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701" r:id="rId2"/>
    <p:sldMasterId id="2147483702" r:id="rId3"/>
    <p:sldMasterId id="2147483703" r:id="rId4"/>
  </p:sldMasterIdLst>
  <p:notesMasterIdLst>
    <p:notesMasterId r:id="rId65"/>
  </p:notesMasterIdLst>
  <p:sldIdLst>
    <p:sldId id="289" r:id="rId5"/>
    <p:sldId id="362" r:id="rId6"/>
    <p:sldId id="363" r:id="rId7"/>
    <p:sldId id="364" r:id="rId8"/>
    <p:sldId id="393" r:id="rId9"/>
    <p:sldId id="333" r:id="rId10"/>
    <p:sldId id="335" r:id="rId11"/>
    <p:sldId id="290" r:id="rId12"/>
    <p:sldId id="292" r:id="rId13"/>
    <p:sldId id="293" r:id="rId14"/>
    <p:sldId id="294" r:id="rId15"/>
    <p:sldId id="295" r:id="rId16"/>
    <p:sldId id="329" r:id="rId17"/>
    <p:sldId id="330" r:id="rId18"/>
    <p:sldId id="331" r:id="rId19"/>
    <p:sldId id="398" r:id="rId20"/>
    <p:sldId id="351" r:id="rId21"/>
    <p:sldId id="354" r:id="rId22"/>
    <p:sldId id="352" r:id="rId23"/>
    <p:sldId id="353" r:id="rId24"/>
    <p:sldId id="366" r:id="rId25"/>
    <p:sldId id="367" r:id="rId26"/>
    <p:sldId id="379" r:id="rId27"/>
    <p:sldId id="374" r:id="rId28"/>
    <p:sldId id="372" r:id="rId29"/>
    <p:sldId id="342" r:id="rId30"/>
    <p:sldId id="343" r:id="rId31"/>
    <p:sldId id="314" r:id="rId32"/>
    <p:sldId id="315" r:id="rId33"/>
    <p:sldId id="316" r:id="rId34"/>
    <p:sldId id="317" r:id="rId35"/>
    <p:sldId id="318" r:id="rId36"/>
    <p:sldId id="320" r:id="rId37"/>
    <p:sldId id="321" r:id="rId38"/>
    <p:sldId id="322" r:id="rId39"/>
    <p:sldId id="319" r:id="rId40"/>
    <p:sldId id="380" r:id="rId41"/>
    <p:sldId id="381" r:id="rId42"/>
    <p:sldId id="384" r:id="rId43"/>
    <p:sldId id="382" r:id="rId44"/>
    <p:sldId id="387" r:id="rId45"/>
    <p:sldId id="402" r:id="rId46"/>
    <p:sldId id="403" r:id="rId47"/>
    <p:sldId id="404" r:id="rId48"/>
    <p:sldId id="388" r:id="rId49"/>
    <p:sldId id="389" r:id="rId50"/>
    <p:sldId id="383" r:id="rId51"/>
    <p:sldId id="399" r:id="rId52"/>
    <p:sldId id="386" r:id="rId53"/>
    <p:sldId id="385" r:id="rId54"/>
    <p:sldId id="400" r:id="rId55"/>
    <p:sldId id="390" r:id="rId56"/>
    <p:sldId id="391" r:id="rId57"/>
    <p:sldId id="392" r:id="rId58"/>
    <p:sldId id="401" r:id="rId59"/>
    <p:sldId id="394" r:id="rId60"/>
    <p:sldId id="395" r:id="rId61"/>
    <p:sldId id="396" r:id="rId62"/>
    <p:sldId id="258" r:id="rId63"/>
    <p:sldId id="312" r:id="rId6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80653-F782-4261-B0BB-78E4C3692552}">
  <a:tblStyle styleId="{59380653-F782-4261-B0BB-78E4C3692552}" styleName="Table_0"/>
  <a:tblStyle styleId="{D244298C-4D9D-43B9-B8F4-C0CE649065EF}"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9"/>
    <p:restoredTop sz="46605"/>
  </p:normalViewPr>
  <p:slideViewPr>
    <p:cSldViewPr snapToGrid="0" snapToObjects="1">
      <p:cViewPr varScale="1">
        <p:scale>
          <a:sx n="64" d="100"/>
          <a:sy n="64" d="100"/>
        </p:scale>
        <p:origin x="2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425E2-378F-4674-939B-7A934BC62F1F}"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9C0C31DA-C376-46A7-8B6F-4854EFAF8808}">
      <dgm:prSet phldrT="[Text]" custT="1"/>
      <dgm:spPr>
        <a:solidFill>
          <a:srgbClr val="005493"/>
        </a:solidFill>
        <a:ln w="6350"/>
      </dgm:spPr>
      <dgm:t>
        <a:bodyPr/>
        <a:lstStyle/>
        <a:p>
          <a:pPr algn="ctr"/>
          <a:r>
            <a:rPr lang="en-US" sz="2000" dirty="0" smtClean="0">
              <a:solidFill>
                <a:schemeClr val="bg1"/>
              </a:solidFill>
            </a:rPr>
            <a:t>Analytical Applications</a:t>
          </a:r>
          <a:endParaRPr lang="en-US" sz="2000" dirty="0">
            <a:solidFill>
              <a:schemeClr val="bg1"/>
            </a:solidFill>
          </a:endParaRPr>
        </a:p>
      </dgm:t>
    </dgm:pt>
    <dgm:pt modelId="{BCBA5935-F834-4195-BFC3-5F4880373FE7}" type="parTrans" cxnId="{9367EAFF-0B30-416D-8DD4-6E98F350C8F4}">
      <dgm:prSet/>
      <dgm:spPr/>
      <dgm:t>
        <a:bodyPr/>
        <a:lstStyle/>
        <a:p>
          <a:endParaRPr lang="en-US"/>
        </a:p>
      </dgm:t>
    </dgm:pt>
    <dgm:pt modelId="{877C1657-6590-4E29-ACD2-08800224BFEB}" type="sibTrans" cxnId="{9367EAFF-0B30-416D-8DD4-6E98F350C8F4}">
      <dgm:prSet/>
      <dgm:spPr/>
      <dgm:t>
        <a:bodyPr/>
        <a:lstStyle/>
        <a:p>
          <a:endParaRPr lang="en-US"/>
        </a:p>
      </dgm:t>
    </dgm:pt>
    <dgm:pt modelId="{ECBBEEB9-00EB-4A8E-881A-A362026B1E9B}">
      <dgm:prSet phldrT="[Text]" custT="1"/>
      <dgm:spPr>
        <a:solidFill>
          <a:srgbClr val="941651">
            <a:alpha val="80000"/>
          </a:srgbClr>
        </a:solidFill>
        <a:ln w="6350"/>
      </dgm:spPr>
      <dgm:t>
        <a:bodyPr/>
        <a:lstStyle/>
        <a:p>
          <a:pPr algn="ctr"/>
          <a:r>
            <a:rPr lang="en-US" sz="2000" dirty="0" smtClean="0">
              <a:solidFill>
                <a:schemeClr val="bg1"/>
              </a:solidFill>
            </a:rPr>
            <a:t>Operational Applications</a:t>
          </a:r>
          <a:endParaRPr lang="en-US" sz="2000" dirty="0">
            <a:solidFill>
              <a:schemeClr val="bg1"/>
            </a:solidFill>
          </a:endParaRPr>
        </a:p>
      </dgm:t>
    </dgm:pt>
    <dgm:pt modelId="{759D1289-4455-45A1-8C6A-16326526D12A}" type="parTrans" cxnId="{51CB315A-C167-4E36-B52C-326E7BD59E2A}">
      <dgm:prSet/>
      <dgm:spPr/>
      <dgm:t>
        <a:bodyPr/>
        <a:lstStyle/>
        <a:p>
          <a:endParaRPr lang="en-US"/>
        </a:p>
      </dgm:t>
    </dgm:pt>
    <dgm:pt modelId="{D5A080ED-47F9-4BC7-8D99-6C9817A2DCA3}" type="sibTrans" cxnId="{51CB315A-C167-4E36-B52C-326E7BD59E2A}">
      <dgm:prSet/>
      <dgm:spPr/>
      <dgm:t>
        <a:bodyPr/>
        <a:lstStyle/>
        <a:p>
          <a:endParaRPr lang="en-US"/>
        </a:p>
      </dgm:t>
    </dgm:pt>
    <dgm:pt modelId="{C1B2213D-6749-44E9-B376-71882AD76DC1}" type="pres">
      <dgm:prSet presAssocID="{03B425E2-378F-4674-939B-7A934BC62F1F}" presName="Name0" presStyleCnt="0">
        <dgm:presLayoutVars>
          <dgm:dir/>
          <dgm:resizeHandles val="exact"/>
        </dgm:presLayoutVars>
      </dgm:prSet>
      <dgm:spPr/>
      <dgm:t>
        <a:bodyPr/>
        <a:lstStyle/>
        <a:p>
          <a:endParaRPr lang="en-US"/>
        </a:p>
      </dgm:t>
    </dgm:pt>
    <dgm:pt modelId="{BEB2F9BB-304F-4575-8369-D5A657EFFA01}" type="pres">
      <dgm:prSet presAssocID="{9C0C31DA-C376-46A7-8B6F-4854EFAF8808}" presName="Name5" presStyleLbl="vennNode1" presStyleIdx="0" presStyleCnt="2">
        <dgm:presLayoutVars>
          <dgm:bulletEnabled val="1"/>
        </dgm:presLayoutVars>
      </dgm:prSet>
      <dgm:spPr/>
      <dgm:t>
        <a:bodyPr/>
        <a:lstStyle/>
        <a:p>
          <a:endParaRPr lang="en-US"/>
        </a:p>
      </dgm:t>
    </dgm:pt>
    <dgm:pt modelId="{4A0FB9D3-18E7-41AE-A326-54AF6C72D365}" type="pres">
      <dgm:prSet presAssocID="{877C1657-6590-4E29-ACD2-08800224BFEB}" presName="space" presStyleCnt="0"/>
      <dgm:spPr/>
    </dgm:pt>
    <dgm:pt modelId="{AAFFC352-371E-4D15-9662-D02BD9448843}" type="pres">
      <dgm:prSet presAssocID="{ECBBEEB9-00EB-4A8E-881A-A362026B1E9B}" presName="Name5" presStyleLbl="vennNode1" presStyleIdx="1" presStyleCnt="2">
        <dgm:presLayoutVars>
          <dgm:bulletEnabled val="1"/>
        </dgm:presLayoutVars>
      </dgm:prSet>
      <dgm:spPr/>
      <dgm:t>
        <a:bodyPr/>
        <a:lstStyle/>
        <a:p>
          <a:endParaRPr lang="en-US"/>
        </a:p>
      </dgm:t>
    </dgm:pt>
  </dgm:ptLst>
  <dgm:cxnLst>
    <dgm:cxn modelId="{CA289058-A17A-A145-BBFF-3E7D724FC479}" type="presOf" srcId="{ECBBEEB9-00EB-4A8E-881A-A362026B1E9B}" destId="{AAFFC352-371E-4D15-9662-D02BD9448843}" srcOrd="0" destOrd="0" presId="urn:microsoft.com/office/officeart/2005/8/layout/venn3"/>
    <dgm:cxn modelId="{95BFBE3D-0725-E041-845D-ECBFE29C084A}" type="presOf" srcId="{9C0C31DA-C376-46A7-8B6F-4854EFAF8808}" destId="{BEB2F9BB-304F-4575-8369-D5A657EFFA01}" srcOrd="0" destOrd="0" presId="urn:microsoft.com/office/officeart/2005/8/layout/venn3"/>
    <dgm:cxn modelId="{51CB315A-C167-4E36-B52C-326E7BD59E2A}" srcId="{03B425E2-378F-4674-939B-7A934BC62F1F}" destId="{ECBBEEB9-00EB-4A8E-881A-A362026B1E9B}" srcOrd="1" destOrd="0" parTransId="{759D1289-4455-45A1-8C6A-16326526D12A}" sibTransId="{D5A080ED-47F9-4BC7-8D99-6C9817A2DCA3}"/>
    <dgm:cxn modelId="{E49F12F6-E73D-8644-9873-C60C8A082F5F}" type="presOf" srcId="{03B425E2-378F-4674-939B-7A934BC62F1F}" destId="{C1B2213D-6749-44E9-B376-71882AD76DC1}" srcOrd="0" destOrd="0" presId="urn:microsoft.com/office/officeart/2005/8/layout/venn3"/>
    <dgm:cxn modelId="{9367EAFF-0B30-416D-8DD4-6E98F350C8F4}" srcId="{03B425E2-378F-4674-939B-7A934BC62F1F}" destId="{9C0C31DA-C376-46A7-8B6F-4854EFAF8808}" srcOrd="0" destOrd="0" parTransId="{BCBA5935-F834-4195-BFC3-5F4880373FE7}" sibTransId="{877C1657-6590-4E29-ACD2-08800224BFEB}"/>
    <dgm:cxn modelId="{F13217B1-CE0E-4642-BBE6-A84FDBBF1BED}" type="presParOf" srcId="{C1B2213D-6749-44E9-B376-71882AD76DC1}" destId="{BEB2F9BB-304F-4575-8369-D5A657EFFA01}" srcOrd="0" destOrd="0" presId="urn:microsoft.com/office/officeart/2005/8/layout/venn3"/>
    <dgm:cxn modelId="{BF449331-5ACF-E745-AC6A-F2CFAAAE845B}" type="presParOf" srcId="{C1B2213D-6749-44E9-B376-71882AD76DC1}" destId="{4A0FB9D3-18E7-41AE-A326-54AF6C72D365}" srcOrd="1" destOrd="0" presId="urn:microsoft.com/office/officeart/2005/8/layout/venn3"/>
    <dgm:cxn modelId="{0DD5149F-4289-E548-BCD9-9F723776093F}" type="presParOf" srcId="{C1B2213D-6749-44E9-B376-71882AD76DC1}" destId="{AAFFC352-371E-4D15-9662-D02BD9448843}"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4BFC44B-1686-2747-8C32-E3092C26A296}" type="doc">
      <dgm:prSet loTypeId="urn:microsoft.com/office/officeart/2005/8/layout/gear1" loCatId="" qsTypeId="urn:microsoft.com/office/officeart/2005/8/quickstyle/simple4" qsCatId="simple" csTypeId="urn:microsoft.com/office/officeart/2005/8/colors/colorful5" csCatId="colorful" phldr="1"/>
      <dgm:spPr/>
    </dgm:pt>
    <dgm:pt modelId="{771965F7-167D-1049-9A95-E8EEBD866D22}">
      <dgm:prSet phldrT="[Text]"/>
      <dgm:spPr/>
      <dgm:t>
        <a:bodyPr/>
        <a:lstStyle/>
        <a:p>
          <a:r>
            <a:rPr lang="en-US" dirty="0" smtClean="0"/>
            <a:t> </a:t>
          </a:r>
          <a:endParaRPr lang="en-US" dirty="0"/>
        </a:p>
      </dgm:t>
    </dgm:pt>
    <dgm:pt modelId="{5DD7EF8F-7683-6349-A616-ED758F338C1B}" type="parTrans" cxnId="{F1EA7C96-2025-2C4A-BE37-94F3378C2C95}">
      <dgm:prSet/>
      <dgm:spPr/>
      <dgm:t>
        <a:bodyPr/>
        <a:lstStyle/>
        <a:p>
          <a:endParaRPr lang="en-US"/>
        </a:p>
      </dgm:t>
    </dgm:pt>
    <dgm:pt modelId="{86331B40-90F5-B346-8FC9-5C37C18FB388}" type="sibTrans" cxnId="{F1EA7C96-2025-2C4A-BE37-94F3378C2C95}">
      <dgm:prSet/>
      <dgm:spPr/>
      <dgm:t>
        <a:bodyPr/>
        <a:lstStyle/>
        <a:p>
          <a:endParaRPr lang="en-US"/>
        </a:p>
      </dgm:t>
    </dgm:pt>
    <dgm:pt modelId="{B0550E10-48BC-5347-A4F5-8DE70989A23D}">
      <dgm:prSet phldrT="[Text]"/>
      <dgm:spPr/>
      <dgm:t>
        <a:bodyPr/>
        <a:lstStyle/>
        <a:p>
          <a:r>
            <a:rPr lang="en-US" dirty="0" smtClean="0"/>
            <a:t> </a:t>
          </a:r>
          <a:endParaRPr lang="en-US" dirty="0"/>
        </a:p>
      </dgm:t>
    </dgm:pt>
    <dgm:pt modelId="{992322F2-FCE3-F549-A9E0-17BEFD39C804}" type="parTrans" cxnId="{8FBE6750-EE1D-D742-927C-73E1245D1020}">
      <dgm:prSet/>
      <dgm:spPr/>
      <dgm:t>
        <a:bodyPr/>
        <a:lstStyle/>
        <a:p>
          <a:endParaRPr lang="en-US"/>
        </a:p>
      </dgm:t>
    </dgm:pt>
    <dgm:pt modelId="{81611F32-BE58-C840-9542-402BF1CBB7FA}" type="sibTrans" cxnId="{8FBE6750-EE1D-D742-927C-73E1245D1020}">
      <dgm:prSet/>
      <dgm:spPr/>
      <dgm:t>
        <a:bodyPr/>
        <a:lstStyle/>
        <a:p>
          <a:endParaRPr lang="en-US"/>
        </a:p>
      </dgm:t>
    </dgm:pt>
    <dgm:pt modelId="{E8DC3F34-0F9D-A940-AE54-0F95FD7DE6BF}">
      <dgm:prSet phldrT="[Text]"/>
      <dgm:spPr/>
      <dgm:t>
        <a:bodyPr/>
        <a:lstStyle/>
        <a:p>
          <a:r>
            <a:rPr lang="en-US" dirty="0" smtClean="0"/>
            <a:t> </a:t>
          </a:r>
          <a:endParaRPr lang="en-US" dirty="0"/>
        </a:p>
      </dgm:t>
    </dgm:pt>
    <dgm:pt modelId="{8334F86E-769C-114C-B460-5D8EEF1A5015}" type="parTrans" cxnId="{9DBDCA05-EFEE-464E-A6EA-21B47E74CB22}">
      <dgm:prSet/>
      <dgm:spPr/>
      <dgm:t>
        <a:bodyPr/>
        <a:lstStyle/>
        <a:p>
          <a:endParaRPr lang="en-US"/>
        </a:p>
      </dgm:t>
    </dgm:pt>
    <dgm:pt modelId="{5DC8F4C1-501B-9D41-9A3F-07223BAD18EF}" type="sibTrans" cxnId="{9DBDCA05-EFEE-464E-A6EA-21B47E74CB22}">
      <dgm:prSet/>
      <dgm:spPr/>
      <dgm:t>
        <a:bodyPr/>
        <a:lstStyle/>
        <a:p>
          <a:endParaRPr lang="en-US"/>
        </a:p>
      </dgm:t>
    </dgm:pt>
    <dgm:pt modelId="{FF1039F3-8A9C-354B-80E9-D5516609B4A1}" type="pres">
      <dgm:prSet presAssocID="{64BFC44B-1686-2747-8C32-E3092C26A296}" presName="composite" presStyleCnt="0">
        <dgm:presLayoutVars>
          <dgm:chMax val="3"/>
          <dgm:animLvl val="lvl"/>
          <dgm:resizeHandles val="exact"/>
        </dgm:presLayoutVars>
      </dgm:prSet>
      <dgm:spPr/>
    </dgm:pt>
    <dgm:pt modelId="{5582C95F-8E8F-E147-8788-7F1E4B828FD9}" type="pres">
      <dgm:prSet presAssocID="{771965F7-167D-1049-9A95-E8EEBD866D22}" presName="gear1" presStyleLbl="node1" presStyleIdx="0" presStyleCnt="3">
        <dgm:presLayoutVars>
          <dgm:chMax val="1"/>
          <dgm:bulletEnabled val="1"/>
        </dgm:presLayoutVars>
      </dgm:prSet>
      <dgm:spPr/>
      <dgm:t>
        <a:bodyPr/>
        <a:lstStyle/>
        <a:p>
          <a:endParaRPr lang="en-US"/>
        </a:p>
      </dgm:t>
    </dgm:pt>
    <dgm:pt modelId="{A1257C2D-1CAB-164D-8241-F857E678C7EC}" type="pres">
      <dgm:prSet presAssocID="{771965F7-167D-1049-9A95-E8EEBD866D22}" presName="gear1srcNode" presStyleLbl="node1" presStyleIdx="0" presStyleCnt="3"/>
      <dgm:spPr/>
      <dgm:t>
        <a:bodyPr/>
        <a:lstStyle/>
        <a:p>
          <a:endParaRPr lang="en-US"/>
        </a:p>
      </dgm:t>
    </dgm:pt>
    <dgm:pt modelId="{87A887F9-0A29-5049-A000-91D194C08CF7}" type="pres">
      <dgm:prSet presAssocID="{771965F7-167D-1049-9A95-E8EEBD866D22}" presName="gear1dstNode" presStyleLbl="node1" presStyleIdx="0" presStyleCnt="3"/>
      <dgm:spPr/>
      <dgm:t>
        <a:bodyPr/>
        <a:lstStyle/>
        <a:p>
          <a:endParaRPr lang="en-US"/>
        </a:p>
      </dgm:t>
    </dgm:pt>
    <dgm:pt modelId="{2E4A915A-2403-DE45-8C46-4EF03E4581CD}" type="pres">
      <dgm:prSet presAssocID="{B0550E10-48BC-5347-A4F5-8DE70989A23D}" presName="gear2" presStyleLbl="node1" presStyleIdx="1" presStyleCnt="3">
        <dgm:presLayoutVars>
          <dgm:chMax val="1"/>
          <dgm:bulletEnabled val="1"/>
        </dgm:presLayoutVars>
      </dgm:prSet>
      <dgm:spPr/>
      <dgm:t>
        <a:bodyPr/>
        <a:lstStyle/>
        <a:p>
          <a:endParaRPr lang="en-US"/>
        </a:p>
      </dgm:t>
    </dgm:pt>
    <dgm:pt modelId="{AF8BF3FD-50B1-E54D-BDD3-E339A8F346DA}" type="pres">
      <dgm:prSet presAssocID="{B0550E10-48BC-5347-A4F5-8DE70989A23D}" presName="gear2srcNode" presStyleLbl="node1" presStyleIdx="1" presStyleCnt="3"/>
      <dgm:spPr/>
      <dgm:t>
        <a:bodyPr/>
        <a:lstStyle/>
        <a:p>
          <a:endParaRPr lang="en-US"/>
        </a:p>
      </dgm:t>
    </dgm:pt>
    <dgm:pt modelId="{204A1037-1525-C049-B3F6-F2EEBFCD248B}" type="pres">
      <dgm:prSet presAssocID="{B0550E10-48BC-5347-A4F5-8DE70989A23D}" presName="gear2dstNode" presStyleLbl="node1" presStyleIdx="1" presStyleCnt="3"/>
      <dgm:spPr/>
      <dgm:t>
        <a:bodyPr/>
        <a:lstStyle/>
        <a:p>
          <a:endParaRPr lang="en-US"/>
        </a:p>
      </dgm:t>
    </dgm:pt>
    <dgm:pt modelId="{F1EA3CE5-8B2B-CB4B-ADFE-3892104F4BDF}" type="pres">
      <dgm:prSet presAssocID="{E8DC3F34-0F9D-A940-AE54-0F95FD7DE6BF}" presName="gear3" presStyleLbl="node1" presStyleIdx="2" presStyleCnt="3"/>
      <dgm:spPr/>
      <dgm:t>
        <a:bodyPr/>
        <a:lstStyle/>
        <a:p>
          <a:endParaRPr lang="en-US"/>
        </a:p>
      </dgm:t>
    </dgm:pt>
    <dgm:pt modelId="{89EAF049-0D48-9842-8574-7C36476D6D3F}" type="pres">
      <dgm:prSet presAssocID="{E8DC3F34-0F9D-A940-AE54-0F95FD7DE6BF}" presName="gear3tx" presStyleLbl="node1" presStyleIdx="2" presStyleCnt="3">
        <dgm:presLayoutVars>
          <dgm:chMax val="1"/>
          <dgm:bulletEnabled val="1"/>
        </dgm:presLayoutVars>
      </dgm:prSet>
      <dgm:spPr/>
      <dgm:t>
        <a:bodyPr/>
        <a:lstStyle/>
        <a:p>
          <a:endParaRPr lang="en-US"/>
        </a:p>
      </dgm:t>
    </dgm:pt>
    <dgm:pt modelId="{3C159E78-7403-494E-8E8C-1497913E9902}" type="pres">
      <dgm:prSet presAssocID="{E8DC3F34-0F9D-A940-AE54-0F95FD7DE6BF}" presName="gear3srcNode" presStyleLbl="node1" presStyleIdx="2" presStyleCnt="3"/>
      <dgm:spPr/>
      <dgm:t>
        <a:bodyPr/>
        <a:lstStyle/>
        <a:p>
          <a:endParaRPr lang="en-US"/>
        </a:p>
      </dgm:t>
    </dgm:pt>
    <dgm:pt modelId="{AB352F43-9DB2-F046-AB9A-ADAD9E5984E2}" type="pres">
      <dgm:prSet presAssocID="{E8DC3F34-0F9D-A940-AE54-0F95FD7DE6BF}" presName="gear3dstNode" presStyleLbl="node1" presStyleIdx="2" presStyleCnt="3"/>
      <dgm:spPr/>
      <dgm:t>
        <a:bodyPr/>
        <a:lstStyle/>
        <a:p>
          <a:endParaRPr lang="en-US"/>
        </a:p>
      </dgm:t>
    </dgm:pt>
    <dgm:pt modelId="{5647B026-C51F-AE40-9A8F-058DC8F5761F}" type="pres">
      <dgm:prSet presAssocID="{86331B40-90F5-B346-8FC9-5C37C18FB388}" presName="connector1" presStyleLbl="sibTrans2D1" presStyleIdx="0" presStyleCnt="3"/>
      <dgm:spPr/>
      <dgm:t>
        <a:bodyPr/>
        <a:lstStyle/>
        <a:p>
          <a:endParaRPr lang="en-US"/>
        </a:p>
      </dgm:t>
    </dgm:pt>
    <dgm:pt modelId="{38739BB6-A042-7E4F-A0C0-301E42D3EA39}" type="pres">
      <dgm:prSet presAssocID="{81611F32-BE58-C840-9542-402BF1CBB7FA}" presName="connector2" presStyleLbl="sibTrans2D1" presStyleIdx="1" presStyleCnt="3"/>
      <dgm:spPr/>
      <dgm:t>
        <a:bodyPr/>
        <a:lstStyle/>
        <a:p>
          <a:endParaRPr lang="en-US"/>
        </a:p>
      </dgm:t>
    </dgm:pt>
    <dgm:pt modelId="{52B2E27F-46E1-5E48-8CF6-DE035BA913E1}" type="pres">
      <dgm:prSet presAssocID="{5DC8F4C1-501B-9D41-9A3F-07223BAD18EF}" presName="connector3" presStyleLbl="sibTrans2D1" presStyleIdx="2" presStyleCnt="3"/>
      <dgm:spPr/>
      <dgm:t>
        <a:bodyPr/>
        <a:lstStyle/>
        <a:p>
          <a:endParaRPr lang="en-US"/>
        </a:p>
      </dgm:t>
    </dgm:pt>
  </dgm:ptLst>
  <dgm:cxnLst>
    <dgm:cxn modelId="{2BC5116C-9C66-EB47-A5E2-B706FCC0934E}" type="presOf" srcId="{E8DC3F34-0F9D-A940-AE54-0F95FD7DE6BF}" destId="{3C159E78-7403-494E-8E8C-1497913E9902}" srcOrd="2" destOrd="0" presId="urn:microsoft.com/office/officeart/2005/8/layout/gear1"/>
    <dgm:cxn modelId="{54D91037-4EB6-D542-A3E2-2A42DA7E6330}" type="presOf" srcId="{771965F7-167D-1049-9A95-E8EEBD866D22}" destId="{A1257C2D-1CAB-164D-8241-F857E678C7EC}" srcOrd="1" destOrd="0" presId="urn:microsoft.com/office/officeart/2005/8/layout/gear1"/>
    <dgm:cxn modelId="{9DBDCA05-EFEE-464E-A6EA-21B47E74CB22}" srcId="{64BFC44B-1686-2747-8C32-E3092C26A296}" destId="{E8DC3F34-0F9D-A940-AE54-0F95FD7DE6BF}" srcOrd="2" destOrd="0" parTransId="{8334F86E-769C-114C-B460-5D8EEF1A5015}" sibTransId="{5DC8F4C1-501B-9D41-9A3F-07223BAD18EF}"/>
    <dgm:cxn modelId="{8FBE6750-EE1D-D742-927C-73E1245D1020}" srcId="{64BFC44B-1686-2747-8C32-E3092C26A296}" destId="{B0550E10-48BC-5347-A4F5-8DE70989A23D}" srcOrd="1" destOrd="0" parTransId="{992322F2-FCE3-F549-A9E0-17BEFD39C804}" sibTransId="{81611F32-BE58-C840-9542-402BF1CBB7FA}"/>
    <dgm:cxn modelId="{ADD88339-C4F4-BB4C-A5CA-24CA714B48F9}" type="presOf" srcId="{E8DC3F34-0F9D-A940-AE54-0F95FD7DE6BF}" destId="{F1EA3CE5-8B2B-CB4B-ADFE-3892104F4BDF}" srcOrd="0" destOrd="0" presId="urn:microsoft.com/office/officeart/2005/8/layout/gear1"/>
    <dgm:cxn modelId="{879C353E-F727-0E44-88BF-4210041EB6FB}" type="presOf" srcId="{771965F7-167D-1049-9A95-E8EEBD866D22}" destId="{5582C95F-8E8F-E147-8788-7F1E4B828FD9}" srcOrd="0" destOrd="0" presId="urn:microsoft.com/office/officeart/2005/8/layout/gear1"/>
    <dgm:cxn modelId="{F236EE6D-A8E2-2B4D-A9C6-FBA73C33A398}" type="presOf" srcId="{B0550E10-48BC-5347-A4F5-8DE70989A23D}" destId="{AF8BF3FD-50B1-E54D-BDD3-E339A8F346DA}" srcOrd="1" destOrd="0" presId="urn:microsoft.com/office/officeart/2005/8/layout/gear1"/>
    <dgm:cxn modelId="{1A3A3260-7CE7-1245-91C4-A2F84A4FF5E2}" type="presOf" srcId="{81611F32-BE58-C840-9542-402BF1CBB7FA}" destId="{38739BB6-A042-7E4F-A0C0-301E42D3EA39}" srcOrd="0" destOrd="0" presId="urn:microsoft.com/office/officeart/2005/8/layout/gear1"/>
    <dgm:cxn modelId="{4CEDDBD1-5CE9-6A4C-8195-36F8D9B7702A}" type="presOf" srcId="{64BFC44B-1686-2747-8C32-E3092C26A296}" destId="{FF1039F3-8A9C-354B-80E9-D5516609B4A1}" srcOrd="0" destOrd="0" presId="urn:microsoft.com/office/officeart/2005/8/layout/gear1"/>
    <dgm:cxn modelId="{B6A546E8-CAAB-9540-AFF3-A45C309440F5}" type="presOf" srcId="{B0550E10-48BC-5347-A4F5-8DE70989A23D}" destId="{2E4A915A-2403-DE45-8C46-4EF03E4581CD}" srcOrd="0" destOrd="0" presId="urn:microsoft.com/office/officeart/2005/8/layout/gear1"/>
    <dgm:cxn modelId="{6EB90A66-1D58-7F4D-ACBF-E11E370B4649}" type="presOf" srcId="{E8DC3F34-0F9D-A940-AE54-0F95FD7DE6BF}" destId="{AB352F43-9DB2-F046-AB9A-ADAD9E5984E2}" srcOrd="3" destOrd="0" presId="urn:microsoft.com/office/officeart/2005/8/layout/gear1"/>
    <dgm:cxn modelId="{F1EA7C96-2025-2C4A-BE37-94F3378C2C95}" srcId="{64BFC44B-1686-2747-8C32-E3092C26A296}" destId="{771965F7-167D-1049-9A95-E8EEBD866D22}" srcOrd="0" destOrd="0" parTransId="{5DD7EF8F-7683-6349-A616-ED758F338C1B}" sibTransId="{86331B40-90F5-B346-8FC9-5C37C18FB388}"/>
    <dgm:cxn modelId="{FE918F5E-B57E-D54F-905B-1763DD173105}" type="presOf" srcId="{B0550E10-48BC-5347-A4F5-8DE70989A23D}" destId="{204A1037-1525-C049-B3F6-F2EEBFCD248B}" srcOrd="2" destOrd="0" presId="urn:microsoft.com/office/officeart/2005/8/layout/gear1"/>
    <dgm:cxn modelId="{506B6BC9-9B20-6640-93FC-ED536F561BA4}" type="presOf" srcId="{86331B40-90F5-B346-8FC9-5C37C18FB388}" destId="{5647B026-C51F-AE40-9A8F-058DC8F5761F}" srcOrd="0" destOrd="0" presId="urn:microsoft.com/office/officeart/2005/8/layout/gear1"/>
    <dgm:cxn modelId="{6768716E-B402-064D-8943-AD93EA806095}" type="presOf" srcId="{E8DC3F34-0F9D-A940-AE54-0F95FD7DE6BF}" destId="{89EAF049-0D48-9842-8574-7C36476D6D3F}" srcOrd="1" destOrd="0" presId="urn:microsoft.com/office/officeart/2005/8/layout/gear1"/>
    <dgm:cxn modelId="{FBDA272E-DB5B-EB4E-8E74-ABF508002D8B}" type="presOf" srcId="{771965F7-167D-1049-9A95-E8EEBD866D22}" destId="{87A887F9-0A29-5049-A000-91D194C08CF7}" srcOrd="2" destOrd="0" presId="urn:microsoft.com/office/officeart/2005/8/layout/gear1"/>
    <dgm:cxn modelId="{AF6EC96D-A9B8-4B4C-B58C-57BE43A3E92D}" type="presOf" srcId="{5DC8F4C1-501B-9D41-9A3F-07223BAD18EF}" destId="{52B2E27F-46E1-5E48-8CF6-DE035BA913E1}" srcOrd="0" destOrd="0" presId="urn:microsoft.com/office/officeart/2005/8/layout/gear1"/>
    <dgm:cxn modelId="{4B529765-7D69-F443-9C8D-F5EC730FBBBF}" type="presParOf" srcId="{FF1039F3-8A9C-354B-80E9-D5516609B4A1}" destId="{5582C95F-8E8F-E147-8788-7F1E4B828FD9}" srcOrd="0" destOrd="0" presId="urn:microsoft.com/office/officeart/2005/8/layout/gear1"/>
    <dgm:cxn modelId="{135A6A0B-C65A-8C45-9286-A79E3E3C6C89}" type="presParOf" srcId="{FF1039F3-8A9C-354B-80E9-D5516609B4A1}" destId="{A1257C2D-1CAB-164D-8241-F857E678C7EC}" srcOrd="1" destOrd="0" presId="urn:microsoft.com/office/officeart/2005/8/layout/gear1"/>
    <dgm:cxn modelId="{3962CA89-6F96-CE4F-AD3C-ACBFC5141C81}" type="presParOf" srcId="{FF1039F3-8A9C-354B-80E9-D5516609B4A1}" destId="{87A887F9-0A29-5049-A000-91D194C08CF7}" srcOrd="2" destOrd="0" presId="urn:microsoft.com/office/officeart/2005/8/layout/gear1"/>
    <dgm:cxn modelId="{CB377B58-C03C-7947-AAD5-DEF27FDAF010}" type="presParOf" srcId="{FF1039F3-8A9C-354B-80E9-D5516609B4A1}" destId="{2E4A915A-2403-DE45-8C46-4EF03E4581CD}" srcOrd="3" destOrd="0" presId="urn:microsoft.com/office/officeart/2005/8/layout/gear1"/>
    <dgm:cxn modelId="{7DE6BBAA-424A-1E48-8677-C9880BFD9DB6}" type="presParOf" srcId="{FF1039F3-8A9C-354B-80E9-D5516609B4A1}" destId="{AF8BF3FD-50B1-E54D-BDD3-E339A8F346DA}" srcOrd="4" destOrd="0" presId="urn:microsoft.com/office/officeart/2005/8/layout/gear1"/>
    <dgm:cxn modelId="{70CE5367-9155-EA4D-84B5-C97586D07A4E}" type="presParOf" srcId="{FF1039F3-8A9C-354B-80E9-D5516609B4A1}" destId="{204A1037-1525-C049-B3F6-F2EEBFCD248B}" srcOrd="5" destOrd="0" presId="urn:microsoft.com/office/officeart/2005/8/layout/gear1"/>
    <dgm:cxn modelId="{A3271802-1FEE-2F43-8D46-C4B59BE9175E}" type="presParOf" srcId="{FF1039F3-8A9C-354B-80E9-D5516609B4A1}" destId="{F1EA3CE5-8B2B-CB4B-ADFE-3892104F4BDF}" srcOrd="6" destOrd="0" presId="urn:microsoft.com/office/officeart/2005/8/layout/gear1"/>
    <dgm:cxn modelId="{0B433E08-8DD4-2B4B-A35F-2801B794D943}" type="presParOf" srcId="{FF1039F3-8A9C-354B-80E9-D5516609B4A1}" destId="{89EAF049-0D48-9842-8574-7C36476D6D3F}" srcOrd="7" destOrd="0" presId="urn:microsoft.com/office/officeart/2005/8/layout/gear1"/>
    <dgm:cxn modelId="{35E3216E-16C0-C844-B5EB-4A5A8548AE51}" type="presParOf" srcId="{FF1039F3-8A9C-354B-80E9-D5516609B4A1}" destId="{3C159E78-7403-494E-8E8C-1497913E9902}" srcOrd="8" destOrd="0" presId="urn:microsoft.com/office/officeart/2005/8/layout/gear1"/>
    <dgm:cxn modelId="{4B9FD6AE-5BA7-8B46-A9D7-C2D82CE27D5B}" type="presParOf" srcId="{FF1039F3-8A9C-354B-80E9-D5516609B4A1}" destId="{AB352F43-9DB2-F046-AB9A-ADAD9E5984E2}" srcOrd="9" destOrd="0" presId="urn:microsoft.com/office/officeart/2005/8/layout/gear1"/>
    <dgm:cxn modelId="{4396C9EB-AF6B-854C-A850-C72CEB5B5643}" type="presParOf" srcId="{FF1039F3-8A9C-354B-80E9-D5516609B4A1}" destId="{5647B026-C51F-AE40-9A8F-058DC8F5761F}" srcOrd="10" destOrd="0" presId="urn:microsoft.com/office/officeart/2005/8/layout/gear1"/>
    <dgm:cxn modelId="{BE872CA4-F5D5-BE44-85C9-4141CA271ECE}" type="presParOf" srcId="{FF1039F3-8A9C-354B-80E9-D5516609B4A1}" destId="{38739BB6-A042-7E4F-A0C0-301E42D3EA39}" srcOrd="11" destOrd="0" presId="urn:microsoft.com/office/officeart/2005/8/layout/gear1"/>
    <dgm:cxn modelId="{3149860F-35AA-9D47-8D94-317F401EEE18}" type="presParOf" srcId="{FF1039F3-8A9C-354B-80E9-D5516609B4A1}" destId="{52B2E27F-46E1-5E48-8CF6-DE035BA913E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2F9BB-304F-4575-8369-D5A657EFFA01}">
      <dsp:nvSpPr>
        <dsp:cNvPr id="0" name=""/>
        <dsp:cNvSpPr/>
      </dsp:nvSpPr>
      <dsp:spPr>
        <a:xfrm>
          <a:off x="4262" y="252686"/>
          <a:ext cx="3026286" cy="3026286"/>
        </a:xfrm>
        <a:prstGeom prst="ellipse">
          <a:avLst/>
        </a:prstGeom>
        <a:solidFill>
          <a:srgbClr val="005493"/>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6547" tIns="25400" rIns="166547"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Analytical Applications</a:t>
          </a:r>
          <a:endParaRPr lang="en-US" sz="2000" kern="1200" dirty="0">
            <a:solidFill>
              <a:schemeClr val="bg1"/>
            </a:solidFill>
          </a:endParaRPr>
        </a:p>
      </dsp:txBody>
      <dsp:txXfrm>
        <a:off x="447451" y="695875"/>
        <a:ext cx="2139908" cy="2139908"/>
      </dsp:txXfrm>
    </dsp:sp>
    <dsp:sp modelId="{AAFFC352-371E-4D15-9662-D02BD9448843}">
      <dsp:nvSpPr>
        <dsp:cNvPr id="0" name=""/>
        <dsp:cNvSpPr/>
      </dsp:nvSpPr>
      <dsp:spPr>
        <a:xfrm>
          <a:off x="2425291" y="252686"/>
          <a:ext cx="3026286" cy="3026286"/>
        </a:xfrm>
        <a:prstGeom prst="ellipse">
          <a:avLst/>
        </a:prstGeom>
        <a:solidFill>
          <a:srgbClr val="941651">
            <a:alpha val="80000"/>
          </a:srgb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6547" tIns="25400" rIns="166547"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Operational Applications</a:t>
          </a:r>
          <a:endParaRPr lang="en-US" sz="2000" kern="1200" dirty="0">
            <a:solidFill>
              <a:schemeClr val="bg1"/>
            </a:solidFill>
          </a:endParaRPr>
        </a:p>
      </dsp:txBody>
      <dsp:txXfrm>
        <a:off x="2868480" y="695875"/>
        <a:ext cx="2139908" cy="2139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2C95F-8E8F-E147-8788-7F1E4B828FD9}">
      <dsp:nvSpPr>
        <dsp:cNvPr id="0" name=""/>
        <dsp:cNvSpPr/>
      </dsp:nvSpPr>
      <dsp:spPr>
        <a:xfrm>
          <a:off x="1155674" y="1684579"/>
          <a:ext cx="1412491" cy="1412491"/>
        </a:xfrm>
        <a:prstGeom prst="gear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 </a:t>
          </a:r>
          <a:endParaRPr lang="en-US" sz="3200" kern="1200" dirty="0"/>
        </a:p>
      </dsp:txBody>
      <dsp:txXfrm>
        <a:off x="1439648" y="2015448"/>
        <a:ext cx="844543" cy="726050"/>
      </dsp:txXfrm>
    </dsp:sp>
    <dsp:sp modelId="{2E4A915A-2403-DE45-8C46-4EF03E4581CD}">
      <dsp:nvSpPr>
        <dsp:cNvPr id="0" name=""/>
        <dsp:cNvSpPr/>
      </dsp:nvSpPr>
      <dsp:spPr>
        <a:xfrm>
          <a:off x="333861" y="1350718"/>
          <a:ext cx="1027266" cy="1027266"/>
        </a:xfrm>
        <a:prstGeom prst="gear6">
          <a:avLst/>
        </a:prstGeom>
        <a:gradFill rotWithShape="0">
          <a:gsLst>
            <a:gs pos="0">
              <a:schemeClr val="accent5">
                <a:hueOff val="-9332434"/>
                <a:satOff val="26692"/>
                <a:lumOff val="17353"/>
                <a:alphaOff val="0"/>
                <a:tint val="100000"/>
                <a:shade val="100000"/>
                <a:satMod val="130000"/>
              </a:schemeClr>
            </a:gs>
            <a:gs pos="100000">
              <a:schemeClr val="accent5">
                <a:hueOff val="-9332434"/>
                <a:satOff val="26692"/>
                <a:lumOff val="1735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 </a:t>
          </a:r>
          <a:endParaRPr lang="en-US" sz="3200" kern="1200" dirty="0"/>
        </a:p>
      </dsp:txBody>
      <dsp:txXfrm>
        <a:off x="592478" y="1610898"/>
        <a:ext cx="510032" cy="506906"/>
      </dsp:txXfrm>
    </dsp:sp>
    <dsp:sp modelId="{F1EA3CE5-8B2B-CB4B-ADFE-3892104F4BDF}">
      <dsp:nvSpPr>
        <dsp:cNvPr id="0" name=""/>
        <dsp:cNvSpPr/>
      </dsp:nvSpPr>
      <dsp:spPr>
        <a:xfrm rot="20700000">
          <a:off x="909235" y="642009"/>
          <a:ext cx="1006511" cy="1006511"/>
        </a:xfrm>
        <a:prstGeom prst="gear6">
          <a:avLst/>
        </a:prstGeom>
        <a:gradFill rotWithShape="0">
          <a:gsLst>
            <a:gs pos="0">
              <a:schemeClr val="accent5">
                <a:hueOff val="-18664869"/>
                <a:satOff val="53385"/>
                <a:lumOff val="34705"/>
                <a:alphaOff val="0"/>
                <a:tint val="100000"/>
                <a:shade val="100000"/>
                <a:satMod val="130000"/>
              </a:schemeClr>
            </a:gs>
            <a:gs pos="100000">
              <a:schemeClr val="accent5">
                <a:hueOff val="-18664869"/>
                <a:satOff val="53385"/>
                <a:lumOff val="3470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 </a:t>
          </a:r>
          <a:endParaRPr lang="en-US" sz="3200" kern="1200" dirty="0"/>
        </a:p>
      </dsp:txBody>
      <dsp:txXfrm rot="-20700000">
        <a:off x="1129993" y="862766"/>
        <a:ext cx="564996" cy="564996"/>
      </dsp:txXfrm>
    </dsp:sp>
    <dsp:sp modelId="{5647B026-C51F-AE40-9A8F-058DC8F5761F}">
      <dsp:nvSpPr>
        <dsp:cNvPr id="0" name=""/>
        <dsp:cNvSpPr/>
      </dsp:nvSpPr>
      <dsp:spPr>
        <a:xfrm>
          <a:off x="1030161" y="1480875"/>
          <a:ext cx="1807988" cy="1807988"/>
        </a:xfrm>
        <a:prstGeom prst="circularArrow">
          <a:avLst>
            <a:gd name="adj1" fmla="val 4687"/>
            <a:gd name="adj2" fmla="val 299029"/>
            <a:gd name="adj3" fmla="val 2458277"/>
            <a:gd name="adj4" fmla="val 15992148"/>
            <a:gd name="adj5" fmla="val 5469"/>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739BB6-A042-7E4F-A0C0-301E42D3EA39}">
      <dsp:nvSpPr>
        <dsp:cNvPr id="0" name=""/>
        <dsp:cNvSpPr/>
      </dsp:nvSpPr>
      <dsp:spPr>
        <a:xfrm>
          <a:off x="151934" y="1130401"/>
          <a:ext cx="1313616" cy="1313616"/>
        </a:xfrm>
        <a:prstGeom prst="leftCircularArrow">
          <a:avLst>
            <a:gd name="adj1" fmla="val 6452"/>
            <a:gd name="adj2" fmla="val 429999"/>
            <a:gd name="adj3" fmla="val 10489124"/>
            <a:gd name="adj4" fmla="val 14837806"/>
            <a:gd name="adj5" fmla="val 7527"/>
          </a:avLst>
        </a:prstGeom>
        <a:gradFill rotWithShape="0">
          <a:gsLst>
            <a:gs pos="0">
              <a:schemeClr val="accent5">
                <a:hueOff val="-9332434"/>
                <a:satOff val="26692"/>
                <a:lumOff val="17353"/>
                <a:alphaOff val="0"/>
                <a:tint val="100000"/>
                <a:shade val="100000"/>
                <a:satMod val="130000"/>
              </a:schemeClr>
            </a:gs>
            <a:gs pos="100000">
              <a:schemeClr val="accent5">
                <a:hueOff val="-9332434"/>
                <a:satOff val="26692"/>
                <a:lumOff val="1735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B2E27F-46E1-5E48-8CF6-DE035BA913E1}">
      <dsp:nvSpPr>
        <dsp:cNvPr id="0" name=""/>
        <dsp:cNvSpPr/>
      </dsp:nvSpPr>
      <dsp:spPr>
        <a:xfrm>
          <a:off x="676419" y="428523"/>
          <a:ext cx="1416343" cy="1416343"/>
        </a:xfrm>
        <a:prstGeom prst="circularArrow">
          <a:avLst>
            <a:gd name="adj1" fmla="val 5984"/>
            <a:gd name="adj2" fmla="val 394124"/>
            <a:gd name="adj3" fmla="val 13313824"/>
            <a:gd name="adj4" fmla="val 10508221"/>
            <a:gd name="adj5" fmla="val 6981"/>
          </a:avLst>
        </a:prstGeom>
        <a:gradFill rotWithShape="0">
          <a:gsLst>
            <a:gs pos="0">
              <a:schemeClr val="accent5">
                <a:hueOff val="-18664869"/>
                <a:satOff val="53385"/>
                <a:lumOff val="34705"/>
                <a:alphaOff val="0"/>
                <a:tint val="100000"/>
                <a:shade val="100000"/>
                <a:satMod val="130000"/>
              </a:schemeClr>
            </a:gs>
            <a:gs pos="100000">
              <a:schemeClr val="accent5">
                <a:hueOff val="-18664869"/>
                <a:satOff val="53385"/>
                <a:lumOff val="3470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073917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First of all let’s start with Real-</a:t>
            </a:r>
            <a:r>
              <a:rPr lang="en-US" sz="1100" kern="1200" dirty="0" err="1" smtClean="0">
                <a:solidFill>
                  <a:schemeClr val="tx1"/>
                </a:solidFill>
                <a:effectLst/>
                <a:latin typeface="+mn-lt"/>
                <a:ea typeface="+mn-ea"/>
                <a:cs typeface="+mn-cs"/>
              </a:rPr>
              <a:t>time..What</a:t>
            </a:r>
            <a:r>
              <a:rPr lang="en-US" sz="1100" kern="1200" dirty="0" smtClean="0">
                <a:solidFill>
                  <a:schemeClr val="tx1"/>
                </a:solidFill>
                <a:effectLst/>
                <a:latin typeface="+mn-lt"/>
                <a:ea typeface="+mn-ea"/>
                <a:cs typeface="+mn-cs"/>
              </a:rPr>
              <a:t> exactly is real time</a:t>
            </a:r>
          </a:p>
          <a:p>
            <a:pPr lvl="0"/>
            <a:r>
              <a:rPr lang="en-US" sz="1100" kern="1200" dirty="0" smtClean="0">
                <a:solidFill>
                  <a:schemeClr val="tx1"/>
                </a:solidFill>
                <a:effectLst/>
                <a:latin typeface="+mn-lt"/>
                <a:ea typeface="+mn-ea"/>
                <a:cs typeface="+mn-cs"/>
              </a:rPr>
              <a:t>Slides from keynote</a:t>
            </a:r>
          </a:p>
          <a:p>
            <a:pPr lvl="0"/>
            <a:r>
              <a:rPr lang="en-US" sz="1100" kern="1200" dirty="0" smtClean="0">
                <a:solidFill>
                  <a:schemeClr val="tx1"/>
                </a:solidFill>
                <a:effectLst/>
                <a:latin typeface="+mn-lt"/>
                <a:ea typeface="+mn-ea"/>
                <a:cs typeface="+mn-cs"/>
              </a:rPr>
              <a:t>So the issue is how to bridge operational and analytics together</a:t>
            </a:r>
          </a:p>
          <a:p>
            <a:pPr lvl="1"/>
            <a:r>
              <a:rPr lang="en-US" sz="1100" kern="1200" dirty="0" smtClean="0">
                <a:solidFill>
                  <a:schemeClr val="tx1"/>
                </a:solidFill>
                <a:effectLst/>
                <a:latin typeface="+mn-lt"/>
                <a:ea typeface="+mn-ea"/>
                <a:cs typeface="+mn-cs"/>
              </a:rPr>
              <a:t>More recent analyst slides</a:t>
            </a:r>
          </a:p>
          <a:p>
            <a:pPr lvl="0"/>
            <a:r>
              <a:rPr lang="en-US" sz="1100" kern="1200" dirty="0" smtClean="0">
                <a:solidFill>
                  <a:schemeClr val="tx1"/>
                </a:solidFill>
                <a:effectLst/>
                <a:latin typeface="+mn-lt"/>
                <a:ea typeface="+mn-ea"/>
                <a:cs typeface="+mn-cs"/>
              </a:rPr>
              <a:t>Let’s go through some examples…</a:t>
            </a:r>
          </a:p>
          <a:p>
            <a:pPr lvl="0"/>
            <a:r>
              <a:rPr lang="en-US" sz="1100" kern="1200" dirty="0" smtClean="0">
                <a:solidFill>
                  <a:schemeClr val="tx1"/>
                </a:solidFill>
                <a:effectLst/>
                <a:latin typeface="+mn-lt"/>
                <a:ea typeface="+mn-ea"/>
                <a:cs typeface="+mn-cs"/>
              </a:rPr>
              <a:t>Now that we are on the same page lets define data first approach</a:t>
            </a:r>
          </a:p>
          <a:p>
            <a:pPr lvl="1"/>
            <a:r>
              <a:rPr lang="en-US" sz="1100" kern="1200" dirty="0" smtClean="0">
                <a:solidFill>
                  <a:schemeClr val="tx1"/>
                </a:solidFill>
                <a:effectLst/>
                <a:latin typeface="+mn-lt"/>
                <a:ea typeface="+mn-ea"/>
                <a:cs typeface="+mn-cs"/>
              </a:rPr>
              <a:t>It’s not worrying about the data and planning what you want to do so you get the data organized a particular way…that’s the old way</a:t>
            </a:r>
          </a:p>
          <a:p>
            <a:pPr lvl="1"/>
            <a:r>
              <a:rPr lang="en-US" sz="1100" kern="1200" dirty="0" smtClean="0">
                <a:solidFill>
                  <a:schemeClr val="tx1"/>
                </a:solidFill>
                <a:effectLst/>
                <a:latin typeface="+mn-lt"/>
                <a:ea typeface="+mn-ea"/>
                <a:cs typeface="+mn-cs"/>
              </a:rPr>
              <a:t>Define data first…data without considering the application and use…can serve both operations and analytics and both simultaneously…</a:t>
            </a:r>
          </a:p>
          <a:p>
            <a:pPr lvl="0"/>
            <a:r>
              <a:rPr lang="en-US" sz="1100" kern="1200" dirty="0" smtClean="0">
                <a:solidFill>
                  <a:schemeClr val="tx1"/>
                </a:solidFill>
                <a:effectLst/>
                <a:latin typeface="+mn-lt"/>
                <a:ea typeface="+mn-ea"/>
                <a:cs typeface="+mn-cs"/>
              </a:rPr>
              <a:t>How can that be…We need to do </a:t>
            </a:r>
            <a:r>
              <a:rPr lang="en-US" sz="1100" kern="1200" dirty="0" err="1" smtClean="0">
                <a:solidFill>
                  <a:schemeClr val="tx1"/>
                </a:solidFill>
                <a:effectLst/>
                <a:latin typeface="+mn-lt"/>
                <a:ea typeface="+mn-ea"/>
                <a:cs typeface="+mn-cs"/>
              </a:rPr>
              <a:t>specifc</a:t>
            </a:r>
            <a:r>
              <a:rPr lang="en-US" sz="1100" kern="1200" dirty="0" smtClean="0">
                <a:solidFill>
                  <a:schemeClr val="tx1"/>
                </a:solidFill>
                <a:effectLst/>
                <a:latin typeface="+mn-lt"/>
                <a:ea typeface="+mn-ea"/>
                <a:cs typeface="+mn-cs"/>
              </a:rPr>
              <a:t> operations</a:t>
            </a:r>
          </a:p>
          <a:p>
            <a:pPr lvl="1"/>
            <a:r>
              <a:rPr lang="en-US" sz="1100" kern="1200" dirty="0" smtClean="0">
                <a:solidFill>
                  <a:schemeClr val="tx1"/>
                </a:solidFill>
                <a:effectLst/>
                <a:latin typeface="+mn-lt"/>
                <a:ea typeface="+mn-ea"/>
                <a:cs typeface="+mn-cs"/>
              </a:rPr>
              <a:t>Lambda architecture</a:t>
            </a:r>
          </a:p>
          <a:p>
            <a:pPr lvl="1"/>
            <a:r>
              <a:rPr lang="en-US" sz="1100" kern="1200" dirty="0" smtClean="0">
                <a:solidFill>
                  <a:schemeClr val="tx1"/>
                </a:solidFill>
                <a:effectLst/>
                <a:latin typeface="+mn-lt"/>
                <a:ea typeface="+mn-ea"/>
                <a:cs typeface="+mn-cs"/>
              </a:rPr>
              <a:t>Converge it…</a:t>
            </a:r>
          </a:p>
          <a:p>
            <a:pPr lvl="1"/>
            <a:r>
              <a:rPr lang="en-US" sz="1100" kern="1200" dirty="0" smtClean="0">
                <a:solidFill>
                  <a:schemeClr val="tx1"/>
                </a:solidFill>
                <a:effectLst/>
                <a:latin typeface="+mn-lt"/>
                <a:ea typeface="+mn-ea"/>
                <a:cs typeface="+mn-cs"/>
              </a:rPr>
              <a:t>Many disparate operations..</a:t>
            </a:r>
          </a:p>
          <a:p>
            <a:pPr lvl="1"/>
            <a:r>
              <a:rPr lang="en-US" sz="1100" kern="1200" dirty="0" smtClean="0">
                <a:solidFill>
                  <a:schemeClr val="tx1"/>
                </a:solidFill>
                <a:effectLst/>
                <a:latin typeface="+mn-lt"/>
                <a:ea typeface="+mn-ea"/>
                <a:cs typeface="+mn-cs"/>
              </a:rPr>
              <a:t>Many applications..</a:t>
            </a:r>
          </a:p>
          <a:p>
            <a:pPr lvl="1"/>
            <a:r>
              <a:rPr lang="en-US" sz="1100" kern="1200" dirty="0" smtClean="0">
                <a:solidFill>
                  <a:schemeClr val="tx1"/>
                </a:solidFill>
                <a:effectLst/>
                <a:latin typeface="+mn-lt"/>
                <a:ea typeface="+mn-ea"/>
                <a:cs typeface="+mn-cs"/>
              </a:rPr>
              <a:t>Many workloads</a:t>
            </a:r>
          </a:p>
          <a:p>
            <a:pPr lvl="0"/>
            <a:r>
              <a:rPr lang="en-US" sz="1100" kern="1200" dirty="0" smtClean="0">
                <a:solidFill>
                  <a:schemeClr val="tx1"/>
                </a:solidFill>
                <a:effectLst/>
                <a:latin typeface="+mn-lt"/>
                <a:ea typeface="+mn-ea"/>
                <a:cs typeface="+mn-cs"/>
              </a:rPr>
              <a:t>Start with the data as events…</a:t>
            </a:r>
          </a:p>
          <a:p>
            <a:pPr lvl="0"/>
            <a:r>
              <a:rPr lang="en-US" sz="1100" kern="1200" dirty="0" smtClean="0">
                <a:solidFill>
                  <a:schemeClr val="tx1"/>
                </a:solidFill>
                <a:effectLst/>
                <a:latin typeface="+mn-lt"/>
                <a:ea typeface="+mn-ea"/>
                <a:cs typeface="+mn-cs"/>
              </a:rPr>
              <a:t>Look at streams</a:t>
            </a:r>
          </a:p>
          <a:p>
            <a:pPr lvl="1"/>
            <a:r>
              <a:rPr lang="en-US" sz="1100" kern="1200" dirty="0" smtClean="0">
                <a:solidFill>
                  <a:schemeClr val="tx1"/>
                </a:solidFill>
                <a:effectLst/>
                <a:latin typeface="+mn-lt"/>
                <a:ea typeface="+mn-ea"/>
                <a:cs typeface="+mn-cs"/>
              </a:rPr>
              <a:t>Stream development</a:t>
            </a:r>
          </a:p>
          <a:p>
            <a:pPr lvl="0"/>
            <a:r>
              <a:rPr lang="en-US" sz="1100" kern="1200" dirty="0" smtClean="0">
                <a:solidFill>
                  <a:schemeClr val="tx1"/>
                </a:solidFill>
                <a:effectLst/>
                <a:latin typeface="+mn-lt"/>
                <a:ea typeface="+mn-ea"/>
                <a:cs typeface="+mn-cs"/>
              </a:rPr>
              <a:t>What about the Data</a:t>
            </a:r>
          </a:p>
          <a:p>
            <a:pPr lvl="1"/>
            <a:r>
              <a:rPr lang="en-US" sz="1100" kern="1200" dirty="0" smtClean="0">
                <a:solidFill>
                  <a:schemeClr val="tx1"/>
                </a:solidFill>
                <a:effectLst/>
                <a:latin typeface="+mn-lt"/>
                <a:ea typeface="+mn-ea"/>
                <a:cs typeface="+mn-cs"/>
              </a:rPr>
              <a:t>Advantages of JSON</a:t>
            </a:r>
          </a:p>
          <a:p>
            <a:pPr lvl="1"/>
            <a:r>
              <a:rPr lang="en-US" sz="1100" kern="1200" dirty="0" smtClean="0">
                <a:solidFill>
                  <a:schemeClr val="tx1"/>
                </a:solidFill>
                <a:effectLst/>
                <a:latin typeface="+mn-lt"/>
                <a:ea typeface="+mn-ea"/>
                <a:cs typeface="+mn-cs"/>
              </a:rPr>
              <a:t>Drill</a:t>
            </a:r>
          </a:p>
          <a:p>
            <a:pPr lvl="1"/>
            <a:r>
              <a:rPr lang="en-US" sz="1100" kern="1200" dirty="0" smtClean="0">
                <a:solidFill>
                  <a:schemeClr val="tx1"/>
                </a:solidFill>
                <a:effectLst/>
                <a:latin typeface="+mn-lt"/>
                <a:ea typeface="+mn-ea"/>
                <a:cs typeface="+mn-cs"/>
              </a:rPr>
              <a:t>MapR-DB</a:t>
            </a:r>
          </a:p>
          <a:p>
            <a:pPr lvl="1"/>
            <a:r>
              <a:rPr lang="en-US" sz="1100" kern="1200" dirty="0" smtClean="0">
                <a:solidFill>
                  <a:schemeClr val="tx1"/>
                </a:solidFill>
                <a:effectLst/>
                <a:latin typeface="+mn-lt"/>
                <a:ea typeface="+mn-ea"/>
                <a:cs typeface="+mn-cs"/>
              </a:rPr>
              <a:t>OJAI</a:t>
            </a:r>
          </a:p>
          <a:p>
            <a:pPr lvl="0"/>
            <a:r>
              <a:rPr lang="en-US" sz="1100" kern="1200" dirty="0" smtClean="0">
                <a:solidFill>
                  <a:schemeClr val="tx1"/>
                </a:solidFill>
                <a:effectLst/>
                <a:latin typeface="+mn-lt"/>
                <a:ea typeface="+mn-ea"/>
                <a:cs typeface="+mn-cs"/>
              </a:rPr>
              <a:t>Benefits for Administrators</a:t>
            </a:r>
          </a:p>
          <a:p>
            <a:r>
              <a:rPr lang="en-US" sz="1100" kern="1200" dirty="0" smtClean="0">
                <a:solidFill>
                  <a:schemeClr val="tx1"/>
                </a:solidFill>
                <a:effectLst/>
                <a:latin typeface="+mn-lt"/>
                <a:ea typeface="+mn-ea"/>
                <a:cs typeface="+mn-cs"/>
              </a:rPr>
              <a:t> </a:t>
            </a:r>
          </a:p>
          <a:p>
            <a:r>
              <a:rPr lang="is-IS" sz="1100" kern="1200" dirty="0" smtClean="0">
                <a:solidFill>
                  <a:schemeClr val="tx1"/>
                </a:solidFill>
                <a:effectLst/>
                <a:latin typeface="+mn-lt"/>
                <a:ea typeface="+mn-ea"/>
                <a:cs typeface="+mn-cs"/>
              </a:rPr>
              <a:t>Focusing on Data first benefits both but primarily...</a:t>
            </a:r>
            <a:endParaRPr lang="en-US" sz="1100" kern="1200" dirty="0" smtClean="0">
              <a:solidFill>
                <a:schemeClr val="tx1"/>
              </a:solidFill>
              <a:effectLst/>
              <a:latin typeface="+mn-lt"/>
              <a:ea typeface="+mn-ea"/>
              <a:cs typeface="+mn-cs"/>
            </a:endParaRPr>
          </a:p>
          <a:p>
            <a:r>
              <a:rPr lang="is-IS" sz="1100" kern="1200" dirty="0" smtClean="0">
                <a:solidFill>
                  <a:schemeClr val="tx1"/>
                </a:solidFill>
                <a:effectLst/>
                <a:latin typeface="+mn-lt"/>
                <a:ea typeface="+mn-ea"/>
                <a:cs typeface="+mn-cs"/>
              </a:rPr>
              <a:t>Microservices</a:t>
            </a:r>
            <a:endParaRPr lang="en-US" sz="1100" kern="1200" dirty="0" smtClean="0">
              <a:solidFill>
                <a:schemeClr val="tx1"/>
              </a:solidFill>
              <a:effectLst/>
              <a:latin typeface="+mn-lt"/>
              <a:ea typeface="+mn-ea"/>
              <a:cs typeface="+mn-cs"/>
            </a:endParaRPr>
          </a:p>
          <a:p>
            <a:r>
              <a:rPr lang="is-IS" sz="1100" kern="1200" dirty="0" smtClean="0">
                <a:solidFill>
                  <a:schemeClr val="tx1"/>
                </a:solidFill>
                <a:effectLst/>
                <a:latin typeface="+mn-lt"/>
                <a:ea typeface="+mn-ea"/>
                <a:cs typeface="+mn-cs"/>
              </a:rPr>
              <a:t>Development streams</a:t>
            </a:r>
            <a:endParaRPr lang="en-US" sz="1100" kern="1200" dirty="0" smtClean="0">
              <a:solidFill>
                <a:schemeClr val="tx1"/>
              </a:solidFill>
              <a:effectLst/>
              <a:latin typeface="+mn-lt"/>
              <a:ea typeface="+mn-ea"/>
              <a:cs typeface="+mn-cs"/>
            </a:endParaRPr>
          </a:p>
          <a:p>
            <a:r>
              <a:rPr lang="is-IS" sz="1100" kern="1200" dirty="0" smtClean="0">
                <a:solidFill>
                  <a:schemeClr val="tx1"/>
                </a:solidFill>
                <a:effectLst/>
                <a:latin typeface="+mn-lt"/>
                <a:ea typeface="+mn-ea"/>
                <a:cs typeface="+mn-cs"/>
              </a:rPr>
              <a:t>Administration benefits...</a:t>
            </a:r>
            <a:endParaRPr lang="en-US" sz="1100" kern="1200" dirty="0" smtClean="0">
              <a:solidFill>
                <a:schemeClr val="tx1"/>
              </a:solidFill>
              <a:effectLst/>
              <a:latin typeface="+mn-lt"/>
              <a:ea typeface="+mn-ea"/>
              <a:cs typeface="+mn-cs"/>
            </a:endParaRPr>
          </a:p>
          <a:p>
            <a:r>
              <a:rPr lang="is-IS" sz="1100" kern="1200" dirty="0" smtClean="0">
                <a:solidFill>
                  <a:schemeClr val="tx1"/>
                </a:solidFill>
                <a:effectLst/>
                <a:latin typeface="+mn-lt"/>
                <a:ea typeface="+mn-ea"/>
                <a:cs typeface="+mn-cs"/>
              </a:rPr>
              <a:t>Wrap-up</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What’s Data First Approach?</a:t>
            </a:r>
          </a:p>
          <a:p>
            <a:r>
              <a:rPr lang="en-US" sz="1100" kern="1200" dirty="0" smtClean="0">
                <a:solidFill>
                  <a:schemeClr val="tx1"/>
                </a:solidFill>
                <a:effectLst/>
                <a:latin typeface="+mn-lt"/>
                <a:ea typeface="+mn-ea"/>
                <a:cs typeface="+mn-cs"/>
              </a:rPr>
              <a:t>Development set up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Development process challenge is the intersection</a:t>
            </a:r>
            <a:r>
              <a:rPr lang="is-IS" sz="11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is-IS" sz="1100" kern="1200" dirty="0" smtClean="0">
                <a:solidFill>
                  <a:schemeClr val="tx1"/>
                </a:solidFill>
                <a:effectLst/>
                <a:latin typeface="+mn-lt"/>
                <a:ea typeface="+mn-ea"/>
                <a:cs typeface="+mn-cs"/>
              </a:rPr>
              <a:t>Examples of applications...</a:t>
            </a:r>
          </a:p>
          <a:p>
            <a:r>
              <a:rPr lang="en-US" sz="1100" kern="1200" dirty="0" smtClean="0">
                <a:solidFill>
                  <a:schemeClr val="tx1"/>
                </a:solidFill>
                <a:effectLst/>
                <a:latin typeface="+mn-lt"/>
                <a:ea typeface="+mn-ea"/>
                <a:cs typeface="+mn-cs"/>
              </a:rPr>
              <a:t>Use cases</a:t>
            </a:r>
          </a:p>
          <a:p>
            <a:r>
              <a:rPr lang="en-US" sz="1100" kern="1200" dirty="0" smtClean="0">
                <a:solidFill>
                  <a:schemeClr val="tx1"/>
                </a:solidFill>
                <a:effectLst/>
                <a:latin typeface="+mn-lt"/>
                <a:ea typeface="+mn-ea"/>
                <a:cs typeface="+mn-cs"/>
              </a:rPr>
              <a:t>Old way</a:t>
            </a:r>
          </a:p>
          <a:p>
            <a:r>
              <a:rPr lang="en-US" sz="1100" kern="1200" dirty="0" smtClean="0">
                <a:solidFill>
                  <a:schemeClr val="tx1"/>
                </a:solidFill>
                <a:effectLst/>
                <a:latin typeface="+mn-lt"/>
                <a:ea typeface="+mn-ea"/>
                <a:cs typeface="+mn-cs"/>
              </a:rPr>
              <a:t>Silos vs. Data first</a:t>
            </a:r>
          </a:p>
          <a:p>
            <a:r>
              <a:rPr lang="is-IS" sz="1100" kern="1200" dirty="0" smtClean="0">
                <a:solidFill>
                  <a:schemeClr val="tx1"/>
                </a:solidFill>
                <a:effectLst/>
                <a:latin typeface="+mn-lt"/>
                <a:ea typeface="+mn-ea"/>
                <a:cs typeface="+mn-cs"/>
              </a:rPr>
              <a:t>Focusing on Data first benefits both but primarily...</a:t>
            </a:r>
          </a:p>
          <a:p>
            <a:r>
              <a:rPr lang="is-IS" sz="1100" kern="1200" baseline="0" dirty="0" smtClean="0">
                <a:solidFill>
                  <a:schemeClr val="tx1"/>
                </a:solidFill>
                <a:effectLst/>
                <a:latin typeface="+mn-lt"/>
                <a:ea typeface="+mn-ea"/>
                <a:cs typeface="+mn-cs"/>
              </a:rPr>
              <a:t>Microservices</a:t>
            </a:r>
          </a:p>
          <a:p>
            <a:pPr marL="0" marR="0" indent="0" algn="l" defTabSz="914400" rtl="0" eaLnBrk="1" fontAlgn="auto" latinLnBrk="0" hangingPunct="1">
              <a:lnSpc>
                <a:spcPct val="100000"/>
              </a:lnSpc>
              <a:spcBef>
                <a:spcPts val="0"/>
              </a:spcBef>
              <a:spcAft>
                <a:spcPts val="0"/>
              </a:spcAft>
              <a:buClrTx/>
              <a:buSzTx/>
              <a:buFontTx/>
              <a:buNone/>
              <a:tabLst/>
              <a:defRPr/>
            </a:pPr>
            <a:r>
              <a:rPr lang="is-IS" sz="1100" kern="1200" dirty="0" smtClean="0">
                <a:solidFill>
                  <a:schemeClr val="tx1"/>
                </a:solidFill>
                <a:effectLst/>
                <a:latin typeface="+mn-lt"/>
                <a:ea typeface="+mn-ea"/>
                <a:cs typeface="+mn-cs"/>
              </a:rPr>
              <a:t>Development</a:t>
            </a:r>
            <a:r>
              <a:rPr lang="is-IS" sz="1100" kern="1200" baseline="0" dirty="0" smtClean="0">
                <a:solidFill>
                  <a:schemeClr val="tx1"/>
                </a:solidFill>
                <a:effectLst/>
                <a:latin typeface="+mn-lt"/>
                <a:ea typeface="+mn-ea"/>
                <a:cs typeface="+mn-cs"/>
              </a:rPr>
              <a:t> streams</a:t>
            </a:r>
          </a:p>
          <a:p>
            <a:pPr marL="0" marR="0" indent="0" algn="l" defTabSz="914400" rtl="0" eaLnBrk="1" fontAlgn="auto" latinLnBrk="0" hangingPunct="1">
              <a:lnSpc>
                <a:spcPct val="100000"/>
              </a:lnSpc>
              <a:spcBef>
                <a:spcPts val="0"/>
              </a:spcBef>
              <a:spcAft>
                <a:spcPts val="0"/>
              </a:spcAft>
              <a:buClrTx/>
              <a:buSzTx/>
              <a:buFontTx/>
              <a:buNone/>
              <a:tabLst/>
              <a:defRPr/>
            </a:pPr>
            <a:r>
              <a:rPr lang="is-IS" sz="1100" kern="1200" baseline="0" dirty="0" smtClean="0">
                <a:solidFill>
                  <a:schemeClr val="tx1"/>
                </a:solidFill>
                <a:effectLst/>
                <a:latin typeface="+mn-lt"/>
                <a:ea typeface="+mn-ea"/>
                <a:cs typeface="+mn-cs"/>
              </a:rPr>
              <a:t>Advantages for Developers</a:t>
            </a:r>
          </a:p>
          <a:p>
            <a:pPr marL="0" marR="0" indent="0" algn="l" defTabSz="914400" rtl="0" eaLnBrk="1" fontAlgn="auto" latinLnBrk="0" hangingPunct="1">
              <a:lnSpc>
                <a:spcPct val="100000"/>
              </a:lnSpc>
              <a:spcBef>
                <a:spcPts val="0"/>
              </a:spcBef>
              <a:spcAft>
                <a:spcPts val="0"/>
              </a:spcAft>
              <a:buClrTx/>
              <a:buSzTx/>
              <a:buFontTx/>
              <a:buNone/>
              <a:tabLst/>
              <a:defRPr/>
            </a:pPr>
            <a:r>
              <a:rPr lang="is-IS" sz="1100" kern="1200" baseline="0" dirty="0" smtClean="0">
                <a:solidFill>
                  <a:schemeClr val="tx1"/>
                </a:solidFill>
                <a:effectLst/>
                <a:latin typeface="+mn-lt"/>
                <a:ea typeface="+mn-ea"/>
                <a:cs typeface="+mn-cs"/>
              </a:rPr>
              <a:t>Advantages gor Administrators</a:t>
            </a:r>
          </a:p>
          <a:p>
            <a:pPr marL="0" marR="0" indent="0" algn="l" defTabSz="914400" rtl="0" eaLnBrk="1" fontAlgn="auto" latinLnBrk="0" hangingPunct="1">
              <a:lnSpc>
                <a:spcPct val="100000"/>
              </a:lnSpc>
              <a:spcBef>
                <a:spcPts val="0"/>
              </a:spcBef>
              <a:spcAft>
                <a:spcPts val="0"/>
              </a:spcAft>
              <a:buClrTx/>
              <a:buSzTx/>
              <a:buFontTx/>
              <a:buNone/>
              <a:tabLst/>
              <a:defRPr/>
            </a:pPr>
            <a:r>
              <a:rPr lang="is-IS" sz="1100" kern="1200" baseline="0" dirty="0" smtClean="0">
                <a:solidFill>
                  <a:schemeClr val="tx1"/>
                </a:solidFill>
                <a:effectLst/>
                <a:latin typeface="+mn-lt"/>
                <a:ea typeface="+mn-ea"/>
                <a:cs typeface="+mn-cs"/>
              </a:rPr>
              <a:t>Transformational applications</a:t>
            </a:r>
          </a:p>
          <a:p>
            <a:r>
              <a:rPr lang="is-IS" sz="1100" kern="1200" baseline="0" dirty="0" smtClean="0">
                <a:solidFill>
                  <a:schemeClr val="tx1"/>
                </a:solidFill>
                <a:effectLst/>
                <a:latin typeface="+mn-lt"/>
                <a:ea typeface="+mn-ea"/>
                <a:cs typeface="+mn-cs"/>
              </a:rPr>
              <a:t>Wrap-up</a:t>
            </a:r>
          </a:p>
          <a:p>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Leading companies that are getting the most out of their data are not focusing on queries and data lakes, they are actively integrating analytics into their operations with a data-first application development approach. Real-time adjustments to improve revenues, reduce costs, or mitigate risk rely on applications that minimize latency and rely on a variety of data sources. This session reviews best practices by reviewing three use cases in Health care, Media and Financial Services to illustrate customer approaches to better develop, deploy, and dynamically update these applications; and how this data-first approach is fundamentally different from traditional applications.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Included in the discussion will be examples of how customers identified ways to simplify data streams in a publish-and-subscribe framework. For example, how focusing on a stream of electronic medical records, simplified the deployment of real-time applications for hospitals, clinics, and insurance companies.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session will also detail how a data-first approach can lead to rapid deployment of additional real-time applications as well as centralize and simplify many data management and administration tasks.</a:t>
            </a:r>
          </a:p>
          <a:p>
            <a:endParaRPr lang="en-US" dirty="0"/>
          </a:p>
        </p:txBody>
      </p:sp>
    </p:spTree>
    <p:extLst>
      <p:ext uri="{BB962C8B-B14F-4D97-AF65-F5344CB8AC3E}">
        <p14:creationId xmlns:p14="http://schemas.microsoft.com/office/powerpoint/2010/main" val="28689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National Oilwell Varco is a $23B multinational</a:t>
            </a:r>
            <a:r>
              <a:rPr lang="en-US" sz="1100" b="0" i="0" kern="1200" baseline="0" dirty="0" smtClean="0">
                <a:solidFill>
                  <a:schemeClr val="tx1"/>
                </a:solidFill>
                <a:effectLst/>
                <a:latin typeface="+mn-lt"/>
                <a:ea typeface="+mn-ea"/>
                <a:cs typeface="+mn-cs"/>
              </a:rPr>
              <a:t> company based in Houston and is </a:t>
            </a:r>
            <a:r>
              <a:rPr lang="en-US" sz="1100" b="0" i="0" kern="1200" dirty="0" smtClean="0">
                <a:solidFill>
                  <a:schemeClr val="tx1"/>
                </a:solidFill>
                <a:effectLst/>
                <a:latin typeface="+mn-lt"/>
                <a:ea typeface="+mn-ea"/>
                <a:cs typeface="+mn-cs"/>
              </a:rPr>
              <a:t>a leading worldwide provider of oil equipment, components and services.  </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NOV is using our platform to perform real-time analysis to optimize Oil and Gas drilling and production"</a:t>
            </a:r>
            <a:endParaRPr lang="en-US" dirty="0"/>
          </a:p>
        </p:txBody>
      </p:sp>
    </p:spTree>
    <p:extLst>
      <p:ext uri="{BB962C8B-B14F-4D97-AF65-F5344CB8AC3E}">
        <p14:creationId xmlns:p14="http://schemas.microsoft.com/office/powerpoint/2010/main" val="201206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a:xfrm>
            <a:off x="3884613" y="8685213"/>
            <a:ext cx="2971800" cy="457200"/>
          </a:xfrm>
          <a:prstGeom prst="rect">
            <a:avLst/>
          </a:prstGeom>
        </p:spPr>
        <p:txBody>
          <a:bodyPr lIns="91435" tIns="45718" rIns="91435" bIns="45718"/>
          <a:lstStyle/>
          <a:p>
            <a:fld id="{C2BB8A80-35B2-6A41-B9BE-646BE5A1E17B}" type="slidenum">
              <a:rPr lang="en-US" smtClean="0">
                <a:solidFill>
                  <a:prstClr val="black"/>
                </a:solidFill>
                <a:rtl val="0"/>
              </a:rPr>
              <a:pPr/>
              <a:t>12</a:t>
            </a:fld>
            <a:endParaRPr lang="en-US">
              <a:solidFill>
                <a:prstClr val="black"/>
              </a:solidFill>
              <a:rtl val="0"/>
            </a:endParaRPr>
          </a:p>
        </p:txBody>
      </p:sp>
      <p:sp>
        <p:nvSpPr>
          <p:cNvPr id="5" name="Notes Placeholder 4"/>
          <p:cNvSpPr>
            <a:spLocks noGrp="1"/>
          </p:cNvSpPr>
          <p:nvPr>
            <p:ph type="body" sz="quarter" idx="11"/>
          </p:nvPr>
        </p:nvSpPr>
        <p:spPr/>
        <p:txBody>
          <a:bodyPr/>
          <a:lstStyle/>
          <a:p>
            <a:r>
              <a:rPr lang="en-US" sz="1600" dirty="0" smtClean="0"/>
              <a:t>Security and fraud is another rich</a:t>
            </a:r>
            <a:r>
              <a:rPr lang="en-US" sz="1600" baseline="0" dirty="0" smtClean="0"/>
              <a:t> area for real-time applications. American Express</a:t>
            </a:r>
            <a:r>
              <a:rPr lang="en-US" sz="900" kern="1200" dirty="0" smtClean="0">
                <a:solidFill>
                  <a:schemeClr val="tx1"/>
                </a:solidFill>
                <a:effectLst/>
                <a:latin typeface="+mn-lt"/>
                <a:ea typeface="+mn-ea"/>
                <a:cs typeface="+mn-cs"/>
              </a:rPr>
              <a:t> leverages big data to identify potential fraud when an American Express Card is used anywhere in the world. Their platform protects $1 trillion in charge volume every year. Making decisions in less than 2 milliseconds, it supports approval of charges at the point of sale, with the least amount of disruption to customers. </a:t>
            </a:r>
          </a:p>
          <a:p>
            <a:endParaRPr lang="en-US" sz="900" kern="1200" dirty="0" smtClean="0">
              <a:solidFill>
                <a:schemeClr val="tx1"/>
              </a:solidFill>
              <a:effectLst/>
              <a:latin typeface="+mn-lt"/>
              <a:ea typeface="+mn-ea"/>
              <a:cs typeface="+mn-cs"/>
            </a:endParaRPr>
          </a:p>
          <a:p>
            <a:endParaRPr lang="en-US" sz="9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59897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Traditionally</a:t>
            </a:r>
            <a:r>
              <a:rPr lang="en-US" baseline="0" dirty="0" smtClean="0"/>
              <a:t> we’ve taken an application first approach.</a:t>
            </a:r>
          </a:p>
          <a:p>
            <a:endParaRPr lang="en-US" baseline="0" dirty="0" smtClean="0"/>
          </a:p>
          <a:p>
            <a:r>
              <a:rPr lang="en-US" baseline="0" dirty="0" smtClean="0"/>
              <a:t>You start with the application and determine what are the data requirements. Then you prepare the data into specialized schemas, or cubes to serve the application. The keys to success are understanding all the requirements so you can have the right data model. Extract Transform and Get the data loaded…..</a:t>
            </a:r>
            <a:endParaRPr lang="en-US" dirty="0"/>
          </a:p>
        </p:txBody>
      </p:sp>
    </p:spTree>
    <p:extLst>
      <p:ext uri="{BB962C8B-B14F-4D97-AF65-F5344CB8AC3E}">
        <p14:creationId xmlns:p14="http://schemas.microsoft.com/office/powerpoint/2010/main" val="164101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results</a:t>
            </a:r>
            <a:r>
              <a:rPr lang="en-US" baseline="0" dirty="0" smtClean="0"/>
              <a:t> in application silos…According to Gartner the major data management issue facing organizations is the proliferation of data silos….with the typical organization having to deal with hundreds of separate data silos.</a:t>
            </a:r>
          </a:p>
          <a:p>
            <a:endParaRPr lang="en-US" baseline="0" dirty="0" smtClean="0"/>
          </a:p>
          <a:p>
            <a:r>
              <a:rPr lang="en-US" baseline="0" dirty="0" smtClean="0"/>
              <a:t>Advances in technology</a:t>
            </a:r>
            <a:r>
              <a:rPr lang="is-IS" baseline="0" dirty="0" smtClean="0"/>
              <a:t>….</a:t>
            </a:r>
            <a:endParaRPr lang="en-US" dirty="0"/>
          </a:p>
        </p:txBody>
      </p:sp>
    </p:spTree>
    <p:extLst>
      <p:ext uri="{BB962C8B-B14F-4D97-AF65-F5344CB8AC3E}">
        <p14:creationId xmlns:p14="http://schemas.microsoft.com/office/powerpoint/2010/main" val="22249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F39B8F8-6E27-4F7F-BCC9-73FFF0371783}" type="slidenum">
              <a:rPr lang="en-US" smtClean="0"/>
              <a:t>17</a:t>
            </a:fld>
            <a:endParaRPr lang="en-US"/>
          </a:p>
        </p:txBody>
      </p:sp>
    </p:spTree>
    <p:extLst>
      <p:ext uri="{BB962C8B-B14F-4D97-AF65-F5344CB8AC3E}">
        <p14:creationId xmlns:p14="http://schemas.microsoft.com/office/powerpoint/2010/main" val="38147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Contrast this with the situation presented with all other approaches. You have data duplication, more management tasks to coordinate the flow, more latency as data is staged and transferred between systems and much more data risk as there are lack of reliability, protection and DR capabilities across these solutions.</a:t>
            </a:r>
            <a:endParaRPr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909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converged platform provides an underlying data layer</a:t>
            </a:r>
            <a:r>
              <a:rPr lang="en-US" baseline="0" dirty="0" smtClean="0"/>
              <a:t> that replaces the patchwork of independent data silos. This layer supports all of the broad open source projects that provide a rich diversity of processing options, but it also integrates more generally across enterprise apps that require file, table, or stream access.</a:t>
            </a:r>
          </a:p>
          <a:p>
            <a:endParaRPr lang="en-US" baseline="0" dirty="0" smtClean="0"/>
          </a:p>
          <a:p>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53E8932-7A25-5240-B9BA-D3C5466B7FB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43754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MapR uniquely</a:t>
            </a:r>
            <a:r>
              <a:rPr lang="en-US" baseline="0" dirty="0" smtClean="0"/>
              <a:t> </a:t>
            </a:r>
            <a:r>
              <a:rPr lang="en-US" dirty="0" smtClean="0"/>
              <a:t>provides</a:t>
            </a:r>
            <a:r>
              <a:rPr lang="en-US" baseline="0" dirty="0" smtClean="0"/>
              <a:t> a converged </a:t>
            </a:r>
            <a:r>
              <a:rPr lang="en-US" dirty="0" smtClean="0"/>
              <a:t>data platform</a:t>
            </a:r>
            <a:r>
              <a:rPr lang="en-US" baseline="0" dirty="0" smtClean="0"/>
              <a:t> which provide enterprise class performance, HA, DR, security, and real-time for mission critical apps as well as the multi-tenancy and cross data center capabilities required for large deployments. </a:t>
            </a:r>
          </a:p>
          <a:p>
            <a:r>
              <a:rPr lang="en-US" baseline="0" dirty="0" smtClean="0"/>
              <a:t>.</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53E8932-7A25-5240-B9BA-D3C5466B7FB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3455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076" rtl="0" eaLnBrk="1" fontAlgn="auto" latinLnBrk="0" hangingPunct="1">
              <a:lnSpc>
                <a:spcPct val="100000"/>
              </a:lnSpc>
              <a:spcBef>
                <a:spcPts val="0"/>
              </a:spcBef>
              <a:spcAft>
                <a:spcPts val="0"/>
              </a:spcAft>
              <a:buClrTx/>
              <a:buSzTx/>
              <a:buFontTx/>
              <a:buNone/>
              <a:tabLst/>
              <a:defRPr/>
            </a:pPr>
            <a:r>
              <a:rPr lang="en-US" dirty="0" smtClean="0"/>
              <a:t>Data in Motion</a:t>
            </a:r>
            <a:r>
              <a:rPr lang="en-US" baseline="0" dirty="0" smtClean="0"/>
              <a:t> Data at Rest</a:t>
            </a:r>
            <a:endParaRPr lang="en-US" dirty="0" smtClean="0"/>
          </a:p>
          <a:p>
            <a:r>
              <a:rPr lang="en-US" dirty="0" smtClean="0"/>
              <a:t>Open source patented</a:t>
            </a:r>
          </a:p>
          <a:p>
            <a:pPr marL="0" marR="0" indent="0" algn="l" defTabSz="457076" rtl="0" eaLnBrk="1" fontAlgn="auto" latinLnBrk="0" hangingPunct="1">
              <a:lnSpc>
                <a:spcPct val="100000"/>
              </a:lnSpc>
              <a:spcBef>
                <a:spcPts val="0"/>
              </a:spcBef>
              <a:spcAft>
                <a:spcPts val="0"/>
              </a:spcAft>
              <a:buClrTx/>
              <a:buSzTx/>
              <a:buFontTx/>
              <a:buNone/>
              <a:tabLst/>
              <a:defRPr/>
            </a:pPr>
            <a:r>
              <a:rPr lang="en-US" dirty="0" smtClean="0"/>
              <a:t>Legacy Next Gen</a:t>
            </a:r>
          </a:p>
          <a:p>
            <a:r>
              <a:rPr lang="en-US" dirty="0" smtClean="0"/>
              <a:t>Batch </a:t>
            </a:r>
            <a:r>
              <a:rPr lang="en-US" dirty="0" err="1" smtClean="0"/>
              <a:t>Realtime</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53E8932-7A25-5240-B9BA-D3C5466B7FB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79210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We’re already</a:t>
            </a:r>
            <a:r>
              <a:rPr lang="en-US" baseline="0" dirty="0" smtClean="0"/>
              <a:t> seeing leading companies move in this direction.  In a study conducted by </a:t>
            </a:r>
            <a:r>
              <a:rPr lang="en-US" baseline="0" dirty="0" err="1" smtClean="0"/>
              <a:t>TechValidate</a:t>
            </a:r>
            <a:r>
              <a:rPr lang="en-US" baseline="0" dirty="0" smtClean="0"/>
              <a:t> they found that 18% of MapR customers in production had 50 or more applications running on a single cluster. </a:t>
            </a:r>
          </a:p>
          <a:p>
            <a:endParaRPr lang="en-US" baseline="0" dirty="0" smtClean="0"/>
          </a:p>
          <a:p>
            <a:r>
              <a:rPr lang="en-US" baseline="0" dirty="0" smtClean="0"/>
              <a:t>The fast organic growth of these different uses is a testament to a mature platform. The multi-tenancy features, security, workload management, and  more….reduces the friction and delays associated with deploying new applications. And the benefits in terms of speed, efficiency and business impact are difficult to over estimate…</a:t>
            </a:r>
          </a:p>
          <a:p>
            <a:endParaRPr lang="en-US" baseline="0"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232B02B-AA6B-9949-9BD7-E03DFC64365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9739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Slide 2 – Data It’s the Real (caret time) Thing – Coke can graphic…</a:t>
            </a:r>
          </a:p>
          <a:p>
            <a:r>
              <a:rPr lang="en-US" sz="1100" kern="1200" dirty="0" smtClean="0">
                <a:solidFill>
                  <a:schemeClr val="tx1"/>
                </a:solidFill>
                <a:effectLst/>
                <a:latin typeface="+mn-lt"/>
                <a:ea typeface="+mn-ea"/>
                <a:cs typeface="+mn-cs"/>
              </a:rPr>
              <a:t>Real-time is at the core of transformational applications that perform analytics on operational data directly and in real time. Use cases from customers in retail, financial services and </a:t>
            </a:r>
            <a:r>
              <a:rPr lang="en-US" sz="1100" kern="1200" dirty="0" err="1" smtClean="0">
                <a:solidFill>
                  <a:schemeClr val="tx1"/>
                </a:solidFill>
                <a:effectLst/>
                <a:latin typeface="+mn-lt"/>
                <a:ea typeface="+mn-ea"/>
                <a:cs typeface="+mn-cs"/>
              </a:rPr>
              <a:t>telcos</a:t>
            </a:r>
            <a:r>
              <a:rPr lang="en-US" sz="1100" kern="1200" dirty="0" smtClean="0">
                <a:solidFill>
                  <a:schemeClr val="tx1"/>
                </a:solidFill>
                <a:effectLst/>
                <a:latin typeface="+mn-lt"/>
                <a:ea typeface="+mn-ea"/>
                <a:cs typeface="+mn-cs"/>
              </a:rPr>
              <a:t> will be cited to show how apps are architected to provide the required speed and flexibility to address multiple requirements, groups, and business functions -- and most importantly not just tolerate but embrace changes.</a:t>
            </a:r>
          </a:p>
          <a:p>
            <a:endParaRPr lang="en-US" dirty="0"/>
          </a:p>
        </p:txBody>
      </p:sp>
    </p:spTree>
    <p:extLst>
      <p:ext uri="{BB962C8B-B14F-4D97-AF65-F5344CB8AC3E}">
        <p14:creationId xmlns:p14="http://schemas.microsoft.com/office/powerpoint/2010/main" val="1755888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what is the right approach.?</a:t>
            </a:r>
          </a:p>
          <a:p>
            <a:endParaRPr lang="en-US" baseline="0" dirty="0" smtClean="0"/>
          </a:p>
          <a:p>
            <a:r>
              <a:rPr lang="en-US" baseline="0" dirty="0" smtClean="0"/>
              <a:t>Start with the data…  The promise of big data is to gather information into a centralized hub or data lake. And bring processing to it.</a:t>
            </a:r>
            <a:endParaRPr lang="en-US" dirty="0" smtClean="0"/>
          </a:p>
          <a:p>
            <a:endParaRPr lang="en-US" dirty="0"/>
          </a:p>
        </p:txBody>
      </p:sp>
    </p:spTree>
    <p:extLst>
      <p:ext uri="{BB962C8B-B14F-4D97-AF65-F5344CB8AC3E}">
        <p14:creationId xmlns:p14="http://schemas.microsoft.com/office/powerpoint/2010/main" val="577494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In fact we have a tendency to talk about Big Data when it is at rest and marvel at it’s volume and variety and forget that it was typically created one event at a time. Whether that’s social/mobile interaction, machine generated data, or transactions. </a:t>
            </a:r>
          </a:p>
          <a:p>
            <a:r>
              <a:rPr lang="en-US" sz="1100" kern="1200" dirty="0" smtClean="0">
                <a:solidFill>
                  <a:schemeClr val="tx1"/>
                </a:solidFill>
                <a:effectLst/>
                <a:latin typeface="+mn-lt"/>
                <a:ea typeface="+mn-ea"/>
                <a:cs typeface="+mn-cs"/>
              </a:rPr>
              <a:t>Harnessing these data flows and understanding the meaning and context are key building blocks for applications</a:t>
            </a:r>
          </a:p>
          <a:p>
            <a:pPr lvl="0" rtl="0">
              <a:spcBef>
                <a:spcPts val="0"/>
              </a:spcBef>
              <a:buNone/>
            </a:pPr>
            <a:endParaRPr dirty="0"/>
          </a:p>
        </p:txBody>
      </p:sp>
    </p:spTree>
    <p:extLst>
      <p:ext uri="{BB962C8B-B14F-4D97-AF65-F5344CB8AC3E}">
        <p14:creationId xmlns:p14="http://schemas.microsoft.com/office/powerpoint/2010/main" val="19493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The Second Key is event-based data flows </a:t>
            </a:r>
          </a:p>
          <a:p>
            <a:r>
              <a:rPr lang="en-US" sz="1100" kern="1200" dirty="0" smtClean="0">
                <a:solidFill>
                  <a:schemeClr val="tx1"/>
                </a:solidFill>
                <a:effectLst/>
                <a:latin typeface="+mn-lt"/>
                <a:ea typeface="+mn-ea"/>
                <a:cs typeface="+mn-cs"/>
              </a:rPr>
              <a:t>Examples of data flow…web events, machine sensors, biometric data </a:t>
            </a:r>
            <a:r>
              <a:rPr lang="en-US" sz="1100" kern="1200" dirty="0" err="1" smtClean="0">
                <a:solidFill>
                  <a:schemeClr val="tx1"/>
                </a:solidFill>
                <a:effectLst/>
                <a:latin typeface="+mn-lt"/>
                <a:ea typeface="+mn-ea"/>
                <a:cs typeface="+mn-cs"/>
              </a:rPr>
              <a:t>etc</a:t>
            </a:r>
            <a:r>
              <a:rPr lang="en-US" sz="1100" kern="1200" dirty="0" smtClean="0">
                <a:solidFill>
                  <a:schemeClr val="tx1"/>
                </a:solidFill>
                <a:effectLst/>
                <a:latin typeface="+mn-lt"/>
                <a:ea typeface="+mn-ea"/>
                <a:cs typeface="+mn-cs"/>
              </a:rPr>
              <a:t>…… Operational agility requires flowing data to be quickly analyzed and understood in context. Context that could benefit from understanding long term trends and patterns as well as leverage newly arriving data.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Data in motion is not fundamentally different from data at rest.</a:t>
            </a:r>
          </a:p>
          <a:p>
            <a:endParaRPr lang="en-US" dirty="0"/>
          </a:p>
        </p:txBody>
      </p:sp>
    </p:spTree>
    <p:extLst>
      <p:ext uri="{BB962C8B-B14F-4D97-AF65-F5344CB8AC3E}">
        <p14:creationId xmlns:p14="http://schemas.microsoft.com/office/powerpoint/2010/main" val="615225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Event based data drives applications.. Whether it’s collecting machine sensors to predict and prevent failures, or providing key offers to customers, or identifying and preventing fraud before it happens. All these use cases are enabled by event based data flows and a converged platform. </a:t>
            </a:r>
            <a:endParaRPr lang="en-US" dirty="0"/>
          </a:p>
        </p:txBody>
      </p:sp>
    </p:spTree>
    <p:extLst>
      <p:ext uri="{BB962C8B-B14F-4D97-AF65-F5344CB8AC3E}">
        <p14:creationId xmlns:p14="http://schemas.microsoft.com/office/powerpoint/2010/main" val="1158344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dirty="0" smtClean="0">
                <a:solidFill>
                  <a:schemeClr val="dk1"/>
                </a:solidFill>
                <a:latin typeface="Calibri"/>
                <a:ea typeface="Calibri"/>
                <a:cs typeface="Calibri"/>
                <a:sym typeface="Calibri"/>
              </a:rPr>
              <a:t>What</a:t>
            </a:r>
            <a:r>
              <a:rPr lang="uk-UA" sz="1200" b="0" i="0" u="none" strike="noStrike" cap="none" dirty="0" smtClean="0">
                <a:solidFill>
                  <a:schemeClr val="dk1"/>
                </a:solidFill>
                <a:latin typeface="Calibri"/>
                <a:ea typeface="Calibri"/>
                <a:cs typeface="Calibri"/>
                <a:sym typeface="Calibri"/>
              </a:rPr>
              <a:t>’</a:t>
            </a:r>
            <a:r>
              <a:rPr lang="en-US" sz="1200" b="0" i="0" u="none" strike="noStrike" cap="none" dirty="0" smtClean="0">
                <a:solidFill>
                  <a:schemeClr val="dk1"/>
                </a:solidFill>
                <a:latin typeface="Calibri"/>
                <a:ea typeface="Calibri"/>
                <a:cs typeface="Calibri"/>
                <a:sym typeface="Calibri"/>
              </a:rPr>
              <a:t>s a Stream?</a:t>
            </a:r>
            <a:r>
              <a:rPr lang="en-US" sz="1200" b="0" i="0" u="none" strike="noStrike" cap="none" baseline="0" dirty="0" smtClean="0">
                <a:solidFill>
                  <a:schemeClr val="dk1"/>
                </a:solidFill>
                <a:latin typeface="Calibri"/>
                <a:ea typeface="Calibri"/>
                <a:cs typeface="Calibri"/>
                <a:sym typeface="Calibri"/>
              </a:rPr>
              <a:t> Series of unbounded sequence of events carried from a set of producers to a set of consumers. The don’t have to be aware of each other they participate in shared topics.</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63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Examples of producers include</a:t>
            </a:r>
            <a:r>
              <a:rPr lang="en-US" baseline="0" dirty="0" smtClean="0"/>
              <a:t> sensors, apps, servers, social platforms, even micro events themselves. </a:t>
            </a:r>
          </a:p>
          <a:p>
            <a:pPr lvl="0">
              <a:spcBef>
                <a:spcPts val="0"/>
              </a:spcBef>
              <a:buNone/>
            </a:pPr>
            <a:r>
              <a:rPr lang="en-US" baseline="0" dirty="0" smtClean="0"/>
              <a:t>Consumers – alerting systems, databases, dashboards, or other apps and </a:t>
            </a:r>
            <a:r>
              <a:rPr lang="en-US" baseline="0" dirty="0" err="1" smtClean="0"/>
              <a:t>microservices</a:t>
            </a:r>
            <a:endParaRPr dirty="0"/>
          </a:p>
        </p:txBody>
      </p:sp>
    </p:spTree>
    <p:extLst>
      <p:ext uri="{BB962C8B-B14F-4D97-AF65-F5344CB8AC3E}">
        <p14:creationId xmlns:p14="http://schemas.microsoft.com/office/powerpoint/2010/main" val="1263823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dirty="0" smtClean="0">
                <a:solidFill>
                  <a:schemeClr val="dk1"/>
                </a:solidFill>
                <a:latin typeface="Calibri"/>
                <a:ea typeface="Calibri"/>
                <a:cs typeface="Calibri"/>
                <a:sym typeface="Calibri"/>
              </a:rPr>
              <a:t>There’s a difference between a stream and a queue. </a:t>
            </a:r>
          </a:p>
          <a:p>
            <a:pPr marL="0" marR="0" lvl="0" indent="0" algn="l" rtl="0">
              <a:spcBef>
                <a:spcPts val="0"/>
              </a:spcBef>
              <a:buClr>
                <a:schemeClr val="dk1"/>
              </a:buClr>
              <a:buFont typeface="Calibri"/>
              <a:buNone/>
            </a:pPr>
            <a:r>
              <a:rPr lang="en-US" sz="1200" b="0" i="0" u="none" strike="noStrike" cap="none" dirty="0" smtClean="0">
                <a:solidFill>
                  <a:schemeClr val="dk1"/>
                </a:solidFill>
                <a:latin typeface="Calibri"/>
                <a:ea typeface="Calibri"/>
                <a:cs typeface="Calibri"/>
                <a:sym typeface="Calibri"/>
              </a:rPr>
              <a:t>Events</a:t>
            </a:r>
            <a:r>
              <a:rPr lang="en-US" sz="1200" b="0" i="0" u="none" strike="noStrike" cap="none" baseline="0" dirty="0" smtClean="0">
                <a:solidFill>
                  <a:schemeClr val="dk1"/>
                </a:solidFill>
                <a:latin typeface="Calibri"/>
                <a:ea typeface="Calibri"/>
                <a:cs typeface="Calibri"/>
                <a:sym typeface="Calibri"/>
              </a:rPr>
              <a:t> are delivered in the order they are received like a queue. But unlike a queue events are persisted even after they’re delivered.</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555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smtClean="0">
                <a:solidFill>
                  <a:schemeClr val="dk1"/>
                </a:solidFill>
                <a:latin typeface="Arial"/>
                <a:ea typeface="Arial"/>
                <a:cs typeface="Arial"/>
                <a:sym typeface="Arial"/>
              </a:rPr>
              <a:t>Streams can simplify data integration pipeline with a consumer filtering many producers</a:t>
            </a:r>
            <a:r>
              <a:rPr lang="en-US" sz="1100" b="0" i="0" u="none" strike="noStrike" cap="none" baseline="0" dirty="0" smtClean="0">
                <a:solidFill>
                  <a:schemeClr val="dk1"/>
                </a:solidFill>
                <a:latin typeface="Arial"/>
                <a:ea typeface="Arial"/>
                <a:cs typeface="Arial"/>
                <a:sym typeface="Arial"/>
              </a:rPr>
              <a:t> topics aggregating and then joining the consolidated data.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650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smtClean="0">
                <a:solidFill>
                  <a:schemeClr val="dk1"/>
                </a:solidFill>
                <a:latin typeface="Arial"/>
                <a:ea typeface="Arial"/>
                <a:cs typeface="Arial"/>
                <a:sym typeface="Arial"/>
              </a:rPr>
              <a:t>Streams enable a range of real-time processing – from customer features and applications built</a:t>
            </a:r>
            <a:r>
              <a:rPr lang="en-US" sz="1100" b="0" i="0" u="none" strike="noStrike" cap="none" baseline="0" dirty="0" smtClean="0">
                <a:solidFill>
                  <a:schemeClr val="dk1"/>
                </a:solidFill>
                <a:latin typeface="Arial"/>
                <a:ea typeface="Arial"/>
                <a:cs typeface="Arial"/>
                <a:sym typeface="Arial"/>
              </a:rPr>
              <a:t> around </a:t>
            </a:r>
            <a:r>
              <a:rPr lang="en-US" sz="1100" b="0" i="0" u="none" strike="noStrike" cap="none" dirty="0" smtClean="0">
                <a:solidFill>
                  <a:schemeClr val="dk1"/>
                </a:solidFill>
                <a:latin typeface="Arial"/>
                <a:ea typeface="Arial"/>
                <a:cs typeface="Arial"/>
                <a:sym typeface="Arial"/>
              </a:rPr>
              <a:t>trending now, news feeds, location analytics to administrator</a:t>
            </a:r>
            <a:r>
              <a:rPr lang="en-US" sz="1100" b="0" i="0" u="none" strike="noStrike" cap="none" baseline="0" dirty="0" smtClean="0">
                <a:solidFill>
                  <a:schemeClr val="dk1"/>
                </a:solidFill>
                <a:latin typeface="Arial"/>
                <a:ea typeface="Arial"/>
                <a:cs typeface="Arial"/>
                <a:sym typeface="Arial"/>
              </a:rPr>
              <a:t> applications that rely on</a:t>
            </a:r>
            <a:r>
              <a:rPr lang="is-IS" sz="1100" b="0" i="0" u="none" strike="noStrike" cap="none" dirty="0" smtClean="0">
                <a:solidFill>
                  <a:schemeClr val="dk1"/>
                </a:solidFill>
                <a:latin typeface="Arial"/>
                <a:ea typeface="Arial"/>
                <a:cs typeface="Arial"/>
                <a:sym typeface="Arial"/>
              </a:rPr>
              <a:t>…ops dashboards.. </a:t>
            </a:r>
            <a:r>
              <a:rPr lang="en-US" sz="1100" b="0" i="0" u="none" strike="noStrike" cap="none" dirty="0" smtClean="0">
                <a:solidFill>
                  <a:schemeClr val="dk1"/>
                </a:solidFill>
                <a:latin typeface="Arial"/>
                <a:ea typeface="Arial"/>
                <a:cs typeface="Arial"/>
                <a:sym typeface="Arial"/>
              </a:rPr>
              <a:t>B</a:t>
            </a:r>
            <a:r>
              <a:rPr lang="is-IS" sz="1100" b="0" i="0" u="none" strike="noStrike" cap="none" dirty="0" smtClean="0">
                <a:solidFill>
                  <a:schemeClr val="dk1"/>
                </a:solidFill>
                <a:latin typeface="Arial"/>
                <a:ea typeface="Arial"/>
                <a:cs typeface="Arial"/>
                <a:sym typeface="Arial"/>
              </a:rPr>
              <a:t>reach</a:t>
            </a:r>
            <a:r>
              <a:rPr lang="is-IS" sz="1100" b="0" i="0" u="none" strike="noStrike" cap="none" baseline="0" dirty="0" smtClean="0">
                <a:solidFill>
                  <a:schemeClr val="dk1"/>
                </a:solidFill>
                <a:latin typeface="Arial"/>
                <a:ea typeface="Arial"/>
                <a:cs typeface="Arial"/>
                <a:sym typeface="Arial"/>
              </a:rPr>
              <a:t> detection...etc. to operational analytics that add intelligence to the business function – real-time fraud detecion, offers etc.</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1183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smtClean="0">
                <a:solidFill>
                  <a:schemeClr val="dk1"/>
                </a:solidFill>
                <a:latin typeface="Arial"/>
                <a:ea typeface="Arial"/>
                <a:cs typeface="Arial"/>
                <a:sym typeface="Arial"/>
              </a:rPr>
              <a:t>No direct</a:t>
            </a:r>
            <a:r>
              <a:rPr lang="en-US" sz="1100" b="0" i="0" u="none" strike="noStrike" cap="none" baseline="0" dirty="0" smtClean="0">
                <a:solidFill>
                  <a:schemeClr val="dk1"/>
                </a:solidFill>
                <a:latin typeface="Arial"/>
                <a:ea typeface="Arial"/>
                <a:cs typeface="Arial"/>
                <a:sym typeface="Arial"/>
              </a:rPr>
              <a:t> linking</a:t>
            </a:r>
            <a:r>
              <a:rPr lang="is-IS" sz="1100" b="0" i="0" u="none" strike="noStrike" cap="none" baseline="0" dirty="0" smtClean="0">
                <a:solidFill>
                  <a:schemeClr val="dk1"/>
                </a:solidFill>
                <a:latin typeface="Arial"/>
                <a:ea typeface="Arial"/>
                <a:cs typeface="Arial"/>
                <a:sym typeface="Arial"/>
              </a:rPr>
              <a:t>…read on available...</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18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5983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smtClean="0">
                <a:solidFill>
                  <a:schemeClr val="dk1"/>
                </a:solidFill>
                <a:latin typeface="Arial"/>
                <a:ea typeface="Arial"/>
                <a:cs typeface="Arial"/>
                <a:sym typeface="Arial"/>
              </a:rPr>
              <a:t>Bi Directional?</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6339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6" name="Shape 52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smtClean="0">
                <a:solidFill>
                  <a:schemeClr val="dk1"/>
                </a:solidFill>
                <a:latin typeface="Arial"/>
                <a:ea typeface="Arial"/>
                <a:cs typeface="Arial"/>
                <a:sym typeface="Arial"/>
              </a:rPr>
              <a:t>Security at stream level</a:t>
            </a:r>
            <a:r>
              <a:rPr lang="is-IS" sz="1100" b="0" i="0" u="none" strike="noStrike" cap="none" dirty="0" smtClean="0">
                <a:solidFill>
                  <a:schemeClr val="dk1"/>
                </a:solidFill>
                <a:latin typeface="Arial"/>
                <a:ea typeface="Arial"/>
                <a:cs typeface="Arial"/>
                <a:sym typeface="Arial"/>
              </a:rPr>
              <a:t>….ACEs on Streams....Finegrained</a:t>
            </a:r>
            <a:r>
              <a:rPr lang="is-IS" sz="1100" b="0" i="0" u="none" strike="noStrike" cap="none" baseline="0" dirty="0" smtClean="0">
                <a:solidFill>
                  <a:schemeClr val="dk1"/>
                </a:solidFill>
                <a:latin typeface="Arial"/>
                <a:ea typeface="Arial"/>
                <a:cs typeface="Arial"/>
                <a:sym typeface="Arial"/>
              </a:rPr>
              <a:t> by Topic?</a:t>
            </a:r>
          </a:p>
          <a:p>
            <a:pPr marL="0" marR="0" lvl="0" indent="0" algn="l" rtl="0">
              <a:spcBef>
                <a:spcPts val="0"/>
              </a:spcBef>
              <a:buClr>
                <a:schemeClr val="dk1"/>
              </a:buClr>
              <a:buFont typeface="Arial"/>
              <a:buNone/>
            </a:pPr>
            <a:endParaRPr lang="is-IS" sz="1100" b="0" i="0" u="none" strike="noStrike" cap="none" baseline="0" dirty="0" smtClean="0">
              <a:solidFill>
                <a:schemeClr val="dk1"/>
              </a:solidFill>
              <a:latin typeface="Arial"/>
              <a:ea typeface="Arial"/>
              <a:cs typeface="Arial"/>
              <a:sym typeface="Arial"/>
            </a:endParaRPr>
          </a:p>
          <a:p>
            <a:pPr marL="0" marR="0" lvl="0" indent="0" algn="l" rtl="0">
              <a:spcBef>
                <a:spcPts val="0"/>
              </a:spcBef>
              <a:buClr>
                <a:schemeClr val="dk1"/>
              </a:buClr>
              <a:buFont typeface="Arial"/>
              <a:buNone/>
            </a:pPr>
            <a:r>
              <a:rPr lang="is-IS" sz="1100" b="0" i="0" u="none" strike="noStrike" cap="none" baseline="0" dirty="0" smtClean="0">
                <a:solidFill>
                  <a:schemeClr val="dk1"/>
                </a:solidFill>
                <a:latin typeface="Arial"/>
                <a:ea typeface="Arial"/>
                <a:cs typeface="Arial"/>
                <a:sym typeface="Arial"/>
              </a:rPr>
              <a:t>Security slide on Streams...</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8346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Finally streams enable event-based</a:t>
            </a:r>
            <a:r>
              <a:rPr lang="en-US" baseline="0" dirty="0" smtClean="0"/>
              <a:t> </a:t>
            </a:r>
            <a:r>
              <a:rPr lang="en-US" baseline="0" dirty="0" err="1" smtClean="0"/>
              <a:t>microservices</a:t>
            </a:r>
            <a:r>
              <a:rPr lang="is-IS" baseline="0" dirty="0" smtClean="0"/>
              <a:t>…</a:t>
            </a:r>
            <a:endParaRPr dirty="0"/>
          </a:p>
        </p:txBody>
      </p:sp>
    </p:spTree>
    <p:extLst>
      <p:ext uri="{BB962C8B-B14F-4D97-AF65-F5344CB8AC3E}">
        <p14:creationId xmlns:p14="http://schemas.microsoft.com/office/powerpoint/2010/main" val="27466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454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Converged </a:t>
            </a:r>
            <a:r>
              <a:rPr lang="en-US" dirty="0" err="1" smtClean="0"/>
              <a:t>microservices</a:t>
            </a:r>
            <a:r>
              <a:rPr lang="en-US" dirty="0" smtClean="0"/>
              <a:t> – animation</a:t>
            </a:r>
            <a:r>
              <a:rPr lang="en-US" baseline="0" dirty="0" smtClean="0"/>
              <a:t> with message broker</a:t>
            </a:r>
            <a:endParaRPr lang="en-US" dirty="0"/>
          </a:p>
        </p:txBody>
      </p:sp>
    </p:spTree>
    <p:extLst>
      <p:ext uri="{BB962C8B-B14F-4D97-AF65-F5344CB8AC3E}">
        <p14:creationId xmlns:p14="http://schemas.microsoft.com/office/powerpoint/2010/main" val="1691640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a:t>
            </a:r>
            <a:r>
              <a:rPr lang="en-US" baseline="0" dirty="0" smtClean="0"/>
              <a:t> now, the architecture of a </a:t>
            </a:r>
            <a:r>
              <a:rPr lang="en-US" baseline="0" dirty="0" err="1" smtClean="0"/>
              <a:t>microservices</a:t>
            </a:r>
            <a:r>
              <a:rPr lang="en-US" baseline="0" dirty="0" smtClean="0"/>
              <a:t> application would rely on the use of multiple disparate platform for supporting the different processing and message passing services.  These different platforms would often correspond to physically separate clusters.  So messages traveling between services would have to hop between platforms or cluster, adding latency and complexity.  </a:t>
            </a:r>
            <a:endParaRPr lang="en-US" dirty="0"/>
          </a:p>
        </p:txBody>
      </p:sp>
    </p:spTree>
    <p:extLst>
      <p:ext uri="{BB962C8B-B14F-4D97-AF65-F5344CB8AC3E}">
        <p14:creationId xmlns:p14="http://schemas.microsoft.com/office/powerpoint/2010/main" val="1756068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Converged </a:t>
            </a:r>
            <a:r>
              <a:rPr lang="en-US" dirty="0" err="1" smtClean="0"/>
              <a:t>microservices</a:t>
            </a:r>
            <a:endParaRPr lang="en-US" dirty="0"/>
          </a:p>
        </p:txBody>
      </p:sp>
    </p:spTree>
    <p:extLst>
      <p:ext uri="{BB962C8B-B14F-4D97-AF65-F5344CB8AC3E}">
        <p14:creationId xmlns:p14="http://schemas.microsoft.com/office/powerpoint/2010/main" val="1431201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2657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95168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blueprint</a:t>
            </a:r>
            <a:r>
              <a:rPr lang="en-US" baseline="0" dirty="0"/>
              <a:t> for converged applications</a:t>
            </a:r>
          </a:p>
          <a:p>
            <a:r>
              <a:rPr lang="en-US" baseline="0" dirty="0"/>
              <a:t>event driven microservices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3E8932-7A25-5240-B9BA-D3C5466B7FBD}" type="slidenum">
              <a:rPr lang="en-US" smtClean="0">
                <a:solidFill>
                  <a:prstClr val="black"/>
                </a:solidFill>
                <a:latin typeface="Calibri"/>
              </a:rPr>
              <a:pPr/>
              <a:t>49</a:t>
            </a:fld>
            <a:endParaRPr lang="en-US" dirty="0">
              <a:solidFill>
                <a:prstClr val="black"/>
              </a:solidFill>
              <a:latin typeface="Calibri"/>
            </a:endParaRPr>
          </a:p>
        </p:txBody>
      </p:sp>
    </p:spTree>
    <p:extLst>
      <p:ext uri="{BB962C8B-B14F-4D97-AF65-F5344CB8AC3E}">
        <p14:creationId xmlns:p14="http://schemas.microsoft.com/office/powerpoint/2010/main" val="183050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 of the following are important factors for real-time </a:t>
            </a:r>
            <a:r>
              <a:rPr lang="en-US" dirty="0" err="1" smtClean="0"/>
              <a:t>Hadoop</a:t>
            </a:r>
            <a:r>
              <a:rPr lang="en-US" dirty="0" smtClean="0"/>
              <a:t> requirements? </a:t>
            </a:r>
          </a:p>
          <a:p>
            <a:endParaRPr lang="en-US" dirty="0" smtClean="0"/>
          </a:p>
          <a:p>
            <a:r>
              <a:rPr lang="en-US" dirty="0" smtClean="0"/>
              <a:t>Real time is across the whole cycle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232B02B-AA6B-9949-9BD7-E03DFC643655}" type="slidenum">
              <a:rPr lang="en-US" smtClean="0"/>
              <a:pPr/>
              <a:t>5</a:t>
            </a:fld>
            <a:endParaRPr lang="en-US"/>
          </a:p>
        </p:txBody>
      </p:sp>
    </p:spTree>
    <p:extLst>
      <p:ext uri="{BB962C8B-B14F-4D97-AF65-F5344CB8AC3E}">
        <p14:creationId xmlns:p14="http://schemas.microsoft.com/office/powerpoint/2010/main" val="565526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15" name="Shape 415"/>
          <p:cNvSpPr>
            <a:spLocks noGrp="1"/>
          </p:cNvSpPr>
          <p:nvPr>
            <p:ph type="body" sz="quarter" idx="1"/>
          </p:nvPr>
        </p:nvSpPr>
        <p:spPr>
          <a:prstGeom prst="rect">
            <a:avLst/>
          </a:prstGeom>
        </p:spPr>
        <p:txBody>
          <a:bodyPr/>
          <a:lstStyle/>
          <a:p>
            <a:pPr lvl="0">
              <a:defRPr sz="1800"/>
            </a:pPr>
            <a:r>
              <a:rPr lang="en-US" sz="2200" dirty="0" smtClean="0"/>
              <a:t>The</a:t>
            </a:r>
            <a:r>
              <a:rPr lang="en-US" sz="2200" baseline="0" dirty="0" smtClean="0"/>
              <a:t> data is an important factor in operational agility. </a:t>
            </a:r>
            <a:r>
              <a:rPr lang="en-US" sz="2200" dirty="0" smtClean="0"/>
              <a:t>Let me give</a:t>
            </a:r>
            <a:r>
              <a:rPr lang="en-US" sz="2200" baseline="0" dirty="0" smtClean="0"/>
              <a:t> you example, say you are developing a product catalog for a web application. </a:t>
            </a:r>
            <a:r>
              <a:rPr lang="en-US" sz="2200" dirty="0" smtClean="0"/>
              <a:t>…</a:t>
            </a:r>
          </a:p>
          <a:p>
            <a:pPr lvl="0">
              <a:defRPr sz="1800"/>
            </a:pPr>
            <a:endParaRPr lang="en-US" sz="2200" dirty="0" smtClean="0"/>
          </a:p>
          <a:p>
            <a:pPr lvl="0">
              <a:defRPr sz="1800"/>
            </a:pPr>
            <a:r>
              <a:rPr lang="en-US" sz="2200" dirty="0" smtClean="0"/>
              <a:t>An application like this has to deal with a</a:t>
            </a:r>
            <a:r>
              <a:rPr lang="en-US" sz="2200" baseline="0" dirty="0" smtClean="0"/>
              <a:t> range of attributes that are unique to specific products. </a:t>
            </a:r>
            <a:endParaRPr lang="en-US" sz="2200" dirty="0" smtClean="0"/>
          </a:p>
          <a:p>
            <a:pPr lvl="0">
              <a:defRPr sz="1800"/>
            </a:pPr>
            <a:r>
              <a:rPr sz="2200" dirty="0" smtClean="0"/>
              <a:t>how you </a:t>
            </a:r>
            <a:r>
              <a:rPr sz="2200" dirty="0"/>
              <a:t>describe a </a:t>
            </a:r>
            <a:r>
              <a:rPr sz="2200" dirty="0" smtClean="0"/>
              <a:t> </a:t>
            </a:r>
            <a:r>
              <a:rPr sz="2200" dirty="0"/>
              <a:t>“ a bike”, </a:t>
            </a:r>
            <a:r>
              <a:rPr lang="en-US" sz="2200" dirty="0" smtClean="0"/>
              <a:t>a pedal, </a:t>
            </a:r>
            <a:r>
              <a:rPr sz="2200" dirty="0" smtClean="0"/>
              <a:t>a </a:t>
            </a:r>
            <a:r>
              <a:rPr sz="2200" dirty="0"/>
              <a:t>jersey </a:t>
            </a:r>
            <a:r>
              <a:rPr lang="en-US" sz="2200" dirty="0" smtClean="0"/>
              <a:t>is very different</a:t>
            </a:r>
            <a:r>
              <a:rPr sz="2200" dirty="0" smtClean="0"/>
              <a:t>..</a:t>
            </a:r>
            <a:endParaRPr sz="2200" dirty="0"/>
          </a:p>
          <a:p>
            <a:pPr lvl="0">
              <a:defRPr sz="1800"/>
            </a:pPr>
            <a:r>
              <a:rPr sz="2200" dirty="0"/>
              <a:t>One possible design in RDBMS is to use a EAV pattern, that gives flexibility, but each time you want to access a product (or create, update, delete…) you must create a complex query</a:t>
            </a:r>
            <a:r>
              <a:rPr sz="2200" dirty="0" smtClean="0"/>
              <a:t>…</a:t>
            </a:r>
            <a:r>
              <a:rPr lang="en-US" sz="2200" dirty="0" smtClean="0"/>
              <a:t> in this example a 36 line query to get</a:t>
            </a:r>
            <a:r>
              <a:rPr lang="en-US" sz="2200" baseline="0" dirty="0" smtClean="0"/>
              <a:t> a single product. </a:t>
            </a:r>
          </a:p>
          <a:p>
            <a:pPr lvl="0">
              <a:defRPr sz="1800"/>
            </a:pPr>
            <a:r>
              <a:rPr lang="en-US" sz="2200" baseline="0" dirty="0" smtClean="0"/>
              <a:t>It’s har</a:t>
            </a:r>
            <a:r>
              <a:rPr sz="2200" dirty="0" smtClean="0"/>
              <a:t>d </a:t>
            </a:r>
            <a:r>
              <a:rPr sz="2200" dirty="0"/>
              <a:t>to write, maintain, and may </a:t>
            </a:r>
            <a:r>
              <a:rPr lang="en-US" sz="2200" dirty="0" smtClean="0"/>
              <a:t>have</a:t>
            </a:r>
            <a:r>
              <a:rPr lang="en-US" sz="2200" baseline="0" dirty="0" smtClean="0"/>
              <a:t> </a:t>
            </a:r>
            <a:r>
              <a:rPr sz="2200" dirty="0" smtClean="0"/>
              <a:t>performance issue</a:t>
            </a:r>
            <a:r>
              <a:rPr lang="en-US" sz="2200" dirty="0" smtClean="0"/>
              <a:t>s</a:t>
            </a:r>
            <a:r>
              <a:rPr sz="2200" dirty="0" smtClean="0"/>
              <a:t> </a:t>
            </a:r>
            <a:r>
              <a:rPr sz="2200" dirty="0"/>
              <a:t>at scale</a:t>
            </a:r>
          </a:p>
        </p:txBody>
      </p:sp>
    </p:spTree>
    <p:extLst>
      <p:ext uri="{BB962C8B-B14F-4D97-AF65-F5344CB8AC3E}">
        <p14:creationId xmlns:p14="http://schemas.microsoft.com/office/powerpoint/2010/main" val="1558862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a:spcBef>
                <a:spcPts val="0"/>
              </a:spcBef>
              <a:buNone/>
            </a:pPr>
            <a:r>
              <a:rPr lang="en-US" baseline="0" dirty="0" smtClean="0"/>
              <a:t>JSON documents have been embraced for their lightweight data interchange advantages.</a:t>
            </a:r>
          </a:p>
          <a:p>
            <a:pPr>
              <a:spcBef>
                <a:spcPts val="0"/>
              </a:spcBef>
              <a:buNone/>
            </a:pPr>
            <a:endParaRPr lang="en-US" baseline="0" dirty="0" smtClean="0"/>
          </a:p>
          <a:p>
            <a:pPr>
              <a:spcBef>
                <a:spcPts val="0"/>
              </a:spcBef>
              <a:buNone/>
            </a:pPr>
            <a:r>
              <a:rPr lang="en-US" baseline="0" dirty="0" smtClean="0"/>
              <a:t>Each individual document is a “self-describing document” that has specific attributes with embedded schema.. You have different details within each document. A document for a bike looks much different than on for a pedal or a jersey. </a:t>
            </a:r>
          </a:p>
          <a:p>
            <a:pPr>
              <a:spcBef>
                <a:spcPts val="0"/>
              </a:spcBef>
              <a:buNone/>
            </a:pPr>
            <a:endParaRPr lang="en-US" baseline="0" dirty="0" smtClean="0"/>
          </a:p>
          <a:p>
            <a:pPr>
              <a:spcBef>
                <a:spcPts val="0"/>
              </a:spcBef>
              <a:buNone/>
            </a:pPr>
            <a:endParaRPr dirty="0"/>
          </a:p>
        </p:txBody>
      </p:sp>
      <p:sp>
        <p:nvSpPr>
          <p:cNvPr id="516" name="Shape 5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0077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25" name="Shape 425"/>
          <p:cNvSpPr>
            <a:spLocks noGrp="1"/>
          </p:cNvSpPr>
          <p:nvPr>
            <p:ph type="body" sz="quarter" idx="1"/>
          </p:nvPr>
        </p:nvSpPr>
        <p:spPr>
          <a:prstGeom prst="rect">
            <a:avLst/>
          </a:prstGeom>
        </p:spPr>
        <p:txBody>
          <a:bodyPr/>
          <a:lstStyle/>
          <a:p>
            <a:pPr lvl="0">
              <a:defRPr sz="1800"/>
            </a:pPr>
            <a:endParaRPr lang="en-US" sz="2200" dirty="0" smtClean="0"/>
          </a:p>
          <a:p>
            <a:pPr lvl="0">
              <a:defRPr sz="1800"/>
            </a:pPr>
            <a:r>
              <a:rPr lang="en-US" sz="2200" dirty="0" smtClean="0"/>
              <a:t>To get</a:t>
            </a:r>
            <a:r>
              <a:rPr lang="en-US" sz="2200" baseline="0" dirty="0" smtClean="0"/>
              <a:t> a single product requires a simple statement. </a:t>
            </a:r>
          </a:p>
          <a:p>
            <a:pPr lvl="0">
              <a:defRPr sz="1800"/>
            </a:pPr>
            <a:endParaRPr lang="en-US" sz="2200" baseline="0" dirty="0" smtClean="0"/>
          </a:p>
          <a:p>
            <a:pPr lvl="0">
              <a:defRPr sz="1800"/>
            </a:pPr>
            <a:r>
              <a:rPr lang="en-US" sz="2200" baseline="0" dirty="0" smtClean="0"/>
              <a:t>This is why JSON </a:t>
            </a:r>
            <a:r>
              <a:rPr sz="2200" dirty="0" smtClean="0"/>
              <a:t>Document</a:t>
            </a:r>
            <a:r>
              <a:rPr lang="en-US" sz="2200" dirty="0" smtClean="0"/>
              <a:t>s</a:t>
            </a:r>
            <a:r>
              <a:rPr sz="2200" dirty="0" smtClean="0"/>
              <a:t> </a:t>
            </a:r>
            <a:r>
              <a:rPr lang="en-US" sz="2200" dirty="0" smtClean="0"/>
              <a:t>h</a:t>
            </a:r>
            <a:r>
              <a:rPr lang="en-US" sz="2200" baseline="0" dirty="0" smtClean="0"/>
              <a:t>ave emerged as the </a:t>
            </a:r>
            <a:r>
              <a:rPr lang="en-US" sz="2200" baseline="0" dirty="0" err="1" smtClean="0"/>
              <a:t>defacto</a:t>
            </a:r>
            <a:r>
              <a:rPr lang="en-US" sz="2200" baseline="0" dirty="0" smtClean="0"/>
              <a:t> standard data interchange format for web applications. </a:t>
            </a:r>
          </a:p>
          <a:p>
            <a:pPr lvl="0">
              <a:defRPr sz="1800"/>
            </a:pPr>
            <a:endParaRPr lang="en-US" sz="2200" baseline="0" dirty="0" smtClean="0"/>
          </a:p>
          <a:p>
            <a:pPr lvl="0">
              <a:defRPr sz="1800"/>
            </a:pPr>
            <a:endParaRPr sz="2200" dirty="0"/>
          </a:p>
        </p:txBody>
      </p:sp>
    </p:spTree>
    <p:extLst>
      <p:ext uri="{BB962C8B-B14F-4D97-AF65-F5344CB8AC3E}">
        <p14:creationId xmlns:p14="http://schemas.microsoft.com/office/powerpoint/2010/main" val="820257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eaLnBrk="0" hangingPunct="0"/>
            <a:r>
              <a:rPr lang="en-US" sz="1600" dirty="0" smtClean="0">
                <a:solidFill>
                  <a:srgbClr val="FFFFFF"/>
                </a:solidFill>
              </a:rPr>
              <a:t>Clearly state the value of this to the client – what does this bundle given them … turn-key up and running quickly … </a:t>
            </a:r>
          </a:p>
          <a:p>
            <a:pPr algn="l" eaLnBrk="0" hangingPunct="0"/>
            <a:r>
              <a:rPr lang="en-US" sz="1600" dirty="0" smtClean="0">
                <a:solidFill>
                  <a:srgbClr val="FFFFFF"/>
                </a:solidFill>
              </a:rPr>
              <a:t>Gives us a “toe in the water” offering for finding your first project</a:t>
            </a:r>
          </a:p>
          <a:p>
            <a:pPr algn="l" eaLnBrk="0" hangingPunct="0"/>
            <a:endParaRPr lang="en-US" sz="1600" dirty="0" smtClean="0">
              <a:solidFill>
                <a:srgbClr val="FFFFFF"/>
              </a:solidFill>
            </a:endParaRPr>
          </a:p>
          <a:p>
            <a:pPr algn="l" eaLnBrk="0" hangingPunct="0"/>
            <a:r>
              <a:rPr lang="en-US" sz="1600" dirty="0" smtClean="0">
                <a:solidFill>
                  <a:srgbClr val="FFFFFF"/>
                </a:solidFill>
              </a:rPr>
              <a:t>Let us help you take complexity of Hadoop and big data off the table. </a:t>
            </a:r>
          </a:p>
          <a:p>
            <a:pPr algn="l" eaLnBrk="0" hangingPunct="0"/>
            <a:endParaRPr lang="en-US" sz="1600" dirty="0" smtClean="0">
              <a:solidFill>
                <a:srgbClr val="FFFFFF"/>
              </a:solidFill>
            </a:endParaRPr>
          </a:p>
          <a:p>
            <a:pPr algn="l" eaLnBrk="0" hangingPunct="0"/>
            <a:r>
              <a:rPr lang="en-US" sz="1600" dirty="0" smtClean="0">
                <a:solidFill>
                  <a:srgbClr val="FFFFFF"/>
                </a:solidFill>
              </a:rPr>
              <a:t>Lost cost entry points that bring high value</a:t>
            </a:r>
          </a:p>
          <a:p>
            <a:pPr algn="l"/>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53E8932-7A25-5240-B9BA-D3C5466B7FB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530470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785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409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Hadoop enables organizations to collect data into a centralized data lake. But the growing complexity of big data is resulting in the dividing of data into separate clusters. A separate cluster to handle ingestion, streaming analytics, database operations, and long term storage.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So when it’s time to get real there are 2 Key Areas to Focus upon…. Number 1 is Convergence…</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3E8932-7A25-5240-B9BA-D3C5466B7FBD}" type="slidenum">
              <a:rPr lang="en-US" smtClean="0">
                <a:solidFill>
                  <a:prstClr val="black"/>
                </a:solidFill>
                <a:rtl val="0"/>
              </a:rPr>
              <a:pPr/>
              <a:t>60</a:t>
            </a:fld>
            <a:endParaRPr lang="en-US" dirty="0">
              <a:solidFill>
                <a:prstClr val="black"/>
              </a:solidFill>
              <a:rtl val="0"/>
            </a:endParaRPr>
          </a:p>
        </p:txBody>
      </p:sp>
    </p:spTree>
    <p:extLst>
      <p:ext uri="{BB962C8B-B14F-4D97-AF65-F5344CB8AC3E}">
        <p14:creationId xmlns:p14="http://schemas.microsoft.com/office/powerpoint/2010/main" val="195011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r>
              <a:rPr lang="en-US" sz="1600" b="0" i="0" u="none" strike="noStrike" cap="none" dirty="0" smtClean="0">
                <a:solidFill>
                  <a:schemeClr val="dk1"/>
                </a:solidFill>
                <a:latin typeface="Calibri"/>
                <a:ea typeface="Calibri"/>
                <a:cs typeface="Calibri"/>
                <a:sym typeface="Calibri"/>
              </a:rPr>
              <a:t>Application</a:t>
            </a:r>
            <a:r>
              <a:rPr lang="en-US" sz="1600" b="0" i="0" u="none" strike="noStrike" cap="none" baseline="0" dirty="0" smtClean="0">
                <a:solidFill>
                  <a:schemeClr val="dk1"/>
                </a:solidFill>
                <a:latin typeface="Calibri"/>
                <a:ea typeface="Calibri"/>
                <a:cs typeface="Calibri"/>
                <a:sym typeface="Calibri"/>
              </a:rPr>
              <a:t> development is particularly difficult when it comes to bridging operational and analytical applications..IT must provide integration, but there are inherent barriers to integrating data, barriers that result in delays, downtime, and prevent real-time operations</a:t>
            </a:r>
            <a:endParaRPr sz="1600" b="0" i="0" u="none" strike="noStrike" cap="none" dirty="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spcBef>
                <a:spcPts val="0"/>
              </a:spcBef>
              <a:buClr>
                <a:prstClr val="black"/>
              </a:buClr>
              <a:buSzPct val="25000"/>
              <a:buFont typeface="Calibri"/>
              <a:buNone/>
            </a:pPr>
            <a:fld id="{00000000-1234-1234-1234-123412341234}" type="slidenum">
              <a:rPr lang="en">
                <a:solidFill>
                  <a:prstClr val="black"/>
                </a:solidFill>
                <a:latin typeface="Calibri"/>
                <a:ea typeface="Calibri"/>
                <a:cs typeface="Calibri"/>
                <a:sym typeface="Calibri"/>
              </a:rPr>
              <a:pPr>
                <a:spcBef>
                  <a:spcPts val="0"/>
                </a:spcBef>
                <a:buClr>
                  <a:prstClr val="black"/>
                </a:buClr>
                <a:buSzPct val="25000"/>
                <a:buFont typeface="Calibri"/>
                <a:buNone/>
              </a:pPr>
              <a:t>6</a:t>
            </a:fld>
            <a:endParaRPr lang="en">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380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converged data platform not only supports analytic applications</a:t>
            </a:r>
            <a:r>
              <a:rPr lang="en-US" baseline="0" dirty="0" smtClean="0"/>
              <a:t> with greater selection of data and operations including machine learning, and supporting operational applications with high speed and scale it supports the intersection of applications to integrate analytics with operations and impact business as it happens</a:t>
            </a:r>
            <a:r>
              <a:rPr lang="is-IS" baseline="0" dirty="0" smtClean="0"/>
              <a:t>….</a:t>
            </a:r>
          </a:p>
          <a:p>
            <a:endParaRPr lang="is-IS" baseline="0" dirty="0" smtClean="0"/>
          </a:p>
          <a:p>
            <a:r>
              <a:rPr lang="is-IS" baseline="0" dirty="0" smtClean="0"/>
              <a:t>One major difference with these applications is that they aren’t database applications, or file applications. Developers are free to use whatever is the best operation side by side...</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53E8932-7A25-5240-B9BA-D3C5466B7FBD}" type="slidenum">
              <a:rPr lang="en-US" smtClean="0"/>
              <a:pPr/>
              <a:t>7</a:t>
            </a:fld>
            <a:endParaRPr lang="en-US" dirty="0"/>
          </a:p>
        </p:txBody>
      </p:sp>
    </p:spTree>
    <p:extLst>
      <p:ext uri="{BB962C8B-B14F-4D97-AF65-F5344CB8AC3E}">
        <p14:creationId xmlns:p14="http://schemas.microsoft.com/office/powerpoint/2010/main" val="99566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Companies are impacting their topline like Altitude Digital, one of the fastest growing video advertising marketplaces, with nearly seven billion transactions per day. Altitude Digital selects in real time the best video advertisement to play at the right time for the right person. </a:t>
            </a:r>
          </a:p>
          <a:p>
            <a:endParaRPr lang="en-US" sz="1100" b="0" i="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247486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Baptist Healthcare </a:t>
            </a:r>
            <a:r>
              <a:rPr lang="en-US" sz="1100" b="0" i="0" kern="1200" baseline="0" dirty="0" smtClean="0">
                <a:solidFill>
                  <a:schemeClr val="tx1"/>
                </a:solidFill>
                <a:effectLst/>
                <a:latin typeface="+mn-lt"/>
                <a:ea typeface="+mn-ea"/>
                <a:cs typeface="+mn-cs"/>
              </a:rPr>
              <a:t> is a $2B hospital chain headquartered in Florida. They are deploying an event-</a:t>
            </a:r>
            <a:r>
              <a:rPr lang="en-US" sz="1100" b="0" i="0" kern="1200" baseline="0" dirty="0" err="1" smtClean="0">
                <a:solidFill>
                  <a:schemeClr val="tx1"/>
                </a:solidFill>
                <a:effectLst/>
                <a:latin typeface="+mn-lt"/>
                <a:ea typeface="+mn-ea"/>
                <a:cs typeface="+mn-cs"/>
              </a:rPr>
              <a:t>drven</a:t>
            </a:r>
            <a:r>
              <a:rPr lang="en-US" sz="1100" b="0" i="0" kern="1200" dirty="0" smtClean="0">
                <a:solidFill>
                  <a:schemeClr val="tx1"/>
                </a:solidFill>
                <a:effectLst/>
                <a:latin typeface="+mn-lt"/>
                <a:ea typeface="+mn-ea"/>
                <a:cs typeface="+mn-cs"/>
              </a:rPr>
              <a:t> platform that could handle real-time patient data, medical</a:t>
            </a:r>
            <a:r>
              <a:rPr lang="en-US" sz="1100" b="0" i="0" kern="1200" baseline="0" dirty="0" smtClean="0">
                <a:solidFill>
                  <a:schemeClr val="tx1"/>
                </a:solidFill>
                <a:effectLst/>
                <a:latin typeface="+mn-lt"/>
                <a:ea typeface="+mn-ea"/>
                <a:cs typeface="+mn-cs"/>
              </a:rPr>
              <a:t> history and </a:t>
            </a:r>
            <a:r>
              <a:rPr lang="en-US" baseline="0" dirty="0" smtClean="0"/>
              <a:t>improve </a:t>
            </a:r>
            <a:r>
              <a:rPr lang="en-US" sz="1100" b="0" i="0" kern="1200" dirty="0" smtClean="0">
                <a:solidFill>
                  <a:schemeClr val="tx1"/>
                </a:solidFill>
                <a:effectLst/>
                <a:latin typeface="+mn-lt"/>
                <a:ea typeface="+mn-ea"/>
                <a:cs typeface="+mn-cs"/>
              </a:rPr>
              <a:t>patient</a:t>
            </a:r>
            <a:r>
              <a:rPr lang="en-US" sz="1100" b="0" i="0" kern="1200" baseline="0" dirty="0" smtClean="0">
                <a:solidFill>
                  <a:schemeClr val="tx1"/>
                </a:solidFill>
                <a:effectLst/>
                <a:latin typeface="+mn-lt"/>
                <a:ea typeface="+mn-ea"/>
                <a:cs typeface="+mn-cs"/>
              </a:rPr>
              <a:t> care</a:t>
            </a:r>
            <a:endParaRPr lang="en-US" dirty="0"/>
          </a:p>
        </p:txBody>
      </p:sp>
    </p:spTree>
    <p:extLst>
      <p:ext uri="{BB962C8B-B14F-4D97-AF65-F5344CB8AC3E}">
        <p14:creationId xmlns:p14="http://schemas.microsoft.com/office/powerpoint/2010/main" val="71282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a:xfrm>
            <a:off x="3884613" y="8685213"/>
            <a:ext cx="2971800" cy="457200"/>
          </a:xfrm>
          <a:prstGeom prst="rect">
            <a:avLst/>
          </a:prstGeom>
        </p:spPr>
        <p:txBody>
          <a:bodyPr lIns="91435" tIns="45718" rIns="91435" bIns="45718"/>
          <a:lstStyle/>
          <a:p>
            <a:fld id="{C2BB8A80-35B2-6A41-B9BE-646BE5A1E17B}" type="slidenum">
              <a:rPr lang="en-US" smtClean="0">
                <a:rtl val="0"/>
              </a:rPr>
              <a:pPr/>
              <a:t>10</a:t>
            </a:fld>
            <a:endParaRPr lang="en-US">
              <a:rtl val="0"/>
            </a:endParaRPr>
          </a:p>
        </p:txBody>
      </p:sp>
      <p:sp>
        <p:nvSpPr>
          <p:cNvPr id="5" name="Notes Placeholder 4"/>
          <p:cNvSpPr>
            <a:spLocks noGrp="1"/>
          </p:cNvSpPr>
          <p:nvPr>
            <p:ph type="body" sz="quarter" idx="11"/>
          </p:nvPr>
        </p:nvSpPr>
        <p:spPr/>
        <p:txBody>
          <a:bodyPr/>
          <a:lstStyle/>
          <a:p>
            <a:pPr marL="0" indent="0" defTabSz="914400">
              <a:spcBef>
                <a:spcPts val="0"/>
              </a:spcBef>
              <a:buNone/>
              <a:defRPr/>
            </a:pPr>
            <a:r>
              <a:rPr lang="en-US" dirty="0" smtClean="0">
                <a:solidFill>
                  <a:schemeClr val="accent2"/>
                </a:solidFill>
              </a:rPr>
              <a:t>Companies are reducing</a:t>
            </a:r>
            <a:r>
              <a:rPr lang="en-US" baseline="0" dirty="0" smtClean="0">
                <a:solidFill>
                  <a:schemeClr val="accent2"/>
                </a:solidFill>
              </a:rPr>
              <a:t> costs like the </a:t>
            </a:r>
            <a:r>
              <a:rPr lang="en-US" dirty="0" smtClean="0">
                <a:solidFill>
                  <a:schemeClr val="accent2"/>
                </a:solidFill>
              </a:rPr>
              <a:t>Global semi-conductor</a:t>
            </a:r>
            <a:r>
              <a:rPr lang="en-US" baseline="0" dirty="0" smtClean="0">
                <a:solidFill>
                  <a:schemeClr val="accent2"/>
                </a:solidFill>
              </a:rPr>
              <a:t> m</a:t>
            </a:r>
            <a:r>
              <a:rPr lang="en-US" dirty="0" smtClean="0">
                <a:solidFill>
                  <a:schemeClr val="accent2"/>
                </a:solidFill>
              </a:rPr>
              <a:t>anufacturer that is improving</a:t>
            </a:r>
            <a:r>
              <a:rPr lang="en-US" baseline="0" dirty="0" smtClean="0">
                <a:solidFill>
                  <a:schemeClr val="accent2"/>
                </a:solidFill>
              </a:rPr>
              <a:t> y</a:t>
            </a:r>
            <a:r>
              <a:rPr lang="en-US" dirty="0" smtClean="0">
                <a:solidFill>
                  <a:schemeClr val="accent2"/>
                </a:solidFill>
              </a:rPr>
              <a:t>ield management by leveraging</a:t>
            </a:r>
            <a:r>
              <a:rPr lang="en-US" baseline="0" dirty="0" smtClean="0">
                <a:solidFill>
                  <a:schemeClr val="accent2"/>
                </a:solidFill>
              </a:rPr>
              <a:t> real-time machine sensors for vibrations, heat, etc. They are determining quality problems and correcting issues must faster with this real-time analysis.</a:t>
            </a:r>
            <a:endParaRPr lang="en-US" dirty="0" smtClean="0">
              <a:solidFill>
                <a:schemeClr val="accent2"/>
              </a:solidFill>
            </a:endParaRPr>
          </a:p>
          <a:p>
            <a:pPr marL="0" indent="0" defTabSz="914400">
              <a:spcBef>
                <a:spcPts val="0"/>
              </a:spcBef>
              <a:buNone/>
              <a:defRPr/>
            </a:pPr>
            <a:endParaRPr lang="en-US" dirty="0" smtClean="0">
              <a:solidFill>
                <a:schemeClr val="accent2"/>
              </a:solidFill>
            </a:endParaRPr>
          </a:p>
        </p:txBody>
      </p:sp>
    </p:spTree>
    <p:extLst>
      <p:ext uri="{BB962C8B-B14F-4D97-AF65-F5344CB8AC3E}">
        <p14:creationId xmlns:p14="http://schemas.microsoft.com/office/powerpoint/2010/main" val="138055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3.png"/><Relationship Id="rId5" Type="http://schemas.openxmlformats.org/officeDocument/2006/relationships/image" Target="../media/image14.emf"/><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4.emf"/><Relationship Id="rId7" Type="http://schemas.openxmlformats.org/officeDocument/2006/relationships/image" Target="../media/image8.emf"/><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1" Type="http://schemas.openxmlformats.org/officeDocument/2006/relationships/slideMaster" Target="../slideMasters/slideMaster4.xml"/><Relationship Id="rId2" Type="http://schemas.openxmlformats.org/officeDocument/2006/relationships/image" Target="../media/image11.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emf"/><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5" Type="http://schemas.openxmlformats.org/officeDocument/2006/relationships/image" Target="../media/image8.emf"/><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omparison">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9" name="Shape 79"/>
          <p:cNvSpPr txBox="1">
            <a:spLocks noGrp="1"/>
          </p:cNvSpPr>
          <p:nvPr>
            <p:ph type="body" idx="1"/>
          </p:nvPr>
        </p:nvSpPr>
        <p:spPr>
          <a:xfrm>
            <a:off x="330130" y="761084"/>
            <a:ext cx="40401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body" idx="2"/>
          </p:nvPr>
        </p:nvSpPr>
        <p:spPr>
          <a:xfrm>
            <a:off x="4645026" y="761084"/>
            <a:ext cx="40419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body" idx="3"/>
          </p:nvPr>
        </p:nvSpPr>
        <p:spPr>
          <a:xfrm>
            <a:off x="4645026" y="1092702"/>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body" idx="4"/>
          </p:nvPr>
        </p:nvSpPr>
        <p:spPr>
          <a:xfrm>
            <a:off x="335928" y="1092702"/>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ransition Slide">
    <p:bg>
      <p:bgPr>
        <a:solidFill>
          <a:schemeClr val="accent3"/>
        </a:solidFill>
        <a:effectLst/>
      </p:bgPr>
    </p:bg>
    <p:spTree>
      <p:nvGrpSpPr>
        <p:cNvPr id="1" name="Shape 83"/>
        <p:cNvGrpSpPr/>
        <p:nvPr/>
      </p:nvGrpSpPr>
      <p:grpSpPr>
        <a:xfrm>
          <a:off x="0" y="0"/>
          <a:ext cx="0" cy="0"/>
          <a:chOff x="0" y="0"/>
          <a:chExt cx="0" cy="0"/>
        </a:xfrm>
      </p:grpSpPr>
      <p:sp>
        <p:nvSpPr>
          <p:cNvPr id="84" name="Shape 84"/>
          <p:cNvSpPr/>
          <p:nvPr/>
        </p:nvSpPr>
        <p:spPr>
          <a:xfrm>
            <a:off x="0" y="0"/>
            <a:ext cx="9144000" cy="5143500"/>
          </a:xfrm>
          <a:prstGeom prst="rect">
            <a:avLst/>
          </a:prstGeom>
          <a:gradFill>
            <a:gsLst>
              <a:gs pos="0">
                <a:srgbClr val="7BABC8"/>
              </a:gs>
              <a:gs pos="54000">
                <a:schemeClr val="accent2"/>
              </a:gs>
              <a:gs pos="100000">
                <a:srgbClr val="2C526A"/>
              </a:gs>
            </a:gsLst>
            <a:lin ang="16200000" scaled="0"/>
          </a:gradFill>
          <a:ln>
            <a:noFill/>
          </a:ln>
        </p:spPr>
        <p:txBody>
          <a:bodyPr lIns="0" tIns="0" rIns="0" bIns="0" anchor="ctr" anchorCtr="0">
            <a:noAutofit/>
          </a:bodyPr>
          <a:lstStyle/>
          <a:p>
            <a:pPr marL="0" marR="0" lvl="0" indent="0" algn="ctr" rtl="0">
              <a:lnSpc>
                <a:spcPct val="95000"/>
              </a:lnSpc>
              <a:spcBef>
                <a:spcPts val="0"/>
              </a:spcBef>
              <a:buNone/>
            </a:pPr>
            <a:endParaRPr sz="1500" b="1">
              <a:solidFill>
                <a:schemeClr val="lt1"/>
              </a:solidFill>
              <a:latin typeface="Arial"/>
              <a:ea typeface="Arial"/>
              <a:cs typeface="Arial"/>
              <a:sym typeface="Arial"/>
            </a:endParaRPr>
          </a:p>
        </p:txBody>
      </p:sp>
      <p:sp>
        <p:nvSpPr>
          <p:cNvPr id="85" name="Shape 85"/>
          <p:cNvSpPr txBox="1">
            <a:spLocks noGrp="1"/>
          </p:cNvSpPr>
          <p:nvPr>
            <p:ph type="body" idx="1"/>
          </p:nvPr>
        </p:nvSpPr>
        <p:spPr>
          <a:xfrm>
            <a:off x="338960" y="2330530"/>
            <a:ext cx="7522500" cy="482400"/>
          </a:xfrm>
          <a:prstGeom prst="rect">
            <a:avLst/>
          </a:prstGeom>
          <a:noFill/>
          <a:ln>
            <a:noFill/>
          </a:ln>
        </p:spPr>
        <p:txBody>
          <a:bodyPr lIns="68575" tIns="68575" rIns="68575" bIns="68575" anchor="ctr" anchorCtr="0"/>
          <a:lstStyle>
            <a:lvl1pPr marL="0" marR="0" lvl="0" indent="0" algn="l" rtl="0">
              <a:lnSpc>
                <a:spcPct val="95000"/>
              </a:lnSpc>
              <a:spcBef>
                <a:spcPts val="0"/>
              </a:spcBef>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a:solidFill>
                  <a:srgbClr val="FFFFFF"/>
                </a:solidFill>
                <a:latin typeface="Arial"/>
                <a:ea typeface="Arial"/>
                <a:cs typeface="Arial"/>
                <a:sym typeface="Arial"/>
              </a:rPr>
              <a:t>© 2016 MapR Technologies</a:t>
            </a:r>
          </a:p>
        </p:txBody>
      </p:sp>
      <p:pic>
        <p:nvPicPr>
          <p:cNvPr id="88" name="Shape 88" descr="MapR_white.png"/>
          <p:cNvPicPr preferRelativeResize="0"/>
          <p:nvPr/>
        </p:nvPicPr>
        <p:blipFill rotWithShape="1">
          <a:blip r:embed="rId2">
            <a:alphaModFix/>
          </a:blip>
          <a:srcRect/>
          <a:stretch/>
        </p:blipFill>
        <p:spPr>
          <a:xfrm>
            <a:off x="8142034" y="4905081"/>
            <a:ext cx="597600" cy="1368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de Example with Byline">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91" name="Shape 91"/>
          <p:cNvSpPr txBox="1">
            <a:spLocks noGrp="1"/>
          </p:cNvSpPr>
          <p:nvPr>
            <p:ph type="body" idx="1"/>
          </p:nvPr>
        </p:nvSpPr>
        <p:spPr>
          <a:xfrm>
            <a:off x="330130" y="898625"/>
            <a:ext cx="8229600" cy="331500"/>
          </a:xfrm>
          <a:prstGeom prst="rect">
            <a:avLst/>
          </a:prstGeom>
          <a:noFill/>
          <a:ln>
            <a:noFill/>
          </a:ln>
        </p:spPr>
        <p:txBody>
          <a:bodyPr lIns="68575" tIns="68575" rIns="68575" bIns="68575" anchor="b" anchorCtr="0"/>
          <a:lstStyle>
            <a:lvl1pPr marL="0" marR="0" lvl="0" indent="0" algn="l" rtl="0">
              <a:spcBef>
                <a:spcPts val="500"/>
              </a:spcBef>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body" idx="2"/>
          </p:nvPr>
        </p:nvSpPr>
        <p:spPr>
          <a:xfrm>
            <a:off x="412063" y="1229986"/>
            <a:ext cx="8229600" cy="33645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311708" y="744575"/>
            <a:ext cx="8520600" cy="2052600"/>
          </a:xfrm>
          <a:prstGeom prst="rect">
            <a:avLst/>
          </a:prstGeom>
        </p:spPr>
        <p:txBody>
          <a:bodyPr lIns="68575" tIns="68575" rIns="68575" bIns="6857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95" name="Shape 95"/>
          <p:cNvSpPr txBox="1">
            <a:spLocks noGrp="1"/>
          </p:cNvSpPr>
          <p:nvPr>
            <p:ph type="subTitle" idx="1"/>
          </p:nvPr>
        </p:nvSpPr>
        <p:spPr>
          <a:xfrm>
            <a:off x="311700" y="2834125"/>
            <a:ext cx="8520600" cy="792600"/>
          </a:xfrm>
          <a:prstGeom prst="rect">
            <a:avLst/>
          </a:prstGeom>
        </p:spPr>
        <p:txBody>
          <a:bodyPr lIns="68575" tIns="68575" rIns="68575" bIns="6857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96" name="Shape 96"/>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2150850"/>
            <a:ext cx="8520600" cy="841800"/>
          </a:xfrm>
          <a:prstGeom prst="rect">
            <a:avLst/>
          </a:prstGeom>
          <a:noFill/>
          <a:ln>
            <a:noFill/>
          </a:ln>
        </p:spPr>
        <p:txBody>
          <a:bodyPr lIns="68575" tIns="68575" rIns="68575" bIns="68575" anchor="ctr" anchorCtr="0"/>
          <a:lstStyle>
            <a:lvl1pPr marL="0" marR="0" lvl="0" indent="0" algn="ctr" rtl="0">
              <a:lnSpc>
                <a:spcPct val="90000"/>
              </a:lnSpc>
              <a:spcBef>
                <a:spcPts val="0"/>
              </a:spcBef>
              <a:buClr>
                <a:schemeClr val="dk1"/>
              </a:buClr>
              <a:buFont typeface="Calibri"/>
              <a:buNone/>
              <a:defRPr sz="3600" b="0" i="0" u="none" strike="noStrike" cap="none">
                <a:solidFill>
                  <a:schemeClr val="dk1"/>
                </a:solidFill>
                <a:latin typeface="Calibri"/>
                <a:ea typeface="Calibri"/>
                <a:cs typeface="Calibri"/>
                <a:sym typeface="Calibri"/>
              </a:defRPr>
            </a:lvl1pPr>
            <a:lvl2pPr lvl="1" indent="0" algn="ctr" rtl="0">
              <a:spcBef>
                <a:spcPts val="0"/>
              </a:spcBef>
              <a:buNone/>
              <a:defRPr sz="3600"/>
            </a:lvl2pPr>
            <a:lvl3pPr lvl="2" indent="0" algn="ctr" rtl="0">
              <a:spcBef>
                <a:spcPts val="0"/>
              </a:spcBef>
              <a:buNone/>
              <a:defRPr sz="3600"/>
            </a:lvl3pPr>
            <a:lvl4pPr lvl="3" indent="0" algn="ctr" rtl="0">
              <a:spcBef>
                <a:spcPts val="0"/>
              </a:spcBef>
              <a:buNone/>
              <a:defRPr sz="3600"/>
            </a:lvl4pPr>
            <a:lvl5pPr lvl="4" indent="0" algn="ctr" rtl="0">
              <a:spcBef>
                <a:spcPts val="0"/>
              </a:spcBef>
              <a:buNone/>
              <a:defRPr sz="3600"/>
            </a:lvl5pPr>
            <a:lvl6pPr lvl="5" indent="0" algn="ctr" rtl="0">
              <a:spcBef>
                <a:spcPts val="0"/>
              </a:spcBef>
              <a:buNone/>
              <a:defRPr sz="3600"/>
            </a:lvl6pPr>
            <a:lvl7pPr lvl="6" indent="0" algn="ctr" rtl="0">
              <a:spcBef>
                <a:spcPts val="0"/>
              </a:spcBef>
              <a:buNone/>
              <a:defRPr sz="3600"/>
            </a:lvl7pPr>
            <a:lvl8pPr lvl="7" indent="0" algn="ctr" rtl="0">
              <a:spcBef>
                <a:spcPts val="0"/>
              </a:spcBef>
              <a:buNone/>
              <a:defRPr sz="3600"/>
            </a:lvl8pPr>
            <a:lvl9pPr lvl="8" indent="0" algn="ctr" rtl="0">
              <a:spcBef>
                <a:spcPts val="0"/>
              </a:spcBef>
              <a:buNone/>
              <a:defRPr sz="3600"/>
            </a:lvl9pPr>
          </a:lstStyle>
          <a:p>
            <a:endParaRPr/>
          </a:p>
        </p:txBody>
      </p:sp>
      <p:sp>
        <p:nvSpPr>
          <p:cNvPr id="99" name="Shape 9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r" rtl="0">
              <a:spcBef>
                <a:spcPts val="0"/>
              </a:spcBef>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572700"/>
          </a:xfrm>
          <a:prstGeom prst="rect">
            <a:avLst/>
          </a:prstGeom>
          <a:noFill/>
          <a:ln>
            <a:noFill/>
          </a:ln>
        </p:spPr>
        <p:txBody>
          <a:bodyPr lIns="68575" tIns="68575" rIns="68575" bIns="68575" anchor="t"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2" name="Shape 102"/>
          <p:cNvSpPr txBox="1">
            <a:spLocks noGrp="1"/>
          </p:cNvSpPr>
          <p:nvPr>
            <p:ph type="body" idx="1"/>
          </p:nvPr>
        </p:nvSpPr>
        <p:spPr>
          <a:xfrm>
            <a:off x="311700" y="1152475"/>
            <a:ext cx="8520600" cy="3416400"/>
          </a:xfrm>
          <a:prstGeom prst="rect">
            <a:avLst/>
          </a:prstGeom>
          <a:noFill/>
          <a:ln>
            <a:noFill/>
          </a:ln>
        </p:spPr>
        <p:txBody>
          <a:bodyPr lIns="68575" tIns="68575" rIns="68575" bIns="68575" anchor="t" anchorCtr="0"/>
          <a:lstStyle>
            <a:lvl1pPr marL="171450" marR="0" lvl="0" indent="-38100" algn="l" rtl="0">
              <a:lnSpc>
                <a:spcPct val="90000"/>
              </a:lnSpc>
              <a:spcBef>
                <a:spcPts val="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0"/>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r" rtl="0">
              <a:spcBef>
                <a:spcPts val="0"/>
              </a:spcBef>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600" cy="572700"/>
          </a:xfrm>
          <a:prstGeom prst="rect">
            <a:avLst/>
          </a:prstGeom>
          <a:noFill/>
          <a:ln>
            <a:noFill/>
          </a:ln>
        </p:spPr>
        <p:txBody>
          <a:bodyPr lIns="68575" tIns="68575" rIns="68575" bIns="68575" anchor="t"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6" name="Shape 106"/>
          <p:cNvSpPr txBox="1">
            <a:spLocks noGrp="1"/>
          </p:cNvSpPr>
          <p:nvPr>
            <p:ph type="body" idx="1"/>
          </p:nvPr>
        </p:nvSpPr>
        <p:spPr>
          <a:xfrm>
            <a:off x="311700" y="1152475"/>
            <a:ext cx="3999900" cy="3416400"/>
          </a:xfrm>
          <a:prstGeom prst="rect">
            <a:avLst/>
          </a:prstGeom>
          <a:noFill/>
          <a:ln>
            <a:noFill/>
          </a:ln>
        </p:spPr>
        <p:txBody>
          <a:bodyPr lIns="68575" tIns="68575" rIns="68575" bIns="68575" anchor="t" anchorCtr="0"/>
          <a:lstStyle>
            <a:lvl1pPr marL="171450" marR="0" lvl="0" indent="-8255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514350" marR="0" lvl="1"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2pPr>
            <a:lvl3pPr marL="857250" marR="0" lvl="2"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200150" marR="0" lvl="3"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4pPr>
            <a:lvl5pPr marL="1543050" marR="0" lvl="4"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5pPr>
            <a:lvl6pPr marL="1885950" marR="0" lvl="5"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850" marR="0" lvl="6"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750" marR="0" lvl="7"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650" marR="0" lvl="8"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2"/>
          </p:nvPr>
        </p:nvSpPr>
        <p:spPr>
          <a:xfrm>
            <a:off x="4832400" y="1152475"/>
            <a:ext cx="3999900" cy="3416400"/>
          </a:xfrm>
          <a:prstGeom prst="rect">
            <a:avLst/>
          </a:prstGeom>
          <a:noFill/>
          <a:ln>
            <a:noFill/>
          </a:ln>
        </p:spPr>
        <p:txBody>
          <a:bodyPr lIns="68575" tIns="68575" rIns="68575" bIns="68575" anchor="t" anchorCtr="0"/>
          <a:lstStyle>
            <a:lvl1pPr marL="171450" marR="0" lvl="0" indent="-8255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1pPr>
            <a:lvl2pPr marL="514350" marR="0" lvl="1"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2pPr>
            <a:lvl3pPr marL="857250" marR="0" lvl="2"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200150" marR="0" lvl="3"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4pPr>
            <a:lvl5pPr marL="1543050" marR="0" lvl="4"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5pPr>
            <a:lvl6pPr marL="1885950" marR="0" lvl="5"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6pPr>
            <a:lvl7pPr marL="2228850" marR="0" lvl="6"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7pPr>
            <a:lvl8pPr marL="2571750" marR="0" lvl="7"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8pPr>
            <a:lvl9pPr marL="2914650" marR="0" lvl="8" indent="-95250" algn="l" rtl="0">
              <a:lnSpc>
                <a:spcPct val="90000"/>
              </a:lnSpc>
              <a:spcBef>
                <a:spcPts val="0"/>
              </a:spcBef>
              <a:buClr>
                <a:schemeClr val="dk1"/>
              </a:buClr>
              <a:buSzPct val="1000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marL="0" marR="0" lvl="0" indent="0" algn="r" rtl="0">
              <a:spcBef>
                <a:spcPts val="0"/>
              </a:spcBef>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Slide">
    <p:bg>
      <p:bgPr>
        <a:solidFill>
          <a:schemeClr val="dk2"/>
        </a:solidFill>
        <a:effectLst/>
      </p:bgPr>
    </p:bg>
    <p:spTree>
      <p:nvGrpSpPr>
        <p:cNvPr id="1" name="Shape 121"/>
        <p:cNvGrpSpPr/>
        <p:nvPr/>
      </p:nvGrpSpPr>
      <p:grpSpPr>
        <a:xfrm>
          <a:off x="0" y="0"/>
          <a:ext cx="0" cy="0"/>
          <a:chOff x="0" y="0"/>
          <a:chExt cx="0" cy="0"/>
        </a:xfrm>
      </p:grpSpPr>
      <p:sp>
        <p:nvSpPr>
          <p:cNvPr id="122" name="Shape 122"/>
          <p:cNvSpPr/>
          <p:nvPr/>
        </p:nvSpPr>
        <p:spPr>
          <a:xfrm>
            <a:off x="0" y="0"/>
            <a:ext cx="9142800" cy="5143500"/>
          </a:xfrm>
          <a:prstGeom prst="rect">
            <a:avLst/>
          </a:prstGeom>
          <a:solidFill>
            <a:schemeClr val="accent1"/>
          </a:solidFill>
          <a:ln>
            <a:noFill/>
          </a:ln>
        </p:spPr>
        <p:txBody>
          <a:bodyPr lIns="0" tIns="0" rIns="0" bIns="0" anchor="ctr" anchorCtr="0">
            <a:noAutofit/>
          </a:bodyPr>
          <a:lstStyle/>
          <a:p>
            <a:pPr marL="0" marR="0" lvl="0" indent="0" algn="ctr" rtl="0">
              <a:lnSpc>
                <a:spcPct val="95000"/>
              </a:lnSpc>
              <a:spcBef>
                <a:spcPts val="0"/>
              </a:spcBef>
              <a:buNone/>
            </a:pPr>
            <a:endParaRPr sz="1500" b="1" i="0" u="none" strike="noStrike" cap="none">
              <a:solidFill>
                <a:schemeClr val="lt1"/>
              </a:solidFill>
              <a:latin typeface="Arial"/>
              <a:ea typeface="Arial"/>
              <a:cs typeface="Arial"/>
              <a:sym typeface="Arial"/>
            </a:endParaRPr>
          </a:p>
        </p:txBody>
      </p:sp>
      <p:sp>
        <p:nvSpPr>
          <p:cNvPr id="123" name="Shape 123"/>
          <p:cNvSpPr txBox="1"/>
          <p:nvPr/>
        </p:nvSpPr>
        <p:spPr>
          <a:xfrm>
            <a:off x="7085289" y="4925737"/>
            <a:ext cx="1770600" cy="1077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chemeClr val="lt1"/>
                </a:solidFill>
                <a:latin typeface="Arial"/>
                <a:ea typeface="Arial"/>
                <a:cs typeface="Arial"/>
                <a:sym typeface="Arial"/>
              </a:rPr>
              <a:t>© 2016 MapR Technologies</a:t>
            </a:r>
          </a:p>
        </p:txBody>
      </p:sp>
      <p:pic>
        <p:nvPicPr>
          <p:cNvPr id="124" name="Shape 124" descr="MapR006_DphIV_app_ppt_logotype_white_noBox_Jan2014.eps"/>
          <p:cNvPicPr preferRelativeResize="0"/>
          <p:nvPr/>
        </p:nvPicPr>
        <p:blipFill rotWithShape="1">
          <a:blip r:embed="rId2">
            <a:alphaModFix/>
          </a:blip>
          <a:srcRect/>
          <a:stretch/>
        </p:blipFill>
        <p:spPr>
          <a:xfrm>
            <a:off x="419988" y="414969"/>
            <a:ext cx="1917900" cy="489899"/>
          </a:xfrm>
          <a:prstGeom prst="rect">
            <a:avLst/>
          </a:prstGeom>
          <a:noFill/>
          <a:ln>
            <a:noFill/>
          </a:ln>
        </p:spPr>
      </p:pic>
      <p:cxnSp>
        <p:nvCxnSpPr>
          <p:cNvPr id="125" name="Shape 125"/>
          <p:cNvCxnSpPr/>
          <p:nvPr/>
        </p:nvCxnSpPr>
        <p:spPr>
          <a:xfrm rot="10800000" flipH="1">
            <a:off x="2850475" y="651200"/>
            <a:ext cx="6292500" cy="12900"/>
          </a:xfrm>
          <a:prstGeom prst="straightConnector1">
            <a:avLst/>
          </a:prstGeom>
          <a:noFill/>
          <a:ln w="57150" cap="flat" cmpd="sng">
            <a:solidFill>
              <a:schemeClr val="lt1">
                <a:alpha val="72940"/>
              </a:schemeClr>
            </a:solidFill>
            <a:prstDash val="solid"/>
            <a:round/>
            <a:headEnd type="none" w="med" len="med"/>
            <a:tailEnd type="none" w="med" len="med"/>
          </a:ln>
        </p:spPr>
      </p:cxnSp>
      <p:sp>
        <p:nvSpPr>
          <p:cNvPr id="126" name="Shape 126"/>
          <p:cNvSpPr txBox="1">
            <a:spLocks noGrp="1"/>
          </p:cNvSpPr>
          <p:nvPr>
            <p:ph type="body" idx="1"/>
          </p:nvPr>
        </p:nvSpPr>
        <p:spPr>
          <a:xfrm>
            <a:off x="419988" y="2592582"/>
            <a:ext cx="8435700" cy="482400"/>
          </a:xfrm>
          <a:prstGeom prst="rect">
            <a:avLst/>
          </a:prstGeom>
          <a:noFill/>
          <a:ln>
            <a:noFill/>
          </a:ln>
        </p:spPr>
        <p:txBody>
          <a:bodyPr lIns="68575" tIns="68575" rIns="68575" bIns="68575" anchor="b" anchorCtr="0"/>
          <a:lstStyle>
            <a:lvl1pPr marL="0" marR="0" lvl="0" indent="0" algn="l" rtl="0">
              <a:spcBef>
                <a:spcPts val="700"/>
              </a:spcBef>
              <a:buClr>
                <a:schemeClr val="lt1"/>
              </a:buClr>
              <a:buFont typeface="Arial"/>
              <a:buNone/>
              <a:defRPr sz="3300" b="0" i="0" u="none" strike="noStrike" cap="none">
                <a:solidFill>
                  <a:schemeClr val="lt1"/>
                </a:solidFill>
                <a:latin typeface="Arial"/>
                <a:ea typeface="Arial"/>
                <a:cs typeface="Arial"/>
                <a:sym typeface="Arial"/>
              </a:defRPr>
            </a:lvl1pPr>
            <a:lvl2pPr marL="0" marR="0" lvl="1" indent="0" algn="l" rtl="0">
              <a:spcBef>
                <a:spcPts val="400"/>
              </a:spcBef>
              <a:buClr>
                <a:schemeClr val="lt1"/>
              </a:buClr>
              <a:buFont typeface="Arial"/>
              <a:buNone/>
              <a:defRPr sz="1800" b="0" i="0" u="none" strike="noStrike" cap="none">
                <a:solidFill>
                  <a:schemeClr val="lt1"/>
                </a:solidFill>
                <a:latin typeface="Arial"/>
                <a:ea typeface="Arial"/>
                <a:cs typeface="Arial"/>
                <a:sym typeface="Arial"/>
              </a:defRPr>
            </a:lvl2pPr>
            <a:lvl3pPr marL="850900" marR="0" lvl="2" indent="-139700" algn="l" rtl="0">
              <a:spcBef>
                <a:spcPts val="300"/>
              </a:spcBef>
              <a:buClr>
                <a:schemeClr val="accent2"/>
              </a:buClr>
              <a:buSzPct val="100000"/>
              <a:buFont typeface="Arial"/>
              <a:buChar char="•"/>
              <a:defRPr sz="1500" b="0" i="0" u="none" strike="noStrike" cap="none">
                <a:solidFill>
                  <a:schemeClr val="accent2"/>
                </a:solidFill>
                <a:latin typeface="Arial"/>
                <a:ea typeface="Arial"/>
                <a:cs typeface="Arial"/>
                <a:sym typeface="Arial"/>
              </a:defRPr>
            </a:lvl3pPr>
            <a:lvl4pPr marL="1117600" marR="0" lvl="3" indent="-139700" algn="l" rtl="0">
              <a:spcBef>
                <a:spcPts val="300"/>
              </a:spcBef>
              <a:buClr>
                <a:schemeClr val="accent2"/>
              </a:buClr>
              <a:buSzPct val="100000"/>
              <a:buFont typeface="Arial"/>
              <a:buChar char="–"/>
              <a:defRPr sz="1400" b="0" i="0" u="none" strike="noStrike" cap="none">
                <a:solidFill>
                  <a:schemeClr val="accent2"/>
                </a:solidFill>
                <a:latin typeface="Arial"/>
                <a:ea typeface="Arial"/>
                <a:cs typeface="Arial"/>
                <a:sym typeface="Arial"/>
              </a:defRPr>
            </a:lvl4pPr>
            <a:lvl5pPr marL="1371600" marR="0" lvl="4" indent="-152400" algn="l" rtl="0">
              <a:spcBef>
                <a:spcPts val="200"/>
              </a:spcBef>
              <a:buClr>
                <a:schemeClr val="accent2"/>
              </a:buClr>
              <a:buSzPct val="100000"/>
              <a:buFont typeface="Arial"/>
              <a:buChar char="»"/>
              <a:defRPr sz="1200" b="0" i="0" u="none" strike="noStrike" cap="none">
                <a:solidFill>
                  <a:schemeClr val="accent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body" idx="2"/>
          </p:nvPr>
        </p:nvSpPr>
        <p:spPr>
          <a:xfrm>
            <a:off x="419987" y="3262052"/>
            <a:ext cx="8435700" cy="434700"/>
          </a:xfrm>
          <a:prstGeom prst="rect">
            <a:avLst/>
          </a:prstGeom>
          <a:noFill/>
          <a:ln>
            <a:noFill/>
          </a:ln>
        </p:spPr>
        <p:txBody>
          <a:bodyPr lIns="68575" tIns="68575" rIns="68575" bIns="68575" anchor="t" anchorCtr="0"/>
          <a:lstStyle>
            <a:lvl1pPr marL="0" marR="0" lvl="0" indent="0" algn="l" rtl="0">
              <a:spcBef>
                <a:spcPts val="400"/>
              </a:spcBef>
              <a:buClr>
                <a:schemeClr val="lt1"/>
              </a:buClr>
              <a:buFont typeface="Arial"/>
              <a:buNone/>
              <a:defRPr sz="2000" b="0" i="0" u="none" strike="noStrike" cap="none">
                <a:solidFill>
                  <a:schemeClr val="lt1"/>
                </a:solidFill>
                <a:latin typeface="Arial"/>
                <a:ea typeface="Arial"/>
                <a:cs typeface="Arial"/>
                <a:sym typeface="Arial"/>
              </a:defRPr>
            </a:lvl1pPr>
            <a:lvl2pPr marL="0" marR="0" lvl="1" indent="0" algn="l" rtl="0">
              <a:spcBef>
                <a:spcPts val="400"/>
              </a:spcBef>
              <a:buClr>
                <a:schemeClr val="lt1"/>
              </a:buClr>
              <a:buFont typeface="Arial"/>
              <a:buNone/>
              <a:defRPr sz="1800" b="0" i="0" u="none" strike="noStrike" cap="none">
                <a:solidFill>
                  <a:schemeClr val="lt1"/>
                </a:solidFill>
                <a:latin typeface="Arial"/>
                <a:ea typeface="Arial"/>
                <a:cs typeface="Arial"/>
                <a:sym typeface="Arial"/>
              </a:defRPr>
            </a:lvl2pPr>
            <a:lvl3pPr marL="0" marR="0" lvl="2" indent="0" algn="l" rtl="0">
              <a:spcBef>
                <a:spcPts val="300"/>
              </a:spcBef>
              <a:buClr>
                <a:schemeClr val="lt1"/>
              </a:buClr>
              <a:buFont typeface="Arial"/>
              <a:buNone/>
              <a:defRPr sz="1500" b="0" i="0" u="none" strike="noStrike" cap="none">
                <a:solidFill>
                  <a:schemeClr val="lt1"/>
                </a:solidFill>
                <a:latin typeface="Arial"/>
                <a:ea typeface="Arial"/>
                <a:cs typeface="Arial"/>
                <a:sym typeface="Arial"/>
              </a:defRPr>
            </a:lvl3pPr>
            <a:lvl4pPr marL="177800" marR="0" lvl="3" indent="-12700" algn="l" rtl="0">
              <a:spcBef>
                <a:spcPts val="300"/>
              </a:spcBef>
              <a:buClr>
                <a:schemeClr val="lt1"/>
              </a:buClr>
              <a:buFont typeface="Arial"/>
              <a:buNone/>
              <a:defRPr sz="1400" b="0" i="0" u="none" strike="noStrike" cap="none">
                <a:solidFill>
                  <a:schemeClr val="lt1"/>
                </a:solidFill>
                <a:latin typeface="Arial"/>
                <a:ea typeface="Arial"/>
                <a:cs typeface="Arial"/>
                <a:sym typeface="Arial"/>
              </a:defRPr>
            </a:lvl4pPr>
            <a:lvl5pPr marL="1371600" marR="0" lvl="4" indent="-228600" algn="l" rtl="0">
              <a:spcBef>
                <a:spcPts val="200"/>
              </a:spcBef>
              <a:buClr>
                <a:schemeClr val="lt1"/>
              </a:buClr>
              <a:buFont typeface="Arial"/>
              <a:buNone/>
              <a:defRPr sz="1200" b="0" i="0" u="none" strike="noStrike" cap="none">
                <a:solidFill>
                  <a:schemeClr val="lt1"/>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body" idx="3"/>
          </p:nvPr>
        </p:nvSpPr>
        <p:spPr>
          <a:xfrm>
            <a:off x="419987" y="3696844"/>
            <a:ext cx="8435700" cy="357300"/>
          </a:xfrm>
          <a:prstGeom prst="rect">
            <a:avLst/>
          </a:prstGeom>
          <a:noFill/>
          <a:ln>
            <a:noFill/>
          </a:ln>
        </p:spPr>
        <p:txBody>
          <a:bodyPr lIns="68575" tIns="68575" rIns="68575" bIns="68575" anchor="t" anchorCtr="0"/>
          <a:lstStyle>
            <a:lvl1pPr marL="0" marR="0" lvl="0" indent="0" algn="l" rtl="0">
              <a:spcBef>
                <a:spcPts val="400"/>
              </a:spcBef>
              <a:buClr>
                <a:schemeClr val="lt1"/>
              </a:buClr>
              <a:buFont typeface="Arial"/>
              <a:buNone/>
              <a:defRPr sz="1800" b="0" i="0" u="none" strike="noStrike" cap="none">
                <a:solidFill>
                  <a:schemeClr val="lt1"/>
                </a:solidFill>
                <a:latin typeface="Arial"/>
                <a:ea typeface="Arial"/>
                <a:cs typeface="Arial"/>
                <a:sym typeface="Arial"/>
              </a:defRPr>
            </a:lvl1pPr>
            <a:lvl2pPr marL="0" marR="0" lvl="1" indent="0" algn="l" rtl="0">
              <a:spcBef>
                <a:spcPts val="400"/>
              </a:spcBef>
              <a:buClr>
                <a:schemeClr val="lt1"/>
              </a:buClr>
              <a:buFont typeface="Arial"/>
              <a:buNone/>
              <a:defRPr sz="1800" b="0" i="0" u="none" strike="noStrike" cap="none">
                <a:solidFill>
                  <a:schemeClr val="lt1"/>
                </a:solidFill>
                <a:latin typeface="Arial"/>
                <a:ea typeface="Arial"/>
                <a:cs typeface="Arial"/>
                <a:sym typeface="Arial"/>
              </a:defRPr>
            </a:lvl2pPr>
            <a:lvl3pPr marL="0" marR="0" lvl="2" indent="0" algn="l" rtl="0">
              <a:spcBef>
                <a:spcPts val="300"/>
              </a:spcBef>
              <a:buClr>
                <a:schemeClr val="lt1"/>
              </a:buClr>
              <a:buFont typeface="Arial"/>
              <a:buNone/>
              <a:defRPr sz="1500" b="0" i="0" u="none" strike="noStrike" cap="none">
                <a:solidFill>
                  <a:schemeClr val="lt1"/>
                </a:solidFill>
                <a:latin typeface="Arial"/>
                <a:ea typeface="Arial"/>
                <a:cs typeface="Arial"/>
                <a:sym typeface="Arial"/>
              </a:defRPr>
            </a:lvl3pPr>
            <a:lvl4pPr marL="177800" marR="0" lvl="3" indent="-12700" algn="l" rtl="0">
              <a:spcBef>
                <a:spcPts val="300"/>
              </a:spcBef>
              <a:buClr>
                <a:schemeClr val="lt1"/>
              </a:buClr>
              <a:buFont typeface="Arial"/>
              <a:buNone/>
              <a:defRPr sz="1400" b="0" i="0" u="none" strike="noStrike" cap="none">
                <a:solidFill>
                  <a:schemeClr val="lt1"/>
                </a:solidFill>
                <a:latin typeface="Arial"/>
                <a:ea typeface="Arial"/>
                <a:cs typeface="Arial"/>
                <a:sym typeface="Arial"/>
              </a:defRPr>
            </a:lvl4pPr>
            <a:lvl5pPr marL="1371600" marR="0" lvl="4" indent="-228600" algn="l" rtl="0">
              <a:spcBef>
                <a:spcPts val="200"/>
              </a:spcBef>
              <a:buClr>
                <a:schemeClr val="lt1"/>
              </a:buClr>
              <a:buFont typeface="Arial"/>
              <a:buNone/>
              <a:defRPr sz="1200" b="0" i="0" u="none" strike="noStrike" cap="none">
                <a:solidFill>
                  <a:schemeClr val="lt1"/>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6878"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32" name="Shape 132"/>
          <p:cNvSpPr txBox="1">
            <a:spLocks noGrp="1"/>
          </p:cNvSpPr>
          <p:nvPr>
            <p:ph type="body" idx="1"/>
          </p:nvPr>
        </p:nvSpPr>
        <p:spPr>
          <a:xfrm>
            <a:off x="316878" y="898624"/>
            <a:ext cx="8229600" cy="36960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ransition Slide">
    <p:bg>
      <p:bgPr>
        <a:solidFill>
          <a:schemeClr val="accent3"/>
        </a:solidFill>
        <a:effectLst/>
      </p:bgPr>
    </p:bg>
    <p:spTree>
      <p:nvGrpSpPr>
        <p:cNvPr id="1" name="Shape 133"/>
        <p:cNvGrpSpPr/>
        <p:nvPr/>
      </p:nvGrpSpPr>
      <p:grpSpPr>
        <a:xfrm>
          <a:off x="0" y="0"/>
          <a:ext cx="0" cy="0"/>
          <a:chOff x="0" y="0"/>
          <a:chExt cx="0" cy="0"/>
        </a:xfrm>
      </p:grpSpPr>
      <p:sp>
        <p:nvSpPr>
          <p:cNvPr id="134" name="Shape 134"/>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buNone/>
            </a:pPr>
            <a:endParaRPr sz="1500" b="1" i="0" u="none" strike="noStrike" cap="none">
              <a:solidFill>
                <a:schemeClr val="lt1"/>
              </a:solidFill>
              <a:latin typeface="Arial"/>
              <a:ea typeface="Arial"/>
              <a:cs typeface="Arial"/>
              <a:sym typeface="Arial"/>
            </a:endParaRPr>
          </a:p>
        </p:txBody>
      </p:sp>
      <p:sp>
        <p:nvSpPr>
          <p:cNvPr id="135" name="Shape 135"/>
          <p:cNvSpPr txBox="1">
            <a:spLocks noGrp="1"/>
          </p:cNvSpPr>
          <p:nvPr>
            <p:ph type="body" idx="1"/>
          </p:nvPr>
        </p:nvSpPr>
        <p:spPr>
          <a:xfrm>
            <a:off x="338960" y="2330530"/>
            <a:ext cx="7522500" cy="482400"/>
          </a:xfrm>
          <a:prstGeom prst="rect">
            <a:avLst/>
          </a:prstGeom>
          <a:noFill/>
          <a:ln>
            <a:noFill/>
          </a:ln>
        </p:spPr>
        <p:txBody>
          <a:bodyPr lIns="68575" tIns="68575" rIns="68575" bIns="68575" anchor="ctr" anchorCtr="0"/>
          <a:lstStyle>
            <a:lvl1pPr marL="0" marR="0" lvl="0" indent="0" algn="l" rtl="0">
              <a:lnSpc>
                <a:spcPct val="95000"/>
              </a:lnSpc>
              <a:spcBef>
                <a:spcPts val="0"/>
              </a:spcBef>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36" name="Shape 136" descr="Max_white-01.png"/>
          <p:cNvPicPr preferRelativeResize="0"/>
          <p:nvPr/>
        </p:nvPicPr>
        <p:blipFill rotWithShape="1">
          <a:blip r:embed="rId2">
            <a:alphaModFix/>
          </a:blip>
          <a:srcRect/>
          <a:stretch/>
        </p:blipFill>
        <p:spPr>
          <a:xfrm>
            <a:off x="353414" y="4731943"/>
            <a:ext cx="430500" cy="430500"/>
          </a:xfrm>
          <a:prstGeom prst="rect">
            <a:avLst/>
          </a:prstGeom>
          <a:noFill/>
          <a:ln>
            <a:noFill/>
          </a:ln>
        </p:spPr>
      </p:pic>
      <p:sp>
        <p:nvSpPr>
          <p:cNvPr id="137" name="Shape 137"/>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FFFFFF"/>
                </a:solidFill>
                <a:latin typeface="Arial"/>
                <a:ea typeface="Arial"/>
                <a:cs typeface="Arial"/>
                <a:sym typeface="Arial"/>
              </a:rPr>
              <a:t>© 2016 MapR Technologies</a:t>
            </a:r>
          </a:p>
        </p:txBody>
      </p:sp>
      <p:pic>
        <p:nvPicPr>
          <p:cNvPr id="138" name="Shape 138" descr="MapR_white.png"/>
          <p:cNvPicPr preferRelativeResize="0"/>
          <p:nvPr/>
        </p:nvPicPr>
        <p:blipFill rotWithShape="1">
          <a:blip r:embed="rId3">
            <a:alphaModFix/>
          </a:blip>
          <a:srcRect/>
          <a:stretch/>
        </p:blipFill>
        <p:spPr>
          <a:xfrm>
            <a:off x="8142034" y="4905081"/>
            <a:ext cx="597600" cy="136800"/>
          </a:xfrm>
          <a:prstGeom prst="rect">
            <a:avLst/>
          </a:prstGeom>
          <a:noFill/>
          <a:ln>
            <a:noFill/>
          </a:ln>
        </p:spPr>
      </p:pic>
      <p:sp>
        <p:nvSpPr>
          <p:cNvPr id="139" name="Shape 139"/>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buNone/>
            </a:pPr>
            <a:endParaRPr sz="1500" b="1" i="0" u="none" strike="noStrike" cap="none">
              <a:solidFill>
                <a:schemeClr val="lt1"/>
              </a:solidFill>
              <a:latin typeface="Arial"/>
              <a:ea typeface="Arial"/>
              <a:cs typeface="Arial"/>
              <a:sym typeface="Arial"/>
            </a:endParaRPr>
          </a:p>
        </p:txBody>
      </p:sp>
      <p:pic>
        <p:nvPicPr>
          <p:cNvPr id="140" name="Shape 140" descr="Max_white-01.png"/>
          <p:cNvPicPr preferRelativeResize="0"/>
          <p:nvPr/>
        </p:nvPicPr>
        <p:blipFill rotWithShape="1">
          <a:blip r:embed="rId2">
            <a:alphaModFix/>
          </a:blip>
          <a:srcRect/>
          <a:stretch/>
        </p:blipFill>
        <p:spPr>
          <a:xfrm>
            <a:off x="353414" y="4731943"/>
            <a:ext cx="430500" cy="430500"/>
          </a:xfrm>
          <a:prstGeom prst="rect">
            <a:avLst/>
          </a:prstGeom>
          <a:noFill/>
          <a:ln>
            <a:noFill/>
          </a:ln>
        </p:spPr>
      </p:pic>
      <p:sp>
        <p:nvSpPr>
          <p:cNvPr id="141" name="Shape 141"/>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FFFFFF"/>
                </a:solidFill>
                <a:latin typeface="Arial"/>
                <a:ea typeface="Arial"/>
                <a:cs typeface="Arial"/>
                <a:sym typeface="Arial"/>
              </a:rPr>
              <a:t>© 2016 MapR Technologies</a:t>
            </a:r>
          </a:p>
        </p:txBody>
      </p:sp>
      <p:pic>
        <p:nvPicPr>
          <p:cNvPr id="142" name="Shape 142" descr="MapR_white.png"/>
          <p:cNvPicPr preferRelativeResize="0"/>
          <p:nvPr/>
        </p:nvPicPr>
        <p:blipFill rotWithShape="1">
          <a:blip r:embed="rId3">
            <a:alphaModFix/>
          </a:blip>
          <a:srcRect/>
          <a:stretch/>
        </p:blipFill>
        <p:spPr>
          <a:xfrm>
            <a:off x="8142034" y="4905081"/>
            <a:ext cx="597600" cy="136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ransition Slide">
    <p:bg>
      <p:bgPr>
        <a:solidFill>
          <a:schemeClr val="accent3"/>
        </a:solidFill>
        <a:effectLst/>
      </p:bgPr>
    </p:bg>
    <p:spTree>
      <p:nvGrpSpPr>
        <p:cNvPr id="1" name="Shape 30"/>
        <p:cNvGrpSpPr/>
        <p:nvPr/>
      </p:nvGrpSpPr>
      <p:grpSpPr>
        <a:xfrm>
          <a:off x="0" y="0"/>
          <a:ext cx="0" cy="0"/>
          <a:chOff x="0" y="0"/>
          <a:chExt cx="0" cy="0"/>
        </a:xfrm>
      </p:grpSpPr>
      <p:sp>
        <p:nvSpPr>
          <p:cNvPr id="31" name="Shape 31"/>
          <p:cNvSpPr/>
          <p:nvPr/>
        </p:nvSpPr>
        <p:spPr>
          <a:xfrm>
            <a:off x="0" y="0"/>
            <a:ext cx="9144000" cy="5143500"/>
          </a:xfrm>
          <a:prstGeom prst="rect">
            <a:avLst/>
          </a:prstGeom>
          <a:gradFill>
            <a:gsLst>
              <a:gs pos="0">
                <a:srgbClr val="7BABC8"/>
              </a:gs>
              <a:gs pos="54000">
                <a:schemeClr val="accent2"/>
              </a:gs>
              <a:gs pos="100000">
                <a:srgbClr val="2C526A"/>
              </a:gs>
            </a:gsLst>
            <a:lin ang="16200000" scaled="0"/>
          </a:gradFill>
          <a:ln>
            <a:noFill/>
          </a:ln>
        </p:spPr>
        <p:txBody>
          <a:bodyPr lIns="0" tIns="0" rIns="0" bIns="0" anchor="ctr" anchorCtr="0">
            <a:noAutofit/>
          </a:bodyPr>
          <a:lstStyle/>
          <a:p>
            <a:pPr marL="0" marR="0" lvl="0" indent="0" algn="ctr" rtl="0">
              <a:lnSpc>
                <a:spcPct val="95000"/>
              </a:lnSpc>
              <a:spcBef>
                <a:spcPts val="0"/>
              </a:spcBef>
              <a:buNone/>
            </a:pPr>
            <a:endParaRPr sz="1500" b="1">
              <a:solidFill>
                <a:schemeClr val="lt1"/>
              </a:solidFill>
              <a:latin typeface="Arial"/>
              <a:ea typeface="Arial"/>
              <a:cs typeface="Arial"/>
              <a:sym typeface="Arial"/>
            </a:endParaRPr>
          </a:p>
        </p:txBody>
      </p:sp>
      <p:sp>
        <p:nvSpPr>
          <p:cNvPr id="32" name="Shape 32"/>
          <p:cNvSpPr txBox="1">
            <a:spLocks noGrp="1"/>
          </p:cNvSpPr>
          <p:nvPr>
            <p:ph type="body" idx="1"/>
          </p:nvPr>
        </p:nvSpPr>
        <p:spPr>
          <a:xfrm>
            <a:off x="338960" y="2330530"/>
            <a:ext cx="7522500" cy="482400"/>
          </a:xfrm>
          <a:prstGeom prst="rect">
            <a:avLst/>
          </a:prstGeom>
          <a:noFill/>
          <a:ln>
            <a:noFill/>
          </a:ln>
        </p:spPr>
        <p:txBody>
          <a:bodyPr lIns="68575" tIns="68575" rIns="68575" bIns="68575" anchor="ctr" anchorCtr="0"/>
          <a:lstStyle>
            <a:lvl1pPr marL="0" marR="0" lvl="0" indent="0" algn="l" rtl="0">
              <a:lnSpc>
                <a:spcPct val="95000"/>
              </a:lnSpc>
              <a:spcBef>
                <a:spcPts val="0"/>
              </a:spcBef>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3" name="Shape 33" descr="Max_white-01.png"/>
          <p:cNvPicPr preferRelativeResize="0"/>
          <p:nvPr/>
        </p:nvPicPr>
        <p:blipFill rotWithShape="1">
          <a:blip r:embed="rId2">
            <a:alphaModFix/>
          </a:blip>
          <a:srcRect/>
          <a:stretch/>
        </p:blipFill>
        <p:spPr>
          <a:xfrm>
            <a:off x="353414" y="4731943"/>
            <a:ext cx="430500" cy="430500"/>
          </a:xfrm>
          <a:prstGeom prst="rect">
            <a:avLst/>
          </a:prstGeom>
          <a:noFill/>
          <a:ln>
            <a:noFill/>
          </a:ln>
        </p:spPr>
      </p:pic>
      <p:sp>
        <p:nvSpPr>
          <p:cNvPr id="34" name="Shape 34"/>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a:solidFill>
                  <a:srgbClr val="FFFFFF"/>
                </a:solidFill>
                <a:latin typeface="Arial"/>
                <a:ea typeface="Arial"/>
                <a:cs typeface="Arial"/>
                <a:sym typeface="Arial"/>
              </a:rPr>
              <a:t>© 2016 MapR Technologies</a:t>
            </a:r>
          </a:p>
        </p:txBody>
      </p:sp>
      <p:pic>
        <p:nvPicPr>
          <p:cNvPr id="35" name="Shape 35" descr="MapR_white.png"/>
          <p:cNvPicPr preferRelativeResize="0"/>
          <p:nvPr/>
        </p:nvPicPr>
        <p:blipFill rotWithShape="1">
          <a:blip r:embed="rId3">
            <a:alphaModFix/>
          </a:blip>
          <a:srcRect/>
          <a:stretch/>
        </p:blipFill>
        <p:spPr>
          <a:xfrm>
            <a:off x="8142034" y="4905081"/>
            <a:ext cx="597600" cy="136800"/>
          </a:xfrm>
          <a:prstGeom prst="rect">
            <a:avLst/>
          </a:prstGeom>
          <a:noFill/>
          <a:ln>
            <a:noFill/>
          </a:ln>
        </p:spPr>
      </p:pic>
      <p:sp>
        <p:nvSpPr>
          <p:cNvPr id="36" name="Shape 36"/>
          <p:cNvSpPr/>
          <p:nvPr/>
        </p:nvSpPr>
        <p:spPr>
          <a:xfrm>
            <a:off x="0" y="0"/>
            <a:ext cx="9144000" cy="5143500"/>
          </a:xfrm>
          <a:prstGeom prst="rect">
            <a:avLst/>
          </a:prstGeom>
          <a:gradFill>
            <a:gsLst>
              <a:gs pos="0">
                <a:srgbClr val="7BABC8"/>
              </a:gs>
              <a:gs pos="54000">
                <a:schemeClr val="accent2"/>
              </a:gs>
              <a:gs pos="100000">
                <a:srgbClr val="2C526A"/>
              </a:gs>
            </a:gsLst>
            <a:lin ang="16200000" scaled="0"/>
          </a:gradFill>
          <a:ln>
            <a:noFill/>
          </a:ln>
        </p:spPr>
        <p:txBody>
          <a:bodyPr lIns="0" tIns="0" rIns="0" bIns="0" anchor="ctr" anchorCtr="0">
            <a:noAutofit/>
          </a:bodyPr>
          <a:lstStyle/>
          <a:p>
            <a:pPr marL="0" marR="0" lvl="0" indent="0" algn="ctr" rtl="0">
              <a:lnSpc>
                <a:spcPct val="95000"/>
              </a:lnSpc>
              <a:spcBef>
                <a:spcPts val="0"/>
              </a:spcBef>
              <a:buNone/>
            </a:pPr>
            <a:endParaRPr sz="1500" b="1">
              <a:solidFill>
                <a:schemeClr val="lt1"/>
              </a:solidFill>
              <a:latin typeface="Arial"/>
              <a:ea typeface="Arial"/>
              <a:cs typeface="Arial"/>
              <a:sym typeface="Arial"/>
            </a:endParaRPr>
          </a:p>
        </p:txBody>
      </p:sp>
      <p:sp>
        <p:nvSpPr>
          <p:cNvPr id="38" name="Shape 38"/>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a:solidFill>
                  <a:srgbClr val="FFFFFF"/>
                </a:solidFill>
                <a:latin typeface="Arial"/>
                <a:ea typeface="Arial"/>
                <a:cs typeface="Arial"/>
                <a:sym typeface="Arial"/>
              </a:rPr>
              <a:t>© 2016 MapR Technologies</a:t>
            </a:r>
          </a:p>
        </p:txBody>
      </p:sp>
      <p:pic>
        <p:nvPicPr>
          <p:cNvPr id="39" name="Shape 39" descr="MapR_white.png"/>
          <p:cNvPicPr preferRelativeResize="0"/>
          <p:nvPr/>
        </p:nvPicPr>
        <p:blipFill rotWithShape="1">
          <a:blip r:embed="rId3">
            <a:alphaModFix/>
          </a:blip>
          <a:srcRect/>
          <a:stretch/>
        </p:blipFill>
        <p:spPr>
          <a:xfrm>
            <a:off x="8142034" y="4905081"/>
            <a:ext cx="597600" cy="136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Only">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5"/>
        <p:cNvGrpSpPr/>
        <p:nvPr/>
      </p:nvGrpSpPr>
      <p:grpSpPr>
        <a:xfrm>
          <a:off x="0" y="0"/>
          <a:ext cx="0" cy="0"/>
          <a:chOff x="0" y="0"/>
          <a:chExt cx="0" cy="0"/>
        </a:xfrm>
      </p:grpSpPr>
      <p:sp>
        <p:nvSpPr>
          <p:cNvPr id="146" name="Shape 146"/>
          <p:cNvSpPr txBox="1">
            <a:spLocks noGrp="1"/>
          </p:cNvSpPr>
          <p:nvPr>
            <p:ph type="dt" idx="10"/>
          </p:nvPr>
        </p:nvSpPr>
        <p:spPr>
          <a:xfrm>
            <a:off x="795337" y="4329941"/>
            <a:ext cx="1890600" cy="273900"/>
          </a:xfrm>
          <a:prstGeom prst="rect">
            <a:avLst/>
          </a:prstGeom>
          <a:noFill/>
          <a:ln>
            <a:noFill/>
          </a:ln>
        </p:spPr>
        <p:txBody>
          <a:bodyPr lIns="68575" tIns="68575" rIns="68575" bIns="68575" anchor="t" anchorCtr="0"/>
          <a:lstStyle>
            <a:lvl1pPr marL="0" marR="0" lvl="0" indent="0" algn="l" rtl="0">
              <a:spcBef>
                <a:spcPts val="0"/>
              </a:spcBef>
              <a:buSzPct val="61111"/>
              <a:buNone/>
              <a:defRPr sz="1800">
                <a:solidFill>
                  <a:schemeClr val="dk1"/>
                </a:solidFill>
                <a:latin typeface="Arial"/>
                <a:ea typeface="Arial"/>
                <a:cs typeface="Arial"/>
                <a:sym typeface="Arial"/>
              </a:defRPr>
            </a:lvl1pPr>
            <a:lvl2pPr marL="457200" marR="0" lvl="1" indent="-12700" algn="l" rtl="0">
              <a:spcBef>
                <a:spcPts val="0"/>
              </a:spcBef>
              <a:buSzPct val="61111"/>
              <a:buNone/>
              <a:defRPr sz="1800" b="0" i="0" u="none" strike="noStrike" cap="none">
                <a:solidFill>
                  <a:schemeClr val="dk1"/>
                </a:solidFill>
                <a:latin typeface="Arial"/>
                <a:ea typeface="Arial"/>
                <a:cs typeface="Arial"/>
                <a:sym typeface="Arial"/>
              </a:defRPr>
            </a:lvl2pPr>
            <a:lvl3pPr marL="914400" marR="0" lvl="2" indent="-12700" algn="l" rtl="0">
              <a:spcBef>
                <a:spcPts val="0"/>
              </a:spcBef>
              <a:buSzPct val="61111"/>
              <a:buNone/>
              <a:defRPr sz="1800" b="0" i="0" u="none" strike="noStrike" cap="none">
                <a:solidFill>
                  <a:schemeClr val="dk1"/>
                </a:solidFill>
                <a:latin typeface="Arial"/>
                <a:ea typeface="Arial"/>
                <a:cs typeface="Arial"/>
                <a:sym typeface="Arial"/>
              </a:defRPr>
            </a:lvl3pPr>
            <a:lvl4pPr marL="1371600" marR="0" lvl="3" indent="-12700" algn="l" rtl="0">
              <a:spcBef>
                <a:spcPts val="0"/>
              </a:spcBef>
              <a:buSzPct val="61111"/>
              <a:buNone/>
              <a:defRPr sz="1800" b="0" i="0" u="none" strike="noStrike" cap="none">
                <a:solidFill>
                  <a:schemeClr val="dk1"/>
                </a:solidFill>
                <a:latin typeface="Arial"/>
                <a:ea typeface="Arial"/>
                <a:cs typeface="Arial"/>
                <a:sym typeface="Arial"/>
              </a:defRPr>
            </a:lvl4pPr>
            <a:lvl5pPr marL="1828800" marR="0" lvl="4" indent="-12700" algn="l" rtl="0">
              <a:spcBef>
                <a:spcPts val="0"/>
              </a:spcBef>
              <a:buSzPct val="61111"/>
              <a:buNone/>
              <a:defRPr sz="1800" b="0" i="0" u="none" strike="noStrike" cap="none">
                <a:solidFill>
                  <a:schemeClr val="dk1"/>
                </a:solidFill>
                <a:latin typeface="Arial"/>
                <a:ea typeface="Arial"/>
                <a:cs typeface="Arial"/>
                <a:sym typeface="Arial"/>
              </a:defRPr>
            </a:lvl5pPr>
            <a:lvl6pPr marL="2286000" marR="0" lvl="5" indent="-12700" algn="l" rtl="0">
              <a:spcBef>
                <a:spcPts val="0"/>
              </a:spcBef>
              <a:buSzPct val="61111"/>
              <a:buNone/>
              <a:defRPr sz="1800" b="0" i="0" u="none" strike="noStrike" cap="none">
                <a:solidFill>
                  <a:schemeClr val="dk1"/>
                </a:solidFill>
                <a:latin typeface="Arial"/>
                <a:ea typeface="Arial"/>
                <a:cs typeface="Arial"/>
                <a:sym typeface="Arial"/>
              </a:defRPr>
            </a:lvl6pPr>
            <a:lvl7pPr marL="2743200" marR="0" lvl="6" indent="-12700" algn="l" rtl="0">
              <a:spcBef>
                <a:spcPts val="0"/>
              </a:spcBef>
              <a:buSzPct val="61111"/>
              <a:buNone/>
              <a:defRPr sz="1800" b="0" i="0" u="none" strike="noStrike" cap="none">
                <a:solidFill>
                  <a:schemeClr val="dk1"/>
                </a:solidFill>
                <a:latin typeface="Arial"/>
                <a:ea typeface="Arial"/>
                <a:cs typeface="Arial"/>
                <a:sym typeface="Arial"/>
              </a:defRPr>
            </a:lvl7pPr>
            <a:lvl8pPr marL="3200400" marR="0" lvl="7" indent="-12700" algn="l" rtl="0">
              <a:spcBef>
                <a:spcPts val="0"/>
              </a:spcBef>
              <a:buSzPct val="61111"/>
              <a:buNone/>
              <a:defRPr sz="1800" b="0" i="0" u="none" strike="noStrike" cap="none">
                <a:solidFill>
                  <a:schemeClr val="dk1"/>
                </a:solidFill>
                <a:latin typeface="Arial"/>
                <a:ea typeface="Arial"/>
                <a:cs typeface="Arial"/>
                <a:sym typeface="Arial"/>
              </a:defRPr>
            </a:lvl8pPr>
            <a:lvl9pPr marL="3657600" marR="0" lvl="8" indent="-12700" algn="l" rtl="0">
              <a:spcBef>
                <a:spcPts val="0"/>
              </a:spcBef>
              <a:buSzPct val="61111"/>
              <a:buNone/>
              <a:defRPr sz="1800" b="0" i="0" u="none" strike="noStrike" cap="none">
                <a:solidFill>
                  <a:schemeClr val="dk1"/>
                </a:solidFill>
                <a:latin typeface="Arial"/>
                <a:ea typeface="Arial"/>
                <a:cs typeface="Arial"/>
                <a:sym typeface="Arial"/>
              </a:defRPr>
            </a:lvl9pPr>
          </a:lstStyle>
          <a:p>
            <a:endParaRPr/>
          </a:p>
        </p:txBody>
      </p:sp>
      <p:sp>
        <p:nvSpPr>
          <p:cNvPr id="147" name="Shape 147"/>
          <p:cNvSpPr txBox="1">
            <a:spLocks noGrp="1"/>
          </p:cNvSpPr>
          <p:nvPr>
            <p:ph type="ftr" idx="11"/>
          </p:nvPr>
        </p:nvSpPr>
        <p:spPr>
          <a:xfrm>
            <a:off x="3028950" y="4329941"/>
            <a:ext cx="3086099" cy="273900"/>
          </a:xfrm>
          <a:prstGeom prst="rect">
            <a:avLst/>
          </a:prstGeom>
          <a:noFill/>
          <a:ln>
            <a:noFill/>
          </a:ln>
        </p:spPr>
        <p:txBody>
          <a:bodyPr lIns="68575" tIns="68575" rIns="68575" bIns="68575" anchor="t" anchorCtr="0"/>
          <a:lstStyle>
            <a:lvl1pPr marL="0" marR="0" lvl="0" indent="0" algn="l" rtl="0">
              <a:spcBef>
                <a:spcPts val="0"/>
              </a:spcBef>
              <a:buSzPct val="61111"/>
              <a:buNone/>
              <a:defRPr sz="1800">
                <a:solidFill>
                  <a:schemeClr val="dk1"/>
                </a:solidFill>
                <a:latin typeface="Arial"/>
                <a:ea typeface="Arial"/>
                <a:cs typeface="Arial"/>
                <a:sym typeface="Arial"/>
              </a:defRPr>
            </a:lvl1pPr>
            <a:lvl2pPr marL="457200" marR="0" lvl="1" indent="-12700" algn="l" rtl="0">
              <a:spcBef>
                <a:spcPts val="0"/>
              </a:spcBef>
              <a:buSzPct val="61111"/>
              <a:buNone/>
              <a:defRPr sz="1800" b="0" i="0" u="none" strike="noStrike" cap="none">
                <a:solidFill>
                  <a:schemeClr val="dk1"/>
                </a:solidFill>
                <a:latin typeface="Arial"/>
                <a:ea typeface="Arial"/>
                <a:cs typeface="Arial"/>
                <a:sym typeface="Arial"/>
              </a:defRPr>
            </a:lvl2pPr>
            <a:lvl3pPr marL="914400" marR="0" lvl="2" indent="-12700" algn="l" rtl="0">
              <a:spcBef>
                <a:spcPts val="0"/>
              </a:spcBef>
              <a:buSzPct val="61111"/>
              <a:buNone/>
              <a:defRPr sz="1800" b="0" i="0" u="none" strike="noStrike" cap="none">
                <a:solidFill>
                  <a:schemeClr val="dk1"/>
                </a:solidFill>
                <a:latin typeface="Arial"/>
                <a:ea typeface="Arial"/>
                <a:cs typeface="Arial"/>
                <a:sym typeface="Arial"/>
              </a:defRPr>
            </a:lvl3pPr>
            <a:lvl4pPr marL="1371600" marR="0" lvl="3" indent="-12700" algn="l" rtl="0">
              <a:spcBef>
                <a:spcPts val="0"/>
              </a:spcBef>
              <a:buSzPct val="61111"/>
              <a:buNone/>
              <a:defRPr sz="1800" b="0" i="0" u="none" strike="noStrike" cap="none">
                <a:solidFill>
                  <a:schemeClr val="dk1"/>
                </a:solidFill>
                <a:latin typeface="Arial"/>
                <a:ea typeface="Arial"/>
                <a:cs typeface="Arial"/>
                <a:sym typeface="Arial"/>
              </a:defRPr>
            </a:lvl4pPr>
            <a:lvl5pPr marL="1828800" marR="0" lvl="4" indent="-12700" algn="l" rtl="0">
              <a:spcBef>
                <a:spcPts val="0"/>
              </a:spcBef>
              <a:buSzPct val="61111"/>
              <a:buNone/>
              <a:defRPr sz="1800" b="0" i="0" u="none" strike="noStrike" cap="none">
                <a:solidFill>
                  <a:schemeClr val="dk1"/>
                </a:solidFill>
                <a:latin typeface="Arial"/>
                <a:ea typeface="Arial"/>
                <a:cs typeface="Arial"/>
                <a:sym typeface="Arial"/>
              </a:defRPr>
            </a:lvl5pPr>
            <a:lvl6pPr marL="2286000" marR="0" lvl="5" indent="-12700" algn="l" rtl="0">
              <a:spcBef>
                <a:spcPts val="0"/>
              </a:spcBef>
              <a:buSzPct val="61111"/>
              <a:buNone/>
              <a:defRPr sz="1800" b="0" i="0" u="none" strike="noStrike" cap="none">
                <a:solidFill>
                  <a:schemeClr val="dk1"/>
                </a:solidFill>
                <a:latin typeface="Arial"/>
                <a:ea typeface="Arial"/>
                <a:cs typeface="Arial"/>
                <a:sym typeface="Arial"/>
              </a:defRPr>
            </a:lvl6pPr>
            <a:lvl7pPr marL="2743200" marR="0" lvl="6" indent="-12700" algn="l" rtl="0">
              <a:spcBef>
                <a:spcPts val="0"/>
              </a:spcBef>
              <a:buSzPct val="61111"/>
              <a:buNone/>
              <a:defRPr sz="1800" b="0" i="0" u="none" strike="noStrike" cap="none">
                <a:solidFill>
                  <a:schemeClr val="dk1"/>
                </a:solidFill>
                <a:latin typeface="Arial"/>
                <a:ea typeface="Arial"/>
                <a:cs typeface="Arial"/>
                <a:sym typeface="Arial"/>
              </a:defRPr>
            </a:lvl7pPr>
            <a:lvl8pPr marL="3200400" marR="0" lvl="7" indent="-12700" algn="l" rtl="0">
              <a:spcBef>
                <a:spcPts val="0"/>
              </a:spcBef>
              <a:buSzPct val="61111"/>
              <a:buNone/>
              <a:defRPr sz="1800" b="0" i="0" u="none" strike="noStrike" cap="none">
                <a:solidFill>
                  <a:schemeClr val="dk1"/>
                </a:solidFill>
                <a:latin typeface="Arial"/>
                <a:ea typeface="Arial"/>
                <a:cs typeface="Arial"/>
                <a:sym typeface="Arial"/>
              </a:defRPr>
            </a:lvl8pPr>
            <a:lvl9pPr marL="3657600" marR="0" lvl="8" indent="-12700" algn="l" rtl="0">
              <a:spcBef>
                <a:spcPts val="0"/>
              </a:spcBef>
              <a:buSzPct val="61111"/>
              <a:buNone/>
              <a:defRPr sz="18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sldNum" idx="12"/>
          </p:nvPr>
        </p:nvSpPr>
        <p:spPr>
          <a:xfrm>
            <a:off x="6457949" y="4329941"/>
            <a:ext cx="2057399" cy="273900"/>
          </a:xfrm>
          <a:prstGeom prst="rect">
            <a:avLst/>
          </a:prstGeom>
          <a:noFill/>
          <a:ln>
            <a:noFill/>
          </a:ln>
        </p:spPr>
        <p:txBody>
          <a:bodyPr lIns="68550" tIns="34275" rIns="68550" bIns="34275" anchor="t" anchorCtr="0">
            <a:noAutofit/>
          </a:bodyPr>
          <a:lstStyle/>
          <a:p>
            <a:pPr marL="0" marR="0" lvl="0" indent="0" algn="l" rtl="0">
              <a:spcBef>
                <a:spcPts val="0"/>
              </a:spcBef>
              <a:buSzPct val="25000"/>
              <a:buNone/>
            </a:pPr>
            <a:fld id="{00000000-1234-1234-1234-123412341234}" type="slidenum">
              <a:rPr lang="en" sz="1800">
                <a:solidFill>
                  <a:schemeClr val="dk1"/>
                </a:solidFill>
                <a:latin typeface="Arial"/>
                <a:ea typeface="Arial"/>
                <a:cs typeface="Arial"/>
                <a:sym typeface="Arial"/>
              </a:rPr>
              <a:t>‹#›</a:t>
            </a:fld>
            <a:endParaRPr lang="en" sz="1800">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de Example">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51" name="Shape 151"/>
          <p:cNvSpPr txBox="1">
            <a:spLocks noGrp="1"/>
          </p:cNvSpPr>
          <p:nvPr>
            <p:ph type="body" idx="1"/>
          </p:nvPr>
        </p:nvSpPr>
        <p:spPr>
          <a:xfrm>
            <a:off x="412063" y="1023730"/>
            <a:ext cx="8229600" cy="35709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de Example with Byline">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54" name="Shape 154"/>
          <p:cNvSpPr txBox="1">
            <a:spLocks noGrp="1"/>
          </p:cNvSpPr>
          <p:nvPr>
            <p:ph type="body" idx="1"/>
          </p:nvPr>
        </p:nvSpPr>
        <p:spPr>
          <a:xfrm>
            <a:off x="330130" y="1043608"/>
            <a:ext cx="8229600" cy="308100"/>
          </a:xfrm>
          <a:prstGeom prst="rect">
            <a:avLst/>
          </a:prstGeom>
          <a:noFill/>
          <a:ln>
            <a:noFill/>
          </a:ln>
        </p:spPr>
        <p:txBody>
          <a:bodyPr lIns="68575" tIns="68575" rIns="68575" bIns="68575" anchor="b" anchorCtr="0"/>
          <a:lstStyle>
            <a:lvl1pPr marL="0" marR="0" lvl="0" indent="0" algn="l" rtl="0">
              <a:spcBef>
                <a:spcPts val="500"/>
              </a:spcBef>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2"/>
          </p:nvPr>
        </p:nvSpPr>
        <p:spPr>
          <a:xfrm>
            <a:off x="412063" y="1496705"/>
            <a:ext cx="8229600" cy="31434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with Byline">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58" name="Shape 158"/>
          <p:cNvSpPr txBox="1">
            <a:spLocks noGrp="1"/>
          </p:cNvSpPr>
          <p:nvPr>
            <p:ph type="body" idx="1"/>
          </p:nvPr>
        </p:nvSpPr>
        <p:spPr>
          <a:xfrm>
            <a:off x="330129" y="1381538"/>
            <a:ext cx="8229600" cy="32130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body" idx="2"/>
          </p:nvPr>
        </p:nvSpPr>
        <p:spPr>
          <a:xfrm>
            <a:off x="330129" y="997944"/>
            <a:ext cx="8229600" cy="331800"/>
          </a:xfrm>
          <a:prstGeom prst="rect">
            <a:avLst/>
          </a:prstGeom>
          <a:noFill/>
          <a:ln>
            <a:noFill/>
          </a:ln>
        </p:spPr>
        <p:txBody>
          <a:bodyPr lIns="68575" tIns="68575" rIns="68575" bIns="68575" anchor="b" anchorCtr="0"/>
          <a:lstStyle>
            <a:lvl1pPr marL="0" marR="0" lvl="0" indent="0" algn="l" rtl="0">
              <a:spcBef>
                <a:spcPts val="400"/>
              </a:spcBef>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2" name="Shape 162"/>
          <p:cNvSpPr txBox="1">
            <a:spLocks noGrp="1"/>
          </p:cNvSpPr>
          <p:nvPr>
            <p:ph type="body" idx="1"/>
          </p:nvPr>
        </p:nvSpPr>
        <p:spPr>
          <a:xfrm>
            <a:off x="344071" y="958258"/>
            <a:ext cx="4038600" cy="36960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889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558800" marR="0" lvl="2" indent="-1016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8128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028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body" idx="2"/>
          </p:nvPr>
        </p:nvSpPr>
        <p:spPr>
          <a:xfrm>
            <a:off x="4535071" y="958258"/>
            <a:ext cx="4038600" cy="3696000"/>
          </a:xfrm>
          <a:prstGeom prst="rect">
            <a:avLst/>
          </a:prstGeom>
          <a:noFill/>
          <a:ln>
            <a:noFill/>
          </a:ln>
        </p:spPr>
        <p:txBody>
          <a:bodyPr lIns="68575" tIns="68575" rIns="68575" bIns="68575" anchor="t" anchorCtr="0"/>
          <a:lstStyle>
            <a:lvl1pPr marL="177800" marR="0" lvl="0" indent="-381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469900" marR="0" lvl="1" indent="-1778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7239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028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231900" marR="0" lvl="4" indent="-1397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4" name="Shape 164"/>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800">
              <a:solidFill>
                <a:schemeClr val="dk2"/>
              </a:solidFill>
              <a:latin typeface="Arial"/>
              <a:ea typeface="Arial"/>
              <a:cs typeface="Arial"/>
              <a:sym typeface="Arial"/>
            </a:endParaRPr>
          </a:p>
        </p:txBody>
      </p:sp>
      <p:sp>
        <p:nvSpPr>
          <p:cNvPr id="165" name="Shape 165"/>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800">
              <a:solidFill>
                <a:schemeClr val="dk2"/>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mparison">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8" name="Shape 168"/>
          <p:cNvSpPr txBox="1">
            <a:spLocks noGrp="1"/>
          </p:cNvSpPr>
          <p:nvPr>
            <p:ph type="body" idx="1"/>
          </p:nvPr>
        </p:nvSpPr>
        <p:spPr>
          <a:xfrm>
            <a:off x="330130" y="1069197"/>
            <a:ext cx="40401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body" idx="2"/>
          </p:nvPr>
        </p:nvSpPr>
        <p:spPr>
          <a:xfrm>
            <a:off x="4645026" y="1069197"/>
            <a:ext cx="40419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70" name="Shape 170"/>
          <p:cNvSpPr txBox="1">
            <a:spLocks noGrp="1"/>
          </p:cNvSpPr>
          <p:nvPr>
            <p:ph type="body" idx="3"/>
          </p:nvPr>
        </p:nvSpPr>
        <p:spPr>
          <a:xfrm>
            <a:off x="4645026" y="1491875"/>
            <a:ext cx="4041900" cy="30231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1" name="Shape 171"/>
          <p:cNvSpPr txBox="1">
            <a:spLocks noGrp="1"/>
          </p:cNvSpPr>
          <p:nvPr>
            <p:ph type="body" idx="4"/>
          </p:nvPr>
        </p:nvSpPr>
        <p:spPr>
          <a:xfrm>
            <a:off x="335928" y="1491875"/>
            <a:ext cx="4041900" cy="30231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no logo)">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74" name="Shape 174"/>
          <p:cNvSpPr/>
          <p:nvPr/>
        </p:nvSpPr>
        <p:spPr>
          <a:xfrm>
            <a:off x="46013" y="4313571"/>
            <a:ext cx="9051900" cy="802200"/>
          </a:xfrm>
          <a:prstGeom prst="rect">
            <a:avLst/>
          </a:prstGeom>
          <a:solidFill>
            <a:schemeClr val="lt1"/>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75" name="Shape 175"/>
          <p:cNvSpPr/>
          <p:nvPr/>
        </p:nvSpPr>
        <p:spPr>
          <a:xfrm>
            <a:off x="46013" y="4313571"/>
            <a:ext cx="9051900" cy="802200"/>
          </a:xfrm>
          <a:prstGeom prst="rect">
            <a:avLst/>
          </a:prstGeom>
          <a:solidFill>
            <a:schemeClr val="lt1"/>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with Byline">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78" name="Shape 178"/>
          <p:cNvSpPr txBox="1">
            <a:spLocks noGrp="1"/>
          </p:cNvSpPr>
          <p:nvPr>
            <p:ph type="body" idx="1"/>
          </p:nvPr>
        </p:nvSpPr>
        <p:spPr>
          <a:xfrm>
            <a:off x="330129" y="1381538"/>
            <a:ext cx="8229600" cy="32229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body" idx="2"/>
          </p:nvPr>
        </p:nvSpPr>
        <p:spPr>
          <a:xfrm>
            <a:off x="330129" y="948320"/>
            <a:ext cx="8229600" cy="403500"/>
          </a:xfrm>
          <a:prstGeom prst="rect">
            <a:avLst/>
          </a:prstGeom>
          <a:noFill/>
          <a:ln>
            <a:noFill/>
          </a:ln>
        </p:spPr>
        <p:txBody>
          <a:bodyPr lIns="68575" tIns="68575" rIns="68575" bIns="68575" anchor="b" anchorCtr="0"/>
          <a:lstStyle>
            <a:lvl1pPr marL="0" marR="0" lvl="0" indent="0" algn="l" rtl="0">
              <a:spcBef>
                <a:spcPts val="400"/>
              </a:spcBef>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Only">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
        <p:nvSpPr>
          <p:cNvPr id="41" name="Shape 41"/>
          <p:cNvSpPr txBox="1">
            <a:spLocks noGrp="1"/>
          </p:cNvSpPr>
          <p:nvPr>
            <p:ph type="dt" idx="10"/>
          </p:nvPr>
        </p:nvSpPr>
        <p:spPr>
          <a:xfrm>
            <a:off x="628650" y="4767263"/>
            <a:ext cx="2057400" cy="273900"/>
          </a:xfrm>
          <a:prstGeom prst="rect">
            <a:avLst/>
          </a:prstGeom>
          <a:noFill/>
          <a:ln>
            <a:noFill/>
          </a:ln>
        </p:spPr>
        <p:txBody>
          <a:bodyPr lIns="68575" tIns="68575" rIns="68575" bIns="68575" anchor="t" anchorCtr="0"/>
          <a:lstStyle>
            <a:lvl1pPr marL="0" marR="0" lvl="0" indent="0" algn="l" rtl="0">
              <a:spcBef>
                <a:spcPts val="0"/>
              </a:spcBef>
              <a:buSzPct val="61111"/>
              <a:buNone/>
              <a:defRPr sz="1800">
                <a:solidFill>
                  <a:schemeClr val="dk1"/>
                </a:solidFill>
                <a:latin typeface="Arial"/>
                <a:ea typeface="Arial"/>
                <a:cs typeface="Arial"/>
                <a:sym typeface="Arial"/>
              </a:defRPr>
            </a:lvl1pPr>
            <a:lvl2pPr marL="457200" marR="0" lvl="1" indent="-12700" algn="l" rtl="0">
              <a:spcBef>
                <a:spcPts val="0"/>
              </a:spcBef>
              <a:buSzPct val="61111"/>
              <a:buNone/>
              <a:defRPr sz="1800" b="0" i="0" u="none" strike="noStrike" cap="none">
                <a:solidFill>
                  <a:schemeClr val="dk1"/>
                </a:solidFill>
                <a:latin typeface="Arial"/>
                <a:ea typeface="Arial"/>
                <a:cs typeface="Arial"/>
                <a:sym typeface="Arial"/>
              </a:defRPr>
            </a:lvl2pPr>
            <a:lvl3pPr marL="914400" marR="0" lvl="2" indent="-12700" algn="l" rtl="0">
              <a:spcBef>
                <a:spcPts val="0"/>
              </a:spcBef>
              <a:buSzPct val="61111"/>
              <a:buNone/>
              <a:defRPr sz="1800" b="0" i="0" u="none" strike="noStrike" cap="none">
                <a:solidFill>
                  <a:schemeClr val="dk1"/>
                </a:solidFill>
                <a:latin typeface="Arial"/>
                <a:ea typeface="Arial"/>
                <a:cs typeface="Arial"/>
                <a:sym typeface="Arial"/>
              </a:defRPr>
            </a:lvl3pPr>
            <a:lvl4pPr marL="1371600" marR="0" lvl="3" indent="-12700" algn="l" rtl="0">
              <a:spcBef>
                <a:spcPts val="0"/>
              </a:spcBef>
              <a:buSzPct val="61111"/>
              <a:buNone/>
              <a:defRPr sz="1800" b="0" i="0" u="none" strike="noStrike" cap="none">
                <a:solidFill>
                  <a:schemeClr val="dk1"/>
                </a:solidFill>
                <a:latin typeface="Arial"/>
                <a:ea typeface="Arial"/>
                <a:cs typeface="Arial"/>
                <a:sym typeface="Arial"/>
              </a:defRPr>
            </a:lvl4pPr>
            <a:lvl5pPr marL="1828800" marR="0" lvl="4" indent="-12700" algn="l" rtl="0">
              <a:spcBef>
                <a:spcPts val="0"/>
              </a:spcBef>
              <a:buSzPct val="61111"/>
              <a:buNone/>
              <a:defRPr sz="1800" b="0" i="0" u="none" strike="noStrike" cap="none">
                <a:solidFill>
                  <a:schemeClr val="dk1"/>
                </a:solidFill>
                <a:latin typeface="Arial"/>
                <a:ea typeface="Arial"/>
                <a:cs typeface="Arial"/>
                <a:sym typeface="Arial"/>
              </a:defRPr>
            </a:lvl5pPr>
            <a:lvl6pPr marL="2286000" marR="0" lvl="5" indent="-12700" algn="l" rtl="0">
              <a:spcBef>
                <a:spcPts val="0"/>
              </a:spcBef>
              <a:buSzPct val="61111"/>
              <a:buNone/>
              <a:defRPr sz="1800" b="0" i="0" u="none" strike="noStrike" cap="none">
                <a:solidFill>
                  <a:schemeClr val="dk1"/>
                </a:solidFill>
                <a:latin typeface="Arial"/>
                <a:ea typeface="Arial"/>
                <a:cs typeface="Arial"/>
                <a:sym typeface="Arial"/>
              </a:defRPr>
            </a:lvl6pPr>
            <a:lvl7pPr marL="2743200" marR="0" lvl="6" indent="-12700" algn="l" rtl="0">
              <a:spcBef>
                <a:spcPts val="0"/>
              </a:spcBef>
              <a:buSzPct val="61111"/>
              <a:buNone/>
              <a:defRPr sz="1800" b="0" i="0" u="none" strike="noStrike" cap="none">
                <a:solidFill>
                  <a:schemeClr val="dk1"/>
                </a:solidFill>
                <a:latin typeface="Arial"/>
                <a:ea typeface="Arial"/>
                <a:cs typeface="Arial"/>
                <a:sym typeface="Arial"/>
              </a:defRPr>
            </a:lvl7pPr>
            <a:lvl8pPr marL="3200400" marR="0" lvl="7" indent="-12700" algn="l" rtl="0">
              <a:spcBef>
                <a:spcPts val="0"/>
              </a:spcBef>
              <a:buSzPct val="61111"/>
              <a:buNone/>
              <a:defRPr sz="1800" b="0" i="0" u="none" strike="noStrike" cap="none">
                <a:solidFill>
                  <a:schemeClr val="dk1"/>
                </a:solidFill>
                <a:latin typeface="Arial"/>
                <a:ea typeface="Arial"/>
                <a:cs typeface="Arial"/>
                <a:sym typeface="Arial"/>
              </a:defRPr>
            </a:lvl8pPr>
            <a:lvl9pPr marL="3657600" marR="0" lvl="8" indent="-12700" algn="l" rtl="0">
              <a:spcBef>
                <a:spcPts val="0"/>
              </a:spcBef>
              <a:buSzPct val="61111"/>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028950" y="4767263"/>
            <a:ext cx="3086100" cy="273900"/>
          </a:xfrm>
          <a:prstGeom prst="rect">
            <a:avLst/>
          </a:prstGeom>
          <a:noFill/>
          <a:ln>
            <a:noFill/>
          </a:ln>
        </p:spPr>
        <p:txBody>
          <a:bodyPr lIns="68575" tIns="68575" rIns="68575" bIns="68575" anchor="t" anchorCtr="0"/>
          <a:lstStyle>
            <a:lvl1pPr marL="0" marR="0" lvl="0" indent="0" algn="l" rtl="0">
              <a:spcBef>
                <a:spcPts val="0"/>
              </a:spcBef>
              <a:buSzPct val="61111"/>
              <a:buNone/>
              <a:defRPr sz="1800">
                <a:solidFill>
                  <a:schemeClr val="dk1"/>
                </a:solidFill>
                <a:latin typeface="Arial"/>
                <a:ea typeface="Arial"/>
                <a:cs typeface="Arial"/>
                <a:sym typeface="Arial"/>
              </a:defRPr>
            </a:lvl1pPr>
            <a:lvl2pPr marL="457200" marR="0" lvl="1" indent="-12700" algn="l" rtl="0">
              <a:spcBef>
                <a:spcPts val="0"/>
              </a:spcBef>
              <a:buSzPct val="61111"/>
              <a:buNone/>
              <a:defRPr sz="1800" b="0" i="0" u="none" strike="noStrike" cap="none">
                <a:solidFill>
                  <a:schemeClr val="dk1"/>
                </a:solidFill>
                <a:latin typeface="Arial"/>
                <a:ea typeface="Arial"/>
                <a:cs typeface="Arial"/>
                <a:sym typeface="Arial"/>
              </a:defRPr>
            </a:lvl2pPr>
            <a:lvl3pPr marL="914400" marR="0" lvl="2" indent="-12700" algn="l" rtl="0">
              <a:spcBef>
                <a:spcPts val="0"/>
              </a:spcBef>
              <a:buSzPct val="61111"/>
              <a:buNone/>
              <a:defRPr sz="1800" b="0" i="0" u="none" strike="noStrike" cap="none">
                <a:solidFill>
                  <a:schemeClr val="dk1"/>
                </a:solidFill>
                <a:latin typeface="Arial"/>
                <a:ea typeface="Arial"/>
                <a:cs typeface="Arial"/>
                <a:sym typeface="Arial"/>
              </a:defRPr>
            </a:lvl3pPr>
            <a:lvl4pPr marL="1371600" marR="0" lvl="3" indent="-12700" algn="l" rtl="0">
              <a:spcBef>
                <a:spcPts val="0"/>
              </a:spcBef>
              <a:buSzPct val="61111"/>
              <a:buNone/>
              <a:defRPr sz="1800" b="0" i="0" u="none" strike="noStrike" cap="none">
                <a:solidFill>
                  <a:schemeClr val="dk1"/>
                </a:solidFill>
                <a:latin typeface="Arial"/>
                <a:ea typeface="Arial"/>
                <a:cs typeface="Arial"/>
                <a:sym typeface="Arial"/>
              </a:defRPr>
            </a:lvl4pPr>
            <a:lvl5pPr marL="1828800" marR="0" lvl="4" indent="-12700" algn="l" rtl="0">
              <a:spcBef>
                <a:spcPts val="0"/>
              </a:spcBef>
              <a:buSzPct val="61111"/>
              <a:buNone/>
              <a:defRPr sz="1800" b="0" i="0" u="none" strike="noStrike" cap="none">
                <a:solidFill>
                  <a:schemeClr val="dk1"/>
                </a:solidFill>
                <a:latin typeface="Arial"/>
                <a:ea typeface="Arial"/>
                <a:cs typeface="Arial"/>
                <a:sym typeface="Arial"/>
              </a:defRPr>
            </a:lvl5pPr>
            <a:lvl6pPr marL="2286000" marR="0" lvl="5" indent="-12700" algn="l" rtl="0">
              <a:spcBef>
                <a:spcPts val="0"/>
              </a:spcBef>
              <a:buSzPct val="61111"/>
              <a:buNone/>
              <a:defRPr sz="1800" b="0" i="0" u="none" strike="noStrike" cap="none">
                <a:solidFill>
                  <a:schemeClr val="dk1"/>
                </a:solidFill>
                <a:latin typeface="Arial"/>
                <a:ea typeface="Arial"/>
                <a:cs typeface="Arial"/>
                <a:sym typeface="Arial"/>
              </a:defRPr>
            </a:lvl6pPr>
            <a:lvl7pPr marL="2743200" marR="0" lvl="6" indent="-12700" algn="l" rtl="0">
              <a:spcBef>
                <a:spcPts val="0"/>
              </a:spcBef>
              <a:buSzPct val="61111"/>
              <a:buNone/>
              <a:defRPr sz="1800" b="0" i="0" u="none" strike="noStrike" cap="none">
                <a:solidFill>
                  <a:schemeClr val="dk1"/>
                </a:solidFill>
                <a:latin typeface="Arial"/>
                <a:ea typeface="Arial"/>
                <a:cs typeface="Arial"/>
                <a:sym typeface="Arial"/>
              </a:defRPr>
            </a:lvl7pPr>
            <a:lvl8pPr marL="3200400" marR="0" lvl="7" indent="-12700" algn="l" rtl="0">
              <a:spcBef>
                <a:spcPts val="0"/>
              </a:spcBef>
              <a:buSzPct val="61111"/>
              <a:buNone/>
              <a:defRPr sz="1800" b="0" i="0" u="none" strike="noStrike" cap="none">
                <a:solidFill>
                  <a:schemeClr val="dk1"/>
                </a:solidFill>
                <a:latin typeface="Arial"/>
                <a:ea typeface="Arial"/>
                <a:cs typeface="Arial"/>
                <a:sym typeface="Arial"/>
              </a:defRPr>
            </a:lvl8pPr>
            <a:lvl9pPr marL="3657600" marR="0" lvl="8" indent="-12700" algn="l" rtl="0">
              <a:spcBef>
                <a:spcPts val="0"/>
              </a:spcBef>
              <a:buSzPct val="61111"/>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457949" y="4767263"/>
            <a:ext cx="2057400" cy="273900"/>
          </a:xfrm>
          <a:prstGeom prst="rect">
            <a:avLst/>
          </a:prstGeom>
          <a:noFill/>
          <a:ln>
            <a:noFill/>
          </a:ln>
        </p:spPr>
        <p:txBody>
          <a:bodyPr lIns="68550" tIns="34275" rIns="68550" bIns="34275" anchor="t" anchorCtr="0">
            <a:noAutofit/>
          </a:bodyPr>
          <a:lstStyle/>
          <a:p>
            <a:pPr marL="0" marR="0" lvl="0" indent="0" algn="l" rtl="0">
              <a:spcBef>
                <a:spcPts val="0"/>
              </a:spcBef>
              <a:buSzPct val="25000"/>
              <a:buNone/>
            </a:pPr>
            <a:fld id="{00000000-1234-1234-1234-123412341234}" type="slidenum">
              <a:rPr lang="en" sz="1800">
                <a:solidFill>
                  <a:schemeClr val="dk1"/>
                </a:solidFill>
                <a:latin typeface="Arial"/>
                <a:ea typeface="Arial"/>
                <a:cs typeface="Arial"/>
                <a:sym typeface="Arial"/>
              </a:rPr>
              <a:t>‹#›</a:t>
            </a:fld>
            <a:endParaRPr lang="en" sz="1800">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Comparison">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84" name="Shape 184"/>
          <p:cNvSpPr txBox="1">
            <a:spLocks noGrp="1"/>
          </p:cNvSpPr>
          <p:nvPr>
            <p:ph type="body" idx="1"/>
          </p:nvPr>
        </p:nvSpPr>
        <p:spPr>
          <a:xfrm>
            <a:off x="330130" y="949929"/>
            <a:ext cx="40401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85" name="Shape 185"/>
          <p:cNvSpPr txBox="1">
            <a:spLocks noGrp="1"/>
          </p:cNvSpPr>
          <p:nvPr>
            <p:ph type="body" idx="2"/>
          </p:nvPr>
        </p:nvSpPr>
        <p:spPr>
          <a:xfrm>
            <a:off x="4645026" y="949929"/>
            <a:ext cx="40419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86" name="Shape 186"/>
          <p:cNvSpPr txBox="1">
            <a:spLocks noGrp="1"/>
          </p:cNvSpPr>
          <p:nvPr>
            <p:ph type="body" idx="3"/>
          </p:nvPr>
        </p:nvSpPr>
        <p:spPr>
          <a:xfrm>
            <a:off x="4645026" y="1281546"/>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7" name="Shape 187"/>
          <p:cNvSpPr txBox="1">
            <a:spLocks noGrp="1"/>
          </p:cNvSpPr>
          <p:nvPr>
            <p:ph type="body" idx="4"/>
          </p:nvPr>
        </p:nvSpPr>
        <p:spPr>
          <a:xfrm>
            <a:off x="335928" y="1281546"/>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ransition Slide">
    <p:bg>
      <p:bgPr>
        <a:solidFill>
          <a:schemeClr val="accent3"/>
        </a:solidFill>
        <a:effectLst/>
      </p:bgPr>
    </p:bg>
    <p:spTree>
      <p:nvGrpSpPr>
        <p:cNvPr id="1" name="Shape 188"/>
        <p:cNvGrpSpPr/>
        <p:nvPr/>
      </p:nvGrpSpPr>
      <p:grpSpPr>
        <a:xfrm>
          <a:off x="0" y="0"/>
          <a:ext cx="0" cy="0"/>
          <a:chOff x="0" y="0"/>
          <a:chExt cx="0" cy="0"/>
        </a:xfrm>
      </p:grpSpPr>
      <p:sp>
        <p:nvSpPr>
          <p:cNvPr id="189" name="Shape 189"/>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buNone/>
            </a:pPr>
            <a:endParaRPr sz="1500" b="1">
              <a:solidFill>
                <a:schemeClr val="lt1"/>
              </a:solidFill>
              <a:latin typeface="Arial"/>
              <a:ea typeface="Arial"/>
              <a:cs typeface="Arial"/>
              <a:sym typeface="Arial"/>
            </a:endParaRPr>
          </a:p>
        </p:txBody>
      </p:sp>
      <p:sp>
        <p:nvSpPr>
          <p:cNvPr id="190" name="Shape 190"/>
          <p:cNvSpPr txBox="1">
            <a:spLocks noGrp="1"/>
          </p:cNvSpPr>
          <p:nvPr>
            <p:ph type="body" idx="1"/>
          </p:nvPr>
        </p:nvSpPr>
        <p:spPr>
          <a:xfrm>
            <a:off x="338960" y="2330530"/>
            <a:ext cx="7522500" cy="482400"/>
          </a:xfrm>
          <a:prstGeom prst="rect">
            <a:avLst/>
          </a:prstGeom>
          <a:noFill/>
          <a:ln>
            <a:noFill/>
          </a:ln>
        </p:spPr>
        <p:txBody>
          <a:bodyPr lIns="68575" tIns="68575" rIns="68575" bIns="68575" anchor="ctr" anchorCtr="0"/>
          <a:lstStyle>
            <a:lvl1pPr marL="0" marR="0" lvl="0" indent="0" algn="l" rtl="0">
              <a:lnSpc>
                <a:spcPct val="95000"/>
              </a:lnSpc>
              <a:spcBef>
                <a:spcPts val="0"/>
              </a:spcBef>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2" name="Shape 192"/>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a:solidFill>
                  <a:srgbClr val="FFFFFF"/>
                </a:solidFill>
                <a:latin typeface="Arial"/>
                <a:ea typeface="Arial"/>
                <a:cs typeface="Arial"/>
                <a:sym typeface="Arial"/>
              </a:rPr>
              <a:t>© 2016 MapR Technologies</a:t>
            </a:r>
          </a:p>
        </p:txBody>
      </p:sp>
      <p:pic>
        <p:nvPicPr>
          <p:cNvPr id="193" name="Shape 193" descr="MapR_white.png"/>
          <p:cNvPicPr preferRelativeResize="0"/>
          <p:nvPr/>
        </p:nvPicPr>
        <p:blipFill rotWithShape="1">
          <a:blip r:embed="rId2">
            <a:alphaModFix/>
          </a:blip>
          <a:srcRect/>
          <a:stretch/>
        </p:blipFill>
        <p:spPr>
          <a:xfrm>
            <a:off x="8142034" y="4905081"/>
            <a:ext cx="597600" cy="136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Code Example with Byline">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96" name="Shape 196"/>
          <p:cNvSpPr txBox="1">
            <a:spLocks noGrp="1"/>
          </p:cNvSpPr>
          <p:nvPr>
            <p:ph type="body" idx="1"/>
          </p:nvPr>
        </p:nvSpPr>
        <p:spPr>
          <a:xfrm>
            <a:off x="330130" y="988076"/>
            <a:ext cx="8229600" cy="331500"/>
          </a:xfrm>
          <a:prstGeom prst="rect">
            <a:avLst/>
          </a:prstGeom>
          <a:noFill/>
          <a:ln>
            <a:noFill/>
          </a:ln>
        </p:spPr>
        <p:txBody>
          <a:bodyPr lIns="68575" tIns="68575" rIns="68575" bIns="68575" anchor="b" anchorCtr="0"/>
          <a:lstStyle>
            <a:lvl1pPr marL="0" marR="0" lvl="0" indent="0" algn="l" rtl="0">
              <a:spcBef>
                <a:spcPts val="500"/>
              </a:spcBef>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97" name="Shape 197"/>
          <p:cNvSpPr txBox="1">
            <a:spLocks noGrp="1"/>
          </p:cNvSpPr>
          <p:nvPr>
            <p:ph type="body" idx="2"/>
          </p:nvPr>
        </p:nvSpPr>
        <p:spPr>
          <a:xfrm>
            <a:off x="412063" y="1319437"/>
            <a:ext cx="8229600" cy="33645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Slide">
    <p:bg>
      <p:bgPr>
        <a:solidFill>
          <a:schemeClr val="dk2"/>
        </a:solidFill>
        <a:effectLst/>
      </p:bgPr>
    </p:bg>
    <p:spTree>
      <p:nvGrpSpPr>
        <p:cNvPr id="1" name="Shape 198"/>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1">
    <p:bg>
      <p:bgPr>
        <a:solidFill>
          <a:schemeClr val="dk2"/>
        </a:solidFill>
        <a:effectLst/>
      </p:bgPr>
    </p:bg>
    <p:spTree>
      <p:nvGrpSpPr>
        <p:cNvPr id="1" name="Shape 199"/>
        <p:cNvGrpSpPr/>
        <p:nvPr/>
      </p:nvGrpSpPr>
      <p:grpSpPr>
        <a:xfrm>
          <a:off x="0" y="0"/>
          <a:ext cx="0" cy="0"/>
          <a:chOff x="0" y="0"/>
          <a:chExt cx="0" cy="0"/>
        </a:xfrm>
      </p:grpSpPr>
      <p:sp>
        <p:nvSpPr>
          <p:cNvPr id="200" name="Shape 200"/>
          <p:cNvSpPr/>
          <p:nvPr/>
        </p:nvSpPr>
        <p:spPr>
          <a:xfrm>
            <a:off x="0" y="0"/>
            <a:ext cx="9144000" cy="5143500"/>
          </a:xfrm>
          <a:prstGeom prst="rect">
            <a:avLst/>
          </a:prstGeom>
          <a:gradFill>
            <a:gsLst>
              <a:gs pos="0">
                <a:schemeClr val="accent1"/>
              </a:gs>
              <a:gs pos="1000">
                <a:schemeClr val="accent1"/>
              </a:gs>
              <a:gs pos="40000">
                <a:schemeClr val="accent1"/>
              </a:gs>
              <a:gs pos="100000">
                <a:srgbClr val="940824"/>
              </a:gs>
            </a:gsLst>
            <a:lin ang="16200038" scaled="0"/>
          </a:gradFill>
          <a:ln>
            <a:noFill/>
          </a:ln>
        </p:spPr>
        <p:txBody>
          <a:bodyPr lIns="0" tIns="0" rIns="0" bIns="0" anchor="ctr" anchorCtr="0">
            <a:noAutofit/>
          </a:bodyPr>
          <a:lstStyle/>
          <a:p>
            <a:pPr marL="0" marR="0" lvl="0" indent="0" algn="ctr" rtl="0">
              <a:lnSpc>
                <a:spcPct val="95000"/>
              </a:lnSpc>
              <a:spcBef>
                <a:spcPts val="0"/>
              </a:spcBef>
              <a:buNone/>
            </a:pPr>
            <a:endParaRPr sz="1500" b="1" i="0" u="none" strike="noStrike" cap="none">
              <a:solidFill>
                <a:schemeClr val="lt1"/>
              </a:solidFill>
              <a:latin typeface="Arial"/>
              <a:ea typeface="Arial"/>
              <a:cs typeface="Arial"/>
              <a:sym typeface="Arial"/>
            </a:endParaRPr>
          </a:p>
        </p:txBody>
      </p:sp>
      <p:pic>
        <p:nvPicPr>
          <p:cNvPr id="201" name="Shape 201"/>
          <p:cNvPicPr preferRelativeResize="0"/>
          <p:nvPr/>
        </p:nvPicPr>
        <p:blipFill rotWithShape="1">
          <a:blip r:embed="rId2">
            <a:alphaModFix/>
          </a:blip>
          <a:srcRect/>
          <a:stretch/>
        </p:blipFill>
        <p:spPr>
          <a:xfrm>
            <a:off x="419988" y="568394"/>
            <a:ext cx="1317300" cy="336599"/>
          </a:xfrm>
          <a:prstGeom prst="rect">
            <a:avLst/>
          </a:prstGeom>
          <a:noFill/>
          <a:ln>
            <a:noFill/>
          </a:ln>
        </p:spPr>
      </p:pic>
      <p:sp>
        <p:nvSpPr>
          <p:cNvPr id="202" name="Shape 202"/>
          <p:cNvSpPr txBox="1">
            <a:spLocks noGrp="1"/>
          </p:cNvSpPr>
          <p:nvPr>
            <p:ph type="body" idx="1"/>
          </p:nvPr>
        </p:nvSpPr>
        <p:spPr>
          <a:xfrm>
            <a:off x="419988" y="3049947"/>
            <a:ext cx="8435700" cy="482400"/>
          </a:xfrm>
          <a:prstGeom prst="rect">
            <a:avLst/>
          </a:prstGeom>
          <a:noFill/>
          <a:ln>
            <a:noFill/>
          </a:ln>
        </p:spPr>
        <p:txBody>
          <a:bodyPr lIns="68575" tIns="68575" rIns="68575" bIns="68575" anchor="b" anchorCtr="0"/>
          <a:lstStyle>
            <a:lvl1pPr marL="0" lvl="0" indent="0" rtl="0">
              <a:spcBef>
                <a:spcPts val="0"/>
              </a:spcBef>
              <a:buClr>
                <a:srgbClr val="FFFFFF"/>
              </a:buClr>
              <a:buSzPct val="100000"/>
              <a:buFont typeface="Arial"/>
              <a:buNone/>
              <a:defRPr sz="3300">
                <a:solidFill>
                  <a:srgbClr val="FFFFFF"/>
                </a:solidFill>
              </a:defRPr>
            </a:lvl1pPr>
            <a:lvl2pPr marL="0" lvl="1" indent="0" rtl="0">
              <a:spcBef>
                <a:spcPts val="0"/>
              </a:spcBef>
              <a:buClr>
                <a:srgbClr val="FFFFFF"/>
              </a:buClr>
              <a:buFont typeface="Arial"/>
              <a:buNone/>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cxnSp>
        <p:nvCxnSpPr>
          <p:cNvPr id="203" name="Shape 203"/>
          <p:cNvCxnSpPr/>
          <p:nvPr/>
        </p:nvCxnSpPr>
        <p:spPr>
          <a:xfrm>
            <a:off x="2111738" y="670202"/>
            <a:ext cx="7032300" cy="0"/>
          </a:xfrm>
          <a:prstGeom prst="straightConnector1">
            <a:avLst/>
          </a:prstGeom>
          <a:noFill/>
          <a:ln w="25400" cap="flat" cmpd="sng">
            <a:solidFill>
              <a:schemeClr val="lt1">
                <a:alpha val="72940"/>
              </a:schemeClr>
            </a:solidFill>
            <a:prstDash val="solid"/>
            <a:round/>
            <a:headEnd type="none" w="med" len="med"/>
            <a:tailEnd type="none" w="med" len="med"/>
          </a:ln>
        </p:spPr>
      </p:cxnSp>
      <p:sp>
        <p:nvSpPr>
          <p:cNvPr id="204" name="Shape 204"/>
          <p:cNvSpPr txBox="1">
            <a:spLocks noGrp="1"/>
          </p:cNvSpPr>
          <p:nvPr>
            <p:ph type="body" idx="2"/>
          </p:nvPr>
        </p:nvSpPr>
        <p:spPr>
          <a:xfrm>
            <a:off x="419987" y="3719416"/>
            <a:ext cx="8435700" cy="434700"/>
          </a:xfrm>
          <a:prstGeom prst="rect">
            <a:avLst/>
          </a:prstGeom>
          <a:noFill/>
          <a:ln>
            <a:noFill/>
          </a:ln>
        </p:spPr>
        <p:txBody>
          <a:bodyPr lIns="68575" tIns="68575" rIns="68575" bIns="68575" anchor="t" anchorCtr="0"/>
          <a:lstStyle>
            <a:lvl1pPr marL="0" lvl="0" indent="0" rtl="0">
              <a:spcBef>
                <a:spcPts val="0"/>
              </a:spcBef>
              <a:buClr>
                <a:srgbClr val="FFFFFF"/>
              </a:buClr>
              <a:buSzPct val="100000"/>
              <a:buFont typeface="Arial"/>
              <a:buNone/>
              <a:defRPr sz="2000">
                <a:solidFill>
                  <a:srgbClr val="FFFFFF"/>
                </a:solidFill>
              </a:defRPr>
            </a:lvl1pPr>
            <a:lvl2pPr marL="0" lvl="1" indent="0" rtl="0">
              <a:spcBef>
                <a:spcPts val="0"/>
              </a:spcBef>
              <a:buClr>
                <a:srgbClr val="FFFFFF"/>
              </a:buClr>
              <a:buFont typeface="Arial"/>
              <a:buNone/>
              <a:defRPr>
                <a:solidFill>
                  <a:srgbClr val="FFFFFF"/>
                </a:solidFill>
              </a:defRPr>
            </a:lvl2pPr>
            <a:lvl3pPr marL="0" lvl="2" indent="0" rtl="0">
              <a:spcBef>
                <a:spcPts val="0"/>
              </a:spcBef>
              <a:buClr>
                <a:srgbClr val="FFFFFF"/>
              </a:buClr>
              <a:buFont typeface="Arial"/>
              <a:buNone/>
              <a:defRPr>
                <a:solidFill>
                  <a:srgbClr val="FFFFFF"/>
                </a:solidFill>
              </a:defRPr>
            </a:lvl3pPr>
            <a:lvl4pPr marL="177800" lvl="3" indent="-12700" rtl="0">
              <a:spcBef>
                <a:spcPts val="0"/>
              </a:spcBef>
              <a:buClr>
                <a:srgbClr val="FFFFFF"/>
              </a:buClr>
              <a:buFont typeface="Arial"/>
              <a:buNone/>
              <a:defRPr>
                <a:solidFill>
                  <a:srgbClr val="FFFFFF"/>
                </a:solidFill>
              </a:defRPr>
            </a:lvl4pPr>
            <a:lvl5pPr lvl="4" rtl="0">
              <a:spcBef>
                <a:spcPts val="0"/>
              </a:spcBef>
              <a:buClr>
                <a:srgbClr val="FFFFFF"/>
              </a:buClr>
              <a:buFont typeface="Arial"/>
              <a:buNone/>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205" name="Shape 205"/>
          <p:cNvSpPr txBox="1">
            <a:spLocks noGrp="1"/>
          </p:cNvSpPr>
          <p:nvPr>
            <p:ph type="body" idx="3"/>
          </p:nvPr>
        </p:nvSpPr>
        <p:spPr>
          <a:xfrm>
            <a:off x="419987" y="4154208"/>
            <a:ext cx="8436000" cy="357300"/>
          </a:xfrm>
          <a:prstGeom prst="rect">
            <a:avLst/>
          </a:prstGeom>
          <a:noFill/>
          <a:ln>
            <a:noFill/>
          </a:ln>
        </p:spPr>
        <p:txBody>
          <a:bodyPr lIns="68575" tIns="68575" rIns="68575" bIns="68575" anchor="t" anchorCtr="0"/>
          <a:lstStyle>
            <a:lvl1pPr marL="0" lvl="0" indent="0" rtl="0">
              <a:spcBef>
                <a:spcPts val="0"/>
              </a:spcBef>
              <a:buClr>
                <a:srgbClr val="FFFFFF"/>
              </a:buClr>
              <a:buSzPct val="100000"/>
              <a:buFont typeface="Arial"/>
              <a:buNone/>
              <a:defRPr sz="1800">
                <a:solidFill>
                  <a:srgbClr val="FFFFFF"/>
                </a:solidFill>
              </a:defRPr>
            </a:lvl1pPr>
            <a:lvl2pPr marL="0" lvl="1" indent="0" rtl="0">
              <a:spcBef>
                <a:spcPts val="0"/>
              </a:spcBef>
              <a:buClr>
                <a:srgbClr val="FFFFFF"/>
              </a:buClr>
              <a:buFont typeface="Arial"/>
              <a:buNone/>
              <a:defRPr>
                <a:solidFill>
                  <a:srgbClr val="FFFFFF"/>
                </a:solidFill>
              </a:defRPr>
            </a:lvl2pPr>
            <a:lvl3pPr marL="0" lvl="2" indent="0" rtl="0">
              <a:spcBef>
                <a:spcPts val="0"/>
              </a:spcBef>
              <a:buClr>
                <a:srgbClr val="FFFFFF"/>
              </a:buClr>
              <a:buFont typeface="Arial"/>
              <a:buNone/>
              <a:defRPr>
                <a:solidFill>
                  <a:srgbClr val="FFFFFF"/>
                </a:solidFill>
              </a:defRPr>
            </a:lvl3pPr>
            <a:lvl4pPr marL="177800" lvl="3" indent="-12700" rtl="0">
              <a:spcBef>
                <a:spcPts val="0"/>
              </a:spcBef>
              <a:buClr>
                <a:srgbClr val="FFFFFF"/>
              </a:buClr>
              <a:buFont typeface="Arial"/>
              <a:buNone/>
              <a:defRPr>
                <a:solidFill>
                  <a:srgbClr val="FFFFFF"/>
                </a:solidFill>
              </a:defRPr>
            </a:lvl4pPr>
            <a:lvl5pPr lvl="4" rtl="0">
              <a:spcBef>
                <a:spcPts val="0"/>
              </a:spcBef>
              <a:buClr>
                <a:srgbClr val="FFFFFF"/>
              </a:buClr>
              <a:buFont typeface="Arial"/>
              <a:buNone/>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pic>
        <p:nvPicPr>
          <p:cNvPr id="206" name="Shape 206"/>
          <p:cNvPicPr preferRelativeResize="0"/>
          <p:nvPr/>
        </p:nvPicPr>
        <p:blipFill rotWithShape="1">
          <a:blip r:embed="rId3">
            <a:alphaModFix/>
          </a:blip>
          <a:srcRect/>
          <a:stretch/>
        </p:blipFill>
        <p:spPr>
          <a:xfrm flipH="1">
            <a:off x="7470302" y="568392"/>
            <a:ext cx="1672800" cy="1672800"/>
          </a:xfrm>
          <a:prstGeom prst="rect">
            <a:avLst/>
          </a:prstGeom>
          <a:noFill/>
          <a:ln>
            <a:noFill/>
          </a:ln>
        </p:spPr>
      </p:pic>
      <p:sp>
        <p:nvSpPr>
          <p:cNvPr id="207" name="Shape 207"/>
          <p:cNvSpPr txBox="1"/>
          <p:nvPr/>
        </p:nvSpPr>
        <p:spPr>
          <a:xfrm>
            <a:off x="7085289" y="4916391"/>
            <a:ext cx="1770600" cy="1077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chemeClr val="lt1"/>
                </a:solidFill>
                <a:latin typeface="Arial"/>
                <a:ea typeface="Arial"/>
                <a:cs typeface="Arial"/>
                <a:sym typeface="Arial"/>
              </a:rPr>
              <a:t>© 201</a:t>
            </a:r>
            <a:r>
              <a:rPr lang="en" sz="700">
                <a:solidFill>
                  <a:schemeClr val="lt1"/>
                </a:solidFill>
              </a:rPr>
              <a:t>5</a:t>
            </a:r>
            <a:r>
              <a:rPr lang="en" sz="700" b="0" i="0" u="none" strike="noStrike" cap="none">
                <a:solidFill>
                  <a:schemeClr val="lt1"/>
                </a:solidFill>
                <a:latin typeface="Arial"/>
                <a:ea typeface="Arial"/>
                <a:cs typeface="Arial"/>
                <a:sym typeface="Arial"/>
              </a:rPr>
              <a:t> MapR Technologies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39" name="Shape 239"/>
          <p:cNvSpPr txBox="1">
            <a:spLocks noGrp="1"/>
          </p:cNvSpPr>
          <p:nvPr>
            <p:ph type="body" idx="1"/>
          </p:nvPr>
        </p:nvSpPr>
        <p:spPr>
          <a:xfrm>
            <a:off x="344070" y="898624"/>
            <a:ext cx="4038600" cy="3696000"/>
          </a:xfrm>
          <a:prstGeom prst="rect">
            <a:avLst/>
          </a:prstGeom>
          <a:noFill/>
          <a:ln>
            <a:noFill/>
          </a:ln>
        </p:spPr>
        <p:txBody>
          <a:bodyPr lIns="91425" tIns="91425" rIns="91425" bIns="91425" anchor="t" anchorCtr="0"/>
          <a:lstStyle>
            <a:lvl1pPr marL="165100" marR="0" lvl="0" indent="1079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254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558800" marR="0" lvl="2" indent="-63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8128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0287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 name="Shape 240"/>
          <p:cNvSpPr txBox="1">
            <a:spLocks noGrp="1"/>
          </p:cNvSpPr>
          <p:nvPr>
            <p:ph type="body" idx="2"/>
          </p:nvPr>
        </p:nvSpPr>
        <p:spPr>
          <a:xfrm>
            <a:off x="4535071" y="898624"/>
            <a:ext cx="4038600" cy="3696000"/>
          </a:xfrm>
          <a:prstGeom prst="rect">
            <a:avLst/>
          </a:prstGeom>
          <a:noFill/>
          <a:ln>
            <a:noFill/>
          </a:ln>
        </p:spPr>
        <p:txBody>
          <a:bodyPr lIns="91425" tIns="91425" rIns="91425" bIns="91425" anchor="t" anchorCtr="0"/>
          <a:lstStyle>
            <a:lvl1pPr marL="177800" marR="0" lvl="0" indent="952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469900" marR="0" lvl="1" indent="-635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723900" marR="0" lvl="2" indent="-317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028700" marR="0" lvl="3" indent="-635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231900" marR="0" lvl="4" indent="-635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1" name="Shape 241"/>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Arial"/>
              <a:ea typeface="Arial"/>
              <a:cs typeface="Arial"/>
              <a:sym typeface="Arial"/>
            </a:endParaRPr>
          </a:p>
        </p:txBody>
      </p:sp>
      <p:sp>
        <p:nvSpPr>
          <p:cNvPr id="242" name="Shape 242"/>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mparison">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45" name="Shape 245"/>
          <p:cNvSpPr txBox="1">
            <a:spLocks noGrp="1"/>
          </p:cNvSpPr>
          <p:nvPr>
            <p:ph type="body" idx="1"/>
          </p:nvPr>
        </p:nvSpPr>
        <p:spPr>
          <a:xfrm>
            <a:off x="330130" y="761083"/>
            <a:ext cx="4040400" cy="3318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46" name="Shape 246"/>
          <p:cNvSpPr txBox="1">
            <a:spLocks noGrp="1"/>
          </p:cNvSpPr>
          <p:nvPr>
            <p:ph type="body" idx="2"/>
          </p:nvPr>
        </p:nvSpPr>
        <p:spPr>
          <a:xfrm>
            <a:off x="4645026" y="761083"/>
            <a:ext cx="4041899" cy="3318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47" name="Shape 247"/>
          <p:cNvSpPr txBox="1">
            <a:spLocks noGrp="1"/>
          </p:cNvSpPr>
          <p:nvPr>
            <p:ph type="body" idx="3"/>
          </p:nvPr>
        </p:nvSpPr>
        <p:spPr>
          <a:xfrm>
            <a:off x="4645026" y="1092701"/>
            <a:ext cx="4041899" cy="3501900"/>
          </a:xfrm>
          <a:prstGeom prst="rect">
            <a:avLst/>
          </a:prstGeom>
          <a:noFill/>
          <a:ln>
            <a:noFill/>
          </a:ln>
        </p:spPr>
        <p:txBody>
          <a:bodyPr lIns="91425" tIns="91425" rIns="91425" bIns="91425" anchor="t" anchorCtr="0"/>
          <a:lstStyle>
            <a:lvl1pPr marL="165100" marR="0" lvl="0" indent="1079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27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317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635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48" name="Shape 248"/>
          <p:cNvSpPr txBox="1">
            <a:spLocks noGrp="1"/>
          </p:cNvSpPr>
          <p:nvPr>
            <p:ph type="body" idx="4"/>
          </p:nvPr>
        </p:nvSpPr>
        <p:spPr>
          <a:xfrm>
            <a:off x="335928" y="1092701"/>
            <a:ext cx="4041900" cy="3501900"/>
          </a:xfrm>
          <a:prstGeom prst="rect">
            <a:avLst/>
          </a:prstGeom>
          <a:noFill/>
          <a:ln>
            <a:noFill/>
          </a:ln>
        </p:spPr>
        <p:txBody>
          <a:bodyPr lIns="91425" tIns="91425" rIns="91425" bIns="91425" anchor="t" anchorCtr="0"/>
          <a:lstStyle>
            <a:lvl1pPr marL="165100" marR="0" lvl="0" indent="1079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27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317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635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no logo)">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51" name="Shape 251"/>
          <p:cNvSpPr/>
          <p:nvPr/>
        </p:nvSpPr>
        <p:spPr>
          <a:xfrm>
            <a:off x="46012" y="4313571"/>
            <a:ext cx="9052200" cy="802200"/>
          </a:xfrm>
          <a:prstGeom prst="rect">
            <a:avLst/>
          </a:prstGeom>
          <a:solidFill>
            <a:schemeClr val="lt1"/>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252" name="Shape 252"/>
          <p:cNvSpPr/>
          <p:nvPr/>
        </p:nvSpPr>
        <p:spPr>
          <a:xfrm>
            <a:off x="46012" y="4313571"/>
            <a:ext cx="9052200" cy="802200"/>
          </a:xfrm>
          <a:prstGeom prst="rect">
            <a:avLst/>
          </a:prstGeom>
          <a:solidFill>
            <a:schemeClr val="lt1"/>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ransition Slide">
    <p:bg>
      <p:bgPr>
        <a:solidFill>
          <a:schemeClr val="accent3"/>
        </a:solidFill>
        <a:effectLst/>
      </p:bgPr>
    </p:bg>
    <p:spTree>
      <p:nvGrpSpPr>
        <p:cNvPr id="1" name="Shape 253"/>
        <p:cNvGrpSpPr/>
        <p:nvPr/>
      </p:nvGrpSpPr>
      <p:grpSpPr>
        <a:xfrm>
          <a:off x="0" y="0"/>
          <a:ext cx="0" cy="0"/>
          <a:chOff x="0" y="0"/>
          <a:chExt cx="0" cy="0"/>
        </a:xfrm>
      </p:grpSpPr>
      <p:sp>
        <p:nvSpPr>
          <p:cNvPr id="254" name="Shape 254"/>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spcAft>
                <a:spcPts val="0"/>
              </a:spcAft>
              <a:buClr>
                <a:srgbClr val="000000"/>
              </a:buClr>
              <a:buFont typeface="Arial"/>
              <a:buNone/>
            </a:pPr>
            <a:endParaRPr sz="1500" b="1" i="0" u="none" strike="noStrike" cap="none">
              <a:solidFill>
                <a:schemeClr val="lt1"/>
              </a:solidFill>
              <a:latin typeface="Arial"/>
              <a:ea typeface="Arial"/>
              <a:cs typeface="Arial"/>
              <a:sym typeface="Arial"/>
            </a:endParaRPr>
          </a:p>
        </p:txBody>
      </p:sp>
      <p:sp>
        <p:nvSpPr>
          <p:cNvPr id="255" name="Shape 255"/>
          <p:cNvSpPr txBox="1">
            <a:spLocks noGrp="1"/>
          </p:cNvSpPr>
          <p:nvPr>
            <p:ph type="body" idx="1"/>
          </p:nvPr>
        </p:nvSpPr>
        <p:spPr>
          <a:xfrm>
            <a:off x="338960" y="2330530"/>
            <a:ext cx="7522500" cy="482400"/>
          </a:xfrm>
          <a:prstGeom prst="rect">
            <a:avLst/>
          </a:prstGeom>
          <a:noFill/>
          <a:ln>
            <a:noFill/>
          </a:ln>
        </p:spPr>
        <p:txBody>
          <a:bodyPr lIns="91425" tIns="91425" rIns="91425" bIns="91425" anchor="ctr" anchorCtr="0"/>
          <a:lstStyle>
            <a:lvl1pPr marL="0" marR="0" lvl="0" indent="0" algn="l" rtl="0">
              <a:lnSpc>
                <a:spcPct val="95000"/>
              </a:lnSpc>
              <a:spcBef>
                <a:spcPts val="0"/>
              </a:spcBef>
              <a:spcAft>
                <a:spcPts val="0"/>
              </a:spcAft>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56" name="Shape 256"/>
          <p:cNvPicPr preferRelativeResize="0"/>
          <p:nvPr/>
        </p:nvPicPr>
        <p:blipFill rotWithShape="1">
          <a:blip r:embed="rId2">
            <a:alphaModFix/>
          </a:blip>
          <a:srcRect/>
          <a:stretch/>
        </p:blipFill>
        <p:spPr>
          <a:xfrm>
            <a:off x="353413" y="4731942"/>
            <a:ext cx="430500" cy="430500"/>
          </a:xfrm>
          <a:prstGeom prst="rect">
            <a:avLst/>
          </a:prstGeom>
          <a:noFill/>
          <a:ln>
            <a:noFill/>
          </a:ln>
        </p:spPr>
      </p:pic>
      <p:sp>
        <p:nvSpPr>
          <p:cNvPr id="257" name="Shape 257"/>
          <p:cNvSpPr txBox="1"/>
          <p:nvPr/>
        </p:nvSpPr>
        <p:spPr>
          <a:xfrm>
            <a:off x="6267673" y="4938273"/>
            <a:ext cx="1770600" cy="1041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 sz="700" b="0" i="0" u="none" strike="noStrike" cap="none">
                <a:solidFill>
                  <a:srgbClr val="FFFFFF"/>
                </a:solidFill>
                <a:latin typeface="Arial"/>
                <a:ea typeface="Arial"/>
                <a:cs typeface="Arial"/>
                <a:sym typeface="Arial"/>
              </a:rPr>
              <a:t>© 2016 MapR Technologies</a:t>
            </a:r>
          </a:p>
        </p:txBody>
      </p:sp>
      <p:pic>
        <p:nvPicPr>
          <p:cNvPr id="258" name="Shape 258"/>
          <p:cNvPicPr preferRelativeResize="0"/>
          <p:nvPr/>
        </p:nvPicPr>
        <p:blipFill rotWithShape="1">
          <a:blip r:embed="rId3">
            <a:alphaModFix/>
          </a:blip>
          <a:srcRect/>
          <a:stretch/>
        </p:blipFill>
        <p:spPr>
          <a:xfrm>
            <a:off x="8142034" y="4905080"/>
            <a:ext cx="597900" cy="137100"/>
          </a:xfrm>
          <a:prstGeom prst="rect">
            <a:avLst/>
          </a:prstGeom>
          <a:noFill/>
          <a:ln>
            <a:noFill/>
          </a:ln>
        </p:spPr>
      </p:pic>
      <p:sp>
        <p:nvSpPr>
          <p:cNvPr id="259" name="Shape 259"/>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spcAft>
                <a:spcPts val="0"/>
              </a:spcAft>
              <a:buClr>
                <a:srgbClr val="000000"/>
              </a:buClr>
              <a:buFont typeface="Arial"/>
              <a:buNone/>
            </a:pPr>
            <a:endParaRPr sz="1500" b="1" i="0" u="none" strike="noStrike" cap="none">
              <a:solidFill>
                <a:schemeClr val="lt1"/>
              </a:solidFill>
              <a:latin typeface="Arial"/>
              <a:ea typeface="Arial"/>
              <a:cs typeface="Arial"/>
              <a:sym typeface="Arial"/>
            </a:endParaRPr>
          </a:p>
        </p:txBody>
      </p:sp>
      <p:sp>
        <p:nvSpPr>
          <p:cNvPr id="261" name="Shape 261"/>
          <p:cNvSpPr txBox="1"/>
          <p:nvPr/>
        </p:nvSpPr>
        <p:spPr>
          <a:xfrm>
            <a:off x="6267673" y="4938273"/>
            <a:ext cx="1770600" cy="1041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 sz="700" b="0" i="0" u="none" strike="noStrike" cap="none">
                <a:solidFill>
                  <a:srgbClr val="FFFFFF"/>
                </a:solidFill>
                <a:latin typeface="Arial"/>
                <a:ea typeface="Arial"/>
                <a:cs typeface="Arial"/>
                <a:sym typeface="Arial"/>
              </a:rPr>
              <a:t>© 2016 MapR Technologies</a:t>
            </a:r>
          </a:p>
        </p:txBody>
      </p:sp>
      <p:pic>
        <p:nvPicPr>
          <p:cNvPr id="262" name="Shape 262"/>
          <p:cNvPicPr preferRelativeResize="0"/>
          <p:nvPr/>
        </p:nvPicPr>
        <p:blipFill rotWithShape="1">
          <a:blip r:embed="rId3">
            <a:alphaModFix/>
          </a:blip>
          <a:srcRect/>
          <a:stretch/>
        </p:blipFill>
        <p:spPr>
          <a:xfrm>
            <a:off x="8142034" y="4905080"/>
            <a:ext cx="597900" cy="137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de Example">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46" name="Shape 46"/>
          <p:cNvSpPr txBox="1">
            <a:spLocks noGrp="1"/>
          </p:cNvSpPr>
          <p:nvPr>
            <p:ph type="body" idx="1"/>
          </p:nvPr>
        </p:nvSpPr>
        <p:spPr>
          <a:xfrm>
            <a:off x="412063" y="898624"/>
            <a:ext cx="8229600" cy="36960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de Example">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65" name="Shape 265"/>
          <p:cNvSpPr txBox="1">
            <a:spLocks noGrp="1"/>
          </p:cNvSpPr>
          <p:nvPr>
            <p:ph type="body" idx="1"/>
          </p:nvPr>
        </p:nvSpPr>
        <p:spPr>
          <a:xfrm>
            <a:off x="412062" y="898624"/>
            <a:ext cx="8229600" cy="3696000"/>
          </a:xfrm>
          <a:prstGeom prst="rect">
            <a:avLst/>
          </a:prstGeom>
          <a:solidFill>
            <a:srgbClr val="C6C8C9"/>
          </a:solidFill>
          <a:ln w="28575" cap="flat" cmpd="sng">
            <a:solidFill>
              <a:schemeClr val="dk2"/>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400"/>
              </a:spcBef>
              <a:spcAft>
                <a:spcPts val="0"/>
              </a:spcAft>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ode Example with Byline">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68" name="Shape 268"/>
          <p:cNvSpPr txBox="1">
            <a:spLocks noGrp="1"/>
          </p:cNvSpPr>
          <p:nvPr>
            <p:ph type="body" idx="1"/>
          </p:nvPr>
        </p:nvSpPr>
        <p:spPr>
          <a:xfrm>
            <a:off x="330130" y="898625"/>
            <a:ext cx="8229600" cy="331500"/>
          </a:xfrm>
          <a:prstGeom prst="rect">
            <a:avLst/>
          </a:prstGeom>
          <a:noFill/>
          <a:ln>
            <a:noFill/>
          </a:ln>
        </p:spPr>
        <p:txBody>
          <a:bodyPr lIns="91425" tIns="91425" rIns="91425" bIns="91425" anchor="b" anchorCtr="0"/>
          <a:lstStyle>
            <a:lvl1pPr marL="0" marR="0" lvl="0" indent="0" algn="l" rtl="0">
              <a:lnSpc>
                <a:spcPct val="100000"/>
              </a:lnSpc>
              <a:spcBef>
                <a:spcPts val="500"/>
              </a:spcBef>
              <a:spcAft>
                <a:spcPts val="0"/>
              </a:spcAft>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69" name="Shape 269"/>
          <p:cNvSpPr txBox="1">
            <a:spLocks noGrp="1"/>
          </p:cNvSpPr>
          <p:nvPr>
            <p:ph type="body" idx="2"/>
          </p:nvPr>
        </p:nvSpPr>
        <p:spPr>
          <a:xfrm>
            <a:off x="412062" y="1229986"/>
            <a:ext cx="8229600" cy="3364800"/>
          </a:xfrm>
          <a:prstGeom prst="rect">
            <a:avLst/>
          </a:prstGeom>
          <a:solidFill>
            <a:srgbClr val="C6C8C9"/>
          </a:solidFill>
          <a:ln w="28575" cap="flat" cmpd="sng">
            <a:solidFill>
              <a:schemeClr val="dk2"/>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400"/>
              </a:spcBef>
              <a:spcAft>
                <a:spcPts val="0"/>
              </a:spcAft>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itle and Content with Byline">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72" name="Shape 272"/>
          <p:cNvSpPr txBox="1">
            <a:spLocks noGrp="1"/>
          </p:cNvSpPr>
          <p:nvPr>
            <p:ph type="body" idx="1"/>
          </p:nvPr>
        </p:nvSpPr>
        <p:spPr>
          <a:xfrm>
            <a:off x="330129" y="1091255"/>
            <a:ext cx="8229600" cy="3503400"/>
          </a:xfrm>
          <a:prstGeom prst="rect">
            <a:avLst/>
          </a:prstGeom>
          <a:noFill/>
          <a:ln>
            <a:noFill/>
          </a:ln>
        </p:spPr>
        <p:txBody>
          <a:bodyPr lIns="91425" tIns="91425" rIns="91425" bIns="91425" anchor="t" anchorCtr="0"/>
          <a:lstStyle>
            <a:lvl1pPr marL="254000" marR="0" lvl="0" indent="190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body" idx="2"/>
          </p:nvPr>
        </p:nvSpPr>
        <p:spPr>
          <a:xfrm>
            <a:off x="330129" y="759408"/>
            <a:ext cx="8229600" cy="3318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Comparison">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78" name="Shape 278"/>
          <p:cNvSpPr txBox="1">
            <a:spLocks noGrp="1"/>
          </p:cNvSpPr>
          <p:nvPr>
            <p:ph type="body" idx="1"/>
          </p:nvPr>
        </p:nvSpPr>
        <p:spPr>
          <a:xfrm>
            <a:off x="330130" y="761083"/>
            <a:ext cx="4040400" cy="3318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79" name="Shape 279"/>
          <p:cNvSpPr txBox="1">
            <a:spLocks noGrp="1"/>
          </p:cNvSpPr>
          <p:nvPr>
            <p:ph type="body" idx="2"/>
          </p:nvPr>
        </p:nvSpPr>
        <p:spPr>
          <a:xfrm>
            <a:off x="4645026" y="761083"/>
            <a:ext cx="4041899" cy="3318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80" name="Shape 280"/>
          <p:cNvSpPr txBox="1">
            <a:spLocks noGrp="1"/>
          </p:cNvSpPr>
          <p:nvPr>
            <p:ph type="body" idx="3"/>
          </p:nvPr>
        </p:nvSpPr>
        <p:spPr>
          <a:xfrm>
            <a:off x="4645026" y="1092701"/>
            <a:ext cx="4041899" cy="3501900"/>
          </a:xfrm>
          <a:prstGeom prst="rect">
            <a:avLst/>
          </a:prstGeom>
          <a:noFill/>
          <a:ln>
            <a:noFill/>
          </a:ln>
        </p:spPr>
        <p:txBody>
          <a:bodyPr lIns="91425" tIns="91425" rIns="91425" bIns="91425" anchor="t" anchorCtr="0"/>
          <a:lstStyle>
            <a:lvl1pPr marL="165100" marR="0" lvl="0" indent="1079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27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317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635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body" idx="4"/>
          </p:nvPr>
        </p:nvSpPr>
        <p:spPr>
          <a:xfrm>
            <a:off x="335928" y="1092701"/>
            <a:ext cx="4041900" cy="3501900"/>
          </a:xfrm>
          <a:prstGeom prst="rect">
            <a:avLst/>
          </a:prstGeom>
          <a:noFill/>
          <a:ln>
            <a:noFill/>
          </a:ln>
        </p:spPr>
        <p:txBody>
          <a:bodyPr lIns="91425" tIns="91425" rIns="91425" bIns="91425" anchor="t" anchorCtr="0"/>
          <a:lstStyle>
            <a:lvl1pPr marL="165100" marR="0" lvl="0" indent="1079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27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317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635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38100" algn="l" rtl="0">
              <a:lnSpc>
                <a:spcPct val="100000"/>
              </a:lnSpc>
              <a:spcBef>
                <a:spcPts val="30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ransition Slide">
    <p:bg>
      <p:bgPr>
        <a:solidFill>
          <a:schemeClr val="accent3"/>
        </a:solidFill>
        <a:effectLst/>
      </p:bgPr>
    </p:bg>
    <p:spTree>
      <p:nvGrpSpPr>
        <p:cNvPr id="1" name="Shape 282"/>
        <p:cNvGrpSpPr/>
        <p:nvPr/>
      </p:nvGrpSpPr>
      <p:grpSpPr>
        <a:xfrm>
          <a:off x="0" y="0"/>
          <a:ext cx="0" cy="0"/>
          <a:chOff x="0" y="0"/>
          <a:chExt cx="0" cy="0"/>
        </a:xfrm>
      </p:grpSpPr>
      <p:sp>
        <p:nvSpPr>
          <p:cNvPr id="283" name="Shape 283"/>
          <p:cNvSpPr/>
          <p:nvPr/>
        </p:nvSpPr>
        <p:spPr>
          <a:xfrm>
            <a:off x="0" y="0"/>
            <a:ext cx="9144000" cy="5143500"/>
          </a:xfrm>
          <a:prstGeom prst="rect">
            <a:avLst/>
          </a:prstGeom>
          <a:gradFill>
            <a:gsLst>
              <a:gs pos="0">
                <a:srgbClr val="7BABC8"/>
              </a:gs>
              <a:gs pos="54000">
                <a:schemeClr val="accent2"/>
              </a:gs>
              <a:gs pos="100000">
                <a:srgbClr val="2C526A"/>
              </a:gs>
            </a:gsLst>
            <a:lin ang="16200038" scaled="0"/>
          </a:gradFill>
          <a:ln>
            <a:noFill/>
          </a:ln>
        </p:spPr>
        <p:txBody>
          <a:bodyPr lIns="0" tIns="0" rIns="0" bIns="0" anchor="ctr" anchorCtr="0">
            <a:noAutofit/>
          </a:bodyPr>
          <a:lstStyle/>
          <a:p>
            <a:pPr marL="0" marR="0" lvl="0" indent="0" algn="ctr" rtl="0">
              <a:lnSpc>
                <a:spcPct val="95000"/>
              </a:lnSpc>
              <a:spcBef>
                <a:spcPts val="0"/>
              </a:spcBef>
              <a:spcAft>
                <a:spcPts val="0"/>
              </a:spcAft>
              <a:buClr>
                <a:srgbClr val="000000"/>
              </a:buClr>
              <a:buFont typeface="Arial"/>
              <a:buNone/>
            </a:pPr>
            <a:endParaRPr sz="1500" b="1" i="0" u="none" strike="noStrike" cap="none">
              <a:solidFill>
                <a:schemeClr val="lt1"/>
              </a:solidFill>
              <a:latin typeface="Arial"/>
              <a:ea typeface="Arial"/>
              <a:cs typeface="Arial"/>
              <a:sym typeface="Arial"/>
            </a:endParaRPr>
          </a:p>
        </p:txBody>
      </p:sp>
      <p:sp>
        <p:nvSpPr>
          <p:cNvPr id="284" name="Shape 284"/>
          <p:cNvSpPr txBox="1">
            <a:spLocks noGrp="1"/>
          </p:cNvSpPr>
          <p:nvPr>
            <p:ph type="body" idx="1"/>
          </p:nvPr>
        </p:nvSpPr>
        <p:spPr>
          <a:xfrm>
            <a:off x="338960" y="2330530"/>
            <a:ext cx="7522500" cy="482400"/>
          </a:xfrm>
          <a:prstGeom prst="rect">
            <a:avLst/>
          </a:prstGeom>
          <a:noFill/>
          <a:ln>
            <a:noFill/>
          </a:ln>
        </p:spPr>
        <p:txBody>
          <a:bodyPr lIns="91425" tIns="91425" rIns="91425" bIns="91425" anchor="ctr" anchorCtr="0"/>
          <a:lstStyle>
            <a:lvl1pPr marL="0" marR="0" lvl="0" indent="0" algn="l" rtl="0">
              <a:lnSpc>
                <a:spcPct val="95000"/>
              </a:lnSpc>
              <a:spcBef>
                <a:spcPts val="0"/>
              </a:spcBef>
              <a:spcAft>
                <a:spcPts val="0"/>
              </a:spcAft>
              <a:buClr>
                <a:schemeClr val="lt1"/>
              </a:buClr>
              <a:buFont typeface="Arial"/>
              <a:buNone/>
              <a:defRPr sz="3300" b="0" i="0" u="none" strike="noStrike" cap="none">
                <a:solidFill>
                  <a:schemeClr val="lt1"/>
                </a:solidFill>
                <a:latin typeface="Arial"/>
                <a:ea typeface="Arial"/>
                <a:cs typeface="Arial"/>
                <a:sym typeface="Arial"/>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85" name="Shape 285"/>
          <p:cNvPicPr preferRelativeResize="0"/>
          <p:nvPr/>
        </p:nvPicPr>
        <p:blipFill rotWithShape="1">
          <a:blip r:embed="rId2">
            <a:alphaModFix/>
          </a:blip>
          <a:srcRect/>
          <a:stretch/>
        </p:blipFill>
        <p:spPr>
          <a:xfrm>
            <a:off x="353413" y="4731942"/>
            <a:ext cx="430500" cy="430500"/>
          </a:xfrm>
          <a:prstGeom prst="rect">
            <a:avLst/>
          </a:prstGeom>
          <a:noFill/>
          <a:ln>
            <a:noFill/>
          </a:ln>
        </p:spPr>
      </p:pic>
      <p:sp>
        <p:nvSpPr>
          <p:cNvPr id="286" name="Shape 286"/>
          <p:cNvSpPr txBox="1"/>
          <p:nvPr/>
        </p:nvSpPr>
        <p:spPr>
          <a:xfrm>
            <a:off x="6267673" y="4938273"/>
            <a:ext cx="1770600" cy="1041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 sz="700" b="0" i="0" u="none" strike="noStrike" cap="none">
                <a:solidFill>
                  <a:srgbClr val="FFFFFF"/>
                </a:solidFill>
                <a:latin typeface="Arial"/>
                <a:ea typeface="Arial"/>
                <a:cs typeface="Arial"/>
                <a:sym typeface="Arial"/>
              </a:rPr>
              <a:t>© 2016 MapR Technologies</a:t>
            </a:r>
          </a:p>
        </p:txBody>
      </p:sp>
      <p:pic>
        <p:nvPicPr>
          <p:cNvPr id="287" name="Shape 287"/>
          <p:cNvPicPr preferRelativeResize="0"/>
          <p:nvPr/>
        </p:nvPicPr>
        <p:blipFill rotWithShape="1">
          <a:blip r:embed="rId3">
            <a:alphaModFix/>
          </a:blip>
          <a:srcRect/>
          <a:stretch/>
        </p:blipFill>
        <p:spPr>
          <a:xfrm>
            <a:off x="8142034" y="4905080"/>
            <a:ext cx="597900" cy="1371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ode Example with Byline">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90" name="Shape 290"/>
          <p:cNvSpPr txBox="1">
            <a:spLocks noGrp="1"/>
          </p:cNvSpPr>
          <p:nvPr>
            <p:ph type="body" idx="1"/>
          </p:nvPr>
        </p:nvSpPr>
        <p:spPr>
          <a:xfrm>
            <a:off x="330130" y="898625"/>
            <a:ext cx="8229600" cy="331500"/>
          </a:xfrm>
          <a:prstGeom prst="rect">
            <a:avLst/>
          </a:prstGeom>
          <a:noFill/>
          <a:ln>
            <a:noFill/>
          </a:ln>
        </p:spPr>
        <p:txBody>
          <a:bodyPr lIns="91425" tIns="91425" rIns="91425" bIns="91425" anchor="b" anchorCtr="0"/>
          <a:lstStyle>
            <a:lvl1pPr marL="0" marR="0" lvl="0" indent="0" algn="l" rtl="0">
              <a:lnSpc>
                <a:spcPct val="100000"/>
              </a:lnSpc>
              <a:spcBef>
                <a:spcPts val="500"/>
              </a:spcBef>
              <a:spcAft>
                <a:spcPts val="0"/>
              </a:spcAft>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lnSpc>
                <a:spcPct val="100000"/>
              </a:lnSpc>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lnSpc>
                <a:spcPct val="100000"/>
              </a:lnSpc>
              <a:spcBef>
                <a:spcPts val="40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lnSpc>
                <a:spcPct val="100000"/>
              </a:lnSpc>
              <a:spcBef>
                <a:spcPts val="30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lnSpc>
                <a:spcPct val="100000"/>
              </a:lnSpc>
              <a:spcBef>
                <a:spcPts val="30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91" name="Shape 291"/>
          <p:cNvSpPr txBox="1">
            <a:spLocks noGrp="1"/>
          </p:cNvSpPr>
          <p:nvPr>
            <p:ph type="body" idx="2"/>
          </p:nvPr>
        </p:nvSpPr>
        <p:spPr>
          <a:xfrm>
            <a:off x="412062" y="1229986"/>
            <a:ext cx="8229600" cy="3364800"/>
          </a:xfrm>
          <a:prstGeom prst="rect">
            <a:avLst/>
          </a:prstGeom>
          <a:solidFill>
            <a:srgbClr val="C6C8C9"/>
          </a:solidFill>
          <a:ln w="28575" cap="flat" cmpd="sng">
            <a:solidFill>
              <a:schemeClr val="dk2"/>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400"/>
              </a:spcBef>
              <a:spcAft>
                <a:spcPts val="0"/>
              </a:spcAft>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100000">
                <a:schemeClr val="accent1">
                  <a:lumMod val="75000"/>
                </a:schemeClr>
              </a:gs>
              <a:gs pos="1000">
                <a:schemeClr val="accent1"/>
              </a:gs>
              <a:gs pos="4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pic>
        <p:nvPicPr>
          <p:cNvPr id="2" name="Picture 1" descr="Max_whit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93" y="4685166"/>
            <a:ext cx="430728" cy="430616"/>
          </a:xfrm>
          <a:prstGeom prst="rect">
            <a:avLst/>
          </a:prstGeom>
        </p:spPr>
      </p:pic>
      <p:pic>
        <p:nvPicPr>
          <p:cNvPr id="7" name="Picture 6" descr="MapR006_DphIV_app_ppt_logotype_white_noBox_Jan2014.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89" y="568395"/>
            <a:ext cx="1317231" cy="336473"/>
          </a:xfrm>
          <a:prstGeom prst="rect">
            <a:avLst/>
          </a:prstGeom>
        </p:spPr>
      </p:pic>
      <p:sp>
        <p:nvSpPr>
          <p:cNvPr id="18" name="Text Placeholder 17"/>
          <p:cNvSpPr>
            <a:spLocks noGrp="1"/>
          </p:cNvSpPr>
          <p:nvPr>
            <p:ph type="body" sz="quarter" idx="10" hasCustomPrompt="1"/>
          </p:nvPr>
        </p:nvSpPr>
        <p:spPr bwMode="black">
          <a:xfrm>
            <a:off x="325782" y="3049947"/>
            <a:ext cx="8435807" cy="482440"/>
          </a:xfrm>
        </p:spPr>
        <p:txBody>
          <a:bodyPr anchor="b" anchorCtr="0"/>
          <a:lstStyle>
            <a:lvl1pPr marL="0" indent="0">
              <a:buNone/>
              <a:tabLst>
                <a:tab pos="2187379" algn="l"/>
              </a:tabLst>
              <a:defRPr sz="3300">
                <a:solidFill>
                  <a:schemeClr val="bg1"/>
                </a:solidFill>
                <a:latin typeface="+mn-lt"/>
              </a:defRPr>
            </a:lvl1pPr>
            <a:lvl2pPr marL="0" indent="0">
              <a:buNone/>
              <a:defRPr sz="1800">
                <a:solidFill>
                  <a:schemeClr val="bg1"/>
                </a:solidFill>
                <a:latin typeface="+mn-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smtClean="0"/>
              <a:t>Title goes here</a:t>
            </a:r>
          </a:p>
        </p:txBody>
      </p:sp>
      <p:sp>
        <p:nvSpPr>
          <p:cNvPr id="84" name="TextBox 83"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cxnSp>
        <p:nvCxnSpPr>
          <p:cNvPr id="13" name="Straight Connector 12"/>
          <p:cNvCxnSpPr/>
          <p:nvPr/>
        </p:nvCxnSpPr>
        <p:spPr>
          <a:xfrm>
            <a:off x="2111738" y="670202"/>
            <a:ext cx="7032261" cy="0"/>
          </a:xfrm>
          <a:prstGeom prst="line">
            <a:avLst/>
          </a:prstGeom>
          <a:ln w="25400">
            <a:gradFill flip="none" rotWithShape="1">
              <a:gsLst>
                <a:gs pos="0">
                  <a:schemeClr val="bg1">
                    <a:alpha val="73000"/>
                  </a:schemeClr>
                </a:gs>
                <a:gs pos="50000">
                  <a:schemeClr val="bg1">
                    <a:alpha val="53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1" hasCustomPrompt="1"/>
          </p:nvPr>
        </p:nvSpPr>
        <p:spPr>
          <a:xfrm>
            <a:off x="325781" y="3719417"/>
            <a:ext cx="8435807" cy="434791"/>
          </a:xfrm>
        </p:spPr>
        <p:txBody>
          <a:bodyPr/>
          <a:lstStyle>
            <a:lvl1pPr marL="0" indent="0">
              <a:buFont typeface="Arial" panose="020B0604020202020204" pitchFamily="34" charset="0"/>
              <a:buNone/>
              <a:defRPr sz="2000" baseline="0">
                <a:solidFill>
                  <a:schemeClr val="bg1">
                    <a:alpha val="9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Speaker Name</a:t>
            </a:r>
            <a:endParaRPr lang="en-US" dirty="0"/>
          </a:p>
        </p:txBody>
      </p:sp>
      <p:sp>
        <p:nvSpPr>
          <p:cNvPr id="22" name="Text Placeholder 16"/>
          <p:cNvSpPr>
            <a:spLocks noGrp="1"/>
          </p:cNvSpPr>
          <p:nvPr>
            <p:ph type="body" sz="quarter" idx="12" hasCustomPrompt="1"/>
          </p:nvPr>
        </p:nvSpPr>
        <p:spPr>
          <a:xfrm>
            <a:off x="325781" y="4154209"/>
            <a:ext cx="8435807" cy="357315"/>
          </a:xfrm>
        </p:spPr>
        <p:txBody>
          <a:bodyPr>
            <a:noAutofit/>
          </a:bodyPr>
          <a:lstStyle>
            <a:lvl1pPr marL="0" indent="0">
              <a:buFont typeface="Arial" panose="020B0604020202020204" pitchFamily="34" charset="0"/>
              <a:buNone/>
              <a:defRPr sz="1800" baseline="0">
                <a:solidFill>
                  <a:schemeClr val="bg1">
                    <a:alpha val="8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Date</a:t>
            </a:r>
            <a:endParaRPr lang="en-US" dirty="0"/>
          </a:p>
        </p:txBody>
      </p:sp>
      <p:sp>
        <p:nvSpPr>
          <p:cNvPr id="15" name="TextBox 14"/>
          <p:cNvSpPr txBox="1"/>
          <p:nvPr/>
        </p:nvSpPr>
        <p:spPr>
          <a:xfrm>
            <a:off x="7085290" y="4916392"/>
            <a:ext cx="1770505" cy="107722"/>
          </a:xfrm>
          <a:prstGeom prst="rect">
            <a:avLst/>
          </a:prstGeom>
          <a:noFill/>
        </p:spPr>
        <p:txBody>
          <a:bodyPr wrap="square" lIns="0" tIns="0" rIns="0" bIns="0" rtlCol="0">
            <a:spAutoFit/>
          </a:bodyPr>
          <a:lstStyle/>
          <a:p>
            <a:pPr algn="r"/>
            <a:r>
              <a:rPr lang="en-US" sz="700" dirty="0" smtClean="0">
                <a:solidFill>
                  <a:prstClr val="white"/>
                </a:solidFill>
                <a:rtl val="0"/>
              </a:rPr>
              <a:t>© 2016 MapR Technologies</a:t>
            </a:r>
            <a:endParaRPr lang="en-US" sz="700" dirty="0">
              <a:solidFill>
                <a:prstClr val="white"/>
              </a:solidFill>
              <a:rtl val="0"/>
            </a:endParaRPr>
          </a:p>
        </p:txBody>
      </p:sp>
    </p:spTree>
    <p:extLst>
      <p:ext uri="{BB962C8B-B14F-4D97-AF65-F5344CB8AC3E}">
        <p14:creationId xmlns:p14="http://schemas.microsoft.com/office/powerpoint/2010/main" val="4682987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879" y="205979"/>
            <a:ext cx="8229600" cy="69264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6879" y="898625"/>
            <a:ext cx="8229600" cy="36959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3374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30130" y="1091256"/>
            <a:ext cx="8229600" cy="35033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2"/>
          <p:cNvSpPr>
            <a:spLocks noGrp="1"/>
          </p:cNvSpPr>
          <p:nvPr>
            <p:ph type="body" idx="10"/>
          </p:nvPr>
        </p:nvSpPr>
        <p:spPr>
          <a:xfrm>
            <a:off x="330130" y="759409"/>
            <a:ext cx="8229600" cy="331847"/>
          </a:xfrm>
        </p:spPr>
        <p:txBody>
          <a:bodyPr anchor="b">
            <a:noAutofit/>
          </a:bodyPr>
          <a:lstStyle>
            <a:lvl1pPr marL="0" indent="0">
              <a:buNone/>
              <a:defRPr sz="2100" b="0">
                <a:solidFill>
                  <a:schemeClr val="tx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35825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de Example with Byline">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49" name="Shape 49"/>
          <p:cNvSpPr txBox="1">
            <a:spLocks noGrp="1"/>
          </p:cNvSpPr>
          <p:nvPr>
            <p:ph type="body" idx="1"/>
          </p:nvPr>
        </p:nvSpPr>
        <p:spPr>
          <a:xfrm>
            <a:off x="330130" y="898625"/>
            <a:ext cx="8229600" cy="331500"/>
          </a:xfrm>
          <a:prstGeom prst="rect">
            <a:avLst/>
          </a:prstGeom>
          <a:noFill/>
          <a:ln>
            <a:noFill/>
          </a:ln>
        </p:spPr>
        <p:txBody>
          <a:bodyPr lIns="68575" tIns="68575" rIns="68575" bIns="68575" anchor="b" anchorCtr="0"/>
          <a:lstStyle>
            <a:lvl1pPr marL="0" marR="0" lvl="0" indent="0" algn="l" rtl="0">
              <a:spcBef>
                <a:spcPts val="500"/>
              </a:spcBef>
              <a:buClr>
                <a:schemeClr val="dk2"/>
              </a:buClr>
              <a:buFont typeface="Arial"/>
              <a:buNone/>
              <a:defRPr sz="2300" b="1" i="0" u="none" strike="noStrike" cap="none">
                <a:solidFill>
                  <a:schemeClr val="dk2"/>
                </a:solidFill>
                <a:latin typeface="Courier New"/>
                <a:ea typeface="Courier New"/>
                <a:cs typeface="Courier New"/>
                <a:sym typeface="Courier New"/>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2"/>
          </p:nvPr>
        </p:nvSpPr>
        <p:spPr>
          <a:xfrm>
            <a:off x="412063" y="1229986"/>
            <a:ext cx="8229600" cy="3364500"/>
          </a:xfrm>
          <a:prstGeom prst="rect">
            <a:avLst/>
          </a:prstGeom>
          <a:solidFill>
            <a:srgbClr val="C6C8C9"/>
          </a:solidFill>
          <a:ln w="28575" cap="flat" cmpd="sng">
            <a:solidFill>
              <a:schemeClr val="dk2"/>
            </a:solidFill>
            <a:prstDash val="solid"/>
            <a:round/>
            <a:headEnd type="none" w="med" len="med"/>
            <a:tailEnd type="none" w="med" len="med"/>
          </a:ln>
        </p:spPr>
        <p:txBody>
          <a:bodyPr lIns="68575" tIns="68575" rIns="68575" bIns="68575" anchor="t" anchorCtr="0"/>
          <a:lstStyle>
            <a:lvl1pPr marL="0" marR="0" lvl="0" indent="0" algn="l" rtl="0">
              <a:spcBef>
                <a:spcPts val="400"/>
              </a:spcBef>
              <a:buClr>
                <a:schemeClr val="dk2"/>
              </a:buClr>
              <a:buFont typeface="Arial"/>
              <a:buNone/>
              <a:defRPr sz="1800" b="1" i="0" u="none" strike="noStrike" cap="none">
                <a:solidFill>
                  <a:schemeClr val="dk2"/>
                </a:solidFill>
                <a:latin typeface="Courier New"/>
                <a:ea typeface="Courier New"/>
                <a:cs typeface="Courier New"/>
                <a:sym typeface="Courier New"/>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Georgia"/>
                <a:ea typeface="Georgia"/>
                <a:cs typeface="Georgia"/>
                <a:sym typeface="Georgia"/>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Georgia"/>
                <a:ea typeface="Georgia"/>
                <a:cs typeface="Georgia"/>
                <a:sym typeface="Georgia"/>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Georgia"/>
                <a:ea typeface="Georgia"/>
                <a:cs typeface="Georgia"/>
                <a:sym typeface="Georgia"/>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Georgia"/>
                <a:ea typeface="Georgia"/>
                <a:cs typeface="Georgia"/>
                <a:sym typeface="Georgia"/>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21681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44072" y="898625"/>
            <a:ext cx="4038600" cy="3695999"/>
          </a:xfrm>
        </p:spPr>
        <p:txBody>
          <a:bodyPr/>
          <a:lstStyle>
            <a:lvl1pPr marL="170282" indent="-170282">
              <a:defRPr sz="2100"/>
            </a:lvl1pPr>
            <a:lvl2pPr marL="383432" indent="-198861">
              <a:defRPr sz="1800"/>
            </a:lvl2pPr>
            <a:lvl3pPr marL="553715" indent="-184572">
              <a:defRPr sz="1500"/>
            </a:lvl3pPr>
            <a:lvl4pPr marL="815687" indent="-227440">
              <a:defRPr sz="1400"/>
            </a:lvl4pPr>
            <a:lvl5pPr marL="1030028" indent="-227440">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35072" y="898625"/>
            <a:ext cx="4038600" cy="3695999"/>
          </a:xfrm>
        </p:spPr>
        <p:txBody>
          <a:bodyPr>
            <a:normAutofit/>
          </a:bodyPr>
          <a:lstStyle>
            <a:lvl1pPr marL="172664" indent="-171473">
              <a:defRPr sz="2100"/>
            </a:lvl1pPr>
            <a:lvl2pPr marL="469169" indent="-284598">
              <a:defRPr lang="en-US" sz="1800" kern="1200" dirty="0" smtClean="0">
                <a:solidFill>
                  <a:schemeClr val="tx2"/>
                </a:solidFill>
                <a:latin typeface="Arial"/>
                <a:ea typeface="+mn-ea"/>
                <a:cs typeface="Arial"/>
              </a:defRPr>
            </a:lvl2pPr>
            <a:lvl3pPr marL="728760" indent="-227440">
              <a:defRPr sz="1500"/>
            </a:lvl3pPr>
            <a:lvl4pPr marL="1022884" indent="-227440">
              <a:defRPr sz="1400"/>
            </a:lvl4pPr>
            <a:lvl5pPr marL="1237225" indent="-227440">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694224" y="2370090"/>
            <a:ext cx="138536" cy="346249"/>
          </a:xfrm>
          <a:prstGeom prst="rect">
            <a:avLst/>
          </a:prstGeom>
          <a:noFill/>
        </p:spPr>
        <p:txBody>
          <a:bodyPr wrap="none" lIns="68589" tIns="34295" rIns="68589" bIns="34295" rtlCol="0">
            <a:spAutoFit/>
          </a:bodyPr>
          <a:lstStyle/>
          <a:p>
            <a:endParaRPr lang="en-US" dirty="0" smtClean="0">
              <a:solidFill>
                <a:srgbClr val="4D4F53"/>
              </a:solidFill>
              <a:rtl val="0"/>
            </a:endParaRPr>
          </a:p>
        </p:txBody>
      </p:sp>
      <p:sp>
        <p:nvSpPr>
          <p:cNvPr id="7" name="TextBox 6"/>
          <p:cNvSpPr txBox="1"/>
          <p:nvPr/>
        </p:nvSpPr>
        <p:spPr>
          <a:xfrm>
            <a:off x="-694224" y="2370090"/>
            <a:ext cx="138536" cy="346249"/>
          </a:xfrm>
          <a:prstGeom prst="rect">
            <a:avLst/>
          </a:prstGeom>
          <a:noFill/>
        </p:spPr>
        <p:txBody>
          <a:bodyPr wrap="none" lIns="68589" tIns="34295" rIns="68589" bIns="34295" rtlCol="0">
            <a:spAutoFit/>
          </a:bodyPr>
          <a:lstStyle/>
          <a:p>
            <a:endParaRPr lang="en-US" dirty="0" smtClean="0">
              <a:solidFill>
                <a:srgbClr val="4D4F53"/>
              </a:solidFill>
              <a:rtl val="0"/>
            </a:endParaRPr>
          </a:p>
        </p:txBody>
      </p:sp>
    </p:spTree>
    <p:extLst>
      <p:ext uri="{BB962C8B-B14F-4D97-AF65-F5344CB8AC3E}">
        <p14:creationId xmlns:p14="http://schemas.microsoft.com/office/powerpoint/2010/main" val="131657672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30130" y="761085"/>
            <a:ext cx="4040188" cy="331618"/>
          </a:xfrm>
        </p:spPr>
        <p:txBody>
          <a:bodyPr anchor="b">
            <a:noAutofit/>
          </a:bodyPr>
          <a:lstStyle>
            <a:lvl1pPr marL="0" indent="0">
              <a:buNone/>
              <a:defRPr sz="2100" b="0">
                <a:solidFill>
                  <a:schemeClr val="bg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7" y="761085"/>
            <a:ext cx="4041775" cy="331618"/>
          </a:xfrm>
        </p:spPr>
        <p:txBody>
          <a:bodyPr anchor="b">
            <a:noAutofit/>
          </a:bodyPr>
          <a:lstStyle>
            <a:lvl1pPr marL="0" indent="0">
              <a:buNone/>
              <a:defRPr sz="2100" b="0">
                <a:solidFill>
                  <a:schemeClr val="bg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092702"/>
            <a:ext cx="4041775" cy="3501922"/>
          </a:xfrm>
        </p:spPr>
        <p:txBody>
          <a:bodyPr/>
          <a:lstStyle>
            <a:lvl1pPr marL="170282" indent="-170282">
              <a:defRPr sz="2100"/>
            </a:lvl1pPr>
            <a:lvl2pPr marL="385814" indent="-216723">
              <a:defRPr sz="1800"/>
            </a:lvl2pPr>
            <a:lvl3pPr marL="640642" indent="-227440">
              <a:defRPr sz="1500"/>
            </a:lvl3pPr>
            <a:lvl4pPr marL="897851" indent="-227440">
              <a:defRPr sz="1400"/>
            </a:lvl4pPr>
            <a:lvl5pPr marL="1156251" indent="-227440">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5"/>
          <p:cNvSpPr>
            <a:spLocks noGrp="1"/>
          </p:cNvSpPr>
          <p:nvPr>
            <p:ph sz="quarter" idx="10"/>
          </p:nvPr>
        </p:nvSpPr>
        <p:spPr>
          <a:xfrm>
            <a:off x="335929" y="1092702"/>
            <a:ext cx="4041775" cy="3501922"/>
          </a:xfrm>
        </p:spPr>
        <p:txBody>
          <a:bodyPr/>
          <a:lstStyle>
            <a:lvl1pPr marL="170282" indent="-170282">
              <a:defRPr sz="2100"/>
            </a:lvl1pPr>
            <a:lvl2pPr marL="385814" indent="-216723">
              <a:defRPr sz="1800"/>
            </a:lvl2pPr>
            <a:lvl3pPr marL="640642" indent="-227440">
              <a:defRPr sz="1500"/>
            </a:lvl3pPr>
            <a:lvl4pPr marL="897851" indent="-227440">
              <a:defRPr sz="1400"/>
            </a:lvl4pPr>
            <a:lvl5pPr marL="1156251" indent="-227440">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864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2"/>
          <p:cNvSpPr/>
          <p:nvPr/>
        </p:nvSpPr>
        <p:spPr>
          <a:xfrm>
            <a:off x="46014" y="4313571"/>
            <a:ext cx="9051973" cy="802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prstClr val="white"/>
              </a:solidFill>
              <a:rtl val="0"/>
            </a:endParaRPr>
          </a:p>
        </p:txBody>
      </p:sp>
      <p:sp>
        <p:nvSpPr>
          <p:cNvPr id="4" name="Rectangle 3"/>
          <p:cNvSpPr/>
          <p:nvPr/>
        </p:nvSpPr>
        <p:spPr>
          <a:xfrm>
            <a:off x="46014" y="4313571"/>
            <a:ext cx="9051973" cy="802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prstClr val="white"/>
              </a:solidFill>
              <a:rtl val="0"/>
            </a:endParaRPr>
          </a:p>
        </p:txBody>
      </p:sp>
    </p:spTree>
    <p:extLst>
      <p:ext uri="{BB962C8B-B14F-4D97-AF65-F5344CB8AC3E}">
        <p14:creationId xmlns:p14="http://schemas.microsoft.com/office/powerpoint/2010/main" val="148453944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ansition Slid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gradFill flip="none" rotWithShape="1">
            <a:gsLst>
              <a:gs pos="100000">
                <a:schemeClr val="accent2">
                  <a:lumMod val="75000"/>
                </a:schemeClr>
              </a:gs>
              <a:gs pos="0">
                <a:schemeClr val="accent2">
                  <a:lumMod val="60000"/>
                  <a:lumOff val="40000"/>
                </a:schemeClr>
              </a:gs>
              <a:gs pos="54000">
                <a:schemeClr val="accent2"/>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sp>
        <p:nvSpPr>
          <p:cNvPr id="84" name="TextBox 83"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sp>
        <p:nvSpPr>
          <p:cNvPr id="3" name="Text Placeholder 2"/>
          <p:cNvSpPr>
            <a:spLocks noGrp="1"/>
          </p:cNvSpPr>
          <p:nvPr>
            <p:ph type="body" sz="quarter" idx="10" hasCustomPrompt="1"/>
          </p:nvPr>
        </p:nvSpPr>
        <p:spPr>
          <a:xfrm>
            <a:off x="338961" y="2330531"/>
            <a:ext cx="7522432" cy="482440"/>
          </a:xfrm>
        </p:spPr>
        <p:txBody>
          <a:bodyPr anchor="ctr"/>
          <a:lstStyle>
            <a:lvl1pPr marL="0" indent="0" algn="l" defTabSz="685862" rtl="0" eaLnBrk="1" latinLnBrk="0" hangingPunct="1">
              <a:lnSpc>
                <a:spcPct val="95000"/>
              </a:lnSpc>
              <a:spcBef>
                <a:spcPts val="0"/>
              </a:spcBef>
              <a:buNone/>
              <a:defRPr lang="en-US" sz="3300" kern="1200" dirty="0" smtClean="0">
                <a:solidFill>
                  <a:schemeClr val="bg1"/>
                </a:solidFill>
                <a:latin typeface="+mn-lt"/>
                <a:ea typeface="+mn-ea"/>
                <a:cs typeface="+mn-cs"/>
              </a:defRPr>
            </a:lvl1pPr>
          </a:lstStyle>
          <a:p>
            <a:pPr lvl="0"/>
            <a:r>
              <a:rPr lang="en-US" dirty="0" smtClean="0"/>
              <a:t>Transition Slide</a:t>
            </a:r>
          </a:p>
        </p:txBody>
      </p:sp>
      <p:pic>
        <p:nvPicPr>
          <p:cNvPr id="8" name="Picture 7" descr="Max_whit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15" y="4731944"/>
            <a:ext cx="430728" cy="430616"/>
          </a:xfrm>
          <a:prstGeom prst="rect">
            <a:avLst/>
          </a:prstGeom>
        </p:spPr>
      </p:pic>
      <p:sp>
        <p:nvSpPr>
          <p:cNvPr id="16" name="TextBox 15"/>
          <p:cNvSpPr txBox="1"/>
          <p:nvPr/>
        </p:nvSpPr>
        <p:spPr>
          <a:xfrm>
            <a:off x="6267674" y="4938274"/>
            <a:ext cx="1770505" cy="107722"/>
          </a:xfrm>
          <a:prstGeom prst="rect">
            <a:avLst/>
          </a:prstGeom>
          <a:noFill/>
        </p:spPr>
        <p:txBody>
          <a:bodyPr wrap="square" lIns="0" tIns="0" rIns="0" bIns="0" rtlCol="0">
            <a:spAutoFit/>
          </a:bodyPr>
          <a:lstStyle/>
          <a:p>
            <a:pPr algn="r"/>
            <a:r>
              <a:rPr lang="en-US" sz="700" dirty="0" smtClean="0">
                <a:solidFill>
                  <a:srgbClr val="FFFFFF"/>
                </a:solidFill>
                <a:rtl val="0"/>
              </a:rPr>
              <a:t>© 2016 MapR Technologies</a:t>
            </a:r>
            <a:endParaRPr lang="en-US" sz="700" dirty="0">
              <a:solidFill>
                <a:srgbClr val="FFFFFF"/>
              </a:solidFill>
              <a:rtl val="0"/>
            </a:endParaRPr>
          </a:p>
        </p:txBody>
      </p:sp>
      <p:pic>
        <p:nvPicPr>
          <p:cNvPr id="9" name="Picture 8" descr="MapR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035" y="4905082"/>
            <a:ext cx="597668" cy="136927"/>
          </a:xfrm>
          <a:prstGeom prst="rect">
            <a:avLst/>
          </a:prstGeom>
        </p:spPr>
      </p:pic>
      <p:sp>
        <p:nvSpPr>
          <p:cNvPr id="10" name="Rectangle 9"/>
          <p:cNvSpPr/>
          <p:nvPr/>
        </p:nvSpPr>
        <p:spPr>
          <a:xfrm>
            <a:off x="0" y="0"/>
            <a:ext cx="9144000" cy="5143500"/>
          </a:xfrm>
          <a:prstGeom prst="rect">
            <a:avLst/>
          </a:prstGeom>
          <a:gradFill flip="none" rotWithShape="1">
            <a:gsLst>
              <a:gs pos="100000">
                <a:schemeClr val="accent2">
                  <a:lumMod val="75000"/>
                </a:schemeClr>
              </a:gs>
              <a:gs pos="0">
                <a:schemeClr val="accent2">
                  <a:lumMod val="60000"/>
                  <a:lumOff val="40000"/>
                </a:schemeClr>
              </a:gs>
              <a:gs pos="54000">
                <a:schemeClr val="accent2"/>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sp>
        <p:nvSpPr>
          <p:cNvPr id="12" name="TextBox 11"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sp>
        <p:nvSpPr>
          <p:cNvPr id="14" name="TextBox 13"/>
          <p:cNvSpPr txBox="1"/>
          <p:nvPr/>
        </p:nvSpPr>
        <p:spPr>
          <a:xfrm>
            <a:off x="6267674" y="4938274"/>
            <a:ext cx="1770505" cy="107722"/>
          </a:xfrm>
          <a:prstGeom prst="rect">
            <a:avLst/>
          </a:prstGeom>
          <a:noFill/>
        </p:spPr>
        <p:txBody>
          <a:bodyPr wrap="square" lIns="0" tIns="0" rIns="0" bIns="0" rtlCol="0">
            <a:spAutoFit/>
          </a:bodyPr>
          <a:lstStyle/>
          <a:p>
            <a:pPr algn="r"/>
            <a:r>
              <a:rPr lang="en-US" sz="700" dirty="0" smtClean="0">
                <a:solidFill>
                  <a:srgbClr val="FFFFFF"/>
                </a:solidFill>
                <a:rtl val="0"/>
              </a:rPr>
              <a:t>© 2016 MapR Technologies</a:t>
            </a:r>
            <a:endParaRPr lang="en-US" sz="700" dirty="0">
              <a:solidFill>
                <a:srgbClr val="FFFFFF"/>
              </a:solidFill>
              <a:rtl val="0"/>
            </a:endParaRPr>
          </a:p>
        </p:txBody>
      </p:sp>
      <p:pic>
        <p:nvPicPr>
          <p:cNvPr id="15" name="Picture 14" descr="MapR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035" y="4905082"/>
            <a:ext cx="597668" cy="136927"/>
          </a:xfrm>
          <a:prstGeom prst="rect">
            <a:avLst/>
          </a:prstGeom>
        </p:spPr>
      </p:pic>
    </p:spTree>
    <p:extLst>
      <p:ext uri="{BB962C8B-B14F-4D97-AF65-F5344CB8AC3E}">
        <p14:creationId xmlns:p14="http://schemas.microsoft.com/office/powerpoint/2010/main" val="141381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Code Ex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12064" y="898625"/>
            <a:ext cx="8229600" cy="3695999"/>
          </a:xfrm>
          <a:solidFill>
            <a:schemeClr val="accent4">
              <a:lumMod val="40000"/>
              <a:lumOff val="60000"/>
            </a:schemeClr>
          </a:solidFill>
          <a:ln w="28575" cmpd="sng">
            <a:solidFill>
              <a:schemeClr val="tx2"/>
            </a:solidFill>
          </a:ln>
        </p:spPr>
        <p:txBody>
          <a:bodyPr>
            <a:normAutofit/>
          </a:bodyPr>
          <a:lstStyle>
            <a:lvl1pPr marL="0" indent="0">
              <a:buNone/>
              <a:defRPr sz="1800" b="1">
                <a:solidFill>
                  <a:schemeClr val="tx2"/>
                </a:solidFill>
                <a:latin typeface="Courier New"/>
                <a:cs typeface="Courier New"/>
              </a:defRPr>
            </a:lvl1pPr>
            <a:lvl2pPr>
              <a:defRPr>
                <a:solidFill>
                  <a:schemeClr val="tx2"/>
                </a:solidFill>
                <a:latin typeface="Georgia"/>
                <a:cs typeface="Georgia"/>
              </a:defRPr>
            </a:lvl2pPr>
            <a:lvl3pPr>
              <a:defRPr>
                <a:solidFill>
                  <a:schemeClr val="tx2"/>
                </a:solidFill>
                <a:latin typeface="Georgia"/>
                <a:cs typeface="Georgia"/>
              </a:defRPr>
            </a:lvl3pPr>
            <a:lvl4pPr>
              <a:defRPr>
                <a:solidFill>
                  <a:schemeClr val="tx2"/>
                </a:solidFill>
                <a:latin typeface="Georgia"/>
                <a:cs typeface="Georgia"/>
              </a:defRPr>
            </a:lvl4pPr>
            <a:lvl5pPr>
              <a:defRPr>
                <a:solidFill>
                  <a:schemeClr val="tx2"/>
                </a:solidFill>
                <a:latin typeface="Georgia"/>
                <a:cs typeface="Georgia"/>
              </a:defRPr>
            </a:lvl5pPr>
          </a:lstStyle>
          <a:p>
            <a:pPr lvl="0"/>
            <a:r>
              <a:rPr lang="en-US" smtClean="0"/>
              <a:t>Click to edit Master text styles</a:t>
            </a:r>
          </a:p>
        </p:txBody>
      </p:sp>
    </p:spTree>
    <p:extLst>
      <p:ext uri="{BB962C8B-B14F-4D97-AF65-F5344CB8AC3E}">
        <p14:creationId xmlns:p14="http://schemas.microsoft.com/office/powerpoint/2010/main" val="633108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Example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2"/>
          <p:cNvSpPr>
            <a:spLocks noGrp="1"/>
          </p:cNvSpPr>
          <p:nvPr>
            <p:ph type="body" idx="10"/>
          </p:nvPr>
        </p:nvSpPr>
        <p:spPr>
          <a:xfrm>
            <a:off x="330131" y="898626"/>
            <a:ext cx="8229600" cy="331361"/>
          </a:xfrm>
        </p:spPr>
        <p:txBody>
          <a:bodyPr anchor="b">
            <a:noAutofit/>
          </a:bodyPr>
          <a:lstStyle>
            <a:lvl1pPr marL="0" indent="0">
              <a:buNone/>
              <a:defRPr sz="2300" b="1">
                <a:latin typeface="Courier New"/>
                <a:cs typeface="Courier New"/>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3" name="Content Placeholder 2"/>
          <p:cNvSpPr>
            <a:spLocks noGrp="1"/>
          </p:cNvSpPr>
          <p:nvPr>
            <p:ph idx="1"/>
          </p:nvPr>
        </p:nvSpPr>
        <p:spPr>
          <a:xfrm>
            <a:off x="412064" y="1229987"/>
            <a:ext cx="8229600" cy="3364637"/>
          </a:xfrm>
          <a:solidFill>
            <a:schemeClr val="accent4">
              <a:lumMod val="40000"/>
              <a:lumOff val="60000"/>
            </a:schemeClr>
          </a:solidFill>
          <a:ln w="28575" cmpd="sng">
            <a:solidFill>
              <a:schemeClr val="tx2"/>
            </a:solidFill>
          </a:ln>
        </p:spPr>
        <p:txBody>
          <a:bodyPr>
            <a:normAutofit/>
          </a:bodyPr>
          <a:lstStyle>
            <a:lvl1pPr marL="0" indent="0">
              <a:buNone/>
              <a:defRPr sz="1800" b="1">
                <a:solidFill>
                  <a:schemeClr val="tx2"/>
                </a:solidFill>
                <a:latin typeface="Courier New"/>
                <a:cs typeface="Courier New"/>
              </a:defRPr>
            </a:lvl1pPr>
            <a:lvl2pPr>
              <a:defRPr>
                <a:solidFill>
                  <a:schemeClr val="tx2"/>
                </a:solidFill>
                <a:latin typeface="Georgia"/>
                <a:cs typeface="Georgia"/>
              </a:defRPr>
            </a:lvl2pPr>
            <a:lvl3pPr>
              <a:defRPr>
                <a:solidFill>
                  <a:schemeClr val="tx2"/>
                </a:solidFill>
                <a:latin typeface="Georgia"/>
                <a:cs typeface="Georgia"/>
              </a:defRPr>
            </a:lvl3pPr>
            <a:lvl4pPr>
              <a:defRPr>
                <a:solidFill>
                  <a:schemeClr val="tx2"/>
                </a:solidFill>
                <a:latin typeface="Georgia"/>
                <a:cs typeface="Georgia"/>
              </a:defRPr>
            </a:lvl4pPr>
            <a:lvl5pPr>
              <a:defRPr>
                <a:solidFill>
                  <a:schemeClr val="tx2"/>
                </a:solidFill>
                <a:latin typeface="Georgia"/>
                <a:cs typeface="Georgia"/>
              </a:defRPr>
            </a:lvl5pPr>
          </a:lstStyle>
          <a:p>
            <a:pPr lvl="0"/>
            <a:r>
              <a:rPr lang="en-US" smtClean="0"/>
              <a:t>Click to edit Master text styles</a:t>
            </a:r>
          </a:p>
        </p:txBody>
      </p:sp>
    </p:spTree>
    <p:extLst>
      <p:ext uri="{BB962C8B-B14F-4D97-AF65-F5344CB8AC3E}">
        <p14:creationId xmlns:p14="http://schemas.microsoft.com/office/powerpoint/2010/main" val="2038294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Case_Study">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12064" y="1186963"/>
            <a:ext cx="2129213" cy="969496"/>
          </a:xfrm>
          <a:gradFill>
            <a:gsLst>
              <a:gs pos="0">
                <a:schemeClr val="bg1"/>
              </a:gs>
              <a:gs pos="57000">
                <a:srgbClr val="F8F9FA"/>
              </a:gs>
              <a:gs pos="100000">
                <a:schemeClr val="bg2">
                  <a:lumMod val="20000"/>
                  <a:lumOff val="80000"/>
                </a:schemeClr>
              </a:gs>
            </a:gsLst>
            <a:lin ang="2700000" scaled="1"/>
          </a:gradFill>
          <a:ln w="9525" cap="sq">
            <a:solidFill>
              <a:schemeClr val="accent2"/>
            </a:solidFill>
            <a:miter lim="800000"/>
          </a:ln>
          <a:effectLst>
            <a:glow rad="584200">
              <a:srgbClr val="FFFFFF">
                <a:alpha val="20000"/>
              </a:srgbClr>
            </a:glow>
          </a:effectLst>
        </p:spPr>
        <p:txBody>
          <a:bodyPr lIns="0" tIns="0" rIns="0" bIns="0" rtlCol="0">
            <a:spAutoFit/>
          </a:bodyPr>
          <a:lstStyle>
            <a:lvl1pPr marL="0" indent="0">
              <a:buNone/>
              <a:defRPr lang="en-US" dirty="0"/>
            </a:lvl1pPr>
          </a:lstStyle>
          <a:p>
            <a:pPr lvl="0"/>
            <a:r>
              <a:rPr lang="en-US" noProof="0" smtClean="0"/>
              <a:t>Drag picture to placeholder or click icon to add</a:t>
            </a:r>
            <a:endParaRPr lang="en-US" noProof="0" dirty="0"/>
          </a:p>
        </p:txBody>
      </p:sp>
      <p:sp>
        <p:nvSpPr>
          <p:cNvPr id="6" name="Title 1"/>
          <p:cNvSpPr>
            <a:spLocks noGrp="1"/>
          </p:cNvSpPr>
          <p:nvPr>
            <p:ph type="title"/>
          </p:nvPr>
        </p:nvSpPr>
        <p:spPr>
          <a:xfrm>
            <a:off x="311557" y="166552"/>
            <a:ext cx="8566396" cy="542108"/>
          </a:xfrm>
        </p:spPr>
        <p:txBody>
          <a:bodyPr/>
          <a:lstStyle>
            <a:lvl1pPr>
              <a:defRPr baseline="0"/>
            </a:lvl1pPr>
          </a:lstStyle>
          <a:p>
            <a:r>
              <a:rPr lang="en-US" smtClean="0"/>
              <a:t>Click to edit Master title style</a:t>
            </a:r>
            <a:endParaRPr lang="en-US" dirty="0"/>
          </a:p>
        </p:txBody>
      </p:sp>
      <p:sp>
        <p:nvSpPr>
          <p:cNvPr id="32" name="Text Placeholder 31"/>
          <p:cNvSpPr>
            <a:spLocks noGrp="1"/>
          </p:cNvSpPr>
          <p:nvPr>
            <p:ph type="body" sz="quarter" idx="11"/>
          </p:nvPr>
        </p:nvSpPr>
        <p:spPr>
          <a:xfrm>
            <a:off x="412063" y="692794"/>
            <a:ext cx="6488215" cy="276999"/>
          </a:xfrm>
          <a:noFill/>
        </p:spPr>
        <p:txBody>
          <a:bodyPr lIns="0" tIns="0" rIns="0" bIns="0" rtlCol="0">
            <a:spAutoFit/>
          </a:bodyPr>
          <a:lstStyle>
            <a:lvl1pPr marL="170282" indent="-170282">
              <a:defRPr lang="en-US" sz="1800" baseline="0" dirty="0" smtClean="0">
                <a:solidFill>
                  <a:schemeClr val="bg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0994560"/>
      </p:ext>
    </p:extLst>
  </p:cSld>
  <p:clrMapOvr>
    <a:masterClrMapping/>
  </p:clrMapOvr>
  <p:transition spd="med">
    <p:fade/>
  </p:transition>
  <p:timing>
    <p:tnLst>
      <p:par>
        <p:cTn id="1" dur="indefinite" restart="never" nodeType="tmRoot"/>
      </p:par>
    </p:tnLst>
  </p:timing>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8577" tIns="34289" rIns="68577" bIns="34289"/>
          <a:lstStyle/>
          <a:p>
            <a:fld id="{F391794F-CAAB-41E7-A1D0-52F0A5DA3938}" type="datetimeFigureOut">
              <a:rPr lang="en-US" smtClean="0">
                <a:rtl val="0"/>
              </a:rPr>
              <a:pPr/>
              <a:t>9/27/16</a:t>
            </a:fld>
            <a:endParaRPr lang="en-US">
              <a:rtl val="0"/>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lIns="68577" tIns="34289" rIns="68577" bIns="34289"/>
          <a:lstStyle/>
          <a:p>
            <a:endParaRPr lang="en-US">
              <a:rtl val="0"/>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8577" tIns="34289" rIns="68577" bIns="34289"/>
          <a:lstStyle/>
          <a:p>
            <a:fld id="{A7405764-C75B-45F7-BE6A-FA0CE3C578E7}" type="slidenum">
              <a:rPr lang="en-US" smtClean="0">
                <a:rtl val="0"/>
              </a:rPr>
              <a:pPr/>
              <a:t>‹#›</a:t>
            </a:fld>
            <a:endParaRPr lang="en-US">
              <a:rtl val="0"/>
            </a:endParaRPr>
          </a:p>
        </p:txBody>
      </p:sp>
    </p:spTree>
    <p:extLst>
      <p:ext uri="{BB962C8B-B14F-4D97-AF65-F5344CB8AC3E}">
        <p14:creationId xmlns:p14="http://schemas.microsoft.com/office/powerpoint/2010/main" val="211621412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itle Slide">
    <p:bg>
      <p:bgPr>
        <a:solidFill>
          <a:schemeClr val="tx2"/>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100000">
                <a:schemeClr val="accent1">
                  <a:lumMod val="75000"/>
                </a:schemeClr>
              </a:gs>
              <a:gs pos="1000">
                <a:schemeClr val="accent1"/>
              </a:gs>
              <a:gs pos="4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pic>
        <p:nvPicPr>
          <p:cNvPr id="2" name="Picture 1" descr="Max_whit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93" y="4685166"/>
            <a:ext cx="430728" cy="430616"/>
          </a:xfrm>
          <a:prstGeom prst="rect">
            <a:avLst/>
          </a:prstGeom>
        </p:spPr>
      </p:pic>
      <p:pic>
        <p:nvPicPr>
          <p:cNvPr id="7" name="Picture 6" descr="MapR006_DphIV_app_ppt_logotype_white_noBox_Jan2014.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89" y="568395"/>
            <a:ext cx="1317231" cy="336473"/>
          </a:xfrm>
          <a:prstGeom prst="rect">
            <a:avLst/>
          </a:prstGeom>
        </p:spPr>
      </p:pic>
      <p:sp>
        <p:nvSpPr>
          <p:cNvPr id="18" name="Text Placeholder 17"/>
          <p:cNvSpPr>
            <a:spLocks noGrp="1"/>
          </p:cNvSpPr>
          <p:nvPr>
            <p:ph type="body" sz="quarter" idx="10" hasCustomPrompt="1"/>
          </p:nvPr>
        </p:nvSpPr>
        <p:spPr bwMode="black">
          <a:xfrm>
            <a:off x="325782" y="3049947"/>
            <a:ext cx="8435807" cy="482440"/>
          </a:xfrm>
        </p:spPr>
        <p:txBody>
          <a:bodyPr anchor="b" anchorCtr="0"/>
          <a:lstStyle>
            <a:lvl1pPr marL="0" indent="0">
              <a:buNone/>
              <a:tabLst>
                <a:tab pos="2187379" algn="l"/>
              </a:tabLst>
              <a:defRPr sz="3300">
                <a:solidFill>
                  <a:schemeClr val="bg1"/>
                </a:solidFill>
                <a:latin typeface="+mn-lt"/>
              </a:defRPr>
            </a:lvl1pPr>
            <a:lvl2pPr marL="0" indent="0">
              <a:buNone/>
              <a:defRPr sz="1800">
                <a:solidFill>
                  <a:schemeClr val="bg1"/>
                </a:solidFill>
                <a:latin typeface="+mn-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smtClean="0"/>
              <a:t>Title goes here</a:t>
            </a:r>
          </a:p>
        </p:txBody>
      </p:sp>
      <p:sp>
        <p:nvSpPr>
          <p:cNvPr id="84" name="TextBox 83"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cxnSp>
        <p:nvCxnSpPr>
          <p:cNvPr id="13" name="Straight Connector 12"/>
          <p:cNvCxnSpPr/>
          <p:nvPr/>
        </p:nvCxnSpPr>
        <p:spPr>
          <a:xfrm>
            <a:off x="2111738" y="670202"/>
            <a:ext cx="7032261" cy="0"/>
          </a:xfrm>
          <a:prstGeom prst="line">
            <a:avLst/>
          </a:prstGeom>
          <a:ln w="25400">
            <a:gradFill flip="none" rotWithShape="1">
              <a:gsLst>
                <a:gs pos="0">
                  <a:schemeClr val="bg1">
                    <a:alpha val="73000"/>
                  </a:schemeClr>
                </a:gs>
                <a:gs pos="50000">
                  <a:schemeClr val="bg1">
                    <a:alpha val="53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1" hasCustomPrompt="1"/>
          </p:nvPr>
        </p:nvSpPr>
        <p:spPr>
          <a:xfrm>
            <a:off x="325781" y="3719417"/>
            <a:ext cx="8435807" cy="434791"/>
          </a:xfrm>
        </p:spPr>
        <p:txBody>
          <a:bodyPr/>
          <a:lstStyle>
            <a:lvl1pPr marL="0" indent="0">
              <a:buFont typeface="Arial" panose="020B0604020202020204" pitchFamily="34" charset="0"/>
              <a:buNone/>
              <a:defRPr sz="2000" baseline="0">
                <a:solidFill>
                  <a:schemeClr val="bg1">
                    <a:alpha val="9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Speaker Name</a:t>
            </a:r>
            <a:endParaRPr lang="en-US" dirty="0"/>
          </a:p>
        </p:txBody>
      </p:sp>
      <p:sp>
        <p:nvSpPr>
          <p:cNvPr id="22" name="Text Placeholder 16"/>
          <p:cNvSpPr>
            <a:spLocks noGrp="1"/>
          </p:cNvSpPr>
          <p:nvPr>
            <p:ph type="body" sz="quarter" idx="12" hasCustomPrompt="1"/>
          </p:nvPr>
        </p:nvSpPr>
        <p:spPr>
          <a:xfrm>
            <a:off x="325781" y="4154209"/>
            <a:ext cx="8435807" cy="357315"/>
          </a:xfrm>
        </p:spPr>
        <p:txBody>
          <a:bodyPr>
            <a:noAutofit/>
          </a:bodyPr>
          <a:lstStyle>
            <a:lvl1pPr marL="0" indent="0">
              <a:buFont typeface="Arial" panose="020B0604020202020204" pitchFamily="34" charset="0"/>
              <a:buNone/>
              <a:defRPr sz="1800" baseline="0">
                <a:solidFill>
                  <a:schemeClr val="bg1">
                    <a:alpha val="8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Date</a:t>
            </a:r>
            <a:endParaRPr lang="en-US" dirty="0"/>
          </a:p>
        </p:txBody>
      </p:sp>
      <p:sp>
        <p:nvSpPr>
          <p:cNvPr id="15" name="TextBox 14"/>
          <p:cNvSpPr txBox="1"/>
          <p:nvPr/>
        </p:nvSpPr>
        <p:spPr>
          <a:xfrm>
            <a:off x="7085290" y="4916392"/>
            <a:ext cx="1770505" cy="107722"/>
          </a:xfrm>
          <a:prstGeom prst="rect">
            <a:avLst/>
          </a:prstGeom>
          <a:noFill/>
        </p:spPr>
        <p:txBody>
          <a:bodyPr wrap="square" lIns="0" tIns="0" rIns="0" bIns="0" rtlCol="0">
            <a:spAutoFit/>
          </a:bodyPr>
          <a:lstStyle/>
          <a:p>
            <a:pPr algn="r"/>
            <a:r>
              <a:rPr lang="en-US" sz="700" dirty="0" smtClean="0">
                <a:solidFill>
                  <a:prstClr val="white"/>
                </a:solidFill>
                <a:rtl val="0"/>
              </a:rPr>
              <a:t>© 2016 MapR Technologies</a:t>
            </a:r>
            <a:endParaRPr lang="en-US" sz="700" dirty="0">
              <a:solidFill>
                <a:prstClr val="white"/>
              </a:solidFill>
              <a:rtl val="0"/>
            </a:endParaRPr>
          </a:p>
        </p:txBody>
      </p:sp>
      <p:sp>
        <p:nvSpPr>
          <p:cNvPr id="11" name="TextBox 10" hidden="1"/>
          <p:cNvSpPr txBox="1"/>
          <p:nvPr userDrawn="1"/>
        </p:nvSpPr>
        <p:spPr>
          <a:xfrm>
            <a:off x="8719257" y="4979599"/>
            <a:ext cx="81754" cy="80791"/>
          </a:xfrm>
          <a:prstGeom prst="rect">
            <a:avLst/>
          </a:prstGeom>
          <a:noFill/>
        </p:spPr>
        <p:txBody>
          <a:bodyPr wrap="none" lIns="0" tIns="0" rIns="0" bIns="0" rtlCol="0">
            <a:spAutoFit/>
          </a:bodyPr>
          <a:lstStyle/>
          <a:p>
            <a:pPr algn="r" defTabSz="457120"/>
            <a:fld id="{342FB9F6-3526-4818-B864-6624DDD159B3}" type="slidenum">
              <a:rPr lang="en-US" sz="525" kern="1200" smtClean="0">
                <a:solidFill>
                  <a:prstClr val="white"/>
                </a:solidFill>
                <a:ea typeface=""/>
                <a:cs typeface=""/>
                <a:rtl val="0"/>
              </a:rPr>
              <a:pPr algn="r" defTabSz="457120"/>
              <a:t>‹#›</a:t>
            </a:fld>
            <a:endParaRPr lang="en-US" sz="525" kern="1200" dirty="0">
              <a:solidFill>
                <a:prstClr val="white"/>
              </a:solidFill>
              <a:ea typeface=""/>
              <a:cs typeface=""/>
              <a:rtl val="0"/>
            </a:endParaRPr>
          </a:p>
        </p:txBody>
      </p:sp>
      <p:sp>
        <p:nvSpPr>
          <p:cNvPr id="12" name="Rectangle 11"/>
          <p:cNvSpPr/>
          <p:nvPr userDrawn="1"/>
        </p:nvSpPr>
        <p:spPr>
          <a:xfrm>
            <a:off x="0" y="0"/>
            <a:ext cx="9144000" cy="5143500"/>
          </a:xfrm>
          <a:prstGeom prst="rect">
            <a:avLst/>
          </a:prstGeom>
          <a:gradFill flip="none" rotWithShape="1">
            <a:gsLst>
              <a:gs pos="100000">
                <a:schemeClr val="accent1">
                  <a:lumMod val="75000"/>
                </a:schemeClr>
              </a:gs>
              <a:gs pos="1000">
                <a:schemeClr val="accent1"/>
              </a:gs>
              <a:gs pos="4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20">
              <a:lnSpc>
                <a:spcPct val="95000"/>
              </a:lnSpc>
            </a:pPr>
            <a:endParaRPr lang="en-US" sz="1500" b="1" kern="1200" dirty="0" smtClean="0">
              <a:solidFill>
                <a:prstClr val="white"/>
              </a:solidFill>
              <a:rtl val="0"/>
            </a:endParaRPr>
          </a:p>
        </p:txBody>
      </p:sp>
      <p:pic>
        <p:nvPicPr>
          <p:cNvPr id="14" name="Picture 13" descr="MapR006_DphIV_app_ppt_logotype_white_noBox_Jan2014.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89" y="568395"/>
            <a:ext cx="1317231" cy="336473"/>
          </a:xfrm>
          <a:prstGeom prst="rect">
            <a:avLst/>
          </a:prstGeom>
        </p:spPr>
      </p:pic>
      <p:cxnSp>
        <p:nvCxnSpPr>
          <p:cNvPr id="16" name="Straight Connector 15"/>
          <p:cNvCxnSpPr/>
          <p:nvPr userDrawn="1"/>
        </p:nvCxnSpPr>
        <p:spPr>
          <a:xfrm>
            <a:off x="2111738" y="670202"/>
            <a:ext cx="7032261" cy="0"/>
          </a:xfrm>
          <a:prstGeom prst="line">
            <a:avLst/>
          </a:prstGeom>
          <a:ln w="25400">
            <a:gradFill flip="none" rotWithShape="1">
              <a:gsLst>
                <a:gs pos="0">
                  <a:schemeClr val="bg1">
                    <a:alpha val="73000"/>
                  </a:schemeClr>
                </a:gs>
                <a:gs pos="50000">
                  <a:schemeClr val="bg1">
                    <a:alpha val="53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9" name="Picture 2" descr="C:\Users\Annette.DUARTE\Desktop\MapR\PNG\white_lines.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flipH="1">
            <a:off x="7469914" y="568393"/>
            <a:ext cx="1673189" cy="1672754"/>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descr="MapR006_DphIV_app_ppt_elephant_rgb128-161-182.eps"/>
          <p:cNvPicPr>
            <a:picLocks noChangeAspect="1"/>
          </p:cNvPicPr>
          <p:nvPr userDrawn="1"/>
        </p:nvPicPr>
        <p:blipFill>
          <a:blip r:embed="rId5">
            <a:duotone>
              <a:prstClr val="black"/>
              <a:srgbClr val="3B6E8E">
                <a:tint val="45000"/>
                <a:satMod val="400000"/>
              </a:srgbClr>
            </a:duotone>
            <a:lum bright="100000"/>
            <a:extLst>
              <a:ext uri="{28A0092B-C50C-407E-A947-70E740481C1C}">
                <a14:useLocalDpi xmlns:a14="http://schemas.microsoft.com/office/drawing/2010/main" val="0"/>
              </a:ext>
            </a:extLst>
          </a:blip>
          <a:stretch>
            <a:fillRect/>
          </a:stretch>
        </p:blipFill>
        <p:spPr>
          <a:xfrm>
            <a:off x="289396" y="4833939"/>
            <a:ext cx="318213" cy="208231"/>
          </a:xfrm>
          <a:prstGeom prst="rect">
            <a:avLst/>
          </a:prstGeom>
        </p:spPr>
      </p:pic>
      <p:sp>
        <p:nvSpPr>
          <p:cNvPr id="21" name="TextBox 20"/>
          <p:cNvSpPr txBox="1"/>
          <p:nvPr userDrawn="1"/>
        </p:nvSpPr>
        <p:spPr>
          <a:xfrm>
            <a:off x="7085290" y="4916392"/>
            <a:ext cx="1770505" cy="103875"/>
          </a:xfrm>
          <a:prstGeom prst="rect">
            <a:avLst/>
          </a:prstGeom>
          <a:noFill/>
        </p:spPr>
        <p:txBody>
          <a:bodyPr wrap="square" lIns="0" tIns="0" rIns="0" bIns="0" rtlCol="0">
            <a:spAutoFit/>
          </a:bodyPr>
          <a:lstStyle/>
          <a:p>
            <a:pPr algn="r" defTabSz="457120"/>
            <a:r>
              <a:rPr lang="en-US" sz="675" kern="1200" dirty="0" smtClean="0">
                <a:solidFill>
                  <a:prstClr val="white"/>
                </a:solidFill>
                <a:ea typeface=""/>
                <a:cs typeface=""/>
                <a:rtl val="0"/>
              </a:rPr>
              <a:t>© 2014 MapR Technologies</a:t>
            </a:r>
            <a:endParaRPr lang="en-US" sz="675" kern="1200" dirty="0">
              <a:solidFill>
                <a:prstClr val="white"/>
              </a:solidFill>
              <a:ea typeface=""/>
              <a:cs typeface=""/>
              <a:rtl val="0"/>
            </a:endParaRPr>
          </a:p>
        </p:txBody>
      </p:sp>
    </p:spTree>
    <p:extLst>
      <p:ext uri="{BB962C8B-B14F-4D97-AF65-F5344CB8AC3E}">
        <p14:creationId xmlns:p14="http://schemas.microsoft.com/office/powerpoint/2010/main" val="15326049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with Byline">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3" name="Shape 53"/>
          <p:cNvSpPr txBox="1">
            <a:spLocks noGrp="1"/>
          </p:cNvSpPr>
          <p:nvPr>
            <p:ph type="body" idx="1"/>
          </p:nvPr>
        </p:nvSpPr>
        <p:spPr>
          <a:xfrm>
            <a:off x="330129" y="1091256"/>
            <a:ext cx="8229600" cy="35034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2"/>
          </p:nvPr>
        </p:nvSpPr>
        <p:spPr>
          <a:xfrm>
            <a:off x="330129" y="759408"/>
            <a:ext cx="8229600" cy="331800"/>
          </a:xfrm>
          <a:prstGeom prst="rect">
            <a:avLst/>
          </a:prstGeom>
          <a:noFill/>
          <a:ln>
            <a:noFill/>
          </a:ln>
        </p:spPr>
        <p:txBody>
          <a:bodyPr lIns="68575" tIns="68575" rIns="68575" bIns="68575" anchor="b" anchorCtr="0"/>
          <a:lstStyle>
            <a:lvl1pPr marL="0" marR="0" lvl="0" indent="0" algn="l" rtl="0">
              <a:spcBef>
                <a:spcPts val="400"/>
              </a:spcBef>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Title Slide">
    <p:bg>
      <p:bgPr>
        <a:solidFill>
          <a:schemeClr val="tx2"/>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gradFill flip="none" rotWithShape="1">
            <a:gsLst>
              <a:gs pos="100000">
                <a:schemeClr val="accent1">
                  <a:lumMod val="75000"/>
                </a:schemeClr>
              </a:gs>
              <a:gs pos="1000">
                <a:schemeClr val="accent1"/>
              </a:gs>
              <a:gs pos="4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pic>
        <p:nvPicPr>
          <p:cNvPr id="2" name="Picture 1" descr="Max_whit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93" y="4685166"/>
            <a:ext cx="430728" cy="430616"/>
          </a:xfrm>
          <a:prstGeom prst="rect">
            <a:avLst/>
          </a:prstGeom>
        </p:spPr>
      </p:pic>
      <p:pic>
        <p:nvPicPr>
          <p:cNvPr id="7" name="Picture 6" descr="MapR006_DphIV_app_ppt_logotype_white_noBox_Jan2014.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89" y="568395"/>
            <a:ext cx="1317231" cy="336473"/>
          </a:xfrm>
          <a:prstGeom prst="rect">
            <a:avLst/>
          </a:prstGeom>
        </p:spPr>
      </p:pic>
      <p:sp>
        <p:nvSpPr>
          <p:cNvPr id="18" name="Text Placeholder 17"/>
          <p:cNvSpPr>
            <a:spLocks noGrp="1"/>
          </p:cNvSpPr>
          <p:nvPr>
            <p:ph type="body" sz="quarter" idx="10" hasCustomPrompt="1"/>
          </p:nvPr>
        </p:nvSpPr>
        <p:spPr bwMode="black">
          <a:xfrm>
            <a:off x="325782" y="3049947"/>
            <a:ext cx="8435807" cy="482440"/>
          </a:xfrm>
        </p:spPr>
        <p:txBody>
          <a:bodyPr anchor="b" anchorCtr="0"/>
          <a:lstStyle>
            <a:lvl1pPr marL="0" indent="0">
              <a:buNone/>
              <a:tabLst>
                <a:tab pos="2187379" algn="l"/>
              </a:tabLst>
              <a:defRPr sz="3300">
                <a:solidFill>
                  <a:schemeClr val="bg1"/>
                </a:solidFill>
                <a:latin typeface="+mn-lt"/>
              </a:defRPr>
            </a:lvl1pPr>
            <a:lvl2pPr marL="0" indent="0">
              <a:buNone/>
              <a:defRPr sz="1800">
                <a:solidFill>
                  <a:schemeClr val="bg1"/>
                </a:solidFill>
                <a:latin typeface="+mn-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smtClean="0"/>
              <a:t>Title goes here</a:t>
            </a:r>
          </a:p>
        </p:txBody>
      </p:sp>
      <p:sp>
        <p:nvSpPr>
          <p:cNvPr id="84" name="TextBox 83"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cxnSp>
        <p:nvCxnSpPr>
          <p:cNvPr id="13" name="Straight Connector 12"/>
          <p:cNvCxnSpPr/>
          <p:nvPr/>
        </p:nvCxnSpPr>
        <p:spPr>
          <a:xfrm>
            <a:off x="2111738" y="670202"/>
            <a:ext cx="7032261" cy="0"/>
          </a:xfrm>
          <a:prstGeom prst="line">
            <a:avLst/>
          </a:prstGeom>
          <a:ln w="25400">
            <a:gradFill flip="none" rotWithShape="1">
              <a:gsLst>
                <a:gs pos="0">
                  <a:schemeClr val="bg1">
                    <a:alpha val="73000"/>
                  </a:schemeClr>
                </a:gs>
                <a:gs pos="50000">
                  <a:schemeClr val="bg1">
                    <a:alpha val="53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1" hasCustomPrompt="1"/>
          </p:nvPr>
        </p:nvSpPr>
        <p:spPr>
          <a:xfrm>
            <a:off x="325781" y="3719417"/>
            <a:ext cx="8435807" cy="434791"/>
          </a:xfrm>
        </p:spPr>
        <p:txBody>
          <a:bodyPr/>
          <a:lstStyle>
            <a:lvl1pPr marL="0" indent="0">
              <a:buFont typeface="Arial" panose="020B0604020202020204" pitchFamily="34" charset="0"/>
              <a:buNone/>
              <a:defRPr sz="2000" baseline="0">
                <a:solidFill>
                  <a:schemeClr val="bg1">
                    <a:alpha val="9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Speaker Name</a:t>
            </a:r>
            <a:endParaRPr lang="en-US" dirty="0"/>
          </a:p>
        </p:txBody>
      </p:sp>
      <p:sp>
        <p:nvSpPr>
          <p:cNvPr id="22" name="Text Placeholder 16"/>
          <p:cNvSpPr>
            <a:spLocks noGrp="1"/>
          </p:cNvSpPr>
          <p:nvPr>
            <p:ph type="body" sz="quarter" idx="12" hasCustomPrompt="1"/>
          </p:nvPr>
        </p:nvSpPr>
        <p:spPr>
          <a:xfrm>
            <a:off x="325781" y="4154209"/>
            <a:ext cx="8435807" cy="357315"/>
          </a:xfrm>
        </p:spPr>
        <p:txBody>
          <a:bodyPr>
            <a:noAutofit/>
          </a:bodyPr>
          <a:lstStyle>
            <a:lvl1pPr marL="0" indent="0">
              <a:buFont typeface="Arial" panose="020B0604020202020204" pitchFamily="34" charset="0"/>
              <a:buNone/>
              <a:defRPr sz="1800" baseline="0">
                <a:solidFill>
                  <a:schemeClr val="bg1">
                    <a:alpha val="8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66" indent="0">
              <a:buNone/>
              <a:defRPr>
                <a:solidFill>
                  <a:schemeClr val="bg1"/>
                </a:solidFill>
              </a:defRPr>
            </a:lvl4pPr>
            <a:lvl5pPr>
              <a:buNone/>
              <a:defRPr>
                <a:solidFill>
                  <a:schemeClr val="bg1"/>
                </a:solidFill>
              </a:defRPr>
            </a:lvl5pPr>
          </a:lstStyle>
          <a:p>
            <a:pPr lvl="0"/>
            <a:r>
              <a:rPr lang="en-US" dirty="0" smtClean="0"/>
              <a:t>Date</a:t>
            </a:r>
            <a:endParaRPr lang="en-US" dirty="0"/>
          </a:p>
        </p:txBody>
      </p:sp>
      <p:sp>
        <p:nvSpPr>
          <p:cNvPr id="15" name="TextBox 14"/>
          <p:cNvSpPr txBox="1"/>
          <p:nvPr/>
        </p:nvSpPr>
        <p:spPr>
          <a:xfrm>
            <a:off x="7085290" y="4916392"/>
            <a:ext cx="1770505" cy="107722"/>
          </a:xfrm>
          <a:prstGeom prst="rect">
            <a:avLst/>
          </a:prstGeom>
          <a:noFill/>
        </p:spPr>
        <p:txBody>
          <a:bodyPr wrap="square" lIns="0" tIns="0" rIns="0" bIns="0" rtlCol="0">
            <a:spAutoFit/>
          </a:bodyPr>
          <a:lstStyle/>
          <a:p>
            <a:pPr algn="r"/>
            <a:r>
              <a:rPr lang="en-US" sz="700" dirty="0" smtClean="0">
                <a:solidFill>
                  <a:prstClr val="white"/>
                </a:solidFill>
                <a:rtl val="0"/>
              </a:rPr>
              <a:t>© 2016 MapR Technologies</a:t>
            </a:r>
            <a:endParaRPr lang="en-US" sz="700" dirty="0">
              <a:solidFill>
                <a:prstClr val="white"/>
              </a:solidFill>
              <a:rtl val="0"/>
            </a:endParaRPr>
          </a:p>
        </p:txBody>
      </p:sp>
    </p:spTree>
    <p:extLst>
      <p:ext uri="{BB962C8B-B14F-4D97-AF65-F5344CB8AC3E}">
        <p14:creationId xmlns:p14="http://schemas.microsoft.com/office/powerpoint/2010/main" val="16641200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30130" y="1091256"/>
            <a:ext cx="8229600" cy="35033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2"/>
          <p:cNvSpPr>
            <a:spLocks noGrp="1"/>
          </p:cNvSpPr>
          <p:nvPr>
            <p:ph type="body" idx="10"/>
          </p:nvPr>
        </p:nvSpPr>
        <p:spPr>
          <a:xfrm>
            <a:off x="330130" y="759409"/>
            <a:ext cx="8229600" cy="331847"/>
          </a:xfrm>
        </p:spPr>
        <p:txBody>
          <a:bodyPr anchor="b">
            <a:noAutofit/>
          </a:bodyPr>
          <a:lstStyle>
            <a:lvl1pPr marL="0" indent="0">
              <a:buNone/>
              <a:defRPr sz="2100" b="0">
                <a:solidFill>
                  <a:schemeClr val="tx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Tree>
    <p:extLst>
      <p:ext uri="{BB962C8B-B14F-4D97-AF65-F5344CB8AC3E}">
        <p14:creationId xmlns:p14="http://schemas.microsoft.com/office/powerpoint/2010/main" val="64800178"/>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3402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30130" y="761085"/>
            <a:ext cx="4040188" cy="331618"/>
          </a:xfrm>
        </p:spPr>
        <p:txBody>
          <a:bodyPr anchor="b">
            <a:noAutofit/>
          </a:bodyPr>
          <a:lstStyle>
            <a:lvl1pPr marL="0" indent="0">
              <a:buNone/>
              <a:defRPr sz="2100" b="0">
                <a:solidFill>
                  <a:schemeClr val="bg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7" y="761085"/>
            <a:ext cx="4041775" cy="331618"/>
          </a:xfrm>
        </p:spPr>
        <p:txBody>
          <a:bodyPr anchor="b">
            <a:noAutofit/>
          </a:bodyPr>
          <a:lstStyle>
            <a:lvl1pPr marL="0" indent="0">
              <a:buNone/>
              <a:defRPr sz="2100" b="0">
                <a:solidFill>
                  <a:schemeClr val="bg2"/>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092702"/>
            <a:ext cx="4041775" cy="3501922"/>
          </a:xfrm>
        </p:spPr>
        <p:txBody>
          <a:bodyPr/>
          <a:lstStyle>
            <a:lvl1pPr marL="170282" indent="-170282">
              <a:defRPr sz="2100"/>
            </a:lvl1pPr>
            <a:lvl2pPr marL="385814" indent="-216723">
              <a:defRPr sz="1800"/>
            </a:lvl2pPr>
            <a:lvl3pPr marL="640642" indent="-227440">
              <a:defRPr sz="1500"/>
            </a:lvl3pPr>
            <a:lvl4pPr marL="897851" indent="-227440">
              <a:defRPr sz="1400"/>
            </a:lvl4pPr>
            <a:lvl5pPr marL="1156251" indent="-227440">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5"/>
          <p:cNvSpPr>
            <a:spLocks noGrp="1"/>
          </p:cNvSpPr>
          <p:nvPr>
            <p:ph sz="quarter" idx="10"/>
          </p:nvPr>
        </p:nvSpPr>
        <p:spPr>
          <a:xfrm>
            <a:off x="335929" y="1092702"/>
            <a:ext cx="4041775" cy="3501922"/>
          </a:xfrm>
        </p:spPr>
        <p:txBody>
          <a:bodyPr/>
          <a:lstStyle>
            <a:lvl1pPr marL="170282" indent="-170282">
              <a:defRPr sz="2100"/>
            </a:lvl1pPr>
            <a:lvl2pPr marL="385814" indent="-216723">
              <a:defRPr sz="1800"/>
            </a:lvl2pPr>
            <a:lvl3pPr marL="640642" indent="-227440">
              <a:defRPr sz="1500"/>
            </a:lvl3pPr>
            <a:lvl4pPr marL="897851" indent="-227440">
              <a:defRPr sz="1400"/>
            </a:lvl4pPr>
            <a:lvl5pPr marL="1156251" indent="-227440">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506454"/>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ransition Slid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gradFill flip="none" rotWithShape="1">
            <a:gsLst>
              <a:gs pos="100000">
                <a:schemeClr val="accent2">
                  <a:lumMod val="75000"/>
                </a:schemeClr>
              </a:gs>
              <a:gs pos="0">
                <a:schemeClr val="accent2">
                  <a:lumMod val="60000"/>
                  <a:lumOff val="40000"/>
                </a:schemeClr>
              </a:gs>
              <a:gs pos="54000">
                <a:schemeClr val="accent2"/>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1500" b="1" dirty="0" smtClean="0">
              <a:solidFill>
                <a:prstClr val="white"/>
              </a:solidFill>
              <a:rtl val="0"/>
            </a:endParaRPr>
          </a:p>
        </p:txBody>
      </p:sp>
      <p:sp>
        <p:nvSpPr>
          <p:cNvPr id="84" name="TextBox 83" hidden="1"/>
          <p:cNvSpPr txBox="1"/>
          <p:nvPr/>
        </p:nvSpPr>
        <p:spPr>
          <a:xfrm>
            <a:off x="8722645" y="4979599"/>
            <a:ext cx="78366" cy="76944"/>
          </a:xfrm>
          <a:prstGeom prst="rect">
            <a:avLst/>
          </a:prstGeom>
          <a:noFill/>
        </p:spPr>
        <p:txBody>
          <a:bodyPr wrap="none" lIns="0" tIns="0" rIns="0" bIns="0" rtlCol="0">
            <a:spAutoFit/>
          </a:bodyPr>
          <a:lstStyle/>
          <a:p>
            <a:pPr algn="r"/>
            <a:fld id="{342FB9F6-3526-4818-B864-6624DDD159B3}" type="slidenum">
              <a:rPr lang="en-US" sz="500" smtClean="0">
                <a:solidFill>
                  <a:prstClr val="white"/>
                </a:solidFill>
                <a:rtl val="0"/>
              </a:rPr>
              <a:pPr algn="r"/>
              <a:t>‹#›</a:t>
            </a:fld>
            <a:endParaRPr lang="en-US" sz="500" dirty="0">
              <a:solidFill>
                <a:prstClr val="white"/>
              </a:solidFill>
              <a:rtl val="0"/>
            </a:endParaRPr>
          </a:p>
        </p:txBody>
      </p:sp>
      <p:sp>
        <p:nvSpPr>
          <p:cNvPr id="3" name="Text Placeholder 2"/>
          <p:cNvSpPr>
            <a:spLocks noGrp="1"/>
          </p:cNvSpPr>
          <p:nvPr>
            <p:ph type="body" sz="quarter" idx="10" hasCustomPrompt="1"/>
          </p:nvPr>
        </p:nvSpPr>
        <p:spPr>
          <a:xfrm>
            <a:off x="338961" y="2330531"/>
            <a:ext cx="7522432" cy="482440"/>
          </a:xfrm>
        </p:spPr>
        <p:txBody>
          <a:bodyPr anchor="ctr"/>
          <a:lstStyle>
            <a:lvl1pPr marL="0" indent="0" algn="l" defTabSz="685862" rtl="0" eaLnBrk="1" latinLnBrk="0" hangingPunct="1">
              <a:lnSpc>
                <a:spcPct val="95000"/>
              </a:lnSpc>
              <a:spcBef>
                <a:spcPts val="0"/>
              </a:spcBef>
              <a:buNone/>
              <a:defRPr lang="en-US" sz="3300" kern="1200" dirty="0" smtClean="0">
                <a:solidFill>
                  <a:schemeClr val="bg1"/>
                </a:solidFill>
                <a:latin typeface="+mn-lt"/>
                <a:ea typeface="+mn-ea"/>
                <a:cs typeface="+mn-cs"/>
              </a:defRPr>
            </a:lvl1pPr>
          </a:lstStyle>
          <a:p>
            <a:pPr lvl="0"/>
            <a:r>
              <a:rPr lang="en-US" dirty="0" smtClean="0"/>
              <a:t>Transition Slide</a:t>
            </a:r>
          </a:p>
        </p:txBody>
      </p:sp>
      <p:pic>
        <p:nvPicPr>
          <p:cNvPr id="8" name="Picture 7" descr="Max_whit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15" y="4731944"/>
            <a:ext cx="430728" cy="430616"/>
          </a:xfrm>
          <a:prstGeom prst="rect">
            <a:avLst/>
          </a:prstGeom>
        </p:spPr>
      </p:pic>
      <p:sp>
        <p:nvSpPr>
          <p:cNvPr id="16" name="TextBox 15"/>
          <p:cNvSpPr txBox="1"/>
          <p:nvPr/>
        </p:nvSpPr>
        <p:spPr>
          <a:xfrm>
            <a:off x="6267674" y="4938274"/>
            <a:ext cx="1770505" cy="107722"/>
          </a:xfrm>
          <a:prstGeom prst="rect">
            <a:avLst/>
          </a:prstGeom>
          <a:noFill/>
        </p:spPr>
        <p:txBody>
          <a:bodyPr wrap="square" lIns="0" tIns="0" rIns="0" bIns="0" rtlCol="0">
            <a:spAutoFit/>
          </a:bodyPr>
          <a:lstStyle/>
          <a:p>
            <a:pPr algn="r"/>
            <a:r>
              <a:rPr lang="en-US" sz="700" dirty="0" smtClean="0">
                <a:solidFill>
                  <a:srgbClr val="FFFFFF"/>
                </a:solidFill>
                <a:rtl val="0"/>
              </a:rPr>
              <a:t>© 2016 MapR Technologies</a:t>
            </a:r>
            <a:endParaRPr lang="en-US" sz="700" dirty="0">
              <a:solidFill>
                <a:srgbClr val="FFFFFF"/>
              </a:solidFill>
              <a:rtl val="0"/>
            </a:endParaRPr>
          </a:p>
        </p:txBody>
      </p:sp>
      <p:pic>
        <p:nvPicPr>
          <p:cNvPr id="9" name="Picture 8" descr="MapR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035" y="4905082"/>
            <a:ext cx="597668" cy="136927"/>
          </a:xfrm>
          <a:prstGeom prst="rect">
            <a:avLst/>
          </a:prstGeom>
        </p:spPr>
      </p:pic>
      <p:sp>
        <p:nvSpPr>
          <p:cNvPr id="10" name="Rectangle 9"/>
          <p:cNvSpPr/>
          <p:nvPr userDrawn="1"/>
        </p:nvSpPr>
        <p:spPr>
          <a:xfrm>
            <a:off x="0" y="0"/>
            <a:ext cx="9144000" cy="5143500"/>
          </a:xfrm>
          <a:prstGeom prst="rect">
            <a:avLst/>
          </a:prstGeom>
          <a:gradFill flip="none" rotWithShape="1">
            <a:gsLst>
              <a:gs pos="100000">
                <a:srgbClr val="34617C"/>
              </a:gs>
              <a:gs pos="1250">
                <a:srgbClr val="4887AE"/>
              </a:gs>
              <a:gs pos="32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20">
              <a:lnSpc>
                <a:spcPct val="95000"/>
              </a:lnSpc>
            </a:pPr>
            <a:endParaRPr lang="en-US" sz="1500" b="1" kern="1200" dirty="0" smtClean="0">
              <a:solidFill>
                <a:prstClr val="white"/>
              </a:solidFill>
              <a:rtl val="0"/>
            </a:endParaRPr>
          </a:p>
        </p:txBody>
      </p:sp>
      <p:pic>
        <p:nvPicPr>
          <p:cNvPr id="12"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6836" t="-14605" r="6836" b="66033"/>
          <a:stretch/>
        </p:blipFill>
        <p:spPr bwMode="auto">
          <a:xfrm>
            <a:off x="-898" y="1"/>
            <a:ext cx="9144000" cy="5143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hidden="1"/>
          <p:cNvSpPr txBox="1"/>
          <p:nvPr userDrawn="1"/>
        </p:nvSpPr>
        <p:spPr>
          <a:xfrm>
            <a:off x="8719257" y="4979599"/>
            <a:ext cx="81754" cy="80791"/>
          </a:xfrm>
          <a:prstGeom prst="rect">
            <a:avLst/>
          </a:prstGeom>
          <a:noFill/>
        </p:spPr>
        <p:txBody>
          <a:bodyPr wrap="none" lIns="0" tIns="0" rIns="0" bIns="0" rtlCol="0">
            <a:spAutoFit/>
          </a:bodyPr>
          <a:lstStyle/>
          <a:p>
            <a:pPr algn="r" defTabSz="457120"/>
            <a:fld id="{342FB9F6-3526-4818-B864-6624DDD159B3}" type="slidenum">
              <a:rPr lang="en-US" sz="525" kern="1200" smtClean="0">
                <a:solidFill>
                  <a:prstClr val="white"/>
                </a:solidFill>
                <a:ea typeface=""/>
                <a:cs typeface=""/>
                <a:rtl val="0"/>
              </a:rPr>
              <a:pPr algn="r" defTabSz="457120"/>
              <a:t>‹#›</a:t>
            </a:fld>
            <a:endParaRPr lang="en-US" sz="525" kern="1200" dirty="0">
              <a:solidFill>
                <a:prstClr val="white"/>
              </a:solidFill>
              <a:ea typeface=""/>
              <a:cs typeface=""/>
              <a:rtl val="0"/>
            </a:endParaRPr>
          </a:p>
        </p:txBody>
      </p:sp>
      <p:pic>
        <p:nvPicPr>
          <p:cNvPr id="14" name="Picture 2" descr="C:\Users\Annette.DUARTE\Desktop\MapR\PNG\white_lines.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469914" y="568393"/>
            <a:ext cx="1673189" cy="167275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MapR006_DphIV_app_ppt_elephant_rgb128-161-182.eps"/>
          <p:cNvPicPr>
            <a:picLocks noChangeAspect="1"/>
          </p:cNvPicPr>
          <p:nvPr userDrawn="1"/>
        </p:nvPicPr>
        <p:blipFill>
          <a:blip r:embed="rId6">
            <a:duotone>
              <a:prstClr val="black"/>
              <a:srgbClr val="3B6E8E">
                <a:tint val="45000"/>
                <a:satMod val="400000"/>
              </a:srgbClr>
            </a:duotone>
            <a:lum bright="100000"/>
            <a:extLst>
              <a:ext uri="{28A0092B-C50C-407E-A947-70E740481C1C}">
                <a14:useLocalDpi xmlns:a14="http://schemas.microsoft.com/office/drawing/2010/main" val="0"/>
              </a:ext>
            </a:extLst>
          </a:blip>
          <a:stretch>
            <a:fillRect/>
          </a:stretch>
        </p:blipFill>
        <p:spPr>
          <a:xfrm>
            <a:off x="289396" y="4833939"/>
            <a:ext cx="318213" cy="208231"/>
          </a:xfrm>
          <a:prstGeom prst="rect">
            <a:avLst/>
          </a:prstGeom>
        </p:spPr>
      </p:pic>
      <p:sp>
        <p:nvSpPr>
          <p:cNvPr id="17" name="TextBox 16"/>
          <p:cNvSpPr txBox="1"/>
          <p:nvPr userDrawn="1"/>
        </p:nvSpPr>
        <p:spPr>
          <a:xfrm>
            <a:off x="6348876" y="4905104"/>
            <a:ext cx="1770505" cy="103875"/>
          </a:xfrm>
          <a:prstGeom prst="rect">
            <a:avLst/>
          </a:prstGeom>
          <a:noFill/>
        </p:spPr>
        <p:txBody>
          <a:bodyPr wrap="square" lIns="0" tIns="0" rIns="0" bIns="0" rtlCol="0">
            <a:spAutoFit/>
          </a:bodyPr>
          <a:lstStyle/>
          <a:p>
            <a:pPr algn="r" defTabSz="457120"/>
            <a:r>
              <a:rPr lang="en-US" sz="675" kern="1200" dirty="0" smtClean="0">
                <a:solidFill>
                  <a:prstClr val="white"/>
                </a:solidFill>
                <a:ea typeface=""/>
                <a:cs typeface=""/>
                <a:rtl val="0"/>
              </a:rPr>
              <a:t>© 2015 MapR Technologies</a:t>
            </a:r>
            <a:endParaRPr lang="en-US" sz="675" kern="1200" dirty="0">
              <a:solidFill>
                <a:prstClr val="white"/>
              </a:solidFill>
              <a:ea typeface=""/>
              <a:cs typeface=""/>
              <a:rtl val="0"/>
            </a:endParaRPr>
          </a:p>
        </p:txBody>
      </p:sp>
      <p:pic>
        <p:nvPicPr>
          <p:cNvPr id="18" name="Picture 17" descr="MapR006_DphIV_app_ppt_logotype_rgbRED_noBox.eps"/>
          <p:cNvPicPr>
            <a:picLocks noChangeAspect="1"/>
          </p:cNvPicPr>
          <p:nvPr userDrawn="1"/>
        </p:nvPicPr>
        <p:blipFill>
          <a:blip r:embed="rId7" cstate="print">
            <a:lum bright="100000"/>
            <a:extLst>
              <a:ext uri="{28A0092B-C50C-407E-A947-70E740481C1C}">
                <a14:useLocalDpi xmlns:a14="http://schemas.microsoft.com/office/drawing/2010/main" val="0"/>
              </a:ext>
            </a:extLst>
          </a:blip>
          <a:stretch>
            <a:fillRect/>
          </a:stretch>
        </p:blipFill>
        <p:spPr>
          <a:xfrm>
            <a:off x="8231744" y="4887278"/>
            <a:ext cx="624050" cy="159407"/>
          </a:xfrm>
          <a:prstGeom prst="rect">
            <a:avLst/>
          </a:prstGeom>
        </p:spPr>
      </p:pic>
    </p:spTree>
    <p:extLst>
      <p:ext uri="{BB962C8B-B14F-4D97-AF65-F5344CB8AC3E}">
        <p14:creationId xmlns:p14="http://schemas.microsoft.com/office/powerpoint/2010/main" val="5342840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ode Example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2"/>
          <p:cNvSpPr>
            <a:spLocks noGrp="1"/>
          </p:cNvSpPr>
          <p:nvPr>
            <p:ph type="body" idx="10"/>
          </p:nvPr>
        </p:nvSpPr>
        <p:spPr>
          <a:xfrm>
            <a:off x="330131" y="898626"/>
            <a:ext cx="8229600" cy="331361"/>
          </a:xfrm>
        </p:spPr>
        <p:txBody>
          <a:bodyPr anchor="b">
            <a:noAutofit/>
          </a:bodyPr>
          <a:lstStyle>
            <a:lvl1pPr marL="0" indent="0">
              <a:buNone/>
              <a:defRPr sz="2300" b="1">
                <a:latin typeface="Courier New"/>
                <a:cs typeface="Courier New"/>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3" name="Content Placeholder 2"/>
          <p:cNvSpPr>
            <a:spLocks noGrp="1"/>
          </p:cNvSpPr>
          <p:nvPr>
            <p:ph idx="1"/>
          </p:nvPr>
        </p:nvSpPr>
        <p:spPr>
          <a:xfrm>
            <a:off x="412064" y="1229987"/>
            <a:ext cx="8229600" cy="3364637"/>
          </a:xfrm>
          <a:solidFill>
            <a:schemeClr val="accent4">
              <a:lumMod val="40000"/>
              <a:lumOff val="60000"/>
            </a:schemeClr>
          </a:solidFill>
          <a:ln w="28575" cmpd="sng">
            <a:solidFill>
              <a:schemeClr val="tx2"/>
            </a:solidFill>
          </a:ln>
        </p:spPr>
        <p:txBody>
          <a:bodyPr>
            <a:normAutofit/>
          </a:bodyPr>
          <a:lstStyle>
            <a:lvl1pPr marL="0" indent="0">
              <a:buNone/>
              <a:defRPr sz="1800" b="1">
                <a:solidFill>
                  <a:schemeClr val="tx2"/>
                </a:solidFill>
                <a:latin typeface="Courier New"/>
                <a:cs typeface="Courier New"/>
              </a:defRPr>
            </a:lvl1pPr>
            <a:lvl2pPr>
              <a:defRPr>
                <a:solidFill>
                  <a:schemeClr val="tx2"/>
                </a:solidFill>
                <a:latin typeface="Georgia"/>
                <a:cs typeface="Georgia"/>
              </a:defRPr>
            </a:lvl2pPr>
            <a:lvl3pPr>
              <a:defRPr>
                <a:solidFill>
                  <a:schemeClr val="tx2"/>
                </a:solidFill>
                <a:latin typeface="Georgia"/>
                <a:cs typeface="Georgia"/>
              </a:defRPr>
            </a:lvl3pPr>
            <a:lvl4pPr>
              <a:defRPr>
                <a:solidFill>
                  <a:schemeClr val="tx2"/>
                </a:solidFill>
                <a:latin typeface="Georgia"/>
                <a:cs typeface="Georgia"/>
              </a:defRPr>
            </a:lvl4pPr>
            <a:lvl5pPr>
              <a:defRPr>
                <a:solidFill>
                  <a:schemeClr val="tx2"/>
                </a:solidFill>
                <a:latin typeface="Georgia"/>
                <a:cs typeface="Georgia"/>
              </a:defRPr>
            </a:lvl5pPr>
          </a:lstStyle>
          <a:p>
            <a:pPr lvl="0"/>
            <a:r>
              <a:rPr lang="en-US" smtClean="0"/>
              <a:t>Click to edit Master text styles</a:t>
            </a:r>
          </a:p>
        </p:txBody>
      </p:sp>
    </p:spTree>
    <p:extLst>
      <p:ext uri="{BB962C8B-B14F-4D97-AF65-F5344CB8AC3E}">
        <p14:creationId xmlns:p14="http://schemas.microsoft.com/office/powerpoint/2010/main" val="1054385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Case_Study">
    <p:spTree>
      <p:nvGrpSpPr>
        <p:cNvPr id="1" name=""/>
        <p:cNvGrpSpPr/>
        <p:nvPr/>
      </p:nvGrpSpPr>
      <p:grpSpPr>
        <a:xfrm>
          <a:off x="0" y="0"/>
          <a:ext cx="0" cy="0"/>
          <a:chOff x="0" y="0"/>
          <a:chExt cx="0" cy="0"/>
        </a:xfrm>
      </p:grpSpPr>
      <p:sp>
        <p:nvSpPr>
          <p:cNvPr id="29" name="Picture Placeholder 28"/>
          <p:cNvSpPr>
            <a:spLocks noGrp="1"/>
          </p:cNvSpPr>
          <p:nvPr>
            <p:ph type="pic" sz="quarter" idx="10"/>
          </p:nvPr>
        </p:nvSpPr>
        <p:spPr>
          <a:xfrm>
            <a:off x="412064" y="1186963"/>
            <a:ext cx="2129213" cy="969496"/>
          </a:xfrm>
          <a:gradFill>
            <a:gsLst>
              <a:gs pos="0">
                <a:schemeClr val="bg1"/>
              </a:gs>
              <a:gs pos="57000">
                <a:srgbClr val="F8F9FA"/>
              </a:gs>
              <a:gs pos="100000">
                <a:schemeClr val="bg2">
                  <a:lumMod val="20000"/>
                  <a:lumOff val="80000"/>
                </a:schemeClr>
              </a:gs>
            </a:gsLst>
            <a:lin ang="2700000" scaled="1"/>
          </a:gradFill>
          <a:ln w="9525" cap="sq">
            <a:solidFill>
              <a:schemeClr val="accent2"/>
            </a:solidFill>
            <a:miter lim="800000"/>
          </a:ln>
          <a:effectLst>
            <a:glow rad="584200">
              <a:srgbClr val="FFFFFF">
                <a:alpha val="20000"/>
              </a:srgbClr>
            </a:glow>
          </a:effectLst>
        </p:spPr>
        <p:txBody>
          <a:bodyPr lIns="0" tIns="0" rIns="0" bIns="0" rtlCol="0">
            <a:spAutoFit/>
          </a:bodyPr>
          <a:lstStyle>
            <a:lvl1pPr marL="0" indent="0">
              <a:buNone/>
              <a:defRPr lang="en-US" dirty="0"/>
            </a:lvl1pPr>
          </a:lstStyle>
          <a:p>
            <a:pPr lvl="0"/>
            <a:r>
              <a:rPr lang="en-US" noProof="0" smtClean="0"/>
              <a:t>Drag picture to placeholder or click icon to add</a:t>
            </a:r>
            <a:endParaRPr lang="en-US" noProof="0" dirty="0"/>
          </a:p>
        </p:txBody>
      </p:sp>
      <p:sp>
        <p:nvSpPr>
          <p:cNvPr id="6" name="Title 1"/>
          <p:cNvSpPr>
            <a:spLocks noGrp="1"/>
          </p:cNvSpPr>
          <p:nvPr>
            <p:ph type="title"/>
          </p:nvPr>
        </p:nvSpPr>
        <p:spPr>
          <a:xfrm>
            <a:off x="311557" y="166552"/>
            <a:ext cx="8566396" cy="542108"/>
          </a:xfrm>
        </p:spPr>
        <p:txBody>
          <a:bodyPr/>
          <a:lstStyle>
            <a:lvl1pPr>
              <a:defRPr baseline="0"/>
            </a:lvl1pPr>
          </a:lstStyle>
          <a:p>
            <a:r>
              <a:rPr lang="en-US" smtClean="0"/>
              <a:t>Click to edit Master title style</a:t>
            </a:r>
            <a:endParaRPr lang="en-US" dirty="0"/>
          </a:p>
        </p:txBody>
      </p:sp>
      <p:sp>
        <p:nvSpPr>
          <p:cNvPr id="32" name="Text Placeholder 31"/>
          <p:cNvSpPr>
            <a:spLocks noGrp="1"/>
          </p:cNvSpPr>
          <p:nvPr>
            <p:ph type="body" sz="quarter" idx="11"/>
          </p:nvPr>
        </p:nvSpPr>
        <p:spPr>
          <a:xfrm>
            <a:off x="412063" y="692794"/>
            <a:ext cx="6488215" cy="276999"/>
          </a:xfrm>
          <a:noFill/>
        </p:spPr>
        <p:txBody>
          <a:bodyPr lIns="0" tIns="0" rIns="0" bIns="0" rtlCol="0">
            <a:spAutoFit/>
          </a:bodyPr>
          <a:lstStyle>
            <a:lvl1pPr marL="170282" indent="-170282">
              <a:defRPr lang="en-US" sz="1800" baseline="0" dirty="0" smtClean="0">
                <a:solidFill>
                  <a:schemeClr val="bg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69366100"/>
      </p:ext>
    </p:extLst>
  </p:cSld>
  <p:clrMapOvr>
    <a:masterClrMapping/>
  </p:clrMapOvr>
  <p:transition spd="med">
    <p:fade/>
  </p:transition>
  <p:timing>
    <p:tnLst>
      <p:par>
        <p:cTn id="1" dur="indefinite" restart="never" nodeType="tmRoot"/>
      </p:par>
    </p:tnLst>
  </p:timing>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84" name="TextBox 83" hidden="1"/>
          <p:cNvSpPr txBox="1"/>
          <p:nvPr userDrawn="1"/>
        </p:nvSpPr>
        <p:spPr>
          <a:xfrm>
            <a:off x="8719257" y="4979599"/>
            <a:ext cx="81754" cy="80791"/>
          </a:xfrm>
          <a:prstGeom prst="rect">
            <a:avLst/>
          </a:prstGeom>
          <a:noFill/>
        </p:spPr>
        <p:txBody>
          <a:bodyPr wrap="none" lIns="0" tIns="0" rIns="0" bIns="0" rtlCol="0">
            <a:spAutoFit/>
          </a:bodyPr>
          <a:lstStyle/>
          <a:p>
            <a:pPr algn="r" defTabSz="457120"/>
            <a:fld id="{342FB9F6-3526-4818-B864-6624DDD159B3}" type="slidenum">
              <a:rPr lang="en-US" sz="525" kern="1200" smtClean="0">
                <a:solidFill>
                  <a:prstClr val="white"/>
                </a:solidFill>
                <a:ea typeface=""/>
                <a:cs typeface=""/>
                <a:rtl val="0"/>
              </a:rPr>
              <a:pPr algn="r" defTabSz="457120"/>
              <a:t>‹#›</a:t>
            </a:fld>
            <a:endParaRPr lang="en-US" sz="525" kern="1200" dirty="0">
              <a:solidFill>
                <a:prstClr val="white"/>
              </a:solidFill>
              <a:ea typeface=""/>
              <a:cs typeface=""/>
              <a:rtl val="0"/>
            </a:endParaRPr>
          </a:p>
        </p:txBody>
      </p:sp>
      <p:sp>
        <p:nvSpPr>
          <p:cNvPr id="14" name="Rectangle 13"/>
          <p:cNvSpPr/>
          <p:nvPr userDrawn="1"/>
        </p:nvSpPr>
        <p:spPr>
          <a:xfrm>
            <a:off x="0" y="0"/>
            <a:ext cx="9144000" cy="5143500"/>
          </a:xfrm>
          <a:prstGeom prst="rect">
            <a:avLst/>
          </a:prstGeom>
          <a:gradFill flip="none" rotWithShape="1">
            <a:gsLst>
              <a:gs pos="100000">
                <a:schemeClr val="accent1">
                  <a:lumMod val="75000"/>
                </a:schemeClr>
              </a:gs>
              <a:gs pos="1000">
                <a:schemeClr val="accent1"/>
              </a:gs>
              <a:gs pos="4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20">
              <a:lnSpc>
                <a:spcPct val="95000"/>
              </a:lnSpc>
            </a:pPr>
            <a:endParaRPr lang="en-US" sz="1500" b="1" kern="1200" dirty="0" smtClean="0">
              <a:solidFill>
                <a:prstClr val="white"/>
              </a:solidFill>
              <a:rtl val="0"/>
            </a:endParaRPr>
          </a:p>
        </p:txBody>
      </p:sp>
      <p:pic>
        <p:nvPicPr>
          <p:cNvPr id="16" name="Picture 15" descr="MapR006_DphIV_app_ppt_logotype_white_noBox_Jan2014.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989" y="568395"/>
            <a:ext cx="1317231" cy="336473"/>
          </a:xfrm>
          <a:prstGeom prst="rect">
            <a:avLst/>
          </a:prstGeom>
        </p:spPr>
      </p:pic>
      <p:sp>
        <p:nvSpPr>
          <p:cNvPr id="19" name="Text Placeholder 17"/>
          <p:cNvSpPr>
            <a:spLocks noGrp="1"/>
          </p:cNvSpPr>
          <p:nvPr>
            <p:ph type="body" sz="quarter" idx="10" hasCustomPrompt="1"/>
          </p:nvPr>
        </p:nvSpPr>
        <p:spPr bwMode="black">
          <a:xfrm>
            <a:off x="419989" y="3049947"/>
            <a:ext cx="8435807" cy="482440"/>
          </a:xfrm>
        </p:spPr>
        <p:txBody>
          <a:bodyPr anchor="b" anchorCtr="0"/>
          <a:lstStyle>
            <a:lvl1pPr marL="0" indent="0">
              <a:buNone/>
              <a:tabLst>
                <a:tab pos="2187087" algn="l"/>
              </a:tabLst>
              <a:defRPr sz="3300">
                <a:gradFill flip="none" rotWithShape="1">
                  <a:gsLst>
                    <a:gs pos="0">
                      <a:schemeClr val="bg1"/>
                    </a:gs>
                    <a:gs pos="75000">
                      <a:schemeClr val="bg1"/>
                    </a:gs>
                    <a:gs pos="100000">
                      <a:schemeClr val="accent2">
                        <a:lumMod val="40000"/>
                        <a:lumOff val="60000"/>
                      </a:schemeClr>
                    </a:gs>
                  </a:gsLst>
                  <a:lin ang="5400000" scaled="1"/>
                  <a:tileRect/>
                </a:gradFill>
                <a:latin typeface="+mn-lt"/>
              </a:defRPr>
            </a:lvl1pPr>
            <a:lvl2pPr marL="0" indent="0">
              <a:buNone/>
              <a:defRPr sz="1800">
                <a:solidFill>
                  <a:schemeClr val="bg1"/>
                </a:solidFill>
                <a:latin typeface="+mn-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smtClean="0"/>
              <a:t>Title goes here</a:t>
            </a:r>
          </a:p>
        </p:txBody>
      </p:sp>
      <p:cxnSp>
        <p:nvCxnSpPr>
          <p:cNvPr id="20" name="Straight Connector 19"/>
          <p:cNvCxnSpPr/>
          <p:nvPr userDrawn="1"/>
        </p:nvCxnSpPr>
        <p:spPr>
          <a:xfrm>
            <a:off x="2111738" y="670202"/>
            <a:ext cx="7032261" cy="0"/>
          </a:xfrm>
          <a:prstGeom prst="line">
            <a:avLst/>
          </a:prstGeom>
          <a:ln w="25400">
            <a:gradFill flip="none" rotWithShape="1">
              <a:gsLst>
                <a:gs pos="0">
                  <a:schemeClr val="bg1">
                    <a:alpha val="73000"/>
                  </a:schemeClr>
                </a:gs>
                <a:gs pos="50000">
                  <a:schemeClr val="bg1">
                    <a:alpha val="53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1" name="Text Placeholder 16"/>
          <p:cNvSpPr>
            <a:spLocks noGrp="1"/>
          </p:cNvSpPr>
          <p:nvPr>
            <p:ph type="body" sz="quarter" idx="11" hasCustomPrompt="1"/>
          </p:nvPr>
        </p:nvSpPr>
        <p:spPr>
          <a:xfrm>
            <a:off x="419987" y="3719417"/>
            <a:ext cx="8435807" cy="434791"/>
          </a:xfrm>
        </p:spPr>
        <p:txBody>
          <a:bodyPr/>
          <a:lstStyle>
            <a:lvl1pPr marL="0" indent="0">
              <a:buFont typeface="Arial" panose="020B0604020202020204" pitchFamily="34" charset="0"/>
              <a:buNone/>
              <a:defRPr sz="2025" baseline="0">
                <a:solidFill>
                  <a:schemeClr val="bg1">
                    <a:alpha val="9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43" indent="0">
              <a:buNone/>
              <a:defRPr>
                <a:solidFill>
                  <a:schemeClr val="bg1"/>
                </a:solidFill>
              </a:defRPr>
            </a:lvl4pPr>
            <a:lvl5pPr>
              <a:buNone/>
              <a:defRPr>
                <a:solidFill>
                  <a:schemeClr val="bg1"/>
                </a:solidFill>
              </a:defRPr>
            </a:lvl5pPr>
          </a:lstStyle>
          <a:p>
            <a:pPr lvl="0"/>
            <a:r>
              <a:rPr lang="en-US" dirty="0" smtClean="0"/>
              <a:t>Speaker Name</a:t>
            </a:r>
            <a:endParaRPr lang="en-US" dirty="0"/>
          </a:p>
        </p:txBody>
      </p:sp>
      <p:sp>
        <p:nvSpPr>
          <p:cNvPr id="23" name="Text Placeholder 16"/>
          <p:cNvSpPr>
            <a:spLocks noGrp="1"/>
          </p:cNvSpPr>
          <p:nvPr>
            <p:ph type="body" sz="quarter" idx="12" hasCustomPrompt="1"/>
          </p:nvPr>
        </p:nvSpPr>
        <p:spPr>
          <a:xfrm>
            <a:off x="419987" y="4154209"/>
            <a:ext cx="8435807" cy="357315"/>
          </a:xfrm>
        </p:spPr>
        <p:txBody>
          <a:bodyPr>
            <a:noAutofit/>
          </a:bodyPr>
          <a:lstStyle>
            <a:lvl1pPr marL="0" indent="0">
              <a:buFont typeface="Arial" panose="020B0604020202020204" pitchFamily="34" charset="0"/>
              <a:buNone/>
              <a:defRPr sz="1800" baseline="0">
                <a:solidFill>
                  <a:schemeClr val="bg1">
                    <a:alpha val="80000"/>
                  </a:schemeClr>
                </a:solidFill>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171443" indent="0">
              <a:buNone/>
              <a:defRPr>
                <a:solidFill>
                  <a:schemeClr val="bg1"/>
                </a:solidFill>
              </a:defRPr>
            </a:lvl4pPr>
            <a:lvl5pPr>
              <a:buNone/>
              <a:defRPr>
                <a:solidFill>
                  <a:schemeClr val="bg1"/>
                </a:solidFill>
              </a:defRPr>
            </a:lvl5pPr>
          </a:lstStyle>
          <a:p>
            <a:pPr lvl="0"/>
            <a:r>
              <a:rPr lang="en-US" dirty="0" smtClean="0"/>
              <a:t>Date</a:t>
            </a:r>
            <a:endParaRPr lang="en-US" dirty="0"/>
          </a:p>
        </p:txBody>
      </p:sp>
      <p:pic>
        <p:nvPicPr>
          <p:cNvPr id="24" name="Picture 2" descr="C:\Users\Annette.DUARTE\Desktop\MapR\PNG\white_lin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7469914" y="568393"/>
            <a:ext cx="1673189" cy="167275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MapR006_DphIV_app_ppt_elephant_rgb128-161-182.eps"/>
          <p:cNvPicPr>
            <a:picLocks noChangeAspect="1"/>
          </p:cNvPicPr>
          <p:nvPr userDrawn="1"/>
        </p:nvPicPr>
        <p:blipFill>
          <a:blip r:embed="rId4">
            <a:duotone>
              <a:prstClr val="black"/>
              <a:srgbClr val="3B6E8E">
                <a:tint val="45000"/>
                <a:satMod val="400000"/>
              </a:srgbClr>
            </a:duotone>
            <a:lum bright="100000"/>
            <a:extLst>
              <a:ext uri="{28A0092B-C50C-407E-A947-70E740481C1C}">
                <a14:useLocalDpi xmlns:a14="http://schemas.microsoft.com/office/drawing/2010/main" val="0"/>
              </a:ext>
            </a:extLst>
          </a:blip>
          <a:stretch>
            <a:fillRect/>
          </a:stretch>
        </p:blipFill>
        <p:spPr>
          <a:xfrm>
            <a:off x="289396" y="4833939"/>
            <a:ext cx="318213" cy="208231"/>
          </a:xfrm>
          <a:prstGeom prst="rect">
            <a:avLst/>
          </a:prstGeom>
        </p:spPr>
      </p:pic>
      <p:sp>
        <p:nvSpPr>
          <p:cNvPr id="26" name="TextBox 25"/>
          <p:cNvSpPr txBox="1"/>
          <p:nvPr userDrawn="1"/>
        </p:nvSpPr>
        <p:spPr>
          <a:xfrm>
            <a:off x="7085290" y="4916392"/>
            <a:ext cx="1770505" cy="103875"/>
          </a:xfrm>
          <a:prstGeom prst="rect">
            <a:avLst/>
          </a:prstGeom>
          <a:noFill/>
        </p:spPr>
        <p:txBody>
          <a:bodyPr wrap="square" lIns="0" tIns="0" rIns="0" bIns="0" rtlCol="0">
            <a:spAutoFit/>
          </a:bodyPr>
          <a:lstStyle/>
          <a:p>
            <a:pPr algn="r" defTabSz="457120"/>
            <a:r>
              <a:rPr lang="en-US" sz="675" kern="1200" dirty="0" smtClean="0">
                <a:solidFill>
                  <a:prstClr val="white"/>
                </a:solidFill>
                <a:ea typeface=""/>
                <a:cs typeface=""/>
                <a:rtl val="0"/>
              </a:rPr>
              <a:t>© 2014 MapR Technologies</a:t>
            </a:r>
            <a:endParaRPr lang="en-US" sz="675" kern="1200" dirty="0">
              <a:solidFill>
                <a:prstClr val="white"/>
              </a:solidFill>
              <a:ea typeface=""/>
              <a:cs typeface=""/>
              <a:rtl val="0"/>
            </a:endParaRPr>
          </a:p>
        </p:txBody>
      </p:sp>
    </p:spTree>
    <p:extLst>
      <p:ext uri="{BB962C8B-B14F-4D97-AF65-F5344CB8AC3E}">
        <p14:creationId xmlns:p14="http://schemas.microsoft.com/office/powerpoint/2010/main" val="7862317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30473"/>
            <a:ext cx="8229600" cy="33641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2"/>
          <p:cNvSpPr>
            <a:spLocks noGrp="1"/>
          </p:cNvSpPr>
          <p:nvPr>
            <p:ph type="body" idx="10"/>
          </p:nvPr>
        </p:nvSpPr>
        <p:spPr>
          <a:xfrm>
            <a:off x="457200" y="898625"/>
            <a:ext cx="8229600" cy="331847"/>
          </a:xfrm>
        </p:spPr>
        <p:txBody>
          <a:bodyPr anchor="b">
            <a:noAutofit/>
          </a:bodyPr>
          <a:lstStyle>
            <a:lvl1pPr marL="0" indent="0">
              <a:buNone/>
              <a:defRPr sz="2100" b="1"/>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smtClean="0"/>
              <a:t>Click to edit Master text styles</a:t>
            </a:r>
          </a:p>
        </p:txBody>
      </p:sp>
    </p:spTree>
    <p:extLst>
      <p:ext uri="{BB962C8B-B14F-4D97-AF65-F5344CB8AC3E}">
        <p14:creationId xmlns:p14="http://schemas.microsoft.com/office/powerpoint/2010/main" val="1967127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4966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7" name="Shape 57"/>
          <p:cNvSpPr txBox="1">
            <a:spLocks noGrp="1"/>
          </p:cNvSpPr>
          <p:nvPr>
            <p:ph type="body" idx="1"/>
          </p:nvPr>
        </p:nvSpPr>
        <p:spPr>
          <a:xfrm>
            <a:off x="344071" y="898624"/>
            <a:ext cx="4038600" cy="36960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889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558800" marR="0" lvl="2" indent="-1016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8128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028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body" idx="2"/>
          </p:nvPr>
        </p:nvSpPr>
        <p:spPr>
          <a:xfrm>
            <a:off x="4535071" y="898624"/>
            <a:ext cx="4038600" cy="3696000"/>
          </a:xfrm>
          <a:prstGeom prst="rect">
            <a:avLst/>
          </a:prstGeom>
          <a:noFill/>
          <a:ln>
            <a:noFill/>
          </a:ln>
        </p:spPr>
        <p:txBody>
          <a:bodyPr lIns="68575" tIns="68575" rIns="68575" bIns="68575" anchor="t" anchorCtr="0"/>
          <a:lstStyle>
            <a:lvl1pPr marL="177800" marR="0" lvl="0" indent="-381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469900" marR="0" lvl="1" indent="-1778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7239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028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231900" marR="0" lvl="4" indent="-1397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27000" algn="l" rtl="0">
              <a:spcBef>
                <a:spcPts val="4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Shape 59"/>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800">
              <a:solidFill>
                <a:schemeClr val="dk2"/>
              </a:solidFill>
              <a:latin typeface="Arial"/>
              <a:ea typeface="Arial"/>
              <a:cs typeface="Arial"/>
              <a:sym typeface="Arial"/>
            </a:endParaRPr>
          </a:p>
        </p:txBody>
      </p:sp>
      <p:sp>
        <p:nvSpPr>
          <p:cNvPr id="60" name="Shape 60"/>
          <p:cNvSpPr txBox="1"/>
          <p:nvPr/>
        </p:nvSpPr>
        <p:spPr>
          <a:xfrm>
            <a:off x="-694224" y="2370089"/>
            <a:ext cx="138600" cy="3462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800">
              <a:solidFill>
                <a:schemeClr val="dk2"/>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ransition Slide">
    <p:bg>
      <p:bgPr>
        <a:solidFill>
          <a:schemeClr val="accent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gradFill flip="none" rotWithShape="1">
            <a:gsLst>
              <a:gs pos="100000">
                <a:srgbClr val="34617C"/>
              </a:gs>
              <a:gs pos="1250">
                <a:srgbClr val="4887AE"/>
              </a:gs>
              <a:gs pos="32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20">
              <a:lnSpc>
                <a:spcPct val="95000"/>
              </a:lnSpc>
            </a:pPr>
            <a:endParaRPr lang="en-US" sz="1500" b="1" kern="1200" dirty="0" smtClean="0">
              <a:solidFill>
                <a:prstClr val="white"/>
              </a:solidFill>
              <a:rtl val="0"/>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36" t="-14605" r="6836" b="66033"/>
          <a:stretch/>
        </p:blipFill>
        <p:spPr bwMode="auto">
          <a:xfrm>
            <a:off x="-898" y="1"/>
            <a:ext cx="9144000" cy="5143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4" name="TextBox 83" hidden="1"/>
          <p:cNvSpPr txBox="1"/>
          <p:nvPr userDrawn="1"/>
        </p:nvSpPr>
        <p:spPr>
          <a:xfrm>
            <a:off x="8719257" y="4979599"/>
            <a:ext cx="81754" cy="80791"/>
          </a:xfrm>
          <a:prstGeom prst="rect">
            <a:avLst/>
          </a:prstGeom>
          <a:noFill/>
        </p:spPr>
        <p:txBody>
          <a:bodyPr wrap="none" lIns="0" tIns="0" rIns="0" bIns="0" rtlCol="0">
            <a:spAutoFit/>
          </a:bodyPr>
          <a:lstStyle/>
          <a:p>
            <a:pPr algn="r" defTabSz="457120"/>
            <a:fld id="{342FB9F6-3526-4818-B864-6624DDD159B3}" type="slidenum">
              <a:rPr lang="en-US" sz="525" kern="1200" smtClean="0">
                <a:solidFill>
                  <a:prstClr val="white"/>
                </a:solidFill>
                <a:ea typeface=""/>
                <a:cs typeface=""/>
                <a:rtl val="0"/>
              </a:rPr>
              <a:pPr algn="r" defTabSz="457120"/>
              <a:t>‹#›</a:t>
            </a:fld>
            <a:endParaRPr lang="en-US" sz="525" kern="1200" dirty="0">
              <a:solidFill>
                <a:prstClr val="white"/>
              </a:solidFill>
              <a:ea typeface=""/>
              <a:cs typeface=""/>
              <a:rtl val="0"/>
            </a:endParaRPr>
          </a:p>
        </p:txBody>
      </p:sp>
      <p:sp>
        <p:nvSpPr>
          <p:cNvPr id="3" name="Text Placeholder 2"/>
          <p:cNvSpPr>
            <a:spLocks noGrp="1"/>
          </p:cNvSpPr>
          <p:nvPr>
            <p:ph type="body" sz="quarter" idx="10" hasCustomPrompt="1"/>
          </p:nvPr>
        </p:nvSpPr>
        <p:spPr>
          <a:xfrm>
            <a:off x="709311" y="2330531"/>
            <a:ext cx="7857353" cy="482440"/>
          </a:xfrm>
        </p:spPr>
        <p:txBody>
          <a:bodyPr anchor="ctr"/>
          <a:lstStyle>
            <a:lvl1pPr marL="0" indent="0" algn="l" defTabSz="685771" rtl="0" eaLnBrk="1" latinLnBrk="0" hangingPunct="1">
              <a:lnSpc>
                <a:spcPct val="95000"/>
              </a:lnSpc>
              <a:spcBef>
                <a:spcPts val="0"/>
              </a:spcBef>
              <a:buNone/>
              <a:defRPr lang="en-US" sz="3300" kern="1200" dirty="0" smtClean="0">
                <a:solidFill>
                  <a:schemeClr val="bg1"/>
                </a:solidFill>
                <a:latin typeface="+mn-lt"/>
                <a:ea typeface="+mn-ea"/>
                <a:cs typeface="+mn-cs"/>
              </a:defRPr>
            </a:lvl1pPr>
          </a:lstStyle>
          <a:p>
            <a:pPr lvl="0"/>
            <a:r>
              <a:rPr lang="en-US" dirty="0" smtClean="0"/>
              <a:t>Transition Slide</a:t>
            </a:r>
          </a:p>
        </p:txBody>
      </p:sp>
      <p:pic>
        <p:nvPicPr>
          <p:cNvPr id="13" name="Picture 2" descr="C:\Users\Annette.DUARTE\Desktop\MapR\PNG\white_lin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7469914" y="568393"/>
            <a:ext cx="1673189" cy="167275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userDrawn="1"/>
        </p:nvSpPr>
        <p:spPr>
          <a:xfrm>
            <a:off x="6348876" y="4905104"/>
            <a:ext cx="1770505" cy="103875"/>
          </a:xfrm>
          <a:prstGeom prst="rect">
            <a:avLst/>
          </a:prstGeom>
          <a:noFill/>
        </p:spPr>
        <p:txBody>
          <a:bodyPr wrap="square" lIns="0" tIns="0" rIns="0" bIns="0" rtlCol="0">
            <a:spAutoFit/>
          </a:bodyPr>
          <a:lstStyle/>
          <a:p>
            <a:pPr algn="r" defTabSz="457120"/>
            <a:r>
              <a:rPr lang="en-US" sz="675" kern="1200" dirty="0" smtClean="0">
                <a:solidFill>
                  <a:prstClr val="white"/>
                </a:solidFill>
                <a:ea typeface=""/>
                <a:cs typeface=""/>
                <a:rtl val="0"/>
              </a:rPr>
              <a:t>© 2015 MapR Technologies</a:t>
            </a:r>
            <a:endParaRPr lang="en-US" sz="675" kern="1200" dirty="0">
              <a:solidFill>
                <a:prstClr val="white"/>
              </a:solidFill>
              <a:ea typeface=""/>
              <a:cs typeface=""/>
              <a:rtl val="0"/>
            </a:endParaRPr>
          </a:p>
        </p:txBody>
      </p:sp>
      <p:pic>
        <p:nvPicPr>
          <p:cNvPr id="15" name="Picture 14" descr="MapR006_DphIV_app_ppt_logotype_rgbRED_noBox.eps"/>
          <p:cNvPicPr>
            <a:picLocks noChangeAspect="1"/>
          </p:cNvPicPr>
          <p:nvPr userDrawn="1"/>
        </p:nvPicPr>
        <p:blipFill>
          <a:blip r:embed="rId4" cstate="print">
            <a:lum bright="100000"/>
            <a:extLst>
              <a:ext uri="{28A0092B-C50C-407E-A947-70E740481C1C}">
                <a14:useLocalDpi xmlns:a14="http://schemas.microsoft.com/office/drawing/2010/main" val="0"/>
              </a:ext>
            </a:extLst>
          </a:blip>
          <a:stretch>
            <a:fillRect/>
          </a:stretch>
        </p:blipFill>
        <p:spPr>
          <a:xfrm>
            <a:off x="8231744" y="4887278"/>
            <a:ext cx="624050" cy="159407"/>
          </a:xfrm>
          <a:prstGeom prst="rect">
            <a:avLst/>
          </a:prstGeom>
        </p:spPr>
      </p:pic>
    </p:spTree>
    <p:extLst>
      <p:ext uri="{BB962C8B-B14F-4D97-AF65-F5344CB8AC3E}">
        <p14:creationId xmlns:p14="http://schemas.microsoft.com/office/powerpoint/2010/main" val="17969273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de Example with By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2"/>
          <p:cNvSpPr>
            <a:spLocks noGrp="1"/>
          </p:cNvSpPr>
          <p:nvPr>
            <p:ph type="body" idx="10"/>
          </p:nvPr>
        </p:nvSpPr>
        <p:spPr>
          <a:xfrm>
            <a:off x="457200" y="898626"/>
            <a:ext cx="8229600" cy="331361"/>
          </a:xfrm>
        </p:spPr>
        <p:txBody>
          <a:bodyPr anchor="b">
            <a:noAutofit/>
          </a:bodyPr>
          <a:lstStyle>
            <a:lvl1pPr marL="0" indent="0">
              <a:buNone/>
              <a:defRPr sz="2250" b="1">
                <a:latin typeface="Courier New"/>
                <a:cs typeface="Courier New"/>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smtClean="0"/>
              <a:t>Click to edit Master text styles</a:t>
            </a:r>
          </a:p>
        </p:txBody>
      </p:sp>
      <p:sp>
        <p:nvSpPr>
          <p:cNvPr id="3" name="Content Placeholder 2"/>
          <p:cNvSpPr>
            <a:spLocks noGrp="1"/>
          </p:cNvSpPr>
          <p:nvPr>
            <p:ph idx="1"/>
          </p:nvPr>
        </p:nvSpPr>
        <p:spPr>
          <a:xfrm>
            <a:off x="457200" y="1229987"/>
            <a:ext cx="8229600" cy="3364637"/>
          </a:xfrm>
          <a:solidFill>
            <a:schemeClr val="accent4">
              <a:lumMod val="40000"/>
              <a:lumOff val="60000"/>
            </a:schemeClr>
          </a:solidFill>
          <a:ln w="28575" cmpd="sng">
            <a:solidFill>
              <a:schemeClr val="tx2"/>
            </a:solidFill>
          </a:ln>
        </p:spPr>
        <p:txBody>
          <a:bodyPr>
            <a:normAutofit/>
          </a:bodyPr>
          <a:lstStyle>
            <a:lvl1pPr marL="0" indent="0">
              <a:buNone/>
              <a:defRPr sz="1800" b="1">
                <a:solidFill>
                  <a:schemeClr val="tx2"/>
                </a:solidFill>
                <a:latin typeface="Courier New"/>
                <a:cs typeface="Courier New"/>
              </a:defRPr>
            </a:lvl1pPr>
            <a:lvl2pPr>
              <a:defRPr>
                <a:solidFill>
                  <a:schemeClr val="tx2"/>
                </a:solidFill>
                <a:latin typeface="Georgia"/>
                <a:cs typeface="Georgia"/>
              </a:defRPr>
            </a:lvl2pPr>
            <a:lvl3pPr>
              <a:defRPr>
                <a:solidFill>
                  <a:schemeClr val="tx2"/>
                </a:solidFill>
                <a:latin typeface="Georgia"/>
                <a:cs typeface="Georgia"/>
              </a:defRPr>
            </a:lvl3pPr>
            <a:lvl4pPr>
              <a:defRPr>
                <a:solidFill>
                  <a:schemeClr val="tx2"/>
                </a:solidFill>
                <a:latin typeface="Georgia"/>
                <a:cs typeface="Georgia"/>
              </a:defRPr>
            </a:lvl4pPr>
            <a:lvl5pPr>
              <a:defRPr>
                <a:solidFill>
                  <a:schemeClr val="tx2"/>
                </a:solidFill>
                <a:latin typeface="Georgia"/>
                <a:cs typeface="Georgia"/>
              </a:defRPr>
            </a:lvl5pPr>
          </a:lstStyle>
          <a:p>
            <a:pPr lvl="0"/>
            <a:r>
              <a:rPr lang="en-US" smtClean="0"/>
              <a:t>Click to edit Master text styles</a:t>
            </a:r>
          </a:p>
        </p:txBody>
      </p:sp>
    </p:spTree>
    <p:extLst>
      <p:ext uri="{BB962C8B-B14F-4D97-AF65-F5344CB8AC3E}">
        <p14:creationId xmlns:p14="http://schemas.microsoft.com/office/powerpoint/2010/main" val="1909372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Slide Texture">
    <p:bg>
      <p:bgPr>
        <a:solidFill>
          <a:schemeClr val="accent3"/>
        </a:solidFill>
        <a:effectLst/>
      </p:bgPr>
    </p:bg>
    <p:spTree>
      <p:nvGrpSpPr>
        <p:cNvPr id="1" name=""/>
        <p:cNvGrpSpPr/>
        <p:nvPr/>
      </p:nvGrpSpPr>
      <p:grpSpPr>
        <a:xfrm>
          <a:off x="0" y="0"/>
          <a:ext cx="0" cy="0"/>
          <a:chOff x="0" y="0"/>
          <a:chExt cx="0" cy="0"/>
        </a:xfrm>
      </p:grpSpPr>
      <p:sp>
        <p:nvSpPr>
          <p:cNvPr id="11" name="Rectangle 10"/>
          <p:cNvSpPr/>
          <p:nvPr userDrawn="1"/>
        </p:nvSpPr>
        <p:spPr>
          <a:xfrm>
            <a:off x="2" y="0"/>
            <a:ext cx="9144000" cy="5143500"/>
          </a:xfrm>
          <a:prstGeom prst="rect">
            <a:avLst/>
          </a:prstGeom>
          <a:gradFill flip="none" rotWithShape="1">
            <a:gsLst>
              <a:gs pos="100000">
                <a:srgbClr val="34617C"/>
              </a:gs>
              <a:gs pos="1250">
                <a:srgbClr val="4887AE"/>
              </a:gs>
              <a:gs pos="55000">
                <a:schemeClr val="accent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20">
              <a:lnSpc>
                <a:spcPct val="95000"/>
              </a:lnSpc>
            </a:pPr>
            <a:endParaRPr lang="en-US" sz="1500" b="1" kern="1200" dirty="0" smtClean="0">
              <a:solidFill>
                <a:prstClr val="white"/>
              </a:solidFill>
              <a:rtl val="0"/>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36" t="-14605" r="6836" b="66033"/>
          <a:stretch/>
        </p:blipFill>
        <p:spPr bwMode="auto">
          <a:xfrm>
            <a:off x="1" y="-1"/>
            <a:ext cx="9144000" cy="5143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4" name="TextBox 83" hidden="1"/>
          <p:cNvSpPr txBox="1"/>
          <p:nvPr userDrawn="1"/>
        </p:nvSpPr>
        <p:spPr>
          <a:xfrm>
            <a:off x="8719257" y="4979599"/>
            <a:ext cx="81754" cy="80791"/>
          </a:xfrm>
          <a:prstGeom prst="rect">
            <a:avLst/>
          </a:prstGeom>
          <a:noFill/>
        </p:spPr>
        <p:txBody>
          <a:bodyPr wrap="none" lIns="0" tIns="0" rIns="0" bIns="0" rtlCol="0">
            <a:spAutoFit/>
          </a:bodyPr>
          <a:lstStyle/>
          <a:p>
            <a:pPr algn="r" defTabSz="457120"/>
            <a:fld id="{342FB9F6-3526-4818-B864-6624DDD159B3}" type="slidenum">
              <a:rPr lang="en-US" sz="525" kern="1200" smtClean="0">
                <a:solidFill>
                  <a:prstClr val="white"/>
                </a:solidFill>
                <a:ea typeface=""/>
                <a:cs typeface=""/>
                <a:rtl val="0"/>
              </a:rPr>
              <a:pPr algn="r" defTabSz="457120"/>
              <a:t>‹#›</a:t>
            </a:fld>
            <a:endParaRPr lang="en-US" sz="525" kern="1200" dirty="0">
              <a:solidFill>
                <a:prstClr val="white"/>
              </a:solidFill>
              <a:ea typeface=""/>
              <a:cs typeface=""/>
              <a:rtl val="0"/>
            </a:endParaRPr>
          </a:p>
        </p:txBody>
      </p:sp>
      <p:sp>
        <p:nvSpPr>
          <p:cNvPr id="3" name="Text Placeholder 2"/>
          <p:cNvSpPr>
            <a:spLocks noGrp="1"/>
          </p:cNvSpPr>
          <p:nvPr>
            <p:ph type="body" sz="quarter" idx="10" hasCustomPrompt="1"/>
          </p:nvPr>
        </p:nvSpPr>
        <p:spPr>
          <a:xfrm>
            <a:off x="709311" y="2330533"/>
            <a:ext cx="3458864" cy="482440"/>
          </a:xfrm>
        </p:spPr>
        <p:txBody>
          <a:bodyPr anchor="ctr"/>
          <a:lstStyle>
            <a:lvl1pPr marL="0" indent="0" algn="l" defTabSz="685771" rtl="0" eaLnBrk="1" latinLnBrk="0" hangingPunct="1">
              <a:lnSpc>
                <a:spcPct val="95000"/>
              </a:lnSpc>
              <a:spcBef>
                <a:spcPts val="0"/>
              </a:spcBef>
              <a:buNone/>
              <a:defRPr lang="en-US" sz="3300" kern="1200" dirty="0" smtClean="0">
                <a:solidFill>
                  <a:schemeClr val="bg1"/>
                </a:solidFill>
                <a:latin typeface="+mn-lt"/>
                <a:ea typeface="+mn-ea"/>
                <a:cs typeface="+mn-cs"/>
              </a:defRPr>
            </a:lvl1pPr>
          </a:lstStyle>
          <a:p>
            <a:pPr lvl="0"/>
            <a:r>
              <a:rPr lang="en-US" dirty="0" smtClean="0"/>
              <a:t>Transition Slide</a:t>
            </a:r>
          </a:p>
        </p:txBody>
      </p:sp>
      <p:pic>
        <p:nvPicPr>
          <p:cNvPr id="13" name="Picture 2" descr="C:\Users\Annette.DUARTE\Desktop\MapR\PNG\white_lin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7469915" y="568395"/>
            <a:ext cx="1673189" cy="167275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descr="MapR006_DphIV_app_ppt_elephant_rgb128-161-182.eps"/>
          <p:cNvPicPr>
            <a:picLocks noChangeAspect="1"/>
          </p:cNvPicPr>
          <p:nvPr userDrawn="1"/>
        </p:nvPicPr>
        <p:blipFill>
          <a:blip r:embed="rId4">
            <a:duotone>
              <a:prstClr val="black"/>
              <a:srgbClr val="3B6E8E">
                <a:tint val="45000"/>
                <a:satMod val="400000"/>
              </a:srgbClr>
            </a:duotone>
            <a:lum bright="100000"/>
            <a:extLst>
              <a:ext uri="{28A0092B-C50C-407E-A947-70E740481C1C}">
                <a14:useLocalDpi xmlns:a14="http://schemas.microsoft.com/office/drawing/2010/main" val="0"/>
              </a:ext>
            </a:extLst>
          </a:blip>
          <a:stretch>
            <a:fillRect/>
          </a:stretch>
        </p:blipFill>
        <p:spPr>
          <a:xfrm>
            <a:off x="289396" y="4833939"/>
            <a:ext cx="318213" cy="208231"/>
          </a:xfrm>
          <a:prstGeom prst="rect">
            <a:avLst/>
          </a:prstGeom>
        </p:spPr>
      </p:pic>
      <p:sp>
        <p:nvSpPr>
          <p:cNvPr id="19" name="TextBox 18"/>
          <p:cNvSpPr txBox="1"/>
          <p:nvPr userDrawn="1"/>
        </p:nvSpPr>
        <p:spPr>
          <a:xfrm>
            <a:off x="6348876" y="4905104"/>
            <a:ext cx="1770505" cy="103875"/>
          </a:xfrm>
          <a:prstGeom prst="rect">
            <a:avLst/>
          </a:prstGeom>
          <a:noFill/>
        </p:spPr>
        <p:txBody>
          <a:bodyPr wrap="square" lIns="0" tIns="0" rIns="0" bIns="0" rtlCol="0">
            <a:spAutoFit/>
          </a:bodyPr>
          <a:lstStyle/>
          <a:p>
            <a:pPr algn="r" defTabSz="457120"/>
            <a:r>
              <a:rPr lang="en-US" sz="675" kern="1200" dirty="0" smtClean="0">
                <a:solidFill>
                  <a:prstClr val="white"/>
                </a:solidFill>
                <a:ea typeface=""/>
                <a:cs typeface=""/>
                <a:rtl val="0"/>
              </a:rPr>
              <a:t>© 2015 MapR Technologies</a:t>
            </a:r>
            <a:endParaRPr lang="en-US" sz="675" kern="1200" dirty="0">
              <a:solidFill>
                <a:prstClr val="white"/>
              </a:solidFill>
              <a:ea typeface=""/>
              <a:cs typeface=""/>
              <a:rtl val="0"/>
            </a:endParaRPr>
          </a:p>
        </p:txBody>
      </p:sp>
      <p:pic>
        <p:nvPicPr>
          <p:cNvPr id="20" name="Picture 19" descr="MapR006_DphIV_app_ppt_logotype_rgbRED_noBox.eps"/>
          <p:cNvPicPr>
            <a:picLocks noChangeAspect="1"/>
          </p:cNvPicPr>
          <p:nvPr userDrawn="1"/>
        </p:nvPicPr>
        <p:blipFill>
          <a:blip r:embed="rId5" cstate="print">
            <a:lum bright="100000"/>
            <a:extLst>
              <a:ext uri="{28A0092B-C50C-407E-A947-70E740481C1C}">
                <a14:useLocalDpi xmlns:a14="http://schemas.microsoft.com/office/drawing/2010/main" val="0"/>
              </a:ext>
            </a:extLst>
          </a:blip>
          <a:stretch>
            <a:fillRect/>
          </a:stretch>
        </p:blipFill>
        <p:spPr>
          <a:xfrm>
            <a:off x="8231744" y="4887278"/>
            <a:ext cx="624050" cy="159407"/>
          </a:xfrm>
          <a:prstGeom prst="rect">
            <a:avLst/>
          </a:prstGeom>
        </p:spPr>
      </p:pic>
    </p:spTree>
    <p:extLst>
      <p:ext uri="{BB962C8B-B14F-4D97-AF65-F5344CB8AC3E}">
        <p14:creationId xmlns:p14="http://schemas.microsoft.com/office/powerpoint/2010/main" val="139649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4" name="Title 3"/>
          <p:cNvSpPr>
            <a:spLocks noGrp="1"/>
          </p:cNvSpPr>
          <p:nvPr>
            <p:ph type="title"/>
          </p:nvPr>
        </p:nvSpPr>
        <p:spPr>
          <a:xfrm>
            <a:off x="289400" y="176351"/>
            <a:ext cx="8566396" cy="522514"/>
          </a:xfrm>
        </p:spPr>
        <p:txBody>
          <a:bodyPr/>
          <a:lstStyle/>
          <a:p>
            <a:r>
              <a:rPr lang="en-US" dirty="0" smtClean="0"/>
              <a:t>Click to edit Master title style</a:t>
            </a:r>
            <a:endParaRPr lang="en-US" dirty="0"/>
          </a:p>
        </p:txBody>
      </p:sp>
      <p:sp>
        <p:nvSpPr>
          <p:cNvPr id="5" name="Text Placeholder 2"/>
          <p:cNvSpPr>
            <a:spLocks noGrp="1"/>
          </p:cNvSpPr>
          <p:nvPr>
            <p:ph idx="1"/>
          </p:nvPr>
        </p:nvSpPr>
        <p:spPr bwMode="black">
          <a:xfrm>
            <a:off x="289398" y="1045462"/>
            <a:ext cx="8566397" cy="1821653"/>
          </a:xfrm>
          <a:prstGeom prst="rect">
            <a:avLst/>
          </a:prstGeom>
        </p:spPr>
        <p:txBody>
          <a:bodyPr vert="horz" wrap="square" lIns="0" tIns="0" rIns="0" bIns="0" rtlCol="0">
            <a:spAutoFit/>
          </a:bodyPr>
          <a:lstStyle>
            <a:lvl5pPr>
              <a:lnSpc>
                <a:spcPct val="100000"/>
              </a:lnSpc>
              <a:defRPr sz="1800">
                <a:solidFill>
                  <a:schemeClr val="tx1">
                    <a:lumMod val="95000"/>
                    <a:lumOff val="5000"/>
                  </a:schemeClr>
                </a:solidFill>
              </a:defRPr>
            </a:lvl5pPr>
            <a:lvl6pPr>
              <a:lnSpc>
                <a:spcPct val="100000"/>
              </a:lnSpc>
              <a:spcBef>
                <a:spcPts val="450"/>
              </a:spcBef>
              <a:defRPr sz="1725">
                <a:solidFill>
                  <a:schemeClr val="bg2"/>
                </a:solidFill>
              </a:defRPr>
            </a:lvl6pPr>
            <a:lvl7pPr>
              <a:defRPr sz="1500">
                <a:solidFill>
                  <a:schemeClr val="bg2"/>
                </a:solidFill>
              </a:defRPr>
            </a:lvl7pPr>
            <a:lvl8pPr>
              <a:lnSpc>
                <a:spcPct val="100000"/>
              </a:lnSpc>
              <a:defRPr sz="1425">
                <a:solidFill>
                  <a:schemeClr val="bg2"/>
                </a:solidFill>
              </a:defRPr>
            </a:lvl8pPr>
            <a:lvl9pPr>
              <a:lnSpc>
                <a:spcPct val="100000"/>
              </a:lnSpc>
              <a:defRPr sz="1200">
                <a:solidFill>
                  <a:schemeClr val="bg2"/>
                </a:solidFill>
              </a:defRPr>
            </a:lvl9pPr>
          </a:lstStyle>
          <a:p>
            <a:pPr lvl="4"/>
            <a:r>
              <a:rPr lang="en-US" dirty="0" smtClean="0"/>
              <a:t>First Level Bullet</a:t>
            </a:r>
          </a:p>
          <a:p>
            <a:pPr lvl="5"/>
            <a:r>
              <a:rPr lang="en-US" dirty="0" smtClean="0"/>
              <a:t>Second Level Bullet</a:t>
            </a:r>
          </a:p>
          <a:p>
            <a:pPr lvl="6"/>
            <a:r>
              <a:rPr lang="en-US" dirty="0" smtClean="0"/>
              <a:t>Third Level Bullet</a:t>
            </a:r>
          </a:p>
          <a:p>
            <a:pPr lvl="7"/>
            <a:r>
              <a:rPr lang="en-US" dirty="0" smtClean="0"/>
              <a:t>Fourth Level Bullet</a:t>
            </a:r>
          </a:p>
          <a:p>
            <a:pPr lvl="8"/>
            <a:r>
              <a:rPr lang="en-US" dirty="0" smtClean="0"/>
              <a:t>Fifth Level Bullet</a:t>
            </a:r>
          </a:p>
          <a:p>
            <a:pPr lvl="8"/>
            <a:endParaRPr lang="en-US" dirty="0" smtClean="0"/>
          </a:p>
          <a:p>
            <a:pPr lvl="8"/>
            <a:endParaRPr lang="en-US" dirty="0"/>
          </a:p>
        </p:txBody>
      </p:sp>
    </p:spTree>
    <p:extLst>
      <p:ext uri="{BB962C8B-B14F-4D97-AF65-F5344CB8AC3E}">
        <p14:creationId xmlns:p14="http://schemas.microsoft.com/office/powerpoint/2010/main" val="102232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457556" y="898632"/>
            <a:ext cx="8236038" cy="3695999"/>
          </a:xfrm>
          <a:prstGeom prst="rect">
            <a:avLst/>
          </a:prstGeom>
          <a:noFill/>
          <a:ln>
            <a:noFill/>
          </a:ln>
        </p:spPr>
        <p:txBody>
          <a:bodyPr lIns="51457" tIns="51457" rIns="51457" bIns="51457" anchor="t" anchorCtr="0"/>
          <a:lstStyle>
            <a:lvl1pPr marL="342959" indent="-209564" algn="l" rtl="0">
              <a:spcBef>
                <a:spcPts val="0"/>
              </a:spcBef>
              <a:buClr>
                <a:srgbClr val="4D4F53"/>
              </a:buClr>
              <a:buFont typeface="Arial"/>
              <a:buChar char="•"/>
              <a:defRPr>
                <a:solidFill>
                  <a:srgbClr val="4D4F53"/>
                </a:solidFill>
              </a:defRPr>
            </a:lvl1pPr>
            <a:lvl2pPr marL="790716" indent="-209484" algn="l" rtl="0">
              <a:spcBef>
                <a:spcPts val="0"/>
              </a:spcBef>
              <a:buClr>
                <a:srgbClr val="4D4F53"/>
              </a:buClr>
              <a:buFont typeface="Arial"/>
              <a:buChar char="–"/>
              <a:defRPr>
                <a:solidFill>
                  <a:srgbClr val="4D4F53"/>
                </a:solidFill>
              </a:defRPr>
            </a:lvl2pPr>
            <a:lvl3pPr marL="1234659" indent="-196067" algn="l" rtl="0">
              <a:spcBef>
                <a:spcPts val="0"/>
              </a:spcBef>
              <a:buClr>
                <a:srgbClr val="4D4F53"/>
              </a:buClr>
              <a:buFont typeface="Arial"/>
              <a:buChar char="•"/>
              <a:defRPr>
                <a:solidFill>
                  <a:srgbClr val="4D4F53"/>
                </a:solidFill>
              </a:defRPr>
            </a:lvl3pPr>
            <a:lvl4pPr marL="1727508" indent="-231557" algn="l" rtl="0">
              <a:spcBef>
                <a:spcPts val="0"/>
              </a:spcBef>
              <a:buClr>
                <a:srgbClr val="4D4F53"/>
              </a:buClr>
              <a:buFont typeface="Arial"/>
              <a:buChar char="–"/>
              <a:defRPr>
                <a:solidFill>
                  <a:srgbClr val="4D4F53"/>
                </a:solidFill>
              </a:defRPr>
            </a:lvl4pPr>
            <a:lvl5pPr marL="2229249" indent="-275934" algn="l" rtl="0">
              <a:spcBef>
                <a:spcPts val="0"/>
              </a:spcBef>
              <a:buClr>
                <a:srgbClr val="4D4F53"/>
              </a:buClr>
              <a:buFont typeface="Arial"/>
              <a:buChar char="»"/>
              <a:defRPr>
                <a:solidFill>
                  <a:srgbClr val="4D4F53"/>
                </a:solidFill>
              </a:defRPr>
            </a:lvl5pPr>
            <a:lvl6pPr rtl="0">
              <a:spcBef>
                <a:spcPts val="0"/>
              </a:spcBef>
              <a:defRPr sz="2100">
                <a:solidFill>
                  <a:srgbClr val="888888"/>
                </a:solidFill>
                <a:latin typeface="Arial"/>
                <a:ea typeface="Arial"/>
                <a:cs typeface="Arial"/>
                <a:sym typeface="Arial"/>
              </a:defRPr>
            </a:lvl6pPr>
            <a:lvl7pPr rtl="0">
              <a:spcBef>
                <a:spcPts val="0"/>
              </a:spcBef>
              <a:defRPr sz="2100">
                <a:solidFill>
                  <a:srgbClr val="888888"/>
                </a:solidFill>
                <a:latin typeface="Arial"/>
                <a:ea typeface="Arial"/>
                <a:cs typeface="Arial"/>
                <a:sym typeface="Arial"/>
              </a:defRPr>
            </a:lvl7pPr>
            <a:lvl8pPr rtl="0">
              <a:spcBef>
                <a:spcPts val="0"/>
              </a:spcBef>
              <a:defRPr sz="2100">
                <a:solidFill>
                  <a:srgbClr val="888888"/>
                </a:solidFill>
                <a:latin typeface="Arial"/>
                <a:ea typeface="Arial"/>
                <a:cs typeface="Arial"/>
                <a:sym typeface="Arial"/>
              </a:defRPr>
            </a:lvl8pPr>
            <a:lvl9pPr rtl="0">
              <a:spcBef>
                <a:spcPts val="0"/>
              </a:spcBef>
              <a:defRPr sz="2100">
                <a:solidFill>
                  <a:srgbClr val="888888"/>
                </a:solidFill>
                <a:latin typeface="Arial"/>
                <a:ea typeface="Arial"/>
                <a:cs typeface="Arial"/>
                <a:sym typeface="Arial"/>
              </a:defRPr>
            </a:lvl9pPr>
          </a:lstStyle>
          <a:p>
            <a:endParaRPr/>
          </a:p>
        </p:txBody>
      </p:sp>
      <p:sp>
        <p:nvSpPr>
          <p:cNvPr id="62" name="Shape 62"/>
          <p:cNvSpPr txBox="1">
            <a:spLocks noGrp="1"/>
          </p:cNvSpPr>
          <p:nvPr>
            <p:ph type="title"/>
          </p:nvPr>
        </p:nvSpPr>
        <p:spPr>
          <a:xfrm>
            <a:off x="457556" y="205979"/>
            <a:ext cx="8236038" cy="692646"/>
          </a:xfrm>
          <a:prstGeom prst="rect">
            <a:avLst/>
          </a:prstGeom>
          <a:noFill/>
          <a:ln>
            <a:noFill/>
          </a:ln>
        </p:spPr>
        <p:txBody>
          <a:bodyPr lIns="51457" tIns="51457" rIns="51457" bIns="51457" anchor="ctr" anchorCtr="0"/>
          <a:lstStyle>
            <a:lvl1pPr rtl="0">
              <a:spcBef>
                <a:spcPts val="0"/>
              </a:spcBef>
              <a:defRPr sz="2700">
                <a:solidFill>
                  <a:srgbClr val="C60C30"/>
                </a:solidFill>
                <a:latin typeface="Arial"/>
                <a:ea typeface="Arial"/>
                <a:cs typeface="Arial"/>
                <a:sym typeface="Arial"/>
              </a:defRPr>
            </a:lvl1pPr>
            <a:lvl2pPr rtl="0">
              <a:spcBef>
                <a:spcPts val="0"/>
              </a:spcBef>
              <a:defRPr sz="2700">
                <a:solidFill>
                  <a:srgbClr val="C60C30"/>
                </a:solidFill>
                <a:latin typeface="Arial"/>
                <a:ea typeface="Arial"/>
                <a:cs typeface="Arial"/>
                <a:sym typeface="Arial"/>
              </a:defRPr>
            </a:lvl2pPr>
            <a:lvl3pPr rtl="0">
              <a:spcBef>
                <a:spcPts val="0"/>
              </a:spcBef>
              <a:defRPr sz="2700">
                <a:solidFill>
                  <a:srgbClr val="C60C30"/>
                </a:solidFill>
                <a:latin typeface="Arial"/>
                <a:ea typeface="Arial"/>
                <a:cs typeface="Arial"/>
                <a:sym typeface="Arial"/>
              </a:defRPr>
            </a:lvl3pPr>
            <a:lvl4pPr rtl="0">
              <a:spcBef>
                <a:spcPts val="0"/>
              </a:spcBef>
              <a:defRPr sz="2700">
                <a:solidFill>
                  <a:srgbClr val="C60C30"/>
                </a:solidFill>
                <a:latin typeface="Arial"/>
                <a:ea typeface="Arial"/>
                <a:cs typeface="Arial"/>
                <a:sym typeface="Arial"/>
              </a:defRPr>
            </a:lvl4pPr>
            <a:lvl5pPr rtl="0">
              <a:spcBef>
                <a:spcPts val="0"/>
              </a:spcBef>
              <a:defRPr sz="2700">
                <a:solidFill>
                  <a:srgbClr val="C60C30"/>
                </a:solidFill>
                <a:latin typeface="Arial"/>
                <a:ea typeface="Arial"/>
                <a:cs typeface="Arial"/>
                <a:sym typeface="Arial"/>
              </a:defRPr>
            </a:lvl5pPr>
            <a:lvl6pPr rtl="0">
              <a:spcBef>
                <a:spcPts val="0"/>
              </a:spcBef>
              <a:defRPr sz="2700">
                <a:solidFill>
                  <a:srgbClr val="C60C30"/>
                </a:solidFill>
                <a:latin typeface="Arial"/>
                <a:ea typeface="Arial"/>
                <a:cs typeface="Arial"/>
                <a:sym typeface="Arial"/>
              </a:defRPr>
            </a:lvl6pPr>
            <a:lvl7pPr rtl="0">
              <a:spcBef>
                <a:spcPts val="0"/>
              </a:spcBef>
              <a:defRPr sz="2700">
                <a:solidFill>
                  <a:srgbClr val="C60C30"/>
                </a:solidFill>
                <a:latin typeface="Arial"/>
                <a:ea typeface="Arial"/>
                <a:cs typeface="Arial"/>
                <a:sym typeface="Arial"/>
              </a:defRPr>
            </a:lvl7pPr>
            <a:lvl8pPr rtl="0">
              <a:spcBef>
                <a:spcPts val="0"/>
              </a:spcBef>
              <a:defRPr sz="2700">
                <a:solidFill>
                  <a:srgbClr val="C60C30"/>
                </a:solidFill>
                <a:latin typeface="Arial"/>
                <a:ea typeface="Arial"/>
                <a:cs typeface="Arial"/>
                <a:sym typeface="Arial"/>
              </a:defRPr>
            </a:lvl8pPr>
            <a:lvl9pPr rtl="0">
              <a:spcBef>
                <a:spcPts val="0"/>
              </a:spcBef>
              <a:defRPr sz="2700">
                <a:solidFill>
                  <a:srgbClr val="C60C30"/>
                </a:solidFill>
                <a:latin typeface="Arial"/>
                <a:ea typeface="Arial"/>
                <a:cs typeface="Arial"/>
                <a:sym typeface="Arial"/>
              </a:defRPr>
            </a:lvl9pPr>
          </a:lstStyle>
          <a:p>
            <a:endParaRPr/>
          </a:p>
        </p:txBody>
      </p:sp>
    </p:spTree>
    <p:extLst>
      <p:ext uri="{BB962C8B-B14F-4D97-AF65-F5344CB8AC3E}">
        <p14:creationId xmlns:p14="http://schemas.microsoft.com/office/powerpoint/2010/main" val="112475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aris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3" name="Shape 63"/>
          <p:cNvSpPr txBox="1">
            <a:spLocks noGrp="1"/>
          </p:cNvSpPr>
          <p:nvPr>
            <p:ph type="body" idx="1"/>
          </p:nvPr>
        </p:nvSpPr>
        <p:spPr>
          <a:xfrm>
            <a:off x="330130" y="761084"/>
            <a:ext cx="40401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645026" y="761084"/>
            <a:ext cx="4041900" cy="331500"/>
          </a:xfrm>
          <a:prstGeom prst="rect">
            <a:avLst/>
          </a:prstGeom>
          <a:noFill/>
          <a:ln>
            <a:noFill/>
          </a:ln>
        </p:spPr>
        <p:txBody>
          <a:bodyPr lIns="68575" tIns="68575" rIns="68575" bIns="68575" anchor="b" anchorCtr="0"/>
          <a:lstStyle>
            <a:lvl1pPr marL="0" marR="0" lvl="0" indent="0" algn="l" rtl="0">
              <a:spcBef>
                <a:spcPts val="400"/>
              </a:spcBef>
              <a:buClr>
                <a:schemeClr val="lt2"/>
              </a:buClr>
              <a:buFont typeface="Arial"/>
              <a:buNone/>
              <a:defRPr sz="2100" b="0" i="0" u="none" strike="noStrike" cap="none">
                <a:solidFill>
                  <a:schemeClr val="lt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body" idx="3"/>
          </p:nvPr>
        </p:nvSpPr>
        <p:spPr>
          <a:xfrm>
            <a:off x="4645026" y="1092702"/>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body" idx="4"/>
          </p:nvPr>
        </p:nvSpPr>
        <p:spPr>
          <a:xfrm>
            <a:off x="335928" y="1092702"/>
            <a:ext cx="4041900" cy="3501900"/>
          </a:xfrm>
          <a:prstGeom prst="rect">
            <a:avLst/>
          </a:prstGeom>
          <a:noFill/>
          <a:ln>
            <a:noFill/>
          </a:ln>
        </p:spPr>
        <p:txBody>
          <a:bodyPr lIns="68575" tIns="68575" rIns="68575" bIns="68575" anchor="t" anchorCtr="0"/>
          <a:lstStyle>
            <a:lvl1pPr marL="165100" marR="0" lvl="0" indent="-254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381000" marR="0" lvl="1" indent="-1016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635000" marR="0" lvl="2" indent="-1270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901700" marR="0" lvl="3" indent="-1524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1557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39700" algn="l" rtl="0">
              <a:spcBef>
                <a:spcPts val="30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with Byline">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Font typeface="Arial"/>
              <a:buNone/>
              <a:defRPr sz="2700" b="0" i="0" u="none" strike="noStrike" cap="none">
                <a:solidFill>
                  <a:schemeClr val="accent1"/>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3" name="Shape 73"/>
          <p:cNvSpPr txBox="1">
            <a:spLocks noGrp="1"/>
          </p:cNvSpPr>
          <p:nvPr>
            <p:ph type="body" idx="1"/>
          </p:nvPr>
        </p:nvSpPr>
        <p:spPr>
          <a:xfrm>
            <a:off x="330129" y="1091256"/>
            <a:ext cx="8229600" cy="35034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body" idx="2"/>
          </p:nvPr>
        </p:nvSpPr>
        <p:spPr>
          <a:xfrm>
            <a:off x="330129" y="759408"/>
            <a:ext cx="8229600" cy="331800"/>
          </a:xfrm>
          <a:prstGeom prst="rect">
            <a:avLst/>
          </a:prstGeom>
          <a:noFill/>
          <a:ln>
            <a:noFill/>
          </a:ln>
        </p:spPr>
        <p:txBody>
          <a:bodyPr lIns="68575" tIns="68575" rIns="68575" bIns="68575" anchor="b" anchorCtr="0"/>
          <a:lstStyle>
            <a:lvl1pPr marL="0" marR="0" lvl="0" indent="0" algn="l" rtl="0">
              <a:spcBef>
                <a:spcPts val="400"/>
              </a:spcBef>
              <a:buClr>
                <a:schemeClr val="dk2"/>
              </a:buClr>
              <a:buFont typeface="Arial"/>
              <a:buNone/>
              <a:defRPr sz="2100" b="0" i="0" u="none" strike="noStrike" cap="none">
                <a:solidFill>
                  <a:schemeClr val="dk2"/>
                </a:solidFill>
                <a:latin typeface="Arial"/>
                <a:ea typeface="Arial"/>
                <a:cs typeface="Arial"/>
                <a:sym typeface="Arial"/>
              </a:defRPr>
            </a:lvl1pPr>
            <a:lvl2pPr marL="457200" marR="0" lvl="1" indent="-12700" algn="l" rtl="0">
              <a:spcBef>
                <a:spcPts val="4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12700" algn="l" rtl="0">
              <a:spcBef>
                <a:spcPts val="4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12700" algn="l" rtl="0">
              <a:spcBef>
                <a:spcPts val="3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12700" algn="l" rtl="0">
              <a:spcBef>
                <a:spcPts val="3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image" Target="../media/image1.png"/><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7.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slideLayout" Target="../slideLayouts/slideLayout69.xml"/><Relationship Id="rId24" Type="http://schemas.openxmlformats.org/officeDocument/2006/relationships/slideLayout" Target="../slideLayouts/slideLayout70.xml"/><Relationship Id="rId25" Type="http://schemas.openxmlformats.org/officeDocument/2006/relationships/slideLayout" Target="../slideLayouts/slideLayout71.xml"/><Relationship Id="rId26" Type="http://schemas.openxmlformats.org/officeDocument/2006/relationships/slideLayout" Target="../slideLayouts/slideLayout72.xml"/><Relationship Id="rId27" Type="http://schemas.openxmlformats.org/officeDocument/2006/relationships/slideLayout" Target="../slideLayouts/slideLayout73.xml"/><Relationship Id="rId28" Type="http://schemas.openxmlformats.org/officeDocument/2006/relationships/slideLayout" Target="../slideLayouts/slideLayout74.xml"/><Relationship Id="rId29" Type="http://schemas.openxmlformats.org/officeDocument/2006/relationships/theme" Target="../theme/theme4.xml"/><Relationship Id="rId30" Type="http://schemas.openxmlformats.org/officeDocument/2006/relationships/image" Target="../media/image8.emf"/><Relationship Id="rId31" Type="http://schemas.openxmlformats.org/officeDocument/2006/relationships/image" Target="../media/image9.png"/><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SzPct val="40740"/>
              <a:buFont typeface="Arial"/>
              <a:buNone/>
              <a:defRPr sz="2700" b="0" i="0" u="none" strike="noStrike" cap="none">
                <a:solidFill>
                  <a:schemeClr val="accent1"/>
                </a:solidFill>
                <a:latin typeface="Arial"/>
                <a:ea typeface="Arial"/>
                <a:cs typeface="Arial"/>
                <a:sym typeface="Arial"/>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7" name="Shape 7"/>
          <p:cNvSpPr txBox="1">
            <a:spLocks noGrp="1"/>
          </p:cNvSpPr>
          <p:nvPr>
            <p:ph type="body" idx="1"/>
          </p:nvPr>
        </p:nvSpPr>
        <p:spPr>
          <a:xfrm>
            <a:off x="330130" y="898624"/>
            <a:ext cx="8229600" cy="36960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 name="Shape 8" descr="MapR006_DphIV_app_ppt_logotype_rgbRED_noBox.eps"/>
          <p:cNvPicPr preferRelativeResize="0"/>
          <p:nvPr/>
        </p:nvPicPr>
        <p:blipFill rotWithShape="1">
          <a:blip r:embed="rId18">
            <a:alphaModFix/>
          </a:blip>
          <a:srcRect/>
          <a:stretch/>
        </p:blipFill>
        <p:spPr>
          <a:xfrm>
            <a:off x="8142035" y="4905081"/>
            <a:ext cx="624000" cy="159300"/>
          </a:xfrm>
          <a:prstGeom prst="rect">
            <a:avLst/>
          </a:prstGeom>
          <a:noFill/>
          <a:ln>
            <a:noFill/>
          </a:ln>
        </p:spPr>
      </p:pic>
      <p:sp>
        <p:nvSpPr>
          <p:cNvPr id="9" name="Shape 9"/>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7F7F7F"/>
                </a:solidFill>
                <a:latin typeface="Arial"/>
                <a:ea typeface="Arial"/>
                <a:cs typeface="Arial"/>
                <a:sym typeface="Arial"/>
              </a:rPr>
              <a:t>© 2016 MapR Technologies</a:t>
            </a:r>
          </a:p>
        </p:txBody>
      </p:sp>
      <p:sp>
        <p:nvSpPr>
          <p:cNvPr id="10" name="Shape 10"/>
          <p:cNvSpPr txBox="1"/>
          <p:nvPr/>
        </p:nvSpPr>
        <p:spPr>
          <a:xfrm>
            <a:off x="8820065" y="4880489"/>
            <a:ext cx="648000" cy="2286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pic>
        <p:nvPicPr>
          <p:cNvPr id="12" name="Shape 12" descr="MapR006_DphIV_app_ppt_logotype_rgbRED_noBox.eps"/>
          <p:cNvPicPr preferRelativeResize="0"/>
          <p:nvPr/>
        </p:nvPicPr>
        <p:blipFill rotWithShape="1">
          <a:blip r:embed="rId18">
            <a:alphaModFix/>
          </a:blip>
          <a:srcRect/>
          <a:stretch/>
        </p:blipFill>
        <p:spPr>
          <a:xfrm>
            <a:off x="8142035" y="4905081"/>
            <a:ext cx="624000" cy="159300"/>
          </a:xfrm>
          <a:prstGeom prst="rect">
            <a:avLst/>
          </a:prstGeom>
          <a:noFill/>
          <a:ln>
            <a:noFill/>
          </a:ln>
        </p:spPr>
      </p:pic>
      <p:sp>
        <p:nvSpPr>
          <p:cNvPr id="13" name="Shape 13"/>
          <p:cNvSpPr txBox="1"/>
          <p:nvPr/>
        </p:nvSpPr>
        <p:spPr>
          <a:xfrm>
            <a:off x="6267674" y="4939314"/>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7F7F7F"/>
                </a:solidFill>
                <a:latin typeface="Arial"/>
                <a:ea typeface="Arial"/>
                <a:cs typeface="Arial"/>
                <a:sym typeface="Arial"/>
              </a:rPr>
              <a:t>© 2016 MapR Technologies</a:t>
            </a:r>
          </a:p>
        </p:txBody>
      </p:sp>
      <p:sp>
        <p:nvSpPr>
          <p:cNvPr id="14" name="Shape 14"/>
          <p:cNvSpPr txBox="1"/>
          <p:nvPr/>
        </p:nvSpPr>
        <p:spPr>
          <a:xfrm>
            <a:off x="8820065" y="4880489"/>
            <a:ext cx="648000" cy="2286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1" r:id="rId10"/>
    <p:sldLayoutId id="2147483662" r:id="rId11"/>
    <p:sldLayoutId id="2147483663"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lstStyle>
            <a:lvl1pPr marL="0" marR="0" lvl="0" indent="0" algn="l" rtl="0">
              <a:spcBef>
                <a:spcPts val="0"/>
              </a:spcBef>
              <a:buClr>
                <a:schemeClr val="accent1"/>
              </a:buClr>
              <a:buSzPct val="40740"/>
              <a:buFont typeface="Arial"/>
              <a:buNone/>
              <a:defRPr sz="2700" b="0" i="0" u="none" strike="noStrike" cap="none">
                <a:solidFill>
                  <a:schemeClr val="accent1"/>
                </a:solidFill>
                <a:latin typeface="Arial"/>
                <a:ea typeface="Arial"/>
                <a:cs typeface="Arial"/>
                <a:sym typeface="Arial"/>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111" name="Shape 111"/>
          <p:cNvSpPr txBox="1">
            <a:spLocks noGrp="1"/>
          </p:cNvSpPr>
          <p:nvPr>
            <p:ph type="body" idx="1"/>
          </p:nvPr>
        </p:nvSpPr>
        <p:spPr>
          <a:xfrm>
            <a:off x="330130" y="898624"/>
            <a:ext cx="8229600" cy="3696000"/>
          </a:xfrm>
          <a:prstGeom prst="rect">
            <a:avLst/>
          </a:prstGeom>
          <a:noFill/>
          <a:ln>
            <a:noFill/>
          </a:ln>
        </p:spPr>
        <p:txBody>
          <a:bodyPr lIns="68575" tIns="68575" rIns="68575" bIns="68575" anchor="t" anchorCtr="0"/>
          <a:lstStyle>
            <a:lvl1pPr marL="254000" marR="0" lvl="0" indent="-114300" algn="l" rtl="0">
              <a:spcBef>
                <a:spcPts val="400"/>
              </a:spcBef>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165100" algn="l" rtl="0">
              <a:spcBef>
                <a:spcPts val="400"/>
              </a:spcBef>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139700" algn="l" rtl="0">
              <a:spcBef>
                <a:spcPts val="300"/>
              </a:spcBef>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139700" algn="l" rtl="0">
              <a:spcBef>
                <a:spcPts val="300"/>
              </a:spcBef>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152400" algn="l" rtl="0">
              <a:spcBef>
                <a:spcPts val="200"/>
              </a:spcBef>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143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2" name="Shape 112" descr="MapR006_DphIV_app_ppt_logotype_rgbRED_noBox.eps"/>
          <p:cNvPicPr preferRelativeResize="0"/>
          <p:nvPr/>
        </p:nvPicPr>
        <p:blipFill rotWithShape="1">
          <a:blip r:embed="rId20">
            <a:alphaModFix/>
          </a:blip>
          <a:srcRect/>
          <a:stretch/>
        </p:blipFill>
        <p:spPr>
          <a:xfrm>
            <a:off x="8142035" y="4905081"/>
            <a:ext cx="624000" cy="159300"/>
          </a:xfrm>
          <a:prstGeom prst="rect">
            <a:avLst/>
          </a:prstGeom>
          <a:noFill/>
          <a:ln>
            <a:noFill/>
          </a:ln>
        </p:spPr>
      </p:pic>
      <p:sp>
        <p:nvSpPr>
          <p:cNvPr id="113" name="Shape 113"/>
          <p:cNvSpPr txBox="1"/>
          <p:nvPr/>
        </p:nvSpPr>
        <p:spPr>
          <a:xfrm>
            <a:off x="6267674" y="4938273"/>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7F7F7F"/>
                </a:solidFill>
                <a:latin typeface="Arial"/>
                <a:ea typeface="Arial"/>
                <a:cs typeface="Arial"/>
                <a:sym typeface="Arial"/>
              </a:rPr>
              <a:t>© 2016 MapR Technologies</a:t>
            </a:r>
          </a:p>
        </p:txBody>
      </p:sp>
      <p:sp>
        <p:nvSpPr>
          <p:cNvPr id="114" name="Shape 114"/>
          <p:cNvSpPr txBox="1"/>
          <p:nvPr/>
        </p:nvSpPr>
        <p:spPr>
          <a:xfrm>
            <a:off x="8820065" y="4880489"/>
            <a:ext cx="648000" cy="2286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pic>
        <p:nvPicPr>
          <p:cNvPr id="116" name="Shape 116" descr="MapR006_DphIV_app_ppt_logotype_rgbRED_noBox.eps"/>
          <p:cNvPicPr preferRelativeResize="0"/>
          <p:nvPr/>
        </p:nvPicPr>
        <p:blipFill rotWithShape="1">
          <a:blip r:embed="rId20">
            <a:alphaModFix/>
          </a:blip>
          <a:srcRect/>
          <a:stretch/>
        </p:blipFill>
        <p:spPr>
          <a:xfrm>
            <a:off x="8142035" y="4905081"/>
            <a:ext cx="624000" cy="159300"/>
          </a:xfrm>
          <a:prstGeom prst="rect">
            <a:avLst/>
          </a:prstGeom>
          <a:noFill/>
          <a:ln>
            <a:noFill/>
          </a:ln>
        </p:spPr>
      </p:pic>
      <p:sp>
        <p:nvSpPr>
          <p:cNvPr id="117" name="Shape 117"/>
          <p:cNvSpPr txBox="1"/>
          <p:nvPr/>
        </p:nvSpPr>
        <p:spPr>
          <a:xfrm>
            <a:off x="6267674" y="4939314"/>
            <a:ext cx="1770600" cy="10380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 sz="700" b="0" i="0" u="none" strike="noStrike" cap="none">
                <a:solidFill>
                  <a:srgbClr val="7F7F7F"/>
                </a:solidFill>
                <a:latin typeface="Arial"/>
                <a:ea typeface="Arial"/>
                <a:cs typeface="Arial"/>
                <a:sym typeface="Arial"/>
              </a:rPr>
              <a:t>© 2016 MapR Technologies</a:t>
            </a:r>
          </a:p>
        </p:txBody>
      </p:sp>
      <p:sp>
        <p:nvSpPr>
          <p:cNvPr id="118" name="Shape 118"/>
          <p:cNvSpPr txBox="1"/>
          <p:nvPr/>
        </p:nvSpPr>
        <p:spPr>
          <a:xfrm>
            <a:off x="8820065" y="4880489"/>
            <a:ext cx="648000" cy="2286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30130" y="205979"/>
            <a:ext cx="8229600" cy="692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1"/>
              </a:buClr>
              <a:buFont typeface="Arial"/>
              <a:buNone/>
              <a:defRPr sz="2700" b="0" i="0" u="none" strike="noStrike" cap="none">
                <a:solidFill>
                  <a:schemeClr val="accent1"/>
                </a:solidFill>
                <a:latin typeface="Arial"/>
                <a:ea typeface="Arial"/>
                <a:cs typeface="Arial"/>
                <a:sym typeface="Arial"/>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218" name="Shape 218"/>
          <p:cNvSpPr txBox="1">
            <a:spLocks noGrp="1"/>
          </p:cNvSpPr>
          <p:nvPr>
            <p:ph type="body" idx="1"/>
          </p:nvPr>
        </p:nvSpPr>
        <p:spPr>
          <a:xfrm>
            <a:off x="330130" y="898624"/>
            <a:ext cx="8229600" cy="3696000"/>
          </a:xfrm>
          <a:prstGeom prst="rect">
            <a:avLst/>
          </a:prstGeom>
          <a:noFill/>
          <a:ln>
            <a:noFill/>
          </a:ln>
        </p:spPr>
        <p:txBody>
          <a:bodyPr lIns="91425" tIns="91425" rIns="91425" bIns="91425" anchor="t" anchorCtr="0"/>
          <a:lstStyle>
            <a:lvl1pPr marL="254000" marR="0" lvl="0" indent="19050" algn="l" rtl="0">
              <a:lnSpc>
                <a:spcPct val="100000"/>
              </a:lnSpc>
              <a:spcBef>
                <a:spcPts val="400"/>
              </a:spcBef>
              <a:spcAft>
                <a:spcPts val="0"/>
              </a:spcAft>
              <a:buClr>
                <a:schemeClr val="dk2"/>
              </a:buClr>
              <a:buSzPct val="100000"/>
              <a:buFont typeface="Arial"/>
              <a:buChar char="•"/>
              <a:defRPr sz="2100" b="0" i="0" u="none" strike="noStrike" cap="none">
                <a:solidFill>
                  <a:schemeClr val="dk2"/>
                </a:solidFill>
                <a:latin typeface="Arial"/>
                <a:ea typeface="Arial"/>
                <a:cs typeface="Arial"/>
                <a:sym typeface="Arial"/>
              </a:defRPr>
            </a:lvl1pPr>
            <a:lvl2pPr marL="596900" marR="0" lvl="1" indent="-50800" algn="l" rtl="0">
              <a:lnSpc>
                <a:spcPct val="100000"/>
              </a:lnSpc>
              <a:spcBef>
                <a:spcPts val="40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2pPr>
            <a:lvl3pPr marL="850900" marR="0" lvl="2" indent="-44450" algn="l" rtl="0">
              <a:lnSpc>
                <a:spcPct val="100000"/>
              </a:lnSpc>
              <a:spcBef>
                <a:spcPts val="300"/>
              </a:spcBef>
              <a:spcAft>
                <a:spcPts val="0"/>
              </a:spcAft>
              <a:buClr>
                <a:schemeClr val="dk2"/>
              </a:buClr>
              <a:buSzPct val="100000"/>
              <a:buFont typeface="Arial"/>
              <a:buChar char="•"/>
              <a:defRPr sz="1500" b="0" i="0" u="none" strike="noStrike" cap="none">
                <a:solidFill>
                  <a:schemeClr val="dk2"/>
                </a:solidFill>
                <a:latin typeface="Arial"/>
                <a:ea typeface="Arial"/>
                <a:cs typeface="Arial"/>
                <a:sym typeface="Arial"/>
              </a:defRPr>
            </a:lvl3pPr>
            <a:lvl4pPr marL="1117600" marR="0" lvl="3" indent="-50800" algn="l" rtl="0">
              <a:lnSpc>
                <a:spcPct val="100000"/>
              </a:lnSpc>
              <a:spcBef>
                <a:spcPts val="300"/>
              </a:spcBef>
              <a:spcAft>
                <a:spcPts val="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371600" marR="0" lvl="4" indent="-76200" algn="l" rtl="0">
              <a:lnSpc>
                <a:spcPct val="100000"/>
              </a:lnSpc>
              <a:spcBef>
                <a:spcPts val="200"/>
              </a:spcBef>
              <a:spcAft>
                <a:spcPts val="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19" name="Shape 219"/>
          <p:cNvPicPr preferRelativeResize="0"/>
          <p:nvPr/>
        </p:nvPicPr>
        <p:blipFill rotWithShape="1">
          <a:blip r:embed="rId14">
            <a:alphaModFix/>
          </a:blip>
          <a:srcRect/>
          <a:stretch/>
        </p:blipFill>
        <p:spPr>
          <a:xfrm>
            <a:off x="8142035" y="4905080"/>
            <a:ext cx="624000" cy="159300"/>
          </a:xfrm>
          <a:prstGeom prst="rect">
            <a:avLst/>
          </a:prstGeom>
          <a:noFill/>
          <a:ln>
            <a:noFill/>
          </a:ln>
        </p:spPr>
      </p:pic>
      <p:sp>
        <p:nvSpPr>
          <p:cNvPr id="220" name="Shape 220"/>
          <p:cNvSpPr txBox="1"/>
          <p:nvPr/>
        </p:nvSpPr>
        <p:spPr>
          <a:xfrm>
            <a:off x="6267673" y="4938273"/>
            <a:ext cx="1770600" cy="1041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 sz="700" b="0" i="0" u="none" strike="noStrike" cap="none">
                <a:solidFill>
                  <a:srgbClr val="7F7F7F"/>
                </a:solidFill>
                <a:latin typeface="Arial"/>
                <a:ea typeface="Arial"/>
                <a:cs typeface="Arial"/>
                <a:sym typeface="Arial"/>
              </a:rPr>
              <a:t>© 2016 MapR Technologies</a:t>
            </a:r>
          </a:p>
        </p:txBody>
      </p:sp>
      <p:sp>
        <p:nvSpPr>
          <p:cNvPr id="221" name="Shape 221"/>
          <p:cNvSpPr txBox="1"/>
          <p:nvPr/>
        </p:nvSpPr>
        <p:spPr>
          <a:xfrm>
            <a:off x="8820064" y="4880489"/>
            <a:ext cx="648000" cy="22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accent4"/>
              </a:buClr>
              <a:buSzPct val="25000"/>
              <a:buFont typeface="Arial"/>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pic>
        <p:nvPicPr>
          <p:cNvPr id="222" name="Shape 222"/>
          <p:cNvPicPr preferRelativeResize="0"/>
          <p:nvPr/>
        </p:nvPicPr>
        <p:blipFill rotWithShape="1">
          <a:blip r:embed="rId15">
            <a:alphaModFix/>
          </a:blip>
          <a:srcRect/>
          <a:stretch/>
        </p:blipFill>
        <p:spPr>
          <a:xfrm>
            <a:off x="344901" y="4747071"/>
            <a:ext cx="418200" cy="418200"/>
          </a:xfrm>
          <a:prstGeom prst="rect">
            <a:avLst/>
          </a:prstGeom>
          <a:noFill/>
          <a:ln>
            <a:noFill/>
          </a:ln>
        </p:spPr>
      </p:pic>
      <p:pic>
        <p:nvPicPr>
          <p:cNvPr id="223" name="Shape 223"/>
          <p:cNvPicPr preferRelativeResize="0"/>
          <p:nvPr/>
        </p:nvPicPr>
        <p:blipFill rotWithShape="1">
          <a:blip r:embed="rId14">
            <a:alphaModFix/>
          </a:blip>
          <a:srcRect/>
          <a:stretch/>
        </p:blipFill>
        <p:spPr>
          <a:xfrm>
            <a:off x="8142035" y="4905080"/>
            <a:ext cx="624000" cy="159300"/>
          </a:xfrm>
          <a:prstGeom prst="rect">
            <a:avLst/>
          </a:prstGeom>
          <a:noFill/>
          <a:ln>
            <a:noFill/>
          </a:ln>
        </p:spPr>
      </p:pic>
      <p:sp>
        <p:nvSpPr>
          <p:cNvPr id="224" name="Shape 224"/>
          <p:cNvSpPr txBox="1"/>
          <p:nvPr/>
        </p:nvSpPr>
        <p:spPr>
          <a:xfrm>
            <a:off x="6267673" y="4939314"/>
            <a:ext cx="1770600" cy="1041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 sz="700" b="0" i="0" u="none" strike="noStrike" cap="none">
                <a:solidFill>
                  <a:srgbClr val="7F7F7F"/>
                </a:solidFill>
                <a:latin typeface="Arial"/>
                <a:ea typeface="Arial"/>
                <a:cs typeface="Arial"/>
                <a:sym typeface="Arial"/>
              </a:rPr>
              <a:t>© 2016 MapR Technologies</a:t>
            </a:r>
          </a:p>
        </p:txBody>
      </p:sp>
      <p:sp>
        <p:nvSpPr>
          <p:cNvPr id="225" name="Shape 225"/>
          <p:cNvSpPr txBox="1"/>
          <p:nvPr/>
        </p:nvSpPr>
        <p:spPr>
          <a:xfrm>
            <a:off x="8820064" y="4880489"/>
            <a:ext cx="648000" cy="2286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accent4"/>
              </a:buClr>
              <a:buSzPct val="25000"/>
              <a:buFont typeface="Arial"/>
              <a:buNone/>
            </a:pPr>
            <a:fld id="{00000000-1234-1234-1234-123412341234}" type="slidenum">
              <a:rPr lang="en" sz="900" b="0" i="0" u="none" strike="noStrike" cap="none">
                <a:solidFill>
                  <a:schemeClr val="accent4"/>
                </a:solidFill>
                <a:latin typeface="Arial"/>
                <a:ea typeface="Arial"/>
                <a:cs typeface="Arial"/>
                <a:sym typeface="Arial"/>
              </a:rPr>
              <a:t>‹#›</a:t>
            </a:fld>
            <a:endParaRPr lang="en" sz="900" b="0" i="0" u="none" strike="noStrike" cap="none">
              <a:solidFill>
                <a:schemeClr val="accent4"/>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131" y="205979"/>
            <a:ext cx="8229600" cy="692646"/>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0131" y="898625"/>
            <a:ext cx="8229600" cy="3695999"/>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descr="MapR006_DphIV_app_ppt_logotype_rgbRED_noBox.eps"/>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42035" y="4905082"/>
            <a:ext cx="624050" cy="159407"/>
          </a:xfrm>
          <a:prstGeom prst="rect">
            <a:avLst/>
          </a:prstGeom>
        </p:spPr>
      </p:pic>
      <p:sp>
        <p:nvSpPr>
          <p:cNvPr id="30" name="TextBox 29"/>
          <p:cNvSpPr txBox="1"/>
          <p:nvPr/>
        </p:nvSpPr>
        <p:spPr>
          <a:xfrm>
            <a:off x="6267674" y="4938274"/>
            <a:ext cx="1770505" cy="107722"/>
          </a:xfrm>
          <a:prstGeom prst="rect">
            <a:avLst/>
          </a:prstGeom>
          <a:noFill/>
        </p:spPr>
        <p:txBody>
          <a:bodyPr wrap="square" lIns="0" tIns="0" rIns="0" bIns="0" rtlCol="0">
            <a:spAutoFit/>
          </a:bodyPr>
          <a:lstStyle/>
          <a:p>
            <a:pPr algn="r"/>
            <a:r>
              <a:rPr lang="en-US" sz="700" dirty="0" smtClean="0">
                <a:solidFill>
                  <a:prstClr val="black">
                    <a:lumMod val="50000"/>
                    <a:lumOff val="50000"/>
                  </a:prstClr>
                </a:solidFill>
                <a:rtl val="0"/>
              </a:rPr>
              <a:t>© 2016 MapR Technologies</a:t>
            </a:r>
            <a:endParaRPr lang="en-US" sz="700" dirty="0">
              <a:solidFill>
                <a:prstClr val="black">
                  <a:lumMod val="50000"/>
                  <a:lumOff val="50000"/>
                </a:prstClr>
              </a:solidFill>
              <a:rtl val="0"/>
            </a:endParaRPr>
          </a:p>
        </p:txBody>
      </p:sp>
      <p:sp>
        <p:nvSpPr>
          <p:cNvPr id="14" name="Slide Number Placeholder 5"/>
          <p:cNvSpPr txBox="1">
            <a:spLocks/>
          </p:cNvSpPr>
          <p:nvPr/>
        </p:nvSpPr>
        <p:spPr>
          <a:xfrm>
            <a:off x="8820066" y="4880489"/>
            <a:ext cx="647869" cy="228600"/>
          </a:xfrm>
          <a:prstGeom prst="rect">
            <a:avLst/>
          </a:prstGeom>
        </p:spPr>
        <p:txBody>
          <a:bodyPr lIns="68589" tIns="34295" rIns="68589" bIns="34295"/>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C6DA7C-23A0-49B4-BC54-16041AFD646B}" type="slidenum">
              <a:rPr lang="en-US" sz="900" smtClean="0">
                <a:solidFill>
                  <a:srgbClr val="747678"/>
                </a:solidFill>
                <a:rtl val="0"/>
              </a:rPr>
              <a:pPr/>
              <a:t>‹#›</a:t>
            </a:fld>
            <a:endParaRPr lang="en-US" sz="900" dirty="0">
              <a:solidFill>
                <a:srgbClr val="747678"/>
              </a:solidFill>
              <a:rtl val="0"/>
            </a:endParaRPr>
          </a:p>
        </p:txBody>
      </p:sp>
      <p:pic>
        <p:nvPicPr>
          <p:cNvPr id="7" name="Picture 6" descr="Max_CG9-01.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4902" y="4747071"/>
            <a:ext cx="418493" cy="418384"/>
          </a:xfrm>
          <a:prstGeom prst="rect">
            <a:avLst/>
          </a:prstGeom>
        </p:spPr>
      </p:pic>
      <p:pic>
        <p:nvPicPr>
          <p:cNvPr id="8" name="Picture 7" descr="MapR006_DphIV_app_ppt_logotype_rgbRED_noBox.eps"/>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142035" y="4905082"/>
            <a:ext cx="624050" cy="159407"/>
          </a:xfrm>
          <a:prstGeom prst="rect">
            <a:avLst/>
          </a:prstGeom>
        </p:spPr>
      </p:pic>
      <p:sp>
        <p:nvSpPr>
          <p:cNvPr id="9" name="TextBox 8"/>
          <p:cNvSpPr txBox="1"/>
          <p:nvPr/>
        </p:nvSpPr>
        <p:spPr>
          <a:xfrm>
            <a:off x="6267674" y="4938274"/>
            <a:ext cx="1770505" cy="107722"/>
          </a:xfrm>
          <a:prstGeom prst="rect">
            <a:avLst/>
          </a:prstGeom>
          <a:noFill/>
        </p:spPr>
        <p:txBody>
          <a:bodyPr wrap="square" lIns="0" tIns="0" rIns="0" bIns="0" rtlCol="0">
            <a:spAutoFit/>
          </a:bodyPr>
          <a:lstStyle/>
          <a:p>
            <a:pPr algn="r"/>
            <a:r>
              <a:rPr lang="en-US" sz="700" dirty="0" smtClean="0">
                <a:solidFill>
                  <a:prstClr val="black">
                    <a:lumMod val="50000"/>
                    <a:lumOff val="50000"/>
                  </a:prstClr>
                </a:solidFill>
                <a:rtl val="0"/>
              </a:rPr>
              <a:t>© 2016 MapR Technologies</a:t>
            </a:r>
            <a:endParaRPr lang="en-US" sz="700" dirty="0">
              <a:solidFill>
                <a:prstClr val="black">
                  <a:lumMod val="50000"/>
                  <a:lumOff val="50000"/>
                </a:prstClr>
              </a:solidFill>
              <a:rtl val="0"/>
            </a:endParaRPr>
          </a:p>
        </p:txBody>
      </p:sp>
      <p:sp>
        <p:nvSpPr>
          <p:cNvPr id="10" name="Slide Number Placeholder 5"/>
          <p:cNvSpPr txBox="1">
            <a:spLocks/>
          </p:cNvSpPr>
          <p:nvPr/>
        </p:nvSpPr>
        <p:spPr>
          <a:xfrm>
            <a:off x="8820066" y="4880489"/>
            <a:ext cx="647869" cy="228600"/>
          </a:xfrm>
          <a:prstGeom prst="rect">
            <a:avLst/>
          </a:prstGeom>
        </p:spPr>
        <p:txBody>
          <a:bodyPr lIns="68589" tIns="34295" rIns="68589" bIns="34295"/>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C6DA7C-23A0-49B4-BC54-16041AFD646B}" type="slidenum">
              <a:rPr lang="en-US" sz="900" smtClean="0">
                <a:solidFill>
                  <a:srgbClr val="747678"/>
                </a:solidFill>
                <a:rtl val="0"/>
              </a:rPr>
              <a:pPr/>
              <a:t>‹#›</a:t>
            </a:fld>
            <a:endParaRPr lang="en-US" sz="900" dirty="0">
              <a:solidFill>
                <a:srgbClr val="747678"/>
              </a:solidFill>
              <a:rtl val="0"/>
            </a:endParaRPr>
          </a:p>
        </p:txBody>
      </p:sp>
      <p:pic>
        <p:nvPicPr>
          <p:cNvPr id="11" name="Picture 10" descr="Max_CG9-01.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44902" y="4747071"/>
            <a:ext cx="418493" cy="418384"/>
          </a:xfrm>
          <a:prstGeom prst="rect">
            <a:avLst/>
          </a:prstGeom>
        </p:spPr>
      </p:pic>
      <p:sp>
        <p:nvSpPr>
          <p:cNvPr id="4" name="Rectangle 3"/>
          <p:cNvSpPr/>
          <p:nvPr userDrawn="1"/>
        </p:nvSpPr>
        <p:spPr bwMode="auto">
          <a:xfrm>
            <a:off x="0" y="4781550"/>
            <a:ext cx="9144000" cy="361950"/>
          </a:xfrm>
          <a:prstGeom prst="rect">
            <a:avLst/>
          </a:prstGeom>
          <a:solidFill>
            <a:srgbClr val="FFFFFF"/>
          </a:solidFill>
          <a:ln w="9525" algn="ctr">
            <a:noFill/>
            <a:round/>
            <a:headEnd/>
            <a:tailEnd/>
          </a:ln>
        </p:spPr>
        <p:txBody>
          <a:bodyPr rtlCol="0" anchor="ctr"/>
          <a:lstStyle/>
          <a:p>
            <a:pPr algn="ctr" eaLnBrk="0" hangingPunct="0"/>
            <a:endParaRPr lang="en-US" dirty="0" smtClean="0">
              <a:solidFill>
                <a:srgbClr val="FFFFFF"/>
              </a:solidFill>
              <a:rtl val="0"/>
            </a:endParaRPr>
          </a:p>
        </p:txBody>
      </p:sp>
    </p:spTree>
    <p:extLst>
      <p:ext uri="{BB962C8B-B14F-4D97-AF65-F5344CB8AC3E}">
        <p14:creationId xmlns:p14="http://schemas.microsoft.com/office/powerpoint/2010/main" val="98710281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2" r:id="rId28"/>
  </p:sldLayoutIdLst>
  <p:timing>
    <p:tnLst>
      <p:par>
        <p:cTn id="1" dur="indefinite" restart="never" nodeType="tmRoot"/>
      </p:par>
    </p:tnLst>
  </p:timing>
  <p:hf sldNum="0" hdr="0" ftr="0" dt="0"/>
  <p:txStyles>
    <p:titleStyle>
      <a:lvl1pPr algn="l" defTabSz="457181" rtl="0" eaLnBrk="1" latinLnBrk="0" hangingPunct="1">
        <a:spcBef>
          <a:spcPct val="0"/>
        </a:spcBef>
        <a:buNone/>
        <a:defRPr sz="2700" kern="1200">
          <a:solidFill>
            <a:schemeClr val="accent1"/>
          </a:solidFill>
          <a:latin typeface="Arial"/>
          <a:ea typeface="+mj-ea"/>
          <a:cs typeface="Arial"/>
        </a:defRPr>
      </a:lvl1pPr>
    </p:titleStyle>
    <p:bodyStyle>
      <a:lvl1pPr marL="258400" indent="-258400" algn="l" defTabSz="457181" rtl="0" eaLnBrk="1" latinLnBrk="0" hangingPunct="1">
        <a:spcBef>
          <a:spcPct val="20000"/>
        </a:spcBef>
        <a:buFont typeface="Arial"/>
        <a:buChar char="•"/>
        <a:defRPr sz="2100" kern="1200">
          <a:solidFill>
            <a:schemeClr val="tx2"/>
          </a:solidFill>
          <a:latin typeface="Arial"/>
          <a:ea typeface="+mn-ea"/>
          <a:cs typeface="Arial"/>
        </a:defRPr>
      </a:lvl1pPr>
      <a:lvl2pPr marL="601346" indent="-284598" algn="l" defTabSz="457181" rtl="0" eaLnBrk="1" latinLnBrk="0" hangingPunct="1">
        <a:spcBef>
          <a:spcPct val="20000"/>
        </a:spcBef>
        <a:buFont typeface="Arial"/>
        <a:buChar char="–"/>
        <a:defRPr sz="1800" kern="1200">
          <a:solidFill>
            <a:schemeClr val="tx2"/>
          </a:solidFill>
          <a:latin typeface="Arial"/>
          <a:ea typeface="+mn-ea"/>
          <a:cs typeface="Arial"/>
        </a:defRPr>
      </a:lvl2pPr>
      <a:lvl3pPr marL="853792" indent="-227440" algn="l" defTabSz="457181" rtl="0" eaLnBrk="1" latinLnBrk="0" hangingPunct="1">
        <a:spcBef>
          <a:spcPct val="20000"/>
        </a:spcBef>
        <a:buFont typeface="Arial"/>
        <a:buChar char="•"/>
        <a:defRPr sz="1500" kern="1200">
          <a:solidFill>
            <a:schemeClr val="tx2"/>
          </a:solidFill>
          <a:latin typeface="Arial"/>
          <a:ea typeface="+mn-ea"/>
          <a:cs typeface="Arial"/>
        </a:defRPr>
      </a:lvl3pPr>
      <a:lvl4pPr marL="1118146" indent="-227440" algn="l" defTabSz="457181" rtl="0" eaLnBrk="1" latinLnBrk="0" hangingPunct="1">
        <a:spcBef>
          <a:spcPct val="20000"/>
        </a:spcBef>
        <a:buFont typeface="Arial"/>
        <a:buChar char="–"/>
        <a:tabLst>
          <a:tab pos="1203883" algn="l"/>
        </a:tabLst>
        <a:defRPr sz="1400" kern="1200">
          <a:solidFill>
            <a:schemeClr val="tx2"/>
          </a:solidFill>
          <a:latin typeface="Arial"/>
          <a:ea typeface="+mn-ea"/>
          <a:cs typeface="Arial"/>
        </a:defRPr>
      </a:lvl4pPr>
      <a:lvl5pPr marL="1376546" indent="-227440" algn="l" defTabSz="457181" rtl="0" eaLnBrk="1" latinLnBrk="0" hangingPunct="1">
        <a:spcBef>
          <a:spcPct val="20000"/>
        </a:spcBef>
        <a:buFont typeface="Arial"/>
        <a:buChar char="»"/>
        <a:defRPr sz="1200" kern="1200">
          <a:solidFill>
            <a:schemeClr val="tx2"/>
          </a:solidFill>
          <a:latin typeface="Arial"/>
          <a:ea typeface="+mn-ea"/>
          <a:cs typeface="Arial"/>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1.wdp"/><Relationship Id="rId5" Type="http://schemas.openxmlformats.org/officeDocument/2006/relationships/image" Target="../media/image26.jpg"/><Relationship Id="rId1" Type="http://schemas.openxmlformats.org/officeDocument/2006/relationships/slideLayout" Target="../slideLayouts/slideLayout4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48.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g"/><Relationship Id="rId1" Type="http://schemas.openxmlformats.org/officeDocument/2006/relationships/slideLayout" Target="../slideLayouts/slideLayout48.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9" Type="http://schemas.openxmlformats.org/officeDocument/2006/relationships/image" Target="../media/image43.png"/><Relationship Id="rId20" Type="http://schemas.openxmlformats.org/officeDocument/2006/relationships/image" Target="../media/image53.png"/><Relationship Id="rId21" Type="http://schemas.openxmlformats.org/officeDocument/2006/relationships/image" Target="../media/image54.jpeg"/><Relationship Id="rId22" Type="http://schemas.openxmlformats.org/officeDocument/2006/relationships/image" Target="../media/image55.jpe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10" Type="http://schemas.openxmlformats.org/officeDocument/2006/relationships/image" Target="../media/image33.jp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1" Type="http://schemas.openxmlformats.org/officeDocument/2006/relationships/slideLayout" Target="../slideLayouts/slideLayout50.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4.jpg"/><Relationship Id="rId5" Type="http://schemas.openxmlformats.org/officeDocument/2006/relationships/image" Target="../media/image40.jpg"/><Relationship Id="rId6" Type="http://schemas.openxmlformats.org/officeDocument/2006/relationships/image" Target="../media/image36.jpg"/><Relationship Id="rId7" Type="http://schemas.openxmlformats.org/officeDocument/2006/relationships/image" Target="../media/image41.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20" Type="http://schemas.openxmlformats.org/officeDocument/2006/relationships/image" Target="../media/image49.png"/><Relationship Id="rId21" Type="http://schemas.openxmlformats.org/officeDocument/2006/relationships/image" Target="../media/image50.png"/><Relationship Id="rId22" Type="http://schemas.openxmlformats.org/officeDocument/2006/relationships/image" Target="../media/image51.png"/><Relationship Id="rId23" Type="http://schemas.openxmlformats.org/officeDocument/2006/relationships/image" Target="../media/image52.png"/><Relationship Id="rId24" Type="http://schemas.openxmlformats.org/officeDocument/2006/relationships/image" Target="../media/image53.png"/><Relationship Id="rId25" Type="http://schemas.openxmlformats.org/officeDocument/2006/relationships/image" Target="../media/image54.jpeg"/><Relationship Id="rId26" Type="http://schemas.openxmlformats.org/officeDocument/2006/relationships/image" Target="../media/image56.png"/><Relationship Id="rId27" Type="http://schemas.openxmlformats.org/officeDocument/2006/relationships/image" Target="../media/image57.png"/><Relationship Id="rId28" Type="http://schemas.openxmlformats.org/officeDocument/2006/relationships/image" Target="../media/image58.png"/><Relationship Id="rId29" Type="http://schemas.openxmlformats.org/officeDocument/2006/relationships/image" Target="../media/image59.png"/><Relationship Id="rId1" Type="http://schemas.openxmlformats.org/officeDocument/2006/relationships/slideLayout" Target="../slideLayouts/slideLayout50.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30" Type="http://schemas.openxmlformats.org/officeDocument/2006/relationships/image" Target="../media/image60.png"/><Relationship Id="rId31" Type="http://schemas.openxmlformats.org/officeDocument/2006/relationships/image" Target="../media/image55.jpeg"/><Relationship Id="rId32" Type="http://schemas.openxmlformats.org/officeDocument/2006/relationships/image" Target="../media/image65.png"/><Relationship Id="rId9" Type="http://schemas.openxmlformats.org/officeDocument/2006/relationships/image" Target="../media/image46.png"/><Relationship Id="rId6" Type="http://schemas.openxmlformats.org/officeDocument/2006/relationships/image" Target="../media/image64.png"/><Relationship Id="rId7" Type="http://schemas.openxmlformats.org/officeDocument/2006/relationships/image" Target="../media/image44.png"/><Relationship Id="rId8" Type="http://schemas.openxmlformats.org/officeDocument/2006/relationships/image" Target="../media/image45.png"/><Relationship Id="rId33" Type="http://schemas.openxmlformats.org/officeDocument/2006/relationships/image" Target="../media/image66.emf"/><Relationship Id="rId34" Type="http://schemas.openxmlformats.org/officeDocument/2006/relationships/image" Target="../media/image67.emf"/><Relationship Id="rId35" Type="http://schemas.openxmlformats.org/officeDocument/2006/relationships/image" Target="../media/image68.emf"/><Relationship Id="rId36" Type="http://schemas.openxmlformats.org/officeDocument/2006/relationships/image" Target="../media/image69.png"/><Relationship Id="rId10" Type="http://schemas.openxmlformats.org/officeDocument/2006/relationships/image" Target="../media/image47.png"/><Relationship Id="rId11" Type="http://schemas.openxmlformats.org/officeDocument/2006/relationships/image" Target="../media/image48.png"/><Relationship Id="rId12" Type="http://schemas.openxmlformats.org/officeDocument/2006/relationships/image" Target="../media/image37.png"/><Relationship Id="rId13" Type="http://schemas.openxmlformats.org/officeDocument/2006/relationships/image" Target="../media/image34.jpg"/><Relationship Id="rId14" Type="http://schemas.openxmlformats.org/officeDocument/2006/relationships/image" Target="../media/image40.jpg"/><Relationship Id="rId15" Type="http://schemas.openxmlformats.org/officeDocument/2006/relationships/image" Target="../media/image36.jp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33.jpg"/><Relationship Id="rId37" Type="http://schemas.microsoft.com/office/2007/relationships/hdphoto" Target="../media/hdphoto2.wdp"/><Relationship Id="rId38" Type="http://schemas.openxmlformats.org/officeDocument/2006/relationships/image" Target="../media/image7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2.png"/><Relationship Id="rId1" Type="http://schemas.openxmlformats.org/officeDocument/2006/relationships/slideLayout" Target="../slideLayouts/slideLayout48.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xml"/><Relationship Id="rId3" Type="http://schemas.openxmlformats.org/officeDocument/2006/relationships/image" Target="../media/image7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74.png"/><Relationship Id="rId4" Type="http://schemas.openxmlformats.org/officeDocument/2006/relationships/image" Target="../media/image75.png"/><Relationship Id="rId5" Type="http://schemas.microsoft.com/office/2007/relationships/hdphoto" Target="../media/hdphoto3.wdp"/><Relationship Id="rId6" Type="http://schemas.openxmlformats.org/officeDocument/2006/relationships/image" Target="../media/image76.png"/><Relationship Id="rId7" Type="http://schemas.microsoft.com/office/2007/relationships/hdphoto" Target="../media/hdphoto4.wdp"/><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2.xml"/><Relationship Id="rId3" Type="http://schemas.openxmlformats.org/officeDocument/2006/relationships/image" Target="../media/image8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 Id="rId3" Type="http://schemas.openxmlformats.org/officeDocument/2006/relationships/image" Target="../media/image8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44.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 Type="http://schemas.openxmlformats.org/officeDocument/2006/relationships/slideLayout" Target="../slideLayouts/slideLayout6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53.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89.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97.png"/><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9.png"/><Relationship Id="rId8" Type="http://schemas.openxmlformats.org/officeDocument/2006/relationships/image" Target="../media/image98.png"/><Relationship Id="rId9" Type="http://schemas.openxmlformats.org/officeDocument/2006/relationships/image" Target="../media/image87.png"/><Relationship Id="rId10" Type="http://schemas.openxmlformats.org/officeDocument/2006/relationships/image" Target="../media/image88.png"/><Relationship Id="rId11" Type="http://schemas.openxmlformats.org/officeDocument/2006/relationships/image" Target="../media/image97.png"/><Relationship Id="rId1" Type="http://schemas.openxmlformats.org/officeDocument/2006/relationships/slideLayout" Target="../slideLayouts/slideLayout50.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97.png"/><Relationship Id="rId7" Type="http://schemas.openxmlformats.org/officeDocument/2006/relationships/image" Target="../media/image99.png"/><Relationship Id="rId1" Type="http://schemas.openxmlformats.org/officeDocument/2006/relationships/slideLayout" Target="../slideLayouts/slideLayout53.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8.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50.xml"/><Relationship Id="rId2"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0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04.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06.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44.png"/><Relationship Id="rId5" Type="http://schemas.openxmlformats.org/officeDocument/2006/relationships/image" Target="../media/image48.png"/><Relationship Id="rId1" Type="http://schemas.openxmlformats.org/officeDocument/2006/relationships/slideLayout" Target="../slideLayouts/slideLayout53.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49.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13.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 Id="rId3"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74.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image" Target="../media/image1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8.jpeg"/><Relationship Id="rId3"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50.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microsoft.com/office/2007/relationships/hdphoto" Target="../media/hdphoto5.wdp"/><Relationship Id="rId1" Type="http://schemas.openxmlformats.org/officeDocument/2006/relationships/slideLayout" Target="../slideLayouts/slideLayout48.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9" Type="http://schemas.openxmlformats.org/officeDocument/2006/relationships/image" Target="../media/image47.png"/><Relationship Id="rId20" Type="http://schemas.openxmlformats.org/officeDocument/2006/relationships/image" Target="../media/image33.jpg"/><Relationship Id="rId10" Type="http://schemas.openxmlformats.org/officeDocument/2006/relationships/image" Target="../media/image48.png"/><Relationship Id="rId11" Type="http://schemas.openxmlformats.org/officeDocument/2006/relationships/image" Target="../media/image40.jpg"/><Relationship Id="rId12" Type="http://schemas.openxmlformats.org/officeDocument/2006/relationships/image" Target="../media/image36.jpg"/><Relationship Id="rId13" Type="http://schemas.openxmlformats.org/officeDocument/2006/relationships/image" Target="../media/image43.png"/><Relationship Id="rId14" Type="http://schemas.openxmlformats.org/officeDocument/2006/relationships/image" Target="../media/image54.jpe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129.tiff"/><Relationship Id="rId18" Type="http://schemas.openxmlformats.org/officeDocument/2006/relationships/image" Target="../media/image41.png"/><Relationship Id="rId19" Type="http://schemas.openxmlformats.org/officeDocument/2006/relationships/image" Target="../media/image42.png"/><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128.tiff"/><Relationship Id="rId4" Type="http://schemas.openxmlformats.org/officeDocument/2006/relationships/image" Target="../media/image34.jpg"/><Relationship Id="rId5" Type="http://schemas.openxmlformats.org/officeDocument/2006/relationships/image" Target="../media/image37.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4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400" b="1" dirty="0"/>
              <a:t>Data First Approach to Drive Real-Time Applications</a:t>
            </a:r>
            <a:r>
              <a:rPr lang="en-US" sz="2400" dirty="0"/>
              <a:t> </a:t>
            </a:r>
          </a:p>
        </p:txBody>
      </p:sp>
      <p:sp>
        <p:nvSpPr>
          <p:cNvPr id="3" name="Text Placeholder 2"/>
          <p:cNvSpPr>
            <a:spLocks noGrp="1"/>
          </p:cNvSpPr>
          <p:nvPr>
            <p:ph type="body" idx="2"/>
          </p:nvPr>
        </p:nvSpPr>
        <p:spPr/>
        <p:txBody>
          <a:bodyPr/>
          <a:lstStyle/>
          <a:p>
            <a:r>
              <a:rPr lang="en-US" dirty="0" smtClean="0"/>
              <a:t>Jack Norris</a:t>
            </a:r>
            <a:endParaRPr lang="en-US" dirty="0"/>
          </a:p>
        </p:txBody>
      </p:sp>
      <p:sp>
        <p:nvSpPr>
          <p:cNvPr id="4" name="Text Placeholder 3"/>
          <p:cNvSpPr>
            <a:spLocks noGrp="1"/>
          </p:cNvSpPr>
          <p:nvPr>
            <p:ph type="body" idx="3"/>
          </p:nvPr>
        </p:nvSpPr>
        <p:spPr/>
        <p:txBody>
          <a:bodyPr/>
          <a:lstStyle/>
          <a:p>
            <a:r>
              <a:rPr lang="en-US" dirty="0" smtClean="0"/>
              <a:t>SVP Data and Applications</a:t>
            </a:r>
            <a:endParaRPr lang="en-US" dirty="0"/>
          </a:p>
        </p:txBody>
      </p:sp>
    </p:spTree>
    <p:extLst>
      <p:ext uri="{BB962C8B-B14F-4D97-AF65-F5344CB8AC3E}">
        <p14:creationId xmlns:p14="http://schemas.microsoft.com/office/powerpoint/2010/main" val="131266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97" y="854919"/>
            <a:ext cx="6615112" cy="19283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019">
              <a:lnSpc>
                <a:spcPct val="95000"/>
              </a:lnSpc>
            </a:pPr>
            <a:endParaRPr lang="en-US" sz="1500" b="1" dirty="0">
              <a:solidFill>
                <a:prstClr val="white"/>
              </a:solidFill>
              <a:rtl val="0"/>
            </a:endParaRPr>
          </a:p>
        </p:txBody>
      </p:sp>
      <p:sp>
        <p:nvSpPr>
          <p:cNvPr id="12" name="Rectangle 11"/>
          <p:cNvSpPr/>
          <p:nvPr/>
        </p:nvSpPr>
        <p:spPr>
          <a:xfrm>
            <a:off x="2930130" y="3804013"/>
            <a:ext cx="6212681" cy="19288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endParaRPr lang="en-US" sz="1500" b="1" dirty="0">
              <a:solidFill>
                <a:prstClr val="white"/>
              </a:solidFill>
              <a:rtl val="0"/>
            </a:endParaRPr>
          </a:p>
        </p:txBody>
      </p:sp>
      <p:pic>
        <p:nvPicPr>
          <p:cNvPr id="16" name="Picture 3"/>
          <p:cNvPicPr>
            <a:picLocks noChangeAspect="1" noChangeArrowheads="1"/>
          </p:cNvPicPr>
          <p:nvPr/>
        </p:nvPicPr>
        <p:blipFill rotWithShape="1">
          <a:blip r:embed="rId3">
            <a:biLevel thresh="25000"/>
            <a:extLst>
              <a:ext uri="{BEBA8EAE-BF5A-486C-A8C5-ECC9F3942E4B}">
                <a14:imgProps xmlns:a14="http://schemas.microsoft.com/office/drawing/2010/main">
                  <a14:imgLayer r:embed="rId4">
                    <a14:imgEffect>
                      <a14:brightnessContrast bright="-100000" contrast="-57000"/>
                    </a14:imgEffect>
                  </a14:imgLayer>
                </a14:imgProps>
              </a:ext>
              <a:ext uri="{28A0092B-C50C-407E-A947-70E740481C1C}">
                <a14:useLocalDpi xmlns:a14="http://schemas.microsoft.com/office/drawing/2010/main" val="0"/>
              </a:ext>
            </a:extLst>
          </a:blip>
          <a:srcRect l="14893" t="84611" r="14893"/>
          <a:stretch/>
        </p:blipFill>
        <p:spPr bwMode="auto">
          <a:xfrm rot="10800000">
            <a:off x="1191" y="3875748"/>
            <a:ext cx="9140722" cy="121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itle 1"/>
          <p:cNvSpPr>
            <a:spLocks noGrp="1"/>
          </p:cNvSpPr>
          <p:nvPr>
            <p:ph type="title"/>
          </p:nvPr>
        </p:nvSpPr>
        <p:spPr>
          <a:xfrm>
            <a:off x="2444324" y="198779"/>
            <a:ext cx="6732912" cy="495300"/>
          </a:xfrm>
        </p:spPr>
        <p:txBody>
          <a:bodyPr>
            <a:noAutofit/>
          </a:bodyPr>
          <a:lstStyle/>
          <a:p>
            <a:r>
              <a:rPr lang="en-US" sz="2400" dirty="0"/>
              <a:t>Yield Management Optimization</a:t>
            </a:r>
          </a:p>
        </p:txBody>
      </p:sp>
      <p:pic>
        <p:nvPicPr>
          <p:cNvPr id="13" name="Picture 3"/>
          <p:cNvPicPr>
            <a:picLocks noChangeAspect="1" noChangeArrowheads="1"/>
          </p:cNvPicPr>
          <p:nvPr/>
        </p:nvPicPr>
        <p:blipFill rotWithShape="1">
          <a:blip r:embed="rId3">
            <a:biLevel thresh="25000"/>
            <a:extLst>
              <a:ext uri="{BEBA8EAE-BF5A-486C-A8C5-ECC9F3942E4B}">
                <a14:imgProps xmlns:a14="http://schemas.microsoft.com/office/drawing/2010/main">
                  <a14:imgLayer r:embed="rId4">
                    <a14:imgEffect>
                      <a14:brightnessContrast bright="-100000" contrast="-57000"/>
                    </a14:imgEffect>
                  </a14:imgLayer>
                </a14:imgProps>
              </a:ext>
              <a:ext uri="{28A0092B-C50C-407E-A947-70E740481C1C}">
                <a14:useLocalDpi xmlns:a14="http://schemas.microsoft.com/office/drawing/2010/main" val="0"/>
              </a:ext>
            </a:extLst>
          </a:blip>
          <a:srcRect l="14893" t="84611" r="14893"/>
          <a:stretch/>
        </p:blipFill>
        <p:spPr bwMode="auto">
          <a:xfrm rot="10800000">
            <a:off x="1191" y="4213922"/>
            <a:ext cx="9140722" cy="121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Box 22"/>
          <p:cNvSpPr txBox="1"/>
          <p:nvPr/>
        </p:nvSpPr>
        <p:spPr>
          <a:xfrm>
            <a:off x="457200" y="133350"/>
            <a:ext cx="1538182" cy="646331"/>
          </a:xfrm>
          <a:prstGeom prst="rect">
            <a:avLst/>
          </a:prstGeom>
          <a:noFill/>
        </p:spPr>
        <p:txBody>
          <a:bodyPr wrap="square" rtlCol="0">
            <a:spAutoFit/>
          </a:bodyPr>
          <a:lstStyle/>
          <a:p>
            <a:r>
              <a:rPr lang="en-US" sz="1200" b="1" dirty="0">
                <a:solidFill>
                  <a:srgbClr val="4D4F53"/>
                </a:solidFill>
                <a:rtl val="0"/>
              </a:rPr>
              <a:t>Global</a:t>
            </a:r>
            <a:br>
              <a:rPr lang="en-US" sz="1200" b="1" dirty="0">
                <a:solidFill>
                  <a:srgbClr val="4D4F53"/>
                </a:solidFill>
                <a:rtl val="0"/>
              </a:rPr>
            </a:br>
            <a:r>
              <a:rPr lang="en-US" sz="1200" b="1" dirty="0">
                <a:solidFill>
                  <a:srgbClr val="4D4F53"/>
                </a:solidFill>
                <a:rtl val="0"/>
              </a:rPr>
              <a:t>Semi-conductor</a:t>
            </a:r>
            <a:br>
              <a:rPr lang="en-US" sz="1200" b="1" dirty="0">
                <a:solidFill>
                  <a:srgbClr val="4D4F53"/>
                </a:solidFill>
                <a:rtl val="0"/>
              </a:rPr>
            </a:br>
            <a:r>
              <a:rPr lang="en-US" sz="1200" b="1" dirty="0">
                <a:solidFill>
                  <a:srgbClr val="4D4F53"/>
                </a:solidFill>
                <a:rtl val="0"/>
              </a:rPr>
              <a:t>Company</a:t>
            </a:r>
          </a:p>
        </p:txBody>
      </p:sp>
      <p:pic>
        <p:nvPicPr>
          <p:cNvPr id="24" name="Picture 23" descr="Fotolia_80388193_L.jpg"/>
          <p:cNvPicPr>
            <a:picLocks noChangeAspect="1"/>
          </p:cNvPicPr>
          <p:nvPr/>
        </p:nvPicPr>
        <p:blipFill rotWithShape="1">
          <a:blip r:embed="rId5">
            <a:extLst>
              <a:ext uri="{28A0092B-C50C-407E-A947-70E740481C1C}">
                <a14:useLocalDpi xmlns:a14="http://schemas.microsoft.com/office/drawing/2010/main" val="0"/>
              </a:ext>
            </a:extLst>
          </a:blip>
          <a:srcRect t="30842" b="16033"/>
          <a:stretch/>
        </p:blipFill>
        <p:spPr>
          <a:xfrm>
            <a:off x="293" y="895351"/>
            <a:ext cx="9141620" cy="3657600"/>
          </a:xfrm>
          <a:prstGeom prst="rect">
            <a:avLst/>
          </a:prstGeom>
        </p:spPr>
      </p:pic>
      <p:cxnSp>
        <p:nvCxnSpPr>
          <p:cNvPr id="18" name="Straight Connector 17"/>
          <p:cNvCxnSpPr/>
          <p:nvPr/>
        </p:nvCxnSpPr>
        <p:spPr>
          <a:xfrm flipV="1">
            <a:off x="2133600" y="209550"/>
            <a:ext cx="0" cy="481466"/>
          </a:xfrm>
          <a:prstGeom prst="line">
            <a:avLst/>
          </a:prstGeom>
          <a:ln w="22225" cap="rnd">
            <a:gradFill>
              <a:gsLst>
                <a:gs pos="0">
                  <a:schemeClr val="accent2">
                    <a:alpha val="0"/>
                  </a:schemeClr>
                </a:gs>
                <a:gs pos="50000">
                  <a:schemeClr val="accent2"/>
                </a:gs>
                <a:gs pos="82000">
                  <a:srgbClr val="A6BCC6"/>
                </a:gs>
                <a:gs pos="16000">
                  <a:srgbClr val="A6BCC6"/>
                </a:gs>
                <a:gs pos="100000">
                  <a:schemeClr val="accent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454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7" y="854919"/>
            <a:ext cx="6615112" cy="19283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019">
              <a:lnSpc>
                <a:spcPct val="95000"/>
              </a:lnSpc>
            </a:pPr>
            <a:endParaRPr lang="en-US" sz="1500" b="1" dirty="0">
              <a:solidFill>
                <a:prstClr val="white"/>
              </a:solidFill>
              <a:rtl val="0"/>
            </a:endParaRPr>
          </a:p>
        </p:txBody>
      </p:sp>
      <p:sp>
        <p:nvSpPr>
          <p:cNvPr id="2" name="Title 1"/>
          <p:cNvSpPr>
            <a:spLocks noGrp="1"/>
          </p:cNvSpPr>
          <p:nvPr>
            <p:ph type="title"/>
          </p:nvPr>
        </p:nvSpPr>
        <p:spPr>
          <a:xfrm>
            <a:off x="2514600" y="126504"/>
            <a:ext cx="8229600" cy="692646"/>
          </a:xfrm>
        </p:spPr>
        <p:txBody>
          <a:bodyPr>
            <a:normAutofit/>
          </a:bodyPr>
          <a:lstStyle/>
          <a:p>
            <a:r>
              <a:rPr lang="en-US" sz="2400" dirty="0" smtClean="0"/>
              <a:t>National </a:t>
            </a:r>
            <a:r>
              <a:rPr lang="en-US" sz="2400" dirty="0" err="1" smtClean="0"/>
              <a:t>Oilwell</a:t>
            </a:r>
            <a:r>
              <a:rPr lang="en-US" sz="2400" dirty="0" smtClean="0"/>
              <a:t> Varco (NOV)</a:t>
            </a:r>
            <a:endParaRPr lang="en-US" sz="2400" dirty="0"/>
          </a:p>
        </p:txBody>
      </p:sp>
      <p:pic>
        <p:nvPicPr>
          <p:cNvPr id="5" name="Picture 4" descr="Fotolia_77520811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614" y="895350"/>
            <a:ext cx="9157611" cy="3593736"/>
          </a:xfrm>
          <a:prstGeom prst="rect">
            <a:avLst/>
          </a:prstGeom>
        </p:spPr>
      </p:pic>
      <p:cxnSp>
        <p:nvCxnSpPr>
          <p:cNvPr id="7" name="Straight Connector 6"/>
          <p:cNvCxnSpPr/>
          <p:nvPr/>
        </p:nvCxnSpPr>
        <p:spPr>
          <a:xfrm flipV="1">
            <a:off x="2286000" y="209550"/>
            <a:ext cx="0" cy="481466"/>
          </a:xfrm>
          <a:prstGeom prst="line">
            <a:avLst/>
          </a:prstGeom>
          <a:ln w="22225" cap="rnd">
            <a:gradFill>
              <a:gsLst>
                <a:gs pos="0">
                  <a:schemeClr val="accent2">
                    <a:alpha val="0"/>
                  </a:schemeClr>
                </a:gs>
                <a:gs pos="50000">
                  <a:schemeClr val="accent2"/>
                </a:gs>
                <a:gs pos="82000">
                  <a:srgbClr val="A6BCC6"/>
                </a:gs>
                <a:gs pos="16000">
                  <a:srgbClr val="A6BCC6"/>
                </a:gs>
                <a:gs pos="100000">
                  <a:schemeClr val="accent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pic>
        <p:nvPicPr>
          <p:cNvPr id="8" name="Picture 7" descr="nov-logo-mobi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85750"/>
            <a:ext cx="1219200" cy="457200"/>
          </a:xfrm>
          <a:prstGeom prst="rect">
            <a:avLst/>
          </a:prstGeom>
        </p:spPr>
      </p:pic>
    </p:spTree>
    <p:extLst>
      <p:ext uri="{BB962C8B-B14F-4D97-AF65-F5344CB8AC3E}">
        <p14:creationId xmlns:p14="http://schemas.microsoft.com/office/powerpoint/2010/main" val="1516276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197" y="1086242"/>
            <a:ext cx="6615112" cy="19283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019">
              <a:lnSpc>
                <a:spcPct val="95000"/>
              </a:lnSpc>
            </a:pPr>
            <a:endParaRPr lang="en-US" sz="1500" b="1" dirty="0">
              <a:solidFill>
                <a:prstClr val="white"/>
              </a:solidFill>
              <a:rtl val="0"/>
            </a:endParaRPr>
          </a:p>
        </p:txBody>
      </p:sp>
      <p:pic>
        <p:nvPicPr>
          <p:cNvPr id="13" name="Picture 12" descr="iStock_000001867382Medium.jpg"/>
          <p:cNvPicPr>
            <a:picLocks/>
          </p:cNvPicPr>
          <p:nvPr/>
        </p:nvPicPr>
        <p:blipFill rotWithShape="1">
          <a:blip r:embed="rId3" cstate="screen">
            <a:alphaModFix/>
            <a:extLst>
              <a:ext uri="{28A0092B-C50C-407E-A947-70E740481C1C}">
                <a14:useLocalDpi xmlns:a14="http://schemas.microsoft.com/office/drawing/2010/main"/>
              </a:ext>
            </a:extLst>
          </a:blip>
          <a:srcRect l="20332" t="1209" r="15888" b="-1"/>
          <a:stretch/>
        </p:blipFill>
        <p:spPr>
          <a:xfrm>
            <a:off x="0" y="1129859"/>
            <a:ext cx="9144000" cy="3346891"/>
          </a:xfrm>
          <a:prstGeom prst="rect">
            <a:avLst/>
          </a:prstGeom>
        </p:spPr>
      </p:pic>
      <p:cxnSp>
        <p:nvCxnSpPr>
          <p:cNvPr id="15" name="Straight Connector 14"/>
          <p:cNvCxnSpPr/>
          <p:nvPr/>
        </p:nvCxnSpPr>
        <p:spPr>
          <a:xfrm flipV="1">
            <a:off x="2499265" y="374203"/>
            <a:ext cx="0" cy="481340"/>
          </a:xfrm>
          <a:prstGeom prst="line">
            <a:avLst/>
          </a:prstGeom>
          <a:ln w="22225" cap="rnd">
            <a:gradFill>
              <a:gsLst>
                <a:gs pos="0">
                  <a:schemeClr val="accent2">
                    <a:alpha val="0"/>
                  </a:schemeClr>
                </a:gs>
                <a:gs pos="50000">
                  <a:schemeClr val="accent2"/>
                </a:gs>
                <a:gs pos="82000">
                  <a:srgbClr val="A6BCC6"/>
                </a:gs>
                <a:gs pos="16000">
                  <a:srgbClr val="A6BCC6"/>
                </a:gs>
                <a:gs pos="100000">
                  <a:schemeClr val="accent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2709779" y="236654"/>
            <a:ext cx="6606866" cy="659586"/>
          </a:xfrm>
          <a:prstGeom prst="rect">
            <a:avLst/>
          </a:prstGeom>
        </p:spPr>
        <p:txBody>
          <a:bodyPr vert="horz" lIns="91397" tIns="45698" rIns="91397" bIns="45698" rtlCol="0" anchor="ctr">
            <a:noAutofit/>
          </a:bodyPr>
          <a:lstStyle>
            <a:lvl1pPr algn="l" defTabSz="609493" rtl="0" eaLnBrk="1" latinLnBrk="0" hangingPunct="1">
              <a:spcBef>
                <a:spcPct val="0"/>
              </a:spcBef>
              <a:buNone/>
              <a:defRPr sz="3600" kern="1200">
                <a:solidFill>
                  <a:schemeClr val="accent1"/>
                </a:solidFill>
                <a:latin typeface="Arial"/>
                <a:ea typeface="+mj-ea"/>
                <a:cs typeface="Arial"/>
              </a:defRPr>
            </a:lvl1pPr>
          </a:lstStyle>
          <a:p>
            <a:r>
              <a:rPr lang="en-US" sz="2399" dirty="0">
                <a:solidFill>
                  <a:srgbClr val="C60C30"/>
                </a:solidFill>
                <a:rtl val="0"/>
              </a:rPr>
              <a:t>Managing Risk/Fraud</a:t>
            </a:r>
          </a:p>
        </p:txBody>
      </p:sp>
      <p:sp>
        <p:nvSpPr>
          <p:cNvPr id="10" name="Title 1"/>
          <p:cNvSpPr txBox="1">
            <a:spLocks/>
          </p:cNvSpPr>
          <p:nvPr/>
        </p:nvSpPr>
        <p:spPr>
          <a:xfrm>
            <a:off x="342850" y="245856"/>
            <a:ext cx="2156416" cy="659586"/>
          </a:xfrm>
          <a:prstGeom prst="rect">
            <a:avLst/>
          </a:prstGeom>
        </p:spPr>
        <p:txBody>
          <a:bodyPr vert="horz" lIns="91397" tIns="45698" rIns="91397" bIns="45698" rtlCol="0" anchor="ctr">
            <a:noAutofit/>
          </a:bodyPr>
          <a:lstStyle>
            <a:lvl1pPr algn="l" defTabSz="609493" rtl="0" eaLnBrk="1" latinLnBrk="0" hangingPunct="1">
              <a:spcBef>
                <a:spcPct val="0"/>
              </a:spcBef>
              <a:buNone/>
              <a:defRPr sz="3600" kern="1200">
                <a:solidFill>
                  <a:schemeClr val="accent1"/>
                </a:solidFill>
                <a:latin typeface="Arial"/>
                <a:ea typeface="+mj-ea"/>
                <a:cs typeface="Arial"/>
              </a:defRPr>
            </a:lvl1pPr>
          </a:lstStyle>
          <a:p>
            <a:r>
              <a:rPr lang="en-US" sz="1800" dirty="0">
                <a:solidFill>
                  <a:srgbClr val="747678"/>
                </a:solidFill>
                <a:rtl val="0"/>
              </a:rPr>
              <a:t>American Express</a:t>
            </a:r>
          </a:p>
        </p:txBody>
      </p:sp>
      <p:sp>
        <p:nvSpPr>
          <p:cNvPr id="11" name="Rectangle 10"/>
          <p:cNvSpPr/>
          <p:nvPr/>
        </p:nvSpPr>
        <p:spPr bwMode="auto">
          <a:xfrm>
            <a:off x="0" y="1136141"/>
            <a:ext cx="9144000" cy="4013709"/>
          </a:xfrm>
          <a:prstGeom prst="rect">
            <a:avLst/>
          </a:prstGeom>
          <a:gradFill flip="none" rotWithShape="1">
            <a:gsLst>
              <a:gs pos="0">
                <a:schemeClr val="bg1">
                  <a:alpha val="0"/>
                </a:schemeClr>
              </a:gs>
              <a:gs pos="53000">
                <a:schemeClr val="bg1">
                  <a:alpha val="96000"/>
                </a:schemeClr>
              </a:gs>
              <a:gs pos="100000">
                <a:schemeClr val="bg1"/>
              </a:gs>
            </a:gsLst>
            <a:lin ang="21120000" scaled="0"/>
            <a:tileRect/>
          </a:gradFill>
          <a:ln w="9525" algn="ctr">
            <a:noFill/>
            <a:round/>
            <a:headEnd/>
            <a:tailEnd/>
          </a:ln>
        </p:spPr>
        <p:txBody>
          <a:bodyPr lIns="68559" tIns="34280" rIns="68559" bIns="34280" rtlCol="0" anchor="ctr"/>
          <a:lstStyle/>
          <a:p>
            <a:pPr defTabSz="457019" eaLnBrk="0" hangingPunct="0"/>
            <a:endParaRPr lang="en-US" sz="8400" dirty="0">
              <a:solidFill>
                <a:srgbClr val="FFFFFF"/>
              </a:solidFill>
              <a:rtl val="0"/>
            </a:endParaRPr>
          </a:p>
        </p:txBody>
      </p:sp>
      <p:sp>
        <p:nvSpPr>
          <p:cNvPr id="6" name="Rectangle 5"/>
          <p:cNvSpPr/>
          <p:nvPr/>
        </p:nvSpPr>
        <p:spPr>
          <a:xfrm>
            <a:off x="2735344" y="1874928"/>
            <a:ext cx="6408656" cy="1546044"/>
          </a:xfrm>
          <a:prstGeom prst="rect">
            <a:avLst/>
          </a:prstGeom>
        </p:spPr>
        <p:txBody>
          <a:bodyPr wrap="square" lIns="68559" tIns="34280" rIns="68559" bIns="34280">
            <a:spAutoFit/>
          </a:bodyPr>
          <a:lstStyle/>
          <a:p>
            <a:pPr marL="5953" lvl="1" defTabSz="457019"/>
            <a:endParaRPr lang="en-US" sz="2399" dirty="0">
              <a:solidFill>
                <a:srgbClr val="747678"/>
              </a:solidFill>
              <a:rtl val="0"/>
            </a:endParaRPr>
          </a:p>
          <a:p>
            <a:pPr marL="5953" lvl="1" defTabSz="457019"/>
            <a:r>
              <a:rPr lang="en-US" sz="2399" dirty="0">
                <a:solidFill>
                  <a:srgbClr val="4D4F53"/>
                </a:solidFill>
                <a:rtl val="0"/>
              </a:rPr>
              <a:t>Fraud protection on </a:t>
            </a:r>
            <a:r>
              <a:rPr lang="en-US" sz="2399" dirty="0" smtClean="0">
                <a:solidFill>
                  <a:srgbClr val="4D4F53"/>
                </a:solidFill>
                <a:rtl val="0"/>
              </a:rPr>
              <a:t>$1 </a:t>
            </a:r>
            <a:r>
              <a:rPr lang="en-US" sz="2399" dirty="0">
                <a:solidFill>
                  <a:srgbClr val="4D4F53"/>
                </a:solidFill>
                <a:rtl val="0"/>
              </a:rPr>
              <a:t>trillion</a:t>
            </a:r>
          </a:p>
          <a:p>
            <a:pPr marL="5953" lvl="1" defTabSz="457019"/>
            <a:r>
              <a:rPr lang="en-US" sz="2399" dirty="0">
                <a:solidFill>
                  <a:srgbClr val="4D4F53"/>
                </a:solidFill>
                <a:rtl val="0"/>
              </a:rPr>
              <a:t/>
            </a:r>
            <a:br>
              <a:rPr lang="en-US" sz="2399" dirty="0">
                <a:solidFill>
                  <a:srgbClr val="4D4F53"/>
                </a:solidFill>
                <a:rtl val="0"/>
              </a:rPr>
            </a:br>
            <a:r>
              <a:rPr lang="en-US" sz="2399" dirty="0">
                <a:solidFill>
                  <a:srgbClr val="4D4F53"/>
                </a:solidFill>
                <a:rtl val="0"/>
              </a:rPr>
              <a:t>Decisions made in less than 2 milliseconds</a:t>
            </a:r>
          </a:p>
        </p:txBody>
      </p:sp>
    </p:spTree>
    <p:extLst>
      <p:ext uri="{BB962C8B-B14F-4D97-AF65-F5344CB8AC3E}">
        <p14:creationId xmlns:p14="http://schemas.microsoft.com/office/powerpoint/2010/main" val="30860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smtClean="0"/>
              <a:t>First Approach</a:t>
            </a:r>
            <a:endParaRPr lang="en-US" dirty="0"/>
          </a:p>
        </p:txBody>
      </p:sp>
      <p:sp>
        <p:nvSpPr>
          <p:cNvPr id="3" name="Content Placeholder 2"/>
          <p:cNvSpPr>
            <a:spLocks noGrp="1"/>
          </p:cNvSpPr>
          <p:nvPr>
            <p:ph idx="1"/>
          </p:nvPr>
        </p:nvSpPr>
        <p:spPr>
          <a:xfrm>
            <a:off x="316879" y="898625"/>
            <a:ext cx="5702921" cy="3695999"/>
          </a:xfrm>
        </p:spPr>
        <p:txBody>
          <a:bodyPr/>
          <a:lstStyle/>
          <a:p>
            <a:r>
              <a:rPr lang="en-US" dirty="0"/>
              <a:t>Data first </a:t>
            </a:r>
            <a:r>
              <a:rPr lang="en-US" dirty="0" smtClean="0"/>
              <a:t>approach is independent of application</a:t>
            </a:r>
            <a:endParaRPr lang="en-US" dirty="0"/>
          </a:p>
          <a:p>
            <a:pPr lvl="1"/>
            <a:r>
              <a:rPr lang="en-US" dirty="0" smtClean="0"/>
              <a:t>Storage is independent of </a:t>
            </a:r>
            <a:r>
              <a:rPr lang="en-US" dirty="0" smtClean="0"/>
              <a:t>whether it is used for operations or analytics</a:t>
            </a:r>
          </a:p>
          <a:p>
            <a:r>
              <a:rPr lang="en-US" dirty="0" smtClean="0"/>
              <a:t>Allows flexibility</a:t>
            </a:r>
          </a:p>
          <a:p>
            <a:r>
              <a:rPr lang="en-US" dirty="0" smtClean="0"/>
              <a:t>Provides </a:t>
            </a:r>
            <a:r>
              <a:rPr lang="en-US" dirty="0" smtClean="0"/>
              <a:t>agility</a:t>
            </a:r>
          </a:p>
          <a:p>
            <a:r>
              <a:rPr lang="en-US" dirty="0" smtClean="0"/>
              <a:t>Traditional approach requires specialized storage formats, ETL, separation</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799" y="1077686"/>
            <a:ext cx="2857239" cy="2313214"/>
          </a:xfrm>
          <a:prstGeom prst="rect">
            <a:avLst/>
          </a:prstGeom>
        </p:spPr>
      </p:pic>
    </p:spTree>
    <p:extLst>
      <p:ext uri="{BB962C8B-B14F-4D97-AF65-F5344CB8AC3E}">
        <p14:creationId xmlns:p14="http://schemas.microsoft.com/office/powerpoint/2010/main" val="54291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tolia_85427034.jpg"/>
          <p:cNvPicPr>
            <a:picLocks noChangeAspect="1"/>
          </p:cNvPicPr>
          <p:nvPr/>
        </p:nvPicPr>
        <p:blipFill rotWithShape="1">
          <a:blip r:embed="rId3">
            <a:extLst>
              <a:ext uri="{28A0092B-C50C-407E-A947-70E740481C1C}">
                <a14:useLocalDpi xmlns:a14="http://schemas.microsoft.com/office/drawing/2010/main" val="0"/>
              </a:ext>
            </a:extLst>
          </a:blip>
          <a:srcRect b="9121"/>
          <a:stretch/>
        </p:blipFill>
        <p:spPr>
          <a:xfrm>
            <a:off x="2624499" y="-171450"/>
            <a:ext cx="3895001" cy="5314950"/>
          </a:xfrm>
          <a:prstGeom prst="rect">
            <a:avLst/>
          </a:prstGeom>
        </p:spPr>
      </p:pic>
      <p:sp>
        <p:nvSpPr>
          <p:cNvPr id="2" name="Title 1"/>
          <p:cNvSpPr>
            <a:spLocks noGrp="1"/>
          </p:cNvSpPr>
          <p:nvPr>
            <p:ph type="title"/>
          </p:nvPr>
        </p:nvSpPr>
        <p:spPr/>
        <p:txBody>
          <a:bodyPr/>
          <a:lstStyle/>
          <a:p>
            <a:r>
              <a:rPr lang="en-US" dirty="0" smtClean="0"/>
              <a:t>Traditional Applications Dictate Data </a:t>
            </a:r>
            <a:endParaRPr lang="en-US" dirty="0"/>
          </a:p>
        </p:txBody>
      </p:sp>
      <p:sp>
        <p:nvSpPr>
          <p:cNvPr id="3" name="Content Placeholder 2"/>
          <p:cNvSpPr>
            <a:spLocks noGrp="1"/>
          </p:cNvSpPr>
          <p:nvPr>
            <p:ph idx="1"/>
          </p:nvPr>
        </p:nvSpPr>
        <p:spPr>
          <a:xfrm>
            <a:off x="10210800" y="819150"/>
            <a:ext cx="8229600" cy="3695999"/>
          </a:xfrm>
        </p:spPr>
        <p:txBody>
          <a:bodyPr/>
          <a:lstStyle/>
          <a:p>
            <a:r>
              <a:rPr lang="en-US" dirty="0" smtClean="0"/>
              <a:t>This slide is not conceptual.. Maybe the shape of a glass (rounded at bottom)</a:t>
            </a:r>
          </a:p>
          <a:p>
            <a:endParaRPr lang="en-US" dirty="0"/>
          </a:p>
          <a:p>
            <a:r>
              <a:rPr lang="en-US" dirty="0" smtClean="0"/>
              <a:t>The top says application</a:t>
            </a:r>
          </a:p>
          <a:p>
            <a:r>
              <a:rPr lang="en-US" dirty="0" smtClean="0"/>
              <a:t>The bottom layer is data</a:t>
            </a:r>
          </a:p>
          <a:p>
            <a:r>
              <a:rPr lang="en-US" dirty="0" smtClean="0"/>
              <a:t>ETL process with arrow pointing at it</a:t>
            </a:r>
          </a:p>
          <a:p>
            <a:r>
              <a:rPr lang="en-US" dirty="0" smtClean="0"/>
              <a:t>Specialized schema with arrow pointing</a:t>
            </a:r>
          </a:p>
          <a:p>
            <a:r>
              <a:rPr lang="en-US" dirty="0" smtClean="0"/>
              <a:t>Security with arrow….</a:t>
            </a:r>
            <a:endParaRPr lang="en-US" dirty="0"/>
          </a:p>
        </p:txBody>
      </p:sp>
      <p:sp>
        <p:nvSpPr>
          <p:cNvPr id="5" name="TextBox 4"/>
          <p:cNvSpPr txBox="1"/>
          <p:nvPr/>
        </p:nvSpPr>
        <p:spPr>
          <a:xfrm>
            <a:off x="1477528" y="1581150"/>
            <a:ext cx="2209800" cy="400110"/>
          </a:xfrm>
          <a:prstGeom prst="rect">
            <a:avLst/>
          </a:prstGeom>
          <a:noFill/>
        </p:spPr>
        <p:txBody>
          <a:bodyPr wrap="square" rtlCol="0">
            <a:spAutoFit/>
          </a:bodyPr>
          <a:lstStyle/>
          <a:p>
            <a:r>
              <a:rPr lang="en-US" sz="2000" b="1" dirty="0" smtClean="0">
                <a:solidFill>
                  <a:srgbClr val="00274C"/>
                </a:solidFill>
                <a:rtl val="0"/>
              </a:rPr>
              <a:t>Application</a:t>
            </a:r>
          </a:p>
        </p:txBody>
      </p:sp>
      <p:sp>
        <p:nvSpPr>
          <p:cNvPr id="6" name="TextBox 5"/>
          <p:cNvSpPr txBox="1"/>
          <p:nvPr/>
        </p:nvSpPr>
        <p:spPr>
          <a:xfrm>
            <a:off x="791728" y="2343150"/>
            <a:ext cx="2209800" cy="400110"/>
          </a:xfrm>
          <a:prstGeom prst="rect">
            <a:avLst/>
          </a:prstGeom>
          <a:noFill/>
        </p:spPr>
        <p:txBody>
          <a:bodyPr wrap="square" rtlCol="0">
            <a:spAutoFit/>
          </a:bodyPr>
          <a:lstStyle/>
          <a:p>
            <a:pPr algn="r"/>
            <a:r>
              <a:rPr lang="en-US" sz="2000" b="1" dirty="0" smtClean="0">
                <a:solidFill>
                  <a:srgbClr val="00274C"/>
                </a:solidFill>
                <a:rtl val="0"/>
              </a:rPr>
              <a:t>Data</a:t>
            </a:r>
          </a:p>
        </p:txBody>
      </p:sp>
      <p:cxnSp>
        <p:nvCxnSpPr>
          <p:cNvPr id="10" name="Straight Connector 9"/>
          <p:cNvCxnSpPr/>
          <p:nvPr/>
        </p:nvCxnSpPr>
        <p:spPr bwMode="auto">
          <a:xfrm>
            <a:off x="3077728" y="1809750"/>
            <a:ext cx="198872" cy="0"/>
          </a:xfrm>
          <a:prstGeom prst="line">
            <a:avLst/>
          </a:prstGeom>
          <a:noFill/>
          <a:ln w="38100" cmpd="sng" algn="ctr">
            <a:solidFill>
              <a:srgbClr val="C8102E"/>
            </a:solidFill>
            <a:prstDash val="dot"/>
            <a:round/>
            <a:headEnd type="none"/>
            <a:tailEnd type="none"/>
          </a:ln>
        </p:spPr>
      </p:cxnSp>
      <p:cxnSp>
        <p:nvCxnSpPr>
          <p:cNvPr id="12" name="Straight Connector 11"/>
          <p:cNvCxnSpPr/>
          <p:nvPr/>
        </p:nvCxnSpPr>
        <p:spPr bwMode="auto">
          <a:xfrm>
            <a:off x="3077728" y="3028950"/>
            <a:ext cx="984926" cy="0"/>
          </a:xfrm>
          <a:prstGeom prst="line">
            <a:avLst/>
          </a:prstGeom>
          <a:noFill/>
          <a:ln w="25400" algn="ctr">
            <a:solidFill>
              <a:srgbClr val="C8102E"/>
            </a:solidFill>
            <a:round/>
            <a:headEnd type="none"/>
            <a:tailEnd type="arrow"/>
          </a:ln>
        </p:spPr>
      </p:cxnSp>
      <p:sp>
        <p:nvSpPr>
          <p:cNvPr id="14" name="TextBox 13"/>
          <p:cNvSpPr txBox="1"/>
          <p:nvPr/>
        </p:nvSpPr>
        <p:spPr>
          <a:xfrm>
            <a:off x="258328" y="2775287"/>
            <a:ext cx="2819400" cy="1015663"/>
          </a:xfrm>
          <a:prstGeom prst="rect">
            <a:avLst/>
          </a:prstGeom>
          <a:noFill/>
        </p:spPr>
        <p:txBody>
          <a:bodyPr wrap="square" rtlCol="0">
            <a:spAutoFit/>
          </a:bodyPr>
          <a:lstStyle/>
          <a:p>
            <a:pPr algn="r"/>
            <a:r>
              <a:rPr lang="en-US" sz="2000" dirty="0" smtClean="0">
                <a:solidFill>
                  <a:srgbClr val="00274C"/>
                </a:solidFill>
                <a:rtl val="0"/>
              </a:rPr>
              <a:t>ETL process</a:t>
            </a:r>
          </a:p>
          <a:p>
            <a:pPr algn="r"/>
            <a:r>
              <a:rPr lang="en-US" sz="2000" dirty="0" smtClean="0">
                <a:solidFill>
                  <a:srgbClr val="00274C"/>
                </a:solidFill>
                <a:rtl val="0"/>
              </a:rPr>
              <a:t>Specialized schema</a:t>
            </a:r>
          </a:p>
          <a:p>
            <a:pPr algn="r"/>
            <a:r>
              <a:rPr lang="en-US" sz="2000" dirty="0" smtClean="0">
                <a:solidFill>
                  <a:srgbClr val="00274C"/>
                </a:solidFill>
                <a:rtl val="0"/>
              </a:rPr>
              <a:t>Security</a:t>
            </a:r>
          </a:p>
        </p:txBody>
      </p:sp>
      <p:cxnSp>
        <p:nvCxnSpPr>
          <p:cNvPr id="15" name="Straight Connector 14"/>
          <p:cNvCxnSpPr/>
          <p:nvPr/>
        </p:nvCxnSpPr>
        <p:spPr bwMode="auto">
          <a:xfrm>
            <a:off x="3077728" y="3333750"/>
            <a:ext cx="1518326" cy="0"/>
          </a:xfrm>
          <a:prstGeom prst="line">
            <a:avLst/>
          </a:prstGeom>
          <a:noFill/>
          <a:ln w="25400" algn="ctr">
            <a:solidFill>
              <a:srgbClr val="C8102E"/>
            </a:solidFill>
            <a:round/>
            <a:headEnd type="none"/>
            <a:tailEnd type="arrow"/>
          </a:ln>
        </p:spPr>
      </p:cxnSp>
      <p:cxnSp>
        <p:nvCxnSpPr>
          <p:cNvPr id="16" name="Straight Connector 15"/>
          <p:cNvCxnSpPr/>
          <p:nvPr/>
        </p:nvCxnSpPr>
        <p:spPr bwMode="auto">
          <a:xfrm>
            <a:off x="3077728" y="3638550"/>
            <a:ext cx="1143000" cy="0"/>
          </a:xfrm>
          <a:prstGeom prst="line">
            <a:avLst/>
          </a:prstGeom>
          <a:noFill/>
          <a:ln w="25400" algn="ctr">
            <a:solidFill>
              <a:srgbClr val="C8102E"/>
            </a:solidFill>
            <a:round/>
            <a:headEnd type="none"/>
            <a:tailEnd type="arrow"/>
          </a:ln>
        </p:spPr>
      </p:cxnSp>
      <p:cxnSp>
        <p:nvCxnSpPr>
          <p:cNvPr id="19" name="Straight Connector 18"/>
          <p:cNvCxnSpPr/>
          <p:nvPr/>
        </p:nvCxnSpPr>
        <p:spPr bwMode="auto">
          <a:xfrm>
            <a:off x="3077728" y="2571750"/>
            <a:ext cx="1365926" cy="0"/>
          </a:xfrm>
          <a:prstGeom prst="line">
            <a:avLst/>
          </a:prstGeom>
          <a:noFill/>
          <a:ln w="38100" cmpd="sng" algn="ctr">
            <a:solidFill>
              <a:srgbClr val="C8102E"/>
            </a:solidFill>
            <a:prstDash val="dot"/>
            <a:round/>
            <a:headEnd type="none"/>
            <a:tailEnd type="none"/>
          </a:ln>
        </p:spPr>
      </p:cxnSp>
    </p:spTree>
    <p:extLst>
      <p:ext uri="{BB962C8B-B14F-4D97-AF65-F5344CB8AC3E}">
        <p14:creationId xmlns:p14="http://schemas.microsoft.com/office/powerpoint/2010/main" val="694033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Dictate Data – Results in Silos</a:t>
            </a:r>
            <a:endParaRPr lang="en-US" dirty="0"/>
          </a:p>
        </p:txBody>
      </p:sp>
      <p:pic>
        <p:nvPicPr>
          <p:cNvPr id="4" name="Picture 3" descr="water-bott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66557"/>
            <a:ext cx="6400800" cy="4270248"/>
          </a:xfrm>
          <a:prstGeom prst="rect">
            <a:avLst/>
          </a:prstGeom>
        </p:spPr>
      </p:pic>
    </p:spTree>
    <p:extLst>
      <p:ext uri="{BB962C8B-B14F-4D97-AF65-F5344CB8AC3E}">
        <p14:creationId xmlns:p14="http://schemas.microsoft.com/office/powerpoint/2010/main" val="348961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smtClean="0"/>
              <a:t>Convergence</a:t>
            </a:r>
            <a:endParaRPr lang="en-US" dirty="0"/>
          </a:p>
        </p:txBody>
      </p:sp>
    </p:spTree>
    <p:extLst>
      <p:ext uri="{BB962C8B-B14F-4D97-AF65-F5344CB8AC3E}">
        <p14:creationId xmlns:p14="http://schemas.microsoft.com/office/powerpoint/2010/main" val="20513610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4575145" y="514574"/>
            <a:ext cx="4423096" cy="2521588"/>
          </a:xfrm>
          <a:prstGeom prst="rect">
            <a:avLst/>
          </a:prstGeom>
          <a:solidFill>
            <a:schemeClr val="bg1"/>
          </a:solidFill>
          <a:ln w="19050" algn="ctr">
            <a:solidFill>
              <a:schemeClr val="bg2">
                <a:lumMod val="90000"/>
                <a:lumOff val="10000"/>
              </a:schemeClr>
            </a:solidFill>
            <a:round/>
            <a:headEnd/>
            <a:tailEnd/>
          </a:ln>
        </p:spPr>
        <p:txBody>
          <a:bodyPr lIns="34283" tIns="17141" rIns="34283" bIns="17141" rtlCol="0" anchor="ctr"/>
          <a:lstStyle/>
          <a:p>
            <a:pPr algn="ctr" eaLnBrk="0" hangingPunct="0"/>
            <a:endParaRPr lang="en-US" sz="8400" dirty="0">
              <a:solidFill>
                <a:srgbClr val="FFFFFF"/>
              </a:solidFill>
            </a:endParaRPr>
          </a:p>
        </p:txBody>
      </p:sp>
      <p:sp>
        <p:nvSpPr>
          <p:cNvPr id="8" name="Rectangle 7"/>
          <p:cNvSpPr/>
          <p:nvPr/>
        </p:nvSpPr>
        <p:spPr bwMode="auto">
          <a:xfrm>
            <a:off x="144029" y="507274"/>
            <a:ext cx="4339170" cy="2521588"/>
          </a:xfrm>
          <a:prstGeom prst="rect">
            <a:avLst/>
          </a:prstGeom>
          <a:solidFill>
            <a:schemeClr val="bg1"/>
          </a:solidFill>
          <a:ln w="19050" algn="ctr">
            <a:solidFill>
              <a:schemeClr val="bg2">
                <a:lumMod val="90000"/>
                <a:lumOff val="10000"/>
              </a:schemeClr>
            </a:solidFill>
            <a:round/>
            <a:headEnd/>
            <a:tailEnd/>
          </a:ln>
        </p:spPr>
        <p:txBody>
          <a:bodyPr lIns="34283" tIns="17141" rIns="34283" bIns="17141" rtlCol="0" anchor="ctr"/>
          <a:lstStyle/>
          <a:p>
            <a:pPr algn="ctr" eaLnBrk="0" hangingPunct="0"/>
            <a:endParaRPr lang="en-US" sz="8400" dirty="0">
              <a:solidFill>
                <a:srgbClr val="FFFFFF"/>
              </a:solidFill>
            </a:endParaRPr>
          </a:p>
        </p:txBody>
      </p:sp>
      <p:grpSp>
        <p:nvGrpSpPr>
          <p:cNvPr id="23" name="Group 22"/>
          <p:cNvGrpSpPr/>
          <p:nvPr/>
        </p:nvGrpSpPr>
        <p:grpSpPr>
          <a:xfrm>
            <a:off x="229732" y="600075"/>
            <a:ext cx="3942323" cy="2292988"/>
            <a:chOff x="609600" y="1371600"/>
            <a:chExt cx="10515600" cy="6114633"/>
          </a:xfrm>
        </p:grpSpPr>
        <p:sp>
          <p:nvSpPr>
            <p:cNvPr id="13" name="TextBox 12"/>
            <p:cNvSpPr txBox="1"/>
            <p:nvPr/>
          </p:nvSpPr>
          <p:spPr>
            <a:xfrm>
              <a:off x="720149" y="2547877"/>
              <a:ext cx="3878994" cy="3570207"/>
            </a:xfrm>
            <a:prstGeom prst="rect">
              <a:avLst/>
            </a:prstGeom>
            <a:noFill/>
          </p:spPr>
          <p:txBody>
            <a:bodyPr wrap="none" rtlCol="0">
              <a:spAutoFit/>
            </a:bodyPr>
            <a:lstStyle/>
            <a:p>
              <a:r>
                <a:rPr lang="en-US" sz="2025" dirty="0"/>
                <a:t>Analytics</a:t>
              </a:r>
            </a:p>
            <a:p>
              <a:endParaRPr lang="en-US" sz="2025" dirty="0"/>
            </a:p>
            <a:p>
              <a:endParaRPr lang="en-US" sz="2025" dirty="0"/>
            </a:p>
            <a:p>
              <a:r>
                <a:rPr lang="en-US" sz="2025" dirty="0"/>
                <a:t>Operations</a:t>
              </a:r>
            </a:p>
          </p:txBody>
        </p:sp>
        <p:sp>
          <p:nvSpPr>
            <p:cNvPr id="16" name="Oval 15"/>
            <p:cNvSpPr/>
            <p:nvPr/>
          </p:nvSpPr>
          <p:spPr bwMode="auto">
            <a:xfrm>
              <a:off x="6240780" y="1371600"/>
              <a:ext cx="2674620" cy="2780705"/>
            </a:xfrm>
            <a:prstGeom prst="ellipse">
              <a:avLst/>
            </a:prstGeom>
            <a:solidFill>
              <a:schemeClr val="bg2"/>
            </a:solidFill>
            <a:ln w="9525" algn="ctr">
              <a:noFill/>
              <a:round/>
              <a:headEnd/>
              <a:tailEnd/>
            </a:ln>
          </p:spPr>
          <p:txBody>
            <a:bodyPr rtlCol="0" anchor="ctr"/>
            <a:lstStyle/>
            <a:p>
              <a:pPr algn="ctr" eaLnBrk="0" hangingPunct="0"/>
              <a:r>
                <a:rPr lang="en-US" sz="1800" dirty="0">
                  <a:solidFill>
                    <a:srgbClr val="FFFFFF"/>
                  </a:solidFill>
                </a:rPr>
                <a:t>Data</a:t>
              </a:r>
            </a:p>
          </p:txBody>
        </p:sp>
        <p:sp>
          <p:nvSpPr>
            <p:cNvPr id="17" name="Oval 16"/>
            <p:cNvSpPr/>
            <p:nvPr/>
          </p:nvSpPr>
          <p:spPr bwMode="auto">
            <a:xfrm>
              <a:off x="6236019" y="4705528"/>
              <a:ext cx="2674620" cy="2780705"/>
            </a:xfrm>
            <a:prstGeom prst="ellipse">
              <a:avLst/>
            </a:prstGeom>
            <a:solidFill>
              <a:schemeClr val="bg2"/>
            </a:solidFill>
            <a:ln w="9525" algn="ctr">
              <a:noFill/>
              <a:round/>
              <a:headEnd/>
              <a:tailEnd/>
            </a:ln>
          </p:spPr>
          <p:txBody>
            <a:bodyPr rtlCol="0" anchor="ctr"/>
            <a:lstStyle/>
            <a:p>
              <a:pPr algn="ctr" eaLnBrk="0" hangingPunct="0"/>
              <a:r>
                <a:rPr lang="en-US" sz="1800" dirty="0">
                  <a:solidFill>
                    <a:srgbClr val="FFFFFF"/>
                  </a:solidFill>
                </a:rPr>
                <a:t>Data</a:t>
              </a:r>
            </a:p>
          </p:txBody>
        </p:sp>
        <p:cxnSp>
          <p:nvCxnSpPr>
            <p:cNvPr id="19" name="Straight Connector 18"/>
            <p:cNvCxnSpPr/>
            <p:nvPr/>
          </p:nvCxnSpPr>
          <p:spPr bwMode="auto">
            <a:xfrm>
              <a:off x="609600" y="4419600"/>
              <a:ext cx="10515600" cy="0"/>
            </a:xfrm>
            <a:prstGeom prst="line">
              <a:avLst/>
            </a:prstGeom>
            <a:noFill/>
            <a:ln w="200025" algn="ctr">
              <a:solidFill>
                <a:schemeClr val="tx1"/>
              </a:solidFill>
              <a:prstDash val="sysDash"/>
              <a:round/>
              <a:headEnd/>
              <a:tailEnd/>
            </a:ln>
          </p:spPr>
        </p:cxnSp>
      </p:grpSp>
      <p:sp>
        <p:nvSpPr>
          <p:cNvPr id="24" name="TextBox 23"/>
          <p:cNvSpPr txBox="1"/>
          <p:nvPr/>
        </p:nvSpPr>
        <p:spPr>
          <a:xfrm>
            <a:off x="1673061" y="28068"/>
            <a:ext cx="1281106" cy="450115"/>
          </a:xfrm>
          <a:prstGeom prst="rect">
            <a:avLst/>
          </a:prstGeom>
          <a:noFill/>
        </p:spPr>
        <p:txBody>
          <a:bodyPr wrap="none" lIns="34283" tIns="17141" rIns="34283" bIns="17141" rtlCol="0">
            <a:spAutoFit/>
          </a:bodyPr>
          <a:lstStyle/>
          <a:p>
            <a:r>
              <a:rPr lang="en-US" sz="2700" dirty="0">
                <a:solidFill>
                  <a:schemeClr val="tx2"/>
                </a:solidFill>
              </a:rPr>
              <a:t>Before  </a:t>
            </a:r>
          </a:p>
        </p:txBody>
      </p:sp>
      <p:sp>
        <p:nvSpPr>
          <p:cNvPr id="25" name="TextBox 24"/>
          <p:cNvSpPr txBox="1"/>
          <p:nvPr/>
        </p:nvSpPr>
        <p:spPr>
          <a:xfrm>
            <a:off x="5857599" y="49851"/>
            <a:ext cx="1858187" cy="450115"/>
          </a:xfrm>
          <a:prstGeom prst="rect">
            <a:avLst/>
          </a:prstGeom>
          <a:noFill/>
        </p:spPr>
        <p:txBody>
          <a:bodyPr wrap="none" lIns="34283" tIns="17141" rIns="34283" bIns="17141" rtlCol="0">
            <a:spAutoFit/>
          </a:bodyPr>
          <a:lstStyle/>
          <a:p>
            <a:r>
              <a:rPr lang="en-US" sz="2700" dirty="0">
                <a:solidFill>
                  <a:schemeClr val="tx2"/>
                </a:solidFill>
              </a:rPr>
              <a:t>Converged </a:t>
            </a:r>
          </a:p>
        </p:txBody>
      </p:sp>
      <p:sp>
        <p:nvSpPr>
          <p:cNvPr id="26" name="TextBox 25"/>
          <p:cNvSpPr txBox="1"/>
          <p:nvPr/>
        </p:nvSpPr>
        <p:spPr>
          <a:xfrm>
            <a:off x="532130" y="3129098"/>
            <a:ext cx="3639765" cy="1904359"/>
          </a:xfrm>
          <a:prstGeom prst="rect">
            <a:avLst/>
          </a:prstGeom>
          <a:noFill/>
        </p:spPr>
        <p:txBody>
          <a:bodyPr wrap="none" lIns="34283" tIns="17141" rIns="34283" bIns="17141" rtlCol="0">
            <a:spAutoFit/>
          </a:bodyPr>
          <a:lstStyle/>
          <a:p>
            <a:pPr marL="321404" indent="-321404">
              <a:buFont typeface="Arial"/>
              <a:buChar char="•"/>
            </a:pPr>
            <a:r>
              <a:rPr lang="en-US" sz="2025" dirty="0">
                <a:solidFill>
                  <a:schemeClr val="tx2"/>
                </a:solidFill>
              </a:rPr>
              <a:t>Complex</a:t>
            </a:r>
          </a:p>
          <a:p>
            <a:pPr marL="321404" indent="-321404">
              <a:buFont typeface="Arial"/>
              <a:buChar char="•"/>
            </a:pPr>
            <a:r>
              <a:rPr lang="en-US" sz="2025" dirty="0">
                <a:solidFill>
                  <a:schemeClr val="tx2"/>
                </a:solidFill>
              </a:rPr>
              <a:t>Slow</a:t>
            </a:r>
          </a:p>
          <a:p>
            <a:pPr marL="321404" indent="-321404">
              <a:buFont typeface="Arial"/>
              <a:buChar char="•"/>
            </a:pPr>
            <a:r>
              <a:rPr lang="en-US" sz="2025" dirty="0">
                <a:solidFill>
                  <a:schemeClr val="tx2"/>
                </a:solidFill>
              </a:rPr>
              <a:t>Multiple versions of the truth</a:t>
            </a:r>
          </a:p>
          <a:p>
            <a:pPr marL="321404" indent="-321404">
              <a:buFont typeface="Arial"/>
              <a:buChar char="•"/>
            </a:pPr>
            <a:r>
              <a:rPr lang="en-US" sz="2025" dirty="0">
                <a:solidFill>
                  <a:schemeClr val="tx2"/>
                </a:solidFill>
              </a:rPr>
              <a:t>Difficult governance</a:t>
            </a:r>
          </a:p>
          <a:p>
            <a:pPr marL="321404" indent="-321404">
              <a:buFont typeface="Arial"/>
              <a:buChar char="•"/>
            </a:pPr>
            <a:r>
              <a:rPr lang="en-US" sz="2025" dirty="0">
                <a:solidFill>
                  <a:schemeClr val="tx2"/>
                </a:solidFill>
              </a:rPr>
              <a:t>High TCO</a:t>
            </a:r>
          </a:p>
          <a:p>
            <a:pPr algn="l"/>
            <a:r>
              <a:rPr lang="en-US" sz="2025" dirty="0">
                <a:solidFill>
                  <a:schemeClr val="tx2"/>
                </a:solidFill>
              </a:rPr>
              <a:t> </a:t>
            </a:r>
          </a:p>
        </p:txBody>
      </p:sp>
      <p:sp>
        <p:nvSpPr>
          <p:cNvPr id="27" name="TextBox 26"/>
          <p:cNvSpPr txBox="1"/>
          <p:nvPr/>
        </p:nvSpPr>
        <p:spPr>
          <a:xfrm>
            <a:off x="4728594" y="3129098"/>
            <a:ext cx="4159138" cy="1592736"/>
          </a:xfrm>
          <a:prstGeom prst="rect">
            <a:avLst/>
          </a:prstGeom>
          <a:noFill/>
        </p:spPr>
        <p:txBody>
          <a:bodyPr wrap="none" lIns="34283" tIns="17141" rIns="34283" bIns="17141" rtlCol="0">
            <a:spAutoFit/>
          </a:bodyPr>
          <a:lstStyle/>
          <a:p>
            <a:pPr marL="321404" indent="-321404">
              <a:buFont typeface="Arial"/>
              <a:buChar char="•"/>
            </a:pPr>
            <a:r>
              <a:rPr lang="en-US" sz="2025" dirty="0">
                <a:solidFill>
                  <a:schemeClr val="tx2"/>
                </a:solidFill>
              </a:rPr>
              <a:t>Real-time data to action</a:t>
            </a:r>
          </a:p>
          <a:p>
            <a:pPr marL="321404" indent="-321404">
              <a:buFont typeface="Arial"/>
              <a:buChar char="•"/>
            </a:pPr>
            <a:r>
              <a:rPr lang="en-US" sz="2025" dirty="0">
                <a:solidFill>
                  <a:schemeClr val="tx2"/>
                </a:solidFill>
              </a:rPr>
              <a:t>For e-tailing, IOT, real-time fraud</a:t>
            </a:r>
          </a:p>
          <a:p>
            <a:pPr marL="321404" indent="-321404">
              <a:buFont typeface="Arial"/>
              <a:buChar char="•"/>
            </a:pPr>
            <a:r>
              <a:rPr lang="en-US" sz="2025" dirty="0">
                <a:solidFill>
                  <a:schemeClr val="tx2"/>
                </a:solidFill>
              </a:rPr>
              <a:t>Single data copy </a:t>
            </a:r>
          </a:p>
          <a:p>
            <a:pPr marL="321404" indent="-321404">
              <a:buFont typeface="Arial"/>
              <a:buChar char="•"/>
            </a:pPr>
            <a:r>
              <a:rPr lang="en-US" sz="2025" dirty="0">
                <a:solidFill>
                  <a:schemeClr val="tx2"/>
                </a:solidFill>
              </a:rPr>
              <a:t>Easy governance</a:t>
            </a:r>
          </a:p>
          <a:p>
            <a:pPr marL="321404" indent="-321404">
              <a:buFont typeface="Arial"/>
              <a:buChar char="•"/>
            </a:pPr>
            <a:r>
              <a:rPr lang="en-US" sz="2025" dirty="0">
                <a:solidFill>
                  <a:schemeClr val="tx2"/>
                </a:solidFill>
              </a:rPr>
              <a:t>Low TCO – scales horizontally</a:t>
            </a:r>
          </a:p>
        </p:txBody>
      </p:sp>
      <p:sp>
        <p:nvSpPr>
          <p:cNvPr id="4" name="Rectangle 3"/>
          <p:cNvSpPr/>
          <p:nvPr/>
        </p:nvSpPr>
        <p:spPr>
          <a:xfrm>
            <a:off x="6219718" y="1167531"/>
            <a:ext cx="1107707" cy="346249"/>
          </a:xfrm>
          <a:prstGeom prst="rect">
            <a:avLst/>
          </a:prstGeom>
          <a:noFill/>
        </p:spPr>
        <p:txBody>
          <a:bodyPr spcFirstLastPara="1" wrap="none" lIns="34283" tIns="17141" rIns="34283" bIns="17141" numCol="1">
            <a:prstTxWarp prst="textArchUp">
              <a:avLst/>
            </a:prstTxWarp>
            <a:spAutoFit/>
          </a:bodyPr>
          <a:lstStyle/>
          <a:p>
            <a:pPr algn="ctr"/>
            <a:r>
              <a:rPr lang="en-US" sz="1500" dirty="0">
                <a:ln w="0"/>
                <a:effectLst>
                  <a:outerShdw blurRad="38100" dist="19050" dir="2700000" algn="tl" rotWithShape="0">
                    <a:schemeClr val="dk1">
                      <a:alpha val="40000"/>
                    </a:schemeClr>
                  </a:outerShdw>
                </a:effectLst>
              </a:rPr>
              <a:t>Analytics</a:t>
            </a:r>
            <a:endParaRPr lang="en-US" sz="2025" dirty="0">
              <a:ln w="0"/>
              <a:effectLst>
                <a:outerShdw blurRad="38100" dist="19050" dir="2700000" algn="tl" rotWithShape="0">
                  <a:schemeClr val="dk1">
                    <a:alpha val="40000"/>
                  </a:schemeClr>
                </a:outerShdw>
              </a:effectLst>
            </a:endParaRPr>
          </a:p>
        </p:txBody>
      </p:sp>
      <p:sp>
        <p:nvSpPr>
          <p:cNvPr id="5" name="Rectangle 4"/>
          <p:cNvSpPr/>
          <p:nvPr/>
        </p:nvSpPr>
        <p:spPr>
          <a:xfrm>
            <a:off x="5869896" y="1713705"/>
            <a:ext cx="1843294" cy="687475"/>
          </a:xfrm>
          <a:prstGeom prst="rect">
            <a:avLst/>
          </a:prstGeom>
          <a:noFill/>
        </p:spPr>
        <p:txBody>
          <a:bodyPr spcFirstLastPara="1" wrap="none" lIns="34283" tIns="17141" rIns="34283" bIns="17141" numCol="1">
            <a:prstTxWarp prst="textArchDown">
              <a:avLst/>
            </a:prstTxWarp>
            <a:spAutoFit/>
          </a:bodyPr>
          <a:lstStyle/>
          <a:p>
            <a:pPr algn="ctr"/>
            <a:r>
              <a:rPr lang="en-US" sz="1650" dirty="0">
                <a:ln w="0"/>
                <a:effectLst>
                  <a:outerShdw blurRad="38100" dist="19050" dir="2700000" algn="tl" rotWithShape="0">
                    <a:schemeClr val="dk1">
                      <a:alpha val="40000"/>
                    </a:schemeClr>
                  </a:outerShdw>
                </a:effectLst>
              </a:rPr>
              <a:t>Operations</a:t>
            </a:r>
          </a:p>
        </p:txBody>
      </p:sp>
      <p:grpSp>
        <p:nvGrpSpPr>
          <p:cNvPr id="3" name="Group 2"/>
          <p:cNvGrpSpPr/>
          <p:nvPr/>
        </p:nvGrpSpPr>
        <p:grpSpPr>
          <a:xfrm>
            <a:off x="5714703" y="507274"/>
            <a:ext cx="2153678" cy="2521588"/>
            <a:chOff x="15267799" y="2075215"/>
            <a:chExt cx="4620401" cy="5239985"/>
          </a:xfrm>
        </p:grpSpPr>
        <p:sp>
          <p:nvSpPr>
            <p:cNvPr id="29" name="Curved Left Arrow 28"/>
            <p:cNvSpPr/>
            <p:nvPr/>
          </p:nvSpPr>
          <p:spPr bwMode="auto">
            <a:xfrm rot="10800000">
              <a:off x="15267799" y="2075215"/>
              <a:ext cx="2274293" cy="4930168"/>
            </a:xfrm>
            <a:prstGeom prst="curvedLeftArrow">
              <a:avLst/>
            </a:prstGeom>
            <a:solidFill>
              <a:srgbClr val="C00000"/>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30" name="Curved Left Arrow 29"/>
            <p:cNvSpPr/>
            <p:nvPr/>
          </p:nvSpPr>
          <p:spPr bwMode="auto">
            <a:xfrm>
              <a:off x="17613907" y="2385032"/>
              <a:ext cx="2274293" cy="4930168"/>
            </a:xfrm>
            <a:prstGeom prst="curvedLeftArrow">
              <a:avLst/>
            </a:prstGeom>
            <a:solidFill>
              <a:srgbClr val="C00000"/>
            </a:solidFill>
            <a:ln w="9525" algn="ctr">
              <a:noFill/>
              <a:round/>
              <a:headEnd/>
              <a:tailEnd/>
            </a:ln>
          </p:spPr>
          <p:txBody>
            <a:bodyPr rtlCol="0" anchor="ctr"/>
            <a:lstStyle/>
            <a:p>
              <a:pPr algn="ctr" eaLnBrk="0" hangingPunct="0"/>
              <a:endParaRPr lang="en-US" sz="8400" dirty="0">
                <a:solidFill>
                  <a:srgbClr val="FFFFFF"/>
                </a:solidFill>
              </a:endParaRPr>
            </a:p>
          </p:txBody>
        </p:sp>
      </p:grpSp>
      <p:sp>
        <p:nvSpPr>
          <p:cNvPr id="31" name="Oval 30"/>
          <p:cNvSpPr/>
          <p:nvPr/>
        </p:nvSpPr>
        <p:spPr bwMode="auto">
          <a:xfrm>
            <a:off x="6276614" y="1242576"/>
            <a:ext cx="1002722" cy="1042765"/>
          </a:xfrm>
          <a:prstGeom prst="ellipse">
            <a:avLst/>
          </a:prstGeom>
          <a:solidFill>
            <a:schemeClr val="bg2"/>
          </a:solidFill>
          <a:ln w="9525" algn="ctr">
            <a:noFill/>
            <a:round/>
            <a:headEnd/>
            <a:tailEnd/>
          </a:ln>
        </p:spPr>
        <p:txBody>
          <a:bodyPr lIns="34283" tIns="17141" rIns="34283" bIns="17141" rtlCol="0" anchor="ctr"/>
          <a:lstStyle/>
          <a:p>
            <a:pPr algn="ctr" eaLnBrk="0" hangingPunct="0"/>
            <a:r>
              <a:rPr lang="en-US" sz="2250" dirty="0">
                <a:solidFill>
                  <a:srgbClr val="FFFFFF"/>
                </a:solidFill>
              </a:rPr>
              <a:t>Data</a:t>
            </a:r>
          </a:p>
        </p:txBody>
      </p:sp>
      <p:sp>
        <p:nvSpPr>
          <p:cNvPr id="18" name="Down Arrow 17"/>
          <p:cNvSpPr/>
          <p:nvPr/>
        </p:nvSpPr>
        <p:spPr bwMode="auto">
          <a:xfrm rot="10800000">
            <a:off x="2054716" y="2008850"/>
            <a:ext cx="202577" cy="673065"/>
          </a:xfrm>
          <a:prstGeom prst="downArrow">
            <a:avLst/>
          </a:prstGeom>
          <a:solidFill>
            <a:srgbClr val="C00000"/>
          </a:solidFill>
          <a:ln w="9525" algn="ctr">
            <a:noFill/>
            <a:round/>
            <a:headEnd/>
            <a:tailEnd/>
          </a:ln>
        </p:spPr>
        <p:txBody>
          <a:bodyPr lIns="34283" tIns="17141" rIns="34283" bIns="17141" rtlCol="0" anchor="ctr"/>
          <a:lstStyle/>
          <a:p>
            <a:pPr algn="ctr" eaLnBrk="0" hangingPunct="0"/>
            <a:endParaRPr lang="en-US" sz="8400" dirty="0">
              <a:solidFill>
                <a:srgbClr val="FFFFFF"/>
              </a:solidFill>
            </a:endParaRPr>
          </a:p>
        </p:txBody>
      </p:sp>
      <p:sp>
        <p:nvSpPr>
          <p:cNvPr id="33" name="Down Arrow 32"/>
          <p:cNvSpPr/>
          <p:nvPr/>
        </p:nvSpPr>
        <p:spPr bwMode="auto">
          <a:xfrm>
            <a:off x="3435541" y="763262"/>
            <a:ext cx="202577" cy="708351"/>
          </a:xfrm>
          <a:prstGeom prst="downArrow">
            <a:avLst/>
          </a:prstGeom>
          <a:solidFill>
            <a:srgbClr val="C00000"/>
          </a:solidFill>
          <a:ln w="9525" algn="ctr">
            <a:noFill/>
            <a:round/>
            <a:headEnd/>
            <a:tailEnd/>
          </a:ln>
        </p:spPr>
        <p:txBody>
          <a:bodyPr lIns="34283" tIns="17141" rIns="34283" bIns="17141" rtlCol="0" anchor="ctr"/>
          <a:lstStyle/>
          <a:p>
            <a:pPr algn="ctr" eaLnBrk="0" hangingPunct="0"/>
            <a:endParaRPr lang="en-US" sz="8400" dirty="0">
              <a:solidFill>
                <a:srgbClr val="FFFFFF"/>
              </a:solidFill>
            </a:endParaRPr>
          </a:p>
        </p:txBody>
      </p:sp>
      <p:grpSp>
        <p:nvGrpSpPr>
          <p:cNvPr id="49" name="Group 48"/>
          <p:cNvGrpSpPr/>
          <p:nvPr/>
        </p:nvGrpSpPr>
        <p:grpSpPr>
          <a:xfrm>
            <a:off x="3414741" y="800100"/>
            <a:ext cx="240114" cy="400050"/>
            <a:chOff x="9105171" y="2133600"/>
            <a:chExt cx="640470" cy="1066800"/>
          </a:xfrm>
        </p:grpSpPr>
        <p:sp>
          <p:nvSpPr>
            <p:cNvPr id="43" name="Rectangle 42"/>
            <p:cNvSpPr/>
            <p:nvPr/>
          </p:nvSpPr>
          <p:spPr bwMode="auto">
            <a:xfrm>
              <a:off x="9187593" y="3113414"/>
              <a:ext cx="533400" cy="86986"/>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44" name="Rectangle 43"/>
            <p:cNvSpPr/>
            <p:nvPr/>
          </p:nvSpPr>
          <p:spPr bwMode="auto">
            <a:xfrm>
              <a:off x="9212241" y="2776478"/>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46" name="Rectangle 45"/>
            <p:cNvSpPr/>
            <p:nvPr/>
          </p:nvSpPr>
          <p:spPr bwMode="auto">
            <a:xfrm>
              <a:off x="9209364" y="2548885"/>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47" name="Rectangle 46"/>
            <p:cNvSpPr/>
            <p:nvPr/>
          </p:nvSpPr>
          <p:spPr bwMode="auto">
            <a:xfrm>
              <a:off x="9105171" y="2324452"/>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48" name="Rectangle 47"/>
            <p:cNvSpPr/>
            <p:nvPr/>
          </p:nvSpPr>
          <p:spPr bwMode="auto">
            <a:xfrm>
              <a:off x="9167596" y="2133600"/>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grpSp>
      <p:grpSp>
        <p:nvGrpSpPr>
          <p:cNvPr id="50" name="Group 49"/>
          <p:cNvGrpSpPr/>
          <p:nvPr/>
        </p:nvGrpSpPr>
        <p:grpSpPr>
          <a:xfrm rot="10800000">
            <a:off x="2029488" y="2252229"/>
            <a:ext cx="240114" cy="400050"/>
            <a:chOff x="9105171" y="2133600"/>
            <a:chExt cx="640470" cy="1066800"/>
          </a:xfrm>
        </p:grpSpPr>
        <p:sp>
          <p:nvSpPr>
            <p:cNvPr id="51" name="Rectangle 50"/>
            <p:cNvSpPr/>
            <p:nvPr/>
          </p:nvSpPr>
          <p:spPr bwMode="auto">
            <a:xfrm>
              <a:off x="9187593" y="3113414"/>
              <a:ext cx="533400" cy="86986"/>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52" name="Rectangle 51"/>
            <p:cNvSpPr/>
            <p:nvPr/>
          </p:nvSpPr>
          <p:spPr bwMode="auto">
            <a:xfrm>
              <a:off x="9212241" y="2776478"/>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53" name="Rectangle 52"/>
            <p:cNvSpPr/>
            <p:nvPr/>
          </p:nvSpPr>
          <p:spPr bwMode="auto">
            <a:xfrm>
              <a:off x="9209364" y="2548885"/>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54" name="Rectangle 53"/>
            <p:cNvSpPr/>
            <p:nvPr/>
          </p:nvSpPr>
          <p:spPr bwMode="auto">
            <a:xfrm>
              <a:off x="9105171" y="2324452"/>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sp>
          <p:nvSpPr>
            <p:cNvPr id="55" name="Rectangle 54"/>
            <p:cNvSpPr/>
            <p:nvPr/>
          </p:nvSpPr>
          <p:spPr bwMode="auto">
            <a:xfrm>
              <a:off x="9167596" y="2133600"/>
              <a:ext cx="533400" cy="51009"/>
            </a:xfrm>
            <a:prstGeom prst="rect">
              <a:avLst/>
            </a:prstGeom>
            <a:solidFill>
              <a:schemeClr val="bg1"/>
            </a:solidFill>
            <a:ln w="9525" algn="ctr">
              <a:noFill/>
              <a:round/>
              <a:headEnd/>
              <a:tailEnd/>
            </a:ln>
          </p:spPr>
          <p:txBody>
            <a:bodyPr rtlCol="0" anchor="ctr"/>
            <a:lstStyle/>
            <a:p>
              <a:pPr algn="ctr" eaLnBrk="0" hangingPunct="0"/>
              <a:endParaRPr lang="en-US" sz="8400" dirty="0">
                <a:solidFill>
                  <a:srgbClr val="FFFFFF"/>
                </a:solidFill>
              </a:endParaRPr>
            </a:p>
          </p:txBody>
        </p:sp>
      </p:grpSp>
      <p:sp>
        <p:nvSpPr>
          <p:cNvPr id="34" name="TextBox 33"/>
          <p:cNvSpPr txBox="1"/>
          <p:nvPr/>
        </p:nvSpPr>
        <p:spPr>
          <a:xfrm>
            <a:off x="1219174" y="4778545"/>
            <a:ext cx="4871362" cy="253916"/>
          </a:xfrm>
          <a:prstGeom prst="rect">
            <a:avLst/>
          </a:prstGeom>
          <a:noFill/>
        </p:spPr>
        <p:txBody>
          <a:bodyPr wrap="square" rtlCol="0">
            <a:spAutoFit/>
          </a:bodyPr>
          <a:lstStyle/>
          <a:p>
            <a:pPr marL="257175" indent="-209550"/>
            <a:r>
              <a:rPr lang="en-US" sz="1050" i="1" dirty="0">
                <a:solidFill>
                  <a:schemeClr val="tx2"/>
                </a:solidFill>
              </a:rPr>
              <a:t>HTAP (Hybrid Transaction/Analytical Processing – Gartner Group 2015</a:t>
            </a:r>
          </a:p>
        </p:txBody>
      </p:sp>
    </p:spTree>
    <p:extLst>
      <p:ext uri="{BB962C8B-B14F-4D97-AF65-F5344CB8AC3E}">
        <p14:creationId xmlns:p14="http://schemas.microsoft.com/office/powerpoint/2010/main" val="1788208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p:nvPr/>
        </p:nvSpPr>
        <p:spPr>
          <a:xfrm rot="10800000">
            <a:off x="1560909" y="4440881"/>
            <a:ext cx="1828800" cy="476400"/>
          </a:xfrm>
          <a:prstGeom prst="rect">
            <a:avLst/>
          </a:prstGeom>
          <a:gradFill>
            <a:gsLst>
              <a:gs pos="0">
                <a:schemeClr val="lt1"/>
              </a:gs>
              <a:gs pos="30000">
                <a:schemeClr val="lt1"/>
              </a:gs>
              <a:gs pos="100000">
                <a:srgbClr val="DADADC"/>
              </a:gs>
            </a:gsLst>
            <a:lin ang="16200038" scaled="0"/>
          </a:gradFill>
          <a:ln>
            <a:noFill/>
          </a:ln>
        </p:spPr>
        <p:txBody>
          <a:bodyPr lIns="68575" tIns="34275" rIns="68575" bIns="34275" anchor="ctr" anchorCtr="0">
            <a:noAutofit/>
          </a:bodyPr>
          <a:lstStyle/>
          <a:p>
            <a:endParaRPr sz="1100" b="1">
              <a:solidFill>
                <a:srgbClr val="595959"/>
              </a:solidFill>
              <a:rtl val="0"/>
            </a:endParaRPr>
          </a:p>
        </p:txBody>
      </p:sp>
      <p:sp>
        <p:nvSpPr>
          <p:cNvPr id="457" name="Shape 457"/>
          <p:cNvSpPr txBox="1"/>
          <p:nvPr/>
        </p:nvSpPr>
        <p:spPr>
          <a:xfrm>
            <a:off x="1780959" y="4472158"/>
            <a:ext cx="1388700" cy="351899"/>
          </a:xfrm>
          <a:prstGeom prst="rect">
            <a:avLst/>
          </a:prstGeom>
          <a:noFill/>
          <a:ln>
            <a:noFill/>
          </a:ln>
        </p:spPr>
        <p:txBody>
          <a:bodyPr lIns="91400" tIns="91400" rIns="91400" bIns="91400" anchor="t" anchorCtr="0">
            <a:noAutofit/>
          </a:bodyPr>
          <a:lstStyle/>
          <a:p>
            <a:pPr>
              <a:buSzPct val="25000"/>
            </a:pPr>
            <a:r>
              <a:rPr lang="en" sz="1500" b="1">
                <a:solidFill>
                  <a:srgbClr val="4D4F53"/>
                </a:solidFill>
                <a:rtl val="0"/>
              </a:rPr>
              <a:t>Streaming</a:t>
            </a:r>
          </a:p>
        </p:txBody>
      </p:sp>
      <p:sp>
        <p:nvSpPr>
          <p:cNvPr id="458" name="Shape 458"/>
          <p:cNvSpPr/>
          <p:nvPr/>
        </p:nvSpPr>
        <p:spPr>
          <a:xfrm rot="10800000">
            <a:off x="5604720" y="4428883"/>
            <a:ext cx="1828800" cy="488399"/>
          </a:xfrm>
          <a:prstGeom prst="rect">
            <a:avLst/>
          </a:prstGeom>
          <a:gradFill>
            <a:gsLst>
              <a:gs pos="0">
                <a:schemeClr val="lt1"/>
              </a:gs>
              <a:gs pos="30000">
                <a:schemeClr val="lt1"/>
              </a:gs>
              <a:gs pos="100000">
                <a:srgbClr val="DADADC"/>
              </a:gs>
            </a:gsLst>
            <a:lin ang="16200038" scaled="0"/>
          </a:gradFill>
          <a:ln>
            <a:noFill/>
          </a:ln>
        </p:spPr>
        <p:txBody>
          <a:bodyPr lIns="68575" tIns="34275" rIns="68575" bIns="34275" anchor="ctr" anchorCtr="0">
            <a:noAutofit/>
          </a:bodyPr>
          <a:lstStyle/>
          <a:p>
            <a:endParaRPr sz="1100" b="1">
              <a:solidFill>
                <a:srgbClr val="595959"/>
              </a:solidFill>
              <a:rtl val="0"/>
            </a:endParaRPr>
          </a:p>
        </p:txBody>
      </p:sp>
      <p:sp>
        <p:nvSpPr>
          <p:cNvPr id="459" name="Shape 459"/>
          <p:cNvSpPr txBox="1"/>
          <p:nvPr/>
        </p:nvSpPr>
        <p:spPr>
          <a:xfrm>
            <a:off x="5775195" y="4472453"/>
            <a:ext cx="1388700" cy="351899"/>
          </a:xfrm>
          <a:prstGeom prst="rect">
            <a:avLst/>
          </a:prstGeom>
          <a:noFill/>
          <a:ln>
            <a:noFill/>
          </a:ln>
        </p:spPr>
        <p:txBody>
          <a:bodyPr lIns="91400" tIns="91400" rIns="91400" bIns="91400" anchor="t" anchorCtr="0">
            <a:noAutofit/>
          </a:bodyPr>
          <a:lstStyle/>
          <a:p>
            <a:pPr>
              <a:buSzPct val="25000"/>
            </a:pPr>
            <a:r>
              <a:rPr lang="en" sz="1500" b="1" dirty="0">
                <a:solidFill>
                  <a:srgbClr val="4D4F53"/>
                </a:solidFill>
                <a:rtl val="0"/>
              </a:rPr>
              <a:t>Real-time</a:t>
            </a:r>
          </a:p>
        </p:txBody>
      </p:sp>
      <p:sp>
        <p:nvSpPr>
          <p:cNvPr id="460" name="Shape 460"/>
          <p:cNvSpPr txBox="1">
            <a:spLocks noGrp="1"/>
          </p:cNvSpPr>
          <p:nvPr>
            <p:ph type="title"/>
          </p:nvPr>
        </p:nvSpPr>
        <p:spPr>
          <a:xfrm>
            <a:off x="457206" y="205986"/>
            <a:ext cx="8556600" cy="692400"/>
          </a:xfrm>
          <a:prstGeom prst="rect">
            <a:avLst/>
          </a:prstGeom>
          <a:noFill/>
          <a:ln>
            <a:noFill/>
          </a:ln>
        </p:spPr>
        <p:txBody>
          <a:bodyPr vert="horz" lIns="68550" tIns="68550" rIns="68550" bIns="68550" rtlCol="0" anchor="ctr" anchorCtr="0">
            <a:noAutofit/>
          </a:bodyPr>
          <a:lstStyle/>
          <a:p>
            <a:pPr>
              <a:spcBef>
                <a:spcPts val="0"/>
              </a:spcBef>
              <a:buClr>
                <a:srgbClr val="000000"/>
              </a:buClr>
              <a:buSzPct val="25000"/>
            </a:pPr>
            <a:endParaRPr lang="en" dirty="0"/>
          </a:p>
        </p:txBody>
      </p:sp>
      <p:sp>
        <p:nvSpPr>
          <p:cNvPr id="461" name="Shape 461"/>
          <p:cNvSpPr/>
          <p:nvPr/>
        </p:nvSpPr>
        <p:spPr>
          <a:xfrm>
            <a:off x="3500992" y="1175288"/>
            <a:ext cx="1877699" cy="1251798"/>
          </a:xfrm>
          <a:prstGeom prst="flowChartMagneticDisk">
            <a:avLst/>
          </a:prstGeom>
          <a:solidFill>
            <a:srgbClr val="3B6E8E"/>
          </a:solidFill>
          <a:ln w="38100" cap="flat" cmpd="sng">
            <a:solidFill>
              <a:srgbClr val="FFFFFF"/>
            </a:solidFill>
            <a:prstDash val="solid"/>
            <a:round/>
            <a:headEnd type="none" w="med" len="med"/>
            <a:tailEnd type="none" w="med" len="med"/>
          </a:ln>
        </p:spPr>
        <p:txBody>
          <a:bodyPr lIns="91400" tIns="91400" rIns="91400" bIns="91400" anchor="ctr" anchorCtr="0">
            <a:noAutofit/>
          </a:bodyPr>
          <a:lstStyle/>
          <a:p>
            <a:pPr>
              <a:buSzPct val="25000"/>
            </a:pPr>
            <a:r>
              <a:rPr lang="en" b="1" dirty="0">
                <a:solidFill>
                  <a:prstClr val="white"/>
                </a:solidFill>
                <a:rtl val="0"/>
              </a:rPr>
              <a:t>Open Source Analytics</a:t>
            </a:r>
          </a:p>
          <a:p>
            <a:pPr>
              <a:buSzPct val="25000"/>
            </a:pPr>
            <a:r>
              <a:rPr lang="en" b="1" dirty="0">
                <a:solidFill>
                  <a:prstClr val="white"/>
                </a:solidFill>
                <a:rtl val="0"/>
              </a:rPr>
              <a:t>(Hadoop, Spark)</a:t>
            </a:r>
          </a:p>
        </p:txBody>
      </p:sp>
      <p:sp>
        <p:nvSpPr>
          <p:cNvPr id="462" name="Shape 462"/>
          <p:cNvSpPr/>
          <p:nvPr/>
        </p:nvSpPr>
        <p:spPr>
          <a:xfrm>
            <a:off x="5502335" y="2678906"/>
            <a:ext cx="1877699" cy="1251798"/>
          </a:xfrm>
          <a:prstGeom prst="flowChartMagneticDisk">
            <a:avLst/>
          </a:prstGeom>
          <a:solidFill>
            <a:srgbClr val="3B6E8E"/>
          </a:solidFill>
          <a:ln w="38100" cap="flat" cmpd="sng">
            <a:solidFill>
              <a:srgbClr val="FFFFFF"/>
            </a:solidFill>
            <a:prstDash val="solid"/>
            <a:round/>
            <a:headEnd type="none" w="med" len="med"/>
            <a:tailEnd type="none" w="med" len="med"/>
          </a:ln>
        </p:spPr>
        <p:txBody>
          <a:bodyPr lIns="91400" tIns="91400" rIns="91400" bIns="91400" anchor="ctr" anchorCtr="0">
            <a:noAutofit/>
          </a:bodyPr>
          <a:lstStyle/>
          <a:p>
            <a:pPr>
              <a:buSzPct val="25000"/>
            </a:pPr>
            <a:r>
              <a:rPr lang="en" b="1" dirty="0">
                <a:solidFill>
                  <a:prstClr val="white"/>
                </a:solidFill>
                <a:rtl val="0"/>
              </a:rPr>
              <a:t>Operational Cluster</a:t>
            </a:r>
          </a:p>
          <a:p>
            <a:pPr>
              <a:buSzPct val="25000"/>
            </a:pPr>
            <a:r>
              <a:rPr lang="en" b="1" dirty="0">
                <a:solidFill>
                  <a:prstClr val="white"/>
                </a:solidFill>
                <a:rtl val="0"/>
              </a:rPr>
              <a:t>(H</a:t>
            </a:r>
            <a:r>
              <a:rPr lang="en-US" b="1" dirty="0">
                <a:solidFill>
                  <a:prstClr val="white"/>
                </a:solidFill>
                <a:rtl val="0"/>
              </a:rPr>
              <a:t>B</a:t>
            </a:r>
            <a:r>
              <a:rPr lang="en" b="1" dirty="0">
                <a:solidFill>
                  <a:prstClr val="white"/>
                </a:solidFill>
                <a:rtl val="0"/>
              </a:rPr>
              <a:t>ase, Cassandra)</a:t>
            </a:r>
          </a:p>
        </p:txBody>
      </p:sp>
      <p:sp>
        <p:nvSpPr>
          <p:cNvPr id="463" name="Shape 463"/>
          <p:cNvSpPr/>
          <p:nvPr/>
        </p:nvSpPr>
        <p:spPr>
          <a:xfrm>
            <a:off x="1616713" y="2702718"/>
            <a:ext cx="1877699" cy="1251798"/>
          </a:xfrm>
          <a:prstGeom prst="flowChartMagneticDisk">
            <a:avLst/>
          </a:prstGeom>
          <a:solidFill>
            <a:srgbClr val="3B6E8E"/>
          </a:solidFill>
          <a:ln w="38100" cap="flat" cmpd="sng">
            <a:solidFill>
              <a:srgbClr val="FFFFFF"/>
            </a:solidFill>
            <a:prstDash val="solid"/>
            <a:round/>
            <a:headEnd type="none" w="med" len="med"/>
            <a:tailEnd type="none" w="med" len="med"/>
          </a:ln>
        </p:spPr>
        <p:txBody>
          <a:bodyPr lIns="91400" tIns="91400" rIns="91400" bIns="91400" anchor="ctr" anchorCtr="0">
            <a:noAutofit/>
          </a:bodyPr>
          <a:lstStyle/>
          <a:p>
            <a:pPr>
              <a:buSzPct val="25000"/>
            </a:pPr>
            <a:r>
              <a:rPr lang="en" b="1" dirty="0">
                <a:solidFill>
                  <a:prstClr val="white"/>
                </a:solidFill>
                <a:rtl val="0"/>
              </a:rPr>
              <a:t>Streaming Cluster</a:t>
            </a:r>
          </a:p>
          <a:p>
            <a:pPr>
              <a:buSzPct val="25000"/>
            </a:pPr>
            <a:r>
              <a:rPr lang="en" b="1" dirty="0">
                <a:solidFill>
                  <a:prstClr val="white"/>
                </a:solidFill>
                <a:rtl val="0"/>
              </a:rPr>
              <a:t>(TIBCO, IBM, Kafka)</a:t>
            </a:r>
          </a:p>
        </p:txBody>
      </p:sp>
      <p:cxnSp>
        <p:nvCxnSpPr>
          <p:cNvPr id="464" name="Shape 464"/>
          <p:cNvCxnSpPr>
            <a:stCxn id="463" idx="4"/>
            <a:endCxn id="462" idx="2"/>
          </p:cNvCxnSpPr>
          <p:nvPr/>
        </p:nvCxnSpPr>
        <p:spPr>
          <a:xfrm rot="10800000" flipH="1">
            <a:off x="3494412" y="3304918"/>
            <a:ext cx="2007900" cy="23700"/>
          </a:xfrm>
          <a:prstGeom prst="straightConnector1">
            <a:avLst/>
          </a:prstGeom>
          <a:noFill/>
          <a:ln w="25400" cap="flat" cmpd="sng">
            <a:solidFill>
              <a:schemeClr val="dk2"/>
            </a:solidFill>
            <a:prstDash val="dash"/>
            <a:round/>
            <a:headEnd type="none" w="med" len="med"/>
            <a:tailEnd type="triangle" w="lg" len="lg"/>
          </a:ln>
        </p:spPr>
      </p:cxnSp>
      <p:cxnSp>
        <p:nvCxnSpPr>
          <p:cNvPr id="465" name="Shape 465"/>
          <p:cNvCxnSpPr>
            <a:stCxn id="461" idx="3"/>
            <a:endCxn id="462" idx="2"/>
          </p:cNvCxnSpPr>
          <p:nvPr/>
        </p:nvCxnSpPr>
        <p:spPr>
          <a:xfrm>
            <a:off x="4439840" y="2427086"/>
            <a:ext cx="1062600" cy="877800"/>
          </a:xfrm>
          <a:prstGeom prst="straightConnector1">
            <a:avLst/>
          </a:prstGeom>
          <a:noFill/>
          <a:ln w="25400" cap="flat" cmpd="sng">
            <a:solidFill>
              <a:schemeClr val="dk2"/>
            </a:solidFill>
            <a:prstDash val="dash"/>
            <a:round/>
            <a:headEnd type="stealth" w="lg" len="lg"/>
            <a:tailEnd type="triangle" w="lg" len="lg"/>
          </a:ln>
        </p:spPr>
      </p:cxnSp>
      <p:cxnSp>
        <p:nvCxnSpPr>
          <p:cNvPr id="466" name="Shape 466"/>
          <p:cNvCxnSpPr>
            <a:stCxn id="463" idx="4"/>
            <a:endCxn id="461" idx="3"/>
          </p:cNvCxnSpPr>
          <p:nvPr/>
        </p:nvCxnSpPr>
        <p:spPr>
          <a:xfrm rot="10800000" flipH="1">
            <a:off x="3494412" y="2427118"/>
            <a:ext cx="945300" cy="901500"/>
          </a:xfrm>
          <a:prstGeom prst="straightConnector1">
            <a:avLst/>
          </a:prstGeom>
          <a:noFill/>
          <a:ln w="25400" cap="flat" cmpd="sng">
            <a:solidFill>
              <a:schemeClr val="dk2"/>
            </a:solidFill>
            <a:prstDash val="solid"/>
            <a:round/>
            <a:headEnd type="none" w="med" len="med"/>
            <a:tailEnd type="triangle" w="lg" len="lg"/>
          </a:ln>
        </p:spPr>
      </p:cxnSp>
      <p:sp>
        <p:nvSpPr>
          <p:cNvPr id="467" name="Shape 467"/>
          <p:cNvSpPr txBox="1"/>
          <p:nvPr/>
        </p:nvSpPr>
        <p:spPr>
          <a:xfrm>
            <a:off x="3886201" y="2952750"/>
            <a:ext cx="1737899" cy="242100"/>
          </a:xfrm>
          <a:prstGeom prst="rect">
            <a:avLst/>
          </a:prstGeom>
          <a:noFill/>
          <a:ln>
            <a:noFill/>
          </a:ln>
        </p:spPr>
        <p:txBody>
          <a:bodyPr lIns="91400" tIns="91400" rIns="91400" bIns="91400" anchor="t" anchorCtr="0">
            <a:noAutofit/>
          </a:bodyPr>
          <a:lstStyle/>
          <a:p>
            <a:pPr>
              <a:buSzPct val="25000"/>
            </a:pPr>
            <a:r>
              <a:rPr lang="en" sz="1500" dirty="0">
                <a:solidFill>
                  <a:srgbClr val="4D4F53"/>
                </a:solidFill>
                <a:rtl val="0"/>
              </a:rPr>
              <a:t>Batch Loads</a:t>
            </a:r>
          </a:p>
        </p:txBody>
      </p:sp>
      <p:pic>
        <p:nvPicPr>
          <p:cNvPr id="468" name="Shape 468"/>
          <p:cNvPicPr preferRelativeResize="0"/>
          <p:nvPr/>
        </p:nvPicPr>
        <p:blipFill rotWithShape="1">
          <a:blip r:embed="rId3">
            <a:alphaModFix/>
          </a:blip>
          <a:srcRect/>
          <a:stretch/>
        </p:blipFill>
        <p:spPr>
          <a:xfrm>
            <a:off x="273844" y="3385456"/>
            <a:ext cx="979799" cy="341100"/>
          </a:xfrm>
          <a:prstGeom prst="rect">
            <a:avLst/>
          </a:prstGeom>
          <a:noFill/>
          <a:ln>
            <a:noFill/>
          </a:ln>
        </p:spPr>
      </p:pic>
      <p:cxnSp>
        <p:nvCxnSpPr>
          <p:cNvPr id="469" name="Shape 469"/>
          <p:cNvCxnSpPr>
            <a:stCxn id="463" idx="2"/>
          </p:cNvCxnSpPr>
          <p:nvPr/>
        </p:nvCxnSpPr>
        <p:spPr>
          <a:xfrm flipH="1">
            <a:off x="1047612" y="3328618"/>
            <a:ext cx="569100" cy="17100"/>
          </a:xfrm>
          <a:prstGeom prst="straightConnector1">
            <a:avLst/>
          </a:prstGeom>
          <a:noFill/>
          <a:ln w="25400" cap="flat" cmpd="sng">
            <a:solidFill>
              <a:schemeClr val="dk2"/>
            </a:solidFill>
            <a:prstDash val="solid"/>
            <a:round/>
            <a:headEnd type="triangle" w="lg" len="lg"/>
            <a:tailEnd type="triangle" w="lg" len="lg"/>
          </a:ln>
        </p:spPr>
      </p:cxnSp>
      <p:pic>
        <p:nvPicPr>
          <p:cNvPr id="470" name="Shape 470"/>
          <p:cNvPicPr preferRelativeResize="0"/>
          <p:nvPr/>
        </p:nvPicPr>
        <p:blipFill rotWithShape="1">
          <a:blip r:embed="rId4">
            <a:alphaModFix/>
          </a:blip>
          <a:srcRect/>
          <a:stretch/>
        </p:blipFill>
        <p:spPr>
          <a:xfrm>
            <a:off x="2249913" y="1187643"/>
            <a:ext cx="1151699" cy="401399"/>
          </a:xfrm>
          <a:prstGeom prst="rect">
            <a:avLst/>
          </a:prstGeom>
          <a:noFill/>
          <a:ln>
            <a:noFill/>
          </a:ln>
        </p:spPr>
      </p:pic>
      <p:pic>
        <p:nvPicPr>
          <p:cNvPr id="471" name="Shape 471"/>
          <p:cNvPicPr preferRelativeResize="0"/>
          <p:nvPr/>
        </p:nvPicPr>
        <p:blipFill rotWithShape="1">
          <a:blip r:embed="rId5">
            <a:alphaModFix/>
          </a:blip>
          <a:srcRect/>
          <a:stretch/>
        </p:blipFill>
        <p:spPr>
          <a:xfrm>
            <a:off x="6049020" y="1769770"/>
            <a:ext cx="940200" cy="464099"/>
          </a:xfrm>
          <a:prstGeom prst="rect">
            <a:avLst/>
          </a:prstGeom>
          <a:noFill/>
          <a:ln>
            <a:noFill/>
          </a:ln>
        </p:spPr>
      </p:pic>
      <p:cxnSp>
        <p:nvCxnSpPr>
          <p:cNvPr id="472" name="Shape 472"/>
          <p:cNvCxnSpPr/>
          <p:nvPr/>
        </p:nvCxnSpPr>
        <p:spPr>
          <a:xfrm>
            <a:off x="5357813" y="1952625"/>
            <a:ext cx="535799" cy="12000"/>
          </a:xfrm>
          <a:prstGeom prst="straightConnector1">
            <a:avLst/>
          </a:prstGeom>
          <a:noFill/>
          <a:ln w="25400" cap="flat" cmpd="sng">
            <a:solidFill>
              <a:schemeClr val="dk2"/>
            </a:solidFill>
            <a:prstDash val="solid"/>
            <a:round/>
            <a:headEnd type="none" w="med" len="med"/>
            <a:tailEnd type="triangle" w="lg" len="lg"/>
          </a:ln>
        </p:spPr>
      </p:cxnSp>
      <p:cxnSp>
        <p:nvCxnSpPr>
          <p:cNvPr id="473" name="Shape 473"/>
          <p:cNvCxnSpPr>
            <a:stCxn id="462" idx="1"/>
          </p:cNvCxnSpPr>
          <p:nvPr/>
        </p:nvCxnSpPr>
        <p:spPr>
          <a:xfrm rot="10800000">
            <a:off x="6441184" y="2309906"/>
            <a:ext cx="0" cy="369000"/>
          </a:xfrm>
          <a:prstGeom prst="straightConnector1">
            <a:avLst/>
          </a:prstGeom>
          <a:noFill/>
          <a:ln w="25400" cap="flat" cmpd="sng">
            <a:solidFill>
              <a:schemeClr val="dk2"/>
            </a:solidFill>
            <a:prstDash val="solid"/>
            <a:round/>
            <a:headEnd type="none" w="med" len="med"/>
            <a:tailEnd type="triangle" w="lg" len="lg"/>
          </a:ln>
        </p:spPr>
      </p:cxnSp>
      <p:cxnSp>
        <p:nvCxnSpPr>
          <p:cNvPr id="474" name="Shape 474"/>
          <p:cNvCxnSpPr/>
          <p:nvPr/>
        </p:nvCxnSpPr>
        <p:spPr>
          <a:xfrm flipH="1">
            <a:off x="6632973" y="1834444"/>
            <a:ext cx="1348499" cy="777299"/>
          </a:xfrm>
          <a:prstGeom prst="straightConnector1">
            <a:avLst/>
          </a:prstGeom>
          <a:noFill/>
          <a:ln w="25400" cap="flat" cmpd="sng">
            <a:solidFill>
              <a:schemeClr val="dk2"/>
            </a:solidFill>
            <a:prstDash val="solid"/>
            <a:round/>
            <a:headEnd type="triangle" w="lg" len="lg"/>
            <a:tailEnd type="triangle" w="lg" len="lg"/>
          </a:ln>
        </p:spPr>
      </p:cxnSp>
      <p:cxnSp>
        <p:nvCxnSpPr>
          <p:cNvPr id="475" name="Shape 475"/>
          <p:cNvCxnSpPr/>
          <p:nvPr/>
        </p:nvCxnSpPr>
        <p:spPr>
          <a:xfrm rot="10800000" flipH="1">
            <a:off x="3063911" y="1694515"/>
            <a:ext cx="430500" cy="6900"/>
          </a:xfrm>
          <a:prstGeom prst="straightConnector1">
            <a:avLst/>
          </a:prstGeom>
          <a:noFill/>
          <a:ln w="25400" cap="flat" cmpd="sng">
            <a:solidFill>
              <a:schemeClr val="dk2"/>
            </a:solidFill>
            <a:prstDash val="solid"/>
            <a:round/>
            <a:headEnd type="none" w="med" len="med"/>
            <a:tailEnd type="triangle" w="lg" len="lg"/>
          </a:ln>
        </p:spPr>
      </p:cxnSp>
      <p:cxnSp>
        <p:nvCxnSpPr>
          <p:cNvPr id="476" name="Shape 476"/>
          <p:cNvCxnSpPr>
            <a:stCxn id="462" idx="3"/>
          </p:cNvCxnSpPr>
          <p:nvPr/>
        </p:nvCxnSpPr>
        <p:spPr>
          <a:xfrm>
            <a:off x="6441184" y="3930704"/>
            <a:ext cx="25800" cy="140400"/>
          </a:xfrm>
          <a:prstGeom prst="straightConnector1">
            <a:avLst/>
          </a:prstGeom>
          <a:noFill/>
          <a:ln>
            <a:noFill/>
          </a:ln>
        </p:spPr>
      </p:cxnSp>
      <p:pic>
        <p:nvPicPr>
          <p:cNvPr id="477" name="Shape 477"/>
          <p:cNvPicPr preferRelativeResize="0"/>
          <p:nvPr/>
        </p:nvPicPr>
        <p:blipFill rotWithShape="1">
          <a:blip r:embed="rId6">
            <a:alphaModFix/>
          </a:blip>
          <a:srcRect/>
          <a:stretch/>
        </p:blipFill>
        <p:spPr>
          <a:xfrm>
            <a:off x="2586519" y="916082"/>
            <a:ext cx="407100" cy="375300"/>
          </a:xfrm>
          <a:prstGeom prst="rect">
            <a:avLst/>
          </a:prstGeom>
          <a:noFill/>
          <a:ln>
            <a:noFill/>
          </a:ln>
        </p:spPr>
      </p:pic>
      <p:pic>
        <p:nvPicPr>
          <p:cNvPr id="478" name="Shape 478"/>
          <p:cNvPicPr preferRelativeResize="0"/>
          <p:nvPr/>
        </p:nvPicPr>
        <p:blipFill rotWithShape="1">
          <a:blip r:embed="rId7">
            <a:alphaModFix/>
          </a:blip>
          <a:srcRect/>
          <a:stretch/>
        </p:blipFill>
        <p:spPr>
          <a:xfrm>
            <a:off x="2710409" y="1856599"/>
            <a:ext cx="517499" cy="273900"/>
          </a:xfrm>
          <a:prstGeom prst="rect">
            <a:avLst/>
          </a:prstGeom>
          <a:noFill/>
          <a:ln>
            <a:noFill/>
          </a:ln>
        </p:spPr>
      </p:pic>
      <p:cxnSp>
        <p:nvCxnSpPr>
          <p:cNvPr id="479" name="Shape 479"/>
          <p:cNvCxnSpPr/>
          <p:nvPr/>
        </p:nvCxnSpPr>
        <p:spPr>
          <a:xfrm>
            <a:off x="6441281" y="3905251"/>
            <a:ext cx="10500" cy="241499"/>
          </a:xfrm>
          <a:prstGeom prst="straightConnector1">
            <a:avLst/>
          </a:prstGeom>
          <a:noFill/>
          <a:ln w="25400" cap="flat" cmpd="sng">
            <a:solidFill>
              <a:schemeClr val="dk2"/>
            </a:solidFill>
            <a:prstDash val="solid"/>
            <a:round/>
            <a:headEnd type="none" w="med" len="med"/>
            <a:tailEnd type="triangle" w="lg" len="lg"/>
          </a:ln>
        </p:spPr>
      </p:cxnSp>
      <p:pic>
        <p:nvPicPr>
          <p:cNvPr id="480" name="Shape 480"/>
          <p:cNvPicPr preferRelativeResize="0"/>
          <p:nvPr/>
        </p:nvPicPr>
        <p:blipFill rotWithShape="1">
          <a:blip r:embed="rId7">
            <a:alphaModFix/>
          </a:blip>
          <a:srcRect/>
          <a:stretch/>
        </p:blipFill>
        <p:spPr>
          <a:xfrm>
            <a:off x="2237185" y="4190999"/>
            <a:ext cx="517499" cy="273900"/>
          </a:xfrm>
          <a:prstGeom prst="rect">
            <a:avLst/>
          </a:prstGeom>
          <a:noFill/>
          <a:ln>
            <a:noFill/>
          </a:ln>
        </p:spPr>
      </p:pic>
      <p:cxnSp>
        <p:nvCxnSpPr>
          <p:cNvPr id="481" name="Shape 481"/>
          <p:cNvCxnSpPr>
            <a:stCxn id="463" idx="3"/>
          </p:cNvCxnSpPr>
          <p:nvPr/>
        </p:nvCxnSpPr>
        <p:spPr>
          <a:xfrm flipH="1">
            <a:off x="2553162" y="3954517"/>
            <a:ext cx="2400" cy="288300"/>
          </a:xfrm>
          <a:prstGeom prst="straightConnector1">
            <a:avLst/>
          </a:prstGeom>
          <a:noFill/>
          <a:ln w="25400" cap="flat" cmpd="sng">
            <a:solidFill>
              <a:schemeClr val="dk2"/>
            </a:solidFill>
            <a:prstDash val="solid"/>
            <a:round/>
            <a:headEnd type="triangle" w="lg" len="lg"/>
            <a:tailEnd type="triangle" w="lg" len="lg"/>
          </a:ln>
        </p:spPr>
      </p:cxnSp>
      <p:sp>
        <p:nvSpPr>
          <p:cNvPr id="482" name="Shape 482"/>
          <p:cNvSpPr/>
          <p:nvPr/>
        </p:nvSpPr>
        <p:spPr>
          <a:xfrm rot="10800000">
            <a:off x="297656" y="2035893"/>
            <a:ext cx="1828800" cy="619200"/>
          </a:xfrm>
          <a:prstGeom prst="rect">
            <a:avLst/>
          </a:prstGeom>
          <a:gradFill>
            <a:gsLst>
              <a:gs pos="0">
                <a:schemeClr val="lt1"/>
              </a:gs>
              <a:gs pos="30000">
                <a:schemeClr val="lt1"/>
              </a:gs>
              <a:gs pos="100000">
                <a:srgbClr val="DADADC"/>
              </a:gs>
            </a:gsLst>
            <a:lin ang="16200038" scaled="0"/>
          </a:gradFill>
          <a:ln>
            <a:noFill/>
          </a:ln>
        </p:spPr>
        <p:txBody>
          <a:bodyPr lIns="68575" tIns="34275" rIns="68575" bIns="34275" anchor="ctr" anchorCtr="0">
            <a:noAutofit/>
          </a:bodyPr>
          <a:lstStyle/>
          <a:p>
            <a:endParaRPr sz="1100" b="1">
              <a:solidFill>
                <a:srgbClr val="595959"/>
              </a:solidFill>
              <a:rtl val="0"/>
            </a:endParaRPr>
          </a:p>
        </p:txBody>
      </p:sp>
      <p:sp>
        <p:nvSpPr>
          <p:cNvPr id="483" name="Shape 483"/>
          <p:cNvSpPr txBox="1"/>
          <p:nvPr/>
        </p:nvSpPr>
        <p:spPr>
          <a:xfrm>
            <a:off x="517706" y="2209971"/>
            <a:ext cx="1388700" cy="351899"/>
          </a:xfrm>
          <a:prstGeom prst="rect">
            <a:avLst/>
          </a:prstGeom>
          <a:noFill/>
          <a:ln>
            <a:noFill/>
          </a:ln>
        </p:spPr>
        <p:txBody>
          <a:bodyPr lIns="91400" tIns="91400" rIns="91400" bIns="91400" anchor="t" anchorCtr="0">
            <a:noAutofit/>
          </a:bodyPr>
          <a:lstStyle/>
          <a:p>
            <a:pPr>
              <a:buSzPct val="25000"/>
            </a:pPr>
            <a:r>
              <a:rPr lang="en" sz="1500" b="1" dirty="0">
                <a:solidFill>
                  <a:srgbClr val="4D4F53"/>
                </a:solidFill>
                <a:rtl val="0"/>
              </a:rPr>
              <a:t>Sources</a:t>
            </a:r>
          </a:p>
        </p:txBody>
      </p:sp>
      <p:pic>
        <p:nvPicPr>
          <p:cNvPr id="484" name="Shape 484"/>
          <p:cNvPicPr preferRelativeResize="0"/>
          <p:nvPr/>
        </p:nvPicPr>
        <p:blipFill rotWithShape="1">
          <a:blip r:embed="rId8">
            <a:alphaModFix/>
          </a:blip>
          <a:srcRect/>
          <a:stretch/>
        </p:blipFill>
        <p:spPr>
          <a:xfrm>
            <a:off x="441368" y="1152657"/>
            <a:ext cx="1662599" cy="1068299"/>
          </a:xfrm>
          <a:prstGeom prst="rect">
            <a:avLst/>
          </a:prstGeom>
          <a:noFill/>
          <a:ln>
            <a:noFill/>
          </a:ln>
        </p:spPr>
      </p:pic>
      <p:sp>
        <p:nvSpPr>
          <p:cNvPr id="485" name="Shape 485"/>
          <p:cNvSpPr txBox="1"/>
          <p:nvPr/>
        </p:nvSpPr>
        <p:spPr>
          <a:xfrm>
            <a:off x="-2238375" y="-1595437"/>
            <a:ext cx="138599" cy="276899"/>
          </a:xfrm>
          <a:prstGeom prst="rect">
            <a:avLst/>
          </a:prstGeom>
          <a:noFill/>
          <a:ln w="76200" cap="flat" cmpd="sng">
            <a:solidFill>
              <a:schemeClr val="dk1"/>
            </a:solidFill>
            <a:prstDash val="solid"/>
            <a:round/>
            <a:headEnd type="none" w="med" len="med"/>
            <a:tailEnd type="none" w="med" len="med"/>
          </a:ln>
        </p:spPr>
        <p:txBody>
          <a:bodyPr lIns="68575" tIns="34275" rIns="68575" bIns="34275" anchor="t" anchorCtr="0">
            <a:noAutofit/>
          </a:bodyPr>
          <a:lstStyle/>
          <a:p>
            <a:endParaRPr>
              <a:solidFill>
                <a:srgbClr val="4D4F53"/>
              </a:solidFill>
              <a:rtl val="0"/>
            </a:endParaRPr>
          </a:p>
        </p:txBody>
      </p:sp>
      <p:sp>
        <p:nvSpPr>
          <p:cNvPr id="486" name="Shape 486"/>
          <p:cNvSpPr/>
          <p:nvPr/>
        </p:nvSpPr>
        <p:spPr>
          <a:xfrm rot="10800000">
            <a:off x="6632972" y="1262043"/>
            <a:ext cx="1828800" cy="535799"/>
          </a:xfrm>
          <a:prstGeom prst="rect">
            <a:avLst/>
          </a:prstGeom>
          <a:gradFill>
            <a:gsLst>
              <a:gs pos="0">
                <a:schemeClr val="lt1"/>
              </a:gs>
              <a:gs pos="30000">
                <a:schemeClr val="lt1"/>
              </a:gs>
              <a:gs pos="100000">
                <a:srgbClr val="DADADC"/>
              </a:gs>
            </a:gsLst>
            <a:lin ang="16200038" scaled="0"/>
          </a:gradFill>
          <a:ln>
            <a:noFill/>
          </a:ln>
        </p:spPr>
        <p:txBody>
          <a:bodyPr lIns="68575" tIns="34275" rIns="68575" bIns="34275" anchor="ctr" anchorCtr="0">
            <a:noAutofit/>
          </a:bodyPr>
          <a:lstStyle/>
          <a:p>
            <a:endParaRPr sz="1100" b="1">
              <a:solidFill>
                <a:srgbClr val="595959"/>
              </a:solidFill>
              <a:rtl val="0"/>
            </a:endParaRPr>
          </a:p>
        </p:txBody>
      </p:sp>
      <p:sp>
        <p:nvSpPr>
          <p:cNvPr id="487" name="Shape 487"/>
          <p:cNvSpPr txBox="1"/>
          <p:nvPr/>
        </p:nvSpPr>
        <p:spPr>
          <a:xfrm>
            <a:off x="6853022" y="1352721"/>
            <a:ext cx="1388700" cy="351899"/>
          </a:xfrm>
          <a:prstGeom prst="rect">
            <a:avLst/>
          </a:prstGeom>
          <a:noFill/>
          <a:ln>
            <a:noFill/>
          </a:ln>
        </p:spPr>
        <p:txBody>
          <a:bodyPr lIns="91400" tIns="91400" rIns="91400" bIns="91400" anchor="t" anchorCtr="0">
            <a:noAutofit/>
          </a:bodyPr>
          <a:lstStyle/>
          <a:p>
            <a:pPr>
              <a:buSzPct val="25000"/>
            </a:pPr>
            <a:r>
              <a:rPr lang="en" sz="1500" b="1">
                <a:solidFill>
                  <a:srgbClr val="4D4F53"/>
                </a:solidFill>
                <a:rtl val="0"/>
              </a:rPr>
              <a:t>Apps</a:t>
            </a:r>
          </a:p>
        </p:txBody>
      </p:sp>
      <p:pic>
        <p:nvPicPr>
          <p:cNvPr id="488" name="Shape 488"/>
          <p:cNvPicPr preferRelativeResize="0"/>
          <p:nvPr/>
        </p:nvPicPr>
        <p:blipFill rotWithShape="1">
          <a:blip r:embed="rId9">
            <a:alphaModFix/>
          </a:blip>
          <a:srcRect/>
          <a:stretch/>
        </p:blipFill>
        <p:spPr>
          <a:xfrm>
            <a:off x="6904407" y="363628"/>
            <a:ext cx="1312500" cy="1104000"/>
          </a:xfrm>
          <a:prstGeom prst="rect">
            <a:avLst/>
          </a:prstGeom>
          <a:noFill/>
          <a:ln>
            <a:noFill/>
          </a:ln>
        </p:spPr>
      </p:pic>
      <p:cxnSp>
        <p:nvCxnSpPr>
          <p:cNvPr id="489" name="Shape 489"/>
          <p:cNvCxnSpPr>
            <a:endCxn id="463" idx="1"/>
          </p:cNvCxnSpPr>
          <p:nvPr/>
        </p:nvCxnSpPr>
        <p:spPr>
          <a:xfrm>
            <a:off x="1833462" y="2083518"/>
            <a:ext cx="722100" cy="619200"/>
          </a:xfrm>
          <a:prstGeom prst="straightConnector1">
            <a:avLst/>
          </a:prstGeom>
          <a:noFill/>
          <a:ln w="25400" cap="flat" cmpd="sng">
            <a:solidFill>
              <a:schemeClr val="dk2"/>
            </a:solidFill>
            <a:prstDash val="solid"/>
            <a:round/>
            <a:headEnd type="none" w="med" len="med"/>
            <a:tailEnd type="triangle" w="lg" len="lg"/>
          </a:ln>
        </p:spPr>
      </p:cxnSp>
      <p:sp>
        <p:nvSpPr>
          <p:cNvPr id="40" name="Shape 461"/>
          <p:cNvSpPr/>
          <p:nvPr/>
        </p:nvSpPr>
        <p:spPr>
          <a:xfrm>
            <a:off x="3618057" y="3802983"/>
            <a:ext cx="1877699" cy="1251798"/>
          </a:xfrm>
          <a:prstGeom prst="flowChartMagneticDisk">
            <a:avLst/>
          </a:prstGeom>
          <a:solidFill>
            <a:srgbClr val="3B6E8E"/>
          </a:solidFill>
          <a:ln w="38100" cap="flat" cmpd="sng">
            <a:solidFill>
              <a:srgbClr val="FFFFFF"/>
            </a:solidFill>
            <a:prstDash val="solid"/>
            <a:round/>
            <a:headEnd type="none" w="med" len="med"/>
            <a:tailEnd type="none" w="med" len="med"/>
          </a:ln>
        </p:spPr>
        <p:txBody>
          <a:bodyPr lIns="91400" tIns="91400" rIns="91400" bIns="91400" anchor="ctr" anchorCtr="0">
            <a:noAutofit/>
          </a:bodyPr>
          <a:lstStyle/>
          <a:p>
            <a:pPr>
              <a:buSzPct val="25000"/>
            </a:pPr>
            <a:r>
              <a:rPr lang="en" b="1" dirty="0">
                <a:solidFill>
                  <a:prstClr val="white"/>
                </a:solidFill>
                <a:rtl val="0"/>
              </a:rPr>
              <a:t>Enterprise </a:t>
            </a:r>
            <a:br>
              <a:rPr lang="en" b="1" dirty="0">
                <a:solidFill>
                  <a:prstClr val="white"/>
                </a:solidFill>
                <a:rtl val="0"/>
              </a:rPr>
            </a:br>
            <a:r>
              <a:rPr lang="en" b="1" dirty="0">
                <a:solidFill>
                  <a:prstClr val="white"/>
                </a:solidFill>
                <a:rtl val="0"/>
              </a:rPr>
              <a:t>Storage</a:t>
            </a:r>
          </a:p>
          <a:p>
            <a:pPr>
              <a:buSzPct val="25000"/>
            </a:pPr>
            <a:r>
              <a:rPr lang="en" b="1" dirty="0">
                <a:solidFill>
                  <a:prstClr val="white"/>
                </a:solidFill>
                <a:rtl val="0"/>
              </a:rPr>
              <a:t>(system of record)</a:t>
            </a:r>
          </a:p>
        </p:txBody>
      </p:sp>
      <p:cxnSp>
        <p:nvCxnSpPr>
          <p:cNvPr id="42" name="Shape 466"/>
          <p:cNvCxnSpPr>
            <a:stCxn id="463" idx="4"/>
          </p:cNvCxnSpPr>
          <p:nvPr/>
        </p:nvCxnSpPr>
        <p:spPr>
          <a:xfrm>
            <a:off x="3494411" y="3328617"/>
            <a:ext cx="908132" cy="474366"/>
          </a:xfrm>
          <a:prstGeom prst="straightConnector1">
            <a:avLst/>
          </a:prstGeom>
          <a:noFill/>
          <a:ln w="25400" cap="flat" cmpd="sng">
            <a:solidFill>
              <a:schemeClr val="dk2"/>
            </a:solidFill>
            <a:prstDash val="solid"/>
            <a:round/>
            <a:headEnd type="none" w="med" len="med"/>
            <a:tailEnd type="triangle" w="lg" len="lg"/>
          </a:ln>
        </p:spPr>
      </p:cxnSp>
      <p:cxnSp>
        <p:nvCxnSpPr>
          <p:cNvPr id="45" name="Shape 465"/>
          <p:cNvCxnSpPr>
            <a:endCxn id="40" idx="1"/>
          </p:cNvCxnSpPr>
          <p:nvPr/>
        </p:nvCxnSpPr>
        <p:spPr>
          <a:xfrm flipH="1">
            <a:off x="4556907" y="3353947"/>
            <a:ext cx="838447" cy="449036"/>
          </a:xfrm>
          <a:prstGeom prst="straightConnector1">
            <a:avLst/>
          </a:prstGeom>
          <a:noFill/>
          <a:ln w="25400" cap="flat" cmpd="sng">
            <a:solidFill>
              <a:schemeClr val="dk2"/>
            </a:solidFill>
            <a:prstDash val="dash"/>
            <a:round/>
            <a:headEnd type="stealth" w="lg" len="lg"/>
            <a:tailEnd type="triangle" w="lg" len="lg"/>
          </a:ln>
        </p:spPr>
      </p:cxnSp>
    </p:spTree>
    <p:extLst>
      <p:ext uri="{BB962C8B-B14F-4D97-AF65-F5344CB8AC3E}">
        <p14:creationId xmlns:p14="http://schemas.microsoft.com/office/powerpoint/2010/main" val="308086451"/>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ounded Rectangle 139"/>
          <p:cNvSpPr/>
          <p:nvPr/>
        </p:nvSpPr>
        <p:spPr bwMode="auto">
          <a:xfrm>
            <a:off x="386828" y="3267540"/>
            <a:ext cx="1837325"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79" name="Rounded Rectangle 78"/>
          <p:cNvSpPr/>
          <p:nvPr/>
        </p:nvSpPr>
        <p:spPr>
          <a:xfrm>
            <a:off x="378222" y="1942653"/>
            <a:ext cx="515795" cy="1253698"/>
          </a:xfrm>
          <a:prstGeom prst="roundRect">
            <a:avLst>
              <a:gd name="adj" fmla="val 8975"/>
            </a:avLst>
          </a:prstGeom>
          <a:solidFill>
            <a:srgbClr val="003D77"/>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Processing</a:t>
            </a:r>
          </a:p>
        </p:txBody>
      </p:sp>
      <p:sp>
        <p:nvSpPr>
          <p:cNvPr id="80" name="Rounded Rectangle 79"/>
          <p:cNvSpPr/>
          <p:nvPr/>
        </p:nvSpPr>
        <p:spPr>
          <a:xfrm>
            <a:off x="382337" y="3264745"/>
            <a:ext cx="515795" cy="1056562"/>
          </a:xfrm>
          <a:prstGeom prst="roundRect">
            <a:avLst>
              <a:gd name="adj" fmla="val 8975"/>
            </a:avLst>
          </a:prstGeom>
          <a:solidFill>
            <a:srgbClr val="C60C30"/>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Data</a:t>
            </a:r>
          </a:p>
        </p:txBody>
      </p:sp>
      <p:sp>
        <p:nvSpPr>
          <p:cNvPr id="94" name="Rounded Rectangle 93"/>
          <p:cNvSpPr/>
          <p:nvPr/>
        </p:nvSpPr>
        <p:spPr bwMode="auto">
          <a:xfrm>
            <a:off x="389171" y="1954452"/>
            <a:ext cx="7686061" cy="1220724"/>
          </a:xfrm>
          <a:prstGeom prst="roundRect">
            <a:avLst>
              <a:gd name="adj" fmla="val 3584"/>
            </a:avLst>
          </a:prstGeom>
          <a:noFill/>
          <a:ln w="38100" algn="ctr">
            <a:solidFill>
              <a:srgbClr val="003D77"/>
            </a:solidFill>
            <a:round/>
            <a:headEnd/>
            <a:tailEnd/>
          </a:ln>
        </p:spPr>
        <p:txBody>
          <a:bodyPr rtlCol="0" anchor="ctr"/>
          <a:lstStyle/>
          <a:p>
            <a:pPr algn="ctr" eaLnBrk="0" hangingPunct="0"/>
            <a:endParaRPr lang="en-US" sz="1050" dirty="0">
              <a:solidFill>
                <a:schemeClr val="tx2"/>
              </a:solidFill>
            </a:endParaRPr>
          </a:p>
        </p:txBody>
      </p:sp>
      <p:grpSp>
        <p:nvGrpSpPr>
          <p:cNvPr id="4" name="Group 3"/>
          <p:cNvGrpSpPr/>
          <p:nvPr/>
        </p:nvGrpSpPr>
        <p:grpSpPr>
          <a:xfrm>
            <a:off x="1236645" y="2113534"/>
            <a:ext cx="6140892" cy="939667"/>
            <a:chOff x="1647272" y="2818043"/>
            <a:chExt cx="8187856" cy="1252889"/>
          </a:xfrm>
        </p:grpSpPr>
        <p:grpSp>
          <p:nvGrpSpPr>
            <p:cNvPr id="122" name="Group 121"/>
            <p:cNvGrpSpPr/>
            <p:nvPr/>
          </p:nvGrpSpPr>
          <p:grpSpPr>
            <a:xfrm>
              <a:off x="3786816" y="3280381"/>
              <a:ext cx="1094724" cy="595726"/>
              <a:chOff x="5379533" y="2381861"/>
              <a:chExt cx="1851600" cy="1049840"/>
            </a:xfrm>
          </p:grpSpPr>
          <p:pic>
            <p:nvPicPr>
              <p:cNvPr id="123" name="Shape 598"/>
              <p:cNvPicPr preferRelativeResize="0"/>
              <p:nvPr/>
            </p:nvPicPr>
            <p:blipFill>
              <a:blip r:embed="rId3">
                <a:alphaModFix/>
              </a:blip>
              <a:stretch>
                <a:fillRect/>
              </a:stretch>
            </p:blipFill>
            <p:spPr>
              <a:xfrm>
                <a:off x="5582434" y="2381861"/>
                <a:ext cx="1421598" cy="752205"/>
              </a:xfrm>
              <a:prstGeom prst="rect">
                <a:avLst/>
              </a:prstGeom>
              <a:noFill/>
              <a:ln>
                <a:noFill/>
              </a:ln>
            </p:spPr>
          </p:pic>
          <p:sp>
            <p:nvSpPr>
              <p:cNvPr id="125" name="Shape 600"/>
              <p:cNvSpPr txBox="1"/>
              <p:nvPr/>
            </p:nvSpPr>
            <p:spPr>
              <a:xfrm>
                <a:off x="5379533" y="2962502"/>
                <a:ext cx="1851600" cy="469199"/>
              </a:xfrm>
              <a:prstGeom prst="rect">
                <a:avLst/>
              </a:prstGeom>
              <a:noFill/>
              <a:ln>
                <a:noFill/>
              </a:ln>
            </p:spPr>
            <p:txBody>
              <a:bodyPr lIns="91409" tIns="91409" rIns="91409" bIns="91409" anchor="t" anchorCtr="0">
                <a:noAutofit/>
              </a:bodyPr>
              <a:lstStyle/>
              <a:p>
                <a:pPr algn="ctr"/>
                <a:r>
                  <a:rPr lang="en" sz="1050" dirty="0">
                    <a:solidFill>
                      <a:prstClr val="black"/>
                    </a:solidFill>
                    <a:latin typeface="Arial" panose="020B0604020202020204" pitchFamily="34" charset="0"/>
                    <a:ea typeface="Impact"/>
                    <a:cs typeface="Arial" panose="020B0604020202020204" pitchFamily="34" charset="0"/>
                    <a:sym typeface="Impact"/>
                  </a:rPr>
                  <a:t>Batch</a:t>
                </a:r>
              </a:p>
            </p:txBody>
          </p:sp>
        </p:grpSp>
        <p:grpSp>
          <p:nvGrpSpPr>
            <p:cNvPr id="126" name="Group 125"/>
            <p:cNvGrpSpPr/>
            <p:nvPr/>
          </p:nvGrpSpPr>
          <p:grpSpPr>
            <a:xfrm>
              <a:off x="4817731" y="2902459"/>
              <a:ext cx="1175771" cy="616073"/>
              <a:chOff x="9373966" y="2410345"/>
              <a:chExt cx="1851600" cy="1049838"/>
            </a:xfrm>
          </p:grpSpPr>
          <p:pic>
            <p:nvPicPr>
              <p:cNvPr id="127" name="Shape 596"/>
              <p:cNvPicPr preferRelativeResize="0"/>
              <p:nvPr/>
            </p:nvPicPr>
            <p:blipFill>
              <a:blip r:embed="rId3">
                <a:alphaModFix/>
              </a:blip>
              <a:stretch>
                <a:fillRect/>
              </a:stretch>
            </p:blipFill>
            <p:spPr>
              <a:xfrm>
                <a:off x="9678768" y="2410345"/>
                <a:ext cx="1421598" cy="752205"/>
              </a:xfrm>
              <a:prstGeom prst="rect">
                <a:avLst/>
              </a:prstGeom>
              <a:noFill/>
              <a:ln>
                <a:noFill/>
              </a:ln>
            </p:spPr>
          </p:pic>
          <p:sp>
            <p:nvSpPr>
              <p:cNvPr id="129" name="Shape 597"/>
              <p:cNvSpPr txBox="1"/>
              <p:nvPr/>
            </p:nvSpPr>
            <p:spPr>
              <a:xfrm>
                <a:off x="9373966" y="2990984"/>
                <a:ext cx="1851600" cy="469199"/>
              </a:xfrm>
              <a:prstGeom prst="rect">
                <a:avLst/>
              </a:prstGeom>
              <a:noFill/>
              <a:ln>
                <a:noFill/>
              </a:ln>
            </p:spPr>
            <p:txBody>
              <a:bodyPr lIns="91409" tIns="91409" rIns="91409" bIns="91409" anchor="t" anchorCtr="0">
                <a:noAutofit/>
              </a:bodyPr>
              <a:lstStyle/>
              <a:p>
                <a:pPr algn="ctr"/>
                <a:r>
                  <a:rPr lang="en" sz="1050">
                    <a:solidFill>
                      <a:prstClr val="black"/>
                    </a:solidFill>
                    <a:latin typeface="Arial" panose="020B0604020202020204" pitchFamily="34" charset="0"/>
                    <a:ea typeface="Impact"/>
                    <a:cs typeface="Arial" panose="020B0604020202020204" pitchFamily="34" charset="0"/>
                    <a:sym typeface="Impact"/>
                  </a:rPr>
                  <a:t>Streaming</a:t>
                </a:r>
              </a:p>
            </p:txBody>
          </p:sp>
        </p:grpSp>
        <p:pic>
          <p:nvPicPr>
            <p:cNvPr id="130" name="Shape 599"/>
            <p:cNvPicPr preferRelativeResize="0"/>
            <p:nvPr/>
          </p:nvPicPr>
          <p:blipFill>
            <a:blip r:embed="rId4">
              <a:alphaModFix/>
            </a:blip>
            <a:stretch>
              <a:fillRect/>
            </a:stretch>
          </p:blipFill>
          <p:spPr>
            <a:xfrm>
              <a:off x="1794623" y="2818043"/>
              <a:ext cx="1482368" cy="516844"/>
            </a:xfrm>
            <a:prstGeom prst="rect">
              <a:avLst/>
            </a:prstGeom>
            <a:noFill/>
            <a:ln>
              <a:noFill/>
            </a:ln>
          </p:spPr>
        </p:pic>
        <p:pic>
          <p:nvPicPr>
            <p:cNvPr id="131" name="Shape 603"/>
            <p:cNvPicPr preferRelativeResize="0"/>
            <p:nvPr/>
          </p:nvPicPr>
          <p:blipFill rotWithShape="1">
            <a:blip r:embed="rId5">
              <a:alphaModFix/>
            </a:blip>
            <a:srcRect b="24322"/>
            <a:stretch/>
          </p:blipFill>
          <p:spPr>
            <a:xfrm>
              <a:off x="7448467" y="2842686"/>
              <a:ext cx="900859" cy="454586"/>
            </a:xfrm>
            <a:prstGeom prst="rect">
              <a:avLst/>
            </a:prstGeom>
            <a:noFill/>
            <a:ln>
              <a:noFill/>
            </a:ln>
          </p:spPr>
        </p:pic>
        <p:pic>
          <p:nvPicPr>
            <p:cNvPr id="132" name="Shape 604"/>
            <p:cNvPicPr preferRelativeResize="0"/>
            <p:nvPr/>
          </p:nvPicPr>
          <p:blipFill>
            <a:blip r:embed="rId6">
              <a:alphaModFix/>
            </a:blip>
            <a:stretch>
              <a:fillRect/>
            </a:stretch>
          </p:blipFill>
          <p:spPr>
            <a:xfrm>
              <a:off x="1647272" y="3517980"/>
              <a:ext cx="495514" cy="457093"/>
            </a:xfrm>
            <a:prstGeom prst="rect">
              <a:avLst/>
            </a:prstGeom>
            <a:noFill/>
            <a:ln>
              <a:noFill/>
            </a:ln>
          </p:spPr>
        </p:pic>
        <p:pic>
          <p:nvPicPr>
            <p:cNvPr id="133" name="Picture 8" descr="https://www.mapr.com/sites/default/files/pig-ima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7749" y="3507361"/>
              <a:ext cx="472397" cy="56357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http://blog.cloudera.com/wp-content/uploads/2012/11/impala-logo.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0803" y="3297272"/>
              <a:ext cx="374881" cy="70257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 descr="http://smarttechies.files.wordpress.com/2013/07/sol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3839" y="2902459"/>
              <a:ext cx="991289" cy="546577"/>
            </a:xfrm>
            <a:prstGeom prst="rect">
              <a:avLst/>
            </a:prstGeom>
            <a:noFill/>
            <a:extLst>
              <a:ext uri="{909E8E84-426E-40DD-AFC4-6F175D3DCCD1}">
                <a14:hiddenFill xmlns:a14="http://schemas.microsoft.com/office/drawing/2010/main">
                  <a:solidFill>
                    <a:srgbClr val="FFFFFF"/>
                  </a:solidFill>
                </a14:hiddenFill>
              </a:ext>
            </a:extLst>
          </p:spPr>
        </p:pic>
        <p:pic>
          <p:nvPicPr>
            <p:cNvPr id="136" name="Shape 595"/>
            <p:cNvPicPr preferRelativeResize="0"/>
            <p:nvPr/>
          </p:nvPicPr>
          <p:blipFill>
            <a:blip r:embed="rId10">
              <a:alphaModFix/>
            </a:blip>
            <a:stretch>
              <a:fillRect/>
            </a:stretch>
          </p:blipFill>
          <p:spPr>
            <a:xfrm>
              <a:off x="8725531" y="3639828"/>
              <a:ext cx="995787" cy="361067"/>
            </a:xfrm>
            <a:prstGeom prst="rect">
              <a:avLst/>
            </a:prstGeom>
            <a:noFill/>
            <a:ln>
              <a:noFill/>
            </a:ln>
          </p:spPr>
        </p:pic>
        <p:grpSp>
          <p:nvGrpSpPr>
            <p:cNvPr id="137" name="Group 136"/>
            <p:cNvGrpSpPr/>
            <p:nvPr/>
          </p:nvGrpSpPr>
          <p:grpSpPr>
            <a:xfrm>
              <a:off x="5976793" y="3212913"/>
              <a:ext cx="1175771" cy="616073"/>
              <a:chOff x="9373966" y="2410345"/>
              <a:chExt cx="1851600" cy="1049838"/>
            </a:xfrm>
          </p:grpSpPr>
          <p:pic>
            <p:nvPicPr>
              <p:cNvPr id="138" name="Shape 596"/>
              <p:cNvPicPr preferRelativeResize="0"/>
              <p:nvPr/>
            </p:nvPicPr>
            <p:blipFill>
              <a:blip r:embed="rId3">
                <a:alphaModFix/>
              </a:blip>
              <a:stretch>
                <a:fillRect/>
              </a:stretch>
            </p:blipFill>
            <p:spPr>
              <a:xfrm>
                <a:off x="9678768" y="2410345"/>
                <a:ext cx="1421598" cy="752205"/>
              </a:xfrm>
              <a:prstGeom prst="rect">
                <a:avLst/>
              </a:prstGeom>
              <a:noFill/>
              <a:ln>
                <a:noFill/>
              </a:ln>
            </p:spPr>
          </p:pic>
          <p:sp>
            <p:nvSpPr>
              <p:cNvPr id="139" name="Shape 597"/>
              <p:cNvSpPr txBox="1"/>
              <p:nvPr/>
            </p:nvSpPr>
            <p:spPr>
              <a:xfrm>
                <a:off x="9373966" y="2990984"/>
                <a:ext cx="1851600" cy="469199"/>
              </a:xfrm>
              <a:prstGeom prst="rect">
                <a:avLst/>
              </a:prstGeom>
              <a:noFill/>
              <a:ln>
                <a:noFill/>
              </a:ln>
            </p:spPr>
            <p:txBody>
              <a:bodyPr lIns="91409" tIns="91409" rIns="91409" bIns="91409" anchor="t" anchorCtr="0">
                <a:noAutofit/>
              </a:bodyPr>
              <a:lstStyle/>
              <a:p>
                <a:pPr algn="ctr"/>
                <a:r>
                  <a:rPr lang="en" sz="1050" dirty="0">
                    <a:solidFill>
                      <a:prstClr val="black"/>
                    </a:solidFill>
                    <a:latin typeface="Arial" panose="020B0604020202020204" pitchFamily="34" charset="0"/>
                    <a:ea typeface="Impact"/>
                    <a:cs typeface="Arial" panose="020B0604020202020204" pitchFamily="34" charset="0"/>
                    <a:sym typeface="Impact"/>
                  </a:rPr>
                  <a:t>SQL</a:t>
                </a:r>
              </a:p>
            </p:txBody>
          </p:sp>
        </p:grpSp>
      </p:grpSp>
      <p:sp>
        <p:nvSpPr>
          <p:cNvPr id="141" name="Rectangle 140"/>
          <p:cNvSpPr/>
          <p:nvPr/>
        </p:nvSpPr>
        <p:spPr>
          <a:xfrm>
            <a:off x="2979277" y="3721015"/>
            <a:ext cx="2925802" cy="323165"/>
          </a:xfrm>
          <a:prstGeom prst="rect">
            <a:avLst/>
          </a:prstGeom>
        </p:spPr>
        <p:txBody>
          <a:bodyPr wrap="none">
            <a:spAutoFit/>
          </a:bodyPr>
          <a:lstStyle/>
          <a:p>
            <a:pPr algn="ctr" eaLnBrk="0" hangingPunct="0"/>
            <a:r>
              <a:rPr lang="en-US" sz="1500" dirty="0">
                <a:solidFill>
                  <a:srgbClr val="FFFFFF"/>
                </a:solidFill>
              </a:rPr>
              <a:t>MapR Converged Data Platform</a:t>
            </a:r>
          </a:p>
        </p:txBody>
      </p:sp>
      <p:sp>
        <p:nvSpPr>
          <p:cNvPr id="14" name="Title 13"/>
          <p:cNvSpPr>
            <a:spLocks noGrp="1"/>
          </p:cNvSpPr>
          <p:nvPr>
            <p:ph type="title"/>
          </p:nvPr>
        </p:nvSpPr>
        <p:spPr>
          <a:xfrm>
            <a:off x="322963" y="153670"/>
            <a:ext cx="8563862" cy="692646"/>
          </a:xfrm>
        </p:spPr>
        <p:txBody>
          <a:bodyPr>
            <a:normAutofit/>
          </a:bodyPr>
          <a:lstStyle/>
          <a:p>
            <a:r>
              <a:rPr lang="en-US" sz="2400" dirty="0"/>
              <a:t>Newer Technologies and Patchwork of Data Silos</a:t>
            </a:r>
          </a:p>
        </p:txBody>
      </p:sp>
      <p:sp>
        <p:nvSpPr>
          <p:cNvPr id="152" name="Rounded Rectangle 151"/>
          <p:cNvSpPr/>
          <p:nvPr/>
        </p:nvSpPr>
        <p:spPr bwMode="auto">
          <a:xfrm>
            <a:off x="366151" y="1034627"/>
            <a:ext cx="7686061" cy="826043"/>
          </a:xfrm>
          <a:prstGeom prst="roundRect">
            <a:avLst>
              <a:gd name="adj" fmla="val 3584"/>
            </a:avLst>
          </a:prstGeom>
          <a:noFill/>
          <a:ln w="38100" algn="ctr">
            <a:solidFill>
              <a:schemeClr val="tx2"/>
            </a:solidFill>
            <a:round/>
            <a:headEnd/>
            <a:tailEnd/>
          </a:ln>
        </p:spPr>
        <p:txBody>
          <a:bodyPr rtlCol="0" anchor="ctr"/>
          <a:lstStyle/>
          <a:p>
            <a:pPr algn="ctr" eaLnBrk="0" hangingPunct="0"/>
            <a:endParaRPr lang="en-US" sz="1050" dirty="0">
              <a:solidFill>
                <a:schemeClr val="tx2"/>
              </a:solidFill>
            </a:endParaRPr>
          </a:p>
        </p:txBody>
      </p:sp>
      <p:sp>
        <p:nvSpPr>
          <p:cNvPr id="153" name="Rounded Rectangle 152"/>
          <p:cNvSpPr/>
          <p:nvPr/>
        </p:nvSpPr>
        <p:spPr>
          <a:xfrm>
            <a:off x="357430" y="1034625"/>
            <a:ext cx="515795" cy="839123"/>
          </a:xfrm>
          <a:prstGeom prst="roundRect">
            <a:avLst>
              <a:gd name="adj" fmla="val 8975"/>
            </a:avLst>
          </a:prstGeom>
          <a:solidFill>
            <a:sysClr val="windowText" lastClr="000000">
              <a:lumMod val="65000"/>
              <a:lumOff val="35000"/>
            </a:sysClr>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Apps</a:t>
            </a:r>
          </a:p>
        </p:txBody>
      </p:sp>
      <p:pic>
        <p:nvPicPr>
          <p:cNvPr id="154" name="Picture 1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2648" y="1161942"/>
            <a:ext cx="362079" cy="362174"/>
          </a:xfrm>
          <a:prstGeom prst="rect">
            <a:avLst/>
          </a:prstGeom>
        </p:spPr>
      </p:pic>
      <p:pic>
        <p:nvPicPr>
          <p:cNvPr id="155" name="Picture 1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5065" y="1174970"/>
            <a:ext cx="336032" cy="336119"/>
          </a:xfrm>
          <a:prstGeom prst="rect">
            <a:avLst/>
          </a:prstGeom>
        </p:spPr>
      </p:pic>
      <p:pic>
        <p:nvPicPr>
          <p:cNvPr id="156" name="Picture 1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9250" y="1156866"/>
            <a:ext cx="372230" cy="372327"/>
          </a:xfrm>
          <a:prstGeom prst="rect">
            <a:avLst/>
          </a:prstGeom>
        </p:spPr>
      </p:pic>
      <p:sp>
        <p:nvSpPr>
          <p:cNvPr id="157" name="TextBox 156"/>
          <p:cNvSpPr txBox="1"/>
          <p:nvPr/>
        </p:nvSpPr>
        <p:spPr>
          <a:xfrm>
            <a:off x="2360969" y="1505902"/>
            <a:ext cx="1515090" cy="230832"/>
          </a:xfrm>
          <a:prstGeom prst="rect">
            <a:avLst/>
          </a:prstGeom>
          <a:noFill/>
        </p:spPr>
        <p:txBody>
          <a:bodyPr wrap="square" rtlCol="0">
            <a:spAutoFit/>
          </a:bodyPr>
          <a:lstStyle/>
          <a:p>
            <a:r>
              <a:rPr lang="en-US" sz="900" dirty="0">
                <a:solidFill>
                  <a:schemeClr val="tx2"/>
                </a:solidFill>
              </a:rPr>
              <a:t>Customer Experience</a:t>
            </a:r>
          </a:p>
        </p:txBody>
      </p:sp>
      <p:sp>
        <p:nvSpPr>
          <p:cNvPr id="158" name="TextBox 157"/>
          <p:cNvSpPr txBox="1"/>
          <p:nvPr/>
        </p:nvSpPr>
        <p:spPr>
          <a:xfrm>
            <a:off x="1087051" y="1505901"/>
            <a:ext cx="1088917" cy="369332"/>
          </a:xfrm>
          <a:prstGeom prst="rect">
            <a:avLst/>
          </a:prstGeom>
          <a:noFill/>
        </p:spPr>
        <p:txBody>
          <a:bodyPr wrap="square" rtlCol="0">
            <a:spAutoFit/>
          </a:bodyPr>
          <a:lstStyle/>
          <a:p>
            <a:r>
              <a:rPr lang="en-US" sz="900" dirty="0">
                <a:solidFill>
                  <a:schemeClr val="tx2"/>
                </a:solidFill>
              </a:rPr>
              <a:t>Data Architecture Optimization</a:t>
            </a:r>
          </a:p>
        </p:txBody>
      </p:sp>
      <p:sp>
        <p:nvSpPr>
          <p:cNvPr id="159" name="TextBox 158"/>
          <p:cNvSpPr txBox="1"/>
          <p:nvPr/>
        </p:nvSpPr>
        <p:spPr>
          <a:xfrm>
            <a:off x="3918008" y="1505901"/>
            <a:ext cx="1390013" cy="369332"/>
          </a:xfrm>
          <a:prstGeom prst="rect">
            <a:avLst/>
          </a:prstGeom>
          <a:noFill/>
        </p:spPr>
        <p:txBody>
          <a:bodyPr wrap="square" rtlCol="0">
            <a:spAutoFit/>
          </a:bodyPr>
          <a:lstStyle/>
          <a:p>
            <a:r>
              <a:rPr lang="en-US" sz="900" dirty="0">
                <a:solidFill>
                  <a:schemeClr val="tx2"/>
                </a:solidFill>
              </a:rPr>
              <a:t>Security Investigation &amp; </a:t>
            </a:r>
            <a:br>
              <a:rPr lang="en-US" sz="900" dirty="0">
                <a:solidFill>
                  <a:schemeClr val="tx2"/>
                </a:solidFill>
              </a:rPr>
            </a:br>
            <a:r>
              <a:rPr lang="en-US" sz="900" dirty="0">
                <a:solidFill>
                  <a:schemeClr val="tx2"/>
                </a:solidFill>
              </a:rPr>
              <a:t>Event Management</a:t>
            </a:r>
          </a:p>
        </p:txBody>
      </p:sp>
      <p:sp>
        <p:nvSpPr>
          <p:cNvPr id="160" name="TextBox 159"/>
          <p:cNvSpPr txBox="1"/>
          <p:nvPr/>
        </p:nvSpPr>
        <p:spPr>
          <a:xfrm>
            <a:off x="5493024" y="1505901"/>
            <a:ext cx="840501" cy="369332"/>
          </a:xfrm>
          <a:prstGeom prst="rect">
            <a:avLst/>
          </a:prstGeom>
          <a:noFill/>
        </p:spPr>
        <p:txBody>
          <a:bodyPr wrap="square" rtlCol="0">
            <a:spAutoFit/>
          </a:bodyPr>
          <a:lstStyle/>
          <a:p>
            <a:pPr algn="ctr"/>
            <a:r>
              <a:rPr lang="en-US" sz="900" dirty="0">
                <a:solidFill>
                  <a:schemeClr val="tx2"/>
                </a:solidFill>
              </a:rPr>
              <a:t>Operational Intelligence</a:t>
            </a:r>
          </a:p>
        </p:txBody>
      </p:sp>
      <p:pic>
        <p:nvPicPr>
          <p:cNvPr id="161" name="Picture 2" descr="C:\Users\swooledge\Google Drive\Marketing Google Site Content\Logos, Guidelines, Icons and Templates\Icon Library\Use Case Icons\Transparent gray\Icon_Use-Cases_Gray_Data-Hub_v1_300x300px_tran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04495" y="1181728"/>
            <a:ext cx="322518" cy="32260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3" descr="C:\Users\swooledge\Google Drive\Marketing Google Site Content\Logos, Guidelines, Icons and Templates\Icon Library\Big Data Icons\Transparent Gray\Icon_Big-Data_Gray_Cloud_300x300px_trans.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6753" y="1107528"/>
            <a:ext cx="585761" cy="585914"/>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62"/>
          <p:cNvSpPr txBox="1"/>
          <p:nvPr/>
        </p:nvSpPr>
        <p:spPr>
          <a:xfrm>
            <a:off x="6637963" y="1505901"/>
            <a:ext cx="1194028" cy="369332"/>
          </a:xfrm>
          <a:prstGeom prst="rect">
            <a:avLst/>
          </a:prstGeom>
          <a:noFill/>
        </p:spPr>
        <p:txBody>
          <a:bodyPr wrap="square" rtlCol="0">
            <a:spAutoFit/>
          </a:bodyPr>
          <a:lstStyle/>
          <a:p>
            <a:pPr algn="ctr"/>
            <a:r>
              <a:rPr lang="en-US" sz="900" dirty="0">
                <a:solidFill>
                  <a:schemeClr val="tx2"/>
                </a:solidFill>
              </a:rPr>
              <a:t>Managed Services &amp; Custom Apps</a:t>
            </a:r>
          </a:p>
        </p:txBody>
      </p:sp>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03929" y="3389340"/>
            <a:ext cx="459106" cy="459225"/>
          </a:xfrm>
          <a:prstGeom prst="rect">
            <a:avLst/>
          </a:prstGeom>
        </p:spPr>
      </p:pic>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46712" y="3411638"/>
            <a:ext cx="446049" cy="446165"/>
          </a:xfrm>
          <a:prstGeom prst="rect">
            <a:avLst/>
          </a:prstGeom>
        </p:spPr>
      </p:pic>
      <p:pic>
        <p:nvPicPr>
          <p:cNvPr id="56" name="Picture 2" descr="C:\Users\swooledge\Google Drive\Marketing Google Site Content\Logos, Guidelines, Icons and Templates\Icon Library\Big Data Icons\Transparent Gray\Icon_Big-Data_Gray_Data-Warehouse_300x300px_trans.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32337" y="3409530"/>
            <a:ext cx="466019" cy="46614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swooledge\Google Drive\Marketing Google Site Content\Logos, Guidelines, Icons and Templates\Icon Library\Big Data Icons\Transparent Gray\Icon_Big-Data_Gray_Data-Center_300x300px_trans.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82863" y="3411690"/>
            <a:ext cx="414418" cy="41452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swooledge\Google Drive\Marketing Google Site Content\Logos, Guidelines, Icons and Templates\Icon Library\Data Sources Icons\transparent gray (1)\Icon_Data-Sources_Grey_Documents_300x300px_trans.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76491" y="3426386"/>
            <a:ext cx="385034" cy="38513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file.mrbool.com/mrbool/articles/ShubhanKohli/ConceptsOracle/OracleConcepts01.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3185" y="3875801"/>
            <a:ext cx="895703" cy="47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2" descr="http://tutorialshadoop.com/wp-content/uploads/2014/06/hdfs-interview-questions.jpg"/>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4344" y="3657307"/>
            <a:ext cx="867500" cy="86772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svn.apache.org/repos/asf/kafka/site/logos/originals/png/TALL%20-%20Black%20on%20Transparent.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09884" y="3794150"/>
            <a:ext cx="386777" cy="42115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hbase.apache.org/images/hbase_logo.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79566" y="4004617"/>
            <a:ext cx="662504" cy="1638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4"/>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079673" y="4043627"/>
            <a:ext cx="393516" cy="1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26"/>
          <a:stretch>
            <a:fillRect/>
          </a:stretch>
        </p:blipFill>
        <p:spPr>
          <a:xfrm>
            <a:off x="4750438" y="3979033"/>
            <a:ext cx="887090" cy="250304"/>
          </a:xfrm>
          <a:prstGeom prst="rect">
            <a:avLst/>
          </a:prstGeom>
        </p:spPr>
      </p:pic>
      <p:pic>
        <p:nvPicPr>
          <p:cNvPr id="63" name="Picture 4" descr="C:\Users\swooledge\Google Drive\Marketing Google Site Content\Logos, Guidelines, Icons and Templates\Icon Library\Icons_Features\transparent gray (1)\Icon_Features-Components_Gray_Streaming_300x300px_trans.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26049" y="3420955"/>
            <a:ext cx="383136" cy="383236"/>
          </a:xfrm>
          <a:prstGeom prst="rect">
            <a:avLst/>
          </a:prstGeom>
          <a:noFill/>
          <a:extLst>
            <a:ext uri="{909E8E84-426E-40DD-AFC4-6F175D3DCCD1}">
              <a14:hiddenFill xmlns:a14="http://schemas.microsoft.com/office/drawing/2010/main">
                <a:solidFill>
                  <a:srgbClr val="FFFFFF"/>
                </a:solidFill>
              </a14:hiddenFill>
            </a:ext>
          </a:extLst>
        </p:spPr>
      </p:pic>
      <p:sp>
        <p:nvSpPr>
          <p:cNvPr id="59" name="Rounded Rectangle 58"/>
          <p:cNvSpPr/>
          <p:nvPr/>
        </p:nvSpPr>
        <p:spPr bwMode="auto">
          <a:xfrm>
            <a:off x="2321097"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60" name="Rounded Rectangle 59"/>
          <p:cNvSpPr/>
          <p:nvPr/>
        </p:nvSpPr>
        <p:spPr bwMode="auto">
          <a:xfrm>
            <a:off x="3492274"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61" name="Rounded Rectangle 60"/>
          <p:cNvSpPr/>
          <p:nvPr/>
        </p:nvSpPr>
        <p:spPr bwMode="auto">
          <a:xfrm>
            <a:off x="4663451"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62" name="Rounded Rectangle 61"/>
          <p:cNvSpPr/>
          <p:nvPr/>
        </p:nvSpPr>
        <p:spPr bwMode="auto">
          <a:xfrm>
            <a:off x="5834628"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64" name="Rounded Rectangle 63"/>
          <p:cNvSpPr/>
          <p:nvPr/>
        </p:nvSpPr>
        <p:spPr bwMode="auto">
          <a:xfrm>
            <a:off x="7005804"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Tree>
    <p:extLst>
      <p:ext uri="{BB962C8B-B14F-4D97-AF65-F5344CB8AC3E}">
        <p14:creationId xmlns:p14="http://schemas.microsoft.com/office/powerpoint/2010/main" val="1241773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r>
              <a:rPr lang="en-US" dirty="0" smtClean="0"/>
              <a:t>Data is the Real Thing</a:t>
            </a:r>
            <a:endParaRPr lang="en-US" dirty="0"/>
          </a:p>
        </p:txBody>
      </p:sp>
      <p:pic>
        <p:nvPicPr>
          <p:cNvPr id="6" name="Picture 5" descr="the_real_thing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7109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ounded Rectangle 139"/>
          <p:cNvSpPr/>
          <p:nvPr/>
        </p:nvSpPr>
        <p:spPr bwMode="auto">
          <a:xfrm>
            <a:off x="386828" y="3270335"/>
            <a:ext cx="7686061"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79" name="Rounded Rectangle 78"/>
          <p:cNvSpPr/>
          <p:nvPr/>
        </p:nvSpPr>
        <p:spPr>
          <a:xfrm>
            <a:off x="378222" y="1942653"/>
            <a:ext cx="515795" cy="1253698"/>
          </a:xfrm>
          <a:prstGeom prst="roundRect">
            <a:avLst>
              <a:gd name="adj" fmla="val 8975"/>
            </a:avLst>
          </a:prstGeom>
          <a:solidFill>
            <a:srgbClr val="003D77"/>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Processing</a:t>
            </a:r>
          </a:p>
        </p:txBody>
      </p:sp>
      <p:sp>
        <p:nvSpPr>
          <p:cNvPr id="80" name="Rounded Rectangle 79"/>
          <p:cNvSpPr/>
          <p:nvPr/>
        </p:nvSpPr>
        <p:spPr>
          <a:xfrm>
            <a:off x="382337" y="3264745"/>
            <a:ext cx="515795" cy="1056562"/>
          </a:xfrm>
          <a:prstGeom prst="roundRect">
            <a:avLst>
              <a:gd name="adj" fmla="val 8975"/>
            </a:avLst>
          </a:prstGeom>
          <a:solidFill>
            <a:srgbClr val="C60C30"/>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Data</a:t>
            </a:r>
          </a:p>
        </p:txBody>
      </p:sp>
      <p:sp>
        <p:nvSpPr>
          <p:cNvPr id="94" name="Rounded Rectangle 93"/>
          <p:cNvSpPr/>
          <p:nvPr/>
        </p:nvSpPr>
        <p:spPr bwMode="auto">
          <a:xfrm>
            <a:off x="389171" y="1954452"/>
            <a:ext cx="7686061" cy="1220724"/>
          </a:xfrm>
          <a:prstGeom prst="roundRect">
            <a:avLst>
              <a:gd name="adj" fmla="val 3584"/>
            </a:avLst>
          </a:prstGeom>
          <a:noFill/>
          <a:ln w="38100" algn="ctr">
            <a:solidFill>
              <a:srgbClr val="003D77"/>
            </a:solidFill>
            <a:round/>
            <a:headEnd/>
            <a:tailEnd/>
          </a:ln>
        </p:spPr>
        <p:txBody>
          <a:bodyPr rtlCol="0" anchor="ctr"/>
          <a:lstStyle/>
          <a:p>
            <a:pPr algn="ctr" eaLnBrk="0" hangingPunct="0"/>
            <a:endParaRPr lang="en-US" sz="1050" dirty="0">
              <a:solidFill>
                <a:schemeClr val="tx2"/>
              </a:solidFill>
            </a:endParaRPr>
          </a:p>
        </p:txBody>
      </p:sp>
      <p:sp>
        <p:nvSpPr>
          <p:cNvPr id="141" name="Rectangle 140"/>
          <p:cNvSpPr/>
          <p:nvPr/>
        </p:nvSpPr>
        <p:spPr>
          <a:xfrm>
            <a:off x="2979277" y="3721015"/>
            <a:ext cx="2925802" cy="323165"/>
          </a:xfrm>
          <a:prstGeom prst="rect">
            <a:avLst/>
          </a:prstGeom>
        </p:spPr>
        <p:txBody>
          <a:bodyPr wrap="none">
            <a:spAutoFit/>
          </a:bodyPr>
          <a:lstStyle/>
          <a:p>
            <a:pPr algn="ctr" eaLnBrk="0" hangingPunct="0"/>
            <a:r>
              <a:rPr lang="en-US" sz="1500" dirty="0">
                <a:solidFill>
                  <a:srgbClr val="FFFFFF"/>
                </a:solidFill>
              </a:rPr>
              <a:t>MapR Converged Data Platform</a:t>
            </a:r>
          </a:p>
        </p:txBody>
      </p:sp>
      <p:pic>
        <p:nvPicPr>
          <p:cNvPr id="143" name="Picture 3" descr="C:\Users\swooledge\Google Drive\Marketing Google Site Content\Logos, Guidelines, Icons and Templates\Icon Library\Big Data Icons\Transparent Gray\Icon_Big-Data_Gray_File-System_300x300px_tra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083" y="3407982"/>
            <a:ext cx="357227" cy="357320"/>
          </a:xfrm>
          <a:prstGeom prst="rect">
            <a:avLst/>
          </a:prstGeom>
          <a:noFill/>
          <a:extLst>
            <a:ext uri="{909E8E84-426E-40dd-AFC4-6F175D3DCCD1}">
              <a14:hiddenFill xmlns="" xmlns:a14="http://schemas.microsoft.com/office/drawing/2010/main">
                <a:solidFill>
                  <a:srgbClr val="FFFFFF"/>
                </a:solidFill>
              </a14:hiddenFill>
            </a:ext>
          </a:extLst>
        </p:spPr>
      </p:pic>
      <p:sp>
        <p:nvSpPr>
          <p:cNvPr id="147" name="TextBox 146"/>
          <p:cNvSpPr txBox="1"/>
          <p:nvPr/>
        </p:nvSpPr>
        <p:spPr>
          <a:xfrm>
            <a:off x="1257494" y="3909643"/>
            <a:ext cx="864402" cy="253916"/>
          </a:xfrm>
          <a:prstGeom prst="rect">
            <a:avLst/>
          </a:prstGeom>
          <a:noFill/>
        </p:spPr>
        <p:txBody>
          <a:bodyPr wrap="square" rtlCol="0">
            <a:spAutoFit/>
          </a:bodyPr>
          <a:lstStyle/>
          <a:p>
            <a:pPr algn="ctr"/>
            <a:r>
              <a:rPr lang="en-US" sz="1050" dirty="0">
                <a:solidFill>
                  <a:schemeClr val="tx2"/>
                </a:solidFill>
              </a:rPr>
              <a:t>Files</a:t>
            </a:r>
          </a:p>
        </p:txBody>
      </p:sp>
      <p:pic>
        <p:nvPicPr>
          <p:cNvPr id="142" name="Picture 2" descr="C:\Users\swooledge\Google Drive\Marketing Google Site Content\Logos, Guidelines, Icons and Templates\Icon Library\Big Data Icons\Transparent Gray\Icon_Big-Data_Gray_Database_300x300px_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1317" y="3361992"/>
            <a:ext cx="449188" cy="449305"/>
          </a:xfrm>
          <a:prstGeom prst="rect">
            <a:avLst/>
          </a:prstGeom>
          <a:noFill/>
          <a:extLst>
            <a:ext uri="{909E8E84-426E-40dd-AFC4-6F175D3DCCD1}">
              <a14:hiddenFill xmlns="" xmlns:a14="http://schemas.microsoft.com/office/drawing/2010/main">
                <a:solidFill>
                  <a:srgbClr val="FFFFFF"/>
                </a:solidFill>
              </a14:hiddenFill>
            </a:ext>
          </a:extLst>
        </p:spPr>
      </p:pic>
      <p:sp>
        <p:nvSpPr>
          <p:cNvPr id="148" name="TextBox 147"/>
          <p:cNvSpPr txBox="1"/>
          <p:nvPr/>
        </p:nvSpPr>
        <p:spPr>
          <a:xfrm>
            <a:off x="2973759" y="3909643"/>
            <a:ext cx="1064305" cy="253916"/>
          </a:xfrm>
          <a:prstGeom prst="rect">
            <a:avLst/>
          </a:prstGeom>
          <a:noFill/>
        </p:spPr>
        <p:txBody>
          <a:bodyPr wrap="square" rtlCol="0">
            <a:spAutoFit/>
          </a:bodyPr>
          <a:lstStyle/>
          <a:p>
            <a:pPr algn="ctr"/>
            <a:r>
              <a:rPr lang="en-US" sz="1050" dirty="0">
                <a:solidFill>
                  <a:schemeClr val="tx2"/>
                </a:solidFill>
              </a:rPr>
              <a:t>Tables</a:t>
            </a:r>
          </a:p>
        </p:txBody>
      </p:sp>
      <p:pic>
        <p:nvPicPr>
          <p:cNvPr id="145" name="Picture 5" descr="C:\Users\swooledge\Google Drive\Marketing Google Site Content\Logos, Guidelines, Icons and Templates\Icon Library\Data Sources Icons\transparent gray (1)\Icon_Data-Sources_Grey_Documents_300x300px_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13" y="3405400"/>
            <a:ext cx="354155" cy="354246"/>
          </a:xfrm>
          <a:prstGeom prst="rect">
            <a:avLst/>
          </a:prstGeom>
          <a:noFill/>
          <a:extLst>
            <a:ext uri="{909E8E84-426E-40dd-AFC4-6F175D3DCCD1}">
              <a14:hiddenFill xmlns="" xmlns:a14="http://schemas.microsoft.com/office/drawing/2010/main">
                <a:solidFill>
                  <a:srgbClr val="FFFFFF"/>
                </a:solidFill>
              </a14:hiddenFill>
            </a:ext>
          </a:extLst>
        </p:spPr>
      </p:pic>
      <p:sp>
        <p:nvSpPr>
          <p:cNvPr id="149" name="TextBox 148"/>
          <p:cNvSpPr txBox="1"/>
          <p:nvPr/>
        </p:nvSpPr>
        <p:spPr>
          <a:xfrm>
            <a:off x="4674581" y="3909643"/>
            <a:ext cx="1334421" cy="253916"/>
          </a:xfrm>
          <a:prstGeom prst="rect">
            <a:avLst/>
          </a:prstGeom>
          <a:noFill/>
        </p:spPr>
        <p:txBody>
          <a:bodyPr wrap="square" rtlCol="0">
            <a:spAutoFit/>
          </a:bodyPr>
          <a:lstStyle/>
          <a:p>
            <a:pPr algn="ctr"/>
            <a:r>
              <a:rPr lang="en-US" sz="1050" dirty="0">
                <a:solidFill>
                  <a:schemeClr val="tx2"/>
                </a:solidFill>
              </a:rPr>
              <a:t>Documents</a:t>
            </a:r>
          </a:p>
        </p:txBody>
      </p:sp>
      <p:pic>
        <p:nvPicPr>
          <p:cNvPr id="144" name="Picture 4" descr="C:\Users\swooledge\Google Drive\Marketing Google Site Content\Logos, Guidelines, Icons and Templates\Icon Library\Icons_Features\transparent gray (1)\Icon_Features-Components_Gray_Streaming_300x300px_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3079" y="3366742"/>
            <a:ext cx="439688" cy="439802"/>
          </a:xfrm>
          <a:prstGeom prst="rect">
            <a:avLst/>
          </a:prstGeom>
          <a:noFill/>
          <a:extLst>
            <a:ext uri="{909E8E84-426E-40dd-AFC4-6F175D3DCCD1}">
              <a14:hiddenFill xmlns="" xmlns:a14="http://schemas.microsoft.com/office/drawing/2010/main">
                <a:solidFill>
                  <a:srgbClr val="FFFFFF"/>
                </a:solidFill>
              </a14:hiddenFill>
            </a:ext>
          </a:extLst>
        </p:spPr>
      </p:pic>
      <p:sp>
        <p:nvSpPr>
          <p:cNvPr id="150" name="TextBox 149"/>
          <p:cNvSpPr txBox="1"/>
          <p:nvPr/>
        </p:nvSpPr>
        <p:spPr>
          <a:xfrm>
            <a:off x="6567765" y="3909643"/>
            <a:ext cx="1334421" cy="253916"/>
          </a:xfrm>
          <a:prstGeom prst="rect">
            <a:avLst/>
          </a:prstGeom>
          <a:noFill/>
        </p:spPr>
        <p:txBody>
          <a:bodyPr wrap="square" rtlCol="0">
            <a:spAutoFit/>
          </a:bodyPr>
          <a:lstStyle/>
          <a:p>
            <a:pPr algn="ctr"/>
            <a:r>
              <a:rPr lang="en-US" sz="1050" dirty="0">
                <a:solidFill>
                  <a:schemeClr val="tx2"/>
                </a:solidFill>
              </a:rPr>
              <a:t>Streams</a:t>
            </a:r>
          </a:p>
        </p:txBody>
      </p:sp>
      <p:sp>
        <p:nvSpPr>
          <p:cNvPr id="14" name="Title 13"/>
          <p:cNvSpPr>
            <a:spLocks noGrp="1"/>
          </p:cNvSpPr>
          <p:nvPr>
            <p:ph type="title"/>
          </p:nvPr>
        </p:nvSpPr>
        <p:spPr>
          <a:xfrm>
            <a:off x="322964" y="161374"/>
            <a:ext cx="8227457" cy="692646"/>
          </a:xfrm>
        </p:spPr>
        <p:txBody>
          <a:bodyPr>
            <a:normAutofit/>
          </a:bodyPr>
          <a:lstStyle/>
          <a:p>
            <a:r>
              <a:rPr lang="en-US" sz="2400" dirty="0"/>
              <a:t>Design Goal: Common Data Services for All Applications</a:t>
            </a:r>
          </a:p>
        </p:txBody>
      </p:sp>
      <p:grpSp>
        <p:nvGrpSpPr>
          <p:cNvPr id="151" name="Group 150"/>
          <p:cNvGrpSpPr/>
          <p:nvPr/>
        </p:nvGrpSpPr>
        <p:grpSpPr>
          <a:xfrm>
            <a:off x="357074" y="1034624"/>
            <a:ext cx="7695137" cy="840608"/>
            <a:chOff x="505203" y="963314"/>
            <a:chExt cx="10260182" cy="1120810"/>
          </a:xfrm>
        </p:grpSpPr>
        <p:sp>
          <p:nvSpPr>
            <p:cNvPr id="152" name="Rounded Rectangle 151"/>
            <p:cNvSpPr/>
            <p:nvPr/>
          </p:nvSpPr>
          <p:spPr bwMode="auto">
            <a:xfrm>
              <a:off x="517304" y="963314"/>
              <a:ext cx="10248081" cy="1101391"/>
            </a:xfrm>
            <a:prstGeom prst="roundRect">
              <a:avLst>
                <a:gd name="adj" fmla="val 3584"/>
              </a:avLst>
            </a:prstGeom>
            <a:noFill/>
            <a:ln w="38100" algn="ctr">
              <a:solidFill>
                <a:schemeClr val="tx2"/>
              </a:solidFill>
              <a:round/>
              <a:headEnd/>
              <a:tailEnd/>
            </a:ln>
          </p:spPr>
          <p:txBody>
            <a:bodyPr rtlCol="0" anchor="ctr"/>
            <a:lstStyle/>
            <a:p>
              <a:pPr algn="ctr" eaLnBrk="0" hangingPunct="0"/>
              <a:endParaRPr lang="en-US" sz="1050" dirty="0">
                <a:solidFill>
                  <a:schemeClr val="tx2"/>
                </a:solidFill>
              </a:endParaRPr>
            </a:p>
          </p:txBody>
        </p:sp>
        <p:sp>
          <p:nvSpPr>
            <p:cNvPr id="153" name="Rounded Rectangle 152"/>
            <p:cNvSpPr/>
            <p:nvPr/>
          </p:nvSpPr>
          <p:spPr>
            <a:xfrm>
              <a:off x="505203" y="963314"/>
              <a:ext cx="687726" cy="1118830"/>
            </a:xfrm>
            <a:prstGeom prst="roundRect">
              <a:avLst>
                <a:gd name="adj" fmla="val 8975"/>
              </a:avLst>
            </a:prstGeom>
            <a:solidFill>
              <a:sysClr val="windowText" lastClr="000000">
                <a:lumMod val="65000"/>
                <a:lumOff val="35000"/>
              </a:sysClr>
            </a:solidFill>
            <a:ln w="25400" cap="flat" cmpd="sng" algn="ctr">
              <a:noFill/>
              <a:prstDash val="solid"/>
            </a:ln>
            <a:effectLst>
              <a:outerShdw blurRad="50800" dist="38100" dir="2700000" algn="tl" rotWithShape="0">
                <a:prstClr val="black">
                  <a:alpha val="40000"/>
                </a:prstClr>
              </a:outerShdw>
            </a:effectLst>
          </p:spPr>
          <p:txBody>
            <a:bodyPr vert="vert270" lIns="0" tIns="0" rIns="0" bIns="0" rtlCol="0" anchor="ctr"/>
            <a:lstStyle/>
            <a:p>
              <a:pPr defTabSz="685780">
                <a:lnSpc>
                  <a:spcPct val="95000"/>
                </a:lnSpc>
                <a:defRPr/>
              </a:pPr>
              <a:r>
                <a:rPr lang="en-US" sz="1425" dirty="0">
                  <a:solidFill>
                    <a:srgbClr val="FFFFFF"/>
                  </a:solidFill>
                </a:rPr>
                <a:t>Apps</a:t>
              </a:r>
            </a:p>
          </p:txBody>
        </p:sp>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5969" y="1133071"/>
              <a:ext cx="482772" cy="482898"/>
            </a:xfrm>
            <a:prstGeom prst="rect">
              <a:avLst/>
            </a:prstGeom>
          </p:spPr>
        </p:pic>
        <p:pic>
          <p:nvPicPr>
            <p:cNvPr id="155" name="Picture 1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9193" y="1150441"/>
              <a:ext cx="448042" cy="448158"/>
            </a:xfrm>
            <a:prstGeom prst="rect">
              <a:avLst/>
            </a:prstGeom>
          </p:spPr>
        </p:pic>
        <p:pic>
          <p:nvPicPr>
            <p:cNvPr id="156" name="Picture 1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1438" y="1126302"/>
              <a:ext cx="496307" cy="496436"/>
            </a:xfrm>
            <a:prstGeom prst="rect">
              <a:avLst/>
            </a:prstGeom>
          </p:spPr>
        </p:pic>
        <p:sp>
          <p:nvSpPr>
            <p:cNvPr id="157" name="TextBox 156"/>
            <p:cNvSpPr txBox="1"/>
            <p:nvPr/>
          </p:nvSpPr>
          <p:spPr>
            <a:xfrm>
              <a:off x="3177064" y="1591682"/>
              <a:ext cx="2020120" cy="307776"/>
            </a:xfrm>
            <a:prstGeom prst="rect">
              <a:avLst/>
            </a:prstGeom>
            <a:noFill/>
          </p:spPr>
          <p:txBody>
            <a:bodyPr wrap="square" rtlCol="0">
              <a:spAutoFit/>
            </a:bodyPr>
            <a:lstStyle/>
            <a:p>
              <a:r>
                <a:rPr lang="en-US" sz="900" dirty="0">
                  <a:solidFill>
                    <a:schemeClr val="tx2"/>
                  </a:solidFill>
                </a:rPr>
                <a:t>Customer Experience</a:t>
              </a:r>
            </a:p>
          </p:txBody>
        </p:sp>
        <p:sp>
          <p:nvSpPr>
            <p:cNvPr id="158" name="TextBox 157"/>
            <p:cNvSpPr txBox="1"/>
            <p:nvPr/>
          </p:nvSpPr>
          <p:spPr>
            <a:xfrm>
              <a:off x="1478504" y="1591682"/>
              <a:ext cx="1451889" cy="492442"/>
            </a:xfrm>
            <a:prstGeom prst="rect">
              <a:avLst/>
            </a:prstGeom>
            <a:noFill/>
          </p:spPr>
          <p:txBody>
            <a:bodyPr wrap="square" rtlCol="0">
              <a:spAutoFit/>
            </a:bodyPr>
            <a:lstStyle/>
            <a:p>
              <a:r>
                <a:rPr lang="en-US" sz="900" dirty="0">
                  <a:solidFill>
                    <a:schemeClr val="tx2"/>
                  </a:solidFill>
                </a:rPr>
                <a:t>Data Architecture Optimization</a:t>
              </a:r>
            </a:p>
          </p:txBody>
        </p:sp>
        <p:sp>
          <p:nvSpPr>
            <p:cNvPr id="159" name="TextBox 158"/>
            <p:cNvSpPr txBox="1"/>
            <p:nvPr/>
          </p:nvSpPr>
          <p:spPr>
            <a:xfrm>
              <a:off x="5253113" y="1591682"/>
              <a:ext cx="1853351" cy="492442"/>
            </a:xfrm>
            <a:prstGeom prst="rect">
              <a:avLst/>
            </a:prstGeom>
            <a:noFill/>
          </p:spPr>
          <p:txBody>
            <a:bodyPr wrap="square" rtlCol="0">
              <a:spAutoFit/>
            </a:bodyPr>
            <a:lstStyle/>
            <a:p>
              <a:r>
                <a:rPr lang="en-US" sz="900" dirty="0">
                  <a:solidFill>
                    <a:schemeClr val="tx2"/>
                  </a:solidFill>
                </a:rPr>
                <a:t>Security Investigation &amp; </a:t>
              </a:r>
              <a:br>
                <a:rPr lang="en-US" sz="900" dirty="0">
                  <a:solidFill>
                    <a:schemeClr val="tx2"/>
                  </a:solidFill>
                </a:rPr>
              </a:br>
              <a:r>
                <a:rPr lang="en-US" sz="900" dirty="0">
                  <a:solidFill>
                    <a:schemeClr val="tx2"/>
                  </a:solidFill>
                </a:rPr>
                <a:t>Event Management</a:t>
              </a:r>
            </a:p>
          </p:txBody>
        </p:sp>
        <p:sp>
          <p:nvSpPr>
            <p:cNvPr id="160" name="TextBox 159"/>
            <p:cNvSpPr txBox="1"/>
            <p:nvPr/>
          </p:nvSpPr>
          <p:spPr>
            <a:xfrm>
              <a:off x="7353137" y="1591682"/>
              <a:ext cx="1120668" cy="492442"/>
            </a:xfrm>
            <a:prstGeom prst="rect">
              <a:avLst/>
            </a:prstGeom>
            <a:noFill/>
          </p:spPr>
          <p:txBody>
            <a:bodyPr wrap="square" rtlCol="0">
              <a:spAutoFit/>
            </a:bodyPr>
            <a:lstStyle/>
            <a:p>
              <a:pPr algn="ctr"/>
              <a:r>
                <a:rPr lang="en-US" sz="900" dirty="0">
                  <a:solidFill>
                    <a:schemeClr val="tx2"/>
                  </a:solidFill>
                </a:rPr>
                <a:t>Operational Intelligence</a:t>
              </a:r>
            </a:p>
          </p:txBody>
        </p:sp>
        <p:pic>
          <p:nvPicPr>
            <p:cNvPr id="161" name="Picture 2" descr="C:\Users\swooledge\Google Drive\Marketing Google Site Content\Logos, Guidelines, Icons and Templates\Icon Library\Use Case Icons\Transparent gray\Icon_Use-Cases_Gray_Data-Hub_v1_300x300px_tran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1766" y="1159452"/>
              <a:ext cx="430024" cy="430136"/>
            </a:xfrm>
            <a:prstGeom prst="rect">
              <a:avLst/>
            </a:prstGeom>
            <a:noFill/>
            <a:extLst>
              <a:ext uri="{909E8E84-426E-40dd-AFC4-6F175D3DCCD1}">
                <a14:hiddenFill xmlns="" xmlns:a14="http://schemas.microsoft.com/office/drawing/2010/main">
                  <a:solidFill>
                    <a:srgbClr val="FFFFFF"/>
                  </a:solidFill>
                </a14:hiddenFill>
              </a:ext>
            </a:extLst>
          </p:spPr>
        </p:pic>
        <p:pic>
          <p:nvPicPr>
            <p:cNvPr id="162" name="Picture 3" descr="C:\Users\swooledge\Google Drive\Marketing Google Site Content\Logos, Guidelines, Icons and Templates\Icon Library\Big Data Icons\Transparent Gray\Icon_Big-Data_Gray_Cloud_300x300px_tran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91440" y="1060519"/>
              <a:ext cx="781015" cy="781218"/>
            </a:xfrm>
            <a:prstGeom prst="rect">
              <a:avLst/>
            </a:prstGeom>
            <a:noFill/>
            <a:extLst>
              <a:ext uri="{909E8E84-426E-40dd-AFC4-6F175D3DCCD1}">
                <a14:hiddenFill xmlns="" xmlns:a14="http://schemas.microsoft.com/office/drawing/2010/main">
                  <a:solidFill>
                    <a:srgbClr val="FFFFFF"/>
                  </a:solidFill>
                </a14:hiddenFill>
              </a:ext>
            </a:extLst>
          </p:spPr>
        </p:pic>
        <p:sp>
          <p:nvSpPr>
            <p:cNvPr id="163" name="TextBox 162"/>
            <p:cNvSpPr txBox="1"/>
            <p:nvPr/>
          </p:nvSpPr>
          <p:spPr>
            <a:xfrm>
              <a:off x="8879722" y="1591682"/>
              <a:ext cx="1592037" cy="492442"/>
            </a:xfrm>
            <a:prstGeom prst="rect">
              <a:avLst/>
            </a:prstGeom>
            <a:noFill/>
          </p:spPr>
          <p:txBody>
            <a:bodyPr wrap="square" rtlCol="0">
              <a:spAutoFit/>
            </a:bodyPr>
            <a:lstStyle/>
            <a:p>
              <a:pPr algn="ctr"/>
              <a:r>
                <a:rPr lang="en-US" sz="900" dirty="0">
                  <a:solidFill>
                    <a:schemeClr val="tx2"/>
                  </a:solidFill>
                </a:rPr>
                <a:t>Managed Services &amp; Custom Apps</a:t>
              </a:r>
            </a:p>
          </p:txBody>
        </p:sp>
      </p:grpSp>
      <p:grpSp>
        <p:nvGrpSpPr>
          <p:cNvPr id="45" name="Group 44"/>
          <p:cNvGrpSpPr/>
          <p:nvPr/>
        </p:nvGrpSpPr>
        <p:grpSpPr>
          <a:xfrm>
            <a:off x="1236645" y="2113534"/>
            <a:ext cx="6140892" cy="939667"/>
            <a:chOff x="1647272" y="2818043"/>
            <a:chExt cx="8187856" cy="1252889"/>
          </a:xfrm>
        </p:grpSpPr>
        <p:grpSp>
          <p:nvGrpSpPr>
            <p:cNvPr id="46" name="Group 45"/>
            <p:cNvGrpSpPr/>
            <p:nvPr/>
          </p:nvGrpSpPr>
          <p:grpSpPr>
            <a:xfrm>
              <a:off x="3786816" y="3280381"/>
              <a:ext cx="1094724" cy="595726"/>
              <a:chOff x="5379533" y="2381861"/>
              <a:chExt cx="1851600" cy="1049840"/>
            </a:xfrm>
          </p:grpSpPr>
          <p:pic>
            <p:nvPicPr>
              <p:cNvPr id="60" name="Shape 598"/>
              <p:cNvPicPr preferRelativeResize="0"/>
              <p:nvPr/>
            </p:nvPicPr>
            <p:blipFill>
              <a:blip r:embed="rId12">
                <a:alphaModFix/>
              </a:blip>
              <a:stretch>
                <a:fillRect/>
              </a:stretch>
            </p:blipFill>
            <p:spPr>
              <a:xfrm>
                <a:off x="5582434" y="2381861"/>
                <a:ext cx="1421598" cy="752205"/>
              </a:xfrm>
              <a:prstGeom prst="rect">
                <a:avLst/>
              </a:prstGeom>
              <a:noFill/>
              <a:ln>
                <a:noFill/>
              </a:ln>
            </p:spPr>
          </p:pic>
          <p:sp>
            <p:nvSpPr>
              <p:cNvPr id="61" name="Shape 600"/>
              <p:cNvSpPr txBox="1"/>
              <p:nvPr/>
            </p:nvSpPr>
            <p:spPr>
              <a:xfrm>
                <a:off x="5379533" y="2962502"/>
                <a:ext cx="1851600" cy="469199"/>
              </a:xfrm>
              <a:prstGeom prst="rect">
                <a:avLst/>
              </a:prstGeom>
              <a:noFill/>
              <a:ln>
                <a:noFill/>
              </a:ln>
            </p:spPr>
            <p:txBody>
              <a:bodyPr lIns="91409" tIns="91409" rIns="91409" bIns="91409" anchor="t" anchorCtr="0">
                <a:noAutofit/>
              </a:bodyPr>
              <a:lstStyle/>
              <a:p>
                <a:pPr algn="ctr"/>
                <a:r>
                  <a:rPr lang="en" sz="1050" dirty="0">
                    <a:solidFill>
                      <a:prstClr val="black"/>
                    </a:solidFill>
                    <a:latin typeface="Arial" panose="020B0604020202020204" pitchFamily="34" charset="0"/>
                    <a:ea typeface="Impact"/>
                    <a:cs typeface="Arial" panose="020B0604020202020204" pitchFamily="34" charset="0"/>
                    <a:sym typeface="Impact"/>
                  </a:rPr>
                  <a:t>Batch</a:t>
                </a:r>
              </a:p>
            </p:txBody>
          </p:sp>
        </p:grpSp>
        <p:grpSp>
          <p:nvGrpSpPr>
            <p:cNvPr id="47" name="Group 46"/>
            <p:cNvGrpSpPr/>
            <p:nvPr/>
          </p:nvGrpSpPr>
          <p:grpSpPr>
            <a:xfrm>
              <a:off x="4817731" y="2902459"/>
              <a:ext cx="1175771" cy="616073"/>
              <a:chOff x="9373966" y="2410345"/>
              <a:chExt cx="1851600" cy="1049838"/>
            </a:xfrm>
          </p:grpSpPr>
          <p:pic>
            <p:nvPicPr>
              <p:cNvPr id="58" name="Shape 596"/>
              <p:cNvPicPr preferRelativeResize="0"/>
              <p:nvPr/>
            </p:nvPicPr>
            <p:blipFill>
              <a:blip r:embed="rId12">
                <a:alphaModFix/>
              </a:blip>
              <a:stretch>
                <a:fillRect/>
              </a:stretch>
            </p:blipFill>
            <p:spPr>
              <a:xfrm>
                <a:off x="9678768" y="2410345"/>
                <a:ext cx="1421598" cy="752205"/>
              </a:xfrm>
              <a:prstGeom prst="rect">
                <a:avLst/>
              </a:prstGeom>
              <a:noFill/>
              <a:ln>
                <a:noFill/>
              </a:ln>
            </p:spPr>
          </p:pic>
          <p:sp>
            <p:nvSpPr>
              <p:cNvPr id="59" name="Shape 597"/>
              <p:cNvSpPr txBox="1"/>
              <p:nvPr/>
            </p:nvSpPr>
            <p:spPr>
              <a:xfrm>
                <a:off x="9373966" y="2990984"/>
                <a:ext cx="1851600" cy="469199"/>
              </a:xfrm>
              <a:prstGeom prst="rect">
                <a:avLst/>
              </a:prstGeom>
              <a:noFill/>
              <a:ln>
                <a:noFill/>
              </a:ln>
            </p:spPr>
            <p:txBody>
              <a:bodyPr lIns="91409" tIns="91409" rIns="91409" bIns="91409" anchor="t" anchorCtr="0">
                <a:noAutofit/>
              </a:bodyPr>
              <a:lstStyle/>
              <a:p>
                <a:pPr algn="ctr"/>
                <a:r>
                  <a:rPr lang="en" sz="1050">
                    <a:solidFill>
                      <a:prstClr val="black"/>
                    </a:solidFill>
                    <a:latin typeface="Arial" panose="020B0604020202020204" pitchFamily="34" charset="0"/>
                    <a:ea typeface="Impact"/>
                    <a:cs typeface="Arial" panose="020B0604020202020204" pitchFamily="34" charset="0"/>
                    <a:sym typeface="Impact"/>
                  </a:rPr>
                  <a:t>Streaming</a:t>
                </a:r>
              </a:p>
            </p:txBody>
          </p:sp>
        </p:grpSp>
        <p:pic>
          <p:nvPicPr>
            <p:cNvPr id="48" name="Shape 599"/>
            <p:cNvPicPr preferRelativeResize="0"/>
            <p:nvPr/>
          </p:nvPicPr>
          <p:blipFill>
            <a:blip r:embed="rId13">
              <a:alphaModFix/>
            </a:blip>
            <a:stretch>
              <a:fillRect/>
            </a:stretch>
          </p:blipFill>
          <p:spPr>
            <a:xfrm>
              <a:off x="1794623" y="2818043"/>
              <a:ext cx="1482368" cy="516844"/>
            </a:xfrm>
            <a:prstGeom prst="rect">
              <a:avLst/>
            </a:prstGeom>
            <a:noFill/>
            <a:ln>
              <a:noFill/>
            </a:ln>
          </p:spPr>
        </p:pic>
        <p:pic>
          <p:nvPicPr>
            <p:cNvPr id="49" name="Shape 603"/>
            <p:cNvPicPr preferRelativeResize="0"/>
            <p:nvPr/>
          </p:nvPicPr>
          <p:blipFill rotWithShape="1">
            <a:blip r:embed="rId14">
              <a:alphaModFix/>
            </a:blip>
            <a:srcRect b="24322"/>
            <a:stretch/>
          </p:blipFill>
          <p:spPr>
            <a:xfrm>
              <a:off x="7448467" y="2842686"/>
              <a:ext cx="900859" cy="454586"/>
            </a:xfrm>
            <a:prstGeom prst="rect">
              <a:avLst/>
            </a:prstGeom>
            <a:noFill/>
            <a:ln>
              <a:noFill/>
            </a:ln>
          </p:spPr>
        </p:pic>
        <p:pic>
          <p:nvPicPr>
            <p:cNvPr id="50" name="Shape 604"/>
            <p:cNvPicPr preferRelativeResize="0"/>
            <p:nvPr/>
          </p:nvPicPr>
          <p:blipFill>
            <a:blip r:embed="rId15">
              <a:alphaModFix/>
            </a:blip>
            <a:stretch>
              <a:fillRect/>
            </a:stretch>
          </p:blipFill>
          <p:spPr>
            <a:xfrm>
              <a:off x="1647272" y="3517980"/>
              <a:ext cx="495514" cy="457093"/>
            </a:xfrm>
            <a:prstGeom prst="rect">
              <a:avLst/>
            </a:prstGeom>
            <a:noFill/>
            <a:ln>
              <a:noFill/>
            </a:ln>
          </p:spPr>
        </p:pic>
        <p:pic>
          <p:nvPicPr>
            <p:cNvPr id="51" name="Picture 8" descr="https://www.mapr.com/sites/default/files/pig-image.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27749" y="3507361"/>
              <a:ext cx="472397" cy="563571"/>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10" descr="http://blog.cloudera.com/wp-content/uploads/2012/11/impala-logo.pn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0803" y="3297272"/>
              <a:ext cx="374881" cy="702570"/>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14" descr="http://smarttechies.files.wordpress.com/2013/07/solr-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43839" y="2902459"/>
              <a:ext cx="991289" cy="546577"/>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Shape 595"/>
            <p:cNvPicPr preferRelativeResize="0"/>
            <p:nvPr/>
          </p:nvPicPr>
          <p:blipFill>
            <a:blip r:embed="rId19">
              <a:alphaModFix/>
            </a:blip>
            <a:stretch>
              <a:fillRect/>
            </a:stretch>
          </p:blipFill>
          <p:spPr>
            <a:xfrm>
              <a:off x="8725531" y="3639828"/>
              <a:ext cx="995787" cy="361067"/>
            </a:xfrm>
            <a:prstGeom prst="rect">
              <a:avLst/>
            </a:prstGeom>
            <a:noFill/>
            <a:ln>
              <a:noFill/>
            </a:ln>
          </p:spPr>
        </p:pic>
        <p:grpSp>
          <p:nvGrpSpPr>
            <p:cNvPr id="55" name="Group 54"/>
            <p:cNvGrpSpPr/>
            <p:nvPr/>
          </p:nvGrpSpPr>
          <p:grpSpPr>
            <a:xfrm>
              <a:off x="5976793" y="3212913"/>
              <a:ext cx="1175771" cy="616073"/>
              <a:chOff x="9373966" y="2410345"/>
              <a:chExt cx="1851600" cy="1049838"/>
            </a:xfrm>
          </p:grpSpPr>
          <p:pic>
            <p:nvPicPr>
              <p:cNvPr id="56" name="Shape 596"/>
              <p:cNvPicPr preferRelativeResize="0"/>
              <p:nvPr/>
            </p:nvPicPr>
            <p:blipFill>
              <a:blip r:embed="rId12">
                <a:alphaModFix/>
              </a:blip>
              <a:stretch>
                <a:fillRect/>
              </a:stretch>
            </p:blipFill>
            <p:spPr>
              <a:xfrm>
                <a:off x="9678768" y="2410345"/>
                <a:ext cx="1421598" cy="752205"/>
              </a:xfrm>
              <a:prstGeom prst="rect">
                <a:avLst/>
              </a:prstGeom>
              <a:noFill/>
              <a:ln>
                <a:noFill/>
              </a:ln>
            </p:spPr>
          </p:pic>
          <p:sp>
            <p:nvSpPr>
              <p:cNvPr id="57" name="Shape 597"/>
              <p:cNvSpPr txBox="1"/>
              <p:nvPr/>
            </p:nvSpPr>
            <p:spPr>
              <a:xfrm>
                <a:off x="9373966" y="2990984"/>
                <a:ext cx="1851600" cy="469199"/>
              </a:xfrm>
              <a:prstGeom prst="rect">
                <a:avLst/>
              </a:prstGeom>
              <a:noFill/>
              <a:ln>
                <a:noFill/>
              </a:ln>
            </p:spPr>
            <p:txBody>
              <a:bodyPr lIns="91409" tIns="91409" rIns="91409" bIns="91409" anchor="t" anchorCtr="0">
                <a:noAutofit/>
              </a:bodyPr>
              <a:lstStyle/>
              <a:p>
                <a:pPr algn="ctr"/>
                <a:r>
                  <a:rPr lang="en" sz="1050" dirty="0">
                    <a:solidFill>
                      <a:prstClr val="black"/>
                    </a:solidFill>
                    <a:latin typeface="Arial" panose="020B0604020202020204" pitchFamily="34" charset="0"/>
                    <a:ea typeface="Impact"/>
                    <a:cs typeface="Arial" panose="020B0604020202020204" pitchFamily="34" charset="0"/>
                    <a:sym typeface="Impact"/>
                  </a:rPr>
                  <a:t>SQL</a:t>
                </a:r>
              </a:p>
            </p:txBody>
          </p:sp>
        </p:grpSp>
      </p:grpSp>
      <p:sp>
        <p:nvSpPr>
          <p:cNvPr id="72" name="Rounded Rectangle 71"/>
          <p:cNvSpPr/>
          <p:nvPr/>
        </p:nvSpPr>
        <p:spPr bwMode="auto">
          <a:xfrm>
            <a:off x="386828" y="3267540"/>
            <a:ext cx="1837325"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73" name="Rectangle 72"/>
          <p:cNvSpPr/>
          <p:nvPr/>
        </p:nvSpPr>
        <p:spPr>
          <a:xfrm>
            <a:off x="2979277" y="3721015"/>
            <a:ext cx="2925802" cy="323165"/>
          </a:xfrm>
          <a:prstGeom prst="rect">
            <a:avLst/>
          </a:prstGeom>
        </p:spPr>
        <p:txBody>
          <a:bodyPr wrap="none">
            <a:spAutoFit/>
          </a:bodyPr>
          <a:lstStyle/>
          <a:p>
            <a:pPr algn="ctr" eaLnBrk="0" hangingPunct="0"/>
            <a:r>
              <a:rPr lang="en-US" sz="1500" dirty="0">
                <a:solidFill>
                  <a:srgbClr val="FFFFFF"/>
                </a:solidFill>
              </a:rPr>
              <a:t>MapR Converged Data Platform</a:t>
            </a:r>
          </a:p>
        </p:txBody>
      </p:sp>
      <p:pic>
        <p:nvPicPr>
          <p:cNvPr id="74" name="Picture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03929" y="3389340"/>
            <a:ext cx="459106" cy="459225"/>
          </a:xfrm>
          <a:prstGeom prst="rect">
            <a:avLst/>
          </a:prstGeom>
        </p:spPr>
      </p:pic>
      <p:pic>
        <p:nvPicPr>
          <p:cNvPr id="75" name="Picture 7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46712" y="3411638"/>
            <a:ext cx="446049" cy="446165"/>
          </a:xfrm>
          <a:prstGeom prst="rect">
            <a:avLst/>
          </a:prstGeom>
        </p:spPr>
      </p:pic>
      <p:pic>
        <p:nvPicPr>
          <p:cNvPr id="76" name="Picture 2" descr="C:\Users\swooledge\Google Drive\Marketing Google Site Content\Logos, Guidelines, Icons and Templates\Icon Library\Big Data Icons\Transparent Gray\Icon_Big-Data_Gray_Data-Warehouse_300x300px_trans.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32337" y="3409530"/>
            <a:ext cx="466019" cy="466140"/>
          </a:xfrm>
          <a:prstGeom prst="rect">
            <a:avLst/>
          </a:prstGeom>
          <a:noFill/>
          <a:extLst>
            <a:ext uri="{909E8E84-426E-40dd-AFC4-6F175D3DCCD1}">
              <a14:hiddenFill xmlns="" xmlns:a14="http://schemas.microsoft.com/office/drawing/2010/main">
                <a:solidFill>
                  <a:srgbClr val="FFFFFF"/>
                </a:solidFill>
              </a14:hiddenFill>
            </a:ext>
          </a:extLst>
        </p:spPr>
      </p:pic>
      <p:pic>
        <p:nvPicPr>
          <p:cNvPr id="77" name="Picture 3" descr="C:\Users\swooledge\Google Drive\Marketing Google Site Content\Logos, Guidelines, Icons and Templates\Icon Library\Big Data Icons\Transparent Gray\Icon_Big-Data_Gray_Data-Center_300x300px_trans.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82863" y="3411690"/>
            <a:ext cx="414418" cy="414525"/>
          </a:xfrm>
          <a:prstGeom prst="rect">
            <a:avLst/>
          </a:prstGeom>
          <a:noFill/>
          <a:extLst>
            <a:ext uri="{909E8E84-426E-40dd-AFC4-6F175D3DCCD1}">
              <a14:hiddenFill xmlns="" xmlns:a14="http://schemas.microsoft.com/office/drawing/2010/main">
                <a:solidFill>
                  <a:srgbClr val="FFFFFF"/>
                </a:solidFill>
              </a14:hiddenFill>
            </a:ext>
          </a:extLst>
        </p:spPr>
      </p:pic>
      <p:pic>
        <p:nvPicPr>
          <p:cNvPr id="78" name="Picture 5" descr="C:\Users\swooledge\Google Drive\Marketing Google Site Content\Logos, Guidelines, Icons and Templates\Icon Library\Data Sources Icons\transparent gray (1)\Icon_Data-Sources_Grey_Documents_300x300px_trans.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976491" y="3426386"/>
            <a:ext cx="385034" cy="385134"/>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2" descr="http://file.mrbool.com/mrbool/articles/ShubhanKohli/ConceptsOracle/OracleConcepts01.jpg"/>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3185" y="3875801"/>
            <a:ext cx="895703" cy="474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4" descr="http://svn.apache.org/repos/asf/kafka/site/logos/originals/png/TALL%20-%20Black%20on%20Transparent.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09884" y="3794150"/>
            <a:ext cx="386777" cy="421158"/>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6" descr="http://hbase.apache.org/images/hbase_logo.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679566" y="4004617"/>
            <a:ext cx="662504" cy="163808"/>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144"/>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079673" y="4043627"/>
            <a:ext cx="393516" cy="137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 name="Picture 84"/>
          <p:cNvPicPr>
            <a:picLocks noChangeAspect="1"/>
          </p:cNvPicPr>
          <p:nvPr/>
        </p:nvPicPr>
        <p:blipFill>
          <a:blip r:embed="rId29"/>
          <a:stretch>
            <a:fillRect/>
          </a:stretch>
        </p:blipFill>
        <p:spPr>
          <a:xfrm>
            <a:off x="4750438" y="3979033"/>
            <a:ext cx="887090" cy="250304"/>
          </a:xfrm>
          <a:prstGeom prst="rect">
            <a:avLst/>
          </a:prstGeom>
        </p:spPr>
      </p:pic>
      <p:pic>
        <p:nvPicPr>
          <p:cNvPr id="106" name="Picture 4" descr="C:\Users\swooledge\Google Drive\Marketing Google Site Content\Logos, Guidelines, Icons and Templates\Icon Library\Icons_Features\transparent gray (1)\Icon_Features-Components_Gray_Streaming_300x300px_trans.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26049" y="3420955"/>
            <a:ext cx="383136" cy="383236"/>
          </a:xfrm>
          <a:prstGeom prst="rect">
            <a:avLst/>
          </a:prstGeom>
          <a:noFill/>
          <a:extLst>
            <a:ext uri="{909E8E84-426E-40dd-AFC4-6F175D3DCCD1}">
              <a14:hiddenFill xmlns="" xmlns:a14="http://schemas.microsoft.com/office/drawing/2010/main">
                <a:solidFill>
                  <a:srgbClr val="FFFFFF"/>
                </a:solidFill>
              </a14:hiddenFill>
            </a:ext>
          </a:extLst>
        </p:spPr>
      </p:pic>
      <p:sp>
        <p:nvSpPr>
          <p:cNvPr id="107" name="Rounded Rectangle 106"/>
          <p:cNvSpPr/>
          <p:nvPr/>
        </p:nvSpPr>
        <p:spPr bwMode="auto">
          <a:xfrm>
            <a:off x="2321097"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108" name="Rounded Rectangle 107"/>
          <p:cNvSpPr/>
          <p:nvPr/>
        </p:nvSpPr>
        <p:spPr bwMode="auto">
          <a:xfrm>
            <a:off x="3492274"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109" name="Rounded Rectangle 108"/>
          <p:cNvSpPr/>
          <p:nvPr/>
        </p:nvSpPr>
        <p:spPr bwMode="auto">
          <a:xfrm>
            <a:off x="4663451"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110" name="Rounded Rectangle 109"/>
          <p:cNvSpPr/>
          <p:nvPr/>
        </p:nvSpPr>
        <p:spPr bwMode="auto">
          <a:xfrm>
            <a:off x="5834628"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sp>
        <p:nvSpPr>
          <p:cNvPr id="111" name="Rounded Rectangle 110"/>
          <p:cNvSpPr/>
          <p:nvPr/>
        </p:nvSpPr>
        <p:spPr bwMode="auto">
          <a:xfrm>
            <a:off x="7005804" y="3267540"/>
            <a:ext cx="1074232" cy="1050973"/>
          </a:xfrm>
          <a:prstGeom prst="roundRect">
            <a:avLst>
              <a:gd name="adj" fmla="val 3584"/>
            </a:avLst>
          </a:prstGeom>
          <a:noFill/>
          <a:ln w="38100" algn="ctr">
            <a:solidFill>
              <a:srgbClr val="C60C30"/>
            </a:solidFill>
            <a:round/>
            <a:headEnd/>
            <a:tailEnd/>
          </a:ln>
        </p:spPr>
        <p:txBody>
          <a:bodyPr rtlCol="0" anchor="ctr"/>
          <a:lstStyle/>
          <a:p>
            <a:pPr algn="ctr" eaLnBrk="0" hangingPunct="0"/>
            <a:endParaRPr lang="en-US" sz="1050" dirty="0">
              <a:solidFill>
                <a:schemeClr val="bg1"/>
              </a:solidFill>
            </a:endParaRPr>
          </a:p>
        </p:txBody>
      </p:sp>
      <p:pic>
        <p:nvPicPr>
          <p:cNvPr id="112" name="Picture 12" descr="http://tutorialshadoop.com/wp-content/uploads/2014/06/hdfs-interview-questions.jpg"/>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4344" y="3657307"/>
            <a:ext cx="867500" cy="867727"/>
          </a:xfrm>
          <a:prstGeom prst="rect">
            <a:avLst/>
          </a:prstGeom>
          <a:noFill/>
          <a:extLst>
            <a:ext uri="{909E8E84-426E-40dd-AFC4-6F175D3DCCD1}">
              <a14:hiddenFill xmlns="" xmlns:a14="http://schemas.microsoft.com/office/drawing/2010/main">
                <a:solidFill>
                  <a:srgbClr val="FFFFFF"/>
                </a:solidFill>
              </a14:hiddenFill>
            </a:ext>
          </a:extLst>
        </p:spPr>
      </p:pic>
      <p:sp>
        <p:nvSpPr>
          <p:cNvPr id="65" name="Rectangle 64"/>
          <p:cNvSpPr/>
          <p:nvPr/>
        </p:nvSpPr>
        <p:spPr bwMode="auto">
          <a:xfrm>
            <a:off x="267987" y="1895820"/>
            <a:ext cx="7882385" cy="2492951"/>
          </a:xfrm>
          <a:prstGeom prst="rect">
            <a:avLst/>
          </a:prstGeom>
          <a:solidFill>
            <a:schemeClr val="accent1">
              <a:alpha val="91765"/>
            </a:scheme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hangingPunct="0"/>
            <a:r>
              <a:rPr lang="en-US" sz="2700" dirty="0">
                <a:solidFill>
                  <a:srgbClr val="FFFFFF"/>
                </a:solidFill>
              </a:rPr>
              <a:t>MapR Converged Big Data Platform</a:t>
            </a:r>
          </a:p>
          <a:p>
            <a:pPr algn="ctr" eaLnBrk="0" hangingPunct="0"/>
            <a:r>
              <a:rPr lang="en-US" sz="1500" i="1" dirty="0">
                <a:solidFill>
                  <a:srgbClr val="FFFFFF"/>
                </a:solidFill>
              </a:rPr>
              <a:t>Converged platform with the power of Hadoop, NoSQL database, </a:t>
            </a:r>
            <a:br>
              <a:rPr lang="en-US" sz="1500" i="1" dirty="0">
                <a:solidFill>
                  <a:srgbClr val="FFFFFF"/>
                </a:solidFill>
              </a:rPr>
            </a:br>
            <a:r>
              <a:rPr lang="en-US" sz="1500" i="1" dirty="0">
                <a:solidFill>
                  <a:srgbClr val="FFFFFF"/>
                </a:solidFill>
              </a:rPr>
              <a:t>SQL, streaming, and Web-scale storage</a:t>
            </a:r>
            <a:endParaRPr lang="en-US" sz="1050" i="1" dirty="0">
              <a:solidFill>
                <a:srgbClr val="FFFFFF"/>
              </a:solidFill>
            </a:endParaRPr>
          </a:p>
        </p:txBody>
      </p:sp>
      <p:grpSp>
        <p:nvGrpSpPr>
          <p:cNvPr id="66" name="Group 65"/>
          <p:cNvGrpSpPr/>
          <p:nvPr/>
        </p:nvGrpSpPr>
        <p:grpSpPr>
          <a:xfrm>
            <a:off x="381572" y="4390308"/>
            <a:ext cx="7701318" cy="345469"/>
            <a:chOff x="507174" y="5812033"/>
            <a:chExt cx="10268424" cy="460625"/>
          </a:xfrm>
        </p:grpSpPr>
        <p:grpSp>
          <p:nvGrpSpPr>
            <p:cNvPr id="67" name="Group 66"/>
            <p:cNvGrpSpPr/>
            <p:nvPr/>
          </p:nvGrpSpPr>
          <p:grpSpPr>
            <a:xfrm>
              <a:off x="2373165" y="5823322"/>
              <a:ext cx="1404093" cy="447270"/>
              <a:chOff x="6151298" y="5759979"/>
              <a:chExt cx="1585001" cy="594360"/>
            </a:xfrm>
            <a:solidFill>
              <a:srgbClr val="34404B"/>
            </a:solidFill>
          </p:grpSpPr>
          <p:sp>
            <p:nvSpPr>
              <p:cNvPr id="98" name="Rectangle 97"/>
              <p:cNvSpPr/>
              <p:nvPr/>
            </p:nvSpPr>
            <p:spPr>
              <a:xfrm>
                <a:off x="6151298" y="5759979"/>
                <a:ext cx="1585001" cy="594360"/>
              </a:xfrm>
              <a:prstGeom prst="rect">
                <a:avLst/>
              </a:prstGeom>
              <a:grp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Security</a:t>
                </a:r>
              </a:p>
            </p:txBody>
          </p:sp>
          <p:pic>
            <p:nvPicPr>
              <p:cNvPr id="99" name="Picture 9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392820" y="5928689"/>
                <a:ext cx="152509" cy="228600"/>
              </a:xfrm>
              <a:prstGeom prst="rect">
                <a:avLst/>
              </a:prstGeom>
              <a:grpFill/>
            </p:spPr>
          </p:pic>
        </p:grpSp>
        <p:grpSp>
          <p:nvGrpSpPr>
            <p:cNvPr id="68" name="Group 67"/>
            <p:cNvGrpSpPr/>
            <p:nvPr/>
          </p:nvGrpSpPr>
          <p:grpSpPr>
            <a:xfrm>
              <a:off x="7136014" y="5814098"/>
              <a:ext cx="1773595" cy="447270"/>
              <a:chOff x="7951820" y="5759979"/>
              <a:chExt cx="1783080" cy="594360"/>
            </a:xfrm>
            <a:solidFill>
              <a:srgbClr val="34404B"/>
            </a:solidFill>
          </p:grpSpPr>
          <p:sp>
            <p:nvSpPr>
              <p:cNvPr id="96" name="Rectangle 95"/>
              <p:cNvSpPr/>
              <p:nvPr/>
            </p:nvSpPr>
            <p:spPr>
              <a:xfrm>
                <a:off x="7951820" y="5759979"/>
                <a:ext cx="1783080" cy="594360"/>
              </a:xfrm>
              <a:prstGeom prst="rect">
                <a:avLst/>
              </a:prstGeom>
              <a:grp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 Multi-Datacenter</a:t>
                </a:r>
                <a:endParaRPr lang="en-US" sz="1050" b="1" dirty="0">
                  <a:solidFill>
                    <a:prstClr val="white"/>
                  </a:solidFill>
                </a:endParaRPr>
              </a:p>
            </p:txBody>
          </p:sp>
          <p:pic>
            <p:nvPicPr>
              <p:cNvPr id="97" name="Picture 7"/>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040849" y="5938962"/>
                <a:ext cx="230242" cy="228600"/>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69" name="Group 68"/>
            <p:cNvGrpSpPr/>
            <p:nvPr/>
          </p:nvGrpSpPr>
          <p:grpSpPr>
            <a:xfrm>
              <a:off x="9002003" y="5812033"/>
              <a:ext cx="1773595" cy="447270"/>
              <a:chOff x="2539563" y="5759979"/>
              <a:chExt cx="1783080" cy="594360"/>
            </a:xfrm>
            <a:solidFill>
              <a:srgbClr val="34404B"/>
            </a:solidFill>
          </p:grpSpPr>
          <p:sp>
            <p:nvSpPr>
              <p:cNvPr id="93" name="Rectangle 92"/>
              <p:cNvSpPr/>
              <p:nvPr/>
            </p:nvSpPr>
            <p:spPr>
              <a:xfrm>
                <a:off x="2539563" y="5759979"/>
                <a:ext cx="1783080" cy="594360"/>
              </a:xfrm>
              <a:prstGeom prst="rect">
                <a:avLst/>
              </a:prstGeom>
              <a:grp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   Management &amp; Monitoring</a:t>
                </a:r>
                <a:endParaRPr lang="en-US" sz="1050" b="1" dirty="0">
                  <a:solidFill>
                    <a:prstClr val="white"/>
                  </a:solidFill>
                </a:endParaRPr>
              </a:p>
            </p:txBody>
          </p:sp>
          <p:pic>
            <p:nvPicPr>
              <p:cNvPr id="95" name="Picture 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65942" y="5938962"/>
                <a:ext cx="228600" cy="228600"/>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0" name="Group 69"/>
            <p:cNvGrpSpPr/>
            <p:nvPr/>
          </p:nvGrpSpPr>
          <p:grpSpPr>
            <a:xfrm>
              <a:off x="507174" y="5825388"/>
              <a:ext cx="1773595" cy="447270"/>
              <a:chOff x="254960" y="5973297"/>
              <a:chExt cx="1773595" cy="447270"/>
            </a:xfrm>
          </p:grpSpPr>
          <p:sp>
            <p:nvSpPr>
              <p:cNvPr id="91" name="Rectangle 90"/>
              <p:cNvSpPr/>
              <p:nvPr/>
            </p:nvSpPr>
            <p:spPr>
              <a:xfrm>
                <a:off x="254960" y="5973297"/>
                <a:ext cx="1773595" cy="447270"/>
              </a:xfrm>
              <a:prstGeom prst="rect">
                <a:avLst/>
              </a:prstGeom>
              <a:solidFill>
                <a:srgbClr val="34404B"/>
              </a:solid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     Enterprise HA/DR</a:t>
                </a:r>
                <a:endParaRPr lang="en-US" sz="1050" b="1" dirty="0">
                  <a:solidFill>
                    <a:prstClr val="white"/>
                  </a:solidFill>
                </a:endParaRPr>
              </a:p>
            </p:txBody>
          </p:sp>
          <p:pic>
            <p:nvPicPr>
              <p:cNvPr id="92" name="Picture 2"/>
              <p:cNvPicPr>
                <a:picLocks noChangeAspect="1" noChangeArrowheads="1"/>
              </p:cNvPicPr>
              <p:nvPr/>
            </p:nvPicPr>
            <p:blipFill>
              <a:blip r:embed="rId35"/>
              <a:srcRect/>
              <a:stretch>
                <a:fillRect/>
              </a:stretch>
            </p:blipFill>
            <p:spPr bwMode="auto">
              <a:xfrm>
                <a:off x="310882" y="6100173"/>
                <a:ext cx="223674" cy="172526"/>
              </a:xfrm>
              <a:prstGeom prst="rect">
                <a:avLst/>
              </a:prstGeom>
              <a:solidFill>
                <a:srgbClr val="34404B"/>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71" name="Group 70"/>
            <p:cNvGrpSpPr/>
            <p:nvPr/>
          </p:nvGrpSpPr>
          <p:grpSpPr>
            <a:xfrm>
              <a:off x="3869654" y="5815615"/>
              <a:ext cx="1307974" cy="447270"/>
              <a:chOff x="3863866" y="6058525"/>
              <a:chExt cx="1450831" cy="447270"/>
            </a:xfrm>
          </p:grpSpPr>
          <p:sp>
            <p:nvSpPr>
              <p:cNvPr id="89" name="Rectangle 88"/>
              <p:cNvSpPr/>
              <p:nvPr/>
            </p:nvSpPr>
            <p:spPr>
              <a:xfrm>
                <a:off x="3863866" y="6058525"/>
                <a:ext cx="1450831" cy="447270"/>
              </a:xfrm>
              <a:prstGeom prst="rect">
                <a:avLst/>
              </a:prstGeom>
              <a:solidFill>
                <a:srgbClr val="34404B"/>
              </a:solid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Real-time</a:t>
                </a:r>
                <a:endParaRPr lang="en-US" sz="1050" b="1" dirty="0">
                  <a:solidFill>
                    <a:prstClr val="white"/>
                  </a:solidFill>
                </a:endParaRPr>
              </a:p>
            </p:txBody>
          </p:sp>
          <p:pic>
            <p:nvPicPr>
              <p:cNvPr id="90" name="Picture 2" descr="http://maffi.org/wp/wp-content/lightning%20bolt.jpg"/>
              <p:cNvPicPr>
                <a:picLocks noChangeAspect="1" noChangeArrowheads="1"/>
              </p:cNvPicPr>
              <p:nvPr/>
            </p:nvPicPr>
            <p:blipFill>
              <a:blip r:embed="rId36" cstate="print">
                <a:clrChange>
                  <a:clrFrom>
                    <a:srgbClr val="FFFFFF"/>
                  </a:clrFrom>
                  <a:clrTo>
                    <a:srgbClr val="FFFFFF">
                      <a:alpha val="0"/>
                    </a:srgbClr>
                  </a:clrTo>
                </a:clrChange>
                <a:grayscl/>
                <a:biLevel thresh="50000"/>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0472" y="6197405"/>
                <a:ext cx="227071" cy="173640"/>
              </a:xfrm>
              <a:prstGeom prst="rect">
                <a:avLst/>
              </a:prstGeom>
              <a:solidFill>
                <a:srgbClr val="34404B"/>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86" name="Group 85"/>
            <p:cNvGrpSpPr/>
            <p:nvPr/>
          </p:nvGrpSpPr>
          <p:grpSpPr>
            <a:xfrm>
              <a:off x="5270024" y="5814099"/>
              <a:ext cx="1773594" cy="447269"/>
              <a:chOff x="4350773" y="5759979"/>
              <a:chExt cx="1783080" cy="594360"/>
            </a:xfrm>
            <a:solidFill>
              <a:srgbClr val="34404B"/>
            </a:solidFill>
          </p:grpSpPr>
          <p:sp>
            <p:nvSpPr>
              <p:cNvPr id="87" name="Rectangle 86"/>
              <p:cNvSpPr/>
              <p:nvPr/>
            </p:nvSpPr>
            <p:spPr>
              <a:xfrm>
                <a:off x="4350773" y="5759979"/>
                <a:ext cx="1783080" cy="594360"/>
              </a:xfrm>
              <a:prstGeom prst="rect">
                <a:avLst/>
              </a:prstGeom>
              <a:grpFill/>
              <a:ln>
                <a:noFill/>
              </a:ln>
              <a:effectLst>
                <a:innerShdw blurRad="279400" dist="12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defTabSz="457126">
                  <a:lnSpc>
                    <a:spcPct val="95000"/>
                  </a:lnSpc>
                  <a:defRPr/>
                </a:pPr>
                <a:r>
                  <a:rPr lang="en-US" sz="900" b="1" dirty="0">
                    <a:solidFill>
                      <a:prstClr val="white"/>
                    </a:solidFill>
                  </a:rPr>
                  <a:t> Multi-tenancy</a:t>
                </a:r>
                <a:endParaRPr lang="en-US" sz="1050" b="1" dirty="0">
                  <a:solidFill>
                    <a:prstClr val="white"/>
                  </a:solidFill>
                </a:endParaRPr>
              </a:p>
            </p:txBody>
          </p:sp>
          <p:pic>
            <p:nvPicPr>
              <p:cNvPr id="88" name="Picture 5"/>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566152" y="5928688"/>
                <a:ext cx="147361" cy="228600"/>
              </a:xfrm>
              <a:prstGeom prst="rect">
                <a:avLst/>
              </a:prstGeom>
              <a:gr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818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3"/>
                                        </p:tgtEl>
                                      </p:cBhvr>
                                    </p:animEffect>
                                    <p:set>
                                      <p:cBhvr>
                                        <p:cTn id="7" dur="1" fill="hold">
                                          <p:stCondLst>
                                            <p:cond delay="1999"/>
                                          </p:stCondLst>
                                        </p:cTn>
                                        <p:tgtEl>
                                          <p:spTgt spid="7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4"/>
                                        </p:tgtEl>
                                      </p:cBhvr>
                                    </p:animEffect>
                                    <p:set>
                                      <p:cBhvr>
                                        <p:cTn id="10" dur="1" fill="hold">
                                          <p:stCondLst>
                                            <p:cond delay="1999"/>
                                          </p:stCondLst>
                                        </p:cTn>
                                        <p:tgtEl>
                                          <p:spTgt spid="7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75"/>
                                        </p:tgtEl>
                                      </p:cBhvr>
                                    </p:animEffect>
                                    <p:set>
                                      <p:cBhvr>
                                        <p:cTn id="13" dur="1" fill="hold">
                                          <p:stCondLst>
                                            <p:cond delay="1999"/>
                                          </p:stCondLst>
                                        </p:cTn>
                                        <p:tgtEl>
                                          <p:spTgt spid="7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76"/>
                                        </p:tgtEl>
                                      </p:cBhvr>
                                    </p:animEffect>
                                    <p:set>
                                      <p:cBhvr>
                                        <p:cTn id="16" dur="1" fill="hold">
                                          <p:stCondLst>
                                            <p:cond delay="1999"/>
                                          </p:stCondLst>
                                        </p:cTn>
                                        <p:tgtEl>
                                          <p:spTgt spid="7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77"/>
                                        </p:tgtEl>
                                      </p:cBhvr>
                                    </p:animEffect>
                                    <p:set>
                                      <p:cBhvr>
                                        <p:cTn id="19" dur="1" fill="hold">
                                          <p:stCondLst>
                                            <p:cond delay="1999"/>
                                          </p:stCondLst>
                                        </p:cTn>
                                        <p:tgtEl>
                                          <p:spTgt spid="7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78"/>
                                        </p:tgtEl>
                                      </p:cBhvr>
                                    </p:animEffect>
                                    <p:set>
                                      <p:cBhvr>
                                        <p:cTn id="22" dur="1" fill="hold">
                                          <p:stCondLst>
                                            <p:cond delay="1999"/>
                                          </p:stCondLst>
                                        </p:cTn>
                                        <p:tgtEl>
                                          <p:spTgt spid="7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81"/>
                                        </p:tgtEl>
                                      </p:cBhvr>
                                    </p:animEffect>
                                    <p:set>
                                      <p:cBhvr>
                                        <p:cTn id="25" dur="1" fill="hold">
                                          <p:stCondLst>
                                            <p:cond delay="1999"/>
                                          </p:stCondLst>
                                        </p:cTn>
                                        <p:tgtEl>
                                          <p:spTgt spid="8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82"/>
                                        </p:tgtEl>
                                      </p:cBhvr>
                                    </p:animEffect>
                                    <p:set>
                                      <p:cBhvr>
                                        <p:cTn id="28" dur="1" fill="hold">
                                          <p:stCondLst>
                                            <p:cond delay="1999"/>
                                          </p:stCondLst>
                                        </p:cTn>
                                        <p:tgtEl>
                                          <p:spTgt spid="8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83"/>
                                        </p:tgtEl>
                                      </p:cBhvr>
                                    </p:animEffect>
                                    <p:set>
                                      <p:cBhvr>
                                        <p:cTn id="31" dur="1" fill="hold">
                                          <p:stCondLst>
                                            <p:cond delay="1999"/>
                                          </p:stCondLst>
                                        </p:cTn>
                                        <p:tgtEl>
                                          <p:spTgt spid="8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84"/>
                                        </p:tgtEl>
                                      </p:cBhvr>
                                    </p:animEffect>
                                    <p:set>
                                      <p:cBhvr>
                                        <p:cTn id="34" dur="1" fill="hold">
                                          <p:stCondLst>
                                            <p:cond delay="1999"/>
                                          </p:stCondLst>
                                        </p:cTn>
                                        <p:tgtEl>
                                          <p:spTgt spid="8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85"/>
                                        </p:tgtEl>
                                      </p:cBhvr>
                                    </p:animEffect>
                                    <p:set>
                                      <p:cBhvr>
                                        <p:cTn id="37" dur="1" fill="hold">
                                          <p:stCondLst>
                                            <p:cond delay="1999"/>
                                          </p:stCondLst>
                                        </p:cTn>
                                        <p:tgtEl>
                                          <p:spTgt spid="8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106"/>
                                        </p:tgtEl>
                                      </p:cBhvr>
                                    </p:animEffect>
                                    <p:set>
                                      <p:cBhvr>
                                        <p:cTn id="40" dur="1" fill="hold">
                                          <p:stCondLst>
                                            <p:cond delay="1999"/>
                                          </p:stCondLst>
                                        </p:cTn>
                                        <p:tgtEl>
                                          <p:spTgt spid="10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107"/>
                                        </p:tgtEl>
                                      </p:cBhvr>
                                    </p:animEffect>
                                    <p:set>
                                      <p:cBhvr>
                                        <p:cTn id="43" dur="1" fill="hold">
                                          <p:stCondLst>
                                            <p:cond delay="1999"/>
                                          </p:stCondLst>
                                        </p:cTn>
                                        <p:tgtEl>
                                          <p:spTgt spid="10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108"/>
                                        </p:tgtEl>
                                      </p:cBhvr>
                                    </p:animEffect>
                                    <p:set>
                                      <p:cBhvr>
                                        <p:cTn id="46" dur="1" fill="hold">
                                          <p:stCondLst>
                                            <p:cond delay="1999"/>
                                          </p:stCondLst>
                                        </p:cTn>
                                        <p:tgtEl>
                                          <p:spTgt spid="10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109"/>
                                        </p:tgtEl>
                                      </p:cBhvr>
                                    </p:animEffect>
                                    <p:set>
                                      <p:cBhvr>
                                        <p:cTn id="49" dur="1" fill="hold">
                                          <p:stCondLst>
                                            <p:cond delay="1999"/>
                                          </p:stCondLst>
                                        </p:cTn>
                                        <p:tgtEl>
                                          <p:spTgt spid="10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110"/>
                                        </p:tgtEl>
                                      </p:cBhvr>
                                    </p:animEffect>
                                    <p:set>
                                      <p:cBhvr>
                                        <p:cTn id="52" dur="1" fill="hold">
                                          <p:stCondLst>
                                            <p:cond delay="1999"/>
                                          </p:stCondLst>
                                        </p:cTn>
                                        <p:tgtEl>
                                          <p:spTgt spid="11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111"/>
                                        </p:tgtEl>
                                      </p:cBhvr>
                                    </p:animEffect>
                                    <p:set>
                                      <p:cBhvr>
                                        <p:cTn id="55" dur="1" fill="hold">
                                          <p:stCondLst>
                                            <p:cond delay="1999"/>
                                          </p:stCondLst>
                                        </p:cTn>
                                        <p:tgtEl>
                                          <p:spTgt spid="1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72"/>
                                        </p:tgtEl>
                                      </p:cBhvr>
                                    </p:animEffect>
                                    <p:set>
                                      <p:cBhvr>
                                        <p:cTn id="58" dur="1" fill="hold">
                                          <p:stCondLst>
                                            <p:cond delay="1999"/>
                                          </p:stCondLst>
                                        </p:cTn>
                                        <p:tgtEl>
                                          <p:spTgt spid="7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112"/>
                                        </p:tgtEl>
                                      </p:cBhvr>
                                    </p:animEffect>
                                    <p:set>
                                      <p:cBhvr>
                                        <p:cTn id="61" dur="1" fill="hold">
                                          <p:stCondLst>
                                            <p:cond delay="1999"/>
                                          </p:stCondLst>
                                        </p:cTn>
                                        <p:tgtEl>
                                          <p:spTgt spid="112"/>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45"/>
                                        </p:tgtEl>
                                        <p:attrNameLst>
                                          <p:attrName>style.visibility</p:attrName>
                                        </p:attrNameLst>
                                      </p:cBhvr>
                                      <p:to>
                                        <p:strVal val="visible"/>
                                      </p:to>
                                    </p:set>
                                    <p:animEffect transition="in" filter="fade">
                                      <p:cBhvr>
                                        <p:cTn id="64" dur="2000"/>
                                        <p:tgtEl>
                                          <p:spTgt spid="145"/>
                                        </p:tgtEl>
                                      </p:cBhvr>
                                    </p:animEffect>
                                  </p:childTnLst>
                                </p:cTn>
                              </p:par>
                              <p:par>
                                <p:cTn id="65" presetID="10" presetClass="entr" presetSubtype="0" fill="hold" nodeType="withEffect">
                                  <p:stCondLst>
                                    <p:cond delay="0"/>
                                  </p:stCondLst>
                                  <p:childTnLst>
                                    <p:set>
                                      <p:cBhvr>
                                        <p:cTn id="66" dur="1" fill="hold">
                                          <p:stCondLst>
                                            <p:cond delay="0"/>
                                          </p:stCondLst>
                                        </p:cTn>
                                        <p:tgtEl>
                                          <p:spTgt spid="144"/>
                                        </p:tgtEl>
                                        <p:attrNameLst>
                                          <p:attrName>style.visibility</p:attrName>
                                        </p:attrNameLst>
                                      </p:cBhvr>
                                      <p:to>
                                        <p:strVal val="visible"/>
                                      </p:to>
                                    </p:set>
                                    <p:animEffect transition="in" filter="fade">
                                      <p:cBhvr>
                                        <p:cTn id="67" dur="2000"/>
                                        <p:tgtEl>
                                          <p:spTgt spid="144"/>
                                        </p:tgtEl>
                                      </p:cBhvr>
                                    </p:animEffect>
                                  </p:childTnLst>
                                </p:cTn>
                              </p:par>
                              <p:par>
                                <p:cTn id="68" presetID="10" presetClass="entr" presetSubtype="0" fill="hold" nodeType="with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fade">
                                      <p:cBhvr>
                                        <p:cTn id="70" dur="2000"/>
                                        <p:tgtEl>
                                          <p:spTgt spid="142"/>
                                        </p:tgtEl>
                                      </p:cBhvr>
                                    </p:animEffect>
                                  </p:childTnLst>
                                </p:cTn>
                              </p:par>
                              <p:par>
                                <p:cTn id="71" presetID="10" presetClass="entr" presetSubtype="0" fill="hold" nodeType="withEffect">
                                  <p:stCondLst>
                                    <p:cond delay="0"/>
                                  </p:stCondLst>
                                  <p:childTnLst>
                                    <p:set>
                                      <p:cBhvr>
                                        <p:cTn id="72" dur="1" fill="hold">
                                          <p:stCondLst>
                                            <p:cond delay="0"/>
                                          </p:stCondLst>
                                        </p:cTn>
                                        <p:tgtEl>
                                          <p:spTgt spid="143"/>
                                        </p:tgtEl>
                                        <p:attrNameLst>
                                          <p:attrName>style.visibility</p:attrName>
                                        </p:attrNameLst>
                                      </p:cBhvr>
                                      <p:to>
                                        <p:strVal val="visible"/>
                                      </p:to>
                                    </p:set>
                                    <p:animEffect transition="in" filter="fade">
                                      <p:cBhvr>
                                        <p:cTn id="73" dur="2000"/>
                                        <p:tgtEl>
                                          <p:spTgt spid="14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7"/>
                                        </p:tgtEl>
                                        <p:attrNameLst>
                                          <p:attrName>style.visibility</p:attrName>
                                        </p:attrNameLst>
                                      </p:cBhvr>
                                      <p:to>
                                        <p:strVal val="visible"/>
                                      </p:to>
                                    </p:set>
                                    <p:animEffect transition="in" filter="fade">
                                      <p:cBhvr>
                                        <p:cTn id="76" dur="2000"/>
                                        <p:tgtEl>
                                          <p:spTgt spid="1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8"/>
                                        </p:tgtEl>
                                        <p:attrNameLst>
                                          <p:attrName>style.visibility</p:attrName>
                                        </p:attrNameLst>
                                      </p:cBhvr>
                                      <p:to>
                                        <p:strVal val="visible"/>
                                      </p:to>
                                    </p:set>
                                    <p:animEffect transition="in" filter="fade">
                                      <p:cBhvr>
                                        <p:cTn id="79" dur="2000"/>
                                        <p:tgtEl>
                                          <p:spTgt spid="1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9"/>
                                        </p:tgtEl>
                                        <p:attrNameLst>
                                          <p:attrName>style.visibility</p:attrName>
                                        </p:attrNameLst>
                                      </p:cBhvr>
                                      <p:to>
                                        <p:strVal val="visible"/>
                                      </p:to>
                                    </p:set>
                                    <p:animEffect transition="in" filter="fade">
                                      <p:cBhvr>
                                        <p:cTn id="82" dur="2000"/>
                                        <p:tgtEl>
                                          <p:spTgt spid="14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0"/>
                                        </p:tgtEl>
                                        <p:attrNameLst>
                                          <p:attrName>style.visibility</p:attrName>
                                        </p:attrNameLst>
                                      </p:cBhvr>
                                      <p:to>
                                        <p:strVal val="visible"/>
                                      </p:to>
                                    </p:set>
                                    <p:animEffect transition="in" filter="fade">
                                      <p:cBhvr>
                                        <p:cTn id="85" dur="2000"/>
                                        <p:tgtEl>
                                          <p:spTgt spid="15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0"/>
                                        </p:tgtEl>
                                        <p:attrNameLst>
                                          <p:attrName>style.visibility</p:attrName>
                                        </p:attrNameLst>
                                      </p:cBhvr>
                                      <p:to>
                                        <p:strVal val="visible"/>
                                      </p:to>
                                    </p:set>
                                    <p:animEffect transition="in" filter="fade">
                                      <p:cBhvr>
                                        <p:cTn id="88" dur="2000"/>
                                        <p:tgtEl>
                                          <p:spTgt spid="14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3000"/>
                                        <p:tgtEl>
                                          <p:spTgt spid="6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7" grpId="0"/>
      <p:bldP spid="148" grpId="0"/>
      <p:bldP spid="149" grpId="0"/>
      <p:bldP spid="150" grpId="0"/>
      <p:bldP spid="72" grpId="0" animBg="1"/>
      <p:bldP spid="73" grpId="0"/>
      <p:bldP spid="107" grpId="0" animBg="1"/>
      <p:bldP spid="108" grpId="0" animBg="1"/>
      <p:bldP spid="109" grpId="0" animBg="1"/>
      <p:bldP spid="110" grpId="0" animBg="1"/>
      <p:bldP spid="111" grpId="0" animBg="1"/>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ThinkstockPhotos-470796649.jpg"/>
          <p:cNvPicPr>
            <a:picLocks noChangeAspect="1"/>
          </p:cNvPicPr>
          <p:nvPr/>
        </p:nvPicPr>
        <p:blipFill rotWithShape="1">
          <a:blip r:embed="rId3">
            <a:alphaModFix amt="70000"/>
            <a:extLst>
              <a:ext uri="{28A0092B-C50C-407E-A947-70E740481C1C}">
                <a14:useLocalDpi xmlns:a14="http://schemas.microsoft.com/office/drawing/2010/main" val="0"/>
              </a:ext>
            </a:extLst>
          </a:blip>
          <a:srcRect t="18288" b="364"/>
          <a:stretch/>
        </p:blipFill>
        <p:spPr>
          <a:xfrm>
            <a:off x="457200" y="886027"/>
            <a:ext cx="8229600" cy="3643111"/>
          </a:xfrm>
          <a:prstGeom prst="rect">
            <a:avLst/>
          </a:prstGeom>
        </p:spPr>
      </p:pic>
      <p:sp>
        <p:nvSpPr>
          <p:cNvPr id="61" name="Pentagon 60"/>
          <p:cNvSpPr/>
          <p:nvPr/>
        </p:nvSpPr>
        <p:spPr bwMode="auto">
          <a:xfrm>
            <a:off x="457200" y="1927751"/>
            <a:ext cx="7127631" cy="671384"/>
          </a:xfrm>
          <a:prstGeom prst="homePlate">
            <a:avLst/>
          </a:prstGeom>
          <a:solidFill>
            <a:schemeClr val="bg2">
              <a:alpha val="59000"/>
            </a:schemeClr>
          </a:solidFill>
          <a:ln w="9525" algn="ctr">
            <a:noFill/>
            <a:round/>
            <a:headEnd/>
            <a:tailEnd/>
          </a:ln>
        </p:spPr>
        <p:txBody>
          <a:bodyPr lIns="64199" tIns="32099" rIns="64199" bIns="32099" rtlCol="0" anchor="ctr"/>
          <a:lstStyle/>
          <a:p>
            <a:pPr defTabSz="411368" eaLnBrk="0" hangingPunct="0"/>
            <a:endParaRPr lang="en-US" sz="1620" dirty="0">
              <a:solidFill>
                <a:srgbClr val="FFFFFF"/>
              </a:solidFill>
              <a:ea typeface=""/>
            </a:endParaRPr>
          </a:p>
        </p:txBody>
      </p:sp>
      <p:sp>
        <p:nvSpPr>
          <p:cNvPr id="8" name="Pentagon 7"/>
          <p:cNvSpPr/>
          <p:nvPr/>
        </p:nvSpPr>
        <p:spPr bwMode="auto">
          <a:xfrm>
            <a:off x="457201" y="1139592"/>
            <a:ext cx="7586447" cy="671384"/>
          </a:xfrm>
          <a:prstGeom prst="homePlate">
            <a:avLst/>
          </a:prstGeom>
          <a:solidFill>
            <a:schemeClr val="bg2">
              <a:alpha val="59000"/>
            </a:schemeClr>
          </a:solidFill>
          <a:ln w="9525" algn="ctr">
            <a:noFill/>
            <a:round/>
            <a:headEnd/>
            <a:tailEnd/>
          </a:ln>
        </p:spPr>
        <p:txBody>
          <a:bodyPr lIns="64199" tIns="32099" rIns="64199" bIns="32099" rtlCol="0" anchor="ctr"/>
          <a:lstStyle/>
          <a:p>
            <a:pPr defTabSz="411368" eaLnBrk="0" hangingPunct="0"/>
            <a:endParaRPr lang="en-US" sz="1620" dirty="0">
              <a:solidFill>
                <a:srgbClr val="FFFFFF"/>
              </a:solidFill>
              <a:ea typeface=""/>
            </a:endParaRPr>
          </a:p>
        </p:txBody>
      </p:sp>
      <p:sp>
        <p:nvSpPr>
          <p:cNvPr id="62" name="Pentagon 61"/>
          <p:cNvSpPr/>
          <p:nvPr/>
        </p:nvSpPr>
        <p:spPr bwMode="auto">
          <a:xfrm>
            <a:off x="448450" y="2724326"/>
            <a:ext cx="6566974" cy="671384"/>
          </a:xfrm>
          <a:prstGeom prst="homePlate">
            <a:avLst/>
          </a:prstGeom>
          <a:solidFill>
            <a:schemeClr val="bg2">
              <a:alpha val="59000"/>
            </a:schemeClr>
          </a:solidFill>
          <a:ln w="9525" algn="ctr">
            <a:noFill/>
            <a:round/>
            <a:headEnd/>
            <a:tailEnd/>
          </a:ln>
        </p:spPr>
        <p:txBody>
          <a:bodyPr lIns="64199" tIns="32099" rIns="64199" bIns="32099" rtlCol="0" anchor="ctr"/>
          <a:lstStyle/>
          <a:p>
            <a:pPr defTabSz="411368" eaLnBrk="0" hangingPunct="0"/>
            <a:endParaRPr lang="en-US" sz="1620" dirty="0">
              <a:solidFill>
                <a:srgbClr val="FFFFFF"/>
              </a:solidFill>
              <a:ea typeface=""/>
            </a:endParaRPr>
          </a:p>
        </p:txBody>
      </p:sp>
      <p:sp>
        <p:nvSpPr>
          <p:cNvPr id="63" name="Pentagon 62"/>
          <p:cNvSpPr/>
          <p:nvPr/>
        </p:nvSpPr>
        <p:spPr bwMode="auto">
          <a:xfrm>
            <a:off x="448450" y="3472933"/>
            <a:ext cx="6092831" cy="671384"/>
          </a:xfrm>
          <a:prstGeom prst="homePlate">
            <a:avLst/>
          </a:prstGeom>
          <a:solidFill>
            <a:schemeClr val="bg2">
              <a:alpha val="59000"/>
            </a:schemeClr>
          </a:solidFill>
          <a:ln w="9525" algn="ctr">
            <a:noFill/>
            <a:round/>
            <a:headEnd/>
            <a:tailEnd/>
          </a:ln>
        </p:spPr>
        <p:txBody>
          <a:bodyPr lIns="64199" tIns="32099" rIns="64199" bIns="32099" rtlCol="0" anchor="ctr"/>
          <a:lstStyle/>
          <a:p>
            <a:pPr defTabSz="411368" eaLnBrk="0" hangingPunct="0"/>
            <a:endParaRPr lang="en-US" sz="1620" dirty="0">
              <a:solidFill>
                <a:srgbClr val="FFFFFF"/>
              </a:solidFill>
              <a:ea typeface=""/>
            </a:endParaRPr>
          </a:p>
        </p:txBody>
      </p:sp>
      <p:sp>
        <p:nvSpPr>
          <p:cNvPr id="21" name="TextBox 20"/>
          <p:cNvSpPr txBox="1"/>
          <p:nvPr/>
        </p:nvSpPr>
        <p:spPr>
          <a:xfrm>
            <a:off x="4889562" y="1232976"/>
            <a:ext cx="2541141"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Data in Motion</a:t>
            </a:r>
            <a:endParaRPr lang="en-US" sz="1080" baseline="30000" dirty="0">
              <a:solidFill>
                <a:prstClr val="white"/>
              </a:solidFill>
              <a:ea typeface=""/>
            </a:endParaRPr>
          </a:p>
        </p:txBody>
      </p:sp>
      <p:sp>
        <p:nvSpPr>
          <p:cNvPr id="42" name="Rectangle 41"/>
          <p:cNvSpPr/>
          <p:nvPr/>
        </p:nvSpPr>
        <p:spPr bwMode="auto">
          <a:xfrm>
            <a:off x="4796015" y="4631006"/>
            <a:ext cx="1286210" cy="130691"/>
          </a:xfrm>
          <a:prstGeom prst="rect">
            <a:avLst/>
          </a:prstGeom>
          <a:solidFill>
            <a:schemeClr val="bg1"/>
          </a:solidFill>
          <a:ln w="9525" algn="ctr">
            <a:noFill/>
            <a:round/>
            <a:headEnd/>
            <a:tailEnd/>
          </a:ln>
        </p:spPr>
        <p:txBody>
          <a:bodyPr lIns="64199" tIns="32099" rIns="64199" bIns="32099" rtlCol="0" anchor="ctr"/>
          <a:lstStyle/>
          <a:p>
            <a:pPr defTabSz="411368" eaLnBrk="0" hangingPunct="0"/>
            <a:endParaRPr lang="en-US" sz="1620" dirty="0">
              <a:solidFill>
                <a:srgbClr val="FFFFFF"/>
              </a:solidFill>
              <a:ea typeface=""/>
            </a:endParaRPr>
          </a:p>
        </p:txBody>
      </p:sp>
      <p:sp>
        <p:nvSpPr>
          <p:cNvPr id="43" name="TextBox 42"/>
          <p:cNvSpPr txBox="1"/>
          <p:nvPr/>
        </p:nvSpPr>
        <p:spPr>
          <a:xfrm>
            <a:off x="962669" y="1239901"/>
            <a:ext cx="3739278"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Data at Rest</a:t>
            </a:r>
            <a:endParaRPr lang="en-US" sz="2160" dirty="0">
              <a:solidFill>
                <a:srgbClr val="FDC82F">
                  <a:lumMod val="75000"/>
                </a:srgbClr>
              </a:solidFill>
              <a:ea typeface=""/>
            </a:endParaRPr>
          </a:p>
        </p:txBody>
      </p:sp>
      <p:sp>
        <p:nvSpPr>
          <p:cNvPr id="18" name="Title 13"/>
          <p:cNvSpPr>
            <a:spLocks noGrp="1"/>
          </p:cNvSpPr>
          <p:nvPr>
            <p:ph type="title"/>
          </p:nvPr>
        </p:nvSpPr>
        <p:spPr>
          <a:xfrm>
            <a:off x="811067" y="161377"/>
            <a:ext cx="7404711" cy="692646"/>
          </a:xfrm>
        </p:spPr>
        <p:txBody>
          <a:bodyPr>
            <a:normAutofit/>
          </a:bodyPr>
          <a:lstStyle/>
          <a:p>
            <a:r>
              <a:rPr lang="en-US" sz="2880" dirty="0"/>
              <a:t>Dimensions of Convergence</a:t>
            </a:r>
          </a:p>
        </p:txBody>
      </p:sp>
      <p:sp>
        <p:nvSpPr>
          <p:cNvPr id="17" name="TextBox 16"/>
          <p:cNvSpPr txBox="1"/>
          <p:nvPr/>
        </p:nvSpPr>
        <p:spPr>
          <a:xfrm>
            <a:off x="4460201" y="2038223"/>
            <a:ext cx="3038987"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Patented Innovations</a:t>
            </a:r>
            <a:endParaRPr lang="en-US" sz="1080" baseline="30000" dirty="0">
              <a:solidFill>
                <a:prstClr val="white"/>
              </a:solidFill>
              <a:ea typeface=""/>
            </a:endParaRPr>
          </a:p>
        </p:txBody>
      </p:sp>
      <p:sp>
        <p:nvSpPr>
          <p:cNvPr id="19" name="TextBox 18"/>
          <p:cNvSpPr txBox="1"/>
          <p:nvPr/>
        </p:nvSpPr>
        <p:spPr>
          <a:xfrm>
            <a:off x="961944" y="2048422"/>
            <a:ext cx="1759906" cy="397224"/>
          </a:xfrm>
          <a:prstGeom prst="rect">
            <a:avLst/>
          </a:prstGeom>
          <a:noFill/>
        </p:spPr>
        <p:txBody>
          <a:bodyPr wrap="none" lIns="64199" tIns="32099" rIns="64199" bIns="32099" rtlCol="0">
            <a:spAutoFit/>
          </a:bodyPr>
          <a:lstStyle/>
          <a:p>
            <a:pPr algn="r" defTabSz="411368"/>
            <a:r>
              <a:rPr lang="en-US" sz="2160" dirty="0">
                <a:solidFill>
                  <a:prstClr val="white"/>
                </a:solidFill>
                <a:ea typeface=""/>
              </a:rPr>
              <a:t>Open Source</a:t>
            </a:r>
            <a:endParaRPr lang="en-US" sz="2160" dirty="0">
              <a:solidFill>
                <a:srgbClr val="FDC82F">
                  <a:lumMod val="75000"/>
                </a:srgbClr>
              </a:solidFill>
              <a:ea typeface=""/>
            </a:endParaRPr>
          </a:p>
        </p:txBody>
      </p:sp>
      <p:sp>
        <p:nvSpPr>
          <p:cNvPr id="20" name="TextBox 19"/>
          <p:cNvSpPr txBox="1"/>
          <p:nvPr/>
        </p:nvSpPr>
        <p:spPr>
          <a:xfrm>
            <a:off x="4095554" y="2841289"/>
            <a:ext cx="2544679"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Next Generation</a:t>
            </a:r>
            <a:endParaRPr lang="en-US" sz="1080" baseline="30000" dirty="0">
              <a:solidFill>
                <a:prstClr val="white"/>
              </a:solidFill>
              <a:ea typeface=""/>
            </a:endParaRPr>
          </a:p>
        </p:txBody>
      </p:sp>
      <p:sp>
        <p:nvSpPr>
          <p:cNvPr id="22" name="TextBox 21"/>
          <p:cNvSpPr txBox="1"/>
          <p:nvPr/>
        </p:nvSpPr>
        <p:spPr>
          <a:xfrm>
            <a:off x="959058" y="2849727"/>
            <a:ext cx="1020922" cy="397224"/>
          </a:xfrm>
          <a:prstGeom prst="rect">
            <a:avLst/>
          </a:prstGeom>
          <a:noFill/>
        </p:spPr>
        <p:txBody>
          <a:bodyPr wrap="none" lIns="64199" tIns="32099" rIns="64199" bIns="32099" rtlCol="0">
            <a:spAutoFit/>
          </a:bodyPr>
          <a:lstStyle/>
          <a:p>
            <a:pPr defTabSz="411368"/>
            <a:r>
              <a:rPr lang="en-US" sz="2160" dirty="0">
                <a:solidFill>
                  <a:prstClr val="white"/>
                </a:solidFill>
                <a:ea typeface=""/>
              </a:rPr>
              <a:t>Legacy</a:t>
            </a:r>
            <a:endParaRPr lang="en-US" sz="2160" dirty="0">
              <a:solidFill>
                <a:srgbClr val="FDC82F">
                  <a:lumMod val="75000"/>
                </a:srgbClr>
              </a:solidFill>
              <a:ea typeface=""/>
            </a:endParaRPr>
          </a:p>
        </p:txBody>
      </p:sp>
      <p:sp>
        <p:nvSpPr>
          <p:cNvPr id="25" name="TextBox 24"/>
          <p:cNvSpPr txBox="1"/>
          <p:nvPr/>
        </p:nvSpPr>
        <p:spPr>
          <a:xfrm>
            <a:off x="3684070" y="3589966"/>
            <a:ext cx="2295625"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Real Time</a:t>
            </a:r>
            <a:endParaRPr lang="en-US" sz="1080" baseline="30000" dirty="0">
              <a:solidFill>
                <a:prstClr val="white"/>
              </a:solidFill>
              <a:ea typeface=""/>
            </a:endParaRPr>
          </a:p>
        </p:txBody>
      </p:sp>
      <p:sp>
        <p:nvSpPr>
          <p:cNvPr id="27" name="TextBox 26"/>
          <p:cNvSpPr txBox="1"/>
          <p:nvPr/>
        </p:nvSpPr>
        <p:spPr>
          <a:xfrm>
            <a:off x="959057" y="3596891"/>
            <a:ext cx="2346017" cy="397224"/>
          </a:xfrm>
          <a:prstGeom prst="rect">
            <a:avLst/>
          </a:prstGeom>
          <a:noFill/>
        </p:spPr>
        <p:txBody>
          <a:bodyPr wrap="square" lIns="64199" tIns="32099" rIns="64199" bIns="32099" rtlCol="0">
            <a:spAutoFit/>
          </a:bodyPr>
          <a:lstStyle/>
          <a:p>
            <a:pPr defTabSz="411368"/>
            <a:r>
              <a:rPr lang="en-US" sz="2160" dirty="0">
                <a:solidFill>
                  <a:prstClr val="white"/>
                </a:solidFill>
                <a:ea typeface=""/>
              </a:rPr>
              <a:t>Batch</a:t>
            </a:r>
            <a:endParaRPr lang="en-US" sz="2160" dirty="0">
              <a:solidFill>
                <a:srgbClr val="FDC82F">
                  <a:lumMod val="75000"/>
                </a:srgbClr>
              </a:solidFill>
              <a:ea typeface=""/>
            </a:endParaRPr>
          </a:p>
        </p:txBody>
      </p:sp>
    </p:spTree>
    <p:extLst>
      <p:ext uri="{BB962C8B-B14F-4D97-AF65-F5344CB8AC3E}">
        <p14:creationId xmlns:p14="http://schemas.microsoft.com/office/powerpoint/2010/main" val="1467325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4-10-10 at 3.16.15 PM.png"/>
          <p:cNvPicPr>
            <a:picLocks noChangeAspect="1"/>
          </p:cNvPicPr>
          <p:nvPr/>
        </p:nvPicPr>
        <p:blipFill rotWithShape="1">
          <a:blip r:embed="rId3">
            <a:extLst>
              <a:ext uri="{28A0092B-C50C-407E-A947-70E740481C1C}">
                <a14:useLocalDpi xmlns:a14="http://schemas.microsoft.com/office/drawing/2010/main" val="0"/>
              </a:ext>
            </a:extLst>
          </a:blip>
          <a:srcRect l="45312"/>
          <a:stretch/>
        </p:blipFill>
        <p:spPr>
          <a:xfrm>
            <a:off x="1969190" y="3934691"/>
            <a:ext cx="2802438" cy="742757"/>
          </a:xfrm>
          <a:prstGeom prst="rect">
            <a:avLst/>
          </a:prstGeom>
        </p:spPr>
      </p:pic>
      <p:sp>
        <p:nvSpPr>
          <p:cNvPr id="35" name="Rectangle 34"/>
          <p:cNvSpPr/>
          <p:nvPr/>
        </p:nvSpPr>
        <p:spPr bwMode="auto">
          <a:xfrm>
            <a:off x="1195" y="873567"/>
            <a:ext cx="9141616" cy="3713783"/>
          </a:xfrm>
          <a:prstGeom prst="rect">
            <a:avLst/>
          </a:prstGeom>
          <a:solidFill>
            <a:schemeClr val="bg2">
              <a:alpha val="10000"/>
            </a:schemeClr>
          </a:solidFill>
          <a:ln w="9525" algn="ctr">
            <a:noFill/>
            <a:round/>
            <a:headEnd/>
            <a:tailEnd/>
          </a:ln>
        </p:spPr>
        <p:txBody>
          <a:bodyPr lIns="68559" tIns="34280" rIns="68559" bIns="34280" rtlCol="0" anchor="ctr"/>
          <a:lstStyle/>
          <a:p>
            <a:pPr defTabSz="457019" eaLnBrk="0" hangingPunct="0"/>
            <a:endParaRPr lang="en-US" sz="1800" dirty="0">
              <a:solidFill>
                <a:srgbClr val="FFFFFF"/>
              </a:solidFill>
              <a:ea typeface="+mn-ea"/>
            </a:endParaRPr>
          </a:p>
        </p:txBody>
      </p:sp>
      <p:sp>
        <p:nvSpPr>
          <p:cNvPr id="16" name="Rectangle 15"/>
          <p:cNvSpPr/>
          <p:nvPr/>
        </p:nvSpPr>
        <p:spPr bwMode="auto">
          <a:xfrm>
            <a:off x="1559710" y="1936845"/>
            <a:ext cx="1811442" cy="335358"/>
          </a:xfrm>
          <a:prstGeom prst="rect">
            <a:avLst/>
          </a:prstGeom>
          <a:solidFill>
            <a:schemeClr val="bg2"/>
          </a:soli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sp>
        <p:nvSpPr>
          <p:cNvPr id="17" name="Rectangle 16"/>
          <p:cNvSpPr/>
          <p:nvPr/>
        </p:nvSpPr>
        <p:spPr bwMode="auto">
          <a:xfrm>
            <a:off x="1559712" y="2479806"/>
            <a:ext cx="1220501" cy="335358"/>
          </a:xfrm>
          <a:prstGeom prst="rect">
            <a:avLst/>
          </a:prstGeom>
          <a:solidFill>
            <a:schemeClr val="bg2"/>
          </a:soli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sp>
        <p:nvSpPr>
          <p:cNvPr id="18" name="Rectangle 17"/>
          <p:cNvSpPr/>
          <p:nvPr/>
        </p:nvSpPr>
        <p:spPr bwMode="auto">
          <a:xfrm>
            <a:off x="1559712" y="2998814"/>
            <a:ext cx="1220501" cy="335358"/>
          </a:xfrm>
          <a:prstGeom prst="rect">
            <a:avLst/>
          </a:prstGeom>
          <a:solidFill>
            <a:schemeClr val="bg2"/>
          </a:soli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sp>
        <p:nvSpPr>
          <p:cNvPr id="19" name="Rectangle 18"/>
          <p:cNvSpPr/>
          <p:nvPr/>
        </p:nvSpPr>
        <p:spPr bwMode="auto">
          <a:xfrm>
            <a:off x="1559710" y="3541774"/>
            <a:ext cx="988916" cy="335358"/>
          </a:xfrm>
          <a:prstGeom prst="rect">
            <a:avLst/>
          </a:prstGeom>
          <a:solidFill>
            <a:schemeClr val="bg2"/>
          </a:soli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sp>
        <p:nvSpPr>
          <p:cNvPr id="11" name="Title 1"/>
          <p:cNvSpPr>
            <a:spLocks noGrp="1"/>
          </p:cNvSpPr>
          <p:nvPr>
            <p:ph type="title"/>
          </p:nvPr>
        </p:nvSpPr>
        <p:spPr>
          <a:xfrm>
            <a:off x="1279142" y="206596"/>
            <a:ext cx="7178010" cy="692465"/>
          </a:xfrm>
        </p:spPr>
        <p:txBody>
          <a:bodyPr>
            <a:normAutofit/>
          </a:bodyPr>
          <a:lstStyle/>
          <a:p>
            <a:r>
              <a:rPr lang="en-US" dirty="0" smtClean="0"/>
              <a:t>The Power of Application Convergence</a:t>
            </a:r>
            <a:endParaRPr lang="en-US" dirty="0"/>
          </a:p>
        </p:txBody>
      </p:sp>
      <p:sp>
        <p:nvSpPr>
          <p:cNvPr id="2" name="Oval 1"/>
          <p:cNvSpPr/>
          <p:nvPr/>
        </p:nvSpPr>
        <p:spPr bwMode="auto">
          <a:xfrm>
            <a:off x="2427595" y="3368847"/>
            <a:ext cx="841971" cy="660228"/>
          </a:xfrm>
          <a:prstGeom prst="ellipse">
            <a:avLst/>
          </a:prstGeom>
          <a:noFill/>
          <a:ln w="38100" cmpd="sng" algn="ctr">
            <a:solidFill>
              <a:schemeClr val="accent6"/>
            </a:solidFill>
            <a:round/>
            <a:headEnd/>
            <a:tailEnd/>
          </a:ln>
        </p:spPr>
        <p:txBody>
          <a:bodyPr lIns="68559" tIns="34280" rIns="68559" bIns="34280" rtlCol="0" anchor="ctr"/>
          <a:lstStyle/>
          <a:p>
            <a:pPr defTabSz="457019" eaLnBrk="0" hangingPunct="0"/>
            <a:endParaRPr lang="en-US" sz="1800" dirty="0">
              <a:solidFill>
                <a:srgbClr val="FFFFFF"/>
              </a:solidFill>
              <a:ea typeface="+mn-ea"/>
            </a:endParaRPr>
          </a:p>
        </p:txBody>
      </p:sp>
      <p:sp>
        <p:nvSpPr>
          <p:cNvPr id="6" name="TextBox 5"/>
          <p:cNvSpPr txBox="1"/>
          <p:nvPr/>
        </p:nvSpPr>
        <p:spPr>
          <a:xfrm>
            <a:off x="751847" y="1144012"/>
            <a:ext cx="710727" cy="2785352"/>
          </a:xfrm>
          <a:prstGeom prst="rect">
            <a:avLst/>
          </a:prstGeom>
          <a:noFill/>
        </p:spPr>
        <p:txBody>
          <a:bodyPr wrap="square" lIns="91412" tIns="45707" rIns="91412" bIns="45707" rtlCol="0">
            <a:spAutoFit/>
          </a:bodyPr>
          <a:lstStyle/>
          <a:p>
            <a:pPr algn="r" defTabSz="457019">
              <a:lnSpc>
                <a:spcPct val="250000"/>
              </a:lnSpc>
            </a:pPr>
            <a:r>
              <a:rPr lang="en-US" dirty="0">
                <a:solidFill>
                  <a:srgbClr val="4D4F53"/>
                </a:solidFill>
                <a:ea typeface="+mn-ea"/>
              </a:rPr>
              <a:t>1</a:t>
            </a:r>
          </a:p>
          <a:p>
            <a:pPr algn="r" defTabSz="457019">
              <a:lnSpc>
                <a:spcPct val="250000"/>
              </a:lnSpc>
            </a:pPr>
            <a:r>
              <a:rPr lang="en-US" dirty="0">
                <a:solidFill>
                  <a:srgbClr val="4D4F53"/>
                </a:solidFill>
                <a:ea typeface="+mn-ea"/>
              </a:rPr>
              <a:t>2-5</a:t>
            </a:r>
          </a:p>
          <a:p>
            <a:pPr algn="r" defTabSz="457019">
              <a:lnSpc>
                <a:spcPct val="250000"/>
              </a:lnSpc>
            </a:pPr>
            <a:r>
              <a:rPr lang="en-US" dirty="0">
                <a:solidFill>
                  <a:srgbClr val="4D4F53"/>
                </a:solidFill>
                <a:ea typeface="+mn-ea"/>
              </a:rPr>
              <a:t>6-10</a:t>
            </a:r>
          </a:p>
          <a:p>
            <a:pPr algn="r" defTabSz="457019">
              <a:lnSpc>
                <a:spcPct val="250000"/>
              </a:lnSpc>
            </a:pPr>
            <a:r>
              <a:rPr lang="en-US" dirty="0">
                <a:solidFill>
                  <a:srgbClr val="4D4F53"/>
                </a:solidFill>
                <a:ea typeface="+mn-ea"/>
              </a:rPr>
              <a:t>11-50</a:t>
            </a:r>
          </a:p>
          <a:p>
            <a:pPr algn="r" defTabSz="457019">
              <a:lnSpc>
                <a:spcPct val="250000"/>
              </a:lnSpc>
            </a:pPr>
            <a:r>
              <a:rPr lang="en-US" dirty="0">
                <a:solidFill>
                  <a:srgbClr val="4D4F53"/>
                </a:solidFill>
                <a:ea typeface="+mn-ea"/>
              </a:rPr>
              <a:t>50+</a:t>
            </a:r>
          </a:p>
        </p:txBody>
      </p:sp>
      <p:sp>
        <p:nvSpPr>
          <p:cNvPr id="8" name="Rectangle 7"/>
          <p:cNvSpPr/>
          <p:nvPr/>
        </p:nvSpPr>
        <p:spPr bwMode="auto">
          <a:xfrm>
            <a:off x="1559711" y="1401869"/>
            <a:ext cx="242166" cy="335358"/>
          </a:xfrm>
          <a:prstGeom prst="rect">
            <a:avLst/>
          </a:prstGeom>
          <a:solidFill>
            <a:schemeClr val="bg2"/>
          </a:soli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sp>
        <p:nvSpPr>
          <p:cNvPr id="20" name="TextBox 19"/>
          <p:cNvSpPr txBox="1"/>
          <p:nvPr/>
        </p:nvSpPr>
        <p:spPr>
          <a:xfrm>
            <a:off x="1803303" y="1341527"/>
            <a:ext cx="524250" cy="369306"/>
          </a:xfrm>
          <a:prstGeom prst="rect">
            <a:avLst/>
          </a:prstGeom>
          <a:noFill/>
        </p:spPr>
        <p:txBody>
          <a:bodyPr wrap="square" lIns="91412" tIns="45707" rIns="91412" bIns="45707" rtlCol="0">
            <a:spAutoFit/>
          </a:bodyPr>
          <a:lstStyle/>
          <a:p>
            <a:pPr defTabSz="457019"/>
            <a:r>
              <a:rPr lang="en-US" sz="1800" dirty="0">
                <a:solidFill>
                  <a:srgbClr val="4D4F53"/>
                </a:solidFill>
                <a:ea typeface="+mn-ea"/>
              </a:rPr>
              <a:t>4%</a:t>
            </a:r>
          </a:p>
        </p:txBody>
      </p:sp>
      <p:sp>
        <p:nvSpPr>
          <p:cNvPr id="22" name="TextBox 21"/>
          <p:cNvSpPr txBox="1"/>
          <p:nvPr/>
        </p:nvSpPr>
        <p:spPr>
          <a:xfrm>
            <a:off x="3376054" y="1898541"/>
            <a:ext cx="901057" cy="369306"/>
          </a:xfrm>
          <a:prstGeom prst="rect">
            <a:avLst/>
          </a:prstGeom>
          <a:noFill/>
        </p:spPr>
        <p:txBody>
          <a:bodyPr wrap="square" lIns="91412" tIns="45707" rIns="91412" bIns="45707" rtlCol="0">
            <a:spAutoFit/>
          </a:bodyPr>
          <a:lstStyle/>
          <a:p>
            <a:pPr defTabSz="457019"/>
            <a:r>
              <a:rPr lang="en-US" sz="1800" dirty="0">
                <a:solidFill>
                  <a:srgbClr val="4D4F53"/>
                </a:solidFill>
                <a:ea typeface="+mn-ea"/>
              </a:rPr>
              <a:t>33%</a:t>
            </a:r>
          </a:p>
        </p:txBody>
      </p:sp>
      <p:sp>
        <p:nvSpPr>
          <p:cNvPr id="23" name="TextBox 22"/>
          <p:cNvSpPr txBox="1"/>
          <p:nvPr/>
        </p:nvSpPr>
        <p:spPr>
          <a:xfrm>
            <a:off x="2778081" y="2439174"/>
            <a:ext cx="901057" cy="369306"/>
          </a:xfrm>
          <a:prstGeom prst="rect">
            <a:avLst/>
          </a:prstGeom>
          <a:noFill/>
        </p:spPr>
        <p:txBody>
          <a:bodyPr wrap="square" lIns="91412" tIns="45707" rIns="91412" bIns="45707" rtlCol="0">
            <a:spAutoFit/>
          </a:bodyPr>
          <a:lstStyle/>
          <a:p>
            <a:pPr defTabSz="457019"/>
            <a:r>
              <a:rPr lang="en-US" sz="1800" dirty="0">
                <a:solidFill>
                  <a:srgbClr val="4D4F53"/>
                </a:solidFill>
                <a:ea typeface="+mn-ea"/>
              </a:rPr>
              <a:t>22%</a:t>
            </a:r>
          </a:p>
        </p:txBody>
      </p:sp>
      <p:sp>
        <p:nvSpPr>
          <p:cNvPr id="24" name="TextBox 23"/>
          <p:cNvSpPr txBox="1"/>
          <p:nvPr/>
        </p:nvSpPr>
        <p:spPr>
          <a:xfrm>
            <a:off x="2769889" y="2963426"/>
            <a:ext cx="901057" cy="369306"/>
          </a:xfrm>
          <a:prstGeom prst="rect">
            <a:avLst/>
          </a:prstGeom>
          <a:noFill/>
        </p:spPr>
        <p:txBody>
          <a:bodyPr wrap="square" lIns="91412" tIns="45707" rIns="91412" bIns="45707" rtlCol="0">
            <a:spAutoFit/>
          </a:bodyPr>
          <a:lstStyle/>
          <a:p>
            <a:pPr defTabSz="457019"/>
            <a:r>
              <a:rPr lang="en-US" sz="1800" dirty="0">
                <a:solidFill>
                  <a:srgbClr val="4D4F53"/>
                </a:solidFill>
                <a:ea typeface="+mn-ea"/>
              </a:rPr>
              <a:t>22%</a:t>
            </a:r>
          </a:p>
        </p:txBody>
      </p:sp>
      <p:sp>
        <p:nvSpPr>
          <p:cNvPr id="25" name="TextBox 24"/>
          <p:cNvSpPr txBox="1"/>
          <p:nvPr/>
        </p:nvSpPr>
        <p:spPr>
          <a:xfrm>
            <a:off x="2540529" y="3512250"/>
            <a:ext cx="901057" cy="369306"/>
          </a:xfrm>
          <a:prstGeom prst="rect">
            <a:avLst/>
          </a:prstGeom>
          <a:noFill/>
        </p:spPr>
        <p:txBody>
          <a:bodyPr wrap="square" lIns="91412" tIns="45707" rIns="91412" bIns="45707" rtlCol="0">
            <a:spAutoFit/>
          </a:bodyPr>
          <a:lstStyle/>
          <a:p>
            <a:pPr defTabSz="457019"/>
            <a:r>
              <a:rPr lang="en-US" sz="1800" dirty="0">
                <a:solidFill>
                  <a:srgbClr val="4D4F53"/>
                </a:solidFill>
                <a:ea typeface="+mn-ea"/>
              </a:rPr>
              <a:t>18%</a:t>
            </a:r>
          </a:p>
        </p:txBody>
      </p:sp>
      <p:sp>
        <p:nvSpPr>
          <p:cNvPr id="37" name="Rectangle 36"/>
          <p:cNvSpPr/>
          <p:nvPr/>
        </p:nvSpPr>
        <p:spPr bwMode="auto">
          <a:xfrm>
            <a:off x="4565652" y="884679"/>
            <a:ext cx="4577157" cy="3157603"/>
          </a:xfrm>
          <a:prstGeom prst="rect">
            <a:avLst/>
          </a:prstGeom>
          <a:gradFill flip="none" rotWithShape="1">
            <a:gsLst>
              <a:gs pos="100000">
                <a:srgbClr val="99A9B7"/>
              </a:gs>
              <a:gs pos="0">
                <a:schemeClr val="bg2"/>
              </a:gs>
              <a:gs pos="100000">
                <a:srgbClr val="FFFFFF">
                  <a:alpha val="0"/>
                </a:srgbClr>
              </a:gs>
            </a:gsLst>
            <a:lin ang="0" scaled="1"/>
            <a:tileRect/>
          </a:gradFill>
          <a:ln w="9525" algn="ctr">
            <a:noFill/>
            <a:round/>
            <a:headEnd/>
            <a:tailEnd/>
          </a:ln>
        </p:spPr>
        <p:txBody>
          <a:bodyPr lIns="91412" tIns="45707" rIns="91412" bIns="45707" rtlCol="0" anchor="ctr"/>
          <a:lstStyle/>
          <a:p>
            <a:pPr defTabSz="457019" eaLnBrk="0" hangingPunct="0"/>
            <a:endParaRPr lang="en-US" sz="1800" dirty="0">
              <a:solidFill>
                <a:srgbClr val="FFFFFF"/>
              </a:solidFill>
              <a:ea typeface="+mn-ea"/>
            </a:endParaRPr>
          </a:p>
        </p:txBody>
      </p:sp>
      <p:pic>
        <p:nvPicPr>
          <p:cNvPr id="26" name="Picture 25" descr="Mapr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01" y="4158880"/>
            <a:ext cx="996536" cy="313322"/>
          </a:xfrm>
          <a:prstGeom prst="rect">
            <a:avLst/>
          </a:prstGeom>
        </p:spPr>
      </p:pic>
      <p:cxnSp>
        <p:nvCxnSpPr>
          <p:cNvPr id="28" name="Straight Connector 27"/>
          <p:cNvCxnSpPr/>
          <p:nvPr/>
        </p:nvCxnSpPr>
        <p:spPr bwMode="auto">
          <a:xfrm flipH="1">
            <a:off x="1872057" y="4136355"/>
            <a:ext cx="8192" cy="384997"/>
          </a:xfrm>
          <a:prstGeom prst="line">
            <a:avLst/>
          </a:prstGeom>
          <a:noFill/>
          <a:ln w="9525" cmpd="sng" algn="ctr">
            <a:solidFill>
              <a:schemeClr val="bg1">
                <a:lumMod val="50000"/>
              </a:schemeClr>
            </a:solidFill>
            <a:round/>
            <a:headEnd/>
            <a:tailEnd/>
          </a:ln>
        </p:spPr>
      </p:cxnSp>
      <p:cxnSp>
        <p:nvCxnSpPr>
          <p:cNvPr id="4" name="Straight Connector 3"/>
          <p:cNvCxnSpPr/>
          <p:nvPr/>
        </p:nvCxnSpPr>
        <p:spPr bwMode="auto">
          <a:xfrm>
            <a:off x="1191" y="4042613"/>
            <a:ext cx="7700626" cy="0"/>
          </a:xfrm>
          <a:prstGeom prst="line">
            <a:avLst/>
          </a:prstGeom>
          <a:noFill/>
          <a:ln w="12700" cmpd="sng" algn="ctr">
            <a:solidFill>
              <a:schemeClr val="accent1"/>
            </a:solidFill>
            <a:round/>
            <a:headEnd/>
            <a:tailEnd/>
          </a:ln>
        </p:spPr>
      </p:cxnSp>
      <p:sp>
        <p:nvSpPr>
          <p:cNvPr id="21" name="TextBox 20"/>
          <p:cNvSpPr txBox="1"/>
          <p:nvPr/>
        </p:nvSpPr>
        <p:spPr>
          <a:xfrm>
            <a:off x="5249853" y="4174563"/>
            <a:ext cx="3451346" cy="255434"/>
          </a:xfrm>
          <a:prstGeom prst="rect">
            <a:avLst/>
          </a:prstGeom>
          <a:noFill/>
        </p:spPr>
        <p:txBody>
          <a:bodyPr wrap="square" lIns="68559" tIns="34280" rIns="68559" bIns="34280" rtlCol="0">
            <a:spAutoFit/>
          </a:bodyPr>
          <a:lstStyle/>
          <a:p>
            <a:pPr defTabSz="457019">
              <a:lnSpc>
                <a:spcPct val="110000"/>
              </a:lnSpc>
              <a:spcAft>
                <a:spcPts val="1350"/>
              </a:spcAft>
            </a:pPr>
            <a:r>
              <a:rPr lang="en-US" sz="1100" i="1" dirty="0">
                <a:solidFill>
                  <a:prstClr val="white">
                    <a:lumMod val="65000"/>
                  </a:prstClr>
                </a:solidFill>
                <a:ea typeface="+mn-ea"/>
              </a:rPr>
              <a:t>April 2015, MapR customers</a:t>
            </a:r>
            <a:endParaRPr lang="en-US" sz="900" i="1" dirty="0">
              <a:solidFill>
                <a:prstClr val="white">
                  <a:lumMod val="65000"/>
                </a:prstClr>
              </a:solidFill>
              <a:ea typeface="+mn-ea"/>
            </a:endParaRPr>
          </a:p>
        </p:txBody>
      </p:sp>
      <p:sp>
        <p:nvSpPr>
          <p:cNvPr id="5" name="TextBox 4"/>
          <p:cNvSpPr txBox="1"/>
          <p:nvPr/>
        </p:nvSpPr>
        <p:spPr>
          <a:xfrm>
            <a:off x="4826999" y="1242354"/>
            <a:ext cx="3666400" cy="2234432"/>
          </a:xfrm>
          <a:prstGeom prst="rect">
            <a:avLst/>
          </a:prstGeom>
          <a:noFill/>
        </p:spPr>
        <p:txBody>
          <a:bodyPr wrap="square" lIns="91412" tIns="45707" rIns="91412" bIns="45707" rtlCol="0">
            <a:spAutoFit/>
          </a:bodyPr>
          <a:lstStyle/>
          <a:p>
            <a:pPr defTabSz="457019">
              <a:lnSpc>
                <a:spcPct val="80000"/>
              </a:lnSpc>
            </a:pPr>
            <a:r>
              <a:rPr lang="en-US" sz="1800" dirty="0">
                <a:solidFill>
                  <a:srgbClr val="00274C">
                    <a:lumMod val="10000"/>
                    <a:lumOff val="90000"/>
                  </a:srgbClr>
                </a:solidFill>
                <a:ea typeface="+mn-ea"/>
              </a:rPr>
              <a:t>Faster</a:t>
            </a:r>
            <a:r>
              <a:rPr lang="en-US" sz="1800" dirty="0">
                <a:solidFill>
                  <a:srgbClr val="00274C">
                    <a:lumMod val="50000"/>
                    <a:lumOff val="50000"/>
                  </a:srgbClr>
                </a:solidFill>
                <a:ea typeface="+mn-ea"/>
              </a:rPr>
              <a:t> </a:t>
            </a:r>
            <a:r>
              <a:rPr lang="en-US" sz="1800" dirty="0">
                <a:solidFill>
                  <a:prstClr val="white"/>
                </a:solidFill>
                <a:ea typeface="+mn-ea"/>
              </a:rPr>
              <a:t/>
            </a:r>
            <a:br>
              <a:rPr lang="en-US" sz="1800" dirty="0">
                <a:solidFill>
                  <a:prstClr val="white"/>
                </a:solidFill>
                <a:ea typeface="+mn-ea"/>
              </a:rPr>
            </a:br>
            <a:r>
              <a:rPr lang="en-US" sz="2800" b="1" dirty="0">
                <a:solidFill>
                  <a:prstClr val="white"/>
                </a:solidFill>
                <a:ea typeface="+mn-ea"/>
              </a:rPr>
              <a:t>time to value </a:t>
            </a:r>
          </a:p>
          <a:p>
            <a:pPr defTabSz="457019">
              <a:lnSpc>
                <a:spcPct val="80000"/>
              </a:lnSpc>
            </a:pPr>
            <a:endParaRPr lang="en-US" sz="1800" dirty="0">
              <a:solidFill>
                <a:prstClr val="white"/>
              </a:solidFill>
              <a:ea typeface="+mn-ea"/>
            </a:endParaRPr>
          </a:p>
          <a:p>
            <a:pPr defTabSz="457019">
              <a:lnSpc>
                <a:spcPct val="80000"/>
              </a:lnSpc>
            </a:pPr>
            <a:r>
              <a:rPr lang="en-US" sz="1800" dirty="0">
                <a:solidFill>
                  <a:srgbClr val="D4EAFF"/>
                </a:solidFill>
                <a:ea typeface="+mn-ea"/>
              </a:rPr>
              <a:t>Quicker </a:t>
            </a:r>
            <a:r>
              <a:rPr lang="en-US" sz="1800" dirty="0">
                <a:solidFill>
                  <a:prstClr val="white"/>
                </a:solidFill>
                <a:ea typeface="+mn-ea"/>
              </a:rPr>
              <a:t/>
            </a:r>
            <a:br>
              <a:rPr lang="en-US" sz="1800" dirty="0">
                <a:solidFill>
                  <a:prstClr val="white"/>
                </a:solidFill>
                <a:ea typeface="+mn-ea"/>
              </a:rPr>
            </a:br>
            <a:r>
              <a:rPr lang="en-US" sz="2800" b="1" dirty="0">
                <a:solidFill>
                  <a:prstClr val="white"/>
                </a:solidFill>
                <a:ea typeface="+mn-ea"/>
              </a:rPr>
              <a:t>innovation</a:t>
            </a:r>
          </a:p>
          <a:p>
            <a:pPr defTabSz="457019">
              <a:lnSpc>
                <a:spcPct val="80000"/>
              </a:lnSpc>
            </a:pPr>
            <a:endParaRPr lang="en-US" sz="1800" b="1" dirty="0">
              <a:solidFill>
                <a:prstClr val="white"/>
              </a:solidFill>
              <a:ea typeface="+mn-ea"/>
            </a:endParaRPr>
          </a:p>
          <a:p>
            <a:pPr defTabSz="457019">
              <a:lnSpc>
                <a:spcPct val="80000"/>
              </a:lnSpc>
            </a:pPr>
            <a:r>
              <a:rPr lang="en-US" sz="1800" dirty="0">
                <a:solidFill>
                  <a:srgbClr val="D4EAFF"/>
                </a:solidFill>
                <a:ea typeface="+mn-ea"/>
              </a:rPr>
              <a:t>Easier</a:t>
            </a:r>
            <a:r>
              <a:rPr lang="en-US" sz="1800" b="1" dirty="0">
                <a:solidFill>
                  <a:srgbClr val="D4EAFF"/>
                </a:solidFill>
                <a:ea typeface="+mn-ea"/>
              </a:rPr>
              <a:t> </a:t>
            </a:r>
            <a:r>
              <a:rPr lang="en-US" sz="1800" b="1" dirty="0">
                <a:solidFill>
                  <a:prstClr val="white"/>
                </a:solidFill>
                <a:ea typeface="+mn-ea"/>
              </a:rPr>
              <a:t/>
            </a:r>
            <a:br>
              <a:rPr lang="en-US" sz="1800" b="1" dirty="0">
                <a:solidFill>
                  <a:prstClr val="white"/>
                </a:solidFill>
                <a:ea typeface="+mn-ea"/>
              </a:rPr>
            </a:br>
            <a:r>
              <a:rPr lang="en-US" sz="2800" b="1" dirty="0">
                <a:solidFill>
                  <a:prstClr val="white"/>
                </a:solidFill>
                <a:ea typeface="+mn-ea"/>
              </a:rPr>
              <a:t>administration </a:t>
            </a:r>
          </a:p>
        </p:txBody>
      </p:sp>
      <p:cxnSp>
        <p:nvCxnSpPr>
          <p:cNvPr id="36" name="Straight Connector 35"/>
          <p:cNvCxnSpPr/>
          <p:nvPr/>
        </p:nvCxnSpPr>
        <p:spPr bwMode="auto">
          <a:xfrm flipH="1">
            <a:off x="4908146" y="4136355"/>
            <a:ext cx="8192" cy="384997"/>
          </a:xfrm>
          <a:prstGeom prst="line">
            <a:avLst/>
          </a:prstGeom>
          <a:noFill/>
          <a:ln w="9525" cmpd="sng" algn="ctr">
            <a:solidFill>
              <a:schemeClr val="bg1">
                <a:lumMod val="50000"/>
              </a:schemeClr>
            </a:solidFill>
            <a:round/>
            <a:headEnd/>
            <a:tailEnd/>
          </a:ln>
        </p:spPr>
      </p:cxnSp>
      <p:sp>
        <p:nvSpPr>
          <p:cNvPr id="3" name="TextBox 2"/>
          <p:cNvSpPr txBox="1"/>
          <p:nvPr/>
        </p:nvSpPr>
        <p:spPr>
          <a:xfrm>
            <a:off x="389052" y="971769"/>
            <a:ext cx="4077086" cy="369332"/>
          </a:xfrm>
          <a:prstGeom prst="rect">
            <a:avLst/>
          </a:prstGeom>
          <a:noFill/>
        </p:spPr>
        <p:txBody>
          <a:bodyPr wrap="square" rtlCol="0">
            <a:spAutoFit/>
          </a:bodyPr>
          <a:lstStyle/>
          <a:p>
            <a:r>
              <a:rPr lang="en-US" sz="1800" b="1" dirty="0">
                <a:solidFill>
                  <a:schemeClr val="tx2"/>
                </a:solidFill>
              </a:rPr>
              <a:t>Applications on a Single Cluster</a:t>
            </a:r>
            <a:endParaRPr lang="en-US" sz="525" b="1" dirty="0">
              <a:solidFill>
                <a:schemeClr val="tx2"/>
              </a:solidFill>
            </a:endParaRPr>
          </a:p>
        </p:txBody>
      </p:sp>
    </p:spTree>
    <p:extLst>
      <p:ext uri="{BB962C8B-B14F-4D97-AF65-F5344CB8AC3E}">
        <p14:creationId xmlns:p14="http://schemas.microsoft.com/office/powerpoint/2010/main" val="1416534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Simplifies Data Flows</a:t>
            </a:r>
            <a:endParaRPr lang="en-US" dirty="0"/>
          </a:p>
        </p:txBody>
      </p:sp>
      <p:pic>
        <p:nvPicPr>
          <p:cNvPr id="6" name="Picture 5" descr="Fotolia_77606354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477"/>
            <a:ext cx="9144000" cy="4188023"/>
          </a:xfrm>
          <a:prstGeom prst="rect">
            <a:avLst/>
          </a:prstGeom>
        </p:spPr>
      </p:pic>
    </p:spTree>
    <p:extLst>
      <p:ext uri="{BB962C8B-B14F-4D97-AF65-F5344CB8AC3E}">
        <p14:creationId xmlns:p14="http://schemas.microsoft.com/office/powerpoint/2010/main" val="1704272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smtClean="0"/>
              <a:t>Event-Based Data Flows</a:t>
            </a:r>
            <a:endParaRPr lang="en-US" dirty="0"/>
          </a:p>
        </p:txBody>
      </p:sp>
    </p:spTree>
    <p:extLst>
      <p:ext uri="{BB962C8B-B14F-4D97-AF65-F5344CB8AC3E}">
        <p14:creationId xmlns:p14="http://schemas.microsoft.com/office/powerpoint/2010/main" val="9412999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8" name="Rectangle 17"/>
          <p:cNvSpPr/>
          <p:nvPr/>
        </p:nvSpPr>
        <p:spPr bwMode="auto">
          <a:xfrm>
            <a:off x="2" y="1010571"/>
            <a:ext cx="9159637" cy="3674142"/>
          </a:xfrm>
          <a:prstGeom prst="rect">
            <a:avLst/>
          </a:prstGeom>
          <a:solidFill>
            <a:schemeClr val="bg2">
              <a:lumMod val="10000"/>
              <a:lumOff val="90000"/>
              <a:alpha val="61000"/>
            </a:schemeClr>
          </a:solidFill>
          <a:ln w="9525" algn="ctr">
            <a:noFill/>
            <a:round/>
            <a:headEnd/>
            <a:tailEnd/>
          </a:ln>
        </p:spPr>
        <p:txBody>
          <a:bodyPr lIns="91438" tIns="45719" rIns="91438" bIns="45719" rtlCol="0" anchor="ctr"/>
          <a:lstStyle/>
          <a:p>
            <a:pPr eaLnBrk="0" hangingPunct="0"/>
            <a:endParaRPr lang="en-US" sz="1050" dirty="0">
              <a:solidFill>
                <a:srgbClr val="FFFFFF"/>
              </a:solidFill>
              <a:rtl val="0"/>
            </a:endParaRPr>
          </a:p>
        </p:txBody>
      </p:sp>
      <p:pic>
        <p:nvPicPr>
          <p:cNvPr id="154" name="Shape 154"/>
          <p:cNvPicPr preferRelativeResize="0"/>
          <p:nvPr/>
        </p:nvPicPr>
        <p:blipFill>
          <a:blip r:embed="rId3">
            <a:alphaModFix/>
          </a:blip>
          <a:stretch>
            <a:fillRect/>
          </a:stretch>
        </p:blipFill>
        <p:spPr>
          <a:xfrm>
            <a:off x="7510815" y="1850502"/>
            <a:ext cx="940749" cy="594239"/>
          </a:xfrm>
          <a:prstGeom prst="rect">
            <a:avLst/>
          </a:prstGeom>
          <a:noFill/>
          <a:ln>
            <a:noFill/>
          </a:ln>
        </p:spPr>
      </p:pic>
      <p:sp>
        <p:nvSpPr>
          <p:cNvPr id="155" name="Shape 155"/>
          <p:cNvSpPr txBox="1">
            <a:spLocks noGrp="1"/>
          </p:cNvSpPr>
          <p:nvPr>
            <p:ph type="title"/>
          </p:nvPr>
        </p:nvSpPr>
        <p:spPr>
          <a:xfrm>
            <a:off x="457199" y="205979"/>
            <a:ext cx="8229600" cy="692700"/>
          </a:xfrm>
          <a:prstGeom prst="rect">
            <a:avLst/>
          </a:prstGeom>
        </p:spPr>
        <p:txBody>
          <a:bodyPr vert="horz" lIns="68573" tIns="68573" rIns="68573" bIns="68573" rtlCol="0" anchor="ctr" anchorCtr="0">
            <a:noAutofit/>
          </a:bodyPr>
          <a:lstStyle/>
          <a:p>
            <a:pPr>
              <a:spcBef>
                <a:spcPts val="0"/>
              </a:spcBef>
            </a:pPr>
            <a:r>
              <a:rPr lang="en" sz="2400" dirty="0"/>
              <a:t>Big Data is Generated One Event at a Time</a:t>
            </a:r>
          </a:p>
        </p:txBody>
      </p:sp>
      <p:sp>
        <p:nvSpPr>
          <p:cNvPr id="156" name="Shape 156"/>
          <p:cNvSpPr txBox="1"/>
          <p:nvPr/>
        </p:nvSpPr>
        <p:spPr>
          <a:xfrm>
            <a:off x="262102" y="3260288"/>
            <a:ext cx="2330399" cy="573900"/>
          </a:xfrm>
          <a:prstGeom prst="rect">
            <a:avLst/>
          </a:prstGeom>
          <a:noFill/>
          <a:ln>
            <a:noFill/>
          </a:ln>
        </p:spPr>
        <p:txBody>
          <a:bodyPr lIns="91423" tIns="91423" rIns="91423" bIns="91423" anchor="t" anchorCtr="0">
            <a:noAutofit/>
          </a:bodyPr>
          <a:lstStyle/>
          <a:p>
            <a:r>
              <a:rPr lang="en" sz="1050" dirty="0">
                <a:solidFill>
                  <a:prstClr val="black"/>
                </a:solidFill>
                <a:rtl val="0"/>
              </a:rPr>
              <a:t>“</a:t>
            </a:r>
            <a:r>
              <a:rPr lang="en" sz="1100" dirty="0">
                <a:solidFill>
                  <a:prstClr val="black"/>
                </a:solidFill>
                <a:rtl val="0"/>
              </a:rPr>
              <a:t>time” : “6:01.103”, </a:t>
            </a:r>
          </a:p>
          <a:p>
            <a:pPr>
              <a:buClr>
                <a:prstClr val="black"/>
              </a:buClr>
            </a:pPr>
            <a:r>
              <a:rPr lang="en" sz="1100" dirty="0">
                <a:solidFill>
                  <a:prstClr val="black"/>
                </a:solidFill>
                <a:rtl val="0"/>
              </a:rPr>
              <a:t>“event” : “RETWEET”,</a:t>
            </a:r>
          </a:p>
          <a:p>
            <a:pPr>
              <a:buClr>
                <a:prstClr val="black"/>
              </a:buClr>
            </a:pPr>
            <a:r>
              <a:rPr lang="en" sz="1100" dirty="0">
                <a:solidFill>
                  <a:prstClr val="black"/>
                </a:solidFill>
                <a:rtl val="0"/>
              </a:rPr>
              <a:t>“location” : </a:t>
            </a:r>
          </a:p>
          <a:p>
            <a:pPr>
              <a:buClr>
                <a:prstClr val="black"/>
              </a:buClr>
            </a:pPr>
            <a:r>
              <a:rPr lang="en" sz="1100" dirty="0">
                <a:solidFill>
                  <a:prstClr val="black"/>
                </a:solidFill>
                <a:rtl val="0"/>
              </a:rPr>
              <a:t>     “lat” : 40.712784,</a:t>
            </a:r>
          </a:p>
          <a:p>
            <a:pPr>
              <a:buClr>
                <a:prstClr val="black"/>
              </a:buClr>
            </a:pPr>
            <a:r>
              <a:rPr lang="en" sz="1100" dirty="0">
                <a:solidFill>
                  <a:prstClr val="black"/>
                </a:solidFill>
                <a:rtl val="0"/>
              </a:rPr>
              <a:t>     “lon” : -74.005941</a:t>
            </a:r>
          </a:p>
        </p:txBody>
      </p:sp>
      <p:sp>
        <p:nvSpPr>
          <p:cNvPr id="157" name="Shape 157"/>
          <p:cNvSpPr txBox="1"/>
          <p:nvPr/>
        </p:nvSpPr>
        <p:spPr>
          <a:xfrm>
            <a:off x="3664527" y="3268725"/>
            <a:ext cx="2330399" cy="869700"/>
          </a:xfrm>
          <a:prstGeom prst="rect">
            <a:avLst/>
          </a:prstGeom>
          <a:noFill/>
          <a:ln>
            <a:noFill/>
          </a:ln>
        </p:spPr>
        <p:txBody>
          <a:bodyPr lIns="91423" tIns="91423" rIns="91423" bIns="91423" anchor="t" anchorCtr="0">
            <a:noAutofit/>
          </a:bodyPr>
          <a:lstStyle/>
          <a:p>
            <a:r>
              <a:rPr lang="en" sz="1100" dirty="0">
                <a:solidFill>
                  <a:prstClr val="black"/>
                </a:solidFill>
                <a:rtl val="0"/>
              </a:rPr>
              <a:t>“time: “5:04.120”,</a:t>
            </a:r>
          </a:p>
          <a:p>
            <a:r>
              <a:rPr lang="en" sz="1100" dirty="0">
                <a:solidFill>
                  <a:prstClr val="black"/>
                </a:solidFill>
                <a:rtl val="0"/>
              </a:rPr>
              <a:t>“severity” : “CRITICAL”,</a:t>
            </a:r>
          </a:p>
          <a:p>
            <a:r>
              <a:rPr lang="en" sz="1100" dirty="0">
                <a:solidFill>
                  <a:prstClr val="black"/>
                </a:solidFill>
                <a:rtl val="0"/>
              </a:rPr>
              <a:t>“msg” : “Service down”</a:t>
            </a:r>
          </a:p>
        </p:txBody>
      </p:sp>
      <p:pic>
        <p:nvPicPr>
          <p:cNvPr id="158" name="Shape 158"/>
          <p:cNvPicPr preferRelativeResize="0"/>
          <p:nvPr/>
        </p:nvPicPr>
        <p:blipFill>
          <a:blip r:embed="rId4">
            <a:alphaModFix/>
            <a:extLst>
              <a:ext uri="{BEBA8EAE-BF5A-486C-A8C5-ECC9F3942E4B}">
                <a14:imgProps xmlns:a14="http://schemas.microsoft.com/office/drawing/2010/main">
                  <a14:imgLayer r:embed="rId5">
                    <a14:imgEffect>
                      <a14:colorTemperature colorTemp="8800"/>
                    </a14:imgEffect>
                    <a14:imgEffect>
                      <a14:saturation sat="66000"/>
                    </a14:imgEffect>
                  </a14:imgLayer>
                </a14:imgProps>
              </a:ext>
            </a:extLst>
          </a:blip>
          <a:stretch>
            <a:fillRect/>
          </a:stretch>
        </p:blipFill>
        <p:spPr>
          <a:xfrm>
            <a:off x="7330963" y="2297776"/>
            <a:ext cx="890966" cy="890966"/>
          </a:xfrm>
          <a:prstGeom prst="rect">
            <a:avLst/>
          </a:prstGeom>
          <a:noFill/>
          <a:ln>
            <a:noFill/>
          </a:ln>
        </p:spPr>
      </p:pic>
      <p:sp>
        <p:nvSpPr>
          <p:cNvPr id="159" name="Shape 159"/>
          <p:cNvSpPr txBox="1"/>
          <p:nvPr/>
        </p:nvSpPr>
        <p:spPr>
          <a:xfrm>
            <a:off x="6976449" y="3248413"/>
            <a:ext cx="2183099" cy="573900"/>
          </a:xfrm>
          <a:prstGeom prst="rect">
            <a:avLst/>
          </a:prstGeom>
          <a:noFill/>
          <a:ln>
            <a:noFill/>
          </a:ln>
        </p:spPr>
        <p:txBody>
          <a:bodyPr lIns="91423" tIns="91423" rIns="91423" bIns="91423" anchor="t" anchorCtr="0">
            <a:noAutofit/>
          </a:bodyPr>
          <a:lstStyle/>
          <a:p>
            <a:r>
              <a:rPr lang="en" sz="1050" dirty="0">
                <a:solidFill>
                  <a:prstClr val="black"/>
                </a:solidFill>
                <a:rtl val="0"/>
              </a:rPr>
              <a:t>“</a:t>
            </a:r>
            <a:r>
              <a:rPr lang="en" sz="1200" dirty="0">
                <a:solidFill>
                  <a:prstClr val="black"/>
                </a:solidFill>
                <a:rtl val="0"/>
              </a:rPr>
              <a:t>card_num” : 1234, “merchant” : ”Apple”, “amount” : 50</a:t>
            </a:r>
          </a:p>
        </p:txBody>
      </p:sp>
      <p:pic>
        <p:nvPicPr>
          <p:cNvPr id="160" name="Shape 160"/>
          <p:cNvPicPr preferRelativeResize="0"/>
          <p:nvPr/>
        </p:nvPicPr>
        <p:blipFill>
          <a:blip r:embed="rId6">
            <a:alphaModFix/>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809421" y="2080287"/>
            <a:ext cx="957177" cy="591378"/>
          </a:xfrm>
          <a:prstGeom prst="rect">
            <a:avLst/>
          </a:prstGeom>
          <a:noFill/>
          <a:ln>
            <a:noFill/>
          </a:ln>
        </p:spPr>
      </p:pic>
      <p:grpSp>
        <p:nvGrpSpPr>
          <p:cNvPr id="161" name="Shape 161"/>
          <p:cNvGrpSpPr/>
          <p:nvPr/>
        </p:nvGrpSpPr>
        <p:grpSpPr>
          <a:xfrm>
            <a:off x="3282912" y="1868316"/>
            <a:ext cx="2578179" cy="1241327"/>
            <a:chOff x="3173892" y="945717"/>
            <a:chExt cx="2832550" cy="1363800"/>
          </a:xfrm>
        </p:grpSpPr>
        <p:pic>
          <p:nvPicPr>
            <p:cNvPr id="162" name="Shape 162"/>
            <p:cNvPicPr preferRelativeResize="0"/>
            <p:nvPr/>
          </p:nvPicPr>
          <p:blipFill>
            <a:blip r:embed="rId8">
              <a:alphaModFix/>
              <a:duotone>
                <a:schemeClr val="accent2">
                  <a:shade val="45000"/>
                  <a:satMod val="135000"/>
                </a:schemeClr>
                <a:prstClr val="white"/>
              </a:duotone>
            </a:blip>
            <a:stretch>
              <a:fillRect/>
            </a:stretch>
          </p:blipFill>
          <p:spPr>
            <a:xfrm>
              <a:off x="3173892" y="1376092"/>
              <a:ext cx="933425" cy="933425"/>
            </a:xfrm>
            <a:prstGeom prst="rect">
              <a:avLst/>
            </a:prstGeom>
            <a:noFill/>
            <a:ln>
              <a:noFill/>
            </a:ln>
          </p:spPr>
        </p:pic>
        <p:pic>
          <p:nvPicPr>
            <p:cNvPr id="163" name="Shape 163"/>
            <p:cNvPicPr preferRelativeResize="0"/>
            <p:nvPr/>
          </p:nvPicPr>
          <p:blipFill>
            <a:blip r:embed="rId8">
              <a:alphaModFix/>
              <a:duotone>
                <a:schemeClr val="accent2">
                  <a:shade val="45000"/>
                  <a:satMod val="135000"/>
                </a:schemeClr>
                <a:prstClr val="white"/>
              </a:duotone>
            </a:blip>
            <a:stretch>
              <a:fillRect/>
            </a:stretch>
          </p:blipFill>
          <p:spPr>
            <a:xfrm>
              <a:off x="4123467" y="945717"/>
              <a:ext cx="933425" cy="933425"/>
            </a:xfrm>
            <a:prstGeom prst="rect">
              <a:avLst/>
            </a:prstGeom>
            <a:noFill/>
            <a:ln>
              <a:noFill/>
            </a:ln>
          </p:spPr>
        </p:pic>
        <p:pic>
          <p:nvPicPr>
            <p:cNvPr id="164" name="Shape 164"/>
            <p:cNvPicPr preferRelativeResize="0"/>
            <p:nvPr/>
          </p:nvPicPr>
          <p:blipFill>
            <a:blip r:embed="rId8">
              <a:alphaModFix/>
              <a:duotone>
                <a:schemeClr val="accent2">
                  <a:shade val="45000"/>
                  <a:satMod val="135000"/>
                </a:schemeClr>
                <a:prstClr val="white"/>
              </a:duotone>
            </a:blip>
            <a:stretch>
              <a:fillRect/>
            </a:stretch>
          </p:blipFill>
          <p:spPr>
            <a:xfrm>
              <a:off x="5073017" y="1376092"/>
              <a:ext cx="933425" cy="933425"/>
            </a:xfrm>
            <a:prstGeom prst="rect">
              <a:avLst/>
            </a:prstGeom>
            <a:noFill/>
            <a:ln>
              <a:noFill/>
            </a:ln>
          </p:spPr>
        </p:pic>
      </p:grpSp>
      <p:pic>
        <p:nvPicPr>
          <p:cNvPr id="165" name="Shape 165"/>
          <p:cNvPicPr preferRelativeResize="0"/>
          <p:nvPr/>
        </p:nvPicPr>
        <p:blipFill>
          <a:blip r:embed="rId9">
            <a:alphaModFix/>
            <a:duotone>
              <a:schemeClr val="accent2">
                <a:shade val="45000"/>
                <a:satMod val="135000"/>
              </a:schemeClr>
              <a:prstClr val="white"/>
            </a:duotone>
          </a:blip>
          <a:stretch>
            <a:fillRect/>
          </a:stretch>
        </p:blipFill>
        <p:spPr>
          <a:xfrm>
            <a:off x="1113214" y="1585167"/>
            <a:ext cx="702914" cy="764298"/>
          </a:xfrm>
          <a:prstGeom prst="rect">
            <a:avLst/>
          </a:prstGeom>
          <a:noFill/>
          <a:ln>
            <a:noFill/>
          </a:ln>
        </p:spPr>
      </p:pic>
      <p:pic>
        <p:nvPicPr>
          <p:cNvPr id="166" name="Shape 166"/>
          <p:cNvPicPr preferRelativeResize="0"/>
          <p:nvPr/>
        </p:nvPicPr>
        <p:blipFill>
          <a:blip r:embed="rId10">
            <a:alphaModFix/>
            <a:duotone>
              <a:schemeClr val="accent2">
                <a:shade val="45000"/>
                <a:satMod val="135000"/>
              </a:schemeClr>
              <a:prstClr val="white"/>
            </a:duotone>
          </a:blip>
          <a:stretch>
            <a:fillRect/>
          </a:stretch>
        </p:blipFill>
        <p:spPr>
          <a:xfrm>
            <a:off x="1147234" y="2406975"/>
            <a:ext cx="702914" cy="768100"/>
          </a:xfrm>
          <a:prstGeom prst="rect">
            <a:avLst/>
          </a:prstGeom>
          <a:noFill/>
          <a:ln>
            <a:noFill/>
          </a:ln>
        </p:spPr>
      </p:pic>
      <p:pic>
        <p:nvPicPr>
          <p:cNvPr id="167" name="Shape 167"/>
          <p:cNvPicPr preferRelativeResize="0"/>
          <p:nvPr/>
        </p:nvPicPr>
        <p:blipFill>
          <a:blip r:embed="rId11">
            <a:alphaModFix/>
            <a:duotone>
              <a:schemeClr val="accent2">
                <a:shade val="45000"/>
                <a:satMod val="135000"/>
              </a:schemeClr>
              <a:prstClr val="white"/>
            </a:duotone>
          </a:blip>
          <a:stretch>
            <a:fillRect/>
          </a:stretch>
        </p:blipFill>
        <p:spPr>
          <a:xfrm>
            <a:off x="512173" y="1424250"/>
            <a:ext cx="699434" cy="764299"/>
          </a:xfrm>
          <a:prstGeom prst="rect">
            <a:avLst/>
          </a:prstGeom>
          <a:noFill/>
          <a:ln>
            <a:noFill/>
          </a:ln>
        </p:spPr>
      </p:pic>
      <p:pic>
        <p:nvPicPr>
          <p:cNvPr id="168" name="Shape 168"/>
          <p:cNvPicPr preferRelativeResize="0"/>
          <p:nvPr/>
        </p:nvPicPr>
        <p:blipFill>
          <a:blip r:embed="rId12">
            <a:alphaModFix/>
            <a:duotone>
              <a:schemeClr val="accent2">
                <a:shade val="45000"/>
                <a:satMod val="135000"/>
              </a:schemeClr>
              <a:prstClr val="white"/>
            </a:duotone>
          </a:blip>
          <a:stretch>
            <a:fillRect/>
          </a:stretch>
        </p:blipFill>
        <p:spPr>
          <a:xfrm>
            <a:off x="1771251" y="1938618"/>
            <a:ext cx="702914" cy="764298"/>
          </a:xfrm>
          <a:prstGeom prst="rect">
            <a:avLst/>
          </a:prstGeom>
          <a:noFill/>
          <a:ln>
            <a:noFill/>
          </a:ln>
        </p:spPr>
      </p:pic>
      <p:pic>
        <p:nvPicPr>
          <p:cNvPr id="169" name="Shape 169"/>
          <p:cNvPicPr preferRelativeResize="0"/>
          <p:nvPr/>
        </p:nvPicPr>
        <p:blipFill>
          <a:blip r:embed="rId13">
            <a:alphaModFix/>
            <a:duotone>
              <a:schemeClr val="accent2">
                <a:shade val="45000"/>
                <a:satMod val="135000"/>
              </a:schemeClr>
              <a:prstClr val="white"/>
            </a:duotone>
          </a:blip>
          <a:stretch>
            <a:fillRect/>
          </a:stretch>
        </p:blipFill>
        <p:spPr>
          <a:xfrm>
            <a:off x="381748" y="2223041"/>
            <a:ext cx="699434" cy="764299"/>
          </a:xfrm>
          <a:prstGeom prst="rect">
            <a:avLst/>
          </a:prstGeom>
          <a:noFill/>
          <a:ln>
            <a:noFill/>
          </a:ln>
        </p:spPr>
      </p:pic>
      <p:cxnSp>
        <p:nvCxnSpPr>
          <p:cNvPr id="19" name="Shape 276"/>
          <p:cNvCxnSpPr/>
          <p:nvPr/>
        </p:nvCxnSpPr>
        <p:spPr>
          <a:xfrm flipH="1">
            <a:off x="2847174" y="1602993"/>
            <a:ext cx="7200" cy="2250599"/>
          </a:xfrm>
          <a:prstGeom prst="straightConnector1">
            <a:avLst/>
          </a:prstGeom>
          <a:noFill/>
          <a:ln w="19050" cap="flat" cmpd="sng">
            <a:solidFill>
              <a:srgbClr val="5A7E96"/>
            </a:solidFill>
            <a:prstDash val="dot"/>
            <a:round/>
            <a:headEnd type="none" w="med" len="med"/>
            <a:tailEnd type="none" w="med" len="med"/>
          </a:ln>
        </p:spPr>
      </p:cxnSp>
      <p:cxnSp>
        <p:nvCxnSpPr>
          <p:cNvPr id="20" name="Shape 276"/>
          <p:cNvCxnSpPr/>
          <p:nvPr/>
        </p:nvCxnSpPr>
        <p:spPr>
          <a:xfrm flipH="1">
            <a:off x="6284727" y="1602993"/>
            <a:ext cx="7200" cy="2250599"/>
          </a:xfrm>
          <a:prstGeom prst="straightConnector1">
            <a:avLst/>
          </a:prstGeom>
          <a:noFill/>
          <a:ln w="19050" cap="flat" cmpd="sng">
            <a:solidFill>
              <a:srgbClr val="5A7E96"/>
            </a:solidFill>
            <a:prstDash val="dot"/>
            <a:round/>
            <a:headEnd type="none" w="med" len="med"/>
            <a:tailEnd type="none" w="med" len="med"/>
          </a:ln>
        </p:spPr>
      </p:cxnSp>
    </p:spTree>
    <p:extLst>
      <p:ext uri="{BB962C8B-B14F-4D97-AF65-F5344CB8AC3E}">
        <p14:creationId xmlns:p14="http://schemas.microsoft.com/office/powerpoint/2010/main" val="494365988"/>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tolia_81120655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608"/>
            <a:ext cx="9144000" cy="6813626"/>
          </a:xfrm>
          <a:prstGeom prst="rect">
            <a:avLst/>
          </a:prstGeom>
        </p:spPr>
      </p:pic>
      <p:sp>
        <p:nvSpPr>
          <p:cNvPr id="2" name="Title 1"/>
          <p:cNvSpPr>
            <a:spLocks noGrp="1"/>
          </p:cNvSpPr>
          <p:nvPr>
            <p:ph type="title"/>
          </p:nvPr>
        </p:nvSpPr>
        <p:spPr>
          <a:xfrm>
            <a:off x="76200" y="109790"/>
            <a:ext cx="8077200" cy="692646"/>
          </a:xfrm>
        </p:spPr>
        <p:txBody>
          <a:bodyPr>
            <a:normAutofit/>
          </a:bodyPr>
          <a:lstStyle/>
          <a:p>
            <a:r>
              <a:rPr lang="en-US" dirty="0" smtClean="0"/>
              <a:t>Event-based Data Flows</a:t>
            </a:r>
            <a:endParaRPr lang="en-US" dirty="0"/>
          </a:p>
        </p:txBody>
      </p:sp>
      <p:sp>
        <p:nvSpPr>
          <p:cNvPr id="3" name="Rectangle 2"/>
          <p:cNvSpPr/>
          <p:nvPr/>
        </p:nvSpPr>
        <p:spPr>
          <a:xfrm>
            <a:off x="1295400" y="1667702"/>
            <a:ext cx="2013893" cy="523220"/>
          </a:xfrm>
          <a:prstGeom prst="rect">
            <a:avLst/>
          </a:prstGeom>
        </p:spPr>
        <p:txBody>
          <a:bodyPr wrap="none">
            <a:spAutoFit/>
          </a:bodyPr>
          <a:lstStyle/>
          <a:p>
            <a:r>
              <a:rPr lang="en-US" sz="2800" dirty="0" smtClean="0">
                <a:solidFill>
                  <a:srgbClr val="00274C"/>
                </a:solidFill>
                <a:rtl val="0"/>
              </a:rPr>
              <a:t>web events</a:t>
            </a:r>
            <a:endParaRPr lang="en-US" sz="2800" dirty="0">
              <a:solidFill>
                <a:srgbClr val="00274C"/>
              </a:solidFill>
              <a:rtl val="0"/>
            </a:endParaRPr>
          </a:p>
        </p:txBody>
      </p:sp>
      <p:sp>
        <p:nvSpPr>
          <p:cNvPr id="6" name="Rectangle 5"/>
          <p:cNvSpPr/>
          <p:nvPr/>
        </p:nvSpPr>
        <p:spPr>
          <a:xfrm>
            <a:off x="8085880" y="1467647"/>
            <a:ext cx="783287" cy="400110"/>
          </a:xfrm>
          <a:prstGeom prst="rect">
            <a:avLst/>
          </a:prstGeom>
        </p:spPr>
        <p:txBody>
          <a:bodyPr wrap="none">
            <a:spAutoFit/>
          </a:bodyPr>
          <a:lstStyle/>
          <a:p>
            <a:r>
              <a:rPr lang="en-US" sz="2000" dirty="0" smtClean="0">
                <a:solidFill>
                  <a:srgbClr val="00274C"/>
                </a:solidFill>
                <a:rtl val="0"/>
              </a:rPr>
              <a:t>etc…</a:t>
            </a:r>
            <a:endParaRPr lang="en-US" sz="2000" dirty="0">
              <a:solidFill>
                <a:srgbClr val="00274C"/>
              </a:solidFill>
              <a:rtl val="0"/>
            </a:endParaRPr>
          </a:p>
        </p:txBody>
      </p:sp>
      <p:sp>
        <p:nvSpPr>
          <p:cNvPr id="7" name="Rectangle 6"/>
          <p:cNvSpPr/>
          <p:nvPr/>
        </p:nvSpPr>
        <p:spPr>
          <a:xfrm>
            <a:off x="3131503" y="2876550"/>
            <a:ext cx="3119112" cy="523220"/>
          </a:xfrm>
          <a:prstGeom prst="rect">
            <a:avLst/>
          </a:prstGeom>
        </p:spPr>
        <p:txBody>
          <a:bodyPr wrap="square">
            <a:spAutoFit/>
          </a:bodyPr>
          <a:lstStyle/>
          <a:p>
            <a:r>
              <a:rPr lang="en-US" sz="2800" dirty="0" smtClean="0">
                <a:solidFill>
                  <a:srgbClr val="00274C"/>
                </a:solidFill>
                <a:rtl val="0"/>
              </a:rPr>
              <a:t>machine sensors</a:t>
            </a:r>
            <a:endParaRPr lang="en-US" sz="2800" dirty="0">
              <a:solidFill>
                <a:srgbClr val="00274C"/>
              </a:solidFill>
              <a:rtl val="0"/>
            </a:endParaRPr>
          </a:p>
        </p:txBody>
      </p:sp>
      <p:sp>
        <p:nvSpPr>
          <p:cNvPr id="9" name="Rectangle 8"/>
          <p:cNvSpPr/>
          <p:nvPr/>
        </p:nvSpPr>
        <p:spPr>
          <a:xfrm>
            <a:off x="5562600" y="3451058"/>
            <a:ext cx="3119112" cy="400110"/>
          </a:xfrm>
          <a:prstGeom prst="rect">
            <a:avLst/>
          </a:prstGeom>
        </p:spPr>
        <p:txBody>
          <a:bodyPr wrap="square">
            <a:spAutoFit/>
          </a:bodyPr>
          <a:lstStyle/>
          <a:p>
            <a:r>
              <a:rPr lang="en-US" sz="2000" dirty="0" smtClean="0">
                <a:solidFill>
                  <a:prstClr val="black"/>
                </a:solidFill>
                <a:rtl val="0"/>
              </a:rPr>
              <a:t>Biometrics</a:t>
            </a:r>
            <a:endParaRPr lang="en-US" sz="2000" dirty="0">
              <a:solidFill>
                <a:prstClr val="black"/>
              </a:solidFill>
              <a:rtl val="0"/>
            </a:endParaRPr>
          </a:p>
        </p:txBody>
      </p:sp>
      <p:sp>
        <p:nvSpPr>
          <p:cNvPr id="10" name="Rectangle 9"/>
          <p:cNvSpPr/>
          <p:nvPr/>
        </p:nvSpPr>
        <p:spPr>
          <a:xfrm>
            <a:off x="7122156" y="2794934"/>
            <a:ext cx="3119112" cy="400110"/>
          </a:xfrm>
          <a:prstGeom prst="rect">
            <a:avLst/>
          </a:prstGeom>
        </p:spPr>
        <p:txBody>
          <a:bodyPr wrap="square">
            <a:spAutoFit/>
          </a:bodyPr>
          <a:lstStyle/>
          <a:p>
            <a:r>
              <a:rPr lang="en-US" sz="2000" dirty="0" smtClean="0">
                <a:solidFill>
                  <a:srgbClr val="00274C"/>
                </a:solidFill>
                <a:rtl val="0"/>
              </a:rPr>
              <a:t>Mobile events</a:t>
            </a:r>
            <a:endParaRPr lang="en-US" sz="2000" dirty="0">
              <a:solidFill>
                <a:srgbClr val="00274C"/>
              </a:solidFill>
              <a:rtl val="0"/>
            </a:endParaRPr>
          </a:p>
        </p:txBody>
      </p:sp>
      <p:cxnSp>
        <p:nvCxnSpPr>
          <p:cNvPr id="16" name="Straight Connector 15"/>
          <p:cNvCxnSpPr/>
          <p:nvPr/>
        </p:nvCxnSpPr>
        <p:spPr bwMode="auto">
          <a:xfrm flipV="1">
            <a:off x="0" y="857173"/>
            <a:ext cx="8229600" cy="8408"/>
          </a:xfrm>
          <a:prstGeom prst="line">
            <a:avLst/>
          </a:prstGeom>
          <a:noFill/>
          <a:ln w="25400" algn="ctr">
            <a:solidFill>
              <a:schemeClr val="bg1">
                <a:lumMod val="50000"/>
              </a:schemeClr>
            </a:solidFill>
            <a:round/>
            <a:headEnd/>
            <a:tailEnd/>
          </a:ln>
        </p:spPr>
      </p:cxnSp>
    </p:spTree>
    <p:extLst>
      <p:ext uri="{BB962C8B-B14F-4D97-AF65-F5344CB8AC3E}">
        <p14:creationId xmlns:p14="http://schemas.microsoft.com/office/powerpoint/2010/main" val="1954199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tolia_66469869_S.jpg"/>
          <p:cNvPicPr>
            <a:picLocks noChangeAspect="1"/>
          </p:cNvPicPr>
          <p:nvPr/>
        </p:nvPicPr>
        <p:blipFill rotWithShape="1">
          <a:blip r:embed="rId3">
            <a:extLst>
              <a:ext uri="{28A0092B-C50C-407E-A947-70E740481C1C}">
                <a14:useLocalDpi xmlns:a14="http://schemas.microsoft.com/office/drawing/2010/main" val="0"/>
              </a:ext>
            </a:extLst>
          </a:blip>
          <a:srcRect t="13181"/>
          <a:stretch/>
        </p:blipFill>
        <p:spPr>
          <a:xfrm flipH="1" flipV="1">
            <a:off x="0" y="1123950"/>
            <a:ext cx="9144000" cy="4019550"/>
          </a:xfrm>
          <a:prstGeom prst="rect">
            <a:avLst/>
          </a:prstGeom>
        </p:spPr>
      </p:pic>
      <p:sp>
        <p:nvSpPr>
          <p:cNvPr id="2" name="Title 1"/>
          <p:cNvSpPr>
            <a:spLocks noGrp="1"/>
          </p:cNvSpPr>
          <p:nvPr>
            <p:ph type="title"/>
          </p:nvPr>
        </p:nvSpPr>
        <p:spPr/>
        <p:txBody>
          <a:bodyPr/>
          <a:lstStyle/>
          <a:p>
            <a:r>
              <a:rPr lang="en-US" dirty="0" smtClean="0"/>
              <a:t>Event-based Data Drives Applications</a:t>
            </a:r>
            <a:endParaRPr lang="en-US" dirty="0"/>
          </a:p>
        </p:txBody>
      </p:sp>
      <p:sp>
        <p:nvSpPr>
          <p:cNvPr id="12" name="TextBox 11"/>
          <p:cNvSpPr txBox="1"/>
          <p:nvPr/>
        </p:nvSpPr>
        <p:spPr>
          <a:xfrm>
            <a:off x="-76200" y="1822726"/>
            <a:ext cx="1447800" cy="513987"/>
          </a:xfrm>
          <a:prstGeom prst="rect">
            <a:avLst/>
          </a:prstGeom>
          <a:noFill/>
        </p:spPr>
        <p:txBody>
          <a:bodyPr wrap="square" rtlCol="0">
            <a:spAutoFit/>
          </a:bodyPr>
          <a:lstStyle/>
          <a:p>
            <a:pPr algn="ctr">
              <a:lnSpc>
                <a:spcPct val="80000"/>
              </a:lnSpc>
              <a:spcAft>
                <a:spcPts val="600"/>
              </a:spcAft>
            </a:pPr>
            <a:r>
              <a:rPr lang="en-US" b="1" dirty="0" smtClean="0">
                <a:solidFill>
                  <a:srgbClr val="747678"/>
                </a:solidFill>
                <a:rtl val="0"/>
              </a:rPr>
              <a:t>Failure</a:t>
            </a:r>
          </a:p>
          <a:p>
            <a:pPr algn="ctr">
              <a:lnSpc>
                <a:spcPct val="80000"/>
              </a:lnSpc>
              <a:spcAft>
                <a:spcPts val="600"/>
              </a:spcAft>
            </a:pPr>
            <a:r>
              <a:rPr lang="en-US" b="1" dirty="0" smtClean="0">
                <a:solidFill>
                  <a:srgbClr val="747678"/>
                </a:solidFill>
                <a:rtl val="0"/>
              </a:rPr>
              <a:t>Alerts</a:t>
            </a:r>
          </a:p>
        </p:txBody>
      </p:sp>
      <p:sp>
        <p:nvSpPr>
          <p:cNvPr id="17" name="Trapezoid 16"/>
          <p:cNvSpPr/>
          <p:nvPr/>
        </p:nvSpPr>
        <p:spPr bwMode="auto">
          <a:xfrm rot="10800000">
            <a:off x="-533400" y="1047749"/>
            <a:ext cx="4139138" cy="418589"/>
          </a:xfrm>
          <a:prstGeom prst="trapezoid">
            <a:avLst>
              <a:gd name="adj" fmla="val 81386"/>
            </a:avLst>
          </a:prstGeom>
          <a:solidFill>
            <a:schemeClr val="bg1"/>
          </a:solidFill>
          <a:ln w="9525" algn="ctr">
            <a:noFill/>
            <a:round/>
            <a:headEnd/>
            <a:tailEnd/>
          </a:ln>
        </p:spPr>
        <p:txBody>
          <a:bodyPr rtlCol="0" anchor="ctr"/>
          <a:lstStyle/>
          <a:p>
            <a:pPr algn="ctr" eaLnBrk="0" hangingPunct="0"/>
            <a:endParaRPr lang="en-US" dirty="0" smtClean="0">
              <a:solidFill>
                <a:srgbClr val="FFFFFF"/>
              </a:solidFill>
              <a:rtl val="0"/>
            </a:endParaRPr>
          </a:p>
        </p:txBody>
      </p:sp>
      <p:sp>
        <p:nvSpPr>
          <p:cNvPr id="19" name="Trapezoid 18"/>
          <p:cNvSpPr/>
          <p:nvPr/>
        </p:nvSpPr>
        <p:spPr bwMode="auto">
          <a:xfrm rot="10800000">
            <a:off x="7848600" y="933960"/>
            <a:ext cx="2438400" cy="647189"/>
          </a:xfrm>
          <a:prstGeom prst="trapezoid">
            <a:avLst>
              <a:gd name="adj" fmla="val 81386"/>
            </a:avLst>
          </a:prstGeom>
          <a:solidFill>
            <a:schemeClr val="bg1"/>
          </a:solidFill>
          <a:ln w="9525" algn="ctr">
            <a:noFill/>
            <a:round/>
            <a:headEnd/>
            <a:tailEnd/>
          </a:ln>
        </p:spPr>
        <p:txBody>
          <a:bodyPr rtlCol="0" anchor="ctr"/>
          <a:lstStyle/>
          <a:p>
            <a:pPr algn="ctr" eaLnBrk="0" hangingPunct="0"/>
            <a:endParaRPr lang="en-US" dirty="0" smtClean="0">
              <a:solidFill>
                <a:srgbClr val="FFFFFF"/>
              </a:solidFill>
              <a:rtl val="0"/>
            </a:endParaRPr>
          </a:p>
        </p:txBody>
      </p:sp>
      <p:sp>
        <p:nvSpPr>
          <p:cNvPr id="28" name="Chevron 8"/>
          <p:cNvSpPr/>
          <p:nvPr/>
        </p:nvSpPr>
        <p:spPr>
          <a:xfrm>
            <a:off x="1231900" y="2291808"/>
            <a:ext cx="1981200" cy="769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algn="ctr" defTabSz="622300">
              <a:lnSpc>
                <a:spcPct val="80000"/>
              </a:lnSpc>
              <a:spcAft>
                <a:spcPts val="600"/>
              </a:spcAft>
            </a:pPr>
            <a:r>
              <a:rPr lang="en-US" b="1" dirty="0">
                <a:solidFill>
                  <a:srgbClr val="747678"/>
                </a:solidFill>
                <a:rtl val="0"/>
              </a:rPr>
              <a:t>Real-time application &amp; network monitoring</a:t>
            </a:r>
            <a:endParaRPr lang="en-US" b="1" dirty="0">
              <a:solidFill>
                <a:srgbClr val="747678"/>
              </a:solidFill>
              <a:ea typeface="Arial"/>
              <a:cs typeface="Arial"/>
              <a:rtl val="0"/>
            </a:endParaRPr>
          </a:p>
        </p:txBody>
      </p:sp>
      <p:sp>
        <p:nvSpPr>
          <p:cNvPr id="29" name="TextBox 28"/>
          <p:cNvSpPr txBox="1"/>
          <p:nvPr/>
        </p:nvSpPr>
        <p:spPr>
          <a:xfrm>
            <a:off x="76200" y="3257550"/>
            <a:ext cx="1295400" cy="437043"/>
          </a:xfrm>
          <a:prstGeom prst="rect">
            <a:avLst/>
          </a:prstGeom>
          <a:noFill/>
        </p:spPr>
        <p:txBody>
          <a:bodyPr wrap="square" rtlCol="0">
            <a:spAutoFit/>
          </a:bodyPr>
          <a:lstStyle/>
          <a:p>
            <a:pPr algn="ctr">
              <a:lnSpc>
                <a:spcPct val="80000"/>
              </a:lnSpc>
              <a:spcAft>
                <a:spcPts val="600"/>
              </a:spcAft>
            </a:pPr>
            <a:r>
              <a:rPr lang="en-US" b="1" dirty="0" smtClean="0">
                <a:solidFill>
                  <a:srgbClr val="747678"/>
                </a:solidFill>
                <a:rtl val="0"/>
              </a:rPr>
              <a:t>Trending now</a:t>
            </a:r>
          </a:p>
        </p:txBody>
      </p:sp>
      <p:sp>
        <p:nvSpPr>
          <p:cNvPr id="30" name="Chevron 8"/>
          <p:cNvSpPr/>
          <p:nvPr/>
        </p:nvSpPr>
        <p:spPr>
          <a:xfrm>
            <a:off x="2590800" y="1497547"/>
            <a:ext cx="1981200" cy="769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algn="ctr" defTabSz="622300">
              <a:lnSpc>
                <a:spcPct val="80000"/>
              </a:lnSpc>
              <a:spcAft>
                <a:spcPts val="600"/>
              </a:spcAft>
            </a:pPr>
            <a:r>
              <a:rPr lang="en-US" b="1" dirty="0" smtClean="0">
                <a:solidFill>
                  <a:srgbClr val="747678"/>
                </a:solidFill>
                <a:ea typeface="Arial"/>
                <a:cs typeface="Arial"/>
                <a:rtl val="0"/>
              </a:rPr>
              <a:t>Web</a:t>
            </a:r>
            <a:br>
              <a:rPr lang="en-US" b="1" dirty="0" smtClean="0">
                <a:solidFill>
                  <a:srgbClr val="747678"/>
                </a:solidFill>
                <a:ea typeface="Arial"/>
                <a:cs typeface="Arial"/>
                <a:rtl val="0"/>
              </a:rPr>
            </a:br>
            <a:r>
              <a:rPr lang="en-US" b="1" dirty="0" smtClean="0">
                <a:solidFill>
                  <a:srgbClr val="747678"/>
                </a:solidFill>
                <a:ea typeface="Arial"/>
                <a:cs typeface="Arial"/>
                <a:rtl val="0"/>
              </a:rPr>
              <a:t>Personalized Offers</a:t>
            </a:r>
            <a:endParaRPr lang="en-US" b="1" dirty="0">
              <a:solidFill>
                <a:srgbClr val="747678"/>
              </a:solidFill>
              <a:ea typeface="Arial"/>
              <a:cs typeface="Arial"/>
              <a:rtl val="0"/>
            </a:endParaRPr>
          </a:p>
        </p:txBody>
      </p:sp>
      <p:sp>
        <p:nvSpPr>
          <p:cNvPr id="31" name="Chevron 8"/>
          <p:cNvSpPr/>
          <p:nvPr/>
        </p:nvSpPr>
        <p:spPr>
          <a:xfrm>
            <a:off x="4572000" y="2030947"/>
            <a:ext cx="2895600" cy="769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algn="ctr" defTabSz="622300">
              <a:lnSpc>
                <a:spcPct val="80000"/>
              </a:lnSpc>
              <a:spcAft>
                <a:spcPts val="600"/>
              </a:spcAft>
            </a:pPr>
            <a:r>
              <a:rPr lang="en-US" b="1" dirty="0" smtClean="0">
                <a:solidFill>
                  <a:srgbClr val="747678"/>
                </a:solidFill>
                <a:ea typeface="Arial"/>
                <a:cs typeface="Arial"/>
                <a:rtl val="0"/>
              </a:rPr>
              <a:t>Real-time Fraud Detection</a:t>
            </a:r>
            <a:endParaRPr lang="en-US" b="1" dirty="0">
              <a:solidFill>
                <a:srgbClr val="747678"/>
              </a:solidFill>
              <a:ea typeface="Arial"/>
              <a:cs typeface="Arial"/>
              <a:rtl val="0"/>
            </a:endParaRPr>
          </a:p>
        </p:txBody>
      </p:sp>
      <p:sp>
        <p:nvSpPr>
          <p:cNvPr id="32" name="Trapezoid 31"/>
          <p:cNvSpPr/>
          <p:nvPr/>
        </p:nvSpPr>
        <p:spPr bwMode="auto">
          <a:xfrm rot="10800000">
            <a:off x="-762000" y="1352547"/>
            <a:ext cx="3453338" cy="418589"/>
          </a:xfrm>
          <a:prstGeom prst="trapezoid">
            <a:avLst>
              <a:gd name="adj" fmla="val 153941"/>
            </a:avLst>
          </a:prstGeom>
          <a:solidFill>
            <a:schemeClr val="bg1"/>
          </a:solidFill>
          <a:ln w="9525" algn="ctr">
            <a:noFill/>
            <a:round/>
            <a:headEnd/>
            <a:tailEnd/>
          </a:ln>
        </p:spPr>
        <p:txBody>
          <a:bodyPr rtlCol="0" anchor="ctr"/>
          <a:lstStyle/>
          <a:p>
            <a:pPr algn="ctr" eaLnBrk="0" hangingPunct="0"/>
            <a:endParaRPr lang="en-US" dirty="0" smtClean="0">
              <a:solidFill>
                <a:srgbClr val="FFFFFF"/>
              </a:solidFill>
              <a:rtl val="0"/>
            </a:endParaRPr>
          </a:p>
        </p:txBody>
      </p:sp>
      <p:sp>
        <p:nvSpPr>
          <p:cNvPr id="33" name="Chevron 8"/>
          <p:cNvSpPr/>
          <p:nvPr/>
        </p:nvSpPr>
        <p:spPr>
          <a:xfrm>
            <a:off x="5562600" y="1200150"/>
            <a:ext cx="2895600" cy="769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algn="ctr" defTabSz="622300">
              <a:lnSpc>
                <a:spcPct val="80000"/>
              </a:lnSpc>
              <a:spcAft>
                <a:spcPts val="600"/>
              </a:spcAft>
            </a:pPr>
            <a:r>
              <a:rPr lang="en-US" b="1" dirty="0">
                <a:solidFill>
                  <a:srgbClr val="747678"/>
                </a:solidFill>
                <a:rtl val="0"/>
              </a:rPr>
              <a:t>Ad optimization</a:t>
            </a:r>
            <a:endParaRPr lang="en-US" b="1" dirty="0">
              <a:solidFill>
                <a:srgbClr val="747678"/>
              </a:solidFill>
              <a:ea typeface="Arial"/>
              <a:cs typeface="Arial"/>
              <a:rtl val="0"/>
            </a:endParaRPr>
          </a:p>
        </p:txBody>
      </p:sp>
      <p:sp>
        <p:nvSpPr>
          <p:cNvPr id="13" name="Chevron 8"/>
          <p:cNvSpPr/>
          <p:nvPr/>
        </p:nvSpPr>
        <p:spPr>
          <a:xfrm>
            <a:off x="3300938" y="967845"/>
            <a:ext cx="2895600" cy="7694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8890" rIns="0" bIns="8890" numCol="1" spcCol="1270" anchor="ctr" anchorCtr="0">
            <a:noAutofit/>
          </a:bodyPr>
          <a:lstStyle/>
          <a:p>
            <a:pPr algn="ctr" defTabSz="622300">
              <a:lnSpc>
                <a:spcPct val="80000"/>
              </a:lnSpc>
              <a:spcAft>
                <a:spcPts val="600"/>
              </a:spcAft>
            </a:pPr>
            <a:r>
              <a:rPr lang="en-US" b="1" dirty="0" smtClean="0">
                <a:solidFill>
                  <a:srgbClr val="747678"/>
                </a:solidFill>
                <a:ea typeface="Arial"/>
                <a:cs typeface="Arial"/>
                <a:rtl val="0"/>
              </a:rPr>
              <a:t>Supply Chain Optimization</a:t>
            </a:r>
            <a:endParaRPr lang="en-US" b="1" dirty="0">
              <a:solidFill>
                <a:srgbClr val="747678"/>
              </a:solidFill>
              <a:ea typeface="Arial"/>
              <a:cs typeface="Arial"/>
              <a:rtl val="0"/>
            </a:endParaRPr>
          </a:p>
        </p:txBody>
      </p:sp>
    </p:spTree>
    <p:extLst>
      <p:ext uri="{BB962C8B-B14F-4D97-AF65-F5344CB8AC3E}">
        <p14:creationId xmlns:p14="http://schemas.microsoft.com/office/powerpoint/2010/main" val="2105642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a:stretch/>
        </p:blipFill>
        <p:spPr>
          <a:xfrm>
            <a:off x="3290600" y="1432682"/>
            <a:ext cx="2158500" cy="906600"/>
          </a:xfrm>
          <a:prstGeom prst="rect">
            <a:avLst/>
          </a:prstGeom>
          <a:noFill/>
          <a:ln>
            <a:noFill/>
          </a:ln>
        </p:spPr>
      </p:pic>
      <p:sp>
        <p:nvSpPr>
          <p:cNvPr id="315" name="Shape 315"/>
          <p:cNvSpPr txBox="1"/>
          <p:nvPr/>
        </p:nvSpPr>
        <p:spPr>
          <a:xfrm>
            <a:off x="677889" y="1699492"/>
            <a:ext cx="1214400" cy="372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Producers</a:t>
            </a:r>
          </a:p>
        </p:txBody>
      </p:sp>
      <p:sp>
        <p:nvSpPr>
          <p:cNvPr id="316" name="Shape 316"/>
          <p:cNvSpPr txBox="1"/>
          <p:nvPr/>
        </p:nvSpPr>
        <p:spPr>
          <a:xfrm>
            <a:off x="6847450" y="1699500"/>
            <a:ext cx="1304400" cy="372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Consumers</a:t>
            </a:r>
          </a:p>
        </p:txBody>
      </p:sp>
      <p:cxnSp>
        <p:nvCxnSpPr>
          <p:cNvPr id="317" name="Shape 317"/>
          <p:cNvCxnSpPr>
            <a:stCxn id="315" idx="3"/>
            <a:endCxn id="314" idx="1"/>
          </p:cNvCxnSpPr>
          <p:nvPr/>
        </p:nvCxnSpPr>
        <p:spPr>
          <a:xfrm>
            <a:off x="1892289" y="1885942"/>
            <a:ext cx="1398300" cy="0"/>
          </a:xfrm>
          <a:prstGeom prst="straightConnector1">
            <a:avLst/>
          </a:prstGeom>
          <a:noFill/>
          <a:ln w="9525" cap="flat" cmpd="sng">
            <a:solidFill>
              <a:schemeClr val="dk2"/>
            </a:solidFill>
            <a:prstDash val="dash"/>
            <a:round/>
            <a:headEnd type="none" w="med" len="med"/>
            <a:tailEnd type="triangle" w="lg" len="lg"/>
          </a:ln>
        </p:spPr>
      </p:cxnSp>
      <p:cxnSp>
        <p:nvCxnSpPr>
          <p:cNvPr id="318" name="Shape 318"/>
          <p:cNvCxnSpPr>
            <a:stCxn id="314" idx="3"/>
            <a:endCxn id="316" idx="1"/>
          </p:cNvCxnSpPr>
          <p:nvPr/>
        </p:nvCxnSpPr>
        <p:spPr>
          <a:xfrm>
            <a:off x="5449100" y="1885982"/>
            <a:ext cx="1398300" cy="0"/>
          </a:xfrm>
          <a:prstGeom prst="straightConnector1">
            <a:avLst/>
          </a:prstGeom>
          <a:noFill/>
          <a:ln w="9525" cap="flat" cmpd="sng">
            <a:solidFill>
              <a:schemeClr val="dk2"/>
            </a:solidFill>
            <a:prstDash val="dash"/>
            <a:round/>
            <a:headEnd type="none" w="med" len="med"/>
            <a:tailEnd type="triangle" w="lg" len="lg"/>
          </a:ln>
        </p:spPr>
      </p:cxnSp>
      <p:sp>
        <p:nvSpPr>
          <p:cNvPr id="319" name="Shape 319"/>
          <p:cNvSpPr txBox="1"/>
          <p:nvPr/>
        </p:nvSpPr>
        <p:spPr>
          <a:xfrm>
            <a:off x="3625276" y="1664857"/>
            <a:ext cx="1782900" cy="372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1" i="0" u="none" strike="noStrike" cap="none">
                <a:solidFill>
                  <a:schemeClr val="dk1"/>
                </a:solidFill>
                <a:latin typeface="Calibri"/>
                <a:ea typeface="Calibri"/>
                <a:cs typeface="Calibri"/>
                <a:sym typeface="Calibri"/>
              </a:rPr>
              <a:t>Events_Topic</a:t>
            </a:r>
          </a:p>
        </p:txBody>
      </p:sp>
      <p:sp>
        <p:nvSpPr>
          <p:cNvPr id="320" name="Shape 320"/>
          <p:cNvSpPr txBox="1"/>
          <p:nvPr/>
        </p:nvSpPr>
        <p:spPr>
          <a:xfrm>
            <a:off x="1547250" y="2828250"/>
            <a:ext cx="6049500" cy="633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A </a:t>
            </a:r>
            <a:r>
              <a:rPr lang="en" sz="1800" b="1" i="0" u="none" strike="noStrike" cap="none">
                <a:solidFill>
                  <a:schemeClr val="dk1"/>
                </a:solidFill>
                <a:latin typeface="Calibri"/>
                <a:ea typeface="Calibri"/>
                <a:cs typeface="Calibri"/>
                <a:sym typeface="Calibri"/>
              </a:rPr>
              <a:t>stream</a:t>
            </a:r>
            <a:r>
              <a:rPr lang="en" sz="1800" b="0" i="0" u="none" strike="noStrike" cap="none">
                <a:solidFill>
                  <a:schemeClr val="dk1"/>
                </a:solidFill>
                <a:latin typeface="Calibri"/>
                <a:ea typeface="Calibri"/>
                <a:cs typeface="Calibri"/>
                <a:sym typeface="Calibri"/>
              </a:rPr>
              <a:t> is an unbounded sequence of events carried from a set of producers to a set of consumers.</a:t>
            </a:r>
          </a:p>
        </p:txBody>
      </p:sp>
      <p:cxnSp>
        <p:nvCxnSpPr>
          <p:cNvPr id="321" name="Shape 321"/>
          <p:cNvCxnSpPr>
            <a:endCxn id="314" idx="2"/>
          </p:cNvCxnSpPr>
          <p:nvPr/>
        </p:nvCxnSpPr>
        <p:spPr>
          <a:xfrm rot="10800000" flipH="1">
            <a:off x="2364650" y="2339282"/>
            <a:ext cx="2005200" cy="594600"/>
          </a:xfrm>
          <a:prstGeom prst="straightConnector1">
            <a:avLst/>
          </a:prstGeom>
          <a:noFill/>
          <a:ln w="9525" cap="flat" cmpd="sng">
            <a:solidFill>
              <a:schemeClr val="dk2"/>
            </a:solidFill>
            <a:prstDash val="solid"/>
            <a:round/>
            <a:headEnd type="none" w="med" len="med"/>
            <a:tailEnd type="triangle" w="lg" len="lg"/>
          </a:ln>
        </p:spPr>
      </p:cxnSp>
      <p:sp>
        <p:nvSpPr>
          <p:cNvPr id="322" name="Shape 322"/>
          <p:cNvSpPr txBox="1"/>
          <p:nvPr/>
        </p:nvSpPr>
        <p:spPr>
          <a:xfrm>
            <a:off x="1687948" y="1470892"/>
            <a:ext cx="1782900" cy="372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Events</a:t>
            </a:r>
          </a:p>
        </p:txBody>
      </p:sp>
      <p:sp>
        <p:nvSpPr>
          <p:cNvPr id="323" name="Shape 323"/>
          <p:cNvSpPr txBox="1">
            <a:spLocks noGrp="1"/>
          </p:cNvSpPr>
          <p:nvPr>
            <p:ph type="title"/>
          </p:nvPr>
        </p:nvSpPr>
        <p:spPr>
          <a:xfrm>
            <a:off x="330130" y="205979"/>
            <a:ext cx="8229600" cy="692700"/>
          </a:xfrm>
          <a:prstGeom prst="rect">
            <a:avLst/>
          </a:prstGeom>
        </p:spPr>
        <p:txBody>
          <a:bodyPr lIns="68575" tIns="68575" rIns="68575" bIns="68575" anchor="ctr" anchorCtr="0">
            <a:noAutofit/>
          </a:bodyPr>
          <a:lstStyle/>
          <a:p>
            <a:pPr lvl="0" rtl="0">
              <a:spcBef>
                <a:spcPts val="0"/>
              </a:spcBef>
              <a:buNone/>
            </a:pPr>
            <a:r>
              <a:rPr lang="en"/>
              <a:t>What’s a Stream again?</a:t>
            </a:r>
          </a:p>
        </p:txBody>
      </p:sp>
      <p:sp>
        <p:nvSpPr>
          <p:cNvPr id="324" name="Shape 324"/>
          <p:cNvSpPr txBox="1"/>
          <p:nvPr/>
        </p:nvSpPr>
        <p:spPr>
          <a:xfrm>
            <a:off x="1145100" y="3867675"/>
            <a:ext cx="6853800" cy="633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a:solidFill>
                  <a:schemeClr val="dk1"/>
                </a:solidFill>
                <a:latin typeface="Calibri"/>
                <a:ea typeface="Calibri"/>
                <a:cs typeface="Calibri"/>
                <a:sym typeface="Calibri"/>
              </a:rPr>
              <a:t>Producers and consumers don’t have to be aware of each other, instead they participate in shared </a:t>
            </a:r>
            <a:r>
              <a:rPr lang="en" sz="1800" b="1">
                <a:solidFill>
                  <a:schemeClr val="dk1"/>
                </a:solidFill>
                <a:latin typeface="Calibri"/>
                <a:ea typeface="Calibri"/>
                <a:cs typeface="Calibri"/>
                <a:sym typeface="Calibri"/>
              </a:rPr>
              <a:t>topics</a:t>
            </a:r>
            <a:r>
              <a:rPr lang="en" sz="1800">
                <a:solidFill>
                  <a:schemeClr val="dk1"/>
                </a:solidFill>
                <a:latin typeface="Calibri"/>
                <a:ea typeface="Calibri"/>
                <a:cs typeface="Calibri"/>
                <a:sym typeface="Calibri"/>
              </a:rPr>
              <a:t>.  This is called publish/subscribe.</a:t>
            </a:r>
          </a:p>
        </p:txBody>
      </p:sp>
    </p:spTree>
    <p:extLst>
      <p:ext uri="{BB962C8B-B14F-4D97-AF65-F5344CB8AC3E}">
        <p14:creationId xmlns:p14="http://schemas.microsoft.com/office/powerpoint/2010/main" val="78671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p:nvPr/>
        </p:nvSpPr>
        <p:spPr>
          <a:xfrm>
            <a:off x="655325" y="898675"/>
            <a:ext cx="3600600" cy="4084800"/>
          </a:xfrm>
          <a:prstGeom prst="rect">
            <a:avLst/>
          </a:prstGeom>
          <a:solidFill>
            <a:srgbClr val="FFFFF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txBox="1">
            <a:spLocks noGrp="1"/>
          </p:cNvSpPr>
          <p:nvPr>
            <p:ph type="title"/>
          </p:nvPr>
        </p:nvSpPr>
        <p:spPr>
          <a:xfrm>
            <a:off x="330130" y="205979"/>
            <a:ext cx="8229600" cy="692700"/>
          </a:xfrm>
          <a:prstGeom prst="rect">
            <a:avLst/>
          </a:prstGeom>
        </p:spPr>
        <p:txBody>
          <a:bodyPr lIns="68575" tIns="68575" rIns="68575" bIns="68575" anchor="ctr" anchorCtr="0">
            <a:noAutofit/>
          </a:bodyPr>
          <a:lstStyle/>
          <a:p>
            <a:pPr lvl="0">
              <a:spcBef>
                <a:spcPts val="0"/>
              </a:spcBef>
              <a:buNone/>
            </a:pPr>
            <a:r>
              <a:rPr lang="en"/>
              <a:t>Examples of Producers &amp; Consumers</a:t>
            </a:r>
          </a:p>
        </p:txBody>
      </p:sp>
      <p:pic>
        <p:nvPicPr>
          <p:cNvPr id="331" name="Shape 331"/>
          <p:cNvPicPr preferRelativeResize="0"/>
          <p:nvPr/>
        </p:nvPicPr>
        <p:blipFill rotWithShape="1">
          <a:blip r:embed="rId3">
            <a:alphaModFix/>
          </a:blip>
          <a:srcRect/>
          <a:stretch/>
        </p:blipFill>
        <p:spPr>
          <a:xfrm>
            <a:off x="1096231" y="2370543"/>
            <a:ext cx="849600" cy="849600"/>
          </a:xfrm>
          <a:prstGeom prst="rect">
            <a:avLst/>
          </a:prstGeom>
          <a:noFill/>
          <a:ln>
            <a:noFill/>
          </a:ln>
        </p:spPr>
      </p:pic>
      <p:pic>
        <p:nvPicPr>
          <p:cNvPr id="332" name="Shape 332"/>
          <p:cNvPicPr preferRelativeResize="0"/>
          <p:nvPr/>
        </p:nvPicPr>
        <p:blipFill rotWithShape="1">
          <a:blip r:embed="rId4">
            <a:alphaModFix/>
          </a:blip>
          <a:srcRect/>
          <a:stretch/>
        </p:blipFill>
        <p:spPr>
          <a:xfrm>
            <a:off x="3020022" y="2353673"/>
            <a:ext cx="699299" cy="764400"/>
          </a:xfrm>
          <a:prstGeom prst="rect">
            <a:avLst/>
          </a:prstGeom>
          <a:noFill/>
          <a:ln>
            <a:noFill/>
          </a:ln>
        </p:spPr>
      </p:pic>
      <p:pic>
        <p:nvPicPr>
          <p:cNvPr id="333" name="Shape 333"/>
          <p:cNvPicPr preferRelativeResize="0"/>
          <p:nvPr/>
        </p:nvPicPr>
        <p:blipFill rotWithShape="1">
          <a:blip r:embed="rId5">
            <a:alphaModFix/>
          </a:blip>
          <a:srcRect/>
          <a:stretch/>
        </p:blipFill>
        <p:spPr>
          <a:xfrm>
            <a:off x="1169525" y="1271867"/>
            <a:ext cx="702900" cy="764400"/>
          </a:xfrm>
          <a:prstGeom prst="rect">
            <a:avLst/>
          </a:prstGeom>
          <a:noFill/>
          <a:ln>
            <a:noFill/>
          </a:ln>
        </p:spPr>
      </p:pic>
      <p:sp>
        <p:nvSpPr>
          <p:cNvPr id="334" name="Shape 334"/>
          <p:cNvSpPr txBox="1"/>
          <p:nvPr/>
        </p:nvSpPr>
        <p:spPr>
          <a:xfrm>
            <a:off x="760975" y="2065025"/>
            <a:ext cx="1520100" cy="228600"/>
          </a:xfrm>
          <a:prstGeom prst="rect">
            <a:avLst/>
          </a:prstGeom>
          <a:noFill/>
          <a:ln>
            <a:noFill/>
          </a:ln>
        </p:spPr>
        <p:txBody>
          <a:bodyPr lIns="91425" tIns="91425" rIns="91425" bIns="91425" anchor="ctr" anchorCtr="0">
            <a:noAutofit/>
          </a:bodyPr>
          <a:lstStyle/>
          <a:p>
            <a:pPr lvl="0" algn="ctr">
              <a:spcBef>
                <a:spcPts val="0"/>
              </a:spcBef>
              <a:buNone/>
            </a:pPr>
            <a:r>
              <a:rPr lang="en"/>
              <a:t>Social Platforms</a:t>
            </a:r>
          </a:p>
        </p:txBody>
      </p:sp>
      <p:sp>
        <p:nvSpPr>
          <p:cNvPr id="335" name="Shape 335"/>
          <p:cNvSpPr txBox="1"/>
          <p:nvPr/>
        </p:nvSpPr>
        <p:spPr>
          <a:xfrm>
            <a:off x="819150" y="3196600"/>
            <a:ext cx="1461900" cy="377100"/>
          </a:xfrm>
          <a:prstGeom prst="rect">
            <a:avLst/>
          </a:prstGeom>
          <a:noFill/>
          <a:ln>
            <a:noFill/>
          </a:ln>
        </p:spPr>
        <p:txBody>
          <a:bodyPr lIns="91425" tIns="91425" rIns="91425" bIns="91425" anchor="ctr" anchorCtr="0">
            <a:noAutofit/>
          </a:bodyPr>
          <a:lstStyle/>
          <a:p>
            <a:pPr lvl="0" algn="ctr">
              <a:spcBef>
                <a:spcPts val="0"/>
              </a:spcBef>
              <a:buNone/>
            </a:pPr>
            <a:r>
              <a:rPr lang="en"/>
              <a:t>Servers </a:t>
            </a:r>
          </a:p>
          <a:p>
            <a:pPr lvl="0" algn="ctr">
              <a:spcBef>
                <a:spcPts val="0"/>
              </a:spcBef>
              <a:buNone/>
            </a:pPr>
            <a:r>
              <a:rPr lang="en"/>
              <a:t>(Logs, Metrics)</a:t>
            </a:r>
          </a:p>
        </p:txBody>
      </p:sp>
      <p:pic>
        <p:nvPicPr>
          <p:cNvPr id="336" name="Shape 336"/>
          <p:cNvPicPr preferRelativeResize="0"/>
          <p:nvPr/>
        </p:nvPicPr>
        <p:blipFill rotWithShape="1">
          <a:blip r:embed="rId6">
            <a:alphaModFix/>
          </a:blip>
          <a:srcRect/>
          <a:stretch/>
        </p:blipFill>
        <p:spPr>
          <a:xfrm>
            <a:off x="3018213" y="1226146"/>
            <a:ext cx="702899" cy="764400"/>
          </a:xfrm>
          <a:prstGeom prst="rect">
            <a:avLst/>
          </a:prstGeom>
          <a:noFill/>
          <a:ln>
            <a:noFill/>
          </a:ln>
        </p:spPr>
      </p:pic>
      <p:sp>
        <p:nvSpPr>
          <p:cNvPr id="337" name="Shape 337"/>
          <p:cNvSpPr txBox="1"/>
          <p:nvPr/>
        </p:nvSpPr>
        <p:spPr>
          <a:xfrm>
            <a:off x="2609625" y="2030735"/>
            <a:ext cx="1520100" cy="228600"/>
          </a:xfrm>
          <a:prstGeom prst="rect">
            <a:avLst/>
          </a:prstGeom>
          <a:noFill/>
          <a:ln>
            <a:noFill/>
          </a:ln>
        </p:spPr>
        <p:txBody>
          <a:bodyPr lIns="91425" tIns="91425" rIns="91425" bIns="91425" anchor="ctr" anchorCtr="0">
            <a:noAutofit/>
          </a:bodyPr>
          <a:lstStyle/>
          <a:p>
            <a:pPr lvl="0" algn="ctr" rtl="0">
              <a:spcBef>
                <a:spcPts val="0"/>
              </a:spcBef>
              <a:buNone/>
            </a:pPr>
            <a:r>
              <a:rPr lang="en"/>
              <a:t>Sensors</a:t>
            </a:r>
          </a:p>
        </p:txBody>
      </p:sp>
      <p:sp>
        <p:nvSpPr>
          <p:cNvPr id="338" name="Shape 338"/>
          <p:cNvSpPr txBox="1"/>
          <p:nvPr/>
        </p:nvSpPr>
        <p:spPr>
          <a:xfrm>
            <a:off x="2609625" y="3178125"/>
            <a:ext cx="1520100" cy="228600"/>
          </a:xfrm>
          <a:prstGeom prst="rect">
            <a:avLst/>
          </a:prstGeom>
          <a:noFill/>
          <a:ln>
            <a:noFill/>
          </a:ln>
        </p:spPr>
        <p:txBody>
          <a:bodyPr lIns="91425" tIns="91425" rIns="91425" bIns="91425" anchor="ctr" anchorCtr="0">
            <a:noAutofit/>
          </a:bodyPr>
          <a:lstStyle/>
          <a:p>
            <a:pPr lvl="0" algn="ctr" rtl="0">
              <a:spcBef>
                <a:spcPts val="0"/>
              </a:spcBef>
              <a:buNone/>
            </a:pPr>
            <a:r>
              <a:rPr lang="en"/>
              <a:t>Mobile Apps</a:t>
            </a:r>
          </a:p>
        </p:txBody>
      </p:sp>
      <p:pic>
        <p:nvPicPr>
          <p:cNvPr id="339" name="Shape 339"/>
          <p:cNvPicPr preferRelativeResize="0"/>
          <p:nvPr/>
        </p:nvPicPr>
        <p:blipFill rotWithShape="1">
          <a:blip r:embed="rId7">
            <a:alphaModFix/>
          </a:blip>
          <a:srcRect/>
          <a:stretch/>
        </p:blipFill>
        <p:spPr>
          <a:xfrm>
            <a:off x="2067777" y="3614455"/>
            <a:ext cx="761400" cy="761400"/>
          </a:xfrm>
          <a:prstGeom prst="rect">
            <a:avLst/>
          </a:prstGeom>
          <a:noFill/>
          <a:ln>
            <a:noFill/>
          </a:ln>
        </p:spPr>
      </p:pic>
      <p:sp>
        <p:nvSpPr>
          <p:cNvPr id="340" name="Shape 340"/>
          <p:cNvSpPr txBox="1"/>
          <p:nvPr/>
        </p:nvSpPr>
        <p:spPr>
          <a:xfrm>
            <a:off x="1717525" y="4429225"/>
            <a:ext cx="1461900" cy="377100"/>
          </a:xfrm>
          <a:prstGeom prst="rect">
            <a:avLst/>
          </a:prstGeom>
          <a:noFill/>
          <a:ln>
            <a:noFill/>
          </a:ln>
        </p:spPr>
        <p:txBody>
          <a:bodyPr lIns="91425" tIns="91425" rIns="91425" bIns="91425" anchor="ctr" anchorCtr="0">
            <a:noAutofit/>
          </a:bodyPr>
          <a:lstStyle/>
          <a:p>
            <a:pPr lvl="0" algn="ctr" rtl="0">
              <a:spcBef>
                <a:spcPts val="0"/>
              </a:spcBef>
              <a:buNone/>
            </a:pPr>
            <a:r>
              <a:rPr lang="en" dirty="0"/>
              <a:t>Other Apps &amp; </a:t>
            </a:r>
            <a:r>
              <a:rPr lang="en" dirty="0" err="1"/>
              <a:t>Microservices</a:t>
            </a:r>
            <a:endParaRPr lang="en" dirty="0"/>
          </a:p>
        </p:txBody>
      </p:sp>
      <p:sp>
        <p:nvSpPr>
          <p:cNvPr id="341" name="Shape 341"/>
          <p:cNvSpPr/>
          <p:nvPr/>
        </p:nvSpPr>
        <p:spPr>
          <a:xfrm>
            <a:off x="4866925" y="898675"/>
            <a:ext cx="3600600" cy="4084800"/>
          </a:xfrm>
          <a:prstGeom prst="rect">
            <a:avLst/>
          </a:prstGeom>
          <a:solidFill>
            <a:srgbClr val="FFFFF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2" name="Shape 342"/>
          <p:cNvSpPr txBox="1"/>
          <p:nvPr/>
        </p:nvSpPr>
        <p:spPr>
          <a:xfrm>
            <a:off x="4972575" y="2065025"/>
            <a:ext cx="1520100" cy="228600"/>
          </a:xfrm>
          <a:prstGeom prst="rect">
            <a:avLst/>
          </a:prstGeom>
          <a:noFill/>
          <a:ln>
            <a:noFill/>
          </a:ln>
        </p:spPr>
        <p:txBody>
          <a:bodyPr lIns="91425" tIns="91425" rIns="91425" bIns="91425" anchor="ctr" anchorCtr="0">
            <a:noAutofit/>
          </a:bodyPr>
          <a:lstStyle/>
          <a:p>
            <a:pPr lvl="0" algn="ctr" rtl="0">
              <a:spcBef>
                <a:spcPts val="0"/>
              </a:spcBef>
              <a:buNone/>
            </a:pPr>
            <a:r>
              <a:rPr lang="en"/>
              <a:t>Alerting Systems</a:t>
            </a:r>
          </a:p>
        </p:txBody>
      </p:sp>
      <p:sp>
        <p:nvSpPr>
          <p:cNvPr id="343" name="Shape 343"/>
          <p:cNvSpPr txBox="1"/>
          <p:nvPr/>
        </p:nvSpPr>
        <p:spPr>
          <a:xfrm>
            <a:off x="4878350" y="3120400"/>
            <a:ext cx="1790400" cy="377100"/>
          </a:xfrm>
          <a:prstGeom prst="rect">
            <a:avLst/>
          </a:prstGeom>
          <a:noFill/>
          <a:ln>
            <a:noFill/>
          </a:ln>
        </p:spPr>
        <p:txBody>
          <a:bodyPr lIns="91425" tIns="91425" rIns="91425" bIns="91425" anchor="ctr" anchorCtr="0">
            <a:noAutofit/>
          </a:bodyPr>
          <a:lstStyle/>
          <a:p>
            <a:pPr lvl="0" algn="ctr" rtl="0">
              <a:spcBef>
                <a:spcPts val="0"/>
              </a:spcBef>
              <a:buNone/>
            </a:pPr>
            <a:r>
              <a:rPr lang="en"/>
              <a:t>Stream Processing Frameworks</a:t>
            </a:r>
          </a:p>
        </p:txBody>
      </p:sp>
      <p:sp>
        <p:nvSpPr>
          <p:cNvPr id="344" name="Shape 344"/>
          <p:cNvSpPr txBox="1"/>
          <p:nvPr/>
        </p:nvSpPr>
        <p:spPr>
          <a:xfrm>
            <a:off x="6821225" y="2065025"/>
            <a:ext cx="1520100" cy="228600"/>
          </a:xfrm>
          <a:prstGeom prst="rect">
            <a:avLst/>
          </a:prstGeom>
          <a:noFill/>
          <a:ln>
            <a:noFill/>
          </a:ln>
        </p:spPr>
        <p:txBody>
          <a:bodyPr lIns="91425" tIns="91425" rIns="91425" bIns="91425" anchor="ctr" anchorCtr="0">
            <a:noAutofit/>
          </a:bodyPr>
          <a:lstStyle/>
          <a:p>
            <a:pPr lvl="0" algn="ctr" rtl="0">
              <a:spcBef>
                <a:spcPts val="0"/>
              </a:spcBef>
              <a:buNone/>
            </a:pPr>
            <a:r>
              <a:rPr lang="en"/>
              <a:t>Databases &amp; Search Engines</a:t>
            </a:r>
          </a:p>
        </p:txBody>
      </p:sp>
      <p:sp>
        <p:nvSpPr>
          <p:cNvPr id="345" name="Shape 345"/>
          <p:cNvSpPr txBox="1"/>
          <p:nvPr/>
        </p:nvSpPr>
        <p:spPr>
          <a:xfrm>
            <a:off x="6821225" y="3178125"/>
            <a:ext cx="1520100" cy="228600"/>
          </a:xfrm>
          <a:prstGeom prst="rect">
            <a:avLst/>
          </a:prstGeom>
          <a:noFill/>
          <a:ln>
            <a:noFill/>
          </a:ln>
        </p:spPr>
        <p:txBody>
          <a:bodyPr lIns="91425" tIns="91425" rIns="91425" bIns="91425" anchor="ctr" anchorCtr="0">
            <a:noAutofit/>
          </a:bodyPr>
          <a:lstStyle/>
          <a:p>
            <a:pPr lvl="0" algn="ctr" rtl="0">
              <a:spcBef>
                <a:spcPts val="0"/>
              </a:spcBef>
              <a:buNone/>
            </a:pPr>
            <a:r>
              <a:rPr lang="en"/>
              <a:t>Dashboards</a:t>
            </a:r>
          </a:p>
        </p:txBody>
      </p:sp>
      <p:pic>
        <p:nvPicPr>
          <p:cNvPr id="346" name="Shape 346"/>
          <p:cNvPicPr preferRelativeResize="0"/>
          <p:nvPr/>
        </p:nvPicPr>
        <p:blipFill rotWithShape="1">
          <a:blip r:embed="rId7">
            <a:alphaModFix/>
          </a:blip>
          <a:srcRect/>
          <a:stretch/>
        </p:blipFill>
        <p:spPr>
          <a:xfrm>
            <a:off x="6279377" y="3614455"/>
            <a:ext cx="761400" cy="761400"/>
          </a:xfrm>
          <a:prstGeom prst="rect">
            <a:avLst/>
          </a:prstGeom>
          <a:noFill/>
          <a:ln>
            <a:noFill/>
          </a:ln>
        </p:spPr>
      </p:pic>
      <p:sp>
        <p:nvSpPr>
          <p:cNvPr id="347" name="Shape 347"/>
          <p:cNvSpPr txBox="1"/>
          <p:nvPr/>
        </p:nvSpPr>
        <p:spPr>
          <a:xfrm>
            <a:off x="5929125" y="4429225"/>
            <a:ext cx="1461900" cy="377100"/>
          </a:xfrm>
          <a:prstGeom prst="rect">
            <a:avLst/>
          </a:prstGeom>
          <a:noFill/>
          <a:ln>
            <a:noFill/>
          </a:ln>
        </p:spPr>
        <p:txBody>
          <a:bodyPr lIns="91425" tIns="91425" rIns="91425" bIns="91425" anchor="ctr" anchorCtr="0">
            <a:noAutofit/>
          </a:bodyPr>
          <a:lstStyle/>
          <a:p>
            <a:pPr lvl="0" algn="ctr" rtl="0">
              <a:spcBef>
                <a:spcPts val="0"/>
              </a:spcBef>
              <a:buNone/>
            </a:pPr>
            <a:r>
              <a:rPr lang="en" dirty="0"/>
              <a:t>Other Apps &amp; </a:t>
            </a:r>
            <a:r>
              <a:rPr lang="en" dirty="0" err="1"/>
              <a:t>Microservices</a:t>
            </a:r>
            <a:endParaRPr lang="en" dirty="0"/>
          </a:p>
        </p:txBody>
      </p:sp>
      <p:pic>
        <p:nvPicPr>
          <p:cNvPr id="348" name="Shape 348" descr="http://photos.gograph.com/thumbs/CSP/CSP992/k13227972.jpg"/>
          <p:cNvPicPr preferRelativeResize="0"/>
          <p:nvPr/>
        </p:nvPicPr>
        <p:blipFill rotWithShape="1">
          <a:blip r:embed="rId8">
            <a:alphaModFix/>
          </a:blip>
          <a:srcRect/>
          <a:stretch/>
        </p:blipFill>
        <p:spPr>
          <a:xfrm>
            <a:off x="5305255" y="1288270"/>
            <a:ext cx="912900" cy="692700"/>
          </a:xfrm>
          <a:prstGeom prst="rect">
            <a:avLst/>
          </a:prstGeom>
          <a:noFill/>
          <a:ln>
            <a:noFill/>
          </a:ln>
        </p:spPr>
      </p:pic>
      <p:pic>
        <p:nvPicPr>
          <p:cNvPr id="349" name="Shape 349"/>
          <p:cNvPicPr preferRelativeResize="0"/>
          <p:nvPr/>
        </p:nvPicPr>
        <p:blipFill rotWithShape="1">
          <a:blip r:embed="rId9">
            <a:alphaModFix/>
          </a:blip>
          <a:srcRect/>
          <a:stretch/>
        </p:blipFill>
        <p:spPr>
          <a:xfrm>
            <a:off x="7068575" y="1113487"/>
            <a:ext cx="1025400" cy="1025400"/>
          </a:xfrm>
          <a:prstGeom prst="rect">
            <a:avLst/>
          </a:prstGeom>
          <a:noFill/>
          <a:ln>
            <a:noFill/>
          </a:ln>
        </p:spPr>
      </p:pic>
      <p:pic>
        <p:nvPicPr>
          <p:cNvPr id="350" name="Shape 350"/>
          <p:cNvPicPr preferRelativeResize="0"/>
          <p:nvPr/>
        </p:nvPicPr>
        <p:blipFill>
          <a:blip r:embed="rId10">
            <a:alphaModFix/>
          </a:blip>
          <a:stretch>
            <a:fillRect/>
          </a:stretch>
        </p:blipFill>
        <p:spPr>
          <a:xfrm>
            <a:off x="5380998" y="2451597"/>
            <a:ext cx="761399" cy="587023"/>
          </a:xfrm>
          <a:prstGeom prst="rect">
            <a:avLst/>
          </a:prstGeom>
          <a:noFill/>
          <a:ln>
            <a:noFill/>
          </a:ln>
        </p:spPr>
      </p:pic>
      <p:pic>
        <p:nvPicPr>
          <p:cNvPr id="351" name="Shape 351"/>
          <p:cNvPicPr preferRelativeResize="0"/>
          <p:nvPr/>
        </p:nvPicPr>
        <p:blipFill rotWithShape="1">
          <a:blip r:embed="rId11">
            <a:alphaModFix/>
          </a:blip>
          <a:srcRect/>
          <a:stretch/>
        </p:blipFill>
        <p:spPr>
          <a:xfrm>
            <a:off x="7156474" y="2521748"/>
            <a:ext cx="849600" cy="547200"/>
          </a:xfrm>
          <a:prstGeom prst="rect">
            <a:avLst/>
          </a:prstGeom>
          <a:noFill/>
          <a:ln>
            <a:noFill/>
          </a:ln>
        </p:spPr>
      </p:pic>
    </p:spTree>
    <p:extLst>
      <p:ext uri="{BB962C8B-B14F-4D97-AF65-F5344CB8AC3E}">
        <p14:creationId xmlns:p14="http://schemas.microsoft.com/office/powerpoint/2010/main" val="61249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Real Time?</a:t>
            </a:r>
            <a:endParaRPr lang="en-US" dirty="0"/>
          </a:p>
        </p:txBody>
      </p:sp>
      <p:pic>
        <p:nvPicPr>
          <p:cNvPr id="4" name="Picture 3" descr="fotolia_16266710.jpg"/>
          <p:cNvPicPr>
            <a:picLocks noChangeAspect="1"/>
          </p:cNvPicPr>
          <p:nvPr/>
        </p:nvPicPr>
        <p:blipFill rotWithShape="1">
          <a:blip r:embed="rId3">
            <a:alphaModFix amt="82000"/>
            <a:extLst>
              <a:ext uri="{28A0092B-C50C-407E-A947-70E740481C1C}">
                <a14:useLocalDpi xmlns:a14="http://schemas.microsoft.com/office/drawing/2010/main" val="0"/>
              </a:ext>
            </a:extLst>
          </a:blip>
          <a:srcRect l="6570" r="5839" b="17108"/>
          <a:stretch/>
        </p:blipFill>
        <p:spPr>
          <a:xfrm>
            <a:off x="0" y="895350"/>
            <a:ext cx="9144000" cy="4337050"/>
          </a:xfrm>
          <a:prstGeom prst="rect">
            <a:avLst/>
          </a:prstGeom>
        </p:spPr>
      </p:pic>
      <p:sp>
        <p:nvSpPr>
          <p:cNvPr id="6" name="Rectangle 5"/>
          <p:cNvSpPr/>
          <p:nvPr/>
        </p:nvSpPr>
        <p:spPr bwMode="auto">
          <a:xfrm>
            <a:off x="1752600" y="3162300"/>
            <a:ext cx="7391400" cy="1771650"/>
          </a:xfrm>
          <a:prstGeom prst="rect">
            <a:avLst/>
          </a:prstGeom>
          <a:gradFill flip="none" rotWithShape="1">
            <a:gsLst>
              <a:gs pos="0">
                <a:schemeClr val="bg2">
                  <a:alpha val="87000"/>
                </a:schemeClr>
              </a:gs>
              <a:gs pos="100000">
                <a:srgbClr val="FFFFFF">
                  <a:alpha val="55000"/>
                </a:srgbClr>
              </a:gs>
            </a:gsLst>
            <a:lin ang="10320000" scaled="0"/>
            <a:tileRect/>
          </a:gradFill>
          <a:ln w="9525" algn="ctr">
            <a:noFill/>
            <a:round/>
            <a:headEnd/>
            <a:tailEnd/>
          </a:ln>
        </p:spPr>
        <p:txBody>
          <a:bodyPr rtlCol="0" anchor="ctr"/>
          <a:lstStyle/>
          <a:p>
            <a:pPr algn="ctr" eaLnBrk="0" hangingPunct="0"/>
            <a:endParaRPr lang="en-US" dirty="0" smtClean="0">
              <a:solidFill>
                <a:srgbClr val="FFFFFF"/>
              </a:solidFill>
            </a:endParaRPr>
          </a:p>
        </p:txBody>
      </p:sp>
      <p:sp>
        <p:nvSpPr>
          <p:cNvPr id="3" name="Text Placeholder 2"/>
          <p:cNvSpPr>
            <a:spLocks noGrp="1"/>
          </p:cNvSpPr>
          <p:nvPr>
            <p:ph idx="1"/>
          </p:nvPr>
        </p:nvSpPr>
        <p:spPr>
          <a:xfrm>
            <a:off x="1981200" y="2800350"/>
            <a:ext cx="8229600" cy="3695999"/>
          </a:xfrm>
        </p:spPr>
        <p:txBody>
          <a:bodyPr/>
          <a:lstStyle/>
          <a:p>
            <a:pPr marL="0" indent="0">
              <a:buNone/>
            </a:pPr>
            <a:r>
              <a:rPr lang="en-US" dirty="0" smtClean="0"/>
              <a:t> </a:t>
            </a:r>
            <a:endParaRPr lang="en-US" b="1" dirty="0">
              <a:solidFill>
                <a:schemeClr val="bg2"/>
              </a:solidFill>
            </a:endParaRPr>
          </a:p>
          <a:p>
            <a:pPr marL="0" indent="0">
              <a:buNone/>
            </a:pPr>
            <a:r>
              <a:rPr lang="en-US" b="1" dirty="0">
                <a:solidFill>
                  <a:schemeClr val="bg2"/>
                </a:solidFill>
              </a:rPr>
              <a:t>What if you found out that:</a:t>
            </a:r>
          </a:p>
          <a:p>
            <a:pPr marL="0" indent="0">
              <a:buNone/>
            </a:pPr>
            <a:r>
              <a:rPr lang="en-US" dirty="0">
                <a:solidFill>
                  <a:schemeClr val="bg2"/>
                </a:solidFill>
              </a:rPr>
              <a:t>.</a:t>
            </a:r>
            <a:r>
              <a:rPr lang="en-US" sz="1800" dirty="0">
                <a:solidFill>
                  <a:schemeClr val="bg2"/>
                </a:solidFill>
              </a:rPr>
              <a:t>20 response time on data that is one month old data</a:t>
            </a:r>
          </a:p>
          <a:p>
            <a:pPr marL="0" indent="0">
              <a:buNone/>
            </a:pPr>
            <a:r>
              <a:rPr lang="en-US" sz="1800" dirty="0">
                <a:solidFill>
                  <a:schemeClr val="bg2"/>
                </a:solidFill>
              </a:rPr>
              <a:t>- continuous data ingest but batch analytics</a:t>
            </a:r>
          </a:p>
          <a:p>
            <a:pPr marL="0" indent="0">
              <a:buNone/>
            </a:pPr>
            <a:r>
              <a:rPr lang="en-US" sz="1800" dirty="0">
                <a:solidFill>
                  <a:schemeClr val="bg2"/>
                </a:solidFill>
              </a:rPr>
              <a:t>--- database operations but 30 seconds of latency…</a:t>
            </a:r>
          </a:p>
          <a:p>
            <a:pPr marL="0" indent="0">
              <a:buNone/>
            </a:pPr>
            <a:endParaRPr lang="en-US" b="1" dirty="0">
              <a:solidFill>
                <a:schemeClr val="bg2"/>
              </a:solidFill>
            </a:endParaRPr>
          </a:p>
        </p:txBody>
      </p:sp>
      <p:sp>
        <p:nvSpPr>
          <p:cNvPr id="5" name="TextBox 4"/>
          <p:cNvSpPr txBox="1"/>
          <p:nvPr/>
        </p:nvSpPr>
        <p:spPr>
          <a:xfrm>
            <a:off x="381000" y="1047750"/>
            <a:ext cx="9448800" cy="1631216"/>
          </a:xfrm>
          <a:prstGeom prst="rect">
            <a:avLst/>
          </a:prstGeom>
          <a:noFill/>
        </p:spPr>
        <p:txBody>
          <a:bodyPr wrap="square" rtlCol="0">
            <a:spAutoFit/>
          </a:bodyPr>
          <a:lstStyle/>
          <a:p>
            <a:pPr>
              <a:lnSpc>
                <a:spcPct val="120000"/>
              </a:lnSpc>
            </a:pPr>
            <a:r>
              <a:rPr lang="en-US" sz="2000" b="1" dirty="0">
                <a:solidFill>
                  <a:schemeClr val="bg2"/>
                </a:solidFill>
              </a:rPr>
              <a:t>A Query response in less than 20 milliseconds</a:t>
            </a:r>
            <a:r>
              <a:rPr lang="en-US" sz="2000" b="1" dirty="0" smtClean="0">
                <a:solidFill>
                  <a:schemeClr val="bg2"/>
                </a:solidFill>
              </a:rPr>
              <a:t>?</a:t>
            </a:r>
            <a:endParaRPr lang="en-US" sz="2000" b="1" dirty="0">
              <a:solidFill>
                <a:schemeClr val="bg2"/>
              </a:solidFill>
            </a:endParaRPr>
          </a:p>
          <a:p>
            <a:pPr>
              <a:lnSpc>
                <a:spcPct val="120000"/>
              </a:lnSpc>
            </a:pPr>
            <a:r>
              <a:rPr lang="en-US" sz="2000" b="1" dirty="0" smtClean="0">
                <a:solidFill>
                  <a:schemeClr val="bg2"/>
                </a:solidFill>
              </a:rPr>
              <a:t>Continuous </a:t>
            </a:r>
            <a:r>
              <a:rPr lang="en-US" sz="2000" b="1" dirty="0">
                <a:solidFill>
                  <a:schemeClr val="bg2"/>
                </a:solidFill>
              </a:rPr>
              <a:t>data ingest</a:t>
            </a:r>
          </a:p>
          <a:p>
            <a:pPr>
              <a:lnSpc>
                <a:spcPct val="120000"/>
              </a:lnSpc>
            </a:pPr>
            <a:r>
              <a:rPr lang="en-US" sz="2000" b="1" dirty="0" smtClean="0">
                <a:solidFill>
                  <a:schemeClr val="bg2"/>
                </a:solidFill>
              </a:rPr>
              <a:t>Database </a:t>
            </a:r>
            <a:r>
              <a:rPr lang="en-US" sz="2000" b="1" dirty="0">
                <a:solidFill>
                  <a:schemeClr val="bg2"/>
                </a:solidFill>
              </a:rPr>
              <a:t>operation to support xyz</a:t>
            </a:r>
          </a:p>
          <a:p>
            <a:endParaRPr lang="en-US" sz="2800" dirty="0" smtClean="0">
              <a:solidFill>
                <a:schemeClr val="tx2"/>
              </a:solidFill>
            </a:endParaRPr>
          </a:p>
        </p:txBody>
      </p:sp>
    </p:spTree>
    <p:extLst>
      <p:ext uri="{BB962C8B-B14F-4D97-AF65-F5344CB8AC3E}">
        <p14:creationId xmlns:p14="http://schemas.microsoft.com/office/powerpoint/2010/main" val="493775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p:nvPr/>
        </p:nvSpPr>
        <p:spPr>
          <a:xfrm>
            <a:off x="1185246" y="3760575"/>
            <a:ext cx="6792600" cy="633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Unlike with a queue, events are persisted even after they’re delivered.</a:t>
            </a:r>
          </a:p>
        </p:txBody>
      </p:sp>
      <p:pic>
        <p:nvPicPr>
          <p:cNvPr id="357" name="Shape 357"/>
          <p:cNvPicPr preferRelativeResize="0"/>
          <p:nvPr/>
        </p:nvPicPr>
        <p:blipFill rotWithShape="1">
          <a:blip r:embed="rId3">
            <a:alphaModFix/>
          </a:blip>
          <a:srcRect l="31632" r="29881" b="5105"/>
          <a:stretch/>
        </p:blipFill>
        <p:spPr>
          <a:xfrm>
            <a:off x="5913175" y="1604500"/>
            <a:ext cx="351000" cy="865500"/>
          </a:xfrm>
          <a:prstGeom prst="rect">
            <a:avLst/>
          </a:prstGeom>
          <a:noFill/>
          <a:ln>
            <a:noFill/>
          </a:ln>
        </p:spPr>
      </p:pic>
      <p:cxnSp>
        <p:nvCxnSpPr>
          <p:cNvPr id="358" name="Shape 358"/>
          <p:cNvCxnSpPr/>
          <p:nvPr/>
        </p:nvCxnSpPr>
        <p:spPr>
          <a:xfrm rot="10800000" flipH="1">
            <a:off x="6264541" y="1484536"/>
            <a:ext cx="162900" cy="1105500"/>
          </a:xfrm>
          <a:prstGeom prst="straightConnector1">
            <a:avLst/>
          </a:prstGeom>
          <a:noFill/>
          <a:ln w="28575" cap="flat" cmpd="sng">
            <a:solidFill>
              <a:schemeClr val="dk2"/>
            </a:solidFill>
            <a:prstDash val="solid"/>
            <a:round/>
            <a:headEnd type="none" w="med" len="med"/>
            <a:tailEnd type="none" w="med" len="med"/>
          </a:ln>
        </p:spPr>
      </p:cxnSp>
      <p:pic>
        <p:nvPicPr>
          <p:cNvPr id="359" name="Shape 359"/>
          <p:cNvPicPr preferRelativeResize="0"/>
          <p:nvPr/>
        </p:nvPicPr>
        <p:blipFill rotWithShape="1">
          <a:blip r:embed="rId3">
            <a:alphaModFix/>
          </a:blip>
          <a:srcRect l="31632" r="29881" b="5105"/>
          <a:stretch/>
        </p:blipFill>
        <p:spPr>
          <a:xfrm>
            <a:off x="5493250" y="1604500"/>
            <a:ext cx="351000" cy="865500"/>
          </a:xfrm>
          <a:prstGeom prst="rect">
            <a:avLst/>
          </a:prstGeom>
          <a:noFill/>
          <a:ln>
            <a:noFill/>
          </a:ln>
        </p:spPr>
      </p:pic>
      <p:pic>
        <p:nvPicPr>
          <p:cNvPr id="360" name="Shape 360"/>
          <p:cNvPicPr preferRelativeResize="0"/>
          <p:nvPr/>
        </p:nvPicPr>
        <p:blipFill rotWithShape="1">
          <a:blip r:embed="rId3">
            <a:alphaModFix/>
          </a:blip>
          <a:srcRect l="31632" r="29881" b="5105"/>
          <a:stretch/>
        </p:blipFill>
        <p:spPr>
          <a:xfrm>
            <a:off x="5073325" y="1604500"/>
            <a:ext cx="351000" cy="865500"/>
          </a:xfrm>
          <a:prstGeom prst="rect">
            <a:avLst/>
          </a:prstGeom>
          <a:noFill/>
          <a:ln>
            <a:noFill/>
          </a:ln>
        </p:spPr>
      </p:pic>
      <p:pic>
        <p:nvPicPr>
          <p:cNvPr id="361" name="Shape 361"/>
          <p:cNvPicPr preferRelativeResize="0"/>
          <p:nvPr/>
        </p:nvPicPr>
        <p:blipFill rotWithShape="1">
          <a:blip r:embed="rId3">
            <a:alphaModFix/>
          </a:blip>
          <a:srcRect l="31632" r="29881" b="5105"/>
          <a:stretch/>
        </p:blipFill>
        <p:spPr>
          <a:xfrm>
            <a:off x="4653400" y="1604500"/>
            <a:ext cx="351000" cy="865500"/>
          </a:xfrm>
          <a:prstGeom prst="rect">
            <a:avLst/>
          </a:prstGeom>
          <a:noFill/>
          <a:ln>
            <a:noFill/>
          </a:ln>
        </p:spPr>
      </p:pic>
      <p:pic>
        <p:nvPicPr>
          <p:cNvPr id="362" name="Shape 362"/>
          <p:cNvPicPr preferRelativeResize="0"/>
          <p:nvPr/>
        </p:nvPicPr>
        <p:blipFill rotWithShape="1">
          <a:blip r:embed="rId3">
            <a:alphaModFix/>
          </a:blip>
          <a:srcRect l="31632" r="29881" b="5105"/>
          <a:stretch/>
        </p:blipFill>
        <p:spPr>
          <a:xfrm>
            <a:off x="4233475" y="1604500"/>
            <a:ext cx="351000" cy="865500"/>
          </a:xfrm>
          <a:prstGeom prst="rect">
            <a:avLst/>
          </a:prstGeom>
          <a:noFill/>
          <a:ln>
            <a:noFill/>
          </a:ln>
        </p:spPr>
      </p:pic>
      <p:pic>
        <p:nvPicPr>
          <p:cNvPr id="363" name="Shape 363"/>
          <p:cNvPicPr preferRelativeResize="0"/>
          <p:nvPr/>
        </p:nvPicPr>
        <p:blipFill rotWithShape="1">
          <a:blip r:embed="rId3">
            <a:alphaModFix/>
          </a:blip>
          <a:srcRect l="31632" r="29881" b="5105"/>
          <a:stretch/>
        </p:blipFill>
        <p:spPr>
          <a:xfrm>
            <a:off x="3813550" y="1604500"/>
            <a:ext cx="351000" cy="865500"/>
          </a:xfrm>
          <a:prstGeom prst="rect">
            <a:avLst/>
          </a:prstGeom>
          <a:noFill/>
          <a:ln>
            <a:noFill/>
          </a:ln>
        </p:spPr>
      </p:pic>
      <p:pic>
        <p:nvPicPr>
          <p:cNvPr id="364" name="Shape 364"/>
          <p:cNvPicPr preferRelativeResize="0"/>
          <p:nvPr/>
        </p:nvPicPr>
        <p:blipFill rotWithShape="1">
          <a:blip r:embed="rId3">
            <a:alphaModFix/>
          </a:blip>
          <a:srcRect l="31632" r="29881" b="5105"/>
          <a:stretch/>
        </p:blipFill>
        <p:spPr>
          <a:xfrm>
            <a:off x="3393625" y="1579650"/>
            <a:ext cx="351000" cy="865500"/>
          </a:xfrm>
          <a:prstGeom prst="rect">
            <a:avLst/>
          </a:prstGeom>
          <a:noFill/>
          <a:ln>
            <a:noFill/>
          </a:ln>
        </p:spPr>
      </p:pic>
      <p:pic>
        <p:nvPicPr>
          <p:cNvPr id="365" name="Shape 365"/>
          <p:cNvPicPr preferRelativeResize="0"/>
          <p:nvPr/>
        </p:nvPicPr>
        <p:blipFill rotWithShape="1">
          <a:blip r:embed="rId3">
            <a:alphaModFix/>
          </a:blip>
          <a:srcRect l="31632" r="29881" b="5105"/>
          <a:stretch/>
        </p:blipFill>
        <p:spPr>
          <a:xfrm>
            <a:off x="2973700" y="1604500"/>
            <a:ext cx="351000" cy="865500"/>
          </a:xfrm>
          <a:prstGeom prst="rect">
            <a:avLst/>
          </a:prstGeom>
          <a:noFill/>
          <a:ln>
            <a:noFill/>
          </a:ln>
        </p:spPr>
      </p:pic>
      <p:pic>
        <p:nvPicPr>
          <p:cNvPr id="366" name="Shape 366"/>
          <p:cNvPicPr preferRelativeResize="0"/>
          <p:nvPr/>
        </p:nvPicPr>
        <p:blipFill rotWithShape="1">
          <a:blip r:embed="rId3">
            <a:alphaModFix/>
          </a:blip>
          <a:srcRect l="31632" r="29881" b="5105"/>
          <a:stretch/>
        </p:blipFill>
        <p:spPr>
          <a:xfrm>
            <a:off x="2553775" y="1604500"/>
            <a:ext cx="351000" cy="865500"/>
          </a:xfrm>
          <a:prstGeom prst="rect">
            <a:avLst/>
          </a:prstGeom>
          <a:noFill/>
          <a:ln>
            <a:noFill/>
          </a:ln>
        </p:spPr>
      </p:pic>
      <p:pic>
        <p:nvPicPr>
          <p:cNvPr id="367" name="Shape 367"/>
          <p:cNvPicPr preferRelativeResize="0"/>
          <p:nvPr/>
        </p:nvPicPr>
        <p:blipFill rotWithShape="1">
          <a:blip r:embed="rId3">
            <a:alphaModFix/>
          </a:blip>
          <a:srcRect l="31632" r="29881" b="5105"/>
          <a:stretch/>
        </p:blipFill>
        <p:spPr>
          <a:xfrm>
            <a:off x="2133850" y="1604500"/>
            <a:ext cx="351000" cy="865500"/>
          </a:xfrm>
          <a:prstGeom prst="rect">
            <a:avLst/>
          </a:prstGeom>
          <a:noFill/>
          <a:ln>
            <a:noFill/>
          </a:ln>
        </p:spPr>
      </p:pic>
      <p:pic>
        <p:nvPicPr>
          <p:cNvPr id="368" name="Shape 368"/>
          <p:cNvPicPr preferRelativeResize="0"/>
          <p:nvPr/>
        </p:nvPicPr>
        <p:blipFill rotWithShape="1">
          <a:blip r:embed="rId3">
            <a:alphaModFix/>
          </a:blip>
          <a:srcRect l="31632" r="29881" b="5105"/>
          <a:stretch/>
        </p:blipFill>
        <p:spPr>
          <a:xfrm>
            <a:off x="1713925" y="1604500"/>
            <a:ext cx="351000" cy="865500"/>
          </a:xfrm>
          <a:prstGeom prst="rect">
            <a:avLst/>
          </a:prstGeom>
          <a:noFill/>
          <a:ln>
            <a:noFill/>
          </a:ln>
        </p:spPr>
      </p:pic>
      <p:cxnSp>
        <p:nvCxnSpPr>
          <p:cNvPr id="369" name="Shape 369"/>
          <p:cNvCxnSpPr/>
          <p:nvPr/>
        </p:nvCxnSpPr>
        <p:spPr>
          <a:xfrm rot="10800000" flipH="1">
            <a:off x="4117587" y="1484536"/>
            <a:ext cx="162900" cy="1105500"/>
          </a:xfrm>
          <a:prstGeom prst="straightConnector1">
            <a:avLst/>
          </a:prstGeom>
          <a:noFill/>
          <a:ln w="28575" cap="flat" cmpd="sng">
            <a:solidFill>
              <a:schemeClr val="dk2"/>
            </a:solidFill>
            <a:prstDash val="solid"/>
            <a:round/>
            <a:headEnd type="none" w="med" len="med"/>
            <a:tailEnd type="none" w="med" len="med"/>
          </a:ln>
        </p:spPr>
      </p:cxnSp>
      <p:sp>
        <p:nvSpPr>
          <p:cNvPr id="370" name="Shape 370"/>
          <p:cNvSpPr txBox="1"/>
          <p:nvPr/>
        </p:nvSpPr>
        <p:spPr>
          <a:xfrm>
            <a:off x="1381520" y="3229425"/>
            <a:ext cx="6375600" cy="633900"/>
          </a:xfrm>
          <a:prstGeom prst="rect">
            <a:avLst/>
          </a:prstGeom>
          <a:noFill/>
          <a:ln>
            <a:noFill/>
          </a:ln>
        </p:spPr>
        <p:txBody>
          <a:bodyPr lIns="91425" tIns="91425" rIns="91425" bIns="91425" anchor="ctr" anchorCtr="0">
            <a:noAutofit/>
          </a:bodyPr>
          <a:lstStyle/>
          <a:p>
            <a:pPr marL="0" marR="0" lvl="0" indent="0" algn="ctr" rtl="0">
              <a:spcBef>
                <a:spcPts val="0"/>
              </a:spcBef>
              <a:buClr>
                <a:schemeClr val="dk1"/>
              </a:buClr>
              <a:buSzPct val="25000"/>
              <a:buFont typeface="Calibri"/>
              <a:buNone/>
            </a:pPr>
            <a:r>
              <a:rPr lang="en" sz="1800" b="0" i="0" u="none" strike="noStrike" cap="none">
                <a:solidFill>
                  <a:schemeClr val="dk1"/>
                </a:solidFill>
                <a:latin typeface="Calibri"/>
                <a:ea typeface="Calibri"/>
                <a:cs typeface="Calibri"/>
                <a:sym typeface="Calibri"/>
              </a:rPr>
              <a:t>Events are delivered in the order they are received, like a queue.</a:t>
            </a:r>
          </a:p>
        </p:txBody>
      </p:sp>
      <p:pic>
        <p:nvPicPr>
          <p:cNvPr id="371" name="Shape 371"/>
          <p:cNvPicPr preferRelativeResize="0"/>
          <p:nvPr/>
        </p:nvPicPr>
        <p:blipFill rotWithShape="1">
          <a:blip r:embed="rId4">
            <a:alphaModFix/>
          </a:blip>
          <a:srcRect/>
          <a:stretch/>
        </p:blipFill>
        <p:spPr>
          <a:xfrm>
            <a:off x="6753025" y="996437"/>
            <a:ext cx="2031900" cy="2031900"/>
          </a:xfrm>
          <a:prstGeom prst="rect">
            <a:avLst/>
          </a:prstGeom>
          <a:noFill/>
          <a:ln>
            <a:noFill/>
          </a:ln>
        </p:spPr>
      </p:pic>
      <p:cxnSp>
        <p:nvCxnSpPr>
          <p:cNvPr id="372" name="Shape 372"/>
          <p:cNvCxnSpPr>
            <a:endCxn id="363" idx="3"/>
          </p:cNvCxnSpPr>
          <p:nvPr/>
        </p:nvCxnSpPr>
        <p:spPr>
          <a:xfrm>
            <a:off x="148750" y="2037250"/>
            <a:ext cx="4015800" cy="0"/>
          </a:xfrm>
          <a:prstGeom prst="straightConnector1">
            <a:avLst/>
          </a:prstGeom>
          <a:noFill/>
          <a:ln w="9525" cap="flat" cmpd="sng">
            <a:solidFill>
              <a:schemeClr val="dk2"/>
            </a:solidFill>
            <a:prstDash val="dash"/>
            <a:round/>
            <a:headEnd type="none" w="med" len="med"/>
            <a:tailEnd type="triangle" w="lg" len="lg"/>
          </a:ln>
        </p:spPr>
      </p:cxnSp>
      <p:cxnSp>
        <p:nvCxnSpPr>
          <p:cNvPr id="373" name="Shape 373"/>
          <p:cNvCxnSpPr/>
          <p:nvPr/>
        </p:nvCxnSpPr>
        <p:spPr>
          <a:xfrm rot="10800000" flipH="1">
            <a:off x="151107" y="2037196"/>
            <a:ext cx="1562700" cy="2400"/>
          </a:xfrm>
          <a:prstGeom prst="straightConnector1">
            <a:avLst/>
          </a:prstGeom>
          <a:noFill/>
          <a:ln w="9525" cap="flat" cmpd="sng">
            <a:solidFill>
              <a:schemeClr val="dk2"/>
            </a:solidFill>
            <a:prstDash val="dash"/>
            <a:round/>
            <a:headEnd type="none" w="med" len="med"/>
            <a:tailEnd type="triangle" w="lg" len="lg"/>
          </a:ln>
        </p:spPr>
      </p:cxnSp>
      <p:sp>
        <p:nvSpPr>
          <p:cNvPr id="374" name="Shape 374"/>
          <p:cNvSpPr txBox="1">
            <a:spLocks noGrp="1"/>
          </p:cNvSpPr>
          <p:nvPr>
            <p:ph type="title"/>
          </p:nvPr>
        </p:nvSpPr>
        <p:spPr>
          <a:xfrm>
            <a:off x="330130" y="205979"/>
            <a:ext cx="8229600" cy="692700"/>
          </a:xfrm>
          <a:prstGeom prst="rect">
            <a:avLst/>
          </a:prstGeom>
        </p:spPr>
        <p:txBody>
          <a:bodyPr lIns="68575" tIns="68575" rIns="68575" bIns="68575" anchor="ctr" anchorCtr="0">
            <a:noAutofit/>
          </a:bodyPr>
          <a:lstStyle/>
          <a:p>
            <a:pPr lvl="0">
              <a:spcBef>
                <a:spcPts val="0"/>
              </a:spcBef>
              <a:buNone/>
            </a:pPr>
            <a:r>
              <a:rPr lang="en"/>
              <a:t>Streams vs Queues</a:t>
            </a:r>
          </a:p>
        </p:txBody>
      </p:sp>
    </p:spTree>
    <p:extLst>
      <p:ext uri="{BB962C8B-B14F-4D97-AF65-F5344CB8AC3E}">
        <p14:creationId xmlns:p14="http://schemas.microsoft.com/office/powerpoint/2010/main" val="31387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par>
                                <p:cTn id="8" presetID="10" presetClass="entr" presetSubtype="0" fill="hold" nodeType="withEffect">
                                  <p:stCondLst>
                                    <p:cond delay="0"/>
                                  </p:stCondLst>
                                  <p:childTnLst>
                                    <p:set>
                                      <p:cBhvr>
                                        <p:cTn id="9" dur="1" fill="hold">
                                          <p:stCondLst>
                                            <p:cond delay="0"/>
                                          </p:stCondLst>
                                        </p:cTn>
                                        <p:tgtEl>
                                          <p:spTgt spid="364"/>
                                        </p:tgtEl>
                                        <p:attrNameLst>
                                          <p:attrName>style.visibility</p:attrName>
                                        </p:attrNameLst>
                                      </p:cBhvr>
                                      <p:to>
                                        <p:strVal val="visible"/>
                                      </p:to>
                                    </p:set>
                                    <p:animEffect transition="in" filter="fade">
                                      <p:cBhvr>
                                        <p:cTn id="10" dur="1000"/>
                                        <p:tgtEl>
                                          <p:spTgt spid="364"/>
                                        </p:tgtEl>
                                      </p:cBhvr>
                                    </p:animEffect>
                                  </p:childTnLst>
                                </p:cTn>
                              </p:par>
                              <p:par>
                                <p:cTn id="11" presetID="10" presetClass="entr" presetSubtype="0" fill="hold" nodeType="withEffect">
                                  <p:stCondLst>
                                    <p:cond delay="0"/>
                                  </p:stCondLst>
                                  <p:childTnLst>
                                    <p:set>
                                      <p:cBhvr>
                                        <p:cTn id="12" dur="1" fill="hold">
                                          <p:stCondLst>
                                            <p:cond delay="0"/>
                                          </p:stCondLst>
                                        </p:cTn>
                                        <p:tgtEl>
                                          <p:spTgt spid="365"/>
                                        </p:tgtEl>
                                        <p:attrNameLst>
                                          <p:attrName>style.visibility</p:attrName>
                                        </p:attrNameLst>
                                      </p:cBhvr>
                                      <p:to>
                                        <p:strVal val="visible"/>
                                      </p:to>
                                    </p:set>
                                    <p:animEffect transition="in" filter="fade">
                                      <p:cBhvr>
                                        <p:cTn id="13" dur="1000"/>
                                        <p:tgtEl>
                                          <p:spTgt spid="365"/>
                                        </p:tgtEl>
                                      </p:cBhvr>
                                    </p:animEffect>
                                  </p:childTnLst>
                                </p:cTn>
                              </p:par>
                              <p:par>
                                <p:cTn id="14" presetID="10" presetClass="entr" presetSubtype="0" fill="hold" nodeType="withEffect">
                                  <p:stCondLst>
                                    <p:cond delay="0"/>
                                  </p:stCondLst>
                                  <p:childTnLst>
                                    <p:set>
                                      <p:cBhvr>
                                        <p:cTn id="15" dur="1" fill="hold">
                                          <p:stCondLst>
                                            <p:cond delay="0"/>
                                          </p:stCondLst>
                                        </p:cTn>
                                        <p:tgtEl>
                                          <p:spTgt spid="366"/>
                                        </p:tgtEl>
                                        <p:attrNameLst>
                                          <p:attrName>style.visibility</p:attrName>
                                        </p:attrNameLst>
                                      </p:cBhvr>
                                      <p:to>
                                        <p:strVal val="visible"/>
                                      </p:to>
                                    </p:set>
                                    <p:animEffect transition="in" filter="fade">
                                      <p:cBhvr>
                                        <p:cTn id="16" dur="1000"/>
                                        <p:tgtEl>
                                          <p:spTgt spid="366"/>
                                        </p:tgtEl>
                                      </p:cBhvr>
                                    </p:animEffect>
                                  </p:childTnLst>
                                </p:cTn>
                              </p:par>
                              <p:par>
                                <p:cTn id="17" presetID="10" presetClass="entr" presetSubtype="0" fill="hold" nodeType="withEffect">
                                  <p:stCondLst>
                                    <p:cond delay="0"/>
                                  </p:stCondLst>
                                  <p:childTnLst>
                                    <p:set>
                                      <p:cBhvr>
                                        <p:cTn id="18" dur="1" fill="hold">
                                          <p:stCondLst>
                                            <p:cond delay="0"/>
                                          </p:stCondLst>
                                        </p:cTn>
                                        <p:tgtEl>
                                          <p:spTgt spid="367"/>
                                        </p:tgtEl>
                                        <p:attrNameLst>
                                          <p:attrName>style.visibility</p:attrName>
                                        </p:attrNameLst>
                                      </p:cBhvr>
                                      <p:to>
                                        <p:strVal val="visible"/>
                                      </p:to>
                                    </p:set>
                                    <p:animEffect transition="in" filter="fade">
                                      <p:cBhvr>
                                        <p:cTn id="19" dur="1000"/>
                                        <p:tgtEl>
                                          <p:spTgt spid="367"/>
                                        </p:tgtEl>
                                      </p:cBhvr>
                                    </p:animEffect>
                                  </p:childTnLst>
                                </p:cTn>
                              </p:par>
                              <p:par>
                                <p:cTn id="20" presetID="10" presetClass="entr" presetSubtype="0" fill="hold"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fade">
                                      <p:cBhvr>
                                        <p:cTn id="22" dur="1000"/>
                                        <p:tgtEl>
                                          <p:spTgt spid="368"/>
                                        </p:tgtEl>
                                      </p:cBhvr>
                                    </p:animEffect>
                                  </p:childTnLst>
                                </p:cTn>
                              </p:par>
                              <p:par>
                                <p:cTn id="23" presetID="10" presetClass="entr" presetSubtype="0" fill="hold" nodeType="withEffect">
                                  <p:stCondLst>
                                    <p:cond delay="0"/>
                                  </p:stCondLst>
                                  <p:childTnLst>
                                    <p:set>
                                      <p:cBhvr>
                                        <p:cTn id="24" dur="1" fill="hold">
                                          <p:stCondLst>
                                            <p:cond delay="0"/>
                                          </p:stCondLst>
                                        </p:cTn>
                                        <p:tgtEl>
                                          <p:spTgt spid="369"/>
                                        </p:tgtEl>
                                        <p:attrNameLst>
                                          <p:attrName>style.visibility</p:attrName>
                                        </p:attrNameLst>
                                      </p:cBhvr>
                                      <p:to>
                                        <p:strVal val="visible"/>
                                      </p:to>
                                    </p:set>
                                    <p:animEffect transition="in" filter="fade">
                                      <p:cBhvr>
                                        <p:cTn id="25" dur="1000"/>
                                        <p:tgtEl>
                                          <p:spTgt spid="369"/>
                                        </p:tgtEl>
                                      </p:cBhvr>
                                    </p:animEffect>
                                  </p:childTnLst>
                                </p:cTn>
                              </p:par>
                              <p:par>
                                <p:cTn id="26" presetID="10" presetClass="exit" presetSubtype="0" fill="hold" nodeType="withEffect">
                                  <p:stCondLst>
                                    <p:cond delay="0"/>
                                  </p:stCondLst>
                                  <p:childTnLst>
                                    <p:animEffect transition="out" filter="fade">
                                      <p:cBhvr>
                                        <p:cTn id="27" dur="1000"/>
                                        <p:tgtEl>
                                          <p:spTgt spid="358"/>
                                        </p:tgtEl>
                                      </p:cBhvr>
                                    </p:animEffect>
                                    <p:set>
                                      <p:cBhvr>
                                        <p:cTn id="28" dur="1" fill="hold">
                                          <p:stCondLst>
                                            <p:cond delay="1000"/>
                                          </p:stCondLst>
                                        </p:cTn>
                                        <p:tgtEl>
                                          <p:spTgt spid="35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56"/>
                                        </p:tgtEl>
                                        <p:attrNameLst>
                                          <p:attrName>style.visibility</p:attrName>
                                        </p:attrNameLst>
                                      </p:cBhvr>
                                      <p:to>
                                        <p:strVal val="visible"/>
                                      </p:to>
                                    </p:set>
                                    <p:animEffect transition="in" filter="fade">
                                      <p:cBhvr>
                                        <p:cTn id="31" dur="1000"/>
                                        <p:tgtEl>
                                          <p:spTgt spid="35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1"/>
                                        </p:tgtEl>
                                        <p:attrNameLst>
                                          <p:attrName>style.visibility</p:attrName>
                                        </p:attrNameLst>
                                      </p:cBhvr>
                                      <p:to>
                                        <p:strVal val="visible"/>
                                      </p:to>
                                    </p:set>
                                    <p:animEffect transition="in" filter="fade">
                                      <p:cBhvr>
                                        <p:cTn id="36"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p:nvPr/>
        </p:nvSpPr>
        <p:spPr>
          <a:xfrm>
            <a:off x="3349971" y="2047541"/>
            <a:ext cx="2212200" cy="994500"/>
          </a:xfrm>
          <a:prstGeom prst="roundRect">
            <a:avLst>
              <a:gd name="adj" fmla="val 884"/>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380" name="Shape 380"/>
          <p:cNvSpPr/>
          <p:nvPr/>
        </p:nvSpPr>
        <p:spPr>
          <a:xfrm>
            <a:off x="2359375" y="196760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t>Buffer &amp; Save Hourly Files</a:t>
            </a:r>
          </a:p>
        </p:txBody>
      </p:sp>
      <p:sp>
        <p:nvSpPr>
          <p:cNvPr id="381" name="Shape 381"/>
          <p:cNvSpPr/>
          <p:nvPr/>
        </p:nvSpPr>
        <p:spPr>
          <a:xfrm>
            <a:off x="4376487" y="197202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t>Aggregate by minute</a:t>
            </a:r>
          </a:p>
        </p:txBody>
      </p:sp>
      <p:sp>
        <p:nvSpPr>
          <p:cNvPr id="382" name="Shape 382"/>
          <p:cNvSpPr/>
          <p:nvPr/>
        </p:nvSpPr>
        <p:spPr>
          <a:xfrm>
            <a:off x="6393625" y="196760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b="1"/>
              <a:t>Join</a:t>
            </a:r>
          </a:p>
        </p:txBody>
      </p:sp>
      <p:cxnSp>
        <p:nvCxnSpPr>
          <p:cNvPr id="383" name="Shape 383"/>
          <p:cNvCxnSpPr>
            <a:stCxn id="380" idx="3"/>
            <a:endCxn id="381" idx="1"/>
          </p:cNvCxnSpPr>
          <p:nvPr/>
        </p:nvCxnSpPr>
        <p:spPr>
          <a:xfrm>
            <a:off x="3513775" y="2544800"/>
            <a:ext cx="862800" cy="4500"/>
          </a:xfrm>
          <a:prstGeom prst="straightConnector1">
            <a:avLst/>
          </a:prstGeom>
          <a:noFill/>
          <a:ln w="28575" cap="flat" cmpd="sng">
            <a:solidFill>
              <a:schemeClr val="dk2"/>
            </a:solidFill>
            <a:prstDash val="dash"/>
            <a:round/>
            <a:headEnd type="none" w="lg" len="lg"/>
            <a:tailEnd type="triangle" w="lg" len="lg"/>
          </a:ln>
        </p:spPr>
      </p:cxnSp>
      <p:cxnSp>
        <p:nvCxnSpPr>
          <p:cNvPr id="384" name="Shape 384"/>
          <p:cNvCxnSpPr>
            <a:stCxn id="381" idx="3"/>
            <a:endCxn id="382" idx="1"/>
          </p:cNvCxnSpPr>
          <p:nvPr/>
        </p:nvCxnSpPr>
        <p:spPr>
          <a:xfrm rot="10800000" flipH="1">
            <a:off x="5530887" y="2544720"/>
            <a:ext cx="862800" cy="4500"/>
          </a:xfrm>
          <a:prstGeom prst="straightConnector1">
            <a:avLst/>
          </a:prstGeom>
          <a:noFill/>
          <a:ln w="28575" cap="flat" cmpd="sng">
            <a:solidFill>
              <a:schemeClr val="dk2"/>
            </a:solidFill>
            <a:prstDash val="dash"/>
            <a:round/>
            <a:headEnd type="none" w="lg" len="lg"/>
            <a:tailEnd type="triangle" w="lg" len="lg"/>
          </a:ln>
        </p:spPr>
      </p:cxnSp>
      <p:sp>
        <p:nvSpPr>
          <p:cNvPr id="385" name="Shape 385"/>
          <p:cNvSpPr txBox="1"/>
          <p:nvPr/>
        </p:nvSpPr>
        <p:spPr>
          <a:xfrm>
            <a:off x="3597400" y="1433000"/>
            <a:ext cx="702900" cy="614700"/>
          </a:xfrm>
          <a:prstGeom prst="rect">
            <a:avLst/>
          </a:prstGeom>
          <a:noFill/>
          <a:ln>
            <a:noFill/>
          </a:ln>
        </p:spPr>
        <p:txBody>
          <a:bodyPr lIns="91425" tIns="91425" rIns="91425" bIns="91425" anchor="t" anchorCtr="0">
            <a:noAutofit/>
          </a:bodyPr>
          <a:lstStyle/>
          <a:p>
            <a:pPr lvl="0" algn="ctr">
              <a:spcBef>
                <a:spcPts val="0"/>
              </a:spcBef>
              <a:buNone/>
            </a:pPr>
            <a:r>
              <a:rPr lang="en"/>
              <a:t>Batch Load</a:t>
            </a:r>
          </a:p>
        </p:txBody>
      </p:sp>
      <p:sp>
        <p:nvSpPr>
          <p:cNvPr id="386" name="Shape 386"/>
          <p:cNvSpPr txBox="1"/>
          <p:nvPr/>
        </p:nvSpPr>
        <p:spPr>
          <a:xfrm>
            <a:off x="5550250" y="1433000"/>
            <a:ext cx="702900" cy="614700"/>
          </a:xfrm>
          <a:prstGeom prst="rect">
            <a:avLst/>
          </a:prstGeom>
          <a:noFill/>
          <a:ln>
            <a:noFill/>
          </a:ln>
        </p:spPr>
        <p:txBody>
          <a:bodyPr lIns="91425" tIns="91425" rIns="91425" bIns="91425" anchor="t" anchorCtr="0">
            <a:noAutofit/>
          </a:bodyPr>
          <a:lstStyle/>
          <a:p>
            <a:pPr lvl="0" algn="ctr" rtl="0">
              <a:spcBef>
                <a:spcPts val="0"/>
              </a:spcBef>
              <a:buNone/>
            </a:pPr>
            <a:r>
              <a:rPr lang="en"/>
              <a:t>Batch Load</a:t>
            </a:r>
          </a:p>
        </p:txBody>
      </p:sp>
      <p:sp>
        <p:nvSpPr>
          <p:cNvPr id="387" name="Shape 387"/>
          <p:cNvSpPr/>
          <p:nvPr/>
        </p:nvSpPr>
        <p:spPr>
          <a:xfrm>
            <a:off x="2183125" y="1421125"/>
            <a:ext cx="5532000" cy="1840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88" name="Shape 388"/>
          <p:cNvSpPr txBox="1">
            <a:spLocks noGrp="1"/>
          </p:cNvSpPr>
          <p:nvPr>
            <p:ph type="title"/>
          </p:nvPr>
        </p:nvSpPr>
        <p:spPr>
          <a:xfrm>
            <a:off x="480289" y="136708"/>
            <a:ext cx="8229600" cy="692700"/>
          </a:xfrm>
          <a:prstGeom prst="rect">
            <a:avLst/>
          </a:prstGeom>
          <a:noFill/>
          <a:ln>
            <a:noFill/>
          </a:ln>
        </p:spPr>
        <p:txBody>
          <a:bodyPr lIns="68575" tIns="68575" rIns="68575" bIns="68575" anchor="ctr" anchorCtr="0">
            <a:noAutofit/>
          </a:bodyPr>
          <a:lstStyle/>
          <a:p>
            <a:pPr lvl="0" rtl="0">
              <a:spcBef>
                <a:spcPts val="0"/>
              </a:spcBef>
              <a:buClr>
                <a:schemeClr val="accent1"/>
              </a:buClr>
              <a:buSzPct val="25000"/>
              <a:buFont typeface="Arial"/>
              <a:buNone/>
            </a:pPr>
            <a:r>
              <a:rPr lang="en" sz="2400"/>
              <a:t>Streams Simplify Data Integration Pipelines</a:t>
            </a:r>
          </a:p>
        </p:txBody>
      </p:sp>
      <p:pic>
        <p:nvPicPr>
          <p:cNvPr id="389" name="Shape 389"/>
          <p:cNvPicPr preferRelativeResize="0"/>
          <p:nvPr/>
        </p:nvPicPr>
        <p:blipFill rotWithShape="1">
          <a:blip r:embed="rId3">
            <a:alphaModFix amt="61000"/>
          </a:blip>
          <a:srcRect/>
          <a:stretch/>
        </p:blipFill>
        <p:spPr>
          <a:xfrm>
            <a:off x="8081270" y="2090033"/>
            <a:ext cx="895500" cy="895500"/>
          </a:xfrm>
          <a:prstGeom prst="rect">
            <a:avLst/>
          </a:prstGeom>
          <a:noFill/>
          <a:ln>
            <a:noFill/>
          </a:ln>
        </p:spPr>
      </p:pic>
      <p:cxnSp>
        <p:nvCxnSpPr>
          <p:cNvPr id="390" name="Shape 390"/>
          <p:cNvCxnSpPr>
            <a:stCxn id="391" idx="3"/>
            <a:endCxn id="380" idx="1"/>
          </p:cNvCxnSpPr>
          <p:nvPr/>
        </p:nvCxnSpPr>
        <p:spPr>
          <a:xfrm>
            <a:off x="1181388" y="2244704"/>
            <a:ext cx="1178099" cy="300000"/>
          </a:xfrm>
          <a:prstGeom prst="straightConnector1">
            <a:avLst/>
          </a:prstGeom>
          <a:noFill/>
          <a:ln w="28575" cap="flat" cmpd="sng">
            <a:solidFill>
              <a:schemeClr val="dk2"/>
            </a:solidFill>
            <a:prstDash val="solid"/>
            <a:round/>
            <a:headEnd type="none" w="med" len="med"/>
            <a:tailEnd type="stealth" w="lg" len="lg"/>
          </a:ln>
        </p:spPr>
      </p:cxnSp>
      <p:pic>
        <p:nvPicPr>
          <p:cNvPr id="391" name="Shape 391"/>
          <p:cNvPicPr preferRelativeResize="0"/>
          <p:nvPr/>
        </p:nvPicPr>
        <p:blipFill rotWithShape="1">
          <a:blip r:embed="rId4">
            <a:alphaModFix/>
          </a:blip>
          <a:srcRect/>
          <a:stretch/>
        </p:blipFill>
        <p:spPr>
          <a:xfrm>
            <a:off x="478488" y="1862504"/>
            <a:ext cx="702900" cy="764400"/>
          </a:xfrm>
          <a:prstGeom prst="rect">
            <a:avLst/>
          </a:prstGeom>
          <a:noFill/>
          <a:ln>
            <a:noFill/>
          </a:ln>
        </p:spPr>
      </p:pic>
      <p:pic>
        <p:nvPicPr>
          <p:cNvPr id="392" name="Shape 392"/>
          <p:cNvPicPr preferRelativeResize="0"/>
          <p:nvPr/>
        </p:nvPicPr>
        <p:blipFill rotWithShape="1">
          <a:blip r:embed="rId5">
            <a:alphaModFix/>
          </a:blip>
          <a:srcRect/>
          <a:stretch/>
        </p:blipFill>
        <p:spPr>
          <a:xfrm>
            <a:off x="480297" y="1050798"/>
            <a:ext cx="699300" cy="764400"/>
          </a:xfrm>
          <a:prstGeom prst="rect">
            <a:avLst/>
          </a:prstGeom>
          <a:noFill/>
          <a:ln>
            <a:noFill/>
          </a:ln>
        </p:spPr>
      </p:pic>
      <p:pic>
        <p:nvPicPr>
          <p:cNvPr id="393" name="Shape 393"/>
          <p:cNvPicPr preferRelativeResize="0"/>
          <p:nvPr/>
        </p:nvPicPr>
        <p:blipFill rotWithShape="1">
          <a:blip r:embed="rId6">
            <a:alphaModFix/>
          </a:blip>
          <a:srcRect/>
          <a:stretch/>
        </p:blipFill>
        <p:spPr>
          <a:xfrm>
            <a:off x="478500" y="2674192"/>
            <a:ext cx="702900" cy="764400"/>
          </a:xfrm>
          <a:prstGeom prst="rect">
            <a:avLst/>
          </a:prstGeom>
          <a:noFill/>
          <a:ln>
            <a:noFill/>
          </a:ln>
        </p:spPr>
      </p:pic>
      <p:pic>
        <p:nvPicPr>
          <p:cNvPr id="394" name="Shape 394"/>
          <p:cNvPicPr preferRelativeResize="0"/>
          <p:nvPr/>
        </p:nvPicPr>
        <p:blipFill rotWithShape="1">
          <a:blip r:embed="rId7">
            <a:alphaModFix/>
          </a:blip>
          <a:srcRect/>
          <a:stretch/>
        </p:blipFill>
        <p:spPr>
          <a:xfrm>
            <a:off x="480297" y="3659989"/>
            <a:ext cx="699300" cy="764400"/>
          </a:xfrm>
          <a:prstGeom prst="rect">
            <a:avLst/>
          </a:prstGeom>
          <a:noFill/>
          <a:ln>
            <a:noFill/>
          </a:ln>
        </p:spPr>
      </p:pic>
      <p:cxnSp>
        <p:nvCxnSpPr>
          <p:cNvPr id="395" name="Shape 395"/>
          <p:cNvCxnSpPr>
            <a:stCxn id="392" idx="3"/>
            <a:endCxn id="380" idx="1"/>
          </p:cNvCxnSpPr>
          <p:nvPr/>
        </p:nvCxnSpPr>
        <p:spPr>
          <a:xfrm>
            <a:off x="1179597" y="1432998"/>
            <a:ext cx="1179900" cy="1111800"/>
          </a:xfrm>
          <a:prstGeom prst="straightConnector1">
            <a:avLst/>
          </a:prstGeom>
          <a:noFill/>
          <a:ln w="28575" cap="flat" cmpd="sng">
            <a:solidFill>
              <a:schemeClr val="dk2"/>
            </a:solidFill>
            <a:prstDash val="solid"/>
            <a:round/>
            <a:headEnd type="none" w="med" len="med"/>
            <a:tailEnd type="stealth" w="lg" len="lg"/>
          </a:ln>
        </p:spPr>
      </p:cxnSp>
      <p:cxnSp>
        <p:nvCxnSpPr>
          <p:cNvPr id="396" name="Shape 396"/>
          <p:cNvCxnSpPr>
            <a:stCxn id="393" idx="3"/>
            <a:endCxn id="380" idx="1"/>
          </p:cNvCxnSpPr>
          <p:nvPr/>
        </p:nvCxnSpPr>
        <p:spPr>
          <a:xfrm rot="10800000" flipH="1">
            <a:off x="1181400" y="2544892"/>
            <a:ext cx="1178100" cy="511500"/>
          </a:xfrm>
          <a:prstGeom prst="straightConnector1">
            <a:avLst/>
          </a:prstGeom>
          <a:noFill/>
          <a:ln w="28575" cap="flat" cmpd="sng">
            <a:solidFill>
              <a:schemeClr val="dk2"/>
            </a:solidFill>
            <a:prstDash val="solid"/>
            <a:round/>
            <a:headEnd type="none" w="med" len="med"/>
            <a:tailEnd type="stealth" w="lg" len="lg"/>
          </a:ln>
        </p:spPr>
      </p:cxnSp>
      <p:cxnSp>
        <p:nvCxnSpPr>
          <p:cNvPr id="397" name="Shape 397"/>
          <p:cNvCxnSpPr>
            <a:stCxn id="394" idx="3"/>
            <a:endCxn id="380" idx="1"/>
          </p:cNvCxnSpPr>
          <p:nvPr/>
        </p:nvCxnSpPr>
        <p:spPr>
          <a:xfrm rot="10800000" flipH="1">
            <a:off x="1179597" y="2544889"/>
            <a:ext cx="1179899" cy="1497300"/>
          </a:xfrm>
          <a:prstGeom prst="straightConnector1">
            <a:avLst/>
          </a:prstGeom>
          <a:noFill/>
          <a:ln w="28575" cap="flat" cmpd="sng">
            <a:solidFill>
              <a:schemeClr val="dk2"/>
            </a:solidFill>
            <a:prstDash val="solid"/>
            <a:round/>
            <a:headEnd type="none" w="med" len="med"/>
            <a:tailEnd type="stealth" w="lg" len="lg"/>
          </a:ln>
        </p:spPr>
      </p:cxnSp>
      <p:cxnSp>
        <p:nvCxnSpPr>
          <p:cNvPr id="398" name="Shape 398"/>
          <p:cNvCxnSpPr>
            <a:stCxn id="382" idx="3"/>
            <a:endCxn id="389" idx="1"/>
          </p:cNvCxnSpPr>
          <p:nvPr/>
        </p:nvCxnSpPr>
        <p:spPr>
          <a:xfrm rot="10800000" flipH="1">
            <a:off x="7548025" y="2537900"/>
            <a:ext cx="533100" cy="6900"/>
          </a:xfrm>
          <a:prstGeom prst="straightConnector1">
            <a:avLst/>
          </a:prstGeom>
          <a:noFill/>
          <a:ln w="28575" cap="flat" cmpd="sng">
            <a:solidFill>
              <a:schemeClr val="dk2"/>
            </a:solidFill>
            <a:prstDash val="dash"/>
            <a:round/>
            <a:headEnd type="none" w="lg" len="lg"/>
            <a:tailEnd type="triangle" w="lg" len="lg"/>
          </a:ln>
        </p:spPr>
      </p:cxnSp>
      <p:sp>
        <p:nvSpPr>
          <p:cNvPr id="399" name="Shape 399"/>
          <p:cNvSpPr txBox="1"/>
          <p:nvPr/>
        </p:nvSpPr>
        <p:spPr>
          <a:xfrm>
            <a:off x="8046725" y="3188975"/>
            <a:ext cx="895500" cy="471000"/>
          </a:xfrm>
          <a:prstGeom prst="rect">
            <a:avLst/>
          </a:prstGeom>
          <a:noFill/>
          <a:ln>
            <a:noFill/>
          </a:ln>
        </p:spPr>
        <p:txBody>
          <a:bodyPr lIns="91425" tIns="91425" rIns="91425" bIns="91425" anchor="t" anchorCtr="0">
            <a:noAutofit/>
          </a:bodyPr>
          <a:lstStyle/>
          <a:p>
            <a:pPr lvl="0">
              <a:spcBef>
                <a:spcPts val="0"/>
              </a:spcBef>
              <a:buNone/>
            </a:pPr>
            <a:r>
              <a:rPr lang="en"/>
              <a:t>Analytics &amp; BI</a:t>
            </a:r>
          </a:p>
        </p:txBody>
      </p:sp>
      <p:sp>
        <p:nvSpPr>
          <p:cNvPr id="400" name="Shape 400"/>
          <p:cNvSpPr/>
          <p:nvPr/>
        </p:nvSpPr>
        <p:spPr>
          <a:xfrm>
            <a:off x="3349971" y="2009441"/>
            <a:ext cx="2212200" cy="994500"/>
          </a:xfrm>
          <a:prstGeom prst="roundRect">
            <a:avLst>
              <a:gd name="adj" fmla="val 884"/>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401" name="Shape 401"/>
          <p:cNvSpPr/>
          <p:nvPr/>
        </p:nvSpPr>
        <p:spPr>
          <a:xfrm>
            <a:off x="2359375" y="192950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Filter</a:t>
            </a:r>
          </a:p>
        </p:txBody>
      </p:sp>
      <p:sp>
        <p:nvSpPr>
          <p:cNvPr id="402" name="Shape 402"/>
          <p:cNvSpPr/>
          <p:nvPr/>
        </p:nvSpPr>
        <p:spPr>
          <a:xfrm>
            <a:off x="4376487" y="193392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Aggregate by Minute</a:t>
            </a:r>
          </a:p>
        </p:txBody>
      </p:sp>
      <p:sp>
        <p:nvSpPr>
          <p:cNvPr id="403" name="Shape 403"/>
          <p:cNvSpPr/>
          <p:nvPr/>
        </p:nvSpPr>
        <p:spPr>
          <a:xfrm>
            <a:off x="6393625" y="1929500"/>
            <a:ext cx="1154400" cy="11544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Join</a:t>
            </a:r>
          </a:p>
        </p:txBody>
      </p:sp>
      <p:cxnSp>
        <p:nvCxnSpPr>
          <p:cNvPr id="404" name="Shape 404"/>
          <p:cNvCxnSpPr>
            <a:stCxn id="401" idx="3"/>
            <a:endCxn id="402" idx="1"/>
          </p:cNvCxnSpPr>
          <p:nvPr/>
        </p:nvCxnSpPr>
        <p:spPr>
          <a:xfrm>
            <a:off x="3513775" y="2506700"/>
            <a:ext cx="862800" cy="4500"/>
          </a:xfrm>
          <a:prstGeom prst="straightConnector1">
            <a:avLst/>
          </a:prstGeom>
          <a:noFill/>
          <a:ln w="28575" cap="flat" cmpd="sng">
            <a:solidFill>
              <a:schemeClr val="dk2"/>
            </a:solidFill>
            <a:prstDash val="solid"/>
            <a:round/>
            <a:headEnd type="none" w="lg" len="lg"/>
            <a:tailEnd type="triangle" w="lg" len="lg"/>
          </a:ln>
        </p:spPr>
      </p:cxnSp>
      <p:cxnSp>
        <p:nvCxnSpPr>
          <p:cNvPr id="405" name="Shape 405"/>
          <p:cNvCxnSpPr>
            <a:stCxn id="402" idx="3"/>
            <a:endCxn id="403" idx="1"/>
          </p:cNvCxnSpPr>
          <p:nvPr/>
        </p:nvCxnSpPr>
        <p:spPr>
          <a:xfrm rot="10800000" flipH="1">
            <a:off x="5530887" y="2506620"/>
            <a:ext cx="862800" cy="4500"/>
          </a:xfrm>
          <a:prstGeom prst="straightConnector1">
            <a:avLst/>
          </a:prstGeom>
          <a:noFill/>
          <a:ln w="2857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18256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par>
                                <p:cTn id="8" presetID="10" presetClass="entr" presetSubtype="0" fill="hold"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1000"/>
                                        <p:tgtEl>
                                          <p:spTgt spid="397"/>
                                        </p:tgtEl>
                                      </p:cBhvr>
                                    </p:animEffect>
                                  </p:childTnLst>
                                </p:cTn>
                              </p:par>
                              <p:par>
                                <p:cTn id="11" presetID="10"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1000"/>
                                        <p:tgtEl>
                                          <p:spTgt spid="400"/>
                                        </p:tgtEl>
                                      </p:cBhvr>
                                    </p:animEffect>
                                  </p:childTnLst>
                                </p:cTn>
                              </p:par>
                              <p:par>
                                <p:cTn id="14" presetID="10" presetClass="entr" presetSubtype="0" fill="hold" nodeType="withEffect">
                                  <p:stCondLst>
                                    <p:cond delay="0"/>
                                  </p:stCondLst>
                                  <p:childTnLst>
                                    <p:set>
                                      <p:cBhvr>
                                        <p:cTn id="15" dur="1" fill="hold">
                                          <p:stCondLst>
                                            <p:cond delay="0"/>
                                          </p:stCondLst>
                                        </p:cTn>
                                        <p:tgtEl>
                                          <p:spTgt spid="401"/>
                                        </p:tgtEl>
                                        <p:attrNameLst>
                                          <p:attrName>style.visibility</p:attrName>
                                        </p:attrNameLst>
                                      </p:cBhvr>
                                      <p:to>
                                        <p:strVal val="visible"/>
                                      </p:to>
                                    </p:set>
                                    <p:animEffect transition="in" filter="fade">
                                      <p:cBhvr>
                                        <p:cTn id="16" dur="1000"/>
                                        <p:tgtEl>
                                          <p:spTgt spid="401"/>
                                        </p:tgtEl>
                                      </p:cBhvr>
                                    </p:animEffect>
                                  </p:childTnLst>
                                </p:cTn>
                              </p:par>
                              <p:par>
                                <p:cTn id="17" presetID="10" presetClass="entr" presetSubtype="0" fill="hold" nodeType="with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1000"/>
                                        <p:tgtEl>
                                          <p:spTgt spid="402"/>
                                        </p:tgtEl>
                                      </p:cBhvr>
                                    </p:animEffect>
                                  </p:childTnLst>
                                </p:cTn>
                              </p:par>
                              <p:par>
                                <p:cTn id="20" presetID="10" presetClass="entr" presetSubtype="0" fill="hold" nodeType="withEffect">
                                  <p:stCondLst>
                                    <p:cond delay="0"/>
                                  </p:stCondLst>
                                  <p:childTnLst>
                                    <p:set>
                                      <p:cBhvr>
                                        <p:cTn id="21" dur="1" fill="hold">
                                          <p:stCondLst>
                                            <p:cond delay="0"/>
                                          </p:stCondLst>
                                        </p:cTn>
                                        <p:tgtEl>
                                          <p:spTgt spid="403"/>
                                        </p:tgtEl>
                                        <p:attrNameLst>
                                          <p:attrName>style.visibility</p:attrName>
                                        </p:attrNameLst>
                                      </p:cBhvr>
                                      <p:to>
                                        <p:strVal val="visible"/>
                                      </p:to>
                                    </p:set>
                                    <p:animEffect transition="in" filter="fade">
                                      <p:cBhvr>
                                        <p:cTn id="22" dur="1000"/>
                                        <p:tgtEl>
                                          <p:spTgt spid="403"/>
                                        </p:tgtEl>
                                      </p:cBhvr>
                                    </p:animEffect>
                                  </p:childTnLst>
                                </p:cTn>
                              </p:par>
                              <p:par>
                                <p:cTn id="23" presetID="10" presetClass="entr" presetSubtype="0" fill="hold" nodeType="withEffect">
                                  <p:stCondLst>
                                    <p:cond delay="0"/>
                                  </p:stCondLst>
                                  <p:childTnLst>
                                    <p:set>
                                      <p:cBhvr>
                                        <p:cTn id="24" dur="1" fill="hold">
                                          <p:stCondLst>
                                            <p:cond delay="0"/>
                                          </p:stCondLst>
                                        </p:cTn>
                                        <p:tgtEl>
                                          <p:spTgt spid="404"/>
                                        </p:tgtEl>
                                        <p:attrNameLst>
                                          <p:attrName>style.visibility</p:attrName>
                                        </p:attrNameLst>
                                      </p:cBhvr>
                                      <p:to>
                                        <p:strVal val="visible"/>
                                      </p:to>
                                    </p:set>
                                    <p:animEffect transition="in" filter="fade">
                                      <p:cBhvr>
                                        <p:cTn id="25" dur="1000"/>
                                        <p:tgtEl>
                                          <p:spTgt spid="404"/>
                                        </p:tgtEl>
                                      </p:cBhvr>
                                    </p:animEffect>
                                  </p:childTnLst>
                                </p:cTn>
                              </p:par>
                              <p:par>
                                <p:cTn id="26" presetID="10" presetClass="entr" presetSubtype="0" fill="hold" nodeType="with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Shape 410"/>
          <p:cNvPicPr preferRelativeResize="0"/>
          <p:nvPr/>
        </p:nvPicPr>
        <p:blipFill rotWithShape="1">
          <a:blip r:embed="rId3">
            <a:alphaModFix/>
          </a:blip>
          <a:srcRect/>
          <a:stretch/>
        </p:blipFill>
        <p:spPr>
          <a:xfrm>
            <a:off x="7510814" y="1850500"/>
            <a:ext cx="940800" cy="594300"/>
          </a:xfrm>
          <a:prstGeom prst="rect">
            <a:avLst/>
          </a:prstGeom>
          <a:noFill/>
          <a:ln>
            <a:noFill/>
          </a:ln>
        </p:spPr>
      </p:pic>
      <p:sp>
        <p:nvSpPr>
          <p:cNvPr id="411" name="Shape 411"/>
          <p:cNvSpPr txBox="1">
            <a:spLocks noGrp="1"/>
          </p:cNvSpPr>
          <p:nvPr>
            <p:ph type="title"/>
          </p:nvPr>
        </p:nvSpPr>
        <p:spPr>
          <a:xfrm>
            <a:off x="330130" y="205979"/>
            <a:ext cx="8229600" cy="6927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400"/>
              <a:t>Streams Enable </a:t>
            </a:r>
            <a:r>
              <a:rPr lang="en" sz="2400" b="0" i="0" u="none" strike="noStrike" cap="none">
                <a:solidFill>
                  <a:schemeClr val="accent1"/>
                </a:solidFill>
                <a:latin typeface="Arial"/>
                <a:ea typeface="Arial"/>
                <a:cs typeface="Arial"/>
                <a:sym typeface="Arial"/>
              </a:rPr>
              <a:t>Real-time Processing</a:t>
            </a:r>
          </a:p>
        </p:txBody>
      </p:sp>
      <p:pic>
        <p:nvPicPr>
          <p:cNvPr id="412" name="Shape 412"/>
          <p:cNvPicPr preferRelativeResize="0"/>
          <p:nvPr/>
        </p:nvPicPr>
        <p:blipFill rotWithShape="1">
          <a:blip r:embed="rId4">
            <a:alphaModFix/>
          </a:blip>
          <a:srcRect/>
          <a:stretch/>
        </p:blipFill>
        <p:spPr>
          <a:xfrm>
            <a:off x="7330963" y="2297775"/>
            <a:ext cx="891000" cy="891000"/>
          </a:xfrm>
          <a:prstGeom prst="rect">
            <a:avLst/>
          </a:prstGeom>
          <a:noFill/>
          <a:ln>
            <a:noFill/>
          </a:ln>
        </p:spPr>
      </p:pic>
      <p:pic>
        <p:nvPicPr>
          <p:cNvPr id="413" name="Shape 413"/>
          <p:cNvPicPr preferRelativeResize="0"/>
          <p:nvPr/>
        </p:nvPicPr>
        <p:blipFill rotWithShape="1">
          <a:blip r:embed="rId5">
            <a:alphaModFix/>
          </a:blip>
          <a:srcRect/>
          <a:stretch/>
        </p:blipFill>
        <p:spPr>
          <a:xfrm>
            <a:off x="6809420" y="2080286"/>
            <a:ext cx="957300" cy="591300"/>
          </a:xfrm>
          <a:prstGeom prst="rect">
            <a:avLst/>
          </a:prstGeom>
          <a:noFill/>
          <a:ln>
            <a:noFill/>
          </a:ln>
        </p:spPr>
      </p:pic>
      <p:grpSp>
        <p:nvGrpSpPr>
          <p:cNvPr id="414" name="Shape 414"/>
          <p:cNvGrpSpPr/>
          <p:nvPr/>
        </p:nvGrpSpPr>
        <p:grpSpPr>
          <a:xfrm>
            <a:off x="3282918" y="1868316"/>
            <a:ext cx="2578073" cy="1241216"/>
            <a:chOff x="3173891" y="945716"/>
            <a:chExt cx="2832425" cy="1363675"/>
          </a:xfrm>
        </p:grpSpPr>
        <p:pic>
          <p:nvPicPr>
            <p:cNvPr id="415" name="Shape 415"/>
            <p:cNvPicPr preferRelativeResize="0"/>
            <p:nvPr/>
          </p:nvPicPr>
          <p:blipFill rotWithShape="1">
            <a:blip r:embed="rId6">
              <a:alphaModFix/>
            </a:blip>
            <a:srcRect/>
            <a:stretch/>
          </p:blipFill>
          <p:spPr>
            <a:xfrm>
              <a:off x="3173891" y="1376091"/>
              <a:ext cx="933299" cy="933300"/>
            </a:xfrm>
            <a:prstGeom prst="rect">
              <a:avLst/>
            </a:prstGeom>
            <a:noFill/>
            <a:ln>
              <a:noFill/>
            </a:ln>
          </p:spPr>
        </p:pic>
        <p:pic>
          <p:nvPicPr>
            <p:cNvPr id="416" name="Shape 416"/>
            <p:cNvPicPr preferRelativeResize="0"/>
            <p:nvPr/>
          </p:nvPicPr>
          <p:blipFill rotWithShape="1">
            <a:blip r:embed="rId6">
              <a:alphaModFix/>
            </a:blip>
            <a:srcRect/>
            <a:stretch/>
          </p:blipFill>
          <p:spPr>
            <a:xfrm>
              <a:off x="4123467" y="945716"/>
              <a:ext cx="933300" cy="933300"/>
            </a:xfrm>
            <a:prstGeom prst="rect">
              <a:avLst/>
            </a:prstGeom>
            <a:noFill/>
            <a:ln>
              <a:noFill/>
            </a:ln>
          </p:spPr>
        </p:pic>
        <p:pic>
          <p:nvPicPr>
            <p:cNvPr id="417" name="Shape 417"/>
            <p:cNvPicPr preferRelativeResize="0"/>
            <p:nvPr/>
          </p:nvPicPr>
          <p:blipFill rotWithShape="1">
            <a:blip r:embed="rId6">
              <a:alphaModFix/>
            </a:blip>
            <a:srcRect/>
            <a:stretch/>
          </p:blipFill>
          <p:spPr>
            <a:xfrm>
              <a:off x="5073017" y="1376091"/>
              <a:ext cx="933300" cy="933300"/>
            </a:xfrm>
            <a:prstGeom prst="rect">
              <a:avLst/>
            </a:prstGeom>
            <a:noFill/>
            <a:ln>
              <a:noFill/>
            </a:ln>
          </p:spPr>
        </p:pic>
      </p:grpSp>
      <p:pic>
        <p:nvPicPr>
          <p:cNvPr id="418" name="Shape 418"/>
          <p:cNvPicPr preferRelativeResize="0"/>
          <p:nvPr/>
        </p:nvPicPr>
        <p:blipFill rotWithShape="1">
          <a:blip r:embed="rId7">
            <a:alphaModFix/>
          </a:blip>
          <a:srcRect/>
          <a:stretch/>
        </p:blipFill>
        <p:spPr>
          <a:xfrm>
            <a:off x="1113213" y="1585166"/>
            <a:ext cx="702899" cy="764400"/>
          </a:xfrm>
          <a:prstGeom prst="rect">
            <a:avLst/>
          </a:prstGeom>
          <a:noFill/>
          <a:ln>
            <a:noFill/>
          </a:ln>
        </p:spPr>
      </p:pic>
      <p:pic>
        <p:nvPicPr>
          <p:cNvPr id="419" name="Shape 419"/>
          <p:cNvPicPr preferRelativeResize="0"/>
          <p:nvPr/>
        </p:nvPicPr>
        <p:blipFill rotWithShape="1">
          <a:blip r:embed="rId8">
            <a:alphaModFix/>
          </a:blip>
          <a:srcRect/>
          <a:stretch/>
        </p:blipFill>
        <p:spPr>
          <a:xfrm>
            <a:off x="1147233" y="2406974"/>
            <a:ext cx="702899" cy="768000"/>
          </a:xfrm>
          <a:prstGeom prst="rect">
            <a:avLst/>
          </a:prstGeom>
          <a:noFill/>
          <a:ln>
            <a:noFill/>
          </a:ln>
        </p:spPr>
      </p:pic>
      <p:pic>
        <p:nvPicPr>
          <p:cNvPr id="420" name="Shape 420"/>
          <p:cNvPicPr preferRelativeResize="0"/>
          <p:nvPr/>
        </p:nvPicPr>
        <p:blipFill rotWithShape="1">
          <a:blip r:embed="rId9">
            <a:alphaModFix/>
          </a:blip>
          <a:srcRect/>
          <a:stretch/>
        </p:blipFill>
        <p:spPr>
          <a:xfrm>
            <a:off x="512172" y="1424248"/>
            <a:ext cx="699300" cy="764400"/>
          </a:xfrm>
          <a:prstGeom prst="rect">
            <a:avLst/>
          </a:prstGeom>
          <a:noFill/>
          <a:ln>
            <a:noFill/>
          </a:ln>
        </p:spPr>
      </p:pic>
      <p:pic>
        <p:nvPicPr>
          <p:cNvPr id="421" name="Shape 421"/>
          <p:cNvPicPr preferRelativeResize="0"/>
          <p:nvPr/>
        </p:nvPicPr>
        <p:blipFill rotWithShape="1">
          <a:blip r:embed="rId10">
            <a:alphaModFix/>
          </a:blip>
          <a:srcRect/>
          <a:stretch/>
        </p:blipFill>
        <p:spPr>
          <a:xfrm>
            <a:off x="1771250" y="1938617"/>
            <a:ext cx="702900" cy="764400"/>
          </a:xfrm>
          <a:prstGeom prst="rect">
            <a:avLst/>
          </a:prstGeom>
          <a:noFill/>
          <a:ln>
            <a:noFill/>
          </a:ln>
        </p:spPr>
      </p:pic>
      <p:pic>
        <p:nvPicPr>
          <p:cNvPr id="422" name="Shape 422"/>
          <p:cNvPicPr preferRelativeResize="0"/>
          <p:nvPr/>
        </p:nvPicPr>
        <p:blipFill rotWithShape="1">
          <a:blip r:embed="rId11">
            <a:alphaModFix/>
          </a:blip>
          <a:srcRect/>
          <a:stretch/>
        </p:blipFill>
        <p:spPr>
          <a:xfrm>
            <a:off x="381746" y="2223039"/>
            <a:ext cx="699300" cy="764400"/>
          </a:xfrm>
          <a:prstGeom prst="rect">
            <a:avLst/>
          </a:prstGeom>
          <a:noFill/>
          <a:ln>
            <a:noFill/>
          </a:ln>
        </p:spPr>
      </p:pic>
      <p:sp>
        <p:nvSpPr>
          <p:cNvPr id="423" name="Shape 423"/>
          <p:cNvSpPr txBox="1"/>
          <p:nvPr/>
        </p:nvSpPr>
        <p:spPr>
          <a:xfrm>
            <a:off x="3609387" y="3246827"/>
            <a:ext cx="2494500" cy="869699"/>
          </a:xfrm>
          <a:prstGeom prst="rect">
            <a:avLst/>
          </a:prstGeom>
          <a:noFill/>
          <a:ln>
            <a:noFill/>
          </a:ln>
        </p:spPr>
        <p:txBody>
          <a:bodyPr lIns="91425" tIns="91425" rIns="91425" bIns="91425" anchor="t" anchorCtr="0">
            <a:noAutofit/>
          </a:bodyPr>
          <a:lstStyle/>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Ops dashboards</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Failure alerts</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Breach detection</a:t>
            </a:r>
          </a:p>
        </p:txBody>
      </p:sp>
      <p:sp>
        <p:nvSpPr>
          <p:cNvPr id="424" name="Shape 424"/>
          <p:cNvSpPr txBox="1"/>
          <p:nvPr/>
        </p:nvSpPr>
        <p:spPr>
          <a:xfrm>
            <a:off x="6557625" y="3238391"/>
            <a:ext cx="2722200" cy="795899"/>
          </a:xfrm>
          <a:prstGeom prst="rect">
            <a:avLst/>
          </a:prstGeom>
          <a:noFill/>
          <a:ln>
            <a:noFill/>
          </a:ln>
        </p:spPr>
        <p:txBody>
          <a:bodyPr lIns="91425" tIns="91425" rIns="91425" bIns="91425" anchor="t" anchorCtr="0">
            <a:noAutofit/>
          </a:bodyPr>
          <a:lstStyle/>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Real-time fraud detection</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Real-time offers</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Push notifications</a:t>
            </a:r>
          </a:p>
        </p:txBody>
      </p:sp>
      <p:sp>
        <p:nvSpPr>
          <p:cNvPr id="425" name="Shape 425"/>
          <p:cNvSpPr txBox="1"/>
          <p:nvPr/>
        </p:nvSpPr>
        <p:spPr>
          <a:xfrm>
            <a:off x="262100" y="3238400"/>
            <a:ext cx="2494500" cy="573900"/>
          </a:xfrm>
          <a:prstGeom prst="rect">
            <a:avLst/>
          </a:prstGeom>
          <a:noFill/>
          <a:ln>
            <a:noFill/>
          </a:ln>
        </p:spPr>
        <p:txBody>
          <a:bodyPr lIns="91425" tIns="91425" rIns="91425" bIns="91425" anchor="t" anchorCtr="0">
            <a:noAutofit/>
          </a:bodyPr>
          <a:lstStyle/>
          <a:p>
            <a:pPr marL="227012" marR="0" lvl="0" indent="-227012" algn="l" rtl="0">
              <a:lnSpc>
                <a:spcPct val="137142"/>
              </a:lnSpc>
              <a:spcBef>
                <a:spcPts val="0"/>
              </a:spcBef>
              <a:spcAft>
                <a:spcPts val="0"/>
              </a:spcAft>
              <a:buClr>
                <a:schemeClr val="accent1"/>
              </a:buClr>
              <a:buFont typeface="Arial"/>
              <a:buChar char="●"/>
            </a:pPr>
            <a:r>
              <a:rPr lang="en">
                <a:solidFill>
                  <a:srgbClr val="4D4F53"/>
                </a:solidFill>
              </a:rPr>
              <a:t>Location analytics</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Trending now</a:t>
            </a:r>
          </a:p>
          <a:p>
            <a:pPr marL="227012" marR="0" lvl="0" indent="-227012" algn="l" rtl="0">
              <a:lnSpc>
                <a:spcPct val="137142"/>
              </a:lnSpc>
              <a:spcBef>
                <a:spcPts val="0"/>
              </a:spcBef>
              <a:spcAft>
                <a:spcPts val="0"/>
              </a:spcAft>
              <a:buClr>
                <a:schemeClr val="accent1"/>
              </a:buClr>
              <a:buSzPct val="80000"/>
              <a:buFont typeface="Arial"/>
              <a:buChar char="●"/>
            </a:pPr>
            <a:r>
              <a:rPr lang="en" sz="1400" b="0" i="0" u="none" strike="noStrike" cap="none">
                <a:solidFill>
                  <a:srgbClr val="4D4F53"/>
                </a:solidFill>
                <a:latin typeface="Arial"/>
                <a:ea typeface="Arial"/>
                <a:cs typeface="Arial"/>
                <a:sym typeface="Arial"/>
              </a:rPr>
              <a:t>News feed</a:t>
            </a:r>
          </a:p>
        </p:txBody>
      </p:sp>
      <p:sp>
        <p:nvSpPr>
          <p:cNvPr id="426" name="Shape 426"/>
          <p:cNvSpPr txBox="1"/>
          <p:nvPr/>
        </p:nvSpPr>
        <p:spPr>
          <a:xfrm>
            <a:off x="246551" y="4694666"/>
            <a:ext cx="2330400" cy="573900"/>
          </a:xfrm>
          <a:prstGeom prst="rect">
            <a:avLst/>
          </a:prstGeom>
          <a:noFill/>
          <a:ln>
            <a:noFill/>
          </a:ln>
        </p:spPr>
        <p:txBody>
          <a:bodyPr lIns="91425" tIns="91425" rIns="91425" bIns="91425" anchor="t" anchorCtr="0">
            <a:noAutofit/>
          </a:bodyPr>
          <a:lstStyle/>
          <a:p>
            <a:pPr marL="227012" marR="0" lvl="0" indent="-227012" algn="l" rtl="0">
              <a:lnSpc>
                <a:spcPct val="137142"/>
              </a:lnSpc>
              <a:spcBef>
                <a:spcPts val="0"/>
              </a:spcBef>
              <a:spcAft>
                <a:spcPts val="0"/>
              </a:spcAft>
              <a:buClr>
                <a:schemeClr val="accent1"/>
              </a:buClr>
              <a:buFont typeface="Arial"/>
              <a:buNone/>
            </a:pPr>
            <a:endParaRPr sz="1400" b="0" i="0" u="none" strike="noStrike" cap="none">
              <a:solidFill>
                <a:srgbClr val="4D4F53"/>
              </a:solidFill>
              <a:latin typeface="Arial"/>
              <a:ea typeface="Arial"/>
              <a:cs typeface="Arial"/>
              <a:sym typeface="Arial"/>
            </a:endParaRPr>
          </a:p>
        </p:txBody>
      </p:sp>
      <p:cxnSp>
        <p:nvCxnSpPr>
          <p:cNvPr id="427" name="Shape 427"/>
          <p:cNvCxnSpPr/>
          <p:nvPr/>
        </p:nvCxnSpPr>
        <p:spPr>
          <a:xfrm flipH="1">
            <a:off x="2847174" y="1602991"/>
            <a:ext cx="7200" cy="2250599"/>
          </a:xfrm>
          <a:prstGeom prst="straightConnector1">
            <a:avLst/>
          </a:prstGeom>
          <a:noFill/>
          <a:ln w="19050" cap="flat" cmpd="sng">
            <a:solidFill>
              <a:srgbClr val="5A7E96"/>
            </a:solidFill>
            <a:prstDash val="dot"/>
            <a:round/>
            <a:headEnd type="none" w="med" len="med"/>
            <a:tailEnd type="none" w="med" len="med"/>
          </a:ln>
        </p:spPr>
      </p:cxnSp>
      <p:cxnSp>
        <p:nvCxnSpPr>
          <p:cNvPr id="428" name="Shape 428"/>
          <p:cNvCxnSpPr/>
          <p:nvPr/>
        </p:nvCxnSpPr>
        <p:spPr>
          <a:xfrm flipH="1">
            <a:off x="6284726" y="1602991"/>
            <a:ext cx="7200" cy="2250599"/>
          </a:xfrm>
          <a:prstGeom prst="straightConnector1">
            <a:avLst/>
          </a:prstGeom>
          <a:noFill/>
          <a:ln w="19050" cap="flat" cmpd="sng">
            <a:solidFill>
              <a:srgbClr val="5A7E96"/>
            </a:solidFill>
            <a:prstDash val="dot"/>
            <a:round/>
            <a:headEnd type="none" w="med" len="med"/>
            <a:tailEnd type="none" w="med" len="med"/>
          </a:ln>
        </p:spPr>
      </p:cxnSp>
    </p:spTree>
    <p:extLst>
      <p:ext uri="{BB962C8B-B14F-4D97-AF65-F5344CB8AC3E}">
        <p14:creationId xmlns:p14="http://schemas.microsoft.com/office/powerpoint/2010/main" val="137161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316878" y="205979"/>
            <a:ext cx="8229600" cy="6927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400" b="0" i="0" u="none" strike="noStrike" cap="none">
                <a:solidFill>
                  <a:schemeClr val="accent1"/>
                </a:solidFill>
                <a:latin typeface="Arial"/>
                <a:ea typeface="Arial"/>
                <a:cs typeface="Arial"/>
                <a:sym typeface="Arial"/>
              </a:rPr>
              <a:t>Producing &amp; Consuming is Easy</a:t>
            </a:r>
          </a:p>
        </p:txBody>
      </p:sp>
      <p:sp>
        <p:nvSpPr>
          <p:cNvPr id="476" name="Shape 476"/>
          <p:cNvSpPr/>
          <p:nvPr/>
        </p:nvSpPr>
        <p:spPr>
          <a:xfrm>
            <a:off x="501927" y="1292225"/>
            <a:ext cx="3986400" cy="1989900"/>
          </a:xfrm>
          <a:prstGeom prst="rect">
            <a:avLst/>
          </a:prstGeom>
          <a:solidFill>
            <a:schemeClr val="lt1"/>
          </a:solidFill>
          <a:ln w="19050" cap="flat" cmpd="sng">
            <a:solidFill>
              <a:srgbClr val="000000">
                <a:alpha val="0"/>
              </a:srgbClr>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producer = new KafkaProducer&lt;&gt;();</a:t>
            </a: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ProducerRecord&lt;&gt; event = </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new ProducerRecord&lt;&gt;(“/MyStream:MyTopic”, “MyEvent”);</a:t>
            </a: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producer.send(event)</a:t>
            </a: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a:t>
            </a:r>
          </a:p>
        </p:txBody>
      </p:sp>
      <p:sp>
        <p:nvSpPr>
          <p:cNvPr id="477" name="Shape 477"/>
          <p:cNvSpPr/>
          <p:nvPr/>
        </p:nvSpPr>
        <p:spPr>
          <a:xfrm>
            <a:off x="4645348" y="1284287"/>
            <a:ext cx="4039500" cy="1998000"/>
          </a:xfrm>
          <a:prstGeom prst="rect">
            <a:avLst/>
          </a:prstGeom>
          <a:solidFill>
            <a:schemeClr val="lt1"/>
          </a:solidFill>
          <a:ln w="9525" cap="flat" cmpd="sng">
            <a:solidFill>
              <a:srgbClr val="000000">
                <a:alpha val="0"/>
              </a:srgbClr>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consumer = new KafkaConsumer&lt;&gt;();</a:t>
            </a: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consumer.subscribe(“/MyStream:MyTopic”);</a:t>
            </a: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4D4F53"/>
              </a:solidFill>
              <a:latin typeface="Arial"/>
              <a:ea typeface="Arial"/>
              <a:cs typeface="Arial"/>
              <a:sym typeface="Arial"/>
            </a:endParaRP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while(true) {</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ConsumerRecords&lt;&gt; events = consumer.poll(1000);</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Iterator&lt;&gt; newEvents = records.iterator();</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while(newEvents.hasNext()) {</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System.out.println(newEvents.next().toString());</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a:t>
            </a:r>
          </a:p>
          <a:p>
            <a:pPr marL="0" marR="0" lvl="0" indent="0" algn="l" rtl="0">
              <a:lnSpc>
                <a:spcPct val="100000"/>
              </a:lnSpc>
              <a:spcBef>
                <a:spcPts val="0"/>
              </a:spcBef>
              <a:spcAft>
                <a:spcPts val="0"/>
              </a:spcAft>
              <a:buClr>
                <a:srgbClr val="4D4F53"/>
              </a:buClr>
              <a:buSzPct val="25000"/>
              <a:buFont typeface="Arial"/>
              <a:buNone/>
            </a:pPr>
            <a:r>
              <a:rPr lang="en" sz="1100" b="0" i="0" u="none" strike="noStrike" cap="none">
                <a:solidFill>
                  <a:srgbClr val="4D4F53"/>
                </a:solidFill>
                <a:latin typeface="Arial"/>
                <a:ea typeface="Arial"/>
                <a:cs typeface="Arial"/>
                <a:sym typeface="Arial"/>
              </a:rPr>
              <a:t>	</a:t>
            </a:r>
          </a:p>
        </p:txBody>
      </p:sp>
      <p:grpSp>
        <p:nvGrpSpPr>
          <p:cNvPr id="478" name="Shape 478"/>
          <p:cNvGrpSpPr/>
          <p:nvPr/>
        </p:nvGrpSpPr>
        <p:grpSpPr>
          <a:xfrm>
            <a:off x="3389311" y="3620137"/>
            <a:ext cx="2281780" cy="699253"/>
            <a:chOff x="2426262" y="3130637"/>
            <a:chExt cx="1143577" cy="505789"/>
          </a:xfrm>
        </p:grpSpPr>
        <p:grpSp>
          <p:nvGrpSpPr>
            <p:cNvPr id="479" name="Shape 479"/>
            <p:cNvGrpSpPr/>
            <p:nvPr/>
          </p:nvGrpSpPr>
          <p:grpSpPr>
            <a:xfrm>
              <a:off x="2426262" y="3130637"/>
              <a:ext cx="1143577" cy="505789"/>
              <a:chOff x="1952950" y="1850750"/>
              <a:chExt cx="1617050" cy="715200"/>
            </a:xfrm>
          </p:grpSpPr>
          <p:sp>
            <p:nvSpPr>
              <p:cNvPr id="480" name="Shape 480"/>
              <p:cNvSpPr/>
              <p:nvPr/>
            </p:nvSpPr>
            <p:spPr>
              <a:xfrm>
                <a:off x="3206700" y="1850750"/>
                <a:ext cx="363300" cy="715200"/>
              </a:xfrm>
              <a:prstGeom prst="ellipse">
                <a:avLst/>
              </a:prstGeom>
              <a:solidFill>
                <a:srgbClr val="FFFFFF"/>
              </a:solidFill>
              <a:ln w="28575" cap="flat" cmpd="sng">
                <a:solidFill>
                  <a:schemeClr val="accen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1" name="Shape 481"/>
              <p:cNvSpPr/>
              <p:nvPr/>
            </p:nvSpPr>
            <p:spPr>
              <a:xfrm>
                <a:off x="2134600" y="1850750"/>
                <a:ext cx="1253700" cy="715200"/>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2" name="Shape 482"/>
              <p:cNvSpPr/>
              <p:nvPr/>
            </p:nvSpPr>
            <p:spPr>
              <a:xfrm>
                <a:off x="1952950" y="1850750"/>
                <a:ext cx="363300" cy="715200"/>
              </a:xfrm>
              <a:prstGeom prst="ellipse">
                <a:avLst/>
              </a:prstGeom>
              <a:solidFill>
                <a:srgbClr val="FFFFFF"/>
              </a:solidFill>
              <a:ln w="28575" cap="flat" cmpd="sng">
                <a:solidFill>
                  <a:schemeClr val="accen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83" name="Shape 483"/>
              <p:cNvCxnSpPr>
                <a:stCxn id="482" idx="0"/>
                <a:endCxn id="480" idx="0"/>
              </p:cNvCxnSpPr>
              <p:nvPr/>
            </p:nvCxnSpPr>
            <p:spPr>
              <a:xfrm>
                <a:off x="2134600" y="1850750"/>
                <a:ext cx="1253700" cy="0"/>
              </a:xfrm>
              <a:prstGeom prst="straightConnector1">
                <a:avLst/>
              </a:prstGeom>
              <a:noFill/>
              <a:ln w="28575" cap="flat" cmpd="sng">
                <a:solidFill>
                  <a:schemeClr val="accent1"/>
                </a:solidFill>
                <a:prstDash val="solid"/>
                <a:round/>
                <a:headEnd type="none" w="med" len="med"/>
                <a:tailEnd type="none" w="med" len="med"/>
              </a:ln>
            </p:spPr>
          </p:cxnSp>
          <p:cxnSp>
            <p:nvCxnSpPr>
              <p:cNvPr id="484" name="Shape 484"/>
              <p:cNvCxnSpPr>
                <a:stCxn id="482" idx="4"/>
                <a:endCxn id="480" idx="4"/>
              </p:cNvCxnSpPr>
              <p:nvPr/>
            </p:nvCxnSpPr>
            <p:spPr>
              <a:xfrm>
                <a:off x="2134600" y="2565950"/>
                <a:ext cx="1253700" cy="0"/>
              </a:xfrm>
              <a:prstGeom prst="straightConnector1">
                <a:avLst/>
              </a:prstGeom>
              <a:noFill/>
              <a:ln w="28575" cap="flat" cmpd="sng">
                <a:solidFill>
                  <a:schemeClr val="accent1"/>
                </a:solidFill>
                <a:prstDash val="solid"/>
                <a:round/>
                <a:headEnd type="none" w="med" len="med"/>
                <a:tailEnd type="none" w="med" len="med"/>
              </a:ln>
            </p:spPr>
          </p:cxnSp>
        </p:grpSp>
        <p:sp>
          <p:nvSpPr>
            <p:cNvPr id="485" name="Shape 485"/>
            <p:cNvSpPr txBox="1"/>
            <p:nvPr/>
          </p:nvSpPr>
          <p:spPr>
            <a:xfrm>
              <a:off x="2626706" y="3193313"/>
              <a:ext cx="922499" cy="3804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 sz="1400" b="1" i="0" u="none" strike="noStrike" cap="none">
                  <a:solidFill>
                    <a:schemeClr val="dk2"/>
                  </a:solidFill>
                  <a:latin typeface="Arial"/>
                  <a:ea typeface="Arial"/>
                  <a:cs typeface="Arial"/>
                  <a:sym typeface="Arial"/>
                </a:rPr>
                <a:t>/</a:t>
              </a:r>
              <a:r>
                <a:rPr lang="en" sz="1200" b="1" i="0" u="none" strike="noStrike" cap="none">
                  <a:solidFill>
                    <a:schemeClr val="dk2"/>
                  </a:solidFill>
                  <a:latin typeface="Arial"/>
                  <a:ea typeface="Arial"/>
                  <a:cs typeface="Arial"/>
                  <a:sym typeface="Arial"/>
                </a:rPr>
                <a:t>MyStream</a:t>
              </a:r>
              <a:r>
                <a:rPr lang="en" sz="1200" b="1">
                  <a:solidFill>
                    <a:schemeClr val="dk2"/>
                  </a:solidFill>
                </a:rPr>
                <a:t>:</a:t>
              </a:r>
              <a:r>
                <a:rPr lang="en" sz="1200" b="1" i="0" u="none" strike="noStrike" cap="none">
                  <a:solidFill>
                    <a:schemeClr val="dk2"/>
                  </a:solidFill>
                  <a:latin typeface="Arial"/>
                  <a:ea typeface="Arial"/>
                  <a:cs typeface="Arial"/>
                  <a:sym typeface="Arial"/>
                </a:rPr>
                <a:t>MyTopic</a:t>
              </a:r>
            </a:p>
          </p:txBody>
        </p:sp>
      </p:grpSp>
      <p:cxnSp>
        <p:nvCxnSpPr>
          <p:cNvPr id="486" name="Shape 486"/>
          <p:cNvCxnSpPr>
            <a:stCxn id="476" idx="2"/>
            <a:endCxn id="482" idx="2"/>
          </p:cNvCxnSpPr>
          <p:nvPr/>
        </p:nvCxnSpPr>
        <p:spPr>
          <a:xfrm>
            <a:off x="2495127" y="3282125"/>
            <a:ext cx="894300" cy="687600"/>
          </a:xfrm>
          <a:prstGeom prst="straightConnector1">
            <a:avLst/>
          </a:prstGeom>
          <a:noFill/>
          <a:ln w="28575" cap="flat" cmpd="sng">
            <a:solidFill>
              <a:schemeClr val="dk2"/>
            </a:solidFill>
            <a:prstDash val="solid"/>
            <a:round/>
            <a:headEnd type="none" w="med" len="med"/>
            <a:tailEnd type="triangle" w="lg" len="lg"/>
          </a:ln>
        </p:spPr>
      </p:cxnSp>
      <p:cxnSp>
        <p:nvCxnSpPr>
          <p:cNvPr id="487" name="Shape 487"/>
          <p:cNvCxnSpPr>
            <a:stCxn id="480" idx="6"/>
            <a:endCxn id="477" idx="2"/>
          </p:cNvCxnSpPr>
          <p:nvPr/>
        </p:nvCxnSpPr>
        <p:spPr>
          <a:xfrm rot="10800000" flipH="1">
            <a:off x="5671092" y="3282164"/>
            <a:ext cx="993900" cy="687600"/>
          </a:xfrm>
          <a:prstGeom prst="straightConnector1">
            <a:avLst/>
          </a:prstGeom>
          <a:noFill/>
          <a:ln w="28575" cap="flat" cmpd="sng">
            <a:solidFill>
              <a:schemeClr val="dk2"/>
            </a:solidFill>
            <a:prstDash val="solid"/>
            <a:round/>
            <a:headEnd type="none" w="med" len="med"/>
            <a:tailEnd type="triangle" w="lg" len="lg"/>
          </a:ln>
        </p:spPr>
      </p:cxnSp>
    </p:spTree>
    <p:extLst>
      <p:ext uri="{BB962C8B-B14F-4D97-AF65-F5344CB8AC3E}">
        <p14:creationId xmlns:p14="http://schemas.microsoft.com/office/powerpoint/2010/main" val="1315187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457206" y="408571"/>
            <a:ext cx="8556600" cy="6924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400" b="0" i="0" u="none" strike="noStrike" cap="none">
                <a:solidFill>
                  <a:schemeClr val="accent1"/>
                </a:solidFill>
                <a:latin typeface="Arial"/>
                <a:ea typeface="Arial"/>
                <a:cs typeface="Arial"/>
                <a:sym typeface="Arial"/>
              </a:rPr>
              <a:t>Flexible Communication Modes</a:t>
            </a:r>
          </a:p>
          <a:p>
            <a:pPr marL="0" marR="0" lvl="0" indent="0" algn="l" rtl="0">
              <a:lnSpc>
                <a:spcPct val="100000"/>
              </a:lnSpc>
              <a:spcBef>
                <a:spcPts val="0"/>
              </a:spcBef>
              <a:spcAft>
                <a:spcPts val="0"/>
              </a:spcAft>
              <a:buClr>
                <a:schemeClr val="accent1"/>
              </a:buClr>
              <a:buSzPct val="25000"/>
              <a:buFont typeface="Arial"/>
              <a:buNone/>
            </a:pPr>
            <a:endParaRPr sz="2700" b="0" i="0" u="none" strike="noStrike" cap="none">
              <a:solidFill>
                <a:schemeClr val="accent1"/>
              </a:solidFill>
              <a:latin typeface="Arial"/>
              <a:ea typeface="Arial"/>
              <a:cs typeface="Arial"/>
              <a:sym typeface="Arial"/>
            </a:endParaRPr>
          </a:p>
        </p:txBody>
      </p:sp>
      <p:sp>
        <p:nvSpPr>
          <p:cNvPr id="493" name="Shape 493"/>
          <p:cNvSpPr/>
          <p:nvPr/>
        </p:nvSpPr>
        <p:spPr>
          <a:xfrm>
            <a:off x="4743800" y="3436150"/>
            <a:ext cx="1384200" cy="740100"/>
          </a:xfrm>
          <a:prstGeom prst="rect">
            <a:avLst/>
          </a:prstGeom>
          <a:noFill/>
          <a:ln w="12700" cap="flat" cmpd="sng">
            <a:solidFill>
              <a:schemeClr val="dk2"/>
            </a:solidFill>
            <a:prstDash val="solid"/>
            <a:round/>
            <a:headEnd type="none" w="med" len="med"/>
            <a:tailEnd type="none" w="med" len="med"/>
          </a:ln>
        </p:spPr>
        <p:txBody>
          <a:bodyPr lIns="0" tIns="0" rIns="0" bIns="54850" anchor="b"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200" b="1">
                <a:solidFill>
                  <a:srgbClr val="4D4F53"/>
                </a:solidFill>
              </a:rPr>
              <a:t>Consumer</a:t>
            </a:r>
            <a:r>
              <a:rPr lang="en" sz="1200" b="1" i="0" u="none" strike="noStrike" cap="none">
                <a:solidFill>
                  <a:srgbClr val="4D4F53"/>
                </a:solidFill>
                <a:latin typeface="Arial"/>
                <a:ea typeface="Arial"/>
                <a:cs typeface="Arial"/>
                <a:sym typeface="Arial"/>
              </a:rPr>
              <a:t> Group</a:t>
            </a:r>
          </a:p>
        </p:txBody>
      </p:sp>
      <p:sp>
        <p:nvSpPr>
          <p:cNvPr id="494" name="Shape 494"/>
          <p:cNvSpPr/>
          <p:nvPr/>
        </p:nvSpPr>
        <p:spPr>
          <a:xfrm>
            <a:off x="2900100" y="3538976"/>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a:t>
            </a:r>
          </a:p>
        </p:txBody>
      </p:sp>
      <p:sp>
        <p:nvSpPr>
          <p:cNvPr id="495" name="Shape 495"/>
          <p:cNvSpPr txBox="1"/>
          <p:nvPr/>
        </p:nvSpPr>
        <p:spPr>
          <a:xfrm>
            <a:off x="4560332" y="2849778"/>
            <a:ext cx="955200" cy="216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6" name="Shape 496"/>
          <p:cNvSpPr txBox="1"/>
          <p:nvPr/>
        </p:nvSpPr>
        <p:spPr>
          <a:xfrm>
            <a:off x="2290625" y="4157314"/>
            <a:ext cx="1644000" cy="366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400" b="1" i="0" u="none" strike="noStrike" cap="none">
                <a:solidFill>
                  <a:srgbClr val="4D4F53"/>
                </a:solidFill>
                <a:latin typeface="Arial"/>
                <a:ea typeface="Arial"/>
                <a:cs typeface="Arial"/>
                <a:sym typeface="Arial"/>
              </a:rPr>
              <a:t>One to One</a:t>
            </a:r>
          </a:p>
        </p:txBody>
      </p:sp>
      <p:sp>
        <p:nvSpPr>
          <p:cNvPr id="497" name="Shape 497"/>
          <p:cNvSpPr txBox="1"/>
          <p:nvPr/>
        </p:nvSpPr>
        <p:spPr>
          <a:xfrm>
            <a:off x="4238437" y="4157312"/>
            <a:ext cx="1597200" cy="366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400" b="1" i="0" u="none" strike="noStrike" cap="none">
                <a:solidFill>
                  <a:srgbClr val="4D4F53"/>
                </a:solidFill>
                <a:latin typeface="Arial"/>
                <a:ea typeface="Arial"/>
                <a:cs typeface="Arial"/>
                <a:sym typeface="Arial"/>
              </a:rPr>
              <a:t>Many to Many</a:t>
            </a:r>
          </a:p>
        </p:txBody>
      </p:sp>
      <p:grpSp>
        <p:nvGrpSpPr>
          <p:cNvPr id="498" name="Shape 498"/>
          <p:cNvGrpSpPr/>
          <p:nvPr/>
        </p:nvGrpSpPr>
        <p:grpSpPr>
          <a:xfrm>
            <a:off x="2278061" y="2303051"/>
            <a:ext cx="1613330" cy="443495"/>
            <a:chOff x="1952950" y="1850750"/>
            <a:chExt cx="1617050" cy="715200"/>
          </a:xfrm>
        </p:grpSpPr>
        <p:sp>
          <p:nvSpPr>
            <p:cNvPr id="499" name="Shape 499"/>
            <p:cNvSpPr/>
            <p:nvPr/>
          </p:nvSpPr>
          <p:spPr>
            <a:xfrm>
              <a:off x="3206700" y="1850750"/>
              <a:ext cx="363300" cy="715200"/>
            </a:xfrm>
            <a:prstGeom prst="ellipse">
              <a:avLst/>
            </a:prstGeom>
            <a:solidFill>
              <a:srgbClr val="FFFFFF"/>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0" name="Shape 500"/>
            <p:cNvSpPr/>
            <p:nvPr/>
          </p:nvSpPr>
          <p:spPr>
            <a:xfrm>
              <a:off x="2134600" y="1850750"/>
              <a:ext cx="1253700" cy="715200"/>
            </a:xfrm>
            <a:prstGeom prst="rect">
              <a:avLst/>
            </a:prstGeom>
            <a:solidFill>
              <a:srgbClr val="FFFFFF"/>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200" b="1" i="0" u="none" strike="noStrike" cap="none">
                  <a:solidFill>
                    <a:srgbClr val="4D4F53"/>
                  </a:solidFill>
                  <a:latin typeface="Arial"/>
                  <a:ea typeface="Arial"/>
                  <a:cs typeface="Arial"/>
                  <a:sym typeface="Arial"/>
                </a:rPr>
                <a:t>Orders</a:t>
              </a:r>
            </a:p>
          </p:txBody>
        </p:sp>
        <p:sp>
          <p:nvSpPr>
            <p:cNvPr id="501" name="Shape 501"/>
            <p:cNvSpPr/>
            <p:nvPr/>
          </p:nvSpPr>
          <p:spPr>
            <a:xfrm>
              <a:off x="1952950" y="1850750"/>
              <a:ext cx="363300" cy="715200"/>
            </a:xfrm>
            <a:prstGeom prst="ellipse">
              <a:avLst/>
            </a:prstGeom>
            <a:solidFill>
              <a:srgbClr val="FFFFFF"/>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502" name="Shape 502"/>
            <p:cNvCxnSpPr>
              <a:stCxn id="501" idx="0"/>
              <a:endCxn id="499" idx="0"/>
            </p:cNvCxnSpPr>
            <p:nvPr/>
          </p:nvCxnSpPr>
          <p:spPr>
            <a:xfrm>
              <a:off x="2134600" y="1850750"/>
              <a:ext cx="1254000" cy="0"/>
            </a:xfrm>
            <a:prstGeom prst="straightConnector1">
              <a:avLst/>
            </a:prstGeom>
            <a:noFill/>
            <a:ln w="28575" cap="flat" cmpd="sng">
              <a:solidFill>
                <a:srgbClr val="666666"/>
              </a:solidFill>
              <a:prstDash val="solid"/>
              <a:round/>
              <a:headEnd type="none" w="med" len="med"/>
              <a:tailEnd type="none" w="med" len="med"/>
            </a:ln>
          </p:spPr>
        </p:cxnSp>
        <p:cxnSp>
          <p:nvCxnSpPr>
            <p:cNvPr id="503" name="Shape 503"/>
            <p:cNvCxnSpPr>
              <a:stCxn id="501" idx="4"/>
              <a:endCxn id="499" idx="4"/>
            </p:cNvCxnSpPr>
            <p:nvPr/>
          </p:nvCxnSpPr>
          <p:spPr>
            <a:xfrm>
              <a:off x="2134600" y="2565950"/>
              <a:ext cx="1254000" cy="0"/>
            </a:xfrm>
            <a:prstGeom prst="straightConnector1">
              <a:avLst/>
            </a:prstGeom>
            <a:noFill/>
            <a:ln w="28575" cap="flat" cmpd="sng">
              <a:solidFill>
                <a:srgbClr val="666666"/>
              </a:solidFill>
              <a:prstDash val="solid"/>
              <a:round/>
              <a:headEnd type="none" w="med" len="med"/>
              <a:tailEnd type="none" w="med" len="med"/>
            </a:ln>
          </p:spPr>
        </p:cxnSp>
      </p:grpSp>
      <p:grpSp>
        <p:nvGrpSpPr>
          <p:cNvPr id="504" name="Shape 504"/>
          <p:cNvGrpSpPr/>
          <p:nvPr/>
        </p:nvGrpSpPr>
        <p:grpSpPr>
          <a:xfrm>
            <a:off x="4231006" y="2311681"/>
            <a:ext cx="1613330" cy="443495"/>
            <a:chOff x="1952950" y="1850750"/>
            <a:chExt cx="1617050" cy="715200"/>
          </a:xfrm>
        </p:grpSpPr>
        <p:sp>
          <p:nvSpPr>
            <p:cNvPr id="505" name="Shape 505"/>
            <p:cNvSpPr/>
            <p:nvPr/>
          </p:nvSpPr>
          <p:spPr>
            <a:xfrm>
              <a:off x="3206700" y="1850750"/>
              <a:ext cx="363300" cy="715200"/>
            </a:xfrm>
            <a:prstGeom prst="ellipse">
              <a:avLst/>
            </a:prstGeom>
            <a:solidFill>
              <a:srgbClr val="FFFFFF"/>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6" name="Shape 506"/>
            <p:cNvSpPr/>
            <p:nvPr/>
          </p:nvSpPr>
          <p:spPr>
            <a:xfrm>
              <a:off x="2134600" y="1850750"/>
              <a:ext cx="1253700" cy="715200"/>
            </a:xfrm>
            <a:prstGeom prst="rect">
              <a:avLst/>
            </a:prstGeom>
            <a:solidFill>
              <a:srgbClr val="FFFFFF"/>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200" b="1" i="0" u="none" strike="noStrike" cap="none">
                  <a:solidFill>
                    <a:srgbClr val="4D4F53"/>
                  </a:solidFill>
                  <a:latin typeface="Arial"/>
                  <a:ea typeface="Arial"/>
                  <a:cs typeface="Arial"/>
                  <a:sym typeface="Arial"/>
                </a:rPr>
                <a:t>Clicks</a:t>
              </a:r>
            </a:p>
          </p:txBody>
        </p:sp>
        <p:sp>
          <p:nvSpPr>
            <p:cNvPr id="507" name="Shape 507"/>
            <p:cNvSpPr/>
            <p:nvPr/>
          </p:nvSpPr>
          <p:spPr>
            <a:xfrm>
              <a:off x="1952950" y="1850750"/>
              <a:ext cx="363300" cy="715200"/>
            </a:xfrm>
            <a:prstGeom prst="ellipse">
              <a:avLst/>
            </a:prstGeom>
            <a:solidFill>
              <a:srgbClr val="FFFFFF"/>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508" name="Shape 508"/>
            <p:cNvCxnSpPr>
              <a:stCxn id="507" idx="0"/>
              <a:endCxn id="505" idx="0"/>
            </p:cNvCxnSpPr>
            <p:nvPr/>
          </p:nvCxnSpPr>
          <p:spPr>
            <a:xfrm>
              <a:off x="2134600" y="1850750"/>
              <a:ext cx="1254000" cy="0"/>
            </a:xfrm>
            <a:prstGeom prst="straightConnector1">
              <a:avLst/>
            </a:prstGeom>
            <a:noFill/>
            <a:ln w="28575" cap="flat" cmpd="sng">
              <a:solidFill>
                <a:srgbClr val="666666"/>
              </a:solidFill>
              <a:prstDash val="solid"/>
              <a:round/>
              <a:headEnd type="none" w="med" len="med"/>
              <a:tailEnd type="none" w="med" len="med"/>
            </a:ln>
          </p:spPr>
        </p:cxnSp>
        <p:cxnSp>
          <p:nvCxnSpPr>
            <p:cNvPr id="509" name="Shape 509"/>
            <p:cNvCxnSpPr>
              <a:stCxn id="507" idx="4"/>
              <a:endCxn id="505" idx="4"/>
            </p:cNvCxnSpPr>
            <p:nvPr/>
          </p:nvCxnSpPr>
          <p:spPr>
            <a:xfrm>
              <a:off x="2134600" y="2565950"/>
              <a:ext cx="1254000" cy="0"/>
            </a:xfrm>
            <a:prstGeom prst="straightConnector1">
              <a:avLst/>
            </a:prstGeom>
            <a:noFill/>
            <a:ln w="28575" cap="flat" cmpd="sng">
              <a:solidFill>
                <a:srgbClr val="666666"/>
              </a:solidFill>
              <a:prstDash val="solid"/>
              <a:round/>
              <a:headEnd type="none" w="med" len="med"/>
              <a:tailEnd type="none" w="med" len="med"/>
            </a:ln>
          </p:spPr>
        </p:cxnSp>
      </p:grpSp>
      <p:cxnSp>
        <p:nvCxnSpPr>
          <p:cNvPr id="510" name="Shape 510"/>
          <p:cNvCxnSpPr/>
          <p:nvPr/>
        </p:nvCxnSpPr>
        <p:spPr>
          <a:xfrm>
            <a:off x="3085043" y="1650851"/>
            <a:ext cx="0" cy="630900"/>
          </a:xfrm>
          <a:prstGeom prst="straightConnector1">
            <a:avLst/>
          </a:prstGeom>
          <a:noFill/>
          <a:ln w="19050" cap="flat" cmpd="sng">
            <a:solidFill>
              <a:srgbClr val="940824"/>
            </a:solidFill>
            <a:prstDash val="solid"/>
            <a:round/>
            <a:headEnd type="none" w="med" len="med"/>
            <a:tailEnd type="triangle" w="lg" len="lg"/>
          </a:ln>
        </p:spPr>
      </p:cxnSp>
      <p:cxnSp>
        <p:nvCxnSpPr>
          <p:cNvPr id="511" name="Shape 511"/>
          <p:cNvCxnSpPr/>
          <p:nvPr/>
        </p:nvCxnSpPr>
        <p:spPr>
          <a:xfrm>
            <a:off x="4712148" y="1728768"/>
            <a:ext cx="196200" cy="593100"/>
          </a:xfrm>
          <a:prstGeom prst="straightConnector1">
            <a:avLst/>
          </a:prstGeom>
          <a:noFill/>
          <a:ln w="19050" cap="flat" cmpd="sng">
            <a:solidFill>
              <a:schemeClr val="accent2"/>
            </a:solidFill>
            <a:prstDash val="solid"/>
            <a:round/>
            <a:headEnd type="none" w="med" len="med"/>
            <a:tailEnd type="triangle" w="lg" len="lg"/>
          </a:ln>
        </p:spPr>
      </p:cxnSp>
      <p:cxnSp>
        <p:nvCxnSpPr>
          <p:cNvPr id="512" name="Shape 512"/>
          <p:cNvCxnSpPr/>
          <p:nvPr/>
        </p:nvCxnSpPr>
        <p:spPr>
          <a:xfrm>
            <a:off x="3085043" y="1650851"/>
            <a:ext cx="1729800" cy="663300"/>
          </a:xfrm>
          <a:prstGeom prst="straightConnector1">
            <a:avLst/>
          </a:prstGeom>
          <a:noFill/>
          <a:ln w="19050" cap="flat" cmpd="sng">
            <a:solidFill>
              <a:schemeClr val="accent2"/>
            </a:solidFill>
            <a:prstDash val="solid"/>
            <a:round/>
            <a:headEnd type="none" w="med" len="med"/>
            <a:tailEnd type="triangle" w="lg" len="lg"/>
          </a:ln>
        </p:spPr>
      </p:cxnSp>
      <p:cxnSp>
        <p:nvCxnSpPr>
          <p:cNvPr id="513" name="Shape 513"/>
          <p:cNvCxnSpPr>
            <a:endCxn id="506" idx="0"/>
          </p:cNvCxnSpPr>
          <p:nvPr/>
        </p:nvCxnSpPr>
        <p:spPr>
          <a:xfrm flipH="1">
            <a:off x="5037646" y="1650781"/>
            <a:ext cx="385800" cy="660900"/>
          </a:xfrm>
          <a:prstGeom prst="straightConnector1">
            <a:avLst/>
          </a:prstGeom>
          <a:noFill/>
          <a:ln w="19050" cap="flat" cmpd="sng">
            <a:solidFill>
              <a:schemeClr val="accent2"/>
            </a:solidFill>
            <a:prstDash val="solid"/>
            <a:round/>
            <a:headEnd type="none" w="med" len="med"/>
            <a:tailEnd type="triangle" w="lg" len="lg"/>
          </a:ln>
        </p:spPr>
      </p:cxnSp>
      <p:cxnSp>
        <p:nvCxnSpPr>
          <p:cNvPr id="514" name="Shape 514"/>
          <p:cNvCxnSpPr>
            <a:stCxn id="500" idx="2"/>
            <a:endCxn id="494" idx="0"/>
          </p:cNvCxnSpPr>
          <p:nvPr/>
        </p:nvCxnSpPr>
        <p:spPr>
          <a:xfrm flipH="1">
            <a:off x="3083501" y="2746546"/>
            <a:ext cx="1200" cy="792300"/>
          </a:xfrm>
          <a:prstGeom prst="straightConnector1">
            <a:avLst/>
          </a:prstGeom>
          <a:noFill/>
          <a:ln w="19050" cap="flat" cmpd="sng">
            <a:solidFill>
              <a:srgbClr val="940824"/>
            </a:solidFill>
            <a:prstDash val="solid"/>
            <a:round/>
            <a:headEnd type="none" w="med" len="med"/>
            <a:tailEnd type="triangle" w="lg" len="lg"/>
          </a:ln>
        </p:spPr>
      </p:cxnSp>
      <p:cxnSp>
        <p:nvCxnSpPr>
          <p:cNvPr id="515" name="Shape 515"/>
          <p:cNvCxnSpPr>
            <a:stCxn id="506" idx="2"/>
          </p:cNvCxnSpPr>
          <p:nvPr/>
        </p:nvCxnSpPr>
        <p:spPr>
          <a:xfrm flipH="1">
            <a:off x="5034946" y="2755176"/>
            <a:ext cx="2700" cy="643500"/>
          </a:xfrm>
          <a:prstGeom prst="straightConnector1">
            <a:avLst/>
          </a:prstGeom>
          <a:noFill/>
          <a:ln w="19050" cap="flat" cmpd="sng">
            <a:solidFill>
              <a:schemeClr val="accent2"/>
            </a:solidFill>
            <a:prstDash val="dot"/>
            <a:round/>
            <a:headEnd type="none" w="med" len="med"/>
            <a:tailEnd type="triangle" w="lg" len="lg"/>
          </a:ln>
        </p:spPr>
      </p:cxnSp>
      <p:cxnSp>
        <p:nvCxnSpPr>
          <p:cNvPr id="516" name="Shape 516"/>
          <p:cNvCxnSpPr>
            <a:stCxn id="506" idx="2"/>
          </p:cNvCxnSpPr>
          <p:nvPr/>
        </p:nvCxnSpPr>
        <p:spPr>
          <a:xfrm>
            <a:off x="5037646" y="2755176"/>
            <a:ext cx="580200" cy="643500"/>
          </a:xfrm>
          <a:prstGeom prst="straightConnector1">
            <a:avLst/>
          </a:prstGeom>
          <a:noFill/>
          <a:ln w="19050" cap="flat" cmpd="sng">
            <a:solidFill>
              <a:schemeClr val="accent2"/>
            </a:solidFill>
            <a:prstDash val="dot"/>
            <a:round/>
            <a:headEnd type="none" w="med" len="med"/>
            <a:tailEnd type="triangle" w="lg" len="lg"/>
          </a:ln>
        </p:spPr>
      </p:cxnSp>
      <p:cxnSp>
        <p:nvCxnSpPr>
          <p:cNvPr id="517" name="Shape 517"/>
          <p:cNvCxnSpPr>
            <a:stCxn id="506" idx="2"/>
          </p:cNvCxnSpPr>
          <p:nvPr/>
        </p:nvCxnSpPr>
        <p:spPr>
          <a:xfrm flipH="1">
            <a:off x="4452046" y="2755176"/>
            <a:ext cx="585600" cy="660900"/>
          </a:xfrm>
          <a:prstGeom prst="straightConnector1">
            <a:avLst/>
          </a:prstGeom>
          <a:noFill/>
          <a:ln w="19050" cap="flat" cmpd="sng">
            <a:solidFill>
              <a:schemeClr val="accent2"/>
            </a:solidFill>
            <a:prstDash val="solid"/>
            <a:round/>
            <a:headEnd type="none" w="med" len="med"/>
            <a:tailEnd type="triangle" w="lg" len="lg"/>
          </a:ln>
        </p:spPr>
      </p:cxnSp>
      <p:sp>
        <p:nvSpPr>
          <p:cNvPr id="518" name="Shape 518"/>
          <p:cNvSpPr/>
          <p:nvPr/>
        </p:nvSpPr>
        <p:spPr>
          <a:xfrm>
            <a:off x="2853896" y="1401163"/>
            <a:ext cx="421200" cy="316499"/>
          </a:xfrm>
          <a:prstGeom prst="roundRect">
            <a:avLst>
              <a:gd name="adj" fmla="val 16667"/>
            </a:avLst>
          </a:prstGeom>
          <a:solidFill>
            <a:schemeClr val="accen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P</a:t>
            </a:r>
          </a:p>
        </p:txBody>
      </p:sp>
      <p:sp>
        <p:nvSpPr>
          <p:cNvPr id="519" name="Shape 519"/>
          <p:cNvSpPr/>
          <p:nvPr/>
        </p:nvSpPr>
        <p:spPr>
          <a:xfrm>
            <a:off x="4474475" y="1401163"/>
            <a:ext cx="421200" cy="316499"/>
          </a:xfrm>
          <a:prstGeom prst="roundRect">
            <a:avLst>
              <a:gd name="adj" fmla="val 16667"/>
            </a:avLst>
          </a:prstGeom>
          <a:solidFill>
            <a:schemeClr val="accen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P</a:t>
            </a:r>
          </a:p>
        </p:txBody>
      </p:sp>
      <p:sp>
        <p:nvSpPr>
          <p:cNvPr id="520" name="Shape 520"/>
          <p:cNvSpPr/>
          <p:nvPr/>
        </p:nvSpPr>
        <p:spPr>
          <a:xfrm>
            <a:off x="5211762" y="1401163"/>
            <a:ext cx="421200" cy="316499"/>
          </a:xfrm>
          <a:prstGeom prst="roundRect">
            <a:avLst>
              <a:gd name="adj" fmla="val 16667"/>
            </a:avLst>
          </a:prstGeom>
          <a:solidFill>
            <a:schemeClr val="accen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P</a:t>
            </a:r>
          </a:p>
        </p:txBody>
      </p:sp>
      <p:sp>
        <p:nvSpPr>
          <p:cNvPr id="521" name="Shape 521"/>
          <p:cNvSpPr/>
          <p:nvPr/>
        </p:nvSpPr>
        <p:spPr>
          <a:xfrm>
            <a:off x="4907530" y="3543332"/>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a:t>
            </a:r>
          </a:p>
        </p:txBody>
      </p:sp>
      <p:sp>
        <p:nvSpPr>
          <p:cNvPr id="522" name="Shape 522"/>
          <p:cNvSpPr/>
          <p:nvPr/>
        </p:nvSpPr>
        <p:spPr>
          <a:xfrm>
            <a:off x="5577576" y="3543332"/>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a:t>
            </a:r>
          </a:p>
        </p:txBody>
      </p:sp>
      <p:sp>
        <p:nvSpPr>
          <p:cNvPr id="523" name="Shape 523"/>
          <p:cNvSpPr/>
          <p:nvPr/>
        </p:nvSpPr>
        <p:spPr>
          <a:xfrm>
            <a:off x="4159571" y="3543332"/>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400" b="0" i="0" u="none" strike="noStrike" cap="none">
                <a:solidFill>
                  <a:srgbClr val="FFFFFF"/>
                </a:solidFill>
                <a:latin typeface="Arial"/>
                <a:ea typeface="Arial"/>
                <a:cs typeface="Arial"/>
                <a:sym typeface="Arial"/>
              </a:rPr>
              <a:t>C</a:t>
            </a:r>
          </a:p>
        </p:txBody>
      </p:sp>
    </p:spTree>
    <p:extLst>
      <p:ext uri="{BB962C8B-B14F-4D97-AF65-F5344CB8AC3E}">
        <p14:creationId xmlns:p14="http://schemas.microsoft.com/office/powerpoint/2010/main" val="95379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27"/>
        <p:cNvGrpSpPr/>
        <p:nvPr/>
      </p:nvGrpSpPr>
      <p:grpSpPr>
        <a:xfrm>
          <a:off x="0" y="0"/>
          <a:ext cx="0" cy="0"/>
          <a:chOff x="0" y="0"/>
          <a:chExt cx="0" cy="0"/>
        </a:xfrm>
      </p:grpSpPr>
      <p:sp>
        <p:nvSpPr>
          <p:cNvPr id="528" name="Shape 528"/>
          <p:cNvSpPr txBox="1"/>
          <p:nvPr/>
        </p:nvSpPr>
        <p:spPr>
          <a:xfrm>
            <a:off x="207817" y="1002199"/>
            <a:ext cx="3197100" cy="429300"/>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Topics are logs</a:t>
            </a:r>
          </a:p>
        </p:txBody>
      </p:sp>
      <p:sp>
        <p:nvSpPr>
          <p:cNvPr id="529" name="Shape 529"/>
          <p:cNvSpPr txBox="1"/>
          <p:nvPr/>
        </p:nvSpPr>
        <p:spPr>
          <a:xfrm>
            <a:off x="475266" y="205979"/>
            <a:ext cx="2672400" cy="6927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accent1"/>
              </a:buClr>
              <a:buSzPct val="25000"/>
              <a:buFont typeface="Arial"/>
              <a:buNone/>
            </a:pPr>
            <a:r>
              <a:rPr lang="en" sz="2400" b="0" i="0" u="none" strike="noStrike" cap="none">
                <a:solidFill>
                  <a:schemeClr val="accent1"/>
                </a:solidFill>
                <a:latin typeface="Arial"/>
                <a:ea typeface="Arial"/>
                <a:cs typeface="Arial"/>
                <a:sym typeface="Arial"/>
              </a:rPr>
              <a:t>Logical View</a:t>
            </a:r>
          </a:p>
        </p:txBody>
      </p:sp>
      <p:cxnSp>
        <p:nvCxnSpPr>
          <p:cNvPr id="530" name="Shape 530"/>
          <p:cNvCxnSpPr/>
          <p:nvPr/>
        </p:nvCxnSpPr>
        <p:spPr>
          <a:xfrm rot="10800000" flipH="1">
            <a:off x="-126981" y="350663"/>
            <a:ext cx="2269500" cy="13500"/>
          </a:xfrm>
          <a:prstGeom prst="straightConnector1">
            <a:avLst/>
          </a:prstGeom>
          <a:noFill/>
          <a:ln w="19050" cap="flat" cmpd="sng">
            <a:solidFill>
              <a:srgbClr val="5A7E96"/>
            </a:solidFill>
            <a:prstDash val="dot"/>
            <a:round/>
            <a:headEnd type="none" w="med" len="med"/>
            <a:tailEnd type="none" w="med" len="med"/>
          </a:ln>
        </p:spPr>
      </p:cxnSp>
      <p:sp>
        <p:nvSpPr>
          <p:cNvPr id="531" name="Shape 531"/>
          <p:cNvSpPr txBox="1"/>
          <p:nvPr/>
        </p:nvSpPr>
        <p:spPr>
          <a:xfrm>
            <a:off x="464045" y="102554"/>
            <a:ext cx="21060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 sz="1100" b="1" i="0" u="none" strike="noStrike" cap="none">
                <a:solidFill>
                  <a:schemeClr val="lt2"/>
                </a:solidFill>
                <a:latin typeface="Arial"/>
                <a:ea typeface="Arial"/>
                <a:cs typeface="Arial"/>
                <a:sym typeface="Arial"/>
              </a:rPr>
              <a:t>ANATOMY OF A TOPIC</a:t>
            </a:r>
          </a:p>
        </p:txBody>
      </p:sp>
      <p:grpSp>
        <p:nvGrpSpPr>
          <p:cNvPr id="532" name="Shape 532"/>
          <p:cNvGrpSpPr/>
          <p:nvPr/>
        </p:nvGrpSpPr>
        <p:grpSpPr>
          <a:xfrm>
            <a:off x="4089426" y="2218595"/>
            <a:ext cx="1969800" cy="1195253"/>
            <a:chOff x="4089426" y="2218595"/>
            <a:chExt cx="1969800" cy="1195253"/>
          </a:xfrm>
        </p:grpSpPr>
        <p:cxnSp>
          <p:nvCxnSpPr>
            <p:cNvPr id="533" name="Shape 533"/>
            <p:cNvCxnSpPr>
              <a:endCxn id="534" idx="2"/>
            </p:cNvCxnSpPr>
            <p:nvPr/>
          </p:nvCxnSpPr>
          <p:spPr>
            <a:xfrm rot="10800000" flipH="1">
              <a:off x="4089476" y="2218595"/>
              <a:ext cx="1783200" cy="828900"/>
            </a:xfrm>
            <a:prstGeom prst="straightConnector1">
              <a:avLst/>
            </a:prstGeom>
            <a:noFill/>
            <a:ln w="19050" cap="flat" cmpd="sng">
              <a:solidFill>
                <a:schemeClr val="dk2"/>
              </a:solidFill>
              <a:prstDash val="dash"/>
              <a:round/>
              <a:headEnd type="none" w="med" len="med"/>
              <a:tailEnd type="triangle" w="lg" len="lg"/>
            </a:ln>
          </p:spPr>
        </p:cxnSp>
        <p:cxnSp>
          <p:nvCxnSpPr>
            <p:cNvPr id="535" name="Shape 535"/>
            <p:cNvCxnSpPr>
              <a:endCxn id="536" idx="0"/>
            </p:cNvCxnSpPr>
            <p:nvPr/>
          </p:nvCxnSpPr>
          <p:spPr>
            <a:xfrm>
              <a:off x="4089426" y="3047548"/>
              <a:ext cx="1969800" cy="366300"/>
            </a:xfrm>
            <a:prstGeom prst="straightConnector1">
              <a:avLst/>
            </a:prstGeom>
            <a:noFill/>
            <a:ln w="19050" cap="flat" cmpd="sng">
              <a:solidFill>
                <a:schemeClr val="dk2"/>
              </a:solidFill>
              <a:prstDash val="dash"/>
              <a:round/>
              <a:headEnd type="none" w="med" len="med"/>
              <a:tailEnd type="triangle" w="lg" len="lg"/>
            </a:ln>
          </p:spPr>
        </p:cxnSp>
      </p:grpSp>
      <p:sp>
        <p:nvSpPr>
          <p:cNvPr id="537" name="Shape 537"/>
          <p:cNvSpPr/>
          <p:nvPr/>
        </p:nvSpPr>
        <p:spPr>
          <a:xfrm>
            <a:off x="4654676" y="1186791"/>
            <a:ext cx="2998425" cy="1030178"/>
          </a:xfrm>
          <a:prstGeom prst="flowChartMagneticDrum">
            <a:avLst/>
          </a:prstGeom>
          <a:solidFill>
            <a:schemeClr val="lt1"/>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538" name="Shape 538"/>
          <p:cNvCxnSpPr/>
          <p:nvPr/>
        </p:nvCxnSpPr>
        <p:spPr>
          <a:xfrm flipH="1">
            <a:off x="5008244" y="1206533"/>
            <a:ext cx="7800" cy="1005000"/>
          </a:xfrm>
          <a:prstGeom prst="straightConnector1">
            <a:avLst/>
          </a:prstGeom>
          <a:noFill/>
          <a:ln w="19050" cap="flat" cmpd="sng">
            <a:solidFill>
              <a:schemeClr val="dk2"/>
            </a:solidFill>
            <a:prstDash val="solid"/>
            <a:round/>
            <a:headEnd type="none" w="med" len="med"/>
            <a:tailEnd type="none" w="med" len="med"/>
          </a:ln>
        </p:spPr>
      </p:cxnSp>
      <p:cxnSp>
        <p:nvCxnSpPr>
          <p:cNvPr id="539" name="Shape 539"/>
          <p:cNvCxnSpPr/>
          <p:nvPr/>
        </p:nvCxnSpPr>
        <p:spPr>
          <a:xfrm>
            <a:off x="5099837"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0" name="Shape 540"/>
          <p:cNvCxnSpPr/>
          <p:nvPr/>
        </p:nvCxnSpPr>
        <p:spPr>
          <a:xfrm>
            <a:off x="5190762"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1" name="Shape 541"/>
          <p:cNvCxnSpPr/>
          <p:nvPr/>
        </p:nvCxnSpPr>
        <p:spPr>
          <a:xfrm>
            <a:off x="5281687"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2" name="Shape 542"/>
          <p:cNvCxnSpPr/>
          <p:nvPr/>
        </p:nvCxnSpPr>
        <p:spPr>
          <a:xfrm>
            <a:off x="5372612"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3" name="Shape 543"/>
          <p:cNvCxnSpPr/>
          <p:nvPr/>
        </p:nvCxnSpPr>
        <p:spPr>
          <a:xfrm>
            <a:off x="5463539"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4" name="Shape 544"/>
          <p:cNvCxnSpPr/>
          <p:nvPr/>
        </p:nvCxnSpPr>
        <p:spPr>
          <a:xfrm>
            <a:off x="5554464"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5" name="Shape 545"/>
          <p:cNvCxnSpPr/>
          <p:nvPr/>
        </p:nvCxnSpPr>
        <p:spPr>
          <a:xfrm>
            <a:off x="5645389"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6" name="Shape 546"/>
          <p:cNvCxnSpPr/>
          <p:nvPr/>
        </p:nvCxnSpPr>
        <p:spPr>
          <a:xfrm>
            <a:off x="5736314"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7" name="Shape 547"/>
          <p:cNvCxnSpPr/>
          <p:nvPr/>
        </p:nvCxnSpPr>
        <p:spPr>
          <a:xfrm>
            <a:off x="5827239"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8" name="Shape 548"/>
          <p:cNvCxnSpPr/>
          <p:nvPr/>
        </p:nvCxnSpPr>
        <p:spPr>
          <a:xfrm>
            <a:off x="5918166"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49" name="Shape 549"/>
          <p:cNvCxnSpPr/>
          <p:nvPr/>
        </p:nvCxnSpPr>
        <p:spPr>
          <a:xfrm>
            <a:off x="6009091"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0" name="Shape 550"/>
          <p:cNvCxnSpPr/>
          <p:nvPr/>
        </p:nvCxnSpPr>
        <p:spPr>
          <a:xfrm>
            <a:off x="6100017"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1" name="Shape 551"/>
          <p:cNvCxnSpPr/>
          <p:nvPr/>
        </p:nvCxnSpPr>
        <p:spPr>
          <a:xfrm>
            <a:off x="6190942"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2" name="Shape 552"/>
          <p:cNvCxnSpPr/>
          <p:nvPr/>
        </p:nvCxnSpPr>
        <p:spPr>
          <a:xfrm>
            <a:off x="6281867"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3" name="Shape 553"/>
          <p:cNvCxnSpPr/>
          <p:nvPr/>
        </p:nvCxnSpPr>
        <p:spPr>
          <a:xfrm>
            <a:off x="6372792"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4" name="Shape 554"/>
          <p:cNvCxnSpPr/>
          <p:nvPr/>
        </p:nvCxnSpPr>
        <p:spPr>
          <a:xfrm>
            <a:off x="6463717"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5" name="Shape 555"/>
          <p:cNvCxnSpPr/>
          <p:nvPr/>
        </p:nvCxnSpPr>
        <p:spPr>
          <a:xfrm>
            <a:off x="6554643" y="1183653"/>
            <a:ext cx="0" cy="1033499"/>
          </a:xfrm>
          <a:prstGeom prst="straightConnector1">
            <a:avLst/>
          </a:prstGeom>
          <a:noFill/>
          <a:ln w="19050" cap="flat" cmpd="sng">
            <a:solidFill>
              <a:schemeClr val="dk2"/>
            </a:solidFill>
            <a:prstDash val="solid"/>
            <a:round/>
            <a:headEnd type="none" w="med" len="med"/>
            <a:tailEnd type="none" w="med" len="med"/>
          </a:ln>
        </p:spPr>
      </p:cxnSp>
      <p:cxnSp>
        <p:nvCxnSpPr>
          <p:cNvPr id="556" name="Shape 556"/>
          <p:cNvCxnSpPr/>
          <p:nvPr/>
        </p:nvCxnSpPr>
        <p:spPr>
          <a:xfrm>
            <a:off x="6645568" y="1183653"/>
            <a:ext cx="0" cy="1033499"/>
          </a:xfrm>
          <a:prstGeom prst="straightConnector1">
            <a:avLst/>
          </a:prstGeom>
          <a:noFill/>
          <a:ln w="19050" cap="flat" cmpd="sng">
            <a:solidFill>
              <a:schemeClr val="dk2"/>
            </a:solidFill>
            <a:prstDash val="solid"/>
            <a:round/>
            <a:headEnd type="none" w="med" len="med"/>
            <a:tailEnd type="none" w="med" len="med"/>
          </a:ln>
        </p:spPr>
      </p:cxnSp>
      <p:sp>
        <p:nvSpPr>
          <p:cNvPr id="557" name="Shape 557"/>
          <p:cNvSpPr/>
          <p:nvPr/>
        </p:nvSpPr>
        <p:spPr>
          <a:xfrm>
            <a:off x="6554638" y="1183653"/>
            <a:ext cx="90900" cy="1033499"/>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8" name="Shape 558"/>
          <p:cNvSpPr/>
          <p:nvPr/>
        </p:nvSpPr>
        <p:spPr>
          <a:xfrm>
            <a:off x="6281866" y="1183653"/>
            <a:ext cx="90900" cy="1033499"/>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9" name="Shape 559"/>
          <p:cNvSpPr/>
          <p:nvPr/>
        </p:nvSpPr>
        <p:spPr>
          <a:xfrm>
            <a:off x="6190921" y="1185120"/>
            <a:ext cx="90900" cy="10335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0" name="Shape 560"/>
          <p:cNvSpPr/>
          <p:nvPr/>
        </p:nvSpPr>
        <p:spPr>
          <a:xfrm>
            <a:off x="6100005" y="1183653"/>
            <a:ext cx="90900" cy="1033499"/>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1" name="Shape 561"/>
          <p:cNvSpPr/>
          <p:nvPr/>
        </p:nvSpPr>
        <p:spPr>
          <a:xfrm>
            <a:off x="6004937" y="1183653"/>
            <a:ext cx="90900" cy="1033499"/>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2" name="Shape 562"/>
          <p:cNvSpPr/>
          <p:nvPr/>
        </p:nvSpPr>
        <p:spPr>
          <a:xfrm>
            <a:off x="5918148" y="1183653"/>
            <a:ext cx="90900" cy="1033499"/>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4" name="Shape 534"/>
          <p:cNvSpPr/>
          <p:nvPr/>
        </p:nvSpPr>
        <p:spPr>
          <a:xfrm>
            <a:off x="5827226" y="1185095"/>
            <a:ext cx="90900" cy="10335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3" name="Shape 563"/>
          <p:cNvSpPr/>
          <p:nvPr/>
        </p:nvSpPr>
        <p:spPr>
          <a:xfrm>
            <a:off x="6372783" y="1185120"/>
            <a:ext cx="90900" cy="10335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4" name="Shape 564"/>
          <p:cNvSpPr/>
          <p:nvPr/>
        </p:nvSpPr>
        <p:spPr>
          <a:xfrm>
            <a:off x="6463701" y="1185120"/>
            <a:ext cx="90899" cy="10335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565" name="Shape 565"/>
          <p:cNvCxnSpPr>
            <a:stCxn id="563" idx="2"/>
          </p:cNvCxnSpPr>
          <p:nvPr/>
        </p:nvCxnSpPr>
        <p:spPr>
          <a:xfrm>
            <a:off x="6418233" y="2218620"/>
            <a:ext cx="1942199" cy="120300"/>
          </a:xfrm>
          <a:prstGeom prst="straightConnector1">
            <a:avLst/>
          </a:prstGeom>
          <a:noFill/>
          <a:ln w="19050" cap="flat" cmpd="sng">
            <a:solidFill>
              <a:schemeClr val="dk2"/>
            </a:solidFill>
            <a:prstDash val="solid"/>
            <a:round/>
            <a:headEnd type="none" w="med" len="med"/>
            <a:tailEnd type="triangle" w="lg" len="lg"/>
          </a:ln>
        </p:spPr>
      </p:cxnSp>
      <p:sp>
        <p:nvSpPr>
          <p:cNvPr id="566" name="Shape 566"/>
          <p:cNvSpPr txBox="1"/>
          <p:nvPr/>
        </p:nvSpPr>
        <p:spPr>
          <a:xfrm>
            <a:off x="6636624" y="1518201"/>
            <a:ext cx="1028400" cy="546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1200" b="1" i="0" u="none" strike="noStrike" cap="none">
                <a:solidFill>
                  <a:srgbClr val="000000"/>
                </a:solidFill>
                <a:latin typeface="Arial"/>
                <a:ea typeface="Arial"/>
                <a:cs typeface="Arial"/>
                <a:sym typeface="Arial"/>
              </a:rPr>
              <a:t>Partition 1</a:t>
            </a:r>
          </a:p>
        </p:txBody>
      </p:sp>
      <p:grpSp>
        <p:nvGrpSpPr>
          <p:cNvPr id="567" name="Shape 567"/>
          <p:cNvGrpSpPr/>
          <p:nvPr/>
        </p:nvGrpSpPr>
        <p:grpSpPr>
          <a:xfrm>
            <a:off x="4642671" y="3413848"/>
            <a:ext cx="3053446" cy="1018525"/>
            <a:chOff x="4642671" y="3413848"/>
            <a:chExt cx="3053446" cy="1018525"/>
          </a:xfrm>
        </p:grpSpPr>
        <p:sp>
          <p:nvSpPr>
            <p:cNvPr id="568" name="Shape 568"/>
            <p:cNvSpPr/>
            <p:nvPr/>
          </p:nvSpPr>
          <p:spPr>
            <a:xfrm>
              <a:off x="4642671" y="3416937"/>
              <a:ext cx="3043049" cy="1013666"/>
            </a:xfrm>
            <a:prstGeom prst="flowChartMagneticDrum">
              <a:avLst/>
            </a:prstGeom>
            <a:solidFill>
              <a:schemeClr val="lt1"/>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569" name="Shape 569"/>
            <p:cNvCxnSpPr/>
            <p:nvPr/>
          </p:nvCxnSpPr>
          <p:spPr>
            <a:xfrm flipH="1">
              <a:off x="5010046" y="3434960"/>
              <a:ext cx="6000" cy="996000"/>
            </a:xfrm>
            <a:prstGeom prst="straightConnector1">
              <a:avLst/>
            </a:prstGeom>
            <a:noFill/>
            <a:ln w="19050" cap="flat" cmpd="sng">
              <a:solidFill>
                <a:schemeClr val="dk2"/>
              </a:solidFill>
              <a:prstDash val="solid"/>
              <a:round/>
              <a:headEnd type="none" w="med" len="med"/>
              <a:tailEnd type="none" w="med" len="med"/>
            </a:ln>
          </p:spPr>
        </p:cxnSp>
        <p:cxnSp>
          <p:nvCxnSpPr>
            <p:cNvPr id="570" name="Shape 570"/>
            <p:cNvCxnSpPr/>
            <p:nvPr/>
          </p:nvCxnSpPr>
          <p:spPr>
            <a:xfrm>
              <a:off x="5094455"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1" name="Shape 571"/>
            <p:cNvCxnSpPr/>
            <p:nvPr/>
          </p:nvCxnSpPr>
          <p:spPr>
            <a:xfrm>
              <a:off x="5186733"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2" name="Shape 572"/>
            <p:cNvCxnSpPr/>
            <p:nvPr/>
          </p:nvCxnSpPr>
          <p:spPr>
            <a:xfrm>
              <a:off x="5279012"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3" name="Shape 573"/>
            <p:cNvCxnSpPr/>
            <p:nvPr/>
          </p:nvCxnSpPr>
          <p:spPr>
            <a:xfrm>
              <a:off x="5371291"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4" name="Shape 574"/>
            <p:cNvCxnSpPr/>
            <p:nvPr/>
          </p:nvCxnSpPr>
          <p:spPr>
            <a:xfrm>
              <a:off x="5463569"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5" name="Shape 575"/>
            <p:cNvCxnSpPr/>
            <p:nvPr/>
          </p:nvCxnSpPr>
          <p:spPr>
            <a:xfrm>
              <a:off x="5555848"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6" name="Shape 576"/>
            <p:cNvCxnSpPr/>
            <p:nvPr/>
          </p:nvCxnSpPr>
          <p:spPr>
            <a:xfrm>
              <a:off x="5648126"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7" name="Shape 577"/>
            <p:cNvCxnSpPr/>
            <p:nvPr/>
          </p:nvCxnSpPr>
          <p:spPr>
            <a:xfrm>
              <a:off x="5740405"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8" name="Shape 578"/>
            <p:cNvCxnSpPr/>
            <p:nvPr/>
          </p:nvCxnSpPr>
          <p:spPr>
            <a:xfrm>
              <a:off x="5832683"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79" name="Shape 579"/>
            <p:cNvCxnSpPr/>
            <p:nvPr/>
          </p:nvCxnSpPr>
          <p:spPr>
            <a:xfrm>
              <a:off x="5924962"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0" name="Shape 580"/>
            <p:cNvCxnSpPr/>
            <p:nvPr/>
          </p:nvCxnSpPr>
          <p:spPr>
            <a:xfrm>
              <a:off x="6017241"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1" name="Shape 581"/>
            <p:cNvCxnSpPr/>
            <p:nvPr/>
          </p:nvCxnSpPr>
          <p:spPr>
            <a:xfrm>
              <a:off x="6109519"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2" name="Shape 582"/>
            <p:cNvCxnSpPr/>
            <p:nvPr/>
          </p:nvCxnSpPr>
          <p:spPr>
            <a:xfrm>
              <a:off x="6201798"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3" name="Shape 583"/>
            <p:cNvCxnSpPr/>
            <p:nvPr/>
          </p:nvCxnSpPr>
          <p:spPr>
            <a:xfrm>
              <a:off x="6294076"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4" name="Shape 584"/>
            <p:cNvCxnSpPr/>
            <p:nvPr/>
          </p:nvCxnSpPr>
          <p:spPr>
            <a:xfrm>
              <a:off x="6386355"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5" name="Shape 585"/>
            <p:cNvCxnSpPr/>
            <p:nvPr/>
          </p:nvCxnSpPr>
          <p:spPr>
            <a:xfrm>
              <a:off x="6478633"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6" name="Shape 586"/>
            <p:cNvCxnSpPr/>
            <p:nvPr/>
          </p:nvCxnSpPr>
          <p:spPr>
            <a:xfrm>
              <a:off x="6570913" y="3413848"/>
              <a:ext cx="0" cy="1017000"/>
            </a:xfrm>
            <a:prstGeom prst="straightConnector1">
              <a:avLst/>
            </a:prstGeom>
            <a:noFill/>
            <a:ln w="19050" cap="flat" cmpd="sng">
              <a:solidFill>
                <a:schemeClr val="dk2"/>
              </a:solidFill>
              <a:prstDash val="solid"/>
              <a:round/>
              <a:headEnd type="none" w="med" len="med"/>
              <a:tailEnd type="none" w="med" len="med"/>
            </a:ln>
          </p:spPr>
        </p:cxnSp>
        <p:cxnSp>
          <p:nvCxnSpPr>
            <p:cNvPr id="587" name="Shape 587"/>
            <p:cNvCxnSpPr/>
            <p:nvPr/>
          </p:nvCxnSpPr>
          <p:spPr>
            <a:xfrm>
              <a:off x="6663192" y="3413848"/>
              <a:ext cx="0" cy="1017000"/>
            </a:xfrm>
            <a:prstGeom prst="straightConnector1">
              <a:avLst/>
            </a:prstGeom>
            <a:noFill/>
            <a:ln w="19050" cap="flat" cmpd="sng">
              <a:solidFill>
                <a:schemeClr val="dk2"/>
              </a:solidFill>
              <a:prstDash val="solid"/>
              <a:round/>
              <a:headEnd type="none" w="med" len="med"/>
              <a:tailEnd type="none" w="med" len="med"/>
            </a:ln>
          </p:spPr>
        </p:cxnSp>
        <p:sp>
          <p:nvSpPr>
            <p:cNvPr id="588" name="Shape 588"/>
            <p:cNvSpPr/>
            <p:nvPr/>
          </p:nvSpPr>
          <p:spPr>
            <a:xfrm>
              <a:off x="6570907" y="3413848"/>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9" name="Shape 589"/>
            <p:cNvSpPr/>
            <p:nvPr/>
          </p:nvSpPr>
          <p:spPr>
            <a:xfrm>
              <a:off x="6294076" y="3413848"/>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0" name="Shape 590"/>
            <p:cNvSpPr/>
            <p:nvPr/>
          </p:nvSpPr>
          <p:spPr>
            <a:xfrm>
              <a:off x="6201778" y="3415292"/>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1" name="Shape 591"/>
            <p:cNvSpPr/>
            <p:nvPr/>
          </p:nvSpPr>
          <p:spPr>
            <a:xfrm>
              <a:off x="6109507" y="3413848"/>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6" name="Shape 536"/>
            <p:cNvSpPr/>
            <p:nvPr/>
          </p:nvSpPr>
          <p:spPr>
            <a:xfrm>
              <a:off x="6013026" y="3413848"/>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2" name="Shape 592"/>
            <p:cNvSpPr/>
            <p:nvPr/>
          </p:nvSpPr>
          <p:spPr>
            <a:xfrm>
              <a:off x="6386346" y="3415292"/>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3" name="Shape 593"/>
            <p:cNvSpPr/>
            <p:nvPr/>
          </p:nvSpPr>
          <p:spPr>
            <a:xfrm>
              <a:off x="6478616" y="3415292"/>
              <a:ext cx="92400" cy="1017000"/>
            </a:xfrm>
            <a:prstGeom prst="rect">
              <a:avLst/>
            </a:prstGeom>
            <a:solidFill>
              <a:schemeClr val="accent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4" name="Shape 594"/>
            <p:cNvSpPr txBox="1"/>
            <p:nvPr/>
          </p:nvSpPr>
          <p:spPr>
            <a:xfrm>
              <a:off x="6658417" y="3732173"/>
              <a:ext cx="1037700" cy="700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D4F53"/>
                </a:buClr>
                <a:buSzPct val="25000"/>
                <a:buFont typeface="Arial"/>
                <a:buNone/>
              </a:pPr>
              <a:r>
                <a:rPr lang="en" sz="1200" b="1" i="0" u="none" strike="noStrike" cap="none">
                  <a:solidFill>
                    <a:srgbClr val="4D4F53"/>
                  </a:solidFill>
                  <a:latin typeface="Arial"/>
                  <a:ea typeface="Arial"/>
                  <a:cs typeface="Arial"/>
                  <a:sym typeface="Arial"/>
                </a:rPr>
                <a:t>Partition N</a:t>
              </a:r>
            </a:p>
          </p:txBody>
        </p:sp>
      </p:grpSp>
      <p:grpSp>
        <p:nvGrpSpPr>
          <p:cNvPr id="595" name="Shape 595"/>
          <p:cNvGrpSpPr/>
          <p:nvPr/>
        </p:nvGrpSpPr>
        <p:grpSpPr>
          <a:xfrm>
            <a:off x="4089426" y="2218595"/>
            <a:ext cx="1969800" cy="1195253"/>
            <a:chOff x="4103493" y="2218595"/>
            <a:chExt cx="1969800" cy="1195253"/>
          </a:xfrm>
        </p:grpSpPr>
        <p:cxnSp>
          <p:nvCxnSpPr>
            <p:cNvPr id="596" name="Shape 596"/>
            <p:cNvCxnSpPr>
              <a:endCxn id="536" idx="0"/>
            </p:cNvCxnSpPr>
            <p:nvPr/>
          </p:nvCxnSpPr>
          <p:spPr>
            <a:xfrm>
              <a:off x="4103493" y="2445148"/>
              <a:ext cx="1969800" cy="968700"/>
            </a:xfrm>
            <a:prstGeom prst="straightConnector1">
              <a:avLst/>
            </a:prstGeom>
            <a:noFill/>
            <a:ln w="19050" cap="flat" cmpd="sng">
              <a:solidFill>
                <a:schemeClr val="dk2"/>
              </a:solidFill>
              <a:prstDash val="dash"/>
              <a:round/>
              <a:headEnd type="none" w="med" len="med"/>
              <a:tailEnd type="triangle" w="lg" len="lg"/>
            </a:ln>
          </p:spPr>
        </p:cxnSp>
        <p:cxnSp>
          <p:nvCxnSpPr>
            <p:cNvPr id="597" name="Shape 597"/>
            <p:cNvCxnSpPr>
              <a:endCxn id="534" idx="2"/>
            </p:cNvCxnSpPr>
            <p:nvPr/>
          </p:nvCxnSpPr>
          <p:spPr>
            <a:xfrm rot="10800000" flipH="1">
              <a:off x="4103543" y="2218595"/>
              <a:ext cx="1783200" cy="226500"/>
            </a:xfrm>
            <a:prstGeom prst="straightConnector1">
              <a:avLst/>
            </a:prstGeom>
            <a:noFill/>
            <a:ln w="19050" cap="flat" cmpd="sng">
              <a:solidFill>
                <a:schemeClr val="dk2"/>
              </a:solidFill>
              <a:prstDash val="dash"/>
              <a:round/>
              <a:headEnd type="none" w="med" len="med"/>
              <a:tailEnd type="triangle" w="lg" len="lg"/>
            </a:ln>
          </p:spPr>
        </p:cxnSp>
      </p:grpSp>
      <p:cxnSp>
        <p:nvCxnSpPr>
          <p:cNvPr id="598" name="Shape 598"/>
          <p:cNvCxnSpPr>
            <a:stCxn id="590" idx="0"/>
          </p:cNvCxnSpPr>
          <p:nvPr/>
        </p:nvCxnSpPr>
        <p:spPr>
          <a:xfrm rot="10800000" flipH="1">
            <a:off x="6247978" y="2338892"/>
            <a:ext cx="2112600" cy="1076400"/>
          </a:xfrm>
          <a:prstGeom prst="straightConnector1">
            <a:avLst/>
          </a:prstGeom>
          <a:noFill/>
          <a:ln w="19050" cap="flat" cmpd="sng">
            <a:solidFill>
              <a:schemeClr val="dk2"/>
            </a:solidFill>
            <a:prstDash val="solid"/>
            <a:round/>
            <a:headEnd type="none" w="med" len="med"/>
            <a:tailEnd type="triangle" w="lg" len="lg"/>
          </a:ln>
        </p:spPr>
      </p:cxnSp>
      <p:cxnSp>
        <p:nvCxnSpPr>
          <p:cNvPr id="599" name="Shape 599"/>
          <p:cNvCxnSpPr>
            <a:stCxn id="593" idx="0"/>
          </p:cNvCxnSpPr>
          <p:nvPr/>
        </p:nvCxnSpPr>
        <p:spPr>
          <a:xfrm rot="10800000" flipH="1">
            <a:off x="6524816" y="3297392"/>
            <a:ext cx="1835400" cy="117900"/>
          </a:xfrm>
          <a:prstGeom prst="straightConnector1">
            <a:avLst/>
          </a:prstGeom>
          <a:noFill/>
          <a:ln w="19050" cap="flat" cmpd="sng">
            <a:solidFill>
              <a:schemeClr val="dk2"/>
            </a:solidFill>
            <a:prstDash val="solid"/>
            <a:round/>
            <a:headEnd type="none" w="med" len="med"/>
            <a:tailEnd type="triangle" w="lg" len="lg"/>
          </a:ln>
        </p:spPr>
      </p:cxnSp>
      <p:grpSp>
        <p:nvGrpSpPr>
          <p:cNvPr id="600" name="Shape 600"/>
          <p:cNvGrpSpPr/>
          <p:nvPr/>
        </p:nvGrpSpPr>
        <p:grpSpPr>
          <a:xfrm>
            <a:off x="4114382" y="2210822"/>
            <a:ext cx="1783200" cy="828900"/>
            <a:chOff x="4089492" y="2226405"/>
            <a:chExt cx="1783200" cy="828900"/>
          </a:xfrm>
        </p:grpSpPr>
        <p:cxnSp>
          <p:nvCxnSpPr>
            <p:cNvPr id="601" name="Shape 601"/>
            <p:cNvCxnSpPr/>
            <p:nvPr/>
          </p:nvCxnSpPr>
          <p:spPr>
            <a:xfrm rot="10800000" flipH="1">
              <a:off x="4089492" y="2226430"/>
              <a:ext cx="1783200" cy="226500"/>
            </a:xfrm>
            <a:prstGeom prst="straightConnector1">
              <a:avLst/>
            </a:prstGeom>
            <a:noFill/>
            <a:ln w="19050" cap="flat" cmpd="sng">
              <a:solidFill>
                <a:schemeClr val="dk2"/>
              </a:solidFill>
              <a:prstDash val="solid"/>
              <a:round/>
              <a:headEnd type="none" w="med" len="med"/>
              <a:tailEnd type="triangle" w="lg" len="lg"/>
            </a:ln>
          </p:spPr>
        </p:cxnSp>
        <p:cxnSp>
          <p:nvCxnSpPr>
            <p:cNvPr id="602" name="Shape 602"/>
            <p:cNvCxnSpPr/>
            <p:nvPr/>
          </p:nvCxnSpPr>
          <p:spPr>
            <a:xfrm rot="10800000" flipH="1">
              <a:off x="4089492" y="2226405"/>
              <a:ext cx="1783200" cy="828900"/>
            </a:xfrm>
            <a:prstGeom prst="straightConnector1">
              <a:avLst/>
            </a:prstGeom>
            <a:noFill/>
            <a:ln w="19050" cap="flat" cmpd="sng">
              <a:solidFill>
                <a:schemeClr val="dk2"/>
              </a:solidFill>
              <a:prstDash val="solid"/>
              <a:round/>
              <a:headEnd type="none" w="med" len="med"/>
              <a:tailEnd type="triangle" w="lg" len="lg"/>
            </a:ln>
          </p:spPr>
        </p:cxnSp>
      </p:grpSp>
      <p:cxnSp>
        <p:nvCxnSpPr>
          <p:cNvPr id="603" name="Shape 603"/>
          <p:cNvCxnSpPr>
            <a:stCxn id="560" idx="2"/>
          </p:cNvCxnSpPr>
          <p:nvPr/>
        </p:nvCxnSpPr>
        <p:spPr>
          <a:xfrm>
            <a:off x="6145455" y="2217153"/>
            <a:ext cx="2214900" cy="633000"/>
          </a:xfrm>
          <a:prstGeom prst="straightConnector1">
            <a:avLst/>
          </a:prstGeom>
          <a:noFill/>
          <a:ln w="19050" cap="flat" cmpd="sng">
            <a:solidFill>
              <a:schemeClr val="dk2"/>
            </a:solidFill>
            <a:prstDash val="solid"/>
            <a:round/>
            <a:headEnd type="none" w="med" len="med"/>
            <a:tailEnd type="triangle" w="lg" len="lg"/>
          </a:ln>
        </p:spPr>
      </p:cxnSp>
      <p:sp>
        <p:nvSpPr>
          <p:cNvPr id="604" name="Shape 604"/>
          <p:cNvSpPr/>
          <p:nvPr/>
        </p:nvSpPr>
        <p:spPr>
          <a:xfrm>
            <a:off x="8360246" y="2210128"/>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050" b="1" i="0" u="none" strike="noStrike" cap="none">
                <a:solidFill>
                  <a:srgbClr val="FFFFFF"/>
                </a:solidFill>
                <a:latin typeface="Arial"/>
                <a:ea typeface="Arial"/>
                <a:cs typeface="Arial"/>
                <a:sym typeface="Arial"/>
              </a:rPr>
              <a:t>C1</a:t>
            </a:r>
          </a:p>
        </p:txBody>
      </p:sp>
      <p:sp>
        <p:nvSpPr>
          <p:cNvPr id="605" name="Shape 605"/>
          <p:cNvSpPr/>
          <p:nvPr/>
        </p:nvSpPr>
        <p:spPr>
          <a:xfrm>
            <a:off x="3668389" y="2269577"/>
            <a:ext cx="421200" cy="316500"/>
          </a:xfrm>
          <a:prstGeom prst="roundRect">
            <a:avLst>
              <a:gd name="adj" fmla="val 16667"/>
            </a:avLst>
          </a:prstGeom>
          <a:solidFill>
            <a:schemeClr val="accen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050" b="1" i="0" u="none" strike="noStrike" cap="none">
                <a:solidFill>
                  <a:srgbClr val="FFFFFF"/>
                </a:solidFill>
                <a:latin typeface="Arial"/>
                <a:ea typeface="Arial"/>
                <a:cs typeface="Arial"/>
                <a:sym typeface="Arial"/>
              </a:rPr>
              <a:t>P</a:t>
            </a:r>
          </a:p>
        </p:txBody>
      </p:sp>
      <p:sp>
        <p:nvSpPr>
          <p:cNvPr id="606" name="Shape 606"/>
          <p:cNvSpPr/>
          <p:nvPr/>
        </p:nvSpPr>
        <p:spPr>
          <a:xfrm>
            <a:off x="3668389" y="2885123"/>
            <a:ext cx="421200" cy="316500"/>
          </a:xfrm>
          <a:prstGeom prst="roundRect">
            <a:avLst>
              <a:gd name="adj" fmla="val 16667"/>
            </a:avLst>
          </a:prstGeom>
          <a:solidFill>
            <a:schemeClr val="accen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050" b="1" i="0" u="none" strike="noStrike" cap="none">
                <a:solidFill>
                  <a:srgbClr val="FFFFFF"/>
                </a:solidFill>
                <a:latin typeface="Arial"/>
                <a:ea typeface="Arial"/>
                <a:cs typeface="Arial"/>
                <a:sym typeface="Arial"/>
              </a:rPr>
              <a:t>P</a:t>
            </a:r>
          </a:p>
        </p:txBody>
      </p:sp>
      <p:sp>
        <p:nvSpPr>
          <p:cNvPr id="607" name="Shape 607"/>
          <p:cNvSpPr/>
          <p:nvPr/>
        </p:nvSpPr>
        <p:spPr>
          <a:xfrm>
            <a:off x="8360246" y="2662048"/>
            <a:ext cx="366600" cy="366600"/>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050" b="1" i="0" u="none" strike="noStrike" cap="none">
                <a:solidFill>
                  <a:srgbClr val="FFFFFF"/>
                </a:solidFill>
                <a:latin typeface="Arial"/>
                <a:ea typeface="Arial"/>
                <a:cs typeface="Arial"/>
                <a:sym typeface="Arial"/>
              </a:rPr>
              <a:t>C2</a:t>
            </a:r>
          </a:p>
        </p:txBody>
      </p:sp>
      <p:sp>
        <p:nvSpPr>
          <p:cNvPr id="608" name="Shape 608"/>
          <p:cNvSpPr/>
          <p:nvPr/>
        </p:nvSpPr>
        <p:spPr>
          <a:xfrm>
            <a:off x="8360246" y="3113966"/>
            <a:ext cx="366600" cy="366599"/>
          </a:xfrm>
          <a:prstGeom prst="ellipse">
            <a:avLst/>
          </a:prstGeom>
          <a:solidFill>
            <a:srgbClr val="57585A"/>
          </a:solidFill>
          <a:ln w="19050" cap="flat" cmpd="sng">
            <a:solidFill>
              <a:schemeClr val="dk2"/>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1050" b="1" i="0" u="none" strike="noStrike" cap="none">
                <a:solidFill>
                  <a:srgbClr val="FFFFFF"/>
                </a:solidFill>
                <a:latin typeface="Arial"/>
                <a:ea typeface="Arial"/>
                <a:cs typeface="Arial"/>
                <a:sym typeface="Arial"/>
              </a:rPr>
              <a:t>C2b</a:t>
            </a:r>
          </a:p>
        </p:txBody>
      </p:sp>
      <p:sp>
        <p:nvSpPr>
          <p:cNvPr id="609" name="Shape 609"/>
          <p:cNvSpPr txBox="1"/>
          <p:nvPr/>
        </p:nvSpPr>
        <p:spPr>
          <a:xfrm>
            <a:off x="207817" y="4006319"/>
            <a:ext cx="3197100" cy="623400"/>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Consumers belonging to same group divide partitions</a:t>
            </a:r>
          </a:p>
        </p:txBody>
      </p:sp>
      <p:sp>
        <p:nvSpPr>
          <p:cNvPr id="610" name="Shape 610"/>
          <p:cNvSpPr txBox="1"/>
          <p:nvPr/>
        </p:nvSpPr>
        <p:spPr>
          <a:xfrm>
            <a:off x="207817" y="1455699"/>
            <a:ext cx="3197100" cy="609600"/>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Producers write to the head of the log</a:t>
            </a:r>
          </a:p>
        </p:txBody>
      </p:sp>
      <p:sp>
        <p:nvSpPr>
          <p:cNvPr id="611" name="Shape 611"/>
          <p:cNvSpPr txBox="1"/>
          <p:nvPr/>
        </p:nvSpPr>
        <p:spPr>
          <a:xfrm>
            <a:off x="207817" y="2089308"/>
            <a:ext cx="3197100" cy="713400"/>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Consumers read at their own pace, each with a cursor</a:t>
            </a:r>
          </a:p>
        </p:txBody>
      </p:sp>
      <p:sp>
        <p:nvSpPr>
          <p:cNvPr id="612" name="Shape 612"/>
          <p:cNvSpPr txBox="1"/>
          <p:nvPr/>
        </p:nvSpPr>
        <p:spPr>
          <a:xfrm>
            <a:off x="207817" y="2826827"/>
            <a:ext cx="3197100" cy="551699"/>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Partitions used for load balancing</a:t>
            </a:r>
          </a:p>
        </p:txBody>
      </p:sp>
      <p:sp>
        <p:nvSpPr>
          <p:cNvPr id="613" name="Shape 613"/>
          <p:cNvSpPr txBox="1"/>
          <p:nvPr/>
        </p:nvSpPr>
        <p:spPr>
          <a:xfrm>
            <a:off x="207817" y="3402710"/>
            <a:ext cx="3197100" cy="579600"/>
          </a:xfrm>
          <a:prstGeom prst="rect">
            <a:avLst/>
          </a:prstGeom>
          <a:noFill/>
          <a:ln>
            <a:noFill/>
          </a:ln>
        </p:spPr>
        <p:txBody>
          <a:bodyPr lIns="91425" tIns="91425" rIns="91425" bIns="91425" anchor="t" anchorCtr="0">
            <a:noAutofit/>
          </a:bodyPr>
          <a:lstStyle/>
          <a:p>
            <a:pPr marL="137160" marR="0" lvl="0" indent="-137160" algn="l" rtl="0">
              <a:lnSpc>
                <a:spcPct val="80000"/>
              </a:lnSpc>
              <a:spcBef>
                <a:spcPts val="0"/>
              </a:spcBef>
              <a:spcAft>
                <a:spcPts val="400"/>
              </a:spcAft>
              <a:buClr>
                <a:schemeClr val="accent1"/>
              </a:buClr>
              <a:buSzPct val="80000"/>
              <a:buFont typeface="Arial"/>
              <a:buChar char="●"/>
            </a:pPr>
            <a:r>
              <a:rPr lang="en" sz="1600" b="0" i="0" u="none" strike="noStrike" cap="none">
                <a:solidFill>
                  <a:srgbClr val="4D4F53"/>
                </a:solidFill>
                <a:latin typeface="Arial"/>
                <a:ea typeface="Arial"/>
                <a:cs typeface="Arial"/>
                <a:sym typeface="Arial"/>
              </a:rPr>
              <a:t>Producers split events based on key </a:t>
            </a:r>
          </a:p>
        </p:txBody>
      </p:sp>
    </p:spTree>
    <p:extLst>
      <p:ext uri="{BB962C8B-B14F-4D97-AF65-F5344CB8AC3E}">
        <p14:creationId xmlns:p14="http://schemas.microsoft.com/office/powerpoint/2010/main" val="1962270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30130" y="205979"/>
            <a:ext cx="8229600" cy="692700"/>
          </a:xfrm>
          <a:prstGeom prst="rect">
            <a:avLst/>
          </a:prstGeom>
        </p:spPr>
        <p:txBody>
          <a:bodyPr lIns="68575" tIns="68575" rIns="68575" bIns="68575" anchor="ctr" anchorCtr="0">
            <a:noAutofit/>
          </a:bodyPr>
          <a:lstStyle/>
          <a:p>
            <a:pPr lvl="0">
              <a:spcBef>
                <a:spcPts val="0"/>
              </a:spcBef>
              <a:buNone/>
            </a:pPr>
            <a:r>
              <a:rPr lang="en" dirty="0"/>
              <a:t>Streams Enable Event-based </a:t>
            </a:r>
            <a:r>
              <a:rPr lang="en" dirty="0" err="1"/>
              <a:t>Microservices</a:t>
            </a:r>
            <a:endParaRPr lang="en" dirty="0"/>
          </a:p>
        </p:txBody>
      </p:sp>
      <p:pic>
        <p:nvPicPr>
          <p:cNvPr id="434" name="Shape 434"/>
          <p:cNvPicPr preferRelativeResize="0"/>
          <p:nvPr/>
        </p:nvPicPr>
        <p:blipFill rotWithShape="1">
          <a:blip r:embed="rId3">
            <a:alphaModFix/>
          </a:blip>
          <a:srcRect/>
          <a:stretch/>
        </p:blipFill>
        <p:spPr>
          <a:xfrm>
            <a:off x="330113" y="2102529"/>
            <a:ext cx="702900" cy="764400"/>
          </a:xfrm>
          <a:prstGeom prst="rect">
            <a:avLst/>
          </a:prstGeom>
          <a:noFill/>
          <a:ln>
            <a:noFill/>
          </a:ln>
        </p:spPr>
      </p:pic>
      <p:pic>
        <p:nvPicPr>
          <p:cNvPr id="435" name="Shape 435"/>
          <p:cNvPicPr preferRelativeResize="0"/>
          <p:nvPr/>
        </p:nvPicPr>
        <p:blipFill rotWithShape="1">
          <a:blip r:embed="rId4">
            <a:alphaModFix/>
          </a:blip>
          <a:srcRect/>
          <a:stretch/>
        </p:blipFill>
        <p:spPr>
          <a:xfrm>
            <a:off x="331922" y="1290823"/>
            <a:ext cx="699300" cy="764400"/>
          </a:xfrm>
          <a:prstGeom prst="rect">
            <a:avLst/>
          </a:prstGeom>
          <a:noFill/>
          <a:ln>
            <a:noFill/>
          </a:ln>
        </p:spPr>
      </p:pic>
      <p:pic>
        <p:nvPicPr>
          <p:cNvPr id="436" name="Shape 436"/>
          <p:cNvPicPr preferRelativeResize="0"/>
          <p:nvPr/>
        </p:nvPicPr>
        <p:blipFill rotWithShape="1">
          <a:blip r:embed="rId5">
            <a:alphaModFix/>
          </a:blip>
          <a:srcRect/>
          <a:stretch/>
        </p:blipFill>
        <p:spPr>
          <a:xfrm>
            <a:off x="330125" y="2914217"/>
            <a:ext cx="702900" cy="764400"/>
          </a:xfrm>
          <a:prstGeom prst="rect">
            <a:avLst/>
          </a:prstGeom>
          <a:noFill/>
          <a:ln>
            <a:noFill/>
          </a:ln>
        </p:spPr>
      </p:pic>
      <p:pic>
        <p:nvPicPr>
          <p:cNvPr id="437" name="Shape 437"/>
          <p:cNvPicPr preferRelativeResize="0"/>
          <p:nvPr/>
        </p:nvPicPr>
        <p:blipFill rotWithShape="1">
          <a:blip r:embed="rId6">
            <a:alphaModFix/>
          </a:blip>
          <a:srcRect/>
          <a:stretch/>
        </p:blipFill>
        <p:spPr>
          <a:xfrm>
            <a:off x="331922" y="3900014"/>
            <a:ext cx="699300" cy="764400"/>
          </a:xfrm>
          <a:prstGeom prst="rect">
            <a:avLst/>
          </a:prstGeom>
          <a:noFill/>
          <a:ln>
            <a:noFill/>
          </a:ln>
        </p:spPr>
      </p:pic>
      <p:grpSp>
        <p:nvGrpSpPr>
          <p:cNvPr id="438" name="Shape 438"/>
          <p:cNvGrpSpPr/>
          <p:nvPr/>
        </p:nvGrpSpPr>
        <p:grpSpPr>
          <a:xfrm>
            <a:off x="1619724" y="2806608"/>
            <a:ext cx="1163790" cy="279357"/>
            <a:chOff x="1952950" y="1850750"/>
            <a:chExt cx="1617050" cy="715200"/>
          </a:xfrm>
        </p:grpSpPr>
        <p:sp>
          <p:nvSpPr>
            <p:cNvPr id="439" name="Shape 439"/>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0" name="Shape 440"/>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1" name="Shape 441"/>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42" name="Shape 442"/>
            <p:cNvCxnSpPr>
              <a:stCxn id="441" idx="0"/>
              <a:endCxn id="439"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443" name="Shape 443"/>
            <p:cNvCxnSpPr>
              <a:stCxn id="441" idx="4"/>
              <a:endCxn id="439"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grpSp>
        <p:nvGrpSpPr>
          <p:cNvPr id="444" name="Shape 444"/>
          <p:cNvGrpSpPr/>
          <p:nvPr/>
        </p:nvGrpSpPr>
        <p:grpSpPr>
          <a:xfrm>
            <a:off x="4469599" y="2806608"/>
            <a:ext cx="1163790" cy="279357"/>
            <a:chOff x="1952950" y="1850750"/>
            <a:chExt cx="1617050" cy="715200"/>
          </a:xfrm>
        </p:grpSpPr>
        <p:sp>
          <p:nvSpPr>
            <p:cNvPr id="445" name="Shape 445"/>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6" name="Shape 446"/>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7" name="Shape 447"/>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48" name="Shape 448"/>
            <p:cNvCxnSpPr>
              <a:stCxn id="447" idx="0"/>
              <a:endCxn id="445"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449" name="Shape 449"/>
            <p:cNvCxnSpPr>
              <a:stCxn id="447" idx="4"/>
              <a:endCxn id="445"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grpSp>
        <p:nvGrpSpPr>
          <p:cNvPr id="450" name="Shape 450"/>
          <p:cNvGrpSpPr/>
          <p:nvPr/>
        </p:nvGrpSpPr>
        <p:grpSpPr>
          <a:xfrm>
            <a:off x="7045252" y="2806608"/>
            <a:ext cx="1584547" cy="279357"/>
            <a:chOff x="1952950" y="1850750"/>
            <a:chExt cx="1617050" cy="715200"/>
          </a:xfrm>
        </p:grpSpPr>
        <p:sp>
          <p:nvSpPr>
            <p:cNvPr id="451" name="Shape 451"/>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2" name="Shape 452"/>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3" name="Shape 453"/>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54" name="Shape 454"/>
            <p:cNvCxnSpPr>
              <a:stCxn id="453" idx="0"/>
              <a:endCxn id="451" idx="0"/>
            </p:cNvCxnSpPr>
            <p:nvPr/>
          </p:nvCxnSpPr>
          <p:spPr>
            <a:xfrm>
              <a:off x="2134600" y="1850750"/>
              <a:ext cx="1253700" cy="0"/>
            </a:xfrm>
            <a:prstGeom prst="straightConnector1">
              <a:avLst/>
            </a:prstGeom>
            <a:noFill/>
            <a:ln w="28575" cap="flat" cmpd="sng">
              <a:solidFill>
                <a:srgbClr val="FFFFFF"/>
              </a:solidFill>
              <a:prstDash val="solid"/>
              <a:round/>
              <a:headEnd type="none" w="med" len="med"/>
              <a:tailEnd type="none" w="med" len="med"/>
            </a:ln>
          </p:spPr>
        </p:cxnSp>
        <p:cxnSp>
          <p:nvCxnSpPr>
            <p:cNvPr id="455" name="Shape 455"/>
            <p:cNvCxnSpPr>
              <a:stCxn id="453" idx="4"/>
              <a:endCxn id="451" idx="4"/>
            </p:cNvCxnSpPr>
            <p:nvPr/>
          </p:nvCxnSpPr>
          <p:spPr>
            <a:xfrm>
              <a:off x="2134600" y="2565950"/>
              <a:ext cx="1253700" cy="0"/>
            </a:xfrm>
            <a:prstGeom prst="straightConnector1">
              <a:avLst/>
            </a:prstGeom>
            <a:noFill/>
            <a:ln w="28575" cap="flat" cmpd="sng">
              <a:solidFill>
                <a:srgbClr val="FFFFFF"/>
              </a:solidFill>
              <a:prstDash val="solid"/>
              <a:round/>
              <a:headEnd type="none" w="med" len="med"/>
              <a:tailEnd type="none" w="med" len="med"/>
            </a:ln>
          </p:spPr>
        </p:cxnSp>
      </p:grpSp>
      <p:sp>
        <p:nvSpPr>
          <p:cNvPr id="456" name="Shape 456"/>
          <p:cNvSpPr txBox="1"/>
          <p:nvPr/>
        </p:nvSpPr>
        <p:spPr>
          <a:xfrm>
            <a:off x="1954525" y="2846065"/>
            <a:ext cx="702900" cy="216900"/>
          </a:xfrm>
          <a:prstGeom prst="rect">
            <a:avLst/>
          </a:prstGeom>
          <a:noFill/>
          <a:ln>
            <a:noFill/>
          </a:ln>
        </p:spPr>
        <p:txBody>
          <a:bodyPr lIns="91425" tIns="91425" rIns="91425" bIns="91425" anchor="ctr" anchorCtr="0">
            <a:noAutofit/>
          </a:bodyPr>
          <a:lstStyle/>
          <a:p>
            <a:pPr lvl="0" algn="ctr">
              <a:spcBef>
                <a:spcPts val="0"/>
              </a:spcBef>
              <a:buNone/>
            </a:pPr>
            <a:r>
              <a:rPr lang="en">
                <a:solidFill>
                  <a:srgbClr val="FFFFFF"/>
                </a:solidFill>
              </a:rPr>
              <a:t>Clicks</a:t>
            </a:r>
          </a:p>
        </p:txBody>
      </p:sp>
      <p:sp>
        <p:nvSpPr>
          <p:cNvPr id="457" name="Shape 457"/>
          <p:cNvSpPr txBox="1"/>
          <p:nvPr/>
        </p:nvSpPr>
        <p:spPr>
          <a:xfrm>
            <a:off x="4686295" y="2826420"/>
            <a:ext cx="921900" cy="2169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rPr>
              <a:t>Sessions</a:t>
            </a:r>
          </a:p>
        </p:txBody>
      </p:sp>
      <p:sp>
        <p:nvSpPr>
          <p:cNvPr id="458" name="Shape 458"/>
          <p:cNvSpPr txBox="1"/>
          <p:nvPr/>
        </p:nvSpPr>
        <p:spPr>
          <a:xfrm>
            <a:off x="7315175" y="2826425"/>
            <a:ext cx="1301700" cy="216900"/>
          </a:xfrm>
          <a:prstGeom prst="rect">
            <a:avLst/>
          </a:prstGeom>
          <a:noFill/>
          <a:ln>
            <a:noFill/>
          </a:ln>
        </p:spPr>
        <p:txBody>
          <a:bodyPr lIns="91425" tIns="91425" rIns="91425" bIns="91425" anchor="ctr" anchorCtr="0">
            <a:noAutofit/>
          </a:bodyPr>
          <a:lstStyle/>
          <a:p>
            <a:pPr lvl="0" algn="ctr" rtl="0">
              <a:spcBef>
                <a:spcPts val="0"/>
              </a:spcBef>
              <a:buNone/>
            </a:pPr>
            <a:r>
              <a:rPr lang="en">
                <a:solidFill>
                  <a:srgbClr val="FFFFFF"/>
                </a:solidFill>
              </a:rPr>
              <a:t>Conversions</a:t>
            </a:r>
          </a:p>
        </p:txBody>
      </p:sp>
      <p:pic>
        <p:nvPicPr>
          <p:cNvPr id="459" name="Shape 459" descr="Image result for gear icon"/>
          <p:cNvPicPr preferRelativeResize="0"/>
          <p:nvPr/>
        </p:nvPicPr>
        <p:blipFill>
          <a:blip r:embed="rId7">
            <a:alphaModFix/>
          </a:blip>
          <a:stretch>
            <a:fillRect/>
          </a:stretch>
        </p:blipFill>
        <p:spPr>
          <a:xfrm>
            <a:off x="2983200" y="1290825"/>
            <a:ext cx="1301699" cy="1294586"/>
          </a:xfrm>
          <a:prstGeom prst="rect">
            <a:avLst/>
          </a:prstGeom>
          <a:noFill/>
          <a:ln>
            <a:noFill/>
          </a:ln>
        </p:spPr>
      </p:pic>
      <p:pic>
        <p:nvPicPr>
          <p:cNvPr id="460" name="Shape 460" descr="Image result for gear icon"/>
          <p:cNvPicPr preferRelativeResize="0"/>
          <p:nvPr/>
        </p:nvPicPr>
        <p:blipFill>
          <a:blip r:embed="rId7">
            <a:alphaModFix/>
          </a:blip>
          <a:stretch>
            <a:fillRect/>
          </a:stretch>
        </p:blipFill>
        <p:spPr>
          <a:xfrm>
            <a:off x="5684475" y="1290825"/>
            <a:ext cx="1301699" cy="1294586"/>
          </a:xfrm>
          <a:prstGeom prst="rect">
            <a:avLst/>
          </a:prstGeom>
          <a:noFill/>
          <a:ln>
            <a:noFill/>
          </a:ln>
        </p:spPr>
      </p:pic>
      <p:cxnSp>
        <p:nvCxnSpPr>
          <p:cNvPr id="461" name="Shape 461"/>
          <p:cNvCxnSpPr>
            <a:stCxn id="439" idx="6"/>
            <a:endCxn id="459" idx="2"/>
          </p:cNvCxnSpPr>
          <p:nvPr/>
        </p:nvCxnSpPr>
        <p:spPr>
          <a:xfrm rot="10800000" flipH="1">
            <a:off x="2783515" y="2585386"/>
            <a:ext cx="850500" cy="360900"/>
          </a:xfrm>
          <a:prstGeom prst="straightConnector1">
            <a:avLst/>
          </a:prstGeom>
          <a:noFill/>
          <a:ln w="28575" cap="flat" cmpd="sng">
            <a:solidFill>
              <a:schemeClr val="dk2"/>
            </a:solidFill>
            <a:prstDash val="solid"/>
            <a:round/>
            <a:headEnd type="none" w="lg" len="lg"/>
            <a:tailEnd type="triangle" w="lg" len="lg"/>
          </a:ln>
        </p:spPr>
      </p:cxnSp>
      <p:cxnSp>
        <p:nvCxnSpPr>
          <p:cNvPr id="462" name="Shape 462"/>
          <p:cNvCxnSpPr>
            <a:stCxn id="459" idx="2"/>
            <a:endCxn id="447" idx="2"/>
          </p:cNvCxnSpPr>
          <p:nvPr/>
        </p:nvCxnSpPr>
        <p:spPr>
          <a:xfrm>
            <a:off x="3634049" y="2585411"/>
            <a:ext cx="835500" cy="360900"/>
          </a:xfrm>
          <a:prstGeom prst="straightConnector1">
            <a:avLst/>
          </a:prstGeom>
          <a:noFill/>
          <a:ln w="28575" cap="flat" cmpd="sng">
            <a:solidFill>
              <a:schemeClr val="dk2"/>
            </a:solidFill>
            <a:prstDash val="solid"/>
            <a:round/>
            <a:headEnd type="none" w="lg" len="lg"/>
            <a:tailEnd type="triangle" w="lg" len="lg"/>
          </a:ln>
        </p:spPr>
      </p:cxnSp>
      <p:cxnSp>
        <p:nvCxnSpPr>
          <p:cNvPr id="463" name="Shape 463"/>
          <p:cNvCxnSpPr>
            <a:stCxn id="457" idx="3"/>
            <a:endCxn id="460" idx="2"/>
          </p:cNvCxnSpPr>
          <p:nvPr/>
        </p:nvCxnSpPr>
        <p:spPr>
          <a:xfrm rot="10800000" flipH="1">
            <a:off x="5608195" y="2585370"/>
            <a:ext cx="727200" cy="349500"/>
          </a:xfrm>
          <a:prstGeom prst="straightConnector1">
            <a:avLst/>
          </a:prstGeom>
          <a:noFill/>
          <a:ln w="28575" cap="flat" cmpd="sng">
            <a:solidFill>
              <a:schemeClr val="dk2"/>
            </a:solidFill>
            <a:prstDash val="solid"/>
            <a:round/>
            <a:headEnd type="none" w="lg" len="lg"/>
            <a:tailEnd type="triangle" w="lg" len="lg"/>
          </a:ln>
        </p:spPr>
      </p:cxnSp>
      <p:cxnSp>
        <p:nvCxnSpPr>
          <p:cNvPr id="464" name="Shape 464"/>
          <p:cNvCxnSpPr>
            <a:stCxn id="460" idx="2"/>
            <a:endCxn id="453" idx="2"/>
          </p:cNvCxnSpPr>
          <p:nvPr/>
        </p:nvCxnSpPr>
        <p:spPr>
          <a:xfrm>
            <a:off x="6335324" y="2585411"/>
            <a:ext cx="709800" cy="360900"/>
          </a:xfrm>
          <a:prstGeom prst="straightConnector1">
            <a:avLst/>
          </a:prstGeom>
          <a:noFill/>
          <a:ln w="28575" cap="flat" cmpd="sng">
            <a:solidFill>
              <a:schemeClr val="dk2"/>
            </a:solidFill>
            <a:prstDash val="solid"/>
            <a:round/>
            <a:headEnd type="none" w="lg" len="lg"/>
            <a:tailEnd type="triangle" w="lg" len="lg"/>
          </a:ln>
        </p:spPr>
      </p:cxnSp>
      <p:sp>
        <p:nvSpPr>
          <p:cNvPr id="465" name="Shape 465"/>
          <p:cNvSpPr txBox="1"/>
          <p:nvPr/>
        </p:nvSpPr>
        <p:spPr>
          <a:xfrm>
            <a:off x="2983200" y="898675"/>
            <a:ext cx="1301700" cy="279300"/>
          </a:xfrm>
          <a:prstGeom prst="rect">
            <a:avLst/>
          </a:prstGeom>
          <a:noFill/>
          <a:ln>
            <a:noFill/>
          </a:ln>
        </p:spPr>
        <p:txBody>
          <a:bodyPr lIns="91425" tIns="91425" rIns="91425" bIns="91425" anchor="ctr" anchorCtr="0">
            <a:noAutofit/>
          </a:bodyPr>
          <a:lstStyle/>
          <a:p>
            <a:pPr lvl="0" algn="ctr">
              <a:spcBef>
                <a:spcPts val="0"/>
              </a:spcBef>
              <a:buNone/>
            </a:pPr>
            <a:r>
              <a:rPr lang="en"/>
              <a:t>Sessionizer</a:t>
            </a:r>
          </a:p>
        </p:txBody>
      </p:sp>
      <p:sp>
        <p:nvSpPr>
          <p:cNvPr id="466" name="Shape 466"/>
          <p:cNvSpPr txBox="1"/>
          <p:nvPr/>
        </p:nvSpPr>
        <p:spPr>
          <a:xfrm>
            <a:off x="5684475" y="955100"/>
            <a:ext cx="1301700" cy="279300"/>
          </a:xfrm>
          <a:prstGeom prst="rect">
            <a:avLst/>
          </a:prstGeom>
          <a:noFill/>
          <a:ln>
            <a:noFill/>
          </a:ln>
        </p:spPr>
        <p:txBody>
          <a:bodyPr lIns="91425" tIns="91425" rIns="91425" bIns="91425" anchor="ctr" anchorCtr="0">
            <a:noAutofit/>
          </a:bodyPr>
          <a:lstStyle/>
          <a:p>
            <a:pPr lvl="0" algn="ctr" rtl="0">
              <a:spcBef>
                <a:spcPts val="0"/>
              </a:spcBef>
              <a:buNone/>
            </a:pPr>
            <a:r>
              <a:rPr lang="en"/>
              <a:t>Converted?</a:t>
            </a:r>
          </a:p>
        </p:txBody>
      </p:sp>
      <p:cxnSp>
        <p:nvCxnSpPr>
          <p:cNvPr id="467" name="Shape 467"/>
          <p:cNvCxnSpPr>
            <a:stCxn id="435" idx="3"/>
            <a:endCxn id="441" idx="2"/>
          </p:cNvCxnSpPr>
          <p:nvPr/>
        </p:nvCxnSpPr>
        <p:spPr>
          <a:xfrm>
            <a:off x="1031222" y="1673023"/>
            <a:ext cx="588600" cy="1273200"/>
          </a:xfrm>
          <a:prstGeom prst="straightConnector1">
            <a:avLst/>
          </a:prstGeom>
          <a:noFill/>
          <a:ln w="28575" cap="flat" cmpd="sng">
            <a:solidFill>
              <a:schemeClr val="dk2"/>
            </a:solidFill>
            <a:prstDash val="solid"/>
            <a:round/>
            <a:headEnd type="none" w="lg" len="lg"/>
            <a:tailEnd type="triangle" w="lg" len="lg"/>
          </a:ln>
        </p:spPr>
      </p:cxnSp>
      <p:cxnSp>
        <p:nvCxnSpPr>
          <p:cNvPr id="468" name="Shape 468"/>
          <p:cNvCxnSpPr>
            <a:stCxn id="434" idx="3"/>
            <a:endCxn id="441" idx="2"/>
          </p:cNvCxnSpPr>
          <p:nvPr/>
        </p:nvCxnSpPr>
        <p:spPr>
          <a:xfrm>
            <a:off x="1033013" y="2484729"/>
            <a:ext cx="586800" cy="461700"/>
          </a:xfrm>
          <a:prstGeom prst="straightConnector1">
            <a:avLst/>
          </a:prstGeom>
          <a:noFill/>
          <a:ln w="28575" cap="flat" cmpd="sng">
            <a:solidFill>
              <a:schemeClr val="dk2"/>
            </a:solidFill>
            <a:prstDash val="solid"/>
            <a:round/>
            <a:headEnd type="none" w="lg" len="lg"/>
            <a:tailEnd type="triangle" w="lg" len="lg"/>
          </a:ln>
        </p:spPr>
      </p:cxnSp>
      <p:cxnSp>
        <p:nvCxnSpPr>
          <p:cNvPr id="469" name="Shape 469"/>
          <p:cNvCxnSpPr>
            <a:stCxn id="436" idx="3"/>
            <a:endCxn id="441" idx="2"/>
          </p:cNvCxnSpPr>
          <p:nvPr/>
        </p:nvCxnSpPr>
        <p:spPr>
          <a:xfrm rot="10800000" flipH="1">
            <a:off x="1033025" y="2946317"/>
            <a:ext cx="586800" cy="350100"/>
          </a:xfrm>
          <a:prstGeom prst="straightConnector1">
            <a:avLst/>
          </a:prstGeom>
          <a:noFill/>
          <a:ln w="28575" cap="flat" cmpd="sng">
            <a:solidFill>
              <a:schemeClr val="dk2"/>
            </a:solidFill>
            <a:prstDash val="solid"/>
            <a:round/>
            <a:headEnd type="none" w="lg" len="lg"/>
            <a:tailEnd type="triangle" w="lg" len="lg"/>
          </a:ln>
        </p:spPr>
      </p:cxnSp>
      <p:cxnSp>
        <p:nvCxnSpPr>
          <p:cNvPr id="470" name="Shape 470"/>
          <p:cNvCxnSpPr>
            <a:stCxn id="437" idx="3"/>
            <a:endCxn id="441" idx="2"/>
          </p:cNvCxnSpPr>
          <p:nvPr/>
        </p:nvCxnSpPr>
        <p:spPr>
          <a:xfrm rot="10800000" flipH="1">
            <a:off x="1031222" y="2946314"/>
            <a:ext cx="588600" cy="1335900"/>
          </a:xfrm>
          <a:prstGeom prst="straightConnector1">
            <a:avLst/>
          </a:prstGeom>
          <a:noFill/>
          <a:ln w="2857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195253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smtClean="0"/>
              <a:t>Data First Development</a:t>
            </a:r>
            <a:endParaRPr lang="en-US" dirty="0"/>
          </a:p>
        </p:txBody>
      </p:sp>
    </p:spTree>
    <p:extLst>
      <p:ext uri="{BB962C8B-B14F-4D97-AF65-F5344CB8AC3E}">
        <p14:creationId xmlns:p14="http://schemas.microsoft.com/office/powerpoint/2010/main" val="11570803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Microservices Used</a:t>
            </a:r>
            <a:endParaRPr lang="en-US" dirty="0"/>
          </a:p>
        </p:txBody>
      </p:sp>
      <p:sp>
        <p:nvSpPr>
          <p:cNvPr id="3" name="Content Placeholder 2"/>
          <p:cNvSpPr>
            <a:spLocks noGrp="1"/>
          </p:cNvSpPr>
          <p:nvPr>
            <p:ph idx="1"/>
          </p:nvPr>
        </p:nvSpPr>
        <p:spPr>
          <a:xfrm>
            <a:off x="457200" y="898630"/>
            <a:ext cx="5798745" cy="3695999"/>
          </a:xfrm>
        </p:spPr>
        <p:txBody>
          <a:bodyPr>
            <a:normAutofit lnSpcReduction="10000"/>
          </a:bodyPr>
          <a:lstStyle/>
          <a:p>
            <a:r>
              <a:rPr lang="en-US" dirty="0"/>
              <a:t>Microservices that </a:t>
            </a:r>
            <a:r>
              <a:rPr lang="en-US" dirty="0" smtClean="0"/>
              <a:t>leverage </a:t>
            </a:r>
            <a:r>
              <a:rPr lang="en-US" dirty="0"/>
              <a:t>file, database, and streaming services are </a:t>
            </a:r>
            <a:r>
              <a:rPr lang="en-US" dirty="0" smtClean="0"/>
              <a:t>more powerful and agile </a:t>
            </a:r>
            <a:r>
              <a:rPr lang="en-US" dirty="0"/>
              <a:t>than a monolithic </a:t>
            </a:r>
            <a:r>
              <a:rPr lang="en-US" dirty="0" smtClean="0"/>
              <a:t>approach</a:t>
            </a:r>
          </a:p>
          <a:p>
            <a:r>
              <a:rPr lang="en-US" dirty="0" smtClean="0"/>
              <a:t>A </a:t>
            </a:r>
            <a:r>
              <a:rPr lang="en-US" dirty="0"/>
              <a:t>complex series of microservices can also be orchestrated with an underlying publish-and-subscribe </a:t>
            </a:r>
            <a:r>
              <a:rPr lang="en-US" dirty="0" smtClean="0"/>
              <a:t>framework</a:t>
            </a:r>
          </a:p>
          <a:p>
            <a:r>
              <a:rPr lang="en-US" dirty="0" smtClean="0"/>
              <a:t>Integration data-in-motion </a:t>
            </a:r>
            <a:r>
              <a:rPr lang="en-US" dirty="0"/>
              <a:t>and data-at-rest </a:t>
            </a:r>
            <a:r>
              <a:rPr lang="en-US" dirty="0" smtClean="0"/>
              <a:t>supports continuous and low </a:t>
            </a:r>
            <a:r>
              <a:rPr lang="en-US" dirty="0"/>
              <a:t>latency </a:t>
            </a:r>
            <a:r>
              <a:rPr lang="en-US" dirty="0" smtClean="0"/>
              <a:t>processing. </a:t>
            </a:r>
          </a:p>
          <a:p>
            <a:r>
              <a:rPr lang="en-US" dirty="0" smtClean="0"/>
              <a:t>Deep </a:t>
            </a:r>
            <a:r>
              <a:rPr lang="en-US" dirty="0"/>
              <a:t>insights from accumulated </a:t>
            </a:r>
            <a:r>
              <a:rPr lang="en-US" dirty="0" smtClean="0"/>
              <a:t>data informs the rapid response to the latest events</a:t>
            </a:r>
            <a:endParaRPr lang="en-US" dirty="0"/>
          </a:p>
        </p:txBody>
      </p:sp>
      <p:graphicFrame>
        <p:nvGraphicFramePr>
          <p:cNvPr id="4" name="Diagram 3"/>
          <p:cNvGraphicFramePr/>
          <p:nvPr>
            <p:extLst/>
          </p:nvPr>
        </p:nvGraphicFramePr>
        <p:xfrm>
          <a:off x="6187290" y="407406"/>
          <a:ext cx="2568166" cy="362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667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Microservices Leverage Databases/Files/Streams</a:t>
            </a:r>
            <a:endParaRPr lang="en-US" dirty="0"/>
          </a:p>
        </p:txBody>
      </p:sp>
      <p:grpSp>
        <p:nvGrpSpPr>
          <p:cNvPr id="16" name="Group 15"/>
          <p:cNvGrpSpPr/>
          <p:nvPr/>
        </p:nvGrpSpPr>
        <p:grpSpPr>
          <a:xfrm>
            <a:off x="1169255" y="1647825"/>
            <a:ext cx="1266825" cy="914400"/>
            <a:chOff x="1092200" y="2197100"/>
            <a:chExt cx="1689100" cy="1219200"/>
          </a:xfrm>
        </p:grpSpPr>
        <p:sp>
          <p:nvSpPr>
            <p:cNvPr id="11" name="Rectangle 10"/>
            <p:cNvSpPr/>
            <p:nvPr/>
          </p:nvSpPr>
          <p:spPr bwMode="auto">
            <a:xfrm>
              <a:off x="1473200" y="2197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10" name="Rectangle 9"/>
            <p:cNvSpPr/>
            <p:nvPr/>
          </p:nvSpPr>
          <p:spPr bwMode="auto">
            <a:xfrm>
              <a:off x="1282700" y="23876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5" name="Rectangle 4"/>
            <p:cNvSpPr/>
            <p:nvPr/>
          </p:nvSpPr>
          <p:spPr bwMode="auto">
            <a:xfrm>
              <a:off x="1092200" y="2578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r>
                <a:rPr lang="en-US" sz="825" kern="1200" dirty="0">
                  <a:solidFill>
                    <a:prstClr val="black"/>
                  </a:solidFill>
                  <a:ea typeface="+mn-ea"/>
                  <a:cs typeface="+mn-cs"/>
                </a:rPr>
                <a:t>Microservices</a:t>
              </a: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829716"/>
              <a:ext cx="556817" cy="556817"/>
            </a:xfrm>
            <a:prstGeom prst="rect">
              <a:avLst/>
            </a:prstGeom>
          </p:spPr>
        </p:pic>
      </p:grpSp>
      <p:cxnSp>
        <p:nvCxnSpPr>
          <p:cNvPr id="20" name="Elbow Connector 19"/>
          <p:cNvCxnSpPr/>
          <p:nvPr/>
        </p:nvCxnSpPr>
        <p:spPr bwMode="auto">
          <a:xfrm rot="16200000" flipH="1">
            <a:off x="1499292" y="2979900"/>
            <a:ext cx="1157207" cy="321857"/>
          </a:xfrm>
          <a:prstGeom prst="bentConnector3">
            <a:avLst>
              <a:gd name="adj1" fmla="val 100209"/>
            </a:avLst>
          </a:prstGeom>
          <a:noFill/>
          <a:ln w="25400" algn="ctr">
            <a:solidFill>
              <a:schemeClr val="bg2"/>
            </a:solidFill>
            <a:round/>
            <a:headEnd/>
            <a:tailEnd type="triangle"/>
          </a:ln>
        </p:spPr>
      </p:cxnSp>
      <p:cxnSp>
        <p:nvCxnSpPr>
          <p:cNvPr id="22" name="Straight Arrow Connector 21"/>
          <p:cNvCxnSpPr/>
          <p:nvPr/>
        </p:nvCxnSpPr>
        <p:spPr bwMode="auto">
          <a:xfrm flipH="1">
            <a:off x="1447090" y="2571751"/>
            <a:ext cx="2" cy="1217066"/>
          </a:xfrm>
          <a:prstGeom prst="straightConnector1">
            <a:avLst/>
          </a:prstGeom>
          <a:noFill/>
          <a:ln w="25400" algn="ctr">
            <a:solidFill>
              <a:schemeClr val="bg2"/>
            </a:solidFill>
            <a:round/>
            <a:headEnd type="triangle"/>
            <a:tailEnd type="triangle"/>
          </a:ln>
        </p:spPr>
      </p:cxnSp>
      <p:grpSp>
        <p:nvGrpSpPr>
          <p:cNvPr id="40" name="Group 39"/>
          <p:cNvGrpSpPr/>
          <p:nvPr/>
        </p:nvGrpSpPr>
        <p:grpSpPr>
          <a:xfrm>
            <a:off x="1004178" y="3798342"/>
            <a:ext cx="981075" cy="621931"/>
            <a:chOff x="721917" y="4624664"/>
            <a:chExt cx="1308100" cy="829241"/>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0" y="4624664"/>
              <a:ext cx="429654" cy="429654"/>
            </a:xfrm>
            <a:prstGeom prst="rect">
              <a:avLst/>
            </a:prstGeom>
          </p:spPr>
        </p:pic>
        <p:sp>
          <p:nvSpPr>
            <p:cNvPr id="29" name="TextBox 28"/>
            <p:cNvSpPr txBox="1"/>
            <p:nvPr/>
          </p:nvSpPr>
          <p:spPr>
            <a:xfrm>
              <a:off x="721917" y="5146129"/>
              <a:ext cx="1308100" cy="307776"/>
            </a:xfrm>
            <a:prstGeom prst="rect">
              <a:avLst/>
            </a:prstGeom>
            <a:noFill/>
          </p:spPr>
          <p:txBody>
            <a:bodyPr wrap="square" rtlCol="0">
              <a:spAutoFit/>
            </a:bodyPr>
            <a:lstStyle/>
            <a:p>
              <a:pPr defTabSz="457120"/>
              <a:r>
                <a:rPr lang="en-US" sz="900" kern="1200" dirty="0">
                  <a:solidFill>
                    <a:srgbClr val="4D4F53"/>
                  </a:solidFill>
                  <a:ea typeface="+mn-ea"/>
                </a:rPr>
                <a:t>Databases/files</a:t>
              </a: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695" y="4772355"/>
              <a:ext cx="373774" cy="373774"/>
            </a:xfrm>
            <a:prstGeom prst="rect">
              <a:avLst/>
            </a:prstGeom>
          </p:spPr>
        </p:pic>
      </p:grpSp>
      <p:grpSp>
        <p:nvGrpSpPr>
          <p:cNvPr id="36" name="Group 35"/>
          <p:cNvGrpSpPr/>
          <p:nvPr/>
        </p:nvGrpSpPr>
        <p:grpSpPr>
          <a:xfrm>
            <a:off x="2186402" y="3603950"/>
            <a:ext cx="1025548" cy="239199"/>
            <a:chOff x="2510689" y="4204867"/>
            <a:chExt cx="1367397" cy="318933"/>
          </a:xfrm>
        </p:grpSpPr>
        <p:grpSp>
          <p:nvGrpSpPr>
            <p:cNvPr id="6" name="Group 5"/>
            <p:cNvGrpSpPr/>
            <p:nvPr/>
          </p:nvGrpSpPr>
          <p:grpSpPr>
            <a:xfrm>
              <a:off x="2590800" y="4204867"/>
              <a:ext cx="1206500" cy="307935"/>
              <a:chOff x="4102995" y="3853948"/>
              <a:chExt cx="2153610" cy="549665"/>
            </a:xfrm>
          </p:grpSpPr>
          <p:sp>
            <p:nvSpPr>
              <p:cNvPr id="7" name="Oval 6"/>
              <p:cNvSpPr/>
              <p:nvPr/>
            </p:nvSpPr>
            <p:spPr bwMode="auto">
              <a:xfrm>
                <a:off x="6073725" y="3853948"/>
                <a:ext cx="182880" cy="546215"/>
              </a:xfrm>
              <a:prstGeom prst="ellipse">
                <a:avLst/>
              </a:prstGeom>
              <a:gradFill>
                <a:gsLst>
                  <a:gs pos="0">
                    <a:srgbClr val="4D4F53"/>
                  </a:gs>
                  <a:gs pos="52000">
                    <a:srgbClr val="3B6E8E">
                      <a:lumMod val="75000"/>
                    </a:srgbClr>
                  </a:gs>
                  <a:gs pos="99000">
                    <a:srgbClr val="FFFFFF"/>
                  </a:gs>
                </a:gsLst>
                <a:lin ang="16200000" scaled="0"/>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sp>
            <p:nvSpPr>
              <p:cNvPr id="8" name="Rectangle 7"/>
              <p:cNvSpPr/>
              <p:nvPr/>
            </p:nvSpPr>
            <p:spPr bwMode="auto">
              <a:xfrm>
                <a:off x="4189393" y="3857397"/>
                <a:ext cx="1982824" cy="546216"/>
              </a:xfrm>
              <a:prstGeom prst="rect">
                <a:avLst/>
              </a:prstGeom>
              <a:gradFill flip="none" rotWithShape="1">
                <a:gsLst>
                  <a:gs pos="0">
                    <a:srgbClr val="4D4F53"/>
                  </a:gs>
                  <a:gs pos="52000">
                    <a:srgbClr val="3B6E8E">
                      <a:lumMod val="75000"/>
                    </a:srgbClr>
                  </a:gs>
                  <a:gs pos="99000">
                    <a:srgbClr val="FFFFFF"/>
                  </a:gs>
                </a:gsLst>
                <a:lin ang="16200000" scaled="0"/>
                <a:tileRect/>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sp>
            <p:nvSpPr>
              <p:cNvPr id="9" name="Oval 8"/>
              <p:cNvSpPr/>
              <p:nvPr/>
            </p:nvSpPr>
            <p:spPr bwMode="auto">
              <a:xfrm>
                <a:off x="4102995" y="3857397"/>
                <a:ext cx="182880" cy="546215"/>
              </a:xfrm>
              <a:prstGeom prst="ellipse">
                <a:avLst/>
              </a:prstGeom>
              <a:gradFill flip="none" rotWithShape="1">
                <a:gsLst>
                  <a:gs pos="0">
                    <a:srgbClr val="3B6E8E">
                      <a:lumMod val="75000"/>
                    </a:srgbClr>
                  </a:gs>
                  <a:gs pos="100000">
                    <a:srgbClr val="FFFFFF"/>
                  </a:gs>
                  <a:gs pos="29000">
                    <a:srgbClr val="3B6E8E">
                      <a:lumMod val="75000"/>
                    </a:srgbClr>
                  </a:gs>
                </a:gsLst>
                <a:lin ang="5400000" scaled="0"/>
                <a:tileRect/>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grpSp>
        <p:sp>
          <p:nvSpPr>
            <p:cNvPr id="35" name="TextBox 34"/>
            <p:cNvSpPr txBox="1"/>
            <p:nvPr/>
          </p:nvSpPr>
          <p:spPr>
            <a:xfrm>
              <a:off x="2510689" y="4216024"/>
              <a:ext cx="1367397" cy="307776"/>
            </a:xfrm>
            <a:prstGeom prst="rect">
              <a:avLst/>
            </a:prstGeom>
            <a:noFill/>
          </p:spPr>
          <p:txBody>
            <a:bodyPr wrap="square" rtlCol="0">
              <a:spAutoFit/>
            </a:bodyPr>
            <a:lstStyle/>
            <a:p>
              <a:pPr algn="ctr" defTabSz="457120"/>
              <a:r>
                <a:rPr lang="en-US" sz="900" kern="1200" dirty="0">
                  <a:solidFill>
                    <a:prstClr val="white"/>
                  </a:solidFill>
                  <a:ea typeface="+mn-ea"/>
                </a:rPr>
                <a:t>Stream</a:t>
              </a:r>
            </a:p>
          </p:txBody>
        </p:sp>
      </p:grpSp>
      <p:grpSp>
        <p:nvGrpSpPr>
          <p:cNvPr id="41" name="Group 40"/>
          <p:cNvGrpSpPr/>
          <p:nvPr/>
        </p:nvGrpSpPr>
        <p:grpSpPr>
          <a:xfrm>
            <a:off x="3412752" y="1647825"/>
            <a:ext cx="1266825" cy="914400"/>
            <a:chOff x="1092200" y="2197100"/>
            <a:chExt cx="1689100" cy="1219200"/>
          </a:xfrm>
        </p:grpSpPr>
        <p:sp>
          <p:nvSpPr>
            <p:cNvPr id="42" name="Rectangle 41"/>
            <p:cNvSpPr/>
            <p:nvPr/>
          </p:nvSpPr>
          <p:spPr bwMode="auto">
            <a:xfrm>
              <a:off x="1473200" y="2197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43" name="Rectangle 42"/>
            <p:cNvSpPr/>
            <p:nvPr/>
          </p:nvSpPr>
          <p:spPr bwMode="auto">
            <a:xfrm>
              <a:off x="1282700" y="23876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44" name="Rectangle 43"/>
            <p:cNvSpPr/>
            <p:nvPr/>
          </p:nvSpPr>
          <p:spPr bwMode="auto">
            <a:xfrm>
              <a:off x="1092200" y="2578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r>
                <a:rPr lang="en-US" sz="825" kern="1200" dirty="0">
                  <a:solidFill>
                    <a:prstClr val="black"/>
                  </a:solidFill>
                  <a:ea typeface="+mn-ea"/>
                  <a:cs typeface="+mn-cs"/>
                </a:rPr>
                <a:t>Microservices</a:t>
              </a: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829716"/>
              <a:ext cx="556817" cy="556817"/>
            </a:xfrm>
            <a:prstGeom prst="rect">
              <a:avLst/>
            </a:prstGeom>
          </p:spPr>
        </p:pic>
      </p:grpSp>
      <p:cxnSp>
        <p:nvCxnSpPr>
          <p:cNvPr id="50" name="Straight Arrow Connector 49"/>
          <p:cNvCxnSpPr/>
          <p:nvPr/>
        </p:nvCxnSpPr>
        <p:spPr bwMode="auto">
          <a:xfrm flipH="1">
            <a:off x="3866893" y="2571750"/>
            <a:ext cx="2" cy="1194741"/>
          </a:xfrm>
          <a:prstGeom prst="straightConnector1">
            <a:avLst/>
          </a:prstGeom>
          <a:noFill/>
          <a:ln w="25400" algn="ctr">
            <a:solidFill>
              <a:schemeClr val="bg2"/>
            </a:solidFill>
            <a:round/>
            <a:headEnd type="triangle"/>
            <a:tailEnd type="triangle"/>
          </a:ln>
        </p:spPr>
      </p:cxnSp>
      <p:grpSp>
        <p:nvGrpSpPr>
          <p:cNvPr id="51" name="Group 50"/>
          <p:cNvGrpSpPr/>
          <p:nvPr/>
        </p:nvGrpSpPr>
        <p:grpSpPr>
          <a:xfrm>
            <a:off x="3423981" y="3788817"/>
            <a:ext cx="981075" cy="621931"/>
            <a:chOff x="721917" y="4624664"/>
            <a:chExt cx="1308100" cy="829241"/>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0" y="4624664"/>
              <a:ext cx="429654" cy="429654"/>
            </a:xfrm>
            <a:prstGeom prst="rect">
              <a:avLst/>
            </a:prstGeom>
          </p:spPr>
        </p:pic>
        <p:sp>
          <p:nvSpPr>
            <p:cNvPr id="53" name="TextBox 52"/>
            <p:cNvSpPr txBox="1"/>
            <p:nvPr/>
          </p:nvSpPr>
          <p:spPr>
            <a:xfrm>
              <a:off x="721917" y="5146129"/>
              <a:ext cx="1308100" cy="307776"/>
            </a:xfrm>
            <a:prstGeom prst="rect">
              <a:avLst/>
            </a:prstGeom>
            <a:noFill/>
          </p:spPr>
          <p:txBody>
            <a:bodyPr wrap="square" rtlCol="0">
              <a:spAutoFit/>
            </a:bodyPr>
            <a:lstStyle/>
            <a:p>
              <a:pPr defTabSz="457120"/>
              <a:r>
                <a:rPr lang="en-US" sz="900" kern="1200" dirty="0">
                  <a:solidFill>
                    <a:srgbClr val="4D4F53"/>
                  </a:solidFill>
                  <a:ea typeface="+mn-ea"/>
                </a:rPr>
                <a:t>Databases/files</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695" y="4772355"/>
              <a:ext cx="373774" cy="373774"/>
            </a:xfrm>
            <a:prstGeom prst="rect">
              <a:avLst/>
            </a:prstGeom>
          </p:spPr>
        </p:pic>
      </p:grpSp>
      <p:cxnSp>
        <p:nvCxnSpPr>
          <p:cNvPr id="56" name="Elbow Connector 55"/>
          <p:cNvCxnSpPr/>
          <p:nvPr/>
        </p:nvCxnSpPr>
        <p:spPr bwMode="auto">
          <a:xfrm rot="16200000" flipH="1">
            <a:off x="3848649" y="2990170"/>
            <a:ext cx="1157207" cy="321857"/>
          </a:xfrm>
          <a:prstGeom prst="bentConnector3">
            <a:avLst>
              <a:gd name="adj1" fmla="val 100209"/>
            </a:avLst>
          </a:prstGeom>
          <a:noFill/>
          <a:ln w="25400" algn="ctr">
            <a:solidFill>
              <a:schemeClr val="bg2"/>
            </a:solidFill>
            <a:round/>
            <a:headEnd/>
            <a:tailEnd type="triangle"/>
          </a:ln>
        </p:spPr>
      </p:cxnSp>
      <p:grpSp>
        <p:nvGrpSpPr>
          <p:cNvPr id="57" name="Group 56"/>
          <p:cNvGrpSpPr/>
          <p:nvPr/>
        </p:nvGrpSpPr>
        <p:grpSpPr>
          <a:xfrm>
            <a:off x="4535759" y="3614220"/>
            <a:ext cx="1025548" cy="239199"/>
            <a:chOff x="2510689" y="4204867"/>
            <a:chExt cx="1367397" cy="318933"/>
          </a:xfrm>
        </p:grpSpPr>
        <p:grpSp>
          <p:nvGrpSpPr>
            <p:cNvPr id="58" name="Group 57"/>
            <p:cNvGrpSpPr/>
            <p:nvPr/>
          </p:nvGrpSpPr>
          <p:grpSpPr>
            <a:xfrm>
              <a:off x="2590800" y="4204867"/>
              <a:ext cx="1206500" cy="307935"/>
              <a:chOff x="4102995" y="3853948"/>
              <a:chExt cx="2153610" cy="549665"/>
            </a:xfrm>
          </p:grpSpPr>
          <p:sp>
            <p:nvSpPr>
              <p:cNvPr id="60" name="Oval 59"/>
              <p:cNvSpPr/>
              <p:nvPr/>
            </p:nvSpPr>
            <p:spPr bwMode="auto">
              <a:xfrm>
                <a:off x="6073725" y="3853948"/>
                <a:ext cx="182880" cy="546215"/>
              </a:xfrm>
              <a:prstGeom prst="ellipse">
                <a:avLst/>
              </a:prstGeom>
              <a:gradFill>
                <a:gsLst>
                  <a:gs pos="0">
                    <a:srgbClr val="4D4F53"/>
                  </a:gs>
                  <a:gs pos="52000">
                    <a:srgbClr val="3B6E8E">
                      <a:lumMod val="75000"/>
                    </a:srgbClr>
                  </a:gs>
                  <a:gs pos="99000">
                    <a:srgbClr val="FFFFFF"/>
                  </a:gs>
                </a:gsLst>
                <a:lin ang="16200000" scaled="0"/>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sp>
            <p:nvSpPr>
              <p:cNvPr id="61" name="Rectangle 60"/>
              <p:cNvSpPr/>
              <p:nvPr/>
            </p:nvSpPr>
            <p:spPr bwMode="auto">
              <a:xfrm>
                <a:off x="4189393" y="3857397"/>
                <a:ext cx="1982824" cy="546216"/>
              </a:xfrm>
              <a:prstGeom prst="rect">
                <a:avLst/>
              </a:prstGeom>
              <a:gradFill flip="none" rotWithShape="1">
                <a:gsLst>
                  <a:gs pos="0">
                    <a:srgbClr val="4D4F53"/>
                  </a:gs>
                  <a:gs pos="52000">
                    <a:srgbClr val="3B6E8E">
                      <a:lumMod val="75000"/>
                    </a:srgbClr>
                  </a:gs>
                  <a:gs pos="99000">
                    <a:srgbClr val="FFFFFF"/>
                  </a:gs>
                </a:gsLst>
                <a:lin ang="16200000" scaled="0"/>
                <a:tileRect/>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sp>
            <p:nvSpPr>
              <p:cNvPr id="62" name="Oval 61"/>
              <p:cNvSpPr/>
              <p:nvPr/>
            </p:nvSpPr>
            <p:spPr bwMode="auto">
              <a:xfrm>
                <a:off x="4102995" y="3857397"/>
                <a:ext cx="182880" cy="546215"/>
              </a:xfrm>
              <a:prstGeom prst="ellipse">
                <a:avLst/>
              </a:prstGeom>
              <a:gradFill flip="none" rotWithShape="1">
                <a:gsLst>
                  <a:gs pos="0">
                    <a:srgbClr val="3B6E8E">
                      <a:lumMod val="75000"/>
                    </a:srgbClr>
                  </a:gs>
                  <a:gs pos="100000">
                    <a:srgbClr val="FFFFFF"/>
                  </a:gs>
                  <a:gs pos="29000">
                    <a:srgbClr val="3B6E8E">
                      <a:lumMod val="75000"/>
                    </a:srgbClr>
                  </a:gs>
                </a:gsLst>
                <a:lin ang="5400000" scaled="0"/>
                <a:tileRect/>
              </a:gradFill>
              <a:ln w="9525" algn="ctr">
                <a:noFill/>
                <a:round/>
                <a:headEnd/>
                <a:tailEnd/>
              </a:ln>
            </p:spPr>
            <p:txBody>
              <a:bodyPr rtlCol="0" anchor="ctr"/>
              <a:lstStyle/>
              <a:p>
                <a:pPr algn="ctr" eaLnBrk="0" hangingPunct="0"/>
                <a:endParaRPr lang="en-US" sz="1050" dirty="0">
                  <a:solidFill>
                    <a:srgbClr val="FFFFFF"/>
                  </a:solidFill>
                  <a:ea typeface="+mn-ea"/>
                  <a:rtl val="0"/>
                </a:endParaRPr>
              </a:p>
            </p:txBody>
          </p:sp>
        </p:grpSp>
        <p:sp>
          <p:nvSpPr>
            <p:cNvPr id="59" name="TextBox 58"/>
            <p:cNvSpPr txBox="1"/>
            <p:nvPr/>
          </p:nvSpPr>
          <p:spPr>
            <a:xfrm>
              <a:off x="2510689" y="4216024"/>
              <a:ext cx="1367397" cy="307776"/>
            </a:xfrm>
            <a:prstGeom prst="rect">
              <a:avLst/>
            </a:prstGeom>
            <a:noFill/>
          </p:spPr>
          <p:txBody>
            <a:bodyPr wrap="square" rtlCol="0">
              <a:spAutoFit/>
            </a:bodyPr>
            <a:lstStyle/>
            <a:p>
              <a:pPr algn="ctr" defTabSz="457120"/>
              <a:r>
                <a:rPr lang="en-US" sz="900" kern="1200" dirty="0">
                  <a:solidFill>
                    <a:prstClr val="white"/>
                  </a:solidFill>
                  <a:ea typeface="+mn-ea"/>
                </a:rPr>
                <a:t>Stream</a:t>
              </a:r>
            </a:p>
          </p:txBody>
        </p:sp>
      </p:grpSp>
      <p:grpSp>
        <p:nvGrpSpPr>
          <p:cNvPr id="66" name="Group 65"/>
          <p:cNvGrpSpPr/>
          <p:nvPr/>
        </p:nvGrpSpPr>
        <p:grpSpPr>
          <a:xfrm>
            <a:off x="5755902" y="1647825"/>
            <a:ext cx="1266825" cy="914400"/>
            <a:chOff x="1092200" y="2197100"/>
            <a:chExt cx="1689100" cy="1219200"/>
          </a:xfrm>
        </p:grpSpPr>
        <p:sp>
          <p:nvSpPr>
            <p:cNvPr id="67" name="Rectangle 66"/>
            <p:cNvSpPr/>
            <p:nvPr/>
          </p:nvSpPr>
          <p:spPr bwMode="auto">
            <a:xfrm>
              <a:off x="1473200" y="2197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68" name="Rectangle 67"/>
            <p:cNvSpPr/>
            <p:nvPr/>
          </p:nvSpPr>
          <p:spPr bwMode="auto">
            <a:xfrm>
              <a:off x="1282700" y="23876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825" kern="1200" dirty="0">
                <a:solidFill>
                  <a:prstClr val="black"/>
                </a:solidFill>
                <a:ea typeface="+mn-ea"/>
                <a:cs typeface="+mn-cs"/>
              </a:endParaRPr>
            </a:p>
          </p:txBody>
        </p:sp>
        <p:sp>
          <p:nvSpPr>
            <p:cNvPr id="69" name="Rectangle 68"/>
            <p:cNvSpPr/>
            <p:nvPr/>
          </p:nvSpPr>
          <p:spPr bwMode="auto">
            <a:xfrm>
              <a:off x="1092200" y="2578100"/>
              <a:ext cx="1308100" cy="838200"/>
            </a:xfrm>
            <a:prstGeom prst="rect">
              <a:avLst/>
            </a:prstGeom>
            <a:solidFill>
              <a:schemeClr val="bg1">
                <a:lumMod val="85000"/>
              </a:schemeClr>
            </a:solidFill>
            <a:ln w="9525" algn="ctr">
              <a:solidFill>
                <a:schemeClr val="bg1">
                  <a:lumMod val="50000"/>
                </a:schemeClr>
              </a:solidFill>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r>
                <a:rPr lang="en-US" sz="825" kern="1200" dirty="0">
                  <a:solidFill>
                    <a:prstClr val="black"/>
                  </a:solidFill>
                  <a:ea typeface="+mn-ea"/>
                  <a:cs typeface="+mn-cs"/>
                </a:rPr>
                <a:t>Microservices</a:t>
              </a: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a:p>
              <a:pPr algn="ctr" defTabSz="457120" eaLnBrk="0" hangingPunct="0"/>
              <a:endParaRPr lang="en-US" sz="825" kern="1200" dirty="0">
                <a:solidFill>
                  <a:prstClr val="black"/>
                </a:solidFill>
                <a:ea typeface="+mn-ea"/>
                <a:cs typeface="+mn-cs"/>
              </a:endParaRPr>
            </a:p>
          </p:txBody>
        </p:sp>
        <p:pic>
          <p:nvPicPr>
            <p:cNvPr id="70" name="Picture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829716"/>
              <a:ext cx="556817" cy="556817"/>
            </a:xfrm>
            <a:prstGeom prst="rect">
              <a:avLst/>
            </a:prstGeom>
          </p:spPr>
        </p:pic>
      </p:grpSp>
      <p:cxnSp>
        <p:nvCxnSpPr>
          <p:cNvPr id="71" name="Straight Arrow Connector 70"/>
          <p:cNvCxnSpPr/>
          <p:nvPr/>
        </p:nvCxnSpPr>
        <p:spPr bwMode="auto">
          <a:xfrm flipH="1">
            <a:off x="6210043" y="2571750"/>
            <a:ext cx="2" cy="1194741"/>
          </a:xfrm>
          <a:prstGeom prst="straightConnector1">
            <a:avLst/>
          </a:prstGeom>
          <a:noFill/>
          <a:ln w="25400" algn="ctr">
            <a:solidFill>
              <a:schemeClr val="bg2"/>
            </a:solidFill>
            <a:round/>
            <a:headEnd type="triangle"/>
            <a:tailEnd type="triangle"/>
          </a:ln>
        </p:spPr>
      </p:cxnSp>
      <p:grpSp>
        <p:nvGrpSpPr>
          <p:cNvPr id="72" name="Group 71"/>
          <p:cNvGrpSpPr/>
          <p:nvPr/>
        </p:nvGrpSpPr>
        <p:grpSpPr>
          <a:xfrm>
            <a:off x="5767131" y="3788817"/>
            <a:ext cx="981075" cy="621931"/>
            <a:chOff x="721917" y="4624664"/>
            <a:chExt cx="1308100" cy="829241"/>
          </a:xfrm>
        </p:grpSpPr>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0" y="4624664"/>
              <a:ext cx="429654" cy="429654"/>
            </a:xfrm>
            <a:prstGeom prst="rect">
              <a:avLst/>
            </a:prstGeom>
          </p:spPr>
        </p:pic>
        <p:sp>
          <p:nvSpPr>
            <p:cNvPr id="74" name="TextBox 73"/>
            <p:cNvSpPr txBox="1"/>
            <p:nvPr/>
          </p:nvSpPr>
          <p:spPr>
            <a:xfrm>
              <a:off x="721917" y="5146129"/>
              <a:ext cx="1308100" cy="307776"/>
            </a:xfrm>
            <a:prstGeom prst="rect">
              <a:avLst/>
            </a:prstGeom>
            <a:noFill/>
          </p:spPr>
          <p:txBody>
            <a:bodyPr wrap="square" rtlCol="0">
              <a:spAutoFit/>
            </a:bodyPr>
            <a:lstStyle/>
            <a:p>
              <a:pPr defTabSz="457120"/>
              <a:r>
                <a:rPr lang="en-US" sz="900" kern="1200" dirty="0">
                  <a:solidFill>
                    <a:srgbClr val="4D4F53"/>
                  </a:solidFill>
                  <a:ea typeface="+mn-ea"/>
                </a:rPr>
                <a:t>Databases/files</a:t>
              </a:r>
            </a:p>
          </p:txBody>
        </p:sp>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695" y="4772355"/>
              <a:ext cx="373774" cy="373774"/>
            </a:xfrm>
            <a:prstGeom prst="rect">
              <a:avLst/>
            </a:prstGeom>
          </p:spPr>
        </p:pic>
      </p:grpSp>
      <p:cxnSp>
        <p:nvCxnSpPr>
          <p:cNvPr id="76" name="Elbow Connector 75"/>
          <p:cNvCxnSpPr/>
          <p:nvPr/>
        </p:nvCxnSpPr>
        <p:spPr bwMode="auto">
          <a:xfrm rot="16200000" flipH="1">
            <a:off x="6191799" y="2990170"/>
            <a:ext cx="1157207" cy="321857"/>
          </a:xfrm>
          <a:prstGeom prst="bentConnector3">
            <a:avLst>
              <a:gd name="adj1" fmla="val 100209"/>
            </a:avLst>
          </a:prstGeom>
          <a:noFill/>
          <a:ln w="25400" algn="ctr">
            <a:solidFill>
              <a:schemeClr val="bg2"/>
            </a:solidFill>
            <a:round/>
            <a:headEnd/>
            <a:tailEnd type="triangle"/>
          </a:ln>
        </p:spPr>
      </p:cxnSp>
      <p:sp>
        <p:nvSpPr>
          <p:cNvPr id="77" name="TextBox 76"/>
          <p:cNvSpPr txBox="1"/>
          <p:nvPr/>
        </p:nvSpPr>
        <p:spPr>
          <a:xfrm>
            <a:off x="7308477" y="3166699"/>
            <a:ext cx="790575" cy="784830"/>
          </a:xfrm>
          <a:prstGeom prst="rect">
            <a:avLst/>
          </a:prstGeom>
          <a:noFill/>
        </p:spPr>
        <p:txBody>
          <a:bodyPr wrap="square" rtlCol="0">
            <a:spAutoFit/>
          </a:bodyPr>
          <a:lstStyle/>
          <a:p>
            <a:pPr algn="ctr" defTabSz="457120"/>
            <a:r>
              <a:rPr lang="en-US" sz="4500" kern="1200" dirty="0">
                <a:solidFill>
                  <a:srgbClr val="4D4F53"/>
                </a:solidFill>
                <a:ea typeface="+mn-ea"/>
              </a:rPr>
              <a:t>…</a:t>
            </a:r>
          </a:p>
        </p:txBody>
      </p:sp>
      <p:sp>
        <p:nvSpPr>
          <p:cNvPr id="78" name="TextBox 77"/>
          <p:cNvSpPr txBox="1"/>
          <p:nvPr/>
        </p:nvSpPr>
        <p:spPr>
          <a:xfrm>
            <a:off x="7308477" y="1552701"/>
            <a:ext cx="790575" cy="784830"/>
          </a:xfrm>
          <a:prstGeom prst="rect">
            <a:avLst/>
          </a:prstGeom>
          <a:noFill/>
        </p:spPr>
        <p:txBody>
          <a:bodyPr wrap="square" rtlCol="0">
            <a:spAutoFit/>
          </a:bodyPr>
          <a:lstStyle/>
          <a:p>
            <a:pPr algn="ctr" defTabSz="457120"/>
            <a:r>
              <a:rPr lang="en-US" sz="4500" kern="1200" dirty="0">
                <a:solidFill>
                  <a:srgbClr val="4D4F53"/>
                </a:solidFill>
                <a:ea typeface="+mn-ea"/>
              </a:rPr>
              <a:t>…</a:t>
            </a:r>
          </a:p>
        </p:txBody>
      </p:sp>
      <p:grpSp>
        <p:nvGrpSpPr>
          <p:cNvPr id="111" name="Group 110"/>
          <p:cNvGrpSpPr/>
          <p:nvPr/>
        </p:nvGrpSpPr>
        <p:grpSpPr>
          <a:xfrm>
            <a:off x="3151360" y="1716258"/>
            <a:ext cx="543977" cy="2010796"/>
            <a:chOff x="3735007" y="2288343"/>
            <a:chExt cx="725303" cy="2681061"/>
          </a:xfrm>
        </p:grpSpPr>
        <p:cxnSp>
          <p:nvCxnSpPr>
            <p:cNvPr id="47" name="Elbow Connector 46"/>
            <p:cNvCxnSpPr/>
            <p:nvPr/>
          </p:nvCxnSpPr>
          <p:spPr bwMode="auto">
            <a:xfrm rot="5400000" flipH="1" flipV="1">
              <a:off x="3060970" y="3933314"/>
              <a:ext cx="1919630" cy="152549"/>
            </a:xfrm>
            <a:prstGeom prst="bentConnector3">
              <a:avLst>
                <a:gd name="adj1" fmla="val 99841"/>
              </a:avLst>
            </a:prstGeom>
            <a:noFill/>
            <a:ln w="25400" algn="ctr">
              <a:solidFill>
                <a:schemeClr val="bg2"/>
              </a:solidFill>
              <a:round/>
              <a:headEnd/>
              <a:tailEnd type="triangle"/>
            </a:ln>
          </p:spPr>
        </p:cxnSp>
        <p:cxnSp>
          <p:nvCxnSpPr>
            <p:cNvPr id="99" name="Straight Connector 98"/>
            <p:cNvCxnSpPr/>
            <p:nvPr/>
          </p:nvCxnSpPr>
          <p:spPr bwMode="auto">
            <a:xfrm flipH="1">
              <a:off x="3735007" y="4956861"/>
              <a:ext cx="217929" cy="0"/>
            </a:xfrm>
            <a:prstGeom prst="line">
              <a:avLst/>
            </a:prstGeom>
            <a:noFill/>
            <a:ln w="25400" algn="ctr">
              <a:solidFill>
                <a:schemeClr val="bg2"/>
              </a:solidFill>
              <a:round/>
              <a:headEnd/>
              <a:tailEnd/>
            </a:ln>
          </p:spPr>
        </p:cxnSp>
        <p:cxnSp>
          <p:nvCxnSpPr>
            <p:cNvPr id="106" name="Elbow Connector 105"/>
            <p:cNvCxnSpPr/>
            <p:nvPr/>
          </p:nvCxnSpPr>
          <p:spPr bwMode="auto">
            <a:xfrm rot="5400000" flipH="1" flipV="1">
              <a:off x="3830305" y="2606740"/>
              <a:ext cx="557239" cy="328828"/>
            </a:xfrm>
            <a:prstGeom prst="bentConnector3">
              <a:avLst>
                <a:gd name="adj1" fmla="val 100052"/>
              </a:avLst>
            </a:prstGeom>
            <a:noFill/>
            <a:ln w="25400" algn="ctr">
              <a:solidFill>
                <a:schemeClr val="bg2"/>
              </a:solidFill>
              <a:round/>
              <a:headEnd/>
              <a:tailEnd type="triangle"/>
            </a:ln>
          </p:spPr>
        </p:cxnSp>
        <p:cxnSp>
          <p:nvCxnSpPr>
            <p:cNvPr id="108" name="Elbow Connector 107"/>
            <p:cNvCxnSpPr/>
            <p:nvPr/>
          </p:nvCxnSpPr>
          <p:spPr bwMode="auto">
            <a:xfrm rot="5400000" flipH="1" flipV="1">
              <a:off x="3923104" y="2308376"/>
              <a:ext cx="557239" cy="517173"/>
            </a:xfrm>
            <a:prstGeom prst="bentConnector3">
              <a:avLst>
                <a:gd name="adj1" fmla="val 100052"/>
              </a:avLst>
            </a:prstGeom>
            <a:noFill/>
            <a:ln w="25400" algn="ctr">
              <a:solidFill>
                <a:schemeClr val="bg2"/>
              </a:solidFill>
              <a:round/>
              <a:headEnd/>
              <a:tailEnd type="triangle"/>
            </a:ln>
          </p:spPr>
        </p:cxnSp>
      </p:grpSp>
      <p:grpSp>
        <p:nvGrpSpPr>
          <p:cNvPr id="112" name="Group 111"/>
          <p:cNvGrpSpPr/>
          <p:nvPr/>
        </p:nvGrpSpPr>
        <p:grpSpPr>
          <a:xfrm>
            <a:off x="5496475" y="1720198"/>
            <a:ext cx="543977" cy="2010796"/>
            <a:chOff x="3735007" y="2288343"/>
            <a:chExt cx="725303" cy="2681061"/>
          </a:xfrm>
        </p:grpSpPr>
        <p:cxnSp>
          <p:nvCxnSpPr>
            <p:cNvPr id="113" name="Elbow Connector 112"/>
            <p:cNvCxnSpPr/>
            <p:nvPr/>
          </p:nvCxnSpPr>
          <p:spPr bwMode="auto">
            <a:xfrm rot="5400000" flipH="1" flipV="1">
              <a:off x="3060970" y="3933314"/>
              <a:ext cx="1919630" cy="152549"/>
            </a:xfrm>
            <a:prstGeom prst="bentConnector3">
              <a:avLst>
                <a:gd name="adj1" fmla="val 99841"/>
              </a:avLst>
            </a:prstGeom>
            <a:noFill/>
            <a:ln w="25400" algn="ctr">
              <a:solidFill>
                <a:schemeClr val="bg2"/>
              </a:solidFill>
              <a:round/>
              <a:headEnd/>
              <a:tailEnd type="triangle"/>
            </a:ln>
          </p:spPr>
        </p:cxnSp>
        <p:cxnSp>
          <p:nvCxnSpPr>
            <p:cNvPr id="114" name="Straight Connector 113"/>
            <p:cNvCxnSpPr/>
            <p:nvPr/>
          </p:nvCxnSpPr>
          <p:spPr bwMode="auto">
            <a:xfrm flipH="1">
              <a:off x="3735007" y="4967371"/>
              <a:ext cx="217929" cy="0"/>
            </a:xfrm>
            <a:prstGeom prst="line">
              <a:avLst/>
            </a:prstGeom>
            <a:noFill/>
            <a:ln w="25400" algn="ctr">
              <a:solidFill>
                <a:schemeClr val="bg2"/>
              </a:solidFill>
              <a:round/>
              <a:headEnd/>
              <a:tailEnd/>
            </a:ln>
          </p:spPr>
        </p:cxnSp>
        <p:cxnSp>
          <p:nvCxnSpPr>
            <p:cNvPr id="115" name="Elbow Connector 114"/>
            <p:cNvCxnSpPr/>
            <p:nvPr/>
          </p:nvCxnSpPr>
          <p:spPr bwMode="auto">
            <a:xfrm rot="5400000" flipH="1" flipV="1">
              <a:off x="3830305" y="2606740"/>
              <a:ext cx="557239" cy="328828"/>
            </a:xfrm>
            <a:prstGeom prst="bentConnector3">
              <a:avLst>
                <a:gd name="adj1" fmla="val 100052"/>
              </a:avLst>
            </a:prstGeom>
            <a:noFill/>
            <a:ln w="25400" algn="ctr">
              <a:solidFill>
                <a:schemeClr val="bg2"/>
              </a:solidFill>
              <a:round/>
              <a:headEnd/>
              <a:tailEnd type="triangle"/>
            </a:ln>
          </p:spPr>
        </p:cxnSp>
        <p:cxnSp>
          <p:nvCxnSpPr>
            <p:cNvPr id="116" name="Elbow Connector 115"/>
            <p:cNvCxnSpPr/>
            <p:nvPr/>
          </p:nvCxnSpPr>
          <p:spPr bwMode="auto">
            <a:xfrm rot="5400000" flipH="1" flipV="1">
              <a:off x="3923104" y="2308376"/>
              <a:ext cx="557239" cy="517173"/>
            </a:xfrm>
            <a:prstGeom prst="bentConnector3">
              <a:avLst>
                <a:gd name="adj1" fmla="val 100052"/>
              </a:avLst>
            </a:prstGeom>
            <a:noFill/>
            <a:ln w="25400" algn="ctr">
              <a:solidFill>
                <a:schemeClr val="bg2"/>
              </a:solidFill>
              <a:round/>
              <a:headEnd/>
              <a:tailEnd type="triangle"/>
            </a:ln>
          </p:spPr>
        </p:cxnSp>
      </p:grpSp>
      <p:sp>
        <p:nvSpPr>
          <p:cNvPr id="117" name="Rectangle 116"/>
          <p:cNvSpPr/>
          <p:nvPr/>
        </p:nvSpPr>
        <p:spPr bwMode="auto">
          <a:xfrm>
            <a:off x="783244" y="2951819"/>
            <a:ext cx="7775449" cy="1872845"/>
          </a:xfrm>
          <a:prstGeom prst="rect">
            <a:avLst/>
          </a:prstGeom>
          <a:noFill/>
          <a:ln w="50800" algn="ctr">
            <a:solidFill>
              <a:schemeClr val="accent1"/>
            </a:solidFill>
            <a:prstDash val="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120" eaLnBrk="0" hangingPunct="0"/>
            <a:endParaRPr lang="en-US" sz="1800" kern="1200" dirty="0">
              <a:solidFill>
                <a:srgbClr val="FFFFFF"/>
              </a:solidFill>
              <a:ea typeface="+mn-ea"/>
              <a:cs typeface="+mn-cs"/>
            </a:endParaRPr>
          </a:p>
        </p:txBody>
      </p:sp>
      <p:sp>
        <p:nvSpPr>
          <p:cNvPr id="118" name="TextBox 117"/>
          <p:cNvSpPr txBox="1"/>
          <p:nvPr/>
        </p:nvSpPr>
        <p:spPr>
          <a:xfrm>
            <a:off x="2700907" y="4433039"/>
            <a:ext cx="3889146" cy="369332"/>
          </a:xfrm>
          <a:prstGeom prst="rect">
            <a:avLst/>
          </a:prstGeom>
          <a:noFill/>
        </p:spPr>
        <p:txBody>
          <a:bodyPr wrap="square" rtlCol="0">
            <a:spAutoFit/>
          </a:bodyPr>
          <a:lstStyle/>
          <a:p>
            <a:pPr algn="ctr" defTabSz="457120"/>
            <a:r>
              <a:rPr lang="en-US" sz="1800" kern="1200" dirty="0">
                <a:solidFill>
                  <a:srgbClr val="C8102E"/>
                </a:solidFill>
                <a:ea typeface="+mn-ea"/>
              </a:rPr>
              <a:t>MapR Converged Data Platform</a:t>
            </a:r>
          </a:p>
        </p:txBody>
      </p:sp>
      <p:sp>
        <p:nvSpPr>
          <p:cNvPr id="120" name="Text Placeholder 4"/>
          <p:cNvSpPr txBox="1">
            <a:spLocks/>
          </p:cNvSpPr>
          <p:nvPr/>
        </p:nvSpPr>
        <p:spPr>
          <a:xfrm>
            <a:off x="291328" y="1179137"/>
            <a:ext cx="8227457" cy="331847"/>
          </a:xfrm>
          <a:prstGeom prst="rect">
            <a:avLst/>
          </a:prstGeom>
        </p:spPr>
        <p:txBody>
          <a:bodyPr/>
          <a:lstStyle>
            <a:lvl1pPr marL="344488" indent="-344488" algn="l" defTabSz="609493" rtl="0" eaLnBrk="1" latinLnBrk="0" hangingPunct="1">
              <a:spcBef>
                <a:spcPct val="20000"/>
              </a:spcBef>
              <a:buFont typeface="Arial"/>
              <a:buChar char="•"/>
              <a:defRPr sz="2800" kern="1200">
                <a:solidFill>
                  <a:schemeClr val="tx2"/>
                </a:solidFill>
                <a:latin typeface="Arial"/>
                <a:ea typeface="+mn-ea"/>
                <a:cs typeface="Arial"/>
              </a:defRPr>
            </a:lvl1pPr>
            <a:lvl2pPr marL="801688" indent="-379413" algn="l" defTabSz="609493" rtl="0" eaLnBrk="1" latinLnBrk="0" hangingPunct="1">
              <a:spcBef>
                <a:spcPct val="20000"/>
              </a:spcBef>
              <a:buFont typeface="Arial"/>
              <a:buChar char="–"/>
              <a:defRPr sz="2400" kern="1200">
                <a:solidFill>
                  <a:schemeClr val="tx2"/>
                </a:solidFill>
                <a:latin typeface="Arial"/>
                <a:ea typeface="+mn-ea"/>
                <a:cs typeface="Arial"/>
              </a:defRPr>
            </a:lvl2pPr>
            <a:lvl3pPr marL="1138238" indent="-303213" algn="l" defTabSz="609493" rtl="0" eaLnBrk="1" latinLnBrk="0" hangingPunct="1">
              <a:spcBef>
                <a:spcPct val="20000"/>
              </a:spcBef>
              <a:buFont typeface="Arial"/>
              <a:buChar char="•"/>
              <a:defRPr sz="2000" kern="1200">
                <a:solidFill>
                  <a:schemeClr val="tx2"/>
                </a:solidFill>
                <a:latin typeface="Arial"/>
                <a:ea typeface="+mn-ea"/>
                <a:cs typeface="Arial"/>
              </a:defRPr>
            </a:lvl3pPr>
            <a:lvl4pPr marL="1490663" indent="-303213" algn="l" defTabSz="609493" rtl="0" eaLnBrk="1" latinLnBrk="0" hangingPunct="1">
              <a:spcBef>
                <a:spcPct val="20000"/>
              </a:spcBef>
              <a:buFont typeface="Arial"/>
              <a:buChar char="–"/>
              <a:tabLst>
                <a:tab pos="1604963" algn="l"/>
              </a:tabLst>
              <a:defRPr sz="1800" kern="1200">
                <a:solidFill>
                  <a:schemeClr val="tx2"/>
                </a:solidFill>
                <a:latin typeface="Arial"/>
                <a:ea typeface="+mn-ea"/>
                <a:cs typeface="Arial"/>
              </a:defRPr>
            </a:lvl4pPr>
            <a:lvl5pPr marL="1835150" indent="-303213" algn="l" defTabSz="609493" rtl="0" eaLnBrk="1" latinLnBrk="0" hangingPunct="1">
              <a:spcBef>
                <a:spcPct val="20000"/>
              </a:spcBef>
              <a:buFont typeface="Arial"/>
              <a:buChar char="»"/>
              <a:defRPr sz="1600" kern="1200">
                <a:solidFill>
                  <a:schemeClr val="tx2"/>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1500" dirty="0">
                <a:solidFill>
                  <a:srgbClr val="4D4F53"/>
                </a:solidFill>
              </a:rPr>
              <a:t>Immediate access to operational (current) and analytical (historical) data in MapR</a:t>
            </a:r>
          </a:p>
        </p:txBody>
      </p:sp>
    </p:spTree>
    <p:extLst>
      <p:ext uri="{BB962C8B-B14F-4D97-AF65-F5344CB8AC3E}">
        <p14:creationId xmlns:p14="http://schemas.microsoft.com/office/powerpoint/2010/main" val="1850150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lia_16266710.jpg"/>
          <p:cNvPicPr>
            <a:picLocks noChangeAspect="1"/>
          </p:cNvPicPr>
          <p:nvPr/>
        </p:nvPicPr>
        <p:blipFill rotWithShape="1">
          <a:blip r:embed="rId2">
            <a:alphaModFix amt="82000"/>
            <a:extLst>
              <a:ext uri="{28A0092B-C50C-407E-A947-70E740481C1C}">
                <a14:useLocalDpi xmlns:a14="http://schemas.microsoft.com/office/drawing/2010/main" val="0"/>
              </a:ext>
            </a:extLst>
          </a:blip>
          <a:srcRect l="6570" r="5839" b="3879"/>
          <a:stretch/>
        </p:blipFill>
        <p:spPr>
          <a:xfrm>
            <a:off x="0" y="895350"/>
            <a:ext cx="9144000" cy="4248150"/>
          </a:xfrm>
          <a:prstGeom prst="rect">
            <a:avLst/>
          </a:prstGeom>
        </p:spPr>
      </p:pic>
      <p:sp>
        <p:nvSpPr>
          <p:cNvPr id="2" name="Title 1"/>
          <p:cNvSpPr>
            <a:spLocks noGrp="1"/>
          </p:cNvSpPr>
          <p:nvPr>
            <p:ph type="title"/>
          </p:nvPr>
        </p:nvSpPr>
        <p:spPr/>
        <p:txBody>
          <a:bodyPr/>
          <a:lstStyle/>
          <a:p>
            <a:r>
              <a:rPr lang="en-US" dirty="0" smtClean="0"/>
              <a:t>What is Real Time?</a:t>
            </a:r>
            <a:endParaRPr lang="en-US" dirty="0"/>
          </a:p>
        </p:txBody>
      </p:sp>
      <p:sp>
        <p:nvSpPr>
          <p:cNvPr id="3" name="Text Placeholder 2"/>
          <p:cNvSpPr>
            <a:spLocks noGrp="1"/>
          </p:cNvSpPr>
          <p:nvPr>
            <p:ph idx="1"/>
          </p:nvPr>
        </p:nvSpPr>
        <p:spPr/>
        <p:txBody>
          <a:bodyPr/>
          <a:lstStyle/>
          <a:p>
            <a:pPr>
              <a:buFont typeface="Arial" panose="020B0604020202020204" pitchFamily="34" charset="0"/>
              <a:buChar char="•"/>
            </a:pPr>
            <a:r>
              <a:rPr lang="en-US" dirty="0" smtClean="0"/>
              <a:t> A Query </a:t>
            </a:r>
            <a:r>
              <a:rPr lang="en-US" dirty="0"/>
              <a:t>response in </a:t>
            </a:r>
            <a:r>
              <a:rPr lang="en-US" dirty="0" smtClean="0"/>
              <a:t>less than 20 milliseconds?</a:t>
            </a:r>
          </a:p>
          <a:p>
            <a:pPr marL="558800" lvl="1" indent="0">
              <a:buNone/>
            </a:pPr>
            <a:r>
              <a:rPr lang="en-US" dirty="0" smtClean="0">
                <a:solidFill>
                  <a:srgbClr val="FF0000"/>
                </a:solidFill>
              </a:rPr>
              <a:t>Data is one month old</a:t>
            </a:r>
          </a:p>
          <a:p>
            <a:pPr>
              <a:buFont typeface="Arial" panose="020B0604020202020204" pitchFamily="34" charset="0"/>
              <a:buChar char="•"/>
            </a:pPr>
            <a:endParaRPr lang="en-US" dirty="0"/>
          </a:p>
          <a:p>
            <a:pPr>
              <a:buFont typeface="Arial" panose="020B0604020202020204" pitchFamily="34" charset="0"/>
              <a:buChar char="•"/>
            </a:pPr>
            <a:r>
              <a:rPr lang="en-US" dirty="0" smtClean="0"/>
              <a:t> Continuous </a:t>
            </a:r>
            <a:r>
              <a:rPr lang="en-US" dirty="0"/>
              <a:t>data </a:t>
            </a:r>
            <a:r>
              <a:rPr lang="en-US" dirty="0" smtClean="0"/>
              <a:t>ingest</a:t>
            </a:r>
          </a:p>
          <a:p>
            <a:pPr marL="558800" lvl="1" indent="0">
              <a:buNone/>
            </a:pPr>
            <a:r>
              <a:rPr lang="en-US" dirty="0" smtClean="0">
                <a:solidFill>
                  <a:srgbClr val="FF0000"/>
                </a:solidFill>
              </a:rPr>
              <a:t>Resulting analytics are performed at the end of each day</a:t>
            </a:r>
          </a:p>
          <a:p>
            <a:pPr>
              <a:buFont typeface="Arial" panose="020B0604020202020204" pitchFamily="34" charset="0"/>
              <a:buChar char="•"/>
            </a:pPr>
            <a:endParaRPr lang="en-US" dirty="0"/>
          </a:p>
          <a:p>
            <a:pPr>
              <a:buFont typeface="Arial" panose="020B0604020202020204" pitchFamily="34" charset="0"/>
              <a:buChar char="•"/>
            </a:pPr>
            <a:r>
              <a:rPr lang="en-US" dirty="0" smtClean="0"/>
              <a:t>Database </a:t>
            </a:r>
            <a:r>
              <a:rPr lang="en-US" dirty="0"/>
              <a:t>operation to support </a:t>
            </a:r>
            <a:r>
              <a:rPr lang="en-US" dirty="0" smtClean="0"/>
              <a:t>xyz</a:t>
            </a:r>
          </a:p>
          <a:p>
            <a:pPr marL="558800" lvl="1" indent="0">
              <a:buNone/>
            </a:pPr>
            <a:r>
              <a:rPr lang="en-US" dirty="0" smtClean="0">
                <a:solidFill>
                  <a:srgbClr val="FF0000"/>
                </a:solidFill>
              </a:rPr>
              <a:t>Results in 30 seconds of latency</a:t>
            </a:r>
          </a:p>
          <a:p>
            <a:pPr marL="139700" indent="0">
              <a:buNone/>
            </a:pPr>
            <a:endParaRPr lang="en-US" dirty="0"/>
          </a:p>
        </p:txBody>
      </p:sp>
    </p:spTree>
    <p:extLst>
      <p:ext uri="{BB962C8B-B14F-4D97-AF65-F5344CB8AC3E}">
        <p14:creationId xmlns:p14="http://schemas.microsoft.com/office/powerpoint/2010/main" val="983971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Converged Data Platform Support for </a:t>
            </a:r>
            <a:r>
              <a:rPr lang="en-US" dirty="0" err="1" smtClean="0"/>
              <a:t>Microservices</a:t>
            </a:r>
            <a:endParaRPr lang="en-US" dirty="0"/>
          </a:p>
        </p:txBody>
      </p:sp>
      <p:pic>
        <p:nvPicPr>
          <p:cNvPr id="7" name="Picture 6"/>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753010"/>
            <a:ext cx="9144000" cy="4110966"/>
          </a:xfrm>
          <a:prstGeom prst="rect">
            <a:avLst/>
          </a:prstGeom>
        </p:spPr>
      </p:pic>
      <p:sp>
        <p:nvSpPr>
          <p:cNvPr id="3" name="Content Placeholder 2"/>
          <p:cNvSpPr>
            <a:spLocks noGrp="1"/>
          </p:cNvSpPr>
          <p:nvPr>
            <p:ph idx="1"/>
          </p:nvPr>
        </p:nvSpPr>
        <p:spPr>
          <a:xfrm>
            <a:off x="538682" y="753010"/>
            <a:ext cx="5889279" cy="3695999"/>
          </a:xfrm>
        </p:spPr>
        <p:txBody>
          <a:bodyPr/>
          <a:lstStyle/>
          <a:p>
            <a:r>
              <a:rPr lang="en-US" dirty="0" smtClean="0"/>
              <a:t>Bridge </a:t>
            </a:r>
            <a:r>
              <a:rPr lang="en-US" dirty="0"/>
              <a:t>the gap between production and analytic </a:t>
            </a:r>
            <a:r>
              <a:rPr lang="en-US" dirty="0" smtClean="0"/>
              <a:t>environments</a:t>
            </a:r>
          </a:p>
          <a:p>
            <a:r>
              <a:rPr lang="en-US" dirty="0" smtClean="0"/>
              <a:t>Drive automation</a:t>
            </a:r>
            <a:r>
              <a:rPr lang="en-US" dirty="0"/>
              <a:t>, intelligence, and rapid response to better impact business as it happens.  </a:t>
            </a:r>
          </a:p>
          <a:p>
            <a:r>
              <a:rPr lang="en-US" dirty="0" smtClean="0"/>
              <a:t>Overcomes difficulty of data services:</a:t>
            </a:r>
          </a:p>
          <a:p>
            <a:pPr lvl="1"/>
            <a:r>
              <a:rPr lang="en-US" dirty="0" smtClean="0"/>
              <a:t>How </a:t>
            </a:r>
            <a:r>
              <a:rPr lang="en-US" dirty="0"/>
              <a:t>it is shared, managed, protected, and delivered is a major </a:t>
            </a:r>
            <a:r>
              <a:rPr lang="en-US" dirty="0" smtClean="0"/>
              <a:t>constraint</a:t>
            </a:r>
          </a:p>
          <a:p>
            <a:pPr lvl="1"/>
            <a:r>
              <a:rPr lang="en-US" dirty="0" smtClean="0"/>
              <a:t>Data dependency for the </a:t>
            </a:r>
            <a:r>
              <a:rPr lang="en-US" dirty="0"/>
              <a:t>successful creation and deployment of applications, particularly real-time and mission-critical applications. </a:t>
            </a:r>
          </a:p>
        </p:txBody>
      </p:sp>
    </p:spTree>
    <p:extLst>
      <p:ext uri="{BB962C8B-B14F-4D97-AF65-F5344CB8AC3E}">
        <p14:creationId xmlns:p14="http://schemas.microsoft.com/office/powerpoint/2010/main" val="495990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Microservice Support Details</a:t>
            </a:r>
            <a:endParaRPr lang="en-US" dirty="0"/>
          </a:p>
        </p:txBody>
      </p:sp>
      <p:sp>
        <p:nvSpPr>
          <p:cNvPr id="3" name="Content Placeholder 2"/>
          <p:cNvSpPr>
            <a:spLocks noGrp="1"/>
          </p:cNvSpPr>
          <p:nvPr>
            <p:ph idx="1"/>
          </p:nvPr>
        </p:nvSpPr>
        <p:spPr>
          <a:xfrm>
            <a:off x="409656" y="898626"/>
            <a:ext cx="7656658" cy="962832"/>
          </a:xfrm>
        </p:spPr>
        <p:txBody>
          <a:bodyPr>
            <a:normAutofit/>
          </a:bodyPr>
          <a:lstStyle/>
          <a:p>
            <a:pPr lvl="0"/>
            <a:r>
              <a:rPr lang="en-US" sz="2400" dirty="0"/>
              <a:t>Integrated publish-and-subscribe framework to support </a:t>
            </a:r>
            <a:r>
              <a:rPr lang="en-US" sz="2400"/>
              <a:t>event-driven </a:t>
            </a:r>
            <a:r>
              <a:rPr lang="en-US" sz="2400" smtClean="0"/>
              <a:t>applications</a:t>
            </a:r>
            <a:r>
              <a:rPr lang="en-US" sz="1600" smtClean="0"/>
              <a:t>.</a:t>
            </a:r>
            <a:endParaRPr lang="en-US" sz="1600" dirty="0"/>
          </a:p>
          <a:p>
            <a:pPr lvl="1"/>
            <a:endParaRPr lang="en-US" sz="2000" dirty="0"/>
          </a:p>
        </p:txBody>
      </p:sp>
      <p:pic>
        <p:nvPicPr>
          <p:cNvPr id="4" name="Picture 3"/>
          <p:cNvPicPr>
            <a:picLocks noChangeAspect="1"/>
          </p:cNvPicPr>
          <p:nvPr/>
        </p:nvPicPr>
        <p:blipFill>
          <a:blip r:embed="rId2"/>
          <a:stretch>
            <a:fillRect/>
          </a:stretch>
        </p:blipFill>
        <p:spPr>
          <a:xfrm>
            <a:off x="5857472" y="2273676"/>
            <a:ext cx="2892101" cy="1930903"/>
          </a:xfrm>
          <a:prstGeom prst="rect">
            <a:avLst/>
          </a:prstGeom>
        </p:spPr>
      </p:pic>
      <p:sp>
        <p:nvSpPr>
          <p:cNvPr id="6" name="Content Placeholder 2"/>
          <p:cNvSpPr txBox="1">
            <a:spLocks/>
          </p:cNvSpPr>
          <p:nvPr/>
        </p:nvSpPr>
        <p:spPr>
          <a:xfrm>
            <a:off x="316879" y="1758596"/>
            <a:ext cx="5267492" cy="3695999"/>
          </a:xfrm>
          <a:prstGeom prst="rect">
            <a:avLst/>
          </a:prstGeom>
        </p:spPr>
        <p:txBody>
          <a:bodyPr vert="horz" lIns="91436" tIns="45718" rIns="91436" bIns="45718" rtlCol="0">
            <a:normAutofit/>
          </a:bodyPr>
          <a:lstStyle>
            <a:lvl1pPr marL="258400" indent="-258400" algn="l" defTabSz="457181" rtl="0" eaLnBrk="1" latinLnBrk="0" hangingPunct="1">
              <a:spcBef>
                <a:spcPct val="20000"/>
              </a:spcBef>
              <a:buFont typeface="Arial"/>
              <a:buChar char="•"/>
              <a:defRPr sz="2100" kern="1200">
                <a:solidFill>
                  <a:schemeClr val="tx2"/>
                </a:solidFill>
                <a:latin typeface="Arial"/>
                <a:ea typeface="+mn-ea"/>
                <a:cs typeface="Arial"/>
              </a:defRPr>
            </a:lvl1pPr>
            <a:lvl2pPr marL="601346" indent="-284598" algn="l" defTabSz="457181" rtl="0" eaLnBrk="1" latinLnBrk="0" hangingPunct="1">
              <a:spcBef>
                <a:spcPct val="20000"/>
              </a:spcBef>
              <a:buFont typeface="Arial"/>
              <a:buChar char="–"/>
              <a:defRPr sz="1800" kern="1200">
                <a:solidFill>
                  <a:schemeClr val="tx2"/>
                </a:solidFill>
                <a:latin typeface="Arial"/>
                <a:ea typeface="+mn-ea"/>
                <a:cs typeface="Arial"/>
              </a:defRPr>
            </a:lvl2pPr>
            <a:lvl3pPr marL="853792" indent="-227440" algn="l" defTabSz="457181" rtl="0" eaLnBrk="1" latinLnBrk="0" hangingPunct="1">
              <a:spcBef>
                <a:spcPct val="20000"/>
              </a:spcBef>
              <a:buFont typeface="Arial"/>
              <a:buChar char="•"/>
              <a:defRPr sz="1500" kern="1200">
                <a:solidFill>
                  <a:schemeClr val="tx2"/>
                </a:solidFill>
                <a:latin typeface="Arial"/>
                <a:ea typeface="+mn-ea"/>
                <a:cs typeface="Arial"/>
              </a:defRPr>
            </a:lvl3pPr>
            <a:lvl4pPr marL="1118146" indent="-227440" algn="l" defTabSz="457181" rtl="0" eaLnBrk="1" latinLnBrk="0" hangingPunct="1">
              <a:spcBef>
                <a:spcPct val="20000"/>
              </a:spcBef>
              <a:buFont typeface="Arial"/>
              <a:buChar char="–"/>
              <a:tabLst>
                <a:tab pos="1203883" algn="l"/>
              </a:tabLst>
              <a:defRPr sz="1400" kern="1200">
                <a:solidFill>
                  <a:schemeClr val="tx2"/>
                </a:solidFill>
                <a:latin typeface="Arial"/>
                <a:ea typeface="+mn-ea"/>
                <a:cs typeface="Arial"/>
              </a:defRPr>
            </a:lvl4pPr>
            <a:lvl5pPr marL="1376546" indent="-227440" algn="l" defTabSz="457181" rtl="0" eaLnBrk="1" latinLnBrk="0" hangingPunct="1">
              <a:spcBef>
                <a:spcPct val="20000"/>
              </a:spcBef>
              <a:buFont typeface="Arial"/>
              <a:buChar char="»"/>
              <a:defRPr sz="1200" kern="1200">
                <a:solidFill>
                  <a:schemeClr val="tx2"/>
                </a:solidFill>
                <a:latin typeface="Arial"/>
                <a:ea typeface="+mn-ea"/>
                <a:cs typeface="Arial"/>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600" dirty="0" smtClean="0"/>
              <a:t>Ultra scale, low latency, utility grade reliable messaging system as foundation of </a:t>
            </a:r>
            <a:r>
              <a:rPr lang="en-US" sz="1600" dirty="0" err="1" smtClean="0"/>
              <a:t>microservice</a:t>
            </a:r>
            <a:r>
              <a:rPr lang="en-US" sz="1600" dirty="0" smtClean="0"/>
              <a:t> at the application level</a:t>
            </a:r>
          </a:p>
          <a:p>
            <a:pPr lvl="1"/>
            <a:r>
              <a:rPr lang="en-US" sz="1600" dirty="0" smtClean="0"/>
              <a:t>Combines global messaging service  with processing services in the same physical nodes for greater efficiency and simplicity than alternative architectures</a:t>
            </a:r>
          </a:p>
          <a:p>
            <a:pPr lvl="1"/>
            <a:r>
              <a:rPr lang="en-US" sz="1600" dirty="0" smtClean="0"/>
              <a:t>Support for hybrid cloud </a:t>
            </a:r>
            <a:r>
              <a:rPr lang="en-US" sz="1600" dirty="0" err="1" smtClean="0"/>
              <a:t>microservices</a:t>
            </a:r>
            <a:r>
              <a:rPr lang="en-US" sz="1600" dirty="0" smtClean="0"/>
              <a:t> architectures with global message service, global data namespace, and service scale out capabilities.</a:t>
            </a:r>
          </a:p>
          <a:p>
            <a:pPr lvl="1"/>
            <a:endParaRPr lang="en-US" sz="2000" dirty="0"/>
          </a:p>
        </p:txBody>
      </p:sp>
    </p:spTree>
    <p:extLst>
      <p:ext uri="{BB962C8B-B14F-4D97-AF65-F5344CB8AC3E}">
        <p14:creationId xmlns:p14="http://schemas.microsoft.com/office/powerpoint/2010/main" val="4689260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Microservices</a:t>
            </a:r>
            <a:r>
              <a:rPr lang="en-US" dirty="0" smtClean="0"/>
              <a:t> Architecture</a:t>
            </a:r>
            <a:endParaRPr lang="en-US" dirty="0"/>
          </a:p>
        </p:txBody>
      </p:sp>
      <p:sp>
        <p:nvSpPr>
          <p:cNvPr id="5" name="Rectangle 4"/>
          <p:cNvSpPr/>
          <p:nvPr/>
        </p:nvSpPr>
        <p:spPr bwMode="auto">
          <a:xfrm>
            <a:off x="1164083" y="2408018"/>
            <a:ext cx="6547963" cy="595389"/>
          </a:xfrm>
          <a:prstGeom prst="rect">
            <a:avLst/>
          </a:prstGeom>
          <a:ln>
            <a:headEnd/>
            <a:tailEnd/>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dirty="0" smtClean="0">
                <a:solidFill>
                  <a:srgbClr val="FFFFFF"/>
                </a:solidFill>
              </a:rPr>
              <a:t>Message  Broker</a:t>
            </a:r>
          </a:p>
        </p:txBody>
      </p:sp>
      <p:sp>
        <p:nvSpPr>
          <p:cNvPr id="6" name="Oval 5"/>
          <p:cNvSpPr/>
          <p:nvPr/>
        </p:nvSpPr>
        <p:spPr bwMode="auto">
          <a:xfrm>
            <a:off x="1878404" y="1189554"/>
            <a:ext cx="436531" cy="436619"/>
          </a:xfrm>
          <a:prstGeom prst="ellipse">
            <a:avLst/>
          </a:prstGeom>
          <a:solidFill>
            <a:schemeClr val="accent2">
              <a:lumMod val="60000"/>
              <a:lumOff val="40000"/>
            </a:schemeClr>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7" name="Oval 6"/>
          <p:cNvSpPr/>
          <p:nvPr/>
        </p:nvSpPr>
        <p:spPr bwMode="auto">
          <a:xfrm>
            <a:off x="2678987" y="1189554"/>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8" name="Oval 7"/>
          <p:cNvSpPr/>
          <p:nvPr/>
        </p:nvSpPr>
        <p:spPr bwMode="auto">
          <a:xfrm>
            <a:off x="1872066" y="3886936"/>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9" name="Oval 8"/>
          <p:cNvSpPr/>
          <p:nvPr/>
        </p:nvSpPr>
        <p:spPr bwMode="auto">
          <a:xfrm>
            <a:off x="6627883" y="3886936"/>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10" name="Oval 9"/>
          <p:cNvSpPr/>
          <p:nvPr/>
        </p:nvSpPr>
        <p:spPr bwMode="auto">
          <a:xfrm>
            <a:off x="5403999" y="3886936"/>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11" name="Oval 10"/>
          <p:cNvSpPr/>
          <p:nvPr/>
        </p:nvSpPr>
        <p:spPr bwMode="auto">
          <a:xfrm>
            <a:off x="6727371" y="1189554"/>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sp>
        <p:nvSpPr>
          <p:cNvPr id="12" name="Oval 11"/>
          <p:cNvSpPr/>
          <p:nvPr/>
        </p:nvSpPr>
        <p:spPr bwMode="auto">
          <a:xfrm>
            <a:off x="4551056" y="1189554"/>
            <a:ext cx="436531" cy="436619"/>
          </a:xfrm>
          <a:prstGeom prst="ellipse">
            <a:avLst/>
          </a:prstGeom>
          <a:solidFill>
            <a:srgbClr val="7CABC9"/>
          </a:solidFill>
          <a:ln>
            <a:solidFill>
              <a:schemeClr val="accent4"/>
            </a:solidFill>
            <a:headEnd/>
            <a:tailEnd/>
          </a:ln>
          <a:effectLst>
            <a:glow rad="63500">
              <a:schemeClr val="accent3">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eaLnBrk="0" hangingPunct="0"/>
            <a:endParaRPr lang="en-US" dirty="0" smtClean="0">
              <a:solidFill>
                <a:srgbClr val="FFFFFF"/>
              </a:solidFill>
            </a:endParaRPr>
          </a:p>
        </p:txBody>
      </p:sp>
      <p:grpSp>
        <p:nvGrpSpPr>
          <p:cNvPr id="74" name="Group 73"/>
          <p:cNvGrpSpPr/>
          <p:nvPr/>
        </p:nvGrpSpPr>
        <p:grpSpPr>
          <a:xfrm>
            <a:off x="1987901" y="1746695"/>
            <a:ext cx="5054221" cy="1988254"/>
            <a:chOff x="1987901" y="1746695"/>
            <a:chExt cx="5054221" cy="1988254"/>
          </a:xfrm>
        </p:grpSpPr>
        <p:cxnSp>
          <p:nvCxnSpPr>
            <p:cNvPr id="34" name="Straight Arrow Connector 33"/>
            <p:cNvCxnSpPr/>
            <p:nvPr/>
          </p:nvCxnSpPr>
          <p:spPr bwMode="auto">
            <a:xfrm>
              <a:off x="1987901" y="3195492"/>
              <a:ext cx="1094" cy="539457"/>
            </a:xfrm>
            <a:prstGeom prst="straightConnector1">
              <a:avLst/>
            </a:prstGeom>
            <a:noFill/>
            <a:ln w="38100" cmpd="sng" algn="ctr">
              <a:solidFill>
                <a:schemeClr val="tx1"/>
              </a:solidFill>
              <a:round/>
              <a:headEnd/>
              <a:tailEnd type="arrow"/>
            </a:ln>
          </p:spPr>
        </p:cxnSp>
        <p:cxnSp>
          <p:nvCxnSpPr>
            <p:cNvPr id="35" name="Straight Arrow Connector 34"/>
            <p:cNvCxnSpPr/>
            <p:nvPr/>
          </p:nvCxnSpPr>
          <p:spPr bwMode="auto">
            <a:xfrm flipV="1">
              <a:off x="2168458" y="3196054"/>
              <a:ext cx="0" cy="538332"/>
            </a:xfrm>
            <a:prstGeom prst="straightConnector1">
              <a:avLst/>
            </a:prstGeom>
            <a:noFill/>
            <a:ln w="38100" cmpd="sng" algn="ctr">
              <a:solidFill>
                <a:schemeClr val="bg2"/>
              </a:solidFill>
              <a:round/>
              <a:headEnd/>
              <a:tailEnd type="arrow"/>
            </a:ln>
          </p:spPr>
        </p:cxnSp>
        <p:cxnSp>
          <p:nvCxnSpPr>
            <p:cNvPr id="36" name="Straight Arrow Connector 35"/>
            <p:cNvCxnSpPr/>
            <p:nvPr/>
          </p:nvCxnSpPr>
          <p:spPr bwMode="auto">
            <a:xfrm>
              <a:off x="5508143" y="3202393"/>
              <a:ext cx="1092" cy="525655"/>
            </a:xfrm>
            <a:prstGeom prst="straightConnector1">
              <a:avLst/>
            </a:prstGeom>
            <a:noFill/>
            <a:ln w="38100" cmpd="sng" algn="ctr">
              <a:solidFill>
                <a:schemeClr val="tx1"/>
              </a:solidFill>
              <a:round/>
              <a:headEnd/>
              <a:tailEnd type="arrow"/>
            </a:ln>
          </p:spPr>
        </p:cxnSp>
        <p:cxnSp>
          <p:nvCxnSpPr>
            <p:cNvPr id="37" name="Straight Arrow Connector 36"/>
            <p:cNvCxnSpPr/>
            <p:nvPr/>
          </p:nvCxnSpPr>
          <p:spPr bwMode="auto">
            <a:xfrm flipV="1">
              <a:off x="5688698" y="3196054"/>
              <a:ext cx="0" cy="538332"/>
            </a:xfrm>
            <a:prstGeom prst="straightConnector1">
              <a:avLst/>
            </a:prstGeom>
            <a:noFill/>
            <a:ln w="38100" cmpd="sng" algn="ctr">
              <a:solidFill>
                <a:schemeClr val="bg2"/>
              </a:solidFill>
              <a:round/>
              <a:headEnd/>
              <a:tailEnd type="arrow"/>
            </a:ln>
          </p:spPr>
        </p:cxnSp>
        <p:cxnSp>
          <p:nvCxnSpPr>
            <p:cNvPr id="38" name="Straight Arrow Connector 37"/>
            <p:cNvCxnSpPr/>
            <p:nvPr/>
          </p:nvCxnSpPr>
          <p:spPr bwMode="auto">
            <a:xfrm>
              <a:off x="6764386" y="3209295"/>
              <a:ext cx="1093" cy="511850"/>
            </a:xfrm>
            <a:prstGeom prst="straightConnector1">
              <a:avLst/>
            </a:prstGeom>
            <a:noFill/>
            <a:ln w="38100" cmpd="sng" algn="ctr">
              <a:solidFill>
                <a:schemeClr val="tx1"/>
              </a:solidFill>
              <a:round/>
              <a:headEnd/>
              <a:tailEnd type="arrow"/>
            </a:ln>
          </p:spPr>
        </p:cxnSp>
        <p:cxnSp>
          <p:nvCxnSpPr>
            <p:cNvPr id="39" name="Straight Arrow Connector 38"/>
            <p:cNvCxnSpPr/>
            <p:nvPr/>
          </p:nvCxnSpPr>
          <p:spPr bwMode="auto">
            <a:xfrm flipV="1">
              <a:off x="6944942" y="3196054"/>
              <a:ext cx="0" cy="538332"/>
            </a:xfrm>
            <a:prstGeom prst="straightConnector1">
              <a:avLst/>
            </a:prstGeom>
            <a:noFill/>
            <a:ln w="38100" cmpd="sng" algn="ctr">
              <a:solidFill>
                <a:schemeClr val="bg2"/>
              </a:solidFill>
              <a:round/>
              <a:headEnd/>
              <a:tailEnd type="arrow"/>
            </a:ln>
          </p:spPr>
        </p:cxnSp>
        <p:cxnSp>
          <p:nvCxnSpPr>
            <p:cNvPr id="56" name="Straight Arrow Connector 55"/>
            <p:cNvCxnSpPr/>
            <p:nvPr/>
          </p:nvCxnSpPr>
          <p:spPr bwMode="auto">
            <a:xfrm>
              <a:off x="2016057" y="1746695"/>
              <a:ext cx="1094" cy="539457"/>
            </a:xfrm>
            <a:prstGeom prst="straightConnector1">
              <a:avLst/>
            </a:prstGeom>
            <a:noFill/>
            <a:ln w="38100" cmpd="sng" algn="ctr">
              <a:solidFill>
                <a:schemeClr val="tx1"/>
              </a:solidFill>
              <a:round/>
              <a:headEnd/>
              <a:tailEnd type="arrow"/>
            </a:ln>
          </p:spPr>
        </p:cxnSp>
        <p:cxnSp>
          <p:nvCxnSpPr>
            <p:cNvPr id="57" name="Straight Arrow Connector 56"/>
            <p:cNvCxnSpPr/>
            <p:nvPr/>
          </p:nvCxnSpPr>
          <p:spPr bwMode="auto">
            <a:xfrm flipV="1">
              <a:off x="2196614" y="1747257"/>
              <a:ext cx="0" cy="538332"/>
            </a:xfrm>
            <a:prstGeom prst="straightConnector1">
              <a:avLst/>
            </a:prstGeom>
            <a:noFill/>
            <a:ln w="38100" cmpd="sng" algn="ctr">
              <a:solidFill>
                <a:schemeClr val="bg2"/>
              </a:solidFill>
              <a:round/>
              <a:headEnd/>
              <a:tailEnd type="arrow"/>
            </a:ln>
          </p:spPr>
        </p:cxnSp>
        <p:cxnSp>
          <p:nvCxnSpPr>
            <p:cNvPr id="58" name="Straight Arrow Connector 57"/>
            <p:cNvCxnSpPr/>
            <p:nvPr/>
          </p:nvCxnSpPr>
          <p:spPr bwMode="auto">
            <a:xfrm>
              <a:off x="2816740" y="1767400"/>
              <a:ext cx="1092" cy="525655"/>
            </a:xfrm>
            <a:prstGeom prst="straightConnector1">
              <a:avLst/>
            </a:prstGeom>
            <a:noFill/>
            <a:ln w="38100" cmpd="sng" algn="ctr">
              <a:solidFill>
                <a:schemeClr val="tx1"/>
              </a:solidFill>
              <a:round/>
              <a:headEnd/>
              <a:tailEnd type="arrow"/>
            </a:ln>
          </p:spPr>
        </p:cxnSp>
        <p:cxnSp>
          <p:nvCxnSpPr>
            <p:cNvPr id="59" name="Straight Arrow Connector 58"/>
            <p:cNvCxnSpPr/>
            <p:nvPr/>
          </p:nvCxnSpPr>
          <p:spPr bwMode="auto">
            <a:xfrm flipV="1">
              <a:off x="2997295" y="1761061"/>
              <a:ext cx="0" cy="538332"/>
            </a:xfrm>
            <a:prstGeom prst="straightConnector1">
              <a:avLst/>
            </a:prstGeom>
            <a:noFill/>
            <a:ln w="38100" cmpd="sng" algn="ctr">
              <a:solidFill>
                <a:schemeClr val="bg2"/>
              </a:solidFill>
              <a:round/>
              <a:headEnd/>
              <a:tailEnd type="arrow"/>
            </a:ln>
          </p:spPr>
        </p:cxnSp>
        <p:cxnSp>
          <p:nvCxnSpPr>
            <p:cNvPr id="60" name="Straight Arrow Connector 59"/>
            <p:cNvCxnSpPr/>
            <p:nvPr/>
          </p:nvCxnSpPr>
          <p:spPr bwMode="auto">
            <a:xfrm>
              <a:off x="6861566" y="1760498"/>
              <a:ext cx="1093" cy="511850"/>
            </a:xfrm>
            <a:prstGeom prst="straightConnector1">
              <a:avLst/>
            </a:prstGeom>
            <a:noFill/>
            <a:ln w="38100" cmpd="sng" algn="ctr">
              <a:solidFill>
                <a:schemeClr val="tx1"/>
              </a:solidFill>
              <a:round/>
              <a:headEnd/>
              <a:tailEnd type="arrow"/>
            </a:ln>
          </p:spPr>
        </p:cxnSp>
        <p:cxnSp>
          <p:nvCxnSpPr>
            <p:cNvPr id="61" name="Straight Arrow Connector 60"/>
            <p:cNvCxnSpPr/>
            <p:nvPr/>
          </p:nvCxnSpPr>
          <p:spPr bwMode="auto">
            <a:xfrm flipV="1">
              <a:off x="7042122" y="1747257"/>
              <a:ext cx="0" cy="538332"/>
            </a:xfrm>
            <a:prstGeom prst="straightConnector1">
              <a:avLst/>
            </a:prstGeom>
            <a:noFill/>
            <a:ln w="38100" cmpd="sng" algn="ctr">
              <a:solidFill>
                <a:schemeClr val="bg2"/>
              </a:solidFill>
              <a:round/>
              <a:headEnd/>
              <a:tailEnd type="arrow"/>
            </a:ln>
          </p:spPr>
        </p:cxnSp>
        <p:cxnSp>
          <p:nvCxnSpPr>
            <p:cNvPr id="68" name="Straight Arrow Connector 67"/>
            <p:cNvCxnSpPr/>
            <p:nvPr/>
          </p:nvCxnSpPr>
          <p:spPr bwMode="auto">
            <a:xfrm>
              <a:off x="4694748" y="1761060"/>
              <a:ext cx="1093" cy="511850"/>
            </a:xfrm>
            <a:prstGeom prst="straightConnector1">
              <a:avLst/>
            </a:prstGeom>
            <a:noFill/>
            <a:ln w="38100" cmpd="sng" algn="ctr">
              <a:solidFill>
                <a:schemeClr val="tx1"/>
              </a:solidFill>
              <a:round/>
              <a:headEnd/>
              <a:tailEnd type="arrow"/>
            </a:ln>
          </p:spPr>
        </p:cxnSp>
        <p:cxnSp>
          <p:nvCxnSpPr>
            <p:cNvPr id="69" name="Straight Arrow Connector 68"/>
            <p:cNvCxnSpPr/>
            <p:nvPr/>
          </p:nvCxnSpPr>
          <p:spPr bwMode="auto">
            <a:xfrm flipV="1">
              <a:off x="4875304" y="1747819"/>
              <a:ext cx="0" cy="538332"/>
            </a:xfrm>
            <a:prstGeom prst="straightConnector1">
              <a:avLst/>
            </a:prstGeom>
            <a:noFill/>
            <a:ln w="38100" cmpd="sng" algn="ctr">
              <a:solidFill>
                <a:schemeClr val="bg2"/>
              </a:solidFill>
              <a:round/>
              <a:headEnd/>
              <a:tailEnd type="arrow"/>
            </a:ln>
          </p:spPr>
        </p:cxnSp>
      </p:grpSp>
      <p:grpSp>
        <p:nvGrpSpPr>
          <p:cNvPr id="75" name="Group 74"/>
          <p:cNvGrpSpPr/>
          <p:nvPr/>
        </p:nvGrpSpPr>
        <p:grpSpPr>
          <a:xfrm>
            <a:off x="222405" y="1076667"/>
            <a:ext cx="1476140" cy="3354794"/>
            <a:chOff x="222405" y="1076667"/>
            <a:chExt cx="1476140" cy="3354794"/>
          </a:xfrm>
        </p:grpSpPr>
        <p:sp>
          <p:nvSpPr>
            <p:cNvPr id="70" name="TextBox 69"/>
            <p:cNvSpPr txBox="1"/>
            <p:nvPr/>
          </p:nvSpPr>
          <p:spPr>
            <a:xfrm>
              <a:off x="222405" y="1187094"/>
              <a:ext cx="1152567" cy="523220"/>
            </a:xfrm>
            <a:prstGeom prst="rect">
              <a:avLst/>
            </a:prstGeom>
            <a:noFill/>
          </p:spPr>
          <p:txBody>
            <a:bodyPr wrap="none" rtlCol="0">
              <a:spAutoFit/>
            </a:bodyPr>
            <a:lstStyle/>
            <a:p>
              <a:pPr algn="ctr"/>
              <a:r>
                <a:rPr lang="en-US" b="1" dirty="0" smtClean="0">
                  <a:solidFill>
                    <a:schemeClr val="tx2"/>
                  </a:solidFill>
                </a:rPr>
                <a:t>Processing </a:t>
              </a:r>
            </a:p>
            <a:p>
              <a:pPr algn="ctr"/>
              <a:r>
                <a:rPr lang="en-US" b="1" dirty="0" smtClean="0">
                  <a:solidFill>
                    <a:schemeClr val="tx2"/>
                  </a:solidFill>
                </a:rPr>
                <a:t>Services</a:t>
              </a:r>
            </a:p>
          </p:txBody>
        </p:sp>
        <p:sp>
          <p:nvSpPr>
            <p:cNvPr id="71" name="Left Brace 70"/>
            <p:cNvSpPr/>
            <p:nvPr/>
          </p:nvSpPr>
          <p:spPr bwMode="auto">
            <a:xfrm>
              <a:off x="1435706" y="1076667"/>
              <a:ext cx="207073" cy="703974"/>
            </a:xfrm>
            <a:prstGeom prst="leftBrace">
              <a:avLst/>
            </a:prstGeom>
            <a:noFill/>
            <a:ln w="25400" algn="ctr">
              <a:solidFill>
                <a:schemeClr val="bg2"/>
              </a:solidFill>
              <a:round/>
              <a:headEnd/>
              <a:tailEnd/>
            </a:ln>
          </p:spPr>
          <p:txBody>
            <a:bodyPr rtlCol="0" anchor="ctr"/>
            <a:lstStyle/>
            <a:p>
              <a:pPr algn="ctr"/>
              <a:endParaRPr lang="en-US"/>
            </a:p>
          </p:txBody>
        </p:sp>
        <p:sp>
          <p:nvSpPr>
            <p:cNvPr id="72" name="TextBox 71"/>
            <p:cNvSpPr txBox="1"/>
            <p:nvPr/>
          </p:nvSpPr>
          <p:spPr>
            <a:xfrm>
              <a:off x="278171" y="3837914"/>
              <a:ext cx="1152567" cy="523220"/>
            </a:xfrm>
            <a:prstGeom prst="rect">
              <a:avLst/>
            </a:prstGeom>
            <a:noFill/>
          </p:spPr>
          <p:txBody>
            <a:bodyPr wrap="none" rtlCol="0">
              <a:spAutoFit/>
            </a:bodyPr>
            <a:lstStyle/>
            <a:p>
              <a:pPr algn="ctr"/>
              <a:r>
                <a:rPr lang="en-US" b="1" dirty="0" smtClean="0">
                  <a:solidFill>
                    <a:schemeClr val="tx2"/>
                  </a:solidFill>
                </a:rPr>
                <a:t>Processing </a:t>
              </a:r>
            </a:p>
            <a:p>
              <a:pPr algn="ctr"/>
              <a:r>
                <a:rPr lang="en-US" b="1" dirty="0" smtClean="0">
                  <a:solidFill>
                    <a:schemeClr val="tx2"/>
                  </a:solidFill>
                </a:rPr>
                <a:t>Services</a:t>
              </a:r>
            </a:p>
          </p:txBody>
        </p:sp>
        <p:sp>
          <p:nvSpPr>
            <p:cNvPr id="73" name="Left Brace 72"/>
            <p:cNvSpPr/>
            <p:nvPr/>
          </p:nvSpPr>
          <p:spPr bwMode="auto">
            <a:xfrm>
              <a:off x="1491472" y="3727487"/>
              <a:ext cx="207073" cy="703974"/>
            </a:xfrm>
            <a:prstGeom prst="leftBrace">
              <a:avLst/>
            </a:prstGeom>
            <a:noFill/>
            <a:ln w="25400" algn="ctr">
              <a:solidFill>
                <a:schemeClr val="bg2"/>
              </a:solidFill>
              <a:round/>
              <a:headEnd/>
              <a:tailEnd/>
            </a:ln>
          </p:spPr>
          <p:txBody>
            <a:bodyPr rtlCol="0" anchor="ctr"/>
            <a:lstStyle/>
            <a:p>
              <a:pPr algn="ctr"/>
              <a:endParaRPr lang="en-US"/>
            </a:p>
          </p:txBody>
        </p:sp>
      </p:grpSp>
      <p:sp>
        <p:nvSpPr>
          <p:cNvPr id="87" name="Rectangle 86"/>
          <p:cNvSpPr/>
          <p:nvPr/>
        </p:nvSpPr>
        <p:spPr bwMode="auto">
          <a:xfrm>
            <a:off x="6018923" y="1794444"/>
            <a:ext cx="2291608" cy="2106186"/>
          </a:xfrm>
          <a:prstGeom prst="rect">
            <a:avLst/>
          </a:prstGeom>
          <a:ln>
            <a:headEnd/>
            <a:tailEnd/>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dirty="0" smtClean="0">
                <a:solidFill>
                  <a:srgbClr val="FFFFFF"/>
                </a:solidFill>
              </a:rPr>
              <a:t>Message  Broker</a:t>
            </a:r>
          </a:p>
        </p:txBody>
      </p:sp>
    </p:spTree>
    <p:extLst>
      <p:ext uri="{BB962C8B-B14F-4D97-AF65-F5344CB8AC3E}">
        <p14:creationId xmlns:p14="http://schemas.microsoft.com/office/powerpoint/2010/main" val="191286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5"/>
                                        </p:tgtEl>
                                        <p:attrNameLst>
                                          <p:attrName>style.visibility</p:attrName>
                                        </p:attrNameLst>
                                      </p:cBhvr>
                                      <p:to>
                                        <p:strVal val="hidden"/>
                                      </p:to>
                                    </p:set>
                                  </p:childTnLst>
                                </p:cTn>
                              </p:par>
                            </p:childTnLst>
                          </p:cTn>
                        </p:par>
                        <p:par>
                          <p:cTn id="9" fill="hold">
                            <p:stCondLst>
                              <p:cond delay="0"/>
                            </p:stCondLst>
                            <p:childTnLst>
                              <p:par>
                                <p:cTn id="10" presetID="22" presetClass="exit" presetSubtype="8" fill="hold" grpId="0" nodeType="afterEffect">
                                  <p:stCondLst>
                                    <p:cond delay="50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1000"/>
                            </p:stCondLst>
                            <p:childTnLst>
                              <p:par>
                                <p:cTn id="14" presetID="0" presetClass="path" presetSubtype="0" accel="50000" decel="50000" fill="hold" grpId="0" nodeType="afterEffect">
                                  <p:stCondLst>
                                    <p:cond delay="0"/>
                                  </p:stCondLst>
                                  <p:childTnLst>
                                    <p:animMotion origin="layout" path="M -7.74709E-7 1.64354E-6 L 0.07417 0.01326 " pathEditMode="relative" ptsTypes="AA">
                                      <p:cBhvr>
                                        <p:cTn id="15" dur="2000" fill="hold"/>
                                        <p:tgtEl>
                                          <p:spTgt spid="6"/>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3.87355E-7 1.64354E-6 L 0.05297 0.01604 " pathEditMode="relative" ptsTypes="AA">
                                      <p:cBhvr>
                                        <p:cTn id="17" dur="2000" fill="hold"/>
                                        <p:tgtEl>
                                          <p:spTgt spid="7"/>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1.87945E-6 -4.16281E-7 L -0.21747 0.1289 " pathEditMode="relative" ptsTypes="AA">
                                      <p:cBhvr>
                                        <p:cTn id="19" dur="2000" fill="hold"/>
                                        <p:tgtEl>
                                          <p:spTgt spid="12"/>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0.00017 0.00031 L -0.39291 0.13445 " pathEditMode="relative" ptsTypes="AA">
                                      <p:cBhvr>
                                        <p:cTn id="21" dur="2000" fill="hold"/>
                                        <p:tgtEl>
                                          <p:spTgt spid="11"/>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1.10474E-6 -1.3876E-7 L 0.08008 -0.14739 " pathEditMode="relative" ptsTypes="AA">
                                      <p:cBhvr>
                                        <p:cTn id="23" dur="2000" fill="hold"/>
                                        <p:tgtEl>
                                          <p:spTgt spid="8"/>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00035 -0.00092 L -0.24353 -0.14277 " pathEditMode="relative" ptsTypes="AA">
                                      <p:cBhvr>
                                        <p:cTn id="25" dur="2000" fill="hold"/>
                                        <p:tgtEl>
                                          <p:spTgt spid="10"/>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5.91106E-6 1.92106E-6 L -0.40941 -0.02683 " pathEditMode="relative" ptsTypes="AA">
                                      <p:cBhvr>
                                        <p:cTn id="27" dur="2000" fill="hold"/>
                                        <p:tgtEl>
                                          <p:spTgt spid="9"/>
                                        </p:tgtEl>
                                        <p:attrNameLst>
                                          <p:attrName>ppt_x</p:attrName>
                                          <p:attrName>ppt_y</p:attrName>
                                        </p:attrNameLst>
                                      </p:cBhvr>
                                    </p:animMotion>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Microservices</a:t>
            </a:r>
            <a:r>
              <a:rPr lang="en-US" dirty="0" smtClean="0"/>
              <a:t> Architecture</a:t>
            </a:r>
            <a:endParaRPr lang="en-US" dirty="0"/>
          </a:p>
        </p:txBody>
      </p:sp>
      <p:sp>
        <p:nvSpPr>
          <p:cNvPr id="5" name="Rectangle 4"/>
          <p:cNvSpPr/>
          <p:nvPr/>
        </p:nvSpPr>
        <p:spPr bwMode="auto">
          <a:xfrm>
            <a:off x="5963703" y="1794445"/>
            <a:ext cx="2328148" cy="2119989"/>
          </a:xfrm>
          <a:prstGeom prst="rect">
            <a:avLst/>
          </a:prstGeom>
          <a:ln>
            <a:headEnd/>
            <a:tailEnd/>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sz="2000" dirty="0" smtClean="0">
                <a:solidFill>
                  <a:srgbClr val="FFFFFF"/>
                </a:solidFill>
              </a:rPr>
              <a:t>Message  Broker</a:t>
            </a:r>
          </a:p>
        </p:txBody>
      </p:sp>
      <p:grpSp>
        <p:nvGrpSpPr>
          <p:cNvPr id="13" name="Group 12"/>
          <p:cNvGrpSpPr/>
          <p:nvPr/>
        </p:nvGrpSpPr>
        <p:grpSpPr>
          <a:xfrm>
            <a:off x="2223130" y="2913084"/>
            <a:ext cx="1739414" cy="1490769"/>
            <a:chOff x="1477667" y="3423811"/>
            <a:chExt cx="1739414" cy="1490769"/>
          </a:xfrm>
        </p:grpSpPr>
        <p:sp>
          <p:nvSpPr>
            <p:cNvPr id="30" name="Rectangle 29"/>
            <p:cNvSpPr/>
            <p:nvPr/>
          </p:nvSpPr>
          <p:spPr bwMode="auto">
            <a:xfrm>
              <a:off x="1477667" y="3423811"/>
              <a:ext cx="1739414" cy="1490769"/>
            </a:xfrm>
            <a:prstGeom prst="rect">
              <a:avLst/>
            </a:prstGeom>
            <a:solidFill>
              <a:schemeClr val="accent2">
                <a:lumMod val="75000"/>
              </a:schemeClr>
            </a:solidFill>
            <a:ln>
              <a:headEnd/>
              <a:tailEnd/>
            </a:ln>
            <a:effectLst>
              <a:glow rad="101600">
                <a:schemeClr val="accent3">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8" name="Oval 7"/>
            <p:cNvSpPr/>
            <p:nvPr/>
          </p:nvSpPr>
          <p:spPr bwMode="auto">
            <a:xfrm>
              <a:off x="1830652" y="3666081"/>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9" name="Oval 8"/>
            <p:cNvSpPr/>
            <p:nvPr/>
          </p:nvSpPr>
          <p:spPr bwMode="auto">
            <a:xfrm>
              <a:off x="2127497" y="4232022"/>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0" name="Oval 9"/>
            <p:cNvSpPr/>
            <p:nvPr/>
          </p:nvSpPr>
          <p:spPr bwMode="auto">
            <a:xfrm>
              <a:off x="2435951" y="3666081"/>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grpSp>
      <p:grpSp>
        <p:nvGrpSpPr>
          <p:cNvPr id="4" name="Group 3"/>
          <p:cNvGrpSpPr/>
          <p:nvPr/>
        </p:nvGrpSpPr>
        <p:grpSpPr>
          <a:xfrm>
            <a:off x="2208779" y="1076667"/>
            <a:ext cx="1739414" cy="1490769"/>
            <a:chOff x="1435706" y="1007650"/>
            <a:chExt cx="1739414" cy="1490769"/>
          </a:xfrm>
        </p:grpSpPr>
        <p:sp>
          <p:nvSpPr>
            <p:cNvPr id="3" name="Rectangle 2"/>
            <p:cNvSpPr/>
            <p:nvPr/>
          </p:nvSpPr>
          <p:spPr bwMode="auto">
            <a:xfrm>
              <a:off x="1435706" y="1007650"/>
              <a:ext cx="1739414" cy="1490769"/>
            </a:xfrm>
            <a:prstGeom prst="rect">
              <a:avLst/>
            </a:prstGeom>
            <a:solidFill>
              <a:schemeClr val="accent2">
                <a:lumMod val="75000"/>
              </a:schemeClr>
            </a:solidFill>
            <a:ln>
              <a:headEnd/>
              <a:tailEnd/>
            </a:ln>
            <a:effectLst>
              <a:glow rad="101600">
                <a:schemeClr val="accent3">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6" name="Oval 5"/>
            <p:cNvSpPr/>
            <p:nvPr/>
          </p:nvSpPr>
          <p:spPr bwMode="auto">
            <a:xfrm>
              <a:off x="1769694" y="1210259"/>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7" name="Oval 6"/>
            <p:cNvSpPr/>
            <p:nvPr/>
          </p:nvSpPr>
          <p:spPr bwMode="auto">
            <a:xfrm>
              <a:off x="2389084" y="1796905"/>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1" name="Oval 10"/>
            <p:cNvSpPr/>
            <p:nvPr/>
          </p:nvSpPr>
          <p:spPr bwMode="auto">
            <a:xfrm>
              <a:off x="1769694" y="1796905"/>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2" name="Oval 11"/>
            <p:cNvSpPr/>
            <p:nvPr/>
          </p:nvSpPr>
          <p:spPr bwMode="auto">
            <a:xfrm>
              <a:off x="2383691" y="1210259"/>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grpSp>
      <p:sp>
        <p:nvSpPr>
          <p:cNvPr id="70" name="TextBox 69"/>
          <p:cNvSpPr txBox="1"/>
          <p:nvPr/>
        </p:nvSpPr>
        <p:spPr>
          <a:xfrm>
            <a:off x="781778" y="1545983"/>
            <a:ext cx="1152567" cy="523220"/>
          </a:xfrm>
          <a:prstGeom prst="rect">
            <a:avLst/>
          </a:prstGeom>
          <a:noFill/>
        </p:spPr>
        <p:txBody>
          <a:bodyPr wrap="none" rtlCol="0">
            <a:spAutoFit/>
          </a:bodyPr>
          <a:lstStyle/>
          <a:p>
            <a:pPr algn="ctr"/>
            <a:r>
              <a:rPr lang="en-US" b="1" dirty="0" smtClean="0">
                <a:solidFill>
                  <a:schemeClr val="tx2"/>
                </a:solidFill>
              </a:rPr>
              <a:t>Processing </a:t>
            </a:r>
          </a:p>
          <a:p>
            <a:pPr algn="ctr"/>
            <a:r>
              <a:rPr lang="en-US" b="1" dirty="0" smtClean="0">
                <a:solidFill>
                  <a:schemeClr val="tx2"/>
                </a:solidFill>
              </a:rPr>
              <a:t>Platform</a:t>
            </a:r>
          </a:p>
        </p:txBody>
      </p:sp>
      <p:sp>
        <p:nvSpPr>
          <p:cNvPr id="33" name="TextBox 32"/>
          <p:cNvSpPr txBox="1"/>
          <p:nvPr/>
        </p:nvSpPr>
        <p:spPr>
          <a:xfrm>
            <a:off x="781778" y="3285777"/>
            <a:ext cx="1152567" cy="523220"/>
          </a:xfrm>
          <a:prstGeom prst="rect">
            <a:avLst/>
          </a:prstGeom>
          <a:noFill/>
        </p:spPr>
        <p:txBody>
          <a:bodyPr wrap="none" rtlCol="0">
            <a:spAutoFit/>
          </a:bodyPr>
          <a:lstStyle/>
          <a:p>
            <a:pPr algn="ctr"/>
            <a:r>
              <a:rPr lang="en-US" b="1" dirty="0" smtClean="0">
                <a:solidFill>
                  <a:schemeClr val="tx2"/>
                </a:solidFill>
              </a:rPr>
              <a:t>Processing </a:t>
            </a:r>
          </a:p>
          <a:p>
            <a:pPr algn="ctr"/>
            <a:r>
              <a:rPr lang="en-US" b="1" dirty="0" smtClean="0">
                <a:solidFill>
                  <a:schemeClr val="tx2"/>
                </a:solidFill>
              </a:rPr>
              <a:t>Platform</a:t>
            </a:r>
          </a:p>
        </p:txBody>
      </p:sp>
      <p:sp>
        <p:nvSpPr>
          <p:cNvPr id="40" name="TextBox 39"/>
          <p:cNvSpPr txBox="1"/>
          <p:nvPr/>
        </p:nvSpPr>
        <p:spPr>
          <a:xfrm>
            <a:off x="6334859" y="1118639"/>
            <a:ext cx="1505540" cy="523220"/>
          </a:xfrm>
          <a:prstGeom prst="rect">
            <a:avLst/>
          </a:prstGeom>
          <a:noFill/>
        </p:spPr>
        <p:txBody>
          <a:bodyPr wrap="none" rtlCol="0">
            <a:spAutoFit/>
          </a:bodyPr>
          <a:lstStyle/>
          <a:p>
            <a:pPr algn="ctr"/>
            <a:r>
              <a:rPr lang="en-US" b="1" dirty="0" smtClean="0">
                <a:solidFill>
                  <a:schemeClr val="tx2"/>
                </a:solidFill>
              </a:rPr>
              <a:t>Streaming Data </a:t>
            </a:r>
          </a:p>
          <a:p>
            <a:pPr algn="ctr"/>
            <a:r>
              <a:rPr lang="en-US" b="1" dirty="0" smtClean="0">
                <a:solidFill>
                  <a:schemeClr val="tx2"/>
                </a:solidFill>
              </a:rPr>
              <a:t>Platform</a:t>
            </a:r>
          </a:p>
        </p:txBody>
      </p:sp>
      <p:cxnSp>
        <p:nvCxnSpPr>
          <p:cNvPr id="15" name="Straight Arrow Connector 14"/>
          <p:cNvCxnSpPr/>
          <p:nvPr/>
        </p:nvCxnSpPr>
        <p:spPr bwMode="auto">
          <a:xfrm>
            <a:off x="4141461" y="1628803"/>
            <a:ext cx="1573755" cy="510727"/>
          </a:xfrm>
          <a:prstGeom prst="straightConnector1">
            <a:avLst/>
          </a:prstGeom>
          <a:noFill/>
          <a:ln w="38100" cmpd="sng" algn="ctr">
            <a:solidFill>
              <a:srgbClr val="000000"/>
            </a:solidFill>
            <a:round/>
            <a:headEnd/>
            <a:tailEnd type="arrow"/>
          </a:ln>
        </p:spPr>
      </p:cxnSp>
      <p:cxnSp>
        <p:nvCxnSpPr>
          <p:cNvPr id="41" name="Straight Arrow Connector 40"/>
          <p:cNvCxnSpPr/>
          <p:nvPr/>
        </p:nvCxnSpPr>
        <p:spPr bwMode="auto">
          <a:xfrm flipV="1">
            <a:off x="4224290" y="3188590"/>
            <a:ext cx="1518535" cy="745385"/>
          </a:xfrm>
          <a:prstGeom prst="straightConnector1">
            <a:avLst/>
          </a:prstGeom>
          <a:noFill/>
          <a:ln w="38100" cmpd="sng" algn="ctr">
            <a:solidFill>
              <a:srgbClr val="000000"/>
            </a:solidFill>
            <a:round/>
            <a:headEnd/>
            <a:tailEnd type="arrow"/>
          </a:ln>
        </p:spPr>
      </p:cxnSp>
      <p:cxnSp>
        <p:nvCxnSpPr>
          <p:cNvPr id="42" name="Straight Arrow Connector 41"/>
          <p:cNvCxnSpPr/>
          <p:nvPr/>
        </p:nvCxnSpPr>
        <p:spPr bwMode="auto">
          <a:xfrm flipH="1">
            <a:off x="4182875" y="2953932"/>
            <a:ext cx="1518538" cy="690171"/>
          </a:xfrm>
          <a:prstGeom prst="straightConnector1">
            <a:avLst/>
          </a:prstGeom>
          <a:noFill/>
          <a:ln w="38100" cmpd="sng" algn="ctr">
            <a:solidFill>
              <a:srgbClr val="000000"/>
            </a:solidFill>
            <a:round/>
            <a:headEnd/>
            <a:tailEnd type="arrow"/>
          </a:ln>
        </p:spPr>
      </p:cxnSp>
      <p:cxnSp>
        <p:nvCxnSpPr>
          <p:cNvPr id="44" name="Straight Arrow Connector 43"/>
          <p:cNvCxnSpPr/>
          <p:nvPr/>
        </p:nvCxnSpPr>
        <p:spPr bwMode="auto">
          <a:xfrm flipH="1" flipV="1">
            <a:off x="4155266" y="1946282"/>
            <a:ext cx="1546148" cy="427908"/>
          </a:xfrm>
          <a:prstGeom prst="straightConnector1">
            <a:avLst/>
          </a:prstGeom>
          <a:noFill/>
          <a:ln w="38100" cmpd="sng" algn="ctr">
            <a:solidFill>
              <a:srgbClr val="000000"/>
            </a:solidFill>
            <a:round/>
            <a:headEnd/>
            <a:tailEnd type="arrow"/>
          </a:ln>
        </p:spPr>
      </p:cxnSp>
    </p:spTree>
    <p:extLst>
      <p:ext uri="{BB962C8B-B14F-4D97-AF65-F5344CB8AC3E}">
        <p14:creationId xmlns:p14="http://schemas.microsoft.com/office/powerpoint/2010/main" val="872923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Converged </a:t>
            </a:r>
            <a:r>
              <a:rPr lang="en-US" dirty="0" err="1" smtClean="0"/>
              <a:t>Microservices</a:t>
            </a:r>
            <a:r>
              <a:rPr lang="en-US" dirty="0" smtClean="0"/>
              <a:t> Architecture</a:t>
            </a:r>
            <a:endParaRPr lang="en-US" dirty="0"/>
          </a:p>
        </p:txBody>
      </p:sp>
      <p:sp>
        <p:nvSpPr>
          <p:cNvPr id="5" name="Rectangle 4"/>
          <p:cNvSpPr/>
          <p:nvPr/>
        </p:nvSpPr>
        <p:spPr bwMode="auto">
          <a:xfrm>
            <a:off x="1435705" y="1118077"/>
            <a:ext cx="6488289" cy="3133377"/>
          </a:xfrm>
          <a:prstGeom prst="rect">
            <a:avLst/>
          </a:prstGeom>
          <a:ln>
            <a:headEnd/>
            <a:tailEnd/>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000" b="1" dirty="0" smtClean="0">
              <a:solidFill>
                <a:srgbClr val="FFFFFF"/>
              </a:solidFill>
            </a:endParaRPr>
          </a:p>
        </p:txBody>
      </p:sp>
      <p:sp>
        <p:nvSpPr>
          <p:cNvPr id="8" name="Oval 7"/>
          <p:cNvSpPr/>
          <p:nvPr/>
        </p:nvSpPr>
        <p:spPr bwMode="auto">
          <a:xfrm>
            <a:off x="4453577" y="3390012"/>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9" name="Oval 8"/>
          <p:cNvSpPr/>
          <p:nvPr/>
        </p:nvSpPr>
        <p:spPr bwMode="auto">
          <a:xfrm>
            <a:off x="3052423" y="3390013"/>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0" name="Oval 9"/>
          <p:cNvSpPr/>
          <p:nvPr/>
        </p:nvSpPr>
        <p:spPr bwMode="auto">
          <a:xfrm>
            <a:off x="6149460" y="3058730"/>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6" name="Oval 5"/>
          <p:cNvSpPr/>
          <p:nvPr/>
        </p:nvSpPr>
        <p:spPr bwMode="auto">
          <a:xfrm rot="5028878">
            <a:off x="2943107" y="1417310"/>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7" name="Oval 6"/>
          <p:cNvSpPr/>
          <p:nvPr/>
        </p:nvSpPr>
        <p:spPr bwMode="auto">
          <a:xfrm rot="5028878">
            <a:off x="5150059" y="1824512"/>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1" name="Oval 10"/>
          <p:cNvSpPr/>
          <p:nvPr/>
        </p:nvSpPr>
        <p:spPr bwMode="auto">
          <a:xfrm rot="5028878">
            <a:off x="1990574" y="1658871"/>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sp>
        <p:nvSpPr>
          <p:cNvPr id="12" name="Oval 11"/>
          <p:cNvSpPr/>
          <p:nvPr/>
        </p:nvSpPr>
        <p:spPr bwMode="auto">
          <a:xfrm rot="5028878">
            <a:off x="6345689" y="1541541"/>
            <a:ext cx="436531" cy="436619"/>
          </a:xfrm>
          <a:prstGeom prst="ellipse">
            <a:avLst/>
          </a:prstGeom>
          <a:solidFill>
            <a:schemeClr val="accent2">
              <a:lumMod val="40000"/>
              <a:lumOff val="60000"/>
            </a:schemeClr>
          </a:solidFill>
          <a:ln>
            <a:headEnd/>
            <a:tailEnd/>
          </a:ln>
        </p:spPr>
        <p:style>
          <a:lnRef idx="3">
            <a:schemeClr val="lt1"/>
          </a:lnRef>
          <a:fillRef idx="1">
            <a:schemeClr val="accent2"/>
          </a:fillRef>
          <a:effectRef idx="1">
            <a:schemeClr val="accent2"/>
          </a:effectRef>
          <a:fontRef idx="minor">
            <a:schemeClr val="lt1"/>
          </a:fontRef>
        </p:style>
        <p:txBody>
          <a:bodyPr rtlCol="0" anchor="ctr"/>
          <a:lstStyle/>
          <a:p>
            <a:pPr algn="ctr" eaLnBrk="0" hangingPunct="0"/>
            <a:endParaRPr lang="en-US" dirty="0" smtClean="0">
              <a:solidFill>
                <a:srgbClr val="FFFFFF"/>
              </a:solidFill>
            </a:endParaRPr>
          </a:p>
        </p:txBody>
      </p:sp>
      <p:cxnSp>
        <p:nvCxnSpPr>
          <p:cNvPr id="16" name="Straight Arrow Connector 15"/>
          <p:cNvCxnSpPr>
            <a:stCxn id="11" idx="0"/>
            <a:endCxn id="6" idx="4"/>
          </p:cNvCxnSpPr>
          <p:nvPr/>
        </p:nvCxnSpPr>
        <p:spPr bwMode="auto">
          <a:xfrm flipV="1">
            <a:off x="2425878" y="1659142"/>
            <a:ext cx="518456" cy="194517"/>
          </a:xfrm>
          <a:prstGeom prst="straightConnector1">
            <a:avLst/>
          </a:prstGeom>
          <a:noFill/>
          <a:ln w="38100" cmpd="sng" algn="ctr">
            <a:solidFill>
              <a:schemeClr val="bg1"/>
            </a:solidFill>
            <a:round/>
            <a:headEnd/>
            <a:tailEnd type="arrow"/>
          </a:ln>
        </p:spPr>
      </p:cxnSp>
      <p:cxnSp>
        <p:nvCxnSpPr>
          <p:cNvPr id="24" name="Straight Arrow Connector 23"/>
          <p:cNvCxnSpPr>
            <a:endCxn id="7" idx="4"/>
          </p:cNvCxnSpPr>
          <p:nvPr/>
        </p:nvCxnSpPr>
        <p:spPr bwMode="auto">
          <a:xfrm>
            <a:off x="3395998" y="1725428"/>
            <a:ext cx="1755288" cy="340916"/>
          </a:xfrm>
          <a:prstGeom prst="straightConnector1">
            <a:avLst/>
          </a:prstGeom>
          <a:noFill/>
          <a:ln w="38100" cmpd="sng" algn="ctr">
            <a:solidFill>
              <a:schemeClr val="bg1"/>
            </a:solidFill>
            <a:round/>
            <a:headEnd/>
            <a:tailEnd type="arrow"/>
          </a:ln>
        </p:spPr>
      </p:cxnSp>
      <p:cxnSp>
        <p:nvCxnSpPr>
          <p:cNvPr id="28" name="Straight Arrow Connector 27"/>
          <p:cNvCxnSpPr>
            <a:stCxn id="9" idx="6"/>
            <a:endCxn id="8" idx="2"/>
          </p:cNvCxnSpPr>
          <p:nvPr/>
        </p:nvCxnSpPr>
        <p:spPr bwMode="auto">
          <a:xfrm flipV="1">
            <a:off x="3488954" y="3608322"/>
            <a:ext cx="964623" cy="1"/>
          </a:xfrm>
          <a:prstGeom prst="straightConnector1">
            <a:avLst/>
          </a:prstGeom>
          <a:noFill/>
          <a:ln w="38100" cmpd="sng" algn="ctr">
            <a:solidFill>
              <a:schemeClr val="bg1"/>
            </a:solidFill>
            <a:round/>
            <a:headEnd/>
            <a:tailEnd type="arrow"/>
          </a:ln>
        </p:spPr>
      </p:cxnSp>
      <p:cxnSp>
        <p:nvCxnSpPr>
          <p:cNvPr id="31" name="Straight Arrow Connector 30"/>
          <p:cNvCxnSpPr>
            <a:stCxn id="10" idx="0"/>
          </p:cNvCxnSpPr>
          <p:nvPr/>
        </p:nvCxnSpPr>
        <p:spPr bwMode="auto">
          <a:xfrm flipV="1">
            <a:off x="6367726" y="2029103"/>
            <a:ext cx="148172" cy="1029627"/>
          </a:xfrm>
          <a:prstGeom prst="straightConnector1">
            <a:avLst/>
          </a:prstGeom>
          <a:noFill/>
          <a:ln w="38100" cmpd="sng" algn="ctr">
            <a:solidFill>
              <a:schemeClr val="bg1"/>
            </a:solidFill>
            <a:round/>
            <a:headEnd/>
            <a:tailEnd type="arrow"/>
          </a:ln>
        </p:spPr>
      </p:cxnSp>
      <p:cxnSp>
        <p:nvCxnSpPr>
          <p:cNvPr id="36" name="Straight Arrow Connector 35"/>
          <p:cNvCxnSpPr>
            <a:stCxn id="9" idx="0"/>
          </p:cNvCxnSpPr>
          <p:nvPr/>
        </p:nvCxnSpPr>
        <p:spPr bwMode="auto">
          <a:xfrm flipH="1" flipV="1">
            <a:off x="3161315" y="1904872"/>
            <a:ext cx="109374" cy="1485141"/>
          </a:xfrm>
          <a:prstGeom prst="straightConnector1">
            <a:avLst/>
          </a:prstGeom>
          <a:noFill/>
          <a:ln w="38100" cmpd="sng" algn="ctr">
            <a:solidFill>
              <a:schemeClr val="bg1"/>
            </a:solidFill>
            <a:round/>
            <a:headEnd/>
            <a:tailEnd type="arrow"/>
          </a:ln>
        </p:spPr>
      </p:cxnSp>
      <p:cxnSp>
        <p:nvCxnSpPr>
          <p:cNvPr id="39" name="Straight Arrow Connector 38"/>
          <p:cNvCxnSpPr>
            <a:stCxn id="7" idx="5"/>
            <a:endCxn id="8" idx="0"/>
          </p:cNvCxnSpPr>
          <p:nvPr/>
        </p:nvCxnSpPr>
        <p:spPr bwMode="auto">
          <a:xfrm flipH="1">
            <a:off x="4671843" y="2212893"/>
            <a:ext cx="559641" cy="1177119"/>
          </a:xfrm>
          <a:prstGeom prst="straightConnector1">
            <a:avLst/>
          </a:prstGeom>
          <a:noFill/>
          <a:ln w="38100" cmpd="sng" algn="ctr">
            <a:solidFill>
              <a:schemeClr val="bg1"/>
            </a:solidFill>
            <a:round/>
            <a:headEnd/>
            <a:tailEnd type="arrow"/>
          </a:ln>
        </p:spPr>
      </p:cxnSp>
      <p:sp>
        <p:nvSpPr>
          <p:cNvPr id="26" name="Rectangle 25"/>
          <p:cNvSpPr/>
          <p:nvPr/>
        </p:nvSpPr>
        <p:spPr bwMode="auto">
          <a:xfrm>
            <a:off x="2705756" y="2512223"/>
            <a:ext cx="4044826" cy="345086"/>
          </a:xfrm>
          <a:prstGeom prst="rect">
            <a:avLst/>
          </a:prstGeom>
          <a:ln>
            <a:noFill/>
            <a:headEnd/>
            <a:tailEnd/>
          </a:ln>
          <a:effectLst/>
        </p:spPr>
        <p:style>
          <a:lnRef idx="3">
            <a:schemeClr val="lt1"/>
          </a:lnRef>
          <a:fillRef idx="1">
            <a:schemeClr val="accent1"/>
          </a:fillRef>
          <a:effectRef idx="1">
            <a:schemeClr val="accent1"/>
          </a:effectRef>
          <a:fontRef idx="minor">
            <a:schemeClr val="lt1"/>
          </a:fontRef>
        </p:style>
        <p:txBody>
          <a:bodyPr rtlCol="0" anchor="ctr"/>
          <a:lstStyle/>
          <a:p>
            <a:pPr algn="ctr" eaLnBrk="0" hangingPunct="0"/>
            <a:r>
              <a:rPr lang="en-US" sz="2000" b="1" dirty="0" err="1">
                <a:solidFill>
                  <a:srgbClr val="FFFFFF"/>
                </a:solidFill>
              </a:rPr>
              <a:t>MapR</a:t>
            </a:r>
            <a:r>
              <a:rPr lang="en-US" sz="2000" b="1" dirty="0">
                <a:solidFill>
                  <a:srgbClr val="FFFFFF"/>
                </a:solidFill>
              </a:rPr>
              <a:t> Converged Data Platform</a:t>
            </a:r>
          </a:p>
        </p:txBody>
      </p:sp>
      <p:cxnSp>
        <p:nvCxnSpPr>
          <p:cNvPr id="43" name="Straight Arrow Connector 42"/>
          <p:cNvCxnSpPr>
            <a:stCxn id="8" idx="6"/>
            <a:endCxn id="10" idx="2"/>
          </p:cNvCxnSpPr>
          <p:nvPr/>
        </p:nvCxnSpPr>
        <p:spPr bwMode="auto">
          <a:xfrm flipV="1">
            <a:off x="4890108" y="3277040"/>
            <a:ext cx="1259352" cy="331282"/>
          </a:xfrm>
          <a:prstGeom prst="straightConnector1">
            <a:avLst/>
          </a:prstGeom>
          <a:noFill/>
          <a:ln w="38100" cmpd="sng" algn="ctr">
            <a:solidFill>
              <a:schemeClr val="bg1"/>
            </a:solidFill>
            <a:round/>
            <a:headEnd/>
            <a:tailEnd type="arrow"/>
          </a:ln>
        </p:spPr>
      </p:cxnSp>
      <p:sp>
        <p:nvSpPr>
          <p:cNvPr id="38" name="TextBox 37"/>
          <p:cNvSpPr txBox="1"/>
          <p:nvPr/>
        </p:nvSpPr>
        <p:spPr>
          <a:xfrm>
            <a:off x="179463" y="1904872"/>
            <a:ext cx="1072792" cy="1169551"/>
          </a:xfrm>
          <a:prstGeom prst="rect">
            <a:avLst/>
          </a:prstGeom>
          <a:noFill/>
        </p:spPr>
        <p:txBody>
          <a:bodyPr wrap="none" rtlCol="0">
            <a:spAutoFit/>
          </a:bodyPr>
          <a:lstStyle/>
          <a:p>
            <a:pPr algn="ctr"/>
            <a:r>
              <a:rPr lang="en-US" dirty="0" smtClean="0">
                <a:solidFill>
                  <a:schemeClr val="tx2"/>
                </a:solidFill>
                <a:latin typeface="Arial"/>
                <a:cs typeface="Arial"/>
              </a:rPr>
              <a:t>Converged</a:t>
            </a:r>
          </a:p>
          <a:p>
            <a:pPr algn="ctr"/>
            <a:r>
              <a:rPr lang="en-US" dirty="0" smtClean="0">
                <a:solidFill>
                  <a:schemeClr val="tx2"/>
                </a:solidFill>
              </a:rPr>
              <a:t>Message </a:t>
            </a:r>
          </a:p>
          <a:p>
            <a:pPr algn="ctr"/>
            <a:r>
              <a:rPr lang="en-US" dirty="0" smtClean="0">
                <a:solidFill>
                  <a:schemeClr val="tx2"/>
                </a:solidFill>
                <a:latin typeface="Arial"/>
                <a:cs typeface="Arial"/>
              </a:rPr>
              <a:t>And </a:t>
            </a:r>
          </a:p>
          <a:p>
            <a:pPr algn="ctr"/>
            <a:r>
              <a:rPr lang="en-US" dirty="0" smtClean="0">
                <a:solidFill>
                  <a:schemeClr val="tx2"/>
                </a:solidFill>
              </a:rPr>
              <a:t>Processing</a:t>
            </a:r>
          </a:p>
          <a:p>
            <a:pPr algn="ctr"/>
            <a:r>
              <a:rPr lang="en-US" dirty="0" smtClean="0">
                <a:solidFill>
                  <a:schemeClr val="tx2"/>
                </a:solidFill>
                <a:latin typeface="Arial"/>
                <a:cs typeface="Arial"/>
              </a:rPr>
              <a:t>Services</a:t>
            </a:r>
          </a:p>
        </p:txBody>
      </p:sp>
    </p:spTree>
    <p:extLst>
      <p:ext uri="{BB962C8B-B14F-4D97-AF65-F5344CB8AC3E}">
        <p14:creationId xmlns:p14="http://schemas.microsoft.com/office/powerpoint/2010/main" val="1372880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Microservice Support Details</a:t>
            </a:r>
          </a:p>
        </p:txBody>
      </p:sp>
      <p:sp>
        <p:nvSpPr>
          <p:cNvPr id="3" name="Content Placeholder 2"/>
          <p:cNvSpPr>
            <a:spLocks noGrp="1"/>
          </p:cNvSpPr>
          <p:nvPr>
            <p:ph idx="1"/>
          </p:nvPr>
        </p:nvSpPr>
        <p:spPr>
          <a:xfrm>
            <a:off x="457200" y="898630"/>
            <a:ext cx="6568289" cy="3695999"/>
          </a:xfrm>
        </p:spPr>
        <p:txBody>
          <a:bodyPr>
            <a:normAutofit fontScale="92500" lnSpcReduction="10000"/>
          </a:bodyPr>
          <a:lstStyle/>
          <a:p>
            <a:pPr lvl="0"/>
            <a:r>
              <a:rPr lang="en-US" sz="2400" dirty="0"/>
              <a:t>Simplified Microservices Monitoring and Management</a:t>
            </a:r>
            <a:endParaRPr lang="en-US" sz="2800" dirty="0"/>
          </a:p>
          <a:p>
            <a:pPr lvl="1"/>
            <a:r>
              <a:rPr lang="en-US" dirty="0"/>
              <a:t>Comprehensive monitoring of resource usage for a single pane of glass view</a:t>
            </a:r>
            <a:endParaRPr lang="en-US" sz="2000" dirty="0"/>
          </a:p>
          <a:p>
            <a:pPr lvl="1"/>
            <a:r>
              <a:rPr lang="en-US" dirty="0"/>
              <a:t>Microservices specific volumes for application versioning, simplifying the development lifecycle and production </a:t>
            </a:r>
            <a:r>
              <a:rPr lang="en-US" dirty="0" smtClean="0"/>
              <a:t>deployment</a:t>
            </a:r>
            <a:endParaRPr lang="en-US" sz="2800" dirty="0"/>
          </a:p>
          <a:p>
            <a:pPr lvl="1"/>
            <a:r>
              <a:rPr lang="en-US" dirty="0"/>
              <a:t>Support for containerized applications especially in Docker provide utilization and agility advantages</a:t>
            </a:r>
            <a:endParaRPr lang="en-US" sz="2000" dirty="0"/>
          </a:p>
          <a:p>
            <a:pPr lvl="1"/>
            <a:r>
              <a:rPr lang="en-US" dirty="0"/>
              <a:t>Continuous high availability and distributed multi-data disaster recovery capabilities</a:t>
            </a:r>
            <a:endParaRPr lang="en-US" sz="2000" dirty="0"/>
          </a:p>
          <a:p>
            <a:pPr lvl="1"/>
            <a:r>
              <a:rPr lang="en-US" dirty="0"/>
              <a:t>Unified security with access control expressions for stream access and analytics</a:t>
            </a:r>
            <a:endParaRPr lang="en-US" sz="2000" dirty="0"/>
          </a:p>
          <a:p>
            <a:endParaRPr lang="en-US" dirty="0"/>
          </a:p>
        </p:txBody>
      </p:sp>
      <p:pic>
        <p:nvPicPr>
          <p:cNvPr id="4" name="Shape 524"/>
          <p:cNvPicPr preferRelativeResize="0"/>
          <p:nvPr/>
        </p:nvPicPr>
        <p:blipFill rotWithShape="1">
          <a:blip r:embed="rId2">
            <a:alphaModFix/>
          </a:blip>
          <a:srcRect/>
          <a:stretch/>
        </p:blipFill>
        <p:spPr>
          <a:xfrm>
            <a:off x="6500389" y="898625"/>
            <a:ext cx="3091299" cy="3670408"/>
          </a:xfrm>
          <a:prstGeom prst="rect">
            <a:avLst/>
          </a:prstGeom>
          <a:noFill/>
          <a:ln>
            <a:noFill/>
          </a:ln>
          <a:effectLst>
            <a:outerShdw blurRad="50799" dist="76200" dir="2700000" algn="tl" rotWithShape="0">
              <a:srgbClr val="000000">
                <a:alpha val="40000"/>
              </a:srgbClr>
            </a:outerShdw>
          </a:effectLst>
        </p:spPr>
      </p:pic>
    </p:spTree>
    <p:extLst>
      <p:ext uri="{BB962C8B-B14F-4D97-AF65-F5344CB8AC3E}">
        <p14:creationId xmlns:p14="http://schemas.microsoft.com/office/powerpoint/2010/main" val="2123293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blip>
          <a:stretch>
            <a:fillRect/>
          </a:stretch>
        </p:blipFill>
        <p:spPr>
          <a:xfrm>
            <a:off x="131274" y="891903"/>
            <a:ext cx="8686800" cy="3564997"/>
          </a:xfrm>
          <a:prstGeom prst="rect">
            <a:avLst/>
          </a:prstGeom>
        </p:spPr>
      </p:pic>
      <p:sp>
        <p:nvSpPr>
          <p:cNvPr id="2" name="Title 1"/>
          <p:cNvSpPr>
            <a:spLocks noGrp="1"/>
          </p:cNvSpPr>
          <p:nvPr>
            <p:ph type="title"/>
          </p:nvPr>
        </p:nvSpPr>
        <p:spPr/>
        <p:txBody>
          <a:bodyPr/>
          <a:lstStyle/>
          <a:p>
            <a:r>
              <a:rPr lang="en-US" dirty="0"/>
              <a:t>Microservice Support Details</a:t>
            </a:r>
          </a:p>
        </p:txBody>
      </p:sp>
      <p:sp>
        <p:nvSpPr>
          <p:cNvPr id="3" name="Content Placeholder 2"/>
          <p:cNvSpPr>
            <a:spLocks noGrp="1"/>
          </p:cNvSpPr>
          <p:nvPr>
            <p:ph idx="1"/>
          </p:nvPr>
        </p:nvSpPr>
        <p:spPr/>
        <p:txBody>
          <a:bodyPr/>
          <a:lstStyle/>
          <a:p>
            <a:pPr lvl="0"/>
            <a:r>
              <a:rPr lang="en-US" sz="2400" dirty="0"/>
              <a:t>Support for </a:t>
            </a:r>
            <a:r>
              <a:rPr lang="en-US" sz="2400" dirty="0" smtClean="0"/>
              <a:t>Agile </a:t>
            </a:r>
            <a:r>
              <a:rPr lang="en-US" sz="2400" dirty="0" err="1" smtClean="0"/>
              <a:t>Microservices</a:t>
            </a:r>
            <a:r>
              <a:rPr lang="en-US" sz="2400" dirty="0" smtClean="0"/>
              <a:t> </a:t>
            </a:r>
            <a:r>
              <a:rPr lang="en-US" sz="2400" dirty="0"/>
              <a:t>A</a:t>
            </a:r>
            <a:r>
              <a:rPr lang="en-US" sz="2400" dirty="0" smtClean="0"/>
              <a:t>pplication </a:t>
            </a:r>
            <a:r>
              <a:rPr lang="en-US" sz="2400" dirty="0"/>
              <a:t>D</a:t>
            </a:r>
            <a:r>
              <a:rPr lang="en-US" sz="2400" dirty="0" smtClean="0"/>
              <a:t>evelopment </a:t>
            </a:r>
            <a:r>
              <a:rPr lang="en-US" sz="2400" dirty="0"/>
              <a:t>and </a:t>
            </a:r>
            <a:r>
              <a:rPr lang="en-US" sz="2400" dirty="0" smtClean="0"/>
              <a:t>Evolution</a:t>
            </a:r>
            <a:endParaRPr lang="en-US" sz="2800" dirty="0"/>
          </a:p>
          <a:p>
            <a:pPr lvl="1"/>
            <a:r>
              <a:rPr lang="en-US" dirty="0"/>
              <a:t>E</a:t>
            </a:r>
            <a:r>
              <a:rPr lang="en-US" dirty="0" smtClean="0"/>
              <a:t>nterprise-grade </a:t>
            </a:r>
            <a:r>
              <a:rPr lang="en-US" dirty="0"/>
              <a:t>messaging supports sharing data while maintaining logical and functional isolation of services. Ideal for machine learning model training and evaluation</a:t>
            </a:r>
            <a:endParaRPr lang="en-US" sz="2000" dirty="0"/>
          </a:p>
          <a:p>
            <a:pPr lvl="1"/>
            <a:r>
              <a:rPr lang="en-US" dirty="0"/>
              <a:t>Natural infrastructure for service modification without disrupting production workflows </a:t>
            </a:r>
            <a:endParaRPr lang="en-US" sz="2000" dirty="0"/>
          </a:p>
          <a:p>
            <a:pPr lvl="1"/>
            <a:r>
              <a:rPr lang="en-US" dirty="0"/>
              <a:t>Freedom for developers to combine file, database, document, and streaming analytics </a:t>
            </a:r>
            <a:r>
              <a:rPr lang="en-US" dirty="0" smtClean="0"/>
              <a:t>functionality</a:t>
            </a:r>
            <a:endParaRPr lang="en-US" sz="2000" dirty="0"/>
          </a:p>
        </p:txBody>
      </p:sp>
    </p:spTree>
    <p:extLst>
      <p:ext uri="{BB962C8B-B14F-4D97-AF65-F5344CB8AC3E}">
        <p14:creationId xmlns:p14="http://schemas.microsoft.com/office/powerpoint/2010/main" val="1462915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Microservices on Converged Data Platform</a:t>
            </a:r>
            <a:endParaRPr lang="en-US" dirty="0"/>
          </a:p>
        </p:txBody>
      </p:sp>
      <p:sp>
        <p:nvSpPr>
          <p:cNvPr id="6" name="Content Placeholder 5"/>
          <p:cNvSpPr>
            <a:spLocks noGrp="1"/>
          </p:cNvSpPr>
          <p:nvPr>
            <p:ph idx="1"/>
          </p:nvPr>
        </p:nvSpPr>
        <p:spPr/>
        <p:txBody>
          <a:bodyPr>
            <a:normAutofit/>
          </a:bodyPr>
          <a:lstStyle/>
          <a:p>
            <a:r>
              <a:rPr lang="en-US" dirty="0" smtClean="0"/>
              <a:t>Immediate access to all operational and analytical data</a:t>
            </a:r>
          </a:p>
          <a:p>
            <a:pPr lvl="1"/>
            <a:r>
              <a:rPr lang="en-US" dirty="0" smtClean="0"/>
              <a:t>Integrated database, file, and streams access</a:t>
            </a:r>
          </a:p>
          <a:p>
            <a:pPr lvl="1"/>
            <a:r>
              <a:rPr lang="en-US" dirty="0" smtClean="0"/>
              <a:t>No unnecessary data silos that require data movement</a:t>
            </a:r>
          </a:p>
          <a:p>
            <a:pPr lvl="1"/>
            <a:r>
              <a:rPr lang="en-US" dirty="0" smtClean="0"/>
              <a:t>Unified administration/security for all big data</a:t>
            </a:r>
          </a:p>
          <a:p>
            <a:r>
              <a:rPr lang="en-US" dirty="0" smtClean="0"/>
              <a:t>Data versioning to measure application enhancements</a:t>
            </a:r>
          </a:p>
          <a:p>
            <a:r>
              <a:rPr lang="en-US" dirty="0" smtClean="0"/>
              <a:t>Single line of code to retrieve or persist data (as JSON)</a:t>
            </a:r>
          </a:p>
          <a:p>
            <a:r>
              <a:rPr lang="en-US" dirty="0" smtClean="0"/>
              <a:t>Easy scale out and global replication</a:t>
            </a:r>
          </a:p>
          <a:p>
            <a:r>
              <a:rPr lang="en-US" dirty="0" smtClean="0"/>
              <a:t>Extensible monitoring for complete visibility on cluster operations</a:t>
            </a:r>
          </a:p>
        </p:txBody>
      </p:sp>
    </p:spTree>
    <p:extLst>
      <p:ext uri="{BB962C8B-B14F-4D97-AF65-F5344CB8AC3E}">
        <p14:creationId xmlns:p14="http://schemas.microsoft.com/office/powerpoint/2010/main" val="1728753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330130" y="205979"/>
            <a:ext cx="8229600" cy="692700"/>
          </a:xfrm>
          <a:prstGeom prst="rect">
            <a:avLst/>
          </a:prstGeom>
        </p:spPr>
        <p:txBody>
          <a:bodyPr lIns="68575" tIns="68575" rIns="68575" bIns="68575" anchor="ctr" anchorCtr="0">
            <a:noAutofit/>
          </a:bodyPr>
          <a:lstStyle/>
          <a:p>
            <a:pPr lvl="0">
              <a:spcBef>
                <a:spcPts val="0"/>
              </a:spcBef>
              <a:buNone/>
            </a:pPr>
            <a:r>
              <a:rPr lang="en"/>
              <a:t>Versioning &amp; A/B Testing</a:t>
            </a:r>
          </a:p>
        </p:txBody>
      </p:sp>
      <p:pic>
        <p:nvPicPr>
          <p:cNvPr id="1079" name="Shape 1079"/>
          <p:cNvPicPr preferRelativeResize="0"/>
          <p:nvPr/>
        </p:nvPicPr>
        <p:blipFill rotWithShape="1">
          <a:blip r:embed="rId3">
            <a:alphaModFix/>
          </a:blip>
          <a:srcRect/>
          <a:stretch/>
        </p:blipFill>
        <p:spPr>
          <a:xfrm>
            <a:off x="330126" y="2453696"/>
            <a:ext cx="1287600" cy="827400"/>
          </a:xfrm>
          <a:prstGeom prst="rect">
            <a:avLst/>
          </a:prstGeom>
          <a:noFill/>
          <a:ln>
            <a:noFill/>
          </a:ln>
        </p:spPr>
      </p:pic>
      <p:pic>
        <p:nvPicPr>
          <p:cNvPr id="1080" name="Shape 1080"/>
          <p:cNvPicPr preferRelativeResize="0"/>
          <p:nvPr/>
        </p:nvPicPr>
        <p:blipFill rotWithShape="1">
          <a:blip r:embed="rId4">
            <a:alphaModFix/>
          </a:blip>
          <a:srcRect/>
          <a:stretch/>
        </p:blipFill>
        <p:spPr>
          <a:xfrm>
            <a:off x="3226027" y="1122730"/>
            <a:ext cx="761400" cy="761400"/>
          </a:xfrm>
          <a:prstGeom prst="rect">
            <a:avLst/>
          </a:prstGeom>
          <a:noFill/>
          <a:ln>
            <a:noFill/>
          </a:ln>
        </p:spPr>
      </p:pic>
      <p:cxnSp>
        <p:nvCxnSpPr>
          <p:cNvPr id="1081" name="Shape 1081"/>
          <p:cNvCxnSpPr>
            <a:stCxn id="1079" idx="3"/>
            <a:endCxn id="1080" idx="1"/>
          </p:cNvCxnSpPr>
          <p:nvPr/>
        </p:nvCxnSpPr>
        <p:spPr>
          <a:xfrm rot="10800000" flipH="1">
            <a:off x="1617726" y="1503296"/>
            <a:ext cx="1608300" cy="1364100"/>
          </a:xfrm>
          <a:prstGeom prst="straightConnector1">
            <a:avLst/>
          </a:prstGeom>
          <a:noFill/>
          <a:ln w="9525" cap="flat" cmpd="sng">
            <a:solidFill>
              <a:schemeClr val="dk2"/>
            </a:solidFill>
            <a:prstDash val="solid"/>
            <a:round/>
            <a:headEnd type="none" w="lg" len="lg"/>
            <a:tailEnd type="triangle" w="lg" len="lg"/>
          </a:ln>
        </p:spPr>
      </p:cxnSp>
      <p:sp>
        <p:nvSpPr>
          <p:cNvPr id="1082" name="Shape 1082"/>
          <p:cNvSpPr/>
          <p:nvPr/>
        </p:nvSpPr>
        <p:spPr>
          <a:xfrm>
            <a:off x="3987425" y="971975"/>
            <a:ext cx="2261100" cy="1062900"/>
          </a:xfrm>
          <a:prstGeom prst="rect">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b" anchorCtr="0">
            <a:noAutofit/>
          </a:bodyPr>
          <a:lstStyle/>
          <a:p>
            <a:pPr lvl="0" rtl="0">
              <a:spcBef>
                <a:spcPts val="0"/>
              </a:spcBef>
              <a:buNone/>
            </a:pPr>
            <a:endParaRPr sz="1800" b="1" dirty="0"/>
          </a:p>
        </p:txBody>
      </p:sp>
      <p:pic>
        <p:nvPicPr>
          <p:cNvPr id="1083" name="Shape 1083"/>
          <p:cNvPicPr preferRelativeResize="0"/>
          <p:nvPr/>
        </p:nvPicPr>
        <p:blipFill rotWithShape="1">
          <a:blip r:embed="rId4">
            <a:alphaModFix/>
          </a:blip>
          <a:srcRect/>
          <a:stretch/>
        </p:blipFill>
        <p:spPr>
          <a:xfrm>
            <a:off x="3226027" y="2486705"/>
            <a:ext cx="761400" cy="761400"/>
          </a:xfrm>
          <a:prstGeom prst="rect">
            <a:avLst/>
          </a:prstGeom>
          <a:noFill/>
          <a:ln>
            <a:noFill/>
          </a:ln>
        </p:spPr>
      </p:pic>
      <p:sp>
        <p:nvSpPr>
          <p:cNvPr id="1084" name="Shape 1084"/>
          <p:cNvSpPr/>
          <p:nvPr/>
        </p:nvSpPr>
        <p:spPr>
          <a:xfrm>
            <a:off x="3987425" y="2335950"/>
            <a:ext cx="2261100" cy="1062900"/>
          </a:xfrm>
          <a:prstGeom prst="rect">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b" anchorCtr="0">
            <a:noAutofit/>
          </a:bodyPr>
          <a:lstStyle/>
          <a:p>
            <a:pPr lvl="0" rtl="0">
              <a:spcBef>
                <a:spcPts val="0"/>
              </a:spcBef>
              <a:buNone/>
            </a:pPr>
            <a:endParaRPr sz="1800" b="1" dirty="0"/>
          </a:p>
        </p:txBody>
      </p:sp>
      <p:pic>
        <p:nvPicPr>
          <p:cNvPr id="1085" name="Shape 1085"/>
          <p:cNvPicPr preferRelativeResize="0"/>
          <p:nvPr/>
        </p:nvPicPr>
        <p:blipFill rotWithShape="1">
          <a:blip r:embed="rId4">
            <a:alphaModFix/>
          </a:blip>
          <a:srcRect/>
          <a:stretch/>
        </p:blipFill>
        <p:spPr>
          <a:xfrm>
            <a:off x="3226027" y="3850680"/>
            <a:ext cx="761400" cy="761400"/>
          </a:xfrm>
          <a:prstGeom prst="rect">
            <a:avLst/>
          </a:prstGeom>
          <a:noFill/>
          <a:ln>
            <a:noFill/>
          </a:ln>
        </p:spPr>
      </p:pic>
      <p:sp>
        <p:nvSpPr>
          <p:cNvPr id="1086" name="Shape 1086"/>
          <p:cNvSpPr/>
          <p:nvPr/>
        </p:nvSpPr>
        <p:spPr>
          <a:xfrm>
            <a:off x="3987425" y="3699925"/>
            <a:ext cx="2261100" cy="1062900"/>
          </a:xfrm>
          <a:prstGeom prst="rect">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b" anchorCtr="0">
            <a:noAutofit/>
          </a:bodyPr>
          <a:lstStyle/>
          <a:p>
            <a:pPr lvl="0" rtl="0">
              <a:spcBef>
                <a:spcPts val="0"/>
              </a:spcBef>
              <a:buNone/>
            </a:pPr>
            <a:endParaRPr sz="1800" b="1" dirty="0"/>
          </a:p>
        </p:txBody>
      </p:sp>
      <p:cxnSp>
        <p:nvCxnSpPr>
          <p:cNvPr id="1087" name="Shape 1087"/>
          <p:cNvCxnSpPr>
            <a:stCxn id="1079" idx="3"/>
            <a:endCxn id="1083" idx="1"/>
          </p:cNvCxnSpPr>
          <p:nvPr/>
        </p:nvCxnSpPr>
        <p:spPr>
          <a:xfrm>
            <a:off x="1617726" y="2867396"/>
            <a:ext cx="1608300" cy="0"/>
          </a:xfrm>
          <a:prstGeom prst="straightConnector1">
            <a:avLst/>
          </a:prstGeom>
          <a:noFill/>
          <a:ln w="9525" cap="flat" cmpd="sng">
            <a:solidFill>
              <a:schemeClr val="dk2"/>
            </a:solidFill>
            <a:prstDash val="solid"/>
            <a:round/>
            <a:headEnd type="none" w="lg" len="lg"/>
            <a:tailEnd type="triangle" w="lg" len="lg"/>
          </a:ln>
        </p:spPr>
      </p:cxnSp>
      <p:cxnSp>
        <p:nvCxnSpPr>
          <p:cNvPr id="1088" name="Shape 1088"/>
          <p:cNvCxnSpPr>
            <a:stCxn id="1079" idx="3"/>
            <a:endCxn id="1085" idx="1"/>
          </p:cNvCxnSpPr>
          <p:nvPr/>
        </p:nvCxnSpPr>
        <p:spPr>
          <a:xfrm>
            <a:off x="1617726" y="2867396"/>
            <a:ext cx="1608300" cy="1364100"/>
          </a:xfrm>
          <a:prstGeom prst="straightConnector1">
            <a:avLst/>
          </a:prstGeom>
          <a:noFill/>
          <a:ln w="9525" cap="flat" cmpd="sng">
            <a:solidFill>
              <a:schemeClr val="dk2"/>
            </a:solidFill>
            <a:prstDash val="solid"/>
            <a:round/>
            <a:headEnd type="none" w="lg" len="lg"/>
            <a:tailEnd type="triangle" w="lg" len="lg"/>
          </a:ln>
        </p:spPr>
      </p:cxnSp>
      <p:grpSp>
        <p:nvGrpSpPr>
          <p:cNvPr id="1089" name="Shape 1089"/>
          <p:cNvGrpSpPr/>
          <p:nvPr/>
        </p:nvGrpSpPr>
        <p:grpSpPr>
          <a:xfrm>
            <a:off x="4111474" y="1122733"/>
            <a:ext cx="1163790" cy="279357"/>
            <a:chOff x="1952950" y="1850750"/>
            <a:chExt cx="1617050" cy="715200"/>
          </a:xfrm>
        </p:grpSpPr>
        <p:sp>
          <p:nvSpPr>
            <p:cNvPr id="1090" name="Shape 1090"/>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091" name="Shape 1091"/>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092" name="Shape 1092"/>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093" name="Shape 1093"/>
            <p:cNvCxnSpPr>
              <a:stCxn id="1092" idx="0"/>
              <a:endCxn id="1090"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094" name="Shape 1094"/>
            <p:cNvCxnSpPr>
              <a:stCxn id="1092" idx="4"/>
              <a:endCxn id="1090"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sp>
        <p:nvSpPr>
          <p:cNvPr id="1095" name="Shape 1095"/>
          <p:cNvSpPr/>
          <p:nvPr/>
        </p:nvSpPr>
        <p:spPr>
          <a:xfrm>
            <a:off x="5543046" y="1285780"/>
            <a:ext cx="454403" cy="435300"/>
          </a:xfrm>
          <a:prstGeom prst="flowChartMagneticDisk">
            <a:avLst/>
          </a:prstGeom>
          <a:solidFill>
            <a:srgbClr val="3B6E8E"/>
          </a:solidFill>
          <a:ln w="28575" cap="flat" cmpd="sng">
            <a:solidFill>
              <a:srgbClr val="FFFFFF"/>
            </a:solidFill>
            <a:prstDash val="solid"/>
            <a:round/>
            <a:headEnd type="none" w="med" len="med"/>
            <a:tailEnd type="none" w="med" len="med"/>
          </a:ln>
        </p:spPr>
        <p:txBody>
          <a:bodyPr lIns="91400" tIns="91400" rIns="91400" bIns="91400" anchor="ctr" anchorCtr="0">
            <a:noAutofit/>
          </a:bodyPr>
          <a:lstStyle/>
          <a:p>
            <a:pPr marL="0" marR="0" lvl="0" indent="0" algn="ctr" rtl="0">
              <a:lnSpc>
                <a:spcPct val="100000"/>
              </a:lnSpc>
              <a:spcBef>
                <a:spcPts val="0"/>
              </a:spcBef>
              <a:spcAft>
                <a:spcPts val="0"/>
              </a:spcAft>
              <a:buClr>
                <a:srgbClr val="FFFFFF"/>
              </a:buClr>
              <a:buFont typeface="Arial"/>
              <a:buNone/>
            </a:pPr>
            <a:endParaRPr dirty="0"/>
          </a:p>
        </p:txBody>
      </p:sp>
      <p:grpSp>
        <p:nvGrpSpPr>
          <p:cNvPr id="1096" name="Shape 1096"/>
          <p:cNvGrpSpPr/>
          <p:nvPr/>
        </p:nvGrpSpPr>
        <p:grpSpPr>
          <a:xfrm>
            <a:off x="4111474" y="1604758"/>
            <a:ext cx="1163790" cy="279357"/>
            <a:chOff x="1952950" y="1850750"/>
            <a:chExt cx="1617050" cy="715200"/>
          </a:xfrm>
        </p:grpSpPr>
        <p:sp>
          <p:nvSpPr>
            <p:cNvPr id="1097" name="Shape 1097"/>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098" name="Shape 1098"/>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099" name="Shape 1099"/>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100" name="Shape 1100"/>
            <p:cNvCxnSpPr>
              <a:stCxn id="1099" idx="0"/>
              <a:endCxn id="1097"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101" name="Shape 1101"/>
            <p:cNvCxnSpPr>
              <a:stCxn id="1099" idx="4"/>
              <a:endCxn id="1097"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grpSp>
        <p:nvGrpSpPr>
          <p:cNvPr id="1102" name="Shape 1102"/>
          <p:cNvGrpSpPr/>
          <p:nvPr/>
        </p:nvGrpSpPr>
        <p:grpSpPr>
          <a:xfrm>
            <a:off x="4111474" y="2486708"/>
            <a:ext cx="1163790" cy="279357"/>
            <a:chOff x="1952950" y="1850750"/>
            <a:chExt cx="1617050" cy="715200"/>
          </a:xfrm>
        </p:grpSpPr>
        <p:sp>
          <p:nvSpPr>
            <p:cNvPr id="1103" name="Shape 1103"/>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04" name="Shape 1104"/>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05" name="Shape 1105"/>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106" name="Shape 1106"/>
            <p:cNvCxnSpPr>
              <a:stCxn id="1105" idx="0"/>
              <a:endCxn id="1103"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107" name="Shape 1107"/>
            <p:cNvCxnSpPr>
              <a:stCxn id="1105" idx="4"/>
              <a:endCxn id="1103"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sp>
        <p:nvSpPr>
          <p:cNvPr id="1108" name="Shape 1108"/>
          <p:cNvSpPr/>
          <p:nvPr/>
        </p:nvSpPr>
        <p:spPr>
          <a:xfrm>
            <a:off x="5543046" y="2649755"/>
            <a:ext cx="454403" cy="435300"/>
          </a:xfrm>
          <a:prstGeom prst="flowChartMagneticDisk">
            <a:avLst/>
          </a:prstGeom>
          <a:solidFill>
            <a:srgbClr val="3B6E8E"/>
          </a:solidFill>
          <a:ln w="28575" cap="flat" cmpd="sng">
            <a:solidFill>
              <a:srgbClr val="FFFFFF"/>
            </a:solidFill>
            <a:prstDash val="solid"/>
            <a:round/>
            <a:headEnd type="none" w="med" len="med"/>
            <a:tailEnd type="none" w="med" len="med"/>
          </a:ln>
        </p:spPr>
        <p:txBody>
          <a:bodyPr lIns="91400" tIns="91400" rIns="91400" bIns="91400" anchor="ctr" anchorCtr="0">
            <a:noAutofit/>
          </a:bodyPr>
          <a:lstStyle/>
          <a:p>
            <a:pPr marL="0" marR="0" lvl="0" indent="0" algn="ctr" rtl="0">
              <a:lnSpc>
                <a:spcPct val="100000"/>
              </a:lnSpc>
              <a:spcBef>
                <a:spcPts val="0"/>
              </a:spcBef>
              <a:spcAft>
                <a:spcPts val="0"/>
              </a:spcAft>
              <a:buClr>
                <a:srgbClr val="FFFFFF"/>
              </a:buClr>
              <a:buFont typeface="Arial"/>
              <a:buNone/>
            </a:pPr>
            <a:endParaRPr dirty="0"/>
          </a:p>
        </p:txBody>
      </p:sp>
      <p:grpSp>
        <p:nvGrpSpPr>
          <p:cNvPr id="1109" name="Shape 1109"/>
          <p:cNvGrpSpPr/>
          <p:nvPr/>
        </p:nvGrpSpPr>
        <p:grpSpPr>
          <a:xfrm>
            <a:off x="4111474" y="2968733"/>
            <a:ext cx="1163790" cy="279357"/>
            <a:chOff x="1952950" y="1850750"/>
            <a:chExt cx="1617050" cy="715200"/>
          </a:xfrm>
        </p:grpSpPr>
        <p:sp>
          <p:nvSpPr>
            <p:cNvPr id="1110" name="Shape 1110"/>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11" name="Shape 1111"/>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12" name="Shape 1112"/>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113" name="Shape 1113"/>
            <p:cNvCxnSpPr>
              <a:stCxn id="1112" idx="0"/>
              <a:endCxn id="1110"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114" name="Shape 1114"/>
            <p:cNvCxnSpPr>
              <a:stCxn id="1112" idx="4"/>
              <a:endCxn id="1110"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grpSp>
        <p:nvGrpSpPr>
          <p:cNvPr id="1115" name="Shape 1115"/>
          <p:cNvGrpSpPr/>
          <p:nvPr/>
        </p:nvGrpSpPr>
        <p:grpSpPr>
          <a:xfrm>
            <a:off x="4111474" y="3850683"/>
            <a:ext cx="1163790" cy="279357"/>
            <a:chOff x="1952950" y="1850750"/>
            <a:chExt cx="1617050" cy="715200"/>
          </a:xfrm>
        </p:grpSpPr>
        <p:sp>
          <p:nvSpPr>
            <p:cNvPr id="1116" name="Shape 1116"/>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17" name="Shape 1117"/>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18" name="Shape 1118"/>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119" name="Shape 1119"/>
            <p:cNvCxnSpPr>
              <a:stCxn id="1118" idx="0"/>
              <a:endCxn id="1116"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120" name="Shape 1120"/>
            <p:cNvCxnSpPr>
              <a:stCxn id="1118" idx="4"/>
              <a:endCxn id="1116"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sp>
        <p:nvSpPr>
          <p:cNvPr id="1121" name="Shape 1121"/>
          <p:cNvSpPr/>
          <p:nvPr/>
        </p:nvSpPr>
        <p:spPr>
          <a:xfrm>
            <a:off x="5543046" y="4013730"/>
            <a:ext cx="454403" cy="435300"/>
          </a:xfrm>
          <a:prstGeom prst="flowChartMagneticDisk">
            <a:avLst/>
          </a:prstGeom>
          <a:solidFill>
            <a:srgbClr val="3B6E8E"/>
          </a:solidFill>
          <a:ln w="28575" cap="flat" cmpd="sng">
            <a:solidFill>
              <a:srgbClr val="FFFFFF"/>
            </a:solidFill>
            <a:prstDash val="solid"/>
            <a:round/>
            <a:headEnd type="none" w="med" len="med"/>
            <a:tailEnd type="none" w="med" len="med"/>
          </a:ln>
        </p:spPr>
        <p:txBody>
          <a:bodyPr lIns="91400" tIns="91400" rIns="91400" bIns="91400" anchor="ctr" anchorCtr="0">
            <a:noAutofit/>
          </a:bodyPr>
          <a:lstStyle/>
          <a:p>
            <a:pPr marL="0" marR="0" lvl="0" indent="0" algn="ctr" rtl="0">
              <a:lnSpc>
                <a:spcPct val="100000"/>
              </a:lnSpc>
              <a:spcBef>
                <a:spcPts val="0"/>
              </a:spcBef>
              <a:spcAft>
                <a:spcPts val="0"/>
              </a:spcAft>
              <a:buClr>
                <a:srgbClr val="FFFFFF"/>
              </a:buClr>
              <a:buFont typeface="Arial"/>
              <a:buNone/>
            </a:pPr>
            <a:endParaRPr dirty="0"/>
          </a:p>
        </p:txBody>
      </p:sp>
      <p:grpSp>
        <p:nvGrpSpPr>
          <p:cNvPr id="1122" name="Shape 1122"/>
          <p:cNvGrpSpPr/>
          <p:nvPr/>
        </p:nvGrpSpPr>
        <p:grpSpPr>
          <a:xfrm>
            <a:off x="4111474" y="4332708"/>
            <a:ext cx="1163790" cy="279357"/>
            <a:chOff x="1952950" y="1850750"/>
            <a:chExt cx="1617050" cy="715200"/>
          </a:xfrm>
        </p:grpSpPr>
        <p:sp>
          <p:nvSpPr>
            <p:cNvPr id="1123" name="Shape 1123"/>
            <p:cNvSpPr/>
            <p:nvPr/>
          </p:nvSpPr>
          <p:spPr>
            <a:xfrm>
              <a:off x="320670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24" name="Shape 1124"/>
            <p:cNvSpPr/>
            <p:nvPr/>
          </p:nvSpPr>
          <p:spPr>
            <a:xfrm>
              <a:off x="2134600" y="1850750"/>
              <a:ext cx="1253700" cy="715200"/>
            </a:xfrm>
            <a:prstGeom prst="rect">
              <a:avLst/>
            </a:prstGeom>
            <a:solidFill>
              <a:srgbClr val="3B6E8E"/>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125" name="Shape 1125"/>
            <p:cNvSpPr/>
            <p:nvPr/>
          </p:nvSpPr>
          <p:spPr>
            <a:xfrm>
              <a:off x="1952950" y="1850750"/>
              <a:ext cx="363300" cy="715200"/>
            </a:xfrm>
            <a:prstGeom prst="ellipse">
              <a:avLst/>
            </a:prstGeom>
            <a:solidFill>
              <a:srgbClr val="3B6E8E"/>
            </a:solid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1126" name="Shape 1126"/>
            <p:cNvCxnSpPr>
              <a:stCxn id="1125" idx="0"/>
              <a:endCxn id="1123" idx="0"/>
            </p:cNvCxnSpPr>
            <p:nvPr/>
          </p:nvCxnSpPr>
          <p:spPr>
            <a:xfrm>
              <a:off x="2134600" y="1850750"/>
              <a:ext cx="1254000" cy="0"/>
            </a:xfrm>
            <a:prstGeom prst="straightConnector1">
              <a:avLst/>
            </a:prstGeom>
            <a:noFill/>
            <a:ln w="28575" cap="flat" cmpd="sng">
              <a:solidFill>
                <a:srgbClr val="FFFFFF"/>
              </a:solidFill>
              <a:prstDash val="solid"/>
              <a:round/>
              <a:headEnd type="none" w="med" len="med"/>
              <a:tailEnd type="none" w="med" len="med"/>
            </a:ln>
          </p:spPr>
        </p:cxnSp>
        <p:cxnSp>
          <p:nvCxnSpPr>
            <p:cNvPr id="1127" name="Shape 1127"/>
            <p:cNvCxnSpPr>
              <a:stCxn id="1125" idx="4"/>
              <a:endCxn id="1123" idx="4"/>
            </p:cNvCxnSpPr>
            <p:nvPr/>
          </p:nvCxnSpPr>
          <p:spPr>
            <a:xfrm>
              <a:off x="2134600" y="2565950"/>
              <a:ext cx="1254000" cy="0"/>
            </a:xfrm>
            <a:prstGeom prst="straightConnector1">
              <a:avLst/>
            </a:prstGeom>
            <a:noFill/>
            <a:ln w="28575" cap="flat" cmpd="sng">
              <a:solidFill>
                <a:srgbClr val="FFFFFF"/>
              </a:solidFill>
              <a:prstDash val="solid"/>
              <a:round/>
              <a:headEnd type="none" w="med" len="med"/>
              <a:tailEnd type="none" w="med" len="med"/>
            </a:ln>
          </p:spPr>
        </p:cxnSp>
      </p:grpSp>
      <p:pic>
        <p:nvPicPr>
          <p:cNvPr id="1128" name="Shape 1128" descr="C:\Users\swooledge\Google Drive\Marketing Google Site Content\Logos, Guidelines, Icons and Templates\Icon Library\Big Data Icons\Transparent Gray\Icon_Big-Data_Gray_Cloud_300x300px_trans.png"/>
          <p:cNvPicPr preferRelativeResize="0"/>
          <p:nvPr/>
        </p:nvPicPr>
        <p:blipFill rotWithShape="1">
          <a:blip r:embed="rId5">
            <a:alphaModFix/>
          </a:blip>
          <a:srcRect/>
          <a:stretch/>
        </p:blipFill>
        <p:spPr>
          <a:xfrm>
            <a:off x="8314481" y="2611355"/>
            <a:ext cx="511800" cy="512100"/>
          </a:xfrm>
          <a:prstGeom prst="rect">
            <a:avLst/>
          </a:prstGeom>
          <a:noFill/>
          <a:ln>
            <a:noFill/>
          </a:ln>
        </p:spPr>
      </p:pic>
      <p:cxnSp>
        <p:nvCxnSpPr>
          <p:cNvPr id="1129" name="Shape 1129"/>
          <p:cNvCxnSpPr>
            <a:stCxn id="1095" idx="4"/>
            <a:endCxn id="1128" idx="1"/>
          </p:cNvCxnSpPr>
          <p:nvPr/>
        </p:nvCxnSpPr>
        <p:spPr>
          <a:xfrm>
            <a:off x="5997449" y="1503430"/>
            <a:ext cx="2316900" cy="1364100"/>
          </a:xfrm>
          <a:prstGeom prst="straightConnector1">
            <a:avLst/>
          </a:prstGeom>
          <a:noFill/>
          <a:ln w="9525" cap="flat" cmpd="sng">
            <a:solidFill>
              <a:schemeClr val="dk2"/>
            </a:solidFill>
            <a:prstDash val="solid"/>
            <a:round/>
            <a:headEnd type="triangle" w="lg" len="lg"/>
            <a:tailEnd type="triangle" w="lg" len="lg"/>
          </a:ln>
        </p:spPr>
      </p:cxnSp>
      <p:cxnSp>
        <p:nvCxnSpPr>
          <p:cNvPr id="1130" name="Shape 1130"/>
          <p:cNvCxnSpPr>
            <a:stCxn id="1108" idx="4"/>
            <a:endCxn id="1128" idx="1"/>
          </p:cNvCxnSpPr>
          <p:nvPr/>
        </p:nvCxnSpPr>
        <p:spPr>
          <a:xfrm>
            <a:off x="5997449" y="2867405"/>
            <a:ext cx="2316900" cy="0"/>
          </a:xfrm>
          <a:prstGeom prst="straightConnector1">
            <a:avLst/>
          </a:prstGeom>
          <a:noFill/>
          <a:ln w="9525" cap="flat" cmpd="sng">
            <a:solidFill>
              <a:schemeClr val="dk2"/>
            </a:solidFill>
            <a:prstDash val="solid"/>
            <a:round/>
            <a:headEnd type="triangle" w="lg" len="lg"/>
            <a:tailEnd type="triangle" w="lg" len="lg"/>
          </a:ln>
        </p:spPr>
      </p:cxnSp>
      <p:cxnSp>
        <p:nvCxnSpPr>
          <p:cNvPr id="1131" name="Shape 1131"/>
          <p:cNvCxnSpPr>
            <a:stCxn id="1121" idx="4"/>
            <a:endCxn id="1128" idx="1"/>
          </p:cNvCxnSpPr>
          <p:nvPr/>
        </p:nvCxnSpPr>
        <p:spPr>
          <a:xfrm rot="10800000" flipH="1">
            <a:off x="5997449" y="2867280"/>
            <a:ext cx="2316900" cy="1364100"/>
          </a:xfrm>
          <a:prstGeom prst="straightConnector1">
            <a:avLst/>
          </a:prstGeom>
          <a:noFill/>
          <a:ln w="9525" cap="flat" cmpd="sng">
            <a:solidFill>
              <a:schemeClr val="dk2"/>
            </a:solidFill>
            <a:prstDash val="solid"/>
            <a:round/>
            <a:headEnd type="triangle" w="lg" len="lg"/>
            <a:tailEnd type="triangle" w="lg" len="lg"/>
          </a:ln>
        </p:spPr>
      </p:cxnSp>
      <p:sp>
        <p:nvSpPr>
          <p:cNvPr id="1132" name="Shape 1132"/>
          <p:cNvSpPr txBox="1"/>
          <p:nvPr/>
        </p:nvSpPr>
        <p:spPr>
          <a:xfrm>
            <a:off x="6949450" y="1721075"/>
            <a:ext cx="628500" cy="423000"/>
          </a:xfrm>
          <a:prstGeom prst="rect">
            <a:avLst/>
          </a:prstGeom>
          <a:noFill/>
          <a:ln>
            <a:noFill/>
          </a:ln>
        </p:spPr>
        <p:txBody>
          <a:bodyPr lIns="91425" tIns="91425" rIns="91425" bIns="91425" anchor="t" anchorCtr="0">
            <a:noAutofit/>
          </a:bodyPr>
          <a:lstStyle/>
          <a:p>
            <a:pPr lvl="0">
              <a:spcBef>
                <a:spcPts val="0"/>
              </a:spcBef>
              <a:buNone/>
            </a:pPr>
            <a:r>
              <a:rPr lang="en"/>
              <a:t>80%</a:t>
            </a:r>
          </a:p>
        </p:txBody>
      </p:sp>
      <p:sp>
        <p:nvSpPr>
          <p:cNvPr id="1133" name="Shape 1133"/>
          <p:cNvSpPr txBox="1"/>
          <p:nvPr/>
        </p:nvSpPr>
        <p:spPr>
          <a:xfrm>
            <a:off x="6967250" y="2491087"/>
            <a:ext cx="628500" cy="423000"/>
          </a:xfrm>
          <a:prstGeom prst="rect">
            <a:avLst/>
          </a:prstGeom>
          <a:noFill/>
          <a:ln>
            <a:noFill/>
          </a:ln>
        </p:spPr>
        <p:txBody>
          <a:bodyPr lIns="91425" tIns="91425" rIns="91425" bIns="91425" anchor="t" anchorCtr="0">
            <a:noAutofit/>
          </a:bodyPr>
          <a:lstStyle/>
          <a:p>
            <a:pPr lvl="0" rtl="0">
              <a:spcBef>
                <a:spcPts val="0"/>
              </a:spcBef>
              <a:buNone/>
            </a:pPr>
            <a:r>
              <a:rPr lang="en"/>
              <a:t>10%</a:t>
            </a:r>
          </a:p>
        </p:txBody>
      </p:sp>
      <p:sp>
        <p:nvSpPr>
          <p:cNvPr id="1134" name="Shape 1134"/>
          <p:cNvSpPr txBox="1"/>
          <p:nvPr/>
        </p:nvSpPr>
        <p:spPr>
          <a:xfrm>
            <a:off x="6967250" y="3108725"/>
            <a:ext cx="628500" cy="423000"/>
          </a:xfrm>
          <a:prstGeom prst="rect">
            <a:avLst/>
          </a:prstGeom>
          <a:noFill/>
          <a:ln>
            <a:noFill/>
          </a:ln>
        </p:spPr>
        <p:txBody>
          <a:bodyPr lIns="91425" tIns="91425" rIns="91425" bIns="91425" anchor="t" anchorCtr="0">
            <a:noAutofit/>
          </a:bodyPr>
          <a:lstStyle/>
          <a:p>
            <a:pPr lvl="0" rtl="0">
              <a:spcBef>
                <a:spcPts val="0"/>
              </a:spcBef>
              <a:buNone/>
            </a:pPr>
            <a:r>
              <a:rPr lang="en"/>
              <a:t>10%</a:t>
            </a:r>
          </a:p>
        </p:txBody>
      </p:sp>
      <p:sp>
        <p:nvSpPr>
          <p:cNvPr id="1135" name="Shape 1135"/>
          <p:cNvSpPr txBox="1"/>
          <p:nvPr/>
        </p:nvSpPr>
        <p:spPr>
          <a:xfrm>
            <a:off x="3257550" y="1851650"/>
            <a:ext cx="628500" cy="279300"/>
          </a:xfrm>
          <a:prstGeom prst="rect">
            <a:avLst/>
          </a:prstGeom>
          <a:noFill/>
          <a:ln>
            <a:noFill/>
          </a:ln>
        </p:spPr>
        <p:txBody>
          <a:bodyPr lIns="91425" tIns="91425" rIns="91425" bIns="91425" anchor="ctr" anchorCtr="0">
            <a:noAutofit/>
          </a:bodyPr>
          <a:lstStyle/>
          <a:p>
            <a:pPr lvl="0" algn="ctr">
              <a:spcBef>
                <a:spcPts val="0"/>
              </a:spcBef>
              <a:buNone/>
            </a:pPr>
            <a:r>
              <a:rPr lang="en"/>
              <a:t>A</a:t>
            </a:r>
          </a:p>
        </p:txBody>
      </p:sp>
      <p:sp>
        <p:nvSpPr>
          <p:cNvPr id="1136" name="Shape 1136"/>
          <p:cNvSpPr txBox="1"/>
          <p:nvPr/>
        </p:nvSpPr>
        <p:spPr>
          <a:xfrm>
            <a:off x="3257550" y="3180575"/>
            <a:ext cx="628500" cy="279300"/>
          </a:xfrm>
          <a:prstGeom prst="rect">
            <a:avLst/>
          </a:prstGeom>
          <a:noFill/>
          <a:ln>
            <a:noFill/>
          </a:ln>
        </p:spPr>
        <p:txBody>
          <a:bodyPr lIns="91425" tIns="91425" rIns="91425" bIns="91425" anchor="ctr" anchorCtr="0">
            <a:noAutofit/>
          </a:bodyPr>
          <a:lstStyle/>
          <a:p>
            <a:pPr lvl="0" algn="ctr" rtl="0">
              <a:spcBef>
                <a:spcPts val="0"/>
              </a:spcBef>
              <a:buNone/>
            </a:pPr>
            <a:r>
              <a:rPr lang="en"/>
              <a:t>B</a:t>
            </a:r>
          </a:p>
        </p:txBody>
      </p:sp>
      <p:sp>
        <p:nvSpPr>
          <p:cNvPr id="1137" name="Shape 1137"/>
          <p:cNvSpPr txBox="1"/>
          <p:nvPr/>
        </p:nvSpPr>
        <p:spPr>
          <a:xfrm>
            <a:off x="3257550" y="4555975"/>
            <a:ext cx="628500" cy="279300"/>
          </a:xfrm>
          <a:prstGeom prst="rect">
            <a:avLst/>
          </a:prstGeom>
          <a:noFill/>
          <a:ln>
            <a:noFill/>
          </a:ln>
        </p:spPr>
        <p:txBody>
          <a:bodyPr lIns="91425" tIns="91425" rIns="91425" bIns="91425" anchor="ctr" anchorCtr="0">
            <a:noAutofit/>
          </a:bodyPr>
          <a:lstStyle/>
          <a:p>
            <a:pPr lvl="0" algn="ctr" rtl="0">
              <a:spcBef>
                <a:spcPts val="0"/>
              </a:spcBef>
              <a:buNone/>
            </a:pPr>
            <a:r>
              <a:rPr lang="en"/>
              <a:t>C</a:t>
            </a:r>
          </a:p>
        </p:txBody>
      </p:sp>
    </p:spTree>
    <p:extLst>
      <p:ext uri="{BB962C8B-B14F-4D97-AF65-F5344CB8AC3E}">
        <p14:creationId xmlns:p14="http://schemas.microsoft.com/office/powerpoint/2010/main" val="8838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animEffect transition="in" filter="fade">
                                      <p:cBhvr>
                                        <p:cTn id="7" dur="1000"/>
                                        <p:tgtEl>
                                          <p:spTgt spid="1083"/>
                                        </p:tgtEl>
                                      </p:cBhvr>
                                    </p:animEffect>
                                  </p:childTnLst>
                                </p:cTn>
                              </p:par>
                              <p:par>
                                <p:cTn id="8" presetID="10" presetClass="entr" presetSubtype="0" fill="hold" nodeType="withEffect">
                                  <p:stCondLst>
                                    <p:cond delay="0"/>
                                  </p:stCondLst>
                                  <p:childTnLst>
                                    <p:set>
                                      <p:cBhvr>
                                        <p:cTn id="9" dur="1" fill="hold">
                                          <p:stCondLst>
                                            <p:cond delay="0"/>
                                          </p:stCondLst>
                                        </p:cTn>
                                        <p:tgtEl>
                                          <p:spTgt spid="1136"/>
                                        </p:tgtEl>
                                        <p:attrNameLst>
                                          <p:attrName>style.visibility</p:attrName>
                                        </p:attrNameLst>
                                      </p:cBhvr>
                                      <p:to>
                                        <p:strVal val="visible"/>
                                      </p:to>
                                    </p:set>
                                    <p:animEffect transition="in" filter="fade">
                                      <p:cBhvr>
                                        <p:cTn id="10" dur="1000"/>
                                        <p:tgtEl>
                                          <p:spTgt spid="1136"/>
                                        </p:tgtEl>
                                      </p:cBhvr>
                                    </p:animEffect>
                                  </p:childTnLst>
                                </p:cTn>
                              </p:par>
                              <p:par>
                                <p:cTn id="11" presetID="10" presetClass="entr" presetSubtype="0" fill="hold" nodeType="withEffect">
                                  <p:stCondLst>
                                    <p:cond delay="0"/>
                                  </p:stCondLst>
                                  <p:childTnLst>
                                    <p:set>
                                      <p:cBhvr>
                                        <p:cTn id="12" dur="1" fill="hold">
                                          <p:stCondLst>
                                            <p:cond delay="0"/>
                                          </p:stCondLst>
                                        </p:cTn>
                                        <p:tgtEl>
                                          <p:spTgt spid="1084"/>
                                        </p:tgtEl>
                                        <p:attrNameLst>
                                          <p:attrName>style.visibility</p:attrName>
                                        </p:attrNameLst>
                                      </p:cBhvr>
                                      <p:to>
                                        <p:strVal val="visible"/>
                                      </p:to>
                                    </p:set>
                                    <p:animEffect transition="in" filter="fade">
                                      <p:cBhvr>
                                        <p:cTn id="13" dur="1000"/>
                                        <p:tgtEl>
                                          <p:spTgt spid="1084"/>
                                        </p:tgtEl>
                                      </p:cBhvr>
                                    </p:animEffect>
                                  </p:childTnLst>
                                </p:cTn>
                              </p:par>
                              <p:par>
                                <p:cTn id="14" presetID="10" presetClass="entr" presetSubtype="0" fill="hold" nodeType="withEffect">
                                  <p:stCondLst>
                                    <p:cond delay="0"/>
                                  </p:stCondLst>
                                  <p:childTnLst>
                                    <p:set>
                                      <p:cBhvr>
                                        <p:cTn id="15" dur="1" fill="hold">
                                          <p:stCondLst>
                                            <p:cond delay="0"/>
                                          </p:stCondLst>
                                        </p:cTn>
                                        <p:tgtEl>
                                          <p:spTgt spid="1102"/>
                                        </p:tgtEl>
                                        <p:attrNameLst>
                                          <p:attrName>style.visibility</p:attrName>
                                        </p:attrNameLst>
                                      </p:cBhvr>
                                      <p:to>
                                        <p:strVal val="visible"/>
                                      </p:to>
                                    </p:set>
                                    <p:animEffect transition="in" filter="fade">
                                      <p:cBhvr>
                                        <p:cTn id="16" dur="1000"/>
                                        <p:tgtEl>
                                          <p:spTgt spid="1102"/>
                                        </p:tgtEl>
                                      </p:cBhvr>
                                    </p:animEffect>
                                  </p:childTnLst>
                                </p:cTn>
                              </p:par>
                              <p:par>
                                <p:cTn id="17" presetID="10" presetClass="entr" presetSubtype="0" fill="hold" nodeType="withEffect">
                                  <p:stCondLst>
                                    <p:cond delay="0"/>
                                  </p:stCondLst>
                                  <p:childTnLst>
                                    <p:set>
                                      <p:cBhvr>
                                        <p:cTn id="18" dur="1" fill="hold">
                                          <p:stCondLst>
                                            <p:cond delay="0"/>
                                          </p:stCondLst>
                                        </p:cTn>
                                        <p:tgtEl>
                                          <p:spTgt spid="1108"/>
                                        </p:tgtEl>
                                        <p:attrNameLst>
                                          <p:attrName>style.visibility</p:attrName>
                                        </p:attrNameLst>
                                      </p:cBhvr>
                                      <p:to>
                                        <p:strVal val="visible"/>
                                      </p:to>
                                    </p:set>
                                    <p:animEffect transition="in" filter="fade">
                                      <p:cBhvr>
                                        <p:cTn id="19" dur="1000"/>
                                        <p:tgtEl>
                                          <p:spTgt spid="1108"/>
                                        </p:tgtEl>
                                      </p:cBhvr>
                                    </p:animEffect>
                                  </p:childTnLst>
                                </p:cTn>
                              </p:par>
                              <p:par>
                                <p:cTn id="20" presetID="10" presetClass="entr" presetSubtype="0" fill="hold" nodeType="withEffect">
                                  <p:stCondLst>
                                    <p:cond delay="0"/>
                                  </p:stCondLst>
                                  <p:childTnLst>
                                    <p:set>
                                      <p:cBhvr>
                                        <p:cTn id="21" dur="1" fill="hold">
                                          <p:stCondLst>
                                            <p:cond delay="0"/>
                                          </p:stCondLst>
                                        </p:cTn>
                                        <p:tgtEl>
                                          <p:spTgt spid="1109"/>
                                        </p:tgtEl>
                                        <p:attrNameLst>
                                          <p:attrName>style.visibility</p:attrName>
                                        </p:attrNameLst>
                                      </p:cBhvr>
                                      <p:to>
                                        <p:strVal val="visible"/>
                                      </p:to>
                                    </p:set>
                                    <p:animEffect transition="in" filter="fade">
                                      <p:cBhvr>
                                        <p:cTn id="22" dur="1000"/>
                                        <p:tgtEl>
                                          <p:spTgt spid="1109"/>
                                        </p:tgtEl>
                                      </p:cBhvr>
                                    </p:animEffect>
                                  </p:childTnLst>
                                </p:cTn>
                              </p:par>
                              <p:par>
                                <p:cTn id="23" presetID="10" presetClass="entr" presetSubtype="0" fill="hold" nodeType="withEffect">
                                  <p:stCondLst>
                                    <p:cond delay="0"/>
                                  </p:stCondLst>
                                  <p:childTnLst>
                                    <p:set>
                                      <p:cBhvr>
                                        <p:cTn id="24" dur="1" fill="hold">
                                          <p:stCondLst>
                                            <p:cond delay="0"/>
                                          </p:stCondLst>
                                        </p:cTn>
                                        <p:tgtEl>
                                          <p:spTgt spid="1087"/>
                                        </p:tgtEl>
                                        <p:attrNameLst>
                                          <p:attrName>style.visibility</p:attrName>
                                        </p:attrNameLst>
                                      </p:cBhvr>
                                      <p:to>
                                        <p:strVal val="visible"/>
                                      </p:to>
                                    </p:set>
                                    <p:animEffect transition="in" filter="fade">
                                      <p:cBhvr>
                                        <p:cTn id="25" dur="1000"/>
                                        <p:tgtEl>
                                          <p:spTgt spid="10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0"/>
                                        </p:tgtEl>
                                        <p:attrNameLst>
                                          <p:attrName>style.visibility</p:attrName>
                                        </p:attrNameLst>
                                      </p:cBhvr>
                                      <p:to>
                                        <p:strVal val="visible"/>
                                      </p:to>
                                    </p:set>
                                    <p:animEffect transition="in" filter="fade">
                                      <p:cBhvr>
                                        <p:cTn id="30" dur="1000"/>
                                        <p:tgtEl>
                                          <p:spTgt spid="1130"/>
                                        </p:tgtEl>
                                      </p:cBhvr>
                                    </p:animEffect>
                                  </p:childTnLst>
                                </p:cTn>
                              </p:par>
                              <p:par>
                                <p:cTn id="31" presetID="10" presetClass="exit" presetSubtype="0" fill="hold" nodeType="withEffect">
                                  <p:stCondLst>
                                    <p:cond delay="0"/>
                                  </p:stCondLst>
                                  <p:childTnLst>
                                    <p:animEffect transition="out" filter="fade">
                                      <p:cBhvr>
                                        <p:cTn id="32" dur="1000"/>
                                        <p:tgtEl>
                                          <p:spTgt spid="1129"/>
                                        </p:tgtEl>
                                      </p:cBhvr>
                                    </p:animEffect>
                                    <p:set>
                                      <p:cBhvr>
                                        <p:cTn id="33" dur="1" fill="hold">
                                          <p:stCondLst>
                                            <p:cond delay="1000"/>
                                          </p:stCondLst>
                                        </p:cTn>
                                        <p:tgtEl>
                                          <p:spTgt spid="11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85"/>
                                        </p:tgtEl>
                                        <p:attrNameLst>
                                          <p:attrName>style.visibility</p:attrName>
                                        </p:attrNameLst>
                                      </p:cBhvr>
                                      <p:to>
                                        <p:strVal val="visible"/>
                                      </p:to>
                                    </p:set>
                                    <p:animEffect transition="in" filter="fade">
                                      <p:cBhvr>
                                        <p:cTn id="38" dur="1000"/>
                                        <p:tgtEl>
                                          <p:spTgt spid="1085"/>
                                        </p:tgtEl>
                                      </p:cBhvr>
                                    </p:animEffect>
                                  </p:childTnLst>
                                </p:cTn>
                              </p:par>
                              <p:par>
                                <p:cTn id="39" presetID="10" presetClass="entr" presetSubtype="0" fill="hold" nodeType="withEffect">
                                  <p:stCondLst>
                                    <p:cond delay="0"/>
                                  </p:stCondLst>
                                  <p:childTnLst>
                                    <p:set>
                                      <p:cBhvr>
                                        <p:cTn id="40" dur="1" fill="hold">
                                          <p:stCondLst>
                                            <p:cond delay="0"/>
                                          </p:stCondLst>
                                        </p:cTn>
                                        <p:tgtEl>
                                          <p:spTgt spid="1137"/>
                                        </p:tgtEl>
                                        <p:attrNameLst>
                                          <p:attrName>style.visibility</p:attrName>
                                        </p:attrNameLst>
                                      </p:cBhvr>
                                      <p:to>
                                        <p:strVal val="visible"/>
                                      </p:to>
                                    </p:set>
                                    <p:animEffect transition="in" filter="fade">
                                      <p:cBhvr>
                                        <p:cTn id="41" dur="1000"/>
                                        <p:tgtEl>
                                          <p:spTgt spid="1137"/>
                                        </p:tgtEl>
                                      </p:cBhvr>
                                    </p:animEffect>
                                  </p:childTnLst>
                                </p:cTn>
                              </p:par>
                              <p:par>
                                <p:cTn id="42" presetID="10" presetClass="entr" presetSubtype="0" fill="hold" nodeType="withEffect">
                                  <p:stCondLst>
                                    <p:cond delay="0"/>
                                  </p:stCondLst>
                                  <p:childTnLst>
                                    <p:set>
                                      <p:cBhvr>
                                        <p:cTn id="43" dur="1" fill="hold">
                                          <p:stCondLst>
                                            <p:cond delay="0"/>
                                          </p:stCondLst>
                                        </p:cTn>
                                        <p:tgtEl>
                                          <p:spTgt spid="1086"/>
                                        </p:tgtEl>
                                        <p:attrNameLst>
                                          <p:attrName>style.visibility</p:attrName>
                                        </p:attrNameLst>
                                      </p:cBhvr>
                                      <p:to>
                                        <p:strVal val="visible"/>
                                      </p:to>
                                    </p:set>
                                    <p:animEffect transition="in" filter="fade">
                                      <p:cBhvr>
                                        <p:cTn id="44" dur="1000"/>
                                        <p:tgtEl>
                                          <p:spTgt spid="1086"/>
                                        </p:tgtEl>
                                      </p:cBhvr>
                                    </p:animEffect>
                                  </p:childTnLst>
                                </p:cTn>
                              </p:par>
                              <p:par>
                                <p:cTn id="45" presetID="10" presetClass="entr" presetSubtype="0" fill="hold" nodeType="withEffect">
                                  <p:stCondLst>
                                    <p:cond delay="0"/>
                                  </p:stCondLst>
                                  <p:childTnLst>
                                    <p:set>
                                      <p:cBhvr>
                                        <p:cTn id="46" dur="1" fill="hold">
                                          <p:stCondLst>
                                            <p:cond delay="0"/>
                                          </p:stCondLst>
                                        </p:cTn>
                                        <p:tgtEl>
                                          <p:spTgt spid="1088"/>
                                        </p:tgtEl>
                                        <p:attrNameLst>
                                          <p:attrName>style.visibility</p:attrName>
                                        </p:attrNameLst>
                                      </p:cBhvr>
                                      <p:to>
                                        <p:strVal val="visible"/>
                                      </p:to>
                                    </p:set>
                                    <p:animEffect transition="in" filter="fade">
                                      <p:cBhvr>
                                        <p:cTn id="47" dur="1000"/>
                                        <p:tgtEl>
                                          <p:spTgt spid="1088"/>
                                        </p:tgtEl>
                                      </p:cBhvr>
                                    </p:animEffect>
                                  </p:childTnLst>
                                </p:cTn>
                              </p:par>
                              <p:par>
                                <p:cTn id="48" presetID="10" presetClass="entr" presetSubtype="0" fill="hold" nodeType="withEffect">
                                  <p:stCondLst>
                                    <p:cond delay="0"/>
                                  </p:stCondLst>
                                  <p:childTnLst>
                                    <p:set>
                                      <p:cBhvr>
                                        <p:cTn id="49" dur="1" fill="hold">
                                          <p:stCondLst>
                                            <p:cond delay="0"/>
                                          </p:stCondLst>
                                        </p:cTn>
                                        <p:tgtEl>
                                          <p:spTgt spid="1121"/>
                                        </p:tgtEl>
                                        <p:attrNameLst>
                                          <p:attrName>style.visibility</p:attrName>
                                        </p:attrNameLst>
                                      </p:cBhvr>
                                      <p:to>
                                        <p:strVal val="visible"/>
                                      </p:to>
                                    </p:set>
                                    <p:animEffect transition="in" filter="fade">
                                      <p:cBhvr>
                                        <p:cTn id="50" dur="1000"/>
                                        <p:tgtEl>
                                          <p:spTgt spid="1121"/>
                                        </p:tgtEl>
                                      </p:cBhvr>
                                    </p:animEffect>
                                  </p:childTnLst>
                                </p:cTn>
                              </p:par>
                              <p:par>
                                <p:cTn id="51" presetID="10" presetClass="entr" presetSubtype="0" fill="hold" nodeType="withEffect">
                                  <p:stCondLst>
                                    <p:cond delay="0"/>
                                  </p:stCondLst>
                                  <p:childTnLst>
                                    <p:set>
                                      <p:cBhvr>
                                        <p:cTn id="52" dur="1" fill="hold">
                                          <p:stCondLst>
                                            <p:cond delay="0"/>
                                          </p:stCondLst>
                                        </p:cTn>
                                        <p:tgtEl>
                                          <p:spTgt spid="1131"/>
                                        </p:tgtEl>
                                        <p:attrNameLst>
                                          <p:attrName>style.visibility</p:attrName>
                                        </p:attrNameLst>
                                      </p:cBhvr>
                                      <p:to>
                                        <p:strVal val="visible"/>
                                      </p:to>
                                    </p:set>
                                    <p:animEffect transition="in" filter="fade">
                                      <p:cBhvr>
                                        <p:cTn id="53" dur="1000"/>
                                        <p:tgtEl>
                                          <p:spTgt spid="1131"/>
                                        </p:tgtEl>
                                      </p:cBhvr>
                                    </p:animEffect>
                                  </p:childTnLst>
                                </p:cTn>
                              </p:par>
                              <p:par>
                                <p:cTn id="54" presetID="10" presetClass="entr" presetSubtype="0" fill="hold" nodeType="withEffect">
                                  <p:stCondLst>
                                    <p:cond delay="0"/>
                                  </p:stCondLst>
                                  <p:childTnLst>
                                    <p:set>
                                      <p:cBhvr>
                                        <p:cTn id="55" dur="1" fill="hold">
                                          <p:stCondLst>
                                            <p:cond delay="0"/>
                                          </p:stCondLst>
                                        </p:cTn>
                                        <p:tgtEl>
                                          <p:spTgt spid="1132"/>
                                        </p:tgtEl>
                                        <p:attrNameLst>
                                          <p:attrName>style.visibility</p:attrName>
                                        </p:attrNameLst>
                                      </p:cBhvr>
                                      <p:to>
                                        <p:strVal val="visible"/>
                                      </p:to>
                                    </p:set>
                                    <p:animEffect transition="in" filter="fade">
                                      <p:cBhvr>
                                        <p:cTn id="56" dur="1000"/>
                                        <p:tgtEl>
                                          <p:spTgt spid="1132"/>
                                        </p:tgtEl>
                                      </p:cBhvr>
                                    </p:animEffect>
                                  </p:childTnLst>
                                </p:cTn>
                              </p:par>
                              <p:par>
                                <p:cTn id="57" presetID="10" presetClass="entr" presetSubtype="0" fill="hold" nodeType="withEffect">
                                  <p:stCondLst>
                                    <p:cond delay="0"/>
                                  </p:stCondLst>
                                  <p:childTnLst>
                                    <p:set>
                                      <p:cBhvr>
                                        <p:cTn id="58" dur="1" fill="hold">
                                          <p:stCondLst>
                                            <p:cond delay="0"/>
                                          </p:stCondLst>
                                        </p:cTn>
                                        <p:tgtEl>
                                          <p:spTgt spid="1133"/>
                                        </p:tgtEl>
                                        <p:attrNameLst>
                                          <p:attrName>style.visibility</p:attrName>
                                        </p:attrNameLst>
                                      </p:cBhvr>
                                      <p:to>
                                        <p:strVal val="visible"/>
                                      </p:to>
                                    </p:set>
                                    <p:animEffect transition="in" filter="fade">
                                      <p:cBhvr>
                                        <p:cTn id="59" dur="1000"/>
                                        <p:tgtEl>
                                          <p:spTgt spid="1133"/>
                                        </p:tgtEl>
                                      </p:cBhvr>
                                    </p:animEffect>
                                  </p:childTnLst>
                                </p:cTn>
                              </p:par>
                              <p:par>
                                <p:cTn id="60" presetID="10" presetClass="entr" presetSubtype="0" fill="hold" nodeType="withEffect">
                                  <p:stCondLst>
                                    <p:cond delay="0"/>
                                  </p:stCondLst>
                                  <p:childTnLst>
                                    <p:set>
                                      <p:cBhvr>
                                        <p:cTn id="61" dur="1" fill="hold">
                                          <p:stCondLst>
                                            <p:cond delay="0"/>
                                          </p:stCondLst>
                                        </p:cTn>
                                        <p:tgtEl>
                                          <p:spTgt spid="1134"/>
                                        </p:tgtEl>
                                        <p:attrNameLst>
                                          <p:attrName>style.visibility</p:attrName>
                                        </p:attrNameLst>
                                      </p:cBhvr>
                                      <p:to>
                                        <p:strVal val="visible"/>
                                      </p:to>
                                    </p:set>
                                    <p:animEffect transition="in" filter="fade">
                                      <p:cBhvr>
                                        <p:cTn id="62" dur="1000"/>
                                        <p:tgtEl>
                                          <p:spTgt spid="1134"/>
                                        </p:tgtEl>
                                      </p:cBhvr>
                                    </p:animEffect>
                                  </p:childTnLst>
                                </p:cTn>
                              </p:par>
                              <p:par>
                                <p:cTn id="63" presetID="10" presetClass="entr" presetSubtype="0" fill="hold" nodeType="withEffect">
                                  <p:stCondLst>
                                    <p:cond delay="0"/>
                                  </p:stCondLst>
                                  <p:childTnLst>
                                    <p:set>
                                      <p:cBhvr>
                                        <p:cTn id="64" dur="1" fill="hold">
                                          <p:stCondLst>
                                            <p:cond delay="0"/>
                                          </p:stCondLst>
                                        </p:cTn>
                                        <p:tgtEl>
                                          <p:spTgt spid="1115"/>
                                        </p:tgtEl>
                                        <p:attrNameLst>
                                          <p:attrName>style.visibility</p:attrName>
                                        </p:attrNameLst>
                                      </p:cBhvr>
                                      <p:to>
                                        <p:strVal val="visible"/>
                                      </p:to>
                                    </p:set>
                                    <p:animEffect transition="in" filter="fade">
                                      <p:cBhvr>
                                        <p:cTn id="65" dur="1000"/>
                                        <p:tgtEl>
                                          <p:spTgt spid="1115"/>
                                        </p:tgtEl>
                                      </p:cBhvr>
                                    </p:animEffect>
                                  </p:childTnLst>
                                </p:cTn>
                              </p:par>
                              <p:par>
                                <p:cTn id="66" presetID="10" presetClass="entr" presetSubtype="0" fill="hold" nodeType="withEffect">
                                  <p:stCondLst>
                                    <p:cond delay="0"/>
                                  </p:stCondLst>
                                  <p:childTnLst>
                                    <p:set>
                                      <p:cBhvr>
                                        <p:cTn id="67" dur="1" fill="hold">
                                          <p:stCondLst>
                                            <p:cond delay="0"/>
                                          </p:stCondLst>
                                        </p:cTn>
                                        <p:tgtEl>
                                          <p:spTgt spid="1122"/>
                                        </p:tgtEl>
                                        <p:attrNameLst>
                                          <p:attrName>style.visibility</p:attrName>
                                        </p:attrNameLst>
                                      </p:cBhvr>
                                      <p:to>
                                        <p:strVal val="visible"/>
                                      </p:to>
                                    </p:set>
                                    <p:animEffect transition="in" filter="fade">
                                      <p:cBhvr>
                                        <p:cTn id="68" dur="1000"/>
                                        <p:tgtEl>
                                          <p:spTgt spid="1122"/>
                                        </p:tgtEl>
                                      </p:cBhvr>
                                    </p:animEffect>
                                  </p:childTnLst>
                                </p:cTn>
                              </p:par>
                              <p:par>
                                <p:cTn id="69" presetID="10" presetClass="entr" presetSubtype="0" fill="hold" nodeType="withEffect">
                                  <p:stCondLst>
                                    <p:cond delay="0"/>
                                  </p:stCondLst>
                                  <p:childTnLst>
                                    <p:set>
                                      <p:cBhvr>
                                        <p:cTn id="70" dur="1" fill="hold">
                                          <p:stCondLst>
                                            <p:cond delay="0"/>
                                          </p:stCondLst>
                                        </p:cTn>
                                        <p:tgtEl>
                                          <p:spTgt spid="1129"/>
                                        </p:tgtEl>
                                        <p:attrNameLst>
                                          <p:attrName>style.visibility</p:attrName>
                                        </p:attrNameLst>
                                      </p:cBhvr>
                                      <p:to>
                                        <p:strVal val="visible"/>
                                      </p:to>
                                    </p:set>
                                    <p:animEffect transition="in" filter="fade">
                                      <p:cBhvr>
                                        <p:cTn id="71" dur="10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5408" y="69146"/>
            <a:ext cx="7067958" cy="765296"/>
          </a:xfrm>
        </p:spPr>
        <p:txBody>
          <a:bodyPr>
            <a:normAutofit/>
          </a:bodyPr>
          <a:lstStyle/>
          <a:p>
            <a:r>
              <a:rPr lang="en-US" dirty="0"/>
              <a:t>Converged </a:t>
            </a:r>
            <a:r>
              <a:rPr lang="en-US" dirty="0" smtClean="0"/>
              <a:t>Application Benefits</a:t>
            </a:r>
            <a:endParaRPr lang="en-US" dirty="0"/>
          </a:p>
        </p:txBody>
      </p:sp>
      <p:sp>
        <p:nvSpPr>
          <p:cNvPr id="7" name="TextBox 6"/>
          <p:cNvSpPr txBox="1"/>
          <p:nvPr/>
        </p:nvSpPr>
        <p:spPr>
          <a:xfrm>
            <a:off x="1034864" y="801694"/>
            <a:ext cx="7746224" cy="3954929"/>
          </a:xfrm>
          <a:prstGeom prst="rect">
            <a:avLst/>
          </a:prstGeom>
          <a:noFill/>
        </p:spPr>
        <p:txBody>
          <a:bodyPr wrap="square" rtlCol="0">
            <a:spAutoFit/>
          </a:bodyPr>
          <a:lstStyle/>
          <a:p>
            <a:pPr marL="257175" indent="-257175" defTabSz="457120">
              <a:buFont typeface="Arial" panose="020B0604020202020204" pitchFamily="34" charset="0"/>
              <a:buChar char="•"/>
            </a:pPr>
            <a:r>
              <a:rPr lang="en-US" sz="1800" kern="1200" dirty="0">
                <a:solidFill>
                  <a:srgbClr val="4D4F53"/>
                </a:solidFill>
                <a:ea typeface="+mn-ea"/>
              </a:rPr>
              <a:t>Consumers scale horizontally with partitions</a:t>
            </a:r>
          </a:p>
          <a:p>
            <a:pPr marL="714295" lvl="1" indent="-257175" defTabSz="457120">
              <a:buFont typeface="Arial" panose="020B0604020202020204" pitchFamily="34" charset="0"/>
              <a:buChar char="•"/>
            </a:pPr>
            <a:r>
              <a:rPr lang="en-US" sz="1800" kern="1200" dirty="0">
                <a:solidFill>
                  <a:srgbClr val="4D4F53"/>
                </a:solidFill>
                <a:ea typeface="+mn-ea"/>
              </a:rPr>
              <a:t>1:1 mapping between consumer and partition</a:t>
            </a:r>
          </a:p>
          <a:p>
            <a:pPr marL="714295" lvl="1" indent="-257175" defTabSz="457120">
              <a:buFont typeface="Arial" panose="020B0604020202020204" pitchFamily="34" charset="0"/>
              <a:buChar char="•"/>
            </a:pPr>
            <a:r>
              <a:rPr lang="en-US" sz="1800" b="1" kern="1200" dirty="0">
                <a:solidFill>
                  <a:srgbClr val="4D4F53"/>
                </a:solidFill>
                <a:ea typeface="+mn-ea"/>
              </a:rPr>
              <a:t>Enables predictable scaling</a:t>
            </a:r>
            <a:r>
              <a:rPr lang="en-US" sz="1800" kern="1200" dirty="0">
                <a:solidFill>
                  <a:srgbClr val="4D4F53"/>
                </a:solidFill>
                <a:ea typeface="+mn-ea"/>
              </a:rPr>
              <a:t> as production needs grow</a:t>
            </a:r>
          </a:p>
          <a:p>
            <a:pPr marL="457120" lvl="1" defTabSz="457120"/>
            <a:r>
              <a:rPr lang="en-US" sz="1200" kern="1200" dirty="0" smtClean="0">
                <a:solidFill>
                  <a:srgbClr val="4D4F53"/>
                </a:solidFill>
                <a:ea typeface="+mn-ea"/>
              </a:rPr>
              <a:t/>
            </a:r>
            <a:br>
              <a:rPr lang="en-US" sz="1200" kern="1200" dirty="0" smtClean="0">
                <a:solidFill>
                  <a:srgbClr val="4D4F53"/>
                </a:solidFill>
                <a:ea typeface="+mn-ea"/>
              </a:rPr>
            </a:br>
            <a:endParaRPr lang="en-US" sz="1200" kern="1200" dirty="0">
              <a:solidFill>
                <a:srgbClr val="4D4F53"/>
              </a:solidFill>
              <a:ea typeface="+mn-ea"/>
            </a:endParaRPr>
          </a:p>
          <a:p>
            <a:pPr marL="257175" indent="-257175" defTabSz="457120">
              <a:buFont typeface="Arial" panose="020B0604020202020204" pitchFamily="34" charset="0"/>
              <a:buChar char="•"/>
            </a:pPr>
            <a:r>
              <a:rPr lang="en-US" sz="1800" kern="1200" dirty="0">
                <a:solidFill>
                  <a:srgbClr val="4D4F53"/>
                </a:solidFill>
                <a:ea typeface="+mn-ea"/>
              </a:rPr>
              <a:t>Data can be seamlessly replicated to another cluster</a:t>
            </a:r>
          </a:p>
          <a:p>
            <a:pPr marL="714295" lvl="1" indent="-257175" defTabSz="457120">
              <a:buFont typeface="Arial" panose="020B0604020202020204" pitchFamily="34" charset="0"/>
              <a:buChar char="•"/>
            </a:pPr>
            <a:r>
              <a:rPr lang="en-US" sz="1800" b="1" kern="1200" dirty="0">
                <a:solidFill>
                  <a:srgbClr val="4D4F53"/>
                </a:solidFill>
                <a:ea typeface="+mn-ea"/>
              </a:rPr>
              <a:t>Enables HA with zero code changes</a:t>
            </a:r>
          </a:p>
          <a:p>
            <a:pPr marL="457120" lvl="1" defTabSz="457120"/>
            <a:endParaRPr lang="en-US" sz="1800" b="1" kern="1200" dirty="0" smtClean="0">
              <a:solidFill>
                <a:srgbClr val="4D4F53"/>
              </a:solidFill>
              <a:ea typeface="+mn-ea"/>
            </a:endParaRPr>
          </a:p>
          <a:p>
            <a:pPr marL="457120" lvl="1" defTabSz="457120"/>
            <a:endParaRPr lang="en-US" sz="1100" b="1" kern="1200" dirty="0">
              <a:solidFill>
                <a:srgbClr val="4D4F53"/>
              </a:solidFill>
              <a:ea typeface="+mn-ea"/>
            </a:endParaRPr>
          </a:p>
          <a:p>
            <a:pPr marL="257175" indent="-257175" defTabSz="457120">
              <a:buFont typeface="Arial" panose="020B0604020202020204" pitchFamily="34" charset="0"/>
              <a:buChar char="•"/>
            </a:pPr>
            <a:r>
              <a:rPr lang="en-US" sz="1800" kern="1200" dirty="0">
                <a:solidFill>
                  <a:srgbClr val="4D4F53"/>
                </a:solidFill>
                <a:ea typeface="+mn-ea"/>
              </a:rPr>
              <a:t>Data is indexed dynamically according to receivers, senders</a:t>
            </a:r>
          </a:p>
          <a:p>
            <a:pPr marL="714295" lvl="1" indent="-257175" defTabSz="457120">
              <a:buFont typeface="Arial" panose="020B0604020202020204" pitchFamily="34" charset="0"/>
              <a:buChar char="•"/>
            </a:pPr>
            <a:r>
              <a:rPr lang="en-US" sz="1800" b="1" kern="1200" dirty="0">
                <a:solidFill>
                  <a:srgbClr val="4D4F53"/>
                </a:solidFill>
                <a:ea typeface="+mn-ea"/>
              </a:rPr>
              <a:t>Scales beyond the capabilities of Kafka</a:t>
            </a:r>
          </a:p>
          <a:p>
            <a:pPr marL="457120" lvl="1" defTabSz="457120"/>
            <a:endParaRPr lang="en-US" sz="1800" b="1" kern="1200" dirty="0" smtClean="0">
              <a:solidFill>
                <a:srgbClr val="4D4F53"/>
              </a:solidFill>
              <a:ea typeface="+mn-ea"/>
            </a:endParaRPr>
          </a:p>
          <a:p>
            <a:pPr marL="457120" lvl="1" defTabSz="457120"/>
            <a:endParaRPr lang="en-US" sz="1100" b="1" kern="1200" dirty="0">
              <a:solidFill>
                <a:srgbClr val="4D4F53"/>
              </a:solidFill>
              <a:ea typeface="+mn-ea"/>
            </a:endParaRPr>
          </a:p>
          <a:p>
            <a:pPr marL="257175" indent="-257175" defTabSz="457120">
              <a:buFont typeface="Arial" panose="020B0604020202020204" pitchFamily="34" charset="0"/>
              <a:buChar char="•"/>
            </a:pPr>
            <a:r>
              <a:rPr lang="en-US" sz="1800" kern="1200" dirty="0">
                <a:solidFill>
                  <a:srgbClr val="4D4F53"/>
                </a:solidFill>
                <a:ea typeface="+mn-ea"/>
              </a:rPr>
              <a:t>Snapshots can be taken to capture state</a:t>
            </a:r>
          </a:p>
          <a:p>
            <a:pPr marL="714295" lvl="1" indent="-257175" defTabSz="457120">
              <a:buFont typeface="Arial" panose="020B0604020202020204" pitchFamily="34" charset="0"/>
              <a:buChar char="•"/>
            </a:pPr>
            <a:r>
              <a:rPr lang="en-US" sz="1800" b="1" kern="1200" dirty="0">
                <a:solidFill>
                  <a:srgbClr val="4D4F53"/>
                </a:solidFill>
                <a:ea typeface="+mn-ea"/>
              </a:rPr>
              <a:t>Enables faster testing and deployment of applications</a:t>
            </a:r>
          </a:p>
        </p:txBody>
      </p:sp>
      <p:pic>
        <p:nvPicPr>
          <p:cNvPr id="8" name="Picture 7" descr="Icon_Features-Components_Gray_Snapshots_300x300px_wht-b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8" y="3831772"/>
            <a:ext cx="908195" cy="908195"/>
          </a:xfrm>
          <a:prstGeom prst="rect">
            <a:avLst/>
          </a:prstGeom>
        </p:spPr>
      </p:pic>
      <p:pic>
        <p:nvPicPr>
          <p:cNvPr id="11" name="Picture 10" descr="Icon_Features-Components_Gray_Replication_300x300px_wht-b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37" y="1973606"/>
            <a:ext cx="791366" cy="791366"/>
          </a:xfrm>
          <a:prstGeom prst="rect">
            <a:avLst/>
          </a:prstGeom>
        </p:spPr>
      </p:pic>
      <p:pic>
        <p:nvPicPr>
          <p:cNvPr id="12" name="Picture 11" descr="Icon_Big-Data_Gray_MapReduce_300x300px_wht-b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19" y="2973445"/>
            <a:ext cx="738583" cy="738583"/>
          </a:xfrm>
          <a:prstGeom prst="rect">
            <a:avLst/>
          </a:prstGeom>
        </p:spPr>
      </p:pic>
      <p:pic>
        <p:nvPicPr>
          <p:cNvPr id="13" name="Picture 12" descr="Icon_Features-Components_Gray_Scalability_300x300px_wht-b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237" y="938678"/>
            <a:ext cx="751290" cy="751290"/>
          </a:xfrm>
          <a:prstGeom prst="rect">
            <a:avLst/>
          </a:prstGeom>
        </p:spPr>
      </p:pic>
    </p:spTree>
    <p:extLst>
      <p:ext uri="{BB962C8B-B14F-4D97-AF65-F5344CB8AC3E}">
        <p14:creationId xmlns:p14="http://schemas.microsoft.com/office/powerpoint/2010/main" val="1377248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75" y="207365"/>
            <a:ext cx="7847496" cy="1303575"/>
          </a:xfrm>
        </p:spPr>
        <p:txBody>
          <a:bodyPr>
            <a:normAutofit/>
          </a:bodyPr>
          <a:lstStyle/>
          <a:p>
            <a:r>
              <a:rPr lang="en-US" sz="1650" dirty="0">
                <a:solidFill>
                  <a:schemeClr val="tx2"/>
                </a:solidFill>
              </a:rPr>
              <a:t>Which of the following are important factors for real-time </a:t>
            </a:r>
            <a:r>
              <a:rPr lang="en-US" sz="1650" dirty="0" err="1">
                <a:solidFill>
                  <a:schemeClr val="tx2"/>
                </a:solidFill>
              </a:rPr>
              <a:t>Hadoop</a:t>
            </a:r>
            <a:r>
              <a:rPr lang="en-US" sz="1650" dirty="0">
                <a:solidFill>
                  <a:schemeClr val="tx2"/>
                </a:solidFill>
              </a:rPr>
              <a:t> requirements?</a:t>
            </a:r>
            <a:endParaRPr lang="en-US" sz="2025" dirty="0">
              <a:solidFill>
                <a:schemeClr val="tx2"/>
              </a:solidFill>
            </a:endParaRPr>
          </a:p>
        </p:txBody>
      </p:sp>
      <p:pic>
        <p:nvPicPr>
          <p:cNvPr id="11" name="Picture 10" descr="Screen Shot 2014-10-10 at 3.16.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953" y="1110079"/>
            <a:ext cx="5124450" cy="742950"/>
          </a:xfrm>
          <a:prstGeom prst="rect">
            <a:avLst/>
          </a:prstGeom>
        </p:spPr>
      </p:pic>
      <p:pic>
        <p:nvPicPr>
          <p:cNvPr id="6" name="Picture 5" descr="Screen Shot 2014-10-07 at 12.10.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73" y="4285580"/>
            <a:ext cx="2505923" cy="586248"/>
          </a:xfrm>
          <a:prstGeom prst="rect">
            <a:avLst/>
          </a:prstGeom>
        </p:spPr>
      </p:pic>
      <p:pic>
        <p:nvPicPr>
          <p:cNvPr id="3" name="Picture 2" descr="Q2 bar chart cropped Real-time Requiremen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608" y="1936744"/>
            <a:ext cx="5969144" cy="2216156"/>
          </a:xfrm>
          <a:prstGeom prst="rect">
            <a:avLst/>
          </a:prstGeom>
        </p:spPr>
      </p:pic>
      <p:sp>
        <p:nvSpPr>
          <p:cNvPr id="4" name="TextBox 3"/>
          <p:cNvSpPr txBox="1"/>
          <p:nvPr/>
        </p:nvSpPr>
        <p:spPr>
          <a:xfrm>
            <a:off x="2766276" y="305044"/>
            <a:ext cx="4112023" cy="415498"/>
          </a:xfrm>
          <a:prstGeom prst="rect">
            <a:avLst/>
          </a:prstGeom>
          <a:noFill/>
        </p:spPr>
        <p:txBody>
          <a:bodyPr wrap="none" rtlCol="0">
            <a:spAutoFit/>
          </a:bodyPr>
          <a:lstStyle/>
          <a:p>
            <a:r>
              <a:rPr lang="en-US" sz="2100" dirty="0">
                <a:solidFill>
                  <a:schemeClr val="accent1"/>
                </a:solidFill>
              </a:rPr>
              <a:t>Real time is required everywhere</a:t>
            </a:r>
          </a:p>
        </p:txBody>
      </p:sp>
    </p:spTree>
    <p:extLst>
      <p:ext uri="{BB962C8B-B14F-4D97-AF65-F5344CB8AC3E}">
        <p14:creationId xmlns:p14="http://schemas.microsoft.com/office/powerpoint/2010/main" val="125506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99" y="343366"/>
            <a:ext cx="9114310" cy="4243184"/>
          </a:xfrm>
          <a:prstGeom prst="rect">
            <a:avLst/>
          </a:prstGeom>
        </p:spPr>
      </p:pic>
    </p:spTree>
    <p:extLst>
      <p:ext uri="{BB962C8B-B14F-4D97-AF65-F5344CB8AC3E}">
        <p14:creationId xmlns:p14="http://schemas.microsoft.com/office/powerpoint/2010/main" val="2060552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Converged Application Blueprint Details</a:t>
            </a:r>
            <a:endParaRPr lang="en-US" dirty="0"/>
          </a:p>
        </p:txBody>
      </p:sp>
      <p:sp>
        <p:nvSpPr>
          <p:cNvPr id="8" name="Content Placeholder 7"/>
          <p:cNvSpPr>
            <a:spLocks noGrp="1"/>
          </p:cNvSpPr>
          <p:nvPr>
            <p:ph idx="1"/>
          </p:nvPr>
        </p:nvSpPr>
        <p:spPr/>
        <p:txBody>
          <a:bodyPr>
            <a:normAutofit/>
          </a:bodyPr>
          <a:lstStyle/>
          <a:p>
            <a:r>
              <a:rPr lang="en-US" dirty="0" smtClean="0"/>
              <a:t>Convergence of databases, files, and streams</a:t>
            </a:r>
          </a:p>
          <a:p>
            <a:r>
              <a:rPr lang="en-US" dirty="0" smtClean="0"/>
              <a:t>Download location and specifics</a:t>
            </a:r>
          </a:p>
          <a:p>
            <a:pPr lvl="1"/>
            <a:r>
              <a:rPr lang="en-US" u="sng" dirty="0" smtClean="0">
                <a:solidFill>
                  <a:schemeClr val="bg2">
                    <a:lumMod val="75000"/>
                    <a:lumOff val="25000"/>
                  </a:schemeClr>
                </a:solidFill>
              </a:rPr>
              <a:t>mapr.com/appblueprint</a:t>
            </a:r>
          </a:p>
          <a:p>
            <a:pPr lvl="1"/>
            <a:r>
              <a:rPr lang="en-US" dirty="0" smtClean="0"/>
              <a:t>Example application(s) with source,</a:t>
            </a:r>
            <a:br>
              <a:rPr lang="en-US" dirty="0" smtClean="0"/>
            </a:br>
            <a:r>
              <a:rPr lang="en-US" dirty="0" smtClean="0"/>
              <a:t>available for commercial use</a:t>
            </a:r>
          </a:p>
          <a:p>
            <a:pPr lvl="1"/>
            <a:r>
              <a:rPr lang="en-US" dirty="0" smtClean="0"/>
              <a:t>Architecture guides, including for</a:t>
            </a:r>
            <a:br>
              <a:rPr lang="en-US" dirty="0" smtClean="0"/>
            </a:br>
            <a:r>
              <a:rPr lang="en-US" dirty="0" smtClean="0"/>
              <a:t>microservices</a:t>
            </a:r>
          </a:p>
          <a:p>
            <a:pPr lvl="1"/>
            <a:r>
              <a:rPr lang="en-US" dirty="0" smtClean="0"/>
              <a:t>MapR-shared expertise</a:t>
            </a:r>
          </a:p>
          <a:p>
            <a:pPr lvl="1"/>
            <a:r>
              <a:rPr lang="en-US" dirty="0" smtClean="0"/>
              <a:t>Community-supported best practices</a:t>
            </a:r>
          </a:p>
          <a:p>
            <a:pPr lvl="1"/>
            <a:r>
              <a:rPr lang="en-US" dirty="0" smtClean="0"/>
              <a:t>(more to come)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9989" y="1836944"/>
            <a:ext cx="3542438" cy="2842591"/>
          </a:xfrm>
          <a:prstGeom prst="rect">
            <a:avLst/>
          </a:prstGeom>
          <a:ln>
            <a:solidFill>
              <a:schemeClr val="bg1">
                <a:lumMod val="65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8077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prstGeom prst="rect">
            <a:avLst/>
          </a:prstGeom>
        </p:spPr>
        <p:txBody>
          <a:bodyPr>
            <a:normAutofit/>
          </a:bodyPr>
          <a:lstStyle/>
          <a:p>
            <a:pPr lvl="0">
              <a:defRPr sz="1800">
                <a:solidFill>
                  <a:srgbClr val="000000"/>
                </a:solidFill>
              </a:defRPr>
            </a:pPr>
            <a:r>
              <a:rPr sz="2663" dirty="0">
                <a:solidFill>
                  <a:srgbClr val="C60C30"/>
                </a:solidFill>
              </a:rPr>
              <a:t>Product Catalog - RDBMS</a:t>
            </a:r>
          </a:p>
        </p:txBody>
      </p:sp>
      <p:pic>
        <p:nvPicPr>
          <p:cNvPr id="10" name="image22.png"/>
          <p:cNvPicPr/>
          <p:nvPr/>
        </p:nvPicPr>
        <p:blipFill>
          <a:blip r:embed="rId3">
            <a:extLst/>
          </a:blip>
          <a:stretch>
            <a:fillRect/>
          </a:stretch>
        </p:blipFill>
        <p:spPr>
          <a:xfrm>
            <a:off x="539453" y="1329921"/>
            <a:ext cx="3423537" cy="2483663"/>
          </a:xfrm>
          <a:prstGeom prst="rect">
            <a:avLst/>
          </a:prstGeom>
          <a:ln w="12700">
            <a:miter lim="400000"/>
          </a:ln>
        </p:spPr>
      </p:pic>
      <p:sp>
        <p:nvSpPr>
          <p:cNvPr id="11" name="Rectangle 10"/>
          <p:cNvSpPr/>
          <p:nvPr/>
        </p:nvSpPr>
        <p:spPr bwMode="auto">
          <a:xfrm>
            <a:off x="5" y="1028834"/>
            <a:ext cx="9143997" cy="3397960"/>
          </a:xfrm>
          <a:prstGeom prst="rect">
            <a:avLst/>
          </a:prstGeom>
          <a:solidFill>
            <a:schemeClr val="bg2">
              <a:alpha val="10000"/>
            </a:schemeClr>
          </a:solidFill>
          <a:ln w="9525" algn="ctr">
            <a:noFill/>
            <a:round/>
            <a:headEnd/>
            <a:tailEnd/>
          </a:ln>
        </p:spPr>
        <p:txBody>
          <a:bodyPr lIns="68577" tIns="34289" rIns="68577" bIns="34289" rtlCol="0" anchor="ctr"/>
          <a:lstStyle/>
          <a:p>
            <a:pPr defTabSz="457111" eaLnBrk="0" hangingPunct="0"/>
            <a:endParaRPr lang="en-US" sz="1800" dirty="0">
              <a:solidFill>
                <a:srgbClr val="FFFFFF"/>
              </a:solidFill>
              <a:ea typeface="+mn-ea"/>
            </a:endParaRPr>
          </a:p>
        </p:txBody>
      </p:sp>
      <p:sp>
        <p:nvSpPr>
          <p:cNvPr id="12" name="Shape 411"/>
          <p:cNvSpPr/>
          <p:nvPr/>
        </p:nvSpPr>
        <p:spPr>
          <a:xfrm>
            <a:off x="4408489" y="2103693"/>
            <a:ext cx="952501" cy="952500"/>
          </a:xfrm>
          <a:prstGeom prst="rightArrow">
            <a:avLst>
              <a:gd name="adj1" fmla="val 32000"/>
              <a:gd name="adj2" fmla="val 64000"/>
            </a:avLst>
          </a:prstGeom>
          <a:noFill/>
          <a:ln w="25400">
            <a:solidFill>
              <a:srgbClr val="C60C30"/>
            </a:solidFill>
          </a:ln>
        </p:spPr>
        <p:txBody>
          <a:bodyPr lIns="34288" tIns="45718" rIns="34288" bIns="45718" anchor="ctr"/>
          <a:lstStyle/>
          <a:p>
            <a:pPr defTabSz="457111"/>
            <a:endParaRPr>
              <a:solidFill>
                <a:prstClr val="black"/>
              </a:solidFill>
              <a:ea typeface="+mn-ea"/>
            </a:endParaRPr>
          </a:p>
        </p:txBody>
      </p:sp>
      <p:sp>
        <p:nvSpPr>
          <p:cNvPr id="13" name="Shape 413"/>
          <p:cNvSpPr/>
          <p:nvPr/>
        </p:nvSpPr>
        <p:spPr>
          <a:xfrm>
            <a:off x="5647339" y="4512908"/>
            <a:ext cx="2346796"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b="1">
                <a:solidFill>
                  <a:srgbClr val="747678"/>
                </a:solidFill>
              </a:defRPr>
            </a:lvl1pPr>
          </a:lstStyle>
          <a:p>
            <a:pPr defTabSz="457111">
              <a:defRPr b="0">
                <a:solidFill>
                  <a:srgbClr val="000000"/>
                </a:solidFill>
              </a:defRPr>
            </a:pPr>
            <a:r>
              <a:rPr b="0" dirty="0">
                <a:solidFill>
                  <a:srgbClr val="000000"/>
                </a:solidFill>
                <a:ea typeface="+mn-ea"/>
              </a:rPr>
              <a:t>To get a single product</a:t>
            </a:r>
          </a:p>
        </p:txBody>
      </p:sp>
      <p:sp>
        <p:nvSpPr>
          <p:cNvPr id="14" name="Shape 412"/>
          <p:cNvSpPr/>
          <p:nvPr/>
        </p:nvSpPr>
        <p:spPr>
          <a:xfrm>
            <a:off x="540755" y="4489333"/>
            <a:ext cx="3159835" cy="369328"/>
          </a:xfrm>
          <a:prstGeom prst="rect">
            <a:avLst/>
          </a:prstGeom>
          <a:ln w="12700">
            <a:miter lim="400000"/>
          </a:ln>
          <a:extLst>
            <a:ext uri="{C572A759-6A51-4108-AA02-DFA0A04FC94B}">
              <ma14:wrappingTextBoxFlag xmlns:ma14="http://schemas.microsoft.com/office/mac/drawingml/2011/main" val="1"/>
            </a:ext>
          </a:extLst>
        </p:spPr>
        <p:txBody>
          <a:bodyPr wrap="none" lIns="34288" tIns="45718" rIns="34288" bIns="45718">
            <a:spAutoFit/>
          </a:bodyPr>
          <a:lstStyle>
            <a:lvl1pPr>
              <a:defRPr sz="1800" b="1">
                <a:solidFill>
                  <a:srgbClr val="747678"/>
                </a:solidFill>
              </a:defRPr>
            </a:lvl1pPr>
          </a:lstStyle>
          <a:p>
            <a:pPr defTabSz="457111">
              <a:defRPr b="0">
                <a:solidFill>
                  <a:srgbClr val="000000"/>
                </a:solidFill>
              </a:defRPr>
            </a:pPr>
            <a:r>
              <a:rPr b="0" dirty="0">
                <a:solidFill>
                  <a:srgbClr val="000000"/>
                </a:solidFill>
                <a:ea typeface="+mn-ea"/>
              </a:rPr>
              <a:t>“Entity </a:t>
            </a:r>
            <a:r>
              <a:rPr lang="en-US" b="0" dirty="0">
                <a:solidFill>
                  <a:srgbClr val="000000"/>
                </a:solidFill>
                <a:ea typeface="+mn-ea"/>
              </a:rPr>
              <a:t>Attribute Value</a:t>
            </a:r>
            <a:r>
              <a:rPr b="0" dirty="0">
                <a:solidFill>
                  <a:srgbClr val="000000"/>
                </a:solidFill>
                <a:ea typeface="+mn-ea"/>
              </a:rPr>
              <a:t>” </a:t>
            </a:r>
            <a:r>
              <a:rPr lang="en-US" b="0" dirty="0">
                <a:solidFill>
                  <a:srgbClr val="000000"/>
                </a:solidFill>
                <a:ea typeface="+mn-ea"/>
              </a:rPr>
              <a:t>p</a:t>
            </a:r>
            <a:r>
              <a:rPr b="0" dirty="0">
                <a:solidFill>
                  <a:srgbClr val="000000"/>
                </a:solidFill>
                <a:ea typeface="+mn-ea"/>
              </a:rPr>
              <a:t>attern</a:t>
            </a:r>
          </a:p>
        </p:txBody>
      </p:sp>
      <p:sp>
        <p:nvSpPr>
          <p:cNvPr id="15" name="Shape 410"/>
          <p:cNvSpPr/>
          <p:nvPr/>
        </p:nvSpPr>
        <p:spPr>
          <a:xfrm>
            <a:off x="5646815" y="1122364"/>
            <a:ext cx="3912475" cy="33239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111">
              <a:defRPr sz="1800"/>
            </a:pPr>
            <a:r>
              <a:rPr sz="600" b="1" dirty="0">
                <a:solidFill>
                  <a:prstClr val="black"/>
                </a:solidFill>
                <a:latin typeface="Courier New"/>
                <a:ea typeface="Courier New"/>
                <a:cs typeface="Courier New"/>
                <a:sym typeface="Courier New"/>
              </a:rPr>
              <a:t>SELECT * FROM (</a:t>
            </a:r>
          </a:p>
          <a:p>
            <a:pPr defTabSz="457111">
              <a:defRPr sz="1800"/>
            </a:pPr>
            <a:r>
              <a:rPr sz="600" b="1" dirty="0">
                <a:solidFill>
                  <a:prstClr val="black"/>
                </a:solidFill>
                <a:latin typeface="Courier New"/>
                <a:ea typeface="Courier New"/>
                <a:cs typeface="Courier New"/>
                <a:sym typeface="Courier New"/>
              </a:rPr>
              <a:t>    SELECT</a:t>
            </a:r>
          </a:p>
          <a:p>
            <a:pPr defTabSz="457111">
              <a:defRPr sz="1800"/>
            </a:pPr>
            <a:r>
              <a:rPr sz="600" b="1" dirty="0">
                <a:solidFill>
                  <a:prstClr val="black"/>
                </a:solidFill>
                <a:latin typeface="Courier New"/>
                <a:ea typeface="Courier New"/>
                <a:cs typeface="Courier New"/>
                <a:sym typeface="Courier New"/>
              </a:rPr>
              <a:t>        ce.sku,</a:t>
            </a:r>
          </a:p>
          <a:p>
            <a:pPr defTabSz="457111">
              <a:defRPr sz="1800"/>
            </a:pPr>
            <a:r>
              <a:rPr sz="600" b="1" dirty="0">
                <a:solidFill>
                  <a:prstClr val="black"/>
                </a:solidFill>
                <a:latin typeface="Courier New"/>
                <a:ea typeface="Courier New"/>
                <a:cs typeface="Courier New"/>
                <a:sym typeface="Courier New"/>
              </a:rPr>
              <a:t>        ea.attribute_id,</a:t>
            </a:r>
          </a:p>
          <a:p>
            <a:pPr defTabSz="457111">
              <a:defRPr sz="1800"/>
            </a:pPr>
            <a:r>
              <a:rPr sz="600" b="1" dirty="0">
                <a:solidFill>
                  <a:prstClr val="black"/>
                </a:solidFill>
                <a:latin typeface="Courier New"/>
                <a:ea typeface="Courier New"/>
                <a:cs typeface="Courier New"/>
                <a:sym typeface="Courier New"/>
              </a:rPr>
              <a:t>        ea.attribute_code,</a:t>
            </a:r>
          </a:p>
          <a:p>
            <a:pPr defTabSz="457111">
              <a:defRPr sz="1800"/>
            </a:pPr>
            <a:r>
              <a:rPr sz="600" b="1" dirty="0">
                <a:solidFill>
                  <a:prstClr val="black"/>
                </a:solidFill>
                <a:latin typeface="Courier New"/>
                <a:ea typeface="Courier New"/>
                <a:cs typeface="Courier New"/>
                <a:sym typeface="Courier New"/>
              </a:rPr>
              <a:t>        CASE ea.backend_type</a:t>
            </a:r>
          </a:p>
          <a:p>
            <a:pPr defTabSz="457111">
              <a:defRPr sz="1800"/>
            </a:pPr>
            <a:r>
              <a:rPr sz="600" b="1" dirty="0">
                <a:solidFill>
                  <a:prstClr val="black"/>
                </a:solidFill>
                <a:latin typeface="Courier New"/>
                <a:ea typeface="Courier New"/>
                <a:cs typeface="Courier New"/>
                <a:sym typeface="Courier New"/>
              </a:rPr>
              <a:t>           WHEN 'varchar' THEN ce_varchar.value</a:t>
            </a:r>
          </a:p>
          <a:p>
            <a:pPr defTabSz="457111">
              <a:defRPr sz="1800"/>
            </a:pPr>
            <a:r>
              <a:rPr sz="600" b="1" dirty="0">
                <a:solidFill>
                  <a:prstClr val="black"/>
                </a:solidFill>
                <a:latin typeface="Courier New"/>
                <a:ea typeface="Courier New"/>
                <a:cs typeface="Courier New"/>
                <a:sym typeface="Courier New"/>
              </a:rPr>
              <a:t>           WHEN 'int' THEN ce_int.value</a:t>
            </a:r>
          </a:p>
          <a:p>
            <a:pPr defTabSz="457111">
              <a:defRPr sz="1800"/>
            </a:pPr>
            <a:r>
              <a:rPr sz="600" b="1" dirty="0">
                <a:solidFill>
                  <a:prstClr val="black"/>
                </a:solidFill>
                <a:latin typeface="Courier New"/>
                <a:ea typeface="Courier New"/>
                <a:cs typeface="Courier New"/>
                <a:sym typeface="Courier New"/>
              </a:rPr>
              <a:t>           WHEN 'text' THEN ce_text.value</a:t>
            </a:r>
          </a:p>
          <a:p>
            <a:pPr defTabSz="457111">
              <a:defRPr sz="1800"/>
            </a:pPr>
            <a:r>
              <a:rPr sz="600" b="1" dirty="0">
                <a:solidFill>
                  <a:prstClr val="black"/>
                </a:solidFill>
                <a:latin typeface="Courier New"/>
                <a:ea typeface="Courier New"/>
                <a:cs typeface="Courier New"/>
                <a:sym typeface="Courier New"/>
              </a:rPr>
              <a:t>           WHEN 'decimal' THEN ce_decimal.value</a:t>
            </a:r>
          </a:p>
          <a:p>
            <a:pPr defTabSz="457111">
              <a:defRPr sz="1800"/>
            </a:pPr>
            <a:r>
              <a:rPr sz="600" b="1" dirty="0">
                <a:solidFill>
                  <a:prstClr val="black"/>
                </a:solidFill>
                <a:latin typeface="Courier New"/>
                <a:ea typeface="Courier New"/>
                <a:cs typeface="Courier New"/>
                <a:sym typeface="Courier New"/>
              </a:rPr>
              <a:t>           WHEN 'datetime' THEN ce_datetime.value</a:t>
            </a:r>
          </a:p>
          <a:p>
            <a:pPr defTabSz="457111">
              <a:defRPr sz="1800"/>
            </a:pPr>
            <a:r>
              <a:rPr sz="600" b="1" dirty="0">
                <a:solidFill>
                  <a:prstClr val="black"/>
                </a:solidFill>
                <a:latin typeface="Courier New"/>
                <a:ea typeface="Courier New"/>
                <a:cs typeface="Courier New"/>
                <a:sym typeface="Courier New"/>
              </a:rPr>
              <a:t>           ELSE ea.backend_type</a:t>
            </a:r>
          </a:p>
          <a:p>
            <a:pPr defTabSz="457111">
              <a:defRPr sz="1800"/>
            </a:pPr>
            <a:r>
              <a:rPr sz="600" b="1" dirty="0">
                <a:solidFill>
                  <a:prstClr val="black"/>
                </a:solidFill>
                <a:latin typeface="Courier New"/>
                <a:ea typeface="Courier New"/>
                <a:cs typeface="Courier New"/>
                <a:sym typeface="Courier New"/>
              </a:rPr>
              <a:t>        END AS value,</a:t>
            </a:r>
          </a:p>
          <a:p>
            <a:pPr defTabSz="457111">
              <a:defRPr sz="1800"/>
            </a:pPr>
            <a:r>
              <a:rPr sz="600" b="1" dirty="0">
                <a:solidFill>
                  <a:prstClr val="black"/>
                </a:solidFill>
                <a:latin typeface="Courier New"/>
                <a:ea typeface="Courier New"/>
                <a:cs typeface="Courier New"/>
                <a:sym typeface="Courier New"/>
              </a:rPr>
              <a:t>        ea.is_required AS required</a:t>
            </a:r>
          </a:p>
          <a:p>
            <a:pPr defTabSz="457111">
              <a:defRPr sz="1800"/>
            </a:pPr>
            <a:r>
              <a:rPr sz="600" b="1" dirty="0">
                <a:solidFill>
                  <a:prstClr val="black"/>
                </a:solidFill>
                <a:latin typeface="Courier New"/>
                <a:ea typeface="Courier New"/>
                <a:cs typeface="Courier New"/>
                <a:sym typeface="Courier New"/>
              </a:rPr>
              <a:t>    FROM catalog_product_entity AS ce</a:t>
            </a:r>
          </a:p>
          <a:p>
            <a:pPr defTabSz="457111">
              <a:defRPr sz="1800"/>
            </a:pPr>
            <a:r>
              <a:rPr sz="600" b="1" dirty="0">
                <a:solidFill>
                  <a:prstClr val="black"/>
                </a:solidFill>
                <a:latin typeface="Courier New"/>
                <a:ea typeface="Courier New"/>
                <a:cs typeface="Courier New"/>
                <a:sym typeface="Courier New"/>
              </a:rPr>
              <a:t>    LEFT JOIN eav_attribute AS ea</a:t>
            </a:r>
          </a:p>
          <a:p>
            <a:pPr defTabSz="457111">
              <a:defRPr sz="1800"/>
            </a:pPr>
            <a:r>
              <a:rPr sz="600" b="1" dirty="0">
                <a:solidFill>
                  <a:prstClr val="black"/>
                </a:solidFill>
                <a:latin typeface="Courier New"/>
                <a:ea typeface="Courier New"/>
                <a:cs typeface="Courier New"/>
                <a:sym typeface="Courier New"/>
              </a:rPr>
              <a:t>        ON ce.entity_type_id = ea.entity_type_id</a:t>
            </a:r>
          </a:p>
          <a:p>
            <a:pPr defTabSz="457111">
              <a:defRPr sz="1800"/>
            </a:pPr>
            <a:r>
              <a:rPr sz="600" b="1" dirty="0">
                <a:solidFill>
                  <a:prstClr val="black"/>
                </a:solidFill>
                <a:latin typeface="Courier New"/>
                <a:ea typeface="Courier New"/>
                <a:cs typeface="Courier New"/>
                <a:sym typeface="Courier New"/>
              </a:rPr>
              <a:t>    LEFT JOIN catalog_product_entity_varchar AS ce_varchar</a:t>
            </a:r>
          </a:p>
          <a:p>
            <a:pPr defTabSz="457111">
              <a:defRPr sz="1800"/>
            </a:pPr>
            <a:r>
              <a:rPr sz="600" b="1" dirty="0">
                <a:solidFill>
                  <a:prstClr val="black"/>
                </a:solidFill>
                <a:latin typeface="Courier New"/>
                <a:ea typeface="Courier New"/>
                <a:cs typeface="Courier New"/>
                <a:sym typeface="Courier New"/>
              </a:rPr>
              <a:t>        ON ce.entity_id = ce_varchar.entity_id</a:t>
            </a:r>
          </a:p>
          <a:p>
            <a:pPr defTabSz="457111">
              <a:defRPr sz="1800"/>
            </a:pPr>
            <a:r>
              <a:rPr sz="600" b="1" dirty="0">
                <a:solidFill>
                  <a:prstClr val="black"/>
                </a:solidFill>
                <a:latin typeface="Courier New"/>
                <a:ea typeface="Courier New"/>
                <a:cs typeface="Courier New"/>
                <a:sym typeface="Courier New"/>
              </a:rPr>
              <a:t>        AND ea.attribute_id = ce_varchar.attribute_id</a:t>
            </a:r>
          </a:p>
          <a:p>
            <a:pPr defTabSz="457111">
              <a:defRPr sz="1800"/>
            </a:pPr>
            <a:r>
              <a:rPr sz="600" b="1" dirty="0">
                <a:solidFill>
                  <a:prstClr val="black"/>
                </a:solidFill>
                <a:latin typeface="Courier New"/>
                <a:ea typeface="Courier New"/>
                <a:cs typeface="Courier New"/>
                <a:sym typeface="Courier New"/>
              </a:rPr>
              <a:t>        AND ea.backend_type = 'varchar'</a:t>
            </a:r>
          </a:p>
          <a:p>
            <a:pPr defTabSz="457111">
              <a:defRPr sz="1800"/>
            </a:pPr>
            <a:r>
              <a:rPr sz="600" b="1" dirty="0">
                <a:solidFill>
                  <a:prstClr val="black"/>
                </a:solidFill>
                <a:latin typeface="Courier New"/>
                <a:ea typeface="Courier New"/>
                <a:cs typeface="Courier New"/>
                <a:sym typeface="Courier New"/>
              </a:rPr>
              <a:t>   LEFT JOIN catalog_product_entity_text AS ce_text</a:t>
            </a:r>
          </a:p>
          <a:p>
            <a:pPr defTabSz="457111">
              <a:defRPr sz="1800"/>
            </a:pPr>
            <a:r>
              <a:rPr sz="600" b="1" dirty="0">
                <a:solidFill>
                  <a:prstClr val="black"/>
                </a:solidFill>
                <a:latin typeface="Courier New"/>
                <a:ea typeface="Courier New"/>
                <a:cs typeface="Courier New"/>
                <a:sym typeface="Courier New"/>
              </a:rPr>
              <a:t>        ON ce.entity_id = ce_text.entity_id</a:t>
            </a:r>
          </a:p>
          <a:p>
            <a:pPr defTabSz="457111">
              <a:defRPr sz="1800"/>
            </a:pPr>
            <a:r>
              <a:rPr sz="600" b="1" dirty="0">
                <a:solidFill>
                  <a:prstClr val="black"/>
                </a:solidFill>
                <a:latin typeface="Courier New"/>
                <a:ea typeface="Courier New"/>
                <a:cs typeface="Courier New"/>
                <a:sym typeface="Courier New"/>
              </a:rPr>
              <a:t>        AND ea.attribute_id = ce_text.attribute_id</a:t>
            </a:r>
          </a:p>
          <a:p>
            <a:pPr defTabSz="457111">
              <a:defRPr sz="1800"/>
            </a:pPr>
            <a:r>
              <a:rPr sz="600" b="1" dirty="0">
                <a:solidFill>
                  <a:prstClr val="black"/>
                </a:solidFill>
                <a:latin typeface="Courier New"/>
                <a:ea typeface="Courier New"/>
                <a:cs typeface="Courier New"/>
                <a:sym typeface="Courier New"/>
              </a:rPr>
              <a:t>        AND ea.backend_type = 'text'</a:t>
            </a:r>
          </a:p>
          <a:p>
            <a:pPr defTabSz="457111">
              <a:defRPr sz="1800"/>
            </a:pPr>
            <a:r>
              <a:rPr sz="600" b="1" dirty="0">
                <a:solidFill>
                  <a:prstClr val="black"/>
                </a:solidFill>
                <a:latin typeface="Courier New"/>
                <a:ea typeface="Courier New"/>
                <a:cs typeface="Courier New"/>
                <a:sym typeface="Courier New"/>
              </a:rPr>
              <a:t>    LEFT JOIN catalog_product_entity_decimal AS ce_decimal</a:t>
            </a:r>
          </a:p>
          <a:p>
            <a:pPr defTabSz="457111">
              <a:defRPr sz="1800"/>
            </a:pPr>
            <a:r>
              <a:rPr sz="600" b="1" dirty="0">
                <a:solidFill>
                  <a:prstClr val="black"/>
                </a:solidFill>
                <a:latin typeface="Courier New"/>
                <a:ea typeface="Courier New"/>
                <a:cs typeface="Courier New"/>
                <a:sym typeface="Courier New"/>
              </a:rPr>
              <a:t>        ON ce.entity_id = ce_decimal.entity_id</a:t>
            </a:r>
          </a:p>
          <a:p>
            <a:pPr defTabSz="457111">
              <a:defRPr sz="1800"/>
            </a:pPr>
            <a:r>
              <a:rPr sz="600" b="1" dirty="0">
                <a:solidFill>
                  <a:prstClr val="black"/>
                </a:solidFill>
                <a:latin typeface="Courier New"/>
                <a:ea typeface="Courier New"/>
                <a:cs typeface="Courier New"/>
                <a:sym typeface="Courier New"/>
              </a:rPr>
              <a:t>        AND ea.attribute_id = ce_decimal.attribute_id</a:t>
            </a:r>
          </a:p>
          <a:p>
            <a:pPr defTabSz="457111">
              <a:defRPr sz="1800"/>
            </a:pPr>
            <a:r>
              <a:rPr sz="600" b="1" dirty="0">
                <a:solidFill>
                  <a:prstClr val="black"/>
                </a:solidFill>
                <a:latin typeface="Courier New"/>
                <a:ea typeface="Courier New"/>
                <a:cs typeface="Courier New"/>
                <a:sym typeface="Courier New"/>
              </a:rPr>
              <a:t>        AND ea.backend_type = 'decimal'</a:t>
            </a:r>
          </a:p>
          <a:p>
            <a:pPr defTabSz="457111">
              <a:defRPr sz="1800"/>
            </a:pPr>
            <a:r>
              <a:rPr sz="600" b="1" dirty="0">
                <a:solidFill>
                  <a:prstClr val="black"/>
                </a:solidFill>
                <a:latin typeface="Courier New"/>
                <a:ea typeface="Courier New"/>
                <a:cs typeface="Courier New"/>
                <a:sym typeface="Courier New"/>
              </a:rPr>
              <a:t>    LEFT JOIN catalog_product_entity_datetime AS ce_datetime</a:t>
            </a:r>
          </a:p>
          <a:p>
            <a:pPr defTabSz="457111">
              <a:defRPr sz="1800"/>
            </a:pPr>
            <a:r>
              <a:rPr sz="600" b="1" dirty="0">
                <a:solidFill>
                  <a:prstClr val="black"/>
                </a:solidFill>
                <a:latin typeface="Courier New"/>
                <a:ea typeface="Courier New"/>
                <a:cs typeface="Courier New"/>
                <a:sym typeface="Courier New"/>
              </a:rPr>
              <a:t>        ON ce.entity_id = ce_datetime.entity_id</a:t>
            </a:r>
          </a:p>
          <a:p>
            <a:pPr defTabSz="457111">
              <a:defRPr sz="1800"/>
            </a:pPr>
            <a:r>
              <a:rPr sz="600" b="1" dirty="0">
                <a:solidFill>
                  <a:prstClr val="black"/>
                </a:solidFill>
                <a:latin typeface="Courier New"/>
                <a:ea typeface="Courier New"/>
                <a:cs typeface="Courier New"/>
                <a:sym typeface="Courier New"/>
              </a:rPr>
              <a:t>        AND ea.attribute_id = ce_datetime.attribute_id</a:t>
            </a:r>
          </a:p>
          <a:p>
            <a:pPr defTabSz="457111">
              <a:defRPr sz="1800"/>
            </a:pPr>
            <a:r>
              <a:rPr sz="600" b="1" dirty="0">
                <a:solidFill>
                  <a:prstClr val="black"/>
                </a:solidFill>
                <a:latin typeface="Courier New"/>
                <a:ea typeface="Courier New"/>
                <a:cs typeface="Courier New"/>
                <a:sym typeface="Courier New"/>
              </a:rPr>
              <a:t>        AND ea.backend_type = 'datetime'</a:t>
            </a:r>
          </a:p>
          <a:p>
            <a:pPr defTabSz="457111">
              <a:defRPr sz="1800"/>
            </a:pPr>
            <a:r>
              <a:rPr sz="600" b="1" dirty="0">
                <a:solidFill>
                  <a:prstClr val="black"/>
                </a:solidFill>
                <a:latin typeface="Courier New"/>
                <a:ea typeface="Courier New"/>
                <a:cs typeface="Courier New"/>
                <a:sym typeface="Courier New"/>
              </a:rPr>
              <a:t>    WHERE ce.sku = ‘rp-prod132546’</a:t>
            </a:r>
          </a:p>
          <a:p>
            <a:pPr defTabSz="457111">
              <a:defRPr sz="1800"/>
            </a:pPr>
            <a:r>
              <a:rPr sz="600" b="1" dirty="0">
                <a:solidFill>
                  <a:prstClr val="black"/>
                </a:solidFill>
                <a:latin typeface="Courier New"/>
                <a:ea typeface="Courier New"/>
                <a:cs typeface="Courier New"/>
                <a:sym typeface="Courier New"/>
              </a:rPr>
              <a:t>  ) AS tab</a:t>
            </a:r>
          </a:p>
          <a:p>
            <a:pPr defTabSz="457111">
              <a:defRPr sz="1800"/>
            </a:pPr>
            <a:r>
              <a:rPr sz="600" b="1" dirty="0">
                <a:solidFill>
                  <a:prstClr val="black"/>
                </a:solidFill>
                <a:latin typeface="Courier New"/>
                <a:ea typeface="Courier New"/>
                <a:cs typeface="Courier New"/>
                <a:sym typeface="Courier New"/>
              </a:rPr>
              <a:t>  WHERE tab.value != ’’;</a:t>
            </a:r>
          </a:p>
        </p:txBody>
      </p:sp>
    </p:spTree>
    <p:extLst>
      <p:ext uri="{BB962C8B-B14F-4D97-AF65-F5344CB8AC3E}">
        <p14:creationId xmlns:p14="http://schemas.microsoft.com/office/powerpoint/2010/main" val="135793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10" name="Shape 487"/>
          <p:cNvPicPr preferRelativeResize="0"/>
          <p:nvPr/>
        </p:nvPicPr>
        <p:blipFill rotWithShape="1">
          <a:blip r:embed="rId3">
            <a:alphaModFix/>
          </a:blip>
          <a:srcRect b="17969"/>
          <a:stretch/>
        </p:blipFill>
        <p:spPr>
          <a:xfrm>
            <a:off x="806021" y="4021138"/>
            <a:ext cx="1012403" cy="838788"/>
          </a:xfrm>
          <a:prstGeom prst="rect">
            <a:avLst/>
          </a:prstGeom>
          <a:noFill/>
          <a:ln>
            <a:noFill/>
          </a:ln>
        </p:spPr>
      </p:pic>
      <p:sp>
        <p:nvSpPr>
          <p:cNvPr id="14" name="Rectangle 13"/>
          <p:cNvSpPr/>
          <p:nvPr/>
        </p:nvSpPr>
        <p:spPr bwMode="auto">
          <a:xfrm>
            <a:off x="5" y="1028834"/>
            <a:ext cx="9143997" cy="3133593"/>
          </a:xfrm>
          <a:prstGeom prst="rect">
            <a:avLst/>
          </a:prstGeom>
          <a:solidFill>
            <a:schemeClr val="bg2">
              <a:alpha val="10000"/>
            </a:schemeClr>
          </a:solidFill>
          <a:ln w="9525" algn="ctr">
            <a:noFill/>
            <a:round/>
            <a:headEnd/>
            <a:tailEnd/>
          </a:ln>
        </p:spPr>
        <p:txBody>
          <a:bodyPr lIns="68577" tIns="34289" rIns="68577" bIns="34289" rtlCol="0" anchor="ctr"/>
          <a:lstStyle/>
          <a:p>
            <a:pPr defTabSz="457111" eaLnBrk="0" hangingPunct="0"/>
            <a:endParaRPr lang="en-US" sz="1800" dirty="0">
              <a:solidFill>
                <a:srgbClr val="FFFFFF"/>
              </a:solidFill>
              <a:ea typeface="+mn-ea"/>
            </a:endParaRPr>
          </a:p>
        </p:txBody>
      </p:sp>
      <p:pic>
        <p:nvPicPr>
          <p:cNvPr id="9" name="Shape 496"/>
          <p:cNvPicPr preferRelativeResize="0"/>
          <p:nvPr/>
        </p:nvPicPr>
        <p:blipFill rotWithShape="1">
          <a:blip r:embed="rId4">
            <a:alphaModFix/>
          </a:blip>
          <a:srcRect/>
          <a:stretch/>
        </p:blipFill>
        <p:spPr>
          <a:xfrm>
            <a:off x="3648682" y="4162427"/>
            <a:ext cx="880764" cy="887811"/>
          </a:xfrm>
          <a:prstGeom prst="rect">
            <a:avLst/>
          </a:prstGeom>
          <a:noFill/>
          <a:ln>
            <a:noFill/>
          </a:ln>
        </p:spPr>
      </p:pic>
      <p:sp>
        <p:nvSpPr>
          <p:cNvPr id="508" name="Shape 508"/>
          <p:cNvSpPr txBox="1">
            <a:spLocks noGrp="1"/>
          </p:cNvSpPr>
          <p:nvPr>
            <p:ph type="title"/>
          </p:nvPr>
        </p:nvSpPr>
        <p:spPr>
          <a:xfrm>
            <a:off x="461845" y="205979"/>
            <a:ext cx="8227459" cy="692646"/>
          </a:xfrm>
          <a:prstGeom prst="rect">
            <a:avLst/>
          </a:prstGeom>
          <a:noFill/>
          <a:ln>
            <a:noFill/>
          </a:ln>
        </p:spPr>
        <p:txBody>
          <a:bodyPr vert="horz" lIns="45692" tIns="45692" rIns="45692" bIns="45692" rtlCol="0" anchor="ctr" anchorCtr="0">
            <a:noAutofit/>
          </a:bodyPr>
          <a:lstStyle/>
          <a:p>
            <a:pPr>
              <a:buSzPct val="25000"/>
            </a:pPr>
            <a:r>
              <a:rPr lang="en-US" sz="2663" dirty="0"/>
              <a:t>Agility for Developers with Native JSON</a:t>
            </a:r>
          </a:p>
        </p:txBody>
      </p:sp>
      <p:sp>
        <p:nvSpPr>
          <p:cNvPr id="509" name="Shape 509"/>
          <p:cNvSpPr/>
          <p:nvPr/>
        </p:nvSpPr>
        <p:spPr>
          <a:xfrm>
            <a:off x="295026" y="1214397"/>
            <a:ext cx="2935914" cy="3669029"/>
          </a:xfrm>
          <a:prstGeom prst="rect">
            <a:avLst/>
          </a:prstGeom>
          <a:noFill/>
          <a:ln>
            <a:noFill/>
          </a:ln>
        </p:spPr>
        <p:txBody>
          <a:bodyPr lIns="0" tIns="0" rIns="0" bIns="0" anchor="t" anchorCtr="0">
            <a:noAutofit/>
          </a:bodyPr>
          <a:lstStyle/>
          <a:p>
            <a:pPr defTabSz="685780">
              <a:buSzPct val="25000"/>
            </a:pP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"_id" : "rp-prod132546",</a:t>
            </a:r>
          </a:p>
          <a:p>
            <a:pPr defTabSz="685780">
              <a:buSzPct val="25000"/>
            </a:pPr>
            <a:r>
              <a:rPr lang="en-US" sz="800" b="1" dirty="0">
                <a:latin typeface="Courier New"/>
                <a:ea typeface="Courier New"/>
                <a:cs typeface="Courier New"/>
                <a:sym typeface="Courier New"/>
                <a:rtl val="0"/>
              </a:rPr>
              <a:t>  "name" : "Marvel T2 Athena”,</a:t>
            </a:r>
          </a:p>
          <a:p>
            <a:pPr defTabSz="685780">
              <a:buSzPct val="25000"/>
            </a:pPr>
            <a:r>
              <a:rPr lang="en-US" sz="800" b="1" dirty="0">
                <a:latin typeface="Courier New"/>
                <a:ea typeface="Courier New"/>
                <a:cs typeface="Courier New"/>
                <a:sym typeface="Courier New"/>
                <a:rtl val="0"/>
              </a:rPr>
              <a:t>  "brand" : "</a:t>
            </a:r>
            <a:r>
              <a:rPr lang="en-US" sz="800" b="1" dirty="0" err="1">
                <a:latin typeface="Courier New"/>
                <a:ea typeface="Courier New"/>
                <a:cs typeface="Courier New"/>
                <a:sym typeface="Courier New"/>
                <a:rtl val="0"/>
              </a:rPr>
              <a:t>Pinarello</a:t>
            </a: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"category" : "bike",</a:t>
            </a:r>
          </a:p>
          <a:p>
            <a:pPr defTabSz="685780">
              <a:buSzPct val="25000"/>
            </a:pPr>
            <a:r>
              <a:rPr lang="en-US" sz="800" b="1" dirty="0">
                <a:latin typeface="Courier New"/>
                <a:ea typeface="Courier New"/>
                <a:cs typeface="Courier New"/>
                <a:sym typeface="Courier New"/>
                <a:rtl val="0"/>
              </a:rPr>
              <a:t>  "type" : "Road Bike”,</a:t>
            </a:r>
          </a:p>
          <a:p>
            <a:pPr defTabSz="685780">
              <a:buSzPct val="25000"/>
            </a:pPr>
            <a:r>
              <a:rPr lang="en-US" sz="800" b="1" dirty="0">
                <a:latin typeface="Courier New"/>
                <a:ea typeface="Courier New"/>
                <a:cs typeface="Courier New"/>
                <a:sym typeface="Courier New"/>
                <a:rtl val="0"/>
              </a:rPr>
              <a:t>  "price" : 2949.99,</a:t>
            </a:r>
          </a:p>
          <a:p>
            <a:pPr defTabSz="685780"/>
            <a:endParaRPr sz="800" b="1" dirty="0">
              <a:latin typeface="Courier New"/>
              <a:ea typeface="Courier New"/>
              <a:cs typeface="Courier New"/>
              <a:sym typeface="Courier New"/>
              <a:rtl val="0"/>
            </a:endParaRPr>
          </a:p>
          <a:p>
            <a:pPr defTabSz="685780"/>
            <a:endParaRPr sz="800" b="1" dirty="0">
              <a:latin typeface="Courier New"/>
              <a:ea typeface="Courier New"/>
              <a:cs typeface="Courier New"/>
              <a:sym typeface="Courier New"/>
              <a:rtl val="0"/>
            </a:endParaRPr>
          </a:p>
          <a:p>
            <a:pPr defTabSz="685780">
              <a:buSzPct val="25000"/>
            </a:pPr>
            <a:r>
              <a:rPr lang="en-US" sz="800" b="1" dirty="0">
                <a:latin typeface="Courier New"/>
                <a:ea typeface="Courier New"/>
                <a:cs typeface="Courier New"/>
                <a:sym typeface="Courier New"/>
                <a:rtl val="0"/>
              </a:rPr>
              <a:t>  "size" : "55cm",</a:t>
            </a:r>
          </a:p>
          <a:p>
            <a:pPr defTabSz="685780">
              <a:buSzPct val="25000"/>
            </a:pPr>
            <a:r>
              <a:rPr lang="en-US" sz="800" b="1" dirty="0">
                <a:latin typeface="Courier New"/>
                <a:ea typeface="Courier New"/>
                <a:cs typeface="Courier New"/>
                <a:sym typeface="Courier New"/>
                <a:rtl val="0"/>
              </a:rPr>
              <a:t>  "</a:t>
            </a:r>
            <a:r>
              <a:rPr lang="en-US" sz="800" b="1" dirty="0" err="1">
                <a:latin typeface="Courier New"/>
                <a:ea typeface="Courier New"/>
                <a:cs typeface="Courier New"/>
                <a:sym typeface="Courier New"/>
                <a:rtl val="0"/>
              </a:rPr>
              <a:t>wheel_size</a:t>
            </a:r>
            <a:r>
              <a:rPr lang="en-US" sz="800" b="1" dirty="0">
                <a:latin typeface="Courier New"/>
                <a:ea typeface="Courier New"/>
                <a:cs typeface="Courier New"/>
                <a:sym typeface="Courier New"/>
                <a:rtl val="0"/>
              </a:rPr>
              <a:t>" : "700c",</a:t>
            </a:r>
          </a:p>
          <a:p>
            <a:pPr defTabSz="685780">
              <a:buSzPct val="25000"/>
            </a:pPr>
            <a:r>
              <a:rPr lang="en-US" sz="800" b="1" dirty="0">
                <a:latin typeface="Courier New"/>
                <a:ea typeface="Courier New"/>
                <a:cs typeface="Courier New"/>
                <a:sym typeface="Courier New"/>
                <a:rtl val="0"/>
              </a:rPr>
              <a:t>  "frameset" : {</a:t>
            </a:r>
          </a:p>
          <a:p>
            <a:pPr defTabSz="685780">
              <a:buSzPct val="25000"/>
            </a:pPr>
            <a:r>
              <a:rPr lang="en-US" sz="800" b="1" dirty="0">
                <a:latin typeface="Courier New"/>
                <a:ea typeface="Courier New"/>
                <a:cs typeface="Courier New"/>
                <a:sym typeface="Courier New"/>
                <a:rtl val="0"/>
              </a:rPr>
              <a:t>	"frame" : "Carbon </a:t>
            </a:r>
            <a:r>
              <a:rPr lang="en-US" sz="800" b="1" dirty="0" err="1">
                <a:latin typeface="Courier New"/>
                <a:ea typeface="Courier New"/>
                <a:cs typeface="Courier New"/>
                <a:sym typeface="Courier New"/>
                <a:rtl val="0"/>
              </a:rPr>
              <a:t>Toryaca</a:t>
            </a: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"fork" : "</a:t>
            </a:r>
            <a:r>
              <a:rPr lang="en-US" sz="800" b="1" dirty="0" err="1">
                <a:latin typeface="Courier New"/>
                <a:ea typeface="Courier New"/>
                <a:cs typeface="Courier New"/>
                <a:sym typeface="Courier New"/>
                <a:rtl val="0"/>
              </a:rPr>
              <a:t>Onda</a:t>
            </a:r>
            <a:r>
              <a:rPr lang="en-US" sz="800" b="1" dirty="0">
                <a:latin typeface="Courier New"/>
                <a:ea typeface="Courier New"/>
                <a:cs typeface="Courier New"/>
                <a:sym typeface="Courier New"/>
                <a:rtl val="0"/>
              </a:rPr>
              <a:t> 2V C"</a:t>
            </a:r>
          </a:p>
          <a:p>
            <a:pPr defTabSz="685780">
              <a:buSzPct val="25000"/>
            </a:pPr>
            <a:r>
              <a:rPr lang="en-US" sz="800" b="1" dirty="0">
                <a:latin typeface="Courier New"/>
                <a:ea typeface="Courier New"/>
                <a:cs typeface="Courier New"/>
                <a:sym typeface="Courier New"/>
                <a:rtl val="0"/>
              </a:rPr>
              <a:t>  },</a:t>
            </a:r>
          </a:p>
          <a:p>
            <a:pPr defTabSz="685780">
              <a:buSzPct val="25000"/>
            </a:pPr>
            <a:r>
              <a:rPr lang="en-US" sz="800" b="1" dirty="0">
                <a:latin typeface="Courier New"/>
                <a:ea typeface="Courier New"/>
                <a:cs typeface="Courier New"/>
                <a:sym typeface="Courier New"/>
                <a:rtl val="0"/>
              </a:rPr>
              <a:t>  "</a:t>
            </a:r>
            <a:r>
              <a:rPr lang="en-US" sz="800" b="1" dirty="0" err="1">
                <a:latin typeface="Courier New"/>
                <a:ea typeface="Courier New"/>
                <a:cs typeface="Courier New"/>
                <a:sym typeface="Courier New"/>
                <a:rtl val="0"/>
              </a:rPr>
              <a:t>groupset</a:t>
            </a:r>
            <a:r>
              <a:rPr lang="en-US" sz="800" b="1" dirty="0">
                <a:latin typeface="Courier New"/>
                <a:ea typeface="Courier New"/>
                <a:cs typeface="Courier New"/>
                <a:sym typeface="Courier New"/>
                <a:rtl val="0"/>
              </a:rPr>
              <a:t>" : {</a:t>
            </a:r>
          </a:p>
          <a:p>
            <a:pPr defTabSz="685780">
              <a:buSzPct val="25000"/>
            </a:pPr>
            <a:r>
              <a:rPr lang="en-US" sz="800" b="1" dirty="0">
                <a:latin typeface="Courier New"/>
                <a:ea typeface="Courier New"/>
                <a:cs typeface="Courier New"/>
                <a:sym typeface="Courier New"/>
                <a:rtl val="0"/>
              </a:rPr>
              <a:t>	"</a:t>
            </a:r>
            <a:r>
              <a:rPr lang="en-US" sz="800" b="1" dirty="0" err="1">
                <a:latin typeface="Courier New"/>
                <a:ea typeface="Courier New"/>
                <a:cs typeface="Courier New"/>
                <a:sym typeface="Courier New"/>
                <a:rtl val="0"/>
              </a:rPr>
              <a:t>chainset</a:t>
            </a:r>
            <a:r>
              <a:rPr lang="en-US" sz="800" b="1" dirty="0">
                <a:latin typeface="Courier New"/>
                <a:ea typeface="Courier New"/>
                <a:cs typeface="Courier New"/>
                <a:sym typeface="Courier New"/>
                <a:rtl val="0"/>
              </a:rPr>
              <a:t>" : "Camp. Athena 50/34",</a:t>
            </a:r>
          </a:p>
          <a:p>
            <a:pPr defTabSz="685780">
              <a:buSzPct val="25000"/>
            </a:pPr>
            <a:r>
              <a:rPr lang="en-US" sz="800" b="1" dirty="0">
                <a:latin typeface="Courier New"/>
                <a:ea typeface="Courier New"/>
                <a:cs typeface="Courier New"/>
                <a:sym typeface="Courier New"/>
                <a:rtl val="0"/>
              </a:rPr>
              <a:t>	"brake" : "Camp."</a:t>
            </a:r>
          </a:p>
          <a:p>
            <a:pPr defTabSz="685780">
              <a:buSzPct val="25000"/>
            </a:pPr>
            <a:r>
              <a:rPr lang="en-US" sz="800" b="1" dirty="0">
                <a:latin typeface="Courier New"/>
                <a:ea typeface="Courier New"/>
                <a:cs typeface="Courier New"/>
                <a:sym typeface="Courier New"/>
                <a:rtl val="0"/>
              </a:rPr>
              <a:t>  },</a:t>
            </a:r>
          </a:p>
          <a:p>
            <a:pPr defTabSz="685780">
              <a:buSzPct val="25000"/>
            </a:pPr>
            <a:r>
              <a:rPr lang="en-US" sz="800" b="1" dirty="0">
                <a:latin typeface="Courier New"/>
                <a:ea typeface="Courier New"/>
                <a:cs typeface="Courier New"/>
                <a:sym typeface="Courier New"/>
                <a:rtl val="0"/>
              </a:rPr>
              <a:t>  "wheelset" : {</a:t>
            </a:r>
          </a:p>
          <a:p>
            <a:pPr defTabSz="685780">
              <a:buSzPct val="25000"/>
            </a:pPr>
            <a:r>
              <a:rPr lang="en-US" sz="800" b="1" dirty="0">
                <a:latin typeface="Courier New"/>
                <a:ea typeface="Courier New"/>
                <a:cs typeface="Courier New"/>
                <a:sym typeface="Courier New"/>
                <a:rtl val="0"/>
              </a:rPr>
              <a:t>	"wheels" : "Camp. </a:t>
            </a:r>
            <a:r>
              <a:rPr lang="en-US" sz="800" b="1" dirty="0" err="1">
                <a:latin typeface="Courier New"/>
                <a:ea typeface="Courier New"/>
                <a:cs typeface="Courier New"/>
                <a:sym typeface="Courier New"/>
                <a:rtl val="0"/>
              </a:rPr>
              <a:t>Zonda</a:t>
            </a: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a:t>
            </a:r>
            <a:r>
              <a:rPr lang="en-US" sz="800" b="1" dirty="0" err="1">
                <a:latin typeface="Courier New"/>
                <a:ea typeface="Courier New"/>
                <a:cs typeface="Courier New"/>
                <a:sym typeface="Courier New"/>
                <a:rtl val="0"/>
              </a:rPr>
              <a:t>tyres</a:t>
            </a:r>
            <a:r>
              <a:rPr lang="en-US" sz="800" b="1" dirty="0">
                <a:latin typeface="Courier New"/>
                <a:ea typeface="Courier New"/>
                <a:cs typeface="Courier New"/>
                <a:sym typeface="Courier New"/>
                <a:rtl val="0"/>
              </a:rPr>
              <a:t>" : "Vittoria Pro"</a:t>
            </a:r>
          </a:p>
          <a:p>
            <a:pPr defTabSz="685780">
              <a:buSzPct val="25000"/>
            </a:pPr>
            <a:r>
              <a:rPr lang="en-US" sz="800" b="1" dirty="0">
                <a:latin typeface="Courier New"/>
                <a:ea typeface="Courier New"/>
                <a:cs typeface="Courier New"/>
                <a:sym typeface="Courier New"/>
                <a:rtl val="0"/>
              </a:rPr>
              <a:t>  }</a:t>
            </a:r>
          </a:p>
          <a:p>
            <a:pPr defTabSz="685780">
              <a:buSzPct val="25000"/>
            </a:pPr>
            <a:r>
              <a:rPr lang="en-US" sz="800" b="1" dirty="0">
                <a:latin typeface="Courier New"/>
                <a:ea typeface="Courier New"/>
                <a:cs typeface="Courier New"/>
                <a:sym typeface="Courier New"/>
                <a:rtl val="0"/>
              </a:rPr>
              <a:t>}</a:t>
            </a:r>
          </a:p>
          <a:p>
            <a:pPr defTabSz="685780"/>
            <a:endParaRPr sz="800" b="1" dirty="0">
              <a:latin typeface="Courier New"/>
              <a:ea typeface="Courier New"/>
              <a:cs typeface="Courier New"/>
              <a:sym typeface="Courier New"/>
              <a:rtl val="0"/>
            </a:endParaRPr>
          </a:p>
        </p:txBody>
      </p:sp>
      <p:sp>
        <p:nvSpPr>
          <p:cNvPr id="510" name="Shape 510"/>
          <p:cNvSpPr/>
          <p:nvPr/>
        </p:nvSpPr>
        <p:spPr>
          <a:xfrm>
            <a:off x="3271442" y="1221186"/>
            <a:ext cx="3141688" cy="2468879"/>
          </a:xfrm>
          <a:prstGeom prst="rect">
            <a:avLst/>
          </a:prstGeom>
          <a:noFill/>
          <a:ln>
            <a:noFill/>
          </a:ln>
        </p:spPr>
        <p:txBody>
          <a:bodyPr lIns="0" tIns="0" rIns="0" bIns="0" anchor="t" anchorCtr="0">
            <a:noAutofit/>
          </a:bodyPr>
          <a:lstStyle/>
          <a:p>
            <a:pPr defTabSz="685780">
              <a:buSzPct val="25000"/>
            </a:pP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"_id" : "rp-prod106702",</a:t>
            </a:r>
          </a:p>
          <a:p>
            <a:pPr defTabSz="685780">
              <a:buSzPct val="25000"/>
            </a:pPr>
            <a:r>
              <a:rPr lang="en-US" sz="800" b="1" dirty="0">
                <a:latin typeface="Courier New"/>
                <a:ea typeface="Courier New"/>
                <a:cs typeface="Courier New"/>
                <a:sym typeface="Courier New"/>
                <a:rtl val="0"/>
              </a:rPr>
              <a:t>  "name" : " Ultegra SPD-SL 6800”,</a:t>
            </a:r>
          </a:p>
          <a:p>
            <a:pPr defTabSz="685780">
              <a:buSzPct val="25000"/>
            </a:pPr>
            <a:r>
              <a:rPr lang="en-US" sz="800" b="1" dirty="0">
                <a:latin typeface="Courier New"/>
                <a:ea typeface="Courier New"/>
                <a:cs typeface="Courier New"/>
                <a:sym typeface="Courier New"/>
                <a:rtl val="0"/>
              </a:rPr>
              <a:t>  "brand" : "Shimano",</a:t>
            </a:r>
          </a:p>
          <a:p>
            <a:pPr defTabSz="685780">
              <a:buSzPct val="25000"/>
            </a:pPr>
            <a:r>
              <a:rPr lang="en-US" sz="800" b="1" dirty="0">
                <a:latin typeface="Courier New"/>
                <a:ea typeface="Courier New"/>
                <a:cs typeface="Courier New"/>
                <a:sym typeface="Courier New"/>
                <a:rtl val="0"/>
              </a:rPr>
              <a:t>  "category" : "pedals",</a:t>
            </a:r>
          </a:p>
          <a:p>
            <a:pPr defTabSz="685780">
              <a:buSzPct val="25000"/>
            </a:pPr>
            <a:r>
              <a:rPr lang="en-US" sz="800" b="1" dirty="0">
                <a:latin typeface="Courier New"/>
                <a:ea typeface="Courier New"/>
                <a:cs typeface="Courier New"/>
                <a:sym typeface="Courier New"/>
                <a:rtl val="0"/>
              </a:rPr>
              <a:t>  "type" : "Components,</a:t>
            </a:r>
          </a:p>
          <a:p>
            <a:pPr defTabSz="685780">
              <a:buSzPct val="25000"/>
            </a:pPr>
            <a:r>
              <a:rPr lang="en-US" sz="800" b="1" dirty="0">
                <a:latin typeface="Courier New"/>
                <a:ea typeface="Courier New"/>
                <a:cs typeface="Courier New"/>
                <a:sym typeface="Courier New"/>
                <a:rtl val="0"/>
              </a:rPr>
              <a:t>  "price" : 112.99,</a:t>
            </a:r>
          </a:p>
          <a:p>
            <a:pPr defTabSz="685780"/>
            <a:endParaRPr sz="800" b="1" dirty="0">
              <a:latin typeface="Courier New"/>
              <a:ea typeface="Courier New"/>
              <a:cs typeface="Courier New"/>
              <a:sym typeface="Courier New"/>
              <a:rtl val="0"/>
            </a:endParaRPr>
          </a:p>
          <a:p>
            <a:pPr defTabSz="685780"/>
            <a:endParaRPr sz="800" b="1" dirty="0">
              <a:latin typeface="Courier New"/>
              <a:ea typeface="Courier New"/>
              <a:cs typeface="Courier New"/>
              <a:sym typeface="Courier New"/>
              <a:rtl val="0"/>
            </a:endParaRPr>
          </a:p>
          <a:p>
            <a:pPr defTabSz="685780">
              <a:buSzPct val="25000"/>
            </a:pPr>
            <a:r>
              <a:rPr lang="en-US" sz="800" b="1" dirty="0">
                <a:latin typeface="Courier New"/>
                <a:ea typeface="Courier New"/>
                <a:cs typeface="Courier New"/>
                <a:sym typeface="Courier New"/>
                <a:rtl val="0"/>
              </a:rPr>
              <a:t>  "features" : [</a:t>
            </a:r>
          </a:p>
          <a:p>
            <a:pPr defTabSz="685780">
              <a:buSzPct val="25000"/>
            </a:pPr>
            <a:r>
              <a:rPr lang="en-US" sz="800" b="1" dirty="0">
                <a:latin typeface="Courier New"/>
                <a:ea typeface="Courier New"/>
                <a:cs typeface="Courier New"/>
                <a:sym typeface="Courier New"/>
                <a:rtl val="0"/>
              </a:rPr>
              <a:t>	"Low profile design increases ...",</a:t>
            </a:r>
          </a:p>
          <a:p>
            <a:pPr defTabSz="685780">
              <a:buSzPct val="25000"/>
            </a:pPr>
            <a:r>
              <a:rPr lang="en-US" sz="800" b="1" dirty="0">
                <a:latin typeface="Courier New"/>
                <a:ea typeface="Courier New"/>
                <a:cs typeface="Courier New"/>
                <a:sym typeface="Courier New"/>
                <a:rtl val="0"/>
              </a:rPr>
              <a:t>	"Supplied with floating SH11 cleats",</a:t>
            </a:r>
          </a:p>
          <a:p>
            <a:pPr defTabSz="685780">
              <a:buSzPct val="25000"/>
            </a:pPr>
            <a:r>
              <a:rPr lang="en-US" sz="800" b="1" dirty="0">
                <a:latin typeface="Courier New"/>
                <a:ea typeface="Courier New"/>
                <a:cs typeface="Courier New"/>
                <a:sym typeface="Courier New"/>
                <a:rtl val="0"/>
              </a:rPr>
              <a:t>	"Weight: 260g (pair)"</a:t>
            </a:r>
          </a:p>
          <a:p>
            <a:pPr defTabSz="685780">
              <a:buSzPct val="25000"/>
            </a:pPr>
            <a:r>
              <a:rPr lang="en-US" sz="800" b="1" dirty="0">
                <a:latin typeface="Courier New"/>
                <a:ea typeface="Courier New"/>
                <a:cs typeface="Courier New"/>
                <a:sym typeface="Courier New"/>
                <a:rtl val="0"/>
              </a:rPr>
              <a:t>  ]</a:t>
            </a:r>
          </a:p>
          <a:p>
            <a:pPr defTabSz="685780">
              <a:buSzPct val="25000"/>
            </a:pPr>
            <a:r>
              <a:rPr lang="en-US" sz="800" b="1" dirty="0">
                <a:latin typeface="Courier New"/>
                <a:ea typeface="Courier New"/>
                <a:cs typeface="Courier New"/>
                <a:sym typeface="Courier New"/>
                <a:rtl val="0"/>
              </a:rPr>
              <a:t>}</a:t>
            </a:r>
          </a:p>
          <a:p>
            <a:pPr defTabSz="685780"/>
            <a:endParaRPr sz="800" b="1" dirty="0">
              <a:latin typeface="Courier New"/>
              <a:ea typeface="Courier New"/>
              <a:cs typeface="Courier New"/>
              <a:sym typeface="Courier New"/>
              <a:rtl val="0"/>
            </a:endParaRPr>
          </a:p>
        </p:txBody>
      </p:sp>
      <p:sp>
        <p:nvSpPr>
          <p:cNvPr id="511" name="Shape 511"/>
          <p:cNvSpPr/>
          <p:nvPr/>
        </p:nvSpPr>
        <p:spPr>
          <a:xfrm>
            <a:off x="6540500" y="1224262"/>
            <a:ext cx="2821750" cy="2602229"/>
          </a:xfrm>
          <a:prstGeom prst="rect">
            <a:avLst/>
          </a:prstGeom>
          <a:noFill/>
          <a:ln>
            <a:noFill/>
          </a:ln>
        </p:spPr>
        <p:txBody>
          <a:bodyPr lIns="0" tIns="0" rIns="0" bIns="0" anchor="t" anchorCtr="0">
            <a:noAutofit/>
          </a:bodyPr>
          <a:lstStyle/>
          <a:p>
            <a:pPr defTabSz="685780">
              <a:buSzPct val="25000"/>
            </a:pP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"_id" : "rp-prod113104",</a:t>
            </a:r>
          </a:p>
          <a:p>
            <a:pPr defTabSz="685780">
              <a:buSzPct val="25000"/>
            </a:pPr>
            <a:r>
              <a:rPr lang="en-US" sz="800" b="1" dirty="0">
                <a:latin typeface="Courier New"/>
                <a:ea typeface="Courier New"/>
                <a:cs typeface="Courier New"/>
                <a:sym typeface="Courier New"/>
                <a:rtl val="0"/>
              </a:rPr>
              <a:t>  "name" : "Bianchi Pride Jersey SS15”,</a:t>
            </a:r>
          </a:p>
          <a:p>
            <a:pPr defTabSz="685780">
              <a:buSzPct val="25000"/>
            </a:pPr>
            <a:r>
              <a:rPr lang="en-US" sz="800" b="1" dirty="0">
                <a:latin typeface="Courier New"/>
                <a:ea typeface="Courier New"/>
                <a:cs typeface="Courier New"/>
                <a:sym typeface="Courier New"/>
                <a:rtl val="0"/>
              </a:rPr>
              <a:t>  "brand" : "</a:t>
            </a:r>
            <a:r>
              <a:rPr lang="en-US" sz="800" b="1" dirty="0" err="1">
                <a:latin typeface="Courier New"/>
                <a:ea typeface="Courier New"/>
                <a:cs typeface="Courier New"/>
                <a:sym typeface="Courier New"/>
                <a:rtl val="0"/>
              </a:rPr>
              <a:t>Nalini</a:t>
            </a:r>
            <a:r>
              <a:rPr lang="en-US" sz="800" b="1" dirty="0">
                <a:latin typeface="Courier New"/>
                <a:ea typeface="Courier New"/>
                <a:cs typeface="Courier New"/>
                <a:sym typeface="Courier New"/>
                <a:rtl val="0"/>
              </a:rPr>
              <a:t>",</a:t>
            </a:r>
          </a:p>
          <a:p>
            <a:pPr defTabSz="685780">
              <a:buSzPct val="25000"/>
            </a:pPr>
            <a:r>
              <a:rPr lang="en-US" sz="800" b="1" dirty="0">
                <a:latin typeface="Courier New"/>
                <a:ea typeface="Courier New"/>
                <a:cs typeface="Courier New"/>
                <a:sym typeface="Courier New"/>
                <a:rtl val="0"/>
              </a:rPr>
              <a:t>  "category" : "Jersey",</a:t>
            </a:r>
          </a:p>
          <a:p>
            <a:pPr defTabSz="685780">
              <a:buSzPct val="25000"/>
            </a:pPr>
            <a:r>
              <a:rPr lang="en-US" sz="800" b="1" dirty="0">
                <a:latin typeface="Courier New"/>
                <a:ea typeface="Courier New"/>
                <a:cs typeface="Courier New"/>
                <a:sym typeface="Courier New"/>
                <a:rtl val="0"/>
              </a:rPr>
              <a:t>  "type" : "Clothing,</a:t>
            </a:r>
          </a:p>
          <a:p>
            <a:pPr defTabSz="685780">
              <a:buSzPct val="25000"/>
            </a:pPr>
            <a:r>
              <a:rPr lang="en-US" sz="800" b="1" dirty="0">
                <a:latin typeface="Courier New"/>
                <a:ea typeface="Courier New"/>
                <a:cs typeface="Courier New"/>
                <a:sym typeface="Courier New"/>
                <a:rtl val="0"/>
              </a:rPr>
              <a:t>  "price" : 76.99,</a:t>
            </a:r>
          </a:p>
          <a:p>
            <a:pPr defTabSz="685780"/>
            <a:endParaRPr sz="800" b="1" dirty="0">
              <a:latin typeface="Courier New"/>
              <a:ea typeface="Courier New"/>
              <a:cs typeface="Courier New"/>
              <a:sym typeface="Courier New"/>
              <a:rtl val="0"/>
            </a:endParaRPr>
          </a:p>
          <a:p>
            <a:pPr defTabSz="685780"/>
            <a:endParaRPr sz="800" b="1" dirty="0">
              <a:latin typeface="Courier New"/>
              <a:ea typeface="Courier New"/>
              <a:cs typeface="Courier New"/>
              <a:sym typeface="Courier New"/>
              <a:rtl val="0"/>
            </a:endParaRPr>
          </a:p>
          <a:p>
            <a:pPr defTabSz="685780">
              <a:buSzPct val="25000"/>
            </a:pPr>
            <a:r>
              <a:rPr lang="en-US" sz="800" b="1" dirty="0">
                <a:latin typeface="Courier New"/>
                <a:ea typeface="Courier New"/>
                <a:cs typeface="Courier New"/>
                <a:sym typeface="Courier New"/>
                <a:rtl val="0"/>
              </a:rPr>
              <a:t>  "features" : [</a:t>
            </a:r>
          </a:p>
          <a:p>
            <a:pPr defTabSz="685780">
              <a:buSzPct val="25000"/>
            </a:pPr>
            <a:r>
              <a:rPr lang="en-US" sz="800" b="1" dirty="0">
                <a:latin typeface="Courier New"/>
                <a:ea typeface="Courier New"/>
                <a:cs typeface="Courier New"/>
                <a:sym typeface="Courier New"/>
                <a:rtl val="0"/>
              </a:rPr>
              <a:t>	"100% Polyester",</a:t>
            </a:r>
          </a:p>
          <a:p>
            <a:pPr defTabSz="685780">
              <a:buSzPct val="25000"/>
            </a:pPr>
            <a:r>
              <a:rPr lang="en-US" sz="800" b="1" dirty="0">
                <a:latin typeface="Courier New"/>
                <a:ea typeface="Courier New"/>
                <a:cs typeface="Courier New"/>
                <a:sym typeface="Courier New"/>
                <a:rtl val="0"/>
              </a:rPr>
              <a:t>	"3/4 hidden zip",</a:t>
            </a:r>
          </a:p>
          <a:p>
            <a:pPr defTabSz="685780">
              <a:buSzPct val="25000"/>
            </a:pPr>
            <a:r>
              <a:rPr lang="en-US" sz="800" b="1" dirty="0">
                <a:latin typeface="Courier New"/>
                <a:ea typeface="Courier New"/>
                <a:cs typeface="Courier New"/>
                <a:sym typeface="Courier New"/>
                <a:rtl val="0"/>
              </a:rPr>
              <a:t>	"3 rear pocket"</a:t>
            </a:r>
          </a:p>
          <a:p>
            <a:pPr defTabSz="685780">
              <a:buSzPct val="25000"/>
            </a:pPr>
            <a:r>
              <a:rPr lang="en-US" sz="800" b="1" dirty="0">
                <a:latin typeface="Courier New"/>
                <a:ea typeface="Courier New"/>
                <a:cs typeface="Courier New"/>
                <a:sym typeface="Courier New"/>
                <a:rtl val="0"/>
              </a:rPr>
              <a:t>  ],</a:t>
            </a:r>
          </a:p>
          <a:p>
            <a:pPr defTabSz="685780">
              <a:buSzPct val="25000"/>
            </a:pPr>
            <a:r>
              <a:rPr lang="en-US" sz="800" b="1" dirty="0">
                <a:latin typeface="Courier New"/>
                <a:ea typeface="Courier New"/>
                <a:cs typeface="Courier New"/>
                <a:sym typeface="Courier New"/>
                <a:rtl val="0"/>
              </a:rPr>
              <a:t>  "color" : "black"</a:t>
            </a:r>
          </a:p>
          <a:p>
            <a:pPr defTabSz="685780">
              <a:buSzPct val="25000"/>
            </a:pPr>
            <a:r>
              <a:rPr lang="en-US" sz="800" b="1" dirty="0">
                <a:latin typeface="Courier New"/>
                <a:ea typeface="Courier New"/>
                <a:cs typeface="Courier New"/>
                <a:sym typeface="Courier New"/>
                <a:rtl val="0"/>
              </a:rPr>
              <a:t>}</a:t>
            </a:r>
          </a:p>
          <a:p>
            <a:pPr defTabSz="685780"/>
            <a:endParaRPr sz="800" b="1" dirty="0">
              <a:latin typeface="Courier New"/>
              <a:ea typeface="Courier New"/>
              <a:cs typeface="Courier New"/>
              <a:sym typeface="Courier New"/>
              <a:rtl val="0"/>
            </a:endParaRPr>
          </a:p>
        </p:txBody>
      </p:sp>
      <p:cxnSp>
        <p:nvCxnSpPr>
          <p:cNvPr id="512" name="Shape 512"/>
          <p:cNvCxnSpPr/>
          <p:nvPr/>
        </p:nvCxnSpPr>
        <p:spPr>
          <a:xfrm flipH="1" flipV="1">
            <a:off x="3094607" y="1028295"/>
            <a:ext cx="9838" cy="4115207"/>
          </a:xfrm>
          <a:prstGeom prst="straightConnector1">
            <a:avLst/>
          </a:prstGeom>
          <a:noFill/>
          <a:ln w="12700" cap="flat" cmpd="sng">
            <a:solidFill>
              <a:srgbClr val="C60C30"/>
            </a:solidFill>
            <a:prstDash val="solid"/>
            <a:round/>
            <a:headEnd type="none" w="med" len="med"/>
            <a:tailEnd type="none" w="med" len="med"/>
          </a:ln>
        </p:spPr>
      </p:cxnSp>
      <p:cxnSp>
        <p:nvCxnSpPr>
          <p:cNvPr id="513" name="Shape 513"/>
          <p:cNvCxnSpPr/>
          <p:nvPr/>
        </p:nvCxnSpPr>
        <p:spPr>
          <a:xfrm flipV="1">
            <a:off x="6302964" y="997186"/>
            <a:ext cx="0" cy="4146314"/>
          </a:xfrm>
          <a:prstGeom prst="straightConnector1">
            <a:avLst/>
          </a:prstGeom>
          <a:noFill/>
          <a:ln w="12700" cap="flat" cmpd="sng">
            <a:solidFill>
              <a:srgbClr val="C60C30"/>
            </a:solidFill>
            <a:prstDash val="solid"/>
            <a:round/>
            <a:headEnd type="none" w="med" len="med"/>
            <a:tailEnd type="none" w="med" len="med"/>
          </a:ln>
        </p:spPr>
      </p:cxnSp>
      <p:pic>
        <p:nvPicPr>
          <p:cNvPr id="8" name="Shape 501"/>
          <p:cNvPicPr preferRelativeResize="0"/>
          <p:nvPr/>
        </p:nvPicPr>
        <p:blipFill rotWithShape="1">
          <a:blip r:embed="rId5">
            <a:alphaModFix/>
          </a:blip>
          <a:srcRect/>
          <a:stretch/>
        </p:blipFill>
        <p:spPr>
          <a:xfrm>
            <a:off x="6850947" y="4267496"/>
            <a:ext cx="627944" cy="634224"/>
          </a:xfrm>
          <a:prstGeom prst="rect">
            <a:avLst/>
          </a:prstGeom>
          <a:noFill/>
          <a:ln>
            <a:noFill/>
          </a:ln>
        </p:spPr>
      </p:pic>
      <p:sp>
        <p:nvSpPr>
          <p:cNvPr id="2" name="TextBox 1"/>
          <p:cNvSpPr txBox="1"/>
          <p:nvPr/>
        </p:nvSpPr>
        <p:spPr>
          <a:xfrm>
            <a:off x="7500257" y="4394487"/>
            <a:ext cx="1020709" cy="307773"/>
          </a:xfrm>
          <a:prstGeom prst="rect">
            <a:avLst/>
          </a:prstGeom>
          <a:noFill/>
        </p:spPr>
        <p:txBody>
          <a:bodyPr wrap="square" lIns="91436" tIns="45718" rIns="91436" bIns="45718" rtlCol="0">
            <a:spAutoFit/>
          </a:bodyPr>
          <a:lstStyle/>
          <a:p>
            <a:pPr defTabSz="457111"/>
            <a:r>
              <a:rPr lang="en-US" dirty="0">
                <a:solidFill>
                  <a:prstClr val="black"/>
                </a:solidFill>
                <a:ea typeface="+mn-ea"/>
              </a:rPr>
              <a:t>jersey</a:t>
            </a:r>
          </a:p>
        </p:txBody>
      </p:sp>
      <p:sp>
        <p:nvSpPr>
          <p:cNvPr id="12" name="TextBox 11"/>
          <p:cNvSpPr txBox="1"/>
          <p:nvPr/>
        </p:nvSpPr>
        <p:spPr>
          <a:xfrm>
            <a:off x="4567478" y="4426263"/>
            <a:ext cx="1020709" cy="307773"/>
          </a:xfrm>
          <a:prstGeom prst="rect">
            <a:avLst/>
          </a:prstGeom>
          <a:noFill/>
        </p:spPr>
        <p:txBody>
          <a:bodyPr wrap="square" lIns="91436" tIns="45718" rIns="91436" bIns="45718" rtlCol="0">
            <a:spAutoFit/>
          </a:bodyPr>
          <a:lstStyle/>
          <a:p>
            <a:pPr defTabSz="457111"/>
            <a:r>
              <a:rPr lang="en-US" dirty="0">
                <a:solidFill>
                  <a:prstClr val="black"/>
                </a:solidFill>
                <a:ea typeface="+mn-ea"/>
              </a:rPr>
              <a:t>pedal</a:t>
            </a:r>
          </a:p>
        </p:txBody>
      </p:sp>
      <p:sp>
        <p:nvSpPr>
          <p:cNvPr id="13" name="TextBox 12"/>
          <p:cNvSpPr txBox="1"/>
          <p:nvPr/>
        </p:nvSpPr>
        <p:spPr>
          <a:xfrm>
            <a:off x="1917205" y="4408596"/>
            <a:ext cx="1020709" cy="307773"/>
          </a:xfrm>
          <a:prstGeom prst="rect">
            <a:avLst/>
          </a:prstGeom>
          <a:noFill/>
        </p:spPr>
        <p:txBody>
          <a:bodyPr wrap="square" lIns="91436" tIns="45718" rIns="91436" bIns="45718" rtlCol="0">
            <a:spAutoFit/>
          </a:bodyPr>
          <a:lstStyle/>
          <a:p>
            <a:pPr defTabSz="457111"/>
            <a:r>
              <a:rPr lang="en-US" dirty="0">
                <a:solidFill>
                  <a:prstClr val="black"/>
                </a:solidFill>
                <a:ea typeface="+mn-ea"/>
              </a:rPr>
              <a:t>bike</a:t>
            </a:r>
          </a:p>
        </p:txBody>
      </p:sp>
    </p:spTree>
    <p:extLst>
      <p:ext uri="{BB962C8B-B14F-4D97-AF65-F5344CB8AC3E}">
        <p14:creationId xmlns:p14="http://schemas.microsoft.com/office/powerpoint/2010/main" val="507191252"/>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5.png"/>
          <p:cNvPicPr/>
          <p:nvPr/>
        </p:nvPicPr>
        <p:blipFill>
          <a:blip r:embed="rId3">
            <a:extLst/>
          </a:blip>
          <a:stretch>
            <a:fillRect/>
          </a:stretch>
        </p:blipFill>
        <p:spPr>
          <a:xfrm>
            <a:off x="2888466" y="1007121"/>
            <a:ext cx="1128131" cy="1139411"/>
          </a:xfrm>
          <a:prstGeom prst="rect">
            <a:avLst/>
          </a:prstGeom>
          <a:ln w="12700">
            <a:miter lim="400000"/>
          </a:ln>
        </p:spPr>
      </p:pic>
      <p:sp>
        <p:nvSpPr>
          <p:cNvPr id="11" name="Rectangle 10"/>
          <p:cNvSpPr/>
          <p:nvPr/>
        </p:nvSpPr>
        <p:spPr bwMode="auto">
          <a:xfrm>
            <a:off x="5" y="1028834"/>
            <a:ext cx="9143997" cy="3559043"/>
          </a:xfrm>
          <a:prstGeom prst="rect">
            <a:avLst/>
          </a:prstGeom>
          <a:solidFill>
            <a:schemeClr val="bg2">
              <a:alpha val="10000"/>
            </a:schemeClr>
          </a:solidFill>
          <a:ln w="9525" algn="ctr">
            <a:noFill/>
            <a:round/>
            <a:headEnd/>
            <a:tailEnd/>
          </a:ln>
        </p:spPr>
        <p:txBody>
          <a:bodyPr lIns="68577" tIns="34289" rIns="68577" bIns="34289" rtlCol="0" anchor="ctr"/>
          <a:lstStyle/>
          <a:p>
            <a:pPr defTabSz="457111" eaLnBrk="0" hangingPunct="0"/>
            <a:endParaRPr lang="en-US" sz="1800" dirty="0">
              <a:solidFill>
                <a:srgbClr val="FFFFFF"/>
              </a:solidFill>
              <a:ea typeface="+mn-ea"/>
            </a:endParaRPr>
          </a:p>
        </p:txBody>
      </p:sp>
      <p:sp>
        <p:nvSpPr>
          <p:cNvPr id="12" name="Shape 418"/>
          <p:cNvSpPr/>
          <p:nvPr/>
        </p:nvSpPr>
        <p:spPr>
          <a:xfrm>
            <a:off x="4516682" y="2095500"/>
            <a:ext cx="952501" cy="952500"/>
          </a:xfrm>
          <a:prstGeom prst="rightArrow">
            <a:avLst>
              <a:gd name="adj1" fmla="val 32000"/>
              <a:gd name="adj2" fmla="val 64000"/>
            </a:avLst>
          </a:prstGeom>
          <a:noFill/>
          <a:ln w="25400">
            <a:solidFill>
              <a:srgbClr val="C60C30"/>
            </a:solidFill>
          </a:ln>
        </p:spPr>
        <p:txBody>
          <a:bodyPr lIns="0" tIns="0" rIns="0" bIns="0" anchor="ctr"/>
          <a:lstStyle/>
          <a:p>
            <a:pPr defTabSz="457111"/>
            <a:endParaRPr>
              <a:solidFill>
                <a:prstClr val="black"/>
              </a:solidFill>
              <a:ea typeface="+mn-ea"/>
            </a:endParaRPr>
          </a:p>
        </p:txBody>
      </p:sp>
      <p:sp>
        <p:nvSpPr>
          <p:cNvPr id="13" name="Shape 419"/>
          <p:cNvSpPr/>
          <p:nvPr/>
        </p:nvSpPr>
        <p:spPr>
          <a:xfrm>
            <a:off x="503797" y="4302025"/>
            <a:ext cx="4078039"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b="1">
                <a:solidFill>
                  <a:srgbClr val="747678"/>
                </a:solidFill>
              </a:defRPr>
            </a:lvl1pPr>
          </a:lstStyle>
          <a:p>
            <a:pPr defTabSz="457111">
              <a:defRPr b="0">
                <a:solidFill>
                  <a:srgbClr val="000000"/>
                </a:solidFill>
              </a:defRPr>
            </a:pPr>
            <a:r>
              <a:rPr b="0">
                <a:solidFill>
                  <a:srgbClr val="000000"/>
                </a:solidFill>
                <a:ea typeface="+mn-ea"/>
              </a:rPr>
              <a:t>Store the product “as a business object”</a:t>
            </a:r>
          </a:p>
        </p:txBody>
      </p:sp>
      <p:sp>
        <p:nvSpPr>
          <p:cNvPr id="14" name="Shape 420"/>
          <p:cNvSpPr/>
          <p:nvPr/>
        </p:nvSpPr>
        <p:spPr>
          <a:xfrm>
            <a:off x="5895811" y="4302025"/>
            <a:ext cx="2346796"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b="1">
                <a:solidFill>
                  <a:srgbClr val="747678"/>
                </a:solidFill>
              </a:defRPr>
            </a:lvl1pPr>
          </a:lstStyle>
          <a:p>
            <a:pPr defTabSz="457111">
              <a:defRPr b="0">
                <a:solidFill>
                  <a:srgbClr val="000000"/>
                </a:solidFill>
              </a:defRPr>
            </a:pPr>
            <a:r>
              <a:rPr b="0">
                <a:solidFill>
                  <a:srgbClr val="000000"/>
                </a:solidFill>
                <a:ea typeface="+mn-ea"/>
              </a:rPr>
              <a:t>To get a single product</a:t>
            </a:r>
          </a:p>
        </p:txBody>
      </p:sp>
      <p:sp>
        <p:nvSpPr>
          <p:cNvPr id="15" name="Shape 421"/>
          <p:cNvSpPr/>
          <p:nvPr/>
        </p:nvSpPr>
        <p:spPr>
          <a:xfrm>
            <a:off x="457201" y="1159156"/>
            <a:ext cx="2935151" cy="30777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111">
              <a:defRPr sz="1800"/>
            </a:pPr>
            <a:r>
              <a:rPr sz="800" b="1" dirty="0">
                <a:solidFill>
                  <a:prstClr val="black"/>
                </a:solidFill>
                <a:latin typeface="Courier New"/>
                <a:ea typeface="Courier New"/>
                <a:cs typeface="Courier New"/>
                <a:sym typeface="Courier New"/>
              </a:rPr>
              <a:t>{</a:t>
            </a:r>
          </a:p>
          <a:p>
            <a:pPr defTabSz="457111">
              <a:defRPr sz="1800"/>
            </a:pPr>
            <a:r>
              <a:rPr sz="800" b="1" dirty="0">
                <a:solidFill>
                  <a:prstClr val="black"/>
                </a:solidFill>
                <a:latin typeface="Courier New"/>
                <a:ea typeface="Courier New"/>
                <a:cs typeface="Courier New"/>
                <a:sym typeface="Courier New"/>
              </a:rPr>
              <a:t>  "_id" : "rp-prod132546",</a:t>
            </a:r>
          </a:p>
          <a:p>
            <a:pPr defTabSz="457111">
              <a:defRPr sz="1800"/>
            </a:pPr>
            <a:r>
              <a:rPr sz="800" b="1" dirty="0">
                <a:solidFill>
                  <a:prstClr val="black"/>
                </a:solidFill>
                <a:latin typeface="Courier New"/>
                <a:ea typeface="Courier New"/>
                <a:cs typeface="Courier New"/>
                <a:sym typeface="Courier New"/>
              </a:rPr>
              <a:t>  "name" : "Marvel T2 Athena”,</a:t>
            </a:r>
          </a:p>
          <a:p>
            <a:pPr defTabSz="457111">
              <a:defRPr sz="1800"/>
            </a:pPr>
            <a:r>
              <a:rPr sz="800" b="1" dirty="0">
                <a:solidFill>
                  <a:prstClr val="black"/>
                </a:solidFill>
                <a:latin typeface="Courier New"/>
                <a:ea typeface="Courier New"/>
                <a:cs typeface="Courier New"/>
                <a:sym typeface="Courier New"/>
              </a:rPr>
              <a:t>  "brand" : "Pinarello",</a:t>
            </a:r>
          </a:p>
          <a:p>
            <a:pPr defTabSz="457111">
              <a:defRPr sz="1800"/>
            </a:pPr>
            <a:r>
              <a:rPr sz="800" b="1" dirty="0">
                <a:solidFill>
                  <a:prstClr val="black"/>
                </a:solidFill>
                <a:latin typeface="Courier New"/>
                <a:ea typeface="Courier New"/>
                <a:cs typeface="Courier New"/>
                <a:sym typeface="Courier New"/>
              </a:rPr>
              <a:t>  "category" : "bike",</a:t>
            </a:r>
          </a:p>
          <a:p>
            <a:pPr defTabSz="457111">
              <a:defRPr sz="1800"/>
            </a:pPr>
            <a:r>
              <a:rPr sz="800" b="1" dirty="0">
                <a:solidFill>
                  <a:prstClr val="black"/>
                </a:solidFill>
                <a:latin typeface="Courier New"/>
                <a:ea typeface="Courier New"/>
                <a:cs typeface="Courier New"/>
                <a:sym typeface="Courier New"/>
              </a:rPr>
              <a:t>  "type" : "Road Bike”,</a:t>
            </a:r>
          </a:p>
          <a:p>
            <a:pPr defTabSz="457111">
              <a:defRPr sz="1800"/>
            </a:pPr>
            <a:r>
              <a:rPr sz="800" b="1" dirty="0">
                <a:solidFill>
                  <a:prstClr val="black"/>
                </a:solidFill>
                <a:latin typeface="Courier New"/>
                <a:ea typeface="Courier New"/>
                <a:cs typeface="Courier New"/>
                <a:sym typeface="Courier New"/>
              </a:rPr>
              <a:t>  "price" : 2949.99,</a:t>
            </a:r>
          </a:p>
          <a:p>
            <a:pPr defTabSz="457111">
              <a:defRPr sz="1800"/>
            </a:pPr>
            <a:endParaRPr sz="800" b="1" dirty="0">
              <a:solidFill>
                <a:prstClr val="black"/>
              </a:solidFill>
              <a:latin typeface="Courier New"/>
              <a:ea typeface="Courier New"/>
              <a:cs typeface="Courier New"/>
              <a:sym typeface="Courier New"/>
            </a:endParaRPr>
          </a:p>
          <a:p>
            <a:pPr defTabSz="457111">
              <a:defRPr sz="1800"/>
            </a:pPr>
            <a:endParaRPr sz="800" b="1" dirty="0">
              <a:solidFill>
                <a:prstClr val="black"/>
              </a:solidFill>
              <a:latin typeface="Courier New"/>
              <a:ea typeface="Courier New"/>
              <a:cs typeface="Courier New"/>
              <a:sym typeface="Courier New"/>
            </a:endParaRPr>
          </a:p>
          <a:p>
            <a:pPr defTabSz="457111">
              <a:defRPr sz="1800"/>
            </a:pPr>
            <a:endParaRPr sz="800" b="1" dirty="0">
              <a:solidFill>
                <a:prstClr val="black"/>
              </a:solidFill>
              <a:latin typeface="Courier New"/>
              <a:ea typeface="Courier New"/>
              <a:cs typeface="Courier New"/>
              <a:sym typeface="Courier New"/>
            </a:endParaRPr>
          </a:p>
          <a:p>
            <a:pPr defTabSz="457111">
              <a:defRPr sz="1800"/>
            </a:pPr>
            <a:r>
              <a:rPr sz="800" b="1" dirty="0">
                <a:solidFill>
                  <a:prstClr val="black"/>
                </a:solidFill>
                <a:latin typeface="Courier New"/>
                <a:ea typeface="Courier New"/>
                <a:cs typeface="Courier New"/>
                <a:sym typeface="Courier New"/>
              </a:rPr>
              <a:t>  "size" : "55cm",</a:t>
            </a:r>
          </a:p>
          <a:p>
            <a:pPr defTabSz="457111">
              <a:defRPr sz="1800"/>
            </a:pPr>
            <a:r>
              <a:rPr sz="800" b="1" dirty="0">
                <a:solidFill>
                  <a:prstClr val="black"/>
                </a:solidFill>
                <a:latin typeface="Courier New"/>
                <a:ea typeface="Courier New"/>
                <a:cs typeface="Courier New"/>
                <a:sym typeface="Courier New"/>
              </a:rPr>
              <a:t>  "wheel_size" : "700c",</a:t>
            </a:r>
          </a:p>
          <a:p>
            <a:pPr defTabSz="457111">
              <a:defRPr sz="1800"/>
            </a:pPr>
            <a:r>
              <a:rPr sz="800" b="1" dirty="0">
                <a:solidFill>
                  <a:prstClr val="black"/>
                </a:solidFill>
                <a:latin typeface="Courier New"/>
                <a:ea typeface="Courier New"/>
                <a:cs typeface="Courier New"/>
                <a:sym typeface="Courier New"/>
              </a:rPr>
              <a:t>  "frameset" : {</a:t>
            </a:r>
          </a:p>
          <a:p>
            <a:pPr defTabSz="457111">
              <a:defRPr sz="1800"/>
            </a:pPr>
            <a:r>
              <a:rPr sz="800" b="1" dirty="0">
                <a:solidFill>
                  <a:prstClr val="black"/>
                </a:solidFill>
                <a:latin typeface="Courier New"/>
                <a:ea typeface="Courier New"/>
                <a:cs typeface="Courier New"/>
                <a:sym typeface="Courier New"/>
              </a:rPr>
              <a:t>	"frame" : "Carbon Toryaca",</a:t>
            </a:r>
          </a:p>
          <a:p>
            <a:pPr defTabSz="457111">
              <a:defRPr sz="1800"/>
            </a:pPr>
            <a:r>
              <a:rPr sz="800" b="1" dirty="0">
                <a:solidFill>
                  <a:prstClr val="black"/>
                </a:solidFill>
                <a:latin typeface="Courier New"/>
                <a:ea typeface="Courier New"/>
                <a:cs typeface="Courier New"/>
                <a:sym typeface="Courier New"/>
              </a:rPr>
              <a:t>	"fork" : "Onda 2V C"</a:t>
            </a:r>
          </a:p>
          <a:p>
            <a:pPr defTabSz="457111">
              <a:defRPr sz="1800"/>
            </a:pPr>
            <a:r>
              <a:rPr sz="800" b="1" dirty="0">
                <a:solidFill>
                  <a:prstClr val="black"/>
                </a:solidFill>
                <a:latin typeface="Courier New"/>
                <a:ea typeface="Courier New"/>
                <a:cs typeface="Courier New"/>
                <a:sym typeface="Courier New"/>
              </a:rPr>
              <a:t>  },</a:t>
            </a:r>
          </a:p>
          <a:p>
            <a:pPr defTabSz="457111">
              <a:defRPr sz="1800"/>
            </a:pPr>
            <a:r>
              <a:rPr sz="800" b="1" dirty="0">
                <a:solidFill>
                  <a:prstClr val="black"/>
                </a:solidFill>
                <a:latin typeface="Courier New"/>
                <a:ea typeface="Courier New"/>
                <a:cs typeface="Courier New"/>
                <a:sym typeface="Courier New"/>
              </a:rPr>
              <a:t>  "groupset" : {</a:t>
            </a:r>
          </a:p>
          <a:p>
            <a:pPr defTabSz="457111">
              <a:defRPr sz="1800"/>
            </a:pPr>
            <a:r>
              <a:rPr sz="800" b="1" dirty="0">
                <a:solidFill>
                  <a:prstClr val="black"/>
                </a:solidFill>
                <a:latin typeface="Courier New"/>
                <a:ea typeface="Courier New"/>
                <a:cs typeface="Courier New"/>
                <a:sym typeface="Courier New"/>
              </a:rPr>
              <a:t>	"chainset" : "Camp. Athena 50/34",</a:t>
            </a:r>
          </a:p>
          <a:p>
            <a:pPr defTabSz="457111">
              <a:defRPr sz="1800"/>
            </a:pPr>
            <a:r>
              <a:rPr sz="800" b="1" dirty="0">
                <a:solidFill>
                  <a:prstClr val="black"/>
                </a:solidFill>
                <a:latin typeface="Courier New"/>
                <a:ea typeface="Courier New"/>
                <a:cs typeface="Courier New"/>
                <a:sym typeface="Courier New"/>
              </a:rPr>
              <a:t>	"brake" : "Camp."</a:t>
            </a:r>
          </a:p>
          <a:p>
            <a:pPr defTabSz="457111">
              <a:defRPr sz="1800"/>
            </a:pPr>
            <a:r>
              <a:rPr sz="800" b="1" dirty="0">
                <a:solidFill>
                  <a:prstClr val="black"/>
                </a:solidFill>
                <a:latin typeface="Courier New"/>
                <a:ea typeface="Courier New"/>
                <a:cs typeface="Courier New"/>
                <a:sym typeface="Courier New"/>
              </a:rPr>
              <a:t>  },</a:t>
            </a:r>
          </a:p>
          <a:p>
            <a:pPr defTabSz="457111">
              <a:defRPr sz="1800"/>
            </a:pPr>
            <a:r>
              <a:rPr sz="800" b="1" dirty="0">
                <a:solidFill>
                  <a:prstClr val="black"/>
                </a:solidFill>
                <a:latin typeface="Courier New"/>
                <a:ea typeface="Courier New"/>
                <a:cs typeface="Courier New"/>
                <a:sym typeface="Courier New"/>
              </a:rPr>
              <a:t>  "wheelset" : {</a:t>
            </a:r>
          </a:p>
          <a:p>
            <a:pPr defTabSz="457111">
              <a:defRPr sz="1800"/>
            </a:pPr>
            <a:r>
              <a:rPr sz="800" b="1" dirty="0">
                <a:solidFill>
                  <a:prstClr val="black"/>
                </a:solidFill>
                <a:latin typeface="Courier New"/>
                <a:ea typeface="Courier New"/>
                <a:cs typeface="Courier New"/>
                <a:sym typeface="Courier New"/>
              </a:rPr>
              <a:t>	"wheels" : "Camp. Zonda",</a:t>
            </a:r>
          </a:p>
          <a:p>
            <a:pPr defTabSz="457111">
              <a:defRPr sz="1800"/>
            </a:pPr>
            <a:r>
              <a:rPr sz="800" b="1" dirty="0">
                <a:solidFill>
                  <a:prstClr val="black"/>
                </a:solidFill>
                <a:latin typeface="Courier New"/>
                <a:ea typeface="Courier New"/>
                <a:cs typeface="Courier New"/>
                <a:sym typeface="Courier New"/>
              </a:rPr>
              <a:t>	"tyres" : "Vittoria Pro"</a:t>
            </a:r>
          </a:p>
          <a:p>
            <a:pPr defTabSz="457111">
              <a:defRPr sz="1800"/>
            </a:pPr>
            <a:r>
              <a:rPr sz="800" b="1" dirty="0">
                <a:solidFill>
                  <a:prstClr val="black"/>
                </a:solidFill>
                <a:latin typeface="Courier New"/>
                <a:ea typeface="Courier New"/>
                <a:cs typeface="Courier New"/>
                <a:sym typeface="Courier New"/>
              </a:rPr>
              <a:t>  }</a:t>
            </a:r>
          </a:p>
          <a:p>
            <a:pPr defTabSz="457111">
              <a:defRPr sz="1800"/>
            </a:pPr>
            <a:r>
              <a:rPr sz="800" b="1" dirty="0">
                <a:solidFill>
                  <a:prstClr val="black"/>
                </a:solidFill>
                <a:latin typeface="Courier New"/>
                <a:ea typeface="Courier New"/>
                <a:cs typeface="Courier New"/>
                <a:sym typeface="Courier New"/>
              </a:rPr>
              <a:t>}</a:t>
            </a:r>
          </a:p>
        </p:txBody>
      </p:sp>
      <p:sp>
        <p:nvSpPr>
          <p:cNvPr id="16" name="Shape 423"/>
          <p:cNvSpPr/>
          <p:nvPr/>
        </p:nvSpPr>
        <p:spPr>
          <a:xfrm>
            <a:off x="5754143" y="2270705"/>
            <a:ext cx="3791418" cy="646327"/>
          </a:xfrm>
          <a:prstGeom prst="rect">
            <a:avLst/>
          </a:prstGeom>
          <a:ln w="12700">
            <a:miter lim="400000"/>
          </a:ln>
          <a:extLst>
            <a:ext uri="{C572A759-6A51-4108-AA02-DFA0A04FC94B}">
              <ma14:wrappingTextBoxFlag xmlns:ma14="http://schemas.microsoft.com/office/mac/drawingml/2011/main" val="1"/>
            </a:ext>
          </a:extLst>
        </p:spPr>
        <p:txBody>
          <a:bodyPr wrap="none" lIns="34288" tIns="45718" rIns="34288" bIns="45718">
            <a:spAutoFit/>
          </a:bodyPr>
          <a:lstStyle/>
          <a:p>
            <a:pPr defTabSz="457111">
              <a:defRPr sz="1800"/>
            </a:pPr>
            <a:r>
              <a:rPr b="1" dirty="0">
                <a:solidFill>
                  <a:prstClr val="black"/>
                </a:solidFill>
                <a:latin typeface="Courier New"/>
                <a:ea typeface="Courier New"/>
                <a:cs typeface="Courier New"/>
                <a:sym typeface="Courier New"/>
              </a:rPr>
              <a:t>products</a:t>
            </a:r>
          </a:p>
          <a:p>
            <a:pPr defTabSz="457111">
              <a:defRPr sz="1800"/>
            </a:pPr>
            <a:r>
              <a:rPr b="1" dirty="0">
                <a:solidFill>
                  <a:prstClr val="black"/>
                </a:solidFill>
                <a:latin typeface="Courier New"/>
                <a:ea typeface="Courier New"/>
                <a:cs typeface="Courier New"/>
                <a:sym typeface="Courier New"/>
              </a:rPr>
              <a:t> .</a:t>
            </a:r>
            <a:r>
              <a:rPr b="1" dirty="0" err="1">
                <a:solidFill>
                  <a:prstClr val="black"/>
                </a:solidFill>
                <a:latin typeface="Courier New"/>
                <a:ea typeface="Courier New"/>
                <a:cs typeface="Courier New"/>
                <a:sym typeface="Courier New"/>
              </a:rPr>
              <a:t>findById</a:t>
            </a:r>
            <a:r>
              <a:rPr b="1" dirty="0">
                <a:solidFill>
                  <a:prstClr val="black"/>
                </a:solidFill>
                <a:latin typeface="Courier New"/>
                <a:ea typeface="Courier New"/>
                <a:cs typeface="Courier New"/>
                <a:sym typeface="Courier New"/>
              </a:rPr>
              <a:t>(“rp-prod132546”)</a:t>
            </a:r>
          </a:p>
        </p:txBody>
      </p:sp>
      <p:sp>
        <p:nvSpPr>
          <p:cNvPr id="17" name="Shape 417"/>
          <p:cNvSpPr>
            <a:spLocks noGrp="1"/>
          </p:cNvSpPr>
          <p:nvPr>
            <p:ph type="title"/>
          </p:nvPr>
        </p:nvSpPr>
        <p:spPr>
          <a:xfrm>
            <a:off x="457200" y="205979"/>
            <a:ext cx="8229600" cy="692646"/>
          </a:xfrm>
          <a:prstGeom prst="rect">
            <a:avLst/>
          </a:prstGeom>
        </p:spPr>
        <p:txBody>
          <a:bodyPr>
            <a:normAutofit/>
          </a:bodyPr>
          <a:lstStyle/>
          <a:p>
            <a:pPr lvl="0">
              <a:defRPr sz="1800">
                <a:solidFill>
                  <a:srgbClr val="000000"/>
                </a:solidFill>
              </a:defRPr>
            </a:pPr>
            <a:r>
              <a:rPr lang="en-US" sz="2663" dirty="0">
                <a:solidFill>
                  <a:srgbClr val="C60C30"/>
                </a:solidFill>
              </a:rPr>
              <a:t>The Power of Application Convergence</a:t>
            </a:r>
            <a:endParaRPr sz="2663" dirty="0">
              <a:solidFill>
                <a:srgbClr val="C60C30"/>
              </a:solidFill>
            </a:endParaRPr>
          </a:p>
        </p:txBody>
      </p:sp>
    </p:spTree>
    <p:extLst>
      <p:ext uri="{BB962C8B-B14F-4D97-AF65-F5344CB8AC3E}">
        <p14:creationId xmlns:p14="http://schemas.microsoft.com/office/powerpoint/2010/main" val="97419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Wrap Up</a:t>
            </a:r>
            <a:endParaRPr lang="en-US" sz="2800" dirty="0"/>
          </a:p>
        </p:txBody>
      </p:sp>
      <p:sp>
        <p:nvSpPr>
          <p:cNvPr id="3" name="Content Placeholder 2"/>
          <p:cNvSpPr>
            <a:spLocks noGrp="1"/>
          </p:cNvSpPr>
          <p:nvPr>
            <p:ph idx="1"/>
          </p:nvPr>
        </p:nvSpPr>
        <p:spPr/>
        <p:txBody>
          <a:bodyPr>
            <a:normAutofit/>
          </a:bodyPr>
          <a:lstStyle/>
          <a:p>
            <a:pPr>
              <a:lnSpc>
                <a:spcPct val="150000"/>
              </a:lnSpc>
            </a:pPr>
            <a:r>
              <a:rPr lang="en-US" sz="2400" dirty="0" smtClean="0"/>
              <a:t>Real-time in context of the business</a:t>
            </a:r>
          </a:p>
          <a:p>
            <a:pPr>
              <a:lnSpc>
                <a:spcPct val="150000"/>
              </a:lnSpc>
            </a:pPr>
            <a:r>
              <a:rPr lang="en-US" sz="2400" dirty="0" smtClean="0"/>
              <a:t>Convergence is key</a:t>
            </a:r>
          </a:p>
          <a:p>
            <a:pPr>
              <a:lnSpc>
                <a:spcPct val="150000"/>
              </a:lnSpc>
            </a:pPr>
            <a:r>
              <a:rPr lang="en-US" sz="2400" dirty="0" smtClean="0"/>
              <a:t>The Importance of Event-based </a:t>
            </a:r>
            <a:r>
              <a:rPr lang="en-US" sz="2400" dirty="0" err="1" smtClean="0"/>
              <a:t>Dataflows</a:t>
            </a:r>
            <a:endParaRPr lang="en-US" sz="2400" dirty="0" smtClean="0"/>
          </a:p>
          <a:p>
            <a:pPr>
              <a:lnSpc>
                <a:spcPct val="150000"/>
              </a:lnSpc>
            </a:pPr>
            <a:r>
              <a:rPr lang="en-US" sz="2400" dirty="0" err="1" smtClean="0"/>
              <a:t>Microservices</a:t>
            </a:r>
            <a:r>
              <a:rPr lang="en-US" sz="2400" dirty="0" smtClean="0"/>
              <a:t> Drive Productivity</a:t>
            </a:r>
          </a:p>
          <a:p>
            <a:pPr>
              <a:lnSpc>
                <a:spcPct val="150000"/>
              </a:lnSpc>
            </a:pPr>
            <a:r>
              <a:rPr lang="en-US" sz="2400" dirty="0" smtClean="0"/>
              <a:t>Data Interchange Formats</a:t>
            </a:r>
            <a:endParaRPr lang="en-US" sz="2400" dirty="0"/>
          </a:p>
        </p:txBody>
      </p:sp>
    </p:spTree>
    <p:extLst>
      <p:ext uri="{BB962C8B-B14F-4D97-AF65-F5344CB8AC3E}">
        <p14:creationId xmlns:p14="http://schemas.microsoft.com/office/powerpoint/2010/main" val="1374393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18015218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91" y="0"/>
            <a:ext cx="9251156" cy="6477150"/>
          </a:xfrm>
          <a:prstGeom prst="rect">
            <a:avLst/>
          </a:prstGeom>
        </p:spPr>
      </p:pic>
      <p:sp>
        <p:nvSpPr>
          <p:cNvPr id="4" name="Rectangle 3"/>
          <p:cNvSpPr/>
          <p:nvPr/>
        </p:nvSpPr>
        <p:spPr bwMode="auto">
          <a:xfrm>
            <a:off x="-12988" y="3486150"/>
            <a:ext cx="9251156" cy="1477566"/>
          </a:xfrm>
          <a:prstGeom prst="rect">
            <a:avLst/>
          </a:prstGeom>
          <a:solidFill>
            <a:schemeClr val="accent2"/>
          </a:solidFill>
          <a:ln w="9525" algn="ctr">
            <a:noFill/>
            <a:round/>
            <a:headEnd/>
            <a:tailEnd/>
          </a:ln>
        </p:spPr>
        <p:txBody>
          <a:bodyPr rtlCol="0" anchor="ctr"/>
          <a:lstStyle/>
          <a:p>
            <a:pPr algn="ctr" eaLnBrk="0" hangingPunct="0"/>
            <a:endParaRPr lang="en-US" sz="525" dirty="0">
              <a:solidFill>
                <a:schemeClr val="accent1"/>
              </a:solidFill>
            </a:endParaRPr>
          </a:p>
        </p:txBody>
      </p:sp>
      <p:sp>
        <p:nvSpPr>
          <p:cNvPr id="5" name="Subtitle 2"/>
          <p:cNvSpPr txBox="1">
            <a:spLocks/>
          </p:cNvSpPr>
          <p:nvPr/>
        </p:nvSpPr>
        <p:spPr>
          <a:xfrm>
            <a:off x="3914775" y="3571875"/>
            <a:ext cx="5143500" cy="989091"/>
          </a:xfrm>
          <a:prstGeom prst="rect">
            <a:avLst/>
          </a:prstGeom>
        </p:spPr>
        <p:txBody>
          <a:bodyPr>
            <a:noAutofit/>
          </a:bodyPr>
          <a:lstStyle>
            <a:lvl1pPr marL="914214" indent="-914214" algn="l" defTabSz="1218962" rtl="0" eaLnBrk="1" latinLnBrk="0" hangingPunct="1">
              <a:spcBef>
                <a:spcPct val="20000"/>
              </a:spcBef>
              <a:buFont typeface="Arial"/>
              <a:buChar char="•"/>
              <a:defRPr sz="5600" kern="1200">
                <a:solidFill>
                  <a:schemeClr val="tx2"/>
                </a:solidFill>
                <a:latin typeface="Arial"/>
                <a:ea typeface="+mn-ea"/>
                <a:cs typeface="Arial"/>
              </a:defRPr>
            </a:lvl1pPr>
            <a:lvl2pPr marL="1980811" indent="-761850" algn="l" defTabSz="1218962" rtl="0" eaLnBrk="1" latinLnBrk="0" hangingPunct="1">
              <a:spcBef>
                <a:spcPct val="20000"/>
              </a:spcBef>
              <a:buFont typeface="Arial"/>
              <a:buChar char="–"/>
              <a:defRPr sz="4800" kern="1200">
                <a:solidFill>
                  <a:schemeClr val="tx2"/>
                </a:solidFill>
                <a:latin typeface="Arial"/>
                <a:ea typeface="+mn-ea"/>
                <a:cs typeface="Arial"/>
              </a:defRPr>
            </a:lvl2pPr>
            <a:lvl3pPr marL="3047398" indent="-609488" algn="l" defTabSz="1218962" rtl="0" eaLnBrk="1" latinLnBrk="0" hangingPunct="1">
              <a:spcBef>
                <a:spcPct val="20000"/>
              </a:spcBef>
              <a:buFont typeface="Arial"/>
              <a:buChar char="•"/>
              <a:defRPr sz="4000" kern="1200">
                <a:solidFill>
                  <a:schemeClr val="tx2"/>
                </a:solidFill>
                <a:latin typeface="Arial"/>
                <a:ea typeface="+mn-ea"/>
                <a:cs typeface="Arial"/>
              </a:defRPr>
            </a:lvl3pPr>
            <a:lvl4pPr marL="4266373" indent="-609488" algn="l" defTabSz="1218962" rtl="0" eaLnBrk="1" latinLnBrk="0" hangingPunct="1">
              <a:spcBef>
                <a:spcPct val="20000"/>
              </a:spcBef>
              <a:buFont typeface="Arial"/>
              <a:buChar char="–"/>
              <a:defRPr sz="3733" kern="1200">
                <a:solidFill>
                  <a:schemeClr val="tx2"/>
                </a:solidFill>
                <a:latin typeface="Arial"/>
                <a:ea typeface="+mn-ea"/>
                <a:cs typeface="Arial"/>
              </a:defRPr>
            </a:lvl4pPr>
            <a:lvl5pPr marL="5485322" indent="-609488" algn="l" defTabSz="1218962" rtl="0" eaLnBrk="1" latinLnBrk="0" hangingPunct="1">
              <a:spcBef>
                <a:spcPct val="20000"/>
              </a:spcBef>
              <a:buFont typeface="Arial"/>
              <a:buChar char="»"/>
              <a:defRPr sz="3200" kern="1200">
                <a:solidFill>
                  <a:schemeClr val="tx2"/>
                </a:solidFill>
                <a:latin typeface="Arial"/>
                <a:ea typeface="+mn-ea"/>
                <a:cs typeface="Arial"/>
              </a:defRPr>
            </a:lvl5pPr>
            <a:lvl6pPr marL="6704284" indent="-609488" algn="l" defTabSz="1218962" rtl="0" eaLnBrk="1" latinLnBrk="0" hangingPunct="1">
              <a:spcBef>
                <a:spcPct val="20000"/>
              </a:spcBef>
              <a:buFont typeface="Arial"/>
              <a:buChar char="•"/>
              <a:defRPr sz="5333" kern="1200">
                <a:solidFill>
                  <a:schemeClr val="tx1"/>
                </a:solidFill>
                <a:latin typeface="+mn-lt"/>
                <a:ea typeface="+mn-ea"/>
                <a:cs typeface="+mn-cs"/>
              </a:defRPr>
            </a:lvl6pPr>
            <a:lvl7pPr marL="7923246" indent="-609488" algn="l" defTabSz="1218962" rtl="0" eaLnBrk="1" latinLnBrk="0" hangingPunct="1">
              <a:spcBef>
                <a:spcPct val="20000"/>
              </a:spcBef>
              <a:buFont typeface="Arial"/>
              <a:buChar char="•"/>
              <a:defRPr sz="5333" kern="1200">
                <a:solidFill>
                  <a:schemeClr val="tx1"/>
                </a:solidFill>
                <a:latin typeface="+mn-lt"/>
                <a:ea typeface="+mn-ea"/>
                <a:cs typeface="+mn-cs"/>
              </a:defRPr>
            </a:lvl7pPr>
            <a:lvl8pPr marL="9142208" indent="-609488" algn="l" defTabSz="1218962" rtl="0" eaLnBrk="1" latinLnBrk="0" hangingPunct="1">
              <a:spcBef>
                <a:spcPct val="20000"/>
              </a:spcBef>
              <a:buFont typeface="Arial"/>
              <a:buChar char="•"/>
              <a:defRPr sz="5333" kern="1200">
                <a:solidFill>
                  <a:schemeClr val="tx1"/>
                </a:solidFill>
                <a:latin typeface="+mn-lt"/>
                <a:ea typeface="+mn-ea"/>
                <a:cs typeface="+mn-cs"/>
              </a:defRPr>
            </a:lvl8pPr>
            <a:lvl9pPr marL="10361170" indent="-609488" algn="l" defTabSz="1218962" rtl="0" eaLnBrk="1" latinLnBrk="0" hangingPunct="1">
              <a:spcBef>
                <a:spcPct val="20000"/>
              </a:spcBef>
              <a:buFont typeface="Arial"/>
              <a:buChar char="•"/>
              <a:defRPr sz="5333" kern="1200">
                <a:solidFill>
                  <a:schemeClr val="tx1"/>
                </a:solidFill>
                <a:latin typeface="+mn-lt"/>
                <a:ea typeface="+mn-ea"/>
                <a:cs typeface="+mn-cs"/>
              </a:defRPr>
            </a:lvl9pPr>
          </a:lstStyle>
          <a:p>
            <a:r>
              <a:rPr lang="en-US" sz="1650" b="1" dirty="0">
                <a:solidFill>
                  <a:schemeClr val="bg1"/>
                </a:solidFill>
              </a:rPr>
              <a:t>Hadoop, Spark, other Big Data Courseware </a:t>
            </a:r>
          </a:p>
          <a:p>
            <a:r>
              <a:rPr lang="en-US" sz="1650" b="1" dirty="0">
                <a:solidFill>
                  <a:schemeClr val="bg1"/>
                </a:solidFill>
              </a:rPr>
              <a:t>Separate tracks for </a:t>
            </a:r>
          </a:p>
          <a:p>
            <a:pPr lvl="1"/>
            <a:r>
              <a:rPr lang="en-US" sz="1350" b="1" dirty="0">
                <a:solidFill>
                  <a:schemeClr val="bg1"/>
                </a:solidFill>
              </a:rPr>
              <a:t>Administrators</a:t>
            </a:r>
          </a:p>
          <a:p>
            <a:pPr lvl="1"/>
            <a:r>
              <a:rPr lang="en-US" sz="1350" b="1" dirty="0">
                <a:solidFill>
                  <a:schemeClr val="bg1"/>
                </a:solidFill>
              </a:rPr>
              <a:t> Analysts</a:t>
            </a:r>
          </a:p>
          <a:p>
            <a:pPr lvl="1"/>
            <a:r>
              <a:rPr lang="en-US" sz="1350" b="1" dirty="0">
                <a:solidFill>
                  <a:schemeClr val="bg1"/>
                </a:solidFill>
              </a:rPr>
              <a:t>Developers</a:t>
            </a:r>
          </a:p>
          <a:p>
            <a:endParaRPr lang="en-US" sz="1350" b="1" i="1" dirty="0">
              <a:solidFill>
                <a:schemeClr val="bg1"/>
              </a:solidFill>
            </a:endParaRPr>
          </a:p>
        </p:txBody>
      </p:sp>
      <p:pic>
        <p:nvPicPr>
          <p:cNvPr id="6" name="Picture 5" descr="MapR_Academy_logo_BIG.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8462" y="3667401"/>
            <a:ext cx="3341366" cy="499462"/>
          </a:xfrm>
          <a:prstGeom prst="rect">
            <a:avLst/>
          </a:prstGeom>
        </p:spPr>
      </p:pic>
      <p:sp>
        <p:nvSpPr>
          <p:cNvPr id="7" name="Title 1"/>
          <p:cNvSpPr txBox="1">
            <a:spLocks/>
          </p:cNvSpPr>
          <p:nvPr/>
        </p:nvSpPr>
        <p:spPr>
          <a:xfrm>
            <a:off x="457201" y="205979"/>
            <a:ext cx="8229600" cy="692646"/>
          </a:xfrm>
          <a:prstGeom prst="rect">
            <a:avLst/>
          </a:prstGeom>
        </p:spPr>
        <p:txBody>
          <a:bodyPr vert="horz" lIns="34283" tIns="17141" rIns="34283" bIns="17141" rtlCol="0" anchor="ctr">
            <a:normAutofit/>
          </a:bodyPr>
          <a:lstStyle>
            <a:lvl1pPr algn="l" defTabSz="1218962" rtl="0" eaLnBrk="1" latinLnBrk="0" hangingPunct="1">
              <a:spcBef>
                <a:spcPct val="0"/>
              </a:spcBef>
              <a:buNone/>
              <a:defRPr sz="7200" kern="1200">
                <a:solidFill>
                  <a:schemeClr val="accent1"/>
                </a:solidFill>
                <a:latin typeface="Arial"/>
                <a:ea typeface="+mj-ea"/>
                <a:cs typeface="Arial"/>
              </a:defRPr>
            </a:lvl1pPr>
          </a:lstStyle>
          <a:p>
            <a:r>
              <a:rPr lang="en-US" sz="3000" b="1" dirty="0">
                <a:solidFill>
                  <a:schemeClr val="bg1"/>
                </a:solidFill>
              </a:rPr>
              <a:t>Free On-Demand Training</a:t>
            </a:r>
          </a:p>
        </p:txBody>
      </p:sp>
    </p:spTree>
    <p:extLst>
      <p:ext uri="{BB962C8B-B14F-4D97-AF65-F5344CB8AC3E}">
        <p14:creationId xmlns:p14="http://schemas.microsoft.com/office/powerpoint/2010/main" val="2010540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Should I Start With Big Data?</a:t>
            </a:r>
            <a:br>
              <a:rPr lang="en-US" dirty="0" smtClean="0"/>
            </a:br>
            <a:r>
              <a:rPr lang="en-US" sz="2025" dirty="0"/>
              <a:t>Quick Start Solutions: Speeding Time-to-Value</a:t>
            </a:r>
          </a:p>
        </p:txBody>
      </p:sp>
      <p:grpSp>
        <p:nvGrpSpPr>
          <p:cNvPr id="3" name="Group 2"/>
          <p:cNvGrpSpPr/>
          <p:nvPr/>
        </p:nvGrpSpPr>
        <p:grpSpPr>
          <a:xfrm>
            <a:off x="1225579" y="1078097"/>
            <a:ext cx="2498060" cy="3433192"/>
            <a:chOff x="4235431" y="514236"/>
            <a:chExt cx="2480420" cy="4655276"/>
          </a:xfrm>
          <a:noFill/>
          <a:effectLst>
            <a:outerShdw blurRad="152400" dir="21120000" sx="102000" sy="102000" algn="tl" rotWithShape="0">
              <a:srgbClr val="000000">
                <a:alpha val="33000"/>
              </a:srgbClr>
            </a:outerShdw>
          </a:effectLst>
        </p:grpSpPr>
        <p:sp>
          <p:nvSpPr>
            <p:cNvPr id="10" name="Rectangle 9"/>
            <p:cNvSpPr/>
            <p:nvPr/>
          </p:nvSpPr>
          <p:spPr>
            <a:xfrm>
              <a:off x="4235431" y="514236"/>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sp>
        <p:sp>
          <p:nvSpPr>
            <p:cNvPr id="11" name="Rectangle 10"/>
            <p:cNvSpPr/>
            <p:nvPr/>
          </p:nvSpPr>
          <p:spPr>
            <a:xfrm>
              <a:off x="4235431" y="514236"/>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37160" tIns="34290" rIns="68580" bIns="41148" numCol="1" spcCol="1270" anchor="ctr" anchorCtr="0">
              <a:noAutofit/>
            </a:bodyPr>
            <a:lstStyle/>
            <a:p>
              <a:pPr defTabSz="600075">
                <a:lnSpc>
                  <a:spcPct val="90000"/>
                </a:lnSpc>
                <a:spcAft>
                  <a:spcPct val="35000"/>
                </a:spcAft>
              </a:pPr>
              <a:r>
                <a:rPr lang="en-US" sz="1200" b="1" dirty="0">
                  <a:solidFill>
                    <a:srgbClr val="00274C"/>
                  </a:solidFill>
                </a:rPr>
                <a:t>Data Warehouse Optimization </a:t>
              </a:r>
              <a:br>
                <a:rPr lang="en-US" sz="1200" b="1" dirty="0">
                  <a:solidFill>
                    <a:srgbClr val="00274C"/>
                  </a:solidFill>
                </a:rPr>
              </a:br>
              <a:r>
                <a:rPr lang="en-US" sz="1200" b="1" dirty="0">
                  <a:solidFill>
                    <a:srgbClr val="00274C"/>
                  </a:solidFill>
                </a:rPr>
                <a:t>and Analytics</a:t>
              </a:r>
            </a:p>
          </p:txBody>
        </p:sp>
        <p:sp>
          <p:nvSpPr>
            <p:cNvPr id="34" name="Rectangle 33"/>
            <p:cNvSpPr/>
            <p:nvPr/>
          </p:nvSpPr>
          <p:spPr>
            <a:xfrm>
              <a:off x="4235431" y="1484391"/>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37160" tIns="34290" rIns="68580" bIns="41148" numCol="1" spcCol="1270" anchor="ctr" anchorCtr="0">
              <a:noAutofit/>
            </a:bodyPr>
            <a:lstStyle/>
            <a:p>
              <a:pPr defTabSz="600075">
                <a:lnSpc>
                  <a:spcPct val="90000"/>
                </a:lnSpc>
                <a:spcAft>
                  <a:spcPct val="35000"/>
                </a:spcAft>
              </a:pPr>
              <a:r>
                <a:rPr lang="en-US" sz="1200" b="1" dirty="0">
                  <a:solidFill>
                    <a:srgbClr val="00274C"/>
                  </a:solidFill>
                </a:rPr>
                <a:t>Real-Time Security Log Analytics</a:t>
              </a:r>
            </a:p>
          </p:txBody>
        </p:sp>
        <p:sp>
          <p:nvSpPr>
            <p:cNvPr id="35" name="Rectangle 34"/>
            <p:cNvSpPr/>
            <p:nvPr/>
          </p:nvSpPr>
          <p:spPr>
            <a:xfrm>
              <a:off x="4235431" y="2449688"/>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37160" tIns="34290" rIns="68580" bIns="41148" numCol="1" spcCol="1270" anchor="ctr" anchorCtr="0">
              <a:noAutofit/>
            </a:bodyPr>
            <a:lstStyle/>
            <a:p>
              <a:pPr defTabSz="600075">
                <a:lnSpc>
                  <a:spcPct val="90000"/>
                </a:lnSpc>
                <a:spcAft>
                  <a:spcPct val="35000"/>
                </a:spcAft>
              </a:pPr>
              <a:r>
                <a:rPr lang="en-US" sz="1200" b="1" dirty="0">
                  <a:solidFill>
                    <a:srgbClr val="00274C"/>
                  </a:solidFill>
                </a:rPr>
                <a:t>Recommendation Engine</a:t>
              </a:r>
            </a:p>
          </p:txBody>
        </p:sp>
        <p:sp>
          <p:nvSpPr>
            <p:cNvPr id="36" name="Rectangle 35"/>
            <p:cNvSpPr/>
            <p:nvPr/>
          </p:nvSpPr>
          <p:spPr>
            <a:xfrm>
              <a:off x="4235431" y="3438101"/>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37160" tIns="34290" rIns="68580" bIns="41148" numCol="1" spcCol="1270" anchor="ctr" anchorCtr="0">
              <a:noAutofit/>
            </a:bodyPr>
            <a:lstStyle/>
            <a:p>
              <a:pPr defTabSz="600075">
                <a:lnSpc>
                  <a:spcPct val="90000"/>
                </a:lnSpc>
                <a:spcAft>
                  <a:spcPct val="35000"/>
                </a:spcAft>
              </a:pPr>
              <a:r>
                <a:rPr lang="en-US" sz="1200" b="1" dirty="0">
                  <a:solidFill>
                    <a:srgbClr val="00274C"/>
                  </a:solidFill>
                </a:rPr>
                <a:t>Time Series Analytics</a:t>
              </a:r>
            </a:p>
          </p:txBody>
        </p:sp>
        <p:sp>
          <p:nvSpPr>
            <p:cNvPr id="37" name="Rectangle 36"/>
            <p:cNvSpPr/>
            <p:nvPr/>
          </p:nvSpPr>
          <p:spPr>
            <a:xfrm>
              <a:off x="4235431" y="4413287"/>
              <a:ext cx="2480420" cy="756225"/>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37160" tIns="34290" rIns="68580" bIns="41148" numCol="1" spcCol="1270" anchor="ctr" anchorCtr="0">
              <a:noAutofit/>
            </a:bodyPr>
            <a:lstStyle/>
            <a:p>
              <a:pPr defTabSz="600075">
                <a:lnSpc>
                  <a:spcPct val="90000"/>
                </a:lnSpc>
                <a:spcAft>
                  <a:spcPct val="35000"/>
                </a:spcAft>
              </a:pPr>
              <a:r>
                <a:rPr lang="en-US" sz="1200" b="1" dirty="0">
                  <a:solidFill>
                    <a:srgbClr val="00274C"/>
                  </a:solidFill>
                </a:rPr>
                <a:t>Genome Sequencing</a:t>
              </a:r>
            </a:p>
          </p:txBody>
        </p:sp>
      </p:grpSp>
      <p:sp>
        <p:nvSpPr>
          <p:cNvPr id="26" name="Rectangle 25"/>
          <p:cNvSpPr/>
          <p:nvPr/>
        </p:nvSpPr>
        <p:spPr bwMode="auto">
          <a:xfrm>
            <a:off x="4450583" y="1064559"/>
            <a:ext cx="3233441" cy="3446729"/>
          </a:xfrm>
          <a:prstGeom prst="rect">
            <a:avLst/>
          </a:prstGeom>
          <a:solidFill>
            <a:schemeClr val="accent2"/>
          </a:solidFill>
          <a:ln w="9525" algn="ctr">
            <a:noFill/>
            <a:round/>
            <a:headEnd/>
            <a:tailEnd/>
          </a:ln>
        </p:spPr>
        <p:txBody>
          <a:bodyPr rtlCol="0" anchor="ctr"/>
          <a:lstStyle/>
          <a:p>
            <a:pPr algn="ctr" eaLnBrk="0" hangingPunct="0"/>
            <a:endParaRPr lang="en-US" sz="8400" dirty="0">
              <a:solidFill>
                <a:srgbClr val="FFFFFF"/>
              </a:solidFill>
            </a:endParaRPr>
          </a:p>
        </p:txBody>
      </p:sp>
      <p:cxnSp>
        <p:nvCxnSpPr>
          <p:cNvPr id="27" name="Straight Connector 26"/>
          <p:cNvCxnSpPr/>
          <p:nvPr/>
        </p:nvCxnSpPr>
        <p:spPr bwMode="auto">
          <a:xfrm flipH="1">
            <a:off x="4742791" y="3400716"/>
            <a:ext cx="2640629" cy="0"/>
          </a:xfrm>
          <a:prstGeom prst="line">
            <a:avLst/>
          </a:prstGeom>
          <a:noFill/>
          <a:ln w="25400" algn="ctr">
            <a:solidFill>
              <a:srgbClr val="FFFFFF"/>
            </a:solidFill>
            <a:prstDash val="dot"/>
            <a:round/>
            <a:headEnd/>
            <a:tailEnd/>
          </a:ln>
        </p:spPr>
      </p:cxnSp>
      <p:cxnSp>
        <p:nvCxnSpPr>
          <p:cNvPr id="28" name="Straight Connector 27"/>
          <p:cNvCxnSpPr/>
          <p:nvPr/>
        </p:nvCxnSpPr>
        <p:spPr bwMode="auto">
          <a:xfrm flipH="1">
            <a:off x="4742791" y="2223257"/>
            <a:ext cx="2640629" cy="0"/>
          </a:xfrm>
          <a:prstGeom prst="line">
            <a:avLst/>
          </a:prstGeom>
          <a:noFill/>
          <a:ln w="25400" algn="ctr">
            <a:solidFill>
              <a:srgbClr val="FFFFFF"/>
            </a:solidFill>
            <a:prstDash val="dot"/>
            <a:round/>
            <a:headEnd/>
            <a:tailEnd/>
          </a:ln>
        </p:spPr>
      </p:cxnSp>
      <p:sp>
        <p:nvSpPr>
          <p:cNvPr id="13" name="TextBox 12"/>
          <p:cNvSpPr txBox="1"/>
          <p:nvPr/>
        </p:nvSpPr>
        <p:spPr>
          <a:xfrm>
            <a:off x="5854334" y="1457440"/>
            <a:ext cx="1829690" cy="553998"/>
          </a:xfrm>
          <a:prstGeom prst="rect">
            <a:avLst/>
          </a:prstGeom>
          <a:noFill/>
        </p:spPr>
        <p:txBody>
          <a:bodyPr wrap="square" rtlCol="0">
            <a:spAutoFit/>
          </a:bodyPr>
          <a:lstStyle/>
          <a:p>
            <a:r>
              <a:rPr lang="en-US" sz="1500" b="1" dirty="0">
                <a:solidFill>
                  <a:prstClr val="white"/>
                </a:solidFill>
              </a:rPr>
              <a:t>Solution </a:t>
            </a:r>
            <a:br>
              <a:rPr lang="en-US" sz="1500" b="1" dirty="0">
                <a:solidFill>
                  <a:prstClr val="white"/>
                </a:solidFill>
              </a:rPr>
            </a:br>
            <a:r>
              <a:rPr lang="en-US" sz="1500" b="1" dirty="0">
                <a:solidFill>
                  <a:prstClr val="white"/>
                </a:solidFill>
              </a:rPr>
              <a:t>Template</a:t>
            </a:r>
          </a:p>
        </p:txBody>
      </p:sp>
      <p:sp>
        <p:nvSpPr>
          <p:cNvPr id="29" name="TextBox 28"/>
          <p:cNvSpPr txBox="1"/>
          <p:nvPr/>
        </p:nvSpPr>
        <p:spPr>
          <a:xfrm>
            <a:off x="5854334" y="2562751"/>
            <a:ext cx="1829690" cy="553998"/>
          </a:xfrm>
          <a:prstGeom prst="rect">
            <a:avLst/>
          </a:prstGeom>
          <a:noFill/>
        </p:spPr>
        <p:txBody>
          <a:bodyPr wrap="square" rtlCol="0">
            <a:spAutoFit/>
          </a:bodyPr>
          <a:lstStyle/>
          <a:p>
            <a:r>
              <a:rPr lang="en-US" sz="1500" b="1" dirty="0">
                <a:solidFill>
                  <a:prstClr val="white"/>
                </a:solidFill>
              </a:rPr>
              <a:t>Deployment </a:t>
            </a:r>
            <a:br>
              <a:rPr lang="en-US" sz="1500" b="1" dirty="0">
                <a:solidFill>
                  <a:prstClr val="white"/>
                </a:solidFill>
              </a:rPr>
            </a:br>
            <a:r>
              <a:rPr lang="en-US" sz="1500" b="1" dirty="0">
                <a:solidFill>
                  <a:prstClr val="white"/>
                </a:solidFill>
              </a:rPr>
              <a:t>Architecture</a:t>
            </a:r>
          </a:p>
        </p:txBody>
      </p:sp>
      <p:sp>
        <p:nvSpPr>
          <p:cNvPr id="30" name="TextBox 29"/>
          <p:cNvSpPr txBox="1"/>
          <p:nvPr/>
        </p:nvSpPr>
        <p:spPr>
          <a:xfrm>
            <a:off x="5854334" y="3671314"/>
            <a:ext cx="1829690" cy="553998"/>
          </a:xfrm>
          <a:prstGeom prst="rect">
            <a:avLst/>
          </a:prstGeom>
          <a:noFill/>
        </p:spPr>
        <p:txBody>
          <a:bodyPr wrap="square" rtlCol="0">
            <a:spAutoFit/>
          </a:bodyPr>
          <a:lstStyle/>
          <a:p>
            <a:r>
              <a:rPr lang="en-US" sz="1500" b="1" dirty="0">
                <a:solidFill>
                  <a:prstClr val="white"/>
                </a:solidFill>
              </a:rPr>
              <a:t>Knowledge</a:t>
            </a:r>
            <a:br>
              <a:rPr lang="en-US" sz="1500" b="1" dirty="0">
                <a:solidFill>
                  <a:prstClr val="white"/>
                </a:solidFill>
              </a:rPr>
            </a:br>
            <a:r>
              <a:rPr lang="en-US" sz="1500" b="1" dirty="0">
                <a:solidFill>
                  <a:prstClr val="white"/>
                </a:solidFill>
              </a:rPr>
              <a:t>Transfer</a:t>
            </a:r>
          </a:p>
        </p:txBody>
      </p:sp>
      <p:pic>
        <p:nvPicPr>
          <p:cNvPr id="40" name="Picture 39" descr="Icon_Features-Components_Gray_Administration_300x300px_trans.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844777" y="3502513"/>
            <a:ext cx="838497" cy="838497"/>
          </a:xfrm>
          <a:prstGeom prst="rect">
            <a:avLst/>
          </a:prstGeom>
        </p:spPr>
      </p:pic>
      <p:pic>
        <p:nvPicPr>
          <p:cNvPr id="46" name="Picture 45" descr="Icon_Data-Sources_Grey_Documents_300x300px_trans.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933295" y="2443096"/>
            <a:ext cx="650570" cy="650570"/>
          </a:xfrm>
          <a:prstGeom prst="rect">
            <a:avLst/>
          </a:prstGeom>
        </p:spPr>
      </p:pic>
      <p:grpSp>
        <p:nvGrpSpPr>
          <p:cNvPr id="67" name="Group 66"/>
          <p:cNvGrpSpPr/>
          <p:nvPr/>
        </p:nvGrpSpPr>
        <p:grpSpPr>
          <a:xfrm>
            <a:off x="4774095" y="1438497"/>
            <a:ext cx="682464" cy="502262"/>
            <a:chOff x="10374313" y="1620762"/>
            <a:chExt cx="1205071" cy="886876"/>
          </a:xfrm>
        </p:grpSpPr>
        <p:sp>
          <p:nvSpPr>
            <p:cNvPr id="57" name="Rectangle 56"/>
            <p:cNvSpPr/>
            <p:nvPr/>
          </p:nvSpPr>
          <p:spPr bwMode="auto">
            <a:xfrm>
              <a:off x="10847102" y="1854495"/>
              <a:ext cx="488188" cy="653143"/>
            </a:xfrm>
            <a:prstGeom prst="rect">
              <a:avLst/>
            </a:prstGeom>
            <a:solidFill>
              <a:schemeClr val="accent2"/>
            </a:solidFill>
            <a:ln w="38100" cmpd="sng" algn="ctr">
              <a:solidFill>
                <a:schemeClr val="bg1"/>
              </a:solidFill>
              <a:round/>
              <a:headEnd/>
              <a:tailEnd/>
            </a:ln>
          </p:spPr>
          <p:txBody>
            <a:bodyPr rtlCol="0" anchor="ctr"/>
            <a:lstStyle/>
            <a:p>
              <a:pPr algn="ctr" eaLnBrk="0" hangingPunct="0"/>
              <a:endParaRPr lang="en-US" sz="8400" dirty="0">
                <a:solidFill>
                  <a:srgbClr val="FFFFFF"/>
                </a:solidFill>
              </a:endParaRPr>
            </a:p>
          </p:txBody>
        </p:sp>
        <p:sp>
          <p:nvSpPr>
            <p:cNvPr id="56" name="Rectangle 55"/>
            <p:cNvSpPr/>
            <p:nvPr/>
          </p:nvSpPr>
          <p:spPr bwMode="auto">
            <a:xfrm>
              <a:off x="10958150" y="1738284"/>
              <a:ext cx="488188" cy="653143"/>
            </a:xfrm>
            <a:prstGeom prst="rect">
              <a:avLst/>
            </a:prstGeom>
            <a:solidFill>
              <a:schemeClr val="accent2"/>
            </a:solidFill>
            <a:ln w="38100" cmpd="sng" algn="ctr">
              <a:solidFill>
                <a:schemeClr val="bg1"/>
              </a:solidFill>
              <a:round/>
              <a:headEnd/>
              <a:tailEnd/>
            </a:ln>
          </p:spPr>
          <p:txBody>
            <a:bodyPr rtlCol="0" anchor="ctr"/>
            <a:lstStyle/>
            <a:p>
              <a:pPr algn="ctr" eaLnBrk="0" hangingPunct="0"/>
              <a:endParaRPr lang="en-US" sz="8400" dirty="0">
                <a:solidFill>
                  <a:srgbClr val="FFFFFF"/>
                </a:solidFill>
              </a:endParaRPr>
            </a:p>
          </p:txBody>
        </p:sp>
        <p:sp>
          <p:nvSpPr>
            <p:cNvPr id="55" name="Rectangle 54"/>
            <p:cNvSpPr/>
            <p:nvPr/>
          </p:nvSpPr>
          <p:spPr bwMode="auto">
            <a:xfrm>
              <a:off x="11091196" y="1620762"/>
              <a:ext cx="488188" cy="653143"/>
            </a:xfrm>
            <a:prstGeom prst="rect">
              <a:avLst/>
            </a:prstGeom>
            <a:solidFill>
              <a:schemeClr val="accent2"/>
            </a:solidFill>
            <a:ln w="38100" cmpd="sng" algn="ctr">
              <a:solidFill>
                <a:schemeClr val="bg1"/>
              </a:solidFill>
              <a:round/>
              <a:headEnd/>
              <a:tailEnd/>
            </a:ln>
          </p:spPr>
          <p:txBody>
            <a:bodyPr rtlCol="0" anchor="ctr"/>
            <a:lstStyle/>
            <a:p>
              <a:pPr algn="ctr" eaLnBrk="0" hangingPunct="0"/>
              <a:endParaRPr lang="en-US" sz="8400" dirty="0">
                <a:solidFill>
                  <a:srgbClr val="FFFFFF"/>
                </a:solidFill>
              </a:endParaRPr>
            </a:p>
          </p:txBody>
        </p:sp>
        <p:cxnSp>
          <p:nvCxnSpPr>
            <p:cNvPr id="59" name="Straight Connector 58"/>
            <p:cNvCxnSpPr/>
            <p:nvPr/>
          </p:nvCxnSpPr>
          <p:spPr bwMode="auto">
            <a:xfrm flipH="1">
              <a:off x="10531765" y="1943252"/>
              <a:ext cx="196579" cy="0"/>
            </a:xfrm>
            <a:prstGeom prst="line">
              <a:avLst/>
            </a:prstGeom>
            <a:noFill/>
            <a:ln w="38100" cmpd="sng" algn="ctr">
              <a:solidFill>
                <a:schemeClr val="bg1"/>
              </a:solidFill>
              <a:round/>
              <a:headEnd/>
              <a:tailEnd/>
            </a:ln>
          </p:spPr>
        </p:cxnSp>
        <p:cxnSp>
          <p:nvCxnSpPr>
            <p:cNvPr id="61" name="Straight Connector 60"/>
            <p:cNvCxnSpPr/>
            <p:nvPr/>
          </p:nvCxnSpPr>
          <p:spPr bwMode="auto">
            <a:xfrm flipH="1">
              <a:off x="10460038" y="2050294"/>
              <a:ext cx="268307" cy="0"/>
            </a:xfrm>
            <a:prstGeom prst="line">
              <a:avLst/>
            </a:prstGeom>
            <a:noFill/>
            <a:ln w="38100" cmpd="sng" algn="ctr">
              <a:solidFill>
                <a:schemeClr val="bg1"/>
              </a:solidFill>
              <a:round/>
              <a:headEnd/>
              <a:tailEnd/>
            </a:ln>
          </p:spPr>
        </p:cxnSp>
        <p:cxnSp>
          <p:nvCxnSpPr>
            <p:cNvPr id="62" name="Straight Connector 61"/>
            <p:cNvCxnSpPr/>
            <p:nvPr/>
          </p:nvCxnSpPr>
          <p:spPr bwMode="auto">
            <a:xfrm flipH="1">
              <a:off x="10374313" y="2157336"/>
              <a:ext cx="354032" cy="0"/>
            </a:xfrm>
            <a:prstGeom prst="line">
              <a:avLst/>
            </a:prstGeom>
            <a:noFill/>
            <a:ln w="38100" cmpd="sng" algn="ctr">
              <a:solidFill>
                <a:schemeClr val="bg1"/>
              </a:solidFill>
              <a:round/>
              <a:headEnd/>
              <a:tailEnd/>
            </a:ln>
          </p:spPr>
        </p:cxnSp>
      </p:grpSp>
    </p:spTree>
    <p:extLst>
      <p:ext uri="{BB962C8B-B14F-4D97-AF65-F5344CB8AC3E}">
        <p14:creationId xmlns:p14="http://schemas.microsoft.com/office/powerpoint/2010/main" val="60854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36339" y="600076"/>
            <a:ext cx="4256567" cy="864394"/>
          </a:xfrm>
          <a:prstGeom prst="rect">
            <a:avLst/>
          </a:prstGeom>
        </p:spPr>
        <p:txBody>
          <a:bodyPr vert="horz" lIns="68580" tIns="34290" rIns="68580" bIns="34290" rtlCol="0" anchor="ctr">
            <a:noAutofit/>
          </a:bodyPr>
          <a:lstStyle>
            <a:lvl1pPr algn="l" defTabSz="457200" rtl="0" eaLnBrk="1" latinLnBrk="0" hangingPunct="1">
              <a:spcBef>
                <a:spcPct val="0"/>
              </a:spcBef>
              <a:buNone/>
              <a:defRPr sz="4400" kern="1200">
                <a:solidFill>
                  <a:schemeClr val="accent1"/>
                </a:solidFill>
                <a:latin typeface="Arial"/>
                <a:ea typeface="+mj-ea"/>
                <a:cs typeface="Arial"/>
              </a:defRPr>
            </a:lvl1pPr>
          </a:lstStyle>
          <a:p>
            <a:pPr algn="ctr"/>
            <a:r>
              <a:rPr lang="en-US" sz="6000" b="1" spc="-825" dirty="0"/>
              <a:t>Q &amp; A</a:t>
            </a:r>
            <a:endParaRPr lang="en-US" sz="3300" b="1" spc="-825" dirty="0"/>
          </a:p>
        </p:txBody>
      </p:sp>
      <p:pic>
        <p:nvPicPr>
          <p:cNvPr id="5" name="Picture 4"/>
          <p:cNvPicPr>
            <a:picLocks/>
          </p:cNvPicPr>
          <p:nvPr/>
        </p:nvPicPr>
        <p:blipFill>
          <a:blip r:embed="rId3" cstate="email">
            <a:extLst>
              <a:ext uri="{28A0092B-C50C-407E-A947-70E740481C1C}">
                <a14:useLocalDpi xmlns:a14="http://schemas.microsoft.com/office/drawing/2010/main"/>
              </a:ext>
            </a:extLst>
          </a:blip>
          <a:stretch>
            <a:fillRect/>
          </a:stretch>
        </p:blipFill>
        <p:spPr>
          <a:xfrm>
            <a:off x="3980414" y="2268170"/>
            <a:ext cx="368910" cy="369006"/>
          </a:xfrm>
          <a:prstGeom prst="rect">
            <a:avLst/>
          </a:prstGeom>
        </p:spPr>
      </p:pic>
      <p:pic>
        <p:nvPicPr>
          <p:cNvPr id="6" name="Picture 5"/>
          <p:cNvPicPr>
            <a:picLocks/>
          </p:cNvPicPr>
          <p:nvPr/>
        </p:nvPicPr>
        <p:blipFill>
          <a:blip r:embed="rId4" cstate="email">
            <a:extLst>
              <a:ext uri="{28A0092B-C50C-407E-A947-70E740481C1C}">
                <a14:useLocalDpi xmlns:a14="http://schemas.microsoft.com/office/drawing/2010/main"/>
              </a:ext>
            </a:extLst>
          </a:blip>
          <a:stretch>
            <a:fillRect/>
          </a:stretch>
        </p:blipFill>
        <p:spPr>
          <a:xfrm>
            <a:off x="3980414" y="2963030"/>
            <a:ext cx="368910" cy="369006"/>
          </a:xfrm>
          <a:prstGeom prst="rect">
            <a:avLst/>
          </a:prstGeom>
        </p:spPr>
      </p:pic>
      <p:pic>
        <p:nvPicPr>
          <p:cNvPr id="7" name="Picture 6"/>
          <p:cNvPicPr>
            <a:picLocks/>
          </p:cNvPicPr>
          <p:nvPr/>
        </p:nvPicPr>
        <p:blipFill>
          <a:blip r:embed="rId5" cstate="email">
            <a:extLst>
              <a:ext uri="{28A0092B-C50C-407E-A947-70E740481C1C}">
                <a14:useLocalDpi xmlns:a14="http://schemas.microsoft.com/office/drawing/2010/main"/>
              </a:ext>
            </a:extLst>
          </a:blip>
          <a:stretch>
            <a:fillRect/>
          </a:stretch>
        </p:blipFill>
        <p:spPr>
          <a:xfrm>
            <a:off x="4774591" y="2268170"/>
            <a:ext cx="368910" cy="369006"/>
          </a:xfrm>
          <a:prstGeom prst="rect">
            <a:avLst/>
          </a:prstGeom>
        </p:spPr>
      </p:pic>
      <p:pic>
        <p:nvPicPr>
          <p:cNvPr id="8" name="Picture 7"/>
          <p:cNvPicPr>
            <a:picLocks/>
          </p:cNvPicPr>
          <p:nvPr/>
        </p:nvPicPr>
        <p:blipFill>
          <a:blip r:embed="rId6" cstate="email">
            <a:extLst>
              <a:ext uri="{28A0092B-C50C-407E-A947-70E740481C1C}">
                <a14:useLocalDpi xmlns:a14="http://schemas.microsoft.com/office/drawing/2010/main"/>
              </a:ext>
            </a:extLst>
          </a:blip>
          <a:stretch>
            <a:fillRect/>
          </a:stretch>
        </p:blipFill>
        <p:spPr>
          <a:xfrm>
            <a:off x="4788878" y="2963030"/>
            <a:ext cx="368910" cy="369006"/>
          </a:xfrm>
          <a:prstGeom prst="rect">
            <a:avLst/>
          </a:prstGeom>
        </p:spPr>
      </p:pic>
      <p:sp>
        <p:nvSpPr>
          <p:cNvPr id="9" name="Title 1"/>
          <p:cNvSpPr txBox="1">
            <a:spLocks/>
          </p:cNvSpPr>
          <p:nvPr/>
        </p:nvSpPr>
        <p:spPr>
          <a:xfrm>
            <a:off x="929151" y="2267550"/>
            <a:ext cx="2682205" cy="380310"/>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pPr algn="r"/>
            <a:r>
              <a:rPr lang="en-US" sz="1800" b="0" dirty="0">
                <a:solidFill>
                  <a:schemeClr val="tx1">
                    <a:lumMod val="65000"/>
                    <a:lumOff val="35000"/>
                  </a:schemeClr>
                </a:solidFill>
                <a:latin typeface="Arial"/>
                <a:cs typeface="Arial"/>
              </a:rPr>
              <a:t>@</a:t>
            </a:r>
            <a:r>
              <a:rPr lang="en-US" sz="1800" b="0" dirty="0" err="1">
                <a:solidFill>
                  <a:schemeClr val="tx1">
                    <a:lumMod val="65000"/>
                    <a:lumOff val="35000"/>
                  </a:schemeClr>
                </a:solidFill>
                <a:latin typeface="Arial"/>
                <a:cs typeface="Arial"/>
              </a:rPr>
              <a:t>norrisjack</a:t>
            </a:r>
            <a:endParaRPr lang="en-US" sz="1800" b="0" dirty="0">
              <a:solidFill>
                <a:schemeClr val="tx1">
                  <a:lumMod val="65000"/>
                  <a:lumOff val="35000"/>
                </a:schemeClr>
              </a:solidFill>
              <a:latin typeface="Arial"/>
              <a:cs typeface="Arial"/>
            </a:endParaRPr>
          </a:p>
        </p:txBody>
      </p:sp>
      <p:sp>
        <p:nvSpPr>
          <p:cNvPr id="10" name="Title 1"/>
          <p:cNvSpPr txBox="1">
            <a:spLocks/>
          </p:cNvSpPr>
          <p:nvPr/>
        </p:nvSpPr>
        <p:spPr>
          <a:xfrm>
            <a:off x="5464955" y="2262379"/>
            <a:ext cx="2056865" cy="407092"/>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r>
              <a:rPr lang="en-US" sz="1800" b="0" dirty="0">
                <a:solidFill>
                  <a:schemeClr val="tx1">
                    <a:lumMod val="65000"/>
                    <a:lumOff val="35000"/>
                  </a:schemeClr>
                </a:solidFill>
                <a:latin typeface="Arial"/>
                <a:cs typeface="Arial"/>
              </a:rPr>
              <a:t>maprtech</a:t>
            </a:r>
            <a:endParaRPr lang="en-US" sz="2100" b="0" dirty="0">
              <a:solidFill>
                <a:schemeClr val="tx1">
                  <a:lumMod val="65000"/>
                  <a:lumOff val="35000"/>
                </a:schemeClr>
              </a:solidFill>
              <a:latin typeface="Arial"/>
              <a:cs typeface="Arial"/>
            </a:endParaRPr>
          </a:p>
        </p:txBody>
      </p:sp>
      <p:sp>
        <p:nvSpPr>
          <p:cNvPr id="11" name="Title 1"/>
          <p:cNvSpPr txBox="1">
            <a:spLocks/>
          </p:cNvSpPr>
          <p:nvPr/>
        </p:nvSpPr>
        <p:spPr>
          <a:xfrm>
            <a:off x="492152" y="3631023"/>
            <a:ext cx="3113864" cy="411512"/>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pPr algn="r"/>
            <a:r>
              <a:rPr lang="en-US" sz="1800" b="0" dirty="0">
                <a:solidFill>
                  <a:srgbClr val="000000"/>
                </a:solidFill>
                <a:latin typeface="Arial"/>
                <a:cs typeface="Arial"/>
              </a:rPr>
              <a:t>jnorris</a:t>
            </a:r>
            <a:r>
              <a:rPr lang="en-US" sz="1800" b="0" dirty="0">
                <a:solidFill>
                  <a:schemeClr val="tx1">
                    <a:lumMod val="65000"/>
                    <a:lumOff val="35000"/>
                  </a:schemeClr>
                </a:solidFill>
                <a:latin typeface="Arial"/>
                <a:cs typeface="Arial"/>
              </a:rPr>
              <a:t>@mapr.com</a:t>
            </a:r>
          </a:p>
        </p:txBody>
      </p:sp>
      <p:pic>
        <p:nvPicPr>
          <p:cNvPr id="12" name="Picture 11"/>
          <p:cNvPicPr>
            <a:picLocks/>
          </p:cNvPicPr>
          <p:nvPr/>
        </p:nvPicPr>
        <p:blipFill>
          <a:blip r:embed="rId7" cstate="email">
            <a:extLst>
              <a:ext uri="{28A0092B-C50C-407E-A947-70E740481C1C}">
                <a14:useLocalDpi xmlns:a14="http://schemas.microsoft.com/office/drawing/2010/main"/>
              </a:ext>
            </a:extLst>
          </a:blip>
          <a:stretch>
            <a:fillRect/>
          </a:stretch>
        </p:blipFill>
        <p:spPr>
          <a:xfrm>
            <a:off x="4751470" y="3622972"/>
            <a:ext cx="455603" cy="436190"/>
          </a:xfrm>
          <a:prstGeom prst="rect">
            <a:avLst/>
          </a:prstGeom>
        </p:spPr>
      </p:pic>
      <p:sp>
        <p:nvSpPr>
          <p:cNvPr id="16" name="Title 1"/>
          <p:cNvSpPr txBox="1">
            <a:spLocks/>
          </p:cNvSpPr>
          <p:nvPr/>
        </p:nvSpPr>
        <p:spPr>
          <a:xfrm>
            <a:off x="5464955" y="2909409"/>
            <a:ext cx="2056865" cy="476251"/>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r>
              <a:rPr lang="en-US" sz="1800" b="0" dirty="0">
                <a:solidFill>
                  <a:schemeClr val="tx1">
                    <a:lumMod val="65000"/>
                    <a:lumOff val="35000"/>
                  </a:schemeClr>
                </a:solidFill>
                <a:latin typeface="Arial"/>
                <a:cs typeface="Arial"/>
              </a:rPr>
              <a:t>MapR</a:t>
            </a:r>
            <a:endParaRPr lang="en-US" sz="2100" b="0" dirty="0">
              <a:solidFill>
                <a:schemeClr val="tx1">
                  <a:lumMod val="65000"/>
                  <a:lumOff val="35000"/>
                </a:schemeClr>
              </a:solidFill>
              <a:latin typeface="Arial"/>
              <a:cs typeface="Arial"/>
            </a:endParaRPr>
          </a:p>
        </p:txBody>
      </p:sp>
      <p:sp>
        <p:nvSpPr>
          <p:cNvPr id="17" name="Title 1"/>
          <p:cNvSpPr txBox="1">
            <a:spLocks/>
          </p:cNvSpPr>
          <p:nvPr/>
        </p:nvSpPr>
        <p:spPr>
          <a:xfrm>
            <a:off x="5464955" y="3607595"/>
            <a:ext cx="2056865" cy="518224"/>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r>
              <a:rPr lang="en-US" sz="1800" b="0" dirty="0">
                <a:solidFill>
                  <a:schemeClr val="tx1">
                    <a:lumMod val="65000"/>
                    <a:lumOff val="35000"/>
                  </a:schemeClr>
                </a:solidFill>
                <a:latin typeface="Arial"/>
                <a:cs typeface="Arial"/>
              </a:rPr>
              <a:t>maprtech</a:t>
            </a:r>
            <a:endParaRPr lang="en-US" sz="2100" b="0" dirty="0">
              <a:solidFill>
                <a:schemeClr val="tx1">
                  <a:lumMod val="65000"/>
                  <a:lumOff val="35000"/>
                </a:schemeClr>
              </a:solidFill>
              <a:latin typeface="Arial"/>
              <a:cs typeface="Arial"/>
            </a:endParaRPr>
          </a:p>
        </p:txBody>
      </p:sp>
      <p:sp>
        <p:nvSpPr>
          <p:cNvPr id="18" name="Title 1"/>
          <p:cNvSpPr txBox="1">
            <a:spLocks/>
          </p:cNvSpPr>
          <p:nvPr/>
        </p:nvSpPr>
        <p:spPr>
          <a:xfrm>
            <a:off x="938100" y="2886081"/>
            <a:ext cx="2682205" cy="451748"/>
          </a:xfrm>
          <a:prstGeom prst="rect">
            <a:avLst/>
          </a:prstGeom>
        </p:spPr>
        <p:txBody>
          <a:bodyPr vert="horz" lIns="0" tIns="0" rIns="0" bIns="0" rtlCol="0" anchor="ctr" anchorCtr="0">
            <a:noAutofit/>
          </a:bodyPr>
          <a:lstStyle>
            <a:lvl1pPr algn="l" defTabSz="457062" rtl="0" eaLnBrk="1" latinLnBrk="0" hangingPunct="1">
              <a:lnSpc>
                <a:spcPct val="90000"/>
              </a:lnSpc>
              <a:spcBef>
                <a:spcPct val="0"/>
              </a:spcBef>
              <a:buNone/>
              <a:defRPr sz="4400" b="1" i="0" kern="1200">
                <a:solidFill>
                  <a:schemeClr val="tx1"/>
                </a:solidFill>
                <a:latin typeface="Calibri"/>
                <a:ea typeface="+mj-ea"/>
                <a:cs typeface="+mj-cs"/>
              </a:defRPr>
            </a:lvl1pPr>
          </a:lstStyle>
          <a:p>
            <a:pPr algn="r"/>
            <a:r>
              <a:rPr lang="en-US" sz="1800" b="0" dirty="0">
                <a:solidFill>
                  <a:schemeClr val="tx1">
                    <a:lumMod val="65000"/>
                    <a:lumOff val="35000"/>
                  </a:schemeClr>
                </a:solidFill>
                <a:latin typeface="Arial"/>
                <a:cs typeface="Arial"/>
              </a:rPr>
              <a:t>mapr-technologies</a:t>
            </a:r>
          </a:p>
        </p:txBody>
      </p:sp>
      <p:pic>
        <p:nvPicPr>
          <p:cNvPr id="19" name="Picture 3"/>
          <p:cNvPicPr>
            <a:picLocks noChangeAspect="1" noChangeArrowheads="1"/>
          </p:cNvPicPr>
          <p:nvPr/>
        </p:nvPicPr>
        <p:blipFill rotWithShape="1">
          <a:blip r:embed="rId8" cstate="email">
            <a:biLevel thresh="25000"/>
            <a:extLst>
              <a:ext uri="{BEBA8EAE-BF5A-486C-A8C5-ECC9F3942E4B}">
                <a14:imgProps xmlns:a14="http://schemas.microsoft.com/office/drawing/2010/main">
                  <a14:imgLayer r:embed="rId9">
                    <a14:imgEffect>
                      <a14:brightnessContrast bright="-100000" contrast="-57000"/>
                    </a14:imgEffect>
                  </a14:imgLayer>
                </a14:imgProps>
              </a:ext>
              <a:ext uri="{28A0092B-C50C-407E-A947-70E740481C1C}">
                <a14:useLocalDpi xmlns:a14="http://schemas.microsoft.com/office/drawing/2010/main"/>
              </a:ext>
            </a:extLst>
          </a:blip>
          <a:srcRect/>
          <a:stretch/>
        </p:blipFill>
        <p:spPr bwMode="auto">
          <a:xfrm>
            <a:off x="1641" y="1792672"/>
            <a:ext cx="9140722" cy="12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980979" y="3649463"/>
            <a:ext cx="370851" cy="372696"/>
            <a:chOff x="5230813" y="4865688"/>
            <a:chExt cx="638175" cy="641350"/>
          </a:xfrm>
        </p:grpSpPr>
        <p:sp>
          <p:nvSpPr>
            <p:cNvPr id="21" name="Freeform 6"/>
            <p:cNvSpPr>
              <a:spLocks/>
            </p:cNvSpPr>
            <p:nvPr/>
          </p:nvSpPr>
          <p:spPr bwMode="auto">
            <a:xfrm>
              <a:off x="5230813" y="4865688"/>
              <a:ext cx="638175" cy="641350"/>
            </a:xfrm>
            <a:custGeom>
              <a:avLst/>
              <a:gdLst>
                <a:gd name="T0" fmla="*/ 199 w 199"/>
                <a:gd name="T1" fmla="*/ 196 h 200"/>
                <a:gd name="T2" fmla="*/ 195 w 199"/>
                <a:gd name="T3" fmla="*/ 200 h 200"/>
                <a:gd name="T4" fmla="*/ 4 w 199"/>
                <a:gd name="T5" fmla="*/ 200 h 200"/>
                <a:gd name="T6" fmla="*/ 0 w 199"/>
                <a:gd name="T7" fmla="*/ 196 h 200"/>
                <a:gd name="T8" fmla="*/ 0 w 199"/>
                <a:gd name="T9" fmla="*/ 4 h 200"/>
                <a:gd name="T10" fmla="*/ 4 w 199"/>
                <a:gd name="T11" fmla="*/ 0 h 200"/>
                <a:gd name="T12" fmla="*/ 195 w 199"/>
                <a:gd name="T13" fmla="*/ 0 h 200"/>
                <a:gd name="T14" fmla="*/ 199 w 199"/>
                <a:gd name="T15" fmla="*/ 4 h 200"/>
                <a:gd name="T16" fmla="*/ 199 w 199"/>
                <a:gd name="T17" fmla="*/ 1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200">
                  <a:moveTo>
                    <a:pt x="199" y="196"/>
                  </a:moveTo>
                  <a:cubicBezTo>
                    <a:pt x="199" y="198"/>
                    <a:pt x="197" y="200"/>
                    <a:pt x="195" y="200"/>
                  </a:cubicBezTo>
                  <a:cubicBezTo>
                    <a:pt x="4" y="200"/>
                    <a:pt x="4" y="200"/>
                    <a:pt x="4" y="200"/>
                  </a:cubicBezTo>
                  <a:cubicBezTo>
                    <a:pt x="1" y="200"/>
                    <a:pt x="0" y="198"/>
                    <a:pt x="0" y="196"/>
                  </a:cubicBezTo>
                  <a:cubicBezTo>
                    <a:pt x="0" y="4"/>
                    <a:pt x="0" y="4"/>
                    <a:pt x="0" y="4"/>
                  </a:cubicBezTo>
                  <a:cubicBezTo>
                    <a:pt x="0" y="2"/>
                    <a:pt x="1" y="0"/>
                    <a:pt x="4" y="0"/>
                  </a:cubicBezTo>
                  <a:cubicBezTo>
                    <a:pt x="195" y="0"/>
                    <a:pt x="195" y="0"/>
                    <a:pt x="195" y="0"/>
                  </a:cubicBezTo>
                  <a:cubicBezTo>
                    <a:pt x="197" y="0"/>
                    <a:pt x="199" y="2"/>
                    <a:pt x="199" y="4"/>
                  </a:cubicBezTo>
                  <a:lnTo>
                    <a:pt x="199" y="196"/>
                  </a:lnTo>
                  <a:close/>
                </a:path>
              </a:pathLst>
            </a:custGeom>
            <a:gradFill flip="none" rotWithShape="1">
              <a:gsLst>
                <a:gs pos="0">
                  <a:schemeClr val="tx2">
                    <a:shade val="30000"/>
                    <a:satMod val="115000"/>
                  </a:schemeClr>
                </a:gs>
                <a:gs pos="100000">
                  <a:schemeClr val="tx2">
                    <a:shade val="67500"/>
                    <a:satMod val="115000"/>
                  </a:schemeClr>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US" sz="8400" dirty="0"/>
            </a:p>
          </p:txBody>
        </p:sp>
        <p:sp>
          <p:nvSpPr>
            <p:cNvPr id="22" name="Freeform 7"/>
            <p:cNvSpPr>
              <a:spLocks noEditPoints="1"/>
            </p:cNvSpPr>
            <p:nvPr/>
          </p:nvSpPr>
          <p:spPr bwMode="auto">
            <a:xfrm>
              <a:off x="5291138" y="4991101"/>
              <a:ext cx="517525" cy="387350"/>
            </a:xfrm>
            <a:custGeom>
              <a:avLst/>
              <a:gdLst>
                <a:gd name="T0" fmla="*/ 0 w 161"/>
                <a:gd name="T1" fmla="*/ 0 h 121"/>
                <a:gd name="T2" fmla="*/ 0 w 161"/>
                <a:gd name="T3" fmla="*/ 121 h 121"/>
                <a:gd name="T4" fmla="*/ 161 w 161"/>
                <a:gd name="T5" fmla="*/ 121 h 121"/>
                <a:gd name="T6" fmla="*/ 161 w 161"/>
                <a:gd name="T7" fmla="*/ 0 h 121"/>
                <a:gd name="T8" fmla="*/ 0 w 161"/>
                <a:gd name="T9" fmla="*/ 0 h 121"/>
                <a:gd name="T10" fmla="*/ 106 w 161"/>
                <a:gd name="T11" fmla="*/ 71 h 121"/>
                <a:gd name="T12" fmla="*/ 100 w 161"/>
                <a:gd name="T13" fmla="*/ 71 h 121"/>
                <a:gd name="T14" fmla="*/ 101 w 161"/>
                <a:gd name="T15" fmla="*/ 77 h 121"/>
                <a:gd name="T16" fmla="*/ 146 w 161"/>
                <a:gd name="T17" fmla="*/ 113 h 121"/>
                <a:gd name="T18" fmla="*/ 15 w 161"/>
                <a:gd name="T19" fmla="*/ 113 h 121"/>
                <a:gd name="T20" fmla="*/ 60 w 161"/>
                <a:gd name="T21" fmla="*/ 77 h 121"/>
                <a:gd name="T22" fmla="*/ 61 w 161"/>
                <a:gd name="T23" fmla="*/ 71 h 121"/>
                <a:gd name="T24" fmla="*/ 55 w 161"/>
                <a:gd name="T25" fmla="*/ 71 h 121"/>
                <a:gd name="T26" fmla="*/ 8 w 161"/>
                <a:gd name="T27" fmla="*/ 109 h 121"/>
                <a:gd name="T28" fmla="*/ 8 w 161"/>
                <a:gd name="T29" fmla="*/ 13 h 121"/>
                <a:gd name="T30" fmla="*/ 62 w 161"/>
                <a:gd name="T31" fmla="*/ 61 h 121"/>
                <a:gd name="T32" fmla="*/ 81 w 161"/>
                <a:gd name="T33" fmla="*/ 68 h 121"/>
                <a:gd name="T34" fmla="*/ 99 w 161"/>
                <a:gd name="T35" fmla="*/ 61 h 121"/>
                <a:gd name="T36" fmla="*/ 153 w 161"/>
                <a:gd name="T37" fmla="*/ 13 h 121"/>
                <a:gd name="T38" fmla="*/ 153 w 161"/>
                <a:gd name="T39" fmla="*/ 109 h 121"/>
                <a:gd name="T40" fmla="*/ 106 w 161"/>
                <a:gd name="T41" fmla="*/ 71 h 121"/>
                <a:gd name="T42" fmla="*/ 15 w 161"/>
                <a:gd name="T43" fmla="*/ 8 h 121"/>
                <a:gd name="T44" fmla="*/ 147 w 161"/>
                <a:gd name="T45" fmla="*/ 8 h 121"/>
                <a:gd name="T46" fmla="*/ 94 w 161"/>
                <a:gd name="T47" fmla="*/ 55 h 121"/>
                <a:gd name="T48" fmla="*/ 67 w 161"/>
                <a:gd name="T49" fmla="*/ 55 h 121"/>
                <a:gd name="T50" fmla="*/ 15 w 161"/>
                <a:gd name="T5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21">
                  <a:moveTo>
                    <a:pt x="0" y="0"/>
                  </a:moveTo>
                  <a:cubicBezTo>
                    <a:pt x="0" y="121"/>
                    <a:pt x="0" y="121"/>
                    <a:pt x="0" y="121"/>
                  </a:cubicBezTo>
                  <a:cubicBezTo>
                    <a:pt x="161" y="121"/>
                    <a:pt x="161" y="121"/>
                    <a:pt x="161" y="121"/>
                  </a:cubicBezTo>
                  <a:cubicBezTo>
                    <a:pt x="161" y="0"/>
                    <a:pt x="161" y="0"/>
                    <a:pt x="161" y="0"/>
                  </a:cubicBezTo>
                  <a:lnTo>
                    <a:pt x="0" y="0"/>
                  </a:lnTo>
                  <a:close/>
                  <a:moveTo>
                    <a:pt x="106" y="71"/>
                  </a:moveTo>
                  <a:cubicBezTo>
                    <a:pt x="104" y="69"/>
                    <a:pt x="102" y="70"/>
                    <a:pt x="100" y="71"/>
                  </a:cubicBezTo>
                  <a:cubicBezTo>
                    <a:pt x="99" y="73"/>
                    <a:pt x="99" y="75"/>
                    <a:pt x="101" y="77"/>
                  </a:cubicBezTo>
                  <a:cubicBezTo>
                    <a:pt x="146" y="113"/>
                    <a:pt x="146" y="113"/>
                    <a:pt x="146" y="113"/>
                  </a:cubicBezTo>
                  <a:cubicBezTo>
                    <a:pt x="15" y="113"/>
                    <a:pt x="15" y="113"/>
                    <a:pt x="15" y="113"/>
                  </a:cubicBezTo>
                  <a:cubicBezTo>
                    <a:pt x="60" y="77"/>
                    <a:pt x="60" y="77"/>
                    <a:pt x="60" y="77"/>
                  </a:cubicBezTo>
                  <a:cubicBezTo>
                    <a:pt x="62" y="75"/>
                    <a:pt x="62" y="73"/>
                    <a:pt x="61" y="71"/>
                  </a:cubicBezTo>
                  <a:cubicBezTo>
                    <a:pt x="59" y="70"/>
                    <a:pt x="57" y="69"/>
                    <a:pt x="55" y="71"/>
                  </a:cubicBezTo>
                  <a:cubicBezTo>
                    <a:pt x="8" y="109"/>
                    <a:pt x="8" y="109"/>
                    <a:pt x="8" y="109"/>
                  </a:cubicBezTo>
                  <a:cubicBezTo>
                    <a:pt x="8" y="13"/>
                    <a:pt x="8" y="13"/>
                    <a:pt x="8" y="13"/>
                  </a:cubicBezTo>
                  <a:cubicBezTo>
                    <a:pt x="62" y="61"/>
                    <a:pt x="62" y="61"/>
                    <a:pt x="62" y="61"/>
                  </a:cubicBezTo>
                  <a:cubicBezTo>
                    <a:pt x="67" y="65"/>
                    <a:pt x="74" y="68"/>
                    <a:pt x="81" y="68"/>
                  </a:cubicBezTo>
                  <a:cubicBezTo>
                    <a:pt x="87" y="68"/>
                    <a:pt x="94" y="65"/>
                    <a:pt x="99" y="61"/>
                  </a:cubicBezTo>
                  <a:cubicBezTo>
                    <a:pt x="153" y="13"/>
                    <a:pt x="153" y="13"/>
                    <a:pt x="153" y="13"/>
                  </a:cubicBezTo>
                  <a:cubicBezTo>
                    <a:pt x="153" y="109"/>
                    <a:pt x="153" y="109"/>
                    <a:pt x="153" y="109"/>
                  </a:cubicBezTo>
                  <a:lnTo>
                    <a:pt x="106" y="71"/>
                  </a:lnTo>
                  <a:close/>
                  <a:moveTo>
                    <a:pt x="15" y="8"/>
                  </a:moveTo>
                  <a:cubicBezTo>
                    <a:pt x="147" y="8"/>
                    <a:pt x="147" y="8"/>
                    <a:pt x="147" y="8"/>
                  </a:cubicBezTo>
                  <a:cubicBezTo>
                    <a:pt x="94" y="55"/>
                    <a:pt x="94" y="55"/>
                    <a:pt x="94" y="55"/>
                  </a:cubicBezTo>
                  <a:cubicBezTo>
                    <a:pt x="87" y="61"/>
                    <a:pt x="74" y="61"/>
                    <a:pt x="67" y="55"/>
                  </a:cubicBezTo>
                  <a:lnTo>
                    <a:pt x="1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8400" dirty="0"/>
            </a:p>
          </p:txBody>
        </p:sp>
      </p:grpSp>
      <p:cxnSp>
        <p:nvCxnSpPr>
          <p:cNvPr id="25" name="Straight Connector 24"/>
          <p:cNvCxnSpPr/>
          <p:nvPr/>
        </p:nvCxnSpPr>
        <p:spPr>
          <a:xfrm>
            <a:off x="1796655" y="2807494"/>
            <a:ext cx="5550694" cy="0"/>
          </a:xfrm>
          <a:prstGeom prst="line">
            <a:avLst/>
          </a:prstGeom>
          <a:ln w="9525">
            <a:gradFill flip="none" rotWithShape="1">
              <a:gsLst>
                <a:gs pos="0">
                  <a:schemeClr val="bg2">
                    <a:alpha val="0"/>
                  </a:schemeClr>
                </a:gs>
                <a:gs pos="50000">
                  <a:schemeClr val="bg2">
                    <a:alpha val="46000"/>
                  </a:schemeClr>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96655" y="3500438"/>
            <a:ext cx="5550694" cy="0"/>
          </a:xfrm>
          <a:prstGeom prst="line">
            <a:avLst/>
          </a:prstGeom>
          <a:ln w="9525">
            <a:gradFill flip="none" rotWithShape="1">
              <a:gsLst>
                <a:gs pos="0">
                  <a:schemeClr val="bg2">
                    <a:alpha val="0"/>
                  </a:schemeClr>
                </a:gs>
                <a:gs pos="50000">
                  <a:schemeClr val="bg2">
                    <a:alpha val="46000"/>
                  </a:schemeClr>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2280048" y="1354931"/>
            <a:ext cx="4255294" cy="457200"/>
          </a:xfrm>
          <a:prstGeom prst="rect">
            <a:avLst/>
          </a:prstGeom>
        </p:spPr>
        <p:txBody>
          <a:bodyPr anchor="ctr"/>
          <a:lstStyle>
            <a:lvl1pPr algn="l" defTabSz="457200" rtl="0" eaLnBrk="1" latinLnBrk="0" hangingPunct="1">
              <a:spcBef>
                <a:spcPct val="0"/>
              </a:spcBef>
              <a:buNone/>
              <a:defRPr sz="4400" kern="1200">
                <a:solidFill>
                  <a:schemeClr val="accent1"/>
                </a:solidFill>
                <a:latin typeface="Arial"/>
                <a:ea typeface="+mj-ea"/>
                <a:cs typeface="Arial"/>
              </a:defRPr>
            </a:lvl1pPr>
          </a:lstStyle>
          <a:p>
            <a:pPr algn="ctr">
              <a:defRPr/>
            </a:pPr>
            <a:endParaRPr lang="en-US" sz="2100" spc="-75" dirty="0">
              <a:solidFill>
                <a:schemeClr val="bg2"/>
              </a:solidFill>
            </a:endParaRPr>
          </a:p>
        </p:txBody>
      </p:sp>
    </p:spTree>
    <p:extLst>
      <p:ext uri="{BB962C8B-B14F-4D97-AF65-F5344CB8AC3E}">
        <p14:creationId xmlns:p14="http://schemas.microsoft.com/office/powerpoint/2010/main" val="5055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338949" y="2330525"/>
            <a:ext cx="8085000" cy="482400"/>
          </a:xfrm>
          <a:prstGeom prst="rect">
            <a:avLst/>
          </a:prstGeom>
        </p:spPr>
        <p:txBody>
          <a:bodyPr lIns="68575" tIns="68575" rIns="68575" bIns="68575" anchor="ctr" anchorCtr="0">
            <a:noAutofit/>
          </a:bodyPr>
          <a:lstStyle/>
          <a:p>
            <a:pPr lvl="0">
              <a:spcBef>
                <a:spcPts val="0"/>
              </a:spcBef>
              <a:buNone/>
            </a:pPr>
            <a:r>
              <a:rPr lang="en-US" dirty="0" smtClean="0"/>
              <a:t>Backup</a:t>
            </a:r>
            <a:endParaRPr lang="e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grpSp>
        <p:nvGrpSpPr>
          <p:cNvPr id="5" name="Group 4"/>
          <p:cNvGrpSpPr/>
          <p:nvPr/>
        </p:nvGrpSpPr>
        <p:grpSpPr>
          <a:xfrm>
            <a:off x="331471" y="1098757"/>
            <a:ext cx="3730578" cy="2055650"/>
            <a:chOff x="13388226" y="2943417"/>
            <a:chExt cx="9948208" cy="5481734"/>
          </a:xfrm>
        </p:grpSpPr>
        <p:sp>
          <p:nvSpPr>
            <p:cNvPr id="176" name="Shape 176"/>
            <p:cNvSpPr/>
            <p:nvPr/>
          </p:nvSpPr>
          <p:spPr>
            <a:xfrm>
              <a:off x="20126904" y="5025420"/>
              <a:ext cx="3200715" cy="2176000"/>
            </a:xfrm>
            <a:prstGeom prst="rect">
              <a:avLst/>
            </a:prstGeom>
            <a:solidFill>
              <a:srgbClr val="941651"/>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Message </a:t>
              </a:r>
            </a:p>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Bus</a:t>
              </a:r>
            </a:p>
          </p:txBody>
        </p:sp>
        <p:sp>
          <p:nvSpPr>
            <p:cNvPr id="179" name="Shape 179"/>
            <p:cNvSpPr/>
            <p:nvPr/>
          </p:nvSpPr>
          <p:spPr>
            <a:xfrm>
              <a:off x="13388226" y="7411551"/>
              <a:ext cx="9948208" cy="1013600"/>
            </a:xfrm>
            <a:prstGeom prst="rect">
              <a:avLst/>
            </a:prstGeom>
            <a:solidFill>
              <a:srgbClr val="941651"/>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Specialized Storage</a:t>
              </a:r>
            </a:p>
          </p:txBody>
        </p:sp>
        <p:sp>
          <p:nvSpPr>
            <p:cNvPr id="180" name="Shape 180"/>
            <p:cNvSpPr/>
            <p:nvPr/>
          </p:nvSpPr>
          <p:spPr>
            <a:xfrm>
              <a:off x="13396915" y="2943417"/>
              <a:ext cx="9930829" cy="2082003"/>
            </a:xfrm>
            <a:prstGeom prst="rect">
              <a:avLst/>
            </a:prstGeom>
            <a:gradFill>
              <a:gsLst>
                <a:gs pos="0">
                  <a:schemeClr val="lt1"/>
                </a:gs>
                <a:gs pos="30000">
                  <a:schemeClr val="lt1"/>
                </a:gs>
                <a:gs pos="100000">
                  <a:srgbClr val="DADADC"/>
                </a:gs>
              </a:gsLst>
              <a:lin ang="16200038" scaled="0"/>
            </a:gradFill>
            <a:ln>
              <a:noFill/>
            </a:ln>
          </p:spPr>
          <p:txBody>
            <a:bodyPr lIns="51413" tIns="25688" rIns="51413" bIns="25688" anchor="ctr" anchorCtr="0">
              <a:noAutofit/>
            </a:bodyPr>
            <a:lstStyle/>
            <a:p>
              <a:pPr algn="ctr" fontAlgn="base">
                <a:spcBef>
                  <a:spcPct val="0"/>
                </a:spcBef>
                <a:spcAft>
                  <a:spcPct val="0"/>
                </a:spcAft>
                <a:buClr>
                  <a:srgbClr val="000000"/>
                </a:buClr>
                <a:buFont typeface="Arial"/>
                <a:buNone/>
              </a:pPr>
              <a:r>
                <a:rPr lang="en" sz="1200" b="1" kern="1200" dirty="0">
                  <a:solidFill>
                    <a:srgbClr val="595959"/>
                  </a:solidFill>
                  <a:ea typeface="ヒラギノ角ゴ ProN W3" charset="-128"/>
                  <a:cs typeface=""/>
                  <a:sym typeface="Gill Sans" charset="0"/>
                </a:rPr>
                <a:t>Operational Applications</a:t>
              </a:r>
            </a:p>
          </p:txBody>
        </p:sp>
        <p:sp>
          <p:nvSpPr>
            <p:cNvPr id="186" name="Shape 186"/>
            <p:cNvSpPr/>
            <p:nvPr/>
          </p:nvSpPr>
          <p:spPr>
            <a:xfrm>
              <a:off x="16761877" y="5025420"/>
              <a:ext cx="3200715" cy="2176000"/>
            </a:xfrm>
            <a:prstGeom prst="rect">
              <a:avLst/>
            </a:prstGeom>
            <a:solidFill>
              <a:srgbClr val="941651"/>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J2EE </a:t>
              </a:r>
            </a:p>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AppServer</a:t>
              </a:r>
            </a:p>
          </p:txBody>
        </p:sp>
        <p:sp>
          <p:nvSpPr>
            <p:cNvPr id="187" name="Shape 187"/>
            <p:cNvSpPr/>
            <p:nvPr/>
          </p:nvSpPr>
          <p:spPr>
            <a:xfrm>
              <a:off x="13396915" y="5025420"/>
              <a:ext cx="3200715" cy="2176000"/>
            </a:xfrm>
            <a:prstGeom prst="rect">
              <a:avLst/>
            </a:prstGeom>
            <a:solidFill>
              <a:srgbClr val="941651"/>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050" kern="1200" dirty="0">
                  <a:solidFill>
                    <a:prstClr val="white"/>
                  </a:solidFill>
                  <a:latin typeface="Arial" panose="020B0604020202020204" pitchFamily="34" charset="0"/>
                  <a:ea typeface="ヒラギノ角ゴ ProN W3" charset="-128"/>
                  <a:cs typeface="Arial" panose="020B0604020202020204" pitchFamily="34" charset="0"/>
                  <a:sym typeface="Gill Sans" charset="0"/>
                </a:rPr>
                <a:t>Relational Database</a:t>
              </a:r>
            </a:p>
          </p:txBody>
        </p:sp>
      </p:grpSp>
      <p:sp>
        <p:nvSpPr>
          <p:cNvPr id="177" name="Shape 177"/>
          <p:cNvSpPr/>
          <p:nvPr/>
        </p:nvSpPr>
        <p:spPr>
          <a:xfrm>
            <a:off x="5052256" y="4321883"/>
            <a:ext cx="171555" cy="184200"/>
          </a:xfrm>
          <a:prstGeom prst="rect">
            <a:avLst/>
          </a:prstGeom>
          <a:solidFill>
            <a:srgbClr val="FFFFFF"/>
          </a:solidFill>
          <a:ln>
            <a:noFill/>
          </a:ln>
        </p:spPr>
        <p:txBody>
          <a:bodyPr lIns="68563" tIns="68563" rIns="68563" bIns="68563" anchor="ctr" anchorCtr="0">
            <a:noAutofit/>
          </a:bodyPr>
          <a:lstStyle/>
          <a:p>
            <a:pPr algn="ctr" fontAlgn="base">
              <a:spcBef>
                <a:spcPct val="0"/>
              </a:spcBef>
              <a:spcAft>
                <a:spcPct val="0"/>
              </a:spcAft>
            </a:pPr>
            <a:endParaRPr sz="8400" kern="1200" dirty="0">
              <a:latin typeface="Gill Sans" charset="0"/>
              <a:ea typeface="ヒラギノ角ゴ ProN W3" charset="-128"/>
              <a:cs typeface=""/>
              <a:sym typeface="Gill Sans" charset="0"/>
            </a:endParaRPr>
          </a:p>
        </p:txBody>
      </p:sp>
      <p:sp>
        <p:nvSpPr>
          <p:cNvPr id="178" name="Shape 178"/>
          <p:cNvSpPr txBox="1">
            <a:spLocks noGrp="1"/>
          </p:cNvSpPr>
          <p:nvPr>
            <p:ph type="title"/>
          </p:nvPr>
        </p:nvSpPr>
        <p:spPr>
          <a:xfrm>
            <a:off x="313537" y="203009"/>
            <a:ext cx="8227457" cy="692400"/>
          </a:xfrm>
          <a:prstGeom prst="rect">
            <a:avLst/>
          </a:prstGeom>
          <a:noFill/>
          <a:ln>
            <a:noFill/>
          </a:ln>
        </p:spPr>
        <p:txBody>
          <a:bodyPr vert="horz" lIns="91409" tIns="45692" rIns="91409" bIns="45692" rtlCol="0" anchor="ctr" anchorCtr="0">
            <a:noAutofit/>
          </a:bodyPr>
          <a:lstStyle/>
          <a:p>
            <a:pPr>
              <a:buSzPct val="25000"/>
            </a:pPr>
            <a:r>
              <a:rPr lang="en" dirty="0" smtClean="0"/>
              <a:t>Legacy Business Platforms</a:t>
            </a:r>
            <a:endParaRPr lang="en" dirty="0"/>
          </a:p>
        </p:txBody>
      </p:sp>
      <p:sp>
        <p:nvSpPr>
          <p:cNvPr id="184" name="Shape 184"/>
          <p:cNvSpPr/>
          <p:nvPr/>
        </p:nvSpPr>
        <p:spPr>
          <a:xfrm>
            <a:off x="3000375" y="3584937"/>
            <a:ext cx="4887680" cy="1308300"/>
          </a:xfrm>
          <a:prstGeom prst="rect">
            <a:avLst/>
          </a:prstGeom>
          <a:noFill/>
          <a:ln>
            <a:noFill/>
          </a:ln>
        </p:spPr>
        <p:txBody>
          <a:bodyPr lIns="0" tIns="0" rIns="0" bIns="0" anchor="t" anchorCtr="0">
            <a:noAutofit/>
          </a:bodyPr>
          <a:lstStyle/>
          <a:p>
            <a:pPr marL="285700" lvl="1" indent="-173008" fontAlgn="base">
              <a:lnSpc>
                <a:spcPct val="150000"/>
              </a:lnSpc>
              <a:spcBef>
                <a:spcPct val="0"/>
              </a:spcBef>
              <a:spcAft>
                <a:spcPct val="0"/>
              </a:spcAft>
              <a:buClr>
                <a:srgbClr val="C60C30"/>
              </a:buClr>
              <a:buSzPct val="100000"/>
              <a:buFont typeface="Arial"/>
              <a:buChar char="•"/>
            </a:pPr>
            <a:r>
              <a:rPr lang="en" sz="1350" kern="1200" dirty="0">
                <a:solidFill>
                  <a:srgbClr val="00274C"/>
                </a:solidFill>
                <a:ea typeface="ヒラギノ角ゴ ProN W3" charset="-128"/>
                <a:cs typeface=""/>
                <a:sym typeface="Gill Sans" charset="0"/>
              </a:rPr>
              <a:t>IT must integrate all the products</a:t>
            </a:r>
          </a:p>
          <a:p>
            <a:pPr marL="285700" lvl="1" indent="-173008" fontAlgn="base">
              <a:lnSpc>
                <a:spcPct val="150000"/>
              </a:lnSpc>
              <a:spcBef>
                <a:spcPct val="0"/>
              </a:spcBef>
              <a:spcAft>
                <a:spcPct val="0"/>
              </a:spcAft>
              <a:buClr>
                <a:srgbClr val="C60C30"/>
              </a:buClr>
              <a:buSzPct val="100000"/>
              <a:buFont typeface="Arial"/>
              <a:buChar char="•"/>
            </a:pPr>
            <a:r>
              <a:rPr lang="en" sz="1350" kern="1200" dirty="0">
                <a:solidFill>
                  <a:srgbClr val="00274C"/>
                </a:solidFill>
                <a:ea typeface="ヒラギノ角ゴ ProN W3" charset="-128"/>
                <a:cs typeface=""/>
                <a:sym typeface="Gill Sans" charset="0"/>
              </a:rPr>
              <a:t>Inability to operationalize the insight rapidly</a:t>
            </a:r>
          </a:p>
          <a:p>
            <a:pPr marL="285700" lvl="1" indent="-173008" fontAlgn="base">
              <a:lnSpc>
                <a:spcPct val="150000"/>
              </a:lnSpc>
              <a:spcBef>
                <a:spcPct val="0"/>
              </a:spcBef>
              <a:spcAft>
                <a:spcPct val="0"/>
              </a:spcAft>
              <a:buClr>
                <a:srgbClr val="C60C30"/>
              </a:buClr>
              <a:buSzPct val="100000"/>
              <a:buFont typeface="Arial"/>
              <a:buChar char="•"/>
            </a:pPr>
            <a:r>
              <a:rPr lang="en" sz="1350" kern="1200" dirty="0">
                <a:solidFill>
                  <a:srgbClr val="00274C"/>
                </a:solidFill>
                <a:ea typeface="ヒラギノ角ゴ ProN W3" charset="-128"/>
                <a:cs typeface=""/>
              </a:rPr>
              <a:t>Can’t deal with high speed data ingestion and processing</a:t>
            </a:r>
          </a:p>
          <a:p>
            <a:pPr marL="285700" lvl="1" indent="-173008" fontAlgn="base">
              <a:lnSpc>
                <a:spcPct val="150000"/>
              </a:lnSpc>
              <a:spcBef>
                <a:spcPct val="0"/>
              </a:spcBef>
              <a:spcAft>
                <a:spcPct val="0"/>
              </a:spcAft>
              <a:buClr>
                <a:srgbClr val="C60C30"/>
              </a:buClr>
              <a:buSzPct val="100000"/>
              <a:buFont typeface="Arial"/>
              <a:buChar char="•"/>
            </a:pPr>
            <a:r>
              <a:rPr lang="en" sz="1350" kern="1200" dirty="0">
                <a:solidFill>
                  <a:srgbClr val="00274C"/>
                </a:solidFill>
                <a:ea typeface="ヒラギノ角ゴ ProN W3" charset="-128"/>
                <a:cs typeface=""/>
              </a:rPr>
              <a:t>Scale up architecture leads to </a:t>
            </a:r>
            <a:r>
              <a:rPr lang="en" sz="1350" kern="1200" dirty="0">
                <a:solidFill>
                  <a:srgbClr val="00274C"/>
                </a:solidFill>
                <a:ea typeface="ヒラギノ角ゴ ProN W3" charset="-128"/>
                <a:cs typeface=""/>
                <a:sym typeface="Gill Sans" charset="0"/>
              </a:rPr>
              <a:t>h</a:t>
            </a:r>
            <a:r>
              <a:rPr lang="en" sz="1350" kern="1200" dirty="0">
                <a:solidFill>
                  <a:srgbClr val="00274C"/>
                </a:solidFill>
                <a:ea typeface="ヒラギノ角ゴ ProN W3" charset="-128"/>
                <a:cs typeface=""/>
              </a:rPr>
              <a:t>igh cost</a:t>
            </a:r>
          </a:p>
        </p:txBody>
      </p:sp>
      <p:sp>
        <p:nvSpPr>
          <p:cNvPr id="185" name="Shape 185"/>
          <p:cNvSpPr/>
          <p:nvPr/>
        </p:nvSpPr>
        <p:spPr>
          <a:xfrm>
            <a:off x="4218298" y="1359062"/>
            <a:ext cx="693119" cy="2147076"/>
          </a:xfrm>
          <a:prstGeom prst="downArrow">
            <a:avLst>
              <a:gd name="adj1" fmla="val 50000"/>
              <a:gd name="adj2" fmla="val 50000"/>
            </a:avLst>
          </a:prstGeom>
          <a:gradFill flip="none" rotWithShape="1">
            <a:gsLst>
              <a:gs pos="24000">
                <a:schemeClr val="bg1">
                  <a:lumMod val="50000"/>
                </a:schemeClr>
              </a:gs>
              <a:gs pos="100000">
                <a:srgbClr val="FFFFFF"/>
              </a:gs>
            </a:gsLst>
            <a:lin ang="16800000" scaled="0"/>
            <a:tileRect/>
          </a:gradFill>
          <a:ln>
            <a:noFill/>
          </a:ln>
        </p:spPr>
        <p:txBody>
          <a:bodyPr lIns="68563" tIns="34269" rIns="68563" bIns="34269" anchor="ctr" anchorCtr="0">
            <a:noAutofit/>
          </a:bodyPr>
          <a:lstStyle/>
          <a:p>
            <a:pPr algn="ctr" fontAlgn="base">
              <a:spcBef>
                <a:spcPct val="0"/>
              </a:spcBef>
              <a:spcAft>
                <a:spcPct val="0"/>
              </a:spcAft>
            </a:pPr>
            <a:endParaRPr sz="1800" kern="1200" dirty="0">
              <a:solidFill>
                <a:srgbClr val="FFFFFF"/>
              </a:solidFill>
              <a:latin typeface="Gill Sans" charset="0"/>
              <a:ea typeface="ヒラギノ角ゴ ProN W3" charset="-128"/>
              <a:cs typeface=""/>
              <a:sym typeface="Gill Sans" charset="0"/>
            </a:endParaRPr>
          </a:p>
        </p:txBody>
      </p:sp>
      <p:grpSp>
        <p:nvGrpSpPr>
          <p:cNvPr id="4" name="Group 3"/>
          <p:cNvGrpSpPr/>
          <p:nvPr/>
        </p:nvGrpSpPr>
        <p:grpSpPr>
          <a:xfrm>
            <a:off x="5029200" y="1098756"/>
            <a:ext cx="3731370" cy="2062801"/>
            <a:chOff x="1053960" y="2924349"/>
            <a:chExt cx="9950320" cy="5500802"/>
          </a:xfrm>
        </p:grpSpPr>
        <p:sp>
          <p:nvSpPr>
            <p:cNvPr id="181" name="Shape 181"/>
            <p:cNvSpPr/>
            <p:nvPr/>
          </p:nvSpPr>
          <p:spPr>
            <a:xfrm>
              <a:off x="1063729" y="7411551"/>
              <a:ext cx="9940551" cy="1013600"/>
            </a:xfrm>
            <a:prstGeom prst="rect">
              <a:avLst/>
            </a:prstGeom>
            <a:solidFill>
              <a:srgbClr val="005493"/>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125" kern="1200" dirty="0">
                  <a:solidFill>
                    <a:prstClr val="white"/>
                  </a:solidFill>
                  <a:latin typeface="Gill Sans" charset="0"/>
                  <a:ea typeface="ヒラギノ角ゴ ProN W3" charset="-128"/>
                  <a:cs typeface=""/>
                  <a:sym typeface="Gill Sans" charset="0"/>
                </a:rPr>
                <a:t>Specialized Storage</a:t>
              </a:r>
            </a:p>
          </p:txBody>
        </p:sp>
        <p:sp>
          <p:nvSpPr>
            <p:cNvPr id="182" name="Shape 182"/>
            <p:cNvSpPr/>
            <p:nvPr/>
          </p:nvSpPr>
          <p:spPr>
            <a:xfrm>
              <a:off x="1072840" y="2924349"/>
              <a:ext cx="9931311" cy="2061501"/>
            </a:xfrm>
            <a:prstGeom prst="rect">
              <a:avLst/>
            </a:prstGeom>
            <a:gradFill>
              <a:gsLst>
                <a:gs pos="0">
                  <a:schemeClr val="lt1"/>
                </a:gs>
                <a:gs pos="30000">
                  <a:schemeClr val="lt1"/>
                </a:gs>
                <a:gs pos="100000">
                  <a:srgbClr val="DADADC"/>
                </a:gs>
              </a:gsLst>
              <a:lin ang="16200038" scaled="0"/>
            </a:gradFill>
            <a:ln>
              <a:noFill/>
            </a:ln>
          </p:spPr>
          <p:txBody>
            <a:bodyPr lIns="51413" tIns="25688" rIns="51413" bIns="25688" anchor="ctr" anchorCtr="0">
              <a:noAutofit/>
            </a:bodyPr>
            <a:lstStyle/>
            <a:p>
              <a:pPr algn="ctr" fontAlgn="base">
                <a:spcBef>
                  <a:spcPct val="0"/>
                </a:spcBef>
                <a:spcAft>
                  <a:spcPct val="0"/>
                </a:spcAft>
                <a:buClr>
                  <a:srgbClr val="000000"/>
                </a:buClr>
                <a:buFont typeface="Arial"/>
                <a:buNone/>
              </a:pPr>
              <a:r>
                <a:rPr lang="en" sz="1200" b="1" kern="1200" dirty="0">
                  <a:solidFill>
                    <a:srgbClr val="595959"/>
                  </a:solidFill>
                  <a:ea typeface="ヒラギノ角ゴ ProN W3" charset="-128"/>
                  <a:cs typeface=""/>
                  <a:sym typeface="Gill Sans" charset="0"/>
                </a:rPr>
                <a:t>Analytical Applications</a:t>
              </a:r>
            </a:p>
          </p:txBody>
        </p:sp>
        <p:sp>
          <p:nvSpPr>
            <p:cNvPr id="183" name="Shape 183"/>
            <p:cNvSpPr/>
            <p:nvPr/>
          </p:nvSpPr>
          <p:spPr>
            <a:xfrm>
              <a:off x="1053960" y="4985850"/>
              <a:ext cx="3237988" cy="2176000"/>
            </a:xfrm>
            <a:prstGeom prst="rect">
              <a:avLst/>
            </a:prstGeom>
            <a:solidFill>
              <a:srgbClr val="005493"/>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125" kern="1200" dirty="0">
                  <a:solidFill>
                    <a:prstClr val="white"/>
                  </a:solidFill>
                  <a:latin typeface="Gill Sans" charset="0"/>
                  <a:ea typeface="ヒラギノ角ゴ ProN W3" charset="-128"/>
                  <a:cs typeface=""/>
                  <a:sym typeface="Gill Sans" charset="0"/>
                </a:rPr>
                <a:t>Analytic Database</a:t>
              </a:r>
            </a:p>
          </p:txBody>
        </p:sp>
        <p:sp>
          <p:nvSpPr>
            <p:cNvPr id="188" name="Shape 188"/>
            <p:cNvSpPr/>
            <p:nvPr/>
          </p:nvSpPr>
          <p:spPr>
            <a:xfrm>
              <a:off x="4410027" y="4985882"/>
              <a:ext cx="3237988" cy="2176000"/>
            </a:xfrm>
            <a:prstGeom prst="rect">
              <a:avLst/>
            </a:prstGeom>
            <a:solidFill>
              <a:srgbClr val="005493"/>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125" kern="1200" dirty="0">
                  <a:solidFill>
                    <a:prstClr val="white"/>
                  </a:solidFill>
                  <a:latin typeface="Gill Sans" charset="0"/>
                  <a:ea typeface="ヒラギノ角ゴ ProN W3" charset="-128"/>
                  <a:cs typeface=""/>
                  <a:sym typeface="Gill Sans" charset="0"/>
                </a:rPr>
                <a:t>ETL Tool</a:t>
              </a:r>
            </a:p>
          </p:txBody>
        </p:sp>
        <p:sp>
          <p:nvSpPr>
            <p:cNvPr id="189" name="Shape 189"/>
            <p:cNvSpPr/>
            <p:nvPr/>
          </p:nvSpPr>
          <p:spPr>
            <a:xfrm>
              <a:off x="7766163" y="4985850"/>
              <a:ext cx="3237988" cy="2176000"/>
            </a:xfrm>
            <a:prstGeom prst="rect">
              <a:avLst/>
            </a:prstGeom>
            <a:solidFill>
              <a:srgbClr val="005493"/>
            </a:solidFill>
            <a:ln w="6350" cap="flat" cmpd="sng">
              <a:solidFill>
                <a:schemeClr val="tx1"/>
              </a:solidFill>
              <a:prstDash val="solid"/>
              <a:round/>
              <a:headEnd type="none" w="med" len="med"/>
              <a:tailEnd type="none" w="med" len="med"/>
            </a:ln>
          </p:spPr>
          <p:txBody>
            <a:bodyPr lIns="51431" tIns="25706" rIns="51431" bIns="25706" anchor="ctr" anchorCtr="0">
              <a:noAutofit/>
            </a:bodyPr>
            <a:lstStyle/>
            <a:p>
              <a:pPr algn="ctr" fontAlgn="base">
                <a:spcBef>
                  <a:spcPct val="0"/>
                </a:spcBef>
                <a:spcAft>
                  <a:spcPct val="0"/>
                </a:spcAft>
                <a:buSzPct val="25000"/>
              </a:pPr>
              <a:r>
                <a:rPr lang="en" sz="1125" kern="1200" dirty="0">
                  <a:solidFill>
                    <a:prstClr val="white"/>
                  </a:solidFill>
                  <a:latin typeface="Gill Sans" charset="0"/>
                  <a:ea typeface="ヒラギノ角ゴ ProN W3" charset="-128"/>
                  <a:cs typeface=""/>
                  <a:sym typeface="Gill Sans" charset="0"/>
                </a:rPr>
                <a:t>BI Tool</a:t>
              </a:r>
            </a:p>
          </p:txBody>
        </p:sp>
      </p:grpSp>
    </p:spTree>
    <p:extLst>
      <p:ext uri="{BB962C8B-B14F-4D97-AF65-F5344CB8AC3E}">
        <p14:creationId xmlns:p14="http://schemas.microsoft.com/office/powerpoint/2010/main" val="14649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up)">
                                      <p:cBhvr>
                                        <p:cTn id="7" dur="500"/>
                                        <p:tgtEl>
                                          <p:spTgt spid="18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descr="t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4552951"/>
            <a:ext cx="838200" cy="289748"/>
          </a:xfrm>
          <a:prstGeom prst="rect">
            <a:avLst/>
          </a:prstGeom>
        </p:spPr>
      </p:pic>
      <p:pic>
        <p:nvPicPr>
          <p:cNvPr id="88" name="Shape 599"/>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52400" y="2114550"/>
            <a:ext cx="1107251" cy="451841"/>
          </a:xfrm>
          <a:prstGeom prst="rect">
            <a:avLst/>
          </a:prstGeom>
          <a:noFill/>
          <a:ln>
            <a:noFill/>
          </a:ln>
        </p:spPr>
      </p:pic>
      <p:pic>
        <p:nvPicPr>
          <p:cNvPr id="89" name="Shape 596"/>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1295400" y="3181350"/>
            <a:ext cx="618216" cy="304800"/>
          </a:xfrm>
          <a:prstGeom prst="rect">
            <a:avLst/>
          </a:prstGeom>
          <a:noFill/>
          <a:ln>
            <a:noFill/>
          </a:ln>
        </p:spPr>
      </p:pic>
      <p:sp>
        <p:nvSpPr>
          <p:cNvPr id="14" name="Title 13"/>
          <p:cNvSpPr>
            <a:spLocks noGrp="1"/>
          </p:cNvSpPr>
          <p:nvPr>
            <p:ph type="title"/>
          </p:nvPr>
        </p:nvSpPr>
        <p:spPr>
          <a:xfrm>
            <a:off x="298094" y="188305"/>
            <a:ext cx="8225315" cy="692646"/>
          </a:xfrm>
        </p:spPr>
        <p:txBody>
          <a:bodyPr>
            <a:normAutofit/>
          </a:bodyPr>
          <a:lstStyle/>
          <a:p>
            <a:r>
              <a:rPr lang="en-US" dirty="0" smtClean="0"/>
              <a:t>The Growing Complexity of Big Data Environments</a:t>
            </a:r>
            <a:endParaRPr lang="en-US" dirty="0"/>
          </a:p>
        </p:txBody>
      </p:sp>
      <p:sp>
        <p:nvSpPr>
          <p:cNvPr id="69" name="TextBox 68"/>
          <p:cNvSpPr txBox="1"/>
          <p:nvPr/>
        </p:nvSpPr>
        <p:spPr>
          <a:xfrm rot="16200000">
            <a:off x="186808" y="1394342"/>
            <a:ext cx="840854" cy="300070"/>
          </a:xfrm>
          <a:prstGeom prst="rect">
            <a:avLst/>
          </a:prstGeom>
          <a:noFill/>
        </p:spPr>
        <p:txBody>
          <a:bodyPr wrap="square" lIns="68568" tIns="34284" rIns="68568" bIns="34284" rtlCol="0">
            <a:spAutoFit/>
          </a:bodyPr>
          <a:lstStyle/>
          <a:p>
            <a:pPr algn="ctr"/>
            <a:r>
              <a:rPr lang="en-US" sz="1500" dirty="0">
                <a:solidFill>
                  <a:srgbClr val="76797C"/>
                </a:solidFill>
                <a:rtl val="0"/>
              </a:rPr>
              <a:t>Apps</a:t>
            </a: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5578" y="1253139"/>
            <a:ext cx="361985" cy="362174"/>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358" y="1279194"/>
            <a:ext cx="335945" cy="336119"/>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1628" y="1217881"/>
            <a:ext cx="372133" cy="372327"/>
          </a:xfrm>
          <a:prstGeom prst="rect">
            <a:avLst/>
          </a:prstGeom>
        </p:spPr>
      </p:pic>
      <p:sp>
        <p:nvSpPr>
          <p:cNvPr id="56" name="TextBox 55"/>
          <p:cNvSpPr txBox="1"/>
          <p:nvPr/>
        </p:nvSpPr>
        <p:spPr>
          <a:xfrm>
            <a:off x="2068069" y="1566729"/>
            <a:ext cx="1514696" cy="207737"/>
          </a:xfrm>
          <a:prstGeom prst="rect">
            <a:avLst/>
          </a:prstGeom>
          <a:noFill/>
        </p:spPr>
        <p:txBody>
          <a:bodyPr wrap="square" lIns="68568" tIns="34284" rIns="68568" bIns="34284" rtlCol="0">
            <a:spAutoFit/>
          </a:bodyPr>
          <a:lstStyle/>
          <a:p>
            <a:pPr algn="ctr"/>
            <a:r>
              <a:rPr lang="en-US" sz="900" dirty="0">
                <a:solidFill>
                  <a:srgbClr val="4D4F53"/>
                </a:solidFill>
                <a:rtl val="0"/>
              </a:rPr>
              <a:t>Customer Experience</a:t>
            </a:r>
          </a:p>
        </p:txBody>
      </p:sp>
      <p:sp>
        <p:nvSpPr>
          <p:cNvPr id="57" name="TextBox 56"/>
          <p:cNvSpPr txBox="1"/>
          <p:nvPr/>
        </p:nvSpPr>
        <p:spPr>
          <a:xfrm>
            <a:off x="1052905" y="1566729"/>
            <a:ext cx="1088633" cy="346237"/>
          </a:xfrm>
          <a:prstGeom prst="rect">
            <a:avLst/>
          </a:prstGeom>
          <a:noFill/>
        </p:spPr>
        <p:txBody>
          <a:bodyPr wrap="square" lIns="68568" tIns="34284" rIns="68568" bIns="34284" rtlCol="0">
            <a:spAutoFit/>
          </a:bodyPr>
          <a:lstStyle/>
          <a:p>
            <a:pPr algn="ctr"/>
            <a:r>
              <a:rPr lang="en-US" sz="900" dirty="0">
                <a:solidFill>
                  <a:srgbClr val="4D4F53"/>
                </a:solidFill>
                <a:rtl val="0"/>
              </a:rPr>
              <a:t>Data Architecture Optimization</a:t>
            </a:r>
          </a:p>
        </p:txBody>
      </p:sp>
      <p:sp>
        <p:nvSpPr>
          <p:cNvPr id="59" name="TextBox 58"/>
          <p:cNvSpPr txBox="1"/>
          <p:nvPr/>
        </p:nvSpPr>
        <p:spPr>
          <a:xfrm>
            <a:off x="3679355" y="1566729"/>
            <a:ext cx="1389651" cy="346237"/>
          </a:xfrm>
          <a:prstGeom prst="rect">
            <a:avLst/>
          </a:prstGeom>
          <a:noFill/>
        </p:spPr>
        <p:txBody>
          <a:bodyPr wrap="square" lIns="68568" tIns="34284" rIns="68568" bIns="34284" rtlCol="0">
            <a:spAutoFit/>
          </a:bodyPr>
          <a:lstStyle/>
          <a:p>
            <a:pPr algn="ctr"/>
            <a:r>
              <a:rPr lang="en-US" sz="900" dirty="0">
                <a:solidFill>
                  <a:srgbClr val="4D4F53"/>
                </a:solidFill>
                <a:rtl val="0"/>
              </a:rPr>
              <a:t>Security Investigation &amp; </a:t>
            </a:r>
            <a:br>
              <a:rPr lang="en-US" sz="900" dirty="0">
                <a:solidFill>
                  <a:srgbClr val="4D4F53"/>
                </a:solidFill>
                <a:rtl val="0"/>
              </a:rPr>
            </a:br>
            <a:r>
              <a:rPr lang="en-US" sz="900" dirty="0">
                <a:solidFill>
                  <a:srgbClr val="4D4F53"/>
                </a:solidFill>
                <a:rtl val="0"/>
              </a:rPr>
              <a:t>Event Management</a:t>
            </a:r>
          </a:p>
        </p:txBody>
      </p:sp>
      <p:sp>
        <p:nvSpPr>
          <p:cNvPr id="60" name="TextBox 59"/>
          <p:cNvSpPr txBox="1"/>
          <p:nvPr/>
        </p:nvSpPr>
        <p:spPr>
          <a:xfrm>
            <a:off x="5345465" y="1554574"/>
            <a:ext cx="840282" cy="346237"/>
          </a:xfrm>
          <a:prstGeom prst="rect">
            <a:avLst/>
          </a:prstGeom>
          <a:noFill/>
        </p:spPr>
        <p:txBody>
          <a:bodyPr wrap="square" lIns="68568" tIns="34284" rIns="68568" bIns="34284" rtlCol="0">
            <a:spAutoFit/>
          </a:bodyPr>
          <a:lstStyle/>
          <a:p>
            <a:pPr algn="ctr"/>
            <a:r>
              <a:rPr lang="en-US" sz="900" dirty="0">
                <a:solidFill>
                  <a:srgbClr val="4D4F53"/>
                </a:solidFill>
                <a:rtl val="0"/>
              </a:rPr>
              <a:t>Operational Intelligence</a:t>
            </a:r>
          </a:p>
        </p:txBody>
      </p:sp>
      <p:pic>
        <p:nvPicPr>
          <p:cNvPr id="61" name="Picture 2" descr="C:\Users\swooledge\Google Drive\Marketing Google Site Content\Logos, Guidelines, Icons and Templates\Icon Library\Use Case Icons\Transparent gray\Icon_Use-Cases_Gray_Data-Hub_v1_300x300px_tran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4034" y="1253138"/>
            <a:ext cx="322434" cy="322602"/>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3" descr="C:\Users\swooledge\Google Drive\Marketing Google Site Content\Logos, Guidelines, Icons and Templates\Icon Library\Big Data Icons\Transparent Gray\Icon_Big-Data_Gray_Cloud_300x300px_tran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6792" y="1123950"/>
            <a:ext cx="585608" cy="585914"/>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TextBox 70"/>
          <p:cNvSpPr txBox="1"/>
          <p:nvPr/>
        </p:nvSpPr>
        <p:spPr>
          <a:xfrm>
            <a:off x="6558667" y="1556146"/>
            <a:ext cx="1193717" cy="346237"/>
          </a:xfrm>
          <a:prstGeom prst="rect">
            <a:avLst/>
          </a:prstGeom>
          <a:noFill/>
        </p:spPr>
        <p:txBody>
          <a:bodyPr wrap="square" lIns="68568" tIns="34284" rIns="68568" bIns="34284" rtlCol="0">
            <a:spAutoFit/>
          </a:bodyPr>
          <a:lstStyle/>
          <a:p>
            <a:pPr algn="ctr"/>
            <a:r>
              <a:rPr lang="en-US" sz="900" dirty="0">
                <a:solidFill>
                  <a:srgbClr val="4D4F53"/>
                </a:solidFill>
                <a:rtl val="0"/>
              </a:rPr>
              <a:t>Managed Services &amp; Custom Apps</a:t>
            </a:r>
          </a:p>
        </p:txBody>
      </p:sp>
      <p:sp>
        <p:nvSpPr>
          <p:cNvPr id="43" name="Rectangle 42"/>
          <p:cNvSpPr/>
          <p:nvPr/>
        </p:nvSpPr>
        <p:spPr bwMode="auto">
          <a:xfrm>
            <a:off x="7627414" y="3423729"/>
            <a:ext cx="951840" cy="669533"/>
          </a:xfrm>
          <a:prstGeom prst="rect">
            <a:avLst/>
          </a:prstGeom>
          <a:solidFill>
            <a:srgbClr val="92CAFF"/>
          </a:solidFill>
          <a:ln w="9525" algn="ctr">
            <a:noFill/>
            <a:round/>
            <a:headEnd/>
            <a:tailEnd/>
          </a:ln>
        </p:spPr>
        <p:txBody>
          <a:bodyPr lIns="91424" tIns="45712" rIns="91424" bIns="45712" rtlCol="0" anchor="ctr"/>
          <a:lstStyle/>
          <a:p>
            <a:pPr algn="ctr" eaLnBrk="0" hangingPunct="0"/>
            <a:r>
              <a:rPr lang="en-US" sz="1050" dirty="0">
                <a:rtl val="0"/>
              </a:rPr>
              <a:t>Search</a:t>
            </a:r>
          </a:p>
          <a:p>
            <a:pPr algn="ctr" eaLnBrk="0" hangingPunct="0"/>
            <a:r>
              <a:rPr lang="en-US" sz="1050" dirty="0">
                <a:rtl val="0"/>
              </a:rPr>
              <a:t>server</a:t>
            </a:r>
          </a:p>
        </p:txBody>
      </p:sp>
      <p:sp>
        <p:nvSpPr>
          <p:cNvPr id="74" name="Rectangle 73"/>
          <p:cNvSpPr/>
          <p:nvPr/>
        </p:nvSpPr>
        <p:spPr bwMode="auto">
          <a:xfrm>
            <a:off x="1419407" y="2360461"/>
            <a:ext cx="951840" cy="669533"/>
          </a:xfrm>
          <a:prstGeom prst="rect">
            <a:avLst/>
          </a:prstGeom>
          <a:solidFill>
            <a:schemeClr val="bg2"/>
          </a:solidFill>
          <a:ln w="9525" algn="ctr">
            <a:noFill/>
            <a:round/>
            <a:headEnd/>
            <a:tailEnd/>
          </a:ln>
        </p:spPr>
        <p:txBody>
          <a:bodyPr lIns="91424" tIns="45712" rIns="91424" bIns="45712" rtlCol="0" anchor="ctr"/>
          <a:lstStyle/>
          <a:p>
            <a:pPr algn="ctr" eaLnBrk="0" hangingPunct="0"/>
            <a:r>
              <a:rPr lang="en-US" sz="1000" dirty="0">
                <a:solidFill>
                  <a:srgbClr val="FFFFFF"/>
                </a:solidFill>
                <a:rtl val="0"/>
              </a:rPr>
              <a:t>Hadoop &amp; Spark cluster</a:t>
            </a:r>
          </a:p>
        </p:txBody>
      </p:sp>
      <p:sp>
        <p:nvSpPr>
          <p:cNvPr id="75" name="Rectangle 74"/>
          <p:cNvSpPr/>
          <p:nvPr/>
        </p:nvSpPr>
        <p:spPr bwMode="auto">
          <a:xfrm>
            <a:off x="3727320" y="2343150"/>
            <a:ext cx="997079" cy="685800"/>
          </a:xfrm>
          <a:prstGeom prst="rect">
            <a:avLst/>
          </a:prstGeom>
          <a:solidFill>
            <a:schemeClr val="bg2">
              <a:lumMod val="50000"/>
              <a:lumOff val="50000"/>
            </a:schemeClr>
          </a:solidFill>
          <a:ln w="9525" algn="ctr">
            <a:noFill/>
            <a:round/>
            <a:headEnd/>
            <a:tailEnd/>
          </a:ln>
        </p:spPr>
        <p:txBody>
          <a:bodyPr lIns="0" tIns="0" rIns="0" bIns="0" rtlCol="0" anchor="ctr"/>
          <a:lstStyle/>
          <a:p>
            <a:pPr algn="ctr" eaLnBrk="0" hangingPunct="0"/>
            <a:r>
              <a:rPr lang="en-US" sz="1000" dirty="0">
                <a:solidFill>
                  <a:srgbClr val="FFFFFF"/>
                </a:solidFill>
                <a:rtl val="0"/>
              </a:rPr>
              <a:t>Cassandra for event or content logging</a:t>
            </a:r>
          </a:p>
        </p:txBody>
      </p:sp>
      <p:sp>
        <p:nvSpPr>
          <p:cNvPr id="76" name="Rectangle 75"/>
          <p:cNvSpPr/>
          <p:nvPr/>
        </p:nvSpPr>
        <p:spPr bwMode="auto">
          <a:xfrm>
            <a:off x="3727321" y="4096285"/>
            <a:ext cx="951840" cy="669533"/>
          </a:xfrm>
          <a:prstGeom prst="rect">
            <a:avLst/>
          </a:prstGeom>
          <a:solidFill>
            <a:srgbClr val="008000"/>
          </a:solidFill>
          <a:ln w="9525" algn="ctr">
            <a:noFill/>
            <a:round/>
            <a:headEnd/>
            <a:tailEnd/>
          </a:ln>
        </p:spPr>
        <p:txBody>
          <a:bodyPr lIns="91424" tIns="45712" rIns="91424" bIns="45712" rtlCol="0" anchor="ctr"/>
          <a:lstStyle/>
          <a:p>
            <a:pPr algn="ctr" eaLnBrk="0" hangingPunct="0"/>
            <a:r>
              <a:rPr lang="en-US" sz="1000" dirty="0">
                <a:solidFill>
                  <a:srgbClr val="FFFFFF"/>
                </a:solidFill>
                <a:rtl val="0"/>
              </a:rPr>
              <a:t>Document JSON DB </a:t>
            </a:r>
          </a:p>
        </p:txBody>
      </p:sp>
      <p:sp>
        <p:nvSpPr>
          <p:cNvPr id="77" name="Rectangle 76"/>
          <p:cNvSpPr/>
          <p:nvPr/>
        </p:nvSpPr>
        <p:spPr bwMode="auto">
          <a:xfrm>
            <a:off x="2011447" y="3939028"/>
            <a:ext cx="951840" cy="669533"/>
          </a:xfrm>
          <a:prstGeom prst="rect">
            <a:avLst/>
          </a:prstGeom>
          <a:solidFill>
            <a:srgbClr val="800000"/>
          </a:solidFill>
          <a:ln w="9525" algn="ctr">
            <a:noFill/>
            <a:round/>
            <a:headEnd/>
            <a:tailEnd/>
          </a:ln>
        </p:spPr>
        <p:txBody>
          <a:bodyPr lIns="91424" tIns="45712" rIns="91424" bIns="45712" rtlCol="0" anchor="ctr"/>
          <a:lstStyle/>
          <a:p>
            <a:pPr algn="ctr" eaLnBrk="0" hangingPunct="0"/>
            <a:r>
              <a:rPr lang="en-US" sz="1000" dirty="0">
                <a:solidFill>
                  <a:srgbClr val="FFFFFF"/>
                </a:solidFill>
                <a:rtl val="0"/>
              </a:rPr>
              <a:t>Classic data warehouse</a:t>
            </a:r>
          </a:p>
        </p:txBody>
      </p:sp>
      <p:sp>
        <p:nvSpPr>
          <p:cNvPr id="78" name="Rectangle 77"/>
          <p:cNvSpPr/>
          <p:nvPr/>
        </p:nvSpPr>
        <p:spPr bwMode="auto">
          <a:xfrm>
            <a:off x="6005624" y="2454818"/>
            <a:ext cx="951840" cy="669533"/>
          </a:xfrm>
          <a:prstGeom prst="rect">
            <a:avLst/>
          </a:prstGeom>
          <a:solidFill>
            <a:srgbClr val="FF6600"/>
          </a:solidFill>
          <a:ln w="9525" algn="ctr">
            <a:noFill/>
            <a:round/>
            <a:headEnd/>
            <a:tailEnd/>
          </a:ln>
        </p:spPr>
        <p:txBody>
          <a:bodyPr lIns="91424" tIns="45712" rIns="91424" bIns="45712" rtlCol="0" anchor="ctr"/>
          <a:lstStyle/>
          <a:p>
            <a:pPr algn="ctr" eaLnBrk="0" hangingPunct="0"/>
            <a:r>
              <a:rPr lang="en-US" sz="1000" dirty="0">
                <a:solidFill>
                  <a:prstClr val="black"/>
                </a:solidFill>
                <a:rtl val="0"/>
              </a:rPr>
              <a:t>Message middleware</a:t>
            </a:r>
          </a:p>
        </p:txBody>
      </p:sp>
      <p:sp>
        <p:nvSpPr>
          <p:cNvPr id="79" name="Rectangle 78"/>
          <p:cNvSpPr/>
          <p:nvPr/>
        </p:nvSpPr>
        <p:spPr bwMode="auto">
          <a:xfrm>
            <a:off x="5891575" y="3994968"/>
            <a:ext cx="951840" cy="669533"/>
          </a:xfrm>
          <a:prstGeom prst="rect">
            <a:avLst/>
          </a:prstGeom>
          <a:solidFill>
            <a:schemeClr val="accent1"/>
          </a:solidFill>
          <a:ln w="9525" algn="ctr">
            <a:noFill/>
            <a:round/>
            <a:headEnd/>
            <a:tailEnd/>
          </a:ln>
        </p:spPr>
        <p:txBody>
          <a:bodyPr lIns="91424" tIns="45712" rIns="91424" bIns="45712" rtlCol="0" anchor="ctr"/>
          <a:lstStyle/>
          <a:p>
            <a:pPr algn="ctr" eaLnBrk="0" hangingPunct="0"/>
            <a:r>
              <a:rPr lang="en-US" sz="1000" dirty="0">
                <a:solidFill>
                  <a:srgbClr val="FFFFFF"/>
                </a:solidFill>
                <a:rtl val="0"/>
              </a:rPr>
              <a:t>Application</a:t>
            </a:r>
          </a:p>
          <a:p>
            <a:pPr algn="ctr" eaLnBrk="0" hangingPunct="0"/>
            <a:r>
              <a:rPr lang="en-US" sz="1000" dirty="0">
                <a:solidFill>
                  <a:srgbClr val="FFFFFF"/>
                </a:solidFill>
                <a:rtl val="0"/>
              </a:rPr>
              <a:t>server</a:t>
            </a:r>
          </a:p>
        </p:txBody>
      </p:sp>
      <p:cxnSp>
        <p:nvCxnSpPr>
          <p:cNvPr id="80" name="Straight Connector 79"/>
          <p:cNvCxnSpPr>
            <a:stCxn id="74" idx="3"/>
            <a:endCxn id="75" idx="1"/>
          </p:cNvCxnSpPr>
          <p:nvPr/>
        </p:nvCxnSpPr>
        <p:spPr bwMode="auto">
          <a:xfrm flipV="1">
            <a:off x="2371247" y="2686050"/>
            <a:ext cx="1356073" cy="9178"/>
          </a:xfrm>
          <a:prstGeom prst="line">
            <a:avLst/>
          </a:prstGeom>
          <a:noFill/>
          <a:ln w="25400" algn="ctr">
            <a:solidFill>
              <a:schemeClr val="bg2"/>
            </a:solidFill>
            <a:round/>
            <a:headEnd/>
            <a:tailEnd/>
          </a:ln>
        </p:spPr>
      </p:cxnSp>
      <p:cxnSp>
        <p:nvCxnSpPr>
          <p:cNvPr id="81" name="Straight Connector 80"/>
          <p:cNvCxnSpPr>
            <a:stCxn id="77" idx="3"/>
            <a:endCxn id="76" idx="1"/>
          </p:cNvCxnSpPr>
          <p:nvPr/>
        </p:nvCxnSpPr>
        <p:spPr bwMode="auto">
          <a:xfrm>
            <a:off x="2963287" y="4273795"/>
            <a:ext cx="764034" cy="157256"/>
          </a:xfrm>
          <a:prstGeom prst="line">
            <a:avLst/>
          </a:prstGeom>
          <a:noFill/>
          <a:ln w="25400" algn="ctr">
            <a:solidFill>
              <a:schemeClr val="bg2"/>
            </a:solidFill>
            <a:round/>
            <a:headEnd/>
            <a:tailEnd/>
          </a:ln>
        </p:spPr>
      </p:cxnSp>
      <p:cxnSp>
        <p:nvCxnSpPr>
          <p:cNvPr id="82" name="Straight Connector 81"/>
          <p:cNvCxnSpPr>
            <a:stCxn id="75" idx="2"/>
            <a:endCxn id="79" idx="1"/>
          </p:cNvCxnSpPr>
          <p:nvPr/>
        </p:nvCxnSpPr>
        <p:spPr bwMode="auto">
          <a:xfrm>
            <a:off x="4225860" y="3028950"/>
            <a:ext cx="1665715" cy="1300785"/>
          </a:xfrm>
          <a:prstGeom prst="line">
            <a:avLst/>
          </a:prstGeom>
          <a:noFill/>
          <a:ln w="25400" algn="ctr">
            <a:solidFill>
              <a:schemeClr val="bg2"/>
            </a:solidFill>
            <a:round/>
            <a:headEnd/>
            <a:tailEnd/>
          </a:ln>
        </p:spPr>
      </p:cxnSp>
      <p:cxnSp>
        <p:nvCxnSpPr>
          <p:cNvPr id="83" name="Straight Connector 82"/>
          <p:cNvCxnSpPr>
            <a:stCxn id="76" idx="3"/>
            <a:endCxn id="78" idx="1"/>
          </p:cNvCxnSpPr>
          <p:nvPr/>
        </p:nvCxnSpPr>
        <p:spPr bwMode="auto">
          <a:xfrm flipV="1">
            <a:off x="4679161" y="2789584"/>
            <a:ext cx="1326464" cy="1641467"/>
          </a:xfrm>
          <a:prstGeom prst="line">
            <a:avLst/>
          </a:prstGeom>
          <a:noFill/>
          <a:ln w="25400" algn="ctr">
            <a:solidFill>
              <a:schemeClr val="bg2"/>
            </a:solidFill>
            <a:round/>
            <a:headEnd/>
            <a:tailEnd/>
          </a:ln>
        </p:spPr>
      </p:cxnSp>
      <p:cxnSp>
        <p:nvCxnSpPr>
          <p:cNvPr id="84" name="Straight Connector 83"/>
          <p:cNvCxnSpPr>
            <a:stCxn id="74" idx="2"/>
            <a:endCxn id="77" idx="0"/>
          </p:cNvCxnSpPr>
          <p:nvPr/>
        </p:nvCxnSpPr>
        <p:spPr bwMode="auto">
          <a:xfrm>
            <a:off x="1895327" y="3029994"/>
            <a:ext cx="592040" cy="909034"/>
          </a:xfrm>
          <a:prstGeom prst="line">
            <a:avLst/>
          </a:prstGeom>
          <a:noFill/>
          <a:ln w="25400" algn="ctr">
            <a:solidFill>
              <a:schemeClr val="bg2"/>
            </a:solidFill>
            <a:round/>
            <a:headEnd/>
            <a:tailEnd/>
          </a:ln>
        </p:spPr>
      </p:cxnSp>
      <p:cxnSp>
        <p:nvCxnSpPr>
          <p:cNvPr id="85" name="Straight Connector 84"/>
          <p:cNvCxnSpPr>
            <a:stCxn id="74" idx="3"/>
            <a:endCxn id="79" idx="1"/>
          </p:cNvCxnSpPr>
          <p:nvPr/>
        </p:nvCxnSpPr>
        <p:spPr bwMode="auto">
          <a:xfrm>
            <a:off x="2371247" y="2695228"/>
            <a:ext cx="3520328" cy="1634507"/>
          </a:xfrm>
          <a:prstGeom prst="line">
            <a:avLst/>
          </a:prstGeom>
          <a:noFill/>
          <a:ln w="25400" algn="ctr">
            <a:solidFill>
              <a:schemeClr val="bg2"/>
            </a:solidFill>
            <a:round/>
            <a:headEnd/>
            <a:tailEnd/>
          </a:ln>
        </p:spPr>
      </p:cxnSp>
      <p:cxnSp>
        <p:nvCxnSpPr>
          <p:cNvPr id="86" name="Straight Connector 85"/>
          <p:cNvCxnSpPr>
            <a:stCxn id="75" idx="2"/>
            <a:endCxn id="77" idx="3"/>
          </p:cNvCxnSpPr>
          <p:nvPr/>
        </p:nvCxnSpPr>
        <p:spPr bwMode="auto">
          <a:xfrm flipH="1">
            <a:off x="2963287" y="3028950"/>
            <a:ext cx="1262573" cy="1244845"/>
          </a:xfrm>
          <a:prstGeom prst="line">
            <a:avLst/>
          </a:prstGeom>
          <a:noFill/>
          <a:ln w="25400" algn="ctr">
            <a:solidFill>
              <a:schemeClr val="bg2"/>
            </a:solidFill>
            <a:round/>
            <a:headEnd/>
            <a:tailEnd/>
          </a:ln>
        </p:spPr>
      </p:cxnSp>
      <p:cxnSp>
        <p:nvCxnSpPr>
          <p:cNvPr id="87" name="Straight Connector 86"/>
          <p:cNvCxnSpPr>
            <a:stCxn id="75" idx="3"/>
            <a:endCxn id="78" idx="1"/>
          </p:cNvCxnSpPr>
          <p:nvPr/>
        </p:nvCxnSpPr>
        <p:spPr bwMode="auto">
          <a:xfrm>
            <a:off x="4724399" y="2686050"/>
            <a:ext cx="1281225" cy="103535"/>
          </a:xfrm>
          <a:prstGeom prst="line">
            <a:avLst/>
          </a:prstGeom>
          <a:noFill/>
          <a:ln w="25400" algn="ctr">
            <a:solidFill>
              <a:schemeClr val="bg2"/>
            </a:solidFill>
            <a:round/>
            <a:headEnd/>
            <a:tailEnd/>
          </a:ln>
        </p:spPr>
      </p:cxnSp>
      <p:pic>
        <p:nvPicPr>
          <p:cNvPr id="90" name="Shape 603"/>
          <p:cNvPicPr preferRelativeResize="0"/>
          <p:nvPr/>
        </p:nvPicPr>
        <p:blipFill rotWithShape="1">
          <a:blip r:embed="rId11">
            <a:alphaModFix/>
          </a:blip>
          <a:srcRect b="24322"/>
          <a:stretch/>
        </p:blipFill>
        <p:spPr>
          <a:xfrm>
            <a:off x="228600" y="2571750"/>
            <a:ext cx="778606" cy="470740"/>
          </a:xfrm>
          <a:prstGeom prst="rect">
            <a:avLst/>
          </a:prstGeom>
          <a:noFill/>
          <a:ln>
            <a:noFill/>
          </a:ln>
        </p:spPr>
      </p:pic>
      <p:pic>
        <p:nvPicPr>
          <p:cNvPr id="91" name="Shape 604"/>
          <p:cNvPicPr preferRelativeResize="0"/>
          <p:nvPr/>
        </p:nvPicPr>
        <p:blipFill>
          <a:blip r:embed="rId12">
            <a:alphaModFix/>
          </a:blip>
          <a:stretch>
            <a:fillRect/>
          </a:stretch>
        </p:blipFill>
        <p:spPr>
          <a:xfrm>
            <a:off x="2438400" y="2876550"/>
            <a:ext cx="371539" cy="342820"/>
          </a:xfrm>
          <a:prstGeom prst="rect">
            <a:avLst/>
          </a:prstGeom>
          <a:noFill/>
          <a:ln>
            <a:noFill/>
          </a:ln>
        </p:spPr>
      </p:pic>
      <p:pic>
        <p:nvPicPr>
          <p:cNvPr id="92" name="Picture 14" descr="http://smarttechies.files.wordpress.com/2013/07/solr-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84542" y="3048715"/>
            <a:ext cx="743273" cy="409933"/>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2" descr="http://file.mrbool.com/mrbool/articles/ShubhanKohli/ConceptsOracle/OracleConcepts01.jpg"/>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3045"/>
          <a:stretch/>
        </p:blipFill>
        <p:spPr bwMode="auto">
          <a:xfrm>
            <a:off x="6178293" y="4708306"/>
            <a:ext cx="895470" cy="255732"/>
          </a:xfrm>
          <a:prstGeom prst="rect">
            <a:avLst/>
          </a:prstGeom>
          <a:solidFill>
            <a:schemeClr val="bg1"/>
          </a:solidFill>
          <a:ln>
            <a:noFill/>
          </a:ln>
          <a:extLst/>
        </p:spPr>
      </p:pic>
      <p:pic>
        <p:nvPicPr>
          <p:cNvPr id="94" name="Picture 4" descr="http://svn.apache.org/repos/asf/kafka/site/logos/originals/png/TALL%20-%20Black%20on%20Transpare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7465" y="2314163"/>
            <a:ext cx="433935" cy="472630"/>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6" descr="http://hbase.apache.org/images/hbase_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52600" y="2114550"/>
            <a:ext cx="662332" cy="16380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6" name="Straight Connector 95"/>
          <p:cNvCxnSpPr>
            <a:stCxn id="78" idx="3"/>
            <a:endCxn id="43" idx="1"/>
          </p:cNvCxnSpPr>
          <p:nvPr/>
        </p:nvCxnSpPr>
        <p:spPr bwMode="auto">
          <a:xfrm>
            <a:off x="6957464" y="2789585"/>
            <a:ext cx="669950" cy="968911"/>
          </a:xfrm>
          <a:prstGeom prst="line">
            <a:avLst/>
          </a:prstGeom>
          <a:noFill/>
          <a:ln w="25400" algn="ctr">
            <a:solidFill>
              <a:schemeClr val="bg2"/>
            </a:solidFill>
            <a:round/>
            <a:headEnd/>
            <a:tailEnd/>
          </a:ln>
        </p:spPr>
      </p:cxnSp>
      <p:cxnSp>
        <p:nvCxnSpPr>
          <p:cNvPr id="97" name="Straight Connector 96"/>
          <p:cNvCxnSpPr>
            <a:stCxn id="43" idx="1"/>
            <a:endCxn id="79" idx="3"/>
          </p:cNvCxnSpPr>
          <p:nvPr/>
        </p:nvCxnSpPr>
        <p:spPr bwMode="auto">
          <a:xfrm flipH="1">
            <a:off x="6843415" y="3758495"/>
            <a:ext cx="783999" cy="571239"/>
          </a:xfrm>
          <a:prstGeom prst="line">
            <a:avLst/>
          </a:prstGeom>
          <a:noFill/>
          <a:ln w="25400" algn="ctr">
            <a:solidFill>
              <a:schemeClr val="bg2"/>
            </a:solidFill>
            <a:round/>
            <a:headEnd/>
            <a:tailEnd/>
          </a:ln>
        </p:spPr>
      </p:cxnSp>
      <p:pic>
        <p:nvPicPr>
          <p:cNvPr id="100" name="Picture 99" descr="es.tif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27414" y="4197360"/>
            <a:ext cx="722974" cy="275872"/>
          </a:xfrm>
          <a:prstGeom prst="rect">
            <a:avLst/>
          </a:prstGeom>
        </p:spPr>
      </p:pic>
      <p:pic>
        <p:nvPicPr>
          <p:cNvPr id="101" name="Picture 8" descr="https://www.mapr.com/sites/default/files/pig-imag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105150"/>
            <a:ext cx="354206" cy="4226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10" descr="http://blog.cloudera.com/wp-content/uploads/2012/11/impala-logo.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513" y="2800350"/>
            <a:ext cx="281087" cy="526928"/>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Shape 595"/>
          <p:cNvPicPr preferRelativeResize="0"/>
          <p:nvPr/>
        </p:nvPicPr>
        <p:blipFill>
          <a:blip r:embed="rId20">
            <a:alphaModFix/>
          </a:blip>
          <a:stretch>
            <a:fillRect/>
          </a:stretch>
        </p:blipFill>
        <p:spPr>
          <a:xfrm>
            <a:off x="2528312" y="2288455"/>
            <a:ext cx="746646" cy="270800"/>
          </a:xfrm>
          <a:prstGeom prst="rect">
            <a:avLst/>
          </a:prstGeom>
          <a:noFill/>
          <a:ln>
            <a:noFill/>
          </a:ln>
        </p:spPr>
      </p:pic>
      <p:cxnSp>
        <p:nvCxnSpPr>
          <p:cNvPr id="7" name="Straight Connector 6"/>
          <p:cNvCxnSpPr>
            <a:stCxn id="79" idx="0"/>
            <a:endCxn id="78" idx="2"/>
          </p:cNvCxnSpPr>
          <p:nvPr/>
        </p:nvCxnSpPr>
        <p:spPr bwMode="auto">
          <a:xfrm flipV="1">
            <a:off x="6367495" y="3124351"/>
            <a:ext cx="114050" cy="870617"/>
          </a:xfrm>
          <a:prstGeom prst="line">
            <a:avLst/>
          </a:prstGeom>
          <a:noFill/>
          <a:ln w="25400" algn="ctr">
            <a:solidFill>
              <a:schemeClr val="bg2"/>
            </a:solidFill>
            <a:round/>
            <a:headEnd/>
            <a:tailEnd/>
          </a:ln>
        </p:spPr>
      </p:cxnSp>
      <p:sp>
        <p:nvSpPr>
          <p:cNvPr id="35" name="Rounded Rectangle 34"/>
          <p:cNvSpPr/>
          <p:nvPr/>
        </p:nvSpPr>
        <p:spPr bwMode="auto">
          <a:xfrm>
            <a:off x="914400" y="1123950"/>
            <a:ext cx="7239000" cy="838200"/>
          </a:xfrm>
          <a:prstGeom prst="roundRect">
            <a:avLst>
              <a:gd name="adj" fmla="val 7088"/>
            </a:avLst>
          </a:prstGeom>
          <a:noFill/>
          <a:ln w="114300" algn="ctr">
            <a:solidFill>
              <a:schemeClr val="tx1">
                <a:lumMod val="75000"/>
                <a:lumOff val="25000"/>
              </a:schemeClr>
            </a:solidFill>
            <a:round/>
            <a:headEnd/>
            <a:tailEnd/>
          </a:ln>
        </p:spPr>
        <p:txBody>
          <a:bodyPr rtlCol="0" anchor="ctr"/>
          <a:lstStyle/>
          <a:p>
            <a:pPr algn="ctr" eaLnBrk="0" hangingPunct="0"/>
            <a:endParaRPr lang="en-US" dirty="0" smtClean="0">
              <a:solidFill>
                <a:prstClr val="white">
                  <a:lumMod val="50000"/>
                </a:prstClr>
              </a:solidFill>
              <a:rtl val="0"/>
            </a:endParaRPr>
          </a:p>
        </p:txBody>
      </p:sp>
    </p:spTree>
    <p:extLst>
      <p:ext uri="{BB962C8B-B14F-4D97-AF65-F5344CB8AC3E}">
        <p14:creationId xmlns:p14="http://schemas.microsoft.com/office/powerpoint/2010/main" val="89222829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874839" y="824463"/>
          <a:ext cx="5455840" cy="3531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hape 185"/>
          <p:cNvSpPr/>
          <p:nvPr/>
        </p:nvSpPr>
        <p:spPr>
          <a:xfrm rot="10800000">
            <a:off x="4416028" y="3593487"/>
            <a:ext cx="385763" cy="934084"/>
          </a:xfrm>
          <a:prstGeom prst="downArrow">
            <a:avLst>
              <a:gd name="adj1" fmla="val 50000"/>
              <a:gd name="adj2" fmla="val 50000"/>
            </a:avLst>
          </a:prstGeom>
          <a:gradFill flip="none" rotWithShape="1">
            <a:gsLst>
              <a:gs pos="24000">
                <a:schemeClr val="bg1">
                  <a:lumMod val="50000"/>
                </a:schemeClr>
              </a:gs>
              <a:gs pos="100000">
                <a:srgbClr val="FFFFFF"/>
              </a:gs>
            </a:gsLst>
            <a:lin ang="16800000" scaled="0"/>
            <a:tileRect/>
          </a:gradFill>
          <a:ln>
            <a:noFill/>
          </a:ln>
        </p:spPr>
        <p:txBody>
          <a:bodyPr lIns="68563" tIns="34269" rIns="68563" bIns="34269" anchor="ctr" anchorCtr="0">
            <a:noAutofit/>
          </a:bodyPr>
          <a:lstStyle/>
          <a:p>
            <a:pPr algn="ctr" fontAlgn="base">
              <a:spcBef>
                <a:spcPct val="0"/>
              </a:spcBef>
              <a:spcAft>
                <a:spcPct val="0"/>
              </a:spcAft>
            </a:pPr>
            <a:endParaRPr sz="1800" kern="1200" dirty="0">
              <a:solidFill>
                <a:srgbClr val="FFFFFF"/>
              </a:solidFill>
              <a:latin typeface="Gill Sans" charset="0"/>
              <a:ea typeface="ヒラギノ角ゴ ProN W3" charset="-128"/>
              <a:cs typeface=""/>
              <a:sym typeface="Gill Sans" charset="0"/>
            </a:endParaRPr>
          </a:p>
        </p:txBody>
      </p:sp>
      <p:sp>
        <p:nvSpPr>
          <p:cNvPr id="5" name="TextBox 4"/>
          <p:cNvSpPr txBox="1"/>
          <p:nvPr/>
        </p:nvSpPr>
        <p:spPr>
          <a:xfrm>
            <a:off x="2625623" y="4489994"/>
            <a:ext cx="3966570" cy="507831"/>
          </a:xfrm>
          <a:prstGeom prst="rect">
            <a:avLst/>
          </a:prstGeom>
          <a:noFill/>
        </p:spPr>
        <p:txBody>
          <a:bodyPr wrap="square" rtlCol="0">
            <a:spAutoFit/>
          </a:bodyPr>
          <a:lstStyle/>
          <a:p>
            <a:pPr algn="ctr" fontAlgn="base">
              <a:spcBef>
                <a:spcPct val="0"/>
              </a:spcBef>
              <a:spcAft>
                <a:spcPct val="0"/>
              </a:spcAft>
            </a:pPr>
            <a:r>
              <a:rPr lang="en-US" sz="1350" kern="1200" dirty="0">
                <a:solidFill>
                  <a:srgbClr val="4D4F53"/>
                </a:solidFill>
                <a:ea typeface="ヒラギノ角ゴ ProN W3" charset="-128"/>
                <a:sym typeface="Gill Sans" charset="0"/>
              </a:rPr>
              <a:t>Complete Access to Real-time and </a:t>
            </a:r>
          </a:p>
          <a:p>
            <a:pPr algn="ctr" fontAlgn="base">
              <a:spcBef>
                <a:spcPct val="0"/>
              </a:spcBef>
              <a:spcAft>
                <a:spcPct val="0"/>
              </a:spcAft>
            </a:pPr>
            <a:r>
              <a:rPr lang="en-US" sz="1350" kern="1200" dirty="0">
                <a:solidFill>
                  <a:srgbClr val="4D4F53"/>
                </a:solidFill>
                <a:ea typeface="ヒラギノ角ゴ ProN W3" charset="-128"/>
                <a:sym typeface="Gill Sans" charset="0"/>
              </a:rPr>
              <a:t>Historical Data in One Platform</a:t>
            </a:r>
          </a:p>
        </p:txBody>
      </p:sp>
      <p:sp>
        <p:nvSpPr>
          <p:cNvPr id="6" name="Shape 185"/>
          <p:cNvSpPr/>
          <p:nvPr/>
        </p:nvSpPr>
        <p:spPr>
          <a:xfrm rot="5400000">
            <a:off x="8043861" y="1654275"/>
            <a:ext cx="385763" cy="1812134"/>
          </a:xfrm>
          <a:prstGeom prst="downArrow">
            <a:avLst>
              <a:gd name="adj1" fmla="val 50000"/>
              <a:gd name="adj2" fmla="val 50000"/>
            </a:avLst>
          </a:prstGeom>
          <a:gradFill flip="none" rotWithShape="1">
            <a:gsLst>
              <a:gs pos="24000">
                <a:schemeClr val="bg1">
                  <a:lumMod val="50000"/>
                </a:schemeClr>
              </a:gs>
              <a:gs pos="100000">
                <a:srgbClr val="FFFFFF"/>
              </a:gs>
            </a:gsLst>
            <a:lin ang="16800000" scaled="0"/>
            <a:tileRect/>
          </a:gradFill>
          <a:ln>
            <a:noFill/>
          </a:ln>
        </p:spPr>
        <p:txBody>
          <a:bodyPr lIns="68563" tIns="34269" rIns="68563" bIns="34269" anchor="ctr" anchorCtr="0">
            <a:noAutofit/>
          </a:bodyPr>
          <a:lstStyle/>
          <a:p>
            <a:pPr algn="ctr" fontAlgn="base">
              <a:spcBef>
                <a:spcPct val="0"/>
              </a:spcBef>
              <a:spcAft>
                <a:spcPct val="0"/>
              </a:spcAft>
            </a:pPr>
            <a:endParaRPr sz="1800" kern="1200" dirty="0">
              <a:solidFill>
                <a:srgbClr val="FFFFFF"/>
              </a:solidFill>
              <a:latin typeface="Gill Sans" charset="0"/>
              <a:ea typeface="ヒラギノ角ゴ ProN W3" charset="-128"/>
              <a:cs typeface=""/>
              <a:sym typeface="Gill Sans" charset="0"/>
            </a:endParaRPr>
          </a:p>
        </p:txBody>
      </p:sp>
      <p:sp>
        <p:nvSpPr>
          <p:cNvPr id="7" name="Shape 185"/>
          <p:cNvSpPr/>
          <p:nvPr/>
        </p:nvSpPr>
        <p:spPr>
          <a:xfrm rot="16200000">
            <a:off x="745134" y="1623516"/>
            <a:ext cx="385763" cy="1873648"/>
          </a:xfrm>
          <a:prstGeom prst="downArrow">
            <a:avLst>
              <a:gd name="adj1" fmla="val 50000"/>
              <a:gd name="adj2" fmla="val 50000"/>
            </a:avLst>
          </a:prstGeom>
          <a:gradFill flip="none" rotWithShape="1">
            <a:gsLst>
              <a:gs pos="24000">
                <a:schemeClr val="bg1">
                  <a:lumMod val="50000"/>
                </a:schemeClr>
              </a:gs>
              <a:gs pos="100000">
                <a:srgbClr val="FFFFFF"/>
              </a:gs>
            </a:gsLst>
            <a:lin ang="16800000" scaled="0"/>
            <a:tileRect/>
          </a:gradFill>
          <a:ln>
            <a:noFill/>
          </a:ln>
        </p:spPr>
        <p:txBody>
          <a:bodyPr lIns="68563" tIns="34269" rIns="68563" bIns="34269" anchor="ctr" anchorCtr="0">
            <a:noAutofit/>
          </a:bodyPr>
          <a:lstStyle/>
          <a:p>
            <a:pPr algn="ctr" fontAlgn="base">
              <a:spcBef>
                <a:spcPct val="0"/>
              </a:spcBef>
              <a:spcAft>
                <a:spcPct val="0"/>
              </a:spcAft>
            </a:pPr>
            <a:endParaRPr sz="1800" kern="1200" dirty="0">
              <a:solidFill>
                <a:srgbClr val="FFFFFF"/>
              </a:solidFill>
              <a:latin typeface="Gill Sans" charset="0"/>
              <a:ea typeface="ヒラギノ角ゴ ProN W3" charset="-128"/>
              <a:cs typeface=""/>
              <a:sym typeface="Gill Sans" charset="0"/>
            </a:endParaRPr>
          </a:p>
        </p:txBody>
      </p:sp>
      <p:sp>
        <p:nvSpPr>
          <p:cNvPr id="9" name="TextBox 8"/>
          <p:cNvSpPr txBox="1"/>
          <p:nvPr/>
        </p:nvSpPr>
        <p:spPr>
          <a:xfrm>
            <a:off x="7533456" y="1466678"/>
            <a:ext cx="1462613" cy="830997"/>
          </a:xfrm>
          <a:prstGeom prst="rect">
            <a:avLst/>
          </a:prstGeom>
          <a:noFill/>
        </p:spPr>
        <p:txBody>
          <a:bodyPr wrap="square" rtlCol="0">
            <a:spAutoFit/>
          </a:bodyPr>
          <a:lstStyle/>
          <a:p>
            <a:pPr algn="ctr" fontAlgn="base">
              <a:spcBef>
                <a:spcPct val="0"/>
              </a:spcBef>
              <a:spcAft>
                <a:spcPct val="0"/>
              </a:spcAft>
            </a:pPr>
            <a:r>
              <a:rPr lang="en-US" sz="1200" kern="1200" dirty="0">
                <a:solidFill>
                  <a:srgbClr val="4D4F53"/>
                </a:solidFill>
                <a:ea typeface="ヒラギノ角ゴ ProN W3" charset="-128"/>
                <a:sym typeface="Gill Sans" charset="0"/>
              </a:rPr>
              <a:t>Developers Creating Database and Event Based Applications</a:t>
            </a:r>
          </a:p>
        </p:txBody>
      </p:sp>
      <p:sp>
        <p:nvSpPr>
          <p:cNvPr id="13" name="TextBox 12"/>
          <p:cNvSpPr txBox="1"/>
          <p:nvPr/>
        </p:nvSpPr>
        <p:spPr>
          <a:xfrm>
            <a:off x="106491" y="1466677"/>
            <a:ext cx="1585913" cy="830997"/>
          </a:xfrm>
          <a:prstGeom prst="rect">
            <a:avLst/>
          </a:prstGeom>
          <a:noFill/>
        </p:spPr>
        <p:txBody>
          <a:bodyPr wrap="square" rtlCol="0">
            <a:spAutoFit/>
          </a:bodyPr>
          <a:lstStyle/>
          <a:p>
            <a:pPr algn="ctr" fontAlgn="base">
              <a:spcBef>
                <a:spcPct val="0"/>
              </a:spcBef>
              <a:spcAft>
                <a:spcPct val="0"/>
              </a:spcAft>
            </a:pPr>
            <a:r>
              <a:rPr lang="en-US" sz="1200" kern="1200" dirty="0">
                <a:solidFill>
                  <a:srgbClr val="4D4F53"/>
                </a:solidFill>
                <a:ea typeface="ヒラギノ角ゴ ProN W3" charset="-128"/>
                <a:sym typeface="Gill Sans" charset="0"/>
              </a:rPr>
              <a:t>Analysts </a:t>
            </a:r>
          </a:p>
          <a:p>
            <a:pPr algn="ctr" fontAlgn="base">
              <a:spcBef>
                <a:spcPct val="0"/>
              </a:spcBef>
              <a:spcAft>
                <a:spcPct val="0"/>
              </a:spcAft>
            </a:pPr>
            <a:r>
              <a:rPr lang="en-US" sz="1200" kern="1200" dirty="0">
                <a:solidFill>
                  <a:srgbClr val="4D4F53"/>
                </a:solidFill>
                <a:ea typeface="ヒラギノ角ゴ ProN W3" charset="-128"/>
                <a:sym typeface="Gill Sans" charset="0"/>
              </a:rPr>
              <a:t>Creating BI Reports and KPIs on Data Warehouse</a:t>
            </a:r>
          </a:p>
        </p:txBody>
      </p:sp>
      <p:sp>
        <p:nvSpPr>
          <p:cNvPr id="8" name="TextBox 7"/>
          <p:cNvSpPr txBox="1"/>
          <p:nvPr/>
        </p:nvSpPr>
        <p:spPr>
          <a:xfrm>
            <a:off x="2625623" y="720985"/>
            <a:ext cx="1382706" cy="307777"/>
          </a:xfrm>
          <a:prstGeom prst="rect">
            <a:avLst/>
          </a:prstGeom>
          <a:noFill/>
        </p:spPr>
        <p:txBody>
          <a:bodyPr wrap="square" rtlCol="0">
            <a:spAutoFit/>
          </a:bodyPr>
          <a:lstStyle/>
          <a:p>
            <a:pPr algn="ctr"/>
            <a:r>
              <a:rPr lang="en-US" b="1" dirty="0" smtClean="0">
                <a:solidFill>
                  <a:schemeClr val="tx2"/>
                </a:solidFill>
                <a:latin typeface="Arial"/>
                <a:cs typeface="Arial"/>
              </a:rPr>
              <a:t>Historical</a:t>
            </a:r>
          </a:p>
        </p:txBody>
      </p:sp>
      <p:sp>
        <p:nvSpPr>
          <p:cNvPr id="11" name="TextBox 10"/>
          <p:cNvSpPr txBox="1"/>
          <p:nvPr/>
        </p:nvSpPr>
        <p:spPr>
          <a:xfrm>
            <a:off x="5053307" y="720985"/>
            <a:ext cx="1382706" cy="307777"/>
          </a:xfrm>
          <a:prstGeom prst="rect">
            <a:avLst/>
          </a:prstGeom>
          <a:noFill/>
        </p:spPr>
        <p:txBody>
          <a:bodyPr wrap="square" rtlCol="0">
            <a:spAutoFit/>
          </a:bodyPr>
          <a:lstStyle/>
          <a:p>
            <a:pPr algn="ctr"/>
            <a:r>
              <a:rPr lang="en-US" b="1" dirty="0" smtClean="0">
                <a:solidFill>
                  <a:schemeClr val="tx2"/>
                </a:solidFill>
                <a:latin typeface="Arial"/>
                <a:cs typeface="Arial"/>
              </a:rPr>
              <a:t>Immediate</a:t>
            </a:r>
          </a:p>
        </p:txBody>
      </p:sp>
      <p:sp>
        <p:nvSpPr>
          <p:cNvPr id="10" name="Title 9"/>
          <p:cNvSpPr>
            <a:spLocks noGrp="1"/>
          </p:cNvSpPr>
          <p:nvPr>
            <p:ph type="title"/>
          </p:nvPr>
        </p:nvSpPr>
        <p:spPr/>
        <p:txBody>
          <a:bodyPr/>
          <a:lstStyle/>
          <a:p>
            <a:endParaRPr lang="en-US"/>
          </a:p>
        </p:txBody>
      </p:sp>
    </p:spTree>
    <p:extLst>
      <p:ext uri="{BB962C8B-B14F-4D97-AF65-F5344CB8AC3E}">
        <p14:creationId xmlns:p14="http://schemas.microsoft.com/office/powerpoint/2010/main" val="19293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2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97" y="854919"/>
            <a:ext cx="6615112" cy="19283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019">
              <a:lnSpc>
                <a:spcPct val="95000"/>
              </a:lnSpc>
            </a:pPr>
            <a:endParaRPr lang="en-US" sz="1500" b="1" dirty="0">
              <a:solidFill>
                <a:prstClr val="white"/>
              </a:solidFill>
              <a:rtl val="0"/>
            </a:endParaRPr>
          </a:p>
        </p:txBody>
      </p:sp>
      <p:sp>
        <p:nvSpPr>
          <p:cNvPr id="2" name="Title 1"/>
          <p:cNvSpPr>
            <a:spLocks noGrp="1"/>
          </p:cNvSpPr>
          <p:nvPr>
            <p:ph type="title"/>
          </p:nvPr>
        </p:nvSpPr>
        <p:spPr>
          <a:xfrm>
            <a:off x="2502521" y="126504"/>
            <a:ext cx="5422279" cy="692646"/>
          </a:xfrm>
        </p:spPr>
        <p:txBody>
          <a:bodyPr>
            <a:normAutofit/>
          </a:bodyPr>
          <a:lstStyle/>
          <a:p>
            <a:r>
              <a:rPr lang="en-US" sz="2400" dirty="0" smtClean="0"/>
              <a:t>Altitude Digital</a:t>
            </a:r>
            <a:endParaRPr lang="en-US" sz="2400" dirty="0"/>
          </a:p>
        </p:txBody>
      </p:sp>
      <p:pic>
        <p:nvPicPr>
          <p:cNvPr id="6" name="Picture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84653"/>
            <a:ext cx="1447800" cy="372572"/>
          </a:xfrm>
          <a:prstGeom prst="rect">
            <a:avLst/>
          </a:prstGeom>
        </p:spPr>
      </p:pic>
      <p:cxnSp>
        <p:nvCxnSpPr>
          <p:cNvPr id="8" name="Straight Connector 7"/>
          <p:cNvCxnSpPr/>
          <p:nvPr/>
        </p:nvCxnSpPr>
        <p:spPr>
          <a:xfrm flipV="1">
            <a:off x="2286000" y="209550"/>
            <a:ext cx="0" cy="481466"/>
          </a:xfrm>
          <a:prstGeom prst="line">
            <a:avLst/>
          </a:prstGeom>
          <a:ln w="22225" cap="rnd">
            <a:gradFill>
              <a:gsLst>
                <a:gs pos="0">
                  <a:schemeClr val="accent2">
                    <a:alpha val="0"/>
                  </a:schemeClr>
                </a:gs>
                <a:gs pos="50000">
                  <a:schemeClr val="accent2"/>
                </a:gs>
                <a:gs pos="82000">
                  <a:srgbClr val="A6BCC6"/>
                </a:gs>
                <a:gs pos="16000">
                  <a:srgbClr val="A6BCC6"/>
                </a:gs>
                <a:gs pos="100000">
                  <a:schemeClr val="accent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pic>
        <p:nvPicPr>
          <p:cNvPr id="9" name="Picture 8" descr="fotolia_91907767.jpg"/>
          <p:cNvPicPr>
            <a:picLocks noChangeAspect="1"/>
          </p:cNvPicPr>
          <p:nvPr/>
        </p:nvPicPr>
        <p:blipFill rotWithShape="1">
          <a:blip r:embed="rId4">
            <a:extLst>
              <a:ext uri="{28A0092B-C50C-407E-A947-70E740481C1C}">
                <a14:useLocalDpi xmlns:a14="http://schemas.microsoft.com/office/drawing/2010/main" val="0"/>
              </a:ext>
            </a:extLst>
          </a:blip>
          <a:srcRect b="42097"/>
          <a:stretch/>
        </p:blipFill>
        <p:spPr>
          <a:xfrm>
            <a:off x="-50800" y="920286"/>
            <a:ext cx="9194800" cy="3556464"/>
          </a:xfrm>
          <a:prstGeom prst="rect">
            <a:avLst/>
          </a:prstGeom>
        </p:spPr>
      </p:pic>
    </p:spTree>
    <p:extLst>
      <p:ext uri="{BB962C8B-B14F-4D97-AF65-F5344CB8AC3E}">
        <p14:creationId xmlns:p14="http://schemas.microsoft.com/office/powerpoint/2010/main" val="263414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7" y="854919"/>
            <a:ext cx="6615112" cy="192831"/>
          </a:xfrm>
          <a:prstGeom prst="rect">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019">
              <a:lnSpc>
                <a:spcPct val="95000"/>
              </a:lnSpc>
            </a:pPr>
            <a:endParaRPr lang="en-US" sz="1500" b="1" dirty="0">
              <a:solidFill>
                <a:prstClr val="white"/>
              </a:solidFill>
              <a:rtl val="0"/>
            </a:endParaRPr>
          </a:p>
        </p:txBody>
      </p:sp>
      <p:sp>
        <p:nvSpPr>
          <p:cNvPr id="2" name="Title 1"/>
          <p:cNvSpPr>
            <a:spLocks noGrp="1"/>
          </p:cNvSpPr>
          <p:nvPr>
            <p:ph type="title"/>
          </p:nvPr>
        </p:nvSpPr>
        <p:spPr>
          <a:xfrm>
            <a:off x="2514600" y="126504"/>
            <a:ext cx="4965079" cy="692646"/>
          </a:xfrm>
        </p:spPr>
        <p:txBody>
          <a:bodyPr>
            <a:normAutofit/>
          </a:bodyPr>
          <a:lstStyle/>
          <a:p>
            <a:r>
              <a:rPr lang="en-US" sz="2400" dirty="0" smtClean="0"/>
              <a:t>Event Driven Heath Care</a:t>
            </a:r>
            <a:endParaRPr lang="en-US" sz="2400" dirty="0"/>
          </a:p>
        </p:txBody>
      </p:sp>
      <p:pic>
        <p:nvPicPr>
          <p:cNvPr id="5" name="Picture 4" descr="Fotolia_55050634_M.jpg"/>
          <p:cNvPicPr>
            <a:picLocks noChangeAspect="1"/>
          </p:cNvPicPr>
          <p:nvPr/>
        </p:nvPicPr>
        <p:blipFill rotWithShape="1">
          <a:blip r:embed="rId3">
            <a:extLst>
              <a:ext uri="{28A0092B-C50C-407E-A947-70E740481C1C}">
                <a14:useLocalDpi xmlns:a14="http://schemas.microsoft.com/office/drawing/2010/main" val="0"/>
              </a:ext>
            </a:extLst>
          </a:blip>
          <a:srcRect t="16231" b="25343"/>
          <a:stretch/>
        </p:blipFill>
        <p:spPr>
          <a:xfrm>
            <a:off x="0" y="910841"/>
            <a:ext cx="9144000" cy="3565909"/>
          </a:xfrm>
          <a:prstGeom prst="rect">
            <a:avLst/>
          </a:prstGeom>
        </p:spPr>
      </p:pic>
      <p:cxnSp>
        <p:nvCxnSpPr>
          <p:cNvPr id="7" name="Straight Connector 6"/>
          <p:cNvCxnSpPr/>
          <p:nvPr/>
        </p:nvCxnSpPr>
        <p:spPr>
          <a:xfrm flipV="1">
            <a:off x="2286000" y="209550"/>
            <a:ext cx="0" cy="481466"/>
          </a:xfrm>
          <a:prstGeom prst="line">
            <a:avLst/>
          </a:prstGeom>
          <a:ln w="22225" cap="rnd">
            <a:gradFill>
              <a:gsLst>
                <a:gs pos="0">
                  <a:schemeClr val="accent2">
                    <a:alpha val="0"/>
                  </a:schemeClr>
                </a:gs>
                <a:gs pos="50000">
                  <a:schemeClr val="accent2"/>
                </a:gs>
                <a:gs pos="82000">
                  <a:srgbClr val="A6BCC6"/>
                </a:gs>
                <a:gs pos="16000">
                  <a:srgbClr val="A6BCC6"/>
                </a:gs>
                <a:gs pos="100000">
                  <a:schemeClr val="accent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pic>
        <p:nvPicPr>
          <p:cNvPr id="8" name="Picture 7" descr="img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6982"/>
            <a:ext cx="1447800" cy="310243"/>
          </a:xfrm>
          <a:prstGeom prst="rect">
            <a:avLst/>
          </a:prstGeom>
        </p:spPr>
      </p:pic>
    </p:spTree>
    <p:extLst>
      <p:ext uri="{BB962C8B-B14F-4D97-AF65-F5344CB8AC3E}">
        <p14:creationId xmlns:p14="http://schemas.microsoft.com/office/powerpoint/2010/main" val="798496944"/>
      </p:ext>
    </p:extLst>
  </p:cSld>
  <p:clrMapOvr>
    <a:masterClrMapping/>
  </p:clrMapOvr>
  <p:timing>
    <p:tnLst>
      <p:par>
        <p:cTn id="1" dur="indefinite" restart="never" nodeType="tmRoot"/>
      </p:par>
    </p:tnLst>
  </p:timing>
</p:sld>
</file>

<file path=ppt/theme/theme1.xml><?xml version="1.0" encoding="utf-8"?>
<a:theme xmlns:a="http://schemas.openxmlformats.org/drawingml/2006/main" name="MapR Template 2016_jt3">
  <a:themeElements>
    <a:clrScheme name="Custom 1">
      <a:dk1>
        <a:srgbClr val="000000"/>
      </a:dk1>
      <a:lt1>
        <a:srgbClr val="FFFFFF"/>
      </a:lt1>
      <a:dk2>
        <a:srgbClr val="4D4F53"/>
      </a:dk2>
      <a:lt2>
        <a:srgbClr val="00274C"/>
      </a:lt2>
      <a:accent1>
        <a:srgbClr val="C8102E"/>
      </a:accent1>
      <a:accent2>
        <a:srgbClr val="3B6E8E"/>
      </a:accent2>
      <a:accent3>
        <a:srgbClr val="627D77"/>
      </a:accent3>
      <a:accent4>
        <a:srgbClr val="747678"/>
      </a:accent4>
      <a:accent5>
        <a:srgbClr val="592226"/>
      </a:accent5>
      <a:accent6>
        <a:srgbClr val="FDC82F"/>
      </a:accent6>
      <a:hlink>
        <a:srgbClr val="0098DB"/>
      </a:hlink>
      <a:folHlink>
        <a:srgbClr val="5922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pR Template 2016_jt3">
  <a:themeElements>
    <a:clrScheme name="Custom 1">
      <a:dk1>
        <a:srgbClr val="000000"/>
      </a:dk1>
      <a:lt1>
        <a:srgbClr val="FFFFFF"/>
      </a:lt1>
      <a:dk2>
        <a:srgbClr val="4D4F53"/>
      </a:dk2>
      <a:lt2>
        <a:srgbClr val="00274C"/>
      </a:lt2>
      <a:accent1>
        <a:srgbClr val="C8102E"/>
      </a:accent1>
      <a:accent2>
        <a:srgbClr val="3B6E8E"/>
      </a:accent2>
      <a:accent3>
        <a:srgbClr val="627D77"/>
      </a:accent3>
      <a:accent4>
        <a:srgbClr val="747678"/>
      </a:accent4>
      <a:accent5>
        <a:srgbClr val="592226"/>
      </a:accent5>
      <a:accent6>
        <a:srgbClr val="FDC82F"/>
      </a:accent6>
      <a:hlink>
        <a:srgbClr val="0098DB"/>
      </a:hlink>
      <a:folHlink>
        <a:srgbClr val="5922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pR Template 2016_jt3">
  <a:themeElements>
    <a:clrScheme name="Custom 1">
      <a:dk1>
        <a:srgbClr val="000000"/>
      </a:dk1>
      <a:lt1>
        <a:srgbClr val="FFFFFF"/>
      </a:lt1>
      <a:dk2>
        <a:srgbClr val="4D4F53"/>
      </a:dk2>
      <a:lt2>
        <a:srgbClr val="00274C"/>
      </a:lt2>
      <a:accent1>
        <a:srgbClr val="C8102E"/>
      </a:accent1>
      <a:accent2>
        <a:srgbClr val="3B6E8E"/>
      </a:accent2>
      <a:accent3>
        <a:srgbClr val="627D77"/>
      </a:accent3>
      <a:accent4>
        <a:srgbClr val="747678"/>
      </a:accent4>
      <a:accent5>
        <a:srgbClr val="592226"/>
      </a:accent5>
      <a:accent6>
        <a:srgbClr val="FDC82F"/>
      </a:accent6>
      <a:hlink>
        <a:srgbClr val="0098DB"/>
      </a:hlink>
      <a:folHlink>
        <a:srgbClr val="5922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pR Template 2016_jt3">
  <a:themeElements>
    <a:clrScheme name="Custom 1">
      <a:dk1>
        <a:sysClr val="windowText" lastClr="000000"/>
      </a:dk1>
      <a:lt1>
        <a:sysClr val="window" lastClr="FFFFFF"/>
      </a:lt1>
      <a:dk2>
        <a:srgbClr val="4D4F53"/>
      </a:dk2>
      <a:lt2>
        <a:srgbClr val="00274C"/>
      </a:lt2>
      <a:accent1>
        <a:srgbClr val="C8102E"/>
      </a:accent1>
      <a:accent2>
        <a:srgbClr val="3B6E8E"/>
      </a:accent2>
      <a:accent3>
        <a:srgbClr val="627D77"/>
      </a:accent3>
      <a:accent4>
        <a:srgbClr val="747678"/>
      </a:accent4>
      <a:accent5>
        <a:srgbClr val="592226"/>
      </a:accent5>
      <a:accent6>
        <a:srgbClr val="FDC82F"/>
      </a:accent6>
      <a:hlink>
        <a:srgbClr val="0098DB"/>
      </a:hlink>
      <a:folHlink>
        <a:srgbClr val="5922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algn="ctr">
          <a:noFill/>
          <a:round/>
          <a:headEnd/>
          <a:tailEnd/>
        </a:ln>
      </a:spPr>
      <a:bodyPr rtlCol="0" anchor="ctr"/>
      <a:lstStyle>
        <a:defPPr algn="ctr" eaLnBrk="0" hangingPunct="0">
          <a:defRPr dirty="0" smtClean="0">
            <a:solidFill>
              <a:srgbClr val="FFFFFF"/>
            </a:solidFill>
          </a:defRPr>
        </a:defPPr>
      </a:lstStyle>
    </a:spDef>
    <a:lnDef>
      <a:spPr bwMode="auto">
        <a:noFill/>
        <a:ln w="25400" algn="ctr">
          <a:solidFill>
            <a:schemeClr val="bg2"/>
          </a:solidFill>
          <a:round/>
          <a:headEnd/>
          <a:tailEnd/>
        </a:ln>
      </a:spPr>
      <a:bodyPr/>
      <a:lstStyle/>
    </a:lnDef>
    <a:txDef>
      <a:spPr>
        <a:noFill/>
      </a:spPr>
      <a:bodyPr wrap="none" rtlCol="0">
        <a:spAutoFit/>
      </a:bodyPr>
      <a:lstStyle>
        <a:defPPr>
          <a:defRPr dirty="0" smtClean="0">
            <a:solidFill>
              <a:schemeClr val="tx2"/>
            </a:solidFill>
            <a:latin typeface="Arial"/>
            <a:cs typeface="Arial"/>
          </a:defRPr>
        </a:defPPr>
      </a:lstStyle>
    </a:txDef>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10776</TotalTime>
  <Words>3816</Words>
  <Application>Microsoft Macintosh PowerPoint</Application>
  <PresentationFormat>On-screen Show (16:9)</PresentationFormat>
  <Paragraphs>743</Paragraphs>
  <Slides>60</Slides>
  <Notes>46</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60</vt:i4>
      </vt:variant>
    </vt:vector>
  </HeadingPairs>
  <TitlesOfParts>
    <vt:vector size="71" baseType="lpstr">
      <vt:lpstr>Calibri</vt:lpstr>
      <vt:lpstr>Courier New</vt:lpstr>
      <vt:lpstr>Georgia</vt:lpstr>
      <vt:lpstr>Gill Sans</vt:lpstr>
      <vt:lpstr>Impact</vt:lpstr>
      <vt:lpstr>ヒラギノ角ゴ ProN W3</vt:lpstr>
      <vt:lpstr>Arial</vt:lpstr>
      <vt:lpstr>MapR Template 2016_jt3</vt:lpstr>
      <vt:lpstr>MapR Template 2016_jt3</vt:lpstr>
      <vt:lpstr>MapR Template 2016_jt3</vt:lpstr>
      <vt:lpstr>1_MapR Template 2016_jt3</vt:lpstr>
      <vt:lpstr>PowerPoint Presentation</vt:lpstr>
      <vt:lpstr>PowerPoint Presentation</vt:lpstr>
      <vt:lpstr>What is Real Time?</vt:lpstr>
      <vt:lpstr>What is Real Time?</vt:lpstr>
      <vt:lpstr>Which of the following are important factors for real-time Hadoop requirements?</vt:lpstr>
      <vt:lpstr>Legacy Business Platforms</vt:lpstr>
      <vt:lpstr>PowerPoint Presentation</vt:lpstr>
      <vt:lpstr>Altitude Digital</vt:lpstr>
      <vt:lpstr>Event Driven Heath Care</vt:lpstr>
      <vt:lpstr>Yield Management Optimization</vt:lpstr>
      <vt:lpstr>National Oilwell Varco (NOV)</vt:lpstr>
      <vt:lpstr>PowerPoint Presentation</vt:lpstr>
      <vt:lpstr>Data First Approach</vt:lpstr>
      <vt:lpstr>Traditional Applications Dictate Data </vt:lpstr>
      <vt:lpstr>Applications Dictate Data – Results in Silos</vt:lpstr>
      <vt:lpstr>PowerPoint Presentation</vt:lpstr>
      <vt:lpstr>PowerPoint Presentation</vt:lpstr>
      <vt:lpstr>PowerPoint Presentation</vt:lpstr>
      <vt:lpstr>Newer Technologies and Patchwork of Data Silos</vt:lpstr>
      <vt:lpstr>Design Goal: Common Data Services for All Applications</vt:lpstr>
      <vt:lpstr>Dimensions of Convergence</vt:lpstr>
      <vt:lpstr>The Power of Application Convergence</vt:lpstr>
      <vt:lpstr>Convergence Simplifies Data Flows</vt:lpstr>
      <vt:lpstr>PowerPoint Presentation</vt:lpstr>
      <vt:lpstr>Big Data is Generated One Event at a Time</vt:lpstr>
      <vt:lpstr>Event-based Data Flows</vt:lpstr>
      <vt:lpstr>Event-based Data Drives Applications</vt:lpstr>
      <vt:lpstr>What’s a Stream again?</vt:lpstr>
      <vt:lpstr>Examples of Producers &amp; Consumers</vt:lpstr>
      <vt:lpstr>Streams vs Queues</vt:lpstr>
      <vt:lpstr>Streams Simplify Data Integration Pipelines</vt:lpstr>
      <vt:lpstr>Streams Enable Real-time Processing</vt:lpstr>
      <vt:lpstr>Producing &amp; Consuming is Easy</vt:lpstr>
      <vt:lpstr>Flexible Communication Modes </vt:lpstr>
      <vt:lpstr>PowerPoint Presentation</vt:lpstr>
      <vt:lpstr>Streams Enable Event-based Microservices</vt:lpstr>
      <vt:lpstr>PowerPoint Presentation</vt:lpstr>
      <vt:lpstr>How Are Microservices Used</vt:lpstr>
      <vt:lpstr>Microservices Leverage Databases/Files/Streams</vt:lpstr>
      <vt:lpstr>Converged Data Platform Support for Microservices</vt:lpstr>
      <vt:lpstr>Microservice Support Details</vt:lpstr>
      <vt:lpstr>Microservices Architecture</vt:lpstr>
      <vt:lpstr>Microservices Architecture</vt:lpstr>
      <vt:lpstr>Converged Microservices Architecture</vt:lpstr>
      <vt:lpstr>Microservice Support Details</vt:lpstr>
      <vt:lpstr>Microservice Support Details</vt:lpstr>
      <vt:lpstr>Microservices on Converged Data Platform</vt:lpstr>
      <vt:lpstr>Versioning &amp; A/B Testing</vt:lpstr>
      <vt:lpstr>Converged Application Benefits</vt:lpstr>
      <vt:lpstr>PowerPoint Presentation</vt:lpstr>
      <vt:lpstr>Converged Application Blueprint Details</vt:lpstr>
      <vt:lpstr>Product Catalog - RDBMS</vt:lpstr>
      <vt:lpstr>Agility for Developers with Native JSON</vt:lpstr>
      <vt:lpstr>The Power of Application Convergence</vt:lpstr>
      <vt:lpstr>Wrap Up</vt:lpstr>
      <vt:lpstr>PowerPoint Presentation</vt:lpstr>
      <vt:lpstr>Where Should I Start With Big Data? Quick Start Solutions: Speeding Time-to-Value</vt:lpstr>
      <vt:lpstr>PowerPoint Presentation</vt:lpstr>
      <vt:lpstr>PowerPoint Presentation</vt:lpstr>
      <vt:lpstr>The Growing Complexity of Big Data Environments</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Jack Norris</cp:lastModifiedBy>
  <cp:revision>33</cp:revision>
  <dcterms:modified xsi:type="dcterms:W3CDTF">2016-09-28T13:55:52Z</dcterms:modified>
</cp:coreProperties>
</file>