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65" r:id="rId2"/>
    <p:sldMasterId id="2147483662" r:id="rId3"/>
  </p:sldMasterIdLst>
  <p:notesMasterIdLst>
    <p:notesMasterId r:id="rId43"/>
  </p:notesMasterIdLst>
  <p:sldIdLst>
    <p:sldId id="298" r:id="rId4"/>
    <p:sldId id="299" r:id="rId5"/>
    <p:sldId id="300" r:id="rId6"/>
    <p:sldId id="305" r:id="rId7"/>
    <p:sldId id="304" r:id="rId8"/>
    <p:sldId id="302" r:id="rId9"/>
    <p:sldId id="306" r:id="rId10"/>
    <p:sldId id="301" r:id="rId11"/>
    <p:sldId id="296" r:id="rId12"/>
    <p:sldId id="258" r:id="rId13"/>
    <p:sldId id="286" r:id="rId14"/>
    <p:sldId id="279" r:id="rId15"/>
    <p:sldId id="287" r:id="rId16"/>
    <p:sldId id="288" r:id="rId17"/>
    <p:sldId id="260" r:id="rId18"/>
    <p:sldId id="289" r:id="rId19"/>
    <p:sldId id="307" r:id="rId20"/>
    <p:sldId id="261" r:id="rId21"/>
    <p:sldId id="278" r:id="rId22"/>
    <p:sldId id="290" r:id="rId23"/>
    <p:sldId id="262" r:id="rId24"/>
    <p:sldId id="266" r:id="rId25"/>
    <p:sldId id="284" r:id="rId26"/>
    <p:sldId id="285" r:id="rId27"/>
    <p:sldId id="291" r:id="rId28"/>
    <p:sldId id="268" r:id="rId29"/>
    <p:sldId id="264" r:id="rId30"/>
    <p:sldId id="308" r:id="rId31"/>
    <p:sldId id="292" r:id="rId32"/>
    <p:sldId id="269" r:id="rId33"/>
    <p:sldId id="270" r:id="rId34"/>
    <p:sldId id="271" r:id="rId35"/>
    <p:sldId id="274" r:id="rId36"/>
    <p:sldId id="275" r:id="rId37"/>
    <p:sldId id="277" r:id="rId38"/>
    <p:sldId id="309" r:id="rId39"/>
    <p:sldId id="310" r:id="rId40"/>
    <p:sldId id="311" r:id="rId41"/>
    <p:sldId id="293"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D878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765"/>
    <p:restoredTop sz="74439"/>
  </p:normalViewPr>
  <p:slideViewPr>
    <p:cSldViewPr snapToGrid="0" snapToObjects="1">
      <p:cViewPr>
        <p:scale>
          <a:sx n="80" d="100"/>
          <a:sy n="80" d="100"/>
        </p:scale>
        <p:origin x="1048" y="1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46" Type="http://schemas.openxmlformats.org/officeDocument/2006/relationships/theme" Target="theme/theme1.xml"/><Relationship Id="rId47" Type="http://schemas.openxmlformats.org/officeDocument/2006/relationships/tableStyles" Target="tableStyles.xml"/><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slide" Target="slides/slide23.xml"/><Relationship Id="rId27" Type="http://schemas.openxmlformats.org/officeDocument/2006/relationships/slide" Target="slides/slide24.xml"/><Relationship Id="rId28" Type="http://schemas.openxmlformats.org/officeDocument/2006/relationships/slide" Target="slides/slide25.xml"/><Relationship Id="rId29" Type="http://schemas.openxmlformats.org/officeDocument/2006/relationships/slide" Target="slides/slide26.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 Target="slides/slide1.xml"/><Relationship Id="rId5" Type="http://schemas.openxmlformats.org/officeDocument/2006/relationships/slide" Target="slides/slide2.xml"/><Relationship Id="rId30" Type="http://schemas.openxmlformats.org/officeDocument/2006/relationships/slide" Target="slides/slide27.xml"/><Relationship Id="rId31" Type="http://schemas.openxmlformats.org/officeDocument/2006/relationships/slide" Target="slides/slide28.xml"/><Relationship Id="rId32" Type="http://schemas.openxmlformats.org/officeDocument/2006/relationships/slide" Target="slides/slide29.xml"/><Relationship Id="rId9" Type="http://schemas.openxmlformats.org/officeDocument/2006/relationships/slide" Target="slides/slide6.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33" Type="http://schemas.openxmlformats.org/officeDocument/2006/relationships/slide" Target="slides/slide30.xml"/><Relationship Id="rId34" Type="http://schemas.openxmlformats.org/officeDocument/2006/relationships/slide" Target="slides/slide31.xml"/><Relationship Id="rId35" Type="http://schemas.openxmlformats.org/officeDocument/2006/relationships/slide" Target="slides/slide32.xml"/><Relationship Id="rId36" Type="http://schemas.openxmlformats.org/officeDocument/2006/relationships/slide" Target="slides/slide33.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37" Type="http://schemas.openxmlformats.org/officeDocument/2006/relationships/slide" Target="slides/slide34.xml"/><Relationship Id="rId38" Type="http://schemas.openxmlformats.org/officeDocument/2006/relationships/slide" Target="slides/slide35.xml"/><Relationship Id="rId39" Type="http://schemas.openxmlformats.org/officeDocument/2006/relationships/slide" Target="slides/slide36.xml"/><Relationship Id="rId40" Type="http://schemas.openxmlformats.org/officeDocument/2006/relationships/slide" Target="slides/slide37.xml"/><Relationship Id="rId41" Type="http://schemas.openxmlformats.org/officeDocument/2006/relationships/slide" Target="slides/slide38.xml"/><Relationship Id="rId42" Type="http://schemas.openxmlformats.org/officeDocument/2006/relationships/slide" Target="slides/slide39.xml"/><Relationship Id="rId43" Type="http://schemas.openxmlformats.org/officeDocument/2006/relationships/notesMaster" Target="notesMasters/notesMaster1.xml"/><Relationship Id="rId44" Type="http://schemas.openxmlformats.org/officeDocument/2006/relationships/presProps" Target="presProps.xml"/><Relationship Id="rId4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372124-B70C-F34E-BF46-3C8BCF2EEB46}" type="datetimeFigureOut">
              <a:rPr lang="en-US" smtClean="0"/>
              <a:t>7/5/16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4497A3D-F411-604B-8FE3-CBCD7A509925}" type="slidenum">
              <a:rPr lang="en-US" smtClean="0"/>
              <a:t>‹#›</a:t>
            </a:fld>
            <a:endParaRPr lang="en-US"/>
          </a:p>
        </p:txBody>
      </p:sp>
    </p:spTree>
    <p:extLst>
      <p:ext uri="{BB962C8B-B14F-4D97-AF65-F5344CB8AC3E}">
        <p14:creationId xmlns:p14="http://schemas.microsoft.com/office/powerpoint/2010/main" val="16380422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4497A3D-F411-604B-8FE3-CBCD7A509925}" type="slidenum">
              <a:rPr lang="en-US" smtClean="0"/>
              <a:t>1</a:t>
            </a:fld>
            <a:endParaRPr lang="en-US"/>
          </a:p>
        </p:txBody>
      </p:sp>
    </p:spTree>
    <p:extLst>
      <p:ext uri="{BB962C8B-B14F-4D97-AF65-F5344CB8AC3E}">
        <p14:creationId xmlns:p14="http://schemas.microsoft.com/office/powerpoint/2010/main" val="7699285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 e</a:t>
            </a:r>
            <a:r>
              <a:rPr lang="en-US" dirty="0" smtClean="0"/>
              <a:t>veryone knows what has been deployed, when it will be deployed and every major incident</a:t>
            </a:r>
          </a:p>
          <a:p>
            <a:endParaRPr lang="en-US" dirty="0"/>
          </a:p>
        </p:txBody>
      </p:sp>
      <p:sp>
        <p:nvSpPr>
          <p:cNvPr id="4" name="Slide Number Placeholder 3"/>
          <p:cNvSpPr>
            <a:spLocks noGrp="1"/>
          </p:cNvSpPr>
          <p:nvPr>
            <p:ph type="sldNum" sz="quarter" idx="10"/>
          </p:nvPr>
        </p:nvSpPr>
        <p:spPr/>
        <p:txBody>
          <a:bodyPr/>
          <a:lstStyle/>
          <a:p>
            <a:fld id="{34497A3D-F411-604B-8FE3-CBCD7A509925}" type="slidenum">
              <a:rPr lang="en-US" smtClean="0"/>
              <a:t>19</a:t>
            </a:fld>
            <a:endParaRPr lang="en-US"/>
          </a:p>
        </p:txBody>
      </p:sp>
    </p:spTree>
    <p:extLst>
      <p:ext uri="{BB962C8B-B14F-4D97-AF65-F5344CB8AC3E}">
        <p14:creationId xmlns:p14="http://schemas.microsoft.com/office/powerpoint/2010/main" val="19833593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Dev teams know what, where and who fix a problem</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Devs</a:t>
            </a:r>
            <a:r>
              <a:rPr lang="en-US" dirty="0" smtClean="0"/>
              <a:t> know where something is hanging/not working</a:t>
            </a:r>
          </a:p>
          <a:p>
            <a:endParaRPr lang="en-US" dirty="0"/>
          </a:p>
        </p:txBody>
      </p:sp>
      <p:sp>
        <p:nvSpPr>
          <p:cNvPr id="4" name="Slide Number Placeholder 3"/>
          <p:cNvSpPr>
            <a:spLocks noGrp="1"/>
          </p:cNvSpPr>
          <p:nvPr>
            <p:ph type="sldNum" sz="quarter" idx="10"/>
          </p:nvPr>
        </p:nvSpPr>
        <p:spPr/>
        <p:txBody>
          <a:bodyPr/>
          <a:lstStyle/>
          <a:p>
            <a:fld id="{34497A3D-F411-604B-8FE3-CBCD7A509925}" type="slidenum">
              <a:rPr lang="en-US" smtClean="0"/>
              <a:t>21</a:t>
            </a:fld>
            <a:endParaRPr lang="en-US"/>
          </a:p>
        </p:txBody>
      </p:sp>
    </p:spTree>
    <p:extLst>
      <p:ext uri="{BB962C8B-B14F-4D97-AF65-F5344CB8AC3E}">
        <p14:creationId xmlns:p14="http://schemas.microsoft.com/office/powerpoint/2010/main" val="2352395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smtClean="0"/>
              <a:t>Where should we run it?</a:t>
            </a:r>
          </a:p>
          <a:p>
            <a:pPr lvl="1"/>
            <a:r>
              <a:rPr lang="en-US" dirty="0" smtClean="0"/>
              <a:t>We don’t care. Let </a:t>
            </a:r>
            <a:r>
              <a:rPr lang="en-US" dirty="0" err="1" smtClean="0"/>
              <a:t>Mesos</a:t>
            </a:r>
            <a:r>
              <a:rPr lang="en-US" dirty="0" smtClean="0"/>
              <a:t> and Marathon distribute the workload.</a:t>
            </a:r>
          </a:p>
          <a:p>
            <a:pPr lvl="0"/>
            <a:r>
              <a:rPr lang="en-US" dirty="0" smtClean="0"/>
              <a:t> What about batch jobs and </a:t>
            </a:r>
            <a:r>
              <a:rPr lang="en-US" dirty="0" err="1" smtClean="0"/>
              <a:t>crons</a:t>
            </a:r>
            <a:r>
              <a:rPr lang="en-US" dirty="0" smtClean="0"/>
              <a:t>?</a:t>
            </a:r>
          </a:p>
          <a:p>
            <a:pPr lvl="1"/>
            <a:r>
              <a:rPr lang="en-US" dirty="0" err="1" smtClean="0"/>
              <a:t>Chronos</a:t>
            </a:r>
            <a:r>
              <a:rPr lang="en-US" dirty="0" smtClean="0"/>
              <a:t> does the job.</a:t>
            </a:r>
          </a:p>
          <a:p>
            <a:pPr lvl="1"/>
            <a:r>
              <a:rPr lang="en-US" dirty="0" smtClean="0"/>
              <a:t>Just be sure to </a:t>
            </a:r>
            <a:r>
              <a:rPr lang="en-US" dirty="0" err="1" smtClean="0"/>
              <a:t>dockerize</a:t>
            </a:r>
            <a:r>
              <a:rPr lang="en-US" dirty="0" smtClean="0"/>
              <a:t> your batch job.</a:t>
            </a:r>
          </a:p>
        </p:txBody>
      </p:sp>
      <p:sp>
        <p:nvSpPr>
          <p:cNvPr id="4" name="Slide Number Placeholder 3"/>
          <p:cNvSpPr>
            <a:spLocks noGrp="1"/>
          </p:cNvSpPr>
          <p:nvPr>
            <p:ph type="sldNum" sz="quarter" idx="10"/>
          </p:nvPr>
        </p:nvSpPr>
        <p:spPr/>
        <p:txBody>
          <a:bodyPr/>
          <a:lstStyle/>
          <a:p>
            <a:fld id="{34497A3D-F411-604B-8FE3-CBCD7A509925}" type="slidenum">
              <a:rPr lang="en-US" smtClean="0"/>
              <a:t>26</a:t>
            </a:fld>
            <a:endParaRPr lang="en-US"/>
          </a:p>
        </p:txBody>
      </p:sp>
    </p:spTree>
    <p:extLst>
      <p:ext uri="{BB962C8B-B14F-4D97-AF65-F5344CB8AC3E}">
        <p14:creationId xmlns:p14="http://schemas.microsoft.com/office/powerpoint/2010/main" val="9669307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We don’t care.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Just </a:t>
            </a:r>
            <a:r>
              <a:rPr lang="en-US" dirty="0" err="1" smtClean="0"/>
              <a:t>dockerize</a:t>
            </a:r>
            <a:r>
              <a:rPr lang="en-US" dirty="0" smtClean="0"/>
              <a:t> it. And run it on the platform.</a:t>
            </a:r>
          </a:p>
          <a:p>
            <a:endParaRPr lang="en-US" dirty="0"/>
          </a:p>
        </p:txBody>
      </p:sp>
      <p:sp>
        <p:nvSpPr>
          <p:cNvPr id="4" name="Slide Number Placeholder 3"/>
          <p:cNvSpPr>
            <a:spLocks noGrp="1"/>
          </p:cNvSpPr>
          <p:nvPr>
            <p:ph type="sldNum" sz="quarter" idx="10"/>
          </p:nvPr>
        </p:nvSpPr>
        <p:spPr/>
        <p:txBody>
          <a:bodyPr/>
          <a:lstStyle/>
          <a:p>
            <a:fld id="{34497A3D-F411-604B-8FE3-CBCD7A509925}" type="slidenum">
              <a:rPr lang="en-US" smtClean="0"/>
              <a:t>27</a:t>
            </a:fld>
            <a:endParaRPr lang="en-US"/>
          </a:p>
        </p:txBody>
      </p:sp>
    </p:spTree>
    <p:extLst>
      <p:ext uri="{BB962C8B-B14F-4D97-AF65-F5344CB8AC3E}">
        <p14:creationId xmlns:p14="http://schemas.microsoft.com/office/powerpoint/2010/main" val="3946224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4497A3D-F411-604B-8FE3-CBCD7A509925}" type="slidenum">
              <a:rPr lang="en-US" smtClean="0"/>
              <a:t>30</a:t>
            </a:fld>
            <a:endParaRPr lang="en-US"/>
          </a:p>
        </p:txBody>
      </p:sp>
    </p:spTree>
    <p:extLst>
      <p:ext uri="{BB962C8B-B14F-4D97-AF65-F5344CB8AC3E}">
        <p14:creationId xmlns:p14="http://schemas.microsoft.com/office/powerpoint/2010/main" val="20033608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smtClean="0"/>
              <a:t>One </a:t>
            </a:r>
            <a:r>
              <a:rPr lang="en-US" dirty="0" err="1" smtClean="0"/>
              <a:t>Mesos</a:t>
            </a:r>
            <a:r>
              <a:rPr lang="en-US" dirty="0" smtClean="0"/>
              <a:t> cluster per DC</a:t>
            </a:r>
          </a:p>
          <a:p>
            <a:pPr lvl="1"/>
            <a:r>
              <a:rPr lang="en-US" dirty="0" smtClean="0"/>
              <a:t>CI/CD should know nothing about DC’s</a:t>
            </a:r>
          </a:p>
          <a:p>
            <a:pPr lvl="1"/>
            <a:r>
              <a:rPr lang="en-US" dirty="0" smtClean="0"/>
              <a:t>The orchestration layer knows each Marathon/</a:t>
            </a:r>
            <a:r>
              <a:rPr lang="en-US" dirty="0" err="1" smtClean="0"/>
              <a:t>Chronos</a:t>
            </a:r>
            <a:r>
              <a:rPr lang="en-US" dirty="0" smtClean="0"/>
              <a:t> cluster</a:t>
            </a:r>
          </a:p>
          <a:p>
            <a:pPr lvl="1"/>
            <a:r>
              <a:rPr lang="en-US" dirty="0" err="1" smtClean="0"/>
              <a:t>Chronos</a:t>
            </a:r>
            <a:r>
              <a:rPr lang="en-US" dirty="0" smtClean="0"/>
              <a:t> should be used in failover fashion</a:t>
            </a:r>
          </a:p>
          <a:p>
            <a:endParaRPr lang="en-US" dirty="0"/>
          </a:p>
        </p:txBody>
      </p:sp>
      <p:sp>
        <p:nvSpPr>
          <p:cNvPr id="4" name="Slide Number Placeholder 3"/>
          <p:cNvSpPr>
            <a:spLocks noGrp="1"/>
          </p:cNvSpPr>
          <p:nvPr>
            <p:ph type="sldNum" sz="quarter" idx="10"/>
          </p:nvPr>
        </p:nvSpPr>
        <p:spPr/>
        <p:txBody>
          <a:bodyPr/>
          <a:lstStyle/>
          <a:p>
            <a:fld id="{34497A3D-F411-604B-8FE3-CBCD7A509925}" type="slidenum">
              <a:rPr lang="en-US" smtClean="0"/>
              <a:t>32</a:t>
            </a:fld>
            <a:endParaRPr lang="en-US"/>
          </a:p>
        </p:txBody>
      </p:sp>
    </p:spTree>
    <p:extLst>
      <p:ext uri="{BB962C8B-B14F-4D97-AF65-F5344CB8AC3E}">
        <p14:creationId xmlns:p14="http://schemas.microsoft.com/office/powerpoint/2010/main" val="18555202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Seriously, you need it!</a:t>
            </a:r>
          </a:p>
          <a:p>
            <a:r>
              <a:rPr lang="en-US" dirty="0" smtClean="0"/>
              <a:t>Simplifies micro services development</a:t>
            </a:r>
          </a:p>
          <a:p>
            <a:pPr lvl="1"/>
            <a:r>
              <a:rPr lang="en-US" dirty="0" smtClean="0"/>
              <a:t>Improved security (authentication, authorization goes here)</a:t>
            </a:r>
          </a:p>
          <a:p>
            <a:pPr lvl="1"/>
            <a:r>
              <a:rPr lang="en-US" dirty="0" smtClean="0"/>
              <a:t>Protect your apps against bad requests</a:t>
            </a:r>
          </a:p>
          <a:p>
            <a:pPr lvl="1"/>
            <a:r>
              <a:rPr lang="en-US" dirty="0" smtClean="0"/>
              <a:t>Throttling</a:t>
            </a:r>
          </a:p>
          <a:p>
            <a:pPr lvl="1"/>
            <a:endParaRPr lang="en-US" dirty="0" smtClean="0"/>
          </a:p>
          <a:p>
            <a:r>
              <a:rPr lang="en-US" dirty="0" smtClean="0"/>
              <a:t>Turns service discovery a little more complicated</a:t>
            </a:r>
          </a:p>
          <a:p>
            <a:endParaRPr lang="en-US" dirty="0"/>
          </a:p>
        </p:txBody>
      </p:sp>
      <p:sp>
        <p:nvSpPr>
          <p:cNvPr id="4" name="Slide Number Placeholder 3"/>
          <p:cNvSpPr>
            <a:spLocks noGrp="1"/>
          </p:cNvSpPr>
          <p:nvPr>
            <p:ph type="sldNum" sz="quarter" idx="10"/>
          </p:nvPr>
        </p:nvSpPr>
        <p:spPr/>
        <p:txBody>
          <a:bodyPr/>
          <a:lstStyle/>
          <a:p>
            <a:fld id="{34497A3D-F411-604B-8FE3-CBCD7A509925}" type="slidenum">
              <a:rPr lang="en-US" smtClean="0"/>
              <a:t>33</a:t>
            </a:fld>
            <a:endParaRPr lang="en-US"/>
          </a:p>
        </p:txBody>
      </p:sp>
    </p:spTree>
    <p:extLst>
      <p:ext uri="{BB962C8B-B14F-4D97-AF65-F5344CB8AC3E}">
        <p14:creationId xmlns:p14="http://schemas.microsoft.com/office/powerpoint/2010/main" val="7288204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smtClean="0"/>
              <a:t>New databases: should I hire specialists?</a:t>
            </a:r>
          </a:p>
          <a:p>
            <a:pPr lvl="0"/>
            <a:r>
              <a:rPr lang="en-US" dirty="0" smtClean="0"/>
              <a:t>Data visualization (big data, or whatever) deserves a separate operation</a:t>
            </a:r>
          </a:p>
          <a:p>
            <a:pPr marL="0" marR="0" lvl="2" indent="0" algn="l" defTabSz="914400" rtl="0" eaLnBrk="1" fontAlgn="auto" latinLnBrk="0" hangingPunct="1">
              <a:lnSpc>
                <a:spcPct val="100000"/>
              </a:lnSpc>
              <a:spcBef>
                <a:spcPts val="0"/>
              </a:spcBef>
              <a:spcAft>
                <a:spcPts val="0"/>
              </a:spcAft>
              <a:buClrTx/>
              <a:buSzTx/>
              <a:buFontTx/>
              <a:buNone/>
              <a:tabLst/>
              <a:defRPr/>
            </a:pPr>
            <a:r>
              <a:rPr lang="en-US" dirty="0" smtClean="0"/>
              <a:t>Ops should always help </a:t>
            </a:r>
            <a:r>
              <a:rPr lang="en-US" dirty="0" err="1" smtClean="0"/>
              <a:t>dev</a:t>
            </a:r>
            <a:r>
              <a:rPr lang="en-US" dirty="0" smtClean="0"/>
              <a:t> decide what is the appropriate architectural pattern for any given situation</a:t>
            </a:r>
          </a:p>
          <a:p>
            <a:endParaRPr lang="en-US" dirty="0"/>
          </a:p>
        </p:txBody>
      </p:sp>
      <p:sp>
        <p:nvSpPr>
          <p:cNvPr id="4" name="Slide Number Placeholder 3"/>
          <p:cNvSpPr>
            <a:spLocks noGrp="1"/>
          </p:cNvSpPr>
          <p:nvPr>
            <p:ph type="sldNum" sz="quarter" idx="10"/>
          </p:nvPr>
        </p:nvSpPr>
        <p:spPr/>
        <p:txBody>
          <a:bodyPr/>
          <a:lstStyle/>
          <a:p>
            <a:fld id="{34497A3D-F411-604B-8FE3-CBCD7A509925}" type="slidenum">
              <a:rPr lang="en-US" smtClean="0"/>
              <a:t>35</a:t>
            </a:fld>
            <a:endParaRPr lang="en-US"/>
          </a:p>
        </p:txBody>
      </p:sp>
    </p:spTree>
    <p:extLst>
      <p:ext uri="{BB962C8B-B14F-4D97-AF65-F5344CB8AC3E}">
        <p14:creationId xmlns:p14="http://schemas.microsoft.com/office/powerpoint/2010/main" val="15741774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We have a lot customers running classical monolith apps – on Java, .NET, PHP – yes even on the mainframe</a:t>
            </a:r>
          </a:p>
          <a:p>
            <a:endParaRPr lang="en-US" dirty="0"/>
          </a:p>
        </p:txBody>
      </p:sp>
      <p:sp>
        <p:nvSpPr>
          <p:cNvPr id="4" name="Slide Number Placeholder 3"/>
          <p:cNvSpPr>
            <a:spLocks noGrp="1"/>
          </p:cNvSpPr>
          <p:nvPr>
            <p:ph type="sldNum" sz="quarter" idx="10"/>
          </p:nvPr>
        </p:nvSpPr>
        <p:spPr/>
        <p:txBody>
          <a:bodyPr/>
          <a:lstStyle/>
          <a:p>
            <a:fld id="{34497A3D-F411-604B-8FE3-CBCD7A509925}" type="slidenum">
              <a:rPr lang="en-US" smtClean="0"/>
              <a:t>2</a:t>
            </a:fld>
            <a:endParaRPr lang="en-US"/>
          </a:p>
        </p:txBody>
      </p:sp>
    </p:spTree>
    <p:extLst>
      <p:ext uri="{BB962C8B-B14F-4D97-AF65-F5344CB8AC3E}">
        <p14:creationId xmlns:p14="http://schemas.microsoft.com/office/powerpoint/2010/main" val="10318706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We have a lot customers running classical monolith apps – on Java, .NET, PHP – yes even on the mainframe</a:t>
            </a:r>
          </a:p>
          <a:p>
            <a:endParaRPr lang="en-US" dirty="0"/>
          </a:p>
        </p:txBody>
      </p:sp>
      <p:sp>
        <p:nvSpPr>
          <p:cNvPr id="4" name="Slide Number Placeholder 3"/>
          <p:cNvSpPr>
            <a:spLocks noGrp="1"/>
          </p:cNvSpPr>
          <p:nvPr>
            <p:ph type="sldNum" sz="quarter" idx="10"/>
          </p:nvPr>
        </p:nvSpPr>
        <p:spPr/>
        <p:txBody>
          <a:bodyPr/>
          <a:lstStyle/>
          <a:p>
            <a:fld id="{34497A3D-F411-604B-8FE3-CBCD7A509925}" type="slidenum">
              <a:rPr lang="en-US" smtClean="0"/>
              <a:t>3</a:t>
            </a:fld>
            <a:endParaRPr lang="en-US"/>
          </a:p>
        </p:txBody>
      </p:sp>
    </p:spTree>
    <p:extLst>
      <p:ext uri="{BB962C8B-B14F-4D97-AF65-F5344CB8AC3E}">
        <p14:creationId xmlns:p14="http://schemas.microsoft.com/office/powerpoint/2010/main" val="5366033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We see the need at most of them to change to a more rapid deployment model – just as we have heard over the years from companies like cars, </a:t>
            </a:r>
            <a:r>
              <a:rPr lang="en-US" dirty="0" err="1" smtClean="0"/>
              <a:t>etsy</a:t>
            </a:r>
            <a:r>
              <a:rPr lang="en-US" dirty="0" smtClean="0"/>
              <a:t>, amazon, </a:t>
            </a:r>
            <a:r>
              <a:rPr lang="is-IS" dirty="0" smtClean="0"/>
              <a:t>…</a:t>
            </a:r>
          </a:p>
          <a:p>
            <a:endParaRPr lang="en-US" dirty="0" smtClean="0"/>
          </a:p>
          <a:p>
            <a:endParaRPr lang="en-US" dirty="0" smtClean="0"/>
          </a:p>
          <a:p>
            <a:r>
              <a:rPr lang="en-US" dirty="0" smtClean="0"/>
              <a:t>Several</a:t>
            </a:r>
            <a:r>
              <a:rPr lang="en-US" baseline="0" dirty="0" smtClean="0"/>
              <a:t> companies changed their way they develop and deploy software over the years. Here are some examples (numbers from 2011 – 2014)</a:t>
            </a:r>
          </a:p>
          <a:p>
            <a:pPr marL="171450" indent="-171450">
              <a:buFont typeface="Arial" charset="0"/>
              <a:buChar char="•"/>
            </a:pPr>
            <a:r>
              <a:rPr lang="en-US" baseline="0" dirty="0" smtClean="0"/>
              <a:t>Cars: from 2 deployments to 700</a:t>
            </a:r>
          </a:p>
          <a:p>
            <a:pPr marL="171450" indent="-171450">
              <a:buFont typeface="Arial" charset="0"/>
              <a:buChar char="•"/>
            </a:pPr>
            <a:r>
              <a:rPr lang="en-US" dirty="0" smtClean="0"/>
              <a:t>Flicks:</a:t>
            </a:r>
            <a:r>
              <a:rPr lang="en-US" baseline="0" dirty="0" smtClean="0"/>
              <a:t> 10+ per Day</a:t>
            </a:r>
          </a:p>
          <a:p>
            <a:pPr marL="171450" indent="-171450">
              <a:buFont typeface="Arial" charset="0"/>
              <a:buChar char="•"/>
            </a:pPr>
            <a:r>
              <a:rPr lang="en-US" baseline="0" dirty="0" err="1" smtClean="0"/>
              <a:t>Etsy</a:t>
            </a:r>
            <a:r>
              <a:rPr lang="en-US" baseline="0" dirty="0" smtClean="0"/>
              <a:t>: lets every new employee on their first day of employment make a code change and push it through the pipeline in production: THAT’S the right approach towards required culture change</a:t>
            </a:r>
          </a:p>
          <a:p>
            <a:pPr marL="171450" indent="-171450">
              <a:buFont typeface="Arial" charset="0"/>
              <a:buChar char="•"/>
            </a:pPr>
            <a:r>
              <a:rPr lang="en-US" baseline="0" dirty="0" smtClean="0"/>
              <a:t>Amazon: every 11.6s</a:t>
            </a:r>
          </a:p>
          <a:p>
            <a:pPr marL="171450" indent="-171450">
              <a:buFont typeface="Arial" charset="0"/>
              <a:buChar char="•"/>
            </a:pPr>
            <a:endParaRPr lang="en-US" baseline="0" dirty="0" smtClean="0"/>
          </a:p>
          <a:p>
            <a:pPr marL="0" indent="0">
              <a:buFont typeface="Arial" charset="0"/>
              <a:buNone/>
            </a:pPr>
            <a:r>
              <a:rPr lang="en-US" baseline="0" dirty="0" smtClean="0"/>
              <a:t>Remember: these are very small changes – which is also a key goal of continuous delivery. The smaller the change the easier it is to deploy, the less risk it has, the easier it is to test and the easier is it to take it out in case it has a problem.</a:t>
            </a:r>
          </a:p>
          <a:p>
            <a:pPr marL="0" indent="0">
              <a:buFont typeface="Arial" charset="0"/>
              <a:buNone/>
            </a:pPr>
            <a:endParaRPr lang="en-US" dirty="0" smtClean="0"/>
          </a:p>
          <a:p>
            <a:endParaRPr lang="en-US" dirty="0"/>
          </a:p>
        </p:txBody>
      </p:sp>
      <p:sp>
        <p:nvSpPr>
          <p:cNvPr id="4" name="Slide Number Placeholder 3"/>
          <p:cNvSpPr>
            <a:spLocks noGrp="1"/>
          </p:cNvSpPr>
          <p:nvPr>
            <p:ph type="sldNum" sz="quarter" idx="10"/>
          </p:nvPr>
        </p:nvSpPr>
        <p:spPr/>
        <p:txBody>
          <a:bodyPr/>
          <a:lstStyle/>
          <a:p>
            <a:fld id="{34497A3D-F411-604B-8FE3-CBCD7A509925}" type="slidenum">
              <a:rPr lang="en-US" smtClean="0"/>
              <a:t>4</a:t>
            </a:fld>
            <a:endParaRPr lang="en-US"/>
          </a:p>
        </p:txBody>
      </p:sp>
    </p:spTree>
    <p:extLst>
      <p:ext uri="{BB962C8B-B14F-4D97-AF65-F5344CB8AC3E}">
        <p14:creationId xmlns:p14="http://schemas.microsoft.com/office/powerpoint/2010/main" val="12844659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dirty="0" smtClean="0"/>
              <a:t>But it is</a:t>
            </a:r>
            <a:r>
              <a:rPr lang="de-AT" baseline="0" dirty="0" smtClean="0"/>
              <a:t> not only about delivering features faster – it is also about delivering fast features!</a:t>
            </a:r>
          </a:p>
          <a:p>
            <a:endParaRPr lang="de-AT" baseline="0" dirty="0"/>
          </a:p>
          <a:p>
            <a:r>
              <a:rPr lang="de-AT" baseline="0" dirty="0" smtClean="0"/>
              <a:t>These stats come from here: http://nft.atcyber.com/infographics/infographic-the-importance-of-web-performance-20140913 </a:t>
            </a:r>
          </a:p>
        </p:txBody>
      </p:sp>
      <p:sp>
        <p:nvSpPr>
          <p:cNvPr id="4" name="Slide Number Placeholder 3"/>
          <p:cNvSpPr>
            <a:spLocks noGrp="1"/>
          </p:cNvSpPr>
          <p:nvPr>
            <p:ph type="sldNum" sz="quarter" idx="10"/>
          </p:nvPr>
        </p:nvSpPr>
        <p:spPr/>
        <p:txBody>
          <a:bodyPr/>
          <a:lstStyle/>
          <a:p>
            <a:fld id="{1FBD2C5F-4214-4FA4-A0E8-4C1D809EE4DD}" type="slidenum">
              <a:rPr lang="en-US" smtClean="0"/>
              <a:t>5</a:t>
            </a:fld>
            <a:endParaRPr lang="en-US"/>
          </a:p>
        </p:txBody>
      </p:sp>
    </p:spTree>
    <p:extLst>
      <p:ext uri="{BB962C8B-B14F-4D97-AF65-F5344CB8AC3E}">
        <p14:creationId xmlns:p14="http://schemas.microsoft.com/office/powerpoint/2010/main" val="15347305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 only technical metrics count but also business metrics</a:t>
            </a:r>
            <a:endParaRPr lang="en-US" dirty="0"/>
          </a:p>
        </p:txBody>
      </p:sp>
      <p:sp>
        <p:nvSpPr>
          <p:cNvPr id="4" name="Slide Number Placeholder 3"/>
          <p:cNvSpPr>
            <a:spLocks noGrp="1"/>
          </p:cNvSpPr>
          <p:nvPr>
            <p:ph type="sldNum" sz="quarter" idx="10"/>
          </p:nvPr>
        </p:nvSpPr>
        <p:spPr/>
        <p:txBody>
          <a:bodyPr/>
          <a:lstStyle/>
          <a:p>
            <a:fld id="{34497A3D-F411-604B-8FE3-CBCD7A509925}" type="slidenum">
              <a:rPr lang="en-US" smtClean="0"/>
              <a:t>6</a:t>
            </a:fld>
            <a:endParaRPr lang="en-US"/>
          </a:p>
        </p:txBody>
      </p:sp>
    </p:spTree>
    <p:extLst>
      <p:ext uri="{BB962C8B-B14F-4D97-AF65-F5344CB8AC3E}">
        <p14:creationId xmlns:p14="http://schemas.microsoft.com/office/powerpoint/2010/main" val="15841191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4497A3D-F411-604B-8FE3-CBCD7A509925}" type="slidenum">
              <a:rPr lang="en-US" smtClean="0"/>
              <a:t>7</a:t>
            </a:fld>
            <a:endParaRPr lang="en-US"/>
          </a:p>
        </p:txBody>
      </p:sp>
    </p:spTree>
    <p:extLst>
      <p:ext uri="{BB962C8B-B14F-4D97-AF65-F5344CB8AC3E}">
        <p14:creationId xmlns:p14="http://schemas.microsoft.com/office/powerpoint/2010/main" val="21429484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Learn from the best?</a:t>
            </a:r>
            <a:r>
              <a:rPr lang="is-IS" dirty="0" smtClean="0"/>
              <a:t>…. </a:t>
            </a:r>
            <a:r>
              <a:rPr lang="en-US" dirty="0" smtClean="0"/>
              <a:t>E</a:t>
            </a:r>
            <a:r>
              <a:rPr lang="is-IS" dirty="0" smtClean="0"/>
              <a:t>.g. </a:t>
            </a:r>
            <a:r>
              <a:rPr lang="en-US" dirty="0" smtClean="0"/>
              <a:t>all</a:t>
            </a:r>
            <a:r>
              <a:rPr lang="en-US" baseline="0" dirty="0" smtClean="0"/>
              <a:t> the cloud scale companies we know and from the well-known stories at Netflix etc.</a:t>
            </a:r>
            <a:endParaRPr lang="is-IS" dirty="0" smtClean="0"/>
          </a:p>
          <a:p>
            <a:endParaRPr lang="is-IS" dirty="0" smtClean="0"/>
          </a:p>
        </p:txBody>
      </p:sp>
      <p:sp>
        <p:nvSpPr>
          <p:cNvPr id="4" name="Slide Number Placeholder 3"/>
          <p:cNvSpPr>
            <a:spLocks noGrp="1"/>
          </p:cNvSpPr>
          <p:nvPr>
            <p:ph type="sldNum" sz="quarter" idx="10"/>
          </p:nvPr>
        </p:nvSpPr>
        <p:spPr/>
        <p:txBody>
          <a:bodyPr/>
          <a:lstStyle/>
          <a:p>
            <a:fld id="{34497A3D-F411-604B-8FE3-CBCD7A509925}" type="slidenum">
              <a:rPr lang="en-US" smtClean="0"/>
              <a:t>8</a:t>
            </a:fld>
            <a:endParaRPr lang="en-US"/>
          </a:p>
        </p:txBody>
      </p:sp>
    </p:spTree>
    <p:extLst>
      <p:ext uri="{BB962C8B-B14F-4D97-AF65-F5344CB8AC3E}">
        <p14:creationId xmlns:p14="http://schemas.microsoft.com/office/powerpoint/2010/main" val="16552317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Enterprises</a:t>
            </a:r>
            <a:r>
              <a:rPr lang="en-US" baseline="0" dirty="0" smtClean="0"/>
              <a:t> go new technologies. </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is-IS" dirty="0" smtClean="0"/>
              <a:t>Now lets hear from Alex – on their journey – where they started – where they struggled – where they are right now and where they are going</a:t>
            </a:r>
            <a:endParaRPr lang="en-US" dirty="0" smtClean="0"/>
          </a:p>
          <a:p>
            <a:endParaRPr lang="en-US" dirty="0"/>
          </a:p>
        </p:txBody>
      </p:sp>
      <p:sp>
        <p:nvSpPr>
          <p:cNvPr id="4" name="Slide Number Placeholder 3"/>
          <p:cNvSpPr>
            <a:spLocks noGrp="1"/>
          </p:cNvSpPr>
          <p:nvPr>
            <p:ph type="sldNum" sz="quarter" idx="10"/>
          </p:nvPr>
        </p:nvSpPr>
        <p:spPr/>
        <p:txBody>
          <a:bodyPr/>
          <a:lstStyle/>
          <a:p>
            <a:fld id="{34497A3D-F411-604B-8FE3-CBCD7A509925}" type="slidenum">
              <a:rPr lang="en-US" smtClean="0"/>
              <a:t>17</a:t>
            </a:fld>
            <a:endParaRPr lang="en-US"/>
          </a:p>
        </p:txBody>
      </p:sp>
    </p:spTree>
    <p:extLst>
      <p:ext uri="{BB962C8B-B14F-4D97-AF65-F5344CB8AC3E}">
        <p14:creationId xmlns:p14="http://schemas.microsoft.com/office/powerpoint/2010/main" val="12810112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9313577"/>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81851416"/>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76910797"/>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91897" y="2614468"/>
            <a:ext cx="11567319" cy="717550"/>
          </a:xfrm>
        </p:spPr>
        <p:txBody>
          <a:bodyPr/>
          <a:lstStyle>
            <a:lvl1pPr algn="ctr">
              <a:defRPr sz="3600"/>
            </a:lvl1pPr>
          </a:lstStyle>
          <a:p>
            <a:r>
              <a:rPr lang="en-US" smtClean="0"/>
              <a:t>Click to edit Master title style</a:t>
            </a:r>
            <a:endParaRPr lang="en-US"/>
          </a:p>
        </p:txBody>
      </p:sp>
    </p:spTree>
    <p:extLst>
      <p:ext uri="{BB962C8B-B14F-4D97-AF65-F5344CB8AC3E}">
        <p14:creationId xmlns:p14="http://schemas.microsoft.com/office/powerpoint/2010/main" val="1791318511"/>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9" name="Text Placeholder 2"/>
          <p:cNvSpPr>
            <a:spLocks noGrp="1"/>
          </p:cNvSpPr>
          <p:nvPr>
            <p:ph idx="12"/>
          </p:nvPr>
        </p:nvSpPr>
        <p:spPr>
          <a:xfrm>
            <a:off x="431372" y="1412778"/>
            <a:ext cx="11329259" cy="4707337"/>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p:txBody>
      </p:sp>
      <p:sp>
        <p:nvSpPr>
          <p:cNvPr id="4" name="Slide Number Placeholder 3"/>
          <p:cNvSpPr>
            <a:spLocks noGrp="1"/>
          </p:cNvSpPr>
          <p:nvPr>
            <p:ph type="sldNum" sz="quarter" idx="10"/>
          </p:nvPr>
        </p:nvSpPr>
        <p:spPr>
          <a:xfrm>
            <a:off x="11383506" y="6656637"/>
            <a:ext cx="808495" cy="201364"/>
          </a:xfrm>
          <a:prstGeom prst="rect">
            <a:avLst/>
          </a:prstGeom>
        </p:spPr>
        <p:txBody>
          <a:bodyPr/>
          <a:lstStyle>
            <a:lvl1pPr>
              <a:defRPr>
                <a:solidFill>
                  <a:schemeClr val="tx1">
                    <a:lumMod val="40000"/>
                    <a:lumOff val="60000"/>
                  </a:schemeClr>
                </a:solidFill>
              </a:defRPr>
            </a:lvl1pPr>
          </a:lstStyle>
          <a:p>
            <a:fld id="{361E82BE-B626-4EB2-8898-B03C44A2E9A4}" type="slidenum">
              <a:rPr lang="en-US" smtClean="0">
                <a:solidFill>
                  <a:srgbClr val="383A35">
                    <a:lumMod val="40000"/>
                    <a:lumOff val="60000"/>
                  </a:srgbClr>
                </a:solidFill>
              </a:rPr>
              <a:pPr/>
              <a:t>‹#›</a:t>
            </a:fld>
            <a:endParaRPr lang="en-US" dirty="0">
              <a:solidFill>
                <a:srgbClr val="383A35">
                  <a:lumMod val="40000"/>
                  <a:lumOff val="60000"/>
                </a:srgbClr>
              </a:solidFill>
            </a:endParaRPr>
          </a:p>
        </p:txBody>
      </p:sp>
      <p:sp>
        <p:nvSpPr>
          <p:cNvPr id="5" name="Footer Placeholder 4"/>
          <p:cNvSpPr>
            <a:spLocks noGrp="1"/>
          </p:cNvSpPr>
          <p:nvPr>
            <p:ph type="ftr" sz="quarter" idx="11"/>
          </p:nvPr>
        </p:nvSpPr>
        <p:spPr>
          <a:xfrm>
            <a:off x="4038600" y="6656638"/>
            <a:ext cx="4114800" cy="201364"/>
          </a:xfrm>
          <a:prstGeom prst="rect">
            <a:avLst/>
          </a:prstGeom>
        </p:spPr>
        <p:txBody>
          <a:bodyPr/>
          <a:lstStyle>
            <a:lvl1pPr>
              <a:defRPr>
                <a:solidFill>
                  <a:schemeClr val="tx1">
                    <a:lumMod val="40000"/>
                    <a:lumOff val="60000"/>
                  </a:schemeClr>
                </a:solidFill>
              </a:defRPr>
            </a:lvl1pPr>
          </a:lstStyle>
          <a:p>
            <a:r>
              <a:rPr lang="en-US" dirty="0" smtClean="0">
                <a:solidFill>
                  <a:srgbClr val="383A35">
                    <a:lumMod val="40000"/>
                    <a:lumOff val="60000"/>
                  </a:srgbClr>
                </a:solidFill>
              </a:rPr>
              <a:t>Confidential, Dynatrace, LLC</a:t>
            </a:r>
          </a:p>
        </p:txBody>
      </p:sp>
      <p:sp>
        <p:nvSpPr>
          <p:cNvPr id="8" name="Title Placeholder 1"/>
          <p:cNvSpPr>
            <a:spLocks noGrp="1"/>
          </p:cNvSpPr>
          <p:nvPr>
            <p:ph type="title"/>
          </p:nvPr>
        </p:nvSpPr>
        <p:spPr>
          <a:xfrm>
            <a:off x="431373" y="436761"/>
            <a:ext cx="11329257" cy="757627"/>
          </a:xfrm>
          <a:prstGeom prst="rect">
            <a:avLst/>
          </a:prstGeom>
        </p:spPr>
        <p:txBody>
          <a:bodyPr vert="horz" lIns="91440" tIns="45720" rIns="91440" bIns="45720" rtlCol="0" anchor="t">
            <a:normAutofit/>
          </a:bodyPr>
          <a:lstStyle>
            <a:lvl1pPr algn="l">
              <a:defRPr/>
            </a:lvl1pPr>
          </a:lstStyle>
          <a:p>
            <a:r>
              <a:rPr lang="en-US" dirty="0" smtClean="0"/>
              <a:t>Click to add title</a:t>
            </a:r>
            <a:endParaRPr lang="en-US" dirty="0"/>
          </a:p>
        </p:txBody>
      </p:sp>
    </p:spTree>
    <p:extLst>
      <p:ext uri="{BB962C8B-B14F-4D97-AF65-F5344CB8AC3E}">
        <p14:creationId xmlns:p14="http://schemas.microsoft.com/office/powerpoint/2010/main" val="1837151507"/>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1.xml"/><Relationship Id="rId3"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theme" Target="../theme/theme2.xml"/><Relationship Id="rId3" Type="http://schemas.openxmlformats.org/officeDocument/2006/relationships/image" Target="../media/image2.jpe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5.xml"/><Relationship Id="rId4" Type="http://schemas.openxmlformats.org/officeDocument/2006/relationships/theme" Target="../theme/theme3.xml"/><Relationship Id="rId5" Type="http://schemas.openxmlformats.org/officeDocument/2006/relationships/image" Target="../media/image3.jpeg"/><Relationship Id="rId6" Type="http://schemas.openxmlformats.org/officeDocument/2006/relationships/image" Target="../media/image4.png"/><Relationship Id="rId1" Type="http://schemas.openxmlformats.org/officeDocument/2006/relationships/slideLayout" Target="../slideLayouts/slideLayout3.xml"/><Relationship Id="rId2"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073" name="Rectangle 1"/>
          <p:cNvSpPr>
            <a:spLocks noGrp="1" noChangeArrowheads="1"/>
          </p:cNvSpPr>
          <p:nvPr>
            <p:ph type="title"/>
          </p:nvPr>
        </p:nvSpPr>
        <p:spPr bwMode="auto">
          <a:xfrm>
            <a:off x="4038600" y="0"/>
            <a:ext cx="7645400" cy="3600450"/>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square" lIns="38100" tIns="38100" rIns="38100" bIns="38100" numCol="1" anchor="b" anchorCtr="0" compatLnSpc="1">
            <a:prstTxWarp prst="textNoShape">
              <a:avLst/>
            </a:prstTxWarp>
          </a:bodyPr>
          <a:lstStyle/>
          <a:p>
            <a:pPr lvl="0"/>
            <a:r>
              <a:rPr lang="en-US" dirty="0">
                <a:sym typeface="Arial" charset="0"/>
              </a:rPr>
              <a:t>Click to edit Master title style</a:t>
            </a:r>
          </a:p>
        </p:txBody>
      </p:sp>
      <p:sp>
        <p:nvSpPr>
          <p:cNvPr id="3074" name="Rectangle 2"/>
          <p:cNvSpPr>
            <a:spLocks noGrp="1" noChangeArrowheads="1"/>
          </p:cNvSpPr>
          <p:nvPr>
            <p:ph type="body" idx="1"/>
          </p:nvPr>
        </p:nvSpPr>
        <p:spPr bwMode="auto">
          <a:xfrm>
            <a:off x="4038600" y="3886200"/>
            <a:ext cx="7645400" cy="1638300"/>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square" lIns="0" tIns="0" rIns="0" bIns="0" numCol="1" anchor="t" anchorCtr="0" compatLnSpc="1">
            <a:prstTxWarp prst="textNoShape">
              <a:avLst/>
            </a:prstTxWarp>
          </a:bodyPr>
          <a:lstStyle/>
          <a:p>
            <a:pPr lvl="0"/>
            <a:r>
              <a:rPr lang="en-US" dirty="0">
                <a:sym typeface="Arial" charset="0"/>
              </a:rPr>
              <a:t>Click to edit Master text styles</a:t>
            </a:r>
          </a:p>
          <a:p>
            <a:pPr lvl="1"/>
            <a:r>
              <a:rPr lang="en-US" dirty="0">
                <a:sym typeface="Arial" charset="0"/>
              </a:rPr>
              <a:t>Second level</a:t>
            </a:r>
          </a:p>
          <a:p>
            <a:pPr lvl="2"/>
            <a:r>
              <a:rPr lang="en-US" dirty="0">
                <a:sym typeface="Arial" charset="0"/>
              </a:rPr>
              <a:t>Third level</a:t>
            </a:r>
          </a:p>
          <a:p>
            <a:pPr lvl="3"/>
            <a:r>
              <a:rPr lang="en-US" dirty="0">
                <a:sym typeface="Arial" charset="0"/>
              </a:rPr>
              <a:t>Fourth level</a:t>
            </a:r>
          </a:p>
          <a:p>
            <a:pPr lvl="4"/>
            <a:r>
              <a:rPr lang="en-US" dirty="0">
                <a:sym typeface="Arial" charset="0"/>
              </a:rPr>
              <a:t>Fifth level</a:t>
            </a:r>
          </a:p>
        </p:txBody>
      </p:sp>
    </p:spTree>
    <p:extLst>
      <p:ext uri="{BB962C8B-B14F-4D97-AF65-F5344CB8AC3E}">
        <p14:creationId xmlns:p14="http://schemas.microsoft.com/office/powerpoint/2010/main" val="1662921038"/>
      </p:ext>
    </p:extLst>
  </p:cSld>
  <p:clrMap bg1="lt1" tx1="dk1" bg2="lt2" tx2="dk2" accent1="accent1" accent2="accent2" accent3="accent3" accent4="accent4" accent5="accent5" accent6="accent6" hlink="hlink" folHlink="folHlink"/>
  <p:sldLayoutIdLst>
    <p:sldLayoutId id="2147483661" r:id="rId1"/>
  </p:sldLayoutIdLst>
  <p:transition/>
  <p:txStyles>
    <p:titleStyle>
      <a:lvl1pPr algn="ctr" rtl="0" eaLnBrk="0" fontAlgn="base" hangingPunct="0">
        <a:lnSpc>
          <a:spcPct val="90000"/>
        </a:lnSpc>
        <a:spcBef>
          <a:spcPct val="0"/>
        </a:spcBef>
        <a:spcAft>
          <a:spcPct val="0"/>
        </a:spcAft>
        <a:defRPr sz="4000" b="1">
          <a:solidFill>
            <a:schemeClr val="tx1"/>
          </a:solidFill>
          <a:latin typeface="+mj-lt"/>
          <a:ea typeface="+mj-ea"/>
          <a:cs typeface="+mj-cs"/>
          <a:sym typeface="Arial" charset="0"/>
        </a:defRPr>
      </a:lvl1pPr>
      <a:lvl2pPr algn="ctr" rtl="0" eaLnBrk="0" fontAlgn="base" hangingPunct="0">
        <a:lnSpc>
          <a:spcPct val="90000"/>
        </a:lnSpc>
        <a:spcBef>
          <a:spcPct val="0"/>
        </a:spcBef>
        <a:spcAft>
          <a:spcPct val="0"/>
        </a:spcAft>
        <a:defRPr sz="5300" b="1">
          <a:solidFill>
            <a:schemeClr val="tx1"/>
          </a:solidFill>
          <a:latin typeface="Arial" charset="0"/>
          <a:ea typeface="ヒラギノ角ゴ ProN W6" charset="0"/>
          <a:cs typeface="ヒラギノ角ゴ ProN W6" charset="0"/>
          <a:sym typeface="Arial" charset="0"/>
        </a:defRPr>
      </a:lvl2pPr>
      <a:lvl3pPr algn="ctr" rtl="0" eaLnBrk="0" fontAlgn="base" hangingPunct="0">
        <a:lnSpc>
          <a:spcPct val="90000"/>
        </a:lnSpc>
        <a:spcBef>
          <a:spcPct val="0"/>
        </a:spcBef>
        <a:spcAft>
          <a:spcPct val="0"/>
        </a:spcAft>
        <a:defRPr sz="5300" b="1">
          <a:solidFill>
            <a:schemeClr val="tx1"/>
          </a:solidFill>
          <a:latin typeface="Arial" charset="0"/>
          <a:ea typeface="ヒラギノ角ゴ ProN W6" charset="0"/>
          <a:cs typeface="ヒラギノ角ゴ ProN W6" charset="0"/>
          <a:sym typeface="Arial" charset="0"/>
        </a:defRPr>
      </a:lvl3pPr>
      <a:lvl4pPr algn="ctr" rtl="0" eaLnBrk="0" fontAlgn="base" hangingPunct="0">
        <a:lnSpc>
          <a:spcPct val="90000"/>
        </a:lnSpc>
        <a:spcBef>
          <a:spcPct val="0"/>
        </a:spcBef>
        <a:spcAft>
          <a:spcPct val="0"/>
        </a:spcAft>
        <a:defRPr sz="5300" b="1">
          <a:solidFill>
            <a:schemeClr val="tx1"/>
          </a:solidFill>
          <a:latin typeface="Arial" charset="0"/>
          <a:ea typeface="ヒラギノ角ゴ ProN W6" charset="0"/>
          <a:cs typeface="ヒラギノ角ゴ ProN W6" charset="0"/>
          <a:sym typeface="Arial" charset="0"/>
        </a:defRPr>
      </a:lvl4pPr>
      <a:lvl5pPr algn="ctr" rtl="0" eaLnBrk="0" fontAlgn="base" hangingPunct="0">
        <a:lnSpc>
          <a:spcPct val="90000"/>
        </a:lnSpc>
        <a:spcBef>
          <a:spcPct val="0"/>
        </a:spcBef>
        <a:spcAft>
          <a:spcPct val="0"/>
        </a:spcAft>
        <a:defRPr sz="5300" b="1">
          <a:solidFill>
            <a:schemeClr val="tx1"/>
          </a:solidFill>
          <a:latin typeface="Arial" charset="0"/>
          <a:ea typeface="ヒラギノ角ゴ ProN W6" charset="0"/>
          <a:cs typeface="ヒラギノ角ゴ ProN W6" charset="0"/>
          <a:sym typeface="Arial" charset="0"/>
        </a:defRPr>
      </a:lvl5pPr>
      <a:lvl6pPr marL="228600" algn="ctr" rtl="0" fontAlgn="base">
        <a:lnSpc>
          <a:spcPct val="90000"/>
        </a:lnSpc>
        <a:spcBef>
          <a:spcPct val="0"/>
        </a:spcBef>
        <a:spcAft>
          <a:spcPct val="0"/>
        </a:spcAft>
        <a:defRPr sz="5300" b="1">
          <a:solidFill>
            <a:schemeClr val="tx1"/>
          </a:solidFill>
          <a:latin typeface="Arial" charset="0"/>
          <a:ea typeface="ヒラギノ角ゴ ProN W6" charset="0"/>
          <a:cs typeface="ヒラギノ角ゴ ProN W6" charset="0"/>
          <a:sym typeface="Arial" charset="0"/>
        </a:defRPr>
      </a:lvl6pPr>
      <a:lvl7pPr marL="457200" algn="ctr" rtl="0" fontAlgn="base">
        <a:lnSpc>
          <a:spcPct val="90000"/>
        </a:lnSpc>
        <a:spcBef>
          <a:spcPct val="0"/>
        </a:spcBef>
        <a:spcAft>
          <a:spcPct val="0"/>
        </a:spcAft>
        <a:defRPr sz="5300" b="1">
          <a:solidFill>
            <a:schemeClr val="tx1"/>
          </a:solidFill>
          <a:latin typeface="Arial" charset="0"/>
          <a:ea typeface="ヒラギノ角ゴ ProN W6" charset="0"/>
          <a:cs typeface="ヒラギノ角ゴ ProN W6" charset="0"/>
          <a:sym typeface="Arial" charset="0"/>
        </a:defRPr>
      </a:lvl7pPr>
      <a:lvl8pPr marL="685800" algn="ctr" rtl="0" fontAlgn="base">
        <a:lnSpc>
          <a:spcPct val="90000"/>
        </a:lnSpc>
        <a:spcBef>
          <a:spcPct val="0"/>
        </a:spcBef>
        <a:spcAft>
          <a:spcPct val="0"/>
        </a:spcAft>
        <a:defRPr sz="5300" b="1">
          <a:solidFill>
            <a:schemeClr val="tx1"/>
          </a:solidFill>
          <a:latin typeface="Arial" charset="0"/>
          <a:ea typeface="ヒラギノ角ゴ ProN W6" charset="0"/>
          <a:cs typeface="ヒラギノ角ゴ ProN W6" charset="0"/>
          <a:sym typeface="Arial" charset="0"/>
        </a:defRPr>
      </a:lvl8pPr>
      <a:lvl9pPr marL="914400" algn="ctr" rtl="0" fontAlgn="base">
        <a:lnSpc>
          <a:spcPct val="90000"/>
        </a:lnSpc>
        <a:spcBef>
          <a:spcPct val="0"/>
        </a:spcBef>
        <a:spcAft>
          <a:spcPct val="0"/>
        </a:spcAft>
        <a:defRPr sz="5300" b="1">
          <a:solidFill>
            <a:schemeClr val="tx1"/>
          </a:solidFill>
          <a:latin typeface="Arial" charset="0"/>
          <a:ea typeface="ヒラギノ角ゴ ProN W6" charset="0"/>
          <a:cs typeface="ヒラギノ角ゴ ProN W6" charset="0"/>
          <a:sym typeface="Arial" charset="0"/>
        </a:defRPr>
      </a:lvl9pPr>
    </p:titleStyle>
    <p:bodyStyle>
      <a:lvl1pPr marL="171450" indent="-171450" algn="ctr" rtl="0" eaLnBrk="0" fontAlgn="base" hangingPunct="0">
        <a:spcBef>
          <a:spcPct val="0"/>
        </a:spcBef>
        <a:spcAft>
          <a:spcPct val="0"/>
        </a:spcAft>
        <a:defRPr sz="2600">
          <a:solidFill>
            <a:schemeClr val="tx1"/>
          </a:solidFill>
          <a:latin typeface="+mn-lt"/>
          <a:ea typeface="+mn-ea"/>
          <a:cs typeface="+mn-cs"/>
          <a:sym typeface="Arial" charset="0"/>
        </a:defRPr>
      </a:lvl1pPr>
      <a:lvl2pPr marL="371475" indent="-142875" algn="ctr" rtl="0" eaLnBrk="0" fontAlgn="base" hangingPunct="0">
        <a:spcBef>
          <a:spcPct val="0"/>
        </a:spcBef>
        <a:spcAft>
          <a:spcPct val="0"/>
        </a:spcAft>
        <a:defRPr sz="2600">
          <a:solidFill>
            <a:schemeClr val="tx1"/>
          </a:solidFill>
          <a:latin typeface="+mn-lt"/>
          <a:ea typeface="+mn-ea"/>
          <a:cs typeface="+mn-cs"/>
          <a:sym typeface="Arial" charset="0"/>
        </a:defRPr>
      </a:lvl2pPr>
      <a:lvl3pPr marL="571500" indent="-114300" algn="ctr" rtl="0" eaLnBrk="0" fontAlgn="base" hangingPunct="0">
        <a:spcBef>
          <a:spcPct val="0"/>
        </a:spcBef>
        <a:spcAft>
          <a:spcPct val="0"/>
        </a:spcAft>
        <a:defRPr sz="2600">
          <a:solidFill>
            <a:schemeClr val="tx1"/>
          </a:solidFill>
          <a:latin typeface="+mn-lt"/>
          <a:ea typeface="+mn-ea"/>
          <a:cs typeface="+mn-cs"/>
          <a:sym typeface="Arial" charset="0"/>
        </a:defRPr>
      </a:lvl3pPr>
      <a:lvl4pPr marL="800100" indent="-114300" algn="ctr" rtl="0" eaLnBrk="0" fontAlgn="base" hangingPunct="0">
        <a:spcBef>
          <a:spcPct val="0"/>
        </a:spcBef>
        <a:spcAft>
          <a:spcPct val="0"/>
        </a:spcAft>
        <a:defRPr sz="2600">
          <a:solidFill>
            <a:schemeClr val="tx1"/>
          </a:solidFill>
          <a:latin typeface="+mn-lt"/>
          <a:ea typeface="+mn-ea"/>
          <a:cs typeface="+mn-cs"/>
          <a:sym typeface="Arial" charset="0"/>
        </a:defRPr>
      </a:lvl4pPr>
      <a:lvl5pPr marL="1028700" indent="-114300" algn="ctr" rtl="0" eaLnBrk="0" fontAlgn="base" hangingPunct="0">
        <a:spcBef>
          <a:spcPct val="0"/>
        </a:spcBef>
        <a:spcAft>
          <a:spcPct val="0"/>
        </a:spcAft>
        <a:defRPr sz="2600">
          <a:solidFill>
            <a:schemeClr val="tx1"/>
          </a:solidFill>
          <a:latin typeface="+mn-lt"/>
          <a:ea typeface="+mn-ea"/>
          <a:cs typeface="+mn-cs"/>
          <a:sym typeface="Arial" charset="0"/>
        </a:defRPr>
      </a:lvl5pPr>
      <a:lvl6pPr marL="228600" algn="ctr" rtl="0" fontAlgn="base">
        <a:spcBef>
          <a:spcPct val="0"/>
        </a:spcBef>
        <a:spcAft>
          <a:spcPct val="0"/>
        </a:spcAft>
        <a:defRPr sz="2600">
          <a:solidFill>
            <a:schemeClr val="tx1"/>
          </a:solidFill>
          <a:latin typeface="+mn-lt"/>
          <a:ea typeface="+mn-ea"/>
          <a:cs typeface="+mn-cs"/>
          <a:sym typeface="Arial" charset="0"/>
        </a:defRPr>
      </a:lvl6pPr>
      <a:lvl7pPr marL="457200" algn="ctr" rtl="0" fontAlgn="base">
        <a:spcBef>
          <a:spcPct val="0"/>
        </a:spcBef>
        <a:spcAft>
          <a:spcPct val="0"/>
        </a:spcAft>
        <a:defRPr sz="2600">
          <a:solidFill>
            <a:schemeClr val="tx1"/>
          </a:solidFill>
          <a:latin typeface="+mn-lt"/>
          <a:ea typeface="+mn-ea"/>
          <a:cs typeface="+mn-cs"/>
          <a:sym typeface="Arial" charset="0"/>
        </a:defRPr>
      </a:lvl7pPr>
      <a:lvl8pPr marL="685800" algn="ctr" rtl="0" fontAlgn="base">
        <a:spcBef>
          <a:spcPct val="0"/>
        </a:spcBef>
        <a:spcAft>
          <a:spcPct val="0"/>
        </a:spcAft>
        <a:defRPr sz="2600">
          <a:solidFill>
            <a:schemeClr val="tx1"/>
          </a:solidFill>
          <a:latin typeface="+mn-lt"/>
          <a:ea typeface="+mn-ea"/>
          <a:cs typeface="+mn-cs"/>
          <a:sym typeface="Arial" charset="0"/>
        </a:defRPr>
      </a:lvl8pPr>
      <a:lvl9pPr marL="914400" algn="ctr" rtl="0" fontAlgn="base">
        <a:spcBef>
          <a:spcPct val="0"/>
        </a:spcBef>
        <a:spcAft>
          <a:spcPct val="0"/>
        </a:spcAft>
        <a:defRPr sz="2600">
          <a:solidFill>
            <a:schemeClr val="tx1"/>
          </a:solidFill>
          <a:latin typeface="+mn-lt"/>
          <a:ea typeface="+mn-ea"/>
          <a:cs typeface="+mn-cs"/>
          <a:sym typeface="Arial" charset="0"/>
        </a:defRPr>
      </a:lvl9pPr>
    </p:bodyStyle>
    <p:otherStyle>
      <a:defPPr>
        <a:defRPr lang="en-US"/>
      </a:defPPr>
      <a:lvl1pPr marL="0" algn="l" defTabSz="228600" rtl="0" eaLnBrk="1" latinLnBrk="0" hangingPunct="1">
        <a:defRPr sz="900" kern="1200">
          <a:solidFill>
            <a:schemeClr val="tx1"/>
          </a:solidFill>
          <a:latin typeface="+mn-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4108450" y="0"/>
            <a:ext cx="7645400" cy="3600450"/>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38100" tIns="38100" rIns="38100" bIns="38100" numCol="1" anchor="b" anchorCtr="0" compatLnSpc="1">
            <a:prstTxWarp prst="textNoShape">
              <a:avLst/>
            </a:prstTxWarp>
          </a:bodyPr>
          <a:lstStyle/>
          <a:p>
            <a:pPr lvl="0"/>
            <a:r>
              <a:rPr lang="en-US">
                <a:sym typeface="Arial" charset="0"/>
              </a:rPr>
              <a:t>Click to edit Master title style</a:t>
            </a:r>
          </a:p>
        </p:txBody>
      </p:sp>
      <p:sp>
        <p:nvSpPr>
          <p:cNvPr id="1026" name="Rectangle 2"/>
          <p:cNvSpPr>
            <a:spLocks noGrp="1" noChangeArrowheads="1"/>
          </p:cNvSpPr>
          <p:nvPr>
            <p:ph type="body" idx="1"/>
          </p:nvPr>
        </p:nvSpPr>
        <p:spPr bwMode="auto">
          <a:xfrm>
            <a:off x="4108450" y="3886200"/>
            <a:ext cx="7645400" cy="2971800"/>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38100" tIns="38100" rIns="38100" bIns="38100" numCol="1" anchor="t" anchorCtr="0" compatLnSpc="1">
            <a:prstTxWarp prst="textNoShape">
              <a:avLst/>
            </a:prstTxWarp>
          </a:bodyPr>
          <a:lstStyle/>
          <a:p>
            <a:pPr lvl="0"/>
            <a:r>
              <a:rPr lang="en-US">
                <a:sym typeface="Arial" charset="0"/>
              </a:rPr>
              <a:t>Click to edit Master text styles</a:t>
            </a:r>
          </a:p>
          <a:p>
            <a:pPr lvl="1"/>
            <a:r>
              <a:rPr lang="en-US">
                <a:sym typeface="Arial" charset="0"/>
              </a:rPr>
              <a:t>Second level</a:t>
            </a:r>
          </a:p>
          <a:p>
            <a:pPr lvl="2"/>
            <a:r>
              <a:rPr lang="en-US">
                <a:sym typeface="Arial" charset="0"/>
              </a:rPr>
              <a:t>Third level</a:t>
            </a:r>
          </a:p>
          <a:p>
            <a:pPr lvl="3"/>
            <a:r>
              <a:rPr lang="en-US">
                <a:sym typeface="Arial" charset="0"/>
              </a:rPr>
              <a:t>Fourth level</a:t>
            </a:r>
          </a:p>
          <a:p>
            <a:pPr lvl="4"/>
            <a:r>
              <a:rPr lang="en-US">
                <a:sym typeface="Arial" charset="0"/>
              </a:rPr>
              <a:t>Fifth level</a:t>
            </a:r>
          </a:p>
        </p:txBody>
      </p:sp>
    </p:spTree>
    <p:extLst>
      <p:ext uri="{BB962C8B-B14F-4D97-AF65-F5344CB8AC3E}">
        <p14:creationId xmlns:p14="http://schemas.microsoft.com/office/powerpoint/2010/main" val="205661763"/>
      </p:ext>
    </p:extLst>
  </p:cSld>
  <p:clrMap bg1="lt1" tx1="dk1" bg2="lt2" tx2="dk2" accent1="accent1" accent2="accent2" accent3="accent3" accent4="accent4" accent5="accent5" accent6="accent6" hlink="hlink" folHlink="folHlink"/>
  <p:sldLayoutIdLst>
    <p:sldLayoutId id="2147483666" r:id="rId1"/>
  </p:sldLayoutIdLst>
  <p:transition/>
  <p:txStyles>
    <p:titleStyle>
      <a:lvl1pPr algn="ctr" rtl="0" eaLnBrk="0" fontAlgn="base" hangingPunct="0">
        <a:lnSpc>
          <a:spcPct val="90000"/>
        </a:lnSpc>
        <a:spcBef>
          <a:spcPct val="0"/>
        </a:spcBef>
        <a:spcAft>
          <a:spcPct val="0"/>
        </a:spcAft>
        <a:defRPr sz="4000" b="1">
          <a:solidFill>
            <a:srgbClr val="FFFFFF"/>
          </a:solidFill>
          <a:latin typeface="+mj-lt"/>
          <a:ea typeface="+mj-ea"/>
          <a:cs typeface="+mj-cs"/>
          <a:sym typeface="Arial" charset="0"/>
        </a:defRPr>
      </a:lvl1pPr>
      <a:lvl2pPr algn="ctr" rtl="0" eaLnBrk="0" fontAlgn="base" hangingPunct="0">
        <a:lnSpc>
          <a:spcPct val="90000"/>
        </a:lnSpc>
        <a:spcBef>
          <a:spcPct val="0"/>
        </a:spcBef>
        <a:spcAft>
          <a:spcPct val="0"/>
        </a:spcAft>
        <a:defRPr sz="5300" b="1">
          <a:solidFill>
            <a:srgbClr val="FFFFFF"/>
          </a:solidFill>
          <a:latin typeface="Arial" charset="0"/>
          <a:ea typeface="ヒラギノ角ゴ ProN W6" charset="0"/>
          <a:cs typeface="ヒラギノ角ゴ ProN W6" charset="0"/>
          <a:sym typeface="Arial" charset="0"/>
        </a:defRPr>
      </a:lvl2pPr>
      <a:lvl3pPr algn="ctr" rtl="0" eaLnBrk="0" fontAlgn="base" hangingPunct="0">
        <a:lnSpc>
          <a:spcPct val="90000"/>
        </a:lnSpc>
        <a:spcBef>
          <a:spcPct val="0"/>
        </a:spcBef>
        <a:spcAft>
          <a:spcPct val="0"/>
        </a:spcAft>
        <a:defRPr sz="5300" b="1">
          <a:solidFill>
            <a:srgbClr val="FFFFFF"/>
          </a:solidFill>
          <a:latin typeface="Arial" charset="0"/>
          <a:ea typeface="ヒラギノ角ゴ ProN W6" charset="0"/>
          <a:cs typeface="ヒラギノ角ゴ ProN W6" charset="0"/>
          <a:sym typeface="Arial" charset="0"/>
        </a:defRPr>
      </a:lvl3pPr>
      <a:lvl4pPr algn="ctr" rtl="0" eaLnBrk="0" fontAlgn="base" hangingPunct="0">
        <a:lnSpc>
          <a:spcPct val="90000"/>
        </a:lnSpc>
        <a:spcBef>
          <a:spcPct val="0"/>
        </a:spcBef>
        <a:spcAft>
          <a:spcPct val="0"/>
        </a:spcAft>
        <a:defRPr sz="5300" b="1">
          <a:solidFill>
            <a:srgbClr val="FFFFFF"/>
          </a:solidFill>
          <a:latin typeface="Arial" charset="0"/>
          <a:ea typeface="ヒラギノ角ゴ ProN W6" charset="0"/>
          <a:cs typeface="ヒラギノ角ゴ ProN W6" charset="0"/>
          <a:sym typeface="Arial" charset="0"/>
        </a:defRPr>
      </a:lvl4pPr>
      <a:lvl5pPr algn="ctr" rtl="0" eaLnBrk="0" fontAlgn="base" hangingPunct="0">
        <a:lnSpc>
          <a:spcPct val="90000"/>
        </a:lnSpc>
        <a:spcBef>
          <a:spcPct val="0"/>
        </a:spcBef>
        <a:spcAft>
          <a:spcPct val="0"/>
        </a:spcAft>
        <a:defRPr sz="5300" b="1">
          <a:solidFill>
            <a:srgbClr val="FFFFFF"/>
          </a:solidFill>
          <a:latin typeface="Arial" charset="0"/>
          <a:ea typeface="ヒラギノ角ゴ ProN W6" charset="0"/>
          <a:cs typeface="ヒラギノ角ゴ ProN W6" charset="0"/>
          <a:sym typeface="Arial" charset="0"/>
        </a:defRPr>
      </a:lvl5pPr>
      <a:lvl6pPr marL="228600" algn="ctr" rtl="0" fontAlgn="base">
        <a:lnSpc>
          <a:spcPct val="90000"/>
        </a:lnSpc>
        <a:spcBef>
          <a:spcPct val="0"/>
        </a:spcBef>
        <a:spcAft>
          <a:spcPct val="0"/>
        </a:spcAft>
        <a:defRPr sz="5300" b="1">
          <a:solidFill>
            <a:srgbClr val="FFFFFF"/>
          </a:solidFill>
          <a:latin typeface="Arial" charset="0"/>
          <a:ea typeface="ヒラギノ角ゴ ProN W6" charset="0"/>
          <a:cs typeface="ヒラギノ角ゴ ProN W6" charset="0"/>
          <a:sym typeface="Arial" charset="0"/>
        </a:defRPr>
      </a:lvl6pPr>
      <a:lvl7pPr marL="457200" algn="ctr" rtl="0" fontAlgn="base">
        <a:lnSpc>
          <a:spcPct val="90000"/>
        </a:lnSpc>
        <a:spcBef>
          <a:spcPct val="0"/>
        </a:spcBef>
        <a:spcAft>
          <a:spcPct val="0"/>
        </a:spcAft>
        <a:defRPr sz="5300" b="1">
          <a:solidFill>
            <a:srgbClr val="FFFFFF"/>
          </a:solidFill>
          <a:latin typeface="Arial" charset="0"/>
          <a:ea typeface="ヒラギノ角ゴ ProN W6" charset="0"/>
          <a:cs typeface="ヒラギノ角ゴ ProN W6" charset="0"/>
          <a:sym typeface="Arial" charset="0"/>
        </a:defRPr>
      </a:lvl7pPr>
      <a:lvl8pPr marL="685800" algn="ctr" rtl="0" fontAlgn="base">
        <a:lnSpc>
          <a:spcPct val="90000"/>
        </a:lnSpc>
        <a:spcBef>
          <a:spcPct val="0"/>
        </a:spcBef>
        <a:spcAft>
          <a:spcPct val="0"/>
        </a:spcAft>
        <a:defRPr sz="5300" b="1">
          <a:solidFill>
            <a:srgbClr val="FFFFFF"/>
          </a:solidFill>
          <a:latin typeface="Arial" charset="0"/>
          <a:ea typeface="ヒラギノ角ゴ ProN W6" charset="0"/>
          <a:cs typeface="ヒラギノ角ゴ ProN W6" charset="0"/>
          <a:sym typeface="Arial" charset="0"/>
        </a:defRPr>
      </a:lvl8pPr>
      <a:lvl9pPr marL="914400" algn="ctr" rtl="0" fontAlgn="base">
        <a:lnSpc>
          <a:spcPct val="90000"/>
        </a:lnSpc>
        <a:spcBef>
          <a:spcPct val="0"/>
        </a:spcBef>
        <a:spcAft>
          <a:spcPct val="0"/>
        </a:spcAft>
        <a:defRPr sz="5300" b="1">
          <a:solidFill>
            <a:srgbClr val="FFFFFF"/>
          </a:solidFill>
          <a:latin typeface="Arial" charset="0"/>
          <a:ea typeface="ヒラギノ角ゴ ProN W6" charset="0"/>
          <a:cs typeface="ヒラギノ角ゴ ProN W6" charset="0"/>
          <a:sym typeface="Arial" charset="0"/>
        </a:defRPr>
      </a:lvl9pPr>
    </p:titleStyle>
    <p:bodyStyle>
      <a:lvl1pPr marL="171450" indent="-171450" algn="ctr" rtl="0" eaLnBrk="0" fontAlgn="base" hangingPunct="0">
        <a:spcBef>
          <a:spcPts val="950"/>
        </a:spcBef>
        <a:spcAft>
          <a:spcPct val="0"/>
        </a:spcAft>
        <a:defRPr sz="2600">
          <a:solidFill>
            <a:srgbClr val="FFFFFF"/>
          </a:solidFill>
          <a:latin typeface="+mn-lt"/>
          <a:ea typeface="+mn-ea"/>
          <a:cs typeface="+mn-cs"/>
          <a:sym typeface="Arial" charset="0"/>
        </a:defRPr>
      </a:lvl1pPr>
      <a:lvl2pPr marL="371475" indent="-142875" algn="ctr" rtl="0" eaLnBrk="0" fontAlgn="base" hangingPunct="0">
        <a:spcBef>
          <a:spcPct val="0"/>
        </a:spcBef>
        <a:spcAft>
          <a:spcPct val="0"/>
        </a:spcAft>
        <a:defRPr sz="2600">
          <a:solidFill>
            <a:srgbClr val="FFFFFF"/>
          </a:solidFill>
          <a:latin typeface="+mn-lt"/>
          <a:ea typeface="+mn-ea"/>
          <a:cs typeface="+mn-cs"/>
          <a:sym typeface="Arial" charset="0"/>
        </a:defRPr>
      </a:lvl2pPr>
      <a:lvl3pPr marL="571500" indent="-114300" algn="ctr" rtl="0" eaLnBrk="0" fontAlgn="base" hangingPunct="0">
        <a:spcBef>
          <a:spcPct val="0"/>
        </a:spcBef>
        <a:spcAft>
          <a:spcPct val="0"/>
        </a:spcAft>
        <a:defRPr sz="2600">
          <a:solidFill>
            <a:srgbClr val="FFFFFF"/>
          </a:solidFill>
          <a:latin typeface="+mn-lt"/>
          <a:ea typeface="+mn-ea"/>
          <a:cs typeface="+mn-cs"/>
          <a:sym typeface="Arial" charset="0"/>
        </a:defRPr>
      </a:lvl3pPr>
      <a:lvl4pPr marL="800100" indent="-114300" algn="ctr" rtl="0" eaLnBrk="0" fontAlgn="base" hangingPunct="0">
        <a:spcBef>
          <a:spcPct val="0"/>
        </a:spcBef>
        <a:spcAft>
          <a:spcPct val="0"/>
        </a:spcAft>
        <a:defRPr sz="2600">
          <a:solidFill>
            <a:srgbClr val="FFFFFF"/>
          </a:solidFill>
          <a:latin typeface="+mn-lt"/>
          <a:ea typeface="+mn-ea"/>
          <a:cs typeface="+mn-cs"/>
          <a:sym typeface="Arial" charset="0"/>
        </a:defRPr>
      </a:lvl4pPr>
      <a:lvl5pPr marL="1028700" indent="-114300" algn="ctr" rtl="0" eaLnBrk="0" fontAlgn="base" hangingPunct="0">
        <a:spcBef>
          <a:spcPct val="0"/>
        </a:spcBef>
        <a:spcAft>
          <a:spcPct val="0"/>
        </a:spcAft>
        <a:defRPr sz="2600">
          <a:solidFill>
            <a:srgbClr val="FFFFFF"/>
          </a:solidFill>
          <a:latin typeface="+mn-lt"/>
          <a:ea typeface="+mn-ea"/>
          <a:cs typeface="+mn-cs"/>
          <a:sym typeface="Arial" charset="0"/>
        </a:defRPr>
      </a:lvl5pPr>
      <a:lvl6pPr marL="228600" algn="ctr" rtl="0" fontAlgn="base">
        <a:spcBef>
          <a:spcPct val="0"/>
        </a:spcBef>
        <a:spcAft>
          <a:spcPct val="0"/>
        </a:spcAft>
        <a:defRPr sz="2600">
          <a:solidFill>
            <a:srgbClr val="FFFFFF"/>
          </a:solidFill>
          <a:latin typeface="+mn-lt"/>
          <a:ea typeface="+mn-ea"/>
          <a:cs typeface="+mn-cs"/>
          <a:sym typeface="Arial" charset="0"/>
        </a:defRPr>
      </a:lvl6pPr>
      <a:lvl7pPr marL="457200" algn="ctr" rtl="0" fontAlgn="base">
        <a:spcBef>
          <a:spcPct val="0"/>
        </a:spcBef>
        <a:spcAft>
          <a:spcPct val="0"/>
        </a:spcAft>
        <a:defRPr sz="2600">
          <a:solidFill>
            <a:srgbClr val="FFFFFF"/>
          </a:solidFill>
          <a:latin typeface="+mn-lt"/>
          <a:ea typeface="+mn-ea"/>
          <a:cs typeface="+mn-cs"/>
          <a:sym typeface="Arial" charset="0"/>
        </a:defRPr>
      </a:lvl7pPr>
      <a:lvl8pPr marL="685800" algn="ctr" rtl="0" fontAlgn="base">
        <a:spcBef>
          <a:spcPct val="0"/>
        </a:spcBef>
        <a:spcAft>
          <a:spcPct val="0"/>
        </a:spcAft>
        <a:defRPr sz="2600">
          <a:solidFill>
            <a:srgbClr val="FFFFFF"/>
          </a:solidFill>
          <a:latin typeface="+mn-lt"/>
          <a:ea typeface="+mn-ea"/>
          <a:cs typeface="+mn-cs"/>
          <a:sym typeface="Arial" charset="0"/>
        </a:defRPr>
      </a:lvl8pPr>
      <a:lvl9pPr marL="914400" algn="ctr" rtl="0" fontAlgn="base">
        <a:spcBef>
          <a:spcPct val="0"/>
        </a:spcBef>
        <a:spcAft>
          <a:spcPct val="0"/>
        </a:spcAft>
        <a:defRPr sz="2600">
          <a:solidFill>
            <a:srgbClr val="FFFFFF"/>
          </a:solidFill>
          <a:latin typeface="+mn-lt"/>
          <a:ea typeface="+mn-ea"/>
          <a:cs typeface="+mn-cs"/>
          <a:sym typeface="Arial" charset="0"/>
        </a:defRPr>
      </a:lvl9pPr>
    </p:bodyStyle>
    <p:otherStyle>
      <a:defPPr>
        <a:defRPr lang="en-US"/>
      </a:defPPr>
      <a:lvl1pPr marL="0" algn="l" defTabSz="228600" rtl="0" eaLnBrk="1" latinLnBrk="0" hangingPunct="1">
        <a:defRPr sz="900" kern="1200">
          <a:solidFill>
            <a:schemeClr val="tx1"/>
          </a:solidFill>
          <a:latin typeface="+mn-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097" name="Rectangle 1"/>
          <p:cNvSpPr>
            <a:spLocks noGrp="1" noChangeArrowheads="1"/>
          </p:cNvSpPr>
          <p:nvPr>
            <p:ph type="title"/>
          </p:nvPr>
        </p:nvSpPr>
        <p:spPr bwMode="auto">
          <a:xfrm>
            <a:off x="308769" y="120650"/>
            <a:ext cx="11567319" cy="717550"/>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square" lIns="38100" tIns="38100" rIns="38100" bIns="38100" numCol="1" anchor="ctr" anchorCtr="0" compatLnSpc="1">
            <a:prstTxWarp prst="textNoShape">
              <a:avLst/>
            </a:prstTxWarp>
          </a:bodyPr>
          <a:lstStyle/>
          <a:p>
            <a:pPr lvl="0"/>
            <a:r>
              <a:rPr lang="en-US" dirty="0">
                <a:sym typeface="Arial" charset="0"/>
              </a:rPr>
              <a:t>Click to edit Master title style</a:t>
            </a:r>
          </a:p>
        </p:txBody>
      </p:sp>
      <p:sp>
        <p:nvSpPr>
          <p:cNvPr id="4098" name="Rectangle 2"/>
          <p:cNvSpPr>
            <a:spLocks noGrp="1" noChangeArrowheads="1"/>
          </p:cNvSpPr>
          <p:nvPr>
            <p:ph type="body" idx="1"/>
          </p:nvPr>
        </p:nvSpPr>
        <p:spPr bwMode="auto">
          <a:xfrm>
            <a:off x="307975" y="914400"/>
            <a:ext cx="11569700" cy="5272088"/>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square" lIns="38100" tIns="38100" rIns="38100" bIns="38100" numCol="1" anchor="t" anchorCtr="0" compatLnSpc="1">
            <a:prstTxWarp prst="textNoShape">
              <a:avLst/>
            </a:prstTxWarp>
          </a:bodyPr>
          <a:lstStyle/>
          <a:p>
            <a:pPr lvl="0"/>
            <a:r>
              <a:rPr lang="en-US" dirty="0">
                <a:sym typeface="Arial" charset="0"/>
              </a:rPr>
              <a:t>Click to edit Master text styles</a:t>
            </a:r>
          </a:p>
          <a:p>
            <a:pPr lvl="1"/>
            <a:r>
              <a:rPr lang="en-US" dirty="0">
                <a:sym typeface="Arial" charset="0"/>
              </a:rPr>
              <a:t>Second level</a:t>
            </a:r>
          </a:p>
          <a:p>
            <a:pPr lvl="2"/>
            <a:r>
              <a:rPr lang="en-US" dirty="0">
                <a:sym typeface="Arial" charset="0"/>
              </a:rPr>
              <a:t>Third level</a:t>
            </a:r>
          </a:p>
          <a:p>
            <a:pPr lvl="3"/>
            <a:r>
              <a:rPr lang="en-US" dirty="0">
                <a:sym typeface="Arial" charset="0"/>
              </a:rPr>
              <a:t>Fourth level</a:t>
            </a:r>
          </a:p>
          <a:p>
            <a:pPr lvl="4"/>
            <a:r>
              <a:rPr lang="en-US" dirty="0">
                <a:sym typeface="Arial" charset="0"/>
              </a:rPr>
              <a:t>Fifth level</a:t>
            </a:r>
          </a:p>
        </p:txBody>
      </p:sp>
      <p:sp>
        <p:nvSpPr>
          <p:cNvPr id="4" name="TextBox 3"/>
          <p:cNvSpPr txBox="1"/>
          <p:nvPr userDrawn="1"/>
        </p:nvSpPr>
        <p:spPr>
          <a:xfrm>
            <a:off x="2177928" y="6328949"/>
            <a:ext cx="4099057" cy="369332"/>
          </a:xfrm>
          <a:prstGeom prst="rect">
            <a:avLst/>
          </a:prstGeom>
          <a:noFill/>
        </p:spPr>
        <p:txBody>
          <a:bodyPr wrap="square" rtlCol="0">
            <a:spAutoFit/>
          </a:bodyPr>
          <a:lstStyle/>
          <a:p>
            <a:pPr algn="r"/>
            <a:r>
              <a:rPr lang="en-US" sz="1800" dirty="0" smtClean="0">
                <a:solidFill>
                  <a:schemeClr val="bg1"/>
                </a:solidFill>
              </a:rPr>
              <a:t>@alexander__  </a:t>
            </a:r>
            <a:r>
              <a:rPr lang="en-US" sz="1800" baseline="0" dirty="0" smtClean="0">
                <a:solidFill>
                  <a:schemeClr val="bg1"/>
                </a:solidFill>
              </a:rPr>
              <a:t>       </a:t>
            </a:r>
            <a:r>
              <a:rPr lang="en-US" sz="1800" dirty="0" smtClean="0">
                <a:solidFill>
                  <a:schemeClr val="bg1"/>
                </a:solidFill>
              </a:rPr>
              <a:t> @</a:t>
            </a:r>
            <a:r>
              <a:rPr lang="en-US" sz="1800" dirty="0" err="1" smtClean="0">
                <a:solidFill>
                  <a:schemeClr val="bg1"/>
                </a:solidFill>
              </a:rPr>
              <a:t>mayralois</a:t>
            </a:r>
            <a:endParaRPr lang="en-US" sz="1800" dirty="0">
              <a:solidFill>
                <a:schemeClr val="bg1"/>
              </a:solidFill>
            </a:endParaRPr>
          </a:p>
        </p:txBody>
      </p:sp>
      <p:pic>
        <p:nvPicPr>
          <p:cNvPr id="5" name="Picture 4"/>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7331130" y="6379120"/>
            <a:ext cx="1496988" cy="268990"/>
          </a:xfrm>
          <a:prstGeom prst="rect">
            <a:avLst/>
          </a:prstGeom>
        </p:spPr>
      </p:pic>
    </p:spTree>
    <p:extLst>
      <p:ext uri="{BB962C8B-B14F-4D97-AF65-F5344CB8AC3E}">
        <p14:creationId xmlns:p14="http://schemas.microsoft.com/office/powerpoint/2010/main" val="981355413"/>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8" r:id="rId3"/>
  </p:sldLayoutIdLst>
  <p:transition/>
  <p:txStyles>
    <p:titleStyle>
      <a:lvl1pPr algn="l" rtl="0" eaLnBrk="0" fontAlgn="base" hangingPunct="0">
        <a:spcBef>
          <a:spcPct val="0"/>
        </a:spcBef>
        <a:spcAft>
          <a:spcPct val="0"/>
        </a:spcAft>
        <a:defRPr sz="3000" b="1">
          <a:solidFill>
            <a:srgbClr val="008A96"/>
          </a:solidFill>
          <a:latin typeface="+mj-lt"/>
          <a:ea typeface="+mj-ea"/>
          <a:cs typeface="+mj-cs"/>
          <a:sym typeface="Arial" charset="0"/>
        </a:defRPr>
      </a:lvl1pPr>
      <a:lvl2pPr algn="ctr" rtl="0" eaLnBrk="0" fontAlgn="base" hangingPunct="0">
        <a:spcBef>
          <a:spcPct val="0"/>
        </a:spcBef>
        <a:spcAft>
          <a:spcPct val="0"/>
        </a:spcAft>
        <a:defRPr sz="4800" b="1">
          <a:solidFill>
            <a:srgbClr val="396488"/>
          </a:solidFill>
          <a:latin typeface="Arial" charset="0"/>
          <a:ea typeface="ヒラギノ角ゴ ProN W6" charset="0"/>
          <a:cs typeface="ヒラギノ角ゴ ProN W6" charset="0"/>
          <a:sym typeface="Arial" charset="0"/>
        </a:defRPr>
      </a:lvl2pPr>
      <a:lvl3pPr algn="ctr" rtl="0" eaLnBrk="0" fontAlgn="base" hangingPunct="0">
        <a:spcBef>
          <a:spcPct val="0"/>
        </a:spcBef>
        <a:spcAft>
          <a:spcPct val="0"/>
        </a:spcAft>
        <a:defRPr sz="4800" b="1">
          <a:solidFill>
            <a:srgbClr val="396488"/>
          </a:solidFill>
          <a:latin typeface="Arial" charset="0"/>
          <a:ea typeface="ヒラギノ角ゴ ProN W6" charset="0"/>
          <a:cs typeface="ヒラギノ角ゴ ProN W6" charset="0"/>
          <a:sym typeface="Arial" charset="0"/>
        </a:defRPr>
      </a:lvl3pPr>
      <a:lvl4pPr algn="ctr" rtl="0" eaLnBrk="0" fontAlgn="base" hangingPunct="0">
        <a:spcBef>
          <a:spcPct val="0"/>
        </a:spcBef>
        <a:spcAft>
          <a:spcPct val="0"/>
        </a:spcAft>
        <a:defRPr sz="4800" b="1">
          <a:solidFill>
            <a:srgbClr val="396488"/>
          </a:solidFill>
          <a:latin typeface="Arial" charset="0"/>
          <a:ea typeface="ヒラギノ角ゴ ProN W6" charset="0"/>
          <a:cs typeface="ヒラギノ角ゴ ProN W6" charset="0"/>
          <a:sym typeface="Arial" charset="0"/>
        </a:defRPr>
      </a:lvl4pPr>
      <a:lvl5pPr algn="ctr" rtl="0" eaLnBrk="0" fontAlgn="base" hangingPunct="0">
        <a:spcBef>
          <a:spcPct val="0"/>
        </a:spcBef>
        <a:spcAft>
          <a:spcPct val="0"/>
        </a:spcAft>
        <a:defRPr sz="4800" b="1">
          <a:solidFill>
            <a:srgbClr val="396488"/>
          </a:solidFill>
          <a:latin typeface="Arial" charset="0"/>
          <a:ea typeface="ヒラギノ角ゴ ProN W6" charset="0"/>
          <a:cs typeface="ヒラギノ角ゴ ProN W6" charset="0"/>
          <a:sym typeface="Arial" charset="0"/>
        </a:defRPr>
      </a:lvl5pPr>
      <a:lvl6pPr marL="228600" algn="ctr" rtl="0" fontAlgn="base">
        <a:spcBef>
          <a:spcPct val="0"/>
        </a:spcBef>
        <a:spcAft>
          <a:spcPct val="0"/>
        </a:spcAft>
        <a:defRPr sz="4800" b="1">
          <a:solidFill>
            <a:srgbClr val="396488"/>
          </a:solidFill>
          <a:latin typeface="Arial" charset="0"/>
          <a:ea typeface="ヒラギノ角ゴ ProN W6" charset="0"/>
          <a:cs typeface="ヒラギノ角ゴ ProN W6" charset="0"/>
          <a:sym typeface="Arial" charset="0"/>
        </a:defRPr>
      </a:lvl6pPr>
      <a:lvl7pPr marL="457200" algn="ctr" rtl="0" fontAlgn="base">
        <a:spcBef>
          <a:spcPct val="0"/>
        </a:spcBef>
        <a:spcAft>
          <a:spcPct val="0"/>
        </a:spcAft>
        <a:defRPr sz="4800" b="1">
          <a:solidFill>
            <a:srgbClr val="396488"/>
          </a:solidFill>
          <a:latin typeface="Arial" charset="0"/>
          <a:ea typeface="ヒラギノ角ゴ ProN W6" charset="0"/>
          <a:cs typeface="ヒラギノ角ゴ ProN W6" charset="0"/>
          <a:sym typeface="Arial" charset="0"/>
        </a:defRPr>
      </a:lvl7pPr>
      <a:lvl8pPr marL="685800" algn="ctr" rtl="0" fontAlgn="base">
        <a:spcBef>
          <a:spcPct val="0"/>
        </a:spcBef>
        <a:spcAft>
          <a:spcPct val="0"/>
        </a:spcAft>
        <a:defRPr sz="4800" b="1">
          <a:solidFill>
            <a:srgbClr val="396488"/>
          </a:solidFill>
          <a:latin typeface="Arial" charset="0"/>
          <a:ea typeface="ヒラギノ角ゴ ProN W6" charset="0"/>
          <a:cs typeface="ヒラギノ角ゴ ProN W6" charset="0"/>
          <a:sym typeface="Arial" charset="0"/>
        </a:defRPr>
      </a:lvl8pPr>
      <a:lvl9pPr marL="914400" algn="ctr" rtl="0" fontAlgn="base">
        <a:spcBef>
          <a:spcPct val="0"/>
        </a:spcBef>
        <a:spcAft>
          <a:spcPct val="0"/>
        </a:spcAft>
        <a:defRPr sz="4800" b="1">
          <a:solidFill>
            <a:srgbClr val="396488"/>
          </a:solidFill>
          <a:latin typeface="Arial" charset="0"/>
          <a:ea typeface="ヒラギノ角ゴ ProN W6" charset="0"/>
          <a:cs typeface="ヒラギノ角ゴ ProN W6" charset="0"/>
          <a:sym typeface="Arial" charset="0"/>
        </a:defRPr>
      </a:lvl9pPr>
    </p:titleStyle>
    <p:bodyStyle>
      <a:lvl1pPr marL="313532" indent="-313532" algn="l" rtl="0" eaLnBrk="0" fontAlgn="base" hangingPunct="0">
        <a:lnSpc>
          <a:spcPct val="90000"/>
        </a:lnSpc>
        <a:spcBef>
          <a:spcPts val="1050"/>
        </a:spcBef>
        <a:spcAft>
          <a:spcPct val="0"/>
        </a:spcAft>
        <a:buClr>
          <a:srgbClr val="008A96"/>
        </a:buClr>
        <a:buSzPct val="100000"/>
        <a:buFont typeface="Wingdings" charset="0"/>
        <a:buChar char="§"/>
        <a:defRPr sz="2200">
          <a:solidFill>
            <a:schemeClr val="tx1"/>
          </a:solidFill>
          <a:latin typeface="+mn-lt"/>
          <a:ea typeface="+mn-ea"/>
          <a:cs typeface="+mn-cs"/>
          <a:sym typeface="Arial" charset="0"/>
        </a:defRPr>
      </a:lvl1pPr>
      <a:lvl2pPr marL="516732" indent="-262732" algn="l" rtl="0" eaLnBrk="0" fontAlgn="base" hangingPunct="0">
        <a:lnSpc>
          <a:spcPct val="90000"/>
        </a:lnSpc>
        <a:spcBef>
          <a:spcPts val="950"/>
        </a:spcBef>
        <a:spcAft>
          <a:spcPct val="0"/>
        </a:spcAft>
        <a:buClr>
          <a:srgbClr val="008A96"/>
        </a:buClr>
        <a:buSzPct val="100000"/>
        <a:buFont typeface="Arial" charset="0"/>
        <a:buChar char="-"/>
        <a:defRPr sz="2000">
          <a:solidFill>
            <a:schemeClr val="tx1"/>
          </a:solidFill>
          <a:latin typeface="+mn-lt"/>
          <a:ea typeface="+mn-ea"/>
          <a:cs typeface="+mn-cs"/>
          <a:sym typeface="Arial" charset="0"/>
        </a:defRPr>
      </a:lvl2pPr>
      <a:lvl3pPr marL="745332" indent="-262732" algn="l" rtl="0" eaLnBrk="0" fontAlgn="base" hangingPunct="0">
        <a:lnSpc>
          <a:spcPct val="90000"/>
        </a:lnSpc>
        <a:spcBef>
          <a:spcPts val="800"/>
        </a:spcBef>
        <a:spcAft>
          <a:spcPct val="0"/>
        </a:spcAft>
        <a:buClr>
          <a:srgbClr val="008A96"/>
        </a:buClr>
        <a:buSzPct val="100000"/>
        <a:buFont typeface="Arial" charset="0"/>
        <a:buChar char="-"/>
        <a:defRPr sz="2000">
          <a:solidFill>
            <a:schemeClr val="tx1"/>
          </a:solidFill>
          <a:latin typeface="+mn-lt"/>
          <a:ea typeface="+mn-ea"/>
          <a:cs typeface="+mn-cs"/>
          <a:sym typeface="Arial" charset="0"/>
        </a:defRPr>
      </a:lvl3pPr>
      <a:lvl4pPr marL="973932" indent="-262732" algn="l" rtl="0" eaLnBrk="0" fontAlgn="base" hangingPunct="0">
        <a:lnSpc>
          <a:spcPct val="90000"/>
        </a:lnSpc>
        <a:spcBef>
          <a:spcPts val="650"/>
        </a:spcBef>
        <a:spcAft>
          <a:spcPct val="0"/>
        </a:spcAft>
        <a:buClr>
          <a:srgbClr val="008A96"/>
        </a:buClr>
        <a:buSzPct val="100000"/>
        <a:buFont typeface="Arial" charset="0"/>
        <a:buChar char="-"/>
        <a:defRPr sz="2000">
          <a:solidFill>
            <a:schemeClr val="tx1"/>
          </a:solidFill>
          <a:latin typeface="+mn-lt"/>
          <a:ea typeface="+mn-ea"/>
          <a:cs typeface="+mn-cs"/>
          <a:sym typeface="Arial" charset="0"/>
        </a:defRPr>
      </a:lvl4pPr>
      <a:lvl5pPr marL="1227932" indent="-288132" algn="l" rtl="0" eaLnBrk="0" fontAlgn="base" hangingPunct="0">
        <a:lnSpc>
          <a:spcPct val="90000"/>
        </a:lnSpc>
        <a:spcBef>
          <a:spcPts val="650"/>
        </a:spcBef>
        <a:spcAft>
          <a:spcPct val="0"/>
        </a:spcAft>
        <a:buClr>
          <a:srgbClr val="008A96"/>
        </a:buClr>
        <a:buSzPct val="100000"/>
        <a:buFont typeface="Arial" charset="0"/>
        <a:buChar char="-"/>
        <a:defRPr sz="2000">
          <a:solidFill>
            <a:schemeClr val="tx1"/>
          </a:solidFill>
          <a:latin typeface="+mn-lt"/>
          <a:ea typeface="+mn-ea"/>
          <a:cs typeface="+mn-cs"/>
          <a:sym typeface="Arial" charset="0"/>
        </a:defRPr>
      </a:lvl5pPr>
      <a:lvl6pPr marL="1352550" indent="-228600" algn="l" rtl="0" fontAlgn="base">
        <a:spcBef>
          <a:spcPts val="650"/>
        </a:spcBef>
        <a:spcAft>
          <a:spcPct val="0"/>
        </a:spcAft>
        <a:buClr>
          <a:srgbClr val="396488"/>
        </a:buClr>
        <a:buSzPct val="100000"/>
        <a:buFont typeface="Arial" charset="0"/>
        <a:buChar char="-"/>
        <a:defRPr sz="2400">
          <a:solidFill>
            <a:schemeClr val="tx1"/>
          </a:solidFill>
          <a:latin typeface="+mn-lt"/>
          <a:ea typeface="+mn-ea"/>
          <a:cs typeface="+mn-cs"/>
          <a:sym typeface="Arial" charset="0"/>
        </a:defRPr>
      </a:lvl6pPr>
      <a:lvl7pPr marL="1581150" indent="-228600" algn="l" rtl="0" fontAlgn="base">
        <a:spcBef>
          <a:spcPts val="650"/>
        </a:spcBef>
        <a:spcAft>
          <a:spcPct val="0"/>
        </a:spcAft>
        <a:buClr>
          <a:srgbClr val="396488"/>
        </a:buClr>
        <a:buSzPct val="100000"/>
        <a:buFont typeface="Arial" charset="0"/>
        <a:buChar char="-"/>
        <a:defRPr sz="2400">
          <a:solidFill>
            <a:schemeClr val="tx1"/>
          </a:solidFill>
          <a:latin typeface="+mn-lt"/>
          <a:ea typeface="+mn-ea"/>
          <a:cs typeface="+mn-cs"/>
          <a:sym typeface="Arial" charset="0"/>
        </a:defRPr>
      </a:lvl7pPr>
      <a:lvl8pPr marL="1809750" indent="-228600" algn="l" rtl="0" fontAlgn="base">
        <a:spcBef>
          <a:spcPts val="650"/>
        </a:spcBef>
        <a:spcAft>
          <a:spcPct val="0"/>
        </a:spcAft>
        <a:buClr>
          <a:srgbClr val="396488"/>
        </a:buClr>
        <a:buSzPct val="100000"/>
        <a:buFont typeface="Arial" charset="0"/>
        <a:buChar char="-"/>
        <a:defRPr sz="2400">
          <a:solidFill>
            <a:schemeClr val="tx1"/>
          </a:solidFill>
          <a:latin typeface="+mn-lt"/>
          <a:ea typeface="+mn-ea"/>
          <a:cs typeface="+mn-cs"/>
          <a:sym typeface="Arial" charset="0"/>
        </a:defRPr>
      </a:lvl8pPr>
      <a:lvl9pPr marL="2038350" indent="-228600" algn="l" rtl="0" fontAlgn="base">
        <a:spcBef>
          <a:spcPts val="650"/>
        </a:spcBef>
        <a:spcAft>
          <a:spcPct val="0"/>
        </a:spcAft>
        <a:buClr>
          <a:srgbClr val="396488"/>
        </a:buClr>
        <a:buSzPct val="100000"/>
        <a:buFont typeface="Arial" charset="0"/>
        <a:buChar char="-"/>
        <a:defRPr sz="2400">
          <a:solidFill>
            <a:schemeClr val="tx1"/>
          </a:solidFill>
          <a:latin typeface="+mn-lt"/>
          <a:ea typeface="+mn-ea"/>
          <a:cs typeface="+mn-cs"/>
          <a:sym typeface="Arial" charset="0"/>
        </a:defRPr>
      </a:lvl9pPr>
    </p:bodyStyle>
    <p:otherStyle>
      <a:defPPr>
        <a:defRPr lang="en-US"/>
      </a:defPPr>
      <a:lvl1pPr marL="0" algn="l" defTabSz="228600" rtl="0" eaLnBrk="1" latinLnBrk="0" hangingPunct="1">
        <a:defRPr sz="900" kern="1200">
          <a:solidFill>
            <a:schemeClr val="tx1"/>
          </a:solidFill>
          <a:latin typeface="+mn-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24.tiff"/><Relationship Id="rId4" Type="http://schemas.openxmlformats.org/officeDocument/2006/relationships/image" Target="../media/image26.png"/><Relationship Id="rId5" Type="http://schemas.openxmlformats.org/officeDocument/2006/relationships/image" Target="../media/image27.png"/><Relationship Id="rId6" Type="http://schemas.openxmlformats.org/officeDocument/2006/relationships/image" Target="../media/image28.png"/><Relationship Id="rId1" Type="http://schemas.openxmlformats.org/officeDocument/2006/relationships/slideLayout" Target="../slideLayouts/slideLayout3.xml"/><Relationship Id="rId2" Type="http://schemas.openxmlformats.org/officeDocument/2006/relationships/image" Target="../media/image2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9.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0.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1.tiff"/><Relationship Id="rId3" Type="http://schemas.openxmlformats.org/officeDocument/2006/relationships/image" Target="../media/image32.tif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image" Target="../media/image33.tif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4.tif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8.png"/><Relationship Id="rId7" Type="http://schemas.openxmlformats.org/officeDocument/2006/relationships/image" Target="../media/image9.tiff"/><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png"/><Relationship Id="rId5" Type="http://schemas.openxmlformats.org/officeDocument/2006/relationships/image" Target="../media/image40.png"/><Relationship Id="rId6" Type="http://schemas.openxmlformats.org/officeDocument/2006/relationships/image" Target="../media/image41.png"/><Relationship Id="rId7" Type="http://schemas.openxmlformats.org/officeDocument/2006/relationships/image" Target="../media/image42.png"/><Relationship Id="rId8" Type="http://schemas.openxmlformats.org/officeDocument/2006/relationships/image" Target="../media/image43.png"/><Relationship Id="rId1" Type="http://schemas.openxmlformats.org/officeDocument/2006/relationships/slideLayout" Target="../slideLayouts/slideLayout3.xml"/><Relationship Id="rId2" Type="http://schemas.openxmlformats.org/officeDocument/2006/relationships/notesSlide" Target="../notesSlides/notesSlide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tiff"/><Relationship Id="rId5" Type="http://schemas.openxmlformats.org/officeDocument/2006/relationships/image" Target="../media/image12.tiff"/><Relationship Id="rId6" Type="http://schemas.openxmlformats.org/officeDocument/2006/relationships/image" Target="../media/image13.tiff"/><Relationship Id="rId7" Type="http://schemas.openxmlformats.org/officeDocument/2006/relationships/image" Target="../media/image14.tiff"/><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5.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6.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image" Target="../media/image17.jpeg"/><Relationship Id="rId6" Type="http://schemas.openxmlformats.org/officeDocument/2006/relationships/image" Target="../media/image18.jpeg"/><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15.png"/><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21.tif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22.tif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image" Target="../media/image2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4.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Running </a:t>
            </a:r>
            <a:r>
              <a:rPr lang="en-US" dirty="0" smtClean="0"/>
              <a:t>micro service </a:t>
            </a:r>
            <a:r>
              <a:rPr lang="en-US" dirty="0"/>
              <a:t>environments is no free lunch</a:t>
            </a:r>
          </a:p>
        </p:txBody>
      </p:sp>
      <p:sp>
        <p:nvSpPr>
          <p:cNvPr id="3" name="Content Placeholder 2"/>
          <p:cNvSpPr>
            <a:spLocks noGrp="1"/>
          </p:cNvSpPr>
          <p:nvPr>
            <p:ph idx="1"/>
          </p:nvPr>
        </p:nvSpPr>
        <p:spPr>
          <a:xfrm>
            <a:off x="4108450" y="4645152"/>
            <a:ext cx="7645400" cy="2212848"/>
          </a:xfrm>
        </p:spPr>
        <p:txBody>
          <a:bodyPr/>
          <a:lstStyle/>
          <a:p>
            <a:r>
              <a:rPr lang="en-US" dirty="0" err="1" smtClean="0"/>
              <a:t>Dynatrace</a:t>
            </a:r>
            <a:r>
              <a:rPr lang="en-US" dirty="0" smtClean="0"/>
              <a:t> – Alois Mayr</a:t>
            </a:r>
          </a:p>
          <a:p>
            <a:r>
              <a:rPr lang="en-US" dirty="0" smtClean="0"/>
              <a:t>B2W digital – Alexander Ramos</a:t>
            </a:r>
            <a:endParaRPr lang="en-US" dirty="0"/>
          </a:p>
        </p:txBody>
      </p:sp>
    </p:spTree>
    <p:extLst>
      <p:ext uri="{BB962C8B-B14F-4D97-AF65-F5344CB8AC3E}">
        <p14:creationId xmlns:p14="http://schemas.microsoft.com/office/powerpoint/2010/main" val="1514108438"/>
      </p:ext>
    </p:extLst>
  </p:cSld>
  <p:clrMapOvr>
    <a:masterClrMapping/>
  </p:clrMapOvr>
  <p:transition spd="med">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Biggest </a:t>
            </a:r>
            <a:r>
              <a:rPr lang="en-US" dirty="0" err="1" smtClean="0"/>
              <a:t>LatAm</a:t>
            </a:r>
            <a:r>
              <a:rPr lang="en-US" dirty="0" smtClean="0"/>
              <a:t> e-commerce company</a:t>
            </a:r>
            <a:endParaRPr lang="en-US" dirty="0"/>
          </a:p>
        </p:txBody>
      </p:sp>
      <p:sp>
        <p:nvSpPr>
          <p:cNvPr id="3" name="Content Placeholder 2"/>
          <p:cNvSpPr>
            <a:spLocks noGrp="1"/>
          </p:cNvSpPr>
          <p:nvPr>
            <p:ph idx="1"/>
          </p:nvPr>
        </p:nvSpPr>
        <p:spPr>
          <a:xfrm>
            <a:off x="7280362" y="2278512"/>
            <a:ext cx="4595726" cy="4025179"/>
          </a:xfrm>
        </p:spPr>
        <p:txBody>
          <a:bodyPr/>
          <a:lstStyle/>
          <a:p>
            <a:pPr marL="0" indent="0">
              <a:buNone/>
            </a:pPr>
            <a:r>
              <a:rPr lang="en-US" b="1" dirty="0" smtClean="0"/>
              <a:t>R$ 10+ billion revenue</a:t>
            </a:r>
            <a:br>
              <a:rPr lang="en-US" b="1" dirty="0" smtClean="0"/>
            </a:br>
            <a:r>
              <a:rPr lang="en-US" b="1" dirty="0" smtClean="0"/>
              <a:t>(~ U$ 3 billion) </a:t>
            </a:r>
          </a:p>
          <a:p>
            <a:endParaRPr lang="en-US" dirty="0" smtClean="0"/>
          </a:p>
          <a:p>
            <a:pPr marL="0" indent="0" algn="ctr">
              <a:buNone/>
            </a:pPr>
            <a:r>
              <a:rPr lang="en-US" dirty="0" err="1" smtClean="0"/>
              <a:t>Americanas</a:t>
            </a:r>
            <a:r>
              <a:rPr lang="en-US" dirty="0" smtClean="0"/>
              <a:t>, </a:t>
            </a:r>
            <a:r>
              <a:rPr lang="en-US" dirty="0" err="1" smtClean="0"/>
              <a:t>Submarino</a:t>
            </a:r>
            <a:endParaRPr lang="en-US" dirty="0" smtClean="0"/>
          </a:p>
          <a:p>
            <a:pPr marL="0" indent="0" algn="ctr">
              <a:buNone/>
            </a:pPr>
            <a:r>
              <a:rPr lang="en-US" dirty="0" err="1" smtClean="0"/>
              <a:t>Shoptime</a:t>
            </a:r>
            <a:r>
              <a:rPr lang="en-US" dirty="0" smtClean="0"/>
              <a:t>, </a:t>
            </a:r>
            <a:r>
              <a:rPr lang="en-US" dirty="0" err="1" smtClean="0"/>
              <a:t>Soubarato</a:t>
            </a:r>
            <a:endParaRPr lang="en-US" dirty="0" smtClean="0"/>
          </a:p>
          <a:p>
            <a:endParaRPr lang="en-US" dirty="0" smtClean="0"/>
          </a:p>
          <a:p>
            <a:pPr marL="0" indent="0">
              <a:buNone/>
            </a:pPr>
            <a:r>
              <a:rPr lang="en-US" b="1" dirty="0" smtClean="0"/>
              <a:t>Rio de Janeiro and São Paulo, Brazil</a:t>
            </a:r>
          </a:p>
        </p:txBody>
      </p:sp>
      <p:pic>
        <p:nvPicPr>
          <p:cNvPr id="6" name="Picture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05768" y="913362"/>
            <a:ext cx="3547801" cy="2278726"/>
          </a:xfrm>
          <a:prstGeom prst="rect">
            <a:avLst/>
          </a:prstGeom>
        </p:spPr>
      </p:pic>
      <p:pic>
        <p:nvPicPr>
          <p:cNvPr id="10" name="Picture 9"/>
          <p:cNvPicPr>
            <a:picLocks noChangeAspect="1"/>
          </p:cNvPicPr>
          <p:nvPr/>
        </p:nvPicPr>
        <p:blipFill>
          <a:blip r:embed="rId3"/>
          <a:stretch>
            <a:fillRect/>
          </a:stretch>
        </p:blipFill>
        <p:spPr>
          <a:xfrm>
            <a:off x="8609899" y="372257"/>
            <a:ext cx="1607316" cy="1607316"/>
          </a:xfrm>
          <a:prstGeom prst="rect">
            <a:avLst/>
          </a:prstGeom>
        </p:spPr>
      </p:pic>
      <p:pic>
        <p:nvPicPr>
          <p:cNvPr id="11" name="Picture 10"/>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79938" y="1634099"/>
            <a:ext cx="3735986" cy="2093189"/>
          </a:xfrm>
          <a:prstGeom prst="rect">
            <a:avLst/>
          </a:prstGeom>
        </p:spPr>
      </p:pic>
      <p:pic>
        <p:nvPicPr>
          <p:cNvPr id="12" name="Picture 1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419784" y="2573636"/>
            <a:ext cx="3658494" cy="2165879"/>
          </a:xfrm>
          <a:prstGeom prst="rect">
            <a:avLst/>
          </a:prstGeom>
        </p:spPr>
      </p:pic>
      <p:pic>
        <p:nvPicPr>
          <p:cNvPr id="13" name="Picture 12"/>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884264" y="3544300"/>
            <a:ext cx="3829255" cy="2265615"/>
          </a:xfrm>
          <a:prstGeom prst="rect">
            <a:avLst/>
          </a:prstGeom>
        </p:spPr>
      </p:pic>
    </p:spTree>
    <p:extLst>
      <p:ext uri="{BB962C8B-B14F-4D97-AF65-F5344CB8AC3E}">
        <p14:creationId xmlns:p14="http://schemas.microsoft.com/office/powerpoint/2010/main" val="1548673511"/>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Why are we doing micro services?</a:t>
            </a:r>
            <a:endParaRPr lang="en-US" dirty="0"/>
          </a:p>
        </p:txBody>
      </p:sp>
    </p:spTree>
    <p:extLst>
      <p:ext uri="{BB962C8B-B14F-4D97-AF65-F5344CB8AC3E}">
        <p14:creationId xmlns:p14="http://schemas.microsoft.com/office/powerpoint/2010/main" val="872047265"/>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hape 113"/>
          <p:cNvPicPr>
            <a:picLocks noChangeAspect="1"/>
          </p:cNvPicPr>
          <p:nvPr/>
        </p:nvPicPr>
        <p:blipFill>
          <a:blip r:embed="rId2" cstate="email">
            <a:alphaModFix/>
            <a:extLst>
              <a:ext uri="{28A0092B-C50C-407E-A947-70E740481C1C}">
                <a14:useLocalDpi xmlns:a14="http://schemas.microsoft.com/office/drawing/2010/main"/>
              </a:ext>
            </a:extLst>
          </a:blip>
          <a:stretch>
            <a:fillRect/>
          </a:stretch>
        </p:blipFill>
        <p:spPr>
          <a:xfrm>
            <a:off x="-399015" y="-16625"/>
            <a:ext cx="13516494" cy="6971730"/>
          </a:xfrm>
          <a:prstGeom prst="rect">
            <a:avLst/>
          </a:prstGeom>
          <a:noFill/>
          <a:ln>
            <a:noFill/>
          </a:ln>
        </p:spPr>
      </p:pic>
      <p:sp>
        <p:nvSpPr>
          <p:cNvPr id="6" name="Title 1"/>
          <p:cNvSpPr txBox="1">
            <a:spLocks/>
          </p:cNvSpPr>
          <p:nvPr/>
        </p:nvSpPr>
        <p:spPr bwMode="auto">
          <a:xfrm>
            <a:off x="2322502" y="1400574"/>
            <a:ext cx="7539851" cy="3067219"/>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square" lIns="38100" tIns="38100" rIns="38100" bIns="38100" numCol="1" anchor="ctr" anchorCtr="0" compatLnSpc="1">
            <a:prstTxWarp prst="textNoShape">
              <a:avLst/>
            </a:prstTxWarp>
          </a:bodyPr>
          <a:lstStyle>
            <a:lvl1pPr algn="l" rtl="0" eaLnBrk="0" fontAlgn="base" hangingPunct="0">
              <a:spcBef>
                <a:spcPct val="0"/>
              </a:spcBef>
              <a:spcAft>
                <a:spcPct val="0"/>
              </a:spcAft>
              <a:defRPr sz="3000" b="1">
                <a:solidFill>
                  <a:srgbClr val="008A96"/>
                </a:solidFill>
                <a:latin typeface="+mj-lt"/>
                <a:ea typeface="+mj-ea"/>
                <a:cs typeface="+mj-cs"/>
                <a:sym typeface="Arial" charset="0"/>
              </a:defRPr>
            </a:lvl1pPr>
            <a:lvl2pPr algn="ctr" rtl="0" eaLnBrk="0" fontAlgn="base" hangingPunct="0">
              <a:spcBef>
                <a:spcPct val="0"/>
              </a:spcBef>
              <a:spcAft>
                <a:spcPct val="0"/>
              </a:spcAft>
              <a:defRPr sz="4800" b="1">
                <a:solidFill>
                  <a:srgbClr val="396488"/>
                </a:solidFill>
                <a:latin typeface="Arial" charset="0"/>
                <a:ea typeface="ヒラギノ角ゴ ProN W6" charset="0"/>
                <a:cs typeface="ヒラギノ角ゴ ProN W6" charset="0"/>
                <a:sym typeface="Arial" charset="0"/>
              </a:defRPr>
            </a:lvl2pPr>
            <a:lvl3pPr algn="ctr" rtl="0" eaLnBrk="0" fontAlgn="base" hangingPunct="0">
              <a:spcBef>
                <a:spcPct val="0"/>
              </a:spcBef>
              <a:spcAft>
                <a:spcPct val="0"/>
              </a:spcAft>
              <a:defRPr sz="4800" b="1">
                <a:solidFill>
                  <a:srgbClr val="396488"/>
                </a:solidFill>
                <a:latin typeface="Arial" charset="0"/>
                <a:ea typeface="ヒラギノ角ゴ ProN W6" charset="0"/>
                <a:cs typeface="ヒラギノ角ゴ ProN W6" charset="0"/>
                <a:sym typeface="Arial" charset="0"/>
              </a:defRPr>
            </a:lvl3pPr>
            <a:lvl4pPr algn="ctr" rtl="0" eaLnBrk="0" fontAlgn="base" hangingPunct="0">
              <a:spcBef>
                <a:spcPct val="0"/>
              </a:spcBef>
              <a:spcAft>
                <a:spcPct val="0"/>
              </a:spcAft>
              <a:defRPr sz="4800" b="1">
                <a:solidFill>
                  <a:srgbClr val="396488"/>
                </a:solidFill>
                <a:latin typeface="Arial" charset="0"/>
                <a:ea typeface="ヒラギノ角ゴ ProN W6" charset="0"/>
                <a:cs typeface="ヒラギノ角ゴ ProN W6" charset="0"/>
                <a:sym typeface="Arial" charset="0"/>
              </a:defRPr>
            </a:lvl4pPr>
            <a:lvl5pPr algn="ctr" rtl="0" eaLnBrk="0" fontAlgn="base" hangingPunct="0">
              <a:spcBef>
                <a:spcPct val="0"/>
              </a:spcBef>
              <a:spcAft>
                <a:spcPct val="0"/>
              </a:spcAft>
              <a:defRPr sz="4800" b="1">
                <a:solidFill>
                  <a:srgbClr val="396488"/>
                </a:solidFill>
                <a:latin typeface="Arial" charset="0"/>
                <a:ea typeface="ヒラギノ角ゴ ProN W6" charset="0"/>
                <a:cs typeface="ヒラギノ角ゴ ProN W6" charset="0"/>
                <a:sym typeface="Arial" charset="0"/>
              </a:defRPr>
            </a:lvl5pPr>
            <a:lvl6pPr marL="228600" algn="ctr" rtl="0" fontAlgn="base">
              <a:spcBef>
                <a:spcPct val="0"/>
              </a:spcBef>
              <a:spcAft>
                <a:spcPct val="0"/>
              </a:spcAft>
              <a:defRPr sz="4800" b="1">
                <a:solidFill>
                  <a:srgbClr val="396488"/>
                </a:solidFill>
                <a:latin typeface="Arial" charset="0"/>
                <a:ea typeface="ヒラギノ角ゴ ProN W6" charset="0"/>
                <a:cs typeface="ヒラギノ角ゴ ProN W6" charset="0"/>
                <a:sym typeface="Arial" charset="0"/>
              </a:defRPr>
            </a:lvl6pPr>
            <a:lvl7pPr marL="457200" algn="ctr" rtl="0" fontAlgn="base">
              <a:spcBef>
                <a:spcPct val="0"/>
              </a:spcBef>
              <a:spcAft>
                <a:spcPct val="0"/>
              </a:spcAft>
              <a:defRPr sz="4800" b="1">
                <a:solidFill>
                  <a:srgbClr val="396488"/>
                </a:solidFill>
                <a:latin typeface="Arial" charset="0"/>
                <a:ea typeface="ヒラギノ角ゴ ProN W6" charset="0"/>
                <a:cs typeface="ヒラギノ角ゴ ProN W6" charset="0"/>
                <a:sym typeface="Arial" charset="0"/>
              </a:defRPr>
            </a:lvl7pPr>
            <a:lvl8pPr marL="685800" algn="ctr" rtl="0" fontAlgn="base">
              <a:spcBef>
                <a:spcPct val="0"/>
              </a:spcBef>
              <a:spcAft>
                <a:spcPct val="0"/>
              </a:spcAft>
              <a:defRPr sz="4800" b="1">
                <a:solidFill>
                  <a:srgbClr val="396488"/>
                </a:solidFill>
                <a:latin typeface="Arial" charset="0"/>
                <a:ea typeface="ヒラギノ角ゴ ProN W6" charset="0"/>
                <a:cs typeface="ヒラギノ角ゴ ProN W6" charset="0"/>
                <a:sym typeface="Arial" charset="0"/>
              </a:defRPr>
            </a:lvl8pPr>
            <a:lvl9pPr marL="914400" algn="ctr" rtl="0" fontAlgn="base">
              <a:spcBef>
                <a:spcPct val="0"/>
              </a:spcBef>
              <a:spcAft>
                <a:spcPct val="0"/>
              </a:spcAft>
              <a:defRPr sz="4800" b="1">
                <a:solidFill>
                  <a:srgbClr val="396488"/>
                </a:solidFill>
                <a:latin typeface="Arial" charset="0"/>
                <a:ea typeface="ヒラギノ角ゴ ProN W6" charset="0"/>
                <a:cs typeface="ヒラギノ角ゴ ProN W6" charset="0"/>
                <a:sym typeface="Arial" charset="0"/>
              </a:defRPr>
            </a:lvl9pPr>
          </a:lstStyle>
          <a:p>
            <a:pPr algn="ctr"/>
            <a:r>
              <a:rPr lang="en-US" sz="5400" kern="0" smtClean="0">
                <a:solidFill>
                  <a:schemeClr val="tx1"/>
                </a:solidFill>
              </a:rPr>
              <a:t>July 2014</a:t>
            </a:r>
            <a:br>
              <a:rPr lang="en-US" sz="5400" kern="0" smtClean="0">
                <a:solidFill>
                  <a:schemeClr val="tx1"/>
                </a:solidFill>
              </a:rPr>
            </a:br>
            <a:r>
              <a:rPr lang="en-US" sz="5400" kern="0" smtClean="0">
                <a:solidFill>
                  <a:schemeClr val="tx1"/>
                </a:solidFill>
              </a:rPr>
              <a:t>The Night of Darkness</a:t>
            </a:r>
            <a:endParaRPr lang="en-US" sz="5400" kern="0" dirty="0">
              <a:solidFill>
                <a:schemeClr val="tx1"/>
              </a:solidFill>
            </a:endParaRPr>
          </a:p>
        </p:txBody>
      </p:sp>
      <p:sp>
        <p:nvSpPr>
          <p:cNvPr id="7" name="Title 6"/>
          <p:cNvSpPr>
            <a:spLocks noGrp="1"/>
          </p:cNvSpPr>
          <p:nvPr>
            <p:ph type="title"/>
          </p:nvPr>
        </p:nvSpPr>
        <p:spPr/>
        <p:txBody>
          <a:bodyPr/>
          <a:lstStyle/>
          <a:p>
            <a:endParaRPr lang="en-US" dirty="0"/>
          </a:p>
        </p:txBody>
      </p:sp>
    </p:spTree>
    <p:extLst>
      <p:ext uri="{BB962C8B-B14F-4D97-AF65-F5344CB8AC3E}">
        <p14:creationId xmlns:p14="http://schemas.microsoft.com/office/powerpoint/2010/main" val="2040236527"/>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What exactly was broken?</a:t>
            </a:r>
            <a:endParaRPr lang="en-US" dirty="0"/>
          </a:p>
        </p:txBody>
      </p:sp>
    </p:spTree>
    <p:extLst>
      <p:ext uri="{BB962C8B-B14F-4D97-AF65-F5344CB8AC3E}">
        <p14:creationId xmlns:p14="http://schemas.microsoft.com/office/powerpoint/2010/main" val="1646168395"/>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Shape 79"/>
          <p:cNvPicPr>
            <a:picLocks noChangeAspect="1"/>
          </p:cNvPicPr>
          <p:nvPr/>
        </p:nvPicPr>
        <p:blipFill>
          <a:blip r:embed="rId2">
            <a:alphaModFix/>
          </a:blip>
          <a:stretch>
            <a:fillRect/>
          </a:stretch>
        </p:blipFill>
        <p:spPr>
          <a:xfrm>
            <a:off x="-408214" y="-1152455"/>
            <a:ext cx="12600214" cy="8438670"/>
          </a:xfrm>
          <a:prstGeom prst="rect">
            <a:avLst/>
          </a:prstGeom>
          <a:noFill/>
          <a:ln>
            <a:noFill/>
          </a:ln>
        </p:spPr>
      </p:pic>
      <p:sp>
        <p:nvSpPr>
          <p:cNvPr id="6" name="Title 1"/>
          <p:cNvSpPr txBox="1">
            <a:spLocks/>
          </p:cNvSpPr>
          <p:nvPr/>
        </p:nvSpPr>
        <p:spPr bwMode="auto">
          <a:xfrm>
            <a:off x="1213758" y="3066880"/>
            <a:ext cx="9356271" cy="3067219"/>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square" lIns="38100" tIns="38100" rIns="38100" bIns="38100" numCol="1" anchor="ctr" anchorCtr="0" compatLnSpc="1">
            <a:prstTxWarp prst="textNoShape">
              <a:avLst/>
            </a:prstTxWarp>
          </a:bodyPr>
          <a:lstStyle>
            <a:lvl1pPr algn="l" rtl="0" eaLnBrk="0" fontAlgn="base" hangingPunct="0">
              <a:spcBef>
                <a:spcPct val="0"/>
              </a:spcBef>
              <a:spcAft>
                <a:spcPct val="0"/>
              </a:spcAft>
              <a:defRPr sz="3000" b="1">
                <a:solidFill>
                  <a:srgbClr val="008A96"/>
                </a:solidFill>
                <a:latin typeface="+mj-lt"/>
                <a:ea typeface="+mj-ea"/>
                <a:cs typeface="+mj-cs"/>
                <a:sym typeface="Arial" charset="0"/>
              </a:defRPr>
            </a:lvl1pPr>
            <a:lvl2pPr algn="ctr" rtl="0" eaLnBrk="0" fontAlgn="base" hangingPunct="0">
              <a:spcBef>
                <a:spcPct val="0"/>
              </a:spcBef>
              <a:spcAft>
                <a:spcPct val="0"/>
              </a:spcAft>
              <a:defRPr sz="4800" b="1">
                <a:solidFill>
                  <a:srgbClr val="396488"/>
                </a:solidFill>
                <a:latin typeface="Arial" charset="0"/>
                <a:ea typeface="ヒラギノ角ゴ ProN W6" charset="0"/>
                <a:cs typeface="ヒラギノ角ゴ ProN W6" charset="0"/>
                <a:sym typeface="Arial" charset="0"/>
              </a:defRPr>
            </a:lvl2pPr>
            <a:lvl3pPr algn="ctr" rtl="0" eaLnBrk="0" fontAlgn="base" hangingPunct="0">
              <a:spcBef>
                <a:spcPct val="0"/>
              </a:spcBef>
              <a:spcAft>
                <a:spcPct val="0"/>
              </a:spcAft>
              <a:defRPr sz="4800" b="1">
                <a:solidFill>
                  <a:srgbClr val="396488"/>
                </a:solidFill>
                <a:latin typeface="Arial" charset="0"/>
                <a:ea typeface="ヒラギノ角ゴ ProN W6" charset="0"/>
                <a:cs typeface="ヒラギノ角ゴ ProN W6" charset="0"/>
                <a:sym typeface="Arial" charset="0"/>
              </a:defRPr>
            </a:lvl3pPr>
            <a:lvl4pPr algn="ctr" rtl="0" eaLnBrk="0" fontAlgn="base" hangingPunct="0">
              <a:spcBef>
                <a:spcPct val="0"/>
              </a:spcBef>
              <a:spcAft>
                <a:spcPct val="0"/>
              </a:spcAft>
              <a:defRPr sz="4800" b="1">
                <a:solidFill>
                  <a:srgbClr val="396488"/>
                </a:solidFill>
                <a:latin typeface="Arial" charset="0"/>
                <a:ea typeface="ヒラギノ角ゴ ProN W6" charset="0"/>
                <a:cs typeface="ヒラギノ角ゴ ProN W6" charset="0"/>
                <a:sym typeface="Arial" charset="0"/>
              </a:defRPr>
            </a:lvl4pPr>
            <a:lvl5pPr algn="ctr" rtl="0" eaLnBrk="0" fontAlgn="base" hangingPunct="0">
              <a:spcBef>
                <a:spcPct val="0"/>
              </a:spcBef>
              <a:spcAft>
                <a:spcPct val="0"/>
              </a:spcAft>
              <a:defRPr sz="4800" b="1">
                <a:solidFill>
                  <a:srgbClr val="396488"/>
                </a:solidFill>
                <a:latin typeface="Arial" charset="0"/>
                <a:ea typeface="ヒラギノ角ゴ ProN W6" charset="0"/>
                <a:cs typeface="ヒラギノ角ゴ ProN W6" charset="0"/>
                <a:sym typeface="Arial" charset="0"/>
              </a:defRPr>
            </a:lvl5pPr>
            <a:lvl6pPr marL="228600" algn="ctr" rtl="0" fontAlgn="base">
              <a:spcBef>
                <a:spcPct val="0"/>
              </a:spcBef>
              <a:spcAft>
                <a:spcPct val="0"/>
              </a:spcAft>
              <a:defRPr sz="4800" b="1">
                <a:solidFill>
                  <a:srgbClr val="396488"/>
                </a:solidFill>
                <a:latin typeface="Arial" charset="0"/>
                <a:ea typeface="ヒラギノ角ゴ ProN W6" charset="0"/>
                <a:cs typeface="ヒラギノ角ゴ ProN W6" charset="0"/>
                <a:sym typeface="Arial" charset="0"/>
              </a:defRPr>
            </a:lvl6pPr>
            <a:lvl7pPr marL="457200" algn="ctr" rtl="0" fontAlgn="base">
              <a:spcBef>
                <a:spcPct val="0"/>
              </a:spcBef>
              <a:spcAft>
                <a:spcPct val="0"/>
              </a:spcAft>
              <a:defRPr sz="4800" b="1">
                <a:solidFill>
                  <a:srgbClr val="396488"/>
                </a:solidFill>
                <a:latin typeface="Arial" charset="0"/>
                <a:ea typeface="ヒラギノ角ゴ ProN W6" charset="0"/>
                <a:cs typeface="ヒラギノ角ゴ ProN W6" charset="0"/>
                <a:sym typeface="Arial" charset="0"/>
              </a:defRPr>
            </a:lvl7pPr>
            <a:lvl8pPr marL="685800" algn="ctr" rtl="0" fontAlgn="base">
              <a:spcBef>
                <a:spcPct val="0"/>
              </a:spcBef>
              <a:spcAft>
                <a:spcPct val="0"/>
              </a:spcAft>
              <a:defRPr sz="4800" b="1">
                <a:solidFill>
                  <a:srgbClr val="396488"/>
                </a:solidFill>
                <a:latin typeface="Arial" charset="0"/>
                <a:ea typeface="ヒラギノ角ゴ ProN W6" charset="0"/>
                <a:cs typeface="ヒラギノ角ゴ ProN W6" charset="0"/>
                <a:sym typeface="Arial" charset="0"/>
              </a:defRPr>
            </a:lvl8pPr>
            <a:lvl9pPr marL="914400" algn="ctr" rtl="0" fontAlgn="base">
              <a:spcBef>
                <a:spcPct val="0"/>
              </a:spcBef>
              <a:spcAft>
                <a:spcPct val="0"/>
              </a:spcAft>
              <a:defRPr sz="4800" b="1">
                <a:solidFill>
                  <a:srgbClr val="396488"/>
                </a:solidFill>
                <a:latin typeface="Arial" charset="0"/>
                <a:ea typeface="ヒラギノ角ゴ ProN W6" charset="0"/>
                <a:cs typeface="ヒラギノ角ゴ ProN W6" charset="0"/>
                <a:sym typeface="Arial" charset="0"/>
              </a:defRPr>
            </a:lvl9pPr>
          </a:lstStyle>
          <a:p>
            <a:pPr algn="ctr"/>
            <a:r>
              <a:rPr lang="en-US" sz="4400" kern="0" dirty="0" smtClean="0">
                <a:solidFill>
                  <a:schemeClr val="accent1"/>
                </a:solidFill>
              </a:rPr>
              <a:t>We </a:t>
            </a:r>
            <a:r>
              <a:rPr lang="en-US" sz="4400" kern="0" dirty="0" err="1" smtClean="0">
                <a:solidFill>
                  <a:schemeClr val="accent1"/>
                </a:solidFill>
              </a:rPr>
              <a:t>didn</a:t>
            </a:r>
            <a:r>
              <a:rPr lang="uk-UA" sz="4400" kern="0" dirty="0" smtClean="0">
                <a:solidFill>
                  <a:schemeClr val="accent1"/>
                </a:solidFill>
              </a:rPr>
              <a:t>’</a:t>
            </a:r>
            <a:r>
              <a:rPr lang="en-US" sz="4400" kern="0" dirty="0" smtClean="0">
                <a:solidFill>
                  <a:schemeClr val="accent1"/>
                </a:solidFill>
              </a:rPr>
              <a:t>t know fast enough</a:t>
            </a:r>
          </a:p>
          <a:p>
            <a:pPr algn="ctr"/>
            <a:endParaRPr lang="en-US" sz="4400" kern="0" dirty="0">
              <a:solidFill>
                <a:schemeClr val="accent1"/>
              </a:solidFill>
            </a:endParaRPr>
          </a:p>
          <a:p>
            <a:pPr algn="ctr"/>
            <a:r>
              <a:rPr lang="en-US" sz="4400" kern="0" dirty="0" smtClean="0">
                <a:solidFill>
                  <a:schemeClr val="accent1"/>
                </a:solidFill>
              </a:rPr>
              <a:t>Something in the monolith!</a:t>
            </a:r>
            <a:endParaRPr lang="en-US" sz="4400" kern="0" dirty="0">
              <a:solidFill>
                <a:schemeClr val="accent1"/>
              </a:solidFill>
            </a:endParaRPr>
          </a:p>
        </p:txBody>
      </p:sp>
      <p:sp>
        <p:nvSpPr>
          <p:cNvPr id="7" name="Title 6"/>
          <p:cNvSpPr>
            <a:spLocks noGrp="1"/>
          </p:cNvSpPr>
          <p:nvPr>
            <p:ph type="title"/>
          </p:nvPr>
        </p:nvSpPr>
        <p:spPr/>
        <p:txBody>
          <a:bodyPr/>
          <a:lstStyle/>
          <a:p>
            <a:endParaRPr lang="en-US" dirty="0"/>
          </a:p>
        </p:txBody>
      </p:sp>
    </p:spTree>
    <p:extLst>
      <p:ext uri="{BB962C8B-B14F-4D97-AF65-F5344CB8AC3E}">
        <p14:creationId xmlns:p14="http://schemas.microsoft.com/office/powerpoint/2010/main" val="1347698794"/>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Who’s involved in fixing it?</a:t>
            </a:r>
            <a:endParaRPr lang="en-US" dirty="0"/>
          </a:p>
        </p:txBody>
      </p:sp>
      <p:pic>
        <p:nvPicPr>
          <p:cNvPr id="4" name="Picture 3"/>
          <p:cNvPicPr>
            <a:picLocks noChangeAspect="1"/>
          </p:cNvPicPr>
          <p:nvPr/>
        </p:nvPicPr>
        <p:blipFill>
          <a:blip r:embed="rId2"/>
          <a:stretch>
            <a:fillRect/>
          </a:stretch>
        </p:blipFill>
        <p:spPr>
          <a:xfrm>
            <a:off x="308769" y="2705100"/>
            <a:ext cx="4889322" cy="2577080"/>
          </a:xfrm>
          <a:prstGeom prst="rect">
            <a:avLst/>
          </a:prstGeom>
        </p:spPr>
      </p:pic>
      <p:sp>
        <p:nvSpPr>
          <p:cNvPr id="5" name="Rectangle 4"/>
          <p:cNvSpPr/>
          <p:nvPr/>
        </p:nvSpPr>
        <p:spPr>
          <a:xfrm>
            <a:off x="7815415" y="1465106"/>
            <a:ext cx="2890535" cy="461665"/>
          </a:xfrm>
          <a:prstGeom prst="rect">
            <a:avLst/>
          </a:prstGeom>
        </p:spPr>
        <p:txBody>
          <a:bodyPr wrap="none">
            <a:spAutoFit/>
          </a:bodyPr>
          <a:lstStyle/>
          <a:p>
            <a:r>
              <a:rPr lang="en-US" sz="2400" b="1" dirty="0" err="1"/>
              <a:t>Devs</a:t>
            </a:r>
            <a:r>
              <a:rPr lang="en-US" sz="2400" dirty="0"/>
              <a:t> write </a:t>
            </a:r>
            <a:r>
              <a:rPr lang="en-US" sz="2400" dirty="0" err="1"/>
              <a:t>bugfixes</a:t>
            </a:r>
            <a:endParaRPr lang="en-US" sz="2400" dirty="0"/>
          </a:p>
        </p:txBody>
      </p:sp>
      <p:sp>
        <p:nvSpPr>
          <p:cNvPr id="6" name="Rectangle 5"/>
          <p:cNvSpPr/>
          <p:nvPr/>
        </p:nvSpPr>
        <p:spPr>
          <a:xfrm>
            <a:off x="925287" y="1280441"/>
            <a:ext cx="4512127" cy="830997"/>
          </a:xfrm>
          <a:prstGeom prst="rect">
            <a:avLst/>
          </a:prstGeom>
        </p:spPr>
        <p:txBody>
          <a:bodyPr wrap="square">
            <a:spAutoFit/>
          </a:bodyPr>
          <a:lstStyle/>
          <a:p>
            <a:r>
              <a:rPr lang="en-US" sz="2400" b="1" dirty="0"/>
              <a:t>Ops</a:t>
            </a:r>
            <a:r>
              <a:rPr lang="en-US" sz="2400" dirty="0"/>
              <a:t> had to act like heroes</a:t>
            </a:r>
            <a:br>
              <a:rPr lang="en-US" sz="2400" dirty="0"/>
            </a:br>
            <a:r>
              <a:rPr lang="en-US" sz="2400" dirty="0"/>
              <a:t>during </a:t>
            </a:r>
            <a:r>
              <a:rPr lang="en-US" sz="2400" dirty="0" smtClean="0"/>
              <a:t>incidents</a:t>
            </a:r>
            <a:endParaRPr lang="en-US" sz="2400" dirty="0"/>
          </a:p>
        </p:txBody>
      </p:sp>
      <p:pic>
        <p:nvPicPr>
          <p:cNvPr id="10" name="Picture 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943174" y="2635647"/>
            <a:ext cx="6210467" cy="2715986"/>
          </a:xfrm>
          <a:prstGeom prst="rect">
            <a:avLst/>
          </a:prstGeom>
        </p:spPr>
      </p:pic>
    </p:spTree>
    <p:extLst>
      <p:ext uri="{BB962C8B-B14F-4D97-AF65-F5344CB8AC3E}">
        <p14:creationId xmlns:p14="http://schemas.microsoft.com/office/powerpoint/2010/main" val="2083558128"/>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What we have changed!</a:t>
            </a:r>
            <a:endParaRPr lang="en-US" dirty="0"/>
          </a:p>
        </p:txBody>
      </p:sp>
    </p:spTree>
    <p:extLst>
      <p:ext uri="{BB962C8B-B14F-4D97-AF65-F5344CB8AC3E}">
        <p14:creationId xmlns:p14="http://schemas.microsoft.com/office/powerpoint/2010/main" val="1142202376"/>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36576"/>
            <a:ext cx="12192000" cy="6925352"/>
          </a:xfrm>
          <a:prstGeom prst="rect">
            <a:avLst/>
          </a:prstGeom>
        </p:spPr>
      </p:pic>
    </p:spTree>
    <p:extLst>
      <p:ext uri="{BB962C8B-B14F-4D97-AF65-F5344CB8AC3E}">
        <p14:creationId xmlns:p14="http://schemas.microsoft.com/office/powerpoint/2010/main" val="358579378"/>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Change responsibilities!</a:t>
            </a:r>
            <a:endParaRPr lang="en-US" dirty="0"/>
          </a:p>
        </p:txBody>
      </p:sp>
      <p:sp>
        <p:nvSpPr>
          <p:cNvPr id="3" name="Content Placeholder 2"/>
          <p:cNvSpPr>
            <a:spLocks noGrp="1"/>
          </p:cNvSpPr>
          <p:nvPr>
            <p:ph idx="1"/>
          </p:nvPr>
        </p:nvSpPr>
        <p:spPr/>
        <p:txBody>
          <a:bodyPr>
            <a:normAutofit/>
          </a:bodyPr>
          <a:lstStyle/>
          <a:p>
            <a:r>
              <a:rPr lang="en-US" dirty="0" smtClean="0"/>
              <a:t>Code </a:t>
            </a:r>
            <a:r>
              <a:rPr lang="en-US" b="1" dirty="0" smtClean="0"/>
              <a:t>business rules </a:t>
            </a:r>
            <a:r>
              <a:rPr lang="en-US" dirty="0" smtClean="0"/>
              <a:t>into micro services</a:t>
            </a:r>
          </a:p>
          <a:p>
            <a:endParaRPr lang="en-US" dirty="0" smtClean="0"/>
          </a:p>
          <a:p>
            <a:r>
              <a:rPr lang="en-US" dirty="0" smtClean="0"/>
              <a:t>Each </a:t>
            </a:r>
            <a:r>
              <a:rPr lang="en-US" b="1" dirty="0" smtClean="0"/>
              <a:t>dev team owns its micro services</a:t>
            </a:r>
          </a:p>
          <a:p>
            <a:endParaRPr lang="en-US" dirty="0" smtClean="0"/>
          </a:p>
          <a:p>
            <a:r>
              <a:rPr lang="en-US" dirty="0" smtClean="0"/>
              <a:t>You developed it, you </a:t>
            </a:r>
            <a:r>
              <a:rPr lang="en-US" b="1" dirty="0" smtClean="0"/>
              <a:t>operate it in production</a:t>
            </a:r>
          </a:p>
          <a:p>
            <a:endParaRPr lang="en-US" dirty="0" smtClean="0"/>
          </a:p>
          <a:p>
            <a:r>
              <a:rPr lang="en-US" dirty="0" smtClean="0"/>
              <a:t>Dev teams have </a:t>
            </a:r>
            <a:r>
              <a:rPr lang="en-US" b="1" dirty="0" smtClean="0"/>
              <a:t>on call rotation</a:t>
            </a:r>
            <a:r>
              <a:rPr lang="en-US" dirty="0" smtClean="0"/>
              <a:t> too</a:t>
            </a:r>
          </a:p>
          <a:p>
            <a:endParaRPr lang="en-US" dirty="0" smtClean="0"/>
          </a:p>
          <a:p>
            <a:endParaRPr lang="en-US" dirty="0"/>
          </a:p>
          <a:p>
            <a:endParaRPr lang="en-US" dirty="0" smtClean="0"/>
          </a:p>
          <a:p>
            <a:r>
              <a:rPr lang="en-US" b="1" dirty="0" smtClean="0"/>
              <a:t>Ops keep the platform</a:t>
            </a:r>
            <a:r>
              <a:rPr lang="en-US" dirty="0" smtClean="0"/>
              <a:t>, the databases, and facilities (logging, authorization, </a:t>
            </a:r>
            <a:r>
              <a:rPr lang="en-US" dirty="0" err="1" smtClean="0"/>
              <a:t>etc</a:t>
            </a:r>
            <a:r>
              <a:rPr lang="en-US" dirty="0" smtClean="0"/>
              <a:t>)</a:t>
            </a:r>
          </a:p>
        </p:txBody>
      </p:sp>
      <p:pic>
        <p:nvPicPr>
          <p:cNvPr id="4" name="Picture 3"/>
          <p:cNvPicPr>
            <a:picLocks noChangeAspect="1"/>
          </p:cNvPicPr>
          <p:nvPr/>
        </p:nvPicPr>
        <p:blipFill>
          <a:blip r:embed="rId2"/>
          <a:stretch>
            <a:fillRect/>
          </a:stretch>
        </p:blipFill>
        <p:spPr>
          <a:xfrm>
            <a:off x="7086595" y="914400"/>
            <a:ext cx="4138385" cy="2955989"/>
          </a:xfrm>
          <a:prstGeom prst="rect">
            <a:avLst/>
          </a:prstGeom>
        </p:spPr>
      </p:pic>
    </p:spTree>
    <p:extLst>
      <p:ext uri="{BB962C8B-B14F-4D97-AF65-F5344CB8AC3E}">
        <p14:creationId xmlns:p14="http://schemas.microsoft.com/office/powerpoint/2010/main" val="1596087251"/>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08769" y="838200"/>
            <a:ext cx="9327463" cy="4785166"/>
          </a:xfrm>
          <a:prstGeom prst="rect">
            <a:avLst/>
          </a:prstGeom>
        </p:spPr>
      </p:pic>
      <p:sp>
        <p:nvSpPr>
          <p:cNvPr id="2" name="Title 1"/>
          <p:cNvSpPr>
            <a:spLocks noGrp="1"/>
          </p:cNvSpPr>
          <p:nvPr>
            <p:ph type="title"/>
          </p:nvPr>
        </p:nvSpPr>
        <p:spPr/>
        <p:txBody>
          <a:bodyPr/>
          <a:lstStyle/>
          <a:p>
            <a:r>
              <a:rPr lang="en-US" dirty="0" smtClean="0"/>
              <a:t>Change communication!</a:t>
            </a:r>
            <a:endParaRPr lang="en-US" dirty="0"/>
          </a:p>
        </p:txBody>
      </p:sp>
      <p:sp>
        <p:nvSpPr>
          <p:cNvPr id="3" name="Content Placeholder 2"/>
          <p:cNvSpPr>
            <a:spLocks noGrp="1"/>
          </p:cNvSpPr>
          <p:nvPr>
            <p:ph idx="1"/>
          </p:nvPr>
        </p:nvSpPr>
        <p:spPr>
          <a:xfrm>
            <a:off x="6092428" y="3040048"/>
            <a:ext cx="5427889" cy="2583318"/>
          </a:xfrm>
        </p:spPr>
        <p:style>
          <a:lnRef idx="2">
            <a:schemeClr val="accent1"/>
          </a:lnRef>
          <a:fillRef idx="1">
            <a:schemeClr val="lt1"/>
          </a:fillRef>
          <a:effectRef idx="0">
            <a:schemeClr val="accent1"/>
          </a:effectRef>
          <a:fontRef idx="minor">
            <a:schemeClr val="dk1"/>
          </a:fontRef>
        </p:style>
        <p:txBody>
          <a:bodyPr lIns="180000" tIns="180000" rIns="144000" bIns="180000">
            <a:normAutofit lnSpcReduction="10000"/>
          </a:bodyPr>
          <a:lstStyle/>
          <a:p>
            <a:r>
              <a:rPr lang="en-US" dirty="0" smtClean="0"/>
              <a:t>Unified chat room and alerting system</a:t>
            </a:r>
          </a:p>
          <a:p>
            <a:endParaRPr lang="en-US" dirty="0" smtClean="0"/>
          </a:p>
          <a:p>
            <a:r>
              <a:rPr lang="en-US" dirty="0" smtClean="0"/>
              <a:t>Transparency is key</a:t>
            </a:r>
            <a:endParaRPr lang="en-US" dirty="0"/>
          </a:p>
          <a:p>
            <a:endParaRPr lang="en-US" dirty="0" smtClean="0"/>
          </a:p>
          <a:p>
            <a:r>
              <a:rPr lang="en-US" dirty="0" smtClean="0"/>
              <a:t>More and Faster deployments</a:t>
            </a:r>
            <a:br>
              <a:rPr lang="en-US" dirty="0" smtClean="0"/>
            </a:br>
            <a:r>
              <a:rPr lang="en-US" dirty="0" smtClean="0"/>
              <a:t>(~50/day)</a:t>
            </a:r>
          </a:p>
          <a:p>
            <a:endParaRPr lang="en-US" dirty="0" smtClean="0"/>
          </a:p>
        </p:txBody>
      </p:sp>
    </p:spTree>
    <p:extLst>
      <p:ext uri="{BB962C8B-B14F-4D97-AF65-F5344CB8AC3E}">
        <p14:creationId xmlns:p14="http://schemas.microsoft.com/office/powerpoint/2010/main" val="493547092"/>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897019" y="1095952"/>
            <a:ext cx="10295238" cy="4920983"/>
            <a:chOff x="439615" y="945640"/>
            <a:chExt cx="7929684" cy="3790281"/>
          </a:xfrm>
        </p:grpSpPr>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752338" y="1018664"/>
              <a:ext cx="5616961" cy="3657431"/>
            </a:xfrm>
            <a:prstGeom prst="rect">
              <a:avLst/>
            </a:prstGeom>
          </p:spPr>
        </p:pic>
        <p:pic>
          <p:nvPicPr>
            <p:cNvPr id="7" name="Picture 6" descr="Screen Shot 2015-05-11 at 18.29.42.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39615" y="945640"/>
              <a:ext cx="1892300" cy="1155700"/>
            </a:xfrm>
            <a:prstGeom prst="rect">
              <a:avLst/>
            </a:prstGeom>
          </p:spPr>
        </p:pic>
        <p:pic>
          <p:nvPicPr>
            <p:cNvPr id="8" name="Picture 7" descr="Screen Shot 2015-05-11 at 18.29.49.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77715" y="2349500"/>
              <a:ext cx="1854200" cy="1079500"/>
            </a:xfrm>
            <a:prstGeom prst="rect">
              <a:avLst/>
            </a:prstGeom>
          </p:spPr>
        </p:pic>
        <p:pic>
          <p:nvPicPr>
            <p:cNvPr id="9" name="Picture 8" descr="Screen Shot 2015-05-11 at 18.29.57.pn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84065" y="3650071"/>
              <a:ext cx="1847850" cy="1085850"/>
            </a:xfrm>
            <a:prstGeom prst="rect">
              <a:avLst/>
            </a:prstGeom>
          </p:spPr>
        </p:pic>
      </p:grpSp>
      <p:pic>
        <p:nvPicPr>
          <p:cNvPr id="12" name="Picture 11"/>
          <p:cNvPicPr>
            <a:picLocks noChangeAspect="1"/>
          </p:cNvPicPr>
          <p:nvPr/>
        </p:nvPicPr>
        <p:blipFill>
          <a:blip r:embed="rId7"/>
          <a:stretch>
            <a:fillRect/>
          </a:stretch>
        </p:blipFill>
        <p:spPr>
          <a:xfrm>
            <a:off x="4173985" y="146304"/>
            <a:ext cx="4228846" cy="825869"/>
          </a:xfrm>
          <a:prstGeom prst="rect">
            <a:avLst/>
          </a:prstGeom>
        </p:spPr>
      </p:pic>
    </p:spTree>
    <p:extLst>
      <p:ext uri="{BB962C8B-B14F-4D97-AF65-F5344CB8AC3E}">
        <p14:creationId xmlns:p14="http://schemas.microsoft.com/office/powerpoint/2010/main" val="777533796"/>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How we did it?</a:t>
            </a:r>
            <a:endParaRPr lang="en-US" dirty="0"/>
          </a:p>
        </p:txBody>
      </p:sp>
    </p:spTree>
    <p:extLst>
      <p:ext uri="{BB962C8B-B14F-4D97-AF65-F5344CB8AC3E}">
        <p14:creationId xmlns:p14="http://schemas.microsoft.com/office/powerpoint/2010/main" val="838915341"/>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Empower your developers!</a:t>
            </a:r>
            <a:endParaRPr lang="en-US" dirty="0"/>
          </a:p>
        </p:txBody>
      </p:sp>
      <p:sp>
        <p:nvSpPr>
          <p:cNvPr id="3" name="Content Placeholder 2"/>
          <p:cNvSpPr>
            <a:spLocks noGrp="1"/>
          </p:cNvSpPr>
          <p:nvPr>
            <p:ph idx="1"/>
          </p:nvPr>
        </p:nvSpPr>
        <p:spPr>
          <a:xfrm>
            <a:off x="307975" y="914400"/>
            <a:ext cx="11569700" cy="4849586"/>
          </a:xfrm>
        </p:spPr>
        <p:txBody>
          <a:bodyPr>
            <a:normAutofit/>
          </a:bodyPr>
          <a:lstStyle/>
          <a:p>
            <a:r>
              <a:rPr lang="en-US" dirty="0" err="1" smtClean="0"/>
              <a:t>Devs</a:t>
            </a:r>
            <a:r>
              <a:rPr lang="en-US" dirty="0" smtClean="0"/>
              <a:t> need to be responsible for running services in production</a:t>
            </a:r>
          </a:p>
          <a:p>
            <a:endParaRPr lang="en-US" dirty="0"/>
          </a:p>
          <a:p>
            <a:r>
              <a:rPr lang="en-US" dirty="0" err="1" smtClean="0"/>
              <a:t>Devs</a:t>
            </a:r>
            <a:r>
              <a:rPr lang="en-US" dirty="0" smtClean="0"/>
              <a:t> know the business domain</a:t>
            </a:r>
          </a:p>
          <a:p>
            <a:endParaRPr lang="en-US" dirty="0"/>
          </a:p>
          <a:p>
            <a:r>
              <a:rPr lang="en-US" dirty="0" err="1"/>
              <a:t>Devs</a:t>
            </a:r>
            <a:r>
              <a:rPr lang="en-US" dirty="0"/>
              <a:t> know who should fix each </a:t>
            </a:r>
            <a:r>
              <a:rPr lang="en-US" dirty="0" smtClean="0"/>
              <a:t>service</a:t>
            </a:r>
          </a:p>
          <a:p>
            <a:endParaRPr lang="en-US" dirty="0" smtClean="0"/>
          </a:p>
        </p:txBody>
      </p:sp>
    </p:spTree>
    <p:extLst>
      <p:ext uri="{BB962C8B-B14F-4D97-AF65-F5344CB8AC3E}">
        <p14:creationId xmlns:p14="http://schemas.microsoft.com/office/powerpoint/2010/main" val="918157068"/>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From monolith to micro services</a:t>
            </a:r>
            <a:endParaRPr lang="en-US" dirty="0"/>
          </a:p>
        </p:txBody>
      </p:sp>
      <p:sp>
        <p:nvSpPr>
          <p:cNvPr id="4" name="Rectangle 3"/>
          <p:cNvSpPr/>
          <p:nvPr/>
        </p:nvSpPr>
        <p:spPr>
          <a:xfrm>
            <a:off x="712381" y="1714496"/>
            <a:ext cx="2838893" cy="34321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tx1"/>
                </a:solidFill>
              </a:rPr>
              <a:t>Monolith</a:t>
            </a:r>
            <a:endParaRPr lang="en-US" dirty="0" smtClean="0">
              <a:solidFill>
                <a:schemeClr val="tx1"/>
              </a:solidFill>
            </a:endParaRPr>
          </a:p>
          <a:p>
            <a:pPr algn="ctr"/>
            <a:endParaRPr lang="en-US" dirty="0"/>
          </a:p>
          <a:p>
            <a:pPr algn="ctr"/>
            <a:endParaRPr lang="en-US" dirty="0" smtClean="0"/>
          </a:p>
          <a:p>
            <a:pPr algn="ctr"/>
            <a:endParaRPr lang="en-US" dirty="0"/>
          </a:p>
          <a:p>
            <a:pPr algn="ctr"/>
            <a:endParaRPr lang="en-US" dirty="0" smtClean="0"/>
          </a:p>
          <a:p>
            <a:pPr algn="ctr"/>
            <a:endParaRPr lang="en-US" dirty="0"/>
          </a:p>
          <a:p>
            <a:pPr algn="ctr"/>
            <a:endParaRPr lang="en-US" dirty="0" smtClean="0"/>
          </a:p>
          <a:p>
            <a:pPr algn="ctr"/>
            <a:endParaRPr lang="en-US" dirty="0"/>
          </a:p>
          <a:p>
            <a:pPr algn="ctr"/>
            <a:endParaRPr lang="en-US" dirty="0" smtClean="0"/>
          </a:p>
          <a:p>
            <a:pPr algn="ctr"/>
            <a:endParaRPr lang="en-US" dirty="0"/>
          </a:p>
          <a:p>
            <a:pPr algn="ctr"/>
            <a:endParaRPr lang="en-US" dirty="0" smtClean="0"/>
          </a:p>
          <a:p>
            <a:pPr algn="ctr"/>
            <a:endParaRPr lang="en-US" dirty="0"/>
          </a:p>
        </p:txBody>
      </p:sp>
      <p:sp>
        <p:nvSpPr>
          <p:cNvPr id="5" name="Oval 4"/>
          <p:cNvSpPr/>
          <p:nvPr/>
        </p:nvSpPr>
        <p:spPr>
          <a:xfrm>
            <a:off x="914400" y="2486175"/>
            <a:ext cx="877824" cy="80467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t>cart</a:t>
            </a:r>
            <a:endParaRPr lang="en-US"/>
          </a:p>
        </p:txBody>
      </p:sp>
      <p:sp>
        <p:nvSpPr>
          <p:cNvPr id="6" name="Oval 5"/>
          <p:cNvSpPr/>
          <p:nvPr/>
        </p:nvSpPr>
        <p:spPr>
          <a:xfrm>
            <a:off x="2012954" y="2385591"/>
            <a:ext cx="1150869" cy="1078992"/>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r>
              <a:rPr lang="en-US" smtClean="0"/>
              <a:t>freight</a:t>
            </a:r>
            <a:endParaRPr lang="en-US"/>
          </a:p>
        </p:txBody>
      </p:sp>
      <p:sp>
        <p:nvSpPr>
          <p:cNvPr id="7" name="Oval 6"/>
          <p:cNvSpPr/>
          <p:nvPr/>
        </p:nvSpPr>
        <p:spPr>
          <a:xfrm>
            <a:off x="914401" y="3503540"/>
            <a:ext cx="941832" cy="948595"/>
          </a:xfrm>
          <a:prstGeom prst="ellips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t>sku</a:t>
            </a:r>
            <a:endParaRPr lang="en-US" dirty="0"/>
          </a:p>
        </p:txBody>
      </p:sp>
      <p:sp>
        <p:nvSpPr>
          <p:cNvPr id="8" name="Oval 7"/>
          <p:cNvSpPr/>
          <p:nvPr/>
        </p:nvSpPr>
        <p:spPr>
          <a:xfrm>
            <a:off x="1982052" y="3503540"/>
            <a:ext cx="1569222" cy="1474041"/>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r>
              <a:rPr lang="en-US" smtClean="0"/>
              <a:t>inventory</a:t>
            </a:r>
            <a:endParaRPr lang="en-US" dirty="0"/>
          </a:p>
        </p:txBody>
      </p:sp>
      <p:sp>
        <p:nvSpPr>
          <p:cNvPr id="9" name="TextBox 8"/>
          <p:cNvSpPr txBox="1"/>
          <p:nvPr/>
        </p:nvSpPr>
        <p:spPr>
          <a:xfrm>
            <a:off x="5120640" y="1831593"/>
            <a:ext cx="2501167" cy="461665"/>
          </a:xfrm>
          <a:prstGeom prst="rect">
            <a:avLst/>
          </a:prstGeom>
          <a:noFill/>
        </p:spPr>
        <p:txBody>
          <a:bodyPr wrap="square" rtlCol="0">
            <a:spAutoFit/>
          </a:bodyPr>
          <a:lstStyle/>
          <a:p>
            <a:r>
              <a:rPr lang="en-US" sz="2400" dirty="0" smtClean="0">
                <a:solidFill>
                  <a:schemeClr val="accent1">
                    <a:lumMod val="50000"/>
                  </a:schemeClr>
                </a:solidFill>
              </a:rPr>
              <a:t>Micro services</a:t>
            </a:r>
            <a:endParaRPr lang="en-US" sz="2400" dirty="0">
              <a:solidFill>
                <a:schemeClr val="accent1">
                  <a:lumMod val="50000"/>
                </a:schemeClr>
              </a:solidFill>
            </a:endParaRPr>
          </a:p>
        </p:txBody>
      </p:sp>
      <p:sp>
        <p:nvSpPr>
          <p:cNvPr id="10" name="Oval 9"/>
          <p:cNvSpPr/>
          <p:nvPr/>
        </p:nvSpPr>
        <p:spPr>
          <a:xfrm>
            <a:off x="5120640" y="2586759"/>
            <a:ext cx="877824" cy="80467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t>cart</a:t>
            </a:r>
            <a:endParaRPr lang="en-US"/>
          </a:p>
        </p:txBody>
      </p:sp>
      <p:sp>
        <p:nvSpPr>
          <p:cNvPr id="11" name="Oval 10"/>
          <p:cNvSpPr/>
          <p:nvPr/>
        </p:nvSpPr>
        <p:spPr>
          <a:xfrm>
            <a:off x="7621807" y="2449599"/>
            <a:ext cx="1150869" cy="1078992"/>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r>
              <a:rPr lang="en-US" dirty="0" smtClean="0"/>
              <a:t>freight</a:t>
            </a:r>
            <a:endParaRPr lang="en-US" dirty="0"/>
          </a:p>
        </p:txBody>
      </p:sp>
      <p:sp>
        <p:nvSpPr>
          <p:cNvPr id="12" name="Oval 11"/>
          <p:cNvSpPr/>
          <p:nvPr/>
        </p:nvSpPr>
        <p:spPr>
          <a:xfrm>
            <a:off x="6400801" y="3976901"/>
            <a:ext cx="941832" cy="948595"/>
          </a:xfrm>
          <a:prstGeom prst="ellips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t>sku</a:t>
            </a:r>
            <a:endParaRPr lang="en-US" dirty="0"/>
          </a:p>
        </p:txBody>
      </p:sp>
      <p:sp>
        <p:nvSpPr>
          <p:cNvPr id="13" name="Oval 12"/>
          <p:cNvSpPr/>
          <p:nvPr/>
        </p:nvSpPr>
        <p:spPr>
          <a:xfrm>
            <a:off x="9681300" y="3672613"/>
            <a:ext cx="1569222" cy="1474041"/>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r>
              <a:rPr lang="en-US" dirty="0" smtClean="0"/>
              <a:t>inventory</a:t>
            </a:r>
            <a:endParaRPr lang="en-US" dirty="0"/>
          </a:p>
        </p:txBody>
      </p:sp>
      <p:cxnSp>
        <p:nvCxnSpPr>
          <p:cNvPr id="14" name="Straight Arrow Connector 13"/>
          <p:cNvCxnSpPr>
            <a:stCxn id="12" idx="6"/>
            <a:endCxn id="13" idx="2"/>
          </p:cNvCxnSpPr>
          <p:nvPr/>
        </p:nvCxnSpPr>
        <p:spPr>
          <a:xfrm>
            <a:off x="5998464" y="2989095"/>
            <a:ext cx="1623343"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5" name="Straight Arrow Connector 14"/>
          <p:cNvCxnSpPr>
            <a:stCxn id="13" idx="5"/>
            <a:endCxn id="15" idx="1"/>
          </p:cNvCxnSpPr>
          <p:nvPr/>
        </p:nvCxnSpPr>
        <p:spPr>
          <a:xfrm>
            <a:off x="8604135" y="3370576"/>
            <a:ext cx="1306972" cy="51790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6" name="Straight Arrow Connector 15"/>
          <p:cNvCxnSpPr>
            <a:stCxn id="12" idx="5"/>
            <a:endCxn id="14" idx="1"/>
          </p:cNvCxnSpPr>
          <p:nvPr/>
        </p:nvCxnSpPr>
        <p:spPr>
          <a:xfrm>
            <a:off x="5869910" y="3273590"/>
            <a:ext cx="668819" cy="84223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614641711"/>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Dynatrace</a:t>
            </a:r>
            <a:r>
              <a:rPr lang="en-US" dirty="0" smtClean="0"/>
              <a:t> Ruxit service flow makes micro services visible </a:t>
            </a:r>
            <a:endParaRPr lang="en-US" dirty="0"/>
          </a:p>
        </p:txBody>
      </p:sp>
      <p:pic>
        <p:nvPicPr>
          <p:cNvPr id="6" name="Content Placeholder 5"/>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1184301" y="838200"/>
            <a:ext cx="10306903" cy="5272088"/>
          </a:xfrm>
        </p:spPr>
      </p:pic>
    </p:spTree>
    <p:extLst>
      <p:ext uri="{BB962C8B-B14F-4D97-AF65-F5344CB8AC3E}">
        <p14:creationId xmlns:p14="http://schemas.microsoft.com/office/powerpoint/2010/main" val="1257495189"/>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Dynatrace</a:t>
            </a:r>
            <a:r>
              <a:rPr lang="en-US" dirty="0" smtClean="0"/>
              <a:t> Ruxit service </a:t>
            </a:r>
            <a:r>
              <a:rPr lang="en-US" dirty="0"/>
              <a:t>f</a:t>
            </a:r>
            <a:r>
              <a:rPr lang="en-US" dirty="0" smtClean="0"/>
              <a:t>low </a:t>
            </a:r>
            <a:r>
              <a:rPr lang="en-US" dirty="0"/>
              <a:t>m</a:t>
            </a:r>
            <a:r>
              <a:rPr lang="en-US" dirty="0" smtClean="0"/>
              <a:t>akes </a:t>
            </a:r>
            <a:r>
              <a:rPr lang="en-US" dirty="0"/>
              <a:t>m</a:t>
            </a:r>
            <a:r>
              <a:rPr lang="en-US" dirty="0" smtClean="0"/>
              <a:t>icro </a:t>
            </a:r>
            <a:r>
              <a:rPr lang="en-US" dirty="0"/>
              <a:t>s</a:t>
            </a:r>
            <a:r>
              <a:rPr lang="en-US" dirty="0" smtClean="0"/>
              <a:t>ervices </a:t>
            </a:r>
            <a:r>
              <a:rPr lang="en-US" dirty="0"/>
              <a:t>v</a:t>
            </a:r>
            <a:r>
              <a:rPr lang="en-US" dirty="0" smtClean="0"/>
              <a:t>isible</a:t>
            </a:r>
            <a:endParaRPr lang="en-US" dirty="0"/>
          </a:p>
        </p:txBody>
      </p:sp>
      <p:pic>
        <p:nvPicPr>
          <p:cNvPr id="6" name="Picture 5"/>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823191" y="936174"/>
            <a:ext cx="10266613" cy="5061857"/>
          </a:xfrm>
          <a:prstGeom prst="rect">
            <a:avLst/>
          </a:prstGeom>
        </p:spPr>
      </p:pic>
    </p:spTree>
    <p:extLst>
      <p:ext uri="{BB962C8B-B14F-4D97-AF65-F5344CB8AC3E}">
        <p14:creationId xmlns:p14="http://schemas.microsoft.com/office/powerpoint/2010/main" val="2065921160"/>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The Platform</a:t>
            </a:r>
            <a:endParaRPr lang="en-US" dirty="0"/>
          </a:p>
        </p:txBody>
      </p:sp>
    </p:spTree>
    <p:extLst>
      <p:ext uri="{BB962C8B-B14F-4D97-AF65-F5344CB8AC3E}">
        <p14:creationId xmlns:p14="http://schemas.microsoft.com/office/powerpoint/2010/main" val="1976187340"/>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57224" y="5461912"/>
            <a:ext cx="785813" cy="5000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r>
              <a:rPr lang="en-US" smtClean="0">
                <a:solidFill>
                  <a:schemeClr val="tx1">
                    <a:lumMod val="85000"/>
                    <a:lumOff val="15000"/>
                  </a:schemeClr>
                </a:solidFill>
              </a:rPr>
              <a:t>server</a:t>
            </a:r>
            <a:endParaRPr lang="en-US">
              <a:solidFill>
                <a:schemeClr val="tx1">
                  <a:lumMod val="85000"/>
                  <a:lumOff val="15000"/>
                </a:schemeClr>
              </a:solidFill>
            </a:endParaRPr>
          </a:p>
        </p:txBody>
      </p:sp>
      <p:sp>
        <p:nvSpPr>
          <p:cNvPr id="6" name="Rectangle 5"/>
          <p:cNvSpPr/>
          <p:nvPr/>
        </p:nvSpPr>
        <p:spPr>
          <a:xfrm>
            <a:off x="1566862" y="5461912"/>
            <a:ext cx="785813" cy="5000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r>
              <a:rPr lang="en-US" smtClean="0">
                <a:solidFill>
                  <a:schemeClr val="tx1">
                    <a:lumMod val="85000"/>
                    <a:lumOff val="15000"/>
                  </a:schemeClr>
                </a:solidFill>
              </a:rPr>
              <a:t>server</a:t>
            </a:r>
            <a:endParaRPr lang="en-US">
              <a:solidFill>
                <a:schemeClr val="tx1">
                  <a:lumMod val="85000"/>
                  <a:lumOff val="15000"/>
                </a:schemeClr>
              </a:solidFill>
            </a:endParaRPr>
          </a:p>
        </p:txBody>
      </p:sp>
      <p:sp>
        <p:nvSpPr>
          <p:cNvPr id="7" name="Rectangle 6"/>
          <p:cNvSpPr/>
          <p:nvPr/>
        </p:nvSpPr>
        <p:spPr>
          <a:xfrm>
            <a:off x="2478880" y="5461912"/>
            <a:ext cx="785813" cy="5000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r>
              <a:rPr lang="en-US" smtClean="0">
                <a:solidFill>
                  <a:schemeClr val="tx1">
                    <a:lumMod val="85000"/>
                    <a:lumOff val="15000"/>
                  </a:schemeClr>
                </a:solidFill>
              </a:rPr>
              <a:t>server</a:t>
            </a:r>
            <a:endParaRPr lang="en-US">
              <a:solidFill>
                <a:schemeClr val="tx1">
                  <a:lumMod val="85000"/>
                  <a:lumOff val="15000"/>
                </a:schemeClr>
              </a:solidFill>
            </a:endParaRPr>
          </a:p>
        </p:txBody>
      </p:sp>
      <p:sp>
        <p:nvSpPr>
          <p:cNvPr id="8" name="Rectangle 7"/>
          <p:cNvSpPr/>
          <p:nvPr/>
        </p:nvSpPr>
        <p:spPr>
          <a:xfrm>
            <a:off x="3390898" y="5461912"/>
            <a:ext cx="785813" cy="5000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r>
              <a:rPr lang="en-US" smtClean="0">
                <a:solidFill>
                  <a:schemeClr val="tx1">
                    <a:lumMod val="85000"/>
                    <a:lumOff val="15000"/>
                  </a:schemeClr>
                </a:solidFill>
              </a:rPr>
              <a:t>server</a:t>
            </a:r>
            <a:endParaRPr lang="en-US">
              <a:solidFill>
                <a:schemeClr val="tx1">
                  <a:lumMod val="85000"/>
                  <a:lumOff val="15000"/>
                </a:schemeClr>
              </a:solidFill>
            </a:endParaRPr>
          </a:p>
        </p:txBody>
      </p:sp>
      <p:sp>
        <p:nvSpPr>
          <p:cNvPr id="9" name="Rectangle 8"/>
          <p:cNvSpPr/>
          <p:nvPr/>
        </p:nvSpPr>
        <p:spPr>
          <a:xfrm>
            <a:off x="4314820" y="5461912"/>
            <a:ext cx="785813" cy="5000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r>
              <a:rPr lang="en-US" smtClean="0">
                <a:solidFill>
                  <a:schemeClr val="tx1">
                    <a:lumMod val="85000"/>
                    <a:lumOff val="15000"/>
                  </a:schemeClr>
                </a:solidFill>
              </a:rPr>
              <a:t>server</a:t>
            </a:r>
            <a:endParaRPr lang="en-US">
              <a:solidFill>
                <a:schemeClr val="tx1">
                  <a:lumMod val="85000"/>
                  <a:lumOff val="15000"/>
                </a:schemeClr>
              </a:solidFill>
            </a:endParaRPr>
          </a:p>
        </p:txBody>
      </p:sp>
      <p:sp>
        <p:nvSpPr>
          <p:cNvPr id="10" name="Rectangle 9"/>
          <p:cNvSpPr/>
          <p:nvPr/>
        </p:nvSpPr>
        <p:spPr>
          <a:xfrm>
            <a:off x="5238742" y="5461912"/>
            <a:ext cx="785813" cy="5000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r>
              <a:rPr lang="en-US" smtClean="0">
                <a:solidFill>
                  <a:schemeClr val="tx1">
                    <a:lumMod val="85000"/>
                    <a:lumOff val="15000"/>
                  </a:schemeClr>
                </a:solidFill>
              </a:rPr>
              <a:t>server</a:t>
            </a:r>
            <a:endParaRPr lang="en-US">
              <a:solidFill>
                <a:schemeClr val="tx1">
                  <a:lumMod val="85000"/>
                  <a:lumOff val="15000"/>
                </a:schemeClr>
              </a:solidFill>
            </a:endParaRPr>
          </a:p>
        </p:txBody>
      </p:sp>
      <p:sp>
        <p:nvSpPr>
          <p:cNvPr id="11" name="Rectangle 10"/>
          <p:cNvSpPr/>
          <p:nvPr/>
        </p:nvSpPr>
        <p:spPr>
          <a:xfrm>
            <a:off x="6162664" y="5461912"/>
            <a:ext cx="785813" cy="5000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r>
              <a:rPr lang="en-US" smtClean="0">
                <a:solidFill>
                  <a:schemeClr val="tx1">
                    <a:lumMod val="85000"/>
                    <a:lumOff val="15000"/>
                  </a:schemeClr>
                </a:solidFill>
              </a:rPr>
              <a:t>server</a:t>
            </a:r>
            <a:endParaRPr lang="en-US">
              <a:solidFill>
                <a:schemeClr val="tx1">
                  <a:lumMod val="85000"/>
                  <a:lumOff val="15000"/>
                </a:schemeClr>
              </a:solidFill>
            </a:endParaRPr>
          </a:p>
        </p:txBody>
      </p:sp>
      <p:sp>
        <p:nvSpPr>
          <p:cNvPr id="12" name="Rectangle 11"/>
          <p:cNvSpPr/>
          <p:nvPr/>
        </p:nvSpPr>
        <p:spPr>
          <a:xfrm>
            <a:off x="7086586" y="5469056"/>
            <a:ext cx="785813" cy="5000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r>
              <a:rPr lang="en-US" smtClean="0">
                <a:solidFill>
                  <a:schemeClr val="tx1">
                    <a:lumMod val="85000"/>
                    <a:lumOff val="15000"/>
                  </a:schemeClr>
                </a:solidFill>
              </a:rPr>
              <a:t>server</a:t>
            </a:r>
            <a:endParaRPr lang="en-US">
              <a:solidFill>
                <a:schemeClr val="tx1">
                  <a:lumMod val="85000"/>
                  <a:lumOff val="15000"/>
                </a:schemeClr>
              </a:solidFill>
            </a:endParaRPr>
          </a:p>
        </p:txBody>
      </p:sp>
      <p:sp>
        <p:nvSpPr>
          <p:cNvPr id="13" name="Rectangle 12"/>
          <p:cNvSpPr/>
          <p:nvPr/>
        </p:nvSpPr>
        <p:spPr>
          <a:xfrm>
            <a:off x="8010508" y="5461912"/>
            <a:ext cx="785813" cy="5000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r>
              <a:rPr lang="en-US" smtClean="0">
                <a:solidFill>
                  <a:schemeClr val="tx1">
                    <a:lumMod val="85000"/>
                    <a:lumOff val="15000"/>
                  </a:schemeClr>
                </a:solidFill>
              </a:rPr>
              <a:t>server</a:t>
            </a:r>
            <a:endParaRPr lang="en-US">
              <a:solidFill>
                <a:schemeClr val="tx1">
                  <a:lumMod val="85000"/>
                  <a:lumOff val="15000"/>
                </a:schemeClr>
              </a:solidFill>
            </a:endParaRPr>
          </a:p>
        </p:txBody>
      </p:sp>
      <p:sp>
        <p:nvSpPr>
          <p:cNvPr id="14" name="Rectangle 13"/>
          <p:cNvSpPr/>
          <p:nvPr/>
        </p:nvSpPr>
        <p:spPr>
          <a:xfrm>
            <a:off x="8934430" y="5461912"/>
            <a:ext cx="785813" cy="5000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r>
              <a:rPr lang="en-US" smtClean="0">
                <a:solidFill>
                  <a:schemeClr val="tx1">
                    <a:lumMod val="85000"/>
                    <a:lumOff val="15000"/>
                  </a:schemeClr>
                </a:solidFill>
              </a:rPr>
              <a:t>server</a:t>
            </a:r>
            <a:endParaRPr lang="en-US">
              <a:solidFill>
                <a:schemeClr val="tx1">
                  <a:lumMod val="85000"/>
                  <a:lumOff val="15000"/>
                </a:schemeClr>
              </a:solidFill>
            </a:endParaRPr>
          </a:p>
        </p:txBody>
      </p:sp>
      <p:sp>
        <p:nvSpPr>
          <p:cNvPr id="15" name="Rectangle 14"/>
          <p:cNvSpPr/>
          <p:nvPr/>
        </p:nvSpPr>
        <p:spPr>
          <a:xfrm>
            <a:off x="9858352" y="5461912"/>
            <a:ext cx="785813" cy="5000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r>
              <a:rPr lang="en-US" smtClean="0">
                <a:solidFill>
                  <a:schemeClr val="tx1">
                    <a:lumMod val="85000"/>
                    <a:lumOff val="15000"/>
                  </a:schemeClr>
                </a:solidFill>
              </a:rPr>
              <a:t>server</a:t>
            </a:r>
            <a:endParaRPr lang="en-US">
              <a:solidFill>
                <a:schemeClr val="tx1">
                  <a:lumMod val="85000"/>
                  <a:lumOff val="15000"/>
                </a:schemeClr>
              </a:solidFill>
            </a:endParaRPr>
          </a:p>
        </p:txBody>
      </p:sp>
      <p:sp>
        <p:nvSpPr>
          <p:cNvPr id="16" name="Rectangle 15"/>
          <p:cNvSpPr/>
          <p:nvPr/>
        </p:nvSpPr>
        <p:spPr>
          <a:xfrm>
            <a:off x="10758466" y="5461912"/>
            <a:ext cx="785813" cy="5000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r>
              <a:rPr lang="en-US" smtClean="0">
                <a:solidFill>
                  <a:schemeClr val="tx1">
                    <a:lumMod val="85000"/>
                    <a:lumOff val="15000"/>
                  </a:schemeClr>
                </a:solidFill>
              </a:rPr>
              <a:t>server</a:t>
            </a:r>
            <a:endParaRPr lang="en-US">
              <a:solidFill>
                <a:schemeClr val="tx1">
                  <a:lumMod val="85000"/>
                  <a:lumOff val="15000"/>
                </a:schemeClr>
              </a:solidFill>
            </a:endParaRPr>
          </a:p>
        </p:txBody>
      </p:sp>
      <p:sp>
        <p:nvSpPr>
          <p:cNvPr id="17" name="Rounded Rectangle 16"/>
          <p:cNvSpPr/>
          <p:nvPr/>
        </p:nvSpPr>
        <p:spPr>
          <a:xfrm>
            <a:off x="652472" y="4561799"/>
            <a:ext cx="10887055" cy="671513"/>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Apache </a:t>
            </a:r>
            <a:r>
              <a:rPr lang="en-US" dirty="0" err="1" smtClean="0"/>
              <a:t>Mesos</a:t>
            </a:r>
            <a:endParaRPr lang="en-US" dirty="0"/>
          </a:p>
        </p:txBody>
      </p:sp>
      <p:sp>
        <p:nvSpPr>
          <p:cNvPr id="18" name="Rounded Rectangle 17"/>
          <p:cNvSpPr/>
          <p:nvPr/>
        </p:nvSpPr>
        <p:spPr>
          <a:xfrm>
            <a:off x="657224" y="2787761"/>
            <a:ext cx="4581518" cy="1600200"/>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Marathon Framework</a:t>
            </a:r>
          </a:p>
          <a:p>
            <a:pPr algn="ctr"/>
            <a:endParaRPr lang="en-US" dirty="0" smtClean="0"/>
          </a:p>
          <a:p>
            <a:pPr algn="ctr"/>
            <a:r>
              <a:rPr lang="en-US" dirty="0" smtClean="0"/>
              <a:t>Run micro services</a:t>
            </a:r>
          </a:p>
          <a:p>
            <a:pPr algn="ctr"/>
            <a:r>
              <a:rPr lang="en-US" dirty="0" smtClean="0"/>
              <a:t>Auto-healing</a:t>
            </a:r>
          </a:p>
          <a:p>
            <a:pPr algn="ctr"/>
            <a:r>
              <a:rPr lang="en-US" dirty="0" smtClean="0"/>
              <a:t>Service discovery</a:t>
            </a:r>
            <a:endParaRPr lang="en-US" dirty="0"/>
          </a:p>
        </p:txBody>
      </p:sp>
      <p:sp>
        <p:nvSpPr>
          <p:cNvPr id="19" name="Rounded Rectangle 18"/>
          <p:cNvSpPr/>
          <p:nvPr/>
        </p:nvSpPr>
        <p:spPr>
          <a:xfrm>
            <a:off x="6948477" y="2787761"/>
            <a:ext cx="4582800" cy="1600200"/>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smtClean="0"/>
              <a:t>Chronos</a:t>
            </a:r>
            <a:r>
              <a:rPr lang="en-US" b="1" dirty="0" smtClean="0"/>
              <a:t> Framework</a:t>
            </a:r>
          </a:p>
          <a:p>
            <a:pPr algn="ctr"/>
            <a:endParaRPr lang="en-US" dirty="0" smtClean="0"/>
          </a:p>
          <a:p>
            <a:pPr algn="ctr"/>
            <a:r>
              <a:rPr lang="en-US" dirty="0" smtClean="0"/>
              <a:t>Run batch jobs</a:t>
            </a:r>
          </a:p>
          <a:p>
            <a:pPr algn="ctr"/>
            <a:r>
              <a:rPr lang="en-US" dirty="0"/>
              <a:t>R</a:t>
            </a:r>
            <a:r>
              <a:rPr lang="en-US" dirty="0" smtClean="0"/>
              <a:t>etry</a:t>
            </a:r>
          </a:p>
        </p:txBody>
      </p:sp>
      <p:sp>
        <p:nvSpPr>
          <p:cNvPr id="20" name="Rounded Rectangle 19"/>
          <p:cNvSpPr/>
          <p:nvPr/>
        </p:nvSpPr>
        <p:spPr>
          <a:xfrm>
            <a:off x="647704" y="1928129"/>
            <a:ext cx="10887055" cy="671513"/>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Orchestration API</a:t>
            </a:r>
            <a:endParaRPr lang="en-US" dirty="0"/>
          </a:p>
        </p:txBody>
      </p:sp>
      <p:sp>
        <p:nvSpPr>
          <p:cNvPr id="21" name="Rounded Rectangle 20"/>
          <p:cNvSpPr/>
          <p:nvPr/>
        </p:nvSpPr>
        <p:spPr>
          <a:xfrm>
            <a:off x="657224" y="1118504"/>
            <a:ext cx="10887055" cy="671513"/>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t>CI / CD</a:t>
            </a:r>
            <a:endParaRPr lang="en-US" dirty="0"/>
          </a:p>
        </p:txBody>
      </p:sp>
      <p:sp>
        <p:nvSpPr>
          <p:cNvPr id="22" name="Title 1"/>
          <p:cNvSpPr>
            <a:spLocks noGrp="1"/>
          </p:cNvSpPr>
          <p:nvPr>
            <p:ph type="title"/>
          </p:nvPr>
        </p:nvSpPr>
        <p:spPr>
          <a:xfrm>
            <a:off x="308769" y="120650"/>
            <a:ext cx="11567319" cy="717550"/>
          </a:xfrm>
        </p:spPr>
        <p:txBody>
          <a:bodyPr/>
          <a:lstStyle/>
          <a:p>
            <a:r>
              <a:rPr lang="en-US" dirty="0"/>
              <a:t>One </a:t>
            </a:r>
            <a:r>
              <a:rPr lang="en-US" dirty="0" err="1"/>
              <a:t>PaaS</a:t>
            </a:r>
            <a:r>
              <a:rPr lang="en-US" dirty="0"/>
              <a:t> to run all </a:t>
            </a:r>
            <a:r>
              <a:rPr lang="en-US" dirty="0" smtClean="0"/>
              <a:t>micro services</a:t>
            </a:r>
            <a:endParaRPr lang="en-US" dirty="0"/>
          </a:p>
        </p:txBody>
      </p:sp>
    </p:spTree>
    <p:extLst>
      <p:ext uri="{BB962C8B-B14F-4D97-AF65-F5344CB8AC3E}">
        <p14:creationId xmlns:p14="http://schemas.microsoft.com/office/powerpoint/2010/main" val="592570714"/>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Which </a:t>
            </a:r>
            <a:r>
              <a:rPr lang="en-US" dirty="0" smtClean="0"/>
              <a:t>technology </a:t>
            </a:r>
            <a:r>
              <a:rPr lang="en-US" dirty="0"/>
              <a:t>a </a:t>
            </a:r>
            <a:r>
              <a:rPr lang="en-US" dirty="0" smtClean="0"/>
              <a:t>micro service </a:t>
            </a:r>
            <a:r>
              <a:rPr lang="en-US" dirty="0"/>
              <a:t>is b</a:t>
            </a:r>
            <a:r>
              <a:rPr lang="en-US" dirty="0" smtClean="0"/>
              <a:t>uilt?</a:t>
            </a:r>
            <a:endParaRPr lang="en-US" dirty="0"/>
          </a:p>
        </p:txBody>
      </p:sp>
      <p:pic>
        <p:nvPicPr>
          <p:cNvPr id="23" name="Picture 2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39416" y="3737349"/>
            <a:ext cx="1996090" cy="584713"/>
          </a:xfrm>
          <a:prstGeom prst="rect">
            <a:avLst/>
          </a:prstGeom>
        </p:spPr>
      </p:pic>
      <p:pic>
        <p:nvPicPr>
          <p:cNvPr id="24" name="Picture 2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079348" y="2503268"/>
            <a:ext cx="1972698" cy="533615"/>
          </a:xfrm>
          <a:prstGeom prst="rect">
            <a:avLst/>
          </a:prstGeom>
        </p:spPr>
      </p:pic>
      <p:pic>
        <p:nvPicPr>
          <p:cNvPr id="25" name="Picture 2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339665" y="3995791"/>
            <a:ext cx="2256443" cy="1199510"/>
          </a:xfrm>
          <a:prstGeom prst="rect">
            <a:avLst/>
          </a:prstGeom>
        </p:spPr>
      </p:pic>
      <p:pic>
        <p:nvPicPr>
          <p:cNvPr id="26" name="Picture 25"/>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731964" y="2021817"/>
            <a:ext cx="1573697" cy="962901"/>
          </a:xfrm>
          <a:prstGeom prst="rect">
            <a:avLst/>
          </a:prstGeom>
        </p:spPr>
      </p:pic>
      <p:pic>
        <p:nvPicPr>
          <p:cNvPr id="27" name="Picture 26"/>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315641" y="4703917"/>
            <a:ext cx="982768" cy="982768"/>
          </a:xfrm>
          <a:prstGeom prst="rect">
            <a:avLst/>
          </a:prstGeom>
        </p:spPr>
      </p:pic>
      <p:pic>
        <p:nvPicPr>
          <p:cNvPr id="28" name="Picture 27"/>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8093302" y="2922123"/>
            <a:ext cx="2735387" cy="2147335"/>
          </a:xfrm>
          <a:prstGeom prst="rect">
            <a:avLst/>
          </a:prstGeom>
        </p:spPr>
      </p:pic>
      <p:sp>
        <p:nvSpPr>
          <p:cNvPr id="29" name="Rectangle 28"/>
          <p:cNvSpPr/>
          <p:nvPr/>
        </p:nvSpPr>
        <p:spPr>
          <a:xfrm>
            <a:off x="4565607" y="959585"/>
            <a:ext cx="3000180" cy="584775"/>
          </a:xfrm>
          <a:prstGeom prst="rect">
            <a:avLst/>
          </a:prstGeom>
        </p:spPr>
        <p:txBody>
          <a:bodyPr wrap="none">
            <a:spAutoFit/>
          </a:bodyPr>
          <a:lstStyle/>
          <a:p>
            <a:r>
              <a:rPr lang="en-US" sz="3200" b="1" dirty="0"/>
              <a:t>We don’t </a:t>
            </a:r>
            <a:r>
              <a:rPr lang="en-US" sz="3200" b="1" dirty="0" smtClean="0"/>
              <a:t>care!</a:t>
            </a:r>
            <a:endParaRPr lang="en-US" sz="3200" b="1" dirty="0"/>
          </a:p>
        </p:txBody>
      </p:sp>
    </p:spTree>
    <p:extLst>
      <p:ext uri="{BB962C8B-B14F-4D97-AF65-F5344CB8AC3E}">
        <p14:creationId xmlns:p14="http://schemas.microsoft.com/office/powerpoint/2010/main" val="1765669468"/>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descr="Screen Shot 2015-10-23 at 09.02.45.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248522" cy="6956778"/>
          </a:xfrm>
          <a:prstGeom prst="rect">
            <a:avLst/>
          </a:prstGeom>
        </p:spPr>
      </p:pic>
    </p:spTree>
    <p:extLst>
      <p:ext uri="{BB962C8B-B14F-4D97-AF65-F5344CB8AC3E}">
        <p14:creationId xmlns:p14="http://schemas.microsoft.com/office/powerpoint/2010/main" val="169593340"/>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What have we learned?</a:t>
            </a:r>
            <a:endParaRPr lang="en-US" dirty="0"/>
          </a:p>
        </p:txBody>
      </p:sp>
    </p:spTree>
    <p:extLst>
      <p:ext uri="{BB962C8B-B14F-4D97-AF65-F5344CB8AC3E}">
        <p14:creationId xmlns:p14="http://schemas.microsoft.com/office/powerpoint/2010/main" val="2030257076"/>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Enterprises often still run traditional monolithic applications</a:t>
            </a:r>
            <a:endParaRPr lang="en-US" dirty="0"/>
          </a:p>
        </p:txBody>
      </p:sp>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21068" y="1930377"/>
            <a:ext cx="2455988" cy="1502750"/>
          </a:xfrm>
          <a:prstGeom prst="rect">
            <a:avLst/>
          </a:prstGeom>
        </p:spPr>
      </p:pic>
      <p:pic>
        <p:nvPicPr>
          <p:cNvPr id="11" name="Picture 10"/>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342965" y="1735212"/>
            <a:ext cx="1697915" cy="1697915"/>
          </a:xfrm>
          <a:prstGeom prst="rect">
            <a:avLst/>
          </a:prstGeom>
        </p:spPr>
      </p:pic>
      <p:pic>
        <p:nvPicPr>
          <p:cNvPr id="12" name="Picture 1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645112" y="2209127"/>
            <a:ext cx="1815624" cy="907812"/>
          </a:xfrm>
          <a:prstGeom prst="rect">
            <a:avLst/>
          </a:prstGeom>
        </p:spPr>
      </p:pic>
      <p:pic>
        <p:nvPicPr>
          <p:cNvPr id="13" name="Picture 12"/>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017520" y="4067977"/>
            <a:ext cx="2325445" cy="329438"/>
          </a:xfrm>
          <a:prstGeom prst="rect">
            <a:avLst/>
          </a:prstGeom>
        </p:spPr>
      </p:pic>
      <p:pic>
        <p:nvPicPr>
          <p:cNvPr id="14" name="Picture 13"/>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254496" y="3605300"/>
            <a:ext cx="2468880" cy="905939"/>
          </a:xfrm>
          <a:prstGeom prst="rect">
            <a:avLst/>
          </a:prstGeom>
        </p:spPr>
      </p:pic>
    </p:spTree>
    <p:extLst>
      <p:ext uri="{BB962C8B-B14F-4D97-AF65-F5344CB8AC3E}">
        <p14:creationId xmlns:p14="http://schemas.microsoft.com/office/powerpoint/2010/main" val="1908013733"/>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t>
            </a:r>
            <a:r>
              <a:rPr lang="en-US" dirty="0"/>
              <a:t>1 – </a:t>
            </a:r>
            <a:r>
              <a:rPr lang="en-US" dirty="0" smtClean="0"/>
              <a:t>From monolith to bad app</a:t>
            </a:r>
            <a:endParaRPr lang="en-US" dirty="0"/>
          </a:p>
        </p:txBody>
      </p:sp>
      <p:sp>
        <p:nvSpPr>
          <p:cNvPr id="3" name="Content Placeholder 2"/>
          <p:cNvSpPr>
            <a:spLocks noGrp="1"/>
          </p:cNvSpPr>
          <p:nvPr>
            <p:ph idx="1"/>
          </p:nvPr>
        </p:nvSpPr>
        <p:spPr>
          <a:xfrm>
            <a:off x="307975" y="914400"/>
            <a:ext cx="11569700" cy="3526971"/>
          </a:xfrm>
        </p:spPr>
        <p:txBody>
          <a:bodyPr>
            <a:normAutofit/>
          </a:bodyPr>
          <a:lstStyle/>
          <a:p>
            <a:r>
              <a:rPr lang="en-US" dirty="0" smtClean="0"/>
              <a:t>First services didn’t scale well</a:t>
            </a:r>
          </a:p>
          <a:p>
            <a:endParaRPr lang="en-US" dirty="0" smtClean="0"/>
          </a:p>
          <a:p>
            <a:r>
              <a:rPr lang="en-US" dirty="0" smtClean="0"/>
              <a:t>It’s all about </a:t>
            </a:r>
            <a:r>
              <a:rPr lang="en-US" b="1" dirty="0" smtClean="0"/>
              <a:t>resource sharing</a:t>
            </a:r>
          </a:p>
          <a:p>
            <a:pPr lvl="1"/>
            <a:r>
              <a:rPr lang="en-US" dirty="0" smtClean="0"/>
              <a:t>File descriptors</a:t>
            </a:r>
          </a:p>
          <a:p>
            <a:pPr lvl="1"/>
            <a:r>
              <a:rPr lang="en-US" dirty="0" smtClean="0"/>
              <a:t>Connection pools</a:t>
            </a:r>
          </a:p>
          <a:p>
            <a:pPr lvl="1"/>
            <a:r>
              <a:rPr lang="en-US" dirty="0" smtClean="0"/>
              <a:t>Docker image sizes</a:t>
            </a:r>
          </a:p>
          <a:p>
            <a:pPr lvl="1"/>
            <a:endParaRPr lang="en-US" dirty="0" smtClean="0"/>
          </a:p>
        </p:txBody>
      </p:sp>
      <p:sp>
        <p:nvSpPr>
          <p:cNvPr id="4" name="TextBox 3"/>
          <p:cNvSpPr txBox="1"/>
          <p:nvPr/>
        </p:nvSpPr>
        <p:spPr>
          <a:xfrm>
            <a:off x="2432957" y="4441371"/>
            <a:ext cx="7911140" cy="707886"/>
          </a:xfrm>
          <a:prstGeom prst="rect">
            <a:avLst/>
          </a:prstGeom>
          <a:noFill/>
        </p:spPr>
        <p:txBody>
          <a:bodyPr wrap="none" rtlCol="0">
            <a:spAutoFit/>
          </a:bodyPr>
          <a:lstStyle/>
          <a:p>
            <a:r>
              <a:rPr lang="en-US" sz="4000" b="1" dirty="0">
                <a:solidFill>
                  <a:srgbClr val="FF0000"/>
                </a:solidFill>
              </a:rPr>
              <a:t>If it needs local state, it is a bug</a:t>
            </a:r>
            <a:endParaRPr lang="en-US" sz="4000" dirty="0">
              <a:solidFill>
                <a:srgbClr val="FF0000"/>
              </a:solidFill>
            </a:endParaRPr>
          </a:p>
        </p:txBody>
      </p:sp>
    </p:spTree>
    <p:extLst>
      <p:ext uri="{BB962C8B-B14F-4D97-AF65-F5344CB8AC3E}">
        <p14:creationId xmlns:p14="http://schemas.microsoft.com/office/powerpoint/2010/main" val="34456651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t>
            </a:r>
            <a:r>
              <a:rPr lang="en-US" dirty="0"/>
              <a:t>2 – </a:t>
            </a:r>
            <a:r>
              <a:rPr lang="en-US" dirty="0" smtClean="0"/>
              <a:t>Legacy systems</a:t>
            </a:r>
            <a:endParaRPr lang="en-US" dirty="0"/>
          </a:p>
        </p:txBody>
      </p:sp>
      <p:sp>
        <p:nvSpPr>
          <p:cNvPr id="3" name="Content Placeholder 2"/>
          <p:cNvSpPr>
            <a:spLocks noGrp="1"/>
          </p:cNvSpPr>
          <p:nvPr>
            <p:ph idx="1"/>
          </p:nvPr>
        </p:nvSpPr>
        <p:spPr>
          <a:xfrm>
            <a:off x="307975" y="914400"/>
            <a:ext cx="11569700" cy="5029200"/>
          </a:xfrm>
        </p:spPr>
        <p:txBody>
          <a:bodyPr>
            <a:normAutofit/>
          </a:bodyPr>
          <a:lstStyle/>
          <a:p>
            <a:r>
              <a:rPr lang="en-US" dirty="0" smtClean="0"/>
              <a:t>Most of your </a:t>
            </a:r>
            <a:r>
              <a:rPr lang="en-US" b="1" dirty="0" smtClean="0"/>
              <a:t>bad apps are legacy </a:t>
            </a:r>
            <a:r>
              <a:rPr lang="en-US" dirty="0" smtClean="0"/>
              <a:t>systems</a:t>
            </a:r>
          </a:p>
          <a:p>
            <a:r>
              <a:rPr lang="en-US" dirty="0" smtClean="0"/>
              <a:t>We keep legacy systems aside from </a:t>
            </a:r>
            <a:r>
              <a:rPr lang="en-US" dirty="0" err="1" smtClean="0"/>
              <a:t>Mesos</a:t>
            </a:r>
            <a:endParaRPr lang="en-US" dirty="0" smtClean="0"/>
          </a:p>
          <a:p>
            <a:r>
              <a:rPr lang="en-US" dirty="0" smtClean="0"/>
              <a:t>Do Ops teams own legacy systems?</a:t>
            </a:r>
          </a:p>
          <a:p>
            <a:pPr lvl="1"/>
            <a:r>
              <a:rPr lang="en-US" dirty="0" smtClean="0"/>
              <a:t>99.99% of the time the answer is yes</a:t>
            </a:r>
          </a:p>
          <a:p>
            <a:pPr lvl="1"/>
            <a:r>
              <a:rPr lang="en-US" dirty="0" smtClean="0"/>
              <a:t>So, don’t mess with them</a:t>
            </a:r>
          </a:p>
          <a:p>
            <a:pPr lvl="1"/>
            <a:r>
              <a:rPr lang="en-US" dirty="0" smtClean="0"/>
              <a:t>Write as many monitors as possible</a:t>
            </a:r>
          </a:p>
          <a:p>
            <a:pPr lvl="1"/>
            <a:r>
              <a:rPr lang="en-US" dirty="0" smtClean="0"/>
              <a:t>Ops team should invest some time in auto remediation</a:t>
            </a:r>
          </a:p>
          <a:p>
            <a:endParaRPr lang="en-US" dirty="0" smtClean="0"/>
          </a:p>
        </p:txBody>
      </p:sp>
      <p:sp>
        <p:nvSpPr>
          <p:cNvPr id="5" name="TextBox 4"/>
          <p:cNvSpPr txBox="1"/>
          <p:nvPr/>
        </p:nvSpPr>
        <p:spPr>
          <a:xfrm>
            <a:off x="522634" y="4425043"/>
            <a:ext cx="11424922" cy="707886"/>
          </a:xfrm>
          <a:prstGeom prst="rect">
            <a:avLst/>
          </a:prstGeom>
          <a:noFill/>
        </p:spPr>
        <p:txBody>
          <a:bodyPr wrap="none" rtlCol="0">
            <a:spAutoFit/>
          </a:bodyPr>
          <a:lstStyle/>
          <a:p>
            <a:r>
              <a:rPr lang="en-US" sz="4000" b="1" dirty="0" smtClean="0">
                <a:solidFill>
                  <a:srgbClr val="FF0000"/>
                </a:solidFill>
              </a:rPr>
              <a:t>Don</a:t>
            </a:r>
            <a:r>
              <a:rPr lang="uk-UA" sz="4000" b="1" dirty="0" smtClean="0">
                <a:solidFill>
                  <a:srgbClr val="FF0000"/>
                </a:solidFill>
              </a:rPr>
              <a:t>’</a:t>
            </a:r>
            <a:r>
              <a:rPr lang="en-US" sz="4000" b="1" dirty="0" smtClean="0">
                <a:solidFill>
                  <a:srgbClr val="FF0000"/>
                </a:solidFill>
              </a:rPr>
              <a:t>t treat legacy systems like micro services</a:t>
            </a:r>
            <a:endParaRPr lang="en-US" sz="4000" dirty="0">
              <a:solidFill>
                <a:srgbClr val="FF0000"/>
              </a:solidFill>
            </a:endParaRPr>
          </a:p>
        </p:txBody>
      </p:sp>
    </p:spTree>
    <p:extLst>
      <p:ext uri="{BB962C8B-B14F-4D97-AF65-F5344CB8AC3E}">
        <p14:creationId xmlns:p14="http://schemas.microsoft.com/office/powerpoint/2010/main" val="168048537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Rectangle 48"/>
          <p:cNvSpPr/>
          <p:nvPr/>
        </p:nvSpPr>
        <p:spPr>
          <a:xfrm>
            <a:off x="6253842" y="691238"/>
            <a:ext cx="5400000" cy="5414962"/>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lumMod val="95000"/>
                    <a:lumOff val="5000"/>
                  </a:schemeClr>
                </a:solidFill>
              </a:rPr>
              <a:t>Datacenter B</a:t>
            </a:r>
          </a:p>
          <a:p>
            <a:pPr algn="ctr"/>
            <a:endParaRPr lang="en-US" dirty="0"/>
          </a:p>
          <a:p>
            <a:pPr algn="ctr"/>
            <a:endParaRPr lang="en-US" dirty="0" smtClean="0"/>
          </a:p>
          <a:p>
            <a:pPr algn="ctr"/>
            <a:endParaRPr lang="en-US" dirty="0"/>
          </a:p>
          <a:p>
            <a:pPr algn="ctr"/>
            <a:endParaRPr lang="en-US" dirty="0" smtClean="0"/>
          </a:p>
          <a:p>
            <a:pPr algn="ctr"/>
            <a:endParaRPr lang="en-US" dirty="0"/>
          </a:p>
          <a:p>
            <a:pPr algn="ctr"/>
            <a:endParaRPr lang="en-US" dirty="0" smtClean="0"/>
          </a:p>
          <a:p>
            <a:pPr algn="ctr"/>
            <a:endParaRPr lang="en-US" dirty="0"/>
          </a:p>
          <a:p>
            <a:pPr algn="ctr"/>
            <a:endParaRPr lang="en-US" dirty="0" smtClean="0"/>
          </a:p>
          <a:p>
            <a:pPr algn="ctr"/>
            <a:endParaRPr lang="en-US" dirty="0"/>
          </a:p>
          <a:p>
            <a:pPr algn="ctr"/>
            <a:endParaRPr lang="en-US" dirty="0" smtClean="0"/>
          </a:p>
          <a:p>
            <a:pPr algn="ctr"/>
            <a:endParaRPr lang="en-US" dirty="0"/>
          </a:p>
          <a:p>
            <a:pPr algn="ctr"/>
            <a:endParaRPr lang="en-US" dirty="0" smtClean="0"/>
          </a:p>
          <a:p>
            <a:pPr algn="ctr"/>
            <a:endParaRPr lang="en-US" dirty="0"/>
          </a:p>
          <a:p>
            <a:pPr algn="ctr"/>
            <a:endParaRPr lang="en-US" dirty="0" smtClean="0"/>
          </a:p>
          <a:p>
            <a:pPr algn="ctr"/>
            <a:endParaRPr lang="en-US" dirty="0"/>
          </a:p>
          <a:p>
            <a:pPr algn="ctr"/>
            <a:endParaRPr lang="en-US" dirty="0" smtClean="0"/>
          </a:p>
          <a:p>
            <a:pPr algn="ctr"/>
            <a:endParaRPr lang="en-US" dirty="0"/>
          </a:p>
          <a:p>
            <a:pPr algn="ctr"/>
            <a:endParaRPr lang="en-US" dirty="0"/>
          </a:p>
        </p:txBody>
      </p:sp>
      <p:sp>
        <p:nvSpPr>
          <p:cNvPr id="48" name="Rectangle 47"/>
          <p:cNvSpPr/>
          <p:nvPr/>
        </p:nvSpPr>
        <p:spPr>
          <a:xfrm>
            <a:off x="507706" y="691239"/>
            <a:ext cx="5400000" cy="5414962"/>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lumMod val="95000"/>
                    <a:lumOff val="5000"/>
                  </a:schemeClr>
                </a:solidFill>
              </a:rPr>
              <a:t>Datacenter A</a:t>
            </a:r>
          </a:p>
          <a:p>
            <a:pPr algn="ctr"/>
            <a:endParaRPr lang="en-US" dirty="0"/>
          </a:p>
          <a:p>
            <a:pPr algn="ctr"/>
            <a:endParaRPr lang="en-US" dirty="0" smtClean="0"/>
          </a:p>
          <a:p>
            <a:pPr algn="ctr"/>
            <a:endParaRPr lang="en-US" dirty="0"/>
          </a:p>
          <a:p>
            <a:pPr algn="ctr"/>
            <a:endParaRPr lang="en-US" dirty="0" smtClean="0"/>
          </a:p>
          <a:p>
            <a:pPr algn="ctr"/>
            <a:endParaRPr lang="en-US" dirty="0"/>
          </a:p>
          <a:p>
            <a:pPr algn="ctr"/>
            <a:endParaRPr lang="en-US" dirty="0" smtClean="0"/>
          </a:p>
          <a:p>
            <a:pPr algn="ctr"/>
            <a:endParaRPr lang="en-US" dirty="0"/>
          </a:p>
          <a:p>
            <a:pPr algn="ctr"/>
            <a:endParaRPr lang="en-US" dirty="0" smtClean="0"/>
          </a:p>
          <a:p>
            <a:pPr algn="ctr"/>
            <a:endParaRPr lang="en-US" dirty="0"/>
          </a:p>
          <a:p>
            <a:pPr algn="ctr"/>
            <a:endParaRPr lang="en-US" dirty="0" smtClean="0"/>
          </a:p>
          <a:p>
            <a:pPr algn="ctr"/>
            <a:endParaRPr lang="en-US" dirty="0"/>
          </a:p>
          <a:p>
            <a:pPr algn="ctr"/>
            <a:endParaRPr lang="en-US" dirty="0" smtClean="0"/>
          </a:p>
          <a:p>
            <a:pPr algn="ctr"/>
            <a:endParaRPr lang="en-US" dirty="0"/>
          </a:p>
          <a:p>
            <a:pPr algn="ctr"/>
            <a:endParaRPr lang="en-US" dirty="0" smtClean="0"/>
          </a:p>
          <a:p>
            <a:pPr algn="ctr"/>
            <a:endParaRPr lang="en-US" dirty="0"/>
          </a:p>
          <a:p>
            <a:pPr algn="ctr"/>
            <a:endParaRPr lang="en-US" dirty="0" smtClean="0"/>
          </a:p>
          <a:p>
            <a:pPr algn="ctr"/>
            <a:endParaRPr lang="en-US" dirty="0"/>
          </a:p>
          <a:p>
            <a:pPr algn="ctr"/>
            <a:endParaRPr lang="en-US" dirty="0"/>
          </a:p>
        </p:txBody>
      </p:sp>
      <p:sp>
        <p:nvSpPr>
          <p:cNvPr id="2" name="Title 1"/>
          <p:cNvSpPr>
            <a:spLocks noGrp="1"/>
          </p:cNvSpPr>
          <p:nvPr>
            <p:ph type="title"/>
          </p:nvPr>
        </p:nvSpPr>
        <p:spPr/>
        <p:txBody>
          <a:bodyPr/>
          <a:lstStyle/>
          <a:p>
            <a:r>
              <a:rPr lang="en-US" dirty="0" smtClean="0"/>
              <a:t>#</a:t>
            </a:r>
            <a:r>
              <a:rPr lang="en-US" dirty="0"/>
              <a:t>3 – </a:t>
            </a:r>
            <a:r>
              <a:rPr lang="en-US" dirty="0" smtClean="0"/>
              <a:t>Multi datacenter </a:t>
            </a:r>
            <a:r>
              <a:rPr lang="en-US" dirty="0" err="1" smtClean="0"/>
              <a:t>PaaS</a:t>
            </a:r>
            <a:endParaRPr lang="en-US" dirty="0"/>
          </a:p>
        </p:txBody>
      </p:sp>
      <p:sp>
        <p:nvSpPr>
          <p:cNvPr id="28" name="Rectangle 27"/>
          <p:cNvSpPr/>
          <p:nvPr/>
        </p:nvSpPr>
        <p:spPr>
          <a:xfrm>
            <a:off x="738871" y="5461912"/>
            <a:ext cx="785813" cy="500062"/>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r>
              <a:rPr lang="en-US" smtClean="0">
                <a:solidFill>
                  <a:schemeClr val="tx1">
                    <a:lumMod val="85000"/>
                    <a:lumOff val="15000"/>
                  </a:schemeClr>
                </a:solidFill>
              </a:rPr>
              <a:t>server</a:t>
            </a:r>
            <a:endParaRPr lang="en-US">
              <a:solidFill>
                <a:schemeClr val="tx1">
                  <a:lumMod val="85000"/>
                  <a:lumOff val="15000"/>
                </a:schemeClr>
              </a:solidFill>
            </a:endParaRPr>
          </a:p>
        </p:txBody>
      </p:sp>
      <p:sp>
        <p:nvSpPr>
          <p:cNvPr id="29" name="Rectangle 28"/>
          <p:cNvSpPr/>
          <p:nvPr/>
        </p:nvSpPr>
        <p:spPr>
          <a:xfrm>
            <a:off x="1648509" y="5461912"/>
            <a:ext cx="785813" cy="500062"/>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r>
              <a:rPr lang="en-US" smtClean="0">
                <a:solidFill>
                  <a:schemeClr val="tx1">
                    <a:lumMod val="85000"/>
                    <a:lumOff val="15000"/>
                  </a:schemeClr>
                </a:solidFill>
              </a:rPr>
              <a:t>server</a:t>
            </a:r>
            <a:endParaRPr lang="en-US">
              <a:solidFill>
                <a:schemeClr val="tx1">
                  <a:lumMod val="85000"/>
                  <a:lumOff val="15000"/>
                </a:schemeClr>
              </a:solidFill>
            </a:endParaRPr>
          </a:p>
        </p:txBody>
      </p:sp>
      <p:sp>
        <p:nvSpPr>
          <p:cNvPr id="30" name="Rectangle 29"/>
          <p:cNvSpPr/>
          <p:nvPr/>
        </p:nvSpPr>
        <p:spPr>
          <a:xfrm>
            <a:off x="2560527" y="5461912"/>
            <a:ext cx="785813" cy="500062"/>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r>
              <a:rPr lang="en-US" smtClean="0">
                <a:solidFill>
                  <a:schemeClr val="tx1">
                    <a:lumMod val="85000"/>
                    <a:lumOff val="15000"/>
                  </a:schemeClr>
                </a:solidFill>
              </a:rPr>
              <a:t>server</a:t>
            </a:r>
            <a:endParaRPr lang="en-US">
              <a:solidFill>
                <a:schemeClr val="tx1">
                  <a:lumMod val="85000"/>
                  <a:lumOff val="15000"/>
                </a:schemeClr>
              </a:solidFill>
            </a:endParaRPr>
          </a:p>
        </p:txBody>
      </p:sp>
      <p:sp>
        <p:nvSpPr>
          <p:cNvPr id="31" name="Rectangle 30"/>
          <p:cNvSpPr/>
          <p:nvPr/>
        </p:nvSpPr>
        <p:spPr>
          <a:xfrm>
            <a:off x="3472545" y="5461912"/>
            <a:ext cx="785813" cy="500062"/>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r>
              <a:rPr lang="en-US" smtClean="0">
                <a:solidFill>
                  <a:schemeClr val="tx1">
                    <a:lumMod val="85000"/>
                    <a:lumOff val="15000"/>
                  </a:schemeClr>
                </a:solidFill>
              </a:rPr>
              <a:t>server</a:t>
            </a:r>
            <a:endParaRPr lang="en-US">
              <a:solidFill>
                <a:schemeClr val="tx1">
                  <a:lumMod val="85000"/>
                  <a:lumOff val="15000"/>
                </a:schemeClr>
              </a:solidFill>
            </a:endParaRPr>
          </a:p>
        </p:txBody>
      </p:sp>
      <p:sp>
        <p:nvSpPr>
          <p:cNvPr id="32" name="Rectangle 31"/>
          <p:cNvSpPr/>
          <p:nvPr/>
        </p:nvSpPr>
        <p:spPr>
          <a:xfrm>
            <a:off x="4396467" y="5461912"/>
            <a:ext cx="785813" cy="500062"/>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r>
              <a:rPr lang="en-US" smtClean="0">
                <a:solidFill>
                  <a:schemeClr val="tx1">
                    <a:lumMod val="85000"/>
                    <a:lumOff val="15000"/>
                  </a:schemeClr>
                </a:solidFill>
              </a:rPr>
              <a:t>server</a:t>
            </a:r>
            <a:endParaRPr lang="en-US">
              <a:solidFill>
                <a:schemeClr val="tx1">
                  <a:lumMod val="85000"/>
                  <a:lumOff val="15000"/>
                </a:schemeClr>
              </a:solidFill>
            </a:endParaRPr>
          </a:p>
        </p:txBody>
      </p:sp>
      <p:sp>
        <p:nvSpPr>
          <p:cNvPr id="35" name="Rectangle 34"/>
          <p:cNvSpPr/>
          <p:nvPr/>
        </p:nvSpPr>
        <p:spPr>
          <a:xfrm>
            <a:off x="6955962" y="5469056"/>
            <a:ext cx="785813" cy="500062"/>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r>
              <a:rPr lang="en-US" smtClean="0">
                <a:solidFill>
                  <a:schemeClr val="tx1">
                    <a:lumMod val="85000"/>
                    <a:lumOff val="15000"/>
                  </a:schemeClr>
                </a:solidFill>
              </a:rPr>
              <a:t>server</a:t>
            </a:r>
            <a:endParaRPr lang="en-US">
              <a:solidFill>
                <a:schemeClr val="tx1">
                  <a:lumMod val="85000"/>
                  <a:lumOff val="15000"/>
                </a:schemeClr>
              </a:solidFill>
            </a:endParaRPr>
          </a:p>
        </p:txBody>
      </p:sp>
      <p:sp>
        <p:nvSpPr>
          <p:cNvPr id="36" name="Rectangle 35"/>
          <p:cNvSpPr/>
          <p:nvPr/>
        </p:nvSpPr>
        <p:spPr>
          <a:xfrm>
            <a:off x="7879884" y="5461912"/>
            <a:ext cx="785813" cy="500062"/>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r>
              <a:rPr lang="en-US" smtClean="0">
                <a:solidFill>
                  <a:schemeClr val="tx1">
                    <a:lumMod val="85000"/>
                    <a:lumOff val="15000"/>
                  </a:schemeClr>
                </a:solidFill>
              </a:rPr>
              <a:t>server</a:t>
            </a:r>
            <a:endParaRPr lang="en-US">
              <a:solidFill>
                <a:schemeClr val="tx1">
                  <a:lumMod val="85000"/>
                  <a:lumOff val="15000"/>
                </a:schemeClr>
              </a:solidFill>
            </a:endParaRPr>
          </a:p>
        </p:txBody>
      </p:sp>
      <p:sp>
        <p:nvSpPr>
          <p:cNvPr id="37" name="Rectangle 36"/>
          <p:cNvSpPr/>
          <p:nvPr/>
        </p:nvSpPr>
        <p:spPr>
          <a:xfrm>
            <a:off x="8803806" y="5461912"/>
            <a:ext cx="785813" cy="500062"/>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r>
              <a:rPr lang="en-US" smtClean="0">
                <a:solidFill>
                  <a:schemeClr val="tx1">
                    <a:lumMod val="85000"/>
                    <a:lumOff val="15000"/>
                  </a:schemeClr>
                </a:solidFill>
              </a:rPr>
              <a:t>server</a:t>
            </a:r>
            <a:endParaRPr lang="en-US">
              <a:solidFill>
                <a:schemeClr val="tx1">
                  <a:lumMod val="85000"/>
                  <a:lumOff val="15000"/>
                </a:schemeClr>
              </a:solidFill>
            </a:endParaRPr>
          </a:p>
        </p:txBody>
      </p:sp>
      <p:sp>
        <p:nvSpPr>
          <p:cNvPr id="38" name="Rectangle 37"/>
          <p:cNvSpPr/>
          <p:nvPr/>
        </p:nvSpPr>
        <p:spPr>
          <a:xfrm>
            <a:off x="9727728" y="5461912"/>
            <a:ext cx="785813" cy="500062"/>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r>
              <a:rPr lang="en-US" smtClean="0">
                <a:solidFill>
                  <a:schemeClr val="tx1">
                    <a:lumMod val="85000"/>
                    <a:lumOff val="15000"/>
                  </a:schemeClr>
                </a:solidFill>
              </a:rPr>
              <a:t>server</a:t>
            </a:r>
            <a:endParaRPr lang="en-US">
              <a:solidFill>
                <a:schemeClr val="tx1">
                  <a:lumMod val="85000"/>
                  <a:lumOff val="15000"/>
                </a:schemeClr>
              </a:solidFill>
            </a:endParaRPr>
          </a:p>
        </p:txBody>
      </p:sp>
      <p:sp>
        <p:nvSpPr>
          <p:cNvPr id="39" name="Rectangle 38"/>
          <p:cNvSpPr/>
          <p:nvPr/>
        </p:nvSpPr>
        <p:spPr>
          <a:xfrm>
            <a:off x="10627842" y="5461912"/>
            <a:ext cx="785813" cy="500062"/>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r>
              <a:rPr lang="en-US" smtClean="0">
                <a:solidFill>
                  <a:schemeClr val="tx1">
                    <a:lumMod val="85000"/>
                    <a:lumOff val="15000"/>
                  </a:schemeClr>
                </a:solidFill>
              </a:rPr>
              <a:t>server</a:t>
            </a:r>
            <a:endParaRPr lang="en-US">
              <a:solidFill>
                <a:schemeClr val="tx1">
                  <a:lumMod val="85000"/>
                  <a:lumOff val="15000"/>
                </a:schemeClr>
              </a:solidFill>
            </a:endParaRPr>
          </a:p>
        </p:txBody>
      </p:sp>
      <p:sp>
        <p:nvSpPr>
          <p:cNvPr id="40" name="Rounded Rectangle 39"/>
          <p:cNvSpPr/>
          <p:nvPr/>
        </p:nvSpPr>
        <p:spPr>
          <a:xfrm>
            <a:off x="652472" y="4561799"/>
            <a:ext cx="4606561" cy="671513"/>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Apache </a:t>
            </a:r>
            <a:r>
              <a:rPr lang="en-US" dirty="0" err="1" smtClean="0"/>
              <a:t>Mesos</a:t>
            </a:r>
            <a:endParaRPr lang="en-US" dirty="0"/>
          </a:p>
        </p:txBody>
      </p:sp>
      <p:sp>
        <p:nvSpPr>
          <p:cNvPr id="41" name="Rounded Rectangle 40"/>
          <p:cNvSpPr/>
          <p:nvPr/>
        </p:nvSpPr>
        <p:spPr>
          <a:xfrm>
            <a:off x="657224" y="2787761"/>
            <a:ext cx="1980000" cy="1600200"/>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mtClean="0"/>
              <a:t>Marathon Framework</a:t>
            </a:r>
            <a:endParaRPr lang="en-US" b="1" dirty="0" smtClean="0"/>
          </a:p>
        </p:txBody>
      </p:sp>
      <p:sp>
        <p:nvSpPr>
          <p:cNvPr id="42" name="Rounded Rectangle 41"/>
          <p:cNvSpPr/>
          <p:nvPr/>
        </p:nvSpPr>
        <p:spPr>
          <a:xfrm>
            <a:off x="3279033" y="2787761"/>
            <a:ext cx="1980000" cy="1600200"/>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smtClean="0"/>
              <a:t>Chronos</a:t>
            </a:r>
            <a:r>
              <a:rPr lang="en-US" b="1" dirty="0" smtClean="0"/>
              <a:t> Framework</a:t>
            </a:r>
          </a:p>
        </p:txBody>
      </p:sp>
      <p:sp>
        <p:nvSpPr>
          <p:cNvPr id="43" name="Rounded Rectangle 42"/>
          <p:cNvSpPr/>
          <p:nvPr/>
        </p:nvSpPr>
        <p:spPr>
          <a:xfrm>
            <a:off x="647704" y="1928129"/>
            <a:ext cx="10887055" cy="671513"/>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Orchestration API</a:t>
            </a:r>
            <a:endParaRPr lang="en-US" dirty="0"/>
          </a:p>
        </p:txBody>
      </p:sp>
      <p:sp>
        <p:nvSpPr>
          <p:cNvPr id="44" name="Rounded Rectangle 43"/>
          <p:cNvSpPr/>
          <p:nvPr/>
        </p:nvSpPr>
        <p:spPr>
          <a:xfrm>
            <a:off x="657224" y="1118504"/>
            <a:ext cx="10887055" cy="671513"/>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t>CI / CD</a:t>
            </a:r>
            <a:endParaRPr lang="en-US" dirty="0"/>
          </a:p>
        </p:txBody>
      </p:sp>
      <p:sp>
        <p:nvSpPr>
          <p:cNvPr id="45" name="Rounded Rectangle 44"/>
          <p:cNvSpPr/>
          <p:nvPr/>
        </p:nvSpPr>
        <p:spPr>
          <a:xfrm>
            <a:off x="6922740" y="2787761"/>
            <a:ext cx="1980000" cy="1600200"/>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mtClean="0"/>
              <a:t>Marathon Framework</a:t>
            </a:r>
            <a:endParaRPr lang="en-US" b="1" dirty="0" smtClean="0"/>
          </a:p>
        </p:txBody>
      </p:sp>
      <p:sp>
        <p:nvSpPr>
          <p:cNvPr id="46" name="Rounded Rectangle 45"/>
          <p:cNvSpPr/>
          <p:nvPr/>
        </p:nvSpPr>
        <p:spPr>
          <a:xfrm>
            <a:off x="9544549" y="2787761"/>
            <a:ext cx="1980000" cy="1600200"/>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smtClean="0"/>
              <a:t>Chronos</a:t>
            </a:r>
            <a:r>
              <a:rPr lang="en-US" b="1" dirty="0" smtClean="0"/>
              <a:t> Framework</a:t>
            </a:r>
          </a:p>
          <a:p>
            <a:pPr algn="ctr"/>
            <a:r>
              <a:rPr lang="en-US" b="1" dirty="0" smtClean="0"/>
              <a:t>(failover)</a:t>
            </a:r>
          </a:p>
        </p:txBody>
      </p:sp>
      <p:sp>
        <p:nvSpPr>
          <p:cNvPr id="47" name="Rounded Rectangle 46"/>
          <p:cNvSpPr/>
          <p:nvPr/>
        </p:nvSpPr>
        <p:spPr>
          <a:xfrm>
            <a:off x="6917988" y="4561798"/>
            <a:ext cx="4606561" cy="671513"/>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Apache </a:t>
            </a:r>
            <a:r>
              <a:rPr lang="en-US" dirty="0" err="1" smtClean="0"/>
              <a:t>Mesos</a:t>
            </a:r>
            <a:endParaRPr lang="en-US" dirty="0"/>
          </a:p>
        </p:txBody>
      </p:sp>
      <p:sp>
        <p:nvSpPr>
          <p:cNvPr id="27" name="TextBox 26"/>
          <p:cNvSpPr txBox="1"/>
          <p:nvPr/>
        </p:nvSpPr>
        <p:spPr>
          <a:xfrm>
            <a:off x="308769" y="4669974"/>
            <a:ext cx="11567319" cy="646331"/>
          </a:xfrm>
          <a:prstGeom prst="rect">
            <a:avLst/>
          </a:prstGeom>
          <a:solidFill>
            <a:schemeClr val="bg1"/>
          </a:solidFill>
        </p:spPr>
        <p:txBody>
          <a:bodyPr wrap="square" rtlCol="0">
            <a:spAutoFit/>
          </a:bodyPr>
          <a:lstStyle/>
          <a:p>
            <a:pPr algn="ctr"/>
            <a:r>
              <a:rPr lang="en-US" sz="3600" b="1" dirty="0" smtClean="0">
                <a:solidFill>
                  <a:srgbClr val="FF0000"/>
                </a:solidFill>
              </a:rPr>
              <a:t>Don</a:t>
            </a:r>
            <a:r>
              <a:rPr lang="uk-UA" sz="3600" b="1" dirty="0" smtClean="0">
                <a:solidFill>
                  <a:srgbClr val="FF0000"/>
                </a:solidFill>
              </a:rPr>
              <a:t>’</a:t>
            </a:r>
            <a:r>
              <a:rPr lang="en-US" sz="3600" b="1" dirty="0" smtClean="0">
                <a:solidFill>
                  <a:srgbClr val="FF0000"/>
                </a:solidFill>
              </a:rPr>
              <a:t>t put all your eggs in one basket</a:t>
            </a:r>
            <a:endParaRPr lang="en-US" sz="3600" b="1" dirty="0">
              <a:solidFill>
                <a:srgbClr val="FF0000"/>
              </a:solidFill>
            </a:endParaRPr>
          </a:p>
        </p:txBody>
      </p:sp>
    </p:spTree>
    <p:extLst>
      <p:ext uri="{BB962C8B-B14F-4D97-AF65-F5344CB8AC3E}">
        <p14:creationId xmlns:p14="http://schemas.microsoft.com/office/powerpoint/2010/main" val="152957424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37"/>
          <p:cNvSpPr/>
          <p:nvPr/>
        </p:nvSpPr>
        <p:spPr bwMode="auto">
          <a:xfrm>
            <a:off x="4405026" y="927490"/>
            <a:ext cx="3843478" cy="3238258"/>
          </a:xfrm>
          <a:prstGeom prst="rect">
            <a:avLst/>
          </a:prstGeom>
          <a:solidFill>
            <a:schemeClr val="bg1"/>
          </a:solidFill>
          <a:ln w="19050" cap="flat" cmpd="sng" algn="ctr">
            <a:solidFill>
              <a:schemeClr val="bg1">
                <a:lumMod val="65000"/>
              </a:schemeClr>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endParaRPr lang="en-US" sz="1100" dirty="0" smtClean="0"/>
          </a:p>
          <a:p>
            <a:endParaRPr lang="en-US" sz="1100" dirty="0" smtClean="0"/>
          </a:p>
          <a:p>
            <a:r>
              <a:rPr lang="en-US" sz="1600" dirty="0" smtClean="0"/>
              <a:t>Filters wrong</a:t>
            </a:r>
          </a:p>
          <a:p>
            <a:r>
              <a:rPr lang="en-US" sz="1600" dirty="0" smtClean="0"/>
              <a:t>HTTP </a:t>
            </a:r>
            <a:r>
              <a:rPr lang="en-US" sz="1600" dirty="0"/>
              <a:t>Methods (415)</a:t>
            </a:r>
          </a:p>
          <a:p>
            <a:endParaRPr lang="en-US" sz="1600" dirty="0"/>
          </a:p>
          <a:p>
            <a:r>
              <a:rPr lang="en-US" sz="1600" dirty="0"/>
              <a:t>HTTP </a:t>
            </a:r>
            <a:r>
              <a:rPr lang="en-US" sz="1600" dirty="0" smtClean="0"/>
              <a:t>Caching</a:t>
            </a:r>
          </a:p>
          <a:p>
            <a:r>
              <a:rPr lang="en-US" sz="1600" dirty="0" smtClean="0"/>
              <a:t>policy </a:t>
            </a:r>
            <a:r>
              <a:rPr lang="en-US" sz="1600" dirty="0"/>
              <a:t>(304)</a:t>
            </a:r>
          </a:p>
          <a:p>
            <a:endParaRPr lang="en-US" sz="1600" dirty="0"/>
          </a:p>
          <a:p>
            <a:r>
              <a:rPr lang="en-US" sz="1600" dirty="0"/>
              <a:t>Throttling (503)</a:t>
            </a:r>
          </a:p>
          <a:p>
            <a:endParaRPr lang="en-US" sz="1600" dirty="0"/>
          </a:p>
          <a:p>
            <a:r>
              <a:rPr lang="en-US" sz="1600" dirty="0" smtClean="0"/>
              <a:t>Request/response</a:t>
            </a:r>
          </a:p>
          <a:p>
            <a:r>
              <a:rPr lang="en-US" sz="1600" dirty="0" smtClean="0"/>
              <a:t>transforming</a:t>
            </a:r>
            <a:endParaRPr lang="en-US" sz="1600" dirty="0"/>
          </a:p>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2" name="Title 1"/>
          <p:cNvSpPr>
            <a:spLocks noGrp="1"/>
          </p:cNvSpPr>
          <p:nvPr>
            <p:ph type="title"/>
          </p:nvPr>
        </p:nvSpPr>
        <p:spPr/>
        <p:txBody>
          <a:bodyPr/>
          <a:lstStyle/>
          <a:p>
            <a:r>
              <a:rPr lang="en-US" dirty="0" smtClean="0"/>
              <a:t>#</a:t>
            </a:r>
            <a:r>
              <a:rPr lang="en-US" dirty="0"/>
              <a:t>4 – </a:t>
            </a:r>
            <a:r>
              <a:rPr lang="en-US" dirty="0" smtClean="0"/>
              <a:t>Seriously, you need an API Gateway</a:t>
            </a:r>
            <a:endParaRPr lang="en-US" dirty="0"/>
          </a:p>
        </p:txBody>
      </p:sp>
      <p:sp>
        <p:nvSpPr>
          <p:cNvPr id="5" name="Rounded Rectangle 4"/>
          <p:cNvSpPr/>
          <p:nvPr/>
        </p:nvSpPr>
        <p:spPr>
          <a:xfrm>
            <a:off x="1906213" y="2300103"/>
            <a:ext cx="1371600" cy="52863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Edge balancer</a:t>
            </a:r>
            <a:endParaRPr lang="en-US" dirty="0"/>
          </a:p>
        </p:txBody>
      </p:sp>
      <p:sp>
        <p:nvSpPr>
          <p:cNvPr id="8" name="Rounded Rectangle 7"/>
          <p:cNvSpPr/>
          <p:nvPr/>
        </p:nvSpPr>
        <p:spPr>
          <a:xfrm>
            <a:off x="6653061" y="1208241"/>
            <a:ext cx="1371600" cy="528637"/>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t>Api</a:t>
            </a:r>
            <a:r>
              <a:rPr lang="en-US" dirty="0" smtClean="0"/>
              <a:t> gateway</a:t>
            </a:r>
            <a:endParaRPr lang="en-US" dirty="0"/>
          </a:p>
        </p:txBody>
      </p:sp>
      <p:sp>
        <p:nvSpPr>
          <p:cNvPr id="9" name="Rounded Rectangle 8"/>
          <p:cNvSpPr/>
          <p:nvPr/>
        </p:nvSpPr>
        <p:spPr>
          <a:xfrm>
            <a:off x="6653061" y="2265515"/>
            <a:ext cx="1371600" cy="528637"/>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t>Api</a:t>
            </a:r>
            <a:r>
              <a:rPr lang="en-US" dirty="0" smtClean="0"/>
              <a:t> gateway</a:t>
            </a:r>
            <a:endParaRPr lang="en-US" dirty="0"/>
          </a:p>
        </p:txBody>
      </p:sp>
      <p:sp>
        <p:nvSpPr>
          <p:cNvPr id="10" name="Rounded Rectangle 9"/>
          <p:cNvSpPr/>
          <p:nvPr/>
        </p:nvSpPr>
        <p:spPr>
          <a:xfrm>
            <a:off x="6653061" y="3332315"/>
            <a:ext cx="1371600" cy="528637"/>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t>Api</a:t>
            </a:r>
            <a:r>
              <a:rPr lang="en-US" dirty="0" smtClean="0"/>
              <a:t> gateway</a:t>
            </a:r>
            <a:endParaRPr lang="en-US" dirty="0"/>
          </a:p>
        </p:txBody>
      </p:sp>
      <p:grpSp>
        <p:nvGrpSpPr>
          <p:cNvPr id="35" name="Group 34"/>
          <p:cNvGrpSpPr/>
          <p:nvPr/>
        </p:nvGrpSpPr>
        <p:grpSpPr>
          <a:xfrm>
            <a:off x="666065" y="1655976"/>
            <a:ext cx="1090209" cy="1816891"/>
            <a:chOff x="1333347" y="1670201"/>
            <a:chExt cx="1457326" cy="1816891"/>
          </a:xfrm>
        </p:grpSpPr>
        <p:cxnSp>
          <p:nvCxnSpPr>
            <p:cNvPr id="12" name="Straight Arrow Connector 11"/>
            <p:cNvCxnSpPr/>
            <p:nvPr/>
          </p:nvCxnSpPr>
          <p:spPr>
            <a:xfrm>
              <a:off x="1333348" y="2305994"/>
              <a:ext cx="1457325" cy="0"/>
            </a:xfrm>
            <a:prstGeom prst="straightConnector1">
              <a:avLst/>
            </a:prstGeom>
            <a:ln w="1905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1333348" y="2901304"/>
              <a:ext cx="1457325" cy="0"/>
            </a:xfrm>
            <a:prstGeom prst="straightConnector1">
              <a:avLst/>
            </a:prstGeom>
            <a:ln w="1905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1333347" y="1670201"/>
              <a:ext cx="1457325" cy="0"/>
            </a:xfrm>
            <a:prstGeom prst="straightConnector1">
              <a:avLst/>
            </a:prstGeom>
            <a:ln w="1905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1333347" y="3487092"/>
              <a:ext cx="1457325" cy="0"/>
            </a:xfrm>
            <a:prstGeom prst="straightConnector1">
              <a:avLst/>
            </a:prstGeom>
            <a:ln w="19050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sp>
        <p:nvSpPr>
          <p:cNvPr id="16" name="TextBox 15"/>
          <p:cNvSpPr txBox="1"/>
          <p:nvPr/>
        </p:nvSpPr>
        <p:spPr>
          <a:xfrm rot="16200000">
            <a:off x="-401166" y="2228636"/>
            <a:ext cx="1457325" cy="369332"/>
          </a:xfrm>
          <a:prstGeom prst="rect">
            <a:avLst/>
          </a:prstGeom>
          <a:noFill/>
        </p:spPr>
        <p:txBody>
          <a:bodyPr wrap="square" rtlCol="0">
            <a:spAutoFit/>
          </a:bodyPr>
          <a:lstStyle/>
          <a:p>
            <a:r>
              <a:rPr lang="en-US" dirty="0" smtClean="0"/>
              <a:t>Edge traffic</a:t>
            </a:r>
            <a:endParaRPr lang="en-US" dirty="0"/>
          </a:p>
        </p:txBody>
      </p:sp>
      <p:grpSp>
        <p:nvGrpSpPr>
          <p:cNvPr id="36" name="Group 35"/>
          <p:cNvGrpSpPr/>
          <p:nvPr/>
        </p:nvGrpSpPr>
        <p:grpSpPr>
          <a:xfrm>
            <a:off x="3386952" y="1405885"/>
            <a:ext cx="1011505" cy="2247895"/>
            <a:chOff x="4533750" y="1389216"/>
            <a:chExt cx="1466850" cy="2247895"/>
          </a:xfrm>
        </p:grpSpPr>
        <p:cxnSp>
          <p:nvCxnSpPr>
            <p:cNvPr id="17" name="Straight Arrow Connector 16"/>
            <p:cNvCxnSpPr/>
            <p:nvPr/>
          </p:nvCxnSpPr>
          <p:spPr>
            <a:xfrm>
              <a:off x="4533751" y="1389216"/>
              <a:ext cx="1457325" cy="0"/>
            </a:xfrm>
            <a:prstGeom prst="straightConnector1">
              <a:avLst/>
            </a:prstGeom>
            <a:ln w="190500">
              <a:solidFill>
                <a:schemeClr val="accent4">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4543275" y="2564422"/>
              <a:ext cx="1457325" cy="0"/>
            </a:xfrm>
            <a:prstGeom prst="straightConnector1">
              <a:avLst/>
            </a:prstGeom>
            <a:ln w="190500">
              <a:solidFill>
                <a:schemeClr val="accent4">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4533750" y="3637111"/>
              <a:ext cx="1457325" cy="0"/>
            </a:xfrm>
            <a:prstGeom prst="straightConnector1">
              <a:avLst/>
            </a:prstGeom>
            <a:ln w="190500">
              <a:solidFill>
                <a:schemeClr val="accent4">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grpSp>
      <p:sp>
        <p:nvSpPr>
          <p:cNvPr id="20" name="Rounded Rectangle 19"/>
          <p:cNvSpPr/>
          <p:nvPr/>
        </p:nvSpPr>
        <p:spPr>
          <a:xfrm>
            <a:off x="10051483" y="943922"/>
            <a:ext cx="1371600" cy="528637"/>
          </a:xfrm>
          <a:prstGeom prst="round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Cart</a:t>
            </a:r>
            <a:endParaRPr lang="en-US" dirty="0"/>
          </a:p>
        </p:txBody>
      </p:sp>
      <p:sp>
        <p:nvSpPr>
          <p:cNvPr id="21" name="Rounded Rectangle 20"/>
          <p:cNvSpPr/>
          <p:nvPr/>
        </p:nvSpPr>
        <p:spPr>
          <a:xfrm>
            <a:off x="10051483" y="1851676"/>
            <a:ext cx="1371600" cy="528637"/>
          </a:xfrm>
          <a:prstGeom prst="round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t>Freight</a:t>
            </a:r>
            <a:endParaRPr lang="en-US" dirty="0"/>
          </a:p>
        </p:txBody>
      </p:sp>
      <p:sp>
        <p:nvSpPr>
          <p:cNvPr id="22" name="Rounded Rectangle 21"/>
          <p:cNvSpPr/>
          <p:nvPr/>
        </p:nvSpPr>
        <p:spPr>
          <a:xfrm>
            <a:off x="10051483" y="2704755"/>
            <a:ext cx="1371600" cy="528637"/>
          </a:xfrm>
          <a:prstGeom prst="round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t>Sku</a:t>
            </a:r>
            <a:endParaRPr lang="en-US" dirty="0"/>
          </a:p>
        </p:txBody>
      </p:sp>
      <p:sp>
        <p:nvSpPr>
          <p:cNvPr id="23" name="Rounded Rectangle 22"/>
          <p:cNvSpPr/>
          <p:nvPr/>
        </p:nvSpPr>
        <p:spPr>
          <a:xfrm>
            <a:off x="10051483" y="3637111"/>
            <a:ext cx="1371600" cy="528637"/>
          </a:xfrm>
          <a:prstGeom prst="round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Inventory</a:t>
            </a:r>
            <a:endParaRPr lang="en-US" dirty="0"/>
          </a:p>
        </p:txBody>
      </p:sp>
      <p:cxnSp>
        <p:nvCxnSpPr>
          <p:cNvPr id="25" name="Straight Arrow Connector 24"/>
          <p:cNvCxnSpPr/>
          <p:nvPr/>
        </p:nvCxnSpPr>
        <p:spPr>
          <a:xfrm>
            <a:off x="8403004" y="1208240"/>
            <a:ext cx="1457325" cy="0"/>
          </a:xfrm>
          <a:prstGeom prst="straightConnector1">
            <a:avLst/>
          </a:prstGeom>
          <a:ln w="1143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8417192" y="2115994"/>
            <a:ext cx="1457325" cy="0"/>
          </a:xfrm>
          <a:prstGeom prst="straightConnector1">
            <a:avLst/>
          </a:prstGeom>
          <a:ln w="1143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8417192" y="2969073"/>
            <a:ext cx="1457325" cy="0"/>
          </a:xfrm>
          <a:prstGeom prst="straightConnector1">
            <a:avLst/>
          </a:prstGeom>
          <a:ln w="1143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8417192" y="3901429"/>
            <a:ext cx="1457325" cy="0"/>
          </a:xfrm>
          <a:prstGeom prst="straightConnector1">
            <a:avLst/>
          </a:prstGeom>
          <a:ln w="1143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507117" y="4793307"/>
            <a:ext cx="11170622" cy="646331"/>
          </a:xfrm>
          <a:prstGeom prst="rect">
            <a:avLst/>
          </a:prstGeom>
          <a:noFill/>
        </p:spPr>
        <p:txBody>
          <a:bodyPr wrap="none" rtlCol="0">
            <a:spAutoFit/>
          </a:bodyPr>
          <a:lstStyle/>
          <a:p>
            <a:r>
              <a:rPr lang="de-AT" sz="3600" b="1" dirty="0" err="1" smtClean="0">
                <a:solidFill>
                  <a:srgbClr val="FF0000"/>
                </a:solidFill>
              </a:rPr>
              <a:t>Build</a:t>
            </a:r>
            <a:r>
              <a:rPr lang="de-AT" sz="3600" b="1" dirty="0" smtClean="0">
                <a:solidFill>
                  <a:srgbClr val="FF0000"/>
                </a:solidFill>
              </a:rPr>
              <a:t> </a:t>
            </a:r>
            <a:r>
              <a:rPr lang="de-AT" sz="3600" b="1" dirty="0" err="1" smtClean="0">
                <a:solidFill>
                  <a:srgbClr val="FF0000"/>
                </a:solidFill>
              </a:rPr>
              <a:t>micro</a:t>
            </a:r>
            <a:r>
              <a:rPr lang="de-AT" sz="3600" b="1" dirty="0" smtClean="0">
                <a:solidFill>
                  <a:srgbClr val="FF0000"/>
                </a:solidFill>
              </a:rPr>
              <a:t> </a:t>
            </a:r>
            <a:r>
              <a:rPr lang="de-AT" sz="3600" b="1" dirty="0" err="1" smtClean="0">
                <a:solidFill>
                  <a:srgbClr val="FF0000"/>
                </a:solidFill>
              </a:rPr>
              <a:t>service</a:t>
            </a:r>
            <a:r>
              <a:rPr lang="de-AT" sz="3600" b="1" dirty="0" smtClean="0">
                <a:solidFill>
                  <a:srgbClr val="FF0000"/>
                </a:solidFill>
              </a:rPr>
              <a:t> </a:t>
            </a:r>
            <a:r>
              <a:rPr lang="de-AT" sz="3600" b="1" dirty="0" err="1" smtClean="0">
                <a:solidFill>
                  <a:srgbClr val="FF0000"/>
                </a:solidFill>
              </a:rPr>
              <a:t>architecture</a:t>
            </a:r>
            <a:r>
              <a:rPr lang="de-AT" sz="3600" b="1" dirty="0" smtClean="0">
                <a:solidFill>
                  <a:srgbClr val="FF0000"/>
                </a:solidFill>
              </a:rPr>
              <a:t> </a:t>
            </a:r>
            <a:r>
              <a:rPr lang="de-AT" sz="3600" b="1" dirty="0" err="1" smtClean="0">
                <a:solidFill>
                  <a:srgbClr val="FF0000"/>
                </a:solidFill>
              </a:rPr>
              <a:t>with</a:t>
            </a:r>
            <a:r>
              <a:rPr lang="de-AT" sz="3600" b="1" dirty="0" smtClean="0">
                <a:solidFill>
                  <a:srgbClr val="FF0000"/>
                </a:solidFill>
              </a:rPr>
              <a:t> API Gateway</a:t>
            </a:r>
            <a:endParaRPr lang="en-US" sz="3600" dirty="0">
              <a:solidFill>
                <a:srgbClr val="FF0000"/>
              </a:solidFill>
            </a:endParaRPr>
          </a:p>
        </p:txBody>
      </p:sp>
    </p:spTree>
    <p:extLst>
      <p:ext uri="{BB962C8B-B14F-4D97-AF65-F5344CB8AC3E}">
        <p14:creationId xmlns:p14="http://schemas.microsoft.com/office/powerpoint/2010/main" val="140277809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#5 – Databases</a:t>
            </a:r>
            <a:endParaRPr lang="en-US" dirty="0"/>
          </a:p>
        </p:txBody>
      </p:sp>
      <p:sp>
        <p:nvSpPr>
          <p:cNvPr id="3" name="Content Placeholder 2"/>
          <p:cNvSpPr>
            <a:spLocks noGrp="1"/>
          </p:cNvSpPr>
          <p:nvPr>
            <p:ph idx="1"/>
          </p:nvPr>
        </p:nvSpPr>
        <p:spPr>
          <a:xfrm>
            <a:off x="307975" y="914400"/>
            <a:ext cx="11569700" cy="3224463"/>
          </a:xfrm>
        </p:spPr>
        <p:txBody>
          <a:bodyPr>
            <a:normAutofit/>
          </a:bodyPr>
          <a:lstStyle/>
          <a:p>
            <a:r>
              <a:rPr lang="en-US" dirty="0" smtClean="0"/>
              <a:t>Flexibility is overrated when talking about databases</a:t>
            </a:r>
          </a:p>
          <a:p>
            <a:r>
              <a:rPr lang="en-US" dirty="0" smtClean="0"/>
              <a:t>Databases need state and overcommit</a:t>
            </a:r>
          </a:p>
          <a:p>
            <a:r>
              <a:rPr lang="en-US" dirty="0" smtClean="0"/>
              <a:t>Keep your database clusters isolated per application</a:t>
            </a:r>
          </a:p>
          <a:p>
            <a:r>
              <a:rPr lang="en-US" dirty="0" smtClean="0"/>
              <a:t>Right tool for the right problem (don’t throw everything on relational DB or on </a:t>
            </a:r>
            <a:r>
              <a:rPr lang="en-US" dirty="0" err="1" smtClean="0"/>
              <a:t>MongoDB</a:t>
            </a:r>
            <a:r>
              <a:rPr lang="en-US" dirty="0" smtClean="0"/>
              <a:t>)</a:t>
            </a:r>
          </a:p>
          <a:p>
            <a:r>
              <a:rPr lang="en-US" dirty="0" smtClean="0"/>
              <a:t>Run databases out of </a:t>
            </a:r>
            <a:r>
              <a:rPr lang="en-US" dirty="0" err="1" smtClean="0"/>
              <a:t>Mesos</a:t>
            </a:r>
            <a:r>
              <a:rPr lang="en-US" dirty="0" smtClean="0"/>
              <a:t> cluster. It is not that hard</a:t>
            </a:r>
          </a:p>
        </p:txBody>
      </p:sp>
      <p:sp>
        <p:nvSpPr>
          <p:cNvPr id="4" name="TextBox 3"/>
          <p:cNvSpPr txBox="1"/>
          <p:nvPr/>
        </p:nvSpPr>
        <p:spPr>
          <a:xfrm>
            <a:off x="1997552" y="4745181"/>
            <a:ext cx="8592417" cy="707886"/>
          </a:xfrm>
          <a:prstGeom prst="rect">
            <a:avLst/>
          </a:prstGeom>
          <a:noFill/>
        </p:spPr>
        <p:txBody>
          <a:bodyPr wrap="none" rtlCol="0">
            <a:spAutoFit/>
          </a:bodyPr>
          <a:lstStyle/>
          <a:p>
            <a:r>
              <a:rPr lang="de-AT" sz="4000" b="1" dirty="0" smtClean="0">
                <a:solidFill>
                  <a:srgbClr val="FF0000"/>
                </a:solidFill>
              </a:rPr>
              <a:t>Manage </a:t>
            </a:r>
            <a:r>
              <a:rPr lang="de-AT" sz="4000" b="1" dirty="0" err="1" smtClean="0">
                <a:solidFill>
                  <a:srgbClr val="FF0000"/>
                </a:solidFill>
              </a:rPr>
              <a:t>state</a:t>
            </a:r>
            <a:r>
              <a:rPr lang="de-AT" sz="4000" b="1" dirty="0" smtClean="0">
                <a:solidFill>
                  <a:srgbClr val="FF0000"/>
                </a:solidFill>
              </a:rPr>
              <a:t> </a:t>
            </a:r>
            <a:r>
              <a:rPr lang="de-AT" sz="4000" b="1" dirty="0" err="1" smtClean="0">
                <a:solidFill>
                  <a:srgbClr val="FF0000"/>
                </a:solidFill>
              </a:rPr>
              <a:t>isolated</a:t>
            </a:r>
            <a:r>
              <a:rPr lang="de-AT" sz="4000" b="1" dirty="0" smtClean="0">
                <a:solidFill>
                  <a:srgbClr val="FF0000"/>
                </a:solidFill>
              </a:rPr>
              <a:t> on </a:t>
            </a:r>
            <a:r>
              <a:rPr lang="de-AT" sz="4000" b="1" dirty="0" err="1" smtClean="0">
                <a:solidFill>
                  <a:srgbClr val="FF0000"/>
                </a:solidFill>
              </a:rPr>
              <a:t>the</a:t>
            </a:r>
            <a:r>
              <a:rPr lang="de-AT" sz="4000" b="1" dirty="0" smtClean="0">
                <a:solidFill>
                  <a:srgbClr val="FF0000"/>
                </a:solidFill>
              </a:rPr>
              <a:t> </a:t>
            </a:r>
            <a:r>
              <a:rPr lang="de-AT" sz="4000" b="1" dirty="0" err="1" smtClean="0">
                <a:solidFill>
                  <a:srgbClr val="FF0000"/>
                </a:solidFill>
              </a:rPr>
              <a:t>PaaS</a:t>
            </a:r>
            <a:endParaRPr lang="en-US" sz="4000" dirty="0">
              <a:solidFill>
                <a:srgbClr val="FF0000"/>
              </a:solidFill>
            </a:endParaRPr>
          </a:p>
        </p:txBody>
      </p:sp>
    </p:spTree>
    <p:extLst>
      <p:ext uri="{BB962C8B-B14F-4D97-AF65-F5344CB8AC3E}">
        <p14:creationId xmlns:p14="http://schemas.microsoft.com/office/powerpoint/2010/main" val="20891092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#6 – DevOps? Dev and Ops need to work closely together</a:t>
            </a:r>
            <a:endParaRPr lang="en-US" dirty="0"/>
          </a:p>
        </p:txBody>
      </p:sp>
      <p:sp>
        <p:nvSpPr>
          <p:cNvPr id="3" name="Content Placeholder 2"/>
          <p:cNvSpPr>
            <a:spLocks noGrp="1"/>
          </p:cNvSpPr>
          <p:nvPr>
            <p:ph idx="1"/>
          </p:nvPr>
        </p:nvSpPr>
        <p:spPr>
          <a:xfrm>
            <a:off x="307975" y="914400"/>
            <a:ext cx="11569700" cy="3858115"/>
          </a:xfrm>
        </p:spPr>
        <p:txBody>
          <a:bodyPr>
            <a:normAutofit/>
          </a:bodyPr>
          <a:lstStyle/>
          <a:p>
            <a:r>
              <a:rPr lang="en-US" b="1" dirty="0"/>
              <a:t>Ops </a:t>
            </a:r>
            <a:r>
              <a:rPr lang="en-US" b="1" dirty="0" smtClean="0"/>
              <a:t>own </a:t>
            </a:r>
            <a:r>
              <a:rPr lang="en-US" b="1" dirty="0"/>
              <a:t>the </a:t>
            </a:r>
            <a:r>
              <a:rPr lang="en-US" b="1" dirty="0" smtClean="0"/>
              <a:t>platform </a:t>
            </a:r>
            <a:r>
              <a:rPr lang="en-US" dirty="0" smtClean="0"/>
              <a:t>but </a:t>
            </a:r>
            <a:r>
              <a:rPr lang="en-US" dirty="0"/>
              <a:t>not the services running on </a:t>
            </a:r>
            <a:r>
              <a:rPr lang="en-US" dirty="0" smtClean="0"/>
              <a:t>it</a:t>
            </a:r>
          </a:p>
          <a:p>
            <a:pPr marL="313532" lvl="2" indent="-313532">
              <a:spcBef>
                <a:spcPts val="1050"/>
              </a:spcBef>
              <a:buFont typeface="Wingdings" charset="0"/>
              <a:buChar char="§"/>
            </a:pPr>
            <a:r>
              <a:rPr lang="en-US" sz="2200" dirty="0"/>
              <a:t>As long as </a:t>
            </a:r>
            <a:r>
              <a:rPr lang="en-US" sz="2200" dirty="0" smtClean="0"/>
              <a:t>Ops </a:t>
            </a:r>
            <a:r>
              <a:rPr lang="en-US" sz="2200" dirty="0"/>
              <a:t>simplify </a:t>
            </a:r>
            <a:r>
              <a:rPr lang="en-US" sz="2200" dirty="0" err="1" smtClean="0"/>
              <a:t>Devs</a:t>
            </a:r>
            <a:r>
              <a:rPr lang="en-US" sz="2200" dirty="0" smtClean="0"/>
              <a:t> workflows, </a:t>
            </a:r>
            <a:r>
              <a:rPr lang="en-US" sz="2200" dirty="0"/>
              <a:t>the job is good </a:t>
            </a:r>
            <a:r>
              <a:rPr lang="en-US" sz="2200" dirty="0" smtClean="0"/>
              <a:t>enough</a:t>
            </a:r>
          </a:p>
          <a:p>
            <a:pPr marL="313532" lvl="2" indent="-313532">
              <a:spcBef>
                <a:spcPts val="1050"/>
              </a:spcBef>
              <a:buFont typeface="Wingdings" charset="0"/>
              <a:buChar char="§"/>
            </a:pPr>
            <a:r>
              <a:rPr lang="en-US" sz="2200" dirty="0"/>
              <a:t>If </a:t>
            </a:r>
            <a:r>
              <a:rPr lang="en-US" sz="2200" dirty="0" err="1"/>
              <a:t>Devs</a:t>
            </a:r>
            <a:r>
              <a:rPr lang="en-US" sz="2200" dirty="0"/>
              <a:t> don’t like what Ops are doing, Ops are doing it </a:t>
            </a:r>
            <a:r>
              <a:rPr lang="en-US" sz="2200" dirty="0" smtClean="0"/>
              <a:t>wrong</a:t>
            </a:r>
          </a:p>
          <a:p>
            <a:pPr marL="313532" lvl="2" indent="-313532">
              <a:spcBef>
                <a:spcPts val="1050"/>
              </a:spcBef>
              <a:buFont typeface="Wingdings" charset="0"/>
              <a:buChar char="§"/>
            </a:pPr>
            <a:r>
              <a:rPr lang="en-US" sz="2200" dirty="0" smtClean="0"/>
              <a:t>The </a:t>
            </a:r>
            <a:r>
              <a:rPr lang="en-US" sz="2200" b="1" dirty="0" smtClean="0"/>
              <a:t>platform’s </a:t>
            </a:r>
            <a:r>
              <a:rPr lang="en-US" sz="2200" b="1" dirty="0"/>
              <a:t>sole purpose</a:t>
            </a:r>
            <a:r>
              <a:rPr lang="en-US" sz="2200" dirty="0"/>
              <a:t> is to turn </a:t>
            </a:r>
            <a:r>
              <a:rPr lang="en-US" sz="2200" b="1" dirty="0" err="1" smtClean="0"/>
              <a:t>Devs</a:t>
            </a:r>
            <a:r>
              <a:rPr lang="en-US" sz="2200" b="1" dirty="0" smtClean="0"/>
              <a:t> life </a:t>
            </a:r>
            <a:r>
              <a:rPr lang="en-US" sz="2200" b="1" dirty="0"/>
              <a:t>easier</a:t>
            </a:r>
          </a:p>
          <a:p>
            <a:pPr marL="313532" lvl="2" indent="-313532">
              <a:spcBef>
                <a:spcPts val="1050"/>
              </a:spcBef>
              <a:buFont typeface="Wingdings" charset="0"/>
              <a:buChar char="§"/>
            </a:pPr>
            <a:endParaRPr lang="en-US" sz="2200" b="1" dirty="0"/>
          </a:p>
          <a:p>
            <a:endParaRPr lang="en-US" dirty="0"/>
          </a:p>
        </p:txBody>
      </p:sp>
      <p:sp>
        <p:nvSpPr>
          <p:cNvPr id="4" name="TextBox 3"/>
          <p:cNvSpPr txBox="1"/>
          <p:nvPr/>
        </p:nvSpPr>
        <p:spPr>
          <a:xfrm>
            <a:off x="482559" y="4772515"/>
            <a:ext cx="11607665" cy="584775"/>
          </a:xfrm>
          <a:prstGeom prst="rect">
            <a:avLst/>
          </a:prstGeom>
          <a:noFill/>
        </p:spPr>
        <p:txBody>
          <a:bodyPr wrap="none" rtlCol="0">
            <a:spAutoFit/>
          </a:bodyPr>
          <a:lstStyle/>
          <a:p>
            <a:r>
              <a:rPr lang="de-AT" sz="3200" b="1" dirty="0" err="1" smtClean="0">
                <a:solidFill>
                  <a:srgbClr val="FF0000"/>
                </a:solidFill>
              </a:rPr>
              <a:t>Devs</a:t>
            </a:r>
            <a:r>
              <a:rPr lang="de-AT" sz="3200" b="1" dirty="0" smtClean="0">
                <a:solidFill>
                  <a:srgbClr val="FF0000"/>
                </a:solidFill>
              </a:rPr>
              <a:t> </a:t>
            </a:r>
            <a:r>
              <a:rPr lang="de-AT" sz="3200" b="1" dirty="0" err="1" smtClean="0">
                <a:solidFill>
                  <a:srgbClr val="FF0000"/>
                </a:solidFill>
              </a:rPr>
              <a:t>should</a:t>
            </a:r>
            <a:r>
              <a:rPr lang="de-AT" sz="3200" b="1" dirty="0" smtClean="0">
                <a:solidFill>
                  <a:srgbClr val="FF0000"/>
                </a:solidFill>
              </a:rPr>
              <a:t> </a:t>
            </a:r>
            <a:r>
              <a:rPr lang="de-AT" sz="3200" b="1" dirty="0" err="1" smtClean="0">
                <a:solidFill>
                  <a:srgbClr val="FF0000"/>
                </a:solidFill>
              </a:rPr>
              <a:t>think</a:t>
            </a:r>
            <a:r>
              <a:rPr lang="de-AT" sz="3200" b="1" dirty="0" smtClean="0">
                <a:solidFill>
                  <a:srgbClr val="FF0000"/>
                </a:solidFill>
              </a:rPr>
              <a:t> like </a:t>
            </a:r>
            <a:r>
              <a:rPr lang="de-AT" sz="3200" b="1" dirty="0" err="1" smtClean="0">
                <a:solidFill>
                  <a:srgbClr val="FF0000"/>
                </a:solidFill>
              </a:rPr>
              <a:t>Ops</a:t>
            </a:r>
            <a:r>
              <a:rPr lang="de-AT" sz="3200" b="1" dirty="0" smtClean="0">
                <a:solidFill>
                  <a:srgbClr val="FF0000"/>
                </a:solidFill>
              </a:rPr>
              <a:t> </a:t>
            </a:r>
            <a:r>
              <a:rPr lang="de-AT" sz="3200" b="1" dirty="0" err="1" smtClean="0">
                <a:solidFill>
                  <a:srgbClr val="FF0000"/>
                </a:solidFill>
              </a:rPr>
              <a:t>and</a:t>
            </a:r>
            <a:r>
              <a:rPr lang="de-AT" sz="3200" b="1" dirty="0" smtClean="0">
                <a:solidFill>
                  <a:srgbClr val="FF0000"/>
                </a:solidFill>
              </a:rPr>
              <a:t> </a:t>
            </a:r>
            <a:r>
              <a:rPr lang="de-AT" sz="3200" b="1" dirty="0" err="1" smtClean="0">
                <a:solidFill>
                  <a:srgbClr val="FF0000"/>
                </a:solidFill>
              </a:rPr>
              <a:t>Ops</a:t>
            </a:r>
            <a:r>
              <a:rPr lang="de-AT" sz="3200" b="1" dirty="0" smtClean="0">
                <a:solidFill>
                  <a:srgbClr val="FF0000"/>
                </a:solidFill>
              </a:rPr>
              <a:t> </a:t>
            </a:r>
            <a:r>
              <a:rPr lang="de-AT" sz="3200" b="1" dirty="0" err="1" smtClean="0">
                <a:solidFill>
                  <a:srgbClr val="FF0000"/>
                </a:solidFill>
              </a:rPr>
              <a:t>should</a:t>
            </a:r>
            <a:r>
              <a:rPr lang="de-AT" sz="3200" b="1" dirty="0" smtClean="0">
                <a:solidFill>
                  <a:srgbClr val="FF0000"/>
                </a:solidFill>
              </a:rPr>
              <a:t> </a:t>
            </a:r>
            <a:r>
              <a:rPr lang="de-AT" sz="3200" b="1" dirty="0" err="1" smtClean="0">
                <a:solidFill>
                  <a:srgbClr val="FF0000"/>
                </a:solidFill>
              </a:rPr>
              <a:t>think</a:t>
            </a:r>
            <a:r>
              <a:rPr lang="de-AT" sz="3200" b="1" dirty="0" smtClean="0">
                <a:solidFill>
                  <a:srgbClr val="FF0000"/>
                </a:solidFill>
              </a:rPr>
              <a:t> like </a:t>
            </a:r>
            <a:r>
              <a:rPr lang="de-AT" sz="3200" b="1" dirty="0" err="1" smtClean="0">
                <a:solidFill>
                  <a:srgbClr val="FF0000"/>
                </a:solidFill>
              </a:rPr>
              <a:t>Devs</a:t>
            </a:r>
            <a:endParaRPr lang="en-US" sz="3200" dirty="0">
              <a:solidFill>
                <a:srgbClr val="FF0000"/>
              </a:solidFill>
            </a:endParaRPr>
          </a:p>
        </p:txBody>
      </p:sp>
      <p:sp>
        <p:nvSpPr>
          <p:cNvPr id="5" name="Rectangle 4"/>
          <p:cNvSpPr/>
          <p:nvPr/>
        </p:nvSpPr>
        <p:spPr>
          <a:xfrm>
            <a:off x="3134292" y="3136613"/>
            <a:ext cx="5923416" cy="584775"/>
          </a:xfrm>
          <a:prstGeom prst="rect">
            <a:avLst/>
          </a:prstGeom>
        </p:spPr>
        <p:txBody>
          <a:bodyPr wrap="none">
            <a:spAutoFit/>
          </a:bodyPr>
          <a:lstStyle/>
          <a:p>
            <a:pPr marL="0" lvl="2" indent="0" algn="ctr">
              <a:spcBef>
                <a:spcPts val="1050"/>
              </a:spcBef>
              <a:buNone/>
            </a:pPr>
            <a:r>
              <a:rPr lang="en-US" sz="3200" b="1" dirty="0" err="1"/>
              <a:t>Devs</a:t>
            </a:r>
            <a:r>
              <a:rPr lang="en-US" sz="3200" b="1" dirty="0"/>
              <a:t> are the stars</a:t>
            </a:r>
            <a:r>
              <a:rPr lang="en-US" sz="3200" dirty="0"/>
              <a:t> of the show</a:t>
            </a:r>
          </a:p>
        </p:txBody>
      </p:sp>
    </p:spTree>
    <p:extLst>
      <p:ext uri="{BB962C8B-B14F-4D97-AF65-F5344CB8AC3E}">
        <p14:creationId xmlns:p14="http://schemas.microsoft.com/office/powerpoint/2010/main" val="14928575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Black Friday?</a:t>
            </a:r>
            <a:endParaRPr lang="en-US" dirty="0"/>
          </a:p>
        </p:txBody>
      </p:sp>
    </p:spTree>
    <p:extLst>
      <p:ext uri="{BB962C8B-B14F-4D97-AF65-F5344CB8AC3E}">
        <p14:creationId xmlns:p14="http://schemas.microsoft.com/office/powerpoint/2010/main" val="1445152457"/>
      </p:ext>
    </p:ext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 survived Black Friday</a:t>
            </a:r>
            <a:endParaRPr lang="en-US" dirty="0"/>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95433" y="1333292"/>
            <a:ext cx="8736912" cy="4121024"/>
          </a:xfrm>
          <a:prstGeom prst="rect">
            <a:avLst/>
          </a:prstGeom>
        </p:spPr>
      </p:pic>
    </p:spTree>
    <p:extLst>
      <p:ext uri="{BB962C8B-B14F-4D97-AF65-F5344CB8AC3E}">
        <p14:creationId xmlns:p14="http://schemas.microsoft.com/office/powerpoint/2010/main" val="1871929726"/>
      </p:ext>
    </p:extLst>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5659"/>
            <a:ext cx="12192000" cy="6905744"/>
          </a:xfrm>
          <a:prstGeom prst="rect">
            <a:avLst/>
          </a:prstGeom>
        </p:spPr>
      </p:pic>
    </p:spTree>
    <p:extLst>
      <p:ext uri="{BB962C8B-B14F-4D97-AF65-F5344CB8AC3E}">
        <p14:creationId xmlns:p14="http://schemas.microsoft.com/office/powerpoint/2010/main" val="1366342378"/>
      </p:ext>
    </p:extLst>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Thanks!</a:t>
            </a:r>
            <a:endParaRPr lang="en-US" dirty="0"/>
          </a:p>
        </p:txBody>
      </p:sp>
      <p:sp>
        <p:nvSpPr>
          <p:cNvPr id="3" name="Content Placeholder 2"/>
          <p:cNvSpPr>
            <a:spLocks noGrp="1"/>
          </p:cNvSpPr>
          <p:nvPr>
            <p:ph idx="1"/>
          </p:nvPr>
        </p:nvSpPr>
        <p:spPr/>
        <p:txBody>
          <a:bodyPr/>
          <a:lstStyle/>
          <a:p>
            <a:r>
              <a:rPr lang="en-US" dirty="0" smtClean="0"/>
              <a:t>Questions?</a:t>
            </a:r>
            <a:endParaRPr lang="en-US" dirty="0"/>
          </a:p>
        </p:txBody>
      </p:sp>
    </p:spTree>
    <p:extLst>
      <p:ext uri="{BB962C8B-B14F-4D97-AF65-F5344CB8AC3E}">
        <p14:creationId xmlns:p14="http://schemas.microsoft.com/office/powerpoint/2010/main" val="1326730440"/>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Deliver value at the speed of business</a:t>
            </a:r>
            <a:endParaRPr lang="en-US" dirty="0"/>
          </a:p>
        </p:txBody>
      </p:sp>
      <p:graphicFrame>
        <p:nvGraphicFramePr>
          <p:cNvPr id="22" name="Table 21"/>
          <p:cNvGraphicFramePr>
            <a:graphicFrameLocks noGrp="1"/>
          </p:cNvGraphicFramePr>
          <p:nvPr>
            <p:extLst>
              <p:ext uri="{D42A27DB-BD31-4B8C-83A1-F6EECF244321}">
                <p14:modId xmlns:p14="http://schemas.microsoft.com/office/powerpoint/2010/main" val="107872158"/>
              </p:ext>
            </p:extLst>
          </p:nvPr>
        </p:nvGraphicFramePr>
        <p:xfrm>
          <a:off x="584201" y="838199"/>
          <a:ext cx="10662921" cy="5201457"/>
        </p:xfrm>
        <a:graphic>
          <a:graphicData uri="http://schemas.openxmlformats.org/drawingml/2006/table">
            <a:tbl>
              <a:tblPr/>
              <a:tblGrid>
                <a:gridCol w="3554308"/>
                <a:gridCol w="2345481"/>
                <a:gridCol w="4763132"/>
              </a:tblGrid>
              <a:tr h="1187361">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endParaRPr lang="en-US" sz="19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endParaRPr lang="en-US" sz="19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algn="l"/>
                      <a:endParaRPr lang="en-US" sz="3200" dirty="0" smtClean="0"/>
                    </a:p>
                    <a:p>
                      <a:pPr algn="l"/>
                      <a:r>
                        <a:rPr lang="en-US" sz="3200" i="1" dirty="0" smtClean="0">
                          <a:solidFill>
                            <a:srgbClr val="7030A0"/>
                          </a:solidFill>
                        </a:rPr>
                        <a:t>700 deployments / YEAR</a:t>
                      </a:r>
                      <a:endParaRPr lang="en-US" sz="3200" i="1" dirty="0">
                        <a:solidFill>
                          <a:srgbClr val="7030A0"/>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tr>
              <a:tr h="1272255">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endParaRPr lang="en-US" sz="19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endParaRPr lang="en-US" sz="1900">
                        <a:solidFill>
                          <a:schemeClr val="accent5"/>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algn="l"/>
                      <a:endParaRPr lang="en-US" sz="3200" dirty="0" smtClean="0">
                        <a:solidFill>
                          <a:schemeClr val="accent5"/>
                        </a:solidFill>
                      </a:endParaRPr>
                    </a:p>
                    <a:p>
                      <a:pPr algn="l"/>
                      <a:r>
                        <a:rPr lang="en-US" sz="3200" i="1" dirty="0" smtClean="0">
                          <a:solidFill>
                            <a:srgbClr val="FF0000"/>
                          </a:solidFill>
                        </a:rPr>
                        <a:t>10 + deployments</a:t>
                      </a:r>
                      <a:r>
                        <a:rPr lang="en-US" sz="3200" i="1" baseline="0" dirty="0" smtClean="0">
                          <a:solidFill>
                            <a:srgbClr val="FF0000"/>
                          </a:solidFill>
                        </a:rPr>
                        <a:t> / DAY</a:t>
                      </a:r>
                      <a:endParaRPr lang="en-US" sz="3200" i="1" dirty="0">
                        <a:solidFill>
                          <a:srgbClr val="FF0000"/>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tr>
              <a:tr h="1187361">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endParaRPr lang="en-US" sz="19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endParaRPr lang="en-US" sz="1900" i="1" dirty="0">
                        <a:solidFill>
                          <a:schemeClr val="accent6"/>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algn="l"/>
                      <a:endParaRPr lang="en-US" sz="3200" i="1" dirty="0" smtClean="0">
                        <a:solidFill>
                          <a:schemeClr val="accent4">
                            <a:lumMod val="75000"/>
                          </a:schemeClr>
                        </a:solidFill>
                      </a:endParaRPr>
                    </a:p>
                    <a:p>
                      <a:pPr algn="l"/>
                      <a:r>
                        <a:rPr lang="en-US" sz="3200" i="1" dirty="0" smtClean="0">
                          <a:solidFill>
                            <a:schemeClr val="accent4">
                              <a:lumMod val="75000"/>
                            </a:schemeClr>
                          </a:solidFill>
                        </a:rPr>
                        <a:t>50</a:t>
                      </a:r>
                      <a:r>
                        <a:rPr lang="en-US" sz="3200" i="1" baseline="0" dirty="0" smtClean="0">
                          <a:solidFill>
                            <a:schemeClr val="accent4">
                              <a:lumMod val="75000"/>
                            </a:schemeClr>
                          </a:solidFill>
                        </a:rPr>
                        <a:t> – 60 deployments / DAY</a:t>
                      </a:r>
                      <a:endParaRPr lang="en-US" sz="3200" i="1" dirty="0">
                        <a:solidFill>
                          <a:schemeClr val="accent4">
                            <a:lumMod val="75000"/>
                          </a:schemeClr>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tr>
              <a:tr h="1507240">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endParaRPr lang="en-US" sz="19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endParaRPr lang="en-US" sz="190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tc>
                  <a:txBody>
                    <a:bodyPr/>
                    <a:lstStyle>
                      <a:lvl1pPr marL="0" algn="l" defTabSz="685800" rtl="0" eaLnBrk="1" latinLnBrk="0" hangingPunct="1">
                        <a:defRPr sz="1350" kern="1200">
                          <a:solidFill>
                            <a:schemeClr val="dk1"/>
                          </a:solidFill>
                          <a:latin typeface="Calibri" panose="020F0502020204030204"/>
                        </a:defRPr>
                      </a:lvl1pPr>
                      <a:lvl2pPr marL="342900" algn="l" defTabSz="685800" rtl="0" eaLnBrk="1" latinLnBrk="0" hangingPunct="1">
                        <a:defRPr sz="1350" kern="1200">
                          <a:solidFill>
                            <a:schemeClr val="dk1"/>
                          </a:solidFill>
                          <a:latin typeface="Calibri" panose="020F0502020204030204"/>
                        </a:defRPr>
                      </a:lvl2pPr>
                      <a:lvl3pPr marL="685800" algn="l" defTabSz="685800" rtl="0" eaLnBrk="1" latinLnBrk="0" hangingPunct="1">
                        <a:defRPr sz="1350" kern="1200">
                          <a:solidFill>
                            <a:schemeClr val="dk1"/>
                          </a:solidFill>
                          <a:latin typeface="Calibri" panose="020F0502020204030204"/>
                        </a:defRPr>
                      </a:lvl3pPr>
                      <a:lvl4pPr marL="1028700" algn="l" defTabSz="685800" rtl="0" eaLnBrk="1" latinLnBrk="0" hangingPunct="1">
                        <a:defRPr sz="1350" kern="1200">
                          <a:solidFill>
                            <a:schemeClr val="dk1"/>
                          </a:solidFill>
                          <a:latin typeface="Calibri" panose="020F0502020204030204"/>
                        </a:defRPr>
                      </a:lvl4pPr>
                      <a:lvl5pPr marL="1371600" algn="l" defTabSz="685800" rtl="0" eaLnBrk="1" latinLnBrk="0" hangingPunct="1">
                        <a:defRPr sz="1350" kern="1200">
                          <a:solidFill>
                            <a:schemeClr val="dk1"/>
                          </a:solidFill>
                          <a:latin typeface="Calibri" panose="020F0502020204030204"/>
                        </a:defRPr>
                      </a:lvl5pPr>
                      <a:lvl6pPr marL="1714500" algn="l" defTabSz="685800" rtl="0" eaLnBrk="1" latinLnBrk="0" hangingPunct="1">
                        <a:defRPr sz="1350" kern="1200">
                          <a:solidFill>
                            <a:schemeClr val="dk1"/>
                          </a:solidFill>
                          <a:latin typeface="Calibri" panose="020F0502020204030204"/>
                        </a:defRPr>
                      </a:lvl6pPr>
                      <a:lvl7pPr marL="2057400" algn="l" defTabSz="685800" rtl="0" eaLnBrk="1" latinLnBrk="0" hangingPunct="1">
                        <a:defRPr sz="1350" kern="1200">
                          <a:solidFill>
                            <a:schemeClr val="dk1"/>
                          </a:solidFill>
                          <a:latin typeface="Calibri" panose="020F0502020204030204"/>
                        </a:defRPr>
                      </a:lvl7pPr>
                      <a:lvl8pPr marL="2400300" algn="l" defTabSz="685800" rtl="0" eaLnBrk="1" latinLnBrk="0" hangingPunct="1">
                        <a:defRPr sz="1350" kern="1200">
                          <a:solidFill>
                            <a:schemeClr val="dk1"/>
                          </a:solidFill>
                          <a:latin typeface="Calibri" panose="020F0502020204030204"/>
                        </a:defRPr>
                      </a:lvl8pPr>
                      <a:lvl9pPr marL="2743200" algn="l" defTabSz="685800" rtl="0" eaLnBrk="1" latinLnBrk="0" hangingPunct="1">
                        <a:defRPr sz="1350" kern="1200">
                          <a:solidFill>
                            <a:schemeClr val="dk1"/>
                          </a:solidFill>
                          <a:latin typeface="Calibri" panose="020F0502020204030204"/>
                        </a:defRPr>
                      </a:lvl9pPr>
                    </a:lstStyle>
                    <a:p>
                      <a:pPr algn="l"/>
                      <a:endParaRPr lang="en-US" sz="3200" i="0" dirty="0" smtClean="0">
                        <a:solidFill>
                          <a:schemeClr val="dk1"/>
                        </a:solidFill>
                      </a:endParaRPr>
                    </a:p>
                    <a:p>
                      <a:pPr algn="l"/>
                      <a:r>
                        <a:rPr lang="en-US" sz="3200" i="1" dirty="0" smtClean="0">
                          <a:solidFill>
                            <a:srgbClr val="00B050"/>
                          </a:solidFill>
                        </a:rPr>
                        <a:t>Every 11.6 SECONDS</a:t>
                      </a:r>
                    </a:p>
                    <a:p>
                      <a:pPr algn="l"/>
                      <a:endParaRPr lang="en-US" sz="32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tr>
            </a:tbl>
          </a:graphicData>
        </a:graphic>
      </p:graphicFrame>
      <p:pic>
        <p:nvPicPr>
          <p:cNvPr id="23" name="Picture 6"/>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705565" y="5052091"/>
            <a:ext cx="2635252" cy="7683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 name="Right Arrow 23"/>
          <p:cNvSpPr/>
          <p:nvPr/>
        </p:nvSpPr>
        <p:spPr>
          <a:xfrm>
            <a:off x="4287549" y="1124864"/>
            <a:ext cx="1981200" cy="784087"/>
          </a:xfrm>
          <a:prstGeom prst="rightArrow">
            <a:avLst/>
          </a:prstGeom>
          <a:solidFill>
            <a:srgbClr val="7030A0"/>
          </a:solidFill>
          <a:ln w="12700" cap="flat" cmpd="sng" algn="ctr">
            <a:noFill/>
            <a:prstDash val="solid"/>
            <a:miter lim="800000"/>
          </a:ln>
          <a:effectLst/>
        </p:spPr>
        <p:txBody>
          <a:bodyPr rtlCol="0" anchor="ctr"/>
          <a:lstStyle/>
          <a:p>
            <a:pPr algn="ctr" defTabSz="609555">
              <a:defRPr/>
            </a:pPr>
            <a:endParaRPr lang="en-US" sz="2400" kern="0">
              <a:solidFill>
                <a:prstClr val="white"/>
              </a:solidFill>
            </a:endParaRPr>
          </a:p>
        </p:txBody>
      </p:sp>
      <p:pic>
        <p:nvPicPr>
          <p:cNvPr id="25" name="Picture 2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332466" y="3549355"/>
            <a:ext cx="1381451" cy="1034755"/>
          </a:xfrm>
          <a:prstGeom prst="rect">
            <a:avLst/>
          </a:prstGeom>
        </p:spPr>
      </p:pic>
      <p:pic>
        <p:nvPicPr>
          <p:cNvPr id="26" name="Picture 2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896861" y="955651"/>
            <a:ext cx="2252663" cy="953300"/>
          </a:xfrm>
          <a:prstGeom prst="rect">
            <a:avLst/>
          </a:prstGeom>
        </p:spPr>
      </p:pic>
      <p:pic>
        <p:nvPicPr>
          <p:cNvPr id="27" name="Picture 26"/>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325485" y="2136516"/>
            <a:ext cx="1267259" cy="1065531"/>
          </a:xfrm>
          <a:prstGeom prst="rect">
            <a:avLst/>
          </a:prstGeom>
        </p:spPr>
      </p:pic>
      <p:sp>
        <p:nvSpPr>
          <p:cNvPr id="28" name="Right Arrow 27"/>
          <p:cNvSpPr/>
          <p:nvPr/>
        </p:nvSpPr>
        <p:spPr>
          <a:xfrm>
            <a:off x="4287549" y="2409579"/>
            <a:ext cx="1981200" cy="784087"/>
          </a:xfrm>
          <a:prstGeom prst="rightArrow">
            <a:avLst/>
          </a:prstGeom>
          <a:solidFill>
            <a:srgbClr val="FF0000"/>
          </a:solidFill>
          <a:ln w="12700" cap="flat" cmpd="sng" algn="ctr">
            <a:noFill/>
            <a:prstDash val="solid"/>
            <a:miter lim="800000"/>
          </a:ln>
          <a:effectLst/>
        </p:spPr>
        <p:txBody>
          <a:bodyPr rtlCol="0" anchor="ctr"/>
          <a:lstStyle/>
          <a:p>
            <a:pPr algn="ctr" defTabSz="609555">
              <a:defRPr/>
            </a:pPr>
            <a:endParaRPr lang="en-US" sz="2400" kern="0">
              <a:solidFill>
                <a:srgbClr val="FF0000"/>
              </a:solidFill>
            </a:endParaRPr>
          </a:p>
        </p:txBody>
      </p:sp>
      <p:sp>
        <p:nvSpPr>
          <p:cNvPr id="29" name="Right Arrow 28"/>
          <p:cNvSpPr/>
          <p:nvPr/>
        </p:nvSpPr>
        <p:spPr>
          <a:xfrm>
            <a:off x="4287549" y="3674690"/>
            <a:ext cx="1981200" cy="784087"/>
          </a:xfrm>
          <a:prstGeom prst="rightArrow">
            <a:avLst/>
          </a:prstGeom>
          <a:solidFill>
            <a:schemeClr val="accent4">
              <a:lumMod val="75000"/>
            </a:schemeClr>
          </a:solidFill>
          <a:ln w="12700" cap="flat" cmpd="sng" algn="ctr">
            <a:noFill/>
            <a:prstDash val="solid"/>
            <a:miter lim="800000"/>
          </a:ln>
          <a:effectLst/>
        </p:spPr>
        <p:txBody>
          <a:bodyPr rtlCol="0" anchor="ctr"/>
          <a:lstStyle/>
          <a:p>
            <a:pPr algn="ctr" defTabSz="609555">
              <a:defRPr/>
            </a:pPr>
            <a:endParaRPr lang="en-US" sz="2400" kern="0">
              <a:solidFill>
                <a:prstClr val="white"/>
              </a:solidFill>
            </a:endParaRPr>
          </a:p>
        </p:txBody>
      </p:sp>
      <p:sp>
        <p:nvSpPr>
          <p:cNvPr id="30" name="Right Arrow 29"/>
          <p:cNvSpPr/>
          <p:nvPr/>
        </p:nvSpPr>
        <p:spPr>
          <a:xfrm>
            <a:off x="4287549" y="4925647"/>
            <a:ext cx="1981200" cy="784087"/>
          </a:xfrm>
          <a:prstGeom prst="rightArrow">
            <a:avLst/>
          </a:prstGeom>
          <a:solidFill>
            <a:srgbClr val="82BC00"/>
          </a:solidFill>
          <a:ln w="12700" cap="flat" cmpd="sng" algn="ctr">
            <a:noFill/>
            <a:prstDash val="solid"/>
            <a:miter lim="800000"/>
          </a:ln>
          <a:effectLst/>
        </p:spPr>
        <p:txBody>
          <a:bodyPr rtlCol="0" anchor="ctr"/>
          <a:lstStyle/>
          <a:p>
            <a:pPr algn="ctr" defTabSz="609555">
              <a:defRPr/>
            </a:pPr>
            <a:endParaRPr lang="en-US" sz="2400" kern="0">
              <a:solidFill>
                <a:prstClr val="white"/>
              </a:solidFill>
            </a:endParaRPr>
          </a:p>
        </p:txBody>
      </p:sp>
    </p:spTree>
    <p:extLst>
      <p:ext uri="{BB962C8B-B14F-4D97-AF65-F5344CB8AC3E}">
        <p14:creationId xmlns:p14="http://schemas.microsoft.com/office/powerpoint/2010/main" val="772848549"/>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vertassets.blob.core.windows.net/image/e741d9f2/e741d9f2-0ad1-4c58-9f1b-d82ce795fc7a/walmart_omni_channel_holiday.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16333" y="3372237"/>
            <a:ext cx="2597427" cy="759644"/>
          </a:xfrm>
          <a:prstGeom prst="rect">
            <a:avLst/>
          </a:prstGeom>
          <a:noFill/>
          <a:extLst>
            <a:ext uri="{909E8E84-426E-40DD-AFC4-6F175D3DCCD1}">
              <a14:hiddenFill xmlns:a14="http://schemas.microsoft.com/office/drawing/2010/main">
                <a:solidFill>
                  <a:srgbClr val="FFFFFF"/>
                </a:solidFill>
              </a14:hiddenFill>
            </a:ext>
          </a:extLst>
        </p:spPr>
      </p:pic>
      <p:sp>
        <p:nvSpPr>
          <p:cNvPr id="7" name="Right Arrow 6"/>
          <p:cNvSpPr/>
          <p:nvPr/>
        </p:nvSpPr>
        <p:spPr>
          <a:xfrm rot="16200000">
            <a:off x="4656635" y="3431891"/>
            <a:ext cx="556612" cy="551923"/>
          </a:xfrm>
          <a:prstGeom prst="rightArrow">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defTabSz="609555">
              <a:defRPr/>
            </a:pPr>
            <a:endParaRPr lang="en-US" sz="2400" kern="0">
              <a:solidFill>
                <a:prstClr val="white"/>
              </a:solidFill>
            </a:endParaRPr>
          </a:p>
        </p:txBody>
      </p:sp>
      <p:sp>
        <p:nvSpPr>
          <p:cNvPr id="3" name="Rectangle 2"/>
          <p:cNvSpPr/>
          <p:nvPr/>
        </p:nvSpPr>
        <p:spPr>
          <a:xfrm>
            <a:off x="5364481" y="3318004"/>
            <a:ext cx="2315057" cy="748988"/>
          </a:xfrm>
          <a:prstGeom prst="rect">
            <a:avLst/>
          </a:prstGeom>
        </p:spPr>
        <p:txBody>
          <a:bodyPr wrap="none">
            <a:spAutoFit/>
          </a:bodyPr>
          <a:lstStyle/>
          <a:p>
            <a:r>
              <a:rPr lang="en-US" sz="4267" i="1" dirty="0">
                <a:solidFill>
                  <a:srgbClr val="00B050"/>
                </a:solidFill>
              </a:rPr>
              <a:t>-1000ms</a:t>
            </a:r>
            <a:endParaRPr lang="de-AT" sz="4267" dirty="0">
              <a:solidFill>
                <a:srgbClr val="00B050"/>
              </a:solidFill>
            </a:endParaRPr>
          </a:p>
        </p:txBody>
      </p:sp>
      <p:sp>
        <p:nvSpPr>
          <p:cNvPr id="9" name="Rectangle 8"/>
          <p:cNvSpPr/>
          <p:nvPr/>
        </p:nvSpPr>
        <p:spPr>
          <a:xfrm>
            <a:off x="9190835" y="3301411"/>
            <a:ext cx="1295547" cy="748988"/>
          </a:xfrm>
          <a:prstGeom prst="rect">
            <a:avLst/>
          </a:prstGeom>
        </p:spPr>
        <p:txBody>
          <a:bodyPr wrap="none">
            <a:spAutoFit/>
          </a:bodyPr>
          <a:lstStyle/>
          <a:p>
            <a:r>
              <a:rPr lang="en-US" sz="4267" i="1" dirty="0">
                <a:solidFill>
                  <a:srgbClr val="00B050"/>
                </a:solidFill>
              </a:rPr>
              <a:t>+2%</a:t>
            </a:r>
            <a:endParaRPr lang="de-AT" sz="4267" dirty="0">
              <a:solidFill>
                <a:srgbClr val="00B050"/>
              </a:solidFill>
            </a:endParaRPr>
          </a:p>
        </p:txBody>
      </p:sp>
      <p:sp>
        <p:nvSpPr>
          <p:cNvPr id="5" name="TextBox 4"/>
          <p:cNvSpPr txBox="1"/>
          <p:nvPr/>
        </p:nvSpPr>
        <p:spPr>
          <a:xfrm>
            <a:off x="4677267" y="1130358"/>
            <a:ext cx="2835969" cy="523220"/>
          </a:xfrm>
          <a:prstGeom prst="rect">
            <a:avLst/>
          </a:prstGeom>
          <a:noFill/>
        </p:spPr>
        <p:txBody>
          <a:bodyPr wrap="none" rtlCol="0">
            <a:spAutoFit/>
          </a:bodyPr>
          <a:lstStyle/>
          <a:p>
            <a:r>
              <a:rPr lang="de-AT" sz="2800" b="1" dirty="0">
                <a:solidFill>
                  <a:schemeClr val="accent1">
                    <a:lumMod val="50000"/>
                  </a:schemeClr>
                </a:solidFill>
              </a:rPr>
              <a:t>Response Time</a:t>
            </a:r>
          </a:p>
        </p:txBody>
      </p:sp>
      <p:sp>
        <p:nvSpPr>
          <p:cNvPr id="11" name="TextBox 10"/>
          <p:cNvSpPr txBox="1"/>
          <p:nvPr/>
        </p:nvSpPr>
        <p:spPr>
          <a:xfrm>
            <a:off x="8134415" y="1140866"/>
            <a:ext cx="2363147" cy="523220"/>
          </a:xfrm>
          <a:prstGeom prst="rect">
            <a:avLst/>
          </a:prstGeom>
          <a:noFill/>
        </p:spPr>
        <p:txBody>
          <a:bodyPr wrap="none" rtlCol="0">
            <a:spAutoFit/>
          </a:bodyPr>
          <a:lstStyle/>
          <a:p>
            <a:r>
              <a:rPr lang="de-AT" sz="2800" b="1" dirty="0">
                <a:solidFill>
                  <a:schemeClr val="accent1">
                    <a:lumMod val="50000"/>
                  </a:schemeClr>
                </a:solidFill>
              </a:rPr>
              <a:t>Conversions</a:t>
            </a:r>
          </a:p>
        </p:txBody>
      </p:sp>
      <p:sp>
        <p:nvSpPr>
          <p:cNvPr id="12" name="Right Arrow 11"/>
          <p:cNvSpPr/>
          <p:nvPr/>
        </p:nvSpPr>
        <p:spPr>
          <a:xfrm rot="16200000">
            <a:off x="4656635" y="4650687"/>
            <a:ext cx="556612" cy="551923"/>
          </a:xfrm>
          <a:prstGeom prst="rightArrow">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defTabSz="609555">
              <a:defRPr/>
            </a:pPr>
            <a:endParaRPr lang="en-US" sz="2400" kern="0">
              <a:solidFill>
                <a:prstClr val="white"/>
              </a:solidFill>
            </a:endParaRPr>
          </a:p>
        </p:txBody>
      </p:sp>
      <p:sp>
        <p:nvSpPr>
          <p:cNvPr id="13" name="Rectangle 12"/>
          <p:cNvSpPr/>
          <p:nvPr/>
        </p:nvSpPr>
        <p:spPr>
          <a:xfrm>
            <a:off x="5364481" y="4536800"/>
            <a:ext cx="2315057" cy="748988"/>
          </a:xfrm>
          <a:prstGeom prst="rect">
            <a:avLst/>
          </a:prstGeom>
        </p:spPr>
        <p:txBody>
          <a:bodyPr wrap="none">
            <a:spAutoFit/>
          </a:bodyPr>
          <a:lstStyle/>
          <a:p>
            <a:r>
              <a:rPr lang="en-US" sz="4267" i="1" dirty="0">
                <a:solidFill>
                  <a:srgbClr val="00B050"/>
                </a:solidFill>
              </a:rPr>
              <a:t>-1000ms</a:t>
            </a:r>
            <a:endParaRPr lang="de-AT" sz="4267" dirty="0">
              <a:solidFill>
                <a:srgbClr val="00B050"/>
              </a:solidFill>
            </a:endParaRPr>
          </a:p>
        </p:txBody>
      </p:sp>
      <p:sp>
        <p:nvSpPr>
          <p:cNvPr id="15" name="Rectangle 14"/>
          <p:cNvSpPr/>
          <p:nvPr/>
        </p:nvSpPr>
        <p:spPr>
          <a:xfrm>
            <a:off x="9055652" y="4541267"/>
            <a:ext cx="1600118" cy="748988"/>
          </a:xfrm>
          <a:prstGeom prst="rect">
            <a:avLst/>
          </a:prstGeom>
        </p:spPr>
        <p:txBody>
          <a:bodyPr wrap="none">
            <a:spAutoFit/>
          </a:bodyPr>
          <a:lstStyle/>
          <a:p>
            <a:r>
              <a:rPr lang="en-US" sz="4267" i="1" dirty="0">
                <a:solidFill>
                  <a:srgbClr val="00B050"/>
                </a:solidFill>
              </a:rPr>
              <a:t>+10%</a:t>
            </a:r>
            <a:endParaRPr lang="de-AT" sz="4267" dirty="0">
              <a:solidFill>
                <a:srgbClr val="00B050"/>
              </a:solidFill>
            </a:endParaRPr>
          </a:p>
        </p:txBody>
      </p:sp>
      <p:sp>
        <p:nvSpPr>
          <p:cNvPr id="16" name="Right Arrow 15"/>
          <p:cNvSpPr/>
          <p:nvPr/>
        </p:nvSpPr>
        <p:spPr>
          <a:xfrm rot="16200000">
            <a:off x="8242181" y="3424321"/>
            <a:ext cx="556612" cy="551923"/>
          </a:xfrm>
          <a:prstGeom prst="rightArrow">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defTabSz="609555">
              <a:defRPr/>
            </a:pPr>
            <a:endParaRPr lang="en-US" sz="2400" kern="0">
              <a:solidFill>
                <a:prstClr val="white"/>
              </a:solidFill>
            </a:endParaRPr>
          </a:p>
        </p:txBody>
      </p:sp>
      <p:sp>
        <p:nvSpPr>
          <p:cNvPr id="17" name="Right Arrow 16"/>
          <p:cNvSpPr/>
          <p:nvPr/>
        </p:nvSpPr>
        <p:spPr>
          <a:xfrm rot="16200000">
            <a:off x="8242182" y="4643117"/>
            <a:ext cx="556612" cy="551923"/>
          </a:xfrm>
          <a:prstGeom prst="rightArrow">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defTabSz="609555">
              <a:defRPr/>
            </a:pPr>
            <a:endParaRPr lang="en-US" sz="2400" kern="0">
              <a:solidFill>
                <a:prstClr val="white"/>
              </a:solidFill>
            </a:endParaRPr>
          </a:p>
        </p:txBody>
      </p:sp>
      <p:pic>
        <p:nvPicPr>
          <p:cNvPr id="1028" name="Picture 4" descr="http://assets.staples-static.com/MBO/sbdpas/img/ico/home_logo.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244821" y="4541267"/>
            <a:ext cx="1575241" cy="78762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16334" y="2186130"/>
            <a:ext cx="2635252" cy="7683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Right Arrow 20"/>
          <p:cNvSpPr/>
          <p:nvPr/>
        </p:nvSpPr>
        <p:spPr>
          <a:xfrm rot="5400000">
            <a:off x="4656635" y="2188475"/>
            <a:ext cx="556612" cy="551923"/>
          </a:xfrm>
          <a:prstGeom prst="rightArrow">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defTabSz="609555">
              <a:defRPr/>
            </a:pPr>
            <a:endParaRPr lang="en-US" sz="2400" kern="0">
              <a:solidFill>
                <a:prstClr val="white"/>
              </a:solidFill>
            </a:endParaRPr>
          </a:p>
        </p:txBody>
      </p:sp>
      <p:sp>
        <p:nvSpPr>
          <p:cNvPr id="22" name="Rectangle 21"/>
          <p:cNvSpPr/>
          <p:nvPr/>
        </p:nvSpPr>
        <p:spPr>
          <a:xfrm>
            <a:off x="5364480" y="2074588"/>
            <a:ext cx="2146742" cy="748988"/>
          </a:xfrm>
          <a:prstGeom prst="rect">
            <a:avLst/>
          </a:prstGeom>
        </p:spPr>
        <p:txBody>
          <a:bodyPr wrap="none">
            <a:spAutoFit/>
          </a:bodyPr>
          <a:lstStyle/>
          <a:p>
            <a:r>
              <a:rPr lang="en-US" sz="4267" i="1" dirty="0">
                <a:solidFill>
                  <a:srgbClr val="C00000"/>
                </a:solidFill>
              </a:rPr>
              <a:t>+100ms</a:t>
            </a:r>
            <a:endParaRPr lang="de-AT" sz="4267" dirty="0">
              <a:solidFill>
                <a:srgbClr val="C00000"/>
              </a:solidFill>
            </a:endParaRPr>
          </a:p>
        </p:txBody>
      </p:sp>
      <p:sp>
        <p:nvSpPr>
          <p:cNvPr id="23" name="Rectangle 22"/>
          <p:cNvSpPr/>
          <p:nvPr/>
        </p:nvSpPr>
        <p:spPr>
          <a:xfrm>
            <a:off x="9297701" y="2069307"/>
            <a:ext cx="1159292" cy="748988"/>
          </a:xfrm>
          <a:prstGeom prst="rect">
            <a:avLst/>
          </a:prstGeom>
        </p:spPr>
        <p:txBody>
          <a:bodyPr wrap="none">
            <a:spAutoFit/>
          </a:bodyPr>
          <a:lstStyle/>
          <a:p>
            <a:r>
              <a:rPr lang="en-US" sz="4267" i="1" dirty="0">
                <a:solidFill>
                  <a:srgbClr val="C00000"/>
                </a:solidFill>
              </a:rPr>
              <a:t>-1%</a:t>
            </a:r>
            <a:endParaRPr lang="de-AT" sz="4267" dirty="0">
              <a:solidFill>
                <a:srgbClr val="C00000"/>
              </a:solidFill>
            </a:endParaRPr>
          </a:p>
        </p:txBody>
      </p:sp>
      <p:sp>
        <p:nvSpPr>
          <p:cNvPr id="24" name="Right Arrow 23"/>
          <p:cNvSpPr/>
          <p:nvPr/>
        </p:nvSpPr>
        <p:spPr>
          <a:xfrm rot="5400000">
            <a:off x="8242181" y="2188476"/>
            <a:ext cx="556612" cy="551923"/>
          </a:xfrm>
          <a:prstGeom prst="rightArrow">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defTabSz="609555">
              <a:defRPr/>
            </a:pPr>
            <a:endParaRPr lang="en-US" sz="2400" kern="0">
              <a:solidFill>
                <a:prstClr val="white"/>
              </a:solidFill>
            </a:endParaRPr>
          </a:p>
        </p:txBody>
      </p:sp>
      <p:sp>
        <p:nvSpPr>
          <p:cNvPr id="25" name="Title 1"/>
          <p:cNvSpPr txBox="1">
            <a:spLocks/>
          </p:cNvSpPr>
          <p:nvPr/>
        </p:nvSpPr>
        <p:spPr bwMode="auto">
          <a:xfrm>
            <a:off x="308769" y="120650"/>
            <a:ext cx="11567319" cy="717550"/>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square" lIns="91440" tIns="45720" rIns="91440" bIns="45720" numCol="1" rtlCol="0" anchor="t" anchorCtr="0" compatLnSpc="1">
            <a:prstTxWarp prst="textNoShape">
              <a:avLst/>
            </a:prstTxWarp>
            <a:normAutofit/>
          </a:bodyPr>
          <a:lstStyle>
            <a:lvl1pPr algn="l" rtl="0" eaLnBrk="0" fontAlgn="base" hangingPunct="0">
              <a:spcBef>
                <a:spcPct val="0"/>
              </a:spcBef>
              <a:spcAft>
                <a:spcPct val="0"/>
              </a:spcAft>
              <a:defRPr sz="3000" b="1">
                <a:solidFill>
                  <a:srgbClr val="008A96"/>
                </a:solidFill>
                <a:latin typeface="+mj-lt"/>
                <a:ea typeface="+mj-ea"/>
                <a:cs typeface="+mj-cs"/>
                <a:sym typeface="Arial" charset="0"/>
              </a:defRPr>
            </a:lvl1pPr>
            <a:lvl2pPr algn="ctr" rtl="0" eaLnBrk="0" fontAlgn="base" hangingPunct="0">
              <a:spcBef>
                <a:spcPct val="0"/>
              </a:spcBef>
              <a:spcAft>
                <a:spcPct val="0"/>
              </a:spcAft>
              <a:defRPr sz="4800" b="1">
                <a:solidFill>
                  <a:srgbClr val="396488"/>
                </a:solidFill>
                <a:latin typeface="Arial" charset="0"/>
                <a:ea typeface="ヒラギノ角ゴ ProN W6" charset="0"/>
                <a:cs typeface="ヒラギノ角ゴ ProN W6" charset="0"/>
                <a:sym typeface="Arial" charset="0"/>
              </a:defRPr>
            </a:lvl2pPr>
            <a:lvl3pPr algn="ctr" rtl="0" eaLnBrk="0" fontAlgn="base" hangingPunct="0">
              <a:spcBef>
                <a:spcPct val="0"/>
              </a:spcBef>
              <a:spcAft>
                <a:spcPct val="0"/>
              </a:spcAft>
              <a:defRPr sz="4800" b="1">
                <a:solidFill>
                  <a:srgbClr val="396488"/>
                </a:solidFill>
                <a:latin typeface="Arial" charset="0"/>
                <a:ea typeface="ヒラギノ角ゴ ProN W6" charset="0"/>
                <a:cs typeface="ヒラギノ角ゴ ProN W6" charset="0"/>
                <a:sym typeface="Arial" charset="0"/>
              </a:defRPr>
            </a:lvl3pPr>
            <a:lvl4pPr algn="ctr" rtl="0" eaLnBrk="0" fontAlgn="base" hangingPunct="0">
              <a:spcBef>
                <a:spcPct val="0"/>
              </a:spcBef>
              <a:spcAft>
                <a:spcPct val="0"/>
              </a:spcAft>
              <a:defRPr sz="4800" b="1">
                <a:solidFill>
                  <a:srgbClr val="396488"/>
                </a:solidFill>
                <a:latin typeface="Arial" charset="0"/>
                <a:ea typeface="ヒラギノ角ゴ ProN W6" charset="0"/>
                <a:cs typeface="ヒラギノ角ゴ ProN W6" charset="0"/>
                <a:sym typeface="Arial" charset="0"/>
              </a:defRPr>
            </a:lvl4pPr>
            <a:lvl5pPr algn="ctr" rtl="0" eaLnBrk="0" fontAlgn="base" hangingPunct="0">
              <a:spcBef>
                <a:spcPct val="0"/>
              </a:spcBef>
              <a:spcAft>
                <a:spcPct val="0"/>
              </a:spcAft>
              <a:defRPr sz="4800" b="1">
                <a:solidFill>
                  <a:srgbClr val="396488"/>
                </a:solidFill>
                <a:latin typeface="Arial" charset="0"/>
                <a:ea typeface="ヒラギノ角ゴ ProN W6" charset="0"/>
                <a:cs typeface="ヒラギノ角ゴ ProN W6" charset="0"/>
                <a:sym typeface="Arial" charset="0"/>
              </a:defRPr>
            </a:lvl5pPr>
            <a:lvl6pPr marL="228600" algn="ctr" rtl="0" fontAlgn="base">
              <a:spcBef>
                <a:spcPct val="0"/>
              </a:spcBef>
              <a:spcAft>
                <a:spcPct val="0"/>
              </a:spcAft>
              <a:defRPr sz="4800" b="1">
                <a:solidFill>
                  <a:srgbClr val="396488"/>
                </a:solidFill>
                <a:latin typeface="Arial" charset="0"/>
                <a:ea typeface="ヒラギノ角ゴ ProN W6" charset="0"/>
                <a:cs typeface="ヒラギノ角ゴ ProN W6" charset="0"/>
                <a:sym typeface="Arial" charset="0"/>
              </a:defRPr>
            </a:lvl6pPr>
            <a:lvl7pPr marL="457200" algn="ctr" rtl="0" fontAlgn="base">
              <a:spcBef>
                <a:spcPct val="0"/>
              </a:spcBef>
              <a:spcAft>
                <a:spcPct val="0"/>
              </a:spcAft>
              <a:defRPr sz="4800" b="1">
                <a:solidFill>
                  <a:srgbClr val="396488"/>
                </a:solidFill>
                <a:latin typeface="Arial" charset="0"/>
                <a:ea typeface="ヒラギノ角ゴ ProN W6" charset="0"/>
                <a:cs typeface="ヒラギノ角ゴ ProN W6" charset="0"/>
                <a:sym typeface="Arial" charset="0"/>
              </a:defRPr>
            </a:lvl7pPr>
            <a:lvl8pPr marL="685800" algn="ctr" rtl="0" fontAlgn="base">
              <a:spcBef>
                <a:spcPct val="0"/>
              </a:spcBef>
              <a:spcAft>
                <a:spcPct val="0"/>
              </a:spcAft>
              <a:defRPr sz="4800" b="1">
                <a:solidFill>
                  <a:srgbClr val="396488"/>
                </a:solidFill>
                <a:latin typeface="Arial" charset="0"/>
                <a:ea typeface="ヒラギノ角ゴ ProN W6" charset="0"/>
                <a:cs typeface="ヒラギノ角ゴ ProN W6" charset="0"/>
                <a:sym typeface="Arial" charset="0"/>
              </a:defRPr>
            </a:lvl8pPr>
            <a:lvl9pPr marL="914400" algn="ctr" rtl="0" fontAlgn="base">
              <a:spcBef>
                <a:spcPct val="0"/>
              </a:spcBef>
              <a:spcAft>
                <a:spcPct val="0"/>
              </a:spcAft>
              <a:defRPr sz="4800" b="1">
                <a:solidFill>
                  <a:srgbClr val="396488"/>
                </a:solidFill>
                <a:latin typeface="Arial" charset="0"/>
                <a:ea typeface="ヒラギノ角ゴ ProN W6" charset="0"/>
                <a:cs typeface="ヒラギノ角ゴ ProN W6" charset="0"/>
                <a:sym typeface="Arial" charset="0"/>
              </a:defRPr>
            </a:lvl9pPr>
          </a:lstStyle>
          <a:p>
            <a:endParaRPr lang="en-US" kern="0" dirty="0"/>
          </a:p>
        </p:txBody>
      </p:sp>
      <p:sp>
        <p:nvSpPr>
          <p:cNvPr id="26" name="Title 1"/>
          <p:cNvSpPr>
            <a:spLocks noGrp="1"/>
          </p:cNvSpPr>
          <p:nvPr>
            <p:ph type="title"/>
          </p:nvPr>
        </p:nvSpPr>
        <p:spPr/>
        <p:txBody>
          <a:bodyPr/>
          <a:lstStyle/>
          <a:p>
            <a:r>
              <a:rPr lang="en-US" dirty="0"/>
              <a:t>Not only fast delivered but also delivering fast</a:t>
            </a:r>
          </a:p>
        </p:txBody>
      </p:sp>
    </p:spTree>
    <p:extLst>
      <p:ext uri="{BB962C8B-B14F-4D97-AF65-F5344CB8AC3E}">
        <p14:creationId xmlns:p14="http://schemas.microsoft.com/office/powerpoint/2010/main" val="485501583"/>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Not only technical metrics count</a:t>
            </a:r>
            <a:r>
              <a:rPr lang="is-IS" dirty="0" smtClean="0"/>
              <a:t>…</a:t>
            </a:r>
            <a:endParaRPr lang="en-US" dirty="0"/>
          </a:p>
        </p:txBody>
      </p:sp>
      <p:sp>
        <p:nvSpPr>
          <p:cNvPr id="5" name="Content Placeholder 4"/>
          <p:cNvSpPr>
            <a:spLocks noGrp="1"/>
          </p:cNvSpPr>
          <p:nvPr>
            <p:ph idx="1"/>
          </p:nvPr>
        </p:nvSpPr>
        <p:spPr/>
        <p:txBody>
          <a:bodyPr/>
          <a:lstStyle/>
          <a:p>
            <a:endParaRPr lang="en-US"/>
          </a:p>
        </p:txBody>
      </p:sp>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754969"/>
            <a:ext cx="12192000" cy="6103031"/>
          </a:xfrm>
          <a:prstGeom prst="rect">
            <a:avLst/>
          </a:prstGeom>
        </p:spPr>
      </p:pic>
    </p:spTree>
    <p:extLst>
      <p:ext uri="{BB962C8B-B14F-4D97-AF65-F5344CB8AC3E}">
        <p14:creationId xmlns:p14="http://schemas.microsoft.com/office/powerpoint/2010/main" val="756350064"/>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is-IS" dirty="0" smtClean="0"/>
              <a:t>…but also business metrics</a:t>
            </a:r>
            <a:endParaRPr lang="en-US" dirty="0"/>
          </a:p>
        </p:txBody>
      </p:sp>
      <p:sp>
        <p:nvSpPr>
          <p:cNvPr id="5" name="Content Placeholder 4"/>
          <p:cNvSpPr>
            <a:spLocks noGrp="1"/>
          </p:cNvSpPr>
          <p:nvPr>
            <p:ph idx="1"/>
          </p:nvPr>
        </p:nvSpPr>
        <p:spPr/>
        <p:txBody>
          <a:bodyPr/>
          <a:lstStyle/>
          <a:p>
            <a:endParaRPr lang="en-US"/>
          </a:p>
        </p:txBody>
      </p:sp>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721842"/>
            <a:ext cx="12192000" cy="6136158"/>
          </a:xfrm>
          <a:prstGeom prst="rect">
            <a:avLst/>
          </a:prstGeom>
        </p:spPr>
      </p:pic>
    </p:spTree>
    <p:extLst>
      <p:ext uri="{BB962C8B-B14F-4D97-AF65-F5344CB8AC3E}">
        <p14:creationId xmlns:p14="http://schemas.microsoft.com/office/powerpoint/2010/main" val="628557482"/>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0" y="0"/>
            <a:ext cx="12192000" cy="6858000"/>
          </a:xfrm>
          <a:prstGeom prst="rect">
            <a:avLst/>
          </a:prstGeom>
          <a:solidFill>
            <a:srgbClr val="090B32"/>
          </a:solidFill>
          <a:ln w="9525">
            <a:noFill/>
            <a:miter lim="800000"/>
            <a:headEnd/>
            <a:tailEnd/>
          </a:ln>
          <a:effectLst/>
        </p:spPr>
        <p:txBody>
          <a:bodyPr wrap="none" rtlCol="0" anchor="ctr"/>
          <a:lstStyle/>
          <a:p>
            <a:pPr algn="ctr"/>
            <a:endParaRPr lang="de-AT"/>
          </a:p>
        </p:txBody>
      </p:sp>
      <p:pic>
        <p:nvPicPr>
          <p:cNvPr id="3" name="Picture 2"/>
          <p:cNvPicPr>
            <a:picLocks noChangeAspect="1"/>
          </p:cNvPicPr>
          <p:nvPr/>
        </p:nvPicPr>
        <p:blipFill>
          <a:blip r:embed="rId3"/>
          <a:stretch>
            <a:fillRect/>
          </a:stretch>
        </p:blipFill>
        <p:spPr>
          <a:xfrm>
            <a:off x="2458758" y="994646"/>
            <a:ext cx="7274483" cy="4985529"/>
          </a:xfrm>
          <a:prstGeom prst="rect">
            <a:avLst/>
          </a:prstGeom>
        </p:spPr>
      </p:pic>
    </p:spTree>
    <p:extLst>
      <p:ext uri="{BB962C8B-B14F-4D97-AF65-F5344CB8AC3E}">
        <p14:creationId xmlns:p14="http://schemas.microsoft.com/office/powerpoint/2010/main" val="398585335"/>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endParaRPr lang="en-US" dirty="0"/>
          </a:p>
        </p:txBody>
      </p:sp>
      <p:pic>
        <p:nvPicPr>
          <p:cNvPr id="3" name="Picture 2"/>
          <p:cNvPicPr>
            <a:picLocks noChangeAspect="1"/>
          </p:cNvPicPr>
          <p:nvPr/>
        </p:nvPicPr>
        <p:blipFill>
          <a:blip r:embed="rId2"/>
          <a:stretch>
            <a:fillRect/>
          </a:stretch>
        </p:blipFill>
        <p:spPr>
          <a:xfrm>
            <a:off x="4735668" y="1430612"/>
            <a:ext cx="2879775" cy="2879775"/>
          </a:xfrm>
          <a:prstGeom prst="rect">
            <a:avLst/>
          </a:prstGeom>
        </p:spPr>
      </p:pic>
    </p:spTree>
    <p:extLst>
      <p:ext uri="{BB962C8B-B14F-4D97-AF65-F5344CB8AC3E}">
        <p14:creationId xmlns:p14="http://schemas.microsoft.com/office/powerpoint/2010/main" val="432859554"/>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Title Slide Light">
  <a:themeElements>
    <a:clrScheme name="Title Slide Ligh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Slide Light">
      <a:majorFont>
        <a:latin typeface="Arial"/>
        <a:ea typeface="ヒラギノ角ゴ ProN W6"/>
        <a:cs typeface="ヒラギノ角ゴ ProN W6"/>
      </a:majorFont>
      <a:minorFont>
        <a:latin typeface="Arial"/>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BBE0E3"/>
        </a:solid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1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solidFill>
          <a:srgbClr val="BBE0E3"/>
        </a:solid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1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Slide Ligh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itle Slide Dark">
  <a:themeElements>
    <a:clrScheme name="Title Slide Dar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Slide Dark">
      <a:majorFont>
        <a:latin typeface="Arial"/>
        <a:ea typeface="ヒラギノ角ゴ ProN W6"/>
        <a:cs typeface="ヒラギノ角ゴ ProN W6"/>
      </a:majorFont>
      <a:minorFont>
        <a:latin typeface="Arial"/>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BBE0E3"/>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1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solidFill>
          <a:srgbClr val="BBE0E3"/>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1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Slide Dar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Bullet Light">
  <a:themeElements>
    <a:clrScheme name="Bullet Ligh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ullet Light">
      <a:majorFont>
        <a:latin typeface="Arial"/>
        <a:ea typeface="ヒラギノ角ゴ ProN W6"/>
        <a:cs typeface="ヒラギノ角ゴ ProN W6"/>
      </a:majorFont>
      <a:minorFont>
        <a:latin typeface="Arial"/>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BBE0E3"/>
        </a:solid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1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solidFill>
          <a:srgbClr val="BBE0E3"/>
        </a:solid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1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Bullet Ligh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2608</TotalTime>
  <Words>1187</Words>
  <Application>Microsoft Macintosh PowerPoint</Application>
  <PresentationFormat>Widescreen</PresentationFormat>
  <Paragraphs>291</Paragraphs>
  <Slides>39</Slides>
  <Notes>17</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39</vt:i4>
      </vt:variant>
    </vt:vector>
  </HeadingPairs>
  <TitlesOfParts>
    <vt:vector size="48" baseType="lpstr">
      <vt:lpstr>Arial</vt:lpstr>
      <vt:lpstr>Calibri</vt:lpstr>
      <vt:lpstr>Gill Sans</vt:lpstr>
      <vt:lpstr>Wingdings</vt:lpstr>
      <vt:lpstr>ヒラギノ角ゴ ProN W3</vt:lpstr>
      <vt:lpstr>ヒラギノ角ゴ ProN W6</vt:lpstr>
      <vt:lpstr>Title Slide Light</vt:lpstr>
      <vt:lpstr>Title Slide Dark</vt:lpstr>
      <vt:lpstr>Bullet Light</vt:lpstr>
      <vt:lpstr>Running micro service environments is no free lunch</vt:lpstr>
      <vt:lpstr>PowerPoint Presentation</vt:lpstr>
      <vt:lpstr>Enterprises often still run traditional monolithic applications</vt:lpstr>
      <vt:lpstr>Deliver value at the speed of business</vt:lpstr>
      <vt:lpstr>Not only fast delivered but also delivering fast</vt:lpstr>
      <vt:lpstr>Not only technical metrics count…</vt:lpstr>
      <vt:lpstr>…but also business metrics</vt:lpstr>
      <vt:lpstr>PowerPoint Presentation</vt:lpstr>
      <vt:lpstr>PowerPoint Presentation</vt:lpstr>
      <vt:lpstr>Biggest LatAm e-commerce company</vt:lpstr>
      <vt:lpstr>Why are we doing micro services?</vt:lpstr>
      <vt:lpstr>PowerPoint Presentation</vt:lpstr>
      <vt:lpstr>What exactly was broken?</vt:lpstr>
      <vt:lpstr>PowerPoint Presentation</vt:lpstr>
      <vt:lpstr>Who’s involved in fixing it?</vt:lpstr>
      <vt:lpstr>What we have changed!</vt:lpstr>
      <vt:lpstr>PowerPoint Presentation</vt:lpstr>
      <vt:lpstr>Change responsibilities!</vt:lpstr>
      <vt:lpstr>Change communication!</vt:lpstr>
      <vt:lpstr>How we did it?</vt:lpstr>
      <vt:lpstr>Empower your developers!</vt:lpstr>
      <vt:lpstr>From monolith to micro services</vt:lpstr>
      <vt:lpstr>Dynatrace Ruxit service flow makes micro services visible </vt:lpstr>
      <vt:lpstr>Dynatrace Ruxit service flow makes micro services visible</vt:lpstr>
      <vt:lpstr>The Platform</vt:lpstr>
      <vt:lpstr>One PaaS to run all micro services</vt:lpstr>
      <vt:lpstr>Which technology a micro service is built?</vt:lpstr>
      <vt:lpstr>PowerPoint Presentation</vt:lpstr>
      <vt:lpstr>What have we learned?</vt:lpstr>
      <vt:lpstr>#1 – From monolith to bad app</vt:lpstr>
      <vt:lpstr>#2 – Legacy systems</vt:lpstr>
      <vt:lpstr>#3 – Multi datacenter PaaS</vt:lpstr>
      <vt:lpstr>#4 – Seriously, you need an API Gateway</vt:lpstr>
      <vt:lpstr>#5 – Databases</vt:lpstr>
      <vt:lpstr>#6 – DevOps? Dev and Ops need to work closely together</vt:lpstr>
      <vt:lpstr>Black Friday?</vt:lpstr>
      <vt:lpstr>We survived Black Friday</vt:lpstr>
      <vt:lpstr>PowerPoint Presentation</vt:lpstr>
      <vt:lpstr>Thanks!</vt:lpstr>
    </vt:vector>
  </TitlesOfParts>
  <Manager/>
  <Company/>
  <LinksUpToDate>false</LinksUpToDate>
  <SharedDoc>false</SharedDoc>
  <HyperlinkBase/>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B2W</dc:title>
  <dc:subject/>
  <dc:creator>Microsoft Office User</dc:creator>
  <cp:keywords/>
  <dc:description/>
  <cp:lastModifiedBy>Mayr, Alois</cp:lastModifiedBy>
  <cp:revision>111</cp:revision>
  <cp:lastPrinted>2016-06-23T07:03:26Z</cp:lastPrinted>
  <dcterms:created xsi:type="dcterms:W3CDTF">2016-05-29T20:48:57Z</dcterms:created>
  <dcterms:modified xsi:type="dcterms:W3CDTF">2016-07-05T10:22:51Z</dcterms:modified>
  <cp:category/>
</cp:coreProperties>
</file>