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4"/>
    <p:sldMasterId id="2147483657" r:id="rId5"/>
  </p:sldMasterIdLst>
  <p:notesMasterIdLst>
    <p:notesMasterId r:id="rId29"/>
  </p:notesMasterIdLst>
  <p:sldIdLst>
    <p:sldId id="259" r:id="rId6"/>
    <p:sldId id="263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7" r:id="rId18"/>
    <p:sldId id="276" r:id="rId19"/>
    <p:sldId id="274" r:id="rId20"/>
    <p:sldId id="278" r:id="rId21"/>
    <p:sldId id="279" r:id="rId22"/>
    <p:sldId id="283" r:id="rId23"/>
    <p:sldId id="280" r:id="rId24"/>
    <p:sldId id="282" r:id="rId25"/>
    <p:sldId id="285" r:id="rId26"/>
    <p:sldId id="281" r:id="rId27"/>
    <p:sldId id="284" r:id="rId28"/>
  </p:sldIdLst>
  <p:sldSz cx="24384000" cy="13716000"/>
  <p:notesSz cx="7023100" cy="9309100"/>
  <p:custShowLst>
    <p:custShow name="ToDemo1" id="0">
      <p:sldLst>
        <p:sld r:id="rId6"/>
        <p:sld r:id="rId7"/>
        <p:sld r:id="rId8"/>
        <p:sld r:id="rId9"/>
        <p:sld r:id="rId10"/>
        <p:sld r:id="rId11"/>
      </p:sldLst>
    </p:custShow>
    <p:custShow name="ToDemo2" id="1">
      <p:sldLst>
        <p:sld r:id="rId12"/>
        <p:sld r:id="rId13"/>
        <p:sld r:id="rId14"/>
        <p:sld r:id="rId15"/>
        <p:sld r:id="rId16"/>
        <p:sld r:id="rId17"/>
      </p:sldLst>
    </p:custShow>
    <p:custShow name="ToDemo3" id="2">
      <p:sldLst>
        <p:sld r:id="rId18"/>
        <p:sld r:id="rId19"/>
        <p:sld r:id="rId20"/>
        <p:sld r:id="rId21"/>
      </p:sldLst>
    </p:custShow>
    <p:custShow name="ToDemo4" id="3">
      <p:sldLst>
        <p:sld r:id="rId22"/>
        <p:sld r:id="rId23"/>
      </p:sldLst>
    </p:custShow>
    <p:custShow name="ToEnd" id="4">
      <p:sldLst>
        <p:sld r:id="rId24"/>
        <p:sld r:id="rId25"/>
        <p:sld r:id="rId26"/>
        <p:sld r:id="rId27"/>
        <p:sld r:id="rId28"/>
      </p:sldLst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1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  <a:srgbClr val="51729C"/>
    <a:srgbClr val="008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673" autoAdjust="0"/>
  </p:normalViewPr>
  <p:slideViewPr>
    <p:cSldViewPr>
      <p:cViewPr varScale="1">
        <p:scale>
          <a:sx n="37" d="100"/>
          <a:sy n="37" d="100"/>
        </p:scale>
        <p:origin x="1170" y="5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0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0EE28E6-C4D5-4A65-B232-F4DD67F6C22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11661E7-9351-4B63-80D6-88023D3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4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30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96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5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8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44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5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4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47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66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sz="2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3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1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79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3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73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17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1600" lvl="1" indent="-174982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8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1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2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28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39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87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E7-9351-4B63-80D6-88023D38F1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8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0614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97742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077200" y="0"/>
            <a:ext cx="152908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77200" y="7772400"/>
            <a:ext cx="15290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charset="0"/>
              </a:rPr>
              <a:t>Second level</a:t>
            </a:r>
          </a:p>
          <a:p>
            <a:pPr lvl="2"/>
            <a:r>
              <a:rPr lang="en-US" dirty="0">
                <a:sym typeface="Arial" charset="0"/>
              </a:rPr>
              <a:t>Third level</a:t>
            </a:r>
          </a:p>
          <a:p>
            <a:pPr lvl="3"/>
            <a:r>
              <a:rPr lang="en-US" dirty="0">
                <a:sym typeface="Arial" charset="0"/>
              </a:rPr>
              <a:t>Fourth level</a:t>
            </a:r>
          </a:p>
          <a:p>
            <a:pPr lvl="4"/>
            <a:r>
              <a:rPr lang="en-US" dirty="0">
                <a:sym typeface="Arial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48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0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241300"/>
            <a:ext cx="23134637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828800"/>
            <a:ext cx="23139400" cy="1054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charset="0"/>
              </a:rPr>
              <a:t>Second level</a:t>
            </a:r>
          </a:p>
          <a:p>
            <a:pPr lvl="2"/>
            <a:r>
              <a:rPr lang="en-US" dirty="0">
                <a:sym typeface="Arial" charset="0"/>
              </a:rPr>
              <a:t>Third level</a:t>
            </a:r>
          </a:p>
          <a:p>
            <a:pPr lvl="3"/>
            <a:r>
              <a:rPr lang="en-US" dirty="0">
                <a:sym typeface="Arial" charset="0"/>
              </a:rPr>
              <a:t>Fourth level</a:t>
            </a:r>
          </a:p>
          <a:p>
            <a:pPr lvl="4"/>
            <a:r>
              <a:rPr lang="en-US" dirty="0">
                <a:sym typeface="Arial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0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008A96"/>
          </a:solidFill>
          <a:latin typeface="+mj-lt"/>
          <a:ea typeface="+mj-ea"/>
          <a:cs typeface="+mj-cs"/>
          <a:sym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600" b="1">
          <a:solidFill>
            <a:srgbClr val="396488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627063" indent="-627063" algn="l" rtl="0" eaLnBrk="0" fontAlgn="base" hangingPunct="0">
        <a:lnSpc>
          <a:spcPct val="90000"/>
        </a:lnSpc>
        <a:spcBef>
          <a:spcPts val="2100"/>
        </a:spcBef>
        <a:spcAft>
          <a:spcPct val="0"/>
        </a:spcAft>
        <a:buClr>
          <a:srgbClr val="008A96"/>
        </a:buClr>
        <a:buSzPct val="100000"/>
        <a:buFont typeface="Wingdings" charset="0"/>
        <a:buChar char="§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1033463" indent="-525463" algn="l" rtl="0" eaLnBrk="0" fontAlgn="base" hangingPunct="0">
        <a:lnSpc>
          <a:spcPct val="90000"/>
        </a:lnSpc>
        <a:spcBef>
          <a:spcPts val="1900"/>
        </a:spcBef>
        <a:spcAft>
          <a:spcPct val="0"/>
        </a:spcAft>
        <a:buClr>
          <a:srgbClr val="008A96"/>
        </a:buClr>
        <a:buSzPct val="100000"/>
        <a:buFont typeface="Arial" charset="0"/>
        <a:buChar char="-"/>
        <a:defRPr sz="4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490663" indent="-525463" algn="l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Clr>
          <a:srgbClr val="008A96"/>
        </a:buClr>
        <a:buSzPct val="100000"/>
        <a:buFont typeface="Arial" charset="0"/>
        <a:buChar char="-"/>
        <a:defRPr sz="4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947863" indent="-525463" algn="l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Clr>
          <a:srgbClr val="008A96"/>
        </a:buClr>
        <a:buSzPct val="100000"/>
        <a:buFont typeface="Arial" charset="0"/>
        <a:buChar char="-"/>
        <a:defRPr sz="4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455863" indent="-576263" algn="l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Clr>
          <a:srgbClr val="008A96"/>
        </a:buClr>
        <a:buSzPct val="100000"/>
        <a:buFont typeface="Arial" charset="0"/>
        <a:buChar char="-"/>
        <a:defRPr sz="4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705100" indent="-457200" algn="l" rtl="0" fontAlgn="base">
        <a:spcBef>
          <a:spcPts val="1300"/>
        </a:spcBef>
        <a:spcAft>
          <a:spcPct val="0"/>
        </a:spcAft>
        <a:buClr>
          <a:srgbClr val="396488"/>
        </a:buClr>
        <a:buSzPct val="100000"/>
        <a:buFont typeface="Arial" charset="0"/>
        <a:buChar char="-"/>
        <a:defRPr sz="4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162300" indent="-457200" algn="l" rtl="0" fontAlgn="base">
        <a:spcBef>
          <a:spcPts val="1300"/>
        </a:spcBef>
        <a:spcAft>
          <a:spcPct val="0"/>
        </a:spcAft>
        <a:buClr>
          <a:srgbClr val="396488"/>
        </a:buClr>
        <a:buSzPct val="100000"/>
        <a:buFont typeface="Arial" charset="0"/>
        <a:buChar char="-"/>
        <a:defRPr sz="4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619500" indent="-457200" algn="l" rtl="0" fontAlgn="base">
        <a:spcBef>
          <a:spcPts val="1300"/>
        </a:spcBef>
        <a:spcAft>
          <a:spcPct val="0"/>
        </a:spcAft>
        <a:buClr>
          <a:srgbClr val="396488"/>
        </a:buClr>
        <a:buSzPct val="100000"/>
        <a:buFont typeface="Arial" charset="0"/>
        <a:buChar char="-"/>
        <a:defRPr sz="4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4076700" indent="-457200" algn="l" rtl="0" fontAlgn="base">
        <a:spcBef>
          <a:spcPts val="1300"/>
        </a:spcBef>
        <a:spcAft>
          <a:spcPct val="0"/>
        </a:spcAft>
        <a:buClr>
          <a:srgbClr val="396488"/>
        </a:buClr>
        <a:buSzPct val="100000"/>
        <a:buFont typeface="Arial" charset="0"/>
        <a:buChar char="-"/>
        <a:defRPr sz="4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zure.microsoft.com/en-us/documentation/articles/service-fabric-reliable-actors-introduction/https:/azure.microsoft.com/en-us/documentation/articles/service-fabric-reliable-actors-introduction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zure.microsoft.com/en-us/documentation/articles/app-insights-overview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/>
              <a:t>Monitoring the Microsoft Cloud</a:t>
            </a:r>
            <a:br>
              <a:rPr lang="en-US" dirty="0"/>
            </a:br>
            <a:r>
              <a:rPr lang="en-US" sz="6600" dirty="0"/>
              <a:t>The Geneva Monitoring System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/>
        <p:txBody>
          <a:bodyPr lIns="38100" tIns="38100" rIns="38100" bIns="38100"/>
          <a:lstStyle/>
          <a:p>
            <a:pPr marL="0" indent="0" algn="l" eaLnBrk="1" hangingPunct="1">
              <a:defRPr/>
            </a:pPr>
            <a:r>
              <a:rPr lang="en-US" dirty="0"/>
              <a:t>Gabe Wishnie</a:t>
            </a:r>
          </a:p>
          <a:p>
            <a:pPr marL="0" indent="0" algn="l" eaLnBrk="1" hangingPunct="1">
              <a:defRPr/>
            </a:pPr>
            <a:r>
              <a:rPr lang="en-US" sz="4000" dirty="0"/>
              <a:t>(on behalf of the Geneva Monitoring Team)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And Data Explosion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advantage of the characteristics of time series metric data</a:t>
            </a:r>
          </a:p>
          <a:p>
            <a:pPr lvl="1"/>
            <a:r>
              <a:rPr lang="en-US" dirty="0"/>
              <a:t>Data is typically always moving forward in time</a:t>
            </a:r>
          </a:p>
          <a:p>
            <a:pPr lvl="2"/>
            <a:r>
              <a:rPr lang="en-US" dirty="0"/>
              <a:t>Delta-of-deltas encoding used for timestamps</a:t>
            </a:r>
            <a:br>
              <a:rPr lang="en-US" dirty="0"/>
            </a:br>
            <a:r>
              <a:rPr lang="en-US" dirty="0"/>
              <a:t>(T3-T2) - (T2-T1) -&gt; 1 bit in most cases such as a minutely counter</a:t>
            </a:r>
          </a:p>
          <a:p>
            <a:pPr lvl="1"/>
            <a:r>
              <a:rPr lang="en-US" dirty="0"/>
              <a:t>Most metrics (modulo incidents) are </a:t>
            </a:r>
            <a:r>
              <a:rPr lang="en-US" i="1" dirty="0"/>
              <a:t>relatively</a:t>
            </a:r>
            <a:r>
              <a:rPr lang="en-US" dirty="0"/>
              <a:t> stable sample-over-sample</a:t>
            </a:r>
          </a:p>
          <a:p>
            <a:pPr lvl="2"/>
            <a:r>
              <a:rPr lang="en-US" dirty="0"/>
              <a:t>Delta encoding used for metric values</a:t>
            </a:r>
            <a:br>
              <a:rPr lang="en-US" dirty="0"/>
            </a:br>
            <a:r>
              <a:rPr lang="en-US" dirty="0"/>
              <a:t>(V1-V2) -&gt; few bits depending on variance</a:t>
            </a:r>
          </a:p>
          <a:p>
            <a:pPr lvl="2"/>
            <a:r>
              <a:rPr lang="en-US" dirty="0"/>
              <a:t>Special case common scenarios</a:t>
            </a:r>
          </a:p>
          <a:p>
            <a:pPr lvl="4"/>
            <a:r>
              <a:rPr lang="en-US" dirty="0"/>
              <a:t>Many metrics are always 0 value – takes 1 bit only to store since sign is not needed</a:t>
            </a:r>
          </a:p>
          <a:p>
            <a:pPr lvl="4"/>
            <a:r>
              <a:rPr lang="en-US" dirty="0"/>
              <a:t>Many metrics may only emit one sample per period - do not store min/max since == sum</a:t>
            </a:r>
          </a:p>
          <a:p>
            <a:pPr lvl="1"/>
            <a:r>
              <a:rPr lang="en-US" i="1" dirty="0"/>
              <a:t>Long</a:t>
            </a:r>
            <a:r>
              <a:rPr lang="en-US" dirty="0"/>
              <a:t> values are supported, most are much smaller</a:t>
            </a:r>
          </a:p>
          <a:p>
            <a:pPr lvl="2"/>
            <a:r>
              <a:rPr lang="en-US" dirty="0"/>
              <a:t>Fibonacci encoding used for metric delta values</a:t>
            </a:r>
            <a:br>
              <a:rPr lang="en-US" dirty="0"/>
            </a:br>
            <a:r>
              <a:rPr lang="en-US" dirty="0"/>
              <a:t>1-bit for sign + Fib(Abs(∆))</a:t>
            </a:r>
          </a:p>
          <a:p>
            <a:pPr lvl="1"/>
            <a:r>
              <a:rPr lang="en-US" dirty="0"/>
              <a:t>Sum and Count encode to 5 bits for some data sets - </a:t>
            </a:r>
            <a:r>
              <a:rPr lang="en-US" b="1" dirty="0"/>
              <a:t>95% reduction - now multiple these savings by a billion active time series</a:t>
            </a:r>
          </a:p>
          <a:p>
            <a:pPr marL="508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609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 </a:t>
            </a:r>
            <a:r>
              <a:rPr lang="en-US" dirty="0" err="1"/>
              <a:t>lossiness</a:t>
            </a:r>
            <a:r>
              <a:rPr lang="en-US" dirty="0"/>
              <a:t> is the enemy of low latency</a:t>
            </a:r>
          </a:p>
          <a:p>
            <a:r>
              <a:rPr lang="en-US" dirty="0"/>
              <a:t>Avoid sustained outages – time marches on and so does client publication</a:t>
            </a:r>
          </a:p>
          <a:p>
            <a:r>
              <a:rPr lang="en-US" dirty="0"/>
              <a:t>Expect drops, capture it (and attempt to minimize it)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8001000" y="4495800"/>
            <a:ext cx="13716000" cy="7620000"/>
            <a:chOff x="4038600" y="2819400"/>
            <a:chExt cx="13335000" cy="9482758"/>
          </a:xfrm>
        </p:grpSpPr>
        <p:sp>
          <p:nvSpPr>
            <p:cNvPr id="4" name="Rectangle 3"/>
            <p:cNvSpPr/>
            <p:nvPr/>
          </p:nvSpPr>
          <p:spPr bwMode="auto">
            <a:xfrm>
              <a:off x="5943600" y="5864290"/>
              <a:ext cx="1905000" cy="1295400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Frontend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/>
                <a:t>Server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7848600" y="5867400"/>
              <a:ext cx="1905000" cy="1295400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Frontend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/>
                <a:t>Server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53600" y="5864290"/>
              <a:ext cx="1905000" cy="1295400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Frontend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/>
                <a:t>Server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1648492" y="5864290"/>
              <a:ext cx="1905000" cy="1295400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Frontend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/>
                <a:t>Server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3543384" y="5864290"/>
              <a:ext cx="1905000" cy="1295400"/>
            </a:xfrm>
            <a:prstGeom prst="rect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Frontend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/>
                <a:t>Server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038600" y="2819400"/>
              <a:ext cx="1905000" cy="1295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Publishing</a:t>
              </a:r>
              <a:r>
                <a:rPr lang="en-US" sz="2800" dirty="0"/>
                <a:t> Client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943600" y="2824066"/>
              <a:ext cx="1905000" cy="1295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Publishing</a:t>
              </a:r>
              <a:r>
                <a:rPr lang="en-US" sz="2800" dirty="0"/>
                <a:t> Client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848600" y="2819400"/>
              <a:ext cx="1905000" cy="1295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Publishing</a:t>
              </a:r>
              <a:r>
                <a:rPr lang="en-US" sz="2800" dirty="0"/>
                <a:t> Client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753600" y="2819400"/>
              <a:ext cx="1905000" cy="1295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Publishing</a:t>
              </a:r>
              <a:r>
                <a:rPr lang="en-US" sz="2800" dirty="0"/>
                <a:t> Client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1658600" y="2819400"/>
              <a:ext cx="1905000" cy="1295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Publishing</a:t>
              </a:r>
              <a:r>
                <a:rPr lang="en-US" sz="2800" dirty="0"/>
                <a:t> Client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3555824" y="2819400"/>
              <a:ext cx="1905000" cy="1295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Publishing</a:t>
              </a:r>
              <a:r>
                <a:rPr lang="en-US" sz="2800" dirty="0"/>
                <a:t> Client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5468600" y="2819400"/>
              <a:ext cx="1905000" cy="1295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Publishing</a:t>
              </a:r>
              <a:r>
                <a:rPr lang="en-US" sz="2800" dirty="0"/>
                <a:t> Client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0324322" y="4800600"/>
              <a:ext cx="762000" cy="533400"/>
            </a:xfrm>
            <a:prstGeom prst="ellipse">
              <a:avLst/>
            </a:prstGeom>
            <a:solidFill>
              <a:schemeClr val="accent3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VIP</a:t>
              </a:r>
            </a:p>
          </p:txBody>
        </p:sp>
        <p:cxnSp>
          <p:nvCxnSpPr>
            <p:cNvPr id="17" name="Straight Arrow Connector 16"/>
            <p:cNvCxnSpPr>
              <a:stCxn id="9" idx="2"/>
              <a:endCxn id="16" idx="3"/>
            </p:cNvCxnSpPr>
            <p:nvPr/>
          </p:nvCxnSpPr>
          <p:spPr bwMode="auto">
            <a:xfrm>
              <a:off x="4991100" y="4114800"/>
              <a:ext cx="5444814" cy="1141085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>
              <a:stCxn id="10" idx="2"/>
              <a:endCxn id="16" idx="2"/>
            </p:cNvCxnSpPr>
            <p:nvPr/>
          </p:nvCxnSpPr>
          <p:spPr bwMode="auto">
            <a:xfrm>
              <a:off x="6896100" y="4119466"/>
              <a:ext cx="3428222" cy="947834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>
              <a:stCxn id="11" idx="2"/>
              <a:endCxn id="16" idx="1"/>
            </p:cNvCxnSpPr>
            <p:nvPr/>
          </p:nvCxnSpPr>
          <p:spPr bwMode="auto">
            <a:xfrm>
              <a:off x="8801100" y="4114800"/>
              <a:ext cx="1634814" cy="763915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12" idx="2"/>
              <a:endCxn id="16" idx="0"/>
            </p:cNvCxnSpPr>
            <p:nvPr/>
          </p:nvCxnSpPr>
          <p:spPr bwMode="auto">
            <a:xfrm flipH="1">
              <a:off x="10705322" y="4114800"/>
              <a:ext cx="778" cy="68580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>
              <a:stCxn id="13" idx="2"/>
              <a:endCxn id="16" idx="7"/>
            </p:cNvCxnSpPr>
            <p:nvPr/>
          </p:nvCxnSpPr>
          <p:spPr bwMode="auto">
            <a:xfrm flipH="1">
              <a:off x="10974730" y="4114800"/>
              <a:ext cx="1636370" cy="763915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/>
            <p:cNvCxnSpPr>
              <a:stCxn id="14" idx="2"/>
              <a:endCxn id="16" idx="6"/>
            </p:cNvCxnSpPr>
            <p:nvPr/>
          </p:nvCxnSpPr>
          <p:spPr bwMode="auto">
            <a:xfrm flipH="1">
              <a:off x="11086322" y="4114800"/>
              <a:ext cx="3422002" cy="95250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>
              <a:stCxn id="15" idx="2"/>
              <a:endCxn id="16" idx="5"/>
            </p:cNvCxnSpPr>
            <p:nvPr/>
          </p:nvCxnSpPr>
          <p:spPr bwMode="auto">
            <a:xfrm flipH="1">
              <a:off x="10974730" y="4114800"/>
              <a:ext cx="5446370" cy="1141085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>
              <a:stCxn id="16" idx="4"/>
              <a:endCxn id="4" idx="0"/>
            </p:cNvCxnSpPr>
            <p:nvPr/>
          </p:nvCxnSpPr>
          <p:spPr bwMode="auto">
            <a:xfrm flipH="1">
              <a:off x="6896100" y="5334000"/>
              <a:ext cx="3809222" cy="53029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>
              <a:stCxn id="16" idx="4"/>
              <a:endCxn id="5" idx="0"/>
            </p:cNvCxnSpPr>
            <p:nvPr/>
          </p:nvCxnSpPr>
          <p:spPr bwMode="auto">
            <a:xfrm flipH="1">
              <a:off x="8801100" y="5334000"/>
              <a:ext cx="1904222" cy="53340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>
              <a:stCxn id="16" idx="4"/>
              <a:endCxn id="6" idx="0"/>
            </p:cNvCxnSpPr>
            <p:nvPr/>
          </p:nvCxnSpPr>
          <p:spPr bwMode="auto">
            <a:xfrm>
              <a:off x="10705322" y="5334000"/>
              <a:ext cx="778" cy="53029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>
              <a:stCxn id="16" idx="4"/>
              <a:endCxn id="7" idx="0"/>
            </p:cNvCxnSpPr>
            <p:nvPr/>
          </p:nvCxnSpPr>
          <p:spPr bwMode="auto">
            <a:xfrm>
              <a:off x="10705322" y="5334000"/>
              <a:ext cx="1895670" cy="53029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>
              <a:stCxn id="16" idx="4"/>
              <a:endCxn id="8" idx="0"/>
            </p:cNvCxnSpPr>
            <p:nvPr/>
          </p:nvCxnSpPr>
          <p:spPr bwMode="auto">
            <a:xfrm>
              <a:off x="10705322" y="5334000"/>
              <a:ext cx="3790562" cy="53029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" name="Rectangle 41"/>
            <p:cNvSpPr/>
            <p:nvPr/>
          </p:nvSpPr>
          <p:spPr bwMode="auto">
            <a:xfrm>
              <a:off x="7846670" y="8763000"/>
              <a:ext cx="1905000" cy="1295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Aggregator/Batcher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1658600" y="8763000"/>
              <a:ext cx="1905000" cy="1295400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5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Aggregator/Batcher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9751670" y="8763000"/>
              <a:ext cx="1905000" cy="1295400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5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Aggregator/Batcher</a:t>
              </a:r>
            </a:p>
          </p:txBody>
        </p:sp>
        <p:cxnSp>
          <p:nvCxnSpPr>
            <p:cNvPr id="58" name="Straight Arrow Connector 57"/>
            <p:cNvCxnSpPr>
              <a:stCxn id="4" idx="2"/>
              <a:endCxn id="42" idx="0"/>
            </p:cNvCxnSpPr>
            <p:nvPr/>
          </p:nvCxnSpPr>
          <p:spPr bwMode="auto">
            <a:xfrm>
              <a:off x="6896100" y="7159690"/>
              <a:ext cx="1903070" cy="160331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Straight Arrow Connector 58"/>
            <p:cNvCxnSpPr>
              <a:stCxn id="5" idx="2"/>
              <a:endCxn id="42" idx="0"/>
            </p:cNvCxnSpPr>
            <p:nvPr/>
          </p:nvCxnSpPr>
          <p:spPr bwMode="auto">
            <a:xfrm flipH="1">
              <a:off x="8799170" y="7162800"/>
              <a:ext cx="1930" cy="160020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6" idx="2"/>
              <a:endCxn id="42" idx="0"/>
            </p:cNvCxnSpPr>
            <p:nvPr/>
          </p:nvCxnSpPr>
          <p:spPr bwMode="auto">
            <a:xfrm flipH="1">
              <a:off x="8799170" y="7159690"/>
              <a:ext cx="1906930" cy="160331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7" idx="2"/>
              <a:endCxn id="42" idx="0"/>
            </p:cNvCxnSpPr>
            <p:nvPr/>
          </p:nvCxnSpPr>
          <p:spPr bwMode="auto">
            <a:xfrm flipH="1">
              <a:off x="8799170" y="7159690"/>
              <a:ext cx="3801822" cy="160331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>
              <a:stCxn id="8" idx="2"/>
              <a:endCxn id="42" idx="0"/>
            </p:cNvCxnSpPr>
            <p:nvPr/>
          </p:nvCxnSpPr>
          <p:spPr bwMode="auto">
            <a:xfrm flipH="1">
              <a:off x="8799170" y="7159690"/>
              <a:ext cx="5696714" cy="1603310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Rectangle 62"/>
            <p:cNvSpPr/>
            <p:nvPr/>
          </p:nvSpPr>
          <p:spPr bwMode="auto">
            <a:xfrm>
              <a:off x="5958114" y="10998085"/>
              <a:ext cx="1905000" cy="1295400"/>
            </a:xfrm>
            <a:prstGeom prst="rect">
              <a:avLst/>
            </a:prstGeom>
            <a:solidFill>
              <a:srgbClr val="FF9F9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Store (Caching)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849435" y="11005458"/>
              <a:ext cx="1905000" cy="1295400"/>
            </a:xfrm>
            <a:prstGeom prst="rect">
              <a:avLst/>
            </a:prstGeom>
            <a:solidFill>
              <a:srgbClr val="FF9F9F">
                <a:alpha val="50000"/>
              </a:srgb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Store (Caching)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9760857" y="11001828"/>
              <a:ext cx="1905000" cy="1295400"/>
            </a:xfrm>
            <a:prstGeom prst="rect">
              <a:avLst/>
            </a:prstGeom>
            <a:solidFill>
              <a:srgbClr val="FF9F9F">
                <a:alpha val="50000"/>
              </a:srgb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Store (Caching)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1657765" y="10999496"/>
              <a:ext cx="1905000" cy="1295400"/>
            </a:xfrm>
            <a:prstGeom prst="rect">
              <a:avLst/>
            </a:prstGeom>
            <a:solidFill>
              <a:srgbClr val="FF9F9F">
                <a:alpha val="50000"/>
              </a:srgb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Store (Caching)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3563600" y="11006758"/>
              <a:ext cx="1905000" cy="1295400"/>
            </a:xfrm>
            <a:prstGeom prst="rect">
              <a:avLst/>
            </a:prstGeom>
            <a:solidFill>
              <a:srgbClr val="FF9F9F">
                <a:alpha val="50000"/>
              </a:srgb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Store (Caching)</a:t>
              </a:r>
            </a:p>
          </p:txBody>
        </p:sp>
        <p:cxnSp>
          <p:nvCxnSpPr>
            <p:cNvPr id="68" name="Straight Arrow Connector 67"/>
            <p:cNvCxnSpPr>
              <a:stCxn id="42" idx="2"/>
              <a:endCxn id="63" idx="0"/>
            </p:cNvCxnSpPr>
            <p:nvPr/>
          </p:nvCxnSpPr>
          <p:spPr bwMode="auto">
            <a:xfrm flipH="1">
              <a:off x="6910614" y="10058400"/>
              <a:ext cx="1888556" cy="939685"/>
            </a:xfrm>
            <a:prstGeom prst="straightConnector1">
              <a:avLst/>
            </a:prstGeom>
            <a:solidFill>
              <a:srgbClr val="BBE0E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0" name="TextBox 69"/>
          <p:cNvSpPr txBox="1"/>
          <p:nvPr/>
        </p:nvSpPr>
        <p:spPr>
          <a:xfrm>
            <a:off x="1772617" y="8304514"/>
            <a:ext cx="4551983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Data can be dropped</a:t>
            </a:r>
          </a:p>
        </p:txBody>
      </p:sp>
      <p:cxnSp>
        <p:nvCxnSpPr>
          <p:cNvPr id="72" name="Straight Arrow Connector 71"/>
          <p:cNvCxnSpPr>
            <a:stCxn id="70" idx="3"/>
            <a:endCxn id="9" idx="2"/>
          </p:cNvCxnSpPr>
          <p:nvPr/>
        </p:nvCxnSpPr>
        <p:spPr bwMode="auto">
          <a:xfrm flipV="1">
            <a:off x="6324600" y="5536736"/>
            <a:ext cx="2656115" cy="309094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3"/>
            <a:endCxn id="4" idx="1"/>
          </p:cNvCxnSpPr>
          <p:nvPr/>
        </p:nvCxnSpPr>
        <p:spPr bwMode="auto">
          <a:xfrm flipV="1">
            <a:off x="6324600" y="7463031"/>
            <a:ext cx="3635829" cy="1164649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0" idx="3"/>
            <a:endCxn id="42" idx="1"/>
          </p:cNvCxnSpPr>
          <p:nvPr/>
        </p:nvCxnSpPr>
        <p:spPr bwMode="auto">
          <a:xfrm>
            <a:off x="6324600" y="8627680"/>
            <a:ext cx="5593272" cy="1164649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0" idx="3"/>
            <a:endCxn id="63" idx="1"/>
          </p:cNvCxnSpPr>
          <p:nvPr/>
        </p:nvCxnSpPr>
        <p:spPr bwMode="auto">
          <a:xfrm>
            <a:off x="6324600" y="8627680"/>
            <a:ext cx="3650757" cy="296068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772617" y="7476668"/>
            <a:ext cx="4551983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Data can be sampled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766333" y="9144000"/>
            <a:ext cx="4551983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Data can be throttled</a:t>
            </a:r>
          </a:p>
        </p:txBody>
      </p:sp>
      <p:cxnSp>
        <p:nvCxnSpPr>
          <p:cNvPr id="87" name="Straight Arrow Connector 86"/>
          <p:cNvCxnSpPr>
            <a:stCxn id="85" idx="3"/>
            <a:endCxn id="9" idx="2"/>
          </p:cNvCxnSpPr>
          <p:nvPr/>
        </p:nvCxnSpPr>
        <p:spPr bwMode="auto">
          <a:xfrm flipV="1">
            <a:off x="6324600" y="5536736"/>
            <a:ext cx="2656115" cy="2263098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5" idx="3"/>
            <a:endCxn id="4" idx="1"/>
          </p:cNvCxnSpPr>
          <p:nvPr/>
        </p:nvCxnSpPr>
        <p:spPr bwMode="auto">
          <a:xfrm flipV="1">
            <a:off x="6324600" y="7463031"/>
            <a:ext cx="3635829" cy="336803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6" idx="3"/>
            <a:endCxn id="9" idx="2"/>
          </p:cNvCxnSpPr>
          <p:nvPr/>
        </p:nvCxnSpPr>
        <p:spPr bwMode="auto">
          <a:xfrm flipV="1">
            <a:off x="6318316" y="5536736"/>
            <a:ext cx="2662399" cy="393043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6" idx="3"/>
            <a:endCxn id="4" idx="1"/>
          </p:cNvCxnSpPr>
          <p:nvPr/>
        </p:nvCxnSpPr>
        <p:spPr bwMode="auto">
          <a:xfrm flipV="1">
            <a:off x="6318316" y="7463031"/>
            <a:ext cx="3642113" cy="2004135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6" idx="3"/>
            <a:endCxn id="42" idx="1"/>
          </p:cNvCxnSpPr>
          <p:nvPr/>
        </p:nvCxnSpPr>
        <p:spPr bwMode="auto">
          <a:xfrm>
            <a:off x="6318316" y="9467166"/>
            <a:ext cx="5599556" cy="325163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lg" len="lg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028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0" y="1676399"/>
            <a:ext cx="20948650" cy="1020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149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mighty canary (a.k.a. heartbeat)</a:t>
            </a:r>
          </a:p>
          <a:p>
            <a:r>
              <a:rPr lang="en-US" dirty="0"/>
              <a:t>Used to get a steady state of active clients to an account</a:t>
            </a:r>
          </a:p>
          <a:p>
            <a:r>
              <a:rPr lang="en-US" dirty="0"/>
              <a:t>Measure E2E ingestion to understand latency at each layer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353805"/>
            <a:ext cx="16916400" cy="716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9119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applies to query path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22" y="2743200"/>
            <a:ext cx="20514777" cy="908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8740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Metadata (a.k.a. Hinting)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dimensions on a metric increases the sparseness of </a:t>
            </a:r>
            <a:r>
              <a:rPr lang="en-US" i="1" dirty="0"/>
              <a:t>known</a:t>
            </a:r>
            <a:r>
              <a:rPr lang="en-US" dirty="0"/>
              <a:t> combinations increases</a:t>
            </a:r>
          </a:p>
          <a:p>
            <a:r>
              <a:rPr lang="en-US" dirty="0"/>
              <a:t>Dimension values may only be generated for a period of time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9400"/>
              </p:ext>
            </p:extLst>
          </p:nvPr>
        </p:nvGraphicFramePr>
        <p:xfrm>
          <a:off x="1219200" y="3429000"/>
          <a:ext cx="8128000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57356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28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WestUS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284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EastUS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71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SouthCentralUS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61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CentralUS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08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EastUS2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55978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73640"/>
              </p:ext>
            </p:extLst>
          </p:nvPr>
        </p:nvGraphicFramePr>
        <p:xfrm>
          <a:off x="12184856" y="3408784"/>
          <a:ext cx="10141744" cy="868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41744">
                  <a:extLst>
                    <a:ext uri="{9D8B030D-6E8A-4147-A177-3AD203B41FA5}">
                      <a16:colId xmlns:a16="http://schemas.microsoft.com/office/drawing/2014/main" xmlns="" val="157356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VMID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28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{E2C914AA-33A0-44BF-A5F8-1568254E4ACB}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284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{A55FB923-1083-4AA5-9A77-0F34F280DC0A}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71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{316D98D8-8C03-409A-B6C0-3839ECF7E170}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61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{CFFC08A1-CB55-44C7-9E10-15F94E387256}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08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{A5DFE2F7-8D01-412D-808E-584771F7CD27}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559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{08274A3C-F7A0-4594-B3B5-09D8D9392F6C}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328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{A267B95E-C681-4CF0-9D00-7E33FD2D166D}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979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{B918EA85-6910-4FF8-96C9-5065B4F60A4C}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2385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{9BA5CB05-73DA-43E7-8B01-DBF27DD01B2D}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396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{C47E5A84-973E-4CFA-B39C-87B0CA83E1C7}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65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{9923A171-DC3D-4B15-BC2F-2F7AC528712A}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43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{AEA776ED-D1A9-4C76-885F-E83B7DF5EFC2}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483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{D0A77F8B-9BCA-4ACD-BA4A-9CA7E690A6D7}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265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{6BC3ABBE-0697-455D-AD2C-440E78A80C51}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8699290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9347200" y="4267200"/>
            <a:ext cx="2837656" cy="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9347200" y="4267200"/>
            <a:ext cx="2837656" cy="29718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9347200" y="4267200"/>
            <a:ext cx="2837656" cy="58674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9347200" y="4876800"/>
            <a:ext cx="2837656" cy="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9347200" y="4876800"/>
            <a:ext cx="2837656" cy="68580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endCxn id="5" idx="1"/>
          </p:cNvCxnSpPr>
          <p:nvPr/>
        </p:nvCxnSpPr>
        <p:spPr bwMode="auto">
          <a:xfrm>
            <a:off x="9347200" y="4876800"/>
            <a:ext cx="2837656" cy="2875384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9347200" y="4876800"/>
            <a:ext cx="2837656" cy="45720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9347200" y="5486400"/>
            <a:ext cx="2837656" cy="51816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9347200" y="5486400"/>
            <a:ext cx="2837656" cy="28194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9347200" y="5486400"/>
            <a:ext cx="2837656" cy="5334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9347200" y="6019800"/>
            <a:ext cx="2837656" cy="5334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9347200" y="6019800"/>
            <a:ext cx="2837656" cy="6096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9347200" y="6629400"/>
            <a:ext cx="2837656" cy="22860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9347200" y="6629400"/>
            <a:ext cx="2837656" cy="45720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851960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Metadata (a.k.a. Hinting)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Rather contextually filter based on previous selections (implies order matters)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42390"/>
              </p:ext>
            </p:extLst>
          </p:nvPr>
        </p:nvGraphicFramePr>
        <p:xfrm>
          <a:off x="1219200" y="3429000"/>
          <a:ext cx="8128000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57356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28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WestUS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284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EastUS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71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SouthCentralUS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61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CentralUS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08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EastUS2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55978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61596"/>
              </p:ext>
            </p:extLst>
          </p:nvPr>
        </p:nvGraphicFramePr>
        <p:xfrm>
          <a:off x="12184856" y="3408784"/>
          <a:ext cx="10141744" cy="868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41744">
                  <a:extLst>
                    <a:ext uri="{9D8B030D-6E8A-4147-A177-3AD203B41FA5}">
                      <a16:colId xmlns:a16="http://schemas.microsoft.com/office/drawing/2014/main" xmlns="" val="157356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VMID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28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{E2C914AA-33A0-44BF-A5F8-1568254E4ACB}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284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971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61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08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559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{08274A3C-F7A0-4594-B3B5-09D8D9392F6C}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328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979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2385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396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65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{9923A171-DC3D-4B15-BC2F-2F7AC528712A}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43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483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265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869929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9347200" y="4267200"/>
            <a:ext cx="2837656" cy="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347200" y="4267200"/>
            <a:ext cx="2837656" cy="29718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9347200" y="4267200"/>
            <a:ext cx="2837656" cy="5867400"/>
          </a:xfrm>
          <a:prstGeom prst="line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1112657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Metadata (a.k.a. Hinting)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Partitioned, in-memory index of metric metadata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158343" y="3170490"/>
            <a:ext cx="1959429" cy="10409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Aggregator/Batcher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19200" y="5359864"/>
            <a:ext cx="1959429" cy="1040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Hints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178629" y="5359864"/>
            <a:ext cx="1959429" cy="1040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Hints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38058" y="5359864"/>
            <a:ext cx="1959429" cy="1040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Hints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097487" y="5356754"/>
            <a:ext cx="1959429" cy="1040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Hints</a:t>
            </a:r>
          </a:p>
        </p:txBody>
      </p:sp>
      <p:cxnSp>
        <p:nvCxnSpPr>
          <p:cNvPr id="13" name="Straight Arrow Connector 12"/>
          <p:cNvCxnSpPr>
            <a:stCxn id="4" idx="2"/>
            <a:endCxn id="7" idx="0"/>
          </p:cNvCxnSpPr>
          <p:nvPr/>
        </p:nvCxnSpPr>
        <p:spPr bwMode="auto">
          <a:xfrm flipH="1">
            <a:off x="2198915" y="4211426"/>
            <a:ext cx="2939143" cy="1148438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4" idx="2"/>
            <a:endCxn id="10" idx="0"/>
          </p:cNvCxnSpPr>
          <p:nvPr/>
        </p:nvCxnSpPr>
        <p:spPr bwMode="auto">
          <a:xfrm flipH="1">
            <a:off x="4158344" y="4211426"/>
            <a:ext cx="979714" cy="1148438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6119080" y="3167380"/>
            <a:ext cx="2964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Publish metadata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158342" y="7511319"/>
            <a:ext cx="1959429" cy="1040936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Query Service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92643" y="7477770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Query metadata</a:t>
            </a:r>
          </a:p>
        </p:txBody>
      </p:sp>
      <p:cxnSp>
        <p:nvCxnSpPr>
          <p:cNvPr id="43" name="Straight Arrow Connector 42"/>
          <p:cNvCxnSpPr>
            <a:stCxn id="40" idx="0"/>
            <a:endCxn id="7" idx="2"/>
          </p:cNvCxnSpPr>
          <p:nvPr/>
        </p:nvCxnSpPr>
        <p:spPr bwMode="auto">
          <a:xfrm flipH="1" flipV="1">
            <a:off x="2198915" y="6400800"/>
            <a:ext cx="2939142" cy="1110519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>
            <a:stCxn id="40" idx="0"/>
            <a:endCxn id="11" idx="2"/>
          </p:cNvCxnSpPr>
          <p:nvPr/>
        </p:nvCxnSpPr>
        <p:spPr bwMode="auto">
          <a:xfrm flipV="1">
            <a:off x="5138057" y="6400800"/>
            <a:ext cx="979716" cy="1110519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2600" y="542347"/>
            <a:ext cx="9393599" cy="117106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9677785"/>
            <a:ext cx="1036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Single metrics with 30M+ combinations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Over 360M</a:t>
            </a:r>
            <a:r>
              <a:rPr lang="en-US" sz="3200" dirty="0">
                <a:solidFill>
                  <a:schemeClr val="tx1"/>
                </a:solidFill>
              </a:rPr>
              <a:t>+ combinations for </a:t>
            </a:r>
            <a:r>
              <a:rPr lang="en-US" sz="3200">
                <a:solidFill>
                  <a:schemeClr val="tx1"/>
                </a:solidFill>
              </a:rPr>
              <a:t>single customer</a:t>
            </a:r>
            <a:endParaRPr lang="en-US" sz="32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Receive 2500+ requests/min for single customer</a:t>
            </a:r>
          </a:p>
        </p:txBody>
      </p:sp>
    </p:spTree>
    <p:extLst>
      <p:ext uri="{BB962C8B-B14F-4D97-AF65-F5344CB8AC3E}">
        <p14:creationId xmlns:p14="http://schemas.microsoft.com/office/powerpoint/2010/main" val="214818595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Needle In The Haystack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cannot process millions of metrics</a:t>
            </a:r>
          </a:p>
          <a:p>
            <a:r>
              <a:rPr lang="en-US" dirty="0"/>
              <a:t>Show me the top/bottom N with a filter</a:t>
            </a:r>
          </a:p>
          <a:p>
            <a:r>
              <a:rPr lang="en-US" dirty="0"/>
              <a:t>Show me the top/bottom N with a filter but pivot to another metric</a:t>
            </a:r>
          </a:p>
          <a:p>
            <a:r>
              <a:rPr lang="en-US" dirty="0"/>
              <a:t>Alerts to identify problematic series</a:t>
            </a:r>
          </a:p>
          <a:p>
            <a:r>
              <a:rPr lang="en-US" dirty="0"/>
              <a:t>Utilize </a:t>
            </a:r>
            <a:r>
              <a:rPr lang="en-US" dirty="0">
                <a:hlinkClick r:id="rId3"/>
              </a:rPr>
              <a:t>Service Fabric Actors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581900" y="8322139"/>
            <a:ext cx="3048000" cy="104093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QueryCoordinator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Actor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153400" y="6096000"/>
            <a:ext cx="1905000" cy="1295400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Frontend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Server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76700" y="10421046"/>
            <a:ext cx="3048000" cy="10409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QueryWorker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Actor1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581900" y="10421046"/>
            <a:ext cx="3048000" cy="10409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QueryWorker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Actor2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928350" y="10421046"/>
            <a:ext cx="3048000" cy="10409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QueryWorker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kumimoji="0" lang="en-US" sz="2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ActorN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2" name="Straight Arrow Connector 11"/>
          <p:cNvCxnSpPr>
            <a:endCxn id="4" idx="0"/>
          </p:cNvCxnSpPr>
          <p:nvPr/>
        </p:nvCxnSpPr>
        <p:spPr bwMode="auto">
          <a:xfrm>
            <a:off x="9105900" y="7391400"/>
            <a:ext cx="0" cy="930739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4" idx="2"/>
            <a:endCxn id="7" idx="0"/>
          </p:cNvCxnSpPr>
          <p:nvPr/>
        </p:nvCxnSpPr>
        <p:spPr bwMode="auto">
          <a:xfrm flipH="1">
            <a:off x="5600700" y="9363075"/>
            <a:ext cx="3505200" cy="1057971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4" idx="2"/>
            <a:endCxn id="8" idx="0"/>
          </p:cNvCxnSpPr>
          <p:nvPr/>
        </p:nvCxnSpPr>
        <p:spPr bwMode="auto">
          <a:xfrm>
            <a:off x="9105900" y="9363075"/>
            <a:ext cx="0" cy="1057971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endCxn id="9" idx="0"/>
          </p:cNvCxnSpPr>
          <p:nvPr/>
        </p:nvCxnSpPr>
        <p:spPr bwMode="auto">
          <a:xfrm>
            <a:off x="9105900" y="9363075"/>
            <a:ext cx="3346450" cy="1057971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10629900" y="8211246"/>
            <a:ext cx="72042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Based on query criteria get candidate series</a:t>
            </a:r>
          </a:p>
          <a:p>
            <a:pPr algn="l"/>
            <a:r>
              <a:rPr lang="en-US" sz="2800" dirty="0"/>
              <a:t>and split into jobs to distribute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967057" y="10421046"/>
            <a:ext cx="72843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Process assigned job and reduce based</a:t>
            </a:r>
          </a:p>
          <a:p>
            <a:pPr algn="l"/>
            <a:r>
              <a:rPr lang="en-US" sz="2800" dirty="0"/>
              <a:t>on query criteria – provide reduced set back</a:t>
            </a:r>
          </a:p>
        </p:txBody>
      </p:sp>
    </p:spTree>
    <p:extLst>
      <p:ext uri="{BB962C8B-B14F-4D97-AF65-F5344CB8AC3E}">
        <p14:creationId xmlns:p14="http://schemas.microsoft.com/office/powerpoint/2010/main" val="10846356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Expensive Aggregation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Sum/Min/Max/Count (Average/Rate) are relatively cheap to aggregate, store and query</a:t>
            </a:r>
          </a:p>
          <a:p>
            <a:r>
              <a:rPr lang="en-US" dirty="0"/>
              <a:t>Percentiles and distinct count are expensive to aggregate, store and query</a:t>
            </a:r>
          </a:p>
          <a:p>
            <a:r>
              <a:rPr lang="en-US" dirty="0"/>
              <a:t>Distinct count</a:t>
            </a:r>
          </a:p>
          <a:p>
            <a:pPr lvl="1"/>
            <a:r>
              <a:rPr lang="en-US" dirty="0" err="1"/>
              <a:t>HyperLogLog</a:t>
            </a:r>
            <a:r>
              <a:rPr lang="en-US" dirty="0"/>
              <a:t> utilized to get statistical approximation</a:t>
            </a:r>
          </a:p>
          <a:p>
            <a:pPr lvl="1"/>
            <a:r>
              <a:rPr lang="en-US" dirty="0"/>
              <a:t>Sketch is constructed on client and merged throughout aggregation pipeline</a:t>
            </a:r>
          </a:p>
          <a:p>
            <a:pPr lvl="1"/>
            <a:r>
              <a:rPr lang="en-US" dirty="0"/>
              <a:t>Precompute common query window (i.e. 1m) for efficiency</a:t>
            </a:r>
          </a:p>
          <a:p>
            <a:pPr lvl="1"/>
            <a:r>
              <a:rPr lang="en-US" dirty="0"/>
              <a:t>Compute on the fly for arbitrary windows</a:t>
            </a:r>
          </a:p>
          <a:p>
            <a:r>
              <a:rPr lang="en-US" dirty="0"/>
              <a:t>Percentiles</a:t>
            </a:r>
          </a:p>
          <a:p>
            <a:pPr lvl="1"/>
            <a:r>
              <a:rPr lang="en-US" dirty="0"/>
              <a:t>True collection, user defined bin intervals and automatic binning of varying technique</a:t>
            </a:r>
          </a:p>
          <a:p>
            <a:pPr lvl="1"/>
            <a:r>
              <a:rPr lang="en-US" dirty="0"/>
              <a:t>Currently precompute common set (50</a:t>
            </a:r>
            <a:r>
              <a:rPr lang="en-US" baseline="30000" dirty="0"/>
              <a:t>th</a:t>
            </a:r>
            <a:r>
              <a:rPr lang="en-US" dirty="0"/>
              <a:t>, 90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at 1m window</a:t>
            </a:r>
          </a:p>
          <a:p>
            <a:pPr lvl="1"/>
            <a:r>
              <a:rPr lang="en-US" dirty="0"/>
              <a:t>Adding support to maintain histogram for arbitrary %</a:t>
            </a:r>
            <a:r>
              <a:rPr lang="en-US" dirty="0" err="1"/>
              <a:t>ile</a:t>
            </a:r>
            <a:r>
              <a:rPr lang="en-US" dirty="0"/>
              <a:t> and window size</a:t>
            </a:r>
          </a:p>
        </p:txBody>
      </p:sp>
    </p:spTree>
    <p:extLst>
      <p:ext uri="{BB962C8B-B14F-4D97-AF65-F5344CB8AC3E}">
        <p14:creationId xmlns:p14="http://schemas.microsoft.com/office/powerpoint/2010/main" val="27935638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Agenda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US" dirty="0"/>
              <a:t>Brief intro to Geneva Monitoring System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US" dirty="0"/>
              <a:t>Deep(</a:t>
            </a:r>
            <a:r>
              <a:rPr lang="en-US" dirty="0" err="1"/>
              <a:t>er</a:t>
            </a:r>
            <a:r>
              <a:rPr lang="en-US" dirty="0"/>
              <a:t>) dive into Geneva Metrics System (</a:t>
            </a:r>
            <a:r>
              <a:rPr lang="en-US"/>
              <a:t>a.k.a. MDM</a:t>
            </a:r>
            <a:r>
              <a:rPr lang="en-US" dirty="0"/>
              <a:t>)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US" dirty="0"/>
              <a:t>Questions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Under Duress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 is not new – many solutions exist for various scenarios</a:t>
            </a:r>
          </a:p>
          <a:p>
            <a:r>
              <a:rPr lang="en-US" dirty="0"/>
              <a:t>Monitoring systems are critical when the world is burning</a:t>
            </a:r>
          </a:p>
          <a:p>
            <a:r>
              <a:rPr lang="en-US" dirty="0"/>
              <a:t>Careful dependency evaluation and isolation</a:t>
            </a:r>
          </a:p>
          <a:p>
            <a:pPr lvl="1"/>
            <a:r>
              <a:rPr lang="en-US" dirty="0"/>
              <a:t>Do we use storage?  What if it is down?</a:t>
            </a:r>
          </a:p>
          <a:p>
            <a:pPr lvl="1"/>
            <a:r>
              <a:rPr lang="en-US" dirty="0"/>
              <a:t>Do we use DNS?  What if it is down?</a:t>
            </a:r>
          </a:p>
          <a:p>
            <a:pPr lvl="1"/>
            <a:r>
              <a:rPr lang="en-US" dirty="0"/>
              <a:t>Do we use SLB VIPs?  What if it is down?</a:t>
            </a:r>
          </a:p>
          <a:p>
            <a:pPr lvl="1"/>
            <a:r>
              <a:rPr lang="en-US" dirty="0"/>
              <a:t>Do we use a ticketing service for </a:t>
            </a:r>
            <a:r>
              <a:rPr lang="en-US" dirty="0" err="1"/>
              <a:t>auth</a:t>
            </a:r>
            <a:r>
              <a:rPr lang="en-US" dirty="0"/>
              <a:t>?  You get the picture…</a:t>
            </a:r>
          </a:p>
          <a:p>
            <a:r>
              <a:rPr lang="en-US" dirty="0"/>
              <a:t>Core services monitor themselves using Geneva – watch for circular dependencies and decide what functionality will go down with the ship and what will serve as the life boat</a:t>
            </a:r>
          </a:p>
          <a:p>
            <a:r>
              <a:rPr lang="en-US" dirty="0"/>
              <a:t>For us, it is MDM and watchdogs/runners</a:t>
            </a:r>
          </a:p>
        </p:txBody>
      </p:sp>
    </p:spTree>
    <p:extLst>
      <p:ext uri="{BB962C8B-B14F-4D97-AF65-F5344CB8AC3E}">
        <p14:creationId xmlns:p14="http://schemas.microsoft.com/office/powerpoint/2010/main" val="425281718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Might You Find MDM?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 targeted as internal monitoring solution and beginning to expand to our customers</a:t>
            </a:r>
          </a:p>
          <a:p>
            <a:r>
              <a:rPr lang="en-US" dirty="0"/>
              <a:t>Investing in serving as backend for Azure Insights metric pipeline</a:t>
            </a:r>
          </a:p>
          <a:p>
            <a:r>
              <a:rPr lang="en-US" dirty="0">
                <a:hlinkClick r:id="rId3"/>
              </a:rPr>
              <a:t>Application Insights</a:t>
            </a:r>
            <a:r>
              <a:rPr lang="en-US" dirty="0"/>
              <a:t> utilizing for metric pipeline</a:t>
            </a:r>
          </a:p>
        </p:txBody>
      </p:sp>
    </p:spTree>
    <p:extLst>
      <p:ext uri="{BB962C8B-B14F-4D97-AF65-F5344CB8AC3E}">
        <p14:creationId xmlns:p14="http://schemas.microsoft.com/office/powerpoint/2010/main" val="262716634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Hiring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Passionate about low latency big data problems?</a:t>
            </a:r>
          </a:p>
          <a:p>
            <a:r>
              <a:rPr lang="en-US" dirty="0"/>
              <a:t>Enjoy working on large distributed systems?</a:t>
            </a:r>
          </a:p>
          <a:p>
            <a:r>
              <a:rPr lang="en-US" dirty="0"/>
              <a:t>Want to enable monitoring of some of the largest services in the world?</a:t>
            </a:r>
          </a:p>
          <a:p>
            <a:r>
              <a:rPr lang="en-US" b="1" dirty="0"/>
              <a:t>Let’s talk!</a:t>
            </a:r>
          </a:p>
        </p:txBody>
      </p:sp>
    </p:spTree>
    <p:extLst>
      <p:ext uri="{BB962C8B-B14F-4D97-AF65-F5344CB8AC3E}">
        <p14:creationId xmlns:p14="http://schemas.microsoft.com/office/powerpoint/2010/main" val="38981309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090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Geneva Data Classification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275486" y="10133540"/>
            <a:ext cx="1383394" cy="110947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06" tIns="91404" rIns="182806" bIns="914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828450"/>
            <a:endParaRPr lang="en-US" sz="2000" dirty="0">
              <a:ln>
                <a:solidFill>
                  <a:prstClr val="white">
                    <a:lumMod val="65000"/>
                  </a:prstClr>
                </a:solidFill>
              </a:ln>
              <a:solidFill>
                <a:prstClr val="white"/>
              </a:solidFill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533" y="9413045"/>
            <a:ext cx="2342808" cy="1781500"/>
          </a:xfrm>
          <a:prstGeom prst="rect">
            <a:avLst/>
          </a:prstGeom>
        </p:spPr>
      </p:pic>
      <p:grpSp>
        <p:nvGrpSpPr>
          <p:cNvPr id="101" name="Group 100"/>
          <p:cNvGrpSpPr/>
          <p:nvPr/>
        </p:nvGrpSpPr>
        <p:grpSpPr>
          <a:xfrm>
            <a:off x="1966156" y="4405988"/>
            <a:ext cx="3225117" cy="2947696"/>
            <a:chOff x="31438" y="1987606"/>
            <a:chExt cx="1743982" cy="1495503"/>
          </a:xfrm>
        </p:grpSpPr>
        <p:sp>
          <p:nvSpPr>
            <p:cNvPr id="102" name="Rectangle 101"/>
            <p:cNvSpPr/>
            <p:nvPr/>
          </p:nvSpPr>
          <p:spPr>
            <a:xfrm>
              <a:off x="116544" y="1987606"/>
              <a:ext cx="1622418" cy="149550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103" name="TextBox 14"/>
            <p:cNvSpPr txBox="1"/>
            <p:nvPr/>
          </p:nvSpPr>
          <p:spPr>
            <a:xfrm>
              <a:off x="39573" y="2770332"/>
              <a:ext cx="800366" cy="1561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API</a:t>
              </a:r>
              <a:endPara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TextBox 14"/>
            <p:cNvSpPr txBox="1"/>
            <p:nvPr/>
          </p:nvSpPr>
          <p:spPr>
            <a:xfrm>
              <a:off x="781266" y="2321466"/>
              <a:ext cx="994154" cy="3122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Monitoring Agent(MA)</a:t>
              </a:r>
              <a:endPara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TextBox 134"/>
            <p:cNvSpPr txBox="1"/>
            <p:nvPr/>
          </p:nvSpPr>
          <p:spPr>
            <a:xfrm>
              <a:off x="209045" y="2942066"/>
              <a:ext cx="484742" cy="45479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defTabSz="1828450"/>
              <a:r>
                <a:rPr lang="en-US" sz="2000" i="1" dirty="0">
                  <a:solidFill>
                    <a:srgbClr val="FFFFFF"/>
                  </a:solidFill>
                  <a:ea typeface="Times New Roman" panose="02020603050405020304" pitchFamily="18" charset="0"/>
                </a:rPr>
                <a:t>f()</a:t>
              </a:r>
              <a:endPara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09044" y="2183398"/>
              <a:ext cx="484741" cy="454798"/>
              <a:chOff x="1119739" y="1375998"/>
              <a:chExt cx="245724" cy="238872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1119739" y="1375998"/>
                <a:ext cx="245724" cy="238872"/>
              </a:xfrm>
              <a:prstGeom prst="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828450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1211580" y="1446483"/>
                <a:ext cx="91440" cy="91440"/>
                <a:chOff x="1188720" y="1508760"/>
                <a:chExt cx="91440" cy="91440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flipH="1" flipV="1">
                  <a:off x="1188720" y="1554480"/>
                  <a:ext cx="91440" cy="45720"/>
                </a:xfrm>
                <a:prstGeom prst="line">
                  <a:avLst/>
                </a:prstGeom>
                <a:ln w="15875">
                  <a:solidFill>
                    <a:schemeClr val="bg1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H="1">
                  <a:off x="1188720" y="1508760"/>
                  <a:ext cx="91440" cy="45720"/>
                </a:xfrm>
                <a:prstGeom prst="line">
                  <a:avLst/>
                </a:prstGeom>
                <a:ln w="15875">
                  <a:solidFill>
                    <a:schemeClr val="bg1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07" name="Picture 106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568" y="2645492"/>
              <a:ext cx="484742" cy="451187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08" name="TextBox 14"/>
            <p:cNvSpPr txBox="1"/>
            <p:nvPr/>
          </p:nvSpPr>
          <p:spPr>
            <a:xfrm>
              <a:off x="31438" y="2022032"/>
              <a:ext cx="832238" cy="1561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ETW</a:t>
              </a:r>
              <a:endPara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13" name="TextBox 14"/>
          <p:cNvSpPr txBox="1"/>
          <p:nvPr/>
        </p:nvSpPr>
        <p:spPr>
          <a:xfrm>
            <a:off x="5602411" y="2188006"/>
            <a:ext cx="1413512" cy="61555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 defTabSz="1828450"/>
            <a:r>
              <a:rPr lang="en-US" sz="20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Hot Path </a:t>
            </a:r>
            <a:r>
              <a:rPr lang="en-US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(TTD&lt;60s)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13860115" y="1921850"/>
            <a:ext cx="2319344" cy="1933678"/>
            <a:chOff x="6086481" y="981709"/>
            <a:chExt cx="1182926" cy="986226"/>
          </a:xfrm>
        </p:grpSpPr>
        <p:sp>
          <p:nvSpPr>
            <p:cNvPr id="115" name="Rectangle 114"/>
            <p:cNvSpPr/>
            <p:nvPr/>
          </p:nvSpPr>
          <p:spPr>
            <a:xfrm>
              <a:off x="6086481" y="981709"/>
              <a:ext cx="1182926" cy="98622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Alerts</a:t>
              </a:r>
              <a:endParaRPr lang="en-US" sz="2000" dirty="0">
                <a:ln>
                  <a:solidFill>
                    <a:prstClr val="white">
                      <a:lumMod val="65000"/>
                    </a:prstClr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116" name="Picture 115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9344" y="1415936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</p:pic>
      </p:grpSp>
      <p:sp>
        <p:nvSpPr>
          <p:cNvPr id="117" name="Striped Right Arrow 116"/>
          <p:cNvSpPr/>
          <p:nvPr/>
        </p:nvSpPr>
        <p:spPr>
          <a:xfrm>
            <a:off x="12174402" y="2536513"/>
            <a:ext cx="757714" cy="704348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06" tIns="91404" rIns="182806" bIns="914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9" name="TextBox 14"/>
          <p:cNvSpPr txBox="1"/>
          <p:nvPr/>
        </p:nvSpPr>
        <p:spPr>
          <a:xfrm>
            <a:off x="15989033" y="10228719"/>
            <a:ext cx="2015736" cy="3077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 defTabSz="1828450"/>
            <a:r>
              <a:rPr lang="en-US" sz="20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COSMOS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14547965" y="4953380"/>
            <a:ext cx="2659176" cy="2124782"/>
            <a:chOff x="357452" y="646256"/>
            <a:chExt cx="1401482" cy="1011095"/>
          </a:xfrm>
        </p:grpSpPr>
        <p:sp>
          <p:nvSpPr>
            <p:cNvPr id="121" name="Rectangle 120"/>
            <p:cNvSpPr/>
            <p:nvPr/>
          </p:nvSpPr>
          <p:spPr>
            <a:xfrm>
              <a:off x="357452" y="646256"/>
              <a:ext cx="1264486" cy="101109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ln>
                  <a:solidFill>
                    <a:prstClr val="white">
                      <a:lumMod val="65000"/>
                    </a:prstClr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22" name="TextBox 14"/>
            <p:cNvSpPr txBox="1"/>
            <p:nvPr/>
          </p:nvSpPr>
          <p:spPr>
            <a:xfrm>
              <a:off x="397535" y="672920"/>
              <a:ext cx="1361399" cy="146458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Distributing Tracing</a:t>
              </a:r>
              <a:endPara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211" y="1076001"/>
              <a:ext cx="453781" cy="452726"/>
            </a:xfrm>
            <a:prstGeom prst="rect">
              <a:avLst/>
            </a:prstGeom>
            <a:solidFill>
              <a:schemeClr val="accent1"/>
            </a:solidFill>
          </p:spPr>
        </p:pic>
      </p:grpSp>
      <p:grpSp>
        <p:nvGrpSpPr>
          <p:cNvPr id="125" name="Group 124"/>
          <p:cNvGrpSpPr/>
          <p:nvPr/>
        </p:nvGrpSpPr>
        <p:grpSpPr>
          <a:xfrm>
            <a:off x="12801914" y="5674089"/>
            <a:ext cx="927018" cy="1840804"/>
            <a:chOff x="5546770" y="3284641"/>
            <a:chExt cx="472803" cy="938858"/>
          </a:xfrm>
        </p:grpSpPr>
        <p:sp>
          <p:nvSpPr>
            <p:cNvPr id="126" name="Striped Right Arrow 125"/>
            <p:cNvSpPr/>
            <p:nvPr/>
          </p:nvSpPr>
          <p:spPr>
            <a:xfrm>
              <a:off x="5633119" y="3574452"/>
              <a:ext cx="386454" cy="359236"/>
            </a:xfrm>
            <a:prstGeom prst="striped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127" name="Striped Right Arrow 126"/>
            <p:cNvSpPr/>
            <p:nvPr/>
          </p:nvSpPr>
          <p:spPr>
            <a:xfrm rot="20100000">
              <a:off x="5558030" y="3284641"/>
              <a:ext cx="386454" cy="359236"/>
            </a:xfrm>
            <a:prstGeom prst="striped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128" name="Striped Right Arrow 127"/>
            <p:cNvSpPr/>
            <p:nvPr/>
          </p:nvSpPr>
          <p:spPr>
            <a:xfrm rot="1500000">
              <a:off x="5546770" y="3864263"/>
              <a:ext cx="386454" cy="359236"/>
            </a:xfrm>
            <a:prstGeom prst="striped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29" name="TextBox 14"/>
          <p:cNvSpPr txBox="1"/>
          <p:nvPr/>
        </p:nvSpPr>
        <p:spPr>
          <a:xfrm>
            <a:off x="5602413" y="7543800"/>
            <a:ext cx="1764728" cy="3077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 defTabSz="1828450"/>
            <a:r>
              <a:rPr lang="en-US" sz="20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Warm Path</a:t>
            </a:r>
          </a:p>
        </p:txBody>
      </p:sp>
      <p:sp>
        <p:nvSpPr>
          <p:cNvPr id="130" name="TextBox 14"/>
          <p:cNvSpPr txBox="1"/>
          <p:nvPr/>
        </p:nvSpPr>
        <p:spPr>
          <a:xfrm>
            <a:off x="14084728" y="4485644"/>
            <a:ext cx="3494882" cy="3077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 defTabSz="1828450"/>
            <a:r>
              <a:rPr lang="en-US" sz="20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Diagnostics Apps </a:t>
            </a:r>
            <a:r>
              <a:rPr lang="en-US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(&lt; 5 min)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10012325" y="5418186"/>
            <a:ext cx="2390968" cy="2056674"/>
            <a:chOff x="4143359" y="3175501"/>
            <a:chExt cx="1219456" cy="1048957"/>
          </a:xfrm>
        </p:grpSpPr>
        <p:sp>
          <p:nvSpPr>
            <p:cNvPr id="144" name="Rectangle 143"/>
            <p:cNvSpPr/>
            <p:nvPr/>
          </p:nvSpPr>
          <p:spPr>
            <a:xfrm>
              <a:off x="4143359" y="3175501"/>
              <a:ext cx="1219456" cy="104895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Diagnostics Compute Layer</a:t>
              </a:r>
              <a:endParaRPr lang="en-US" sz="2000" dirty="0">
                <a:solidFill>
                  <a:prstClr val="white"/>
                </a:solidFill>
              </a:endParaRPr>
            </a:p>
          </p:txBody>
        </p:sp>
        <p:pic>
          <p:nvPicPr>
            <p:cNvPr id="145" name="Picture 144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4487" y="3656719"/>
              <a:ext cx="457200" cy="457200"/>
            </a:xfrm>
            <a:prstGeom prst="rect">
              <a:avLst/>
            </a:prstGeom>
            <a:solidFill>
              <a:schemeClr val="accent1"/>
            </a:solidFill>
          </p:spPr>
        </p:pic>
      </p:grpSp>
      <p:grpSp>
        <p:nvGrpSpPr>
          <p:cNvPr id="146" name="Group 145"/>
          <p:cNvGrpSpPr/>
          <p:nvPr/>
        </p:nvGrpSpPr>
        <p:grpSpPr>
          <a:xfrm>
            <a:off x="14243209" y="5423947"/>
            <a:ext cx="2659176" cy="2125891"/>
            <a:chOff x="357452" y="654792"/>
            <a:chExt cx="1401482" cy="1011623"/>
          </a:xfrm>
        </p:grpSpPr>
        <p:sp>
          <p:nvSpPr>
            <p:cNvPr id="147" name="Rectangle 146"/>
            <p:cNvSpPr/>
            <p:nvPr/>
          </p:nvSpPr>
          <p:spPr>
            <a:xfrm>
              <a:off x="357452" y="655320"/>
              <a:ext cx="1264486" cy="101109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ln>
                  <a:solidFill>
                    <a:prstClr val="white">
                      <a:lumMod val="65000"/>
                    </a:prstClr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48" name="TextBox 14"/>
            <p:cNvSpPr txBox="1"/>
            <p:nvPr/>
          </p:nvSpPr>
          <p:spPr>
            <a:xfrm>
              <a:off x="397535" y="654792"/>
              <a:ext cx="1361399" cy="146458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Top N Error Service</a:t>
              </a:r>
              <a:endPara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211" y="1076001"/>
              <a:ext cx="453781" cy="452726"/>
            </a:xfrm>
            <a:prstGeom prst="rect">
              <a:avLst/>
            </a:prstGeom>
            <a:solidFill>
              <a:schemeClr val="accent1"/>
            </a:solidFill>
          </p:spPr>
        </p:pic>
      </p:grpSp>
      <p:grpSp>
        <p:nvGrpSpPr>
          <p:cNvPr id="150" name="Group 149"/>
          <p:cNvGrpSpPr/>
          <p:nvPr/>
        </p:nvGrpSpPr>
        <p:grpSpPr>
          <a:xfrm>
            <a:off x="13938451" y="5849833"/>
            <a:ext cx="2659176" cy="1909878"/>
            <a:chOff x="357452" y="646256"/>
            <a:chExt cx="1401482" cy="908831"/>
          </a:xfrm>
        </p:grpSpPr>
        <p:sp>
          <p:nvSpPr>
            <p:cNvPr id="151" name="Rectangle 150"/>
            <p:cNvSpPr/>
            <p:nvPr/>
          </p:nvSpPr>
          <p:spPr>
            <a:xfrm>
              <a:off x="357452" y="646256"/>
              <a:ext cx="1264486" cy="908831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ln>
                  <a:solidFill>
                    <a:prstClr val="white">
                      <a:lumMod val="65000"/>
                    </a:prstClr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52" name="TextBox 14"/>
            <p:cNvSpPr txBox="1"/>
            <p:nvPr/>
          </p:nvSpPr>
          <p:spPr>
            <a:xfrm>
              <a:off x="397535" y="709177"/>
              <a:ext cx="1361399" cy="146458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Log Search/Indexing</a:t>
              </a:r>
              <a:endPara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53" name="Picture 152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210" y="986757"/>
              <a:ext cx="472448" cy="426571"/>
            </a:xfrm>
            <a:prstGeom prst="rect">
              <a:avLst/>
            </a:prstGeom>
            <a:solidFill>
              <a:schemeClr val="accent1"/>
            </a:solidFill>
          </p:spPr>
        </p:pic>
      </p:grpSp>
      <p:sp>
        <p:nvSpPr>
          <p:cNvPr id="154" name="TextBox 14"/>
          <p:cNvSpPr txBox="1"/>
          <p:nvPr/>
        </p:nvSpPr>
        <p:spPr>
          <a:xfrm>
            <a:off x="5602412" y="9855490"/>
            <a:ext cx="1571798" cy="3077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 defTabSz="1828450"/>
            <a:r>
              <a:rPr lang="en-US" sz="20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Cold Path</a:t>
            </a:r>
          </a:p>
        </p:txBody>
      </p:sp>
      <p:grpSp>
        <p:nvGrpSpPr>
          <p:cNvPr id="156" name="Group 155"/>
          <p:cNvGrpSpPr/>
          <p:nvPr/>
        </p:nvGrpSpPr>
        <p:grpSpPr>
          <a:xfrm>
            <a:off x="10548556" y="9435634"/>
            <a:ext cx="2128956" cy="1710817"/>
            <a:chOff x="5857028" y="5305826"/>
            <a:chExt cx="1085823" cy="872561"/>
          </a:xfrm>
        </p:grpSpPr>
        <p:sp>
          <p:nvSpPr>
            <p:cNvPr id="157" name="Rectangle 156"/>
            <p:cNvSpPr/>
            <p:nvPr/>
          </p:nvSpPr>
          <p:spPr>
            <a:xfrm>
              <a:off x="5857028" y="5305826"/>
              <a:ext cx="1085823" cy="872561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Data Collector and Scrubber</a:t>
              </a:r>
              <a:endParaRPr lang="en-US" sz="2000" dirty="0">
                <a:ln>
                  <a:solidFill>
                    <a:prstClr val="white">
                      <a:lumMod val="65000"/>
                    </a:prstClr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158" name="Picture 157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1339" y="5704051"/>
              <a:ext cx="457200" cy="457200"/>
            </a:xfrm>
            <a:prstGeom prst="rect">
              <a:avLst/>
            </a:prstGeom>
            <a:solidFill>
              <a:schemeClr val="accent1"/>
            </a:solidFill>
          </p:spPr>
        </p:pic>
      </p:grpSp>
      <p:sp>
        <p:nvSpPr>
          <p:cNvPr id="159" name="Striped Right Arrow 158"/>
          <p:cNvSpPr/>
          <p:nvPr/>
        </p:nvSpPr>
        <p:spPr>
          <a:xfrm>
            <a:off x="12710651" y="10071999"/>
            <a:ext cx="3175147" cy="704348"/>
          </a:xfrm>
          <a:prstGeom prst="strip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06" tIns="91404" rIns="182806" bIns="914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60" name="Striped Right Arrow 159"/>
          <p:cNvSpPr/>
          <p:nvPr/>
        </p:nvSpPr>
        <p:spPr>
          <a:xfrm>
            <a:off x="18111566" y="9985887"/>
            <a:ext cx="416134" cy="704348"/>
          </a:xfrm>
          <a:prstGeom prst="strip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06" tIns="91404" rIns="182806" bIns="914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61" name="Striped Right Arrow 160"/>
          <p:cNvSpPr/>
          <p:nvPr/>
        </p:nvSpPr>
        <p:spPr>
          <a:xfrm rot="1403090">
            <a:off x="11891068" y="8365361"/>
            <a:ext cx="4565426" cy="704348"/>
          </a:xfrm>
          <a:prstGeom prst="strip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06" tIns="91404" rIns="182806" bIns="914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62" name="TextBox 14"/>
          <p:cNvSpPr txBox="1"/>
          <p:nvPr/>
        </p:nvSpPr>
        <p:spPr>
          <a:xfrm>
            <a:off x="18523295" y="9220200"/>
            <a:ext cx="1543684" cy="3077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 defTabSz="1828450"/>
            <a:r>
              <a:rPr lang="en-US" sz="20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 Publish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8480656" y="9435633"/>
            <a:ext cx="1485087" cy="1813017"/>
            <a:chOff x="8312494" y="5015509"/>
            <a:chExt cx="742648" cy="906637"/>
          </a:xfrm>
        </p:grpSpPr>
        <p:sp>
          <p:nvSpPr>
            <p:cNvPr id="164" name="Rectangle 163"/>
            <p:cNvSpPr/>
            <p:nvPr/>
          </p:nvSpPr>
          <p:spPr>
            <a:xfrm>
              <a:off x="8379857" y="5075879"/>
              <a:ext cx="621445" cy="846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endParaRPr lang="en-US" sz="2000" dirty="0">
                <a:ln>
                  <a:solidFill>
                    <a:prstClr val="white">
                      <a:lumMod val="65000"/>
                    </a:prstClr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65" name="Can 164"/>
            <p:cNvSpPr/>
            <p:nvPr/>
          </p:nvSpPr>
          <p:spPr>
            <a:xfrm>
              <a:off x="8505713" y="5234070"/>
              <a:ext cx="373399" cy="25056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82845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8503411" y="5534595"/>
              <a:ext cx="381476" cy="275372"/>
              <a:chOff x="8503411" y="5534595"/>
              <a:chExt cx="381476" cy="275372"/>
            </a:xfrm>
          </p:grpSpPr>
          <p:sp>
            <p:nvSpPr>
              <p:cNvPr id="168" name="Cube 167"/>
              <p:cNvSpPr/>
              <p:nvPr/>
            </p:nvSpPr>
            <p:spPr>
              <a:xfrm>
                <a:off x="8503411" y="5534595"/>
                <a:ext cx="381476" cy="275372"/>
              </a:xfrm>
              <a:prstGeom prst="cub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828450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TextBox 14"/>
              <p:cNvSpPr txBox="1"/>
              <p:nvPr/>
            </p:nvSpPr>
            <p:spPr>
              <a:xfrm>
                <a:off x="8522651" y="5635610"/>
                <a:ext cx="314966" cy="153910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1828450"/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67" name="Rectangle 166"/>
            <p:cNvSpPr/>
            <p:nvPr/>
          </p:nvSpPr>
          <p:spPr>
            <a:xfrm>
              <a:off x="8312494" y="5015509"/>
              <a:ext cx="742648" cy="2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28450"/>
              <a:r>
                <a:rPr lang="en-US" sz="2000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SQL Azure 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0" name="Can 169"/>
          <p:cNvSpPr/>
          <p:nvPr/>
        </p:nvSpPr>
        <p:spPr>
          <a:xfrm>
            <a:off x="3380043" y="10529937"/>
            <a:ext cx="746692" cy="501048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1" name="Can 170"/>
          <p:cNvSpPr/>
          <p:nvPr/>
        </p:nvSpPr>
        <p:spPr>
          <a:xfrm>
            <a:off x="3520365" y="10367219"/>
            <a:ext cx="746692" cy="501048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2" name="Can 171"/>
          <p:cNvSpPr/>
          <p:nvPr/>
        </p:nvSpPr>
        <p:spPr>
          <a:xfrm>
            <a:off x="3732117" y="10597935"/>
            <a:ext cx="746692" cy="501048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3" name="TextBox 14"/>
          <p:cNvSpPr txBox="1"/>
          <p:nvPr/>
        </p:nvSpPr>
        <p:spPr>
          <a:xfrm>
            <a:off x="3177771" y="9588312"/>
            <a:ext cx="2159248" cy="307777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 defTabSz="1828450"/>
            <a:r>
              <a:rPr lang="en-US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External data</a:t>
            </a:r>
          </a:p>
        </p:txBody>
      </p:sp>
      <p:sp>
        <p:nvSpPr>
          <p:cNvPr id="174" name="Striped Right Arrow 173"/>
          <p:cNvSpPr/>
          <p:nvPr/>
        </p:nvSpPr>
        <p:spPr>
          <a:xfrm>
            <a:off x="5582674" y="10209895"/>
            <a:ext cx="4965881" cy="704348"/>
          </a:xfrm>
          <a:prstGeom prst="strip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06" tIns="91404" rIns="182806" bIns="914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6856550" y="10764024"/>
            <a:ext cx="72327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50"/>
            <a:r>
              <a:rPr lang="en-US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sz="2000" dirty="0">
              <a:solidFill>
                <a:prstClr val="black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8045497" y="1577049"/>
            <a:ext cx="3383676" cy="2623280"/>
            <a:chOff x="2969413" y="699983"/>
            <a:chExt cx="1725763" cy="1337941"/>
          </a:xfrm>
        </p:grpSpPr>
        <p:sp>
          <p:nvSpPr>
            <p:cNvPr id="178" name="Rectangle 177"/>
            <p:cNvSpPr/>
            <p:nvPr/>
          </p:nvSpPr>
          <p:spPr>
            <a:xfrm>
              <a:off x="2969413" y="699983"/>
              <a:ext cx="1725763" cy="1337941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06" tIns="91404" rIns="182806" bIns="914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828450"/>
              <a:r>
                <a:rPr lang="en-US" sz="2352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Multi-Dimensional-Metric (MDM) &amp; Health Service</a:t>
              </a:r>
              <a:endParaRPr lang="en-US" sz="2352" dirty="0">
                <a:ln>
                  <a:solidFill>
                    <a:prstClr val="white">
                      <a:lumMod val="65000"/>
                    </a:prstClr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179" name="Picture 178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694" y="1439862"/>
              <a:ext cx="457200" cy="457200"/>
            </a:xfrm>
            <a:prstGeom prst="rect">
              <a:avLst/>
            </a:prstGeom>
            <a:solidFill>
              <a:schemeClr val="accent1"/>
            </a:solidFill>
          </p:spPr>
        </p:pic>
      </p:grpSp>
      <p:sp>
        <p:nvSpPr>
          <p:cNvPr id="180" name="Rectangle 179"/>
          <p:cNvSpPr/>
          <p:nvPr/>
        </p:nvSpPr>
        <p:spPr>
          <a:xfrm rot="5400000">
            <a:off x="4246401" y="4684993"/>
            <a:ext cx="3422028" cy="392021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81" name="Striped Right Arrow 180"/>
          <p:cNvSpPr/>
          <p:nvPr/>
        </p:nvSpPr>
        <p:spPr>
          <a:xfrm>
            <a:off x="4976602" y="5627151"/>
            <a:ext cx="757714" cy="704348"/>
          </a:xfrm>
          <a:prstGeom prst="stripedRightArrow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06" tIns="91404" rIns="182806" bIns="914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82" name="Right Arrow 181"/>
          <p:cNvSpPr/>
          <p:nvPr/>
        </p:nvSpPr>
        <p:spPr>
          <a:xfrm>
            <a:off x="6117738" y="5994506"/>
            <a:ext cx="3891853" cy="780210"/>
          </a:xfrm>
          <a:prstGeom prst="rightArrow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83" name="Right Arrow 182"/>
          <p:cNvSpPr/>
          <p:nvPr/>
        </p:nvSpPr>
        <p:spPr>
          <a:xfrm>
            <a:off x="5771187" y="2945398"/>
            <a:ext cx="1352416" cy="780210"/>
          </a:xfrm>
          <a:prstGeom prst="rightArrow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450"/>
            <a:endParaRPr lang="en-US" sz="2000" dirty="0">
              <a:solidFill>
                <a:prstClr val="white"/>
              </a:solidFill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2097360" y="779435"/>
            <a:ext cx="17866857" cy="6440950"/>
            <a:chOff x="100523" y="493669"/>
            <a:chExt cx="9112563" cy="3285052"/>
          </a:xfrm>
        </p:grpSpPr>
        <p:grpSp>
          <p:nvGrpSpPr>
            <p:cNvPr id="185" name="Group 184"/>
            <p:cNvGrpSpPr/>
            <p:nvPr/>
          </p:nvGrpSpPr>
          <p:grpSpPr>
            <a:xfrm>
              <a:off x="100523" y="493669"/>
              <a:ext cx="9112563" cy="3285052"/>
              <a:chOff x="100523" y="493669"/>
              <a:chExt cx="9112563" cy="3285052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100523" y="493669"/>
                <a:ext cx="9112563" cy="2050593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30" dirty="0"/>
              </a:p>
            </p:txBody>
          </p:sp>
          <p:sp>
            <p:nvSpPr>
              <p:cNvPr id="188" name="Rectangle 187"/>
              <p:cNvSpPr/>
              <p:nvPr/>
            </p:nvSpPr>
            <p:spPr>
              <a:xfrm rot="16200000">
                <a:off x="527000" y="2129250"/>
                <a:ext cx="1234199" cy="2064744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30"/>
              </a:p>
            </p:txBody>
          </p:sp>
        </p:grpSp>
        <p:sp>
          <p:nvSpPr>
            <p:cNvPr id="186" name="TextBox 185"/>
            <p:cNvSpPr txBox="1"/>
            <p:nvPr/>
          </p:nvSpPr>
          <p:spPr>
            <a:xfrm>
              <a:off x="5971754" y="1867488"/>
              <a:ext cx="2638375" cy="6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42" b="1" dirty="0">
                  <a:solidFill>
                    <a:srgbClr val="C00000"/>
                  </a:solidFill>
                </a:rPr>
                <a:t>HOT PATH</a:t>
              </a: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4039039" y="3927731"/>
            <a:ext cx="15799503" cy="5376734"/>
            <a:chOff x="-441725" y="1353297"/>
            <a:chExt cx="9112564" cy="2742274"/>
          </a:xfrm>
        </p:grpSpPr>
        <p:sp>
          <p:nvSpPr>
            <p:cNvPr id="190" name="Rectangle 189"/>
            <p:cNvSpPr/>
            <p:nvPr/>
          </p:nvSpPr>
          <p:spPr>
            <a:xfrm>
              <a:off x="-441725" y="1353297"/>
              <a:ext cx="9112564" cy="274227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154939" y="2891794"/>
              <a:ext cx="3179118" cy="662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40" b="1" dirty="0">
                  <a:solidFill>
                    <a:schemeClr val="accent2"/>
                  </a:solidFill>
                </a:rPr>
                <a:t>WARM PATH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796434" y="7624682"/>
            <a:ext cx="17866859" cy="4221320"/>
            <a:chOff x="354316" y="258060"/>
            <a:chExt cx="9112564" cy="2152983"/>
          </a:xfrm>
        </p:grpSpPr>
        <p:sp>
          <p:nvSpPr>
            <p:cNvPr id="193" name="Rectangle 192"/>
            <p:cNvSpPr/>
            <p:nvPr/>
          </p:nvSpPr>
          <p:spPr>
            <a:xfrm>
              <a:off x="354316" y="258060"/>
              <a:ext cx="9112564" cy="1278168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507464" y="1748449"/>
              <a:ext cx="3008735" cy="6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42" b="1" dirty="0">
                  <a:solidFill>
                    <a:srgbClr val="002060"/>
                  </a:solidFill>
                </a:rPr>
                <a:t>COLD PATH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2848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But I Really Want...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5486401"/>
            <a:ext cx="21107400" cy="1828800"/>
          </a:xfrm>
          <a:prstGeom prst="rect">
            <a:avLst/>
          </a:prstGeom>
          <a:solidFill>
            <a:srgbClr val="FF0000">
              <a:alpha val="50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/>
              <a:t>Hot Path, Warm Path, Cold Path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765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Is Different For Everyone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Millions of clients producing data</a:t>
            </a:r>
          </a:p>
          <a:p>
            <a:r>
              <a:rPr lang="en-US" dirty="0"/>
              <a:t>Over 2 billion metrics received and aggregated per minute – after client aggregation!</a:t>
            </a:r>
          </a:p>
          <a:p>
            <a:r>
              <a:rPr lang="en-US" dirty="0"/>
              <a:t>Over 500 million unique time series aggregated per minute</a:t>
            </a:r>
          </a:p>
          <a:p>
            <a:r>
              <a:rPr lang="en-US" dirty="0"/>
              <a:t>Over 5 petabytes of logs ingested per day</a:t>
            </a:r>
          </a:p>
          <a:p>
            <a:r>
              <a:rPr lang="en-US" dirty="0"/>
              <a:t>Over 5 million metric requests per minute (dashboards/views and API)</a:t>
            </a:r>
          </a:p>
          <a:p>
            <a:r>
              <a:rPr lang="en-US" dirty="0"/>
              <a:t>Over 6 million alert combinations processed per minute</a:t>
            </a:r>
          </a:p>
          <a:p>
            <a:r>
              <a:rPr lang="en-US" dirty="0"/>
              <a:t>99% metric queries completed in &lt;= 500ms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345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On Multidimensional Metrics (Geneva MDM)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 metric is a point-in-time measure of an activity occurring or entity state within a system</a:t>
            </a: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 err="1"/>
              <a:t>TransactionProcessed</a:t>
            </a:r>
            <a:r>
              <a:rPr lang="en-US" dirty="0"/>
              <a:t>, </a:t>
            </a:r>
            <a:r>
              <a:rPr lang="en-US" dirty="0" err="1"/>
              <a:t>ResponseLatency</a:t>
            </a:r>
            <a:r>
              <a:rPr lang="en-US" dirty="0"/>
              <a:t>, </a:t>
            </a:r>
            <a:r>
              <a:rPr lang="en-US" dirty="0" err="1"/>
              <a:t>QueryReceived</a:t>
            </a:r>
            <a:r>
              <a:rPr lang="en-US" dirty="0"/>
              <a:t>, </a:t>
            </a:r>
            <a:r>
              <a:rPr lang="en-US" dirty="0" err="1"/>
              <a:t>QueueDepth</a:t>
            </a:r>
            <a:endParaRPr lang="en-US" dirty="0"/>
          </a:p>
          <a:p>
            <a:r>
              <a:rPr lang="en-US" sz="4000" dirty="0"/>
              <a:t>Dimensionality captures meta data about an activity or measure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Locale, Market, Workflow, Flight, </a:t>
            </a:r>
            <a:r>
              <a:rPr lang="en-US" dirty="0" err="1"/>
              <a:t>DataCenter</a:t>
            </a:r>
            <a:endParaRPr lang="en-US" dirty="0"/>
          </a:p>
          <a:p>
            <a:r>
              <a:rPr lang="en-US" sz="4000" dirty="0"/>
              <a:t>Metric aggregation is compression with statistical insight over time and the population</a:t>
            </a:r>
          </a:p>
          <a:p>
            <a:pPr marL="457200" lvl="1" indent="0">
              <a:buNone/>
            </a:pPr>
            <a:endParaRPr lang="en-US" sz="44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44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sz="4400" dirty="0">
                <a:solidFill>
                  <a:srgbClr val="C00000"/>
                </a:solidFill>
              </a:rPr>
              <a:t>Request Latency </a:t>
            </a:r>
            <a:r>
              <a:rPr lang="en-US" sz="4400" dirty="0"/>
              <a:t>is 867ms in </a:t>
            </a:r>
            <a:r>
              <a:rPr lang="en-US" sz="4400" dirty="0">
                <a:solidFill>
                  <a:srgbClr val="00B0F0"/>
                </a:solidFill>
              </a:rPr>
              <a:t>market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50"/>
                </a:solidFill>
              </a:rPr>
              <a:t>United States</a:t>
            </a:r>
            <a:r>
              <a:rPr lang="en-US" sz="4400" dirty="0"/>
              <a:t> for </a:t>
            </a:r>
            <a:r>
              <a:rPr lang="en-US" sz="4400" dirty="0">
                <a:solidFill>
                  <a:srgbClr val="00B0F0"/>
                </a:solidFill>
              </a:rPr>
              <a:t>Flight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50"/>
                </a:solidFill>
              </a:rPr>
              <a:t>Alpha</a:t>
            </a:r>
            <a:r>
              <a:rPr lang="en-US" sz="4400" dirty="0"/>
              <a:t> in </a:t>
            </a:r>
            <a:r>
              <a:rPr lang="en-US" sz="4400" dirty="0">
                <a:solidFill>
                  <a:srgbClr val="00B0F0"/>
                </a:solidFill>
              </a:rPr>
              <a:t>datacenter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50"/>
                </a:solidFill>
              </a:rPr>
              <a:t>Columbia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7589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(Some Of) The Hard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6000" dirty="0"/>
              <a:t>Scale and data explosion </a:t>
            </a:r>
          </a:p>
          <a:p>
            <a:pPr lvl="1"/>
            <a:r>
              <a:rPr lang="en-US" sz="6000" dirty="0"/>
              <a:t>Data quality guarantees or lack thereof?</a:t>
            </a:r>
          </a:p>
          <a:p>
            <a:pPr lvl="1"/>
            <a:r>
              <a:rPr lang="en-US" sz="6000" dirty="0"/>
              <a:t>Contextual metadata</a:t>
            </a:r>
          </a:p>
          <a:p>
            <a:pPr lvl="1"/>
            <a:r>
              <a:rPr lang="en-US" sz="6000" dirty="0"/>
              <a:t>Expensive aggregation types</a:t>
            </a:r>
          </a:p>
          <a:p>
            <a:pPr lvl="1"/>
            <a:r>
              <a:rPr lang="en-US" sz="6000" dirty="0"/>
              <a:t>Crippled but available when under duress</a:t>
            </a:r>
          </a:p>
          <a:p>
            <a:pPr lvl="1"/>
            <a:r>
              <a:rPr lang="en-US" sz="6000" dirty="0"/>
              <a:t>Multitenancy (will not be covered)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596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And Data Explosion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doesn’t take a big service to generate a lot of metrics</a:t>
            </a:r>
          </a:p>
          <a:p>
            <a:pPr lvl="2"/>
            <a:r>
              <a:rPr lang="en-US" dirty="0"/>
              <a:t>100 metrics</a:t>
            </a:r>
          </a:p>
          <a:p>
            <a:pPr lvl="3"/>
            <a:r>
              <a:rPr lang="en-US" dirty="0"/>
              <a:t>10K users</a:t>
            </a:r>
          </a:p>
          <a:p>
            <a:pPr lvl="3"/>
            <a:r>
              <a:rPr lang="en-US" dirty="0"/>
              <a:t>5 regions</a:t>
            </a:r>
          </a:p>
          <a:p>
            <a:pPr lvl="3"/>
            <a:r>
              <a:rPr lang="en-US" dirty="0"/>
              <a:t>250 API calls</a:t>
            </a:r>
          </a:p>
          <a:p>
            <a:pPr lvl="3"/>
            <a:r>
              <a:rPr lang="en-US" dirty="0"/>
              <a:t>10 components</a:t>
            </a:r>
          </a:p>
          <a:p>
            <a:pPr lvl="3"/>
            <a:r>
              <a:rPr lang="en-US" dirty="0"/>
              <a:t>100 * 10000 * 5 * 250 * 10 = 12.5B different </a:t>
            </a:r>
            <a:r>
              <a:rPr lang="en-US" b="1" dirty="0"/>
              <a:t>theoretical</a:t>
            </a:r>
            <a:r>
              <a:rPr lang="en-US" dirty="0"/>
              <a:t> time series</a:t>
            </a:r>
          </a:p>
          <a:p>
            <a:r>
              <a:rPr lang="en-US" dirty="0"/>
              <a:t>Multiply by thousands of services</a:t>
            </a:r>
          </a:p>
        </p:txBody>
      </p:sp>
    </p:spTree>
    <p:extLst>
      <p:ext uri="{BB962C8B-B14F-4D97-AF65-F5344CB8AC3E}">
        <p14:creationId xmlns:p14="http://schemas.microsoft.com/office/powerpoint/2010/main" val="17469466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And Data Explosion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partitioned data funnel with client reduction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943600" y="5864290"/>
            <a:ext cx="1905000" cy="1295400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Frontend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Server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848600" y="5867400"/>
            <a:ext cx="1905000" cy="1295400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Frontend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Server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753600" y="5864290"/>
            <a:ext cx="1905000" cy="1295400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Frontend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Server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648492" y="5864290"/>
            <a:ext cx="1905000" cy="1295400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Frontend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Server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543384" y="5864290"/>
            <a:ext cx="1905000" cy="1295400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Frontend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Server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038600" y="2819400"/>
            <a:ext cx="190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Publishing</a:t>
            </a:r>
            <a:r>
              <a:rPr lang="en-US" sz="2800" dirty="0"/>
              <a:t> Client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2824066"/>
            <a:ext cx="190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Publishing</a:t>
            </a:r>
            <a:r>
              <a:rPr lang="en-US" sz="2800" dirty="0"/>
              <a:t> Client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848600" y="2819400"/>
            <a:ext cx="190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Publishing</a:t>
            </a:r>
            <a:r>
              <a:rPr lang="en-US" sz="2800" dirty="0"/>
              <a:t> Client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53600" y="2819400"/>
            <a:ext cx="190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Publishing</a:t>
            </a:r>
            <a:r>
              <a:rPr lang="en-US" sz="2800" dirty="0"/>
              <a:t> Client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1658600" y="2819400"/>
            <a:ext cx="190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Publishing</a:t>
            </a:r>
            <a:r>
              <a:rPr lang="en-US" sz="2800" dirty="0"/>
              <a:t> Client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555824" y="2819400"/>
            <a:ext cx="190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Publishing</a:t>
            </a:r>
            <a:r>
              <a:rPr lang="en-US" sz="2800" dirty="0"/>
              <a:t> Client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5468600" y="2819400"/>
            <a:ext cx="190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Publishing</a:t>
            </a:r>
            <a:r>
              <a:rPr lang="en-US" sz="2800" dirty="0"/>
              <a:t> Client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790" y="2819400"/>
            <a:ext cx="31021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err="1"/>
              <a:t>LatencyMs</a:t>
            </a:r>
            <a:endParaRPr lang="en-US" sz="2800" dirty="0"/>
          </a:p>
          <a:p>
            <a:pPr algn="l"/>
            <a:r>
              <a:rPr lang="en-US" sz="2800" dirty="0"/>
              <a:t>{</a:t>
            </a:r>
            <a:r>
              <a:rPr lang="en-US" sz="2800" dirty="0" err="1"/>
              <a:t>User:GabeW</a:t>
            </a:r>
            <a:r>
              <a:rPr lang="en-US" sz="2800" dirty="0"/>
              <a:t>,</a:t>
            </a:r>
          </a:p>
          <a:p>
            <a:pPr algn="l"/>
            <a:r>
              <a:rPr lang="en-US" sz="2800" dirty="0" err="1"/>
              <a:t>Region:WestUS</a:t>
            </a:r>
            <a:r>
              <a:rPr lang="en-US" sz="2800" dirty="0"/>
              <a:t>,</a:t>
            </a:r>
          </a:p>
          <a:p>
            <a:pPr algn="l"/>
            <a:r>
              <a:rPr lang="en-US" sz="2800" dirty="0" err="1"/>
              <a:t>Api:GetResponse</a:t>
            </a:r>
            <a:r>
              <a:rPr lang="en-US" sz="2800" dirty="0"/>
              <a:t>,</a:t>
            </a:r>
          </a:p>
          <a:p>
            <a:pPr algn="l"/>
            <a:r>
              <a:rPr lang="en-US" sz="2800" dirty="0"/>
              <a:t>Value:300}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0324322" y="4800600"/>
            <a:ext cx="762000" cy="533400"/>
          </a:xfrm>
          <a:prstGeom prst="ellipse">
            <a:avLst/>
          </a:prstGeom>
          <a:solidFill>
            <a:schemeClr val="accent3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VIP</a:t>
            </a:r>
          </a:p>
        </p:txBody>
      </p:sp>
      <p:cxnSp>
        <p:nvCxnSpPr>
          <p:cNvPr id="20" name="Straight Arrow Connector 19"/>
          <p:cNvCxnSpPr>
            <a:stCxn id="9" idx="2"/>
            <a:endCxn id="18" idx="3"/>
          </p:cNvCxnSpPr>
          <p:nvPr/>
        </p:nvCxnSpPr>
        <p:spPr bwMode="auto">
          <a:xfrm>
            <a:off x="4991100" y="4114800"/>
            <a:ext cx="5444814" cy="1141085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11" idx="2"/>
            <a:endCxn id="18" idx="2"/>
          </p:cNvCxnSpPr>
          <p:nvPr/>
        </p:nvCxnSpPr>
        <p:spPr bwMode="auto">
          <a:xfrm>
            <a:off x="6896100" y="4119466"/>
            <a:ext cx="3428222" cy="947834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12" idx="2"/>
            <a:endCxn id="18" idx="1"/>
          </p:cNvCxnSpPr>
          <p:nvPr/>
        </p:nvCxnSpPr>
        <p:spPr bwMode="auto">
          <a:xfrm>
            <a:off x="8801100" y="4114800"/>
            <a:ext cx="1634814" cy="763915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3" idx="2"/>
            <a:endCxn id="18" idx="0"/>
          </p:cNvCxnSpPr>
          <p:nvPr/>
        </p:nvCxnSpPr>
        <p:spPr bwMode="auto">
          <a:xfrm flipH="1">
            <a:off x="10705322" y="4114800"/>
            <a:ext cx="778" cy="68580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4" idx="2"/>
            <a:endCxn id="18" idx="7"/>
          </p:cNvCxnSpPr>
          <p:nvPr/>
        </p:nvCxnSpPr>
        <p:spPr bwMode="auto">
          <a:xfrm flipH="1">
            <a:off x="10974730" y="4114800"/>
            <a:ext cx="1636370" cy="763915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5" idx="2"/>
            <a:endCxn id="18" idx="6"/>
          </p:cNvCxnSpPr>
          <p:nvPr/>
        </p:nvCxnSpPr>
        <p:spPr bwMode="auto">
          <a:xfrm flipH="1">
            <a:off x="11086322" y="4114800"/>
            <a:ext cx="3422002" cy="95250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16" idx="2"/>
            <a:endCxn id="18" idx="5"/>
          </p:cNvCxnSpPr>
          <p:nvPr/>
        </p:nvCxnSpPr>
        <p:spPr bwMode="auto">
          <a:xfrm flipH="1">
            <a:off x="10974730" y="4114800"/>
            <a:ext cx="5446370" cy="1141085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stCxn id="18" idx="4"/>
            <a:endCxn id="4" idx="0"/>
          </p:cNvCxnSpPr>
          <p:nvPr/>
        </p:nvCxnSpPr>
        <p:spPr bwMode="auto">
          <a:xfrm flipH="1">
            <a:off x="6896100" y="5334000"/>
            <a:ext cx="3809222" cy="53029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>
            <a:stCxn id="18" idx="4"/>
            <a:endCxn id="5" idx="0"/>
          </p:cNvCxnSpPr>
          <p:nvPr/>
        </p:nvCxnSpPr>
        <p:spPr bwMode="auto">
          <a:xfrm flipH="1">
            <a:off x="8801100" y="5334000"/>
            <a:ext cx="1904222" cy="53340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stCxn id="18" idx="4"/>
            <a:endCxn id="6" idx="0"/>
          </p:cNvCxnSpPr>
          <p:nvPr/>
        </p:nvCxnSpPr>
        <p:spPr bwMode="auto">
          <a:xfrm>
            <a:off x="10705322" y="5334000"/>
            <a:ext cx="778" cy="53029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>
            <a:stCxn id="18" idx="4"/>
            <a:endCxn id="7" idx="0"/>
          </p:cNvCxnSpPr>
          <p:nvPr/>
        </p:nvCxnSpPr>
        <p:spPr bwMode="auto">
          <a:xfrm>
            <a:off x="10705322" y="5334000"/>
            <a:ext cx="1895670" cy="53029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>
            <a:stCxn id="18" idx="4"/>
            <a:endCxn id="8" idx="0"/>
          </p:cNvCxnSpPr>
          <p:nvPr/>
        </p:nvCxnSpPr>
        <p:spPr bwMode="auto">
          <a:xfrm>
            <a:off x="10705322" y="5334000"/>
            <a:ext cx="3790562" cy="53029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17401592" y="281940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Aggregation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468600" y="5864290"/>
            <a:ext cx="6423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Micro Partitioned Batching/Aggregation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805997" y="6407870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110797" y="6407870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415597" y="6407870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20397" y="6407870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15805997" y="6636470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6110797" y="6636470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6415597" y="6636470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6720397" y="6636470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5805997" y="6865070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110797" y="6865070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415597" y="6865070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20397" y="6865070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445533" y="6355689"/>
            <a:ext cx="434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P1</a:t>
            </a:r>
          </a:p>
          <a:p>
            <a:r>
              <a:rPr lang="en-US" sz="1600" dirty="0"/>
              <a:t>P2</a:t>
            </a:r>
          </a:p>
          <a:p>
            <a:r>
              <a:rPr lang="en-US" sz="1600" dirty="0"/>
              <a:t>P3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7846670" y="8763000"/>
            <a:ext cx="1905000" cy="1295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Aggregator/Batcher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11658600" y="8763000"/>
            <a:ext cx="1905000" cy="1295400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Aggregator/Batcher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9751670" y="8763000"/>
            <a:ext cx="1905000" cy="1295400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Aggregator/Batcher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3940796" y="9350834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4245596" y="9350834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4550396" y="9350834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4855196" y="9350834"/>
            <a:ext cx="304800" cy="228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3940796" y="9579434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4245596" y="9579434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4550396" y="9579434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4855196" y="9579434"/>
            <a:ext cx="304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3940796" y="9808034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4245596" y="9808034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4550396" y="9808034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4855196" y="9808034"/>
            <a:ext cx="3048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580332" y="9298653"/>
            <a:ext cx="434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P1</a:t>
            </a:r>
          </a:p>
          <a:p>
            <a:r>
              <a:rPr lang="en-US" sz="1600" dirty="0"/>
              <a:t>P2</a:t>
            </a:r>
          </a:p>
          <a:p>
            <a:r>
              <a:rPr lang="en-US" sz="1600" dirty="0"/>
              <a:t>P3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3586149" y="8732812"/>
            <a:ext cx="5444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Partitioned Batching/Aggregation</a:t>
            </a:r>
          </a:p>
        </p:txBody>
      </p:sp>
      <p:cxnSp>
        <p:nvCxnSpPr>
          <p:cNvPr id="86" name="Straight Arrow Connector 85"/>
          <p:cNvCxnSpPr>
            <a:stCxn id="4" idx="2"/>
            <a:endCxn id="65" idx="0"/>
          </p:cNvCxnSpPr>
          <p:nvPr/>
        </p:nvCxnSpPr>
        <p:spPr bwMode="auto">
          <a:xfrm>
            <a:off x="6896100" y="7159690"/>
            <a:ext cx="1903070" cy="160331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>
            <a:stCxn id="5" idx="2"/>
            <a:endCxn id="65" idx="0"/>
          </p:cNvCxnSpPr>
          <p:nvPr/>
        </p:nvCxnSpPr>
        <p:spPr bwMode="auto">
          <a:xfrm flipH="1">
            <a:off x="8799170" y="7162800"/>
            <a:ext cx="1930" cy="160020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>
            <a:stCxn id="6" idx="2"/>
            <a:endCxn id="65" idx="0"/>
          </p:cNvCxnSpPr>
          <p:nvPr/>
        </p:nvCxnSpPr>
        <p:spPr bwMode="auto">
          <a:xfrm flipH="1">
            <a:off x="8799170" y="7159690"/>
            <a:ext cx="1906930" cy="160331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>
            <a:stCxn id="7" idx="2"/>
            <a:endCxn id="65" idx="0"/>
          </p:cNvCxnSpPr>
          <p:nvPr/>
        </p:nvCxnSpPr>
        <p:spPr bwMode="auto">
          <a:xfrm flipH="1">
            <a:off x="8799170" y="7159690"/>
            <a:ext cx="3801822" cy="160331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>
            <a:stCxn id="8" idx="2"/>
            <a:endCxn id="65" idx="0"/>
          </p:cNvCxnSpPr>
          <p:nvPr/>
        </p:nvCxnSpPr>
        <p:spPr bwMode="auto">
          <a:xfrm flipH="1">
            <a:off x="8799170" y="7159690"/>
            <a:ext cx="5696714" cy="1603310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9" name="Rectangle 98"/>
          <p:cNvSpPr/>
          <p:nvPr/>
        </p:nvSpPr>
        <p:spPr bwMode="auto">
          <a:xfrm>
            <a:off x="5958114" y="10998085"/>
            <a:ext cx="1905000" cy="1295400"/>
          </a:xfrm>
          <a:prstGeom prst="rect">
            <a:avLst/>
          </a:prstGeom>
          <a:solidFill>
            <a:srgbClr val="FF9F9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Store (Caching)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849435" y="11005458"/>
            <a:ext cx="1905000" cy="1295400"/>
          </a:xfrm>
          <a:prstGeom prst="rect">
            <a:avLst/>
          </a:prstGeom>
          <a:solidFill>
            <a:srgbClr val="FF9F9F">
              <a:alpha val="50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Store (Caching)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9760857" y="11001828"/>
            <a:ext cx="1905000" cy="1295400"/>
          </a:xfrm>
          <a:prstGeom prst="rect">
            <a:avLst/>
          </a:prstGeom>
          <a:solidFill>
            <a:srgbClr val="FF9F9F">
              <a:alpha val="50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Store (Caching)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11657765" y="10999496"/>
            <a:ext cx="1905000" cy="1295400"/>
          </a:xfrm>
          <a:prstGeom prst="rect">
            <a:avLst/>
          </a:prstGeom>
          <a:solidFill>
            <a:srgbClr val="FF9F9F">
              <a:alpha val="50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Store (Caching)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13563600" y="11006758"/>
            <a:ext cx="1905000" cy="1295400"/>
          </a:xfrm>
          <a:prstGeom prst="rect">
            <a:avLst/>
          </a:prstGeom>
          <a:solidFill>
            <a:srgbClr val="FF9F9F">
              <a:alpha val="50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Store (Caching)</a:t>
            </a:r>
          </a:p>
        </p:txBody>
      </p:sp>
      <p:cxnSp>
        <p:nvCxnSpPr>
          <p:cNvPr id="104" name="Straight Arrow Connector 103"/>
          <p:cNvCxnSpPr>
            <a:stCxn id="65" idx="2"/>
            <a:endCxn id="99" idx="0"/>
          </p:cNvCxnSpPr>
          <p:nvPr/>
        </p:nvCxnSpPr>
        <p:spPr bwMode="auto">
          <a:xfrm flipH="1">
            <a:off x="6910614" y="10058400"/>
            <a:ext cx="1888556" cy="939685"/>
          </a:xfrm>
          <a:prstGeom prst="straightConnector1">
            <a:avLst/>
          </a:prstGeom>
          <a:solidFill>
            <a:srgbClr val="BBE0E3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15475943" y="11457458"/>
            <a:ext cx="6126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For query across multiple time series, double hashing is done first on metric name then full metric tuple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85" name="TextBox 84"/>
          <p:cNvSpPr txBox="1"/>
          <p:nvPr/>
        </p:nvSpPr>
        <p:spPr>
          <a:xfrm>
            <a:off x="15459673" y="10998085"/>
            <a:ext cx="6143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/>
              <a:t>Aggregation/Data Durability &amp; Paging</a:t>
            </a:r>
          </a:p>
        </p:txBody>
      </p:sp>
    </p:spTree>
    <p:extLst>
      <p:ext uri="{BB962C8B-B14F-4D97-AF65-F5344CB8AC3E}">
        <p14:creationId xmlns:p14="http://schemas.microsoft.com/office/powerpoint/2010/main" val="3864776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 Light">
  <a:themeElements>
    <a:clrScheme name="Title Slide L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 Light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Light">
  <a:themeElements>
    <a:clrScheme name="Bullet L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Light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 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80CE249A0F4AACDE3563F9E5B794" ma:contentTypeVersion="3" ma:contentTypeDescription="Create a new document." ma:contentTypeScope="" ma:versionID="2e5d77a79595fcaba57c9400df9c6412">
  <xsd:schema xmlns:xsd="http://www.w3.org/2001/XMLSchema" xmlns:xs="http://www.w3.org/2001/XMLSchema" xmlns:p="http://schemas.microsoft.com/office/2006/metadata/properties" xmlns:ns2="3b9af552-2b14-4910-80cd-378aef83003c" xmlns:ns3="a5882dc3-9348-4c13-902d-35ea63db4c2d" xmlns:ns4="7025016e-54eb-47c7-a2ab-ad9addf76b8c" targetNamespace="http://schemas.microsoft.com/office/2006/metadata/properties" ma:root="true" ma:fieldsID="99f956ae55a2f0c922a03bf863d44e52" ns2:_="" ns3:_="" ns4:_="">
    <xsd:import namespace="3b9af552-2b14-4910-80cd-378aef83003c"/>
    <xsd:import namespace="a5882dc3-9348-4c13-902d-35ea63db4c2d"/>
    <xsd:import namespace="7025016e-54eb-47c7-a2ab-ad9addf76b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af552-2b14-4910-80cd-378aef8300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82dc3-9348-4c13-902d-35ea63db4c2d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5016e-54eb-47c7-a2ab-ad9addf76b8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0EFC35-E6FD-4CCA-9516-4748A5D9016A}">
  <ds:schemaRefs>
    <ds:schemaRef ds:uri="http://schemas.microsoft.com/office/2006/metadata/properties"/>
    <ds:schemaRef ds:uri="a5882dc3-9348-4c13-902d-35ea63db4c2d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7025016e-54eb-47c7-a2ab-ad9addf76b8c"/>
    <ds:schemaRef ds:uri="3b9af552-2b14-4910-80cd-378aef83003c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5171DE-9444-4F66-B6B8-4E88610776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6736FF-540D-4F2A-86E1-4EF381D332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9af552-2b14-4910-80cd-378aef83003c"/>
    <ds:schemaRef ds:uri="a5882dc3-9348-4c13-902d-35ea63db4c2d"/>
    <ds:schemaRef ds:uri="7025016e-54eb-47c7-a2ab-ad9addf76b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53416</TotalTime>
  <Pages>0</Pages>
  <Words>1160</Words>
  <Characters>0</Characters>
  <Application>Microsoft Office PowerPoint</Application>
  <PresentationFormat>Custom</PresentationFormat>
  <Lines>0</Lines>
  <Paragraphs>285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5</vt:i4>
      </vt:variant>
    </vt:vector>
  </HeadingPairs>
  <TitlesOfParts>
    <vt:vector size="37" baseType="lpstr">
      <vt:lpstr>Arial</vt:lpstr>
      <vt:lpstr>Calibri</vt:lpstr>
      <vt:lpstr>Gill Sans</vt:lpstr>
      <vt:lpstr>Times New Roman</vt:lpstr>
      <vt:lpstr>Wingdings</vt:lpstr>
      <vt:lpstr>ヒラギノ角ゴ ProN W3</vt:lpstr>
      <vt:lpstr>ヒラギノ角ゴ ProN W6</vt:lpstr>
      <vt:lpstr>Title Slide Light</vt:lpstr>
      <vt:lpstr>Bullet Light</vt:lpstr>
      <vt:lpstr>Monitoring the Microsoft Cloud The Geneva Monitoring System</vt:lpstr>
      <vt:lpstr>Agenda</vt:lpstr>
      <vt:lpstr>Geneva Data Classification</vt:lpstr>
      <vt:lpstr>Wait, But I Really Want...</vt:lpstr>
      <vt:lpstr>Scale Is Different For Everyone</vt:lpstr>
      <vt:lpstr>Focusing On Multidimensional Metrics (Geneva MDM)</vt:lpstr>
      <vt:lpstr>(Some Of) The Hard Problems</vt:lpstr>
      <vt:lpstr>Scale And Data Explosion</vt:lpstr>
      <vt:lpstr>Scale And Data Explosion</vt:lpstr>
      <vt:lpstr>Scale And Data Explosion</vt:lpstr>
      <vt:lpstr>Data Quality</vt:lpstr>
      <vt:lpstr>Data Quality</vt:lpstr>
      <vt:lpstr>Data Quality</vt:lpstr>
      <vt:lpstr>Data Quality</vt:lpstr>
      <vt:lpstr>Contextual Metadata (a.k.a. Hinting)</vt:lpstr>
      <vt:lpstr>Contextual Metadata (a.k.a. Hinting)</vt:lpstr>
      <vt:lpstr>Contextual Metadata (a.k.a. Hinting)</vt:lpstr>
      <vt:lpstr>Finding The Needle In The Haystack</vt:lpstr>
      <vt:lpstr>Expensive Aggregation Types</vt:lpstr>
      <vt:lpstr>Available Under Duress</vt:lpstr>
      <vt:lpstr>Where Might You Find MDM?</vt:lpstr>
      <vt:lpstr>We’re Hiring</vt:lpstr>
      <vt:lpstr>Questions?</vt:lpstr>
      <vt:lpstr>ToDemo1</vt:lpstr>
      <vt:lpstr>ToDemo2</vt:lpstr>
      <vt:lpstr>ToDemo3</vt:lpstr>
      <vt:lpstr>ToDemo4</vt:lpstr>
      <vt:lpstr>ToEnd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Gabe Wishnie</cp:lastModifiedBy>
  <cp:revision>149</cp:revision>
  <cp:lastPrinted>2016-06-15T15:12:18Z</cp:lastPrinted>
  <dcterms:modified xsi:type="dcterms:W3CDTF">2016-06-23T14:32:44Z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0x01010043F680CE249A0F4AACDE3563F9E5B794</vt:lpwstr>
  </property>
</Properties>
</file>