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57" r:id="rId2"/>
    <p:sldId id="270" r:id="rId3"/>
    <p:sldId id="272" r:id="rId4"/>
    <p:sldId id="271" r:id="rId5"/>
    <p:sldId id="274" r:id="rId6"/>
    <p:sldId id="275" r:id="rId7"/>
    <p:sldId id="276" r:id="rId8"/>
    <p:sldId id="279" r:id="rId9"/>
    <p:sldId id="284" r:id="rId10"/>
    <p:sldId id="293" r:id="rId11"/>
    <p:sldId id="340" r:id="rId12"/>
    <p:sldId id="273" r:id="rId13"/>
    <p:sldId id="333" r:id="rId14"/>
    <p:sldId id="282" r:id="rId15"/>
    <p:sldId id="283" r:id="rId16"/>
    <p:sldId id="341" r:id="rId17"/>
    <p:sldId id="285" r:id="rId18"/>
    <p:sldId id="332" r:id="rId19"/>
    <p:sldId id="287" r:id="rId20"/>
    <p:sldId id="334" r:id="rId21"/>
    <p:sldId id="339" r:id="rId22"/>
    <p:sldId id="337" r:id="rId23"/>
    <p:sldId id="338" r:id="rId24"/>
    <p:sldId id="336" r:id="rId25"/>
    <p:sldId id="263" r:id="rId26"/>
    <p:sldId id="288" r:id="rId27"/>
    <p:sldId id="289" r:id="rId28"/>
    <p:sldId id="261" r:id="rId29"/>
    <p:sldId id="290" r:id="rId30"/>
    <p:sldId id="291" r:id="rId31"/>
    <p:sldId id="315" r:id="rId32"/>
    <p:sldId id="322" r:id="rId33"/>
    <p:sldId id="335" r:id="rId34"/>
    <p:sldId id="316" r:id="rId35"/>
    <p:sldId id="266" r:id="rId36"/>
    <p:sldId id="303" r:id="rId37"/>
    <p:sldId id="323" r:id="rId38"/>
    <p:sldId id="304" r:id="rId39"/>
    <p:sldId id="318" r:id="rId40"/>
    <p:sldId id="325" r:id="rId41"/>
    <p:sldId id="329" r:id="rId42"/>
    <p:sldId id="305" r:id="rId43"/>
    <p:sldId id="319" r:id="rId44"/>
    <p:sldId id="306" r:id="rId45"/>
    <p:sldId id="326" r:id="rId46"/>
    <p:sldId id="307" r:id="rId47"/>
    <p:sldId id="331" r:id="rId48"/>
    <p:sldId id="308" r:id="rId49"/>
    <p:sldId id="330" r:id="rId50"/>
    <p:sldId id="264" r:id="rId51"/>
    <p:sldId id="265" r:id="rId52"/>
    <p:sldId id="294" r:id="rId53"/>
    <p:sldId id="297" r:id="rId54"/>
    <p:sldId id="298" r:id="rId55"/>
    <p:sldId id="299" r:id="rId56"/>
    <p:sldId id="300" r:id="rId57"/>
    <p:sldId id="295" r:id="rId58"/>
    <p:sldId id="296" r:id="rId59"/>
    <p:sldId id="321" r:id="rId60"/>
    <p:sldId id="342" r:id="rId61"/>
    <p:sldId id="301" r:id="rId62"/>
    <p:sldId id="310" r:id="rId63"/>
    <p:sldId id="313" r:id="rId64"/>
    <p:sldId id="314" r:id="rId65"/>
    <p:sldId id="262"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BBD813-B5F3-4060-8E71-0368D454A29B}">
          <p14:sldIdLst>
            <p14:sldId id="257"/>
            <p14:sldId id="270"/>
            <p14:sldId id="272"/>
            <p14:sldId id="271"/>
            <p14:sldId id="274"/>
            <p14:sldId id="275"/>
            <p14:sldId id="276"/>
            <p14:sldId id="279"/>
            <p14:sldId id="284"/>
            <p14:sldId id="293"/>
            <p14:sldId id="340"/>
            <p14:sldId id="273"/>
            <p14:sldId id="333"/>
            <p14:sldId id="282"/>
            <p14:sldId id="283"/>
            <p14:sldId id="341"/>
            <p14:sldId id="285"/>
            <p14:sldId id="332"/>
            <p14:sldId id="287"/>
            <p14:sldId id="334"/>
            <p14:sldId id="339"/>
            <p14:sldId id="337"/>
            <p14:sldId id="338"/>
            <p14:sldId id="336"/>
            <p14:sldId id="263"/>
            <p14:sldId id="288"/>
            <p14:sldId id="289"/>
            <p14:sldId id="261"/>
            <p14:sldId id="290"/>
            <p14:sldId id="291"/>
            <p14:sldId id="315"/>
            <p14:sldId id="322"/>
            <p14:sldId id="335"/>
            <p14:sldId id="316"/>
            <p14:sldId id="266"/>
            <p14:sldId id="303"/>
            <p14:sldId id="323"/>
            <p14:sldId id="304"/>
            <p14:sldId id="318"/>
            <p14:sldId id="325"/>
            <p14:sldId id="329"/>
            <p14:sldId id="305"/>
            <p14:sldId id="319"/>
            <p14:sldId id="306"/>
            <p14:sldId id="326"/>
            <p14:sldId id="307"/>
            <p14:sldId id="331"/>
            <p14:sldId id="308"/>
            <p14:sldId id="330"/>
            <p14:sldId id="264"/>
            <p14:sldId id="265"/>
            <p14:sldId id="294"/>
            <p14:sldId id="297"/>
            <p14:sldId id="298"/>
            <p14:sldId id="299"/>
            <p14:sldId id="300"/>
            <p14:sldId id="295"/>
            <p14:sldId id="296"/>
            <p14:sldId id="321"/>
            <p14:sldId id="342"/>
            <p14:sldId id="301"/>
            <p14:sldId id="310"/>
            <p14:sldId id="313"/>
            <p14:sldId id="314"/>
            <p14:sldId id="26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 Harvey" initials="PH" lastIdx="1" clrIdx="0">
    <p:extLst>
      <p:ext uri="{19B8F6BF-5375-455C-9EA6-DF929625EA0E}">
        <p15:presenceInfo xmlns:p15="http://schemas.microsoft.com/office/powerpoint/2012/main" userId="S-1-5-21-3986145135-3374713830-3582841859-11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BBBB21"/>
    <a:srgbClr val="E7E466"/>
    <a:srgbClr val="FF0000"/>
    <a:srgbClr val="A9D18E"/>
    <a:srgbClr val="000000"/>
    <a:srgbClr val="E5E25C"/>
    <a:srgbClr val="EFED99"/>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251" autoAdjust="0"/>
    <p:restoredTop sz="83821" autoAdjust="0"/>
  </p:normalViewPr>
  <p:slideViewPr>
    <p:cSldViewPr snapToGrid="0">
      <p:cViewPr varScale="1">
        <p:scale>
          <a:sx n="67" d="100"/>
          <a:sy n="67" d="100"/>
        </p:scale>
        <p:origin x="562" y="43"/>
      </p:cViewPr>
      <p:guideLst>
        <p:guide orient="horz" pos="2160"/>
        <p:guide pos="3840"/>
      </p:guideLst>
    </p:cSldViewPr>
  </p:slideViewPr>
  <p:outlineViewPr>
    <p:cViewPr>
      <p:scale>
        <a:sx n="100" d="100"/>
        <a:sy n="100" d="100"/>
      </p:scale>
      <p:origin x="0" y="-3358"/>
    </p:cViewPr>
  </p:outlineViewPr>
  <p:notesTextViewPr>
    <p:cViewPr>
      <p:scale>
        <a:sx n="3" d="2"/>
        <a:sy n="3" d="2"/>
      </p:scale>
      <p:origin x="0" y="0"/>
    </p:cViewPr>
  </p:notesTextViewPr>
  <p:sorterViewPr>
    <p:cViewPr>
      <p:scale>
        <a:sx n="50" d="100"/>
        <a:sy n="50" d="100"/>
      </p:scale>
      <p:origin x="0" y="0"/>
    </p:cViewPr>
  </p:sorterViewPr>
  <p:notesViewPr>
    <p:cSldViewPr snapToGrid="0">
      <p:cViewPr varScale="1">
        <p:scale>
          <a:sx n="50" d="100"/>
          <a:sy n="50" d="100"/>
        </p:scale>
        <p:origin x="2710" y="4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AB0130-49A9-4D82-920D-13EAD5461695}" type="datetimeFigureOut">
              <a:rPr lang="en-GB" smtClean="0"/>
              <a:t>24/05/2016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E0CCC6-AD26-42D9-8394-479E485806A5}" type="slidenum">
              <a:rPr lang="en-GB" smtClean="0"/>
              <a:t>‹#›</a:t>
            </a:fld>
            <a:endParaRPr lang="en-GB"/>
          </a:p>
        </p:txBody>
      </p:sp>
    </p:spTree>
    <p:extLst>
      <p:ext uri="{BB962C8B-B14F-4D97-AF65-F5344CB8AC3E}">
        <p14:creationId xmlns:p14="http://schemas.microsoft.com/office/powerpoint/2010/main" val="3587766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9A752-2049-8748-B90D-01F472D44E81}" type="datetimeFigureOut">
              <a:rPr lang="en-US" smtClean="0"/>
              <a:t>5/24/2016</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BC98A8-5348-1943-B778-5DE5099B751E}" type="slidenum">
              <a:rPr lang="en-GB" smtClean="0"/>
              <a:t>‹#›</a:t>
            </a:fld>
            <a:endParaRPr lang="en-GB" dirty="0"/>
          </a:p>
        </p:txBody>
      </p:sp>
    </p:spTree>
    <p:extLst>
      <p:ext uri="{BB962C8B-B14F-4D97-AF65-F5344CB8AC3E}">
        <p14:creationId xmlns:p14="http://schemas.microsoft.com/office/powerpoint/2010/main" val="30389814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1</a:t>
            </a:fld>
            <a:endParaRPr lang="en-GB" dirty="0"/>
          </a:p>
        </p:txBody>
      </p:sp>
    </p:spTree>
    <p:extLst>
      <p:ext uri="{BB962C8B-B14F-4D97-AF65-F5344CB8AC3E}">
        <p14:creationId xmlns:p14="http://schemas.microsoft.com/office/powerpoint/2010/main" val="3238155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we</a:t>
            </a:r>
            <a:r>
              <a:rPr lang="en-GB" baseline="0" dirty="0" smtClean="0"/>
              <a:t> need is a strawberry strategy!</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10</a:t>
            </a:fld>
            <a:endParaRPr lang="en-GB" dirty="0"/>
          </a:p>
        </p:txBody>
      </p:sp>
    </p:spTree>
    <p:extLst>
      <p:ext uri="{BB962C8B-B14F-4D97-AF65-F5344CB8AC3E}">
        <p14:creationId xmlns:p14="http://schemas.microsoft.com/office/powerpoint/2010/main" val="3518686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say you like strawberries</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11</a:t>
            </a:fld>
            <a:endParaRPr lang="en-GB" dirty="0"/>
          </a:p>
        </p:txBody>
      </p:sp>
    </p:spTree>
    <p:extLst>
      <p:ext uri="{BB962C8B-B14F-4D97-AF65-F5344CB8AC3E}">
        <p14:creationId xmlns:p14="http://schemas.microsoft.com/office/powerpoint/2010/main" val="232106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Regardless of where you get them, if you don’t store them property they rot.</a:t>
            </a:r>
          </a:p>
          <a:p>
            <a:r>
              <a:rPr lang="en-GB" dirty="0" smtClean="0"/>
              <a:t>And after you spent</a:t>
            </a:r>
            <a:r>
              <a:rPr lang="en-GB" baseline="0" dirty="0" smtClean="0"/>
              <a:t> your hard earned cash on getting here as well.</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12</a:t>
            </a:fld>
            <a:endParaRPr lang="en-GB" dirty="0"/>
          </a:p>
        </p:txBody>
      </p:sp>
    </p:spTree>
    <p:extLst>
      <p:ext uri="{BB962C8B-B14F-4D97-AF65-F5344CB8AC3E}">
        <p14:creationId xmlns:p14="http://schemas.microsoft.com/office/powerpoint/2010/main" val="651823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&lt;pause&gt;</a:t>
            </a:r>
          </a:p>
          <a:p>
            <a:r>
              <a:rPr lang="en-GB" dirty="0" smtClean="0"/>
              <a:t>So now what do we do?</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13</a:t>
            </a:fld>
            <a:endParaRPr lang="en-GB" dirty="0"/>
          </a:p>
        </p:txBody>
      </p:sp>
    </p:spTree>
    <p:extLst>
      <p:ext uri="{BB962C8B-B14F-4D97-AF65-F5344CB8AC3E}">
        <p14:creationId xmlns:p14="http://schemas.microsoft.com/office/powerpoint/2010/main" val="2493987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you learn to make Jam.</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14</a:t>
            </a:fld>
            <a:endParaRPr lang="en-GB" dirty="0"/>
          </a:p>
        </p:txBody>
      </p:sp>
    </p:spTree>
    <p:extLst>
      <p:ext uri="{BB962C8B-B14F-4D97-AF65-F5344CB8AC3E}">
        <p14:creationId xmlns:p14="http://schemas.microsoft.com/office/powerpoint/2010/main" val="453199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Then</a:t>
            </a:r>
            <a:r>
              <a:rPr lang="en-GB" baseline="0" dirty="0" smtClean="0"/>
              <a:t> you start a new relationship and your new partner decides it’s healthier to eat fruit salad.</a:t>
            </a:r>
          </a:p>
          <a:p>
            <a:r>
              <a:rPr lang="en-GB" baseline="0" dirty="0" smtClean="0"/>
              <a:t>New fruit, new techniques, new investment. </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15</a:t>
            </a:fld>
            <a:endParaRPr lang="en-GB" dirty="0"/>
          </a:p>
        </p:txBody>
      </p:sp>
    </p:spTree>
    <p:extLst>
      <p:ext uri="{BB962C8B-B14F-4D97-AF65-F5344CB8AC3E}">
        <p14:creationId xmlns:p14="http://schemas.microsoft.com/office/powerpoint/2010/main" val="844083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&lt;pause&gt;</a:t>
            </a:r>
          </a:p>
          <a:p>
            <a:r>
              <a:rPr lang="en-GB" dirty="0" smtClean="0"/>
              <a:t>So now what do we do?</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16</a:t>
            </a:fld>
            <a:endParaRPr lang="en-GB" dirty="0"/>
          </a:p>
        </p:txBody>
      </p:sp>
    </p:spTree>
    <p:extLst>
      <p:ext uri="{BB962C8B-B14F-4D97-AF65-F5344CB8AC3E}">
        <p14:creationId xmlns:p14="http://schemas.microsoft.com/office/powerpoint/2010/main" val="646934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have probably already guessed; Strawberries equal data</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In</a:t>
            </a:r>
            <a:r>
              <a:rPr lang="en-GB" baseline="0" dirty="0" smtClean="0"/>
              <a:t> both cases, there are people who will tell you it is easy to get hold of. </a:t>
            </a:r>
          </a:p>
          <a:p>
            <a:r>
              <a:rPr lang="en-GB" dirty="0" smtClean="0"/>
              <a:t>In both cases, this is not true.</a:t>
            </a:r>
          </a:p>
          <a:p>
            <a:endParaRPr lang="en-GB" dirty="0" smtClean="0"/>
          </a:p>
          <a:p>
            <a:r>
              <a:rPr lang="en-GB" dirty="0" smtClean="0"/>
              <a:t>What a glib analogy. Fun, but that’s not</a:t>
            </a:r>
            <a:r>
              <a:rPr lang="en-GB" baseline="0" dirty="0" smtClean="0"/>
              <a:t> why I am here.</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17</a:t>
            </a:fld>
            <a:endParaRPr lang="en-GB" dirty="0"/>
          </a:p>
        </p:txBody>
      </p:sp>
    </p:spTree>
    <p:extLst>
      <p:ext uri="{BB962C8B-B14F-4D97-AF65-F5344CB8AC3E}">
        <p14:creationId xmlns:p14="http://schemas.microsoft.com/office/powerpoint/2010/main" val="3846701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am I here?</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18</a:t>
            </a:fld>
            <a:endParaRPr lang="en-GB" dirty="0"/>
          </a:p>
        </p:txBody>
      </p:sp>
    </p:spTree>
    <p:extLst>
      <p:ext uri="{BB962C8B-B14F-4D97-AF65-F5344CB8AC3E}">
        <p14:creationId xmlns:p14="http://schemas.microsoft.com/office/powerpoint/2010/main" val="1970791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believe that data is important.</a:t>
            </a:r>
          </a:p>
          <a:p>
            <a:r>
              <a:rPr lang="en-GB" dirty="0" smtClean="0"/>
              <a:t>I believe data has huge</a:t>
            </a:r>
            <a:r>
              <a:rPr lang="en-GB" baseline="0" dirty="0" smtClean="0"/>
              <a:t> potential values</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19</a:t>
            </a:fld>
            <a:endParaRPr lang="en-GB" dirty="0"/>
          </a:p>
        </p:txBody>
      </p:sp>
    </p:spTree>
    <p:extLst>
      <p:ext uri="{BB962C8B-B14F-4D97-AF65-F5344CB8AC3E}">
        <p14:creationId xmlns:p14="http://schemas.microsoft.com/office/powerpoint/2010/main" val="373664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say you like strawberries</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2</a:t>
            </a:fld>
            <a:endParaRPr lang="en-GB" dirty="0"/>
          </a:p>
        </p:txBody>
      </p:sp>
    </p:spTree>
    <p:extLst>
      <p:ext uri="{BB962C8B-B14F-4D97-AF65-F5344CB8AC3E}">
        <p14:creationId xmlns:p14="http://schemas.microsoft.com/office/powerpoint/2010/main" val="2678996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I am pissed off because people keep saying it is easy.</a:t>
            </a:r>
            <a:endParaRPr lang="en-GB" baseline="0" dirty="0" smtClean="0"/>
          </a:p>
        </p:txBody>
      </p:sp>
      <p:sp>
        <p:nvSpPr>
          <p:cNvPr id="4" name="Slide Number Placeholder 3"/>
          <p:cNvSpPr>
            <a:spLocks noGrp="1"/>
          </p:cNvSpPr>
          <p:nvPr>
            <p:ph type="sldNum" sz="quarter" idx="10"/>
          </p:nvPr>
        </p:nvSpPr>
        <p:spPr/>
        <p:txBody>
          <a:bodyPr/>
          <a:lstStyle/>
          <a:p>
            <a:fld id="{BCBC98A8-5348-1943-B778-5DE5099B751E}" type="slidenum">
              <a:rPr lang="en-GB" smtClean="0"/>
              <a:t>20</a:t>
            </a:fld>
            <a:endParaRPr lang="en-GB" dirty="0"/>
          </a:p>
        </p:txBody>
      </p:sp>
    </p:spTree>
    <p:extLst>
      <p:ext uri="{BB962C8B-B14F-4D97-AF65-F5344CB8AC3E}">
        <p14:creationId xmlns:p14="http://schemas.microsoft.com/office/powerpoint/2010/main" val="4278327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Who am I talking to? 50% people who feel the pain. 20% people who want to understand. 30% of people who will be upset and disagree with me.</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21</a:t>
            </a:fld>
            <a:endParaRPr lang="en-GB" dirty="0"/>
          </a:p>
        </p:txBody>
      </p:sp>
    </p:spTree>
    <p:extLst>
      <p:ext uri="{BB962C8B-B14F-4D97-AF65-F5344CB8AC3E}">
        <p14:creationId xmlns:p14="http://schemas.microsoft.com/office/powerpoint/2010/main" val="1758666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Poorly set expectations lead to the trough of despair.</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22</a:t>
            </a:fld>
            <a:endParaRPr lang="en-GB" dirty="0"/>
          </a:p>
        </p:txBody>
      </p:sp>
    </p:spTree>
    <p:extLst>
      <p:ext uri="{BB962C8B-B14F-4D97-AF65-F5344CB8AC3E}">
        <p14:creationId xmlns:p14="http://schemas.microsoft.com/office/powerpoint/2010/main" val="3510610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people coming out with rubbish like this</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23</a:t>
            </a:fld>
            <a:endParaRPr lang="en-GB" dirty="0"/>
          </a:p>
        </p:txBody>
      </p:sp>
    </p:spTree>
    <p:extLst>
      <p:ext uri="{BB962C8B-B14F-4D97-AF65-F5344CB8AC3E}">
        <p14:creationId xmlns:p14="http://schemas.microsoft.com/office/powerpoint/2010/main" val="3822163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society and business, this value is very real. Data helps people, like in the Humanitarian data exchange</a:t>
            </a:r>
            <a:r>
              <a:rPr lang="en-GB" baseline="0" dirty="0" smtClean="0"/>
              <a:t> or the typhoid studies in </a:t>
            </a:r>
            <a:r>
              <a:rPr lang="en-GB" baseline="0" dirty="0" err="1" smtClean="0"/>
              <a:t>soho</a:t>
            </a:r>
            <a:r>
              <a:rPr lang="en-GB" baseline="0" dirty="0" smtClean="0"/>
              <a:t>. In business it teaches you about your business and makes your decisions better. In business you will want 1 of three things.</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24</a:t>
            </a:fld>
            <a:endParaRPr lang="en-GB" dirty="0"/>
          </a:p>
        </p:txBody>
      </p:sp>
    </p:spTree>
    <p:extLst>
      <p:ext uri="{BB962C8B-B14F-4D97-AF65-F5344CB8AC3E}">
        <p14:creationId xmlns:p14="http://schemas.microsoft.com/office/powerpoint/2010/main" val="281218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Chances are you want one of these three things</a:t>
            </a:r>
          </a:p>
          <a:p>
            <a:r>
              <a:rPr lang="en-GB" dirty="0" smtClean="0"/>
              <a:t>And you want to achieve it through the use of data.</a:t>
            </a:r>
          </a:p>
          <a:p>
            <a:r>
              <a:rPr lang="en-GB" dirty="0" smtClean="0"/>
              <a:t>Chances are you have tried to get it before and failed.</a:t>
            </a:r>
          </a:p>
        </p:txBody>
      </p:sp>
      <p:sp>
        <p:nvSpPr>
          <p:cNvPr id="4" name="Slide Number Placeholder 3"/>
          <p:cNvSpPr>
            <a:spLocks noGrp="1"/>
          </p:cNvSpPr>
          <p:nvPr>
            <p:ph type="sldNum" sz="quarter" idx="10"/>
          </p:nvPr>
        </p:nvSpPr>
        <p:spPr/>
        <p:txBody>
          <a:bodyPr/>
          <a:lstStyle/>
          <a:p>
            <a:fld id="{BCBC98A8-5348-1943-B778-5DE5099B751E}" type="slidenum">
              <a:rPr lang="en-GB" smtClean="0"/>
              <a:t>25</a:t>
            </a:fld>
            <a:endParaRPr lang="en-GB" dirty="0"/>
          </a:p>
        </p:txBody>
      </p:sp>
    </p:spTree>
    <p:extLst>
      <p:ext uri="{BB962C8B-B14F-4D97-AF65-F5344CB8AC3E}">
        <p14:creationId xmlns:p14="http://schemas.microsoft.com/office/powerpoint/2010/main" val="3407893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Chances are also, you have tried to make a change in an existing data system</a:t>
            </a:r>
          </a:p>
          <a:p>
            <a:r>
              <a:rPr lang="en-GB" dirty="0" smtClean="0"/>
              <a:t>And it was much more expensive or took</a:t>
            </a:r>
            <a:r>
              <a:rPr lang="en-GB" baseline="0" dirty="0" smtClean="0"/>
              <a:t> longer than you expected</a:t>
            </a:r>
            <a:r>
              <a:rPr lang="en-GB" baseline="0" dirty="0" smtClean="0"/>
              <a:t>.</a:t>
            </a:r>
          </a:p>
          <a:p>
            <a:r>
              <a:rPr lang="en-GB" baseline="0" dirty="0" smtClean="0"/>
              <a:t>Isn’t change always harder than you expected?</a:t>
            </a:r>
            <a:endParaRPr lang="en-GB" baseline="0" dirty="0" smtClean="0"/>
          </a:p>
        </p:txBody>
      </p:sp>
      <p:sp>
        <p:nvSpPr>
          <p:cNvPr id="4" name="Slide Number Placeholder 3"/>
          <p:cNvSpPr>
            <a:spLocks noGrp="1"/>
          </p:cNvSpPr>
          <p:nvPr>
            <p:ph type="sldNum" sz="quarter" idx="10"/>
          </p:nvPr>
        </p:nvSpPr>
        <p:spPr/>
        <p:txBody>
          <a:bodyPr/>
          <a:lstStyle/>
          <a:p>
            <a:fld id="{BCBC98A8-5348-1943-B778-5DE5099B751E}" type="slidenum">
              <a:rPr lang="en-GB" smtClean="0"/>
              <a:t>26</a:t>
            </a:fld>
            <a:endParaRPr lang="en-GB" dirty="0"/>
          </a:p>
        </p:txBody>
      </p:sp>
    </p:spTree>
    <p:extLst>
      <p:ext uri="{BB962C8B-B14F-4D97-AF65-F5344CB8AC3E}">
        <p14:creationId xmlns:p14="http://schemas.microsoft.com/office/powerpoint/2010/main" val="2778593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Even more likely</a:t>
            </a:r>
            <a:r>
              <a:rPr lang="en-GB" baseline="0" dirty="0" smtClean="0"/>
              <a:t> is that your data team is overworked, have long lead times and keep asking for more  money for new tools or people. They also probably seem strangely stressed and angry</a:t>
            </a:r>
            <a:r>
              <a:rPr lang="en-GB" baseline="0" dirty="0" smtClean="0"/>
              <a:t>.</a:t>
            </a:r>
          </a:p>
          <a:p>
            <a:r>
              <a:rPr lang="en-GB" baseline="0" dirty="0" smtClean="0"/>
              <a:t>2am 7 days a week is not healthy. </a:t>
            </a:r>
            <a:endParaRPr lang="en-GB" baseline="0" dirty="0" smtClean="0"/>
          </a:p>
        </p:txBody>
      </p:sp>
      <p:sp>
        <p:nvSpPr>
          <p:cNvPr id="4" name="Slide Number Placeholder 3"/>
          <p:cNvSpPr>
            <a:spLocks noGrp="1"/>
          </p:cNvSpPr>
          <p:nvPr>
            <p:ph type="sldNum" sz="quarter" idx="10"/>
          </p:nvPr>
        </p:nvSpPr>
        <p:spPr/>
        <p:txBody>
          <a:bodyPr/>
          <a:lstStyle/>
          <a:p>
            <a:fld id="{BCBC98A8-5348-1943-B778-5DE5099B751E}" type="slidenum">
              <a:rPr lang="en-GB" smtClean="0"/>
              <a:t>27</a:t>
            </a:fld>
            <a:endParaRPr lang="en-GB" dirty="0"/>
          </a:p>
        </p:txBody>
      </p:sp>
    </p:spTree>
    <p:extLst>
      <p:ext uri="{BB962C8B-B14F-4D97-AF65-F5344CB8AC3E}">
        <p14:creationId xmlns:p14="http://schemas.microsoft.com/office/powerpoint/2010/main" val="2778125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Boring, horrible, grunt work.</a:t>
            </a:r>
          </a:p>
          <a:p>
            <a:r>
              <a:rPr lang="en-GB" dirty="0" smtClean="0"/>
              <a:t>That most people ignore this. </a:t>
            </a:r>
          </a:p>
          <a:p>
            <a:r>
              <a:rPr lang="en-GB" dirty="0" smtClean="0"/>
              <a:t>They sweep it under the carpet and pretend getting what they want is easy.</a:t>
            </a:r>
          </a:p>
          <a:p>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Strong section, why I am doing. Who am I speaking to? People who work with data, and it hurts. People like me who are really trying to make the data work. There will also be the people who are frustrated with their data department. There will also be the people who disagree with me. Fine, lets have a conversation.</a:t>
            </a:r>
          </a:p>
          <a:p>
            <a:endParaRPr lang="en-GB" dirty="0" smtClean="0"/>
          </a:p>
          <a:p>
            <a:r>
              <a:rPr lang="en-GB" dirty="0" smtClean="0"/>
              <a:t>Why?</a:t>
            </a:r>
            <a:r>
              <a:rPr lang="en-GB" baseline="0" dirty="0" smtClean="0"/>
              <a:t> Because I think this work is where a huge amount of time, money and stress is wasted.</a:t>
            </a:r>
            <a:endParaRPr lang="en-GB" dirty="0" smtClean="0"/>
          </a:p>
          <a:p>
            <a:endParaRPr lang="en-GB" dirty="0" smtClean="0"/>
          </a:p>
          <a:p>
            <a:endParaRPr lang="en-GB" dirty="0" smtClean="0"/>
          </a:p>
          <a:p>
            <a:endParaRPr lang="en-GB" dirty="0" smtClean="0"/>
          </a:p>
          <a:p>
            <a:r>
              <a:rPr lang="en-GB" dirty="0" smtClean="0"/>
              <a:t>So what does a business want?</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28</a:t>
            </a:fld>
            <a:endParaRPr lang="en-GB" dirty="0"/>
          </a:p>
        </p:txBody>
      </p:sp>
    </p:spTree>
    <p:extLst>
      <p:ext uri="{BB962C8B-B14F-4D97-AF65-F5344CB8AC3E}">
        <p14:creationId xmlns:p14="http://schemas.microsoft.com/office/powerpoint/2010/main" val="2966461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because</a:t>
            </a:r>
            <a:r>
              <a:rPr lang="en-GB" baseline="0" dirty="0" smtClean="0"/>
              <a:t> you are not making data a first class citizen and are ignoring the real work that goes into the data driven thing you want. For the long term.</a:t>
            </a:r>
          </a:p>
          <a:p>
            <a:endParaRPr lang="en-GB" baseline="0" dirty="0" smtClean="0"/>
          </a:p>
          <a:p>
            <a:r>
              <a:rPr lang="en-GB" baseline="0" dirty="0" smtClean="0"/>
              <a:t>Making data a first class citizen means truly putting data at the heart of your organisation, thinking about data first over application. Making data a truly strategic asset.</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29</a:t>
            </a:fld>
            <a:endParaRPr lang="en-GB" dirty="0"/>
          </a:p>
        </p:txBody>
      </p:sp>
    </p:spTree>
    <p:extLst>
      <p:ext uri="{BB962C8B-B14F-4D97-AF65-F5344CB8AC3E}">
        <p14:creationId xmlns:p14="http://schemas.microsoft.com/office/powerpoint/2010/main" val="3259758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good thing as everyone is talking about how more strawberries are now available than have ever been available before.</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3</a:t>
            </a:fld>
            <a:endParaRPr lang="en-GB" dirty="0"/>
          </a:p>
        </p:txBody>
      </p:sp>
    </p:spTree>
    <p:extLst>
      <p:ext uri="{BB962C8B-B14F-4D97-AF65-F5344CB8AC3E}">
        <p14:creationId xmlns:p14="http://schemas.microsoft.com/office/powerpoint/2010/main" val="705983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DataOps</a:t>
            </a:r>
            <a:r>
              <a:rPr lang="en-GB" baseline="0" dirty="0" smtClean="0"/>
              <a:t> is what you should focus on, it’s not glamourous, it’s not easy, it’s not pretty but it is the root of all the things that you want. This is not data science, this is not data engineering. I suppose Google would call it Data Reliability Engineering.</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30</a:t>
            </a:fld>
            <a:endParaRPr lang="en-GB" dirty="0"/>
          </a:p>
        </p:txBody>
      </p:sp>
    </p:spTree>
    <p:extLst>
      <p:ext uri="{BB962C8B-B14F-4D97-AF65-F5344CB8AC3E}">
        <p14:creationId xmlns:p14="http://schemas.microsoft.com/office/powerpoint/2010/main" val="3670188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matter how automated you think everything</a:t>
            </a:r>
            <a:r>
              <a:rPr lang="en-GB" baseline="0" dirty="0" smtClean="0"/>
              <a:t> is. No matter how quietly it hums in your business. This is going on. And as soon as you want anything new or any kind of change, this is definitely going to be the most important thing in your life. Whether you think so now or not. </a:t>
            </a:r>
          </a:p>
          <a:p>
            <a:r>
              <a:rPr lang="en-GB" baseline="0" dirty="0" smtClean="0"/>
              <a:t>All of these lead to the delivery of what you want.</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31</a:t>
            </a:fld>
            <a:endParaRPr lang="en-GB" dirty="0"/>
          </a:p>
        </p:txBody>
      </p:sp>
    </p:spTree>
    <p:extLst>
      <p:ext uri="{BB962C8B-B14F-4D97-AF65-F5344CB8AC3E}">
        <p14:creationId xmlns:p14="http://schemas.microsoft.com/office/powerpoint/2010/main" val="654448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Great example from Analytics Week. They</a:t>
            </a:r>
            <a:r>
              <a:rPr lang="en-GB" baseline="0" dirty="0" smtClean="0"/>
              <a:t> are talking about what I called ‘Data Ops’</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32</a:t>
            </a:fld>
            <a:endParaRPr lang="en-GB" dirty="0"/>
          </a:p>
        </p:txBody>
      </p:sp>
    </p:spTree>
    <p:extLst>
      <p:ext uri="{BB962C8B-B14F-4D97-AF65-F5344CB8AC3E}">
        <p14:creationId xmlns:p14="http://schemas.microsoft.com/office/powerpoint/2010/main" val="2675876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Pro Portal</a:t>
            </a:r>
            <a:r>
              <a:rPr lang="en-GB" baseline="0" dirty="0" smtClean="0"/>
              <a:t> </a:t>
            </a:r>
            <a:r>
              <a:rPr lang="en-GB" dirty="0" smtClean="0"/>
              <a:t>from April</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33</a:t>
            </a:fld>
            <a:endParaRPr lang="en-GB" dirty="0"/>
          </a:p>
        </p:txBody>
      </p:sp>
    </p:spTree>
    <p:extLst>
      <p:ext uri="{BB962C8B-B14F-4D97-AF65-F5344CB8AC3E}">
        <p14:creationId xmlns:p14="http://schemas.microsoft.com/office/powerpoint/2010/main" val="19882856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Wait a second, side note, this sounds like</a:t>
            </a:r>
            <a:r>
              <a:rPr lang="en-GB" baseline="0" dirty="0" smtClean="0"/>
              <a:t> ETL in part and Data Governance?</a:t>
            </a:r>
          </a:p>
          <a:p>
            <a:r>
              <a:rPr lang="en-GB" dirty="0" smtClean="0"/>
              <a:t>That’s because, in part, it is. ETL,</a:t>
            </a:r>
            <a:r>
              <a:rPr lang="en-GB" baseline="0" dirty="0" smtClean="0"/>
              <a:t> extract, transform, load being the general process for getting data from one system to another. Data Governance being the control framework surrounding a data system. Both these things feel all-too-</a:t>
            </a:r>
            <a:r>
              <a:rPr lang="en-GB" baseline="0" dirty="0" err="1" smtClean="0"/>
              <a:t>enterprisey</a:t>
            </a:r>
            <a:r>
              <a:rPr lang="en-GB" baseline="0" dirty="0" smtClean="0"/>
              <a:t> and unsexy. So many good people don’t know what they are or ignore </a:t>
            </a:r>
            <a:r>
              <a:rPr lang="en-GB" baseline="0" smtClean="0"/>
              <a:t>them.</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34</a:t>
            </a:fld>
            <a:endParaRPr lang="en-GB" dirty="0"/>
          </a:p>
        </p:txBody>
      </p:sp>
    </p:spTree>
    <p:extLst>
      <p:ext uri="{BB962C8B-B14F-4D97-AF65-F5344CB8AC3E}">
        <p14:creationId xmlns:p14="http://schemas.microsoft.com/office/powerpoint/2010/main" val="2734816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first entry in your system costs more than the next 30 billion.</a:t>
            </a:r>
          </a:p>
          <a:p>
            <a:r>
              <a:rPr lang="en-GB" dirty="0" smtClean="0"/>
              <a:t>We</a:t>
            </a:r>
            <a:r>
              <a:rPr lang="en-GB" baseline="0" dirty="0" smtClean="0"/>
              <a:t> have the tools for processing petabytes of data. Great. But we still have to do all the work to make them dance. That work is cost.</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36</a:t>
            </a:fld>
            <a:endParaRPr lang="en-GB" dirty="0"/>
          </a:p>
        </p:txBody>
      </p:sp>
    </p:spTree>
    <p:extLst>
      <p:ext uri="{BB962C8B-B14F-4D97-AF65-F5344CB8AC3E}">
        <p14:creationId xmlns:p14="http://schemas.microsoft.com/office/powerpoint/2010/main" val="3745188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Your data supplier doesn’t care about you.</a:t>
            </a:r>
          </a:p>
          <a:p>
            <a:r>
              <a:rPr lang="en-GB" dirty="0" smtClean="0"/>
              <a:t>And they will do things</a:t>
            </a:r>
            <a:r>
              <a:rPr lang="en-GB" baseline="0" dirty="0" smtClean="0"/>
              <a:t> that make your life difficult. No matter how much funding, how big, or how clever they are their user experience will suck.</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38</a:t>
            </a:fld>
            <a:endParaRPr lang="en-GB" dirty="0"/>
          </a:p>
        </p:txBody>
      </p:sp>
    </p:spTree>
    <p:extLst>
      <p:ext uri="{BB962C8B-B14F-4D97-AF65-F5344CB8AC3E}">
        <p14:creationId xmlns:p14="http://schemas.microsoft.com/office/powerpoint/2010/main" val="4077586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 an</a:t>
            </a:r>
            <a:r>
              <a:rPr lang="en-GB" baseline="0" dirty="0" smtClean="0"/>
              <a:t> example of some open data provided by a company who exists to tidy it up.</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The site this comes from, which will remain nameless, is really good. I like it and would encourage people to use it.</a:t>
            </a:r>
          </a:p>
          <a:p>
            <a:r>
              <a:rPr lang="en-GB" baseline="0" dirty="0" smtClean="0"/>
              <a:t>It’s tick data and contains a multivariate time series.</a:t>
            </a:r>
          </a:p>
          <a:p>
            <a:endParaRPr lang="en-GB" baseline="0" dirty="0" smtClean="0"/>
          </a:p>
          <a:p>
            <a:r>
              <a:rPr lang="en-GB" baseline="0" dirty="0" smtClean="0"/>
              <a:t>However, it has some issues:</a:t>
            </a:r>
          </a:p>
          <a:p>
            <a:r>
              <a:rPr lang="en-GB" baseline="0" dirty="0" smtClean="0"/>
              <a:t>Even in a JSON doc thinks about things in a table.</a:t>
            </a:r>
          </a:p>
          <a:p>
            <a:r>
              <a:rPr lang="en-GB" baseline="0" dirty="0" smtClean="0"/>
              <a:t>And the actual data, well it’s a mixed type array. Which assumes a certain kind of programming language. </a:t>
            </a:r>
          </a:p>
          <a:p>
            <a:r>
              <a:rPr lang="en-GB" baseline="0" dirty="0" smtClean="0"/>
              <a:t>Dynamically typed like </a:t>
            </a:r>
            <a:r>
              <a:rPr lang="en-GB" baseline="0" dirty="0" err="1" smtClean="0"/>
              <a:t>Javascript</a:t>
            </a:r>
            <a:r>
              <a:rPr lang="en-GB" baseline="0" dirty="0" smtClean="0"/>
              <a:t> or Python.</a:t>
            </a:r>
          </a:p>
          <a:p>
            <a:r>
              <a:rPr lang="en-GB" baseline="0" dirty="0" smtClean="0"/>
              <a:t>Parsing this is harder than it should be. You have to know a lot about the data before you use it.</a:t>
            </a:r>
          </a:p>
          <a:p>
            <a:endParaRPr lang="en-GB" baseline="0" dirty="0" smtClean="0"/>
          </a:p>
          <a:p>
            <a:r>
              <a:rPr lang="en-GB" baseline="0" dirty="0" smtClean="0"/>
              <a:t>The point here is not that they didn’t give a damn.</a:t>
            </a:r>
          </a:p>
          <a:p>
            <a:r>
              <a:rPr lang="en-GB" baseline="0" dirty="0" smtClean="0"/>
              <a:t>It’s that they gave the wrong damn. Assumptions ruled.</a:t>
            </a:r>
          </a:p>
        </p:txBody>
      </p:sp>
      <p:sp>
        <p:nvSpPr>
          <p:cNvPr id="4" name="Slide Number Placeholder 3"/>
          <p:cNvSpPr>
            <a:spLocks noGrp="1"/>
          </p:cNvSpPr>
          <p:nvPr>
            <p:ph type="sldNum" sz="quarter" idx="10"/>
          </p:nvPr>
        </p:nvSpPr>
        <p:spPr/>
        <p:txBody>
          <a:bodyPr/>
          <a:lstStyle/>
          <a:p>
            <a:fld id="{BCBC98A8-5348-1943-B778-5DE5099B751E}" type="slidenum">
              <a:rPr lang="en-GB" smtClean="0"/>
              <a:t>39</a:t>
            </a:fld>
            <a:endParaRPr lang="en-GB" dirty="0"/>
          </a:p>
        </p:txBody>
      </p:sp>
    </p:spTree>
    <p:extLst>
      <p:ext uri="{BB962C8B-B14F-4D97-AF65-F5344CB8AC3E}">
        <p14:creationId xmlns:p14="http://schemas.microsoft.com/office/powerpoint/2010/main" val="1081339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Standards</a:t>
            </a:r>
            <a:r>
              <a:rPr lang="en-GB" baseline="0" dirty="0" smtClean="0"/>
              <a:t>: often completely ignored. Take this CSV example</a:t>
            </a:r>
            <a:endParaRPr lang="en-GB" dirty="0"/>
          </a:p>
        </p:txBody>
      </p:sp>
      <p:sp>
        <p:nvSpPr>
          <p:cNvPr id="4" name="Slide Number Placeholder 3"/>
          <p:cNvSpPr>
            <a:spLocks noGrp="1"/>
          </p:cNvSpPr>
          <p:nvPr>
            <p:ph type="sldNum" sz="quarter" idx="10"/>
          </p:nvPr>
        </p:nvSpPr>
        <p:spPr/>
        <p:txBody>
          <a:bodyPr/>
          <a:lstStyle/>
          <a:p>
            <a:fld id="{B8580634-F624-D647-B383-221CE6D53BFB}" type="slidenum">
              <a:rPr lang="en-GB" smtClean="0"/>
              <a:t>40</a:t>
            </a:fld>
            <a:endParaRPr lang="en-GB" dirty="0"/>
          </a:p>
        </p:txBody>
      </p:sp>
    </p:spTree>
    <p:extLst>
      <p:ext uri="{BB962C8B-B14F-4D97-AF65-F5344CB8AC3E}">
        <p14:creationId xmlns:p14="http://schemas.microsoft.com/office/powerpoint/2010/main" val="3604304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05CB7-BEDC-449F-9214-1BC99064F7BC}" type="slidenum">
              <a:rPr lang="en-US" smtClean="0"/>
              <a:t>41</a:t>
            </a:fld>
            <a:endParaRPr lang="en-US"/>
          </a:p>
        </p:txBody>
      </p:sp>
    </p:spTree>
    <p:extLst>
      <p:ext uri="{BB962C8B-B14F-4D97-AF65-F5344CB8AC3E}">
        <p14:creationId xmlns:p14="http://schemas.microsoft.com/office/powerpoint/2010/main" val="3420017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Also,</a:t>
            </a:r>
            <a:r>
              <a:rPr lang="en-GB" baseline="0" dirty="0" smtClean="0"/>
              <a:t> studies have shown that strawberries are good for your health</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4</a:t>
            </a:fld>
            <a:endParaRPr lang="en-GB" dirty="0"/>
          </a:p>
        </p:txBody>
      </p:sp>
    </p:spTree>
    <p:extLst>
      <p:ext uri="{BB962C8B-B14F-4D97-AF65-F5344CB8AC3E}">
        <p14:creationId xmlns:p14="http://schemas.microsoft.com/office/powerpoint/2010/main" val="574187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a:t>
            </a:r>
            <a:r>
              <a:rPr lang="en-GB" baseline="0" dirty="0" smtClean="0"/>
              <a:t> is not software.</a:t>
            </a:r>
            <a:endParaRPr lang="en-GB" dirty="0" smtClean="0"/>
          </a:p>
          <a:p>
            <a:r>
              <a:rPr lang="en-GB" dirty="0" smtClean="0"/>
              <a:t>Applications</a:t>
            </a:r>
            <a:r>
              <a:rPr lang="en-GB" baseline="0" dirty="0" smtClean="0"/>
              <a:t> are where data goes to die</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42</a:t>
            </a:fld>
            <a:endParaRPr lang="en-GB" dirty="0"/>
          </a:p>
        </p:txBody>
      </p:sp>
    </p:spTree>
    <p:extLst>
      <p:ext uri="{BB962C8B-B14F-4D97-AF65-F5344CB8AC3E}">
        <p14:creationId xmlns:p14="http://schemas.microsoft.com/office/powerpoint/2010/main" val="28698014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a:t>
            </a:r>
            <a:r>
              <a:rPr lang="en-GB" baseline="0" dirty="0" smtClean="0"/>
              <a:t> correctly managed, outlives the applications you currently use to work with it.</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43</a:t>
            </a:fld>
            <a:endParaRPr lang="en-GB" dirty="0"/>
          </a:p>
        </p:txBody>
      </p:sp>
    </p:spTree>
    <p:extLst>
      <p:ext uri="{BB962C8B-B14F-4D97-AF65-F5344CB8AC3E}">
        <p14:creationId xmlns:p14="http://schemas.microsoft.com/office/powerpoint/2010/main" val="1131616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DevOps is not </a:t>
            </a:r>
            <a:r>
              <a:rPr lang="en-GB" dirty="0" err="1" smtClean="0"/>
              <a:t>DataOps</a:t>
            </a:r>
            <a:endParaRPr lang="en-GB" dirty="0" smtClean="0"/>
          </a:p>
          <a:p>
            <a:r>
              <a:rPr lang="en-GB" dirty="0" smtClean="0"/>
              <a:t>Different skills,</a:t>
            </a:r>
            <a:r>
              <a:rPr lang="en-GB" baseline="0" dirty="0" smtClean="0"/>
              <a:t> different focus.</a:t>
            </a:r>
          </a:p>
          <a:p>
            <a:r>
              <a:rPr lang="en-GB" dirty="0" smtClean="0"/>
              <a:t>Knowing SQL doesn’t mean you understand data. Knowing Pandas</a:t>
            </a:r>
            <a:r>
              <a:rPr lang="en-GB" baseline="0" dirty="0" smtClean="0"/>
              <a:t> doesn’t mean you understand what the business needs.</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44</a:t>
            </a:fld>
            <a:endParaRPr lang="en-GB" dirty="0"/>
          </a:p>
        </p:txBody>
      </p:sp>
    </p:spTree>
    <p:extLst>
      <p:ext uri="{BB962C8B-B14F-4D97-AF65-F5344CB8AC3E}">
        <p14:creationId xmlns:p14="http://schemas.microsoft.com/office/powerpoint/2010/main" val="28256792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isn’t one database for everything. Yes, for a particular application at a particular time one database can server your needs. But if you are truly making data a first</a:t>
            </a:r>
            <a:r>
              <a:rPr lang="en-GB" baseline="0" dirty="0" smtClean="0"/>
              <a:t> class citizen and utilise data successfully over the long time…</a:t>
            </a:r>
            <a:endParaRPr lang="en-GB" dirty="0" smtClean="0"/>
          </a:p>
          <a:p>
            <a:r>
              <a:rPr lang="en-GB" dirty="0" smtClean="0"/>
              <a:t>You must embrace polyglot persistence and understand what it takes to move data around</a:t>
            </a:r>
            <a:r>
              <a:rPr lang="en-GB" baseline="0" dirty="0" smtClean="0"/>
              <a:t> and change it for specific purposes. Chances are, you are doing this already.</a:t>
            </a:r>
          </a:p>
          <a:p>
            <a:r>
              <a:rPr lang="en-GB" baseline="0" dirty="0" smtClean="0"/>
              <a:t>So ETL will be a fact of life. You will need to move data around.</a:t>
            </a:r>
          </a:p>
          <a:p>
            <a:endParaRPr lang="en-GB" baseline="0" dirty="0" smtClean="0"/>
          </a:p>
          <a:p>
            <a:r>
              <a:rPr lang="en-GB" baseline="0" dirty="0" smtClean="0"/>
              <a:t>Your solution will not be simple, make peace with that.</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46</a:t>
            </a:fld>
            <a:endParaRPr lang="en-GB" dirty="0"/>
          </a:p>
        </p:txBody>
      </p:sp>
    </p:spTree>
    <p:extLst>
      <p:ext uri="{BB962C8B-B14F-4D97-AF65-F5344CB8AC3E}">
        <p14:creationId xmlns:p14="http://schemas.microsoft.com/office/powerpoint/2010/main" val="18799840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Different systems, different data types, different needs require different tools. Just because you have a hammer…</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47</a:t>
            </a:fld>
            <a:endParaRPr lang="en-GB" dirty="0"/>
          </a:p>
        </p:txBody>
      </p:sp>
    </p:spTree>
    <p:extLst>
      <p:ext uri="{BB962C8B-B14F-4D97-AF65-F5344CB8AC3E}">
        <p14:creationId xmlns:p14="http://schemas.microsoft.com/office/powerpoint/2010/main" val="1115603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my view, ETL is the biggest challenge you will face, no matter what you call it.</a:t>
            </a:r>
          </a:p>
          <a:p>
            <a:r>
              <a:rPr lang="en-GB" dirty="0" smtClean="0"/>
              <a:t>There</a:t>
            </a:r>
            <a:r>
              <a:rPr lang="en-GB" baseline="0" dirty="0" smtClean="0"/>
              <a:t> are two kinds of people I have met. Those who do ETL and understand how much of a pain in the arse it is. And those who don’t know their pain in the arse is called ETL.</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48</a:t>
            </a:fld>
            <a:endParaRPr lang="en-GB" dirty="0"/>
          </a:p>
        </p:txBody>
      </p:sp>
    </p:spTree>
    <p:extLst>
      <p:ext uri="{BB962C8B-B14F-4D97-AF65-F5344CB8AC3E}">
        <p14:creationId xmlns:p14="http://schemas.microsoft.com/office/powerpoint/2010/main" val="9604113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one</a:t>
            </a:r>
            <a:r>
              <a:rPr lang="en-GB" baseline="0" dirty="0" smtClean="0"/>
              <a:t> is fairly obvious. Data comes from the place that you don’t control.</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49</a:t>
            </a:fld>
            <a:endParaRPr lang="en-GB" dirty="0"/>
          </a:p>
        </p:txBody>
      </p:sp>
    </p:spTree>
    <p:extLst>
      <p:ext uri="{BB962C8B-B14F-4D97-AF65-F5344CB8AC3E}">
        <p14:creationId xmlns:p14="http://schemas.microsoft.com/office/powerpoint/2010/main" val="36311221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Data</a:t>
            </a:r>
            <a:r>
              <a:rPr lang="en-GB" baseline="0" dirty="0" err="1" smtClean="0"/>
              <a:t>Ops</a:t>
            </a:r>
            <a:r>
              <a:rPr lang="en-GB" baseline="0" dirty="0" smtClean="0"/>
              <a:t> is hard b</a:t>
            </a:r>
            <a:r>
              <a:rPr lang="en-GB" dirty="0" smtClean="0"/>
              <a:t>ecause</a:t>
            </a:r>
            <a:r>
              <a:rPr lang="en-GB" baseline="0" dirty="0" smtClean="0"/>
              <a:t> of the unintentional lies we all tell and we all hear and believe. We believe them because we want them to be true. Here is a few I have met – naming no names. Have you said any of these things?</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50</a:t>
            </a:fld>
            <a:endParaRPr lang="en-GB" dirty="0"/>
          </a:p>
        </p:txBody>
      </p:sp>
    </p:spTree>
    <p:extLst>
      <p:ext uri="{BB962C8B-B14F-4D97-AF65-F5344CB8AC3E}">
        <p14:creationId xmlns:p14="http://schemas.microsoft.com/office/powerpoint/2010/main" val="1365656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a:t>
            </a:r>
            <a:r>
              <a:rPr lang="en-GB" baseline="0" dirty="0" smtClean="0"/>
              <a:t> example for this is, naming no names, is in the television business. A service a love, traditional and online. When they built their online presence they tagged it to the hilt. Great. Lots of data there. Can the team studying user behaviour use that data? No. It’s in a different department, somewhere else.</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51</a:t>
            </a:fld>
            <a:endParaRPr lang="en-GB" dirty="0"/>
          </a:p>
        </p:txBody>
      </p:sp>
    </p:spTree>
    <p:extLst>
      <p:ext uri="{BB962C8B-B14F-4D97-AF65-F5344CB8AC3E}">
        <p14:creationId xmlns:p14="http://schemas.microsoft.com/office/powerpoint/2010/main" val="12394681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don’t have the data until you have the data. This means, in your domain, that you can look at, process</a:t>
            </a:r>
            <a:r>
              <a:rPr lang="en-GB" baseline="0" dirty="0" smtClean="0"/>
              <a:t> and work with. Someone else telling you they have it is not the same thing. I have met some people working on this. Looking to improve customer analytics in a bank. They are focusing on the politics part of data ops. Negotiating contracts of access early in the process, so once they have accessed the data once, they can get it again.</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52</a:t>
            </a:fld>
            <a:endParaRPr lang="en-GB" dirty="0"/>
          </a:p>
        </p:txBody>
      </p:sp>
    </p:spTree>
    <p:extLst>
      <p:ext uri="{BB962C8B-B14F-4D97-AF65-F5344CB8AC3E}">
        <p14:creationId xmlns:p14="http://schemas.microsoft.com/office/powerpoint/2010/main" val="1461041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and more and more strawberry handling technologies are available all the time.</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5</a:t>
            </a:fld>
            <a:endParaRPr lang="en-GB" dirty="0"/>
          </a:p>
        </p:txBody>
      </p:sp>
    </p:spTree>
    <p:extLst>
      <p:ext uri="{BB962C8B-B14F-4D97-AF65-F5344CB8AC3E}">
        <p14:creationId xmlns:p14="http://schemas.microsoft.com/office/powerpoint/2010/main" val="9352185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one is just sales and marketing rubbish. There are several companies out there offering a magic button</a:t>
            </a:r>
            <a:r>
              <a:rPr lang="en-GB" baseline="0" dirty="0" smtClean="0"/>
              <a:t> for data, especially in the BI space. They often have a huge amount of funding and have spent a load of it on capturing the buzz word space that the data illiterate will fall for.</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53</a:t>
            </a:fld>
            <a:endParaRPr lang="en-GB" dirty="0"/>
          </a:p>
        </p:txBody>
      </p:sp>
    </p:spTree>
    <p:extLst>
      <p:ext uri="{BB962C8B-B14F-4D97-AF65-F5344CB8AC3E}">
        <p14:creationId xmlns:p14="http://schemas.microsoft.com/office/powerpoint/2010/main" val="28079177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 a moment to look</a:t>
            </a:r>
            <a:r>
              <a:rPr lang="en-GB" baseline="0" dirty="0" smtClean="0"/>
              <a:t> at the developer documentation. You will soon see that the real business is consulting, not software. One site, the first three boxes in ‘Logical Data Modelling’ documentation were warnings (in red) about how hard LDM is. How it is not a common skill. And how by changing the LDM all the dashboards will break. So, as long as you have a team who can handle the </a:t>
            </a:r>
            <a:r>
              <a:rPr lang="en-GB" baseline="0" dirty="0" err="1" smtClean="0"/>
              <a:t>DataOps</a:t>
            </a:r>
            <a:r>
              <a:rPr lang="en-GB" baseline="0" dirty="0" smtClean="0"/>
              <a:t> and not break everything, it will be ‘instant’ right? Remember those overworked, stressed and angry people who keep asking for more budget? Even after you purchased this ‘instant’ cloud solution? Into which you have now poured more budget for consult?</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54</a:t>
            </a:fld>
            <a:endParaRPr lang="en-GB" dirty="0"/>
          </a:p>
        </p:txBody>
      </p:sp>
    </p:spTree>
    <p:extLst>
      <p:ext uri="{BB962C8B-B14F-4D97-AF65-F5344CB8AC3E}">
        <p14:creationId xmlns:p14="http://schemas.microsoft.com/office/powerpoint/2010/main" val="32476129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word ‘just’ in this sentence means ‘You</a:t>
            </a:r>
            <a:r>
              <a:rPr lang="en-GB" baseline="0" dirty="0" smtClean="0"/>
              <a:t> have to get the data, understand it, manipulate it, quality control it, understand the loading mechanism, understand the terms and conditions, understand the data model and it’s restriction, connect systems, monitor and correct errors’. You know, ‘just’ means </a:t>
            </a:r>
            <a:r>
              <a:rPr lang="en-GB" baseline="0" dirty="0" err="1" smtClean="0"/>
              <a:t>DataOps</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55</a:t>
            </a:fld>
            <a:endParaRPr lang="en-GB" dirty="0"/>
          </a:p>
        </p:txBody>
      </p:sp>
    </p:spTree>
    <p:extLst>
      <p:ext uri="{BB962C8B-B14F-4D97-AF65-F5344CB8AC3E}">
        <p14:creationId xmlns:p14="http://schemas.microsoft.com/office/powerpoint/2010/main" val="17537743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a:t>
            </a:r>
            <a:r>
              <a:rPr lang="en-GB" baseline="0" dirty="0" smtClean="0"/>
              <a:t> a large, modern, relational database. If it’s one you buy, then only 30% of the cost you pay will be the database licence. The rest will be split between consulting and ETL. Even if the database is available to download and build ‘free’, open source for example. Even if that database is Hadoop or Spark. There is 70% cost in money or time you have to deal with.</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56</a:t>
            </a:fld>
            <a:endParaRPr lang="en-GB" dirty="0"/>
          </a:p>
        </p:txBody>
      </p:sp>
    </p:spTree>
    <p:extLst>
      <p:ext uri="{BB962C8B-B14F-4D97-AF65-F5344CB8AC3E}">
        <p14:creationId xmlns:p14="http://schemas.microsoft.com/office/powerpoint/2010/main" val="1401225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a:t>
            </a:r>
            <a:r>
              <a:rPr lang="en-GB" baseline="0" dirty="0" smtClean="0"/>
              <a:t> was shocked to hear at a meetup. A ‘data scientist’ was giving a presentation and these words came out of their mouth. Just before they went on to describe getting stolen data from Tor, setting up Redshift, poking the data in there, then analysing it using ML in python. </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57</a:t>
            </a:fld>
            <a:endParaRPr lang="en-GB" dirty="0"/>
          </a:p>
        </p:txBody>
      </p:sp>
    </p:spTree>
    <p:extLst>
      <p:ext uri="{BB962C8B-B14F-4D97-AF65-F5344CB8AC3E}">
        <p14:creationId xmlns:p14="http://schemas.microsoft.com/office/powerpoint/2010/main" val="21721684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this sales, this lie</a:t>
            </a:r>
            <a:r>
              <a:rPr lang="en-GB" baseline="0" dirty="0" smtClean="0"/>
              <a:t> is inhibiting the value that data can provide.</a:t>
            </a:r>
          </a:p>
          <a:p>
            <a:r>
              <a:rPr lang="en-GB" dirty="0" smtClean="0"/>
              <a:t>People are ended up disappointed and not liking data.</a:t>
            </a:r>
          </a:p>
          <a:p>
            <a:r>
              <a:rPr lang="en-GB" dirty="0" smtClean="0"/>
              <a:t>You are making the problem. </a:t>
            </a:r>
          </a:p>
          <a:p>
            <a:r>
              <a:rPr lang="en-GB" dirty="0" smtClean="0"/>
              <a:t>Lets take</a:t>
            </a:r>
            <a:r>
              <a:rPr lang="en-GB" baseline="0" dirty="0" smtClean="0"/>
              <a:t> “</a:t>
            </a:r>
            <a:r>
              <a:rPr lang="en-GB" dirty="0" smtClean="0"/>
              <a:t>Data is the new oil”. Liquid gold right? Who ever</a:t>
            </a:r>
            <a:r>
              <a:rPr lang="en-GB" baseline="0" dirty="0" smtClean="0"/>
              <a:t> said Oil was easy? </a:t>
            </a:r>
          </a:p>
          <a:p>
            <a:r>
              <a:rPr lang="en-GB" baseline="0" dirty="0" smtClean="0"/>
              <a:t>Oil is one of the dirtiest, hardest jobs there is.</a:t>
            </a:r>
            <a:endParaRPr lang="en-GB" dirty="0" smtClean="0"/>
          </a:p>
          <a:p>
            <a:r>
              <a:rPr lang="en-GB" dirty="0" smtClean="0"/>
              <a:t>It’s not data’s fault, it’s people’s fault.</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58</a:t>
            </a:fld>
            <a:endParaRPr lang="en-GB" dirty="0"/>
          </a:p>
        </p:txBody>
      </p:sp>
    </p:spTree>
    <p:extLst>
      <p:ext uri="{BB962C8B-B14F-4D97-AF65-F5344CB8AC3E}">
        <p14:creationId xmlns:p14="http://schemas.microsoft.com/office/powerpoint/2010/main" val="28618049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They have mislabelled ‘possible’ and ‘we worked hard to get here’ as ‘easy’. It’s the common fallacy of success. It’s a misrepresentation. On the flip side, I have met a company who have built a business around Redshift and the fact that it needs careful management. They make good money because the reality is, it’s not easy. Data is hard. It’s a horrible mess for most business who are not highly specialists. You will need help, time, money and experience. Experience takes time. A </a:t>
            </a:r>
            <a:r>
              <a:rPr lang="en-GB" baseline="0" dirty="0" err="1" smtClean="0"/>
              <a:t>startup</a:t>
            </a:r>
            <a:r>
              <a:rPr lang="en-GB" baseline="0" dirty="0" smtClean="0"/>
              <a:t>, making data a first class citizen from the start is in a very different </a:t>
            </a:r>
            <a:r>
              <a:rPr lang="en-GB" baseline="0" dirty="0" err="1" smtClean="0"/>
              <a:t>postion</a:t>
            </a:r>
            <a:r>
              <a:rPr lang="en-GB" baseline="0" dirty="0" smtClean="0"/>
              <a:t> from an established company who wants to start using data more.</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59</a:t>
            </a:fld>
            <a:endParaRPr lang="en-GB" dirty="0"/>
          </a:p>
        </p:txBody>
      </p:sp>
    </p:spTree>
    <p:extLst>
      <p:ext uri="{BB962C8B-B14F-4D97-AF65-F5344CB8AC3E}">
        <p14:creationId xmlns:p14="http://schemas.microsoft.com/office/powerpoint/2010/main" val="27604764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say you like strawberries</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60</a:t>
            </a:fld>
            <a:endParaRPr lang="en-GB" dirty="0"/>
          </a:p>
        </p:txBody>
      </p:sp>
    </p:spTree>
    <p:extLst>
      <p:ext uri="{BB962C8B-B14F-4D97-AF65-F5344CB8AC3E}">
        <p14:creationId xmlns:p14="http://schemas.microsoft.com/office/powerpoint/2010/main" val="16213584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Going back to why I am here today, I am pissed off that we still have these problems and good people, time and</a:t>
            </a:r>
            <a:r>
              <a:rPr lang="en-GB" baseline="0" dirty="0" smtClean="0"/>
              <a:t> money is being wasted. Expectations are being mismanaged and people are disappointed. Data is brilliant, we can do wonderful things with it. But we won’t unless we deal with the </a:t>
            </a:r>
            <a:r>
              <a:rPr lang="en-GB" baseline="0" dirty="0" err="1" smtClean="0"/>
              <a:t>DataOps</a:t>
            </a:r>
            <a:r>
              <a:rPr lang="en-GB" baseline="0" dirty="0" smtClean="0"/>
              <a:t>.</a:t>
            </a:r>
          </a:p>
          <a:p>
            <a:endParaRPr lang="en-GB" baseline="0" dirty="0" smtClean="0"/>
          </a:p>
          <a:p>
            <a:r>
              <a:rPr lang="en-GB" baseline="0" dirty="0" smtClean="0"/>
              <a:t>Don’t wait to have the pain, go and hunt out the source of your pain. I know you will find the things I have talked about if you look. When you find it, you can then work out how to change it. But just hiding from it wont’ help.</a:t>
            </a:r>
            <a:endParaRPr lang="en-GB" dirty="0" smtClean="0"/>
          </a:p>
          <a:p>
            <a:endParaRPr lang="en-GB" dirty="0" smtClean="0"/>
          </a:p>
          <a:p>
            <a:r>
              <a:rPr lang="en-GB" dirty="0" smtClean="0"/>
              <a:t>You can’t take meaningful action until you have increased your awareness</a:t>
            </a:r>
            <a:r>
              <a:rPr lang="en-GB" baseline="0" dirty="0" smtClean="0"/>
              <a:t> and accepted that you have a problem. So many businesses start with the ‘we must do more with data’ motivation and entirely miss how they are using data now and what a small first step might look like. Wasted time, wasted money.</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62</a:t>
            </a:fld>
            <a:endParaRPr lang="en-GB" dirty="0"/>
          </a:p>
        </p:txBody>
      </p:sp>
    </p:spTree>
    <p:extLst>
      <p:ext uri="{BB962C8B-B14F-4D97-AF65-F5344CB8AC3E}">
        <p14:creationId xmlns:p14="http://schemas.microsoft.com/office/powerpoint/2010/main" val="30499907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did I hope to achieve today?</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63</a:t>
            </a:fld>
            <a:endParaRPr lang="en-GB" dirty="0"/>
          </a:p>
        </p:txBody>
      </p:sp>
    </p:spTree>
    <p:extLst>
      <p:ext uri="{BB962C8B-B14F-4D97-AF65-F5344CB8AC3E}">
        <p14:creationId xmlns:p14="http://schemas.microsoft.com/office/powerpoint/2010/main" val="351036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government</a:t>
            </a:r>
            <a:r>
              <a:rPr lang="en-GB" baseline="0" dirty="0" smtClean="0"/>
              <a:t> is even making it’s own strawberries available</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6</a:t>
            </a:fld>
            <a:endParaRPr lang="en-GB" dirty="0"/>
          </a:p>
        </p:txBody>
      </p:sp>
    </p:spTree>
    <p:extLst>
      <p:ext uri="{BB962C8B-B14F-4D97-AF65-F5344CB8AC3E}">
        <p14:creationId xmlns:p14="http://schemas.microsoft.com/office/powerpoint/2010/main" val="25169155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just want one</a:t>
            </a:r>
            <a:r>
              <a:rPr lang="en-GB" baseline="0" dirty="0" smtClean="0"/>
              <a:t> person to feel understood</a:t>
            </a:r>
          </a:p>
          <a:p>
            <a:r>
              <a:rPr lang="en-GB" baseline="0" dirty="0" smtClean="0"/>
              <a:t>Just one person has realised why their colleague is stressed and working late all the time.</a:t>
            </a:r>
          </a:p>
          <a:p>
            <a:endParaRPr lang="en-GB" baseline="0" dirty="0" smtClean="0"/>
          </a:p>
          <a:p>
            <a:r>
              <a:rPr lang="en-GB" baseline="0" dirty="0" smtClean="0"/>
              <a:t>Maybe just one person will stop saying ‘Data is easy’.</a:t>
            </a:r>
            <a:endParaRPr lang="en-GB" baseline="0" dirty="0"/>
          </a:p>
        </p:txBody>
      </p:sp>
      <p:sp>
        <p:nvSpPr>
          <p:cNvPr id="4" name="Slide Number Placeholder 3"/>
          <p:cNvSpPr>
            <a:spLocks noGrp="1"/>
          </p:cNvSpPr>
          <p:nvPr>
            <p:ph type="sldNum" sz="quarter" idx="10"/>
          </p:nvPr>
        </p:nvSpPr>
        <p:spPr/>
        <p:txBody>
          <a:bodyPr/>
          <a:lstStyle/>
          <a:p>
            <a:fld id="{BCBC98A8-5348-1943-B778-5DE5099B751E}" type="slidenum">
              <a:rPr lang="en-GB" smtClean="0"/>
              <a:t>64</a:t>
            </a:fld>
            <a:endParaRPr lang="en-GB" dirty="0"/>
          </a:p>
        </p:txBody>
      </p:sp>
    </p:spTree>
    <p:extLst>
      <p:ext uri="{BB962C8B-B14F-4D97-AF65-F5344CB8AC3E}">
        <p14:creationId xmlns:p14="http://schemas.microsoft.com/office/powerpoint/2010/main" val="27414234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65</a:t>
            </a:fld>
            <a:endParaRPr lang="en-GB" dirty="0"/>
          </a:p>
        </p:txBody>
      </p:sp>
    </p:spTree>
    <p:extLst>
      <p:ext uri="{BB962C8B-B14F-4D97-AF65-F5344CB8AC3E}">
        <p14:creationId xmlns:p14="http://schemas.microsoft.com/office/powerpoint/2010/main" val="1332799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Strawberries are brilliant</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7</a:t>
            </a:fld>
            <a:endParaRPr lang="en-GB" dirty="0"/>
          </a:p>
        </p:txBody>
      </p:sp>
    </p:spTree>
    <p:extLst>
      <p:ext uri="{BB962C8B-B14F-4D97-AF65-F5344CB8AC3E}">
        <p14:creationId xmlns:p14="http://schemas.microsoft.com/office/powerpoint/2010/main" val="3397554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don’t have any strawberries</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8</a:t>
            </a:fld>
            <a:endParaRPr lang="en-GB" dirty="0"/>
          </a:p>
        </p:txBody>
      </p:sp>
    </p:spTree>
    <p:extLst>
      <p:ext uri="{BB962C8B-B14F-4D97-AF65-F5344CB8AC3E}">
        <p14:creationId xmlns:p14="http://schemas.microsoft.com/office/powerpoint/2010/main" val="1810339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&lt;pause&gt;</a:t>
            </a:r>
          </a:p>
          <a:p>
            <a:r>
              <a:rPr lang="en-GB" dirty="0" smtClean="0"/>
              <a:t>So now what do we do?</a:t>
            </a:r>
            <a:endParaRPr lang="en-GB" dirty="0"/>
          </a:p>
        </p:txBody>
      </p:sp>
      <p:sp>
        <p:nvSpPr>
          <p:cNvPr id="4" name="Slide Number Placeholder 3"/>
          <p:cNvSpPr>
            <a:spLocks noGrp="1"/>
          </p:cNvSpPr>
          <p:nvPr>
            <p:ph type="sldNum" sz="quarter" idx="10"/>
          </p:nvPr>
        </p:nvSpPr>
        <p:spPr/>
        <p:txBody>
          <a:bodyPr/>
          <a:lstStyle/>
          <a:p>
            <a:fld id="{BCBC98A8-5348-1943-B778-5DE5099B751E}" type="slidenum">
              <a:rPr lang="en-GB" smtClean="0"/>
              <a:t>9</a:t>
            </a:fld>
            <a:endParaRPr lang="en-GB" dirty="0"/>
          </a:p>
        </p:txBody>
      </p:sp>
    </p:spTree>
    <p:extLst>
      <p:ext uri="{BB962C8B-B14F-4D97-AF65-F5344CB8AC3E}">
        <p14:creationId xmlns:p14="http://schemas.microsoft.com/office/powerpoint/2010/main" val="2982251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ORMAL">
    <p:spTree>
      <p:nvGrpSpPr>
        <p:cNvPr id="1" name=""/>
        <p:cNvGrpSpPr/>
        <p:nvPr/>
      </p:nvGrpSpPr>
      <p:grpSpPr>
        <a:xfrm>
          <a:off x="0" y="0"/>
          <a:ext cx="0" cy="0"/>
          <a:chOff x="0" y="0"/>
          <a:chExt cx="0" cy="0"/>
        </a:xfrm>
      </p:grpSpPr>
      <p:sp>
        <p:nvSpPr>
          <p:cNvPr id="2" name="TextBox 1"/>
          <p:cNvSpPr txBox="1"/>
          <p:nvPr userDrawn="1"/>
        </p:nvSpPr>
        <p:spPr>
          <a:xfrm>
            <a:off x="11138535" y="6315075"/>
            <a:ext cx="1102996" cy="369332"/>
          </a:xfrm>
          <a:prstGeom prst="rect">
            <a:avLst/>
          </a:prstGeom>
          <a:noFill/>
        </p:spPr>
        <p:txBody>
          <a:bodyPr wrap="square" rtlCol="0">
            <a:spAutoFit/>
          </a:bodyPr>
          <a:lstStyle/>
          <a:p>
            <a:fld id="{2B5B5715-067D-48D5-8519-7C78FE22492A}" type="slidenum">
              <a:rPr lang="en-GB" smtClean="0"/>
              <a:t>‹#›</a:t>
            </a:fld>
            <a:r>
              <a:rPr lang="en-GB" baseline="0" dirty="0" smtClean="0"/>
              <a:t> of </a:t>
            </a:r>
            <a:r>
              <a:rPr lang="en-GB" dirty="0" smtClean="0"/>
              <a:t>65</a:t>
            </a:r>
            <a:endParaRPr lang="en-GB" dirty="0"/>
          </a:p>
        </p:txBody>
      </p:sp>
    </p:spTree>
    <p:extLst>
      <p:ext uri="{BB962C8B-B14F-4D97-AF65-F5344CB8AC3E}">
        <p14:creationId xmlns:p14="http://schemas.microsoft.com/office/powerpoint/2010/main" val="3964493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ATASHAKA">
    <p:spTree>
      <p:nvGrpSpPr>
        <p:cNvPr id="1" name=""/>
        <p:cNvGrpSpPr/>
        <p:nvPr/>
      </p:nvGrpSpPr>
      <p:grpSpPr>
        <a:xfrm>
          <a:off x="0" y="0"/>
          <a:ext cx="0" cy="0"/>
          <a:chOff x="0" y="0"/>
          <a:chExt cx="0" cy="0"/>
        </a:xfrm>
      </p:grpSpPr>
      <p:grpSp>
        <p:nvGrpSpPr>
          <p:cNvPr id="4" name="Group 3"/>
          <p:cNvGrpSpPr/>
          <p:nvPr userDrawn="1"/>
        </p:nvGrpSpPr>
        <p:grpSpPr>
          <a:xfrm>
            <a:off x="8204282" y="2849894"/>
            <a:ext cx="1731564" cy="1233468"/>
            <a:chOff x="3703985" y="1733150"/>
            <a:chExt cx="5249923" cy="3739749"/>
          </a:xfrm>
        </p:grpSpPr>
        <p:pic>
          <p:nvPicPr>
            <p:cNvPr id="2"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04251" y="1733150"/>
              <a:ext cx="3649391" cy="30398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userDrawn="1"/>
          </p:nvSpPr>
          <p:spPr>
            <a:xfrm>
              <a:off x="3703985" y="4773040"/>
              <a:ext cx="5249923" cy="699859"/>
            </a:xfrm>
            <a:prstGeom prst="rect">
              <a:avLst/>
            </a:prstGeom>
            <a:noFill/>
          </p:spPr>
          <p:txBody>
            <a:bodyPr wrap="none" rtlCol="0">
              <a:spAutoFit/>
            </a:bodyPr>
            <a:lstStyle/>
            <a:p>
              <a:r>
                <a:rPr lang="en-GB" sz="900" b="1" i="1" dirty="0" smtClean="0"/>
                <a:t>Making</a:t>
              </a:r>
              <a:r>
                <a:rPr lang="en-GB" sz="900" b="1" i="1" baseline="0" dirty="0" smtClean="0"/>
                <a:t> data f</a:t>
              </a:r>
              <a:r>
                <a:rPr lang="en-GB" sz="900" b="1" i="1" dirty="0" smtClean="0"/>
                <a:t>or analytics easier.</a:t>
              </a:r>
              <a:endParaRPr lang="en-GB" sz="900" b="1" i="1" dirty="0"/>
            </a:p>
          </p:txBody>
        </p:sp>
      </p:grpSp>
      <p:grpSp>
        <p:nvGrpSpPr>
          <p:cNvPr id="5" name="Group 4"/>
          <p:cNvGrpSpPr/>
          <p:nvPr userDrawn="1"/>
        </p:nvGrpSpPr>
        <p:grpSpPr>
          <a:xfrm>
            <a:off x="2227938" y="2497824"/>
            <a:ext cx="1492254" cy="1862351"/>
            <a:chOff x="5100620" y="1923068"/>
            <a:chExt cx="1990760" cy="2484492"/>
          </a:xfrm>
        </p:grpSpPr>
        <p:grpSp>
          <p:nvGrpSpPr>
            <p:cNvPr id="6" name="Group 5"/>
            <p:cNvGrpSpPr/>
            <p:nvPr/>
          </p:nvGrpSpPr>
          <p:grpSpPr>
            <a:xfrm>
              <a:off x="5100620" y="1923068"/>
              <a:ext cx="1990760" cy="2484492"/>
              <a:chOff x="1633525" y="1819848"/>
              <a:chExt cx="1810959" cy="2260097"/>
            </a:xfrm>
          </p:grpSpPr>
          <p:pic>
            <p:nvPicPr>
              <p:cNvPr id="9"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224" b="14675"/>
              <a:stretch/>
            </p:blipFill>
            <p:spPr bwMode="auto">
              <a:xfrm>
                <a:off x="1690293" y="3231885"/>
                <a:ext cx="1754191" cy="848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Philip David Harv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3525" y="1819848"/>
                <a:ext cx="1577752" cy="157775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7" name="Picture 4" descr="http://rlv.zcache.ca/curly_handlear_moustache_black_green_cut_out-rf930ebd57f2d4f5b91a95700f1eb7181_x7sai_8byvr_512.jpg"/>
            <p:cNvPicPr>
              <a:picLocks noChangeAspect="1" noChangeArrowheads="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1096282">
              <a:off x="5529656" y="2702180"/>
              <a:ext cx="1026665" cy="10266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clker.com/cliparts/f/9/4/2/1195435260847559291dagobert83_thumb.svg.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5331452" y="3450556"/>
              <a:ext cx="685694" cy="409130"/>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39500197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DATASHAKA">
    <p:spTree>
      <p:nvGrpSpPr>
        <p:cNvPr id="1" name=""/>
        <p:cNvGrpSpPr/>
        <p:nvPr/>
      </p:nvGrpSpPr>
      <p:grpSpPr>
        <a:xfrm>
          <a:off x="0" y="0"/>
          <a:ext cx="0" cy="0"/>
          <a:chOff x="0" y="0"/>
          <a:chExt cx="0" cy="0"/>
        </a:xfrm>
      </p:grpSpPr>
      <p:grpSp>
        <p:nvGrpSpPr>
          <p:cNvPr id="5" name="Group 4"/>
          <p:cNvGrpSpPr/>
          <p:nvPr userDrawn="1"/>
        </p:nvGrpSpPr>
        <p:grpSpPr>
          <a:xfrm>
            <a:off x="5349873" y="2355232"/>
            <a:ext cx="1492254" cy="1862351"/>
            <a:chOff x="5100620" y="1923068"/>
            <a:chExt cx="1990760" cy="2484492"/>
          </a:xfrm>
        </p:grpSpPr>
        <p:grpSp>
          <p:nvGrpSpPr>
            <p:cNvPr id="6" name="Group 5"/>
            <p:cNvGrpSpPr/>
            <p:nvPr/>
          </p:nvGrpSpPr>
          <p:grpSpPr>
            <a:xfrm>
              <a:off x="5100620" y="1923068"/>
              <a:ext cx="1990760" cy="2484492"/>
              <a:chOff x="1633525" y="1819848"/>
              <a:chExt cx="1810959" cy="2260097"/>
            </a:xfrm>
          </p:grpSpPr>
          <p:pic>
            <p:nvPicPr>
              <p:cNvPr id="9"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8224" b="14675"/>
              <a:stretch/>
            </p:blipFill>
            <p:spPr bwMode="auto">
              <a:xfrm>
                <a:off x="1690293" y="3231885"/>
                <a:ext cx="1754191" cy="848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Philip David Harv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525" y="1819848"/>
                <a:ext cx="1577752" cy="157775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7" name="Picture 4" descr="http://rlv.zcache.ca/curly_handlear_moustache_black_green_cut_out-rf930ebd57f2d4f5b91a95700f1eb7181_x7sai_8byvr_512.jpg"/>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1096282">
              <a:off x="5529656" y="2702180"/>
              <a:ext cx="1026665" cy="10266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clker.com/cliparts/f/9/4/2/1195435260847559291dagobert83_thumb.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331452" y="3450556"/>
              <a:ext cx="685694" cy="409130"/>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8675485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REENER">
    <p:bg>
      <p:bgPr>
        <a:solidFill>
          <a:srgbClr val="BBBB2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5033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736702"/>
            <a:ext cx="12192000" cy="121298"/>
          </a:xfrm>
          <a:prstGeom prst="rect">
            <a:avLst/>
          </a:prstGeom>
          <a:solidFill>
            <a:srgbClr val="BBB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5377753"/>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1" r:id="rId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hyperlink" Target="mailto:phil@datashaka.com" TargetMode="External"/><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05881" y="1844057"/>
            <a:ext cx="1492254" cy="1862351"/>
            <a:chOff x="5100620" y="1923068"/>
            <a:chExt cx="1990760" cy="2484492"/>
          </a:xfrm>
        </p:grpSpPr>
        <p:grpSp>
          <p:nvGrpSpPr>
            <p:cNvPr id="3" name="Group 2"/>
            <p:cNvGrpSpPr/>
            <p:nvPr/>
          </p:nvGrpSpPr>
          <p:grpSpPr>
            <a:xfrm>
              <a:off x="5100620" y="1923068"/>
              <a:ext cx="1990760" cy="2484492"/>
              <a:chOff x="1633525" y="1819848"/>
              <a:chExt cx="1810959" cy="2260097"/>
            </a:xfrm>
          </p:grpSpPr>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224" b="14675"/>
              <a:stretch/>
            </p:blipFill>
            <p:spPr bwMode="auto">
              <a:xfrm>
                <a:off x="1690293" y="3231885"/>
                <a:ext cx="1754191" cy="848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Philip David Harv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3525" y="1819848"/>
                <a:ext cx="1577752" cy="157775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4" name="Picture 4" descr="http://rlv.zcache.ca/curly_handlear_moustache_black_green_cut_out-rf930ebd57f2d4f5b91a95700f1eb7181_x7sai_8byvr_512.jpg"/>
            <p:cNvPicPr>
              <a:picLocks noChangeAspect="1" noChangeArrowheads="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1096282">
              <a:off x="5529656" y="2702180"/>
              <a:ext cx="1026665" cy="10266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clker.com/cliparts/f/9/4/2/1195435260847559291dagobert83_thumb.svg.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5331452" y="3450556"/>
              <a:ext cx="685694" cy="40913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8" name="Rectangle 7"/>
          <p:cNvSpPr/>
          <p:nvPr/>
        </p:nvSpPr>
        <p:spPr>
          <a:xfrm>
            <a:off x="0" y="3984518"/>
            <a:ext cx="12192000" cy="646331"/>
          </a:xfrm>
          <a:prstGeom prst="rect">
            <a:avLst/>
          </a:prstGeom>
        </p:spPr>
        <p:txBody>
          <a:bodyPr wrap="square">
            <a:spAutoFit/>
          </a:bodyPr>
          <a:lstStyle/>
          <a:p>
            <a:pPr algn="ctr"/>
            <a:r>
              <a:rPr lang="en-US" sz="3600" dirty="0"/>
              <a:t>20% blissful, 80% ignorance.</a:t>
            </a:r>
          </a:p>
        </p:txBody>
      </p:sp>
    </p:spTree>
    <p:extLst>
      <p:ext uri="{BB962C8B-B14F-4D97-AF65-F5344CB8AC3E}">
        <p14:creationId xmlns:p14="http://schemas.microsoft.com/office/powerpoint/2010/main" val="270882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78548" y="767261"/>
            <a:ext cx="3732758" cy="5073472"/>
            <a:chOff x="5474554" y="4336624"/>
            <a:chExt cx="1220496" cy="1658868"/>
          </a:xfrm>
        </p:grpSpPr>
        <p:sp>
          <p:nvSpPr>
            <p:cNvPr id="3" name="Freeform 2"/>
            <p:cNvSpPr/>
            <p:nvPr/>
          </p:nvSpPr>
          <p:spPr>
            <a:xfrm rot="9209058">
              <a:off x="5577749" y="4336624"/>
              <a:ext cx="959029" cy="501210"/>
            </a:xfrm>
            <a:custGeom>
              <a:avLst/>
              <a:gdLst>
                <a:gd name="connsiteX0" fmla="*/ 573938 w 959029"/>
                <a:gd name="connsiteY0" fmla="*/ 370090 h 501210"/>
                <a:gd name="connsiteX1" fmla="*/ 574921 w 959029"/>
                <a:gd name="connsiteY1" fmla="*/ 283658 h 501210"/>
                <a:gd name="connsiteX2" fmla="*/ 578569 w 959029"/>
                <a:gd name="connsiteY2" fmla="*/ 267937 h 501210"/>
                <a:gd name="connsiteX3" fmla="*/ 564087 w 959029"/>
                <a:gd name="connsiteY3" fmla="*/ 243784 h 501210"/>
                <a:gd name="connsiteX4" fmla="*/ 560447 w 959029"/>
                <a:gd name="connsiteY4" fmla="*/ 59650 h 501210"/>
                <a:gd name="connsiteX5" fmla="*/ 668848 w 959029"/>
                <a:gd name="connsiteY5" fmla="*/ 69489 h 501210"/>
                <a:gd name="connsiteX6" fmla="*/ 695625 w 959029"/>
                <a:gd name="connsiteY6" fmla="*/ 89055 h 501210"/>
                <a:gd name="connsiteX7" fmla="*/ 735319 w 959029"/>
                <a:gd name="connsiteY7" fmla="*/ 102652 h 501210"/>
                <a:gd name="connsiteX8" fmla="*/ 865747 w 959029"/>
                <a:gd name="connsiteY8" fmla="*/ 222983 h 501210"/>
                <a:gd name="connsiteX9" fmla="*/ 876444 w 959029"/>
                <a:gd name="connsiteY9" fmla="*/ 240823 h 501210"/>
                <a:gd name="connsiteX10" fmla="*/ 918875 w 959029"/>
                <a:gd name="connsiteY10" fmla="*/ 245684 h 501210"/>
                <a:gd name="connsiteX11" fmla="*/ 959029 w 959029"/>
                <a:gd name="connsiteY11" fmla="*/ 262157 h 501210"/>
                <a:gd name="connsiteX12" fmla="*/ 918875 w 959029"/>
                <a:gd name="connsiteY12" fmla="*/ 278630 h 501210"/>
                <a:gd name="connsiteX13" fmla="*/ 900383 w 959029"/>
                <a:gd name="connsiteY13" fmla="*/ 280748 h 501210"/>
                <a:gd name="connsiteX14" fmla="*/ 915283 w 959029"/>
                <a:gd name="connsiteY14" fmla="*/ 305599 h 501210"/>
                <a:gd name="connsiteX15" fmla="*/ 918923 w 959029"/>
                <a:gd name="connsiteY15" fmla="*/ 489733 h 501210"/>
                <a:gd name="connsiteX16" fmla="*/ 810522 w 959029"/>
                <a:gd name="connsiteY16" fmla="*/ 479894 h 501210"/>
                <a:gd name="connsiteX17" fmla="*/ 783745 w 959029"/>
                <a:gd name="connsiteY17" fmla="*/ 460328 h 501210"/>
                <a:gd name="connsiteX18" fmla="*/ 744050 w 959029"/>
                <a:gd name="connsiteY18" fmla="*/ 446731 h 501210"/>
                <a:gd name="connsiteX19" fmla="*/ 613623 w 959029"/>
                <a:gd name="connsiteY19" fmla="*/ 326400 h 501210"/>
                <a:gd name="connsiteX20" fmla="*/ 607757 w 959029"/>
                <a:gd name="connsiteY20" fmla="*/ 316616 h 501210"/>
                <a:gd name="connsiteX21" fmla="*/ 600260 w 959029"/>
                <a:gd name="connsiteY21" fmla="*/ 335582 h 501210"/>
                <a:gd name="connsiteX22" fmla="*/ 573938 w 959029"/>
                <a:gd name="connsiteY22" fmla="*/ 370090 h 501210"/>
                <a:gd name="connsiteX23" fmla="*/ 213199 w 959029"/>
                <a:gd name="connsiteY23" fmla="*/ 482245 h 501210"/>
                <a:gd name="connsiteX24" fmla="*/ 217530 w 959029"/>
                <a:gd name="connsiteY24" fmla="*/ 415702 h 501210"/>
                <a:gd name="connsiteX25" fmla="*/ 224980 w 959029"/>
                <a:gd name="connsiteY25" fmla="*/ 401338 h 501210"/>
                <a:gd name="connsiteX26" fmla="*/ 220173 w 959029"/>
                <a:gd name="connsiteY26" fmla="*/ 386732 h 501210"/>
                <a:gd name="connsiteX27" fmla="*/ 231286 w 959029"/>
                <a:gd name="connsiteY27" fmla="*/ 294973 h 501210"/>
                <a:gd name="connsiteX28" fmla="*/ 251247 w 959029"/>
                <a:gd name="connsiteY28" fmla="*/ 255256 h 501210"/>
                <a:gd name="connsiteX29" fmla="*/ 201025 w 959029"/>
                <a:gd name="connsiteY29" fmla="*/ 267466 h 501210"/>
                <a:gd name="connsiteX30" fmla="*/ 158856 w 959029"/>
                <a:gd name="connsiteY30" fmla="*/ 272019 h 501210"/>
                <a:gd name="connsiteX31" fmla="*/ 154015 w 959029"/>
                <a:gd name="connsiteY31" fmla="*/ 298322 h 501210"/>
                <a:gd name="connsiteX32" fmla="*/ 134855 w 959029"/>
                <a:gd name="connsiteY32" fmla="*/ 337265 h 501210"/>
                <a:gd name="connsiteX33" fmla="*/ 121146 w 959029"/>
                <a:gd name="connsiteY33" fmla="*/ 296086 h 501210"/>
                <a:gd name="connsiteX34" fmla="*/ 120046 w 959029"/>
                <a:gd name="connsiteY34" fmla="*/ 272273 h 501210"/>
                <a:gd name="connsiteX35" fmla="*/ 105478 w 959029"/>
                <a:gd name="connsiteY35" fmla="*/ 271988 h 501210"/>
                <a:gd name="connsiteX36" fmla="*/ 34725 w 959029"/>
                <a:gd name="connsiteY36" fmla="*/ 252124 h 501210"/>
                <a:gd name="connsiteX37" fmla="*/ 2635 w 959029"/>
                <a:gd name="connsiteY37" fmla="*/ 215282 h 501210"/>
                <a:gd name="connsiteX38" fmla="*/ 113682 w 959029"/>
                <a:gd name="connsiteY38" fmla="*/ 68356 h 501210"/>
                <a:gd name="connsiteX39" fmla="*/ 119393 w 959029"/>
                <a:gd name="connsiteY39" fmla="*/ 65919 h 501210"/>
                <a:gd name="connsiteX40" fmla="*/ 78686 w 959029"/>
                <a:gd name="connsiteY40" fmla="*/ 69011 h 501210"/>
                <a:gd name="connsiteX41" fmla="*/ 36145 w 959029"/>
                <a:gd name="connsiteY41" fmla="*/ 60413 h 501210"/>
                <a:gd name="connsiteX42" fmla="*/ 166378 w 959029"/>
                <a:gd name="connsiteY42" fmla="*/ 11661 h 501210"/>
                <a:gd name="connsiteX43" fmla="*/ 305405 w 959029"/>
                <a:gd name="connsiteY43" fmla="*/ 8663 h 501210"/>
                <a:gd name="connsiteX44" fmla="*/ 304335 w 959029"/>
                <a:gd name="connsiteY44" fmla="*/ 9982 h 501210"/>
                <a:gd name="connsiteX45" fmla="*/ 378512 w 959029"/>
                <a:gd name="connsiteY45" fmla="*/ 9714 h 501210"/>
                <a:gd name="connsiteX46" fmla="*/ 472043 w 959029"/>
                <a:gd name="connsiteY46" fmla="*/ 65388 h 501210"/>
                <a:gd name="connsiteX47" fmla="*/ 467244 w 959029"/>
                <a:gd name="connsiteY47" fmla="*/ 114008 h 501210"/>
                <a:gd name="connsiteX48" fmla="*/ 453089 w 959029"/>
                <a:gd name="connsiteY48" fmla="*/ 132429 h 501210"/>
                <a:gd name="connsiteX49" fmla="*/ 464260 w 959029"/>
                <a:gd name="connsiteY49" fmla="*/ 137508 h 501210"/>
                <a:gd name="connsiteX50" fmla="*/ 493367 w 959029"/>
                <a:gd name="connsiteY50" fmla="*/ 174681 h 501210"/>
                <a:gd name="connsiteX51" fmla="*/ 493542 w 959029"/>
                <a:gd name="connsiteY51" fmla="*/ 175836 h 501210"/>
                <a:gd name="connsiteX52" fmla="*/ 510394 w 959029"/>
                <a:gd name="connsiteY52" fmla="*/ 192596 h 501210"/>
                <a:gd name="connsiteX53" fmla="*/ 511657 w 959029"/>
                <a:gd name="connsiteY53" fmla="*/ 317362 h 501210"/>
                <a:gd name="connsiteX54" fmla="*/ 479942 w 959029"/>
                <a:gd name="connsiteY54" fmla="*/ 348512 h 501210"/>
                <a:gd name="connsiteX55" fmla="*/ 455151 w 959029"/>
                <a:gd name="connsiteY55" fmla="*/ 358251 h 501210"/>
                <a:gd name="connsiteX56" fmla="*/ 407843 w 959029"/>
                <a:gd name="connsiteY56" fmla="*/ 412989 h 501210"/>
                <a:gd name="connsiteX57" fmla="*/ 289124 w 959029"/>
                <a:gd name="connsiteY57" fmla="*/ 461187 h 501210"/>
                <a:gd name="connsiteX58" fmla="*/ 281735 w 959029"/>
                <a:gd name="connsiteY58" fmla="*/ 458506 h 501210"/>
                <a:gd name="connsiteX59" fmla="*/ 276938 w 959029"/>
                <a:gd name="connsiteY59" fmla="*/ 462645 h 501210"/>
                <a:gd name="connsiteX60" fmla="*/ 213199 w 959029"/>
                <a:gd name="connsiteY60" fmla="*/ 482245 h 50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59029" h="501210">
                  <a:moveTo>
                    <a:pt x="573938" y="370090"/>
                  </a:moveTo>
                  <a:cubicBezTo>
                    <a:pt x="564619" y="367588"/>
                    <a:pt x="565576" y="332097"/>
                    <a:pt x="574921" y="283658"/>
                  </a:cubicBezTo>
                  <a:lnTo>
                    <a:pt x="578569" y="267937"/>
                  </a:lnTo>
                  <a:lnTo>
                    <a:pt x="564087" y="243784"/>
                  </a:lnTo>
                  <a:cubicBezTo>
                    <a:pt x="525776" y="162186"/>
                    <a:pt x="521997" y="87936"/>
                    <a:pt x="560447" y="59650"/>
                  </a:cubicBezTo>
                  <a:cubicBezTo>
                    <a:pt x="586080" y="40792"/>
                    <a:pt x="625628" y="45933"/>
                    <a:pt x="668848" y="69489"/>
                  </a:cubicBezTo>
                  <a:lnTo>
                    <a:pt x="695625" y="89055"/>
                  </a:lnTo>
                  <a:lnTo>
                    <a:pt x="735319" y="102652"/>
                  </a:lnTo>
                  <a:cubicBezTo>
                    <a:pt x="778539" y="126208"/>
                    <a:pt x="825429" y="168180"/>
                    <a:pt x="865747" y="222983"/>
                  </a:cubicBezTo>
                  <a:lnTo>
                    <a:pt x="876444" y="240823"/>
                  </a:lnTo>
                  <a:lnTo>
                    <a:pt x="918875" y="245684"/>
                  </a:lnTo>
                  <a:cubicBezTo>
                    <a:pt x="943684" y="249900"/>
                    <a:pt x="959029" y="255724"/>
                    <a:pt x="959029" y="262157"/>
                  </a:cubicBezTo>
                  <a:cubicBezTo>
                    <a:pt x="959029" y="268590"/>
                    <a:pt x="943684" y="274414"/>
                    <a:pt x="918875" y="278630"/>
                  </a:cubicBezTo>
                  <a:lnTo>
                    <a:pt x="900383" y="280748"/>
                  </a:lnTo>
                  <a:lnTo>
                    <a:pt x="915283" y="305599"/>
                  </a:lnTo>
                  <a:cubicBezTo>
                    <a:pt x="953594" y="387197"/>
                    <a:pt x="957373" y="461446"/>
                    <a:pt x="918923" y="489733"/>
                  </a:cubicBezTo>
                  <a:cubicBezTo>
                    <a:pt x="893290" y="508591"/>
                    <a:pt x="853742" y="503450"/>
                    <a:pt x="810522" y="479894"/>
                  </a:cubicBezTo>
                  <a:lnTo>
                    <a:pt x="783745" y="460328"/>
                  </a:lnTo>
                  <a:lnTo>
                    <a:pt x="744050" y="446731"/>
                  </a:lnTo>
                  <a:cubicBezTo>
                    <a:pt x="700831" y="423174"/>
                    <a:pt x="653941" y="381203"/>
                    <a:pt x="613623" y="326400"/>
                  </a:cubicBezTo>
                  <a:lnTo>
                    <a:pt x="607757" y="316616"/>
                  </a:lnTo>
                  <a:lnTo>
                    <a:pt x="600260" y="335582"/>
                  </a:lnTo>
                  <a:cubicBezTo>
                    <a:pt x="589755" y="358449"/>
                    <a:pt x="580151" y="371759"/>
                    <a:pt x="573938" y="370090"/>
                  </a:cubicBezTo>
                  <a:close/>
                  <a:moveTo>
                    <a:pt x="213199" y="482245"/>
                  </a:moveTo>
                  <a:cubicBezTo>
                    <a:pt x="201599" y="473079"/>
                    <a:pt x="204104" y="448320"/>
                    <a:pt x="217530" y="415702"/>
                  </a:cubicBezTo>
                  <a:lnTo>
                    <a:pt x="224980" y="401338"/>
                  </a:lnTo>
                  <a:lnTo>
                    <a:pt x="220173" y="386732"/>
                  </a:lnTo>
                  <a:cubicBezTo>
                    <a:pt x="216112" y="359710"/>
                    <a:pt x="219866" y="327797"/>
                    <a:pt x="231286" y="294973"/>
                  </a:cubicBezTo>
                  <a:lnTo>
                    <a:pt x="251247" y="255256"/>
                  </a:lnTo>
                  <a:lnTo>
                    <a:pt x="201025" y="267466"/>
                  </a:lnTo>
                  <a:lnTo>
                    <a:pt x="158856" y="272019"/>
                  </a:lnTo>
                  <a:lnTo>
                    <a:pt x="154015" y="298322"/>
                  </a:lnTo>
                  <a:cubicBezTo>
                    <a:pt x="148125" y="322788"/>
                    <a:pt x="141273" y="337702"/>
                    <a:pt x="134855" y="337265"/>
                  </a:cubicBezTo>
                  <a:cubicBezTo>
                    <a:pt x="128437" y="336828"/>
                    <a:pt x="123668" y="321124"/>
                    <a:pt x="121146" y="296086"/>
                  </a:cubicBezTo>
                  <a:lnTo>
                    <a:pt x="120046" y="272273"/>
                  </a:lnTo>
                  <a:lnTo>
                    <a:pt x="105478" y="271988"/>
                  </a:lnTo>
                  <a:cubicBezTo>
                    <a:pt x="77075" y="269343"/>
                    <a:pt x="52804" y="262633"/>
                    <a:pt x="34725" y="252124"/>
                  </a:cubicBezTo>
                  <a:cubicBezTo>
                    <a:pt x="18654" y="242783"/>
                    <a:pt x="7475" y="230440"/>
                    <a:pt x="2635" y="215282"/>
                  </a:cubicBezTo>
                  <a:cubicBezTo>
                    <a:pt x="-11885" y="169811"/>
                    <a:pt x="34764" y="111921"/>
                    <a:pt x="113682" y="68356"/>
                  </a:cubicBezTo>
                  <a:lnTo>
                    <a:pt x="119393" y="65919"/>
                  </a:lnTo>
                  <a:lnTo>
                    <a:pt x="78686" y="69011"/>
                  </a:lnTo>
                  <a:cubicBezTo>
                    <a:pt x="53527" y="69553"/>
                    <a:pt x="37359" y="66730"/>
                    <a:pt x="36145" y="60413"/>
                  </a:cubicBezTo>
                  <a:cubicBezTo>
                    <a:pt x="33716" y="47778"/>
                    <a:pt x="92023" y="25951"/>
                    <a:pt x="166378" y="11661"/>
                  </a:cubicBezTo>
                  <a:cubicBezTo>
                    <a:pt x="240732" y="-2630"/>
                    <a:pt x="302976" y="-3972"/>
                    <a:pt x="305405" y="8663"/>
                  </a:cubicBezTo>
                  <a:lnTo>
                    <a:pt x="304335" y="9982"/>
                  </a:lnTo>
                  <a:lnTo>
                    <a:pt x="378512" y="9714"/>
                  </a:lnTo>
                  <a:cubicBezTo>
                    <a:pt x="427329" y="16018"/>
                    <a:pt x="462363" y="35073"/>
                    <a:pt x="472043" y="65388"/>
                  </a:cubicBezTo>
                  <a:cubicBezTo>
                    <a:pt x="476883" y="80545"/>
                    <a:pt x="474927" y="97082"/>
                    <a:pt x="467244" y="114008"/>
                  </a:cubicBezTo>
                  <a:lnTo>
                    <a:pt x="453089" y="132429"/>
                  </a:lnTo>
                  <a:lnTo>
                    <a:pt x="464260" y="137508"/>
                  </a:lnTo>
                  <a:cubicBezTo>
                    <a:pt x="477488" y="146350"/>
                    <a:pt x="487176" y="159134"/>
                    <a:pt x="493367" y="174681"/>
                  </a:cubicBezTo>
                  <a:lnTo>
                    <a:pt x="493542" y="175836"/>
                  </a:lnTo>
                  <a:lnTo>
                    <a:pt x="510394" y="192596"/>
                  </a:lnTo>
                  <a:cubicBezTo>
                    <a:pt x="535349" y="229693"/>
                    <a:pt x="537394" y="278857"/>
                    <a:pt x="511657" y="317362"/>
                  </a:cubicBezTo>
                  <a:cubicBezTo>
                    <a:pt x="503078" y="330196"/>
                    <a:pt x="492224" y="340632"/>
                    <a:pt x="479942" y="348512"/>
                  </a:cubicBezTo>
                  <a:lnTo>
                    <a:pt x="455151" y="358251"/>
                  </a:lnTo>
                  <a:lnTo>
                    <a:pt x="407843" y="412989"/>
                  </a:lnTo>
                  <a:cubicBezTo>
                    <a:pt x="368897" y="447642"/>
                    <a:pt x="325254" y="465577"/>
                    <a:pt x="289124" y="461187"/>
                  </a:cubicBezTo>
                  <a:lnTo>
                    <a:pt x="281735" y="458506"/>
                  </a:lnTo>
                  <a:lnTo>
                    <a:pt x="276938" y="462645"/>
                  </a:lnTo>
                  <a:cubicBezTo>
                    <a:pt x="248307" y="483250"/>
                    <a:pt x="224800" y="491411"/>
                    <a:pt x="213199" y="482245"/>
                  </a:cubicBezTo>
                  <a:close/>
                </a:path>
              </a:pathLst>
            </a:cu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rot="17763052">
              <a:off x="5354294" y="4654736"/>
              <a:ext cx="1461016" cy="1220496"/>
            </a:xfrm>
            <a:custGeom>
              <a:avLst/>
              <a:gdLst>
                <a:gd name="connsiteX0" fmla="*/ 1359555 w 1461016"/>
                <a:gd name="connsiteY0" fmla="*/ 485250 h 1220496"/>
                <a:gd name="connsiteX1" fmla="*/ 1376108 w 1461016"/>
                <a:gd name="connsiteY1" fmla="*/ 1050864 h 1220496"/>
                <a:gd name="connsiteX2" fmla="*/ 1371884 w 1461016"/>
                <a:gd name="connsiteY2" fmla="*/ 1052506 h 1220496"/>
                <a:gd name="connsiteX3" fmla="*/ 1363347 w 1461016"/>
                <a:gd name="connsiteY3" fmla="*/ 1074739 h 1220496"/>
                <a:gd name="connsiteX4" fmla="*/ 1281729 w 1461016"/>
                <a:gd name="connsiteY4" fmla="*/ 1129318 h 1220496"/>
                <a:gd name="connsiteX5" fmla="*/ 1240832 w 1461016"/>
                <a:gd name="connsiteY5" fmla="*/ 1144043 h 1220496"/>
                <a:gd name="connsiteX6" fmla="*/ 1210880 w 1461016"/>
                <a:gd name="connsiteY6" fmla="*/ 1165465 h 1220496"/>
                <a:gd name="connsiteX7" fmla="*/ 1136100 w 1461016"/>
                <a:gd name="connsiteY7" fmla="*/ 1187657 h 1220496"/>
                <a:gd name="connsiteX8" fmla="*/ 1065457 w 1461016"/>
                <a:gd name="connsiteY8" fmla="*/ 1186097 h 1220496"/>
                <a:gd name="connsiteX9" fmla="*/ 1047302 w 1461016"/>
                <a:gd name="connsiteY9" fmla="*/ 1189401 h 1220496"/>
                <a:gd name="connsiteX10" fmla="*/ 720875 w 1461016"/>
                <a:gd name="connsiteY10" fmla="*/ 1212211 h 1220496"/>
                <a:gd name="connsiteX11" fmla="*/ 624885 w 1461016"/>
                <a:gd name="connsiteY11" fmla="*/ 1209671 h 1220496"/>
                <a:gd name="connsiteX12" fmla="*/ 600920 w 1461016"/>
                <a:gd name="connsiteY12" fmla="*/ 1213171 h 1220496"/>
                <a:gd name="connsiteX13" fmla="*/ 2332 w 1461016"/>
                <a:gd name="connsiteY13" fmla="*/ 1029418 h 1220496"/>
                <a:gd name="connsiteX14" fmla="*/ 4890 w 1461016"/>
                <a:gd name="connsiteY14" fmla="*/ 967645 h 1220496"/>
                <a:gd name="connsiteX15" fmla="*/ 32229 w 1461016"/>
                <a:gd name="connsiteY15" fmla="*/ 908949 h 1220496"/>
                <a:gd name="connsiteX16" fmla="*/ 55239 w 1461016"/>
                <a:gd name="connsiteY16" fmla="*/ 827321 h 1220496"/>
                <a:gd name="connsiteX17" fmla="*/ 236453 w 1461016"/>
                <a:gd name="connsiteY17" fmla="*/ 516441 h 1220496"/>
                <a:gd name="connsiteX18" fmla="*/ 289894 w 1461016"/>
                <a:gd name="connsiteY18" fmla="*/ 454592 h 1220496"/>
                <a:gd name="connsiteX19" fmla="*/ 338176 w 1461016"/>
                <a:gd name="connsiteY19" fmla="*/ 373883 h 1220496"/>
                <a:gd name="connsiteX20" fmla="*/ 596548 w 1461016"/>
                <a:gd name="connsiteY20" fmla="*/ 61773 h 1220496"/>
                <a:gd name="connsiteX21" fmla="*/ 603169 w 1461016"/>
                <a:gd name="connsiteY21" fmla="*/ 57283 h 1220496"/>
                <a:gd name="connsiteX22" fmla="*/ 604016 w 1461016"/>
                <a:gd name="connsiteY22" fmla="*/ 56374 h 1220496"/>
                <a:gd name="connsiteX23" fmla="*/ 618591 w 1461016"/>
                <a:gd name="connsiteY23" fmla="*/ 46827 h 1220496"/>
                <a:gd name="connsiteX24" fmla="*/ 650724 w 1461016"/>
                <a:gd name="connsiteY24" fmla="*/ 25041 h 1220496"/>
                <a:gd name="connsiteX25" fmla="*/ 697025 w 1461016"/>
                <a:gd name="connsiteY25" fmla="*/ 8603 h 1220496"/>
                <a:gd name="connsiteX26" fmla="*/ 702777 w 1461016"/>
                <a:gd name="connsiteY26" fmla="*/ 9506 h 1220496"/>
                <a:gd name="connsiteX27" fmla="*/ 727808 w 1461016"/>
                <a:gd name="connsiteY27" fmla="*/ 2078 h 1220496"/>
                <a:gd name="connsiteX28" fmla="*/ 808434 w 1461016"/>
                <a:gd name="connsiteY28" fmla="*/ 3858 h 1220496"/>
                <a:gd name="connsiteX29" fmla="*/ 824924 w 1461016"/>
                <a:gd name="connsiteY29" fmla="*/ 8597 h 1220496"/>
                <a:gd name="connsiteX30" fmla="*/ 842185 w 1461016"/>
                <a:gd name="connsiteY30" fmla="*/ 8419 h 1220496"/>
                <a:gd name="connsiteX31" fmla="*/ 1298403 w 1461016"/>
                <a:gd name="connsiteY31" fmla="*/ 379230 h 1220496"/>
                <a:gd name="connsiteX32" fmla="*/ 1359555 w 1461016"/>
                <a:gd name="connsiteY32" fmla="*/ 485250 h 122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1016" h="1220496">
                  <a:moveTo>
                    <a:pt x="1359555" y="485250"/>
                  </a:moveTo>
                  <a:cubicBezTo>
                    <a:pt x="1485946" y="732628"/>
                    <a:pt x="1497418" y="972630"/>
                    <a:pt x="1376108" y="1050864"/>
                  </a:cubicBezTo>
                  <a:lnTo>
                    <a:pt x="1371884" y="1052506"/>
                  </a:lnTo>
                  <a:lnTo>
                    <a:pt x="1363347" y="1074739"/>
                  </a:lnTo>
                  <a:cubicBezTo>
                    <a:pt x="1348060" y="1094353"/>
                    <a:pt x="1320068" y="1112752"/>
                    <a:pt x="1281729" y="1129318"/>
                  </a:cubicBezTo>
                  <a:lnTo>
                    <a:pt x="1240832" y="1144043"/>
                  </a:lnTo>
                  <a:lnTo>
                    <a:pt x="1210880" y="1165465"/>
                  </a:lnTo>
                  <a:cubicBezTo>
                    <a:pt x="1187206" y="1177038"/>
                    <a:pt x="1162140" y="1184345"/>
                    <a:pt x="1136100" y="1187657"/>
                  </a:cubicBezTo>
                  <a:lnTo>
                    <a:pt x="1065457" y="1186097"/>
                  </a:lnTo>
                  <a:lnTo>
                    <a:pt x="1047302" y="1189401"/>
                  </a:lnTo>
                  <a:cubicBezTo>
                    <a:pt x="951176" y="1203912"/>
                    <a:pt x="839717" y="1212211"/>
                    <a:pt x="720875" y="1212211"/>
                  </a:cubicBezTo>
                  <a:lnTo>
                    <a:pt x="624885" y="1209671"/>
                  </a:lnTo>
                  <a:lnTo>
                    <a:pt x="600920" y="1213171"/>
                  </a:lnTo>
                  <a:cubicBezTo>
                    <a:pt x="285374" y="1244993"/>
                    <a:pt x="29373" y="1171211"/>
                    <a:pt x="2332" y="1029418"/>
                  </a:cubicBezTo>
                  <a:cubicBezTo>
                    <a:pt x="-1531" y="1009162"/>
                    <a:pt x="-539" y="988476"/>
                    <a:pt x="4890" y="967645"/>
                  </a:cubicBezTo>
                  <a:lnTo>
                    <a:pt x="32229" y="908949"/>
                  </a:lnTo>
                  <a:lnTo>
                    <a:pt x="55239" y="827321"/>
                  </a:lnTo>
                  <a:cubicBezTo>
                    <a:pt x="90293" y="731046"/>
                    <a:pt x="152256" y="623141"/>
                    <a:pt x="236453" y="516441"/>
                  </a:cubicBezTo>
                  <a:lnTo>
                    <a:pt x="289894" y="454592"/>
                  </a:lnTo>
                  <a:lnTo>
                    <a:pt x="338176" y="373883"/>
                  </a:lnTo>
                  <a:cubicBezTo>
                    <a:pt x="427169" y="234187"/>
                    <a:pt x="519886" y="123439"/>
                    <a:pt x="596548" y="61773"/>
                  </a:cubicBezTo>
                  <a:lnTo>
                    <a:pt x="603169" y="57283"/>
                  </a:lnTo>
                  <a:lnTo>
                    <a:pt x="604016" y="56374"/>
                  </a:lnTo>
                  <a:lnTo>
                    <a:pt x="618591" y="46827"/>
                  </a:lnTo>
                  <a:lnTo>
                    <a:pt x="650724" y="25041"/>
                  </a:lnTo>
                  <a:cubicBezTo>
                    <a:pt x="667573" y="16075"/>
                    <a:pt x="683110" y="10490"/>
                    <a:pt x="697025" y="8603"/>
                  </a:cubicBezTo>
                  <a:lnTo>
                    <a:pt x="702777" y="9506"/>
                  </a:lnTo>
                  <a:lnTo>
                    <a:pt x="727808" y="2078"/>
                  </a:lnTo>
                  <a:cubicBezTo>
                    <a:pt x="753848" y="-1234"/>
                    <a:pt x="780862" y="-551"/>
                    <a:pt x="808434" y="3858"/>
                  </a:cubicBezTo>
                  <a:lnTo>
                    <a:pt x="824924" y="8597"/>
                  </a:lnTo>
                  <a:lnTo>
                    <a:pt x="842185" y="8419"/>
                  </a:lnTo>
                  <a:cubicBezTo>
                    <a:pt x="982188" y="27697"/>
                    <a:pt x="1162237" y="168087"/>
                    <a:pt x="1298403" y="379230"/>
                  </a:cubicBezTo>
                  <a:cubicBezTo>
                    <a:pt x="1321098" y="414421"/>
                    <a:pt x="1341499" y="449911"/>
                    <a:pt x="1359555" y="485250"/>
                  </a:cubicBezTo>
                  <a:close/>
                </a:path>
              </a:pathLst>
            </a:cu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grpSp>
      <p:sp>
        <p:nvSpPr>
          <p:cNvPr id="6" name="Rectangle 5"/>
          <p:cNvSpPr/>
          <p:nvPr/>
        </p:nvSpPr>
        <p:spPr>
          <a:xfrm>
            <a:off x="0" y="3046214"/>
            <a:ext cx="12245340" cy="923330"/>
          </a:xfrm>
          <a:prstGeom prst="rect">
            <a:avLst/>
          </a:prstGeom>
        </p:spPr>
        <p:txBody>
          <a:bodyPr wrap="square">
            <a:spAutoFit/>
          </a:bodyPr>
          <a:lstStyle/>
          <a:p>
            <a:pPr algn="ctr"/>
            <a:r>
              <a:rPr lang="en-GB" sz="5400" dirty="0" smtClean="0"/>
              <a:t>Strawberry Strategy!</a:t>
            </a:r>
            <a:endParaRPr lang="en-GB" sz="5400" dirty="0"/>
          </a:p>
        </p:txBody>
      </p:sp>
    </p:spTree>
    <p:extLst>
      <p:ext uri="{BB962C8B-B14F-4D97-AF65-F5344CB8AC3E}">
        <p14:creationId xmlns:p14="http://schemas.microsoft.com/office/powerpoint/2010/main" val="1423185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adiok.org/files/6213/6447/1627/strawberry-referenc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254" t="17108" r="23810" b="21483"/>
          <a:stretch/>
        </p:blipFill>
        <p:spPr bwMode="auto">
          <a:xfrm>
            <a:off x="3978548" y="509974"/>
            <a:ext cx="4154163" cy="558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780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electsister777.files.wordpress.com/2012/08/rotten-harv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1136331"/>
            <a:ext cx="6548755" cy="437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584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rlv.zcache.com/loudly_crying_face_emoji_sticker-r3f0525a070c7478f8f3d20351f2eb824_v9waf_8byvr_3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685" y="1951037"/>
            <a:ext cx="308610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700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246881" y="721997"/>
            <a:ext cx="3452814" cy="5103493"/>
            <a:chOff x="5702301" y="706757"/>
            <a:chExt cx="3452814" cy="5103493"/>
          </a:xfrm>
        </p:grpSpPr>
        <p:grpSp>
          <p:nvGrpSpPr>
            <p:cNvPr id="3" name="Group 2"/>
            <p:cNvGrpSpPr/>
            <p:nvPr/>
          </p:nvGrpSpPr>
          <p:grpSpPr>
            <a:xfrm>
              <a:off x="5702301" y="706757"/>
              <a:ext cx="3452814" cy="5103493"/>
              <a:chOff x="5702301" y="706757"/>
              <a:chExt cx="3452814" cy="5103493"/>
            </a:xfrm>
          </p:grpSpPr>
          <p:sp>
            <p:nvSpPr>
              <p:cNvPr id="6" name="Freeform 5"/>
              <p:cNvSpPr/>
              <p:nvPr/>
            </p:nvSpPr>
            <p:spPr>
              <a:xfrm>
                <a:off x="5702301" y="706757"/>
                <a:ext cx="3452814" cy="5103493"/>
              </a:xfrm>
              <a:custGeom>
                <a:avLst/>
                <a:gdLst>
                  <a:gd name="connsiteX0" fmla="*/ 215903 w 3452814"/>
                  <a:gd name="connsiteY0" fmla="*/ 0 h 5103493"/>
                  <a:gd name="connsiteX1" fmla="*/ 3251199 w 3452814"/>
                  <a:gd name="connsiteY1" fmla="*/ 0 h 5103493"/>
                  <a:gd name="connsiteX2" fmla="*/ 3333751 w 3452814"/>
                  <a:gd name="connsiteY2" fmla="*/ 82552 h 5103493"/>
                  <a:gd name="connsiteX3" fmla="*/ 3333751 w 3452814"/>
                  <a:gd name="connsiteY3" fmla="*/ 412748 h 5103493"/>
                  <a:gd name="connsiteX4" fmla="*/ 3251199 w 3452814"/>
                  <a:gd name="connsiteY4" fmla="*/ 495300 h 5103493"/>
                  <a:gd name="connsiteX5" fmla="*/ 3105151 w 3452814"/>
                  <a:gd name="connsiteY5" fmla="*/ 495300 h 5103493"/>
                  <a:gd name="connsiteX6" fmla="*/ 3105151 w 3452814"/>
                  <a:gd name="connsiteY6" fmla="*/ 593724 h 5103493"/>
                  <a:gd name="connsiteX7" fmla="*/ 3070225 w 3452814"/>
                  <a:gd name="connsiteY7" fmla="*/ 628650 h 5103493"/>
                  <a:gd name="connsiteX8" fmla="*/ 3038476 w 3452814"/>
                  <a:gd name="connsiteY8" fmla="*/ 628650 h 5103493"/>
                  <a:gd name="connsiteX9" fmla="*/ 3038476 w 3452814"/>
                  <a:gd name="connsiteY9" fmla="*/ 940560 h 5103493"/>
                  <a:gd name="connsiteX10" fmla="*/ 3159191 w 3452814"/>
                  <a:gd name="connsiteY10" fmla="*/ 985547 h 5103493"/>
                  <a:gd name="connsiteX11" fmla="*/ 3452814 w 3452814"/>
                  <a:gd name="connsiteY11" fmla="*/ 1281113 h 5103493"/>
                  <a:gd name="connsiteX12" fmla="*/ 3443938 w 3452814"/>
                  <a:gd name="connsiteY12" fmla="*/ 1335164 h 5103493"/>
                  <a:gd name="connsiteX13" fmla="*/ 3438524 w 3452814"/>
                  <a:gd name="connsiteY13" fmla="*/ 1346071 h 5103493"/>
                  <a:gd name="connsiteX14" fmla="*/ 3438524 w 3452814"/>
                  <a:gd name="connsiteY14" fmla="*/ 4529126 h 5103493"/>
                  <a:gd name="connsiteX15" fmla="*/ 3438526 w 3452814"/>
                  <a:gd name="connsiteY15" fmla="*/ 4529138 h 5103493"/>
                  <a:gd name="connsiteX16" fmla="*/ 3045930 w 3452814"/>
                  <a:gd name="connsiteY16" fmla="*/ 4865401 h 5103493"/>
                  <a:gd name="connsiteX17" fmla="*/ 3003527 w 3452814"/>
                  <a:gd name="connsiteY17" fmla="*/ 4879747 h 5103493"/>
                  <a:gd name="connsiteX18" fmla="*/ 2995305 w 3452814"/>
                  <a:gd name="connsiteY18" fmla="*/ 4906236 h 5103493"/>
                  <a:gd name="connsiteX19" fmla="*/ 2879396 w 3452814"/>
                  <a:gd name="connsiteY19" fmla="*/ 5011326 h 5103493"/>
                  <a:gd name="connsiteX20" fmla="*/ 2830832 w 3452814"/>
                  <a:gd name="connsiteY20" fmla="*/ 5018668 h 5103493"/>
                  <a:gd name="connsiteX21" fmla="*/ 2830832 w 3452814"/>
                  <a:gd name="connsiteY21" fmla="*/ 5036510 h 5103493"/>
                  <a:gd name="connsiteX22" fmla="*/ 2563743 w 3452814"/>
                  <a:gd name="connsiteY22" fmla="*/ 5065060 h 5103493"/>
                  <a:gd name="connsiteX23" fmla="*/ 1693329 w 3452814"/>
                  <a:gd name="connsiteY23" fmla="*/ 5103493 h 5103493"/>
                  <a:gd name="connsiteX24" fmla="*/ 822915 w 3452814"/>
                  <a:gd name="connsiteY24" fmla="*/ 5065060 h 5103493"/>
                  <a:gd name="connsiteX25" fmla="*/ 628652 w 3452814"/>
                  <a:gd name="connsiteY25" fmla="*/ 5044294 h 5103493"/>
                  <a:gd name="connsiteX26" fmla="*/ 628652 w 3452814"/>
                  <a:gd name="connsiteY26" fmla="*/ 5019675 h 5103493"/>
                  <a:gd name="connsiteX27" fmla="*/ 614363 w 3452814"/>
                  <a:gd name="connsiteY27" fmla="*/ 5019675 h 5103493"/>
                  <a:gd name="connsiteX28" fmla="*/ 443222 w 3452814"/>
                  <a:gd name="connsiteY28" fmla="*/ 4906235 h 5103493"/>
                  <a:gd name="connsiteX29" fmla="*/ 434999 w 3452814"/>
                  <a:gd name="connsiteY29" fmla="*/ 4879747 h 5103493"/>
                  <a:gd name="connsiteX30" fmla="*/ 392596 w 3452814"/>
                  <a:gd name="connsiteY30" fmla="*/ 4865401 h 5103493"/>
                  <a:gd name="connsiteX31" fmla="*/ 0 w 3452814"/>
                  <a:gd name="connsiteY31" fmla="*/ 4529138 h 5103493"/>
                  <a:gd name="connsiteX32" fmla="*/ 8876 w 3452814"/>
                  <a:gd name="connsiteY32" fmla="*/ 4475088 h 5103493"/>
                  <a:gd name="connsiteX33" fmla="*/ 14287 w 3452814"/>
                  <a:gd name="connsiteY33" fmla="*/ 4464187 h 5103493"/>
                  <a:gd name="connsiteX34" fmla="*/ 14287 w 3452814"/>
                  <a:gd name="connsiteY34" fmla="*/ 1281112 h 5103493"/>
                  <a:gd name="connsiteX35" fmla="*/ 14288 w 3452814"/>
                  <a:gd name="connsiteY35" fmla="*/ 1281112 h 5103493"/>
                  <a:gd name="connsiteX36" fmla="*/ 19301 w 3452814"/>
                  <a:gd name="connsiteY36" fmla="*/ 1240440 h 5103493"/>
                  <a:gd name="connsiteX37" fmla="*/ 307911 w 3452814"/>
                  <a:gd name="connsiteY37" fmla="*/ 985547 h 5103493"/>
                  <a:gd name="connsiteX38" fmla="*/ 419101 w 3452814"/>
                  <a:gd name="connsiteY38" fmla="*/ 944110 h 5103493"/>
                  <a:gd name="connsiteX39" fmla="*/ 419101 w 3452814"/>
                  <a:gd name="connsiteY39" fmla="*/ 628650 h 5103493"/>
                  <a:gd name="connsiteX40" fmla="*/ 368302 w 3452814"/>
                  <a:gd name="connsiteY40" fmla="*/ 628650 h 5103493"/>
                  <a:gd name="connsiteX41" fmla="*/ 333376 w 3452814"/>
                  <a:gd name="connsiteY41" fmla="*/ 593724 h 5103493"/>
                  <a:gd name="connsiteX42" fmla="*/ 333376 w 3452814"/>
                  <a:gd name="connsiteY42" fmla="*/ 495300 h 5103493"/>
                  <a:gd name="connsiteX43" fmla="*/ 215903 w 3452814"/>
                  <a:gd name="connsiteY43" fmla="*/ 495300 h 5103493"/>
                  <a:gd name="connsiteX44" fmla="*/ 133351 w 3452814"/>
                  <a:gd name="connsiteY44" fmla="*/ 412748 h 5103493"/>
                  <a:gd name="connsiteX45" fmla="*/ 133351 w 3452814"/>
                  <a:gd name="connsiteY45" fmla="*/ 82552 h 5103493"/>
                  <a:gd name="connsiteX46" fmla="*/ 215903 w 3452814"/>
                  <a:gd name="connsiteY46" fmla="*/ 0 h 510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452814" h="5103493">
                    <a:moveTo>
                      <a:pt x="215903" y="0"/>
                    </a:moveTo>
                    <a:lnTo>
                      <a:pt x="3251199" y="0"/>
                    </a:lnTo>
                    <a:cubicBezTo>
                      <a:pt x="3296791" y="0"/>
                      <a:pt x="3333751" y="36960"/>
                      <a:pt x="3333751" y="82552"/>
                    </a:cubicBezTo>
                    <a:lnTo>
                      <a:pt x="3333751" y="412748"/>
                    </a:lnTo>
                    <a:cubicBezTo>
                      <a:pt x="3333751" y="458340"/>
                      <a:pt x="3296791" y="495300"/>
                      <a:pt x="3251199" y="495300"/>
                    </a:cubicBezTo>
                    <a:lnTo>
                      <a:pt x="3105151" y="495300"/>
                    </a:lnTo>
                    <a:lnTo>
                      <a:pt x="3105151" y="593724"/>
                    </a:lnTo>
                    <a:cubicBezTo>
                      <a:pt x="3105151" y="613013"/>
                      <a:pt x="3089514" y="628650"/>
                      <a:pt x="3070225" y="628650"/>
                    </a:cubicBezTo>
                    <a:lnTo>
                      <a:pt x="3038476" y="628650"/>
                    </a:lnTo>
                    <a:lnTo>
                      <a:pt x="3038476" y="940560"/>
                    </a:lnTo>
                    <a:lnTo>
                      <a:pt x="3159191" y="985547"/>
                    </a:lnTo>
                    <a:cubicBezTo>
                      <a:pt x="3344569" y="1069918"/>
                      <a:pt x="3452814" y="1171629"/>
                      <a:pt x="3452814" y="1281113"/>
                    </a:cubicBezTo>
                    <a:cubicBezTo>
                      <a:pt x="3452814" y="1299361"/>
                      <a:pt x="3449807" y="1317392"/>
                      <a:pt x="3443938" y="1335164"/>
                    </a:cubicBezTo>
                    <a:lnTo>
                      <a:pt x="3438524" y="1346071"/>
                    </a:lnTo>
                    <a:lnTo>
                      <a:pt x="3438524" y="4529126"/>
                    </a:lnTo>
                    <a:lnTo>
                      <a:pt x="3438526" y="4529138"/>
                    </a:lnTo>
                    <a:cubicBezTo>
                      <a:pt x="3438526" y="4656870"/>
                      <a:pt x="3291193" y="4774021"/>
                      <a:pt x="3045930" y="4865401"/>
                    </a:cubicBezTo>
                    <a:lnTo>
                      <a:pt x="3003527" y="4879747"/>
                    </a:lnTo>
                    <a:lnTo>
                      <a:pt x="2995305" y="4906236"/>
                    </a:lnTo>
                    <a:cubicBezTo>
                      <a:pt x="2974157" y="4956234"/>
                      <a:pt x="2931740" y="4995045"/>
                      <a:pt x="2879396" y="5011326"/>
                    </a:cubicBezTo>
                    <a:lnTo>
                      <a:pt x="2830832" y="5018668"/>
                    </a:lnTo>
                    <a:lnTo>
                      <a:pt x="2830832" y="5036510"/>
                    </a:lnTo>
                    <a:lnTo>
                      <a:pt x="2563743" y="5065060"/>
                    </a:lnTo>
                    <a:cubicBezTo>
                      <a:pt x="2288780" y="5090038"/>
                      <a:pt x="1996435" y="5103493"/>
                      <a:pt x="1693329" y="5103493"/>
                    </a:cubicBezTo>
                    <a:cubicBezTo>
                      <a:pt x="1390224" y="5103493"/>
                      <a:pt x="1097878" y="5090038"/>
                      <a:pt x="822915" y="5065060"/>
                    </a:cubicBezTo>
                    <a:lnTo>
                      <a:pt x="628652" y="5044294"/>
                    </a:lnTo>
                    <a:lnTo>
                      <a:pt x="628652" y="5019675"/>
                    </a:lnTo>
                    <a:lnTo>
                      <a:pt x="614363" y="5019675"/>
                    </a:lnTo>
                    <a:cubicBezTo>
                      <a:pt x="537428" y="5019675"/>
                      <a:pt x="471418" y="4972899"/>
                      <a:pt x="443222" y="4906235"/>
                    </a:cubicBezTo>
                    <a:lnTo>
                      <a:pt x="434999" y="4879747"/>
                    </a:lnTo>
                    <a:lnTo>
                      <a:pt x="392596" y="4865401"/>
                    </a:lnTo>
                    <a:cubicBezTo>
                      <a:pt x="147333" y="4774021"/>
                      <a:pt x="0" y="4656870"/>
                      <a:pt x="0" y="4529138"/>
                    </a:cubicBezTo>
                    <a:cubicBezTo>
                      <a:pt x="0" y="4510891"/>
                      <a:pt x="3007" y="4492859"/>
                      <a:pt x="8876" y="4475088"/>
                    </a:cubicBezTo>
                    <a:lnTo>
                      <a:pt x="14287" y="4464187"/>
                    </a:lnTo>
                    <a:lnTo>
                      <a:pt x="14287" y="1281112"/>
                    </a:lnTo>
                    <a:lnTo>
                      <a:pt x="14288" y="1281112"/>
                    </a:lnTo>
                    <a:lnTo>
                      <a:pt x="19301" y="1240440"/>
                    </a:lnTo>
                    <a:cubicBezTo>
                      <a:pt x="42554" y="1146472"/>
                      <a:pt x="145705" y="1059372"/>
                      <a:pt x="307911" y="985547"/>
                    </a:cubicBezTo>
                    <a:lnTo>
                      <a:pt x="419101" y="944110"/>
                    </a:lnTo>
                    <a:lnTo>
                      <a:pt x="419101" y="628650"/>
                    </a:lnTo>
                    <a:lnTo>
                      <a:pt x="368302" y="628650"/>
                    </a:lnTo>
                    <a:cubicBezTo>
                      <a:pt x="349013" y="628650"/>
                      <a:pt x="333376" y="613013"/>
                      <a:pt x="333376" y="593724"/>
                    </a:cubicBezTo>
                    <a:lnTo>
                      <a:pt x="333376" y="495300"/>
                    </a:lnTo>
                    <a:lnTo>
                      <a:pt x="215903" y="495300"/>
                    </a:lnTo>
                    <a:cubicBezTo>
                      <a:pt x="170311" y="495300"/>
                      <a:pt x="133351" y="458340"/>
                      <a:pt x="133351" y="412748"/>
                    </a:cubicBezTo>
                    <a:lnTo>
                      <a:pt x="133351" y="82552"/>
                    </a:lnTo>
                    <a:cubicBezTo>
                      <a:pt x="133351" y="36960"/>
                      <a:pt x="170311" y="0"/>
                      <a:pt x="215903" y="0"/>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035677" y="1202057"/>
                <a:ext cx="2771775" cy="0"/>
              </a:xfrm>
              <a:prstGeom prst="lin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4" name="Rounded Rectangle 3"/>
            <p:cNvSpPr/>
            <p:nvPr/>
          </p:nvSpPr>
          <p:spPr>
            <a:xfrm>
              <a:off x="5980908" y="2314575"/>
              <a:ext cx="2914650" cy="2676525"/>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0</a:t>
              </a:r>
              <a:endParaRPr lang="en-US" dirty="0"/>
            </a:p>
          </p:txBody>
        </p:sp>
      </p:grpSp>
      <p:grpSp>
        <p:nvGrpSpPr>
          <p:cNvPr id="8" name="Group 7"/>
          <p:cNvGrpSpPr/>
          <p:nvPr/>
        </p:nvGrpSpPr>
        <p:grpSpPr>
          <a:xfrm>
            <a:off x="5242560" y="2729353"/>
            <a:ext cx="1280026" cy="1739780"/>
            <a:chOff x="5474554" y="4336624"/>
            <a:chExt cx="1220496" cy="1658868"/>
          </a:xfrm>
          <a:solidFill>
            <a:srgbClr val="FF0000"/>
          </a:solidFill>
        </p:grpSpPr>
        <p:sp>
          <p:nvSpPr>
            <p:cNvPr id="9" name="Freeform 8"/>
            <p:cNvSpPr/>
            <p:nvPr/>
          </p:nvSpPr>
          <p:spPr>
            <a:xfrm rot="9209058">
              <a:off x="5577749" y="4336624"/>
              <a:ext cx="959029" cy="501210"/>
            </a:xfrm>
            <a:custGeom>
              <a:avLst/>
              <a:gdLst>
                <a:gd name="connsiteX0" fmla="*/ 573938 w 959029"/>
                <a:gd name="connsiteY0" fmla="*/ 370090 h 501210"/>
                <a:gd name="connsiteX1" fmla="*/ 574921 w 959029"/>
                <a:gd name="connsiteY1" fmla="*/ 283658 h 501210"/>
                <a:gd name="connsiteX2" fmla="*/ 578569 w 959029"/>
                <a:gd name="connsiteY2" fmla="*/ 267937 h 501210"/>
                <a:gd name="connsiteX3" fmla="*/ 564087 w 959029"/>
                <a:gd name="connsiteY3" fmla="*/ 243784 h 501210"/>
                <a:gd name="connsiteX4" fmla="*/ 560447 w 959029"/>
                <a:gd name="connsiteY4" fmla="*/ 59650 h 501210"/>
                <a:gd name="connsiteX5" fmla="*/ 668848 w 959029"/>
                <a:gd name="connsiteY5" fmla="*/ 69489 h 501210"/>
                <a:gd name="connsiteX6" fmla="*/ 695625 w 959029"/>
                <a:gd name="connsiteY6" fmla="*/ 89055 h 501210"/>
                <a:gd name="connsiteX7" fmla="*/ 735319 w 959029"/>
                <a:gd name="connsiteY7" fmla="*/ 102652 h 501210"/>
                <a:gd name="connsiteX8" fmla="*/ 865747 w 959029"/>
                <a:gd name="connsiteY8" fmla="*/ 222983 h 501210"/>
                <a:gd name="connsiteX9" fmla="*/ 876444 w 959029"/>
                <a:gd name="connsiteY9" fmla="*/ 240823 h 501210"/>
                <a:gd name="connsiteX10" fmla="*/ 918875 w 959029"/>
                <a:gd name="connsiteY10" fmla="*/ 245684 h 501210"/>
                <a:gd name="connsiteX11" fmla="*/ 959029 w 959029"/>
                <a:gd name="connsiteY11" fmla="*/ 262157 h 501210"/>
                <a:gd name="connsiteX12" fmla="*/ 918875 w 959029"/>
                <a:gd name="connsiteY12" fmla="*/ 278630 h 501210"/>
                <a:gd name="connsiteX13" fmla="*/ 900383 w 959029"/>
                <a:gd name="connsiteY13" fmla="*/ 280748 h 501210"/>
                <a:gd name="connsiteX14" fmla="*/ 915283 w 959029"/>
                <a:gd name="connsiteY14" fmla="*/ 305599 h 501210"/>
                <a:gd name="connsiteX15" fmla="*/ 918923 w 959029"/>
                <a:gd name="connsiteY15" fmla="*/ 489733 h 501210"/>
                <a:gd name="connsiteX16" fmla="*/ 810522 w 959029"/>
                <a:gd name="connsiteY16" fmla="*/ 479894 h 501210"/>
                <a:gd name="connsiteX17" fmla="*/ 783745 w 959029"/>
                <a:gd name="connsiteY17" fmla="*/ 460328 h 501210"/>
                <a:gd name="connsiteX18" fmla="*/ 744050 w 959029"/>
                <a:gd name="connsiteY18" fmla="*/ 446731 h 501210"/>
                <a:gd name="connsiteX19" fmla="*/ 613623 w 959029"/>
                <a:gd name="connsiteY19" fmla="*/ 326400 h 501210"/>
                <a:gd name="connsiteX20" fmla="*/ 607757 w 959029"/>
                <a:gd name="connsiteY20" fmla="*/ 316616 h 501210"/>
                <a:gd name="connsiteX21" fmla="*/ 600260 w 959029"/>
                <a:gd name="connsiteY21" fmla="*/ 335582 h 501210"/>
                <a:gd name="connsiteX22" fmla="*/ 573938 w 959029"/>
                <a:gd name="connsiteY22" fmla="*/ 370090 h 501210"/>
                <a:gd name="connsiteX23" fmla="*/ 213199 w 959029"/>
                <a:gd name="connsiteY23" fmla="*/ 482245 h 501210"/>
                <a:gd name="connsiteX24" fmla="*/ 217530 w 959029"/>
                <a:gd name="connsiteY24" fmla="*/ 415702 h 501210"/>
                <a:gd name="connsiteX25" fmla="*/ 224980 w 959029"/>
                <a:gd name="connsiteY25" fmla="*/ 401338 h 501210"/>
                <a:gd name="connsiteX26" fmla="*/ 220173 w 959029"/>
                <a:gd name="connsiteY26" fmla="*/ 386732 h 501210"/>
                <a:gd name="connsiteX27" fmla="*/ 231286 w 959029"/>
                <a:gd name="connsiteY27" fmla="*/ 294973 h 501210"/>
                <a:gd name="connsiteX28" fmla="*/ 251247 w 959029"/>
                <a:gd name="connsiteY28" fmla="*/ 255256 h 501210"/>
                <a:gd name="connsiteX29" fmla="*/ 201025 w 959029"/>
                <a:gd name="connsiteY29" fmla="*/ 267466 h 501210"/>
                <a:gd name="connsiteX30" fmla="*/ 158856 w 959029"/>
                <a:gd name="connsiteY30" fmla="*/ 272019 h 501210"/>
                <a:gd name="connsiteX31" fmla="*/ 154015 w 959029"/>
                <a:gd name="connsiteY31" fmla="*/ 298322 h 501210"/>
                <a:gd name="connsiteX32" fmla="*/ 134855 w 959029"/>
                <a:gd name="connsiteY32" fmla="*/ 337265 h 501210"/>
                <a:gd name="connsiteX33" fmla="*/ 121146 w 959029"/>
                <a:gd name="connsiteY33" fmla="*/ 296086 h 501210"/>
                <a:gd name="connsiteX34" fmla="*/ 120046 w 959029"/>
                <a:gd name="connsiteY34" fmla="*/ 272273 h 501210"/>
                <a:gd name="connsiteX35" fmla="*/ 105478 w 959029"/>
                <a:gd name="connsiteY35" fmla="*/ 271988 h 501210"/>
                <a:gd name="connsiteX36" fmla="*/ 34725 w 959029"/>
                <a:gd name="connsiteY36" fmla="*/ 252124 h 501210"/>
                <a:gd name="connsiteX37" fmla="*/ 2635 w 959029"/>
                <a:gd name="connsiteY37" fmla="*/ 215282 h 501210"/>
                <a:gd name="connsiteX38" fmla="*/ 113682 w 959029"/>
                <a:gd name="connsiteY38" fmla="*/ 68356 h 501210"/>
                <a:gd name="connsiteX39" fmla="*/ 119393 w 959029"/>
                <a:gd name="connsiteY39" fmla="*/ 65919 h 501210"/>
                <a:gd name="connsiteX40" fmla="*/ 78686 w 959029"/>
                <a:gd name="connsiteY40" fmla="*/ 69011 h 501210"/>
                <a:gd name="connsiteX41" fmla="*/ 36145 w 959029"/>
                <a:gd name="connsiteY41" fmla="*/ 60413 h 501210"/>
                <a:gd name="connsiteX42" fmla="*/ 166378 w 959029"/>
                <a:gd name="connsiteY42" fmla="*/ 11661 h 501210"/>
                <a:gd name="connsiteX43" fmla="*/ 305405 w 959029"/>
                <a:gd name="connsiteY43" fmla="*/ 8663 h 501210"/>
                <a:gd name="connsiteX44" fmla="*/ 304335 w 959029"/>
                <a:gd name="connsiteY44" fmla="*/ 9982 h 501210"/>
                <a:gd name="connsiteX45" fmla="*/ 378512 w 959029"/>
                <a:gd name="connsiteY45" fmla="*/ 9714 h 501210"/>
                <a:gd name="connsiteX46" fmla="*/ 472043 w 959029"/>
                <a:gd name="connsiteY46" fmla="*/ 65388 h 501210"/>
                <a:gd name="connsiteX47" fmla="*/ 467244 w 959029"/>
                <a:gd name="connsiteY47" fmla="*/ 114008 h 501210"/>
                <a:gd name="connsiteX48" fmla="*/ 453089 w 959029"/>
                <a:gd name="connsiteY48" fmla="*/ 132429 h 501210"/>
                <a:gd name="connsiteX49" fmla="*/ 464260 w 959029"/>
                <a:gd name="connsiteY49" fmla="*/ 137508 h 501210"/>
                <a:gd name="connsiteX50" fmla="*/ 493367 w 959029"/>
                <a:gd name="connsiteY50" fmla="*/ 174681 h 501210"/>
                <a:gd name="connsiteX51" fmla="*/ 493542 w 959029"/>
                <a:gd name="connsiteY51" fmla="*/ 175836 h 501210"/>
                <a:gd name="connsiteX52" fmla="*/ 510394 w 959029"/>
                <a:gd name="connsiteY52" fmla="*/ 192596 h 501210"/>
                <a:gd name="connsiteX53" fmla="*/ 511657 w 959029"/>
                <a:gd name="connsiteY53" fmla="*/ 317362 h 501210"/>
                <a:gd name="connsiteX54" fmla="*/ 479942 w 959029"/>
                <a:gd name="connsiteY54" fmla="*/ 348512 h 501210"/>
                <a:gd name="connsiteX55" fmla="*/ 455151 w 959029"/>
                <a:gd name="connsiteY55" fmla="*/ 358251 h 501210"/>
                <a:gd name="connsiteX56" fmla="*/ 407843 w 959029"/>
                <a:gd name="connsiteY56" fmla="*/ 412989 h 501210"/>
                <a:gd name="connsiteX57" fmla="*/ 289124 w 959029"/>
                <a:gd name="connsiteY57" fmla="*/ 461187 h 501210"/>
                <a:gd name="connsiteX58" fmla="*/ 281735 w 959029"/>
                <a:gd name="connsiteY58" fmla="*/ 458506 h 501210"/>
                <a:gd name="connsiteX59" fmla="*/ 276938 w 959029"/>
                <a:gd name="connsiteY59" fmla="*/ 462645 h 501210"/>
                <a:gd name="connsiteX60" fmla="*/ 213199 w 959029"/>
                <a:gd name="connsiteY60" fmla="*/ 482245 h 50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59029" h="501210">
                  <a:moveTo>
                    <a:pt x="573938" y="370090"/>
                  </a:moveTo>
                  <a:cubicBezTo>
                    <a:pt x="564619" y="367588"/>
                    <a:pt x="565576" y="332097"/>
                    <a:pt x="574921" y="283658"/>
                  </a:cubicBezTo>
                  <a:lnTo>
                    <a:pt x="578569" y="267937"/>
                  </a:lnTo>
                  <a:lnTo>
                    <a:pt x="564087" y="243784"/>
                  </a:lnTo>
                  <a:cubicBezTo>
                    <a:pt x="525776" y="162186"/>
                    <a:pt x="521997" y="87936"/>
                    <a:pt x="560447" y="59650"/>
                  </a:cubicBezTo>
                  <a:cubicBezTo>
                    <a:pt x="586080" y="40792"/>
                    <a:pt x="625628" y="45933"/>
                    <a:pt x="668848" y="69489"/>
                  </a:cubicBezTo>
                  <a:lnTo>
                    <a:pt x="695625" y="89055"/>
                  </a:lnTo>
                  <a:lnTo>
                    <a:pt x="735319" y="102652"/>
                  </a:lnTo>
                  <a:cubicBezTo>
                    <a:pt x="778539" y="126208"/>
                    <a:pt x="825429" y="168180"/>
                    <a:pt x="865747" y="222983"/>
                  </a:cubicBezTo>
                  <a:lnTo>
                    <a:pt x="876444" y="240823"/>
                  </a:lnTo>
                  <a:lnTo>
                    <a:pt x="918875" y="245684"/>
                  </a:lnTo>
                  <a:cubicBezTo>
                    <a:pt x="943684" y="249900"/>
                    <a:pt x="959029" y="255724"/>
                    <a:pt x="959029" y="262157"/>
                  </a:cubicBezTo>
                  <a:cubicBezTo>
                    <a:pt x="959029" y="268590"/>
                    <a:pt x="943684" y="274414"/>
                    <a:pt x="918875" y="278630"/>
                  </a:cubicBezTo>
                  <a:lnTo>
                    <a:pt x="900383" y="280748"/>
                  </a:lnTo>
                  <a:lnTo>
                    <a:pt x="915283" y="305599"/>
                  </a:lnTo>
                  <a:cubicBezTo>
                    <a:pt x="953594" y="387197"/>
                    <a:pt x="957373" y="461446"/>
                    <a:pt x="918923" y="489733"/>
                  </a:cubicBezTo>
                  <a:cubicBezTo>
                    <a:pt x="893290" y="508591"/>
                    <a:pt x="853742" y="503450"/>
                    <a:pt x="810522" y="479894"/>
                  </a:cubicBezTo>
                  <a:lnTo>
                    <a:pt x="783745" y="460328"/>
                  </a:lnTo>
                  <a:lnTo>
                    <a:pt x="744050" y="446731"/>
                  </a:lnTo>
                  <a:cubicBezTo>
                    <a:pt x="700831" y="423174"/>
                    <a:pt x="653941" y="381203"/>
                    <a:pt x="613623" y="326400"/>
                  </a:cubicBezTo>
                  <a:lnTo>
                    <a:pt x="607757" y="316616"/>
                  </a:lnTo>
                  <a:lnTo>
                    <a:pt x="600260" y="335582"/>
                  </a:lnTo>
                  <a:cubicBezTo>
                    <a:pt x="589755" y="358449"/>
                    <a:pt x="580151" y="371759"/>
                    <a:pt x="573938" y="370090"/>
                  </a:cubicBezTo>
                  <a:close/>
                  <a:moveTo>
                    <a:pt x="213199" y="482245"/>
                  </a:moveTo>
                  <a:cubicBezTo>
                    <a:pt x="201599" y="473079"/>
                    <a:pt x="204104" y="448320"/>
                    <a:pt x="217530" y="415702"/>
                  </a:cubicBezTo>
                  <a:lnTo>
                    <a:pt x="224980" y="401338"/>
                  </a:lnTo>
                  <a:lnTo>
                    <a:pt x="220173" y="386732"/>
                  </a:lnTo>
                  <a:cubicBezTo>
                    <a:pt x="216112" y="359710"/>
                    <a:pt x="219866" y="327797"/>
                    <a:pt x="231286" y="294973"/>
                  </a:cubicBezTo>
                  <a:lnTo>
                    <a:pt x="251247" y="255256"/>
                  </a:lnTo>
                  <a:lnTo>
                    <a:pt x="201025" y="267466"/>
                  </a:lnTo>
                  <a:lnTo>
                    <a:pt x="158856" y="272019"/>
                  </a:lnTo>
                  <a:lnTo>
                    <a:pt x="154015" y="298322"/>
                  </a:lnTo>
                  <a:cubicBezTo>
                    <a:pt x="148125" y="322788"/>
                    <a:pt x="141273" y="337702"/>
                    <a:pt x="134855" y="337265"/>
                  </a:cubicBezTo>
                  <a:cubicBezTo>
                    <a:pt x="128437" y="336828"/>
                    <a:pt x="123668" y="321124"/>
                    <a:pt x="121146" y="296086"/>
                  </a:cubicBezTo>
                  <a:lnTo>
                    <a:pt x="120046" y="272273"/>
                  </a:lnTo>
                  <a:lnTo>
                    <a:pt x="105478" y="271988"/>
                  </a:lnTo>
                  <a:cubicBezTo>
                    <a:pt x="77075" y="269343"/>
                    <a:pt x="52804" y="262633"/>
                    <a:pt x="34725" y="252124"/>
                  </a:cubicBezTo>
                  <a:cubicBezTo>
                    <a:pt x="18654" y="242783"/>
                    <a:pt x="7475" y="230440"/>
                    <a:pt x="2635" y="215282"/>
                  </a:cubicBezTo>
                  <a:cubicBezTo>
                    <a:pt x="-11885" y="169811"/>
                    <a:pt x="34764" y="111921"/>
                    <a:pt x="113682" y="68356"/>
                  </a:cubicBezTo>
                  <a:lnTo>
                    <a:pt x="119393" y="65919"/>
                  </a:lnTo>
                  <a:lnTo>
                    <a:pt x="78686" y="69011"/>
                  </a:lnTo>
                  <a:cubicBezTo>
                    <a:pt x="53527" y="69553"/>
                    <a:pt x="37359" y="66730"/>
                    <a:pt x="36145" y="60413"/>
                  </a:cubicBezTo>
                  <a:cubicBezTo>
                    <a:pt x="33716" y="47778"/>
                    <a:pt x="92023" y="25951"/>
                    <a:pt x="166378" y="11661"/>
                  </a:cubicBezTo>
                  <a:cubicBezTo>
                    <a:pt x="240732" y="-2630"/>
                    <a:pt x="302976" y="-3972"/>
                    <a:pt x="305405" y="8663"/>
                  </a:cubicBezTo>
                  <a:lnTo>
                    <a:pt x="304335" y="9982"/>
                  </a:lnTo>
                  <a:lnTo>
                    <a:pt x="378512" y="9714"/>
                  </a:lnTo>
                  <a:cubicBezTo>
                    <a:pt x="427329" y="16018"/>
                    <a:pt x="462363" y="35073"/>
                    <a:pt x="472043" y="65388"/>
                  </a:cubicBezTo>
                  <a:cubicBezTo>
                    <a:pt x="476883" y="80545"/>
                    <a:pt x="474927" y="97082"/>
                    <a:pt x="467244" y="114008"/>
                  </a:cubicBezTo>
                  <a:lnTo>
                    <a:pt x="453089" y="132429"/>
                  </a:lnTo>
                  <a:lnTo>
                    <a:pt x="464260" y="137508"/>
                  </a:lnTo>
                  <a:cubicBezTo>
                    <a:pt x="477488" y="146350"/>
                    <a:pt x="487176" y="159134"/>
                    <a:pt x="493367" y="174681"/>
                  </a:cubicBezTo>
                  <a:lnTo>
                    <a:pt x="493542" y="175836"/>
                  </a:lnTo>
                  <a:lnTo>
                    <a:pt x="510394" y="192596"/>
                  </a:lnTo>
                  <a:cubicBezTo>
                    <a:pt x="535349" y="229693"/>
                    <a:pt x="537394" y="278857"/>
                    <a:pt x="511657" y="317362"/>
                  </a:cubicBezTo>
                  <a:cubicBezTo>
                    <a:pt x="503078" y="330196"/>
                    <a:pt x="492224" y="340632"/>
                    <a:pt x="479942" y="348512"/>
                  </a:cubicBezTo>
                  <a:lnTo>
                    <a:pt x="455151" y="358251"/>
                  </a:lnTo>
                  <a:lnTo>
                    <a:pt x="407843" y="412989"/>
                  </a:lnTo>
                  <a:cubicBezTo>
                    <a:pt x="368897" y="447642"/>
                    <a:pt x="325254" y="465577"/>
                    <a:pt x="289124" y="461187"/>
                  </a:cubicBezTo>
                  <a:lnTo>
                    <a:pt x="281735" y="458506"/>
                  </a:lnTo>
                  <a:lnTo>
                    <a:pt x="276938" y="462645"/>
                  </a:lnTo>
                  <a:cubicBezTo>
                    <a:pt x="248307" y="483250"/>
                    <a:pt x="224800" y="491411"/>
                    <a:pt x="213199" y="482245"/>
                  </a:cubicBezTo>
                  <a:close/>
                </a:path>
              </a:pathLst>
            </a:custGeom>
            <a:grp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rot="17763052">
              <a:off x="5354294" y="4654736"/>
              <a:ext cx="1461016" cy="1220496"/>
            </a:xfrm>
            <a:custGeom>
              <a:avLst/>
              <a:gdLst>
                <a:gd name="connsiteX0" fmla="*/ 1359555 w 1461016"/>
                <a:gd name="connsiteY0" fmla="*/ 485250 h 1220496"/>
                <a:gd name="connsiteX1" fmla="*/ 1376108 w 1461016"/>
                <a:gd name="connsiteY1" fmla="*/ 1050864 h 1220496"/>
                <a:gd name="connsiteX2" fmla="*/ 1371884 w 1461016"/>
                <a:gd name="connsiteY2" fmla="*/ 1052506 h 1220496"/>
                <a:gd name="connsiteX3" fmla="*/ 1363347 w 1461016"/>
                <a:gd name="connsiteY3" fmla="*/ 1074739 h 1220496"/>
                <a:gd name="connsiteX4" fmla="*/ 1281729 w 1461016"/>
                <a:gd name="connsiteY4" fmla="*/ 1129318 h 1220496"/>
                <a:gd name="connsiteX5" fmla="*/ 1240832 w 1461016"/>
                <a:gd name="connsiteY5" fmla="*/ 1144043 h 1220496"/>
                <a:gd name="connsiteX6" fmla="*/ 1210880 w 1461016"/>
                <a:gd name="connsiteY6" fmla="*/ 1165465 h 1220496"/>
                <a:gd name="connsiteX7" fmla="*/ 1136100 w 1461016"/>
                <a:gd name="connsiteY7" fmla="*/ 1187657 h 1220496"/>
                <a:gd name="connsiteX8" fmla="*/ 1065457 w 1461016"/>
                <a:gd name="connsiteY8" fmla="*/ 1186097 h 1220496"/>
                <a:gd name="connsiteX9" fmla="*/ 1047302 w 1461016"/>
                <a:gd name="connsiteY9" fmla="*/ 1189401 h 1220496"/>
                <a:gd name="connsiteX10" fmla="*/ 720875 w 1461016"/>
                <a:gd name="connsiteY10" fmla="*/ 1212211 h 1220496"/>
                <a:gd name="connsiteX11" fmla="*/ 624885 w 1461016"/>
                <a:gd name="connsiteY11" fmla="*/ 1209671 h 1220496"/>
                <a:gd name="connsiteX12" fmla="*/ 600920 w 1461016"/>
                <a:gd name="connsiteY12" fmla="*/ 1213171 h 1220496"/>
                <a:gd name="connsiteX13" fmla="*/ 2332 w 1461016"/>
                <a:gd name="connsiteY13" fmla="*/ 1029418 h 1220496"/>
                <a:gd name="connsiteX14" fmla="*/ 4890 w 1461016"/>
                <a:gd name="connsiteY14" fmla="*/ 967645 h 1220496"/>
                <a:gd name="connsiteX15" fmla="*/ 32229 w 1461016"/>
                <a:gd name="connsiteY15" fmla="*/ 908949 h 1220496"/>
                <a:gd name="connsiteX16" fmla="*/ 55239 w 1461016"/>
                <a:gd name="connsiteY16" fmla="*/ 827321 h 1220496"/>
                <a:gd name="connsiteX17" fmla="*/ 236453 w 1461016"/>
                <a:gd name="connsiteY17" fmla="*/ 516441 h 1220496"/>
                <a:gd name="connsiteX18" fmla="*/ 289894 w 1461016"/>
                <a:gd name="connsiteY18" fmla="*/ 454592 h 1220496"/>
                <a:gd name="connsiteX19" fmla="*/ 338176 w 1461016"/>
                <a:gd name="connsiteY19" fmla="*/ 373883 h 1220496"/>
                <a:gd name="connsiteX20" fmla="*/ 596548 w 1461016"/>
                <a:gd name="connsiteY20" fmla="*/ 61773 h 1220496"/>
                <a:gd name="connsiteX21" fmla="*/ 603169 w 1461016"/>
                <a:gd name="connsiteY21" fmla="*/ 57283 h 1220496"/>
                <a:gd name="connsiteX22" fmla="*/ 604016 w 1461016"/>
                <a:gd name="connsiteY22" fmla="*/ 56374 h 1220496"/>
                <a:gd name="connsiteX23" fmla="*/ 618591 w 1461016"/>
                <a:gd name="connsiteY23" fmla="*/ 46827 h 1220496"/>
                <a:gd name="connsiteX24" fmla="*/ 650724 w 1461016"/>
                <a:gd name="connsiteY24" fmla="*/ 25041 h 1220496"/>
                <a:gd name="connsiteX25" fmla="*/ 697025 w 1461016"/>
                <a:gd name="connsiteY25" fmla="*/ 8603 h 1220496"/>
                <a:gd name="connsiteX26" fmla="*/ 702777 w 1461016"/>
                <a:gd name="connsiteY26" fmla="*/ 9506 h 1220496"/>
                <a:gd name="connsiteX27" fmla="*/ 727808 w 1461016"/>
                <a:gd name="connsiteY27" fmla="*/ 2078 h 1220496"/>
                <a:gd name="connsiteX28" fmla="*/ 808434 w 1461016"/>
                <a:gd name="connsiteY28" fmla="*/ 3858 h 1220496"/>
                <a:gd name="connsiteX29" fmla="*/ 824924 w 1461016"/>
                <a:gd name="connsiteY29" fmla="*/ 8597 h 1220496"/>
                <a:gd name="connsiteX30" fmla="*/ 842185 w 1461016"/>
                <a:gd name="connsiteY30" fmla="*/ 8419 h 1220496"/>
                <a:gd name="connsiteX31" fmla="*/ 1298403 w 1461016"/>
                <a:gd name="connsiteY31" fmla="*/ 379230 h 1220496"/>
                <a:gd name="connsiteX32" fmla="*/ 1359555 w 1461016"/>
                <a:gd name="connsiteY32" fmla="*/ 485250 h 122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1016" h="1220496">
                  <a:moveTo>
                    <a:pt x="1359555" y="485250"/>
                  </a:moveTo>
                  <a:cubicBezTo>
                    <a:pt x="1485946" y="732628"/>
                    <a:pt x="1497418" y="972630"/>
                    <a:pt x="1376108" y="1050864"/>
                  </a:cubicBezTo>
                  <a:lnTo>
                    <a:pt x="1371884" y="1052506"/>
                  </a:lnTo>
                  <a:lnTo>
                    <a:pt x="1363347" y="1074739"/>
                  </a:lnTo>
                  <a:cubicBezTo>
                    <a:pt x="1348060" y="1094353"/>
                    <a:pt x="1320068" y="1112752"/>
                    <a:pt x="1281729" y="1129318"/>
                  </a:cubicBezTo>
                  <a:lnTo>
                    <a:pt x="1240832" y="1144043"/>
                  </a:lnTo>
                  <a:lnTo>
                    <a:pt x="1210880" y="1165465"/>
                  </a:lnTo>
                  <a:cubicBezTo>
                    <a:pt x="1187206" y="1177038"/>
                    <a:pt x="1162140" y="1184345"/>
                    <a:pt x="1136100" y="1187657"/>
                  </a:cubicBezTo>
                  <a:lnTo>
                    <a:pt x="1065457" y="1186097"/>
                  </a:lnTo>
                  <a:lnTo>
                    <a:pt x="1047302" y="1189401"/>
                  </a:lnTo>
                  <a:cubicBezTo>
                    <a:pt x="951176" y="1203912"/>
                    <a:pt x="839717" y="1212211"/>
                    <a:pt x="720875" y="1212211"/>
                  </a:cubicBezTo>
                  <a:lnTo>
                    <a:pt x="624885" y="1209671"/>
                  </a:lnTo>
                  <a:lnTo>
                    <a:pt x="600920" y="1213171"/>
                  </a:lnTo>
                  <a:cubicBezTo>
                    <a:pt x="285374" y="1244993"/>
                    <a:pt x="29373" y="1171211"/>
                    <a:pt x="2332" y="1029418"/>
                  </a:cubicBezTo>
                  <a:cubicBezTo>
                    <a:pt x="-1531" y="1009162"/>
                    <a:pt x="-539" y="988476"/>
                    <a:pt x="4890" y="967645"/>
                  </a:cubicBezTo>
                  <a:lnTo>
                    <a:pt x="32229" y="908949"/>
                  </a:lnTo>
                  <a:lnTo>
                    <a:pt x="55239" y="827321"/>
                  </a:lnTo>
                  <a:cubicBezTo>
                    <a:pt x="90293" y="731046"/>
                    <a:pt x="152256" y="623141"/>
                    <a:pt x="236453" y="516441"/>
                  </a:cubicBezTo>
                  <a:lnTo>
                    <a:pt x="289894" y="454592"/>
                  </a:lnTo>
                  <a:lnTo>
                    <a:pt x="338176" y="373883"/>
                  </a:lnTo>
                  <a:cubicBezTo>
                    <a:pt x="427169" y="234187"/>
                    <a:pt x="519886" y="123439"/>
                    <a:pt x="596548" y="61773"/>
                  </a:cubicBezTo>
                  <a:lnTo>
                    <a:pt x="603169" y="57283"/>
                  </a:lnTo>
                  <a:lnTo>
                    <a:pt x="604016" y="56374"/>
                  </a:lnTo>
                  <a:lnTo>
                    <a:pt x="618591" y="46827"/>
                  </a:lnTo>
                  <a:lnTo>
                    <a:pt x="650724" y="25041"/>
                  </a:lnTo>
                  <a:cubicBezTo>
                    <a:pt x="667573" y="16075"/>
                    <a:pt x="683110" y="10490"/>
                    <a:pt x="697025" y="8603"/>
                  </a:cubicBezTo>
                  <a:lnTo>
                    <a:pt x="702777" y="9506"/>
                  </a:lnTo>
                  <a:lnTo>
                    <a:pt x="727808" y="2078"/>
                  </a:lnTo>
                  <a:cubicBezTo>
                    <a:pt x="753848" y="-1234"/>
                    <a:pt x="780862" y="-551"/>
                    <a:pt x="808434" y="3858"/>
                  </a:cubicBezTo>
                  <a:lnTo>
                    <a:pt x="824924" y="8597"/>
                  </a:lnTo>
                  <a:lnTo>
                    <a:pt x="842185" y="8419"/>
                  </a:lnTo>
                  <a:cubicBezTo>
                    <a:pt x="982188" y="27697"/>
                    <a:pt x="1162237" y="168087"/>
                    <a:pt x="1298403" y="379230"/>
                  </a:cubicBezTo>
                  <a:cubicBezTo>
                    <a:pt x="1321098" y="414421"/>
                    <a:pt x="1341499" y="449911"/>
                    <a:pt x="1359555" y="485250"/>
                  </a:cubicBezTo>
                  <a:close/>
                </a:path>
              </a:pathLst>
            </a:custGeom>
            <a:grp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grpSp>
    </p:spTree>
    <p:extLst>
      <p:ext uri="{BB962C8B-B14F-4D97-AF65-F5344CB8AC3E}">
        <p14:creationId xmlns:p14="http://schemas.microsoft.com/office/powerpoint/2010/main" val="6229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4.bp.blogspot.com/-EzWfmTyNBtI/TcjfB86uY3I/AAAAAAAADF4/ewpT7-nLA9g/s1600/Fruit%2BSal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035" y="929640"/>
            <a:ext cx="4632960" cy="463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774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rlv.zcache.com/loudly_crying_face_emoji_sticker-r3f0525a070c7478f8f3d20351f2eb824_v9waf_8byvr_3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685" y="1951037"/>
            <a:ext cx="308610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961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radiok.org/files/6213/6447/1627/strawberry-referenc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254" t="17108" r="23810" b="21483"/>
          <a:stretch/>
        </p:blipFill>
        <p:spPr bwMode="auto">
          <a:xfrm>
            <a:off x="1343756" y="1652545"/>
            <a:ext cx="2369355" cy="31871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79796" y="1668780"/>
            <a:ext cx="1706880" cy="3154710"/>
          </a:xfrm>
          <a:prstGeom prst="rect">
            <a:avLst/>
          </a:prstGeom>
          <a:noFill/>
        </p:spPr>
        <p:txBody>
          <a:bodyPr wrap="square" rtlCol="0">
            <a:spAutoFit/>
          </a:bodyPr>
          <a:lstStyle/>
          <a:p>
            <a:pPr algn="ctr"/>
            <a:r>
              <a:rPr lang="en-GB" sz="19900" dirty="0" smtClean="0"/>
              <a:t>=</a:t>
            </a:r>
            <a:endParaRPr lang="en-GB" sz="19900" dirty="0"/>
          </a:p>
        </p:txBody>
      </p:sp>
      <p:sp>
        <p:nvSpPr>
          <p:cNvPr id="7" name="Flowchart: Magnetic Disk 6"/>
          <p:cNvSpPr/>
          <p:nvPr/>
        </p:nvSpPr>
        <p:spPr>
          <a:xfrm>
            <a:off x="8353360" y="1830215"/>
            <a:ext cx="2307020" cy="2831840"/>
          </a:xfrm>
          <a:prstGeom prst="flowChartMagneticDisk">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9492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37696"/>
            <a:ext cx="12192000" cy="923330"/>
          </a:xfrm>
          <a:prstGeom prst="rect">
            <a:avLst/>
          </a:prstGeom>
          <a:noFill/>
        </p:spPr>
        <p:txBody>
          <a:bodyPr wrap="square" rtlCol="0">
            <a:spAutoFit/>
          </a:bodyPr>
          <a:lstStyle/>
          <a:p>
            <a:pPr algn="ctr"/>
            <a:r>
              <a:rPr lang="en-GB" sz="5400" dirty="0" smtClean="0">
                <a:solidFill>
                  <a:schemeClr val="bg1"/>
                </a:solidFill>
              </a:rPr>
              <a:t>Why?</a:t>
            </a:r>
            <a:endParaRPr lang="en-US" sz="5400" dirty="0">
              <a:solidFill>
                <a:schemeClr val="bg1"/>
              </a:solidFill>
            </a:endParaRPr>
          </a:p>
        </p:txBody>
      </p:sp>
    </p:spTree>
    <p:extLst>
      <p:ext uri="{BB962C8B-B14F-4D97-AF65-F5344CB8AC3E}">
        <p14:creationId xmlns:p14="http://schemas.microsoft.com/office/powerpoint/2010/main" val="2937412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agnetic Disk 1"/>
          <p:cNvSpPr/>
          <p:nvPr/>
        </p:nvSpPr>
        <p:spPr>
          <a:xfrm>
            <a:off x="4825300" y="1967375"/>
            <a:ext cx="2307020" cy="2831840"/>
          </a:xfrm>
          <a:prstGeom prst="flowChartMagneticDisk">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2955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adiok.org/files/6213/6447/1627/strawberry-referenc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254" t="17108" r="23810" b="21483"/>
          <a:stretch/>
        </p:blipFill>
        <p:spPr bwMode="auto">
          <a:xfrm>
            <a:off x="3978548" y="509974"/>
            <a:ext cx="4154163" cy="558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503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uffpost.com/gen/1859860/thumbs/o-RAGE-570.jpg?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0601" y="2295416"/>
            <a:ext cx="2341275" cy="2382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40230" y="4453588"/>
            <a:ext cx="447333" cy="388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4130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37696"/>
            <a:ext cx="12192000" cy="923330"/>
          </a:xfrm>
          <a:prstGeom prst="rect">
            <a:avLst/>
          </a:prstGeom>
          <a:noFill/>
        </p:spPr>
        <p:txBody>
          <a:bodyPr wrap="square" rtlCol="0">
            <a:spAutoFit/>
          </a:bodyPr>
          <a:lstStyle/>
          <a:p>
            <a:pPr algn="ctr"/>
            <a:r>
              <a:rPr lang="en-GB" sz="5400" dirty="0" smtClean="0">
                <a:solidFill>
                  <a:schemeClr val="bg1"/>
                </a:solidFill>
              </a:rPr>
              <a:t>Who?</a:t>
            </a:r>
            <a:endParaRPr lang="en-US" sz="5400" dirty="0">
              <a:solidFill>
                <a:schemeClr val="bg1"/>
              </a:solidFill>
            </a:endParaRPr>
          </a:p>
        </p:txBody>
      </p:sp>
    </p:spTree>
    <p:extLst>
      <p:ext uri="{BB962C8B-B14F-4D97-AF65-F5344CB8AC3E}">
        <p14:creationId xmlns:p14="http://schemas.microsoft.com/office/powerpoint/2010/main" val="1008710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760" b="2235"/>
          <a:stretch/>
        </p:blipFill>
        <p:spPr>
          <a:xfrm>
            <a:off x="1719618" y="784710"/>
            <a:ext cx="8645858" cy="4974646"/>
          </a:xfrm>
          <a:prstGeom prst="rect">
            <a:avLst/>
          </a:prstGeom>
        </p:spPr>
      </p:pic>
    </p:spTree>
    <p:extLst>
      <p:ext uri="{BB962C8B-B14F-4D97-AF65-F5344CB8AC3E}">
        <p14:creationId xmlns:p14="http://schemas.microsoft.com/office/powerpoint/2010/main" val="3974499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9401018">
            <a:off x="-2233923" y="2596606"/>
            <a:ext cx="16289363" cy="1446550"/>
          </a:xfrm>
          <a:prstGeom prst="rect">
            <a:avLst/>
          </a:prstGeom>
          <a:solidFill>
            <a:srgbClr val="FF0000"/>
          </a:solidFill>
        </p:spPr>
        <p:txBody>
          <a:bodyPr wrap="square">
            <a:spAutoFit/>
          </a:bodyPr>
          <a:lstStyle/>
          <a:p>
            <a:pPr algn="ctr"/>
            <a:r>
              <a:rPr lang="en-GB" sz="8800" b="1" dirty="0" smtClean="0">
                <a:solidFill>
                  <a:schemeClr val="bg1"/>
                </a:solidFill>
              </a:rPr>
              <a:t>DATA HAS FAILED</a:t>
            </a:r>
            <a:endParaRPr lang="en-GB" sz="8800" b="1" dirty="0">
              <a:solidFill>
                <a:schemeClr val="bg1"/>
              </a:solidFill>
            </a:endParaRPr>
          </a:p>
        </p:txBody>
      </p:sp>
    </p:spTree>
    <p:extLst>
      <p:ext uri="{BB962C8B-B14F-4D97-AF65-F5344CB8AC3E}">
        <p14:creationId xmlns:p14="http://schemas.microsoft.com/office/powerpoint/2010/main" val="219692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37696"/>
            <a:ext cx="12192000" cy="923330"/>
          </a:xfrm>
          <a:prstGeom prst="rect">
            <a:avLst/>
          </a:prstGeom>
          <a:noFill/>
        </p:spPr>
        <p:txBody>
          <a:bodyPr wrap="square" rtlCol="0">
            <a:spAutoFit/>
          </a:bodyPr>
          <a:lstStyle/>
          <a:p>
            <a:pPr algn="ctr"/>
            <a:r>
              <a:rPr lang="en-GB" sz="5400" dirty="0" smtClean="0">
                <a:solidFill>
                  <a:schemeClr val="bg1"/>
                </a:solidFill>
              </a:rPr>
              <a:t>What for?</a:t>
            </a:r>
            <a:endParaRPr lang="en-US" sz="5400" dirty="0">
              <a:solidFill>
                <a:schemeClr val="bg1"/>
              </a:solidFill>
            </a:endParaRPr>
          </a:p>
        </p:txBody>
      </p:sp>
    </p:spTree>
    <p:extLst>
      <p:ext uri="{BB962C8B-B14F-4D97-AF65-F5344CB8AC3E}">
        <p14:creationId xmlns:p14="http://schemas.microsoft.com/office/powerpoint/2010/main" val="414793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523726" y="1318259"/>
            <a:ext cx="3169455" cy="4202038"/>
            <a:chOff x="4679936" y="1318259"/>
            <a:chExt cx="3169455" cy="4202038"/>
          </a:xfrm>
        </p:grpSpPr>
        <p:sp>
          <p:nvSpPr>
            <p:cNvPr id="8" name="Snip Single Corner Rectangle 7"/>
            <p:cNvSpPr/>
            <p:nvPr/>
          </p:nvSpPr>
          <p:spPr>
            <a:xfrm>
              <a:off x="4679936" y="1318259"/>
              <a:ext cx="3169455" cy="4202038"/>
            </a:xfrm>
            <a:prstGeom prst="snip1Rect">
              <a:avLst>
                <a:gd name="adj" fmla="val 31945"/>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Box 2"/>
            <p:cNvSpPr txBox="1"/>
            <p:nvPr/>
          </p:nvSpPr>
          <p:spPr>
            <a:xfrm>
              <a:off x="5148812" y="2594916"/>
              <a:ext cx="2231701" cy="1754326"/>
            </a:xfrm>
            <a:prstGeom prst="rect">
              <a:avLst/>
            </a:prstGeom>
            <a:noFill/>
          </p:spPr>
          <p:txBody>
            <a:bodyPr wrap="none" rtlCol="0">
              <a:spAutoFit/>
            </a:bodyPr>
            <a:lstStyle>
              <a:defPPr>
                <a:defRPr lang="en-US"/>
              </a:defPPr>
              <a:lvl1pPr algn="ctr">
                <a:defRPr sz="3600"/>
              </a:lvl1pPr>
            </a:lstStyle>
            <a:p>
              <a:r>
                <a:rPr lang="en-GB" dirty="0" smtClean="0"/>
                <a:t>Actionable</a:t>
              </a:r>
            </a:p>
            <a:p>
              <a:r>
                <a:rPr lang="en-GB" dirty="0" smtClean="0"/>
                <a:t>Insightful</a:t>
              </a:r>
            </a:p>
            <a:p>
              <a:r>
                <a:rPr lang="en-GB" dirty="0" smtClean="0"/>
                <a:t>Reports</a:t>
              </a:r>
              <a:endParaRPr lang="en-GB" dirty="0"/>
            </a:p>
          </p:txBody>
        </p:sp>
      </p:grpSp>
      <p:grpSp>
        <p:nvGrpSpPr>
          <p:cNvPr id="10" name="Group 9"/>
          <p:cNvGrpSpPr/>
          <p:nvPr/>
        </p:nvGrpSpPr>
        <p:grpSpPr>
          <a:xfrm>
            <a:off x="8581376" y="1318259"/>
            <a:ext cx="3169455" cy="4202038"/>
            <a:chOff x="8421356" y="1318259"/>
            <a:chExt cx="3169455" cy="4202038"/>
          </a:xfrm>
        </p:grpSpPr>
        <p:sp>
          <p:nvSpPr>
            <p:cNvPr id="9" name="Snip Single Corner Rectangle 8"/>
            <p:cNvSpPr/>
            <p:nvPr/>
          </p:nvSpPr>
          <p:spPr>
            <a:xfrm>
              <a:off x="8421356" y="1318259"/>
              <a:ext cx="3169455" cy="4202038"/>
            </a:xfrm>
            <a:prstGeom prst="snip1Rect">
              <a:avLst>
                <a:gd name="adj" fmla="val 31945"/>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TextBox 4"/>
            <p:cNvSpPr txBox="1"/>
            <p:nvPr/>
          </p:nvSpPr>
          <p:spPr>
            <a:xfrm>
              <a:off x="8828517" y="2594916"/>
              <a:ext cx="2355132" cy="1754326"/>
            </a:xfrm>
            <a:prstGeom prst="rect">
              <a:avLst/>
            </a:prstGeom>
            <a:noFill/>
          </p:spPr>
          <p:txBody>
            <a:bodyPr wrap="none" rtlCol="0">
              <a:spAutoFit/>
            </a:bodyPr>
            <a:lstStyle/>
            <a:p>
              <a:pPr algn="ctr"/>
              <a:r>
                <a:rPr lang="en-GB" sz="3600" dirty="0" smtClean="0"/>
                <a:t>Automated</a:t>
              </a:r>
            </a:p>
            <a:p>
              <a:pPr algn="ctr"/>
              <a:r>
                <a:rPr lang="en-GB" sz="3600" dirty="0" smtClean="0"/>
                <a:t>Decision</a:t>
              </a:r>
            </a:p>
            <a:p>
              <a:pPr algn="ctr"/>
              <a:r>
                <a:rPr lang="en-GB" sz="3600" dirty="0" smtClean="0"/>
                <a:t>Making</a:t>
              </a:r>
            </a:p>
          </p:txBody>
        </p:sp>
      </p:grpSp>
      <p:grpSp>
        <p:nvGrpSpPr>
          <p:cNvPr id="12" name="Group 11"/>
          <p:cNvGrpSpPr/>
          <p:nvPr/>
        </p:nvGrpSpPr>
        <p:grpSpPr>
          <a:xfrm>
            <a:off x="466076" y="1318259"/>
            <a:ext cx="3169455" cy="4202038"/>
            <a:chOff x="900416" y="1318259"/>
            <a:chExt cx="3169455" cy="4202038"/>
          </a:xfrm>
        </p:grpSpPr>
        <p:sp>
          <p:nvSpPr>
            <p:cNvPr id="6" name="Snip Single Corner Rectangle 5"/>
            <p:cNvSpPr/>
            <p:nvPr/>
          </p:nvSpPr>
          <p:spPr>
            <a:xfrm>
              <a:off x="900416" y="1318259"/>
              <a:ext cx="3169455" cy="4202038"/>
            </a:xfrm>
            <a:prstGeom prst="snip1Rect">
              <a:avLst>
                <a:gd name="adj" fmla="val 31945"/>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extBox 6"/>
            <p:cNvSpPr txBox="1"/>
            <p:nvPr/>
          </p:nvSpPr>
          <p:spPr>
            <a:xfrm>
              <a:off x="971106" y="2623928"/>
              <a:ext cx="3028073" cy="1754326"/>
            </a:xfrm>
            <a:prstGeom prst="rect">
              <a:avLst/>
            </a:prstGeom>
            <a:noFill/>
          </p:spPr>
          <p:txBody>
            <a:bodyPr wrap="none" rtlCol="0">
              <a:spAutoFit/>
            </a:bodyPr>
            <a:lstStyle>
              <a:defPPr>
                <a:defRPr lang="en-US"/>
              </a:defPPr>
              <a:lvl1pPr algn="ctr">
                <a:defRPr sz="3600"/>
              </a:lvl1pPr>
            </a:lstStyle>
            <a:p>
              <a:r>
                <a:rPr lang="en-GB" dirty="0" smtClean="0"/>
                <a:t>Better</a:t>
              </a:r>
            </a:p>
            <a:p>
              <a:r>
                <a:rPr lang="en-GB" dirty="0" smtClean="0"/>
                <a:t>Customer</a:t>
              </a:r>
            </a:p>
            <a:p>
              <a:r>
                <a:rPr lang="en-GB" dirty="0" smtClean="0"/>
                <a:t>Understanding</a:t>
              </a:r>
            </a:p>
          </p:txBody>
        </p:sp>
      </p:grpSp>
    </p:spTree>
    <p:extLst>
      <p:ext uri="{BB962C8B-B14F-4D97-AF65-F5344CB8AC3E}">
        <p14:creationId xmlns:p14="http://schemas.microsoft.com/office/powerpoint/2010/main" val="3450834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581376" y="1318259"/>
            <a:ext cx="3169455" cy="4202038"/>
            <a:chOff x="8421356" y="1318259"/>
            <a:chExt cx="3169455" cy="4202038"/>
          </a:xfrm>
        </p:grpSpPr>
        <p:sp>
          <p:nvSpPr>
            <p:cNvPr id="6" name="Snip Single Corner Rectangle 5"/>
            <p:cNvSpPr/>
            <p:nvPr/>
          </p:nvSpPr>
          <p:spPr>
            <a:xfrm>
              <a:off x="8421356" y="1318259"/>
              <a:ext cx="3169455" cy="4202038"/>
            </a:xfrm>
            <a:prstGeom prst="snip1Rect">
              <a:avLst>
                <a:gd name="adj" fmla="val 31945"/>
              </a:avLst>
            </a:prstGeom>
            <a:solidFill>
              <a:schemeClr val="bg1"/>
            </a:solidFill>
            <a:ln w="762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extBox 6"/>
            <p:cNvSpPr txBox="1"/>
            <p:nvPr/>
          </p:nvSpPr>
          <p:spPr>
            <a:xfrm>
              <a:off x="9255204" y="2749582"/>
              <a:ext cx="1501758" cy="1754326"/>
            </a:xfrm>
            <a:prstGeom prst="rect">
              <a:avLst/>
            </a:prstGeom>
            <a:noFill/>
          </p:spPr>
          <p:txBody>
            <a:bodyPr wrap="none" rtlCol="0">
              <a:spAutoFit/>
            </a:bodyPr>
            <a:lstStyle/>
            <a:p>
              <a:pPr algn="ctr"/>
              <a:r>
                <a:rPr lang="en-GB" sz="3600" dirty="0" smtClean="0"/>
                <a:t>Report</a:t>
              </a:r>
            </a:p>
            <a:p>
              <a:pPr algn="ctr"/>
              <a:r>
                <a:rPr lang="en-GB" sz="3600" dirty="0" smtClean="0"/>
                <a:t>You</a:t>
              </a:r>
            </a:p>
            <a:p>
              <a:pPr algn="ctr"/>
              <a:r>
                <a:rPr lang="en-GB" sz="3600" dirty="0" smtClean="0"/>
                <a:t>Want</a:t>
              </a:r>
            </a:p>
          </p:txBody>
        </p:sp>
      </p:grpSp>
      <p:grpSp>
        <p:nvGrpSpPr>
          <p:cNvPr id="8" name="Group 7"/>
          <p:cNvGrpSpPr/>
          <p:nvPr/>
        </p:nvGrpSpPr>
        <p:grpSpPr>
          <a:xfrm>
            <a:off x="466076" y="1318259"/>
            <a:ext cx="3169455" cy="4202038"/>
            <a:chOff x="900416" y="1318259"/>
            <a:chExt cx="3169455" cy="4202038"/>
          </a:xfrm>
        </p:grpSpPr>
        <p:sp>
          <p:nvSpPr>
            <p:cNvPr id="9" name="Snip Single Corner Rectangle 8"/>
            <p:cNvSpPr/>
            <p:nvPr/>
          </p:nvSpPr>
          <p:spPr>
            <a:xfrm>
              <a:off x="900416" y="1318259"/>
              <a:ext cx="3169455" cy="4202038"/>
            </a:xfrm>
            <a:prstGeom prst="snip1Rect">
              <a:avLst>
                <a:gd name="adj" fmla="val 31945"/>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 name="TextBox 9"/>
            <p:cNvSpPr txBox="1"/>
            <p:nvPr/>
          </p:nvSpPr>
          <p:spPr>
            <a:xfrm>
              <a:off x="1734264" y="2749582"/>
              <a:ext cx="1501758" cy="1754326"/>
            </a:xfrm>
            <a:prstGeom prst="rect">
              <a:avLst/>
            </a:prstGeom>
            <a:noFill/>
          </p:spPr>
          <p:txBody>
            <a:bodyPr wrap="none" rtlCol="0">
              <a:spAutoFit/>
            </a:bodyPr>
            <a:lstStyle>
              <a:defPPr>
                <a:defRPr lang="en-US"/>
              </a:defPPr>
              <a:lvl1pPr algn="ctr">
                <a:defRPr sz="3600"/>
              </a:lvl1pPr>
            </a:lstStyle>
            <a:p>
              <a:r>
                <a:rPr lang="en-GB" dirty="0" smtClean="0"/>
                <a:t>Report</a:t>
              </a:r>
            </a:p>
            <a:p>
              <a:r>
                <a:rPr lang="en-GB" dirty="0" smtClean="0"/>
                <a:t>You</a:t>
              </a:r>
            </a:p>
            <a:p>
              <a:r>
                <a:rPr lang="en-GB" dirty="0" smtClean="0"/>
                <a:t>Have</a:t>
              </a:r>
            </a:p>
          </p:txBody>
        </p:sp>
      </p:grpSp>
      <p:sp>
        <p:nvSpPr>
          <p:cNvPr id="11" name="Right Arrow 10"/>
          <p:cNvSpPr/>
          <p:nvPr/>
        </p:nvSpPr>
        <p:spPr>
          <a:xfrm>
            <a:off x="4984229" y="2689485"/>
            <a:ext cx="2488617" cy="187452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61413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ix.iemoji.com/images/emoji/apple/8.3/256/face-with-open-mouth-and-cold-swe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102" y="2132454"/>
            <a:ext cx="2708275" cy="270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056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91687"/>
            <a:ext cx="12192000" cy="1754326"/>
          </a:xfrm>
          <a:prstGeom prst="rect">
            <a:avLst/>
          </a:prstGeom>
          <a:noFill/>
        </p:spPr>
        <p:txBody>
          <a:bodyPr wrap="square" rtlCol="0">
            <a:spAutoFit/>
          </a:bodyPr>
          <a:lstStyle/>
          <a:p>
            <a:pPr algn="ctr"/>
            <a:r>
              <a:rPr lang="en-GB" sz="5400" dirty="0" smtClean="0">
                <a:solidFill>
                  <a:schemeClr val="bg1"/>
                </a:solidFill>
              </a:rPr>
              <a:t>Boring, Horrible,</a:t>
            </a:r>
          </a:p>
          <a:p>
            <a:pPr algn="ctr"/>
            <a:r>
              <a:rPr lang="en-GB" sz="5400" dirty="0" smtClean="0">
                <a:solidFill>
                  <a:schemeClr val="bg1"/>
                </a:solidFill>
              </a:rPr>
              <a:t>Grunt-work</a:t>
            </a:r>
            <a:endParaRPr lang="en-US" sz="5400" dirty="0">
              <a:solidFill>
                <a:schemeClr val="bg1"/>
              </a:solidFill>
            </a:endParaRPr>
          </a:p>
        </p:txBody>
      </p:sp>
    </p:spTree>
    <p:extLst>
      <p:ext uri="{BB962C8B-B14F-4D97-AF65-F5344CB8AC3E}">
        <p14:creationId xmlns:p14="http://schemas.microsoft.com/office/powerpoint/2010/main" val="1225951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3429" y="1356360"/>
            <a:ext cx="4209807" cy="4247317"/>
          </a:xfrm>
          <a:prstGeom prst="rect">
            <a:avLst/>
          </a:prstGeom>
          <a:noFill/>
        </p:spPr>
        <p:txBody>
          <a:bodyPr wrap="none" rtlCol="0">
            <a:spAutoFit/>
          </a:bodyPr>
          <a:lstStyle>
            <a:defPPr>
              <a:defRPr lang="en-US"/>
            </a:defPPr>
            <a:lvl1pPr algn="ctr">
              <a:defRPr sz="5400"/>
            </a:lvl1pPr>
          </a:lstStyle>
          <a:p>
            <a:r>
              <a:rPr lang="en-GB" dirty="0"/>
              <a:t>La,</a:t>
            </a:r>
          </a:p>
          <a:p>
            <a:r>
              <a:rPr lang="en-GB" dirty="0"/>
              <a:t>La,</a:t>
            </a:r>
          </a:p>
          <a:p>
            <a:r>
              <a:rPr lang="en-GB" dirty="0"/>
              <a:t>La,</a:t>
            </a:r>
          </a:p>
          <a:p>
            <a:endParaRPr lang="en-GB" dirty="0"/>
          </a:p>
          <a:p>
            <a:r>
              <a:rPr lang="en-GB" dirty="0"/>
              <a:t>Not Listening!</a:t>
            </a:r>
          </a:p>
        </p:txBody>
      </p:sp>
    </p:spTree>
    <p:extLst>
      <p:ext uri="{BB962C8B-B14F-4D97-AF65-F5344CB8AC3E}">
        <p14:creationId xmlns:p14="http://schemas.microsoft.com/office/powerpoint/2010/main" val="2985282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65663" y="1272950"/>
            <a:ext cx="7022177" cy="4780868"/>
            <a:chOff x="1862743" y="1280570"/>
            <a:chExt cx="7022177" cy="4780868"/>
          </a:xfrm>
        </p:grpSpPr>
        <p:pic>
          <p:nvPicPr>
            <p:cNvPr id="11" name="Picture 2" descr="http://www.radiok.org/files/6213/6447/1627/strawberry-referenc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254" t="17108" r="23810" b="21483"/>
            <a:stretch/>
          </p:blipFill>
          <p:spPr bwMode="auto">
            <a:xfrm>
              <a:off x="3369322" y="3910698"/>
              <a:ext cx="898348" cy="12084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radiok.org/files/6213/6447/1627/strawberry-referenc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254" t="17108" r="23810" b="21483"/>
            <a:stretch/>
          </p:blipFill>
          <p:spPr bwMode="auto">
            <a:xfrm>
              <a:off x="4470832" y="3654467"/>
              <a:ext cx="898348" cy="12084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radiok.org/files/6213/6447/1627/strawberry-referenc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254" t="17108" r="23810" b="21483"/>
            <a:stretch/>
          </p:blipFill>
          <p:spPr bwMode="auto">
            <a:xfrm>
              <a:off x="5565624" y="3204262"/>
              <a:ext cx="898348" cy="12084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radiok.org/files/6213/6447/1627/strawberry-referenc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254" t="17108" r="23810" b="21483"/>
            <a:stretch/>
          </p:blipFill>
          <p:spPr bwMode="auto">
            <a:xfrm>
              <a:off x="6425872" y="2667175"/>
              <a:ext cx="898348" cy="12084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radiok.org/files/6213/6447/1627/strawberry-referenc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254" t="17108" r="23810" b="21483"/>
            <a:stretch/>
          </p:blipFill>
          <p:spPr bwMode="auto">
            <a:xfrm>
              <a:off x="7200767" y="1757133"/>
              <a:ext cx="898348" cy="1208432"/>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flipH="1">
              <a:off x="2832183" y="1280570"/>
              <a:ext cx="10709" cy="400027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83930" y="5280848"/>
              <a:ext cx="610099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198903" y="5415107"/>
              <a:ext cx="1127232" cy="646331"/>
            </a:xfrm>
            <a:prstGeom prst="rect">
              <a:avLst/>
            </a:prstGeom>
            <a:noFill/>
          </p:spPr>
          <p:txBody>
            <a:bodyPr wrap="none" rtlCol="0">
              <a:spAutoFit/>
            </a:bodyPr>
            <a:lstStyle/>
            <a:p>
              <a:r>
                <a:rPr lang="en-GB" sz="3600" dirty="0" smtClean="0"/>
                <a:t>Time</a:t>
              </a:r>
              <a:endParaRPr lang="en-GB" sz="3600" dirty="0"/>
            </a:p>
          </p:txBody>
        </p:sp>
        <p:sp>
          <p:nvSpPr>
            <p:cNvPr id="22" name="TextBox 21"/>
            <p:cNvSpPr txBox="1"/>
            <p:nvPr/>
          </p:nvSpPr>
          <p:spPr>
            <a:xfrm rot="16200000">
              <a:off x="912964" y="2843318"/>
              <a:ext cx="2545890" cy="646331"/>
            </a:xfrm>
            <a:prstGeom prst="rect">
              <a:avLst/>
            </a:prstGeom>
            <a:noFill/>
          </p:spPr>
          <p:txBody>
            <a:bodyPr wrap="none" rtlCol="0">
              <a:spAutoFit/>
            </a:bodyPr>
            <a:lstStyle/>
            <a:p>
              <a:r>
                <a:rPr lang="en-GB" sz="3600" dirty="0" smtClean="0"/>
                <a:t>Strawberries</a:t>
              </a:r>
              <a:endParaRPr lang="en-GB" sz="3600" dirty="0"/>
            </a:p>
          </p:txBody>
        </p:sp>
      </p:grpSp>
    </p:spTree>
    <p:extLst>
      <p:ext uri="{BB962C8B-B14F-4D97-AF65-F5344CB8AC3E}">
        <p14:creationId xmlns:p14="http://schemas.microsoft.com/office/powerpoint/2010/main" val="204681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99675"/>
            <a:ext cx="12192000" cy="1754326"/>
          </a:xfrm>
          <a:prstGeom prst="rect">
            <a:avLst/>
          </a:prstGeom>
          <a:noFill/>
        </p:spPr>
        <p:txBody>
          <a:bodyPr wrap="square" rtlCol="0">
            <a:spAutoFit/>
          </a:bodyPr>
          <a:lstStyle>
            <a:defPPr>
              <a:defRPr lang="en-US"/>
            </a:defPPr>
            <a:lvl1pPr algn="ctr">
              <a:defRPr sz="5400"/>
            </a:lvl1pPr>
          </a:lstStyle>
          <a:p>
            <a:r>
              <a:rPr lang="en-GB" b="1" dirty="0" err="1" smtClean="0"/>
              <a:t>DataOps</a:t>
            </a:r>
            <a:endParaRPr lang="en-GB" b="1" dirty="0"/>
          </a:p>
          <a:p>
            <a:r>
              <a:rPr lang="en-GB" dirty="0" smtClean="0"/>
              <a:t>Is what you should focus on</a:t>
            </a:r>
            <a:endParaRPr lang="en-GB" dirty="0"/>
          </a:p>
        </p:txBody>
      </p:sp>
    </p:spTree>
    <p:extLst>
      <p:ext uri="{BB962C8B-B14F-4D97-AF65-F5344CB8AC3E}">
        <p14:creationId xmlns:p14="http://schemas.microsoft.com/office/powerpoint/2010/main" val="8494423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23229"/>
            <a:ext cx="12192000" cy="923330"/>
          </a:xfrm>
          <a:prstGeom prst="rect">
            <a:avLst/>
          </a:prstGeom>
          <a:noFill/>
        </p:spPr>
        <p:txBody>
          <a:bodyPr wrap="square" rtlCol="0">
            <a:spAutoFit/>
          </a:bodyPr>
          <a:lstStyle>
            <a:defPPr>
              <a:defRPr lang="en-US"/>
            </a:defPPr>
            <a:lvl1pPr algn="ctr">
              <a:defRPr sz="5400"/>
            </a:lvl1pPr>
          </a:lstStyle>
          <a:p>
            <a:r>
              <a:rPr lang="en-GB" b="1" dirty="0" err="1" smtClean="0"/>
              <a:t>DataOps</a:t>
            </a:r>
            <a:r>
              <a:rPr lang="en-GB" b="1" dirty="0" smtClean="0"/>
              <a:t> Is:</a:t>
            </a:r>
          </a:p>
        </p:txBody>
      </p:sp>
      <p:sp>
        <p:nvSpPr>
          <p:cNvPr id="3" name="Rectangle 2"/>
          <p:cNvSpPr/>
          <p:nvPr/>
        </p:nvSpPr>
        <p:spPr>
          <a:xfrm>
            <a:off x="5488771" y="1710404"/>
            <a:ext cx="3990509" cy="3416320"/>
          </a:xfrm>
          <a:prstGeom prst="rect">
            <a:avLst/>
          </a:prstGeom>
        </p:spPr>
        <p:txBody>
          <a:bodyPr wrap="square">
            <a:spAutoFit/>
          </a:bodyPr>
          <a:lstStyle/>
          <a:p>
            <a:r>
              <a:rPr lang="en-GB" sz="3600" dirty="0" smtClean="0"/>
              <a:t>4.	Authentication</a:t>
            </a:r>
            <a:endParaRPr lang="en-GB" sz="3600" dirty="0"/>
          </a:p>
          <a:p>
            <a:r>
              <a:rPr lang="en-GB" sz="3600" dirty="0" smtClean="0"/>
              <a:t>5. 	Acquisition</a:t>
            </a:r>
          </a:p>
          <a:p>
            <a:r>
              <a:rPr lang="en-GB" sz="3600" dirty="0" smtClean="0"/>
              <a:t>6.	Processing</a:t>
            </a:r>
            <a:endParaRPr lang="en-GB" sz="3600" dirty="0"/>
          </a:p>
          <a:p>
            <a:r>
              <a:rPr lang="en-GB" sz="3600" dirty="0" smtClean="0"/>
              <a:t>7.	Quality</a:t>
            </a:r>
            <a:endParaRPr lang="en-GB" sz="3600" dirty="0"/>
          </a:p>
          <a:p>
            <a:r>
              <a:rPr lang="en-GB" sz="3600" dirty="0" smtClean="0"/>
              <a:t>8.	Monitoring</a:t>
            </a:r>
            <a:endParaRPr lang="en-GB" sz="3600" dirty="0"/>
          </a:p>
          <a:p>
            <a:r>
              <a:rPr lang="en-GB" sz="3600" dirty="0"/>
              <a:t>9</a:t>
            </a:r>
            <a:r>
              <a:rPr lang="en-GB" sz="3600" dirty="0" smtClean="0"/>
              <a:t>.	Debugging</a:t>
            </a:r>
          </a:p>
        </p:txBody>
      </p:sp>
      <p:sp>
        <p:nvSpPr>
          <p:cNvPr id="4" name="Rectangle 3"/>
          <p:cNvSpPr/>
          <p:nvPr/>
        </p:nvSpPr>
        <p:spPr>
          <a:xfrm>
            <a:off x="1523626" y="1755672"/>
            <a:ext cx="4088193" cy="1754326"/>
          </a:xfrm>
          <a:prstGeom prst="rect">
            <a:avLst/>
          </a:prstGeom>
        </p:spPr>
        <p:txBody>
          <a:bodyPr wrap="square">
            <a:spAutoFit/>
          </a:bodyPr>
          <a:lstStyle/>
          <a:p>
            <a:pPr marL="914400" indent="-914400">
              <a:buAutoNum type="arabicPeriod"/>
            </a:pPr>
            <a:r>
              <a:rPr lang="en-GB" sz="3600" dirty="0" smtClean="0"/>
              <a:t>Landscaping</a:t>
            </a:r>
          </a:p>
          <a:p>
            <a:pPr marL="914400" indent="-914400">
              <a:buAutoNum type="arabicPeriod"/>
            </a:pPr>
            <a:r>
              <a:rPr lang="en-GB" sz="3600" dirty="0" smtClean="0"/>
              <a:t>Politics</a:t>
            </a:r>
          </a:p>
          <a:p>
            <a:pPr marL="914400" indent="-914400">
              <a:buAutoNum type="arabicPeriod"/>
            </a:pPr>
            <a:r>
              <a:rPr lang="en-GB" sz="3600" dirty="0" smtClean="0"/>
              <a:t>Empathy</a:t>
            </a:r>
          </a:p>
        </p:txBody>
      </p:sp>
      <p:sp>
        <p:nvSpPr>
          <p:cNvPr id="5" name="Rectangle 4"/>
          <p:cNvSpPr/>
          <p:nvPr/>
        </p:nvSpPr>
        <p:spPr>
          <a:xfrm>
            <a:off x="0" y="5187684"/>
            <a:ext cx="12192000" cy="1446550"/>
          </a:xfrm>
          <a:prstGeom prst="rect">
            <a:avLst/>
          </a:prstGeom>
          <a:solidFill>
            <a:srgbClr val="FF0000"/>
          </a:solidFill>
        </p:spPr>
        <p:txBody>
          <a:bodyPr wrap="square">
            <a:spAutoFit/>
          </a:bodyPr>
          <a:lstStyle/>
          <a:p>
            <a:pPr algn="ctr"/>
            <a:r>
              <a:rPr lang="en-GB" sz="8800" b="1" dirty="0" smtClean="0">
                <a:solidFill>
                  <a:schemeClr val="bg1"/>
                </a:solidFill>
              </a:rPr>
              <a:t>10. Hard</a:t>
            </a:r>
            <a:endParaRPr lang="en-GB" sz="8800" b="1" dirty="0">
              <a:solidFill>
                <a:schemeClr val="bg1"/>
              </a:solidFill>
            </a:endParaRPr>
          </a:p>
        </p:txBody>
      </p:sp>
      <p:grpSp>
        <p:nvGrpSpPr>
          <p:cNvPr id="9" name="Group 8"/>
          <p:cNvGrpSpPr/>
          <p:nvPr/>
        </p:nvGrpSpPr>
        <p:grpSpPr>
          <a:xfrm>
            <a:off x="1360961" y="3024746"/>
            <a:ext cx="3456723" cy="2101977"/>
            <a:chOff x="2097748" y="1254219"/>
            <a:chExt cx="3605491" cy="2192440"/>
          </a:xfrm>
        </p:grpSpPr>
        <p:sp>
          <p:nvSpPr>
            <p:cNvPr id="10" name="Rounded Rectangle 9"/>
            <p:cNvSpPr/>
            <p:nvPr/>
          </p:nvSpPr>
          <p:spPr>
            <a:xfrm rot="2679612">
              <a:off x="2097748" y="2800359"/>
              <a:ext cx="1389861" cy="6463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2700106">
              <a:off x="3442284" y="812287"/>
              <a:ext cx="1819024" cy="2702887"/>
            </a:xfrm>
            <a:custGeom>
              <a:avLst/>
              <a:gdLst>
                <a:gd name="connsiteX0" fmla="*/ 1431848 w 1819024"/>
                <a:gd name="connsiteY0" fmla="*/ 118791 h 2702887"/>
                <a:gd name="connsiteX1" fmla="*/ 1494756 w 1819024"/>
                <a:gd name="connsiteY1" fmla="*/ 92730 h 2702887"/>
                <a:gd name="connsiteX2" fmla="*/ 1494756 w 1819024"/>
                <a:gd name="connsiteY2" fmla="*/ 92731 h 2702887"/>
                <a:gd name="connsiteX3" fmla="*/ 1515354 w 1819024"/>
                <a:gd name="connsiteY3" fmla="*/ 96888 h 2702887"/>
                <a:gd name="connsiteX4" fmla="*/ 1518512 w 1819024"/>
                <a:gd name="connsiteY4" fmla="*/ 63190 h 2702887"/>
                <a:gd name="connsiteX5" fmla="*/ 1594293 w 1819024"/>
                <a:gd name="connsiteY5" fmla="*/ 504 h 2702887"/>
                <a:gd name="connsiteX6" fmla="*/ 1692154 w 1819024"/>
                <a:gd name="connsiteY6" fmla="*/ 79582 h 2702887"/>
                <a:gd name="connsiteX7" fmla="*/ 1818520 w 1819024"/>
                <a:gd name="connsiteY7" fmla="*/ 1269925 h 2702887"/>
                <a:gd name="connsiteX8" fmla="*/ 1815224 w 1819024"/>
                <a:gd name="connsiteY8" fmla="*/ 1305099 h 2702887"/>
                <a:gd name="connsiteX9" fmla="*/ 1800956 w 1819024"/>
                <a:gd name="connsiteY9" fmla="*/ 1332015 h 2702887"/>
                <a:gd name="connsiteX10" fmla="*/ 1808993 w 1819024"/>
                <a:gd name="connsiteY10" fmla="*/ 1340052 h 2702887"/>
                <a:gd name="connsiteX11" fmla="*/ 1495817 w 1819024"/>
                <a:gd name="connsiteY11" fmla="*/ 1653248 h 2702887"/>
                <a:gd name="connsiteX12" fmla="*/ 1494464 w 1819024"/>
                <a:gd name="connsiteY12" fmla="*/ 1651895 h 2702887"/>
                <a:gd name="connsiteX13" fmla="*/ 982111 w 1819024"/>
                <a:gd name="connsiteY13" fmla="*/ 2164280 h 2702887"/>
                <a:gd name="connsiteX14" fmla="*/ 982111 w 1819024"/>
                <a:gd name="connsiteY14" fmla="*/ 2702887 h 2702887"/>
                <a:gd name="connsiteX15" fmla="*/ 6374 w 1819024"/>
                <a:gd name="connsiteY15" fmla="*/ 2702887 h 2702887"/>
                <a:gd name="connsiteX16" fmla="*/ 6374 w 1819024"/>
                <a:gd name="connsiteY16" fmla="*/ 2150689 h 2702887"/>
                <a:gd name="connsiteX17" fmla="*/ 6649 w 1819024"/>
                <a:gd name="connsiteY17" fmla="*/ 2150689 h 2702887"/>
                <a:gd name="connsiteX18" fmla="*/ 6649 w 1819024"/>
                <a:gd name="connsiteY18" fmla="*/ 1972453 h 2702887"/>
                <a:gd name="connsiteX19" fmla="*/ 0 w 1819024"/>
                <a:gd name="connsiteY19" fmla="*/ 1903109 h 2702887"/>
                <a:gd name="connsiteX20" fmla="*/ 109016 w 1819024"/>
                <a:gd name="connsiteY20" fmla="*/ 1639899 h 2702887"/>
                <a:gd name="connsiteX21" fmla="*/ 110880 w 1819024"/>
                <a:gd name="connsiteY21" fmla="*/ 1638297 h 2702887"/>
                <a:gd name="connsiteX22" fmla="*/ 111399 w 1819024"/>
                <a:gd name="connsiteY22" fmla="*/ 1637516 h 2702887"/>
                <a:gd name="connsiteX23" fmla="*/ 975611 w 1819024"/>
                <a:gd name="connsiteY23" fmla="*/ 773250 h 2702887"/>
                <a:gd name="connsiteX24" fmla="*/ 1193272 w 1819024"/>
                <a:gd name="connsiteY24" fmla="*/ 773243 h 2702887"/>
                <a:gd name="connsiteX25" fmla="*/ 1193271 w 1819024"/>
                <a:gd name="connsiteY25" fmla="*/ 773244 h 2702887"/>
                <a:gd name="connsiteX26" fmla="*/ 1193278 w 1819024"/>
                <a:gd name="connsiteY26" fmla="*/ 990904 h 2702887"/>
                <a:gd name="connsiteX27" fmla="*/ 1099986 w 1819024"/>
                <a:gd name="connsiteY27" fmla="*/ 1084202 h 2702887"/>
                <a:gd name="connsiteX28" fmla="*/ 1091355 w 1819024"/>
                <a:gd name="connsiteY28" fmla="*/ 1089933 h 2702887"/>
                <a:gd name="connsiteX29" fmla="*/ 779739 w 1819024"/>
                <a:gd name="connsiteY29" fmla="*/ 1401568 h 2702887"/>
                <a:gd name="connsiteX30" fmla="*/ 779745 w 1819024"/>
                <a:gd name="connsiteY30" fmla="*/ 1591388 h 2702887"/>
                <a:gd name="connsiteX31" fmla="*/ 925164 w 1819024"/>
                <a:gd name="connsiteY31" fmla="*/ 1620868 h 2702887"/>
                <a:gd name="connsiteX32" fmla="*/ 969530 w 1819024"/>
                <a:gd name="connsiteY32" fmla="*/ 1591406 h 2702887"/>
                <a:gd name="connsiteX33" fmla="*/ 969985 w 1819024"/>
                <a:gd name="connsiteY33" fmla="*/ 1591860 h 2702887"/>
                <a:gd name="connsiteX34" fmla="*/ 1399190 w 1819024"/>
                <a:gd name="connsiteY34" fmla="*/ 1162629 h 2702887"/>
                <a:gd name="connsiteX35" fmla="*/ 1405851 w 1819024"/>
                <a:gd name="connsiteY35" fmla="*/ 1169290 h 2702887"/>
                <a:gd name="connsiteX36" fmla="*/ 1405795 w 1819024"/>
                <a:gd name="connsiteY36" fmla="*/ 181701 h 2702887"/>
                <a:gd name="connsiteX37" fmla="*/ 1431848 w 1819024"/>
                <a:gd name="connsiteY37" fmla="*/ 118791 h 270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9024" h="2702887">
                  <a:moveTo>
                    <a:pt x="1431848" y="118791"/>
                  </a:moveTo>
                  <a:cubicBezTo>
                    <a:pt x="1447947" y="102691"/>
                    <a:pt x="1470188" y="92731"/>
                    <a:pt x="1494756" y="92730"/>
                  </a:cubicBezTo>
                  <a:lnTo>
                    <a:pt x="1494756" y="92731"/>
                  </a:lnTo>
                  <a:lnTo>
                    <a:pt x="1515354" y="96888"/>
                  </a:lnTo>
                  <a:lnTo>
                    <a:pt x="1518512" y="63190"/>
                  </a:lnTo>
                  <a:cubicBezTo>
                    <a:pt x="1528571" y="30012"/>
                    <a:pt x="1557647" y="4394"/>
                    <a:pt x="1594293" y="504"/>
                  </a:cubicBezTo>
                  <a:cubicBezTo>
                    <a:pt x="1643153" y="-4682"/>
                    <a:pt x="1686967" y="30721"/>
                    <a:pt x="1692154" y="79582"/>
                  </a:cubicBezTo>
                  <a:lnTo>
                    <a:pt x="1818520" y="1269925"/>
                  </a:lnTo>
                  <a:cubicBezTo>
                    <a:pt x="1819817" y="1282140"/>
                    <a:pt x="1818577" y="1294040"/>
                    <a:pt x="1815224" y="1305099"/>
                  </a:cubicBezTo>
                  <a:lnTo>
                    <a:pt x="1800956" y="1332015"/>
                  </a:lnTo>
                  <a:lnTo>
                    <a:pt x="1808993" y="1340052"/>
                  </a:lnTo>
                  <a:lnTo>
                    <a:pt x="1495817" y="1653248"/>
                  </a:lnTo>
                  <a:lnTo>
                    <a:pt x="1494464" y="1651895"/>
                  </a:lnTo>
                  <a:lnTo>
                    <a:pt x="982111" y="2164280"/>
                  </a:lnTo>
                  <a:lnTo>
                    <a:pt x="982111" y="2702887"/>
                  </a:lnTo>
                  <a:lnTo>
                    <a:pt x="6374" y="2702887"/>
                  </a:lnTo>
                  <a:lnTo>
                    <a:pt x="6374" y="2150689"/>
                  </a:lnTo>
                  <a:lnTo>
                    <a:pt x="6649" y="2150689"/>
                  </a:lnTo>
                  <a:lnTo>
                    <a:pt x="6649" y="1972453"/>
                  </a:lnTo>
                  <a:lnTo>
                    <a:pt x="0" y="1903109"/>
                  </a:lnTo>
                  <a:cubicBezTo>
                    <a:pt x="-3" y="1807847"/>
                    <a:pt x="36336" y="1712584"/>
                    <a:pt x="109016" y="1639899"/>
                  </a:cubicBezTo>
                  <a:lnTo>
                    <a:pt x="110880" y="1638297"/>
                  </a:lnTo>
                  <a:lnTo>
                    <a:pt x="111399" y="1637516"/>
                  </a:lnTo>
                  <a:lnTo>
                    <a:pt x="975611" y="773250"/>
                  </a:lnTo>
                  <a:cubicBezTo>
                    <a:pt x="1035715" y="713143"/>
                    <a:pt x="1133164" y="713140"/>
                    <a:pt x="1193272" y="773243"/>
                  </a:cubicBezTo>
                  <a:lnTo>
                    <a:pt x="1193271" y="773244"/>
                  </a:lnTo>
                  <a:cubicBezTo>
                    <a:pt x="1253378" y="833348"/>
                    <a:pt x="1253381" y="930797"/>
                    <a:pt x="1193278" y="990904"/>
                  </a:cubicBezTo>
                  <a:lnTo>
                    <a:pt x="1099986" y="1084202"/>
                  </a:lnTo>
                  <a:lnTo>
                    <a:pt x="1091355" y="1089933"/>
                  </a:lnTo>
                  <a:lnTo>
                    <a:pt x="779739" y="1401568"/>
                  </a:lnTo>
                  <a:cubicBezTo>
                    <a:pt x="727324" y="1453987"/>
                    <a:pt x="727326" y="1538973"/>
                    <a:pt x="779745" y="1591388"/>
                  </a:cubicBezTo>
                  <a:cubicBezTo>
                    <a:pt x="819059" y="1630700"/>
                    <a:pt x="876692" y="1640526"/>
                    <a:pt x="925164" y="1620868"/>
                  </a:cubicBezTo>
                  <a:lnTo>
                    <a:pt x="969530" y="1591406"/>
                  </a:lnTo>
                  <a:lnTo>
                    <a:pt x="969985" y="1591860"/>
                  </a:lnTo>
                  <a:lnTo>
                    <a:pt x="1399190" y="1162629"/>
                  </a:lnTo>
                  <a:lnTo>
                    <a:pt x="1405851" y="1169290"/>
                  </a:lnTo>
                  <a:lnTo>
                    <a:pt x="1405795" y="181701"/>
                  </a:lnTo>
                  <a:cubicBezTo>
                    <a:pt x="1405793" y="157133"/>
                    <a:pt x="1415750" y="134891"/>
                    <a:pt x="1431848" y="11879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17"/>
          <p:cNvSpPr/>
          <p:nvPr/>
        </p:nvSpPr>
        <p:spPr>
          <a:xfrm rot="5400000">
            <a:off x="8761805" y="2438971"/>
            <a:ext cx="3070185" cy="3063050"/>
          </a:xfrm>
          <a:custGeom>
            <a:avLst/>
            <a:gdLst>
              <a:gd name="connsiteX0" fmla="*/ 954344 w 2855348"/>
              <a:gd name="connsiteY0" fmla="*/ 1419962 h 2848713"/>
              <a:gd name="connsiteX1" fmla="*/ 1428752 w 2855348"/>
              <a:gd name="connsiteY1" fmla="*/ 1894370 h 2848713"/>
              <a:gd name="connsiteX2" fmla="*/ 1903160 w 2855348"/>
              <a:gd name="connsiteY2" fmla="*/ 1419962 h 2848713"/>
              <a:gd name="connsiteX3" fmla="*/ 1428752 w 2855348"/>
              <a:gd name="connsiteY3" fmla="*/ 945554 h 2848713"/>
              <a:gd name="connsiteX4" fmla="*/ 954344 w 2855348"/>
              <a:gd name="connsiteY4" fmla="*/ 1419962 h 2848713"/>
              <a:gd name="connsiteX5" fmla="*/ 0 w 2855348"/>
              <a:gd name="connsiteY5" fmla="*/ 1680627 h 2848713"/>
              <a:gd name="connsiteX6" fmla="*/ 0 w 2855348"/>
              <a:gd name="connsiteY6" fmla="*/ 1159296 h 2848713"/>
              <a:gd name="connsiteX7" fmla="*/ 425250 w 2855348"/>
              <a:gd name="connsiteY7" fmla="*/ 1052984 h 2848713"/>
              <a:gd name="connsiteX8" fmla="*/ 425250 w 2855348"/>
              <a:gd name="connsiteY8" fmla="*/ 1060823 h 2848713"/>
              <a:gd name="connsiteX9" fmla="*/ 445785 w 2855348"/>
              <a:gd name="connsiteY9" fmla="*/ 1004716 h 2848713"/>
              <a:gd name="connsiteX10" fmla="*/ 462497 w 2855348"/>
              <a:gd name="connsiteY10" fmla="*/ 970025 h 2848713"/>
              <a:gd name="connsiteX11" fmla="*/ 237894 w 2855348"/>
              <a:gd name="connsiteY11" fmla="*/ 595685 h 2848713"/>
              <a:gd name="connsiteX12" fmla="*/ 606530 w 2855348"/>
              <a:gd name="connsiteY12" fmla="*/ 227048 h 2848713"/>
              <a:gd name="connsiteX13" fmla="*/ 981855 w 2855348"/>
              <a:gd name="connsiteY13" fmla="*/ 452243 h 2848713"/>
              <a:gd name="connsiteX14" fmla="*/ 1013504 w 2855348"/>
              <a:gd name="connsiteY14" fmla="*/ 436997 h 2848713"/>
              <a:gd name="connsiteX15" fmla="*/ 1063402 w 2855348"/>
              <a:gd name="connsiteY15" fmla="*/ 418734 h 2848713"/>
              <a:gd name="connsiteX16" fmla="*/ 1168086 w 2855348"/>
              <a:gd name="connsiteY16" fmla="*/ 0 h 2848713"/>
              <a:gd name="connsiteX17" fmla="*/ 1689417 w 2855348"/>
              <a:gd name="connsiteY17" fmla="*/ 0 h 2848713"/>
              <a:gd name="connsiteX18" fmla="*/ 1794100 w 2855348"/>
              <a:gd name="connsiteY18" fmla="*/ 418734 h 2848713"/>
              <a:gd name="connsiteX19" fmla="*/ 1843998 w 2855348"/>
              <a:gd name="connsiteY19" fmla="*/ 436997 h 2848713"/>
              <a:gd name="connsiteX20" fmla="*/ 1884615 w 2855348"/>
              <a:gd name="connsiteY20" fmla="*/ 456411 h 2848713"/>
              <a:gd name="connsiteX21" fmla="*/ 1882527 w 2855348"/>
              <a:gd name="connsiteY21" fmla="*/ 454323 h 2848713"/>
              <a:gd name="connsiteX22" fmla="*/ 2258399 w 2855348"/>
              <a:gd name="connsiteY22" fmla="*/ 228801 h 2848713"/>
              <a:gd name="connsiteX23" fmla="*/ 2627035 w 2855348"/>
              <a:gd name="connsiteY23" fmla="*/ 597437 h 2848713"/>
              <a:gd name="connsiteX24" fmla="*/ 2401512 w 2855348"/>
              <a:gd name="connsiteY24" fmla="*/ 973308 h 2848713"/>
              <a:gd name="connsiteX25" fmla="*/ 2393401 w 2855348"/>
              <a:gd name="connsiteY25" fmla="*/ 965198 h 2848713"/>
              <a:gd name="connsiteX26" fmla="*/ 2430098 w 2855348"/>
              <a:gd name="connsiteY26" fmla="*/ 1058334 h 2848713"/>
              <a:gd name="connsiteX27" fmla="*/ 2430098 w 2855348"/>
              <a:gd name="connsiteY27" fmla="*/ 1052984 h 2848713"/>
              <a:gd name="connsiteX28" fmla="*/ 2855348 w 2855348"/>
              <a:gd name="connsiteY28" fmla="*/ 1159297 h 2848713"/>
              <a:gd name="connsiteX29" fmla="*/ 2855348 w 2855348"/>
              <a:gd name="connsiteY29" fmla="*/ 1680628 h 2848713"/>
              <a:gd name="connsiteX30" fmla="*/ 2430098 w 2855348"/>
              <a:gd name="connsiteY30" fmla="*/ 1786940 h 2848713"/>
              <a:gd name="connsiteX31" fmla="*/ 2430098 w 2855348"/>
              <a:gd name="connsiteY31" fmla="*/ 1781590 h 2848713"/>
              <a:gd name="connsiteX32" fmla="*/ 2392217 w 2855348"/>
              <a:gd name="connsiteY32" fmla="*/ 1877732 h 2848713"/>
              <a:gd name="connsiteX33" fmla="*/ 2611072 w 2855348"/>
              <a:gd name="connsiteY33" fmla="*/ 2242490 h 2848713"/>
              <a:gd name="connsiteX34" fmla="*/ 2242435 w 2855348"/>
              <a:gd name="connsiteY34" fmla="*/ 2611126 h 2848713"/>
              <a:gd name="connsiteX35" fmla="*/ 1871755 w 2855348"/>
              <a:gd name="connsiteY35" fmla="*/ 2388718 h 2848713"/>
              <a:gd name="connsiteX36" fmla="*/ 1843998 w 2855348"/>
              <a:gd name="connsiteY36" fmla="*/ 2402928 h 2848713"/>
              <a:gd name="connsiteX37" fmla="*/ 1787891 w 2855348"/>
              <a:gd name="connsiteY37" fmla="*/ 2423463 h 2848713"/>
              <a:gd name="connsiteX38" fmla="*/ 1795729 w 2855348"/>
              <a:gd name="connsiteY38" fmla="*/ 2423463 h 2848713"/>
              <a:gd name="connsiteX39" fmla="*/ 1689416 w 2855348"/>
              <a:gd name="connsiteY39" fmla="*/ 2848713 h 2848713"/>
              <a:gd name="connsiteX40" fmla="*/ 1168085 w 2855348"/>
              <a:gd name="connsiteY40" fmla="*/ 2848713 h 2848713"/>
              <a:gd name="connsiteX41" fmla="*/ 1061773 w 2855348"/>
              <a:gd name="connsiteY41" fmla="*/ 2423463 h 2848713"/>
              <a:gd name="connsiteX42" fmla="*/ 1069612 w 2855348"/>
              <a:gd name="connsiteY42" fmla="*/ 2423463 h 2848713"/>
              <a:gd name="connsiteX43" fmla="*/ 1013504 w 2855348"/>
              <a:gd name="connsiteY43" fmla="*/ 2402928 h 2848713"/>
              <a:gd name="connsiteX44" fmla="*/ 987276 w 2855348"/>
              <a:gd name="connsiteY44" fmla="*/ 2390293 h 2848713"/>
              <a:gd name="connsiteX45" fmla="*/ 615066 w 2855348"/>
              <a:gd name="connsiteY45" fmla="*/ 2613618 h 2848713"/>
              <a:gd name="connsiteX46" fmla="*/ 246430 w 2855348"/>
              <a:gd name="connsiteY46" fmla="*/ 2244981 h 2848713"/>
              <a:gd name="connsiteX47" fmla="*/ 466497 w 2855348"/>
              <a:gd name="connsiteY47" fmla="*/ 1878203 h 2848713"/>
              <a:gd name="connsiteX48" fmla="*/ 445785 w 2855348"/>
              <a:gd name="connsiteY48" fmla="*/ 1835209 h 2848713"/>
              <a:gd name="connsiteX49" fmla="*/ 425250 w 2855348"/>
              <a:gd name="connsiteY49" fmla="*/ 1779102 h 2848713"/>
              <a:gd name="connsiteX50" fmla="*/ 425250 w 2855348"/>
              <a:gd name="connsiteY50" fmla="*/ 1786940 h 284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855348" h="2848713">
                <a:moveTo>
                  <a:pt x="954344" y="1419962"/>
                </a:moveTo>
                <a:cubicBezTo>
                  <a:pt x="954344" y="1681970"/>
                  <a:pt x="1166744" y="1894370"/>
                  <a:pt x="1428752" y="1894370"/>
                </a:cubicBezTo>
                <a:cubicBezTo>
                  <a:pt x="1690760" y="1894370"/>
                  <a:pt x="1903160" y="1681970"/>
                  <a:pt x="1903160" y="1419962"/>
                </a:cubicBezTo>
                <a:cubicBezTo>
                  <a:pt x="1903160" y="1157954"/>
                  <a:pt x="1690760" y="945554"/>
                  <a:pt x="1428752" y="945554"/>
                </a:cubicBezTo>
                <a:cubicBezTo>
                  <a:pt x="1166744" y="945554"/>
                  <a:pt x="954344" y="1157954"/>
                  <a:pt x="954344" y="1419962"/>
                </a:cubicBezTo>
                <a:close/>
                <a:moveTo>
                  <a:pt x="0" y="1680627"/>
                </a:moveTo>
                <a:lnTo>
                  <a:pt x="0" y="1159296"/>
                </a:lnTo>
                <a:lnTo>
                  <a:pt x="425250" y="1052984"/>
                </a:lnTo>
                <a:lnTo>
                  <a:pt x="425250" y="1060823"/>
                </a:lnTo>
                <a:lnTo>
                  <a:pt x="445785" y="1004716"/>
                </a:lnTo>
                <a:lnTo>
                  <a:pt x="462497" y="970025"/>
                </a:lnTo>
                <a:lnTo>
                  <a:pt x="237894" y="595685"/>
                </a:lnTo>
                <a:lnTo>
                  <a:pt x="606530" y="227048"/>
                </a:lnTo>
                <a:lnTo>
                  <a:pt x="981855" y="452243"/>
                </a:lnTo>
                <a:lnTo>
                  <a:pt x="1013504" y="436997"/>
                </a:lnTo>
                <a:lnTo>
                  <a:pt x="1063402" y="418734"/>
                </a:lnTo>
                <a:lnTo>
                  <a:pt x="1168086" y="0"/>
                </a:lnTo>
                <a:lnTo>
                  <a:pt x="1689417" y="0"/>
                </a:lnTo>
                <a:lnTo>
                  <a:pt x="1794100" y="418734"/>
                </a:lnTo>
                <a:lnTo>
                  <a:pt x="1843998" y="436997"/>
                </a:lnTo>
                <a:lnTo>
                  <a:pt x="1884615" y="456411"/>
                </a:lnTo>
                <a:lnTo>
                  <a:pt x="1882527" y="454323"/>
                </a:lnTo>
                <a:lnTo>
                  <a:pt x="2258399" y="228801"/>
                </a:lnTo>
                <a:lnTo>
                  <a:pt x="2627035" y="597437"/>
                </a:lnTo>
                <a:lnTo>
                  <a:pt x="2401512" y="973308"/>
                </a:lnTo>
                <a:lnTo>
                  <a:pt x="2393401" y="965198"/>
                </a:lnTo>
                <a:lnTo>
                  <a:pt x="2430098" y="1058334"/>
                </a:lnTo>
                <a:lnTo>
                  <a:pt x="2430098" y="1052984"/>
                </a:lnTo>
                <a:lnTo>
                  <a:pt x="2855348" y="1159297"/>
                </a:lnTo>
                <a:lnTo>
                  <a:pt x="2855348" y="1680628"/>
                </a:lnTo>
                <a:lnTo>
                  <a:pt x="2430098" y="1786940"/>
                </a:lnTo>
                <a:lnTo>
                  <a:pt x="2430098" y="1781590"/>
                </a:lnTo>
                <a:lnTo>
                  <a:pt x="2392217" y="1877732"/>
                </a:lnTo>
                <a:lnTo>
                  <a:pt x="2611072" y="2242490"/>
                </a:lnTo>
                <a:lnTo>
                  <a:pt x="2242435" y="2611126"/>
                </a:lnTo>
                <a:lnTo>
                  <a:pt x="1871755" y="2388718"/>
                </a:lnTo>
                <a:lnTo>
                  <a:pt x="1843998" y="2402928"/>
                </a:lnTo>
                <a:lnTo>
                  <a:pt x="1787891" y="2423463"/>
                </a:lnTo>
                <a:lnTo>
                  <a:pt x="1795729" y="2423463"/>
                </a:lnTo>
                <a:lnTo>
                  <a:pt x="1689416" y="2848713"/>
                </a:lnTo>
                <a:lnTo>
                  <a:pt x="1168085" y="2848713"/>
                </a:lnTo>
                <a:lnTo>
                  <a:pt x="1061773" y="2423463"/>
                </a:lnTo>
                <a:lnTo>
                  <a:pt x="1069612" y="2423463"/>
                </a:lnTo>
                <a:lnTo>
                  <a:pt x="1013504" y="2402928"/>
                </a:lnTo>
                <a:lnTo>
                  <a:pt x="987276" y="2390293"/>
                </a:lnTo>
                <a:lnTo>
                  <a:pt x="615066" y="2613618"/>
                </a:lnTo>
                <a:lnTo>
                  <a:pt x="246430" y="2244981"/>
                </a:lnTo>
                <a:lnTo>
                  <a:pt x="466497" y="1878203"/>
                </a:lnTo>
                <a:lnTo>
                  <a:pt x="445785" y="1835209"/>
                </a:lnTo>
                <a:lnTo>
                  <a:pt x="425250" y="1779102"/>
                </a:lnTo>
                <a:lnTo>
                  <a:pt x="425250" y="178694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83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9560" y="322282"/>
            <a:ext cx="6827520" cy="4937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167640" y="6252895"/>
            <a:ext cx="9083040" cy="369332"/>
          </a:xfrm>
          <a:prstGeom prst="rect">
            <a:avLst/>
          </a:prstGeom>
        </p:spPr>
        <p:txBody>
          <a:bodyPr wrap="square">
            <a:spAutoFit/>
          </a:bodyPr>
          <a:lstStyle/>
          <a:p>
            <a:r>
              <a:rPr lang="en-GB" dirty="0"/>
              <a:t>https://analyticsweek.com/content/the-blueprint-for-becoming-data-driven-data-quality/</a:t>
            </a:r>
          </a:p>
        </p:txBody>
      </p:sp>
      <p:pic>
        <p:nvPicPr>
          <p:cNvPr id="1026" name="Picture 2" descr="https://cdn-img-3.wanelo.com/p/f21/151/31a/578b5eddcc154d31e56105b/x354-q80.jpg"/>
          <p:cNvPicPr>
            <a:picLocks noChangeAspect="1" noChangeArrowheads="1"/>
          </p:cNvPicPr>
          <p:nvPr/>
        </p:nvPicPr>
        <p:blipFill rotWithShape="1">
          <a:blip r:embed="rId4">
            <a:extLst>
              <a:ext uri="{28A0092B-C50C-407E-A947-70E740481C1C}">
                <a14:useLocalDpi xmlns:a14="http://schemas.microsoft.com/office/drawing/2010/main" val="0"/>
              </a:ext>
            </a:extLst>
          </a:blip>
          <a:srcRect l="9096" t="9774" r="7062" b="10452"/>
          <a:stretch/>
        </p:blipFill>
        <p:spPr bwMode="auto">
          <a:xfrm>
            <a:off x="8191499" y="322282"/>
            <a:ext cx="2827021" cy="26898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92680" y="3283893"/>
            <a:ext cx="9448800" cy="2862322"/>
          </a:xfrm>
          <a:prstGeom prst="rect">
            <a:avLst/>
          </a:prstGeom>
          <a:solidFill>
            <a:schemeClr val="bg1"/>
          </a:solidFill>
          <a:ln>
            <a:solidFill>
              <a:srgbClr val="BBBB21"/>
            </a:solidFill>
          </a:ln>
          <a:effectLst>
            <a:outerShdw blurRad="50800" dist="38100" dir="2700000" algn="tl" rotWithShape="0">
              <a:prstClr val="black">
                <a:alpha val="40000"/>
              </a:prstClr>
            </a:outerShdw>
          </a:effectLst>
        </p:spPr>
        <p:txBody>
          <a:bodyPr wrap="square">
            <a:spAutoFit/>
          </a:bodyPr>
          <a:lstStyle/>
          <a:p>
            <a:r>
              <a:rPr lang="en-GB" sz="3600" dirty="0" smtClean="0"/>
              <a:t>‘Implicitly</a:t>
            </a:r>
            <a:r>
              <a:rPr lang="en-GB" sz="3600" dirty="0"/>
              <a:t>, the daily upkeep of data-driven processes become second-nature as aspects of </a:t>
            </a:r>
            <a:r>
              <a:rPr lang="en-GB" sz="3600" b="1" dirty="0"/>
              <a:t>data stewardship</a:t>
            </a:r>
            <a:r>
              <a:rPr lang="en-GB" sz="3600" dirty="0"/>
              <a:t>, provenance, integration, and even </a:t>
            </a:r>
            <a:r>
              <a:rPr lang="en-GB" sz="3600" dirty="0" smtClean="0"/>
              <a:t>modelling </a:t>
            </a:r>
            <a:r>
              <a:rPr lang="en-GB" sz="3600" dirty="0"/>
              <a:t>simply become due diligence for </a:t>
            </a:r>
            <a:r>
              <a:rPr lang="en-GB" sz="3600" b="1" dirty="0"/>
              <a:t>everyone’s </a:t>
            </a:r>
            <a:r>
              <a:rPr lang="en-GB" sz="3600" b="1" dirty="0" smtClean="0"/>
              <a:t>job</a:t>
            </a:r>
            <a:r>
              <a:rPr lang="en-GB" sz="3600" dirty="0" smtClean="0"/>
              <a:t>’</a:t>
            </a:r>
            <a:endParaRPr lang="en-GB" sz="3600" dirty="0"/>
          </a:p>
        </p:txBody>
      </p:sp>
    </p:spTree>
    <p:extLst>
      <p:ext uri="{BB962C8B-B14F-4D97-AF65-F5344CB8AC3E}">
        <p14:creationId xmlns:p14="http://schemas.microsoft.com/office/powerpoint/2010/main" val="409189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 y="6252895"/>
            <a:ext cx="9083040" cy="369332"/>
          </a:xfrm>
          <a:prstGeom prst="rect">
            <a:avLst/>
          </a:prstGeom>
        </p:spPr>
        <p:txBody>
          <a:bodyPr wrap="square">
            <a:spAutoFit/>
          </a:bodyPr>
          <a:lstStyle/>
          <a:p>
            <a:r>
              <a:rPr lang="en-GB" dirty="0"/>
              <a:t>http://www.itproportal.com/2016/04/18/from-devops-to-dataops/</a:t>
            </a:r>
            <a:endParaRPr lang="en-GB" dirty="0"/>
          </a:p>
        </p:txBody>
      </p:sp>
      <p:pic>
        <p:nvPicPr>
          <p:cNvPr id="1026" name="Picture 2" descr="https://cdn-img-3.wanelo.com/p/f21/151/31a/578b5eddcc154d31e56105b/x354-q80.jpg"/>
          <p:cNvPicPr>
            <a:picLocks noChangeAspect="1" noChangeArrowheads="1"/>
          </p:cNvPicPr>
          <p:nvPr/>
        </p:nvPicPr>
        <p:blipFill rotWithShape="1">
          <a:blip r:embed="rId3">
            <a:extLst>
              <a:ext uri="{28A0092B-C50C-407E-A947-70E740481C1C}">
                <a14:useLocalDpi xmlns:a14="http://schemas.microsoft.com/office/drawing/2010/main" val="0"/>
              </a:ext>
            </a:extLst>
          </a:blip>
          <a:srcRect l="9096" t="9774" r="7062" b="10452"/>
          <a:stretch/>
        </p:blipFill>
        <p:spPr bwMode="auto">
          <a:xfrm>
            <a:off x="8191499" y="322282"/>
            <a:ext cx="2827021" cy="26898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67640" y="227998"/>
            <a:ext cx="7005265" cy="55682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2349557" y="3694531"/>
            <a:ext cx="9646693" cy="2308324"/>
          </a:xfrm>
          <a:prstGeom prst="rect">
            <a:avLst/>
          </a:prstGeom>
          <a:solidFill>
            <a:schemeClr val="bg1"/>
          </a:solidFill>
          <a:ln>
            <a:solidFill>
              <a:srgbClr val="BBBB21"/>
            </a:solidFill>
          </a:ln>
          <a:effectLst>
            <a:outerShdw blurRad="50800" dist="38100" dir="2700000" algn="tl" rotWithShape="0">
              <a:prstClr val="black">
                <a:alpha val="40000"/>
              </a:prstClr>
            </a:outerShdw>
          </a:effectLst>
        </p:spPr>
        <p:txBody>
          <a:bodyPr wrap="square">
            <a:spAutoFit/>
          </a:bodyPr>
          <a:lstStyle/>
          <a:p>
            <a:r>
              <a:rPr lang="en-GB" sz="3600" dirty="0" smtClean="0"/>
              <a:t>‘We </a:t>
            </a:r>
            <a:r>
              <a:rPr lang="en-GB" sz="3600" dirty="0"/>
              <a:t>believe there are four layers to the </a:t>
            </a:r>
            <a:r>
              <a:rPr lang="en-GB" sz="3600" b="1" dirty="0" err="1"/>
              <a:t>DataOps</a:t>
            </a:r>
            <a:r>
              <a:rPr lang="en-GB" sz="3600" dirty="0"/>
              <a:t> process, which in most cases means </a:t>
            </a:r>
            <a:r>
              <a:rPr lang="en-GB" sz="3600" b="1" dirty="0"/>
              <a:t>four </a:t>
            </a:r>
            <a:r>
              <a:rPr lang="en-GB" sz="3600" b="1" dirty="0" smtClean="0"/>
              <a:t>skillsets</a:t>
            </a:r>
            <a:r>
              <a:rPr lang="en-GB" dirty="0"/>
              <a:t>. </a:t>
            </a:r>
            <a:r>
              <a:rPr lang="en-GB" sz="3600" dirty="0"/>
              <a:t>Information Consumers, Business Analysts, Platform Operations, Infrastructure </a:t>
            </a:r>
            <a:r>
              <a:rPr lang="en-GB" sz="3600" dirty="0" smtClean="0"/>
              <a:t>Operations’</a:t>
            </a:r>
            <a:endParaRPr lang="en-GB" sz="3600" dirty="0"/>
          </a:p>
        </p:txBody>
      </p:sp>
    </p:spTree>
    <p:extLst>
      <p:ext uri="{BB962C8B-B14F-4D97-AF65-F5344CB8AC3E}">
        <p14:creationId xmlns:p14="http://schemas.microsoft.com/office/powerpoint/2010/main" val="18477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gnetic Disk 2"/>
          <p:cNvSpPr/>
          <p:nvPr/>
        </p:nvSpPr>
        <p:spPr>
          <a:xfrm>
            <a:off x="7606600" y="1143977"/>
            <a:ext cx="2307020" cy="2831840"/>
          </a:xfrm>
          <a:prstGeom prst="flowChartMagneticDisk">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Arrow 3"/>
          <p:cNvSpPr/>
          <p:nvPr/>
        </p:nvSpPr>
        <p:spPr>
          <a:xfrm>
            <a:off x="2461260" y="1355937"/>
            <a:ext cx="4328160" cy="2407920"/>
          </a:xfrm>
          <a:prstGeom prst="rightArrow">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tx1"/>
                </a:solidFill>
              </a:rPr>
              <a:t>ETL</a:t>
            </a:r>
          </a:p>
        </p:txBody>
      </p:sp>
      <p:grpSp>
        <p:nvGrpSpPr>
          <p:cNvPr id="7" name="Group 6"/>
          <p:cNvGrpSpPr/>
          <p:nvPr/>
        </p:nvGrpSpPr>
        <p:grpSpPr>
          <a:xfrm>
            <a:off x="2461260" y="4099560"/>
            <a:ext cx="7604760" cy="1911744"/>
            <a:chOff x="2545080" y="4411980"/>
            <a:chExt cx="7604760" cy="1911744"/>
          </a:xfrm>
        </p:grpSpPr>
        <p:sp>
          <p:nvSpPr>
            <p:cNvPr id="5" name="Right Brace 4"/>
            <p:cNvSpPr/>
            <p:nvPr/>
          </p:nvSpPr>
          <p:spPr>
            <a:xfrm rot="5400000">
              <a:off x="6069330" y="887730"/>
              <a:ext cx="556260" cy="7604760"/>
            </a:xfrm>
            <a:prstGeom prst="rightBrac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600"/>
            </a:p>
          </p:txBody>
        </p:sp>
        <p:sp>
          <p:nvSpPr>
            <p:cNvPr id="6" name="TextBox 5"/>
            <p:cNvSpPr txBox="1"/>
            <p:nvPr/>
          </p:nvSpPr>
          <p:spPr>
            <a:xfrm>
              <a:off x="3181016" y="5215728"/>
              <a:ext cx="6332887" cy="1107996"/>
            </a:xfrm>
            <a:prstGeom prst="rect">
              <a:avLst/>
            </a:prstGeom>
            <a:noFill/>
          </p:spPr>
          <p:txBody>
            <a:bodyPr wrap="none" rtlCol="0">
              <a:spAutoFit/>
            </a:bodyPr>
            <a:lstStyle/>
            <a:p>
              <a:r>
                <a:rPr lang="en-GB" sz="6600" dirty="0" smtClean="0"/>
                <a:t>Data Governance</a:t>
              </a:r>
              <a:endParaRPr lang="en-GB" sz="6600" dirty="0"/>
            </a:p>
          </p:txBody>
        </p:sp>
      </p:grpSp>
    </p:spTree>
    <p:extLst>
      <p:ext uri="{BB962C8B-B14F-4D97-AF65-F5344CB8AC3E}">
        <p14:creationId xmlns:p14="http://schemas.microsoft.com/office/powerpoint/2010/main" val="163049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91687"/>
            <a:ext cx="12192000" cy="1754326"/>
          </a:xfrm>
          <a:prstGeom prst="rect">
            <a:avLst/>
          </a:prstGeom>
          <a:noFill/>
        </p:spPr>
        <p:txBody>
          <a:bodyPr wrap="square" rtlCol="0">
            <a:spAutoFit/>
          </a:bodyPr>
          <a:lstStyle/>
          <a:p>
            <a:pPr algn="ctr"/>
            <a:r>
              <a:rPr lang="en-GB" sz="5400" dirty="0" smtClean="0">
                <a:solidFill>
                  <a:schemeClr val="bg1"/>
                </a:solidFill>
              </a:rPr>
              <a:t>Harsh</a:t>
            </a:r>
          </a:p>
          <a:p>
            <a:pPr algn="ctr"/>
            <a:r>
              <a:rPr lang="en-GB" sz="5400" dirty="0" smtClean="0">
                <a:solidFill>
                  <a:schemeClr val="bg1"/>
                </a:solidFill>
              </a:rPr>
              <a:t>realities</a:t>
            </a:r>
            <a:endParaRPr lang="en-US" sz="5400" dirty="0">
              <a:solidFill>
                <a:schemeClr val="bg1"/>
              </a:solidFill>
            </a:endParaRPr>
          </a:p>
        </p:txBody>
      </p:sp>
    </p:spTree>
    <p:extLst>
      <p:ext uri="{BB962C8B-B14F-4D97-AF65-F5344CB8AC3E}">
        <p14:creationId xmlns:p14="http://schemas.microsoft.com/office/powerpoint/2010/main" val="1754745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gnetic Disk 2"/>
          <p:cNvSpPr/>
          <p:nvPr/>
        </p:nvSpPr>
        <p:spPr>
          <a:xfrm>
            <a:off x="1129600" y="1919109"/>
            <a:ext cx="2307020" cy="2831840"/>
          </a:xfrm>
          <a:prstGeom prst="flowChartMagneticDisk">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663440" y="2550199"/>
            <a:ext cx="1760418" cy="1569660"/>
          </a:xfrm>
          <a:prstGeom prst="rect">
            <a:avLst/>
          </a:prstGeom>
          <a:noFill/>
        </p:spPr>
        <p:txBody>
          <a:bodyPr wrap="none" rtlCol="0">
            <a:spAutoFit/>
          </a:bodyPr>
          <a:lstStyle/>
          <a:p>
            <a:r>
              <a:rPr lang="en-GB" sz="9600" dirty="0" smtClean="0"/>
              <a:t>1 &gt;</a:t>
            </a:r>
            <a:endParaRPr lang="en-GB" sz="9600" dirty="0"/>
          </a:p>
        </p:txBody>
      </p:sp>
      <p:sp>
        <p:nvSpPr>
          <p:cNvPr id="2" name="Rectangle 1"/>
          <p:cNvSpPr/>
          <p:nvPr/>
        </p:nvSpPr>
        <p:spPr>
          <a:xfrm>
            <a:off x="6316972" y="2550199"/>
            <a:ext cx="4506362" cy="1569660"/>
          </a:xfrm>
          <a:prstGeom prst="rect">
            <a:avLst/>
          </a:prstGeom>
          <a:noFill/>
        </p:spPr>
        <p:txBody>
          <a:bodyPr wrap="none" rtlCol="0">
            <a:spAutoFit/>
          </a:bodyPr>
          <a:lstStyle/>
          <a:p>
            <a:r>
              <a:rPr lang="en-GB" sz="9600" dirty="0"/>
              <a:t>30billion</a:t>
            </a:r>
          </a:p>
        </p:txBody>
      </p:sp>
    </p:spTree>
    <p:extLst>
      <p:ext uri="{BB962C8B-B14F-4D97-AF65-F5344CB8AC3E}">
        <p14:creationId xmlns:p14="http://schemas.microsoft.com/office/powerpoint/2010/main" val="32250093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imgur.com/pkqmF0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480" y="705485"/>
            <a:ext cx="2814956" cy="281495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799436" y="4114800"/>
            <a:ext cx="4166525" cy="1754326"/>
          </a:xfrm>
          <a:prstGeom prst="rect">
            <a:avLst/>
          </a:prstGeom>
          <a:noFill/>
        </p:spPr>
        <p:txBody>
          <a:bodyPr wrap="none" rtlCol="0">
            <a:spAutoFit/>
          </a:bodyPr>
          <a:lstStyle/>
          <a:p>
            <a:pPr algn="ctr"/>
            <a:r>
              <a:rPr lang="en-GB" sz="5400" dirty="0" smtClean="0"/>
              <a:t>18p/hour</a:t>
            </a:r>
          </a:p>
          <a:p>
            <a:pPr algn="ctr"/>
            <a:r>
              <a:rPr lang="en-GB" sz="5400" dirty="0" smtClean="0"/>
              <a:t>£4.32 per day</a:t>
            </a:r>
            <a:endParaRPr lang="en-GB" sz="5400" dirty="0"/>
          </a:p>
        </p:txBody>
      </p:sp>
      <p:sp>
        <p:nvSpPr>
          <p:cNvPr id="24" name="TextBox 23"/>
          <p:cNvSpPr txBox="1"/>
          <p:nvPr/>
        </p:nvSpPr>
        <p:spPr>
          <a:xfrm>
            <a:off x="1341448" y="4114800"/>
            <a:ext cx="4003019" cy="1754326"/>
          </a:xfrm>
          <a:prstGeom prst="rect">
            <a:avLst/>
          </a:prstGeom>
          <a:noFill/>
        </p:spPr>
        <p:txBody>
          <a:bodyPr wrap="none" rtlCol="0">
            <a:spAutoFit/>
          </a:bodyPr>
          <a:lstStyle/>
          <a:p>
            <a:pPr algn="ctr"/>
            <a:r>
              <a:rPr lang="en-GB" sz="5400" dirty="0" smtClean="0"/>
              <a:t>6250p/hour</a:t>
            </a:r>
          </a:p>
          <a:p>
            <a:pPr algn="ctr"/>
            <a:r>
              <a:rPr lang="en-GB" sz="5400" dirty="0" smtClean="0"/>
              <a:t>£500 per day</a:t>
            </a:r>
            <a:endParaRPr lang="en-GB" sz="5400" dirty="0"/>
          </a:p>
        </p:txBody>
      </p:sp>
      <p:pic>
        <p:nvPicPr>
          <p:cNvPr id="2054" name="Picture 6" descr="http://upload.wikimedia.org/wikipedia/commons/thumb/b/b9/AWS_Simple_Icons_Compute_Amazon_EC2_Instances.svg/220px-AWS_Simple_Icons_Compute_Amazon_EC2_Instance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949" y="1065213"/>
            <a:ext cx="20955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29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963441" y="2023390"/>
            <a:ext cx="3456723" cy="2416890"/>
            <a:chOff x="2252501" y="2467530"/>
            <a:chExt cx="3456723" cy="2416890"/>
          </a:xfrm>
        </p:grpSpPr>
        <p:sp>
          <p:nvSpPr>
            <p:cNvPr id="3" name="Flowchart: Magnetic Disk 2"/>
            <p:cNvSpPr/>
            <p:nvPr/>
          </p:nvSpPr>
          <p:spPr>
            <a:xfrm>
              <a:off x="3979478" y="2467530"/>
              <a:ext cx="1187452" cy="1531372"/>
            </a:xfrm>
            <a:prstGeom prst="flowChartMagneticDisk">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2252501" y="2782443"/>
              <a:ext cx="3456723" cy="2101977"/>
              <a:chOff x="2097748" y="1254219"/>
              <a:chExt cx="3605491" cy="2192440"/>
            </a:xfrm>
          </p:grpSpPr>
          <p:sp>
            <p:nvSpPr>
              <p:cNvPr id="5" name="Rounded Rectangle 4"/>
              <p:cNvSpPr/>
              <p:nvPr/>
            </p:nvSpPr>
            <p:spPr>
              <a:xfrm rot="2679612">
                <a:off x="2097748" y="2800359"/>
                <a:ext cx="1389861" cy="6463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rot="2700106">
                <a:off x="3442284" y="812287"/>
                <a:ext cx="1819024" cy="2702887"/>
              </a:xfrm>
              <a:custGeom>
                <a:avLst/>
                <a:gdLst>
                  <a:gd name="connsiteX0" fmla="*/ 1431848 w 1819024"/>
                  <a:gd name="connsiteY0" fmla="*/ 118791 h 2702887"/>
                  <a:gd name="connsiteX1" fmla="*/ 1494756 w 1819024"/>
                  <a:gd name="connsiteY1" fmla="*/ 92730 h 2702887"/>
                  <a:gd name="connsiteX2" fmla="*/ 1494756 w 1819024"/>
                  <a:gd name="connsiteY2" fmla="*/ 92731 h 2702887"/>
                  <a:gd name="connsiteX3" fmla="*/ 1515354 w 1819024"/>
                  <a:gd name="connsiteY3" fmla="*/ 96888 h 2702887"/>
                  <a:gd name="connsiteX4" fmla="*/ 1518512 w 1819024"/>
                  <a:gd name="connsiteY4" fmla="*/ 63190 h 2702887"/>
                  <a:gd name="connsiteX5" fmla="*/ 1594293 w 1819024"/>
                  <a:gd name="connsiteY5" fmla="*/ 504 h 2702887"/>
                  <a:gd name="connsiteX6" fmla="*/ 1692154 w 1819024"/>
                  <a:gd name="connsiteY6" fmla="*/ 79582 h 2702887"/>
                  <a:gd name="connsiteX7" fmla="*/ 1818520 w 1819024"/>
                  <a:gd name="connsiteY7" fmla="*/ 1269925 h 2702887"/>
                  <a:gd name="connsiteX8" fmla="*/ 1815224 w 1819024"/>
                  <a:gd name="connsiteY8" fmla="*/ 1305099 h 2702887"/>
                  <a:gd name="connsiteX9" fmla="*/ 1800956 w 1819024"/>
                  <a:gd name="connsiteY9" fmla="*/ 1332015 h 2702887"/>
                  <a:gd name="connsiteX10" fmla="*/ 1808993 w 1819024"/>
                  <a:gd name="connsiteY10" fmla="*/ 1340052 h 2702887"/>
                  <a:gd name="connsiteX11" fmla="*/ 1495817 w 1819024"/>
                  <a:gd name="connsiteY11" fmla="*/ 1653248 h 2702887"/>
                  <a:gd name="connsiteX12" fmla="*/ 1494464 w 1819024"/>
                  <a:gd name="connsiteY12" fmla="*/ 1651895 h 2702887"/>
                  <a:gd name="connsiteX13" fmla="*/ 982111 w 1819024"/>
                  <a:gd name="connsiteY13" fmla="*/ 2164280 h 2702887"/>
                  <a:gd name="connsiteX14" fmla="*/ 982111 w 1819024"/>
                  <a:gd name="connsiteY14" fmla="*/ 2702887 h 2702887"/>
                  <a:gd name="connsiteX15" fmla="*/ 6374 w 1819024"/>
                  <a:gd name="connsiteY15" fmla="*/ 2702887 h 2702887"/>
                  <a:gd name="connsiteX16" fmla="*/ 6374 w 1819024"/>
                  <a:gd name="connsiteY16" fmla="*/ 2150689 h 2702887"/>
                  <a:gd name="connsiteX17" fmla="*/ 6649 w 1819024"/>
                  <a:gd name="connsiteY17" fmla="*/ 2150689 h 2702887"/>
                  <a:gd name="connsiteX18" fmla="*/ 6649 w 1819024"/>
                  <a:gd name="connsiteY18" fmla="*/ 1972453 h 2702887"/>
                  <a:gd name="connsiteX19" fmla="*/ 0 w 1819024"/>
                  <a:gd name="connsiteY19" fmla="*/ 1903109 h 2702887"/>
                  <a:gd name="connsiteX20" fmla="*/ 109016 w 1819024"/>
                  <a:gd name="connsiteY20" fmla="*/ 1639899 h 2702887"/>
                  <a:gd name="connsiteX21" fmla="*/ 110880 w 1819024"/>
                  <a:gd name="connsiteY21" fmla="*/ 1638297 h 2702887"/>
                  <a:gd name="connsiteX22" fmla="*/ 111399 w 1819024"/>
                  <a:gd name="connsiteY22" fmla="*/ 1637516 h 2702887"/>
                  <a:gd name="connsiteX23" fmla="*/ 975611 w 1819024"/>
                  <a:gd name="connsiteY23" fmla="*/ 773250 h 2702887"/>
                  <a:gd name="connsiteX24" fmla="*/ 1193272 w 1819024"/>
                  <a:gd name="connsiteY24" fmla="*/ 773243 h 2702887"/>
                  <a:gd name="connsiteX25" fmla="*/ 1193271 w 1819024"/>
                  <a:gd name="connsiteY25" fmla="*/ 773244 h 2702887"/>
                  <a:gd name="connsiteX26" fmla="*/ 1193278 w 1819024"/>
                  <a:gd name="connsiteY26" fmla="*/ 990904 h 2702887"/>
                  <a:gd name="connsiteX27" fmla="*/ 1099986 w 1819024"/>
                  <a:gd name="connsiteY27" fmla="*/ 1084202 h 2702887"/>
                  <a:gd name="connsiteX28" fmla="*/ 1091355 w 1819024"/>
                  <a:gd name="connsiteY28" fmla="*/ 1089933 h 2702887"/>
                  <a:gd name="connsiteX29" fmla="*/ 779739 w 1819024"/>
                  <a:gd name="connsiteY29" fmla="*/ 1401568 h 2702887"/>
                  <a:gd name="connsiteX30" fmla="*/ 779745 w 1819024"/>
                  <a:gd name="connsiteY30" fmla="*/ 1591388 h 2702887"/>
                  <a:gd name="connsiteX31" fmla="*/ 925164 w 1819024"/>
                  <a:gd name="connsiteY31" fmla="*/ 1620868 h 2702887"/>
                  <a:gd name="connsiteX32" fmla="*/ 969530 w 1819024"/>
                  <a:gd name="connsiteY32" fmla="*/ 1591406 h 2702887"/>
                  <a:gd name="connsiteX33" fmla="*/ 969985 w 1819024"/>
                  <a:gd name="connsiteY33" fmla="*/ 1591860 h 2702887"/>
                  <a:gd name="connsiteX34" fmla="*/ 1399190 w 1819024"/>
                  <a:gd name="connsiteY34" fmla="*/ 1162629 h 2702887"/>
                  <a:gd name="connsiteX35" fmla="*/ 1405851 w 1819024"/>
                  <a:gd name="connsiteY35" fmla="*/ 1169290 h 2702887"/>
                  <a:gd name="connsiteX36" fmla="*/ 1405795 w 1819024"/>
                  <a:gd name="connsiteY36" fmla="*/ 181701 h 2702887"/>
                  <a:gd name="connsiteX37" fmla="*/ 1431848 w 1819024"/>
                  <a:gd name="connsiteY37" fmla="*/ 118791 h 270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9024" h="2702887">
                    <a:moveTo>
                      <a:pt x="1431848" y="118791"/>
                    </a:moveTo>
                    <a:cubicBezTo>
                      <a:pt x="1447947" y="102691"/>
                      <a:pt x="1470188" y="92731"/>
                      <a:pt x="1494756" y="92730"/>
                    </a:cubicBezTo>
                    <a:lnTo>
                      <a:pt x="1494756" y="92731"/>
                    </a:lnTo>
                    <a:lnTo>
                      <a:pt x="1515354" y="96888"/>
                    </a:lnTo>
                    <a:lnTo>
                      <a:pt x="1518512" y="63190"/>
                    </a:lnTo>
                    <a:cubicBezTo>
                      <a:pt x="1528571" y="30012"/>
                      <a:pt x="1557647" y="4394"/>
                      <a:pt x="1594293" y="504"/>
                    </a:cubicBezTo>
                    <a:cubicBezTo>
                      <a:pt x="1643153" y="-4682"/>
                      <a:pt x="1686967" y="30721"/>
                      <a:pt x="1692154" y="79582"/>
                    </a:cubicBezTo>
                    <a:lnTo>
                      <a:pt x="1818520" y="1269925"/>
                    </a:lnTo>
                    <a:cubicBezTo>
                      <a:pt x="1819817" y="1282140"/>
                      <a:pt x="1818577" y="1294040"/>
                      <a:pt x="1815224" y="1305099"/>
                    </a:cubicBezTo>
                    <a:lnTo>
                      <a:pt x="1800956" y="1332015"/>
                    </a:lnTo>
                    <a:lnTo>
                      <a:pt x="1808993" y="1340052"/>
                    </a:lnTo>
                    <a:lnTo>
                      <a:pt x="1495817" y="1653248"/>
                    </a:lnTo>
                    <a:lnTo>
                      <a:pt x="1494464" y="1651895"/>
                    </a:lnTo>
                    <a:lnTo>
                      <a:pt x="982111" y="2164280"/>
                    </a:lnTo>
                    <a:lnTo>
                      <a:pt x="982111" y="2702887"/>
                    </a:lnTo>
                    <a:lnTo>
                      <a:pt x="6374" y="2702887"/>
                    </a:lnTo>
                    <a:lnTo>
                      <a:pt x="6374" y="2150689"/>
                    </a:lnTo>
                    <a:lnTo>
                      <a:pt x="6649" y="2150689"/>
                    </a:lnTo>
                    <a:lnTo>
                      <a:pt x="6649" y="1972453"/>
                    </a:lnTo>
                    <a:lnTo>
                      <a:pt x="0" y="1903109"/>
                    </a:lnTo>
                    <a:cubicBezTo>
                      <a:pt x="-3" y="1807847"/>
                      <a:pt x="36336" y="1712584"/>
                      <a:pt x="109016" y="1639899"/>
                    </a:cubicBezTo>
                    <a:lnTo>
                      <a:pt x="110880" y="1638297"/>
                    </a:lnTo>
                    <a:lnTo>
                      <a:pt x="111399" y="1637516"/>
                    </a:lnTo>
                    <a:lnTo>
                      <a:pt x="975611" y="773250"/>
                    </a:lnTo>
                    <a:cubicBezTo>
                      <a:pt x="1035715" y="713143"/>
                      <a:pt x="1133164" y="713140"/>
                      <a:pt x="1193272" y="773243"/>
                    </a:cubicBezTo>
                    <a:lnTo>
                      <a:pt x="1193271" y="773244"/>
                    </a:lnTo>
                    <a:cubicBezTo>
                      <a:pt x="1253378" y="833348"/>
                      <a:pt x="1253381" y="930797"/>
                      <a:pt x="1193278" y="990904"/>
                    </a:cubicBezTo>
                    <a:lnTo>
                      <a:pt x="1099986" y="1084202"/>
                    </a:lnTo>
                    <a:lnTo>
                      <a:pt x="1091355" y="1089933"/>
                    </a:lnTo>
                    <a:lnTo>
                      <a:pt x="779739" y="1401568"/>
                    </a:lnTo>
                    <a:cubicBezTo>
                      <a:pt x="727324" y="1453987"/>
                      <a:pt x="727326" y="1538973"/>
                      <a:pt x="779745" y="1591388"/>
                    </a:cubicBezTo>
                    <a:cubicBezTo>
                      <a:pt x="819059" y="1630700"/>
                      <a:pt x="876692" y="1640526"/>
                      <a:pt x="925164" y="1620868"/>
                    </a:cubicBezTo>
                    <a:lnTo>
                      <a:pt x="969530" y="1591406"/>
                    </a:lnTo>
                    <a:lnTo>
                      <a:pt x="969985" y="1591860"/>
                    </a:lnTo>
                    <a:lnTo>
                      <a:pt x="1399190" y="1162629"/>
                    </a:lnTo>
                    <a:lnTo>
                      <a:pt x="1405851" y="1169290"/>
                    </a:lnTo>
                    <a:lnTo>
                      <a:pt x="1405795" y="181701"/>
                    </a:lnTo>
                    <a:cubicBezTo>
                      <a:pt x="1405793" y="157133"/>
                      <a:pt x="1415750" y="134891"/>
                      <a:pt x="1431848" y="11879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050" name="Picture 2" descr="http://www.thedatereport.com/dating/wp-content/uploads/2013/08/f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8367" y="2010136"/>
            <a:ext cx="2722067" cy="273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07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49163" y="484368"/>
            <a:ext cx="3340352" cy="5693866"/>
          </a:xfrm>
          <a:prstGeom prst="rect">
            <a:avLst/>
          </a:prstGeom>
          <a:solidFill>
            <a:schemeClr val="tx1">
              <a:lumMod val="95000"/>
              <a:lumOff val="5000"/>
            </a:schemeClr>
          </a:solidFill>
        </p:spPr>
        <p:txBody>
          <a:bodyPr wrap="square">
            <a:spAutoFit/>
          </a:bodyPr>
          <a:lstStyle/>
          <a:p>
            <a:r>
              <a:rPr lang="en-US" sz="1400" dirty="0">
                <a:solidFill>
                  <a:schemeClr val="bg1"/>
                </a:solidFill>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a:t>
            </a:r>
            <a:r>
              <a:rPr lang="en-US" sz="1400" dirty="0">
                <a:solidFill>
                  <a:srgbClr val="00B0F0"/>
                </a:solidFill>
                <a:latin typeface="Courier New" panose="02070309020205020404" pitchFamily="49" charset="0"/>
                <a:cs typeface="Courier New" panose="02070309020205020404" pitchFamily="49" charset="0"/>
              </a:rPr>
              <a:t>"dataset"</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r>
              <a:rPr lang="en-US" sz="1400" dirty="0">
                <a:solidFill>
                  <a:srgbClr val="00B0F0"/>
                </a:solidFill>
                <a:latin typeface="Courier New" panose="02070309020205020404" pitchFamily="49" charset="0"/>
                <a:cs typeface="Courier New" panose="02070309020205020404" pitchFamily="49" charset="0"/>
              </a:rPr>
              <a:t>"name"</a:t>
            </a:r>
            <a:r>
              <a:rPr lang="en-US" sz="1400" dirty="0">
                <a:solidFill>
                  <a:schemeClr val="bg1"/>
                </a:solidFill>
                <a:latin typeface="Courier New" panose="02070309020205020404" pitchFamily="49" charset="0"/>
                <a:cs typeface="Courier New" panose="02070309020205020404" pitchFamily="49" charset="0"/>
              </a:rPr>
              <a:t>: "Some data",</a:t>
            </a:r>
          </a:p>
          <a:p>
            <a:r>
              <a:rPr lang="en-US" sz="1400" dirty="0">
                <a:latin typeface="Courier New" panose="02070309020205020404" pitchFamily="49" charset="0"/>
                <a:cs typeface="Courier New" panose="02070309020205020404" pitchFamily="49" charset="0"/>
              </a:rPr>
              <a:t>    </a:t>
            </a:r>
            <a:r>
              <a:rPr lang="en-US" sz="1400" dirty="0">
                <a:solidFill>
                  <a:srgbClr val="00B0F0"/>
                </a:solidFill>
                <a:latin typeface="Courier New" panose="02070309020205020404" pitchFamily="49" charset="0"/>
                <a:cs typeface="Courier New" panose="02070309020205020404" pitchFamily="49" charset="0"/>
              </a:rPr>
              <a:t>"column_names"</a:t>
            </a:r>
            <a:r>
              <a:rPr lang="en-US" sz="1400" dirty="0">
                <a:solidFill>
                  <a:schemeClr val="bg1"/>
                </a:solidFill>
                <a:latin typeface="Courier New" panose="02070309020205020404" pitchFamily="49" charset="0"/>
                <a:cs typeface="Courier New" panose="02070309020205020404" pitchFamily="49" charset="0"/>
              </a:rPr>
              <a:t>: [</a:t>
            </a:r>
          </a:p>
          <a:p>
            <a:r>
              <a:rPr lang="en-US" sz="1400" dirty="0">
                <a:solidFill>
                  <a:schemeClr val="bg1"/>
                </a:solidFill>
                <a:latin typeface="Courier New" panose="02070309020205020404" pitchFamily="49" charset="0"/>
                <a:cs typeface="Courier New" panose="02070309020205020404" pitchFamily="49" charset="0"/>
              </a:rPr>
              <a:t>      "Date",</a:t>
            </a:r>
          </a:p>
          <a:p>
            <a:r>
              <a:rPr lang="en-US" sz="1400" dirty="0">
                <a:solidFill>
                  <a:schemeClr val="bg1"/>
                </a:solidFill>
                <a:latin typeface="Courier New" panose="02070309020205020404" pitchFamily="49" charset="0"/>
                <a:cs typeface="Courier New" panose="02070309020205020404" pitchFamily="49" charset="0"/>
              </a:rPr>
              <a:t>      "Open",</a:t>
            </a:r>
          </a:p>
          <a:p>
            <a:r>
              <a:rPr lang="en-US" sz="1400" dirty="0">
                <a:solidFill>
                  <a:schemeClr val="bg1"/>
                </a:solidFill>
                <a:latin typeface="Courier New" panose="02070309020205020404" pitchFamily="49" charset="0"/>
                <a:cs typeface="Courier New" panose="02070309020205020404" pitchFamily="49" charset="0"/>
              </a:rPr>
              <a:t>      "High",</a:t>
            </a:r>
          </a:p>
          <a:p>
            <a:r>
              <a:rPr lang="en-US" sz="1400" dirty="0">
                <a:solidFill>
                  <a:schemeClr val="bg1"/>
                </a:solidFill>
                <a:latin typeface="Courier New" panose="02070309020205020404" pitchFamily="49" charset="0"/>
                <a:cs typeface="Courier New" panose="02070309020205020404" pitchFamily="49" charset="0"/>
              </a:rPr>
              <a:t>      "Low",</a:t>
            </a:r>
          </a:p>
          <a:p>
            <a:r>
              <a:rPr lang="en-US" sz="1400" dirty="0">
                <a:solidFill>
                  <a:schemeClr val="bg1"/>
                </a:solidFill>
                <a:latin typeface="Courier New" panose="02070309020205020404" pitchFamily="49" charset="0"/>
                <a:cs typeface="Courier New" panose="02070309020205020404" pitchFamily="49" charset="0"/>
              </a:rPr>
              <a:t>      "Close",</a:t>
            </a:r>
          </a:p>
          <a:p>
            <a:r>
              <a:rPr lang="en-US" sz="1400" dirty="0">
                <a:solidFill>
                  <a:schemeClr val="bg1"/>
                </a:solidFill>
                <a:latin typeface="Courier New" panose="02070309020205020404" pitchFamily="49" charset="0"/>
                <a:cs typeface="Courier New" panose="02070309020205020404" pitchFamily="49" charset="0"/>
              </a:rPr>
              <a:t>      "Volume"</a:t>
            </a:r>
          </a:p>
          <a:p>
            <a:r>
              <a:rPr lang="en-US" sz="1400" dirty="0">
                <a:solidFill>
                  <a:schemeClr val="bg1"/>
                </a:solidFill>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r>
              <a:rPr lang="en-US" sz="1400" dirty="0">
                <a:solidFill>
                  <a:srgbClr val="00B0F0"/>
                </a:solidFill>
                <a:latin typeface="Courier New" panose="02070309020205020404" pitchFamily="49" charset="0"/>
                <a:cs typeface="Courier New" panose="02070309020205020404" pitchFamily="49" charset="0"/>
              </a:rPr>
              <a:t>"frequency"</a:t>
            </a:r>
            <a:r>
              <a:rPr lang="en-US" sz="1400" dirty="0">
                <a:solidFill>
                  <a:schemeClr val="bg1"/>
                </a:solidFill>
                <a:latin typeface="Courier New" panose="02070309020205020404" pitchFamily="49" charset="0"/>
                <a:cs typeface="Courier New" panose="02070309020205020404" pitchFamily="49" charset="0"/>
              </a:rPr>
              <a:t>: "daily",</a:t>
            </a:r>
          </a:p>
          <a:p>
            <a:r>
              <a:rPr lang="en-US" sz="1400" dirty="0" smtClean="0">
                <a:latin typeface="Courier New" panose="02070309020205020404" pitchFamily="49" charset="0"/>
                <a:cs typeface="Courier New" panose="02070309020205020404" pitchFamily="49" charset="0"/>
              </a:rPr>
              <a:t>    </a:t>
            </a:r>
            <a:r>
              <a:rPr lang="en-US" sz="1400" dirty="0" smtClean="0">
                <a:solidFill>
                  <a:srgbClr val="00B0F0"/>
                </a:solidFill>
                <a:latin typeface="Courier New" panose="02070309020205020404" pitchFamily="49" charset="0"/>
                <a:cs typeface="Courier New" panose="02070309020205020404" pitchFamily="49" charset="0"/>
              </a:rPr>
              <a:t>"type"</a:t>
            </a:r>
            <a:r>
              <a:rPr lang="en-US" sz="1400" dirty="0" smtClean="0">
                <a:solidFill>
                  <a:schemeClr val="bg1"/>
                </a:solidFill>
                <a:latin typeface="Courier New" panose="02070309020205020404" pitchFamily="49" charset="0"/>
                <a:cs typeface="Courier New" panose="02070309020205020404" pitchFamily="49" charset="0"/>
              </a:rPr>
              <a:t>: </a:t>
            </a:r>
            <a:r>
              <a:rPr lang="en-US" sz="1400" dirty="0">
                <a:solidFill>
                  <a:schemeClr val="bg1"/>
                </a:solidFill>
                <a:latin typeface="Courier New" panose="02070309020205020404" pitchFamily="49" charset="0"/>
                <a:cs typeface="Courier New" panose="02070309020205020404" pitchFamily="49" charset="0"/>
              </a:rPr>
              <a:t>"Time Series",</a:t>
            </a:r>
          </a:p>
          <a:p>
            <a:r>
              <a:rPr lang="en-US" sz="1400" dirty="0">
                <a:latin typeface="Courier New" panose="02070309020205020404" pitchFamily="49" charset="0"/>
                <a:cs typeface="Courier New" panose="02070309020205020404" pitchFamily="49" charset="0"/>
              </a:rPr>
              <a:t>    </a:t>
            </a:r>
            <a:r>
              <a:rPr lang="en-US" sz="1400" dirty="0" smtClean="0">
                <a:solidFill>
                  <a:srgbClr val="00B0F0"/>
                </a:solidFill>
                <a:latin typeface="Courier New" panose="02070309020205020404" pitchFamily="49" charset="0"/>
                <a:cs typeface="Courier New" panose="02070309020205020404" pitchFamily="49" charset="0"/>
              </a:rPr>
              <a:t>"</a:t>
            </a:r>
            <a:r>
              <a:rPr lang="en-US" sz="1400" dirty="0">
                <a:solidFill>
                  <a:srgbClr val="00B0F0"/>
                </a:solidFill>
                <a:latin typeface="Courier New" panose="02070309020205020404" pitchFamily="49" charset="0"/>
                <a:cs typeface="Courier New" panose="02070309020205020404" pitchFamily="49" charset="0"/>
              </a:rPr>
              <a:t>premium"</a:t>
            </a:r>
            <a:r>
              <a:rPr lang="en-US" sz="1400" dirty="0">
                <a:solidFill>
                  <a:schemeClr val="bg1"/>
                </a:solidFill>
                <a:latin typeface="Courier New" panose="02070309020205020404" pitchFamily="49" charset="0"/>
                <a:cs typeface="Courier New" panose="02070309020205020404" pitchFamily="49" charset="0"/>
              </a:rPr>
              <a:t>: false,</a:t>
            </a:r>
          </a:p>
          <a:p>
            <a:r>
              <a:rPr lang="en-US" sz="1400" dirty="0">
                <a:latin typeface="Courier New" panose="02070309020205020404" pitchFamily="49" charset="0"/>
                <a:cs typeface="Courier New" panose="02070309020205020404" pitchFamily="49" charset="0"/>
              </a:rPr>
              <a:t>    </a:t>
            </a:r>
            <a:r>
              <a:rPr lang="en-US" sz="1400" dirty="0">
                <a:solidFill>
                  <a:srgbClr val="00B0F0"/>
                </a:solidFill>
                <a:latin typeface="Courier New" panose="02070309020205020404" pitchFamily="49" charset="0"/>
                <a:cs typeface="Courier New" panose="02070309020205020404" pitchFamily="49" charset="0"/>
              </a:rPr>
              <a:t>"data"</a:t>
            </a:r>
            <a:r>
              <a:rPr lang="en-US" sz="1400" dirty="0">
                <a:solidFill>
                  <a:schemeClr val="bg1"/>
                </a:solidFill>
                <a:latin typeface="Courier New" panose="02070309020205020404" pitchFamily="49" charset="0"/>
                <a:cs typeface="Courier New" panose="02070309020205020404" pitchFamily="49" charset="0"/>
              </a:rPr>
              <a:t>: [</a:t>
            </a:r>
          </a:p>
          <a:p>
            <a:r>
              <a:rPr lang="en-US" sz="1400" dirty="0">
                <a:solidFill>
                  <a:schemeClr val="bg1"/>
                </a:solidFill>
                <a:latin typeface="Courier New" panose="02070309020205020404" pitchFamily="49" charset="0"/>
                <a:cs typeface="Courier New" panose="02070309020205020404" pitchFamily="49" charset="0"/>
              </a:rPr>
              <a:t>      [</a:t>
            </a:r>
          </a:p>
          <a:p>
            <a:r>
              <a:rPr lang="en-US" sz="1400" dirty="0">
                <a:solidFill>
                  <a:schemeClr val="bg1"/>
                </a:solidFill>
                <a:latin typeface="Courier New" panose="02070309020205020404" pitchFamily="49" charset="0"/>
                <a:cs typeface="Courier New" panose="02070309020205020404" pitchFamily="49" charset="0"/>
              </a:rPr>
              <a:t>        "2016-02-18",</a:t>
            </a:r>
          </a:p>
          <a:p>
            <a:r>
              <a:rPr lang="en-US" sz="1400" dirty="0">
                <a:solidFill>
                  <a:srgbClr val="FFFF00"/>
                </a:solidFill>
                <a:latin typeface="Courier New" panose="02070309020205020404" pitchFamily="49" charset="0"/>
                <a:cs typeface="Courier New" panose="02070309020205020404" pitchFamily="49" charset="0"/>
              </a:rPr>
              <a:t>        38.65,</a:t>
            </a:r>
          </a:p>
          <a:p>
            <a:r>
              <a:rPr lang="en-US" sz="1400" dirty="0">
                <a:solidFill>
                  <a:srgbClr val="FFFF00"/>
                </a:solidFill>
                <a:latin typeface="Courier New" panose="02070309020205020404" pitchFamily="49" charset="0"/>
                <a:cs typeface="Courier New" panose="02070309020205020404" pitchFamily="49" charset="0"/>
              </a:rPr>
              <a:t>        39.1,</a:t>
            </a:r>
          </a:p>
          <a:p>
            <a:r>
              <a:rPr lang="en-US" sz="1400" dirty="0">
                <a:solidFill>
                  <a:srgbClr val="FFFF00"/>
                </a:solidFill>
                <a:latin typeface="Courier New" panose="02070309020205020404" pitchFamily="49" charset="0"/>
                <a:cs typeface="Courier New" panose="02070309020205020404" pitchFamily="49" charset="0"/>
              </a:rPr>
              <a:t>        38.4,</a:t>
            </a:r>
          </a:p>
          <a:p>
            <a:r>
              <a:rPr lang="en-US" sz="1400" dirty="0">
                <a:solidFill>
                  <a:srgbClr val="FFFF00"/>
                </a:solidFill>
                <a:latin typeface="Courier New" panose="02070309020205020404" pitchFamily="49" charset="0"/>
                <a:cs typeface="Courier New" panose="02070309020205020404" pitchFamily="49" charset="0"/>
              </a:rPr>
              <a:t>        39,</a:t>
            </a:r>
          </a:p>
          <a:p>
            <a:r>
              <a:rPr lang="en-US" sz="1400" dirty="0">
                <a:solidFill>
                  <a:srgbClr val="FFFF00"/>
                </a:solidFill>
                <a:latin typeface="Courier New" panose="02070309020205020404" pitchFamily="49" charset="0"/>
                <a:cs typeface="Courier New" panose="02070309020205020404" pitchFamily="49" charset="0"/>
              </a:rPr>
              <a:t>        6588471</a:t>
            </a:r>
          </a:p>
          <a:p>
            <a:r>
              <a:rPr lang="en-US" sz="1400" dirty="0">
                <a:solidFill>
                  <a:schemeClr val="bg1"/>
                </a:solidFill>
                <a:latin typeface="Courier New" panose="02070309020205020404" pitchFamily="49" charset="0"/>
                <a:cs typeface="Courier New" panose="02070309020205020404" pitchFamily="49" charset="0"/>
              </a:rPr>
              <a:t>      ]</a:t>
            </a:r>
          </a:p>
          <a:p>
            <a:r>
              <a:rPr lang="en-US" sz="1400" dirty="0">
                <a:solidFill>
                  <a:schemeClr val="bg1"/>
                </a:solidFill>
                <a:latin typeface="Courier New" panose="02070309020205020404" pitchFamily="49" charset="0"/>
                <a:cs typeface="Courier New" panose="02070309020205020404" pitchFamily="49" charset="0"/>
              </a:rPr>
              <a:t>    ]</a:t>
            </a:r>
          </a:p>
          <a:p>
            <a:r>
              <a:rPr lang="en-US" sz="1400" dirty="0">
                <a:solidFill>
                  <a:schemeClr val="bg1"/>
                </a:solidFill>
                <a:latin typeface="Courier New" panose="02070309020205020404" pitchFamily="49" charset="0"/>
                <a:cs typeface="Courier New" panose="02070309020205020404" pitchFamily="49" charset="0"/>
              </a:rPr>
              <a:t>  }</a:t>
            </a:r>
          </a:p>
          <a:p>
            <a:r>
              <a:rPr lang="en-US" sz="1400" dirty="0">
                <a:solidFill>
                  <a:schemeClr val="bg1"/>
                </a:solidFill>
                <a:latin typeface="Courier New" panose="02070309020205020404" pitchFamily="49" charset="0"/>
                <a:cs typeface="Courier New" panose="02070309020205020404" pitchFamily="49" charset="0"/>
              </a:rPr>
              <a:t>}</a:t>
            </a:r>
          </a:p>
        </p:txBody>
      </p:sp>
      <p:sp>
        <p:nvSpPr>
          <p:cNvPr id="5" name="Left Arrow 4"/>
          <p:cNvSpPr/>
          <p:nvPr/>
        </p:nvSpPr>
        <p:spPr>
          <a:xfrm>
            <a:off x="5479024" y="1337247"/>
            <a:ext cx="4364182" cy="1074007"/>
          </a:xfrm>
          <a:prstGeom prst="left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Document &amp; Tabular paradigm</a:t>
            </a:r>
            <a:endParaRPr lang="en-US" dirty="0">
              <a:solidFill>
                <a:schemeClr val="tx1"/>
              </a:solidFill>
            </a:endParaRPr>
          </a:p>
        </p:txBody>
      </p:sp>
      <p:sp>
        <p:nvSpPr>
          <p:cNvPr id="6" name="Left Arrow 5"/>
          <p:cNvSpPr/>
          <p:nvPr/>
        </p:nvSpPr>
        <p:spPr>
          <a:xfrm>
            <a:off x="5479024" y="4053389"/>
            <a:ext cx="4364182" cy="1074007"/>
          </a:xfrm>
          <a:prstGeom prst="left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Mixed type array.</a:t>
            </a:r>
            <a:endParaRPr lang="en-US" dirty="0">
              <a:solidFill>
                <a:schemeClr val="tx1"/>
              </a:solidFill>
            </a:endParaRPr>
          </a:p>
        </p:txBody>
      </p:sp>
    </p:spTree>
    <p:extLst>
      <p:ext uri="{BB962C8B-B14F-4D97-AF65-F5344CB8AC3E}">
        <p14:creationId xmlns:p14="http://schemas.microsoft.com/office/powerpoint/2010/main" val="410211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http://www.radiok.org/files/6213/6447/1627/strawberry-referenc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254" t="17108" r="23810" b="21483"/>
          <a:stretch/>
        </p:blipFill>
        <p:spPr bwMode="auto">
          <a:xfrm>
            <a:off x="4907280" y="1000775"/>
            <a:ext cx="2555246" cy="343723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2.psd100.com/ppp/2013/09/2601/stethoscope-icon-092601392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3979" y="2663688"/>
            <a:ext cx="3375661" cy="337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9891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laviyo.com/media/images/home/csv-file-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19" y="1202601"/>
            <a:ext cx="1905000" cy="14287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651401" y="800914"/>
            <a:ext cx="7957606" cy="2308324"/>
          </a:xfrm>
          <a:prstGeom prst="rect">
            <a:avLst/>
          </a:prstGeom>
          <a:solidFill>
            <a:schemeClr val="bg1"/>
          </a:solidFill>
          <a:ln>
            <a:noFill/>
          </a:ln>
          <a:effectLst/>
        </p:spPr>
        <p:txBody>
          <a:bodyPr wrap="square">
            <a:spAutoFit/>
          </a:bodyPr>
          <a:lstStyle/>
          <a:p>
            <a:r>
              <a:rPr lang="en-GB" sz="3600" dirty="0" smtClean="0"/>
              <a:t>‘Fields </a:t>
            </a:r>
            <a:r>
              <a:rPr lang="en-GB" sz="3600" dirty="0"/>
              <a:t>containing a line-break, double-quote, and/or commas </a:t>
            </a:r>
            <a:r>
              <a:rPr lang="en-GB" sz="3600" i="1" dirty="0"/>
              <a:t>should</a:t>
            </a:r>
            <a:r>
              <a:rPr lang="en-GB" sz="3600" dirty="0"/>
              <a:t> be quoted. (If they are not, the file will likely be </a:t>
            </a:r>
            <a:r>
              <a:rPr lang="en-GB" sz="3600" b="1" i="1" dirty="0" smtClean="0">
                <a:solidFill>
                  <a:srgbClr val="D00C11"/>
                </a:solidFill>
              </a:rPr>
              <a:t>impossible </a:t>
            </a:r>
            <a:r>
              <a:rPr lang="en-GB" sz="3600" b="1" i="1" dirty="0">
                <a:solidFill>
                  <a:srgbClr val="D00C11"/>
                </a:solidFill>
              </a:rPr>
              <a:t>to process </a:t>
            </a:r>
            <a:r>
              <a:rPr lang="en-GB" sz="3600" b="1" i="1" dirty="0" smtClean="0">
                <a:solidFill>
                  <a:srgbClr val="D00C11"/>
                </a:solidFill>
              </a:rPr>
              <a:t>correctly </a:t>
            </a:r>
            <a:r>
              <a:rPr lang="en-GB" sz="3600" dirty="0" smtClean="0"/>
              <a:t>).’</a:t>
            </a:r>
            <a:endParaRPr lang="en-US" sz="3600" dirty="0"/>
          </a:p>
        </p:txBody>
      </p:sp>
      <p:sp>
        <p:nvSpPr>
          <p:cNvPr id="38" name="Rectangle 37"/>
          <p:cNvSpPr/>
          <p:nvPr/>
        </p:nvSpPr>
        <p:spPr>
          <a:xfrm>
            <a:off x="933124" y="3541110"/>
            <a:ext cx="9941354" cy="646331"/>
          </a:xfrm>
          <a:prstGeom prst="rect">
            <a:avLst/>
          </a:prstGeom>
          <a:solidFill>
            <a:schemeClr val="bg1"/>
          </a:solidFill>
          <a:ln>
            <a:noFill/>
          </a:ln>
          <a:effectLst/>
        </p:spPr>
        <p:txBody>
          <a:bodyPr wrap="square">
            <a:spAutoFit/>
          </a:bodyPr>
          <a:lstStyle/>
          <a:p>
            <a:r>
              <a:rPr lang="en-GB" sz="3600" dirty="0" smtClean="0">
                <a:latin typeface="Courier New" panose="02070309020205020404" pitchFamily="49" charset="0"/>
                <a:cs typeface="Courier New" panose="02070309020205020404" pitchFamily="49" charset="0"/>
              </a:rPr>
              <a:t>2014-10-01,”€10,100.50”,6.5%,€12.50</a:t>
            </a:r>
            <a:endParaRPr lang="en-US" sz="3600" dirty="0">
              <a:latin typeface="Courier New" panose="02070309020205020404" pitchFamily="49" charset="0"/>
              <a:cs typeface="Courier New" panose="02070309020205020404" pitchFamily="49" charset="0"/>
            </a:endParaRPr>
          </a:p>
        </p:txBody>
      </p:sp>
      <p:sp>
        <p:nvSpPr>
          <p:cNvPr id="39" name="Rectangle 38"/>
          <p:cNvSpPr/>
          <p:nvPr/>
        </p:nvSpPr>
        <p:spPr>
          <a:xfrm>
            <a:off x="933124" y="4595844"/>
            <a:ext cx="10639445" cy="646331"/>
          </a:xfrm>
          <a:prstGeom prst="rect">
            <a:avLst/>
          </a:prstGeom>
          <a:solidFill>
            <a:schemeClr val="bg1"/>
          </a:solidFill>
          <a:ln>
            <a:noFill/>
          </a:ln>
          <a:effectLst/>
        </p:spPr>
        <p:txBody>
          <a:bodyPr wrap="square">
            <a:spAutoFit/>
          </a:bodyPr>
          <a:lstStyle/>
          <a:p>
            <a:r>
              <a:rPr lang="en-GB" sz="3600" dirty="0" smtClean="0">
                <a:latin typeface="Courier New" panose="02070309020205020404" pitchFamily="49" charset="0"/>
                <a:cs typeface="Courier New" panose="02070309020205020404" pitchFamily="49" charset="0"/>
              </a:rPr>
              <a:t>2014-10-01,””€10,100.50,6.5 ”%”,€12.50</a:t>
            </a:r>
            <a:endParaRPr lang="en-US" sz="3600" dirty="0">
              <a:latin typeface="Courier New" panose="02070309020205020404" pitchFamily="49" charset="0"/>
              <a:cs typeface="Courier New" panose="02070309020205020404" pitchFamily="49" charset="0"/>
            </a:endParaRPr>
          </a:p>
        </p:txBody>
      </p:sp>
      <p:sp>
        <p:nvSpPr>
          <p:cNvPr id="2" name="Oval 1"/>
          <p:cNvSpPr/>
          <p:nvPr/>
        </p:nvSpPr>
        <p:spPr>
          <a:xfrm>
            <a:off x="3812510" y="4428976"/>
            <a:ext cx="999753" cy="1021560"/>
          </a:xfrm>
          <a:prstGeom prst="ellipse">
            <a:avLst/>
          </a:prstGeom>
          <a:noFill/>
          <a:ln w="149225">
            <a:solidFill>
              <a:srgbClr val="D00C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8653334" y="4427583"/>
            <a:ext cx="999753" cy="1021560"/>
          </a:xfrm>
          <a:prstGeom prst="ellipse">
            <a:avLst/>
          </a:prstGeom>
          <a:noFill/>
          <a:ln w="149225">
            <a:solidFill>
              <a:srgbClr val="D00C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857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P spid="39" grpId="0" animBg="1"/>
      <p:bldP spid="2" grpId="0" animBg="1"/>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357257" cy="7709803"/>
          </a:xfrm>
          <a:prstGeom prst="rect">
            <a:avLst/>
          </a:prstGeom>
        </p:spPr>
        <p:txBody>
          <a:bodyPr wrap="square">
            <a:spAutoFit/>
          </a:bodyPr>
          <a:lstStyle/>
          <a:p>
            <a:r>
              <a:rPr lang="en-US" sz="1100" dirty="0">
                <a:latin typeface="Courier New" panose="02070309020205020404" pitchFamily="49" charset="0"/>
                <a:cs typeface="Courier New" panose="02070309020205020404" pitchFamily="49" charset="0"/>
              </a:rPr>
              <a:t>06000000320120702162004002401 000392            0100000000000000000000000                                                                                       </a:t>
            </a:r>
          </a:p>
          <a:p>
            <a:r>
              <a:rPr lang="en-US" sz="1100" dirty="0">
                <a:latin typeface="Courier New" panose="02070309020205020404" pitchFamily="49" charset="0"/>
                <a:cs typeface="Courier New" panose="02070309020205020404" pitchFamily="49" charset="0"/>
              </a:rPr>
              <a:t>06000000520120702012000002801 000394            1100000000000000000000000                                                                                       </a:t>
            </a:r>
          </a:p>
          <a:p>
            <a:r>
              <a:rPr lang="en-US" sz="1100" dirty="0">
                <a:latin typeface="Courier New" panose="02070309020205020404" pitchFamily="49" charset="0"/>
                <a:cs typeface="Courier New" panose="02070309020205020404" pitchFamily="49" charset="0"/>
              </a:rPr>
              <a:t>06000002320120702012000003401 000392            1100000000000000000000000                                                                                       </a:t>
            </a:r>
          </a:p>
          <a:p>
            <a:r>
              <a:rPr lang="en-US" sz="1100" dirty="0">
                <a:latin typeface="Courier New" panose="02070309020205020404" pitchFamily="49" charset="0"/>
                <a:cs typeface="Courier New" panose="02070309020205020404" pitchFamily="49" charset="0"/>
              </a:rPr>
              <a:t>06000002320120702012216001701 000892            1100000000000000000000000                                                                                       </a:t>
            </a:r>
          </a:p>
          <a:p>
            <a:r>
              <a:rPr lang="en-US" sz="1100" dirty="0">
                <a:latin typeface="Courier New" panose="02070309020205020404" pitchFamily="49" charset="0"/>
                <a:cs typeface="Courier New" panose="02070309020205020404" pitchFamily="49" charset="0"/>
              </a:rPr>
              <a:t>06000004020120702032005007201 000392            0010000000000000000000000                                                                                       </a:t>
            </a:r>
          </a:p>
          <a:p>
            <a:r>
              <a:rPr lang="en-US" sz="1100" dirty="0">
                <a:latin typeface="Courier New" panose="02070309020205020404" pitchFamily="49" charset="0"/>
                <a:cs typeface="Courier New" panose="02070309020205020404" pitchFamily="49" charset="0"/>
              </a:rPr>
              <a:t>06000005020120702012005002301 000392            1000000000000000000000000                                                                                       </a:t>
            </a:r>
          </a:p>
          <a:p>
            <a:r>
              <a:rPr lang="en-US" sz="1100" dirty="0">
                <a:latin typeface="Courier New" panose="02070309020205020404" pitchFamily="49" charset="0"/>
                <a:cs typeface="Courier New" panose="02070309020205020404" pitchFamily="49" charset="0"/>
              </a:rPr>
              <a:t>06000006120120702012000002901 000396            1100000000000000000000000                                                                                       </a:t>
            </a:r>
          </a:p>
          <a:p>
            <a:r>
              <a:rPr lang="en-US" sz="1100" dirty="0">
                <a:latin typeface="Courier New" panose="02070309020205020404" pitchFamily="49" charset="0"/>
                <a:cs typeface="Courier New" panose="02070309020205020404" pitchFamily="49" charset="0"/>
              </a:rPr>
              <a:t>0600000942012070201200800271120003742012070220011000000000000000000000000                                                                                       </a:t>
            </a:r>
          </a:p>
          <a:p>
            <a:r>
              <a:rPr lang="en-US" sz="1100" dirty="0">
                <a:latin typeface="Courier New" panose="02070309020205020404" pitchFamily="49" charset="0"/>
                <a:cs typeface="Courier New" panose="02070309020205020404" pitchFamily="49" charset="0"/>
              </a:rPr>
              <a:t>0600000942012070201220500091120003742012070220191000000000000000000000000                                                                                       </a:t>
            </a:r>
          </a:p>
          <a:p>
            <a:r>
              <a:rPr lang="en-US" sz="1100" dirty="0">
                <a:latin typeface="Courier New" panose="02070309020205020404" pitchFamily="49" charset="0"/>
                <a:cs typeface="Courier New" panose="02070309020205020404" pitchFamily="49" charset="0"/>
              </a:rPr>
              <a:t>06000011220120702012011000101 000362            0100000000000000000000000                                                                                       </a:t>
            </a:r>
          </a:p>
          <a:p>
            <a:r>
              <a:rPr lang="en-US" sz="1100" dirty="0">
                <a:latin typeface="Courier New" panose="02070309020205020404" pitchFamily="49" charset="0"/>
                <a:cs typeface="Courier New" panose="02070309020205020404" pitchFamily="49" charset="0"/>
              </a:rPr>
              <a:t>06000011220120702012016000201 000362            0100000000000000000000000                                                                                       </a:t>
            </a:r>
          </a:p>
          <a:p>
            <a:r>
              <a:rPr lang="en-US" sz="1100" dirty="0">
                <a:latin typeface="Courier New" panose="02070309020205020404" pitchFamily="49" charset="0"/>
                <a:cs typeface="Courier New" panose="02070309020205020404" pitchFamily="49" charset="0"/>
              </a:rPr>
              <a:t>06000011620120702012027003201 000362            1000000000000000000000000                                                                                       </a:t>
            </a:r>
          </a:p>
          <a:p>
            <a:r>
              <a:rPr lang="en-US" sz="1100" dirty="0">
                <a:latin typeface="Courier New" panose="02070309020205020404" pitchFamily="49" charset="0"/>
                <a:cs typeface="Courier New" panose="02070309020205020404" pitchFamily="49" charset="0"/>
              </a:rPr>
              <a:t>06000011620120702012201002601 000362            1000000000000000000000000                                                                                       </a:t>
            </a:r>
          </a:p>
          <a:p>
            <a:r>
              <a:rPr lang="en-US" sz="1100" dirty="0">
                <a:latin typeface="Courier New" panose="02070309020205020404" pitchFamily="49" charset="0"/>
                <a:cs typeface="Courier New" panose="02070309020205020404" pitchFamily="49" charset="0"/>
              </a:rPr>
              <a:t>0600001212012070201220800231120451562012070222051100000000000000000000000                                                                                       </a:t>
            </a:r>
          </a:p>
          <a:p>
            <a:r>
              <a:rPr lang="en-US" sz="1100" dirty="0">
                <a:latin typeface="Courier New" panose="02070309020205020404" pitchFamily="49" charset="0"/>
                <a:cs typeface="Courier New" panose="02070309020205020404" pitchFamily="49" charset="0"/>
              </a:rPr>
              <a:t>06000015520120702012012001401 000874            1010000000000000000000000                                                                                       </a:t>
            </a:r>
          </a:p>
          <a:p>
            <a:r>
              <a:rPr lang="en-US" sz="1100" dirty="0">
                <a:latin typeface="Courier New" panose="02070309020205020404" pitchFamily="49" charset="0"/>
                <a:cs typeface="Courier New" panose="02070309020205020404" pitchFamily="49" charset="0"/>
              </a:rPr>
              <a:t>06000015520120702012026000401 000874            0110000000000000000000000                                                                                       </a:t>
            </a:r>
          </a:p>
          <a:p>
            <a:r>
              <a:rPr lang="en-US" sz="1100" dirty="0">
                <a:latin typeface="Courier New" panose="02070309020205020404" pitchFamily="49" charset="0"/>
                <a:cs typeface="Courier New" panose="02070309020205020404" pitchFamily="49" charset="0"/>
              </a:rPr>
              <a:t>06000018220120702012202004201 000382            1100000000000000000000000                                                                                       </a:t>
            </a:r>
          </a:p>
          <a:p>
            <a:r>
              <a:rPr lang="en-US" sz="1100" dirty="0">
                <a:latin typeface="Courier New" panose="02070309020205020404" pitchFamily="49" charset="0"/>
                <a:cs typeface="Courier New" panose="02070309020205020404" pitchFamily="49" charset="0"/>
              </a:rPr>
              <a:t>06000020820120702012013000101 000884            1100000000000000000000000                                                                                       </a:t>
            </a:r>
          </a:p>
          <a:p>
            <a:r>
              <a:rPr lang="en-US" sz="1100" dirty="0">
                <a:latin typeface="Courier New" panose="02070309020205020404" pitchFamily="49" charset="0"/>
                <a:cs typeface="Courier New" panose="02070309020205020404" pitchFamily="49" charset="0"/>
              </a:rPr>
              <a:t>06000022420120702012200003301 000386            1100000000000000000000000                                                                                       </a:t>
            </a:r>
          </a:p>
          <a:p>
            <a:r>
              <a:rPr lang="en-US" sz="1100" dirty="0">
                <a:latin typeface="Courier New" panose="02070309020205020404" pitchFamily="49" charset="0"/>
                <a:cs typeface="Courier New" panose="02070309020205020404" pitchFamily="49" charset="0"/>
              </a:rPr>
              <a:t>06000025720120702032218000301 000312            0101000000000000000000000                                                                                       </a:t>
            </a:r>
          </a:p>
          <a:p>
            <a:r>
              <a:rPr lang="en-US" sz="1100" dirty="0">
                <a:latin typeface="Courier New" panose="02070309020205020404" pitchFamily="49" charset="0"/>
                <a:cs typeface="Courier New" panose="02070309020205020404" pitchFamily="49" charset="0"/>
              </a:rPr>
              <a:t>06000026620120702012213001701 000432            1000000000000000000000000                                                                                       </a:t>
            </a:r>
          </a:p>
          <a:p>
            <a:r>
              <a:rPr lang="en-US" sz="1100" dirty="0">
                <a:latin typeface="Courier New" panose="02070309020205020404" pitchFamily="49" charset="0"/>
                <a:cs typeface="Courier New" panose="02070309020205020404" pitchFamily="49" charset="0"/>
              </a:rPr>
              <a:t>06000028320120702012020000401 044064            1100000000000000000000000                                                                                       </a:t>
            </a:r>
          </a:p>
          <a:p>
            <a:r>
              <a:rPr lang="en-US" sz="1100" dirty="0">
                <a:latin typeface="Courier New" panose="02070309020205020404" pitchFamily="49" charset="0"/>
                <a:cs typeface="Courier New" panose="02070309020205020404" pitchFamily="49" charset="0"/>
              </a:rPr>
              <a:t>06000028320120702012202003201 000434            1100000000000000000000000                                                                                       </a:t>
            </a:r>
          </a:p>
          <a:p>
            <a:r>
              <a:rPr lang="en-US" sz="1100" dirty="0">
                <a:latin typeface="Courier New" panose="02070309020205020404" pitchFamily="49" charset="0"/>
                <a:cs typeface="Courier New" panose="02070309020205020404" pitchFamily="49" charset="0"/>
              </a:rPr>
              <a:t>0600002982012070201222100321120004342012070219291100000000000000000000000                                                                                       </a:t>
            </a:r>
          </a:p>
          <a:p>
            <a:r>
              <a:rPr lang="en-US" sz="1100" dirty="0">
                <a:latin typeface="Courier New" panose="02070309020205020404" pitchFamily="49" charset="0"/>
                <a:cs typeface="Courier New" panose="02070309020205020404" pitchFamily="49" charset="0"/>
              </a:rPr>
              <a:t>06000032120120702012002007201 000314            1100000000000000000000000                                                                                       </a:t>
            </a:r>
          </a:p>
          <a:p>
            <a:r>
              <a:rPr lang="en-US" sz="1100" dirty="0">
                <a:latin typeface="Courier New" panose="02070309020205020404" pitchFamily="49" charset="0"/>
                <a:cs typeface="Courier New" panose="02070309020205020404" pitchFamily="49" charset="0"/>
              </a:rPr>
              <a:t>06000033120120702012016001601 000942            </a:t>
            </a:r>
            <a:r>
              <a:rPr lang="en-US" sz="1100" dirty="0" smtClean="0">
                <a:latin typeface="Courier New" panose="02070309020205020404" pitchFamily="49" charset="0"/>
                <a:cs typeface="Courier New" panose="02070309020205020404" pitchFamily="49" charset="0"/>
              </a:rPr>
              <a:t>110100000000000000000000                                                                                       </a:t>
            </a:r>
            <a:endParaRPr lang="en-US" sz="1100" dirty="0">
              <a:latin typeface="Courier New" panose="02070309020205020404" pitchFamily="49" charset="0"/>
              <a:cs typeface="Courier New" panose="02070309020205020404" pitchFamily="49" charset="0"/>
            </a:endParaRPr>
          </a:p>
          <a:p>
            <a:r>
              <a:rPr lang="en-US" sz="1100" dirty="0">
                <a:latin typeface="Courier New" panose="02070309020205020404" pitchFamily="49" charset="0"/>
                <a:cs typeface="Courier New" panose="02070309020205020404" pitchFamily="49" charset="0"/>
              </a:rPr>
              <a:t>06000034320120702012209001801 045154            1000000000000000000000000                                                                                       </a:t>
            </a:r>
          </a:p>
          <a:p>
            <a:r>
              <a:rPr lang="en-US" sz="1100" dirty="0">
                <a:latin typeface="Courier New" panose="02070309020205020404" pitchFamily="49" charset="0"/>
                <a:cs typeface="Courier New" panose="02070309020205020404" pitchFamily="49" charset="0"/>
              </a:rPr>
              <a:t>06000035920120702012000002801 000444            1000000000000000000000000                                                                                       </a:t>
            </a:r>
          </a:p>
          <a:p>
            <a:r>
              <a:rPr lang="en-US" sz="1100" dirty="0">
                <a:latin typeface="Courier New" panose="02070309020205020404" pitchFamily="49" charset="0"/>
                <a:cs typeface="Courier New" panose="02070309020205020404" pitchFamily="49" charset="0"/>
              </a:rPr>
              <a:t>06000036620120702012000002801 000322            1100000000000000000000000                                                                                       </a:t>
            </a:r>
          </a:p>
          <a:p>
            <a:r>
              <a:rPr lang="en-US" sz="1100" dirty="0">
                <a:latin typeface="Courier New" panose="02070309020205020404" pitchFamily="49" charset="0"/>
                <a:cs typeface="Courier New" panose="02070309020205020404" pitchFamily="49" charset="0"/>
              </a:rPr>
              <a:t>06000036920120702012205003201 000446            1100000000000000000000000                                                                                       </a:t>
            </a:r>
          </a:p>
          <a:p>
            <a:r>
              <a:rPr lang="en-US" sz="1100" dirty="0">
                <a:latin typeface="Courier New" panose="02070309020205020404" pitchFamily="49" charset="0"/>
                <a:cs typeface="Courier New" panose="02070309020205020404" pitchFamily="49" charset="0"/>
              </a:rPr>
              <a:t>06000037620120702012225001201 000432            1100000000000000000000000                                                                                       </a:t>
            </a:r>
          </a:p>
          <a:p>
            <a:r>
              <a:rPr lang="en-US" sz="1100" dirty="0">
                <a:latin typeface="Courier New" panose="02070309020205020404" pitchFamily="49" charset="0"/>
                <a:cs typeface="Courier New" panose="02070309020205020404" pitchFamily="49" charset="0"/>
              </a:rPr>
              <a:t>06000039420120702012215000101 000326            1000000000000000000000000                                                                                       </a:t>
            </a:r>
          </a:p>
          <a:p>
            <a:r>
              <a:rPr lang="en-US" sz="1100" dirty="0">
                <a:latin typeface="Courier New" panose="02070309020205020404" pitchFamily="49" charset="0"/>
                <a:cs typeface="Courier New" panose="02070309020205020404" pitchFamily="49" charset="0"/>
              </a:rPr>
              <a:t>0600003942012070201221600110520003262012062922411000000000000000000000000                                                                                       </a:t>
            </a:r>
          </a:p>
          <a:p>
            <a:r>
              <a:rPr lang="en-US" sz="1100" dirty="0">
                <a:latin typeface="Courier New" panose="02070309020205020404" pitchFamily="49" charset="0"/>
                <a:cs typeface="Courier New" panose="02070309020205020404" pitchFamily="49" charset="0"/>
              </a:rPr>
              <a:t>06000040120120702012202001801 000324            1000000000000000000000000                                                                                       </a:t>
            </a:r>
          </a:p>
          <a:p>
            <a:r>
              <a:rPr lang="en-US" sz="1100" dirty="0">
                <a:latin typeface="Courier New" panose="02070309020205020404" pitchFamily="49" charset="0"/>
                <a:cs typeface="Courier New" panose="02070309020205020404" pitchFamily="49" charset="0"/>
              </a:rPr>
              <a:t>06000042820120702012003002601 000342            1000000000000000000000000                                                                                       </a:t>
            </a:r>
          </a:p>
          <a:p>
            <a:r>
              <a:rPr lang="en-US" sz="1100" dirty="0">
                <a:latin typeface="Courier New" panose="02070309020205020404" pitchFamily="49" charset="0"/>
                <a:cs typeface="Courier New" panose="02070309020205020404" pitchFamily="49" charset="0"/>
              </a:rPr>
              <a:t>06000042820120702012203001701 000342            1000000000000000000000000                                                                                       </a:t>
            </a:r>
          </a:p>
          <a:p>
            <a:r>
              <a:rPr lang="en-US" sz="1100" dirty="0">
                <a:latin typeface="Courier New" panose="02070309020205020404" pitchFamily="49" charset="0"/>
                <a:cs typeface="Courier New" panose="02070309020205020404" pitchFamily="49" charset="0"/>
              </a:rPr>
              <a:t>06000043620120702012027008601 000344            1100000000000000000000000                                                                                       </a:t>
            </a:r>
          </a:p>
          <a:p>
            <a:r>
              <a:rPr lang="en-US" sz="1100" dirty="0">
                <a:latin typeface="Courier New" panose="02070309020205020404" pitchFamily="49" charset="0"/>
                <a:cs typeface="Courier New" panose="02070309020205020404" pitchFamily="49" charset="0"/>
              </a:rPr>
              <a:t>06000043920120702012216000201 000352            0100000000000000000000000                                                                                       </a:t>
            </a:r>
          </a:p>
          <a:p>
            <a:r>
              <a:rPr lang="en-US" sz="1100" dirty="0">
                <a:latin typeface="Courier New" panose="02070309020205020404" pitchFamily="49" charset="0"/>
                <a:cs typeface="Courier New" panose="02070309020205020404" pitchFamily="49" charset="0"/>
              </a:rPr>
              <a:t>06000043920120702012218000701 000852            0100000000000000000000000                                                                                       </a:t>
            </a:r>
          </a:p>
          <a:p>
            <a:r>
              <a:rPr lang="en-US" sz="1100" dirty="0" smtClean="0">
                <a:latin typeface="Courier New" panose="02070309020205020404" pitchFamily="49" charset="0"/>
                <a:cs typeface="Courier New" panose="02070309020205020404" pitchFamily="49" charset="0"/>
              </a:rPr>
              <a:t>06000043920120702012225001201 000352            0100000000000000000000000                                                                                       </a:t>
            </a:r>
          </a:p>
          <a:p>
            <a:r>
              <a:rPr lang="en-US" sz="1100" dirty="0" smtClean="0">
                <a:latin typeface="Courier New" panose="02070309020205020404" pitchFamily="49" charset="0"/>
                <a:cs typeface="Courier New" panose="02070309020205020404" pitchFamily="49" charset="0"/>
              </a:rPr>
              <a:t>06000044820120702162222000601 000344            1100000000000000000000000                                                                                       </a:t>
            </a:r>
          </a:p>
          <a:p>
            <a:r>
              <a:rPr lang="en-US" sz="1100" dirty="0" smtClean="0">
                <a:latin typeface="Courier New" panose="02070309020205020404" pitchFamily="49" charset="0"/>
                <a:cs typeface="Courier New" panose="02070309020205020404" pitchFamily="49" charset="0"/>
              </a:rPr>
              <a:t>06000045420120702012000002901 000342            1000000000000000000000000                                                                                       </a:t>
            </a:r>
          </a:p>
          <a:p>
            <a:r>
              <a:rPr lang="en-US" sz="1100" dirty="0" smtClean="0">
                <a:latin typeface="Courier New" panose="02070309020205020404" pitchFamily="49" charset="0"/>
                <a:cs typeface="Courier New" panose="02070309020205020404" pitchFamily="49" charset="0"/>
              </a:rPr>
              <a:t>06000047420120702012000002901 000354            0100000000000000000000000                                                                                       </a:t>
            </a:r>
          </a:p>
          <a:p>
            <a:r>
              <a:rPr lang="en-US" sz="1100" dirty="0" smtClean="0">
                <a:latin typeface="Courier New" panose="02070309020205020404" pitchFamily="49" charset="0"/>
                <a:cs typeface="Courier New" panose="02070309020205020404" pitchFamily="49" charset="0"/>
              </a:rPr>
              <a:t>06000048720120702012217000301 000352            1000000000000000000000000                                                                                       </a:t>
            </a:r>
          </a:p>
          <a:p>
            <a:r>
              <a:rPr lang="en-US" sz="1100" dirty="0" smtClean="0">
                <a:latin typeface="Courier New" panose="02070309020205020404" pitchFamily="49" charset="0"/>
                <a:cs typeface="Courier New" panose="02070309020205020404" pitchFamily="49" charset="0"/>
              </a:rPr>
              <a:t>06000050920120702012200003101 000402            1100000000000000000000000                                                                                       </a:t>
            </a:r>
          </a:p>
        </p:txBody>
      </p:sp>
    </p:spTree>
    <p:extLst>
      <p:ext uri="{BB962C8B-B14F-4D97-AF65-F5344CB8AC3E}">
        <p14:creationId xmlns:p14="http://schemas.microsoft.com/office/powerpoint/2010/main" val="22846152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86" t="2273" r="586" b="3182"/>
          <a:stretch/>
        </p:blipFill>
        <p:spPr>
          <a:xfrm>
            <a:off x="3065991" y="2961875"/>
            <a:ext cx="6860168" cy="12072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626325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019675" y="1419225"/>
            <a:ext cx="3581400" cy="35814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729289" y="2208490"/>
            <a:ext cx="1100136" cy="1087159"/>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95129" y="1234559"/>
            <a:ext cx="3277051" cy="369332"/>
          </a:xfrm>
          <a:prstGeom prst="rect">
            <a:avLst/>
          </a:prstGeom>
          <a:noFill/>
        </p:spPr>
        <p:txBody>
          <a:bodyPr wrap="none" rtlCol="0">
            <a:spAutoFit/>
          </a:bodyPr>
          <a:lstStyle/>
          <a:p>
            <a:r>
              <a:rPr lang="en-GB" b="1" dirty="0" smtClean="0"/>
              <a:t>A. </a:t>
            </a:r>
            <a:r>
              <a:rPr lang="en-GB" dirty="0" smtClean="0"/>
              <a:t>Data within your organisation</a:t>
            </a:r>
            <a:endParaRPr lang="en-US" dirty="0"/>
          </a:p>
        </p:txBody>
      </p:sp>
      <p:sp>
        <p:nvSpPr>
          <p:cNvPr id="5" name="TextBox 4"/>
          <p:cNvSpPr txBox="1"/>
          <p:nvPr/>
        </p:nvSpPr>
        <p:spPr>
          <a:xfrm>
            <a:off x="1352229" y="4193143"/>
            <a:ext cx="3183885" cy="369332"/>
          </a:xfrm>
          <a:prstGeom prst="rect">
            <a:avLst/>
          </a:prstGeom>
          <a:noFill/>
        </p:spPr>
        <p:txBody>
          <a:bodyPr wrap="none" rtlCol="0">
            <a:spAutoFit/>
          </a:bodyPr>
          <a:lstStyle/>
          <a:p>
            <a:r>
              <a:rPr lang="en-GB" b="1" dirty="0" smtClean="0"/>
              <a:t>B. </a:t>
            </a:r>
            <a:r>
              <a:rPr lang="en-GB" dirty="0" smtClean="0"/>
              <a:t>Data useful to an application</a:t>
            </a:r>
            <a:endParaRPr lang="en-US" dirty="0"/>
          </a:p>
        </p:txBody>
      </p:sp>
      <p:sp>
        <p:nvSpPr>
          <p:cNvPr id="6" name="TextBox 5"/>
          <p:cNvSpPr txBox="1"/>
          <p:nvPr/>
        </p:nvSpPr>
        <p:spPr>
          <a:xfrm>
            <a:off x="8058150" y="1561333"/>
            <a:ext cx="351378" cy="584775"/>
          </a:xfrm>
          <a:prstGeom prst="rect">
            <a:avLst/>
          </a:prstGeom>
          <a:noFill/>
        </p:spPr>
        <p:txBody>
          <a:bodyPr wrap="none" rtlCol="0">
            <a:spAutoFit/>
          </a:bodyPr>
          <a:lstStyle/>
          <a:p>
            <a:r>
              <a:rPr lang="en-GB" sz="3200" dirty="0" smtClean="0"/>
              <a:t>*</a:t>
            </a:r>
            <a:endParaRPr lang="en-US" sz="3200" dirty="0"/>
          </a:p>
        </p:txBody>
      </p:sp>
      <p:sp>
        <p:nvSpPr>
          <p:cNvPr id="7" name="TextBox 6"/>
          <p:cNvSpPr txBox="1"/>
          <p:nvPr/>
        </p:nvSpPr>
        <p:spPr>
          <a:xfrm>
            <a:off x="130151" y="6254557"/>
            <a:ext cx="2444156" cy="369332"/>
          </a:xfrm>
          <a:prstGeom prst="rect">
            <a:avLst/>
          </a:prstGeom>
          <a:noFill/>
        </p:spPr>
        <p:txBody>
          <a:bodyPr wrap="square" rtlCol="0">
            <a:spAutoFit/>
          </a:bodyPr>
          <a:lstStyle/>
          <a:p>
            <a:r>
              <a:rPr lang="en-GB" dirty="0" smtClean="0"/>
              <a:t>*Definitely not a moon</a:t>
            </a:r>
            <a:endParaRPr lang="en-US" dirty="0"/>
          </a:p>
        </p:txBody>
      </p:sp>
      <p:cxnSp>
        <p:nvCxnSpPr>
          <p:cNvPr id="8" name="Straight Arrow Connector 7"/>
          <p:cNvCxnSpPr>
            <a:stCxn id="5" idx="3"/>
            <a:endCxn id="3" idx="3"/>
          </p:cNvCxnSpPr>
          <p:nvPr/>
        </p:nvCxnSpPr>
        <p:spPr>
          <a:xfrm flipV="1">
            <a:off x="4536114" y="3136438"/>
            <a:ext cx="1354286" cy="12413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3"/>
            <a:endCxn id="2" idx="1"/>
          </p:cNvCxnSpPr>
          <p:nvPr/>
        </p:nvCxnSpPr>
        <p:spPr>
          <a:xfrm>
            <a:off x="4972180" y="1419225"/>
            <a:ext cx="571979" cy="5244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5865859" y="5313175"/>
            <a:ext cx="1927131" cy="1015663"/>
            <a:chOff x="5865859" y="5313175"/>
            <a:chExt cx="1927131" cy="1015663"/>
          </a:xfrm>
        </p:grpSpPr>
        <p:sp>
          <p:nvSpPr>
            <p:cNvPr id="11" name="TextBox 10"/>
            <p:cNvSpPr txBox="1"/>
            <p:nvPr/>
          </p:nvSpPr>
          <p:spPr>
            <a:xfrm>
              <a:off x="5865859" y="5313175"/>
              <a:ext cx="1927131" cy="1015663"/>
            </a:xfrm>
            <a:prstGeom prst="rect">
              <a:avLst/>
            </a:prstGeom>
            <a:noFill/>
          </p:spPr>
          <p:txBody>
            <a:bodyPr wrap="none" rtlCol="0">
              <a:spAutoFit/>
            </a:bodyPr>
            <a:lstStyle/>
            <a:p>
              <a:r>
                <a:rPr lang="en-GB" sz="6000" dirty="0" smtClean="0"/>
                <a:t>B    A</a:t>
              </a:r>
              <a:endParaRPr lang="en-US" sz="6000" dirty="0"/>
            </a:p>
          </p:txBody>
        </p:sp>
        <p:grpSp>
          <p:nvGrpSpPr>
            <p:cNvPr id="12" name="Group 11"/>
            <p:cNvGrpSpPr/>
            <p:nvPr/>
          </p:nvGrpSpPr>
          <p:grpSpPr>
            <a:xfrm>
              <a:off x="6222846" y="5458567"/>
              <a:ext cx="1015663" cy="724878"/>
              <a:chOff x="4884262" y="5628288"/>
              <a:chExt cx="1015663" cy="724878"/>
            </a:xfrm>
          </p:grpSpPr>
          <p:sp>
            <p:nvSpPr>
              <p:cNvPr id="13" name="Rectangle 12"/>
              <p:cNvSpPr/>
              <p:nvPr/>
            </p:nvSpPr>
            <p:spPr>
              <a:xfrm rot="16200000">
                <a:off x="5029655" y="5482895"/>
                <a:ext cx="724878" cy="1015663"/>
              </a:xfrm>
              <a:prstGeom prst="rect">
                <a:avLst/>
              </a:prstGeom>
            </p:spPr>
            <p:txBody>
              <a:bodyPr wrap="none">
                <a:spAutoFit/>
              </a:bodyPr>
              <a:lstStyle/>
              <a:p>
                <a:r>
                  <a:rPr lang="en-GB" sz="6000" dirty="0"/>
                  <a:t>∩</a:t>
                </a:r>
                <a:endParaRPr lang="en-US" sz="6000" dirty="0"/>
              </a:p>
            </p:txBody>
          </p:sp>
          <p:cxnSp>
            <p:nvCxnSpPr>
              <p:cNvPr id="14" name="Straight Connector 13"/>
              <p:cNvCxnSpPr/>
              <p:nvPr/>
            </p:nvCxnSpPr>
            <p:spPr>
              <a:xfrm>
                <a:off x="5267694" y="6245021"/>
                <a:ext cx="3650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56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edia.tumblr.com/tumblr_lgqk27D7RF1qg0b6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8417" y="1865537"/>
            <a:ext cx="1758554" cy="26104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29004" y="2385916"/>
            <a:ext cx="1334020" cy="1569660"/>
          </a:xfrm>
          <a:prstGeom prst="rect">
            <a:avLst/>
          </a:prstGeom>
          <a:noFill/>
        </p:spPr>
        <p:txBody>
          <a:bodyPr wrap="none" rtlCol="0">
            <a:spAutoFit/>
          </a:bodyPr>
          <a:lstStyle/>
          <a:p>
            <a:r>
              <a:rPr lang="en-GB" sz="9600" dirty="0" smtClean="0"/>
              <a:t>!=</a:t>
            </a:r>
            <a:endParaRPr lang="en-GB" sz="9600" dirty="0"/>
          </a:p>
        </p:txBody>
      </p:sp>
      <p:pic>
        <p:nvPicPr>
          <p:cNvPr id="3076" name="Picture 4" descr="The Definitive Refer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7180" y="1870583"/>
            <a:ext cx="1733551" cy="26003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72615" y="2385916"/>
            <a:ext cx="984565" cy="1569660"/>
          </a:xfrm>
          <a:prstGeom prst="rect">
            <a:avLst/>
          </a:prstGeom>
          <a:noFill/>
        </p:spPr>
        <p:txBody>
          <a:bodyPr wrap="none" rtlCol="0">
            <a:spAutoFit/>
          </a:bodyPr>
          <a:lstStyle/>
          <a:p>
            <a:r>
              <a:rPr lang="en-GB" sz="9600" dirty="0" smtClean="0"/>
              <a:t>+</a:t>
            </a:r>
            <a:endParaRPr lang="en-GB" sz="9600" dirty="0"/>
          </a:p>
        </p:txBody>
      </p:sp>
      <p:sp>
        <p:nvSpPr>
          <p:cNvPr id="7" name="Flowchart: Magnetic Disk 6"/>
          <p:cNvSpPr/>
          <p:nvPr/>
        </p:nvSpPr>
        <p:spPr>
          <a:xfrm>
            <a:off x="8853007" y="2130631"/>
            <a:ext cx="1694705" cy="2080230"/>
          </a:xfrm>
          <a:prstGeom prst="flowChartMagneticDisk">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289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16280" y="800100"/>
            <a:ext cx="1501140" cy="1501140"/>
          </a:xfrm>
          <a:prstGeom prst="round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70C0"/>
                </a:solidFill>
                <a:latin typeface="Gill Sans MT" panose="020B0502020104020203" pitchFamily="34" charset="0"/>
              </a:rPr>
              <a:t>Soc.</a:t>
            </a:r>
          </a:p>
          <a:p>
            <a:pPr algn="ctr"/>
            <a:r>
              <a:rPr lang="en-GB" sz="2800" b="1" dirty="0" smtClean="0">
                <a:solidFill>
                  <a:srgbClr val="0070C0"/>
                </a:solidFill>
                <a:latin typeface="Gill Sans MT" panose="020B0502020104020203" pitchFamily="34" charset="0"/>
              </a:rPr>
              <a:t>Med.</a:t>
            </a:r>
            <a:endParaRPr lang="en-GB" sz="2800" b="1" dirty="0">
              <a:solidFill>
                <a:srgbClr val="0070C0"/>
              </a:solidFill>
              <a:latin typeface="Gill Sans MT" panose="020B0502020104020203" pitchFamily="34" charset="0"/>
            </a:endParaRPr>
          </a:p>
        </p:txBody>
      </p:sp>
      <p:sp>
        <p:nvSpPr>
          <p:cNvPr id="3" name="Rounded Rectangle 2"/>
          <p:cNvSpPr/>
          <p:nvPr/>
        </p:nvSpPr>
        <p:spPr>
          <a:xfrm>
            <a:off x="716280" y="4305300"/>
            <a:ext cx="1501140" cy="1501140"/>
          </a:xfrm>
          <a:prstGeom prst="round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accent2"/>
                </a:solidFill>
                <a:latin typeface="Gill Sans MT" panose="020B0502020104020203" pitchFamily="34" charset="0"/>
              </a:rPr>
              <a:t>Web</a:t>
            </a:r>
          </a:p>
          <a:p>
            <a:pPr algn="ctr"/>
            <a:r>
              <a:rPr lang="en-GB" sz="2800" b="1" dirty="0" err="1" smtClean="0">
                <a:solidFill>
                  <a:schemeClr val="accent2"/>
                </a:solidFill>
                <a:latin typeface="Gill Sans MT" panose="020B0502020104020203" pitchFamily="34" charset="0"/>
              </a:rPr>
              <a:t>alytics</a:t>
            </a:r>
            <a:endParaRPr lang="en-GB" sz="2800" b="1" dirty="0">
              <a:solidFill>
                <a:schemeClr val="accent2"/>
              </a:solidFill>
              <a:latin typeface="Gill Sans MT" panose="020B0502020104020203" pitchFamily="34" charset="0"/>
            </a:endParaRPr>
          </a:p>
        </p:txBody>
      </p:sp>
      <p:sp>
        <p:nvSpPr>
          <p:cNvPr id="4" name="Rounded Rectangle 3"/>
          <p:cNvSpPr/>
          <p:nvPr/>
        </p:nvSpPr>
        <p:spPr>
          <a:xfrm>
            <a:off x="716280" y="2552700"/>
            <a:ext cx="1501140" cy="1501140"/>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smtClean="0">
                <a:solidFill>
                  <a:srgbClr val="00B050"/>
                </a:solidFill>
                <a:latin typeface="Gill Sans MT" panose="020B0502020104020203" pitchFamily="34" charset="0"/>
              </a:rPr>
              <a:t>Spred</a:t>
            </a:r>
            <a:endParaRPr lang="en-GB" sz="2800" b="1" dirty="0" smtClean="0">
              <a:solidFill>
                <a:srgbClr val="00B050"/>
              </a:solidFill>
              <a:latin typeface="Gill Sans MT" panose="020B0502020104020203" pitchFamily="34" charset="0"/>
            </a:endParaRPr>
          </a:p>
          <a:p>
            <a:pPr algn="ctr"/>
            <a:r>
              <a:rPr lang="en-GB" sz="2800" b="1" dirty="0" smtClean="0">
                <a:solidFill>
                  <a:srgbClr val="00B050"/>
                </a:solidFill>
                <a:latin typeface="Gill Sans MT" panose="020B0502020104020203" pitchFamily="34" charset="0"/>
              </a:rPr>
              <a:t>cell</a:t>
            </a:r>
            <a:endParaRPr lang="en-GB" sz="2800" b="1" dirty="0">
              <a:solidFill>
                <a:srgbClr val="00B050"/>
              </a:solidFill>
              <a:latin typeface="Gill Sans MT" panose="020B0502020104020203" pitchFamily="34" charset="0"/>
            </a:endParaRPr>
          </a:p>
        </p:txBody>
      </p:sp>
      <p:sp>
        <p:nvSpPr>
          <p:cNvPr id="5" name="TextBox 4"/>
          <p:cNvSpPr txBox="1"/>
          <p:nvPr/>
        </p:nvSpPr>
        <p:spPr>
          <a:xfrm>
            <a:off x="2407920" y="1005840"/>
            <a:ext cx="9784080" cy="1077218"/>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t>Web based insights portal &amp; API give different values.</a:t>
            </a:r>
          </a:p>
          <a:p>
            <a:pPr marL="457200" indent="-457200">
              <a:buFont typeface="Arial" panose="020B0604020202020204" pitchFamily="34" charset="0"/>
              <a:buChar char="•"/>
            </a:pPr>
            <a:r>
              <a:rPr lang="en-GB" sz="3200" dirty="0" smtClean="0"/>
              <a:t>Profile stats only available when post made.</a:t>
            </a:r>
            <a:endParaRPr lang="en-GB" sz="3200" dirty="0"/>
          </a:p>
        </p:txBody>
      </p:sp>
      <p:sp>
        <p:nvSpPr>
          <p:cNvPr id="6" name="TextBox 5"/>
          <p:cNvSpPr txBox="1"/>
          <p:nvPr/>
        </p:nvSpPr>
        <p:spPr>
          <a:xfrm>
            <a:off x="2407920" y="2764661"/>
            <a:ext cx="9784080" cy="1077218"/>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t>Print areas affect the way cell ranges are handled.</a:t>
            </a:r>
          </a:p>
          <a:p>
            <a:pPr marL="457200" indent="-457200">
              <a:buFont typeface="Arial" panose="020B0604020202020204" pitchFamily="34" charset="0"/>
              <a:buChar char="•"/>
            </a:pPr>
            <a:r>
              <a:rPr lang="en-GB" sz="3200" dirty="0" smtClean="0"/>
              <a:t>Colour is very hard to use programmatically.</a:t>
            </a:r>
            <a:endParaRPr lang="en-GB" sz="3200" dirty="0"/>
          </a:p>
        </p:txBody>
      </p:sp>
      <p:sp>
        <p:nvSpPr>
          <p:cNvPr id="7" name="TextBox 6"/>
          <p:cNvSpPr txBox="1"/>
          <p:nvPr/>
        </p:nvSpPr>
        <p:spPr>
          <a:xfrm>
            <a:off x="2407920" y="4517261"/>
            <a:ext cx="9784080" cy="1077218"/>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t>Segments based on regex.</a:t>
            </a:r>
          </a:p>
          <a:p>
            <a:pPr marL="457200" indent="-457200">
              <a:buFont typeface="Arial" panose="020B0604020202020204" pitchFamily="34" charset="0"/>
              <a:buChar char="•"/>
            </a:pPr>
            <a:r>
              <a:rPr lang="en-GB" sz="3200" dirty="0" smtClean="0"/>
              <a:t>User change segments, data looks the same to code.</a:t>
            </a:r>
          </a:p>
        </p:txBody>
      </p:sp>
    </p:spTree>
    <p:extLst>
      <p:ext uri="{BB962C8B-B14F-4D97-AF65-F5344CB8AC3E}">
        <p14:creationId xmlns:p14="http://schemas.microsoft.com/office/powerpoint/2010/main" val="46477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Magnetic Disk 13"/>
          <p:cNvSpPr/>
          <p:nvPr/>
        </p:nvSpPr>
        <p:spPr>
          <a:xfrm>
            <a:off x="7094215" y="1009437"/>
            <a:ext cx="1694705" cy="2080230"/>
          </a:xfrm>
          <a:prstGeom prst="flowChartMagneticDisk">
            <a:avLst/>
          </a:prstGeom>
          <a:solidFill>
            <a:srgbClr val="FF7C8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Magnetic Disk 12"/>
          <p:cNvSpPr/>
          <p:nvPr/>
        </p:nvSpPr>
        <p:spPr>
          <a:xfrm>
            <a:off x="3704803" y="1049325"/>
            <a:ext cx="1694705" cy="2080230"/>
          </a:xfrm>
          <a:prstGeom prst="flowChartMagneticDisk">
            <a:avLst/>
          </a:prstGeom>
          <a:solidFill>
            <a:srgbClr val="FF7C8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Magnetic Disk 11"/>
          <p:cNvSpPr/>
          <p:nvPr/>
        </p:nvSpPr>
        <p:spPr>
          <a:xfrm>
            <a:off x="7941568" y="1698531"/>
            <a:ext cx="1694705" cy="2080230"/>
          </a:xfrm>
          <a:prstGeom prst="flowChartMagneticDisk">
            <a:avLst/>
          </a:prstGeom>
          <a:solidFill>
            <a:srgbClr val="FF7C8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Magnetic Disk 9"/>
          <p:cNvSpPr/>
          <p:nvPr/>
        </p:nvSpPr>
        <p:spPr>
          <a:xfrm>
            <a:off x="2857454" y="1740835"/>
            <a:ext cx="1694705" cy="2080230"/>
          </a:xfrm>
          <a:prstGeom prst="flowChartMagneticDisk">
            <a:avLst/>
          </a:prstGeom>
          <a:solidFill>
            <a:srgbClr val="FF7C8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Magnetic Disk 6"/>
          <p:cNvSpPr/>
          <p:nvPr/>
        </p:nvSpPr>
        <p:spPr>
          <a:xfrm>
            <a:off x="6246864" y="1698531"/>
            <a:ext cx="1694705" cy="2080230"/>
          </a:xfrm>
          <a:prstGeom prst="flowChartMagneticDisk">
            <a:avLst/>
          </a:prstGeom>
          <a:solidFill>
            <a:srgbClr val="FF7C8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Magnetic Disk 7"/>
          <p:cNvSpPr/>
          <p:nvPr/>
        </p:nvSpPr>
        <p:spPr>
          <a:xfrm>
            <a:off x="7094217" y="2400573"/>
            <a:ext cx="1694705" cy="2080230"/>
          </a:xfrm>
          <a:prstGeom prst="flowChartMagneticDisk">
            <a:avLst/>
          </a:prstGeom>
          <a:solidFill>
            <a:srgbClr val="FF7C8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Magnetic Disk 3"/>
          <p:cNvSpPr/>
          <p:nvPr/>
        </p:nvSpPr>
        <p:spPr>
          <a:xfrm>
            <a:off x="4552159" y="1740835"/>
            <a:ext cx="1694705" cy="2080230"/>
          </a:xfrm>
          <a:prstGeom prst="flowChartMagneticDisk">
            <a:avLst/>
          </a:prstGeom>
          <a:solidFill>
            <a:srgbClr val="FF7C8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lowchart: Magnetic Disk 2"/>
          <p:cNvSpPr/>
          <p:nvPr/>
        </p:nvSpPr>
        <p:spPr>
          <a:xfrm>
            <a:off x="5399512" y="2400573"/>
            <a:ext cx="1694705" cy="2080230"/>
          </a:xfrm>
          <a:prstGeom prst="flowChartMagneticDisk">
            <a:avLst/>
          </a:prstGeom>
          <a:solidFill>
            <a:srgbClr val="FF7C8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Magnetic Disk 10"/>
          <p:cNvSpPr/>
          <p:nvPr/>
        </p:nvSpPr>
        <p:spPr>
          <a:xfrm>
            <a:off x="3704803" y="2421725"/>
            <a:ext cx="1694705" cy="2080230"/>
          </a:xfrm>
          <a:prstGeom prst="flowChartMagneticDisk">
            <a:avLst/>
          </a:prstGeom>
          <a:solidFill>
            <a:srgbClr val="FF7C8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Magnetic Disk 8"/>
          <p:cNvSpPr/>
          <p:nvPr/>
        </p:nvSpPr>
        <p:spPr>
          <a:xfrm>
            <a:off x="6246864" y="3076631"/>
            <a:ext cx="1694705" cy="2080230"/>
          </a:xfrm>
          <a:prstGeom prst="flowChartMagneticDisk">
            <a:avLst/>
          </a:prstGeom>
          <a:solidFill>
            <a:srgbClr val="FF7C8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Magnetic Disk 4"/>
          <p:cNvSpPr/>
          <p:nvPr/>
        </p:nvSpPr>
        <p:spPr>
          <a:xfrm>
            <a:off x="4552159" y="3118935"/>
            <a:ext cx="1694705" cy="2080230"/>
          </a:xfrm>
          <a:prstGeom prst="flowChartMagneticDisk">
            <a:avLst/>
          </a:prstGeom>
          <a:solidFill>
            <a:srgbClr val="FF7C8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Magnetic Disk 5"/>
          <p:cNvSpPr/>
          <p:nvPr/>
        </p:nvSpPr>
        <p:spPr>
          <a:xfrm>
            <a:off x="5399508" y="3798346"/>
            <a:ext cx="1694705" cy="2080230"/>
          </a:xfrm>
          <a:prstGeom prst="flowChartMagneticDisk">
            <a:avLst/>
          </a:prstGeom>
          <a:solidFill>
            <a:srgbClr val="FF7C8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60784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908976" y="2263665"/>
            <a:ext cx="2517099" cy="2189716"/>
            <a:chOff x="869548" y="2364433"/>
            <a:chExt cx="2517099" cy="2189716"/>
          </a:xfrm>
        </p:grpSpPr>
        <p:sp>
          <p:nvSpPr>
            <p:cNvPr id="4" name="Flowchart: Magnetic Disk 3"/>
            <p:cNvSpPr/>
            <p:nvPr/>
          </p:nvSpPr>
          <p:spPr>
            <a:xfrm>
              <a:off x="1499421" y="2364433"/>
              <a:ext cx="1257352" cy="1543385"/>
            </a:xfrm>
            <a:prstGeom prst="flowChartMagneticDisk">
              <a:avLst/>
            </a:prstGeom>
            <a:solidFill>
              <a:schemeClr val="accent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9548" y="3907818"/>
              <a:ext cx="2517099" cy="646331"/>
            </a:xfrm>
            <a:prstGeom prst="rect">
              <a:avLst/>
            </a:prstGeom>
            <a:noFill/>
          </p:spPr>
          <p:txBody>
            <a:bodyPr wrap="none" rtlCol="0">
              <a:spAutoFit/>
            </a:bodyPr>
            <a:lstStyle/>
            <a:p>
              <a:r>
                <a:rPr lang="en-GB" sz="3600" dirty="0" smtClean="0"/>
                <a:t>Transactions</a:t>
              </a:r>
              <a:endParaRPr lang="en-GB" sz="3600" dirty="0"/>
            </a:p>
          </p:txBody>
        </p:sp>
      </p:grpSp>
      <p:grpSp>
        <p:nvGrpSpPr>
          <p:cNvPr id="22" name="Group 21"/>
          <p:cNvGrpSpPr/>
          <p:nvPr/>
        </p:nvGrpSpPr>
        <p:grpSpPr>
          <a:xfrm>
            <a:off x="3201447" y="4442597"/>
            <a:ext cx="2531462" cy="2234180"/>
            <a:chOff x="3201447" y="4442597"/>
            <a:chExt cx="2531462" cy="2234180"/>
          </a:xfrm>
        </p:grpSpPr>
        <p:sp>
          <p:nvSpPr>
            <p:cNvPr id="5" name="Flowchart: Magnetic Disk 4"/>
            <p:cNvSpPr/>
            <p:nvPr/>
          </p:nvSpPr>
          <p:spPr>
            <a:xfrm>
              <a:off x="3838502" y="4442597"/>
              <a:ext cx="1257352" cy="1543385"/>
            </a:xfrm>
            <a:prstGeom prst="flowChartMagneticDisk">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01447" y="6030446"/>
              <a:ext cx="2531462" cy="646331"/>
            </a:xfrm>
            <a:prstGeom prst="rect">
              <a:avLst/>
            </a:prstGeom>
            <a:noFill/>
          </p:spPr>
          <p:txBody>
            <a:bodyPr wrap="none" rtlCol="0">
              <a:spAutoFit/>
            </a:bodyPr>
            <a:lstStyle/>
            <a:p>
              <a:r>
                <a:rPr lang="en-GB" sz="3600" dirty="0" smtClean="0"/>
                <a:t>Applications</a:t>
              </a:r>
              <a:endParaRPr lang="en-GB" sz="3600" dirty="0"/>
            </a:p>
          </p:txBody>
        </p:sp>
      </p:grpSp>
      <p:grpSp>
        <p:nvGrpSpPr>
          <p:cNvPr id="18" name="Group 17"/>
          <p:cNvGrpSpPr/>
          <p:nvPr/>
        </p:nvGrpSpPr>
        <p:grpSpPr>
          <a:xfrm>
            <a:off x="8907668" y="2233855"/>
            <a:ext cx="1871025" cy="2264518"/>
            <a:chOff x="8907668" y="2178079"/>
            <a:chExt cx="1871025" cy="2264518"/>
          </a:xfrm>
        </p:grpSpPr>
        <p:sp>
          <p:nvSpPr>
            <p:cNvPr id="6" name="Flowchart: Magnetic Disk 5"/>
            <p:cNvSpPr/>
            <p:nvPr/>
          </p:nvSpPr>
          <p:spPr>
            <a:xfrm>
              <a:off x="9214504" y="2178079"/>
              <a:ext cx="1257352" cy="1543385"/>
            </a:xfrm>
            <a:prstGeom prst="flowChartMagneticDisk">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907668" y="3796266"/>
              <a:ext cx="1871025" cy="646331"/>
            </a:xfrm>
            <a:prstGeom prst="rect">
              <a:avLst/>
            </a:prstGeom>
            <a:noFill/>
          </p:spPr>
          <p:txBody>
            <a:bodyPr wrap="none" rtlCol="0">
              <a:spAutoFit/>
            </a:bodyPr>
            <a:lstStyle/>
            <a:p>
              <a:r>
                <a:rPr lang="en-GB" sz="3600" dirty="0" smtClean="0"/>
                <a:t>Analytics</a:t>
              </a:r>
              <a:endParaRPr lang="en-GB" sz="3600" dirty="0"/>
            </a:p>
          </p:txBody>
        </p:sp>
      </p:grpSp>
      <p:grpSp>
        <p:nvGrpSpPr>
          <p:cNvPr id="23" name="Group 22"/>
          <p:cNvGrpSpPr/>
          <p:nvPr/>
        </p:nvGrpSpPr>
        <p:grpSpPr>
          <a:xfrm>
            <a:off x="3454722" y="310018"/>
            <a:ext cx="2024913" cy="2221564"/>
            <a:chOff x="3483208" y="310018"/>
            <a:chExt cx="2024913" cy="2221564"/>
          </a:xfrm>
        </p:grpSpPr>
        <p:sp>
          <p:nvSpPr>
            <p:cNvPr id="9" name="Flowchart: Magnetic Disk 8"/>
            <p:cNvSpPr/>
            <p:nvPr/>
          </p:nvSpPr>
          <p:spPr>
            <a:xfrm>
              <a:off x="3866988" y="310018"/>
              <a:ext cx="1257352" cy="1543385"/>
            </a:xfrm>
            <a:prstGeom prst="flowChartMagneticDisk">
              <a:avLst/>
            </a:prstGeom>
            <a:solidFill>
              <a:srgbClr val="FF7C8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483208" y="1885251"/>
              <a:ext cx="2024913" cy="646331"/>
            </a:xfrm>
            <a:prstGeom prst="rect">
              <a:avLst/>
            </a:prstGeom>
            <a:noFill/>
          </p:spPr>
          <p:txBody>
            <a:bodyPr wrap="none" rtlCol="0">
              <a:spAutoFit/>
            </a:bodyPr>
            <a:lstStyle/>
            <a:p>
              <a:r>
                <a:rPr lang="en-GB" sz="3600" dirty="0" smtClean="0"/>
                <a:t>Real-time</a:t>
              </a:r>
              <a:endParaRPr lang="en-GB" sz="3600" dirty="0"/>
            </a:p>
          </p:txBody>
        </p:sp>
      </p:grpSp>
      <p:grpSp>
        <p:nvGrpSpPr>
          <p:cNvPr id="21" name="Group 20"/>
          <p:cNvGrpSpPr/>
          <p:nvPr/>
        </p:nvGrpSpPr>
        <p:grpSpPr>
          <a:xfrm>
            <a:off x="6002600" y="322313"/>
            <a:ext cx="1991251" cy="2264518"/>
            <a:chOff x="6002600" y="322313"/>
            <a:chExt cx="1991251" cy="2264518"/>
          </a:xfrm>
        </p:grpSpPr>
        <p:sp>
          <p:nvSpPr>
            <p:cNvPr id="12" name="Flowchart: Magnetic Disk 11"/>
            <p:cNvSpPr/>
            <p:nvPr/>
          </p:nvSpPr>
          <p:spPr>
            <a:xfrm>
              <a:off x="6369549" y="322313"/>
              <a:ext cx="1257352" cy="1543385"/>
            </a:xfrm>
            <a:prstGeom prst="flowChartMagneticDisk">
              <a:avLst/>
            </a:prstGeom>
            <a:solidFill>
              <a:srgbClr val="7030A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002600" y="1940500"/>
              <a:ext cx="1991251" cy="646331"/>
            </a:xfrm>
            <a:prstGeom prst="rect">
              <a:avLst/>
            </a:prstGeom>
            <a:noFill/>
          </p:spPr>
          <p:txBody>
            <a:bodyPr wrap="none" rtlCol="0">
              <a:spAutoFit/>
            </a:bodyPr>
            <a:lstStyle/>
            <a:p>
              <a:r>
                <a:rPr lang="en-GB" sz="3600" dirty="0" smtClean="0"/>
                <a:t>Networks</a:t>
              </a:r>
              <a:endParaRPr lang="en-GB" sz="3600" dirty="0"/>
            </a:p>
          </p:txBody>
        </p:sp>
      </p:grpSp>
      <p:grpSp>
        <p:nvGrpSpPr>
          <p:cNvPr id="20" name="Group 19"/>
          <p:cNvGrpSpPr/>
          <p:nvPr/>
        </p:nvGrpSpPr>
        <p:grpSpPr>
          <a:xfrm>
            <a:off x="6203069" y="4442597"/>
            <a:ext cx="1568058" cy="2234180"/>
            <a:chOff x="6214196" y="4442597"/>
            <a:chExt cx="1568058" cy="2234180"/>
          </a:xfrm>
        </p:grpSpPr>
        <p:sp>
          <p:nvSpPr>
            <p:cNvPr id="14" name="Flowchart: Magnetic Disk 13"/>
            <p:cNvSpPr/>
            <p:nvPr/>
          </p:nvSpPr>
          <p:spPr>
            <a:xfrm>
              <a:off x="6369549" y="4442597"/>
              <a:ext cx="1257352" cy="1543385"/>
            </a:xfrm>
            <a:prstGeom prst="flowChartMagneticDisk">
              <a:avLst/>
            </a:prstGeom>
            <a:solidFill>
              <a:srgbClr val="00B0F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214196" y="6030446"/>
              <a:ext cx="1568058" cy="646331"/>
            </a:xfrm>
            <a:prstGeom prst="rect">
              <a:avLst/>
            </a:prstGeom>
            <a:noFill/>
          </p:spPr>
          <p:txBody>
            <a:bodyPr wrap="none" rtlCol="0">
              <a:spAutoFit/>
            </a:bodyPr>
            <a:lstStyle/>
            <a:p>
              <a:r>
                <a:rPr lang="en-GB" sz="3600" dirty="0" smtClean="0"/>
                <a:t>Images</a:t>
              </a:r>
              <a:endParaRPr lang="en-GB" sz="3600" dirty="0"/>
            </a:p>
          </p:txBody>
        </p:sp>
      </p:grpSp>
      <p:sp>
        <p:nvSpPr>
          <p:cNvPr id="16" name="TextBox 15"/>
          <p:cNvSpPr txBox="1"/>
          <p:nvPr/>
        </p:nvSpPr>
        <p:spPr>
          <a:xfrm>
            <a:off x="3630909" y="2853383"/>
            <a:ext cx="4700902" cy="923330"/>
          </a:xfrm>
          <a:prstGeom prst="rect">
            <a:avLst/>
          </a:prstGeom>
          <a:noFill/>
        </p:spPr>
        <p:txBody>
          <a:bodyPr wrap="none" rtlCol="0">
            <a:spAutoFit/>
          </a:bodyPr>
          <a:lstStyle/>
          <a:p>
            <a:r>
              <a:rPr lang="en-GB" sz="5400" b="1" dirty="0" smtClean="0"/>
              <a:t>Different Needs</a:t>
            </a:r>
            <a:endParaRPr lang="en-GB" sz="5400" b="1" dirty="0"/>
          </a:p>
        </p:txBody>
      </p:sp>
    </p:spTree>
    <p:extLst>
      <p:ext uri="{BB962C8B-B14F-4D97-AF65-F5344CB8AC3E}">
        <p14:creationId xmlns:p14="http://schemas.microsoft.com/office/powerpoint/2010/main" val="94127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rot="5400000">
            <a:off x="1765077" y="2055961"/>
            <a:ext cx="2867403" cy="2860739"/>
          </a:xfrm>
          <a:custGeom>
            <a:avLst/>
            <a:gdLst>
              <a:gd name="connsiteX0" fmla="*/ 954344 w 2855348"/>
              <a:gd name="connsiteY0" fmla="*/ 1419962 h 2848713"/>
              <a:gd name="connsiteX1" fmla="*/ 1428752 w 2855348"/>
              <a:gd name="connsiteY1" fmla="*/ 1894370 h 2848713"/>
              <a:gd name="connsiteX2" fmla="*/ 1903160 w 2855348"/>
              <a:gd name="connsiteY2" fmla="*/ 1419962 h 2848713"/>
              <a:gd name="connsiteX3" fmla="*/ 1428752 w 2855348"/>
              <a:gd name="connsiteY3" fmla="*/ 945554 h 2848713"/>
              <a:gd name="connsiteX4" fmla="*/ 954344 w 2855348"/>
              <a:gd name="connsiteY4" fmla="*/ 1419962 h 2848713"/>
              <a:gd name="connsiteX5" fmla="*/ 0 w 2855348"/>
              <a:gd name="connsiteY5" fmla="*/ 1680627 h 2848713"/>
              <a:gd name="connsiteX6" fmla="*/ 0 w 2855348"/>
              <a:gd name="connsiteY6" fmla="*/ 1159296 h 2848713"/>
              <a:gd name="connsiteX7" fmla="*/ 425250 w 2855348"/>
              <a:gd name="connsiteY7" fmla="*/ 1052984 h 2848713"/>
              <a:gd name="connsiteX8" fmla="*/ 425250 w 2855348"/>
              <a:gd name="connsiteY8" fmla="*/ 1060823 h 2848713"/>
              <a:gd name="connsiteX9" fmla="*/ 445785 w 2855348"/>
              <a:gd name="connsiteY9" fmla="*/ 1004716 h 2848713"/>
              <a:gd name="connsiteX10" fmla="*/ 462497 w 2855348"/>
              <a:gd name="connsiteY10" fmla="*/ 970025 h 2848713"/>
              <a:gd name="connsiteX11" fmla="*/ 237894 w 2855348"/>
              <a:gd name="connsiteY11" fmla="*/ 595685 h 2848713"/>
              <a:gd name="connsiteX12" fmla="*/ 606530 w 2855348"/>
              <a:gd name="connsiteY12" fmla="*/ 227048 h 2848713"/>
              <a:gd name="connsiteX13" fmla="*/ 981855 w 2855348"/>
              <a:gd name="connsiteY13" fmla="*/ 452243 h 2848713"/>
              <a:gd name="connsiteX14" fmla="*/ 1013504 w 2855348"/>
              <a:gd name="connsiteY14" fmla="*/ 436997 h 2848713"/>
              <a:gd name="connsiteX15" fmla="*/ 1063402 w 2855348"/>
              <a:gd name="connsiteY15" fmla="*/ 418734 h 2848713"/>
              <a:gd name="connsiteX16" fmla="*/ 1168086 w 2855348"/>
              <a:gd name="connsiteY16" fmla="*/ 0 h 2848713"/>
              <a:gd name="connsiteX17" fmla="*/ 1689417 w 2855348"/>
              <a:gd name="connsiteY17" fmla="*/ 0 h 2848713"/>
              <a:gd name="connsiteX18" fmla="*/ 1794100 w 2855348"/>
              <a:gd name="connsiteY18" fmla="*/ 418734 h 2848713"/>
              <a:gd name="connsiteX19" fmla="*/ 1843998 w 2855348"/>
              <a:gd name="connsiteY19" fmla="*/ 436997 h 2848713"/>
              <a:gd name="connsiteX20" fmla="*/ 1884615 w 2855348"/>
              <a:gd name="connsiteY20" fmla="*/ 456411 h 2848713"/>
              <a:gd name="connsiteX21" fmla="*/ 1882527 w 2855348"/>
              <a:gd name="connsiteY21" fmla="*/ 454323 h 2848713"/>
              <a:gd name="connsiteX22" fmla="*/ 2258399 w 2855348"/>
              <a:gd name="connsiteY22" fmla="*/ 228801 h 2848713"/>
              <a:gd name="connsiteX23" fmla="*/ 2627035 w 2855348"/>
              <a:gd name="connsiteY23" fmla="*/ 597437 h 2848713"/>
              <a:gd name="connsiteX24" fmla="*/ 2401512 w 2855348"/>
              <a:gd name="connsiteY24" fmla="*/ 973308 h 2848713"/>
              <a:gd name="connsiteX25" fmla="*/ 2393401 w 2855348"/>
              <a:gd name="connsiteY25" fmla="*/ 965198 h 2848713"/>
              <a:gd name="connsiteX26" fmla="*/ 2430098 w 2855348"/>
              <a:gd name="connsiteY26" fmla="*/ 1058334 h 2848713"/>
              <a:gd name="connsiteX27" fmla="*/ 2430098 w 2855348"/>
              <a:gd name="connsiteY27" fmla="*/ 1052984 h 2848713"/>
              <a:gd name="connsiteX28" fmla="*/ 2855348 w 2855348"/>
              <a:gd name="connsiteY28" fmla="*/ 1159297 h 2848713"/>
              <a:gd name="connsiteX29" fmla="*/ 2855348 w 2855348"/>
              <a:gd name="connsiteY29" fmla="*/ 1680628 h 2848713"/>
              <a:gd name="connsiteX30" fmla="*/ 2430098 w 2855348"/>
              <a:gd name="connsiteY30" fmla="*/ 1786940 h 2848713"/>
              <a:gd name="connsiteX31" fmla="*/ 2430098 w 2855348"/>
              <a:gd name="connsiteY31" fmla="*/ 1781590 h 2848713"/>
              <a:gd name="connsiteX32" fmla="*/ 2392217 w 2855348"/>
              <a:gd name="connsiteY32" fmla="*/ 1877732 h 2848713"/>
              <a:gd name="connsiteX33" fmla="*/ 2611072 w 2855348"/>
              <a:gd name="connsiteY33" fmla="*/ 2242490 h 2848713"/>
              <a:gd name="connsiteX34" fmla="*/ 2242435 w 2855348"/>
              <a:gd name="connsiteY34" fmla="*/ 2611126 h 2848713"/>
              <a:gd name="connsiteX35" fmla="*/ 1871755 w 2855348"/>
              <a:gd name="connsiteY35" fmla="*/ 2388718 h 2848713"/>
              <a:gd name="connsiteX36" fmla="*/ 1843998 w 2855348"/>
              <a:gd name="connsiteY36" fmla="*/ 2402928 h 2848713"/>
              <a:gd name="connsiteX37" fmla="*/ 1787891 w 2855348"/>
              <a:gd name="connsiteY37" fmla="*/ 2423463 h 2848713"/>
              <a:gd name="connsiteX38" fmla="*/ 1795729 w 2855348"/>
              <a:gd name="connsiteY38" fmla="*/ 2423463 h 2848713"/>
              <a:gd name="connsiteX39" fmla="*/ 1689416 w 2855348"/>
              <a:gd name="connsiteY39" fmla="*/ 2848713 h 2848713"/>
              <a:gd name="connsiteX40" fmla="*/ 1168085 w 2855348"/>
              <a:gd name="connsiteY40" fmla="*/ 2848713 h 2848713"/>
              <a:gd name="connsiteX41" fmla="*/ 1061773 w 2855348"/>
              <a:gd name="connsiteY41" fmla="*/ 2423463 h 2848713"/>
              <a:gd name="connsiteX42" fmla="*/ 1069612 w 2855348"/>
              <a:gd name="connsiteY42" fmla="*/ 2423463 h 2848713"/>
              <a:gd name="connsiteX43" fmla="*/ 1013504 w 2855348"/>
              <a:gd name="connsiteY43" fmla="*/ 2402928 h 2848713"/>
              <a:gd name="connsiteX44" fmla="*/ 987276 w 2855348"/>
              <a:gd name="connsiteY44" fmla="*/ 2390293 h 2848713"/>
              <a:gd name="connsiteX45" fmla="*/ 615066 w 2855348"/>
              <a:gd name="connsiteY45" fmla="*/ 2613618 h 2848713"/>
              <a:gd name="connsiteX46" fmla="*/ 246430 w 2855348"/>
              <a:gd name="connsiteY46" fmla="*/ 2244981 h 2848713"/>
              <a:gd name="connsiteX47" fmla="*/ 466497 w 2855348"/>
              <a:gd name="connsiteY47" fmla="*/ 1878203 h 2848713"/>
              <a:gd name="connsiteX48" fmla="*/ 445785 w 2855348"/>
              <a:gd name="connsiteY48" fmla="*/ 1835209 h 2848713"/>
              <a:gd name="connsiteX49" fmla="*/ 425250 w 2855348"/>
              <a:gd name="connsiteY49" fmla="*/ 1779102 h 2848713"/>
              <a:gd name="connsiteX50" fmla="*/ 425250 w 2855348"/>
              <a:gd name="connsiteY50" fmla="*/ 1786940 h 284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855348" h="2848713">
                <a:moveTo>
                  <a:pt x="954344" y="1419962"/>
                </a:moveTo>
                <a:cubicBezTo>
                  <a:pt x="954344" y="1681970"/>
                  <a:pt x="1166744" y="1894370"/>
                  <a:pt x="1428752" y="1894370"/>
                </a:cubicBezTo>
                <a:cubicBezTo>
                  <a:pt x="1690760" y="1894370"/>
                  <a:pt x="1903160" y="1681970"/>
                  <a:pt x="1903160" y="1419962"/>
                </a:cubicBezTo>
                <a:cubicBezTo>
                  <a:pt x="1903160" y="1157954"/>
                  <a:pt x="1690760" y="945554"/>
                  <a:pt x="1428752" y="945554"/>
                </a:cubicBezTo>
                <a:cubicBezTo>
                  <a:pt x="1166744" y="945554"/>
                  <a:pt x="954344" y="1157954"/>
                  <a:pt x="954344" y="1419962"/>
                </a:cubicBezTo>
                <a:close/>
                <a:moveTo>
                  <a:pt x="0" y="1680627"/>
                </a:moveTo>
                <a:lnTo>
                  <a:pt x="0" y="1159296"/>
                </a:lnTo>
                <a:lnTo>
                  <a:pt x="425250" y="1052984"/>
                </a:lnTo>
                <a:lnTo>
                  <a:pt x="425250" y="1060823"/>
                </a:lnTo>
                <a:lnTo>
                  <a:pt x="445785" y="1004716"/>
                </a:lnTo>
                <a:lnTo>
                  <a:pt x="462497" y="970025"/>
                </a:lnTo>
                <a:lnTo>
                  <a:pt x="237894" y="595685"/>
                </a:lnTo>
                <a:lnTo>
                  <a:pt x="606530" y="227048"/>
                </a:lnTo>
                <a:lnTo>
                  <a:pt x="981855" y="452243"/>
                </a:lnTo>
                <a:lnTo>
                  <a:pt x="1013504" y="436997"/>
                </a:lnTo>
                <a:lnTo>
                  <a:pt x="1063402" y="418734"/>
                </a:lnTo>
                <a:lnTo>
                  <a:pt x="1168086" y="0"/>
                </a:lnTo>
                <a:lnTo>
                  <a:pt x="1689417" y="0"/>
                </a:lnTo>
                <a:lnTo>
                  <a:pt x="1794100" y="418734"/>
                </a:lnTo>
                <a:lnTo>
                  <a:pt x="1843998" y="436997"/>
                </a:lnTo>
                <a:lnTo>
                  <a:pt x="1884615" y="456411"/>
                </a:lnTo>
                <a:lnTo>
                  <a:pt x="1882527" y="454323"/>
                </a:lnTo>
                <a:lnTo>
                  <a:pt x="2258399" y="228801"/>
                </a:lnTo>
                <a:lnTo>
                  <a:pt x="2627035" y="597437"/>
                </a:lnTo>
                <a:lnTo>
                  <a:pt x="2401512" y="973308"/>
                </a:lnTo>
                <a:lnTo>
                  <a:pt x="2393401" y="965198"/>
                </a:lnTo>
                <a:lnTo>
                  <a:pt x="2430098" y="1058334"/>
                </a:lnTo>
                <a:lnTo>
                  <a:pt x="2430098" y="1052984"/>
                </a:lnTo>
                <a:lnTo>
                  <a:pt x="2855348" y="1159297"/>
                </a:lnTo>
                <a:lnTo>
                  <a:pt x="2855348" y="1680628"/>
                </a:lnTo>
                <a:lnTo>
                  <a:pt x="2430098" y="1786940"/>
                </a:lnTo>
                <a:lnTo>
                  <a:pt x="2430098" y="1781590"/>
                </a:lnTo>
                <a:lnTo>
                  <a:pt x="2392217" y="1877732"/>
                </a:lnTo>
                <a:lnTo>
                  <a:pt x="2611072" y="2242490"/>
                </a:lnTo>
                <a:lnTo>
                  <a:pt x="2242435" y="2611126"/>
                </a:lnTo>
                <a:lnTo>
                  <a:pt x="1871755" y="2388718"/>
                </a:lnTo>
                <a:lnTo>
                  <a:pt x="1843998" y="2402928"/>
                </a:lnTo>
                <a:lnTo>
                  <a:pt x="1787891" y="2423463"/>
                </a:lnTo>
                <a:lnTo>
                  <a:pt x="1795729" y="2423463"/>
                </a:lnTo>
                <a:lnTo>
                  <a:pt x="1689416" y="2848713"/>
                </a:lnTo>
                <a:lnTo>
                  <a:pt x="1168085" y="2848713"/>
                </a:lnTo>
                <a:lnTo>
                  <a:pt x="1061773" y="2423463"/>
                </a:lnTo>
                <a:lnTo>
                  <a:pt x="1069612" y="2423463"/>
                </a:lnTo>
                <a:lnTo>
                  <a:pt x="1013504" y="2402928"/>
                </a:lnTo>
                <a:lnTo>
                  <a:pt x="987276" y="2390293"/>
                </a:lnTo>
                <a:lnTo>
                  <a:pt x="615066" y="2613618"/>
                </a:lnTo>
                <a:lnTo>
                  <a:pt x="246430" y="2244981"/>
                </a:lnTo>
                <a:lnTo>
                  <a:pt x="466497" y="1878203"/>
                </a:lnTo>
                <a:lnTo>
                  <a:pt x="445785" y="1835209"/>
                </a:lnTo>
                <a:lnTo>
                  <a:pt x="425250" y="1779102"/>
                </a:lnTo>
                <a:lnTo>
                  <a:pt x="425250" y="178694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gnetic Disk 3"/>
          <p:cNvSpPr/>
          <p:nvPr/>
        </p:nvSpPr>
        <p:spPr>
          <a:xfrm>
            <a:off x="8387643" y="2446215"/>
            <a:ext cx="1694705" cy="2080230"/>
          </a:xfrm>
          <a:prstGeom prst="flowChartMagneticDisk">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586508" y="1908975"/>
            <a:ext cx="1843774" cy="3154710"/>
          </a:xfrm>
          <a:prstGeom prst="rect">
            <a:avLst/>
          </a:prstGeom>
          <a:noFill/>
        </p:spPr>
        <p:txBody>
          <a:bodyPr wrap="none" rtlCol="0">
            <a:spAutoFit/>
          </a:bodyPr>
          <a:lstStyle/>
          <a:p>
            <a:r>
              <a:rPr lang="en-GB" sz="19900" dirty="0" smtClean="0"/>
              <a:t>&gt;</a:t>
            </a:r>
            <a:endParaRPr lang="en-GB" sz="19900" dirty="0"/>
          </a:p>
        </p:txBody>
      </p:sp>
    </p:spTree>
    <p:extLst>
      <p:ext uri="{BB962C8B-B14F-4D97-AF65-F5344CB8AC3E}">
        <p14:creationId xmlns:p14="http://schemas.microsoft.com/office/powerpoint/2010/main" val="42009617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7264" y="1501259"/>
            <a:ext cx="2675732" cy="369332"/>
          </a:xfrm>
          <a:prstGeom prst="rect">
            <a:avLst/>
          </a:prstGeom>
          <a:noFill/>
        </p:spPr>
        <p:txBody>
          <a:bodyPr wrap="none" rtlCol="0">
            <a:spAutoFit/>
          </a:bodyPr>
          <a:lstStyle/>
          <a:p>
            <a:r>
              <a:rPr lang="en-GB" b="1" dirty="0" smtClean="0"/>
              <a:t>A. </a:t>
            </a:r>
            <a:r>
              <a:rPr lang="en-GB" dirty="0" smtClean="0"/>
              <a:t>The data that you want</a:t>
            </a:r>
            <a:endParaRPr lang="en-US" dirty="0"/>
          </a:p>
        </p:txBody>
      </p:sp>
      <p:sp>
        <p:nvSpPr>
          <p:cNvPr id="5" name="TextBox 4"/>
          <p:cNvSpPr txBox="1"/>
          <p:nvPr/>
        </p:nvSpPr>
        <p:spPr>
          <a:xfrm>
            <a:off x="9108255" y="3366254"/>
            <a:ext cx="2278381" cy="369332"/>
          </a:xfrm>
          <a:prstGeom prst="rect">
            <a:avLst/>
          </a:prstGeom>
          <a:noFill/>
        </p:spPr>
        <p:txBody>
          <a:bodyPr wrap="none" rtlCol="0">
            <a:spAutoFit/>
          </a:bodyPr>
          <a:lstStyle/>
          <a:p>
            <a:r>
              <a:rPr lang="en-GB" b="1" dirty="0" smtClean="0"/>
              <a:t>B. </a:t>
            </a:r>
            <a:r>
              <a:rPr lang="en-GB" dirty="0" smtClean="0"/>
              <a:t>Things you control</a:t>
            </a:r>
            <a:endParaRPr lang="en-US" dirty="0"/>
          </a:p>
        </p:txBody>
      </p:sp>
      <p:cxnSp>
        <p:nvCxnSpPr>
          <p:cNvPr id="6" name="Straight Arrow Connector 5"/>
          <p:cNvCxnSpPr>
            <a:stCxn id="5" idx="1"/>
            <a:endCxn id="3" idx="6"/>
          </p:cNvCxnSpPr>
          <p:nvPr/>
        </p:nvCxnSpPr>
        <p:spPr>
          <a:xfrm flipH="1">
            <a:off x="8102280" y="3550920"/>
            <a:ext cx="1005975" cy="95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3"/>
          </p:cNvCxnSpPr>
          <p:nvPr/>
        </p:nvCxnSpPr>
        <p:spPr>
          <a:xfrm>
            <a:off x="3442996" y="1685925"/>
            <a:ext cx="1173299" cy="5244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4044315" y="1777365"/>
            <a:ext cx="3581400" cy="35814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7002144" y="3016865"/>
            <a:ext cx="1100136" cy="1087159"/>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48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http://www.radiok.org/files/6213/6447/1627/strawberry-referenc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254" t="17108" r="23810" b="21483"/>
          <a:stretch/>
        </p:blipFill>
        <p:spPr bwMode="auto">
          <a:xfrm>
            <a:off x="4907280" y="1000775"/>
            <a:ext cx="2555246" cy="3437235"/>
          </a:xfrm>
          <a:prstGeom prst="rect">
            <a:avLst/>
          </a:prstGeom>
          <a:noFill/>
          <a:extLst>
            <a:ext uri="{909E8E84-426E-40DD-AFC4-6F175D3DCCD1}">
              <a14:hiddenFill xmlns:a14="http://schemas.microsoft.com/office/drawing/2010/main">
                <a:solidFill>
                  <a:srgbClr val="FFFFFF"/>
                </a:solidFill>
              </a14:hiddenFill>
            </a:ext>
          </a:extLst>
        </p:spPr>
      </p:pic>
      <p:sp>
        <p:nvSpPr>
          <p:cNvPr id="28" name="Freeform 27"/>
          <p:cNvSpPr/>
          <p:nvPr/>
        </p:nvSpPr>
        <p:spPr>
          <a:xfrm rot="5400000">
            <a:off x="5290991" y="3303560"/>
            <a:ext cx="1904501" cy="1900075"/>
          </a:xfrm>
          <a:custGeom>
            <a:avLst/>
            <a:gdLst>
              <a:gd name="connsiteX0" fmla="*/ 954344 w 2855348"/>
              <a:gd name="connsiteY0" fmla="*/ 1419962 h 2848713"/>
              <a:gd name="connsiteX1" fmla="*/ 1428752 w 2855348"/>
              <a:gd name="connsiteY1" fmla="*/ 1894370 h 2848713"/>
              <a:gd name="connsiteX2" fmla="*/ 1903160 w 2855348"/>
              <a:gd name="connsiteY2" fmla="*/ 1419962 h 2848713"/>
              <a:gd name="connsiteX3" fmla="*/ 1428752 w 2855348"/>
              <a:gd name="connsiteY3" fmla="*/ 945554 h 2848713"/>
              <a:gd name="connsiteX4" fmla="*/ 954344 w 2855348"/>
              <a:gd name="connsiteY4" fmla="*/ 1419962 h 2848713"/>
              <a:gd name="connsiteX5" fmla="*/ 0 w 2855348"/>
              <a:gd name="connsiteY5" fmla="*/ 1680627 h 2848713"/>
              <a:gd name="connsiteX6" fmla="*/ 0 w 2855348"/>
              <a:gd name="connsiteY6" fmla="*/ 1159296 h 2848713"/>
              <a:gd name="connsiteX7" fmla="*/ 425250 w 2855348"/>
              <a:gd name="connsiteY7" fmla="*/ 1052984 h 2848713"/>
              <a:gd name="connsiteX8" fmla="*/ 425250 w 2855348"/>
              <a:gd name="connsiteY8" fmla="*/ 1060823 h 2848713"/>
              <a:gd name="connsiteX9" fmla="*/ 445785 w 2855348"/>
              <a:gd name="connsiteY9" fmla="*/ 1004716 h 2848713"/>
              <a:gd name="connsiteX10" fmla="*/ 462497 w 2855348"/>
              <a:gd name="connsiteY10" fmla="*/ 970025 h 2848713"/>
              <a:gd name="connsiteX11" fmla="*/ 237894 w 2855348"/>
              <a:gd name="connsiteY11" fmla="*/ 595685 h 2848713"/>
              <a:gd name="connsiteX12" fmla="*/ 606530 w 2855348"/>
              <a:gd name="connsiteY12" fmla="*/ 227048 h 2848713"/>
              <a:gd name="connsiteX13" fmla="*/ 981855 w 2855348"/>
              <a:gd name="connsiteY13" fmla="*/ 452243 h 2848713"/>
              <a:gd name="connsiteX14" fmla="*/ 1013504 w 2855348"/>
              <a:gd name="connsiteY14" fmla="*/ 436997 h 2848713"/>
              <a:gd name="connsiteX15" fmla="*/ 1063402 w 2855348"/>
              <a:gd name="connsiteY15" fmla="*/ 418734 h 2848713"/>
              <a:gd name="connsiteX16" fmla="*/ 1168086 w 2855348"/>
              <a:gd name="connsiteY16" fmla="*/ 0 h 2848713"/>
              <a:gd name="connsiteX17" fmla="*/ 1689417 w 2855348"/>
              <a:gd name="connsiteY17" fmla="*/ 0 h 2848713"/>
              <a:gd name="connsiteX18" fmla="*/ 1794100 w 2855348"/>
              <a:gd name="connsiteY18" fmla="*/ 418734 h 2848713"/>
              <a:gd name="connsiteX19" fmla="*/ 1843998 w 2855348"/>
              <a:gd name="connsiteY19" fmla="*/ 436997 h 2848713"/>
              <a:gd name="connsiteX20" fmla="*/ 1884615 w 2855348"/>
              <a:gd name="connsiteY20" fmla="*/ 456411 h 2848713"/>
              <a:gd name="connsiteX21" fmla="*/ 1882527 w 2855348"/>
              <a:gd name="connsiteY21" fmla="*/ 454323 h 2848713"/>
              <a:gd name="connsiteX22" fmla="*/ 2258399 w 2855348"/>
              <a:gd name="connsiteY22" fmla="*/ 228801 h 2848713"/>
              <a:gd name="connsiteX23" fmla="*/ 2627035 w 2855348"/>
              <a:gd name="connsiteY23" fmla="*/ 597437 h 2848713"/>
              <a:gd name="connsiteX24" fmla="*/ 2401512 w 2855348"/>
              <a:gd name="connsiteY24" fmla="*/ 973308 h 2848713"/>
              <a:gd name="connsiteX25" fmla="*/ 2393401 w 2855348"/>
              <a:gd name="connsiteY25" fmla="*/ 965198 h 2848713"/>
              <a:gd name="connsiteX26" fmla="*/ 2430098 w 2855348"/>
              <a:gd name="connsiteY26" fmla="*/ 1058334 h 2848713"/>
              <a:gd name="connsiteX27" fmla="*/ 2430098 w 2855348"/>
              <a:gd name="connsiteY27" fmla="*/ 1052984 h 2848713"/>
              <a:gd name="connsiteX28" fmla="*/ 2855348 w 2855348"/>
              <a:gd name="connsiteY28" fmla="*/ 1159297 h 2848713"/>
              <a:gd name="connsiteX29" fmla="*/ 2855348 w 2855348"/>
              <a:gd name="connsiteY29" fmla="*/ 1680628 h 2848713"/>
              <a:gd name="connsiteX30" fmla="*/ 2430098 w 2855348"/>
              <a:gd name="connsiteY30" fmla="*/ 1786940 h 2848713"/>
              <a:gd name="connsiteX31" fmla="*/ 2430098 w 2855348"/>
              <a:gd name="connsiteY31" fmla="*/ 1781590 h 2848713"/>
              <a:gd name="connsiteX32" fmla="*/ 2392217 w 2855348"/>
              <a:gd name="connsiteY32" fmla="*/ 1877732 h 2848713"/>
              <a:gd name="connsiteX33" fmla="*/ 2611072 w 2855348"/>
              <a:gd name="connsiteY33" fmla="*/ 2242490 h 2848713"/>
              <a:gd name="connsiteX34" fmla="*/ 2242435 w 2855348"/>
              <a:gd name="connsiteY34" fmla="*/ 2611126 h 2848713"/>
              <a:gd name="connsiteX35" fmla="*/ 1871755 w 2855348"/>
              <a:gd name="connsiteY35" fmla="*/ 2388718 h 2848713"/>
              <a:gd name="connsiteX36" fmla="*/ 1843998 w 2855348"/>
              <a:gd name="connsiteY36" fmla="*/ 2402928 h 2848713"/>
              <a:gd name="connsiteX37" fmla="*/ 1787891 w 2855348"/>
              <a:gd name="connsiteY37" fmla="*/ 2423463 h 2848713"/>
              <a:gd name="connsiteX38" fmla="*/ 1795729 w 2855348"/>
              <a:gd name="connsiteY38" fmla="*/ 2423463 h 2848713"/>
              <a:gd name="connsiteX39" fmla="*/ 1689416 w 2855348"/>
              <a:gd name="connsiteY39" fmla="*/ 2848713 h 2848713"/>
              <a:gd name="connsiteX40" fmla="*/ 1168085 w 2855348"/>
              <a:gd name="connsiteY40" fmla="*/ 2848713 h 2848713"/>
              <a:gd name="connsiteX41" fmla="*/ 1061773 w 2855348"/>
              <a:gd name="connsiteY41" fmla="*/ 2423463 h 2848713"/>
              <a:gd name="connsiteX42" fmla="*/ 1069612 w 2855348"/>
              <a:gd name="connsiteY42" fmla="*/ 2423463 h 2848713"/>
              <a:gd name="connsiteX43" fmla="*/ 1013504 w 2855348"/>
              <a:gd name="connsiteY43" fmla="*/ 2402928 h 2848713"/>
              <a:gd name="connsiteX44" fmla="*/ 987276 w 2855348"/>
              <a:gd name="connsiteY44" fmla="*/ 2390293 h 2848713"/>
              <a:gd name="connsiteX45" fmla="*/ 615066 w 2855348"/>
              <a:gd name="connsiteY45" fmla="*/ 2613618 h 2848713"/>
              <a:gd name="connsiteX46" fmla="*/ 246430 w 2855348"/>
              <a:gd name="connsiteY46" fmla="*/ 2244981 h 2848713"/>
              <a:gd name="connsiteX47" fmla="*/ 466497 w 2855348"/>
              <a:gd name="connsiteY47" fmla="*/ 1878203 h 2848713"/>
              <a:gd name="connsiteX48" fmla="*/ 445785 w 2855348"/>
              <a:gd name="connsiteY48" fmla="*/ 1835209 h 2848713"/>
              <a:gd name="connsiteX49" fmla="*/ 425250 w 2855348"/>
              <a:gd name="connsiteY49" fmla="*/ 1779102 h 2848713"/>
              <a:gd name="connsiteX50" fmla="*/ 425250 w 2855348"/>
              <a:gd name="connsiteY50" fmla="*/ 1786940 h 284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855348" h="2848713">
                <a:moveTo>
                  <a:pt x="954344" y="1419962"/>
                </a:moveTo>
                <a:cubicBezTo>
                  <a:pt x="954344" y="1681970"/>
                  <a:pt x="1166744" y="1894370"/>
                  <a:pt x="1428752" y="1894370"/>
                </a:cubicBezTo>
                <a:cubicBezTo>
                  <a:pt x="1690760" y="1894370"/>
                  <a:pt x="1903160" y="1681970"/>
                  <a:pt x="1903160" y="1419962"/>
                </a:cubicBezTo>
                <a:cubicBezTo>
                  <a:pt x="1903160" y="1157954"/>
                  <a:pt x="1690760" y="945554"/>
                  <a:pt x="1428752" y="945554"/>
                </a:cubicBezTo>
                <a:cubicBezTo>
                  <a:pt x="1166744" y="945554"/>
                  <a:pt x="954344" y="1157954"/>
                  <a:pt x="954344" y="1419962"/>
                </a:cubicBezTo>
                <a:close/>
                <a:moveTo>
                  <a:pt x="0" y="1680627"/>
                </a:moveTo>
                <a:lnTo>
                  <a:pt x="0" y="1159296"/>
                </a:lnTo>
                <a:lnTo>
                  <a:pt x="425250" y="1052984"/>
                </a:lnTo>
                <a:lnTo>
                  <a:pt x="425250" y="1060823"/>
                </a:lnTo>
                <a:lnTo>
                  <a:pt x="445785" y="1004716"/>
                </a:lnTo>
                <a:lnTo>
                  <a:pt x="462497" y="970025"/>
                </a:lnTo>
                <a:lnTo>
                  <a:pt x="237894" y="595685"/>
                </a:lnTo>
                <a:lnTo>
                  <a:pt x="606530" y="227048"/>
                </a:lnTo>
                <a:lnTo>
                  <a:pt x="981855" y="452243"/>
                </a:lnTo>
                <a:lnTo>
                  <a:pt x="1013504" y="436997"/>
                </a:lnTo>
                <a:lnTo>
                  <a:pt x="1063402" y="418734"/>
                </a:lnTo>
                <a:lnTo>
                  <a:pt x="1168086" y="0"/>
                </a:lnTo>
                <a:lnTo>
                  <a:pt x="1689417" y="0"/>
                </a:lnTo>
                <a:lnTo>
                  <a:pt x="1794100" y="418734"/>
                </a:lnTo>
                <a:lnTo>
                  <a:pt x="1843998" y="436997"/>
                </a:lnTo>
                <a:lnTo>
                  <a:pt x="1884615" y="456411"/>
                </a:lnTo>
                <a:lnTo>
                  <a:pt x="1882527" y="454323"/>
                </a:lnTo>
                <a:lnTo>
                  <a:pt x="2258399" y="228801"/>
                </a:lnTo>
                <a:lnTo>
                  <a:pt x="2627035" y="597437"/>
                </a:lnTo>
                <a:lnTo>
                  <a:pt x="2401512" y="973308"/>
                </a:lnTo>
                <a:lnTo>
                  <a:pt x="2393401" y="965198"/>
                </a:lnTo>
                <a:lnTo>
                  <a:pt x="2430098" y="1058334"/>
                </a:lnTo>
                <a:lnTo>
                  <a:pt x="2430098" y="1052984"/>
                </a:lnTo>
                <a:lnTo>
                  <a:pt x="2855348" y="1159297"/>
                </a:lnTo>
                <a:lnTo>
                  <a:pt x="2855348" y="1680628"/>
                </a:lnTo>
                <a:lnTo>
                  <a:pt x="2430098" y="1786940"/>
                </a:lnTo>
                <a:lnTo>
                  <a:pt x="2430098" y="1781590"/>
                </a:lnTo>
                <a:lnTo>
                  <a:pt x="2392217" y="1877732"/>
                </a:lnTo>
                <a:lnTo>
                  <a:pt x="2611072" y="2242490"/>
                </a:lnTo>
                <a:lnTo>
                  <a:pt x="2242435" y="2611126"/>
                </a:lnTo>
                <a:lnTo>
                  <a:pt x="1871755" y="2388718"/>
                </a:lnTo>
                <a:lnTo>
                  <a:pt x="1843998" y="2402928"/>
                </a:lnTo>
                <a:lnTo>
                  <a:pt x="1787891" y="2423463"/>
                </a:lnTo>
                <a:lnTo>
                  <a:pt x="1795729" y="2423463"/>
                </a:lnTo>
                <a:lnTo>
                  <a:pt x="1689416" y="2848713"/>
                </a:lnTo>
                <a:lnTo>
                  <a:pt x="1168085" y="2848713"/>
                </a:lnTo>
                <a:lnTo>
                  <a:pt x="1061773" y="2423463"/>
                </a:lnTo>
                <a:lnTo>
                  <a:pt x="1069612" y="2423463"/>
                </a:lnTo>
                <a:lnTo>
                  <a:pt x="1013504" y="2402928"/>
                </a:lnTo>
                <a:lnTo>
                  <a:pt x="987276" y="2390293"/>
                </a:lnTo>
                <a:lnTo>
                  <a:pt x="615066" y="2613618"/>
                </a:lnTo>
                <a:lnTo>
                  <a:pt x="246430" y="2244981"/>
                </a:lnTo>
                <a:lnTo>
                  <a:pt x="466497" y="1878203"/>
                </a:lnTo>
                <a:lnTo>
                  <a:pt x="445785" y="1835209"/>
                </a:lnTo>
                <a:lnTo>
                  <a:pt x="425250" y="1779102"/>
                </a:lnTo>
                <a:lnTo>
                  <a:pt x="425250" y="178694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96842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91687"/>
            <a:ext cx="12192000" cy="1754326"/>
          </a:xfrm>
          <a:prstGeom prst="rect">
            <a:avLst/>
          </a:prstGeom>
          <a:noFill/>
        </p:spPr>
        <p:txBody>
          <a:bodyPr wrap="square" rtlCol="0">
            <a:spAutoFit/>
          </a:bodyPr>
          <a:lstStyle/>
          <a:p>
            <a:pPr algn="ctr"/>
            <a:r>
              <a:rPr lang="en-GB" sz="5400" dirty="0" smtClean="0">
                <a:solidFill>
                  <a:schemeClr val="bg1"/>
                </a:solidFill>
              </a:rPr>
              <a:t>Unintentional</a:t>
            </a:r>
          </a:p>
          <a:p>
            <a:pPr algn="ctr"/>
            <a:r>
              <a:rPr lang="en-GB" sz="5400" dirty="0" smtClean="0">
                <a:solidFill>
                  <a:schemeClr val="bg1"/>
                </a:solidFill>
              </a:rPr>
              <a:t>Lies</a:t>
            </a:r>
            <a:endParaRPr lang="en-US" sz="5400" dirty="0">
              <a:solidFill>
                <a:schemeClr val="bg1"/>
              </a:solidFill>
            </a:endParaRPr>
          </a:p>
        </p:txBody>
      </p:sp>
    </p:spTree>
    <p:extLst>
      <p:ext uri="{BB962C8B-B14F-4D97-AF65-F5344CB8AC3E}">
        <p14:creationId xmlns:p14="http://schemas.microsoft.com/office/powerpoint/2010/main" val="25915177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67143"/>
            <a:ext cx="12191999" cy="923330"/>
          </a:xfrm>
          <a:prstGeom prst="rect">
            <a:avLst/>
          </a:prstGeom>
          <a:noFill/>
        </p:spPr>
        <p:txBody>
          <a:bodyPr wrap="square" rtlCol="0">
            <a:spAutoFit/>
          </a:bodyPr>
          <a:lstStyle/>
          <a:p>
            <a:pPr algn="ctr"/>
            <a:r>
              <a:rPr lang="en-GB" sz="5400" dirty="0" smtClean="0"/>
              <a:t>“We have the data!”</a:t>
            </a:r>
            <a:endParaRPr lang="en-US" sz="5400" dirty="0"/>
          </a:p>
        </p:txBody>
      </p:sp>
      <p:sp>
        <p:nvSpPr>
          <p:cNvPr id="3" name="TextBox 2"/>
          <p:cNvSpPr txBox="1"/>
          <p:nvPr/>
        </p:nvSpPr>
        <p:spPr>
          <a:xfrm rot="19604243">
            <a:off x="7869836" y="3478243"/>
            <a:ext cx="4134465" cy="2646878"/>
          </a:xfrm>
          <a:prstGeom prst="rect">
            <a:avLst/>
          </a:prstGeom>
          <a:noFill/>
        </p:spPr>
        <p:txBody>
          <a:bodyPr wrap="none" rtlCol="0">
            <a:spAutoFit/>
          </a:bodyPr>
          <a:lstStyle/>
          <a:p>
            <a:r>
              <a:rPr lang="en-GB" sz="16600" b="1" dirty="0" smtClean="0">
                <a:solidFill>
                  <a:srgbClr val="FF0000"/>
                </a:solidFill>
                <a:latin typeface="Stencil" panose="040409050D0802020404" pitchFamily="82" charset="0"/>
              </a:rPr>
              <a:t>LIE!</a:t>
            </a:r>
            <a:endParaRPr lang="en-GB" sz="16600" b="1" dirty="0">
              <a:solidFill>
                <a:srgbClr val="FF0000"/>
              </a:solidFill>
              <a:latin typeface="Stencil" panose="040409050D0802020404" pitchFamily="82" charset="0"/>
            </a:endParaRPr>
          </a:p>
        </p:txBody>
      </p:sp>
    </p:spTree>
    <p:extLst>
      <p:ext uri="{BB962C8B-B14F-4D97-AF65-F5344CB8AC3E}">
        <p14:creationId xmlns:p14="http://schemas.microsoft.com/office/powerpoint/2010/main" val="396133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16623"/>
            <a:ext cx="12191999" cy="1754326"/>
          </a:xfrm>
          <a:prstGeom prst="rect">
            <a:avLst/>
          </a:prstGeom>
          <a:noFill/>
        </p:spPr>
        <p:txBody>
          <a:bodyPr wrap="square" rtlCol="0">
            <a:spAutoFit/>
          </a:bodyPr>
          <a:lstStyle/>
          <a:p>
            <a:pPr algn="ctr"/>
            <a:r>
              <a:rPr lang="en-GB" sz="5400" dirty="0" smtClean="0"/>
              <a:t>You don’t have the data, </a:t>
            </a:r>
          </a:p>
          <a:p>
            <a:pPr algn="ctr"/>
            <a:r>
              <a:rPr lang="en-GB" sz="5400" dirty="0" smtClean="0"/>
              <a:t>until you </a:t>
            </a:r>
            <a:r>
              <a:rPr lang="en-GB" sz="5400" i="1" dirty="0" smtClean="0"/>
              <a:t>have</a:t>
            </a:r>
            <a:r>
              <a:rPr lang="en-GB" sz="5400" dirty="0" smtClean="0"/>
              <a:t> the data.</a:t>
            </a:r>
            <a:endParaRPr lang="en-US" sz="5400" dirty="0"/>
          </a:p>
        </p:txBody>
      </p:sp>
    </p:spTree>
    <p:extLst>
      <p:ext uri="{BB962C8B-B14F-4D97-AF65-F5344CB8AC3E}">
        <p14:creationId xmlns:p14="http://schemas.microsoft.com/office/powerpoint/2010/main" val="1351641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67143"/>
            <a:ext cx="12191999" cy="923330"/>
          </a:xfrm>
          <a:prstGeom prst="rect">
            <a:avLst/>
          </a:prstGeom>
          <a:noFill/>
        </p:spPr>
        <p:txBody>
          <a:bodyPr wrap="square" rtlCol="0">
            <a:spAutoFit/>
          </a:bodyPr>
          <a:lstStyle/>
          <a:p>
            <a:pPr algn="ctr"/>
            <a:r>
              <a:rPr lang="en-GB" sz="5400" dirty="0" smtClean="0"/>
              <a:t>“Instant cloud BI platform!”</a:t>
            </a:r>
            <a:endParaRPr lang="en-US" sz="5400" dirty="0"/>
          </a:p>
        </p:txBody>
      </p:sp>
      <p:sp>
        <p:nvSpPr>
          <p:cNvPr id="3" name="TextBox 2"/>
          <p:cNvSpPr txBox="1"/>
          <p:nvPr/>
        </p:nvSpPr>
        <p:spPr>
          <a:xfrm rot="19604243">
            <a:off x="7869836" y="3478243"/>
            <a:ext cx="4134465" cy="2646878"/>
          </a:xfrm>
          <a:prstGeom prst="rect">
            <a:avLst/>
          </a:prstGeom>
          <a:noFill/>
        </p:spPr>
        <p:txBody>
          <a:bodyPr wrap="none" rtlCol="0">
            <a:spAutoFit/>
          </a:bodyPr>
          <a:lstStyle/>
          <a:p>
            <a:r>
              <a:rPr lang="en-GB" sz="16600" b="1" dirty="0" smtClean="0">
                <a:solidFill>
                  <a:srgbClr val="FF0000"/>
                </a:solidFill>
                <a:latin typeface="Stencil" panose="040409050D0802020404" pitchFamily="82" charset="0"/>
              </a:rPr>
              <a:t>LIE!</a:t>
            </a:r>
            <a:endParaRPr lang="en-GB" sz="16600" b="1" dirty="0">
              <a:solidFill>
                <a:srgbClr val="FF0000"/>
              </a:solidFill>
              <a:latin typeface="Stencil" panose="040409050D0802020404" pitchFamily="82" charset="0"/>
            </a:endParaRPr>
          </a:p>
        </p:txBody>
      </p:sp>
    </p:spTree>
    <p:extLst>
      <p:ext uri="{BB962C8B-B14F-4D97-AF65-F5344CB8AC3E}">
        <p14:creationId xmlns:p14="http://schemas.microsoft.com/office/powerpoint/2010/main" val="193317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64223"/>
            <a:ext cx="12191999" cy="1754326"/>
          </a:xfrm>
          <a:prstGeom prst="rect">
            <a:avLst/>
          </a:prstGeom>
          <a:noFill/>
        </p:spPr>
        <p:txBody>
          <a:bodyPr wrap="square" rtlCol="0">
            <a:spAutoFit/>
          </a:bodyPr>
          <a:lstStyle/>
          <a:p>
            <a:pPr algn="ctr"/>
            <a:r>
              <a:rPr lang="en-GB" sz="5400" dirty="0" smtClean="0"/>
              <a:t>Look at the developer documentation,</a:t>
            </a:r>
            <a:r>
              <a:rPr lang="en-US" sz="5400" dirty="0"/>
              <a:t> </a:t>
            </a:r>
            <a:r>
              <a:rPr lang="en-US" sz="5400" dirty="0" smtClean="0"/>
              <a:t>there is </a:t>
            </a:r>
            <a:r>
              <a:rPr lang="en-US" sz="5400" i="1" dirty="0" smtClean="0"/>
              <a:t>always</a:t>
            </a:r>
            <a:r>
              <a:rPr lang="en-US" sz="5400" dirty="0" smtClean="0"/>
              <a:t> hard work needed.</a:t>
            </a:r>
            <a:endParaRPr lang="en-GB" sz="5400" dirty="0" smtClean="0"/>
          </a:p>
        </p:txBody>
      </p:sp>
    </p:spTree>
    <p:extLst>
      <p:ext uri="{BB962C8B-B14F-4D97-AF65-F5344CB8AC3E}">
        <p14:creationId xmlns:p14="http://schemas.microsoft.com/office/powerpoint/2010/main" val="17921125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67143"/>
            <a:ext cx="12191999" cy="923330"/>
          </a:xfrm>
          <a:prstGeom prst="rect">
            <a:avLst/>
          </a:prstGeom>
          <a:noFill/>
        </p:spPr>
        <p:txBody>
          <a:bodyPr wrap="square" rtlCol="0">
            <a:spAutoFit/>
          </a:bodyPr>
          <a:lstStyle/>
          <a:p>
            <a:pPr algn="ctr"/>
            <a:r>
              <a:rPr lang="en-GB" sz="5400" dirty="0" smtClean="0"/>
              <a:t>“You just put the data in!”</a:t>
            </a:r>
            <a:endParaRPr lang="en-US" sz="5400" dirty="0"/>
          </a:p>
        </p:txBody>
      </p:sp>
      <p:sp>
        <p:nvSpPr>
          <p:cNvPr id="3" name="TextBox 2"/>
          <p:cNvSpPr txBox="1"/>
          <p:nvPr/>
        </p:nvSpPr>
        <p:spPr>
          <a:xfrm rot="19604243">
            <a:off x="7869836" y="3478243"/>
            <a:ext cx="4134465" cy="2646878"/>
          </a:xfrm>
          <a:prstGeom prst="rect">
            <a:avLst/>
          </a:prstGeom>
          <a:noFill/>
        </p:spPr>
        <p:txBody>
          <a:bodyPr wrap="none" rtlCol="0">
            <a:spAutoFit/>
          </a:bodyPr>
          <a:lstStyle/>
          <a:p>
            <a:r>
              <a:rPr lang="en-GB" sz="16600" b="1" dirty="0" smtClean="0">
                <a:solidFill>
                  <a:srgbClr val="FF0000"/>
                </a:solidFill>
                <a:latin typeface="Stencil" panose="040409050D0802020404" pitchFamily="82" charset="0"/>
              </a:rPr>
              <a:t>LIE!</a:t>
            </a:r>
            <a:endParaRPr lang="en-GB" sz="16600" b="1" dirty="0">
              <a:solidFill>
                <a:srgbClr val="FF0000"/>
              </a:solidFill>
              <a:latin typeface="Stencil" panose="040409050D0802020404" pitchFamily="82" charset="0"/>
            </a:endParaRPr>
          </a:p>
        </p:txBody>
      </p:sp>
    </p:spTree>
    <p:extLst>
      <p:ext uri="{BB962C8B-B14F-4D97-AF65-F5344CB8AC3E}">
        <p14:creationId xmlns:p14="http://schemas.microsoft.com/office/powerpoint/2010/main" val="103253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1383"/>
            <a:ext cx="12191999" cy="1754326"/>
          </a:xfrm>
          <a:prstGeom prst="rect">
            <a:avLst/>
          </a:prstGeom>
          <a:noFill/>
        </p:spPr>
        <p:txBody>
          <a:bodyPr wrap="square" rtlCol="0">
            <a:spAutoFit/>
          </a:bodyPr>
          <a:lstStyle/>
          <a:p>
            <a:pPr algn="ctr"/>
            <a:r>
              <a:rPr lang="en-GB" sz="5400" dirty="0" smtClean="0"/>
              <a:t>You have to </a:t>
            </a:r>
            <a:r>
              <a:rPr lang="en-GB" sz="5400" i="1" dirty="0" smtClean="0"/>
              <a:t>put</a:t>
            </a:r>
            <a:r>
              <a:rPr lang="en-GB" sz="5400" dirty="0" smtClean="0"/>
              <a:t> the data in, </a:t>
            </a:r>
          </a:p>
          <a:p>
            <a:pPr algn="ctr"/>
            <a:r>
              <a:rPr lang="en-GB" sz="5400" dirty="0" smtClean="0"/>
              <a:t>and that is most of the work. </a:t>
            </a:r>
            <a:endParaRPr lang="en-US" sz="5400" dirty="0"/>
          </a:p>
        </p:txBody>
      </p:sp>
    </p:spTree>
    <p:extLst>
      <p:ext uri="{BB962C8B-B14F-4D97-AF65-F5344CB8AC3E}">
        <p14:creationId xmlns:p14="http://schemas.microsoft.com/office/powerpoint/2010/main" val="40839161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67143"/>
            <a:ext cx="12191999" cy="923330"/>
          </a:xfrm>
          <a:prstGeom prst="rect">
            <a:avLst/>
          </a:prstGeom>
          <a:noFill/>
        </p:spPr>
        <p:txBody>
          <a:bodyPr wrap="square" rtlCol="0">
            <a:spAutoFit/>
          </a:bodyPr>
          <a:lstStyle/>
          <a:p>
            <a:pPr algn="ctr"/>
            <a:r>
              <a:rPr lang="en-GB" sz="5400" dirty="0" smtClean="0"/>
              <a:t>“Data is now easy!”</a:t>
            </a:r>
            <a:endParaRPr lang="en-US" sz="5400" dirty="0"/>
          </a:p>
        </p:txBody>
      </p:sp>
      <p:sp>
        <p:nvSpPr>
          <p:cNvPr id="3" name="TextBox 2"/>
          <p:cNvSpPr txBox="1"/>
          <p:nvPr/>
        </p:nvSpPr>
        <p:spPr>
          <a:xfrm rot="19604243">
            <a:off x="7869836" y="3478243"/>
            <a:ext cx="4134465" cy="2646878"/>
          </a:xfrm>
          <a:prstGeom prst="rect">
            <a:avLst/>
          </a:prstGeom>
          <a:noFill/>
        </p:spPr>
        <p:txBody>
          <a:bodyPr wrap="none" rtlCol="0">
            <a:spAutoFit/>
          </a:bodyPr>
          <a:lstStyle/>
          <a:p>
            <a:r>
              <a:rPr lang="en-GB" sz="16600" b="1" dirty="0" smtClean="0">
                <a:solidFill>
                  <a:srgbClr val="FF0000"/>
                </a:solidFill>
                <a:latin typeface="Stencil" panose="040409050D0802020404" pitchFamily="82" charset="0"/>
              </a:rPr>
              <a:t>LIE!</a:t>
            </a:r>
            <a:endParaRPr lang="en-GB" sz="16600" b="1" dirty="0">
              <a:solidFill>
                <a:srgbClr val="FF0000"/>
              </a:solidFill>
              <a:latin typeface="Stencil" panose="040409050D0802020404" pitchFamily="82" charset="0"/>
            </a:endParaRPr>
          </a:p>
        </p:txBody>
      </p:sp>
    </p:spTree>
    <p:extLst>
      <p:ext uri="{BB962C8B-B14F-4D97-AF65-F5344CB8AC3E}">
        <p14:creationId xmlns:p14="http://schemas.microsoft.com/office/powerpoint/2010/main" val="673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67143"/>
            <a:ext cx="12191999" cy="923330"/>
          </a:xfrm>
          <a:prstGeom prst="rect">
            <a:avLst/>
          </a:prstGeom>
          <a:noFill/>
        </p:spPr>
        <p:txBody>
          <a:bodyPr wrap="square" rtlCol="0">
            <a:spAutoFit/>
          </a:bodyPr>
          <a:lstStyle/>
          <a:p>
            <a:pPr algn="ctr"/>
            <a:r>
              <a:rPr lang="en-GB" sz="5400" i="1" dirty="0" smtClean="0"/>
              <a:t>Selling</a:t>
            </a:r>
            <a:r>
              <a:rPr lang="en-GB" sz="5400" dirty="0" smtClean="0"/>
              <a:t> data is now easy</a:t>
            </a:r>
            <a:endParaRPr lang="en-US" sz="5400" dirty="0"/>
          </a:p>
        </p:txBody>
      </p:sp>
    </p:spTree>
    <p:extLst>
      <p:ext uri="{BB962C8B-B14F-4D97-AF65-F5344CB8AC3E}">
        <p14:creationId xmlns:p14="http://schemas.microsoft.com/office/powerpoint/2010/main" val="28238415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67143"/>
            <a:ext cx="12191999" cy="923330"/>
          </a:xfrm>
          <a:prstGeom prst="rect">
            <a:avLst/>
          </a:prstGeom>
          <a:noFill/>
        </p:spPr>
        <p:txBody>
          <a:bodyPr wrap="square" rtlCol="0">
            <a:spAutoFit/>
          </a:bodyPr>
          <a:lstStyle/>
          <a:p>
            <a:pPr algn="ctr"/>
            <a:r>
              <a:rPr lang="en-GB" sz="5400" dirty="0" smtClean="0"/>
              <a:t>Data is </a:t>
            </a:r>
            <a:r>
              <a:rPr lang="en-GB" sz="5400" i="1" dirty="0" smtClean="0"/>
              <a:t>hard</a:t>
            </a:r>
            <a:r>
              <a:rPr lang="en-GB" sz="5400" dirty="0" smtClean="0"/>
              <a:t>, really.</a:t>
            </a:r>
            <a:endParaRPr lang="en-US" sz="5400" dirty="0"/>
          </a:p>
        </p:txBody>
      </p:sp>
    </p:spTree>
    <p:extLst>
      <p:ext uri="{BB962C8B-B14F-4D97-AF65-F5344CB8AC3E}">
        <p14:creationId xmlns:p14="http://schemas.microsoft.com/office/powerpoint/2010/main" val="556339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http://www.radiok.org/files/6213/6447/1627/strawberry-referenc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254" t="17108" r="23810" b="21483"/>
          <a:stretch/>
        </p:blipFill>
        <p:spPr bwMode="auto">
          <a:xfrm>
            <a:off x="4907280" y="1000775"/>
            <a:ext cx="2555246" cy="343723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370861" y="3177541"/>
            <a:ext cx="3034608" cy="1845296"/>
            <a:chOff x="2097748" y="1254219"/>
            <a:chExt cx="3605491" cy="2192440"/>
          </a:xfrm>
        </p:grpSpPr>
        <p:sp>
          <p:nvSpPr>
            <p:cNvPr id="5" name="Rounded Rectangle 4"/>
            <p:cNvSpPr/>
            <p:nvPr/>
          </p:nvSpPr>
          <p:spPr>
            <a:xfrm rot="2679612">
              <a:off x="2097748" y="2800359"/>
              <a:ext cx="1389861" cy="6463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rot="2700106">
              <a:off x="3442284" y="812287"/>
              <a:ext cx="1819024" cy="2702887"/>
            </a:xfrm>
            <a:custGeom>
              <a:avLst/>
              <a:gdLst>
                <a:gd name="connsiteX0" fmla="*/ 1431848 w 1819024"/>
                <a:gd name="connsiteY0" fmla="*/ 118791 h 2702887"/>
                <a:gd name="connsiteX1" fmla="*/ 1494756 w 1819024"/>
                <a:gd name="connsiteY1" fmla="*/ 92730 h 2702887"/>
                <a:gd name="connsiteX2" fmla="*/ 1494756 w 1819024"/>
                <a:gd name="connsiteY2" fmla="*/ 92731 h 2702887"/>
                <a:gd name="connsiteX3" fmla="*/ 1515354 w 1819024"/>
                <a:gd name="connsiteY3" fmla="*/ 96888 h 2702887"/>
                <a:gd name="connsiteX4" fmla="*/ 1518512 w 1819024"/>
                <a:gd name="connsiteY4" fmla="*/ 63190 h 2702887"/>
                <a:gd name="connsiteX5" fmla="*/ 1594293 w 1819024"/>
                <a:gd name="connsiteY5" fmla="*/ 504 h 2702887"/>
                <a:gd name="connsiteX6" fmla="*/ 1692154 w 1819024"/>
                <a:gd name="connsiteY6" fmla="*/ 79582 h 2702887"/>
                <a:gd name="connsiteX7" fmla="*/ 1818520 w 1819024"/>
                <a:gd name="connsiteY7" fmla="*/ 1269925 h 2702887"/>
                <a:gd name="connsiteX8" fmla="*/ 1815224 w 1819024"/>
                <a:gd name="connsiteY8" fmla="*/ 1305099 h 2702887"/>
                <a:gd name="connsiteX9" fmla="*/ 1800956 w 1819024"/>
                <a:gd name="connsiteY9" fmla="*/ 1332015 h 2702887"/>
                <a:gd name="connsiteX10" fmla="*/ 1808993 w 1819024"/>
                <a:gd name="connsiteY10" fmla="*/ 1340052 h 2702887"/>
                <a:gd name="connsiteX11" fmla="*/ 1495817 w 1819024"/>
                <a:gd name="connsiteY11" fmla="*/ 1653248 h 2702887"/>
                <a:gd name="connsiteX12" fmla="*/ 1494464 w 1819024"/>
                <a:gd name="connsiteY12" fmla="*/ 1651895 h 2702887"/>
                <a:gd name="connsiteX13" fmla="*/ 982111 w 1819024"/>
                <a:gd name="connsiteY13" fmla="*/ 2164280 h 2702887"/>
                <a:gd name="connsiteX14" fmla="*/ 982111 w 1819024"/>
                <a:gd name="connsiteY14" fmla="*/ 2702887 h 2702887"/>
                <a:gd name="connsiteX15" fmla="*/ 6374 w 1819024"/>
                <a:gd name="connsiteY15" fmla="*/ 2702887 h 2702887"/>
                <a:gd name="connsiteX16" fmla="*/ 6374 w 1819024"/>
                <a:gd name="connsiteY16" fmla="*/ 2150689 h 2702887"/>
                <a:gd name="connsiteX17" fmla="*/ 6649 w 1819024"/>
                <a:gd name="connsiteY17" fmla="*/ 2150689 h 2702887"/>
                <a:gd name="connsiteX18" fmla="*/ 6649 w 1819024"/>
                <a:gd name="connsiteY18" fmla="*/ 1972453 h 2702887"/>
                <a:gd name="connsiteX19" fmla="*/ 0 w 1819024"/>
                <a:gd name="connsiteY19" fmla="*/ 1903109 h 2702887"/>
                <a:gd name="connsiteX20" fmla="*/ 109016 w 1819024"/>
                <a:gd name="connsiteY20" fmla="*/ 1639899 h 2702887"/>
                <a:gd name="connsiteX21" fmla="*/ 110880 w 1819024"/>
                <a:gd name="connsiteY21" fmla="*/ 1638297 h 2702887"/>
                <a:gd name="connsiteX22" fmla="*/ 111399 w 1819024"/>
                <a:gd name="connsiteY22" fmla="*/ 1637516 h 2702887"/>
                <a:gd name="connsiteX23" fmla="*/ 975611 w 1819024"/>
                <a:gd name="connsiteY23" fmla="*/ 773250 h 2702887"/>
                <a:gd name="connsiteX24" fmla="*/ 1193272 w 1819024"/>
                <a:gd name="connsiteY24" fmla="*/ 773243 h 2702887"/>
                <a:gd name="connsiteX25" fmla="*/ 1193271 w 1819024"/>
                <a:gd name="connsiteY25" fmla="*/ 773244 h 2702887"/>
                <a:gd name="connsiteX26" fmla="*/ 1193278 w 1819024"/>
                <a:gd name="connsiteY26" fmla="*/ 990904 h 2702887"/>
                <a:gd name="connsiteX27" fmla="*/ 1099986 w 1819024"/>
                <a:gd name="connsiteY27" fmla="*/ 1084202 h 2702887"/>
                <a:gd name="connsiteX28" fmla="*/ 1091355 w 1819024"/>
                <a:gd name="connsiteY28" fmla="*/ 1089933 h 2702887"/>
                <a:gd name="connsiteX29" fmla="*/ 779739 w 1819024"/>
                <a:gd name="connsiteY29" fmla="*/ 1401568 h 2702887"/>
                <a:gd name="connsiteX30" fmla="*/ 779745 w 1819024"/>
                <a:gd name="connsiteY30" fmla="*/ 1591388 h 2702887"/>
                <a:gd name="connsiteX31" fmla="*/ 925164 w 1819024"/>
                <a:gd name="connsiteY31" fmla="*/ 1620868 h 2702887"/>
                <a:gd name="connsiteX32" fmla="*/ 969530 w 1819024"/>
                <a:gd name="connsiteY32" fmla="*/ 1591406 h 2702887"/>
                <a:gd name="connsiteX33" fmla="*/ 969985 w 1819024"/>
                <a:gd name="connsiteY33" fmla="*/ 1591860 h 2702887"/>
                <a:gd name="connsiteX34" fmla="*/ 1399190 w 1819024"/>
                <a:gd name="connsiteY34" fmla="*/ 1162629 h 2702887"/>
                <a:gd name="connsiteX35" fmla="*/ 1405851 w 1819024"/>
                <a:gd name="connsiteY35" fmla="*/ 1169290 h 2702887"/>
                <a:gd name="connsiteX36" fmla="*/ 1405795 w 1819024"/>
                <a:gd name="connsiteY36" fmla="*/ 181701 h 2702887"/>
                <a:gd name="connsiteX37" fmla="*/ 1431848 w 1819024"/>
                <a:gd name="connsiteY37" fmla="*/ 118791 h 270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9024" h="2702887">
                  <a:moveTo>
                    <a:pt x="1431848" y="118791"/>
                  </a:moveTo>
                  <a:cubicBezTo>
                    <a:pt x="1447947" y="102691"/>
                    <a:pt x="1470188" y="92731"/>
                    <a:pt x="1494756" y="92730"/>
                  </a:cubicBezTo>
                  <a:lnTo>
                    <a:pt x="1494756" y="92731"/>
                  </a:lnTo>
                  <a:lnTo>
                    <a:pt x="1515354" y="96888"/>
                  </a:lnTo>
                  <a:lnTo>
                    <a:pt x="1518512" y="63190"/>
                  </a:lnTo>
                  <a:cubicBezTo>
                    <a:pt x="1528571" y="30012"/>
                    <a:pt x="1557647" y="4394"/>
                    <a:pt x="1594293" y="504"/>
                  </a:cubicBezTo>
                  <a:cubicBezTo>
                    <a:pt x="1643153" y="-4682"/>
                    <a:pt x="1686967" y="30721"/>
                    <a:pt x="1692154" y="79582"/>
                  </a:cubicBezTo>
                  <a:lnTo>
                    <a:pt x="1818520" y="1269925"/>
                  </a:lnTo>
                  <a:cubicBezTo>
                    <a:pt x="1819817" y="1282140"/>
                    <a:pt x="1818577" y="1294040"/>
                    <a:pt x="1815224" y="1305099"/>
                  </a:cubicBezTo>
                  <a:lnTo>
                    <a:pt x="1800956" y="1332015"/>
                  </a:lnTo>
                  <a:lnTo>
                    <a:pt x="1808993" y="1340052"/>
                  </a:lnTo>
                  <a:lnTo>
                    <a:pt x="1495817" y="1653248"/>
                  </a:lnTo>
                  <a:lnTo>
                    <a:pt x="1494464" y="1651895"/>
                  </a:lnTo>
                  <a:lnTo>
                    <a:pt x="982111" y="2164280"/>
                  </a:lnTo>
                  <a:lnTo>
                    <a:pt x="982111" y="2702887"/>
                  </a:lnTo>
                  <a:lnTo>
                    <a:pt x="6374" y="2702887"/>
                  </a:lnTo>
                  <a:lnTo>
                    <a:pt x="6374" y="2150689"/>
                  </a:lnTo>
                  <a:lnTo>
                    <a:pt x="6649" y="2150689"/>
                  </a:lnTo>
                  <a:lnTo>
                    <a:pt x="6649" y="1972453"/>
                  </a:lnTo>
                  <a:lnTo>
                    <a:pt x="0" y="1903109"/>
                  </a:lnTo>
                  <a:cubicBezTo>
                    <a:pt x="-3" y="1807847"/>
                    <a:pt x="36336" y="1712584"/>
                    <a:pt x="109016" y="1639899"/>
                  </a:cubicBezTo>
                  <a:lnTo>
                    <a:pt x="110880" y="1638297"/>
                  </a:lnTo>
                  <a:lnTo>
                    <a:pt x="111399" y="1637516"/>
                  </a:lnTo>
                  <a:lnTo>
                    <a:pt x="975611" y="773250"/>
                  </a:lnTo>
                  <a:cubicBezTo>
                    <a:pt x="1035715" y="713143"/>
                    <a:pt x="1133164" y="713140"/>
                    <a:pt x="1193272" y="773243"/>
                  </a:cubicBezTo>
                  <a:lnTo>
                    <a:pt x="1193271" y="773244"/>
                  </a:lnTo>
                  <a:cubicBezTo>
                    <a:pt x="1253378" y="833348"/>
                    <a:pt x="1253381" y="930797"/>
                    <a:pt x="1193278" y="990904"/>
                  </a:cubicBezTo>
                  <a:lnTo>
                    <a:pt x="1099986" y="1084202"/>
                  </a:lnTo>
                  <a:lnTo>
                    <a:pt x="1091355" y="1089933"/>
                  </a:lnTo>
                  <a:lnTo>
                    <a:pt x="779739" y="1401568"/>
                  </a:lnTo>
                  <a:cubicBezTo>
                    <a:pt x="727324" y="1453987"/>
                    <a:pt x="727326" y="1538973"/>
                    <a:pt x="779745" y="1591388"/>
                  </a:cubicBezTo>
                  <a:cubicBezTo>
                    <a:pt x="819059" y="1630700"/>
                    <a:pt x="876692" y="1640526"/>
                    <a:pt x="925164" y="1620868"/>
                  </a:cubicBezTo>
                  <a:lnTo>
                    <a:pt x="969530" y="1591406"/>
                  </a:lnTo>
                  <a:lnTo>
                    <a:pt x="969985" y="1591860"/>
                  </a:lnTo>
                  <a:lnTo>
                    <a:pt x="1399190" y="1162629"/>
                  </a:lnTo>
                  <a:lnTo>
                    <a:pt x="1405851" y="1169290"/>
                  </a:lnTo>
                  <a:lnTo>
                    <a:pt x="1405795" y="181701"/>
                  </a:lnTo>
                  <a:cubicBezTo>
                    <a:pt x="1405793" y="157133"/>
                    <a:pt x="1415750" y="134891"/>
                    <a:pt x="1431848" y="11879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556927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adiok.org/files/6213/6447/1627/strawberry-referenc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254" t="17108" r="23810" b="21483"/>
          <a:stretch/>
        </p:blipFill>
        <p:spPr bwMode="auto">
          <a:xfrm>
            <a:off x="3978548" y="509974"/>
            <a:ext cx="4154163" cy="558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2903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71367"/>
            <a:ext cx="12192000" cy="923330"/>
          </a:xfrm>
          <a:prstGeom prst="rect">
            <a:avLst/>
          </a:prstGeom>
          <a:noFill/>
        </p:spPr>
        <p:txBody>
          <a:bodyPr wrap="square" rtlCol="0">
            <a:spAutoFit/>
          </a:bodyPr>
          <a:lstStyle/>
          <a:p>
            <a:pPr algn="ctr"/>
            <a:r>
              <a:rPr lang="en-GB" sz="5400" dirty="0" smtClean="0">
                <a:solidFill>
                  <a:schemeClr val="bg1"/>
                </a:solidFill>
              </a:rPr>
              <a:t>What can we do about it?</a:t>
            </a:r>
            <a:endParaRPr lang="en-US" sz="5400" dirty="0">
              <a:solidFill>
                <a:schemeClr val="bg1"/>
              </a:solidFill>
            </a:endParaRPr>
          </a:p>
        </p:txBody>
      </p:sp>
    </p:spTree>
    <p:extLst>
      <p:ext uri="{BB962C8B-B14F-4D97-AF65-F5344CB8AC3E}">
        <p14:creationId xmlns:p14="http://schemas.microsoft.com/office/powerpoint/2010/main" val="5778344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35697"/>
            <a:ext cx="12191999" cy="3416320"/>
          </a:xfrm>
          <a:prstGeom prst="rect">
            <a:avLst/>
          </a:prstGeom>
          <a:noFill/>
        </p:spPr>
        <p:txBody>
          <a:bodyPr wrap="square" rtlCol="0">
            <a:spAutoFit/>
          </a:bodyPr>
          <a:lstStyle/>
          <a:p>
            <a:pPr algn="ctr"/>
            <a:r>
              <a:rPr lang="en-GB" sz="5400" dirty="0" smtClean="0"/>
              <a:t>Awareness</a:t>
            </a:r>
          </a:p>
          <a:p>
            <a:pPr algn="ctr"/>
            <a:r>
              <a:rPr lang="en-GB" sz="5400" dirty="0" smtClean="0"/>
              <a:t>Acceptance</a:t>
            </a:r>
          </a:p>
          <a:p>
            <a:pPr algn="ctr"/>
            <a:r>
              <a:rPr lang="en-GB" sz="5400" dirty="0" smtClean="0"/>
              <a:t>Desire</a:t>
            </a:r>
          </a:p>
          <a:p>
            <a:pPr algn="ctr"/>
            <a:r>
              <a:rPr lang="en-GB" sz="5400" dirty="0" smtClean="0"/>
              <a:t>Action</a:t>
            </a:r>
          </a:p>
        </p:txBody>
      </p:sp>
    </p:spTree>
    <p:extLst>
      <p:ext uri="{BB962C8B-B14F-4D97-AF65-F5344CB8AC3E}">
        <p14:creationId xmlns:p14="http://schemas.microsoft.com/office/powerpoint/2010/main" val="8904349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971367"/>
            <a:ext cx="12192000" cy="923330"/>
          </a:xfrm>
          <a:prstGeom prst="rect">
            <a:avLst/>
          </a:prstGeom>
          <a:noFill/>
        </p:spPr>
        <p:txBody>
          <a:bodyPr wrap="square" rtlCol="0">
            <a:spAutoFit/>
          </a:bodyPr>
          <a:lstStyle/>
          <a:p>
            <a:pPr algn="ctr"/>
            <a:r>
              <a:rPr lang="en-GB" sz="5400" dirty="0" smtClean="0">
                <a:solidFill>
                  <a:schemeClr val="bg1"/>
                </a:solidFill>
              </a:rPr>
              <a:t>Success?</a:t>
            </a:r>
            <a:endParaRPr lang="en-US" sz="5400" dirty="0">
              <a:solidFill>
                <a:schemeClr val="bg1"/>
              </a:solidFill>
            </a:endParaRPr>
          </a:p>
        </p:txBody>
      </p:sp>
    </p:spTree>
    <p:extLst>
      <p:ext uri="{BB962C8B-B14F-4D97-AF65-F5344CB8AC3E}">
        <p14:creationId xmlns:p14="http://schemas.microsoft.com/office/powerpoint/2010/main" val="28822922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2673" y="2961389"/>
            <a:ext cx="6580414" cy="923330"/>
          </a:xfrm>
          <a:prstGeom prst="rect">
            <a:avLst/>
          </a:prstGeom>
          <a:noFill/>
        </p:spPr>
        <p:txBody>
          <a:bodyPr wrap="square" rtlCol="0">
            <a:spAutoFit/>
          </a:bodyPr>
          <a:lstStyle/>
          <a:p>
            <a:r>
              <a:rPr lang="en-GB" sz="5400" dirty="0" smtClean="0"/>
              <a:t>Just one person…</a:t>
            </a:r>
          </a:p>
        </p:txBody>
      </p:sp>
    </p:spTree>
    <p:extLst>
      <p:ext uri="{BB962C8B-B14F-4D97-AF65-F5344CB8AC3E}">
        <p14:creationId xmlns:p14="http://schemas.microsoft.com/office/powerpoint/2010/main" val="28920232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49873" y="560443"/>
            <a:ext cx="1492254" cy="1862351"/>
            <a:chOff x="5100620" y="1923068"/>
            <a:chExt cx="1990760" cy="2484492"/>
          </a:xfrm>
        </p:grpSpPr>
        <p:grpSp>
          <p:nvGrpSpPr>
            <p:cNvPr id="3" name="Group 2"/>
            <p:cNvGrpSpPr/>
            <p:nvPr/>
          </p:nvGrpSpPr>
          <p:grpSpPr>
            <a:xfrm>
              <a:off x="5100620" y="1923068"/>
              <a:ext cx="1990760" cy="2484492"/>
              <a:chOff x="1633525" y="1819848"/>
              <a:chExt cx="1810959" cy="2260097"/>
            </a:xfrm>
          </p:grpSpPr>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224" b="14675"/>
              <a:stretch/>
            </p:blipFill>
            <p:spPr bwMode="auto">
              <a:xfrm>
                <a:off x="1690293" y="3231885"/>
                <a:ext cx="1754191" cy="848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Philip David Harv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3525" y="1819848"/>
                <a:ext cx="1577752" cy="157775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4" name="Picture 4" descr="http://rlv.zcache.ca/curly_handlear_moustache_black_green_cut_out-rf930ebd57f2d4f5b91a95700f1eb7181_x7sai_8byvr_512.jpg"/>
            <p:cNvPicPr>
              <a:picLocks noChangeAspect="1" noChangeArrowheads="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1096282">
              <a:off x="5529656" y="2702180"/>
              <a:ext cx="1026665" cy="10266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clker.com/cliparts/f/9/4/2/1195435260847559291dagobert83_thumb.svg.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5331452" y="3450556"/>
              <a:ext cx="685694" cy="40913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8" name="Rectangle 7"/>
          <p:cNvSpPr/>
          <p:nvPr/>
        </p:nvSpPr>
        <p:spPr>
          <a:xfrm>
            <a:off x="0" y="2645887"/>
            <a:ext cx="12192000" cy="1754326"/>
          </a:xfrm>
          <a:prstGeom prst="rect">
            <a:avLst/>
          </a:prstGeom>
        </p:spPr>
        <p:txBody>
          <a:bodyPr wrap="square">
            <a:spAutoFit/>
          </a:bodyPr>
          <a:lstStyle/>
          <a:p>
            <a:pPr algn="ctr"/>
            <a:r>
              <a:rPr lang="en-US" sz="3600" dirty="0" smtClean="0"/>
              <a:t>@</a:t>
            </a:r>
            <a:r>
              <a:rPr lang="en-US" sz="3600" dirty="0" err="1" smtClean="0"/>
              <a:t>codebeard</a:t>
            </a:r>
            <a:r>
              <a:rPr lang="en-US" sz="3600" dirty="0"/>
              <a:t> </a:t>
            </a:r>
            <a:endParaRPr lang="en-US" sz="3600" dirty="0" smtClean="0"/>
          </a:p>
          <a:p>
            <a:pPr algn="ctr"/>
            <a:r>
              <a:rPr lang="en-US" sz="3600" dirty="0" smtClean="0">
                <a:hlinkClick r:id="rId7"/>
              </a:rPr>
              <a:t>phil@datashaka.com</a:t>
            </a:r>
            <a:r>
              <a:rPr lang="en-US" sz="3600" dirty="0" smtClean="0"/>
              <a:t>  </a:t>
            </a:r>
          </a:p>
          <a:p>
            <a:pPr algn="ctr"/>
            <a:r>
              <a:rPr lang="en-US" sz="3600" dirty="0" smtClean="0"/>
              <a:t>http://datashaka.com</a:t>
            </a:r>
            <a:endParaRPr lang="en-US" sz="3600" dirty="0"/>
          </a:p>
        </p:txBody>
      </p:sp>
      <p:grpSp>
        <p:nvGrpSpPr>
          <p:cNvPr id="9" name="Group 8"/>
          <p:cNvGrpSpPr/>
          <p:nvPr/>
        </p:nvGrpSpPr>
        <p:grpSpPr>
          <a:xfrm>
            <a:off x="4646821" y="4649166"/>
            <a:ext cx="2898358" cy="1669161"/>
            <a:chOff x="3021432" y="1733150"/>
            <a:chExt cx="6621556" cy="3813347"/>
          </a:xfrm>
        </p:grpSpPr>
        <p:pic>
          <p:nvPicPr>
            <p:cNvPr id="10" name="Picture 9"/>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04251" y="1733150"/>
              <a:ext cx="3649391" cy="30398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extBox 10"/>
            <p:cNvSpPr txBox="1"/>
            <p:nvPr userDrawn="1"/>
          </p:nvSpPr>
          <p:spPr>
            <a:xfrm>
              <a:off x="3021432" y="4773040"/>
              <a:ext cx="6621556" cy="773457"/>
            </a:xfrm>
            <a:prstGeom prst="rect">
              <a:avLst/>
            </a:prstGeom>
            <a:noFill/>
          </p:spPr>
          <p:txBody>
            <a:bodyPr wrap="none" rtlCol="0">
              <a:spAutoFit/>
            </a:bodyPr>
            <a:lstStyle/>
            <a:p>
              <a:r>
                <a:rPr lang="en-GB" sz="1600" b="1" i="1" dirty="0" smtClean="0"/>
                <a:t>Making</a:t>
              </a:r>
              <a:r>
                <a:rPr lang="en-GB" sz="1600" b="1" i="1" baseline="0" dirty="0" smtClean="0"/>
                <a:t> data f</a:t>
              </a:r>
              <a:r>
                <a:rPr lang="en-GB" sz="1600" b="1" i="1" dirty="0" smtClean="0"/>
                <a:t>or analytics easier.</a:t>
              </a:r>
              <a:endParaRPr lang="en-GB" sz="1600" b="1" i="1" dirty="0"/>
            </a:p>
          </p:txBody>
        </p:sp>
      </p:grpSp>
    </p:spTree>
    <p:extLst>
      <p:ext uri="{BB962C8B-B14F-4D97-AF65-F5344CB8AC3E}">
        <p14:creationId xmlns:p14="http://schemas.microsoft.com/office/powerpoint/2010/main" val="332443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adiok.org/files/6213/6447/1627/strawberry-referenc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254" t="17108" r="23810" b="21483"/>
          <a:stretch/>
        </p:blipFill>
        <p:spPr bwMode="auto">
          <a:xfrm>
            <a:off x="3978548" y="509974"/>
            <a:ext cx="4154163" cy="558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011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78548" y="767261"/>
            <a:ext cx="3732758" cy="5073472"/>
            <a:chOff x="5474554" y="4336624"/>
            <a:chExt cx="1220496" cy="1658868"/>
          </a:xfrm>
        </p:grpSpPr>
        <p:sp>
          <p:nvSpPr>
            <p:cNvPr id="4" name="Freeform 3"/>
            <p:cNvSpPr/>
            <p:nvPr/>
          </p:nvSpPr>
          <p:spPr>
            <a:xfrm rot="9209058">
              <a:off x="5577749" y="4336624"/>
              <a:ext cx="959029" cy="501210"/>
            </a:xfrm>
            <a:custGeom>
              <a:avLst/>
              <a:gdLst>
                <a:gd name="connsiteX0" fmla="*/ 573938 w 959029"/>
                <a:gd name="connsiteY0" fmla="*/ 370090 h 501210"/>
                <a:gd name="connsiteX1" fmla="*/ 574921 w 959029"/>
                <a:gd name="connsiteY1" fmla="*/ 283658 h 501210"/>
                <a:gd name="connsiteX2" fmla="*/ 578569 w 959029"/>
                <a:gd name="connsiteY2" fmla="*/ 267937 h 501210"/>
                <a:gd name="connsiteX3" fmla="*/ 564087 w 959029"/>
                <a:gd name="connsiteY3" fmla="*/ 243784 h 501210"/>
                <a:gd name="connsiteX4" fmla="*/ 560447 w 959029"/>
                <a:gd name="connsiteY4" fmla="*/ 59650 h 501210"/>
                <a:gd name="connsiteX5" fmla="*/ 668848 w 959029"/>
                <a:gd name="connsiteY5" fmla="*/ 69489 h 501210"/>
                <a:gd name="connsiteX6" fmla="*/ 695625 w 959029"/>
                <a:gd name="connsiteY6" fmla="*/ 89055 h 501210"/>
                <a:gd name="connsiteX7" fmla="*/ 735319 w 959029"/>
                <a:gd name="connsiteY7" fmla="*/ 102652 h 501210"/>
                <a:gd name="connsiteX8" fmla="*/ 865747 w 959029"/>
                <a:gd name="connsiteY8" fmla="*/ 222983 h 501210"/>
                <a:gd name="connsiteX9" fmla="*/ 876444 w 959029"/>
                <a:gd name="connsiteY9" fmla="*/ 240823 h 501210"/>
                <a:gd name="connsiteX10" fmla="*/ 918875 w 959029"/>
                <a:gd name="connsiteY10" fmla="*/ 245684 h 501210"/>
                <a:gd name="connsiteX11" fmla="*/ 959029 w 959029"/>
                <a:gd name="connsiteY11" fmla="*/ 262157 h 501210"/>
                <a:gd name="connsiteX12" fmla="*/ 918875 w 959029"/>
                <a:gd name="connsiteY12" fmla="*/ 278630 h 501210"/>
                <a:gd name="connsiteX13" fmla="*/ 900383 w 959029"/>
                <a:gd name="connsiteY13" fmla="*/ 280748 h 501210"/>
                <a:gd name="connsiteX14" fmla="*/ 915283 w 959029"/>
                <a:gd name="connsiteY14" fmla="*/ 305599 h 501210"/>
                <a:gd name="connsiteX15" fmla="*/ 918923 w 959029"/>
                <a:gd name="connsiteY15" fmla="*/ 489733 h 501210"/>
                <a:gd name="connsiteX16" fmla="*/ 810522 w 959029"/>
                <a:gd name="connsiteY16" fmla="*/ 479894 h 501210"/>
                <a:gd name="connsiteX17" fmla="*/ 783745 w 959029"/>
                <a:gd name="connsiteY17" fmla="*/ 460328 h 501210"/>
                <a:gd name="connsiteX18" fmla="*/ 744050 w 959029"/>
                <a:gd name="connsiteY18" fmla="*/ 446731 h 501210"/>
                <a:gd name="connsiteX19" fmla="*/ 613623 w 959029"/>
                <a:gd name="connsiteY19" fmla="*/ 326400 h 501210"/>
                <a:gd name="connsiteX20" fmla="*/ 607757 w 959029"/>
                <a:gd name="connsiteY20" fmla="*/ 316616 h 501210"/>
                <a:gd name="connsiteX21" fmla="*/ 600260 w 959029"/>
                <a:gd name="connsiteY21" fmla="*/ 335582 h 501210"/>
                <a:gd name="connsiteX22" fmla="*/ 573938 w 959029"/>
                <a:gd name="connsiteY22" fmla="*/ 370090 h 501210"/>
                <a:gd name="connsiteX23" fmla="*/ 213199 w 959029"/>
                <a:gd name="connsiteY23" fmla="*/ 482245 h 501210"/>
                <a:gd name="connsiteX24" fmla="*/ 217530 w 959029"/>
                <a:gd name="connsiteY24" fmla="*/ 415702 h 501210"/>
                <a:gd name="connsiteX25" fmla="*/ 224980 w 959029"/>
                <a:gd name="connsiteY25" fmla="*/ 401338 h 501210"/>
                <a:gd name="connsiteX26" fmla="*/ 220173 w 959029"/>
                <a:gd name="connsiteY26" fmla="*/ 386732 h 501210"/>
                <a:gd name="connsiteX27" fmla="*/ 231286 w 959029"/>
                <a:gd name="connsiteY27" fmla="*/ 294973 h 501210"/>
                <a:gd name="connsiteX28" fmla="*/ 251247 w 959029"/>
                <a:gd name="connsiteY28" fmla="*/ 255256 h 501210"/>
                <a:gd name="connsiteX29" fmla="*/ 201025 w 959029"/>
                <a:gd name="connsiteY29" fmla="*/ 267466 h 501210"/>
                <a:gd name="connsiteX30" fmla="*/ 158856 w 959029"/>
                <a:gd name="connsiteY30" fmla="*/ 272019 h 501210"/>
                <a:gd name="connsiteX31" fmla="*/ 154015 w 959029"/>
                <a:gd name="connsiteY31" fmla="*/ 298322 h 501210"/>
                <a:gd name="connsiteX32" fmla="*/ 134855 w 959029"/>
                <a:gd name="connsiteY32" fmla="*/ 337265 h 501210"/>
                <a:gd name="connsiteX33" fmla="*/ 121146 w 959029"/>
                <a:gd name="connsiteY33" fmla="*/ 296086 h 501210"/>
                <a:gd name="connsiteX34" fmla="*/ 120046 w 959029"/>
                <a:gd name="connsiteY34" fmla="*/ 272273 h 501210"/>
                <a:gd name="connsiteX35" fmla="*/ 105478 w 959029"/>
                <a:gd name="connsiteY35" fmla="*/ 271988 h 501210"/>
                <a:gd name="connsiteX36" fmla="*/ 34725 w 959029"/>
                <a:gd name="connsiteY36" fmla="*/ 252124 h 501210"/>
                <a:gd name="connsiteX37" fmla="*/ 2635 w 959029"/>
                <a:gd name="connsiteY37" fmla="*/ 215282 h 501210"/>
                <a:gd name="connsiteX38" fmla="*/ 113682 w 959029"/>
                <a:gd name="connsiteY38" fmla="*/ 68356 h 501210"/>
                <a:gd name="connsiteX39" fmla="*/ 119393 w 959029"/>
                <a:gd name="connsiteY39" fmla="*/ 65919 h 501210"/>
                <a:gd name="connsiteX40" fmla="*/ 78686 w 959029"/>
                <a:gd name="connsiteY40" fmla="*/ 69011 h 501210"/>
                <a:gd name="connsiteX41" fmla="*/ 36145 w 959029"/>
                <a:gd name="connsiteY41" fmla="*/ 60413 h 501210"/>
                <a:gd name="connsiteX42" fmla="*/ 166378 w 959029"/>
                <a:gd name="connsiteY42" fmla="*/ 11661 h 501210"/>
                <a:gd name="connsiteX43" fmla="*/ 305405 w 959029"/>
                <a:gd name="connsiteY43" fmla="*/ 8663 h 501210"/>
                <a:gd name="connsiteX44" fmla="*/ 304335 w 959029"/>
                <a:gd name="connsiteY44" fmla="*/ 9982 h 501210"/>
                <a:gd name="connsiteX45" fmla="*/ 378512 w 959029"/>
                <a:gd name="connsiteY45" fmla="*/ 9714 h 501210"/>
                <a:gd name="connsiteX46" fmla="*/ 472043 w 959029"/>
                <a:gd name="connsiteY46" fmla="*/ 65388 h 501210"/>
                <a:gd name="connsiteX47" fmla="*/ 467244 w 959029"/>
                <a:gd name="connsiteY47" fmla="*/ 114008 h 501210"/>
                <a:gd name="connsiteX48" fmla="*/ 453089 w 959029"/>
                <a:gd name="connsiteY48" fmla="*/ 132429 h 501210"/>
                <a:gd name="connsiteX49" fmla="*/ 464260 w 959029"/>
                <a:gd name="connsiteY49" fmla="*/ 137508 h 501210"/>
                <a:gd name="connsiteX50" fmla="*/ 493367 w 959029"/>
                <a:gd name="connsiteY50" fmla="*/ 174681 h 501210"/>
                <a:gd name="connsiteX51" fmla="*/ 493542 w 959029"/>
                <a:gd name="connsiteY51" fmla="*/ 175836 h 501210"/>
                <a:gd name="connsiteX52" fmla="*/ 510394 w 959029"/>
                <a:gd name="connsiteY52" fmla="*/ 192596 h 501210"/>
                <a:gd name="connsiteX53" fmla="*/ 511657 w 959029"/>
                <a:gd name="connsiteY53" fmla="*/ 317362 h 501210"/>
                <a:gd name="connsiteX54" fmla="*/ 479942 w 959029"/>
                <a:gd name="connsiteY54" fmla="*/ 348512 h 501210"/>
                <a:gd name="connsiteX55" fmla="*/ 455151 w 959029"/>
                <a:gd name="connsiteY55" fmla="*/ 358251 h 501210"/>
                <a:gd name="connsiteX56" fmla="*/ 407843 w 959029"/>
                <a:gd name="connsiteY56" fmla="*/ 412989 h 501210"/>
                <a:gd name="connsiteX57" fmla="*/ 289124 w 959029"/>
                <a:gd name="connsiteY57" fmla="*/ 461187 h 501210"/>
                <a:gd name="connsiteX58" fmla="*/ 281735 w 959029"/>
                <a:gd name="connsiteY58" fmla="*/ 458506 h 501210"/>
                <a:gd name="connsiteX59" fmla="*/ 276938 w 959029"/>
                <a:gd name="connsiteY59" fmla="*/ 462645 h 501210"/>
                <a:gd name="connsiteX60" fmla="*/ 213199 w 959029"/>
                <a:gd name="connsiteY60" fmla="*/ 482245 h 50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59029" h="501210">
                  <a:moveTo>
                    <a:pt x="573938" y="370090"/>
                  </a:moveTo>
                  <a:cubicBezTo>
                    <a:pt x="564619" y="367588"/>
                    <a:pt x="565576" y="332097"/>
                    <a:pt x="574921" y="283658"/>
                  </a:cubicBezTo>
                  <a:lnTo>
                    <a:pt x="578569" y="267937"/>
                  </a:lnTo>
                  <a:lnTo>
                    <a:pt x="564087" y="243784"/>
                  </a:lnTo>
                  <a:cubicBezTo>
                    <a:pt x="525776" y="162186"/>
                    <a:pt x="521997" y="87936"/>
                    <a:pt x="560447" y="59650"/>
                  </a:cubicBezTo>
                  <a:cubicBezTo>
                    <a:pt x="586080" y="40792"/>
                    <a:pt x="625628" y="45933"/>
                    <a:pt x="668848" y="69489"/>
                  </a:cubicBezTo>
                  <a:lnTo>
                    <a:pt x="695625" y="89055"/>
                  </a:lnTo>
                  <a:lnTo>
                    <a:pt x="735319" y="102652"/>
                  </a:lnTo>
                  <a:cubicBezTo>
                    <a:pt x="778539" y="126208"/>
                    <a:pt x="825429" y="168180"/>
                    <a:pt x="865747" y="222983"/>
                  </a:cubicBezTo>
                  <a:lnTo>
                    <a:pt x="876444" y="240823"/>
                  </a:lnTo>
                  <a:lnTo>
                    <a:pt x="918875" y="245684"/>
                  </a:lnTo>
                  <a:cubicBezTo>
                    <a:pt x="943684" y="249900"/>
                    <a:pt x="959029" y="255724"/>
                    <a:pt x="959029" y="262157"/>
                  </a:cubicBezTo>
                  <a:cubicBezTo>
                    <a:pt x="959029" y="268590"/>
                    <a:pt x="943684" y="274414"/>
                    <a:pt x="918875" y="278630"/>
                  </a:cubicBezTo>
                  <a:lnTo>
                    <a:pt x="900383" y="280748"/>
                  </a:lnTo>
                  <a:lnTo>
                    <a:pt x="915283" y="305599"/>
                  </a:lnTo>
                  <a:cubicBezTo>
                    <a:pt x="953594" y="387197"/>
                    <a:pt x="957373" y="461446"/>
                    <a:pt x="918923" y="489733"/>
                  </a:cubicBezTo>
                  <a:cubicBezTo>
                    <a:pt x="893290" y="508591"/>
                    <a:pt x="853742" y="503450"/>
                    <a:pt x="810522" y="479894"/>
                  </a:cubicBezTo>
                  <a:lnTo>
                    <a:pt x="783745" y="460328"/>
                  </a:lnTo>
                  <a:lnTo>
                    <a:pt x="744050" y="446731"/>
                  </a:lnTo>
                  <a:cubicBezTo>
                    <a:pt x="700831" y="423174"/>
                    <a:pt x="653941" y="381203"/>
                    <a:pt x="613623" y="326400"/>
                  </a:cubicBezTo>
                  <a:lnTo>
                    <a:pt x="607757" y="316616"/>
                  </a:lnTo>
                  <a:lnTo>
                    <a:pt x="600260" y="335582"/>
                  </a:lnTo>
                  <a:cubicBezTo>
                    <a:pt x="589755" y="358449"/>
                    <a:pt x="580151" y="371759"/>
                    <a:pt x="573938" y="370090"/>
                  </a:cubicBezTo>
                  <a:close/>
                  <a:moveTo>
                    <a:pt x="213199" y="482245"/>
                  </a:moveTo>
                  <a:cubicBezTo>
                    <a:pt x="201599" y="473079"/>
                    <a:pt x="204104" y="448320"/>
                    <a:pt x="217530" y="415702"/>
                  </a:cubicBezTo>
                  <a:lnTo>
                    <a:pt x="224980" y="401338"/>
                  </a:lnTo>
                  <a:lnTo>
                    <a:pt x="220173" y="386732"/>
                  </a:lnTo>
                  <a:cubicBezTo>
                    <a:pt x="216112" y="359710"/>
                    <a:pt x="219866" y="327797"/>
                    <a:pt x="231286" y="294973"/>
                  </a:cubicBezTo>
                  <a:lnTo>
                    <a:pt x="251247" y="255256"/>
                  </a:lnTo>
                  <a:lnTo>
                    <a:pt x="201025" y="267466"/>
                  </a:lnTo>
                  <a:lnTo>
                    <a:pt x="158856" y="272019"/>
                  </a:lnTo>
                  <a:lnTo>
                    <a:pt x="154015" y="298322"/>
                  </a:lnTo>
                  <a:cubicBezTo>
                    <a:pt x="148125" y="322788"/>
                    <a:pt x="141273" y="337702"/>
                    <a:pt x="134855" y="337265"/>
                  </a:cubicBezTo>
                  <a:cubicBezTo>
                    <a:pt x="128437" y="336828"/>
                    <a:pt x="123668" y="321124"/>
                    <a:pt x="121146" y="296086"/>
                  </a:cubicBezTo>
                  <a:lnTo>
                    <a:pt x="120046" y="272273"/>
                  </a:lnTo>
                  <a:lnTo>
                    <a:pt x="105478" y="271988"/>
                  </a:lnTo>
                  <a:cubicBezTo>
                    <a:pt x="77075" y="269343"/>
                    <a:pt x="52804" y="262633"/>
                    <a:pt x="34725" y="252124"/>
                  </a:cubicBezTo>
                  <a:cubicBezTo>
                    <a:pt x="18654" y="242783"/>
                    <a:pt x="7475" y="230440"/>
                    <a:pt x="2635" y="215282"/>
                  </a:cubicBezTo>
                  <a:cubicBezTo>
                    <a:pt x="-11885" y="169811"/>
                    <a:pt x="34764" y="111921"/>
                    <a:pt x="113682" y="68356"/>
                  </a:cubicBezTo>
                  <a:lnTo>
                    <a:pt x="119393" y="65919"/>
                  </a:lnTo>
                  <a:lnTo>
                    <a:pt x="78686" y="69011"/>
                  </a:lnTo>
                  <a:cubicBezTo>
                    <a:pt x="53527" y="69553"/>
                    <a:pt x="37359" y="66730"/>
                    <a:pt x="36145" y="60413"/>
                  </a:cubicBezTo>
                  <a:cubicBezTo>
                    <a:pt x="33716" y="47778"/>
                    <a:pt x="92023" y="25951"/>
                    <a:pt x="166378" y="11661"/>
                  </a:cubicBezTo>
                  <a:cubicBezTo>
                    <a:pt x="240732" y="-2630"/>
                    <a:pt x="302976" y="-3972"/>
                    <a:pt x="305405" y="8663"/>
                  </a:cubicBezTo>
                  <a:lnTo>
                    <a:pt x="304335" y="9982"/>
                  </a:lnTo>
                  <a:lnTo>
                    <a:pt x="378512" y="9714"/>
                  </a:lnTo>
                  <a:cubicBezTo>
                    <a:pt x="427329" y="16018"/>
                    <a:pt x="462363" y="35073"/>
                    <a:pt x="472043" y="65388"/>
                  </a:cubicBezTo>
                  <a:cubicBezTo>
                    <a:pt x="476883" y="80545"/>
                    <a:pt x="474927" y="97082"/>
                    <a:pt x="467244" y="114008"/>
                  </a:cubicBezTo>
                  <a:lnTo>
                    <a:pt x="453089" y="132429"/>
                  </a:lnTo>
                  <a:lnTo>
                    <a:pt x="464260" y="137508"/>
                  </a:lnTo>
                  <a:cubicBezTo>
                    <a:pt x="477488" y="146350"/>
                    <a:pt x="487176" y="159134"/>
                    <a:pt x="493367" y="174681"/>
                  </a:cubicBezTo>
                  <a:lnTo>
                    <a:pt x="493542" y="175836"/>
                  </a:lnTo>
                  <a:lnTo>
                    <a:pt x="510394" y="192596"/>
                  </a:lnTo>
                  <a:cubicBezTo>
                    <a:pt x="535349" y="229693"/>
                    <a:pt x="537394" y="278857"/>
                    <a:pt x="511657" y="317362"/>
                  </a:cubicBezTo>
                  <a:cubicBezTo>
                    <a:pt x="503078" y="330196"/>
                    <a:pt x="492224" y="340632"/>
                    <a:pt x="479942" y="348512"/>
                  </a:cubicBezTo>
                  <a:lnTo>
                    <a:pt x="455151" y="358251"/>
                  </a:lnTo>
                  <a:lnTo>
                    <a:pt x="407843" y="412989"/>
                  </a:lnTo>
                  <a:cubicBezTo>
                    <a:pt x="368897" y="447642"/>
                    <a:pt x="325254" y="465577"/>
                    <a:pt x="289124" y="461187"/>
                  </a:cubicBezTo>
                  <a:lnTo>
                    <a:pt x="281735" y="458506"/>
                  </a:lnTo>
                  <a:lnTo>
                    <a:pt x="276938" y="462645"/>
                  </a:lnTo>
                  <a:cubicBezTo>
                    <a:pt x="248307" y="483250"/>
                    <a:pt x="224800" y="491411"/>
                    <a:pt x="213199" y="482245"/>
                  </a:cubicBezTo>
                  <a:close/>
                </a:path>
              </a:pathLst>
            </a:cu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rot="17763052">
              <a:off x="5354294" y="4654736"/>
              <a:ext cx="1461016" cy="1220496"/>
            </a:xfrm>
            <a:custGeom>
              <a:avLst/>
              <a:gdLst>
                <a:gd name="connsiteX0" fmla="*/ 1359555 w 1461016"/>
                <a:gd name="connsiteY0" fmla="*/ 485250 h 1220496"/>
                <a:gd name="connsiteX1" fmla="*/ 1376108 w 1461016"/>
                <a:gd name="connsiteY1" fmla="*/ 1050864 h 1220496"/>
                <a:gd name="connsiteX2" fmla="*/ 1371884 w 1461016"/>
                <a:gd name="connsiteY2" fmla="*/ 1052506 h 1220496"/>
                <a:gd name="connsiteX3" fmla="*/ 1363347 w 1461016"/>
                <a:gd name="connsiteY3" fmla="*/ 1074739 h 1220496"/>
                <a:gd name="connsiteX4" fmla="*/ 1281729 w 1461016"/>
                <a:gd name="connsiteY4" fmla="*/ 1129318 h 1220496"/>
                <a:gd name="connsiteX5" fmla="*/ 1240832 w 1461016"/>
                <a:gd name="connsiteY5" fmla="*/ 1144043 h 1220496"/>
                <a:gd name="connsiteX6" fmla="*/ 1210880 w 1461016"/>
                <a:gd name="connsiteY6" fmla="*/ 1165465 h 1220496"/>
                <a:gd name="connsiteX7" fmla="*/ 1136100 w 1461016"/>
                <a:gd name="connsiteY7" fmla="*/ 1187657 h 1220496"/>
                <a:gd name="connsiteX8" fmla="*/ 1065457 w 1461016"/>
                <a:gd name="connsiteY8" fmla="*/ 1186097 h 1220496"/>
                <a:gd name="connsiteX9" fmla="*/ 1047302 w 1461016"/>
                <a:gd name="connsiteY9" fmla="*/ 1189401 h 1220496"/>
                <a:gd name="connsiteX10" fmla="*/ 720875 w 1461016"/>
                <a:gd name="connsiteY10" fmla="*/ 1212211 h 1220496"/>
                <a:gd name="connsiteX11" fmla="*/ 624885 w 1461016"/>
                <a:gd name="connsiteY11" fmla="*/ 1209671 h 1220496"/>
                <a:gd name="connsiteX12" fmla="*/ 600920 w 1461016"/>
                <a:gd name="connsiteY12" fmla="*/ 1213171 h 1220496"/>
                <a:gd name="connsiteX13" fmla="*/ 2332 w 1461016"/>
                <a:gd name="connsiteY13" fmla="*/ 1029418 h 1220496"/>
                <a:gd name="connsiteX14" fmla="*/ 4890 w 1461016"/>
                <a:gd name="connsiteY14" fmla="*/ 967645 h 1220496"/>
                <a:gd name="connsiteX15" fmla="*/ 32229 w 1461016"/>
                <a:gd name="connsiteY15" fmla="*/ 908949 h 1220496"/>
                <a:gd name="connsiteX16" fmla="*/ 55239 w 1461016"/>
                <a:gd name="connsiteY16" fmla="*/ 827321 h 1220496"/>
                <a:gd name="connsiteX17" fmla="*/ 236453 w 1461016"/>
                <a:gd name="connsiteY17" fmla="*/ 516441 h 1220496"/>
                <a:gd name="connsiteX18" fmla="*/ 289894 w 1461016"/>
                <a:gd name="connsiteY18" fmla="*/ 454592 h 1220496"/>
                <a:gd name="connsiteX19" fmla="*/ 338176 w 1461016"/>
                <a:gd name="connsiteY19" fmla="*/ 373883 h 1220496"/>
                <a:gd name="connsiteX20" fmla="*/ 596548 w 1461016"/>
                <a:gd name="connsiteY20" fmla="*/ 61773 h 1220496"/>
                <a:gd name="connsiteX21" fmla="*/ 603169 w 1461016"/>
                <a:gd name="connsiteY21" fmla="*/ 57283 h 1220496"/>
                <a:gd name="connsiteX22" fmla="*/ 604016 w 1461016"/>
                <a:gd name="connsiteY22" fmla="*/ 56374 h 1220496"/>
                <a:gd name="connsiteX23" fmla="*/ 618591 w 1461016"/>
                <a:gd name="connsiteY23" fmla="*/ 46827 h 1220496"/>
                <a:gd name="connsiteX24" fmla="*/ 650724 w 1461016"/>
                <a:gd name="connsiteY24" fmla="*/ 25041 h 1220496"/>
                <a:gd name="connsiteX25" fmla="*/ 697025 w 1461016"/>
                <a:gd name="connsiteY25" fmla="*/ 8603 h 1220496"/>
                <a:gd name="connsiteX26" fmla="*/ 702777 w 1461016"/>
                <a:gd name="connsiteY26" fmla="*/ 9506 h 1220496"/>
                <a:gd name="connsiteX27" fmla="*/ 727808 w 1461016"/>
                <a:gd name="connsiteY27" fmla="*/ 2078 h 1220496"/>
                <a:gd name="connsiteX28" fmla="*/ 808434 w 1461016"/>
                <a:gd name="connsiteY28" fmla="*/ 3858 h 1220496"/>
                <a:gd name="connsiteX29" fmla="*/ 824924 w 1461016"/>
                <a:gd name="connsiteY29" fmla="*/ 8597 h 1220496"/>
                <a:gd name="connsiteX30" fmla="*/ 842185 w 1461016"/>
                <a:gd name="connsiteY30" fmla="*/ 8419 h 1220496"/>
                <a:gd name="connsiteX31" fmla="*/ 1298403 w 1461016"/>
                <a:gd name="connsiteY31" fmla="*/ 379230 h 1220496"/>
                <a:gd name="connsiteX32" fmla="*/ 1359555 w 1461016"/>
                <a:gd name="connsiteY32" fmla="*/ 485250 h 122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1016" h="1220496">
                  <a:moveTo>
                    <a:pt x="1359555" y="485250"/>
                  </a:moveTo>
                  <a:cubicBezTo>
                    <a:pt x="1485946" y="732628"/>
                    <a:pt x="1497418" y="972630"/>
                    <a:pt x="1376108" y="1050864"/>
                  </a:cubicBezTo>
                  <a:lnTo>
                    <a:pt x="1371884" y="1052506"/>
                  </a:lnTo>
                  <a:lnTo>
                    <a:pt x="1363347" y="1074739"/>
                  </a:lnTo>
                  <a:cubicBezTo>
                    <a:pt x="1348060" y="1094353"/>
                    <a:pt x="1320068" y="1112752"/>
                    <a:pt x="1281729" y="1129318"/>
                  </a:cubicBezTo>
                  <a:lnTo>
                    <a:pt x="1240832" y="1144043"/>
                  </a:lnTo>
                  <a:lnTo>
                    <a:pt x="1210880" y="1165465"/>
                  </a:lnTo>
                  <a:cubicBezTo>
                    <a:pt x="1187206" y="1177038"/>
                    <a:pt x="1162140" y="1184345"/>
                    <a:pt x="1136100" y="1187657"/>
                  </a:cubicBezTo>
                  <a:lnTo>
                    <a:pt x="1065457" y="1186097"/>
                  </a:lnTo>
                  <a:lnTo>
                    <a:pt x="1047302" y="1189401"/>
                  </a:lnTo>
                  <a:cubicBezTo>
                    <a:pt x="951176" y="1203912"/>
                    <a:pt x="839717" y="1212211"/>
                    <a:pt x="720875" y="1212211"/>
                  </a:cubicBezTo>
                  <a:lnTo>
                    <a:pt x="624885" y="1209671"/>
                  </a:lnTo>
                  <a:lnTo>
                    <a:pt x="600920" y="1213171"/>
                  </a:lnTo>
                  <a:cubicBezTo>
                    <a:pt x="285374" y="1244993"/>
                    <a:pt x="29373" y="1171211"/>
                    <a:pt x="2332" y="1029418"/>
                  </a:cubicBezTo>
                  <a:cubicBezTo>
                    <a:pt x="-1531" y="1009162"/>
                    <a:pt x="-539" y="988476"/>
                    <a:pt x="4890" y="967645"/>
                  </a:cubicBezTo>
                  <a:lnTo>
                    <a:pt x="32229" y="908949"/>
                  </a:lnTo>
                  <a:lnTo>
                    <a:pt x="55239" y="827321"/>
                  </a:lnTo>
                  <a:cubicBezTo>
                    <a:pt x="90293" y="731046"/>
                    <a:pt x="152256" y="623141"/>
                    <a:pt x="236453" y="516441"/>
                  </a:cubicBezTo>
                  <a:lnTo>
                    <a:pt x="289894" y="454592"/>
                  </a:lnTo>
                  <a:lnTo>
                    <a:pt x="338176" y="373883"/>
                  </a:lnTo>
                  <a:cubicBezTo>
                    <a:pt x="427169" y="234187"/>
                    <a:pt x="519886" y="123439"/>
                    <a:pt x="596548" y="61773"/>
                  </a:cubicBezTo>
                  <a:lnTo>
                    <a:pt x="603169" y="57283"/>
                  </a:lnTo>
                  <a:lnTo>
                    <a:pt x="604016" y="56374"/>
                  </a:lnTo>
                  <a:lnTo>
                    <a:pt x="618591" y="46827"/>
                  </a:lnTo>
                  <a:lnTo>
                    <a:pt x="650724" y="25041"/>
                  </a:lnTo>
                  <a:cubicBezTo>
                    <a:pt x="667573" y="16075"/>
                    <a:pt x="683110" y="10490"/>
                    <a:pt x="697025" y="8603"/>
                  </a:cubicBezTo>
                  <a:lnTo>
                    <a:pt x="702777" y="9506"/>
                  </a:lnTo>
                  <a:lnTo>
                    <a:pt x="727808" y="2078"/>
                  </a:lnTo>
                  <a:cubicBezTo>
                    <a:pt x="753848" y="-1234"/>
                    <a:pt x="780862" y="-551"/>
                    <a:pt x="808434" y="3858"/>
                  </a:cubicBezTo>
                  <a:lnTo>
                    <a:pt x="824924" y="8597"/>
                  </a:lnTo>
                  <a:lnTo>
                    <a:pt x="842185" y="8419"/>
                  </a:lnTo>
                  <a:cubicBezTo>
                    <a:pt x="982188" y="27697"/>
                    <a:pt x="1162237" y="168087"/>
                    <a:pt x="1298403" y="379230"/>
                  </a:cubicBezTo>
                  <a:cubicBezTo>
                    <a:pt x="1321098" y="414421"/>
                    <a:pt x="1341499" y="449911"/>
                    <a:pt x="1359555" y="485250"/>
                  </a:cubicBezTo>
                  <a:close/>
                </a:path>
              </a:pathLst>
            </a:cu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grpSp>
      <p:sp>
        <p:nvSpPr>
          <p:cNvPr id="6" name="Rectangle 5"/>
          <p:cNvSpPr/>
          <p:nvPr/>
        </p:nvSpPr>
        <p:spPr>
          <a:xfrm>
            <a:off x="0" y="3046214"/>
            <a:ext cx="12245340" cy="923330"/>
          </a:xfrm>
          <a:prstGeom prst="rect">
            <a:avLst/>
          </a:prstGeom>
        </p:spPr>
        <p:txBody>
          <a:bodyPr wrap="square">
            <a:spAutoFit/>
          </a:bodyPr>
          <a:lstStyle/>
          <a:p>
            <a:pPr algn="ctr"/>
            <a:r>
              <a:rPr lang="en-GB" sz="5400" dirty="0"/>
              <a:t>You don’t have any </a:t>
            </a:r>
            <a:r>
              <a:rPr lang="en-GB" sz="5400" dirty="0" smtClean="0"/>
              <a:t>strawberries!</a:t>
            </a:r>
            <a:endParaRPr lang="en-GB" sz="5400" dirty="0"/>
          </a:p>
        </p:txBody>
      </p:sp>
    </p:spTree>
    <p:extLst>
      <p:ext uri="{BB962C8B-B14F-4D97-AF65-F5344CB8AC3E}">
        <p14:creationId xmlns:p14="http://schemas.microsoft.com/office/powerpoint/2010/main" val="229687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rlv.zcache.com/loudly_crying_face_emoji_sticker-r3f0525a070c7478f8f3d20351f2eb824_v9waf_8byvr_3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685" y="1951037"/>
            <a:ext cx="308610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559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DataShak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751CDB-4167-443A-B115-0058BE6E3A9F}" vid="{EC171685-99F0-4431-8858-2B5A4791E4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DataShaka</Template>
  <TotalTime>16659</TotalTime>
  <Words>3155</Words>
  <Application>Microsoft Office PowerPoint</Application>
  <PresentationFormat>Widescreen</PresentationFormat>
  <Paragraphs>375</Paragraphs>
  <Slides>65</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Courier New</vt:lpstr>
      <vt:lpstr>Gill Sans MT</vt:lpstr>
      <vt:lpstr>Segoe UI Light</vt:lpstr>
      <vt:lpstr>Stencil</vt:lpstr>
      <vt:lpstr>DataShaka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Harvey</dc:creator>
  <cp:lastModifiedBy>Phil Harvey</cp:lastModifiedBy>
  <cp:revision>726</cp:revision>
  <dcterms:created xsi:type="dcterms:W3CDTF">2015-06-12T07:28:50Z</dcterms:created>
  <dcterms:modified xsi:type="dcterms:W3CDTF">2016-05-24T15:42:59Z</dcterms:modified>
</cp:coreProperties>
</file>