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1"/>
  </p:notesMasterIdLst>
  <p:handoutMasterIdLst>
    <p:handoutMasterId r:id="rId22"/>
  </p:handoutMasterIdLst>
  <p:sldIdLst>
    <p:sldId id="256" r:id="rId2"/>
    <p:sldId id="297" r:id="rId3"/>
    <p:sldId id="300" r:id="rId4"/>
    <p:sldId id="301" r:id="rId5"/>
    <p:sldId id="313" r:id="rId6"/>
    <p:sldId id="314" r:id="rId7"/>
    <p:sldId id="303" r:id="rId8"/>
    <p:sldId id="304" r:id="rId9"/>
    <p:sldId id="302" r:id="rId10"/>
    <p:sldId id="305" r:id="rId11"/>
    <p:sldId id="306" r:id="rId12"/>
    <p:sldId id="307" r:id="rId13"/>
    <p:sldId id="315" r:id="rId14"/>
    <p:sldId id="308" r:id="rId15"/>
    <p:sldId id="309" r:id="rId16"/>
    <p:sldId id="310" r:id="rId17"/>
    <p:sldId id="311" r:id="rId18"/>
    <p:sldId id="312" r:id="rId19"/>
    <p:sldId id="298" r:id="rId20"/>
  </p:sldIdLst>
  <p:sldSz cx="9144000" cy="5143500" type="screen16x9"/>
  <p:notesSz cx="6797675" cy="9928225"/>
  <p:defaultTextStyle>
    <a:defPPr>
      <a:defRPr lang="en-US"/>
    </a:defPPr>
    <a:lvl1pPr algn="l" rtl="0" fontAlgn="base">
      <a:spcBef>
        <a:spcPct val="0"/>
      </a:spcBef>
      <a:spcAft>
        <a:spcPct val="0"/>
      </a:spcAft>
      <a:defRPr sz="1400" kern="1200">
        <a:solidFill>
          <a:schemeClr val="tx1"/>
        </a:solidFill>
        <a:latin typeface="Arial" pitchFamily="34" charset="0"/>
        <a:ea typeface="+mn-ea"/>
        <a:cs typeface="+mn-cs"/>
      </a:defRPr>
    </a:lvl1pPr>
    <a:lvl2pPr marL="457200" algn="l" rtl="0" fontAlgn="base">
      <a:spcBef>
        <a:spcPct val="0"/>
      </a:spcBef>
      <a:spcAft>
        <a:spcPct val="0"/>
      </a:spcAft>
      <a:defRPr sz="1400" kern="1200">
        <a:solidFill>
          <a:schemeClr val="tx1"/>
        </a:solidFill>
        <a:latin typeface="Arial" pitchFamily="34" charset="0"/>
        <a:ea typeface="+mn-ea"/>
        <a:cs typeface="+mn-cs"/>
      </a:defRPr>
    </a:lvl2pPr>
    <a:lvl3pPr marL="914400" algn="l" rtl="0" fontAlgn="base">
      <a:spcBef>
        <a:spcPct val="0"/>
      </a:spcBef>
      <a:spcAft>
        <a:spcPct val="0"/>
      </a:spcAft>
      <a:defRPr sz="1400" kern="1200">
        <a:solidFill>
          <a:schemeClr val="tx1"/>
        </a:solidFill>
        <a:latin typeface="Arial" pitchFamily="34" charset="0"/>
        <a:ea typeface="+mn-ea"/>
        <a:cs typeface="+mn-cs"/>
      </a:defRPr>
    </a:lvl3pPr>
    <a:lvl4pPr marL="1371600" algn="l" rtl="0" fontAlgn="base">
      <a:spcBef>
        <a:spcPct val="0"/>
      </a:spcBef>
      <a:spcAft>
        <a:spcPct val="0"/>
      </a:spcAft>
      <a:defRPr sz="1400" kern="1200">
        <a:solidFill>
          <a:schemeClr val="tx1"/>
        </a:solidFill>
        <a:latin typeface="Arial" pitchFamily="34" charset="0"/>
        <a:ea typeface="+mn-ea"/>
        <a:cs typeface="+mn-cs"/>
      </a:defRPr>
    </a:lvl4pPr>
    <a:lvl5pPr marL="1828800" algn="l" rtl="0" fontAlgn="base">
      <a:spcBef>
        <a:spcPct val="0"/>
      </a:spcBef>
      <a:spcAft>
        <a:spcPct val="0"/>
      </a:spcAft>
      <a:defRPr sz="1400" kern="1200">
        <a:solidFill>
          <a:schemeClr val="tx1"/>
        </a:solidFill>
        <a:latin typeface="Arial" pitchFamily="34" charset="0"/>
        <a:ea typeface="+mn-ea"/>
        <a:cs typeface="+mn-cs"/>
      </a:defRPr>
    </a:lvl5pPr>
    <a:lvl6pPr marL="2286000" algn="l" defTabSz="914400" rtl="0" eaLnBrk="1" latinLnBrk="0" hangingPunct="1">
      <a:defRPr sz="1400" kern="1200">
        <a:solidFill>
          <a:schemeClr val="tx1"/>
        </a:solidFill>
        <a:latin typeface="Arial" pitchFamily="34" charset="0"/>
        <a:ea typeface="+mn-ea"/>
        <a:cs typeface="+mn-cs"/>
      </a:defRPr>
    </a:lvl6pPr>
    <a:lvl7pPr marL="2743200" algn="l" defTabSz="914400" rtl="0" eaLnBrk="1" latinLnBrk="0" hangingPunct="1">
      <a:defRPr sz="1400" kern="1200">
        <a:solidFill>
          <a:schemeClr val="tx1"/>
        </a:solidFill>
        <a:latin typeface="Arial" pitchFamily="34" charset="0"/>
        <a:ea typeface="+mn-ea"/>
        <a:cs typeface="+mn-cs"/>
      </a:defRPr>
    </a:lvl7pPr>
    <a:lvl8pPr marL="3200400" algn="l" defTabSz="914400" rtl="0" eaLnBrk="1" latinLnBrk="0" hangingPunct="1">
      <a:defRPr sz="1400" kern="1200">
        <a:solidFill>
          <a:schemeClr val="tx1"/>
        </a:solidFill>
        <a:latin typeface="Arial" pitchFamily="34" charset="0"/>
        <a:ea typeface="+mn-ea"/>
        <a:cs typeface="+mn-cs"/>
      </a:defRPr>
    </a:lvl8pPr>
    <a:lvl9pPr marL="3657600" algn="l" defTabSz="914400" rtl="0" eaLnBrk="1" latinLnBrk="0" hangingPunct="1">
      <a:defRPr sz="1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FDE9"/>
    <a:srgbClr val="FF8000"/>
    <a:srgbClr val="D5D9E8"/>
    <a:srgbClr val="B6BDDC"/>
    <a:srgbClr val="D1D4DF"/>
    <a:srgbClr val="B0B9D8"/>
    <a:srgbClr val="192F5C"/>
    <a:srgbClr val="DCDCDC"/>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06" autoAdjust="0"/>
    <p:restoredTop sz="60781" autoAdjust="0"/>
  </p:normalViewPr>
  <p:slideViewPr>
    <p:cSldViewPr snapToGrid="0">
      <p:cViewPr varScale="1">
        <p:scale>
          <a:sx n="80" d="100"/>
          <a:sy n="80" d="100"/>
        </p:scale>
        <p:origin x="1320" y="176"/>
      </p:cViewPr>
      <p:guideLst>
        <p:guide orient="horz" pos="1620"/>
        <p:guide pos="2880"/>
      </p:guideLst>
    </p:cSldViewPr>
  </p:slideViewPr>
  <p:notesTextViewPr>
    <p:cViewPr>
      <p:scale>
        <a:sx n="100" d="100"/>
        <a:sy n="100" d="100"/>
      </p:scale>
      <p:origin x="0" y="0"/>
    </p:cViewPr>
  </p:notesTextViewPr>
  <p:sorterViewPr>
    <p:cViewPr>
      <p:scale>
        <a:sx n="240" d="100"/>
        <a:sy n="240" d="100"/>
      </p:scale>
      <p:origin x="0" y="228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4803"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4804"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4805"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512DDDF-C391-46F7-8932-6D78B8A4A5C8}" type="slidenum">
              <a:rPr lang="en-US"/>
              <a:pPr/>
              <a:t>‹#›</a:t>
            </a:fld>
            <a:endParaRPr lang="en-US"/>
          </a:p>
        </p:txBody>
      </p:sp>
    </p:spTree>
    <p:extLst>
      <p:ext uri="{BB962C8B-B14F-4D97-AF65-F5344CB8AC3E}">
        <p14:creationId xmlns:p14="http://schemas.microsoft.com/office/powerpoint/2010/main" val="3735947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p:spPr>
      </p:sp>
      <p:sp>
        <p:nvSpPr>
          <p:cNvPr id="81925"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26"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A21564A-A29F-42EF-819A-8CC379D0B06A}" type="slidenum">
              <a:rPr lang="en-US"/>
              <a:pPr/>
              <a:t>‹#›</a:t>
            </a:fld>
            <a:endParaRPr lang="en-US"/>
          </a:p>
        </p:txBody>
      </p:sp>
    </p:spTree>
    <p:extLst>
      <p:ext uri="{BB962C8B-B14F-4D97-AF65-F5344CB8AC3E}">
        <p14:creationId xmlns:p14="http://schemas.microsoft.com/office/powerpoint/2010/main" val="3883159937"/>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1</a:t>
            </a:fld>
            <a:endParaRPr lang="en-US"/>
          </a:p>
        </p:txBody>
      </p:sp>
    </p:spTree>
    <p:extLst>
      <p:ext uri="{BB962C8B-B14F-4D97-AF65-F5344CB8AC3E}">
        <p14:creationId xmlns:p14="http://schemas.microsoft.com/office/powerpoint/2010/main" val="526166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smtClean="0"/>
              <a:t>Let’s think about the second issue</a:t>
            </a:r>
            <a:r>
              <a:rPr lang="en-US" baseline="0" dirty="0" smtClean="0"/>
              <a:t> with micro-services from the standpoint of network security.  You’ve probably heard of Tectonic: CoreOS + Kubernetes, and Mesosphere.  What they have in common is the vision of a datacenter operating system---an environment that takes care of the detail that your application is distributed across hundreds or thousands of servers.  You can call this property of modern datacenter architectures </a:t>
            </a:r>
            <a:r>
              <a:rPr lang="en-US" baseline="0" dirty="0" err="1" smtClean="0"/>
              <a:t>fungibility</a:t>
            </a:r>
            <a:r>
              <a:rPr lang="en-US" baseline="0" dirty="0" smtClean="0"/>
              <a:t>.  Each host is mutually interchangeable with any other.  That means that any service instantiated in your should be able to be deployed on any host, and you should be able to scale any service across your whole data center.</a:t>
            </a:r>
          </a:p>
          <a:p>
            <a:endParaRPr lang="en-US" baseline="0" dirty="0" smtClean="0"/>
          </a:p>
          <a:p>
            <a:r>
              <a:rPr lang="en-US" baseline="0" dirty="0" smtClean="0"/>
              <a:t>[back one slide] This is not fungible.  I’ve divided my datacenter into zones and I’m dependent on the firewalls to enforce security.</a:t>
            </a:r>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12</a:t>
            </a:fld>
            <a:endParaRPr lang="en-US"/>
          </a:p>
        </p:txBody>
      </p:sp>
    </p:spTree>
    <p:extLst>
      <p:ext uri="{BB962C8B-B14F-4D97-AF65-F5344CB8AC3E}">
        <p14:creationId xmlns:p14="http://schemas.microsoft.com/office/powerpoint/2010/main" val="46794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A21564A-A29F-42EF-819A-8CC379D0B06A}" type="slidenum">
              <a:rPr lang="en-US" smtClean="0"/>
              <a:pPr/>
              <a:t>13</a:t>
            </a:fld>
            <a:endParaRPr lang="en-US"/>
          </a:p>
        </p:txBody>
      </p:sp>
    </p:spTree>
    <p:extLst>
      <p:ext uri="{BB962C8B-B14F-4D97-AF65-F5344CB8AC3E}">
        <p14:creationId xmlns:p14="http://schemas.microsoft.com/office/powerpoint/2010/main" val="725168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baseline="0" dirty="0" smtClean="0"/>
              <a:t>Do you double down on virtualization, build 3 virtual L2 zones connected by virtual firewalls and somehow scale your virtual network resources as the services in them scale?</a:t>
            </a:r>
          </a:p>
          <a:p>
            <a:endParaRPr lang="en-US" baseline="0" dirty="0" smtClean="0"/>
          </a:p>
          <a:p>
            <a:r>
              <a:rPr lang="en-US" baseline="0" dirty="0" smtClean="0"/>
              <a:t>Or, do you tear down the walls at the zoo and let the animals roam together?</a:t>
            </a:r>
          </a:p>
          <a:p>
            <a:endParaRPr lang="en-US" baseline="0" dirty="0" smtClean="0"/>
          </a:p>
          <a:p>
            <a:r>
              <a:rPr lang="en-US" baseline="0" dirty="0" smtClean="0"/>
              <a:t>So, that’s the problem.  Things are moving fast and will move faster, and people want the datacenter to present fungible resources, they want to </a:t>
            </a:r>
            <a:r>
              <a:rPr lang="en-US" baseline="0" dirty="0" err="1" smtClean="0"/>
              <a:t>autoscale</a:t>
            </a:r>
            <a:r>
              <a:rPr lang="en-US" baseline="0" dirty="0" smtClean="0"/>
              <a:t> their applications and have service instances deployed by scheduler which pack things for maximum utilization of the expensive hardware it takes to run a datacenter.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A21564A-A29F-42EF-819A-8CC379D0B06A}" type="slidenum">
              <a:rPr lang="en-US" smtClean="0"/>
              <a:pPr/>
              <a:t>14</a:t>
            </a:fld>
            <a:endParaRPr lang="en-US"/>
          </a:p>
        </p:txBody>
      </p:sp>
    </p:spTree>
    <p:extLst>
      <p:ext uri="{BB962C8B-B14F-4D97-AF65-F5344CB8AC3E}">
        <p14:creationId xmlns:p14="http://schemas.microsoft.com/office/powerpoint/2010/main" val="1084619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smtClean="0"/>
              <a:t>But it’s not all bad news for micro-services from the perspective of network security.  Micro-service have</a:t>
            </a:r>
            <a:r>
              <a:rPr lang="en-US" baseline="0" dirty="0" smtClean="0"/>
              <a:t> a really useful property: they are compartmentalized.</a:t>
            </a:r>
          </a:p>
          <a:p>
            <a:endParaRPr lang="en-US" baseline="0" dirty="0" smtClean="0"/>
          </a:p>
          <a:p>
            <a:r>
              <a:rPr lang="en-US" baseline="0" dirty="0" smtClean="0"/>
              <a:t>Building applications this way naturally forces you to break down large, monolithic applications into constituent parts and isolate them.  That means that if one gets compromised, your attacker gets only a small amount of information, and only a small amount of power to subvert the rest of your system.</a:t>
            </a:r>
          </a:p>
          <a:p>
            <a:endParaRPr lang="en-US" baseline="0" dirty="0" smtClean="0"/>
          </a:p>
          <a:p>
            <a:r>
              <a:rPr lang="en-US" baseline="0" dirty="0" smtClean="0"/>
              <a:t>They’re also, by definition, small!  The goal is for each service to do one thing and do it well.  This makes it much easier to analyze an application from a security perspective.  Each service does something simple and probably only needs to talk to a few different things.</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15</a:t>
            </a:fld>
            <a:endParaRPr lang="en-US"/>
          </a:p>
        </p:txBody>
      </p:sp>
    </p:spTree>
    <p:extLst>
      <p:ext uri="{BB962C8B-B14F-4D97-AF65-F5344CB8AC3E}">
        <p14:creationId xmlns:p14="http://schemas.microsoft.com/office/powerpoint/2010/main" val="330981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baseline="0" dirty="0" smtClean="0"/>
              <a:t>So, this is the dream: break the application up into compartments that are easy to understand and easy to analyze, and then isolate them.  Containers give you isolation within the host OS, and what I’m talking to you about is network isolation.</a:t>
            </a:r>
          </a:p>
          <a:p>
            <a:endParaRPr lang="en-US" baseline="0" dirty="0" smtClean="0"/>
          </a:p>
          <a:p>
            <a:r>
              <a:rPr lang="en-US" baseline="0" dirty="0" smtClean="0"/>
              <a:t>Now, of course, we can’t have a functioning application if the containers are completely isolated: they need to communicate, but only over a few specific ports to specific destinations.</a:t>
            </a:r>
          </a:p>
          <a:p>
            <a:endParaRPr lang="en-US" baseline="0" dirty="0" smtClean="0"/>
          </a:p>
          <a:p>
            <a:r>
              <a:rPr lang="en-US" baseline="0" dirty="0" smtClean="0"/>
              <a:t>This is a tough nut to crack.  Firewall every instance of every micro-service, opening just the ports it needs to communicate over and to just the specific addresses it needs.  So now, attackers need to do more than just breach your castle walls---make them fight tooth and nail room by room, container by container.  Every service instance exposes just the minimum surface. </a:t>
            </a:r>
          </a:p>
          <a:p>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16</a:t>
            </a:fld>
            <a:endParaRPr lang="en-US"/>
          </a:p>
        </p:txBody>
      </p:sp>
    </p:spTree>
    <p:extLst>
      <p:ext uri="{BB962C8B-B14F-4D97-AF65-F5344CB8AC3E}">
        <p14:creationId xmlns:p14="http://schemas.microsoft.com/office/powerpoint/2010/main" val="2004344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baseline="0" dirty="0" smtClean="0"/>
              <a:t>This is a fundamental assumption in Kubernetes, it’s getting added to Mesosphere.  You can use Project Calico to do this on either or whatever container orchestrator you want.  If Calico doesn’t fit your use case look at Weave, look at Flannel, they support this too.</a:t>
            </a:r>
          </a:p>
          <a:p>
            <a:endParaRPr lang="en-US" baseline="0" dirty="0" smtClean="0"/>
          </a:p>
          <a:p>
            <a:r>
              <a:rPr lang="en-US" dirty="0" smtClean="0"/>
              <a:t>The problem</a:t>
            </a:r>
            <a:r>
              <a:rPr lang="en-US" baseline="0" dirty="0" smtClean="0"/>
              <a:t> of resource </a:t>
            </a:r>
            <a:r>
              <a:rPr lang="en-US" baseline="0" dirty="0" err="1" smtClean="0"/>
              <a:t>fungibility</a:t>
            </a:r>
            <a:r>
              <a:rPr lang="en-US" baseline="0" dirty="0" smtClean="0"/>
              <a:t>, that containers need to run anywhere in the data center means that the firewall needs to be closely coupled to the service instance.  It needs to be where the container is and needs to live and die with the service. In Calico, each container has a virtual Ethernet interface that connects to the main network namespace and we turn on kernel routing to route packets in and out of containers.  To properly isolate each service, we need to instantiate a per-instance firewall right here.  In the container host Linux kernel, tied to the particular virtual interface for that instance.</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scale of containers and rate of change means that this needs to be automated.  You can’t provision these manually based on opening tickets.</a:t>
            </a:r>
          </a:p>
          <a:p>
            <a:endParaRPr lang="en-US" baseline="0" dirty="0" smtClean="0"/>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17</a:t>
            </a:fld>
            <a:endParaRPr lang="en-US"/>
          </a:p>
        </p:txBody>
      </p:sp>
    </p:spTree>
    <p:extLst>
      <p:ext uri="{BB962C8B-B14F-4D97-AF65-F5344CB8AC3E}">
        <p14:creationId xmlns:p14="http://schemas.microsoft.com/office/powerpoint/2010/main" val="1641271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smtClean="0"/>
              <a:t>Brief interlude on Calico architecture</a:t>
            </a:r>
          </a:p>
          <a:p>
            <a:endParaRPr lang="en-US" dirty="0" smtClean="0"/>
          </a:p>
          <a:p>
            <a:r>
              <a:rPr lang="en-US" dirty="0" smtClean="0"/>
              <a:t>Let’s take a closer look</a:t>
            </a:r>
            <a:r>
              <a:rPr lang="en-US" baseline="0" dirty="0" smtClean="0"/>
              <a:t> at how this works.  Here I’ve focused on just one container host.  In the Linux kernel we have routing information and </a:t>
            </a:r>
            <a:r>
              <a:rPr lang="en-US" baseline="0" dirty="0" err="1" smtClean="0"/>
              <a:t>iptables</a:t>
            </a:r>
            <a:r>
              <a:rPr lang="en-US" baseline="0" dirty="0" smtClean="0"/>
              <a:t> to control the firewalls.  There is a Calico agent, named Felix, loaded on each compute host, and it programs local routes and sets up </a:t>
            </a:r>
            <a:r>
              <a:rPr lang="en-US" baseline="0" dirty="0" err="1" smtClean="0"/>
              <a:t>iptables</a:t>
            </a:r>
            <a:r>
              <a:rPr lang="en-US" baseline="0" dirty="0" smtClean="0"/>
              <a:t>.</a:t>
            </a:r>
          </a:p>
          <a:p>
            <a:endParaRPr lang="en-US" baseline="0" dirty="0" smtClean="0"/>
          </a:p>
          <a:p>
            <a:r>
              <a:rPr lang="en-US" baseline="0" dirty="0" smtClean="0"/>
              <a:t>In order to program the firewall, it needs to know the policy for each container, and the IP addresses of the services that container needs to talk to.  To store all that state consistently, and distribute it to all the container hosts, we use an </a:t>
            </a:r>
            <a:r>
              <a:rPr lang="en-US" baseline="0" dirty="0" err="1" smtClean="0"/>
              <a:t>etcd</a:t>
            </a:r>
            <a:r>
              <a:rPr lang="en-US" baseline="0" dirty="0" smtClean="0"/>
              <a:t> cluster.  Each Felix watches </a:t>
            </a:r>
            <a:r>
              <a:rPr lang="en-US" baseline="0" dirty="0" err="1" smtClean="0"/>
              <a:t>etcd</a:t>
            </a:r>
            <a:r>
              <a:rPr lang="en-US" baseline="0" dirty="0" smtClean="0"/>
              <a:t> for changes, as services are created, destroyed and rescaled.</a:t>
            </a:r>
          </a:p>
          <a:p>
            <a:endParaRPr lang="en-US" baseline="0" dirty="0" smtClean="0"/>
          </a:p>
          <a:p>
            <a:r>
              <a:rPr lang="en-US" baseline="0" dirty="0" smtClean="0"/>
              <a:t>Where does that information come from?  Well, it comes from the orchestrator or data center operating system.  This could be </a:t>
            </a:r>
            <a:r>
              <a:rPr lang="en-US" baseline="0" dirty="0" err="1" smtClean="0"/>
              <a:t>Docker</a:t>
            </a:r>
            <a:r>
              <a:rPr lang="en-US" baseline="0" dirty="0" smtClean="0"/>
              <a:t> Swarm, or Clocker, or Mesosphere, or Kubernetes, or whatever.  We just need a Calico plug-in that takes that state about the services and writes it to </a:t>
            </a:r>
            <a:r>
              <a:rPr lang="en-US" baseline="0" dirty="0" err="1" smtClean="0"/>
              <a:t>etcd</a:t>
            </a:r>
            <a:r>
              <a:rPr lang="en-US" baseline="0" dirty="0" smtClean="0"/>
              <a:t>.</a:t>
            </a:r>
          </a:p>
          <a:p>
            <a:endParaRPr lang="en-US" baseline="0" dirty="0" smtClean="0"/>
          </a:p>
          <a:p>
            <a:r>
              <a:rPr lang="en-US" baseline="0" dirty="0" smtClean="0"/>
              <a:t>I don’t want to spend too much time on the routing side of Calico in this talk, but I’ll just say that Calico is pure IP without any encapsulation or overlays.  So, we need to distribute the routing information to all of the container hosts.  Felix only programs the routes to local containers---we use a BGP client to distribute this to the rest of the cluster.  You could use </a:t>
            </a:r>
            <a:r>
              <a:rPr lang="en-US" baseline="0" dirty="0" err="1" smtClean="0"/>
              <a:t>etcd</a:t>
            </a:r>
            <a:r>
              <a:rPr lang="en-US" baseline="0" dirty="0" smtClean="0"/>
              <a:t> for that too, but BGP is a good choice because it’s an open, standard protocol that router jockeys are used to.  It also means that you can connect up to your data center infrastructure directly: any routers in your fabric or the edge routers that connect your data center to the Internet or your organization’s network.  If anyone wants to talk in depth about that, find me later.</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18</a:t>
            </a:fld>
            <a:endParaRPr lang="en-US"/>
          </a:p>
        </p:txBody>
      </p:sp>
    </p:spTree>
    <p:extLst>
      <p:ext uri="{BB962C8B-B14F-4D97-AF65-F5344CB8AC3E}">
        <p14:creationId xmlns:p14="http://schemas.microsoft.com/office/powerpoint/2010/main" val="213391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 like to begin by reminding you of something you already know: which is that networks matter.  </a:t>
            </a:r>
          </a:p>
          <a:p>
            <a:endParaRPr lang="en-US" baseline="0" dirty="0" smtClean="0"/>
          </a:p>
          <a:p>
            <a:r>
              <a:rPr lang="en-US" baseline="0" dirty="0" smtClean="0"/>
              <a:t>The application you want to build doesn’t fit on a single machine.  Computers have gotten faster, but our ambitions have outstripped what a single host can handle.  In previous generations of web application architectures, the network was the thing that allowed you to reach your users.</a:t>
            </a:r>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3</a:t>
            </a:fld>
            <a:endParaRPr lang="en-US"/>
          </a:p>
        </p:txBody>
      </p:sp>
    </p:spTree>
    <p:extLst>
      <p:ext uri="{BB962C8B-B14F-4D97-AF65-F5344CB8AC3E}">
        <p14:creationId xmlns:p14="http://schemas.microsoft.com/office/powerpoint/2010/main" val="1141999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it is integrally involved in the composition of the application itself.</a:t>
            </a:r>
          </a:p>
          <a:p>
            <a:endParaRPr lang="en-US" baseline="0" dirty="0" smtClean="0"/>
          </a:p>
          <a:p>
            <a:r>
              <a:rPr lang="en-US" baseline="0" dirty="0" smtClean="0"/>
              <a:t>So, container networking is important.</a:t>
            </a:r>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4</a:t>
            </a:fld>
            <a:endParaRPr lang="en-US"/>
          </a:p>
        </p:txBody>
      </p:sp>
    </p:spTree>
    <p:extLst>
      <p:ext uri="{BB962C8B-B14F-4D97-AF65-F5344CB8AC3E}">
        <p14:creationId xmlns:p14="http://schemas.microsoft.com/office/powerpoint/2010/main" val="136020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come to our final</a:t>
            </a:r>
            <a:r>
              <a:rPr lang="en-US" baseline="0" dirty="0" smtClean="0"/>
              <a:t> act, Act III: Attacks.</a:t>
            </a:r>
          </a:p>
          <a:p>
            <a:endParaRPr lang="en-US" baseline="0" dirty="0" smtClean="0"/>
          </a:p>
          <a:p>
            <a:r>
              <a:rPr lang="en-US" baseline="0" dirty="0" smtClean="0"/>
              <a:t>Monday, November 24</a:t>
            </a:r>
            <a:r>
              <a:rPr lang="en-US" baseline="30000" dirty="0" smtClean="0"/>
              <a:t>th</a:t>
            </a:r>
            <a:r>
              <a:rPr lang="en-US" baseline="0" dirty="0" smtClean="0"/>
              <a:t>, 2014.  Just a little over a year ago, Sony Pictures Entertainment employees logged in to their computers in the morning and what they saw was this.</a:t>
            </a:r>
          </a:p>
          <a:p>
            <a:endParaRPr lang="en-US" baseline="0" dirty="0" smtClean="0"/>
          </a:p>
          <a:p>
            <a:r>
              <a:rPr lang="en-US" baseline="0" dirty="0" smtClean="0"/>
              <a:t>I’m quoting Fortune.com here: “</a:t>
            </a:r>
            <a:r>
              <a:rPr lang="en-US" sz="1200" b="0" i="0" kern="1200" dirty="0" smtClean="0">
                <a:solidFill>
                  <a:schemeClr val="tx1"/>
                </a:solidFill>
                <a:effectLst/>
                <a:latin typeface="Arial" pitchFamily="34" charset="0"/>
                <a:ea typeface="+mn-ea"/>
                <a:cs typeface="+mn-cs"/>
              </a:rPr>
              <a:t>Before Sony’s IT staff could pull the plug, the hackers’ malware had leaped from machine to machine throughout the lot and across continents, wiping out half of Sony’s global network. It erased everything stored on 3,262 of the company’s 6,797 personal computers and 837 of its 1,555 servers.”</a:t>
            </a:r>
          </a:p>
          <a:p>
            <a:endParaRPr lang="en-US" sz="1200" b="0" i="0" kern="1200" baseline="0" dirty="0" smtClean="0">
              <a:solidFill>
                <a:schemeClr val="tx1"/>
              </a:solidFill>
              <a:effectLst/>
              <a:latin typeface="Arial" pitchFamily="34" charset="0"/>
              <a:ea typeface="+mn-ea"/>
              <a:cs typeface="+mn-cs"/>
            </a:endParaRPr>
          </a:p>
          <a:p>
            <a:r>
              <a:rPr lang="en-US" sz="1200" b="0" i="0" kern="1200" baseline="0" dirty="0" smtClean="0">
                <a:solidFill>
                  <a:schemeClr val="tx1"/>
                </a:solidFill>
                <a:effectLst/>
                <a:latin typeface="Arial" pitchFamily="34" charset="0"/>
                <a:ea typeface="+mn-ea"/>
                <a:cs typeface="+mn-cs"/>
              </a:rPr>
              <a:t>Now, although the initial messages like these didn’t say so, we now believe the “who” and “why” of this story are North Korea and the Sony Pictures film The Interview, whose plot involved the assassination of North Koreas sitting political leader, Kim Jong-un.</a:t>
            </a:r>
          </a:p>
          <a:p>
            <a:endParaRPr lang="en-US" sz="1200" b="0" i="0" kern="1200" baseline="0" dirty="0" smtClean="0">
              <a:solidFill>
                <a:schemeClr val="tx1"/>
              </a:solidFill>
              <a:effectLst/>
              <a:latin typeface="Arial" pitchFamily="34" charset="0"/>
              <a:ea typeface="+mn-ea"/>
              <a:cs typeface="+mn-cs"/>
            </a:endParaRPr>
          </a:p>
          <a:p>
            <a:r>
              <a:rPr lang="en-US" sz="1200" b="0" i="0" kern="1200" baseline="0" dirty="0" smtClean="0">
                <a:solidFill>
                  <a:schemeClr val="tx1"/>
                </a:solidFill>
                <a:effectLst/>
                <a:latin typeface="Arial" pitchFamily="34" charset="0"/>
                <a:ea typeface="+mn-ea"/>
                <a:cs typeface="+mn-cs"/>
              </a:rPr>
              <a:t>The broader lesson from this story in “how.”  How were the attackers able to cause so much </a:t>
            </a:r>
            <a:r>
              <a:rPr lang="en-US" sz="1200" b="0" i="0" kern="1200" baseline="0" dirty="0" err="1" smtClean="0">
                <a:solidFill>
                  <a:schemeClr val="tx1"/>
                </a:solidFill>
                <a:effectLst/>
                <a:latin typeface="Arial" pitchFamily="34" charset="0"/>
                <a:ea typeface="+mn-ea"/>
                <a:cs typeface="+mn-cs"/>
              </a:rPr>
              <a:t>distruction</a:t>
            </a:r>
            <a:r>
              <a:rPr lang="en-US" sz="1200" b="0" i="0" kern="1200" baseline="0" dirty="0" smtClean="0">
                <a:solidFill>
                  <a:schemeClr val="tx1"/>
                </a:solidFill>
                <a:effectLst/>
                <a:latin typeface="Arial" pitchFamily="34" charset="0"/>
                <a:ea typeface="+mn-ea"/>
                <a:cs typeface="+mn-cs"/>
              </a:rPr>
              <a:t>?</a:t>
            </a:r>
            <a:endParaRPr lang="en-US" baseline="0" dirty="0" smtClean="0"/>
          </a:p>
          <a:p>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5</a:t>
            </a:fld>
            <a:endParaRPr lang="en-US"/>
          </a:p>
        </p:txBody>
      </p:sp>
    </p:spTree>
    <p:extLst>
      <p:ext uri="{BB962C8B-B14F-4D97-AF65-F5344CB8AC3E}">
        <p14:creationId xmlns:p14="http://schemas.microsoft.com/office/powerpoint/2010/main" val="1041396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here’s how.</a:t>
            </a:r>
          </a:p>
          <a:p>
            <a:endParaRPr lang="en-US" dirty="0" smtClean="0"/>
          </a:p>
          <a:p>
            <a:r>
              <a:rPr lang="en-US" dirty="0" smtClean="0"/>
              <a:t>Emphasis</a:t>
            </a:r>
            <a:r>
              <a:rPr lang="en-US" baseline="0" dirty="0" smtClean="0"/>
              <a:t> my own: “once the invaders made it past network gates they could go </a:t>
            </a:r>
            <a:r>
              <a:rPr lang="en-US" baseline="0" dirty="0" err="1" smtClean="0"/>
              <a:t>anywehere</a:t>
            </a:r>
            <a:r>
              <a:rPr lang="en-US" baseline="0" dirty="0" smtClean="0"/>
              <a:t>.”</a:t>
            </a:r>
          </a:p>
          <a:p>
            <a:endParaRPr lang="en-US" baseline="0" dirty="0" smtClean="0"/>
          </a:p>
          <a:p>
            <a:r>
              <a:rPr lang="en-US" baseline="0" dirty="0" smtClean="0"/>
              <a:t>Sony Pictures built defenses along the perimeter of their network</a:t>
            </a:r>
            <a:r>
              <a:rPr lang="en-US" baseline="0" dirty="0" smtClean="0"/>
              <a:t>.</a:t>
            </a:r>
          </a:p>
          <a:p>
            <a:endParaRPr lang="en-US" baseline="0" dirty="0" smtClean="0"/>
          </a:p>
          <a:p>
            <a:r>
              <a:rPr lang="en-US" baseline="0" dirty="0" smtClean="0"/>
              <a:t>And this isn’t the only example: every month it seems there’s a new one: Target, Home Depot, eBay, Anthem, …</a:t>
            </a:r>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6</a:t>
            </a:fld>
            <a:endParaRPr lang="en-US"/>
          </a:p>
        </p:txBody>
      </p:sp>
    </p:spTree>
    <p:extLst>
      <p:ext uri="{BB962C8B-B14F-4D97-AF65-F5344CB8AC3E}">
        <p14:creationId xmlns:p14="http://schemas.microsoft.com/office/powerpoint/2010/main" val="84849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8</a:t>
            </a:fld>
            <a:endParaRPr lang="en-US"/>
          </a:p>
        </p:txBody>
      </p:sp>
    </p:spTree>
    <p:extLst>
      <p:ext uri="{BB962C8B-B14F-4D97-AF65-F5344CB8AC3E}">
        <p14:creationId xmlns:p14="http://schemas.microsoft.com/office/powerpoint/2010/main" val="378551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smtClean="0"/>
              <a:t>Outer tier – the web</a:t>
            </a:r>
          </a:p>
          <a:p>
            <a:r>
              <a:rPr lang="en-GB" dirty="0" smtClean="0"/>
              <a:t>Middle tier – business logic</a:t>
            </a:r>
          </a:p>
          <a:p>
            <a:r>
              <a:rPr lang="en-GB" dirty="0" smtClean="0"/>
              <a:t>Inner</a:t>
            </a:r>
            <a:r>
              <a:rPr lang="en-GB" baseline="0" dirty="0" smtClean="0"/>
              <a:t> tier – data</a:t>
            </a:r>
          </a:p>
          <a:p>
            <a:endParaRPr lang="en-GB" baseline="0" dirty="0" smtClean="0"/>
          </a:p>
          <a:p>
            <a:r>
              <a:rPr lang="en-GB" baseline="0" dirty="0" smtClean="0"/>
              <a:t>This has become synonymous as the way we build our networks.</a:t>
            </a:r>
          </a:p>
          <a:p>
            <a:endParaRPr lang="en-GB" baseline="0" dirty="0" smtClean="0"/>
          </a:p>
          <a:p>
            <a:r>
              <a:rPr lang="en-GB" baseline="0" dirty="0" smtClean="0"/>
              <a:t>Real security for the data – these are the crown jewels.</a:t>
            </a:r>
          </a:p>
          <a:p>
            <a:endParaRPr lang="en-GB" baseline="0" dirty="0" smtClean="0"/>
          </a:p>
          <a:p>
            <a:r>
              <a:rPr lang="en-GB" baseline="0" dirty="0" smtClean="0"/>
              <a:t>Getting more </a:t>
            </a:r>
            <a:r>
              <a:rPr lang="en-GB" baseline="0" dirty="0" err="1" smtClean="0"/>
              <a:t>militiarised</a:t>
            </a:r>
            <a:r>
              <a:rPr lang="en-GB" baseline="0" dirty="0" smtClean="0"/>
              <a:t> as we go down</a:t>
            </a:r>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9</a:t>
            </a:fld>
            <a:endParaRPr lang="en-US"/>
          </a:p>
        </p:txBody>
      </p:sp>
    </p:spTree>
    <p:extLst>
      <p:ext uri="{BB962C8B-B14F-4D97-AF65-F5344CB8AC3E}">
        <p14:creationId xmlns:p14="http://schemas.microsoft.com/office/powerpoint/2010/main" val="4821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smtClean="0"/>
              <a:t>So, fast forward to the</a:t>
            </a:r>
            <a:r>
              <a:rPr lang="en-US" baseline="0" dirty="0" smtClean="0"/>
              <a:t> present.  What does the architecture look like?  Well, application specific machines are now replaced with racks of general purpose servers.  Commodity Hardware.  Easily interchangeable.  Centralized monitoring.  Multiply redundant.</a:t>
            </a:r>
          </a:p>
          <a:p>
            <a:endParaRPr lang="en-US" baseline="0" dirty="0" smtClean="0"/>
          </a:p>
          <a:p>
            <a:r>
              <a:rPr lang="en-US" baseline="0" dirty="0" smtClean="0"/>
              <a:t>And, on top of this physical infrastructure I deploy virtualized application services.  And then I set up my virtual network on top of the physical network and… SURPRISE!, it’s the same architecture!</a:t>
            </a:r>
          </a:p>
          <a:p>
            <a:endParaRPr lang="en-US" baseline="0" dirty="0" smtClean="0"/>
          </a:p>
          <a:p>
            <a:r>
              <a:rPr lang="en-US" baseline="0" dirty="0" smtClean="0"/>
              <a:t>One of my colleagues was relating a recent story where he was building an application for a big enterprise, law enforcement.  They consider themselves pretty progressive, pretty “with-it” when it comes to technology.  Fully virtualized compute and storage and when it came to think about deployment, their ops manager handed him a form…</a:t>
            </a:r>
            <a:endParaRPr lang="en-GB" dirty="0"/>
          </a:p>
        </p:txBody>
      </p:sp>
      <p:sp>
        <p:nvSpPr>
          <p:cNvPr id="4" name="Slide Number Placeholder 3"/>
          <p:cNvSpPr>
            <a:spLocks noGrp="1"/>
          </p:cNvSpPr>
          <p:nvPr>
            <p:ph type="sldNum" sz="quarter" idx="10"/>
          </p:nvPr>
        </p:nvSpPr>
        <p:spPr/>
        <p:txBody>
          <a:bodyPr/>
          <a:lstStyle/>
          <a:p>
            <a:fld id="{1A21564A-A29F-42EF-819A-8CC379D0B06A}" type="slidenum">
              <a:rPr lang="en-US" smtClean="0"/>
              <a:pPr/>
              <a:t>10</a:t>
            </a:fld>
            <a:endParaRPr lang="en-US"/>
          </a:p>
        </p:txBody>
      </p:sp>
    </p:spTree>
    <p:extLst>
      <p:ext uri="{BB962C8B-B14F-4D97-AF65-F5344CB8AC3E}">
        <p14:creationId xmlns:p14="http://schemas.microsoft.com/office/powerpoint/2010/main" val="40492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smtClean="0"/>
              <a:t>… and</a:t>
            </a:r>
            <a:r>
              <a:rPr lang="en-US" baseline="0" dirty="0" smtClean="0"/>
              <a:t> asks me to fill in all their services.  Which ones need access from the Internet?, those go in the Web tier. Which ones access data?, those are in the Data tier.  Anything else?  App tier!  Web can’t access Data directly.  Why?  There are design rules!</a:t>
            </a:r>
          </a:p>
          <a:p>
            <a:endParaRPr lang="en-US" baseline="0" dirty="0" smtClean="0"/>
          </a:p>
          <a:p>
            <a:r>
              <a:rPr lang="en-US" baseline="0" dirty="0" smtClean="0"/>
              <a:t>At the time, he had seven services that made up my app; not micro-services.  It took a bit, but he could fill-in all the ports and IPs that he needed him to open on the firewalls.  Until he forgot one and the application couldn’t connect.  Raise a ticket!  2 days later, firewalls updated and I’m back in business.  Then, a few weeks later, I wanted to add a new service: raise a ticket!</a:t>
            </a:r>
          </a:p>
          <a:p>
            <a:endParaRPr lang="en-US" baseline="0" dirty="0" smtClean="0"/>
          </a:p>
          <a:p>
            <a:r>
              <a:rPr lang="en-US" baseline="0" dirty="0" smtClean="0"/>
              <a:t>Oh, you want to stand up a second application stack in this environment? Maybe a third?  So this is where we are today before you even add micro-services into the mix.  Before long your developers are going to have 10 Pythons chasing 30 gophers, and they’re going to want to change it every week, then every other day, then every day and then every push.</a:t>
            </a:r>
          </a:p>
          <a:p>
            <a:endParaRPr lang="en-US" baseline="0" dirty="0" smtClean="0"/>
          </a:p>
          <a:p>
            <a:r>
              <a:rPr lang="en-US" baseline="0" dirty="0" smtClean="0"/>
              <a:t>And this is the first part of the challenge with micro-services.  Developers want to push change at a faster and faster rate.  So, do put your foot down and “you have to go through security to modify the network, start early.”  If you do, congratulations, now you’re the bottleneck to innovation in your software company.  Or, do you open wide the gates?</a:t>
            </a:r>
          </a:p>
        </p:txBody>
      </p:sp>
      <p:sp>
        <p:nvSpPr>
          <p:cNvPr id="4" name="Slide Number Placeholder 3"/>
          <p:cNvSpPr>
            <a:spLocks noGrp="1"/>
          </p:cNvSpPr>
          <p:nvPr>
            <p:ph type="sldNum" sz="quarter" idx="10"/>
          </p:nvPr>
        </p:nvSpPr>
        <p:spPr/>
        <p:txBody>
          <a:bodyPr/>
          <a:lstStyle/>
          <a:p>
            <a:fld id="{1A21564A-A29F-42EF-819A-8CC379D0B06A}" type="slidenum">
              <a:rPr lang="en-US" smtClean="0"/>
              <a:pPr/>
              <a:t>11</a:t>
            </a:fld>
            <a:endParaRPr lang="en-US"/>
          </a:p>
        </p:txBody>
      </p:sp>
    </p:spTree>
    <p:extLst>
      <p:ext uri="{BB962C8B-B14F-4D97-AF65-F5344CB8AC3E}">
        <p14:creationId xmlns:p14="http://schemas.microsoft.com/office/powerpoint/2010/main" val="78388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3" name="Picture 12" descr="Calico5-940x300.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
            <a:ext cx="9144000" cy="2918297"/>
          </a:xfrm>
          <a:prstGeom prst="rect">
            <a:avLst/>
          </a:prstGeom>
        </p:spPr>
      </p:pic>
      <p:sp>
        <p:nvSpPr>
          <p:cNvPr id="12" name="Rectangle 11"/>
          <p:cNvSpPr/>
          <p:nvPr userDrawn="1"/>
        </p:nvSpPr>
        <p:spPr>
          <a:xfrm>
            <a:off x="0" y="2903472"/>
            <a:ext cx="9144000" cy="224003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 name="Title 1"/>
          <p:cNvSpPr>
            <a:spLocks noGrp="1"/>
          </p:cNvSpPr>
          <p:nvPr>
            <p:ph type="title" hasCustomPrompt="1"/>
          </p:nvPr>
        </p:nvSpPr>
        <p:spPr>
          <a:xfrm>
            <a:off x="0" y="2903472"/>
            <a:ext cx="9144000" cy="1251205"/>
          </a:xfrm>
          <a:noFill/>
          <a:ln>
            <a:noFill/>
          </a:ln>
          <a:effectLst/>
        </p:spPr>
        <p:txBody>
          <a:bodyPr lIns="457200" rIns="457200">
            <a:normAutofit/>
          </a:bodyPr>
          <a:lstStyle>
            <a:lvl1pPr>
              <a:defRPr sz="3600">
                <a:solidFill>
                  <a:schemeClr val="bg1"/>
                </a:solidFill>
              </a:defRPr>
            </a:lvl1pPr>
          </a:lstStyle>
          <a:p>
            <a:r>
              <a:rPr lang="en-GB" dirty="0" smtClean="0"/>
              <a:t>Presentation title</a:t>
            </a:r>
            <a:endParaRPr lang="en-US" dirty="0"/>
          </a:p>
        </p:txBody>
      </p:sp>
      <p:sp>
        <p:nvSpPr>
          <p:cNvPr id="3" name="Content Placeholder 9"/>
          <p:cNvSpPr>
            <a:spLocks noGrp="1"/>
          </p:cNvSpPr>
          <p:nvPr>
            <p:ph sz="quarter" idx="13" hasCustomPrompt="1"/>
          </p:nvPr>
        </p:nvSpPr>
        <p:spPr>
          <a:xfrm>
            <a:off x="0" y="4154677"/>
            <a:ext cx="9144000" cy="329211"/>
          </a:xfrm>
          <a:prstGeom prst="rect">
            <a:avLst/>
          </a:prstGeom>
          <a:noFill/>
          <a:ln>
            <a:noFill/>
          </a:ln>
          <a:effectLst/>
        </p:spPr>
        <p:txBody>
          <a:bodyPr wrap="square" lIns="457200" tIns="0" rIns="457200" bIns="0">
            <a:normAutofit/>
          </a:bodyPr>
          <a:lstStyle>
            <a:lvl1pPr marL="0" indent="0" algn="l">
              <a:lnSpc>
                <a:spcPct val="100000"/>
              </a:lnSpc>
              <a:spcBef>
                <a:spcPts val="600"/>
              </a:spcBef>
              <a:spcAft>
                <a:spcPts val="0"/>
              </a:spcAft>
              <a:buNone/>
              <a:defRPr sz="2400" b="0" cap="all" spc="0">
                <a:solidFill>
                  <a:srgbClr val="FFFFFF"/>
                </a:solidFill>
              </a:defRPr>
            </a:lvl1pPr>
          </a:lstStyle>
          <a:p>
            <a:pPr lvl="0"/>
            <a:r>
              <a:rPr lang="en-GB" dirty="0" smtClean="0"/>
              <a:t>Subtitle</a:t>
            </a:r>
          </a:p>
        </p:txBody>
      </p:sp>
      <p:sp>
        <p:nvSpPr>
          <p:cNvPr id="4" name="Text Placeholder 7"/>
          <p:cNvSpPr>
            <a:spLocks noGrp="1"/>
          </p:cNvSpPr>
          <p:nvPr>
            <p:ph type="body" sz="quarter" idx="10" hasCustomPrompt="1"/>
          </p:nvPr>
        </p:nvSpPr>
        <p:spPr>
          <a:xfrm>
            <a:off x="0" y="4547625"/>
            <a:ext cx="6838950" cy="362080"/>
          </a:xfrm>
          <a:prstGeom prst="rect">
            <a:avLst/>
          </a:prstGeom>
          <a:noFill/>
          <a:ln>
            <a:noFill/>
          </a:ln>
        </p:spPr>
        <p:txBody>
          <a:bodyPr vert="horz" wrap="square" lIns="457200" tIns="45720" rIns="457200" bIns="0">
            <a:noAutofit/>
          </a:bodyPr>
          <a:lstStyle>
            <a:lvl1pPr marL="0" indent="0">
              <a:lnSpc>
                <a:spcPct val="100000"/>
              </a:lnSpc>
              <a:spcBef>
                <a:spcPts val="0"/>
              </a:spcBef>
              <a:buNone/>
              <a:defRPr sz="1800" baseline="0">
                <a:solidFill>
                  <a:schemeClr val="bg1"/>
                </a:solidFill>
              </a:defRPr>
            </a:lvl1pPr>
          </a:lstStyle>
          <a:p>
            <a:pPr lvl="0"/>
            <a:r>
              <a:rPr lang="en-US" dirty="0" smtClean="0"/>
              <a:t>Presenter name</a:t>
            </a:r>
            <a:endParaRPr lang="en-US" dirty="0"/>
          </a:p>
        </p:txBody>
      </p:sp>
      <p:sp>
        <p:nvSpPr>
          <p:cNvPr id="5" name="Text Placeholder 7"/>
          <p:cNvSpPr>
            <a:spLocks noGrp="1"/>
          </p:cNvSpPr>
          <p:nvPr>
            <p:ph type="body" sz="quarter" idx="11" hasCustomPrompt="1"/>
          </p:nvPr>
        </p:nvSpPr>
        <p:spPr>
          <a:xfrm>
            <a:off x="6836834" y="4547625"/>
            <a:ext cx="2307166" cy="362080"/>
          </a:xfrm>
          <a:prstGeom prst="rect">
            <a:avLst/>
          </a:prstGeom>
          <a:noFill/>
          <a:ln>
            <a:noFill/>
          </a:ln>
        </p:spPr>
        <p:txBody>
          <a:bodyPr vert="horz" wrap="square" lIns="457200" tIns="45720" rIns="457200" bIns="0">
            <a:noAutofit/>
          </a:bodyPr>
          <a:lstStyle>
            <a:lvl1pPr marL="0" indent="0" algn="r">
              <a:lnSpc>
                <a:spcPct val="100000"/>
              </a:lnSpc>
              <a:spcBef>
                <a:spcPts val="0"/>
              </a:spcBef>
              <a:buNone/>
              <a:defRPr sz="1800" baseline="0">
                <a:solidFill>
                  <a:schemeClr val="bg1"/>
                </a:solidFill>
              </a:defRPr>
            </a:lvl1pPr>
          </a:lstStyle>
          <a:p>
            <a:pPr lvl="0"/>
            <a:r>
              <a:rPr lang="en-US" dirty="0" smtClean="0"/>
              <a:t>Date</a:t>
            </a:r>
            <a:endParaRPr lang="en-US" dirty="0"/>
          </a:p>
        </p:txBody>
      </p:sp>
      <p:sp>
        <p:nvSpPr>
          <p:cNvPr id="7" name="Rectangle 6"/>
          <p:cNvSpPr/>
          <p:nvPr userDrawn="1"/>
        </p:nvSpPr>
        <p:spPr>
          <a:xfrm>
            <a:off x="0" y="3"/>
            <a:ext cx="9144000"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pic>
        <p:nvPicPr>
          <p:cNvPr id="9" name="Picture 8"/>
          <p:cNvPicPr>
            <a:picLocks noChangeAspect="1"/>
          </p:cNvPicPr>
          <p:nvPr userDrawn="1"/>
        </p:nvPicPr>
        <p:blipFill>
          <a:blip r:embed="rId3"/>
          <a:stretch>
            <a:fillRect/>
          </a:stretch>
        </p:blipFill>
        <p:spPr>
          <a:xfrm>
            <a:off x="6595110" y="2194560"/>
            <a:ext cx="2462828" cy="538977"/>
          </a:xfrm>
          <a:prstGeom prst="rect">
            <a:avLst/>
          </a:prstGeom>
        </p:spPr>
      </p:pic>
    </p:spTree>
    <p:extLst>
      <p:ext uri="{BB962C8B-B14F-4D97-AF65-F5344CB8AC3E}">
        <p14:creationId xmlns:p14="http://schemas.microsoft.com/office/powerpoint/2010/main" val="2900486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Normal blank">
    <p:spTree>
      <p:nvGrpSpPr>
        <p:cNvPr id="1" name=""/>
        <p:cNvGrpSpPr/>
        <p:nvPr/>
      </p:nvGrpSpPr>
      <p:grpSpPr>
        <a:xfrm>
          <a:off x="0" y="0"/>
          <a:ext cx="0" cy="0"/>
          <a:chOff x="0" y="0"/>
          <a:chExt cx="0" cy="0"/>
        </a:xfrm>
      </p:grpSpPr>
      <p:sp>
        <p:nvSpPr>
          <p:cNvPr id="4" name="TextBox 3"/>
          <p:cNvSpPr txBox="1"/>
          <p:nvPr userDrawn="1"/>
        </p:nvSpPr>
        <p:spPr>
          <a:xfrm>
            <a:off x="5899727" y="5273386"/>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2699960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Normal blank">
    <p:spTree>
      <p:nvGrpSpPr>
        <p:cNvPr id="1" name=""/>
        <p:cNvGrpSpPr/>
        <p:nvPr/>
      </p:nvGrpSpPr>
      <p:grpSpPr>
        <a:xfrm>
          <a:off x="0" y="0"/>
          <a:ext cx="0" cy="0"/>
          <a:chOff x="0" y="0"/>
          <a:chExt cx="0" cy="0"/>
        </a:xfrm>
      </p:grpSpPr>
      <p:sp>
        <p:nvSpPr>
          <p:cNvPr id="4" name="TextBox 3"/>
          <p:cNvSpPr txBox="1"/>
          <p:nvPr userDrawn="1"/>
        </p:nvSpPr>
        <p:spPr>
          <a:xfrm>
            <a:off x="5899727" y="5273386"/>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8609714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Normal blank">
    <p:spTree>
      <p:nvGrpSpPr>
        <p:cNvPr id="1" name=""/>
        <p:cNvGrpSpPr/>
        <p:nvPr/>
      </p:nvGrpSpPr>
      <p:grpSpPr>
        <a:xfrm>
          <a:off x="0" y="0"/>
          <a:ext cx="0" cy="0"/>
          <a:chOff x="0" y="0"/>
          <a:chExt cx="0" cy="0"/>
        </a:xfrm>
      </p:grpSpPr>
      <p:sp>
        <p:nvSpPr>
          <p:cNvPr id="4" name="TextBox 3"/>
          <p:cNvSpPr txBox="1"/>
          <p:nvPr userDrawn="1"/>
        </p:nvSpPr>
        <p:spPr>
          <a:xfrm>
            <a:off x="5899727" y="5273386"/>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561935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sp>
        <p:nvSpPr>
          <p:cNvPr id="4" name="TextBox 3"/>
          <p:cNvSpPr txBox="1"/>
          <p:nvPr userDrawn="1"/>
        </p:nvSpPr>
        <p:spPr>
          <a:xfrm>
            <a:off x="5899733" y="5273389"/>
            <a:ext cx="184731" cy="307777"/>
          </a:xfrm>
          <a:prstGeom prst="rect">
            <a:avLst/>
          </a:prstGeom>
          <a:noFill/>
        </p:spPr>
        <p:txBody>
          <a:bodyPr wrap="none" rtlCol="0">
            <a:spAutoFit/>
          </a:bodyPr>
          <a:lstStyle/>
          <a:p>
            <a:endParaRPr lang="en-US" sz="1400" dirty="0"/>
          </a:p>
        </p:txBody>
      </p:sp>
      <p:sp>
        <p:nvSpPr>
          <p:cNvPr id="16" name="Text Placeholder 2"/>
          <p:cNvSpPr>
            <a:spLocks noGrp="1"/>
          </p:cNvSpPr>
          <p:nvPr>
            <p:ph idx="1" hasCustomPrompt="1"/>
          </p:nvPr>
        </p:nvSpPr>
        <p:spPr>
          <a:xfrm>
            <a:off x="0" y="381001"/>
            <a:ext cx="9144000" cy="4389120"/>
          </a:xfrm>
          <a:prstGeom prst="rect">
            <a:avLst/>
          </a:prstGeom>
          <a:noFill/>
          <a:ln>
            <a:noFill/>
          </a:ln>
        </p:spPr>
        <p:txBody>
          <a:bodyPr vert="horz" lIns="274320" tIns="274320" rIns="274320" bIns="137160" rtlCol="0">
            <a:normAutofit/>
          </a:bodyPr>
          <a:lstStyle>
            <a:lvl1pPr marL="342882" indent="-342882">
              <a:buFont typeface="Wingdings" charset="2"/>
              <a:buChar char="§"/>
              <a:defRPr/>
            </a:lvl1pPr>
          </a:lstStyle>
          <a:p>
            <a:pPr lvl="0"/>
            <a:r>
              <a:rPr lang="en-GB" dirty="0" smtClean="0"/>
              <a:t>Bullet 1</a:t>
            </a:r>
          </a:p>
          <a:p>
            <a:pPr lvl="1"/>
            <a:r>
              <a:rPr lang="en-GB" dirty="0" smtClean="0"/>
              <a:t>Bullet 2</a:t>
            </a:r>
          </a:p>
          <a:p>
            <a:pPr lvl="2"/>
            <a:r>
              <a:rPr lang="en-GB" dirty="0" smtClean="0"/>
              <a:t>Bullet 3</a:t>
            </a:r>
          </a:p>
          <a:p>
            <a:pPr lvl="3"/>
            <a:r>
              <a:rPr lang="en-GB" dirty="0" smtClean="0"/>
              <a:t>Bullet 4</a:t>
            </a:r>
          </a:p>
          <a:p>
            <a:pPr lvl="4"/>
            <a:r>
              <a:rPr lang="en-GB" dirty="0" smtClean="0"/>
              <a:t>Bullet 5</a:t>
            </a:r>
          </a:p>
        </p:txBody>
      </p:sp>
      <p:sp>
        <p:nvSpPr>
          <p:cNvPr id="11" name="Title 10"/>
          <p:cNvSpPr>
            <a:spLocks noGrp="1"/>
          </p:cNvSpPr>
          <p:nvPr>
            <p:ph type="title" hasCustomPrompt="1"/>
          </p:nvPr>
        </p:nvSpPr>
        <p:spPr/>
        <p:txBody>
          <a:bodyPr/>
          <a:lstStyle/>
          <a:p>
            <a:r>
              <a:rPr lang="en-GB" dirty="0" smtClean="0"/>
              <a:t>Slide title</a:t>
            </a:r>
            <a:endParaRPr lang="en-US" dirty="0"/>
          </a:p>
        </p:txBody>
      </p:sp>
    </p:spTree>
    <p:extLst>
      <p:ext uri="{BB962C8B-B14F-4D97-AF65-F5344CB8AC3E}">
        <p14:creationId xmlns:p14="http://schemas.microsoft.com/office/powerpoint/2010/main" val="334632332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rmal 2-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Slide title</a:t>
            </a:r>
            <a:endParaRPr lang="en-US" dirty="0"/>
          </a:p>
        </p:txBody>
      </p:sp>
      <p:sp>
        <p:nvSpPr>
          <p:cNvPr id="5" name="Text Placeholder 2"/>
          <p:cNvSpPr>
            <a:spLocks noGrp="1"/>
          </p:cNvSpPr>
          <p:nvPr>
            <p:ph idx="1" hasCustomPrompt="1"/>
          </p:nvPr>
        </p:nvSpPr>
        <p:spPr>
          <a:xfrm>
            <a:off x="0" y="389660"/>
            <a:ext cx="4572000" cy="4389120"/>
          </a:xfrm>
          <a:prstGeom prst="rect">
            <a:avLst/>
          </a:prstGeom>
          <a:noFill/>
          <a:ln>
            <a:noFill/>
          </a:ln>
        </p:spPr>
        <p:txBody>
          <a:bodyPr vert="horz" lIns="274320" tIns="274320" rIns="274320" bIns="137160" rtlCol="0">
            <a:normAutofit/>
          </a:bodyPr>
          <a:lstStyle/>
          <a:p>
            <a:pPr lvl="0"/>
            <a:r>
              <a:rPr lang="en-GB" dirty="0" smtClean="0"/>
              <a:t>Bullet 1</a:t>
            </a:r>
          </a:p>
          <a:p>
            <a:pPr lvl="1"/>
            <a:r>
              <a:rPr lang="en-GB" dirty="0" smtClean="0"/>
              <a:t>Bullet 2</a:t>
            </a:r>
          </a:p>
          <a:p>
            <a:pPr lvl="2"/>
            <a:r>
              <a:rPr lang="en-GB" dirty="0" smtClean="0"/>
              <a:t>Bullet 3</a:t>
            </a:r>
          </a:p>
          <a:p>
            <a:pPr lvl="3"/>
            <a:r>
              <a:rPr lang="en-GB" dirty="0" smtClean="0"/>
              <a:t>Bullet 4</a:t>
            </a:r>
          </a:p>
          <a:p>
            <a:pPr lvl="4"/>
            <a:r>
              <a:rPr lang="en-GB" dirty="0" smtClean="0"/>
              <a:t>Bullet 5</a:t>
            </a:r>
            <a:endParaRPr lang="en-US" dirty="0"/>
          </a:p>
        </p:txBody>
      </p:sp>
      <p:sp>
        <p:nvSpPr>
          <p:cNvPr id="4" name="Text Placeholder 2"/>
          <p:cNvSpPr>
            <a:spLocks noGrp="1"/>
          </p:cNvSpPr>
          <p:nvPr>
            <p:ph idx="10" hasCustomPrompt="1"/>
          </p:nvPr>
        </p:nvSpPr>
        <p:spPr>
          <a:xfrm>
            <a:off x="4584373" y="386119"/>
            <a:ext cx="4562856" cy="4389120"/>
          </a:xfrm>
          <a:prstGeom prst="rect">
            <a:avLst/>
          </a:prstGeom>
          <a:noFill/>
          <a:ln>
            <a:noFill/>
          </a:ln>
        </p:spPr>
        <p:txBody>
          <a:bodyPr vert="horz" lIns="274320" tIns="274320" rIns="274320" bIns="137160" rtlCol="0">
            <a:normAutofit/>
          </a:bodyPr>
          <a:lstStyle/>
          <a:p>
            <a:pPr lvl="0"/>
            <a:r>
              <a:rPr lang="en-GB" dirty="0" smtClean="0"/>
              <a:t>Bullet 1</a:t>
            </a:r>
          </a:p>
          <a:p>
            <a:pPr lvl="1"/>
            <a:r>
              <a:rPr lang="en-GB" dirty="0" smtClean="0"/>
              <a:t>Bullet 2</a:t>
            </a:r>
          </a:p>
          <a:p>
            <a:pPr lvl="2"/>
            <a:r>
              <a:rPr lang="en-GB" dirty="0" smtClean="0"/>
              <a:t>Bullet 3</a:t>
            </a:r>
          </a:p>
          <a:p>
            <a:pPr lvl="3"/>
            <a:r>
              <a:rPr lang="en-GB" dirty="0" smtClean="0"/>
              <a:t>Bullet 4</a:t>
            </a:r>
          </a:p>
          <a:p>
            <a:pPr lvl="4"/>
            <a:r>
              <a:rPr lang="en-GB" dirty="0" smtClean="0"/>
              <a:t>Bullet 5</a:t>
            </a:r>
            <a:endParaRPr lang="en-US" dirty="0"/>
          </a:p>
        </p:txBody>
      </p:sp>
    </p:spTree>
    <p:extLst>
      <p:ext uri="{BB962C8B-B14F-4D97-AF65-F5344CB8AC3E}">
        <p14:creationId xmlns:p14="http://schemas.microsoft.com/office/powerpoint/2010/main" val="128387508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rgbClr val="003473"/>
                </a:solidFill>
              </a:defRPr>
            </a:lvl1pPr>
          </a:lstStyle>
          <a:p>
            <a:r>
              <a:rPr lang="en-GB" dirty="0" smtClean="0"/>
              <a:t>Table Slide title</a:t>
            </a:r>
            <a:endParaRPr lang="en-US" dirty="0"/>
          </a:p>
        </p:txBody>
      </p:sp>
      <p:sp>
        <p:nvSpPr>
          <p:cNvPr id="4" name="Table Placeholder 3"/>
          <p:cNvSpPr>
            <a:spLocks noGrp="1"/>
          </p:cNvSpPr>
          <p:nvPr>
            <p:ph type="tbl" sz="quarter" idx="10" hasCustomPrompt="1"/>
          </p:nvPr>
        </p:nvSpPr>
        <p:spPr>
          <a:xfrm>
            <a:off x="346364" y="597479"/>
            <a:ext cx="8451272" cy="4121727"/>
          </a:xfrm>
        </p:spPr>
        <p:txBody>
          <a:bodyPr tIns="274320"/>
          <a:lstStyle>
            <a:lvl1pPr>
              <a:defRPr baseline="0"/>
            </a:lvl1pPr>
          </a:lstStyle>
          <a:p>
            <a:r>
              <a:rPr lang="en-US" dirty="0" smtClean="0"/>
              <a:t>Table</a:t>
            </a:r>
          </a:p>
        </p:txBody>
      </p:sp>
      <p:sp>
        <p:nvSpPr>
          <p:cNvPr id="5" name="Text Placeholder 11"/>
          <p:cNvSpPr>
            <a:spLocks noGrp="1"/>
          </p:cNvSpPr>
          <p:nvPr>
            <p:ph type="body" sz="quarter" idx="15" hasCustomPrompt="1"/>
          </p:nvPr>
        </p:nvSpPr>
        <p:spPr>
          <a:xfrm>
            <a:off x="9144007" y="0"/>
            <a:ext cx="1598613" cy="3429000"/>
          </a:xfrm>
          <a:noFill/>
        </p:spPr>
        <p:txBody>
          <a:bodyPr>
            <a:noAutofit/>
          </a:bodyPr>
          <a:lstStyle>
            <a:lvl1pPr marL="0" marR="0" indent="0" algn="l" defTabSz="914400" rtl="0" eaLnBrk="1" fontAlgn="base" latinLnBrk="0" hangingPunct="1">
              <a:lnSpc>
                <a:spcPct val="100000"/>
              </a:lnSpc>
              <a:spcBef>
                <a:spcPct val="0"/>
              </a:spcBef>
              <a:spcAft>
                <a:spcPct val="0"/>
              </a:spcAft>
              <a:buClrTx/>
              <a:buSzTx/>
              <a:buFontTx/>
              <a:buNone/>
              <a:tabLst/>
              <a:defRPr sz="1400"/>
            </a:lvl1p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TIP: To create a new</a:t>
            </a:r>
            <a:r>
              <a:rPr lang="en-US" baseline="0" dirty="0" smtClean="0"/>
              <a:t> table, click on the Table icon in the center</a:t>
            </a:r>
            <a:br>
              <a:rPr lang="en-US" baseline="0" dirty="0" smtClean="0"/>
            </a:br>
            <a:r>
              <a:rPr lang="en-US" baseline="0" dirty="0" smtClean="0"/>
              <a:t/>
            </a:r>
            <a:br>
              <a:rPr lang="en-US" baseline="0" dirty="0" smtClean="0"/>
            </a:br>
            <a:r>
              <a:rPr lang="en-US" dirty="0" smtClean="0"/>
              <a:t>TIP: To choose a table theme, go to the Table Design tab (Table Layout tab on Mac)</a:t>
            </a:r>
            <a:endParaRPr lang="en-US" dirty="0"/>
          </a:p>
        </p:txBody>
      </p:sp>
    </p:spTree>
    <p:extLst>
      <p:ext uri="{BB962C8B-B14F-4D97-AF65-F5344CB8AC3E}">
        <p14:creationId xmlns:p14="http://schemas.microsoft.com/office/powerpoint/2010/main" val="187005684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rmal blank">
    <p:spTree>
      <p:nvGrpSpPr>
        <p:cNvPr id="1" name=""/>
        <p:cNvGrpSpPr/>
        <p:nvPr/>
      </p:nvGrpSpPr>
      <p:grpSpPr>
        <a:xfrm>
          <a:off x="0" y="0"/>
          <a:ext cx="0" cy="0"/>
          <a:chOff x="0" y="0"/>
          <a:chExt cx="0" cy="0"/>
        </a:xfrm>
      </p:grpSpPr>
      <p:sp>
        <p:nvSpPr>
          <p:cNvPr id="4" name="TextBox 3"/>
          <p:cNvSpPr txBox="1"/>
          <p:nvPr userDrawn="1"/>
        </p:nvSpPr>
        <p:spPr>
          <a:xfrm>
            <a:off x="5899733" y="5273389"/>
            <a:ext cx="184731" cy="307777"/>
          </a:xfrm>
          <a:prstGeom prst="rect">
            <a:avLst/>
          </a:prstGeom>
          <a:noFill/>
        </p:spPr>
        <p:txBody>
          <a:bodyPr wrap="none" rtlCol="0">
            <a:spAutoFit/>
          </a:bodyPr>
          <a:lstStyle/>
          <a:p>
            <a:endParaRPr lang="en-US" sz="1400" dirty="0"/>
          </a:p>
        </p:txBody>
      </p:sp>
      <p:sp>
        <p:nvSpPr>
          <p:cNvPr id="7" name="Title 6"/>
          <p:cNvSpPr>
            <a:spLocks noGrp="1"/>
          </p:cNvSpPr>
          <p:nvPr>
            <p:ph type="title" hasCustomPrompt="1"/>
          </p:nvPr>
        </p:nvSpPr>
        <p:spPr/>
        <p:txBody>
          <a:bodyPr/>
          <a:lstStyle/>
          <a:p>
            <a:r>
              <a:rPr lang="en-GB" dirty="0" smtClean="0"/>
              <a:t>Slide title</a:t>
            </a:r>
            <a:endParaRPr lang="en-US" dirty="0"/>
          </a:p>
        </p:txBody>
      </p:sp>
    </p:spTree>
    <p:extLst>
      <p:ext uri="{BB962C8B-B14F-4D97-AF65-F5344CB8AC3E}">
        <p14:creationId xmlns:p14="http://schemas.microsoft.com/office/powerpoint/2010/main" val="107577953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99190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0" y="0"/>
            <a:ext cx="9144000" cy="84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86897"/>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895988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Normal blank">
    <p:spTree>
      <p:nvGrpSpPr>
        <p:cNvPr id="1" name=""/>
        <p:cNvGrpSpPr/>
        <p:nvPr/>
      </p:nvGrpSpPr>
      <p:grpSpPr>
        <a:xfrm>
          <a:off x="0" y="0"/>
          <a:ext cx="0" cy="0"/>
          <a:chOff x="0" y="0"/>
          <a:chExt cx="0" cy="0"/>
        </a:xfrm>
      </p:grpSpPr>
      <p:sp>
        <p:nvSpPr>
          <p:cNvPr id="4" name="TextBox 3"/>
          <p:cNvSpPr txBox="1"/>
          <p:nvPr userDrawn="1"/>
        </p:nvSpPr>
        <p:spPr>
          <a:xfrm>
            <a:off x="5899727" y="5273386"/>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059665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5" name="Straight Connector 14"/>
          <p:cNvCxnSpPr/>
          <p:nvPr userDrawn="1"/>
        </p:nvCxnSpPr>
        <p:spPr>
          <a:xfrm>
            <a:off x="0" y="392984"/>
            <a:ext cx="9144000" cy="0"/>
          </a:xfrm>
          <a:prstGeom prst="line">
            <a:avLst/>
          </a:prstGeom>
          <a:ln w="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userDrawn="1"/>
        </p:nvSpPr>
        <p:spPr>
          <a:xfrm>
            <a:off x="0" y="4804294"/>
            <a:ext cx="9144000" cy="339206"/>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 name="Text Placeholder 2"/>
          <p:cNvSpPr>
            <a:spLocks noGrp="1"/>
          </p:cNvSpPr>
          <p:nvPr>
            <p:ph type="body" idx="1"/>
          </p:nvPr>
        </p:nvSpPr>
        <p:spPr>
          <a:xfrm>
            <a:off x="0" y="381004"/>
            <a:ext cx="9144000" cy="4762499"/>
          </a:xfrm>
          <a:prstGeom prst="rect">
            <a:avLst/>
          </a:prstGeom>
          <a:noFill/>
          <a:ln>
            <a:noFill/>
          </a:ln>
        </p:spPr>
        <p:txBody>
          <a:bodyPr vert="horz" lIns="274320" tIns="274320" rIns="274320" bIns="1371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a:spLocks noGrp="1"/>
          </p:cNvSpPr>
          <p:nvPr>
            <p:ph type="title"/>
          </p:nvPr>
        </p:nvSpPr>
        <p:spPr>
          <a:xfrm>
            <a:off x="874739" y="2"/>
            <a:ext cx="8269267" cy="373063"/>
          </a:xfrm>
          <a:prstGeom prst="rect">
            <a:avLst/>
          </a:prstGeom>
          <a:noFill/>
          <a:ln>
            <a:noFill/>
          </a:ln>
          <a:effectLst/>
        </p:spPr>
        <p:txBody>
          <a:bodyPr vert="horz" lIns="0" tIns="0" rIns="0" bIns="0" rtlCol="0" anchor="ctr">
            <a:normAutofit/>
          </a:bodyPr>
          <a:lstStyle/>
          <a:p>
            <a:r>
              <a:rPr lang="en-US" smtClean="0"/>
              <a:t>Click to edit Master title style</a:t>
            </a:r>
            <a:endParaRPr lang="en-US" dirty="0"/>
          </a:p>
        </p:txBody>
      </p:sp>
      <p:cxnSp>
        <p:nvCxnSpPr>
          <p:cNvPr id="3" name="Straight Connector 2"/>
          <p:cNvCxnSpPr/>
          <p:nvPr userDrawn="1"/>
        </p:nvCxnSpPr>
        <p:spPr>
          <a:xfrm>
            <a:off x="0" y="383385"/>
            <a:ext cx="9144000"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8153" y="-20093"/>
            <a:ext cx="766586" cy="420233"/>
          </a:xfrm>
          <a:prstGeom prst="rect">
            <a:avLst/>
          </a:prstGeom>
        </p:spPr>
      </p:pic>
      <p:sp>
        <p:nvSpPr>
          <p:cNvPr id="13" name="TextBox 12"/>
          <p:cNvSpPr txBox="1"/>
          <p:nvPr userDrawn="1"/>
        </p:nvSpPr>
        <p:spPr>
          <a:xfrm>
            <a:off x="4404113" y="4802796"/>
            <a:ext cx="4739887" cy="307777"/>
          </a:xfrm>
          <a:prstGeom prst="rect">
            <a:avLst/>
          </a:prstGeom>
          <a:noFill/>
        </p:spPr>
        <p:txBody>
          <a:bodyPr wrap="none" rtlCol="0">
            <a:spAutoFit/>
          </a:bodyPr>
          <a:lstStyle/>
          <a:p>
            <a:pPr algn="r"/>
            <a:r>
              <a:rPr lang="en-US" sz="1400" b="0" dirty="0" smtClean="0">
                <a:solidFill>
                  <a:schemeClr val="bg1"/>
                </a:solidFill>
              </a:rPr>
              <a:t>Project </a:t>
            </a:r>
            <a:r>
              <a:rPr lang="en-US" sz="1400" b="0" dirty="0" smtClean="0">
                <a:solidFill>
                  <a:schemeClr val="bg1"/>
                </a:solidFill>
              </a:rPr>
              <a:t>Calico </a:t>
            </a:r>
            <a:r>
              <a:rPr lang="en-US" sz="1400" b="0" dirty="0" smtClean="0">
                <a:solidFill>
                  <a:schemeClr val="bg1"/>
                </a:solidFill>
              </a:rPr>
              <a:t>is sponsored by </a:t>
            </a:r>
            <a:r>
              <a:rPr lang="en-US" sz="1400" b="0" dirty="0" err="1" smtClean="0">
                <a:solidFill>
                  <a:schemeClr val="bg1"/>
                </a:solidFill>
              </a:rPr>
              <a:t>Tigera</a:t>
            </a:r>
            <a:r>
              <a:rPr lang="en-US" sz="1400" b="0" dirty="0" smtClean="0">
                <a:solidFill>
                  <a:schemeClr val="bg1"/>
                </a:solidFill>
              </a:rPr>
              <a:t>, Inc. </a:t>
            </a:r>
            <a:r>
              <a:rPr lang="en-US" sz="1400" b="0" dirty="0" smtClean="0">
                <a:solidFill>
                  <a:schemeClr val="bg1"/>
                </a:solidFill>
              </a:rPr>
              <a:t>| </a:t>
            </a:r>
            <a:r>
              <a:rPr lang="en-US" sz="1400" b="0" dirty="0" err="1" smtClean="0">
                <a:solidFill>
                  <a:schemeClr val="bg1"/>
                </a:solidFill>
              </a:rPr>
              <a:t>www.tigera.io</a:t>
            </a:r>
            <a:endParaRPr lang="en-US" sz="1400" b="0" dirty="0">
              <a:solidFill>
                <a:schemeClr val="bg1"/>
              </a:solidFill>
            </a:endParaRPr>
          </a:p>
        </p:txBody>
      </p:sp>
      <p:pic>
        <p:nvPicPr>
          <p:cNvPr id="11" name="Picture 10"/>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08153" y="4863410"/>
            <a:ext cx="1080242" cy="236405"/>
          </a:xfrm>
          <a:prstGeom prst="rect">
            <a:avLst/>
          </a:prstGeom>
        </p:spPr>
      </p:pic>
    </p:spTree>
  </p:cSld>
  <p:clrMap bg1="lt1" tx1="dk1" bg2="lt2" tx2="dk2" accent1="accent1" accent2="accent2" accent3="accent3" accent4="accent4" accent5="accent5" accent6="accent6" hlink="hlink" folHlink="folHlink"/>
  <p:sldLayoutIdLst>
    <p:sldLayoutId id="2147483729" r:id="rId1"/>
    <p:sldLayoutId id="2147483700" r:id="rId2"/>
    <p:sldLayoutId id="2147483701" r:id="rId3"/>
    <p:sldLayoutId id="2147483710" r:id="rId4"/>
    <p:sldLayoutId id="2147483739" r:id="rId5"/>
    <p:sldLayoutId id="2147483702" r:id="rId6"/>
    <p:sldLayoutId id="2147483742" r:id="rId7"/>
    <p:sldLayoutId id="2147483741" r:id="rId8"/>
    <p:sldLayoutId id="2147483743" r:id="rId9"/>
    <p:sldLayoutId id="2147483744" r:id="rId10"/>
    <p:sldLayoutId id="2147483745" r:id="rId11"/>
    <p:sldLayoutId id="2147483746" r:id="rId12"/>
  </p:sldLayoutIdLst>
  <p:transition>
    <p:fade/>
  </p:transition>
  <p:timing>
    <p:tnLst>
      <p:par>
        <p:cTn id="1" dur="indefinite" restart="never" nodeType="tmRoot"/>
      </p:par>
    </p:tnLst>
  </p:timing>
  <p:hf hdr="0" ftr="0" dt="0"/>
  <p:txStyles>
    <p:titleStyle>
      <a:lvl1pPr marL="0" indent="0" algn="l" rtl="0" eaLnBrk="1" fontAlgn="base" hangingPunct="1">
        <a:spcBef>
          <a:spcPct val="0"/>
        </a:spcBef>
        <a:spcAft>
          <a:spcPct val="0"/>
        </a:spcAft>
        <a:defRPr sz="2400" b="0" strike="noStrike" cap="none" normalizeH="0" baseline="0">
          <a:solidFill>
            <a:srgbClr val="003473"/>
          </a:solidFill>
          <a:latin typeface="Arial" pitchFamily="34" charset="0"/>
          <a:ea typeface="+mj-ea"/>
          <a:cs typeface="Arial" pitchFamily="34" charset="0"/>
        </a:defRPr>
      </a:lvl1pPr>
      <a:lvl2pPr algn="l" rtl="0" eaLnBrk="1" fontAlgn="base" hangingPunct="1">
        <a:spcBef>
          <a:spcPct val="0"/>
        </a:spcBef>
        <a:spcAft>
          <a:spcPct val="0"/>
        </a:spcAft>
        <a:defRPr sz="3200" b="1">
          <a:solidFill>
            <a:schemeClr val="tx1"/>
          </a:solidFill>
          <a:latin typeface="Arial" pitchFamily="34" charset="0"/>
        </a:defRPr>
      </a:lvl2pPr>
      <a:lvl3pPr algn="l" rtl="0" eaLnBrk="1" fontAlgn="base" hangingPunct="1">
        <a:spcBef>
          <a:spcPct val="0"/>
        </a:spcBef>
        <a:spcAft>
          <a:spcPct val="0"/>
        </a:spcAft>
        <a:defRPr sz="3200" b="1">
          <a:solidFill>
            <a:schemeClr val="tx1"/>
          </a:solidFill>
          <a:latin typeface="Arial" pitchFamily="34" charset="0"/>
        </a:defRPr>
      </a:lvl3pPr>
      <a:lvl4pPr algn="l" rtl="0" eaLnBrk="1" fontAlgn="base" hangingPunct="1">
        <a:spcBef>
          <a:spcPct val="0"/>
        </a:spcBef>
        <a:spcAft>
          <a:spcPct val="0"/>
        </a:spcAft>
        <a:defRPr sz="3200" b="1">
          <a:solidFill>
            <a:schemeClr val="tx1"/>
          </a:solidFill>
          <a:latin typeface="Arial" pitchFamily="34" charset="0"/>
        </a:defRPr>
      </a:lvl4pPr>
      <a:lvl5pPr algn="l" rtl="0" eaLnBrk="1" fontAlgn="base" hangingPunct="1">
        <a:spcBef>
          <a:spcPct val="0"/>
        </a:spcBef>
        <a:spcAft>
          <a:spcPct val="0"/>
        </a:spcAft>
        <a:defRPr sz="3200" b="1">
          <a:solidFill>
            <a:schemeClr val="tx1"/>
          </a:solidFill>
          <a:latin typeface="Arial" pitchFamily="34" charset="0"/>
        </a:defRPr>
      </a:lvl5pPr>
      <a:lvl6pPr marL="457178" algn="l" rtl="0" eaLnBrk="1" fontAlgn="base" hangingPunct="1">
        <a:spcBef>
          <a:spcPct val="0"/>
        </a:spcBef>
        <a:spcAft>
          <a:spcPct val="0"/>
        </a:spcAft>
        <a:defRPr sz="3200" b="1">
          <a:solidFill>
            <a:schemeClr val="tx1"/>
          </a:solidFill>
          <a:latin typeface="Arial" pitchFamily="34" charset="0"/>
        </a:defRPr>
      </a:lvl6pPr>
      <a:lvl7pPr marL="914354" algn="l" rtl="0" eaLnBrk="1" fontAlgn="base" hangingPunct="1">
        <a:spcBef>
          <a:spcPct val="0"/>
        </a:spcBef>
        <a:spcAft>
          <a:spcPct val="0"/>
        </a:spcAft>
        <a:defRPr sz="3200" b="1">
          <a:solidFill>
            <a:schemeClr val="tx1"/>
          </a:solidFill>
          <a:latin typeface="Arial" pitchFamily="34" charset="0"/>
        </a:defRPr>
      </a:lvl7pPr>
      <a:lvl8pPr marL="1371532" algn="l" rtl="0" eaLnBrk="1" fontAlgn="base" hangingPunct="1">
        <a:spcBef>
          <a:spcPct val="0"/>
        </a:spcBef>
        <a:spcAft>
          <a:spcPct val="0"/>
        </a:spcAft>
        <a:defRPr sz="3200" b="1">
          <a:solidFill>
            <a:schemeClr val="tx1"/>
          </a:solidFill>
          <a:latin typeface="Arial" pitchFamily="34" charset="0"/>
        </a:defRPr>
      </a:lvl8pPr>
      <a:lvl9pPr marL="1828709" algn="l" rtl="0" eaLnBrk="1" fontAlgn="base" hangingPunct="1">
        <a:spcBef>
          <a:spcPct val="0"/>
        </a:spcBef>
        <a:spcAft>
          <a:spcPct val="0"/>
        </a:spcAft>
        <a:defRPr sz="3200" b="1">
          <a:solidFill>
            <a:schemeClr val="tx1"/>
          </a:solidFill>
          <a:latin typeface="Arial" pitchFamily="34" charset="0"/>
        </a:defRPr>
      </a:lvl9pPr>
    </p:titleStyle>
    <p:bodyStyle>
      <a:lvl1pPr marL="287323" indent="-287323" algn="l" rtl="0" eaLnBrk="1" fontAlgn="base" hangingPunct="1">
        <a:lnSpc>
          <a:spcPct val="100000"/>
        </a:lnSpc>
        <a:spcBef>
          <a:spcPts val="1200"/>
        </a:spcBef>
        <a:spcAft>
          <a:spcPts val="0"/>
        </a:spcAft>
        <a:buClr>
          <a:schemeClr val="tx2"/>
        </a:buClr>
        <a:buSzPct val="100000"/>
        <a:buFont typeface="Wingdings" charset="2"/>
        <a:buChar char="§"/>
        <a:defRPr sz="2400" b="0">
          <a:solidFill>
            <a:schemeClr val="tx1"/>
          </a:solidFill>
          <a:latin typeface="Arial" pitchFamily="34" charset="0"/>
          <a:ea typeface="+mn-ea"/>
          <a:cs typeface="Arial" pitchFamily="34" charset="0"/>
        </a:defRPr>
      </a:lvl1pPr>
      <a:lvl2pPr marL="576234" indent="-233351" algn="l" rtl="0" eaLnBrk="1" fontAlgn="base" hangingPunct="1">
        <a:lnSpc>
          <a:spcPct val="100000"/>
        </a:lnSpc>
        <a:spcBef>
          <a:spcPts val="600"/>
        </a:spcBef>
        <a:spcAft>
          <a:spcPts val="0"/>
        </a:spcAft>
        <a:buClr>
          <a:schemeClr val="tx2"/>
        </a:buClr>
        <a:buSzPct val="100000"/>
        <a:buFont typeface="Wingdings" charset="2"/>
        <a:buChar char="§"/>
        <a:defRPr sz="2000">
          <a:solidFill>
            <a:schemeClr val="tx2"/>
          </a:solidFill>
          <a:latin typeface="Arial" pitchFamily="34" charset="0"/>
          <a:cs typeface="Arial" pitchFamily="34" charset="0"/>
        </a:defRPr>
      </a:lvl2pPr>
      <a:lvl3pPr marL="860382" indent="-169854" algn="l" rtl="0" eaLnBrk="1" fontAlgn="base" hangingPunct="1">
        <a:lnSpc>
          <a:spcPct val="100000"/>
        </a:lnSpc>
        <a:spcBef>
          <a:spcPts val="600"/>
        </a:spcBef>
        <a:spcAft>
          <a:spcPts val="0"/>
        </a:spcAft>
        <a:buClr>
          <a:schemeClr val="tx2"/>
        </a:buClr>
        <a:buSzPct val="100000"/>
        <a:buFont typeface="Wingdings" charset="2"/>
        <a:buChar char="§"/>
        <a:defRPr sz="1800">
          <a:solidFill>
            <a:schemeClr val="tx1"/>
          </a:solidFill>
          <a:latin typeface="Arial" pitchFamily="34" charset="0"/>
          <a:cs typeface="Arial" pitchFamily="34" charset="0"/>
        </a:defRPr>
      </a:lvl3pPr>
      <a:lvl4pPr marL="1142942" indent="-168266" algn="l" rtl="0" eaLnBrk="1" fontAlgn="base" hangingPunct="1">
        <a:lnSpc>
          <a:spcPct val="100000"/>
        </a:lnSpc>
        <a:spcBef>
          <a:spcPts val="600"/>
        </a:spcBef>
        <a:spcAft>
          <a:spcPts val="0"/>
        </a:spcAft>
        <a:buClr>
          <a:schemeClr val="tx2"/>
        </a:buClr>
        <a:buSzPct val="100000"/>
        <a:buFont typeface="Wingdings" charset="2"/>
        <a:buChar char="§"/>
        <a:defRPr sz="1600">
          <a:solidFill>
            <a:schemeClr val="tx1"/>
          </a:solidFill>
          <a:latin typeface="Arial" pitchFamily="34" charset="0"/>
          <a:cs typeface="Arial" pitchFamily="34" charset="0"/>
        </a:defRPr>
      </a:lvl4pPr>
      <a:lvl5pPr marL="1425503" indent="-168266" algn="l" rtl="0" eaLnBrk="1" fontAlgn="base" hangingPunct="1">
        <a:lnSpc>
          <a:spcPct val="100000"/>
        </a:lnSpc>
        <a:spcBef>
          <a:spcPts val="600"/>
        </a:spcBef>
        <a:spcAft>
          <a:spcPts val="0"/>
        </a:spcAft>
        <a:buClr>
          <a:schemeClr val="tx2"/>
        </a:buClr>
        <a:buSzPct val="100000"/>
        <a:buFont typeface="Wingdings" charset="2"/>
        <a:buChar char="§"/>
        <a:defRPr sz="1600">
          <a:solidFill>
            <a:schemeClr val="tx1"/>
          </a:solidFill>
          <a:latin typeface="Arial" pitchFamily="34" charset="0"/>
          <a:cs typeface="Arial" pitchFamily="34" charset="0"/>
        </a:defRPr>
      </a:lvl5pPr>
      <a:lvl6pPr marL="1882681" indent="-168266" algn="l" rtl="0" eaLnBrk="1" fontAlgn="base" hangingPunct="1">
        <a:spcBef>
          <a:spcPct val="0"/>
        </a:spcBef>
        <a:spcAft>
          <a:spcPct val="0"/>
        </a:spcAft>
        <a:buChar char="•"/>
        <a:defRPr sz="1600">
          <a:solidFill>
            <a:schemeClr val="tx1"/>
          </a:solidFill>
          <a:latin typeface="+mn-lt"/>
        </a:defRPr>
      </a:lvl6pPr>
      <a:lvl7pPr marL="2339858" indent="-168266" algn="l" rtl="0" eaLnBrk="1" fontAlgn="base" hangingPunct="1">
        <a:spcBef>
          <a:spcPct val="0"/>
        </a:spcBef>
        <a:spcAft>
          <a:spcPct val="0"/>
        </a:spcAft>
        <a:buChar char="•"/>
        <a:defRPr sz="1600">
          <a:solidFill>
            <a:schemeClr val="tx1"/>
          </a:solidFill>
          <a:latin typeface="+mn-lt"/>
        </a:defRPr>
      </a:lvl7pPr>
      <a:lvl8pPr marL="2797035" indent="-168266" algn="l" rtl="0" eaLnBrk="1" fontAlgn="base" hangingPunct="1">
        <a:spcBef>
          <a:spcPct val="0"/>
        </a:spcBef>
        <a:spcAft>
          <a:spcPct val="0"/>
        </a:spcAft>
        <a:buChar char="•"/>
        <a:defRPr sz="1600">
          <a:solidFill>
            <a:schemeClr val="tx1"/>
          </a:solidFill>
          <a:latin typeface="+mn-lt"/>
        </a:defRPr>
      </a:lvl8pPr>
      <a:lvl9pPr marL="3254212" indent="-168266" algn="l" rtl="0" eaLnBrk="1" fontAlgn="base" hangingPunct="1">
        <a:spcBef>
          <a:spcPct val="0"/>
        </a:spcBef>
        <a:spcAft>
          <a:spcPct val="0"/>
        </a:spcAft>
        <a:buChar char="•"/>
        <a:defRPr sz="16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gif"/><Relationship Id="rId10"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30.png"/><Relationship Id="rId15" Type="http://schemas.openxmlformats.org/officeDocument/2006/relationships/image" Target="../media/image21.png"/><Relationship Id="rId16" Type="http://schemas.openxmlformats.org/officeDocument/2006/relationships/image" Target="../media/image24.png"/><Relationship Id="rId17"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27.png"/><Relationship Id="rId8" Type="http://schemas.openxmlformats.org/officeDocument/2006/relationships/image" Target="../media/image29.png"/><Relationship Id="rId9" Type="http://schemas.openxmlformats.org/officeDocument/2006/relationships/image" Target="../media/image19.png"/><Relationship Id="rId10" Type="http://schemas.openxmlformats.org/officeDocument/2006/relationships/image" Target="../media/image22.gif"/></Relationships>
</file>

<file path=ppt/slides/_rels/slide14.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1.png"/><Relationship Id="rId13" Type="http://schemas.openxmlformats.org/officeDocument/2006/relationships/image" Target="../media/image24.pn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29.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30.png"/><Relationship Id="rId9" Type="http://schemas.openxmlformats.org/officeDocument/2006/relationships/image" Target="../media/image22.gif"/><Relationship Id="rId10"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tif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tiff"/><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microsoft.com/office/2007/relationships/hdphoto" Target="../media/hdphoto1.wdp"/><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3.pn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Rethinking security from the ground up with a </a:t>
            </a:r>
            <a:r>
              <a:rPr lang="en-US" dirty="0" err="1"/>
              <a:t>microservices</a:t>
            </a:r>
            <a:r>
              <a:rPr lang="en-US" dirty="0"/>
              <a:t> mindset</a:t>
            </a:r>
            <a:endParaRPr lang="en-US" dirty="0"/>
          </a:p>
        </p:txBody>
      </p:sp>
      <p:sp>
        <p:nvSpPr>
          <p:cNvPr id="3" name="Content Placeholder 2"/>
          <p:cNvSpPr>
            <a:spLocks noGrp="1"/>
          </p:cNvSpPr>
          <p:nvPr>
            <p:ph sz="quarter" idx="13"/>
          </p:nvPr>
        </p:nvSpPr>
        <p:spPr>
          <a:xfrm>
            <a:off x="0" y="4211828"/>
            <a:ext cx="9144000" cy="329211"/>
          </a:xfrm>
        </p:spPr>
        <p:txBody>
          <a:bodyPr>
            <a:normAutofit/>
          </a:bodyPr>
          <a:lstStyle/>
          <a:p>
            <a:r>
              <a:rPr lang="en-US" sz="2000" dirty="0" smtClean="0">
                <a:solidFill>
                  <a:schemeClr val="bg1">
                    <a:lumMod val="85000"/>
                  </a:schemeClr>
                </a:solidFill>
              </a:rPr>
              <a:t>OSCON 2016</a:t>
            </a:r>
            <a:endParaRPr lang="en-US" sz="2000" dirty="0">
              <a:solidFill>
                <a:schemeClr val="bg1">
                  <a:lumMod val="85000"/>
                </a:schemeClr>
              </a:solidFill>
            </a:endParaRPr>
          </a:p>
        </p:txBody>
      </p:sp>
      <p:sp>
        <p:nvSpPr>
          <p:cNvPr id="4" name="Text Placeholder 3"/>
          <p:cNvSpPr>
            <a:spLocks noGrp="1"/>
          </p:cNvSpPr>
          <p:nvPr>
            <p:ph type="body" sz="quarter" idx="10"/>
          </p:nvPr>
        </p:nvSpPr>
        <p:spPr>
          <a:xfrm>
            <a:off x="0" y="4598190"/>
            <a:ext cx="6838950" cy="362080"/>
          </a:xfrm>
        </p:spPr>
        <p:txBody>
          <a:bodyPr/>
          <a:lstStyle/>
          <a:p>
            <a:r>
              <a:rPr lang="en-US" sz="2000" dirty="0"/>
              <a:t>Andy Randall | </a:t>
            </a:r>
            <a:r>
              <a:rPr lang="en-US" sz="2000" dirty="0" smtClean="0"/>
              <a:t>CEO, </a:t>
            </a:r>
            <a:r>
              <a:rPr lang="en-US" sz="2000" dirty="0" err="1" smtClean="0"/>
              <a:t>Tigera</a:t>
            </a:r>
            <a:r>
              <a:rPr lang="en-US" sz="2000" dirty="0"/>
              <a:t> </a:t>
            </a:r>
            <a:r>
              <a:rPr lang="en-US" sz="2000" dirty="0" smtClean="0"/>
              <a:t>| </a:t>
            </a:r>
            <a:r>
              <a:rPr lang="en-US" sz="2000" dirty="0" smtClean="0"/>
              <a:t>@</a:t>
            </a:r>
            <a:r>
              <a:rPr lang="en-US" sz="2000" dirty="0" err="1" smtClean="0"/>
              <a:t>andrew_randall</a:t>
            </a:r>
            <a:endParaRPr lang="en-US" sz="2000" dirty="0"/>
          </a:p>
        </p:txBody>
      </p:sp>
      <p:sp>
        <p:nvSpPr>
          <p:cNvPr id="6" name="Text Placeholder 5"/>
          <p:cNvSpPr>
            <a:spLocks noGrp="1"/>
          </p:cNvSpPr>
          <p:nvPr>
            <p:ph type="body" sz="quarter" idx="11"/>
          </p:nvPr>
        </p:nvSpPr>
        <p:spPr>
          <a:xfrm>
            <a:off x="5243513" y="4598190"/>
            <a:ext cx="3900487" cy="362080"/>
          </a:xfrm>
        </p:spPr>
        <p:txBody>
          <a:bodyPr/>
          <a:lstStyle/>
          <a:p>
            <a:r>
              <a:rPr lang="en-US" sz="2000" dirty="0" smtClean="0"/>
              <a:t>May </a:t>
            </a:r>
            <a:r>
              <a:rPr lang="en-US" sz="2000" dirty="0" smtClean="0"/>
              <a:t>17, </a:t>
            </a:r>
            <a:r>
              <a:rPr lang="en-US" sz="2000" dirty="0" smtClean="0"/>
              <a:t>2016</a:t>
            </a:r>
            <a:endParaRPr lang="en-US" sz="2000" dirty="0"/>
          </a:p>
        </p:txBody>
      </p:sp>
    </p:spTree>
    <p:extLst>
      <p:ext uri="{BB962C8B-B14F-4D97-AF65-F5344CB8AC3E}">
        <p14:creationId xmlns:p14="http://schemas.microsoft.com/office/powerpoint/2010/main" val="253827314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forward to the present</a:t>
            </a:r>
            <a:endParaRPr lang="en-GB" dirty="0"/>
          </a:p>
        </p:txBody>
      </p:sp>
      <p:grpSp>
        <p:nvGrpSpPr>
          <p:cNvPr id="10" name="Group 9"/>
          <p:cNvGrpSpPr/>
          <p:nvPr/>
        </p:nvGrpSpPr>
        <p:grpSpPr>
          <a:xfrm>
            <a:off x="2016404" y="1551665"/>
            <a:ext cx="5014069" cy="1999125"/>
            <a:chOff x="1164531" y="1211634"/>
            <a:chExt cx="6685425" cy="266550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7399" y="1211634"/>
              <a:ext cx="1219200" cy="12192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0070" y="1211634"/>
              <a:ext cx="1219200" cy="12192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741" y="1211634"/>
              <a:ext cx="1219200" cy="1219200"/>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5412" y="1211634"/>
              <a:ext cx="1219200" cy="121920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8083" y="1211634"/>
              <a:ext cx="1219200" cy="121920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0756" y="1211634"/>
              <a:ext cx="1219200" cy="1219200"/>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4531" y="2657934"/>
              <a:ext cx="1219200" cy="1219200"/>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7202" y="2657934"/>
              <a:ext cx="1219200" cy="121920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49873" y="2657934"/>
              <a:ext cx="1219200" cy="1219200"/>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2544" y="2657934"/>
              <a:ext cx="1219200" cy="1219200"/>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5215" y="2657934"/>
              <a:ext cx="1219200" cy="121920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27888" y="2657934"/>
              <a:ext cx="1219200" cy="1219200"/>
            </a:xfrm>
            <a:prstGeom prst="rect">
              <a:avLst/>
            </a:prstGeom>
          </p:spPr>
        </p:pic>
      </p:grpSp>
      <p:grpSp>
        <p:nvGrpSpPr>
          <p:cNvPr id="8" name="Group 7"/>
          <p:cNvGrpSpPr/>
          <p:nvPr/>
        </p:nvGrpSpPr>
        <p:grpSpPr>
          <a:xfrm>
            <a:off x="1284952" y="1424422"/>
            <a:ext cx="6466194" cy="2264435"/>
            <a:chOff x="189781" y="1043792"/>
            <a:chExt cx="8621592" cy="3019246"/>
          </a:xfrm>
        </p:grpSpPr>
        <p:sp>
          <p:nvSpPr>
            <p:cNvPr id="41" name="Rounded Rectangle 40"/>
            <p:cNvSpPr/>
            <p:nvPr/>
          </p:nvSpPr>
          <p:spPr>
            <a:xfrm>
              <a:off x="6376495" y="1043792"/>
              <a:ext cx="2434878" cy="3019246"/>
            </a:xfrm>
            <a:prstGeom prst="roundRect">
              <a:avLst>
                <a:gd name="adj" fmla="val 2850"/>
              </a:avLst>
            </a:prstGeom>
            <a:gradFill>
              <a:gsLst>
                <a:gs pos="0">
                  <a:schemeClr val="accent2">
                    <a:tint val="50000"/>
                    <a:satMod val="300000"/>
                    <a:alpha val="80000"/>
                  </a:schemeClr>
                </a:gs>
                <a:gs pos="35000">
                  <a:schemeClr val="accent2">
                    <a:tint val="37000"/>
                    <a:satMod val="300000"/>
                    <a:alpha val="80000"/>
                  </a:schemeClr>
                </a:gs>
                <a:gs pos="100000">
                  <a:schemeClr val="accent2">
                    <a:tint val="15000"/>
                    <a:satMod val="350000"/>
                    <a:alpha val="80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42" name="Rounded Rectangle 41"/>
            <p:cNvSpPr/>
            <p:nvPr/>
          </p:nvSpPr>
          <p:spPr>
            <a:xfrm>
              <a:off x="1039490" y="1043792"/>
              <a:ext cx="2434878" cy="3019246"/>
            </a:xfrm>
            <a:prstGeom prst="roundRect">
              <a:avLst>
                <a:gd name="adj" fmla="val 2850"/>
              </a:avLst>
            </a:prstGeom>
            <a:gradFill>
              <a:gsLst>
                <a:gs pos="0">
                  <a:schemeClr val="accent2">
                    <a:tint val="50000"/>
                    <a:satMod val="300000"/>
                    <a:alpha val="80000"/>
                  </a:schemeClr>
                </a:gs>
                <a:gs pos="35000">
                  <a:schemeClr val="accent2">
                    <a:tint val="37000"/>
                    <a:satMod val="300000"/>
                    <a:alpha val="80000"/>
                  </a:schemeClr>
                </a:gs>
                <a:gs pos="100000">
                  <a:schemeClr val="accent2">
                    <a:tint val="15000"/>
                    <a:satMod val="350000"/>
                    <a:alpha val="80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43" name="Rounded Rectangle 42"/>
            <p:cNvSpPr/>
            <p:nvPr/>
          </p:nvSpPr>
          <p:spPr>
            <a:xfrm>
              <a:off x="3711583" y="1043792"/>
              <a:ext cx="2434878" cy="3019246"/>
            </a:xfrm>
            <a:prstGeom prst="roundRect">
              <a:avLst>
                <a:gd name="adj" fmla="val 2850"/>
              </a:avLst>
            </a:prstGeom>
            <a:gradFill>
              <a:gsLst>
                <a:gs pos="0">
                  <a:schemeClr val="accent2">
                    <a:tint val="50000"/>
                    <a:satMod val="300000"/>
                    <a:alpha val="80000"/>
                  </a:schemeClr>
                </a:gs>
                <a:gs pos="35000">
                  <a:schemeClr val="accent2">
                    <a:tint val="37000"/>
                    <a:satMod val="300000"/>
                    <a:alpha val="80000"/>
                  </a:schemeClr>
                </a:gs>
                <a:gs pos="100000">
                  <a:schemeClr val="accent2">
                    <a:tint val="15000"/>
                    <a:satMod val="350000"/>
                    <a:alpha val="80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pic>
          <p:nvPicPr>
            <p:cNvPr id="44" name="Picture 4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38475" y="1962150"/>
              <a:ext cx="1219200" cy="1219200"/>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94554" y="1962150"/>
              <a:ext cx="1219200" cy="121920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93762" y="1962150"/>
              <a:ext cx="1219200" cy="1219200"/>
            </a:xfrm>
            <a:prstGeom prst="rect">
              <a:avLst/>
            </a:prstGeom>
          </p:spPr>
        </p:pic>
        <p:cxnSp>
          <p:nvCxnSpPr>
            <p:cNvPr id="47" name="Straight Arrow Connector 46"/>
            <p:cNvCxnSpPr>
              <a:stCxn id="46" idx="3"/>
              <a:endCxn id="45" idx="1"/>
            </p:cNvCxnSpPr>
            <p:nvPr/>
          </p:nvCxnSpPr>
          <p:spPr>
            <a:xfrm>
              <a:off x="2912962" y="2571750"/>
              <a:ext cx="1381592" cy="0"/>
            </a:xfrm>
            <a:prstGeom prst="straightConnector1">
              <a:avLst/>
            </a:prstGeom>
            <a:ln w="444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5" idx="3"/>
              <a:endCxn id="44" idx="1"/>
            </p:cNvCxnSpPr>
            <p:nvPr/>
          </p:nvCxnSpPr>
          <p:spPr>
            <a:xfrm>
              <a:off x="5513754" y="2571750"/>
              <a:ext cx="1424721" cy="0"/>
            </a:xfrm>
            <a:prstGeom prst="straightConnector1">
              <a:avLst/>
            </a:prstGeom>
            <a:ln w="444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3193125" y="2165070"/>
              <a:ext cx="821266" cy="816952"/>
              <a:chOff x="2978350" y="3904528"/>
              <a:chExt cx="821266" cy="816952"/>
            </a:xfrm>
          </p:grpSpPr>
          <p:sp>
            <p:nvSpPr>
              <p:cNvPr id="50" name="Rounded Rectangle 49"/>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51" name="Picture 5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grpSp>
          <p:nvGrpSpPr>
            <p:cNvPr id="52" name="Group 51"/>
            <p:cNvGrpSpPr/>
            <p:nvPr/>
          </p:nvGrpSpPr>
          <p:grpSpPr>
            <a:xfrm>
              <a:off x="5824107" y="2165070"/>
              <a:ext cx="821266" cy="816952"/>
              <a:chOff x="2978350" y="3904528"/>
              <a:chExt cx="821266" cy="816952"/>
            </a:xfrm>
          </p:grpSpPr>
          <p:sp>
            <p:nvSpPr>
              <p:cNvPr id="53" name="Rounded Rectangle 52"/>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54" name="Picture 5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cxnSp>
          <p:nvCxnSpPr>
            <p:cNvPr id="55" name="Straight Arrow Connector 54"/>
            <p:cNvCxnSpPr/>
            <p:nvPr/>
          </p:nvCxnSpPr>
          <p:spPr>
            <a:xfrm>
              <a:off x="189781" y="2570667"/>
              <a:ext cx="1419076" cy="0"/>
            </a:xfrm>
            <a:prstGeom prst="straightConnector1">
              <a:avLst/>
            </a:prstGeom>
            <a:ln w="444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516719" y="2165070"/>
              <a:ext cx="821266" cy="816952"/>
              <a:chOff x="2978350" y="3904528"/>
              <a:chExt cx="821266" cy="816952"/>
            </a:xfrm>
          </p:grpSpPr>
          <p:sp>
            <p:nvSpPr>
              <p:cNvPr id="57" name="Rounded Rectangle 56"/>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58" name="Picture 5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grpSp>
    </p:spTree>
    <p:extLst>
      <p:ext uri="{BB962C8B-B14F-4D97-AF65-F5344CB8AC3E}">
        <p14:creationId xmlns:p14="http://schemas.microsoft.com/office/powerpoint/2010/main" val="251204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5925375" y="1425786"/>
            <a:ext cx="1826159"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19" name="Rounded Rectangle 18"/>
          <p:cNvSpPr/>
          <p:nvPr/>
        </p:nvSpPr>
        <p:spPr>
          <a:xfrm>
            <a:off x="1922620" y="1425784"/>
            <a:ext cx="1826159"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15" name="Rounded Rectangle 14"/>
          <p:cNvSpPr/>
          <p:nvPr/>
        </p:nvSpPr>
        <p:spPr>
          <a:xfrm>
            <a:off x="3926691" y="1425786"/>
            <a:ext cx="1826159"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2" name="Title 1"/>
          <p:cNvSpPr>
            <a:spLocks noGrp="1"/>
          </p:cNvSpPr>
          <p:nvPr>
            <p:ph type="title"/>
          </p:nvPr>
        </p:nvSpPr>
        <p:spPr/>
        <p:txBody>
          <a:bodyPr/>
          <a:lstStyle/>
          <a:p>
            <a:r>
              <a:rPr lang="en-US" dirty="0" smtClean="0"/>
              <a:t>Increased complexity</a:t>
            </a:r>
            <a:endParaRPr lang="en-GB" dirty="0"/>
          </a:p>
        </p:txBody>
      </p:sp>
      <p:cxnSp>
        <p:nvCxnSpPr>
          <p:cNvPr id="9" name="Straight Arrow Connector 8"/>
          <p:cNvCxnSpPr/>
          <p:nvPr/>
        </p:nvCxnSpPr>
        <p:spPr>
          <a:xfrm>
            <a:off x="3327722" y="2571750"/>
            <a:ext cx="1036194" cy="0"/>
          </a:xfrm>
          <a:prstGeom prst="straightConnector1">
            <a:avLst/>
          </a:prstGeom>
          <a:ln w="444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78321" y="2571750"/>
            <a:ext cx="1068541" cy="0"/>
          </a:xfrm>
          <a:prstGeom prst="straightConnector1">
            <a:avLst/>
          </a:prstGeom>
          <a:ln w="444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537847" y="2266740"/>
            <a:ext cx="615950" cy="612714"/>
            <a:chOff x="2978350" y="3904528"/>
            <a:chExt cx="821266" cy="816952"/>
          </a:xfrm>
        </p:grpSpPr>
        <p:sp>
          <p:nvSpPr>
            <p:cNvPr id="21" name="Rounded Rectangle 20"/>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20"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grpSp>
        <p:nvGrpSpPr>
          <p:cNvPr id="23" name="Group 22"/>
          <p:cNvGrpSpPr/>
          <p:nvPr/>
        </p:nvGrpSpPr>
        <p:grpSpPr>
          <a:xfrm>
            <a:off x="5511083" y="2266740"/>
            <a:ext cx="615950" cy="612714"/>
            <a:chOff x="2978350" y="3904528"/>
            <a:chExt cx="821266" cy="816952"/>
          </a:xfrm>
        </p:grpSpPr>
        <p:sp>
          <p:nvSpPr>
            <p:cNvPr id="24" name="Rounded Rectangle 23"/>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25" name="Pictur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cxnSp>
        <p:nvCxnSpPr>
          <p:cNvPr id="26" name="Straight Arrow Connector 25"/>
          <p:cNvCxnSpPr/>
          <p:nvPr/>
        </p:nvCxnSpPr>
        <p:spPr>
          <a:xfrm>
            <a:off x="1285337" y="2570938"/>
            <a:ext cx="1064307" cy="0"/>
          </a:xfrm>
          <a:prstGeom prst="straightConnector1">
            <a:avLst/>
          </a:prstGeom>
          <a:ln w="444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530541" y="2266740"/>
            <a:ext cx="615950" cy="612714"/>
            <a:chOff x="2978350" y="3904528"/>
            <a:chExt cx="821266" cy="816952"/>
          </a:xfrm>
        </p:grpSpPr>
        <p:sp>
          <p:nvSpPr>
            <p:cNvPr id="33" name="Rounded Rectangle 32"/>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34" name="Picture 3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8820" y="1651268"/>
            <a:ext cx="676580" cy="57411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39098" y="2374452"/>
            <a:ext cx="731624" cy="49037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61778" y="1523173"/>
            <a:ext cx="531482" cy="563834"/>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29128" y="2853996"/>
            <a:ext cx="1146743" cy="810347"/>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06936" y="2146111"/>
            <a:ext cx="657530" cy="585202"/>
          </a:xfrm>
          <a:prstGeom prst="rect">
            <a:avLst/>
          </a:prstGeom>
        </p:spPr>
      </p:pic>
      <p:grpSp>
        <p:nvGrpSpPr>
          <p:cNvPr id="7" name="Group 6"/>
          <p:cNvGrpSpPr/>
          <p:nvPr/>
        </p:nvGrpSpPr>
        <p:grpSpPr>
          <a:xfrm>
            <a:off x="2586255" y="1638290"/>
            <a:ext cx="2513622" cy="2009077"/>
            <a:chOff x="1924340" y="1327129"/>
            <a:chExt cx="3351496" cy="2678769"/>
          </a:xfrm>
        </p:grpSpPr>
        <p:pic>
          <p:nvPicPr>
            <p:cNvPr id="31" name="Picture 3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15183" y="1967992"/>
              <a:ext cx="860653" cy="591983"/>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52607" y="3091496"/>
              <a:ext cx="914402" cy="914402"/>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924340" y="1327129"/>
              <a:ext cx="770942" cy="390477"/>
            </a:xfrm>
            <a:prstGeom prst="rect">
              <a:avLst/>
            </a:prstGeom>
          </p:spPr>
        </p:pic>
      </p:grpSp>
      <p:pic>
        <p:nvPicPr>
          <p:cNvPr id="40" name="Picture 3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23576" y="1582277"/>
            <a:ext cx="531482" cy="563834"/>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57834" y="2403788"/>
            <a:ext cx="531482" cy="563834"/>
          </a:xfrm>
          <a:prstGeom prst="rect">
            <a:avLst/>
          </a:prstGeom>
        </p:spPr>
      </p:pic>
      <p:grpSp>
        <p:nvGrpSpPr>
          <p:cNvPr id="10" name="Group 9"/>
          <p:cNvGrpSpPr/>
          <p:nvPr/>
        </p:nvGrpSpPr>
        <p:grpSpPr>
          <a:xfrm>
            <a:off x="2677863" y="1462613"/>
            <a:ext cx="4709152" cy="2372815"/>
            <a:chOff x="2046479" y="1092894"/>
            <a:chExt cx="6278869" cy="3163753"/>
          </a:xfrm>
        </p:grpSpPr>
        <p:pic>
          <p:nvPicPr>
            <p:cNvPr id="43" name="Picture 4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631777">
              <a:off x="4624329" y="1571287"/>
              <a:ext cx="492784" cy="492784"/>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4578226">
              <a:off x="4354860" y="2735629"/>
              <a:ext cx="492784" cy="492784"/>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00613">
              <a:off x="5606917" y="1571287"/>
              <a:ext cx="492784" cy="492784"/>
            </a:xfrm>
            <a:prstGeom prst="rect">
              <a:avLst/>
            </a:prstGeom>
          </p:spPr>
        </p:pic>
        <p:grpSp>
          <p:nvGrpSpPr>
            <p:cNvPr id="4" name="Group 3"/>
            <p:cNvGrpSpPr/>
            <p:nvPr/>
          </p:nvGrpSpPr>
          <p:grpSpPr>
            <a:xfrm>
              <a:off x="5269879" y="3599532"/>
              <a:ext cx="808428" cy="657115"/>
              <a:chOff x="3651967" y="3759506"/>
              <a:chExt cx="808428" cy="657115"/>
            </a:xfrm>
          </p:grpSpPr>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767999" y="3759506"/>
                <a:ext cx="492784" cy="492784"/>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868884">
                <a:off x="3967611" y="3807714"/>
                <a:ext cx="492784" cy="492784"/>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20836739">
                <a:off x="3651967" y="3807715"/>
                <a:ext cx="492784" cy="492784"/>
              </a:xfrm>
              <a:prstGeom prst="rect">
                <a:avLst/>
              </a:prstGeom>
            </p:spPr>
          </p:pic>
          <p:pic>
            <p:nvPicPr>
              <p:cNvPr id="47" name="Picture 4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65582" y="3923837"/>
                <a:ext cx="492784" cy="492784"/>
              </a:xfrm>
              <a:prstGeom prst="rect">
                <a:avLst/>
              </a:prstGeom>
            </p:spPr>
          </p:pic>
        </p:grpSp>
        <p:pic>
          <p:nvPicPr>
            <p:cNvPr id="48" name="Picture 4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462210">
              <a:off x="3752658" y="3499045"/>
              <a:ext cx="506911" cy="492784"/>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873301" y="1203257"/>
              <a:ext cx="319110" cy="319110"/>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62634" y="3559918"/>
              <a:ext cx="492784" cy="492784"/>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049471" y="1727182"/>
              <a:ext cx="319110" cy="319110"/>
            </a:xfrm>
            <a:prstGeom prst="rect">
              <a:avLst/>
            </a:prstGeom>
          </p:spPr>
        </p:pic>
        <p:pic>
          <p:nvPicPr>
            <p:cNvPr id="52" name="Picture 5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123939" y="1124748"/>
              <a:ext cx="319110" cy="319110"/>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313193" y="2015552"/>
              <a:ext cx="319110" cy="319110"/>
            </a:xfrm>
            <a:prstGeom prst="rect">
              <a:avLst/>
            </a:prstGeom>
          </p:spPr>
        </p:pic>
        <p:pic>
          <p:nvPicPr>
            <p:cNvPr id="54" name="Picture 5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671039" y="1355657"/>
              <a:ext cx="319110" cy="319110"/>
            </a:xfrm>
            <a:prstGeom prst="rect">
              <a:avLst/>
            </a:prstGeom>
          </p:spPr>
        </p:pic>
        <p:pic>
          <p:nvPicPr>
            <p:cNvPr id="55" name="Picture 5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06238" y="3172990"/>
              <a:ext cx="319110" cy="319110"/>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78920" y="2921640"/>
              <a:ext cx="319110" cy="319110"/>
            </a:xfrm>
            <a:prstGeom prst="rect">
              <a:avLst/>
            </a:prstGeom>
          </p:spPr>
        </p:pic>
        <p:pic>
          <p:nvPicPr>
            <p:cNvPr id="57" name="Picture 5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594791" y="1092894"/>
              <a:ext cx="319110" cy="319110"/>
            </a:xfrm>
            <a:prstGeom prst="rect">
              <a:avLst/>
            </a:prstGeom>
          </p:spPr>
        </p:pic>
        <p:pic>
          <p:nvPicPr>
            <p:cNvPr id="60" name="Picture 5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421949" y="2558339"/>
              <a:ext cx="777456" cy="777456"/>
            </a:xfrm>
            <a:prstGeom prst="rect">
              <a:avLst/>
            </a:prstGeom>
          </p:spPr>
        </p:pic>
        <p:pic>
          <p:nvPicPr>
            <p:cNvPr id="59" name="Picture 5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241578" y="2722632"/>
              <a:ext cx="777456" cy="777456"/>
            </a:xfrm>
            <a:prstGeom prst="rect">
              <a:avLst/>
            </a:prstGeom>
          </p:spPr>
        </p:pic>
        <p:pic>
          <p:nvPicPr>
            <p:cNvPr id="58" name="Picture 5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046479" y="2909313"/>
              <a:ext cx="777456" cy="777456"/>
            </a:xfrm>
            <a:prstGeom prst="rect">
              <a:avLst/>
            </a:prstGeom>
          </p:spPr>
        </p:pic>
      </p:grpSp>
      <p:grpSp>
        <p:nvGrpSpPr>
          <p:cNvPr id="6" name="Group 5"/>
          <p:cNvGrpSpPr/>
          <p:nvPr/>
        </p:nvGrpSpPr>
        <p:grpSpPr>
          <a:xfrm>
            <a:off x="2544154" y="1725835"/>
            <a:ext cx="5073532" cy="1934792"/>
            <a:chOff x="1868201" y="1443858"/>
            <a:chExt cx="6764709" cy="2579723"/>
          </a:xfrm>
        </p:grpSpPr>
        <p:pic>
          <p:nvPicPr>
            <p:cNvPr id="8" name="Picture 7"/>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017787" y="1443858"/>
              <a:ext cx="615123" cy="547497"/>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075905" y="2953025"/>
              <a:ext cx="1070556" cy="1070556"/>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868201" y="3099575"/>
              <a:ext cx="777456" cy="777456"/>
            </a:xfrm>
            <a:prstGeom prst="rect">
              <a:avLst/>
            </a:prstGeom>
          </p:spPr>
        </p:pic>
      </p:grpSp>
    </p:spTree>
    <p:extLst>
      <p:ext uri="{BB962C8B-B14F-4D97-AF65-F5344CB8AC3E}">
        <p14:creationId xmlns:p14="http://schemas.microsoft.com/office/powerpoint/2010/main" val="202857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2896" y="713968"/>
            <a:ext cx="5283742" cy="3019832"/>
          </a:xfrm>
          <a:prstGeom prst="rect">
            <a:avLst/>
          </a:prstGeom>
        </p:spPr>
      </p:pic>
      <p:sp>
        <p:nvSpPr>
          <p:cNvPr id="2" name="Title 1"/>
          <p:cNvSpPr>
            <a:spLocks noGrp="1"/>
          </p:cNvSpPr>
          <p:nvPr>
            <p:ph type="title"/>
          </p:nvPr>
        </p:nvSpPr>
        <p:spPr/>
        <p:txBody>
          <a:bodyPr/>
          <a:lstStyle/>
          <a:p>
            <a:r>
              <a:rPr lang="en-US" dirty="0" smtClean="0"/>
              <a:t>Resource </a:t>
            </a:r>
            <a:r>
              <a:rPr lang="en-US" dirty="0" err="1" smtClean="0"/>
              <a:t>Fungibility</a:t>
            </a: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4510" y="614632"/>
            <a:ext cx="6630107" cy="3733081"/>
          </a:xfrm>
          <a:prstGeom prst="rect">
            <a:avLst/>
          </a:prstGeom>
        </p:spPr>
      </p:pic>
    </p:spTree>
    <p:extLst>
      <p:ext uri="{BB962C8B-B14F-4D97-AF65-F5344CB8AC3E}">
        <p14:creationId xmlns:p14="http://schemas.microsoft.com/office/powerpoint/2010/main" val="159144265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Virtualize the n-tier model with layer 2 overlays + virtual firewalls?</a:t>
            </a:r>
            <a:endParaRPr lang="en-GB" dirty="0"/>
          </a:p>
        </p:txBody>
      </p:sp>
      <p:grpSp>
        <p:nvGrpSpPr>
          <p:cNvPr id="29" name="Group 28"/>
          <p:cNvGrpSpPr/>
          <p:nvPr/>
        </p:nvGrpSpPr>
        <p:grpSpPr>
          <a:xfrm>
            <a:off x="75356" y="1425784"/>
            <a:ext cx="1044823" cy="2264435"/>
            <a:chOff x="348163" y="1425784"/>
            <a:chExt cx="1044823" cy="2264435"/>
          </a:xfrm>
        </p:grpSpPr>
        <p:sp>
          <p:nvSpPr>
            <p:cNvPr id="61" name="Rounded Rectangle 60"/>
            <p:cNvSpPr/>
            <p:nvPr/>
          </p:nvSpPr>
          <p:spPr>
            <a:xfrm>
              <a:off x="348163" y="1425784"/>
              <a:ext cx="1044823"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33" name="Rounded Rectangle 32"/>
            <p:cNvSpPr/>
            <p:nvPr/>
          </p:nvSpPr>
          <p:spPr>
            <a:xfrm>
              <a:off x="593369" y="2266740"/>
              <a:ext cx="615950" cy="612714"/>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34" name="Picture 3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343" y="2301010"/>
              <a:ext cx="533158" cy="533158"/>
            </a:xfrm>
            <a:prstGeom prst="rect">
              <a:avLst/>
            </a:prstGeom>
          </p:spPr>
        </p:pic>
      </p:grpSp>
      <p:grpSp>
        <p:nvGrpSpPr>
          <p:cNvPr id="12" name="Group 11"/>
          <p:cNvGrpSpPr/>
          <p:nvPr/>
        </p:nvGrpSpPr>
        <p:grpSpPr>
          <a:xfrm>
            <a:off x="7230661" y="1425786"/>
            <a:ext cx="1826159" cy="2264435"/>
            <a:chOff x="5925375" y="1425786"/>
            <a:chExt cx="1826159" cy="2264435"/>
          </a:xfrm>
        </p:grpSpPr>
        <p:sp>
          <p:nvSpPr>
            <p:cNvPr id="18" name="Rounded Rectangle 17"/>
            <p:cNvSpPr/>
            <p:nvPr/>
          </p:nvSpPr>
          <p:spPr>
            <a:xfrm>
              <a:off x="5925375" y="1425786"/>
              <a:ext cx="1826159"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8820" y="1651268"/>
              <a:ext cx="676580" cy="57411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39098" y="2374452"/>
              <a:ext cx="731624" cy="490372"/>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29128" y="2853996"/>
              <a:ext cx="1146743" cy="810347"/>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46283" y="1659685"/>
              <a:ext cx="239333" cy="239333"/>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47682" y="3022685"/>
              <a:ext cx="239333" cy="239333"/>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27194" y="2834173"/>
              <a:ext cx="239333" cy="239333"/>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39097" y="1462613"/>
              <a:ext cx="239333" cy="23933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56344" y="1725835"/>
              <a:ext cx="461342" cy="410623"/>
            </a:xfrm>
            <a:prstGeom prst="rect">
              <a:avLst/>
            </a:prstGeom>
          </p:spPr>
        </p:pic>
      </p:grpSp>
      <p:grpSp>
        <p:nvGrpSpPr>
          <p:cNvPr id="27" name="Group 26"/>
          <p:cNvGrpSpPr/>
          <p:nvPr/>
        </p:nvGrpSpPr>
        <p:grpSpPr>
          <a:xfrm>
            <a:off x="4212273" y="1425786"/>
            <a:ext cx="1826159" cy="2409642"/>
            <a:chOff x="3926691" y="1425786"/>
            <a:chExt cx="1826159" cy="2409642"/>
          </a:xfrm>
        </p:grpSpPr>
        <p:sp>
          <p:nvSpPr>
            <p:cNvPr id="15" name="Rounded Rectangle 14"/>
            <p:cNvSpPr/>
            <p:nvPr/>
          </p:nvSpPr>
          <p:spPr>
            <a:xfrm>
              <a:off x="3926691" y="1425786"/>
              <a:ext cx="1826159"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pic>
          <p:nvPicPr>
            <p:cNvPr id="16" name="Picture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61778" y="1523173"/>
              <a:ext cx="531482" cy="563834"/>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54387" y="2118937"/>
              <a:ext cx="645490" cy="443987"/>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07455" y="2961565"/>
              <a:ext cx="685802" cy="685802"/>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3576" y="1582277"/>
              <a:ext cx="531482" cy="563834"/>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57834" y="2403788"/>
              <a:ext cx="531482" cy="56383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631777">
              <a:off x="4611251" y="1821408"/>
              <a:ext cx="369588" cy="369588"/>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4578226">
              <a:off x="4409149" y="2694664"/>
              <a:ext cx="369588" cy="369588"/>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00613">
              <a:off x="5348192" y="1821408"/>
              <a:ext cx="369588" cy="369588"/>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82437" y="3342592"/>
              <a:ext cx="369588" cy="369588"/>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868884">
              <a:off x="5332146" y="3378748"/>
              <a:ext cx="369588" cy="36958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20836739">
              <a:off x="5095413" y="3378749"/>
              <a:ext cx="369588" cy="369588"/>
            </a:xfrm>
            <a:prstGeom prst="rect">
              <a:avLst/>
            </a:prstGeom>
          </p:spPr>
        </p:pic>
        <p:pic>
          <p:nvPicPr>
            <p:cNvPr id="47" name="Picture 4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05624" y="3465840"/>
              <a:ext cx="369588" cy="369588"/>
            </a:xfrm>
            <a:prstGeom prst="rect">
              <a:avLst/>
            </a:prstGeom>
          </p:spPr>
        </p:pic>
        <p:pic>
          <p:nvPicPr>
            <p:cNvPr id="48" name="Picture 4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462210">
              <a:off x="3957497" y="3267226"/>
              <a:ext cx="380183" cy="36958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47980" y="1545385"/>
              <a:ext cx="239333" cy="239333"/>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14979" y="3312881"/>
              <a:ext cx="369588" cy="369588"/>
            </a:xfrm>
            <a:prstGeom prst="rect">
              <a:avLst/>
            </a:prstGeom>
          </p:spPr>
        </p:pic>
        <p:pic>
          <p:nvPicPr>
            <p:cNvPr id="51" name="Picture 5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80107" y="1938329"/>
              <a:ext cx="239333" cy="239333"/>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5958" y="1486504"/>
              <a:ext cx="239333" cy="239333"/>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27899" y="2154607"/>
              <a:ext cx="239333" cy="239333"/>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949932" y="2857710"/>
              <a:ext cx="802917" cy="802917"/>
            </a:xfrm>
            <a:prstGeom prst="rect">
              <a:avLst/>
            </a:prstGeom>
          </p:spPr>
        </p:pic>
      </p:grpSp>
      <p:grpSp>
        <p:nvGrpSpPr>
          <p:cNvPr id="28" name="Group 27"/>
          <p:cNvGrpSpPr/>
          <p:nvPr/>
        </p:nvGrpSpPr>
        <p:grpSpPr>
          <a:xfrm>
            <a:off x="1193883" y="1425784"/>
            <a:ext cx="1826159" cy="2264435"/>
            <a:chOff x="1922620" y="1425784"/>
            <a:chExt cx="1826159" cy="2264435"/>
          </a:xfrm>
        </p:grpSpPr>
        <p:sp>
          <p:nvSpPr>
            <p:cNvPr id="19" name="Rounded Rectangle 18"/>
            <p:cNvSpPr/>
            <p:nvPr/>
          </p:nvSpPr>
          <p:spPr>
            <a:xfrm>
              <a:off x="1922620" y="1425784"/>
              <a:ext cx="1826159"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pic>
          <p:nvPicPr>
            <p:cNvPr id="37" name="Picture 3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506936" y="2146111"/>
              <a:ext cx="657530" cy="585202"/>
            </a:xfrm>
            <a:prstGeom prst="rect">
              <a:avLst/>
            </a:prstGeom>
          </p:spPr>
        </p:pic>
        <p:pic>
          <p:nvPicPr>
            <p:cNvPr id="39" name="Picture 38"/>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586255" y="1638290"/>
              <a:ext cx="578207" cy="292858"/>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959466" y="2561697"/>
              <a:ext cx="583092" cy="583092"/>
            </a:xfrm>
            <a:prstGeom prst="rect">
              <a:avLst/>
            </a:prstGeom>
          </p:spPr>
        </p:pic>
        <p:pic>
          <p:nvPicPr>
            <p:cNvPr id="59" name="Picture 58"/>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824187" y="2684917"/>
              <a:ext cx="583092" cy="583092"/>
            </a:xfrm>
            <a:prstGeom prst="rect">
              <a:avLst/>
            </a:prstGeom>
          </p:spPr>
        </p:pic>
        <p:pic>
          <p:nvPicPr>
            <p:cNvPr id="58" name="Picture 5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677863" y="2824927"/>
              <a:ext cx="583092" cy="583092"/>
            </a:xfrm>
            <a:prstGeom prst="rect">
              <a:avLst/>
            </a:prstGeom>
          </p:spPr>
        </p:pic>
        <p:pic>
          <p:nvPicPr>
            <p:cNvPr id="38" name="Picture 3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544154" y="2967623"/>
              <a:ext cx="583092" cy="583092"/>
            </a:xfrm>
            <a:prstGeom prst="rect">
              <a:avLst/>
            </a:prstGeom>
          </p:spPr>
        </p:pic>
      </p:grpSp>
      <p:grpSp>
        <p:nvGrpSpPr>
          <p:cNvPr id="62" name="Group 61"/>
          <p:cNvGrpSpPr/>
          <p:nvPr/>
        </p:nvGrpSpPr>
        <p:grpSpPr>
          <a:xfrm>
            <a:off x="3093746" y="1425784"/>
            <a:ext cx="1044823" cy="2264435"/>
            <a:chOff x="348163" y="1425784"/>
            <a:chExt cx="1044823" cy="2264435"/>
          </a:xfrm>
        </p:grpSpPr>
        <p:sp>
          <p:nvSpPr>
            <p:cNvPr id="63" name="Rounded Rectangle 62"/>
            <p:cNvSpPr/>
            <p:nvPr/>
          </p:nvSpPr>
          <p:spPr>
            <a:xfrm>
              <a:off x="348163" y="1425784"/>
              <a:ext cx="1044823"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64" name="Rounded Rectangle 63"/>
            <p:cNvSpPr/>
            <p:nvPr/>
          </p:nvSpPr>
          <p:spPr>
            <a:xfrm>
              <a:off x="593369" y="2266740"/>
              <a:ext cx="615950" cy="612714"/>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65" name="Picture 6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343" y="2301010"/>
              <a:ext cx="533158" cy="533158"/>
            </a:xfrm>
            <a:prstGeom prst="rect">
              <a:avLst/>
            </a:prstGeom>
          </p:spPr>
        </p:pic>
      </p:grpSp>
      <p:grpSp>
        <p:nvGrpSpPr>
          <p:cNvPr id="66" name="Group 65"/>
          <p:cNvGrpSpPr/>
          <p:nvPr/>
        </p:nvGrpSpPr>
        <p:grpSpPr>
          <a:xfrm>
            <a:off x="6112136" y="1425784"/>
            <a:ext cx="1044823" cy="2264435"/>
            <a:chOff x="348163" y="1425784"/>
            <a:chExt cx="1044823" cy="2264435"/>
          </a:xfrm>
        </p:grpSpPr>
        <p:sp>
          <p:nvSpPr>
            <p:cNvPr id="67" name="Rounded Rectangle 66"/>
            <p:cNvSpPr/>
            <p:nvPr/>
          </p:nvSpPr>
          <p:spPr>
            <a:xfrm>
              <a:off x="348163" y="1425784"/>
              <a:ext cx="1044823"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68" name="Rounded Rectangle 67"/>
            <p:cNvSpPr/>
            <p:nvPr/>
          </p:nvSpPr>
          <p:spPr>
            <a:xfrm>
              <a:off x="593369" y="2266740"/>
              <a:ext cx="615950" cy="612714"/>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69" name="Picture 6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7343" y="2301010"/>
              <a:ext cx="533158" cy="533158"/>
            </a:xfrm>
            <a:prstGeom prst="rect">
              <a:avLst/>
            </a:prstGeom>
          </p:spPr>
        </p:pic>
      </p:grpSp>
      <p:sp>
        <p:nvSpPr>
          <p:cNvPr id="78" name="Rounded Rectangle 77"/>
          <p:cNvSpPr/>
          <p:nvPr/>
        </p:nvSpPr>
        <p:spPr>
          <a:xfrm>
            <a:off x="1193883" y="3784494"/>
            <a:ext cx="1826159" cy="354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Virtual L2 network</a:t>
            </a:r>
            <a:endParaRPr lang="en-US"/>
          </a:p>
        </p:txBody>
      </p:sp>
      <p:sp>
        <p:nvSpPr>
          <p:cNvPr id="79" name="Rounded Rectangle 78"/>
          <p:cNvSpPr/>
          <p:nvPr/>
        </p:nvSpPr>
        <p:spPr>
          <a:xfrm>
            <a:off x="4258387" y="3784494"/>
            <a:ext cx="1826159" cy="354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Virtual L2 network</a:t>
            </a:r>
            <a:endParaRPr lang="en-US"/>
          </a:p>
        </p:txBody>
      </p:sp>
      <p:sp>
        <p:nvSpPr>
          <p:cNvPr id="80" name="Rounded Rectangle 79"/>
          <p:cNvSpPr/>
          <p:nvPr/>
        </p:nvSpPr>
        <p:spPr>
          <a:xfrm>
            <a:off x="7231303" y="3784494"/>
            <a:ext cx="1826159" cy="354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Virtual L2 network</a:t>
            </a:r>
            <a:endParaRPr lang="en-US"/>
          </a:p>
        </p:txBody>
      </p:sp>
      <p:sp>
        <p:nvSpPr>
          <p:cNvPr id="81" name="Freeform 80"/>
          <p:cNvSpPr/>
          <p:nvPr/>
        </p:nvSpPr>
        <p:spPr>
          <a:xfrm>
            <a:off x="625642" y="3801979"/>
            <a:ext cx="850232" cy="786063"/>
          </a:xfrm>
          <a:custGeom>
            <a:avLst/>
            <a:gdLst>
              <a:gd name="connsiteX0" fmla="*/ 0 w 850232"/>
              <a:gd name="connsiteY0" fmla="*/ 0 h 786063"/>
              <a:gd name="connsiteX1" fmla="*/ 0 w 850232"/>
              <a:gd name="connsiteY1" fmla="*/ 786063 h 786063"/>
              <a:gd name="connsiteX2" fmla="*/ 850232 w 850232"/>
              <a:gd name="connsiteY2" fmla="*/ 786063 h 786063"/>
              <a:gd name="connsiteX3" fmla="*/ 850232 w 850232"/>
              <a:gd name="connsiteY3" fmla="*/ 401053 h 786063"/>
            </a:gdLst>
            <a:ahLst/>
            <a:cxnLst>
              <a:cxn ang="0">
                <a:pos x="connsiteX0" y="connsiteY0"/>
              </a:cxn>
              <a:cxn ang="0">
                <a:pos x="connsiteX1" y="connsiteY1"/>
              </a:cxn>
              <a:cxn ang="0">
                <a:pos x="connsiteX2" y="connsiteY2"/>
              </a:cxn>
              <a:cxn ang="0">
                <a:pos x="connsiteX3" y="connsiteY3"/>
              </a:cxn>
            </a:cxnLst>
            <a:rect l="l" t="t" r="r" b="b"/>
            <a:pathLst>
              <a:path w="850232" h="786063">
                <a:moveTo>
                  <a:pt x="0" y="0"/>
                </a:moveTo>
                <a:lnTo>
                  <a:pt x="0" y="786063"/>
                </a:lnTo>
                <a:lnTo>
                  <a:pt x="850232" y="786063"/>
                </a:lnTo>
                <a:lnTo>
                  <a:pt x="850232" y="401053"/>
                </a:lnTo>
              </a:path>
            </a:pathLst>
          </a:custGeom>
          <a:noFill/>
          <a:ln>
            <a:solidFill>
              <a:schemeClr val="tx1">
                <a:lumMod val="50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3916084" y="3801979"/>
            <a:ext cx="850232" cy="786063"/>
          </a:xfrm>
          <a:custGeom>
            <a:avLst/>
            <a:gdLst>
              <a:gd name="connsiteX0" fmla="*/ 0 w 850232"/>
              <a:gd name="connsiteY0" fmla="*/ 0 h 786063"/>
              <a:gd name="connsiteX1" fmla="*/ 0 w 850232"/>
              <a:gd name="connsiteY1" fmla="*/ 786063 h 786063"/>
              <a:gd name="connsiteX2" fmla="*/ 850232 w 850232"/>
              <a:gd name="connsiteY2" fmla="*/ 786063 h 786063"/>
              <a:gd name="connsiteX3" fmla="*/ 850232 w 850232"/>
              <a:gd name="connsiteY3" fmla="*/ 401053 h 786063"/>
            </a:gdLst>
            <a:ahLst/>
            <a:cxnLst>
              <a:cxn ang="0">
                <a:pos x="connsiteX0" y="connsiteY0"/>
              </a:cxn>
              <a:cxn ang="0">
                <a:pos x="connsiteX1" y="connsiteY1"/>
              </a:cxn>
              <a:cxn ang="0">
                <a:pos x="connsiteX2" y="connsiteY2"/>
              </a:cxn>
              <a:cxn ang="0">
                <a:pos x="connsiteX3" y="connsiteY3"/>
              </a:cxn>
            </a:cxnLst>
            <a:rect l="l" t="t" r="r" b="b"/>
            <a:pathLst>
              <a:path w="850232" h="786063">
                <a:moveTo>
                  <a:pt x="0" y="0"/>
                </a:moveTo>
                <a:lnTo>
                  <a:pt x="0" y="786063"/>
                </a:lnTo>
                <a:lnTo>
                  <a:pt x="850232" y="786063"/>
                </a:lnTo>
                <a:lnTo>
                  <a:pt x="850232" y="401053"/>
                </a:lnTo>
              </a:path>
            </a:pathLst>
          </a:custGeom>
          <a:noFill/>
          <a:ln>
            <a:solidFill>
              <a:schemeClr val="tx1">
                <a:lumMod val="50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6973292" y="3801979"/>
            <a:ext cx="850232" cy="786063"/>
          </a:xfrm>
          <a:custGeom>
            <a:avLst/>
            <a:gdLst>
              <a:gd name="connsiteX0" fmla="*/ 0 w 850232"/>
              <a:gd name="connsiteY0" fmla="*/ 0 h 786063"/>
              <a:gd name="connsiteX1" fmla="*/ 0 w 850232"/>
              <a:gd name="connsiteY1" fmla="*/ 786063 h 786063"/>
              <a:gd name="connsiteX2" fmla="*/ 850232 w 850232"/>
              <a:gd name="connsiteY2" fmla="*/ 786063 h 786063"/>
              <a:gd name="connsiteX3" fmla="*/ 850232 w 850232"/>
              <a:gd name="connsiteY3" fmla="*/ 401053 h 786063"/>
            </a:gdLst>
            <a:ahLst/>
            <a:cxnLst>
              <a:cxn ang="0">
                <a:pos x="connsiteX0" y="connsiteY0"/>
              </a:cxn>
              <a:cxn ang="0">
                <a:pos x="connsiteX1" y="connsiteY1"/>
              </a:cxn>
              <a:cxn ang="0">
                <a:pos x="connsiteX2" y="connsiteY2"/>
              </a:cxn>
              <a:cxn ang="0">
                <a:pos x="connsiteX3" y="connsiteY3"/>
              </a:cxn>
            </a:cxnLst>
            <a:rect l="l" t="t" r="r" b="b"/>
            <a:pathLst>
              <a:path w="850232" h="786063">
                <a:moveTo>
                  <a:pt x="0" y="0"/>
                </a:moveTo>
                <a:lnTo>
                  <a:pt x="0" y="786063"/>
                </a:lnTo>
                <a:lnTo>
                  <a:pt x="850232" y="786063"/>
                </a:lnTo>
                <a:lnTo>
                  <a:pt x="850232" y="401053"/>
                </a:lnTo>
              </a:path>
            </a:pathLst>
          </a:custGeom>
          <a:noFill/>
          <a:ln>
            <a:solidFill>
              <a:schemeClr val="tx1">
                <a:lumMod val="50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flipH="1">
            <a:off x="5566122" y="3801979"/>
            <a:ext cx="850232" cy="786063"/>
          </a:xfrm>
          <a:custGeom>
            <a:avLst/>
            <a:gdLst>
              <a:gd name="connsiteX0" fmla="*/ 0 w 850232"/>
              <a:gd name="connsiteY0" fmla="*/ 0 h 786063"/>
              <a:gd name="connsiteX1" fmla="*/ 0 w 850232"/>
              <a:gd name="connsiteY1" fmla="*/ 786063 h 786063"/>
              <a:gd name="connsiteX2" fmla="*/ 850232 w 850232"/>
              <a:gd name="connsiteY2" fmla="*/ 786063 h 786063"/>
              <a:gd name="connsiteX3" fmla="*/ 850232 w 850232"/>
              <a:gd name="connsiteY3" fmla="*/ 401053 h 786063"/>
            </a:gdLst>
            <a:ahLst/>
            <a:cxnLst>
              <a:cxn ang="0">
                <a:pos x="connsiteX0" y="connsiteY0"/>
              </a:cxn>
              <a:cxn ang="0">
                <a:pos x="connsiteX1" y="connsiteY1"/>
              </a:cxn>
              <a:cxn ang="0">
                <a:pos x="connsiteX2" y="connsiteY2"/>
              </a:cxn>
              <a:cxn ang="0">
                <a:pos x="connsiteX3" y="connsiteY3"/>
              </a:cxn>
            </a:cxnLst>
            <a:rect l="l" t="t" r="r" b="b"/>
            <a:pathLst>
              <a:path w="850232" h="786063">
                <a:moveTo>
                  <a:pt x="0" y="0"/>
                </a:moveTo>
                <a:lnTo>
                  <a:pt x="0" y="786063"/>
                </a:lnTo>
                <a:lnTo>
                  <a:pt x="850232" y="786063"/>
                </a:lnTo>
                <a:lnTo>
                  <a:pt x="850232" y="401053"/>
                </a:lnTo>
              </a:path>
            </a:pathLst>
          </a:custGeom>
          <a:noFill/>
          <a:ln>
            <a:solidFill>
              <a:schemeClr val="tx1">
                <a:lumMod val="50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flipH="1">
            <a:off x="2519409" y="3801979"/>
            <a:ext cx="850232" cy="786063"/>
          </a:xfrm>
          <a:custGeom>
            <a:avLst/>
            <a:gdLst>
              <a:gd name="connsiteX0" fmla="*/ 0 w 850232"/>
              <a:gd name="connsiteY0" fmla="*/ 0 h 786063"/>
              <a:gd name="connsiteX1" fmla="*/ 0 w 850232"/>
              <a:gd name="connsiteY1" fmla="*/ 786063 h 786063"/>
              <a:gd name="connsiteX2" fmla="*/ 850232 w 850232"/>
              <a:gd name="connsiteY2" fmla="*/ 786063 h 786063"/>
              <a:gd name="connsiteX3" fmla="*/ 850232 w 850232"/>
              <a:gd name="connsiteY3" fmla="*/ 401053 h 786063"/>
            </a:gdLst>
            <a:ahLst/>
            <a:cxnLst>
              <a:cxn ang="0">
                <a:pos x="connsiteX0" y="connsiteY0"/>
              </a:cxn>
              <a:cxn ang="0">
                <a:pos x="connsiteX1" y="connsiteY1"/>
              </a:cxn>
              <a:cxn ang="0">
                <a:pos x="connsiteX2" y="connsiteY2"/>
              </a:cxn>
              <a:cxn ang="0">
                <a:pos x="connsiteX3" y="connsiteY3"/>
              </a:cxn>
            </a:cxnLst>
            <a:rect l="l" t="t" r="r" b="b"/>
            <a:pathLst>
              <a:path w="850232" h="786063">
                <a:moveTo>
                  <a:pt x="0" y="0"/>
                </a:moveTo>
                <a:lnTo>
                  <a:pt x="0" y="786063"/>
                </a:lnTo>
                <a:lnTo>
                  <a:pt x="850232" y="786063"/>
                </a:lnTo>
                <a:lnTo>
                  <a:pt x="850232" y="401053"/>
                </a:lnTo>
              </a:path>
            </a:pathLst>
          </a:custGeom>
          <a:noFill/>
          <a:ln>
            <a:solidFill>
              <a:schemeClr val="tx1">
                <a:lumMod val="50000"/>
              </a:scheme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79085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922620" y="1425786"/>
            <a:ext cx="5819590"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2" name="Title 1"/>
          <p:cNvSpPr>
            <a:spLocks noGrp="1"/>
          </p:cNvSpPr>
          <p:nvPr>
            <p:ph type="title"/>
          </p:nvPr>
        </p:nvSpPr>
        <p:spPr/>
        <p:txBody>
          <a:bodyPr/>
          <a:lstStyle/>
          <a:p>
            <a:r>
              <a:rPr lang="en-US" dirty="0" smtClean="0"/>
              <a:t>Tear down the walls?</a:t>
            </a:r>
            <a:endParaRPr lang="en-GB" dirty="0"/>
          </a:p>
        </p:txBody>
      </p:sp>
      <p:cxnSp>
        <p:nvCxnSpPr>
          <p:cNvPr id="26" name="Straight Arrow Connector 25"/>
          <p:cNvCxnSpPr/>
          <p:nvPr/>
        </p:nvCxnSpPr>
        <p:spPr>
          <a:xfrm>
            <a:off x="1285337" y="2570938"/>
            <a:ext cx="1064307" cy="0"/>
          </a:xfrm>
          <a:prstGeom prst="straightConnector1">
            <a:avLst/>
          </a:prstGeom>
          <a:ln w="444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530541" y="2266740"/>
            <a:ext cx="615950" cy="612714"/>
            <a:chOff x="2978350" y="3904528"/>
            <a:chExt cx="821266" cy="816952"/>
          </a:xfrm>
        </p:grpSpPr>
        <p:sp>
          <p:nvSpPr>
            <p:cNvPr id="33" name="Rounded Rectangle 32"/>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34" name="Picture 3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47061" y="3029666"/>
            <a:ext cx="461342" cy="41062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78820" y="1651268"/>
            <a:ext cx="676580" cy="5741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41122" y="2978133"/>
            <a:ext cx="731624" cy="49037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61778" y="1523173"/>
            <a:ext cx="531482" cy="56383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05474" y="1733408"/>
            <a:ext cx="802917" cy="802917"/>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54391" y="2118936"/>
            <a:ext cx="645490" cy="443987"/>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69279" y="2907708"/>
            <a:ext cx="1146743" cy="810347"/>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14158" y="2978539"/>
            <a:ext cx="685802" cy="685802"/>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506936" y="2146111"/>
            <a:ext cx="657530" cy="585202"/>
          </a:xfrm>
          <a:prstGeom prst="rect">
            <a:avLst/>
          </a:prstGeom>
        </p:spPr>
      </p:pic>
      <p:pic>
        <p:nvPicPr>
          <p:cNvPr id="39" name="Picture 3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777175" y="2421162"/>
            <a:ext cx="578207" cy="292858"/>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5733" y="2986880"/>
            <a:ext cx="531482" cy="563834"/>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57834" y="2403788"/>
            <a:ext cx="531482" cy="563834"/>
          </a:xfrm>
          <a:prstGeom prst="rect">
            <a:avLst/>
          </a:prstGeom>
        </p:spPr>
      </p:pic>
      <p:pic>
        <p:nvPicPr>
          <p:cNvPr id="43" name="Picture 4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8631777">
            <a:off x="4611247" y="1821403"/>
            <a:ext cx="369588" cy="369588"/>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4578226">
            <a:off x="4377544" y="2559531"/>
            <a:ext cx="369588" cy="369588"/>
          </a:xfrm>
          <a:prstGeom prst="rect">
            <a:avLst/>
          </a:prstGeom>
        </p:spPr>
      </p:pic>
      <p:pic>
        <p:nvPicPr>
          <p:cNvPr id="42" name="Picture 4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800613">
            <a:off x="3328602" y="2182396"/>
            <a:ext cx="369588" cy="369588"/>
          </a:xfrm>
          <a:prstGeom prst="rect">
            <a:avLst/>
          </a:prstGeom>
        </p:spPr>
      </p:pic>
      <p:grpSp>
        <p:nvGrpSpPr>
          <p:cNvPr id="4" name="Group 3"/>
          <p:cNvGrpSpPr/>
          <p:nvPr/>
        </p:nvGrpSpPr>
        <p:grpSpPr>
          <a:xfrm>
            <a:off x="5242748" y="2311585"/>
            <a:ext cx="606321" cy="492836"/>
            <a:chOff x="3651967" y="3759506"/>
            <a:chExt cx="808428" cy="657115"/>
          </a:xfrm>
        </p:grpSpPr>
        <p:pic>
          <p:nvPicPr>
            <p:cNvPr id="3" name="Picture 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767999" y="3759506"/>
              <a:ext cx="492784" cy="492784"/>
            </a:xfrm>
            <a:prstGeom prst="rect">
              <a:avLst/>
            </a:prstGeom>
          </p:spPr>
        </p:pic>
        <p:pic>
          <p:nvPicPr>
            <p:cNvPr id="45" name="Picture 4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868884">
              <a:off x="3967611" y="3807714"/>
              <a:ext cx="492784" cy="492784"/>
            </a:xfrm>
            <a:prstGeom prst="rect">
              <a:avLst/>
            </a:prstGeom>
          </p:spPr>
        </p:pic>
        <p:pic>
          <p:nvPicPr>
            <p:cNvPr id="46" name="Picture 4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20836739">
              <a:off x="3651967" y="3807715"/>
              <a:ext cx="492784" cy="492784"/>
            </a:xfrm>
            <a:prstGeom prst="rect">
              <a:avLst/>
            </a:prstGeom>
          </p:spPr>
        </p:pic>
        <p:pic>
          <p:nvPicPr>
            <p:cNvPr id="47" name="Picture 4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665582" y="3923837"/>
              <a:ext cx="492784" cy="492784"/>
            </a:xfrm>
            <a:prstGeom prst="rect">
              <a:avLst/>
            </a:prstGeom>
          </p:spPr>
        </p:pic>
      </p:grpSp>
      <p:pic>
        <p:nvPicPr>
          <p:cNvPr id="48" name="Picture 4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462210">
            <a:off x="3957498" y="3267221"/>
            <a:ext cx="380183" cy="369588"/>
          </a:xfrm>
          <a:prstGeom prst="rect">
            <a:avLst/>
          </a:prstGeom>
        </p:spPr>
      </p:pic>
      <p:pic>
        <p:nvPicPr>
          <p:cNvPr id="5" name="Picture 4"/>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112906" y="1624742"/>
            <a:ext cx="239333" cy="239333"/>
          </a:xfrm>
          <a:prstGeom prst="rect">
            <a:avLst/>
          </a:prstGeom>
        </p:spPr>
      </p:pic>
      <p:pic>
        <p:nvPicPr>
          <p:cNvPr id="49" name="Picture 4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114976" y="3312876"/>
            <a:ext cx="369588" cy="369588"/>
          </a:xfrm>
          <a:prstGeom prst="rect">
            <a:avLst/>
          </a:prstGeom>
        </p:spPr>
      </p:pic>
      <p:pic>
        <p:nvPicPr>
          <p:cNvPr id="51" name="Picture 5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742518" y="1635846"/>
            <a:ext cx="239333" cy="239333"/>
          </a:xfrm>
          <a:prstGeom prst="rect">
            <a:avLst/>
          </a:prstGeom>
        </p:spPr>
      </p:pic>
      <p:pic>
        <p:nvPicPr>
          <p:cNvPr id="52" name="Picture 5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985958" y="1486503"/>
            <a:ext cx="239333" cy="239333"/>
          </a:xfrm>
          <a:prstGeom prst="rect">
            <a:avLst/>
          </a:prstGeom>
        </p:spPr>
      </p:pic>
      <p:pic>
        <p:nvPicPr>
          <p:cNvPr id="53" name="Picture 5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127900" y="2154606"/>
            <a:ext cx="239333" cy="239333"/>
          </a:xfrm>
          <a:prstGeom prst="rect">
            <a:avLst/>
          </a:prstGeom>
        </p:spPr>
      </p:pic>
      <p:pic>
        <p:nvPicPr>
          <p:cNvPr id="54" name="Picture 5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128421" y="2790333"/>
            <a:ext cx="239333" cy="239333"/>
          </a:xfrm>
          <a:prstGeom prst="rect">
            <a:avLst/>
          </a:prstGeom>
        </p:spPr>
      </p:pic>
      <p:pic>
        <p:nvPicPr>
          <p:cNvPr id="55" name="Picture 54"/>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47681" y="3022683"/>
            <a:ext cx="239333" cy="239333"/>
          </a:xfrm>
          <a:prstGeom prst="rect">
            <a:avLst/>
          </a:prstGeom>
        </p:spPr>
      </p:pic>
      <p:pic>
        <p:nvPicPr>
          <p:cNvPr id="56" name="Picture 5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227195" y="2834172"/>
            <a:ext cx="239333" cy="239333"/>
          </a:xfrm>
          <a:prstGeom prst="rect">
            <a:avLst/>
          </a:prstGeom>
        </p:spPr>
      </p:pic>
      <p:pic>
        <p:nvPicPr>
          <p:cNvPr id="57" name="Picture 56"/>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839097" y="1462613"/>
            <a:ext cx="239333" cy="239333"/>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786880" y="2259290"/>
            <a:ext cx="583092" cy="583092"/>
          </a:xfrm>
          <a:prstGeom prst="rect">
            <a:avLst/>
          </a:prstGeom>
        </p:spPr>
      </p:pic>
      <p:pic>
        <p:nvPicPr>
          <p:cNvPr id="59" name="Picture 58"/>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486183" y="1523170"/>
            <a:ext cx="583092" cy="583092"/>
          </a:xfrm>
          <a:prstGeom prst="rect">
            <a:avLst/>
          </a:prstGeom>
        </p:spPr>
      </p:pic>
      <p:pic>
        <p:nvPicPr>
          <p:cNvPr id="58" name="Picture 5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930304" y="1563016"/>
            <a:ext cx="583092" cy="583092"/>
          </a:xfrm>
          <a:prstGeom prst="rect">
            <a:avLst/>
          </a:prstGeom>
        </p:spPr>
      </p:pic>
      <p:pic>
        <p:nvPicPr>
          <p:cNvPr id="38" name="Picture 3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716678" y="2266280"/>
            <a:ext cx="583092" cy="583092"/>
          </a:xfrm>
          <a:prstGeom prst="rect">
            <a:avLst/>
          </a:prstGeom>
        </p:spPr>
      </p:pic>
    </p:spTree>
    <p:extLst>
      <p:ext uri="{BB962C8B-B14F-4D97-AF65-F5344CB8AC3E}">
        <p14:creationId xmlns:p14="http://schemas.microsoft.com/office/powerpoint/2010/main" val="204852397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opportunity?</a:t>
            </a:r>
            <a:endParaRPr lang="en-GB" dirty="0"/>
          </a:p>
        </p:txBody>
      </p:sp>
      <p:sp>
        <p:nvSpPr>
          <p:cNvPr id="3" name="Rectangle 2"/>
          <p:cNvSpPr/>
          <p:nvPr/>
        </p:nvSpPr>
        <p:spPr>
          <a:xfrm>
            <a:off x="1582949" y="1270511"/>
            <a:ext cx="5881059" cy="249734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sz="1050"/>
          </a:p>
        </p:txBody>
      </p:sp>
      <p:sp>
        <p:nvSpPr>
          <p:cNvPr id="7" name="Rounded Rectangle 6"/>
          <p:cNvSpPr/>
          <p:nvPr/>
        </p:nvSpPr>
        <p:spPr>
          <a:xfrm>
            <a:off x="2758297" y="1445197"/>
            <a:ext cx="1516092" cy="1183976"/>
          </a:xfrm>
          <a:prstGeom prst="roundRect">
            <a:avLst>
              <a:gd name="adj" fmla="val 80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50"/>
          </a:p>
        </p:txBody>
      </p:sp>
      <p:grpSp>
        <p:nvGrpSpPr>
          <p:cNvPr id="25" name="Group 24"/>
          <p:cNvGrpSpPr/>
          <p:nvPr/>
        </p:nvGrpSpPr>
        <p:grpSpPr>
          <a:xfrm>
            <a:off x="1822332" y="1427936"/>
            <a:ext cx="5400136" cy="2216994"/>
            <a:chOff x="905773" y="1046665"/>
            <a:chExt cx="7200181" cy="2955992"/>
          </a:xfrm>
        </p:grpSpPr>
        <p:sp>
          <p:nvSpPr>
            <p:cNvPr id="4" name="Rounded Rectangle 3"/>
            <p:cNvSpPr/>
            <p:nvPr/>
          </p:nvSpPr>
          <p:spPr>
            <a:xfrm>
              <a:off x="905774" y="1069675"/>
              <a:ext cx="1095555" cy="1578634"/>
            </a:xfrm>
            <a:prstGeom prst="roundRect">
              <a:avLst>
                <a:gd name="adj" fmla="val 8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5" name="Rounded Rectangle 4"/>
            <p:cNvSpPr/>
            <p:nvPr/>
          </p:nvSpPr>
          <p:spPr>
            <a:xfrm>
              <a:off x="905773" y="2800709"/>
              <a:ext cx="2251495" cy="520461"/>
            </a:xfrm>
            <a:prstGeom prst="roundRect">
              <a:avLst>
                <a:gd name="adj" fmla="val 800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050"/>
            </a:p>
          </p:txBody>
        </p:sp>
        <p:sp>
          <p:nvSpPr>
            <p:cNvPr id="6" name="Rounded Rectangle 5"/>
            <p:cNvSpPr/>
            <p:nvPr/>
          </p:nvSpPr>
          <p:spPr>
            <a:xfrm>
              <a:off x="905774" y="3482196"/>
              <a:ext cx="612475" cy="520461"/>
            </a:xfrm>
            <a:prstGeom prst="roundRect">
              <a:avLst>
                <a:gd name="adj" fmla="val 8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9" name="Rounded Rectangle 8"/>
            <p:cNvSpPr/>
            <p:nvPr/>
          </p:nvSpPr>
          <p:spPr>
            <a:xfrm>
              <a:off x="1725282" y="3482195"/>
              <a:ext cx="1431986" cy="520461"/>
            </a:xfrm>
            <a:prstGeom prst="roundRect">
              <a:avLst>
                <a:gd name="adj" fmla="val 80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50"/>
            </a:p>
          </p:txBody>
        </p:sp>
        <p:sp>
          <p:nvSpPr>
            <p:cNvPr id="10" name="Rounded Rectangle 9"/>
            <p:cNvSpPr/>
            <p:nvPr/>
          </p:nvSpPr>
          <p:spPr>
            <a:xfrm>
              <a:off x="5112589" y="1787105"/>
              <a:ext cx="1503871" cy="1163129"/>
            </a:xfrm>
            <a:prstGeom prst="roundRect">
              <a:avLst>
                <a:gd name="adj" fmla="val 8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11" name="Rounded Rectangle 10"/>
            <p:cNvSpPr/>
            <p:nvPr/>
          </p:nvSpPr>
          <p:spPr>
            <a:xfrm>
              <a:off x="4353464" y="1069675"/>
              <a:ext cx="612475" cy="2932981"/>
            </a:xfrm>
            <a:prstGeom prst="roundRect">
              <a:avLst>
                <a:gd name="adj" fmla="val 800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050"/>
            </a:p>
          </p:txBody>
        </p:sp>
        <p:sp>
          <p:nvSpPr>
            <p:cNvPr id="12" name="Rounded Rectangle 11"/>
            <p:cNvSpPr/>
            <p:nvPr/>
          </p:nvSpPr>
          <p:spPr>
            <a:xfrm>
              <a:off x="5112589" y="1069675"/>
              <a:ext cx="612475" cy="520461"/>
            </a:xfrm>
            <a:prstGeom prst="roundRect">
              <a:avLst>
                <a:gd name="adj" fmla="val 80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50"/>
            </a:p>
          </p:txBody>
        </p:sp>
        <p:sp>
          <p:nvSpPr>
            <p:cNvPr id="13" name="Rounded Rectangle 12"/>
            <p:cNvSpPr/>
            <p:nvPr/>
          </p:nvSpPr>
          <p:spPr>
            <a:xfrm>
              <a:off x="3365740" y="2800709"/>
              <a:ext cx="831011" cy="1163129"/>
            </a:xfrm>
            <a:prstGeom prst="roundRect">
              <a:avLst>
                <a:gd name="adj" fmla="val 8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14" name="Rounded Rectangle 13"/>
            <p:cNvSpPr/>
            <p:nvPr/>
          </p:nvSpPr>
          <p:spPr>
            <a:xfrm>
              <a:off x="6852249" y="3060939"/>
              <a:ext cx="1253705" cy="941717"/>
            </a:xfrm>
            <a:prstGeom prst="roundRect">
              <a:avLst>
                <a:gd name="adj" fmla="val 800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sz="1050"/>
            </a:p>
          </p:txBody>
        </p:sp>
        <p:sp>
          <p:nvSpPr>
            <p:cNvPr id="15" name="Rounded Rectangle 14"/>
            <p:cNvSpPr/>
            <p:nvPr/>
          </p:nvSpPr>
          <p:spPr>
            <a:xfrm>
              <a:off x="5126966" y="3060939"/>
              <a:ext cx="612475" cy="520461"/>
            </a:xfrm>
            <a:prstGeom prst="roundRect">
              <a:avLst>
                <a:gd name="adj" fmla="val 80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50"/>
            </a:p>
          </p:txBody>
        </p:sp>
        <p:sp>
          <p:nvSpPr>
            <p:cNvPr id="16" name="Rounded Rectangle 15"/>
            <p:cNvSpPr/>
            <p:nvPr/>
          </p:nvSpPr>
          <p:spPr>
            <a:xfrm>
              <a:off x="5979537" y="3060938"/>
              <a:ext cx="612475" cy="520461"/>
            </a:xfrm>
            <a:prstGeom prst="roundRect">
              <a:avLst>
                <a:gd name="adj" fmla="val 800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050"/>
            </a:p>
          </p:txBody>
        </p:sp>
        <p:sp>
          <p:nvSpPr>
            <p:cNvPr id="17" name="Rounded Rectangle 16"/>
            <p:cNvSpPr/>
            <p:nvPr/>
          </p:nvSpPr>
          <p:spPr>
            <a:xfrm>
              <a:off x="5134154" y="3646097"/>
              <a:ext cx="1457858" cy="317741"/>
            </a:xfrm>
            <a:prstGeom prst="roundRect">
              <a:avLst>
                <a:gd name="adj" fmla="val 8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18" name="Rounded Rectangle 17"/>
            <p:cNvSpPr/>
            <p:nvPr/>
          </p:nvSpPr>
          <p:spPr>
            <a:xfrm>
              <a:off x="6852248" y="2008517"/>
              <a:ext cx="1253705" cy="941717"/>
            </a:xfrm>
            <a:prstGeom prst="roundRect">
              <a:avLst>
                <a:gd name="adj" fmla="val 80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50"/>
            </a:p>
          </p:txBody>
        </p:sp>
        <p:sp>
          <p:nvSpPr>
            <p:cNvPr id="19" name="Rounded Rectangle 18"/>
            <p:cNvSpPr/>
            <p:nvPr/>
          </p:nvSpPr>
          <p:spPr>
            <a:xfrm>
              <a:off x="5979537" y="1046665"/>
              <a:ext cx="2126415" cy="672861"/>
            </a:xfrm>
            <a:prstGeom prst="roundRect">
              <a:avLst>
                <a:gd name="adj" fmla="val 800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050"/>
            </a:p>
          </p:txBody>
        </p:sp>
      </p:grpSp>
      <p:pic>
        <p:nvPicPr>
          <p:cNvPr id="20"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9653" y="2904668"/>
            <a:ext cx="561795" cy="561795"/>
          </a:xfrm>
          <a:prstGeom prst="rect">
            <a:avLst/>
          </a:prstGeom>
        </p:spPr>
      </p:pic>
      <p:cxnSp>
        <p:nvCxnSpPr>
          <p:cNvPr id="23" name="Straight Arrow Connector 22"/>
          <p:cNvCxnSpPr/>
          <p:nvPr/>
        </p:nvCxnSpPr>
        <p:spPr>
          <a:xfrm>
            <a:off x="4022071" y="2037182"/>
            <a:ext cx="53699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418635" y="2057669"/>
            <a:ext cx="53699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37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20"/>
                                        </p:tgtEl>
                                      </p:cBhvr>
                                    </p:animEffect>
                                    <p:set>
                                      <p:cBhvr>
                                        <p:cTn id="12" dur="1" fill="hold">
                                          <p:stCondLst>
                                            <p:cond delay="24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rctx="PPT">
                                        <p:cTn id="16" dur="indefinite"/>
                                        <p:tgtEl>
                                          <p:spTgt spid="25"/>
                                        </p:tgtEl>
                                        <p:attrNameLst>
                                          <p:attrName>style.opacity</p:attrName>
                                        </p:attrNameLst>
                                      </p:cBhvr>
                                      <p:to>
                                        <p:strVal val="0.25"/>
                                      </p:to>
                                    </p:set>
                                    <p:animEffect filter="image" prLst="opacity: 0.25">
                                      <p:cBhvr rctx="IE">
                                        <p:cTn id="17" dur="indefinite"/>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5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opportunity?</a:t>
            </a:r>
            <a:endParaRPr lang="en-GB" dirty="0"/>
          </a:p>
        </p:txBody>
      </p:sp>
      <p:sp>
        <p:nvSpPr>
          <p:cNvPr id="7" name="Rounded Rectangle 6"/>
          <p:cNvSpPr/>
          <p:nvPr/>
        </p:nvSpPr>
        <p:spPr>
          <a:xfrm>
            <a:off x="2758297" y="1445197"/>
            <a:ext cx="1516092" cy="1183976"/>
          </a:xfrm>
          <a:prstGeom prst="roundRect">
            <a:avLst>
              <a:gd name="adj" fmla="val 80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50"/>
          </a:p>
        </p:txBody>
      </p:sp>
      <p:sp>
        <p:nvSpPr>
          <p:cNvPr id="4" name="Rounded Rectangle 3"/>
          <p:cNvSpPr/>
          <p:nvPr/>
        </p:nvSpPr>
        <p:spPr>
          <a:xfrm>
            <a:off x="1822333" y="1445195"/>
            <a:ext cx="821666" cy="1183976"/>
          </a:xfrm>
          <a:prstGeom prst="roundRect">
            <a:avLst>
              <a:gd name="adj" fmla="val 8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5" name="Rounded Rectangle 4"/>
          <p:cNvSpPr/>
          <p:nvPr/>
        </p:nvSpPr>
        <p:spPr>
          <a:xfrm>
            <a:off x="1822333" y="2743471"/>
            <a:ext cx="1688621" cy="390346"/>
          </a:xfrm>
          <a:prstGeom prst="roundRect">
            <a:avLst>
              <a:gd name="adj" fmla="val 800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050"/>
          </a:p>
        </p:txBody>
      </p:sp>
      <p:sp>
        <p:nvSpPr>
          <p:cNvPr id="6" name="Rounded Rectangle 5"/>
          <p:cNvSpPr/>
          <p:nvPr/>
        </p:nvSpPr>
        <p:spPr>
          <a:xfrm>
            <a:off x="1822333" y="3254587"/>
            <a:ext cx="459356" cy="390346"/>
          </a:xfrm>
          <a:prstGeom prst="roundRect">
            <a:avLst>
              <a:gd name="adj" fmla="val 8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9" name="Rounded Rectangle 8"/>
          <p:cNvSpPr/>
          <p:nvPr/>
        </p:nvSpPr>
        <p:spPr>
          <a:xfrm>
            <a:off x="2436964" y="3254587"/>
            <a:ext cx="1073990" cy="390346"/>
          </a:xfrm>
          <a:prstGeom prst="roundRect">
            <a:avLst>
              <a:gd name="adj" fmla="val 80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50"/>
          </a:p>
        </p:txBody>
      </p:sp>
      <p:sp>
        <p:nvSpPr>
          <p:cNvPr id="10" name="Rounded Rectangle 9"/>
          <p:cNvSpPr/>
          <p:nvPr/>
        </p:nvSpPr>
        <p:spPr>
          <a:xfrm>
            <a:off x="4977447" y="1983272"/>
            <a:ext cx="1127903" cy="872347"/>
          </a:xfrm>
          <a:prstGeom prst="roundRect">
            <a:avLst>
              <a:gd name="adj" fmla="val 8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11" name="Rounded Rectangle 10"/>
          <p:cNvSpPr/>
          <p:nvPr/>
        </p:nvSpPr>
        <p:spPr>
          <a:xfrm>
            <a:off x="4408102" y="1445197"/>
            <a:ext cx="459356" cy="2199736"/>
          </a:xfrm>
          <a:prstGeom prst="roundRect">
            <a:avLst>
              <a:gd name="adj" fmla="val 800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050"/>
          </a:p>
        </p:txBody>
      </p:sp>
      <p:sp>
        <p:nvSpPr>
          <p:cNvPr id="12" name="Rounded Rectangle 11"/>
          <p:cNvSpPr/>
          <p:nvPr/>
        </p:nvSpPr>
        <p:spPr>
          <a:xfrm>
            <a:off x="4977445" y="1445197"/>
            <a:ext cx="459356" cy="390346"/>
          </a:xfrm>
          <a:prstGeom prst="roundRect">
            <a:avLst>
              <a:gd name="adj" fmla="val 80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50"/>
          </a:p>
        </p:txBody>
      </p:sp>
      <p:sp>
        <p:nvSpPr>
          <p:cNvPr id="13" name="Rounded Rectangle 12"/>
          <p:cNvSpPr/>
          <p:nvPr/>
        </p:nvSpPr>
        <p:spPr>
          <a:xfrm>
            <a:off x="3667309" y="2743475"/>
            <a:ext cx="623258" cy="872347"/>
          </a:xfrm>
          <a:prstGeom prst="roundRect">
            <a:avLst>
              <a:gd name="adj" fmla="val 8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14" name="Rounded Rectangle 13"/>
          <p:cNvSpPr/>
          <p:nvPr/>
        </p:nvSpPr>
        <p:spPr>
          <a:xfrm>
            <a:off x="6282191" y="2990401"/>
            <a:ext cx="940279" cy="706288"/>
          </a:xfrm>
          <a:prstGeom prst="roundRect">
            <a:avLst>
              <a:gd name="adj" fmla="val 800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sz="1050"/>
          </a:p>
        </p:txBody>
      </p:sp>
      <p:sp>
        <p:nvSpPr>
          <p:cNvPr id="15" name="Rounded Rectangle 14"/>
          <p:cNvSpPr/>
          <p:nvPr/>
        </p:nvSpPr>
        <p:spPr>
          <a:xfrm>
            <a:off x="5001167" y="2945115"/>
            <a:ext cx="459356" cy="390346"/>
          </a:xfrm>
          <a:prstGeom prst="roundRect">
            <a:avLst>
              <a:gd name="adj" fmla="val 80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50"/>
          </a:p>
        </p:txBody>
      </p:sp>
      <p:sp>
        <p:nvSpPr>
          <p:cNvPr id="16" name="Rounded Rectangle 15"/>
          <p:cNvSpPr/>
          <p:nvPr/>
        </p:nvSpPr>
        <p:spPr>
          <a:xfrm>
            <a:off x="5627656" y="2945115"/>
            <a:ext cx="459356" cy="390346"/>
          </a:xfrm>
          <a:prstGeom prst="roundRect">
            <a:avLst>
              <a:gd name="adj" fmla="val 800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050"/>
          </a:p>
        </p:txBody>
      </p:sp>
      <p:sp>
        <p:nvSpPr>
          <p:cNvPr id="17" name="Rounded Rectangle 16"/>
          <p:cNvSpPr/>
          <p:nvPr/>
        </p:nvSpPr>
        <p:spPr>
          <a:xfrm>
            <a:off x="4993618" y="3461617"/>
            <a:ext cx="1093394" cy="238306"/>
          </a:xfrm>
          <a:prstGeom prst="roundRect">
            <a:avLst>
              <a:gd name="adj" fmla="val 8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18" name="Rounded Rectangle 17"/>
          <p:cNvSpPr/>
          <p:nvPr/>
        </p:nvSpPr>
        <p:spPr>
          <a:xfrm>
            <a:off x="6282191" y="2045817"/>
            <a:ext cx="940279" cy="706288"/>
          </a:xfrm>
          <a:prstGeom prst="roundRect">
            <a:avLst>
              <a:gd name="adj" fmla="val 80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050"/>
          </a:p>
        </p:txBody>
      </p:sp>
      <p:sp>
        <p:nvSpPr>
          <p:cNvPr id="19" name="Rounded Rectangle 18"/>
          <p:cNvSpPr/>
          <p:nvPr/>
        </p:nvSpPr>
        <p:spPr>
          <a:xfrm>
            <a:off x="5627658" y="1317958"/>
            <a:ext cx="1594811" cy="504646"/>
          </a:xfrm>
          <a:prstGeom prst="roundRect">
            <a:avLst>
              <a:gd name="adj" fmla="val 800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050"/>
          </a:p>
        </p:txBody>
      </p:sp>
      <p:cxnSp>
        <p:nvCxnSpPr>
          <p:cNvPr id="21" name="Straight Connector 20"/>
          <p:cNvCxnSpPr/>
          <p:nvPr/>
        </p:nvCxnSpPr>
        <p:spPr>
          <a:xfrm>
            <a:off x="2705457" y="1121707"/>
            <a:ext cx="0" cy="1546285"/>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342319" y="1115236"/>
            <a:ext cx="0" cy="2788490"/>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37098" y="2687395"/>
            <a:ext cx="3005225" cy="0"/>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95325" y="3205520"/>
            <a:ext cx="2193266" cy="0"/>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595058" y="2680931"/>
            <a:ext cx="0" cy="1035173"/>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359324" y="3205524"/>
            <a:ext cx="0" cy="607625"/>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935362" y="1093676"/>
            <a:ext cx="0" cy="2788490"/>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540312" y="1121702"/>
            <a:ext cx="0" cy="773142"/>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935368" y="1914252"/>
            <a:ext cx="2470415" cy="0"/>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189978" y="1907788"/>
            <a:ext cx="0" cy="1898893"/>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935368" y="2899824"/>
            <a:ext cx="2470415" cy="0"/>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527376" y="2887965"/>
            <a:ext cx="1082" cy="473375"/>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935366" y="3400152"/>
            <a:ext cx="1254616" cy="0"/>
          </a:xfrm>
          <a:prstGeom prst="line">
            <a:avLst/>
          </a:prstGeom>
          <a:ln w="444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55077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Distributed Firewall</a:t>
            </a:r>
            <a:endParaRPr lang="en-GB" dirty="0"/>
          </a:p>
        </p:txBody>
      </p:sp>
      <p:sp>
        <p:nvSpPr>
          <p:cNvPr id="3" name="Rectangle 2"/>
          <p:cNvSpPr/>
          <p:nvPr/>
        </p:nvSpPr>
        <p:spPr>
          <a:xfrm>
            <a:off x="289560" y="907462"/>
            <a:ext cx="3069059" cy="331401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sz="1050" dirty="0"/>
          </a:p>
        </p:txBody>
      </p:sp>
      <p:sp>
        <p:nvSpPr>
          <p:cNvPr id="4" name="Rectangle 3"/>
          <p:cNvSpPr/>
          <p:nvPr/>
        </p:nvSpPr>
        <p:spPr>
          <a:xfrm>
            <a:off x="5911156" y="907462"/>
            <a:ext cx="3069059" cy="331401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sz="1050"/>
          </a:p>
        </p:txBody>
      </p:sp>
      <p:sp>
        <p:nvSpPr>
          <p:cNvPr id="5" name="Flowchart: Alternate Process 4"/>
          <p:cNvSpPr/>
          <p:nvPr/>
        </p:nvSpPr>
        <p:spPr>
          <a:xfrm>
            <a:off x="3900776" y="2129213"/>
            <a:ext cx="1389749" cy="1267574"/>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a:t>Network</a:t>
            </a:r>
          </a:p>
          <a:p>
            <a:pPr algn="ctr"/>
            <a:r>
              <a:rPr lang="en-US" sz="1050" dirty="0"/>
              <a:t>Fabric</a:t>
            </a:r>
          </a:p>
        </p:txBody>
      </p:sp>
      <p:sp>
        <p:nvSpPr>
          <p:cNvPr id="7" name="Rectangle 6"/>
          <p:cNvSpPr/>
          <p:nvPr/>
        </p:nvSpPr>
        <p:spPr>
          <a:xfrm>
            <a:off x="5570500" y="2442299"/>
            <a:ext cx="473432" cy="24435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50" dirty="0"/>
              <a:t>eth0</a:t>
            </a:r>
            <a:endParaRPr lang="en-GB" sz="1050" dirty="0"/>
          </a:p>
        </p:txBody>
      </p:sp>
      <p:sp>
        <p:nvSpPr>
          <p:cNvPr id="8" name="Rectangle 7"/>
          <p:cNvSpPr/>
          <p:nvPr/>
        </p:nvSpPr>
        <p:spPr>
          <a:xfrm>
            <a:off x="3121905" y="2442299"/>
            <a:ext cx="473432" cy="24435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050" dirty="0"/>
              <a:t>eth0</a:t>
            </a:r>
            <a:endParaRPr lang="en-GB" sz="1050" dirty="0"/>
          </a:p>
        </p:txBody>
      </p:sp>
      <p:cxnSp>
        <p:nvCxnSpPr>
          <p:cNvPr id="10" name="Straight Connector 9"/>
          <p:cNvCxnSpPr>
            <a:stCxn id="8" idx="3"/>
            <a:endCxn id="5" idx="1"/>
          </p:cNvCxnSpPr>
          <p:nvPr/>
        </p:nvCxnSpPr>
        <p:spPr>
          <a:xfrm>
            <a:off x="3595330" y="2564477"/>
            <a:ext cx="305439" cy="198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1"/>
            <a:endCxn id="5" idx="3"/>
          </p:cNvCxnSpPr>
          <p:nvPr/>
        </p:nvCxnSpPr>
        <p:spPr>
          <a:xfrm flipH="1">
            <a:off x="5290521" y="2564471"/>
            <a:ext cx="279976" cy="198523"/>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48278" y="999097"/>
            <a:ext cx="1144856" cy="981726"/>
            <a:chOff x="337042" y="793629"/>
            <a:chExt cx="1293349" cy="1109062"/>
          </a:xfrm>
        </p:grpSpPr>
        <p:sp>
          <p:nvSpPr>
            <p:cNvPr id="14" name="Rounded Rectangle 13"/>
            <p:cNvSpPr/>
            <p:nvPr/>
          </p:nvSpPr>
          <p:spPr>
            <a:xfrm>
              <a:off x="474452" y="793629"/>
              <a:ext cx="888520" cy="759125"/>
            </a:xfrm>
            <a:prstGeom prst="roundRect">
              <a:avLst>
                <a:gd name="adj" fmla="val 87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23" name="Rectangle 22"/>
            <p:cNvSpPr/>
            <p:nvPr/>
          </p:nvSpPr>
          <p:spPr>
            <a:xfrm>
              <a:off x="1095553" y="1173191"/>
              <a:ext cx="534838" cy="27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eth0</a:t>
              </a:r>
              <a:endParaRPr lang="en-GB" sz="1050" dirty="0"/>
            </a:p>
          </p:txBody>
        </p:sp>
        <p:sp>
          <p:nvSpPr>
            <p:cNvPr id="26" name="TextBox 25"/>
            <p:cNvSpPr txBox="1"/>
            <p:nvPr/>
          </p:nvSpPr>
          <p:spPr>
            <a:xfrm>
              <a:off x="337042" y="1564136"/>
              <a:ext cx="1197337" cy="338555"/>
            </a:xfrm>
            <a:prstGeom prst="rect">
              <a:avLst/>
            </a:prstGeom>
            <a:noFill/>
          </p:spPr>
          <p:txBody>
            <a:bodyPr wrap="none" rtlCol="0">
              <a:spAutoFit/>
            </a:bodyPr>
            <a:lstStyle/>
            <a:p>
              <a:r>
                <a:rPr lang="en-US" sz="1050" dirty="0"/>
                <a:t>192.168.1.2</a:t>
              </a:r>
              <a:endParaRPr lang="en-GB" sz="1050" dirty="0"/>
            </a:p>
          </p:txBody>
        </p:sp>
      </p:grpSp>
      <p:grpSp>
        <p:nvGrpSpPr>
          <p:cNvPr id="9" name="Group 8"/>
          <p:cNvGrpSpPr/>
          <p:nvPr/>
        </p:nvGrpSpPr>
        <p:grpSpPr>
          <a:xfrm>
            <a:off x="2533933" y="1044911"/>
            <a:ext cx="501429" cy="3008565"/>
            <a:chOff x="2268747" y="845390"/>
            <a:chExt cx="566467" cy="3398792"/>
          </a:xfrm>
        </p:grpSpPr>
        <p:sp>
          <p:nvSpPr>
            <p:cNvPr id="21" name="Flowchart: Alternate Process 20"/>
            <p:cNvSpPr/>
            <p:nvPr/>
          </p:nvSpPr>
          <p:spPr>
            <a:xfrm>
              <a:off x="2268747" y="845390"/>
              <a:ext cx="566467" cy="3398792"/>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
          <p:nvSpPr>
            <p:cNvPr id="6" name="TextBox 5"/>
            <p:cNvSpPr txBox="1"/>
            <p:nvPr/>
          </p:nvSpPr>
          <p:spPr>
            <a:xfrm rot="16200000">
              <a:off x="2117886" y="2375510"/>
              <a:ext cx="868187" cy="338555"/>
            </a:xfrm>
            <a:prstGeom prst="rect">
              <a:avLst/>
            </a:prstGeom>
            <a:noFill/>
          </p:spPr>
          <p:txBody>
            <a:bodyPr wrap="none" rtlCol="0">
              <a:spAutoFit/>
            </a:bodyPr>
            <a:lstStyle/>
            <a:p>
              <a:r>
                <a:rPr lang="en-US" sz="1050" dirty="0"/>
                <a:t>Routing</a:t>
              </a:r>
              <a:endParaRPr lang="en-GB" sz="1050" dirty="0"/>
            </a:p>
          </p:txBody>
        </p:sp>
      </p:grpSp>
      <p:grpSp>
        <p:nvGrpSpPr>
          <p:cNvPr id="30" name="Group 29"/>
          <p:cNvGrpSpPr/>
          <p:nvPr/>
        </p:nvGrpSpPr>
        <p:grpSpPr>
          <a:xfrm>
            <a:off x="6112665" y="1044911"/>
            <a:ext cx="501429" cy="3008565"/>
            <a:chOff x="2268747" y="845390"/>
            <a:chExt cx="566467" cy="3398792"/>
          </a:xfrm>
        </p:grpSpPr>
        <p:sp>
          <p:nvSpPr>
            <p:cNvPr id="31" name="Flowchart: Alternate Process 30"/>
            <p:cNvSpPr/>
            <p:nvPr/>
          </p:nvSpPr>
          <p:spPr>
            <a:xfrm>
              <a:off x="2268747" y="845390"/>
              <a:ext cx="566467" cy="3398792"/>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
          <p:nvSpPr>
            <p:cNvPr id="32" name="TextBox 31"/>
            <p:cNvSpPr txBox="1"/>
            <p:nvPr/>
          </p:nvSpPr>
          <p:spPr>
            <a:xfrm rot="16200000">
              <a:off x="2117886" y="2375510"/>
              <a:ext cx="868187" cy="338555"/>
            </a:xfrm>
            <a:prstGeom prst="rect">
              <a:avLst/>
            </a:prstGeom>
            <a:noFill/>
          </p:spPr>
          <p:txBody>
            <a:bodyPr wrap="none" rtlCol="0">
              <a:spAutoFit/>
            </a:bodyPr>
            <a:lstStyle/>
            <a:p>
              <a:r>
                <a:rPr lang="en-US" sz="1050" dirty="0"/>
                <a:t>Routing</a:t>
              </a:r>
              <a:endParaRPr lang="en-GB" sz="1050" dirty="0"/>
            </a:p>
          </p:txBody>
        </p:sp>
      </p:grpSp>
      <p:grpSp>
        <p:nvGrpSpPr>
          <p:cNvPr id="13" name="Group 12"/>
          <p:cNvGrpSpPr/>
          <p:nvPr/>
        </p:nvGrpSpPr>
        <p:grpSpPr>
          <a:xfrm>
            <a:off x="7728524" y="3228792"/>
            <a:ext cx="1144948" cy="972871"/>
            <a:chOff x="7441719" y="3312537"/>
            <a:chExt cx="1293453" cy="1099059"/>
          </a:xfrm>
        </p:grpSpPr>
        <p:sp>
          <p:nvSpPr>
            <p:cNvPr id="24" name="Rounded Rectangle 23"/>
            <p:cNvSpPr/>
            <p:nvPr/>
          </p:nvSpPr>
          <p:spPr>
            <a:xfrm>
              <a:off x="7769524" y="3312537"/>
              <a:ext cx="888520" cy="759125"/>
            </a:xfrm>
            <a:prstGeom prst="roundRect">
              <a:avLst>
                <a:gd name="adj" fmla="val 87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25" name="Rectangle 24"/>
            <p:cNvSpPr/>
            <p:nvPr/>
          </p:nvSpPr>
          <p:spPr>
            <a:xfrm>
              <a:off x="7441719" y="3692099"/>
              <a:ext cx="534838" cy="27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eth0</a:t>
              </a:r>
              <a:endParaRPr lang="en-GB" sz="1050" dirty="0"/>
            </a:p>
          </p:txBody>
        </p:sp>
        <p:sp>
          <p:nvSpPr>
            <p:cNvPr id="33" name="TextBox 32"/>
            <p:cNvSpPr txBox="1"/>
            <p:nvPr/>
          </p:nvSpPr>
          <p:spPr>
            <a:xfrm>
              <a:off x="7537835" y="4073041"/>
              <a:ext cx="1197337" cy="338555"/>
            </a:xfrm>
            <a:prstGeom prst="rect">
              <a:avLst/>
            </a:prstGeom>
            <a:noFill/>
          </p:spPr>
          <p:txBody>
            <a:bodyPr wrap="none" rtlCol="0">
              <a:spAutoFit/>
            </a:bodyPr>
            <a:lstStyle/>
            <a:p>
              <a:r>
                <a:rPr lang="en-US" sz="1050" dirty="0"/>
                <a:t>192.168.1.3</a:t>
              </a:r>
              <a:endParaRPr lang="en-GB" sz="1050" dirty="0"/>
            </a:p>
          </p:txBody>
        </p:sp>
      </p:grpSp>
      <p:grpSp>
        <p:nvGrpSpPr>
          <p:cNvPr id="34" name="Group 33"/>
          <p:cNvGrpSpPr/>
          <p:nvPr/>
        </p:nvGrpSpPr>
        <p:grpSpPr>
          <a:xfrm>
            <a:off x="350280" y="2014675"/>
            <a:ext cx="1144856" cy="981726"/>
            <a:chOff x="337042" y="793629"/>
            <a:chExt cx="1293349" cy="1109062"/>
          </a:xfrm>
        </p:grpSpPr>
        <p:sp>
          <p:nvSpPr>
            <p:cNvPr id="35" name="Rounded Rectangle 34"/>
            <p:cNvSpPr/>
            <p:nvPr/>
          </p:nvSpPr>
          <p:spPr>
            <a:xfrm>
              <a:off x="474452" y="793629"/>
              <a:ext cx="888520" cy="759125"/>
            </a:xfrm>
            <a:prstGeom prst="roundRect">
              <a:avLst>
                <a:gd name="adj" fmla="val 87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36" name="Rectangle 35"/>
            <p:cNvSpPr/>
            <p:nvPr/>
          </p:nvSpPr>
          <p:spPr>
            <a:xfrm>
              <a:off x="1095553" y="1173191"/>
              <a:ext cx="534838" cy="27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eth0</a:t>
              </a:r>
              <a:endParaRPr lang="en-GB" sz="1050" dirty="0"/>
            </a:p>
          </p:txBody>
        </p:sp>
        <p:sp>
          <p:nvSpPr>
            <p:cNvPr id="37" name="TextBox 36"/>
            <p:cNvSpPr txBox="1"/>
            <p:nvPr/>
          </p:nvSpPr>
          <p:spPr>
            <a:xfrm>
              <a:off x="337042" y="1564136"/>
              <a:ext cx="1197337" cy="338555"/>
            </a:xfrm>
            <a:prstGeom prst="rect">
              <a:avLst/>
            </a:prstGeom>
            <a:noFill/>
          </p:spPr>
          <p:txBody>
            <a:bodyPr wrap="none" rtlCol="0">
              <a:spAutoFit/>
            </a:bodyPr>
            <a:lstStyle/>
            <a:p>
              <a:r>
                <a:rPr lang="en-US" sz="1050" dirty="0"/>
                <a:t>192.168.1.4</a:t>
              </a:r>
              <a:endParaRPr lang="en-GB" sz="1050" dirty="0"/>
            </a:p>
          </p:txBody>
        </p:sp>
      </p:grpSp>
      <p:grpSp>
        <p:nvGrpSpPr>
          <p:cNvPr id="38" name="Group 37"/>
          <p:cNvGrpSpPr/>
          <p:nvPr/>
        </p:nvGrpSpPr>
        <p:grpSpPr>
          <a:xfrm>
            <a:off x="348278" y="3076088"/>
            <a:ext cx="1144856" cy="981726"/>
            <a:chOff x="337042" y="793629"/>
            <a:chExt cx="1293349" cy="1109062"/>
          </a:xfrm>
        </p:grpSpPr>
        <p:sp>
          <p:nvSpPr>
            <p:cNvPr id="39" name="Rounded Rectangle 38"/>
            <p:cNvSpPr/>
            <p:nvPr/>
          </p:nvSpPr>
          <p:spPr>
            <a:xfrm>
              <a:off x="474452" y="793629"/>
              <a:ext cx="888520" cy="759125"/>
            </a:xfrm>
            <a:prstGeom prst="roundRect">
              <a:avLst>
                <a:gd name="adj" fmla="val 87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40" name="Rectangle 39"/>
            <p:cNvSpPr/>
            <p:nvPr/>
          </p:nvSpPr>
          <p:spPr>
            <a:xfrm>
              <a:off x="1095553" y="1173191"/>
              <a:ext cx="534838" cy="27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eth0</a:t>
              </a:r>
              <a:endParaRPr lang="en-GB" sz="1050" dirty="0"/>
            </a:p>
          </p:txBody>
        </p:sp>
        <p:sp>
          <p:nvSpPr>
            <p:cNvPr id="41" name="TextBox 40"/>
            <p:cNvSpPr txBox="1"/>
            <p:nvPr/>
          </p:nvSpPr>
          <p:spPr>
            <a:xfrm>
              <a:off x="337042" y="1564136"/>
              <a:ext cx="1197337" cy="338555"/>
            </a:xfrm>
            <a:prstGeom prst="rect">
              <a:avLst/>
            </a:prstGeom>
            <a:noFill/>
          </p:spPr>
          <p:txBody>
            <a:bodyPr wrap="none" rtlCol="0">
              <a:spAutoFit/>
            </a:bodyPr>
            <a:lstStyle/>
            <a:p>
              <a:r>
                <a:rPr lang="en-US" sz="1050" dirty="0"/>
                <a:t>192.168.1.7</a:t>
              </a:r>
              <a:endParaRPr lang="en-GB" sz="1050" dirty="0"/>
            </a:p>
          </p:txBody>
        </p:sp>
      </p:grpSp>
      <p:grpSp>
        <p:nvGrpSpPr>
          <p:cNvPr id="42" name="Group 41"/>
          <p:cNvGrpSpPr/>
          <p:nvPr/>
        </p:nvGrpSpPr>
        <p:grpSpPr>
          <a:xfrm>
            <a:off x="7771063" y="2138083"/>
            <a:ext cx="1144948" cy="972871"/>
            <a:chOff x="7441719" y="3312537"/>
            <a:chExt cx="1293453" cy="1099059"/>
          </a:xfrm>
        </p:grpSpPr>
        <p:sp>
          <p:nvSpPr>
            <p:cNvPr id="43" name="Rounded Rectangle 42"/>
            <p:cNvSpPr/>
            <p:nvPr/>
          </p:nvSpPr>
          <p:spPr>
            <a:xfrm>
              <a:off x="7769524" y="3312537"/>
              <a:ext cx="888520" cy="759125"/>
            </a:xfrm>
            <a:prstGeom prst="roundRect">
              <a:avLst>
                <a:gd name="adj" fmla="val 87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44" name="Rectangle 43"/>
            <p:cNvSpPr/>
            <p:nvPr/>
          </p:nvSpPr>
          <p:spPr>
            <a:xfrm>
              <a:off x="7441719" y="3692099"/>
              <a:ext cx="534838" cy="27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eth0</a:t>
              </a:r>
              <a:endParaRPr lang="en-GB" sz="1050" dirty="0"/>
            </a:p>
          </p:txBody>
        </p:sp>
        <p:sp>
          <p:nvSpPr>
            <p:cNvPr id="45" name="TextBox 44"/>
            <p:cNvSpPr txBox="1"/>
            <p:nvPr/>
          </p:nvSpPr>
          <p:spPr>
            <a:xfrm>
              <a:off x="7537835" y="4073041"/>
              <a:ext cx="1197337" cy="338555"/>
            </a:xfrm>
            <a:prstGeom prst="rect">
              <a:avLst/>
            </a:prstGeom>
            <a:noFill/>
          </p:spPr>
          <p:txBody>
            <a:bodyPr wrap="none" rtlCol="0">
              <a:spAutoFit/>
            </a:bodyPr>
            <a:lstStyle/>
            <a:p>
              <a:r>
                <a:rPr lang="en-US" sz="1050" dirty="0"/>
                <a:t>192.168.1.6</a:t>
              </a:r>
              <a:endParaRPr lang="en-GB" sz="1050" dirty="0"/>
            </a:p>
          </p:txBody>
        </p:sp>
      </p:grpSp>
      <p:grpSp>
        <p:nvGrpSpPr>
          <p:cNvPr id="46" name="Group 45"/>
          <p:cNvGrpSpPr/>
          <p:nvPr/>
        </p:nvGrpSpPr>
        <p:grpSpPr>
          <a:xfrm>
            <a:off x="7728524" y="1044906"/>
            <a:ext cx="1144948" cy="972871"/>
            <a:chOff x="7441719" y="3312537"/>
            <a:chExt cx="1293453" cy="1099059"/>
          </a:xfrm>
        </p:grpSpPr>
        <p:sp>
          <p:nvSpPr>
            <p:cNvPr id="47" name="Rounded Rectangle 46"/>
            <p:cNvSpPr/>
            <p:nvPr/>
          </p:nvSpPr>
          <p:spPr>
            <a:xfrm>
              <a:off x="7769524" y="3312537"/>
              <a:ext cx="888520" cy="759125"/>
            </a:xfrm>
            <a:prstGeom prst="roundRect">
              <a:avLst>
                <a:gd name="adj" fmla="val 87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48" name="Rectangle 47"/>
            <p:cNvSpPr/>
            <p:nvPr/>
          </p:nvSpPr>
          <p:spPr>
            <a:xfrm>
              <a:off x="7441719" y="3692099"/>
              <a:ext cx="534838" cy="27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eth0</a:t>
              </a:r>
              <a:endParaRPr lang="en-GB" sz="1050" dirty="0"/>
            </a:p>
          </p:txBody>
        </p:sp>
        <p:sp>
          <p:nvSpPr>
            <p:cNvPr id="49" name="TextBox 48"/>
            <p:cNvSpPr txBox="1"/>
            <p:nvPr/>
          </p:nvSpPr>
          <p:spPr>
            <a:xfrm>
              <a:off x="7537835" y="4073041"/>
              <a:ext cx="1197337" cy="338555"/>
            </a:xfrm>
            <a:prstGeom prst="rect">
              <a:avLst/>
            </a:prstGeom>
            <a:noFill/>
          </p:spPr>
          <p:txBody>
            <a:bodyPr wrap="none" rtlCol="0">
              <a:spAutoFit/>
            </a:bodyPr>
            <a:lstStyle/>
            <a:p>
              <a:r>
                <a:rPr lang="en-US" sz="1050" dirty="0"/>
                <a:t>192.168.1.5</a:t>
              </a:r>
              <a:endParaRPr lang="en-GB" sz="1050" dirty="0"/>
            </a:p>
          </p:txBody>
        </p:sp>
      </p:grpSp>
      <p:cxnSp>
        <p:nvCxnSpPr>
          <p:cNvPr id="18" name="Straight Connector 17"/>
          <p:cNvCxnSpPr>
            <a:stCxn id="23" idx="3"/>
            <a:endCxn id="21" idx="1"/>
          </p:cNvCxnSpPr>
          <p:nvPr/>
        </p:nvCxnSpPr>
        <p:spPr>
          <a:xfrm>
            <a:off x="1493134" y="1457256"/>
            <a:ext cx="1040799" cy="109193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6" idx="3"/>
            <a:endCxn id="21" idx="1"/>
          </p:cNvCxnSpPr>
          <p:nvPr/>
        </p:nvCxnSpPr>
        <p:spPr>
          <a:xfrm>
            <a:off x="1495136" y="2472834"/>
            <a:ext cx="1038797" cy="76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40" idx="3"/>
            <a:endCxn id="21" idx="1"/>
          </p:cNvCxnSpPr>
          <p:nvPr/>
        </p:nvCxnSpPr>
        <p:spPr>
          <a:xfrm flipV="1">
            <a:off x="1493134" y="2549194"/>
            <a:ext cx="1040799" cy="985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48" idx="1"/>
            <a:endCxn id="31" idx="3"/>
          </p:cNvCxnSpPr>
          <p:nvPr/>
        </p:nvCxnSpPr>
        <p:spPr>
          <a:xfrm flipH="1">
            <a:off x="6614094" y="1503065"/>
            <a:ext cx="1114430" cy="1046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4" idx="1"/>
            <a:endCxn id="31" idx="3"/>
          </p:cNvCxnSpPr>
          <p:nvPr/>
        </p:nvCxnSpPr>
        <p:spPr>
          <a:xfrm flipH="1" flipV="1">
            <a:off x="6614094" y="2549194"/>
            <a:ext cx="1156969" cy="47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5" idx="1"/>
            <a:endCxn id="31" idx="3"/>
          </p:cNvCxnSpPr>
          <p:nvPr/>
        </p:nvCxnSpPr>
        <p:spPr>
          <a:xfrm flipH="1" flipV="1">
            <a:off x="6614094" y="2549194"/>
            <a:ext cx="1114430" cy="1137757"/>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091362" y="2185132"/>
            <a:ext cx="793103" cy="299684"/>
          </a:xfrm>
          <a:prstGeom prst="rect">
            <a:avLst/>
          </a:prstGeom>
          <a:noFill/>
        </p:spPr>
        <p:txBody>
          <a:bodyPr wrap="none" rtlCol="0">
            <a:spAutoFit/>
          </a:bodyPr>
          <a:lstStyle/>
          <a:p>
            <a:r>
              <a:rPr lang="en-US" sz="1050" dirty="0"/>
              <a:t>10.0.0.1</a:t>
            </a:r>
            <a:endParaRPr lang="en-GB" sz="1050" dirty="0"/>
          </a:p>
        </p:txBody>
      </p:sp>
      <p:sp>
        <p:nvSpPr>
          <p:cNvPr id="60" name="TextBox 59"/>
          <p:cNvSpPr txBox="1"/>
          <p:nvPr/>
        </p:nvSpPr>
        <p:spPr>
          <a:xfrm>
            <a:off x="5259983" y="2209270"/>
            <a:ext cx="793103" cy="299684"/>
          </a:xfrm>
          <a:prstGeom prst="rect">
            <a:avLst/>
          </a:prstGeom>
          <a:noFill/>
        </p:spPr>
        <p:txBody>
          <a:bodyPr wrap="none" rtlCol="0">
            <a:spAutoFit/>
          </a:bodyPr>
          <a:lstStyle/>
          <a:p>
            <a:r>
              <a:rPr lang="en-US" sz="1050" dirty="0"/>
              <a:t>10.0.0.2</a:t>
            </a:r>
            <a:endParaRPr lang="en-GB" sz="1050" dirty="0"/>
          </a:p>
        </p:txBody>
      </p:sp>
      <p:grpSp>
        <p:nvGrpSpPr>
          <p:cNvPr id="57" name="Group 56"/>
          <p:cNvGrpSpPr/>
          <p:nvPr/>
        </p:nvGrpSpPr>
        <p:grpSpPr>
          <a:xfrm>
            <a:off x="1670526" y="1478430"/>
            <a:ext cx="505046" cy="502393"/>
            <a:chOff x="2978350" y="3904528"/>
            <a:chExt cx="821266" cy="816952"/>
          </a:xfrm>
        </p:grpSpPr>
        <p:sp>
          <p:nvSpPr>
            <p:cNvPr id="67" name="Rounded Rectangle 66"/>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68" name="Picture 6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grpSp>
        <p:nvGrpSpPr>
          <p:cNvPr id="69" name="Group 68"/>
          <p:cNvGrpSpPr/>
          <p:nvPr/>
        </p:nvGrpSpPr>
        <p:grpSpPr>
          <a:xfrm>
            <a:off x="1670526" y="2278362"/>
            <a:ext cx="505046" cy="502393"/>
            <a:chOff x="2978350" y="3904528"/>
            <a:chExt cx="821266" cy="816952"/>
          </a:xfrm>
        </p:grpSpPr>
        <p:sp>
          <p:nvSpPr>
            <p:cNvPr id="70" name="Rounded Rectangle 69"/>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71" name="Picture 7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grpSp>
        <p:nvGrpSpPr>
          <p:cNvPr id="72" name="Group 71"/>
          <p:cNvGrpSpPr/>
          <p:nvPr/>
        </p:nvGrpSpPr>
        <p:grpSpPr>
          <a:xfrm>
            <a:off x="1670526" y="2996401"/>
            <a:ext cx="505046" cy="502393"/>
            <a:chOff x="2978350" y="3904528"/>
            <a:chExt cx="821266" cy="816952"/>
          </a:xfrm>
        </p:grpSpPr>
        <p:sp>
          <p:nvSpPr>
            <p:cNvPr id="73" name="Rounded Rectangle 72"/>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74" name="Picture 7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grpSp>
        <p:nvGrpSpPr>
          <p:cNvPr id="75" name="Group 74"/>
          <p:cNvGrpSpPr/>
          <p:nvPr/>
        </p:nvGrpSpPr>
        <p:grpSpPr>
          <a:xfrm>
            <a:off x="7048463" y="1478430"/>
            <a:ext cx="505046" cy="502393"/>
            <a:chOff x="2978350" y="3904528"/>
            <a:chExt cx="821266" cy="816952"/>
          </a:xfrm>
        </p:grpSpPr>
        <p:sp>
          <p:nvSpPr>
            <p:cNvPr id="76" name="Rounded Rectangle 75"/>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77" name="Picture 7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grpSp>
        <p:nvGrpSpPr>
          <p:cNvPr id="78" name="Group 77"/>
          <p:cNvGrpSpPr/>
          <p:nvPr/>
        </p:nvGrpSpPr>
        <p:grpSpPr>
          <a:xfrm>
            <a:off x="7048463" y="2278362"/>
            <a:ext cx="505046" cy="502393"/>
            <a:chOff x="2978350" y="3904528"/>
            <a:chExt cx="821266" cy="816952"/>
          </a:xfrm>
        </p:grpSpPr>
        <p:sp>
          <p:nvSpPr>
            <p:cNvPr id="79" name="Rounded Rectangle 78"/>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80" name="Picture 7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grpSp>
        <p:nvGrpSpPr>
          <p:cNvPr id="81" name="Group 80"/>
          <p:cNvGrpSpPr/>
          <p:nvPr/>
        </p:nvGrpSpPr>
        <p:grpSpPr>
          <a:xfrm>
            <a:off x="7048463" y="2996401"/>
            <a:ext cx="505046" cy="502393"/>
            <a:chOff x="2978350" y="3904528"/>
            <a:chExt cx="821266" cy="816952"/>
          </a:xfrm>
        </p:grpSpPr>
        <p:sp>
          <p:nvSpPr>
            <p:cNvPr id="82" name="Rounded Rectangle 81"/>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83" name="Picture 8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spTree>
    <p:extLst>
      <p:ext uri="{BB962C8B-B14F-4D97-AF65-F5344CB8AC3E}">
        <p14:creationId xmlns:p14="http://schemas.microsoft.com/office/powerpoint/2010/main" val="20146816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ounded Rectangle 98"/>
          <p:cNvSpPr/>
          <p:nvPr/>
        </p:nvSpPr>
        <p:spPr>
          <a:xfrm>
            <a:off x="6972546" y="1671624"/>
            <a:ext cx="835000" cy="1194875"/>
          </a:xfrm>
          <a:prstGeom prst="roundRect">
            <a:avLst>
              <a:gd name="adj" fmla="val 871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050" dirty="0"/>
          </a:p>
        </p:txBody>
      </p:sp>
      <p:pic>
        <p:nvPicPr>
          <p:cNvPr id="140" name="Picture 1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9782" y="2253846"/>
            <a:ext cx="536902" cy="53690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43151" y="2265691"/>
            <a:ext cx="631010" cy="561742"/>
          </a:xfrm>
          <a:prstGeom prst="rect">
            <a:avLst/>
          </a:prstGeom>
        </p:spPr>
      </p:pic>
      <p:pic>
        <p:nvPicPr>
          <p:cNvPr id="141" name="Picture 14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17459" y="2311891"/>
            <a:ext cx="524617" cy="409856"/>
          </a:xfrm>
          <a:prstGeom prst="rect">
            <a:avLst/>
          </a:prstGeom>
        </p:spPr>
      </p:pic>
      <p:pic>
        <p:nvPicPr>
          <p:cNvPr id="139" name="Picture 13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43785" y="2254507"/>
            <a:ext cx="692522" cy="576636"/>
          </a:xfrm>
          <a:prstGeom prst="rect">
            <a:avLst/>
          </a:prstGeom>
        </p:spPr>
      </p:pic>
      <p:sp>
        <p:nvSpPr>
          <p:cNvPr id="107" name="Rectangle 106"/>
          <p:cNvSpPr/>
          <p:nvPr/>
        </p:nvSpPr>
        <p:spPr>
          <a:xfrm>
            <a:off x="1697250" y="1327652"/>
            <a:ext cx="3623023" cy="280789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sz="1050" dirty="0"/>
          </a:p>
        </p:txBody>
      </p:sp>
      <p:cxnSp>
        <p:nvCxnSpPr>
          <p:cNvPr id="126" name="Straight Arrow Connector 125"/>
          <p:cNvCxnSpPr/>
          <p:nvPr/>
        </p:nvCxnSpPr>
        <p:spPr>
          <a:xfrm flipH="1" flipV="1">
            <a:off x="4843665" y="1833462"/>
            <a:ext cx="737261" cy="10516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2" name="Straight Arrow Connector 121"/>
          <p:cNvCxnSpPr/>
          <p:nvPr/>
        </p:nvCxnSpPr>
        <p:spPr>
          <a:xfrm>
            <a:off x="4843663" y="3098181"/>
            <a:ext cx="1049980" cy="239369"/>
          </a:xfrm>
          <a:prstGeom prst="straightConnector1">
            <a:avLst/>
          </a:prstGeom>
          <a:ln>
            <a:headEnd type="arrow"/>
            <a:tailEnd type="none"/>
          </a:ln>
        </p:spPr>
        <p:style>
          <a:lnRef idx="2">
            <a:schemeClr val="accent2"/>
          </a:lnRef>
          <a:fillRef idx="0">
            <a:schemeClr val="accent2"/>
          </a:fillRef>
          <a:effectRef idx="1">
            <a:schemeClr val="accent2"/>
          </a:effectRef>
          <a:fontRef idx="minor">
            <a:schemeClr val="tx1"/>
          </a:fontRef>
        </p:style>
      </p:cxnSp>
      <p:sp>
        <p:nvSpPr>
          <p:cNvPr id="106" name="Rectangle 105"/>
          <p:cNvSpPr/>
          <p:nvPr/>
        </p:nvSpPr>
        <p:spPr>
          <a:xfrm>
            <a:off x="1553871" y="1417169"/>
            <a:ext cx="3623023" cy="280789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sz="1050" dirty="0"/>
          </a:p>
        </p:txBody>
      </p:sp>
      <p:cxnSp>
        <p:nvCxnSpPr>
          <p:cNvPr id="124" name="Straight Arrow Connector 123"/>
          <p:cNvCxnSpPr/>
          <p:nvPr/>
        </p:nvCxnSpPr>
        <p:spPr>
          <a:xfrm flipH="1">
            <a:off x="4777632" y="1945101"/>
            <a:ext cx="800908"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0" name="Straight Arrow Connector 119"/>
          <p:cNvCxnSpPr/>
          <p:nvPr/>
        </p:nvCxnSpPr>
        <p:spPr>
          <a:xfrm>
            <a:off x="4817787" y="3251307"/>
            <a:ext cx="1063727" cy="86243"/>
          </a:xfrm>
          <a:prstGeom prst="straightConnector1">
            <a:avLst/>
          </a:prstGeom>
          <a:ln>
            <a:headEnd type="arrow"/>
            <a:tailEnd type="none"/>
          </a:ln>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p:txBody>
          <a:bodyPr/>
          <a:lstStyle/>
          <a:p>
            <a:r>
              <a:rPr lang="en-US" dirty="0" smtClean="0"/>
              <a:t>Project Calico architecture</a:t>
            </a:r>
            <a:endParaRPr lang="en-GB" dirty="0"/>
          </a:p>
        </p:txBody>
      </p:sp>
      <p:sp>
        <p:nvSpPr>
          <p:cNvPr id="51" name="Rectangle 50"/>
          <p:cNvSpPr/>
          <p:nvPr/>
        </p:nvSpPr>
        <p:spPr>
          <a:xfrm>
            <a:off x="1421205" y="1533647"/>
            <a:ext cx="3623023" cy="280789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sz="1050" dirty="0"/>
          </a:p>
        </p:txBody>
      </p:sp>
      <p:grpSp>
        <p:nvGrpSpPr>
          <p:cNvPr id="55" name="Group 54"/>
          <p:cNvGrpSpPr/>
          <p:nvPr/>
        </p:nvGrpSpPr>
        <p:grpSpPr>
          <a:xfrm>
            <a:off x="1395785" y="1611287"/>
            <a:ext cx="970012" cy="831796"/>
            <a:chOff x="337042" y="793629"/>
            <a:chExt cx="1293349" cy="1109062"/>
          </a:xfrm>
        </p:grpSpPr>
        <p:sp>
          <p:nvSpPr>
            <p:cNvPr id="56" name="Rounded Rectangle 55"/>
            <p:cNvSpPr/>
            <p:nvPr/>
          </p:nvSpPr>
          <p:spPr>
            <a:xfrm>
              <a:off x="474452" y="793629"/>
              <a:ext cx="888520" cy="759125"/>
            </a:xfrm>
            <a:prstGeom prst="roundRect">
              <a:avLst>
                <a:gd name="adj" fmla="val 8712"/>
              </a:avLst>
            </a:prstGeom>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en-GB" sz="1050"/>
            </a:p>
          </p:txBody>
        </p:sp>
        <p:sp>
          <p:nvSpPr>
            <p:cNvPr id="57" name="Rectangle 56"/>
            <p:cNvSpPr/>
            <p:nvPr/>
          </p:nvSpPr>
          <p:spPr>
            <a:xfrm>
              <a:off x="1095553" y="1173191"/>
              <a:ext cx="534838" cy="27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r>
                <a:rPr lang="en-US" sz="1050" dirty="0"/>
                <a:t>eth0</a:t>
              </a:r>
              <a:endParaRPr lang="en-GB" sz="1050" dirty="0"/>
            </a:p>
          </p:txBody>
        </p:sp>
        <p:sp>
          <p:nvSpPr>
            <p:cNvPr id="58" name="TextBox 57"/>
            <p:cNvSpPr txBox="1"/>
            <p:nvPr/>
          </p:nvSpPr>
          <p:spPr>
            <a:xfrm>
              <a:off x="337042" y="1564136"/>
              <a:ext cx="1197337" cy="338555"/>
            </a:xfrm>
            <a:prstGeom prst="rect">
              <a:avLst/>
            </a:prstGeom>
            <a:noFill/>
          </p:spPr>
          <p:txBody>
            <a:bodyPr wrap="none" rtlCol="0">
              <a:spAutoFit/>
            </a:bodyPr>
            <a:lstStyle/>
            <a:p>
              <a:r>
                <a:rPr lang="en-US" sz="1050" dirty="0"/>
                <a:t>192.168.1.2</a:t>
              </a:r>
              <a:endParaRPr lang="en-GB" sz="1050" dirty="0"/>
            </a:p>
          </p:txBody>
        </p:sp>
      </p:grpSp>
      <p:sp>
        <p:nvSpPr>
          <p:cNvPr id="60" name="Flowchart: Alternate Process 59"/>
          <p:cNvSpPr/>
          <p:nvPr/>
        </p:nvSpPr>
        <p:spPr>
          <a:xfrm>
            <a:off x="2844564" y="1650105"/>
            <a:ext cx="1041640" cy="2549094"/>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grpSp>
        <p:nvGrpSpPr>
          <p:cNvPr id="62" name="Group 61"/>
          <p:cNvGrpSpPr/>
          <p:nvPr/>
        </p:nvGrpSpPr>
        <p:grpSpPr>
          <a:xfrm>
            <a:off x="1397481" y="2471765"/>
            <a:ext cx="970012" cy="831796"/>
            <a:chOff x="337042" y="793629"/>
            <a:chExt cx="1293349" cy="1109062"/>
          </a:xfrm>
        </p:grpSpPr>
        <p:sp>
          <p:nvSpPr>
            <p:cNvPr id="63" name="Rounded Rectangle 62"/>
            <p:cNvSpPr/>
            <p:nvPr/>
          </p:nvSpPr>
          <p:spPr>
            <a:xfrm>
              <a:off x="474452" y="793629"/>
              <a:ext cx="888520" cy="759125"/>
            </a:xfrm>
            <a:prstGeom prst="roundRect">
              <a:avLst>
                <a:gd name="adj" fmla="val 8712"/>
              </a:avLst>
            </a:prstGeom>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en-GB" sz="1050"/>
            </a:p>
          </p:txBody>
        </p:sp>
        <p:sp>
          <p:nvSpPr>
            <p:cNvPr id="64" name="Rectangle 63"/>
            <p:cNvSpPr/>
            <p:nvPr/>
          </p:nvSpPr>
          <p:spPr>
            <a:xfrm>
              <a:off x="1095553" y="1173191"/>
              <a:ext cx="534838" cy="27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r>
                <a:rPr lang="en-US" sz="1050" dirty="0"/>
                <a:t>eth0</a:t>
              </a:r>
              <a:endParaRPr lang="en-GB" sz="1050" dirty="0"/>
            </a:p>
          </p:txBody>
        </p:sp>
        <p:sp>
          <p:nvSpPr>
            <p:cNvPr id="65" name="TextBox 64"/>
            <p:cNvSpPr txBox="1"/>
            <p:nvPr/>
          </p:nvSpPr>
          <p:spPr>
            <a:xfrm>
              <a:off x="337042" y="1564136"/>
              <a:ext cx="1197337" cy="338555"/>
            </a:xfrm>
            <a:prstGeom prst="rect">
              <a:avLst/>
            </a:prstGeom>
            <a:noFill/>
          </p:spPr>
          <p:txBody>
            <a:bodyPr wrap="none" rtlCol="0">
              <a:spAutoFit/>
            </a:bodyPr>
            <a:lstStyle/>
            <a:p>
              <a:r>
                <a:rPr lang="en-US" sz="1050" dirty="0"/>
                <a:t>192.168.1.4</a:t>
              </a:r>
              <a:endParaRPr lang="en-GB" sz="1050" dirty="0"/>
            </a:p>
          </p:txBody>
        </p:sp>
      </p:grpSp>
      <p:grpSp>
        <p:nvGrpSpPr>
          <p:cNvPr id="66" name="Group 65"/>
          <p:cNvGrpSpPr/>
          <p:nvPr/>
        </p:nvGrpSpPr>
        <p:grpSpPr>
          <a:xfrm>
            <a:off x="1395785" y="3371078"/>
            <a:ext cx="970012" cy="831796"/>
            <a:chOff x="337042" y="793629"/>
            <a:chExt cx="1293349" cy="1109062"/>
          </a:xfrm>
        </p:grpSpPr>
        <p:sp>
          <p:nvSpPr>
            <p:cNvPr id="67" name="Rounded Rectangle 66"/>
            <p:cNvSpPr/>
            <p:nvPr/>
          </p:nvSpPr>
          <p:spPr>
            <a:xfrm>
              <a:off x="474452" y="793629"/>
              <a:ext cx="888520" cy="759125"/>
            </a:xfrm>
            <a:prstGeom prst="roundRect">
              <a:avLst>
                <a:gd name="adj" fmla="val 8712"/>
              </a:avLst>
            </a:prstGeom>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en-GB" sz="1050"/>
            </a:p>
          </p:txBody>
        </p:sp>
        <p:sp>
          <p:nvSpPr>
            <p:cNvPr id="68" name="Rectangle 67"/>
            <p:cNvSpPr/>
            <p:nvPr/>
          </p:nvSpPr>
          <p:spPr>
            <a:xfrm>
              <a:off x="1095553" y="1173191"/>
              <a:ext cx="534838" cy="27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r>
                <a:rPr lang="en-US" sz="1050" dirty="0"/>
                <a:t>eth0</a:t>
              </a:r>
              <a:endParaRPr lang="en-GB" sz="1050" dirty="0"/>
            </a:p>
          </p:txBody>
        </p:sp>
        <p:sp>
          <p:nvSpPr>
            <p:cNvPr id="69" name="TextBox 68"/>
            <p:cNvSpPr txBox="1"/>
            <p:nvPr/>
          </p:nvSpPr>
          <p:spPr>
            <a:xfrm>
              <a:off x="337042" y="1564136"/>
              <a:ext cx="1197337" cy="338555"/>
            </a:xfrm>
            <a:prstGeom prst="rect">
              <a:avLst/>
            </a:prstGeom>
            <a:noFill/>
          </p:spPr>
          <p:txBody>
            <a:bodyPr wrap="none" rtlCol="0">
              <a:spAutoFit/>
            </a:bodyPr>
            <a:lstStyle/>
            <a:p>
              <a:r>
                <a:rPr lang="en-US" sz="1050" dirty="0"/>
                <a:t>192.168.1.7</a:t>
              </a:r>
              <a:endParaRPr lang="en-GB" sz="1050" dirty="0"/>
            </a:p>
          </p:txBody>
        </p:sp>
      </p:grpSp>
      <p:cxnSp>
        <p:nvCxnSpPr>
          <p:cNvPr id="70" name="Straight Connector 69"/>
          <p:cNvCxnSpPr>
            <a:stCxn id="57" idx="3"/>
            <a:endCxn id="60" idx="1"/>
          </p:cNvCxnSpPr>
          <p:nvPr/>
        </p:nvCxnSpPr>
        <p:spPr>
          <a:xfrm>
            <a:off x="2365793" y="1999475"/>
            <a:ext cx="478767" cy="925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4" idx="3"/>
          </p:cNvCxnSpPr>
          <p:nvPr/>
        </p:nvCxnSpPr>
        <p:spPr>
          <a:xfrm>
            <a:off x="2367495" y="2859955"/>
            <a:ext cx="477071" cy="64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68" idx="3"/>
            <a:endCxn id="60" idx="1"/>
          </p:cNvCxnSpPr>
          <p:nvPr/>
        </p:nvCxnSpPr>
        <p:spPr>
          <a:xfrm flipV="1">
            <a:off x="2365793" y="2924652"/>
            <a:ext cx="478767" cy="834612"/>
          </a:xfrm>
          <a:prstGeom prst="line">
            <a:avLst/>
          </a:prstGeom>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5580924" y="1669506"/>
            <a:ext cx="835000" cy="569344"/>
            <a:chOff x="6417526" y="845390"/>
            <a:chExt cx="1113333" cy="759125"/>
          </a:xfrm>
        </p:grpSpPr>
        <p:sp>
          <p:nvSpPr>
            <p:cNvPr id="80" name="Rounded Rectangle 79"/>
            <p:cNvSpPr/>
            <p:nvPr/>
          </p:nvSpPr>
          <p:spPr>
            <a:xfrm>
              <a:off x="6417526" y="845390"/>
              <a:ext cx="1113333" cy="759125"/>
            </a:xfrm>
            <a:prstGeom prst="roundRect">
              <a:avLst>
                <a:gd name="adj" fmla="val 871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050" dirty="0"/>
            </a:p>
          </p:txBody>
        </p:sp>
        <p:pic>
          <p:nvPicPr>
            <p:cNvPr id="81" name="Picture 8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06763" y="1064002"/>
              <a:ext cx="931653" cy="345040"/>
            </a:xfrm>
            <a:prstGeom prst="rect">
              <a:avLst/>
            </a:prstGeom>
          </p:spPr>
        </p:pic>
      </p:grpSp>
      <p:grpSp>
        <p:nvGrpSpPr>
          <p:cNvPr id="84" name="Group 83"/>
          <p:cNvGrpSpPr/>
          <p:nvPr/>
        </p:nvGrpSpPr>
        <p:grpSpPr>
          <a:xfrm>
            <a:off x="4115482" y="1695382"/>
            <a:ext cx="662150" cy="756962"/>
            <a:chOff x="3257813" y="931651"/>
            <a:chExt cx="882866" cy="1009283"/>
          </a:xfrm>
        </p:grpSpPr>
        <p:sp>
          <p:nvSpPr>
            <p:cNvPr id="78" name="Rounded Rectangle 77"/>
            <p:cNvSpPr/>
            <p:nvPr/>
          </p:nvSpPr>
          <p:spPr>
            <a:xfrm>
              <a:off x="3257813" y="931651"/>
              <a:ext cx="882866" cy="1009283"/>
            </a:xfrm>
            <a:prstGeom prst="roundRect">
              <a:avLst>
                <a:gd name="adj" fmla="val 8712"/>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dirty="0"/>
            </a:p>
            <a:p>
              <a:pPr algn="ctr"/>
              <a:endParaRPr lang="en-US" sz="1050" dirty="0"/>
            </a:p>
            <a:p>
              <a:pPr algn="ctr"/>
              <a:endParaRPr lang="en-GB" sz="1050" dirty="0"/>
            </a:p>
          </p:txBody>
        </p:sp>
        <p:pic>
          <p:nvPicPr>
            <p:cNvPr id="82" name="Picture 8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61150" y="999128"/>
              <a:ext cx="676191" cy="657143"/>
            </a:xfrm>
            <a:prstGeom prst="rect">
              <a:avLst/>
            </a:prstGeom>
          </p:spPr>
        </p:pic>
        <p:sp>
          <p:nvSpPr>
            <p:cNvPr id="83" name="TextBox 82"/>
            <p:cNvSpPr txBox="1"/>
            <p:nvPr/>
          </p:nvSpPr>
          <p:spPr>
            <a:xfrm>
              <a:off x="3417758" y="1581387"/>
              <a:ext cx="626666" cy="338555"/>
            </a:xfrm>
            <a:prstGeom prst="rect">
              <a:avLst/>
            </a:prstGeom>
            <a:noFill/>
          </p:spPr>
          <p:txBody>
            <a:bodyPr wrap="none" rtlCol="0">
              <a:spAutoFit/>
            </a:bodyPr>
            <a:lstStyle/>
            <a:p>
              <a:r>
                <a:rPr lang="en-US" sz="1050" dirty="0"/>
                <a:t>Felix</a:t>
              </a:r>
              <a:endParaRPr lang="en-GB" sz="1050" dirty="0"/>
            </a:p>
          </p:txBody>
        </p:sp>
      </p:grpSp>
      <p:sp>
        <p:nvSpPr>
          <p:cNvPr id="85" name="Flowchart: Magnetic Disk 43"/>
          <p:cNvSpPr/>
          <p:nvPr/>
        </p:nvSpPr>
        <p:spPr>
          <a:xfrm>
            <a:off x="3048666" y="2393113"/>
            <a:ext cx="633436" cy="363326"/>
          </a:xfrm>
          <a:prstGeom prst="flowChartMagneticDisk">
            <a:avLst/>
          </a:prstGeom>
          <a:solidFill>
            <a:schemeClr val="accent6">
              <a:lumMod val="60000"/>
              <a:lumOff val="40000"/>
            </a:schemeClr>
          </a:solidFill>
          <a:ln w="12700">
            <a:solidFill>
              <a:schemeClr val="bg2"/>
            </a:solidFill>
          </a:ln>
          <a:effectLst/>
        </p:spPr>
        <p:style>
          <a:lnRef idx="1">
            <a:schemeClr val="accent2"/>
          </a:lnRef>
          <a:fillRef idx="2">
            <a:schemeClr val="accent2"/>
          </a:fillRef>
          <a:effectRef idx="1">
            <a:schemeClr val="accent2"/>
          </a:effectRef>
          <a:fontRef idx="minor">
            <a:schemeClr val="dk1"/>
          </a:fontRef>
        </p:style>
        <p:txBody>
          <a:bodyPr lIns="0" tIns="54000" rIns="0" rtlCol="0" anchor="ctr"/>
          <a:lstStyle/>
          <a:p>
            <a:pPr algn="ctr"/>
            <a:r>
              <a:rPr lang="en-GB" sz="1200" dirty="0">
                <a:solidFill>
                  <a:schemeClr val="bg1"/>
                </a:solidFill>
              </a:rPr>
              <a:t>Routes</a:t>
            </a:r>
          </a:p>
        </p:txBody>
      </p:sp>
      <p:sp>
        <p:nvSpPr>
          <p:cNvPr id="86" name="Flowchart: Magnetic Disk 44"/>
          <p:cNvSpPr/>
          <p:nvPr/>
        </p:nvSpPr>
        <p:spPr>
          <a:xfrm>
            <a:off x="3048666" y="1891184"/>
            <a:ext cx="633436" cy="363326"/>
          </a:xfrm>
          <a:prstGeom prst="flowChartMagneticDisk">
            <a:avLst/>
          </a:prstGeom>
          <a:solidFill>
            <a:schemeClr val="accent6">
              <a:lumMod val="60000"/>
              <a:lumOff val="40000"/>
            </a:schemeClr>
          </a:solidFill>
          <a:ln w="12700">
            <a:solidFill>
              <a:schemeClr val="bg2"/>
            </a:solidFill>
          </a:ln>
          <a:effectLst/>
        </p:spPr>
        <p:style>
          <a:lnRef idx="1">
            <a:schemeClr val="accent2"/>
          </a:lnRef>
          <a:fillRef idx="2">
            <a:schemeClr val="accent2"/>
          </a:fillRef>
          <a:effectRef idx="1">
            <a:schemeClr val="accent2"/>
          </a:effectRef>
          <a:fontRef idx="minor">
            <a:schemeClr val="dk1"/>
          </a:fontRef>
        </p:style>
        <p:txBody>
          <a:bodyPr lIns="0" tIns="54000" rIns="0" rtlCol="0" anchor="ctr"/>
          <a:lstStyle/>
          <a:p>
            <a:pPr algn="ctr"/>
            <a:r>
              <a:rPr lang="en-US" sz="1200" dirty="0" err="1">
                <a:solidFill>
                  <a:schemeClr val="bg1"/>
                </a:solidFill>
              </a:rPr>
              <a:t>iptables</a:t>
            </a:r>
            <a:endParaRPr lang="en-GB" sz="1200" dirty="0">
              <a:solidFill>
                <a:schemeClr val="bg1"/>
              </a:solidFill>
            </a:endParaRPr>
          </a:p>
        </p:txBody>
      </p:sp>
      <p:cxnSp>
        <p:nvCxnSpPr>
          <p:cNvPr id="89" name="Straight Arrow Connector 88"/>
          <p:cNvCxnSpPr>
            <a:stCxn id="78" idx="1"/>
            <a:endCxn id="85" idx="4"/>
          </p:cNvCxnSpPr>
          <p:nvPr/>
        </p:nvCxnSpPr>
        <p:spPr>
          <a:xfrm flipH="1">
            <a:off x="3682102" y="2073867"/>
            <a:ext cx="433382" cy="500909"/>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cxnSp>
        <p:nvCxnSpPr>
          <p:cNvPr id="91" name="Straight Arrow Connector 90"/>
          <p:cNvCxnSpPr>
            <a:stCxn id="78" idx="1"/>
            <a:endCxn id="86" idx="4"/>
          </p:cNvCxnSpPr>
          <p:nvPr/>
        </p:nvCxnSpPr>
        <p:spPr>
          <a:xfrm flipH="1" flipV="1">
            <a:off x="3682102" y="2072850"/>
            <a:ext cx="433382" cy="1019"/>
          </a:xfrm>
          <a:prstGeom prst="straightConnector1">
            <a:avLst/>
          </a:prstGeom>
          <a:ln>
            <a:tailEnd type="none"/>
          </a:ln>
        </p:spPr>
        <p:style>
          <a:lnRef idx="3">
            <a:schemeClr val="accent2"/>
          </a:lnRef>
          <a:fillRef idx="0">
            <a:schemeClr val="accent2"/>
          </a:fillRef>
          <a:effectRef idx="2">
            <a:schemeClr val="accent2"/>
          </a:effectRef>
          <a:fontRef idx="minor">
            <a:schemeClr val="tx1"/>
          </a:fontRef>
        </p:style>
      </p:cxnSp>
      <p:pic>
        <p:nvPicPr>
          <p:cNvPr id="98" name="Picture 9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54336" y="2310601"/>
            <a:ext cx="471416" cy="457273"/>
          </a:xfrm>
          <a:prstGeom prst="rect">
            <a:avLst/>
          </a:prstGeom>
        </p:spPr>
      </p:pic>
      <p:pic>
        <p:nvPicPr>
          <p:cNvPr id="100" name="Picture 9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34933" y="1735320"/>
            <a:ext cx="507143" cy="492857"/>
          </a:xfrm>
          <a:prstGeom prst="rect">
            <a:avLst/>
          </a:prstGeom>
        </p:spPr>
      </p:pic>
      <p:cxnSp>
        <p:nvCxnSpPr>
          <p:cNvPr id="103" name="Straight Arrow Connector 102"/>
          <p:cNvCxnSpPr>
            <a:stCxn id="100" idx="1"/>
            <a:endCxn id="80" idx="3"/>
          </p:cNvCxnSpPr>
          <p:nvPr/>
        </p:nvCxnSpPr>
        <p:spPr>
          <a:xfrm flipH="1" flipV="1">
            <a:off x="6415922" y="1954181"/>
            <a:ext cx="719007" cy="2756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5" name="Straight Arrow Connector 104"/>
          <p:cNvCxnSpPr>
            <a:stCxn id="80" idx="1"/>
            <a:endCxn id="78" idx="3"/>
          </p:cNvCxnSpPr>
          <p:nvPr/>
        </p:nvCxnSpPr>
        <p:spPr>
          <a:xfrm flipH="1">
            <a:off x="4777635" y="1954175"/>
            <a:ext cx="803291" cy="1196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2" name="Straight Arrow Connector 111"/>
          <p:cNvCxnSpPr>
            <a:stCxn id="85" idx="4"/>
            <a:endCxn id="108" idx="1"/>
          </p:cNvCxnSpPr>
          <p:nvPr/>
        </p:nvCxnSpPr>
        <p:spPr>
          <a:xfrm>
            <a:off x="3682097" y="2574772"/>
            <a:ext cx="426912" cy="970428"/>
          </a:xfrm>
          <a:prstGeom prst="straightConnector1">
            <a:avLst/>
          </a:prstGeom>
          <a:ln>
            <a:tailEnd type="none"/>
          </a:ln>
        </p:spPr>
        <p:style>
          <a:lnRef idx="2">
            <a:schemeClr val="accent2"/>
          </a:lnRef>
          <a:fillRef idx="0">
            <a:schemeClr val="accent2"/>
          </a:fillRef>
          <a:effectRef idx="1">
            <a:schemeClr val="accent2"/>
          </a:effectRef>
          <a:fontRef idx="minor">
            <a:schemeClr val="tx1"/>
          </a:fontRef>
        </p:style>
      </p:cxnSp>
      <p:grpSp>
        <p:nvGrpSpPr>
          <p:cNvPr id="117" name="Group 116"/>
          <p:cNvGrpSpPr/>
          <p:nvPr/>
        </p:nvGrpSpPr>
        <p:grpSpPr>
          <a:xfrm>
            <a:off x="5893641" y="3098181"/>
            <a:ext cx="791218" cy="481999"/>
            <a:chOff x="6403184" y="3090990"/>
            <a:chExt cx="1054957" cy="642664"/>
          </a:xfrm>
        </p:grpSpPr>
        <p:sp>
          <p:nvSpPr>
            <p:cNvPr id="114" name="Rounded Rectangle 113"/>
            <p:cNvSpPr/>
            <p:nvPr/>
          </p:nvSpPr>
          <p:spPr>
            <a:xfrm>
              <a:off x="6403184" y="3090990"/>
              <a:ext cx="1054957" cy="642664"/>
            </a:xfrm>
            <a:prstGeom prst="roundRect">
              <a:avLst>
                <a:gd name="adj" fmla="val 871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dirty="0"/>
            </a:p>
            <a:p>
              <a:pPr algn="ctr"/>
              <a:endParaRPr lang="en-US" sz="1050" dirty="0"/>
            </a:p>
            <a:p>
              <a:pPr algn="ctr"/>
              <a:endParaRPr lang="en-GB" sz="1050" dirty="0"/>
            </a:p>
          </p:txBody>
        </p:sp>
        <p:sp>
          <p:nvSpPr>
            <p:cNvPr id="116" name="TextBox 115"/>
            <p:cNvSpPr txBox="1"/>
            <p:nvPr/>
          </p:nvSpPr>
          <p:spPr>
            <a:xfrm>
              <a:off x="6454865" y="3148601"/>
              <a:ext cx="966504" cy="553996"/>
            </a:xfrm>
            <a:prstGeom prst="rect">
              <a:avLst/>
            </a:prstGeom>
            <a:noFill/>
          </p:spPr>
          <p:txBody>
            <a:bodyPr wrap="none" rtlCol="0">
              <a:spAutoFit/>
            </a:bodyPr>
            <a:lstStyle/>
            <a:p>
              <a:pPr algn="ctr"/>
              <a:r>
                <a:rPr lang="en-US" sz="1050" dirty="0"/>
                <a:t>Route</a:t>
              </a:r>
            </a:p>
            <a:p>
              <a:pPr algn="ctr"/>
              <a:r>
                <a:rPr lang="en-US" sz="1050" dirty="0"/>
                <a:t>Reflector</a:t>
              </a:r>
              <a:endParaRPr lang="en-GB" sz="1050" dirty="0"/>
            </a:p>
          </p:txBody>
        </p:sp>
      </p:grpSp>
      <p:cxnSp>
        <p:nvCxnSpPr>
          <p:cNvPr id="119" name="Straight Arrow Connector 118"/>
          <p:cNvCxnSpPr>
            <a:stCxn id="108" idx="3"/>
            <a:endCxn id="114" idx="1"/>
          </p:cNvCxnSpPr>
          <p:nvPr/>
        </p:nvCxnSpPr>
        <p:spPr>
          <a:xfrm flipV="1">
            <a:off x="4771163" y="3339177"/>
            <a:ext cx="1122481" cy="206026"/>
          </a:xfrm>
          <a:prstGeom prst="straightConnector1">
            <a:avLst/>
          </a:prstGeom>
          <a:ln>
            <a:headEnd type="none"/>
            <a:tailEnd type="none" w="lg" len="med"/>
          </a:ln>
        </p:spPr>
        <p:style>
          <a:lnRef idx="2">
            <a:schemeClr val="accent2"/>
          </a:lnRef>
          <a:fillRef idx="0">
            <a:schemeClr val="accent2"/>
          </a:fillRef>
          <a:effectRef idx="1">
            <a:schemeClr val="accent2"/>
          </a:effectRef>
          <a:fontRef idx="minor">
            <a:schemeClr val="tx1"/>
          </a:fontRef>
        </p:style>
      </p:cxnSp>
      <p:pic>
        <p:nvPicPr>
          <p:cNvPr id="129" name="Picture 128"/>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023463" y="3259387"/>
            <a:ext cx="945365" cy="551127"/>
          </a:xfrm>
          <a:prstGeom prst="rect">
            <a:avLst/>
          </a:prstGeom>
        </p:spPr>
      </p:pic>
      <p:cxnSp>
        <p:nvCxnSpPr>
          <p:cNvPr id="130" name="Straight Arrow Connector 129"/>
          <p:cNvCxnSpPr/>
          <p:nvPr/>
        </p:nvCxnSpPr>
        <p:spPr>
          <a:xfrm>
            <a:off x="6692635" y="3371903"/>
            <a:ext cx="565592" cy="97505"/>
          </a:xfrm>
          <a:prstGeom prst="straightConnector1">
            <a:avLst/>
          </a:prstGeom>
          <a:ln>
            <a:headEnd type="none"/>
            <a:tailEnd type="none" w="lg" len="med"/>
          </a:ln>
        </p:spPr>
        <p:style>
          <a:lnRef idx="2">
            <a:schemeClr val="accent2"/>
          </a:lnRef>
          <a:fillRef idx="0">
            <a:schemeClr val="accent2"/>
          </a:fillRef>
          <a:effectRef idx="1">
            <a:schemeClr val="accent2"/>
          </a:effectRef>
          <a:fontRef idx="minor">
            <a:schemeClr val="tx1"/>
          </a:fontRef>
        </p:style>
      </p:cxnSp>
      <p:sp>
        <p:nvSpPr>
          <p:cNvPr id="133" name="TextBox 132"/>
          <p:cNvSpPr txBox="1"/>
          <p:nvPr/>
        </p:nvSpPr>
        <p:spPr>
          <a:xfrm>
            <a:off x="3101968" y="3876757"/>
            <a:ext cx="575799" cy="253916"/>
          </a:xfrm>
          <a:prstGeom prst="rect">
            <a:avLst/>
          </a:prstGeom>
          <a:noFill/>
        </p:spPr>
        <p:txBody>
          <a:bodyPr wrap="none" rtlCol="0">
            <a:spAutoFit/>
          </a:bodyPr>
          <a:lstStyle/>
          <a:p>
            <a:r>
              <a:rPr lang="en-US" sz="1050" dirty="0"/>
              <a:t>Kernel</a:t>
            </a:r>
            <a:endParaRPr lang="en-GB" sz="1050" dirty="0"/>
          </a:p>
        </p:txBody>
      </p:sp>
      <p:grpSp>
        <p:nvGrpSpPr>
          <p:cNvPr id="5" name="Group 4"/>
          <p:cNvGrpSpPr/>
          <p:nvPr/>
        </p:nvGrpSpPr>
        <p:grpSpPr>
          <a:xfrm>
            <a:off x="4109014" y="3098231"/>
            <a:ext cx="662150" cy="893939"/>
            <a:chOff x="4109014" y="2841557"/>
            <a:chExt cx="662150" cy="893939"/>
          </a:xfrm>
        </p:grpSpPr>
        <p:grpSp>
          <p:nvGrpSpPr>
            <p:cNvPr id="110" name="Group 109"/>
            <p:cNvGrpSpPr/>
            <p:nvPr/>
          </p:nvGrpSpPr>
          <p:grpSpPr>
            <a:xfrm>
              <a:off x="4109014" y="2841557"/>
              <a:ext cx="662150" cy="893939"/>
              <a:chOff x="3963305" y="3308229"/>
              <a:chExt cx="882866" cy="737930"/>
            </a:xfrm>
          </p:grpSpPr>
          <p:sp>
            <p:nvSpPr>
              <p:cNvPr id="108" name="Rounded Rectangle 107"/>
              <p:cNvSpPr/>
              <p:nvPr/>
            </p:nvSpPr>
            <p:spPr>
              <a:xfrm>
                <a:off x="3963305" y="3308229"/>
                <a:ext cx="882866" cy="737930"/>
              </a:xfrm>
              <a:prstGeom prst="roundRect">
                <a:avLst>
                  <a:gd name="adj" fmla="val 871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dirty="0"/>
              </a:p>
              <a:p>
                <a:pPr algn="ctr"/>
                <a:endParaRPr lang="en-US" sz="1050" dirty="0"/>
              </a:p>
              <a:p>
                <a:pPr algn="ctr"/>
                <a:endParaRPr lang="en-GB" sz="1050" dirty="0"/>
              </a:p>
            </p:txBody>
          </p:sp>
          <p:sp>
            <p:nvSpPr>
              <p:cNvPr id="109" name="TextBox 108"/>
              <p:cNvSpPr txBox="1"/>
              <p:nvPr/>
            </p:nvSpPr>
            <p:spPr>
              <a:xfrm>
                <a:off x="4071076" y="3736427"/>
                <a:ext cx="624529" cy="209603"/>
              </a:xfrm>
              <a:prstGeom prst="rect">
                <a:avLst/>
              </a:prstGeom>
              <a:noFill/>
            </p:spPr>
            <p:txBody>
              <a:bodyPr wrap="none" rtlCol="0">
                <a:spAutoFit/>
              </a:bodyPr>
              <a:lstStyle/>
              <a:p>
                <a:pPr algn="ctr"/>
                <a:r>
                  <a:rPr lang="en-US" sz="1050" dirty="0" smtClean="0"/>
                  <a:t>BGP</a:t>
                </a:r>
                <a:endParaRPr lang="en-US" sz="1050" dirty="0"/>
              </a:p>
            </p:txBody>
          </p:sp>
        </p:grpSp>
        <p:pic>
          <p:nvPicPr>
            <p:cNvPr id="3" name="Picture 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35232" y="2967356"/>
              <a:ext cx="599546" cy="278676"/>
            </a:xfrm>
            <a:prstGeom prst="rect">
              <a:avLst/>
            </a:prstGeom>
          </p:spPr>
        </p:pic>
      </p:grpSp>
      <p:sp>
        <p:nvSpPr>
          <p:cNvPr id="6" name="Rectangle 5"/>
          <p:cNvSpPr/>
          <p:nvPr/>
        </p:nvSpPr>
        <p:spPr>
          <a:xfrm>
            <a:off x="6657280" y="555193"/>
            <a:ext cx="2226493" cy="743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Developer intent </a:t>
            </a:r>
            <a:r>
              <a:rPr lang="en-US" sz="1800" smtClean="0"/>
              <a:t>from orchestrator</a:t>
            </a:r>
            <a:endParaRPr lang="en-US" sz="1800"/>
          </a:p>
        </p:txBody>
      </p:sp>
      <p:cxnSp>
        <p:nvCxnSpPr>
          <p:cNvPr id="8" name="Straight Arrow Connector 7"/>
          <p:cNvCxnSpPr/>
          <p:nvPr/>
        </p:nvCxnSpPr>
        <p:spPr>
          <a:xfrm flipH="1">
            <a:off x="6775425" y="1307447"/>
            <a:ext cx="285250" cy="436496"/>
          </a:xfrm>
          <a:prstGeom prst="straightConnector1">
            <a:avLst/>
          </a:prstGeom>
          <a:ln>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684859" y="3973068"/>
            <a:ext cx="2226493" cy="743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Route as native IP without L2 overlays</a:t>
            </a:r>
            <a:endParaRPr lang="en-US" sz="1800" dirty="0"/>
          </a:p>
        </p:txBody>
      </p:sp>
    </p:spTree>
    <p:extLst>
      <p:ext uri="{BB962C8B-B14F-4D97-AF65-F5344CB8AC3E}">
        <p14:creationId xmlns:p14="http://schemas.microsoft.com/office/powerpoint/2010/main" val="429444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250"/>
                                        <p:tgtEl>
                                          <p:spTgt spid="105"/>
                                        </p:tgtEl>
                                      </p:cBhvr>
                                    </p:animEffect>
                                  </p:childTnLst>
                                </p:cTn>
                              </p:par>
                              <p:par>
                                <p:cTn id="8" presetID="10" presetClass="entr" presetSubtype="0" fill="hold"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250"/>
                                        <p:tgtEl>
                                          <p:spTgt spid="124"/>
                                        </p:tgtEl>
                                      </p:cBhvr>
                                    </p:animEffect>
                                  </p:childTnLst>
                                </p:cTn>
                              </p:par>
                              <p:par>
                                <p:cTn id="11" presetID="10" presetClass="entr" presetSubtype="0"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fade">
                                      <p:cBhvr>
                                        <p:cTn id="13" dur="250"/>
                                        <p:tgtEl>
                                          <p:spTgt spid="126"/>
                                        </p:tgtEl>
                                      </p:cBhvr>
                                    </p:animEffect>
                                  </p:childTnLst>
                                </p:cTn>
                              </p:par>
                              <p:par>
                                <p:cTn id="14" presetID="10" presetClass="entr" presetSubtype="0" fill="hold"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250"/>
                                        <p:tgtEl>
                                          <p:spTgt spid="8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250"/>
                                        <p:tgtEl>
                                          <p:spTgt spid="10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250"/>
                                        <p:tgtEl>
                                          <p:spTgt spid="99"/>
                                        </p:tgtEl>
                                      </p:cBhvr>
                                    </p:animEffect>
                                  </p:childTnLst>
                                </p:cTn>
                              </p:par>
                              <p:par>
                                <p:cTn id="25" presetID="10" presetClass="entr" presetSubtype="0"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250"/>
                                        <p:tgtEl>
                                          <p:spTgt spid="100"/>
                                        </p:tgtEl>
                                      </p:cBhvr>
                                    </p:animEffect>
                                  </p:childTnLst>
                                </p:cTn>
                              </p:par>
                              <p:par>
                                <p:cTn id="28" presetID="10" presetClass="entr" presetSubtype="0" fill="hold" nodeType="withEffect">
                                  <p:stCondLst>
                                    <p:cond delay="0"/>
                                  </p:stCondLst>
                                  <p:childTnLst>
                                    <p:set>
                                      <p:cBhvr>
                                        <p:cTn id="29" dur="1" fill="hold">
                                          <p:stCondLst>
                                            <p:cond delay="0"/>
                                          </p:stCondLst>
                                        </p:cTn>
                                        <p:tgtEl>
                                          <p:spTgt spid="139"/>
                                        </p:tgtEl>
                                        <p:attrNameLst>
                                          <p:attrName>style.visibility</p:attrName>
                                        </p:attrNameLst>
                                      </p:cBhvr>
                                      <p:to>
                                        <p:strVal val="visible"/>
                                      </p:to>
                                    </p:set>
                                    <p:animEffect transition="in" filter="fade">
                                      <p:cBhvr>
                                        <p:cTn id="30" dur="250"/>
                                        <p:tgtEl>
                                          <p:spTgt spid="139"/>
                                        </p:tgtEl>
                                      </p:cBhvr>
                                    </p:animEffec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139"/>
                                        </p:tgtEl>
                                      </p:cBhvr>
                                    </p:animEffect>
                                    <p:set>
                                      <p:cBhvr>
                                        <p:cTn id="39" dur="1" fill="hold">
                                          <p:stCondLst>
                                            <p:cond delay="249"/>
                                          </p:stCondLst>
                                        </p:cTn>
                                        <p:tgtEl>
                                          <p:spTgt spid="13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40"/>
                                        </p:tgtEl>
                                        <p:attrNameLst>
                                          <p:attrName>style.visibility</p:attrName>
                                        </p:attrNameLst>
                                      </p:cBhvr>
                                      <p:to>
                                        <p:strVal val="visible"/>
                                      </p:to>
                                    </p:set>
                                    <p:animEffect transition="in" filter="fade">
                                      <p:cBhvr>
                                        <p:cTn id="49" dur="250"/>
                                        <p:tgtEl>
                                          <p:spTgt spid="14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250"/>
                                        <p:tgtEl>
                                          <p:spTgt spid="140"/>
                                        </p:tgtEl>
                                      </p:cBhvr>
                                    </p:animEffect>
                                    <p:set>
                                      <p:cBhvr>
                                        <p:cTn id="54" dur="1" fill="hold">
                                          <p:stCondLst>
                                            <p:cond delay="249"/>
                                          </p:stCondLst>
                                        </p:cTn>
                                        <p:tgtEl>
                                          <p:spTgt spid="140"/>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41"/>
                                        </p:tgtEl>
                                        <p:attrNameLst>
                                          <p:attrName>style.visibility</p:attrName>
                                        </p:attrNameLst>
                                      </p:cBhvr>
                                      <p:to>
                                        <p:strVal val="visible"/>
                                      </p:to>
                                    </p:set>
                                    <p:animEffect transition="in" filter="fade">
                                      <p:cBhvr>
                                        <p:cTn id="57" dur="250"/>
                                        <p:tgtEl>
                                          <p:spTgt spid="1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250"/>
                                        <p:tgtEl>
                                          <p:spTgt spid="141"/>
                                        </p:tgtEl>
                                      </p:cBhvr>
                                    </p:animEffect>
                                    <p:set>
                                      <p:cBhvr>
                                        <p:cTn id="62" dur="1" fill="hold">
                                          <p:stCondLst>
                                            <p:cond delay="249"/>
                                          </p:stCondLst>
                                        </p:cTn>
                                        <p:tgtEl>
                                          <p:spTgt spid="14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fade">
                                      <p:cBhvr>
                                        <p:cTn id="65" dur="250"/>
                                        <p:tgtEl>
                                          <p:spTgt spid="9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childTnLst>
                                </p:cTn>
                              </p:par>
                              <p:par>
                                <p:cTn id="70" presetID="10" presetClass="entr" presetSubtype="0" fill="hold" nodeType="withEffect">
                                  <p:stCondLst>
                                    <p:cond delay="0"/>
                                  </p:stCondLst>
                                  <p:childTnLst>
                                    <p:set>
                                      <p:cBhvr>
                                        <p:cTn id="71" dur="1" fill="hold">
                                          <p:stCondLst>
                                            <p:cond delay="0"/>
                                          </p:stCondLst>
                                        </p:cTn>
                                        <p:tgtEl>
                                          <p:spTgt spid="112"/>
                                        </p:tgtEl>
                                        <p:attrNameLst>
                                          <p:attrName>style.visibility</p:attrName>
                                        </p:attrNameLst>
                                      </p:cBhvr>
                                      <p:to>
                                        <p:strVal val="visible"/>
                                      </p:to>
                                    </p:set>
                                    <p:animEffect transition="in" filter="fade">
                                      <p:cBhvr>
                                        <p:cTn id="72" dur="250"/>
                                        <p:tgtEl>
                                          <p:spTgt spid="112"/>
                                        </p:tgtEl>
                                      </p:cBhvr>
                                    </p:animEffect>
                                  </p:childTnLst>
                                </p:cTn>
                              </p:par>
                              <p:par>
                                <p:cTn id="73" presetID="10" presetClass="entr" presetSubtype="0" fill="hold" nodeType="withEffect">
                                  <p:stCondLst>
                                    <p:cond delay="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250"/>
                                        <p:tgtEl>
                                          <p:spTgt spid="119"/>
                                        </p:tgtEl>
                                      </p:cBhvr>
                                    </p:animEffect>
                                  </p:childTnLst>
                                </p:cTn>
                              </p:par>
                              <p:par>
                                <p:cTn id="76" presetID="10" presetClass="entr" presetSubtype="0" fill="hold"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250"/>
                                        <p:tgtEl>
                                          <p:spTgt spid="117"/>
                                        </p:tgtEl>
                                      </p:cBhvr>
                                    </p:animEffect>
                                  </p:childTnLst>
                                </p:cTn>
                              </p:par>
                              <p:par>
                                <p:cTn id="79" presetID="10" presetClass="entr" presetSubtype="0" fill="hold" nodeType="withEffect">
                                  <p:stCondLst>
                                    <p:cond delay="0"/>
                                  </p:stCondLst>
                                  <p:childTnLst>
                                    <p:set>
                                      <p:cBhvr>
                                        <p:cTn id="80" dur="1" fill="hold">
                                          <p:stCondLst>
                                            <p:cond delay="0"/>
                                          </p:stCondLst>
                                        </p:cTn>
                                        <p:tgtEl>
                                          <p:spTgt spid="120"/>
                                        </p:tgtEl>
                                        <p:attrNameLst>
                                          <p:attrName>style.visibility</p:attrName>
                                        </p:attrNameLst>
                                      </p:cBhvr>
                                      <p:to>
                                        <p:strVal val="visible"/>
                                      </p:to>
                                    </p:set>
                                    <p:animEffect transition="in" filter="fade">
                                      <p:cBhvr>
                                        <p:cTn id="81" dur="250"/>
                                        <p:tgtEl>
                                          <p:spTgt spid="120"/>
                                        </p:tgtEl>
                                      </p:cBhvr>
                                    </p:animEffect>
                                  </p:childTnLst>
                                </p:cTn>
                              </p:par>
                              <p:par>
                                <p:cTn id="82" presetID="10" presetClass="entr" presetSubtype="0" fill="hold" nodeType="withEffect">
                                  <p:stCondLst>
                                    <p:cond delay="0"/>
                                  </p:stCondLst>
                                  <p:childTnLst>
                                    <p:set>
                                      <p:cBhvr>
                                        <p:cTn id="83" dur="1" fill="hold">
                                          <p:stCondLst>
                                            <p:cond delay="0"/>
                                          </p:stCondLst>
                                        </p:cTn>
                                        <p:tgtEl>
                                          <p:spTgt spid="122"/>
                                        </p:tgtEl>
                                        <p:attrNameLst>
                                          <p:attrName>style.visibility</p:attrName>
                                        </p:attrNameLst>
                                      </p:cBhvr>
                                      <p:to>
                                        <p:strVal val="visible"/>
                                      </p:to>
                                    </p:set>
                                    <p:animEffect transition="in" filter="fade">
                                      <p:cBhvr>
                                        <p:cTn id="84" dur="250"/>
                                        <p:tgtEl>
                                          <p:spTgt spid="12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30"/>
                                        </p:tgtEl>
                                        <p:attrNameLst>
                                          <p:attrName>style.visibility</p:attrName>
                                        </p:attrNameLst>
                                      </p:cBhvr>
                                      <p:to>
                                        <p:strVal val="visible"/>
                                      </p:to>
                                    </p:set>
                                    <p:animEffect transition="in" filter="fade">
                                      <p:cBhvr>
                                        <p:cTn id="89" dur="250"/>
                                        <p:tgtEl>
                                          <p:spTgt spid="130"/>
                                        </p:tgtEl>
                                      </p:cBhvr>
                                    </p:animEffect>
                                  </p:childTnLst>
                                </p:cTn>
                              </p:par>
                              <p:par>
                                <p:cTn id="90" presetID="1" presetClass="entr" presetSubtype="0" fill="hold" nodeType="withEffect">
                                  <p:stCondLst>
                                    <p:cond delay="0"/>
                                  </p:stCondLst>
                                  <p:childTnLst>
                                    <p:set>
                                      <p:cBhvr>
                                        <p:cTn id="91" dur="1" fill="hold">
                                          <p:stCondLst>
                                            <p:cond delay="0"/>
                                          </p:stCondLst>
                                        </p:cTn>
                                        <p:tgtEl>
                                          <p:spTgt spid="12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6" grpId="0" animBg="1"/>
      <p:bldP spid="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Where this is headed…</a:t>
            </a:r>
            <a:endParaRPr lang="en-US" dirty="0"/>
          </a:p>
        </p:txBody>
      </p:sp>
      <p:pic>
        <p:nvPicPr>
          <p:cNvPr id="5" name="Picture 4"/>
          <p:cNvPicPr>
            <a:picLocks noChangeAspect="1"/>
          </p:cNvPicPr>
          <p:nvPr/>
        </p:nvPicPr>
        <p:blipFill>
          <a:blip r:embed="rId2"/>
          <a:stretch>
            <a:fillRect/>
          </a:stretch>
        </p:blipFill>
        <p:spPr>
          <a:xfrm>
            <a:off x="568411" y="925564"/>
            <a:ext cx="8007178" cy="3292372"/>
          </a:xfrm>
          <a:prstGeom prst="rect">
            <a:avLst/>
          </a:prstGeom>
        </p:spPr>
      </p:pic>
      <p:sp>
        <p:nvSpPr>
          <p:cNvPr id="6" name="TextBox 5"/>
          <p:cNvSpPr txBox="1"/>
          <p:nvPr/>
        </p:nvSpPr>
        <p:spPr>
          <a:xfrm>
            <a:off x="0" y="4122007"/>
            <a:ext cx="3098552" cy="584775"/>
          </a:xfrm>
          <a:prstGeom prst="rect">
            <a:avLst/>
          </a:prstGeom>
          <a:noFill/>
        </p:spPr>
        <p:txBody>
          <a:bodyPr wrap="square" rtlCol="0">
            <a:spAutoFit/>
          </a:bodyPr>
          <a:lstStyle/>
          <a:p>
            <a:pPr algn="ctr"/>
            <a:r>
              <a:rPr lang="en-US" sz="1600" b="1" smtClean="0"/>
              <a:t>Flat </a:t>
            </a:r>
            <a:r>
              <a:rPr lang="en-US" sz="1600" b="1" dirty="0" smtClean="0"/>
              <a:t>routed </a:t>
            </a:r>
            <a:r>
              <a:rPr lang="en-US" sz="1600" b="1" smtClean="0"/>
              <a:t>IP networking with fine-grained policy</a:t>
            </a:r>
            <a:endParaRPr lang="en-US" sz="1600" b="1" dirty="0"/>
          </a:p>
        </p:txBody>
      </p:sp>
      <p:sp>
        <p:nvSpPr>
          <p:cNvPr id="13" name="TextBox 12"/>
          <p:cNvSpPr txBox="1"/>
          <p:nvPr/>
        </p:nvSpPr>
        <p:spPr>
          <a:xfrm>
            <a:off x="5471059" y="4217936"/>
            <a:ext cx="2956259" cy="338554"/>
          </a:xfrm>
          <a:prstGeom prst="rect">
            <a:avLst/>
          </a:prstGeom>
          <a:noFill/>
        </p:spPr>
        <p:txBody>
          <a:bodyPr wrap="none" rtlCol="0">
            <a:spAutoFit/>
          </a:bodyPr>
          <a:lstStyle/>
          <a:p>
            <a:pPr algn="ctr"/>
            <a:r>
              <a:rPr lang="en-US" sz="1600" b="1" dirty="0" smtClean="0"/>
              <a:t>Broad set of overlay options</a:t>
            </a:r>
            <a:endParaRPr lang="en-US" sz="1600" b="1" dirty="0"/>
          </a:p>
        </p:txBody>
      </p:sp>
      <p:sp>
        <p:nvSpPr>
          <p:cNvPr id="14" name="TextBox 13"/>
          <p:cNvSpPr txBox="1"/>
          <p:nvPr/>
        </p:nvSpPr>
        <p:spPr>
          <a:xfrm>
            <a:off x="362469" y="491201"/>
            <a:ext cx="8457765" cy="338554"/>
          </a:xfrm>
          <a:prstGeom prst="rect">
            <a:avLst/>
          </a:prstGeom>
          <a:noFill/>
        </p:spPr>
        <p:txBody>
          <a:bodyPr wrap="none" rtlCol="0">
            <a:spAutoFit/>
          </a:bodyPr>
          <a:lstStyle/>
          <a:p>
            <a:pPr algn="ctr"/>
            <a:r>
              <a:rPr lang="en-US" sz="1600" b="1" dirty="0" smtClean="0"/>
              <a:t>De facto industry standard for policy-driven networking for cloud native applications</a:t>
            </a:r>
            <a:endParaRPr lang="en-US" sz="1600" b="1" dirty="0"/>
          </a:p>
        </p:txBody>
      </p:sp>
    </p:spTree>
    <p:extLst>
      <p:ext uri="{BB962C8B-B14F-4D97-AF65-F5344CB8AC3E}">
        <p14:creationId xmlns:p14="http://schemas.microsoft.com/office/powerpoint/2010/main" val="206213787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Introductions</a:t>
            </a:r>
            <a:endParaRPr lang="en-US" dirty="0"/>
          </a:p>
        </p:txBody>
      </p:sp>
      <p:pic>
        <p:nvPicPr>
          <p:cNvPr id="1026" name="Picture 2" descr="https://lh5.googleusercontent.com/yE2jawxqx200SQ1Bo_xr5rBpsX0bTIro4E3L77rQ7Fby-_oC8PCocFklCNY3FjuRjWmYr1r26SEe5g_1F6kDrEZP9DijaWQp9nElFV_e7rhIonjm0EwwySJGbkU095IUdrz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2551" y="1130643"/>
            <a:ext cx="2804984" cy="28049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8bP_cfR9u-hzIn9GtL2zoroZBL5mk2asyf5I_Jx7H9Dlgwm6_6Pde41VsRCel7Nb5YzK0qdpj0eepDpHbXijnTPGFsX2W0hgff9x6_UWZHko20A95_QVEklBsXv4S9kL_g9_"/>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69863" y="471919"/>
            <a:ext cx="3748238" cy="485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84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6842" y="1988740"/>
            <a:ext cx="1219200" cy="1219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9829" y="1988740"/>
            <a:ext cx="1219200" cy="1219200"/>
          </a:xfrm>
          <a:prstGeom prst="rect">
            <a:avLst/>
          </a:prstGeom>
        </p:spPr>
      </p:pic>
      <p:cxnSp>
        <p:nvCxnSpPr>
          <p:cNvPr id="5" name="Straight Arrow Connector 4"/>
          <p:cNvCxnSpPr/>
          <p:nvPr/>
        </p:nvCxnSpPr>
        <p:spPr>
          <a:xfrm>
            <a:off x="2814452" y="2598340"/>
            <a:ext cx="3360717"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9503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9829" y="1988740"/>
            <a:ext cx="1219200" cy="1219200"/>
          </a:xfrm>
          <a:prstGeom prst="rect">
            <a:avLst/>
          </a:prstGeom>
        </p:spPr>
      </p:pic>
      <p:cxnSp>
        <p:nvCxnSpPr>
          <p:cNvPr id="5" name="Straight Arrow Connector 4"/>
          <p:cNvCxnSpPr>
            <a:endCxn id="2" idx="1"/>
          </p:cNvCxnSpPr>
          <p:nvPr/>
        </p:nvCxnSpPr>
        <p:spPr>
          <a:xfrm>
            <a:off x="2814452" y="2598340"/>
            <a:ext cx="2192977"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005454" y="590215"/>
            <a:ext cx="3247850" cy="4019725"/>
            <a:chOff x="5005454" y="385495"/>
            <a:chExt cx="3247850" cy="4019725"/>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tretch>
              <a:fillRect/>
            </a:stretch>
          </p:blipFill>
          <p:spPr>
            <a:xfrm>
              <a:off x="5007429" y="1784020"/>
              <a:ext cx="1219200" cy="12192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tretch>
              <a:fillRect/>
            </a:stretch>
          </p:blipFill>
          <p:spPr>
            <a:xfrm>
              <a:off x="6014829" y="1776845"/>
              <a:ext cx="1219200" cy="12192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tretch>
              <a:fillRect/>
            </a:stretch>
          </p:blipFill>
          <p:spPr>
            <a:xfrm>
              <a:off x="5005454" y="3183295"/>
              <a:ext cx="1219200" cy="12192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tretch>
              <a:fillRect/>
            </a:stretch>
          </p:blipFill>
          <p:spPr>
            <a:xfrm>
              <a:off x="6012854" y="3176120"/>
              <a:ext cx="1219200" cy="1219200"/>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tretch>
              <a:fillRect/>
            </a:stretch>
          </p:blipFill>
          <p:spPr>
            <a:xfrm>
              <a:off x="5005454" y="392670"/>
              <a:ext cx="1219200" cy="12192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tretch>
              <a:fillRect/>
            </a:stretch>
          </p:blipFill>
          <p:spPr>
            <a:xfrm>
              <a:off x="6012854" y="385495"/>
              <a:ext cx="1219200" cy="121920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tretch>
              <a:fillRect/>
            </a:stretch>
          </p:blipFill>
          <p:spPr>
            <a:xfrm>
              <a:off x="7034104" y="1786745"/>
              <a:ext cx="1219200" cy="1219200"/>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tretch>
              <a:fillRect/>
            </a:stretch>
          </p:blipFill>
          <p:spPr>
            <a:xfrm>
              <a:off x="7032129" y="3186020"/>
              <a:ext cx="1219200" cy="1219200"/>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tretch>
              <a:fillRect/>
            </a:stretch>
          </p:blipFill>
          <p:spPr>
            <a:xfrm>
              <a:off x="7032129" y="395395"/>
              <a:ext cx="1219200" cy="1219200"/>
            </a:xfrm>
            <a:prstGeom prst="rect">
              <a:avLst/>
            </a:prstGeom>
          </p:spPr>
        </p:pic>
        <p:cxnSp>
          <p:nvCxnSpPr>
            <p:cNvPr id="17" name="Straight Arrow Connector 16"/>
            <p:cNvCxnSpPr/>
            <p:nvPr/>
          </p:nvCxnSpPr>
          <p:spPr>
            <a:xfrm flipV="1">
              <a:off x="5809013" y="831273"/>
              <a:ext cx="1007423" cy="1370362"/>
            </a:xfrm>
            <a:prstGeom prst="straightConnector1">
              <a:avLst/>
            </a:prstGeom>
            <a:ln w="47625">
              <a:solidFill>
                <a:srgbClr val="EC3916"/>
              </a:solidFill>
              <a:headEnd type="triangle" w="lg" len="lg"/>
              <a:tailEnd type="triangle" w="lg" len="lg"/>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6816436" y="825706"/>
              <a:ext cx="67275" cy="2969914"/>
            </a:xfrm>
            <a:prstGeom prst="straightConnector1">
              <a:avLst/>
            </a:prstGeom>
            <a:ln w="47625">
              <a:solidFill>
                <a:srgbClr val="EC3916"/>
              </a:solidFill>
              <a:headEnd type="triangle" w="lg" len="lg"/>
              <a:tailEnd type="triangle" w="lg" len="lg"/>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a:off x="6926282" y="813382"/>
              <a:ext cx="1007423" cy="291023"/>
            </a:xfrm>
            <a:prstGeom prst="straightConnector1">
              <a:avLst/>
            </a:prstGeom>
            <a:ln w="47625">
              <a:solidFill>
                <a:srgbClr val="EC3916"/>
              </a:solidFill>
              <a:headEnd type="triangle" w="lg" len="lg"/>
              <a:tailEnd type="triangle" w="lg" len="lg"/>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a:off x="5809013" y="3795620"/>
              <a:ext cx="1007422" cy="0"/>
            </a:xfrm>
            <a:prstGeom prst="straightConnector1">
              <a:avLst/>
            </a:prstGeom>
            <a:ln w="47625">
              <a:solidFill>
                <a:srgbClr val="EC3916"/>
              </a:solidFill>
              <a:headEnd type="triangle" w="lg" len="lg"/>
              <a:tailEnd type="triangle" w="lg" len="lg"/>
            </a:ln>
          </p:spPr>
          <p:style>
            <a:lnRef idx="1">
              <a:schemeClr val="accent2"/>
            </a:lnRef>
            <a:fillRef idx="0">
              <a:schemeClr val="accent2"/>
            </a:fillRef>
            <a:effectRef idx="0">
              <a:schemeClr val="accent2"/>
            </a:effectRef>
            <a:fontRef idx="minor">
              <a:schemeClr val="tx1"/>
            </a:fontRef>
          </p:style>
        </p:cxnSp>
        <p:cxnSp>
          <p:nvCxnSpPr>
            <p:cNvPr id="26" name="Straight Arrow Connector 25"/>
            <p:cNvCxnSpPr/>
            <p:nvPr/>
          </p:nvCxnSpPr>
          <p:spPr>
            <a:xfrm>
              <a:off x="7841649" y="1104405"/>
              <a:ext cx="92056" cy="1389413"/>
            </a:xfrm>
            <a:prstGeom prst="straightConnector1">
              <a:avLst/>
            </a:prstGeom>
            <a:ln w="47625">
              <a:solidFill>
                <a:srgbClr val="EC3916"/>
              </a:solidFill>
              <a:headEnd type="triangle" w="lg" len="lg"/>
              <a:tailEnd type="triangle" w="lg" len="lg"/>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85284681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27764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489" y="423799"/>
            <a:ext cx="3633268" cy="4357737"/>
          </a:xfrm>
          <a:prstGeom prst="rect">
            <a:avLst/>
          </a:prstGeom>
        </p:spPr>
      </p:pic>
      <p:sp>
        <p:nvSpPr>
          <p:cNvPr id="2" name="TextBox 1"/>
          <p:cNvSpPr txBox="1"/>
          <p:nvPr/>
        </p:nvSpPr>
        <p:spPr>
          <a:xfrm>
            <a:off x="3571670" y="487968"/>
            <a:ext cx="5397384" cy="4290405"/>
          </a:xfrm>
          <a:prstGeom prst="rect">
            <a:avLst/>
          </a:prstGeom>
          <a:noFill/>
        </p:spPr>
        <p:txBody>
          <a:bodyPr wrap="square" rtlCol="0">
            <a:spAutoFit/>
          </a:bodyPr>
          <a:lstStyle/>
          <a:p>
            <a:pPr algn="just">
              <a:lnSpc>
                <a:spcPct val="110000"/>
              </a:lnSpc>
            </a:pPr>
            <a:r>
              <a:rPr lang="en-US" sz="2400" dirty="0" smtClean="0">
                <a:solidFill>
                  <a:srgbClr val="000000"/>
                </a:solidFill>
                <a:latin typeface="Bell MT" panose="02020503060305020303" pitchFamily="18" charset="0"/>
              </a:rPr>
              <a:t>…</a:t>
            </a:r>
            <a:r>
              <a:rPr lang="en-US" sz="2400" dirty="0" smtClean="0">
                <a:solidFill>
                  <a:srgbClr val="000000"/>
                </a:solidFill>
                <a:latin typeface="Bell MT" panose="02020503060305020303" pitchFamily="18" charset="0"/>
              </a:rPr>
              <a:t>For </a:t>
            </a:r>
            <a:r>
              <a:rPr lang="en-US" sz="2400" dirty="0">
                <a:solidFill>
                  <a:srgbClr val="000000"/>
                </a:solidFill>
                <a:latin typeface="Bell MT" panose="02020503060305020303" pitchFamily="18" charset="0"/>
              </a:rPr>
              <a:t>more than two months Sony’s hackers roamed freely, identifying what they wanted to steal. This was possible because the studio, with few exceptions, didn’t segregate or provide extra security for even its most precious secrets. In effect,</a:t>
            </a:r>
            <a:r>
              <a:rPr lang="en-US" sz="2400" b="1" dirty="0">
                <a:solidFill>
                  <a:srgbClr val="000000"/>
                </a:solidFill>
                <a:latin typeface="Bell MT" panose="02020503060305020303" pitchFamily="18" charset="0"/>
              </a:rPr>
              <a:t> </a:t>
            </a:r>
            <a:r>
              <a:rPr lang="en-US" sz="2600" b="1" dirty="0">
                <a:solidFill>
                  <a:srgbClr val="000000"/>
                </a:solidFill>
                <a:latin typeface="Bell MT" panose="02020503060305020303" pitchFamily="18" charset="0"/>
              </a:rPr>
              <a:t>once the invaders made it past the network gates they could go anywhere they wanted because Sony hadn’t locked any </a:t>
            </a:r>
            <a:r>
              <a:rPr lang="en-US" sz="2600" b="1" dirty="0" smtClean="0">
                <a:solidFill>
                  <a:srgbClr val="000000"/>
                </a:solidFill>
                <a:latin typeface="Bell MT" panose="02020503060305020303" pitchFamily="18" charset="0"/>
              </a:rPr>
              <a:t>doors.</a:t>
            </a:r>
            <a:endParaRPr lang="en-GB" sz="2600" b="1" dirty="0">
              <a:solidFill>
                <a:srgbClr val="000000"/>
              </a:solidFill>
              <a:latin typeface="Bell MT" panose="02020503060305020303" pitchFamily="18" charset="0"/>
            </a:endParaRPr>
          </a:p>
        </p:txBody>
      </p:sp>
    </p:spTree>
    <p:extLst>
      <p:ext uri="{BB962C8B-B14F-4D97-AF65-F5344CB8AC3E}">
        <p14:creationId xmlns:p14="http://schemas.microsoft.com/office/powerpoint/2010/main" val="53720888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94533755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202" y="1988740"/>
            <a:ext cx="1219200" cy="1219200"/>
          </a:xfrm>
          <a:prstGeom prst="rect">
            <a:avLst/>
          </a:prstGeom>
        </p:spPr>
      </p:pic>
      <p:cxnSp>
        <p:nvCxnSpPr>
          <p:cNvPr id="5" name="Straight Arrow Connector 4"/>
          <p:cNvCxnSpPr/>
          <p:nvPr/>
        </p:nvCxnSpPr>
        <p:spPr>
          <a:xfrm>
            <a:off x="2063825" y="2598340"/>
            <a:ext cx="1143399"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74582" y="1988740"/>
            <a:ext cx="1219200" cy="121920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32230" y="1988740"/>
            <a:ext cx="1219200" cy="1219200"/>
          </a:xfrm>
          <a:prstGeom prst="rect">
            <a:avLst/>
          </a:prstGeom>
        </p:spPr>
      </p:pic>
      <p:grpSp>
        <p:nvGrpSpPr>
          <p:cNvPr id="27" name="Group 26"/>
          <p:cNvGrpSpPr/>
          <p:nvPr/>
        </p:nvGrpSpPr>
        <p:grpSpPr>
          <a:xfrm>
            <a:off x="3347383" y="2266740"/>
            <a:ext cx="615950" cy="612714"/>
            <a:chOff x="2978350" y="3904528"/>
            <a:chExt cx="821266" cy="816952"/>
          </a:xfrm>
        </p:grpSpPr>
        <p:sp>
          <p:nvSpPr>
            <p:cNvPr id="28" name="Rounded Rectangle 27"/>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29" name="Picture 2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grpSp>
        <p:nvGrpSpPr>
          <p:cNvPr id="30" name="Group 29"/>
          <p:cNvGrpSpPr/>
          <p:nvPr/>
        </p:nvGrpSpPr>
        <p:grpSpPr>
          <a:xfrm>
            <a:off x="6005031" y="2266740"/>
            <a:ext cx="615950" cy="612714"/>
            <a:chOff x="2978350" y="3904528"/>
            <a:chExt cx="821266" cy="816952"/>
          </a:xfrm>
        </p:grpSpPr>
        <p:sp>
          <p:nvSpPr>
            <p:cNvPr id="31" name="Rounded Rectangle 30"/>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32" name="Picture 3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cxnSp>
        <p:nvCxnSpPr>
          <p:cNvPr id="37" name="Straight Arrow Connector 36"/>
          <p:cNvCxnSpPr>
            <a:stCxn id="28" idx="3"/>
          </p:cNvCxnSpPr>
          <p:nvPr/>
        </p:nvCxnSpPr>
        <p:spPr>
          <a:xfrm>
            <a:off x="3963333" y="2573097"/>
            <a:ext cx="608987" cy="0"/>
          </a:xfrm>
          <a:prstGeom prst="straightConnector1">
            <a:avLst/>
          </a:prstGeom>
          <a:ln w="28575">
            <a:solidFill>
              <a:schemeClr val="tx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396044" y="2573097"/>
            <a:ext cx="608987" cy="0"/>
          </a:xfrm>
          <a:prstGeom prst="straightConnector1">
            <a:avLst/>
          </a:prstGeom>
          <a:ln w="28575">
            <a:solidFill>
              <a:schemeClr val="tx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620981" y="2573097"/>
            <a:ext cx="608987" cy="0"/>
          </a:xfrm>
          <a:prstGeom prst="straightConnector1">
            <a:avLst/>
          </a:prstGeom>
          <a:ln w="28575">
            <a:solidFill>
              <a:schemeClr val="tx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447817" y="3792297"/>
            <a:ext cx="1072730" cy="584775"/>
          </a:xfrm>
          <a:prstGeom prst="rect">
            <a:avLst/>
          </a:prstGeom>
          <a:noFill/>
        </p:spPr>
        <p:txBody>
          <a:bodyPr wrap="none" rtlCol="0">
            <a:spAutoFit/>
          </a:bodyPr>
          <a:lstStyle/>
          <a:p>
            <a:r>
              <a:rPr lang="en-US" sz="3200" smtClean="0"/>
              <a:t>DMZ</a:t>
            </a:r>
            <a:endParaRPr lang="en-US" sz="3200"/>
          </a:p>
        </p:txBody>
      </p:sp>
      <p:sp>
        <p:nvSpPr>
          <p:cNvPr id="43" name="Left Brace 42"/>
          <p:cNvSpPr/>
          <p:nvPr/>
        </p:nvSpPr>
        <p:spPr>
          <a:xfrm rot="16200000">
            <a:off x="4868910" y="2608720"/>
            <a:ext cx="230544" cy="204169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68274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5925375" y="1425786"/>
            <a:ext cx="1826159"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19" name="Rounded Rectangle 18"/>
          <p:cNvSpPr/>
          <p:nvPr/>
        </p:nvSpPr>
        <p:spPr>
          <a:xfrm>
            <a:off x="1922620" y="1425784"/>
            <a:ext cx="1826159"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15" name="Rounded Rectangle 14"/>
          <p:cNvSpPr/>
          <p:nvPr/>
        </p:nvSpPr>
        <p:spPr>
          <a:xfrm>
            <a:off x="3926691" y="1425786"/>
            <a:ext cx="1826159" cy="2264435"/>
          </a:xfrm>
          <a:prstGeom prst="roundRect">
            <a:avLst>
              <a:gd name="adj" fmla="val 28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050"/>
          </a:p>
        </p:txBody>
      </p:sp>
      <p:sp>
        <p:nvSpPr>
          <p:cNvPr id="2" name="Title 1"/>
          <p:cNvSpPr>
            <a:spLocks noGrp="1"/>
          </p:cNvSpPr>
          <p:nvPr>
            <p:ph type="title"/>
          </p:nvPr>
        </p:nvSpPr>
        <p:spPr/>
        <p:txBody>
          <a:bodyPr/>
          <a:lstStyle/>
          <a:p>
            <a:r>
              <a:rPr lang="en-US" dirty="0" smtClean="0"/>
              <a:t>Generalizing to the </a:t>
            </a:r>
            <a:r>
              <a:rPr lang="en-US" i="1" dirty="0" smtClean="0"/>
              <a:t>n</a:t>
            </a:r>
            <a:r>
              <a:rPr lang="en-US" dirty="0" smtClean="0"/>
              <a:t>-tier DMZ (where </a:t>
            </a:r>
            <a:r>
              <a:rPr lang="en-US" i="1" dirty="0" smtClean="0"/>
              <a:t>n</a:t>
            </a:r>
            <a:r>
              <a:rPr lang="en-US" dirty="0" smtClean="0"/>
              <a:t> usually = 3)</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6856" y="2114550"/>
            <a:ext cx="914400" cy="914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3916" y="2114550"/>
            <a:ext cx="914400" cy="914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13322" y="2114550"/>
            <a:ext cx="914400" cy="914400"/>
          </a:xfrm>
          <a:prstGeom prst="rect">
            <a:avLst/>
          </a:prstGeom>
        </p:spPr>
      </p:pic>
      <p:cxnSp>
        <p:nvCxnSpPr>
          <p:cNvPr id="9" name="Straight Arrow Connector 8"/>
          <p:cNvCxnSpPr>
            <a:stCxn id="5" idx="3"/>
            <a:endCxn id="4" idx="1"/>
          </p:cNvCxnSpPr>
          <p:nvPr/>
        </p:nvCxnSpPr>
        <p:spPr>
          <a:xfrm>
            <a:off x="3327722" y="2571750"/>
            <a:ext cx="1036194" cy="0"/>
          </a:xfrm>
          <a:prstGeom prst="straightConnector1">
            <a:avLst/>
          </a:prstGeom>
          <a:ln w="444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3"/>
            <a:endCxn id="3" idx="1"/>
          </p:cNvCxnSpPr>
          <p:nvPr/>
        </p:nvCxnSpPr>
        <p:spPr>
          <a:xfrm>
            <a:off x="5278321" y="2571750"/>
            <a:ext cx="1068541" cy="0"/>
          </a:xfrm>
          <a:prstGeom prst="straightConnector1">
            <a:avLst/>
          </a:prstGeom>
          <a:ln w="444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537847" y="2266740"/>
            <a:ext cx="615950" cy="612714"/>
            <a:chOff x="2978350" y="3904528"/>
            <a:chExt cx="821266" cy="816952"/>
          </a:xfrm>
        </p:grpSpPr>
        <p:sp>
          <p:nvSpPr>
            <p:cNvPr id="21" name="Rounded Rectangle 20"/>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20" name="Picture 1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grpSp>
        <p:nvGrpSpPr>
          <p:cNvPr id="23" name="Group 22"/>
          <p:cNvGrpSpPr/>
          <p:nvPr/>
        </p:nvGrpSpPr>
        <p:grpSpPr>
          <a:xfrm>
            <a:off x="5511083" y="2266740"/>
            <a:ext cx="615950" cy="612714"/>
            <a:chOff x="2978350" y="3904528"/>
            <a:chExt cx="821266" cy="816952"/>
          </a:xfrm>
        </p:grpSpPr>
        <p:sp>
          <p:nvSpPr>
            <p:cNvPr id="24" name="Rounded Rectangle 23"/>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25" name="Picture 2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cxnSp>
        <p:nvCxnSpPr>
          <p:cNvPr id="26" name="Straight Arrow Connector 25"/>
          <p:cNvCxnSpPr/>
          <p:nvPr/>
        </p:nvCxnSpPr>
        <p:spPr>
          <a:xfrm>
            <a:off x="1285337" y="2570938"/>
            <a:ext cx="1064307" cy="0"/>
          </a:xfrm>
          <a:prstGeom prst="straightConnector1">
            <a:avLst/>
          </a:prstGeom>
          <a:ln w="444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530541" y="2266740"/>
            <a:ext cx="615950" cy="612714"/>
            <a:chOff x="2978350" y="3904528"/>
            <a:chExt cx="821266" cy="816952"/>
          </a:xfrm>
        </p:grpSpPr>
        <p:sp>
          <p:nvSpPr>
            <p:cNvPr id="33" name="Rounded Rectangle 32"/>
            <p:cNvSpPr/>
            <p:nvPr/>
          </p:nvSpPr>
          <p:spPr>
            <a:xfrm>
              <a:off x="2978350" y="3904528"/>
              <a:ext cx="821266" cy="816952"/>
            </a:xfrm>
            <a:prstGeom prst="roundRect">
              <a:avLst>
                <a:gd name="adj" fmla="val 732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050"/>
            </a:p>
          </p:txBody>
        </p:sp>
        <p:pic>
          <p:nvPicPr>
            <p:cNvPr id="34" name="Picture 3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36982" y="3950221"/>
              <a:ext cx="710877" cy="710877"/>
            </a:xfrm>
            <a:prstGeom prst="rect">
              <a:avLst/>
            </a:prstGeom>
          </p:spPr>
        </p:pic>
      </p:grpSp>
    </p:spTree>
    <p:extLst>
      <p:ext uri="{BB962C8B-B14F-4D97-AF65-F5344CB8AC3E}">
        <p14:creationId xmlns:p14="http://schemas.microsoft.com/office/powerpoint/2010/main" val="111162943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etaswitch corporate template 2014 with macros">
  <a:themeElements>
    <a:clrScheme name="Metaswitch (late 2013) 1">
      <a:dk1>
        <a:srgbClr val="717073"/>
      </a:dk1>
      <a:lt1>
        <a:srgbClr val="FFFFFF"/>
      </a:lt1>
      <a:dk2>
        <a:srgbClr val="E86D1F"/>
      </a:dk2>
      <a:lt2>
        <a:srgbClr val="FFFFFF"/>
      </a:lt2>
      <a:accent1>
        <a:srgbClr val="E86D1F"/>
      </a:accent1>
      <a:accent2>
        <a:srgbClr val="003473"/>
      </a:accent2>
      <a:accent3>
        <a:srgbClr val="F3901D"/>
      </a:accent3>
      <a:accent4>
        <a:srgbClr val="52247F"/>
      </a:accent4>
      <a:accent5>
        <a:srgbClr val="FBB040"/>
      </a:accent5>
      <a:accent6>
        <a:srgbClr val="21368B"/>
      </a:accent6>
      <a:hlink>
        <a:srgbClr val="E86D1F"/>
      </a:hlink>
      <a:folHlink>
        <a:srgbClr val="E86D1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gh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gh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gh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gh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gh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gh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gh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gh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gh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gh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gh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ight 13">
        <a:dk1>
          <a:srgbClr val="FFFFFF"/>
        </a:dk1>
        <a:lt1>
          <a:srgbClr val="FFFFFF"/>
        </a:lt1>
        <a:dk2>
          <a:srgbClr val="00197D"/>
        </a:dk2>
        <a:lt2>
          <a:srgbClr val="00197D"/>
        </a:lt2>
        <a:accent1>
          <a:srgbClr val="9194B6"/>
        </a:accent1>
        <a:accent2>
          <a:srgbClr val="FF6E00"/>
        </a:accent2>
        <a:accent3>
          <a:srgbClr val="AAABBF"/>
        </a:accent3>
        <a:accent4>
          <a:srgbClr val="DADADA"/>
        </a:accent4>
        <a:accent5>
          <a:srgbClr val="C7C8D7"/>
        </a:accent5>
        <a:accent6>
          <a:srgbClr val="E76300"/>
        </a:accent6>
        <a:hlink>
          <a:srgbClr val="00AAC8"/>
        </a:hlink>
        <a:folHlink>
          <a:srgbClr val="FAB914"/>
        </a:folHlink>
      </a:clrScheme>
      <a:clrMap bg1="dk2" tx1="lt1" bg2="dk1" tx2="lt2" accent1="accent1" accent2="accent2" accent3="accent3" accent4="accent4" accent5="accent5" accent6="accent6" hlink="hlink" folHlink="folHlink"/>
    </a:extraClrScheme>
    <a:extraClrScheme>
      <a:clrScheme name="Light 14">
        <a:dk1>
          <a:srgbClr val="00197D"/>
        </a:dk1>
        <a:lt1>
          <a:srgbClr val="FFFFFF"/>
        </a:lt1>
        <a:dk2>
          <a:srgbClr val="00197D"/>
        </a:dk2>
        <a:lt2>
          <a:srgbClr val="FFFFFF"/>
        </a:lt2>
        <a:accent1>
          <a:srgbClr val="9194B6"/>
        </a:accent1>
        <a:accent2>
          <a:srgbClr val="FF6E00"/>
        </a:accent2>
        <a:accent3>
          <a:srgbClr val="FFFFFF"/>
        </a:accent3>
        <a:accent4>
          <a:srgbClr val="00146A"/>
        </a:accent4>
        <a:accent5>
          <a:srgbClr val="C7C8D7"/>
        </a:accent5>
        <a:accent6>
          <a:srgbClr val="E76300"/>
        </a:accent6>
        <a:hlink>
          <a:srgbClr val="00AAC8"/>
        </a:hlink>
        <a:folHlink>
          <a:srgbClr val="FAB91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lico Branded Template" id="{8BAC4AC1-FBF6-324F-9B68-45AD8E2B389F}" vid="{9B93A68A-6E4D-A644-8469-0CBF313285F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Calico Branded Template</Template>
  <TotalTime>10453</TotalTime>
  <Words>2107</Words>
  <Application>Microsoft Macintosh PowerPoint</Application>
  <PresentationFormat>On-screen Show (16:9)</PresentationFormat>
  <Paragraphs>154</Paragraphs>
  <Slides>19</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Bell MT</vt:lpstr>
      <vt:lpstr>Wingdings</vt:lpstr>
      <vt:lpstr>Arial</vt:lpstr>
      <vt:lpstr>Metaswitch corporate template 2014 with macros</vt:lpstr>
      <vt:lpstr>Rethinking security from the ground up with a microservices mindset</vt:lpstr>
      <vt:lpstr>Introductions</vt:lpstr>
      <vt:lpstr>PowerPoint Presentation</vt:lpstr>
      <vt:lpstr>PowerPoint Presentation</vt:lpstr>
      <vt:lpstr>PowerPoint Presentation</vt:lpstr>
      <vt:lpstr>PowerPoint Presentation</vt:lpstr>
      <vt:lpstr>PowerPoint Presentation</vt:lpstr>
      <vt:lpstr>PowerPoint Presentation</vt:lpstr>
      <vt:lpstr>Generalizing to the n-tier DMZ (where n usually = 3)</vt:lpstr>
      <vt:lpstr>Fast forward to the present</vt:lpstr>
      <vt:lpstr>Increased complexity</vt:lpstr>
      <vt:lpstr>Resource Fungibility</vt:lpstr>
      <vt:lpstr>Virtualize the n-tier model with layer 2 overlays + virtual firewalls?</vt:lpstr>
      <vt:lpstr>Tear down the walls?</vt:lpstr>
      <vt:lpstr>The opportunity?</vt:lpstr>
      <vt:lpstr>The opportunity?</vt:lpstr>
      <vt:lpstr>The Distributed Firewall</vt:lpstr>
      <vt:lpstr>Project Calico architecture</vt:lpstr>
      <vt:lpstr>Where this is headed…</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Andrew Randall</dc:creator>
  <cp:keywords/>
  <dc:description/>
  <cp:lastModifiedBy>Andrew Randall</cp:lastModifiedBy>
  <cp:revision>96</cp:revision>
  <cp:lastPrinted>2015-03-23T14:38:38Z</cp:lastPrinted>
  <dcterms:created xsi:type="dcterms:W3CDTF">2016-02-24T05:21:09Z</dcterms:created>
  <dcterms:modified xsi:type="dcterms:W3CDTF">2016-05-16T04:19:56Z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0008005a05000000000001023620</vt:lpwstr>
  </property>
</Properties>
</file>