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308" r:id="rId2"/>
    <p:sldId id="850" r:id="rId3"/>
    <p:sldId id="849" r:id="rId4"/>
    <p:sldId id="858" r:id="rId5"/>
    <p:sldId id="859" r:id="rId6"/>
    <p:sldId id="879" r:id="rId7"/>
    <p:sldId id="869" r:id="rId8"/>
    <p:sldId id="885" r:id="rId9"/>
    <p:sldId id="886" r:id="rId10"/>
    <p:sldId id="887" r:id="rId11"/>
    <p:sldId id="861" r:id="rId12"/>
    <p:sldId id="863" r:id="rId13"/>
    <p:sldId id="867" r:id="rId14"/>
    <p:sldId id="864" r:id="rId15"/>
    <p:sldId id="888" r:id="rId16"/>
    <p:sldId id="878" r:id="rId17"/>
    <p:sldId id="868" r:id="rId18"/>
    <p:sldId id="870" r:id="rId19"/>
    <p:sldId id="876" r:id="rId20"/>
    <p:sldId id="877" r:id="rId21"/>
    <p:sldId id="871" r:id="rId22"/>
    <p:sldId id="865" r:id="rId23"/>
    <p:sldId id="875" r:id="rId24"/>
    <p:sldId id="881" r:id="rId25"/>
    <p:sldId id="829" r:id="rId26"/>
    <p:sldId id="833" r:id="rId27"/>
  </p:sldIdLst>
  <p:sldSz cx="9144000" cy="6858000" type="screen4x3"/>
  <p:notesSz cx="7019925" cy="9305925"/>
  <p:defaultTextStyle>
    <a:defPPr>
      <a:defRPr lang="en-US"/>
    </a:defPPr>
    <a:lvl1pPr algn="ctr" rtl="0" fontAlgn="base">
      <a:spcBef>
        <a:spcPct val="0"/>
      </a:spcBef>
      <a:spcAft>
        <a:spcPct val="0"/>
      </a:spcAft>
      <a:defRPr kern="1200">
        <a:solidFill>
          <a:srgbClr val="595959"/>
        </a:solidFill>
        <a:latin typeface="Arial" charset="0"/>
        <a:ea typeface="ＭＳ Ｐゴシック" charset="-128"/>
        <a:cs typeface="ＭＳ Ｐゴシック" charset="-128"/>
      </a:defRPr>
    </a:lvl1pPr>
    <a:lvl2pPr marL="457200" algn="ctr" rtl="0" fontAlgn="base">
      <a:spcBef>
        <a:spcPct val="0"/>
      </a:spcBef>
      <a:spcAft>
        <a:spcPct val="0"/>
      </a:spcAft>
      <a:defRPr kern="1200">
        <a:solidFill>
          <a:srgbClr val="595959"/>
        </a:solidFill>
        <a:latin typeface="Arial" charset="0"/>
        <a:ea typeface="ＭＳ Ｐゴシック" charset="-128"/>
        <a:cs typeface="ＭＳ Ｐゴシック" charset="-128"/>
      </a:defRPr>
    </a:lvl2pPr>
    <a:lvl3pPr marL="914400" algn="ctr" rtl="0" fontAlgn="base">
      <a:spcBef>
        <a:spcPct val="0"/>
      </a:spcBef>
      <a:spcAft>
        <a:spcPct val="0"/>
      </a:spcAft>
      <a:defRPr kern="1200">
        <a:solidFill>
          <a:srgbClr val="595959"/>
        </a:solidFill>
        <a:latin typeface="Arial" charset="0"/>
        <a:ea typeface="ＭＳ Ｐゴシック" charset="-128"/>
        <a:cs typeface="ＭＳ Ｐゴシック" charset="-128"/>
      </a:defRPr>
    </a:lvl3pPr>
    <a:lvl4pPr marL="1371600" algn="ctr" rtl="0" fontAlgn="base">
      <a:spcBef>
        <a:spcPct val="0"/>
      </a:spcBef>
      <a:spcAft>
        <a:spcPct val="0"/>
      </a:spcAft>
      <a:defRPr kern="1200">
        <a:solidFill>
          <a:srgbClr val="595959"/>
        </a:solidFill>
        <a:latin typeface="Arial" charset="0"/>
        <a:ea typeface="ＭＳ Ｐゴシック" charset="-128"/>
        <a:cs typeface="ＭＳ Ｐゴシック" charset="-128"/>
      </a:defRPr>
    </a:lvl4pPr>
    <a:lvl5pPr marL="1828800" algn="ctr" rtl="0" fontAlgn="base">
      <a:spcBef>
        <a:spcPct val="0"/>
      </a:spcBef>
      <a:spcAft>
        <a:spcPct val="0"/>
      </a:spcAft>
      <a:defRPr kern="1200">
        <a:solidFill>
          <a:srgbClr val="595959"/>
        </a:solidFill>
        <a:latin typeface="Arial" charset="0"/>
        <a:ea typeface="ＭＳ Ｐゴシック" charset="-128"/>
        <a:cs typeface="ＭＳ Ｐゴシック" charset="-128"/>
      </a:defRPr>
    </a:lvl5pPr>
    <a:lvl6pPr marL="2286000" algn="l" defTabSz="457200" rtl="0" eaLnBrk="1" latinLnBrk="0" hangingPunct="1">
      <a:defRPr kern="1200">
        <a:solidFill>
          <a:srgbClr val="595959"/>
        </a:solidFill>
        <a:latin typeface="Arial" charset="0"/>
        <a:ea typeface="ＭＳ Ｐゴシック" charset="-128"/>
        <a:cs typeface="ＭＳ Ｐゴシック" charset="-128"/>
      </a:defRPr>
    </a:lvl6pPr>
    <a:lvl7pPr marL="2743200" algn="l" defTabSz="457200" rtl="0" eaLnBrk="1" latinLnBrk="0" hangingPunct="1">
      <a:defRPr kern="1200">
        <a:solidFill>
          <a:srgbClr val="595959"/>
        </a:solidFill>
        <a:latin typeface="Arial" charset="0"/>
        <a:ea typeface="ＭＳ Ｐゴシック" charset="-128"/>
        <a:cs typeface="ＭＳ Ｐゴシック" charset="-128"/>
      </a:defRPr>
    </a:lvl7pPr>
    <a:lvl8pPr marL="3200400" algn="l" defTabSz="457200" rtl="0" eaLnBrk="1" latinLnBrk="0" hangingPunct="1">
      <a:defRPr kern="1200">
        <a:solidFill>
          <a:srgbClr val="595959"/>
        </a:solidFill>
        <a:latin typeface="Arial" charset="0"/>
        <a:ea typeface="ＭＳ Ｐゴシック" charset="-128"/>
        <a:cs typeface="ＭＳ Ｐゴシック" charset="-128"/>
      </a:defRPr>
    </a:lvl8pPr>
    <a:lvl9pPr marL="3657600" algn="l" defTabSz="457200" rtl="0" eaLnBrk="1" latinLnBrk="0" hangingPunct="1">
      <a:defRPr kern="1200">
        <a:solidFill>
          <a:srgbClr val="595959"/>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3334">
          <p15:clr>
            <a:srgbClr val="A4A3A4"/>
          </p15:clr>
        </p15:guide>
        <p15:guide id="2" pos="2929">
          <p15:clr>
            <a:srgbClr val="A4A3A4"/>
          </p15:clr>
        </p15:guide>
        <p15:guide id="3" orient="horz" pos="1455">
          <p15:clr>
            <a:srgbClr val="A4A3A4"/>
          </p15:clr>
        </p15:guide>
        <p15:guide id="4" pos="2901">
          <p15:clr>
            <a:srgbClr val="A4A3A4"/>
          </p15:clr>
        </p15:guide>
      </p15:sldGuideLst>
    </p:ext>
    <p:ext uri="{2D200454-40CA-4A62-9FC3-DE9A4176ACB9}">
      <p15:notesGuideLst xmlns:p15="http://schemas.microsoft.com/office/powerpoint/2012/main" xmlns="">
        <p15:guide id="1" orient="horz" pos="2909">
          <p15:clr>
            <a:srgbClr val="A4A3A4"/>
          </p15:clr>
        </p15:guide>
        <p15:guide id="2" pos="2208">
          <p15:clr>
            <a:srgbClr val="A4A3A4"/>
          </p15:clr>
        </p15:guide>
        <p15:guide id="3" orient="horz" pos="2931">
          <p15:clr>
            <a:srgbClr val="A4A3A4"/>
          </p15:clr>
        </p15:guide>
        <p15:guide id="4"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Semba" initials="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6EAE2F"/>
    <a:srgbClr val="4C6777"/>
    <a:srgbClr val="348ACD"/>
    <a:srgbClr val="EDC22D"/>
    <a:srgbClr val="88BC50"/>
    <a:srgbClr val="78848D"/>
    <a:srgbClr val="CECECE"/>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5" autoAdjust="0"/>
    <p:restoredTop sz="83366" autoAdjust="0"/>
  </p:normalViewPr>
  <p:slideViewPr>
    <p:cSldViewPr snapToGrid="0">
      <p:cViewPr varScale="1">
        <p:scale>
          <a:sx n="95" d="100"/>
          <a:sy n="95" d="100"/>
        </p:scale>
        <p:origin x="-1040" y="-120"/>
      </p:cViewPr>
      <p:guideLst>
        <p:guide orient="horz" pos="3334"/>
        <p:guide orient="horz" pos="1455"/>
        <p:guide pos="2929"/>
        <p:guide pos="2901"/>
      </p:guideLst>
    </p:cSldViewPr>
  </p:slideViewPr>
  <p:outlineViewPr>
    <p:cViewPr>
      <p:scale>
        <a:sx n="33" d="100"/>
        <a:sy n="33" d="100"/>
      </p:scale>
      <p:origin x="0" y="14658"/>
    </p:cViewPr>
  </p:outlineViewPr>
  <p:notesTextViewPr>
    <p:cViewPr>
      <p:scale>
        <a:sx n="100" d="100"/>
        <a:sy n="100" d="100"/>
      </p:scale>
      <p:origin x="0" y="0"/>
    </p:cViewPr>
  </p:notesTextViewPr>
  <p:sorterViewPr>
    <p:cViewPr>
      <p:scale>
        <a:sx n="110" d="100"/>
        <a:sy n="110" d="100"/>
      </p:scale>
      <p:origin x="0" y="768"/>
    </p:cViewPr>
  </p:sorterViewPr>
  <p:notesViewPr>
    <p:cSldViewPr>
      <p:cViewPr varScale="1">
        <p:scale>
          <a:sx n="87" d="100"/>
          <a:sy n="87" d="100"/>
        </p:scale>
        <p:origin x="-3780" y="-78"/>
      </p:cViewPr>
      <p:guideLst>
        <p:guide orient="horz" pos="2909"/>
        <p:guide orient="horz" pos="2931"/>
        <p:guide pos="2208"/>
        <p:guide pos="221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55D91-F1E5-3D40-B78D-931DBFF41A4B}" type="doc">
      <dgm:prSet loTypeId="urn:microsoft.com/office/officeart/2005/8/layout/venn1" loCatId="" qsTypeId="urn:microsoft.com/office/officeart/2005/8/quickstyle/3D3" qsCatId="3D" csTypeId="urn:microsoft.com/office/officeart/2005/8/colors/colorful4" csCatId="colorful" phldr="1"/>
      <dgm:spPr/>
    </dgm:pt>
    <dgm:pt modelId="{01A91291-4B4A-F448-AABA-FB3BA7B5ABC6}">
      <dgm:prSet phldrT="[Text]"/>
      <dgm:spPr/>
      <dgm:t>
        <a:bodyPr/>
        <a:lstStyle/>
        <a:p>
          <a:r>
            <a:rPr lang="en-US" dirty="0" smtClean="0"/>
            <a:t>Do good</a:t>
          </a:r>
          <a:endParaRPr lang="en-US" dirty="0"/>
        </a:p>
      </dgm:t>
    </dgm:pt>
    <dgm:pt modelId="{82B53C1C-ECD1-BE4B-9345-BDAB55E2E755}" type="parTrans" cxnId="{60C3E404-3F31-E64A-BB03-6EFEF64807D9}">
      <dgm:prSet/>
      <dgm:spPr/>
      <dgm:t>
        <a:bodyPr/>
        <a:lstStyle/>
        <a:p>
          <a:endParaRPr lang="en-US"/>
        </a:p>
      </dgm:t>
    </dgm:pt>
    <dgm:pt modelId="{93A01EEE-1950-3E41-A5B2-8F97E2A2A302}" type="sibTrans" cxnId="{60C3E404-3F31-E64A-BB03-6EFEF64807D9}">
      <dgm:prSet/>
      <dgm:spPr/>
      <dgm:t>
        <a:bodyPr/>
        <a:lstStyle/>
        <a:p>
          <a:endParaRPr lang="en-US"/>
        </a:p>
      </dgm:t>
    </dgm:pt>
    <dgm:pt modelId="{8B8499E5-AC56-A048-AAD3-969D17A71482}">
      <dgm:prSet phldrT="[Text]"/>
      <dgm:spPr/>
      <dgm:t>
        <a:bodyPr/>
        <a:lstStyle/>
        <a:p>
          <a:r>
            <a:rPr lang="en-US" dirty="0" smtClean="0"/>
            <a:t>Make money</a:t>
          </a:r>
          <a:endParaRPr lang="en-US" dirty="0"/>
        </a:p>
      </dgm:t>
    </dgm:pt>
    <dgm:pt modelId="{96117B5A-8B1B-094B-ADDF-8DCE4F2A3840}" type="parTrans" cxnId="{86483F61-1560-4B46-9298-8BA051F55858}">
      <dgm:prSet/>
      <dgm:spPr/>
      <dgm:t>
        <a:bodyPr/>
        <a:lstStyle/>
        <a:p>
          <a:endParaRPr lang="en-US"/>
        </a:p>
      </dgm:t>
    </dgm:pt>
    <dgm:pt modelId="{7F18CD14-9B98-1341-BDFC-791113A12034}" type="sibTrans" cxnId="{86483F61-1560-4B46-9298-8BA051F55858}">
      <dgm:prSet/>
      <dgm:spPr/>
      <dgm:t>
        <a:bodyPr/>
        <a:lstStyle/>
        <a:p>
          <a:endParaRPr lang="en-US"/>
        </a:p>
      </dgm:t>
    </dgm:pt>
    <dgm:pt modelId="{3461D5E5-BD4A-1240-9A2E-2C1EFC30AF54}">
      <dgm:prSet phldrT="[Text]"/>
      <dgm:spPr/>
      <dgm:t>
        <a:bodyPr/>
        <a:lstStyle/>
        <a:p>
          <a:r>
            <a:rPr lang="en-US" dirty="0" smtClean="0"/>
            <a:t>Fame &amp; Glory</a:t>
          </a:r>
          <a:endParaRPr lang="en-US" dirty="0"/>
        </a:p>
      </dgm:t>
    </dgm:pt>
    <dgm:pt modelId="{3FB18FEA-42E6-F94C-9752-EDB5779F288E}" type="parTrans" cxnId="{C98C4930-7455-B946-A228-E5E2FCC47E90}">
      <dgm:prSet/>
      <dgm:spPr/>
      <dgm:t>
        <a:bodyPr/>
        <a:lstStyle/>
        <a:p>
          <a:endParaRPr lang="en-US"/>
        </a:p>
      </dgm:t>
    </dgm:pt>
    <dgm:pt modelId="{D89B30C3-EF92-D247-A98C-1C30E1ACFB46}" type="sibTrans" cxnId="{C98C4930-7455-B946-A228-E5E2FCC47E90}">
      <dgm:prSet/>
      <dgm:spPr/>
      <dgm:t>
        <a:bodyPr/>
        <a:lstStyle/>
        <a:p>
          <a:endParaRPr lang="en-US"/>
        </a:p>
      </dgm:t>
    </dgm:pt>
    <dgm:pt modelId="{58A98518-7F43-BB40-9E8B-756D2809E720}" type="pres">
      <dgm:prSet presAssocID="{5D455D91-F1E5-3D40-B78D-931DBFF41A4B}" presName="compositeShape" presStyleCnt="0">
        <dgm:presLayoutVars>
          <dgm:chMax val="7"/>
          <dgm:dir/>
          <dgm:resizeHandles val="exact"/>
        </dgm:presLayoutVars>
      </dgm:prSet>
      <dgm:spPr/>
    </dgm:pt>
    <dgm:pt modelId="{19DA8E2D-3BD7-664E-BA7F-FD784D88296C}" type="pres">
      <dgm:prSet presAssocID="{01A91291-4B4A-F448-AABA-FB3BA7B5ABC6}" presName="circ1" presStyleLbl="vennNode1" presStyleIdx="0" presStyleCnt="3"/>
      <dgm:spPr/>
      <dgm:t>
        <a:bodyPr/>
        <a:lstStyle/>
        <a:p>
          <a:endParaRPr lang="en-US"/>
        </a:p>
      </dgm:t>
    </dgm:pt>
    <dgm:pt modelId="{FF055455-528F-4E43-9FAB-D3309649C07A}" type="pres">
      <dgm:prSet presAssocID="{01A91291-4B4A-F448-AABA-FB3BA7B5ABC6}" presName="circ1Tx" presStyleLbl="revTx" presStyleIdx="0" presStyleCnt="0">
        <dgm:presLayoutVars>
          <dgm:chMax val="0"/>
          <dgm:chPref val="0"/>
          <dgm:bulletEnabled val="1"/>
        </dgm:presLayoutVars>
      </dgm:prSet>
      <dgm:spPr/>
      <dgm:t>
        <a:bodyPr/>
        <a:lstStyle/>
        <a:p>
          <a:endParaRPr lang="en-US"/>
        </a:p>
      </dgm:t>
    </dgm:pt>
    <dgm:pt modelId="{D6599C89-8011-4E47-B1ED-C64647BB5AD1}" type="pres">
      <dgm:prSet presAssocID="{3461D5E5-BD4A-1240-9A2E-2C1EFC30AF54}" presName="circ2" presStyleLbl="vennNode1" presStyleIdx="1" presStyleCnt="3"/>
      <dgm:spPr/>
      <dgm:t>
        <a:bodyPr/>
        <a:lstStyle/>
        <a:p>
          <a:endParaRPr lang="en-US"/>
        </a:p>
      </dgm:t>
    </dgm:pt>
    <dgm:pt modelId="{C20831A7-4851-3448-8748-29B8960636D5}" type="pres">
      <dgm:prSet presAssocID="{3461D5E5-BD4A-1240-9A2E-2C1EFC30AF54}" presName="circ2Tx" presStyleLbl="revTx" presStyleIdx="0" presStyleCnt="0">
        <dgm:presLayoutVars>
          <dgm:chMax val="0"/>
          <dgm:chPref val="0"/>
          <dgm:bulletEnabled val="1"/>
        </dgm:presLayoutVars>
      </dgm:prSet>
      <dgm:spPr/>
      <dgm:t>
        <a:bodyPr/>
        <a:lstStyle/>
        <a:p>
          <a:endParaRPr lang="en-US"/>
        </a:p>
      </dgm:t>
    </dgm:pt>
    <dgm:pt modelId="{D11D71A0-9B28-514B-A723-AB7701915868}" type="pres">
      <dgm:prSet presAssocID="{8B8499E5-AC56-A048-AAD3-969D17A71482}" presName="circ3" presStyleLbl="vennNode1" presStyleIdx="2" presStyleCnt="3"/>
      <dgm:spPr/>
      <dgm:t>
        <a:bodyPr/>
        <a:lstStyle/>
        <a:p>
          <a:endParaRPr lang="en-US"/>
        </a:p>
      </dgm:t>
    </dgm:pt>
    <dgm:pt modelId="{AB712A02-463C-D24B-9C1A-1BC06F950540}" type="pres">
      <dgm:prSet presAssocID="{8B8499E5-AC56-A048-AAD3-969D17A71482}" presName="circ3Tx" presStyleLbl="revTx" presStyleIdx="0" presStyleCnt="0">
        <dgm:presLayoutVars>
          <dgm:chMax val="0"/>
          <dgm:chPref val="0"/>
          <dgm:bulletEnabled val="1"/>
        </dgm:presLayoutVars>
      </dgm:prSet>
      <dgm:spPr/>
      <dgm:t>
        <a:bodyPr/>
        <a:lstStyle/>
        <a:p>
          <a:endParaRPr lang="en-US"/>
        </a:p>
      </dgm:t>
    </dgm:pt>
  </dgm:ptLst>
  <dgm:cxnLst>
    <dgm:cxn modelId="{AAB2FC24-CD2D-2443-9493-BF835E27DC3C}" type="presOf" srcId="{3461D5E5-BD4A-1240-9A2E-2C1EFC30AF54}" destId="{D6599C89-8011-4E47-B1ED-C64647BB5AD1}" srcOrd="0" destOrd="0" presId="urn:microsoft.com/office/officeart/2005/8/layout/venn1"/>
    <dgm:cxn modelId="{E094162B-05FA-CD49-8669-E9DBE13C82EB}" type="presOf" srcId="{01A91291-4B4A-F448-AABA-FB3BA7B5ABC6}" destId="{19DA8E2D-3BD7-664E-BA7F-FD784D88296C}" srcOrd="0" destOrd="0" presId="urn:microsoft.com/office/officeart/2005/8/layout/venn1"/>
    <dgm:cxn modelId="{C4FA9489-245D-FA4F-8D40-09A9CED801F8}" type="presOf" srcId="{8B8499E5-AC56-A048-AAD3-969D17A71482}" destId="{D11D71A0-9B28-514B-A723-AB7701915868}" srcOrd="0" destOrd="0" presId="urn:microsoft.com/office/officeart/2005/8/layout/venn1"/>
    <dgm:cxn modelId="{86483F61-1560-4B46-9298-8BA051F55858}" srcId="{5D455D91-F1E5-3D40-B78D-931DBFF41A4B}" destId="{8B8499E5-AC56-A048-AAD3-969D17A71482}" srcOrd="2" destOrd="0" parTransId="{96117B5A-8B1B-094B-ADDF-8DCE4F2A3840}" sibTransId="{7F18CD14-9B98-1341-BDFC-791113A12034}"/>
    <dgm:cxn modelId="{C98C4930-7455-B946-A228-E5E2FCC47E90}" srcId="{5D455D91-F1E5-3D40-B78D-931DBFF41A4B}" destId="{3461D5E5-BD4A-1240-9A2E-2C1EFC30AF54}" srcOrd="1" destOrd="0" parTransId="{3FB18FEA-42E6-F94C-9752-EDB5779F288E}" sibTransId="{D89B30C3-EF92-D247-A98C-1C30E1ACFB46}"/>
    <dgm:cxn modelId="{69AB3267-660A-BF47-A16A-FB73B9E64BFB}" type="presOf" srcId="{01A91291-4B4A-F448-AABA-FB3BA7B5ABC6}" destId="{FF055455-528F-4E43-9FAB-D3309649C07A}" srcOrd="1" destOrd="0" presId="urn:microsoft.com/office/officeart/2005/8/layout/venn1"/>
    <dgm:cxn modelId="{B0893483-7DC6-D040-886C-2C48A0C8A86D}" type="presOf" srcId="{3461D5E5-BD4A-1240-9A2E-2C1EFC30AF54}" destId="{C20831A7-4851-3448-8748-29B8960636D5}" srcOrd="1" destOrd="0" presId="urn:microsoft.com/office/officeart/2005/8/layout/venn1"/>
    <dgm:cxn modelId="{900F4891-46FB-7746-B7A0-B3FB29775053}" type="presOf" srcId="{5D455D91-F1E5-3D40-B78D-931DBFF41A4B}" destId="{58A98518-7F43-BB40-9E8B-756D2809E720}" srcOrd="0" destOrd="0" presId="urn:microsoft.com/office/officeart/2005/8/layout/venn1"/>
    <dgm:cxn modelId="{3A000B80-D5D0-714A-9668-C39C732B66D3}" type="presOf" srcId="{8B8499E5-AC56-A048-AAD3-969D17A71482}" destId="{AB712A02-463C-D24B-9C1A-1BC06F950540}" srcOrd="1" destOrd="0" presId="urn:microsoft.com/office/officeart/2005/8/layout/venn1"/>
    <dgm:cxn modelId="{60C3E404-3F31-E64A-BB03-6EFEF64807D9}" srcId="{5D455D91-F1E5-3D40-B78D-931DBFF41A4B}" destId="{01A91291-4B4A-F448-AABA-FB3BA7B5ABC6}" srcOrd="0" destOrd="0" parTransId="{82B53C1C-ECD1-BE4B-9345-BDAB55E2E755}" sibTransId="{93A01EEE-1950-3E41-A5B2-8F97E2A2A302}"/>
    <dgm:cxn modelId="{4E27520E-1946-5142-8BA5-A9932165F23D}" type="presParOf" srcId="{58A98518-7F43-BB40-9E8B-756D2809E720}" destId="{19DA8E2D-3BD7-664E-BA7F-FD784D88296C}" srcOrd="0" destOrd="0" presId="urn:microsoft.com/office/officeart/2005/8/layout/venn1"/>
    <dgm:cxn modelId="{AA69F551-CB46-3A4E-909A-3EEB0088F774}" type="presParOf" srcId="{58A98518-7F43-BB40-9E8B-756D2809E720}" destId="{FF055455-528F-4E43-9FAB-D3309649C07A}" srcOrd="1" destOrd="0" presId="urn:microsoft.com/office/officeart/2005/8/layout/venn1"/>
    <dgm:cxn modelId="{DCC9A7D3-7F0F-6649-A3C7-F067C6432339}" type="presParOf" srcId="{58A98518-7F43-BB40-9E8B-756D2809E720}" destId="{D6599C89-8011-4E47-B1ED-C64647BB5AD1}" srcOrd="2" destOrd="0" presId="urn:microsoft.com/office/officeart/2005/8/layout/venn1"/>
    <dgm:cxn modelId="{A82354C0-377D-D54D-98CB-503EB8B77C02}" type="presParOf" srcId="{58A98518-7F43-BB40-9E8B-756D2809E720}" destId="{C20831A7-4851-3448-8748-29B8960636D5}" srcOrd="3" destOrd="0" presId="urn:microsoft.com/office/officeart/2005/8/layout/venn1"/>
    <dgm:cxn modelId="{BBAF9D29-546A-EF48-8212-39E7AAF81248}" type="presParOf" srcId="{58A98518-7F43-BB40-9E8B-756D2809E720}" destId="{D11D71A0-9B28-514B-A723-AB7701915868}" srcOrd="4" destOrd="0" presId="urn:microsoft.com/office/officeart/2005/8/layout/venn1"/>
    <dgm:cxn modelId="{1818C6EA-DF21-CC47-88E2-4A0C94B8AEAE}" type="presParOf" srcId="{58A98518-7F43-BB40-9E8B-756D2809E720}" destId="{AB712A02-463C-D24B-9C1A-1BC06F95054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A8E2D-3BD7-664E-BA7F-FD784D88296C}">
      <dsp:nvSpPr>
        <dsp:cNvPr id="0" name=""/>
        <dsp:cNvSpPr/>
      </dsp:nvSpPr>
      <dsp:spPr>
        <a:xfrm>
          <a:off x="1828799" y="50799"/>
          <a:ext cx="2438400" cy="2438400"/>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Do good</a:t>
          </a:r>
          <a:endParaRPr lang="en-US" sz="3400" kern="1200" dirty="0"/>
        </a:p>
      </dsp:txBody>
      <dsp:txXfrm>
        <a:off x="2153920" y="477519"/>
        <a:ext cx="1788160" cy="1097280"/>
      </dsp:txXfrm>
    </dsp:sp>
    <dsp:sp modelId="{D6599C89-8011-4E47-B1ED-C64647BB5AD1}">
      <dsp:nvSpPr>
        <dsp:cNvPr id="0" name=""/>
        <dsp:cNvSpPr/>
      </dsp:nvSpPr>
      <dsp:spPr>
        <a:xfrm>
          <a:off x="2708656" y="1574800"/>
          <a:ext cx="2438400" cy="2438400"/>
        </a:xfrm>
        <a:prstGeom prst="ellipse">
          <a:avLst/>
        </a:prstGeom>
        <a:solidFill>
          <a:schemeClr val="accent4">
            <a:alpha val="50000"/>
            <a:hueOff val="1310218"/>
            <a:satOff val="-13373"/>
            <a:lumOff val="-598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Fame &amp; Glory</a:t>
          </a:r>
          <a:endParaRPr lang="en-US" sz="3400" kern="1200" dirty="0"/>
        </a:p>
      </dsp:txBody>
      <dsp:txXfrm>
        <a:off x="3454400" y="2204720"/>
        <a:ext cx="1463040" cy="1341120"/>
      </dsp:txXfrm>
    </dsp:sp>
    <dsp:sp modelId="{D11D71A0-9B28-514B-A723-AB7701915868}">
      <dsp:nvSpPr>
        <dsp:cNvPr id="0" name=""/>
        <dsp:cNvSpPr/>
      </dsp:nvSpPr>
      <dsp:spPr>
        <a:xfrm>
          <a:off x="948943" y="1574800"/>
          <a:ext cx="2438400" cy="2438400"/>
        </a:xfrm>
        <a:prstGeom prst="ellipse">
          <a:avLst/>
        </a:prstGeom>
        <a:solidFill>
          <a:schemeClr val="accent4">
            <a:alpha val="50000"/>
            <a:hueOff val="2620435"/>
            <a:satOff val="-26746"/>
            <a:lumOff val="-1196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kern="1200" dirty="0" smtClean="0"/>
            <a:t>Make money</a:t>
          </a:r>
          <a:endParaRPr lang="en-US" sz="3400" kern="1200" dirty="0"/>
        </a:p>
      </dsp:txBody>
      <dsp:txXfrm>
        <a:off x="1178560" y="2204720"/>
        <a:ext cx="1463040" cy="13411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3041968" cy="465296"/>
          </a:xfrm>
          <a:prstGeom prst="rect">
            <a:avLst/>
          </a:prstGeom>
          <a:noFill/>
          <a:ln w="9525">
            <a:noFill/>
            <a:miter lim="800000"/>
            <a:headEnd/>
            <a:tailEnd/>
          </a:ln>
          <a:effectLst/>
        </p:spPr>
        <p:txBody>
          <a:bodyPr vert="horz" wrap="square" lIns="93603" tIns="46803" rIns="93603" bIns="46803" numCol="1" anchor="t" anchorCtr="0" compatLnSpc="1">
            <a:prstTxWarp prst="textNoShape">
              <a:avLst/>
            </a:prstTxWarp>
          </a:bodyPr>
          <a:lstStyle>
            <a:lvl1pPr algn="l">
              <a:defRPr sz="1400">
                <a:solidFill>
                  <a:schemeClr val="tx1"/>
                </a:solidFill>
                <a:latin typeface="Arial" pitchFamily="23" charset="0"/>
                <a:ea typeface="+mn-ea"/>
                <a:cs typeface="+mn-cs"/>
              </a:defRPr>
            </a:lvl1pPr>
          </a:lstStyle>
          <a:p>
            <a:pPr>
              <a:defRPr/>
            </a:pPr>
            <a:endParaRPr lang="en-US" dirty="0">
              <a:latin typeface="Arial"/>
            </a:endParaRPr>
          </a:p>
        </p:txBody>
      </p:sp>
      <p:sp>
        <p:nvSpPr>
          <p:cNvPr id="95235" name="Rectangle 3"/>
          <p:cNvSpPr>
            <a:spLocks noGrp="1" noChangeArrowheads="1"/>
          </p:cNvSpPr>
          <p:nvPr>
            <p:ph type="dt" sz="quarter" idx="1"/>
          </p:nvPr>
        </p:nvSpPr>
        <p:spPr bwMode="auto">
          <a:xfrm>
            <a:off x="3976335" y="1"/>
            <a:ext cx="3041968" cy="465296"/>
          </a:xfrm>
          <a:prstGeom prst="rect">
            <a:avLst/>
          </a:prstGeom>
          <a:noFill/>
          <a:ln w="9525">
            <a:noFill/>
            <a:miter lim="800000"/>
            <a:headEnd/>
            <a:tailEnd/>
          </a:ln>
          <a:effectLst/>
        </p:spPr>
        <p:txBody>
          <a:bodyPr vert="horz" wrap="square" lIns="93603" tIns="46803" rIns="93603" bIns="46803" numCol="1" anchor="t" anchorCtr="0" compatLnSpc="1">
            <a:prstTxWarp prst="textNoShape">
              <a:avLst/>
            </a:prstTxWarp>
          </a:bodyPr>
          <a:lstStyle>
            <a:lvl1pPr algn="r">
              <a:defRPr sz="1400">
                <a:solidFill>
                  <a:schemeClr val="tx1"/>
                </a:solidFill>
                <a:latin typeface="Arial" pitchFamily="23" charset="0"/>
                <a:ea typeface="+mn-ea"/>
                <a:cs typeface="+mn-cs"/>
              </a:defRPr>
            </a:lvl1pPr>
          </a:lstStyle>
          <a:p>
            <a:pPr>
              <a:defRPr/>
            </a:pPr>
            <a:endParaRPr lang="en-US" dirty="0">
              <a:latin typeface="Arial"/>
            </a:endParaRPr>
          </a:p>
        </p:txBody>
      </p:sp>
      <p:sp>
        <p:nvSpPr>
          <p:cNvPr id="95236" name="Rectangle 4"/>
          <p:cNvSpPr>
            <a:spLocks noGrp="1" noChangeArrowheads="1"/>
          </p:cNvSpPr>
          <p:nvPr>
            <p:ph type="ftr" sz="quarter" idx="2"/>
          </p:nvPr>
        </p:nvSpPr>
        <p:spPr bwMode="auto">
          <a:xfrm>
            <a:off x="0" y="8839016"/>
            <a:ext cx="3041968" cy="465296"/>
          </a:xfrm>
          <a:prstGeom prst="rect">
            <a:avLst/>
          </a:prstGeom>
          <a:noFill/>
          <a:ln w="9525">
            <a:noFill/>
            <a:miter lim="800000"/>
            <a:headEnd/>
            <a:tailEnd/>
          </a:ln>
          <a:effectLst/>
        </p:spPr>
        <p:txBody>
          <a:bodyPr vert="horz" wrap="square" lIns="93603" tIns="46803" rIns="93603" bIns="46803" numCol="1" anchor="b" anchorCtr="0" compatLnSpc="1">
            <a:prstTxWarp prst="textNoShape">
              <a:avLst/>
            </a:prstTxWarp>
          </a:bodyPr>
          <a:lstStyle>
            <a:lvl1pPr algn="l">
              <a:defRPr sz="1400">
                <a:solidFill>
                  <a:schemeClr val="tx1"/>
                </a:solidFill>
                <a:latin typeface="Arial" pitchFamily="23" charset="0"/>
                <a:ea typeface="+mn-ea"/>
                <a:cs typeface="+mn-cs"/>
              </a:defRPr>
            </a:lvl1pPr>
          </a:lstStyle>
          <a:p>
            <a:pPr>
              <a:defRPr/>
            </a:pPr>
            <a:endParaRPr lang="en-US" dirty="0">
              <a:latin typeface="Arial"/>
            </a:endParaRPr>
          </a:p>
        </p:txBody>
      </p:sp>
      <p:sp>
        <p:nvSpPr>
          <p:cNvPr id="95237" name="Rectangle 5"/>
          <p:cNvSpPr>
            <a:spLocks noGrp="1" noChangeArrowheads="1"/>
          </p:cNvSpPr>
          <p:nvPr>
            <p:ph type="sldNum" sz="quarter" idx="3"/>
          </p:nvPr>
        </p:nvSpPr>
        <p:spPr bwMode="auto">
          <a:xfrm>
            <a:off x="3976335" y="8839016"/>
            <a:ext cx="3041968" cy="465296"/>
          </a:xfrm>
          <a:prstGeom prst="rect">
            <a:avLst/>
          </a:prstGeom>
          <a:noFill/>
          <a:ln w="9525">
            <a:noFill/>
            <a:miter lim="800000"/>
            <a:headEnd/>
            <a:tailEnd/>
          </a:ln>
          <a:effectLst/>
        </p:spPr>
        <p:txBody>
          <a:bodyPr vert="horz" wrap="square" lIns="93603" tIns="46803" rIns="93603" bIns="46803" numCol="1" anchor="b" anchorCtr="0" compatLnSpc="1">
            <a:prstTxWarp prst="textNoShape">
              <a:avLst/>
            </a:prstTxWarp>
          </a:bodyPr>
          <a:lstStyle>
            <a:lvl1pPr algn="r">
              <a:defRPr sz="1400">
                <a:solidFill>
                  <a:schemeClr val="tx1"/>
                </a:solidFill>
                <a:latin typeface="Arial" pitchFamily="23" charset="0"/>
                <a:ea typeface="+mn-ea"/>
                <a:cs typeface="+mn-cs"/>
              </a:defRPr>
            </a:lvl1pPr>
          </a:lstStyle>
          <a:p>
            <a:pPr>
              <a:defRPr/>
            </a:pPr>
            <a:fld id="{4A58E080-4CF5-DA4A-9651-4E11928DA0ED}"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3205221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3041968" cy="465296"/>
          </a:xfrm>
          <a:prstGeom prst="rect">
            <a:avLst/>
          </a:prstGeom>
          <a:noFill/>
          <a:ln w="9525">
            <a:noFill/>
            <a:miter lim="800000"/>
            <a:headEnd/>
            <a:tailEnd/>
          </a:ln>
          <a:effectLst/>
        </p:spPr>
        <p:txBody>
          <a:bodyPr vert="horz" wrap="square" lIns="93603" tIns="46803" rIns="93603" bIns="46803" numCol="1" anchor="t" anchorCtr="0" compatLnSpc="1">
            <a:prstTxWarp prst="textNoShape">
              <a:avLst/>
            </a:prstTxWarp>
          </a:bodyPr>
          <a:lstStyle>
            <a:lvl1pPr algn="l">
              <a:defRPr sz="1400">
                <a:solidFill>
                  <a:schemeClr val="tx1"/>
                </a:solidFill>
                <a:latin typeface="Arial"/>
                <a:ea typeface="+mn-ea"/>
                <a:cs typeface="+mn-cs"/>
              </a:defRPr>
            </a:lvl1pPr>
          </a:lstStyle>
          <a:p>
            <a:pPr>
              <a:defRPr/>
            </a:pPr>
            <a:endParaRPr lang="en-US" dirty="0"/>
          </a:p>
        </p:txBody>
      </p:sp>
      <p:sp>
        <p:nvSpPr>
          <p:cNvPr id="12291" name="Rectangle 3"/>
          <p:cNvSpPr>
            <a:spLocks noGrp="1" noChangeArrowheads="1"/>
          </p:cNvSpPr>
          <p:nvPr>
            <p:ph type="dt" idx="1"/>
          </p:nvPr>
        </p:nvSpPr>
        <p:spPr bwMode="auto">
          <a:xfrm>
            <a:off x="3977958" y="1"/>
            <a:ext cx="3041968" cy="465296"/>
          </a:xfrm>
          <a:prstGeom prst="rect">
            <a:avLst/>
          </a:prstGeom>
          <a:noFill/>
          <a:ln w="9525">
            <a:noFill/>
            <a:miter lim="800000"/>
            <a:headEnd/>
            <a:tailEnd/>
          </a:ln>
          <a:effectLst/>
        </p:spPr>
        <p:txBody>
          <a:bodyPr vert="horz" wrap="square" lIns="93603" tIns="46803" rIns="93603" bIns="46803" numCol="1" anchor="t" anchorCtr="0" compatLnSpc="1">
            <a:prstTxWarp prst="textNoShape">
              <a:avLst/>
            </a:prstTxWarp>
          </a:bodyPr>
          <a:lstStyle>
            <a:lvl1pPr algn="r">
              <a:defRPr sz="1400">
                <a:solidFill>
                  <a:schemeClr val="tx1"/>
                </a:solidFill>
                <a:latin typeface="Arial"/>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2688" y="698500"/>
            <a:ext cx="4654550" cy="349091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5991" y="4420316"/>
            <a:ext cx="5147945" cy="4187666"/>
          </a:xfrm>
          <a:prstGeom prst="rect">
            <a:avLst/>
          </a:prstGeom>
          <a:noFill/>
          <a:ln w="9525">
            <a:noFill/>
            <a:miter lim="800000"/>
            <a:headEnd/>
            <a:tailEnd/>
          </a:ln>
          <a:effectLst/>
        </p:spPr>
        <p:txBody>
          <a:bodyPr vert="horz" wrap="square" lIns="93603" tIns="46803" rIns="93603" bIns="4680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294" name="Rectangle 6"/>
          <p:cNvSpPr>
            <a:spLocks noGrp="1" noChangeArrowheads="1"/>
          </p:cNvSpPr>
          <p:nvPr>
            <p:ph type="ftr" sz="quarter" idx="4"/>
          </p:nvPr>
        </p:nvSpPr>
        <p:spPr bwMode="auto">
          <a:xfrm>
            <a:off x="0" y="8840630"/>
            <a:ext cx="3041968" cy="465296"/>
          </a:xfrm>
          <a:prstGeom prst="rect">
            <a:avLst/>
          </a:prstGeom>
          <a:noFill/>
          <a:ln w="9525">
            <a:noFill/>
            <a:miter lim="800000"/>
            <a:headEnd/>
            <a:tailEnd/>
          </a:ln>
          <a:effectLst/>
        </p:spPr>
        <p:txBody>
          <a:bodyPr vert="horz" wrap="square" lIns="93603" tIns="46803" rIns="93603" bIns="46803" numCol="1" anchor="b" anchorCtr="0" compatLnSpc="1">
            <a:prstTxWarp prst="textNoShape">
              <a:avLst/>
            </a:prstTxWarp>
          </a:bodyPr>
          <a:lstStyle>
            <a:lvl1pPr algn="l">
              <a:defRPr sz="1400">
                <a:solidFill>
                  <a:schemeClr val="tx1"/>
                </a:solidFill>
                <a:latin typeface="Arial"/>
                <a:ea typeface="+mn-ea"/>
                <a:cs typeface="+mn-cs"/>
              </a:defRPr>
            </a:lvl1pPr>
          </a:lstStyle>
          <a:p>
            <a:pPr>
              <a:defRPr/>
            </a:pPr>
            <a:endParaRPr lang="en-US" dirty="0"/>
          </a:p>
        </p:txBody>
      </p:sp>
      <p:sp>
        <p:nvSpPr>
          <p:cNvPr id="12295" name="Rectangle 7"/>
          <p:cNvSpPr>
            <a:spLocks noGrp="1" noChangeArrowheads="1"/>
          </p:cNvSpPr>
          <p:nvPr>
            <p:ph type="sldNum" sz="quarter" idx="5"/>
          </p:nvPr>
        </p:nvSpPr>
        <p:spPr bwMode="auto">
          <a:xfrm>
            <a:off x="3977958" y="8840630"/>
            <a:ext cx="3041968" cy="465296"/>
          </a:xfrm>
          <a:prstGeom prst="rect">
            <a:avLst/>
          </a:prstGeom>
          <a:noFill/>
          <a:ln w="9525">
            <a:noFill/>
            <a:miter lim="800000"/>
            <a:headEnd/>
            <a:tailEnd/>
          </a:ln>
          <a:effectLst/>
        </p:spPr>
        <p:txBody>
          <a:bodyPr vert="horz" wrap="square" lIns="93603" tIns="46803" rIns="93603" bIns="46803" numCol="1" anchor="b" anchorCtr="0" compatLnSpc="1">
            <a:prstTxWarp prst="textNoShape">
              <a:avLst/>
            </a:prstTxWarp>
          </a:bodyPr>
          <a:lstStyle>
            <a:lvl1pPr algn="r">
              <a:defRPr sz="1400">
                <a:solidFill>
                  <a:schemeClr val="tx1"/>
                </a:solidFill>
                <a:latin typeface="Arial"/>
                <a:ea typeface="+mn-ea"/>
                <a:cs typeface="+mn-cs"/>
              </a:defRPr>
            </a:lvl1pPr>
          </a:lstStyle>
          <a:p>
            <a:pPr>
              <a:defRPr/>
            </a:pPr>
            <a:fld id="{5A651059-8DB8-5044-97F1-F934F7FC73CC}" type="slidenum">
              <a:rPr lang="en-US" smtClean="0"/>
              <a:pPr>
                <a:defRPr/>
              </a:pPr>
              <a:t>‹#›</a:t>
            </a:fld>
            <a:endParaRPr lang="en-US" dirty="0"/>
          </a:p>
        </p:txBody>
      </p:sp>
    </p:spTree>
    <p:extLst>
      <p:ext uri="{BB962C8B-B14F-4D97-AF65-F5344CB8AC3E}">
        <p14:creationId xmlns:p14="http://schemas.microsoft.com/office/powerpoint/2010/main" val="1444431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23"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23"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23"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2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a:t>
            </a:fld>
            <a:endParaRPr lang="en-US" dirty="0"/>
          </a:p>
        </p:txBody>
      </p:sp>
    </p:spTree>
    <p:extLst>
      <p:ext uri="{BB962C8B-B14F-4D97-AF65-F5344CB8AC3E}">
        <p14:creationId xmlns:p14="http://schemas.microsoft.com/office/powerpoint/2010/main" val="777023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ＭＳ Ｐゴシック" charset="-128"/>
                <a:cs typeface="ＭＳ Ｐゴシック" charset="-128"/>
              </a:rPr>
              <a:t>In </a:t>
            </a:r>
            <a:r>
              <a:rPr lang="en-US" sz="1200" kern="1200" dirty="0" smtClean="0">
                <a:solidFill>
                  <a:schemeClr val="tx1"/>
                </a:solidFill>
                <a:effectLst/>
                <a:latin typeface="Arial"/>
                <a:ea typeface="ＭＳ Ｐゴシック" charset="-128"/>
                <a:cs typeface="ＭＳ Ｐゴシック" charset="-128"/>
              </a:rPr>
              <a:t>the case of Linux and Red Hat, many CIOs needed that assurance of a viable business to be on the other end of support calls before they were willing to put their mission-critical applications on a new operating system.  They needed someone to say “this is going to work and you can call us to fix it if it doesn’t”.  Then</a:t>
            </a:r>
            <a:r>
              <a:rPr lang="en-US" sz="1200" kern="1200" baseline="0" dirty="0" smtClean="0">
                <a:solidFill>
                  <a:schemeClr val="tx1"/>
                </a:solidFill>
                <a:effectLst/>
                <a:latin typeface="Arial"/>
                <a:ea typeface="ＭＳ Ｐゴシック" charset="-128"/>
                <a:cs typeface="ＭＳ Ｐゴシック" charset="-128"/>
              </a:rPr>
              <a:t> there was indemnification.</a:t>
            </a:r>
          </a:p>
          <a:p>
            <a:r>
              <a:rPr lang="en-US" sz="1200" kern="1200" baseline="0" dirty="0" smtClean="0">
                <a:solidFill>
                  <a:schemeClr val="tx1"/>
                </a:solidFill>
                <a:effectLst/>
                <a:latin typeface="Arial"/>
                <a:ea typeface="ＭＳ Ｐゴシック" charset="-128"/>
                <a:cs typeface="ＭＳ Ｐゴシック" charset="-128"/>
              </a:rPr>
              <a:t>Lot of problems with this business model today (1) software matures, </a:t>
            </a:r>
            <a:r>
              <a:rPr lang="en-US" sz="1200" kern="1200" baseline="0" dirty="0" err="1" smtClean="0">
                <a:solidFill>
                  <a:schemeClr val="tx1"/>
                </a:solidFill>
                <a:effectLst/>
                <a:latin typeface="Arial"/>
                <a:ea typeface="ＭＳ Ｐゴシック" charset="-128"/>
                <a:cs typeface="ＭＳ Ｐゴシック" charset="-128"/>
              </a:rPr>
              <a:t>linux</a:t>
            </a:r>
            <a:r>
              <a:rPr lang="en-US" sz="1200" kern="1200" baseline="0" dirty="0" smtClean="0">
                <a:solidFill>
                  <a:schemeClr val="tx1"/>
                </a:solidFill>
                <a:effectLst/>
                <a:latin typeface="Arial"/>
                <a:ea typeface="ＭＳ Ｐゴシック" charset="-128"/>
                <a:cs typeface="ＭＳ Ｐゴシック" charset="-128"/>
              </a:rPr>
              <a:t> </a:t>
            </a:r>
            <a:r>
              <a:rPr lang="en-US" sz="1200" kern="1200" baseline="0" dirty="0" smtClean="0">
                <a:solidFill>
                  <a:schemeClr val="tx1"/>
                </a:solidFill>
                <a:effectLst/>
                <a:latin typeface="Arial"/>
                <a:ea typeface="ＭＳ Ｐゴシック" charset="-128"/>
                <a:cs typeface="ＭＳ Ｐゴシック" charset="-128"/>
              </a:rPr>
              <a:t>example (</a:t>
            </a:r>
            <a:r>
              <a:rPr lang="en-US" sz="1200" kern="1200" baseline="0" dirty="0" smtClean="0">
                <a:solidFill>
                  <a:schemeClr val="tx1"/>
                </a:solidFill>
                <a:effectLst/>
                <a:latin typeface="Arial"/>
                <a:ea typeface="ＭＳ Ｐゴシック" charset="-128"/>
                <a:cs typeface="ＭＳ Ｐゴシック" charset="-128"/>
              </a:rPr>
              <a:t>2) more &amp; more becoming software companies</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12</a:t>
            </a:fld>
            <a:endParaRPr lang="en-US" dirty="0"/>
          </a:p>
        </p:txBody>
      </p:sp>
    </p:spTree>
    <p:extLst>
      <p:ext uri="{BB962C8B-B14F-4D97-AF65-F5344CB8AC3E}">
        <p14:creationId xmlns:p14="http://schemas.microsoft.com/office/powerpoint/2010/main" val="101063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ＭＳ Ｐゴシック" charset="-128"/>
                <a:cs typeface="ＭＳ Ｐゴシック" charset="-128"/>
              </a:rPr>
              <a:t>Every company is turning into a software company as software extends beyond the online and becomes pervasive in every part of our physical world.  We can already see this happening with companies like Nike, Capital One and JPMC, and GE building large in-house software development organizations in what were historically non-software companies.  The result is that there’s a higher ability to consume open source software without the need for an insurance blanket from another entity to provide support and services</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13</a:t>
            </a:fld>
            <a:endParaRPr lang="en-US" dirty="0"/>
          </a:p>
        </p:txBody>
      </p:sp>
    </p:spTree>
    <p:extLst>
      <p:ext uri="{BB962C8B-B14F-4D97-AF65-F5344CB8AC3E}">
        <p14:creationId xmlns:p14="http://schemas.microsoft.com/office/powerpoint/2010/main" val="293756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30000" dirty="0" smtClean="0"/>
              <a:t>rd</a:t>
            </a:r>
            <a:r>
              <a:rPr lang="en-US" dirty="0" smtClean="0"/>
              <a:t> reason, </a:t>
            </a:r>
            <a:r>
              <a:rPr lang="en-US" sz="1200" kern="1200" dirty="0" smtClean="0">
                <a:solidFill>
                  <a:schemeClr val="tx1"/>
                </a:solidFill>
                <a:effectLst/>
                <a:latin typeface="Arial"/>
                <a:ea typeface="ＭＳ Ｐゴシック" charset="-128"/>
                <a:cs typeface="ＭＳ Ｐゴシック" charset="-128"/>
              </a:rPr>
              <a:t>is that it’s difficult for this business model to capture enough value to sustain ongoing innovation</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14</a:t>
            </a:fld>
            <a:endParaRPr lang="en-US" dirty="0"/>
          </a:p>
        </p:txBody>
      </p:sp>
    </p:spTree>
    <p:extLst>
      <p:ext uri="{BB962C8B-B14F-4D97-AF65-F5344CB8AC3E}">
        <p14:creationId xmlns:p14="http://schemas.microsoft.com/office/powerpoint/2010/main" val="197819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the support and service model won’t work,</a:t>
            </a:r>
            <a:r>
              <a:rPr lang="en-US" baseline="0" dirty="0" smtClean="0"/>
              <a:t> what comes next?  What are viable business models for open source today?</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15</a:t>
            </a:fld>
            <a:endParaRPr lang="en-US" dirty="0"/>
          </a:p>
        </p:txBody>
      </p:sp>
    </p:spTree>
    <p:extLst>
      <p:ext uri="{BB962C8B-B14F-4D97-AF65-F5344CB8AC3E}">
        <p14:creationId xmlns:p14="http://schemas.microsoft.com/office/powerpoint/2010/main" val="2012103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ＭＳ Ｐゴシック" charset="-128"/>
                <a:cs typeface="ＭＳ Ｐゴシック" charset="-128"/>
              </a:rPr>
              <a:t>One reason that open source has been so quick to takeoff is that every project that gains critical mass develops a core asset that is its community.  It’s the strength of the community that tends to determine the eventual success of the project.  The challenge in attempting to monetize open source is that you must thread the needle of providing enough value to the community for it to continue to thrive while attempting to extract some of that value through pricing.  The field is littered with failed attempts at doing this.  A number of business models have emerged since the original support and service model.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16</a:t>
            </a:fld>
            <a:endParaRPr lang="en-US" dirty="0"/>
          </a:p>
        </p:txBody>
      </p:sp>
    </p:spTree>
    <p:extLst>
      <p:ext uri="{BB962C8B-B14F-4D97-AF65-F5344CB8AC3E}">
        <p14:creationId xmlns:p14="http://schemas.microsoft.com/office/powerpoint/2010/main" val="281189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ＭＳ Ｐゴシック" charset="-128"/>
                <a:cs typeface="ＭＳ Ｐゴシック" charset="-128"/>
              </a:rPr>
              <a:t>The first and by far most popular one is the open core model.  The open core model involves developing a substantial portion of the project as free and open-source software and building a community around that.  Other features are then built as proprietary software that typically cater to more of the enterprise use cases.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ＭＳ Ｐゴシック" charset="-128"/>
                <a:cs typeface="ＭＳ Ｐゴシック" charset="-128"/>
              </a:rPr>
              <a:t>Carve</a:t>
            </a:r>
            <a:r>
              <a:rPr lang="en-US" sz="1200" kern="1200" baseline="0" dirty="0" smtClean="0">
                <a:solidFill>
                  <a:schemeClr val="tx1"/>
                </a:solidFill>
                <a:effectLst/>
                <a:latin typeface="Arial"/>
                <a:ea typeface="ＭＳ Ｐゴシック" charset="-128"/>
                <a:cs typeface="ＭＳ Ｐゴシック" charset="-128"/>
              </a:rPr>
              <a:t> out functionality that those with higher willingness to pay will want.  Examples LDAP integration and more broadly integration into common enterprise systems, security, management, provisioning, monitoring, availability</a:t>
            </a:r>
            <a:endParaRPr lang="en-US" sz="1200" kern="1200" dirty="0" smtClean="0">
              <a:solidFill>
                <a:schemeClr val="tx1"/>
              </a:solidFill>
              <a:effectLst/>
              <a:latin typeface="Arial"/>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17</a:t>
            </a:fld>
            <a:endParaRPr lang="en-US" dirty="0"/>
          </a:p>
        </p:txBody>
      </p:sp>
    </p:spTree>
    <p:extLst>
      <p:ext uri="{BB962C8B-B14F-4D97-AF65-F5344CB8AC3E}">
        <p14:creationId xmlns:p14="http://schemas.microsoft.com/office/powerpoint/2010/main" val="2517969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ＭＳ Ｐゴシック" charset="-128"/>
                <a:cs typeface="ＭＳ Ｐゴシック" charset="-128"/>
              </a:rPr>
              <a:t>Here are a few examples of open core projects.  </a:t>
            </a:r>
            <a:r>
              <a:rPr lang="en-US" sz="1200" kern="1200" dirty="0" err="1" smtClean="0">
                <a:solidFill>
                  <a:schemeClr val="tx1"/>
                </a:solidFill>
                <a:effectLst/>
                <a:latin typeface="Arial"/>
                <a:ea typeface="ＭＳ Ｐゴシック" charset="-128"/>
                <a:cs typeface="ＭＳ Ｐゴシック" charset="-128"/>
              </a:rPr>
              <a:t>Hadoop</a:t>
            </a:r>
            <a:r>
              <a:rPr lang="en-US" sz="1200" kern="1200" dirty="0" smtClean="0">
                <a:solidFill>
                  <a:schemeClr val="tx1"/>
                </a:solidFill>
                <a:effectLst/>
                <a:latin typeface="Arial"/>
                <a:ea typeface="ＭＳ Ｐゴシック" charset="-128"/>
                <a:cs typeface="ＭＳ Ｐゴシック" charset="-128"/>
              </a:rPr>
              <a:t> as the open-source project and </a:t>
            </a:r>
            <a:r>
              <a:rPr lang="en-US" sz="1200" kern="1200" dirty="0" err="1" smtClean="0">
                <a:solidFill>
                  <a:schemeClr val="tx1"/>
                </a:solidFill>
                <a:effectLst/>
                <a:latin typeface="Arial"/>
                <a:ea typeface="ＭＳ Ｐゴシック" charset="-128"/>
                <a:cs typeface="ＭＳ Ｐゴシック" charset="-128"/>
              </a:rPr>
              <a:t>Cloudera</a:t>
            </a:r>
            <a:r>
              <a:rPr lang="en-US" sz="1200" kern="1200" dirty="0" smtClean="0">
                <a:solidFill>
                  <a:schemeClr val="tx1"/>
                </a:solidFill>
                <a:effectLst/>
                <a:latin typeface="Arial"/>
                <a:ea typeface="ＭＳ Ｐゴシック" charset="-128"/>
                <a:cs typeface="ＭＳ Ｐゴシック" charset="-128"/>
              </a:rPr>
              <a:t> as the commercial entity.  There are different dimensions for segregating free </a:t>
            </a:r>
            <a:r>
              <a:rPr lang="en-US" sz="1200" kern="1200" dirty="0" err="1" smtClean="0">
                <a:solidFill>
                  <a:schemeClr val="tx1"/>
                </a:solidFill>
                <a:effectLst/>
                <a:latin typeface="Arial"/>
                <a:ea typeface="ＭＳ Ｐゴシック" charset="-128"/>
                <a:cs typeface="ＭＳ Ｐゴシック" charset="-128"/>
              </a:rPr>
              <a:t>vs</a:t>
            </a:r>
            <a:r>
              <a:rPr lang="en-US" sz="1200" kern="1200" dirty="0" smtClean="0">
                <a:solidFill>
                  <a:schemeClr val="tx1"/>
                </a:solidFill>
                <a:effectLst/>
                <a:latin typeface="Arial"/>
                <a:ea typeface="ＭＳ Ｐゴシック" charset="-128"/>
                <a:cs typeface="ＭＳ Ｐゴシック" charset="-128"/>
              </a:rPr>
              <a:t> commercial offerings and these include security, management, monitoring.  Offering an on-premises version of the software is another way of  charging in an open core model. </a:t>
            </a:r>
          </a:p>
          <a:p>
            <a:endParaRPr lang="en-US" dirty="0" smtClean="0"/>
          </a:p>
          <a:p>
            <a:r>
              <a:rPr lang="en-US" dirty="0" smtClean="0"/>
              <a:t>Pause on </a:t>
            </a:r>
            <a:r>
              <a:rPr lang="en-US" dirty="0" err="1" smtClean="0"/>
              <a:t>Docker</a:t>
            </a:r>
            <a:r>
              <a:rPr lang="en-US" dirty="0" smtClean="0"/>
              <a:t>.</a:t>
            </a:r>
            <a:r>
              <a:rPr lang="en-US" baseline="0" dirty="0" smtClean="0"/>
              <a:t>  Good example of the challenges and tradeoff of the open core model.</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18</a:t>
            </a:fld>
            <a:endParaRPr lang="en-US" dirty="0"/>
          </a:p>
        </p:txBody>
      </p:sp>
    </p:spTree>
    <p:extLst>
      <p:ext uri="{BB962C8B-B14F-4D97-AF65-F5344CB8AC3E}">
        <p14:creationId xmlns:p14="http://schemas.microsoft.com/office/powerpoint/2010/main" val="4963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a:t>
            </a:r>
            <a:r>
              <a:rPr lang="en-US" baseline="0" dirty="0" smtClean="0"/>
              <a:t> – monoliths</a:t>
            </a:r>
          </a:p>
          <a:p>
            <a:r>
              <a:rPr lang="en-US" baseline="0" dirty="0" smtClean="0"/>
              <a:t>New – </a:t>
            </a:r>
            <a:r>
              <a:rPr lang="en-US" baseline="0" dirty="0" err="1" smtClean="0"/>
              <a:t>microservers</a:t>
            </a:r>
            <a:r>
              <a:rPr lang="en-US" baseline="0" dirty="0" smtClean="0"/>
              <a:t>, increased willingness to consume external services</a:t>
            </a:r>
          </a:p>
          <a:p>
            <a:pPr marL="171450" indent="-171450">
              <a:buFont typeface="Symbol" charset="0"/>
              <a:buChar char=""/>
            </a:pPr>
            <a:r>
              <a:rPr lang="en-US" baseline="0" dirty="0" smtClean="0"/>
              <a:t>result is developer services trend</a:t>
            </a:r>
          </a:p>
          <a:p>
            <a:pPr marL="0" indent="0">
              <a:buFont typeface="Symbol" charset="0"/>
              <a:buNone/>
            </a:pP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19</a:t>
            </a:fld>
            <a:endParaRPr lang="en-US" dirty="0"/>
          </a:p>
        </p:txBody>
      </p:sp>
    </p:spTree>
    <p:extLst>
      <p:ext uri="{BB962C8B-B14F-4D97-AF65-F5344CB8AC3E}">
        <p14:creationId xmlns:p14="http://schemas.microsoft.com/office/powerpoint/2010/main" val="305857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ＭＳ Ｐゴシック" charset="-128"/>
                <a:cs typeface="ＭＳ Ｐゴシック" charset="-128"/>
              </a:rPr>
              <a:t>The </a:t>
            </a:r>
            <a:r>
              <a:rPr lang="en-US" sz="1200" kern="1200" dirty="0" err="1" smtClean="0">
                <a:solidFill>
                  <a:schemeClr val="tx1"/>
                </a:solidFill>
                <a:effectLst/>
                <a:latin typeface="Arial"/>
                <a:ea typeface="ＭＳ Ｐゴシック" charset="-128"/>
                <a:cs typeface="ＭＳ Ｐゴシック" charset="-128"/>
              </a:rPr>
              <a:t>SaaS</a:t>
            </a:r>
            <a:r>
              <a:rPr lang="en-US" sz="1200" kern="1200" dirty="0" smtClean="0">
                <a:solidFill>
                  <a:schemeClr val="tx1"/>
                </a:solidFill>
                <a:effectLst/>
                <a:latin typeface="Arial"/>
                <a:ea typeface="ＭＳ Ｐゴシック" charset="-128"/>
                <a:cs typeface="ＭＳ Ｐゴシック" charset="-128"/>
              </a:rPr>
              <a:t> model is becoming more and more popular with micro services.  Outsourcing the undifferentiated heavy lifting is a common theme these days, made popular by Amazon</a:t>
            </a:r>
            <a:r>
              <a:rPr lang="en-US" sz="1200" kern="1200" baseline="0" dirty="0" smtClean="0">
                <a:solidFill>
                  <a:schemeClr val="tx1"/>
                </a:solidFill>
                <a:effectLst/>
                <a:latin typeface="Arial"/>
                <a:ea typeface="ＭＳ Ｐゴシック" charset="-128"/>
                <a:cs typeface="ＭＳ Ｐゴシック" charset="-128"/>
              </a:rPr>
              <a:t>.  </a:t>
            </a:r>
            <a:r>
              <a:rPr lang="en-US" sz="1200" kern="1200" baseline="0" dirty="0" err="1" smtClean="0">
                <a:solidFill>
                  <a:schemeClr val="tx1"/>
                </a:solidFill>
                <a:effectLst/>
                <a:latin typeface="Arial"/>
                <a:ea typeface="ＭＳ Ｐゴシック" charset="-128"/>
                <a:cs typeface="ＭＳ Ｐゴシック" charset="-128"/>
              </a:rPr>
              <a:t>Twilio</a:t>
            </a:r>
            <a:r>
              <a:rPr lang="en-US" sz="1200" kern="1200" baseline="0" dirty="0" smtClean="0">
                <a:solidFill>
                  <a:schemeClr val="tx1"/>
                </a:solidFill>
                <a:effectLst/>
                <a:latin typeface="Arial"/>
                <a:ea typeface="ＭＳ Ｐゴシック" charset="-128"/>
                <a:cs typeface="ＭＳ Ｐゴシック" charset="-128"/>
              </a:rPr>
              <a:t> was the first service I can remember that developers wanted to outsource.  Who wants to build communications infrastructure?  Since teams were already used to relying on other internal teams for abstracting away services, why not outsource that function when it not part of your core IP.</a:t>
            </a:r>
            <a:endParaRPr lang="en-US" sz="1200" kern="1200" dirty="0" smtClean="0">
              <a:solidFill>
                <a:schemeClr val="tx1"/>
              </a:solidFill>
              <a:effectLst/>
              <a:latin typeface="Arial"/>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20</a:t>
            </a:fld>
            <a:endParaRPr lang="en-US" dirty="0"/>
          </a:p>
        </p:txBody>
      </p:sp>
    </p:spTree>
    <p:extLst>
      <p:ext uri="{BB962C8B-B14F-4D97-AF65-F5344CB8AC3E}">
        <p14:creationId xmlns:p14="http://schemas.microsoft.com/office/powerpoint/2010/main" val="3277285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21</a:t>
            </a:fld>
            <a:endParaRPr lang="en-US" dirty="0"/>
          </a:p>
        </p:txBody>
      </p:sp>
    </p:spTree>
    <p:extLst>
      <p:ext uri="{BB962C8B-B14F-4D97-AF65-F5344CB8AC3E}">
        <p14:creationId xmlns:p14="http://schemas.microsoft.com/office/powerpoint/2010/main" val="4963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a:t>
            </a:fld>
            <a:endParaRPr lang="en-US" dirty="0"/>
          </a:p>
        </p:txBody>
      </p:sp>
    </p:spTree>
    <p:extLst>
      <p:ext uri="{BB962C8B-B14F-4D97-AF65-F5344CB8AC3E}">
        <p14:creationId xmlns:p14="http://schemas.microsoft.com/office/powerpoint/2010/main" val="4177447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a:t>
            </a:r>
            <a:r>
              <a:rPr lang="en-US" dirty="0" smtClean="0"/>
              <a:t>but different usage of open source</a:t>
            </a:r>
            <a:r>
              <a:rPr lang="is-IS" dirty="0" smtClean="0"/>
              <a:t>… </a:t>
            </a:r>
          </a:p>
          <a:p>
            <a:r>
              <a:rPr lang="is-IS" dirty="0" smtClean="0"/>
              <a:t>Reason for going the open source route is...don’t represent differentiated IP.</a:t>
            </a:r>
            <a:r>
              <a:rPr lang="is-IS" baseline="0" dirty="0" smtClean="0"/>
              <a:t>  Instead undifferentiated infrastructure</a:t>
            </a:r>
            <a:endParaRPr lang="is-IS" dirty="0" smtClean="0"/>
          </a:p>
          <a:p>
            <a:r>
              <a:rPr lang="is-IS" dirty="0" smtClean="0"/>
              <a:t>At Netflix...Cassandra 0.7,</a:t>
            </a:r>
            <a:r>
              <a:rPr lang="is-IS" baseline="0" dirty="0" smtClean="0"/>
              <a:t> AWS in 2009/2010</a:t>
            </a:r>
          </a:p>
          <a:p>
            <a:r>
              <a:rPr lang="is-IS" baseline="0" dirty="0" smtClean="0"/>
              <a:t>Necessities, strong desire to put out in the community to (1) reduce chance we end up alone, railroad to town (2) reduce ongoing tax and maintenance</a:t>
            </a:r>
          </a:p>
          <a:p>
            <a:r>
              <a:rPr lang="is-IS" baseline="0" dirty="0" smtClean="0"/>
              <a:t>Other benefits – code quality</a:t>
            </a:r>
          </a:p>
          <a:p>
            <a:r>
              <a:rPr lang="is-IS" baseline="0" dirty="0" smtClean="0"/>
              <a:t>Wouldn’t call these open source companies...</a:t>
            </a:r>
            <a:r>
              <a:rPr lang="is-IS" baseline="0" dirty="0" smtClean="0"/>
              <a:t>product </a:t>
            </a:r>
            <a:r>
              <a:rPr lang="is-IS" baseline="0" dirty="0" smtClean="0"/>
              <a:t>they sell isn’t OSS.  OSS here is a component rather than product itself</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22</a:t>
            </a:fld>
            <a:endParaRPr lang="en-US" dirty="0"/>
          </a:p>
        </p:txBody>
      </p:sp>
    </p:spTree>
    <p:extLst>
      <p:ext uri="{BB962C8B-B14F-4D97-AF65-F5344CB8AC3E}">
        <p14:creationId xmlns:p14="http://schemas.microsoft.com/office/powerpoint/2010/main" val="2293314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23</a:t>
            </a:fld>
            <a:endParaRPr lang="en-US" dirty="0"/>
          </a:p>
        </p:txBody>
      </p:sp>
    </p:spTree>
    <p:extLst>
      <p:ext uri="{BB962C8B-B14F-4D97-AF65-F5344CB8AC3E}">
        <p14:creationId xmlns:p14="http://schemas.microsoft.com/office/powerpoint/2010/main" val="3697345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is-IS" dirty="0" smtClean="0"/>
              <a:t>Market:</a:t>
            </a:r>
            <a:r>
              <a:rPr lang="is-IS" baseline="0" dirty="0" smtClean="0"/>
              <a:t> </a:t>
            </a:r>
            <a:r>
              <a:rPr lang="is-IS" dirty="0" smtClean="0"/>
              <a:t>re there clearly identifyable users and buyer for the product, and do they have a willingness to pay.  Is the market sufficiently big (# buyers x average selling price)</a:t>
            </a:r>
          </a:p>
          <a:p>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Comp: </a:t>
            </a:r>
            <a:r>
              <a:rPr lang="is-IS" dirty="0" smtClean="0"/>
              <a:t>what is unique about what you are doing and why hasn’t it been done before?  What alternatives exists to solve the same problem for your buyers?  Will there be any barriers to prevent others</a:t>
            </a:r>
            <a:r>
              <a:rPr lang="is-IS" baseline="0" dirty="0" smtClean="0"/>
              <a:t> from </a:t>
            </a:r>
            <a:r>
              <a:rPr lang="is-IS" dirty="0" smtClean="0"/>
              <a:t>copying you?</a:t>
            </a:r>
          </a:p>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24</a:t>
            </a:fld>
            <a:endParaRPr lang="en-US" dirty="0"/>
          </a:p>
        </p:txBody>
      </p:sp>
    </p:spTree>
    <p:extLst>
      <p:ext uri="{BB962C8B-B14F-4D97-AF65-F5344CB8AC3E}">
        <p14:creationId xmlns:p14="http://schemas.microsoft.com/office/powerpoint/2010/main" val="3657921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26</a:t>
            </a:fld>
            <a:endParaRPr lang="en-US" dirty="0"/>
          </a:p>
        </p:txBody>
      </p:sp>
    </p:spTree>
    <p:extLst>
      <p:ext uri="{BB962C8B-B14F-4D97-AF65-F5344CB8AC3E}">
        <p14:creationId xmlns:p14="http://schemas.microsoft.com/office/powerpoint/2010/main" val="382582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ＭＳ Ｐゴシック" charset="-128"/>
                <a:cs typeface="ＭＳ Ｐゴシック" charset="-128"/>
              </a:rPr>
              <a:t>There are lots of different ways to directly make money from open source, and a few indirect ones as well.  You could make a compelling argument that developing and contributing to open source projects, if done well, is likely to increase your changes of getting hired and earning a higher salary.  The direct ways to make money from open source involve starting a company and figuring out how to get a subset of your users to pay you</a:t>
            </a:r>
          </a:p>
          <a:p>
            <a:r>
              <a:rPr lang="en-US" sz="1200" kern="1200" dirty="0" smtClean="0">
                <a:solidFill>
                  <a:schemeClr val="tx1"/>
                </a:solidFill>
                <a:effectLst/>
                <a:latin typeface="Arial"/>
                <a:ea typeface="ＭＳ Ｐゴシック" charset="-128"/>
                <a:cs typeface="ＭＳ Ｐゴシック" charset="-128"/>
              </a:rPr>
              <a:t>Purposefully want to stay out of the philosophy of open source and focus on how to build a company that sells a product or service to generate revenues</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4</a:t>
            </a:fld>
            <a:endParaRPr lang="en-US" dirty="0"/>
          </a:p>
        </p:txBody>
      </p:sp>
    </p:spTree>
    <p:extLst>
      <p:ext uri="{BB962C8B-B14F-4D97-AF65-F5344CB8AC3E}">
        <p14:creationId xmlns:p14="http://schemas.microsoft.com/office/powerpoint/2010/main" val="374862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Bootstrap</a:t>
            </a:r>
            <a:r>
              <a:rPr lang="en-US" baseline="0" dirty="0" smtClean="0"/>
              <a:t> -  get to CFBE quickly</a:t>
            </a:r>
          </a:p>
          <a:p>
            <a:endParaRPr lang="en-US" dirty="0" smtClean="0"/>
          </a:p>
          <a:p>
            <a:r>
              <a:rPr lang="en-US" dirty="0" smtClean="0"/>
              <a:t>Not mutually</a:t>
            </a:r>
            <a:r>
              <a:rPr lang="en-US" baseline="0" dirty="0" smtClean="0"/>
              <a:t> exclusive.  </a:t>
            </a:r>
            <a:r>
              <a:rPr lang="en-US" baseline="0" dirty="0" err="1" smtClean="0"/>
              <a:t>Atlassian</a:t>
            </a:r>
            <a:r>
              <a:rPr lang="en-US" baseline="0" dirty="0" smtClean="0"/>
              <a:t> is a great example.  Founded in 2002 and the founders bootstrapped </a:t>
            </a:r>
            <a:r>
              <a:rPr lang="en-US" sz="1200" kern="1200" dirty="0" smtClean="0">
                <a:solidFill>
                  <a:schemeClr val="tx1"/>
                </a:solidFill>
                <a:effectLst/>
                <a:latin typeface="Arial"/>
                <a:ea typeface="ＭＳ Ｐゴシック" charset="-128"/>
                <a:cs typeface="ＭＳ Ｐゴシック" charset="-128"/>
              </a:rPr>
              <a:t>the company with $10,000 on a credit card.  In 2010, they raised $60M from </a:t>
            </a:r>
            <a:r>
              <a:rPr lang="en-US" sz="1200" kern="1200" dirty="0" err="1" smtClean="0">
                <a:solidFill>
                  <a:schemeClr val="tx1"/>
                </a:solidFill>
                <a:effectLst/>
                <a:latin typeface="Arial"/>
                <a:ea typeface="ＭＳ Ｐゴシック" charset="-128"/>
                <a:cs typeface="ＭＳ Ｐゴシック" charset="-128"/>
              </a:rPr>
              <a:t>Accel</a:t>
            </a:r>
            <a:r>
              <a:rPr lang="en-US" sz="1200" kern="1200" dirty="0" smtClean="0">
                <a:solidFill>
                  <a:schemeClr val="tx1"/>
                </a:solidFill>
                <a:effectLst/>
                <a:latin typeface="Arial"/>
                <a:ea typeface="ＭＳ Ｐゴシック" charset="-128"/>
                <a:cs typeface="ＭＳ Ｐゴシック" charset="-128"/>
              </a:rPr>
              <a:t> and 5 years later in 2015 went public at a $5.9B valuation</a:t>
            </a:r>
          </a:p>
          <a:p>
            <a:endParaRPr lang="en-US" sz="1200" kern="1200" dirty="0" smtClean="0">
              <a:solidFill>
                <a:schemeClr val="tx1"/>
              </a:solidFill>
              <a:effectLst/>
              <a:latin typeface="Arial"/>
              <a:ea typeface="ＭＳ Ｐゴシック" charset="-128"/>
              <a:cs typeface="ＭＳ Ｐゴシック" charset="-128"/>
            </a:endParaRPr>
          </a:p>
          <a:p>
            <a:r>
              <a:rPr lang="en-US" sz="1200" kern="1200" dirty="0" smtClean="0">
                <a:solidFill>
                  <a:schemeClr val="tx1"/>
                </a:solidFill>
                <a:effectLst/>
                <a:latin typeface="Arial"/>
                <a:ea typeface="ＭＳ Ｐゴシック" charset="-128"/>
                <a:cs typeface="ＭＳ Ｐゴシック" charset="-128"/>
              </a:rPr>
              <a:t>Each has pros and cons.  Bootstrapped companies grow slower because it typically</a:t>
            </a:r>
            <a:r>
              <a:rPr lang="en-US" sz="1200" kern="1200" baseline="0" dirty="0" smtClean="0">
                <a:solidFill>
                  <a:schemeClr val="tx1"/>
                </a:solidFill>
                <a:effectLst/>
                <a:latin typeface="Arial"/>
                <a:ea typeface="ＭＳ Ｐゴシック" charset="-128"/>
                <a:cs typeface="ＭＳ Ｐゴシック" charset="-128"/>
              </a:rPr>
              <a:t> takes capital to invest into growth</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5</a:t>
            </a:fld>
            <a:endParaRPr lang="en-US" dirty="0"/>
          </a:p>
        </p:txBody>
      </p:sp>
    </p:spTree>
    <p:extLst>
      <p:ext uri="{BB962C8B-B14F-4D97-AF65-F5344CB8AC3E}">
        <p14:creationId xmlns:p14="http://schemas.microsoft.com/office/powerpoint/2010/main" val="1528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over twenty-five years of data from the Census Bureau, </a:t>
            </a:r>
            <a:r>
              <a:rPr lang="en-US" dirty="0" err="1" smtClean="0"/>
              <a:t>Puri</a:t>
            </a:r>
            <a:r>
              <a:rPr lang="en-US" dirty="0" smtClean="0"/>
              <a:t> and </a:t>
            </a:r>
            <a:r>
              <a:rPr lang="en-US" dirty="0" err="1" smtClean="0"/>
              <a:t>Zarutskie</a:t>
            </a:r>
            <a:r>
              <a:rPr lang="en-US" dirty="0" smtClean="0"/>
              <a:t> (2011) find that relative to the non-VC control group, VC-backed companies are more likely to go public, more likely to be acquired and less likely to fail. This basic pattern has generally been found in various subsamples over time.</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6</a:t>
            </a:fld>
            <a:endParaRPr lang="en-US" dirty="0"/>
          </a:p>
        </p:txBody>
      </p:sp>
    </p:spTree>
    <p:extLst>
      <p:ext uri="{BB962C8B-B14F-4D97-AF65-F5344CB8AC3E}">
        <p14:creationId xmlns:p14="http://schemas.microsoft.com/office/powerpoint/2010/main" val="113248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ＭＳ Ｐゴシック" charset="-128"/>
                <a:cs typeface="ＭＳ Ｐゴシック" charset="-128"/>
              </a:rPr>
              <a:t>So the first step in getting your company funded is to understand how you will make money.  Let’s start by looking at the biggest successes in the enterprise of open source software.  I would submit that there have been three projects that have fundamentally changed the way software is built and delivered and introduced open source to the world.  These are Linux, Apache, and </a:t>
            </a:r>
            <a:r>
              <a:rPr lang="en-US" sz="1200" kern="1200" dirty="0" err="1" smtClean="0">
                <a:solidFill>
                  <a:schemeClr val="tx1"/>
                </a:solidFill>
                <a:effectLst/>
                <a:latin typeface="Arial"/>
                <a:ea typeface="ＭＳ Ｐゴシック" charset="-128"/>
                <a:cs typeface="ＭＳ Ｐゴシック" charset="-128"/>
              </a:rPr>
              <a:t>mySQL</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8</a:t>
            </a:fld>
            <a:endParaRPr lang="en-US" dirty="0"/>
          </a:p>
        </p:txBody>
      </p:sp>
    </p:spTree>
    <p:extLst>
      <p:ext uri="{BB962C8B-B14F-4D97-AF65-F5344CB8AC3E}">
        <p14:creationId xmlns:p14="http://schemas.microsoft.com/office/powerpoint/2010/main" val="1379519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ＭＳ Ｐゴシック" charset="-128"/>
                <a:cs typeface="ＭＳ Ｐゴシック" charset="-128"/>
              </a:rPr>
              <a:t>Apache remains a community project under the Apache Software Foundation, though its dominance is being threatened by </a:t>
            </a:r>
            <a:r>
              <a:rPr lang="en-US" sz="1200" kern="1200" dirty="0" err="1" smtClean="0">
                <a:solidFill>
                  <a:schemeClr val="tx1"/>
                </a:solidFill>
                <a:effectLst/>
                <a:latin typeface="Arial"/>
                <a:ea typeface="ＭＳ Ｐゴシック" charset="-128"/>
                <a:cs typeface="ＭＳ Ｐゴシック" charset="-128"/>
              </a:rPr>
              <a:t>nginx</a:t>
            </a:r>
            <a:r>
              <a:rPr lang="en-US" sz="1200" kern="1200" dirty="0" smtClean="0">
                <a:solidFill>
                  <a:schemeClr val="tx1"/>
                </a:solidFill>
                <a:effectLst/>
                <a:latin typeface="Arial"/>
                <a:ea typeface="ＭＳ Ｐゴシック" charset="-128"/>
                <a:cs typeface="ＭＳ Ｐゴシック" charset="-128"/>
              </a:rPr>
              <a:t>, which does have a commercial entity behind it</a:t>
            </a:r>
            <a:r>
              <a:rPr lang="en-US" sz="1200" kern="1200" baseline="0" dirty="0" smtClean="0">
                <a:solidFill>
                  <a:schemeClr val="tx1"/>
                </a:solidFill>
                <a:effectLst/>
                <a:latin typeface="Arial"/>
                <a:ea typeface="ＭＳ Ｐゴシック" charset="-128"/>
                <a:cs typeface="ＭＳ Ｐゴシック" charset="-128"/>
              </a:rPr>
              <a:t> and we’ll talk about how it makes money later on</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9</a:t>
            </a:fld>
            <a:endParaRPr lang="en-US" dirty="0"/>
          </a:p>
        </p:txBody>
      </p:sp>
    </p:spTree>
    <p:extLst>
      <p:ext uri="{BB962C8B-B14F-4D97-AF65-F5344CB8AC3E}">
        <p14:creationId xmlns:p14="http://schemas.microsoft.com/office/powerpoint/2010/main" val="106266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ＭＳ Ｐゴシック" charset="-128"/>
                <a:cs typeface="ＭＳ Ｐゴシック" charset="-128"/>
              </a:rPr>
              <a:t>Red Hat was created to provide enterprise support for Linux in 1993 and went public in 1999.  Today, it has revenues $2B per year and it worth north of $13B.  It’s by far the biggest company created from an open source project.  </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10</a:t>
            </a:fld>
            <a:endParaRPr lang="en-US" dirty="0"/>
          </a:p>
        </p:txBody>
      </p:sp>
    </p:spTree>
    <p:extLst>
      <p:ext uri="{BB962C8B-B14F-4D97-AF65-F5344CB8AC3E}">
        <p14:creationId xmlns:p14="http://schemas.microsoft.com/office/powerpoint/2010/main" val="1779512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ＭＳ Ｐゴシック" charset="-128"/>
                <a:cs typeface="ＭＳ Ｐゴシック" charset="-128"/>
              </a:rPr>
              <a:t>MySQL also had a large financial outcome.  It was founded in 1995, sold to Sun in 2008 for $1B to headlines line this one and was later picked up by Oracle in $7.4B when it acquired Sun 2010</a:t>
            </a:r>
            <a:endParaRPr lang="en-US" dirty="0"/>
          </a:p>
        </p:txBody>
      </p:sp>
      <p:sp>
        <p:nvSpPr>
          <p:cNvPr id="4" name="Slide Number Placeholder 3"/>
          <p:cNvSpPr>
            <a:spLocks noGrp="1"/>
          </p:cNvSpPr>
          <p:nvPr>
            <p:ph type="sldNum" sz="quarter" idx="10"/>
          </p:nvPr>
        </p:nvSpPr>
        <p:spPr/>
        <p:txBody>
          <a:bodyPr/>
          <a:lstStyle/>
          <a:p>
            <a:pPr>
              <a:defRPr/>
            </a:pPr>
            <a:fld id="{5A651059-8DB8-5044-97F1-F934F7FC73CC}" type="slidenum">
              <a:rPr lang="en-US" smtClean="0"/>
              <a:pPr>
                <a:defRPr/>
              </a:pPr>
              <a:t>11</a:t>
            </a:fld>
            <a:endParaRPr lang="en-US" dirty="0"/>
          </a:p>
        </p:txBody>
      </p:sp>
    </p:spTree>
    <p:extLst>
      <p:ext uri="{BB962C8B-B14F-4D97-AF65-F5344CB8AC3E}">
        <p14:creationId xmlns:p14="http://schemas.microsoft.com/office/powerpoint/2010/main" val="172740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Cover Title Slide">
    <p:bg bwMode="auto">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auto">
          <a:xfrm>
            <a:off x="0" y="0"/>
            <a:ext cx="9144000" cy="3488267"/>
          </a:xfrm>
          <a:prstGeom prst="rect">
            <a:avLst/>
          </a:prstGeom>
          <a:solidFill>
            <a:srgbClr val="4C6777">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smtClean="0">
              <a:solidFill>
                <a:schemeClr val="bg1"/>
              </a:solidFill>
              <a:effectLst>
                <a:outerShdw blurRad="38100" dist="38100" dir="2700000" algn="tl">
                  <a:srgbClr val="000000">
                    <a:alpha val="43137"/>
                  </a:srgbClr>
                </a:outerShdw>
              </a:effectLst>
            </a:endParaRPr>
          </a:p>
        </p:txBody>
      </p:sp>
      <p:sp>
        <p:nvSpPr>
          <p:cNvPr id="6146" name="Rectangle 2"/>
          <p:cNvSpPr>
            <a:spLocks noGrp="1" noChangeArrowheads="1"/>
          </p:cNvSpPr>
          <p:nvPr userDrawn="1">
            <p:ph type="ctrTitle" hasCustomPrompt="1"/>
          </p:nvPr>
        </p:nvSpPr>
        <p:spPr bwMode="auto">
          <a:xfrm>
            <a:off x="609600" y="3808101"/>
            <a:ext cx="7010400" cy="505266"/>
          </a:xfrm>
          <a:noFill/>
        </p:spPr>
        <p:txBody>
          <a:bodyPr wrap="square" lIns="91440" anchor="t" anchorCtr="0">
            <a:spAutoFit/>
          </a:bodyPr>
          <a:lstStyle>
            <a:lvl1pPr algn="l">
              <a:lnSpc>
                <a:spcPct val="95000"/>
              </a:lnSpc>
              <a:defRPr sz="2800" b="0" i="0" cap="none">
                <a:solidFill>
                  <a:schemeClr val="accent1"/>
                </a:solidFill>
                <a:effectLst/>
                <a:latin typeface="Arial"/>
                <a:cs typeface="Arial"/>
              </a:defRPr>
            </a:lvl1pPr>
          </a:lstStyle>
          <a:p>
            <a:r>
              <a:rPr lang="en-US" dirty="0" smtClean="0"/>
              <a:t>Click To Edit Master Title Style</a:t>
            </a:r>
            <a:endParaRPr lang="en-US" dirty="0"/>
          </a:p>
        </p:txBody>
      </p:sp>
      <p:sp>
        <p:nvSpPr>
          <p:cNvPr id="6147" name="Rectangle 3"/>
          <p:cNvSpPr>
            <a:spLocks noGrp="1" noChangeArrowheads="1"/>
          </p:cNvSpPr>
          <p:nvPr userDrawn="1">
            <p:ph type="subTitle" idx="1" hasCustomPrompt="1"/>
          </p:nvPr>
        </p:nvSpPr>
        <p:spPr bwMode="gray">
          <a:xfrm>
            <a:off x="609600" y="4800600"/>
            <a:ext cx="7010400" cy="357790"/>
          </a:xfrm>
          <a:prstGeom prst="rect">
            <a:avLst/>
          </a:prstGeom>
          <a:noFill/>
          <a:ln>
            <a:noFill/>
          </a:ln>
        </p:spPr>
        <p:txBody>
          <a:bodyPr wrap="square" lIns="91440" tIns="45720" bIns="45720" anchor="t" anchorCtr="0">
            <a:spAutoFit/>
          </a:bodyPr>
          <a:lstStyle>
            <a:lvl1pPr marL="0" indent="0" algn="l">
              <a:lnSpc>
                <a:spcPct val="95000"/>
              </a:lnSpc>
              <a:spcBef>
                <a:spcPct val="0"/>
              </a:spcBef>
              <a:spcAft>
                <a:spcPct val="0"/>
              </a:spcAft>
              <a:buFont typeface="Wingdings" pitchFamily="23" charset="2"/>
              <a:buNone/>
              <a:defRPr sz="1800" b="0" cap="none">
                <a:solidFill>
                  <a:schemeClr val="tx1"/>
                </a:solidFill>
                <a:effectLst/>
                <a:latin typeface="Arial"/>
                <a:cs typeface="Arial"/>
              </a:defRPr>
            </a:lvl1pPr>
          </a:lstStyle>
          <a:p>
            <a:r>
              <a:rPr lang="en-US" dirty="0" smtClean="0"/>
              <a:t>Click To Edit Master Subtitle Style</a:t>
            </a:r>
            <a:endParaRPr lang="en-US" dirty="0"/>
          </a:p>
        </p:txBody>
      </p:sp>
      <p:pic>
        <p:nvPicPr>
          <p:cNvPr id="6" name="Picture 5" descr="RoadMap2.png"/>
          <p:cNvPicPr>
            <a:picLocks noChangeAspect="1"/>
          </p:cNvPicPr>
          <p:nvPr userDrawn="1"/>
        </p:nvPicPr>
        <p:blipFill>
          <a:blip r:embed="rId2"/>
          <a:stretch>
            <a:fillRect/>
          </a:stretch>
        </p:blipFill>
        <p:spPr>
          <a:xfrm>
            <a:off x="-8467" y="-4574"/>
            <a:ext cx="6556248" cy="3433572"/>
          </a:xfrm>
          <a:prstGeom prst="rect">
            <a:avLst/>
          </a:prstGeom>
        </p:spPr>
      </p:pic>
      <p:sp>
        <p:nvSpPr>
          <p:cNvPr id="10" name="TextBox 9"/>
          <p:cNvSpPr txBox="1"/>
          <p:nvPr userDrawn="1"/>
        </p:nvSpPr>
        <p:spPr>
          <a:xfrm>
            <a:off x="304800" y="6542902"/>
            <a:ext cx="2878216" cy="215444"/>
          </a:xfrm>
          <a:prstGeom prst="rect">
            <a:avLst/>
          </a:prstGeom>
          <a:noFill/>
        </p:spPr>
        <p:txBody>
          <a:bodyPr wrap="square" tIns="45720" bIns="45720" rtlCol="0" anchor="b" anchorCtr="0">
            <a:spAutoFit/>
          </a:bodyPr>
          <a:lstStyle/>
          <a:p>
            <a:pPr algn="l"/>
            <a:r>
              <a:rPr lang="en-US" sz="800" cap="none" dirty="0" smtClean="0">
                <a:solidFill>
                  <a:schemeClr val="tx1"/>
                </a:solidFill>
                <a:effectLst/>
                <a:latin typeface="Arial"/>
              </a:rPr>
              <a:t>@</a:t>
            </a:r>
            <a:r>
              <a:rPr lang="en-US" sz="800" cap="none" dirty="0" err="1" smtClean="0">
                <a:solidFill>
                  <a:schemeClr val="tx1"/>
                </a:solidFill>
                <a:effectLst/>
                <a:latin typeface="Arial"/>
              </a:rPr>
              <a:t>atseitlin</a:t>
            </a:r>
            <a:endParaRPr lang="en-US" sz="800" cap="none" dirty="0" smtClean="0">
              <a:solidFill>
                <a:schemeClr val="tx1"/>
              </a:solidFill>
              <a:effectLst/>
              <a:latin typeface="Arial"/>
            </a:endParaRPr>
          </a:p>
        </p:txBody>
      </p:sp>
      <p:pic>
        <p:nvPicPr>
          <p:cNvPr id="15" name="Picture 52" descr="PPT_title"/>
          <p:cNvPicPr>
            <a:picLocks noChangeAspect="1" noChangeArrowheads="1"/>
          </p:cNvPicPr>
          <p:nvPr userDrawn="1"/>
        </p:nvPicPr>
        <p:blipFill>
          <a:blip r:embed="rId3" cstate="print"/>
          <a:srcRect l="70024" t="3336" r="2466" b="78879"/>
          <a:stretch>
            <a:fillRect/>
          </a:stretch>
        </p:blipFill>
        <p:spPr bwMode="gray">
          <a:xfrm>
            <a:off x="7581901" y="6172200"/>
            <a:ext cx="1216152" cy="587807"/>
          </a:xfrm>
          <a:prstGeom prst="rect">
            <a:avLst/>
          </a:prstGeom>
          <a:noFill/>
          <a:ln w="9525">
            <a:no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509614-3828-9849-93EB-44B4DD823CF2}" type="datetimeFigureOut">
              <a:rPr lang="en-US" smtClean="0"/>
              <a:pPr/>
              <a:t>7/14/16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t>
            </a:r>
            <a:r>
              <a:rPr lang="en-US" dirty="0" err="1" smtClean="0"/>
              <a:t>atseitlin</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664012B-A498-2B40-8106-30BEB5A48224}" type="slidenum">
              <a:rPr lang="en-US" smtClean="0"/>
              <a:pPr/>
              <a:t>‹#›</a:t>
            </a:fld>
            <a:endParaRPr lang="en-US"/>
          </a:p>
        </p:txBody>
      </p:sp>
    </p:spTree>
    <p:extLst>
      <p:ext uri="{BB962C8B-B14F-4D97-AF65-F5344CB8AC3E}">
        <p14:creationId xmlns:p14="http://schemas.microsoft.com/office/powerpoint/2010/main" val="290452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Only Cover">
    <p:bg bwMode="auto">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0"/>
            <a:ext cx="9152467" cy="3488267"/>
          </a:xfrm>
          <a:prstGeom prst="rect">
            <a:avLst/>
          </a:prstGeom>
          <a:solidFill>
            <a:schemeClr val="accent2">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600" b="0" dirty="0" smtClean="0">
              <a:solidFill>
                <a:schemeClr val="bg1"/>
              </a:solidFill>
              <a:effectLst>
                <a:outerShdw blurRad="38100" dist="38100" dir="2700000" algn="tl">
                  <a:srgbClr val="000000">
                    <a:alpha val="43137"/>
                  </a:srgbClr>
                </a:outerShdw>
              </a:effectLst>
            </a:endParaRPr>
          </a:p>
        </p:txBody>
      </p:sp>
      <p:pic>
        <p:nvPicPr>
          <p:cNvPr id="4" name="Picture 3" descr="Finance_Graphic2.png"/>
          <p:cNvPicPr>
            <a:picLocks noChangeAspect="1"/>
          </p:cNvPicPr>
          <p:nvPr/>
        </p:nvPicPr>
        <p:blipFill rotWithShape="1">
          <a:blip r:embed="rId2"/>
          <a:srcRect l="6944"/>
          <a:stretch/>
        </p:blipFill>
        <p:spPr>
          <a:xfrm>
            <a:off x="635000" y="0"/>
            <a:ext cx="8509000" cy="3505200"/>
          </a:xfrm>
          <a:prstGeom prst="rect">
            <a:avLst/>
          </a:prstGeom>
        </p:spPr>
      </p:pic>
      <p:sp>
        <p:nvSpPr>
          <p:cNvPr id="5" name="Rectangle 2"/>
          <p:cNvSpPr>
            <a:spLocks noGrp="1" noChangeArrowheads="1"/>
          </p:cNvSpPr>
          <p:nvPr userDrawn="1">
            <p:ph type="ctrTitle" hasCustomPrompt="1"/>
          </p:nvPr>
        </p:nvSpPr>
        <p:spPr bwMode="auto">
          <a:xfrm>
            <a:off x="609600" y="3808101"/>
            <a:ext cx="7010400" cy="505266"/>
          </a:xfrm>
          <a:noFill/>
        </p:spPr>
        <p:txBody>
          <a:bodyPr wrap="square" lIns="91440" anchor="t" anchorCtr="0">
            <a:spAutoFit/>
          </a:bodyPr>
          <a:lstStyle>
            <a:lvl1pPr algn="l">
              <a:lnSpc>
                <a:spcPct val="95000"/>
              </a:lnSpc>
              <a:defRPr sz="2800" b="0" i="0" cap="none">
                <a:solidFill>
                  <a:srgbClr val="0E3571"/>
                </a:solidFill>
                <a:effectLst/>
                <a:latin typeface="Arial"/>
                <a:cs typeface="Arial"/>
              </a:defRPr>
            </a:lvl1pPr>
          </a:lstStyle>
          <a:p>
            <a:r>
              <a:rPr lang="en-US" dirty="0" smtClean="0"/>
              <a:t>Click To Edit Master Title Style</a:t>
            </a:r>
            <a:endParaRPr lang="en-US" dirty="0"/>
          </a:p>
        </p:txBody>
      </p:sp>
      <p:sp>
        <p:nvSpPr>
          <p:cNvPr id="11" name="Text Box 23"/>
          <p:cNvSpPr txBox="1">
            <a:spLocks noChangeArrowheads="1"/>
          </p:cNvSpPr>
          <p:nvPr userDrawn="1"/>
        </p:nvSpPr>
        <p:spPr bwMode="black">
          <a:xfrm>
            <a:off x="4343400" y="6535208"/>
            <a:ext cx="457200" cy="215444"/>
          </a:xfrm>
          <a:prstGeom prst="rect">
            <a:avLst/>
          </a:prstGeom>
          <a:noFill/>
          <a:ln w="9525">
            <a:noFill/>
            <a:miter lim="800000"/>
            <a:headEnd/>
            <a:tailEnd/>
          </a:ln>
          <a:effectLst/>
        </p:spPr>
        <p:txBody>
          <a:bodyPr wrap="square" lIns="0" tIns="45720" rIns="0" bIns="45720" anchor="ctr" anchorCtr="1">
            <a:prstTxWarp prst="textNoShape">
              <a:avLst/>
            </a:prstTxWarp>
            <a:spAutoFit/>
          </a:bodyPr>
          <a:lstStyle/>
          <a:p>
            <a:pPr algn="ctr"/>
            <a:fld id="{B2C5CB95-9817-1947-838C-B47211A7713A}" type="slidenum">
              <a:rPr lang="en-US" sz="800" b="0" i="0" smtClean="0">
                <a:solidFill>
                  <a:schemeClr val="tx1"/>
                </a:solidFill>
                <a:effectLst/>
                <a:latin typeface="Arial"/>
                <a:ea typeface="Arial"/>
                <a:cs typeface="Arial"/>
              </a:rPr>
              <a:pPr algn="ctr"/>
              <a:t>‹#›</a:t>
            </a:fld>
            <a:endParaRPr lang="en-US" sz="800" b="0" i="0" dirty="0">
              <a:solidFill>
                <a:schemeClr val="tx1"/>
              </a:solidFill>
              <a:effectLst/>
              <a:latin typeface="Arial"/>
              <a:ea typeface="Arial"/>
              <a:cs typeface="Arial"/>
            </a:endParaRPr>
          </a:p>
        </p:txBody>
      </p:sp>
      <p:sp>
        <p:nvSpPr>
          <p:cNvPr id="12" name="TextBox 11"/>
          <p:cNvSpPr txBox="1"/>
          <p:nvPr userDrawn="1"/>
        </p:nvSpPr>
        <p:spPr>
          <a:xfrm>
            <a:off x="304800" y="6542902"/>
            <a:ext cx="2878216" cy="215444"/>
          </a:xfrm>
          <a:prstGeom prst="rect">
            <a:avLst/>
          </a:prstGeom>
          <a:noFill/>
        </p:spPr>
        <p:txBody>
          <a:bodyPr wrap="square" tIns="45720" bIns="45720" rtlCol="0" anchor="b" anchorCtr="0">
            <a:spAutoFit/>
          </a:bodyPr>
          <a:lstStyle/>
          <a:p>
            <a:pPr algn="l"/>
            <a:r>
              <a:rPr lang="en-US" sz="800" cap="none" dirty="0" smtClean="0">
                <a:solidFill>
                  <a:schemeClr val="tx1"/>
                </a:solidFill>
                <a:effectLst/>
                <a:latin typeface="Arial"/>
              </a:rPr>
              <a:t>Confidential</a:t>
            </a:r>
            <a:r>
              <a:rPr lang="en-US" sz="800" cap="none" baseline="0" dirty="0" smtClean="0">
                <a:solidFill>
                  <a:schemeClr val="tx1"/>
                </a:solidFill>
                <a:effectLst/>
                <a:latin typeface="Arial"/>
              </a:rPr>
              <a:t>   |   Trade Secret</a:t>
            </a:r>
            <a:endParaRPr lang="en-US" sz="800" cap="none" dirty="0" smtClean="0">
              <a:solidFill>
                <a:schemeClr val="tx1"/>
              </a:solidFill>
              <a:effectLst/>
              <a:latin typeface="Arial"/>
            </a:endParaRPr>
          </a:p>
        </p:txBody>
      </p:sp>
      <p:pic>
        <p:nvPicPr>
          <p:cNvPr id="13" name="Picture 52" descr="PPT_title"/>
          <p:cNvPicPr>
            <a:picLocks noChangeAspect="1" noChangeArrowheads="1"/>
          </p:cNvPicPr>
          <p:nvPr userDrawn="1"/>
        </p:nvPicPr>
        <p:blipFill>
          <a:blip r:embed="rId3" cstate="print"/>
          <a:srcRect l="70024" t="3336" r="2466" b="78879"/>
          <a:stretch>
            <a:fillRect/>
          </a:stretch>
        </p:blipFill>
        <p:spPr bwMode="gray">
          <a:xfrm>
            <a:off x="7581901" y="6172200"/>
            <a:ext cx="1216152" cy="587807"/>
          </a:xfrm>
          <a:prstGeom prst="rect">
            <a:avLst/>
          </a:prstGeom>
          <a:noFill/>
          <a:ln w="9525">
            <a:noFill/>
            <a:miter lim="800000"/>
            <a:headEnd/>
            <a:tailEnd/>
          </a:ln>
        </p:spPr>
      </p:pic>
    </p:spTree>
    <p:extLst>
      <p:ext uri="{BB962C8B-B14F-4D97-AF65-F5344CB8AC3E}">
        <p14:creationId xmlns:p14="http://schemas.microsoft.com/office/powerpoint/2010/main" val="7877136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2100"/>
            <a:ext cx="8382000" cy="446276"/>
          </a:xfrm>
        </p:spPr>
        <p:txBody>
          <a:bodyPr wrap="square">
            <a:spAutoFit/>
          </a:bodyPr>
          <a:lstStyle>
            <a:lvl1pPr>
              <a:defRPr>
                <a:solidFill>
                  <a:srgbClr val="0E357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156273"/>
            <a:ext cx="8534400" cy="1410386"/>
          </a:xfrm>
        </p:spPr>
        <p:txBody>
          <a:bodyPr/>
          <a:lstStyle>
            <a:lvl1pPr>
              <a:lnSpc>
                <a:spcPct val="95000"/>
              </a:lnSpc>
              <a:spcBef>
                <a:spcPts val="400"/>
              </a:spcBef>
              <a:spcAft>
                <a:spcPts val="400"/>
              </a:spcAft>
              <a:buClr>
                <a:schemeClr val="tx1"/>
              </a:buClr>
              <a:defRPr sz="1800">
                <a:solidFill>
                  <a:srgbClr val="3C5564"/>
                </a:solidFill>
              </a:defRPr>
            </a:lvl1pPr>
            <a:lvl2pPr>
              <a:spcAft>
                <a:spcPts val="400"/>
              </a:spcAft>
              <a:buClr>
                <a:schemeClr val="tx1"/>
              </a:buClr>
              <a:defRPr sz="1600">
                <a:solidFill>
                  <a:srgbClr val="3C5564"/>
                </a:solidFill>
              </a:defRPr>
            </a:lvl2pPr>
            <a:lvl3pPr>
              <a:spcAft>
                <a:spcPts val="400"/>
              </a:spcAft>
              <a:buClr>
                <a:schemeClr val="tx1"/>
              </a:buClr>
              <a:defRPr sz="1400">
                <a:solidFill>
                  <a:srgbClr val="3C5564"/>
                </a:solidFill>
              </a:defRPr>
            </a:lvl3pPr>
            <a:lvl4pPr>
              <a:spcAft>
                <a:spcPts val="400"/>
              </a:spcAft>
              <a:buClr>
                <a:schemeClr val="tx1"/>
              </a:buClr>
              <a:defRPr sz="1400">
                <a:solidFill>
                  <a:srgbClr val="3C5564"/>
                </a:solidFill>
              </a:defRPr>
            </a:lvl4pPr>
            <a:lvl5pPr>
              <a:spcAft>
                <a:spcPts val="400"/>
              </a:spcAft>
              <a:buClr>
                <a:schemeClr val="tx1"/>
              </a:buClr>
              <a:defRPr sz="1400">
                <a:solidFill>
                  <a:srgbClr val="3C55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Content-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2100"/>
            <a:ext cx="8382000" cy="446276"/>
          </a:xfrm>
        </p:spPr>
        <p:txBody>
          <a:bodyPr wrap="square">
            <a:spAutoFit/>
          </a:bodyPr>
          <a:lstStyle>
            <a:lvl1pPr>
              <a:defRPr sz="2400">
                <a:solidFill>
                  <a:schemeClr val="accent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145801"/>
            <a:ext cx="8534400" cy="1439625"/>
          </a:xfrm>
        </p:spPr>
        <p:txBody>
          <a:bodyPr/>
          <a:lstStyle>
            <a:lvl1pPr marL="284163" indent="-284163">
              <a:buClr>
                <a:schemeClr val="tx2"/>
              </a:buClr>
              <a:buSzPct val="100000"/>
              <a:buFont typeface="Arial"/>
              <a:buChar char="•"/>
              <a:defRPr sz="1800">
                <a:solidFill>
                  <a:srgbClr val="3C5564"/>
                </a:solidFill>
              </a:defRPr>
            </a:lvl1pPr>
            <a:lvl2pPr>
              <a:buClr>
                <a:schemeClr val="tx2"/>
              </a:buClr>
              <a:defRPr sz="1600">
                <a:solidFill>
                  <a:srgbClr val="3C5564"/>
                </a:solidFill>
              </a:defRPr>
            </a:lvl2pPr>
            <a:lvl3pPr>
              <a:buClr>
                <a:schemeClr val="tx2"/>
              </a:buClr>
              <a:defRPr sz="1400">
                <a:solidFill>
                  <a:srgbClr val="3C5564"/>
                </a:solidFill>
              </a:defRPr>
            </a:lvl3pPr>
            <a:lvl4pPr>
              <a:buClr>
                <a:schemeClr val="tx2"/>
              </a:buClr>
              <a:defRPr sz="1400">
                <a:solidFill>
                  <a:srgbClr val="3C5564"/>
                </a:solidFill>
              </a:defRPr>
            </a:lvl4pPr>
            <a:lvl5pPr>
              <a:buClr>
                <a:schemeClr val="tx2"/>
              </a:buClr>
              <a:defRPr sz="1400">
                <a:solidFill>
                  <a:srgbClr val="3C55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2"/>
          <p:cNvSpPr>
            <a:spLocks noGrp="1"/>
          </p:cNvSpPr>
          <p:nvPr>
            <p:ph type="body" idx="10" hasCustomPrompt="1"/>
          </p:nvPr>
        </p:nvSpPr>
        <p:spPr>
          <a:xfrm>
            <a:off x="304800" y="914400"/>
            <a:ext cx="8534400" cy="357790"/>
          </a:xfrm>
        </p:spPr>
        <p:txBody>
          <a:bodyPr wrap="square" anchor="t" anchorCtr="0">
            <a:spAutoFit/>
          </a:bodyPr>
          <a:lstStyle>
            <a:lvl1pPr marL="0" indent="0">
              <a:lnSpc>
                <a:spcPct val="95000"/>
              </a:lnSpc>
              <a:spcBef>
                <a:spcPts val="0"/>
              </a:spcBef>
              <a:spcAft>
                <a:spcPts val="0"/>
              </a:spcAft>
              <a:buNone/>
              <a:defRPr sz="1800" b="0" cap="none">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2100"/>
            <a:ext cx="8382000" cy="446276"/>
          </a:xfrm>
        </p:spPr>
        <p:txBody>
          <a:bodyPr wrap="square">
            <a:spAutoFit/>
          </a:bodyPr>
          <a:lstStyle>
            <a:lvl1pPr>
              <a:defRPr>
                <a:solidFill>
                  <a:srgbClr val="4C6777"/>
                </a:solidFill>
                <a:effectLst/>
              </a:defRPr>
            </a:lvl1pPr>
          </a:lstStyle>
          <a:p>
            <a:r>
              <a:rPr lang="en-US" dirty="0" smtClean="0"/>
              <a:t>Click To Edit Master Title Style</a:t>
            </a:r>
            <a:endParaRPr lang="en-US" dirty="0"/>
          </a:p>
        </p:txBody>
      </p:sp>
      <p:sp>
        <p:nvSpPr>
          <p:cNvPr id="5" name="Content Placeholder 2"/>
          <p:cNvSpPr>
            <a:spLocks noGrp="1"/>
          </p:cNvSpPr>
          <p:nvPr>
            <p:ph sz="half" idx="10"/>
          </p:nvPr>
        </p:nvSpPr>
        <p:spPr>
          <a:xfrm>
            <a:off x="304800" y="2057400"/>
            <a:ext cx="4114800" cy="1461682"/>
          </a:xfrm>
        </p:spPr>
        <p:txBody>
          <a:bodyPr wrap="square">
            <a:spAutoFit/>
          </a:bodyPr>
          <a:lstStyle>
            <a:lvl1pPr>
              <a:buClr>
                <a:schemeClr val="tx1"/>
              </a:buClr>
              <a:defRPr sz="1800">
                <a:solidFill>
                  <a:srgbClr val="3C5564"/>
                </a:solidFill>
              </a:defRPr>
            </a:lvl1pPr>
            <a:lvl2pPr>
              <a:buClr>
                <a:schemeClr val="tx1"/>
              </a:buClr>
              <a:defRPr sz="1600">
                <a:solidFill>
                  <a:srgbClr val="3C5564"/>
                </a:solidFill>
              </a:defRPr>
            </a:lvl2pPr>
            <a:lvl3pPr>
              <a:buClr>
                <a:schemeClr val="tx1"/>
              </a:buClr>
              <a:defRPr sz="1400">
                <a:solidFill>
                  <a:srgbClr val="3C5564"/>
                </a:solidFill>
              </a:defRPr>
            </a:lvl3pPr>
            <a:lvl4pPr>
              <a:buClr>
                <a:schemeClr val="tx1"/>
              </a:buClr>
              <a:defRPr sz="1400">
                <a:solidFill>
                  <a:srgbClr val="3C5564"/>
                </a:solidFill>
              </a:defRPr>
            </a:lvl4pPr>
            <a:lvl5pPr>
              <a:buClr>
                <a:schemeClr val="tx1"/>
              </a:buClr>
              <a:defRPr sz="1400">
                <a:solidFill>
                  <a:srgbClr val="3C55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724400" y="2057400"/>
            <a:ext cx="4114800" cy="1461682"/>
          </a:xfrm>
        </p:spPr>
        <p:txBody>
          <a:bodyPr wrap="square">
            <a:spAutoFit/>
          </a:bodyPr>
          <a:lstStyle>
            <a:lvl1pPr>
              <a:buClr>
                <a:schemeClr val="tx1"/>
              </a:buClr>
              <a:defRPr sz="1800">
                <a:solidFill>
                  <a:srgbClr val="3C5564"/>
                </a:solidFill>
              </a:defRPr>
            </a:lvl1pPr>
            <a:lvl2pPr>
              <a:buClr>
                <a:schemeClr val="tx1"/>
              </a:buClr>
              <a:defRPr sz="1600">
                <a:solidFill>
                  <a:srgbClr val="3C5564"/>
                </a:solidFill>
              </a:defRPr>
            </a:lvl2pPr>
            <a:lvl3pPr>
              <a:buClr>
                <a:schemeClr val="tx1"/>
              </a:buClr>
              <a:defRPr sz="1400">
                <a:solidFill>
                  <a:srgbClr val="3C5564"/>
                </a:solidFill>
              </a:defRPr>
            </a:lvl3pPr>
            <a:lvl4pPr>
              <a:buClr>
                <a:schemeClr val="tx1"/>
              </a:buClr>
              <a:defRPr sz="1400">
                <a:solidFill>
                  <a:srgbClr val="3C5564"/>
                </a:solidFill>
              </a:defRPr>
            </a:lvl4pPr>
            <a:lvl5pPr>
              <a:buClr>
                <a:schemeClr val="tx1"/>
              </a:buClr>
              <a:defRPr sz="1400">
                <a:solidFill>
                  <a:srgbClr val="3C55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Content-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800" y="914400"/>
            <a:ext cx="4111625" cy="357790"/>
          </a:xfrm>
        </p:spPr>
        <p:txBody>
          <a:bodyPr anchor="t" anchorCtr="0"/>
          <a:lstStyle>
            <a:lvl1pPr marL="0" indent="0">
              <a:lnSpc>
                <a:spcPct val="95000"/>
              </a:lnSpc>
              <a:spcBef>
                <a:spcPts val="0"/>
              </a:spcBef>
              <a:spcAft>
                <a:spcPts val="0"/>
              </a:spcAft>
              <a:buNone/>
              <a:defRPr sz="1800" b="0" cap="none">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5" name="Text Placeholder 4"/>
          <p:cNvSpPr>
            <a:spLocks noGrp="1"/>
          </p:cNvSpPr>
          <p:nvPr>
            <p:ph type="body" sz="quarter" idx="3" hasCustomPrompt="1"/>
          </p:nvPr>
        </p:nvSpPr>
        <p:spPr>
          <a:xfrm>
            <a:off x="4724400" y="914400"/>
            <a:ext cx="4114798" cy="357790"/>
          </a:xfrm>
        </p:spPr>
        <p:txBody>
          <a:bodyPr anchor="t" anchorCtr="0"/>
          <a:lstStyle>
            <a:lvl1pPr marL="0" indent="0">
              <a:lnSpc>
                <a:spcPct val="95000"/>
              </a:lnSpc>
              <a:spcBef>
                <a:spcPts val="0"/>
              </a:spcBef>
              <a:spcAft>
                <a:spcPts val="0"/>
              </a:spcAft>
              <a:buNone/>
              <a:defRPr sz="1800" b="0" cap="none">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8" name="Title 1"/>
          <p:cNvSpPr>
            <a:spLocks noGrp="1"/>
          </p:cNvSpPr>
          <p:nvPr>
            <p:ph type="title" hasCustomPrompt="1"/>
          </p:nvPr>
        </p:nvSpPr>
        <p:spPr>
          <a:xfrm>
            <a:off x="457200" y="292100"/>
            <a:ext cx="8382000" cy="446276"/>
          </a:xfrm>
        </p:spPr>
        <p:txBody>
          <a:bodyPr wrap="square">
            <a:spAutoFit/>
          </a:bodyPr>
          <a:lstStyle>
            <a:lvl1pPr>
              <a:defRPr>
                <a:solidFill>
                  <a:schemeClr val="accent1"/>
                </a:solidFill>
                <a:effectLst/>
              </a:defRPr>
            </a:lvl1pPr>
          </a:lstStyle>
          <a:p>
            <a:r>
              <a:rPr lang="en-US" dirty="0" smtClean="0"/>
              <a:t>Click To Edit Master Title Style</a:t>
            </a:r>
            <a:endParaRPr lang="en-US" dirty="0"/>
          </a:p>
        </p:txBody>
      </p:sp>
      <p:sp>
        <p:nvSpPr>
          <p:cNvPr id="9" name="Content Placeholder 2"/>
          <p:cNvSpPr>
            <a:spLocks noGrp="1"/>
          </p:cNvSpPr>
          <p:nvPr>
            <p:ph sz="half" idx="10"/>
          </p:nvPr>
        </p:nvSpPr>
        <p:spPr>
          <a:xfrm>
            <a:off x="304800" y="2057400"/>
            <a:ext cx="4111625" cy="1461682"/>
          </a:xfrm>
        </p:spPr>
        <p:txBody>
          <a:bodyPr wrap="square">
            <a:spAutoFit/>
          </a:bodyPr>
          <a:lstStyle>
            <a:lvl1pPr>
              <a:buClr>
                <a:schemeClr val="tx1"/>
              </a:buClr>
              <a:defRPr sz="1800">
                <a:solidFill>
                  <a:srgbClr val="3C5564"/>
                </a:solidFill>
              </a:defRPr>
            </a:lvl1pPr>
            <a:lvl2pPr>
              <a:buClr>
                <a:schemeClr val="tx1"/>
              </a:buClr>
              <a:defRPr sz="1600">
                <a:solidFill>
                  <a:srgbClr val="3C5564"/>
                </a:solidFill>
              </a:defRPr>
            </a:lvl2pPr>
            <a:lvl3pPr>
              <a:buClr>
                <a:schemeClr val="tx1"/>
              </a:buClr>
              <a:defRPr sz="1400">
                <a:solidFill>
                  <a:srgbClr val="3C5564"/>
                </a:solidFill>
              </a:defRPr>
            </a:lvl3pPr>
            <a:lvl4pPr>
              <a:buClr>
                <a:schemeClr val="tx1"/>
              </a:buClr>
              <a:defRPr sz="1400">
                <a:solidFill>
                  <a:srgbClr val="3C5564"/>
                </a:solidFill>
              </a:defRPr>
            </a:lvl4pPr>
            <a:lvl5pPr>
              <a:buClr>
                <a:schemeClr val="tx1"/>
              </a:buClr>
              <a:defRPr sz="1400">
                <a:solidFill>
                  <a:srgbClr val="3C55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2"/>
          </p:nvPr>
        </p:nvSpPr>
        <p:spPr>
          <a:xfrm>
            <a:off x="4727575" y="2057400"/>
            <a:ext cx="4111625" cy="1461682"/>
          </a:xfrm>
        </p:spPr>
        <p:txBody>
          <a:bodyPr wrap="square">
            <a:spAutoFit/>
          </a:bodyPr>
          <a:lstStyle>
            <a:lvl1pPr>
              <a:buClr>
                <a:schemeClr val="tx1"/>
              </a:buClr>
              <a:defRPr sz="1800">
                <a:solidFill>
                  <a:srgbClr val="3C5564"/>
                </a:solidFill>
              </a:defRPr>
            </a:lvl1pPr>
            <a:lvl2pPr>
              <a:buClr>
                <a:schemeClr val="tx1"/>
              </a:buClr>
              <a:defRPr sz="1600">
                <a:solidFill>
                  <a:srgbClr val="3C5564"/>
                </a:solidFill>
              </a:defRPr>
            </a:lvl2pPr>
            <a:lvl3pPr>
              <a:buClr>
                <a:schemeClr val="tx1"/>
              </a:buClr>
              <a:defRPr sz="1400">
                <a:solidFill>
                  <a:srgbClr val="3C5564"/>
                </a:solidFill>
              </a:defRPr>
            </a:lvl3pPr>
            <a:lvl4pPr>
              <a:buClr>
                <a:schemeClr val="tx1"/>
              </a:buClr>
              <a:defRPr sz="1400">
                <a:solidFill>
                  <a:srgbClr val="3C5564"/>
                </a:solidFill>
              </a:defRPr>
            </a:lvl4pPr>
            <a:lvl5pPr>
              <a:buClr>
                <a:schemeClr val="tx1"/>
              </a:buClr>
              <a:defRPr sz="1400">
                <a:solidFill>
                  <a:srgbClr val="3C5564"/>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2100"/>
            <a:ext cx="8382000" cy="446276"/>
          </a:xfrm>
        </p:spPr>
        <p:txBody>
          <a:bodyPr wrap="square">
            <a:spAutoFit/>
          </a:bodyPr>
          <a:lstStyle>
            <a:lvl1pPr>
              <a:defRPr>
                <a:solidFill>
                  <a:srgbClr val="0E3571"/>
                </a:solidFill>
                <a:effectLst/>
              </a:defRPr>
            </a:lvl1pPr>
          </a:lstStyle>
          <a:p>
            <a:r>
              <a:rPr lang="en-US" dirty="0" smtClean="0"/>
              <a:t>Click To Edit Master Title Style</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2100"/>
            <a:ext cx="8382000" cy="446276"/>
          </a:xfrm>
        </p:spPr>
        <p:txBody>
          <a:bodyPr wrap="square">
            <a:spAutoFit/>
          </a:bodyPr>
          <a:lstStyle>
            <a:lvl1pPr>
              <a:defRPr sz="2400">
                <a:solidFill>
                  <a:schemeClr val="accent1"/>
                </a:solidFill>
                <a:effectLst/>
              </a:defRPr>
            </a:lvl1pPr>
          </a:lstStyle>
          <a:p>
            <a:r>
              <a:rPr lang="en-US" dirty="0" smtClean="0"/>
              <a:t>Click To Edit Master Title Style</a:t>
            </a:r>
            <a:endParaRPr lang="en-US" dirty="0"/>
          </a:p>
        </p:txBody>
      </p:sp>
      <p:sp>
        <p:nvSpPr>
          <p:cNvPr id="4" name="Text Placeholder 2"/>
          <p:cNvSpPr>
            <a:spLocks noGrp="1"/>
          </p:cNvSpPr>
          <p:nvPr>
            <p:ph type="body" idx="10" hasCustomPrompt="1"/>
          </p:nvPr>
        </p:nvSpPr>
        <p:spPr>
          <a:xfrm>
            <a:off x="304800" y="914400"/>
            <a:ext cx="8534400" cy="357790"/>
          </a:xfrm>
        </p:spPr>
        <p:txBody>
          <a:bodyPr wrap="square" anchor="t" anchorCtr="0">
            <a:spAutoFit/>
          </a:bodyPr>
          <a:lstStyle>
            <a:lvl1pPr marL="0" indent="0">
              <a:lnSpc>
                <a:spcPct val="95000"/>
              </a:lnSpc>
              <a:spcBef>
                <a:spcPts val="0"/>
              </a:spcBef>
              <a:spcAft>
                <a:spcPts val="0"/>
              </a:spcAft>
              <a:buNone/>
              <a:defRPr sz="1800" b="0" cap="none">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bwMode="auto">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userDrawn="1">
            <p:ph type="body" idx="1"/>
          </p:nvPr>
        </p:nvSpPr>
        <p:spPr bwMode="gray">
          <a:xfrm>
            <a:off x="304800" y="1254574"/>
            <a:ext cx="8534400" cy="14103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a:t>
            </a:r>
            <a:r>
              <a:rPr lang="en-US" dirty="0" smtClean="0"/>
              <a:t>level</a:t>
            </a:r>
            <a:endParaRPr lang="en-US" dirty="0"/>
          </a:p>
        </p:txBody>
      </p:sp>
      <p:sp>
        <p:nvSpPr>
          <p:cNvPr id="1047" name="Text Box 23"/>
          <p:cNvSpPr txBox="1">
            <a:spLocks noChangeArrowheads="1"/>
          </p:cNvSpPr>
          <p:nvPr userDrawn="1"/>
        </p:nvSpPr>
        <p:spPr bwMode="black">
          <a:xfrm>
            <a:off x="4343400" y="6535208"/>
            <a:ext cx="457200" cy="215444"/>
          </a:xfrm>
          <a:prstGeom prst="rect">
            <a:avLst/>
          </a:prstGeom>
          <a:noFill/>
          <a:ln w="9525">
            <a:noFill/>
            <a:miter lim="800000"/>
            <a:headEnd/>
            <a:tailEnd/>
          </a:ln>
          <a:effectLst/>
        </p:spPr>
        <p:txBody>
          <a:bodyPr wrap="square" lIns="0" tIns="45720" rIns="0" bIns="45720" anchor="ctr" anchorCtr="1">
            <a:prstTxWarp prst="textNoShape">
              <a:avLst/>
            </a:prstTxWarp>
            <a:spAutoFit/>
          </a:bodyPr>
          <a:lstStyle/>
          <a:p>
            <a:pPr algn="ctr"/>
            <a:fld id="{B2C5CB95-9817-1947-838C-B47211A7713A}" type="slidenum">
              <a:rPr lang="en-US" sz="800" b="0" i="0" smtClean="0">
                <a:solidFill>
                  <a:schemeClr val="tx1"/>
                </a:solidFill>
                <a:effectLst/>
                <a:latin typeface="Arial"/>
                <a:ea typeface="Arial"/>
                <a:cs typeface="Arial"/>
              </a:rPr>
              <a:pPr algn="ctr"/>
              <a:t>‹#›</a:t>
            </a:fld>
            <a:endParaRPr lang="en-US" sz="800" b="0" i="0" dirty="0">
              <a:solidFill>
                <a:schemeClr val="tx1"/>
              </a:solidFill>
              <a:effectLst/>
              <a:latin typeface="Arial"/>
              <a:ea typeface="Arial"/>
              <a:cs typeface="Arial"/>
            </a:endParaRPr>
          </a:p>
        </p:txBody>
      </p:sp>
      <p:sp>
        <p:nvSpPr>
          <p:cNvPr id="6" name="TextBox 5"/>
          <p:cNvSpPr txBox="1"/>
          <p:nvPr userDrawn="1"/>
        </p:nvSpPr>
        <p:spPr>
          <a:xfrm>
            <a:off x="304800" y="6542902"/>
            <a:ext cx="2878216" cy="215444"/>
          </a:xfrm>
          <a:prstGeom prst="rect">
            <a:avLst/>
          </a:prstGeom>
          <a:noFill/>
        </p:spPr>
        <p:txBody>
          <a:bodyPr wrap="square" tIns="45720" bIns="45720" rtlCol="0" anchor="b" anchorCtr="0">
            <a:spAutoFit/>
          </a:bodyPr>
          <a:lstStyle/>
          <a:p>
            <a:pPr algn="l"/>
            <a:r>
              <a:rPr lang="en-US" sz="800" cap="none" dirty="0" smtClean="0">
                <a:solidFill>
                  <a:schemeClr val="tx1"/>
                </a:solidFill>
                <a:effectLst/>
                <a:latin typeface="Arial"/>
              </a:rPr>
              <a:t>@</a:t>
            </a:r>
            <a:r>
              <a:rPr lang="en-US" sz="800" cap="none" dirty="0" err="1" smtClean="0">
                <a:solidFill>
                  <a:schemeClr val="tx1"/>
                </a:solidFill>
                <a:effectLst/>
                <a:latin typeface="Arial"/>
              </a:rPr>
              <a:t>atseitlin</a:t>
            </a:r>
            <a:endParaRPr lang="en-US" sz="800" cap="none" dirty="0" smtClean="0">
              <a:solidFill>
                <a:schemeClr val="tx1"/>
              </a:solidFill>
              <a:effectLst/>
              <a:latin typeface="Arial"/>
            </a:endParaRPr>
          </a:p>
        </p:txBody>
      </p:sp>
      <p:sp>
        <p:nvSpPr>
          <p:cNvPr id="2" name="Rectangle 2"/>
          <p:cNvSpPr>
            <a:spLocks noGrp="1" noChangeArrowheads="1"/>
          </p:cNvSpPr>
          <p:nvPr userDrawn="1">
            <p:ph type="title"/>
          </p:nvPr>
        </p:nvSpPr>
        <p:spPr bwMode="auto">
          <a:xfrm>
            <a:off x="457200" y="292100"/>
            <a:ext cx="8382000" cy="446276"/>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US" dirty="0" smtClean="0"/>
              <a:t>Click To Edit Master Title Style</a:t>
            </a:r>
            <a:endParaRPr lang="en-US" dirty="0"/>
          </a:p>
        </p:txBody>
      </p:sp>
      <p:pic>
        <p:nvPicPr>
          <p:cNvPr id="7" name="Picture 52" descr="PPT_title"/>
          <p:cNvPicPr>
            <a:picLocks noChangeAspect="1" noChangeArrowheads="1"/>
          </p:cNvPicPr>
          <p:nvPr userDrawn="1"/>
        </p:nvPicPr>
        <p:blipFill>
          <a:blip r:embed="rId12" cstate="print"/>
          <a:srcRect l="70024" t="3336" r="2466" b="78879"/>
          <a:stretch>
            <a:fillRect/>
          </a:stretch>
        </p:blipFill>
        <p:spPr bwMode="gray">
          <a:xfrm>
            <a:off x="7581901" y="6172200"/>
            <a:ext cx="1216152" cy="587807"/>
          </a:xfrm>
          <a:prstGeom prst="rect">
            <a:avLst/>
          </a:prstGeom>
          <a:noFill/>
          <a:ln w="9525">
            <a:noFill/>
            <a:miter lim="800000"/>
            <a:headEnd/>
            <a:tailEnd/>
          </a:ln>
        </p:spPr>
      </p:pic>
      <p:pic>
        <p:nvPicPr>
          <p:cNvPr id="9" name="Picture 8"/>
          <p:cNvPicPr>
            <a:picLocks noChangeAspect="1"/>
          </p:cNvPicPr>
          <p:nvPr userDrawn="1"/>
        </p:nvPicPr>
        <p:blipFill>
          <a:blip r:embed="rId13"/>
          <a:stretch>
            <a:fillRect/>
          </a:stretch>
        </p:blipFill>
        <p:spPr>
          <a:xfrm>
            <a:off x="262465" y="283628"/>
            <a:ext cx="152400" cy="3683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5" r:id="rId2"/>
    <p:sldLayoutId id="2147483661" r:id="rId3"/>
    <p:sldLayoutId id="2147483672" r:id="rId4"/>
    <p:sldLayoutId id="2147483663" r:id="rId5"/>
    <p:sldLayoutId id="2147483664" r:id="rId6"/>
    <p:sldLayoutId id="2147483673" r:id="rId7"/>
    <p:sldLayoutId id="2147483665" r:id="rId8"/>
    <p:sldLayoutId id="2147483674" r:id="rId9"/>
    <p:sldLayoutId id="2147483676" r:id="rId10"/>
  </p:sldLayoutIdLst>
  <p:transition xmlns:p14="http://schemas.microsoft.com/office/powerpoint/2010/main">
    <p:wipe dir="r"/>
  </p:transition>
  <p:timing>
    <p:tnLst>
      <p:par>
        <p:cTn xmlns:p14="http://schemas.microsoft.com/office/powerpoint/2010/main" id="1" dur="indefinite" restart="never" nodeType="tmRoot"/>
      </p:par>
    </p:tnLst>
  </p:timing>
  <p:txStyles>
    <p:titleStyle>
      <a:lvl1pPr algn="l" rtl="0" eaLnBrk="0" fontAlgn="base" hangingPunct="0">
        <a:lnSpc>
          <a:spcPct val="95000"/>
        </a:lnSpc>
        <a:spcBef>
          <a:spcPct val="0"/>
        </a:spcBef>
        <a:spcAft>
          <a:spcPct val="0"/>
        </a:spcAft>
        <a:defRPr sz="2400" b="0" i="0" cap="none" spc="0" baseline="0">
          <a:solidFill>
            <a:schemeClr val="tx2"/>
          </a:solidFill>
          <a:effectLst/>
          <a:latin typeface="Arial"/>
          <a:ea typeface="ＭＳ Ｐゴシック" charset="-128"/>
          <a:cs typeface="Arial"/>
        </a:defRPr>
      </a:lvl1pPr>
      <a:lvl2pPr algn="l" rtl="0" eaLnBrk="0" fontAlgn="base" hangingPunct="0">
        <a:lnSpc>
          <a:spcPct val="95000"/>
        </a:lnSpc>
        <a:spcBef>
          <a:spcPct val="0"/>
        </a:spcBef>
        <a:spcAft>
          <a:spcPct val="0"/>
        </a:spcAft>
        <a:defRPr sz="2000">
          <a:solidFill>
            <a:schemeClr val="tx1"/>
          </a:solidFill>
          <a:latin typeface="Arial" pitchFamily="23" charset="0"/>
          <a:ea typeface="ＭＳ Ｐゴシック" charset="-128"/>
        </a:defRPr>
      </a:lvl2pPr>
      <a:lvl3pPr algn="l" rtl="0" eaLnBrk="0" fontAlgn="base" hangingPunct="0">
        <a:lnSpc>
          <a:spcPct val="95000"/>
        </a:lnSpc>
        <a:spcBef>
          <a:spcPct val="0"/>
        </a:spcBef>
        <a:spcAft>
          <a:spcPct val="0"/>
        </a:spcAft>
        <a:defRPr sz="2000">
          <a:solidFill>
            <a:schemeClr val="tx1"/>
          </a:solidFill>
          <a:latin typeface="Arial" pitchFamily="23" charset="0"/>
          <a:ea typeface="ＭＳ Ｐゴシック" charset="-128"/>
        </a:defRPr>
      </a:lvl3pPr>
      <a:lvl4pPr algn="l" rtl="0" eaLnBrk="0" fontAlgn="base" hangingPunct="0">
        <a:lnSpc>
          <a:spcPct val="95000"/>
        </a:lnSpc>
        <a:spcBef>
          <a:spcPct val="0"/>
        </a:spcBef>
        <a:spcAft>
          <a:spcPct val="0"/>
        </a:spcAft>
        <a:defRPr sz="2000">
          <a:solidFill>
            <a:schemeClr val="tx1"/>
          </a:solidFill>
          <a:latin typeface="Arial" pitchFamily="23" charset="0"/>
          <a:ea typeface="ＭＳ Ｐゴシック" charset="-128"/>
        </a:defRPr>
      </a:lvl4pPr>
      <a:lvl5pPr algn="l" rtl="0" eaLnBrk="0" fontAlgn="base" hangingPunct="0">
        <a:lnSpc>
          <a:spcPct val="95000"/>
        </a:lnSpc>
        <a:spcBef>
          <a:spcPct val="0"/>
        </a:spcBef>
        <a:spcAft>
          <a:spcPct val="0"/>
        </a:spcAft>
        <a:defRPr sz="2000">
          <a:solidFill>
            <a:schemeClr val="tx1"/>
          </a:solidFill>
          <a:latin typeface="Arial" pitchFamily="23" charset="0"/>
          <a:ea typeface="ＭＳ Ｐゴシック" charset="-128"/>
        </a:defRPr>
      </a:lvl5pPr>
      <a:lvl6pPr marL="457200" algn="l" rtl="0" fontAlgn="base">
        <a:lnSpc>
          <a:spcPct val="95000"/>
        </a:lnSpc>
        <a:spcBef>
          <a:spcPct val="0"/>
        </a:spcBef>
        <a:spcAft>
          <a:spcPct val="0"/>
        </a:spcAft>
        <a:defRPr sz="2200">
          <a:solidFill>
            <a:schemeClr val="bg1"/>
          </a:solidFill>
          <a:latin typeface="Arial" pitchFamily="23" charset="0"/>
        </a:defRPr>
      </a:lvl6pPr>
      <a:lvl7pPr marL="914400" algn="l" rtl="0" fontAlgn="base">
        <a:lnSpc>
          <a:spcPct val="95000"/>
        </a:lnSpc>
        <a:spcBef>
          <a:spcPct val="0"/>
        </a:spcBef>
        <a:spcAft>
          <a:spcPct val="0"/>
        </a:spcAft>
        <a:defRPr sz="2200">
          <a:solidFill>
            <a:schemeClr val="bg1"/>
          </a:solidFill>
          <a:latin typeface="Arial" pitchFamily="23" charset="0"/>
        </a:defRPr>
      </a:lvl7pPr>
      <a:lvl8pPr marL="1371600" algn="l" rtl="0" fontAlgn="base">
        <a:lnSpc>
          <a:spcPct val="95000"/>
        </a:lnSpc>
        <a:spcBef>
          <a:spcPct val="0"/>
        </a:spcBef>
        <a:spcAft>
          <a:spcPct val="0"/>
        </a:spcAft>
        <a:defRPr sz="2200">
          <a:solidFill>
            <a:schemeClr val="bg1"/>
          </a:solidFill>
          <a:latin typeface="Arial" pitchFamily="23" charset="0"/>
        </a:defRPr>
      </a:lvl8pPr>
      <a:lvl9pPr marL="1828800" algn="l" rtl="0" fontAlgn="base">
        <a:lnSpc>
          <a:spcPct val="95000"/>
        </a:lnSpc>
        <a:spcBef>
          <a:spcPct val="0"/>
        </a:spcBef>
        <a:spcAft>
          <a:spcPct val="0"/>
        </a:spcAft>
        <a:defRPr sz="2200">
          <a:solidFill>
            <a:schemeClr val="bg1"/>
          </a:solidFill>
          <a:latin typeface="Arial" pitchFamily="23" charset="0"/>
        </a:defRPr>
      </a:lvl9pPr>
    </p:titleStyle>
    <p:bodyStyle>
      <a:lvl1pPr marL="284163" indent="-284163" algn="l" rtl="0" eaLnBrk="0" fontAlgn="base" hangingPunct="0">
        <a:lnSpc>
          <a:spcPct val="95000"/>
        </a:lnSpc>
        <a:spcBef>
          <a:spcPts val="400"/>
        </a:spcBef>
        <a:spcAft>
          <a:spcPts val="400"/>
        </a:spcAft>
        <a:buClr>
          <a:schemeClr val="tx1"/>
        </a:buClr>
        <a:buSzPct val="100000"/>
        <a:buFont typeface="Arial"/>
        <a:buChar char="•"/>
        <a:defRPr sz="1800">
          <a:solidFill>
            <a:schemeClr val="tx1"/>
          </a:solidFill>
          <a:latin typeface="Arial"/>
          <a:ea typeface="ＭＳ Ｐゴシック" charset="-128"/>
          <a:cs typeface="Arial"/>
        </a:defRPr>
      </a:lvl1pPr>
      <a:lvl2pPr marL="742950" indent="-285750" algn="l" rtl="0" eaLnBrk="0" fontAlgn="base" hangingPunct="0">
        <a:lnSpc>
          <a:spcPct val="95000"/>
        </a:lnSpc>
        <a:spcBef>
          <a:spcPts val="0"/>
        </a:spcBef>
        <a:spcAft>
          <a:spcPts val="400"/>
        </a:spcAft>
        <a:buClr>
          <a:schemeClr val="tx1"/>
        </a:buClr>
        <a:buChar char="–"/>
        <a:defRPr sz="1600">
          <a:solidFill>
            <a:schemeClr val="tx1"/>
          </a:solidFill>
          <a:latin typeface="Arial"/>
          <a:ea typeface="ＭＳ Ｐゴシック" pitchFamily="23" charset="-128"/>
          <a:cs typeface="Arial"/>
        </a:defRPr>
      </a:lvl2pPr>
      <a:lvl3pPr marL="1143000" indent="-228600" algn="l" rtl="0" eaLnBrk="0" fontAlgn="base" hangingPunct="0">
        <a:lnSpc>
          <a:spcPct val="95000"/>
        </a:lnSpc>
        <a:spcBef>
          <a:spcPts val="0"/>
        </a:spcBef>
        <a:spcAft>
          <a:spcPts val="400"/>
        </a:spcAft>
        <a:buClr>
          <a:schemeClr val="tx1"/>
        </a:buClr>
        <a:buChar char="•"/>
        <a:defRPr sz="1400">
          <a:solidFill>
            <a:schemeClr val="tx1"/>
          </a:solidFill>
          <a:latin typeface="Arial"/>
          <a:ea typeface="ＭＳ Ｐゴシック" pitchFamily="23" charset="-128"/>
          <a:cs typeface="Arial"/>
        </a:defRPr>
      </a:lvl3pPr>
      <a:lvl4pPr marL="1600200" indent="-228600" algn="l" rtl="0" eaLnBrk="0" fontAlgn="base" hangingPunct="0">
        <a:lnSpc>
          <a:spcPct val="95000"/>
        </a:lnSpc>
        <a:spcBef>
          <a:spcPts val="0"/>
        </a:spcBef>
        <a:spcAft>
          <a:spcPts val="400"/>
        </a:spcAft>
        <a:buClr>
          <a:schemeClr val="tx1"/>
        </a:buClr>
        <a:buChar char="–"/>
        <a:defRPr sz="1400">
          <a:solidFill>
            <a:schemeClr val="tx1"/>
          </a:solidFill>
          <a:latin typeface="Arial"/>
          <a:ea typeface="ＭＳ Ｐゴシック" pitchFamily="23" charset="-128"/>
          <a:cs typeface="Arial"/>
        </a:defRPr>
      </a:lvl4pPr>
      <a:lvl5pPr marL="2057400" indent="-228600" algn="l" rtl="0" eaLnBrk="0" fontAlgn="base" hangingPunct="0">
        <a:lnSpc>
          <a:spcPct val="95000"/>
        </a:lnSpc>
        <a:spcBef>
          <a:spcPts val="0"/>
        </a:spcBef>
        <a:spcAft>
          <a:spcPts val="400"/>
        </a:spcAft>
        <a:buClr>
          <a:schemeClr val="tx1"/>
        </a:buClr>
        <a:buChar char="»"/>
        <a:defRPr sz="1400">
          <a:solidFill>
            <a:schemeClr val="tx1"/>
          </a:solidFill>
          <a:latin typeface="Arial"/>
          <a:ea typeface="ＭＳ Ｐゴシック" pitchFamily="23" charset="-128"/>
          <a:cs typeface="Arial"/>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1.wdp"/><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1"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mailto:ariel@scalevp.com" TargetMode="External"/><Relationship Id="rId4" Type="http://schemas.openxmlformats.org/officeDocument/2006/relationships/hyperlink" Target="http://www.linkedin.com/in/atseitlin" TargetMode="External"/><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ctrTitle"/>
          </p:nvPr>
        </p:nvSpPr>
        <p:spPr/>
        <p:txBody>
          <a:bodyPr/>
          <a:lstStyle/>
          <a:p>
            <a:r>
              <a:rPr lang="en-US" dirty="0"/>
              <a:t>Building a fundable open source company</a:t>
            </a:r>
          </a:p>
        </p:txBody>
      </p:sp>
      <p:sp>
        <p:nvSpPr>
          <p:cNvPr id="5" name="Subtitle 4"/>
          <p:cNvSpPr>
            <a:spLocks noGrp="1"/>
          </p:cNvSpPr>
          <p:nvPr>
            <p:ph type="subTitle" idx="1"/>
          </p:nvPr>
        </p:nvSpPr>
        <p:spPr>
          <a:xfrm>
            <a:off x="609600" y="4800600"/>
            <a:ext cx="7010400" cy="620939"/>
          </a:xfrm>
        </p:spPr>
        <p:txBody>
          <a:bodyPr/>
          <a:lstStyle/>
          <a:p>
            <a:endParaRPr lang="en-US" dirty="0" smtClean="0"/>
          </a:p>
          <a:p>
            <a:r>
              <a:rPr lang="en-US" dirty="0" smtClean="0"/>
              <a:t>May 18, 2016</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Hat </a:t>
            </a:r>
          </a:p>
        </p:txBody>
      </p:sp>
      <p:pic>
        <p:nvPicPr>
          <p:cNvPr id="4" name="Content Placeholder 3"/>
          <p:cNvPicPr>
            <a:picLocks noGrp="1" noChangeAspect="1"/>
          </p:cNvPicPr>
          <p:nvPr>
            <p:ph idx="1"/>
          </p:nvPr>
        </p:nvPicPr>
        <p:blipFill rotWithShape="1">
          <a:blip r:embed="rId3"/>
          <a:srcRect l="-17699" t="1" r="1126" b="1445"/>
          <a:stretch/>
        </p:blipFill>
        <p:spPr>
          <a:xfrm>
            <a:off x="304800" y="1119188"/>
            <a:ext cx="7347922" cy="4579449"/>
          </a:xfrm>
        </p:spPr>
      </p:pic>
    </p:spTree>
    <p:extLst>
      <p:ext uri="{BB962C8B-B14F-4D97-AF65-F5344CB8AC3E}">
        <p14:creationId xmlns:p14="http://schemas.microsoft.com/office/powerpoint/2010/main" val="2554131027"/>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MySQL</a:t>
            </a:r>
            <a:endParaRPr lang="en-US" dirty="0"/>
          </a:p>
        </p:txBody>
      </p:sp>
      <p:pic>
        <p:nvPicPr>
          <p:cNvPr id="5" name="Content Placeholder 4"/>
          <p:cNvPicPr>
            <a:picLocks noGrp="1" noChangeAspect="1"/>
          </p:cNvPicPr>
          <p:nvPr>
            <p:ph idx="1"/>
          </p:nvPr>
        </p:nvPicPr>
        <p:blipFill>
          <a:blip r:embed="rId3"/>
          <a:srcRect t="-12492" b="-12492"/>
          <a:stretch>
            <a:fillRect/>
          </a:stretch>
        </p:blipFill>
        <p:spPr>
          <a:xfrm>
            <a:off x="304800" y="2155825"/>
            <a:ext cx="8534400" cy="1411288"/>
          </a:xfrm>
        </p:spPr>
      </p:pic>
    </p:spTree>
    <p:extLst>
      <p:ext uri="{BB962C8B-B14F-4D97-AF65-F5344CB8AC3E}">
        <p14:creationId xmlns:p14="http://schemas.microsoft.com/office/powerpoint/2010/main" val="183308263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OSS Business Model</a:t>
            </a:r>
            <a:endParaRPr lang="en-US" dirty="0"/>
          </a:p>
        </p:txBody>
      </p:sp>
      <p:sp>
        <p:nvSpPr>
          <p:cNvPr id="4" name="Content Placeholder 2"/>
          <p:cNvSpPr txBox="1">
            <a:spLocks/>
          </p:cNvSpPr>
          <p:nvPr/>
        </p:nvSpPr>
        <p:spPr bwMode="gray">
          <a:xfrm>
            <a:off x="609600" y="2884406"/>
            <a:ext cx="8534400" cy="505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84163" indent="-284163" algn="l" rtl="0" eaLnBrk="0" fontAlgn="base" hangingPunct="0">
              <a:lnSpc>
                <a:spcPct val="95000"/>
              </a:lnSpc>
              <a:spcBef>
                <a:spcPts val="400"/>
              </a:spcBef>
              <a:spcAft>
                <a:spcPts val="400"/>
              </a:spcAft>
              <a:buClr>
                <a:schemeClr val="tx1"/>
              </a:buClr>
              <a:buSzPct val="100000"/>
              <a:buFont typeface="Arial"/>
              <a:buChar char="•"/>
              <a:defRPr sz="1800">
                <a:solidFill>
                  <a:srgbClr val="3C5564"/>
                </a:solidFill>
                <a:latin typeface="Arial"/>
                <a:ea typeface="ＭＳ Ｐゴシック" charset="-128"/>
                <a:cs typeface="Arial"/>
              </a:defRPr>
            </a:lvl1pPr>
            <a:lvl2pPr marL="742950" indent="-285750" algn="l" rtl="0" eaLnBrk="0" fontAlgn="base" hangingPunct="0">
              <a:lnSpc>
                <a:spcPct val="95000"/>
              </a:lnSpc>
              <a:spcBef>
                <a:spcPts val="0"/>
              </a:spcBef>
              <a:spcAft>
                <a:spcPts val="400"/>
              </a:spcAft>
              <a:buClr>
                <a:schemeClr val="tx1"/>
              </a:buClr>
              <a:buChar char="–"/>
              <a:defRPr sz="1600">
                <a:solidFill>
                  <a:srgbClr val="3C5564"/>
                </a:solidFill>
                <a:latin typeface="Arial"/>
                <a:ea typeface="ＭＳ Ｐゴシック" pitchFamily="23" charset="-128"/>
                <a:cs typeface="Arial"/>
              </a:defRPr>
            </a:lvl2pPr>
            <a:lvl3pPr marL="1143000" indent="-228600" algn="l" rtl="0" eaLnBrk="0" fontAlgn="base" hangingPunct="0">
              <a:lnSpc>
                <a:spcPct val="95000"/>
              </a:lnSpc>
              <a:spcBef>
                <a:spcPts val="0"/>
              </a:spcBef>
              <a:spcAft>
                <a:spcPts val="400"/>
              </a:spcAft>
              <a:buClr>
                <a:schemeClr val="tx1"/>
              </a:buClr>
              <a:buChar char="•"/>
              <a:defRPr sz="1400">
                <a:solidFill>
                  <a:srgbClr val="3C5564"/>
                </a:solidFill>
                <a:latin typeface="Arial"/>
                <a:ea typeface="ＭＳ Ｐゴシック" pitchFamily="23" charset="-128"/>
                <a:cs typeface="Arial"/>
              </a:defRPr>
            </a:lvl3pPr>
            <a:lvl4pPr marL="1600200" indent="-228600" algn="l" rtl="0" eaLnBrk="0" fontAlgn="base" hangingPunct="0">
              <a:lnSpc>
                <a:spcPct val="95000"/>
              </a:lnSpc>
              <a:spcBef>
                <a:spcPts val="0"/>
              </a:spcBef>
              <a:spcAft>
                <a:spcPts val="400"/>
              </a:spcAft>
              <a:buClr>
                <a:schemeClr val="tx1"/>
              </a:buClr>
              <a:buChar char="–"/>
              <a:defRPr sz="1400">
                <a:solidFill>
                  <a:srgbClr val="3C5564"/>
                </a:solidFill>
                <a:latin typeface="Arial"/>
                <a:ea typeface="ＭＳ Ｐゴシック" pitchFamily="23" charset="-128"/>
                <a:cs typeface="Arial"/>
              </a:defRPr>
            </a:lvl4pPr>
            <a:lvl5pPr marL="2057400" indent="-228600" algn="l" rtl="0" eaLnBrk="0" fontAlgn="base" hangingPunct="0">
              <a:lnSpc>
                <a:spcPct val="95000"/>
              </a:lnSpc>
              <a:spcBef>
                <a:spcPts val="0"/>
              </a:spcBef>
              <a:spcAft>
                <a:spcPts val="400"/>
              </a:spcAft>
              <a:buClr>
                <a:schemeClr val="tx1"/>
              </a:buClr>
              <a:buChar char="»"/>
              <a:defRPr sz="1400">
                <a:solidFill>
                  <a:srgbClr val="3C5564"/>
                </a:solidFill>
                <a:latin typeface="Arial"/>
                <a:ea typeface="ＭＳ Ｐゴシック" pitchFamily="23" charset="-128"/>
                <a:cs typeface="Arial"/>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a:lstStyle>
          <a:p>
            <a:pPr marL="0" indent="0">
              <a:buFont typeface="Arial"/>
              <a:buNone/>
            </a:pPr>
            <a:r>
              <a:rPr lang="en-US" sz="2800" dirty="0" smtClean="0"/>
              <a:t>Support &amp; Services</a:t>
            </a:r>
            <a:endParaRPr lang="en-US" sz="2800" dirty="0"/>
          </a:p>
        </p:txBody>
      </p:sp>
    </p:spTree>
    <p:extLst>
      <p:ext uri="{BB962C8B-B14F-4D97-AF65-F5344CB8AC3E}">
        <p14:creationId xmlns:p14="http://schemas.microsoft.com/office/powerpoint/2010/main" val="244127069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52600" y="444500"/>
            <a:ext cx="5652935" cy="5981700"/>
          </a:xfrm>
          <a:prstGeom prst="rect">
            <a:avLst/>
          </a:prstGeom>
        </p:spPr>
      </p:pic>
    </p:spTree>
    <p:extLst>
      <p:ext uri="{BB962C8B-B14F-4D97-AF65-F5344CB8AC3E}">
        <p14:creationId xmlns:p14="http://schemas.microsoft.com/office/powerpoint/2010/main" val="140782723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Model is Dead</a:t>
            </a:r>
            <a:endParaRPr lang="en-US" dirty="0"/>
          </a:p>
        </p:txBody>
      </p:sp>
      <p:pic>
        <p:nvPicPr>
          <p:cNvPr id="4" name="Content Placeholder 3"/>
          <p:cNvPicPr>
            <a:picLocks noGrp="1" noChangeAspect="1"/>
          </p:cNvPicPr>
          <p:nvPr>
            <p:ph idx="1"/>
          </p:nvPr>
        </p:nvPicPr>
        <p:blipFill>
          <a:blip r:embed="rId3"/>
          <a:srcRect t="-10518" b="-10518"/>
          <a:stretch>
            <a:fillRect/>
          </a:stretch>
        </p:blipFill>
        <p:spPr>
          <a:xfrm>
            <a:off x="304800" y="1359958"/>
            <a:ext cx="8534400" cy="1411288"/>
          </a:xfrm>
        </p:spPr>
      </p:pic>
      <p:sp>
        <p:nvSpPr>
          <p:cNvPr id="5" name="TextBox 4"/>
          <p:cNvSpPr txBox="1"/>
          <p:nvPr/>
        </p:nvSpPr>
        <p:spPr>
          <a:xfrm>
            <a:off x="376263" y="6005405"/>
            <a:ext cx="7159069" cy="269304"/>
          </a:xfrm>
          <a:prstGeom prst="rect">
            <a:avLst/>
          </a:prstGeom>
          <a:noFill/>
        </p:spPr>
        <p:txBody>
          <a:bodyPr wrap="square" rtlCol="0" anchor="t" anchorCtr="0">
            <a:spAutoFit/>
          </a:bodyPr>
          <a:lstStyle/>
          <a:p>
            <a:pPr algn="l">
              <a:lnSpc>
                <a:spcPct val="95000"/>
              </a:lnSpc>
            </a:pPr>
            <a:r>
              <a:rPr lang="en-US" sz="1200" dirty="0">
                <a:solidFill>
                  <a:schemeClr val="tx1"/>
                </a:solidFill>
                <a:latin typeface="+mn-lt"/>
                <a:cs typeface="Arial"/>
              </a:rPr>
              <a:t>http://</a:t>
            </a:r>
            <a:r>
              <a:rPr lang="en-US" sz="1200" dirty="0" err="1">
                <a:solidFill>
                  <a:schemeClr val="tx1"/>
                </a:solidFill>
                <a:latin typeface="+mn-lt"/>
                <a:cs typeface="Arial"/>
              </a:rPr>
              <a:t>techcrunch.com</a:t>
            </a:r>
            <a:r>
              <a:rPr lang="en-US" sz="1200" dirty="0">
                <a:solidFill>
                  <a:schemeClr val="tx1"/>
                </a:solidFill>
                <a:latin typeface="+mn-lt"/>
                <a:cs typeface="Arial"/>
              </a:rPr>
              <a:t>/2014/02/13/please-</a:t>
            </a:r>
            <a:r>
              <a:rPr lang="en-US" sz="1200" dirty="0" err="1">
                <a:solidFill>
                  <a:schemeClr val="tx1"/>
                </a:solidFill>
                <a:latin typeface="+mn-lt"/>
                <a:cs typeface="Arial"/>
              </a:rPr>
              <a:t>dont</a:t>
            </a:r>
            <a:r>
              <a:rPr lang="en-US" sz="1200" dirty="0">
                <a:solidFill>
                  <a:schemeClr val="tx1"/>
                </a:solidFill>
                <a:latin typeface="+mn-lt"/>
                <a:cs typeface="Arial"/>
              </a:rPr>
              <a:t>-tell-me-you-want-to-be-the-next-red-hat/</a:t>
            </a:r>
            <a:endParaRPr lang="en-US" sz="1200" dirty="0" smtClean="0">
              <a:solidFill>
                <a:schemeClr val="tx1"/>
              </a:solidFill>
              <a:latin typeface="+mn-lt"/>
              <a:cs typeface="Arial"/>
            </a:endParaRPr>
          </a:p>
        </p:txBody>
      </p:sp>
      <p:pic>
        <p:nvPicPr>
          <p:cNvPr id="10" name="Content Placeholder 6"/>
          <p:cNvPicPr>
            <a:picLocks noChangeAspect="1"/>
          </p:cNvPicPr>
          <p:nvPr/>
        </p:nvPicPr>
        <p:blipFill>
          <a:blip r:embed="rId4"/>
          <a:srcRect l="-9761" r="-9761"/>
          <a:stretch>
            <a:fillRect/>
          </a:stretch>
        </p:blipFill>
        <p:spPr bwMode="gray">
          <a:xfrm>
            <a:off x="3708400" y="2963863"/>
            <a:ext cx="4735131" cy="2827338"/>
          </a:xfrm>
          <a:prstGeom prst="rect">
            <a:avLst/>
          </a:prstGeom>
          <a:noFill/>
          <a:ln w="9525">
            <a:noFill/>
            <a:miter lim="800000"/>
            <a:headEnd/>
            <a:tailEnd/>
          </a:ln>
        </p:spPr>
      </p:pic>
    </p:spTree>
    <p:extLst>
      <p:ext uri="{BB962C8B-B14F-4D97-AF65-F5344CB8AC3E}">
        <p14:creationId xmlns:p14="http://schemas.microsoft.com/office/powerpoint/2010/main" val="414785046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pic>
        <p:nvPicPr>
          <p:cNvPr id="4" name="Content Placeholder 3" descr="questions-1014060_640.jpg"/>
          <p:cNvPicPr>
            <a:picLocks noGrp="1" noChangeAspect="1"/>
          </p:cNvPicPr>
          <p:nvPr>
            <p:ph idx="1"/>
          </p:nvPr>
        </p:nvPicPr>
        <p:blipFill>
          <a:blip r:embed="rId3">
            <a:extLst>
              <a:ext uri="{28A0092B-C50C-407E-A947-70E740481C1C}">
                <a14:useLocalDpi xmlns:a14="http://schemas.microsoft.com/office/drawing/2010/main" val="0"/>
              </a:ext>
            </a:extLst>
          </a:blip>
          <a:srcRect l="-38977" r="-38977"/>
          <a:stretch>
            <a:fillRect/>
          </a:stretch>
        </p:blipFill>
        <p:spPr>
          <a:xfrm>
            <a:off x="304800" y="1103313"/>
            <a:ext cx="8534400" cy="4795837"/>
          </a:xfrm>
        </p:spPr>
      </p:pic>
    </p:spTree>
    <p:extLst>
      <p:ext uri="{BB962C8B-B14F-4D97-AF65-F5344CB8AC3E}">
        <p14:creationId xmlns:p14="http://schemas.microsoft.com/office/powerpoint/2010/main" val="362360959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a:t>
            </a:r>
            <a:endParaRPr lang="en-US" dirty="0"/>
          </a:p>
        </p:txBody>
      </p:sp>
      <p:pic>
        <p:nvPicPr>
          <p:cNvPr id="4" name="Content Placeholder 3" descr="community.png"/>
          <p:cNvPicPr>
            <a:picLocks noGrp="1" noChangeAspect="1"/>
          </p:cNvPicPr>
          <p:nvPr>
            <p:ph idx="1"/>
          </p:nvPr>
        </p:nvPicPr>
        <p:blipFill>
          <a:blip r:embed="rId3">
            <a:extLst>
              <a:ext uri="{28A0092B-C50C-407E-A947-70E740481C1C}">
                <a14:useLocalDpi xmlns:a14="http://schemas.microsoft.com/office/drawing/2010/main" val="0"/>
              </a:ext>
            </a:extLst>
          </a:blip>
          <a:srcRect t="-4948" b="-4948"/>
          <a:stretch>
            <a:fillRect/>
          </a:stretch>
        </p:blipFill>
        <p:spPr>
          <a:xfrm>
            <a:off x="304800" y="1236663"/>
            <a:ext cx="8534400" cy="4689475"/>
          </a:xfrm>
        </p:spPr>
      </p:pic>
    </p:spTree>
    <p:extLst>
      <p:ext uri="{BB962C8B-B14F-4D97-AF65-F5344CB8AC3E}">
        <p14:creationId xmlns:p14="http://schemas.microsoft.com/office/powerpoint/2010/main" val="326619261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699000" cy="2031325"/>
          </a:xfrm>
          <a:prstGeom prst="rect">
            <a:avLst/>
          </a:prstGeom>
        </p:spPr>
        <p:txBody>
          <a:bodyPr wrap="square">
            <a:spAutoFit/>
          </a:bodyPr>
          <a:lstStyle/>
          <a:p>
            <a:pPr algn="l"/>
            <a:r>
              <a:rPr lang="en-US" dirty="0"/>
              <a:t>“Is open source a crappy business? Very </a:t>
            </a:r>
            <a:r>
              <a:rPr lang="en-US" dirty="0" smtClean="0"/>
              <a:t>true. We </a:t>
            </a:r>
            <a:r>
              <a:rPr lang="en-US" dirty="0"/>
              <a:t>didn’t realize this when we started out, but eventually we realized that you have to sell something that is just your </a:t>
            </a:r>
            <a:r>
              <a:rPr lang="en-US" dirty="0" smtClean="0"/>
              <a:t>own.”</a:t>
            </a:r>
          </a:p>
          <a:p>
            <a:pPr algn="l"/>
            <a:endParaRPr lang="en-US" dirty="0"/>
          </a:p>
          <a:p>
            <a:pPr algn="l"/>
            <a:r>
              <a:rPr lang="en-US" dirty="0" smtClean="0"/>
              <a:t>Marten </a:t>
            </a:r>
            <a:r>
              <a:rPr lang="en-US" dirty="0" err="1" smtClean="0"/>
              <a:t>Mickos</a:t>
            </a:r>
            <a:endParaRPr lang="en-US" dirty="0"/>
          </a:p>
          <a:p>
            <a:pPr algn="l"/>
            <a:r>
              <a:rPr lang="en-US" dirty="0" smtClean="0"/>
              <a:t>Former CEO, MySQL</a:t>
            </a:r>
            <a:endParaRPr lang="en-US" dirty="0"/>
          </a:p>
        </p:txBody>
      </p:sp>
      <p:sp>
        <p:nvSpPr>
          <p:cNvPr id="4" name="Title 3"/>
          <p:cNvSpPr>
            <a:spLocks noGrp="1"/>
          </p:cNvSpPr>
          <p:nvPr>
            <p:ph type="title"/>
          </p:nvPr>
        </p:nvSpPr>
        <p:spPr/>
        <p:txBody>
          <a:bodyPr/>
          <a:lstStyle/>
          <a:p>
            <a:r>
              <a:rPr lang="en-US" dirty="0" smtClean="0"/>
              <a:t>Open Core</a:t>
            </a:r>
            <a:endParaRPr lang="en-US" dirty="0"/>
          </a:p>
        </p:txBody>
      </p:sp>
    </p:spTree>
    <p:extLst>
      <p:ext uri="{BB962C8B-B14F-4D97-AF65-F5344CB8AC3E}">
        <p14:creationId xmlns:p14="http://schemas.microsoft.com/office/powerpoint/2010/main" val="97099428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Core - Examples</a:t>
            </a:r>
            <a:endParaRPr lang="en-US" dirty="0"/>
          </a:p>
        </p:txBody>
      </p:sp>
      <p:graphicFrame>
        <p:nvGraphicFramePr>
          <p:cNvPr id="4" name="Group 38"/>
          <p:cNvGraphicFramePr>
            <a:graphicFrameLocks noGrp="1"/>
          </p:cNvGraphicFramePr>
          <p:nvPr>
            <p:extLst>
              <p:ext uri="{D42A27DB-BD31-4B8C-83A1-F6EECF244321}">
                <p14:modId xmlns:p14="http://schemas.microsoft.com/office/powerpoint/2010/main" val="687182043"/>
              </p:ext>
            </p:extLst>
          </p:nvPr>
        </p:nvGraphicFramePr>
        <p:xfrm>
          <a:off x="428218" y="1815121"/>
          <a:ext cx="3555023" cy="4314170"/>
        </p:xfrm>
        <a:graphic>
          <a:graphicData uri="http://schemas.openxmlformats.org/drawingml/2006/table">
            <a:tbl>
              <a:tblPr/>
              <a:tblGrid>
                <a:gridCol w="3555023">
                  <a:extLst>
                    <a:ext uri="{9D8B030D-6E8A-4147-A177-3AD203B41FA5}">
                      <a16:colId xmlns="" xmlns:a16="http://schemas.microsoft.com/office/drawing/2014/main" val="20000"/>
                    </a:ext>
                  </a:extLst>
                </a:gridCol>
              </a:tblGrid>
              <a:tr h="616310">
                <a:tc>
                  <a:txBody>
                    <a:bodyPr/>
                    <a:lstStyle/>
                    <a:p>
                      <a:pPr marL="1588" marR="0" lvl="0" indent="-1588" algn="ctr" defTabSz="914400" rtl="0" eaLnBrk="0" fontAlgn="base" latinLnBrk="0" hangingPunct="0">
                        <a:lnSpc>
                          <a:spcPct val="100000"/>
                        </a:lnSpc>
                        <a:spcBef>
                          <a:spcPct val="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Open Source Project</a:t>
                      </a:r>
                      <a:endParaRPr kumimoji="0" lang="en-US" sz="1600" b="0" i="0" u="none" strike="noStrike" cap="none" normalizeH="0" baseline="0" dirty="0" smtClean="0">
                        <a:ln>
                          <a:noFill/>
                        </a:ln>
                        <a:solidFill>
                          <a:schemeClr val="tx2"/>
                        </a:solidFill>
                        <a:effectLst/>
                        <a:latin typeface="Arial" charset="0"/>
                      </a:endParaRPr>
                    </a:p>
                  </a:txBody>
                  <a:tcPr anchor="b" horzOverflow="overflow">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Hadoop</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Cassandra</a:t>
                      </a: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Docker</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Nginx</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Metasploit</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Artifactory</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50961368"/>
              </p:ext>
            </p:extLst>
          </p:nvPr>
        </p:nvGraphicFramePr>
        <p:xfrm>
          <a:off x="3984218" y="1815121"/>
          <a:ext cx="4766408" cy="4314170"/>
        </p:xfrm>
        <a:graphic>
          <a:graphicData uri="http://schemas.openxmlformats.org/drawingml/2006/table">
            <a:tbl>
              <a:tblPr/>
              <a:tblGrid>
                <a:gridCol w="4766408"/>
              </a:tblGrid>
              <a:tr h="616310">
                <a:tc>
                  <a:txBody>
                    <a:bodyPr/>
                    <a:lstStyle/>
                    <a:p>
                      <a:pPr marL="58738" marR="0" lvl="0" indent="-36513" algn="ctr" defTabSz="914400" rtl="0" eaLnBrk="0" fontAlgn="base" latinLnBrk="0" hangingPunct="0">
                        <a:lnSpc>
                          <a:spcPct val="100000"/>
                        </a:lnSpc>
                        <a:spcBef>
                          <a:spcPct val="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bg1"/>
                          </a:solidFill>
                          <a:effectLst/>
                          <a:latin typeface="Arial" charset="0"/>
                        </a:rPr>
                        <a:t>Commercial Product</a:t>
                      </a:r>
                      <a:endParaRPr kumimoji="0" lang="en-US" sz="1600" b="0" i="0" u="none" strike="noStrike" cap="none" normalizeH="0" baseline="0" dirty="0" smtClean="0">
                        <a:ln>
                          <a:noFill/>
                        </a:ln>
                        <a:solidFill>
                          <a:schemeClr val="bg1"/>
                        </a:solidFill>
                        <a:effectLst/>
                        <a:latin typeface="Arial" charset="0"/>
                      </a:endParaRPr>
                    </a:p>
                  </a:txBody>
                  <a:tcPr anchor="b" horzOverflow="overflow">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4C6777"/>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Cloudera</a:t>
                      </a:r>
                      <a:r>
                        <a:rPr kumimoji="0" lang="en-US" sz="1600" b="0" i="0" u="none" strike="noStrike" cap="none" normalizeH="0" baseline="0" dirty="0" smtClean="0">
                          <a:ln>
                            <a:noFill/>
                          </a:ln>
                          <a:solidFill>
                            <a:schemeClr val="tx1"/>
                          </a:solidFill>
                          <a:effectLst/>
                          <a:latin typeface="Arial" charset="0"/>
                        </a:rPr>
                        <a:t> Enterprise</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Datastax</a:t>
                      </a:r>
                      <a:r>
                        <a:rPr kumimoji="0" lang="en-US" sz="1600" b="0" i="0" u="none" strike="noStrike" cap="none" normalizeH="0" baseline="0" dirty="0" smtClean="0">
                          <a:ln>
                            <a:noFill/>
                          </a:ln>
                          <a:solidFill>
                            <a:schemeClr val="tx1"/>
                          </a:solidFill>
                          <a:effectLst/>
                          <a:latin typeface="Arial" charset="0"/>
                        </a:rPr>
                        <a:t> Enterprise</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Docker</a:t>
                      </a:r>
                      <a:r>
                        <a:rPr kumimoji="0" lang="en-US" sz="1600" b="0" i="0" u="none" strike="noStrike" cap="none" normalizeH="0" baseline="0" dirty="0" smtClean="0">
                          <a:ln>
                            <a:noFill/>
                          </a:ln>
                          <a:solidFill>
                            <a:schemeClr val="tx1"/>
                          </a:solidFill>
                          <a:effectLst/>
                          <a:latin typeface="Arial" charset="0"/>
                        </a:rPr>
                        <a:t> Datacenter</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Nginx</a:t>
                      </a:r>
                      <a:r>
                        <a:rPr kumimoji="0" lang="en-US" sz="1600" b="0" i="0" u="none" strike="noStrike" cap="none" normalizeH="0" baseline="0" dirty="0" smtClean="0">
                          <a:ln>
                            <a:noFill/>
                          </a:ln>
                          <a:solidFill>
                            <a:schemeClr val="tx1"/>
                          </a:solidFill>
                          <a:effectLst/>
                          <a:latin typeface="Arial" charset="0"/>
                        </a:rPr>
                        <a:t> Plus</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Rapid7 </a:t>
                      </a:r>
                      <a:r>
                        <a:rPr kumimoji="0" lang="en-US" sz="1600" b="0" i="0" u="none" strike="noStrike" cap="none" normalizeH="0" baseline="0" dirty="0" err="1" smtClean="0">
                          <a:ln>
                            <a:noFill/>
                          </a:ln>
                          <a:solidFill>
                            <a:schemeClr val="tx1"/>
                          </a:solidFill>
                          <a:effectLst/>
                          <a:latin typeface="Arial" charset="0"/>
                        </a:rPr>
                        <a:t>Metaspoit</a:t>
                      </a:r>
                      <a:r>
                        <a:rPr kumimoji="0" lang="en-US" sz="1600" b="0" i="0" u="none" strike="noStrike" cap="none" normalizeH="0" baseline="0" dirty="0" smtClean="0">
                          <a:ln>
                            <a:noFill/>
                          </a:ln>
                          <a:solidFill>
                            <a:schemeClr val="tx1"/>
                          </a:solidFill>
                          <a:effectLst/>
                          <a:latin typeface="Arial" charset="0"/>
                        </a:rPr>
                        <a:t> Pro</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JFrog</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Artifactory</a:t>
                      </a:r>
                      <a:r>
                        <a:rPr kumimoji="0" lang="en-US" sz="1600" b="0" i="0" u="none" strike="noStrike" cap="none" normalizeH="0" baseline="0" dirty="0" smtClean="0">
                          <a:ln>
                            <a:noFill/>
                          </a:ln>
                          <a:solidFill>
                            <a:schemeClr val="tx1"/>
                          </a:solidFill>
                          <a:effectLst/>
                          <a:latin typeface="Arial" charset="0"/>
                        </a:rPr>
                        <a:t> Pro</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bl>
          </a:graphicData>
        </a:graphic>
      </p:graphicFrame>
    </p:spTree>
    <p:extLst>
      <p:ext uri="{BB962C8B-B14F-4D97-AF65-F5344CB8AC3E}">
        <p14:creationId xmlns:p14="http://schemas.microsoft.com/office/powerpoint/2010/main" val="97775970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Application Stack</a:t>
            </a:r>
            <a:endParaRPr lang="en-US" dirty="0"/>
          </a:p>
        </p:txBody>
      </p:sp>
      <p:sp>
        <p:nvSpPr>
          <p:cNvPr id="3" name="Rectangle 2"/>
          <p:cNvSpPr/>
          <p:nvPr/>
        </p:nvSpPr>
        <p:spPr bwMode="auto">
          <a:xfrm>
            <a:off x="0" y="1376689"/>
            <a:ext cx="3063349" cy="1146473"/>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ea typeface="ＭＳ Ｐゴシック" charset="-128"/>
            </a:endParaRPr>
          </a:p>
        </p:txBody>
      </p:sp>
      <p:sp>
        <p:nvSpPr>
          <p:cNvPr id="4" name="Rectangle 3"/>
          <p:cNvSpPr/>
          <p:nvPr/>
        </p:nvSpPr>
        <p:spPr bwMode="auto">
          <a:xfrm>
            <a:off x="0" y="2578869"/>
            <a:ext cx="3063349" cy="1146473"/>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ea typeface="ＭＳ Ｐゴシック" charset="-128"/>
            </a:endParaRPr>
          </a:p>
        </p:txBody>
      </p:sp>
      <p:sp>
        <p:nvSpPr>
          <p:cNvPr id="5" name="Rectangle 4"/>
          <p:cNvSpPr/>
          <p:nvPr/>
        </p:nvSpPr>
        <p:spPr bwMode="auto">
          <a:xfrm>
            <a:off x="0" y="3781049"/>
            <a:ext cx="3063349" cy="1146473"/>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ea typeface="ＭＳ Ｐゴシック" charset="-128"/>
            </a:endParaRPr>
          </a:p>
        </p:txBody>
      </p:sp>
      <p:sp>
        <p:nvSpPr>
          <p:cNvPr id="6" name="Rectangle 5"/>
          <p:cNvSpPr/>
          <p:nvPr/>
        </p:nvSpPr>
        <p:spPr bwMode="auto">
          <a:xfrm>
            <a:off x="0" y="4983229"/>
            <a:ext cx="3063349" cy="1146473"/>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ea typeface="ＭＳ Ｐゴシック" charset="-128"/>
            </a:endParaRPr>
          </a:p>
        </p:txBody>
      </p:sp>
      <p:sp>
        <p:nvSpPr>
          <p:cNvPr id="14" name="Text Box 24"/>
          <p:cNvSpPr txBox="1">
            <a:spLocks noChangeArrowheads="1"/>
          </p:cNvSpPr>
          <p:nvPr/>
        </p:nvSpPr>
        <p:spPr bwMode="gray">
          <a:xfrm>
            <a:off x="0" y="1011244"/>
            <a:ext cx="3073043" cy="369332"/>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p>
            <a:pPr>
              <a:spcAft>
                <a:spcPts val="30"/>
              </a:spcAft>
            </a:pPr>
            <a:r>
              <a:rPr lang="en-US" dirty="0" smtClean="0">
                <a:solidFill>
                  <a:schemeClr val="tx2"/>
                </a:solidFill>
                <a:latin typeface="Arial" pitchFamily="34" charset="0"/>
                <a:cs typeface="Arial" pitchFamily="34" charset="0"/>
              </a:rPr>
              <a:t>Old World</a:t>
            </a:r>
            <a:endParaRPr lang="en-US" sz="1200" dirty="0">
              <a:solidFill>
                <a:schemeClr val="tx1"/>
              </a:solidFill>
              <a:latin typeface="Arial"/>
              <a:cs typeface="Arial" pitchFamily="34" charset="0"/>
            </a:endParaRPr>
          </a:p>
        </p:txBody>
      </p:sp>
      <p:sp>
        <p:nvSpPr>
          <p:cNvPr id="16" name="Text Box 24"/>
          <p:cNvSpPr txBox="1">
            <a:spLocks noChangeArrowheads="1"/>
          </p:cNvSpPr>
          <p:nvPr/>
        </p:nvSpPr>
        <p:spPr bwMode="gray">
          <a:xfrm>
            <a:off x="195379" y="1796037"/>
            <a:ext cx="1387235" cy="307777"/>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p>
            <a:pPr algn="l">
              <a:spcAft>
                <a:spcPts val="30"/>
              </a:spcAft>
            </a:pPr>
            <a:r>
              <a:rPr lang="en-US" sz="1400" dirty="0" smtClean="0">
                <a:solidFill>
                  <a:srgbClr val="3C5564"/>
                </a:solidFill>
                <a:latin typeface="Arial" pitchFamily="34" charset="0"/>
                <a:cs typeface="Arial" pitchFamily="34" charset="0"/>
              </a:rPr>
              <a:t>DEVICES</a:t>
            </a:r>
            <a:endParaRPr lang="en-US" sz="1050" dirty="0">
              <a:solidFill>
                <a:srgbClr val="3C5564"/>
              </a:solidFill>
              <a:latin typeface="Arial"/>
              <a:cs typeface="Arial" pitchFamily="34" charset="0"/>
            </a:endParaRPr>
          </a:p>
        </p:txBody>
      </p:sp>
      <p:sp>
        <p:nvSpPr>
          <p:cNvPr id="17" name="Text Box 24"/>
          <p:cNvSpPr txBox="1">
            <a:spLocks noChangeArrowheads="1"/>
          </p:cNvSpPr>
          <p:nvPr/>
        </p:nvSpPr>
        <p:spPr bwMode="gray">
          <a:xfrm>
            <a:off x="195379" y="2998217"/>
            <a:ext cx="1387235" cy="307777"/>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p>
            <a:pPr algn="l">
              <a:spcAft>
                <a:spcPts val="30"/>
              </a:spcAft>
            </a:pPr>
            <a:r>
              <a:rPr lang="en-US" sz="1400" dirty="0" smtClean="0">
                <a:solidFill>
                  <a:srgbClr val="3C5564"/>
                </a:solidFill>
                <a:latin typeface="Arial" pitchFamily="34" charset="0"/>
                <a:cs typeface="Arial" pitchFamily="34" charset="0"/>
              </a:rPr>
              <a:t>WEB SERVER</a:t>
            </a:r>
            <a:endParaRPr lang="en-US" sz="1050" dirty="0">
              <a:solidFill>
                <a:srgbClr val="3C5564"/>
              </a:solidFill>
              <a:latin typeface="Arial"/>
              <a:cs typeface="Arial" pitchFamily="34" charset="0"/>
            </a:endParaRPr>
          </a:p>
        </p:txBody>
      </p:sp>
      <p:sp>
        <p:nvSpPr>
          <p:cNvPr id="18" name="Text Box 24"/>
          <p:cNvSpPr txBox="1">
            <a:spLocks noChangeArrowheads="1"/>
          </p:cNvSpPr>
          <p:nvPr/>
        </p:nvSpPr>
        <p:spPr bwMode="gray">
          <a:xfrm>
            <a:off x="195379" y="4200397"/>
            <a:ext cx="1387235" cy="307777"/>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p>
            <a:pPr algn="l">
              <a:spcAft>
                <a:spcPts val="30"/>
              </a:spcAft>
            </a:pPr>
            <a:r>
              <a:rPr lang="en-US" sz="1400" dirty="0" smtClean="0">
                <a:solidFill>
                  <a:srgbClr val="3C5564"/>
                </a:solidFill>
                <a:latin typeface="Arial" pitchFamily="34" charset="0"/>
                <a:cs typeface="Arial" pitchFamily="34" charset="0"/>
              </a:rPr>
              <a:t>APP SERVER</a:t>
            </a:r>
            <a:endParaRPr lang="en-US" sz="1050" dirty="0">
              <a:solidFill>
                <a:srgbClr val="3C5564"/>
              </a:solidFill>
              <a:latin typeface="Arial"/>
              <a:cs typeface="Arial" pitchFamily="34" charset="0"/>
            </a:endParaRPr>
          </a:p>
        </p:txBody>
      </p:sp>
      <p:sp>
        <p:nvSpPr>
          <p:cNvPr id="19" name="Text Box 24"/>
          <p:cNvSpPr txBox="1">
            <a:spLocks noChangeArrowheads="1"/>
          </p:cNvSpPr>
          <p:nvPr/>
        </p:nvSpPr>
        <p:spPr bwMode="gray">
          <a:xfrm>
            <a:off x="195379" y="5402577"/>
            <a:ext cx="1387235" cy="307777"/>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p>
            <a:pPr algn="l">
              <a:spcAft>
                <a:spcPts val="30"/>
              </a:spcAft>
            </a:pPr>
            <a:r>
              <a:rPr lang="en-US" sz="1400" dirty="0" smtClean="0">
                <a:solidFill>
                  <a:srgbClr val="3C5564"/>
                </a:solidFill>
                <a:latin typeface="Arial" pitchFamily="34" charset="0"/>
                <a:cs typeface="Arial" pitchFamily="34" charset="0"/>
              </a:rPr>
              <a:t>DATABASE</a:t>
            </a:r>
            <a:endParaRPr lang="en-US" sz="1050" dirty="0">
              <a:solidFill>
                <a:srgbClr val="3C5564"/>
              </a:solidFill>
              <a:latin typeface="Arial"/>
              <a:cs typeface="Arial" pitchFamily="34" charset="0"/>
            </a:endParaRPr>
          </a:p>
        </p:txBody>
      </p:sp>
      <p:grpSp>
        <p:nvGrpSpPr>
          <p:cNvPr id="122" name="Group 121"/>
          <p:cNvGrpSpPr/>
          <p:nvPr/>
        </p:nvGrpSpPr>
        <p:grpSpPr>
          <a:xfrm>
            <a:off x="1698829" y="2881922"/>
            <a:ext cx="882952" cy="615206"/>
            <a:chOff x="1526102" y="2793998"/>
            <a:chExt cx="1063718" cy="741157"/>
          </a:xfrm>
          <a:solidFill>
            <a:schemeClr val="tx1"/>
          </a:solidFill>
        </p:grpSpPr>
        <p:grpSp>
          <p:nvGrpSpPr>
            <p:cNvPr id="109" name="Group 108"/>
            <p:cNvGrpSpPr/>
            <p:nvPr/>
          </p:nvGrpSpPr>
          <p:grpSpPr>
            <a:xfrm>
              <a:off x="1526102" y="2793998"/>
              <a:ext cx="1063718" cy="213619"/>
              <a:chOff x="-1756359" y="3878383"/>
              <a:chExt cx="1063718" cy="213619"/>
            </a:xfrm>
            <a:grpFill/>
          </p:grpSpPr>
          <p:sp>
            <p:nvSpPr>
              <p:cNvPr id="100" name="Rectangle 99"/>
              <p:cNvSpPr/>
              <p:nvPr/>
            </p:nvSpPr>
            <p:spPr bwMode="auto">
              <a:xfrm>
                <a:off x="-1756359" y="3878383"/>
                <a:ext cx="1063718" cy="213619"/>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nvGrpSpPr>
              <p:cNvPr id="108" name="Group 107"/>
              <p:cNvGrpSpPr/>
              <p:nvPr/>
            </p:nvGrpSpPr>
            <p:grpSpPr>
              <a:xfrm>
                <a:off x="-1658461" y="3930345"/>
                <a:ext cx="867923" cy="109695"/>
                <a:chOff x="-1669000" y="3934552"/>
                <a:chExt cx="867923" cy="109695"/>
              </a:xfrm>
              <a:grpFill/>
            </p:grpSpPr>
            <p:cxnSp>
              <p:nvCxnSpPr>
                <p:cNvPr id="46" name="Straight Connector 45"/>
                <p:cNvCxnSpPr/>
                <p:nvPr/>
              </p:nvCxnSpPr>
              <p:spPr bwMode="auto">
                <a:xfrm>
                  <a:off x="-1669000" y="3989399"/>
                  <a:ext cx="701846" cy="0"/>
                </a:xfrm>
                <a:prstGeom prst="line">
                  <a:avLst/>
                </a:prstGeom>
                <a:grpFill/>
                <a:ln w="19050" cap="flat" cmpd="sng" algn="ctr">
                  <a:solidFill>
                    <a:srgbClr val="FFFFFF"/>
                  </a:solidFill>
                  <a:prstDash val="solid"/>
                  <a:round/>
                  <a:headEnd type="none" w="med" len="med"/>
                  <a:tailEnd type="none" w="med" len="med"/>
                </a:ln>
                <a:effectLst/>
              </p:spPr>
            </p:cxnSp>
            <p:sp>
              <p:nvSpPr>
                <p:cNvPr id="107" name="Oval 106"/>
                <p:cNvSpPr/>
                <p:nvPr/>
              </p:nvSpPr>
              <p:spPr bwMode="auto">
                <a:xfrm>
                  <a:off x="-910772" y="3934552"/>
                  <a:ext cx="109695" cy="109695"/>
                </a:xfrm>
                <a:prstGeom prst="ellipse">
                  <a:avLst/>
                </a:prstGeom>
                <a:grp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grpSp>
        <p:grpSp>
          <p:nvGrpSpPr>
            <p:cNvPr id="110" name="Group 109"/>
            <p:cNvGrpSpPr/>
            <p:nvPr/>
          </p:nvGrpSpPr>
          <p:grpSpPr>
            <a:xfrm>
              <a:off x="1526102" y="3057767"/>
              <a:ext cx="1063718" cy="213619"/>
              <a:chOff x="-1756359" y="3878383"/>
              <a:chExt cx="1063718" cy="213619"/>
            </a:xfrm>
            <a:grpFill/>
          </p:grpSpPr>
          <p:sp>
            <p:nvSpPr>
              <p:cNvPr id="111" name="Rectangle 110"/>
              <p:cNvSpPr/>
              <p:nvPr/>
            </p:nvSpPr>
            <p:spPr bwMode="auto">
              <a:xfrm>
                <a:off x="-1756359" y="3878383"/>
                <a:ext cx="1063718" cy="213619"/>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nvGrpSpPr>
              <p:cNvPr id="112" name="Group 111"/>
              <p:cNvGrpSpPr/>
              <p:nvPr/>
            </p:nvGrpSpPr>
            <p:grpSpPr>
              <a:xfrm>
                <a:off x="-1658461" y="3930345"/>
                <a:ext cx="867923" cy="109695"/>
                <a:chOff x="-1669000" y="3934552"/>
                <a:chExt cx="867923" cy="109695"/>
              </a:xfrm>
              <a:grpFill/>
            </p:grpSpPr>
            <p:cxnSp>
              <p:nvCxnSpPr>
                <p:cNvPr id="113" name="Straight Connector 112"/>
                <p:cNvCxnSpPr/>
                <p:nvPr/>
              </p:nvCxnSpPr>
              <p:spPr bwMode="auto">
                <a:xfrm>
                  <a:off x="-1669000" y="3989399"/>
                  <a:ext cx="701846" cy="0"/>
                </a:xfrm>
                <a:prstGeom prst="line">
                  <a:avLst/>
                </a:prstGeom>
                <a:grpFill/>
                <a:ln w="19050" cap="flat" cmpd="sng" algn="ctr">
                  <a:solidFill>
                    <a:srgbClr val="FFFFFF"/>
                  </a:solidFill>
                  <a:prstDash val="solid"/>
                  <a:round/>
                  <a:headEnd type="none" w="med" len="med"/>
                  <a:tailEnd type="none" w="med" len="med"/>
                </a:ln>
                <a:effectLst/>
              </p:spPr>
            </p:cxnSp>
            <p:sp>
              <p:nvSpPr>
                <p:cNvPr id="114" name="Oval 113"/>
                <p:cNvSpPr/>
                <p:nvPr/>
              </p:nvSpPr>
              <p:spPr bwMode="auto">
                <a:xfrm>
                  <a:off x="-910772" y="3934552"/>
                  <a:ext cx="109695" cy="109695"/>
                </a:xfrm>
                <a:prstGeom prst="ellipse">
                  <a:avLst/>
                </a:prstGeom>
                <a:grp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grpSp>
        <p:grpSp>
          <p:nvGrpSpPr>
            <p:cNvPr id="115" name="Group 114"/>
            <p:cNvGrpSpPr/>
            <p:nvPr/>
          </p:nvGrpSpPr>
          <p:grpSpPr>
            <a:xfrm>
              <a:off x="1526102" y="3321536"/>
              <a:ext cx="1063718" cy="213619"/>
              <a:chOff x="-1756359" y="3878383"/>
              <a:chExt cx="1063718" cy="213619"/>
            </a:xfrm>
            <a:grpFill/>
          </p:grpSpPr>
          <p:sp>
            <p:nvSpPr>
              <p:cNvPr id="116" name="Rectangle 115"/>
              <p:cNvSpPr/>
              <p:nvPr/>
            </p:nvSpPr>
            <p:spPr bwMode="auto">
              <a:xfrm>
                <a:off x="-1756359" y="3878383"/>
                <a:ext cx="1063718" cy="213619"/>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nvGrpSpPr>
              <p:cNvPr id="117" name="Group 116"/>
              <p:cNvGrpSpPr/>
              <p:nvPr/>
            </p:nvGrpSpPr>
            <p:grpSpPr>
              <a:xfrm>
                <a:off x="-1658461" y="3930345"/>
                <a:ext cx="867923" cy="109695"/>
                <a:chOff x="-1669000" y="3934552"/>
                <a:chExt cx="867923" cy="109695"/>
              </a:xfrm>
              <a:grpFill/>
            </p:grpSpPr>
            <p:cxnSp>
              <p:nvCxnSpPr>
                <p:cNvPr id="118" name="Straight Connector 117"/>
                <p:cNvCxnSpPr/>
                <p:nvPr/>
              </p:nvCxnSpPr>
              <p:spPr bwMode="auto">
                <a:xfrm>
                  <a:off x="-1669000" y="3989399"/>
                  <a:ext cx="701846" cy="0"/>
                </a:xfrm>
                <a:prstGeom prst="line">
                  <a:avLst/>
                </a:prstGeom>
                <a:grpFill/>
                <a:ln w="19050" cap="flat" cmpd="sng" algn="ctr">
                  <a:solidFill>
                    <a:srgbClr val="FFFFFF"/>
                  </a:solidFill>
                  <a:prstDash val="solid"/>
                  <a:round/>
                  <a:headEnd type="none" w="med" len="med"/>
                  <a:tailEnd type="none" w="med" len="med"/>
                </a:ln>
                <a:effectLst/>
              </p:spPr>
            </p:cxnSp>
            <p:sp>
              <p:nvSpPr>
                <p:cNvPr id="119" name="Oval 118"/>
                <p:cNvSpPr/>
                <p:nvPr/>
              </p:nvSpPr>
              <p:spPr bwMode="auto">
                <a:xfrm>
                  <a:off x="-910772" y="3934552"/>
                  <a:ext cx="109695" cy="109695"/>
                </a:xfrm>
                <a:prstGeom prst="ellipse">
                  <a:avLst/>
                </a:prstGeom>
                <a:grpFill/>
                <a:ln w="19050"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grpSp>
      </p:grpSp>
      <p:grpSp>
        <p:nvGrpSpPr>
          <p:cNvPr id="125" name="Group 124"/>
          <p:cNvGrpSpPr/>
          <p:nvPr/>
        </p:nvGrpSpPr>
        <p:grpSpPr>
          <a:xfrm>
            <a:off x="1814149" y="4044462"/>
            <a:ext cx="652313" cy="616287"/>
            <a:chOff x="1558754" y="3966308"/>
            <a:chExt cx="966593" cy="742459"/>
          </a:xfrm>
          <a:solidFill>
            <a:schemeClr val="tx1"/>
          </a:solidFill>
        </p:grpSpPr>
        <p:sp>
          <p:nvSpPr>
            <p:cNvPr id="124" name="Can 123"/>
            <p:cNvSpPr/>
            <p:nvPr/>
          </p:nvSpPr>
          <p:spPr bwMode="auto">
            <a:xfrm>
              <a:off x="1558754" y="4444998"/>
              <a:ext cx="966593" cy="263769"/>
            </a:xfrm>
            <a:prstGeom prst="can">
              <a:avLst/>
            </a:prstGeom>
            <a:grp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123" name="Can 122"/>
            <p:cNvSpPr/>
            <p:nvPr/>
          </p:nvSpPr>
          <p:spPr bwMode="auto">
            <a:xfrm>
              <a:off x="1558754" y="4205653"/>
              <a:ext cx="966593" cy="263769"/>
            </a:xfrm>
            <a:prstGeom prst="can">
              <a:avLst/>
            </a:prstGeom>
            <a:grp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61" name="Can 60"/>
            <p:cNvSpPr/>
            <p:nvPr/>
          </p:nvSpPr>
          <p:spPr bwMode="auto">
            <a:xfrm>
              <a:off x="1558754" y="3966308"/>
              <a:ext cx="966593" cy="263769"/>
            </a:xfrm>
            <a:prstGeom prst="can">
              <a:avLst/>
            </a:prstGeom>
            <a:grp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grpSp>
        <p:nvGrpSpPr>
          <p:cNvPr id="149" name="Group 148"/>
          <p:cNvGrpSpPr/>
          <p:nvPr/>
        </p:nvGrpSpPr>
        <p:grpSpPr>
          <a:xfrm>
            <a:off x="1807834" y="5167923"/>
            <a:ext cx="664942" cy="734892"/>
            <a:chOff x="-1416537" y="1137380"/>
            <a:chExt cx="2852614" cy="2770312"/>
          </a:xfrm>
          <a:solidFill>
            <a:schemeClr val="tx1"/>
          </a:solidFill>
        </p:grpSpPr>
        <p:sp>
          <p:nvSpPr>
            <p:cNvPr id="127" name="Rounded Rectangle 126"/>
            <p:cNvSpPr/>
            <p:nvPr/>
          </p:nvSpPr>
          <p:spPr bwMode="auto">
            <a:xfrm>
              <a:off x="-1416537" y="1137380"/>
              <a:ext cx="2852614" cy="2770312"/>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nvGrpSpPr>
            <p:cNvPr id="148" name="Group 147"/>
            <p:cNvGrpSpPr/>
            <p:nvPr/>
          </p:nvGrpSpPr>
          <p:grpSpPr>
            <a:xfrm>
              <a:off x="-919172" y="1699111"/>
              <a:ext cx="1857884" cy="1646851"/>
              <a:chOff x="-961650" y="1723534"/>
              <a:chExt cx="1857884" cy="1646851"/>
            </a:xfrm>
            <a:grpFill/>
          </p:grpSpPr>
          <p:grpSp>
            <p:nvGrpSpPr>
              <p:cNvPr id="131" name="Group 130"/>
              <p:cNvGrpSpPr/>
              <p:nvPr/>
            </p:nvGrpSpPr>
            <p:grpSpPr>
              <a:xfrm>
                <a:off x="-961650" y="1723534"/>
                <a:ext cx="1857884" cy="171697"/>
                <a:chOff x="-916204" y="1723534"/>
                <a:chExt cx="1857884" cy="171697"/>
              </a:xfrm>
              <a:grpFill/>
            </p:grpSpPr>
            <p:sp>
              <p:nvSpPr>
                <p:cNvPr id="128" name="Rounded Rectangle 127"/>
                <p:cNvSpPr/>
                <p:nvPr/>
              </p:nvSpPr>
              <p:spPr bwMode="auto">
                <a:xfrm>
                  <a:off x="-916204"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29" name="Rounded Rectangle 128"/>
                <p:cNvSpPr/>
                <p:nvPr/>
              </p:nvSpPr>
              <p:spPr bwMode="auto">
                <a:xfrm>
                  <a:off x="-274403"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30" name="Rounded Rectangle 129"/>
                <p:cNvSpPr/>
                <p:nvPr/>
              </p:nvSpPr>
              <p:spPr bwMode="auto">
                <a:xfrm>
                  <a:off x="367398"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grpSp>
            <p:nvGrpSpPr>
              <p:cNvPr id="132" name="Group 131"/>
              <p:cNvGrpSpPr/>
              <p:nvPr/>
            </p:nvGrpSpPr>
            <p:grpSpPr>
              <a:xfrm>
                <a:off x="-961650" y="2092323"/>
                <a:ext cx="1857884" cy="171697"/>
                <a:chOff x="-916204" y="1723534"/>
                <a:chExt cx="1857884" cy="171697"/>
              </a:xfrm>
              <a:grpFill/>
            </p:grpSpPr>
            <p:sp>
              <p:nvSpPr>
                <p:cNvPr id="133" name="Rounded Rectangle 132"/>
                <p:cNvSpPr/>
                <p:nvPr/>
              </p:nvSpPr>
              <p:spPr bwMode="auto">
                <a:xfrm>
                  <a:off x="-916204"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34" name="Rounded Rectangle 133"/>
                <p:cNvSpPr/>
                <p:nvPr/>
              </p:nvSpPr>
              <p:spPr bwMode="auto">
                <a:xfrm>
                  <a:off x="-274403"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35" name="Rounded Rectangle 134"/>
                <p:cNvSpPr/>
                <p:nvPr/>
              </p:nvSpPr>
              <p:spPr bwMode="auto">
                <a:xfrm>
                  <a:off x="367398"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grpSp>
            <p:nvGrpSpPr>
              <p:cNvPr id="136" name="Group 135"/>
              <p:cNvGrpSpPr/>
              <p:nvPr/>
            </p:nvGrpSpPr>
            <p:grpSpPr>
              <a:xfrm>
                <a:off x="-961650" y="2461111"/>
                <a:ext cx="1857884" cy="171697"/>
                <a:chOff x="-916204" y="1723534"/>
                <a:chExt cx="1857884" cy="171697"/>
              </a:xfrm>
              <a:grpFill/>
            </p:grpSpPr>
            <p:sp>
              <p:nvSpPr>
                <p:cNvPr id="137" name="Rounded Rectangle 136"/>
                <p:cNvSpPr/>
                <p:nvPr/>
              </p:nvSpPr>
              <p:spPr bwMode="auto">
                <a:xfrm>
                  <a:off x="-916204"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38" name="Rounded Rectangle 137"/>
                <p:cNvSpPr/>
                <p:nvPr/>
              </p:nvSpPr>
              <p:spPr bwMode="auto">
                <a:xfrm>
                  <a:off x="-274403"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39" name="Rounded Rectangle 138"/>
                <p:cNvSpPr/>
                <p:nvPr/>
              </p:nvSpPr>
              <p:spPr bwMode="auto">
                <a:xfrm>
                  <a:off x="367398"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grpSp>
            <p:nvGrpSpPr>
              <p:cNvPr id="140" name="Group 139"/>
              <p:cNvGrpSpPr/>
              <p:nvPr/>
            </p:nvGrpSpPr>
            <p:grpSpPr>
              <a:xfrm>
                <a:off x="-961650" y="2829900"/>
                <a:ext cx="1857884" cy="171697"/>
                <a:chOff x="-916204" y="1723534"/>
                <a:chExt cx="1857884" cy="171697"/>
              </a:xfrm>
              <a:grpFill/>
            </p:grpSpPr>
            <p:sp>
              <p:nvSpPr>
                <p:cNvPr id="141" name="Rounded Rectangle 140"/>
                <p:cNvSpPr/>
                <p:nvPr/>
              </p:nvSpPr>
              <p:spPr bwMode="auto">
                <a:xfrm>
                  <a:off x="-916204"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42" name="Rounded Rectangle 141"/>
                <p:cNvSpPr/>
                <p:nvPr/>
              </p:nvSpPr>
              <p:spPr bwMode="auto">
                <a:xfrm>
                  <a:off x="-274403"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43" name="Rounded Rectangle 142"/>
                <p:cNvSpPr/>
                <p:nvPr/>
              </p:nvSpPr>
              <p:spPr bwMode="auto">
                <a:xfrm>
                  <a:off x="367398"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grpSp>
            <p:nvGrpSpPr>
              <p:cNvPr id="144" name="Group 143"/>
              <p:cNvGrpSpPr/>
              <p:nvPr/>
            </p:nvGrpSpPr>
            <p:grpSpPr>
              <a:xfrm>
                <a:off x="-961650" y="3198688"/>
                <a:ext cx="1857884" cy="171697"/>
                <a:chOff x="-916204" y="1723534"/>
                <a:chExt cx="1857884" cy="171697"/>
              </a:xfrm>
              <a:grpFill/>
            </p:grpSpPr>
            <p:sp>
              <p:nvSpPr>
                <p:cNvPr id="145" name="Rounded Rectangle 144"/>
                <p:cNvSpPr/>
                <p:nvPr/>
              </p:nvSpPr>
              <p:spPr bwMode="auto">
                <a:xfrm>
                  <a:off x="-916204"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46" name="Rounded Rectangle 145"/>
                <p:cNvSpPr/>
                <p:nvPr/>
              </p:nvSpPr>
              <p:spPr bwMode="auto">
                <a:xfrm>
                  <a:off x="-274403"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47" name="Rounded Rectangle 146"/>
                <p:cNvSpPr/>
                <p:nvPr/>
              </p:nvSpPr>
              <p:spPr bwMode="auto">
                <a:xfrm>
                  <a:off x="367398" y="1723534"/>
                  <a:ext cx="574282" cy="171697"/>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grpSp>
      </p:grpSp>
      <p:grpSp>
        <p:nvGrpSpPr>
          <p:cNvPr id="152" name="Group 151"/>
          <p:cNvGrpSpPr/>
          <p:nvPr/>
        </p:nvGrpSpPr>
        <p:grpSpPr>
          <a:xfrm>
            <a:off x="1733292" y="1668828"/>
            <a:ext cx="814027" cy="666398"/>
            <a:chOff x="1774241" y="1522288"/>
            <a:chExt cx="980682" cy="802829"/>
          </a:xfrm>
          <a:solidFill>
            <a:schemeClr val="tx1"/>
          </a:solidFill>
        </p:grpSpPr>
        <p:sp>
          <p:nvSpPr>
            <p:cNvPr id="58" name="Rounded Rectangle 57"/>
            <p:cNvSpPr/>
            <p:nvPr/>
          </p:nvSpPr>
          <p:spPr bwMode="auto">
            <a:xfrm>
              <a:off x="1774241" y="1522288"/>
              <a:ext cx="980682" cy="656250"/>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59" name="Rounded Rectangle 58"/>
            <p:cNvSpPr/>
            <p:nvPr/>
          </p:nvSpPr>
          <p:spPr bwMode="auto">
            <a:xfrm>
              <a:off x="2054361" y="2243044"/>
              <a:ext cx="420443" cy="82073"/>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sp>
          <p:nvSpPr>
            <p:cNvPr id="151" name="Rounded Rectangle 150"/>
            <p:cNvSpPr/>
            <p:nvPr/>
          </p:nvSpPr>
          <p:spPr bwMode="auto">
            <a:xfrm>
              <a:off x="1873630" y="1609219"/>
              <a:ext cx="781904" cy="482388"/>
            </a:xfrm>
            <a:prstGeom prst="rect">
              <a:avLst/>
            </a:prstGeom>
            <a:grpFill/>
            <a:ln w="19050" cap="flat" cmpd="sng" algn="ctr">
              <a:solidFill>
                <a:srgbClr val="FFFF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grpSp>
        <p:nvGrpSpPr>
          <p:cNvPr id="36" name="Group 35"/>
          <p:cNvGrpSpPr/>
          <p:nvPr/>
        </p:nvGrpSpPr>
        <p:grpSpPr>
          <a:xfrm>
            <a:off x="3218456" y="3781049"/>
            <a:ext cx="5925544" cy="1146473"/>
            <a:chOff x="3218456" y="3781049"/>
            <a:chExt cx="5925544" cy="1146473"/>
          </a:xfrm>
        </p:grpSpPr>
        <p:sp>
          <p:nvSpPr>
            <p:cNvPr id="12" name="Rectangle 11"/>
            <p:cNvSpPr/>
            <p:nvPr/>
          </p:nvSpPr>
          <p:spPr bwMode="auto">
            <a:xfrm>
              <a:off x="3218456" y="3781049"/>
              <a:ext cx="5925544" cy="1146473"/>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ea typeface="ＭＳ Ｐゴシック" charset="-128"/>
              </a:endParaRPr>
            </a:p>
          </p:txBody>
        </p:sp>
        <p:sp>
          <p:nvSpPr>
            <p:cNvPr id="57" name="Text Box 24"/>
            <p:cNvSpPr txBox="1">
              <a:spLocks noChangeArrowheads="1"/>
            </p:cNvSpPr>
            <p:nvPr/>
          </p:nvSpPr>
          <p:spPr bwMode="gray">
            <a:xfrm>
              <a:off x="4222482" y="4637046"/>
              <a:ext cx="3155462"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p>
              <a:pPr>
                <a:spcAft>
                  <a:spcPts val="30"/>
                </a:spcAft>
              </a:pPr>
              <a:r>
                <a:rPr lang="en-US" sz="1100" dirty="0" smtClean="0">
                  <a:solidFill>
                    <a:srgbClr val="3C5564"/>
                  </a:solidFill>
                  <a:latin typeface="Arial" pitchFamily="34" charset="0"/>
                  <a:cs typeface="Arial" pitchFamily="34" charset="0"/>
                </a:rPr>
                <a:t>Constellation of </a:t>
              </a:r>
              <a:r>
                <a:rPr lang="en-US" sz="1100" dirty="0" err="1" smtClean="0">
                  <a:solidFill>
                    <a:srgbClr val="3C5564"/>
                  </a:solidFill>
                  <a:latin typeface="Arial" pitchFamily="34" charset="0"/>
                  <a:cs typeface="Arial" pitchFamily="34" charset="0"/>
                </a:rPr>
                <a:t>Microservices</a:t>
              </a:r>
              <a:endParaRPr lang="en-US" sz="1100" dirty="0">
                <a:solidFill>
                  <a:srgbClr val="3C5564"/>
                </a:solidFill>
                <a:latin typeface="Arial"/>
                <a:cs typeface="Arial" pitchFamily="34" charset="0"/>
              </a:endParaRPr>
            </a:p>
          </p:txBody>
        </p:sp>
        <p:grpSp>
          <p:nvGrpSpPr>
            <p:cNvPr id="45" name="Group 44"/>
            <p:cNvGrpSpPr/>
            <p:nvPr/>
          </p:nvGrpSpPr>
          <p:grpSpPr>
            <a:xfrm>
              <a:off x="5126840" y="4103474"/>
              <a:ext cx="1346746" cy="501623"/>
              <a:chOff x="5430987" y="4191382"/>
              <a:chExt cx="1535188" cy="571812"/>
            </a:xfrm>
          </p:grpSpPr>
          <p:cxnSp>
            <p:nvCxnSpPr>
              <p:cNvPr id="47" name="Straight Connector 46"/>
              <p:cNvCxnSpPr>
                <a:stCxn id="32" idx="5"/>
                <a:endCxn id="35" idx="1"/>
              </p:cNvCxnSpPr>
              <p:nvPr/>
            </p:nvCxnSpPr>
            <p:spPr bwMode="auto">
              <a:xfrm>
                <a:off x="5552236" y="4312631"/>
                <a:ext cx="350589" cy="329313"/>
              </a:xfrm>
              <a:prstGeom prst="line">
                <a:avLst/>
              </a:prstGeom>
              <a:solidFill>
                <a:schemeClr val="bg1"/>
              </a:solidFill>
              <a:ln w="19050" cap="rnd" cmpd="sng" algn="ctr">
                <a:solidFill>
                  <a:srgbClr val="000000"/>
                </a:solidFill>
                <a:prstDash val="sysDot"/>
                <a:round/>
                <a:headEnd type="none" w="med" len="med"/>
                <a:tailEnd type="none" w="med" len="med"/>
              </a:ln>
              <a:effectLst/>
            </p:spPr>
          </p:cxnSp>
          <p:cxnSp>
            <p:nvCxnSpPr>
              <p:cNvPr id="49" name="Straight Connector 48"/>
              <p:cNvCxnSpPr>
                <a:stCxn id="34" idx="7"/>
                <a:endCxn id="31" idx="3"/>
              </p:cNvCxnSpPr>
              <p:nvPr/>
            </p:nvCxnSpPr>
            <p:spPr bwMode="auto">
              <a:xfrm flipV="1">
                <a:off x="5552236" y="4312631"/>
                <a:ext cx="350589" cy="325058"/>
              </a:xfrm>
              <a:prstGeom prst="line">
                <a:avLst/>
              </a:prstGeom>
              <a:solidFill>
                <a:schemeClr val="bg1"/>
              </a:solidFill>
              <a:ln w="19050" cap="rnd" cmpd="sng" algn="ctr">
                <a:solidFill>
                  <a:srgbClr val="000000"/>
                </a:solidFill>
                <a:prstDash val="sysDot"/>
                <a:round/>
                <a:headEnd type="none" w="med" len="med"/>
                <a:tailEnd type="none" w="med" len="med"/>
              </a:ln>
              <a:effectLst/>
            </p:spPr>
          </p:cxnSp>
          <p:sp>
            <p:nvSpPr>
              <p:cNvPr id="32" name="Oval 31"/>
              <p:cNvSpPr/>
              <p:nvPr/>
            </p:nvSpPr>
            <p:spPr bwMode="auto">
              <a:xfrm>
                <a:off x="5430987" y="4191382"/>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33" name="Oval 32"/>
              <p:cNvSpPr/>
              <p:nvPr/>
            </p:nvSpPr>
            <p:spPr bwMode="auto">
              <a:xfrm>
                <a:off x="5656504" y="4404134"/>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34" name="Oval 33"/>
              <p:cNvSpPr/>
              <p:nvPr/>
            </p:nvSpPr>
            <p:spPr bwMode="auto">
              <a:xfrm>
                <a:off x="5430987" y="4616886"/>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cxnSp>
            <p:nvCxnSpPr>
              <p:cNvPr id="51" name="Straight Connector 50"/>
              <p:cNvCxnSpPr>
                <a:stCxn id="31" idx="5"/>
                <a:endCxn id="42" idx="1"/>
              </p:cNvCxnSpPr>
              <p:nvPr/>
            </p:nvCxnSpPr>
            <p:spPr bwMode="auto">
              <a:xfrm>
                <a:off x="6003271" y="4312631"/>
                <a:ext cx="350589" cy="329313"/>
              </a:xfrm>
              <a:prstGeom prst="line">
                <a:avLst/>
              </a:prstGeom>
              <a:solidFill>
                <a:schemeClr val="bg1"/>
              </a:solidFill>
              <a:ln w="19050" cap="rnd" cmpd="sng" algn="ctr">
                <a:solidFill>
                  <a:srgbClr val="000000"/>
                </a:solidFill>
                <a:prstDash val="sysDot"/>
                <a:round/>
                <a:headEnd type="none" w="med" len="med"/>
                <a:tailEnd type="none" w="med" len="med"/>
              </a:ln>
              <a:effectLst/>
            </p:spPr>
          </p:cxnSp>
          <p:cxnSp>
            <p:nvCxnSpPr>
              <p:cNvPr id="53" name="Straight Connector 52"/>
              <p:cNvCxnSpPr>
                <a:stCxn id="35" idx="7"/>
                <a:endCxn id="38" idx="3"/>
              </p:cNvCxnSpPr>
              <p:nvPr/>
            </p:nvCxnSpPr>
            <p:spPr bwMode="auto">
              <a:xfrm flipV="1">
                <a:off x="6003271" y="4312631"/>
                <a:ext cx="350589" cy="329313"/>
              </a:xfrm>
              <a:prstGeom prst="line">
                <a:avLst/>
              </a:prstGeom>
              <a:solidFill>
                <a:schemeClr val="bg1"/>
              </a:solidFill>
              <a:ln w="19050" cap="rnd" cmpd="sng" algn="ctr">
                <a:solidFill>
                  <a:srgbClr val="000000"/>
                </a:solidFill>
                <a:prstDash val="sysDot"/>
                <a:round/>
                <a:headEnd type="none" w="med" len="med"/>
                <a:tailEnd type="none" w="med" len="med"/>
              </a:ln>
              <a:effectLst/>
            </p:spPr>
          </p:cxnSp>
          <p:sp>
            <p:nvSpPr>
              <p:cNvPr id="38" name="Oval 37"/>
              <p:cNvSpPr/>
              <p:nvPr/>
            </p:nvSpPr>
            <p:spPr bwMode="auto">
              <a:xfrm>
                <a:off x="6333056" y="4191382"/>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40" name="Oval 39"/>
              <p:cNvSpPr/>
              <p:nvPr/>
            </p:nvSpPr>
            <p:spPr bwMode="auto">
              <a:xfrm>
                <a:off x="6107539" y="4404134"/>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42" name="Oval 41"/>
              <p:cNvSpPr/>
              <p:nvPr/>
            </p:nvSpPr>
            <p:spPr bwMode="auto">
              <a:xfrm>
                <a:off x="6333056" y="4621141"/>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cxnSp>
            <p:nvCxnSpPr>
              <p:cNvPr id="189" name="Straight Connector 188"/>
              <p:cNvCxnSpPr>
                <a:endCxn id="193" idx="1"/>
              </p:cNvCxnSpPr>
              <p:nvPr/>
            </p:nvCxnSpPr>
            <p:spPr bwMode="auto">
              <a:xfrm>
                <a:off x="6494337" y="4312631"/>
                <a:ext cx="350589" cy="329313"/>
              </a:xfrm>
              <a:prstGeom prst="line">
                <a:avLst/>
              </a:prstGeom>
              <a:solidFill>
                <a:schemeClr val="bg1"/>
              </a:solidFill>
              <a:ln w="19050" cap="rnd" cmpd="sng" algn="ctr">
                <a:solidFill>
                  <a:srgbClr val="000000"/>
                </a:solidFill>
                <a:prstDash val="sysDot"/>
                <a:round/>
                <a:headEnd type="none" w="med" len="med"/>
                <a:tailEnd type="none" w="med" len="med"/>
              </a:ln>
              <a:effectLst/>
            </p:spPr>
          </p:cxnSp>
          <p:cxnSp>
            <p:nvCxnSpPr>
              <p:cNvPr id="190" name="Straight Connector 189"/>
              <p:cNvCxnSpPr>
                <a:endCxn id="191" idx="3"/>
              </p:cNvCxnSpPr>
              <p:nvPr/>
            </p:nvCxnSpPr>
            <p:spPr bwMode="auto">
              <a:xfrm flipV="1">
                <a:off x="6494337" y="4312631"/>
                <a:ext cx="350589" cy="329313"/>
              </a:xfrm>
              <a:prstGeom prst="line">
                <a:avLst/>
              </a:prstGeom>
              <a:solidFill>
                <a:schemeClr val="bg1"/>
              </a:solidFill>
              <a:ln w="19050" cap="rnd" cmpd="sng" algn="ctr">
                <a:solidFill>
                  <a:srgbClr val="000000"/>
                </a:solidFill>
                <a:prstDash val="sysDot"/>
                <a:round/>
                <a:headEnd type="none" w="med" len="med"/>
                <a:tailEnd type="none" w="med" len="med"/>
              </a:ln>
              <a:effectLst/>
            </p:spPr>
          </p:cxnSp>
          <p:sp>
            <p:nvSpPr>
              <p:cNvPr id="191" name="Oval 190"/>
              <p:cNvSpPr/>
              <p:nvPr/>
            </p:nvSpPr>
            <p:spPr bwMode="auto">
              <a:xfrm>
                <a:off x="6824122" y="4191382"/>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192" name="Oval 191"/>
              <p:cNvSpPr/>
              <p:nvPr/>
            </p:nvSpPr>
            <p:spPr bwMode="auto">
              <a:xfrm>
                <a:off x="6598605" y="4404134"/>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193" name="Oval 192"/>
              <p:cNvSpPr/>
              <p:nvPr/>
            </p:nvSpPr>
            <p:spPr bwMode="auto">
              <a:xfrm>
                <a:off x="6824122" y="4621141"/>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31" name="Oval 30"/>
              <p:cNvSpPr/>
              <p:nvPr/>
            </p:nvSpPr>
            <p:spPr bwMode="auto">
              <a:xfrm>
                <a:off x="5882022" y="4191382"/>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35" name="Oval 34"/>
              <p:cNvSpPr/>
              <p:nvPr/>
            </p:nvSpPr>
            <p:spPr bwMode="auto">
              <a:xfrm>
                <a:off x="5882022" y="4621141"/>
                <a:ext cx="142053" cy="142053"/>
              </a:xfrm>
              <a:prstGeom prst="ellipse">
                <a:avLst/>
              </a:prstGeom>
              <a:solidFill>
                <a:schemeClr val="bg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sp>
          <p:nvSpPr>
            <p:cNvPr id="196" name="cloud"/>
            <p:cNvSpPr>
              <a:spLocks/>
            </p:cNvSpPr>
            <p:nvPr/>
          </p:nvSpPr>
          <p:spPr bwMode="auto">
            <a:xfrm>
              <a:off x="3575402" y="4133496"/>
              <a:ext cx="711550" cy="492380"/>
            </a:xfrm>
            <a:custGeom>
              <a:avLst/>
              <a:gdLst>
                <a:gd name="T0" fmla="*/ 994 w 1062"/>
                <a:gd name="T1" fmla="*/ 327 h 734"/>
                <a:gd name="T2" fmla="*/ 852 w 1062"/>
                <a:gd name="T3" fmla="*/ 193 h 734"/>
                <a:gd name="T4" fmla="*/ 855 w 1062"/>
                <a:gd name="T5" fmla="*/ 166 h 734"/>
                <a:gd name="T6" fmla="*/ 731 w 1062"/>
                <a:gd name="T7" fmla="*/ 42 h 734"/>
                <a:gd name="T8" fmla="*/ 707 w 1062"/>
                <a:gd name="T9" fmla="*/ 44 h 734"/>
                <a:gd name="T10" fmla="*/ 606 w 1062"/>
                <a:gd name="T11" fmla="*/ 0 h 734"/>
                <a:gd name="T12" fmla="*/ 475 w 1062"/>
                <a:gd name="T13" fmla="*/ 92 h 734"/>
                <a:gd name="T14" fmla="*/ 402 w 1062"/>
                <a:gd name="T15" fmla="*/ 73 h 734"/>
                <a:gd name="T16" fmla="*/ 252 w 1062"/>
                <a:gd name="T17" fmla="*/ 224 h 734"/>
                <a:gd name="T18" fmla="*/ 252 w 1062"/>
                <a:gd name="T19" fmla="*/ 230 h 734"/>
                <a:gd name="T20" fmla="*/ 205 w 1062"/>
                <a:gd name="T21" fmla="*/ 224 h 734"/>
                <a:gd name="T22" fmla="*/ 0 w 1062"/>
                <a:gd name="T23" fmla="*/ 429 h 734"/>
                <a:gd name="T24" fmla="*/ 143 w 1062"/>
                <a:gd name="T25" fmla="*/ 625 h 734"/>
                <a:gd name="T26" fmla="*/ 214 w 1062"/>
                <a:gd name="T27" fmla="*/ 704 h 734"/>
                <a:gd name="T28" fmla="*/ 328 w 1062"/>
                <a:gd name="T29" fmla="*/ 704 h 734"/>
                <a:gd name="T30" fmla="*/ 413 w 1062"/>
                <a:gd name="T31" fmla="*/ 734 h 734"/>
                <a:gd name="T32" fmla="*/ 511 w 1062"/>
                <a:gd name="T33" fmla="*/ 692 h 734"/>
                <a:gd name="T34" fmla="*/ 600 w 1062"/>
                <a:gd name="T35" fmla="*/ 723 h 734"/>
                <a:gd name="T36" fmla="*/ 719 w 1062"/>
                <a:gd name="T37" fmla="*/ 658 h 734"/>
                <a:gd name="T38" fmla="*/ 847 w 1062"/>
                <a:gd name="T39" fmla="*/ 700 h 734"/>
                <a:gd name="T40" fmla="*/ 1062 w 1062"/>
                <a:gd name="T41" fmla="*/ 484 h 734"/>
                <a:gd name="T42" fmla="*/ 994 w 1062"/>
                <a:gd name="T43" fmla="*/ 327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2" h="734">
                  <a:moveTo>
                    <a:pt x="994" y="327"/>
                  </a:moveTo>
                  <a:cubicBezTo>
                    <a:pt x="987" y="253"/>
                    <a:pt x="927" y="195"/>
                    <a:pt x="852" y="193"/>
                  </a:cubicBezTo>
                  <a:cubicBezTo>
                    <a:pt x="854" y="184"/>
                    <a:pt x="855" y="175"/>
                    <a:pt x="855" y="166"/>
                  </a:cubicBezTo>
                  <a:cubicBezTo>
                    <a:pt x="855" y="97"/>
                    <a:pt x="799" y="42"/>
                    <a:pt x="731" y="42"/>
                  </a:cubicBezTo>
                  <a:cubicBezTo>
                    <a:pt x="723" y="42"/>
                    <a:pt x="715" y="42"/>
                    <a:pt x="707" y="44"/>
                  </a:cubicBezTo>
                  <a:cubicBezTo>
                    <a:pt x="682" y="17"/>
                    <a:pt x="646" y="0"/>
                    <a:pt x="606" y="0"/>
                  </a:cubicBezTo>
                  <a:cubicBezTo>
                    <a:pt x="546" y="0"/>
                    <a:pt x="494" y="38"/>
                    <a:pt x="475" y="92"/>
                  </a:cubicBezTo>
                  <a:cubicBezTo>
                    <a:pt x="453" y="80"/>
                    <a:pt x="428" y="73"/>
                    <a:pt x="402" y="73"/>
                  </a:cubicBezTo>
                  <a:cubicBezTo>
                    <a:pt x="319" y="73"/>
                    <a:pt x="252" y="141"/>
                    <a:pt x="252" y="224"/>
                  </a:cubicBezTo>
                  <a:cubicBezTo>
                    <a:pt x="252" y="226"/>
                    <a:pt x="252" y="228"/>
                    <a:pt x="252" y="230"/>
                  </a:cubicBezTo>
                  <a:cubicBezTo>
                    <a:pt x="237" y="226"/>
                    <a:pt x="221" y="224"/>
                    <a:pt x="205" y="224"/>
                  </a:cubicBezTo>
                  <a:cubicBezTo>
                    <a:pt x="92" y="224"/>
                    <a:pt x="0" y="316"/>
                    <a:pt x="0" y="429"/>
                  </a:cubicBezTo>
                  <a:cubicBezTo>
                    <a:pt x="0" y="521"/>
                    <a:pt x="60" y="599"/>
                    <a:pt x="143" y="625"/>
                  </a:cubicBezTo>
                  <a:cubicBezTo>
                    <a:pt x="155" y="659"/>
                    <a:pt x="179" y="688"/>
                    <a:pt x="214" y="704"/>
                  </a:cubicBezTo>
                  <a:cubicBezTo>
                    <a:pt x="252" y="721"/>
                    <a:pt x="293" y="720"/>
                    <a:pt x="328" y="704"/>
                  </a:cubicBezTo>
                  <a:cubicBezTo>
                    <a:pt x="352" y="723"/>
                    <a:pt x="381" y="734"/>
                    <a:pt x="413" y="734"/>
                  </a:cubicBezTo>
                  <a:cubicBezTo>
                    <a:pt x="452" y="734"/>
                    <a:pt x="486" y="718"/>
                    <a:pt x="511" y="692"/>
                  </a:cubicBezTo>
                  <a:cubicBezTo>
                    <a:pt x="536" y="712"/>
                    <a:pt x="566" y="723"/>
                    <a:pt x="600" y="723"/>
                  </a:cubicBezTo>
                  <a:cubicBezTo>
                    <a:pt x="650" y="723"/>
                    <a:pt x="694" y="697"/>
                    <a:pt x="719" y="658"/>
                  </a:cubicBezTo>
                  <a:cubicBezTo>
                    <a:pt x="755" y="684"/>
                    <a:pt x="799" y="700"/>
                    <a:pt x="847" y="700"/>
                  </a:cubicBezTo>
                  <a:cubicBezTo>
                    <a:pt x="965" y="700"/>
                    <a:pt x="1062" y="603"/>
                    <a:pt x="1062" y="484"/>
                  </a:cubicBezTo>
                  <a:cubicBezTo>
                    <a:pt x="1062" y="422"/>
                    <a:pt x="1036" y="367"/>
                    <a:pt x="994" y="327"/>
                  </a:cubicBezTo>
                  <a:close/>
                </a:path>
              </a:pathLst>
            </a:custGeom>
            <a:solidFill>
              <a:srgbClr val="FFFFFF"/>
            </a:solidFill>
            <a:ln w="2857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noAutofit/>
            </a:bodyPr>
            <a:lstStyle/>
            <a:p>
              <a:endParaRPr lang="en-US" sz="1600" dirty="0">
                <a:solidFill>
                  <a:schemeClr val="bg1"/>
                </a:solidFill>
                <a:effectLst>
                  <a:outerShdw blurRad="38100" dist="38100" dir="2700000" algn="tl">
                    <a:srgbClr val="000000">
                      <a:alpha val="43137"/>
                    </a:srgbClr>
                  </a:outerShdw>
                </a:effectLst>
              </a:endParaRPr>
            </a:p>
          </p:txBody>
        </p:sp>
      </p:grpSp>
      <p:grpSp>
        <p:nvGrpSpPr>
          <p:cNvPr id="26" name="Group 25"/>
          <p:cNvGrpSpPr/>
          <p:nvPr/>
        </p:nvGrpSpPr>
        <p:grpSpPr>
          <a:xfrm>
            <a:off x="3218456" y="1011244"/>
            <a:ext cx="5925544" cy="1511918"/>
            <a:chOff x="3218456" y="1011244"/>
            <a:chExt cx="5925544" cy="1511918"/>
          </a:xfrm>
        </p:grpSpPr>
        <p:sp>
          <p:nvSpPr>
            <p:cNvPr id="10" name="Rectangle 9"/>
            <p:cNvSpPr/>
            <p:nvPr/>
          </p:nvSpPr>
          <p:spPr bwMode="auto">
            <a:xfrm>
              <a:off x="3218456" y="1376689"/>
              <a:ext cx="5925544" cy="1146473"/>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ea typeface="ＭＳ Ｐゴシック" charset="-128"/>
              </a:endParaRPr>
            </a:p>
          </p:txBody>
        </p:sp>
        <p:sp>
          <p:nvSpPr>
            <p:cNvPr id="15" name="Text Box 24"/>
            <p:cNvSpPr txBox="1">
              <a:spLocks noChangeArrowheads="1"/>
            </p:cNvSpPr>
            <p:nvPr/>
          </p:nvSpPr>
          <p:spPr bwMode="gray">
            <a:xfrm>
              <a:off x="3302068" y="1011244"/>
              <a:ext cx="5758320" cy="369332"/>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p>
              <a:pPr>
                <a:spcAft>
                  <a:spcPts val="30"/>
                </a:spcAft>
              </a:pPr>
              <a:r>
                <a:rPr lang="en-US" smtClean="0">
                  <a:solidFill>
                    <a:schemeClr val="tx2"/>
                  </a:solidFill>
                  <a:latin typeface="Arial" pitchFamily="34" charset="0"/>
                  <a:cs typeface="Arial" pitchFamily="34" charset="0"/>
                </a:rPr>
                <a:t>New World</a:t>
              </a:r>
              <a:endParaRPr lang="en-US" sz="1200" dirty="0">
                <a:solidFill>
                  <a:schemeClr val="tx1"/>
                </a:solidFill>
                <a:latin typeface="Arial"/>
                <a:cs typeface="Arial" pitchFamily="34" charset="0"/>
              </a:endParaRPr>
            </a:p>
          </p:txBody>
        </p:sp>
        <p:pic>
          <p:nvPicPr>
            <p:cNvPr id="8" name="Picture 7"/>
            <p:cNvPicPr>
              <a:picLocks noChangeAspect="1"/>
            </p:cNvPicPr>
            <p:nvPr/>
          </p:nvPicPr>
          <p:blipFill>
            <a:blip r:embed="rId3" cstate="print">
              <a:biLevel thresh="7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3687787" y="1706535"/>
              <a:ext cx="486781" cy="486781"/>
            </a:xfrm>
            <a:prstGeom prst="rect">
              <a:avLst/>
            </a:prstGeom>
            <a:noFill/>
            <a:ln>
              <a:noFill/>
            </a:ln>
          </p:spPr>
        </p:pic>
        <p:pic>
          <p:nvPicPr>
            <p:cNvPr id="55" name="Picture 5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92192" y="1693680"/>
              <a:ext cx="512491" cy="512491"/>
            </a:xfrm>
            <a:prstGeom prst="rect">
              <a:avLst/>
            </a:prstGeom>
            <a:noFill/>
            <a:ln>
              <a:noFill/>
            </a:ln>
          </p:spPr>
        </p:pic>
        <p:pic>
          <p:nvPicPr>
            <p:cNvPr id="60" name="Picture 5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922657" y="1686824"/>
              <a:ext cx="305160" cy="526203"/>
            </a:xfrm>
            <a:prstGeom prst="rect">
              <a:avLst/>
            </a:prstGeom>
            <a:noFill/>
            <a:ln>
              <a:noFill/>
            </a:ln>
          </p:spPr>
        </p:pic>
        <p:sp>
          <p:nvSpPr>
            <p:cNvPr id="200" name="TextBox 199"/>
            <p:cNvSpPr txBox="1"/>
            <p:nvPr/>
          </p:nvSpPr>
          <p:spPr>
            <a:xfrm>
              <a:off x="6198794" y="2232686"/>
              <a:ext cx="699286"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smtClean="0"/>
                <a:t>Web</a:t>
              </a:r>
              <a:endParaRPr lang="en-US" sz="1100" dirty="0"/>
            </a:p>
          </p:txBody>
        </p:sp>
        <p:sp>
          <p:nvSpPr>
            <p:cNvPr id="201" name="TextBox 200"/>
            <p:cNvSpPr txBox="1"/>
            <p:nvPr/>
          </p:nvSpPr>
          <p:spPr>
            <a:xfrm>
              <a:off x="4581891" y="2232686"/>
              <a:ext cx="986693"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smtClean="0"/>
                <a:t>Mobile</a:t>
              </a:r>
              <a:endParaRPr lang="en-US" sz="1100" dirty="0"/>
            </a:p>
          </p:txBody>
        </p:sp>
        <p:pic>
          <p:nvPicPr>
            <p:cNvPr id="93" name="Picture 92"/>
            <p:cNvPicPr>
              <a:picLocks noChangeAspect="1"/>
            </p:cNvPicPr>
            <p:nvPr/>
          </p:nvPicPr>
          <p:blipFill rotWithShape="1">
            <a:blip r:embed="rId7" cstate="print">
              <a:grayscl/>
              <a:extLst>
                <a:ext uri="{28A0092B-C50C-407E-A947-70E740481C1C}">
                  <a14:useLocalDpi xmlns:a14="http://schemas.microsoft.com/office/drawing/2010/main"/>
                </a:ext>
              </a:extLst>
            </a:blip>
            <a:srcRect/>
            <a:stretch/>
          </p:blipFill>
          <p:spPr>
            <a:xfrm>
              <a:off x="7678835" y="1677729"/>
              <a:ext cx="685605" cy="544392"/>
            </a:xfrm>
            <a:prstGeom prst="rect">
              <a:avLst/>
            </a:prstGeom>
          </p:spPr>
        </p:pic>
        <p:sp>
          <p:nvSpPr>
            <p:cNvPr id="162" name="TextBox 161"/>
            <p:cNvSpPr txBox="1"/>
            <p:nvPr/>
          </p:nvSpPr>
          <p:spPr>
            <a:xfrm>
              <a:off x="3437831" y="2232686"/>
              <a:ext cx="986693"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smtClean="0"/>
                <a:t>Apps</a:t>
              </a:r>
              <a:endParaRPr lang="en-US" sz="1100" dirty="0"/>
            </a:p>
          </p:txBody>
        </p:sp>
        <p:sp>
          <p:nvSpPr>
            <p:cNvPr id="165" name="TextBox 164"/>
            <p:cNvSpPr txBox="1"/>
            <p:nvPr/>
          </p:nvSpPr>
          <p:spPr>
            <a:xfrm>
              <a:off x="7671994" y="2232686"/>
              <a:ext cx="699286"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err="1" smtClean="0"/>
                <a:t>IoT</a:t>
              </a:r>
              <a:endParaRPr lang="en-US" sz="1100" dirty="0"/>
            </a:p>
          </p:txBody>
        </p:sp>
      </p:grpSp>
      <p:grpSp>
        <p:nvGrpSpPr>
          <p:cNvPr id="37" name="Group 36"/>
          <p:cNvGrpSpPr/>
          <p:nvPr/>
        </p:nvGrpSpPr>
        <p:grpSpPr>
          <a:xfrm>
            <a:off x="3218456" y="4983229"/>
            <a:ext cx="5925544" cy="1146473"/>
            <a:chOff x="3218456" y="4983229"/>
            <a:chExt cx="5925544" cy="1146473"/>
          </a:xfrm>
        </p:grpSpPr>
        <p:sp>
          <p:nvSpPr>
            <p:cNvPr id="13" name="Rectangle 12"/>
            <p:cNvSpPr/>
            <p:nvPr/>
          </p:nvSpPr>
          <p:spPr bwMode="auto">
            <a:xfrm>
              <a:off x="3218456" y="4983229"/>
              <a:ext cx="5925544" cy="1146473"/>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ea typeface="ＭＳ Ｐゴシック" charset="-128"/>
              </a:endParaRPr>
            </a:p>
          </p:txBody>
        </p:sp>
        <p:pic>
          <p:nvPicPr>
            <p:cNvPr id="198" name="Picture 197"/>
            <p:cNvPicPr>
              <a:picLocks noChangeAspect="1"/>
            </p:cNvPicPr>
            <p:nvPr/>
          </p:nvPicPr>
          <p:blipFill rotWithShape="1">
            <a:blip r:embed="rId6" cstate="print">
              <a:duotone>
                <a:prstClr val="black"/>
                <a:srgbClr val="80FF00">
                  <a:tint val="45000"/>
                  <a:satMod val="400000"/>
                </a:srgbClr>
              </a:duotone>
              <a:extLst>
                <a:ext uri="{28A0092B-C50C-407E-A947-70E740481C1C}">
                  <a14:useLocalDpi xmlns:a14="http://schemas.microsoft.com/office/drawing/2010/main"/>
                </a:ext>
              </a:extLst>
            </a:blip>
            <a:srcRect/>
            <a:stretch/>
          </p:blipFill>
          <p:spPr>
            <a:xfrm>
              <a:off x="7869057" y="5358936"/>
              <a:ext cx="305160" cy="526203"/>
            </a:xfrm>
            <a:prstGeom prst="rect">
              <a:avLst/>
            </a:prstGeom>
            <a:noFill/>
            <a:ln>
              <a:noFill/>
            </a:ln>
          </p:spPr>
        </p:pic>
        <p:pic>
          <p:nvPicPr>
            <p:cNvPr id="91" name="Picture 90"/>
            <p:cNvPicPr>
              <a:picLocks noChangeAspect="1"/>
            </p:cNvPicPr>
            <p:nvPr/>
          </p:nvPicPr>
          <p:blipFill>
            <a:blip r:embed="rId8" cstate="print">
              <a:biLevel thresh="75000"/>
              <a:extLst>
                <a:ext uri="{28A0092B-C50C-407E-A947-70E740481C1C}">
                  <a14:useLocalDpi xmlns:a14="http://schemas.microsoft.com/office/drawing/2010/main"/>
                </a:ext>
              </a:extLst>
            </a:blip>
            <a:stretch>
              <a:fillRect/>
            </a:stretch>
          </p:blipFill>
          <p:spPr>
            <a:xfrm flipV="1">
              <a:off x="3614941" y="5278717"/>
              <a:ext cx="632472" cy="632472"/>
            </a:xfrm>
            <a:prstGeom prst="rect">
              <a:avLst/>
            </a:prstGeom>
            <a:noFill/>
            <a:ln>
              <a:noFill/>
            </a:ln>
          </p:spPr>
        </p:pic>
        <p:grpSp>
          <p:nvGrpSpPr>
            <p:cNvPr id="24" name="Group 23"/>
            <p:cNvGrpSpPr/>
            <p:nvPr/>
          </p:nvGrpSpPr>
          <p:grpSpPr>
            <a:xfrm>
              <a:off x="4809064" y="5338636"/>
              <a:ext cx="532346" cy="566802"/>
              <a:chOff x="5716674" y="5169283"/>
              <a:chExt cx="905607" cy="964221"/>
            </a:xfrm>
            <a:solidFill>
              <a:srgbClr val="000000"/>
            </a:solidFill>
          </p:grpSpPr>
          <p:sp>
            <p:nvSpPr>
              <p:cNvPr id="9" name="Oval 8"/>
              <p:cNvSpPr/>
              <p:nvPr/>
            </p:nvSpPr>
            <p:spPr bwMode="auto">
              <a:xfrm>
                <a:off x="5788477" y="5275384"/>
                <a:ext cx="762000" cy="762000"/>
              </a:xfrm>
              <a:prstGeom prst="ellipse">
                <a:avLst/>
              </a:prstGeom>
              <a:noFill/>
              <a:ln w="19050" cap="rnd" cmpd="sng" algn="ctr">
                <a:solidFill>
                  <a:srgbClr val="000000"/>
                </a:solidFill>
                <a:prstDash val="sysDot"/>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nvGrpSpPr>
              <p:cNvPr id="20" name="Group 19"/>
              <p:cNvGrpSpPr/>
              <p:nvPr/>
            </p:nvGrpSpPr>
            <p:grpSpPr>
              <a:xfrm>
                <a:off x="5716674" y="5745768"/>
                <a:ext cx="905607" cy="211992"/>
                <a:chOff x="5716674" y="5716461"/>
                <a:chExt cx="905607" cy="211992"/>
              </a:xfrm>
              <a:grpFill/>
            </p:grpSpPr>
            <p:sp>
              <p:nvSpPr>
                <p:cNvPr id="73" name="Rectangle 72"/>
                <p:cNvSpPr/>
                <p:nvPr/>
              </p:nvSpPr>
              <p:spPr bwMode="auto">
                <a:xfrm>
                  <a:off x="5716674" y="5716461"/>
                  <a:ext cx="211992" cy="211992"/>
                </a:xfrm>
                <a:prstGeom prst="rect">
                  <a:avLst/>
                </a:prstGeom>
                <a:grp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74" name="Rectangle 73"/>
                <p:cNvSpPr/>
                <p:nvPr/>
              </p:nvSpPr>
              <p:spPr bwMode="auto">
                <a:xfrm>
                  <a:off x="6410289" y="5716461"/>
                  <a:ext cx="211992" cy="211992"/>
                </a:xfrm>
                <a:prstGeom prst="rect">
                  <a:avLst/>
                </a:prstGeom>
                <a:grp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sp>
            <p:nvSpPr>
              <p:cNvPr id="75" name="Rectangle 74"/>
              <p:cNvSpPr/>
              <p:nvPr/>
            </p:nvSpPr>
            <p:spPr bwMode="auto">
              <a:xfrm>
                <a:off x="6063481" y="5921512"/>
                <a:ext cx="211992" cy="211992"/>
              </a:xfrm>
              <a:prstGeom prst="rect">
                <a:avLst/>
              </a:prstGeom>
              <a:grp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76" name="Rectangle 75"/>
              <p:cNvSpPr/>
              <p:nvPr/>
            </p:nvSpPr>
            <p:spPr bwMode="auto">
              <a:xfrm>
                <a:off x="6063481" y="5169283"/>
                <a:ext cx="211992" cy="211992"/>
              </a:xfrm>
              <a:prstGeom prst="rect">
                <a:avLst/>
              </a:prstGeom>
              <a:grp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nvGrpSpPr>
              <p:cNvPr id="77" name="Group 76"/>
              <p:cNvGrpSpPr/>
              <p:nvPr/>
            </p:nvGrpSpPr>
            <p:grpSpPr>
              <a:xfrm>
                <a:off x="5716674" y="5374538"/>
                <a:ext cx="905607" cy="211992"/>
                <a:chOff x="5716674" y="5677385"/>
                <a:chExt cx="905607" cy="211992"/>
              </a:xfrm>
              <a:grpFill/>
            </p:grpSpPr>
            <p:sp>
              <p:nvSpPr>
                <p:cNvPr id="78" name="Rectangle 77"/>
                <p:cNvSpPr/>
                <p:nvPr/>
              </p:nvSpPr>
              <p:spPr bwMode="auto">
                <a:xfrm>
                  <a:off x="5716674" y="5677385"/>
                  <a:ext cx="211992" cy="211992"/>
                </a:xfrm>
                <a:prstGeom prst="rect">
                  <a:avLst/>
                </a:prstGeom>
                <a:grp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sp>
              <p:nvSpPr>
                <p:cNvPr id="79" name="Rectangle 78"/>
                <p:cNvSpPr/>
                <p:nvPr/>
              </p:nvSpPr>
              <p:spPr bwMode="auto">
                <a:xfrm>
                  <a:off x="6410289" y="5677385"/>
                  <a:ext cx="211992" cy="211992"/>
                </a:xfrm>
                <a:prstGeom prst="rect">
                  <a:avLst/>
                </a:prstGeom>
                <a:grpFill/>
                <a:ln w="1905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a:endParaRPr lang="en-US" sz="1600" b="0" dirty="0">
                    <a:solidFill>
                      <a:schemeClr val="bg1"/>
                    </a:solidFill>
                    <a:effectLst>
                      <a:outerShdw blurRad="38100" dist="38100" dir="2700000" algn="tl">
                        <a:srgbClr val="000000">
                          <a:alpha val="43137"/>
                        </a:srgbClr>
                      </a:outerShdw>
                    </a:effectLst>
                  </a:endParaRPr>
                </a:p>
              </p:txBody>
            </p:sp>
          </p:grpSp>
        </p:grpSp>
        <p:pic>
          <p:nvPicPr>
            <p:cNvPr id="44" name="Picture 4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26775" y="5400375"/>
              <a:ext cx="443324" cy="443324"/>
            </a:xfrm>
            <a:prstGeom prst="rect">
              <a:avLst/>
            </a:prstGeom>
          </p:spPr>
        </p:pic>
        <p:sp>
          <p:nvSpPr>
            <p:cNvPr id="166" name="TextBox 165"/>
            <p:cNvSpPr txBox="1"/>
            <p:nvPr/>
          </p:nvSpPr>
          <p:spPr>
            <a:xfrm>
              <a:off x="3437831" y="5044778"/>
              <a:ext cx="986693"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smtClean="0"/>
                <a:t>SQL</a:t>
              </a:r>
              <a:endParaRPr lang="en-US" sz="1100" dirty="0"/>
            </a:p>
          </p:txBody>
        </p:sp>
      </p:grpSp>
      <p:grpSp>
        <p:nvGrpSpPr>
          <p:cNvPr id="27" name="Group 26"/>
          <p:cNvGrpSpPr/>
          <p:nvPr/>
        </p:nvGrpSpPr>
        <p:grpSpPr>
          <a:xfrm>
            <a:off x="3218456" y="2578869"/>
            <a:ext cx="5925544" cy="1146473"/>
            <a:chOff x="3218456" y="2578869"/>
            <a:chExt cx="5925544" cy="1146473"/>
          </a:xfrm>
        </p:grpSpPr>
        <p:sp>
          <p:nvSpPr>
            <p:cNvPr id="11" name="Rectangle 10"/>
            <p:cNvSpPr/>
            <p:nvPr/>
          </p:nvSpPr>
          <p:spPr bwMode="auto">
            <a:xfrm>
              <a:off x="3218456" y="2578869"/>
              <a:ext cx="5925544" cy="1146473"/>
            </a:xfrm>
            <a:prstGeom prst="rect">
              <a:avLst/>
            </a:prstGeom>
            <a:solidFill>
              <a:srgbClr val="E8E8E8"/>
            </a:solidFill>
            <a:ln w="952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ea typeface="ＭＳ Ｐゴシック" charset="-128"/>
              </a:endParaRPr>
            </a:p>
          </p:txBody>
        </p:sp>
        <p:sp>
          <p:nvSpPr>
            <p:cNvPr id="163" name="TextBox 162"/>
            <p:cNvSpPr txBox="1"/>
            <p:nvPr/>
          </p:nvSpPr>
          <p:spPr>
            <a:xfrm>
              <a:off x="3437831" y="3434866"/>
              <a:ext cx="986693"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smtClean="0"/>
                <a:t>Security</a:t>
              </a:r>
              <a:endParaRPr lang="en-US" sz="1100" dirty="0"/>
            </a:p>
          </p:txBody>
        </p:sp>
        <p:sp>
          <p:nvSpPr>
            <p:cNvPr id="22" name="Rectangle 21"/>
            <p:cNvSpPr/>
            <p:nvPr/>
          </p:nvSpPr>
          <p:spPr bwMode="auto">
            <a:xfrm>
              <a:off x="5341873" y="2976314"/>
              <a:ext cx="715056" cy="351583"/>
            </a:xfrm>
            <a:prstGeom prst="rect">
              <a:avLst/>
            </a:prstGeom>
            <a:solidFill>
              <a:srgbClr val="000000"/>
            </a:solidFill>
            <a:ln w="19050"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r>
                <a:rPr lang="en-US" sz="1200" dirty="0" smtClean="0">
                  <a:solidFill>
                    <a:schemeClr val="bg1"/>
                  </a:solidFill>
                  <a:latin typeface="Arial"/>
                </a:rPr>
                <a:t>API</a:t>
              </a:r>
              <a:endParaRPr lang="en-US" sz="1200" dirty="0">
                <a:solidFill>
                  <a:schemeClr val="bg1"/>
                </a:solidFill>
                <a:latin typeface="Arial"/>
              </a:endParaRPr>
            </a:p>
          </p:txBody>
        </p:sp>
        <p:cxnSp>
          <p:nvCxnSpPr>
            <p:cNvPr id="28" name="Straight Arrow Connector 27"/>
            <p:cNvCxnSpPr>
              <a:stCxn id="29" idx="3"/>
              <a:endCxn id="22" idx="1"/>
            </p:cNvCxnSpPr>
            <p:nvPr/>
          </p:nvCxnSpPr>
          <p:spPr bwMode="auto">
            <a:xfrm>
              <a:off x="4124005" y="3152105"/>
              <a:ext cx="1217868" cy="1"/>
            </a:xfrm>
            <a:prstGeom prst="straightConnector1">
              <a:avLst/>
            </a:prstGeom>
            <a:solidFill>
              <a:schemeClr val="accent2"/>
            </a:solidFill>
            <a:ln w="12700" cap="rnd" cmpd="sng" algn="ctr">
              <a:solidFill>
                <a:srgbClr val="000000"/>
              </a:solidFill>
              <a:prstDash val="sysDot"/>
              <a:round/>
              <a:headEnd type="arrow" w="lg" len="sm"/>
              <a:tailEnd type="arrow" w="lg" len="sm"/>
            </a:ln>
            <a:effectLst/>
          </p:spPr>
        </p:cxnSp>
        <p:pic>
          <p:nvPicPr>
            <p:cNvPr id="29" name="Picture 28"/>
            <p:cNvPicPr>
              <a:picLocks noChangeAspect="1"/>
            </p:cNvPicPr>
            <p:nvPr/>
          </p:nvPicPr>
          <p:blipFill rotWithShape="1">
            <a:blip r:embed="rId10" cstate="print">
              <a:extLst>
                <a:ext uri="{28A0092B-C50C-407E-A947-70E740481C1C}">
                  <a14:useLocalDpi xmlns:a14="http://schemas.microsoft.com/office/drawing/2010/main"/>
                </a:ext>
              </a:extLst>
            </a:blip>
            <a:srcRect l="-2" r="2808"/>
            <a:stretch/>
          </p:blipFill>
          <p:spPr>
            <a:xfrm>
              <a:off x="3738349" y="2867016"/>
              <a:ext cx="385656" cy="570178"/>
            </a:xfrm>
            <a:prstGeom prst="rect">
              <a:avLst/>
            </a:prstGeom>
          </p:spPr>
        </p:pic>
        <p:pic>
          <p:nvPicPr>
            <p:cNvPr id="30" name="Picture 29"/>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7255404" y="2918765"/>
              <a:ext cx="364067" cy="466680"/>
            </a:xfrm>
            <a:prstGeom prst="rect">
              <a:avLst/>
            </a:prstGeom>
          </p:spPr>
        </p:pic>
        <p:sp>
          <p:nvSpPr>
            <p:cNvPr id="164" name="TextBox 163"/>
            <p:cNvSpPr txBox="1"/>
            <p:nvPr/>
          </p:nvSpPr>
          <p:spPr>
            <a:xfrm>
              <a:off x="6864960" y="3434866"/>
              <a:ext cx="1144954"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smtClean="0"/>
                <a:t>Authentication</a:t>
              </a:r>
              <a:endParaRPr lang="en-US" sz="1100" dirty="0"/>
            </a:p>
          </p:txBody>
        </p:sp>
        <p:cxnSp>
          <p:nvCxnSpPr>
            <p:cNvPr id="126" name="Straight Arrow Connector 125"/>
            <p:cNvCxnSpPr>
              <a:stCxn id="22" idx="3"/>
              <a:endCxn id="30" idx="1"/>
            </p:cNvCxnSpPr>
            <p:nvPr/>
          </p:nvCxnSpPr>
          <p:spPr bwMode="auto">
            <a:xfrm flipV="1">
              <a:off x="6056929" y="3152105"/>
              <a:ext cx="1198475" cy="1"/>
            </a:xfrm>
            <a:prstGeom prst="straightConnector1">
              <a:avLst/>
            </a:prstGeom>
            <a:solidFill>
              <a:schemeClr val="accent2"/>
            </a:solidFill>
            <a:ln w="12700" cap="rnd" cmpd="sng" algn="ctr">
              <a:solidFill>
                <a:srgbClr val="000000"/>
              </a:solidFill>
              <a:prstDash val="sysDot"/>
              <a:round/>
              <a:headEnd type="arrow" w="lg" len="sm"/>
              <a:tailEnd type="arrow" w="lg" len="sm"/>
            </a:ln>
            <a:effectLst/>
          </p:spPr>
        </p:cxnSp>
      </p:grpSp>
      <p:grpSp>
        <p:nvGrpSpPr>
          <p:cNvPr id="63" name="Group 62"/>
          <p:cNvGrpSpPr/>
          <p:nvPr/>
        </p:nvGrpSpPr>
        <p:grpSpPr>
          <a:xfrm>
            <a:off x="4549775" y="5026914"/>
            <a:ext cx="3956035" cy="266526"/>
            <a:chOff x="4549775" y="5026914"/>
            <a:chExt cx="3956035" cy="266526"/>
          </a:xfrm>
        </p:grpSpPr>
        <p:sp>
          <p:nvSpPr>
            <p:cNvPr id="171" name="TextBox 170"/>
            <p:cNvSpPr txBox="1"/>
            <p:nvPr/>
          </p:nvSpPr>
          <p:spPr>
            <a:xfrm>
              <a:off x="4549775" y="5026914"/>
              <a:ext cx="986693"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smtClean="0"/>
                <a:t>NoSQL</a:t>
              </a:r>
              <a:endParaRPr lang="en-US" sz="1100" dirty="0"/>
            </a:p>
          </p:txBody>
        </p:sp>
        <p:sp>
          <p:nvSpPr>
            <p:cNvPr id="172" name="TextBox 171"/>
            <p:cNvSpPr txBox="1"/>
            <p:nvPr/>
          </p:nvSpPr>
          <p:spPr>
            <a:xfrm>
              <a:off x="6029529" y="5031830"/>
              <a:ext cx="986693"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smtClean="0"/>
                <a:t>Big Data</a:t>
              </a:r>
              <a:endParaRPr lang="en-US" sz="1100" dirty="0"/>
            </a:p>
          </p:txBody>
        </p:sp>
        <p:sp>
          <p:nvSpPr>
            <p:cNvPr id="173" name="TextBox 172"/>
            <p:cNvSpPr txBox="1"/>
            <p:nvPr/>
          </p:nvSpPr>
          <p:spPr>
            <a:xfrm>
              <a:off x="7519117" y="5026915"/>
              <a:ext cx="986693" cy="261610"/>
            </a:xfrm>
            <a:prstGeom prst="rect">
              <a:avLst/>
            </a:prstGeom>
            <a:noFill/>
            <a:ln w="19050" cap="flat" cmpd="sng" algn="ctr">
              <a:noFill/>
              <a:prstDash val="solid"/>
              <a:miter lim="800000"/>
              <a:headEnd type="none" w="med" len="med"/>
              <a:tailEnd type="none" w="med" len="med"/>
            </a:ln>
          </p:spPr>
          <p:txBody>
            <a:bodyPr wrap="square" lIns="91440" anchor="b" anchorCtr="0">
              <a:spAutoFit/>
            </a:bodyPr>
            <a:lstStyle>
              <a:defPPr>
                <a:defRPr lang="en-US"/>
              </a:defPPr>
              <a:lvl1pPr>
                <a:spcAft>
                  <a:spcPts val="30"/>
                </a:spcAft>
                <a:defRPr sz="1400">
                  <a:solidFill>
                    <a:srgbClr val="3C5564"/>
                  </a:solidFill>
                  <a:latin typeface="Arial" pitchFamily="34" charset="0"/>
                  <a:cs typeface="Arial" pitchFamily="34" charset="0"/>
                </a:defRPr>
              </a:lvl1pPr>
            </a:lstStyle>
            <a:p>
              <a:r>
                <a:rPr lang="en-US" sz="1100" dirty="0" smtClean="0"/>
                <a:t>Mobile DB</a:t>
              </a:r>
              <a:endParaRPr lang="en-US" sz="1100" dirty="0"/>
            </a:p>
          </p:txBody>
        </p:sp>
      </p:grpSp>
    </p:spTree>
    <p:extLst>
      <p:ext uri="{BB962C8B-B14F-4D97-AF65-F5344CB8AC3E}">
        <p14:creationId xmlns:p14="http://schemas.microsoft.com/office/powerpoint/2010/main" val="26160496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a:xfrm>
            <a:off x="361244" y="1301033"/>
            <a:ext cx="8382000" cy="4015202"/>
          </a:xfrm>
        </p:spPr>
        <p:txBody>
          <a:bodyPr anchor="t" anchorCtr="0"/>
          <a:lstStyle/>
          <a:p>
            <a:r>
              <a:rPr lang="en-US" dirty="0" smtClean="0"/>
              <a:t>Partner @ Scale Venture Partners</a:t>
            </a:r>
          </a:p>
          <a:p>
            <a:endParaRPr lang="en-US" dirty="0" smtClean="0"/>
          </a:p>
          <a:p>
            <a:r>
              <a:rPr lang="en-US" dirty="0" smtClean="0"/>
              <a:t>Operations &amp; Cloud Engineering @ Netflix </a:t>
            </a:r>
          </a:p>
          <a:p>
            <a:endParaRPr lang="en-US" dirty="0" smtClean="0"/>
          </a:p>
          <a:p>
            <a:r>
              <a:rPr lang="en-US" dirty="0" smtClean="0"/>
              <a:t>Founder </a:t>
            </a:r>
            <a:r>
              <a:rPr lang="en-US" dirty="0" err="1" smtClean="0"/>
              <a:t>CTOWorks</a:t>
            </a:r>
            <a:endParaRPr lang="en-US" dirty="0" smtClean="0"/>
          </a:p>
          <a:p>
            <a:endParaRPr lang="en-US" dirty="0" smtClean="0"/>
          </a:p>
          <a:p>
            <a:r>
              <a:rPr lang="en-US" dirty="0" smtClean="0"/>
              <a:t>Engineering / Products @ Startups</a:t>
            </a:r>
          </a:p>
          <a:p>
            <a:endParaRPr lang="en-US" dirty="0" smtClean="0"/>
          </a:p>
          <a:p>
            <a:r>
              <a:rPr lang="en-US" dirty="0" smtClean="0"/>
              <a:t>Engineering @ Siebel Systems / Oracle Corp</a:t>
            </a:r>
          </a:p>
          <a:p>
            <a:pPr marL="0" indent="0">
              <a:buNone/>
            </a:pPr>
            <a:endParaRPr lang="en-US" dirty="0" smtClean="0"/>
          </a:p>
          <a:p>
            <a:r>
              <a:rPr lang="en-US" dirty="0" smtClean="0"/>
              <a:t>UC Berkeley CS / Wharton MBA (Finance &amp; Marketing)</a:t>
            </a:r>
          </a:p>
        </p:txBody>
      </p:sp>
      <p:pic>
        <p:nvPicPr>
          <p:cNvPr id="4" name="Content Placeholder 4"/>
          <p:cNvPicPr>
            <a:picLocks noChangeAspect="1"/>
          </p:cNvPicPr>
          <p:nvPr/>
        </p:nvPicPr>
        <p:blipFill>
          <a:blip r:embed="rId3"/>
          <a:srcRect t="-2802" b="-2802"/>
          <a:stretch>
            <a:fillRect/>
          </a:stretch>
        </p:blipFill>
        <p:spPr bwMode="gray">
          <a:xfrm>
            <a:off x="1151442" y="5301188"/>
            <a:ext cx="1083746" cy="912359"/>
          </a:xfrm>
          <a:prstGeom prst="rect">
            <a:avLst/>
          </a:prstGeom>
          <a:noFill/>
          <a:ln w="9525">
            <a:noFill/>
            <a:miter lim="800000"/>
            <a:headEnd/>
            <a:tailEnd/>
          </a:ln>
        </p:spPr>
      </p:pic>
      <p:pic>
        <p:nvPicPr>
          <p:cNvPr id="5" name="Picture 4" descr="Wharton-Logo-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934" y="5295900"/>
            <a:ext cx="3733799" cy="915838"/>
          </a:xfrm>
          <a:prstGeom prst="rect">
            <a:avLst/>
          </a:prstGeom>
        </p:spPr>
      </p:pic>
      <p:pic>
        <p:nvPicPr>
          <p:cNvPr id="6" name="Picture 5"/>
          <p:cNvPicPr>
            <a:picLocks noChangeAspect="1"/>
          </p:cNvPicPr>
          <p:nvPr/>
        </p:nvPicPr>
        <p:blipFill rotWithShape="1">
          <a:blip r:embed="rId5"/>
          <a:srcRect l="8884" r="6378"/>
          <a:stretch/>
        </p:blipFill>
        <p:spPr>
          <a:xfrm>
            <a:off x="5266266" y="2164508"/>
            <a:ext cx="1574801" cy="1501728"/>
          </a:xfrm>
          <a:prstGeom prst="rect">
            <a:avLst/>
          </a:prstGeom>
        </p:spPr>
      </p:pic>
      <p:pic>
        <p:nvPicPr>
          <p:cNvPr id="7" name="Picture 6" descr="Netflix-OSS-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0566" y="3572928"/>
            <a:ext cx="3027475" cy="1016000"/>
          </a:xfrm>
          <a:prstGeom prst="rect">
            <a:avLst/>
          </a:prstGeom>
        </p:spPr>
      </p:pic>
      <p:pic>
        <p:nvPicPr>
          <p:cNvPr id="9" name="Picture 8" descr="SimianArmy-240x30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81333" y="2175929"/>
            <a:ext cx="1202267" cy="1502835"/>
          </a:xfrm>
          <a:prstGeom prst="rect">
            <a:avLst/>
          </a:prstGeom>
        </p:spPr>
      </p:pic>
      <p:pic>
        <p:nvPicPr>
          <p:cNvPr id="11" name="Picture 10"/>
          <p:cNvPicPr>
            <a:picLocks noChangeAspect="1"/>
          </p:cNvPicPr>
          <p:nvPr/>
        </p:nvPicPr>
        <p:blipFill>
          <a:blip r:embed="rId8"/>
          <a:stretch>
            <a:fillRect/>
          </a:stretch>
        </p:blipFill>
        <p:spPr>
          <a:xfrm>
            <a:off x="5266268" y="456187"/>
            <a:ext cx="3149600" cy="1512700"/>
          </a:xfrm>
          <a:prstGeom prst="rect">
            <a:avLst/>
          </a:prstGeom>
        </p:spPr>
      </p:pic>
    </p:spTree>
    <p:extLst>
      <p:ext uri="{BB962C8B-B14F-4D97-AF65-F5344CB8AC3E}">
        <p14:creationId xmlns:p14="http://schemas.microsoft.com/office/powerpoint/2010/main" val="312201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Software-as-a-Service (</a:t>
            </a:r>
            <a:r>
              <a:rPr lang="en-US" dirty="0" err="1" smtClean="0"/>
              <a:t>SaaS</a:t>
            </a:r>
            <a:r>
              <a:rPr lang="en-US" dirty="0" smtClean="0"/>
              <a:t>)</a:t>
            </a:r>
            <a:endParaRPr lang="en-US" dirty="0"/>
          </a:p>
        </p:txBody>
      </p:sp>
      <p:pic>
        <p:nvPicPr>
          <p:cNvPr id="3" name="Content Placeholder 2" descr="cloud software.jpg"/>
          <p:cNvPicPr>
            <a:picLocks noGrp="1" noChangeAspect="1"/>
          </p:cNvPicPr>
          <p:nvPr>
            <p:ph idx="1"/>
          </p:nvPr>
        </p:nvPicPr>
        <p:blipFill>
          <a:blip r:embed="rId3">
            <a:extLst>
              <a:ext uri="{28A0092B-C50C-407E-A947-70E740481C1C}">
                <a14:useLocalDpi xmlns:a14="http://schemas.microsoft.com/office/drawing/2010/main" val="0"/>
              </a:ext>
            </a:extLst>
          </a:blip>
          <a:srcRect t="8447" b="8447"/>
          <a:stretch>
            <a:fillRect/>
          </a:stretch>
        </p:blipFill>
        <p:spPr>
          <a:xfrm>
            <a:off x="304800" y="1069225"/>
            <a:ext cx="8534400" cy="4846637"/>
          </a:xfrm>
        </p:spPr>
      </p:pic>
    </p:spTree>
    <p:extLst>
      <p:ext uri="{BB962C8B-B14F-4D97-AF65-F5344CB8AC3E}">
        <p14:creationId xmlns:p14="http://schemas.microsoft.com/office/powerpoint/2010/main" val="244520142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SaaS</a:t>
            </a:r>
            <a:r>
              <a:rPr lang="en-US" dirty="0" smtClean="0"/>
              <a:t> - Examples</a:t>
            </a:r>
            <a:endParaRPr lang="en-US" dirty="0"/>
          </a:p>
        </p:txBody>
      </p:sp>
      <p:graphicFrame>
        <p:nvGraphicFramePr>
          <p:cNvPr id="4" name="Group 38"/>
          <p:cNvGraphicFramePr>
            <a:graphicFrameLocks noGrp="1"/>
          </p:cNvGraphicFramePr>
          <p:nvPr>
            <p:extLst>
              <p:ext uri="{D42A27DB-BD31-4B8C-83A1-F6EECF244321}">
                <p14:modId xmlns:p14="http://schemas.microsoft.com/office/powerpoint/2010/main" val="3006467807"/>
              </p:ext>
            </p:extLst>
          </p:nvPr>
        </p:nvGraphicFramePr>
        <p:xfrm>
          <a:off x="428218" y="1815121"/>
          <a:ext cx="3555023" cy="4314170"/>
        </p:xfrm>
        <a:graphic>
          <a:graphicData uri="http://schemas.openxmlformats.org/drawingml/2006/table">
            <a:tbl>
              <a:tblPr/>
              <a:tblGrid>
                <a:gridCol w="3555023">
                  <a:extLst>
                    <a:ext uri="{9D8B030D-6E8A-4147-A177-3AD203B41FA5}">
                      <a16:colId xmlns="" xmlns:a16="http://schemas.microsoft.com/office/drawing/2014/main" val="20000"/>
                    </a:ext>
                  </a:extLst>
                </a:gridCol>
              </a:tblGrid>
              <a:tr h="616310">
                <a:tc>
                  <a:txBody>
                    <a:bodyPr/>
                    <a:lstStyle/>
                    <a:p>
                      <a:pPr marL="1588" marR="0" lvl="0" indent="-1588" algn="ctr" defTabSz="914400" rtl="0" eaLnBrk="0" fontAlgn="base" latinLnBrk="0" hangingPunct="0">
                        <a:lnSpc>
                          <a:spcPct val="100000"/>
                        </a:lnSpc>
                        <a:spcBef>
                          <a:spcPct val="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tx2"/>
                          </a:solidFill>
                          <a:effectLst/>
                          <a:latin typeface="Arial" charset="0"/>
                        </a:rPr>
                        <a:t>Open Source Project</a:t>
                      </a:r>
                      <a:endParaRPr kumimoji="0" lang="en-US" sz="1600" b="0" i="0" u="none" strike="noStrike" cap="none" normalizeH="0" baseline="0" dirty="0" smtClean="0">
                        <a:ln>
                          <a:noFill/>
                        </a:ln>
                        <a:solidFill>
                          <a:schemeClr val="tx2"/>
                        </a:solidFill>
                        <a:effectLst/>
                        <a:latin typeface="Arial" charset="0"/>
                      </a:endParaRPr>
                    </a:p>
                  </a:txBody>
                  <a:tcPr anchor="b" horzOverflow="overflow">
                    <a:lnL>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Drupal / </a:t>
                      </a:r>
                      <a:r>
                        <a:rPr kumimoji="0" lang="en-US" sz="1600" b="0" i="0" u="none" strike="noStrike" cap="none" normalizeH="0" baseline="0" dirty="0" err="1" smtClean="0">
                          <a:ln>
                            <a:noFill/>
                          </a:ln>
                          <a:solidFill>
                            <a:schemeClr val="tx1"/>
                          </a:solidFill>
                          <a:effectLst/>
                          <a:latin typeface="Arial" charset="0"/>
                        </a:rPr>
                        <a:t>Wordpress</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Fluentd</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Spark</a:t>
                      </a: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Hadoop</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Docker</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Artifactory</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a:noFill/>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799976"/>
              </p:ext>
            </p:extLst>
          </p:nvPr>
        </p:nvGraphicFramePr>
        <p:xfrm>
          <a:off x="3984218" y="1815121"/>
          <a:ext cx="4766408" cy="4314170"/>
        </p:xfrm>
        <a:graphic>
          <a:graphicData uri="http://schemas.openxmlformats.org/drawingml/2006/table">
            <a:tbl>
              <a:tblPr/>
              <a:tblGrid>
                <a:gridCol w="4766408"/>
              </a:tblGrid>
              <a:tr h="616310">
                <a:tc>
                  <a:txBody>
                    <a:bodyPr/>
                    <a:lstStyle/>
                    <a:p>
                      <a:pPr marL="58738" marR="0" lvl="0" indent="-36513" algn="ctr" defTabSz="914400" rtl="0" eaLnBrk="0" fontAlgn="base" latinLnBrk="0" hangingPunct="0">
                        <a:lnSpc>
                          <a:spcPct val="100000"/>
                        </a:lnSpc>
                        <a:spcBef>
                          <a:spcPct val="0"/>
                        </a:spcBef>
                        <a:spcAft>
                          <a:spcPct val="0"/>
                        </a:spcAft>
                        <a:buClr>
                          <a:schemeClr val="accent1"/>
                        </a:buClr>
                        <a:buSzPct val="65000"/>
                        <a:buFont typeface="Wingdings" pitchFamily="2" charset="2"/>
                        <a:buNone/>
                        <a:tabLst/>
                      </a:pPr>
                      <a:r>
                        <a:rPr kumimoji="0" lang="en-US" sz="1800" b="0" i="0" u="none" strike="noStrike" cap="none" normalizeH="0" baseline="0" dirty="0" smtClean="0">
                          <a:ln>
                            <a:noFill/>
                          </a:ln>
                          <a:solidFill>
                            <a:schemeClr val="bg1"/>
                          </a:solidFill>
                          <a:effectLst/>
                          <a:latin typeface="Arial" charset="0"/>
                        </a:rPr>
                        <a:t>Commercial Service</a:t>
                      </a:r>
                      <a:endParaRPr kumimoji="0" lang="en-US" sz="1600" b="0" i="0" u="none" strike="noStrike" cap="none" normalizeH="0" baseline="0" dirty="0" smtClean="0">
                        <a:ln>
                          <a:noFill/>
                        </a:ln>
                        <a:solidFill>
                          <a:schemeClr val="bg1"/>
                        </a:solidFill>
                        <a:effectLst/>
                        <a:latin typeface="Arial" charset="0"/>
                      </a:endParaRPr>
                    </a:p>
                  </a:txBody>
                  <a:tcPr anchor="b" horzOverflow="overflow">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4C6777"/>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Automattic</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Acquia</a:t>
                      </a:r>
                      <a:r>
                        <a:rPr kumimoji="0" lang="en-US" sz="1600" b="0" i="0" u="none" strike="noStrike" cap="none" normalizeH="0" baseline="0" dirty="0" smtClean="0">
                          <a:ln>
                            <a:noFill/>
                          </a:ln>
                          <a:solidFill>
                            <a:schemeClr val="tx1"/>
                          </a:solidFill>
                          <a:effectLst/>
                          <a:latin typeface="Arial" charset="0"/>
                        </a:rPr>
                        <a:t>, Pantheon</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Treasure Data</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Databricks</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Amazon EMR, </a:t>
                      </a:r>
                      <a:r>
                        <a:rPr kumimoji="0" lang="en-US" sz="1600" b="0" i="0" u="none" strike="noStrike" cap="none" normalizeH="0" baseline="0" dirty="0" err="1" smtClean="0">
                          <a:ln>
                            <a:noFill/>
                          </a:ln>
                          <a:solidFill>
                            <a:schemeClr val="tx1"/>
                          </a:solidFill>
                          <a:effectLst/>
                          <a:latin typeface="Arial" charset="0"/>
                        </a:rPr>
                        <a:t>Qubole</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Altiscale</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Docker</a:t>
                      </a:r>
                      <a:r>
                        <a:rPr kumimoji="0" lang="en-US" sz="1600" b="0" i="0" u="none" strike="noStrike" cap="none" normalizeH="0" baseline="0" dirty="0" smtClean="0">
                          <a:ln>
                            <a:noFill/>
                          </a:ln>
                          <a:solidFill>
                            <a:schemeClr val="tx1"/>
                          </a:solidFill>
                          <a:effectLst/>
                          <a:latin typeface="Arial" charset="0"/>
                        </a:rPr>
                        <a:t> Cloud, </a:t>
                      </a:r>
                      <a:r>
                        <a:rPr kumimoji="0" lang="en-US" sz="1600" b="0" i="0" u="none" strike="noStrike" cap="none" normalizeH="0" baseline="0" dirty="0" err="1" smtClean="0">
                          <a:ln>
                            <a:noFill/>
                          </a:ln>
                          <a:solidFill>
                            <a:schemeClr val="tx1"/>
                          </a:solidFill>
                          <a:effectLst/>
                          <a:latin typeface="Arial" charset="0"/>
                        </a:rPr>
                        <a:t>Docker</a:t>
                      </a:r>
                      <a:r>
                        <a:rPr kumimoji="0" lang="en-US" sz="1600" b="0" i="0" u="none" strike="noStrike" cap="none" normalizeH="0" baseline="0" dirty="0" smtClean="0">
                          <a:ln>
                            <a:noFill/>
                          </a:ln>
                          <a:solidFill>
                            <a:schemeClr val="tx1"/>
                          </a:solidFill>
                          <a:effectLst/>
                          <a:latin typeface="Arial" charset="0"/>
                        </a:rPr>
                        <a:t> Hub</a:t>
                      </a: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r h="616310">
                <a:tc>
                  <a:txBody>
                    <a:bodyPr/>
                    <a:lstStyle/>
                    <a:p>
                      <a:pPr marL="0" marR="0" lvl="0" indent="0" algn="l" defTabSz="914400" rtl="0" eaLnBrk="0" fontAlgn="base" latinLnBrk="0" hangingPunct="0">
                        <a:lnSpc>
                          <a:spcPct val="120000"/>
                        </a:lnSpc>
                        <a:spcBef>
                          <a:spcPct val="0"/>
                        </a:spcBef>
                        <a:spcAft>
                          <a:spcPct val="0"/>
                        </a:spcAft>
                        <a:buClr>
                          <a:schemeClr val="accent1"/>
                        </a:buClr>
                        <a:buSzPct val="65000"/>
                        <a:buFont typeface="Wingdings" pitchFamily="2" charset="2"/>
                        <a:buNone/>
                        <a:tabLst/>
                        <a:defRPr/>
                      </a:pPr>
                      <a:r>
                        <a:rPr kumimoji="0" lang="en-US" sz="1600" b="0" i="0" u="none" strike="noStrike" cap="none" normalizeH="0" baseline="0" dirty="0" err="1" smtClean="0">
                          <a:ln>
                            <a:noFill/>
                          </a:ln>
                          <a:solidFill>
                            <a:schemeClr val="tx1"/>
                          </a:solidFill>
                          <a:effectLst/>
                          <a:latin typeface="Arial" charset="0"/>
                        </a:rPr>
                        <a:t>JFrog</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Artifactory</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SaaS</a:t>
                      </a:r>
                      <a:endParaRPr kumimoji="0" lang="en-US" sz="1600" b="0" i="0" u="none" strike="noStrike" cap="none" normalizeH="0" baseline="0" dirty="0" smtClean="0">
                        <a:ln>
                          <a:noFill/>
                        </a:ln>
                        <a:solidFill>
                          <a:schemeClr val="tx1"/>
                        </a:solidFill>
                        <a:effectLst/>
                        <a:latin typeface="Arial" charset="0"/>
                      </a:endParaRPr>
                    </a:p>
                  </a:txBody>
                  <a:tcPr marL="182880" anchor="ctr" horzOverflow="overflow">
                    <a:lnL w="28575" cap="flat" cmpd="sng" algn="ctr">
                      <a:solidFill>
                        <a:srgbClr val="FFFFFF"/>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6EAE2F"/>
                      </a:solidFill>
                      <a:prstDash val="solid"/>
                      <a:round/>
                      <a:headEnd type="none" w="med" len="med"/>
                      <a:tailEnd type="none" w="med" len="med"/>
                    </a:lnT>
                    <a:lnB w="12700" cap="flat" cmpd="sng" algn="ctr">
                      <a:solidFill>
                        <a:srgbClr val="6EAE2F"/>
                      </a:solidFill>
                      <a:prstDash val="solid"/>
                      <a:round/>
                      <a:headEnd type="none" w="med" len="med"/>
                      <a:tailEnd type="none" w="med" len="med"/>
                    </a:lnB>
                    <a:lnTlToBr>
                      <a:noFill/>
                    </a:lnTlToBr>
                    <a:lnBlToTr>
                      <a:noFill/>
                    </a:lnBlToTr>
                    <a:solidFill>
                      <a:srgbClr val="E8E8E8"/>
                    </a:solidFill>
                  </a:tcPr>
                </a:tc>
              </a:tr>
            </a:tbl>
          </a:graphicData>
        </a:graphic>
      </p:graphicFrame>
    </p:spTree>
    <p:extLst>
      <p:ext uri="{BB962C8B-B14F-4D97-AF65-F5344CB8AC3E}">
        <p14:creationId xmlns:p14="http://schemas.microsoft.com/office/powerpoint/2010/main" val="45568774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OSS-powered services</a:t>
            </a:r>
            <a:endParaRPr lang="en-US" dirty="0"/>
          </a:p>
        </p:txBody>
      </p:sp>
      <p:pic>
        <p:nvPicPr>
          <p:cNvPr id="8" name="Content Placeholder 7" descr="Linux-Inside.png"/>
          <p:cNvPicPr>
            <a:picLocks noGrp="1" noChangeAspect="1"/>
          </p:cNvPicPr>
          <p:nvPr>
            <p:ph idx="1"/>
          </p:nvPr>
        </p:nvPicPr>
        <p:blipFill>
          <a:blip r:embed="rId3">
            <a:extLst>
              <a:ext uri="{28A0092B-C50C-407E-A947-70E740481C1C}">
                <a14:useLocalDpi xmlns:a14="http://schemas.microsoft.com/office/drawing/2010/main" val="0"/>
              </a:ext>
            </a:extLst>
          </a:blip>
          <a:srcRect l="-50939" r="-50939"/>
          <a:stretch>
            <a:fillRect/>
          </a:stretch>
        </p:blipFill>
        <p:spPr>
          <a:xfrm>
            <a:off x="304800" y="1336675"/>
            <a:ext cx="8534400" cy="4227513"/>
          </a:xfrm>
        </p:spPr>
      </p:pic>
    </p:spTree>
    <p:extLst>
      <p:ext uri="{BB962C8B-B14F-4D97-AF65-F5344CB8AC3E}">
        <p14:creationId xmlns:p14="http://schemas.microsoft.com/office/powerpoint/2010/main" val="237899228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OSS business model</a:t>
            </a:r>
            <a:endParaRPr lang="en-US" dirty="0"/>
          </a:p>
        </p:txBody>
      </p:sp>
      <p:sp>
        <p:nvSpPr>
          <p:cNvPr id="3" name="Content Placeholder 2"/>
          <p:cNvSpPr>
            <a:spLocks noGrp="1"/>
          </p:cNvSpPr>
          <p:nvPr>
            <p:ph idx="1"/>
          </p:nvPr>
        </p:nvSpPr>
        <p:spPr>
          <a:xfrm>
            <a:off x="726563" y="2500039"/>
            <a:ext cx="3584360" cy="1193211"/>
          </a:xfrm>
        </p:spPr>
        <p:txBody>
          <a:bodyPr/>
          <a:lstStyle/>
          <a:p>
            <a:pPr marL="0" indent="0">
              <a:buNone/>
            </a:pPr>
            <a:r>
              <a:rPr lang="en-US" sz="2800" dirty="0" smtClean="0"/>
              <a:t>&lt;</a:t>
            </a:r>
            <a:r>
              <a:rPr lang="en-US" sz="2800" dirty="0"/>
              <a:t>Y</a:t>
            </a:r>
            <a:r>
              <a:rPr lang="en-US" sz="2800" dirty="0" smtClean="0"/>
              <a:t>our business model here&gt;</a:t>
            </a:r>
            <a:endParaRPr lang="en-US" sz="2800" dirty="0"/>
          </a:p>
        </p:txBody>
      </p:sp>
      <p:pic>
        <p:nvPicPr>
          <p:cNvPr id="4" name="Picture 3"/>
          <p:cNvPicPr>
            <a:picLocks noChangeAspect="1"/>
          </p:cNvPicPr>
          <p:nvPr/>
        </p:nvPicPr>
        <p:blipFill>
          <a:blip r:embed="rId3"/>
          <a:stretch>
            <a:fillRect/>
          </a:stretch>
        </p:blipFill>
        <p:spPr>
          <a:xfrm>
            <a:off x="4438096" y="902424"/>
            <a:ext cx="3799307" cy="5147156"/>
          </a:xfrm>
          <a:prstGeom prst="rect">
            <a:avLst/>
          </a:prstGeom>
        </p:spPr>
      </p:pic>
    </p:spTree>
    <p:extLst>
      <p:ext uri="{BB962C8B-B14F-4D97-AF65-F5344CB8AC3E}">
        <p14:creationId xmlns:p14="http://schemas.microsoft.com/office/powerpoint/2010/main" val="55980752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Business Model</a:t>
            </a:r>
            <a:endParaRPr lang="en-US" dirty="0"/>
          </a:p>
        </p:txBody>
      </p:sp>
      <p:sp>
        <p:nvSpPr>
          <p:cNvPr id="4" name="Content Placeholder 2"/>
          <p:cNvSpPr txBox="1">
            <a:spLocks/>
          </p:cNvSpPr>
          <p:nvPr/>
        </p:nvSpPr>
        <p:spPr bwMode="gray">
          <a:xfrm>
            <a:off x="609600" y="2884406"/>
            <a:ext cx="8534400" cy="20410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84163" indent="-284163" algn="l" rtl="0" eaLnBrk="0" fontAlgn="base" hangingPunct="0">
              <a:lnSpc>
                <a:spcPct val="95000"/>
              </a:lnSpc>
              <a:spcBef>
                <a:spcPts val="400"/>
              </a:spcBef>
              <a:spcAft>
                <a:spcPts val="400"/>
              </a:spcAft>
              <a:buClr>
                <a:schemeClr val="tx1"/>
              </a:buClr>
              <a:buSzPct val="100000"/>
              <a:buFont typeface="Arial"/>
              <a:buChar char="•"/>
              <a:defRPr sz="1800">
                <a:solidFill>
                  <a:srgbClr val="3C5564"/>
                </a:solidFill>
                <a:latin typeface="Arial"/>
                <a:ea typeface="ＭＳ Ｐゴシック" charset="-128"/>
                <a:cs typeface="Arial"/>
              </a:defRPr>
            </a:lvl1pPr>
            <a:lvl2pPr marL="742950" indent="-285750" algn="l" rtl="0" eaLnBrk="0" fontAlgn="base" hangingPunct="0">
              <a:lnSpc>
                <a:spcPct val="95000"/>
              </a:lnSpc>
              <a:spcBef>
                <a:spcPts val="0"/>
              </a:spcBef>
              <a:spcAft>
                <a:spcPts val="400"/>
              </a:spcAft>
              <a:buClr>
                <a:schemeClr val="tx1"/>
              </a:buClr>
              <a:buChar char="–"/>
              <a:defRPr sz="1600">
                <a:solidFill>
                  <a:srgbClr val="3C5564"/>
                </a:solidFill>
                <a:latin typeface="Arial"/>
                <a:ea typeface="ＭＳ Ｐゴシック" pitchFamily="23" charset="-128"/>
                <a:cs typeface="Arial"/>
              </a:defRPr>
            </a:lvl2pPr>
            <a:lvl3pPr marL="1143000" indent="-228600" algn="l" rtl="0" eaLnBrk="0" fontAlgn="base" hangingPunct="0">
              <a:lnSpc>
                <a:spcPct val="95000"/>
              </a:lnSpc>
              <a:spcBef>
                <a:spcPts val="0"/>
              </a:spcBef>
              <a:spcAft>
                <a:spcPts val="400"/>
              </a:spcAft>
              <a:buClr>
                <a:schemeClr val="tx1"/>
              </a:buClr>
              <a:buChar char="•"/>
              <a:defRPr sz="1400">
                <a:solidFill>
                  <a:srgbClr val="3C5564"/>
                </a:solidFill>
                <a:latin typeface="Arial"/>
                <a:ea typeface="ＭＳ Ｐゴシック" pitchFamily="23" charset="-128"/>
                <a:cs typeface="Arial"/>
              </a:defRPr>
            </a:lvl3pPr>
            <a:lvl4pPr marL="1600200" indent="-228600" algn="l" rtl="0" eaLnBrk="0" fontAlgn="base" hangingPunct="0">
              <a:lnSpc>
                <a:spcPct val="95000"/>
              </a:lnSpc>
              <a:spcBef>
                <a:spcPts val="0"/>
              </a:spcBef>
              <a:spcAft>
                <a:spcPts val="400"/>
              </a:spcAft>
              <a:buClr>
                <a:schemeClr val="tx1"/>
              </a:buClr>
              <a:buChar char="–"/>
              <a:defRPr sz="1400">
                <a:solidFill>
                  <a:srgbClr val="3C5564"/>
                </a:solidFill>
                <a:latin typeface="Arial"/>
                <a:ea typeface="ＭＳ Ｐゴシック" pitchFamily="23" charset="-128"/>
                <a:cs typeface="Arial"/>
              </a:defRPr>
            </a:lvl4pPr>
            <a:lvl5pPr marL="2057400" indent="-228600" algn="l" rtl="0" eaLnBrk="0" fontAlgn="base" hangingPunct="0">
              <a:lnSpc>
                <a:spcPct val="95000"/>
              </a:lnSpc>
              <a:spcBef>
                <a:spcPts val="0"/>
              </a:spcBef>
              <a:spcAft>
                <a:spcPts val="400"/>
              </a:spcAft>
              <a:buClr>
                <a:schemeClr val="tx1"/>
              </a:buClr>
              <a:buChar char="»"/>
              <a:defRPr sz="1400">
                <a:solidFill>
                  <a:srgbClr val="3C5564"/>
                </a:solidFill>
                <a:latin typeface="Arial"/>
                <a:ea typeface="ＭＳ Ｐゴシック" pitchFamily="23" charset="-128"/>
                <a:cs typeface="Arial"/>
              </a:defRPr>
            </a:lvl5pPr>
            <a:lvl6pPr marL="25146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6pPr>
            <a:lvl7pPr marL="29718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7pPr>
            <a:lvl8pPr marL="34290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8pPr>
            <a:lvl9pPr marL="3886200" indent="-228600" algn="l" rtl="0" fontAlgn="base">
              <a:lnSpc>
                <a:spcPct val="95000"/>
              </a:lnSpc>
              <a:spcBef>
                <a:spcPct val="0"/>
              </a:spcBef>
              <a:spcAft>
                <a:spcPct val="25000"/>
              </a:spcAft>
              <a:buClr>
                <a:schemeClr val="accent1"/>
              </a:buClr>
              <a:buChar char="»"/>
              <a:defRPr>
                <a:solidFill>
                  <a:schemeClr val="tx1"/>
                </a:solidFill>
                <a:latin typeface="+mn-lt"/>
                <a:ea typeface="ＭＳ Ｐゴシック" pitchFamily="23" charset="-128"/>
              </a:defRPr>
            </a:lvl9pPr>
          </a:lstStyle>
          <a:p>
            <a:pPr marL="0" indent="0">
              <a:buNone/>
            </a:pPr>
            <a:r>
              <a:rPr lang="en-US" sz="2800" dirty="0"/>
              <a:t>Market</a:t>
            </a:r>
          </a:p>
          <a:p>
            <a:pPr marL="0" indent="0">
              <a:buNone/>
            </a:pPr>
            <a:endParaRPr lang="en-US" sz="2800" dirty="0" smtClean="0"/>
          </a:p>
          <a:p>
            <a:pPr marL="0" indent="0">
              <a:buNone/>
            </a:pPr>
            <a:endParaRPr lang="en-US" sz="2800" dirty="0"/>
          </a:p>
          <a:p>
            <a:pPr marL="0" indent="0">
              <a:buNone/>
            </a:pPr>
            <a:r>
              <a:rPr lang="en-US" sz="2800" dirty="0"/>
              <a:t>Competitive Advantage</a:t>
            </a:r>
          </a:p>
        </p:txBody>
      </p:sp>
    </p:spTree>
    <p:extLst>
      <p:ext uri="{BB962C8B-B14F-4D97-AF65-F5344CB8AC3E}">
        <p14:creationId xmlns:p14="http://schemas.microsoft.com/office/powerpoint/2010/main" val="79068939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254574"/>
            <a:ext cx="8534400" cy="2552237"/>
          </a:xfrm>
        </p:spPr>
        <p:txBody>
          <a:bodyPr/>
          <a:lstStyle/>
          <a:p>
            <a:pPr marL="0" indent="0">
              <a:buNone/>
            </a:pPr>
            <a:r>
              <a:rPr lang="en-US" dirty="0" smtClean="0"/>
              <a:t>Many reasons to open source and a few ways to monetize</a:t>
            </a:r>
          </a:p>
          <a:p>
            <a:pPr marL="0" indent="0">
              <a:buNone/>
            </a:pPr>
            <a:endParaRPr lang="en-US" dirty="0" smtClean="0"/>
          </a:p>
          <a:p>
            <a:pPr marL="0" indent="0">
              <a:buNone/>
            </a:pPr>
            <a:r>
              <a:rPr lang="en-US" dirty="0" smtClean="0"/>
              <a:t>If you want to raise venture funding, find a business model that works</a:t>
            </a:r>
          </a:p>
          <a:p>
            <a:pPr marL="0" indent="0">
              <a:buNone/>
            </a:pPr>
            <a:endParaRPr lang="en-US" dirty="0"/>
          </a:p>
          <a:p>
            <a:pPr marL="0" indent="0">
              <a:buNone/>
            </a:pPr>
            <a:r>
              <a:rPr lang="en-US" dirty="0" smtClean="0"/>
              <a:t>Open Core and </a:t>
            </a:r>
            <a:r>
              <a:rPr lang="en-US" dirty="0" err="1" smtClean="0"/>
              <a:t>SaaS</a:t>
            </a:r>
            <a:r>
              <a:rPr lang="en-US" dirty="0" smtClean="0"/>
              <a:t> are most prevalent today.  Yours could be next</a:t>
            </a:r>
          </a:p>
          <a:p>
            <a:pPr marL="0" indent="0">
              <a:buNone/>
            </a:pPr>
            <a:endParaRPr lang="en-US" dirty="0" smtClean="0"/>
          </a:p>
          <a:p>
            <a:pPr marL="0" indent="0">
              <a:buNone/>
            </a:pPr>
            <a:r>
              <a:rPr lang="en-US" dirty="0" smtClean="0"/>
              <a:t>Don’t forget about the market and competition</a:t>
            </a:r>
            <a:endParaRPr lang="en-US" dirty="0"/>
          </a:p>
        </p:txBody>
      </p:sp>
    </p:spTree>
    <p:extLst>
      <p:ext uri="{BB962C8B-B14F-4D97-AF65-F5344CB8AC3E}">
        <p14:creationId xmlns:p14="http://schemas.microsoft.com/office/powerpoint/2010/main" val="1300926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a:t>
            </a:r>
            <a:endParaRPr lang="en-US" dirty="0"/>
          </a:p>
        </p:txBody>
      </p:sp>
      <p:sp>
        <p:nvSpPr>
          <p:cNvPr id="3" name="Content Placeholder 2"/>
          <p:cNvSpPr>
            <a:spLocks noGrp="1"/>
          </p:cNvSpPr>
          <p:nvPr>
            <p:ph idx="1"/>
          </p:nvPr>
        </p:nvSpPr>
        <p:spPr>
          <a:xfrm>
            <a:off x="304800" y="1279974"/>
            <a:ext cx="8534400" cy="4395307"/>
          </a:xfrm>
        </p:spPr>
        <p:txBody>
          <a:bodyPr/>
          <a:lstStyle/>
          <a:p>
            <a:pPr marL="0" indent="0">
              <a:buNone/>
            </a:pPr>
            <a:endParaRPr lang="en-US" dirty="0" smtClean="0"/>
          </a:p>
          <a:p>
            <a:pPr marL="0" indent="0">
              <a:buNone/>
            </a:pPr>
            <a:r>
              <a:rPr lang="en-US" sz="4400" dirty="0" smtClean="0"/>
              <a:t>Questions?</a:t>
            </a:r>
            <a:endParaRPr lang="en-US" sz="4400"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You </a:t>
            </a:r>
            <a:r>
              <a:rPr lang="en-US" dirty="0"/>
              <a:t>can reach me </a:t>
            </a:r>
            <a:r>
              <a:rPr lang="en-US" dirty="0" smtClean="0"/>
              <a:t>at</a:t>
            </a:r>
            <a:endParaRPr lang="en-US" dirty="0" smtClean="0">
              <a:hlinkClick r:id="rId3"/>
            </a:endParaRPr>
          </a:p>
          <a:p>
            <a:pPr>
              <a:buFont typeface="Symbol" charset="0"/>
              <a:buChar char=""/>
            </a:pPr>
            <a:r>
              <a:rPr lang="en-US" dirty="0"/>
              <a:t> </a:t>
            </a:r>
            <a:r>
              <a:rPr lang="en-US" dirty="0" smtClean="0">
                <a:hlinkClick r:id="rId3"/>
              </a:rPr>
              <a:t>ariel@scalevp.com</a:t>
            </a:r>
            <a:endParaRPr lang="en-US" dirty="0" smtClean="0"/>
          </a:p>
          <a:p>
            <a:pPr>
              <a:buFont typeface="Symbol" charset="0"/>
              <a:buChar char=""/>
            </a:pPr>
            <a:endParaRPr lang="en-US" dirty="0" smtClean="0"/>
          </a:p>
          <a:p>
            <a:pPr>
              <a:buFont typeface="Symbol" charset="0"/>
              <a:buChar char=""/>
            </a:pPr>
            <a:r>
              <a:rPr lang="en-US" dirty="0"/>
              <a:t> </a:t>
            </a:r>
            <a:r>
              <a:rPr lang="en-US" dirty="0" smtClean="0">
                <a:hlinkClick r:id="rId4"/>
              </a:rPr>
              <a:t>www.linkedin.com/in/atseitlin</a:t>
            </a:r>
            <a:endParaRPr lang="en-US" dirty="0" smtClean="0"/>
          </a:p>
          <a:p>
            <a:pPr>
              <a:buFont typeface="Symbol" charset="0"/>
              <a:buChar char=""/>
            </a:pPr>
            <a:endParaRPr lang="en-US" dirty="0"/>
          </a:p>
          <a:p>
            <a:pPr>
              <a:buFont typeface="Symbol" charset="0"/>
              <a:buChar char=""/>
            </a:pPr>
            <a:r>
              <a:rPr lang="en-US" dirty="0" smtClean="0"/>
              <a:t> @</a:t>
            </a:r>
            <a:r>
              <a:rPr lang="en-US" dirty="0" err="1" smtClean="0"/>
              <a:t>atseitlin</a:t>
            </a:r>
            <a:endParaRPr lang="en-US" dirty="0" smtClean="0"/>
          </a:p>
        </p:txBody>
      </p:sp>
    </p:spTree>
    <p:extLst>
      <p:ext uri="{BB962C8B-B14F-4D97-AF65-F5344CB8AC3E}">
        <p14:creationId xmlns:p14="http://schemas.microsoft.com/office/powerpoint/2010/main" val="26416371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Scale Venture Partners</a:t>
            </a:r>
            <a:endParaRPr lang="en-US" dirty="0"/>
          </a:p>
        </p:txBody>
      </p:sp>
      <p:sp>
        <p:nvSpPr>
          <p:cNvPr id="3" name="Content Placeholder 2"/>
          <p:cNvSpPr>
            <a:spLocks noGrp="1"/>
          </p:cNvSpPr>
          <p:nvPr>
            <p:ph idx="1"/>
          </p:nvPr>
        </p:nvSpPr>
        <p:spPr>
          <a:xfrm>
            <a:off x="361244" y="1301032"/>
            <a:ext cx="8382000" cy="3912610"/>
          </a:xfrm>
        </p:spPr>
        <p:txBody>
          <a:bodyPr anchor="t" anchorCtr="0"/>
          <a:lstStyle/>
          <a:p>
            <a:r>
              <a:rPr lang="en-US" dirty="0" smtClean="0"/>
              <a:t>&gt;</a:t>
            </a:r>
            <a:r>
              <a:rPr lang="en-US" dirty="0"/>
              <a:t>$1B total under </a:t>
            </a:r>
            <a:r>
              <a:rPr lang="en-US" dirty="0" smtClean="0"/>
              <a:t>management</a:t>
            </a:r>
          </a:p>
          <a:p>
            <a:endParaRPr lang="en-US" dirty="0"/>
          </a:p>
          <a:p>
            <a:r>
              <a:rPr lang="en-US" dirty="0" smtClean="0"/>
              <a:t>Early 2016, </a:t>
            </a:r>
            <a:r>
              <a:rPr lang="en-US" dirty="0" err="1"/>
              <a:t>ScaleVP</a:t>
            </a:r>
            <a:r>
              <a:rPr lang="en-US" dirty="0"/>
              <a:t> </a:t>
            </a:r>
            <a:r>
              <a:rPr lang="en-US" dirty="0" smtClean="0"/>
              <a:t>V</a:t>
            </a:r>
            <a:r>
              <a:rPr lang="en-US" dirty="0"/>
              <a:t>, L.P., $</a:t>
            </a:r>
            <a:r>
              <a:rPr lang="en-US" dirty="0" smtClean="0"/>
              <a:t>335M</a:t>
            </a:r>
          </a:p>
          <a:p>
            <a:endParaRPr lang="en-US" dirty="0"/>
          </a:p>
          <a:p>
            <a:r>
              <a:rPr lang="en-US" dirty="0" smtClean="0"/>
              <a:t>Funding early</a:t>
            </a:r>
            <a:r>
              <a:rPr lang="en-US" dirty="0"/>
              <a:t>-in-revenue enterprise </a:t>
            </a:r>
            <a:r>
              <a:rPr lang="en-US" dirty="0" smtClean="0"/>
              <a:t>software</a:t>
            </a:r>
          </a:p>
          <a:p>
            <a:endParaRPr lang="en-US" dirty="0"/>
          </a:p>
          <a:p>
            <a:r>
              <a:rPr lang="en-US" dirty="0" err="1" smtClean="0"/>
              <a:t>SaaS</a:t>
            </a:r>
            <a:r>
              <a:rPr lang="en-US" dirty="0" smtClean="0"/>
              <a:t>, Cloud Infrastructure and Security</a:t>
            </a:r>
          </a:p>
          <a:p>
            <a:endParaRPr lang="en-US" dirty="0"/>
          </a:p>
          <a:p>
            <a:r>
              <a:rPr lang="en-US" dirty="0" err="1" smtClean="0"/>
              <a:t>Agari</a:t>
            </a:r>
            <a:r>
              <a:rPr lang="en-US" dirty="0"/>
              <a:t>, </a:t>
            </a:r>
            <a:r>
              <a:rPr lang="en-US" dirty="0" smtClean="0"/>
              <a:t>Box, Chef, </a:t>
            </a:r>
            <a:r>
              <a:rPr lang="en-US" dirty="0" err="1" smtClean="0"/>
              <a:t>CircleCI</a:t>
            </a:r>
            <a:r>
              <a:rPr lang="en-US" dirty="0" smtClean="0"/>
              <a:t>, </a:t>
            </a:r>
            <a:r>
              <a:rPr lang="en-US" dirty="0" err="1" smtClean="0"/>
              <a:t>CloudHealth</a:t>
            </a:r>
            <a:r>
              <a:rPr lang="en-US" dirty="0" smtClean="0"/>
              <a:t>, </a:t>
            </a:r>
            <a:r>
              <a:rPr lang="en-US" dirty="0" err="1" smtClean="0"/>
              <a:t>Datastax</a:t>
            </a:r>
            <a:r>
              <a:rPr lang="en-US" dirty="0"/>
              <a:t>, </a:t>
            </a:r>
            <a:r>
              <a:rPr lang="en-US" dirty="0" err="1"/>
              <a:t>Demandbase</a:t>
            </a:r>
            <a:r>
              <a:rPr lang="en-US" dirty="0"/>
              <a:t>, </a:t>
            </a:r>
            <a:r>
              <a:rPr lang="en-US" dirty="0" err="1" smtClean="0"/>
              <a:t>Docusign</a:t>
            </a:r>
            <a:r>
              <a:rPr lang="en-US" dirty="0" smtClean="0"/>
              <a:t>, </a:t>
            </a:r>
            <a:r>
              <a:rPr lang="en-US" dirty="0" err="1" smtClean="0"/>
              <a:t>Hubspot</a:t>
            </a:r>
            <a:r>
              <a:rPr lang="en-US" dirty="0"/>
              <a:t>, </a:t>
            </a:r>
            <a:r>
              <a:rPr lang="en-US" dirty="0" err="1" smtClean="0"/>
              <a:t>PubNub</a:t>
            </a:r>
            <a:r>
              <a:rPr lang="en-US" dirty="0" smtClean="0"/>
              <a:t>, </a:t>
            </a:r>
            <a:r>
              <a:rPr lang="en-US" dirty="0" err="1" smtClean="0"/>
              <a:t>RingCentral</a:t>
            </a:r>
            <a:r>
              <a:rPr lang="en-US" dirty="0" smtClean="0"/>
              <a:t> and Threat Stack</a:t>
            </a:r>
            <a:endParaRPr lang="en-US" dirty="0"/>
          </a:p>
          <a:p>
            <a:endParaRPr lang="en-US" dirty="0"/>
          </a:p>
        </p:txBody>
      </p:sp>
    </p:spTree>
    <p:extLst>
      <p:ext uri="{BB962C8B-B14F-4D97-AF65-F5344CB8AC3E}">
        <p14:creationId xmlns:p14="http://schemas.microsoft.com/office/powerpoint/2010/main" val="43958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Open Source</a:t>
            </a:r>
            <a:endParaRPr lang="en-US" dirty="0"/>
          </a:p>
        </p:txBody>
      </p:sp>
      <p:graphicFrame>
        <p:nvGraphicFramePr>
          <p:cNvPr id="4" name="Diagram 3"/>
          <p:cNvGraphicFramePr/>
          <p:nvPr>
            <p:extLst>
              <p:ext uri="{D42A27DB-BD31-4B8C-83A1-F6EECF244321}">
                <p14:modId xmlns:p14="http://schemas.microsoft.com/office/powerpoint/2010/main" val="328222337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34818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9DA8E2D-3BD7-664E-BA7F-FD784D8829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6599C89-8011-4E47-B1ED-C64647BB5AD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11D71A0-9B28-514B-A723-AB770191586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382000" cy="446276"/>
          </a:xfrm>
        </p:spPr>
        <p:txBody>
          <a:bodyPr/>
          <a:lstStyle/>
          <a:p>
            <a:r>
              <a:rPr lang="en-US" dirty="0"/>
              <a:t>Building a </a:t>
            </a:r>
            <a:r>
              <a:rPr lang="en-US" dirty="0" smtClean="0"/>
              <a:t>company</a:t>
            </a:r>
            <a:endParaRPr lang="en-US" dirty="0"/>
          </a:p>
        </p:txBody>
      </p:sp>
      <p:sp>
        <p:nvSpPr>
          <p:cNvPr id="3" name="Content Placeholder 2"/>
          <p:cNvSpPr>
            <a:spLocks noGrp="1"/>
          </p:cNvSpPr>
          <p:nvPr>
            <p:ph idx="1"/>
          </p:nvPr>
        </p:nvSpPr>
        <p:spPr>
          <a:xfrm>
            <a:off x="1794933" y="1377339"/>
            <a:ext cx="6214533" cy="505266"/>
          </a:xfrm>
        </p:spPr>
        <p:txBody>
          <a:bodyPr/>
          <a:lstStyle/>
          <a:p>
            <a:pPr marL="0" indent="0">
              <a:buNone/>
            </a:pPr>
            <a:r>
              <a:rPr lang="en-US" sz="2800" dirty="0" smtClean="0"/>
              <a:t>Two </a:t>
            </a:r>
            <a:r>
              <a:rPr lang="en-US" sz="2800" dirty="0"/>
              <a:t>roads diverged in a yellow wood</a:t>
            </a:r>
          </a:p>
        </p:txBody>
      </p:sp>
      <p:pic>
        <p:nvPicPr>
          <p:cNvPr id="4" name="Picture 3"/>
          <p:cNvPicPr>
            <a:picLocks noChangeAspect="1"/>
          </p:cNvPicPr>
          <p:nvPr/>
        </p:nvPicPr>
        <p:blipFill>
          <a:blip r:embed="rId3"/>
          <a:stretch>
            <a:fillRect/>
          </a:stretch>
        </p:blipFill>
        <p:spPr>
          <a:xfrm>
            <a:off x="745150" y="2899833"/>
            <a:ext cx="3876404" cy="2722034"/>
          </a:xfrm>
          <a:prstGeom prst="rect">
            <a:avLst/>
          </a:prstGeom>
        </p:spPr>
      </p:pic>
      <p:pic>
        <p:nvPicPr>
          <p:cNvPr id="5" name="Picture 4"/>
          <p:cNvPicPr>
            <a:picLocks noChangeAspect="1"/>
          </p:cNvPicPr>
          <p:nvPr/>
        </p:nvPicPr>
        <p:blipFill rotWithShape="1">
          <a:blip r:embed="rId4"/>
          <a:srcRect b="21571"/>
          <a:stretch/>
        </p:blipFill>
        <p:spPr>
          <a:xfrm>
            <a:off x="5647256" y="2895599"/>
            <a:ext cx="2650067" cy="2726267"/>
          </a:xfrm>
          <a:prstGeom prst="rect">
            <a:avLst/>
          </a:prstGeom>
        </p:spPr>
      </p:pic>
    </p:spTree>
    <p:extLst>
      <p:ext uri="{BB962C8B-B14F-4D97-AF65-F5344CB8AC3E}">
        <p14:creationId xmlns:p14="http://schemas.microsoft.com/office/powerpoint/2010/main" val="371574075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6398" y="2562665"/>
            <a:ext cx="6637867" cy="1323952"/>
          </a:xfrm>
        </p:spPr>
        <p:txBody>
          <a:bodyPr/>
          <a:lstStyle/>
          <a:p>
            <a:pPr marL="0" indent="0">
              <a:buNone/>
            </a:pPr>
            <a:r>
              <a:rPr lang="en-US" sz="2800" dirty="0" smtClean="0"/>
              <a:t>VC</a:t>
            </a:r>
            <a:r>
              <a:rPr lang="en-US" sz="2800" dirty="0"/>
              <a:t>-backed companies are more </a:t>
            </a:r>
            <a:r>
              <a:rPr lang="en-US" sz="2800" b="1" dirty="0"/>
              <a:t>likely to go public</a:t>
            </a:r>
            <a:r>
              <a:rPr lang="en-US" sz="2800" dirty="0"/>
              <a:t>, more likely to be acquired and </a:t>
            </a:r>
            <a:r>
              <a:rPr lang="en-US" sz="2800" b="1" dirty="0"/>
              <a:t>less likely to </a:t>
            </a:r>
            <a:r>
              <a:rPr lang="en-US" sz="2800" b="1" dirty="0" smtClean="0"/>
              <a:t>fail</a:t>
            </a:r>
            <a:endParaRPr lang="en-US" sz="2800" dirty="0"/>
          </a:p>
        </p:txBody>
      </p:sp>
      <p:sp>
        <p:nvSpPr>
          <p:cNvPr id="4" name="TextBox 3"/>
          <p:cNvSpPr txBox="1"/>
          <p:nvPr/>
        </p:nvSpPr>
        <p:spPr>
          <a:xfrm>
            <a:off x="376263" y="6005405"/>
            <a:ext cx="7159069" cy="269304"/>
          </a:xfrm>
          <a:prstGeom prst="rect">
            <a:avLst/>
          </a:prstGeom>
          <a:noFill/>
        </p:spPr>
        <p:txBody>
          <a:bodyPr wrap="square" rtlCol="0" anchor="t" anchorCtr="0">
            <a:spAutoFit/>
          </a:bodyPr>
          <a:lstStyle/>
          <a:p>
            <a:pPr algn="l">
              <a:lnSpc>
                <a:spcPct val="95000"/>
              </a:lnSpc>
            </a:pPr>
            <a:r>
              <a:rPr lang="en-US" sz="1200" dirty="0"/>
              <a:t>Hellmann, Thomas, </a:t>
            </a:r>
            <a:r>
              <a:rPr lang="en-US" sz="1200" dirty="0" err="1"/>
              <a:t>Puri</a:t>
            </a:r>
            <a:r>
              <a:rPr lang="en-US" sz="1200" dirty="0"/>
              <a:t>, </a:t>
            </a:r>
            <a:r>
              <a:rPr lang="en-US" sz="1200" dirty="0" err="1"/>
              <a:t>Manju</a:t>
            </a:r>
            <a:r>
              <a:rPr lang="en-US" sz="1200" dirty="0"/>
              <a:t>, and Da </a:t>
            </a:r>
            <a:r>
              <a:rPr lang="en-US" sz="1200" dirty="0" err="1"/>
              <a:t>Rin</a:t>
            </a:r>
            <a:r>
              <a:rPr lang="en-US" sz="1200" dirty="0"/>
              <a:t>, Marco. "A Survey of Venture Capital Research." (2011)</a:t>
            </a:r>
            <a:endParaRPr lang="en-US" sz="1200" dirty="0" smtClean="0">
              <a:solidFill>
                <a:schemeClr val="tx1"/>
              </a:solidFill>
              <a:latin typeface="+mn-lt"/>
              <a:cs typeface="Arial"/>
            </a:endParaRPr>
          </a:p>
        </p:txBody>
      </p:sp>
    </p:spTree>
    <p:extLst>
      <p:ext uri="{BB962C8B-B14F-4D97-AF65-F5344CB8AC3E}">
        <p14:creationId xmlns:p14="http://schemas.microsoft.com/office/powerpoint/2010/main" val="185818137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Venture 101</a:t>
            </a:r>
            <a:endParaRPr lang="en-US" dirty="0"/>
          </a:p>
        </p:txBody>
      </p:sp>
      <p:pic>
        <p:nvPicPr>
          <p:cNvPr id="6" name="Content Placeholder 5"/>
          <p:cNvPicPr>
            <a:picLocks noGrp="1" noChangeAspect="1"/>
          </p:cNvPicPr>
          <p:nvPr>
            <p:ph idx="1"/>
          </p:nvPr>
        </p:nvPicPr>
        <p:blipFill>
          <a:blip r:embed="rId2"/>
          <a:srcRect t="3027" b="3027"/>
          <a:stretch>
            <a:fillRect/>
          </a:stretch>
        </p:blipFill>
        <p:spPr>
          <a:xfrm>
            <a:off x="304800" y="1100138"/>
            <a:ext cx="8534400" cy="4691062"/>
          </a:xfrm>
        </p:spPr>
      </p:pic>
      <p:sp>
        <p:nvSpPr>
          <p:cNvPr id="7" name="TextBox 6"/>
          <p:cNvSpPr txBox="1"/>
          <p:nvPr/>
        </p:nvSpPr>
        <p:spPr>
          <a:xfrm>
            <a:off x="376263" y="6208601"/>
            <a:ext cx="7159069" cy="269304"/>
          </a:xfrm>
          <a:prstGeom prst="rect">
            <a:avLst/>
          </a:prstGeom>
          <a:noFill/>
        </p:spPr>
        <p:txBody>
          <a:bodyPr wrap="square" rtlCol="0" anchor="t" anchorCtr="0">
            <a:spAutoFit/>
          </a:bodyPr>
          <a:lstStyle/>
          <a:p>
            <a:pPr algn="l">
              <a:lnSpc>
                <a:spcPct val="95000"/>
              </a:lnSpc>
            </a:pPr>
            <a:r>
              <a:rPr lang="en-US" sz="1200" dirty="0">
                <a:solidFill>
                  <a:schemeClr val="tx1"/>
                </a:solidFill>
                <a:latin typeface="+mn-lt"/>
                <a:cs typeface="Arial"/>
              </a:rPr>
              <a:t>https://</a:t>
            </a:r>
            <a:r>
              <a:rPr lang="en-US" sz="1200" dirty="0" err="1">
                <a:solidFill>
                  <a:schemeClr val="tx1"/>
                </a:solidFill>
                <a:latin typeface="+mn-lt"/>
                <a:cs typeface="Arial"/>
              </a:rPr>
              <a:t>en.wikipedia.org</a:t>
            </a:r>
            <a:r>
              <a:rPr lang="en-US" sz="1200" dirty="0">
                <a:solidFill>
                  <a:schemeClr val="tx1"/>
                </a:solidFill>
                <a:latin typeface="+mn-lt"/>
                <a:cs typeface="Arial"/>
              </a:rPr>
              <a:t>/wiki/</a:t>
            </a:r>
            <a:r>
              <a:rPr lang="en-US" sz="1200" dirty="0" err="1">
                <a:solidFill>
                  <a:schemeClr val="tx1"/>
                </a:solidFill>
                <a:latin typeface="+mn-lt"/>
                <a:cs typeface="Arial"/>
              </a:rPr>
              <a:t>Venture_capital</a:t>
            </a:r>
            <a:endParaRPr lang="en-US" sz="1200" dirty="0" smtClean="0">
              <a:solidFill>
                <a:schemeClr val="tx1"/>
              </a:solidFill>
              <a:latin typeface="+mn-lt"/>
              <a:cs typeface="Arial"/>
            </a:endParaRPr>
          </a:p>
        </p:txBody>
      </p:sp>
    </p:spTree>
    <p:extLst>
      <p:ext uri="{BB962C8B-B14F-4D97-AF65-F5344CB8AC3E}">
        <p14:creationId xmlns:p14="http://schemas.microsoft.com/office/powerpoint/2010/main" val="235338632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open-source.jpg"/>
          <p:cNvPicPr>
            <a:picLocks noGrp="1" noChangeAspect="1"/>
          </p:cNvPicPr>
          <p:nvPr>
            <p:ph idx="1"/>
          </p:nvPr>
        </p:nvPicPr>
        <p:blipFill>
          <a:blip r:embed="rId3">
            <a:extLst>
              <a:ext uri="{28A0092B-C50C-407E-A947-70E740481C1C}">
                <a14:useLocalDpi xmlns:a14="http://schemas.microsoft.com/office/drawing/2010/main" val="0"/>
              </a:ext>
            </a:extLst>
          </a:blip>
          <a:srcRect l="-2837" r="-2837"/>
          <a:stretch>
            <a:fillRect/>
          </a:stretch>
        </p:blipFill>
        <p:spPr>
          <a:xfrm>
            <a:off x="304800" y="1069975"/>
            <a:ext cx="8534400" cy="4778375"/>
          </a:xfrm>
        </p:spPr>
      </p:pic>
    </p:spTree>
    <p:extLst>
      <p:ext uri="{BB962C8B-B14F-4D97-AF65-F5344CB8AC3E}">
        <p14:creationId xmlns:p14="http://schemas.microsoft.com/office/powerpoint/2010/main" val="335029123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Nginx</a:t>
            </a:r>
            <a:r>
              <a:rPr lang="en-US" dirty="0" smtClean="0"/>
              <a:t> gaining on Apache</a:t>
            </a:r>
            <a:endParaRPr lang="en-US" dirty="0"/>
          </a:p>
        </p:txBody>
      </p:sp>
      <p:pic>
        <p:nvPicPr>
          <p:cNvPr id="6" name="Picture 5"/>
          <p:cNvPicPr>
            <a:picLocks noChangeAspect="1"/>
          </p:cNvPicPr>
          <p:nvPr/>
        </p:nvPicPr>
        <p:blipFill>
          <a:blip r:embed="rId3"/>
          <a:stretch>
            <a:fillRect/>
          </a:stretch>
        </p:blipFill>
        <p:spPr>
          <a:xfrm>
            <a:off x="0" y="1130300"/>
            <a:ext cx="9144000" cy="4583289"/>
          </a:xfrm>
          <a:prstGeom prst="rect">
            <a:avLst/>
          </a:prstGeom>
        </p:spPr>
      </p:pic>
      <p:sp>
        <p:nvSpPr>
          <p:cNvPr id="7" name="TextBox 6"/>
          <p:cNvSpPr txBox="1"/>
          <p:nvPr/>
        </p:nvSpPr>
        <p:spPr>
          <a:xfrm>
            <a:off x="376264" y="6005405"/>
            <a:ext cx="7091336" cy="444737"/>
          </a:xfrm>
          <a:prstGeom prst="rect">
            <a:avLst/>
          </a:prstGeom>
          <a:noFill/>
        </p:spPr>
        <p:txBody>
          <a:bodyPr wrap="square" rtlCol="0" anchor="t" anchorCtr="0">
            <a:spAutoFit/>
          </a:bodyPr>
          <a:lstStyle/>
          <a:p>
            <a:pPr algn="l">
              <a:lnSpc>
                <a:spcPct val="95000"/>
              </a:lnSpc>
            </a:pPr>
            <a:r>
              <a:rPr lang="en-US" sz="1200" dirty="0" err="1" smtClean="0">
                <a:solidFill>
                  <a:schemeClr val="tx1"/>
                </a:solidFill>
                <a:latin typeface="+mn-lt"/>
                <a:cs typeface="Arial"/>
              </a:rPr>
              <a:t>Netcraft</a:t>
            </a:r>
            <a:r>
              <a:rPr lang="en-US" sz="1200" dirty="0">
                <a:solidFill>
                  <a:schemeClr val="tx1"/>
                </a:solidFill>
                <a:latin typeface="+mn-lt"/>
                <a:cs typeface="Arial"/>
              </a:rPr>
              <a:t> April 2016 Web Server Survey (</a:t>
            </a:r>
            <a:r>
              <a:rPr lang="en-US" sz="1200" dirty="0" smtClean="0">
                <a:solidFill>
                  <a:schemeClr val="tx1"/>
                </a:solidFill>
                <a:latin typeface="+mn-lt"/>
                <a:cs typeface="Arial"/>
              </a:rPr>
              <a:t>http</a:t>
            </a:r>
            <a:r>
              <a:rPr lang="en-US" sz="1200" dirty="0">
                <a:solidFill>
                  <a:schemeClr val="tx1"/>
                </a:solidFill>
                <a:latin typeface="+mn-lt"/>
                <a:cs typeface="Arial"/>
              </a:rPr>
              <a:t>://</a:t>
            </a:r>
            <a:r>
              <a:rPr lang="en-US" sz="1200" dirty="0" err="1">
                <a:solidFill>
                  <a:schemeClr val="tx1"/>
                </a:solidFill>
                <a:latin typeface="+mn-lt"/>
                <a:cs typeface="Arial"/>
              </a:rPr>
              <a:t>news.netcraft.com</a:t>
            </a:r>
            <a:r>
              <a:rPr lang="en-US" sz="1200" dirty="0">
                <a:solidFill>
                  <a:schemeClr val="tx1"/>
                </a:solidFill>
                <a:latin typeface="+mn-lt"/>
                <a:cs typeface="Arial"/>
              </a:rPr>
              <a:t>/archives/2016/04/21/april-2016-web-server-</a:t>
            </a:r>
            <a:r>
              <a:rPr lang="en-US" sz="1200" dirty="0" smtClean="0">
                <a:solidFill>
                  <a:schemeClr val="tx1"/>
                </a:solidFill>
                <a:latin typeface="+mn-lt"/>
                <a:cs typeface="Arial"/>
              </a:rPr>
              <a:t>survey.html)</a:t>
            </a:r>
          </a:p>
        </p:txBody>
      </p:sp>
    </p:spTree>
    <p:extLst>
      <p:ext uri="{BB962C8B-B14F-4D97-AF65-F5344CB8AC3E}">
        <p14:creationId xmlns:p14="http://schemas.microsoft.com/office/powerpoint/2010/main" val="82740358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293">
      <a:dk1>
        <a:srgbClr val="4C6777"/>
      </a:dk1>
      <a:lt1>
        <a:srgbClr val="FFFFFF"/>
      </a:lt1>
      <a:dk2>
        <a:srgbClr val="0E3571"/>
      </a:dk2>
      <a:lt2>
        <a:srgbClr val="DCE3E8"/>
      </a:lt2>
      <a:accent1>
        <a:srgbClr val="0E3571"/>
      </a:accent1>
      <a:accent2>
        <a:srgbClr val="409ED7"/>
      </a:accent2>
      <a:accent3>
        <a:srgbClr val="6DBED2"/>
      </a:accent3>
      <a:accent4>
        <a:srgbClr val="EDC22D"/>
      </a:accent4>
      <a:accent5>
        <a:srgbClr val="6EAE2F"/>
      </a:accent5>
      <a:accent6>
        <a:srgbClr val="ED5E2D"/>
      </a:accent6>
      <a:hlink>
        <a:srgbClr val="4B4B4B"/>
      </a:hlink>
      <a:folHlink>
        <a:srgbClr val="30B6E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19050" cap="flat" cmpd="sng" algn="ctr">
          <a:solidFill>
            <a:schemeClr val="bg2">
              <a:lumMod val="50000"/>
            </a:schemeClr>
          </a:solidFill>
          <a:prstDash val="solid"/>
          <a:round/>
          <a:headEnd type="none" w="med" len="med"/>
          <a:tailEnd type="none" w="med" len="med"/>
        </a:ln>
        <a:effectLst/>
      </a:spPr>
      <a:bodyPr vert="horz" wrap="square" lIns="91440" tIns="45720" rIns="91440" bIns="45720" numCol="1" rtlCol="0" anchor="ctr" anchorCtr="1" compatLnSpc="1">
        <a:prstTxWarp prst="textNoShape">
          <a:avLst/>
        </a:prstTxWarp>
        <a:noAutofit/>
      </a:bodyPr>
      <a:lstStyle>
        <a:defPPr algn="ctr">
          <a:defRPr sz="1600" b="0" dirty="0">
            <a:solidFill>
              <a:schemeClr val="bg1"/>
            </a:solidFill>
            <a:effectLst>
              <a:outerShdw blurRad="38100" dist="38100" dir="2700000" algn="tl">
                <a:srgbClr val="000000">
                  <a:alpha val="43137"/>
                </a:srgbClr>
              </a:outerShdw>
            </a:effectLst>
          </a:defRPr>
        </a:defPPr>
      </a:lstStyle>
    </a:spDef>
    <a:lnDef>
      <a:spPr bwMode="auto">
        <a:noFill/>
        <a:ln w="19050" cap="rnd" cmpd="sng" algn="ctr">
          <a:solidFill>
            <a:schemeClr val="bg2">
              <a:lumMod val="75000"/>
            </a:schemeClr>
          </a:solidFill>
          <a:prstDash val="sysDot"/>
          <a:round/>
          <a:headEnd type="none" w="med" len="med"/>
          <a:tailEnd type="none" w="med" len="med"/>
        </a:ln>
        <a:effectLst/>
      </a:spPr>
      <a:bodyPr/>
      <a:lstStyle/>
    </a:lnDef>
    <a:txDef>
      <a:spPr>
        <a:noFill/>
      </a:spPr>
      <a:bodyPr wrap="square" rtlCol="0" anchor="t" anchorCtr="0">
        <a:spAutoFit/>
      </a:bodyPr>
      <a:lstStyle>
        <a:defPPr algn="l">
          <a:lnSpc>
            <a:spcPct val="95000"/>
          </a:lnSpc>
          <a:defRPr dirty="0" smtClean="0">
            <a:solidFill>
              <a:schemeClr val="tx1"/>
            </a:solidFill>
            <a:latin typeface="+mn-lt"/>
            <a:cs typeface="Arial"/>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3F515C"/>
        </a:dk1>
        <a:lt1>
          <a:srgbClr val="FFFFFF"/>
        </a:lt1>
        <a:dk2>
          <a:srgbClr val="006FA7"/>
        </a:dk2>
        <a:lt2>
          <a:srgbClr val="C8C8C8"/>
        </a:lt2>
        <a:accent1>
          <a:srgbClr val="2295CC"/>
        </a:accent1>
        <a:accent2>
          <a:srgbClr val="9AD6F0"/>
        </a:accent2>
        <a:accent3>
          <a:srgbClr val="FFFFFF"/>
        </a:accent3>
        <a:accent4>
          <a:srgbClr val="34444D"/>
        </a:accent4>
        <a:accent5>
          <a:srgbClr val="ABC8E2"/>
        </a:accent5>
        <a:accent6>
          <a:srgbClr val="8BC2D9"/>
        </a:accent6>
        <a:hlink>
          <a:srgbClr val="FFE2A7"/>
        </a:hlink>
        <a:folHlink>
          <a:srgbClr val="FF9F00"/>
        </a:folHlink>
      </a:clrScheme>
      <a:clrMap bg1="lt1" tx1="dk1" bg2="lt2" tx2="dk2" accent1="accent1" accent2="accent2" accent3="accent3" accent4="accent4" accent5="accent5" accent6="accent6" hlink="hlink" folHlink="folHlink"/>
    </a:extraClrScheme>
    <a:extraClrScheme>
      <a:clrScheme name="Default Design 9">
        <a:dk1>
          <a:srgbClr val="3F515C"/>
        </a:dk1>
        <a:lt1>
          <a:srgbClr val="FFFFFF"/>
        </a:lt1>
        <a:dk2>
          <a:srgbClr val="005782"/>
        </a:dk2>
        <a:lt2>
          <a:srgbClr val="C8C8C8"/>
        </a:lt2>
        <a:accent1>
          <a:srgbClr val="2295CC"/>
        </a:accent1>
        <a:accent2>
          <a:srgbClr val="9AD6F0"/>
        </a:accent2>
        <a:accent3>
          <a:srgbClr val="FFFFFF"/>
        </a:accent3>
        <a:accent4>
          <a:srgbClr val="34444D"/>
        </a:accent4>
        <a:accent5>
          <a:srgbClr val="ABC8E2"/>
        </a:accent5>
        <a:accent6>
          <a:srgbClr val="8BC2D9"/>
        </a:accent6>
        <a:hlink>
          <a:srgbClr val="FFE2A7"/>
        </a:hlink>
        <a:folHlink>
          <a:srgbClr val="FF9F00"/>
        </a:folHlink>
      </a:clrScheme>
      <a:clrMap bg1="lt1" tx1="dk1" bg2="lt2" tx2="dk2" accent1="accent1" accent2="accent2" accent3="accent3" accent4="accent4" accent5="accent5" accent6="accent6" hlink="hlink" folHlink="folHlink"/>
    </a:extraClrScheme>
    <a:extraClrScheme>
      <a:clrScheme name="Default Design 10">
        <a:dk1>
          <a:srgbClr val="3F515C"/>
        </a:dk1>
        <a:lt1>
          <a:srgbClr val="FFFFFF"/>
        </a:lt1>
        <a:dk2>
          <a:srgbClr val="005782"/>
        </a:dk2>
        <a:lt2>
          <a:srgbClr val="C8C8C8"/>
        </a:lt2>
        <a:accent1>
          <a:srgbClr val="2295CC"/>
        </a:accent1>
        <a:accent2>
          <a:srgbClr val="9AD6F0"/>
        </a:accent2>
        <a:accent3>
          <a:srgbClr val="FFFFFF"/>
        </a:accent3>
        <a:accent4>
          <a:srgbClr val="34444D"/>
        </a:accent4>
        <a:accent5>
          <a:srgbClr val="ABC8E2"/>
        </a:accent5>
        <a:accent6>
          <a:srgbClr val="8BC2D9"/>
        </a:accent6>
        <a:hlink>
          <a:srgbClr val="99CC00"/>
        </a:hlink>
        <a:folHlink>
          <a:srgbClr val="FF9F0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5782"/>
        </a:dk2>
        <a:lt2>
          <a:srgbClr val="C8C8C8"/>
        </a:lt2>
        <a:accent1>
          <a:srgbClr val="2295CC"/>
        </a:accent1>
        <a:accent2>
          <a:srgbClr val="9AD6F0"/>
        </a:accent2>
        <a:accent3>
          <a:srgbClr val="FFFFFF"/>
        </a:accent3>
        <a:accent4>
          <a:srgbClr val="000000"/>
        </a:accent4>
        <a:accent5>
          <a:srgbClr val="ABC8E2"/>
        </a:accent5>
        <a:accent6>
          <a:srgbClr val="8BC2D9"/>
        </a:accent6>
        <a:hlink>
          <a:srgbClr val="99CC00"/>
        </a:hlink>
        <a:folHlink>
          <a:srgbClr val="FF9F00"/>
        </a:folHlink>
      </a:clrScheme>
      <a:clrMap bg1="lt1" tx1="dk1" bg2="lt2" tx2="dk2" accent1="accent1" accent2="accent2" accent3="accent3" accent4="accent4" accent5="accent5" accent6="accent6" hlink="hlink" folHlink="folHlink"/>
    </a:extraClrScheme>
    <a:extraClrScheme>
      <a:clrScheme name="Default Design 12">
        <a:dk1>
          <a:srgbClr val="000000"/>
        </a:dk1>
        <a:lt1>
          <a:srgbClr val="FFFFFF"/>
        </a:lt1>
        <a:dk2>
          <a:srgbClr val="B10135"/>
        </a:dk2>
        <a:lt2>
          <a:srgbClr val="C8C8C8"/>
        </a:lt2>
        <a:accent1>
          <a:srgbClr val="005A2E"/>
        </a:accent1>
        <a:accent2>
          <a:srgbClr val="9AD6F0"/>
        </a:accent2>
        <a:accent3>
          <a:srgbClr val="FFFFFF"/>
        </a:accent3>
        <a:accent4>
          <a:srgbClr val="000000"/>
        </a:accent4>
        <a:accent5>
          <a:srgbClr val="AAB5AD"/>
        </a:accent5>
        <a:accent6>
          <a:srgbClr val="8BC2D9"/>
        </a:accent6>
        <a:hlink>
          <a:srgbClr val="99CC00"/>
        </a:hlink>
        <a:folHlink>
          <a:srgbClr val="FF9F00"/>
        </a:folHlink>
      </a:clrScheme>
      <a:clrMap bg1="lt1" tx1="dk1" bg2="lt2" tx2="dk2" accent1="accent1" accent2="accent2" accent3="accent3" accent4="accent4" accent5="accent5" accent6="accent6" hlink="hlink" folHlink="folHlink"/>
    </a:extraClrScheme>
    <a:extraClrScheme>
      <a:clrScheme name="Default Design 13">
        <a:dk1>
          <a:srgbClr val="000000"/>
        </a:dk1>
        <a:lt1>
          <a:srgbClr val="FFFFFF"/>
        </a:lt1>
        <a:dk2>
          <a:srgbClr val="B10135"/>
        </a:dk2>
        <a:lt2>
          <a:srgbClr val="C8C8C8"/>
        </a:lt2>
        <a:accent1>
          <a:srgbClr val="005A2E"/>
        </a:accent1>
        <a:accent2>
          <a:srgbClr val="325292"/>
        </a:accent2>
        <a:accent3>
          <a:srgbClr val="FFFFFF"/>
        </a:accent3>
        <a:accent4>
          <a:srgbClr val="000000"/>
        </a:accent4>
        <a:accent5>
          <a:srgbClr val="AAB5AD"/>
        </a:accent5>
        <a:accent6>
          <a:srgbClr val="2C4984"/>
        </a:accent6>
        <a:hlink>
          <a:srgbClr val="333399"/>
        </a:hlink>
        <a:folHlink>
          <a:srgbClr val="FF9F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B10135"/>
        </a:dk2>
        <a:lt2>
          <a:srgbClr val="C8C8C8"/>
        </a:lt2>
        <a:accent1>
          <a:srgbClr val="005A2E"/>
        </a:accent1>
        <a:accent2>
          <a:srgbClr val="325292"/>
        </a:accent2>
        <a:accent3>
          <a:srgbClr val="FFFFFF"/>
        </a:accent3>
        <a:accent4>
          <a:srgbClr val="000000"/>
        </a:accent4>
        <a:accent5>
          <a:srgbClr val="AAB5AD"/>
        </a:accent5>
        <a:accent6>
          <a:srgbClr val="2C4984"/>
        </a:accent6>
        <a:hlink>
          <a:srgbClr val="461964"/>
        </a:hlink>
        <a:folHlink>
          <a:srgbClr val="FF9F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2A7DC5"/>
        </a:dk2>
        <a:lt2>
          <a:srgbClr val="C8C8C8"/>
        </a:lt2>
        <a:accent1>
          <a:srgbClr val="008F36"/>
        </a:accent1>
        <a:accent2>
          <a:srgbClr val="603385"/>
        </a:accent2>
        <a:accent3>
          <a:srgbClr val="FFFFFF"/>
        </a:accent3>
        <a:accent4>
          <a:srgbClr val="000000"/>
        </a:accent4>
        <a:accent5>
          <a:srgbClr val="AAC6AE"/>
        </a:accent5>
        <a:accent6>
          <a:srgbClr val="562D78"/>
        </a:accent6>
        <a:hlink>
          <a:srgbClr val="0D387D"/>
        </a:hlink>
        <a:folHlink>
          <a:srgbClr val="FF9F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2A7DC5"/>
        </a:dk2>
        <a:lt2>
          <a:srgbClr val="C8C8C8"/>
        </a:lt2>
        <a:accent1>
          <a:srgbClr val="008F36"/>
        </a:accent1>
        <a:accent2>
          <a:srgbClr val="603385"/>
        </a:accent2>
        <a:accent3>
          <a:srgbClr val="FFFFFF"/>
        </a:accent3>
        <a:accent4>
          <a:srgbClr val="000000"/>
        </a:accent4>
        <a:accent5>
          <a:srgbClr val="AAC6AE"/>
        </a:accent5>
        <a:accent6>
          <a:srgbClr val="562D78"/>
        </a:accent6>
        <a:hlink>
          <a:srgbClr val="0D387D"/>
        </a:hlink>
        <a:folHlink>
          <a:srgbClr val="FFFF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48508</TotalTime>
  <Words>1114</Words>
  <Application>Microsoft Macintosh PowerPoint</Application>
  <PresentationFormat>On-screen Show (4:3)</PresentationFormat>
  <Paragraphs>187</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Building a fundable open source company</vt:lpstr>
      <vt:lpstr>About me</vt:lpstr>
      <vt:lpstr>About Scale Venture Partners</vt:lpstr>
      <vt:lpstr>Why Open Source</vt:lpstr>
      <vt:lpstr>Building a company</vt:lpstr>
      <vt:lpstr>PowerPoint Presentation</vt:lpstr>
      <vt:lpstr>Venture 101</vt:lpstr>
      <vt:lpstr>PowerPoint Presentation</vt:lpstr>
      <vt:lpstr>Nginx gaining on Apache</vt:lpstr>
      <vt:lpstr>Red Hat </vt:lpstr>
      <vt:lpstr>MySQL</vt:lpstr>
      <vt:lpstr>First OSS Business Model</vt:lpstr>
      <vt:lpstr>PowerPoint Presentation</vt:lpstr>
      <vt:lpstr>Service Model is Dead</vt:lpstr>
      <vt:lpstr>What’s Next</vt:lpstr>
      <vt:lpstr>Community</vt:lpstr>
      <vt:lpstr>Open Core</vt:lpstr>
      <vt:lpstr>Open Core - Examples</vt:lpstr>
      <vt:lpstr>The Modern Application Stack</vt:lpstr>
      <vt:lpstr>Software-as-a-Service (SaaS)</vt:lpstr>
      <vt:lpstr>SaaS - Examples</vt:lpstr>
      <vt:lpstr>OSS-powered services</vt:lpstr>
      <vt:lpstr>The next OSS business model</vt:lpstr>
      <vt:lpstr>Beyond the Business Model</vt:lpstr>
      <vt:lpstr>Summary</vt:lpstr>
      <vt:lpstr>Q &amp; A</vt:lpstr>
    </vt:vector>
  </TitlesOfParts>
  <Company>Metanautix</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David Privratsky</dc:creator>
  <cp:lastModifiedBy>Ariel Tseitlin</cp:lastModifiedBy>
  <cp:revision>2865</cp:revision>
  <cp:lastPrinted>2014-10-02T18:34:26Z</cp:lastPrinted>
  <dcterms:created xsi:type="dcterms:W3CDTF">2014-01-15T16:50:50Z</dcterms:created>
  <dcterms:modified xsi:type="dcterms:W3CDTF">2016-07-15T00:09:33Z</dcterms:modified>
</cp:coreProperties>
</file>