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05" r:id="rId5"/>
    <p:sldMasterId id="2147483912" r:id="rId6"/>
  </p:sldMasterIdLst>
  <p:notesMasterIdLst>
    <p:notesMasterId r:id="rId132"/>
  </p:notesMasterIdLst>
  <p:handoutMasterIdLst>
    <p:handoutMasterId r:id="rId133"/>
  </p:handoutMasterIdLst>
  <p:sldIdLst>
    <p:sldId id="808" r:id="rId7"/>
    <p:sldId id="646" r:id="rId8"/>
    <p:sldId id="647" r:id="rId9"/>
    <p:sldId id="648" r:id="rId10"/>
    <p:sldId id="649" r:id="rId11"/>
    <p:sldId id="650" r:id="rId12"/>
    <p:sldId id="652" r:id="rId13"/>
    <p:sldId id="651" r:id="rId14"/>
    <p:sldId id="653" r:id="rId15"/>
    <p:sldId id="654" r:id="rId16"/>
    <p:sldId id="655" r:id="rId17"/>
    <p:sldId id="657" r:id="rId18"/>
    <p:sldId id="656" r:id="rId19"/>
    <p:sldId id="658" r:id="rId20"/>
    <p:sldId id="694" r:id="rId21"/>
    <p:sldId id="659" r:id="rId22"/>
    <p:sldId id="660" r:id="rId23"/>
    <p:sldId id="661" r:id="rId24"/>
    <p:sldId id="677" r:id="rId25"/>
    <p:sldId id="678" r:id="rId26"/>
    <p:sldId id="676" r:id="rId27"/>
    <p:sldId id="732" r:id="rId28"/>
    <p:sldId id="733" r:id="rId29"/>
    <p:sldId id="664" r:id="rId30"/>
    <p:sldId id="734" r:id="rId31"/>
    <p:sldId id="736" r:id="rId32"/>
    <p:sldId id="665" r:id="rId33"/>
    <p:sldId id="722" r:id="rId34"/>
    <p:sldId id="723" r:id="rId35"/>
    <p:sldId id="724" r:id="rId36"/>
    <p:sldId id="725" r:id="rId37"/>
    <p:sldId id="735" r:id="rId38"/>
    <p:sldId id="675" r:id="rId39"/>
    <p:sldId id="669" r:id="rId40"/>
    <p:sldId id="742" r:id="rId41"/>
    <p:sldId id="668" r:id="rId42"/>
    <p:sldId id="673" r:id="rId43"/>
    <p:sldId id="680" r:id="rId44"/>
    <p:sldId id="737" r:id="rId45"/>
    <p:sldId id="696" r:id="rId46"/>
    <p:sldId id="748" r:id="rId47"/>
    <p:sldId id="697" r:id="rId48"/>
    <p:sldId id="738" r:id="rId49"/>
    <p:sldId id="739" r:id="rId50"/>
    <p:sldId id="740" r:id="rId51"/>
    <p:sldId id="741" r:id="rId52"/>
    <p:sldId id="743" r:id="rId53"/>
    <p:sldId id="744" r:id="rId54"/>
    <p:sldId id="745" r:id="rId55"/>
    <p:sldId id="746" r:id="rId56"/>
    <p:sldId id="747" r:id="rId57"/>
    <p:sldId id="749" r:id="rId58"/>
    <p:sldId id="750" r:id="rId59"/>
    <p:sldId id="751" r:id="rId60"/>
    <p:sldId id="704" r:id="rId61"/>
    <p:sldId id="752" r:id="rId62"/>
    <p:sldId id="705" r:id="rId63"/>
    <p:sldId id="706" r:id="rId64"/>
    <p:sldId id="753" r:id="rId65"/>
    <p:sldId id="708" r:id="rId66"/>
    <p:sldId id="709" r:id="rId67"/>
    <p:sldId id="755" r:id="rId68"/>
    <p:sldId id="756" r:id="rId69"/>
    <p:sldId id="754" r:id="rId70"/>
    <p:sldId id="757" r:id="rId71"/>
    <p:sldId id="758" r:id="rId72"/>
    <p:sldId id="759" r:id="rId73"/>
    <p:sldId id="760" r:id="rId74"/>
    <p:sldId id="761" r:id="rId75"/>
    <p:sldId id="728" r:id="rId76"/>
    <p:sldId id="762" r:id="rId77"/>
    <p:sldId id="763" r:id="rId78"/>
    <p:sldId id="764" r:id="rId79"/>
    <p:sldId id="765" r:id="rId80"/>
    <p:sldId id="766" r:id="rId81"/>
    <p:sldId id="767" r:id="rId82"/>
    <p:sldId id="768" r:id="rId83"/>
    <p:sldId id="769" r:id="rId84"/>
    <p:sldId id="721" r:id="rId85"/>
    <p:sldId id="700" r:id="rId86"/>
    <p:sldId id="666" r:id="rId87"/>
    <p:sldId id="770" r:id="rId88"/>
    <p:sldId id="771" r:id="rId89"/>
    <p:sldId id="772" r:id="rId90"/>
    <p:sldId id="773" r:id="rId91"/>
    <p:sldId id="774" r:id="rId92"/>
    <p:sldId id="775" r:id="rId93"/>
    <p:sldId id="778" r:id="rId94"/>
    <p:sldId id="731" r:id="rId95"/>
    <p:sldId id="730" r:id="rId96"/>
    <p:sldId id="727" r:id="rId97"/>
    <p:sldId id="777" r:id="rId98"/>
    <p:sldId id="720" r:id="rId99"/>
    <p:sldId id="781" r:id="rId100"/>
    <p:sldId id="779" r:id="rId101"/>
    <p:sldId id="780" r:id="rId102"/>
    <p:sldId id="782" r:id="rId103"/>
    <p:sldId id="784" r:id="rId104"/>
    <p:sldId id="783" r:id="rId105"/>
    <p:sldId id="786" r:id="rId106"/>
    <p:sldId id="787" r:id="rId107"/>
    <p:sldId id="785" r:id="rId108"/>
    <p:sldId id="788" r:id="rId109"/>
    <p:sldId id="789" r:id="rId110"/>
    <p:sldId id="790" r:id="rId111"/>
    <p:sldId id="791" r:id="rId112"/>
    <p:sldId id="793" r:id="rId113"/>
    <p:sldId id="792" r:id="rId114"/>
    <p:sldId id="794" r:id="rId115"/>
    <p:sldId id="795" r:id="rId116"/>
    <p:sldId id="802" r:id="rId117"/>
    <p:sldId id="703" r:id="rId118"/>
    <p:sldId id="729" r:id="rId119"/>
    <p:sldId id="796" r:id="rId120"/>
    <p:sldId id="797" r:id="rId121"/>
    <p:sldId id="798" r:id="rId122"/>
    <p:sldId id="799" r:id="rId123"/>
    <p:sldId id="800" r:id="rId124"/>
    <p:sldId id="801" r:id="rId125"/>
    <p:sldId id="803" r:id="rId126"/>
    <p:sldId id="805" r:id="rId127"/>
    <p:sldId id="804" r:id="rId128"/>
    <p:sldId id="806" r:id="rId129"/>
    <p:sldId id="807" r:id="rId130"/>
    <p:sldId id="645" r:id="rId1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292929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292929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292929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292929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292929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292929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292929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292929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292929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3D0"/>
    <a:srgbClr val="9FA7B3"/>
    <a:srgbClr val="52455A"/>
    <a:srgbClr val="FF6565"/>
    <a:srgbClr val="0053C3"/>
    <a:srgbClr val="B0B7BB"/>
    <a:srgbClr val="D9D9D9"/>
    <a:srgbClr val="FF8F8F"/>
    <a:srgbClr val="FF8817"/>
    <a:srgbClr val="FF8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70" autoAdjust="0"/>
  </p:normalViewPr>
  <p:slideViewPr>
    <p:cSldViewPr snapToGrid="0">
      <p:cViewPr varScale="1">
        <p:scale>
          <a:sx n="77" d="100"/>
          <a:sy n="77" d="100"/>
        </p:scale>
        <p:origin x="1042" y="53"/>
      </p:cViewPr>
      <p:guideLst>
        <p:guide orient="horz" pos="2160"/>
        <p:guide pos="786"/>
      </p:guideLst>
    </p:cSldViewPr>
  </p:slideViewPr>
  <p:outlineViewPr>
    <p:cViewPr>
      <p:scale>
        <a:sx n="33" d="100"/>
        <a:sy n="33" d="100"/>
      </p:scale>
      <p:origin x="0" y="-9180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95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26" Type="http://schemas.openxmlformats.org/officeDocument/2006/relationships/slide" Target="slides/slide120.xml"/><Relationship Id="rId13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13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3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30" Type="http://schemas.openxmlformats.org/officeDocument/2006/relationships/slide" Target="slides/slide124.xml"/><Relationship Id="rId13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theme" Target="theme/theme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0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1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fld id="{0F3AC1AB-A7A8-4DFF-B258-11ED1984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25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defRPr>
            </a:lvl1pPr>
          </a:lstStyle>
          <a:p>
            <a:fld id="{0F3AC1AB-A7A8-4DFF-B258-11ED19841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05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69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5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535-8315-43C8-A3AC-8726C46CCC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9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535-8315-43C8-A3AC-8726C46CCC9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11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535-8315-43C8-A3AC-8726C46CCC9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4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535-8315-43C8-A3AC-8726C46CCC9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6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535-8315-43C8-A3AC-8726C46CCC9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86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535-8315-43C8-A3AC-8726C46CCC9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58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6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8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3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9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535-8315-43C8-A3AC-8726C46CCC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5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535-8315-43C8-A3AC-8726C46CCC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4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4A535-8315-43C8-A3AC-8726C46CCC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8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2010, SAS Institute Inc. All rights reserved.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AC1AB-A7A8-4DFF-B258-11ED1984126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3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174" y="1225550"/>
            <a:ext cx="8201025" cy="200176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/>
            </a:lvl2pPr>
            <a:lvl3pPr>
              <a:buClr>
                <a:schemeClr val="accent2"/>
              </a:buClr>
              <a:buFont typeface="Arial" pitchFamily="34" charset="0"/>
              <a:buChar char="»"/>
              <a:defRPr/>
            </a:lvl3pPr>
            <a:lvl4pPr>
              <a:buClr>
                <a:schemeClr val="accent2"/>
              </a:buClr>
              <a:buFont typeface="Arial" pitchFamily="34" charset="0"/>
              <a:buChar char="»"/>
              <a:defRPr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7615" y="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80808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80808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76694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57615" y="-6585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80808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808080"/>
              </a:solidFill>
              <a:latin typeface="Arial"/>
              <a:ea typeface="+mn-ea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6248400" y="6464898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© 2016 Brent Laster</a:t>
            </a:r>
            <a:endParaRPr lang="en-US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389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2" y="158641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5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416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7154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41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555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48" y="52291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2" y="56448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41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38" y="40099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01037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907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7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42" y="15555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17" y="50254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68" y="50292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9" y="50291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199"/>
            <a:ext cx="131344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099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42" y="272360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04" y="272360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04" y="38099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38" y="27677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38" y="38100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677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38" y="38100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733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86" name="Picture 6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181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35203"/>
            <a:ext cx="123724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17" y="501475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17" y="50147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50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20" y="56448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21" y="56448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104" name="Picture 8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34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17" y="56388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66361" y="622044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9" name="Footer Placeholder 4"/>
          <p:cNvSpPr txBox="1">
            <a:spLocks/>
          </p:cNvSpPr>
          <p:nvPr/>
        </p:nvSpPr>
        <p:spPr>
          <a:xfrm>
            <a:off x="5516900" y="6360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© 2016 Brent Laster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003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2" y="158641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5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416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7154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41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555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48" y="52291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2" y="56448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41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38" y="40099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01037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907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7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42" y="15555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17" y="50254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68" y="50292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9" y="50291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199"/>
            <a:ext cx="131344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099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42" y="272360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04" y="272360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04" y="38099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38" y="27677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38" y="38100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677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38" y="38100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733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86" name="Picture 6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181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35203"/>
            <a:ext cx="123724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17" y="501475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17" y="50147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50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20" y="56448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21" y="56448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104" name="Picture 8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34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17" y="56388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66361" y="622044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9" name="Footer Placeholder 4"/>
          <p:cNvSpPr txBox="1">
            <a:spLocks/>
          </p:cNvSpPr>
          <p:nvPr/>
        </p:nvSpPr>
        <p:spPr>
          <a:xfrm>
            <a:off x="5516900" y="6360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© 2016 Brent Laster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Straight Wood Grain - SW-56-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42"/>
            <a:ext cx="595223" cy="4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855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34B009-D5DF-4962-9154-F29290BA3BA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D517CF-9211-4AB7-9469-DB66F7D2B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197" y="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80808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71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2142" y="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80808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148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57615" y="-6585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80808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80808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425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2" y="158641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5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416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7154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41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555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48" y="52291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2" y="56448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41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38" y="40099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01037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907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7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42" y="15555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17" y="50254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68" y="50292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9" y="50291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199"/>
            <a:ext cx="131344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099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42" y="272360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04" y="272360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04" y="38099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38" y="27677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38" y="38100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677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38" y="38100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733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86" name="Picture 6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181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35203"/>
            <a:ext cx="123724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17" y="501475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17" y="50147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50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20" y="56448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21" y="56448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104" name="Picture 8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34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17" y="56388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66361" y="622044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9" name="Footer Placeholder 4"/>
          <p:cNvSpPr txBox="1">
            <a:spLocks/>
          </p:cNvSpPr>
          <p:nvPr/>
        </p:nvSpPr>
        <p:spPr>
          <a:xfrm>
            <a:off x="5516900" y="6360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© 2015 Brent Laster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0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2" y="158641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5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5416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7154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41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555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48" y="52291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2" y="56448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41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38" y="40099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01037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907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74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42" y="15555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17" y="50254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68" y="50292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9" y="50291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199"/>
            <a:ext cx="131344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099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42" y="272360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04" y="272360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04" y="38099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38" y="27677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38" y="38100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677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38" y="38100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733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86" name="Picture 6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181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35203"/>
            <a:ext cx="123724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17" y="501475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17" y="50147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50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20" y="56448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21" y="56448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104" name="Picture 80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34" y="5638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www.nofluffjuststuff.com/styles/images/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17" y="56388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66361" y="622044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00000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9" name="Footer Placeholder 4"/>
          <p:cNvSpPr txBox="1">
            <a:spLocks/>
          </p:cNvSpPr>
          <p:nvPr/>
        </p:nvSpPr>
        <p:spPr>
          <a:xfrm>
            <a:off x="5516900" y="636035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© 2015 Brent Laster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Straight Wood Grain - SW-56-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42"/>
            <a:ext cx="595223" cy="4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6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174" y="1225550"/>
            <a:ext cx="8201025" cy="200176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/>
            </a:lvl2pPr>
            <a:lvl3pPr>
              <a:buClr>
                <a:schemeClr val="accent2"/>
              </a:buClr>
              <a:buFont typeface="Arial" pitchFamily="34" charset="0"/>
              <a:buChar char="»"/>
              <a:defRPr/>
            </a:lvl3pPr>
            <a:lvl4pPr>
              <a:buClr>
                <a:schemeClr val="accent2"/>
              </a:buClr>
              <a:buFont typeface="Arial" pitchFamily="34" charset="0"/>
              <a:buChar char="»"/>
              <a:defRPr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6083" y="0"/>
            <a:ext cx="116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80808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808080"/>
              </a:solidFill>
              <a:latin typeface="Arial"/>
              <a:ea typeface="+mn-ea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248400" y="6464898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© 2016 Brent Laster</a:t>
            </a:r>
            <a:endParaRPr lang="en-US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0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197" y="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80808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248400" y="6464898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© 2016 Brent Laster</a:t>
            </a:r>
            <a:endParaRPr lang="en-US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7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2142" y="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1284E9-94DB-4DD1-A409-7E35AAE7ECDF}" type="slidenum">
              <a:rPr lang="en-US" sz="3200" smtClean="0">
                <a:solidFill>
                  <a:srgbClr val="808080"/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32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52400"/>
            <a:ext cx="584200" cy="533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0" name="Line 47"/>
          <p:cNvSpPr>
            <a:spLocks noChangeShapeType="1"/>
          </p:cNvSpPr>
          <p:nvPr userDrawn="1"/>
        </p:nvSpPr>
        <p:spPr bwMode="auto">
          <a:xfrm>
            <a:off x="733425" y="2861945"/>
            <a:ext cx="767715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248400" y="6464898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© 2016 Brent Laster</a:t>
            </a:r>
            <a:endParaRPr lang="en-US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4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8.jpe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image" Target="../media/image2.jpeg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Straight Wood Grain - SW-56-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" y="6449231"/>
            <a:ext cx="9126443" cy="4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5" name="Picture 97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7" y="28194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34400" y="6814357"/>
            <a:ext cx="434343" cy="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27" y="6757207"/>
            <a:ext cx="80623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97" y="647700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77000"/>
            <a:ext cx="23461" cy="2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70560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45" y="676275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27" y="666750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93" y="661416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79" y="655701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97" y="6505575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79" y="6793402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42" y="6707677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56" y="6783877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23" y="6654165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947" y="6477003"/>
            <a:ext cx="46945" cy="1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788359"/>
            <a:ext cx="14567" cy="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13" y="6792888"/>
            <a:ext cx="35270" cy="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614" y="672465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01" y="6832193"/>
            <a:ext cx="26499" cy="2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022081" y="6736081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22" y="6793402"/>
            <a:ext cx="24090" cy="2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24" y="6738848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01" y="6778877"/>
            <a:ext cx="38797" cy="4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320" y="6756683"/>
            <a:ext cx="29149" cy="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69" y="6801661"/>
            <a:ext cx="26499" cy="3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54065" y="6801833"/>
            <a:ext cx="31227" cy="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842" y="7068390"/>
            <a:ext cx="14958" cy="1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91600" y="6851823"/>
            <a:ext cx="55737" cy="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387" y="6831339"/>
            <a:ext cx="21900" cy="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87" y="6778256"/>
            <a:ext cx="19909" cy="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61" y="17357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6" y="28828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7921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59" y="-111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69" y="16001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09" y="281939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-111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Picture 31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5562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1" name="Picture 33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69" y="17446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3" name="Picture 35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69" y="29638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Picture 37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9" y="40644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Picture 3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2231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Picture 41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2231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153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3" name="Picture 45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1" y="4038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5" name="Picture 47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19" y="40385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7" name="Picture 4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2231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" name="Picture 51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21" y="4038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1" name="Picture 53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52153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3" name="Picture 55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09" y="40095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5" name="Picture 57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52196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7" name="Picture 5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09" y="4038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9" name="Picture 61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6" y="52178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1" name="Picture 63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65" y="40004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3" name="Picture 65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65" y="4114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5" name="Picture 67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52196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7" name="Picture 6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6" y="5334000"/>
            <a:ext cx="1108364" cy="11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7"/>
          <p:cNvSpPr txBox="1">
            <a:spLocks/>
          </p:cNvSpPr>
          <p:nvPr/>
        </p:nvSpPr>
        <p:spPr>
          <a:xfrm>
            <a:off x="8591550" y="6124575"/>
            <a:ext cx="552450" cy="314325"/>
          </a:xfrm>
          <a:prstGeom prst="rect">
            <a:avLst/>
          </a:prstGeom>
        </p:spPr>
        <p:txBody>
          <a:bodyPr anchor="ctr"/>
          <a:lstStyle/>
          <a:p>
            <a:pPr algn="r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</a:pPr>
            <a:fld id="{4E75C7A2-4D03-4E3A-8789-D5A3CA26C55E}" type="slidenum">
              <a:rPr lang="en-US" sz="800">
                <a:solidFill>
                  <a:srgbClr val="B0B7BB"/>
                </a:solidFill>
                <a:latin typeface="Arial"/>
              </a:rPr>
              <a:pPr algn="r">
                <a:spcBef>
                  <a:spcPct val="50000"/>
                </a:spcBef>
                <a:spcAft>
                  <a:spcPct val="17000"/>
                </a:spcAft>
                <a:buClr>
                  <a:srgbClr val="000000"/>
                </a:buClr>
                <a:buFont typeface="Wingdings" pitchFamily="2" charset="2"/>
                <a:buNone/>
              </a:pPr>
              <a:t>‹#›</a:t>
            </a:fld>
            <a:endParaRPr lang="en-US" sz="800" dirty="0">
              <a:solidFill>
                <a:srgbClr val="B0B7BB"/>
              </a:solidFill>
              <a:latin typeface="Arial"/>
            </a:endParaRPr>
          </a:p>
        </p:txBody>
      </p:sp>
      <p:pic>
        <p:nvPicPr>
          <p:cNvPr id="7239" name="Picture 71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07" y="17446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1" name="Picture 73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92" y="29638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3" name="Picture 75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19" y="-111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5" name="Picture 77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42" y="6397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7" name="Picture 7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92" y="180974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9" name="Picture 81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92" y="29940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1" name="Picture 83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3" name="Picture 85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59" y="-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5" name="Picture 87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61" y="5857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7" name="Picture 8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34" y="55562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9" name="Picture 91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86" y="177482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1" name="Picture 93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11" y="296862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3" name="Picture 95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85813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7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07" y="6397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3" y="169068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9" y="169068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1" y="6397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7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82" y="-111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7" y="-206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07" y="7921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177800"/>
            <a:ext cx="82057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title style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0168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225550"/>
            <a:ext cx="8201025" cy="20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0" name="Picture 2" descr="Straight Wood Grain - SW-56-2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42"/>
            <a:ext cx="595223" cy="4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oter Placeholder 4"/>
          <p:cNvSpPr txBox="1">
            <a:spLocks/>
          </p:cNvSpPr>
          <p:nvPr userDrawn="1"/>
        </p:nvSpPr>
        <p:spPr>
          <a:xfrm>
            <a:off x="6248400" y="6464898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© 2016 Brent Laster</a:t>
            </a:r>
            <a:endParaRPr lang="en-US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9pPr>
    </p:titleStyle>
    <p:bodyStyle>
      <a:lvl1pPr marL="347663" indent="-347663" algn="l" rtl="0" eaLnBrk="1" fontAlgn="base" hangingPunct="1">
        <a:lnSpc>
          <a:spcPct val="90000"/>
        </a:lnSpc>
        <a:spcBef>
          <a:spcPct val="35000"/>
        </a:spcBef>
        <a:spcAft>
          <a:spcPct val="17000"/>
        </a:spcAft>
        <a:buClr>
          <a:schemeClr val="accent2"/>
        </a:buClr>
        <a:buFont typeface="Wingdings" pitchFamily="2" charset="2"/>
        <a:buChar char="§"/>
        <a:defRPr sz="2400">
          <a:solidFill>
            <a:srgbClr val="292929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4213" indent="-222250" algn="l" rtl="0" eaLnBrk="1" fontAlgn="base" hangingPunct="1">
        <a:lnSpc>
          <a:spcPct val="92000"/>
        </a:lnSpc>
        <a:spcBef>
          <a:spcPct val="17000"/>
        </a:spcBef>
        <a:spcAft>
          <a:spcPct val="17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ＭＳ Ｐゴシック" pitchFamily="-112" charset="-128"/>
        </a:defRPr>
      </a:lvl2pPr>
      <a:lvl3pPr marL="1025525" indent="-227013" algn="l" rtl="0" eaLnBrk="1" fontAlgn="base" hangingPunct="1">
        <a:lnSpc>
          <a:spcPct val="92000"/>
        </a:lnSpc>
        <a:spcBef>
          <a:spcPct val="17000"/>
        </a:spcBef>
        <a:spcAft>
          <a:spcPct val="17000"/>
        </a:spcAft>
        <a:buClr>
          <a:schemeClr val="accent2"/>
        </a:buClr>
        <a:buFont typeface="Arial" pitchFamily="34" charset="0"/>
        <a:buChar char="»"/>
        <a:defRPr sz="2000">
          <a:solidFill>
            <a:schemeClr val="bg2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»"/>
        <a:defRPr sz="2000">
          <a:solidFill>
            <a:schemeClr val="bg2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bg2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Straight Wood Grain - SW-56-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" y="6449231"/>
            <a:ext cx="9126443" cy="4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5" name="Picture 97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7" y="28194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34400" y="6814357"/>
            <a:ext cx="434343" cy="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27" y="6757207"/>
            <a:ext cx="80623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97" y="647700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77000"/>
            <a:ext cx="23461" cy="2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70560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45" y="676275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27" y="666750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93" y="661416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79" y="655701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97" y="6505575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79" y="6793402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42" y="6707677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56" y="6783877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23" y="6654165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947" y="6477003"/>
            <a:ext cx="46945" cy="1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788359"/>
            <a:ext cx="14567" cy="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13" y="6792888"/>
            <a:ext cx="35270" cy="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614" y="6724650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01" y="6832193"/>
            <a:ext cx="26499" cy="2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022081" y="6736081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22" y="6793402"/>
            <a:ext cx="24090" cy="2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24" y="6738848"/>
            <a:ext cx="4694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001" y="6778877"/>
            <a:ext cx="38797" cy="4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320" y="6756683"/>
            <a:ext cx="29149" cy="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69" y="6801661"/>
            <a:ext cx="26499" cy="3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54065" y="6801833"/>
            <a:ext cx="31227" cy="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842" y="7068390"/>
            <a:ext cx="14958" cy="1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91600" y="6851823"/>
            <a:ext cx="55737" cy="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387" y="6831339"/>
            <a:ext cx="21900" cy="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87" y="6778256"/>
            <a:ext cx="19909" cy="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61" y="17357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6" y="28828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7921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59" y="-111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69" y="16001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09" y="281939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-111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Picture 31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5562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1" name="Picture 33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69" y="17446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3" name="Picture 35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69" y="29638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Picture 37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9" y="40644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Picture 3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2231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Picture 41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2231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153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3" name="Picture 45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1" y="4038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5" name="Picture 47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19" y="40385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7" name="Picture 4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2231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" name="Picture 51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21" y="4038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1" name="Picture 53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52153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3" name="Picture 55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09" y="400957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5" name="Picture 57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52196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7" name="Picture 5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09" y="4038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29" name="Picture 61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6" y="521788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1" name="Picture 63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65" y="400049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3" name="Picture 65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65" y="41147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5" name="Picture 67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52196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37" name="Picture 6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6" y="5334000"/>
            <a:ext cx="1108364" cy="11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7"/>
          <p:cNvSpPr txBox="1">
            <a:spLocks/>
          </p:cNvSpPr>
          <p:nvPr/>
        </p:nvSpPr>
        <p:spPr>
          <a:xfrm>
            <a:off x="8591550" y="6124575"/>
            <a:ext cx="552450" cy="314325"/>
          </a:xfrm>
          <a:prstGeom prst="rect">
            <a:avLst/>
          </a:prstGeom>
        </p:spPr>
        <p:txBody>
          <a:bodyPr anchor="ctr"/>
          <a:lstStyle/>
          <a:p>
            <a:pPr algn="r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</a:pPr>
            <a:fld id="{4E75C7A2-4D03-4E3A-8789-D5A3CA26C55E}" type="slidenum">
              <a:rPr lang="en-US" sz="800">
                <a:solidFill>
                  <a:srgbClr val="B0B7BB"/>
                </a:solidFill>
                <a:latin typeface="Arial"/>
              </a:rPr>
              <a:pPr algn="r">
                <a:spcBef>
                  <a:spcPct val="50000"/>
                </a:spcBef>
                <a:spcAft>
                  <a:spcPct val="17000"/>
                </a:spcAft>
                <a:buClr>
                  <a:srgbClr val="000000"/>
                </a:buClr>
                <a:buFont typeface="Wingdings" pitchFamily="2" charset="2"/>
                <a:buNone/>
              </a:pPr>
              <a:t>‹#›</a:t>
            </a:fld>
            <a:endParaRPr lang="en-US" sz="800" dirty="0">
              <a:solidFill>
                <a:srgbClr val="B0B7BB"/>
              </a:solidFill>
              <a:latin typeface="Arial"/>
            </a:endParaRPr>
          </a:p>
        </p:txBody>
      </p:sp>
      <p:pic>
        <p:nvPicPr>
          <p:cNvPr id="7239" name="Picture 71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07" y="174465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1" name="Picture 73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92" y="296386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3" name="Picture 75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19" y="-111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5" name="Picture 77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42" y="6397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7" name="Picture 7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92" y="180974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9" name="Picture 81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92" y="29940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1" name="Picture 83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3" name="Picture 85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59" y="-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5" name="Picture 87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61" y="5857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7" name="Picture 8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34" y="55562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9" name="Picture 91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86" y="177482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1" name="Picture 93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11" y="296862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3" name="Picture 95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85813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67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07" y="6397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3" y="169068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9" y="169068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1" y="6397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7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82" y="-111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7" y="-206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07" y="7921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9" descr="http://www.nofluffjuststuff.com/styles/images/b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177800"/>
            <a:ext cx="82057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title style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0168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225550"/>
            <a:ext cx="8201025" cy="20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0" name="Picture 2" descr="Straight Wood Grain - SW-56-2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42"/>
            <a:ext cx="595223" cy="4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oter Placeholder 4"/>
          <p:cNvSpPr txBox="1">
            <a:spLocks/>
          </p:cNvSpPr>
          <p:nvPr userDrawn="1"/>
        </p:nvSpPr>
        <p:spPr>
          <a:xfrm>
            <a:off x="6248400" y="6464898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© 2016 Brent Laster</a:t>
            </a:r>
            <a:endParaRPr lang="en-US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9pPr>
    </p:titleStyle>
    <p:bodyStyle>
      <a:lvl1pPr marL="347663" indent="-347663" algn="l" rtl="0" eaLnBrk="1" fontAlgn="base" hangingPunct="1">
        <a:lnSpc>
          <a:spcPct val="90000"/>
        </a:lnSpc>
        <a:spcBef>
          <a:spcPct val="35000"/>
        </a:spcBef>
        <a:spcAft>
          <a:spcPct val="17000"/>
        </a:spcAft>
        <a:buClr>
          <a:schemeClr val="accent2"/>
        </a:buClr>
        <a:buFont typeface="Wingdings" pitchFamily="2" charset="2"/>
        <a:buChar char="§"/>
        <a:defRPr sz="2400">
          <a:solidFill>
            <a:srgbClr val="292929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4213" indent="-222250" algn="l" rtl="0" eaLnBrk="1" fontAlgn="base" hangingPunct="1">
        <a:lnSpc>
          <a:spcPct val="92000"/>
        </a:lnSpc>
        <a:spcBef>
          <a:spcPct val="17000"/>
        </a:spcBef>
        <a:spcAft>
          <a:spcPct val="17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ＭＳ Ｐゴシック" pitchFamily="-112" charset="-128"/>
        </a:defRPr>
      </a:lvl2pPr>
      <a:lvl3pPr marL="1025525" indent="-227013" algn="l" rtl="0" eaLnBrk="1" fontAlgn="base" hangingPunct="1">
        <a:lnSpc>
          <a:spcPct val="92000"/>
        </a:lnSpc>
        <a:spcBef>
          <a:spcPct val="17000"/>
        </a:spcBef>
        <a:spcAft>
          <a:spcPct val="17000"/>
        </a:spcAft>
        <a:buClr>
          <a:schemeClr val="accent2"/>
        </a:buClr>
        <a:buFont typeface="Arial" pitchFamily="34" charset="0"/>
        <a:buChar char="»"/>
        <a:defRPr sz="2000">
          <a:solidFill>
            <a:schemeClr val="bg2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»"/>
        <a:defRPr sz="2000">
          <a:solidFill>
            <a:schemeClr val="bg2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bg2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172.16.0.20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enkins-ci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iki.jenkins-ci.or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brentlaster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le.org/docs/current/dsl/org.gradle.api.tasks.Upload.html" TargetMode="External"/><Relationship Id="rId2" Type="http://schemas.openxmlformats.org/officeDocument/2006/relationships/hyperlink" Target="http://www.gradle.org/docs/current/dsl/org.gradle.api.Task.html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nemo.sonarsource.org/" TargetMode="Externa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847863"/>
            <a:ext cx="8201025" cy="2518766"/>
          </a:xfrm>
        </p:spPr>
        <p:txBody>
          <a:bodyPr/>
          <a:lstStyle/>
          <a:p>
            <a:r>
              <a:rPr lang="en-US" sz="1800" b="1" dirty="0" smtClean="0"/>
              <a:t>Connect to open </a:t>
            </a:r>
            <a:r>
              <a:rPr lang="en-US" sz="1800" b="1" dirty="0" err="1" smtClean="0"/>
              <a:t>wifi</a:t>
            </a:r>
            <a:r>
              <a:rPr lang="en-US" sz="1800" b="1" dirty="0" smtClean="0"/>
              <a:t> network -  id = OSCON, no password.</a:t>
            </a:r>
          </a:p>
          <a:p>
            <a:r>
              <a:rPr lang="en-US" sz="1800" b="1" dirty="0" smtClean="0"/>
              <a:t>Need </a:t>
            </a:r>
            <a:r>
              <a:rPr lang="en-US" sz="1800" b="1" dirty="0" err="1" smtClean="0"/>
              <a:t>virtualbox</a:t>
            </a:r>
            <a:r>
              <a:rPr lang="en-US" sz="1800" b="1" dirty="0" smtClean="0"/>
              <a:t> installed - Windows and OS/X versions available from server at </a:t>
            </a:r>
            <a:r>
              <a:rPr lang="en-US" sz="1800" b="1" u="sng" dirty="0">
                <a:hlinkClick r:id="rId2"/>
              </a:rPr>
              <a:t>http://</a:t>
            </a:r>
            <a:r>
              <a:rPr lang="en-US" sz="1800" b="1" u="sng" dirty="0" smtClean="0">
                <a:hlinkClick r:id="rId2"/>
              </a:rPr>
              <a:t>172.16.0.20</a:t>
            </a:r>
            <a:r>
              <a:rPr lang="en-US" sz="1800" b="1" dirty="0" smtClean="0"/>
              <a:t> and on Patriot flash drives.</a:t>
            </a:r>
          </a:p>
          <a:p>
            <a:r>
              <a:rPr lang="en-US" sz="1800" b="1" dirty="0" smtClean="0"/>
              <a:t>Copy OSCON_2016.ova onto your disk from USB drives and follow instructions in Labs doc.   Also some orange devices that have it installed.</a:t>
            </a:r>
          </a:p>
          <a:p>
            <a:r>
              <a:rPr lang="en-US" sz="1800" b="1" dirty="0" smtClean="0"/>
              <a:t>May see an error for networking. Click Change Network Settings, then OK.</a:t>
            </a: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95" y="4007106"/>
            <a:ext cx="3724275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453" y="3617911"/>
            <a:ext cx="3773001" cy="26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53" y="593376"/>
            <a:ext cx="6538451" cy="9044784"/>
          </a:xfrm>
        </p:spPr>
        <p:txBody>
          <a:bodyPr/>
          <a:lstStyle/>
          <a:p>
            <a:r>
              <a:rPr lang="en-US" dirty="0" smtClean="0"/>
              <a:t>“… an automated implementation of your application’s build, deploy, test, and release process.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Every change made to configuration, source code, environment or data triggers a new instance of the pipeline.</a:t>
            </a:r>
          </a:p>
          <a:p>
            <a:r>
              <a:rPr lang="en-US" dirty="0" smtClean="0"/>
              <a:t>Change motivates production of binaries and then a series of tests are done to prove it is releasable.</a:t>
            </a:r>
          </a:p>
          <a:p>
            <a:r>
              <a:rPr lang="en-US" dirty="0" smtClean="0"/>
              <a:t>Levels of testing provide successive levels of confidence.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continuousdelivery.com/wp-content/uploads/2010/09/linear_pipelin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86" y="1759118"/>
            <a:ext cx="5743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info in </a:t>
            </a:r>
            <a:r>
              <a:rPr lang="en-US" dirty="0" err="1" smtClean="0"/>
              <a:t>Artifactory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06" y="1650290"/>
            <a:ext cx="6935788" cy="4505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75" y="935037"/>
            <a:ext cx="78676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deployed to </a:t>
            </a:r>
            <a:r>
              <a:rPr lang="en-US" dirty="0" err="1" smtClean="0"/>
              <a:t>Artifactory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769" y="1631949"/>
            <a:ext cx="6948487" cy="4503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3" y="1125537"/>
            <a:ext cx="73152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7 - Setting up the Publish Artifact Job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45790" y="560685"/>
            <a:ext cx="1852420" cy="1481169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Publish</a:t>
            </a:r>
          </a:p>
          <a:p>
            <a:pPr algn="ctr"/>
            <a:r>
              <a:rPr lang="en-US" sz="1050" dirty="0"/>
              <a:t>Artifacts</a:t>
            </a:r>
          </a:p>
        </p:txBody>
      </p:sp>
    </p:spTree>
    <p:extLst>
      <p:ext uri="{BB962C8B-B14F-4D97-AF65-F5344CB8AC3E}">
        <p14:creationId xmlns:p14="http://schemas.microsoft.com/office/powerpoint/2010/main" val="31382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4598118"/>
          </a:xfrm>
        </p:spPr>
        <p:txBody>
          <a:bodyPr/>
          <a:lstStyle/>
          <a:p>
            <a:r>
              <a:rPr lang="en-US" dirty="0" smtClean="0"/>
              <a:t>Allow for filtering list of jobs based on various criteria </a:t>
            </a:r>
          </a:p>
          <a:p>
            <a:r>
              <a:rPr lang="en-US" dirty="0" smtClean="0"/>
              <a:t>Default view is “All”</a:t>
            </a:r>
          </a:p>
          <a:p>
            <a:r>
              <a:rPr lang="en-US" dirty="0" smtClean="0"/>
              <a:t>Typical use as “List View”</a:t>
            </a:r>
          </a:p>
          <a:p>
            <a:pPr lvl="1"/>
            <a:r>
              <a:rPr lang="en-US" dirty="0" smtClean="0"/>
              <a:t>Include specific jobs</a:t>
            </a:r>
          </a:p>
          <a:p>
            <a:pPr lvl="1"/>
            <a:r>
              <a:rPr lang="en-US" dirty="0" smtClean="0"/>
              <a:t>Or use regular expression</a:t>
            </a:r>
          </a:p>
          <a:p>
            <a:pPr lvl="1"/>
            <a:r>
              <a:rPr lang="en-US" dirty="0" smtClean="0"/>
              <a:t>Select which columns to see</a:t>
            </a:r>
          </a:p>
          <a:p>
            <a:r>
              <a:rPr lang="en-US" dirty="0" smtClean="0"/>
              <a:t>Build pipeline plugin adds additional functionality</a:t>
            </a:r>
          </a:p>
          <a:p>
            <a:pPr lvl="1"/>
            <a:r>
              <a:rPr lang="en-US" dirty="0" smtClean="0"/>
              <a:t>Pipeline view</a:t>
            </a:r>
          </a:p>
          <a:p>
            <a:r>
              <a:rPr lang="en-US" dirty="0" smtClean="0"/>
              <a:t>Add view by clicking on “+” at end of row.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92100" y="5436318"/>
            <a:ext cx="8750299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Commit Stage Pipeline View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84056" y="868362"/>
            <a:ext cx="5310505" cy="17849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09519" y="2912585"/>
            <a:ext cx="425958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8 - Setting up the Commit Stage of the Pipeline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1309" y="1185097"/>
            <a:ext cx="7886699" cy="926560"/>
          </a:xfrm>
          <a:prstGeom prst="rect">
            <a:avLst/>
          </a:prstGeom>
          <a:solidFill>
            <a:srgbClr val="00B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ounded Rectangle 4"/>
          <p:cNvSpPr/>
          <p:nvPr/>
        </p:nvSpPr>
        <p:spPr>
          <a:xfrm>
            <a:off x="806741" y="1338885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Compile and Unit Tests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50939" y="1338885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Integration Tests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46210" y="1338885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 Code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63895" y="1324295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Assembly and Packaging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61952" y="1316885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Publish</a:t>
            </a:r>
          </a:p>
          <a:p>
            <a:pPr algn="ctr"/>
            <a:r>
              <a:rPr lang="en-US" sz="1050" dirty="0"/>
              <a:t>Artifacts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5566" y="996332"/>
            <a:ext cx="106469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Commit Stage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1929325" y="1446739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Down Arrow 11"/>
          <p:cNvSpPr/>
          <p:nvPr/>
        </p:nvSpPr>
        <p:spPr>
          <a:xfrm rot="16200000">
            <a:off x="3483409" y="1446739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Down Arrow 12"/>
          <p:cNvSpPr/>
          <p:nvPr/>
        </p:nvSpPr>
        <p:spPr>
          <a:xfrm rot="16200000">
            <a:off x="5135432" y="1446739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Down Arrow 13"/>
          <p:cNvSpPr/>
          <p:nvPr/>
        </p:nvSpPr>
        <p:spPr>
          <a:xfrm rot="16200000">
            <a:off x="6834834" y="1446738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844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- Local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91" y="1228725"/>
            <a:ext cx="4731209" cy="2020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27" y="886165"/>
            <a:ext cx="6409168" cy="253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24" y="3338170"/>
            <a:ext cx="6590373" cy="743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24" y="4170864"/>
            <a:ext cx="6510530" cy="23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- Gerrit / Jenkins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746"/>
            <a:ext cx="6440705" cy="1179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2487541"/>
            <a:ext cx="6391492" cy="357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930" y="508188"/>
            <a:ext cx="2652070" cy="2596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74" y="3183077"/>
            <a:ext cx="2524126" cy="31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- Gerrit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836612"/>
            <a:ext cx="8007350" cy="1379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2216177"/>
            <a:ext cx="7232650" cy="412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3" y="914569"/>
            <a:ext cx="4011615" cy="1698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825" y="914569"/>
            <a:ext cx="3627582" cy="1414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6" y="2773362"/>
            <a:ext cx="4256625" cy="1730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6" y="4608474"/>
            <a:ext cx="2919414" cy="1559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491" y="4608474"/>
            <a:ext cx="1781134" cy="1545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4608474"/>
            <a:ext cx="3797300" cy="1567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1133" y="2773363"/>
            <a:ext cx="4670071" cy="173083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103186" y="1316182"/>
            <a:ext cx="1219923" cy="17318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412638" y="2382382"/>
            <a:ext cx="1219923" cy="17318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796070" y="1311816"/>
            <a:ext cx="1219923" cy="17318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933522" y="2154675"/>
            <a:ext cx="1219923" cy="17318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135825" y="1246411"/>
            <a:ext cx="1219923" cy="17318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471419" y="1914452"/>
            <a:ext cx="1219923" cy="17318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220949" y="3262915"/>
            <a:ext cx="1219923" cy="17318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454727" y="3349506"/>
            <a:ext cx="3726873" cy="132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5181600" y="3402971"/>
            <a:ext cx="1219923" cy="17318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997024" y="3532342"/>
            <a:ext cx="3271074" cy="11324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207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28650" y="1776768"/>
            <a:ext cx="1341202" cy="926560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ectangle 25"/>
          <p:cNvSpPr/>
          <p:nvPr/>
        </p:nvSpPr>
        <p:spPr>
          <a:xfrm>
            <a:off x="7253576" y="4556775"/>
            <a:ext cx="1502924" cy="926560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Rectangle 24"/>
          <p:cNvSpPr/>
          <p:nvPr/>
        </p:nvSpPr>
        <p:spPr>
          <a:xfrm>
            <a:off x="5384260" y="4571363"/>
            <a:ext cx="1502924" cy="926560"/>
          </a:xfrm>
          <a:prstGeom prst="rect">
            <a:avLst/>
          </a:prstGeom>
          <a:solidFill>
            <a:schemeClr val="accent2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ectangle 23"/>
          <p:cNvSpPr/>
          <p:nvPr/>
        </p:nvSpPr>
        <p:spPr>
          <a:xfrm>
            <a:off x="628650" y="4574850"/>
            <a:ext cx="4367489" cy="92656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Rectangle 21"/>
          <p:cNvSpPr/>
          <p:nvPr/>
        </p:nvSpPr>
        <p:spPr>
          <a:xfrm>
            <a:off x="628651" y="3155409"/>
            <a:ext cx="7886699" cy="926560"/>
          </a:xfrm>
          <a:prstGeom prst="rect">
            <a:avLst/>
          </a:prstGeom>
          <a:solidFill>
            <a:srgbClr val="00B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49" y="799304"/>
            <a:ext cx="7886700" cy="994172"/>
          </a:xfrm>
        </p:spPr>
        <p:txBody>
          <a:bodyPr/>
          <a:lstStyle/>
          <a:p>
            <a:r>
              <a:rPr lang="en-US" dirty="0" smtClean="0"/>
              <a:t>Deployment Pipeline Stages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74083" y="1906986"/>
            <a:ext cx="983411" cy="679331"/>
          </a:xfrm>
          <a:prstGeom prst="round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Review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4083" y="3309197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Compile and Unit Tests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18281" y="3309197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Integration Tests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13552" y="3309197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 Code Analysis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31237" y="3294607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Assembly and Packaging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29294" y="3287197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Publish</a:t>
            </a:r>
          </a:p>
          <a:p>
            <a:pPr algn="ctr"/>
            <a:r>
              <a:rPr lang="en-US" sz="1050" dirty="0"/>
              <a:t>Artifacts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31237" y="4698463"/>
            <a:ext cx="983411" cy="679331"/>
          </a:xfrm>
          <a:prstGeom prst="roundRect">
            <a:avLst/>
          </a:prstGeom>
          <a:solidFill>
            <a:schemeClr val="accent2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User Acceptance Tests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13551" y="4698465"/>
            <a:ext cx="983411" cy="679331"/>
          </a:xfrm>
          <a:prstGeom prst="roundRect">
            <a:avLst/>
          </a:prstGeom>
          <a:solidFill>
            <a:srgbClr val="FFFF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Functional Tests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07236" y="4698465"/>
            <a:ext cx="983411" cy="679331"/>
          </a:xfrm>
          <a:prstGeom prst="roundRect">
            <a:avLst/>
          </a:prstGeom>
          <a:solidFill>
            <a:srgbClr val="FFFF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Deploy for Functional Testing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4082" y="4698465"/>
            <a:ext cx="983411" cy="679331"/>
          </a:xfrm>
          <a:prstGeom prst="roundRect">
            <a:avLst/>
          </a:prstGeom>
          <a:solidFill>
            <a:srgbClr val="FFFF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Promote/ Retrieve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Artifacts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13333" y="4683875"/>
            <a:ext cx="983411" cy="679331"/>
          </a:xfrm>
          <a:prstGeom prst="roundRect">
            <a:avLst/>
          </a:prstGeom>
          <a:solidFill>
            <a:srgbClr val="FF00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Deploy to Production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4082" y="1612202"/>
            <a:ext cx="106469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Review Stage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72908" y="2966644"/>
            <a:ext cx="106469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Commit Stage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62053" y="4385050"/>
            <a:ext cx="1340342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Acceptance Stage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03374" y="4380998"/>
            <a:ext cx="1064696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50654" y="4366411"/>
            <a:ext cx="1064696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Production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1080262" y="2789904"/>
            <a:ext cx="452336" cy="27094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Down Arrow 32"/>
          <p:cNvSpPr/>
          <p:nvPr/>
        </p:nvSpPr>
        <p:spPr>
          <a:xfrm>
            <a:off x="1073082" y="4180291"/>
            <a:ext cx="452336" cy="27094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Down Arrow 36"/>
          <p:cNvSpPr/>
          <p:nvPr/>
        </p:nvSpPr>
        <p:spPr>
          <a:xfrm rot="16200000">
            <a:off x="4973887" y="4885545"/>
            <a:ext cx="452336" cy="27094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Down Arrow 37"/>
          <p:cNvSpPr/>
          <p:nvPr/>
        </p:nvSpPr>
        <p:spPr>
          <a:xfrm rot="16200000">
            <a:off x="6868352" y="4868523"/>
            <a:ext cx="452336" cy="270945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Down Arrow 38"/>
          <p:cNvSpPr/>
          <p:nvPr/>
        </p:nvSpPr>
        <p:spPr>
          <a:xfrm rot="16200000">
            <a:off x="1896667" y="3417051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Down Arrow 39"/>
          <p:cNvSpPr/>
          <p:nvPr/>
        </p:nvSpPr>
        <p:spPr>
          <a:xfrm rot="16200000">
            <a:off x="3450751" y="3417051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Down Arrow 40"/>
          <p:cNvSpPr/>
          <p:nvPr/>
        </p:nvSpPr>
        <p:spPr>
          <a:xfrm rot="16200000">
            <a:off x="5102774" y="3417051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Down Arrow 41"/>
          <p:cNvSpPr/>
          <p:nvPr/>
        </p:nvSpPr>
        <p:spPr>
          <a:xfrm rot="16200000">
            <a:off x="6802176" y="3417050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Down Arrow 42"/>
          <p:cNvSpPr/>
          <p:nvPr/>
        </p:nvSpPr>
        <p:spPr>
          <a:xfrm rot="16200000">
            <a:off x="1867966" y="4802832"/>
            <a:ext cx="313742" cy="463621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Down Arrow 43"/>
          <p:cNvSpPr/>
          <p:nvPr/>
        </p:nvSpPr>
        <p:spPr>
          <a:xfrm rot="16200000">
            <a:off x="3455427" y="4772185"/>
            <a:ext cx="313742" cy="463621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9313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9 - Running a change through the Commit Stage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1309" y="1185097"/>
            <a:ext cx="7886699" cy="926560"/>
          </a:xfrm>
          <a:prstGeom prst="rect">
            <a:avLst/>
          </a:prstGeom>
          <a:solidFill>
            <a:srgbClr val="00B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ounded Rectangle 4"/>
          <p:cNvSpPr/>
          <p:nvPr/>
        </p:nvSpPr>
        <p:spPr>
          <a:xfrm>
            <a:off x="806741" y="1338885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Compile and Unit Tests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50939" y="1338885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Integration Tests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46210" y="1338885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 Code Analysis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63895" y="1324295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Assembly and Packaging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61952" y="1316885"/>
            <a:ext cx="983411" cy="679331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Publish</a:t>
            </a:r>
          </a:p>
          <a:p>
            <a:pPr algn="ctr"/>
            <a:r>
              <a:rPr lang="en-US" sz="1050" dirty="0"/>
              <a:t>Artifacts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5566" y="996332"/>
            <a:ext cx="106469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Commit Stage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1929325" y="1446739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Down Arrow 11"/>
          <p:cNvSpPr/>
          <p:nvPr/>
        </p:nvSpPr>
        <p:spPr>
          <a:xfrm rot="16200000">
            <a:off x="3483409" y="1446739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Down Arrow 12"/>
          <p:cNvSpPr/>
          <p:nvPr/>
        </p:nvSpPr>
        <p:spPr>
          <a:xfrm rot="16200000">
            <a:off x="5135432" y="1446739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Down Arrow 13"/>
          <p:cNvSpPr/>
          <p:nvPr/>
        </p:nvSpPr>
        <p:spPr>
          <a:xfrm rot="16200000">
            <a:off x="6834834" y="1446738"/>
            <a:ext cx="313742" cy="46362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9235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Acceptance Stage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5" y="2821009"/>
            <a:ext cx="8201025" cy="3537571"/>
          </a:xfrm>
        </p:spPr>
        <p:txBody>
          <a:bodyPr/>
          <a:lstStyle/>
          <a:p>
            <a:r>
              <a:rPr lang="en-US" dirty="0" smtClean="0"/>
              <a:t>Two jobs</a:t>
            </a:r>
          </a:p>
          <a:p>
            <a:pPr lvl="1"/>
            <a:r>
              <a:rPr lang="en-US" dirty="0" smtClean="0"/>
              <a:t>Retrieve latest artifact</a:t>
            </a:r>
          </a:p>
          <a:p>
            <a:pPr lvl="2"/>
            <a:r>
              <a:rPr lang="en-US" dirty="0" smtClean="0"/>
              <a:t>May not be what you always want to do</a:t>
            </a:r>
          </a:p>
          <a:p>
            <a:pPr lvl="2"/>
            <a:r>
              <a:rPr lang="en-US" dirty="0" err="1" smtClean="0"/>
              <a:t>Artifactory</a:t>
            </a:r>
            <a:r>
              <a:rPr lang="en-US" dirty="0" smtClean="0"/>
              <a:t> Pro has this built-in</a:t>
            </a:r>
          </a:p>
          <a:p>
            <a:pPr lvl="2"/>
            <a:r>
              <a:rPr lang="en-US" dirty="0" smtClean="0"/>
              <a:t>We will use shell scripting to accomplish this</a:t>
            </a:r>
          </a:p>
          <a:p>
            <a:pPr lvl="1"/>
            <a:r>
              <a:rPr lang="en-US" dirty="0" smtClean="0"/>
              <a:t>Deploy to Docker</a:t>
            </a:r>
          </a:p>
          <a:p>
            <a:pPr lvl="2"/>
            <a:r>
              <a:rPr lang="en-US" dirty="0" smtClean="0"/>
              <a:t>Isolated, portable environment good for testing</a:t>
            </a:r>
          </a:p>
          <a:p>
            <a:pPr lvl="2"/>
            <a:r>
              <a:rPr lang="en-US" dirty="0" smtClean="0"/>
              <a:t>Shell steps will run </a:t>
            </a:r>
            <a:r>
              <a:rPr lang="en-US" dirty="0" err="1" smtClean="0"/>
              <a:t>docker</a:t>
            </a:r>
            <a:r>
              <a:rPr lang="en-US" dirty="0" smtClean="0"/>
              <a:t> steps</a:t>
            </a:r>
          </a:p>
          <a:p>
            <a:pPr lvl="2"/>
            <a:r>
              <a:rPr lang="en-US" dirty="0" smtClean="0"/>
              <a:t>No setup in labs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08314" y="743924"/>
            <a:ext cx="6858000" cy="20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19" y="116210"/>
            <a:ext cx="8205787" cy="1050925"/>
          </a:xfrm>
        </p:spPr>
        <p:txBody>
          <a:bodyPr/>
          <a:lstStyle/>
          <a:p>
            <a:r>
              <a:rPr lang="en-US" dirty="0" smtClean="0"/>
              <a:t>Getting the latest (highest number) artifact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7727" y="1557046"/>
            <a:ext cx="1021702" cy="253916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45" y="608148"/>
            <a:ext cx="7886700" cy="2392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3806" y="3284180"/>
            <a:ext cx="1021702" cy="253916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3253805" y="3452492"/>
            <a:ext cx="1129484" cy="253916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3528028" y="5354455"/>
            <a:ext cx="1200385" cy="253916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678" y="2394244"/>
            <a:ext cx="6966088" cy="3498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3567" y="577480"/>
            <a:ext cx="1759621" cy="3072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Jenkins Build Step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H="1" flipV="1">
            <a:off x="2226733" y="982133"/>
            <a:ext cx="651934" cy="185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864339" y="1032577"/>
            <a:ext cx="1642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cleanup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3" name="Straight Connector 22"/>
          <p:cNvCxnSpPr>
            <a:stCxn id="24" idx="1"/>
          </p:cNvCxnSpPr>
          <p:nvPr/>
        </p:nvCxnSpPr>
        <p:spPr bwMode="auto">
          <a:xfrm flipH="1">
            <a:off x="1817075" y="1635778"/>
            <a:ext cx="632197" cy="2198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449272" y="1481889"/>
            <a:ext cx="5419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path =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7616" y="1505328"/>
            <a:ext cx="525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http://localhost:8082/artifactory/libs-snapshot-local/com/demo/pipeline/web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189275" y="1573703"/>
            <a:ext cx="1228458" cy="12595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3987800" y="1699659"/>
            <a:ext cx="1346200" cy="17528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261426" y="3405299"/>
            <a:ext cx="802575" cy="12796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74479" y="1573702"/>
            <a:ext cx="1228458" cy="12595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>
            <a:off x="4224869" y="1714545"/>
            <a:ext cx="2863839" cy="18988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498495" y="3566164"/>
            <a:ext cx="802575" cy="12796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748846" y="1591829"/>
            <a:ext cx="404219" cy="12271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3846499" y="1724621"/>
            <a:ext cx="4077966" cy="2677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484191" y="4388629"/>
            <a:ext cx="413107" cy="10614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143000" y="1947718"/>
            <a:ext cx="1392926" cy="112559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318263" y="2066448"/>
            <a:ext cx="1441479" cy="33970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3662306" y="5471954"/>
            <a:ext cx="802575" cy="12796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597728" y="1968502"/>
            <a:ext cx="729934" cy="9177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3054603" y="2044624"/>
            <a:ext cx="2798234" cy="26890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861360" y="4697488"/>
            <a:ext cx="1017422" cy="110039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369655" y="1941072"/>
            <a:ext cx="2483182" cy="121479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786436" y="1809970"/>
            <a:ext cx="5419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1050" dirty="0" smtClean="0">
                <a:solidFill>
                  <a:schemeClr val="accent2"/>
                </a:solidFill>
              </a:rPr>
              <a:t>version =</a:t>
            </a:r>
            <a:r>
              <a:rPr lang="en-US" sz="1050" b="1" dirty="0" smtClean="0">
                <a:solidFill>
                  <a:schemeClr val="tx1"/>
                </a:solidFill>
              </a:rPr>
              <a:t>1.1.3-SNAPSHOT</a:t>
            </a:r>
            <a:endParaRPr lang="en-US" sz="1050" b="1" dirty="0">
              <a:solidFill>
                <a:schemeClr val="tx1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563" y="2392085"/>
            <a:ext cx="6966088" cy="3674803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092404" y="2078009"/>
            <a:ext cx="810444" cy="10719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1806923" y="2193653"/>
            <a:ext cx="1996455" cy="26386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3652036" y="4832269"/>
            <a:ext cx="802575" cy="12796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887423" y="2070526"/>
            <a:ext cx="994871" cy="12570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601943" y="2186170"/>
            <a:ext cx="1451381" cy="27849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3739482" y="4933641"/>
            <a:ext cx="985211" cy="15006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18546" y="5227951"/>
            <a:ext cx="1116459" cy="126504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9" y="2422066"/>
            <a:ext cx="1019175" cy="76200"/>
          </a:xfrm>
          <a:prstGeom prst="rect">
            <a:avLst/>
          </a:prstGeom>
        </p:spPr>
      </p:pic>
      <p:cxnSp>
        <p:nvCxnSpPr>
          <p:cNvPr id="86" name="Straight Arrow Connector 85"/>
          <p:cNvCxnSpPr/>
          <p:nvPr/>
        </p:nvCxnSpPr>
        <p:spPr bwMode="auto">
          <a:xfrm>
            <a:off x="1251857" y="2422066"/>
            <a:ext cx="2595064" cy="28129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234573" y="2300301"/>
            <a:ext cx="1338381" cy="151947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 build="allAtOnce"/>
      <p:bldP spid="31" grpId="0"/>
      <p:bldP spid="31" grpId="1"/>
      <p:bldP spid="37" grpId="0" animBg="1"/>
      <p:bldP spid="37" grpId="1" animBg="1"/>
      <p:bldP spid="40" grpId="0" animBg="1"/>
      <p:bldP spid="40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56" grpId="0" animBg="1"/>
      <p:bldP spid="56" grpId="1" animBg="1"/>
      <p:bldP spid="58" grpId="0" animBg="1"/>
      <p:bldP spid="58" grpId="1" animBg="1"/>
      <p:bldP spid="62" grpId="0" animBg="1"/>
      <p:bldP spid="62" grpId="1" animBg="1"/>
      <p:bldP spid="64" grpId="0" animBg="1"/>
      <p:bldP spid="64" grpId="1" animBg="1"/>
      <p:bldP spid="67" grpId="0" animBg="1"/>
      <p:bldP spid="67" grpId="1" animBg="1"/>
      <p:bldP spid="68" grpId="0"/>
      <p:bldP spid="68" grpId="1"/>
      <p:bldP spid="73" grpId="0" animBg="1"/>
      <p:bldP spid="73" grpId="1" animBg="1"/>
      <p:bldP spid="75" grpId="0" animBg="1"/>
      <p:bldP spid="75" grpId="1" animBg="1"/>
      <p:bldP spid="79" grpId="0" animBg="1"/>
      <p:bldP spid="79" grpId="1" animBg="1"/>
      <p:bldP spid="81" grpId="0" animBg="1"/>
      <p:bldP spid="81" grpId="1" animBg="1"/>
      <p:bldP spid="84" grpId="0" animBg="1"/>
      <p:bldP spid="8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809" y="143291"/>
            <a:ext cx="8205787" cy="1050925"/>
          </a:xfrm>
        </p:spPr>
        <p:txBody>
          <a:bodyPr/>
          <a:lstStyle/>
          <a:p>
            <a:r>
              <a:rPr lang="en-US" dirty="0" smtClean="0"/>
              <a:t>Passing Artifacts between Jobs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778" y="4175784"/>
            <a:ext cx="8201025" cy="20017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79" y="774403"/>
            <a:ext cx="7419090" cy="197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79" y="3012728"/>
            <a:ext cx="7419090" cy="27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Docker?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60" y="703262"/>
            <a:ext cx="7979568" cy="7281352"/>
          </a:xfrm>
        </p:spPr>
        <p:txBody>
          <a:bodyPr/>
          <a:lstStyle/>
          <a:p>
            <a:r>
              <a:rPr lang="en-US" sz="2000" dirty="0" smtClean="0"/>
              <a:t>(Marketing) From docker.com</a:t>
            </a:r>
          </a:p>
          <a:p>
            <a:pPr marL="336550" lvl="1" indent="0">
              <a:buNone/>
            </a:pPr>
            <a:r>
              <a:rPr lang="en-US" dirty="0"/>
              <a:t>An open platform for distributed applications for developers and sysadmins.</a:t>
            </a:r>
          </a:p>
          <a:p>
            <a:pPr marL="336550" lvl="1" indent="0">
              <a:buNone/>
            </a:pPr>
            <a:r>
              <a:rPr lang="en-US" dirty="0"/>
              <a:t>	Open source project to ship any app as a lightweight </a:t>
            </a:r>
            <a:r>
              <a:rPr lang="en-US" dirty="0" smtClean="0"/>
              <a:t>container</a:t>
            </a:r>
          </a:p>
          <a:p>
            <a:r>
              <a:rPr lang="en-US" sz="2000" dirty="0" smtClean="0"/>
              <a:t>(Technical)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/>
              <a:t>Thin wrapper around Linux </a:t>
            </a:r>
            <a:r>
              <a:rPr lang="en-US" sz="2000" dirty="0" smtClean="0"/>
              <a:t>Container technology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Leverages 3 functionalities from Linux to provide isolated environment in the OS</a:t>
            </a:r>
            <a:endParaRPr lang="en-US" sz="2000" dirty="0"/>
          </a:p>
          <a:p>
            <a:pPr lvl="3"/>
            <a:r>
              <a:rPr lang="en-US" dirty="0" smtClean="0"/>
              <a:t>union filesystem - data</a:t>
            </a:r>
            <a:endParaRPr lang="en-US" dirty="0"/>
          </a:p>
          <a:p>
            <a:pPr lvl="3"/>
            <a:r>
              <a:rPr lang="en-US" dirty="0" smtClean="0"/>
              <a:t>namespaces - visibility (</a:t>
            </a:r>
            <a:r>
              <a:rPr lang="en-US" dirty="0" err="1" smtClean="0"/>
              <a:t>pid</a:t>
            </a:r>
            <a:r>
              <a:rPr lang="en-US" dirty="0" smtClean="0"/>
              <a:t>)</a:t>
            </a:r>
            <a:endParaRPr lang="en-US" dirty="0"/>
          </a:p>
          <a:p>
            <a:pPr lvl="3"/>
            <a:r>
              <a:rPr lang="en-US" dirty="0" err="1" smtClean="0"/>
              <a:t>cgroups</a:t>
            </a:r>
            <a:r>
              <a:rPr lang="en-US" dirty="0" smtClean="0"/>
              <a:t> - </a:t>
            </a:r>
            <a:r>
              <a:rPr lang="en-US" dirty="0"/>
              <a:t>control groups (resources)</a:t>
            </a:r>
          </a:p>
          <a:p>
            <a:r>
              <a:rPr lang="en-US" sz="2000" dirty="0" smtClean="0"/>
              <a:t>Provides restful </a:t>
            </a:r>
            <a:r>
              <a:rPr lang="en-US" sz="2000" dirty="0"/>
              <a:t>interface for service</a:t>
            </a:r>
          </a:p>
          <a:p>
            <a:r>
              <a:rPr lang="en-US" sz="2000" dirty="0" smtClean="0"/>
              <a:t>Provides description format for containers</a:t>
            </a:r>
            <a:endParaRPr lang="en-US" sz="2000" dirty="0"/>
          </a:p>
          <a:p>
            <a:r>
              <a:rPr lang="en-US" sz="2000" dirty="0" smtClean="0"/>
              <a:t>Provides API for orchestration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Docker differs from a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406" y="878371"/>
            <a:ext cx="4521994" cy="3503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 smtClean="0"/>
              <a:t>A VM requires a </a:t>
            </a:r>
            <a:r>
              <a:rPr lang="en-US" sz="9600" dirty="0" err="1" smtClean="0"/>
              <a:t>Hypervison</a:t>
            </a:r>
            <a:r>
              <a:rPr lang="en-US" sz="9600" dirty="0" smtClean="0"/>
              <a:t> and a Guest OS to create isolation;   Docker uses Linux container technologies to run processes in separate spaces on the same OS</a:t>
            </a:r>
          </a:p>
          <a:p>
            <a:pPr>
              <a:lnSpc>
                <a:spcPct val="120000"/>
              </a:lnSpc>
            </a:pPr>
            <a:r>
              <a:rPr lang="en-US" sz="9600" dirty="0" smtClean="0"/>
              <a:t>Because it doesn’t require the Hypervisor and a Guest OS, Docker is:</a:t>
            </a:r>
          </a:p>
          <a:p>
            <a:pPr lvl="1">
              <a:lnSpc>
                <a:spcPct val="120000"/>
              </a:lnSpc>
            </a:pPr>
            <a:r>
              <a:rPr lang="en-US" sz="9600" dirty="0" smtClean="0"/>
              <a:t>Faster to startup</a:t>
            </a:r>
          </a:p>
          <a:p>
            <a:pPr lvl="1">
              <a:lnSpc>
                <a:spcPct val="120000"/>
              </a:lnSpc>
            </a:pPr>
            <a:r>
              <a:rPr lang="en-US" sz="9600" dirty="0" smtClean="0"/>
              <a:t>More portable  (can run an image unchanged in multiple environments)</a:t>
            </a:r>
          </a:p>
          <a:p>
            <a:endParaRPr lang="en-US" sz="6400" dirty="0"/>
          </a:p>
          <a:p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2086062" y="5039070"/>
            <a:ext cx="1821347" cy="454715"/>
          </a:xfrm>
          <a:prstGeom prst="flowChartProcess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Server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086063" y="4587513"/>
            <a:ext cx="1821347" cy="454715"/>
          </a:xfrm>
          <a:prstGeom prst="flowChartProcess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Host OS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0971" y="3593646"/>
            <a:ext cx="442291" cy="985904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/>
              <a:t>Docker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65115" y="4094451"/>
            <a:ext cx="442291" cy="483407"/>
          </a:xfrm>
          <a:prstGeom prst="rect">
            <a:avLst/>
          </a:prstGeom>
          <a:solidFill>
            <a:schemeClr val="accent2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1050" dirty="0"/>
              <a:t>Runtime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73080" y="4095467"/>
            <a:ext cx="899492" cy="483407"/>
          </a:xfrm>
          <a:prstGeom prst="rect">
            <a:avLst/>
          </a:prstGeom>
          <a:solidFill>
            <a:schemeClr val="accent4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1050" dirty="0"/>
              <a:t>Runtime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73703" y="3601030"/>
            <a:ext cx="442291" cy="483407"/>
          </a:xfrm>
          <a:prstGeom prst="rect">
            <a:avLst/>
          </a:prstGeom>
          <a:solidFill>
            <a:srgbClr val="7030A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algn="ctr"/>
            <a:r>
              <a:rPr lang="en-US" sz="1200" dirty="0" err="1"/>
              <a:t>Appl</a:t>
            </a:r>
            <a:r>
              <a:rPr lang="en-US" sz="1200" dirty="0"/>
              <a:t> 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22826" y="3604431"/>
            <a:ext cx="442291" cy="483407"/>
          </a:xfrm>
          <a:prstGeom prst="rect">
            <a:avLst/>
          </a:prstGeom>
          <a:solidFill>
            <a:srgbClr val="7030A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85000" lnSpcReduction="10000"/>
          </a:bodyPr>
          <a:lstStyle/>
          <a:p>
            <a:pPr algn="ctr"/>
            <a:r>
              <a:rPr lang="en-US" sz="1200" dirty="0" err="1"/>
              <a:t>Appl</a:t>
            </a:r>
            <a:r>
              <a:rPr lang="en-US" sz="1200" dirty="0"/>
              <a:t> N+1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65119" y="3604186"/>
            <a:ext cx="442291" cy="4834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1200" dirty="0" err="1"/>
              <a:t>Appl</a:t>
            </a:r>
            <a:r>
              <a:rPr lang="en-US" sz="1200" dirty="0"/>
              <a:t>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761" y="2114174"/>
            <a:ext cx="442291" cy="483407"/>
          </a:xfrm>
          <a:prstGeom prst="rect">
            <a:avLst/>
          </a:prstGeom>
          <a:solidFill>
            <a:srgbClr val="7030A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algn="ctr"/>
            <a:r>
              <a:rPr lang="en-US" sz="1200" dirty="0" err="1"/>
              <a:t>Appl</a:t>
            </a:r>
            <a:r>
              <a:rPr lang="en-US" sz="1200" dirty="0"/>
              <a:t> 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06174" y="2114173"/>
            <a:ext cx="442291" cy="483407"/>
          </a:xfrm>
          <a:prstGeom prst="rect">
            <a:avLst/>
          </a:prstGeom>
          <a:solidFill>
            <a:srgbClr val="7030A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85000" lnSpcReduction="10000"/>
          </a:bodyPr>
          <a:lstStyle/>
          <a:p>
            <a:pPr algn="ctr"/>
            <a:r>
              <a:rPr lang="en-US" sz="1200" dirty="0" err="1"/>
              <a:t>Appl</a:t>
            </a:r>
            <a:r>
              <a:rPr lang="en-US" sz="1200" dirty="0"/>
              <a:t> N+1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74554" y="2114173"/>
            <a:ext cx="442291" cy="4834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1200" dirty="0" err="1"/>
              <a:t>Appl</a:t>
            </a:r>
            <a:r>
              <a:rPr lang="en-US" sz="1200" dirty="0"/>
              <a:t> 2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438417" y="5051887"/>
            <a:ext cx="1371600" cy="454715"/>
          </a:xfrm>
          <a:prstGeom prst="flowChartProcess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Server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438416" y="4586585"/>
            <a:ext cx="1371601" cy="454715"/>
          </a:xfrm>
          <a:prstGeom prst="flowChartProcess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Host OS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8416" y="4142456"/>
            <a:ext cx="1371601" cy="444129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Hypervisor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8604" y="3113730"/>
            <a:ext cx="442291" cy="1028726"/>
          </a:xfrm>
          <a:prstGeom prst="rect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/>
              <a:t>Guest OS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67726" y="3109958"/>
            <a:ext cx="442291" cy="1028726"/>
          </a:xfrm>
          <a:prstGeom prst="rect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/>
              <a:t>Guest OS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23259" y="3107214"/>
            <a:ext cx="442291" cy="1028726"/>
          </a:xfrm>
          <a:prstGeom prst="rect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/>
              <a:t>Guest OS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4006" y="2601282"/>
            <a:ext cx="442291" cy="483407"/>
          </a:xfrm>
          <a:prstGeom prst="rect">
            <a:avLst/>
          </a:prstGeom>
          <a:solidFill>
            <a:schemeClr val="accent4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1050" dirty="0"/>
              <a:t>Runtime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6114" y="2597581"/>
            <a:ext cx="442291" cy="483407"/>
          </a:xfrm>
          <a:prstGeom prst="rect">
            <a:avLst/>
          </a:prstGeom>
          <a:solidFill>
            <a:schemeClr val="accent4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1050" dirty="0"/>
              <a:t>Runtime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73315" y="2597581"/>
            <a:ext cx="442291" cy="483407"/>
          </a:xfrm>
          <a:prstGeom prst="rect">
            <a:avLst/>
          </a:prstGeom>
          <a:solidFill>
            <a:schemeClr val="accent2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en-US" sz="1050" dirty="0"/>
              <a:t>Runtime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363" y="1566098"/>
            <a:ext cx="1358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VM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368647" y="3086879"/>
            <a:ext cx="1358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Docker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1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707092"/>
            <a:ext cx="8201025" cy="1815818"/>
          </a:xfrm>
        </p:spPr>
        <p:txBody>
          <a:bodyPr/>
          <a:lstStyle/>
          <a:p>
            <a:r>
              <a:rPr lang="en-US" sz="1400" b="1" dirty="0" smtClean="0"/>
              <a:t>Docker images are stored in a registry</a:t>
            </a:r>
          </a:p>
          <a:p>
            <a:r>
              <a:rPr lang="en-US" sz="1400" b="1" dirty="0" smtClean="0"/>
              <a:t>A </a:t>
            </a:r>
            <a:r>
              <a:rPr lang="en-US" sz="1400" b="1" dirty="0" err="1" smtClean="0"/>
              <a:t>Dockerfile</a:t>
            </a:r>
            <a:r>
              <a:rPr lang="en-US" sz="1400" b="1" dirty="0" smtClean="0"/>
              <a:t> describes how to create a new image</a:t>
            </a:r>
          </a:p>
          <a:p>
            <a:r>
              <a:rPr lang="en-US" sz="1400" b="1" dirty="0" err="1" smtClean="0"/>
              <a:t>docker</a:t>
            </a:r>
            <a:r>
              <a:rPr lang="en-US" sz="1400" b="1" dirty="0" smtClean="0"/>
              <a:t> build creates the new image</a:t>
            </a:r>
          </a:p>
          <a:p>
            <a:r>
              <a:rPr lang="en-US" sz="1400" b="1" dirty="0" err="1" smtClean="0"/>
              <a:t>docker</a:t>
            </a:r>
            <a:r>
              <a:rPr lang="en-US" sz="1400" b="1" dirty="0" smtClean="0"/>
              <a:t> run starts up a container with an image</a:t>
            </a:r>
          </a:p>
          <a:p>
            <a:r>
              <a:rPr lang="en-US" sz="1400" b="1" dirty="0" smtClean="0"/>
              <a:t>A </a:t>
            </a:r>
            <a:r>
              <a:rPr lang="en-US" sz="1400" b="1" dirty="0" err="1" smtClean="0"/>
              <a:t>docker</a:t>
            </a:r>
            <a:r>
              <a:rPr lang="en-US" sz="1400" b="1" dirty="0" smtClean="0"/>
              <a:t> compose file describes how to create containers and link multiple ones together</a:t>
            </a:r>
          </a:p>
          <a:p>
            <a:r>
              <a:rPr lang="en-US" sz="1400" b="1" dirty="0" err="1" smtClean="0"/>
              <a:t>docker</a:t>
            </a:r>
            <a:r>
              <a:rPr lang="en-US" sz="1400" b="1" dirty="0" smtClean="0"/>
              <a:t>-compose executes a compose file and runs the unit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6595352" y="2304585"/>
            <a:ext cx="1831232" cy="2684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Registry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5" name="Rounded Rectangle 4"/>
          <p:cNvSpPr/>
          <p:nvPr/>
        </p:nvSpPr>
        <p:spPr>
          <a:xfrm>
            <a:off x="6927309" y="3024087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Image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27309" y="3500692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Image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27309" y="397729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Image 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27309" y="4443052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Image 4</a:t>
            </a:r>
          </a:p>
        </p:txBody>
      </p:sp>
      <p:sp>
        <p:nvSpPr>
          <p:cNvPr id="9" name="Rectangle 8"/>
          <p:cNvSpPr/>
          <p:nvPr/>
        </p:nvSpPr>
        <p:spPr>
          <a:xfrm>
            <a:off x="1931521" y="2570740"/>
            <a:ext cx="2509736" cy="2721008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Host </a:t>
            </a:r>
            <a:r>
              <a:rPr lang="en-US" sz="1050" dirty="0" smtClean="0"/>
              <a:t>System</a:t>
            </a:r>
          </a:p>
          <a:p>
            <a:pPr algn="ctr"/>
            <a:endParaRPr lang="en-US" sz="1050" dirty="0"/>
          </a:p>
          <a:p>
            <a:pPr algn="ctr"/>
            <a:endParaRPr lang="en-US" sz="1050" dirty="0" smtClean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10" name="Rounded Rectangle 9"/>
          <p:cNvSpPr/>
          <p:nvPr/>
        </p:nvSpPr>
        <p:spPr>
          <a:xfrm>
            <a:off x="2123061" y="2814853"/>
            <a:ext cx="2174132" cy="205106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OS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11" name="Rounded Rectangle 10"/>
          <p:cNvSpPr/>
          <p:nvPr/>
        </p:nvSpPr>
        <p:spPr>
          <a:xfrm>
            <a:off x="3625985" y="3250255"/>
            <a:ext cx="343694" cy="119279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Docker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16160" y="3298422"/>
            <a:ext cx="1509826" cy="5440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Container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0030" y="3851198"/>
            <a:ext cx="1509826" cy="5440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Container 2</a:t>
            </a:r>
          </a:p>
        </p:txBody>
      </p:sp>
      <p:sp>
        <p:nvSpPr>
          <p:cNvPr id="15" name="Vertical Scroll 14"/>
          <p:cNvSpPr/>
          <p:nvPr/>
        </p:nvSpPr>
        <p:spPr>
          <a:xfrm>
            <a:off x="4735113" y="3250254"/>
            <a:ext cx="1431933" cy="13022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Dockerfile</a:t>
            </a:r>
            <a:endParaRPr lang="en-US" dirty="0" smtClean="0"/>
          </a:p>
          <a:p>
            <a:pPr algn="ctr"/>
            <a:r>
              <a:rPr lang="en-US" dirty="0" smtClean="0"/>
              <a:t>FROM …..</a:t>
            </a:r>
          </a:p>
          <a:p>
            <a:pPr algn="ctr"/>
            <a:r>
              <a:rPr lang="en-US" dirty="0" smtClean="0"/>
              <a:t>COPY….</a:t>
            </a:r>
          </a:p>
          <a:p>
            <a:pPr algn="ctr"/>
            <a:r>
              <a:rPr lang="en-US" dirty="0" smtClean="0"/>
              <a:t>RUN…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865397" y="5236812"/>
            <a:ext cx="1219717" cy="2713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Image 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900057" y="3250254"/>
            <a:ext cx="1027252" cy="40734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629941" y="3315917"/>
            <a:ext cx="1297368" cy="192089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867573" y="3681236"/>
            <a:ext cx="1037328" cy="41789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7" idx="1"/>
          </p:cNvCxnSpPr>
          <p:nvPr/>
        </p:nvCxnSpPr>
        <p:spPr bwMode="auto">
          <a:xfrm flipH="1">
            <a:off x="5675221" y="4123211"/>
            <a:ext cx="1252088" cy="111360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3200143" y="3691806"/>
            <a:ext cx="2159681" cy="15450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ounded Rectangle 29"/>
          <p:cNvSpPr/>
          <p:nvPr/>
        </p:nvSpPr>
        <p:spPr>
          <a:xfrm>
            <a:off x="2242637" y="3420817"/>
            <a:ext cx="1219717" cy="2713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Image 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71209" y="3974224"/>
            <a:ext cx="1219717" cy="2713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Image </a:t>
            </a:r>
            <a:r>
              <a:rPr lang="en-US" sz="1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Vertical Scroll 31"/>
          <p:cNvSpPr/>
          <p:nvPr/>
        </p:nvSpPr>
        <p:spPr>
          <a:xfrm>
            <a:off x="44574" y="3280114"/>
            <a:ext cx="1431933" cy="1302261"/>
          </a:xfrm>
          <a:prstGeom prst="verticalScroll">
            <a:avLst/>
          </a:prstGeom>
          <a:solidFill>
            <a:srgbClr val="00B05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1050" dirty="0" err="1" smtClean="0"/>
              <a:t>Compose.yml</a:t>
            </a:r>
            <a:endParaRPr lang="en-US" sz="1050" dirty="0" smtClean="0"/>
          </a:p>
          <a:p>
            <a:pPr algn="ctr"/>
            <a:r>
              <a:rPr lang="en-US" sz="1200" dirty="0" smtClean="0"/>
              <a:t>IMAGE A…..</a:t>
            </a:r>
          </a:p>
          <a:p>
            <a:pPr algn="ctr"/>
            <a:r>
              <a:rPr lang="en-US" sz="1200" dirty="0" smtClean="0"/>
              <a:t>IMAGE B….</a:t>
            </a:r>
          </a:p>
          <a:p>
            <a:pPr algn="ctr"/>
            <a:r>
              <a:rPr lang="en-US" sz="1200" dirty="0" smtClean="0"/>
              <a:t>LINK…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43117" y="2979352"/>
            <a:ext cx="1750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</a:rPr>
              <a:t>-{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  <p:bldP spid="16" grpId="0" animBg="1"/>
      <p:bldP spid="30" grpId="0" animBg="1"/>
      <p:bldP spid="32" grpId="0" animBg="1"/>
      <p:bldP spid="3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175" y="174181"/>
            <a:ext cx="7886700" cy="994172"/>
          </a:xfrm>
        </p:spPr>
        <p:txBody>
          <a:bodyPr/>
          <a:lstStyle/>
          <a:p>
            <a:r>
              <a:rPr lang="en-US" dirty="0" smtClean="0"/>
              <a:t>Creating the </a:t>
            </a:r>
            <a:r>
              <a:rPr lang="en-US" dirty="0" err="1" smtClean="0"/>
              <a:t>docker</a:t>
            </a:r>
            <a:r>
              <a:rPr lang="en-US" dirty="0" smtClean="0"/>
              <a:t> database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4247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5352" y="2515804"/>
            <a:ext cx="1831232" cy="2684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Docker </a:t>
            </a:r>
            <a:r>
              <a:rPr lang="en-US" sz="1050" dirty="0" smtClean="0"/>
              <a:t>Hub</a:t>
            </a:r>
          </a:p>
          <a:p>
            <a:pPr algn="ctr"/>
            <a:endParaRPr lang="en-US" sz="1050" dirty="0"/>
          </a:p>
          <a:p>
            <a:pPr algn="ctr"/>
            <a:endParaRPr lang="en-US" sz="1050" dirty="0" smtClean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5" name="Rounded Rectangle 4"/>
          <p:cNvSpPr/>
          <p:nvPr/>
        </p:nvSpPr>
        <p:spPr>
          <a:xfrm>
            <a:off x="6927309" y="3024087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Image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27309" y="3500692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Image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27309" y="397729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tomcat image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27309" y="4443052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mysql</a:t>
            </a:r>
            <a:r>
              <a:rPr lang="en-US" sz="1050" dirty="0">
                <a:solidFill>
                  <a:schemeClr val="tx1"/>
                </a:solidFill>
              </a:rPr>
              <a:t> image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035" y="1858232"/>
            <a:ext cx="5350534" cy="40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0" name="TextBox 9"/>
          <p:cNvSpPr txBox="1"/>
          <p:nvPr/>
        </p:nvSpPr>
        <p:spPr>
          <a:xfrm>
            <a:off x="2498260" y="1752402"/>
            <a:ext cx="1268083" cy="2539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Local Machine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3221" y="2253607"/>
            <a:ext cx="2206487" cy="305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Docker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588546" y="2640603"/>
            <a:ext cx="4977001" cy="669623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/>
              <a:t>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459" y="2602348"/>
            <a:ext cx="14926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&gt; </a:t>
            </a:r>
            <a:r>
              <a:rPr lang="en-US" sz="1050" dirty="0" err="1">
                <a:solidFill>
                  <a:schemeClr val="bg1"/>
                </a:solidFill>
              </a:rPr>
              <a:t>docker</a:t>
            </a:r>
            <a:r>
              <a:rPr lang="en-US" sz="1050" dirty="0">
                <a:solidFill>
                  <a:schemeClr val="bg1"/>
                </a:solidFill>
              </a:rPr>
              <a:t> pull </a:t>
            </a:r>
            <a:r>
              <a:rPr lang="en-US" sz="1050" dirty="0" err="1">
                <a:solidFill>
                  <a:schemeClr val="bg1"/>
                </a:solidFill>
              </a:rPr>
              <a:t>mysql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27307" y="4441804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mysql</a:t>
            </a:r>
            <a:r>
              <a:rPr lang="en-US" sz="1050" dirty="0">
                <a:solidFill>
                  <a:schemeClr val="tx1"/>
                </a:solidFill>
              </a:rPr>
              <a:t>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27308" y="397729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tomcat image</a:t>
            </a:r>
          </a:p>
        </p:txBody>
      </p:sp>
      <p:cxnSp>
        <p:nvCxnSpPr>
          <p:cNvPr id="23" name="Straight Arrow Connector 22"/>
          <p:cNvCxnSpPr>
            <a:endCxn id="14" idx="1"/>
          </p:cNvCxnSpPr>
          <p:nvPr/>
        </p:nvCxnSpPr>
        <p:spPr>
          <a:xfrm>
            <a:off x="4181889" y="2406421"/>
            <a:ext cx="2745418" cy="21812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ertical Scroll 26"/>
          <p:cNvSpPr/>
          <p:nvPr/>
        </p:nvSpPr>
        <p:spPr>
          <a:xfrm>
            <a:off x="658885" y="3461607"/>
            <a:ext cx="2179451" cy="2020129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FROM mysql:5.5.45</a:t>
            </a:r>
          </a:p>
          <a:p>
            <a:endParaRPr lang="en-US" sz="900" b="1" dirty="0">
              <a:solidFill>
                <a:schemeClr val="tx1"/>
              </a:solidFill>
            </a:endParaRPr>
          </a:p>
          <a:p>
            <a:r>
              <a:rPr lang="en-US" sz="900" b="1" dirty="0">
                <a:solidFill>
                  <a:schemeClr val="tx1"/>
                </a:solidFill>
              </a:rPr>
              <a:t>COPY </a:t>
            </a:r>
            <a:r>
              <a:rPr lang="en-US" sz="900" b="1" dirty="0" err="1">
                <a:solidFill>
                  <a:schemeClr val="tx1"/>
                </a:solidFill>
              </a:rPr>
              <a:t>docker-entrypoint-initdb.d</a:t>
            </a:r>
            <a:r>
              <a:rPr lang="en-US" sz="900" b="1" dirty="0">
                <a:solidFill>
                  <a:schemeClr val="tx1"/>
                </a:solidFill>
              </a:rPr>
              <a:t> /</a:t>
            </a:r>
            <a:r>
              <a:rPr lang="en-US" sz="900" b="1" dirty="0" err="1">
                <a:solidFill>
                  <a:schemeClr val="tx1"/>
                </a:solidFill>
              </a:rPr>
              <a:t>docker-entrypoint-initdb.d</a:t>
            </a:r>
            <a:r>
              <a:rPr lang="en-US" sz="900" b="1" dirty="0">
                <a:solidFill>
                  <a:schemeClr val="tx1"/>
                </a:solidFill>
              </a:rPr>
              <a:t>/</a:t>
            </a:r>
          </a:p>
          <a:p>
            <a:endParaRPr lang="en-US" sz="900" b="1" dirty="0">
              <a:solidFill>
                <a:schemeClr val="tx1"/>
              </a:solidFill>
            </a:endParaRPr>
          </a:p>
          <a:p>
            <a:r>
              <a:rPr lang="en-US" sz="900" b="1" dirty="0">
                <a:solidFill>
                  <a:schemeClr val="tx1"/>
                </a:solidFill>
              </a:rPr>
              <a:t>ENTRYPOINT ["/entrypoint.sh</a:t>
            </a:r>
            <a:endParaRPr lang="en-US" sz="1050" dirty="0"/>
          </a:p>
          <a:p>
            <a:endParaRPr lang="en-US" sz="1050" dirty="0"/>
          </a:p>
          <a:p>
            <a:r>
              <a:rPr lang="en-US" sz="900" b="1" dirty="0">
                <a:solidFill>
                  <a:schemeClr val="tx1"/>
                </a:solidFill>
              </a:rPr>
              <a:t>CMD </a:t>
            </a:r>
            <a:r>
              <a:rPr lang="en-US" sz="900" b="1" dirty="0" err="1">
                <a:solidFill>
                  <a:schemeClr val="tx1"/>
                </a:solidFill>
              </a:rPr>
              <a:t>mysql</a:t>
            </a:r>
            <a:endParaRPr lang="en-US" sz="1050" dirty="0"/>
          </a:p>
        </p:txBody>
      </p:sp>
      <p:sp>
        <p:nvSpPr>
          <p:cNvPr id="29" name="Rounded Rectangle 28"/>
          <p:cNvSpPr/>
          <p:nvPr/>
        </p:nvSpPr>
        <p:spPr>
          <a:xfrm>
            <a:off x="4200177" y="5442539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mysql</a:t>
            </a:r>
            <a:r>
              <a:rPr lang="en-US" sz="1050" dirty="0">
                <a:solidFill>
                  <a:schemeClr val="tx1"/>
                </a:solidFill>
              </a:rPr>
              <a:t> image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833778" y="4483528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Temp image</a:t>
            </a:r>
          </a:p>
        </p:txBody>
      </p:sp>
      <p:sp>
        <p:nvSpPr>
          <p:cNvPr id="31" name="Snip and Round Single Corner Rectangle 30"/>
          <p:cNvSpPr/>
          <p:nvPr/>
        </p:nvSpPr>
        <p:spPr>
          <a:xfrm>
            <a:off x="2794310" y="3125044"/>
            <a:ext cx="1319918" cy="643338"/>
          </a:xfrm>
          <a:prstGeom prst="snip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docker-entrypoint-initdb.d</a:t>
            </a:r>
            <a:r>
              <a:rPr lang="en-US" sz="1050" dirty="0">
                <a:solidFill>
                  <a:schemeClr val="tx1"/>
                </a:solidFill>
              </a:rPr>
              <a:t>  (directory)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3227832" y="3792522"/>
            <a:ext cx="330564" cy="64928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3" name="Rounded Rectangle 32"/>
          <p:cNvSpPr/>
          <p:nvPr/>
        </p:nvSpPr>
        <p:spPr>
          <a:xfrm>
            <a:off x="2817154" y="4167558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Temp image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805843" y="3860639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Temp 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3127" y="3483858"/>
            <a:ext cx="1647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Dockerfile_roar_db_image</a:t>
            </a:r>
            <a:endParaRPr lang="en-US" sz="9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8885" y="2847095"/>
            <a:ext cx="4891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&gt; </a:t>
            </a:r>
            <a:r>
              <a:rPr lang="en-US" sz="1050" dirty="0" err="1">
                <a:solidFill>
                  <a:schemeClr val="bg1"/>
                </a:solidFill>
              </a:rPr>
              <a:t>sudo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docker</a:t>
            </a:r>
            <a:r>
              <a:rPr lang="en-US" sz="1050" dirty="0">
                <a:solidFill>
                  <a:schemeClr val="bg1"/>
                </a:solidFill>
              </a:rPr>
              <a:t> build -t ref-</a:t>
            </a:r>
            <a:r>
              <a:rPr lang="en-US" sz="1050" dirty="0" err="1">
                <a:solidFill>
                  <a:schemeClr val="bg1"/>
                </a:solidFill>
              </a:rPr>
              <a:t>db</a:t>
            </a:r>
            <a:r>
              <a:rPr lang="en-US" sz="1050" dirty="0">
                <a:solidFill>
                  <a:schemeClr val="bg1"/>
                </a:solidFill>
              </a:rPr>
              <a:t>-image  -f </a:t>
            </a:r>
            <a:r>
              <a:rPr lang="en-US" sz="1050" dirty="0" err="1">
                <a:solidFill>
                  <a:schemeClr val="bg1"/>
                </a:solidFill>
              </a:rPr>
              <a:t>Dockerfile_roar_db_image</a:t>
            </a:r>
            <a:r>
              <a:rPr lang="en-US" sz="1050" dirty="0">
                <a:solidFill>
                  <a:schemeClr val="bg1"/>
                </a:solidFill>
              </a:rPr>
              <a:t> 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38336" y="481957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ref-</a:t>
            </a:r>
            <a:r>
              <a:rPr lang="en-US" sz="1050" dirty="0" err="1">
                <a:solidFill>
                  <a:schemeClr val="tx1"/>
                </a:solidFill>
              </a:rPr>
              <a:t>db</a:t>
            </a:r>
            <a:r>
              <a:rPr lang="en-US" sz="1050" dirty="0">
                <a:solidFill>
                  <a:schemeClr val="tx1"/>
                </a:solidFill>
              </a:rPr>
              <a:t>-image</a:t>
            </a:r>
          </a:p>
        </p:txBody>
      </p:sp>
    </p:spTree>
    <p:extLst>
      <p:ext uri="{BB962C8B-B14F-4D97-AF65-F5344CB8AC3E}">
        <p14:creationId xmlns:p14="http://schemas.microsoft.com/office/powerpoint/2010/main" val="42766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39 L -0.29827 0.145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15 -0.096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0174 0.046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00295 0.0907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-0.00121 0.056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15 0.0305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allAtOnce"/>
      <p:bldP spid="14" grpId="0" animBg="1"/>
      <p:bldP spid="27" grpId="0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5" grpId="0"/>
      <p:bldP spid="36" grpId="0"/>
      <p:bldP spid="37" grpId="0" animBg="1"/>
      <p:bldP spid="37" grpId="1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9" y="112166"/>
            <a:ext cx="7886700" cy="994172"/>
          </a:xfrm>
        </p:spPr>
        <p:txBody>
          <a:bodyPr/>
          <a:lstStyle/>
          <a:p>
            <a:r>
              <a:rPr lang="en-US" dirty="0" smtClean="0"/>
              <a:t>Creating the web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4247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5352" y="2515804"/>
            <a:ext cx="1831232" cy="2684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Docker Hub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5" name="Rounded Rectangle 4"/>
          <p:cNvSpPr/>
          <p:nvPr/>
        </p:nvSpPr>
        <p:spPr>
          <a:xfrm>
            <a:off x="6927309" y="3024087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Image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27309" y="3500692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Image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27309" y="397729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tomcat image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27309" y="4443052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mysql</a:t>
            </a:r>
            <a:r>
              <a:rPr lang="en-US" sz="1050" dirty="0">
                <a:solidFill>
                  <a:schemeClr val="tx1"/>
                </a:solidFill>
              </a:rPr>
              <a:t> image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0421" y="1896452"/>
            <a:ext cx="5350534" cy="40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0" name="TextBox 9"/>
          <p:cNvSpPr txBox="1"/>
          <p:nvPr/>
        </p:nvSpPr>
        <p:spPr>
          <a:xfrm>
            <a:off x="2290314" y="1769494"/>
            <a:ext cx="1268083" cy="2539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Local Machine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3221" y="2253607"/>
            <a:ext cx="2206487" cy="305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Docker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588546" y="2640603"/>
            <a:ext cx="4977001" cy="669623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/>
              <a:t>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459" y="2602348"/>
            <a:ext cx="1682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&gt; </a:t>
            </a:r>
            <a:r>
              <a:rPr lang="en-US" sz="1050" dirty="0" err="1">
                <a:solidFill>
                  <a:schemeClr val="bg1"/>
                </a:solidFill>
              </a:rPr>
              <a:t>docker</a:t>
            </a:r>
            <a:r>
              <a:rPr lang="en-US" sz="1050" dirty="0">
                <a:solidFill>
                  <a:schemeClr val="bg1"/>
                </a:solidFill>
              </a:rPr>
              <a:t> pull tomcat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27307" y="4441804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mysql</a:t>
            </a:r>
            <a:r>
              <a:rPr lang="en-US" sz="1050" dirty="0">
                <a:solidFill>
                  <a:schemeClr val="tx1"/>
                </a:solidFill>
              </a:rPr>
              <a:t>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27308" y="397729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tomcat image</a:t>
            </a:r>
          </a:p>
        </p:txBody>
      </p: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4181889" y="2406421"/>
            <a:ext cx="2745419" cy="17167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ertical Scroll 26"/>
          <p:cNvSpPr/>
          <p:nvPr/>
        </p:nvSpPr>
        <p:spPr>
          <a:xfrm>
            <a:off x="638830" y="3480653"/>
            <a:ext cx="2179451" cy="2020129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FROM tomcat:7.0.65-jre7</a:t>
            </a:r>
          </a:p>
          <a:p>
            <a:endParaRPr lang="en-US" sz="900" b="1" dirty="0">
              <a:solidFill>
                <a:schemeClr val="tx1"/>
              </a:solidFill>
            </a:endParaRPr>
          </a:p>
          <a:p>
            <a:r>
              <a:rPr lang="en-US" sz="900" b="1" dirty="0">
                <a:solidFill>
                  <a:schemeClr val="tx1"/>
                </a:solidFill>
              </a:rPr>
              <a:t>ARG </a:t>
            </a:r>
            <a:r>
              <a:rPr lang="en-US" sz="900" b="1" dirty="0" err="1">
                <a:solidFill>
                  <a:schemeClr val="tx1"/>
                </a:solidFill>
              </a:rPr>
              <a:t>warFile</a:t>
            </a:r>
            <a:endParaRPr lang="en-US" sz="900" b="1" dirty="0">
              <a:solidFill>
                <a:schemeClr val="tx1"/>
              </a:solidFill>
            </a:endParaRPr>
          </a:p>
          <a:p>
            <a:endParaRPr lang="en-US" sz="900" b="1" dirty="0">
              <a:solidFill>
                <a:schemeClr val="tx1"/>
              </a:solidFill>
            </a:endParaRPr>
          </a:p>
          <a:p>
            <a:r>
              <a:rPr lang="en-US" sz="900" b="1" dirty="0">
                <a:solidFill>
                  <a:schemeClr val="tx1"/>
                </a:solidFill>
              </a:rPr>
              <a:t>COPY $</a:t>
            </a:r>
            <a:r>
              <a:rPr lang="en-US" sz="900" b="1" dirty="0" err="1">
                <a:solidFill>
                  <a:schemeClr val="tx1"/>
                </a:solidFill>
              </a:rPr>
              <a:t>warFile</a:t>
            </a:r>
            <a:r>
              <a:rPr lang="en-US" sz="900" b="1" dirty="0">
                <a:solidFill>
                  <a:schemeClr val="tx1"/>
                </a:solidFill>
              </a:rPr>
              <a:t> $CATALINA_HOME/</a:t>
            </a:r>
            <a:r>
              <a:rPr lang="en-US" sz="900" b="1" dirty="0" err="1">
                <a:solidFill>
                  <a:schemeClr val="tx1"/>
                </a:solidFill>
              </a:rPr>
              <a:t>webapps</a:t>
            </a:r>
            <a:r>
              <a:rPr lang="en-US" sz="900" b="1" dirty="0">
                <a:solidFill>
                  <a:schemeClr val="tx1"/>
                </a:solidFill>
              </a:rPr>
              <a:t>/</a:t>
            </a:r>
            <a:r>
              <a:rPr lang="en-US" sz="900" b="1" dirty="0" err="1">
                <a:solidFill>
                  <a:schemeClr val="tx1"/>
                </a:solidFill>
              </a:rPr>
              <a:t>roar.war</a:t>
            </a:r>
            <a:endParaRPr lang="en-US" sz="900" b="1" dirty="0">
              <a:solidFill>
                <a:schemeClr val="tx1"/>
              </a:solidFill>
            </a:endParaRPr>
          </a:p>
          <a:p>
            <a:endParaRPr lang="en-US" sz="900" b="1" dirty="0">
              <a:solidFill>
                <a:schemeClr val="tx1"/>
              </a:solidFill>
            </a:endParaRPr>
          </a:p>
          <a:p>
            <a:r>
              <a:rPr lang="en-US" sz="900" b="1" dirty="0">
                <a:solidFill>
                  <a:schemeClr val="tx1"/>
                </a:solidFill>
              </a:rPr>
              <a:t>CMD catalina.sh run</a:t>
            </a:r>
            <a:endParaRPr lang="en-US" sz="1050" dirty="0"/>
          </a:p>
        </p:txBody>
      </p:sp>
      <p:sp>
        <p:nvSpPr>
          <p:cNvPr id="29" name="Rounded Rectangle 28"/>
          <p:cNvSpPr/>
          <p:nvPr/>
        </p:nvSpPr>
        <p:spPr>
          <a:xfrm>
            <a:off x="4200177" y="5442539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mysql</a:t>
            </a:r>
            <a:r>
              <a:rPr lang="en-US" sz="1050" dirty="0">
                <a:solidFill>
                  <a:schemeClr val="tx1"/>
                </a:solidFill>
              </a:rPr>
              <a:t> image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73571" y="4434755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Temp image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3227832" y="3792522"/>
            <a:ext cx="330564" cy="64928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3" name="Rounded Rectangle 32"/>
          <p:cNvSpPr/>
          <p:nvPr/>
        </p:nvSpPr>
        <p:spPr>
          <a:xfrm>
            <a:off x="2797794" y="4109549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Temp 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3126" y="3483858"/>
            <a:ext cx="17121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/>
              <a:t>Dockerfile_roar_web_image</a:t>
            </a:r>
            <a:endParaRPr lang="en-US" sz="9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8885" y="2847095"/>
            <a:ext cx="49588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&gt; </a:t>
            </a:r>
            <a:r>
              <a:rPr lang="en-US" sz="1050" dirty="0" err="1">
                <a:solidFill>
                  <a:schemeClr val="bg1"/>
                </a:solidFill>
              </a:rPr>
              <a:t>sudo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docker</a:t>
            </a:r>
            <a:r>
              <a:rPr lang="en-US" sz="1050" dirty="0">
                <a:solidFill>
                  <a:schemeClr val="bg1"/>
                </a:solidFill>
              </a:rPr>
              <a:t> build -t ref-web-image -build-</a:t>
            </a:r>
            <a:r>
              <a:rPr lang="en-US" sz="1050" dirty="0" err="1">
                <a:solidFill>
                  <a:schemeClr val="bg1"/>
                </a:solidFill>
              </a:rPr>
              <a:t>arg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warFile</a:t>
            </a:r>
            <a:r>
              <a:rPr lang="en-US" sz="1050" dirty="0">
                <a:solidFill>
                  <a:schemeClr val="bg1"/>
                </a:solidFill>
              </a:rPr>
              <a:t>=web*.war  -f </a:t>
            </a:r>
            <a:r>
              <a:rPr lang="en-US" sz="1050" dirty="0" err="1">
                <a:solidFill>
                  <a:schemeClr val="bg1"/>
                </a:solidFill>
              </a:rPr>
              <a:t>Dockerfile_roar_web_image</a:t>
            </a:r>
            <a:r>
              <a:rPr lang="en-US" sz="1050" dirty="0">
                <a:solidFill>
                  <a:schemeClr val="bg1"/>
                </a:solidFill>
              </a:rPr>
              <a:t> 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770830" y="4763153"/>
            <a:ext cx="1178852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ref-web-image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200177" y="4990948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ref-</a:t>
            </a:r>
            <a:r>
              <a:rPr lang="en-US" sz="1050" dirty="0" err="1">
                <a:solidFill>
                  <a:schemeClr val="tx1"/>
                </a:solidFill>
              </a:rPr>
              <a:t>db</a:t>
            </a:r>
            <a:r>
              <a:rPr lang="en-US" sz="1050" dirty="0">
                <a:solidFill>
                  <a:schemeClr val="tx1"/>
                </a:solidFill>
              </a:rPr>
              <a:t>-image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927307" y="397729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tomcat image</a:t>
            </a:r>
          </a:p>
        </p:txBody>
      </p:sp>
      <p:sp>
        <p:nvSpPr>
          <p:cNvPr id="17" name="Flowchart: Magnetic Disk 16"/>
          <p:cNvSpPr/>
          <p:nvPr/>
        </p:nvSpPr>
        <p:spPr>
          <a:xfrm>
            <a:off x="2905570" y="3105040"/>
            <a:ext cx="1008944" cy="667478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web-*.war (</a:t>
            </a:r>
            <a:r>
              <a:rPr lang="en-US" sz="1050" dirty="0" err="1">
                <a:solidFill>
                  <a:schemeClr val="tx1"/>
                </a:solidFill>
              </a:rPr>
              <a:t>webapp</a:t>
            </a:r>
            <a:r>
              <a:rPr lang="en-US" sz="105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51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30138 0.082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034 0.08264 L -0.45329 0.113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0226 0.117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00018 0.0618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15382 -0.0960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 animBg="1"/>
      <p:bldP spid="15" grpId="1" animBg="1"/>
      <p:bldP spid="27" grpId="0" animBg="1"/>
      <p:bldP spid="30" grpId="0" animBg="1"/>
      <p:bldP spid="30" grpId="1" animBg="1"/>
      <p:bldP spid="30" grpId="2" animBg="1"/>
      <p:bldP spid="32" grpId="0" animBg="1"/>
      <p:bldP spid="32" grpId="1" animBg="1"/>
      <p:bldP spid="33" grpId="0" animBg="1"/>
      <p:bldP spid="33" grpId="1" animBg="1"/>
      <p:bldP spid="33" grpId="2" animBg="1"/>
      <p:bldP spid="33" grpId="3" animBg="1"/>
      <p:bldP spid="35" grpId="0"/>
      <p:bldP spid="36" grpId="0"/>
      <p:bldP spid="37" grpId="0" animBg="1"/>
      <p:bldP spid="37" grpId="1" animBg="1"/>
      <p:bldP spid="38" grpId="0" animBg="1"/>
      <p:bldP spid="17" grpId="0" animBg="1"/>
      <p:bldP spid="17" grpId="1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93" y="153109"/>
            <a:ext cx="8343900" cy="994172"/>
          </a:xfrm>
        </p:spPr>
        <p:txBody>
          <a:bodyPr/>
          <a:lstStyle/>
          <a:p>
            <a:r>
              <a:rPr lang="en-US" dirty="0" smtClean="0"/>
              <a:t>Composing the combined images and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4247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5352" y="2515804"/>
            <a:ext cx="1831232" cy="2684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Docker Hub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5" name="Rounded Rectangle 4"/>
          <p:cNvSpPr/>
          <p:nvPr/>
        </p:nvSpPr>
        <p:spPr>
          <a:xfrm>
            <a:off x="6927309" y="3024087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Image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927309" y="3500692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Image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27309" y="397729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tomcat image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27309" y="4443052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mysql</a:t>
            </a:r>
            <a:r>
              <a:rPr lang="en-US" sz="1050" dirty="0">
                <a:solidFill>
                  <a:schemeClr val="tx1"/>
                </a:solidFill>
              </a:rPr>
              <a:t> image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5820" y="1856859"/>
            <a:ext cx="5790423" cy="40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0" name="TextBox 9"/>
          <p:cNvSpPr txBox="1"/>
          <p:nvPr/>
        </p:nvSpPr>
        <p:spPr>
          <a:xfrm>
            <a:off x="2290314" y="1769494"/>
            <a:ext cx="1268083" cy="2539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Local Machine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3221" y="2253607"/>
            <a:ext cx="2206487" cy="305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Docker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588546" y="2640603"/>
            <a:ext cx="4977001" cy="669623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/>
              <a:t>                           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27307" y="4441804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mysql</a:t>
            </a:r>
            <a:r>
              <a:rPr lang="en-US" sz="1050" dirty="0">
                <a:solidFill>
                  <a:schemeClr val="tx1"/>
                </a:solidFill>
              </a:rPr>
              <a:t>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27308" y="397729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tomcat image</a:t>
            </a:r>
          </a:p>
        </p:txBody>
      </p:sp>
      <p:sp>
        <p:nvSpPr>
          <p:cNvPr id="27" name="Vertical Scroll 26"/>
          <p:cNvSpPr/>
          <p:nvPr/>
        </p:nvSpPr>
        <p:spPr>
          <a:xfrm>
            <a:off x="638830" y="3257550"/>
            <a:ext cx="2179451" cy="231379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700" b="1" dirty="0">
              <a:solidFill>
                <a:schemeClr val="tx1"/>
              </a:solidFill>
            </a:endParaRPr>
          </a:p>
          <a:p>
            <a:r>
              <a:rPr lang="en-US" sz="700" b="1" dirty="0">
                <a:solidFill>
                  <a:schemeClr val="tx1"/>
                </a:solidFill>
              </a:rPr>
              <a:t>roar-web-container: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image: roar-web-image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ports: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    - "8089:8080"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links: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    - "</a:t>
            </a:r>
            <a:r>
              <a:rPr lang="en-US" sz="700" b="1" dirty="0" err="1">
                <a:solidFill>
                  <a:schemeClr val="tx1"/>
                </a:solidFill>
              </a:rPr>
              <a:t>roar-db-container:mysql</a:t>
            </a:r>
            <a:r>
              <a:rPr lang="en-US" sz="700" b="1" dirty="0">
                <a:solidFill>
                  <a:schemeClr val="tx1"/>
                </a:solidFill>
              </a:rPr>
              <a:t>"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roar-</a:t>
            </a:r>
            <a:r>
              <a:rPr lang="en-US" sz="700" b="1" dirty="0" err="1">
                <a:solidFill>
                  <a:schemeClr val="tx1"/>
                </a:solidFill>
              </a:rPr>
              <a:t>db</a:t>
            </a:r>
            <a:r>
              <a:rPr lang="en-US" sz="700" b="1" dirty="0">
                <a:solidFill>
                  <a:schemeClr val="tx1"/>
                </a:solidFill>
              </a:rPr>
              <a:t>-container: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image: roar-</a:t>
            </a:r>
            <a:r>
              <a:rPr lang="en-US" sz="700" b="1" dirty="0" err="1">
                <a:solidFill>
                  <a:schemeClr val="tx1"/>
                </a:solidFill>
              </a:rPr>
              <a:t>db</a:t>
            </a:r>
            <a:r>
              <a:rPr lang="en-US" sz="700" b="1" dirty="0">
                <a:solidFill>
                  <a:schemeClr val="tx1"/>
                </a:solidFill>
              </a:rPr>
              <a:t>-image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ports: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    - "3308:3306"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environment: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    MYSQL_USER: admin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    MYSQL_PASSWORD: admin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    MYSQL_DATABASE: registry</a:t>
            </a:r>
          </a:p>
          <a:p>
            <a:r>
              <a:rPr lang="en-US" sz="700" b="1" dirty="0">
                <a:solidFill>
                  <a:schemeClr val="tx1"/>
                </a:solidFill>
              </a:rPr>
              <a:t>        MYSQL_ROOT_PASSWORD: root+1</a:t>
            </a:r>
          </a:p>
          <a:p>
            <a:endParaRPr lang="en-US" sz="75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885977" y="514221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</a:rPr>
              <a:t>mysql</a:t>
            </a:r>
            <a:r>
              <a:rPr lang="en-US" sz="1050" dirty="0">
                <a:solidFill>
                  <a:schemeClr val="tx1"/>
                </a:solidFill>
              </a:rPr>
              <a:t> 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0405" y="3307503"/>
            <a:ext cx="233042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err="1" smtClean="0"/>
              <a:t>docker</a:t>
            </a:r>
            <a:r>
              <a:rPr lang="en-US" sz="700" b="1" dirty="0" smtClean="0"/>
              <a:t>-compose-roar-</a:t>
            </a:r>
            <a:r>
              <a:rPr lang="en-US" sz="700" b="1" dirty="0" err="1" smtClean="0"/>
              <a:t>containers.yml</a:t>
            </a:r>
            <a:endParaRPr lang="en-US" sz="700" b="1" dirty="0" smtClean="0"/>
          </a:p>
          <a:p>
            <a:endParaRPr lang="en-US" sz="700" b="1" dirty="0" smtClean="0"/>
          </a:p>
          <a:p>
            <a:endParaRPr lang="en-US" sz="700" b="1" dirty="0"/>
          </a:p>
          <a:p>
            <a:endParaRPr lang="en-US" sz="700" b="1" dirty="0" smtClean="0"/>
          </a:p>
          <a:p>
            <a:endParaRPr lang="en-US" sz="700" b="1" dirty="0"/>
          </a:p>
          <a:p>
            <a:endParaRPr lang="en-US" sz="700" b="1" dirty="0" smtClean="0"/>
          </a:p>
          <a:p>
            <a:endParaRPr lang="en-US" sz="700" b="1" dirty="0"/>
          </a:p>
          <a:p>
            <a:endParaRPr lang="en-US" sz="700" b="1" dirty="0" smtClean="0"/>
          </a:p>
          <a:p>
            <a:endParaRPr lang="en-US" sz="700" b="1" dirty="0"/>
          </a:p>
          <a:p>
            <a:endParaRPr lang="en-US" sz="700" b="1" dirty="0" smtClean="0"/>
          </a:p>
          <a:p>
            <a:endParaRPr lang="en-US" sz="700" b="1" dirty="0"/>
          </a:p>
          <a:p>
            <a:endParaRPr lang="en-US" sz="700" b="1" dirty="0" smtClean="0"/>
          </a:p>
          <a:p>
            <a:endParaRPr lang="en-US" sz="700" b="1" dirty="0"/>
          </a:p>
          <a:p>
            <a:endParaRPr lang="en-US" sz="700" b="1" dirty="0" smtClean="0"/>
          </a:p>
          <a:p>
            <a:endParaRPr lang="en-US" sz="700" b="1" dirty="0"/>
          </a:p>
          <a:p>
            <a:endParaRPr lang="en-US" sz="700" b="1" dirty="0" smtClean="0"/>
          </a:p>
          <a:p>
            <a:endParaRPr lang="en-US" sz="700" b="1" dirty="0"/>
          </a:p>
          <a:p>
            <a:endParaRPr lang="en-US" sz="700" b="1" dirty="0"/>
          </a:p>
          <a:p>
            <a:endParaRPr lang="en-US" sz="7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8885" y="2847095"/>
            <a:ext cx="49588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&gt; </a:t>
            </a:r>
            <a:r>
              <a:rPr lang="en-US" sz="1050" dirty="0" err="1">
                <a:solidFill>
                  <a:schemeClr val="bg1"/>
                </a:solidFill>
              </a:rPr>
              <a:t>docker</a:t>
            </a:r>
            <a:r>
              <a:rPr lang="en-US" sz="1050" dirty="0">
                <a:solidFill>
                  <a:schemeClr val="bg1"/>
                </a:solidFill>
              </a:rPr>
              <a:t>-compose -f </a:t>
            </a:r>
            <a:r>
              <a:rPr lang="en-US" sz="1050" dirty="0" err="1">
                <a:solidFill>
                  <a:schemeClr val="bg1"/>
                </a:solidFill>
              </a:rPr>
              <a:t>docker</a:t>
            </a:r>
            <a:r>
              <a:rPr lang="en-US" sz="1050" dirty="0">
                <a:solidFill>
                  <a:schemeClr val="bg1"/>
                </a:solidFill>
              </a:rPr>
              <a:t>-compose-roar-</a:t>
            </a:r>
            <a:r>
              <a:rPr lang="en-US" sz="1050" dirty="0" err="1">
                <a:solidFill>
                  <a:schemeClr val="bg1"/>
                </a:solidFill>
              </a:rPr>
              <a:t>containers.yml</a:t>
            </a:r>
            <a:r>
              <a:rPr lang="en-US" sz="1050" dirty="0">
                <a:solidFill>
                  <a:schemeClr val="bg1"/>
                </a:solidFill>
              </a:rPr>
              <a:t> up -d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874443" y="3705143"/>
            <a:ext cx="1178852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ref-web-image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885977" y="4678234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roar-</a:t>
            </a:r>
            <a:r>
              <a:rPr lang="en-US" sz="1050" dirty="0" err="1">
                <a:solidFill>
                  <a:schemeClr val="tx1"/>
                </a:solidFill>
              </a:rPr>
              <a:t>db</a:t>
            </a:r>
            <a:r>
              <a:rPr lang="en-US" sz="1050" dirty="0">
                <a:solidFill>
                  <a:schemeClr val="tx1"/>
                </a:solidFill>
              </a:rPr>
              <a:t>-image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927307" y="3977296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tomcat image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74444" y="4205760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tomcat image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58386" y="3606451"/>
            <a:ext cx="1706564" cy="7882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roar-web-container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4443" y="3712287"/>
            <a:ext cx="1178852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roar-web-image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873389" y="4755312"/>
            <a:ext cx="1706564" cy="7882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/>
          </a:p>
          <a:p>
            <a:pPr algn="ctr"/>
            <a:endParaRPr lang="en-US" sz="1050" dirty="0"/>
          </a:p>
          <a:p>
            <a:pPr algn="ctr"/>
            <a:r>
              <a:rPr lang="en-US" sz="1050" dirty="0" smtClean="0"/>
              <a:t>roar-</a:t>
            </a:r>
            <a:r>
              <a:rPr lang="en-US" sz="1050" dirty="0" err="1" smtClean="0"/>
              <a:t>db</a:t>
            </a:r>
            <a:r>
              <a:rPr lang="en-US" sz="1050" dirty="0" smtClean="0"/>
              <a:t>-container</a:t>
            </a:r>
            <a:endParaRPr lang="en-US" sz="1050" dirty="0"/>
          </a:p>
        </p:txBody>
      </p:sp>
      <p:sp>
        <p:nvSpPr>
          <p:cNvPr id="39" name="Rounded Rectangle 38"/>
          <p:cNvSpPr/>
          <p:nvPr/>
        </p:nvSpPr>
        <p:spPr>
          <a:xfrm>
            <a:off x="4862911" y="4675049"/>
            <a:ext cx="1167319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roar-</a:t>
            </a:r>
            <a:r>
              <a:rPr lang="en-US" sz="1050" dirty="0" err="1">
                <a:solidFill>
                  <a:schemeClr val="tx1"/>
                </a:solidFill>
              </a:rPr>
              <a:t>db</a:t>
            </a:r>
            <a:r>
              <a:rPr lang="en-US" sz="1050" dirty="0">
                <a:solidFill>
                  <a:schemeClr val="tx1"/>
                </a:solidFill>
              </a:rPr>
              <a:t>-image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880210" y="3709102"/>
            <a:ext cx="1178852" cy="2918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roar-web-image</a:t>
            </a:r>
          </a:p>
        </p:txBody>
      </p:sp>
      <p:sp>
        <p:nvSpPr>
          <p:cNvPr id="18" name="Up-Down Arrow 17"/>
          <p:cNvSpPr/>
          <p:nvPr/>
        </p:nvSpPr>
        <p:spPr>
          <a:xfrm>
            <a:off x="3558397" y="4314466"/>
            <a:ext cx="377810" cy="571859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8307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19128 0.006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111 L -0.1875 0.035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35" grpId="0"/>
      <p:bldP spid="36" grpId="0"/>
      <p:bldP spid="37" grpId="0" animBg="1"/>
      <p:bldP spid="16" grpId="0" animBg="1"/>
      <p:bldP spid="34" grpId="0" animBg="1"/>
      <p:bldP spid="40" grpId="0" animBg="1"/>
      <p:bldP spid="39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3571362"/>
          </a:xfrm>
        </p:spPr>
        <p:txBody>
          <a:bodyPr/>
          <a:lstStyle/>
          <a:p>
            <a:r>
              <a:rPr lang="en-US" dirty="0" smtClean="0"/>
              <a:t>Model steps in pipeline as Jenkins build jobs</a:t>
            </a:r>
          </a:p>
          <a:p>
            <a:r>
              <a:rPr lang="en-US" dirty="0" smtClean="0"/>
              <a:t>Successful jobs kick off other jobs</a:t>
            </a:r>
          </a:p>
          <a:p>
            <a:r>
              <a:rPr lang="en-US" dirty="0" smtClean="0"/>
              <a:t>Some Linux-specific implementations</a:t>
            </a:r>
          </a:p>
          <a:p>
            <a:r>
              <a:rPr lang="en-US" dirty="0" smtClean="0"/>
              <a:t>Using Jenkins wherever possible</a:t>
            </a:r>
          </a:p>
          <a:p>
            <a:r>
              <a:rPr lang="en-US" dirty="0" smtClean="0"/>
              <a:t>Using free versions of products </a:t>
            </a:r>
          </a:p>
          <a:p>
            <a:r>
              <a:rPr lang="en-US" dirty="0" smtClean="0"/>
              <a:t>Light treatment of each area</a:t>
            </a:r>
          </a:p>
          <a:p>
            <a:r>
              <a:rPr lang="en-US" dirty="0" smtClean="0"/>
              <a:t>Selected set of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10 - Creating the job to retrieve the latest artifact and running the acceptance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28848" y="1026110"/>
            <a:ext cx="4367489" cy="92656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ounded Rectangle 4"/>
          <p:cNvSpPr/>
          <p:nvPr/>
        </p:nvSpPr>
        <p:spPr>
          <a:xfrm>
            <a:off x="5513749" y="1149725"/>
            <a:ext cx="983411" cy="679331"/>
          </a:xfrm>
          <a:prstGeom prst="roundRect">
            <a:avLst/>
          </a:prstGeom>
          <a:solidFill>
            <a:srgbClr val="FFFF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Functional Tests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07434" y="1149725"/>
            <a:ext cx="983411" cy="679331"/>
          </a:xfrm>
          <a:prstGeom prst="roundRect">
            <a:avLst/>
          </a:prstGeom>
          <a:solidFill>
            <a:srgbClr val="FFFF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Deploy for Functional Testing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4280" y="1149725"/>
            <a:ext cx="983411" cy="679331"/>
          </a:xfrm>
          <a:prstGeom prst="roundRect">
            <a:avLst/>
          </a:prstGeom>
          <a:solidFill>
            <a:srgbClr val="FFFF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Promote/ Retrieve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Artifacts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2251" y="836310"/>
            <a:ext cx="1340342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Acceptance Stage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3468164" y="1254092"/>
            <a:ext cx="313742" cy="463621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Down Arrow 9"/>
          <p:cNvSpPr/>
          <p:nvPr/>
        </p:nvSpPr>
        <p:spPr>
          <a:xfrm rot="16200000">
            <a:off x="5055625" y="1223445"/>
            <a:ext cx="313742" cy="463621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8956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809" y="143291"/>
            <a:ext cx="8205787" cy="1050925"/>
          </a:xfrm>
        </p:spPr>
        <p:txBody>
          <a:bodyPr/>
          <a:lstStyle/>
          <a:p>
            <a:r>
              <a:rPr lang="en-US" dirty="0" smtClean="0"/>
              <a:t>Passing Artifacts between Jobs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778" y="4175784"/>
            <a:ext cx="8201025" cy="20017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79" y="774403"/>
            <a:ext cx="7419090" cy="1971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79" y="3012728"/>
            <a:ext cx="7419090" cy="27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Retrieve Artifact and Deploy to 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0633" y="703262"/>
            <a:ext cx="8201025" cy="424732"/>
          </a:xfrm>
        </p:spPr>
        <p:txBody>
          <a:bodyPr/>
          <a:lstStyle/>
          <a:p>
            <a:r>
              <a:rPr lang="en-US" dirty="0" smtClean="0"/>
              <a:t>Uses Copy Artifact and Deploy to Container plugins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63020" y="1225550"/>
            <a:ext cx="7794171" cy="51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 to Production Stage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4" y="2766014"/>
            <a:ext cx="8201025" cy="424732"/>
          </a:xfrm>
        </p:spPr>
        <p:txBody>
          <a:bodyPr/>
          <a:lstStyle/>
          <a:p>
            <a:r>
              <a:rPr lang="en-US" b="1" dirty="0" smtClean="0"/>
              <a:t>http://localhost:8084/workshop</a:t>
            </a:r>
            <a:endParaRPr lang="en-US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46810" y="836272"/>
            <a:ext cx="6393180" cy="18091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146810" y="3432000"/>
            <a:ext cx="6393180" cy="25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11 - Running the job to deploy the latest artifact to “production”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93950" y="561821"/>
            <a:ext cx="1988391" cy="1648601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ounded Rectangle 6"/>
          <p:cNvSpPr/>
          <p:nvPr/>
        </p:nvSpPr>
        <p:spPr>
          <a:xfrm>
            <a:off x="4051679" y="778397"/>
            <a:ext cx="1301068" cy="1208714"/>
          </a:xfrm>
          <a:prstGeom prst="roundRect">
            <a:avLst/>
          </a:prstGeom>
          <a:solidFill>
            <a:srgbClr val="FF00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Deploy to Production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9001" y="371458"/>
            <a:ext cx="1408609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3228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81798" y="2835327"/>
            <a:ext cx="4914900" cy="552139"/>
          </a:xfrm>
        </p:spPr>
        <p:txBody>
          <a:bodyPr>
            <a:normAutofit/>
          </a:bodyPr>
          <a:lstStyle/>
          <a:p>
            <a:r>
              <a:rPr lang="en-US" dirty="0" smtClean="0"/>
              <a:t>That’s all - thanks!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4248" y="4281487"/>
            <a:ext cx="3810000" cy="56015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3903761"/>
          </a:xfrm>
        </p:spPr>
        <p:txBody>
          <a:bodyPr/>
          <a:lstStyle/>
          <a:p>
            <a:r>
              <a:rPr lang="en-US" dirty="0" smtClean="0"/>
              <a:t>Focus is on process rather than underlying code </a:t>
            </a:r>
          </a:p>
          <a:p>
            <a:r>
              <a:rPr lang="en-US" dirty="0" smtClean="0"/>
              <a:t>Some end point steps (Functional tests) omitted for brevity</a:t>
            </a:r>
          </a:p>
          <a:p>
            <a:r>
              <a:rPr lang="en-US" dirty="0" smtClean="0"/>
              <a:t>Multiple ways to implement a pipeline</a:t>
            </a:r>
          </a:p>
          <a:p>
            <a:r>
              <a:rPr lang="en-US" dirty="0" smtClean="0"/>
              <a:t>This is not a Java programming workshop</a:t>
            </a:r>
          </a:p>
          <a:p>
            <a:r>
              <a:rPr lang="en-US" dirty="0" smtClean="0"/>
              <a:t>Bias is for free versions rather than paid versions</a:t>
            </a:r>
          </a:p>
          <a:p>
            <a:r>
              <a:rPr lang="en-US" dirty="0" smtClean="0"/>
              <a:t>Bias is for Jenkins integration over other methods</a:t>
            </a:r>
          </a:p>
          <a:p>
            <a:r>
              <a:rPr lang="en-US" dirty="0" smtClean="0"/>
              <a:t>Not Jenkins 2.0</a:t>
            </a:r>
          </a:p>
        </p:txBody>
      </p:sp>
    </p:spTree>
    <p:extLst>
      <p:ext uri="{BB962C8B-B14F-4D97-AF65-F5344CB8AC3E}">
        <p14:creationId xmlns:p14="http://schemas.microsoft.com/office/powerpoint/2010/main" val="28394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4095801"/>
          </a:xfrm>
        </p:spPr>
        <p:txBody>
          <a:bodyPr/>
          <a:lstStyle/>
          <a:p>
            <a:r>
              <a:rPr lang="en-US" dirty="0" smtClean="0"/>
              <a:t>Jenkins - workflow management</a:t>
            </a:r>
          </a:p>
          <a:p>
            <a:r>
              <a:rPr lang="en-US" dirty="0" smtClean="0"/>
              <a:t>Git - source management</a:t>
            </a:r>
          </a:p>
          <a:p>
            <a:r>
              <a:rPr lang="en-US" dirty="0" smtClean="0"/>
              <a:t>Gerrit - code review and verification builds</a:t>
            </a:r>
          </a:p>
          <a:p>
            <a:r>
              <a:rPr lang="en-US" dirty="0" err="1" smtClean="0"/>
              <a:t>Gradle</a:t>
            </a:r>
            <a:r>
              <a:rPr lang="en-US" dirty="0" smtClean="0"/>
              <a:t> - build engine and automation</a:t>
            </a:r>
          </a:p>
          <a:p>
            <a:r>
              <a:rPr lang="en-US" dirty="0" smtClean="0"/>
              <a:t>Sonar - code analysis and metrics</a:t>
            </a:r>
          </a:p>
          <a:p>
            <a:r>
              <a:rPr lang="en-US" dirty="0" err="1" smtClean="0"/>
              <a:t>Jacoco</a:t>
            </a:r>
            <a:r>
              <a:rPr lang="en-US" dirty="0" smtClean="0"/>
              <a:t> - code coverage</a:t>
            </a:r>
          </a:p>
          <a:p>
            <a:r>
              <a:rPr lang="en-US" dirty="0" err="1" smtClean="0"/>
              <a:t>Artifactory</a:t>
            </a:r>
            <a:r>
              <a:rPr lang="en-US" dirty="0" smtClean="0"/>
              <a:t> - binary artifact storage and management</a:t>
            </a:r>
          </a:p>
          <a:p>
            <a:r>
              <a:rPr lang="en-US" dirty="0" smtClean="0"/>
              <a:t>Docker - container and image creation</a:t>
            </a:r>
          </a:p>
        </p:txBody>
      </p:sp>
      <p:pic>
        <p:nvPicPr>
          <p:cNvPr id="1026" name="Picture 2" descr="https://camo.githubusercontent.com/fe0c9ecc354db49a376fa2a68f26bebdc75df14d/68747470733a2f2f6a656e6b696e732e696f2f73697465732f64656661756c742f66696c65732f6a656e6b696e735f6c6f676f2e706e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01" y="1518613"/>
            <a:ext cx="1990725" cy="6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gi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" name="AutoShape 6" descr="Image result for gi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1032" name="Picture 8" descr="https://git-scm.com/images/logo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26" y="713581"/>
            <a:ext cx="1103271" cy="46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552" y="2608265"/>
            <a:ext cx="995363" cy="1015992"/>
          </a:xfrm>
          <a:prstGeom prst="rect">
            <a:avLst/>
          </a:prstGeom>
        </p:spPr>
      </p:pic>
      <p:pic>
        <p:nvPicPr>
          <p:cNvPr id="1034" name="Picture 10" descr="http://gradle.org/wp-content/uploads/2015/06/gradlepha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94" y="1535043"/>
            <a:ext cx="975076" cy="10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e/e6/Sonarqube-48x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82" y="3061966"/>
            <a:ext cx="14287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.liviutudor.com/wp-content/uploads/2016/02/Jacoc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01" y="3828340"/>
            <a:ext cx="1369219" cy="52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dtimes.com/wp-content/uploads/2015/09/0908.sdt-jfrog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1" y="3825793"/>
            <a:ext cx="1540669" cy="4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ratechery.com/wp-content/uploads/2014/12/dock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10" y="4806528"/>
            <a:ext cx="210706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008"/>
            <a:ext cx="7886700" cy="706934"/>
          </a:xfrm>
        </p:spPr>
        <p:txBody>
          <a:bodyPr/>
          <a:lstStyle/>
          <a:p>
            <a:r>
              <a:rPr lang="en-US" dirty="0" smtClean="0"/>
              <a:t>Plugins used (additional)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546622"/>
            <a:ext cx="4672013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915121"/>
            <a:ext cx="5029200" cy="707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634259"/>
            <a:ext cx="4636294" cy="38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970610"/>
            <a:ext cx="4636294" cy="471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3408164"/>
            <a:ext cx="4672013" cy="385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3768924"/>
            <a:ext cx="4750594" cy="407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398" y="4160640"/>
            <a:ext cx="4786313" cy="935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4550" y="5084564"/>
            <a:ext cx="4614863" cy="4643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72263" y="2268736"/>
            <a:ext cx="89296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3694" y="596504"/>
            <a:ext cx="1019175" cy="521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4190" y="1475117"/>
            <a:ext cx="1019175" cy="49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Jenkins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345" y="703262"/>
            <a:ext cx="6150769" cy="5673220"/>
          </a:xfrm>
        </p:spPr>
        <p:txBody>
          <a:bodyPr/>
          <a:lstStyle/>
          <a:p>
            <a:r>
              <a:rPr lang="en-US" dirty="0"/>
              <a:t>Open-source framework for Continuous Integration</a:t>
            </a:r>
          </a:p>
          <a:p>
            <a:r>
              <a:rPr lang="en-US" dirty="0"/>
              <a:t>Monitors execution of repeated jobs; examples: </a:t>
            </a:r>
            <a:r>
              <a:rPr lang="en-US" dirty="0" err="1"/>
              <a:t>cron</a:t>
            </a:r>
            <a:r>
              <a:rPr lang="en-US" dirty="0"/>
              <a:t> jobs or builds</a:t>
            </a:r>
          </a:p>
          <a:p>
            <a:r>
              <a:rPr lang="en-US" dirty="0"/>
              <a:t>Generally used for:</a:t>
            </a:r>
          </a:p>
          <a:p>
            <a:pPr lvl="1"/>
            <a:r>
              <a:rPr lang="en-US" sz="2400" b="1" dirty="0"/>
              <a:t>Building/testing software projects continuously</a:t>
            </a:r>
          </a:p>
          <a:p>
            <a:pPr lvl="1"/>
            <a:r>
              <a:rPr lang="en-US" sz="2400" b="1" dirty="0"/>
              <a:t>Monitoring executions of externally-run jobs</a:t>
            </a:r>
            <a:r>
              <a:rPr lang="en-US" sz="2400" dirty="0"/>
              <a:t>, such as </a:t>
            </a:r>
            <a:r>
              <a:rPr lang="en-US" sz="2400" dirty="0" err="1"/>
              <a:t>cron</a:t>
            </a:r>
            <a:r>
              <a:rPr lang="en-US" sz="2400" dirty="0"/>
              <a:t> jobs </a:t>
            </a:r>
          </a:p>
          <a:p>
            <a:r>
              <a:rPr lang="en-US" dirty="0" smtClean="0"/>
              <a:t>Created by </a:t>
            </a:r>
            <a:r>
              <a:rPr lang="en-US" dirty="0" err="1" smtClean="0"/>
              <a:t>Kohsuke</a:t>
            </a:r>
            <a:r>
              <a:rPr lang="en-US" dirty="0" smtClean="0"/>
              <a:t> Kawaguchi</a:t>
            </a:r>
          </a:p>
          <a:p>
            <a:r>
              <a:rPr lang="en-US" dirty="0" smtClean="0"/>
              <a:t>Formerly known as Hudson</a:t>
            </a:r>
          </a:p>
          <a:p>
            <a:r>
              <a:rPr lang="en-US" dirty="0" smtClean="0"/>
              <a:t>Over 1000 plug-ins</a:t>
            </a:r>
            <a:endParaRPr lang="en-US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080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more information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632" y="1776412"/>
            <a:ext cx="6150769" cy="3318409"/>
          </a:xfrm>
        </p:spPr>
        <p:txBody>
          <a:bodyPr/>
          <a:lstStyle/>
          <a:p>
            <a:r>
              <a:rPr lang="en-US" dirty="0" smtClean="0"/>
              <a:t>Jenkins home page</a:t>
            </a:r>
          </a:p>
          <a:p>
            <a:pPr lvl="1"/>
            <a:r>
              <a:rPr lang="en-US" dirty="0" smtClean="0">
                <a:hlinkClick r:id="rId3"/>
              </a:rPr>
              <a:t>http://jenkins-ci.org</a:t>
            </a:r>
            <a:endParaRPr lang="en-US" dirty="0" smtClean="0"/>
          </a:p>
          <a:p>
            <a:r>
              <a:rPr lang="en-US" dirty="0" smtClean="0"/>
              <a:t>Jenkins wiki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wiki.jenkins-ci.org</a:t>
            </a:r>
            <a:endParaRPr lang="en-US" dirty="0" smtClean="0"/>
          </a:p>
          <a:p>
            <a:r>
              <a:rPr lang="en-US" dirty="0" smtClean="0"/>
              <a:t>Free Jenkins book</a:t>
            </a:r>
          </a:p>
          <a:p>
            <a:pPr lvl="1"/>
            <a:r>
              <a:rPr lang="en-US" dirty="0" smtClean="0"/>
              <a:t>Jenkins – the definitive guide – by John Ferguson Smart</a:t>
            </a:r>
          </a:p>
          <a:p>
            <a:pPr marL="34647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604864" y="1941632"/>
            <a:ext cx="6102221" cy="355496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Jenkins “Object Model”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0829" y="2046903"/>
            <a:ext cx="29251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Jenkins Dashboard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42797" y="2648729"/>
            <a:ext cx="1660850" cy="2729204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9794" y="2647915"/>
            <a:ext cx="157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Global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2301" y="3507330"/>
            <a:ext cx="17914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Overall configuration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9794" y="3995685"/>
            <a:ext cx="17914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Plug-in 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5796" y="4378633"/>
            <a:ext cx="17914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Node management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797" y="4947010"/>
            <a:ext cx="17914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More...</a:t>
            </a:r>
          </a:p>
        </p:txBody>
      </p:sp>
      <p:sp>
        <p:nvSpPr>
          <p:cNvPr id="13" name="Flowchart: Process 12"/>
          <p:cNvSpPr/>
          <p:nvPr/>
        </p:nvSpPr>
        <p:spPr bwMode="auto">
          <a:xfrm>
            <a:off x="3870047" y="2625507"/>
            <a:ext cx="1518558" cy="2729204"/>
          </a:xfrm>
          <a:prstGeom prst="flowChartProcess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9654" y="2391921"/>
            <a:ext cx="1490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Build Job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0694" y="2793780"/>
            <a:ext cx="1490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Configuration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0693" y="3250601"/>
            <a:ext cx="1490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Analysis/Trends</a:t>
            </a:r>
          </a:p>
        </p:txBody>
      </p:sp>
      <p:sp>
        <p:nvSpPr>
          <p:cNvPr id="18" name="Flowchart: Alternate Process 17"/>
          <p:cNvSpPr/>
          <p:nvPr/>
        </p:nvSpPr>
        <p:spPr bwMode="auto">
          <a:xfrm>
            <a:off x="4023830" y="3557884"/>
            <a:ext cx="1147664" cy="1273729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8441" y="3645830"/>
            <a:ext cx="1077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Build History</a:t>
            </a:r>
          </a:p>
        </p:txBody>
      </p:sp>
      <p:sp>
        <p:nvSpPr>
          <p:cNvPr id="20" name="Snip Same Side Corner Rectangle 19"/>
          <p:cNvSpPr/>
          <p:nvPr/>
        </p:nvSpPr>
        <p:spPr bwMode="auto">
          <a:xfrm>
            <a:off x="4140460" y="3980312"/>
            <a:ext cx="797768" cy="322643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6569" y="3951553"/>
            <a:ext cx="6858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Status</a:t>
            </a:r>
          </a:p>
          <a:p>
            <a:r>
              <a:rPr lang="en-US" sz="750" dirty="0"/>
              <a:t>Output</a:t>
            </a:r>
          </a:p>
          <a:p>
            <a:r>
              <a:rPr lang="en-US" sz="750" dirty="0"/>
              <a:t>Invocation</a:t>
            </a:r>
          </a:p>
        </p:txBody>
      </p:sp>
      <p:sp>
        <p:nvSpPr>
          <p:cNvPr id="22" name="Snip Same Side Corner Rectangle 21"/>
          <p:cNvSpPr/>
          <p:nvPr/>
        </p:nvSpPr>
        <p:spPr bwMode="auto">
          <a:xfrm>
            <a:off x="4230442" y="4087551"/>
            <a:ext cx="797768" cy="322643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6668" y="4038780"/>
            <a:ext cx="6858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Status</a:t>
            </a:r>
          </a:p>
          <a:p>
            <a:r>
              <a:rPr lang="en-US" sz="750" dirty="0"/>
              <a:t>Output</a:t>
            </a:r>
          </a:p>
          <a:p>
            <a:r>
              <a:rPr lang="en-US" sz="750" dirty="0"/>
              <a:t>Invocation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5655" y="2046275"/>
            <a:ext cx="29251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(Latest Build Jobs Statuses)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44386" y="2371729"/>
            <a:ext cx="1490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Build Job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592" y="2633851"/>
            <a:ext cx="3641399" cy="2226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370" y="2995059"/>
            <a:ext cx="3792408" cy="2320685"/>
          </a:xfrm>
          <a:prstGeom prst="rect">
            <a:avLst/>
          </a:prstGeom>
        </p:spPr>
      </p:pic>
      <p:sp>
        <p:nvSpPr>
          <p:cNvPr id="25" name="Flowchart: Process 24"/>
          <p:cNvSpPr/>
          <p:nvPr/>
        </p:nvSpPr>
        <p:spPr bwMode="auto">
          <a:xfrm>
            <a:off x="5786872" y="2609755"/>
            <a:ext cx="1518558" cy="2729204"/>
          </a:xfrm>
          <a:prstGeom prst="flowChartProcess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838" y="2518124"/>
            <a:ext cx="3447590" cy="211361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889138" y="2829953"/>
            <a:ext cx="1490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Configuration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1617" y="3271991"/>
            <a:ext cx="14905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Analysis/Trends</a:t>
            </a:r>
          </a:p>
        </p:txBody>
      </p:sp>
      <p:sp>
        <p:nvSpPr>
          <p:cNvPr id="29" name="Flowchart: Alternate Process 28"/>
          <p:cNvSpPr/>
          <p:nvPr/>
        </p:nvSpPr>
        <p:spPr bwMode="auto">
          <a:xfrm>
            <a:off x="6004235" y="3586317"/>
            <a:ext cx="1147664" cy="1273729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35" name="Snip Same Side Corner Rectangle 34"/>
          <p:cNvSpPr/>
          <p:nvPr/>
        </p:nvSpPr>
        <p:spPr bwMode="auto">
          <a:xfrm>
            <a:off x="6195082" y="3963142"/>
            <a:ext cx="797768" cy="322643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66288" y="3949285"/>
            <a:ext cx="6858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Status</a:t>
            </a:r>
          </a:p>
          <a:p>
            <a:r>
              <a:rPr lang="en-US" sz="750" dirty="0"/>
              <a:t>Output</a:t>
            </a:r>
          </a:p>
          <a:p>
            <a:r>
              <a:rPr lang="en-US" sz="750" dirty="0"/>
              <a:t>Invocation</a:t>
            </a:r>
          </a:p>
        </p:txBody>
      </p:sp>
      <p:sp>
        <p:nvSpPr>
          <p:cNvPr id="31" name="Snip Same Side Corner Rectangle 30"/>
          <p:cNvSpPr/>
          <p:nvPr/>
        </p:nvSpPr>
        <p:spPr bwMode="auto">
          <a:xfrm>
            <a:off x="6281663" y="4100811"/>
            <a:ext cx="797768" cy="322643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1871" y="4066471"/>
            <a:ext cx="6858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Status</a:t>
            </a:r>
          </a:p>
          <a:p>
            <a:r>
              <a:rPr lang="en-US" sz="750" dirty="0"/>
              <a:t>Output</a:t>
            </a:r>
          </a:p>
          <a:p>
            <a:r>
              <a:rPr lang="en-US" sz="750" dirty="0"/>
              <a:t>Invocation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27695" y="3649331"/>
            <a:ext cx="1077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Build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94" y="2632777"/>
            <a:ext cx="3920684" cy="24020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857" y="2662709"/>
            <a:ext cx="3828095" cy="23611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3359" y="2638905"/>
            <a:ext cx="3797979" cy="23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6" grpId="0"/>
      <p:bldP spid="25" grpId="0" animBg="1"/>
      <p:bldP spid="27" grpId="0"/>
      <p:bldP spid="28" grpId="0"/>
      <p:bldP spid="29" grpId="0" animBg="1"/>
      <p:bldP spid="35" grpId="0" animBg="1"/>
      <p:bldP spid="36" grpId="0"/>
      <p:bldP spid="31" grpId="0" animBg="1"/>
      <p:bldP spid="32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092" y="991409"/>
            <a:ext cx="6150769" cy="4832670"/>
          </a:xfrm>
        </p:spPr>
        <p:txBody>
          <a:bodyPr/>
          <a:lstStyle/>
          <a:p>
            <a:r>
              <a:rPr lang="en-US" dirty="0" smtClean="0"/>
              <a:t>Basic Jenkins Hierarchy is:</a:t>
            </a:r>
          </a:p>
          <a:p>
            <a:pPr lvl="1"/>
            <a:r>
              <a:rPr lang="en-US" dirty="0" smtClean="0"/>
              <a:t>Dashboard</a:t>
            </a:r>
          </a:p>
          <a:p>
            <a:pPr lvl="2"/>
            <a:r>
              <a:rPr lang="en-US" dirty="0" smtClean="0"/>
              <a:t>Individual project</a:t>
            </a:r>
          </a:p>
          <a:p>
            <a:pPr lvl="3"/>
            <a:r>
              <a:rPr lang="en-US" dirty="0" smtClean="0"/>
              <a:t>Individual build results for a project</a:t>
            </a:r>
          </a:p>
          <a:p>
            <a:pPr lvl="3"/>
            <a:endParaRPr lang="en-US" dirty="0"/>
          </a:p>
          <a:p>
            <a:r>
              <a:rPr lang="en-US" dirty="0" smtClean="0"/>
              <a:t>Each one may have subsections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build project may have configure and trend information</a:t>
            </a:r>
          </a:p>
          <a:p>
            <a:pPr lvl="2"/>
            <a:r>
              <a:rPr lang="en-US" dirty="0" smtClean="0"/>
              <a:t>build results have status and console output</a:t>
            </a:r>
          </a:p>
          <a:p>
            <a:r>
              <a:rPr lang="en-US" dirty="0" smtClean="0"/>
              <a:t>Supporting pieces</a:t>
            </a:r>
          </a:p>
          <a:p>
            <a:pPr lvl="1"/>
            <a:r>
              <a:rPr lang="en-US" dirty="0" smtClean="0"/>
              <a:t>Jenkins global configuration (Manage Jenkins)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Deployment Pipeline with Jenkins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24732"/>
          </a:xfrm>
        </p:spPr>
        <p:txBody>
          <a:bodyPr/>
          <a:lstStyle/>
          <a:p>
            <a:r>
              <a:rPr lang="en-US" dirty="0" smtClean="0"/>
              <a:t>Brent Laster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Jenkins – Dashboard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18" y="1572550"/>
            <a:ext cx="5921148" cy="361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 with Jenkins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632" y="1776414"/>
            <a:ext cx="6150769" cy="3379323"/>
          </a:xfrm>
        </p:spPr>
        <p:txBody>
          <a:bodyPr/>
          <a:lstStyle/>
          <a:p>
            <a:r>
              <a:rPr lang="en-US" dirty="0" smtClean="0"/>
              <a:t>Values </a:t>
            </a:r>
            <a:r>
              <a:rPr lang="en-US" dirty="0"/>
              <a:t>are not remembered until saved</a:t>
            </a:r>
          </a:p>
          <a:p>
            <a:r>
              <a:rPr lang="en-US" dirty="0"/>
              <a:t>Names are important to have</a:t>
            </a:r>
          </a:p>
          <a:p>
            <a:r>
              <a:rPr lang="en-US" dirty="0"/>
              <a:t>Avoid using spaces in paths </a:t>
            </a:r>
            <a:endParaRPr lang="en-US" dirty="0" smtClean="0"/>
          </a:p>
          <a:p>
            <a:r>
              <a:rPr lang="en-US" dirty="0" smtClean="0"/>
              <a:t>Values </a:t>
            </a:r>
            <a:r>
              <a:rPr lang="en-US" dirty="0"/>
              <a:t>are only committed by clicking Save </a:t>
            </a:r>
            <a:r>
              <a:rPr lang="en-US" dirty="0" smtClean="0"/>
              <a:t>or Apply button </a:t>
            </a:r>
            <a:r>
              <a:rPr lang="en-US" dirty="0"/>
              <a:t>at </a:t>
            </a:r>
            <a:r>
              <a:rPr lang="en-US" dirty="0" smtClean="0"/>
              <a:t>bottom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0" y="4237989"/>
            <a:ext cx="6351701" cy="110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4154920"/>
          </a:xfrm>
        </p:spPr>
        <p:txBody>
          <a:bodyPr/>
          <a:lstStyle/>
          <a:p>
            <a:r>
              <a:rPr lang="en-US" dirty="0" smtClean="0"/>
              <a:t>Standard (default) operation mode of Jenkins</a:t>
            </a:r>
          </a:p>
          <a:p>
            <a:r>
              <a:rPr lang="en-US" dirty="0" smtClean="0"/>
              <a:t>Serves all http requests and has access to </a:t>
            </a:r>
            <a:r>
              <a:rPr lang="en-US" dirty="0" err="1" smtClean="0"/>
              <a:t>config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Can always still do builds/handle jobs</a:t>
            </a:r>
          </a:p>
          <a:p>
            <a:r>
              <a:rPr lang="en-US" dirty="0" smtClean="0"/>
              <a:t>Over time, more jobs can put a load on the master in terms of system resources</a:t>
            </a:r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Upgrade master</a:t>
            </a:r>
          </a:p>
          <a:p>
            <a:pPr lvl="1"/>
            <a:r>
              <a:rPr lang="en-US" dirty="0" smtClean="0"/>
              <a:t>Set up slave nodes</a:t>
            </a:r>
          </a:p>
          <a:p>
            <a:r>
              <a:rPr lang="en-US" dirty="0" smtClean="0"/>
              <a:t>Master is also limited to its local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Slave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1225550"/>
            <a:ext cx="8510587" cy="5656870"/>
          </a:xfrm>
        </p:spPr>
        <p:txBody>
          <a:bodyPr/>
          <a:lstStyle/>
          <a:p>
            <a:r>
              <a:rPr lang="en-US" dirty="0" smtClean="0"/>
              <a:t>A system that is setup to offload projects from the master</a:t>
            </a:r>
          </a:p>
          <a:p>
            <a:r>
              <a:rPr lang="en-US" dirty="0" smtClean="0"/>
              <a:t>After setup, distribution of tasks can be one of two ways</a:t>
            </a:r>
          </a:p>
          <a:p>
            <a:pPr lvl="1"/>
            <a:r>
              <a:rPr lang="en-US" dirty="0" smtClean="0"/>
              <a:t>A project is allowed to “roam” between slaves</a:t>
            </a:r>
          </a:p>
          <a:p>
            <a:pPr lvl="1"/>
            <a:r>
              <a:rPr lang="en-US" dirty="0" smtClean="0"/>
              <a:t>Can specify a particular slave for a project (useful if slave implements a separate, needed environment such as different OS)</a:t>
            </a:r>
          </a:p>
          <a:p>
            <a:r>
              <a:rPr lang="en-US" dirty="0" smtClean="0"/>
              <a:t>Slaves run under a different, minimal interface</a:t>
            </a:r>
          </a:p>
          <a:p>
            <a:pPr lvl="1"/>
            <a:r>
              <a:rPr lang="en-US" dirty="0" smtClean="0"/>
              <a:t>Jenkins slave agent</a:t>
            </a:r>
          </a:p>
          <a:p>
            <a:pPr lvl="1"/>
            <a:r>
              <a:rPr lang="en-US" dirty="0" smtClean="0"/>
              <a:t>No need to install Jenkins on other systems</a:t>
            </a:r>
          </a:p>
          <a:p>
            <a:pPr lvl="1"/>
            <a:r>
              <a:rPr lang="en-US" dirty="0" smtClean="0"/>
              <a:t>Can be started multiple ways</a:t>
            </a:r>
          </a:p>
          <a:p>
            <a:r>
              <a:rPr lang="en-US" dirty="0" smtClean="0"/>
              <a:t>Users access results still via accessing master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Node Properties and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424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26" y="1487788"/>
            <a:ext cx="6049604" cy="1983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775" y="1763938"/>
            <a:ext cx="1299787" cy="800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236" y="3632049"/>
            <a:ext cx="6018386" cy="16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1 - Creating a Jenkins Slave Node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- Restricting where a job can run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2522485"/>
          </a:xfrm>
        </p:spPr>
        <p:txBody>
          <a:bodyPr/>
          <a:lstStyle/>
          <a:p>
            <a:r>
              <a:rPr lang="en-US" dirty="0" smtClean="0"/>
              <a:t>Points job to particular slave node</a:t>
            </a:r>
          </a:p>
          <a:p>
            <a:r>
              <a:rPr lang="en-US" dirty="0" smtClean="0"/>
              <a:t>Uses slave node’s label</a:t>
            </a:r>
          </a:p>
          <a:p>
            <a:r>
              <a:rPr lang="en-US" dirty="0" smtClean="0"/>
              <a:t>Above “Advanced Project Options”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8408" y="2838091"/>
            <a:ext cx="8640791" cy="13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– Build </a:t>
            </a:r>
            <a:r>
              <a:rPr lang="en-US" dirty="0"/>
              <a:t>Pipeline Plugin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500" dirty="0" smtClean="0"/>
              <a:t>(</a:t>
            </a:r>
            <a:r>
              <a:rPr lang="en-US" sz="1500" dirty="0"/>
              <a:t>https://wiki.jenkins-ci.org/display/JENKINS/Build+Pipeline+Plugin)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921" y="1045021"/>
            <a:ext cx="6150769" cy="2269467"/>
          </a:xfrm>
        </p:spPr>
        <p:txBody>
          <a:bodyPr/>
          <a:lstStyle/>
          <a:p>
            <a:r>
              <a:rPr lang="en-US" sz="1800" dirty="0"/>
              <a:t>Allows for forming a chain of Jenkins jobs based on their upstream/downstream dependencies.</a:t>
            </a:r>
          </a:p>
          <a:p>
            <a:r>
              <a:rPr lang="en-US" sz="1800" dirty="0"/>
              <a:t>Allows for defining a Jenkins view of the change.</a:t>
            </a:r>
          </a:p>
          <a:p>
            <a:r>
              <a:rPr lang="en-US" sz="1800" dirty="0"/>
              <a:t>Allows for defining manual triggers for jobs that need intervention prior to execution – </a:t>
            </a:r>
            <a:r>
              <a:rPr lang="en-US" sz="1800" dirty="0" err="1"/>
              <a:t>i.e</a:t>
            </a:r>
            <a:r>
              <a:rPr lang="en-US" sz="1800" dirty="0"/>
              <a:t> approval process.</a:t>
            </a:r>
          </a:p>
          <a:p>
            <a:r>
              <a:rPr lang="en-US" sz="1800" dirty="0"/>
              <a:t>Can see history of pipeline runs, current status and version of each job.</a:t>
            </a:r>
          </a:p>
        </p:txBody>
      </p:sp>
      <p:pic>
        <p:nvPicPr>
          <p:cNvPr id="7170" name="Picture 2" descr="https://wiki.jenkins-ci.org/download/attachments/54723106/bpp1.png?version=2&amp;modificationDate=1340695983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75" y="3314488"/>
            <a:ext cx="4319039" cy="30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Reference Pipeline Jobs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891" y="4747525"/>
            <a:ext cx="9049109" cy="1473609"/>
          </a:xfrm>
        </p:spPr>
        <p:txBody>
          <a:bodyPr/>
          <a:lstStyle/>
          <a:p>
            <a:r>
              <a:rPr lang="en-US" dirty="0" smtClean="0"/>
              <a:t>Reference model</a:t>
            </a:r>
          </a:p>
          <a:p>
            <a:r>
              <a:rPr lang="en-US" dirty="0" smtClean="0"/>
              <a:t>Job configuration already done - no workspace</a:t>
            </a:r>
          </a:p>
          <a:p>
            <a:r>
              <a:rPr lang="en-US" dirty="0" smtClean="0"/>
              <a:t>One run of each job (except ref-compile-without-</a:t>
            </a:r>
            <a:r>
              <a:rPr lang="en-US" dirty="0" err="1" smtClean="0"/>
              <a:t>gerrit</a:t>
            </a:r>
            <a:r>
              <a:rPr lang="en-US" dirty="0" smtClean="0"/>
              <a:t>-merge)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4" y="820845"/>
            <a:ext cx="8798381" cy="38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Reference Pipeline 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7456" y="4679247"/>
            <a:ext cx="8201025" cy="1473609"/>
          </a:xfrm>
        </p:spPr>
        <p:txBody>
          <a:bodyPr/>
          <a:lstStyle/>
          <a:p>
            <a:r>
              <a:rPr lang="en-US" dirty="0" smtClean="0"/>
              <a:t>Contains fully implemented views</a:t>
            </a:r>
          </a:p>
          <a:p>
            <a:r>
              <a:rPr lang="en-US" dirty="0" smtClean="0"/>
              <a:t>Shows one run of stage</a:t>
            </a:r>
          </a:p>
          <a:p>
            <a:r>
              <a:rPr lang="en-US" dirty="0" smtClean="0"/>
              <a:t>Configure can be used to see setup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56" y="1095555"/>
            <a:ext cx="8493885" cy="33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21632" y="1776413"/>
            <a:ext cx="6150769" cy="2285193"/>
          </a:xfrm>
        </p:spPr>
        <p:txBody>
          <a:bodyPr>
            <a:normAutofit fontScale="55000" lnSpcReduction="20000"/>
          </a:bodyPr>
          <a:lstStyle/>
          <a:p>
            <a:r>
              <a:rPr lang="en-US" sz="2600" dirty="0" smtClean="0"/>
              <a:t>Senior Manager, R&amp;D at SAS in Cary, NC</a:t>
            </a:r>
          </a:p>
          <a:p>
            <a:r>
              <a:rPr lang="en-US" sz="2600" dirty="0" smtClean="0"/>
              <a:t>Part-time trainer </a:t>
            </a:r>
          </a:p>
          <a:p>
            <a:r>
              <a:rPr lang="en-US" sz="2600" dirty="0" smtClean="0"/>
              <a:t>Git, Gerrit, </a:t>
            </a:r>
            <a:r>
              <a:rPr lang="en-US" sz="2600" dirty="0" err="1" smtClean="0"/>
              <a:t>Gradle</a:t>
            </a:r>
            <a:r>
              <a:rPr lang="en-US" sz="2600" dirty="0" smtClean="0"/>
              <a:t>, Jenkins</a:t>
            </a:r>
          </a:p>
          <a:p>
            <a:r>
              <a:rPr lang="en-US" sz="2600" dirty="0"/>
              <a:t>Author  - NFJS magazine, Professional Git book (fall</a:t>
            </a:r>
            <a:r>
              <a:rPr lang="en-US" sz="2600" dirty="0" smtClean="0"/>
              <a:t>)</a:t>
            </a:r>
            <a:endParaRPr lang="en-US" sz="2600" dirty="0"/>
          </a:p>
          <a:p>
            <a:r>
              <a:rPr lang="en-US" sz="2600" dirty="0" smtClean="0"/>
              <a:t>Brent.Laster@sas.com</a:t>
            </a:r>
            <a:endParaRPr lang="en-US" sz="2600" dirty="0"/>
          </a:p>
          <a:p>
            <a:r>
              <a:rPr lang="en-US" sz="2600" dirty="0" smtClean="0">
                <a:hlinkClick r:id="rId2"/>
              </a:rPr>
              <a:t>LinkedIn:  </a:t>
            </a:r>
            <a:r>
              <a:rPr lang="en-US" sz="2600" dirty="0" smtClean="0">
                <a:hlinkClick r:id="rId2"/>
              </a:rPr>
              <a:t>https</a:t>
            </a:r>
            <a:r>
              <a:rPr lang="en-US" sz="2600" dirty="0">
                <a:hlinkClick r:id="rId2"/>
              </a:rPr>
              <a:t>://</a:t>
            </a:r>
            <a:r>
              <a:rPr lang="en-US" sz="2600" dirty="0" smtClean="0">
                <a:hlinkClick r:id="rId2"/>
              </a:rPr>
              <a:t>www.linkedin.com/in/brentlaster</a:t>
            </a:r>
            <a:endParaRPr lang="en-US" sz="2600" dirty="0" smtClean="0"/>
          </a:p>
          <a:p>
            <a:r>
              <a:rPr lang="en-US" sz="2600" dirty="0" smtClean="0"/>
              <a:t>Twitter: @</a:t>
            </a:r>
            <a:r>
              <a:rPr lang="en-US" sz="2600" dirty="0" err="1" smtClean="0"/>
              <a:t>BrentCLaster</a:t>
            </a:r>
            <a:endParaRPr lang="en-US" sz="2600" dirty="0" smtClean="0"/>
          </a:p>
          <a:p>
            <a:r>
              <a:rPr lang="en-US" sz="2600" dirty="0" smtClean="0"/>
              <a:t>Email: training@nclasters.org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Pipeline Jobs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0536" y="4538094"/>
            <a:ext cx="8201025" cy="1806007"/>
          </a:xfrm>
        </p:spPr>
        <p:txBody>
          <a:bodyPr/>
          <a:lstStyle/>
          <a:p>
            <a:r>
              <a:rPr lang="en-US" dirty="0" smtClean="0"/>
              <a:t>Jobs to use in the workshop</a:t>
            </a:r>
          </a:p>
          <a:p>
            <a:r>
              <a:rPr lang="en-US" dirty="0" smtClean="0"/>
              <a:t>Some parts filled in, but some configuration needs to be done for most</a:t>
            </a:r>
          </a:p>
          <a:p>
            <a:r>
              <a:rPr lang="en-US" dirty="0" smtClean="0"/>
              <a:t>Not run yet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0" y="812561"/>
            <a:ext cx="8478410" cy="37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Pipeline Views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2898" y="4668435"/>
            <a:ext cx="8201025" cy="1473609"/>
          </a:xfrm>
        </p:spPr>
        <p:txBody>
          <a:bodyPr/>
          <a:lstStyle/>
          <a:p>
            <a:r>
              <a:rPr lang="en-US" dirty="0" smtClean="0"/>
              <a:t>May not have any views since jobs haven’t been run</a:t>
            </a:r>
          </a:p>
          <a:p>
            <a:r>
              <a:rPr lang="en-US" dirty="0" smtClean="0"/>
              <a:t>May have ref job in them </a:t>
            </a:r>
          </a:p>
          <a:p>
            <a:r>
              <a:rPr lang="en-US" dirty="0" smtClean="0"/>
              <a:t>Will be filled in as we go through labs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27" y="883848"/>
            <a:ext cx="6395542" cy="1722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251" y="2718219"/>
            <a:ext cx="6434318" cy="18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Version Control System</a:t>
            </a:r>
          </a:p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Available for multiple platforms</a:t>
            </a:r>
          </a:p>
          <a:p>
            <a:r>
              <a:rPr lang="en-US" dirty="0" smtClean="0"/>
              <a:t>Roots in source control efforts for Linux Kernel</a:t>
            </a:r>
          </a:p>
          <a:p>
            <a:r>
              <a:rPr lang="en-US" dirty="0" smtClean="0"/>
              <a:t>Primary developer – Linus Torvalds</a:t>
            </a:r>
          </a:p>
          <a:p>
            <a:r>
              <a:rPr lang="en-US" dirty="0" smtClean="0"/>
              <a:t>Been around since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vs. Distributed VCS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619724"/>
            <a:ext cx="2285811" cy="17920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2228851"/>
            <a:ext cx="2285811" cy="2573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5086350" y="4000501"/>
            <a:ext cx="685800" cy="80217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cxnSp>
        <p:nvCxnSpPr>
          <p:cNvPr id="7" name="Straight Connector 6"/>
          <p:cNvCxnSpPr>
            <a:stCxn id="3" idx="4"/>
          </p:cNvCxnSpPr>
          <p:nvPr/>
        </p:nvCxnSpPr>
        <p:spPr bwMode="auto">
          <a:xfrm>
            <a:off x="5429250" y="4802675"/>
            <a:ext cx="0" cy="3979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743450" y="520065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Local Repository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72056" y="2457451"/>
            <a:ext cx="685800" cy="80217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116444" y="1885950"/>
            <a:ext cx="0" cy="571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444583" y="1678202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Remote Repository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629180" y="3312627"/>
            <a:ext cx="314420" cy="23067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86500" y="3312627"/>
            <a:ext cx="314420" cy="23067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50348" y="4000500"/>
            <a:ext cx="280035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38623" y="4000500"/>
            <a:ext cx="339917" cy="2286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857751" y="3543301"/>
            <a:ext cx="1142999" cy="126958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4400551" y="4686300"/>
            <a:ext cx="680605" cy="4625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29555" y="514885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Disconnected Development</a:t>
            </a:r>
          </a:p>
        </p:txBody>
      </p:sp>
    </p:spTree>
    <p:extLst>
      <p:ext uri="{BB962C8B-B14F-4D97-AF65-F5344CB8AC3E}">
        <p14:creationId xmlns:p14="http://schemas.microsoft.com/office/powerpoint/2010/main" val="24778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8" grpId="0"/>
      <p:bldP spid="8" grpId="1"/>
      <p:bldP spid="9" grpId="0" animBg="1"/>
      <p:bldP spid="9" grpId="1" animBg="1"/>
      <p:bldP spid="12" grpId="0"/>
      <p:bldP spid="12" grpId="1"/>
      <p:bldP spid="6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914900" y="1527617"/>
            <a:ext cx="2286000" cy="10441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Rectangle 11"/>
          <p:cNvSpPr/>
          <p:nvPr/>
        </p:nvSpPr>
        <p:spPr>
          <a:xfrm>
            <a:off x="4500911" y="2797175"/>
            <a:ext cx="3257550" cy="2686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156" y="1037709"/>
            <a:ext cx="6172200" cy="4798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Git</a:t>
            </a:r>
            <a:r>
              <a:rPr lang="en-US" dirty="0" smtClean="0"/>
              <a:t> in One Picture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72100" y="3683044"/>
            <a:ext cx="1371600" cy="628650"/>
          </a:xfrm>
          <a:prstGeom prst="roundRect">
            <a:avLst>
              <a:gd name="adj" fmla="val 15173"/>
            </a:avLst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Staging Area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16962" y="1885950"/>
            <a:ext cx="1371600" cy="6286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Remote Repository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43916" y="2840277"/>
            <a:ext cx="1371600" cy="628650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Local Repository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55772" y="4582961"/>
            <a:ext cx="1371600" cy="628650"/>
          </a:xfrm>
          <a:prstGeom prst="roundRect">
            <a:avLst/>
          </a:prstGeom>
          <a:solidFill>
            <a:srgbClr val="C00000"/>
          </a:solidFill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unset" dir="t">
              <a:rot lat="0" lon="0" rev="60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Working Directory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2783" y="2830323"/>
            <a:ext cx="22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Pul</a:t>
            </a:r>
            <a:endParaRPr lang="en-US" sz="1050" dirty="0"/>
          </a:p>
          <a:p>
            <a:r>
              <a:rPr lang="en-US" sz="1050" dirty="0"/>
              <a:t>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28275" y="4638169"/>
            <a:ext cx="1371600" cy="628650"/>
          </a:xfrm>
          <a:prstGeom prst="roundRect">
            <a:avLst/>
          </a:prstGeom>
          <a:solidFill>
            <a:srgbClr val="C00000">
              <a:alpha val="58000"/>
            </a:srgb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Dev</a:t>
            </a:r>
            <a:endParaRPr lang="en-US" sz="1050" dirty="0"/>
          </a:p>
        </p:txBody>
      </p:sp>
      <p:sp>
        <p:nvSpPr>
          <p:cNvPr id="15" name="Rounded Rectangle 14"/>
          <p:cNvSpPr/>
          <p:nvPr/>
        </p:nvSpPr>
        <p:spPr>
          <a:xfrm>
            <a:off x="2328275" y="2857500"/>
            <a:ext cx="1371600" cy="628650"/>
          </a:xfrm>
          <a:prstGeom prst="roundRect">
            <a:avLst/>
          </a:prstGeom>
          <a:solidFill>
            <a:schemeClr val="accent1">
              <a:alpha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Prod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43150" y="1943100"/>
            <a:ext cx="1371600" cy="628650"/>
          </a:xfrm>
          <a:prstGeom prst="roundRect">
            <a:avLst/>
          </a:prstGeom>
          <a:solidFill>
            <a:srgbClr val="FFFF00">
              <a:alpha val="70000"/>
            </a:srgb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28275" y="3771900"/>
            <a:ext cx="1371600" cy="628650"/>
          </a:xfrm>
          <a:prstGeom prst="roundRect">
            <a:avLst>
              <a:gd name="adj" fmla="val 15173"/>
            </a:avLst>
          </a:prstGeom>
          <a:solidFill>
            <a:srgbClr val="92D050">
              <a:alpha val="74000"/>
            </a:srgb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2051" y="3314700"/>
            <a:ext cx="238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Checkout</a:t>
            </a:r>
          </a:p>
        </p:txBody>
      </p:sp>
      <p:sp>
        <p:nvSpPr>
          <p:cNvPr id="4" name="Up Arrow 3"/>
          <p:cNvSpPr/>
          <p:nvPr/>
        </p:nvSpPr>
        <p:spPr>
          <a:xfrm>
            <a:off x="2857500" y="4400551"/>
            <a:ext cx="400050" cy="237619"/>
          </a:xfrm>
          <a:prstGeom prst="up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Up Arrow 16"/>
          <p:cNvSpPr/>
          <p:nvPr/>
        </p:nvSpPr>
        <p:spPr>
          <a:xfrm>
            <a:off x="2857500" y="3534282"/>
            <a:ext cx="400050" cy="237619"/>
          </a:xfrm>
          <a:prstGeom prst="up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Up Arrow 18"/>
          <p:cNvSpPr/>
          <p:nvPr/>
        </p:nvSpPr>
        <p:spPr>
          <a:xfrm>
            <a:off x="2814050" y="2587185"/>
            <a:ext cx="400050" cy="237619"/>
          </a:xfrm>
          <a:prstGeom prst="up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Up Arrow 10"/>
          <p:cNvSpPr/>
          <p:nvPr/>
        </p:nvSpPr>
        <p:spPr>
          <a:xfrm rot="10800000">
            <a:off x="6115050" y="2514600"/>
            <a:ext cx="363474" cy="310203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Up Arrow 23"/>
          <p:cNvSpPr/>
          <p:nvPr/>
        </p:nvSpPr>
        <p:spPr>
          <a:xfrm>
            <a:off x="5886450" y="3429001"/>
            <a:ext cx="363474" cy="27126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Up Arrow 24"/>
          <p:cNvSpPr/>
          <p:nvPr/>
        </p:nvSpPr>
        <p:spPr>
          <a:xfrm>
            <a:off x="5600700" y="2514600"/>
            <a:ext cx="363474" cy="310203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Up Arrow 25"/>
          <p:cNvSpPr/>
          <p:nvPr/>
        </p:nvSpPr>
        <p:spPr>
          <a:xfrm>
            <a:off x="5865876" y="4286251"/>
            <a:ext cx="363474" cy="27126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TextBox 27"/>
          <p:cNvSpPr txBox="1"/>
          <p:nvPr/>
        </p:nvSpPr>
        <p:spPr>
          <a:xfrm>
            <a:off x="6415087" y="1543051"/>
            <a:ext cx="82764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Server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4343400"/>
            <a:ext cx="48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Add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29350" y="3429000"/>
            <a:ext cx="7429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Commit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91438" y="2580501"/>
            <a:ext cx="594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Push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15100" y="2571750"/>
            <a:ext cx="7276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Clone</a:t>
            </a:r>
          </a:p>
        </p:txBody>
      </p:sp>
      <p:sp>
        <p:nvSpPr>
          <p:cNvPr id="34" name="Curved Left Arrow 33"/>
          <p:cNvSpPr/>
          <p:nvPr/>
        </p:nvSpPr>
        <p:spPr>
          <a:xfrm>
            <a:off x="6751311" y="3074175"/>
            <a:ext cx="906559" cy="2053798"/>
          </a:xfrm>
          <a:prstGeom prst="curvedLeftArrow">
            <a:avLst>
              <a:gd name="adj1" fmla="val 23445"/>
              <a:gd name="adj2" fmla="val 54050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>
            <a:off x="4743451" y="2971800"/>
            <a:ext cx="600466" cy="2114550"/>
          </a:xfrm>
          <a:prstGeom prst="curvedRightArrow">
            <a:avLst>
              <a:gd name="adj1" fmla="val 25000"/>
              <a:gd name="adj2" fmla="val 75391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14850" y="5200650"/>
            <a:ext cx="13818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Local Machine</a:t>
            </a:r>
          </a:p>
        </p:txBody>
      </p:sp>
      <p:sp>
        <p:nvSpPr>
          <p:cNvPr id="38" name="Curved Left Arrow 37"/>
          <p:cNvSpPr/>
          <p:nvPr/>
        </p:nvSpPr>
        <p:spPr>
          <a:xfrm>
            <a:off x="6686551" y="2114551"/>
            <a:ext cx="899302" cy="1342168"/>
          </a:xfrm>
          <a:prstGeom prst="curvedLeftArrow">
            <a:avLst>
              <a:gd name="adj1" fmla="val 23445"/>
              <a:gd name="adj2" fmla="val 54050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75700" y="2379893"/>
            <a:ext cx="2286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Fetch</a:t>
            </a:r>
          </a:p>
        </p:txBody>
      </p:sp>
    </p:spTree>
    <p:extLst>
      <p:ext uri="{BB962C8B-B14F-4D97-AF65-F5344CB8AC3E}">
        <p14:creationId xmlns:p14="http://schemas.microsoft.com/office/powerpoint/2010/main" val="26840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6" grpId="0" animBg="1"/>
      <p:bldP spid="7" grpId="0" animBg="1"/>
      <p:bldP spid="9" grpId="0" animBg="1"/>
      <p:bldP spid="10" grpId="0" animBg="1"/>
      <p:bldP spid="13" grpId="0"/>
      <p:bldP spid="3" grpId="0"/>
      <p:bldP spid="11" grpId="0" animBg="1"/>
      <p:bldP spid="24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32" grpId="0"/>
      <p:bldP spid="34" grpId="0" animBg="1"/>
      <p:bldP spid="35" grpId="0" animBg="1"/>
      <p:bldP spid="36" grpId="0"/>
      <p:bldP spid="38" grpId="0" animBg="1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Gerrit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01" y="925299"/>
            <a:ext cx="8201025" cy="4236160"/>
          </a:xfrm>
        </p:spPr>
        <p:txBody>
          <a:bodyPr/>
          <a:lstStyle/>
          <a:p>
            <a:r>
              <a:rPr lang="en-US" dirty="0" smtClean="0"/>
              <a:t>User interface to Git</a:t>
            </a:r>
          </a:p>
          <a:p>
            <a:r>
              <a:rPr lang="en-US" dirty="0" smtClean="0"/>
              <a:t>Web-based code review system</a:t>
            </a:r>
          </a:p>
          <a:p>
            <a:r>
              <a:rPr lang="en-US" dirty="0" smtClean="0"/>
              <a:t>Facilitates on-line code reviews</a:t>
            </a:r>
          </a:p>
          <a:p>
            <a:r>
              <a:rPr lang="en-US" dirty="0" smtClean="0"/>
              <a:t>Only for projects using Git as SCM</a:t>
            </a:r>
          </a:p>
          <a:p>
            <a:r>
              <a:rPr lang="en-US" dirty="0" smtClean="0"/>
              <a:t>Allows developer to suggest a code change</a:t>
            </a:r>
          </a:p>
          <a:p>
            <a:r>
              <a:rPr lang="en-US" dirty="0" smtClean="0"/>
              <a:t>After review, changes can be updated with a new set of changes</a:t>
            </a:r>
          </a:p>
          <a:p>
            <a:r>
              <a:rPr lang="en-US" dirty="0" smtClean="0"/>
              <a:t>When changes are accepted, they are applied to code base stored in Git via </a:t>
            </a:r>
            <a:r>
              <a:rPr lang="en-US" dirty="0" err="1" smtClean="0"/>
              <a:t>Gerrit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6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444" y="810255"/>
            <a:ext cx="6150769" cy="2889060"/>
          </a:xfrm>
        </p:spPr>
        <p:txBody>
          <a:bodyPr>
            <a:noAutofit/>
          </a:bodyPr>
          <a:lstStyle/>
          <a:p>
            <a:r>
              <a:rPr lang="en-US" dirty="0" err="1" smtClean="0"/>
              <a:t>Gerrit</a:t>
            </a:r>
            <a:r>
              <a:rPr lang="en-US" dirty="0" smtClean="0"/>
              <a:t> implements a wrapper around Git</a:t>
            </a:r>
          </a:p>
          <a:p>
            <a:r>
              <a:rPr lang="en-US" dirty="0" smtClean="0"/>
              <a:t>Intercepts pushes to a remote Git repository (it’s own)</a:t>
            </a:r>
          </a:p>
          <a:p>
            <a:r>
              <a:rPr lang="en-US" dirty="0" smtClean="0"/>
              <a:t>Push to a special path (ref specification) to initiate a code review – </a:t>
            </a:r>
            <a:r>
              <a:rPr lang="en-US" dirty="0" smtClean="0">
                <a:solidFill>
                  <a:srgbClr val="FF0000"/>
                </a:solidFill>
              </a:rPr>
              <a:t>refs/for/&lt;branch&gt;</a:t>
            </a:r>
          </a:p>
          <a:p>
            <a:r>
              <a:rPr lang="en-US" dirty="0" smtClean="0"/>
              <a:t>Pushes to this ref specification tell </a:t>
            </a:r>
            <a:r>
              <a:rPr lang="en-US" dirty="0" err="1" smtClean="0"/>
              <a:t>Gerrit</a:t>
            </a:r>
            <a:r>
              <a:rPr lang="en-US" dirty="0" smtClean="0"/>
              <a:t> to create a new review or update an existing one</a:t>
            </a:r>
          </a:p>
          <a:p>
            <a:r>
              <a:rPr lang="en-US" dirty="0" smtClean="0"/>
              <a:t>Unique identifier on a commit (change-id) allows </a:t>
            </a:r>
            <a:r>
              <a:rPr lang="en-US" dirty="0" err="1" smtClean="0"/>
              <a:t>Gerrit</a:t>
            </a:r>
            <a:r>
              <a:rPr lang="en-US" dirty="0" smtClean="0"/>
              <a:t> to determine if a change is a new push or an update to an existing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57700" y="2800350"/>
            <a:ext cx="3257550" cy="268605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156" y="1037709"/>
            <a:ext cx="6172200" cy="479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Gerrit in One Picture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72100" y="3683044"/>
            <a:ext cx="1371600" cy="628650"/>
          </a:xfrm>
          <a:prstGeom prst="roundRect">
            <a:avLst>
              <a:gd name="adj" fmla="val 151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Staging Area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99753" y="902027"/>
            <a:ext cx="1371600" cy="6286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Remote Repository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43916" y="2840277"/>
            <a:ext cx="1371600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Local Repository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55772" y="4582961"/>
            <a:ext cx="1371600" cy="6286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Working Directory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2877057"/>
            <a:ext cx="22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Pul</a:t>
            </a:r>
            <a:endParaRPr lang="en-US" sz="1050" dirty="0"/>
          </a:p>
          <a:p>
            <a:r>
              <a:rPr lang="en-US" sz="1050" dirty="0"/>
              <a:t>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28275" y="4638169"/>
            <a:ext cx="1371600" cy="628650"/>
          </a:xfrm>
          <a:prstGeom prst="roundRect">
            <a:avLst/>
          </a:prstGeom>
          <a:solidFill>
            <a:srgbClr val="C0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Dev</a:t>
            </a:r>
            <a:endParaRPr lang="en-US" sz="1050" dirty="0"/>
          </a:p>
        </p:txBody>
      </p:sp>
      <p:sp>
        <p:nvSpPr>
          <p:cNvPr id="15" name="Rounded Rectangle 14"/>
          <p:cNvSpPr/>
          <p:nvPr/>
        </p:nvSpPr>
        <p:spPr>
          <a:xfrm>
            <a:off x="2328275" y="2857500"/>
            <a:ext cx="1371600" cy="628650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Prod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43150" y="1943100"/>
            <a:ext cx="1371600" cy="62865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28275" y="3771900"/>
            <a:ext cx="1371600" cy="628650"/>
          </a:xfrm>
          <a:prstGeom prst="roundRect">
            <a:avLst>
              <a:gd name="adj" fmla="val 15173"/>
            </a:avLst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2051" y="3314700"/>
            <a:ext cx="238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Checkout</a:t>
            </a:r>
          </a:p>
        </p:txBody>
      </p:sp>
      <p:sp>
        <p:nvSpPr>
          <p:cNvPr id="4" name="Up Arrow 3"/>
          <p:cNvSpPr/>
          <p:nvPr/>
        </p:nvSpPr>
        <p:spPr>
          <a:xfrm>
            <a:off x="2857500" y="4400551"/>
            <a:ext cx="400050" cy="237619"/>
          </a:xfrm>
          <a:prstGeom prst="up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Up Arrow 16"/>
          <p:cNvSpPr/>
          <p:nvPr/>
        </p:nvSpPr>
        <p:spPr>
          <a:xfrm>
            <a:off x="2857500" y="3534282"/>
            <a:ext cx="400050" cy="237619"/>
          </a:xfrm>
          <a:prstGeom prst="up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Up Arrow 18"/>
          <p:cNvSpPr/>
          <p:nvPr/>
        </p:nvSpPr>
        <p:spPr>
          <a:xfrm>
            <a:off x="2814050" y="2587185"/>
            <a:ext cx="400050" cy="237619"/>
          </a:xfrm>
          <a:prstGeom prst="up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Up Arrow 10"/>
          <p:cNvSpPr/>
          <p:nvPr/>
        </p:nvSpPr>
        <p:spPr>
          <a:xfrm rot="10800000">
            <a:off x="6333924" y="1559860"/>
            <a:ext cx="363474" cy="1294126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Up Arrow 23"/>
          <p:cNvSpPr/>
          <p:nvPr/>
        </p:nvSpPr>
        <p:spPr>
          <a:xfrm>
            <a:off x="5886450" y="3429001"/>
            <a:ext cx="363474" cy="27126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Up Arrow 24"/>
          <p:cNvSpPr/>
          <p:nvPr/>
        </p:nvSpPr>
        <p:spPr>
          <a:xfrm>
            <a:off x="5600700" y="1517531"/>
            <a:ext cx="363474" cy="1307273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Up Arrow 25"/>
          <p:cNvSpPr/>
          <p:nvPr/>
        </p:nvSpPr>
        <p:spPr>
          <a:xfrm>
            <a:off x="5865876" y="4286251"/>
            <a:ext cx="363474" cy="27126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ectangle 26"/>
          <p:cNvSpPr/>
          <p:nvPr/>
        </p:nvSpPr>
        <p:spPr>
          <a:xfrm>
            <a:off x="4925187" y="848778"/>
            <a:ext cx="2390013" cy="174567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7263731" y="1320329"/>
            <a:ext cx="99000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Server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4343400"/>
            <a:ext cx="485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Add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29350" y="3429000"/>
            <a:ext cx="7429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Commit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91438" y="2580501"/>
            <a:ext cx="594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Push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12595" y="2579270"/>
            <a:ext cx="7276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Clone</a:t>
            </a:r>
          </a:p>
        </p:txBody>
      </p:sp>
      <p:sp>
        <p:nvSpPr>
          <p:cNvPr id="34" name="Curved Left Arrow 33"/>
          <p:cNvSpPr/>
          <p:nvPr/>
        </p:nvSpPr>
        <p:spPr>
          <a:xfrm>
            <a:off x="6686551" y="1163671"/>
            <a:ext cx="914399" cy="3922679"/>
          </a:xfrm>
          <a:prstGeom prst="curvedLeftArrow">
            <a:avLst>
              <a:gd name="adj1" fmla="val 25000"/>
              <a:gd name="adj2" fmla="val 54050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>
            <a:off x="4743451" y="2971800"/>
            <a:ext cx="600466" cy="2114550"/>
          </a:xfrm>
          <a:prstGeom prst="curvedRightArrow">
            <a:avLst>
              <a:gd name="adj1" fmla="val 25000"/>
              <a:gd name="adj2" fmla="val 75391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14850" y="5200650"/>
            <a:ext cx="13818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Local Machine</a:t>
            </a:r>
          </a:p>
        </p:txBody>
      </p:sp>
      <p:sp>
        <p:nvSpPr>
          <p:cNvPr id="33" name="Up Arrow 32"/>
          <p:cNvSpPr/>
          <p:nvPr/>
        </p:nvSpPr>
        <p:spPr>
          <a:xfrm>
            <a:off x="5606858" y="2333271"/>
            <a:ext cx="363474" cy="493889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Rounded Rectangle 36"/>
          <p:cNvSpPr/>
          <p:nvPr/>
        </p:nvSpPr>
        <p:spPr>
          <a:xfrm>
            <a:off x="5231068" y="1873096"/>
            <a:ext cx="1102856" cy="252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Code Validation</a:t>
            </a:r>
          </a:p>
        </p:txBody>
      </p:sp>
      <p:sp>
        <p:nvSpPr>
          <p:cNvPr id="38" name="Up Arrow 37"/>
          <p:cNvSpPr/>
          <p:nvPr/>
        </p:nvSpPr>
        <p:spPr>
          <a:xfrm>
            <a:off x="5599557" y="1515427"/>
            <a:ext cx="363474" cy="37081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ounded Rectangle 38"/>
          <p:cNvSpPr/>
          <p:nvPr/>
        </p:nvSpPr>
        <p:spPr>
          <a:xfrm>
            <a:off x="5230075" y="2133475"/>
            <a:ext cx="1891877" cy="2193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Access Layer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073584" y="870162"/>
            <a:ext cx="2190147" cy="1655399"/>
          </a:xfrm>
          <a:prstGeom prst="round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             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8535" y="1521906"/>
            <a:ext cx="1260339" cy="253916"/>
          </a:xfrm>
          <a:prstGeom prst="rect">
            <a:avLst/>
          </a:prstGeom>
          <a:solidFill>
            <a:srgbClr val="FFFF00">
              <a:alpha val="7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Gerrit Project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4706912" y="1535273"/>
            <a:ext cx="421065" cy="238841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endParaRPr lang="en-US" sz="10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9" grpId="0" animBg="1"/>
      <p:bldP spid="10" grpId="0" animBg="1"/>
      <p:bldP spid="13" grpId="0"/>
      <p:bldP spid="3" grpId="0"/>
      <p:bldP spid="11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4" grpId="0" animBg="1"/>
      <p:bldP spid="35" grpId="0" animBg="1"/>
      <p:bldP spid="36" grpId="0"/>
      <p:bldP spid="33" grpId="0" animBg="1"/>
      <p:bldP spid="37" grpId="0" animBg="1"/>
      <p:bldP spid="38" grpId="0" animBg="1"/>
      <p:bldP spid="39" grpId="0" animBg="1"/>
      <p:bldP spid="40" grpId="0" animBg="1"/>
      <p:bldP spid="8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4679358"/>
          </a:xfrm>
        </p:spPr>
        <p:txBody>
          <a:bodyPr/>
          <a:lstStyle/>
          <a:p>
            <a:r>
              <a:rPr lang="en-US" dirty="0" smtClean="0"/>
              <a:t>Local build and test</a:t>
            </a:r>
          </a:p>
          <a:p>
            <a:r>
              <a:rPr lang="en-US" dirty="0" smtClean="0"/>
              <a:t>Push to Gerrit for verification build</a:t>
            </a:r>
          </a:p>
          <a:p>
            <a:pPr lvl="1"/>
            <a:r>
              <a:rPr lang="en-US" dirty="0" smtClean="0"/>
              <a:t>Patchset created (new revision)</a:t>
            </a:r>
          </a:p>
          <a:p>
            <a:r>
              <a:rPr lang="en-US" dirty="0" smtClean="0"/>
              <a:t>Code Review (manual)</a:t>
            </a:r>
          </a:p>
          <a:p>
            <a:r>
              <a:rPr lang="en-US" dirty="0" smtClean="0"/>
              <a:t>Other checks/validations if defined</a:t>
            </a:r>
          </a:p>
          <a:p>
            <a:r>
              <a:rPr lang="en-US" dirty="0" smtClean="0"/>
              <a:t>On successfully passing all checks, Gerrit attempts to merge it into remote Git repository</a:t>
            </a:r>
          </a:p>
          <a:p>
            <a:r>
              <a:rPr lang="en-US" dirty="0" smtClean="0"/>
              <a:t>If successful</a:t>
            </a:r>
          </a:p>
          <a:p>
            <a:pPr lvl="1"/>
            <a:r>
              <a:rPr lang="en-US" dirty="0" smtClean="0"/>
              <a:t>Change merged</a:t>
            </a:r>
          </a:p>
          <a:p>
            <a:r>
              <a:rPr lang="en-US" dirty="0" smtClean="0"/>
              <a:t>Kicks off Commit stage (compile job)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801" y="809624"/>
            <a:ext cx="2836190" cy="19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Item in Jenkins from an Existing One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269" y="2090610"/>
            <a:ext cx="1698217" cy="200183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13805" y="2030602"/>
            <a:ext cx="6320286" cy="22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Git - due fall,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424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97" y="1225550"/>
            <a:ext cx="3666445" cy="46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6757"/>
            <a:ext cx="7886700" cy="994172"/>
          </a:xfrm>
        </p:spPr>
        <p:txBody>
          <a:bodyPr/>
          <a:lstStyle/>
          <a:p>
            <a:r>
              <a:rPr lang="en-US" dirty="0" smtClean="0"/>
              <a:t>Verify SCM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42473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0" y="1710929"/>
            <a:ext cx="7863040" cy="40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Typical </a:t>
            </a:r>
            <a:r>
              <a:rPr lang="en-US" dirty="0" err="1" smtClean="0"/>
              <a:t>Gradle</a:t>
            </a:r>
            <a:r>
              <a:rPr lang="en-US" dirty="0" smtClean="0"/>
              <a:t>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474" y="2226469"/>
            <a:ext cx="6989053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857251"/>
            <a:ext cx="7886700" cy="770930"/>
          </a:xfrm>
        </p:spPr>
        <p:txBody>
          <a:bodyPr/>
          <a:lstStyle/>
          <a:p>
            <a:r>
              <a:rPr lang="en-US" dirty="0" smtClean="0"/>
              <a:t>Verify - Gerrit Build Trigger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57" y="1628180"/>
            <a:ext cx="6356687" cy="4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2 - Setting up the Review phase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058" y="293419"/>
            <a:ext cx="2836190" cy="19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5243"/>
            <a:ext cx="7886700" cy="600671"/>
          </a:xfrm>
        </p:spPr>
        <p:txBody>
          <a:bodyPr/>
          <a:lstStyle/>
          <a:p>
            <a:r>
              <a:rPr lang="en-US" dirty="0" smtClean="0"/>
              <a:t>Sample Webapp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22" y="1610916"/>
            <a:ext cx="7422356" cy="41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36" y="2060746"/>
            <a:ext cx="1022553" cy="6095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367" y="1942838"/>
            <a:ext cx="1075278" cy="855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94" y="92831"/>
            <a:ext cx="8205787" cy="1050925"/>
          </a:xfrm>
        </p:spPr>
        <p:txBody>
          <a:bodyPr/>
          <a:lstStyle/>
          <a:p>
            <a:r>
              <a:rPr lang="en-US" dirty="0" smtClean="0"/>
              <a:t>How Polling Works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 bwMode="auto">
          <a:xfrm>
            <a:off x="877330" y="1099751"/>
            <a:ext cx="1396313" cy="2397211"/>
          </a:xfrm>
          <a:prstGeom prst="flowChartMagneticDisk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Source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Management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System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(CVS,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Git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, etc.)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335427" y="1828800"/>
            <a:ext cx="2236574" cy="24714"/>
          </a:xfrm>
          <a:prstGeom prst="straightConnector1">
            <a:avLst/>
          </a:prstGeom>
          <a:solidFill>
            <a:schemeClr val="accent1"/>
          </a:solidFill>
          <a:ln w="1333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496065" y="2854411"/>
            <a:ext cx="2036692" cy="5406"/>
          </a:xfrm>
          <a:prstGeom prst="straightConnector1">
            <a:avLst/>
          </a:prstGeom>
          <a:solidFill>
            <a:schemeClr val="accent1"/>
          </a:solidFill>
          <a:ln w="1333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2500181" y="2858527"/>
            <a:ext cx="2036692" cy="5406"/>
          </a:xfrm>
          <a:prstGeom prst="straightConnector1">
            <a:avLst/>
          </a:prstGeom>
          <a:solidFill>
            <a:schemeClr val="accent1"/>
          </a:solidFill>
          <a:ln w="1333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500182" y="2858527"/>
            <a:ext cx="2036692" cy="5406"/>
          </a:xfrm>
          <a:prstGeom prst="straightConnector1">
            <a:avLst/>
          </a:prstGeom>
          <a:solidFill>
            <a:schemeClr val="accent1"/>
          </a:solidFill>
          <a:ln w="1333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2339543" y="1845273"/>
            <a:ext cx="2236574" cy="24714"/>
          </a:xfrm>
          <a:prstGeom prst="straightConnector1">
            <a:avLst/>
          </a:prstGeom>
          <a:solidFill>
            <a:schemeClr val="accent1"/>
          </a:solidFill>
          <a:ln w="1333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1034" name="Picture 10" descr="http://www.clker.com/cliparts/F/5/r/V/G/b/single-user-yellow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165125"/>
            <a:ext cx="707158" cy="110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lowchart: Punched Tape 35"/>
          <p:cNvSpPr/>
          <p:nvPr/>
        </p:nvSpPr>
        <p:spPr bwMode="auto">
          <a:xfrm>
            <a:off x="1340571" y="5450081"/>
            <a:ext cx="531340" cy="531340"/>
          </a:xfrm>
          <a:prstGeom prst="flowChartPunchedTape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2331311" y="1824680"/>
            <a:ext cx="2236574" cy="24714"/>
          </a:xfrm>
          <a:prstGeom prst="straightConnector1">
            <a:avLst/>
          </a:prstGeom>
          <a:solidFill>
            <a:schemeClr val="accent1"/>
          </a:solidFill>
          <a:ln w="1333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475233" y="2863933"/>
            <a:ext cx="2036692" cy="5406"/>
          </a:xfrm>
          <a:prstGeom prst="straightConnector1">
            <a:avLst/>
          </a:prstGeom>
          <a:solidFill>
            <a:schemeClr val="accent1"/>
          </a:solidFill>
          <a:ln w="133350" cap="flat" cmpd="sng" algn="ctr">
            <a:solidFill>
              <a:srgbClr val="00B05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7" name="Flowchart: Punched Tape 46"/>
          <p:cNvSpPr/>
          <p:nvPr/>
        </p:nvSpPr>
        <p:spPr bwMode="auto">
          <a:xfrm>
            <a:off x="1349809" y="2699223"/>
            <a:ext cx="531340" cy="531340"/>
          </a:xfrm>
          <a:prstGeom prst="flowChartPunchedTape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79069" y="3932080"/>
            <a:ext cx="50839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Jenkins polls (watches) for changes in source control system.</a:t>
            </a:r>
          </a:p>
          <a:p>
            <a:endParaRPr lang="en-US" dirty="0"/>
          </a:p>
          <a:p>
            <a:r>
              <a:rPr lang="en-US" dirty="0" smtClean="0"/>
              <a:t>User pushes a change.</a:t>
            </a:r>
          </a:p>
          <a:p>
            <a:endParaRPr lang="en-US" dirty="0"/>
          </a:p>
          <a:p>
            <a:r>
              <a:rPr lang="en-US" dirty="0" smtClean="0"/>
              <a:t>Jenkins detects change and gets latest code.</a:t>
            </a:r>
          </a:p>
          <a:p>
            <a:endParaRPr lang="en-US" dirty="0"/>
          </a:p>
          <a:p>
            <a:r>
              <a:rPr lang="en-US" dirty="0" smtClean="0"/>
              <a:t>Jenkins runs a new build.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577" y="1066796"/>
            <a:ext cx="3135551" cy="2279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576" y="1042360"/>
            <a:ext cx="3157964" cy="2304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1388" y="1034489"/>
            <a:ext cx="3135551" cy="22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00226 -0.41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46632 -0.0118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-6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47" grpId="0" animBg="1"/>
      <p:bldP spid="47" grpId="1" animBg="1"/>
      <p:bldP spid="47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Jenkins connects to Gerrit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8" y="703262"/>
            <a:ext cx="8414776" cy="2438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8" y="3227316"/>
            <a:ext cx="8414776" cy="1473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98" y="4804451"/>
            <a:ext cx="8414776" cy="13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for Verify Phase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5" y="703262"/>
            <a:ext cx="8201025" cy="5842753"/>
          </a:xfrm>
        </p:spPr>
        <p:txBody>
          <a:bodyPr/>
          <a:lstStyle/>
          <a:p>
            <a:r>
              <a:rPr lang="en-US" dirty="0" smtClean="0"/>
              <a:t>Edit file and make a change</a:t>
            </a:r>
          </a:p>
          <a:p>
            <a:r>
              <a:rPr lang="en-US" dirty="0" smtClean="0"/>
              <a:t>Build locally and validate</a:t>
            </a:r>
          </a:p>
          <a:p>
            <a:pPr lvl="1"/>
            <a:r>
              <a:rPr lang="en-US" dirty="0" err="1" smtClean="0"/>
              <a:t>gradle</a:t>
            </a:r>
            <a:r>
              <a:rPr lang="en-US" dirty="0" smtClean="0"/>
              <a:t> build</a:t>
            </a:r>
          </a:p>
          <a:p>
            <a:pPr lvl="1"/>
            <a:r>
              <a:rPr lang="en-US" dirty="0" err="1" smtClean="0"/>
              <a:t>gradle</a:t>
            </a:r>
            <a:r>
              <a:rPr lang="en-US" dirty="0" smtClean="0"/>
              <a:t> </a:t>
            </a:r>
            <a:r>
              <a:rPr lang="en-US" dirty="0" err="1" smtClean="0"/>
              <a:t>jettyRun</a:t>
            </a:r>
            <a:endParaRPr lang="en-US" dirty="0" smtClean="0"/>
          </a:p>
          <a:p>
            <a:r>
              <a:rPr lang="en-US" dirty="0" smtClean="0"/>
              <a:t>Configure Git username (email is usually set, but already done here to match Gerrit)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--global user.name “First Last </a:t>
            </a:r>
          </a:p>
          <a:p>
            <a:r>
              <a:rPr lang="en-US" dirty="0" smtClean="0"/>
              <a:t>“Stage” the change in Git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add &lt;</a:t>
            </a:r>
            <a:r>
              <a:rPr lang="en-US" dirty="0" err="1" smtClean="0"/>
              <a:t>filepath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Commit the change to </a:t>
            </a:r>
            <a:r>
              <a:rPr lang="en-US" dirty="0" err="1" smtClean="0"/>
              <a:t>Git’s</a:t>
            </a:r>
            <a:r>
              <a:rPr lang="en-US" dirty="0" smtClean="0"/>
              <a:t> Local Repo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commit -m “&lt;message&gt;”</a:t>
            </a:r>
          </a:p>
          <a:p>
            <a:r>
              <a:rPr lang="en-US" dirty="0" smtClean="0"/>
              <a:t>Push the change to the Gerrit holding area 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push origin </a:t>
            </a:r>
            <a:r>
              <a:rPr lang="en-US" dirty="0" err="1" smtClean="0"/>
              <a:t>HEAD:refs</a:t>
            </a:r>
            <a:r>
              <a:rPr lang="en-US" dirty="0" smtClean="0"/>
              <a:t>/for/master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for Verify Phase -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4734758"/>
          </a:xfrm>
        </p:spPr>
        <p:txBody>
          <a:bodyPr/>
          <a:lstStyle/>
          <a:p>
            <a:r>
              <a:rPr lang="en-US" dirty="0" smtClean="0"/>
              <a:t>Gerrit “captures” change</a:t>
            </a:r>
          </a:p>
          <a:p>
            <a:r>
              <a:rPr lang="en-US" dirty="0" smtClean="0"/>
              <a:t>Jenkins is added as a “reviewer” of the code</a:t>
            </a:r>
          </a:p>
          <a:p>
            <a:r>
              <a:rPr lang="en-US" dirty="0" smtClean="0"/>
              <a:t>Jenkins detects change, gets code, and does a test build</a:t>
            </a:r>
          </a:p>
          <a:p>
            <a:r>
              <a:rPr lang="en-US" dirty="0" smtClean="0"/>
              <a:t>Build completes</a:t>
            </a:r>
          </a:p>
          <a:p>
            <a:r>
              <a:rPr lang="en-US" dirty="0" smtClean="0"/>
              <a:t>Jenkins reports back success or failure to Gerrit</a:t>
            </a:r>
          </a:p>
          <a:p>
            <a:pPr lvl="1"/>
            <a:r>
              <a:rPr lang="en-US" dirty="0" smtClean="0"/>
              <a:t>Success +1</a:t>
            </a:r>
          </a:p>
          <a:p>
            <a:pPr lvl="1"/>
            <a:r>
              <a:rPr lang="en-US" dirty="0" smtClean="0"/>
              <a:t>Failure -1</a:t>
            </a:r>
          </a:p>
          <a:p>
            <a:pPr marL="461963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762105" y="3706572"/>
            <a:ext cx="24479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Gerrit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386" y="1225550"/>
            <a:ext cx="8778814" cy="2979855"/>
          </a:xfrm>
        </p:spPr>
        <p:txBody>
          <a:bodyPr/>
          <a:lstStyle/>
          <a:p>
            <a:r>
              <a:rPr lang="en-US" dirty="0" smtClean="0"/>
              <a:t>Running on localhost:8081</a:t>
            </a:r>
          </a:p>
          <a:p>
            <a:r>
              <a:rPr lang="en-US" dirty="0" smtClean="0"/>
              <a:t>Setup in “debug mode” to “Become” any preconfigured user</a:t>
            </a:r>
          </a:p>
          <a:p>
            <a:r>
              <a:rPr lang="en-US" dirty="0" smtClean="0"/>
              <a:t>Preconfigured users (via SSH keys)</a:t>
            </a:r>
          </a:p>
          <a:p>
            <a:pPr lvl="1"/>
            <a:r>
              <a:rPr lang="en-US" dirty="0" smtClean="0"/>
              <a:t>Local Administrator</a:t>
            </a:r>
          </a:p>
          <a:p>
            <a:pPr lvl="1"/>
            <a:r>
              <a:rPr lang="en-US" dirty="0" smtClean="0"/>
              <a:t>Workshop User</a:t>
            </a:r>
          </a:p>
          <a:p>
            <a:pPr lvl="1"/>
            <a:r>
              <a:rPr lang="en-US" dirty="0" smtClean="0"/>
              <a:t>(Also Jenkins)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809261" y="2276475"/>
            <a:ext cx="2390775" cy="1238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951828" y="3075305"/>
            <a:ext cx="2724353" cy="125515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33413" y="4625100"/>
            <a:ext cx="3947160" cy="15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Delivery Book</a:t>
            </a:r>
            <a:endParaRPr lang="en-US" dirty="0"/>
          </a:p>
        </p:txBody>
      </p:sp>
      <p:pic>
        <p:nvPicPr>
          <p:cNvPr id="1026" name="Picture 2" descr="Book: Continuous Delivery by Jez Humble and David Far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14" y="1228725"/>
            <a:ext cx="3609386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Gerrit Change Screen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41" y="1087528"/>
            <a:ext cx="8552758" cy="48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3 - Pushing to Gerrit for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058" y="293419"/>
            <a:ext cx="2836190" cy="19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the Compile step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3413" y="703262"/>
            <a:ext cx="8201025" cy="6955109"/>
          </a:xfrm>
        </p:spPr>
        <p:txBody>
          <a:bodyPr/>
          <a:lstStyle/>
          <a:p>
            <a:r>
              <a:rPr lang="en-US" dirty="0" smtClean="0"/>
              <a:t>Gerrit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Patchset created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Change has been pushed to Gerrit for review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Not merged into underlying Git remote repository yet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Waiting on successful verification build and manual indication that code review is good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 merged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Verification and review have passed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Code was able to be successfully merged into repo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Jenkins compile job keys off of Gerrit Change merged event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Without Gerrit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Jenkins compile job usually polls for changes in remote repository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it sees one, it starts the compile and rest of pipeline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Alternate lab at end - compile-without-</a:t>
            </a:r>
            <a:r>
              <a:rPr lang="en-US" dirty="0" err="1" smtClean="0">
                <a:solidFill>
                  <a:schemeClr val="tx1"/>
                </a:solidFill>
              </a:rPr>
              <a:t>gerrit</a:t>
            </a:r>
            <a:r>
              <a:rPr lang="en-US" dirty="0" smtClean="0">
                <a:solidFill>
                  <a:schemeClr val="tx1"/>
                </a:solidFill>
              </a:rPr>
              <a:t>-merge job (disabled)</a:t>
            </a:r>
            <a:endParaRPr lang="en-US" dirty="0" smtClean="0"/>
          </a:p>
          <a:p>
            <a:pPr marL="798512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5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Gradle?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4721229"/>
          </a:xfrm>
        </p:spPr>
        <p:txBody>
          <a:bodyPr/>
          <a:lstStyle/>
          <a:p>
            <a:r>
              <a:rPr lang="en-US" dirty="0" smtClean="0"/>
              <a:t>General Purpose Build </a:t>
            </a:r>
            <a:r>
              <a:rPr lang="en-US" i="1" dirty="0" smtClean="0"/>
              <a:t>Automation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Middle ground between ANT and Maven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ANT – maximum flexibility, no conventions, no dependency management (offset by Ivy)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Maven – strong standards, good dependency management, hard to customize, not flexible</a:t>
            </a:r>
          </a:p>
          <a:p>
            <a:r>
              <a:rPr lang="en-US" dirty="0" smtClean="0"/>
              <a:t>Offers useful “built-in” conventions, but also offers ease of extension</a:t>
            </a:r>
          </a:p>
          <a:p>
            <a:r>
              <a:rPr lang="en-US" dirty="0" smtClean="0"/>
              <a:t>Useful for developing build standards</a:t>
            </a:r>
          </a:p>
          <a:p>
            <a:r>
              <a:rPr lang="en-US" dirty="0" smtClean="0"/>
              <a:t>Rich, descriptive language (DSL – Groovy) – Java core</a:t>
            </a:r>
          </a:p>
          <a:p>
            <a:r>
              <a:rPr lang="en-US" dirty="0" smtClean="0"/>
              <a:t>Built-in support for Groovy, Java, </a:t>
            </a:r>
            <a:r>
              <a:rPr lang="en-US" dirty="0" err="1" smtClean="0"/>
              <a:t>Scala</a:t>
            </a:r>
            <a:r>
              <a:rPr lang="en-US" dirty="0" smtClean="0"/>
              <a:t>, OSGI, Web</a:t>
            </a:r>
          </a:p>
        </p:txBody>
      </p:sp>
    </p:spTree>
    <p:extLst>
      <p:ext uri="{BB962C8B-B14F-4D97-AF65-F5344CB8AC3E}">
        <p14:creationId xmlns:p14="http://schemas.microsoft.com/office/powerpoint/2010/main" val="26800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Gradle?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2864759"/>
          </a:xfrm>
        </p:spPr>
        <p:txBody>
          <a:bodyPr/>
          <a:lstStyle/>
          <a:p>
            <a:r>
              <a:rPr lang="en-US" dirty="0" smtClean="0"/>
              <a:t>Multiple dependency management models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Transitive – can declare only the top-level dependencies and interface with Maven or Ivy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Manual – can manage by hand</a:t>
            </a:r>
          </a:p>
          <a:p>
            <a:r>
              <a:rPr lang="en-US" dirty="0" smtClean="0"/>
              <a:t>Toolkit for domain-specific build standards</a:t>
            </a:r>
          </a:p>
          <a:p>
            <a:r>
              <a:rPr lang="en-US" dirty="0" smtClean="0"/>
              <a:t>Offers useful features – upstream builds, builds that ignore non-significant changes, etc.</a:t>
            </a:r>
          </a:p>
        </p:txBody>
      </p:sp>
    </p:spTree>
    <p:extLst>
      <p:ext uri="{BB962C8B-B14F-4D97-AF65-F5344CB8AC3E}">
        <p14:creationId xmlns:p14="http://schemas.microsoft.com/office/powerpoint/2010/main" val="25973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Gradle Build Script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914400"/>
            <a:ext cx="8201025" cy="5740610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basic concepts – projects and tasks</a:t>
            </a:r>
          </a:p>
          <a:p>
            <a:r>
              <a:rPr lang="en-US" dirty="0" smtClean="0"/>
              <a:t>Project</a:t>
            </a:r>
            <a:endParaRPr lang="en-US" dirty="0"/>
          </a:p>
          <a:p>
            <a:pPr lvl="1"/>
            <a:r>
              <a:rPr lang="en-US" dirty="0"/>
              <a:t>Every Gradle build is made up of one or more projects</a:t>
            </a:r>
          </a:p>
          <a:p>
            <a:pPr lvl="1"/>
            <a:r>
              <a:rPr lang="en-US" dirty="0"/>
              <a:t>A project is some component of software that can be built (examples: library JAR, web app, zip assembled from jars of other projects)</a:t>
            </a:r>
          </a:p>
          <a:p>
            <a:pPr lvl="1"/>
            <a:r>
              <a:rPr lang="en-US" dirty="0"/>
              <a:t>May represent something to be done, rather than something to be built.  (examples: deploying app to staging area or production)</a:t>
            </a:r>
          </a:p>
          <a:p>
            <a:r>
              <a:rPr lang="en-US" dirty="0"/>
              <a:t>Task</a:t>
            </a:r>
          </a:p>
          <a:p>
            <a:pPr lvl="1"/>
            <a:r>
              <a:rPr lang="en-US" dirty="0"/>
              <a:t>Represents some atomic piece of work which a build performs (examples: compiling classes, creating a jar, generating </a:t>
            </a:r>
            <a:r>
              <a:rPr lang="en-US" dirty="0" err="1"/>
              <a:t>javadoc</a:t>
            </a:r>
            <a:r>
              <a:rPr lang="en-US" dirty="0"/>
              <a:t>,  publishing archives to a repository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List of actions to be performed</a:t>
            </a:r>
          </a:p>
          <a:p>
            <a:pPr lvl="1"/>
            <a:r>
              <a:rPr lang="en-US" dirty="0" smtClean="0"/>
              <a:t>May include configuration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Gradle Command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01025" cy="6933373"/>
          </a:xfrm>
        </p:spPr>
        <p:txBody>
          <a:bodyPr/>
          <a:lstStyle/>
          <a:p>
            <a:r>
              <a:rPr lang="en-US" dirty="0" smtClean="0"/>
              <a:t>invoke Gradle via </a:t>
            </a:r>
            <a:r>
              <a:rPr lang="en-US" dirty="0" err="1"/>
              <a:t>g</a:t>
            </a:r>
            <a:r>
              <a:rPr lang="en-US" dirty="0" err="1" smtClean="0"/>
              <a:t>radle</a:t>
            </a:r>
            <a:r>
              <a:rPr lang="en-US" dirty="0" smtClean="0"/>
              <a:t> [option(s)] [task(s)]</a:t>
            </a:r>
          </a:p>
          <a:p>
            <a:r>
              <a:rPr lang="en-US" dirty="0" smtClean="0"/>
              <a:t>Useful options</a:t>
            </a:r>
          </a:p>
          <a:p>
            <a:pPr lvl="1"/>
            <a:r>
              <a:rPr lang="en-US" sz="1800" dirty="0" smtClean="0"/>
              <a:t>-h --help – show basic help info</a:t>
            </a:r>
          </a:p>
          <a:p>
            <a:pPr lvl="1"/>
            <a:r>
              <a:rPr lang="en-US" sz="1800" dirty="0" smtClean="0"/>
              <a:t>-b –build-file – specify a non-default build file (not </a:t>
            </a:r>
            <a:r>
              <a:rPr lang="en-US" sz="1800" dirty="0" err="1" smtClean="0"/>
              <a:t>build.gradle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-d –debug – log in debug mode</a:t>
            </a:r>
          </a:p>
          <a:p>
            <a:pPr lvl="1"/>
            <a:r>
              <a:rPr lang="en-US" sz="1800" dirty="0" smtClean="0"/>
              <a:t>--daemon – use the </a:t>
            </a:r>
            <a:r>
              <a:rPr lang="en-US" sz="1800" dirty="0" err="1" smtClean="0"/>
              <a:t>gradle</a:t>
            </a:r>
            <a:r>
              <a:rPr lang="en-US" sz="1800" dirty="0" smtClean="0"/>
              <a:t> daemon to run builds – start it if needed</a:t>
            </a:r>
          </a:p>
          <a:p>
            <a:pPr lvl="1"/>
            <a:r>
              <a:rPr lang="en-US" sz="1800" dirty="0" smtClean="0"/>
              <a:t>-</a:t>
            </a:r>
            <a:r>
              <a:rPr lang="en-US" sz="1800" dirty="0" err="1" smtClean="0"/>
              <a:t>i</a:t>
            </a:r>
            <a:r>
              <a:rPr lang="en-US" sz="1800" dirty="0" smtClean="0"/>
              <a:t> --info – set log level to info</a:t>
            </a:r>
          </a:p>
          <a:p>
            <a:pPr lvl="1"/>
            <a:r>
              <a:rPr lang="en-US" sz="1800" dirty="0" smtClean="0"/>
              <a:t>-q –quiet – log errors only</a:t>
            </a:r>
          </a:p>
          <a:p>
            <a:pPr lvl="1"/>
            <a:r>
              <a:rPr lang="en-US" sz="1800" dirty="0" smtClean="0"/>
              <a:t>--profile – profiles build execution time and generates a report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sz="1800" dirty="0"/>
              <a:t>properties </a:t>
            </a:r>
            <a:r>
              <a:rPr lang="en-US" sz="1800" dirty="0" smtClean="0"/>
              <a:t>- Emits </a:t>
            </a:r>
            <a:r>
              <a:rPr lang="en-US" sz="1800" dirty="0"/>
              <a:t>all the properties of the build’s Project object. The Project object is an object representing the structure and state of the current build.</a:t>
            </a:r>
          </a:p>
          <a:p>
            <a:pPr lvl="1"/>
            <a:r>
              <a:rPr lang="en-US" sz="1800" dirty="0" smtClean="0"/>
              <a:t>tasks - </a:t>
            </a:r>
            <a:r>
              <a:rPr lang="en-US" sz="1800" dirty="0"/>
              <a:t>Emits a list of all tasks available in the current build file. Note that plug-ins may introduce tasks of their own, so this list may be longer than the tasks you have defined.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63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Gradle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BD3F-D790-476E-AFA6-9BA9A362050C}" type="slidenum">
              <a:rPr lang="en-US" smtClean="0"/>
              <a:t>57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066800" y="990600"/>
            <a:ext cx="64008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  <a:t>Gradle Build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1323975"/>
            <a:ext cx="3352800" cy="3352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rgbClr val="292929"/>
                </a:solidFill>
                <a:latin typeface="Arial" charset="0"/>
              </a:rPr>
              <a:t>Project  (Deploy to production)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99229" y="1693105"/>
            <a:ext cx="3352800" cy="3352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rgbClr val="292929"/>
                </a:solidFill>
                <a:latin typeface="Arial" charset="0"/>
              </a:rPr>
              <a:t>Project  (Create </a:t>
            </a:r>
            <a:r>
              <a:rPr lang="en-US" sz="1400" dirty="0" err="1" smtClean="0">
                <a:solidFill>
                  <a:srgbClr val="292929"/>
                </a:solidFill>
                <a:latin typeface="Arial" charset="0"/>
              </a:rPr>
              <a:t>webapp</a:t>
            </a:r>
            <a:r>
              <a:rPr lang="en-US" sz="1400" dirty="0" smtClean="0">
                <a:solidFill>
                  <a:srgbClr val="292929"/>
                </a:solidFill>
                <a:latin typeface="Arial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49171" y="2133974"/>
            <a:ext cx="3352800" cy="3352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n-US" sz="1400" dirty="0" smtClean="0">
                <a:solidFill>
                  <a:srgbClr val="292929"/>
                </a:solidFill>
                <a:latin typeface="Arial" charset="0"/>
              </a:rPr>
              <a:t>Project  (Create jar)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10000" y="2441586"/>
            <a:ext cx="2667000" cy="596628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  <a:t>Task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  <a:t> 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92071" y="3352800"/>
            <a:ext cx="2667000" cy="554714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  <a:t>Task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827929" y="4186297"/>
            <a:ext cx="2667000" cy="568326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  <a:t>Task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5" name="Snip Diagonal Corner Rectangle 14"/>
          <p:cNvSpPr/>
          <p:nvPr/>
        </p:nvSpPr>
        <p:spPr bwMode="auto">
          <a:xfrm>
            <a:off x="4191000" y="2746386"/>
            <a:ext cx="1961029" cy="249913"/>
          </a:xfrm>
          <a:prstGeom prst="snip2Diag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r>
              <a:rPr lang="en-US" sz="1400">
                <a:solidFill>
                  <a:srgbClr val="292929"/>
                </a:solidFill>
                <a:latin typeface="Arial" charset="0"/>
              </a:rPr>
              <a:t>(Action: Compile files)</a:t>
            </a:r>
            <a:endParaRPr lang="en-US" sz="1400" dirty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7" name="Snip Diagonal Corner Rectangle 16"/>
          <p:cNvSpPr/>
          <p:nvPr/>
        </p:nvSpPr>
        <p:spPr bwMode="auto">
          <a:xfrm>
            <a:off x="4191000" y="3571340"/>
            <a:ext cx="1961029" cy="249913"/>
          </a:xfrm>
          <a:prstGeom prst="snip2Diag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r>
              <a:rPr lang="en-US" sz="1400" dirty="0">
                <a:solidFill>
                  <a:srgbClr val="292929"/>
                </a:solidFill>
                <a:latin typeface="Arial" charset="0"/>
              </a:rPr>
              <a:t>(</a:t>
            </a:r>
            <a:r>
              <a:rPr lang="en-US" sz="1400" dirty="0" smtClean="0">
                <a:solidFill>
                  <a:srgbClr val="292929"/>
                </a:solidFill>
                <a:latin typeface="Arial" charset="0"/>
              </a:rPr>
              <a:t>Action</a:t>
            </a:r>
            <a:r>
              <a:rPr lang="en-US" sz="1400" dirty="0">
                <a:solidFill>
                  <a:srgbClr val="292929"/>
                </a:solidFill>
                <a:latin typeface="Arial" charset="0"/>
              </a:rPr>
              <a:t> </a:t>
            </a:r>
            <a:r>
              <a:rPr lang="en-US" sz="1400" dirty="0" err="1" smtClean="0">
                <a:solidFill>
                  <a:srgbClr val="292929"/>
                </a:solidFill>
                <a:latin typeface="Arial" charset="0"/>
              </a:rPr>
              <a:t>Prduce</a:t>
            </a:r>
            <a:r>
              <a:rPr lang="en-US" sz="1400" dirty="0" smtClean="0">
                <a:solidFill>
                  <a:srgbClr val="292929"/>
                </a:solidFill>
                <a:latin typeface="Arial" charset="0"/>
              </a:rPr>
              <a:t> Javadoc)</a:t>
            </a:r>
            <a:endParaRPr lang="en-US" sz="1400" dirty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8" name="Snip Diagonal Corner Rectangle 17"/>
          <p:cNvSpPr/>
          <p:nvPr/>
        </p:nvSpPr>
        <p:spPr bwMode="auto">
          <a:xfrm>
            <a:off x="4204447" y="4416963"/>
            <a:ext cx="1961029" cy="249913"/>
          </a:xfrm>
          <a:prstGeom prst="snip2DiagRect">
            <a:avLst/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</a:pPr>
            <a:r>
              <a:rPr lang="en-US" sz="1400" dirty="0">
                <a:solidFill>
                  <a:srgbClr val="292929"/>
                </a:solidFill>
                <a:latin typeface="Arial" charset="0"/>
              </a:rPr>
              <a:t>(Action</a:t>
            </a:r>
            <a:r>
              <a:rPr lang="en-US" sz="1400" dirty="0" smtClean="0">
                <a:solidFill>
                  <a:srgbClr val="292929"/>
                </a:solidFill>
                <a:latin typeface="Arial" charset="0"/>
              </a:rPr>
              <a:t>: </a:t>
            </a:r>
            <a:r>
              <a:rPr lang="en-US" sz="1400" dirty="0" err="1" smtClean="0">
                <a:solidFill>
                  <a:srgbClr val="292929"/>
                </a:solidFill>
                <a:latin typeface="Arial" charset="0"/>
              </a:rPr>
              <a:t>Publiish</a:t>
            </a:r>
            <a:r>
              <a:rPr lang="en-US" sz="1400" dirty="0" smtClean="0">
                <a:solidFill>
                  <a:srgbClr val="292929"/>
                </a:solidFill>
                <a:latin typeface="Arial" charset="0"/>
              </a:rPr>
              <a:t> archives)</a:t>
            </a:r>
            <a:endParaRPr lang="en-US" sz="1400" dirty="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742761" y="5045905"/>
            <a:ext cx="896471" cy="36913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  <a:t>Property 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742329" y="5045905"/>
            <a:ext cx="896471" cy="36913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  <a:t>Property 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775510" y="5045905"/>
            <a:ext cx="896471" cy="36913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  <a:t>Property </a:t>
            </a:r>
          </a:p>
        </p:txBody>
      </p:sp>
    </p:spTree>
    <p:extLst>
      <p:ext uri="{BB962C8B-B14F-4D97-AF65-F5344CB8AC3E}">
        <p14:creationId xmlns:p14="http://schemas.microsoft.com/office/powerpoint/2010/main" val="41925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Task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3413" y="1184275"/>
            <a:ext cx="8201025" cy="56691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destDirs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= new File('target3/results')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task </a:t>
            </a:r>
            <a:r>
              <a:rPr lang="en-US" dirty="0" err="1"/>
              <a:t>createTarget</a:t>
            </a:r>
            <a:r>
              <a:rPr lang="en-US" dirty="0"/>
              <a:t>(type: </a:t>
            </a:r>
            <a:r>
              <a:rPr lang="en-US" dirty="0" err="1"/>
              <a:t>DefaultTask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doLast</a:t>
            </a:r>
            <a:r>
              <a:rPr lang="en-US" dirty="0"/>
              <a:t> 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destDirs.mkdirs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task </a:t>
            </a:r>
            <a:r>
              <a:rPr lang="en-US" dirty="0" err="1" smtClean="0"/>
              <a:t>createTarget</a:t>
            </a:r>
            <a:r>
              <a:rPr lang="en-US" dirty="0"/>
              <a:t> </a:t>
            </a:r>
            <a:r>
              <a:rPr lang="en-US" dirty="0" smtClean="0"/>
              <a:t>&lt;&lt; 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destDirs.mkdirs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BD3F-D790-476E-AFA6-9BA9A362050C}" type="slidenum">
              <a:rPr lang="en-US" smtClean="0"/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85800" y="2286000"/>
            <a:ext cx="6096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142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KEYWORD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914400" y="2057400"/>
            <a:ext cx="152400" cy="228600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53670" y="2276475"/>
            <a:ext cx="1770529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057400" y="2057400"/>
            <a:ext cx="152400" cy="228600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4013" y="1688068"/>
            <a:ext cx="150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TASK NAME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676400"/>
            <a:ext cx="26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TYPE SPECIFICATION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179793" y="1981200"/>
            <a:ext cx="152400" cy="228600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24200" y="2286000"/>
            <a:ext cx="25908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41295" y="2779456"/>
            <a:ext cx="1116105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09600" y="2850118"/>
            <a:ext cx="280987" cy="197882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76" y="2779456"/>
            <a:ext cx="142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API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20001" y="2690147"/>
            <a:ext cx="3097584" cy="1554419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9613" y="3288268"/>
            <a:ext cx="142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Left Arrow 22"/>
          <p:cNvSpPr/>
          <p:nvPr/>
        </p:nvSpPr>
        <p:spPr bwMode="auto">
          <a:xfrm>
            <a:off x="4038878" y="3389056"/>
            <a:ext cx="468407" cy="228600"/>
          </a:xfrm>
          <a:prstGeom prst="lef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140014" y="4892615"/>
            <a:ext cx="457201" cy="251234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3276600" y="4648200"/>
            <a:ext cx="152400" cy="228600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4267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SHORTHAND FOR </a:t>
            </a:r>
            <a:r>
              <a:rPr lang="en-US" dirty="0" err="1" smtClean="0">
                <a:solidFill>
                  <a:schemeClr val="accent2"/>
                </a:solidFill>
              </a:rPr>
              <a:t>DefaultTask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  <a:r>
              <a:rPr lang="en-US" dirty="0" err="1" smtClean="0">
                <a:solidFill>
                  <a:schemeClr val="accent2"/>
                </a:solidFill>
              </a:rPr>
              <a:t>doLast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Bent Arrow 27"/>
          <p:cNvSpPr/>
          <p:nvPr/>
        </p:nvSpPr>
        <p:spPr bwMode="auto">
          <a:xfrm flipH="1">
            <a:off x="6386513" y="2655426"/>
            <a:ext cx="1295400" cy="1010059"/>
          </a:xfrm>
          <a:prstGeom prst="ben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29" name="Bent Arrow 28"/>
          <p:cNvSpPr/>
          <p:nvPr/>
        </p:nvSpPr>
        <p:spPr bwMode="auto">
          <a:xfrm flipH="1" flipV="1">
            <a:off x="6383159" y="4111002"/>
            <a:ext cx="1298753" cy="1017032"/>
          </a:xfrm>
          <a:prstGeom prst="bentArrow">
            <a:avLst>
              <a:gd name="adj1" fmla="val 25000"/>
              <a:gd name="adj2" fmla="val 22796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65899" y="346775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=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 animBg="1"/>
      <p:bldP spid="29" grpId="0" animBg="1"/>
      <p:bldP spid="3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Plugins in Gradle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9966" y="838200"/>
            <a:ext cx="8201025" cy="6167842"/>
          </a:xfrm>
        </p:spPr>
        <p:txBody>
          <a:bodyPr/>
          <a:lstStyle/>
          <a:p>
            <a:r>
              <a:rPr lang="en-US" sz="1800" dirty="0" smtClean="0"/>
              <a:t>At its core, Gradle provides very little automation</a:t>
            </a:r>
          </a:p>
          <a:p>
            <a:r>
              <a:rPr lang="en-US" sz="1800" dirty="0" smtClean="0"/>
              <a:t>Most automation, advanced functionality is via plugins</a:t>
            </a:r>
          </a:p>
          <a:p>
            <a:r>
              <a:rPr lang="en-US" sz="1800" dirty="0" smtClean="0"/>
              <a:t>Example benefits of plugins</a:t>
            </a:r>
          </a:p>
          <a:p>
            <a:pPr lvl="1"/>
            <a:r>
              <a:rPr lang="en-US" sz="1800" dirty="0" smtClean="0"/>
              <a:t>Promotes reuse</a:t>
            </a:r>
          </a:p>
          <a:p>
            <a:pPr lvl="1"/>
            <a:r>
              <a:rPr lang="en-US" sz="1800" dirty="0" smtClean="0"/>
              <a:t>Encapsulates imperative logic (allows build scripts to be declarative)</a:t>
            </a:r>
          </a:p>
          <a:p>
            <a:pPr lvl="1"/>
            <a:r>
              <a:rPr lang="en-US" sz="1800" dirty="0" smtClean="0"/>
              <a:t>More modular approach</a:t>
            </a:r>
          </a:p>
          <a:p>
            <a:r>
              <a:rPr lang="en-US" sz="1800" dirty="0" smtClean="0"/>
              <a:t>Example actions of plugins</a:t>
            </a:r>
          </a:p>
          <a:p>
            <a:pPr lvl="1"/>
            <a:r>
              <a:rPr lang="en-US" sz="1800" dirty="0" smtClean="0"/>
              <a:t>Extend Gradle DSL (“the model”)</a:t>
            </a:r>
          </a:p>
          <a:p>
            <a:pPr lvl="1"/>
            <a:r>
              <a:rPr lang="en-US" sz="1800" dirty="0" smtClean="0"/>
              <a:t>Configure the project based on conventions (i.e. add tasks or sensible defaults)</a:t>
            </a:r>
          </a:p>
          <a:p>
            <a:pPr lvl="1"/>
            <a:r>
              <a:rPr lang="en-US" sz="1800" dirty="0" smtClean="0"/>
              <a:t>Apply configuration/standards</a:t>
            </a:r>
          </a:p>
          <a:p>
            <a:r>
              <a:rPr lang="en-US" sz="1800" dirty="0" smtClean="0"/>
              <a:t>Examples additions from plugins</a:t>
            </a:r>
          </a:p>
          <a:p>
            <a:pPr lvl="1"/>
            <a:r>
              <a:rPr lang="en-US" sz="1800" dirty="0" smtClean="0"/>
              <a:t>tasks</a:t>
            </a:r>
          </a:p>
          <a:p>
            <a:pPr lvl="1"/>
            <a:r>
              <a:rPr lang="en-US" sz="1800" dirty="0" smtClean="0"/>
              <a:t>domain objects</a:t>
            </a:r>
          </a:p>
          <a:p>
            <a:pPr lvl="1"/>
            <a:r>
              <a:rPr lang="en-US" sz="1800" dirty="0" smtClean="0"/>
              <a:t>conventions</a:t>
            </a:r>
          </a:p>
          <a:p>
            <a:pPr lvl="1"/>
            <a:r>
              <a:rPr lang="en-US" sz="1800" dirty="0" smtClean="0"/>
              <a:t>extension of existing objects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BD3F-D790-476E-AFA6-9BA9A362050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Extremely Strange…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632" y="1776414"/>
            <a:ext cx="6150769" cy="1565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“An extremely strange, but common, feature of many software projects is that for long periods of time during the development process the application is not in a working state.  In fact, most software developed by large teams spends a significant proportion of its development time in an unusable state.”</a:t>
            </a:r>
          </a:p>
        </p:txBody>
      </p:sp>
    </p:spTree>
    <p:extLst>
      <p:ext uri="{BB962C8B-B14F-4D97-AF65-F5344CB8AC3E}">
        <p14:creationId xmlns:p14="http://schemas.microsoft.com/office/powerpoint/2010/main" val="28919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plugin – expected default layout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47700" y="1600200"/>
          <a:ext cx="7848600" cy="32766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24300"/>
                <a:gridCol w="3924300"/>
              </a:tblGrid>
              <a:tr h="468086">
                <a:tc>
                  <a:txBody>
                    <a:bodyPr/>
                    <a:lstStyle/>
                    <a:p>
                      <a:r>
                        <a:rPr lang="en-US" sz="1400" dirty="0"/>
                        <a:t>Directory</a:t>
                      </a:r>
                    </a:p>
                  </a:txBody>
                  <a:tcPr marL="71494" marR="71494" marT="35747" marB="35747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Meaning</a:t>
                      </a:r>
                    </a:p>
                  </a:txBody>
                  <a:tcPr marL="71494" marR="71494" marT="35747" marB="35747" anchor="ctr"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sz="1400" dirty="0" err="1"/>
                        <a:t>src</a:t>
                      </a:r>
                      <a:r>
                        <a:rPr lang="en-US" sz="1400" dirty="0"/>
                        <a:t>/main/java </a:t>
                      </a:r>
                    </a:p>
                  </a:txBody>
                  <a:tcPr marL="71494" marR="71494" marT="35747" marB="35747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Production Java source</a:t>
                      </a:r>
                    </a:p>
                  </a:txBody>
                  <a:tcPr marL="71494" marR="71494" marT="35747" marB="35747" anchor="ctr"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sz="1400"/>
                        <a:t>src/main/resources </a:t>
                      </a:r>
                    </a:p>
                  </a:txBody>
                  <a:tcPr marL="71494" marR="71494" marT="35747" marB="35747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Production resources</a:t>
                      </a:r>
                    </a:p>
                  </a:txBody>
                  <a:tcPr marL="71494" marR="71494" marT="35747" marB="35747" anchor="ctr"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sz="1400"/>
                        <a:t>src/test/java </a:t>
                      </a:r>
                    </a:p>
                  </a:txBody>
                  <a:tcPr marL="71494" marR="71494" marT="35747" marB="35747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Test Java source</a:t>
                      </a:r>
                    </a:p>
                  </a:txBody>
                  <a:tcPr marL="71494" marR="71494" marT="35747" marB="35747" anchor="ctr"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sz="1400"/>
                        <a:t>src/test/resources </a:t>
                      </a:r>
                    </a:p>
                  </a:txBody>
                  <a:tcPr marL="71494" marR="71494" marT="35747" marB="35747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Test resources</a:t>
                      </a:r>
                    </a:p>
                  </a:txBody>
                  <a:tcPr marL="71494" marR="71494" marT="35747" marB="35747" anchor="ctr"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sz="1400"/>
                        <a:t>src/sourceSet/java </a:t>
                      </a:r>
                    </a:p>
                  </a:txBody>
                  <a:tcPr marL="71494" marR="71494" marT="35747" marB="35747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Java source for the given source set</a:t>
                      </a:r>
                    </a:p>
                  </a:txBody>
                  <a:tcPr marL="71494" marR="71494" marT="35747" marB="35747" anchor="ctr"/>
                </a:tc>
              </a:tr>
              <a:tr h="468086">
                <a:tc>
                  <a:txBody>
                    <a:bodyPr/>
                    <a:lstStyle/>
                    <a:p>
                      <a:r>
                        <a:rPr lang="en-US" sz="1400"/>
                        <a:t>src/sourceSet/resources </a:t>
                      </a:r>
                    </a:p>
                  </a:txBody>
                  <a:tcPr marL="71494" marR="71494" marT="35747" marB="35747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Resources for the given source set</a:t>
                      </a:r>
                    </a:p>
                  </a:txBody>
                  <a:tcPr marL="71494" marR="71494" marT="35747" marB="3574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1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plugin – lifecycle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914400"/>
          <a:ext cx="8382000" cy="538428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76400"/>
                <a:gridCol w="1453268"/>
                <a:gridCol w="2626166"/>
                <a:gridCol w="2626166"/>
              </a:tblGrid>
              <a:tr h="430296">
                <a:tc>
                  <a:txBody>
                    <a:bodyPr/>
                    <a:lstStyle/>
                    <a:p>
                      <a:r>
                        <a:rPr lang="en-US" sz="1000"/>
                        <a:t>Task name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Depends on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Type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Description</a:t>
                      </a:r>
                    </a:p>
                  </a:txBody>
                  <a:tcPr marL="12434" marR="12434" marT="6217" marB="6217" anchor="ctr"/>
                </a:tc>
              </a:tr>
              <a:tr h="569931">
                <a:tc>
                  <a:txBody>
                    <a:bodyPr/>
                    <a:lstStyle/>
                    <a:p>
                      <a:r>
                        <a:rPr lang="en-US" sz="1000"/>
                        <a:t>assemble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All archive tasks in the project, including jar. Some plugins add additional archive tasks to the project.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2"/>
                        </a:rPr>
                        <a:t>Task</a:t>
                      </a:r>
                      <a:endParaRPr lang="en-US" sz="1000"/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Assembles all the archives in the project.</a:t>
                      </a:r>
                    </a:p>
                  </a:txBody>
                  <a:tcPr marL="12434" marR="12434" marT="6217" marB="6217" anchor="ctr"/>
                </a:tc>
              </a:tr>
              <a:tr h="709566">
                <a:tc>
                  <a:txBody>
                    <a:bodyPr/>
                    <a:lstStyle/>
                    <a:p>
                      <a:r>
                        <a:rPr lang="en-US" sz="1000" dirty="0"/>
                        <a:t>check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All verification tasks in the project, including test. Some plugins add additional verification tasks to the project.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hlinkClick r:id="rId2"/>
                        </a:rPr>
                        <a:t>Task</a:t>
                      </a:r>
                      <a:endParaRPr lang="en-US" sz="1000" dirty="0"/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Performs all verification tasks in the project.</a:t>
                      </a:r>
                    </a:p>
                  </a:txBody>
                  <a:tcPr marL="12434" marR="12434" marT="6217" marB="6217" anchor="ctr"/>
                </a:tc>
              </a:tr>
              <a:tr h="290662">
                <a:tc>
                  <a:txBody>
                    <a:bodyPr/>
                    <a:lstStyle/>
                    <a:p>
                      <a:r>
                        <a:rPr lang="en-US" sz="1000"/>
                        <a:t>build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check and assemble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2"/>
                        </a:rPr>
                        <a:t>Task</a:t>
                      </a:r>
                      <a:endParaRPr lang="en-US" sz="1000"/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Performs a full build of the project.</a:t>
                      </a:r>
                    </a:p>
                  </a:txBody>
                  <a:tcPr marL="12434" marR="12434" marT="6217" marB="6217" anchor="ctr"/>
                </a:tc>
              </a:tr>
              <a:tr h="477402">
                <a:tc>
                  <a:txBody>
                    <a:bodyPr/>
                    <a:lstStyle/>
                    <a:p>
                      <a:r>
                        <a:rPr lang="en-US" sz="1000"/>
                        <a:t>buildNeeded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build and build tasks in all project lib dependencies of the testRuntime configuration.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2"/>
                        </a:rPr>
                        <a:t>Task</a:t>
                      </a:r>
                      <a:endParaRPr lang="en-US" sz="1000"/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Performs a full build of the project and all projects it depends on.</a:t>
                      </a:r>
                    </a:p>
                  </a:txBody>
                  <a:tcPr marL="12434" marR="12434" marT="6217" marB="6217" anchor="ctr"/>
                </a:tc>
              </a:tr>
              <a:tr h="639631">
                <a:tc>
                  <a:txBody>
                    <a:bodyPr/>
                    <a:lstStyle/>
                    <a:p>
                      <a:r>
                        <a:rPr lang="en-US" sz="1000"/>
                        <a:t>buildDependents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build and build tasks in all projects with a project lib dependency on this project in a testRuntime configuration.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hlinkClick r:id="rId2"/>
                        </a:rPr>
                        <a:t>Task</a:t>
                      </a:r>
                      <a:endParaRPr lang="en-US" sz="1000" dirty="0"/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Performs a full build of the project and all projects which depend on it.</a:t>
                      </a:r>
                    </a:p>
                  </a:txBody>
                  <a:tcPr marL="12434" marR="12434" marT="6217" marB="6217" anchor="ctr"/>
                </a:tc>
              </a:tr>
              <a:tr h="716386">
                <a:tc>
                  <a:txBody>
                    <a:bodyPr/>
                    <a:lstStyle/>
                    <a:p>
                      <a:r>
                        <a:rPr lang="en-US" sz="1000"/>
                        <a:t>buildConfigurationName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The tasks which produce the artifacts in configuration ConfigurationName.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hlinkClick r:id="rId2"/>
                        </a:rPr>
                        <a:t>Task</a:t>
                      </a:r>
                      <a:endParaRPr lang="en-US" sz="1000"/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Assembles the artifacts in the specified configuration. The task is added by the Base plugin which is implicitly applied by the Java plugin. </a:t>
                      </a:r>
                    </a:p>
                  </a:txBody>
                  <a:tcPr marL="12434" marR="12434" marT="6217" marB="6217" anchor="ctr"/>
                </a:tc>
              </a:tr>
              <a:tr h="849201">
                <a:tc>
                  <a:txBody>
                    <a:bodyPr/>
                    <a:lstStyle/>
                    <a:p>
                      <a:r>
                        <a:rPr lang="en-US" sz="1000"/>
                        <a:t>uploadConfigurationName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The tasks which uploads the artifacts in configuration ConfigurationName. </a:t>
                      </a:r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hlinkClick r:id="rId3"/>
                        </a:rPr>
                        <a:t>Upload</a:t>
                      </a:r>
                      <a:endParaRPr lang="en-US" sz="1000" dirty="0"/>
                    </a:p>
                  </a:txBody>
                  <a:tcPr marL="12434" marR="12434" marT="6217" marB="6217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Assembles and uploads the artifacts in the specified configuration. The task is added by the Base plugin which is implicitly applied by the Java plugin. </a:t>
                      </a:r>
                    </a:p>
                  </a:txBody>
                  <a:tcPr marL="12434" marR="12434" marT="6217" marB="62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4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6" y="154559"/>
            <a:ext cx="8205787" cy="746125"/>
          </a:xfrm>
        </p:spPr>
        <p:txBody>
          <a:bodyPr/>
          <a:lstStyle/>
          <a:p>
            <a:r>
              <a:rPr lang="en-US" dirty="0" smtClean="0"/>
              <a:t>Example Gradle Build File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01025" cy="466807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apply </a:t>
            </a:r>
            <a:r>
              <a:rPr lang="en-US" sz="1800" dirty="0" err="1" smtClean="0"/>
              <a:t>plugin:’groovy</a:t>
            </a:r>
            <a:r>
              <a:rPr lang="en-US" sz="1800" dirty="0" smtClean="0"/>
              <a:t>’</a:t>
            </a:r>
          </a:p>
          <a:p>
            <a:pPr marL="0" indent="0">
              <a:buNone/>
            </a:pPr>
            <a:r>
              <a:rPr lang="en-US" sz="1800" dirty="0" smtClean="0"/>
              <a:t>apply </a:t>
            </a:r>
            <a:r>
              <a:rPr lang="en-US" sz="1800" dirty="0" err="1" smtClean="0"/>
              <a:t>plugin:’war</a:t>
            </a:r>
            <a:r>
              <a:rPr lang="en-US" sz="1800" dirty="0" smtClean="0"/>
              <a:t>’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respositories</a:t>
            </a:r>
            <a:r>
              <a:rPr lang="en-US" sz="1800" dirty="0" smtClean="0"/>
              <a:t> {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mavenCentral</a:t>
            </a:r>
            <a:r>
              <a:rPr lang="en-US" sz="1800" dirty="0" smtClean="0"/>
              <a:t>()</a:t>
            </a:r>
          </a:p>
          <a:p>
            <a:pPr marL="0" indent="0">
              <a:buNone/>
            </a:pPr>
            <a:r>
              <a:rPr lang="en-US" sz="1800" dirty="0" smtClean="0"/>
              <a:t>}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dependencies 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compile ‘javax.servlet:servlet-api:2.5’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testCompile</a:t>
            </a:r>
            <a:r>
              <a:rPr lang="en-US" sz="1800" dirty="0" smtClean="0"/>
              <a:t> “junit:junit:4.9”</a:t>
            </a:r>
          </a:p>
          <a:p>
            <a:pPr marL="0" indent="0">
              <a:buNone/>
            </a:pPr>
            <a:r>
              <a:rPr lang="en-US" sz="1800" dirty="0" smtClean="0"/>
              <a:t>}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Left Arrow 3"/>
          <p:cNvSpPr/>
          <p:nvPr/>
        </p:nvSpPr>
        <p:spPr bwMode="auto">
          <a:xfrm>
            <a:off x="2590800" y="1279426"/>
            <a:ext cx="978408" cy="242316"/>
          </a:xfrm>
          <a:prstGeom prst="lef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27942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Makes new tasks available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 bwMode="auto">
          <a:xfrm>
            <a:off x="2831592" y="900684"/>
            <a:ext cx="978408" cy="242316"/>
          </a:xfrm>
          <a:prstGeom prst="lef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7894" y="83717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all the Java tasks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62318" y="800533"/>
            <a:ext cx="2406396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build task order</a:t>
            </a:r>
          </a:p>
          <a:p>
            <a:r>
              <a:rPr lang="en-US" sz="1600" dirty="0" smtClean="0"/>
              <a:t>:</a:t>
            </a:r>
            <a:r>
              <a:rPr lang="en-US" sz="1600" dirty="0" err="1" smtClean="0"/>
              <a:t>compileJava</a:t>
            </a:r>
            <a:endParaRPr lang="en-US" sz="1600" dirty="0" smtClean="0"/>
          </a:p>
          <a:p>
            <a:r>
              <a:rPr lang="en-US" sz="1600" dirty="0" smtClean="0"/>
              <a:t>:</a:t>
            </a:r>
            <a:r>
              <a:rPr lang="en-US" sz="1600" dirty="0" err="1" smtClean="0"/>
              <a:t>compileGroovy</a:t>
            </a:r>
            <a:endParaRPr lang="en-US" sz="1600" dirty="0" smtClean="0"/>
          </a:p>
          <a:p>
            <a:r>
              <a:rPr lang="en-US" sz="1600" dirty="0" smtClean="0"/>
              <a:t>:</a:t>
            </a:r>
            <a:r>
              <a:rPr lang="en-US" sz="1600" dirty="0" err="1" smtClean="0"/>
              <a:t>processResources</a:t>
            </a:r>
            <a:endParaRPr lang="en-US" sz="1600" dirty="0" smtClean="0"/>
          </a:p>
          <a:p>
            <a:r>
              <a:rPr lang="en-US" sz="1600" dirty="0" smtClean="0"/>
              <a:t>:classes</a:t>
            </a:r>
          </a:p>
          <a:p>
            <a:r>
              <a:rPr lang="en-US" sz="1600" dirty="0" smtClean="0"/>
              <a:t>:war</a:t>
            </a:r>
          </a:p>
          <a:p>
            <a:r>
              <a:rPr lang="en-US" sz="1600" dirty="0" smtClean="0"/>
              <a:t>:assemble</a:t>
            </a:r>
          </a:p>
          <a:p>
            <a:r>
              <a:rPr lang="en-US" sz="1600" dirty="0" smtClean="0"/>
              <a:t>:</a:t>
            </a:r>
            <a:r>
              <a:rPr lang="en-US" sz="1600" dirty="0" err="1" smtClean="0"/>
              <a:t>compileTestJava</a:t>
            </a:r>
            <a:endParaRPr lang="en-US" sz="1600" dirty="0" smtClean="0"/>
          </a:p>
          <a:p>
            <a:r>
              <a:rPr lang="en-US" sz="1600" dirty="0" smtClean="0"/>
              <a:t>:</a:t>
            </a:r>
            <a:r>
              <a:rPr lang="en-US" sz="1600" dirty="0" err="1" smtClean="0"/>
              <a:t>compileTestGroovy</a:t>
            </a:r>
            <a:endParaRPr lang="en-US" sz="1600" dirty="0" smtClean="0"/>
          </a:p>
          <a:p>
            <a:r>
              <a:rPr lang="en-US" sz="1600" dirty="0" smtClean="0"/>
              <a:t>:</a:t>
            </a:r>
            <a:r>
              <a:rPr lang="en-US" sz="1600" dirty="0" err="1" smtClean="0"/>
              <a:t>processTestResources</a:t>
            </a:r>
            <a:endParaRPr lang="en-US" sz="1600" dirty="0" smtClean="0"/>
          </a:p>
          <a:p>
            <a:r>
              <a:rPr lang="en-US" sz="1600" dirty="0" smtClean="0"/>
              <a:t>:</a:t>
            </a:r>
            <a:r>
              <a:rPr lang="en-US" sz="1600" dirty="0" err="1" smtClean="0"/>
              <a:t>testClasses</a:t>
            </a:r>
            <a:endParaRPr lang="en-US" sz="1600" dirty="0" smtClean="0"/>
          </a:p>
          <a:p>
            <a:r>
              <a:rPr lang="en-US" sz="1600" dirty="0" smtClean="0"/>
              <a:t>:test</a:t>
            </a:r>
          </a:p>
          <a:p>
            <a:r>
              <a:rPr lang="en-US" sz="1600" dirty="0" smtClean="0"/>
              <a:t>:check</a:t>
            </a:r>
          </a:p>
          <a:p>
            <a:r>
              <a:rPr lang="en-US" sz="1600" dirty="0" smtClean="0"/>
              <a:t>:build</a:t>
            </a:r>
            <a:endParaRPr lang="en-US" sz="1600" dirty="0"/>
          </a:p>
        </p:txBody>
      </p:sp>
      <p:sp>
        <p:nvSpPr>
          <p:cNvPr id="10" name="Left Arrow 9"/>
          <p:cNvSpPr/>
          <p:nvPr/>
        </p:nvSpPr>
        <p:spPr bwMode="auto">
          <a:xfrm>
            <a:off x="3196755" y="2430952"/>
            <a:ext cx="978408" cy="242316"/>
          </a:xfrm>
          <a:prstGeom prst="lef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502" y="2378923"/>
            <a:ext cx="191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repository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762000"/>
            <a:ext cx="8201025" cy="7201908"/>
          </a:xfrm>
        </p:spPr>
        <p:txBody>
          <a:bodyPr/>
          <a:lstStyle/>
          <a:p>
            <a:r>
              <a:rPr lang="en-US" dirty="0" smtClean="0"/>
              <a:t>Plugins usually define what needs to be published</a:t>
            </a:r>
          </a:p>
          <a:p>
            <a:r>
              <a:rPr lang="en-US" dirty="0" smtClean="0"/>
              <a:t>Need to tell Gradle where to publish artifacts</a:t>
            </a:r>
          </a:p>
          <a:p>
            <a:r>
              <a:rPr lang="en-US" dirty="0" smtClean="0"/>
              <a:t>Done by attaching a repository to </a:t>
            </a:r>
            <a:r>
              <a:rPr lang="en-US" dirty="0" err="1" smtClean="0"/>
              <a:t>uploadArchives</a:t>
            </a:r>
            <a:r>
              <a:rPr lang="en-US" dirty="0" smtClean="0"/>
              <a:t> task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Can define an artifact using an archive task</a:t>
            </a:r>
          </a:p>
          <a:p>
            <a:pPr marL="461963" lvl="1" indent="0">
              <a:buNone/>
            </a:pPr>
            <a:r>
              <a:rPr lang="en-US" dirty="0" smtClean="0"/>
              <a:t>      </a:t>
            </a:r>
            <a:r>
              <a:rPr lang="en-US" sz="1600" dirty="0" smtClean="0">
                <a:solidFill>
                  <a:schemeClr val="tx1"/>
                </a:solidFill>
              </a:rPr>
              <a:t>artifacts </a:t>
            </a:r>
            <a:r>
              <a:rPr lang="en-US" sz="1600" dirty="0">
                <a:solidFill>
                  <a:schemeClr val="tx1"/>
                </a:solidFill>
              </a:rPr>
              <a:t>{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    </a:t>
            </a:r>
            <a:r>
              <a:rPr lang="en-US" sz="1600" dirty="0" smtClean="0">
                <a:solidFill>
                  <a:schemeClr val="tx1"/>
                </a:solidFill>
              </a:rPr>
              <a:t>	archives </a:t>
            </a:r>
            <a:r>
              <a:rPr lang="en-US" sz="1600" dirty="0" err="1" smtClean="0">
                <a:solidFill>
                  <a:schemeClr val="tx1"/>
                </a:solidFill>
              </a:rPr>
              <a:t>someFile</a:t>
            </a:r>
            <a:r>
              <a:rPr lang="en-US" sz="1600" dirty="0" smtClean="0">
                <a:solidFill>
                  <a:schemeClr val="tx1"/>
                </a:solidFill>
              </a:rPr>
              <a:t> (or jar)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             }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1109" y="22098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0">
              <a:buNone/>
            </a:pPr>
            <a:r>
              <a:rPr lang="en-US" sz="1600" dirty="0" err="1" smtClean="0"/>
              <a:t>uploadArchives</a:t>
            </a:r>
            <a:r>
              <a:rPr lang="en-US" sz="1600" dirty="0" smtClean="0"/>
              <a:t> {</a:t>
            </a:r>
          </a:p>
          <a:p>
            <a:pPr marL="461963" lvl="1" indent="0">
              <a:buNone/>
            </a:pPr>
            <a:r>
              <a:rPr lang="en-US" sz="1600" dirty="0"/>
              <a:t>	 </a:t>
            </a:r>
            <a:r>
              <a:rPr lang="en-US" sz="1600" dirty="0" smtClean="0"/>
              <a:t>   repositories </a:t>
            </a:r>
            <a:r>
              <a:rPr lang="en-US" sz="1600" dirty="0"/>
              <a:t>{</a:t>
            </a:r>
          </a:p>
          <a:p>
            <a:pPr marL="461963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ivy </a:t>
            </a:r>
            <a:r>
              <a:rPr lang="en-US" sz="1600" dirty="0"/>
              <a:t>{</a:t>
            </a:r>
          </a:p>
          <a:p>
            <a:pPr marL="461963" lvl="1" indent="0">
              <a:buNone/>
            </a:pPr>
            <a:r>
              <a:rPr lang="en-US" sz="1600" dirty="0"/>
              <a:t>	    </a:t>
            </a:r>
            <a:r>
              <a:rPr lang="en-US" sz="1600" dirty="0" smtClean="0"/>
              <a:t>	      credentials </a:t>
            </a:r>
            <a:r>
              <a:rPr lang="en-US" sz="1600" dirty="0"/>
              <a:t>{</a:t>
            </a:r>
          </a:p>
          <a:p>
            <a:pPr marL="461963" lvl="1" indent="0">
              <a:buNone/>
            </a:pPr>
            <a:r>
              <a:rPr lang="en-US" sz="1600" dirty="0" smtClean="0"/>
              <a:t>		         username </a:t>
            </a:r>
            <a:r>
              <a:rPr lang="en-US" sz="1600" dirty="0"/>
              <a:t>= </a:t>
            </a:r>
            <a:r>
              <a:rPr lang="en-US" sz="1600" dirty="0" smtClean="0"/>
              <a:t>“name”</a:t>
            </a:r>
            <a:endParaRPr lang="en-US" sz="1600" dirty="0"/>
          </a:p>
          <a:p>
            <a:pPr marL="461963" lvl="1" indent="0">
              <a:buNone/>
            </a:pPr>
            <a:r>
              <a:rPr lang="en-US" sz="1600" dirty="0"/>
              <a:t>		 </a:t>
            </a:r>
            <a:r>
              <a:rPr lang="en-US" sz="1600" dirty="0" smtClean="0"/>
              <a:t>        password </a:t>
            </a:r>
            <a:r>
              <a:rPr lang="en-US" sz="1600" dirty="0"/>
              <a:t>= </a:t>
            </a:r>
            <a:r>
              <a:rPr lang="en-US" sz="1600" dirty="0" smtClean="0"/>
              <a:t>“pass”</a:t>
            </a:r>
            <a:endParaRPr lang="en-US" sz="1600" dirty="0"/>
          </a:p>
          <a:p>
            <a:pPr marL="461963" lvl="1" indent="0">
              <a:buNone/>
            </a:pPr>
            <a:r>
              <a:rPr lang="en-US" sz="1600" dirty="0"/>
              <a:t>		</a:t>
            </a:r>
            <a:r>
              <a:rPr lang="en-US" sz="1600" dirty="0" smtClean="0"/>
              <a:t>      }</a:t>
            </a:r>
            <a:endParaRPr lang="en-US" sz="1600" dirty="0"/>
          </a:p>
          <a:p>
            <a:pPr marL="461963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 err="1" smtClean="0"/>
              <a:t>url</a:t>
            </a:r>
            <a:r>
              <a:rPr lang="en-US" sz="1600" dirty="0" smtClean="0"/>
              <a:t> </a:t>
            </a:r>
            <a:r>
              <a:rPr lang="en-US" sz="1600" dirty="0"/>
              <a:t>= ‘http://intranet/IUOCustom</a:t>
            </a:r>
            <a:r>
              <a:rPr lang="en-US" sz="1600" dirty="0" smtClean="0"/>
              <a:t>’</a:t>
            </a:r>
          </a:p>
          <a:p>
            <a:pPr marL="461963" lvl="1" indent="0">
              <a:buNone/>
            </a:pPr>
            <a:r>
              <a:rPr lang="en-US" sz="1600" dirty="0" smtClean="0"/>
              <a:t>	      	}</a:t>
            </a:r>
            <a:endParaRPr lang="en-US" sz="1600" dirty="0"/>
          </a:p>
          <a:p>
            <a:pPr marL="461963" lvl="1" indent="0">
              <a:buNone/>
            </a:pPr>
            <a:r>
              <a:rPr lang="en-US" sz="1600" dirty="0" smtClean="0"/>
              <a:t>	   }</a:t>
            </a:r>
            <a:endParaRPr lang="en-US" sz="1600" dirty="0"/>
          </a:p>
          <a:p>
            <a:pPr marL="461963" lvl="1" indent="0">
              <a:buNone/>
            </a:pPr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Artifactory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523" y="703262"/>
            <a:ext cx="8201025" cy="8141844"/>
          </a:xfrm>
        </p:spPr>
        <p:txBody>
          <a:bodyPr/>
          <a:lstStyle/>
          <a:p>
            <a:r>
              <a:rPr lang="en-US" dirty="0" smtClean="0"/>
              <a:t>Binary repository manager</a:t>
            </a:r>
          </a:p>
          <a:p>
            <a:pPr lvl="1"/>
            <a:r>
              <a:rPr lang="en-US" dirty="0" smtClean="0"/>
              <a:t>We have source control for our source</a:t>
            </a:r>
          </a:p>
          <a:p>
            <a:pPr lvl="1"/>
            <a:r>
              <a:rPr lang="en-US" dirty="0" err="1" smtClean="0"/>
              <a:t>Artifactory</a:t>
            </a:r>
            <a:r>
              <a:rPr lang="en-US" dirty="0" smtClean="0"/>
              <a:t> provides version control for binary artifacts (jars, wars, etc.)</a:t>
            </a:r>
          </a:p>
          <a:p>
            <a:r>
              <a:rPr lang="en-US" dirty="0" smtClean="0"/>
              <a:t>Why use it?</a:t>
            </a:r>
          </a:p>
          <a:p>
            <a:pPr lvl="1"/>
            <a:r>
              <a:rPr lang="en-US" dirty="0" smtClean="0"/>
              <a:t>If you rebuild from source each time, that can introduce change and failure for consumers. </a:t>
            </a:r>
          </a:p>
          <a:p>
            <a:pPr lvl="1"/>
            <a:r>
              <a:rPr lang="en-US" dirty="0" smtClean="0"/>
              <a:t>By having a versioned copy of a (tested) artifact, everyone knows what they are getting.</a:t>
            </a:r>
          </a:p>
          <a:p>
            <a:pPr lvl="1"/>
            <a:r>
              <a:rPr lang="en-US" dirty="0" smtClean="0"/>
              <a:t>Having multiple versions stored and versioned clearly allows different consumers to use different versions (i.e. current, last release, etc.)</a:t>
            </a:r>
          </a:p>
          <a:p>
            <a:pPr lvl="1"/>
            <a:r>
              <a:rPr lang="en-US" dirty="0" smtClean="0"/>
              <a:t>Integrates with CI servers (such as Jenkins) so that if build is clean, automatically gets published with metadata about build</a:t>
            </a:r>
          </a:p>
          <a:p>
            <a:pPr lvl="1"/>
            <a:r>
              <a:rPr lang="en-US" dirty="0" smtClean="0"/>
              <a:t>Allows virtual repositories which can aggregate multiple well-known or internal repositories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98" y="620392"/>
            <a:ext cx="7886700" cy="994172"/>
          </a:xfrm>
        </p:spPr>
        <p:txBody>
          <a:bodyPr/>
          <a:lstStyle/>
          <a:p>
            <a:r>
              <a:rPr lang="en-US" dirty="0" err="1" smtClean="0"/>
              <a:t>Artifactory</a:t>
            </a:r>
            <a:r>
              <a:rPr lang="en-US" dirty="0" smtClean="0"/>
              <a:t> - Artifacts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76" y="1440909"/>
            <a:ext cx="8754427" cy="42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6814"/>
            <a:ext cx="7886700" cy="994172"/>
          </a:xfrm>
        </p:spPr>
        <p:txBody>
          <a:bodyPr/>
          <a:lstStyle/>
          <a:p>
            <a:r>
              <a:rPr lang="en-US" dirty="0" err="1" smtClean="0"/>
              <a:t>Arifactory</a:t>
            </a:r>
            <a:r>
              <a:rPr lang="en-US" dirty="0" smtClean="0"/>
              <a:t> - Builds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1" y="1702645"/>
            <a:ext cx="8600139" cy="40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3052"/>
            <a:ext cx="7886700" cy="994172"/>
          </a:xfrm>
        </p:spPr>
        <p:txBody>
          <a:bodyPr/>
          <a:lstStyle/>
          <a:p>
            <a:r>
              <a:rPr lang="en-US" dirty="0" err="1" smtClean="0"/>
              <a:t>Artifactory</a:t>
            </a:r>
            <a:r>
              <a:rPr lang="en-US" dirty="0" smtClean="0"/>
              <a:t> - Editing/Defining Repositories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1" y="1857224"/>
            <a:ext cx="7812450" cy="37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16" y="928257"/>
            <a:ext cx="7886700" cy="994172"/>
          </a:xfrm>
        </p:spPr>
        <p:txBody>
          <a:bodyPr/>
          <a:lstStyle/>
          <a:p>
            <a:r>
              <a:rPr lang="en-US" dirty="0" err="1" smtClean="0"/>
              <a:t>Artifactory</a:t>
            </a:r>
            <a:r>
              <a:rPr lang="en-US" dirty="0" smtClean="0"/>
              <a:t> - Virtual Repository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94" y="1725443"/>
            <a:ext cx="8249256" cy="39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Integration with </a:t>
            </a:r>
            <a:r>
              <a:rPr lang="en-US" dirty="0" err="1" smtClean="0"/>
              <a:t>Artifactory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141" y="914400"/>
            <a:ext cx="8644297" cy="7504619"/>
          </a:xfrm>
        </p:spPr>
        <p:txBody>
          <a:bodyPr/>
          <a:lstStyle/>
          <a:p>
            <a:r>
              <a:rPr lang="en-US" dirty="0" smtClean="0"/>
              <a:t>Global (Manage Jenkins)                     Job (configuration)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Run (job output) - links to build browser in </a:t>
            </a:r>
          </a:p>
          <a:p>
            <a:pPr marL="0" indent="0">
              <a:buNone/>
            </a:pPr>
            <a:r>
              <a:rPr lang="en-US" sz="1800" dirty="0" err="1" smtClean="0"/>
              <a:t>Artifactory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D517CF-9211-4AB7-9469-DB66F7D2B5D5}" type="slidenum">
              <a:rPr lang="en-US" smtClean="0"/>
              <a:t>69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41" y="1417501"/>
            <a:ext cx="4675158" cy="196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642" y="1483847"/>
            <a:ext cx="3951916" cy="3200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459" y="4684142"/>
            <a:ext cx="3947399" cy="1106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38" y="4118581"/>
            <a:ext cx="3619141" cy="22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Delivery - Overall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632" y="1776414"/>
            <a:ext cx="6150769" cy="35081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Deliver useful, working software to users as quickly as possible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Low cycle time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Get to users sooner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Verify changes quickly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 quality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Supported by frequent, automated releases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Repeatable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Discipline vs. art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Frequency means deltas between releases is small – reduces risk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Faster feedback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Workspace to Next Job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0755" y="5366229"/>
            <a:ext cx="8201025" cy="898066"/>
          </a:xfrm>
        </p:spPr>
        <p:txBody>
          <a:bodyPr/>
          <a:lstStyle/>
          <a:p>
            <a:r>
              <a:rPr lang="en-US" sz="1400" dirty="0" smtClean="0"/>
              <a:t>Uses Parameterized Jobs Plugin</a:t>
            </a:r>
          </a:p>
          <a:p>
            <a:r>
              <a:rPr lang="en-US" sz="1400" dirty="0" smtClean="0"/>
              <a:t>Set environment variable to current workspace in job</a:t>
            </a:r>
          </a:p>
          <a:p>
            <a:r>
              <a:rPr lang="en-US" sz="1400" dirty="0" smtClean="0"/>
              <a:t>Use environment variable as workspace in next job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40" y="699918"/>
            <a:ext cx="6435485" cy="2264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40" y="3162271"/>
            <a:ext cx="6435485" cy="408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40" y="3768794"/>
            <a:ext cx="6435485" cy="14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4 - Setting up the Compile Job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26140" y="937668"/>
            <a:ext cx="1577232" cy="1283017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Compile and Unit Tests</a:t>
            </a:r>
          </a:p>
        </p:txBody>
      </p:sp>
    </p:spTree>
    <p:extLst>
      <p:ext uri="{BB962C8B-B14F-4D97-AF65-F5344CB8AC3E}">
        <p14:creationId xmlns:p14="http://schemas.microsoft.com/office/powerpoint/2010/main" val="23200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5" y="949505"/>
            <a:ext cx="8201025" cy="7382790"/>
          </a:xfrm>
        </p:spPr>
        <p:txBody>
          <a:bodyPr/>
          <a:lstStyle/>
          <a:p>
            <a:r>
              <a:rPr lang="en-US" dirty="0" err="1" smtClean="0"/>
              <a:t>Gradle</a:t>
            </a:r>
            <a:r>
              <a:rPr lang="en-US" dirty="0" smtClean="0"/>
              <a:t> java plugin has built-in conventions for tests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leverage this for our unit tests</a:t>
            </a:r>
          </a:p>
          <a:p>
            <a:r>
              <a:rPr lang="en-US" dirty="0" smtClean="0"/>
              <a:t>In order to separate out testing for integration tests (and functional tests) we need to define new groupings for these types of tests in the </a:t>
            </a:r>
            <a:r>
              <a:rPr lang="en-US" dirty="0" err="1" smtClean="0"/>
              <a:t>build.gradle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We do that using </a:t>
            </a:r>
            <a:r>
              <a:rPr lang="en-US" dirty="0" err="1" smtClean="0"/>
              <a:t>Gradle</a:t>
            </a:r>
            <a:r>
              <a:rPr lang="en-US" dirty="0" smtClean="0"/>
              <a:t> </a:t>
            </a:r>
            <a:r>
              <a:rPr lang="en-US" dirty="0" err="1" smtClean="0"/>
              <a:t>sourcesets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56" y="1452742"/>
            <a:ext cx="7620270" cy="9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Gradle</a:t>
            </a:r>
            <a:r>
              <a:rPr lang="en-US" dirty="0" smtClean="0"/>
              <a:t> Source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201025" cy="6300123"/>
          </a:xfrm>
        </p:spPr>
        <p:txBody>
          <a:bodyPr/>
          <a:lstStyle/>
          <a:p>
            <a:r>
              <a:rPr lang="en-US" dirty="0" smtClean="0"/>
              <a:t>Source set </a:t>
            </a:r>
            <a:r>
              <a:rPr lang="en-US" dirty="0"/>
              <a:t>-</a:t>
            </a:r>
            <a:r>
              <a:rPr lang="en-US" dirty="0" smtClean="0"/>
              <a:t> a collection of source files that are compiled and executed together</a:t>
            </a:r>
          </a:p>
          <a:p>
            <a:r>
              <a:rPr lang="en-US" dirty="0" smtClean="0"/>
              <a:t>Used to group together files with a particular meaning in a project without having to create another project</a:t>
            </a:r>
          </a:p>
          <a:p>
            <a:r>
              <a:rPr lang="en-US" dirty="0" smtClean="0"/>
              <a:t>In Java plugin, two included source sets</a:t>
            </a:r>
          </a:p>
          <a:p>
            <a:pPr lvl="1"/>
            <a:r>
              <a:rPr lang="en-US" dirty="0" smtClean="0"/>
              <a:t>main (default for tasks below – assumed if &lt;</a:t>
            </a:r>
            <a:r>
              <a:rPr lang="en-US" dirty="0" err="1" smtClean="0"/>
              <a:t>SourceSet</a:t>
            </a:r>
            <a:r>
              <a:rPr lang="en-US" dirty="0" smtClean="0"/>
              <a:t>&gt; omitted)</a:t>
            </a:r>
          </a:p>
          <a:p>
            <a:pPr lvl="1"/>
            <a:r>
              <a:rPr lang="en-US" dirty="0" smtClean="0"/>
              <a:t>test</a:t>
            </a:r>
          </a:p>
          <a:p>
            <a:r>
              <a:rPr lang="en-US" dirty="0" smtClean="0"/>
              <a:t>Plugin adds 3 tasks for source sets</a:t>
            </a:r>
          </a:p>
          <a:p>
            <a:pPr lvl="1"/>
            <a:r>
              <a:rPr lang="en-US" dirty="0" smtClean="0"/>
              <a:t>compile&lt;</a:t>
            </a:r>
            <a:r>
              <a:rPr lang="en-US" dirty="0" err="1" smtClean="0"/>
              <a:t>SourceSet</a:t>
            </a:r>
            <a:r>
              <a:rPr lang="en-US" dirty="0" smtClean="0"/>
              <a:t>&gt;Java</a:t>
            </a:r>
          </a:p>
          <a:p>
            <a:pPr lvl="1"/>
            <a:r>
              <a:rPr lang="en-US" dirty="0" smtClean="0"/>
              <a:t>process&lt;</a:t>
            </a:r>
            <a:r>
              <a:rPr lang="en-US" dirty="0" err="1" smtClean="0"/>
              <a:t>SourceSet</a:t>
            </a:r>
            <a:r>
              <a:rPr lang="en-US" dirty="0" smtClean="0"/>
              <a:t>&gt;Resources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SourceSet</a:t>
            </a:r>
            <a:r>
              <a:rPr lang="en-US" dirty="0" smtClean="0"/>
              <a:t>&gt;Classes</a:t>
            </a:r>
          </a:p>
          <a:p>
            <a:r>
              <a:rPr lang="en-US" dirty="0" smtClean="0"/>
              <a:t>Source sets also provide properties such as </a:t>
            </a:r>
          </a:p>
          <a:p>
            <a:pPr lvl="1"/>
            <a:r>
              <a:rPr lang="en-US" dirty="0" err="1" smtClean="0"/>
              <a:t>allSource</a:t>
            </a:r>
            <a:r>
              <a:rPr lang="en-US" dirty="0" smtClean="0"/>
              <a:t> – combination of resource and Java properties</a:t>
            </a:r>
          </a:p>
          <a:p>
            <a:pPr lvl="1"/>
            <a:r>
              <a:rPr lang="en-US" dirty="0" err="1" smtClean="0"/>
              <a:t>java.srcDirs</a:t>
            </a:r>
            <a:r>
              <a:rPr lang="en-US" dirty="0" smtClean="0"/>
              <a:t> – directories with Java source files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Sets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785430"/>
          </a:xfrm>
        </p:spPr>
        <p:txBody>
          <a:bodyPr/>
          <a:lstStyle/>
          <a:p>
            <a:r>
              <a:rPr lang="en-US" sz="2000" dirty="0" smtClean="0"/>
              <a:t>Can define your own source sets via </a:t>
            </a:r>
            <a:r>
              <a:rPr lang="en-US" sz="2000" dirty="0" err="1" smtClean="0"/>
              <a:t>sourceSets</a:t>
            </a:r>
            <a:r>
              <a:rPr lang="en-US" sz="2000" dirty="0" smtClean="0"/>
              <a:t> property of the project</a:t>
            </a:r>
          </a:p>
          <a:p>
            <a:pPr marL="461963" lvl="1" indent="0">
              <a:buNone/>
            </a:pPr>
            <a:r>
              <a:rPr lang="en-US" sz="1800" dirty="0" err="1" smtClean="0"/>
              <a:t>sourceSets</a:t>
            </a:r>
            <a:r>
              <a:rPr lang="en-US" sz="1800" dirty="0" smtClean="0"/>
              <a:t> {</a:t>
            </a:r>
          </a:p>
          <a:p>
            <a:pPr marL="461963" lvl="1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externApi</a:t>
            </a:r>
            <a:endParaRPr lang="en-US" sz="1800" dirty="0" smtClean="0"/>
          </a:p>
          <a:p>
            <a:pPr marL="461963" lvl="1" indent="0">
              <a:buNone/>
            </a:pPr>
            <a:r>
              <a:rPr lang="en-US" sz="1800" dirty="0" smtClean="0"/>
              <a:t>}</a:t>
            </a:r>
          </a:p>
          <a:p>
            <a:r>
              <a:rPr lang="en-US" sz="2000" dirty="0" smtClean="0"/>
              <a:t>Get 3 new tasks:  </a:t>
            </a:r>
            <a:r>
              <a:rPr lang="en-US" sz="2000" dirty="0" err="1" smtClean="0"/>
              <a:t>externApiClasses</a:t>
            </a:r>
            <a:r>
              <a:rPr lang="en-US" sz="2000" dirty="0" smtClean="0"/>
              <a:t>,  </a:t>
            </a:r>
            <a:r>
              <a:rPr lang="en-US" sz="2000" dirty="0" err="1" smtClean="0"/>
              <a:t>compileExternApiJava</a:t>
            </a:r>
            <a:r>
              <a:rPr lang="en-US" sz="2000" dirty="0" smtClean="0"/>
              <a:t>, and </a:t>
            </a:r>
            <a:r>
              <a:rPr lang="en-US" sz="2000" dirty="0" err="1" smtClean="0"/>
              <a:t>processExternApiResources</a:t>
            </a:r>
            <a:endParaRPr lang="en-US" sz="2000" dirty="0" smtClean="0"/>
          </a:p>
          <a:p>
            <a:r>
              <a:rPr lang="en-US" sz="2000" dirty="0" smtClean="0"/>
              <a:t>Custom configuration (also how you would define structure for new ones)</a:t>
            </a:r>
          </a:p>
          <a:p>
            <a:pPr marL="461963" lvl="1" indent="0">
              <a:buNone/>
            </a:pPr>
            <a:r>
              <a:rPr lang="en-US" dirty="0"/>
              <a:t> </a:t>
            </a:r>
            <a:r>
              <a:rPr lang="en-US" sz="1800" dirty="0" err="1" smtClean="0"/>
              <a:t>sourceSets</a:t>
            </a:r>
            <a:r>
              <a:rPr lang="en-US" sz="1800" dirty="0" smtClean="0"/>
              <a:t> {</a:t>
            </a:r>
          </a:p>
          <a:p>
            <a:pPr marL="461963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 main {</a:t>
            </a:r>
          </a:p>
          <a:p>
            <a:pPr marL="461963" lvl="1" indent="0">
              <a:buNone/>
            </a:pPr>
            <a:r>
              <a:rPr lang="en-US" sz="1800" dirty="0"/>
              <a:t>	 </a:t>
            </a:r>
            <a:r>
              <a:rPr lang="en-US" sz="1800" dirty="0" smtClean="0"/>
              <a:t>     java {</a:t>
            </a:r>
          </a:p>
          <a:p>
            <a:pPr marL="461963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dirty="0" err="1" smtClean="0"/>
              <a:t>srcDir</a:t>
            </a:r>
            <a:r>
              <a:rPr lang="en-US" sz="1800" dirty="0" smtClean="0"/>
              <a:t> ‘</a:t>
            </a:r>
            <a:r>
              <a:rPr lang="en-US" sz="1800" dirty="0" err="1" smtClean="0"/>
              <a:t>src</a:t>
            </a:r>
            <a:r>
              <a:rPr lang="en-US" sz="1800" dirty="0" smtClean="0"/>
              <a:t>/java’</a:t>
            </a:r>
          </a:p>
          <a:p>
            <a:pPr marL="461963" lvl="1" indent="0">
              <a:buNone/>
            </a:pPr>
            <a:r>
              <a:rPr lang="en-US" sz="1800" dirty="0" smtClean="0"/>
              <a:t>	}</a:t>
            </a:r>
          </a:p>
          <a:p>
            <a:pPr marL="461963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resources {</a:t>
            </a:r>
          </a:p>
          <a:p>
            <a:pPr marL="461963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dirty="0" err="1" smtClean="0"/>
              <a:t>srcDir</a:t>
            </a:r>
            <a:r>
              <a:rPr lang="en-US" sz="1800" dirty="0" smtClean="0"/>
              <a:t> ‘resources/java’</a:t>
            </a:r>
          </a:p>
          <a:p>
            <a:pPr marL="461963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	}</a:t>
            </a:r>
          </a:p>
          <a:p>
            <a:pPr marL="461963" lvl="1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27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Set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48BD3F-D790-476E-AFA6-9BA9A362050C}" type="slidenum">
              <a:rPr lang="en-US" smtClean="0"/>
              <a:t>75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12628"/>
            <a:ext cx="8766716" cy="483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Sets for Integration and Functional Tests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949171"/>
          </a:xfrm>
        </p:spPr>
        <p:txBody>
          <a:bodyPr/>
          <a:lstStyle/>
          <a:p>
            <a:r>
              <a:rPr lang="en-US" dirty="0" err="1" smtClean="0"/>
              <a:t>build.gradle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51" y="1785667"/>
            <a:ext cx="5650300" cy="41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924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Testing Job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19" y="822681"/>
            <a:ext cx="6764816" cy="5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which database to use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22" y="1427492"/>
            <a:ext cx="5874136" cy="2605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9" y="4330821"/>
            <a:ext cx="6164203" cy="1863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861" y="1328106"/>
            <a:ext cx="2988735" cy="28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Delivery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711" y="1057322"/>
            <a:ext cx="6150769" cy="3259675"/>
          </a:xfrm>
        </p:spPr>
        <p:txBody>
          <a:bodyPr/>
          <a:lstStyle/>
          <a:p>
            <a:r>
              <a:rPr lang="en-US" dirty="0"/>
              <a:t>Theme is automation of software production process</a:t>
            </a:r>
          </a:p>
          <a:p>
            <a:r>
              <a:rPr lang="en-US" dirty="0"/>
              <a:t>Combines 3 core practices/disciplines</a:t>
            </a:r>
          </a:p>
          <a:p>
            <a:pPr lvl="1"/>
            <a:r>
              <a:rPr lang="en-US" sz="2400" dirty="0"/>
              <a:t>Continuous Integration</a:t>
            </a:r>
          </a:p>
          <a:p>
            <a:pPr lvl="1"/>
            <a:r>
              <a:rPr lang="en-US" sz="2400" dirty="0"/>
              <a:t>Continuous Testing</a:t>
            </a:r>
          </a:p>
          <a:p>
            <a:pPr lvl="1"/>
            <a:r>
              <a:rPr lang="en-US" sz="2400" dirty="0"/>
              <a:t>Continuous </a:t>
            </a:r>
            <a:r>
              <a:rPr lang="en-US" sz="2400" dirty="0" smtClean="0"/>
              <a:t>Deployment (if desired)</a:t>
            </a:r>
            <a:endParaRPr lang="en-US" sz="2400" dirty="0"/>
          </a:p>
          <a:p>
            <a:r>
              <a:rPr lang="en-US" sz="2700" dirty="0"/>
              <a:t>Includes Configuration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01" y="4499121"/>
            <a:ext cx="7292291" cy="15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4" y="906066"/>
            <a:ext cx="7886700" cy="994172"/>
          </a:xfrm>
        </p:spPr>
        <p:txBody>
          <a:bodyPr/>
          <a:lstStyle/>
          <a:p>
            <a:r>
              <a:rPr lang="en-US" dirty="0" smtClean="0"/>
              <a:t>Example Integration Test 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593" y="1900237"/>
            <a:ext cx="7056686" cy="3625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082" y="1743075"/>
            <a:ext cx="3804212" cy="15430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94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– </a:t>
            </a:r>
            <a:r>
              <a:rPr lang="en-US" dirty="0" err="1" smtClean="0"/>
              <a:t>SonarQube</a:t>
            </a:r>
            <a:r>
              <a:rPr lang="en-US" dirty="0" smtClean="0"/>
              <a:t> (sonarsource.org)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691" y="862012"/>
            <a:ext cx="6484027" cy="6950749"/>
          </a:xfrm>
        </p:spPr>
        <p:txBody>
          <a:bodyPr/>
          <a:lstStyle/>
          <a:p>
            <a:r>
              <a:rPr lang="en-US" dirty="0" smtClean="0"/>
              <a:t>Open platform for helping manage code quality in 7 areas:</a:t>
            </a:r>
          </a:p>
          <a:p>
            <a:pPr lvl="1"/>
            <a:r>
              <a:rPr lang="en-US" dirty="0" smtClean="0"/>
              <a:t>Architecture and Design</a:t>
            </a:r>
          </a:p>
          <a:p>
            <a:pPr lvl="1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Coding rules</a:t>
            </a:r>
          </a:p>
          <a:p>
            <a:pPr lvl="1"/>
            <a:r>
              <a:rPr lang="en-US" dirty="0" smtClean="0"/>
              <a:t>Potential bugs</a:t>
            </a:r>
          </a:p>
          <a:p>
            <a:pPr lvl="1"/>
            <a:r>
              <a:rPr lang="en-US" dirty="0" smtClean="0"/>
              <a:t>Duplications</a:t>
            </a:r>
          </a:p>
          <a:p>
            <a:pPr lvl="1"/>
            <a:r>
              <a:rPr lang="en-US" dirty="0" smtClean="0"/>
              <a:t>Unit tests</a:t>
            </a:r>
          </a:p>
          <a:p>
            <a:pPr lvl="1"/>
            <a:r>
              <a:rPr lang="en-US" dirty="0" smtClean="0"/>
              <a:t>Complexity</a:t>
            </a:r>
          </a:p>
          <a:p>
            <a:r>
              <a:rPr lang="en-US" dirty="0" smtClean="0"/>
              <a:t>Allows configuration of rules, alerts, thresholds, exclusions, etc.</a:t>
            </a:r>
          </a:p>
          <a:p>
            <a:r>
              <a:rPr lang="en-US" dirty="0" smtClean="0"/>
              <a:t>Extensible via plugins</a:t>
            </a:r>
          </a:p>
          <a:p>
            <a:r>
              <a:rPr lang="en-US" dirty="0" smtClean="0"/>
              <a:t>Example site:  </a:t>
            </a:r>
            <a:r>
              <a:rPr lang="en-US" dirty="0" smtClean="0">
                <a:hlinkClick r:id="rId2"/>
              </a:rPr>
              <a:t>http://nemo.sonarqube.org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77" y="141258"/>
            <a:ext cx="7886700" cy="994172"/>
          </a:xfrm>
        </p:spPr>
        <p:txBody>
          <a:bodyPr/>
          <a:lstStyle/>
          <a:p>
            <a:r>
              <a:rPr lang="en-US" dirty="0" smtClean="0"/>
              <a:t>Sonar - drilling in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32" y="1689574"/>
            <a:ext cx="8341620" cy="400119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68477" y="810882"/>
            <a:ext cx="7886700" cy="47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3C3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3C3"/>
                </a:solidFill>
                <a:latin typeface="Arial Narrow" pitchFamily="34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3C3"/>
                </a:solidFill>
                <a:latin typeface="Arial Narrow" pitchFamily="34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3C3"/>
                </a:solidFill>
                <a:latin typeface="Arial Narrow" pitchFamily="34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3C3"/>
                </a:solidFill>
                <a:latin typeface="Arial Narrow" pitchFamily="34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292929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292929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292929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292929"/>
                </a:solidFill>
                <a:latin typeface="Arial Narrow" pitchFamily="34" charset="0"/>
              </a:defRPr>
            </a:lvl9pPr>
          </a:lstStyle>
          <a:p>
            <a:r>
              <a:rPr lang="en-US" kern="0" dirty="0" smtClean="0"/>
              <a:t>http://localhost:9000/sonar</a:t>
            </a:r>
            <a:br>
              <a:rPr lang="en-US" kern="0" dirty="0" smtClean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183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014362"/>
            <a:ext cx="7886700" cy="4849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Sonar - looking at issues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56" y="1629154"/>
            <a:ext cx="8742886" cy="33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01" y="913134"/>
            <a:ext cx="7886700" cy="994172"/>
          </a:xfrm>
        </p:spPr>
        <p:txBody>
          <a:bodyPr/>
          <a:lstStyle/>
          <a:p>
            <a:r>
              <a:rPr lang="en-US" dirty="0" smtClean="0"/>
              <a:t>Sonar - responses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61" y="1772204"/>
            <a:ext cx="2282813" cy="197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361" y="1783278"/>
            <a:ext cx="2401592" cy="195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641" y="1783278"/>
            <a:ext cx="2237894" cy="1990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62" y="3950646"/>
            <a:ext cx="2246413" cy="1539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386" y="3982789"/>
            <a:ext cx="2379706" cy="1507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953" y="3878066"/>
            <a:ext cx="3735194" cy="17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r>
              <a:rPr lang="en-US" dirty="0" smtClean="0"/>
              <a:t>Sonar - Quality Profiles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8" y="2133169"/>
            <a:ext cx="7629525" cy="19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49" y="170351"/>
            <a:ext cx="7886700" cy="994172"/>
          </a:xfrm>
        </p:spPr>
        <p:txBody>
          <a:bodyPr/>
          <a:lstStyle/>
          <a:p>
            <a:r>
              <a:rPr lang="en-US" dirty="0" smtClean="0"/>
              <a:t>Sonar - rules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5778" y="1752245"/>
            <a:ext cx="4177441" cy="3263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83" y="1752245"/>
            <a:ext cx="4154616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14"/>
            <a:ext cx="7886700" cy="994172"/>
          </a:xfrm>
        </p:spPr>
        <p:txBody>
          <a:bodyPr/>
          <a:lstStyle/>
          <a:p>
            <a:r>
              <a:rPr lang="en-US" dirty="0" smtClean="0"/>
              <a:t>Sonar - quality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424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08211"/>
            <a:ext cx="7953692" cy="382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39" y="116381"/>
            <a:ext cx="7886700" cy="725674"/>
          </a:xfrm>
        </p:spPr>
        <p:txBody>
          <a:bodyPr/>
          <a:lstStyle/>
          <a:p>
            <a:r>
              <a:rPr lang="en-US" dirty="0" smtClean="0"/>
              <a:t>Sonar Reporting - Integration with Jenkins Pass/Fail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5" y="1258515"/>
            <a:ext cx="2587406" cy="2897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213" y="1243923"/>
            <a:ext cx="1869509" cy="2890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416" y="1243924"/>
            <a:ext cx="3630346" cy="2874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63" y="4318414"/>
            <a:ext cx="3466619" cy="1492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409" y="4241387"/>
            <a:ext cx="4368701" cy="16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Jacoco</a:t>
            </a:r>
            <a:r>
              <a:rPr lang="en-US" dirty="0" smtClean="0"/>
              <a:t> (Java Code Coverage)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5" y="802855"/>
            <a:ext cx="8201025" cy="3502497"/>
          </a:xfrm>
        </p:spPr>
        <p:txBody>
          <a:bodyPr/>
          <a:lstStyle/>
          <a:p>
            <a:r>
              <a:rPr lang="en-US" sz="2000" dirty="0" smtClean="0"/>
              <a:t>Derived from instrumenting Java class files</a:t>
            </a:r>
          </a:p>
          <a:p>
            <a:r>
              <a:rPr lang="en-US" sz="2000" dirty="0" smtClean="0"/>
              <a:t>Instruction coverage - info about how much code has been executed</a:t>
            </a:r>
          </a:p>
          <a:p>
            <a:r>
              <a:rPr lang="en-US" sz="2000" dirty="0" smtClean="0"/>
              <a:t>Branch coverage - if/switch statements; counts total number of branches in a method; figures out number of executed or missed branches</a:t>
            </a:r>
          </a:p>
          <a:p>
            <a:r>
              <a:rPr lang="en-US" sz="2000" dirty="0" err="1" smtClean="0"/>
              <a:t>Cyclomatic</a:t>
            </a:r>
            <a:r>
              <a:rPr lang="en-US" sz="2000" dirty="0" smtClean="0"/>
              <a:t> Complexity - minimum number of paths that can </a:t>
            </a:r>
            <a:r>
              <a:rPr lang="en-US" sz="2000" dirty="0" err="1" smtClean="0"/>
              <a:t>gernerate</a:t>
            </a:r>
            <a:r>
              <a:rPr lang="en-US" sz="2000" dirty="0" smtClean="0"/>
              <a:t> all possible paths through a method (McCabe 1996).  Can suggest number of unit tests to completely cover a piece of code.</a:t>
            </a:r>
          </a:p>
          <a:p>
            <a:r>
              <a:rPr lang="en-US" sz="2000" dirty="0" smtClean="0"/>
              <a:t>Lines (requires debug info, default in </a:t>
            </a:r>
            <a:r>
              <a:rPr lang="en-US" sz="2000" dirty="0" err="1" smtClean="0"/>
              <a:t>gradle</a:t>
            </a:r>
            <a:r>
              <a:rPr lang="en-US" sz="2000" dirty="0" smtClean="0"/>
              <a:t>), methods, classes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01" y="4491387"/>
            <a:ext cx="5917811" cy="15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Delivery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632" y="1776412"/>
            <a:ext cx="6150769" cy="3903761"/>
          </a:xfrm>
        </p:spPr>
        <p:txBody>
          <a:bodyPr/>
          <a:lstStyle/>
          <a:p>
            <a:r>
              <a:rPr lang="en-US" dirty="0" smtClean="0"/>
              <a:t>Less risk</a:t>
            </a:r>
          </a:p>
          <a:p>
            <a:r>
              <a:rPr lang="en-US" dirty="0" smtClean="0"/>
              <a:t>Less stress</a:t>
            </a:r>
          </a:p>
          <a:p>
            <a:r>
              <a:rPr lang="en-US" dirty="0" smtClean="0"/>
              <a:t>Quicker ROI</a:t>
            </a:r>
          </a:p>
          <a:p>
            <a:r>
              <a:rPr lang="en-US" dirty="0" smtClean="0"/>
              <a:t>Improved response to business needs/challenges</a:t>
            </a:r>
          </a:p>
          <a:p>
            <a:r>
              <a:rPr lang="en-US" dirty="0" smtClean="0"/>
              <a:t>Improved quality</a:t>
            </a:r>
          </a:p>
          <a:p>
            <a:r>
              <a:rPr lang="en-US" dirty="0" smtClean="0"/>
              <a:t>Fail-fast</a:t>
            </a:r>
          </a:p>
          <a:p>
            <a:r>
              <a:rPr lang="en-US" dirty="0" smtClean="0"/>
              <a:t>Higher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interpret </a:t>
            </a:r>
            <a:r>
              <a:rPr lang="en-US" dirty="0" err="1" smtClean="0"/>
              <a:t>Jacoco</a:t>
            </a:r>
            <a:r>
              <a:rPr lang="en-US" dirty="0" smtClean="0"/>
              <a:t> Syntax Markings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717" y="3158077"/>
            <a:ext cx="8201025" cy="3286412"/>
          </a:xfrm>
        </p:spPr>
        <p:txBody>
          <a:bodyPr/>
          <a:lstStyle/>
          <a:p>
            <a:r>
              <a:rPr lang="en-US" dirty="0" smtClean="0"/>
              <a:t>For source lines with executable code</a:t>
            </a:r>
          </a:p>
          <a:p>
            <a:pPr lvl="1"/>
            <a:r>
              <a:rPr lang="en-US" dirty="0" smtClean="0"/>
              <a:t>Fully covered code - green</a:t>
            </a:r>
          </a:p>
          <a:p>
            <a:pPr lvl="1"/>
            <a:r>
              <a:rPr lang="en-US" dirty="0" smtClean="0"/>
              <a:t>Partially covered code - yellow</a:t>
            </a:r>
          </a:p>
          <a:p>
            <a:pPr lvl="1"/>
            <a:r>
              <a:rPr lang="en-US" dirty="0" smtClean="0"/>
              <a:t>Haven’t been executed - red</a:t>
            </a:r>
          </a:p>
          <a:p>
            <a:r>
              <a:rPr lang="en-US" dirty="0" smtClean="0"/>
              <a:t>Diamonds on left are for decision lines</a:t>
            </a:r>
          </a:p>
          <a:p>
            <a:pPr lvl="1"/>
            <a:r>
              <a:rPr lang="en-US" dirty="0" smtClean="0"/>
              <a:t>All branches executed- green</a:t>
            </a:r>
          </a:p>
          <a:p>
            <a:pPr lvl="1"/>
            <a:r>
              <a:rPr lang="en-US" dirty="0" smtClean="0"/>
              <a:t>Part of branches executed - yellow</a:t>
            </a:r>
          </a:p>
          <a:p>
            <a:pPr lvl="1"/>
            <a:r>
              <a:rPr lang="en-US" dirty="0" smtClean="0"/>
              <a:t>No branches execute - red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67" y="896339"/>
            <a:ext cx="83343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Jacoco</a:t>
            </a:r>
            <a:r>
              <a:rPr lang="en-US" dirty="0" smtClean="0"/>
              <a:t> Integration with Jenkins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7" y="3378219"/>
            <a:ext cx="7090912" cy="2804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21" y="818714"/>
            <a:ext cx="7115534" cy="24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5 - Setting up the Analysis Job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92453" y="1022858"/>
            <a:ext cx="1437290" cy="1186942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Integration Tests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59368" y="981212"/>
            <a:ext cx="1551075" cy="1228588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Source Code Analysis</a:t>
            </a:r>
          </a:p>
        </p:txBody>
      </p:sp>
      <p:sp>
        <p:nvSpPr>
          <p:cNvPr id="6" name="Down Arrow 5"/>
          <p:cNvSpPr/>
          <p:nvPr/>
        </p:nvSpPr>
        <p:spPr>
          <a:xfrm rot="16200000">
            <a:off x="4121736" y="1229884"/>
            <a:ext cx="567409" cy="731244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5369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Versioning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638" y="794229"/>
            <a:ext cx="5063706" cy="2091598"/>
          </a:xfrm>
        </p:spPr>
        <p:txBody>
          <a:bodyPr/>
          <a:lstStyle/>
          <a:p>
            <a:r>
              <a:rPr lang="en-US" sz="1400" dirty="0" smtClean="0"/>
              <a:t>Format - </a:t>
            </a:r>
            <a:r>
              <a:rPr lang="en-US" sz="1400" b="1" dirty="0" err="1" smtClean="0"/>
              <a:t>Major.Minor.Patch</a:t>
            </a:r>
            <a:r>
              <a:rPr lang="en-US" sz="1400" b="1" dirty="0" smtClean="0"/>
              <a:t>-&lt;label&gt;</a:t>
            </a:r>
          </a:p>
          <a:p>
            <a:r>
              <a:rPr lang="en-US" sz="1400" dirty="0" smtClean="0"/>
              <a:t>Increment Major </a:t>
            </a:r>
            <a:r>
              <a:rPr lang="en-US" sz="1400" dirty="0"/>
              <a:t>version </a:t>
            </a:r>
            <a:r>
              <a:rPr lang="en-US" sz="1400" dirty="0" smtClean="0"/>
              <a:t>for incompatible </a:t>
            </a:r>
            <a:r>
              <a:rPr lang="en-US" sz="1400" dirty="0"/>
              <a:t>API </a:t>
            </a:r>
            <a:r>
              <a:rPr lang="en-US" sz="1400" dirty="0" smtClean="0"/>
              <a:t>changes.</a:t>
            </a:r>
            <a:endParaRPr lang="en-US" sz="1400" dirty="0"/>
          </a:p>
          <a:p>
            <a:r>
              <a:rPr lang="en-US" sz="1400" dirty="0" smtClean="0"/>
              <a:t>Increment Minor version for adding functionality in </a:t>
            </a:r>
            <a:r>
              <a:rPr lang="en-US" sz="1400" dirty="0"/>
              <a:t>a backwards-compatible </a:t>
            </a:r>
            <a:r>
              <a:rPr lang="en-US" sz="1400" dirty="0" smtClean="0"/>
              <a:t>manner.</a:t>
            </a:r>
            <a:endParaRPr lang="en-US" sz="1400" dirty="0"/>
          </a:p>
          <a:p>
            <a:r>
              <a:rPr lang="en-US" sz="1400" dirty="0" smtClean="0"/>
              <a:t>Increment Patch version for backwards-compatible </a:t>
            </a:r>
            <a:r>
              <a:rPr lang="en-US" sz="1400" dirty="0"/>
              <a:t>bug </a:t>
            </a:r>
            <a:r>
              <a:rPr lang="en-US" sz="1400" dirty="0" smtClean="0"/>
              <a:t>fixes.</a:t>
            </a:r>
            <a:endParaRPr lang="en-US" sz="1400" dirty="0"/>
          </a:p>
          <a:p>
            <a:r>
              <a:rPr lang="en-US" sz="1400" dirty="0" smtClean="0"/>
              <a:t>Labels for </a:t>
            </a:r>
            <a:r>
              <a:rPr lang="en-US" sz="1400" dirty="0"/>
              <a:t>pre-release </a:t>
            </a:r>
            <a:r>
              <a:rPr lang="en-US" sz="1400" dirty="0" smtClean="0"/>
              <a:t>or </a:t>
            </a:r>
            <a:r>
              <a:rPr lang="en-US" sz="1400" dirty="0"/>
              <a:t>build metadata </a:t>
            </a:r>
            <a:r>
              <a:rPr lang="en-US" sz="1400" dirty="0" smtClean="0"/>
              <a:t>can be added as an extension to the version number (in “&lt;label&gt;”).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60" y="61226"/>
            <a:ext cx="2766524" cy="4712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01" y="2885827"/>
            <a:ext cx="4063972" cy="1683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01" y="4841801"/>
            <a:ext cx="8389009" cy="14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Properties to </a:t>
            </a:r>
            <a:r>
              <a:rPr lang="en-US" dirty="0" err="1" smtClean="0"/>
              <a:t>Gradle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4952638"/>
          </a:xfrm>
        </p:spPr>
        <p:txBody>
          <a:bodyPr/>
          <a:lstStyle/>
          <a:p>
            <a:r>
              <a:rPr lang="en-US" dirty="0" smtClean="0"/>
              <a:t>Normally, can pass properties via -P</a:t>
            </a:r>
          </a:p>
          <a:p>
            <a:r>
              <a:rPr lang="en-US" dirty="0" smtClean="0"/>
              <a:t>Not supported directly via Jenkins integration</a:t>
            </a:r>
          </a:p>
          <a:p>
            <a:r>
              <a:rPr lang="en-US" dirty="0" smtClean="0"/>
              <a:t>Create values in properties files to simply passing from Jenkins parameters to </a:t>
            </a:r>
            <a:r>
              <a:rPr lang="en-US" dirty="0" err="1" smtClean="0"/>
              <a:t>gradle.properties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87400" y="3311842"/>
            <a:ext cx="7505700" cy="21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 Job - assemble task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073150"/>
            <a:ext cx="8426449" cy="49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56636"/>
            <a:ext cx="7772400" cy="1470025"/>
          </a:xfrm>
        </p:spPr>
        <p:txBody>
          <a:bodyPr/>
          <a:lstStyle/>
          <a:p>
            <a:r>
              <a:rPr lang="en-US" dirty="0" smtClean="0"/>
              <a:t>Lab 6 - Setting up the Assemble Job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99666" y="761601"/>
            <a:ext cx="2075848" cy="1491742"/>
          </a:xfrm>
          <a:prstGeom prst="roundRect">
            <a:avLst/>
          </a:prstGeom>
          <a:solidFill>
            <a:srgbClr val="00B05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Assembly and Packaging</a:t>
            </a:r>
          </a:p>
        </p:txBody>
      </p:sp>
    </p:spTree>
    <p:extLst>
      <p:ext uri="{BB962C8B-B14F-4D97-AF65-F5344CB8AC3E}">
        <p14:creationId xmlns:p14="http://schemas.microsoft.com/office/powerpoint/2010/main" val="2050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Artifacts to </a:t>
            </a:r>
            <a:r>
              <a:rPr lang="en-US" dirty="0" err="1" smtClean="0"/>
              <a:t>Artifactory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5" y="850160"/>
            <a:ext cx="8201025" cy="757130"/>
          </a:xfrm>
        </p:spPr>
        <p:txBody>
          <a:bodyPr/>
          <a:lstStyle/>
          <a:p>
            <a:r>
              <a:rPr lang="en-US" dirty="0" smtClean="0"/>
              <a:t>Similar to how we used </a:t>
            </a:r>
            <a:r>
              <a:rPr lang="en-US" dirty="0" err="1" smtClean="0"/>
              <a:t>Artifactory</a:t>
            </a:r>
            <a:r>
              <a:rPr lang="en-US" dirty="0" smtClean="0"/>
              <a:t> before, but add a repository to publish to, and set switches to publish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1290" y="2180484"/>
            <a:ext cx="5337810" cy="35599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55310" y="1607290"/>
            <a:ext cx="334899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Subproject - with POM generation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073150"/>
            <a:ext cx="8426449" cy="49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Jenkins/</a:t>
            </a:r>
            <a:r>
              <a:rPr lang="en-US" dirty="0" err="1" smtClean="0"/>
              <a:t>Artifactory</a:t>
            </a:r>
            <a:r>
              <a:rPr lang="en-US" dirty="0" smtClean="0"/>
              <a:t> integration 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1508205"/>
            <a:ext cx="8020050" cy="3584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3" y="669631"/>
            <a:ext cx="8020050" cy="914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5092455"/>
            <a:ext cx="8026400" cy="12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Company Confidential Template">
  <a:themeElements>
    <a:clrScheme name="SAS_2010_Template">
      <a:dk1>
        <a:srgbClr val="000000"/>
      </a:dk1>
      <a:lt1>
        <a:srgbClr val="FFFFFF"/>
      </a:lt1>
      <a:dk2>
        <a:srgbClr val="282828"/>
      </a:dk2>
      <a:lt2>
        <a:srgbClr val="808080"/>
      </a:lt2>
      <a:accent1>
        <a:srgbClr val="007DC3"/>
      </a:accent1>
      <a:accent2>
        <a:srgbClr val="00539B"/>
      </a:accent2>
      <a:accent3>
        <a:srgbClr val="003B76"/>
      </a:accent3>
      <a:accent4>
        <a:srgbClr val="97C0E6"/>
      </a:accent4>
      <a:accent5>
        <a:srgbClr val="B0B7BB"/>
      </a:accent5>
      <a:accent6>
        <a:srgbClr val="FF8817"/>
      </a:accent6>
      <a:hlink>
        <a:srgbClr val="007DC3"/>
      </a:hlink>
      <a:folHlink>
        <a:srgbClr val="BCBCBC"/>
      </a:folHlink>
    </a:clrScheme>
    <a:fontScheme name="SAS_Presentation_Template_External_Audience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7000"/>
          </a:spcAft>
          <a:buClr>
            <a:schemeClr val="tx1"/>
          </a:buClr>
          <a:buSzTx/>
          <a:buFont typeface="Wingdings" pitchFamily="2" charset="2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700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S_Presentation_Template_External_Audiences 2">
        <a:dk1>
          <a:srgbClr val="000000"/>
        </a:dk1>
        <a:lt1>
          <a:srgbClr val="FFFFFF"/>
        </a:lt1>
        <a:dk2>
          <a:srgbClr val="282828"/>
        </a:dk2>
        <a:lt2>
          <a:srgbClr val="808080"/>
        </a:lt2>
        <a:accent1>
          <a:srgbClr val="007DC3"/>
        </a:accent1>
        <a:accent2>
          <a:srgbClr val="00539B"/>
        </a:accent2>
        <a:accent3>
          <a:srgbClr val="003B76"/>
        </a:accent3>
        <a:accent4>
          <a:srgbClr val="97C0E6"/>
        </a:accent4>
        <a:accent5>
          <a:srgbClr val="B0B7BB"/>
        </a:accent5>
        <a:accent6>
          <a:srgbClr val="FF8817"/>
        </a:accent6>
        <a:hlink>
          <a:srgbClr val="007DC3"/>
        </a:hlink>
        <a:folHlink>
          <a:srgbClr val="BCBC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1">
  <a:themeElements>
    <a:clrScheme name="SAS_2010_Template">
      <a:dk1>
        <a:srgbClr val="000000"/>
      </a:dk1>
      <a:lt1>
        <a:srgbClr val="FFFFFF"/>
      </a:lt1>
      <a:dk2>
        <a:srgbClr val="282828"/>
      </a:dk2>
      <a:lt2>
        <a:srgbClr val="808080"/>
      </a:lt2>
      <a:accent1>
        <a:srgbClr val="007DC3"/>
      </a:accent1>
      <a:accent2>
        <a:srgbClr val="00539B"/>
      </a:accent2>
      <a:accent3>
        <a:srgbClr val="003B76"/>
      </a:accent3>
      <a:accent4>
        <a:srgbClr val="97C0E6"/>
      </a:accent4>
      <a:accent5>
        <a:srgbClr val="B0B7BB"/>
      </a:accent5>
      <a:accent6>
        <a:srgbClr val="FF8817"/>
      </a:accent6>
      <a:hlink>
        <a:srgbClr val="007DC3"/>
      </a:hlink>
      <a:folHlink>
        <a:srgbClr val="BCBCBC"/>
      </a:folHlink>
    </a:clrScheme>
    <a:fontScheme name="SAS_Presentation_Template_External_Audience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7000"/>
          </a:spcAft>
          <a:buClr>
            <a:schemeClr val="tx1"/>
          </a:buClr>
          <a:buSzTx/>
          <a:buFont typeface="Wingdings" pitchFamily="2" charset="2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700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S_Presentation_Template_External_Audiences 2">
        <a:dk1>
          <a:srgbClr val="000000"/>
        </a:dk1>
        <a:lt1>
          <a:srgbClr val="FFFFFF"/>
        </a:lt1>
        <a:dk2>
          <a:srgbClr val="282828"/>
        </a:dk2>
        <a:lt2>
          <a:srgbClr val="808080"/>
        </a:lt2>
        <a:accent1>
          <a:srgbClr val="007DC3"/>
        </a:accent1>
        <a:accent2>
          <a:srgbClr val="00539B"/>
        </a:accent2>
        <a:accent3>
          <a:srgbClr val="003B76"/>
        </a:accent3>
        <a:accent4>
          <a:srgbClr val="97C0E6"/>
        </a:accent4>
        <a:accent5>
          <a:srgbClr val="B0B7BB"/>
        </a:accent5>
        <a:accent6>
          <a:srgbClr val="FF8817"/>
        </a:accent6>
        <a:hlink>
          <a:srgbClr val="007DC3"/>
        </a:hlink>
        <a:folHlink>
          <a:srgbClr val="BCBC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93CB42-D0FB-447B-8D55-A455E1337EFE}" vid="{B4183230-5C15-44FE-A144-38CDC875EDC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C431EBB1E2D44CA562D690D1F4CFFA" ma:contentTypeVersion="2" ma:contentTypeDescription="Create a new document." ma:contentTypeScope="" ma:versionID="842941a5d988390dcb3d046101e335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c37901602a3e2ba5ec7d8339d7d3b2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6F3235-54B9-4132-8885-D260F97975D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C1ECD8B-190C-41CD-BA4D-68678999D560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34895A-6D44-4345-928F-746DC6E76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60C0EC8D-DC2D-412B-BF2D-F0742B6EC6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54594</TotalTime>
  <Words>4331</Words>
  <Application>Microsoft Office PowerPoint</Application>
  <PresentationFormat>On-screen Show (4:3)</PresentationFormat>
  <Paragraphs>1070</Paragraphs>
  <Slides>125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125</vt:i4>
      </vt:variant>
    </vt:vector>
  </HeadingPairs>
  <TitlesOfParts>
    <vt:vector size="132" baseType="lpstr">
      <vt:lpstr>ＭＳ Ｐゴシック</vt:lpstr>
      <vt:lpstr>Arial</vt:lpstr>
      <vt:lpstr>Arial Narrow</vt:lpstr>
      <vt:lpstr>Times New Roman</vt:lpstr>
      <vt:lpstr>Wingdings</vt:lpstr>
      <vt:lpstr>8_Company Confidential Template</vt:lpstr>
      <vt:lpstr>1_Theme1</vt:lpstr>
      <vt:lpstr>Setup</vt:lpstr>
      <vt:lpstr>Creating a Deployment Pipeline with Jenkins</vt:lpstr>
      <vt:lpstr>About me  </vt:lpstr>
      <vt:lpstr>Professional Git - due fall, 2016</vt:lpstr>
      <vt:lpstr>Continuous Delivery Book</vt:lpstr>
      <vt:lpstr>Extremely Strange…</vt:lpstr>
      <vt:lpstr>Continuous Delivery - Overall Goals</vt:lpstr>
      <vt:lpstr>Continuous Delivery in Practice</vt:lpstr>
      <vt:lpstr>Continuous Delivery - Benefits</vt:lpstr>
      <vt:lpstr>Deployment Pipeline</vt:lpstr>
      <vt:lpstr>Deployment Pipeline Stages</vt:lpstr>
      <vt:lpstr>Approach</vt:lpstr>
      <vt:lpstr>Disclaimers</vt:lpstr>
      <vt:lpstr>Technologies used</vt:lpstr>
      <vt:lpstr>Plugins used (additional)</vt:lpstr>
      <vt:lpstr>About Jenkins – What is it?</vt:lpstr>
      <vt:lpstr>Where to get more information </vt:lpstr>
      <vt:lpstr>The Jenkins “Object Model”</vt:lpstr>
      <vt:lpstr>Jenkins Hierarchy</vt:lpstr>
      <vt:lpstr>Survey of Jenkins – Dashboard </vt:lpstr>
      <vt:lpstr>Interfacing with Jenkins Settings</vt:lpstr>
      <vt:lpstr>Jenkins Master</vt:lpstr>
      <vt:lpstr>Jenkins Slave</vt:lpstr>
      <vt:lpstr>Slave Node Properties and Jobs</vt:lpstr>
      <vt:lpstr>Lab 1 - Creating a Jenkins Slave Node</vt:lpstr>
      <vt:lpstr>Jenkins - Restricting where a job can run</vt:lpstr>
      <vt:lpstr>Technology – Build Pipeline Plugin  (https://wiki.jenkins-ci.org/display/JENKINS/Build+Pipeline+Plugin)</vt:lpstr>
      <vt:lpstr>The Reference Pipeline Jobs</vt:lpstr>
      <vt:lpstr>The Reference Pipeline Views</vt:lpstr>
      <vt:lpstr>Workshop Pipeline Jobs</vt:lpstr>
      <vt:lpstr>Workshop Pipeline Views </vt:lpstr>
      <vt:lpstr>What is Git?</vt:lpstr>
      <vt:lpstr>Centralized vs. Distributed VCS</vt:lpstr>
      <vt:lpstr>Git in One Picture</vt:lpstr>
      <vt:lpstr>What is Gerrit?</vt:lpstr>
      <vt:lpstr>How does it work?</vt:lpstr>
      <vt:lpstr>Gerrit in One Picture</vt:lpstr>
      <vt:lpstr>Review Stage</vt:lpstr>
      <vt:lpstr>Creating a New Item in Jenkins from an Existing One</vt:lpstr>
      <vt:lpstr>Verify SCM Setup</vt:lpstr>
      <vt:lpstr>Verify Typical Gradle setup</vt:lpstr>
      <vt:lpstr>Verify - Gerrit Build Trigger</vt:lpstr>
      <vt:lpstr>Lab 2 - Setting up the Review phase</vt:lpstr>
      <vt:lpstr>Sample Webapp</vt:lpstr>
      <vt:lpstr>How Polling Works</vt:lpstr>
      <vt:lpstr>How Jenkins connects to Gerrit</vt:lpstr>
      <vt:lpstr>Workflow for Verify Phase</vt:lpstr>
      <vt:lpstr>Workflow for Verify Phase - cont.</vt:lpstr>
      <vt:lpstr>Logging into Gerrit</vt:lpstr>
      <vt:lpstr>Gerrit Change Screen</vt:lpstr>
      <vt:lpstr>Lab 3 - Pushing to Gerrit for Review</vt:lpstr>
      <vt:lpstr>Triggering the Compile step</vt:lpstr>
      <vt:lpstr>Why Gradle?</vt:lpstr>
      <vt:lpstr>Why Gradle?</vt:lpstr>
      <vt:lpstr>Gradle Build Script Basics</vt:lpstr>
      <vt:lpstr>Gradle Command Line </vt:lpstr>
      <vt:lpstr>Gradle Structure</vt:lpstr>
      <vt:lpstr>Anatomy of a Task</vt:lpstr>
      <vt:lpstr>Plugins in Gradle</vt:lpstr>
      <vt:lpstr>Java plugin – expected default layout</vt:lpstr>
      <vt:lpstr>Java plugin – lifecycle tasks</vt:lpstr>
      <vt:lpstr>Example Gradle Build File Conventions</vt:lpstr>
      <vt:lpstr>Publishing</vt:lpstr>
      <vt:lpstr>What is Artifactory?</vt:lpstr>
      <vt:lpstr>Artifactory - Artifacts</vt:lpstr>
      <vt:lpstr>Arifactory - Builds</vt:lpstr>
      <vt:lpstr>Artifactory - Editing/Defining Repositories</vt:lpstr>
      <vt:lpstr>Artifactory - Virtual Repository</vt:lpstr>
      <vt:lpstr>Jenkins Integration with Artifactory</vt:lpstr>
      <vt:lpstr>Passing Workspace to Next Job</vt:lpstr>
      <vt:lpstr>Lab 4 - Setting up the Compile Job</vt:lpstr>
      <vt:lpstr>Integration Testing</vt:lpstr>
      <vt:lpstr>Gradle Source Sets</vt:lpstr>
      <vt:lpstr>Source Sets (continued)</vt:lpstr>
      <vt:lpstr>Source Set Properties</vt:lpstr>
      <vt:lpstr>Source Sets for Integration and Functional Tests</vt:lpstr>
      <vt:lpstr>Related Tasks</vt:lpstr>
      <vt:lpstr>Integration Testing Job</vt:lpstr>
      <vt:lpstr>Controlling which database to use</vt:lpstr>
      <vt:lpstr>Example Integration Test Output</vt:lpstr>
      <vt:lpstr>Technology – SonarQube (sonarsource.org)</vt:lpstr>
      <vt:lpstr>Sonar - drilling in </vt:lpstr>
      <vt:lpstr>Sonar - looking at issues</vt:lpstr>
      <vt:lpstr>Sonar - responses</vt:lpstr>
      <vt:lpstr>Sonar - Quality Profiles</vt:lpstr>
      <vt:lpstr>Sonar - rules</vt:lpstr>
      <vt:lpstr>Sonar - quality gates</vt:lpstr>
      <vt:lpstr>Sonar Reporting - Integration with Jenkins Pass/Fail</vt:lpstr>
      <vt:lpstr>Jacoco (Java Code Coverage)</vt:lpstr>
      <vt:lpstr>How to interpret Jacoco Syntax Markings</vt:lpstr>
      <vt:lpstr>Jacoco Integration with Jenkins</vt:lpstr>
      <vt:lpstr>Lab 5 - Setting up the Analysis Job</vt:lpstr>
      <vt:lpstr>Semantic Versioning</vt:lpstr>
      <vt:lpstr>Passing Properties to Gradle</vt:lpstr>
      <vt:lpstr>Assemble Job - assemble task</vt:lpstr>
      <vt:lpstr>Lab 6 - Setting up the Assemble Job</vt:lpstr>
      <vt:lpstr>Publishing Artifacts to Artifactory</vt:lpstr>
      <vt:lpstr>Web Subproject - with POM generation</vt:lpstr>
      <vt:lpstr>How Jenkins/Artifactory integration works</vt:lpstr>
      <vt:lpstr>Build info in Artifactory</vt:lpstr>
      <vt:lpstr>War deployed to Artifactory</vt:lpstr>
      <vt:lpstr>Lab 7 - Setting up the Publish Artifact Job</vt:lpstr>
      <vt:lpstr>Jenkins Views</vt:lpstr>
      <vt:lpstr>Setting up Commit Stage Pipeline View</vt:lpstr>
      <vt:lpstr>Lab 8 - Setting up the Commit Stage of the Pipeline</vt:lpstr>
      <vt:lpstr>Quick Review - Local</vt:lpstr>
      <vt:lpstr>Quick Review - Gerrit / Jenkins</vt:lpstr>
      <vt:lpstr>Quick Review - Gerrit</vt:lpstr>
      <vt:lpstr>Next Steps</vt:lpstr>
      <vt:lpstr>Lab 9 - Running a change through the Commit Stage</vt:lpstr>
      <vt:lpstr>Setting up the Acceptance Stage</vt:lpstr>
      <vt:lpstr>Getting the latest (highest number) artifact</vt:lpstr>
      <vt:lpstr>Passing Artifacts between Jobs</vt:lpstr>
      <vt:lpstr>What is Docker?  </vt:lpstr>
      <vt:lpstr>How Docker differs from a VM</vt:lpstr>
      <vt:lpstr>Docker Flows</vt:lpstr>
      <vt:lpstr>Creating the docker database image</vt:lpstr>
      <vt:lpstr>Creating the web image</vt:lpstr>
      <vt:lpstr>Composing the combined images and containers</vt:lpstr>
      <vt:lpstr>Lab 10 - Creating the job to retrieve the latest artifact and running the acceptance stage</vt:lpstr>
      <vt:lpstr>Passing Artifacts between Jobs</vt:lpstr>
      <vt:lpstr>Retrieve Artifact and Deploy to Production</vt:lpstr>
      <vt:lpstr>Deploy to Production Stage</vt:lpstr>
      <vt:lpstr>Lab 11 - Running the job to deploy the latest artifact to “production”</vt:lpstr>
      <vt:lpstr>That’s all - thanks!</vt:lpstr>
    </vt:vector>
  </TitlesOfParts>
  <Company>SAS Institute, Inc.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REHD Training - PAS etc.</dc:title>
  <dc:subject>REHD - PAS</dc:subject>
  <dc:creator>Doug Brann</dc:creator>
  <cp:keywords>PAS</cp:keywords>
  <dc:description>PAS – overview, phases, states, colors, workorders, interpretation of phase states</dc:description>
  <cp:lastModifiedBy>Brent Laster</cp:lastModifiedBy>
  <cp:revision>620</cp:revision>
  <cp:lastPrinted>2016-05-13T21:00:19Z</cp:lastPrinted>
  <dcterms:created xsi:type="dcterms:W3CDTF">2010-07-14T17:36:08Z</dcterms:created>
  <dcterms:modified xsi:type="dcterms:W3CDTF">2016-05-16T15:46:00Z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Standard template for internal-facing presentations.</vt:lpwstr>
  </property>
  <property fmtid="{D5CDD505-2E9C-101B-9397-08002B2CF9AE}" pid="3" name="TemplateType">
    <vt:lpwstr>Standard</vt:lpwstr>
  </property>
  <property fmtid="{D5CDD505-2E9C-101B-9397-08002B2CF9AE}" pid="4" name="Order">
    <vt:r8>600</vt:r8>
  </property>
  <property fmtid="{D5CDD505-2E9C-101B-9397-08002B2CF9AE}" pid="5" name="ContentTypeId">
    <vt:lpwstr>0x01010098C431EBB1E2D44CA562D690D1F4CFFA</vt:lpwstr>
  </property>
  <property fmtid="{D5CDD505-2E9C-101B-9397-08002B2CF9AE}" pid="6" name="Owner">
    <vt:lpwstr>Doug Brann</vt:lpwstr>
  </property>
  <property fmtid="{D5CDD505-2E9C-101B-9397-08002B2CF9AE}" pid="7" name="Template Type">
    <vt:lpwstr>Standard</vt:lpwstr>
  </property>
  <property fmtid="{D5CDD505-2E9C-101B-9397-08002B2CF9AE}" pid="8" name="Description0">
    <vt:lpwstr>PAS – overview, phases, states, colors, workorders, interpretation of phase states</vt:lpwstr>
  </property>
  <property fmtid="{D5CDD505-2E9C-101B-9397-08002B2CF9AE}" pid="9" name="Office Version">
    <vt:lpwstr>2007</vt:lpwstr>
  </property>
  <property fmtid="{D5CDD505-2E9C-101B-9397-08002B2CF9AE}" pid="10" name="Status">
    <vt:lpwstr>Final</vt:lpwstr>
  </property>
</Properties>
</file>