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7"/>
  </p:notesMasterIdLst>
  <p:sldIdLst>
    <p:sldId id="256" r:id="rId3"/>
    <p:sldId id="267" r:id="rId4"/>
    <p:sldId id="268" r:id="rId5"/>
    <p:sldId id="271" r:id="rId6"/>
    <p:sldId id="295" r:id="rId7"/>
    <p:sldId id="316" r:id="rId8"/>
    <p:sldId id="317" r:id="rId9"/>
    <p:sldId id="310" r:id="rId10"/>
    <p:sldId id="275" r:id="rId11"/>
    <p:sldId id="293" r:id="rId12"/>
    <p:sldId id="315" r:id="rId13"/>
    <p:sldId id="274" r:id="rId14"/>
    <p:sldId id="291" r:id="rId15"/>
    <p:sldId id="276" r:id="rId16"/>
    <p:sldId id="299" r:id="rId17"/>
    <p:sldId id="318" r:id="rId18"/>
    <p:sldId id="314" r:id="rId19"/>
    <p:sldId id="305" r:id="rId20"/>
    <p:sldId id="304" r:id="rId21"/>
    <p:sldId id="301" r:id="rId22"/>
    <p:sldId id="278" r:id="rId23"/>
    <p:sldId id="313" r:id="rId24"/>
    <p:sldId id="270" r:id="rId25"/>
    <p:sldId id="297" r:id="rId26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BE5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67503" autoAdjust="0"/>
  </p:normalViewPr>
  <p:slideViewPr>
    <p:cSldViewPr>
      <p:cViewPr varScale="1">
        <p:scale>
          <a:sx n="28" d="100"/>
          <a:sy n="28" d="100"/>
        </p:scale>
        <p:origin x="1714" y="3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i="0" dirty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AWS transient compute nodes</a:t>
            </a:r>
          </a:p>
          <a:p>
            <a:pPr>
              <a:defRPr sz="2400"/>
            </a:pPr>
            <a:r>
              <a:rPr lang="en-US" sz="3200" b="1" i="0" dirty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 Week of October </a:t>
            </a:r>
            <a:r>
              <a:rPr lang="en-US" sz="3200" b="1" i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19</a:t>
            </a:r>
            <a:endParaRPr lang="en-US" sz="3200" b="1" i="0" dirty="0">
              <a:solidFill>
                <a:srgbClr val="FF8000"/>
              </a:solidFill>
              <a:latin typeface="Avenir Heavy" charset="0"/>
              <a:ea typeface="Avenir Heavy" charset="0"/>
              <a:cs typeface="Avenir Heavy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dk1">
              <a:lumMod val="50000"/>
              <a:lumOff val="50000"/>
            </a:schemeClr>
          </a:solidFill>
          <a:round/>
        </a:ln>
        <a:effectLst/>
        <a:sp3d contourW="9525">
          <a:contourClr>
            <a:schemeClr val="dk1">
              <a:lumMod val="50000"/>
              <a:lumOff val="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53121077256601"/>
          <c:y val="0.102448481068579"/>
          <c:w val="0.79504142416980506"/>
          <c:h val="0.83726861065443803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Dev</c:v>
                </c:pt>
              </c:strCache>
            </c:strRef>
          </c:tx>
          <c:spPr>
            <a:gradFill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Sheet1!$A$2:$A$8</c:f>
              <c:strCache>
                <c:ptCount val="7"/>
                <c:pt idx="0">
                  <c:v>Mon.</c:v>
                </c:pt>
                <c:pt idx="1">
                  <c:v>Tues.</c:v>
                </c:pt>
                <c:pt idx="2">
                  <c:v>Wed.</c:v>
                </c:pt>
                <c:pt idx="3">
                  <c:v>Thurs.</c:v>
                </c:pt>
                <c:pt idx="4">
                  <c:v>Fri.</c:v>
                </c:pt>
                <c:pt idx="5">
                  <c:v>Sat.</c:v>
                </c:pt>
                <c:pt idx="6">
                  <c:v>Sun.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2252</c:v>
                </c:pt>
                <c:pt idx="1">
                  <c:v>2882</c:v>
                </c:pt>
                <c:pt idx="2">
                  <c:v>3560</c:v>
                </c:pt>
                <c:pt idx="3">
                  <c:v>3557</c:v>
                </c:pt>
                <c:pt idx="4">
                  <c:v>2068</c:v>
                </c:pt>
                <c:pt idx="5">
                  <c:v>792</c:v>
                </c:pt>
                <c:pt idx="6">
                  <c:v>1536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QC</c:v>
                </c:pt>
              </c:strCache>
            </c:strRef>
          </c:tx>
          <c:spPr>
            <a:gradFill rotWithShape="1">
              <a:gsLst>
                <a:gs pos="0">
                  <a:srgbClr val="FF8000"/>
                </a:gs>
                <a:gs pos="100000">
                  <a:srgbClr val="BE5D01"/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Sheet1!$A$2:$A$8</c:f>
              <c:strCache>
                <c:ptCount val="7"/>
                <c:pt idx="0">
                  <c:v>Mon.</c:v>
                </c:pt>
                <c:pt idx="1">
                  <c:v>Tues.</c:v>
                </c:pt>
                <c:pt idx="2">
                  <c:v>Wed.</c:v>
                </c:pt>
                <c:pt idx="3">
                  <c:v>Thurs.</c:v>
                </c:pt>
                <c:pt idx="4">
                  <c:v>Fri.</c:v>
                </c:pt>
                <c:pt idx="5">
                  <c:v>Sat.</c:v>
                </c:pt>
                <c:pt idx="6">
                  <c:v>Sun.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877</c:v>
                </c:pt>
                <c:pt idx="1">
                  <c:v>1666</c:v>
                </c:pt>
                <c:pt idx="2">
                  <c:v>3089</c:v>
                </c:pt>
                <c:pt idx="3">
                  <c:v>8472</c:v>
                </c:pt>
                <c:pt idx="4">
                  <c:v>3996</c:v>
                </c:pt>
                <c:pt idx="5">
                  <c:v>678</c:v>
                </c:pt>
                <c:pt idx="6">
                  <c:v>2499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Sheet1!$A$2:$A$8</c:f>
              <c:strCache>
                <c:ptCount val="7"/>
                <c:pt idx="0">
                  <c:v>Mon.</c:v>
                </c:pt>
                <c:pt idx="1">
                  <c:v>Tues.</c:v>
                </c:pt>
                <c:pt idx="2">
                  <c:v>Wed.</c:v>
                </c:pt>
                <c:pt idx="3">
                  <c:v>Thurs.</c:v>
                </c:pt>
                <c:pt idx="4">
                  <c:v>Fri.</c:v>
                </c:pt>
                <c:pt idx="5">
                  <c:v>Sat.</c:v>
                </c:pt>
                <c:pt idx="6">
                  <c:v>Sun.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3611</c:v>
                </c:pt>
                <c:pt idx="1">
                  <c:v>9851</c:v>
                </c:pt>
                <c:pt idx="2">
                  <c:v>4177</c:v>
                </c:pt>
                <c:pt idx="3">
                  <c:v>10939</c:v>
                </c:pt>
                <c:pt idx="4">
                  <c:v>6877</c:v>
                </c:pt>
                <c:pt idx="5">
                  <c:v>1967</c:v>
                </c:pt>
                <c:pt idx="6">
                  <c:v>1394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509656"/>
        <c:axId val="323501816"/>
        <c:axId val="0"/>
      </c:area3DChart>
      <c:catAx>
        <c:axId val="323509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pPr>
            <a:endParaRPr lang="en-US"/>
          </a:p>
        </c:txPr>
        <c:crossAx val="323501816"/>
        <c:crosses val="autoZero"/>
        <c:auto val="1"/>
        <c:lblAlgn val="ctr"/>
        <c:lblOffset val="100"/>
        <c:noMultiLvlLbl val="0"/>
      </c:catAx>
      <c:valAx>
        <c:axId val="32350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venir Heavy" charset="0"/>
                    <a:ea typeface="Avenir Heavy" charset="0"/>
                    <a:cs typeface="Avenir Heavy" charset="0"/>
                  </a:defRPr>
                </a:pPr>
                <a:r>
                  <a:rPr lang="en-US" sz="1800" b="1" i="0">
                    <a:latin typeface="Avenir Heavy" charset="0"/>
                    <a:ea typeface="Avenir Heavy" charset="0"/>
                    <a:cs typeface="Avenir Heavy" charset="0"/>
                  </a:rPr>
                  <a:t>Node Count</a:t>
                </a:r>
              </a:p>
            </c:rich>
          </c:tx>
          <c:layout>
            <c:manualLayout>
              <c:xMode val="edge"/>
              <c:yMode val="edge"/>
              <c:x val="1.1489444254250801E-2"/>
              <c:y val="0.37017658065019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pPr>
            <a:endParaRPr lang="en-US"/>
          </a:p>
        </c:txPr>
        <c:crossAx val="323509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76100451644001"/>
          <c:y val="0.14917824650157099"/>
          <c:w val="0.81055544071310903"/>
          <c:h val="0.679830606666395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of Day</c:v>
                </c:pt>
              </c:strCache>
            </c:strRef>
          </c:tx>
          <c:spPr>
            <a:solidFill>
              <a:srgbClr val="FF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Sheet1!$A$2:$A$25</c:f>
              <c:strCache>
                <c:ptCount val="24"/>
                <c:pt idx="0">
                  <c:v>Midnight</c:v>
                </c:pt>
                <c:pt idx="1">
                  <c:v>1am</c:v>
                </c:pt>
                <c:pt idx="2">
                  <c:v>2am</c:v>
                </c:pt>
                <c:pt idx="3">
                  <c:v>3am</c:v>
                </c:pt>
                <c:pt idx="4">
                  <c:v>4am</c:v>
                </c:pt>
                <c:pt idx="5">
                  <c:v>5am</c:v>
                </c:pt>
                <c:pt idx="6">
                  <c:v>6am</c:v>
                </c:pt>
                <c:pt idx="7">
                  <c:v>7am</c:v>
                </c:pt>
                <c:pt idx="8">
                  <c:v>8am</c:v>
                </c:pt>
                <c:pt idx="9">
                  <c:v>9am</c:v>
                </c:pt>
                <c:pt idx="10">
                  <c:v>10am</c:v>
                </c:pt>
                <c:pt idx="11">
                  <c:v>11am</c:v>
                </c:pt>
                <c:pt idx="12">
                  <c:v>Noon</c:v>
                </c:pt>
                <c:pt idx="13">
                  <c:v>1pm</c:v>
                </c:pt>
                <c:pt idx="14">
                  <c:v>2pm</c:v>
                </c:pt>
                <c:pt idx="15">
                  <c:v>3pm</c:v>
                </c:pt>
                <c:pt idx="16">
                  <c:v>4pm</c:v>
                </c:pt>
                <c:pt idx="17">
                  <c:v>5pm </c:v>
                </c:pt>
                <c:pt idx="18">
                  <c:v>6pm</c:v>
                </c:pt>
                <c:pt idx="19">
                  <c:v>7pm</c:v>
                </c:pt>
                <c:pt idx="20">
                  <c:v>8pm</c:v>
                </c:pt>
                <c:pt idx="21">
                  <c:v>9pm</c:v>
                </c:pt>
                <c:pt idx="22">
                  <c:v>10pm</c:v>
                </c:pt>
                <c:pt idx="23">
                  <c:v>11pm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270</c:v>
                </c:pt>
                <c:pt idx="1">
                  <c:v>398</c:v>
                </c:pt>
                <c:pt idx="2">
                  <c:v>350</c:v>
                </c:pt>
                <c:pt idx="3">
                  <c:v>137</c:v>
                </c:pt>
                <c:pt idx="4">
                  <c:v>269</c:v>
                </c:pt>
                <c:pt idx="5">
                  <c:v>264</c:v>
                </c:pt>
                <c:pt idx="6">
                  <c:v>313</c:v>
                </c:pt>
                <c:pt idx="7">
                  <c:v>457</c:v>
                </c:pt>
                <c:pt idx="8">
                  <c:v>715</c:v>
                </c:pt>
                <c:pt idx="9">
                  <c:v>906</c:v>
                </c:pt>
                <c:pt idx="10">
                  <c:v>761</c:v>
                </c:pt>
                <c:pt idx="11">
                  <c:v>623</c:v>
                </c:pt>
                <c:pt idx="12">
                  <c:v>2698</c:v>
                </c:pt>
                <c:pt idx="13">
                  <c:v>3204</c:v>
                </c:pt>
                <c:pt idx="14">
                  <c:v>697</c:v>
                </c:pt>
                <c:pt idx="15">
                  <c:v>2674</c:v>
                </c:pt>
                <c:pt idx="16">
                  <c:v>1189</c:v>
                </c:pt>
                <c:pt idx="17">
                  <c:v>1422</c:v>
                </c:pt>
                <c:pt idx="18">
                  <c:v>826</c:v>
                </c:pt>
                <c:pt idx="19">
                  <c:v>316</c:v>
                </c:pt>
                <c:pt idx="20">
                  <c:v>522</c:v>
                </c:pt>
                <c:pt idx="21">
                  <c:v>533</c:v>
                </c:pt>
                <c:pt idx="22">
                  <c:v>2003</c:v>
                </c:pt>
                <c:pt idx="23">
                  <c:v>1136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513576"/>
        <c:axId val="323512792"/>
        <c:axId val="0"/>
      </c:bar3DChart>
      <c:catAx>
        <c:axId val="323513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pPr>
            <a:endParaRPr lang="en-US"/>
          </a:p>
        </c:txPr>
        <c:crossAx val="323512792"/>
        <c:crosses val="autoZero"/>
        <c:auto val="1"/>
        <c:lblAlgn val="ctr"/>
        <c:lblOffset val="100"/>
        <c:noMultiLvlLbl val="0"/>
      </c:catAx>
      <c:valAx>
        <c:axId val="32351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5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5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0.80774</cdr:x>
      <cdr:y>0.20025</cdr:y>
    </cdr:from>
    <cdr:to>
      <cdr:x>0.88652</cdr:x>
      <cdr:y>0.26083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877619" y="807441"/>
          <a:ext cx="378203" cy="2442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1pPr>
          <a:lvl2pPr indent="457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2pPr>
          <a:lvl3pPr indent="914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3pPr>
          <a:lvl4pPr indent="1371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4pPr>
          <a:lvl5pPr indent="18288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5pPr>
          <a:lvl6pPr indent="22860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6pPr>
          <a:lvl7pPr indent="2743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7pPr>
          <a:lvl8pPr indent="3200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8pPr>
          <a:lvl9pPr indent="3657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1000" b="1" dirty="0" smtClean="0"/>
            <a:t>14,399</a:t>
          </a:r>
          <a:endParaRPr kumimoji="0" lang="en-US" sz="1000" b="1" i="0" u="none" strike="noStrike" cap="none" spc="0" normalizeH="0" baseline="0" dirty="0">
            <a:ln>
              <a:noFill/>
            </a:ln>
            <a:solidFill>
              <a:srgbClr val="193E66"/>
            </a:solidFill>
            <a:effectLst/>
            <a:uFillTx/>
            <a:sym typeface="Arial"/>
          </a:endParaRPr>
        </a:p>
      </cdr:txBody>
    </cdr:sp>
  </cdr:relSizeAnchor>
  <cdr:relSizeAnchor xmlns:cdr="http://schemas.openxmlformats.org/drawingml/2006/chartDrawing">
    <cdr:from>
      <cdr:x>0.46989</cdr:x>
      <cdr:y>0.1645</cdr:y>
    </cdr:from>
    <cdr:to>
      <cdr:x>0.60912</cdr:x>
      <cdr:y>0.22582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4865834" y="1553022"/>
          <a:ext cx="1441759" cy="5788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>
          <a:noFill/>
          <a:prstDash val="solid"/>
          <a:beve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overflow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bg1"/>
              </a:solidFill>
            </a:rPr>
            <a:t>22,968</a:t>
          </a:r>
          <a:endParaRPr lang="en-US" sz="2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0.83478</cdr:x>
      <cdr:y>0.63987</cdr:y>
    </cdr:from>
    <cdr:to>
      <cdr:x>0.95258</cdr:x>
      <cdr:y>0.70119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8644366" y="6040924"/>
          <a:ext cx="1219868" cy="5788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>
          <a:noFill/>
          <a:prstDash val="solid"/>
          <a:beve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</a:rPr>
            <a:t>5,429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0.13913</cdr:x>
      <cdr:y>0.5</cdr:y>
    </cdr:from>
    <cdr:to>
      <cdr:x>0.25851</cdr:x>
      <cdr:y>0.56132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1440728" y="4720431"/>
          <a:ext cx="1236187" cy="5788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>
          <a:noFill/>
          <a:prstDash val="solid"/>
          <a:beve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1pPr>
          <a:lvl2pPr indent="457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2pPr>
          <a:lvl3pPr indent="914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3pPr>
          <a:lvl4pPr indent="1371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4pPr>
          <a:lvl5pPr indent="18288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5pPr>
          <a:lvl6pPr indent="22860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6pPr>
          <a:lvl7pPr indent="2743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7pPr>
          <a:lvl8pPr indent="3200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8pPr>
          <a:lvl9pPr indent="3657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</a:rPr>
            <a:t>6,740</a:t>
          </a:r>
          <a:endParaRPr lang="en-US" sz="2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0.33913</cdr:x>
      <cdr:y>0.41758</cdr:y>
    </cdr:from>
    <cdr:to>
      <cdr:x>0.46725</cdr:x>
      <cdr:y>0.4789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3511780" y="3942315"/>
          <a:ext cx="1326734" cy="5788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>
          <a:noFill/>
          <a:prstDash val="solid"/>
          <a:beve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1pPr>
          <a:lvl2pPr indent="457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2pPr>
          <a:lvl3pPr indent="914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3pPr>
          <a:lvl4pPr indent="1371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4pPr>
          <a:lvl5pPr indent="18288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5pPr>
          <a:lvl6pPr indent="22860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6pPr>
          <a:lvl7pPr indent="2743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7pPr>
          <a:lvl8pPr indent="3200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8pPr>
          <a:lvl9pPr indent="3657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</a:rPr>
            <a:t>10,826</a:t>
          </a:r>
          <a:endParaRPr lang="en-US" sz="2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0.55652</cdr:x>
      <cdr:y>0.44107</cdr:y>
    </cdr:from>
    <cdr:to>
      <cdr:x>0.69094</cdr:x>
      <cdr:y>0.50239</cdr:y>
    </cdr:to>
    <cdr:sp macro="" textlink="">
      <cdr:nvSpPr>
        <cdr:cNvPr id="8" name="Rounded Rectangle 7"/>
        <cdr:cNvSpPr/>
      </cdr:nvSpPr>
      <cdr:spPr>
        <a:xfrm xmlns:a="http://schemas.openxmlformats.org/drawingml/2006/main">
          <a:off x="5762910" y="4164081"/>
          <a:ext cx="1391952" cy="5788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>
          <a:noFill/>
          <a:prstDash val="solid"/>
          <a:beve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1pPr>
          <a:lvl2pPr indent="457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2pPr>
          <a:lvl3pPr indent="914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3pPr>
          <a:lvl4pPr indent="1371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4pPr>
          <a:lvl5pPr indent="18288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5pPr>
          <a:lvl6pPr indent="22860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6pPr>
          <a:lvl7pPr indent="2743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7pPr>
          <a:lvl8pPr indent="3200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8pPr>
          <a:lvl9pPr indent="3657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</a:rPr>
            <a:t>12,941</a:t>
          </a:r>
          <a:endParaRPr lang="en-US" sz="2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0.22609</cdr:x>
      <cdr:y>0.32967</cdr:y>
    </cdr:from>
    <cdr:to>
      <cdr:x>0.3598</cdr:x>
      <cdr:y>0.39099</cdr:y>
    </cdr:to>
    <cdr:sp macro="" textlink="">
      <cdr:nvSpPr>
        <cdr:cNvPr id="9" name="Rounded Rectangle 8"/>
        <cdr:cNvSpPr/>
      </cdr:nvSpPr>
      <cdr:spPr>
        <a:xfrm xmlns:a="http://schemas.openxmlformats.org/drawingml/2006/main">
          <a:off x="2341221" y="3112369"/>
          <a:ext cx="1384641" cy="5788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>
          <a:noFill/>
          <a:prstDash val="solid"/>
          <a:beve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1pPr>
          <a:lvl2pPr indent="457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2pPr>
          <a:lvl3pPr indent="914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3pPr>
          <a:lvl4pPr indent="1371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4pPr>
          <a:lvl5pPr indent="18288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5pPr>
          <a:lvl6pPr indent="22860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6pPr>
          <a:lvl7pPr indent="2743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7pPr>
          <a:lvl8pPr indent="3200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8pPr>
          <a:lvl9pPr indent="3657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</a:rPr>
            <a:t>14,399</a:t>
          </a:r>
          <a:endParaRPr lang="en-US" sz="2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0.71304</cdr:x>
      <cdr:y>0.67213</cdr:y>
    </cdr:from>
    <cdr:to>
      <cdr:x>0.8193</cdr:x>
      <cdr:y>0.73345</cdr:y>
    </cdr:to>
    <cdr:sp macro="" textlink="">
      <cdr:nvSpPr>
        <cdr:cNvPr id="10" name="Rounded Rectangle 9"/>
        <cdr:cNvSpPr/>
      </cdr:nvSpPr>
      <cdr:spPr>
        <a:xfrm xmlns:a="http://schemas.openxmlformats.org/drawingml/2006/main">
          <a:off x="7383716" y="6345487"/>
          <a:ext cx="1100369" cy="5788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>
          <a:noFill/>
          <a:prstDash val="solid"/>
          <a:beve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lvl1pPr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1pPr>
          <a:lvl2pPr indent="457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2pPr>
          <a:lvl3pPr indent="914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3pPr>
          <a:lvl4pPr indent="1371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4pPr>
          <a:lvl5pPr indent="18288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5pPr>
          <a:lvl6pPr indent="22860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6pPr>
          <a:lvl7pPr indent="27432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7pPr>
          <a:lvl8pPr indent="32004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8pPr>
          <a:lvl9pPr indent="3657600">
            <a:defRPr>
              <a:solidFill>
                <a:srgbClr val="193E66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bg1"/>
              </a:solidFill>
            </a:rPr>
            <a:t>3,437</a:t>
          </a:r>
          <a:endParaRPr lang="en-US" sz="28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5B15-7E5A-4DF4-9CB9-CBFD5EE7823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F5E82-E077-4C36-A28F-AB145FCD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3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30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2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7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04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3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0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19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6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80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8AA021-1B72-4265-9831-4F45FF23E411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595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277093-52C7-4C68-AE7C-FA71D23A7FDD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96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3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4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3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F5E82-E077-4C36-A28F-AB145FCD3D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099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725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772400"/>
            <a:ext cx="15290800" cy="5943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7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7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20526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2289175"/>
            <a:ext cx="23134637" cy="11426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anose="05000000000000000000" pitchFamily="2" charset="2"/>
        <a:buChar char="§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621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0193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765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933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3909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848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05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nraos.github.io/herd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Donaldson@finra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matt-cardillo-3977552" TargetMode="External"/><Relationship Id="rId5" Type="http://schemas.openxmlformats.org/officeDocument/2006/relationships/hyperlink" Target="mailto:Matt.Cardillo@finra.org" TargetMode="External"/><Relationship Id="rId4" Type="http://schemas.openxmlformats.org/officeDocument/2006/relationships/hyperlink" Target="https://www.linkedin.com/in/scottdonalds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y.finra.org/careers.html" TargetMode="External"/><Relationship Id="rId2" Type="http://schemas.openxmlformats.org/officeDocument/2006/relationships/hyperlink" Target="http://technology.finr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cloud-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4" b="23251"/>
          <a:stretch>
            <a:fillRect/>
          </a:stretch>
        </p:blipFill>
        <p:spPr bwMode="auto">
          <a:xfrm>
            <a:off x="6477000" y="1066800"/>
            <a:ext cx="17907000" cy="74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62800" y="304800"/>
            <a:ext cx="16535400" cy="7162800"/>
          </a:xfrm>
        </p:spPr>
        <p:txBody>
          <a:bodyPr/>
          <a:lstStyle/>
          <a:p>
            <a:pPr eaLnBrk="1" hangingPunct="1">
              <a:defRPr/>
            </a:pPr>
            <a:r>
              <a:rPr lang="en-US" sz="9000" dirty="0">
                <a:latin typeface="Avenir Heavy" charset="0"/>
                <a:ea typeface="Avenir Heavy" charset="0"/>
                <a:cs typeface="Avenir Heavy" charset="0"/>
              </a:rPr>
              <a:t>Self-service, </a:t>
            </a:r>
            <a:r>
              <a:rPr lang="en-US" sz="9000" dirty="0" smtClean="0">
                <a:latin typeface="Avenir Heavy" charset="0"/>
                <a:ea typeface="Avenir Heavy" charset="0"/>
                <a:cs typeface="Avenir Heavy" charset="0"/>
              </a:rPr>
              <a:t>interactive analytics </a:t>
            </a:r>
            <a:r>
              <a:rPr lang="en-US" sz="9000" dirty="0">
                <a:latin typeface="Avenir Heavy" charset="0"/>
                <a:ea typeface="Avenir Heavy" charset="0"/>
                <a:cs typeface="Avenir Heavy" charset="0"/>
              </a:rPr>
              <a:t>at </a:t>
            </a:r>
            <a:r>
              <a:rPr lang="en-US" sz="9000" dirty="0" smtClean="0">
                <a:latin typeface="Avenir Heavy" charset="0"/>
                <a:ea typeface="Avenir Heavy" charset="0"/>
                <a:cs typeface="Avenir Heavy" charset="0"/>
              </a:rPr>
              <a:t>petabyte </a:t>
            </a:r>
            <a:r>
              <a:rPr lang="en-US" sz="9000" dirty="0">
                <a:latin typeface="Avenir Heavy" charset="0"/>
                <a:ea typeface="Avenir Heavy" charset="0"/>
                <a:cs typeface="Avenir Heavy" charset="0"/>
              </a:rPr>
              <a:t>scale in </a:t>
            </a:r>
            <a:r>
              <a:rPr lang="en-US" sz="9000" dirty="0" smtClean="0">
                <a:latin typeface="Avenir Heavy" charset="0"/>
                <a:ea typeface="Avenir Heavy" charset="0"/>
                <a:cs typeface="Avenir Heavy" charset="0"/>
              </a:rPr>
              <a:t>capital </a:t>
            </a:r>
            <a:r>
              <a:rPr lang="en-US" sz="9000" dirty="0">
                <a:latin typeface="Avenir Heavy" charset="0"/>
                <a:ea typeface="Avenir Heavy" charset="0"/>
                <a:cs typeface="Avenir Heavy" charset="0"/>
              </a:rPr>
              <a:t>markets </a:t>
            </a:r>
            <a:r>
              <a:rPr lang="en-US" sz="9000" dirty="0" smtClean="0">
                <a:latin typeface="Avenir Heavy" charset="0"/>
                <a:ea typeface="Avenir Heavy" charset="0"/>
                <a:cs typeface="Avenir Heavy" charset="0"/>
              </a:rPr>
              <a:t>regulation</a:t>
            </a:r>
            <a:br>
              <a:rPr lang="en-US" sz="9000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9000" dirty="0" smtClean="0">
                <a:latin typeface="Avenir Heavy" charset="0"/>
                <a:ea typeface="Avenir Heavy" charset="0"/>
                <a:cs typeface="Avenir Heavy" charset="0"/>
              </a:rPr>
              <a:t>in the cloud</a:t>
            </a:r>
            <a:r>
              <a:rPr lang="en-US" sz="9000" dirty="0" smtClean="0">
                <a:latin typeface="Avenir Heavy" charset="0"/>
                <a:ea typeface="Avenir Heavy" charset="0"/>
                <a:cs typeface="Avenir Heavy" charset="0"/>
              </a:rPr>
              <a:t> </a:t>
            </a:r>
            <a:endParaRPr lang="en-US" sz="9000" dirty="0" smtClean="0">
              <a:latin typeface="Avenir Heavy" charset="0"/>
              <a:ea typeface="Avenir Heavy" charset="0"/>
              <a:cs typeface="Avenir Heavy" charset="0"/>
              <a:sym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85100" y="9545782"/>
            <a:ext cx="15290800" cy="3255818"/>
          </a:xfrm>
        </p:spPr>
        <p:txBody>
          <a:bodyPr/>
          <a:lstStyle/>
          <a:p>
            <a:pPr marL="914400" indent="-914400" eaLnBrk="1" hangingPunct="1">
              <a:defRPr/>
            </a:pPr>
            <a:r>
              <a:rPr lang="en-US" sz="5400" dirty="0" smtClean="0">
                <a:latin typeface="Avenir Roman" charset="0"/>
                <a:ea typeface="Avenir Roman" charset="0"/>
                <a:cs typeface="Avenir Roman" charset="0"/>
                <a:sym typeface="Arial" charset="0"/>
              </a:rPr>
              <a:t>Scott Donaldson, Senior Director, FINRA</a:t>
            </a:r>
          </a:p>
          <a:p>
            <a:pPr marL="914400" indent="-914400" eaLnBrk="1" hangingPunct="1">
              <a:defRPr/>
            </a:pPr>
            <a:endParaRPr lang="en-US" sz="5400" dirty="0" smtClean="0">
              <a:latin typeface="Avenir Roman" charset="0"/>
              <a:ea typeface="Avenir Roman" charset="0"/>
              <a:cs typeface="Avenir Roman" charset="0"/>
              <a:sym typeface="Arial" charset="0"/>
            </a:endParaRPr>
          </a:p>
          <a:p>
            <a:pPr marL="914400" indent="-914400" eaLnBrk="1" hangingPunct="1">
              <a:defRPr/>
            </a:pPr>
            <a:r>
              <a:rPr lang="en-US" sz="5400" dirty="0" smtClean="0">
                <a:latin typeface="Avenir Roman" charset="0"/>
                <a:ea typeface="Avenir Roman" charset="0"/>
                <a:cs typeface="Avenir Roman" charset="0"/>
                <a:sym typeface="Arial" charset="0"/>
              </a:rPr>
              <a:t>Matt Cardillo, Senior Director, FINRA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DATA </a:t>
            </a:r>
            <a:r>
              <a:rPr lang="en-US" sz="8000" b="0" dirty="0" smtClean="0">
                <a:solidFill>
                  <a:schemeClr val="bg1"/>
                </a:solidFill>
                <a:latin typeface="Avenir Heavy"/>
              </a:rPr>
              <a:t>BY DESIGN</a:t>
            </a:r>
            <a:endParaRPr lang="en-US" sz="8000" b="0" dirty="0">
              <a:solidFill>
                <a:schemeClr val="bg1"/>
              </a:solidFill>
              <a:latin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103" y="2133600"/>
            <a:ext cx="13884697" cy="10315779"/>
          </a:xfrm>
        </p:spPr>
        <p:txBody>
          <a:bodyPr/>
          <a:lstStyle/>
          <a:p>
            <a:r>
              <a:rPr lang="en-US" dirty="0" smtClean="0">
                <a:latin typeface="Avenir Heavy"/>
              </a:rPr>
              <a:t>Focus on use cases</a:t>
            </a:r>
          </a:p>
          <a:p>
            <a:r>
              <a:rPr lang="en-US" dirty="0" smtClean="0">
                <a:latin typeface="Avenir Heavy"/>
              </a:rPr>
              <a:t>Multiple copies often necessary</a:t>
            </a:r>
          </a:p>
          <a:p>
            <a:r>
              <a:rPr lang="en-US" dirty="0" smtClean="0">
                <a:latin typeface="Avenir Heavy"/>
              </a:rPr>
              <a:t>Organize your data for defined usage scenario</a:t>
            </a:r>
            <a:endParaRPr lang="en-US" dirty="0">
              <a:latin typeface="Avenir Heavy"/>
            </a:endParaRPr>
          </a:p>
          <a:p>
            <a:r>
              <a:rPr lang="en-US" dirty="0" smtClean="0">
                <a:latin typeface="Avenir Heavy"/>
              </a:rPr>
              <a:t>Experiment to determine optimal file size</a:t>
            </a:r>
            <a:endParaRPr lang="en-US" sz="3200" dirty="0">
              <a:latin typeface="Avenir Heavy"/>
            </a:endParaRPr>
          </a:p>
          <a:p>
            <a:r>
              <a:rPr lang="en-US" dirty="0" smtClean="0">
                <a:latin typeface="Avenir Heavy"/>
              </a:rPr>
              <a:t>Avoid </a:t>
            </a:r>
            <a:r>
              <a:rPr lang="en-US" dirty="0">
                <a:latin typeface="Avenir Heavy"/>
              </a:rPr>
              <a:t>small </a:t>
            </a:r>
            <a:r>
              <a:rPr lang="en-US" dirty="0" smtClean="0">
                <a:latin typeface="Avenir Heavy"/>
              </a:rPr>
              <a:t>files</a:t>
            </a:r>
            <a:endParaRPr lang="en-US" dirty="0">
              <a:latin typeface="Avenir Heavy"/>
            </a:endParaRPr>
          </a:p>
          <a:p>
            <a:r>
              <a:rPr lang="en-US" dirty="0">
                <a:latin typeface="Avenir Heavy"/>
              </a:rPr>
              <a:t>Separate storage from </a:t>
            </a:r>
            <a:r>
              <a:rPr lang="en-US" dirty="0" smtClean="0">
                <a:latin typeface="Avenir Heavy"/>
              </a:rPr>
              <a:t>compute</a:t>
            </a:r>
          </a:p>
          <a:p>
            <a:pPr lvl="1"/>
            <a:r>
              <a:rPr lang="en-US" sz="3200" dirty="0" smtClean="0">
                <a:latin typeface="Avenir Heavy"/>
              </a:rPr>
              <a:t>Shutdown </a:t>
            </a:r>
            <a:r>
              <a:rPr lang="en-US" sz="3200" dirty="0">
                <a:latin typeface="Avenir Heavy"/>
              </a:rPr>
              <a:t>your cluster when not in </a:t>
            </a:r>
            <a:r>
              <a:rPr lang="en-US" sz="3200" dirty="0" smtClean="0">
                <a:latin typeface="Avenir Heavy"/>
              </a:rPr>
              <a:t>use</a:t>
            </a:r>
          </a:p>
          <a:p>
            <a:pPr lvl="1"/>
            <a:r>
              <a:rPr lang="en-US" sz="3200" dirty="0" smtClean="0">
                <a:latin typeface="Avenir Heavy"/>
              </a:rPr>
              <a:t>Share </a:t>
            </a:r>
            <a:r>
              <a:rPr lang="en-US" sz="3200" dirty="0">
                <a:latin typeface="Avenir Heavy"/>
              </a:rPr>
              <a:t>data among multiple </a:t>
            </a:r>
            <a:r>
              <a:rPr lang="en-US" sz="3200" dirty="0" smtClean="0">
                <a:latin typeface="Avenir Heavy"/>
              </a:rPr>
              <a:t>clusters</a:t>
            </a:r>
          </a:p>
          <a:p>
            <a:pPr lvl="1"/>
            <a:r>
              <a:rPr lang="en-US" sz="3200" dirty="0" smtClean="0">
                <a:latin typeface="Avenir Heavy"/>
              </a:rPr>
              <a:t>Fault </a:t>
            </a:r>
            <a:r>
              <a:rPr lang="en-US" sz="3200" dirty="0">
                <a:latin typeface="Avenir Heavy"/>
              </a:rPr>
              <a:t>tolerance and disaster </a:t>
            </a:r>
            <a:r>
              <a:rPr lang="en-US" sz="3200" dirty="0" smtClean="0">
                <a:latin typeface="Avenir Heavy"/>
              </a:rPr>
              <a:t>recovery</a:t>
            </a:r>
          </a:p>
          <a:p>
            <a:r>
              <a:rPr lang="en-US" dirty="0" smtClean="0">
                <a:latin typeface="Avenir Heavy"/>
              </a:rPr>
              <a:t>Hybrid approach may be necessary</a:t>
            </a:r>
          </a:p>
          <a:p>
            <a:pPr lvl="1"/>
            <a:r>
              <a:rPr lang="en-US" sz="3200" dirty="0" smtClean="0">
                <a:latin typeface="Avenir Heavy"/>
              </a:rPr>
              <a:t>Columnar </a:t>
            </a:r>
            <a:r>
              <a:rPr lang="en-US" sz="3200" dirty="0" smtClean="0">
                <a:latin typeface="Avenir Heavy"/>
              </a:rPr>
              <a:t>with the full </a:t>
            </a:r>
            <a:r>
              <a:rPr lang="en-US" sz="3200" dirty="0" smtClean="0">
                <a:latin typeface="Avenir Heavy"/>
              </a:rPr>
              <a:t>row embedded using schema on read</a:t>
            </a:r>
            <a:endParaRPr lang="en-US" sz="3200" dirty="0">
              <a:latin typeface="Avenir Heav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549" y="2288076"/>
            <a:ext cx="6105251" cy="97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6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>
                <a:latin typeface="Avenir Heavy"/>
              </a:rPr>
              <a:t>EXAMPLE </a:t>
            </a:r>
            <a:r>
              <a:rPr lang="en-US" sz="8000" b="0" dirty="0">
                <a:solidFill>
                  <a:srgbClr val="FF8000"/>
                </a:solidFill>
                <a:latin typeface="Avenir Heavy"/>
              </a:rPr>
              <a:t>PARTITION</a:t>
            </a:r>
            <a:r>
              <a:rPr lang="en-US" sz="8000" b="0" dirty="0">
                <a:latin typeface="Avenir Heavy"/>
              </a:rPr>
              <a:t> </a:t>
            </a:r>
            <a:r>
              <a:rPr lang="en-US" sz="8000" b="0" dirty="0" smtClean="0">
                <a:latin typeface="Avenir Heavy"/>
              </a:rPr>
              <a:t>STRATEGY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33" y="2293938"/>
            <a:ext cx="21350367" cy="100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52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25024" r="4635" b="6886"/>
          <a:stretch/>
        </p:blipFill>
        <p:spPr>
          <a:xfrm>
            <a:off x="1600200" y="4876800"/>
            <a:ext cx="8465906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CENTRALIZE </a:t>
            </a:r>
            <a:r>
              <a:rPr lang="en-US" sz="8000" b="0" dirty="0" smtClean="0">
                <a:solidFill>
                  <a:schemeClr val="bg1"/>
                </a:solidFill>
                <a:latin typeface="Avenir Heavy"/>
              </a:rPr>
              <a:t>YOUR DATA MANAGEMENT</a:t>
            </a:r>
            <a:endParaRPr lang="en-US" b="0" dirty="0">
              <a:solidFill>
                <a:schemeClr val="bg1"/>
              </a:solidFill>
              <a:latin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10301431" cy="2819400"/>
          </a:xfrm>
        </p:spPr>
        <p:txBody>
          <a:bodyPr/>
          <a:lstStyle/>
          <a:p>
            <a:r>
              <a:rPr lang="en-US" sz="4000" dirty="0" smtClean="0">
                <a:solidFill>
                  <a:srgbClr val="FF8000"/>
                </a:solidFill>
                <a:latin typeface="Avenir Heavy"/>
              </a:rPr>
              <a:t>Herd</a:t>
            </a:r>
          </a:p>
          <a:p>
            <a:pPr lvl="1"/>
            <a:r>
              <a:rPr lang="en-US" sz="4000" dirty="0" smtClean="0">
                <a:latin typeface="Avenir Heavy"/>
              </a:rPr>
              <a:t>FINRA’s open source data manager </a:t>
            </a:r>
          </a:p>
          <a:p>
            <a:pPr lvl="1"/>
            <a:r>
              <a:rPr lang="en-US" sz="4000" spc="-80" dirty="0" smtClean="0">
                <a:latin typeface="Avenir Heavy"/>
                <a:cs typeface="Avenir Light"/>
                <a:hlinkClick r:id="rId4"/>
              </a:rPr>
              <a:t>http</a:t>
            </a:r>
            <a:r>
              <a:rPr lang="en-US" sz="4000" spc="-80" dirty="0">
                <a:latin typeface="Avenir Heavy"/>
                <a:cs typeface="Avenir Light"/>
                <a:hlinkClick r:id="rId4"/>
              </a:rPr>
              <a:t>://finraos.github.io/herd</a:t>
            </a:r>
            <a:r>
              <a:rPr lang="en-US" sz="4000" spc="-80" dirty="0" smtClean="0">
                <a:latin typeface="Avenir Heavy"/>
                <a:cs typeface="Avenir Light"/>
                <a:hlinkClick r:id="rId4"/>
              </a:rPr>
              <a:t>/</a:t>
            </a:r>
            <a:endParaRPr lang="en-US" sz="4000" spc="-80" dirty="0" smtClean="0">
              <a:latin typeface="Avenir Heavy"/>
              <a:cs typeface="Avenir Light"/>
            </a:endParaRPr>
          </a:p>
          <a:p>
            <a:endParaRPr lang="en-US" sz="4000" spc="-80" dirty="0" smtClean="0">
              <a:solidFill>
                <a:srgbClr val="FF8000"/>
              </a:solidFill>
              <a:latin typeface="Avenir Heavy"/>
              <a:cs typeface="Avenir Ligh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52225" y="2289175"/>
            <a:ext cx="12169775" cy="11426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anose="05000000000000000000" pitchFamily="2" charset="2"/>
              <a:buChar char="§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4000" spc="-80" dirty="0">
                <a:solidFill>
                  <a:srgbClr val="FF8000"/>
                </a:solidFill>
                <a:latin typeface="Avenir Heavy"/>
                <a:cs typeface="Avenir Light"/>
              </a:rPr>
              <a:t>Platform Services</a:t>
            </a:r>
            <a:endParaRPr lang="en-US" sz="4000" spc="-80" dirty="0">
              <a:latin typeface="Avenir Heavy"/>
              <a:cs typeface="Avenir Light"/>
            </a:endParaRPr>
          </a:p>
          <a:p>
            <a:pPr lvl="1"/>
            <a:r>
              <a:rPr lang="en-US" sz="4000" spc="-80" dirty="0">
                <a:latin typeface="Avenir Heavy"/>
                <a:cs typeface="Avenir Light"/>
              </a:rPr>
              <a:t>Unified catalog</a:t>
            </a:r>
          </a:p>
          <a:p>
            <a:pPr lvl="2"/>
            <a:r>
              <a:rPr lang="en-US" sz="4000" spc="-80" dirty="0" smtClean="0">
                <a:latin typeface="Avenir Heavy"/>
                <a:cs typeface="Avenir Light"/>
              </a:rPr>
              <a:t>Schemas</a:t>
            </a:r>
            <a:endParaRPr lang="en-US" sz="4000" spc="-80" dirty="0">
              <a:latin typeface="Avenir Heavy"/>
              <a:cs typeface="Avenir Light"/>
            </a:endParaRPr>
          </a:p>
          <a:p>
            <a:pPr lvl="2"/>
            <a:r>
              <a:rPr lang="en-US" sz="4000" spc="-80" dirty="0" smtClean="0">
                <a:latin typeface="Avenir Heavy"/>
                <a:cs typeface="Avenir Light"/>
              </a:rPr>
              <a:t>Versions</a:t>
            </a:r>
            <a:endParaRPr lang="en-US" sz="4000" spc="-80" dirty="0">
              <a:latin typeface="Avenir Heavy"/>
              <a:cs typeface="Avenir Light"/>
            </a:endParaRPr>
          </a:p>
          <a:p>
            <a:pPr lvl="2"/>
            <a:r>
              <a:rPr lang="en-US" sz="4000" spc="-80" dirty="0" smtClean="0">
                <a:latin typeface="Avenir Heavy"/>
                <a:cs typeface="Avenir Light"/>
              </a:rPr>
              <a:t>Encryption Type</a:t>
            </a:r>
            <a:endParaRPr lang="en-US" sz="4000" spc="-80" dirty="0" smtClean="0">
              <a:latin typeface="Avenir Heavy"/>
              <a:cs typeface="Avenir Light"/>
            </a:endParaRPr>
          </a:p>
          <a:p>
            <a:pPr lvl="2"/>
            <a:r>
              <a:rPr lang="en-US" sz="4000" spc="-80" dirty="0" smtClean="0">
                <a:latin typeface="Avenir Heavy"/>
                <a:cs typeface="Avenir Light"/>
              </a:rPr>
              <a:t>Storage policies</a:t>
            </a:r>
            <a:endParaRPr lang="en-US" sz="4000" spc="-80" dirty="0">
              <a:latin typeface="Avenir Heavy"/>
              <a:cs typeface="Avenir Light"/>
            </a:endParaRPr>
          </a:p>
          <a:p>
            <a:pPr lvl="1"/>
            <a:r>
              <a:rPr lang="en-US" sz="4000" spc="-80" dirty="0" smtClean="0">
                <a:latin typeface="Avenir Heavy"/>
                <a:cs typeface="Avenir Light"/>
              </a:rPr>
              <a:t>Workflow and Cluster </a:t>
            </a:r>
            <a:r>
              <a:rPr lang="en-US" sz="4000" spc="-80" dirty="0">
                <a:latin typeface="Avenir Heavy"/>
                <a:cs typeface="Avenir Light"/>
              </a:rPr>
              <a:t>Management</a:t>
            </a:r>
          </a:p>
          <a:p>
            <a:pPr lvl="2"/>
            <a:r>
              <a:rPr lang="en-US" sz="4000" spc="-80" dirty="0">
                <a:latin typeface="Avenir Heavy"/>
                <a:cs typeface="Avenir Light"/>
              </a:rPr>
              <a:t>Manage EMR </a:t>
            </a:r>
            <a:r>
              <a:rPr lang="en-US" sz="4000" spc="-80" dirty="0" smtClean="0">
                <a:latin typeface="Avenir Heavy"/>
                <a:cs typeface="Avenir Light"/>
              </a:rPr>
              <a:t>clusters</a:t>
            </a:r>
          </a:p>
          <a:p>
            <a:pPr lvl="2"/>
            <a:r>
              <a:rPr lang="en-US" sz="4000" kern="0" spc="-80" dirty="0" smtClean="0">
                <a:latin typeface="Avenir Heavy"/>
                <a:cs typeface="Avenir Light"/>
              </a:rPr>
              <a:t>Task Orchestration with </a:t>
            </a:r>
            <a:r>
              <a:rPr lang="en-US" sz="4000" kern="0" spc="-80" dirty="0" err="1" smtClean="0">
                <a:latin typeface="Avenir Heavy"/>
                <a:cs typeface="Avenir Light"/>
              </a:rPr>
              <a:t>Activiti</a:t>
            </a:r>
            <a:r>
              <a:rPr lang="en-US" sz="4000" kern="0" spc="-80" dirty="0" smtClean="0">
                <a:latin typeface="Avenir Heavy"/>
                <a:cs typeface="Avenir Light"/>
              </a:rPr>
              <a:t>, EMR Steps and </a:t>
            </a:r>
            <a:r>
              <a:rPr lang="en-US" sz="4000" kern="0" spc="-80" dirty="0" err="1" smtClean="0">
                <a:latin typeface="Avenir Heavy"/>
                <a:cs typeface="Avenir Light"/>
              </a:rPr>
              <a:t>Oozie</a:t>
            </a:r>
            <a:endParaRPr lang="en-US" sz="4000" kern="0" spc="-80" dirty="0">
              <a:latin typeface="Avenir Heavy"/>
              <a:cs typeface="Avenir Light"/>
            </a:endParaRPr>
          </a:p>
          <a:p>
            <a:pPr lvl="1"/>
            <a:r>
              <a:rPr lang="en-US" sz="4000" kern="0" spc="-80" dirty="0" smtClean="0">
                <a:latin typeface="Avenir Heavy"/>
                <a:cs typeface="Avenir Light"/>
              </a:rPr>
              <a:t>Lineage and Usage</a:t>
            </a:r>
          </a:p>
          <a:p>
            <a:pPr lvl="2"/>
            <a:r>
              <a:rPr lang="en-US" sz="4000" kern="0" spc="-80" dirty="0" smtClean="0">
                <a:solidFill>
                  <a:schemeClr val="bg1"/>
                </a:solidFill>
                <a:latin typeface="Avenir Heavy"/>
                <a:cs typeface="Avenir Light"/>
              </a:rPr>
              <a:t>Track publishers, consumers, and job lineage</a:t>
            </a:r>
          </a:p>
        </p:txBody>
      </p:sp>
    </p:spTree>
    <p:extLst>
      <p:ext uri="{BB962C8B-B14F-4D97-AF65-F5344CB8AC3E}">
        <p14:creationId xmlns:p14="http://schemas.microsoft.com/office/powerpoint/2010/main" val="407553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SCALED REUSE </a:t>
            </a:r>
            <a:r>
              <a:rPr lang="en-US" sz="8000" b="0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WITH A </a:t>
            </a:r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SHARED</a:t>
            </a:r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METASTORE</a:t>
            </a:r>
            <a:endParaRPr lang="en-US" sz="8000" b="0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9" y="2289175"/>
            <a:ext cx="10964862" cy="114268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Avenir Heavy"/>
              </a:rPr>
              <a:t>Consider creating a shared hive </a:t>
            </a:r>
            <a:r>
              <a:rPr lang="en-US" sz="4000" dirty="0" err="1">
                <a:solidFill>
                  <a:schemeClr val="bg1"/>
                </a:solidFill>
                <a:latin typeface="Avenir Heavy"/>
              </a:rPr>
              <a:t>metastore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service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venir Heavy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Offload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metastore hydration of tables and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partitions from cluster creation</a:t>
            </a:r>
            <a:endParaRPr lang="en-US" sz="4000" dirty="0">
              <a:solidFill>
                <a:schemeClr val="bg1"/>
              </a:solidFill>
              <a:latin typeface="Avenir Heavy"/>
            </a:endParaRP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Tables with millions of partitions can take hours to initialize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Avenir Heavy"/>
              </a:rPr>
              <a:t>Transient clusters initialize faster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Avoid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duplicative effort by </a:t>
            </a:r>
            <a:r>
              <a:rPr lang="en-US" sz="4000" dirty="0" err="1" smtClean="0">
                <a:solidFill>
                  <a:schemeClr val="bg1"/>
                </a:solidFill>
                <a:latin typeface="Avenir Heavy"/>
              </a:rPr>
              <a:t>dev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 teams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Avenir Heavy"/>
              </a:rPr>
              <a:t>Register new tables and partitions as the data arrives via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notifications</a:t>
            </a:r>
            <a:endParaRPr lang="en-US" sz="4000" dirty="0">
              <a:solidFill>
                <a:schemeClr val="bg1"/>
              </a:solidFill>
              <a:latin typeface="Avenir Heavy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811000" y="2307771"/>
            <a:ext cx="11811000" cy="11426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anose="05000000000000000000" pitchFamily="2" charset="2"/>
              <a:buChar char="§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Separate metastore instances are needed for Hive 0.13, Hive 1.0 and Presto</a:t>
            </a:r>
          </a:p>
          <a:p>
            <a:endParaRPr lang="en-US" sz="2400" kern="0" dirty="0" smtClean="0">
              <a:solidFill>
                <a:schemeClr val="bg1"/>
              </a:solidFill>
              <a:latin typeface="Avenir Heavy"/>
            </a:endParaRPr>
          </a:p>
          <a:p>
            <a:r>
              <a:rPr lang="en-US" sz="4000" kern="0" dirty="0" smtClean="0">
                <a:solidFill>
                  <a:schemeClr val="bg1"/>
                </a:solidFill>
                <a:latin typeface="Avenir Heavy"/>
              </a:rPr>
              <a:t>Benefits:</a:t>
            </a:r>
          </a:p>
          <a:p>
            <a:pPr lvl="1"/>
            <a:r>
              <a:rPr lang="en-US" sz="4000" kern="0" dirty="0" smtClean="0">
                <a:solidFill>
                  <a:schemeClr val="bg1"/>
                </a:solidFill>
                <a:latin typeface="Avenir Heavy"/>
              </a:rPr>
              <a:t>Bring your own compute</a:t>
            </a:r>
          </a:p>
          <a:p>
            <a:pPr lvl="1"/>
            <a:r>
              <a:rPr lang="en-US" sz="4000" kern="0" dirty="0" smtClean="0">
                <a:solidFill>
                  <a:schemeClr val="bg1"/>
                </a:solidFill>
                <a:latin typeface="Avenir Heavy"/>
              </a:rPr>
              <a:t>Separation of concerns for different workloads</a:t>
            </a:r>
          </a:p>
          <a:p>
            <a:pPr lvl="1"/>
            <a:r>
              <a:rPr lang="en-US" sz="4000" kern="0" dirty="0" smtClean="0">
                <a:solidFill>
                  <a:schemeClr val="bg1"/>
                </a:solidFill>
                <a:latin typeface="Avenir Heavy"/>
              </a:rPr>
              <a:t>Optimize cluster configuration for the workload</a:t>
            </a:r>
          </a:p>
          <a:p>
            <a:pPr lvl="1"/>
            <a:r>
              <a:rPr lang="en-US" sz="4000" kern="0" dirty="0" smtClean="0">
                <a:solidFill>
                  <a:schemeClr val="bg1"/>
                </a:solidFill>
                <a:latin typeface="Avenir Heavy"/>
              </a:rPr>
              <a:t>Avoid compromises as you would in a shared database/appliance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Fault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tolerance &amp; DR with Multi-AZ RDS</a:t>
            </a:r>
          </a:p>
          <a:p>
            <a:pPr lvl="1"/>
            <a:endParaRPr lang="en-US" sz="4000" kern="0" dirty="0">
              <a:latin typeface="Avenir Heavy"/>
            </a:endParaRPr>
          </a:p>
          <a:p>
            <a:endParaRPr lang="en-US" sz="4000" kern="0" dirty="0" smtClean="0">
              <a:solidFill>
                <a:schemeClr val="bg1"/>
              </a:solidFill>
              <a:latin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02409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RIGHT SIZE </a:t>
            </a:r>
            <a:r>
              <a:rPr lang="en-US" sz="8000" b="0" dirty="0" smtClean="0">
                <a:latin typeface="Avenir Heavy"/>
              </a:rPr>
              <a:t>YOUR CLUSTER</a:t>
            </a:r>
            <a:endParaRPr lang="en-US" sz="8000" b="0" dirty="0">
              <a:latin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286000"/>
            <a:ext cx="17213262" cy="11426825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Avenir Heavy"/>
              </a:rPr>
              <a:t>Transient use cases: </a:t>
            </a:r>
            <a:r>
              <a:rPr lang="en-US" sz="4400" dirty="0" smtClean="0">
                <a:solidFill>
                  <a:schemeClr val="bg1"/>
                </a:solidFill>
                <a:latin typeface="Avenir Heavy"/>
              </a:rPr>
              <a:t>Batch and Progressive analytics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Size cluster based on run times and pricing structure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Use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Spot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and Fixed Duration pricing when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you have flexible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SLA</a:t>
            </a:r>
          </a:p>
          <a:p>
            <a:endParaRPr lang="en-US" sz="2800" dirty="0">
              <a:solidFill>
                <a:schemeClr val="bg1"/>
              </a:solidFill>
              <a:latin typeface="Avenir Heavy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Avenir Heavy"/>
              </a:rPr>
              <a:t>Always-On </a:t>
            </a:r>
            <a:r>
              <a:rPr lang="en-US" sz="4400" dirty="0">
                <a:solidFill>
                  <a:schemeClr val="bg1"/>
                </a:solidFill>
                <a:latin typeface="Avenir Heavy"/>
              </a:rPr>
              <a:t>use case:  Interactive </a:t>
            </a:r>
            <a:r>
              <a:rPr lang="en-US" sz="4400" dirty="0" smtClean="0">
                <a:solidFill>
                  <a:schemeClr val="bg1"/>
                </a:solidFill>
                <a:latin typeface="Avenir Heavy"/>
              </a:rPr>
              <a:t>analytics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Size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Core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nodes based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on HDFS needs (statistics, logging, </a:t>
            </a:r>
            <a:r>
              <a:rPr lang="en-US" sz="4000" dirty="0" err="1" smtClean="0">
                <a:solidFill>
                  <a:schemeClr val="bg1"/>
                </a:solidFill>
                <a:latin typeface="Avenir Heavy"/>
              </a:rPr>
              <a:t>etc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)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Reserve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Master and Core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nodes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Resize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# of Task nodes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as needed</a:t>
            </a:r>
            <a:endParaRPr lang="en-US" sz="4000" dirty="0" smtClean="0">
              <a:solidFill>
                <a:schemeClr val="bg1"/>
              </a:solidFill>
              <a:latin typeface="Avenir Heavy"/>
            </a:endParaRPr>
          </a:p>
          <a:p>
            <a:endParaRPr lang="en-US" sz="2800" dirty="0" smtClean="0">
              <a:solidFill>
                <a:schemeClr val="bg1"/>
              </a:solidFill>
              <a:latin typeface="Avenir Heavy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Keep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Core to Task ration of 1:5 to avoid bottlenecks</a:t>
            </a:r>
          </a:p>
          <a:p>
            <a:endParaRPr lang="en-US" sz="2800" dirty="0" smtClean="0">
              <a:solidFill>
                <a:schemeClr val="bg1"/>
              </a:solidFill>
              <a:latin typeface="Avenir Heavy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Use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Spot and Fixed Duration pricing </a:t>
            </a:r>
            <a:r>
              <a:rPr lang="en-US" sz="4000" dirty="0">
                <a:solidFill>
                  <a:schemeClr val="bg1"/>
                </a:solidFill>
                <a:latin typeface="Avenir Heavy"/>
              </a:rPr>
              <a:t>on Task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</a:rPr>
              <a:t>nodes to manage costs</a:t>
            </a:r>
            <a:endParaRPr lang="en-US" sz="4400" dirty="0">
              <a:solidFill>
                <a:schemeClr val="bg1"/>
              </a:solidFill>
              <a:latin typeface="Avenir Heav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539" y="4267200"/>
            <a:ext cx="4634661" cy="46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5171439"/>
              </p:ext>
            </p:extLst>
          </p:nvPr>
        </p:nvGraphicFramePr>
        <p:xfrm>
          <a:off x="617538" y="2293938"/>
          <a:ext cx="10355262" cy="944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96628560"/>
              </p:ext>
            </p:extLst>
          </p:nvPr>
        </p:nvGraphicFramePr>
        <p:xfrm>
          <a:off x="12954000" y="2311523"/>
          <a:ext cx="10355262" cy="944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latin typeface="Avenir Heavy"/>
              </a:rPr>
              <a:t>ELASTICITY </a:t>
            </a:r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METRICS</a:t>
            </a:r>
            <a:endParaRPr lang="en-US" sz="8000" b="0" dirty="0">
              <a:solidFill>
                <a:srgbClr val="FF8000"/>
              </a:solidFill>
              <a:latin typeface="Avenir Heav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17581" y="2667000"/>
            <a:ext cx="695661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spc="0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uFillTx/>
                <a:latin typeface="Avenir Heavy" charset="0"/>
                <a:ea typeface="Avenir Heavy" charset="0"/>
                <a:cs typeface="Avenir Heavy" charset="0"/>
                <a:sym typeface="Arial"/>
              </a:rPr>
              <a:t>Node distribution for </a:t>
            </a:r>
            <a:r>
              <a:rPr lang="en-US" sz="3200" b="1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October 22nd</a:t>
            </a:r>
            <a:endParaRPr kumimoji="0" lang="en-US" sz="3200" b="1" u="none" strike="noStrike" cap="none" spc="0" normalizeH="0" baseline="0" dirty="0">
              <a:ln>
                <a:noFill/>
              </a:ln>
              <a:solidFill>
                <a:srgbClr val="FF8000"/>
              </a:solidFill>
              <a:effectLst/>
              <a:uFillTx/>
              <a:latin typeface="Avenir Heavy" charset="0"/>
              <a:ea typeface="Avenir Heavy" charset="0"/>
              <a:cs typeface="Avenir Heavy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00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5558"/>
            <a:ext cx="21662709" cy="121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AD HOC </a:t>
            </a:r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</a:rPr>
              <a:t>QUERY EXAMPLE</a:t>
            </a:r>
            <a:endParaRPr lang="en-US" sz="8000" b="0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Instantaneous access to the data lake</a:t>
            </a:r>
          </a:p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Easy data discovery</a:t>
            </a:r>
          </a:p>
          <a:p>
            <a:pPr lvl="1"/>
            <a:r>
              <a:rPr lang="en-US" sz="4000" dirty="0" smtClean="0">
                <a:latin typeface="Avenir Heavy" charset="0"/>
                <a:ea typeface="Avenir Heavy" charset="0"/>
                <a:cs typeface="Avenir Heavy" charset="0"/>
              </a:rPr>
              <a:t>Shared metastore updated automatically from Data Management of all new table &amp; partitions</a:t>
            </a:r>
          </a:p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Right tools for the right queries</a:t>
            </a:r>
          </a:p>
          <a:p>
            <a:pPr lvl="1"/>
            <a:r>
              <a:rPr lang="en-US" sz="4000" dirty="0" smtClean="0">
                <a:latin typeface="Avenir Heavy" charset="0"/>
                <a:ea typeface="Avenir Heavy" charset="0"/>
                <a:cs typeface="Avenir Heavy" charset="0"/>
              </a:rPr>
              <a:t>Presto for interactive </a:t>
            </a:r>
            <a:r>
              <a:rPr lang="en-US" sz="4000" dirty="0" smtClean="0">
                <a:latin typeface="Avenir Heavy" charset="0"/>
                <a:ea typeface="Avenir Heavy" charset="0"/>
                <a:cs typeface="Avenir Heavy" charset="0"/>
              </a:rPr>
              <a:t>data slices</a:t>
            </a:r>
            <a:endParaRPr lang="en-US" sz="4000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 lvl="1"/>
            <a:r>
              <a:rPr lang="en-US" sz="4000" dirty="0" smtClean="0">
                <a:latin typeface="Avenir Heavy" charset="0"/>
                <a:ea typeface="Avenir Heavy" charset="0"/>
                <a:cs typeface="Avenir Heavy" charset="0"/>
              </a:rPr>
              <a:t>Hive (M/R and </a:t>
            </a:r>
            <a:r>
              <a:rPr lang="en-US" sz="4000" dirty="0" err="1" smtClean="0">
                <a:latin typeface="Avenir Heavy" charset="0"/>
                <a:ea typeface="Avenir Heavy" charset="0"/>
                <a:cs typeface="Avenir Heavy" charset="0"/>
              </a:rPr>
              <a:t>Tez</a:t>
            </a:r>
            <a:r>
              <a:rPr lang="en-US" sz="4000" dirty="0" smtClean="0">
                <a:latin typeface="Avenir Heavy" charset="0"/>
                <a:ea typeface="Avenir Heavy" charset="0"/>
                <a:cs typeface="Avenir Heavy" charset="0"/>
              </a:rPr>
              <a:t>) for complex </a:t>
            </a:r>
            <a:r>
              <a:rPr lang="en-US" sz="4000" dirty="0" smtClean="0">
                <a:latin typeface="Avenir Heavy" charset="0"/>
                <a:ea typeface="Avenir Heavy" charset="0"/>
                <a:cs typeface="Avenir Heavy" charset="0"/>
              </a:rPr>
              <a:t>queries and transforms</a:t>
            </a:r>
            <a:endParaRPr lang="en-US" sz="4000" dirty="0" smtClean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>
                <a:latin typeface="Avenir Heavy" charset="0"/>
                <a:ea typeface="Avenir Heavy" charset="0"/>
                <a:cs typeface="Avenir Heavy" charset="0"/>
              </a:rPr>
              <a:t>Share common DDL and ORC files between Hive and Presto</a:t>
            </a:r>
          </a:p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Separate concerns through separate clusters</a:t>
            </a:r>
          </a:p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Data is always available</a:t>
            </a:r>
          </a:p>
          <a:p>
            <a:pPr lvl="1"/>
            <a:r>
              <a:rPr lang="en-US" sz="4000" dirty="0" smtClean="0">
                <a:latin typeface="Avenir Heavy" charset="0"/>
                <a:ea typeface="Avenir Heavy" charset="0"/>
                <a:cs typeface="Avenir Heavy" charset="0"/>
              </a:rPr>
              <a:t>No load/unload operations</a:t>
            </a:r>
            <a:endParaRPr lang="en-US" dirty="0" smtClean="0"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EXPLORATORY</a:t>
            </a:r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</a:rPr>
              <a:t> ANALYTICS EXAMPLE</a:t>
            </a:r>
            <a:endParaRPr lang="en-US" sz="8000" b="0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5410200" cy="9296400"/>
          </a:xfrm>
        </p:spPr>
        <p:txBody>
          <a:bodyPr/>
          <a:lstStyle/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Audit Trail Information</a:t>
            </a:r>
          </a:p>
          <a:p>
            <a:endParaRPr lang="en-US" dirty="0" smtClean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Filtering, Summarization, Pivoting</a:t>
            </a:r>
          </a:p>
          <a:p>
            <a:endParaRPr lang="en-US" dirty="0" smtClean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Going beyond        desktop tools</a:t>
            </a:r>
            <a:endParaRPr lang="en-US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12" t="10377"/>
          <a:stretch/>
        </p:blipFill>
        <p:spPr>
          <a:xfrm>
            <a:off x="6477000" y="2667000"/>
            <a:ext cx="17694886" cy="7543800"/>
          </a:xfrm>
          <a:prstGeom prst="rect">
            <a:avLst/>
          </a:prstGeom>
          <a:ln w="38100" cap="sq">
            <a:solidFill>
              <a:srgbClr val="FF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03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SPECIALIZED </a:t>
            </a:r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</a:rPr>
              <a:t>ANALYTICS </a:t>
            </a:r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</a:rPr>
              <a:t>EXAMPLE</a:t>
            </a:r>
            <a:endParaRPr lang="en-US" sz="8000" b="0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809874"/>
            <a:ext cx="7458879" cy="8963025"/>
          </a:xfrm>
        </p:spPr>
        <p:txBody>
          <a:bodyPr/>
          <a:lstStyle/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Market Reconstruction</a:t>
            </a:r>
          </a:p>
          <a:p>
            <a:endParaRPr lang="en-US" dirty="0" smtClean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Pre-computed Order Lifecycles</a:t>
            </a:r>
          </a:p>
          <a:p>
            <a:endParaRPr lang="en-US" dirty="0" smtClean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3+ </a:t>
            </a:r>
            <a:r>
              <a:rPr lang="en-US" dirty="0">
                <a:latin typeface="Avenir Heavy" charset="0"/>
                <a:ea typeface="Avenir Heavy" charset="0"/>
                <a:cs typeface="Avenir Heavy" charset="0"/>
              </a:rPr>
              <a:t>t</a:t>
            </a:r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rillion nodes &amp; 600 billion edges</a:t>
            </a:r>
          </a:p>
          <a:p>
            <a:endParaRPr lang="en-US" dirty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dirty="0" err="1" smtClean="0">
                <a:latin typeface="Avenir Heavy" charset="0"/>
                <a:ea typeface="Avenir Heavy" charset="0"/>
                <a:cs typeface="Avenir Heavy" charset="0"/>
              </a:rPr>
              <a:t>Hbase</a:t>
            </a:r>
            <a:r>
              <a:rPr lang="en-US" dirty="0" smtClean="0">
                <a:latin typeface="Avenir Heavy" charset="0"/>
                <a:ea typeface="Avenir Heavy" charset="0"/>
                <a:cs typeface="Avenir Heavy" charset="0"/>
              </a:rPr>
              <a:t> schema on-read solution</a:t>
            </a:r>
          </a:p>
          <a:p>
            <a:endParaRPr lang="en-US" dirty="0" smtClean="0">
              <a:latin typeface="Avenir Heavy" charset="0"/>
              <a:ea typeface="Avenir Heavy" charset="0"/>
              <a:cs typeface="Avenir Heavy" charset="0"/>
            </a:endParaRPr>
          </a:p>
          <a:p>
            <a:endParaRPr lang="en-US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48" y="2514600"/>
            <a:ext cx="161058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23134638" cy="20526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  <a:sym typeface="Arial" charset="0"/>
              </a:rPr>
              <a:t>WHO IS </a:t>
            </a:r>
            <a:r>
              <a:rPr lang="en-US" sz="8000" b="0" dirty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  <a:sym typeface="Arial" charset="0"/>
              </a:rPr>
              <a:t>FINRA</a:t>
            </a:r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  <a:sym typeface="Arial" charset="0"/>
              </a:rPr>
              <a:t>?</a:t>
            </a:r>
            <a:endParaRPr lang="en-US" sz="8000" b="0" dirty="0" smtClean="0">
              <a:solidFill>
                <a:srgbClr val="FF8000"/>
              </a:solidFill>
              <a:latin typeface="Avenir Heavy" charset="0"/>
              <a:ea typeface="Avenir Heavy" charset="0"/>
              <a:cs typeface="Avenir Heavy" charset="0"/>
              <a:sym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305050"/>
            <a:ext cx="17602200" cy="9928452"/>
          </a:xfrm>
        </p:spPr>
        <p:txBody>
          <a:bodyPr/>
          <a:lstStyle/>
          <a:p>
            <a:pPr marL="0" indent="0" algn="l">
              <a:defRPr/>
            </a:pPr>
            <a:r>
              <a:rPr lang="en-US" sz="4400" b="1" dirty="0" smtClean="0">
                <a:solidFill>
                  <a:srgbClr val="FF8000"/>
                </a:solidFill>
                <a:latin typeface="Avenir Heavy"/>
                <a:cs typeface="Avenir Heavy"/>
                <a:sym typeface="Arial" charset="0"/>
              </a:rPr>
              <a:t>Regulate 99% Equities and 70% of Options activity in the U.S.</a:t>
            </a:r>
          </a:p>
          <a:p>
            <a:pPr marL="1028700" lvl="1" indent="-571500" algn="l">
              <a:buClr>
                <a:srgbClr val="FF0000"/>
              </a:buClr>
              <a:buFont typeface="Arial"/>
              <a:buChar char="•"/>
              <a:defRPr/>
            </a:pP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Up to 75B market events/day</a:t>
            </a:r>
          </a:p>
          <a:p>
            <a:pPr marL="1028700" lvl="1" indent="-571500" algn="l">
              <a:buClr>
                <a:srgbClr val="FF0000"/>
              </a:buClr>
              <a:buFont typeface="Arial"/>
              <a:buChar char="•"/>
              <a:defRPr/>
            </a:pP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Reconstruct the market containing </a:t>
            </a: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several trillion events</a:t>
            </a:r>
            <a:endParaRPr lang="en-US" sz="4000" dirty="0" smtClean="0">
              <a:latin typeface="Avenir Light"/>
              <a:cs typeface="Avenir Light"/>
              <a:sym typeface="Arial" charset="0"/>
            </a:endParaRPr>
          </a:p>
          <a:p>
            <a:pPr marL="457200" lvl="1" indent="0" algn="l">
              <a:defRPr/>
            </a:pPr>
            <a:endParaRPr lang="en-US" sz="4000" dirty="0" smtClean="0">
              <a:latin typeface="Avenir Light"/>
              <a:cs typeface="Avenir Light"/>
              <a:sym typeface="Arial" charset="0"/>
            </a:endParaRPr>
          </a:p>
          <a:p>
            <a:pPr marL="0" indent="0" algn="l">
              <a:defRPr/>
            </a:pPr>
            <a:r>
              <a:rPr lang="en-US" sz="4400" b="1" dirty="0" smtClean="0">
                <a:solidFill>
                  <a:srgbClr val="FF8000"/>
                </a:solidFill>
                <a:latin typeface="Avenir Heavy"/>
                <a:cs typeface="Avenir Heavy"/>
                <a:sym typeface="Arial" charset="0"/>
              </a:rPr>
              <a:t>Detect &amp; Investigate</a:t>
            </a:r>
          </a:p>
          <a:p>
            <a:pPr marL="1028700" lvl="1" indent="-571500" algn="l">
              <a:buClr>
                <a:srgbClr val="FF0000"/>
              </a:buClr>
              <a:buFont typeface="Arial"/>
              <a:buChar char="•"/>
              <a:defRPr/>
            </a:pP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Identify market manipulations, insider trading, </a:t>
            </a: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and fraud</a:t>
            </a:r>
          </a:p>
          <a:p>
            <a:pPr marL="1028700" lvl="1" indent="-571500" algn="l">
              <a:buClr>
                <a:srgbClr val="FF0000"/>
              </a:buClr>
              <a:buFont typeface="Arial"/>
              <a:buChar char="•"/>
              <a:defRPr/>
            </a:pP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Ensure </a:t>
            </a:r>
            <a:r>
              <a:rPr lang="en-US" sz="4000" dirty="0">
                <a:latin typeface="Avenir Light"/>
                <a:cs typeface="Avenir Light"/>
                <a:sym typeface="Arial" charset="0"/>
              </a:rPr>
              <a:t>rule compliance </a:t>
            </a:r>
          </a:p>
          <a:p>
            <a:pPr marL="457200" lvl="1" indent="0" algn="l">
              <a:defRPr/>
            </a:pPr>
            <a:endParaRPr lang="en-US" sz="4000" dirty="0" smtClean="0">
              <a:latin typeface="Avenir Light"/>
              <a:cs typeface="Avenir Light"/>
              <a:sym typeface="Arial" charset="0"/>
            </a:endParaRPr>
          </a:p>
          <a:p>
            <a:pPr marL="0" indent="0" algn="l">
              <a:defRPr/>
            </a:pPr>
            <a:r>
              <a:rPr lang="en-US" sz="4400" b="1" dirty="0" smtClean="0">
                <a:solidFill>
                  <a:srgbClr val="FF8000"/>
                </a:solidFill>
                <a:latin typeface="Avenir Heavy"/>
                <a:cs typeface="Avenir Heavy"/>
                <a:sym typeface="Arial" charset="0"/>
              </a:rPr>
              <a:t>Enforce &amp; Discipline</a:t>
            </a:r>
            <a:endParaRPr lang="en-US" sz="4000" b="1" dirty="0" smtClean="0">
              <a:solidFill>
                <a:srgbClr val="FF8000"/>
              </a:solidFill>
              <a:latin typeface="Avenir Heavy"/>
              <a:cs typeface="Avenir Heavy"/>
              <a:sym typeface="Arial" charset="0"/>
            </a:endParaRPr>
          </a:p>
          <a:p>
            <a:pPr marL="1028700" lvl="1" indent="-571500" algn="l">
              <a:buClr>
                <a:srgbClr val="FF0000"/>
              </a:buClr>
              <a:buFont typeface="Arial"/>
              <a:buChar char="•"/>
              <a:defRPr/>
            </a:pP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Fine </a:t>
            </a: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and bar broker dealers</a:t>
            </a:r>
          </a:p>
          <a:p>
            <a:pPr marL="1028700" lvl="1" indent="-571500" algn="l">
              <a:buClr>
                <a:srgbClr val="FF0000"/>
              </a:buClr>
              <a:buFont typeface="Arial"/>
              <a:buChar char="•"/>
              <a:defRPr/>
            </a:pPr>
            <a:r>
              <a:rPr lang="en-US" sz="4000" dirty="0" smtClean="0">
                <a:latin typeface="Avenir Light"/>
                <a:cs typeface="Avenir Light"/>
                <a:sym typeface="Arial" charset="0"/>
              </a:rPr>
              <a:t>Refer matters to the SEC and other authorities</a:t>
            </a: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0" y="574675"/>
            <a:ext cx="21447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39600" y="-75586"/>
            <a:ext cx="12309088" cy="123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8"/>
          <a:stretch/>
        </p:blipFill>
        <p:spPr>
          <a:xfrm>
            <a:off x="4648200" y="1828800"/>
            <a:ext cx="20421600" cy="9753601"/>
          </a:xfrm>
          <a:prstGeom prst="rect">
            <a:avLst/>
          </a:prstGeom>
        </p:spPr>
      </p:pic>
      <p:sp>
        <p:nvSpPr>
          <p:cNvPr id="112" name="Title 1"/>
          <p:cNvSpPr txBox="1">
            <a:spLocks/>
          </p:cNvSpPr>
          <p:nvPr/>
        </p:nvSpPr>
        <p:spPr bwMode="auto">
          <a:xfrm>
            <a:off x="769938" y="393700"/>
            <a:ext cx="23134637" cy="20526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96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algn="l"/>
            <a:r>
              <a:rPr lang="en-US" sz="8000" b="0" kern="0" dirty="0" smtClean="0">
                <a:solidFill>
                  <a:srgbClr val="FF8000"/>
                </a:solidFill>
                <a:latin typeface="Avenir Heavy"/>
              </a:rPr>
              <a:t>EMBEDDED</a:t>
            </a:r>
            <a:r>
              <a:rPr lang="en-US" sz="8000" b="0" kern="0" dirty="0" smtClean="0">
                <a:solidFill>
                  <a:schemeClr val="bg1"/>
                </a:solidFill>
                <a:latin typeface="Avenir Heavy"/>
              </a:rPr>
              <a:t> ANALYTICS EXAMPLE</a:t>
            </a:r>
            <a:endParaRPr lang="en-US" b="0" kern="0" dirty="0">
              <a:solidFill>
                <a:srgbClr val="FF8000"/>
              </a:solidFill>
              <a:latin typeface="Avenir Heav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446338"/>
            <a:ext cx="5638800" cy="9745662"/>
          </a:xfrm>
        </p:spPr>
        <p:txBody>
          <a:bodyPr/>
          <a:lstStyle/>
          <a:p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Embed scalable analytics into the workflow application</a:t>
            </a:r>
          </a:p>
          <a:p>
            <a:endParaRPr lang="en-US" sz="2800" dirty="0" smtClean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Provide richer Ad Hoc tools for </a:t>
            </a:r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analysis</a:t>
            </a:r>
            <a:endParaRPr lang="en-US" sz="4400" dirty="0" smtClean="0">
              <a:latin typeface="Avenir Heavy" charset="0"/>
              <a:ea typeface="Avenir Heavy" charset="0"/>
              <a:cs typeface="Avenir Heavy" charset="0"/>
            </a:endParaRPr>
          </a:p>
          <a:p>
            <a:endParaRPr lang="en-US" sz="2800" dirty="0"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Integrated with Surveillance Catalog</a:t>
            </a:r>
          </a:p>
        </p:txBody>
      </p:sp>
    </p:spTree>
    <p:extLst>
      <p:ext uri="{BB962C8B-B14F-4D97-AF65-F5344CB8AC3E}">
        <p14:creationId xmlns:p14="http://schemas.microsoft.com/office/powerpoint/2010/main" val="2164748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latin typeface="Avenir Heavy"/>
              </a:rPr>
              <a:t>THE </a:t>
            </a:r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IMPACT</a:t>
            </a:r>
            <a:endParaRPr lang="en-US" sz="8000" b="0" dirty="0">
              <a:solidFill>
                <a:srgbClr val="FF8000"/>
              </a:solidFill>
              <a:latin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Heavy" charset="0"/>
                <a:ea typeface="Avenir Heavy" charset="0"/>
                <a:cs typeface="Avenir Heavy" charset="0"/>
              </a:rPr>
              <a:t>Removed obstacles</a:t>
            </a:r>
          </a:p>
          <a:p>
            <a:pPr marL="1828800" lvl="6" indent="0">
              <a:spcBef>
                <a:spcPts val="2100"/>
              </a:spcBef>
              <a:buNone/>
              <a:defRPr/>
            </a:pPr>
            <a:r>
              <a:rPr lang="ja-JP" altLang="en-US" dirty="0">
                <a:latin typeface="Avenir Heavy" charset="0"/>
                <a:ea typeface="Avenir Heavy" charset="0"/>
                <a:cs typeface="Avenir Heavy" charset="0"/>
              </a:rPr>
              <a:t>“</a:t>
            </a:r>
            <a:r>
              <a:rPr lang="en-US" altLang="ja-JP" i="1" dirty="0">
                <a:latin typeface="Avenir Heavy" charset="0"/>
                <a:ea typeface="Avenir Heavy" charset="0"/>
                <a:cs typeface="Avenir Heavy" charset="0"/>
              </a:rPr>
              <a:t>Before data analysis of this magnitude required intervention from the technology team.</a:t>
            </a:r>
            <a:r>
              <a:rPr lang="ja-JP" altLang="en-US" dirty="0">
                <a:latin typeface="Avenir Heavy" charset="0"/>
                <a:ea typeface="Avenir Heavy" charset="0"/>
                <a:cs typeface="Avenir Heavy" charset="0"/>
              </a:rPr>
              <a:t>”</a:t>
            </a:r>
            <a:endParaRPr lang="en-US" altLang="ja-JP" dirty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defRPr/>
            </a:pPr>
            <a:r>
              <a:rPr lang="en-US" altLang="en-US" dirty="0">
                <a:latin typeface="Avenir Heavy" charset="0"/>
                <a:ea typeface="Avenir Heavy" charset="0"/>
                <a:cs typeface="Avenir Heavy" charset="0"/>
              </a:rPr>
              <a:t>Lowered the cost of curiosity</a:t>
            </a:r>
          </a:p>
          <a:p>
            <a:pPr marL="1828800" lvl="6" indent="0">
              <a:spcBef>
                <a:spcPts val="2100"/>
              </a:spcBef>
              <a:buNone/>
              <a:defRPr/>
            </a:pPr>
            <a:r>
              <a:rPr lang="en-US" altLang="en-US" dirty="0">
                <a:latin typeface="Avenir Heavy" charset="0"/>
                <a:ea typeface="Avenir Heavy" charset="0"/>
                <a:cs typeface="Avenir Heavy" charset="0"/>
              </a:rPr>
              <a:t>“</a:t>
            </a:r>
            <a:r>
              <a:rPr lang="en-US" altLang="en-US" i="1" dirty="0">
                <a:latin typeface="Avenir Heavy" charset="0"/>
                <a:ea typeface="Avenir Heavy" charset="0"/>
                <a:cs typeface="Avenir Heavy" charset="0"/>
              </a:rPr>
              <a:t>Analysts are able to quickly obtain a full picture of what happens to an order over time, helping to inform decision making as to whether a rule violation has occurred.” </a:t>
            </a:r>
          </a:p>
          <a:p>
            <a:pPr>
              <a:defRPr/>
            </a:pPr>
            <a:r>
              <a:rPr lang="en-US" altLang="ja-JP" dirty="0" smtClean="0">
                <a:latin typeface="Avenir Heavy" charset="0"/>
                <a:ea typeface="Avenir Heavy" charset="0"/>
                <a:cs typeface="Avenir Heavy" charset="0"/>
              </a:rPr>
              <a:t>Optimize </a:t>
            </a:r>
            <a:r>
              <a:rPr lang="en-US" altLang="ja-JP" dirty="0">
                <a:latin typeface="Avenir Heavy" charset="0"/>
                <a:ea typeface="Avenir Heavy" charset="0"/>
                <a:cs typeface="Avenir Heavy" charset="0"/>
              </a:rPr>
              <a:t>batch and interactive workloads without compromise</a:t>
            </a:r>
          </a:p>
          <a:p>
            <a:pPr>
              <a:defRPr/>
            </a:pPr>
            <a:r>
              <a:rPr lang="en-US" altLang="ja-JP" dirty="0">
                <a:latin typeface="Avenir Heavy" charset="0"/>
                <a:ea typeface="Avenir Heavy" charset="0"/>
                <a:cs typeface="Avenir Heavy" charset="0"/>
              </a:rPr>
              <a:t>Elasticity allows us to process years of data in days </a:t>
            </a:r>
            <a:r>
              <a:rPr lang="en-US" altLang="ja-JP" dirty="0" smtClean="0">
                <a:latin typeface="Avenir Heavy" charset="0"/>
                <a:ea typeface="Avenir Heavy" charset="0"/>
                <a:cs typeface="Avenir Heavy" charset="0"/>
              </a:rPr>
              <a:t>rather than </a:t>
            </a:r>
            <a:r>
              <a:rPr lang="en-US" altLang="ja-JP" dirty="0">
                <a:latin typeface="Avenir Heavy" charset="0"/>
                <a:ea typeface="Avenir Heavy" charset="0"/>
                <a:cs typeface="Avenir Heavy" charset="0"/>
              </a:rPr>
              <a:t>months while saving money </a:t>
            </a:r>
          </a:p>
          <a:p>
            <a:pPr>
              <a:defRPr/>
            </a:pPr>
            <a:r>
              <a:rPr lang="en-US" altLang="ja-JP" dirty="0">
                <a:latin typeface="Avenir Heavy" charset="0"/>
                <a:ea typeface="Avenir Heavy" charset="0"/>
                <a:cs typeface="Avenir Heavy" charset="0"/>
              </a:rPr>
              <a:t>Increased </a:t>
            </a:r>
            <a:r>
              <a:rPr lang="en-US" altLang="ja-JP" dirty="0" smtClean="0">
                <a:latin typeface="Avenir Heavy" charset="0"/>
                <a:ea typeface="Avenir Heavy" charset="0"/>
                <a:cs typeface="Avenir Heavy" charset="0"/>
              </a:rPr>
              <a:t>teams’ </a:t>
            </a:r>
            <a:r>
              <a:rPr lang="en-US" altLang="ja-JP" dirty="0">
                <a:latin typeface="Avenir Heavy" charset="0"/>
                <a:ea typeface="Avenir Heavy" charset="0"/>
                <a:cs typeface="Avenir Heavy" charset="0"/>
              </a:rPr>
              <a:t>delivery velocity</a:t>
            </a:r>
          </a:p>
        </p:txBody>
      </p:sp>
    </p:spTree>
    <p:extLst>
      <p:ext uri="{BB962C8B-B14F-4D97-AF65-F5344CB8AC3E}">
        <p14:creationId xmlns:p14="http://schemas.microsoft.com/office/powerpoint/2010/main" val="950637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oadAhead-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365375"/>
            <a:ext cx="24384000" cy="79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TAKEAWAYS</a:t>
            </a:r>
            <a:endParaRPr lang="en-US" sz="8000" b="0" dirty="0">
              <a:latin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2816713"/>
            <a:ext cx="20497800" cy="9146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venir Heavy"/>
              </a:rPr>
              <a:t>Provide the right </a:t>
            </a:r>
            <a:r>
              <a:rPr lang="en-US" dirty="0" smtClean="0">
                <a:latin typeface="Avenir Heavy"/>
              </a:rPr>
              <a:t>tools to the right class of user</a:t>
            </a:r>
            <a:endParaRPr lang="en-US" dirty="0">
              <a:latin typeface="Avenir Heavy"/>
            </a:endParaRPr>
          </a:p>
          <a:p>
            <a:pPr>
              <a:defRPr/>
            </a:pPr>
            <a:r>
              <a:rPr lang="en-US" dirty="0">
                <a:latin typeface="Avenir Heavy"/>
              </a:rPr>
              <a:t>Empower </a:t>
            </a:r>
            <a:r>
              <a:rPr lang="en-US" dirty="0" smtClean="0">
                <a:latin typeface="Avenir Heavy"/>
              </a:rPr>
              <a:t>exploration and sharing</a:t>
            </a:r>
            <a:endParaRPr lang="en-US" dirty="0">
              <a:latin typeface="Avenir Heavy"/>
            </a:endParaRPr>
          </a:p>
          <a:p>
            <a:pPr>
              <a:defRPr/>
            </a:pPr>
            <a:r>
              <a:rPr lang="en-US" dirty="0">
                <a:latin typeface="Avenir Heavy"/>
              </a:rPr>
              <a:t>Stay central and avoid silos</a:t>
            </a:r>
          </a:p>
          <a:p>
            <a:pPr>
              <a:defRPr/>
            </a:pPr>
            <a:r>
              <a:rPr lang="en-US" dirty="0" smtClean="0">
                <a:latin typeface="Avenir Heavy"/>
              </a:rPr>
              <a:t>Emphasize and increase data </a:t>
            </a:r>
            <a:r>
              <a:rPr lang="en-US" dirty="0">
                <a:latin typeface="Avenir Heavy"/>
              </a:rPr>
              <a:t>literacy</a:t>
            </a:r>
          </a:p>
          <a:p>
            <a:pPr>
              <a:defRPr/>
            </a:pPr>
            <a:r>
              <a:rPr lang="en-US" dirty="0" smtClean="0">
                <a:latin typeface="Avenir Heavy"/>
              </a:rPr>
              <a:t>Don’t forget about the UX</a:t>
            </a:r>
            <a:endParaRPr lang="en-US" dirty="0">
              <a:latin typeface="Avenir Heavy"/>
            </a:endParaRPr>
          </a:p>
          <a:p>
            <a:pPr>
              <a:defRPr/>
            </a:pPr>
            <a:r>
              <a:rPr lang="en-US" dirty="0" smtClean="0">
                <a:latin typeface="Avenir Heavy"/>
              </a:rPr>
              <a:t>Collect and analyze metadata, then adapt</a:t>
            </a:r>
            <a:endParaRPr lang="en-US" dirty="0" smtClean="0">
              <a:latin typeface="Avenir Heavy"/>
            </a:endParaRPr>
          </a:p>
          <a:p>
            <a:pPr>
              <a:defRPr/>
            </a:pPr>
            <a:r>
              <a:rPr lang="en-US" dirty="0" smtClean="0">
                <a:latin typeface="Avenir Heavy"/>
              </a:rPr>
              <a:t>IT </a:t>
            </a:r>
            <a:r>
              <a:rPr lang="en-US" dirty="0">
                <a:latin typeface="Avenir Heavy"/>
              </a:rPr>
              <a:t>needs to collaborate as a partner </a:t>
            </a:r>
          </a:p>
        </p:txBody>
      </p:sp>
    </p:spTree>
    <p:extLst>
      <p:ext uri="{BB962C8B-B14F-4D97-AF65-F5344CB8AC3E}">
        <p14:creationId xmlns:p14="http://schemas.microsoft.com/office/powerpoint/2010/main" val="67450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</a:rPr>
              <a:t>ABOUT </a:t>
            </a:r>
            <a:r>
              <a:rPr lang="en-US" sz="8000" b="0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THE</a:t>
            </a:r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 PRESENTERS</a:t>
            </a:r>
            <a:endParaRPr lang="en-US" sz="8000" b="0" dirty="0">
              <a:solidFill>
                <a:srgbClr val="FF8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9" y="3048000"/>
            <a:ext cx="11269662" cy="10668000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latin typeface="Avenir Book" charset="0"/>
                <a:ea typeface="Avenir Book" charset="0"/>
                <a:cs typeface="Avenir Book" charset="0"/>
              </a:rPr>
              <a:t>Scott Donaldson</a:t>
            </a:r>
          </a:p>
          <a:p>
            <a:pPr>
              <a:lnSpc>
                <a:spcPct val="140000"/>
              </a:lnSpc>
              <a:buFont typeface="Arial"/>
              <a:buChar char="•"/>
              <a:defRPr/>
            </a:pPr>
            <a:r>
              <a:rPr lang="en-US" sz="3600" dirty="0">
                <a:latin typeface="Avenir Book" charset="0"/>
                <a:ea typeface="Avenir Book" charset="0"/>
                <a:cs typeface="Avenir Book" charset="0"/>
                <a:sym typeface="Arial" charset="0"/>
              </a:rPr>
              <a:t>Senior 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  <a:sym typeface="Arial" charset="0"/>
              </a:rPr>
              <a:t>Director, FINRA</a:t>
            </a:r>
            <a:endParaRPr lang="en-US" sz="3600" dirty="0">
              <a:latin typeface="Avenir Book" charset="0"/>
              <a:ea typeface="Avenir Book" charset="0"/>
              <a:cs typeface="Avenir Book" charset="0"/>
              <a:sym typeface="Arial" charset="0"/>
            </a:endParaRPr>
          </a:p>
          <a:p>
            <a:pPr>
              <a:lnSpc>
                <a:spcPct val="140000"/>
              </a:lnSpc>
              <a:buFont typeface="Arial"/>
              <a:buChar char="•"/>
              <a:defRPr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  <a:sym typeface="Arial" charset="0"/>
              </a:rPr>
              <a:t>Data Analytics and Surveillance Systems</a:t>
            </a:r>
          </a:p>
          <a:p>
            <a:pPr>
              <a:lnSpc>
                <a:spcPct val="140000"/>
              </a:lnSpc>
              <a:buFont typeface="Arial"/>
              <a:buChar char="•"/>
              <a:defRPr/>
            </a:pPr>
            <a:r>
              <a:rPr lang="en-US" sz="3600" dirty="0" smtClean="0">
                <a:solidFill>
                  <a:srgbClr val="FF8000"/>
                </a:solidFill>
                <a:latin typeface="Avenir Book" charset="0"/>
                <a:ea typeface="Avenir Book" charset="0"/>
                <a:cs typeface="Avenir Book" charset="0"/>
                <a:sym typeface="Arial" charset="0"/>
                <a:hlinkClick r:id="rId3"/>
              </a:rPr>
              <a:t>Scott.Donaldson@finra.org</a:t>
            </a:r>
            <a:endParaRPr lang="en-US" sz="3600" dirty="0" smtClean="0">
              <a:solidFill>
                <a:srgbClr val="FF8000"/>
              </a:solidFill>
              <a:latin typeface="Avenir Book" charset="0"/>
              <a:ea typeface="Avenir Book" charset="0"/>
              <a:cs typeface="Avenir Book" charset="0"/>
              <a:sym typeface="Arial" charset="0"/>
            </a:endParaRPr>
          </a:p>
          <a:p>
            <a:pPr>
              <a:lnSpc>
                <a:spcPct val="140000"/>
              </a:lnSpc>
              <a:buFont typeface="Arial"/>
              <a:buChar char="•"/>
              <a:defRPr/>
            </a:pPr>
            <a:r>
              <a:rPr lang="en-US" sz="3600" dirty="0">
                <a:hlinkClick r:id="rId4"/>
              </a:rPr>
              <a:t>https://</a:t>
            </a:r>
            <a:r>
              <a:rPr lang="en-US" sz="3600" dirty="0" smtClean="0">
                <a:hlinkClick r:id="rId4"/>
              </a:rPr>
              <a:t>www.linkedin.com/in/scottdonaldson</a:t>
            </a:r>
            <a:endParaRPr lang="en-US" sz="3600" dirty="0" smtClean="0"/>
          </a:p>
          <a:p>
            <a:pPr>
              <a:lnSpc>
                <a:spcPct val="140000"/>
              </a:lnSpc>
              <a:buFont typeface="Arial"/>
              <a:buChar char="•"/>
              <a:defRPr/>
            </a:pPr>
            <a:endParaRPr lang="en-US" sz="4000" dirty="0">
              <a:latin typeface="Avenir Book" charset="0"/>
              <a:ea typeface="Avenir Book" charset="0"/>
              <a:cs typeface="Avenir Book" charset="0"/>
              <a:sym typeface="Arial" charset="0"/>
            </a:endParaRPr>
          </a:p>
          <a:p>
            <a:pPr>
              <a:lnSpc>
                <a:spcPct val="140000"/>
              </a:lnSpc>
              <a:buFont typeface="Arial"/>
              <a:buChar char="•"/>
              <a:defRPr/>
            </a:pPr>
            <a:endParaRPr lang="en-US" sz="4000" dirty="0" smtClean="0">
              <a:latin typeface="Avenir Book" charset="0"/>
              <a:ea typeface="Avenir Book" charset="0"/>
              <a:cs typeface="Avenir Book" charset="0"/>
              <a:sym typeface="Arial" charset="0"/>
            </a:endParaRPr>
          </a:p>
          <a:p>
            <a:pPr marL="0" indent="0">
              <a:lnSpc>
                <a:spcPct val="140000"/>
              </a:lnSpc>
              <a:buNone/>
              <a:defRPr/>
            </a:pPr>
            <a:endParaRPr lang="en-US" sz="4000" dirty="0" smtClean="0">
              <a:latin typeface="Avenir Book" charset="0"/>
              <a:ea typeface="Avenir Book" charset="0"/>
              <a:cs typeface="Avenir Book" charset="0"/>
              <a:sym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580938" y="3048000"/>
            <a:ext cx="11269662" cy="10664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anose="05000000000000000000" pitchFamily="2" charset="2"/>
              <a:buChar char="§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buNone/>
            </a:pPr>
            <a:r>
              <a:rPr lang="en-US" sz="6000" b="1" kern="0" dirty="0" smtClean="0">
                <a:latin typeface="Avenir Book" charset="0"/>
                <a:ea typeface="Avenir Book" charset="0"/>
                <a:cs typeface="Avenir Book" charset="0"/>
              </a:rPr>
              <a:t>Matt Cardillo</a:t>
            </a:r>
          </a:p>
          <a:p>
            <a:pPr marL="457200" lvl="1">
              <a:lnSpc>
                <a:spcPct val="140000"/>
              </a:lnSpc>
              <a:spcBef>
                <a:spcPts val="21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Senior Director, FINRA</a:t>
            </a:r>
          </a:p>
          <a:p>
            <a:pPr marL="457200" lvl="1">
              <a:lnSpc>
                <a:spcPct val="140000"/>
              </a:lnSpc>
              <a:spcBef>
                <a:spcPts val="21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Data Analytics</a:t>
            </a:r>
          </a:p>
          <a:p>
            <a:pPr marL="457200" lvl="1">
              <a:lnSpc>
                <a:spcPct val="140000"/>
              </a:lnSpc>
              <a:spcBef>
                <a:spcPts val="2100"/>
              </a:spcBef>
              <a:buFont typeface="Arial"/>
              <a:buChar char="•"/>
              <a:defRPr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  <a:hlinkClick r:id="rId5"/>
              </a:rPr>
              <a:t>Matt.Cardillo@finra.org</a:t>
            </a:r>
            <a:endParaRPr lang="en-US" sz="3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457200" lvl="1">
              <a:lnSpc>
                <a:spcPct val="140000"/>
              </a:lnSpc>
              <a:spcBef>
                <a:spcPts val="2100"/>
              </a:spcBef>
              <a:buFont typeface="Arial"/>
              <a:buChar char="•"/>
              <a:defRPr/>
            </a:pPr>
            <a:r>
              <a:rPr lang="en-US" sz="3600" dirty="0">
                <a:hlinkClick r:id="rId6"/>
              </a:rPr>
              <a:t>https://</a:t>
            </a:r>
            <a:r>
              <a:rPr lang="en-US" sz="3600" dirty="0" smtClean="0">
                <a:hlinkClick r:id="rId6"/>
              </a:rPr>
              <a:t>www.linkedin.com/in/matt-cardillo-3977552</a:t>
            </a:r>
            <a:endParaRPr lang="en-US" sz="3600" dirty="0" smtClean="0"/>
          </a:p>
          <a:p>
            <a:pPr marL="457200" lvl="1">
              <a:lnSpc>
                <a:spcPct val="140000"/>
              </a:lnSpc>
              <a:spcBef>
                <a:spcPts val="2100"/>
              </a:spcBef>
              <a:buFont typeface="Arial"/>
              <a:buChar char="•"/>
              <a:defRPr/>
            </a:pP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87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QUESTIONS?</a:t>
            </a:r>
            <a:endParaRPr lang="en-US" b="0" dirty="0">
              <a:solidFill>
                <a:srgbClr val="FF8000"/>
              </a:solidFill>
              <a:latin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59217"/>
            <a:ext cx="24384000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Learn more at </a:t>
            </a:r>
            <a:r>
              <a:rPr lang="en-US" sz="8000" dirty="0" smtClean="0">
                <a:hlinkClick r:id="rId2"/>
              </a:rPr>
              <a:t>http</a:t>
            </a:r>
            <a:r>
              <a:rPr lang="en-US" sz="8000" dirty="0">
                <a:hlinkClick r:id="rId2"/>
              </a:rPr>
              <a:t>://technology.finra.org</a:t>
            </a:r>
            <a:r>
              <a:rPr lang="en-US" sz="8000" dirty="0" smtClean="0">
                <a:hlinkClick r:id="rId2"/>
              </a:rPr>
              <a:t>/</a:t>
            </a:r>
            <a:endParaRPr lang="en-US" sz="8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7772400"/>
            <a:ext cx="2438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FIRNA Technology is hiring</a:t>
            </a:r>
          </a:p>
          <a:p>
            <a:r>
              <a:rPr lang="en-US" sz="8000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8000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sz="8000" dirty="0" smtClean="0">
                <a:solidFill>
                  <a:schemeClr val="bg1"/>
                </a:solidFill>
                <a:hlinkClick r:id="rId3"/>
              </a:rPr>
              <a:t>technology.finra.org/careers.html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576270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edle-BG.png"/>
          <p:cNvPicPr>
            <a:picLocks noChangeAspect="1"/>
          </p:cNvPicPr>
          <p:nvPr/>
        </p:nvPicPr>
        <p:blipFill>
          <a:blip r:embed="rId3">
            <a:lum brigh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92350"/>
            <a:ext cx="18199100" cy="1005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23134638" cy="20526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  <a:sym typeface="Arial" charset="0"/>
              </a:rPr>
              <a:t>WHAT</a:t>
            </a:r>
            <a:r>
              <a:rPr lang="en-US" sz="8000" b="0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  <a:sym typeface="Arial" charset="0"/>
              </a:rPr>
              <a:t> WE DO</a:t>
            </a:r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  <a:sym typeface="Arial" charset="0"/>
              </a:rPr>
              <a:t> </a:t>
            </a:r>
          </a:p>
        </p:txBody>
      </p:sp>
      <p:pic>
        <p:nvPicPr>
          <p:cNvPr id="922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0" y="574675"/>
            <a:ext cx="21447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 rot="-1155172">
            <a:off x="973138" y="3048000"/>
            <a:ext cx="6408737" cy="1108075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Insider Trading</a:t>
            </a:r>
          </a:p>
        </p:txBody>
      </p:sp>
      <p:sp>
        <p:nvSpPr>
          <p:cNvPr id="9222" name="TextBox 16"/>
          <p:cNvSpPr txBox="1">
            <a:spLocks noChangeArrowheads="1"/>
          </p:cNvSpPr>
          <p:nvPr/>
        </p:nvSpPr>
        <p:spPr bwMode="auto">
          <a:xfrm rot="20170850">
            <a:off x="17247895" y="10177463"/>
            <a:ext cx="6408738" cy="1106487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Fraud</a:t>
            </a:r>
          </a:p>
        </p:txBody>
      </p:sp>
      <p:sp>
        <p:nvSpPr>
          <p:cNvPr id="9223" name="TextBox 17"/>
          <p:cNvSpPr txBox="1">
            <a:spLocks noChangeArrowheads="1"/>
          </p:cNvSpPr>
          <p:nvPr/>
        </p:nvSpPr>
        <p:spPr bwMode="auto">
          <a:xfrm>
            <a:off x="990600" y="7213600"/>
            <a:ext cx="6410325" cy="1108075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Layering</a:t>
            </a:r>
          </a:p>
        </p:txBody>
      </p:sp>
      <p:sp>
        <p:nvSpPr>
          <p:cNvPr id="9224" name="TextBox 18"/>
          <p:cNvSpPr txBox="1">
            <a:spLocks noChangeArrowheads="1"/>
          </p:cNvSpPr>
          <p:nvPr/>
        </p:nvSpPr>
        <p:spPr bwMode="auto">
          <a:xfrm rot="665294">
            <a:off x="15087600" y="7859713"/>
            <a:ext cx="6410325" cy="1108075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Spoofing</a:t>
            </a:r>
          </a:p>
        </p:txBody>
      </p:sp>
      <p:sp>
        <p:nvSpPr>
          <p:cNvPr id="9225" name="TextBox 19"/>
          <p:cNvSpPr txBox="1">
            <a:spLocks noChangeArrowheads="1"/>
          </p:cNvSpPr>
          <p:nvPr/>
        </p:nvSpPr>
        <p:spPr bwMode="auto">
          <a:xfrm rot="993115">
            <a:off x="4140200" y="5233988"/>
            <a:ext cx="6410325" cy="1108075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Washed Sales</a:t>
            </a:r>
          </a:p>
        </p:txBody>
      </p:sp>
      <p:sp>
        <p:nvSpPr>
          <p:cNvPr id="9226" name="TextBox 20"/>
          <p:cNvSpPr txBox="1">
            <a:spLocks noChangeArrowheads="1"/>
          </p:cNvSpPr>
          <p:nvPr/>
        </p:nvSpPr>
        <p:spPr bwMode="auto">
          <a:xfrm rot="807988">
            <a:off x="16348075" y="2990850"/>
            <a:ext cx="6408738" cy="1108075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Best Execution</a:t>
            </a:r>
          </a:p>
        </p:txBody>
      </p:sp>
      <p:sp>
        <p:nvSpPr>
          <p:cNvPr id="9227" name="TextBox 21"/>
          <p:cNvSpPr txBox="1">
            <a:spLocks noChangeArrowheads="1"/>
          </p:cNvSpPr>
          <p:nvPr/>
        </p:nvSpPr>
        <p:spPr bwMode="auto">
          <a:xfrm rot="-1077789">
            <a:off x="571500" y="10176709"/>
            <a:ext cx="7248525" cy="1107996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Order Protection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 rot="-1012872">
            <a:off x="9547225" y="2354263"/>
            <a:ext cx="6408738" cy="1108075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Front Running</a:t>
            </a:r>
          </a:p>
        </p:txBody>
      </p:sp>
      <p:sp>
        <p:nvSpPr>
          <p:cNvPr id="9229" name="TextBox 23"/>
          <p:cNvSpPr txBox="1">
            <a:spLocks noChangeArrowheads="1"/>
          </p:cNvSpPr>
          <p:nvPr/>
        </p:nvSpPr>
        <p:spPr bwMode="auto">
          <a:xfrm>
            <a:off x="16133763" y="5819775"/>
            <a:ext cx="6408737" cy="1108075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Short Sales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9177867" y="10761758"/>
            <a:ext cx="6410325" cy="1108076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Compliance</a:t>
            </a:r>
          </a:p>
        </p:txBody>
      </p:sp>
      <p:sp>
        <p:nvSpPr>
          <p:cNvPr id="9230" name="TextBox 24"/>
          <p:cNvSpPr txBox="1">
            <a:spLocks noChangeArrowheads="1"/>
          </p:cNvSpPr>
          <p:nvPr/>
        </p:nvSpPr>
        <p:spPr bwMode="auto">
          <a:xfrm>
            <a:off x="9144000" y="10729913"/>
            <a:ext cx="6410325" cy="1108075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900"/>
              </a:spcBef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7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64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6600">
                <a:solidFill>
                  <a:srgbClr val="FF8000"/>
                </a:solidFill>
                <a:latin typeface="Century Gothic" charset="0"/>
                <a:ea typeface="Century Gothic" charset="0"/>
                <a:cs typeface="Century Gothic" charset="0"/>
              </a:rPr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216444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24147462" cy="2052638"/>
          </a:xfrm>
        </p:spPr>
        <p:txBody>
          <a:bodyPr/>
          <a:lstStyle/>
          <a:p>
            <a:pPr algn="l"/>
            <a:r>
              <a:rPr lang="en-US" sz="8000" b="0" dirty="0" smtClean="0">
                <a:latin typeface="Avenir Heavy" charset="0"/>
                <a:ea typeface="Avenir Heavy" charset="0"/>
                <a:cs typeface="Avenir Heavy" charset="0"/>
              </a:rPr>
              <a:t>OUR VIEW ON </a:t>
            </a:r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SELF </a:t>
            </a:r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SERVICE </a:t>
            </a:r>
            <a:r>
              <a:rPr lang="en-US" sz="8000" b="0" dirty="0" smtClean="0">
                <a:solidFill>
                  <a:srgbClr val="FF8000"/>
                </a:solidFill>
                <a:latin typeface="Avenir Heavy" charset="0"/>
                <a:ea typeface="Avenir Heavy" charset="0"/>
                <a:cs typeface="Avenir Heavy" charset="0"/>
              </a:rPr>
              <a:t>ANALYTICS</a:t>
            </a:r>
            <a:endParaRPr lang="en-US" b="0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9" y="2590800"/>
            <a:ext cx="12565061" cy="11049000"/>
          </a:xfrm>
          <a:noFill/>
          <a:ln>
            <a:noFill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latin typeface="Avenir Heavy"/>
              </a:rPr>
              <a:t>User Classification</a:t>
            </a:r>
          </a:p>
          <a:p>
            <a:pPr lvl="1"/>
            <a:r>
              <a:rPr lang="en-US" sz="4400" dirty="0" smtClean="0">
                <a:latin typeface="Avenir Heavy"/>
              </a:rPr>
              <a:t>General business user</a:t>
            </a:r>
          </a:p>
          <a:p>
            <a:pPr lvl="1"/>
            <a:r>
              <a:rPr lang="en-US" sz="4400" dirty="0" smtClean="0">
                <a:latin typeface="Avenir Heavy"/>
              </a:rPr>
              <a:t>Power Users</a:t>
            </a:r>
          </a:p>
          <a:p>
            <a:pPr lvl="1"/>
            <a:r>
              <a:rPr lang="en-US" sz="4400" dirty="0" smtClean="0">
                <a:latin typeface="Avenir Heavy"/>
              </a:rPr>
              <a:t>Data Scientists</a:t>
            </a:r>
          </a:p>
          <a:p>
            <a:pPr lvl="1"/>
            <a:endParaRPr lang="en-US" sz="4400" dirty="0" smtClean="0">
              <a:latin typeface="Avenir Heavy"/>
            </a:endParaRPr>
          </a:p>
          <a:p>
            <a:r>
              <a:rPr lang="en-US" sz="4400" dirty="0" smtClean="0">
                <a:latin typeface="Avenir Heavy"/>
              </a:rPr>
              <a:t>Data Centric Tools in the Line of Business</a:t>
            </a:r>
          </a:p>
          <a:p>
            <a:pPr lvl="1"/>
            <a:r>
              <a:rPr lang="en-US" sz="4400" dirty="0" smtClean="0">
                <a:latin typeface="Avenir Heavy"/>
              </a:rPr>
              <a:t>Specialized</a:t>
            </a:r>
          </a:p>
          <a:p>
            <a:pPr lvl="1"/>
            <a:r>
              <a:rPr lang="en-US" sz="4400" dirty="0" err="1" smtClean="0">
                <a:latin typeface="Avenir Heavy"/>
              </a:rPr>
              <a:t>Templated</a:t>
            </a:r>
            <a:endParaRPr lang="en-US" sz="4400" dirty="0" smtClean="0">
              <a:latin typeface="Avenir Heavy"/>
            </a:endParaRPr>
          </a:p>
          <a:p>
            <a:pPr lvl="1"/>
            <a:r>
              <a:rPr lang="en-US" sz="4400" dirty="0" smtClean="0">
                <a:latin typeface="Avenir Heavy"/>
              </a:rPr>
              <a:t>Exploratory</a:t>
            </a:r>
            <a:endParaRPr lang="en-US" sz="4400" dirty="0" smtClean="0">
              <a:latin typeface="Avenir Heavy"/>
            </a:endParaRPr>
          </a:p>
          <a:p>
            <a:pPr lvl="1"/>
            <a:r>
              <a:rPr lang="en-US" sz="4400" dirty="0" smtClean="0">
                <a:latin typeface="Avenir Heavy"/>
              </a:rPr>
              <a:t>Embedded</a:t>
            </a:r>
            <a:endParaRPr lang="en-US" sz="4400" dirty="0" smtClean="0">
              <a:latin typeface="Avenir Heavy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580939" y="2590800"/>
            <a:ext cx="11269661" cy="4191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anose="05000000000000000000" pitchFamily="2" charset="2"/>
              <a:buChar char="§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4400" kern="0" dirty="0" smtClean="0">
                <a:latin typeface="Avenir Heavy" charset="0"/>
                <a:ea typeface="Avenir Heavy" charset="0"/>
                <a:cs typeface="Avenir Heavy" charset="0"/>
              </a:rPr>
              <a:t>Emphasize &amp; Increase Data Literacy</a:t>
            </a:r>
          </a:p>
          <a:p>
            <a:pPr lvl="1"/>
            <a:r>
              <a:rPr lang="en-US" sz="4400" kern="0" dirty="0" smtClean="0">
                <a:latin typeface="Avenir Heavy" charset="0"/>
                <a:ea typeface="Avenir Heavy" charset="0"/>
                <a:cs typeface="Avenir Heavy" charset="0"/>
              </a:rPr>
              <a:t>Encourage innovation &amp; sharing</a:t>
            </a:r>
          </a:p>
          <a:p>
            <a:pPr lvl="1"/>
            <a:r>
              <a:rPr lang="en-US" sz="4400" kern="0" dirty="0" smtClean="0">
                <a:latin typeface="Avenir Heavy" charset="0"/>
                <a:ea typeface="Avenir Heavy" charset="0"/>
                <a:cs typeface="Avenir Heavy" charset="0"/>
              </a:rPr>
              <a:t>Crowd sourced learning </a:t>
            </a:r>
          </a:p>
          <a:p>
            <a:pPr lvl="1"/>
            <a:r>
              <a:rPr lang="en-US" sz="4400" kern="0" dirty="0" smtClean="0">
                <a:latin typeface="Avenir Heavy" charset="0"/>
                <a:ea typeface="Avenir Heavy" charset="0"/>
                <a:cs typeface="Avenir Heavy" charset="0"/>
              </a:rPr>
              <a:t>IT hones the analytic to operate at scale</a:t>
            </a:r>
          </a:p>
        </p:txBody>
      </p:sp>
    </p:spTree>
    <p:extLst>
      <p:ext uri="{BB962C8B-B14F-4D97-AF65-F5344CB8AC3E}">
        <p14:creationId xmlns:p14="http://schemas.microsoft.com/office/powerpoint/2010/main" val="3537816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latin typeface="Avenir Heavy"/>
              </a:rPr>
              <a:t>CREATE A </a:t>
            </a:r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DIALOGUE</a:t>
            </a:r>
            <a:r>
              <a:rPr lang="en-US" sz="8000" b="0" dirty="0" smtClean="0">
                <a:latin typeface="Avenir Heavy"/>
              </a:rPr>
              <a:t> WITH THE DATA</a:t>
            </a:r>
            <a:endParaRPr lang="en-US" sz="8000" b="0" dirty="0">
              <a:solidFill>
                <a:srgbClr val="FF8000"/>
              </a:solidFill>
              <a:latin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Avenir Heavy"/>
              </a:rPr>
              <a:t>Citizen analytics</a:t>
            </a:r>
          </a:p>
          <a:p>
            <a:pPr lvl="1"/>
            <a:r>
              <a:rPr lang="en-US" sz="4400" dirty="0" smtClean="0">
                <a:latin typeface="Avenir Heavy"/>
              </a:rPr>
              <a:t>Facilitate </a:t>
            </a:r>
            <a:r>
              <a:rPr lang="en-US" sz="4400" dirty="0" smtClean="0">
                <a:latin typeface="Avenir Heavy"/>
              </a:rPr>
              <a:t>data exploration</a:t>
            </a:r>
          </a:p>
          <a:p>
            <a:pPr lvl="1"/>
            <a:r>
              <a:rPr lang="en-US" sz="4400" dirty="0" smtClean="0">
                <a:latin typeface="Avenir Heavy"/>
              </a:rPr>
              <a:t>Focus on ease of use</a:t>
            </a:r>
            <a:endParaRPr lang="en-US" sz="4400" dirty="0" smtClean="0">
              <a:latin typeface="Avenir Heavy"/>
            </a:endParaRPr>
          </a:p>
          <a:p>
            <a:pPr lvl="1"/>
            <a:r>
              <a:rPr lang="en-US" sz="4400" dirty="0" smtClean="0">
                <a:latin typeface="Avenir Heavy"/>
              </a:rPr>
              <a:t>Easily </a:t>
            </a:r>
            <a:r>
              <a:rPr lang="en-US" sz="4400" dirty="0">
                <a:latin typeface="Avenir Heavy"/>
              </a:rPr>
              <a:t>share and collaborate</a:t>
            </a:r>
          </a:p>
          <a:p>
            <a:pPr lvl="1"/>
            <a:r>
              <a:rPr lang="en-US" sz="4400" dirty="0" smtClean="0">
                <a:latin typeface="Avenir Heavy"/>
              </a:rPr>
              <a:t>Minimize intermediaries between users and the data lake</a:t>
            </a:r>
          </a:p>
          <a:p>
            <a:pPr lvl="1"/>
            <a:r>
              <a:rPr lang="en-US" sz="4400" dirty="0" smtClean="0">
                <a:latin typeface="Avenir Heavy"/>
              </a:rPr>
              <a:t>Enable users without having to understand underlying technologies and infrastructure</a:t>
            </a:r>
          </a:p>
          <a:p>
            <a:pPr lvl="1"/>
            <a:endParaRPr lang="en-US" sz="1800" dirty="0" smtClean="0">
              <a:latin typeface="Avenir Heavy"/>
            </a:endParaRPr>
          </a:p>
          <a:p>
            <a:r>
              <a:rPr lang="en-US" sz="4400" dirty="0" smtClean="0">
                <a:latin typeface="Avenir Heavy"/>
              </a:rPr>
              <a:t>Self Service with guard rails</a:t>
            </a:r>
          </a:p>
          <a:p>
            <a:pPr lvl="1"/>
            <a:r>
              <a:rPr lang="en-US" sz="4400" dirty="0" smtClean="0">
                <a:latin typeface="Avenir Heavy"/>
              </a:rPr>
              <a:t>Safeguard information with high degree of security and least privileges access</a:t>
            </a:r>
            <a:endParaRPr lang="en-US" sz="4400" dirty="0" smtClean="0">
              <a:latin typeface="Avenir Heavy"/>
            </a:endParaRPr>
          </a:p>
          <a:p>
            <a:pPr lvl="1"/>
            <a:r>
              <a:rPr lang="en-US" sz="4400" dirty="0" smtClean="0">
                <a:latin typeface="Avenir Heavy"/>
              </a:rPr>
              <a:t>Users need to understand the semantics of the </a:t>
            </a:r>
            <a:r>
              <a:rPr lang="en-US" sz="4400" dirty="0" smtClean="0">
                <a:latin typeface="Avenir Heavy"/>
              </a:rPr>
              <a:t>data</a:t>
            </a:r>
            <a:endParaRPr lang="en-US" sz="4400" dirty="0" smtClean="0">
              <a:latin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58963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SECURITY</a:t>
            </a:r>
            <a:r>
              <a:rPr lang="en-US" sz="8000" b="0" dirty="0" smtClean="0">
                <a:latin typeface="Avenir Heavy"/>
              </a:rPr>
              <a:t> IS OUR #1 PRIORITY</a:t>
            </a:r>
            <a:endParaRPr lang="en-US" sz="8000" b="0" dirty="0">
              <a:latin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 smtClean="0">
                <a:latin typeface="Avenir Heavy"/>
              </a:rPr>
              <a:t>Virtual Private Cloud (VPC)</a:t>
            </a:r>
          </a:p>
          <a:p>
            <a:pPr lvl="0"/>
            <a:r>
              <a:rPr lang="en-US" sz="4400" dirty="0" smtClean="0">
                <a:latin typeface="Avenir Heavy"/>
              </a:rPr>
              <a:t>Encryption</a:t>
            </a:r>
            <a:endParaRPr lang="en-US" sz="4400" dirty="0">
              <a:latin typeface="Avenir Heavy"/>
            </a:endParaRPr>
          </a:p>
          <a:p>
            <a:pPr lvl="1"/>
            <a:r>
              <a:rPr lang="en-US" sz="4400" dirty="0">
                <a:latin typeface="Avenir Heavy"/>
              </a:rPr>
              <a:t>Required to have encryption of all data at-rest and in-transit</a:t>
            </a:r>
          </a:p>
          <a:p>
            <a:pPr lvl="1"/>
            <a:r>
              <a:rPr lang="en-US" sz="4400" dirty="0">
                <a:latin typeface="Avenir Heavy"/>
              </a:rPr>
              <a:t>Transparent </a:t>
            </a:r>
            <a:r>
              <a:rPr lang="en-US" sz="4400" dirty="0" smtClean="0">
                <a:latin typeface="Avenir Heavy"/>
              </a:rPr>
              <a:t>Server Side Encryption for non-PCI/PII</a:t>
            </a:r>
            <a:endParaRPr lang="en-US" sz="4400" dirty="0">
              <a:latin typeface="Avenir Heavy"/>
            </a:endParaRPr>
          </a:p>
          <a:p>
            <a:pPr lvl="1"/>
            <a:r>
              <a:rPr lang="en-US" sz="4400" dirty="0" smtClean="0">
                <a:latin typeface="Avenir Heavy"/>
              </a:rPr>
              <a:t>KMS </a:t>
            </a:r>
            <a:r>
              <a:rPr lang="en-US" sz="4400" dirty="0">
                <a:latin typeface="Avenir Heavy"/>
              </a:rPr>
              <a:t>encryption for PCI/PII</a:t>
            </a:r>
          </a:p>
          <a:p>
            <a:pPr lvl="1"/>
            <a:r>
              <a:rPr lang="en-US" sz="4400" dirty="0">
                <a:latin typeface="Avenir Heavy"/>
              </a:rPr>
              <a:t>Local disk encryption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4400" dirty="0">
                <a:latin typeface="Avenir Heavy"/>
              </a:rPr>
              <a:t>Encrypt ephemeral storage on </a:t>
            </a:r>
            <a:r>
              <a:rPr lang="en-US" sz="4400" dirty="0" smtClean="0">
                <a:latin typeface="Avenir Heavy"/>
              </a:rPr>
              <a:t>all nodes </a:t>
            </a:r>
            <a:endParaRPr lang="en-US" sz="4400" dirty="0">
              <a:latin typeface="Avenir Heavy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4400" dirty="0">
                <a:latin typeface="Avenir Heavy"/>
              </a:rPr>
              <a:t>LUKS with random, memory only key via custom bootstrap action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4400" dirty="0">
                <a:latin typeface="Avenir Heavy"/>
              </a:rPr>
              <a:t>It is OK </a:t>
            </a:r>
            <a:r>
              <a:rPr lang="en-US" sz="4400" dirty="0" smtClean="0">
                <a:latin typeface="Avenir Heavy"/>
              </a:rPr>
              <a:t>to </a:t>
            </a:r>
            <a:r>
              <a:rPr lang="en-US" sz="4400" dirty="0">
                <a:latin typeface="Avenir Heavy"/>
              </a:rPr>
              <a:t>lose the server and lose the data  – S3 is our source of truth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1472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SECURITY</a:t>
            </a:r>
            <a:r>
              <a:rPr lang="en-US" sz="8000" b="0" dirty="0" smtClean="0">
                <a:latin typeface="Avenir Heavy"/>
              </a:rPr>
              <a:t> IS MORE THAN JUST ENCRYPTION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Security </a:t>
            </a:r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must be designed </a:t>
            </a:r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in from the beginning</a:t>
            </a:r>
          </a:p>
          <a:p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Separation of duties</a:t>
            </a:r>
          </a:p>
          <a:p>
            <a:pPr lvl="1"/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Dev, QC, Prod and DR accounts all separated</a:t>
            </a:r>
          </a:p>
          <a:p>
            <a:pPr lvl="1"/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Use least </a:t>
            </a:r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privileges &amp; </a:t>
            </a:r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no catch </a:t>
            </a:r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all rules</a:t>
            </a:r>
          </a:p>
          <a:p>
            <a:r>
              <a:rPr lang="en-US" sz="4400" dirty="0" err="1" smtClean="0">
                <a:latin typeface="Avenir Heavy" charset="0"/>
                <a:ea typeface="Avenir Heavy" charset="0"/>
                <a:cs typeface="Avenir Heavy" charset="0"/>
              </a:rPr>
              <a:t>DevOps</a:t>
            </a:r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: Automate everything</a:t>
            </a:r>
          </a:p>
          <a:p>
            <a:pPr lvl="1"/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Infrastructure as code</a:t>
            </a:r>
          </a:p>
          <a:p>
            <a:pPr lvl="1"/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Requires a culture shift and retraining of development teams</a:t>
            </a:r>
          </a:p>
          <a:p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Access rules</a:t>
            </a:r>
          </a:p>
          <a:p>
            <a:pPr lvl="1"/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Data classification controls strictness of rules</a:t>
            </a:r>
          </a:p>
          <a:p>
            <a:r>
              <a:rPr lang="en-US" sz="4400" dirty="0" smtClean="0">
                <a:latin typeface="Avenir Heavy" charset="0"/>
                <a:ea typeface="Avenir Heavy" charset="0"/>
                <a:cs typeface="Avenir Heavy" charset="0"/>
              </a:rPr>
              <a:t>Centralized monitoring for total transparency</a:t>
            </a:r>
          </a:p>
        </p:txBody>
      </p:sp>
    </p:spTree>
    <p:extLst>
      <p:ext uri="{BB962C8B-B14F-4D97-AF65-F5344CB8AC3E}">
        <p14:creationId xmlns:p14="http://schemas.microsoft.com/office/powerpoint/2010/main" val="2130881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"/>
            <a:ext cx="21662710" cy="121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000" b="0" dirty="0" smtClean="0">
                <a:solidFill>
                  <a:schemeClr val="bg1"/>
                </a:solidFill>
                <a:latin typeface="Avenir Heavy"/>
              </a:rPr>
              <a:t>OUR CLOUD</a:t>
            </a:r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 </a:t>
            </a:r>
            <a:r>
              <a:rPr lang="en-US" sz="8000" b="0" dirty="0" smtClean="0">
                <a:solidFill>
                  <a:srgbClr val="FF8000"/>
                </a:solidFill>
                <a:latin typeface="Avenir Heavy"/>
              </a:rPr>
              <a:t>ARCHITECTURE</a:t>
            </a:r>
            <a:endParaRPr lang="en-US" b="0" dirty="0">
              <a:solidFill>
                <a:srgbClr val="FF8000"/>
              </a:solidFill>
              <a:latin typeface="Avenir Heav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15" y="2018635"/>
            <a:ext cx="20352985" cy="97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0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8014"/>
      </a:hlink>
      <a:folHlink>
        <a:srgbClr val="99CC00"/>
      </a:folHlink>
    </a:clrScheme>
    <a:fontScheme name="Default - 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20614</TotalTime>
  <Pages>0</Pages>
  <Words>1005</Words>
  <Characters>0</Characters>
  <Application>Microsoft Office PowerPoint</Application>
  <PresentationFormat>Custom</PresentationFormat>
  <Lines>0</Lines>
  <Paragraphs>229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Avenir Book</vt:lpstr>
      <vt:lpstr>Avenir Heavy</vt:lpstr>
      <vt:lpstr>Avenir Light</vt:lpstr>
      <vt:lpstr>Avenir Roman</vt:lpstr>
      <vt:lpstr>Calibri</vt:lpstr>
      <vt:lpstr>Century Gothic</vt:lpstr>
      <vt:lpstr>Courier New</vt:lpstr>
      <vt:lpstr>Gill Sans</vt:lpstr>
      <vt:lpstr>Wingdings</vt:lpstr>
      <vt:lpstr>ヒラギノ角ゴ ProN W3</vt:lpstr>
      <vt:lpstr>ヒラギノ角ゴ ProN W6</vt:lpstr>
      <vt:lpstr>Default - Title Slide</vt:lpstr>
      <vt:lpstr>Default - Title and Content</vt:lpstr>
      <vt:lpstr>Self-service, interactive analytics at petabyte scale in capital markets regulation in the cloud </vt:lpstr>
      <vt:lpstr>WHO IS FINRA?</vt:lpstr>
      <vt:lpstr>WHAT WE DO </vt:lpstr>
      <vt:lpstr>OUR VIEW ON SELF SERVICE ANALYTICS</vt:lpstr>
      <vt:lpstr>CREATE A DIALOGUE WITH THE DATA</vt:lpstr>
      <vt:lpstr>SECURITY IS OUR #1 PRIORITY</vt:lpstr>
      <vt:lpstr>SECURITY IS MORE THAN JUST ENCRYPTION</vt:lpstr>
      <vt:lpstr>PowerPoint Presentation</vt:lpstr>
      <vt:lpstr>OUR CLOUD ARCHITECTURE</vt:lpstr>
      <vt:lpstr>DATA BY DESIGN</vt:lpstr>
      <vt:lpstr>EXAMPLE PARTITION STRATEGY</vt:lpstr>
      <vt:lpstr>CENTRALIZE YOUR DATA MANAGEMENT</vt:lpstr>
      <vt:lpstr>SCALED REUSE WITH A SHARED METASTORE</vt:lpstr>
      <vt:lpstr>RIGHT SIZE YOUR CLUSTER</vt:lpstr>
      <vt:lpstr>ELASTICITY METRICS</vt:lpstr>
      <vt:lpstr>PowerPoint Presentation</vt:lpstr>
      <vt:lpstr>AD HOC QUERY EXAMPLE</vt:lpstr>
      <vt:lpstr>EXPLORATORY ANALYTICS EXAMPLE</vt:lpstr>
      <vt:lpstr>SPECIALIZED ANALYTICS EXAMPLE</vt:lpstr>
      <vt:lpstr>PowerPoint Presentation</vt:lpstr>
      <vt:lpstr>THE IMPACT</vt:lpstr>
      <vt:lpstr>TAKEAWAYS</vt:lpstr>
      <vt:lpstr>ABOUT THE PRESENTERS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Donaldson, Scott</cp:lastModifiedBy>
  <cp:revision>190</cp:revision>
  <dcterms:modified xsi:type="dcterms:W3CDTF">2016-03-31T00:30:05Z</dcterms:modified>
</cp:coreProperties>
</file>