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77" r:id="rId1"/>
  </p:sldMasterIdLst>
  <p:notesMasterIdLst>
    <p:notesMasterId r:id="rId30"/>
  </p:notesMasterIdLst>
  <p:sldIdLst>
    <p:sldId id="718" r:id="rId2"/>
    <p:sldId id="805" r:id="rId3"/>
    <p:sldId id="806" r:id="rId4"/>
    <p:sldId id="815" r:id="rId5"/>
    <p:sldId id="811" r:id="rId6"/>
    <p:sldId id="813" r:id="rId7"/>
    <p:sldId id="814" r:id="rId8"/>
    <p:sldId id="812" r:id="rId9"/>
    <p:sldId id="755" r:id="rId10"/>
    <p:sldId id="766" r:id="rId11"/>
    <p:sldId id="770" r:id="rId12"/>
    <p:sldId id="762" r:id="rId13"/>
    <p:sldId id="829" r:id="rId14"/>
    <p:sldId id="776" r:id="rId15"/>
    <p:sldId id="795" r:id="rId16"/>
    <p:sldId id="742" r:id="rId17"/>
    <p:sldId id="743" r:id="rId18"/>
    <p:sldId id="828" r:id="rId19"/>
    <p:sldId id="745" r:id="rId20"/>
    <p:sldId id="746" r:id="rId21"/>
    <p:sldId id="800" r:id="rId22"/>
    <p:sldId id="830" r:id="rId23"/>
    <p:sldId id="748" r:id="rId24"/>
    <p:sldId id="749" r:id="rId25"/>
    <p:sldId id="832" r:id="rId26"/>
    <p:sldId id="807" r:id="rId27"/>
    <p:sldId id="768" r:id="rId28"/>
    <p:sldId id="717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1B8"/>
    <a:srgbClr val="FFD148"/>
    <a:srgbClr val="FFB756"/>
    <a:srgbClr val="FFE414"/>
    <a:srgbClr val="FFC458"/>
    <a:srgbClr val="6FD010"/>
    <a:srgbClr val="094B99"/>
    <a:srgbClr val="0C7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1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987757-435D-DD48-9495-7C190AB399F7}" type="doc">
      <dgm:prSet loTypeId="urn:microsoft.com/office/officeart/2005/8/layout/vProcess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EB5542-ACCC-DA44-88DC-AAE6F62D6B42}">
      <dgm:prSet phldrT="[Text]" custT="1"/>
      <dgm:spPr/>
      <dgm:t>
        <a:bodyPr/>
        <a:lstStyle/>
        <a:p>
          <a:r>
            <a:rPr lang="en-US" sz="3600" dirty="0" smtClean="0"/>
            <a:t>Organize the lake</a:t>
          </a:r>
          <a:endParaRPr lang="en-US" sz="3600" dirty="0"/>
        </a:p>
      </dgm:t>
    </dgm:pt>
    <dgm:pt modelId="{0FD3BD2E-8A8B-044E-ACBE-2BBDA5B4939F}" type="parTrans" cxnId="{E1D40C1D-B3A3-5B47-95D0-7B824C539933}">
      <dgm:prSet/>
      <dgm:spPr/>
      <dgm:t>
        <a:bodyPr/>
        <a:lstStyle/>
        <a:p>
          <a:endParaRPr lang="en-US" sz="7200"/>
        </a:p>
      </dgm:t>
    </dgm:pt>
    <dgm:pt modelId="{A7F9EEC8-58F6-C547-A292-351F3C524105}" type="sibTrans" cxnId="{E1D40C1D-B3A3-5B47-95D0-7B824C539933}">
      <dgm:prSet custT="1"/>
      <dgm:spPr/>
      <dgm:t>
        <a:bodyPr/>
        <a:lstStyle/>
        <a:p>
          <a:endParaRPr lang="en-US" sz="7200"/>
        </a:p>
      </dgm:t>
    </dgm:pt>
    <dgm:pt modelId="{DA3E21D3-F6F4-E64B-BB61-2DA0F0E389E9}">
      <dgm:prSet phldrT="[Text]" custT="1"/>
      <dgm:spPr/>
      <dgm:t>
        <a:bodyPr/>
        <a:lstStyle/>
        <a:p>
          <a:r>
            <a:rPr lang="en-US" sz="3600" dirty="0" smtClean="0"/>
            <a:t>Set up for Self-Service</a:t>
          </a:r>
          <a:endParaRPr lang="en-US" sz="3600" dirty="0"/>
        </a:p>
      </dgm:t>
    </dgm:pt>
    <dgm:pt modelId="{172EA5B7-5FAA-744F-B6F1-630F74A96579}" type="parTrans" cxnId="{34C7CB91-13E7-9C43-92F2-E6E40AAC8786}">
      <dgm:prSet/>
      <dgm:spPr/>
      <dgm:t>
        <a:bodyPr/>
        <a:lstStyle/>
        <a:p>
          <a:endParaRPr lang="en-US" sz="7200"/>
        </a:p>
      </dgm:t>
    </dgm:pt>
    <dgm:pt modelId="{F16FD95E-2872-164F-A4DA-B9D5EDE412A4}" type="sibTrans" cxnId="{34C7CB91-13E7-9C43-92F2-E6E40AAC8786}">
      <dgm:prSet custT="1"/>
      <dgm:spPr/>
      <dgm:t>
        <a:bodyPr/>
        <a:lstStyle/>
        <a:p>
          <a:endParaRPr lang="en-US" sz="7200"/>
        </a:p>
      </dgm:t>
    </dgm:pt>
    <dgm:pt modelId="{FB69E837-F701-9C43-B72E-25409327B4C8}">
      <dgm:prSet phldrT="[Text]" custT="1"/>
      <dgm:spPr/>
      <dgm:t>
        <a:bodyPr/>
        <a:lstStyle/>
        <a:p>
          <a:r>
            <a:rPr lang="en-US" sz="3600" dirty="0" smtClean="0"/>
            <a:t>Open the lake to the users</a:t>
          </a:r>
          <a:endParaRPr lang="en-US" sz="3600" dirty="0"/>
        </a:p>
      </dgm:t>
    </dgm:pt>
    <dgm:pt modelId="{F69427E4-F256-D543-A057-A7063AA9F388}" type="parTrans" cxnId="{C6442E5E-CCC0-874B-8D16-C3D408212780}">
      <dgm:prSet/>
      <dgm:spPr/>
      <dgm:t>
        <a:bodyPr/>
        <a:lstStyle/>
        <a:p>
          <a:endParaRPr lang="en-US" sz="7200"/>
        </a:p>
      </dgm:t>
    </dgm:pt>
    <dgm:pt modelId="{B616B741-18DF-E04A-8796-DCCE8060472A}" type="sibTrans" cxnId="{C6442E5E-CCC0-874B-8D16-C3D408212780}">
      <dgm:prSet/>
      <dgm:spPr/>
      <dgm:t>
        <a:bodyPr/>
        <a:lstStyle/>
        <a:p>
          <a:endParaRPr lang="en-US" sz="7200"/>
        </a:p>
      </dgm:t>
    </dgm:pt>
    <dgm:pt modelId="{54E12B08-7163-EE49-BB40-ADD6E610C073}" type="pres">
      <dgm:prSet presAssocID="{73987757-435D-DD48-9495-7C190AB399F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17013A-FE4B-6746-BA22-02318D8336C7}" type="pres">
      <dgm:prSet presAssocID="{73987757-435D-DD48-9495-7C190AB399F7}" presName="dummyMaxCanvas" presStyleCnt="0">
        <dgm:presLayoutVars/>
      </dgm:prSet>
      <dgm:spPr/>
    </dgm:pt>
    <dgm:pt modelId="{DCFBC140-B5F6-224B-AC5F-4EF50E22A37B}" type="pres">
      <dgm:prSet presAssocID="{73987757-435D-DD48-9495-7C190AB399F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F876E-88F3-B643-A8EC-78DBF9FBFD1E}" type="pres">
      <dgm:prSet presAssocID="{73987757-435D-DD48-9495-7C190AB399F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14862-B4CD-8347-8F3B-8865C088BB53}" type="pres">
      <dgm:prSet presAssocID="{73987757-435D-DD48-9495-7C190AB399F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6ACD1-7BA0-7C4B-AAC6-E080EA5DBA7B}" type="pres">
      <dgm:prSet presAssocID="{73987757-435D-DD48-9495-7C190AB399F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3FCABD-10FA-9141-9330-965DE5F73111}" type="pres">
      <dgm:prSet presAssocID="{73987757-435D-DD48-9495-7C190AB399F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402E0-6E38-9A46-8347-367EDD3F95A9}" type="pres">
      <dgm:prSet presAssocID="{73987757-435D-DD48-9495-7C190AB399F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97653-B17A-8644-B480-7378CCD381F3}" type="pres">
      <dgm:prSet presAssocID="{73987757-435D-DD48-9495-7C190AB399F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A8355-449B-B140-B72A-B19B1AEA4E61}" type="pres">
      <dgm:prSet presAssocID="{73987757-435D-DD48-9495-7C190AB399F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EA62E-78C4-E44F-B15F-23ADAF7E9B86}" type="presOf" srcId="{73987757-435D-DD48-9495-7C190AB399F7}" destId="{54E12B08-7163-EE49-BB40-ADD6E610C073}" srcOrd="0" destOrd="0" presId="urn:microsoft.com/office/officeart/2005/8/layout/vProcess5"/>
    <dgm:cxn modelId="{6A64B85D-42A9-EF42-B70A-BE845875011E}" type="presOf" srcId="{FB69E837-F701-9C43-B72E-25409327B4C8}" destId="{03A14862-B4CD-8347-8F3B-8865C088BB53}" srcOrd="0" destOrd="0" presId="urn:microsoft.com/office/officeart/2005/8/layout/vProcess5"/>
    <dgm:cxn modelId="{B26656FD-679A-7546-AB46-03E7D678C72B}" type="presOf" srcId="{DA3E21D3-F6F4-E64B-BB61-2DA0F0E389E9}" destId="{18797653-B17A-8644-B480-7378CCD381F3}" srcOrd="1" destOrd="0" presId="urn:microsoft.com/office/officeart/2005/8/layout/vProcess5"/>
    <dgm:cxn modelId="{3D434DD5-7B2B-A845-AFC0-8BFE08A28FE3}" type="presOf" srcId="{A7F9EEC8-58F6-C547-A292-351F3C524105}" destId="{2AB6ACD1-7BA0-7C4B-AAC6-E080EA5DBA7B}" srcOrd="0" destOrd="0" presId="urn:microsoft.com/office/officeart/2005/8/layout/vProcess5"/>
    <dgm:cxn modelId="{F7C6656F-2FF1-3946-A1AF-BF050E94F85F}" type="presOf" srcId="{FB69E837-F701-9C43-B72E-25409327B4C8}" destId="{EE5A8355-449B-B140-B72A-B19B1AEA4E61}" srcOrd="1" destOrd="0" presId="urn:microsoft.com/office/officeart/2005/8/layout/vProcess5"/>
    <dgm:cxn modelId="{C6442E5E-CCC0-874B-8D16-C3D408212780}" srcId="{73987757-435D-DD48-9495-7C190AB399F7}" destId="{FB69E837-F701-9C43-B72E-25409327B4C8}" srcOrd="2" destOrd="0" parTransId="{F69427E4-F256-D543-A057-A7063AA9F388}" sibTransId="{B616B741-18DF-E04A-8796-DCCE8060472A}"/>
    <dgm:cxn modelId="{10DD3C21-4DF3-0745-B69C-656796555D95}" type="presOf" srcId="{BEEB5542-ACCC-DA44-88DC-AAE6F62D6B42}" destId="{DCFBC140-B5F6-224B-AC5F-4EF50E22A37B}" srcOrd="0" destOrd="0" presId="urn:microsoft.com/office/officeart/2005/8/layout/vProcess5"/>
    <dgm:cxn modelId="{DAA8BF14-32D6-3649-8F62-F17FEBFE57C7}" type="presOf" srcId="{DA3E21D3-F6F4-E64B-BB61-2DA0F0E389E9}" destId="{6F6F876E-88F3-B643-A8EC-78DBF9FBFD1E}" srcOrd="0" destOrd="0" presId="urn:microsoft.com/office/officeart/2005/8/layout/vProcess5"/>
    <dgm:cxn modelId="{D3803670-0FFF-6846-A230-4FB10C52B792}" type="presOf" srcId="{F16FD95E-2872-164F-A4DA-B9D5EDE412A4}" destId="{BC3FCABD-10FA-9141-9330-965DE5F73111}" srcOrd="0" destOrd="0" presId="urn:microsoft.com/office/officeart/2005/8/layout/vProcess5"/>
    <dgm:cxn modelId="{34C7CB91-13E7-9C43-92F2-E6E40AAC8786}" srcId="{73987757-435D-DD48-9495-7C190AB399F7}" destId="{DA3E21D3-F6F4-E64B-BB61-2DA0F0E389E9}" srcOrd="1" destOrd="0" parTransId="{172EA5B7-5FAA-744F-B6F1-630F74A96579}" sibTransId="{F16FD95E-2872-164F-A4DA-B9D5EDE412A4}"/>
    <dgm:cxn modelId="{E555E9E5-92FA-C840-B2A3-FFDDD1FBD572}" type="presOf" srcId="{BEEB5542-ACCC-DA44-88DC-AAE6F62D6B42}" destId="{FC1402E0-6E38-9A46-8347-367EDD3F95A9}" srcOrd="1" destOrd="0" presId="urn:microsoft.com/office/officeart/2005/8/layout/vProcess5"/>
    <dgm:cxn modelId="{E1D40C1D-B3A3-5B47-95D0-7B824C539933}" srcId="{73987757-435D-DD48-9495-7C190AB399F7}" destId="{BEEB5542-ACCC-DA44-88DC-AAE6F62D6B42}" srcOrd="0" destOrd="0" parTransId="{0FD3BD2E-8A8B-044E-ACBE-2BBDA5B4939F}" sibTransId="{A7F9EEC8-58F6-C547-A292-351F3C524105}"/>
    <dgm:cxn modelId="{F45D0A17-C8BE-784D-A6B6-753D8444A0A3}" type="presParOf" srcId="{54E12B08-7163-EE49-BB40-ADD6E610C073}" destId="{8F17013A-FE4B-6746-BA22-02318D8336C7}" srcOrd="0" destOrd="0" presId="urn:microsoft.com/office/officeart/2005/8/layout/vProcess5"/>
    <dgm:cxn modelId="{2B594372-B3BA-6A44-9C5F-2CECEC62EA60}" type="presParOf" srcId="{54E12B08-7163-EE49-BB40-ADD6E610C073}" destId="{DCFBC140-B5F6-224B-AC5F-4EF50E22A37B}" srcOrd="1" destOrd="0" presId="urn:microsoft.com/office/officeart/2005/8/layout/vProcess5"/>
    <dgm:cxn modelId="{19805C87-B016-8C44-85E7-DEE722E448F3}" type="presParOf" srcId="{54E12B08-7163-EE49-BB40-ADD6E610C073}" destId="{6F6F876E-88F3-B643-A8EC-78DBF9FBFD1E}" srcOrd="2" destOrd="0" presId="urn:microsoft.com/office/officeart/2005/8/layout/vProcess5"/>
    <dgm:cxn modelId="{92745D38-03BA-3F41-8C03-FAFAA097D4E5}" type="presParOf" srcId="{54E12B08-7163-EE49-BB40-ADD6E610C073}" destId="{03A14862-B4CD-8347-8F3B-8865C088BB53}" srcOrd="3" destOrd="0" presId="urn:microsoft.com/office/officeart/2005/8/layout/vProcess5"/>
    <dgm:cxn modelId="{628363CB-3B9A-C74F-A489-19928711B613}" type="presParOf" srcId="{54E12B08-7163-EE49-BB40-ADD6E610C073}" destId="{2AB6ACD1-7BA0-7C4B-AAC6-E080EA5DBA7B}" srcOrd="4" destOrd="0" presId="urn:microsoft.com/office/officeart/2005/8/layout/vProcess5"/>
    <dgm:cxn modelId="{49C1B636-72EB-AE4E-A88B-592547648154}" type="presParOf" srcId="{54E12B08-7163-EE49-BB40-ADD6E610C073}" destId="{BC3FCABD-10FA-9141-9330-965DE5F73111}" srcOrd="5" destOrd="0" presId="urn:microsoft.com/office/officeart/2005/8/layout/vProcess5"/>
    <dgm:cxn modelId="{3383FABD-B622-5F4C-B32B-6EDEBA89CD75}" type="presParOf" srcId="{54E12B08-7163-EE49-BB40-ADD6E610C073}" destId="{FC1402E0-6E38-9A46-8347-367EDD3F95A9}" srcOrd="6" destOrd="0" presId="urn:microsoft.com/office/officeart/2005/8/layout/vProcess5"/>
    <dgm:cxn modelId="{945EE5D8-5420-CA40-8BB9-C43420BECB69}" type="presParOf" srcId="{54E12B08-7163-EE49-BB40-ADD6E610C073}" destId="{18797653-B17A-8644-B480-7378CCD381F3}" srcOrd="7" destOrd="0" presId="urn:microsoft.com/office/officeart/2005/8/layout/vProcess5"/>
    <dgm:cxn modelId="{9D9CCA46-163D-F94C-A151-BFA3B6B0388D}" type="presParOf" srcId="{54E12B08-7163-EE49-BB40-ADD6E610C073}" destId="{EE5A8355-449B-B140-B72A-B19B1AEA4E6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BA0AF-AAB5-214A-8B1D-5D66BB7A3CE0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52295700-4351-744D-B955-BB3A13DC8B40}">
      <dgm:prSet phldrT="[Text]"/>
      <dgm:spPr/>
      <dgm:t>
        <a:bodyPr/>
        <a:lstStyle/>
        <a:p>
          <a:r>
            <a:rPr lang="en-US" dirty="0" smtClean="0"/>
            <a:t>Find and Understand</a:t>
          </a:r>
          <a:endParaRPr lang="en-US" dirty="0"/>
        </a:p>
      </dgm:t>
    </dgm:pt>
    <dgm:pt modelId="{A1FA3DFA-62B2-3544-B343-FF8D3546A261}" type="parTrans" cxnId="{87E8A772-9672-7546-9587-3A044AEB8C07}">
      <dgm:prSet/>
      <dgm:spPr/>
      <dgm:t>
        <a:bodyPr/>
        <a:lstStyle/>
        <a:p>
          <a:endParaRPr lang="en-US"/>
        </a:p>
      </dgm:t>
    </dgm:pt>
    <dgm:pt modelId="{B21D072F-F762-C248-8083-F83C14D47725}" type="sibTrans" cxnId="{87E8A772-9672-7546-9587-3A044AEB8C07}">
      <dgm:prSet/>
      <dgm:spPr/>
      <dgm:t>
        <a:bodyPr/>
        <a:lstStyle/>
        <a:p>
          <a:endParaRPr lang="en-US"/>
        </a:p>
      </dgm:t>
    </dgm:pt>
    <dgm:pt modelId="{F5309A1B-DCF4-8145-8996-9003DFC40464}">
      <dgm:prSet phldrT="[Text]"/>
      <dgm:spPr/>
      <dgm:t>
        <a:bodyPr/>
        <a:lstStyle/>
        <a:p>
          <a:r>
            <a:rPr lang="en-US" dirty="0" smtClean="0"/>
            <a:t>Prep</a:t>
          </a:r>
          <a:endParaRPr lang="en-US" dirty="0"/>
        </a:p>
      </dgm:t>
    </dgm:pt>
    <dgm:pt modelId="{256681FC-9C1A-E94E-8370-86C03995F1D0}" type="parTrans" cxnId="{DDB31992-6A52-6B4C-9876-1F89F747DD5C}">
      <dgm:prSet/>
      <dgm:spPr/>
      <dgm:t>
        <a:bodyPr/>
        <a:lstStyle/>
        <a:p>
          <a:endParaRPr lang="en-US"/>
        </a:p>
      </dgm:t>
    </dgm:pt>
    <dgm:pt modelId="{1A0C8807-256A-E446-8EB4-294028CB2680}" type="sibTrans" cxnId="{DDB31992-6A52-6B4C-9876-1F89F747DD5C}">
      <dgm:prSet/>
      <dgm:spPr/>
      <dgm:t>
        <a:bodyPr/>
        <a:lstStyle/>
        <a:p>
          <a:endParaRPr lang="en-US"/>
        </a:p>
      </dgm:t>
    </dgm:pt>
    <dgm:pt modelId="{6D3C1151-5418-2649-84DB-5100F3DA6D5C}">
      <dgm:prSet phldrT="[Text]"/>
      <dgm:spPr/>
      <dgm:t>
        <a:bodyPr/>
        <a:lstStyle/>
        <a:p>
          <a:r>
            <a:rPr lang="en-US" dirty="0" smtClean="0"/>
            <a:t>Analyze</a:t>
          </a:r>
          <a:endParaRPr lang="en-US" dirty="0"/>
        </a:p>
      </dgm:t>
    </dgm:pt>
    <dgm:pt modelId="{5A3CDE7F-66E7-FA45-AEE1-2047B75F37FE}" type="parTrans" cxnId="{0BF8E62B-BFE8-8B4C-8C8A-C754B163B653}">
      <dgm:prSet/>
      <dgm:spPr/>
      <dgm:t>
        <a:bodyPr/>
        <a:lstStyle/>
        <a:p>
          <a:endParaRPr lang="en-US"/>
        </a:p>
      </dgm:t>
    </dgm:pt>
    <dgm:pt modelId="{679180CF-D1ED-D347-99A4-43C1A8A7B613}" type="sibTrans" cxnId="{0BF8E62B-BFE8-8B4C-8C8A-C754B163B653}">
      <dgm:prSet/>
      <dgm:spPr/>
      <dgm:t>
        <a:bodyPr/>
        <a:lstStyle/>
        <a:p>
          <a:endParaRPr lang="en-US"/>
        </a:p>
      </dgm:t>
    </dgm:pt>
    <dgm:pt modelId="{20920859-218A-B34C-87C9-9FB960A52FFC}">
      <dgm:prSet phldrT="[Text]"/>
      <dgm:spPr/>
      <dgm:t>
        <a:bodyPr/>
        <a:lstStyle/>
        <a:p>
          <a:r>
            <a:rPr lang="en-US" dirty="0" smtClean="0"/>
            <a:t>Provision</a:t>
          </a:r>
          <a:endParaRPr lang="en-US" dirty="0"/>
        </a:p>
      </dgm:t>
    </dgm:pt>
    <dgm:pt modelId="{C56EFA38-0EB2-6F43-A083-5AB7797EAEA3}" type="parTrans" cxnId="{2B59F989-0482-F143-A553-A8CB92C9809D}">
      <dgm:prSet/>
      <dgm:spPr/>
      <dgm:t>
        <a:bodyPr/>
        <a:lstStyle/>
        <a:p>
          <a:endParaRPr lang="en-US"/>
        </a:p>
      </dgm:t>
    </dgm:pt>
    <dgm:pt modelId="{AA667001-5ACF-3149-BFF6-820B75B03873}" type="sibTrans" cxnId="{2B59F989-0482-F143-A553-A8CB92C9809D}">
      <dgm:prSet/>
      <dgm:spPr/>
      <dgm:t>
        <a:bodyPr/>
        <a:lstStyle/>
        <a:p>
          <a:endParaRPr lang="en-US"/>
        </a:p>
      </dgm:t>
    </dgm:pt>
    <dgm:pt modelId="{2C700CFE-B529-3545-8FEB-AFA65291E133}" type="pres">
      <dgm:prSet presAssocID="{824BA0AF-AAB5-214A-8B1D-5D66BB7A3CE0}" presName="Name0" presStyleCnt="0">
        <dgm:presLayoutVars>
          <dgm:dir/>
          <dgm:resizeHandles val="exact"/>
        </dgm:presLayoutVars>
      </dgm:prSet>
      <dgm:spPr/>
    </dgm:pt>
    <dgm:pt modelId="{141B8DA2-735C-7F45-A474-1EE6CF757217}" type="pres">
      <dgm:prSet presAssocID="{52295700-4351-744D-B955-BB3A13DC8B40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33789-9C9C-8147-8C90-04F07F6B29DE}" type="pres">
      <dgm:prSet presAssocID="{B21D072F-F762-C248-8083-F83C14D47725}" presName="parSpace" presStyleCnt="0"/>
      <dgm:spPr/>
    </dgm:pt>
    <dgm:pt modelId="{61F92072-BB37-A846-821A-E1B9F75F458F}" type="pres">
      <dgm:prSet presAssocID="{20920859-218A-B34C-87C9-9FB960A52FF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043BC-22C9-0E42-926F-4AC0A6F89D31}" type="pres">
      <dgm:prSet presAssocID="{AA667001-5ACF-3149-BFF6-820B75B03873}" presName="parSpace" presStyleCnt="0"/>
      <dgm:spPr/>
    </dgm:pt>
    <dgm:pt modelId="{3F531822-AF36-944A-B15A-E9A944EE6EFB}" type="pres">
      <dgm:prSet presAssocID="{F5309A1B-DCF4-8145-8996-9003DFC4046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EA6E0-1271-4543-A507-8AF7FE5B7D68}" type="pres">
      <dgm:prSet presAssocID="{1A0C8807-256A-E446-8EB4-294028CB2680}" presName="parSpace" presStyleCnt="0"/>
      <dgm:spPr/>
    </dgm:pt>
    <dgm:pt modelId="{D3C92816-73D7-3A45-A9BD-416F8CB71792}" type="pres">
      <dgm:prSet presAssocID="{6D3C1151-5418-2649-84DB-5100F3DA6D5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59F989-0482-F143-A553-A8CB92C9809D}" srcId="{824BA0AF-AAB5-214A-8B1D-5D66BB7A3CE0}" destId="{20920859-218A-B34C-87C9-9FB960A52FFC}" srcOrd="1" destOrd="0" parTransId="{C56EFA38-0EB2-6F43-A083-5AB7797EAEA3}" sibTransId="{AA667001-5ACF-3149-BFF6-820B75B03873}"/>
    <dgm:cxn modelId="{0BF8E62B-BFE8-8B4C-8C8A-C754B163B653}" srcId="{824BA0AF-AAB5-214A-8B1D-5D66BB7A3CE0}" destId="{6D3C1151-5418-2649-84DB-5100F3DA6D5C}" srcOrd="3" destOrd="0" parTransId="{5A3CDE7F-66E7-FA45-AEE1-2047B75F37FE}" sibTransId="{679180CF-D1ED-D347-99A4-43C1A8A7B613}"/>
    <dgm:cxn modelId="{87E8A772-9672-7546-9587-3A044AEB8C07}" srcId="{824BA0AF-AAB5-214A-8B1D-5D66BB7A3CE0}" destId="{52295700-4351-744D-B955-BB3A13DC8B40}" srcOrd="0" destOrd="0" parTransId="{A1FA3DFA-62B2-3544-B343-FF8D3546A261}" sibTransId="{B21D072F-F762-C248-8083-F83C14D47725}"/>
    <dgm:cxn modelId="{DDB31992-6A52-6B4C-9876-1F89F747DD5C}" srcId="{824BA0AF-AAB5-214A-8B1D-5D66BB7A3CE0}" destId="{F5309A1B-DCF4-8145-8996-9003DFC40464}" srcOrd="2" destOrd="0" parTransId="{256681FC-9C1A-E94E-8370-86C03995F1D0}" sibTransId="{1A0C8807-256A-E446-8EB4-294028CB2680}"/>
    <dgm:cxn modelId="{DEF94100-8B13-514D-B33F-FB80EE3EEED2}" type="presOf" srcId="{52295700-4351-744D-B955-BB3A13DC8B40}" destId="{141B8DA2-735C-7F45-A474-1EE6CF757217}" srcOrd="0" destOrd="0" presId="urn:microsoft.com/office/officeart/2005/8/layout/hChevron3"/>
    <dgm:cxn modelId="{B418454C-DC62-3142-BC04-0161E6695E6C}" type="presOf" srcId="{20920859-218A-B34C-87C9-9FB960A52FFC}" destId="{61F92072-BB37-A846-821A-E1B9F75F458F}" srcOrd="0" destOrd="0" presId="urn:microsoft.com/office/officeart/2005/8/layout/hChevron3"/>
    <dgm:cxn modelId="{CCD71F3D-D621-964A-863F-EF7CE12FA146}" type="presOf" srcId="{6D3C1151-5418-2649-84DB-5100F3DA6D5C}" destId="{D3C92816-73D7-3A45-A9BD-416F8CB71792}" srcOrd="0" destOrd="0" presId="urn:microsoft.com/office/officeart/2005/8/layout/hChevron3"/>
    <dgm:cxn modelId="{194DD9F9-2077-FD43-B3D7-A2DF4EC5DC33}" type="presOf" srcId="{824BA0AF-AAB5-214A-8B1D-5D66BB7A3CE0}" destId="{2C700CFE-B529-3545-8FEB-AFA65291E133}" srcOrd="0" destOrd="0" presId="urn:microsoft.com/office/officeart/2005/8/layout/hChevron3"/>
    <dgm:cxn modelId="{B686A8E5-74C3-B54D-A39A-4A7E572B76CC}" type="presOf" srcId="{F5309A1B-DCF4-8145-8996-9003DFC40464}" destId="{3F531822-AF36-944A-B15A-E9A944EE6EFB}" srcOrd="0" destOrd="0" presId="urn:microsoft.com/office/officeart/2005/8/layout/hChevron3"/>
    <dgm:cxn modelId="{47CB2D55-0D20-CA43-945F-7E4FBAB7468A}" type="presParOf" srcId="{2C700CFE-B529-3545-8FEB-AFA65291E133}" destId="{141B8DA2-735C-7F45-A474-1EE6CF757217}" srcOrd="0" destOrd="0" presId="urn:microsoft.com/office/officeart/2005/8/layout/hChevron3"/>
    <dgm:cxn modelId="{99F9CEEF-4A31-254E-BF69-C4225E79E092}" type="presParOf" srcId="{2C700CFE-B529-3545-8FEB-AFA65291E133}" destId="{8DD33789-9C9C-8147-8C90-04F07F6B29DE}" srcOrd="1" destOrd="0" presId="urn:microsoft.com/office/officeart/2005/8/layout/hChevron3"/>
    <dgm:cxn modelId="{A45B9AD3-AB94-DF4F-AD7A-0A417C33D65E}" type="presParOf" srcId="{2C700CFE-B529-3545-8FEB-AFA65291E133}" destId="{61F92072-BB37-A846-821A-E1B9F75F458F}" srcOrd="2" destOrd="0" presId="urn:microsoft.com/office/officeart/2005/8/layout/hChevron3"/>
    <dgm:cxn modelId="{32829F00-03A4-2E40-91E0-A2F45A38B223}" type="presParOf" srcId="{2C700CFE-B529-3545-8FEB-AFA65291E133}" destId="{3C0043BC-22C9-0E42-926F-4AC0A6F89D31}" srcOrd="3" destOrd="0" presId="urn:microsoft.com/office/officeart/2005/8/layout/hChevron3"/>
    <dgm:cxn modelId="{79DDC7C1-A16C-044C-8F77-3A0814F9E0BE}" type="presParOf" srcId="{2C700CFE-B529-3545-8FEB-AFA65291E133}" destId="{3F531822-AF36-944A-B15A-E9A944EE6EFB}" srcOrd="4" destOrd="0" presId="urn:microsoft.com/office/officeart/2005/8/layout/hChevron3"/>
    <dgm:cxn modelId="{18B7C21A-F5B5-2F48-94C3-5C0470607EB9}" type="presParOf" srcId="{2C700CFE-B529-3545-8FEB-AFA65291E133}" destId="{049EA6E0-1271-4543-A507-8AF7FE5B7D68}" srcOrd="5" destOrd="0" presId="urn:microsoft.com/office/officeart/2005/8/layout/hChevron3"/>
    <dgm:cxn modelId="{65030B98-94CF-2842-AEC1-5B747AADC111}" type="presParOf" srcId="{2C700CFE-B529-3545-8FEB-AFA65291E133}" destId="{D3C92816-73D7-3A45-A9BD-416F8CB7179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BC140-B5F6-224B-AC5F-4EF50E22A37B}">
      <dsp:nvSpPr>
        <dsp:cNvPr id="0" name=""/>
        <dsp:cNvSpPr/>
      </dsp:nvSpPr>
      <dsp:spPr>
        <a:xfrm>
          <a:off x="0" y="0"/>
          <a:ext cx="6995160" cy="9808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Organize the lake</a:t>
          </a:r>
          <a:endParaRPr lang="en-US" sz="3600" kern="1200" dirty="0"/>
        </a:p>
      </dsp:txBody>
      <dsp:txXfrm>
        <a:off x="28728" y="28728"/>
        <a:ext cx="5936760" cy="923380"/>
      </dsp:txXfrm>
    </dsp:sp>
    <dsp:sp modelId="{6F6F876E-88F3-B643-A8EC-78DBF9FBFD1E}">
      <dsp:nvSpPr>
        <dsp:cNvPr id="0" name=""/>
        <dsp:cNvSpPr/>
      </dsp:nvSpPr>
      <dsp:spPr>
        <a:xfrm>
          <a:off x="617219" y="1144309"/>
          <a:ext cx="6995160" cy="9808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Set up for Self-Service</a:t>
          </a:r>
          <a:endParaRPr lang="en-US" sz="3600" kern="1200" dirty="0"/>
        </a:p>
      </dsp:txBody>
      <dsp:txXfrm>
        <a:off x="645947" y="1173037"/>
        <a:ext cx="5682940" cy="923380"/>
      </dsp:txXfrm>
    </dsp:sp>
    <dsp:sp modelId="{03A14862-B4CD-8347-8F3B-8865C088BB53}">
      <dsp:nvSpPr>
        <dsp:cNvPr id="0" name=""/>
        <dsp:cNvSpPr/>
      </dsp:nvSpPr>
      <dsp:spPr>
        <a:xfrm>
          <a:off x="1234439" y="2288618"/>
          <a:ext cx="6995160" cy="9808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Open the lake to the users</a:t>
          </a:r>
          <a:endParaRPr lang="en-US" sz="3600" kern="1200" dirty="0"/>
        </a:p>
      </dsp:txBody>
      <dsp:txXfrm>
        <a:off x="1263167" y="2317346"/>
        <a:ext cx="5682940" cy="923380"/>
      </dsp:txXfrm>
    </dsp:sp>
    <dsp:sp modelId="{2AB6ACD1-7BA0-7C4B-AAC6-E080EA5DBA7B}">
      <dsp:nvSpPr>
        <dsp:cNvPr id="0" name=""/>
        <dsp:cNvSpPr/>
      </dsp:nvSpPr>
      <dsp:spPr>
        <a:xfrm>
          <a:off x="6357616" y="743801"/>
          <a:ext cx="637543" cy="6375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200" kern="1200"/>
        </a:p>
      </dsp:txBody>
      <dsp:txXfrm>
        <a:off x="6501063" y="743801"/>
        <a:ext cx="350649" cy="479751"/>
      </dsp:txXfrm>
    </dsp:sp>
    <dsp:sp modelId="{BC3FCABD-10FA-9141-9330-965DE5F73111}">
      <dsp:nvSpPr>
        <dsp:cNvPr id="0" name=""/>
        <dsp:cNvSpPr/>
      </dsp:nvSpPr>
      <dsp:spPr>
        <a:xfrm>
          <a:off x="6974836" y="1881571"/>
          <a:ext cx="637543" cy="63754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200" kern="1200"/>
        </a:p>
      </dsp:txBody>
      <dsp:txXfrm>
        <a:off x="7118283" y="1881571"/>
        <a:ext cx="350649" cy="4797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B8DA2-735C-7F45-A474-1EE6CF757217}">
      <dsp:nvSpPr>
        <dsp:cNvPr id="0" name=""/>
        <dsp:cNvSpPr/>
      </dsp:nvSpPr>
      <dsp:spPr>
        <a:xfrm>
          <a:off x="2158" y="124799"/>
          <a:ext cx="2165809" cy="86632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 and Understand</a:t>
          </a:r>
          <a:endParaRPr lang="en-US" sz="2400" kern="1200" dirty="0"/>
        </a:p>
      </dsp:txBody>
      <dsp:txXfrm>
        <a:off x="2158" y="124799"/>
        <a:ext cx="1949228" cy="866323"/>
      </dsp:txXfrm>
    </dsp:sp>
    <dsp:sp modelId="{61F92072-BB37-A846-821A-E1B9F75F458F}">
      <dsp:nvSpPr>
        <dsp:cNvPr id="0" name=""/>
        <dsp:cNvSpPr/>
      </dsp:nvSpPr>
      <dsp:spPr>
        <a:xfrm>
          <a:off x="1734805" y="124799"/>
          <a:ext cx="2165809" cy="86632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Provision</a:t>
          </a:r>
          <a:endParaRPr lang="en-US" sz="2400" kern="1200" dirty="0"/>
        </a:p>
      </dsp:txBody>
      <dsp:txXfrm>
        <a:off x="2167967" y="124799"/>
        <a:ext cx="1299486" cy="866323"/>
      </dsp:txXfrm>
    </dsp:sp>
    <dsp:sp modelId="{3F531822-AF36-944A-B15A-E9A944EE6EFB}">
      <dsp:nvSpPr>
        <dsp:cNvPr id="0" name=""/>
        <dsp:cNvSpPr/>
      </dsp:nvSpPr>
      <dsp:spPr>
        <a:xfrm>
          <a:off x="3467453" y="124799"/>
          <a:ext cx="2165809" cy="86632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Prep</a:t>
          </a:r>
          <a:endParaRPr lang="en-US" sz="2400" kern="1200" dirty="0"/>
        </a:p>
      </dsp:txBody>
      <dsp:txXfrm>
        <a:off x="3900615" y="124799"/>
        <a:ext cx="1299486" cy="866323"/>
      </dsp:txXfrm>
    </dsp:sp>
    <dsp:sp modelId="{D3C92816-73D7-3A45-A9BD-416F8CB71792}">
      <dsp:nvSpPr>
        <dsp:cNvPr id="0" name=""/>
        <dsp:cNvSpPr/>
      </dsp:nvSpPr>
      <dsp:spPr>
        <a:xfrm>
          <a:off x="5200100" y="124799"/>
          <a:ext cx="2165809" cy="86632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Analyze</a:t>
          </a:r>
          <a:endParaRPr lang="en-US" sz="2400" kern="1200" dirty="0"/>
        </a:p>
      </dsp:txBody>
      <dsp:txXfrm>
        <a:off x="5633262" y="124799"/>
        <a:ext cx="1299486" cy="866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86ECA1-4F8F-5844-B5A3-9CF85FFED3F4}" type="datetimeFigureOut">
              <a:rPr lang="en-US"/>
              <a:pPr>
                <a:defRPr/>
              </a:pPr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5C2DC-074B-9547-B1D2-BAB737FCA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9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C365C-0C77-6F47-9CCF-BB41949AD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415" y="1611998"/>
            <a:ext cx="7594599" cy="110251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8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72C244F-458F-C744-A12F-B7AE960DB3CD}" type="datetimeFigureOut">
              <a:rPr lang="en-US"/>
              <a:pPr>
                <a:defRPr/>
              </a:pPr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49B69-CA21-0046-9F6D-0A9991B5E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DEE239-218C-484A-8B28-EE0F18F171F7}" type="datetimeFigureOut">
              <a:rPr lang="en-US"/>
              <a:pPr>
                <a:defRPr/>
              </a:pPr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9273-24F1-0542-8128-72329367F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3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2579"/>
            <a:ext cx="8229600" cy="725354"/>
          </a:xfrm>
        </p:spPr>
        <p:txBody>
          <a:bodyPr/>
          <a:lstStyle>
            <a:lvl1pPr>
              <a:defRPr b="1" spc="15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6F16-910B-E44D-9204-97C501E1B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49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419" y="1612000"/>
            <a:ext cx="7594599" cy="110251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41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CB6E458-3DBD-0948-B64A-5713681C6398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B285-E120-044C-B4EA-8992BB1B2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F3938-364C-A248-9CAC-FD4C402F7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176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8C620-8D36-FF4D-843B-0251255EE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B5B99-9BF4-F34E-8F52-A3E1566F0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056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F04C9-8F83-5E45-95D4-B85DABFFD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724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71D96-AD28-104F-9B0D-56A9D5BCB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9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DDFA-58F1-BA45-A69B-829DE837E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67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82E216-C59E-5748-BC67-86146183DD20}" type="datetimeFigureOut">
              <a:rPr lang="en-US"/>
              <a:pPr>
                <a:defRPr/>
              </a:pPr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E01D0-708F-6243-A2EC-41486C045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26D983-D565-6947-89EC-9097EE6772F3}" type="datetimeFigureOut">
              <a:rPr lang="en-US"/>
              <a:pPr>
                <a:defRPr/>
              </a:pPr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1D1CA-1F91-274D-A297-69B030904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6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7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30908A-BE20-5F4E-B0BE-CEB35A16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16669"/>
            <a:ext cx="9144000" cy="0"/>
          </a:xfrm>
          <a:prstGeom prst="line">
            <a:avLst/>
          </a:prstGeom>
          <a:ln w="28575" cmpd="sng">
            <a:solidFill>
              <a:srgbClr val="229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488" y="4648200"/>
            <a:ext cx="1179512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7696232" y="4648200"/>
            <a:ext cx="1447768" cy="495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charset="0"/>
          <a:ea typeface="ＭＳ Ｐゴシック" charset="0"/>
          <a:cs typeface="Helvetic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2291FF"/>
        </a:buClr>
        <a:buSzPct val="100000"/>
        <a:buFont typeface="Lucida Grande" charset="0"/>
        <a:buChar char="‣"/>
        <a:defRPr sz="2400" kern="1200">
          <a:solidFill>
            <a:schemeClr val="tx1"/>
          </a:solidFill>
          <a:latin typeface="Helvetica" charset="0"/>
          <a:ea typeface="ＭＳ Ｐゴシック" charset="0"/>
          <a:cs typeface="Helvetica" charset="0"/>
        </a:defRPr>
      </a:lvl1pPr>
      <a:lvl2pPr marL="742950" indent="-285750" algn="l" defTabSz="457200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2291FF"/>
        </a:buClr>
        <a:buSzPct val="100000"/>
        <a:buFont typeface="Arial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291FF"/>
        </a:buClr>
        <a:buSzPct val="100000"/>
        <a:buFont typeface="Lucida Grande" charset="0"/>
        <a:buChar char="-"/>
        <a:defRPr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291FF"/>
        </a:buClr>
        <a:buSzPct val="100000"/>
        <a:buFont typeface="Lucida Grande" charset="0"/>
        <a:buChar char="‣"/>
        <a:defRPr sz="1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291FF"/>
        </a:buClr>
        <a:buSzPct val="100000"/>
        <a:buFont typeface="Lucida Grande" charset="0"/>
        <a:buChar char="‣"/>
        <a:defRPr sz="1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microsoft.com/office/2007/relationships/hdphoto" Target="../media/hdphoto2.wdp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build a successful Data Lake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14650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Alex Gorelik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Founder and CEO, Waterline 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778" y="3735832"/>
            <a:ext cx="5016500" cy="161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9" y="205979"/>
            <a:ext cx="8818669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Right Platform: Hadoop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631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Volume - Massively scalable</a:t>
            </a:r>
          </a:p>
          <a:p>
            <a:r>
              <a:rPr lang="en-US" dirty="0" smtClean="0"/>
              <a:t>Variety - Schema on read</a:t>
            </a:r>
          </a:p>
          <a:p>
            <a:r>
              <a:rPr lang="en-US" dirty="0" smtClean="0"/>
              <a:t>Future Proof – Modular – same data can be used by many different projects and technologies</a:t>
            </a:r>
          </a:p>
          <a:p>
            <a:r>
              <a:rPr lang="en-US" dirty="0" smtClean="0"/>
              <a:t>Platform cost – extremely attractive cost structure</a:t>
            </a:r>
          </a:p>
        </p:txBody>
      </p:sp>
    </p:spTree>
    <p:extLst>
      <p:ext uri="{BB962C8B-B14F-4D97-AF65-F5344CB8AC3E}">
        <p14:creationId xmlns:p14="http://schemas.microsoft.com/office/powerpoint/2010/main" val="13401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3092471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779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8"/>
            <a:ext cx="8228779" cy="869901"/>
          </a:xfrm>
        </p:spPr>
        <p:txBody>
          <a:bodyPr/>
          <a:lstStyle/>
          <a:p>
            <a:r>
              <a:rPr lang="en-US" dirty="0" smtClean="0"/>
              <a:t>Right Data Challenges: Most Data is Lost, so can’t Analyze it Later</a:t>
            </a:r>
            <a:endParaRPr lang="en-US" dirty="0"/>
          </a:p>
        </p:txBody>
      </p:sp>
      <p:sp>
        <p:nvSpPr>
          <p:cNvPr id="18" name="Rectangular Callout 17"/>
          <p:cNvSpPr/>
          <p:nvPr/>
        </p:nvSpPr>
        <p:spPr>
          <a:xfrm>
            <a:off x="1786107" y="4109600"/>
            <a:ext cx="5881920" cy="1033899"/>
          </a:xfrm>
          <a:prstGeom prst="wedgeRectCallout">
            <a:avLst>
              <a:gd name="adj1" fmla="val -23839"/>
              <a:gd name="adj2" fmla="val -80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Only a Small Portion of Data is Saved in Enterprises Today in Data Warehouses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727067" y="861144"/>
            <a:ext cx="395891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D1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Exhaust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D1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852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2368304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40" y="935182"/>
            <a:ext cx="4275002" cy="3287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860"/>
            <a:ext cx="8229600" cy="857250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Right Data: Save </a:t>
            </a:r>
            <a:r>
              <a:rPr lang="en-US" u="sng" dirty="0" smtClean="0"/>
              <a:t>Raw</a:t>
            </a:r>
            <a:r>
              <a:rPr lang="en-US" dirty="0" smtClean="0"/>
              <a:t> Data </a:t>
            </a:r>
            <a:r>
              <a:rPr lang="en-US" u="sng" dirty="0"/>
              <a:t>Now</a:t>
            </a:r>
            <a:r>
              <a:rPr lang="en-US" dirty="0"/>
              <a:t> to Analyze Later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4" y="1200150"/>
            <a:ext cx="5038656" cy="394334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Don’t know now what data will be needed later</a:t>
            </a:r>
          </a:p>
          <a:p>
            <a:r>
              <a:rPr lang="en-US" sz="2800" dirty="0" smtClean="0"/>
              <a:t>Save as much data as possible </a:t>
            </a:r>
            <a:r>
              <a:rPr lang="en-US" sz="2800" u="sng" dirty="0" smtClean="0"/>
              <a:t>now</a:t>
            </a:r>
            <a:r>
              <a:rPr lang="en-US" sz="2800" dirty="0" smtClean="0"/>
              <a:t> to analyze later</a:t>
            </a:r>
          </a:p>
          <a:p>
            <a:r>
              <a:rPr lang="en-US" sz="2800" dirty="0" smtClean="0"/>
              <a:t>Save </a:t>
            </a:r>
            <a:r>
              <a:rPr lang="en-US" sz="2800" u="sng" dirty="0" smtClean="0"/>
              <a:t>raw</a:t>
            </a:r>
            <a:r>
              <a:rPr lang="en-US" sz="2800" dirty="0" smtClean="0"/>
              <a:t> data, so can be treated correctly for each use case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1531">
            <a:off x="6470688" y="3087509"/>
            <a:ext cx="2673312" cy="14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134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80282" cy="725090"/>
          </a:xfrm>
        </p:spPr>
        <p:txBody>
          <a:bodyPr/>
          <a:lstStyle/>
          <a:p>
            <a:r>
              <a:rPr lang="en-US" dirty="0" smtClean="0"/>
              <a:t>Right Data Challenges: Data </a:t>
            </a:r>
            <a:r>
              <a:rPr lang="en-US" dirty="0"/>
              <a:t>silos and data hoarding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0"/>
            <a:ext cx="5571351" cy="3520069"/>
          </a:xfrm>
        </p:spPr>
        <p:txBody>
          <a:bodyPr>
            <a:normAutofit/>
          </a:bodyPr>
          <a:lstStyle/>
          <a:p>
            <a:r>
              <a:rPr lang="en-US" dirty="0" smtClean="0"/>
              <a:t>Departments </a:t>
            </a:r>
            <a:r>
              <a:rPr lang="en-US" dirty="0"/>
              <a:t>hoard and protect their data and do not share it with the rest of the </a:t>
            </a:r>
            <a:r>
              <a:rPr lang="en-US" dirty="0" smtClean="0"/>
              <a:t>enterprise</a:t>
            </a:r>
          </a:p>
          <a:p>
            <a:endParaRPr lang="en-US" dirty="0" smtClean="0"/>
          </a:p>
          <a:p>
            <a:r>
              <a:rPr lang="en-US" dirty="0" smtClean="0"/>
              <a:t>Frictionless ingestion does not depend on data owners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425" y="1200150"/>
            <a:ext cx="2660057" cy="23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360163" cy="857250"/>
          </a:xfrm>
        </p:spPr>
        <p:txBody>
          <a:bodyPr/>
          <a:lstStyle/>
          <a:p>
            <a:r>
              <a:rPr lang="en-US" dirty="0" smtClean="0"/>
              <a:t>Right Interface: Key to Broad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280784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Data marketplace for data self-service</a:t>
            </a:r>
          </a:p>
          <a:p>
            <a:endParaRPr lang="en-US" dirty="0" smtClean="0"/>
          </a:p>
          <a:p>
            <a:r>
              <a:rPr lang="en-US" dirty="0" smtClean="0"/>
              <a:t>Providing </a:t>
            </a:r>
            <a:r>
              <a:rPr lang="en-US" dirty="0" smtClean="0"/>
              <a:t>data at the right level of </a:t>
            </a:r>
            <a:r>
              <a:rPr lang="en-US" dirty="0" smtClean="0"/>
              <a:t>expertise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662" y="1200151"/>
            <a:ext cx="5049928" cy="26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70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Data at the Right Level of Expertise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5951" y="4502768"/>
            <a:ext cx="2318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Scientists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3843" y="4502203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Business Analyst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0702" y="2897584"/>
            <a:ext cx="1427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Raw data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0701" y="1226361"/>
            <a:ext cx="2391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Clean, trusted, prepared data</a:t>
            </a:r>
            <a:endParaRPr lang="en-US" sz="2800" dirty="0"/>
          </a:p>
        </p:txBody>
      </p:sp>
      <p:pic>
        <p:nvPicPr>
          <p:cNvPr id="12" name="Picture 11" descr="shutterstock_244683526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661" y="931069"/>
            <a:ext cx="1121345" cy="1507185"/>
          </a:xfrm>
          <a:prstGeom prst="rect">
            <a:avLst/>
          </a:prstGeom>
        </p:spPr>
      </p:pic>
      <p:pic>
        <p:nvPicPr>
          <p:cNvPr id="13" name="Picture 12" descr="shutterstock_611091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749" y="3110552"/>
            <a:ext cx="2009770" cy="1340517"/>
          </a:xfrm>
          <a:prstGeom prst="rect">
            <a:avLst/>
          </a:prstGeom>
        </p:spPr>
      </p:pic>
      <p:pic>
        <p:nvPicPr>
          <p:cNvPr id="14" name="Picture 13" descr="shutterstock_2898233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119" y="931069"/>
            <a:ext cx="2451031" cy="1634838"/>
          </a:xfrm>
          <a:prstGeom prst="rect">
            <a:avLst/>
          </a:prstGeom>
        </p:spPr>
      </p:pic>
      <p:pic>
        <p:nvPicPr>
          <p:cNvPr id="15" name="Picture 14" descr="shutterstock_383073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236" y="3110553"/>
            <a:ext cx="2080195" cy="13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0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Data Lake Success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153759"/>
              </p:ext>
            </p:extLst>
          </p:nvPr>
        </p:nvGraphicFramePr>
        <p:xfrm>
          <a:off x="457201" y="1181102"/>
          <a:ext cx="8229600" cy="3269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26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Organize Data Lake into Zones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24010" y="1059288"/>
            <a:ext cx="7909520" cy="33995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00540" y="153156"/>
            <a:ext cx="792420" cy="792420"/>
            <a:chOff x="4118" y="1238517"/>
            <a:chExt cx="792420" cy="792420"/>
          </a:xfrm>
        </p:grpSpPr>
        <p:sp>
          <p:nvSpPr>
            <p:cNvPr id="5" name="Oval 4"/>
            <p:cNvSpPr/>
            <p:nvPr/>
          </p:nvSpPr>
          <p:spPr>
            <a:xfrm>
              <a:off x="4118" y="1238517"/>
              <a:ext cx="792420" cy="79242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120165" y="1354564"/>
              <a:ext cx="560326" cy="560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Organize the lake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9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Multi-modal IT – Different Governance Levels for Different Zones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266672" y="2958043"/>
            <a:ext cx="3877327" cy="1336589"/>
          </a:xfrm>
          <a:custGeom>
            <a:avLst/>
            <a:gdLst>
              <a:gd name="connsiteX0" fmla="*/ 0 w 2396813"/>
              <a:gd name="connsiteY0" fmla="*/ 139092 h 1390924"/>
              <a:gd name="connsiteX1" fmla="*/ 139092 w 2396813"/>
              <a:gd name="connsiteY1" fmla="*/ 0 h 1390924"/>
              <a:gd name="connsiteX2" fmla="*/ 2257721 w 2396813"/>
              <a:gd name="connsiteY2" fmla="*/ 0 h 1390924"/>
              <a:gd name="connsiteX3" fmla="*/ 2396813 w 2396813"/>
              <a:gd name="connsiteY3" fmla="*/ 139092 h 1390924"/>
              <a:gd name="connsiteX4" fmla="*/ 2396813 w 2396813"/>
              <a:gd name="connsiteY4" fmla="*/ 1251832 h 1390924"/>
              <a:gd name="connsiteX5" fmla="*/ 2257721 w 2396813"/>
              <a:gd name="connsiteY5" fmla="*/ 1390924 h 1390924"/>
              <a:gd name="connsiteX6" fmla="*/ 139092 w 2396813"/>
              <a:gd name="connsiteY6" fmla="*/ 1390924 h 1390924"/>
              <a:gd name="connsiteX7" fmla="*/ 0 w 2396813"/>
              <a:gd name="connsiteY7" fmla="*/ 1251832 h 1390924"/>
              <a:gd name="connsiteX8" fmla="*/ 0 w 2396813"/>
              <a:gd name="connsiteY8" fmla="*/ 139092 h 139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6813" h="1390924">
                <a:moveTo>
                  <a:pt x="0" y="139092"/>
                </a:moveTo>
                <a:cubicBezTo>
                  <a:pt x="0" y="62274"/>
                  <a:pt x="62274" y="0"/>
                  <a:pt x="139092" y="0"/>
                </a:cubicBezTo>
                <a:lnTo>
                  <a:pt x="2257721" y="0"/>
                </a:lnTo>
                <a:cubicBezTo>
                  <a:pt x="2334539" y="0"/>
                  <a:pt x="2396813" y="62274"/>
                  <a:pt x="2396813" y="139092"/>
                </a:cubicBezTo>
                <a:lnTo>
                  <a:pt x="2396813" y="1251832"/>
                </a:lnTo>
                <a:cubicBezTo>
                  <a:pt x="2396813" y="1328650"/>
                  <a:pt x="2334539" y="1390924"/>
                  <a:pt x="2257721" y="1390924"/>
                </a:cubicBezTo>
                <a:lnTo>
                  <a:pt x="139092" y="1390924"/>
                </a:lnTo>
                <a:cubicBezTo>
                  <a:pt x="62274" y="1390924"/>
                  <a:pt x="0" y="1328650"/>
                  <a:pt x="0" y="1251832"/>
                </a:cubicBezTo>
                <a:lnTo>
                  <a:pt x="0" y="139092"/>
                </a:lnTo>
                <a:close/>
              </a:path>
            </a:pathLst>
          </a:custGeom>
          <a:ln>
            <a:solidFill>
              <a:schemeClr val="accent5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0558" tIns="439245" rIns="91514" bIns="91514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Heavy Governance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 smtClean="0"/>
              <a:t>Trusted, curated data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Lineage, Data Quality</a:t>
            </a:r>
            <a:endParaRPr lang="en-US" sz="2000" kern="1200" dirty="0"/>
          </a:p>
        </p:txBody>
      </p:sp>
      <p:sp>
        <p:nvSpPr>
          <p:cNvPr id="6" name="Freeform 5"/>
          <p:cNvSpPr/>
          <p:nvPr/>
        </p:nvSpPr>
        <p:spPr>
          <a:xfrm>
            <a:off x="1" y="2958043"/>
            <a:ext cx="4160096" cy="1336589"/>
          </a:xfrm>
          <a:custGeom>
            <a:avLst/>
            <a:gdLst>
              <a:gd name="connsiteX0" fmla="*/ 0 w 2396813"/>
              <a:gd name="connsiteY0" fmla="*/ 139092 h 1390924"/>
              <a:gd name="connsiteX1" fmla="*/ 139092 w 2396813"/>
              <a:gd name="connsiteY1" fmla="*/ 0 h 1390924"/>
              <a:gd name="connsiteX2" fmla="*/ 2257721 w 2396813"/>
              <a:gd name="connsiteY2" fmla="*/ 0 h 1390924"/>
              <a:gd name="connsiteX3" fmla="*/ 2396813 w 2396813"/>
              <a:gd name="connsiteY3" fmla="*/ 139092 h 1390924"/>
              <a:gd name="connsiteX4" fmla="*/ 2396813 w 2396813"/>
              <a:gd name="connsiteY4" fmla="*/ 1251832 h 1390924"/>
              <a:gd name="connsiteX5" fmla="*/ 2257721 w 2396813"/>
              <a:gd name="connsiteY5" fmla="*/ 1390924 h 1390924"/>
              <a:gd name="connsiteX6" fmla="*/ 139092 w 2396813"/>
              <a:gd name="connsiteY6" fmla="*/ 1390924 h 1390924"/>
              <a:gd name="connsiteX7" fmla="*/ 0 w 2396813"/>
              <a:gd name="connsiteY7" fmla="*/ 1251832 h 1390924"/>
              <a:gd name="connsiteX8" fmla="*/ 0 w 2396813"/>
              <a:gd name="connsiteY8" fmla="*/ 139092 h 139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6813" h="1390924">
                <a:moveTo>
                  <a:pt x="0" y="139092"/>
                </a:moveTo>
                <a:cubicBezTo>
                  <a:pt x="0" y="62274"/>
                  <a:pt x="62274" y="0"/>
                  <a:pt x="139092" y="0"/>
                </a:cubicBezTo>
                <a:lnTo>
                  <a:pt x="2257721" y="0"/>
                </a:lnTo>
                <a:cubicBezTo>
                  <a:pt x="2334539" y="0"/>
                  <a:pt x="2396813" y="62274"/>
                  <a:pt x="2396813" y="139092"/>
                </a:cubicBezTo>
                <a:lnTo>
                  <a:pt x="2396813" y="1251832"/>
                </a:lnTo>
                <a:cubicBezTo>
                  <a:pt x="2396813" y="1328650"/>
                  <a:pt x="2334539" y="1390924"/>
                  <a:pt x="2257721" y="1390924"/>
                </a:cubicBezTo>
                <a:lnTo>
                  <a:pt x="139092" y="1390924"/>
                </a:lnTo>
                <a:cubicBezTo>
                  <a:pt x="62274" y="1390924"/>
                  <a:pt x="0" y="1328650"/>
                  <a:pt x="0" y="1251832"/>
                </a:cubicBezTo>
                <a:lnTo>
                  <a:pt x="0" y="139092"/>
                </a:lnTo>
                <a:close/>
              </a:path>
            </a:pathLst>
          </a:custGeom>
          <a:ln>
            <a:solidFill>
              <a:schemeClr val="accent3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514" tIns="439245" rIns="810558" bIns="91514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/>
              <a:t>Minimal Governance</a:t>
            </a:r>
          </a:p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 smtClean="0"/>
              <a:t>Make sure there is no </a:t>
            </a:r>
            <a:br>
              <a:rPr lang="en-US" sz="2000" dirty="0" smtClean="0"/>
            </a:br>
            <a:r>
              <a:rPr lang="en-US" sz="2000" dirty="0" smtClean="0"/>
              <a:t>   sensitive data</a:t>
            </a:r>
          </a:p>
        </p:txBody>
      </p:sp>
      <p:sp>
        <p:nvSpPr>
          <p:cNvPr id="7" name="Freeform 6"/>
          <p:cNvSpPr/>
          <p:nvPr/>
        </p:nvSpPr>
        <p:spPr>
          <a:xfrm>
            <a:off x="5266672" y="1034654"/>
            <a:ext cx="3877328" cy="1227829"/>
          </a:xfrm>
          <a:custGeom>
            <a:avLst/>
            <a:gdLst>
              <a:gd name="connsiteX0" fmla="*/ 0 w 2396813"/>
              <a:gd name="connsiteY0" fmla="*/ 139092 h 1390924"/>
              <a:gd name="connsiteX1" fmla="*/ 139092 w 2396813"/>
              <a:gd name="connsiteY1" fmla="*/ 0 h 1390924"/>
              <a:gd name="connsiteX2" fmla="*/ 2257721 w 2396813"/>
              <a:gd name="connsiteY2" fmla="*/ 0 h 1390924"/>
              <a:gd name="connsiteX3" fmla="*/ 2396813 w 2396813"/>
              <a:gd name="connsiteY3" fmla="*/ 139092 h 1390924"/>
              <a:gd name="connsiteX4" fmla="*/ 2396813 w 2396813"/>
              <a:gd name="connsiteY4" fmla="*/ 1251832 h 1390924"/>
              <a:gd name="connsiteX5" fmla="*/ 2257721 w 2396813"/>
              <a:gd name="connsiteY5" fmla="*/ 1390924 h 1390924"/>
              <a:gd name="connsiteX6" fmla="*/ 139092 w 2396813"/>
              <a:gd name="connsiteY6" fmla="*/ 1390924 h 1390924"/>
              <a:gd name="connsiteX7" fmla="*/ 0 w 2396813"/>
              <a:gd name="connsiteY7" fmla="*/ 1251832 h 1390924"/>
              <a:gd name="connsiteX8" fmla="*/ 0 w 2396813"/>
              <a:gd name="connsiteY8" fmla="*/ 139092 h 139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6813" h="1390924">
                <a:moveTo>
                  <a:pt x="0" y="139092"/>
                </a:moveTo>
                <a:cubicBezTo>
                  <a:pt x="0" y="62274"/>
                  <a:pt x="62274" y="0"/>
                  <a:pt x="139092" y="0"/>
                </a:cubicBezTo>
                <a:lnTo>
                  <a:pt x="2257721" y="0"/>
                </a:lnTo>
                <a:cubicBezTo>
                  <a:pt x="2334539" y="0"/>
                  <a:pt x="2396813" y="62274"/>
                  <a:pt x="2396813" y="139092"/>
                </a:cubicBezTo>
                <a:lnTo>
                  <a:pt x="2396813" y="1251832"/>
                </a:lnTo>
                <a:cubicBezTo>
                  <a:pt x="2396813" y="1328650"/>
                  <a:pt x="2334539" y="1390924"/>
                  <a:pt x="2257721" y="1390924"/>
                </a:cubicBezTo>
                <a:lnTo>
                  <a:pt x="139092" y="1390924"/>
                </a:lnTo>
                <a:cubicBezTo>
                  <a:pt x="62274" y="1390924"/>
                  <a:pt x="0" y="1328650"/>
                  <a:pt x="0" y="1251832"/>
                </a:cubicBezTo>
                <a:lnTo>
                  <a:pt x="0" y="139092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0558" tIns="91514" rIns="91514" bIns="43924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/>
              <a:t>Heavy governance</a:t>
            </a:r>
          </a:p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 smtClean="0"/>
              <a:t>Restricted access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1" y="1034654"/>
            <a:ext cx="4160095" cy="1227829"/>
          </a:xfrm>
          <a:custGeom>
            <a:avLst/>
            <a:gdLst>
              <a:gd name="connsiteX0" fmla="*/ 0 w 2396813"/>
              <a:gd name="connsiteY0" fmla="*/ 139092 h 1390924"/>
              <a:gd name="connsiteX1" fmla="*/ 139092 w 2396813"/>
              <a:gd name="connsiteY1" fmla="*/ 0 h 1390924"/>
              <a:gd name="connsiteX2" fmla="*/ 2257721 w 2396813"/>
              <a:gd name="connsiteY2" fmla="*/ 0 h 1390924"/>
              <a:gd name="connsiteX3" fmla="*/ 2396813 w 2396813"/>
              <a:gd name="connsiteY3" fmla="*/ 139092 h 1390924"/>
              <a:gd name="connsiteX4" fmla="*/ 2396813 w 2396813"/>
              <a:gd name="connsiteY4" fmla="*/ 1251832 h 1390924"/>
              <a:gd name="connsiteX5" fmla="*/ 2257721 w 2396813"/>
              <a:gd name="connsiteY5" fmla="*/ 1390924 h 1390924"/>
              <a:gd name="connsiteX6" fmla="*/ 139092 w 2396813"/>
              <a:gd name="connsiteY6" fmla="*/ 1390924 h 1390924"/>
              <a:gd name="connsiteX7" fmla="*/ 0 w 2396813"/>
              <a:gd name="connsiteY7" fmla="*/ 1251832 h 1390924"/>
              <a:gd name="connsiteX8" fmla="*/ 0 w 2396813"/>
              <a:gd name="connsiteY8" fmla="*/ 139092 h 139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6813" h="1390924">
                <a:moveTo>
                  <a:pt x="0" y="139092"/>
                </a:moveTo>
                <a:cubicBezTo>
                  <a:pt x="0" y="62274"/>
                  <a:pt x="62274" y="0"/>
                  <a:pt x="139092" y="0"/>
                </a:cubicBezTo>
                <a:lnTo>
                  <a:pt x="2257721" y="0"/>
                </a:lnTo>
                <a:cubicBezTo>
                  <a:pt x="2334539" y="0"/>
                  <a:pt x="2396813" y="62274"/>
                  <a:pt x="2396813" y="139092"/>
                </a:cubicBezTo>
                <a:lnTo>
                  <a:pt x="2396813" y="1251832"/>
                </a:lnTo>
                <a:cubicBezTo>
                  <a:pt x="2396813" y="1328650"/>
                  <a:pt x="2334539" y="1390924"/>
                  <a:pt x="2257721" y="1390924"/>
                </a:cubicBezTo>
                <a:lnTo>
                  <a:pt x="139092" y="1390924"/>
                </a:lnTo>
                <a:cubicBezTo>
                  <a:pt x="62274" y="1390924"/>
                  <a:pt x="0" y="1328650"/>
                  <a:pt x="0" y="1251832"/>
                </a:cubicBezTo>
                <a:lnTo>
                  <a:pt x="0" y="139092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514" tIns="91514" rIns="810558" bIns="43924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/>
              <a:t>Minimal Governance</a:t>
            </a:r>
          </a:p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en-US" sz="2000" dirty="0" smtClean="0"/>
              <a:t>Make sure there is no sensitive data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2787822" y="1220472"/>
            <a:ext cx="1882094" cy="1411571"/>
          </a:xfrm>
          <a:custGeom>
            <a:avLst/>
            <a:gdLst>
              <a:gd name="connsiteX0" fmla="*/ 0 w 1882094"/>
              <a:gd name="connsiteY0" fmla="*/ 1882094 h 1882094"/>
              <a:gd name="connsiteX1" fmla="*/ 1882094 w 1882094"/>
              <a:gd name="connsiteY1" fmla="*/ 0 h 1882094"/>
              <a:gd name="connsiteX2" fmla="*/ 1882094 w 1882094"/>
              <a:gd name="connsiteY2" fmla="*/ 1882094 h 1882094"/>
              <a:gd name="connsiteX3" fmla="*/ 0 w 1882094"/>
              <a:gd name="connsiteY3" fmla="*/ 1882094 h 188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094" h="1882094">
                <a:moveTo>
                  <a:pt x="0" y="1882094"/>
                </a:moveTo>
                <a:cubicBezTo>
                  <a:pt x="0" y="842642"/>
                  <a:pt x="842642" y="0"/>
                  <a:pt x="1882094" y="0"/>
                </a:cubicBezTo>
                <a:lnTo>
                  <a:pt x="1882094" y="1882094"/>
                </a:lnTo>
                <a:lnTo>
                  <a:pt x="0" y="1882094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717" tIns="707717" rIns="156464" bIns="156464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</a:pPr>
            <a:r>
              <a:rPr lang="en-US" sz="2200" dirty="0"/>
              <a:t>Raw/</a:t>
            </a:r>
            <a:r>
              <a:rPr lang="en-US" sz="2200" dirty="0" smtClean="0"/>
              <a:t>Landing</a:t>
            </a:r>
            <a:endParaRPr lang="en-US" sz="2200" dirty="0"/>
          </a:p>
        </p:txBody>
      </p:sp>
      <p:sp>
        <p:nvSpPr>
          <p:cNvPr id="10" name="Freeform 9"/>
          <p:cNvSpPr/>
          <p:nvPr/>
        </p:nvSpPr>
        <p:spPr>
          <a:xfrm>
            <a:off x="4756850" y="1220472"/>
            <a:ext cx="1882094" cy="1411571"/>
          </a:xfrm>
          <a:custGeom>
            <a:avLst/>
            <a:gdLst>
              <a:gd name="connsiteX0" fmla="*/ 0 w 1882094"/>
              <a:gd name="connsiteY0" fmla="*/ 1882094 h 1882094"/>
              <a:gd name="connsiteX1" fmla="*/ 1882094 w 1882094"/>
              <a:gd name="connsiteY1" fmla="*/ 0 h 1882094"/>
              <a:gd name="connsiteX2" fmla="*/ 1882094 w 1882094"/>
              <a:gd name="connsiteY2" fmla="*/ 1882094 h 1882094"/>
              <a:gd name="connsiteX3" fmla="*/ 0 w 1882094"/>
              <a:gd name="connsiteY3" fmla="*/ 1882094 h 188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094" h="1882094">
                <a:moveTo>
                  <a:pt x="0" y="0"/>
                </a:moveTo>
                <a:cubicBezTo>
                  <a:pt x="1039452" y="0"/>
                  <a:pt x="1882094" y="842642"/>
                  <a:pt x="1882094" y="1882094"/>
                </a:cubicBezTo>
                <a:lnTo>
                  <a:pt x="0" y="18820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-2552554"/>
              <a:satOff val="-4045"/>
              <a:lumOff val="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707717" rIns="707717" bIns="156464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</a:pPr>
            <a:r>
              <a:rPr lang="en-US" sz="2200" dirty="0"/>
              <a:t>Sensitive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756850" y="2697244"/>
            <a:ext cx="1882094" cy="1411571"/>
          </a:xfrm>
          <a:custGeom>
            <a:avLst/>
            <a:gdLst>
              <a:gd name="connsiteX0" fmla="*/ 0 w 1882094"/>
              <a:gd name="connsiteY0" fmla="*/ 1882094 h 1882094"/>
              <a:gd name="connsiteX1" fmla="*/ 1882094 w 1882094"/>
              <a:gd name="connsiteY1" fmla="*/ 0 h 1882094"/>
              <a:gd name="connsiteX2" fmla="*/ 1882094 w 1882094"/>
              <a:gd name="connsiteY2" fmla="*/ 1882094 h 1882094"/>
              <a:gd name="connsiteX3" fmla="*/ 0 w 1882094"/>
              <a:gd name="connsiteY3" fmla="*/ 1882094 h 188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094" h="1882094">
                <a:moveTo>
                  <a:pt x="1882094" y="0"/>
                </a:moveTo>
                <a:cubicBezTo>
                  <a:pt x="1882094" y="1039452"/>
                  <a:pt x="1039452" y="1882094"/>
                  <a:pt x="0" y="1882094"/>
                </a:cubicBezTo>
                <a:lnTo>
                  <a:pt x="0" y="0"/>
                </a:lnTo>
                <a:lnTo>
                  <a:pt x="1882094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-5105109"/>
              <a:satOff val="-8091"/>
              <a:lumOff val="1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156465" rIns="707717" bIns="70771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>
                <a:solidFill>
                  <a:schemeClr val="bg1"/>
                </a:solidFill>
              </a:rPr>
              <a:t>Gold/Curated</a:t>
            </a:r>
            <a:endParaRPr lang="en-US" sz="2200" kern="12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787822" y="2697242"/>
            <a:ext cx="1882094" cy="1411571"/>
          </a:xfrm>
          <a:custGeom>
            <a:avLst/>
            <a:gdLst>
              <a:gd name="connsiteX0" fmla="*/ 0 w 1882094"/>
              <a:gd name="connsiteY0" fmla="*/ 1882094 h 1882094"/>
              <a:gd name="connsiteX1" fmla="*/ 1882094 w 1882094"/>
              <a:gd name="connsiteY1" fmla="*/ 0 h 1882094"/>
              <a:gd name="connsiteX2" fmla="*/ 1882094 w 1882094"/>
              <a:gd name="connsiteY2" fmla="*/ 1882094 h 1882094"/>
              <a:gd name="connsiteX3" fmla="*/ 0 w 1882094"/>
              <a:gd name="connsiteY3" fmla="*/ 1882094 h 188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094" h="1882094">
                <a:moveTo>
                  <a:pt x="1882094" y="1882094"/>
                </a:moveTo>
                <a:cubicBezTo>
                  <a:pt x="842642" y="1882094"/>
                  <a:pt x="0" y="1039452"/>
                  <a:pt x="0" y="0"/>
                </a:cubicBezTo>
                <a:lnTo>
                  <a:pt x="1882094" y="0"/>
                </a:lnTo>
                <a:lnTo>
                  <a:pt x="1882094" y="1882094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-7657663"/>
              <a:satOff val="-12136"/>
              <a:lumOff val="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716" tIns="156464" rIns="156464" bIns="70771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/>
              <a:t>Work</a:t>
            </a:r>
            <a:endParaRPr lang="en-US" sz="2200" kern="1200" dirty="0"/>
          </a:p>
        </p:txBody>
      </p:sp>
      <p:sp>
        <p:nvSpPr>
          <p:cNvPr id="13" name="Circular Arrow 12"/>
          <p:cNvSpPr/>
          <p:nvPr/>
        </p:nvSpPr>
        <p:spPr>
          <a:xfrm>
            <a:off x="4388472" y="2371246"/>
            <a:ext cx="649822" cy="423797"/>
          </a:xfrm>
          <a:prstGeom prst="circular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ircular Arrow 13"/>
          <p:cNvSpPr/>
          <p:nvPr/>
        </p:nvSpPr>
        <p:spPr>
          <a:xfrm rot="10800000">
            <a:off x="4388472" y="2534245"/>
            <a:ext cx="649822" cy="423797"/>
          </a:xfrm>
          <a:prstGeom prst="circular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1496983" y="4603040"/>
            <a:ext cx="651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Multi-modal IT with different governance levels in different zones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90576" y="2707461"/>
            <a:ext cx="1826141" cy="369332"/>
          </a:xfrm>
          <a:prstGeom prst="rect">
            <a:avLst/>
          </a:prstGeom>
          <a:solidFill>
            <a:srgbClr val="FFD148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Business Analysts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0576" y="1873474"/>
            <a:ext cx="1544012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Stewards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9811" y="2653226"/>
            <a:ext cx="155683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Scientists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0575" y="3076793"/>
            <a:ext cx="182614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Scientists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9811" y="2305303"/>
            <a:ext cx="1595309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Engineers</a:t>
            </a:r>
          </a:p>
        </p:txBody>
      </p:sp>
    </p:spTree>
    <p:extLst>
      <p:ext uri="{BB962C8B-B14F-4D97-AF65-F5344CB8AC3E}">
        <p14:creationId xmlns:p14="http://schemas.microsoft.com/office/powerpoint/2010/main" val="20612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411069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25547"/>
            <a:ext cx="9144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Analyst Self-Service Workflow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80724337"/>
              </p:ext>
            </p:extLst>
          </p:nvPr>
        </p:nvGraphicFramePr>
        <p:xfrm>
          <a:off x="895369" y="1038961"/>
          <a:ext cx="7368068" cy="1115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263437" y="138649"/>
            <a:ext cx="792420" cy="792420"/>
            <a:chOff x="2084222" y="1238517"/>
            <a:chExt cx="792420" cy="792420"/>
          </a:xfrm>
        </p:grpSpPr>
        <p:sp>
          <p:nvSpPr>
            <p:cNvPr id="9" name="Oval 8"/>
            <p:cNvSpPr/>
            <p:nvPr/>
          </p:nvSpPr>
          <p:spPr>
            <a:xfrm>
              <a:off x="2084222" y="1238517"/>
              <a:ext cx="792420" cy="79242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200269" y="1354564"/>
              <a:ext cx="560326" cy="560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Set up for Self-Service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6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 Gorelik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1069"/>
            <a:ext cx="8535343" cy="3394472"/>
          </a:xfrm>
        </p:spPr>
        <p:txBody>
          <a:bodyPr/>
          <a:lstStyle/>
          <a:p>
            <a:r>
              <a:rPr lang="en-US" sz="2000" dirty="0" smtClean="0"/>
              <a:t>Founder and CEO, Waterline Data</a:t>
            </a:r>
          </a:p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start up: </a:t>
            </a:r>
            <a:r>
              <a:rPr lang="en-US" sz="2000" dirty="0" err="1" smtClean="0"/>
              <a:t>Acta</a:t>
            </a:r>
            <a:r>
              <a:rPr lang="en-US" sz="2000" dirty="0" smtClean="0"/>
              <a:t> (SAP), </a:t>
            </a:r>
            <a:r>
              <a:rPr lang="en-US" sz="2000" dirty="0" err="1" smtClean="0"/>
              <a:t>Exeros</a:t>
            </a:r>
            <a:r>
              <a:rPr lang="en-US" sz="2000" dirty="0" smtClean="0"/>
              <a:t> (IBM), Waterline</a:t>
            </a:r>
          </a:p>
          <a:p>
            <a:r>
              <a:rPr lang="en-US" sz="2000" dirty="0" smtClean="0"/>
              <a:t>25 years of building data related technology (Sybase, IBM, </a:t>
            </a:r>
            <a:r>
              <a:rPr lang="en-US" sz="2000" dirty="0" err="1" smtClean="0"/>
              <a:t>Informatica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5 years of hands on IT consulting (BAE, Unilever, IBM, </a:t>
            </a:r>
            <a:r>
              <a:rPr lang="en-US" sz="2000" dirty="0" err="1" smtClean="0"/>
              <a:t>Jysk</a:t>
            </a:r>
            <a:r>
              <a:rPr lang="en-US" sz="2000" dirty="0" smtClean="0"/>
              <a:t>, Stanford Hospital, Kaiser, etc.)</a:t>
            </a:r>
          </a:p>
          <a:p>
            <a:r>
              <a:rPr lang="en-US" sz="2000" dirty="0" smtClean="0"/>
              <a:t>Last 5 years focused on Big Data (Waterline, </a:t>
            </a:r>
            <a:r>
              <a:rPr lang="en-US" sz="2000" dirty="0" err="1" smtClean="0"/>
              <a:t>Informatica</a:t>
            </a:r>
            <a:r>
              <a:rPr lang="en-US" sz="2000" dirty="0" smtClean="0"/>
              <a:t>, Menlo Ventures, IBM)</a:t>
            </a:r>
          </a:p>
          <a:p>
            <a:r>
              <a:rPr lang="en-US" sz="2000" dirty="0" smtClean="0"/>
              <a:t>IBM Distinguished Engineer</a:t>
            </a:r>
          </a:p>
          <a:p>
            <a:r>
              <a:rPr lang="en-US" sz="2000" dirty="0" smtClean="0"/>
              <a:t>BS CS Columbia, MS CS Stanford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874846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431785" cy="857250"/>
          </a:xfrm>
        </p:spPr>
        <p:txBody>
          <a:bodyPr>
            <a:normAutofit/>
          </a:bodyPr>
          <a:lstStyle/>
          <a:p>
            <a:r>
              <a:rPr lang="en-US" dirty="0"/>
              <a:t>Finding and Understanding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725790" cy="38024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Crowd-source metadata and automate creation of </a:t>
            </a:r>
            <a:r>
              <a:rPr lang="en-US" dirty="0" smtClean="0"/>
              <a:t>a catalog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Institutionalize tribal knowledge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Automate discovery to cover all data sets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Trust</a:t>
            </a:r>
          </a:p>
          <a:p>
            <a:pPr marL="914400" lvl="1" indent="-514350"/>
            <a:r>
              <a:rPr lang="en-US" dirty="0" smtClean="0"/>
              <a:t>Curated annotated data sets</a:t>
            </a:r>
          </a:p>
          <a:p>
            <a:pPr marL="914400" lvl="1" indent="-514350"/>
            <a:r>
              <a:rPr lang="en-US" dirty="0" smtClean="0"/>
              <a:t>Lineage</a:t>
            </a:r>
          </a:p>
          <a:p>
            <a:pPr marL="914400" lvl="1" indent="-514350"/>
            <a:r>
              <a:rPr lang="en-US" dirty="0" smtClean="0"/>
              <a:t>Data quality</a:t>
            </a:r>
          </a:p>
          <a:p>
            <a:pPr marL="914400" lvl="1" indent="-514350"/>
            <a:r>
              <a:rPr lang="en-US" dirty="0" smtClean="0"/>
              <a:t>Governance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296" y="2742788"/>
            <a:ext cx="3282689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136" y="1063228"/>
            <a:ext cx="2884926" cy="16795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61299" y="0"/>
            <a:ext cx="2165809" cy="866323"/>
            <a:chOff x="2158" y="124799"/>
            <a:chExt cx="2165809" cy="866323"/>
          </a:xfrm>
        </p:grpSpPr>
        <p:sp>
          <p:nvSpPr>
            <p:cNvPr id="9" name="Pentagon 8"/>
            <p:cNvSpPr/>
            <p:nvPr/>
          </p:nvSpPr>
          <p:spPr>
            <a:xfrm>
              <a:off x="2158" y="124799"/>
              <a:ext cx="2165809" cy="866323"/>
            </a:xfrm>
            <a:prstGeom prst="homePlat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entagon 4"/>
            <p:cNvSpPr/>
            <p:nvPr/>
          </p:nvSpPr>
          <p:spPr>
            <a:xfrm>
              <a:off x="2158" y="124799"/>
              <a:ext cx="1949228" cy="866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64008" rIns="32004" bIns="6400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Find and Understand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47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Accessing and Provisioning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8687"/>
            <a:ext cx="4038600" cy="1912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Top down approach</a:t>
            </a:r>
          </a:p>
          <a:p>
            <a:r>
              <a:rPr lang="en-US" sz="2000" dirty="0" smtClean="0"/>
              <a:t>Find and de-identify all sensitive data</a:t>
            </a:r>
          </a:p>
          <a:p>
            <a:r>
              <a:rPr lang="en-US" sz="2000" dirty="0" smtClean="0"/>
              <a:t>Provide access to every user for every dataset as needed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218686"/>
            <a:ext cx="4396374" cy="1912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Agile/Self-Service Approach</a:t>
            </a:r>
          </a:p>
          <a:p>
            <a:r>
              <a:rPr lang="en-US" sz="2000" dirty="0" smtClean="0"/>
              <a:t>Create a metadata only catalog</a:t>
            </a:r>
          </a:p>
          <a:p>
            <a:r>
              <a:rPr lang="en-US" sz="2000" dirty="0" smtClean="0"/>
              <a:t>When users request access, data is de-identified and provisioned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59" y="4159840"/>
            <a:ext cx="2036681" cy="983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1" y="923781"/>
            <a:ext cx="7907616" cy="9924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000" dirty="0">
                <a:latin typeface="Helvetica" charset="0"/>
                <a:cs typeface="Helvetica" charset="0"/>
              </a:rPr>
              <a:t>Cannot give all access to all </a:t>
            </a:r>
            <a:r>
              <a:rPr lang="en-US" sz="2000" dirty="0" smtClean="0">
                <a:latin typeface="Helvetica" charset="0"/>
                <a:cs typeface="Helvetica" charset="0"/>
              </a:rPr>
              <a:t>users</a:t>
            </a:r>
          </a:p>
          <a:p>
            <a:pPr algn="ctr"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000" dirty="0" smtClean="0">
                <a:latin typeface="Helvetica" charset="0"/>
                <a:cs typeface="Helvetica" charset="0"/>
              </a:rPr>
              <a:t>Must protect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PII data and Sensitive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business information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78765" y="205979"/>
            <a:ext cx="2165809" cy="866323"/>
            <a:chOff x="1734805" y="124799"/>
            <a:chExt cx="2165809" cy="866323"/>
          </a:xfrm>
        </p:grpSpPr>
        <p:sp>
          <p:nvSpPr>
            <p:cNvPr id="9" name="Chevron 8"/>
            <p:cNvSpPr/>
            <p:nvPr/>
          </p:nvSpPr>
          <p:spPr>
            <a:xfrm>
              <a:off x="1734805" y="124799"/>
              <a:ext cx="2165809" cy="86632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4"/>
            <p:cNvSpPr/>
            <p:nvPr/>
          </p:nvSpPr>
          <p:spPr>
            <a:xfrm>
              <a:off x="2167967" y="124799"/>
              <a:ext cx="1299486" cy="866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64008" rIns="32004" bIns="6400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Provision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5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64" y="75310"/>
            <a:ext cx="7985260" cy="888771"/>
          </a:xfrm>
        </p:spPr>
        <p:txBody>
          <a:bodyPr/>
          <a:lstStyle/>
          <a:p>
            <a:r>
              <a:rPr lang="en-US" sz="2800" dirty="0" smtClean="0"/>
              <a:t>Provide data marketplace interface to find, understand and provision data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61" y="911640"/>
            <a:ext cx="7513463" cy="39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86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46" y="205979"/>
            <a:ext cx="1926634" cy="2504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Prep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3229"/>
            <a:ext cx="8433424" cy="378942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Prepare data for analytics</a:t>
            </a:r>
          </a:p>
          <a:p>
            <a:pPr lvl="1"/>
            <a:r>
              <a:rPr lang="en-US" dirty="0" smtClean="0"/>
              <a:t>Clean data</a:t>
            </a:r>
          </a:p>
          <a:p>
            <a:pPr lvl="2"/>
            <a:r>
              <a:rPr lang="en-US" dirty="0" smtClean="0"/>
              <a:t>Remove or fix bad data</a:t>
            </a:r>
          </a:p>
          <a:p>
            <a:pPr lvl="2"/>
            <a:r>
              <a:rPr lang="en-US" dirty="0" smtClean="0"/>
              <a:t>Fill in missing values</a:t>
            </a:r>
          </a:p>
          <a:p>
            <a:pPr lvl="2"/>
            <a:r>
              <a:rPr lang="en-US" dirty="0" smtClean="0"/>
              <a:t>Convert to common units of measure</a:t>
            </a:r>
          </a:p>
          <a:p>
            <a:pPr lvl="1"/>
            <a:r>
              <a:rPr lang="en-US" dirty="0" smtClean="0"/>
              <a:t>Shape data</a:t>
            </a:r>
          </a:p>
          <a:p>
            <a:pPr lvl="2"/>
            <a:r>
              <a:rPr lang="en-US" dirty="0" smtClean="0"/>
              <a:t>Combine (join, concatenate)</a:t>
            </a:r>
          </a:p>
          <a:p>
            <a:pPr lvl="2"/>
            <a:r>
              <a:rPr lang="en-US" dirty="0" smtClean="0"/>
              <a:t>Resolve entities (e.g., create a single customer record from multiple records or sources)</a:t>
            </a:r>
          </a:p>
          <a:p>
            <a:pPr lvl="2"/>
            <a:r>
              <a:rPr lang="en-US" dirty="0" smtClean="0"/>
              <a:t>Transform (aggregate, filter, </a:t>
            </a:r>
            <a:r>
              <a:rPr lang="en-US" dirty="0" err="1" smtClean="0"/>
              <a:t>bucketize</a:t>
            </a:r>
            <a:r>
              <a:rPr lang="en-US" dirty="0" smtClean="0"/>
              <a:t>, convert codes to names, etc.)</a:t>
            </a:r>
          </a:p>
          <a:p>
            <a:pPr lvl="1"/>
            <a:r>
              <a:rPr lang="en-US" dirty="0" smtClean="0"/>
              <a:t>Blend data - harmonize data from multiple sources to a common schema/model</a:t>
            </a:r>
          </a:p>
          <a:p>
            <a:r>
              <a:rPr lang="en-US" dirty="0" smtClean="0"/>
              <a:t>Tooling</a:t>
            </a:r>
          </a:p>
          <a:p>
            <a:pPr lvl="1"/>
            <a:r>
              <a:rPr lang="en-US" dirty="0" smtClean="0"/>
              <a:t>Emerging space with many great dedicated data wrangling tools</a:t>
            </a:r>
          </a:p>
          <a:p>
            <a:pPr lvl="1"/>
            <a:r>
              <a:rPr lang="en-US" dirty="0" smtClean="0"/>
              <a:t>Some capabilities in BI/Visualization tools</a:t>
            </a:r>
          </a:p>
          <a:p>
            <a:pPr lvl="1"/>
            <a:r>
              <a:rPr lang="en-US" dirty="0" smtClean="0"/>
              <a:t>SQL and scripting languages for the more technical analysts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59521" y="196906"/>
            <a:ext cx="2165809" cy="866323"/>
            <a:chOff x="3467453" y="124799"/>
            <a:chExt cx="2165809" cy="866323"/>
          </a:xfrm>
        </p:grpSpPr>
        <p:sp>
          <p:nvSpPr>
            <p:cNvPr id="8" name="Chevron 7"/>
            <p:cNvSpPr/>
            <p:nvPr/>
          </p:nvSpPr>
          <p:spPr>
            <a:xfrm>
              <a:off x="3467453" y="124799"/>
              <a:ext cx="2165809" cy="86632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hevron 4"/>
            <p:cNvSpPr/>
            <p:nvPr/>
          </p:nvSpPr>
          <p:spPr>
            <a:xfrm>
              <a:off x="3900615" y="124799"/>
              <a:ext cx="1299486" cy="866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64008" rIns="32004" bIns="6400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Prep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86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520523" cy="3394472"/>
          </a:xfrm>
        </p:spPr>
        <p:txBody>
          <a:bodyPr/>
          <a:lstStyle/>
          <a:p>
            <a:r>
              <a:rPr lang="en-US" dirty="0" smtClean="0"/>
              <a:t>Many wonderful self-service BI and Visualization tools</a:t>
            </a:r>
          </a:p>
          <a:p>
            <a:r>
              <a:rPr lang="en-US" dirty="0" smtClean="0"/>
              <a:t>Mature space with many established and innovative vendors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801" y="1117395"/>
            <a:ext cx="3074247" cy="31879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89826" y="205979"/>
            <a:ext cx="2165809" cy="866323"/>
            <a:chOff x="5200100" y="124799"/>
            <a:chExt cx="2165809" cy="866323"/>
          </a:xfrm>
        </p:grpSpPr>
        <p:sp>
          <p:nvSpPr>
            <p:cNvPr id="7" name="Chevron 6"/>
            <p:cNvSpPr/>
            <p:nvPr/>
          </p:nvSpPr>
          <p:spPr>
            <a:xfrm>
              <a:off x="5200100" y="124799"/>
              <a:ext cx="2165809" cy="86632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hevron 4"/>
            <p:cNvSpPr/>
            <p:nvPr/>
          </p:nvSpPr>
          <p:spPr>
            <a:xfrm>
              <a:off x="5633262" y="124799"/>
              <a:ext cx="1299486" cy="866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64008" rIns="32004" bIns="6400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Analyze</a:t>
              </a:r>
              <a:endParaRPr lang="en-US" sz="24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072465" y="4207646"/>
            <a:ext cx="5071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Magic Quadrant for Business Intelligence and Analytics Platforms</a:t>
            </a:r>
          </a:p>
          <a:p>
            <a:r>
              <a:rPr lang="en-US" sz="1400" dirty="0" smtClean="0"/>
              <a:t>04 February 2016 | ID:G00275847</a:t>
            </a:r>
          </a:p>
          <a:p>
            <a:r>
              <a:rPr lang="en-US" sz="1400" dirty="0" smtClean="0"/>
              <a:t>Analyst(s):  Josh </a:t>
            </a:r>
            <a:r>
              <a:rPr lang="en-US" sz="1400" dirty="0" err="1" smtClean="0"/>
              <a:t>Parenteau</a:t>
            </a:r>
            <a:r>
              <a:rPr lang="en-US" sz="1400" dirty="0" smtClean="0"/>
              <a:t>, Rita L. </a:t>
            </a:r>
            <a:r>
              <a:rPr lang="en-US" sz="1400" dirty="0" err="1" smtClean="0"/>
              <a:t>Sallam</a:t>
            </a:r>
            <a:r>
              <a:rPr lang="en-US" sz="1400" dirty="0" smtClean="0"/>
              <a:t>, </a:t>
            </a:r>
            <a:r>
              <a:rPr lang="en-US" sz="1400" dirty="0" err="1" smtClean="0"/>
              <a:t>Cindi</a:t>
            </a:r>
            <a:r>
              <a:rPr lang="en-US" sz="1400" dirty="0" smtClean="0"/>
              <a:t> </a:t>
            </a:r>
            <a:r>
              <a:rPr lang="en-US" sz="1400" dirty="0" err="1" smtClean="0"/>
              <a:t>Howson</a:t>
            </a:r>
            <a:r>
              <a:rPr lang="en-US" sz="1400" dirty="0" smtClean="0"/>
              <a:t>, Joao </a:t>
            </a:r>
            <a:r>
              <a:rPr lang="en-US" sz="1400" dirty="0" err="1" smtClean="0"/>
              <a:t>Tapadinhas</a:t>
            </a:r>
            <a:r>
              <a:rPr lang="en-US" sz="1400" dirty="0" smtClean="0"/>
              <a:t>, Kurt Schlegel, Thomas W. </a:t>
            </a:r>
            <a:r>
              <a:rPr lang="en-US" sz="1400" dirty="0" err="1" smtClean="0"/>
              <a:t>Oestreich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221128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09823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264"/>
            <a:ext cx="9144000" cy="6073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</a:t>
            </a:r>
            <a:r>
              <a:rPr lang="en-US" dirty="0" smtClean="0"/>
              <a:t>Data </a:t>
            </a:r>
            <a:r>
              <a:rPr lang="en-US" dirty="0" smtClean="0"/>
              <a:t>Lake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5637" y="1770228"/>
            <a:ext cx="1638790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654" y="1770228"/>
            <a:ext cx="2192603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cs typeface="Helvetica" charset="0"/>
              </a:rPr>
              <a:t>Interface</a:t>
            </a:r>
            <a:endParaRPr lang="en-US" sz="2400" dirty="0">
              <a:latin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70228"/>
            <a:ext cx="2418596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cs typeface="Helvetica" charset="0"/>
              </a:rPr>
              <a:t>Platform</a:t>
            </a:r>
            <a:endParaRPr lang="en-US" sz="2400" dirty="0">
              <a:latin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401" y="1585562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D148"/>
                </a:solidFill>
              </a:rPr>
              <a:t>+</a:t>
            </a:r>
            <a:endParaRPr lang="en-US" sz="4800" b="1" dirty="0">
              <a:solidFill>
                <a:srgbClr val="FFD1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1417" y="1585562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D148"/>
                </a:solidFill>
              </a:rPr>
              <a:t>+</a:t>
            </a:r>
            <a:endParaRPr lang="en-US" sz="4800" b="1" dirty="0">
              <a:solidFill>
                <a:srgbClr val="FFD148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1" y="2893942"/>
            <a:ext cx="2084985" cy="513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653" y="2416559"/>
            <a:ext cx="2192603" cy="1468727"/>
          </a:xfrm>
          <a:prstGeom prst="rect">
            <a:avLst/>
          </a:prstGeom>
        </p:spPr>
      </p:pic>
      <p:pic>
        <p:nvPicPr>
          <p:cNvPr id="5" name="Picture 4" descr="shutterstock_1166971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141" y="2547707"/>
            <a:ext cx="2135276" cy="12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625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4"/>
          <p:cNvSpPr>
            <a:spLocks noGrp="1"/>
          </p:cNvSpPr>
          <p:nvPr>
            <p:ph type="ctrTitle"/>
          </p:nvPr>
        </p:nvSpPr>
        <p:spPr>
          <a:xfrm>
            <a:off x="698500" y="1503760"/>
            <a:ext cx="7594600" cy="1331119"/>
          </a:xfrm>
        </p:spPr>
        <p:txBody>
          <a:bodyPr/>
          <a:lstStyle/>
          <a:p>
            <a:r>
              <a:rPr lang="en-US" sz="3600">
                <a:ea typeface="ＭＳ Ｐゴシック" charset="0"/>
              </a:rPr>
              <a:t>Q&amp;A</a:t>
            </a:r>
            <a:endParaRPr lang="en-US" sz="2800" i="1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062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04800"/>
            <a:ext cx="3990975" cy="483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5292" y="493700"/>
            <a:ext cx="4432458" cy="42704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Visit Booth 640 (Waterline Data)</a:t>
            </a: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and enter to win a signed copy of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C00000"/>
                </a:solidFill>
              </a:rPr>
              <a:t>The Enterprise Big Data Lake</a:t>
            </a:r>
            <a:r>
              <a:rPr lang="en-US" sz="2100" dirty="0">
                <a:solidFill>
                  <a:srgbClr val="002070"/>
                </a:solidFill>
              </a:rPr>
              <a:t/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to be published this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year by O’Reilly Media</a:t>
            </a: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For a free two-chapter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preview, go to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C00000"/>
                </a:solidFill>
              </a:rPr>
              <a:t>http://go.waterlinedata.com/stratasj</a:t>
            </a:r>
            <a:br>
              <a:rPr lang="en-US" sz="2100" dirty="0">
                <a:solidFill>
                  <a:srgbClr val="C0000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 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19650" y="2876550"/>
            <a:ext cx="312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50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698500" y="1503760"/>
            <a:ext cx="7594600" cy="1331119"/>
          </a:xfrm>
        </p:spPr>
        <p:txBody>
          <a:bodyPr/>
          <a:lstStyle/>
          <a:p>
            <a:r>
              <a:rPr lang="en-US" sz="3600">
                <a:ea typeface="ＭＳ Ｐゴシック" charset="0"/>
              </a:rPr>
              <a:t>Thank you</a:t>
            </a:r>
            <a:br>
              <a:rPr lang="en-US" sz="3600">
                <a:ea typeface="ＭＳ Ｐゴシック" charset="0"/>
              </a:rPr>
            </a:br>
            <a:r>
              <a:rPr lang="en-US" sz="3600">
                <a:ea typeface="ＭＳ Ｐゴシック" charset="0"/>
              </a:rPr>
              <a:t/>
            </a:r>
            <a:br>
              <a:rPr lang="en-US" sz="3600">
                <a:ea typeface="ＭＳ Ｐゴシック" charset="0"/>
              </a:rPr>
            </a:br>
            <a:endParaRPr lang="en-US" sz="2800" i="1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04800"/>
            <a:ext cx="3990975" cy="483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5292" y="493700"/>
            <a:ext cx="4432458" cy="42704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Visit Booth 640 (Waterline Data)</a:t>
            </a: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and enter to win a signed copy of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C00000"/>
                </a:solidFill>
              </a:rPr>
              <a:t>The Enterprise Big Data Lake</a:t>
            </a:r>
            <a:r>
              <a:rPr lang="en-US" sz="2100" dirty="0">
                <a:solidFill>
                  <a:srgbClr val="002070"/>
                </a:solidFill>
              </a:rPr>
              <a:t/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to be published this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year by O’Reilly Media</a:t>
            </a: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endParaRPr lang="en-US" sz="2100" dirty="0">
              <a:solidFill>
                <a:srgbClr val="002070"/>
              </a:solidFill>
            </a:endParaRPr>
          </a:p>
          <a:p>
            <a:pPr algn="ctr"/>
            <a:r>
              <a:rPr lang="en-US" sz="2100" dirty="0">
                <a:solidFill>
                  <a:srgbClr val="002070"/>
                </a:solidFill>
              </a:rPr>
              <a:t>For a free two-chapter 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preview, go to</a:t>
            </a:r>
            <a:br>
              <a:rPr lang="en-US" sz="2100" dirty="0">
                <a:solidFill>
                  <a:srgbClr val="002070"/>
                </a:solidFill>
              </a:rPr>
            </a:br>
            <a:r>
              <a:rPr lang="en-US" sz="2100" dirty="0">
                <a:solidFill>
                  <a:srgbClr val="C00000"/>
                </a:solidFill>
              </a:rPr>
              <a:t>http://go.waterlinedata.com/stratasj</a:t>
            </a:r>
            <a:br>
              <a:rPr lang="en-US" sz="2100" dirty="0">
                <a:solidFill>
                  <a:srgbClr val="C00000"/>
                </a:solidFill>
              </a:rPr>
            </a:br>
            <a:r>
              <a:rPr lang="en-US" sz="2100" dirty="0">
                <a:solidFill>
                  <a:srgbClr val="002070"/>
                </a:solidFill>
              </a:rPr>
              <a:t> 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19650" y="2876550"/>
            <a:ext cx="312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34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1411069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25547"/>
            <a:ext cx="9144000" cy="9144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5595" y="205979"/>
            <a:ext cx="8791637" cy="88274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dirty="0" smtClean="0"/>
              <a:t>Data </a:t>
            </a:r>
            <a:r>
              <a:rPr lang="en-US" sz="2800" dirty="0" smtClean="0"/>
              <a:t>Lake Powers Data Driven Decision Making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71241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Business value</a:t>
            </a:r>
            <a:endParaRPr lang="en-US" sz="3600" dirty="0"/>
          </a:p>
        </p:txBody>
      </p:sp>
      <p:sp>
        <p:nvSpPr>
          <p:cNvPr id="13" name="Oval 12"/>
          <p:cNvSpPr/>
          <p:nvPr/>
        </p:nvSpPr>
        <p:spPr>
          <a:xfrm>
            <a:off x="6572529" y="729286"/>
            <a:ext cx="1807883" cy="1538941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Lake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727422" y="1844903"/>
            <a:ext cx="1804895" cy="153894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Warehouse Off-loading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649103" y="1278628"/>
            <a:ext cx="1804895" cy="153894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Puddles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89572" y="2303750"/>
            <a:ext cx="1807883" cy="153894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Swamp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798942" y="4242801"/>
            <a:ext cx="7581470" cy="54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3473" y="3842691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 Value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17908" y="3451539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Cost Savings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54782" y="2883864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Limited </a:t>
            </a:r>
            <a:r>
              <a:rPr lang="en-US" sz="2000" b="1" dirty="0" smtClean="0"/>
              <a:t>Scope and Value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31743" y="2267563"/>
            <a:ext cx="2075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Enterprise Impact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92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2800" dirty="0" smtClean="0"/>
              <a:t>Data Swamps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71079"/>
            <a:ext cx="3265362" cy="2491322"/>
          </a:xfr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</a:t>
            </a:r>
            <a:r>
              <a:rPr lang="en-US" dirty="0" smtClean="0"/>
              <a:t>aw data</a:t>
            </a:r>
          </a:p>
          <a:p>
            <a:r>
              <a:rPr lang="en-US" dirty="0" smtClean="0"/>
              <a:t>Can’t </a:t>
            </a:r>
            <a:r>
              <a:rPr lang="en-US" dirty="0"/>
              <a:t>find or use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Can’t </a:t>
            </a:r>
            <a:r>
              <a:rPr lang="en-US" dirty="0"/>
              <a:t>allow access without protecting sensitive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123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hutterstock_50669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63" y="2887156"/>
            <a:ext cx="3048000" cy="203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Data Warehouse Off-</a:t>
            </a:r>
            <a:r>
              <a:rPr lang="en-US" sz="2800" dirty="0" smtClean="0"/>
              <a:t>loading: Cost Savings</a:t>
            </a:r>
            <a:endParaRPr lang="en-US" sz="2800" dirty="0"/>
          </a:p>
        </p:txBody>
      </p:sp>
      <p:sp>
        <p:nvSpPr>
          <p:cNvPr id="5" name="Can 4"/>
          <p:cNvSpPr/>
          <p:nvPr/>
        </p:nvSpPr>
        <p:spPr>
          <a:xfrm>
            <a:off x="2316527" y="3559274"/>
            <a:ext cx="1349211" cy="134518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45" b="81443" l="5212" r="95946">
                        <a14:foregroundMark x1="40734" y1="64948" x2="40734" y2="64948"/>
                        <a14:foregroundMark x1="24517" y1="75258" x2="24517" y2="75258"/>
                        <a14:foregroundMark x1="37838" y1="76289" x2="37838" y2="76289"/>
                        <a14:foregroundMark x1="29923" y1="72165" x2="29923" y2="72165"/>
                        <a14:foregroundMark x1="32432" y1="70876" x2="32432" y2="70876"/>
                        <a14:foregroundMark x1="47297" y1="77320" x2="47297" y2="77320"/>
                        <a14:foregroundMark x1="59459" y1="76031" x2="59459" y2="76031"/>
                        <a14:foregroundMark x1="45946" y1="54897" x2="45946" y2="54897"/>
                        <a14:foregroundMark x1="48456" y1="36856" x2="48456" y2="36856"/>
                        <a14:foregroundMark x1="37066" y1="30155" x2="37066" y2="30155"/>
                        <a14:foregroundMark x1="17954" y1="44330" x2="17954" y2="44330"/>
                        <a14:foregroundMark x1="21042" y1="30412" x2="21042" y2="30412"/>
                        <a14:foregroundMark x1="19498" y1="38402" x2="19498" y2="38402"/>
                        <a14:foregroundMark x1="34363" y1="43299" x2="34363" y2="43299"/>
                        <a14:foregroundMark x1="53475" y1="23196" x2="53475" y2="23196"/>
                        <a14:foregroundMark x1="48456" y1="22680" x2="48456" y2="22680"/>
                        <a14:foregroundMark x1="48069" y1="29639" x2="48069" y2="29639"/>
                        <a14:foregroundMark x1="69691" y1="29897" x2="69691" y2="29897"/>
                        <a14:foregroundMark x1="66216" y1="45619" x2="66216" y2="45619"/>
                        <a14:foregroundMark x1="64286" y1="38144" x2="64286" y2="38144"/>
                        <a14:foregroundMark x1="82625" y1="38918" x2="82625" y2="38918"/>
                        <a14:foregroundMark x1="85135" y1="45619" x2="85135" y2="45619"/>
                        <a14:foregroundMark x1="76255" y1="54639" x2="76255" y2="54639"/>
                        <a14:foregroundMark x1="54826" y1="63918" x2="54826" y2="63918"/>
                        <a14:foregroundMark x1="75869" y1="61340" x2="75869" y2="61340"/>
                        <a14:foregroundMark x1="78571" y1="68041" x2="78571" y2="68041"/>
                        <a14:foregroundMark x1="89575" y1="54381" x2="89575" y2="54381"/>
                        <a14:foregroundMark x1="59266" y1="54897" x2="59266" y2="54897"/>
                        <a14:foregroundMark x1="75676" y1="44588" x2="75676" y2="44588"/>
                        <a14:foregroundMark x1="75483" y1="37113" x2="75483" y2="37113"/>
                        <a14:backgroundMark x1="56757" y1="50000" x2="56757" y2="50000"/>
                        <a14:backgroundMark x1="69884" y1="39433" x2="69884" y2="39433"/>
                        <a14:backgroundMark x1="72973" y1="42526" x2="72973" y2="4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74" t="20323" r="4319" b="18767"/>
          <a:stretch/>
        </p:blipFill>
        <p:spPr>
          <a:xfrm>
            <a:off x="2512447" y="4057783"/>
            <a:ext cx="905506" cy="46053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77" l="0" r="99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09" y="4188227"/>
            <a:ext cx="649334" cy="42663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22" idx="1"/>
          </p:cNvCxnSpPr>
          <p:nvPr/>
        </p:nvCxnSpPr>
        <p:spPr>
          <a:xfrm>
            <a:off x="3280863" y="4324622"/>
            <a:ext cx="1854015" cy="9387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2"/>
            <a:endCxn id="5" idx="0"/>
          </p:cNvCxnSpPr>
          <p:nvPr/>
        </p:nvCxnSpPr>
        <p:spPr>
          <a:xfrm flipH="1">
            <a:off x="2991133" y="3330229"/>
            <a:ext cx="527928" cy="56534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69641" y="3354168"/>
            <a:ext cx="1365237" cy="83405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961" y="2644429"/>
            <a:ext cx="1092200" cy="685800"/>
          </a:xfrm>
          <a:prstGeom prst="rect">
            <a:avLst/>
          </a:prstGeom>
        </p:spPr>
      </p:pic>
      <p:sp>
        <p:nvSpPr>
          <p:cNvPr id="17" name="Rectangular Callout 16"/>
          <p:cNvSpPr/>
          <p:nvPr/>
        </p:nvSpPr>
        <p:spPr>
          <a:xfrm>
            <a:off x="457201" y="1234594"/>
            <a:ext cx="2823662" cy="998653"/>
          </a:xfrm>
          <a:prstGeom prst="wedgeRectCallout">
            <a:avLst>
              <a:gd name="adj1" fmla="val 37067"/>
              <a:gd name="adj2" fmla="val 798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prefer DW – it’s more predictable</a:t>
            </a:r>
            <a:endParaRPr lang="en-US" sz="2800" dirty="0"/>
          </a:p>
        </p:txBody>
      </p:sp>
      <p:sp>
        <p:nvSpPr>
          <p:cNvPr id="18" name="Rectangular Callout 17"/>
          <p:cNvSpPr/>
          <p:nvPr/>
        </p:nvSpPr>
        <p:spPr>
          <a:xfrm>
            <a:off x="3988188" y="931069"/>
            <a:ext cx="4698612" cy="1445071"/>
          </a:xfrm>
          <a:prstGeom prst="wedgeRectCallout">
            <a:avLst>
              <a:gd name="adj1" fmla="val -58723"/>
              <a:gd name="adj2" fmla="val 679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It takes IT 3 months of data architecture and ETL work to add new data to the Data Lake.</a:t>
            </a:r>
            <a:endParaRPr lang="en-US" sz="2800" dirty="0"/>
          </a:p>
        </p:txBody>
      </p:sp>
      <p:sp>
        <p:nvSpPr>
          <p:cNvPr id="19" name="Rectangular Callout 18"/>
          <p:cNvSpPr/>
          <p:nvPr/>
        </p:nvSpPr>
        <p:spPr>
          <a:xfrm>
            <a:off x="4750556" y="2644429"/>
            <a:ext cx="4324185" cy="625011"/>
          </a:xfrm>
          <a:prstGeom prst="wedgeRectCallout">
            <a:avLst>
              <a:gd name="adj1" fmla="val -64885"/>
              <a:gd name="adj2" fmla="val -333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 can’t get the original data</a:t>
            </a:r>
            <a:endParaRPr lang="en-US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45" b="81443" l="5212" r="95946">
                        <a14:foregroundMark x1="40734" y1="64948" x2="40734" y2="64948"/>
                        <a14:foregroundMark x1="24517" y1="75258" x2="24517" y2="75258"/>
                        <a14:foregroundMark x1="37838" y1="76289" x2="37838" y2="76289"/>
                        <a14:foregroundMark x1="29923" y1="72165" x2="29923" y2="72165"/>
                        <a14:foregroundMark x1="32432" y1="70876" x2="32432" y2="70876"/>
                        <a14:foregroundMark x1="47297" y1="77320" x2="47297" y2="77320"/>
                        <a14:foregroundMark x1="59459" y1="76031" x2="59459" y2="76031"/>
                        <a14:foregroundMark x1="45946" y1="54897" x2="45946" y2="54897"/>
                        <a14:foregroundMark x1="48456" y1="36856" x2="48456" y2="36856"/>
                        <a14:foregroundMark x1="37066" y1="30155" x2="37066" y2="30155"/>
                        <a14:foregroundMark x1="17954" y1="44330" x2="17954" y2="44330"/>
                        <a14:foregroundMark x1="21042" y1="30412" x2="21042" y2="30412"/>
                        <a14:foregroundMark x1="19498" y1="38402" x2="19498" y2="38402"/>
                        <a14:foregroundMark x1="34363" y1="43299" x2="34363" y2="43299"/>
                        <a14:foregroundMark x1="53475" y1="23196" x2="53475" y2="23196"/>
                        <a14:foregroundMark x1="48456" y1="22680" x2="48456" y2="22680"/>
                        <a14:foregroundMark x1="48069" y1="29639" x2="48069" y2="29639"/>
                        <a14:foregroundMark x1="69691" y1="29897" x2="69691" y2="29897"/>
                        <a14:foregroundMark x1="66216" y1="45619" x2="66216" y2="45619"/>
                        <a14:foregroundMark x1="64286" y1="38144" x2="64286" y2="38144"/>
                        <a14:foregroundMark x1="82625" y1="38918" x2="82625" y2="38918"/>
                        <a14:foregroundMark x1="85135" y1="45619" x2="85135" y2="45619"/>
                        <a14:foregroundMark x1="76255" y1="54639" x2="76255" y2="54639"/>
                        <a14:foregroundMark x1="54826" y1="63918" x2="54826" y2="63918"/>
                        <a14:foregroundMark x1="75869" y1="61340" x2="75869" y2="61340"/>
                        <a14:foregroundMark x1="78571" y1="68041" x2="78571" y2="68041"/>
                        <a14:foregroundMark x1="89575" y1="54381" x2="89575" y2="54381"/>
                        <a14:foregroundMark x1="59266" y1="54897" x2="59266" y2="54897"/>
                        <a14:foregroundMark x1="75676" y1="44588" x2="75676" y2="44588"/>
                        <a14:foregroundMark x1="75483" y1="37113" x2="75483" y2="37113"/>
                        <a14:backgroundMark x1="56757" y1="50000" x2="56757" y2="50000"/>
                        <a14:backgroundMark x1="69884" y1="39433" x2="69884" y2="39433"/>
                        <a14:backgroundMark x1="72973" y1="42526" x2="72973" y2="42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74" t="20323" r="4319" b="18767"/>
          <a:stretch/>
        </p:blipFill>
        <p:spPr>
          <a:xfrm>
            <a:off x="5134878" y="4188227"/>
            <a:ext cx="905506" cy="4605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8" name="TextBox 27"/>
          <p:cNvSpPr txBox="1"/>
          <p:nvPr/>
        </p:nvSpPr>
        <p:spPr>
          <a:xfrm>
            <a:off x="2991133" y="3330229"/>
            <a:ext cx="49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709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2755579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760" y="3633292"/>
            <a:ext cx="7678697" cy="427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760" y="1744920"/>
            <a:ext cx="7678697" cy="1860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449733" cy="85725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</a:t>
            </a:r>
            <a:r>
              <a:rPr lang="en-US" dirty="0" smtClean="0">
                <a:solidFill>
                  <a:schemeClr val="bg1"/>
                </a:solidFill>
              </a:rPr>
              <a:t>Puddles: Limited Scope and Value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920"/>
            <a:ext cx="6900335" cy="3559095"/>
          </a:xfrm>
          <a:noFill/>
        </p:spPr>
        <p:txBody>
          <a:bodyPr>
            <a:no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Low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variety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ow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adoption</a:t>
            </a:r>
          </a:p>
          <a:p>
            <a:pPr lvl="1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Focused use case (e.g., Fraud detection)</a:t>
            </a:r>
          </a:p>
          <a:p>
            <a:pPr lvl="1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Fully automated programs (e.g., ETL Off-loading) </a:t>
            </a:r>
          </a:p>
          <a:p>
            <a:pPr lvl="1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Small user community (e.g., Data science sand box)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Strong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technical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skill set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requirement</a:t>
            </a:r>
          </a:p>
        </p:txBody>
      </p:sp>
    </p:spTree>
    <p:extLst>
      <p:ext uri="{BB962C8B-B14F-4D97-AF65-F5344CB8AC3E}">
        <p14:creationId xmlns:p14="http://schemas.microsoft.com/office/powerpoint/2010/main" val="12227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7" grpId="1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09823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264"/>
            <a:ext cx="9144000" cy="6073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Successful Data Lake?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5637" y="1770228"/>
            <a:ext cx="1638790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654" y="1770228"/>
            <a:ext cx="2192603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cs typeface="Helvetica" charset="0"/>
              </a:rPr>
              <a:t>Interface</a:t>
            </a:r>
            <a:endParaRPr lang="en-US" sz="2400" dirty="0">
              <a:latin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70228"/>
            <a:ext cx="2418596" cy="461665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2291FF"/>
              </a:buClr>
              <a:buSzPct val="100000"/>
              <a:buFont typeface="Lucida Grande" charset="0"/>
              <a:buNone/>
            </a:pPr>
            <a:r>
              <a:rPr lang="en-US" sz="2400" dirty="0">
                <a:latin typeface="Helvetica" charset="0"/>
                <a:cs typeface="Helvetica" charset="0"/>
              </a:rPr>
              <a:t>Right</a:t>
            </a:r>
            <a:r>
              <a:rPr lang="en-US" sz="2400" dirty="0">
                <a:latin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cs typeface="Helvetica" charset="0"/>
              </a:rPr>
              <a:t>Platform</a:t>
            </a:r>
            <a:endParaRPr lang="en-US" sz="2400" dirty="0">
              <a:latin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401" y="1585562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D148"/>
                </a:solidFill>
              </a:rPr>
              <a:t>+</a:t>
            </a:r>
            <a:endParaRPr lang="en-US" sz="4800" b="1" dirty="0">
              <a:solidFill>
                <a:srgbClr val="FFD1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1417" y="1585562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D148"/>
                </a:solidFill>
              </a:rPr>
              <a:t>+</a:t>
            </a:r>
            <a:endParaRPr lang="en-US" sz="4800" b="1" dirty="0">
              <a:solidFill>
                <a:srgbClr val="FFD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60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1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Waterline Data Corporate Deck">
  <a:themeElements>
    <a:clrScheme name="WATERLIneDATA1">
      <a:dk1>
        <a:srgbClr val="272727"/>
      </a:dk1>
      <a:lt1>
        <a:sysClr val="window" lastClr="FFFFFF"/>
      </a:lt1>
      <a:dk2>
        <a:srgbClr val="002170"/>
      </a:dk2>
      <a:lt2>
        <a:srgbClr val="EFEFEF"/>
      </a:lt2>
      <a:accent1>
        <a:srgbClr val="0A5FBD"/>
      </a:accent1>
      <a:accent2>
        <a:srgbClr val="C85534"/>
      </a:accent2>
      <a:accent3>
        <a:srgbClr val="236968"/>
      </a:accent3>
      <a:accent4>
        <a:srgbClr val="2291FF"/>
      </a:accent4>
      <a:accent5>
        <a:srgbClr val="96BF3E"/>
      </a:accent5>
      <a:accent6>
        <a:srgbClr val="73AAE1"/>
      </a:accent6>
      <a:hlink>
        <a:srgbClr val="0D49AF"/>
      </a:hlink>
      <a:folHlink>
        <a:srgbClr val="00145D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Waterline Data Corporate Deck.pot</Template>
  <TotalTime>63052</TotalTime>
  <Words>883</Words>
  <Application>Microsoft Macintosh PowerPoint</Application>
  <PresentationFormat>On-screen Show (16:9)</PresentationFormat>
  <Paragraphs>167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Waterline Data Corporate Deck</vt:lpstr>
      <vt:lpstr>How to build a successful Data Lake</vt:lpstr>
      <vt:lpstr>Alex Gorelik</vt:lpstr>
      <vt:lpstr>PowerPoint Presentation</vt:lpstr>
      <vt:lpstr>Data Lake Powers Data Driven Decision Making</vt:lpstr>
      <vt:lpstr>Business value</vt:lpstr>
      <vt:lpstr>Data Swamps</vt:lpstr>
      <vt:lpstr>Data Warehouse Off-loading: Cost Savings</vt:lpstr>
      <vt:lpstr>Data Puddles: Limited Scope and Value</vt:lpstr>
      <vt:lpstr>What Makes a Successful Data Lake?</vt:lpstr>
      <vt:lpstr>Right Platform: Hadoop</vt:lpstr>
      <vt:lpstr>Right Data Challenges: Most Data is Lost, so can’t Analyze it Later</vt:lpstr>
      <vt:lpstr>Right Data: Save Raw Data Now to Analyze Later </vt:lpstr>
      <vt:lpstr>Right Data Challenges: Data silos and data hoarding </vt:lpstr>
      <vt:lpstr>Right Interface: Key to Broad Adoption</vt:lpstr>
      <vt:lpstr>Providing Data at the Right Level of Expertise</vt:lpstr>
      <vt:lpstr>Roadmap to Data Lake Success</vt:lpstr>
      <vt:lpstr>Organize Data Lake into Zones</vt:lpstr>
      <vt:lpstr>Multi-modal IT – Different Governance Levels for Different Zones</vt:lpstr>
      <vt:lpstr>Business Analyst Self-Service Workflow</vt:lpstr>
      <vt:lpstr>Finding and Understanding Data</vt:lpstr>
      <vt:lpstr>Accessing and Provisioning Data</vt:lpstr>
      <vt:lpstr>Provide data marketplace interface to find, understand and provision data</vt:lpstr>
      <vt:lpstr>Data Prep</vt:lpstr>
      <vt:lpstr>Data Analysis</vt:lpstr>
      <vt:lpstr>Successful Data Lake</vt:lpstr>
      <vt:lpstr>Q&amp;A</vt:lpstr>
      <vt:lpstr>PowerPoint Presentation</vt:lpstr>
      <vt:lpstr>Thank you 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 Gorelik</dc:creator>
  <cp:keywords/>
  <dc:description/>
  <cp:lastModifiedBy>Alex Gorelik</cp:lastModifiedBy>
  <cp:revision>1709</cp:revision>
  <dcterms:created xsi:type="dcterms:W3CDTF">2015-08-11T18:49:29Z</dcterms:created>
  <dcterms:modified xsi:type="dcterms:W3CDTF">2016-03-31T04:31:13Z</dcterms:modified>
  <cp:category/>
</cp:coreProperties>
</file>