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71" r:id="rId4"/>
  </p:sldMasterIdLst>
  <p:notesMasterIdLst>
    <p:notesMasterId r:id="rId14"/>
  </p:notesMasterIdLst>
  <p:sldIdLst>
    <p:sldId id="256" r:id="rId5"/>
    <p:sldId id="261" r:id="rId6"/>
    <p:sldId id="269" r:id="rId7"/>
    <p:sldId id="264" r:id="rId8"/>
    <p:sldId id="267" r:id="rId9"/>
    <p:sldId id="270" r:id="rId10"/>
    <p:sldId id="274" r:id="rId11"/>
    <p:sldId id="286" r:id="rId12"/>
    <p:sldId id="282" r:id="rId13"/>
  </p:sldIdLst>
  <p:sldSz cx="24384000" cy="13716000"/>
  <p:notesSz cx="6858000" cy="9144000"/>
  <p:defaultTextStyle>
    <a:defPPr>
      <a:defRPr lang="en-US"/>
    </a:defPPr>
    <a:lvl1pPr algn="l" rtl="0" eaLnBrk="0" fontAlgn="base" hangingPunct="0">
      <a:spcBef>
        <a:spcPct val="0"/>
      </a:spcBef>
      <a:spcAft>
        <a:spcPct val="0"/>
      </a:spcAft>
      <a:defRPr sz="11200" kern="1200">
        <a:solidFill>
          <a:srgbClr val="000000"/>
        </a:solidFill>
        <a:latin typeface="Gill Sans" pitchFamily="-84" charset="0"/>
        <a:ea typeface="ヒラギノ角ゴ ProN W3" pitchFamily="-84" charset="-128"/>
        <a:cs typeface="+mn-cs"/>
        <a:sym typeface="Gill Sans" pitchFamily="-84" charset="0"/>
      </a:defRPr>
    </a:lvl1pPr>
    <a:lvl2pPr marL="457200" algn="l" rtl="0" eaLnBrk="0" fontAlgn="base" hangingPunct="0">
      <a:spcBef>
        <a:spcPct val="0"/>
      </a:spcBef>
      <a:spcAft>
        <a:spcPct val="0"/>
      </a:spcAft>
      <a:defRPr sz="11200" kern="1200">
        <a:solidFill>
          <a:srgbClr val="000000"/>
        </a:solidFill>
        <a:latin typeface="Gill Sans" pitchFamily="-84" charset="0"/>
        <a:ea typeface="ヒラギノ角ゴ ProN W3" pitchFamily="-84" charset="-128"/>
        <a:cs typeface="+mn-cs"/>
        <a:sym typeface="Gill Sans" pitchFamily="-84" charset="0"/>
      </a:defRPr>
    </a:lvl2pPr>
    <a:lvl3pPr marL="914400" algn="l" rtl="0" eaLnBrk="0" fontAlgn="base" hangingPunct="0">
      <a:spcBef>
        <a:spcPct val="0"/>
      </a:spcBef>
      <a:spcAft>
        <a:spcPct val="0"/>
      </a:spcAft>
      <a:defRPr sz="11200" kern="1200">
        <a:solidFill>
          <a:srgbClr val="000000"/>
        </a:solidFill>
        <a:latin typeface="Gill Sans" pitchFamily="-84" charset="0"/>
        <a:ea typeface="ヒラギノ角ゴ ProN W3" pitchFamily="-84" charset="-128"/>
        <a:cs typeface="+mn-cs"/>
        <a:sym typeface="Gill Sans" pitchFamily="-84" charset="0"/>
      </a:defRPr>
    </a:lvl3pPr>
    <a:lvl4pPr marL="1371600" algn="l" rtl="0" eaLnBrk="0" fontAlgn="base" hangingPunct="0">
      <a:spcBef>
        <a:spcPct val="0"/>
      </a:spcBef>
      <a:spcAft>
        <a:spcPct val="0"/>
      </a:spcAft>
      <a:defRPr sz="11200" kern="1200">
        <a:solidFill>
          <a:srgbClr val="000000"/>
        </a:solidFill>
        <a:latin typeface="Gill Sans" pitchFamily="-84" charset="0"/>
        <a:ea typeface="ヒラギノ角ゴ ProN W3" pitchFamily="-84" charset="-128"/>
        <a:cs typeface="+mn-cs"/>
        <a:sym typeface="Gill Sans" pitchFamily="-84" charset="0"/>
      </a:defRPr>
    </a:lvl4pPr>
    <a:lvl5pPr marL="1828800" algn="l" rtl="0" eaLnBrk="0" fontAlgn="base" hangingPunct="0">
      <a:spcBef>
        <a:spcPct val="0"/>
      </a:spcBef>
      <a:spcAft>
        <a:spcPct val="0"/>
      </a:spcAft>
      <a:defRPr sz="11200" kern="1200">
        <a:solidFill>
          <a:srgbClr val="000000"/>
        </a:solidFill>
        <a:latin typeface="Gill Sans" pitchFamily="-84" charset="0"/>
        <a:ea typeface="ヒラギノ角ゴ ProN W3" pitchFamily="-84" charset="-128"/>
        <a:cs typeface="+mn-cs"/>
        <a:sym typeface="Gill Sans" pitchFamily="-84" charset="0"/>
      </a:defRPr>
    </a:lvl5pPr>
    <a:lvl6pPr marL="2286000" algn="l" defTabSz="914400" rtl="0" eaLnBrk="1" latinLnBrk="0" hangingPunct="1">
      <a:defRPr sz="11200" kern="1200">
        <a:solidFill>
          <a:srgbClr val="000000"/>
        </a:solidFill>
        <a:latin typeface="Gill Sans" pitchFamily="-84" charset="0"/>
        <a:ea typeface="ヒラギノ角ゴ ProN W3" pitchFamily="-84" charset="-128"/>
        <a:cs typeface="+mn-cs"/>
        <a:sym typeface="Gill Sans" pitchFamily="-84" charset="0"/>
      </a:defRPr>
    </a:lvl6pPr>
    <a:lvl7pPr marL="2743200" algn="l" defTabSz="914400" rtl="0" eaLnBrk="1" latinLnBrk="0" hangingPunct="1">
      <a:defRPr sz="11200" kern="1200">
        <a:solidFill>
          <a:srgbClr val="000000"/>
        </a:solidFill>
        <a:latin typeface="Gill Sans" pitchFamily="-84" charset="0"/>
        <a:ea typeface="ヒラギノ角ゴ ProN W3" pitchFamily="-84" charset="-128"/>
        <a:cs typeface="+mn-cs"/>
        <a:sym typeface="Gill Sans" pitchFamily="-84" charset="0"/>
      </a:defRPr>
    </a:lvl7pPr>
    <a:lvl8pPr marL="3200400" algn="l" defTabSz="914400" rtl="0" eaLnBrk="1" latinLnBrk="0" hangingPunct="1">
      <a:defRPr sz="11200" kern="1200">
        <a:solidFill>
          <a:srgbClr val="000000"/>
        </a:solidFill>
        <a:latin typeface="Gill Sans" pitchFamily="-84" charset="0"/>
        <a:ea typeface="ヒラギノ角ゴ ProN W3" pitchFamily="-84" charset="-128"/>
        <a:cs typeface="+mn-cs"/>
        <a:sym typeface="Gill Sans" pitchFamily="-84" charset="0"/>
      </a:defRPr>
    </a:lvl8pPr>
    <a:lvl9pPr marL="3657600" algn="l" defTabSz="914400" rtl="0" eaLnBrk="1" latinLnBrk="0" hangingPunct="1">
      <a:defRPr sz="11200" kern="1200">
        <a:solidFill>
          <a:srgbClr val="000000"/>
        </a:solidFill>
        <a:latin typeface="Gill Sans" pitchFamily="-84" charset="0"/>
        <a:ea typeface="ヒラギノ角ゴ ProN W3" pitchFamily="-84" charset="-128"/>
        <a:cs typeface="+mn-cs"/>
        <a:sym typeface="Gill Sans" pitchFamily="-84"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6860" autoAdjust="0"/>
  </p:normalViewPr>
  <p:slideViewPr>
    <p:cSldViewPr>
      <p:cViewPr varScale="1">
        <p:scale>
          <a:sx n="46" d="100"/>
          <a:sy n="46" d="100"/>
        </p:scale>
        <p:origin x="498" y="72"/>
      </p:cViewPr>
      <p:guideLst>
        <p:guide orient="horz" pos="4320"/>
        <p:guide pos="7680"/>
      </p:guideLst>
    </p:cSldViewPr>
  </p:slideViewPr>
  <p:notesTextViewPr>
    <p:cViewPr>
      <p:scale>
        <a:sx n="100" d="100"/>
        <a:sy n="100" d="100"/>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6C0FC95F-8B9C-43F1-AA66-C0BE420F4917}" type="datetimeFigureOut">
              <a:rPr lang="en-US"/>
              <a:pPr>
                <a:defRPr/>
              </a:pPr>
              <a:t>3/30/2016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BD68ECCA-CA80-4F19-81C8-FA456147C4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r"/>
            <a:fld id="{EBC94A9F-ABF5-434A-9D6A-27A077CB44FD}" type="slidenum">
              <a:rPr lang="en-US" altLang="en-US" sz="1200"/>
              <a:pPr algn="r"/>
              <a:t>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ACID is an acronym for Atomicity Consistency Isolation and Durability.   Let’s take each of these in turn and explain how Vector in Hadoop satisfies it:</a:t>
            </a:r>
          </a:p>
          <a:p>
            <a:pPr>
              <a:spcBef>
                <a:spcPct val="0"/>
              </a:spcBef>
            </a:pPr>
            <a:r>
              <a:rPr lang="en-US" altLang="en-US"/>
              <a:t> </a:t>
            </a:r>
          </a:p>
          <a:p>
            <a:pPr>
              <a:spcBef>
                <a:spcPct val="0"/>
              </a:spcBef>
            </a:pPr>
            <a:r>
              <a:rPr lang="en-US" altLang="en-US" b="1"/>
              <a:t>Atomicity</a:t>
            </a:r>
            <a:r>
              <a:rPr lang="en-US" altLang="en-US"/>
              <a:t>:  Units of work within Vector in Hadoop can be specified as transactions, where a transaction may be comprised of one or more SQL statements.     Either the entire unit of work within a transaction succeeds or none of it does.     Take as an example transferring funds from your checking account to your savings account; you only want to debit your checking account if the money is credited to your savings account.   This is an atomic operation - either it all happens, or none of it does.   Typically a transaction is started with the BEGIN TRANSACTION SQL statement and ends with the COMMIT keyword, but Vector in Hadoop also supports autocommit.  </a:t>
            </a:r>
          </a:p>
          <a:p>
            <a:pPr>
              <a:spcBef>
                <a:spcPct val="0"/>
              </a:spcBef>
            </a:pPr>
            <a:r>
              <a:rPr lang="en-US" altLang="en-US"/>
              <a:t> </a:t>
            </a:r>
          </a:p>
          <a:p>
            <a:pPr>
              <a:spcBef>
                <a:spcPct val="0"/>
              </a:spcBef>
            </a:pPr>
            <a:r>
              <a:rPr lang="en-US" altLang="en-US" b="1"/>
              <a:t>Consistency</a:t>
            </a:r>
            <a:r>
              <a:rPr lang="en-US" altLang="en-US"/>
              <a:t>:  Vector in Hadoop ensures that the database remains in a consistent state before the start of the transaction and after the transaction is over.  If, for whatever reason, a transaction is executed that violates the database’s consistency rules, the entire transaction will be rolled back and the database will be restored to a state consistent with those rules. On the other hand, if a transaction successfully executes, it will take the database from one state that is consistent with the rules to another state that is also consistent with the rules.   Any DML that is not a data append will be stored in an optimized in-memory structure called the Positional Delta Tree (PDT).  Vector in Hadoop supports multi-version read consistency. Committed data in PDTs is efficiently merged with data read from disk to answer queries. Any data that is committed to PDTs is also written to the write ahead log file and persisted on disk for recovery purposes before the commit completes. </a:t>
            </a:r>
          </a:p>
          <a:p>
            <a:pPr>
              <a:spcBef>
                <a:spcPct val="0"/>
              </a:spcBef>
            </a:pPr>
            <a:r>
              <a:rPr lang="en-US" altLang="en-US"/>
              <a:t> </a:t>
            </a:r>
          </a:p>
          <a:p>
            <a:pPr>
              <a:spcBef>
                <a:spcPct val="0"/>
              </a:spcBef>
            </a:pPr>
            <a:r>
              <a:rPr lang="en-US" altLang="en-US" b="1"/>
              <a:t>Isolation: </a:t>
            </a:r>
            <a:r>
              <a:rPr lang="en-US" altLang="en-US"/>
              <a:t>Vector in Hadoop ensures that transactions are securely and independently processed at the same time without interfering  with each other.   Vector in Hadoop uses a </a:t>
            </a:r>
            <a:r>
              <a:rPr lang="en-US" altLang="en-US" i="1"/>
              <a:t>snapshot isolation</a:t>
            </a:r>
            <a:r>
              <a:rPr lang="en-US" altLang="en-US"/>
              <a:t> transaction isolation model with </a:t>
            </a:r>
            <a:r>
              <a:rPr lang="en-US" altLang="en-US" i="1"/>
              <a:t>optimistic concurrency control</a:t>
            </a:r>
            <a:r>
              <a:rPr lang="en-US" altLang="en-US"/>
              <a:t>.  </a:t>
            </a:r>
          </a:p>
          <a:p>
            <a:pPr>
              <a:spcBef>
                <a:spcPct val="0"/>
              </a:spcBef>
            </a:pPr>
            <a:r>
              <a:rPr lang="en-US" altLang="en-US"/>
              <a:t> </a:t>
            </a:r>
          </a:p>
          <a:p>
            <a:pPr>
              <a:spcBef>
                <a:spcPct val="0"/>
              </a:spcBef>
            </a:pPr>
            <a:r>
              <a:rPr lang="en-US" altLang="en-US" b="1"/>
              <a:t>Durability:  </a:t>
            </a:r>
            <a:r>
              <a:rPr lang="en-US" altLang="en-US"/>
              <a:t>In Vector in Hadoop details of all transactions are written to a write ahead transaction log file. If the system crashes before the data has been written to the permanent database files, when the system is restarted committed transactions will be replayed and uncommitted transactions are undone or rolled back as part of the recovery process.</a:t>
            </a:r>
          </a:p>
          <a:p>
            <a:pPr>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r"/>
            <a:fld id="{9655C16B-2568-48DE-B1B4-B4BDAF3CFD66}" type="slidenum">
              <a:rPr lang="en-US" altLang="en-US" sz="1200"/>
              <a:pPr algn="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fontAlgn="auto">
              <a:spcBef>
                <a:spcPts val="0"/>
              </a:spcBef>
              <a:spcAft>
                <a:spcPts val="0"/>
              </a:spcAft>
              <a:defRPr/>
            </a:pPr>
            <a:r>
              <a:rPr lang="en-US" dirty="0"/>
              <a:t>Only Actian provides this complete set of enterprise grade features.  We know how important your data is.  That’s why we’ve created the most battle-tested, industrial-grade SQL in Hadoop capabilities on the market. </a:t>
            </a:r>
          </a:p>
          <a:p>
            <a:pPr fontAlgn="auto">
              <a:spcBef>
                <a:spcPts val="0"/>
              </a:spcBef>
              <a:spcAft>
                <a:spcPts val="0"/>
              </a:spcAft>
              <a:defRPr/>
            </a:pPr>
            <a:endParaRPr lang="en-US" dirty="0"/>
          </a:p>
          <a:p>
            <a:pPr fontAlgn="auto">
              <a:spcBef>
                <a:spcPts val="0"/>
              </a:spcBef>
              <a:spcAft>
                <a:spcPts val="0"/>
              </a:spcAft>
              <a:defRPr/>
            </a:pPr>
            <a:r>
              <a:rPr lang="en-US" dirty="0"/>
              <a:t>[Important to call out why each of these exists in the first place and then how it applies to Hadoop]</a:t>
            </a:r>
          </a:p>
          <a:p>
            <a:pPr fontAlgn="auto">
              <a:spcBef>
                <a:spcPts val="0"/>
              </a:spcBef>
              <a:spcAft>
                <a:spcPts val="0"/>
              </a:spcAft>
              <a:defRPr/>
            </a:pPr>
            <a:endParaRPr lang="en-US" dirty="0"/>
          </a:p>
          <a:p>
            <a:pPr fontAlgn="auto">
              <a:spcBef>
                <a:spcPts val="0"/>
              </a:spcBef>
              <a:spcAft>
                <a:spcPts val="0"/>
              </a:spcAft>
              <a:defRPr/>
            </a:pPr>
            <a:r>
              <a:rPr lang="en-US" dirty="0"/>
              <a:t>Full ANSI SQL 92 support – You can </a:t>
            </a:r>
            <a:r>
              <a:rPr lang="en-US" dirty="0">
                <a:ea typeface="ＭＳ Ｐゴシック" charset="0"/>
                <a:cs typeface="ＭＳ Ｐゴシック" charset="0"/>
              </a:rPr>
              <a:t>take any of your off shelf tools and use them without compromising any </a:t>
            </a:r>
            <a:r>
              <a:rPr lang="en-US" dirty="0" err="1">
                <a:ea typeface="ＭＳ Ｐゴシック" charset="0"/>
                <a:cs typeface="ＭＳ Ｐゴシック" charset="0"/>
              </a:rPr>
              <a:t>functionatlity</a:t>
            </a:r>
            <a:r>
              <a:rPr lang="en-US" dirty="0">
                <a:ea typeface="ＭＳ Ｐゴシック" charset="0"/>
                <a:cs typeface="ＭＳ Ｐゴシック" charset="0"/>
              </a:rPr>
              <a:t> because of the full SQL 92.   We also have analytic extensions – cubes, rolling set, </a:t>
            </a:r>
            <a:r>
              <a:rPr lang="en-US" dirty="0" err="1">
                <a:ea typeface="ＭＳ Ｐゴシック" charset="0"/>
                <a:cs typeface="ＭＳ Ｐゴシック" charset="0"/>
              </a:rPr>
              <a:t>upserts</a:t>
            </a:r>
            <a:r>
              <a:rPr lang="en-US" dirty="0">
                <a:ea typeface="ＭＳ Ｐゴシック" charset="0"/>
                <a:cs typeface="ＭＳ Ｐゴシック" charset="0"/>
              </a:rPr>
              <a:t>, etc.  All of this allows you to do analytics on your Hadoop data with existing SQL skills. </a:t>
            </a:r>
          </a:p>
          <a:p>
            <a:pPr fontAlgn="auto">
              <a:spcBef>
                <a:spcPts val="0"/>
              </a:spcBef>
              <a:spcAft>
                <a:spcPts val="0"/>
              </a:spcAft>
              <a:defRPr/>
            </a:pPr>
            <a:endParaRPr lang="en-US" dirty="0">
              <a:ea typeface="ＭＳ Ｐゴシック" charset="0"/>
              <a:cs typeface="ＭＳ Ｐゴシック" charset="0"/>
            </a:endParaRPr>
          </a:p>
          <a:p>
            <a:pPr fontAlgn="auto">
              <a:spcBef>
                <a:spcPts val="0"/>
              </a:spcBef>
              <a:spcAft>
                <a:spcPts val="0"/>
              </a:spcAft>
              <a:defRPr/>
            </a:pPr>
            <a:r>
              <a:rPr lang="en-US" dirty="0">
                <a:ea typeface="ＭＳ Ｐゴシック" charset="0"/>
                <a:cs typeface="ＭＳ Ｐゴシック" charset="0"/>
              </a:rPr>
              <a:t>Fully ACID compliant - we understand transactions. And we understand that you need to be able to rely on your results.  If you run a report at 8am for your boss and he asks you to run again at 10, you need to have the same results.  One mistake destroys your credibility.  Have you ever bought a ticket through </a:t>
            </a:r>
            <a:r>
              <a:rPr lang="en-US" dirty="0" err="1">
                <a:ea typeface="ＭＳ Ｐゴシック" charset="0"/>
                <a:cs typeface="ＭＳ Ｐゴシック" charset="0"/>
              </a:rPr>
              <a:t>expedia</a:t>
            </a:r>
            <a:r>
              <a:rPr lang="en-US" dirty="0">
                <a:ea typeface="ＭＳ Ｐゴシック" charset="0"/>
                <a:cs typeface="ＭＳ Ｐゴシック" charset="0"/>
              </a:rPr>
              <a:t> and you see there’s one seat left?  IF three people are looking at the same ticket, Expedia has to ensure that only one person gets it, even if all three click purchase at the same time.  That’s ACID compliance.  And no Hive doesn’t have this.  Hive doesn’t even allow multiple, concurrent transactions executing at the same time.</a:t>
            </a:r>
          </a:p>
          <a:p>
            <a:pPr fontAlgn="auto">
              <a:spcBef>
                <a:spcPts val="0"/>
              </a:spcBef>
              <a:spcAft>
                <a:spcPts val="0"/>
              </a:spcAft>
              <a:defRPr/>
            </a:pPr>
            <a:endParaRPr lang="en-US" dirty="0"/>
          </a:p>
          <a:p>
            <a:pPr fontAlgn="auto">
              <a:spcBef>
                <a:spcPts val="0"/>
              </a:spcBef>
              <a:spcAft>
                <a:spcPts val="0"/>
              </a:spcAft>
              <a:defRPr/>
            </a:pPr>
            <a:r>
              <a:rPr lang="en-US" dirty="0"/>
              <a:t>Hadoop distribution agnostic – The last thing you want is to be locked into a specific vendor. We work with several companies who switch Hadoop </a:t>
            </a:r>
            <a:r>
              <a:rPr lang="en-US" dirty="0" err="1"/>
              <a:t>distros</a:t>
            </a:r>
            <a:r>
              <a:rPr lang="en-US" dirty="0"/>
              <a:t> or are trying out different flavors, maybe have some </a:t>
            </a:r>
            <a:r>
              <a:rPr lang="en-US" dirty="0" err="1"/>
              <a:t>Cloudera</a:t>
            </a:r>
            <a:r>
              <a:rPr lang="en-US" dirty="0"/>
              <a:t> and Some Hortonworks.  We work with any of them, giving you the power to choose. </a:t>
            </a:r>
          </a:p>
          <a:p>
            <a:pPr fontAlgn="auto">
              <a:spcBef>
                <a:spcPts val="0"/>
              </a:spcBef>
              <a:spcAft>
                <a:spcPts val="0"/>
              </a:spcAft>
              <a:defRPr/>
            </a:pPr>
            <a:endParaRPr lang="en-US" dirty="0"/>
          </a:p>
          <a:p>
            <a:pPr>
              <a:defRPr/>
            </a:pPr>
            <a:r>
              <a:rPr lang="en-US" dirty="0"/>
              <a:t>Update capability – we </a:t>
            </a:r>
            <a:r>
              <a:rPr lang="en-US" dirty="0">
                <a:ea typeface="ＭＳ Ｐゴシック" charset="0"/>
                <a:cs typeface="ＭＳ Ｐゴシック" charset="0"/>
              </a:rPr>
              <a:t>support individual updates inserts deletes concurrently without impacting performance. This is tremendously valuable because while everybody can do inserts, only Actian has the ability to randomly access data in the DB and update that or insert a value.  If you’re running that same report for your boss and you realize that you had one of your data points listed in the wrong currency, for example.  You want to be able to go back and fix that individual record without having to redo the entire query. </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Highest concurrency – this is important because you’re likely going to have more than one user hitting the DB at the same time.  So you need to be able to support not just simultaneous users, but simultaneous tasks (so one person running multiple tasks), without affecting performance. </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Highly performant – this is what Actian is known for and every time we have a new release, our performance gap only increases as we extend our lead.  In today’s world, where decisions have a small window of opportunity, performance is key. </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Native DBMS security – because of Actian’s decades of investment and experience in the database world, we know security.  We know that your job is on the line without it and a company’s reputation is at stake as well.  It’s all too common to receive an email from Target, BestBuy or whoever is next, explaining that there has been a security breach and accounts may be at risk.   This is one of the reasons why many have shied away from Hadoop because the lack of security makes it too risky . But we’ve addressed this with user and role based security and data level protection and encryption.  We understand what it means to secure data, and can even give you the ability to know when someone is attempting to access something they shouldn’t.</a:t>
            </a:r>
          </a:p>
          <a:p>
            <a:pPr>
              <a:defRPr/>
            </a:pPr>
            <a:endParaRPr lang="en-US" dirty="0">
              <a:ea typeface="ＭＳ Ｐゴシック" charset="0"/>
              <a:cs typeface="ＭＳ Ｐゴシック" charset="0"/>
            </a:endParaRPr>
          </a:p>
          <a:p>
            <a:pPr fontAlgn="auto">
              <a:spcBef>
                <a:spcPts val="0"/>
              </a:spcBef>
              <a:spcAft>
                <a:spcPts val="0"/>
              </a:spcAft>
              <a:defRPr/>
            </a:pPr>
            <a:r>
              <a:rPr lang="en-US" dirty="0">
                <a:ea typeface="ＭＳ Ｐゴシック" charset="0"/>
                <a:cs typeface="ＭＳ Ｐゴシック" charset="0"/>
              </a:rPr>
              <a:t> </a:t>
            </a:r>
          </a:p>
          <a:p>
            <a:pPr fontAlgn="auto">
              <a:spcBef>
                <a:spcPts val="0"/>
              </a:spcBef>
              <a:spcAft>
                <a:spcPts val="0"/>
              </a:spcAft>
              <a:defRPr/>
            </a:pPr>
            <a:r>
              <a:rPr lang="en-US" dirty="0">
                <a:ea typeface="ＭＳ Ｐゴシック" charset="0"/>
                <a:cs typeface="ＭＳ Ｐゴシック" charset="0"/>
              </a:rPr>
              <a:t>Optimizer – We have literally hundreds of development years in query optimization.  What does this mean? It means it makes you smarter.  It can figure out if you’re joining a number of tables, what’s the best way to join them. It means unlike other offerings YOU can be in control.  </a:t>
            </a:r>
          </a:p>
          <a:p>
            <a:pPr fontAlgn="auto">
              <a:spcBef>
                <a:spcPts val="0"/>
              </a:spcBef>
              <a:spcAft>
                <a:spcPts val="0"/>
              </a:spcAft>
              <a:defRPr/>
            </a:pPr>
            <a:endParaRPr lang="en-US" dirty="0">
              <a:ea typeface="ＭＳ Ｐゴシック" charset="0"/>
              <a:cs typeface="ＭＳ Ｐゴシック" charset="0"/>
            </a:endParaRPr>
          </a:p>
          <a:p>
            <a:pPr fontAlgn="auto">
              <a:spcBef>
                <a:spcPts val="0"/>
              </a:spcBef>
              <a:spcAft>
                <a:spcPts val="0"/>
              </a:spcAft>
              <a:defRPr/>
            </a:pPr>
            <a:endParaRPr lang="en-US" dirty="0">
              <a:ea typeface="ＭＳ Ｐゴシック" charset="0"/>
              <a:cs typeface="ＭＳ Ｐゴシック" charset="0"/>
            </a:endParaRPr>
          </a:p>
          <a:p>
            <a:pPr lvl="1" fontAlgn="auto">
              <a:spcBef>
                <a:spcPts val="0"/>
              </a:spcBef>
              <a:spcAft>
                <a:spcPts val="0"/>
              </a:spcAft>
              <a:defRPr/>
            </a:pPr>
            <a:r>
              <a:rPr lang="en-US" dirty="0">
                <a:ea typeface="ＭＳ Ｐゴシック" charset="0"/>
                <a:cs typeface="ＭＳ Ｐゴシック" charset="0"/>
              </a:rPr>
              <a:t>YARN – I wouldn’t even talk to a vendor that’s not YARN compliant.  It’s a key factor in managing resources efficiently.  But we are doing some clever things with YARN beyond the basics. </a:t>
            </a:r>
            <a:r>
              <a:rPr lang="en-US" altLang="en-US" dirty="0">
                <a:cs typeface="Calibri" panose="020F0502020204030204" pitchFamily="34" charset="0"/>
              </a:rPr>
              <a:t>YARN not designed for long running processes. Essentially it’s impossible to grow and shrink resources on the fly, but we’ve enabled this with a requirement to dynamically set priority of the workload.  We can identify data node failure and dynamically reconfigure cluster and we do intelligent block replica placement.  All of this again goes back to giving you more power. </a:t>
            </a:r>
          </a:p>
          <a:p>
            <a:pPr fontAlgn="auto">
              <a:spcBef>
                <a:spcPts val="0"/>
              </a:spcBef>
              <a:spcAft>
                <a:spcPts val="0"/>
              </a:spcAft>
              <a:defRPr/>
            </a:pPr>
            <a:endParaRPr lang="en-US" altLang="en-US" dirty="0">
              <a:cs typeface="Calibri" panose="020F0502020204030204" pitchFamily="34" charset="0"/>
            </a:endParaRPr>
          </a:p>
          <a:p>
            <a:pPr fontAlgn="auto">
              <a:spcBef>
                <a:spcPts val="0"/>
              </a:spcBef>
              <a:spcAft>
                <a:spcPts val="0"/>
              </a:spcAft>
              <a:defRPr/>
            </a:pPr>
            <a:r>
              <a:rPr lang="en-US" altLang="en-US" dirty="0">
                <a:cs typeface="Calibri" panose="020F0502020204030204" pitchFamily="34" charset="0"/>
              </a:rPr>
              <a:t>Collaborative architecture – We are</a:t>
            </a:r>
            <a:r>
              <a:rPr lang="en-US" dirty="0">
                <a:ea typeface="ＭＳ Ｐゴシック" charset="0"/>
                <a:cs typeface="ＭＳ Ｐゴシック" charset="0"/>
              </a:rPr>
              <a:t> able to ingest data from other sources.  We have external table support, ingest data from other Hadoop formats. </a:t>
            </a:r>
            <a:endParaRPr lang="en-US" altLang="en-US" dirty="0">
              <a:cs typeface="Calibri" panose="020F0502020204030204" pitchFamily="34" charset="0"/>
            </a:endParaRPr>
          </a:p>
          <a:p>
            <a:pPr fontAlgn="auto">
              <a:spcBef>
                <a:spcPts val="0"/>
              </a:spcBef>
              <a:spcAft>
                <a:spcPts val="0"/>
              </a:spcAft>
              <a:defRPr/>
            </a:pPr>
            <a:endParaRPr lang="en-US" dirty="0"/>
          </a:p>
          <a:p>
            <a:pPr>
              <a:defRPr/>
            </a:pPr>
            <a:r>
              <a:rPr lang="en-US" dirty="0"/>
              <a:t>Open APIs-  there’s open source and openness, and while we may not be open source (which is for good reason, because vector processing is hands down the fastest way to process data), we are open.  By allowing access to our block format, </a:t>
            </a:r>
            <a:r>
              <a:rPr lang="en-US" dirty="0">
                <a:ea typeface="ＭＳ Ｐゴシック" charset="0"/>
                <a:cs typeface="ＭＳ Ｐゴシック" charset="0"/>
              </a:rPr>
              <a:t>Other Hadoop projects in the ecosystem can benefit from that. </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Both individually with each of these features and perhaps more importantly, collectively, no one else can claim this. </a:t>
            </a:r>
          </a:p>
          <a:p>
            <a:pPr>
              <a:defRPr/>
            </a:pPr>
            <a:endParaRPr lang="en-US" dirty="0">
              <a:ea typeface="ＭＳ Ｐゴシック" charset="0"/>
              <a:cs typeface="ＭＳ Ｐゴシック" charset="0"/>
            </a:endParaRPr>
          </a:p>
          <a:p>
            <a:pPr fontAlgn="auto">
              <a:spcBef>
                <a:spcPts val="0"/>
              </a:spcBef>
              <a:spcAft>
                <a:spcPts val="0"/>
              </a:spcAft>
              <a:defRPr/>
            </a:pPr>
            <a:r>
              <a:rPr lang="en-US" dirty="0"/>
              <a:t>Some specifics:</a:t>
            </a:r>
          </a:p>
          <a:p>
            <a:pPr fontAlgn="auto">
              <a:spcBef>
                <a:spcPts val="0"/>
              </a:spcBef>
              <a:spcAft>
                <a:spcPts val="0"/>
              </a:spcAft>
              <a:defRPr/>
            </a:pPr>
            <a:endParaRPr lang="en-US" dirty="0"/>
          </a:p>
          <a:p>
            <a:pPr fontAlgn="auto">
              <a:spcBef>
                <a:spcPts val="0"/>
              </a:spcBef>
              <a:spcAft>
                <a:spcPts val="0"/>
              </a:spcAft>
              <a:defRPr/>
            </a:pPr>
            <a:r>
              <a:rPr lang="en-US" dirty="0"/>
              <a:t>BI Tools.</a:t>
            </a:r>
          </a:p>
          <a:p>
            <a:pPr fontAlgn="auto">
              <a:spcBef>
                <a:spcPts val="0"/>
              </a:spcBef>
              <a:spcAft>
                <a:spcPts val="0"/>
              </a:spcAft>
              <a:defRPr/>
            </a:pPr>
            <a:r>
              <a:rPr lang="en-US" dirty="0"/>
              <a:t>Skills Sets.</a:t>
            </a:r>
          </a:p>
          <a:p>
            <a:pPr fontAlgn="auto">
              <a:spcBef>
                <a:spcPts val="0"/>
              </a:spcBef>
              <a:spcAft>
                <a:spcPts val="0"/>
              </a:spcAft>
              <a:defRPr/>
            </a:pPr>
            <a:r>
              <a:rPr lang="en-US" dirty="0"/>
              <a:t>Standards</a:t>
            </a:r>
          </a:p>
          <a:p>
            <a:pPr fontAlgn="auto">
              <a:spcBef>
                <a:spcPts val="0"/>
              </a:spcBef>
              <a:spcAft>
                <a:spcPts val="0"/>
              </a:spcAft>
              <a:defRPr/>
            </a:pPr>
            <a:r>
              <a:rPr lang="en-US" dirty="0" err="1"/>
              <a:t>Openess</a:t>
            </a:r>
            <a:r>
              <a:rPr lang="en-US" dirty="0"/>
              <a:t>.</a:t>
            </a:r>
          </a:p>
          <a:p>
            <a:pPr fontAlgn="auto">
              <a:spcBef>
                <a:spcPts val="0"/>
              </a:spcBef>
              <a:spcAft>
                <a:spcPts val="0"/>
              </a:spcAft>
              <a:defRPr/>
            </a:pPr>
            <a:r>
              <a:rPr lang="en-US" dirty="0"/>
              <a:t>Scale</a:t>
            </a:r>
          </a:p>
          <a:p>
            <a:pPr fontAlgn="auto">
              <a:spcBef>
                <a:spcPts val="0"/>
              </a:spcBef>
              <a:spcAft>
                <a:spcPts val="0"/>
              </a:spcAft>
              <a:defRPr/>
            </a:pPr>
            <a:r>
              <a:rPr lang="en-US" dirty="0"/>
              <a:t>Cost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r"/>
            <a:fld id="{044918A0-897C-43BB-B077-D5A588F287D2}" type="slidenum">
              <a:rPr lang="en-US" altLang="en-US" sz="1200"/>
              <a:pPr algn="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0000" lnSpcReduction="20000"/>
          </a:bodyPr>
          <a:lstStyle/>
          <a:p>
            <a:pPr defTabSz="465247">
              <a:defRPr/>
            </a:pPr>
            <a:r>
              <a:rPr lang="en-US" dirty="0" smtClean="0"/>
              <a:t>1: We use</a:t>
            </a:r>
            <a:r>
              <a:rPr lang="en-US" baseline="0" dirty="0" smtClean="0"/>
              <a:t> </a:t>
            </a:r>
            <a:r>
              <a:rPr lang="en-US" baseline="0" dirty="0" err="1" smtClean="0"/>
              <a:t>vectorized</a:t>
            </a:r>
            <a:r>
              <a:rPr lang="en-US" baseline="0" dirty="0" smtClean="0"/>
              <a:t> processing to exploit modern CPU architecture. We execute one operation at a time on a vector of data, which allows for tight inner code loops without branching. This way, we can use SIMD instructions and, because of the lack of branching, make sure the CPU pipelines are not thrashed. </a:t>
            </a:r>
          </a:p>
          <a:p>
            <a:pPr defTabSz="465247">
              <a:defRPr/>
            </a:pPr>
            <a:endParaRPr lang="en-US" baseline="0" dirty="0" smtClean="0"/>
          </a:p>
          <a:p>
            <a:pPr defTabSz="465247">
              <a:defRPr/>
            </a:pPr>
            <a:r>
              <a:rPr lang="en-US" baseline="0" dirty="0" smtClean="0"/>
              <a:t>A vector is typically 1024 rows of a single column, so it’s a manageable amount of data while the overhead per row is still negligible. </a:t>
            </a:r>
          </a:p>
          <a:p>
            <a:pPr defTabSz="465247">
              <a:defRPr/>
            </a:pPr>
            <a:endParaRPr lang="en-US" baseline="0" dirty="0" smtClean="0"/>
          </a:p>
          <a:p>
            <a:pPr defTabSz="465247">
              <a:defRPr/>
            </a:pPr>
            <a:r>
              <a:rPr lang="en-US" baseline="0" dirty="0" smtClean="0"/>
              <a:t>2: A vector will fit in the CPU cache together with the code for a particular operation, so all execution is in-cache.</a:t>
            </a:r>
            <a:endParaRPr lang="en-US" dirty="0" smtClean="0"/>
          </a:p>
          <a:p>
            <a:endParaRPr lang="en-US" dirty="0" smtClean="0"/>
          </a:p>
          <a:p>
            <a:r>
              <a:rPr lang="en-US" dirty="0" smtClean="0"/>
              <a:t>3: To feed this</a:t>
            </a:r>
            <a:r>
              <a:rPr lang="en-US" baseline="0" dirty="0" smtClean="0"/>
              <a:t> engine with enough data, we’re also applying the </a:t>
            </a:r>
            <a:r>
              <a:rPr lang="en-US" baseline="0" dirty="0" err="1" smtClean="0"/>
              <a:t>vectorized</a:t>
            </a:r>
            <a:r>
              <a:rPr lang="en-US" baseline="0" dirty="0" smtClean="0"/>
              <a:t> paradigm to the storage subsystem. First of all, we’re using a column store, so only relevant columns are read from disk. Data is stored in blocks of typically 512MB and a single block contains only data from a single column (there are exceptions). Blocks of different columns can be interleaved per block, but typically more than one block of the same column is grouped.</a:t>
            </a:r>
          </a:p>
          <a:p>
            <a:endParaRPr lang="en-US" baseline="0" dirty="0" smtClean="0"/>
          </a:p>
          <a:p>
            <a:r>
              <a:rPr lang="en-US" baseline="0" dirty="0" smtClean="0"/>
              <a:t>To keep the stable storage fast and defragmented, we use in-memory overlays to store updates to the data. These overlays are automatically flushed to stable storage when needed.</a:t>
            </a:r>
          </a:p>
          <a:p>
            <a:endParaRPr lang="en-US" baseline="0" dirty="0" smtClean="0"/>
          </a:p>
          <a:p>
            <a:r>
              <a:rPr lang="en-US" baseline="0" dirty="0" smtClean="0"/>
              <a:t>4: The blocks are stored compressed on-disk. We’ve got a number of lightweight compression algorithms and the most efficient one is chosen per block, depending on the data characteristics. The decompression takes place per vector and can be done in the CPU cache, which neatly ties in with our in-cache execution.</a:t>
            </a:r>
          </a:p>
          <a:p>
            <a:r>
              <a:rPr lang="en-US" baseline="0" dirty="0" smtClean="0"/>
              <a:t>We have a buffer manager that predicts what blocks are needed when and makes sure no blocks that will be used in the near future are evicted from the buffer cache.</a:t>
            </a:r>
          </a:p>
          <a:p>
            <a:endParaRPr lang="en-US" baseline="0" dirty="0" smtClean="0"/>
          </a:p>
          <a:p>
            <a:r>
              <a:rPr lang="en-US" baseline="0" dirty="0" smtClean="0"/>
              <a:t>5: We have min-max indexes on the disk blocks, so when data is not completely random we can narrow down the ranges of blocks we need to read from disk, per column.</a:t>
            </a:r>
          </a:p>
          <a:p>
            <a:endParaRPr lang="en-US" baseline="0" dirty="0" smtClean="0"/>
          </a:p>
          <a:p>
            <a:r>
              <a:rPr lang="en-US" baseline="0" dirty="0" smtClean="0"/>
              <a:t>All in all, the execution engine is able to do about 1.5GB/s per core, and high-end I/O subsystems are able to keep up with this.</a:t>
            </a:r>
            <a:endParaRPr lang="en-US" dirty="0" smtClean="0"/>
          </a:p>
        </p:txBody>
      </p:sp>
      <p:sp>
        <p:nvSpPr>
          <p:cNvPr id="4" name="Slide Number Placeholder 3"/>
          <p:cNvSpPr>
            <a:spLocks noGrp="1"/>
          </p:cNvSpPr>
          <p:nvPr>
            <p:ph type="sldNum" sz="quarter" idx="10"/>
          </p:nvPr>
        </p:nvSpPr>
        <p:spPr>
          <a:xfrm>
            <a:off x="4275736" y="9338700"/>
            <a:ext cx="3271509" cy="490911"/>
          </a:xfrm>
          <a:prstGeom prst="rect">
            <a:avLst/>
          </a:prstGeom>
        </p:spPr>
        <p:txBody>
          <a:bodyPr lIns="88854" tIns="44428" rIns="88854" bIns="44428"/>
          <a:lstStyle/>
          <a:p>
            <a:pPr marL="0" marR="0" lvl="0" indent="0" algn="r" defTabSz="914400" rtl="0" eaLnBrk="1" fontAlgn="auto" latinLnBrk="0" hangingPunct="1">
              <a:lnSpc>
                <a:spcPct val="100000"/>
              </a:lnSpc>
              <a:spcBef>
                <a:spcPts val="0"/>
              </a:spcBef>
              <a:spcAft>
                <a:spcPts val="0"/>
              </a:spcAft>
              <a:buClrTx/>
              <a:buSzTx/>
              <a:buFontTx/>
              <a:buNone/>
              <a:tabLst/>
              <a:defRPr/>
            </a:pPr>
            <a:fld id="{7E6A8C55-E4E3-DA4E-B146-CB88C8B08C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38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r"/>
            <a:fld id="{67CD0908-C014-4153-855C-4BA3D51F3A0E}" type="slidenum">
              <a:rPr lang="en-US" altLang="en-US" sz="1200"/>
              <a:pPr algn="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373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881476008"/>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2347251" y="2411297"/>
            <a:ext cx="10509957" cy="10024542"/>
          </a:xfrm>
          <a:prstGeom prst="rect">
            <a:avLst/>
          </a:prstGeom>
        </p:spPr>
        <p:txBody>
          <a:bodyPr/>
          <a:lstStyle/>
          <a:p>
            <a:pPr lvl="0"/>
            <a:r>
              <a:rPr lang="en-US" smtClean="0"/>
              <a:t>Edit Master text styles</a:t>
            </a:r>
          </a:p>
          <a:p>
            <a:pPr lvl="1"/>
            <a:r>
              <a:rPr lang="en-US" smtClean="0"/>
              <a:t>Second level</a:t>
            </a:r>
          </a:p>
          <a:p>
            <a:pPr lvl="2"/>
            <a:r>
              <a:rPr lang="en-US" smtClean="0"/>
              <a:t>Third level</a:t>
            </a:r>
          </a:p>
        </p:txBody>
      </p:sp>
      <p:sp>
        <p:nvSpPr>
          <p:cNvPr id="5" name="Content Placeholder 3"/>
          <p:cNvSpPr>
            <a:spLocks noGrp="1"/>
          </p:cNvSpPr>
          <p:nvPr>
            <p:ph sz="quarter" idx="11"/>
          </p:nvPr>
        </p:nvSpPr>
        <p:spPr>
          <a:xfrm>
            <a:off x="1318004" y="2411297"/>
            <a:ext cx="10668003" cy="10024542"/>
          </a:xfrm>
          <a:prstGeom prst="rect">
            <a:avLst/>
          </a:prstGeom>
        </p:spPr>
        <p:txBody>
          <a:bodyPr/>
          <a:lstStyle/>
          <a:p>
            <a:pPr lvl="0"/>
            <a:r>
              <a:rPr lang="en-US" smtClean="0"/>
              <a:t>Edit Master text styles</a:t>
            </a:r>
          </a:p>
          <a:p>
            <a:pPr lvl="1"/>
            <a:r>
              <a:rPr lang="en-US" smtClean="0"/>
              <a:t>Second level</a:t>
            </a:r>
          </a:p>
          <a:p>
            <a:pPr lvl="2"/>
            <a:r>
              <a:rPr lang="en-US" smtClean="0"/>
              <a:t>Third level</a:t>
            </a:r>
          </a:p>
        </p:txBody>
      </p:sp>
      <p:sp>
        <p:nvSpPr>
          <p:cNvPr id="8"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32457818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rs Blue">
    <p:spTree>
      <p:nvGrpSpPr>
        <p:cNvPr id="1" name=""/>
        <p:cNvGrpSpPr/>
        <p:nvPr/>
      </p:nvGrpSpPr>
      <p:grpSpPr>
        <a:xfrm>
          <a:off x="0" y="0"/>
          <a:ext cx="0" cy="0"/>
          <a:chOff x="0" y="0"/>
          <a:chExt cx="0" cy="0"/>
        </a:xfrm>
      </p:grpSpPr>
      <p:sp>
        <p:nvSpPr>
          <p:cNvPr id="4" name="AutoShape 1"/>
          <p:cNvSpPr>
            <a:spLocks/>
          </p:cNvSpPr>
          <p:nvPr/>
        </p:nvSpPr>
        <p:spPr bwMode="auto">
          <a:xfrm>
            <a:off x="1" y="8962073"/>
            <a:ext cx="24379768" cy="3394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5"/>
          </a:solidFill>
          <a:ln w="12700" cap="flat" cmpd="sng">
            <a:noFill/>
            <a:prstDash val="solid"/>
            <a:miter lim="0"/>
            <a:headEnd/>
            <a:tailEnd/>
          </a:ln>
          <a:effectLst/>
        </p:spPr>
        <p:txBody>
          <a:bodyPr lIns="91438" tIns="91438" rIns="91438" bIns="91438" anchor="ctr"/>
          <a:lstStyle/>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5" name="AutoShape 2"/>
          <p:cNvSpPr>
            <a:spLocks/>
          </p:cNvSpPr>
          <p:nvPr/>
        </p:nvSpPr>
        <p:spPr bwMode="auto">
          <a:xfrm>
            <a:off x="1" y="5580245"/>
            <a:ext cx="24379768" cy="3394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40B0CB"/>
          </a:solidFill>
          <a:ln w="12700" cap="flat" cmpd="sng">
            <a:noFill/>
            <a:prstDash val="solid"/>
            <a:miter lim="0"/>
            <a:headEnd/>
            <a:tailEnd/>
          </a:ln>
          <a:effectLst/>
        </p:spPr>
        <p:txBody>
          <a:bodyPr lIns="91438" tIns="91438" rIns="91438" bIns="91438" anchor="ctr"/>
          <a:lstStyle/>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6" name="AutoShape 3"/>
          <p:cNvSpPr>
            <a:spLocks/>
          </p:cNvSpPr>
          <p:nvPr/>
        </p:nvSpPr>
        <p:spPr bwMode="auto">
          <a:xfrm>
            <a:off x="1" y="2186168"/>
            <a:ext cx="24379768" cy="3394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80CBDD"/>
          </a:solidFill>
          <a:ln w="12700" cap="flat" cmpd="sng">
            <a:noFill/>
            <a:prstDash val="solid"/>
            <a:miter lim="0"/>
            <a:headEnd/>
            <a:tailEnd/>
          </a:ln>
          <a:effectLst/>
        </p:spPr>
        <p:txBody>
          <a:bodyPr lIns="0" tIns="0" rIns="0" bIns="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7" name="Content Placeholder 5"/>
          <p:cNvSpPr>
            <a:spLocks noGrp="1"/>
          </p:cNvSpPr>
          <p:nvPr>
            <p:ph sz="quarter" idx="11"/>
          </p:nvPr>
        </p:nvSpPr>
        <p:spPr>
          <a:xfrm>
            <a:off x="1308101" y="2117533"/>
            <a:ext cx="22487467" cy="3409538"/>
          </a:xfrm>
        </p:spPr>
        <p:txBody>
          <a:bodyPr anchor="ctr"/>
          <a:lstStyle>
            <a:lvl1pPr marL="0" indent="0">
              <a:spcBef>
                <a:spcPts val="0"/>
              </a:spcBef>
              <a:spcAft>
                <a:spcPts val="600"/>
              </a:spcAft>
              <a:buNone/>
              <a:defRPr>
                <a:solidFill>
                  <a:schemeClr val="bg1"/>
                </a:solidFill>
              </a:defRPr>
            </a:lvl1pPr>
            <a:lvl2pPr marL="0" indent="0">
              <a:spcBef>
                <a:spcPts val="0"/>
              </a:spcBef>
              <a:spcAft>
                <a:spcPts val="600"/>
              </a:spcAft>
              <a:buFont typeface="Arial" panose="020B0604020202020204" pitchFamily="34" charset="0"/>
              <a:buNone/>
              <a:defRPr sz="3200">
                <a:solidFill>
                  <a:schemeClr val="bg1"/>
                </a:solidFill>
              </a:defRPr>
            </a:lvl2pPr>
          </a:lstStyle>
          <a:p>
            <a:pPr lvl="0"/>
            <a:r>
              <a:rPr lang="en-US" smtClean="0"/>
              <a:t>Edit Master text styles</a:t>
            </a:r>
          </a:p>
          <a:p>
            <a:pPr lvl="1"/>
            <a:r>
              <a:rPr lang="en-US" smtClean="0"/>
              <a:t>Second level</a:t>
            </a:r>
          </a:p>
        </p:txBody>
      </p:sp>
      <p:sp>
        <p:nvSpPr>
          <p:cNvPr id="8" name="Content Placeholder 5"/>
          <p:cNvSpPr>
            <a:spLocks noGrp="1"/>
          </p:cNvSpPr>
          <p:nvPr>
            <p:ph sz="quarter" idx="12"/>
          </p:nvPr>
        </p:nvSpPr>
        <p:spPr>
          <a:xfrm>
            <a:off x="1308101" y="5542051"/>
            <a:ext cx="22487467" cy="3409538"/>
          </a:xfrm>
        </p:spPr>
        <p:txBody>
          <a:bodyPr anchor="ctr"/>
          <a:lstStyle>
            <a:lvl1pPr marL="1828800" indent="0">
              <a:spcBef>
                <a:spcPts val="0"/>
              </a:spcBef>
              <a:spcAft>
                <a:spcPts val="600"/>
              </a:spcAft>
              <a:buNone/>
              <a:defRPr>
                <a:solidFill>
                  <a:schemeClr val="bg1"/>
                </a:solidFill>
              </a:defRPr>
            </a:lvl1pPr>
            <a:lvl2pPr marL="1828800" indent="0">
              <a:spcBef>
                <a:spcPts val="0"/>
              </a:spcBef>
              <a:spcAft>
                <a:spcPts val="600"/>
              </a:spcAft>
              <a:buNone/>
              <a:defRPr sz="3200">
                <a:solidFill>
                  <a:schemeClr val="bg1"/>
                </a:solidFill>
              </a:defRPr>
            </a:lvl2pPr>
          </a:lstStyle>
          <a:p>
            <a:pPr lvl="0"/>
            <a:r>
              <a:rPr lang="en-US" smtClean="0"/>
              <a:t>Edit Master text styles</a:t>
            </a:r>
          </a:p>
          <a:p>
            <a:pPr lvl="1"/>
            <a:r>
              <a:rPr lang="en-US" smtClean="0"/>
              <a:t>Second level</a:t>
            </a:r>
          </a:p>
        </p:txBody>
      </p:sp>
      <p:sp>
        <p:nvSpPr>
          <p:cNvPr id="9" name="Content Placeholder 5"/>
          <p:cNvSpPr>
            <a:spLocks noGrp="1"/>
          </p:cNvSpPr>
          <p:nvPr>
            <p:ph sz="quarter" idx="13"/>
          </p:nvPr>
        </p:nvSpPr>
        <p:spPr>
          <a:xfrm>
            <a:off x="1308101" y="8966569"/>
            <a:ext cx="22487467" cy="3409538"/>
          </a:xfrm>
        </p:spPr>
        <p:txBody>
          <a:bodyPr anchor="ctr"/>
          <a:lstStyle>
            <a:lvl1pPr marL="3657600" indent="0">
              <a:spcBef>
                <a:spcPts val="0"/>
              </a:spcBef>
              <a:spcAft>
                <a:spcPts val="600"/>
              </a:spcAft>
              <a:buFontTx/>
              <a:buNone/>
              <a:defRPr>
                <a:solidFill>
                  <a:schemeClr val="bg1"/>
                </a:solidFill>
              </a:defRPr>
            </a:lvl1pPr>
            <a:lvl2pPr marL="3657600" indent="0">
              <a:spcBef>
                <a:spcPts val="0"/>
              </a:spcBef>
              <a:spcAft>
                <a:spcPts val="600"/>
              </a:spcAft>
              <a:buFontTx/>
              <a:buNone/>
              <a:defRPr sz="3200">
                <a:solidFill>
                  <a:schemeClr val="bg1"/>
                </a:solidFill>
              </a:defRPr>
            </a:lvl2pPr>
          </a:lstStyle>
          <a:p>
            <a:pPr lvl="0"/>
            <a:r>
              <a:rPr lang="en-US" smtClean="0"/>
              <a:t>Edit Master text styles</a:t>
            </a:r>
          </a:p>
          <a:p>
            <a:pPr lvl="1"/>
            <a:r>
              <a:rPr lang="en-US" smtClean="0"/>
              <a:t>Second level</a:t>
            </a:r>
          </a:p>
        </p:txBody>
      </p:sp>
      <p:sp>
        <p:nvSpPr>
          <p:cNvPr id="10"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3845834054"/>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s Green">
    <p:spTree>
      <p:nvGrpSpPr>
        <p:cNvPr id="1" name=""/>
        <p:cNvGrpSpPr/>
        <p:nvPr/>
      </p:nvGrpSpPr>
      <p:grpSpPr>
        <a:xfrm>
          <a:off x="0" y="0"/>
          <a:ext cx="0" cy="0"/>
          <a:chOff x="0" y="0"/>
          <a:chExt cx="0" cy="0"/>
        </a:xfrm>
      </p:grpSpPr>
      <p:sp>
        <p:nvSpPr>
          <p:cNvPr id="10" name="AutoShape 1"/>
          <p:cNvSpPr>
            <a:spLocks/>
          </p:cNvSpPr>
          <p:nvPr/>
        </p:nvSpPr>
        <p:spPr bwMode="auto">
          <a:xfrm>
            <a:off x="1" y="8962073"/>
            <a:ext cx="24379768" cy="3394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12700" cap="flat" cmpd="sng">
            <a:noFill/>
            <a:prstDash val="solid"/>
            <a:miter lim="0"/>
            <a:headEnd/>
            <a:tailEnd/>
          </a:ln>
          <a:effectLst/>
        </p:spPr>
        <p:txBody>
          <a:bodyPr lIns="91438" tIns="91438" rIns="91438" bIns="91438" anchor="ctr"/>
          <a:lstStyle/>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1" name="AutoShape 2"/>
          <p:cNvSpPr>
            <a:spLocks/>
          </p:cNvSpPr>
          <p:nvPr/>
        </p:nvSpPr>
        <p:spPr bwMode="auto">
          <a:xfrm>
            <a:off x="1" y="5580245"/>
            <a:ext cx="24379768" cy="3394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52B09E"/>
          </a:solidFill>
          <a:ln w="12700" cap="flat" cmpd="sng">
            <a:noFill/>
            <a:prstDash val="solid"/>
            <a:miter lim="0"/>
            <a:headEnd/>
            <a:tailEnd/>
          </a:ln>
          <a:effectLst/>
        </p:spPr>
        <p:txBody>
          <a:bodyPr lIns="91438" tIns="91438" rIns="91438" bIns="91438" anchor="ctr"/>
          <a:lstStyle/>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 name="AutoShape 3"/>
          <p:cNvSpPr>
            <a:spLocks/>
          </p:cNvSpPr>
          <p:nvPr/>
        </p:nvSpPr>
        <p:spPr bwMode="auto">
          <a:xfrm>
            <a:off x="1" y="2186168"/>
            <a:ext cx="24379768" cy="3394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lumMod val="60000"/>
              <a:lumOff val="40000"/>
            </a:schemeClr>
          </a:solidFill>
          <a:ln w="12700" cap="flat" cmpd="sng">
            <a:noFill/>
            <a:prstDash val="solid"/>
            <a:miter lim="0"/>
            <a:headEnd/>
            <a:tailEnd/>
          </a:ln>
          <a:effectLst/>
        </p:spPr>
        <p:txBody>
          <a:bodyPr lIns="0" tIns="0" rIns="0" bIns="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3" name="Content Placeholder 5"/>
          <p:cNvSpPr>
            <a:spLocks noGrp="1"/>
          </p:cNvSpPr>
          <p:nvPr>
            <p:ph sz="quarter" idx="11"/>
          </p:nvPr>
        </p:nvSpPr>
        <p:spPr>
          <a:xfrm>
            <a:off x="1308101" y="2117533"/>
            <a:ext cx="22487467" cy="3409538"/>
          </a:xfrm>
        </p:spPr>
        <p:txBody>
          <a:bodyPr anchor="ctr"/>
          <a:lstStyle>
            <a:lvl1pPr marL="0" indent="0">
              <a:spcBef>
                <a:spcPts val="0"/>
              </a:spcBef>
              <a:spcAft>
                <a:spcPts val="600"/>
              </a:spcAft>
              <a:buNone/>
              <a:defRPr>
                <a:solidFill>
                  <a:schemeClr val="bg1"/>
                </a:solidFill>
              </a:defRPr>
            </a:lvl1pPr>
            <a:lvl2pPr marL="0" indent="0">
              <a:spcBef>
                <a:spcPts val="0"/>
              </a:spcBef>
              <a:spcAft>
                <a:spcPts val="600"/>
              </a:spcAft>
              <a:buFont typeface="Arial" panose="020B0604020202020204" pitchFamily="34" charset="0"/>
              <a:buNone/>
              <a:defRPr sz="3200">
                <a:solidFill>
                  <a:schemeClr val="bg1"/>
                </a:solidFill>
              </a:defRPr>
            </a:lvl2pPr>
          </a:lstStyle>
          <a:p>
            <a:pPr lvl="0"/>
            <a:r>
              <a:rPr lang="en-US" smtClean="0"/>
              <a:t>Edit Master text styles</a:t>
            </a:r>
          </a:p>
          <a:p>
            <a:pPr lvl="1"/>
            <a:r>
              <a:rPr lang="en-US" smtClean="0"/>
              <a:t>Second level</a:t>
            </a:r>
          </a:p>
        </p:txBody>
      </p:sp>
      <p:sp>
        <p:nvSpPr>
          <p:cNvPr id="14" name="Content Placeholder 5"/>
          <p:cNvSpPr>
            <a:spLocks noGrp="1"/>
          </p:cNvSpPr>
          <p:nvPr>
            <p:ph sz="quarter" idx="12"/>
          </p:nvPr>
        </p:nvSpPr>
        <p:spPr>
          <a:xfrm>
            <a:off x="1308101" y="5542051"/>
            <a:ext cx="22487467" cy="3409538"/>
          </a:xfrm>
        </p:spPr>
        <p:txBody>
          <a:bodyPr anchor="ctr"/>
          <a:lstStyle>
            <a:lvl1pPr marL="1828800" indent="0">
              <a:spcBef>
                <a:spcPts val="0"/>
              </a:spcBef>
              <a:spcAft>
                <a:spcPts val="600"/>
              </a:spcAft>
              <a:buNone/>
              <a:defRPr>
                <a:solidFill>
                  <a:schemeClr val="bg1"/>
                </a:solidFill>
              </a:defRPr>
            </a:lvl1pPr>
            <a:lvl2pPr marL="1828800" indent="0">
              <a:spcBef>
                <a:spcPts val="0"/>
              </a:spcBef>
              <a:spcAft>
                <a:spcPts val="600"/>
              </a:spcAft>
              <a:buNone/>
              <a:defRPr sz="3200">
                <a:solidFill>
                  <a:schemeClr val="bg1"/>
                </a:solidFill>
              </a:defRPr>
            </a:lvl2pPr>
          </a:lstStyle>
          <a:p>
            <a:pPr lvl="0"/>
            <a:r>
              <a:rPr lang="en-US" smtClean="0"/>
              <a:t>Edit Master text styles</a:t>
            </a:r>
          </a:p>
          <a:p>
            <a:pPr lvl="1"/>
            <a:r>
              <a:rPr lang="en-US" smtClean="0"/>
              <a:t>Second level</a:t>
            </a:r>
          </a:p>
        </p:txBody>
      </p:sp>
      <p:sp>
        <p:nvSpPr>
          <p:cNvPr id="15" name="Content Placeholder 5"/>
          <p:cNvSpPr>
            <a:spLocks noGrp="1"/>
          </p:cNvSpPr>
          <p:nvPr>
            <p:ph sz="quarter" idx="13"/>
          </p:nvPr>
        </p:nvSpPr>
        <p:spPr>
          <a:xfrm>
            <a:off x="1308101" y="8966569"/>
            <a:ext cx="22487467" cy="3409538"/>
          </a:xfrm>
        </p:spPr>
        <p:txBody>
          <a:bodyPr anchor="ctr"/>
          <a:lstStyle>
            <a:lvl1pPr marL="3657600" indent="0">
              <a:spcBef>
                <a:spcPts val="0"/>
              </a:spcBef>
              <a:spcAft>
                <a:spcPts val="600"/>
              </a:spcAft>
              <a:buFontTx/>
              <a:buNone/>
              <a:defRPr>
                <a:solidFill>
                  <a:schemeClr val="bg1"/>
                </a:solidFill>
              </a:defRPr>
            </a:lvl1pPr>
            <a:lvl2pPr marL="3657600" indent="0">
              <a:spcBef>
                <a:spcPts val="0"/>
              </a:spcBef>
              <a:spcAft>
                <a:spcPts val="600"/>
              </a:spcAft>
              <a:buFontTx/>
              <a:buNone/>
              <a:defRPr sz="3200">
                <a:solidFill>
                  <a:schemeClr val="bg1"/>
                </a:solidFill>
              </a:defRPr>
            </a:lvl2pPr>
          </a:lstStyle>
          <a:p>
            <a:pPr lvl="0"/>
            <a:r>
              <a:rPr lang="en-US" smtClean="0"/>
              <a:t>Edit Master text styles</a:t>
            </a:r>
          </a:p>
          <a:p>
            <a:pPr lvl="1"/>
            <a:r>
              <a:rPr lang="en-US" smtClean="0"/>
              <a:t>Second level</a:t>
            </a:r>
          </a:p>
        </p:txBody>
      </p:sp>
      <p:sp>
        <p:nvSpPr>
          <p:cNvPr id="9"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56076636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rs Orange">
    <p:spTree>
      <p:nvGrpSpPr>
        <p:cNvPr id="1" name=""/>
        <p:cNvGrpSpPr/>
        <p:nvPr/>
      </p:nvGrpSpPr>
      <p:grpSpPr>
        <a:xfrm>
          <a:off x="0" y="0"/>
          <a:ext cx="0" cy="0"/>
          <a:chOff x="0" y="0"/>
          <a:chExt cx="0" cy="0"/>
        </a:xfrm>
      </p:grpSpPr>
      <p:sp>
        <p:nvSpPr>
          <p:cNvPr id="4" name="AutoShape 1"/>
          <p:cNvSpPr>
            <a:spLocks/>
          </p:cNvSpPr>
          <p:nvPr/>
        </p:nvSpPr>
        <p:spPr bwMode="auto">
          <a:xfrm>
            <a:off x="1" y="8962073"/>
            <a:ext cx="24379768" cy="3394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solidFill>
          <a:ln w="12700" cap="flat" cmpd="sng">
            <a:noFill/>
            <a:prstDash val="solid"/>
            <a:miter lim="0"/>
            <a:headEnd/>
            <a:tailEnd/>
          </a:ln>
          <a:effectLst/>
        </p:spPr>
        <p:txBody>
          <a:bodyPr lIns="91438" tIns="91438" rIns="91438" bIns="91438" anchor="ctr"/>
          <a:lstStyle/>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5" name="AutoShape 2"/>
          <p:cNvSpPr>
            <a:spLocks/>
          </p:cNvSpPr>
          <p:nvPr/>
        </p:nvSpPr>
        <p:spPr bwMode="auto">
          <a:xfrm>
            <a:off x="1" y="5580245"/>
            <a:ext cx="24379768" cy="3394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alpha val="85000"/>
            </a:schemeClr>
          </a:solidFill>
          <a:ln w="12700" cap="flat" cmpd="sng">
            <a:noFill/>
            <a:prstDash val="solid"/>
            <a:miter lim="0"/>
            <a:headEnd/>
            <a:tailEnd/>
          </a:ln>
          <a:effectLst/>
        </p:spPr>
        <p:txBody>
          <a:bodyPr lIns="91438" tIns="91438" rIns="91438" bIns="91438" anchor="ctr"/>
          <a:lstStyle/>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6" name="AutoShape 3"/>
          <p:cNvSpPr>
            <a:spLocks/>
          </p:cNvSpPr>
          <p:nvPr/>
        </p:nvSpPr>
        <p:spPr bwMode="auto">
          <a:xfrm>
            <a:off x="1" y="2186168"/>
            <a:ext cx="24379768" cy="33940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4">
              <a:alpha val="65000"/>
            </a:schemeClr>
          </a:solidFill>
          <a:ln w="12700" cap="flat" cmpd="sng">
            <a:noFill/>
            <a:prstDash val="solid"/>
            <a:miter lim="0"/>
            <a:headEnd/>
            <a:tailEnd/>
          </a:ln>
          <a:effectLst/>
        </p:spPr>
        <p:txBody>
          <a:bodyPr lIns="0" tIns="0" rIns="0" bIns="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charset="0"/>
              <a:ea typeface="ＭＳ Ｐゴシック" charset="0"/>
            </a:endParaRPr>
          </a:p>
        </p:txBody>
      </p:sp>
      <p:sp>
        <p:nvSpPr>
          <p:cNvPr id="7" name="Content Placeholder 5"/>
          <p:cNvSpPr>
            <a:spLocks noGrp="1"/>
          </p:cNvSpPr>
          <p:nvPr>
            <p:ph sz="quarter" idx="11"/>
          </p:nvPr>
        </p:nvSpPr>
        <p:spPr>
          <a:xfrm>
            <a:off x="1308101" y="2117533"/>
            <a:ext cx="22487467" cy="3409538"/>
          </a:xfrm>
        </p:spPr>
        <p:txBody>
          <a:bodyPr anchor="ctr"/>
          <a:lstStyle>
            <a:lvl1pPr marL="0" indent="0">
              <a:spcBef>
                <a:spcPts val="0"/>
              </a:spcBef>
              <a:spcAft>
                <a:spcPts val="600"/>
              </a:spcAft>
              <a:buNone/>
              <a:defRPr>
                <a:solidFill>
                  <a:schemeClr val="bg1"/>
                </a:solidFill>
              </a:defRPr>
            </a:lvl1pPr>
            <a:lvl2pPr marL="0" indent="0">
              <a:spcBef>
                <a:spcPts val="0"/>
              </a:spcBef>
              <a:spcAft>
                <a:spcPts val="600"/>
              </a:spcAft>
              <a:buFont typeface="Arial" panose="020B0604020202020204" pitchFamily="34" charset="0"/>
              <a:buNone/>
              <a:defRPr sz="3200">
                <a:solidFill>
                  <a:schemeClr val="bg1"/>
                </a:solidFill>
              </a:defRPr>
            </a:lvl2pPr>
          </a:lstStyle>
          <a:p>
            <a:pPr lvl="0"/>
            <a:r>
              <a:rPr lang="en-US" smtClean="0"/>
              <a:t>Edit Master text styles</a:t>
            </a:r>
          </a:p>
          <a:p>
            <a:pPr lvl="1"/>
            <a:r>
              <a:rPr lang="en-US" smtClean="0"/>
              <a:t>Second level</a:t>
            </a:r>
          </a:p>
        </p:txBody>
      </p:sp>
      <p:sp>
        <p:nvSpPr>
          <p:cNvPr id="8" name="Content Placeholder 5"/>
          <p:cNvSpPr>
            <a:spLocks noGrp="1"/>
          </p:cNvSpPr>
          <p:nvPr>
            <p:ph sz="quarter" idx="12"/>
          </p:nvPr>
        </p:nvSpPr>
        <p:spPr>
          <a:xfrm>
            <a:off x="1308101" y="5542051"/>
            <a:ext cx="22487467" cy="3409538"/>
          </a:xfrm>
        </p:spPr>
        <p:txBody>
          <a:bodyPr anchor="ctr"/>
          <a:lstStyle>
            <a:lvl1pPr marL="1828800" indent="0">
              <a:spcBef>
                <a:spcPts val="0"/>
              </a:spcBef>
              <a:spcAft>
                <a:spcPts val="600"/>
              </a:spcAft>
              <a:buNone/>
              <a:defRPr>
                <a:solidFill>
                  <a:schemeClr val="bg1"/>
                </a:solidFill>
              </a:defRPr>
            </a:lvl1pPr>
            <a:lvl2pPr marL="1828800" indent="0">
              <a:spcBef>
                <a:spcPts val="0"/>
              </a:spcBef>
              <a:spcAft>
                <a:spcPts val="600"/>
              </a:spcAft>
              <a:buNone/>
              <a:defRPr sz="3200">
                <a:solidFill>
                  <a:schemeClr val="bg1"/>
                </a:solidFill>
              </a:defRPr>
            </a:lvl2pPr>
          </a:lstStyle>
          <a:p>
            <a:pPr lvl="0"/>
            <a:r>
              <a:rPr lang="en-US" smtClean="0"/>
              <a:t>Edit Master text styles</a:t>
            </a:r>
          </a:p>
          <a:p>
            <a:pPr lvl="1"/>
            <a:r>
              <a:rPr lang="en-US" smtClean="0"/>
              <a:t>Second level</a:t>
            </a:r>
          </a:p>
        </p:txBody>
      </p:sp>
      <p:sp>
        <p:nvSpPr>
          <p:cNvPr id="9" name="Content Placeholder 5"/>
          <p:cNvSpPr>
            <a:spLocks noGrp="1"/>
          </p:cNvSpPr>
          <p:nvPr>
            <p:ph sz="quarter" idx="13"/>
          </p:nvPr>
        </p:nvSpPr>
        <p:spPr>
          <a:xfrm>
            <a:off x="1308101" y="8966569"/>
            <a:ext cx="22487467" cy="3409538"/>
          </a:xfrm>
        </p:spPr>
        <p:txBody>
          <a:bodyPr anchor="ctr"/>
          <a:lstStyle>
            <a:lvl1pPr marL="3657600" indent="0">
              <a:spcBef>
                <a:spcPts val="0"/>
              </a:spcBef>
              <a:spcAft>
                <a:spcPts val="600"/>
              </a:spcAft>
              <a:buFontTx/>
              <a:buNone/>
              <a:defRPr>
                <a:solidFill>
                  <a:schemeClr val="bg1"/>
                </a:solidFill>
              </a:defRPr>
            </a:lvl1pPr>
            <a:lvl2pPr marL="3657600" indent="0">
              <a:spcBef>
                <a:spcPts val="0"/>
              </a:spcBef>
              <a:spcAft>
                <a:spcPts val="600"/>
              </a:spcAft>
              <a:buFontTx/>
              <a:buNone/>
              <a:defRPr sz="3200">
                <a:solidFill>
                  <a:schemeClr val="bg1"/>
                </a:solidFill>
              </a:defRPr>
            </a:lvl2pPr>
          </a:lstStyle>
          <a:p>
            <a:pPr lvl="0"/>
            <a:r>
              <a:rPr lang="en-US" smtClean="0"/>
              <a:t>Edit Master text styles</a:t>
            </a:r>
          </a:p>
          <a:p>
            <a:pPr lvl="1"/>
            <a:r>
              <a:rPr lang="en-US" smtClean="0"/>
              <a:t>Second level</a:t>
            </a:r>
          </a:p>
        </p:txBody>
      </p:sp>
      <p:sp>
        <p:nvSpPr>
          <p:cNvPr id="10"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183779777"/>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ackground 1">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246262612"/>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ckground 2">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92338954"/>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2300643" y="2082469"/>
            <a:ext cx="20248965" cy="1388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lvl1pPr>
              <a:defRPr sz="8000">
                <a:solidFill>
                  <a:schemeClr val="accent4"/>
                </a:solidFill>
              </a:defRPr>
            </a:lvl1pPr>
          </a:lstStyle>
          <a:p>
            <a:pPr lvl="0"/>
            <a:r>
              <a:rPr lang="en-US" smtClean="0"/>
              <a:t>Click to edit Master title style</a:t>
            </a:r>
            <a:endParaRPr lang="en-US" dirty="0"/>
          </a:p>
        </p:txBody>
      </p:sp>
      <p:sp>
        <p:nvSpPr>
          <p:cNvPr id="3" name="Content Placeholder 3"/>
          <p:cNvSpPr>
            <a:spLocks noGrp="1"/>
          </p:cNvSpPr>
          <p:nvPr>
            <p:ph sz="quarter" idx="12" hasCustomPrompt="1"/>
          </p:nvPr>
        </p:nvSpPr>
        <p:spPr>
          <a:xfrm>
            <a:off x="2300643" y="3782465"/>
            <a:ext cx="12611184" cy="4787466"/>
          </a:xfrm>
          <a:prstGeom prst="rect">
            <a:avLst/>
          </a:prstGeom>
        </p:spPr>
        <p:txBody>
          <a:bodyPr/>
          <a:lstStyle>
            <a:lvl1pPr>
              <a:spcBef>
                <a:spcPts val="0"/>
              </a:spcBef>
              <a:spcAft>
                <a:spcPts val="800"/>
              </a:spcAft>
              <a:buClr>
                <a:schemeClr val="accent5"/>
              </a:buClr>
              <a:buFont typeface="Wingdings" charset="2"/>
              <a:buChar char="§"/>
              <a:defRPr sz="4000"/>
            </a:lvl1pPr>
            <a:lvl2pPr marL="1335024" indent="-512064">
              <a:buClr>
                <a:schemeClr val="bg1">
                  <a:lumMod val="75000"/>
                </a:schemeClr>
              </a:buClr>
              <a:buFontTx/>
              <a:buNone/>
              <a:defRPr>
                <a:solidFill>
                  <a:schemeClr val="bg1">
                    <a:lumMod val="75000"/>
                  </a:schemeClr>
                </a:solidFill>
              </a:defRPr>
            </a:lvl2pPr>
            <a:lvl3pPr>
              <a:defRPr>
                <a:solidFill>
                  <a:srgbClr val="666666"/>
                </a:solidFill>
              </a:defRPr>
            </a:lvl3pPr>
            <a:lvl4pPr>
              <a:defRPr>
                <a:solidFill>
                  <a:srgbClr val="666666"/>
                </a:solidFill>
              </a:defRPr>
            </a:lvl4pPr>
          </a:lstStyle>
          <a:p>
            <a:pPr lvl="0"/>
            <a:r>
              <a:rPr lang="en-US" dirty="0" smtClean="0"/>
              <a:t>Bullet 1</a:t>
            </a:r>
          </a:p>
          <a:p>
            <a:pPr lvl="0"/>
            <a:r>
              <a:rPr lang="en-US" dirty="0" smtClean="0"/>
              <a:t>Bullet 2</a:t>
            </a:r>
          </a:p>
          <a:p>
            <a:pPr lvl="0"/>
            <a:r>
              <a:rPr lang="en-US" dirty="0" smtClean="0"/>
              <a:t>Bullet 3</a:t>
            </a:r>
          </a:p>
          <a:p>
            <a:pPr lvl="0"/>
            <a:r>
              <a:rPr lang="en-US" dirty="0" smtClean="0"/>
              <a:t>Bullet 4</a:t>
            </a:r>
          </a:p>
        </p:txBody>
      </p:sp>
      <p:sp>
        <p:nvSpPr>
          <p:cNvPr id="5" name="Rectangle 4"/>
          <p:cNvSpPr/>
          <p:nvPr/>
        </p:nvSpPr>
        <p:spPr bwMode="auto">
          <a:xfrm>
            <a:off x="2" y="1"/>
            <a:ext cx="531261" cy="1581238"/>
          </a:xfrm>
          <a:prstGeom prst="rect">
            <a:avLst/>
          </a:prstGeom>
          <a:solidFill>
            <a:schemeClr val="bg1"/>
          </a:solidFill>
          <a:ln>
            <a:noFill/>
          </a:ln>
          <a:extLst/>
        </p:spPr>
        <p:txBody>
          <a:bodyPr wrap="none"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333333"/>
              </a:solidFill>
              <a:effectLst/>
              <a:uLnTx/>
              <a:uFillTx/>
              <a:latin typeface="Arial" charset="0"/>
              <a:ea typeface="ＭＳ Ｐゴシック" charset="0"/>
            </a:endParaRPr>
          </a:p>
        </p:txBody>
      </p:sp>
    </p:spTree>
    <p:extLst>
      <p:ext uri="{BB962C8B-B14F-4D97-AF65-F5344CB8AC3E}">
        <p14:creationId xmlns:p14="http://schemas.microsoft.com/office/powerpoint/2010/main" val="4138306180"/>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3"/>
          <p:cNvSpPr>
            <a:spLocks noGrp="1"/>
          </p:cNvSpPr>
          <p:nvPr>
            <p:ph sz="quarter" idx="12" hasCustomPrompt="1"/>
          </p:nvPr>
        </p:nvSpPr>
        <p:spPr>
          <a:xfrm>
            <a:off x="2300641" y="2393735"/>
            <a:ext cx="16889928" cy="4787466"/>
          </a:xfrm>
          <a:prstGeom prst="rect">
            <a:avLst/>
          </a:prstGeom>
        </p:spPr>
        <p:txBody>
          <a:bodyPr/>
          <a:lstStyle>
            <a:lvl1pPr>
              <a:spcBef>
                <a:spcPts val="0"/>
              </a:spcBef>
              <a:spcAft>
                <a:spcPts val="800"/>
              </a:spcAft>
              <a:buClr>
                <a:schemeClr val="accent5"/>
              </a:buClr>
              <a:buFont typeface="Wingdings" charset="2"/>
              <a:buChar char="§"/>
              <a:defRPr sz="4000"/>
            </a:lvl1pPr>
            <a:lvl2pPr marL="1335024" indent="-512064">
              <a:buClr>
                <a:schemeClr val="bg1">
                  <a:lumMod val="75000"/>
                </a:schemeClr>
              </a:buClr>
              <a:buFontTx/>
              <a:buNone/>
              <a:defRPr>
                <a:solidFill>
                  <a:schemeClr val="bg1">
                    <a:lumMod val="75000"/>
                  </a:schemeClr>
                </a:solidFill>
              </a:defRPr>
            </a:lvl2pPr>
            <a:lvl3pPr>
              <a:defRPr>
                <a:solidFill>
                  <a:srgbClr val="666666"/>
                </a:solidFill>
              </a:defRPr>
            </a:lvl3pPr>
            <a:lvl4pPr>
              <a:defRPr>
                <a:solidFill>
                  <a:srgbClr val="666666"/>
                </a:solidFill>
              </a:defRPr>
            </a:lvl4pPr>
          </a:lstStyle>
          <a:p>
            <a:pPr lvl="0"/>
            <a:r>
              <a:rPr lang="en-US" dirty="0" smtClean="0"/>
              <a:t>Bullet 1</a:t>
            </a:r>
          </a:p>
          <a:p>
            <a:pPr lvl="0"/>
            <a:r>
              <a:rPr lang="en-US" dirty="0" smtClean="0"/>
              <a:t>Bullet 2</a:t>
            </a:r>
          </a:p>
          <a:p>
            <a:pPr lvl="0"/>
            <a:r>
              <a:rPr lang="en-US" dirty="0" smtClean="0"/>
              <a:t>Bullet 3</a:t>
            </a:r>
          </a:p>
          <a:p>
            <a:pPr lvl="0"/>
            <a:r>
              <a:rPr lang="en-US" dirty="0" smtClean="0"/>
              <a:t>Bullet 4</a:t>
            </a:r>
          </a:p>
        </p:txBody>
      </p:sp>
      <p:sp>
        <p:nvSpPr>
          <p:cNvPr id="4"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lvl1pPr>
              <a:defRPr sz="8000">
                <a:solidFill>
                  <a:schemeClr val="accent4"/>
                </a:solidFill>
              </a:defRPr>
            </a:lvl1pPr>
          </a:lstStyle>
          <a:p>
            <a:pPr lvl="0"/>
            <a:r>
              <a:rPr lang="en-US" smtClean="0"/>
              <a:t>Click to edit Master title style</a:t>
            </a:r>
            <a:endParaRPr lang="en-US" dirty="0"/>
          </a:p>
        </p:txBody>
      </p:sp>
      <p:sp>
        <p:nvSpPr>
          <p:cNvPr id="6" name="Rectangle 5"/>
          <p:cNvSpPr/>
          <p:nvPr/>
        </p:nvSpPr>
        <p:spPr bwMode="auto">
          <a:xfrm>
            <a:off x="2" y="1"/>
            <a:ext cx="531261" cy="1581238"/>
          </a:xfrm>
          <a:prstGeom prst="rect">
            <a:avLst/>
          </a:prstGeom>
          <a:solidFill>
            <a:schemeClr val="bg1"/>
          </a:solidFill>
          <a:ln>
            <a:noFill/>
          </a:ln>
          <a:extLst/>
        </p:spPr>
        <p:txBody>
          <a:bodyPr wrap="none"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333333"/>
              </a:solidFill>
              <a:effectLst/>
              <a:uLnTx/>
              <a:uFillTx/>
              <a:latin typeface="Arial" charset="0"/>
              <a:ea typeface="ＭＳ Ｐゴシック" charset="0"/>
            </a:endParaRPr>
          </a:p>
        </p:txBody>
      </p:sp>
    </p:spTree>
    <p:extLst>
      <p:ext uri="{BB962C8B-B14F-4D97-AF65-F5344CB8AC3E}">
        <p14:creationId xmlns:p14="http://schemas.microsoft.com/office/powerpoint/2010/main" val="2485504180"/>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k you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2457987" y="2000315"/>
            <a:ext cx="9368256" cy="1754326"/>
          </a:xfrm>
          <a:prstGeom prst="rect">
            <a:avLst/>
          </a:prstGeom>
          <a:noFill/>
        </p:spPr>
        <p:txBody>
          <a:bodyPr wrap="square" rtlCol="0">
            <a:spAutoFit/>
          </a:body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0800" b="0" i="0" u="none" strike="noStrike" kern="1200" cap="none" spc="0" normalizeH="0" baseline="0" noProof="0" dirty="0" smtClean="0">
                <a:ln>
                  <a:noFill/>
                </a:ln>
                <a:solidFill>
                  <a:srgbClr val="333333"/>
                </a:solidFill>
                <a:effectLst/>
                <a:uLnTx/>
                <a:uFillTx/>
                <a:latin typeface="Calibri"/>
                <a:ea typeface="ＭＳ Ｐゴシック" charset="0"/>
                <a:cs typeface="Calibri"/>
              </a:rPr>
              <a:t>Thank You!</a:t>
            </a:r>
          </a:p>
        </p:txBody>
      </p:sp>
    </p:spTree>
    <p:extLst>
      <p:ext uri="{BB962C8B-B14F-4D97-AF65-F5344CB8AC3E}">
        <p14:creationId xmlns:p14="http://schemas.microsoft.com/office/powerpoint/2010/main" val="13460257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ext uri="{91240B29-F687-4f45-9708-019B960494DF}"/>
            <a:ext uri="{FAA26D3D-D897-4be2-8F04-BA451C77F1D7}"/>
          </a:extLst>
        </p:spPr>
        <p:txBody>
          <a:bodyPr lIns="0" tIns="45720" rIns="91440" bIns="45720"/>
          <a:lstStyle/>
          <a:p>
            <a:pPr lvl="0"/>
            <a:r>
              <a:rPr lang="en-US"/>
              <a:t>Click to edit Master title style</a:t>
            </a:r>
            <a:endParaRPr lang="en-US" dirty="0"/>
          </a:p>
        </p:txBody>
      </p:sp>
    </p:spTree>
    <p:extLst>
      <p:ext uri="{BB962C8B-B14F-4D97-AF65-F5344CB8AC3E}">
        <p14:creationId xmlns:p14="http://schemas.microsoft.com/office/powerpoint/2010/main" val="90726953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ank you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3310787" y="2923645"/>
            <a:ext cx="9368256" cy="1754326"/>
          </a:xfrm>
          <a:prstGeom prst="rect">
            <a:avLst/>
          </a:prstGeom>
          <a:noFill/>
        </p:spPr>
        <p:txBody>
          <a:bodyPr wrap="square" rtlCol="0">
            <a:spAutoFit/>
          </a:body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0800" b="0" i="0" u="none" strike="noStrike" kern="1200" cap="none" spc="0" normalizeH="0" baseline="0" noProof="0" dirty="0" smtClean="0">
                <a:ln>
                  <a:noFill/>
                </a:ln>
                <a:solidFill>
                  <a:srgbClr val="00BBD6"/>
                </a:solidFill>
                <a:effectLst/>
                <a:uLnTx/>
                <a:uFillTx/>
                <a:latin typeface="Calibri"/>
                <a:ea typeface="ＭＳ Ｐゴシック" charset="0"/>
                <a:cs typeface="Calibri"/>
              </a:rPr>
              <a:t>Thank You!</a:t>
            </a:r>
          </a:p>
        </p:txBody>
      </p:sp>
    </p:spTree>
    <p:extLst>
      <p:ext uri="{BB962C8B-B14F-4D97-AF65-F5344CB8AC3E}">
        <p14:creationId xmlns:p14="http://schemas.microsoft.com/office/powerpoint/2010/main" val="4212411564"/>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ank You 3">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924800" y="2895600"/>
            <a:ext cx="7924800" cy="5643648"/>
          </a:xfrm>
          <a:prstGeom prst="rect">
            <a:avLst/>
          </a:prstGeom>
        </p:spPr>
      </p:pic>
      <p:pic>
        <p:nvPicPr>
          <p:cNvPr id="7" name="Picture 6" descr="shad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737600" y="8495523"/>
            <a:ext cx="6705600" cy="496078"/>
          </a:xfrm>
          <a:prstGeom prst="rect">
            <a:avLst/>
          </a:prstGeom>
        </p:spPr>
      </p:pic>
      <p:pic>
        <p:nvPicPr>
          <p:cNvPr id="8" name="Picture 7"/>
          <p:cNvPicPr>
            <a:picLocks noChangeAspect="1"/>
          </p:cNvPicPr>
          <p:nvPr/>
        </p:nvPicPr>
        <p:blipFill>
          <a:blip r:embed="rId4"/>
          <a:stretch>
            <a:fillRect/>
          </a:stretch>
        </p:blipFill>
        <p:spPr>
          <a:xfrm>
            <a:off x="2438400" y="9558528"/>
            <a:ext cx="19507200" cy="2328672"/>
          </a:xfrm>
          <a:prstGeom prst="rect">
            <a:avLst/>
          </a:prstGeom>
        </p:spPr>
      </p:pic>
      <p:sp>
        <p:nvSpPr>
          <p:cNvPr id="9" name="Title Placeholder 1"/>
          <p:cNvSpPr>
            <a:spLocks noGrp="1"/>
          </p:cNvSpPr>
          <p:nvPr>
            <p:ph type="title" hasCustomPrompt="1"/>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dirty="0" smtClean="0"/>
              <a:t>Thank you</a:t>
            </a:r>
            <a:endParaRPr lang="en-US" dirty="0"/>
          </a:p>
        </p:txBody>
      </p:sp>
    </p:spTree>
    <p:extLst>
      <p:ext uri="{BB962C8B-B14F-4D97-AF65-F5344CB8AC3E}">
        <p14:creationId xmlns:p14="http://schemas.microsoft.com/office/powerpoint/2010/main" val="355252020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TextBox 3"/>
          <p:cNvSpPr txBox="1"/>
          <p:nvPr/>
        </p:nvSpPr>
        <p:spPr>
          <a:xfrm>
            <a:off x="1486369" y="3632532"/>
            <a:ext cx="20442675" cy="5509200"/>
          </a:xfrm>
          <a:prstGeom prst="rect">
            <a:avLst/>
          </a:prstGeom>
          <a:noFill/>
        </p:spPr>
        <p:txBody>
          <a:bodyPr wrap="square" rtlCol="0">
            <a:spAutoFit/>
          </a:body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333333"/>
                </a:solidFill>
                <a:effectLst/>
                <a:uLnTx/>
                <a:uFillTx/>
                <a:latin typeface="Calibri"/>
                <a:ea typeface="ＭＳ Ｐゴシック" charset="0"/>
                <a:cs typeface="Calibri"/>
              </a:rPr>
              <a:t>This document is for informational purposes only and is subject to change at any time without notice. The information in this document is proprietary to Actian and no part of this document may be reproduced, copied, or transmitted in any form or for any purpose without the express prior written permission of Actian.</a:t>
            </a:r>
          </a:p>
          <a:p>
            <a:pPr marL="0" marR="0" lvl="0" indent="0" algn="l" defTabSz="18288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smtClean="0">
              <a:ln>
                <a:noFill/>
              </a:ln>
              <a:solidFill>
                <a:srgbClr val="333333"/>
              </a:solidFill>
              <a:effectLst/>
              <a:uLnTx/>
              <a:uFillTx/>
              <a:latin typeface="Calibri"/>
              <a:ea typeface="ＭＳ Ｐゴシック" charset="0"/>
              <a:cs typeface="Calibri"/>
            </a:endParaRPr>
          </a:p>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333333"/>
                </a:solidFill>
                <a:effectLst/>
                <a:uLnTx/>
                <a:uFillTx/>
                <a:latin typeface="Calibri"/>
                <a:ea typeface="ＭＳ Ｐゴシック" charset="0"/>
                <a:cs typeface="Calibri"/>
              </a:rPr>
              <a:t>This document is not intended to be binding upon Actian to any particular course of business, pricing, product strategy, and/or development. Actian assumes no responsibility for errors or omissions in this document. Actian shall have no liability for damages of any kind including without limitation direct, special, indirect, or consequential damages that may result from the use of these materials. Actian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p>
        </p:txBody>
      </p:sp>
      <p:sp>
        <p:nvSpPr>
          <p:cNvPr id="6" name="Title Placeholder 1"/>
          <p:cNvSpPr>
            <a:spLocks noGrp="1"/>
          </p:cNvSpPr>
          <p:nvPr>
            <p:ph type="title" hasCustomPrompt="1"/>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dirty="0" smtClean="0"/>
              <a:t>Disclaimer</a:t>
            </a:r>
            <a:endParaRPr lang="en-US" dirty="0"/>
          </a:p>
        </p:txBody>
      </p:sp>
    </p:spTree>
    <p:extLst>
      <p:ext uri="{BB962C8B-B14F-4D97-AF65-F5344CB8AC3E}">
        <p14:creationId xmlns:p14="http://schemas.microsoft.com/office/powerpoint/2010/main" val="153205044"/>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230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Bullets">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308101" y="2090097"/>
            <a:ext cx="22113376" cy="10299702"/>
          </a:xfrm>
          <a:prstGeom prst="rect">
            <a:avLst/>
          </a:prstGeom>
        </p:spPr>
        <p:txBody>
          <a:bodyPr/>
          <a:lstStyle>
            <a:lvl1pPr marL="685800" indent="-685800">
              <a:buClr>
                <a:srgbClr val="E46623"/>
              </a:buClr>
              <a:buSzPct val="85000"/>
              <a:buFontTx/>
              <a:buBlip>
                <a:blip r:embed="rId2"/>
              </a:buBlip>
              <a:defRPr/>
            </a:lvl1pPr>
            <a:lvl2pPr marL="1335024" indent="-512064">
              <a:buClr>
                <a:schemeClr val="tx1">
                  <a:lumMod val="60000"/>
                  <a:lumOff val="40000"/>
                </a:schemeClr>
              </a:buClr>
              <a:buFont typeface="Arial" panose="020B0604020202020204" pitchFamily="34" charset="0"/>
              <a:buChar char="•"/>
              <a:defRPr/>
            </a:lvl2pPr>
            <a:lvl3pPr marL="1920240" indent="-512064">
              <a:buFont typeface="Arial" panose="020B0604020202020204" pitchFamily="34" charset="0"/>
              <a:buChar char="→"/>
              <a:defRPr>
                <a:solidFill>
                  <a:srgbClr val="666666"/>
                </a:solidFill>
              </a:defRPr>
            </a:lvl3pPr>
            <a:lvl4pPr>
              <a:defRPr>
                <a:solidFill>
                  <a:srgbClr val="666666"/>
                </a:solidFill>
              </a:defRPr>
            </a:lvl4pPr>
          </a:lstStyle>
          <a:p>
            <a:pPr lvl="0"/>
            <a:r>
              <a:rPr lang="en-US" smtClean="0"/>
              <a:t>Edit Master text styles</a:t>
            </a:r>
          </a:p>
          <a:p>
            <a:pPr lvl="1"/>
            <a:r>
              <a:rPr lang="en-US" smtClean="0"/>
              <a:t>Second level</a:t>
            </a:r>
          </a:p>
          <a:p>
            <a:pPr lvl="2"/>
            <a:r>
              <a:rPr lang="en-US" smtClean="0"/>
              <a:t>Third level</a:t>
            </a:r>
          </a:p>
        </p:txBody>
      </p:sp>
      <p:sp>
        <p:nvSpPr>
          <p:cNvPr id="5" name="Title Placeholder 1"/>
          <p:cNvSpPr>
            <a:spLocks noGrp="1"/>
          </p:cNvSpPr>
          <p:nvPr>
            <p:ph type="title"/>
          </p:nvPr>
        </p:nvSpPr>
        <p:spPr bwMode="auto">
          <a:xfrm>
            <a:off x="487680" y="146305"/>
            <a:ext cx="22535563" cy="182947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33303157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2" y="8991600"/>
            <a:ext cx="17479645" cy="3048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422402" y="1066800"/>
            <a:ext cx="17479645" cy="75353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828800" eaLnBrk="1" hangingPunct="1"/>
            <a:fld id="{D606A58D-EDC7-4B83-901B-1260954D2738}" type="datetimeFigureOut">
              <a:rPr lang="en-US" sz="3600" smtClean="0">
                <a:solidFill>
                  <a:srgbClr val="333333"/>
                </a:solidFill>
                <a:latin typeface="Arial" charset="0"/>
                <a:ea typeface="ＭＳ Ｐゴシック" charset="0"/>
              </a:rPr>
              <a:pPr defTabSz="1828800" eaLnBrk="1" hangingPunct="1"/>
              <a:t>3/30/2016</a:t>
            </a:fld>
            <a:endParaRPr lang="en-US" sz="3600" dirty="0">
              <a:solidFill>
                <a:srgbClr val="333333"/>
              </a:solidFill>
              <a:latin typeface="Arial" charset="0"/>
              <a:ea typeface="ＭＳ Ｐゴシック" charset="0"/>
            </a:endParaRPr>
          </a:p>
        </p:txBody>
      </p:sp>
      <p:sp>
        <p:nvSpPr>
          <p:cNvPr id="5" name="Footer Placeholder 4"/>
          <p:cNvSpPr>
            <a:spLocks noGrp="1"/>
          </p:cNvSpPr>
          <p:nvPr>
            <p:ph type="ftr" sz="quarter" idx="11"/>
          </p:nvPr>
        </p:nvSpPr>
        <p:spPr/>
        <p:txBody>
          <a:bodyPr/>
          <a:lstStyle/>
          <a:p>
            <a:pPr defTabSz="1828800" eaLnBrk="1" hangingPunct="1"/>
            <a:endParaRPr lang="en-US" sz="3600" dirty="0">
              <a:solidFill>
                <a:srgbClr val="333333"/>
              </a:solidFill>
              <a:latin typeface="Arial" charset="0"/>
              <a:ea typeface="ＭＳ Ｐゴシック" charset="0"/>
            </a:endParaRPr>
          </a:p>
        </p:txBody>
      </p:sp>
      <p:sp>
        <p:nvSpPr>
          <p:cNvPr id="6" name="Slide Number Placeholder 5"/>
          <p:cNvSpPr>
            <a:spLocks noGrp="1"/>
          </p:cNvSpPr>
          <p:nvPr>
            <p:ph type="sldNum" sz="quarter" idx="12"/>
          </p:nvPr>
        </p:nvSpPr>
        <p:spPr/>
        <p:txBody>
          <a:bodyPr/>
          <a:lstStyle/>
          <a:p>
            <a:pPr defTabSz="1828800" eaLnBrk="1" hangingPunct="1"/>
            <a:fld id="{9F899F2A-7951-421B-8A3D-4AE14E5BFCB7}" type="slidenum">
              <a:rPr lang="en-US" sz="3600" smtClean="0">
                <a:solidFill>
                  <a:srgbClr val="333333"/>
                </a:solidFill>
                <a:latin typeface="Arial" charset="0"/>
                <a:ea typeface="ＭＳ Ｐゴシック" charset="0"/>
              </a:rPr>
              <a:pPr defTabSz="1828800" eaLnBrk="1" hangingPunct="1"/>
              <a:t>‹#›</a:t>
            </a:fld>
            <a:endParaRPr lang="en-US" sz="3600" dirty="0">
              <a:solidFill>
                <a:srgbClr val="333333"/>
              </a:solidFill>
              <a:latin typeface="Arial" charset="0"/>
              <a:ea typeface="ＭＳ Ｐゴシック" charset="0"/>
            </a:endParaRPr>
          </a:p>
        </p:txBody>
      </p:sp>
    </p:spTree>
    <p:extLst>
      <p:ext uri="{BB962C8B-B14F-4D97-AF65-F5344CB8AC3E}">
        <p14:creationId xmlns:p14="http://schemas.microsoft.com/office/powerpoint/2010/main" val="2231333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2" y="8991600"/>
            <a:ext cx="17479645" cy="3048000"/>
          </a:xfrm>
        </p:spPr>
        <p:txBody>
          <a:bodyPr>
            <a:normAutofit/>
          </a:bodyPr>
          <a:lstStyle>
            <a:lvl1pPr>
              <a:defRPr sz="6400"/>
            </a:lvl1pPr>
          </a:lstStyle>
          <a:p>
            <a:r>
              <a:rPr lang="en-US" smtClean="0"/>
              <a:t>Click to edit Master title style</a:t>
            </a:r>
            <a:endParaRPr lang="en-US" dirty="0"/>
          </a:p>
        </p:txBody>
      </p:sp>
      <p:sp>
        <p:nvSpPr>
          <p:cNvPr id="11" name="Content Placeholder 3"/>
          <p:cNvSpPr>
            <a:spLocks noGrp="1"/>
          </p:cNvSpPr>
          <p:nvPr>
            <p:ph sz="half" idx="13"/>
          </p:nvPr>
        </p:nvSpPr>
        <p:spPr>
          <a:xfrm>
            <a:off x="1422402" y="1066801"/>
            <a:ext cx="10533245" cy="7535334"/>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12432965" y="1066800"/>
            <a:ext cx="10528635" cy="7518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1828800" eaLnBrk="1" hangingPunct="1"/>
            <a:fld id="{4510C711-6B67-4525-BAF5-FD64FE7DB53B}" type="datetimeFigureOut">
              <a:rPr lang="en-US" sz="3600" smtClean="0">
                <a:solidFill>
                  <a:srgbClr val="333333"/>
                </a:solidFill>
                <a:latin typeface="Arial" charset="0"/>
                <a:ea typeface="ＭＳ Ｐゴシック" charset="0"/>
              </a:rPr>
              <a:pPr defTabSz="1828800" eaLnBrk="1" hangingPunct="1"/>
              <a:t>3/30/2016</a:t>
            </a:fld>
            <a:endParaRPr lang="en-US" sz="3600">
              <a:solidFill>
                <a:srgbClr val="333333"/>
              </a:solidFill>
              <a:latin typeface="Arial" charset="0"/>
              <a:ea typeface="ＭＳ Ｐゴシック" charset="0"/>
            </a:endParaRPr>
          </a:p>
        </p:txBody>
      </p:sp>
      <p:sp>
        <p:nvSpPr>
          <p:cNvPr id="6" name="Footer Placeholder 5"/>
          <p:cNvSpPr>
            <a:spLocks noGrp="1"/>
          </p:cNvSpPr>
          <p:nvPr>
            <p:ph type="ftr" sz="quarter" idx="11"/>
          </p:nvPr>
        </p:nvSpPr>
        <p:spPr/>
        <p:txBody>
          <a:bodyPr/>
          <a:lstStyle/>
          <a:p>
            <a:pPr defTabSz="1828800" eaLnBrk="1" hangingPunct="1"/>
            <a:endParaRPr lang="en-US" sz="3600">
              <a:solidFill>
                <a:srgbClr val="333333"/>
              </a:solidFill>
              <a:latin typeface="Arial" charset="0"/>
              <a:ea typeface="ＭＳ Ｐゴシック" charset="0"/>
            </a:endParaRPr>
          </a:p>
        </p:txBody>
      </p:sp>
      <p:sp>
        <p:nvSpPr>
          <p:cNvPr id="7" name="Slide Number Placeholder 6"/>
          <p:cNvSpPr>
            <a:spLocks noGrp="1"/>
          </p:cNvSpPr>
          <p:nvPr>
            <p:ph type="sldNum" sz="quarter" idx="12"/>
          </p:nvPr>
        </p:nvSpPr>
        <p:spPr/>
        <p:txBody>
          <a:bodyPr/>
          <a:lstStyle/>
          <a:p>
            <a:pPr defTabSz="1828800" eaLnBrk="1" hangingPunct="1"/>
            <a:fld id="{F0A45CA6-8CBF-4AA3-A9CA-8D0669F71D81}" type="slidenum">
              <a:rPr lang="en-US" sz="3600" smtClean="0">
                <a:solidFill>
                  <a:srgbClr val="333333"/>
                </a:solidFill>
                <a:latin typeface="Arial" charset="0"/>
                <a:ea typeface="ＭＳ Ｐゴシック" charset="0"/>
              </a:rPr>
              <a:pPr defTabSz="1828800" eaLnBrk="1" hangingPunct="1"/>
              <a:t>‹#›</a:t>
            </a:fld>
            <a:endParaRPr lang="en-US" sz="3600">
              <a:solidFill>
                <a:srgbClr val="333333"/>
              </a:solidFill>
              <a:latin typeface="Arial" charset="0"/>
              <a:ea typeface="ＭＳ Ｐゴシック" charset="0"/>
            </a:endParaRPr>
          </a:p>
        </p:txBody>
      </p:sp>
    </p:spTree>
    <p:extLst>
      <p:ext uri="{BB962C8B-B14F-4D97-AF65-F5344CB8AC3E}">
        <p14:creationId xmlns:p14="http://schemas.microsoft.com/office/powerpoint/2010/main" val="39095414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308101" y="106500"/>
            <a:ext cx="22786107" cy="1659776"/>
          </a:xfrm>
          <a:prstGeom prst="rect">
            <a:avLst/>
          </a:prstGeom>
          <a:noFill/>
          <a:ln>
            <a:noFill/>
          </a:ln>
          <a:extLst>
            <a:ext uri="{FAA26D3D-D897-4be2-8F04-BA451C77F1D7}"/>
            <a:ext uri="{909E8E84-426E-40dd-AFC4-6F175D3DCCD1}"/>
            <a:ext uri="{91240B29-F687-4f45-9708-019B960494DF}"/>
          </a:extLst>
        </p:spPr>
        <p:txBody>
          <a:bodyPr lIns="0" tIns="45720" rIns="91440" bIns="45720"/>
          <a:lstStyle/>
          <a:p>
            <a:pPr lvl="0"/>
            <a:r>
              <a:rPr lang="en-US"/>
              <a:t>Click to edit Master title style</a:t>
            </a:r>
            <a:endParaRPr lang="en-US" dirty="0"/>
          </a:p>
        </p:txBody>
      </p:sp>
    </p:spTree>
    <p:extLst>
      <p:ext uri="{BB962C8B-B14F-4D97-AF65-F5344CB8AC3E}">
        <p14:creationId xmlns:p14="http://schemas.microsoft.com/office/powerpoint/2010/main" val="38040006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Bullets">
    <p:spTree>
      <p:nvGrpSpPr>
        <p:cNvPr id="1" name=""/>
        <p:cNvGrpSpPr/>
        <p:nvPr/>
      </p:nvGrpSpPr>
      <p:grpSpPr>
        <a:xfrm>
          <a:off x="0" y="0"/>
          <a:ext cx="0" cy="0"/>
          <a:chOff x="0" y="0"/>
          <a:chExt cx="0" cy="0"/>
        </a:xfrm>
      </p:grpSpPr>
      <p:sp>
        <p:nvSpPr>
          <p:cNvPr id="5" name="Rectangle 4"/>
          <p:cNvSpPr/>
          <p:nvPr userDrawn="1"/>
        </p:nvSpPr>
        <p:spPr>
          <a:xfrm>
            <a:off x="0" y="0"/>
            <a:ext cx="209550" cy="1711325"/>
          </a:xfrm>
          <a:prstGeom prst="rect">
            <a:avLst/>
          </a:prstGeom>
          <a:solidFill>
            <a:srgbClr val="EB6C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2400" dirty="0"/>
          </a:p>
        </p:txBody>
      </p:sp>
      <p:sp>
        <p:nvSpPr>
          <p:cNvPr id="4" name="Content Placeholder 3"/>
          <p:cNvSpPr>
            <a:spLocks noGrp="1"/>
          </p:cNvSpPr>
          <p:nvPr>
            <p:ph sz="quarter" idx="12"/>
          </p:nvPr>
        </p:nvSpPr>
        <p:spPr>
          <a:xfrm>
            <a:off x="1308101" y="2031705"/>
            <a:ext cx="22113376" cy="10299702"/>
          </a:xfrm>
          <a:prstGeom prst="rect">
            <a:avLst/>
          </a:prstGeom>
        </p:spPr>
        <p:txBody>
          <a:bodyPr/>
          <a:lstStyle>
            <a:lvl2pPr marL="1335024" indent="-512064">
              <a:buFont typeface="Lucida Grande"/>
              <a:buChar char="■"/>
              <a:defRPr/>
            </a:lvl2pPr>
            <a:lvl3pPr>
              <a:defRPr>
                <a:solidFill>
                  <a:srgbClr val="666666"/>
                </a:solidFill>
              </a:defRPr>
            </a:lvl3pPr>
            <a:lvl4pPr>
              <a:defRPr>
                <a:solidFill>
                  <a:srgbClr val="666666"/>
                </a:solidFill>
              </a:defRPr>
            </a:lvl4pPr>
          </a:lstStyle>
          <a:p>
            <a:pPr lvl="0"/>
            <a:r>
              <a:rPr lang="en-US"/>
              <a:t>Edit Master text styles</a:t>
            </a:r>
          </a:p>
          <a:p>
            <a:pPr lvl="1"/>
            <a:r>
              <a:rPr lang="en-US"/>
              <a:t>Second level</a:t>
            </a:r>
          </a:p>
          <a:p>
            <a:pPr lvl="2"/>
            <a:r>
              <a:rPr lang="en-US"/>
              <a:t>Third level</a:t>
            </a:r>
          </a:p>
        </p:txBody>
      </p:sp>
      <p:sp>
        <p:nvSpPr>
          <p:cNvPr id="7" name="Title Placeholder 1"/>
          <p:cNvSpPr>
            <a:spLocks noGrp="1"/>
          </p:cNvSpPr>
          <p:nvPr>
            <p:ph type="title"/>
          </p:nvPr>
        </p:nvSpPr>
        <p:spPr bwMode="auto">
          <a:xfrm>
            <a:off x="1308101" y="106500"/>
            <a:ext cx="22786107" cy="1659776"/>
          </a:xfrm>
          <a:prstGeom prst="rect">
            <a:avLst/>
          </a:prstGeom>
          <a:noFill/>
          <a:ln>
            <a:noFill/>
          </a:ln>
          <a:extLst>
            <a:ext uri="{FAA26D3D-D897-4be2-8F04-BA451C77F1D7}"/>
            <a:ext uri="{909E8E84-426E-40dd-AFC4-6F175D3DCCD1}"/>
            <a:ext uri="{91240B29-F687-4f45-9708-019B960494DF}"/>
          </a:extLst>
        </p:spPr>
        <p:txBody>
          <a:bodyPr lIns="0" tIns="45720" rIns="91440" bIns="45720"/>
          <a:lstStyle/>
          <a:p>
            <a:pPr lvl="0"/>
            <a:r>
              <a:rPr lang="en-US"/>
              <a:t>Click to edit Master title style</a:t>
            </a:r>
            <a:endParaRPr lang="en-US" dirty="0"/>
          </a:p>
        </p:txBody>
      </p:sp>
    </p:spTree>
    <p:extLst>
      <p:ext uri="{BB962C8B-B14F-4D97-AF65-F5344CB8AC3E}">
        <p14:creationId xmlns:p14="http://schemas.microsoft.com/office/powerpoint/2010/main" val="2347795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 Columns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2347251" y="2411297"/>
            <a:ext cx="10509957" cy="10024542"/>
          </a:xfrm>
          <a:prstGeom prst="rect">
            <a:avLst/>
          </a:prstGeom>
        </p:spPr>
        <p:txBody>
          <a:bodyPr/>
          <a:lstStyle/>
          <a:p>
            <a:pPr lvl="0"/>
            <a:r>
              <a:rPr lang="en-US"/>
              <a:t>Edit Master text styles</a:t>
            </a:r>
          </a:p>
          <a:p>
            <a:pPr lvl="1"/>
            <a:r>
              <a:rPr lang="en-US"/>
              <a:t>Second level</a:t>
            </a:r>
          </a:p>
          <a:p>
            <a:pPr lvl="2"/>
            <a:r>
              <a:rPr lang="en-US"/>
              <a:t>Third level</a:t>
            </a:r>
          </a:p>
        </p:txBody>
      </p:sp>
      <p:sp>
        <p:nvSpPr>
          <p:cNvPr id="5" name="Content Placeholder 3"/>
          <p:cNvSpPr>
            <a:spLocks noGrp="1"/>
          </p:cNvSpPr>
          <p:nvPr>
            <p:ph sz="quarter" idx="11"/>
          </p:nvPr>
        </p:nvSpPr>
        <p:spPr>
          <a:xfrm>
            <a:off x="1318004" y="2411297"/>
            <a:ext cx="10668003" cy="10024542"/>
          </a:xfrm>
          <a:prstGeom prst="rect">
            <a:avLst/>
          </a:prstGeom>
        </p:spPr>
        <p:txBody>
          <a:bodyPr/>
          <a:lstStyle/>
          <a:p>
            <a:pPr lvl="0"/>
            <a:r>
              <a:rPr lang="en-US"/>
              <a:t>Edit Master text styles</a:t>
            </a:r>
          </a:p>
          <a:p>
            <a:pPr lvl="1"/>
            <a:r>
              <a:rPr lang="en-US"/>
              <a:t>Second level</a:t>
            </a:r>
          </a:p>
          <a:p>
            <a:pPr lvl="2"/>
            <a:r>
              <a:rPr lang="en-US"/>
              <a:t>Third level</a:t>
            </a:r>
          </a:p>
        </p:txBody>
      </p:sp>
      <p:sp>
        <p:nvSpPr>
          <p:cNvPr id="8" name="Title Placeholder 1"/>
          <p:cNvSpPr>
            <a:spLocks noGrp="1"/>
          </p:cNvSpPr>
          <p:nvPr>
            <p:ph type="title"/>
          </p:nvPr>
        </p:nvSpPr>
        <p:spPr bwMode="auto">
          <a:xfrm>
            <a:off x="1308101" y="106500"/>
            <a:ext cx="22786107" cy="1659776"/>
          </a:xfrm>
          <a:prstGeom prst="rect">
            <a:avLst/>
          </a:prstGeom>
          <a:noFill/>
          <a:ln>
            <a:noFill/>
          </a:ln>
          <a:extLst>
            <a:ext uri="{FAA26D3D-D897-4be2-8F04-BA451C77F1D7}"/>
            <a:ext uri="{909E8E84-426E-40dd-AFC4-6F175D3DCCD1}"/>
            <a:ext uri="{91240B29-F687-4f45-9708-019B960494DF}"/>
          </a:extLst>
        </p:spPr>
        <p:txBody>
          <a:bodyPr lIns="0" tIns="45720" rIns="91440" bIns="45720"/>
          <a:lstStyle/>
          <a:p>
            <a:pPr lvl="0"/>
            <a:r>
              <a:rPr lang="en-US"/>
              <a:t>Click to edit Master title style</a:t>
            </a:r>
            <a:endParaRPr lang="en-US" dirty="0"/>
          </a:p>
        </p:txBody>
      </p:sp>
    </p:spTree>
    <p:extLst>
      <p:ext uri="{BB962C8B-B14F-4D97-AF65-F5344CB8AC3E}">
        <p14:creationId xmlns:p14="http://schemas.microsoft.com/office/powerpoint/2010/main" val="104824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5435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4706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2" name="Picture 2" descr="pasted-image.tif"/>
          <p:cNvPicPr>
            <a:picLocks noChangeAspect="1"/>
          </p:cNvPicPr>
          <p:nvPr/>
        </p:nvPicPr>
        <p:blipFill>
          <a:blip r:embed="rId2" cstate="print"/>
          <a:srcRect/>
          <a:stretch>
            <a:fillRect/>
          </a:stretch>
        </p:blipFill>
        <p:spPr bwMode="auto">
          <a:xfrm>
            <a:off x="0" y="0"/>
            <a:ext cx="24384000" cy="13716000"/>
          </a:xfrm>
          <a:prstGeom prst="rect">
            <a:avLst/>
          </a:prstGeom>
          <a:noFill/>
          <a:ln w="12700" cap="flat" cmpd="sng">
            <a:noFill/>
            <a:prstDash val="solid"/>
            <a:miter lim="0"/>
            <a:headEnd type="none" w="med" len="med"/>
            <a:tailEnd type="none" w="med" len="med"/>
          </a:ln>
          <a:effectLst/>
        </p:spPr>
      </p:pic>
      <p:sp>
        <p:nvSpPr>
          <p:cNvPr id="2" name="Title 1"/>
          <p:cNvSpPr>
            <a:spLocks noGrp="1"/>
          </p:cNvSpPr>
          <p:nvPr>
            <p:ph type="ctrTitle"/>
          </p:nvPr>
        </p:nvSpPr>
        <p:spPr>
          <a:xfrm>
            <a:off x="1822472" y="7102349"/>
            <a:ext cx="18040853" cy="2483558"/>
          </a:xfrm>
        </p:spPr>
        <p:txBody>
          <a:bodyPr bIns="27432" anchor="b">
            <a:normAutofit/>
          </a:bodyPr>
          <a:lstStyle>
            <a:lvl1pPr algn="l">
              <a:lnSpc>
                <a:spcPts val="8200"/>
              </a:lnSpc>
              <a:defRPr sz="8000" b="0" i="0">
                <a:solidFill>
                  <a:srgbClr val="333333"/>
                </a:solidFill>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1814519" y="9597196"/>
            <a:ext cx="18056760" cy="1484488"/>
          </a:xfrm>
          <a:prstGeom prst="rect">
            <a:avLst/>
          </a:prstGeom>
        </p:spPr>
        <p:txBody>
          <a:bodyPr tIns="0" rIns="0">
            <a:normAutofit/>
          </a:bodyPr>
          <a:lstStyle>
            <a:lvl1pPr marL="0" indent="0" algn="l">
              <a:lnSpc>
                <a:spcPts val="5000"/>
              </a:lnSpc>
              <a:spcBef>
                <a:spcPts val="0"/>
              </a:spcBef>
              <a:spcAft>
                <a:spcPts val="0"/>
              </a:spcAft>
              <a:buNone/>
              <a:defRPr sz="4800" b="0" i="0">
                <a:solidFill>
                  <a:srgbClr val="333333"/>
                </a:solidFill>
                <a:latin typeface="Calibri"/>
                <a:cs typeface="Calibri"/>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8"/>
          <p:cNvSpPr>
            <a:spLocks noGrp="1"/>
          </p:cNvSpPr>
          <p:nvPr>
            <p:ph type="body" sz="quarter" idx="15" hasCustomPrompt="1"/>
          </p:nvPr>
        </p:nvSpPr>
        <p:spPr>
          <a:xfrm>
            <a:off x="1823301" y="11111740"/>
            <a:ext cx="13185483" cy="762028"/>
          </a:xfrm>
          <a:prstGeom prst="rect">
            <a:avLst/>
          </a:prstGeom>
        </p:spPr>
        <p:txBody>
          <a:bodyPr lIns="0" bIns="0" anchor="t" anchorCtr="0">
            <a:noAutofit/>
          </a:bodyPr>
          <a:lstStyle>
            <a:lvl1pPr marL="0" indent="0" algn="l">
              <a:buNone/>
              <a:defRPr sz="4000" b="0" i="0" baseline="0">
                <a:solidFill>
                  <a:srgbClr val="E36624"/>
                </a:solidFill>
                <a:latin typeface="Calibri"/>
                <a:cs typeface="Calibri"/>
              </a:defRPr>
            </a:lvl1pPr>
            <a:lvl2pPr>
              <a:defRPr sz="3400" b="1" i="0">
                <a:solidFill>
                  <a:schemeClr val="bg1"/>
                </a:solidFill>
                <a:latin typeface="Arial"/>
              </a:defRPr>
            </a:lvl2pPr>
            <a:lvl3pPr>
              <a:defRPr sz="3400" b="1" i="0">
                <a:solidFill>
                  <a:schemeClr val="bg1"/>
                </a:solidFill>
                <a:latin typeface="Arial"/>
              </a:defRPr>
            </a:lvl3pPr>
            <a:lvl4pPr>
              <a:defRPr sz="3400" b="1" i="0">
                <a:solidFill>
                  <a:schemeClr val="bg1"/>
                </a:solidFill>
                <a:latin typeface="Arial"/>
              </a:defRPr>
            </a:lvl4pPr>
            <a:lvl5pPr>
              <a:defRPr sz="3400" b="1" i="0">
                <a:solidFill>
                  <a:schemeClr val="bg1"/>
                </a:solidFill>
                <a:latin typeface="Arial"/>
              </a:defRPr>
            </a:lvl5pPr>
          </a:lstStyle>
          <a:p>
            <a:pPr lvl="0"/>
            <a:r>
              <a:rPr lang="en-US" dirty="0" smtClean="0"/>
              <a:t>Add Name Here </a:t>
            </a:r>
            <a:endParaRPr lang="en-US" dirty="0"/>
          </a:p>
        </p:txBody>
      </p:sp>
      <p:sp>
        <p:nvSpPr>
          <p:cNvPr id="10" name="Text Placeholder 10"/>
          <p:cNvSpPr>
            <a:spLocks noGrp="1"/>
          </p:cNvSpPr>
          <p:nvPr>
            <p:ph type="body" sz="quarter" idx="16" hasCustomPrompt="1"/>
          </p:nvPr>
        </p:nvSpPr>
        <p:spPr>
          <a:xfrm>
            <a:off x="1852693" y="11914597"/>
            <a:ext cx="13126699" cy="1265474"/>
          </a:xfrm>
          <a:prstGeom prst="rect">
            <a:avLst/>
          </a:prstGeom>
        </p:spPr>
        <p:txBody>
          <a:bodyPr lIns="0" tIns="0" bIns="0" anchor="t" anchorCtr="0">
            <a:noAutofit/>
          </a:bodyPr>
          <a:lstStyle>
            <a:lvl1pPr marL="0" indent="0" algn="l">
              <a:spcBef>
                <a:spcPts val="0"/>
              </a:spcBef>
              <a:spcAft>
                <a:spcPts val="0"/>
              </a:spcAft>
              <a:buNone/>
              <a:defRPr sz="3000" b="0" i="0" baseline="0">
                <a:solidFill>
                  <a:srgbClr val="1C1919"/>
                </a:solidFill>
                <a:latin typeface="Calibri"/>
                <a:cs typeface="Calibri"/>
              </a:defRPr>
            </a:lvl1pPr>
          </a:lstStyle>
          <a:p>
            <a:pPr lvl="0"/>
            <a:r>
              <a:rPr lang="en-US" dirty="0" smtClean="0"/>
              <a:t>Date Goes Here</a:t>
            </a:r>
          </a:p>
        </p:txBody>
      </p:sp>
      <p:pic>
        <p:nvPicPr>
          <p:cNvPr id="8" name="Picture 6" descr="image10.png"/>
          <p:cNvPicPr>
            <a:picLocks noChangeAspect="1"/>
          </p:cNvPicPr>
          <p:nvPr/>
        </p:nvPicPr>
        <p:blipFill>
          <a:blip r:embed="rId3" cstate="print"/>
          <a:srcRect/>
          <a:stretch>
            <a:fillRect/>
          </a:stretch>
        </p:blipFill>
        <p:spPr bwMode="auto">
          <a:xfrm>
            <a:off x="1813019" y="841992"/>
            <a:ext cx="5321365" cy="1304384"/>
          </a:xfrm>
          <a:prstGeom prst="rect">
            <a:avLst/>
          </a:prstGeom>
          <a:noFill/>
          <a:ln w="12700" cap="flat" cmpd="sng">
            <a:noFill/>
            <a:prstDash val="solid"/>
            <a:miter lim="0"/>
            <a:headEnd type="none" w="med" len="med"/>
            <a:tailEnd type="none" w="med" len="med"/>
          </a:ln>
          <a:effectLst/>
        </p:spPr>
      </p:pic>
      <p:sp>
        <p:nvSpPr>
          <p:cNvPr id="11" name="Rectangle 10"/>
          <p:cNvSpPr/>
          <p:nvPr/>
        </p:nvSpPr>
        <p:spPr>
          <a:xfrm>
            <a:off x="2" y="0"/>
            <a:ext cx="851069" cy="2180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ooter Placeholder 3"/>
          <p:cNvSpPr txBox="1">
            <a:spLocks/>
          </p:cNvSpPr>
          <p:nvPr/>
        </p:nvSpPr>
        <p:spPr>
          <a:xfrm>
            <a:off x="944665" y="13143226"/>
            <a:ext cx="7443907" cy="4794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333333">
                    <a:lumMod val="60000"/>
                    <a:lumOff val="40000"/>
                  </a:srgbClr>
                </a:solidFill>
                <a:effectLst/>
                <a:uLnTx/>
                <a:uFillTx/>
                <a:latin typeface="Calibri"/>
                <a:ea typeface="ＭＳ Ｐゴシック" charset="0"/>
                <a:cs typeface="Calibri"/>
              </a:rPr>
              <a:t>Confidential © 2015 Actian Corporation</a:t>
            </a:r>
            <a:endParaRPr kumimoji="0" lang="en-US" sz="1600" b="0" i="0" u="none" strike="noStrike" kern="1200" cap="none" spc="0" normalizeH="0" baseline="0" noProof="0" dirty="0">
              <a:ln>
                <a:noFill/>
              </a:ln>
              <a:solidFill>
                <a:srgbClr val="333333">
                  <a:lumMod val="60000"/>
                  <a:lumOff val="40000"/>
                </a:srgbClr>
              </a:solidFill>
              <a:effectLst/>
              <a:uLnTx/>
              <a:uFillTx/>
              <a:latin typeface="Calibri"/>
              <a:ea typeface="ＭＳ Ｐゴシック" charset="0"/>
              <a:cs typeface="Calibri"/>
            </a:endParaRPr>
          </a:p>
        </p:txBody>
      </p:sp>
      <p:sp>
        <p:nvSpPr>
          <p:cNvPr id="13" name="Footer Placeholder 3"/>
          <p:cNvSpPr txBox="1">
            <a:spLocks/>
          </p:cNvSpPr>
          <p:nvPr/>
        </p:nvSpPr>
        <p:spPr>
          <a:xfrm>
            <a:off x="1" y="13180070"/>
            <a:ext cx="887432" cy="389936"/>
          </a:xfrm>
          <a:prstGeom prst="rect">
            <a:avLst/>
          </a:prstGeom>
          <a:solidFill>
            <a:schemeClr val="bg1">
              <a:lumMod val="50000"/>
            </a:schemeClr>
          </a:solidFill>
        </p:spPr>
        <p:txBody>
          <a:bodyPr tIns="54864" anchor="ctr" anchorCtr="0"/>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1828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333333">
                    <a:lumMod val="60000"/>
                    <a:lumOff val="40000"/>
                  </a:srgbClr>
                </a:solidFill>
                <a:effectLst/>
                <a:uLnTx/>
                <a:uFillTx/>
                <a:latin typeface="Arial" charset="0"/>
                <a:ea typeface="ＭＳ Ｐゴシック" charset="0"/>
              </a:rPr>
              <a:t>  </a:t>
            </a:r>
            <a:endParaRPr kumimoji="0" lang="en-US" sz="1800" b="0" i="0" u="none" strike="noStrike" kern="1200" cap="none" spc="0" normalizeH="0" baseline="0" noProof="0" dirty="0">
              <a:ln>
                <a:noFill/>
              </a:ln>
              <a:solidFill>
                <a:srgbClr val="333333">
                  <a:lumMod val="60000"/>
                  <a:lumOff val="40000"/>
                </a:srgbClr>
              </a:solidFill>
              <a:effectLst/>
              <a:uLnTx/>
              <a:uFillTx/>
              <a:latin typeface="Arial" charset="0"/>
              <a:ea typeface="ＭＳ Ｐゴシック" charset="0"/>
            </a:endParaRPr>
          </a:p>
        </p:txBody>
      </p:sp>
      <p:pic>
        <p:nvPicPr>
          <p:cNvPr id="14" name="Picture 2" descr="pasted-image.tif"/>
          <p:cNvPicPr>
            <a:picLocks noChangeAspect="1"/>
          </p:cNvPicPr>
          <p:nvPr userDrawn="1"/>
        </p:nvPicPr>
        <p:blipFill>
          <a:blip r:embed="rId2" cstate="print"/>
          <a:srcRect/>
          <a:stretch>
            <a:fillRect/>
          </a:stretch>
        </p:blipFill>
        <p:spPr bwMode="auto">
          <a:xfrm>
            <a:off x="0" y="0"/>
            <a:ext cx="24384000" cy="13716000"/>
          </a:xfrm>
          <a:prstGeom prst="rect">
            <a:avLst/>
          </a:prstGeom>
          <a:noFill/>
          <a:ln w="12700" cap="flat" cmpd="sng">
            <a:noFill/>
            <a:prstDash val="solid"/>
            <a:miter lim="0"/>
            <a:headEnd type="none" w="med" len="med"/>
            <a:tailEnd type="none" w="med" len="med"/>
          </a:ln>
          <a:effectLst/>
        </p:spPr>
      </p:pic>
      <p:pic>
        <p:nvPicPr>
          <p:cNvPr id="15" name="Picture 6" descr="image10.png"/>
          <p:cNvPicPr>
            <a:picLocks noChangeAspect="1"/>
          </p:cNvPicPr>
          <p:nvPr userDrawn="1"/>
        </p:nvPicPr>
        <p:blipFill>
          <a:blip r:embed="rId3" cstate="print"/>
          <a:srcRect/>
          <a:stretch>
            <a:fillRect/>
          </a:stretch>
        </p:blipFill>
        <p:spPr bwMode="auto">
          <a:xfrm>
            <a:off x="1813019" y="841992"/>
            <a:ext cx="5321365" cy="1304384"/>
          </a:xfrm>
          <a:prstGeom prst="rect">
            <a:avLst/>
          </a:prstGeom>
          <a:noFill/>
          <a:ln w="12700" cap="flat" cmpd="sng">
            <a:noFill/>
            <a:prstDash val="solid"/>
            <a:miter lim="0"/>
            <a:headEnd type="none" w="med" len="med"/>
            <a:tailEnd type="none" w="med" len="med"/>
          </a:ln>
          <a:effectLst/>
        </p:spPr>
      </p:pic>
      <p:sp>
        <p:nvSpPr>
          <p:cNvPr id="16" name="Rectangle 15"/>
          <p:cNvSpPr/>
          <p:nvPr userDrawn="1"/>
        </p:nvSpPr>
        <p:spPr>
          <a:xfrm>
            <a:off x="2" y="0"/>
            <a:ext cx="851069" cy="2180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ooter Placeholder 3"/>
          <p:cNvSpPr txBox="1">
            <a:spLocks/>
          </p:cNvSpPr>
          <p:nvPr userDrawn="1"/>
        </p:nvSpPr>
        <p:spPr>
          <a:xfrm>
            <a:off x="944665" y="13143226"/>
            <a:ext cx="7443907" cy="4794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333333">
                    <a:lumMod val="60000"/>
                    <a:lumOff val="40000"/>
                  </a:srgbClr>
                </a:solidFill>
                <a:effectLst/>
                <a:uLnTx/>
                <a:uFillTx/>
                <a:latin typeface="Calibri"/>
                <a:ea typeface="ＭＳ Ｐゴシック" charset="0"/>
                <a:cs typeface="Calibri"/>
              </a:rPr>
              <a:t>Confidential © 2016 Actian Corporation</a:t>
            </a:r>
            <a:endParaRPr kumimoji="0" lang="en-US" sz="1600" b="0" i="0" u="none" strike="noStrike" kern="1200" cap="none" spc="0" normalizeH="0" baseline="0" noProof="0" dirty="0">
              <a:ln>
                <a:noFill/>
              </a:ln>
              <a:solidFill>
                <a:srgbClr val="333333">
                  <a:lumMod val="60000"/>
                  <a:lumOff val="40000"/>
                </a:srgbClr>
              </a:solidFill>
              <a:effectLst/>
              <a:uLnTx/>
              <a:uFillTx/>
              <a:latin typeface="Calibri"/>
              <a:ea typeface="ＭＳ Ｐゴシック" charset="0"/>
              <a:cs typeface="Calibri"/>
            </a:endParaRPr>
          </a:p>
        </p:txBody>
      </p:sp>
      <p:sp>
        <p:nvSpPr>
          <p:cNvPr id="18" name="Footer Placeholder 3"/>
          <p:cNvSpPr txBox="1">
            <a:spLocks/>
          </p:cNvSpPr>
          <p:nvPr userDrawn="1"/>
        </p:nvSpPr>
        <p:spPr>
          <a:xfrm>
            <a:off x="1" y="13180070"/>
            <a:ext cx="887432" cy="389936"/>
          </a:xfrm>
          <a:prstGeom prst="rect">
            <a:avLst/>
          </a:prstGeom>
          <a:solidFill>
            <a:schemeClr val="bg1">
              <a:lumMod val="50000"/>
            </a:schemeClr>
          </a:solidFill>
        </p:spPr>
        <p:txBody>
          <a:bodyPr tIns="54864" anchor="ctr" anchorCtr="0"/>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18288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333333">
                    <a:lumMod val="60000"/>
                    <a:lumOff val="40000"/>
                  </a:srgbClr>
                </a:solidFill>
                <a:effectLst/>
                <a:uLnTx/>
                <a:uFillTx/>
                <a:latin typeface="Arial" charset="0"/>
                <a:ea typeface="ＭＳ Ｐゴシック" charset="0"/>
              </a:rPr>
              <a:t>  </a:t>
            </a:r>
            <a:endParaRPr kumimoji="0" lang="en-US" sz="1800" b="0" i="0" u="none" strike="noStrike" kern="1200" cap="none" spc="0" normalizeH="0" baseline="0" noProof="0" dirty="0">
              <a:ln>
                <a:noFill/>
              </a:ln>
              <a:solidFill>
                <a:srgbClr val="333333">
                  <a:lumMod val="60000"/>
                  <a:lumOff val="40000"/>
                </a:srgbClr>
              </a:solidFill>
              <a:effectLst/>
              <a:uLnTx/>
              <a:uFillTx/>
              <a:latin typeface="Arial" charset="0"/>
              <a:ea typeface="ＭＳ Ｐゴシック" charset="0"/>
            </a:endParaRPr>
          </a:p>
        </p:txBody>
      </p:sp>
    </p:spTree>
    <p:extLst>
      <p:ext uri="{BB962C8B-B14F-4D97-AF65-F5344CB8AC3E}">
        <p14:creationId xmlns:p14="http://schemas.microsoft.com/office/powerpoint/2010/main" val="23886194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Bullets">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308101" y="2031705"/>
            <a:ext cx="22113376" cy="10299702"/>
          </a:xfrm>
          <a:prstGeom prst="rect">
            <a:avLst/>
          </a:prstGeom>
        </p:spPr>
        <p:txBody>
          <a:bodyPr/>
          <a:lstStyle>
            <a:lvl2pPr marL="1335024" indent="-512064">
              <a:buFont typeface="Lucida Grande"/>
              <a:buChar char="■"/>
              <a:defRPr/>
            </a:lvl2pPr>
            <a:lvl3pPr>
              <a:defRPr>
                <a:solidFill>
                  <a:srgbClr val="666666"/>
                </a:solidFill>
              </a:defRPr>
            </a:lvl3pPr>
            <a:lvl4pPr>
              <a:defRPr>
                <a:solidFill>
                  <a:srgbClr val="666666"/>
                </a:solidFill>
              </a:defRPr>
            </a:lvl4pPr>
          </a:lstStyle>
          <a:p>
            <a:pPr lvl="0"/>
            <a:r>
              <a:rPr lang="en-US" smtClean="0"/>
              <a:t>Edit Master text styles</a:t>
            </a:r>
          </a:p>
          <a:p>
            <a:pPr lvl="1"/>
            <a:r>
              <a:rPr lang="en-US" smtClean="0"/>
              <a:t>Second level</a:t>
            </a:r>
          </a:p>
          <a:p>
            <a:pPr lvl="2"/>
            <a:r>
              <a:rPr lang="en-US" smtClean="0"/>
              <a:t>Third level</a:t>
            </a:r>
          </a:p>
        </p:txBody>
      </p:sp>
      <p:sp>
        <p:nvSpPr>
          <p:cNvPr id="7"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57832243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4.emf"/><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4.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785100" y="0"/>
            <a:ext cx="152908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p:cNvSpPr>
            <a:spLocks noGrp="1" noChangeArrowheads="1"/>
          </p:cNvSpPr>
          <p:nvPr>
            <p:ph type="body" idx="1"/>
          </p:nvPr>
        </p:nvSpPr>
        <p:spPr bwMode="auto">
          <a:xfrm>
            <a:off x="7785100" y="7772400"/>
            <a:ext cx="15290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64" r:id="rId5"/>
  </p:sldLayoutIdLst>
  <p:transition/>
  <p:txStyles>
    <p:titleStyle>
      <a:lvl1pPr algn="ctr" rtl="0" eaLnBrk="0" fontAlgn="base" hangingPunct="0">
        <a:lnSpc>
          <a:spcPct val="90000"/>
        </a:lnSpc>
        <a:spcBef>
          <a:spcPct val="0"/>
        </a:spcBef>
        <a:spcAft>
          <a:spcPct val="0"/>
        </a:spcAft>
        <a:defRPr sz="10600" b="1">
          <a:solidFill>
            <a:srgbClr val="FFFFFF"/>
          </a:solidFill>
          <a:latin typeface="+mj-lt"/>
          <a:ea typeface="+mj-ea"/>
          <a:cs typeface="+mj-cs"/>
          <a:sym typeface="Arial" panose="020B0604020202020204" pitchFamily="34" charset="0"/>
        </a:defRPr>
      </a:lvl1pPr>
      <a:lvl2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6pPr>
      <a:lvl7pPr marL="9144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7pPr>
      <a:lvl8pPr marL="13716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8pPr>
      <a:lvl9pPr marL="1828800" algn="ctr" rtl="0" fontAlgn="base">
        <a:lnSpc>
          <a:spcPct val="90000"/>
        </a:lnSpc>
        <a:spcBef>
          <a:spcPct val="0"/>
        </a:spcBef>
        <a:spcAft>
          <a:spcPct val="0"/>
        </a:spcAft>
        <a:defRPr sz="10600" b="1">
          <a:solidFill>
            <a:srgbClr val="FFFFFF"/>
          </a:solidFill>
          <a:latin typeface="Arial" charset="0"/>
          <a:ea typeface="ヒラギノ角ゴ ProN W6" charset="0"/>
          <a:cs typeface="ヒラギノ角ゴ ProN W6" charset="0"/>
          <a:sym typeface="Arial" charset="0"/>
        </a:defRPr>
      </a:lvl9pPr>
    </p:titleStyle>
    <p:bodyStyle>
      <a:lvl1pPr marL="342900" indent="-342900" algn="ctr" rtl="0" eaLnBrk="0" fontAlgn="base" hangingPunct="0">
        <a:spcBef>
          <a:spcPts val="1900"/>
        </a:spcBef>
        <a:spcAft>
          <a:spcPct val="0"/>
        </a:spcAft>
        <a:defRPr sz="7400">
          <a:solidFill>
            <a:srgbClr val="FFFFFF"/>
          </a:solidFill>
          <a:latin typeface="+mn-lt"/>
          <a:ea typeface="+mn-ea"/>
          <a:cs typeface="+mn-cs"/>
          <a:sym typeface="Arial" panose="020B0604020202020204" pitchFamily="34" charset="0"/>
        </a:defRPr>
      </a:lvl1pPr>
      <a:lvl2pPr marL="742950" indent="-285750" algn="ctr" rtl="0" eaLnBrk="0" fontAlgn="base" hangingPunct="0">
        <a:spcBef>
          <a:spcPct val="0"/>
        </a:spcBef>
        <a:spcAft>
          <a:spcPct val="0"/>
        </a:spcAft>
        <a:defRPr sz="7400">
          <a:solidFill>
            <a:srgbClr val="FFFFFF"/>
          </a:solidFill>
          <a:latin typeface="+mn-lt"/>
          <a:ea typeface="+mn-ea"/>
          <a:cs typeface="+mn-cs"/>
          <a:sym typeface="Arial" panose="020B0604020202020204" pitchFamily="34" charset="0"/>
        </a:defRPr>
      </a:lvl2pPr>
      <a:lvl3pPr marL="1143000" indent="-228600" algn="ctr" rtl="0" eaLnBrk="0" fontAlgn="base" hangingPunct="0">
        <a:spcBef>
          <a:spcPct val="0"/>
        </a:spcBef>
        <a:spcAft>
          <a:spcPct val="0"/>
        </a:spcAft>
        <a:defRPr sz="6400">
          <a:solidFill>
            <a:srgbClr val="FFFFFF"/>
          </a:solidFill>
          <a:latin typeface="+mn-lt"/>
          <a:ea typeface="+mn-ea"/>
          <a:cs typeface="+mn-cs"/>
          <a:sym typeface="Arial" panose="020B0604020202020204" pitchFamily="34" charset="0"/>
        </a:defRPr>
      </a:lvl3pPr>
      <a:lvl4pPr marL="1600200" indent="-228600" algn="ctr" rtl="0" eaLnBrk="0" fontAlgn="base" hangingPunct="0">
        <a:spcBef>
          <a:spcPct val="0"/>
        </a:spcBef>
        <a:spcAft>
          <a:spcPct val="0"/>
        </a:spcAft>
        <a:defRPr sz="5200">
          <a:solidFill>
            <a:srgbClr val="FFFFFF"/>
          </a:solidFill>
          <a:latin typeface="+mn-lt"/>
          <a:ea typeface="+mn-ea"/>
          <a:cs typeface="+mn-cs"/>
          <a:sym typeface="Arial" panose="020B0604020202020204" pitchFamily="34" charset="0"/>
        </a:defRPr>
      </a:lvl4pPr>
      <a:lvl5pPr marL="2057400" indent="-228600" algn="ctr" rtl="0" eaLnBrk="0" fontAlgn="base" hangingPunct="0">
        <a:spcBef>
          <a:spcPct val="0"/>
        </a:spcBef>
        <a:spcAft>
          <a:spcPct val="0"/>
        </a:spcAft>
        <a:defRPr sz="5200">
          <a:solidFill>
            <a:srgbClr val="FFFFFF"/>
          </a:solidFill>
          <a:latin typeface="+mn-lt"/>
          <a:ea typeface="+mn-ea"/>
          <a:cs typeface="+mn-cs"/>
          <a:sym typeface="Arial" panose="020B0604020202020204" pitchFamily="34" charset="0"/>
        </a:defRPr>
      </a:lvl5pPr>
      <a:lvl6pPr marL="457200" algn="ctr" rtl="0" fontAlgn="base">
        <a:spcBef>
          <a:spcPct val="0"/>
        </a:spcBef>
        <a:spcAft>
          <a:spcPct val="0"/>
        </a:spcAft>
        <a:defRPr sz="5200">
          <a:solidFill>
            <a:srgbClr val="FFFFFF"/>
          </a:solidFill>
          <a:latin typeface="+mn-lt"/>
          <a:ea typeface="+mn-ea"/>
          <a:cs typeface="+mn-cs"/>
          <a:sym typeface="Arial" charset="0"/>
        </a:defRPr>
      </a:lvl6pPr>
      <a:lvl7pPr marL="914400" algn="ctr" rtl="0" fontAlgn="base">
        <a:spcBef>
          <a:spcPct val="0"/>
        </a:spcBef>
        <a:spcAft>
          <a:spcPct val="0"/>
        </a:spcAft>
        <a:defRPr sz="5200">
          <a:solidFill>
            <a:srgbClr val="FFFFFF"/>
          </a:solidFill>
          <a:latin typeface="+mn-lt"/>
          <a:ea typeface="+mn-ea"/>
          <a:cs typeface="+mn-cs"/>
          <a:sym typeface="Arial" charset="0"/>
        </a:defRPr>
      </a:lvl7pPr>
      <a:lvl8pPr marL="1371600" algn="ctr" rtl="0" fontAlgn="base">
        <a:spcBef>
          <a:spcPct val="0"/>
        </a:spcBef>
        <a:spcAft>
          <a:spcPct val="0"/>
        </a:spcAft>
        <a:defRPr sz="5200">
          <a:solidFill>
            <a:srgbClr val="FFFFFF"/>
          </a:solidFill>
          <a:latin typeface="+mn-lt"/>
          <a:ea typeface="+mn-ea"/>
          <a:cs typeface="+mn-cs"/>
          <a:sym typeface="Arial" charset="0"/>
        </a:defRPr>
      </a:lvl8pPr>
      <a:lvl9pPr marL="1828800" algn="ctr" rtl="0" fontAlgn="base">
        <a:spcBef>
          <a:spcPct val="0"/>
        </a:spcBef>
        <a:spcAft>
          <a:spcPct val="0"/>
        </a:spcAft>
        <a:defRPr sz="52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17538" y="241300"/>
            <a:ext cx="23134637"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051" name="Rectangle 2"/>
          <p:cNvSpPr>
            <a:spLocks noGrp="1" noChangeArrowheads="1"/>
          </p:cNvSpPr>
          <p:nvPr>
            <p:ph type="body" idx="1"/>
          </p:nvPr>
        </p:nvSpPr>
        <p:spPr bwMode="auto">
          <a:xfrm>
            <a:off x="617538" y="2289175"/>
            <a:ext cx="23134637" cy="1142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5" r:id="rId1"/>
  </p:sldLayoutIdLst>
  <p:transition/>
  <p:txStyles>
    <p:titleStyle>
      <a:lvl1pPr algn="ctr" rtl="0" eaLnBrk="0" fontAlgn="base" hangingPunct="0">
        <a:spcBef>
          <a:spcPct val="0"/>
        </a:spcBef>
        <a:spcAft>
          <a:spcPct val="0"/>
        </a:spcAft>
        <a:defRPr sz="9600" b="1">
          <a:solidFill>
            <a:srgbClr val="FFFFFF"/>
          </a:solidFill>
          <a:latin typeface="+mj-lt"/>
          <a:ea typeface="+mj-ea"/>
          <a:cs typeface="+mj-cs"/>
          <a:sym typeface="Arial" panose="020B0604020202020204" pitchFamily="34" charset="0"/>
        </a:defRPr>
      </a:lvl1pPr>
      <a:lvl2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spcBef>
          <a:spcPct val="0"/>
        </a:spcBef>
        <a:spcAft>
          <a:spcPct val="0"/>
        </a:spcAft>
        <a:defRPr sz="9600" b="1">
          <a:solidFill>
            <a:srgbClr val="FFFFFF"/>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rgbClr val="FFFFFF"/>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800">
          <a:solidFill>
            <a:srgbClr val="FFFFFF"/>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800">
          <a:solidFill>
            <a:srgbClr val="FFFFFF"/>
          </a:solidFill>
          <a:latin typeface="+mn-lt"/>
          <a:ea typeface="+mn-ea"/>
          <a:cs typeface="+mn-cs"/>
          <a:sym typeface="Arial" panose="020B0604020202020204" pitchFamily="34" charset="0"/>
        </a:defRPr>
      </a:lvl2pPr>
      <a:lvl3pPr marL="1562100" indent="-457200" algn="l" rtl="0" eaLnBrk="0" fontAlgn="base" hangingPunct="0">
        <a:spcBef>
          <a:spcPts val="1600"/>
        </a:spcBef>
        <a:spcAft>
          <a:spcPct val="0"/>
        </a:spcAft>
        <a:buClr>
          <a:srgbClr val="D3002D"/>
        </a:buClr>
        <a:buSzPct val="100000"/>
        <a:buFont typeface="Arial" panose="020B0604020202020204" pitchFamily="34" charset="0"/>
        <a:buChar char="-"/>
        <a:defRPr sz="4800">
          <a:solidFill>
            <a:srgbClr val="FFFFFF"/>
          </a:solidFill>
          <a:latin typeface="+mn-lt"/>
          <a:ea typeface="+mn-ea"/>
          <a:cs typeface="+mn-cs"/>
          <a:sym typeface="Arial" panose="020B0604020202020204" pitchFamily="34" charset="0"/>
        </a:defRPr>
      </a:lvl3pPr>
      <a:lvl4pPr marL="2019300" indent="-457200" algn="l" rtl="0" eaLnBrk="0" fontAlgn="base" hangingPunct="0">
        <a:spcBef>
          <a:spcPts val="1300"/>
        </a:spcBef>
        <a:spcAft>
          <a:spcPct val="0"/>
        </a:spcAft>
        <a:buClr>
          <a:srgbClr val="D3002D"/>
        </a:buClr>
        <a:buSzPct val="100000"/>
        <a:buFont typeface="Arial" panose="020B0604020202020204" pitchFamily="34" charset="0"/>
        <a:buChar char="-"/>
        <a:defRPr sz="4800">
          <a:solidFill>
            <a:srgbClr val="FFFFFF"/>
          </a:solidFill>
          <a:latin typeface="+mn-lt"/>
          <a:ea typeface="+mn-ea"/>
          <a:cs typeface="+mn-cs"/>
          <a:sym typeface="Arial" panose="020B0604020202020204" pitchFamily="34" charset="0"/>
        </a:defRPr>
      </a:lvl4pPr>
      <a:lvl5pPr marL="2476500" indent="-457200" algn="l" rtl="0" eaLnBrk="0" fontAlgn="base" hangingPunct="0">
        <a:spcBef>
          <a:spcPts val="1300"/>
        </a:spcBef>
        <a:spcAft>
          <a:spcPct val="0"/>
        </a:spcAft>
        <a:buClr>
          <a:srgbClr val="D3002D"/>
        </a:buClr>
        <a:buSzPct val="100000"/>
        <a:buFont typeface="Arial" panose="020B0604020202020204" pitchFamily="34" charset="0"/>
        <a:buChar char="-"/>
        <a:defRPr sz="4800">
          <a:solidFill>
            <a:srgbClr val="FFFFFF"/>
          </a:solidFill>
          <a:latin typeface="+mn-lt"/>
          <a:ea typeface="+mn-ea"/>
          <a:cs typeface="+mn-cs"/>
          <a:sym typeface="Arial" panose="020B0604020202020204" pitchFamily="34" charset="0"/>
        </a:defRPr>
      </a:lvl5pPr>
      <a:lvl6pPr marL="29337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6pPr>
      <a:lvl7pPr marL="33909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7pPr>
      <a:lvl8pPr marL="38481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8pPr>
      <a:lvl9pPr marL="4305300" indent="-457200" algn="l" rtl="0" fontAlgn="base">
        <a:spcBef>
          <a:spcPts val="1300"/>
        </a:spcBef>
        <a:spcAft>
          <a:spcPct val="0"/>
        </a:spcAft>
        <a:buClr>
          <a:srgbClr val="D3002D"/>
        </a:buClr>
        <a:buSzPct val="100000"/>
        <a:buFont typeface="Arial" charset="0"/>
        <a:buChar char="-"/>
        <a:defRPr sz="48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617538" y="241300"/>
            <a:ext cx="23134637"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4099" name="Rectangle 2"/>
          <p:cNvSpPr>
            <a:spLocks noGrp="1" noChangeArrowheads="1"/>
          </p:cNvSpPr>
          <p:nvPr>
            <p:ph type="body" idx="1"/>
          </p:nvPr>
        </p:nvSpPr>
        <p:spPr bwMode="auto">
          <a:xfrm>
            <a:off x="617538" y="2289175"/>
            <a:ext cx="23134637" cy="1142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7" r:id="rId1"/>
  </p:sldLayoutIdLst>
  <p:transition/>
  <p:txStyles>
    <p:titleStyle>
      <a:lvl1pPr algn="ctr" rtl="0" eaLnBrk="0" fontAlgn="base" hangingPunct="0">
        <a:spcBef>
          <a:spcPct val="0"/>
        </a:spcBef>
        <a:spcAft>
          <a:spcPct val="0"/>
        </a:spcAft>
        <a:defRPr sz="9600" b="1">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9600" b="1">
          <a:solidFill>
            <a:schemeClr val="tx1"/>
          </a:solidFill>
          <a:latin typeface="Arial" charset="0"/>
          <a:ea typeface="ヒラギノ角ゴ ProN W6" charset="0"/>
          <a:cs typeface="ヒラギノ角ゴ ProN W6" charset="0"/>
          <a:sym typeface="Arial" panose="020B0604020202020204" pitchFamily="34" charset="0"/>
        </a:defRPr>
      </a:lvl2pPr>
      <a:lvl3pPr algn="ctr" rtl="0" eaLnBrk="0" fontAlgn="base" hangingPunct="0">
        <a:spcBef>
          <a:spcPct val="0"/>
        </a:spcBef>
        <a:spcAft>
          <a:spcPct val="0"/>
        </a:spcAft>
        <a:defRPr sz="9600" b="1">
          <a:solidFill>
            <a:schemeClr val="tx1"/>
          </a:solidFill>
          <a:latin typeface="Arial" charset="0"/>
          <a:ea typeface="ヒラギノ角ゴ ProN W6" charset="0"/>
          <a:cs typeface="ヒラギノ角ゴ ProN W6" charset="0"/>
          <a:sym typeface="Arial" panose="020B0604020202020204" pitchFamily="34" charset="0"/>
        </a:defRPr>
      </a:lvl3pPr>
      <a:lvl4pPr algn="ctr" rtl="0" eaLnBrk="0" fontAlgn="base" hangingPunct="0">
        <a:spcBef>
          <a:spcPct val="0"/>
        </a:spcBef>
        <a:spcAft>
          <a:spcPct val="0"/>
        </a:spcAft>
        <a:defRPr sz="9600" b="1">
          <a:solidFill>
            <a:schemeClr val="tx1"/>
          </a:solidFill>
          <a:latin typeface="Arial" charset="0"/>
          <a:ea typeface="ヒラギノ角ゴ ProN W6" charset="0"/>
          <a:cs typeface="ヒラギノ角ゴ ProN W6" charset="0"/>
          <a:sym typeface="Arial" panose="020B0604020202020204" pitchFamily="34" charset="0"/>
        </a:defRPr>
      </a:lvl4pPr>
      <a:lvl5pPr algn="ctr" rtl="0" eaLnBrk="0" fontAlgn="base" hangingPunct="0">
        <a:spcBef>
          <a:spcPct val="0"/>
        </a:spcBef>
        <a:spcAft>
          <a:spcPct val="0"/>
        </a:spcAft>
        <a:defRPr sz="9600" b="1">
          <a:solidFill>
            <a:schemeClr val="tx1"/>
          </a:solidFill>
          <a:latin typeface="Arial" charset="0"/>
          <a:ea typeface="ヒラギノ角ゴ ProN W6" charset="0"/>
          <a:cs typeface="ヒラギノ角ゴ ProN W6" charset="0"/>
          <a:sym typeface="Arial" panose="020B0604020202020204" pitchFamily="34" charset="0"/>
        </a:defRPr>
      </a:lvl5pPr>
      <a:lvl6pPr marL="4572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9600" b="1">
          <a:solidFill>
            <a:schemeClr val="tx1"/>
          </a:solidFill>
          <a:latin typeface="Arial" charset="0"/>
          <a:ea typeface="ヒラギノ角ゴ ProN W6" charset="0"/>
          <a:cs typeface="ヒラギノ角ゴ ProN W6" charset="0"/>
          <a:sym typeface="Arial" charset="0"/>
        </a:defRPr>
      </a:lvl9pPr>
    </p:titleStyle>
    <p:bodyStyle>
      <a:lvl1pPr marL="457200" indent="-457200" algn="l" rtl="0" eaLnBrk="0" fontAlgn="base" hangingPunct="0">
        <a:spcBef>
          <a:spcPts val="2100"/>
        </a:spcBef>
        <a:spcAft>
          <a:spcPct val="0"/>
        </a:spcAft>
        <a:buClr>
          <a:srgbClr val="D3002D"/>
        </a:buClr>
        <a:buSzPct val="100000"/>
        <a:buFont typeface="Wingdings" panose="05000000000000000000" pitchFamily="2" charset="2"/>
        <a:buChar char="§"/>
        <a:defRPr sz="4800">
          <a:solidFill>
            <a:schemeClr val="tx1"/>
          </a:solidFill>
          <a:latin typeface="+mn-lt"/>
          <a:ea typeface="+mn-ea"/>
          <a:cs typeface="+mn-cs"/>
          <a:sym typeface="Arial" panose="020B0604020202020204" pitchFamily="34" charset="0"/>
        </a:defRPr>
      </a:lvl1pPr>
      <a:lvl2pPr marL="876300" indent="-457200" algn="l" rtl="0" eaLnBrk="0" fontAlgn="base" hangingPunct="0">
        <a:spcBef>
          <a:spcPts val="1900"/>
        </a:spcBef>
        <a:spcAft>
          <a:spcPct val="0"/>
        </a:spcAft>
        <a:buClr>
          <a:srgbClr val="D3002D"/>
        </a:buClr>
        <a:buSzPct val="100000"/>
        <a:buFont typeface="Arial" panose="020B0604020202020204" pitchFamily="34" charset="0"/>
        <a:buChar char="-"/>
        <a:defRPr sz="4800">
          <a:solidFill>
            <a:schemeClr val="tx1"/>
          </a:solidFill>
          <a:latin typeface="+mn-lt"/>
          <a:ea typeface="+mn-ea"/>
          <a:cs typeface="+mn-cs"/>
          <a:sym typeface="Arial" panose="020B0604020202020204" pitchFamily="34" charset="0"/>
        </a:defRPr>
      </a:lvl2pPr>
      <a:lvl3pPr marL="1333500" indent="-457200" algn="l" rtl="0" eaLnBrk="0" fontAlgn="base" hangingPunct="0">
        <a:spcBef>
          <a:spcPts val="1600"/>
        </a:spcBef>
        <a:spcAft>
          <a:spcPct val="0"/>
        </a:spcAft>
        <a:buClr>
          <a:srgbClr val="D3002D"/>
        </a:buClr>
        <a:buSzPct val="100000"/>
        <a:buFont typeface="Arial" panose="020B0604020202020204" pitchFamily="34" charset="0"/>
        <a:buChar char="-"/>
        <a:defRPr sz="4800">
          <a:solidFill>
            <a:schemeClr val="tx1"/>
          </a:solidFill>
          <a:latin typeface="+mn-lt"/>
          <a:ea typeface="+mn-ea"/>
          <a:cs typeface="+mn-cs"/>
          <a:sym typeface="Arial" panose="020B0604020202020204" pitchFamily="34" charset="0"/>
        </a:defRPr>
      </a:lvl3pPr>
      <a:lvl4pPr marL="1790700" indent="-457200" algn="l" rtl="0" eaLnBrk="0" fontAlgn="base" hangingPunct="0">
        <a:spcBef>
          <a:spcPts val="1300"/>
        </a:spcBef>
        <a:spcAft>
          <a:spcPct val="0"/>
        </a:spcAft>
        <a:buClr>
          <a:srgbClr val="D3002D"/>
        </a:buClr>
        <a:buSzPct val="100000"/>
        <a:buFont typeface="Arial" panose="020B0604020202020204" pitchFamily="34" charset="0"/>
        <a:buChar char="-"/>
        <a:defRPr sz="4800">
          <a:solidFill>
            <a:schemeClr val="tx1"/>
          </a:solidFill>
          <a:latin typeface="+mn-lt"/>
          <a:ea typeface="+mn-ea"/>
          <a:cs typeface="+mn-cs"/>
          <a:sym typeface="Arial" panose="020B0604020202020204" pitchFamily="34" charset="0"/>
        </a:defRPr>
      </a:lvl4pPr>
      <a:lvl5pPr marL="2247900" indent="-457200" algn="l" rtl="0" eaLnBrk="0" fontAlgn="base" hangingPunct="0">
        <a:spcBef>
          <a:spcPts val="1300"/>
        </a:spcBef>
        <a:spcAft>
          <a:spcPct val="0"/>
        </a:spcAft>
        <a:buClr>
          <a:srgbClr val="D3002D"/>
        </a:buClr>
        <a:buSzPct val="100000"/>
        <a:buFont typeface="Arial" panose="020B0604020202020204" pitchFamily="34" charset="0"/>
        <a:buChar char="-"/>
        <a:defRPr sz="4800">
          <a:solidFill>
            <a:schemeClr val="tx1"/>
          </a:solidFill>
          <a:latin typeface="+mn-lt"/>
          <a:ea typeface="+mn-ea"/>
          <a:cs typeface="+mn-cs"/>
          <a:sym typeface="Arial" panose="020B0604020202020204" pitchFamily="34" charset="0"/>
        </a:defRPr>
      </a:lvl5pPr>
      <a:lvl6pPr marL="27051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6pPr>
      <a:lvl7pPr marL="31623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7pPr>
      <a:lvl8pPr marL="36195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8pPr>
      <a:lvl9pPr marL="4076700" indent="-457200" algn="l" rtl="0" fontAlgn="base">
        <a:spcBef>
          <a:spcPts val="1300"/>
        </a:spcBef>
        <a:spcAft>
          <a:spcPct val="0"/>
        </a:spcAft>
        <a:buClr>
          <a:srgbClr val="D3002D"/>
        </a:buClr>
        <a:buSzPct val="100000"/>
        <a:buFont typeface="Arial" charset="0"/>
        <a:buChar char="-"/>
        <a:defRPr sz="4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991941"/>
            <a:ext cx="24384000" cy="724058"/>
          </a:xfrm>
          <a:prstGeom prst="rect">
            <a:avLst/>
          </a:prstGeom>
          <a:gradFill flip="none" rotWithShape="1">
            <a:gsLst>
              <a:gs pos="100000">
                <a:schemeClr val="bg1"/>
              </a:gs>
              <a:gs pos="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27" name="Title Placeholder 1"/>
          <p:cNvSpPr>
            <a:spLocks noGrp="1"/>
          </p:cNvSpPr>
          <p:nvPr>
            <p:ph type="title"/>
          </p:nvPr>
        </p:nvSpPr>
        <p:spPr bwMode="auto">
          <a:xfrm>
            <a:off x="1308101" y="106500"/>
            <a:ext cx="22786107" cy="165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b" anchorCtr="0" compatLnSpc="1">
            <a:prstTxWarp prst="textNoShape">
              <a:avLst/>
            </a:prstTxWarp>
          </a:bodyPr>
          <a:lstStyle/>
          <a:p>
            <a:pPr lvl="0"/>
            <a:r>
              <a:rPr lang="en-US" dirty="0" smtClean="0"/>
              <a:t>Click to edit Master title</a:t>
            </a:r>
            <a:endParaRPr lang="en-US" dirty="0"/>
          </a:p>
        </p:txBody>
      </p:sp>
      <p:sp>
        <p:nvSpPr>
          <p:cNvPr id="1028" name="Text Placeholder 5"/>
          <p:cNvSpPr>
            <a:spLocks noGrp="1"/>
          </p:cNvSpPr>
          <p:nvPr>
            <p:ph type="body" idx="1"/>
          </p:nvPr>
        </p:nvSpPr>
        <p:spPr bwMode="auto">
          <a:xfrm>
            <a:off x="1308101" y="2078478"/>
            <a:ext cx="21945600" cy="10445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3"/>
          <p:cNvSpPr txBox="1">
            <a:spLocks/>
          </p:cNvSpPr>
          <p:nvPr/>
        </p:nvSpPr>
        <p:spPr>
          <a:xfrm>
            <a:off x="944665" y="13143226"/>
            <a:ext cx="7443907" cy="4794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333333">
                    <a:lumMod val="60000"/>
                    <a:lumOff val="40000"/>
                  </a:srgbClr>
                </a:solidFill>
                <a:effectLst/>
                <a:uLnTx/>
                <a:uFillTx/>
                <a:latin typeface="Calibri"/>
                <a:ea typeface="ＭＳ Ｐゴシック" charset="0"/>
                <a:cs typeface="Calibri"/>
              </a:rPr>
              <a:t>Confidential © 2015 Actian Corporation</a:t>
            </a:r>
            <a:endParaRPr kumimoji="0" lang="en-US" sz="1600" b="0" i="0" u="none" strike="noStrike" kern="1200" cap="none" spc="0" normalizeH="0" baseline="0" noProof="0" dirty="0">
              <a:ln>
                <a:noFill/>
              </a:ln>
              <a:solidFill>
                <a:srgbClr val="333333">
                  <a:lumMod val="60000"/>
                  <a:lumOff val="40000"/>
                </a:srgbClr>
              </a:solidFill>
              <a:effectLst/>
              <a:uLnTx/>
              <a:uFillTx/>
              <a:latin typeface="Calibri"/>
              <a:ea typeface="ＭＳ Ｐゴシック" charset="0"/>
              <a:cs typeface="Calibri"/>
            </a:endParaRPr>
          </a:p>
        </p:txBody>
      </p:sp>
      <p:sp>
        <p:nvSpPr>
          <p:cNvPr id="12" name="Rectangle 11"/>
          <p:cNvSpPr/>
          <p:nvPr/>
        </p:nvSpPr>
        <p:spPr>
          <a:xfrm>
            <a:off x="-665" y="1"/>
            <a:ext cx="210307" cy="1518118"/>
          </a:xfrm>
          <a:prstGeom prst="rect">
            <a:avLst/>
          </a:prstGeom>
          <a:solidFill>
            <a:srgbClr val="E366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p:cNvPicPr>
            <a:picLocks noChangeAspect="1"/>
          </p:cNvPicPr>
          <p:nvPr/>
        </p:nvPicPr>
        <p:blipFill>
          <a:blip r:embed="rId21"/>
          <a:stretch>
            <a:fillRect/>
          </a:stretch>
        </p:blipFill>
        <p:spPr>
          <a:xfrm>
            <a:off x="21796240" y="13104592"/>
            <a:ext cx="2297968" cy="539280"/>
          </a:xfrm>
          <a:prstGeom prst="rect">
            <a:avLst/>
          </a:prstGeom>
        </p:spPr>
      </p:pic>
      <p:sp>
        <p:nvSpPr>
          <p:cNvPr id="10" name="Footer Placeholder 3"/>
          <p:cNvSpPr txBox="1">
            <a:spLocks/>
          </p:cNvSpPr>
          <p:nvPr/>
        </p:nvSpPr>
        <p:spPr>
          <a:xfrm>
            <a:off x="1" y="13180070"/>
            <a:ext cx="887432" cy="389936"/>
          </a:xfrm>
          <a:prstGeom prst="rect">
            <a:avLst/>
          </a:prstGeom>
          <a:solidFill>
            <a:srgbClr val="1C1919"/>
          </a:solidFill>
        </p:spPr>
        <p:txBody>
          <a:bodyPr tIns="54864" anchor="ctr" anchorCtr="0"/>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1828800" rtl="0" eaLnBrk="1" fontAlgn="base" latinLnBrk="0" hangingPunct="1">
              <a:lnSpc>
                <a:spcPct val="100000"/>
              </a:lnSpc>
              <a:spcBef>
                <a:spcPct val="0"/>
              </a:spcBef>
              <a:spcAft>
                <a:spcPct val="0"/>
              </a:spcAft>
              <a:buClrTx/>
              <a:buSzTx/>
              <a:buFontTx/>
              <a:buNone/>
              <a:tabLst/>
              <a:defRPr/>
            </a:pPr>
            <a:fld id="{AAD52078-1D6A-474F-8C7E-D265585C1FC0}" type="slidenum">
              <a:rPr kumimoji="0" lang="en-US" sz="1600" b="0" i="0" u="none" strike="noStrike" kern="1200" cap="none" spc="0" normalizeH="0" baseline="0" noProof="0" smtClean="0">
                <a:ln>
                  <a:noFill/>
                </a:ln>
                <a:solidFill>
                  <a:prstClr val="white"/>
                </a:solidFill>
                <a:effectLst/>
                <a:uLnTx/>
                <a:uFillTx/>
                <a:latin typeface="Calibri"/>
                <a:ea typeface="ＭＳ Ｐゴシック" charset="0"/>
              </a:rPr>
              <a:pPr marL="0" marR="0" lvl="0" indent="0" algn="ctr" defTabSz="1828800" rtl="0" eaLnBrk="1" fontAlgn="base" latinLnBrk="0" hangingPunct="1">
                <a:lnSpc>
                  <a:spcPct val="100000"/>
                </a:lnSpc>
                <a:spcBef>
                  <a:spcPct val="0"/>
                </a:spcBef>
                <a:spcAft>
                  <a:spcPct val="0"/>
                </a:spcAft>
                <a:buClrTx/>
                <a:buSzTx/>
                <a:buFontTx/>
                <a:buNone/>
                <a:tabLst/>
                <a:defRPr/>
              </a:pPr>
              <a:t>‹#›</a:t>
            </a:fld>
            <a:r>
              <a:rPr kumimoji="0" lang="en-US" sz="1800" b="0" i="0" u="none" strike="noStrike" kern="1200" cap="none" spc="0" normalizeH="0" baseline="0" noProof="0" dirty="0" smtClean="0">
                <a:ln>
                  <a:noFill/>
                </a:ln>
                <a:solidFill>
                  <a:srgbClr val="333333">
                    <a:lumMod val="60000"/>
                    <a:lumOff val="40000"/>
                  </a:srgbClr>
                </a:solidFill>
                <a:effectLst/>
                <a:uLnTx/>
                <a:uFillTx/>
                <a:latin typeface="Calibri"/>
                <a:ea typeface="ＭＳ Ｐゴシック" charset="0"/>
              </a:rPr>
              <a:t>  </a:t>
            </a:r>
            <a:endParaRPr kumimoji="0" lang="en-US" sz="1800" b="0" i="0" u="none" strike="noStrike" kern="1200" cap="none" spc="0" normalizeH="0" baseline="0" noProof="0" dirty="0">
              <a:ln>
                <a:noFill/>
              </a:ln>
              <a:solidFill>
                <a:srgbClr val="333333">
                  <a:lumMod val="60000"/>
                  <a:lumOff val="40000"/>
                </a:srgbClr>
              </a:solidFill>
              <a:effectLst/>
              <a:uLnTx/>
              <a:uFillTx/>
              <a:latin typeface="Calibri"/>
              <a:ea typeface="ＭＳ Ｐゴシック" charset="0"/>
            </a:endParaRPr>
          </a:p>
        </p:txBody>
      </p:sp>
      <p:sp>
        <p:nvSpPr>
          <p:cNvPr id="11" name="Rectangle 10"/>
          <p:cNvSpPr/>
          <p:nvPr userDrawn="1"/>
        </p:nvSpPr>
        <p:spPr>
          <a:xfrm>
            <a:off x="0" y="12991941"/>
            <a:ext cx="24384000" cy="724058"/>
          </a:xfrm>
          <a:prstGeom prst="rect">
            <a:avLst/>
          </a:prstGeom>
          <a:gradFill flip="none" rotWithShape="1">
            <a:gsLst>
              <a:gs pos="100000">
                <a:schemeClr val="bg1"/>
              </a:gs>
              <a:gs pos="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ooter Placeholder 3"/>
          <p:cNvSpPr txBox="1">
            <a:spLocks/>
          </p:cNvSpPr>
          <p:nvPr userDrawn="1"/>
        </p:nvSpPr>
        <p:spPr>
          <a:xfrm>
            <a:off x="944665" y="13143226"/>
            <a:ext cx="7443907" cy="47942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l" defTabSz="18288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srgbClr val="333333">
                    <a:lumMod val="60000"/>
                    <a:lumOff val="40000"/>
                  </a:srgbClr>
                </a:solidFill>
                <a:effectLst/>
                <a:uLnTx/>
                <a:uFillTx/>
                <a:latin typeface="Calibri"/>
                <a:ea typeface="ＭＳ Ｐゴシック" charset="0"/>
                <a:cs typeface="Calibri"/>
              </a:rPr>
              <a:t>Confidential © 2016 Actian Corporation</a:t>
            </a:r>
            <a:endParaRPr kumimoji="0" lang="en-US" sz="1600" b="0" i="0" u="none" strike="noStrike" kern="1200" cap="none" spc="0" normalizeH="0" baseline="0" noProof="0" dirty="0">
              <a:ln>
                <a:noFill/>
              </a:ln>
              <a:solidFill>
                <a:srgbClr val="333333">
                  <a:lumMod val="60000"/>
                  <a:lumOff val="40000"/>
                </a:srgbClr>
              </a:solidFill>
              <a:effectLst/>
              <a:uLnTx/>
              <a:uFillTx/>
              <a:latin typeface="Calibri"/>
              <a:ea typeface="ＭＳ Ｐゴシック" charset="0"/>
              <a:cs typeface="Calibri"/>
            </a:endParaRPr>
          </a:p>
        </p:txBody>
      </p:sp>
      <p:sp>
        <p:nvSpPr>
          <p:cNvPr id="14" name="Rectangle 13"/>
          <p:cNvSpPr/>
          <p:nvPr userDrawn="1"/>
        </p:nvSpPr>
        <p:spPr>
          <a:xfrm>
            <a:off x="-665" y="1"/>
            <a:ext cx="210307" cy="1518118"/>
          </a:xfrm>
          <a:prstGeom prst="rect">
            <a:avLst/>
          </a:prstGeom>
          <a:solidFill>
            <a:srgbClr val="E366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8288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userDrawn="1"/>
        </p:nvPicPr>
        <p:blipFill>
          <a:blip r:embed="rId21"/>
          <a:stretch>
            <a:fillRect/>
          </a:stretch>
        </p:blipFill>
        <p:spPr>
          <a:xfrm>
            <a:off x="21796240" y="13104592"/>
            <a:ext cx="2297968" cy="539280"/>
          </a:xfrm>
          <a:prstGeom prst="rect">
            <a:avLst/>
          </a:prstGeom>
        </p:spPr>
      </p:pic>
      <p:sp>
        <p:nvSpPr>
          <p:cNvPr id="16" name="Footer Placeholder 3"/>
          <p:cNvSpPr txBox="1">
            <a:spLocks/>
          </p:cNvSpPr>
          <p:nvPr userDrawn="1"/>
        </p:nvSpPr>
        <p:spPr>
          <a:xfrm>
            <a:off x="1" y="13180070"/>
            <a:ext cx="887432" cy="389936"/>
          </a:xfrm>
          <a:prstGeom prst="rect">
            <a:avLst/>
          </a:prstGeom>
          <a:solidFill>
            <a:srgbClr val="1C1919"/>
          </a:solidFill>
        </p:spPr>
        <p:txBody>
          <a:bodyPr tIns="54864" anchor="ctr" anchorCtr="0"/>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marL="0" marR="0" lvl="0" indent="0" algn="ctr" defTabSz="1828800" rtl="0" eaLnBrk="1" fontAlgn="base" latinLnBrk="0" hangingPunct="1">
              <a:lnSpc>
                <a:spcPct val="100000"/>
              </a:lnSpc>
              <a:spcBef>
                <a:spcPct val="0"/>
              </a:spcBef>
              <a:spcAft>
                <a:spcPct val="0"/>
              </a:spcAft>
              <a:buClrTx/>
              <a:buSzTx/>
              <a:buFontTx/>
              <a:buNone/>
              <a:tabLst/>
              <a:defRPr/>
            </a:pPr>
            <a:fld id="{AAD52078-1D6A-474F-8C7E-D265585C1FC0}" type="slidenum">
              <a:rPr kumimoji="0" lang="en-US" sz="1600" b="0" i="0" u="none" strike="noStrike" kern="1200" cap="none" spc="0" normalizeH="0" baseline="0" noProof="0" smtClean="0">
                <a:ln>
                  <a:noFill/>
                </a:ln>
                <a:solidFill>
                  <a:prstClr val="white"/>
                </a:solidFill>
                <a:effectLst/>
                <a:uLnTx/>
                <a:uFillTx/>
                <a:latin typeface="Calibri"/>
                <a:ea typeface="ＭＳ Ｐゴシック" charset="0"/>
              </a:rPr>
              <a:pPr marL="0" marR="0" lvl="0" indent="0" algn="ctr" defTabSz="1828800" rtl="0" eaLnBrk="1" fontAlgn="base" latinLnBrk="0" hangingPunct="1">
                <a:lnSpc>
                  <a:spcPct val="100000"/>
                </a:lnSpc>
                <a:spcBef>
                  <a:spcPct val="0"/>
                </a:spcBef>
                <a:spcAft>
                  <a:spcPct val="0"/>
                </a:spcAft>
                <a:buClrTx/>
                <a:buSzTx/>
                <a:buFontTx/>
                <a:buNone/>
                <a:tabLst/>
                <a:defRPr/>
              </a:pPr>
              <a:t>‹#›</a:t>
            </a:fld>
            <a:r>
              <a:rPr kumimoji="0" lang="en-US" sz="1800" b="0" i="0" u="none" strike="noStrike" kern="1200" cap="none" spc="0" normalizeH="0" baseline="0" noProof="0" dirty="0" smtClean="0">
                <a:ln>
                  <a:noFill/>
                </a:ln>
                <a:solidFill>
                  <a:srgbClr val="333333">
                    <a:lumMod val="60000"/>
                    <a:lumOff val="40000"/>
                  </a:srgbClr>
                </a:solidFill>
                <a:effectLst/>
                <a:uLnTx/>
                <a:uFillTx/>
                <a:latin typeface="Calibri"/>
                <a:ea typeface="ＭＳ Ｐゴシック" charset="0"/>
              </a:rPr>
              <a:t>  </a:t>
            </a:r>
            <a:endParaRPr kumimoji="0" lang="en-US" sz="1800" b="0" i="0" u="none" strike="noStrike" kern="1200" cap="none" spc="0" normalizeH="0" baseline="0" noProof="0" dirty="0">
              <a:ln>
                <a:noFill/>
              </a:ln>
              <a:solidFill>
                <a:srgbClr val="333333">
                  <a:lumMod val="60000"/>
                  <a:lumOff val="40000"/>
                </a:srgbClr>
              </a:solidFill>
              <a:effectLst/>
              <a:uLnTx/>
              <a:uFillTx/>
              <a:latin typeface="Calibri"/>
              <a:ea typeface="ＭＳ Ｐゴシック" charset="0"/>
            </a:endParaRPr>
          </a:p>
        </p:txBody>
      </p:sp>
    </p:spTree>
    <p:extLst>
      <p:ext uri="{BB962C8B-B14F-4D97-AF65-F5344CB8AC3E}">
        <p14:creationId xmlns:p14="http://schemas.microsoft.com/office/powerpoint/2010/main" val="261089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timing>
    <p:tnLst>
      <p:par>
        <p:cTn id="1" dur="indefinite" restart="never" nodeType="tmRoot"/>
      </p:par>
    </p:tnLst>
  </p:timing>
  <p:hf hdr="0" ftr="0" dt="0"/>
  <p:txStyles>
    <p:titleStyle>
      <a:lvl1pPr algn="l" defTabSz="914400" rtl="0" eaLnBrk="1" fontAlgn="base" hangingPunct="1">
        <a:lnSpc>
          <a:spcPts val="5600"/>
        </a:lnSpc>
        <a:spcBef>
          <a:spcPct val="0"/>
        </a:spcBef>
        <a:spcAft>
          <a:spcPct val="0"/>
        </a:spcAft>
        <a:defRPr sz="5600" b="0" i="0" kern="1200">
          <a:solidFill>
            <a:schemeClr val="tx1"/>
          </a:solidFill>
          <a:latin typeface="Calibri"/>
          <a:ea typeface="ＭＳ Ｐゴシック" charset="0"/>
          <a:cs typeface="Calibri"/>
        </a:defRPr>
      </a:lvl1pPr>
      <a:lvl2pPr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2pPr>
      <a:lvl3pPr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3pPr>
      <a:lvl4pPr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4pPr>
      <a:lvl5pPr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5pPr>
      <a:lvl6pPr marL="914400"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6pPr>
      <a:lvl7pPr marL="1828800"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7pPr>
      <a:lvl8pPr marL="2743200"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8pPr>
      <a:lvl9pPr marL="3657600" algn="l" defTabSz="914400" rtl="0" eaLnBrk="1" fontAlgn="base" hangingPunct="1">
        <a:spcBef>
          <a:spcPct val="0"/>
        </a:spcBef>
        <a:spcAft>
          <a:spcPct val="0"/>
        </a:spcAft>
        <a:defRPr sz="6800">
          <a:solidFill>
            <a:schemeClr val="tx1"/>
          </a:solidFill>
          <a:latin typeface="Arial" charset="0"/>
          <a:ea typeface="ＭＳ Ｐゴシック" charset="0"/>
          <a:cs typeface="ＭＳ Ｐゴシック" charset="0"/>
        </a:defRPr>
      </a:lvl9pPr>
    </p:titleStyle>
    <p:bodyStyle>
      <a:lvl1pPr marL="731520" indent="-731520" algn="l" defTabSz="914400" rtl="0" eaLnBrk="1" fontAlgn="base" hangingPunct="1">
        <a:spcBef>
          <a:spcPts val="1200"/>
        </a:spcBef>
        <a:spcAft>
          <a:spcPts val="1800"/>
        </a:spcAft>
        <a:buClr>
          <a:schemeClr val="accent1"/>
        </a:buClr>
        <a:buSzPct val="110000"/>
        <a:buFontTx/>
        <a:buBlip>
          <a:blip r:embed="rId22"/>
        </a:buBlip>
        <a:defRPr sz="4400" kern="1200">
          <a:solidFill>
            <a:schemeClr val="tx1"/>
          </a:solidFill>
          <a:latin typeface="Calibri"/>
          <a:ea typeface="ＭＳ Ｐゴシック" charset="0"/>
          <a:cs typeface="Calibri"/>
        </a:defRPr>
      </a:lvl1pPr>
      <a:lvl2pPr marL="1335024" indent="-512064" algn="l" defTabSz="914400" rtl="0" eaLnBrk="1" fontAlgn="base" hangingPunct="1">
        <a:spcBef>
          <a:spcPts val="600"/>
        </a:spcBef>
        <a:spcAft>
          <a:spcPts val="1200"/>
        </a:spcAft>
        <a:buClr>
          <a:schemeClr val="tx1"/>
        </a:buClr>
        <a:buSzPct val="100000"/>
        <a:buFont typeface="Wingdings" charset="2"/>
        <a:buChar char="§"/>
        <a:defRPr sz="3600" kern="1200">
          <a:solidFill>
            <a:schemeClr val="tx1"/>
          </a:solidFill>
          <a:latin typeface="Calibri"/>
          <a:ea typeface="ＭＳ Ｐゴシック" charset="0"/>
          <a:cs typeface="Calibri"/>
        </a:defRPr>
      </a:lvl2pPr>
      <a:lvl3pPr marL="1920240" indent="-512064" algn="l" defTabSz="914400" rtl="0" eaLnBrk="1" fontAlgn="base" hangingPunct="1">
        <a:spcBef>
          <a:spcPts val="400"/>
        </a:spcBef>
        <a:spcAft>
          <a:spcPts val="1200"/>
        </a:spcAft>
        <a:buClr>
          <a:schemeClr val="tx1">
            <a:lumMod val="75000"/>
            <a:lumOff val="25000"/>
          </a:schemeClr>
        </a:buClr>
        <a:buSzPct val="95000"/>
        <a:buFont typeface="Arial"/>
        <a:buChar char="•"/>
        <a:defRPr sz="3200" kern="1200">
          <a:solidFill>
            <a:srgbClr val="7A7A7A"/>
          </a:solidFill>
          <a:latin typeface="Calibri"/>
          <a:ea typeface="ＭＳ Ｐゴシック" charset="0"/>
          <a:cs typeface="Calibri"/>
        </a:defRPr>
      </a:lvl3pPr>
      <a:lvl4pPr marL="2468880" indent="-571500" algn="l" defTabSz="914400" rtl="0" eaLnBrk="1" fontAlgn="base" hangingPunct="1">
        <a:spcBef>
          <a:spcPts val="400"/>
        </a:spcBef>
        <a:spcAft>
          <a:spcPts val="800"/>
        </a:spcAft>
        <a:buClr>
          <a:schemeClr val="tx1">
            <a:lumMod val="75000"/>
            <a:lumOff val="25000"/>
          </a:schemeClr>
        </a:buClr>
        <a:buSzPct val="100000"/>
        <a:buFont typeface="Lucida Grande"/>
        <a:buChar char="–"/>
        <a:defRPr sz="2800" kern="1200">
          <a:solidFill>
            <a:srgbClr val="7A7A7A"/>
          </a:solidFill>
          <a:latin typeface="Calibri"/>
          <a:ea typeface="ＭＳ Ｐゴシック" charset="0"/>
          <a:cs typeface="Calibri"/>
        </a:defRPr>
      </a:lvl4pPr>
      <a:lvl5pPr marL="2286000" indent="-457200" algn="l" defTabSz="914400" rtl="0" eaLnBrk="1" fontAlgn="base" hangingPunct="1">
        <a:spcBef>
          <a:spcPct val="20000"/>
        </a:spcBef>
        <a:spcAft>
          <a:spcPct val="0"/>
        </a:spcAft>
        <a:buFont typeface="Lucida Grande" charset="0"/>
        <a:buChar char="»"/>
        <a:defRPr sz="3000" kern="1200">
          <a:solidFill>
            <a:srgbClr val="999999"/>
          </a:solidFill>
          <a:latin typeface="Arial"/>
          <a:ea typeface="ＭＳ Ｐゴシック" charset="0"/>
          <a:cs typeface="Arial"/>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6.xml"/><Relationship Id="rId16"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a:lstStyle/>
          <a:p>
            <a:pPr eaLnBrk="1" hangingPunct="1"/>
            <a:r>
              <a:rPr lang="en-US" altLang="en-US"/>
              <a:t>Can you afford to drop ACID? </a:t>
            </a:r>
          </a:p>
        </p:txBody>
      </p:sp>
      <p:sp>
        <p:nvSpPr>
          <p:cNvPr id="8195" name="Rectangle 2"/>
          <p:cNvSpPr>
            <a:spLocks noGrp="1" noChangeArrowheads="1"/>
          </p:cNvSpPr>
          <p:nvPr>
            <p:ph type="body" idx="1"/>
          </p:nvPr>
        </p:nvSpPr>
        <p:spPr/>
        <p:txBody>
          <a:bodyPr/>
          <a:lstStyle/>
          <a:p>
            <a:pPr marL="914400" indent="-914400" eaLnBrk="1" hangingPunct="1"/>
            <a:r>
              <a:rPr lang="en-US" altLang="en-US"/>
              <a:t>Understanding real-world SQL requirements in the big data era</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a:lstStyle/>
          <a:p>
            <a:pPr eaLnBrk="1" hangingPunct="1"/>
            <a:r>
              <a:rPr lang="en-US" altLang="en-US"/>
              <a:t>Getting to Know Emma McGrattan</a:t>
            </a:r>
          </a:p>
        </p:txBody>
      </p:sp>
      <p:sp>
        <p:nvSpPr>
          <p:cNvPr id="9219" name="Rectangle 2"/>
          <p:cNvSpPr>
            <a:spLocks noGrp="1" noChangeArrowheads="1"/>
          </p:cNvSpPr>
          <p:nvPr>
            <p:ph type="body" idx="1"/>
          </p:nvPr>
        </p:nvSpPr>
        <p:spPr/>
        <p:txBody>
          <a:bodyPr/>
          <a:lstStyle/>
          <a:p>
            <a:r>
              <a:rPr lang="en-US" altLang="en-US" dirty="0"/>
              <a:t>I’ve worked with data since before it was “Big</a:t>
            </a:r>
            <a:r>
              <a:rPr lang="en-US" altLang="en-US" dirty="0" smtClean="0"/>
              <a:t>”.</a:t>
            </a:r>
            <a:endParaRPr lang="en-US" altLang="en-US" dirty="0"/>
          </a:p>
          <a:p>
            <a:r>
              <a:rPr lang="en-US" altLang="en-US" dirty="0"/>
              <a:t>Upon “retirement” I dream of opening a bar/bistro in Dublin, Amsterdam or </a:t>
            </a:r>
            <a:r>
              <a:rPr lang="en-US" altLang="en-US" dirty="0" smtClean="0"/>
              <a:t>Paris.</a:t>
            </a:r>
            <a:endParaRPr lang="en-US" altLang="en-US" dirty="0"/>
          </a:p>
          <a:p>
            <a:r>
              <a:rPr lang="en-US" altLang="en-US" dirty="0"/>
              <a:t>I once won an open mic comedy night and would love to do </a:t>
            </a:r>
            <a:r>
              <a:rPr lang="en-US" altLang="en-US" dirty="0" smtClean="0"/>
              <a:t>stand-up.</a:t>
            </a:r>
            <a:endParaRPr lang="en-US" altLang="en-US" dirty="0"/>
          </a:p>
          <a:p>
            <a:r>
              <a:rPr lang="en-US" altLang="en-US" dirty="0"/>
              <a:t>I was born and raised in Ireland but became an American Citizen in </a:t>
            </a:r>
            <a:r>
              <a:rPr lang="en-US" altLang="en-US" dirty="0" smtClean="0"/>
              <a:t>2011.</a:t>
            </a:r>
            <a:endParaRPr lang="en-US" altLang="en-US" dirty="0"/>
          </a:p>
          <a:p>
            <a:r>
              <a:rPr lang="en-US" altLang="en-US" dirty="0"/>
              <a:t>I would rather walk 150ft to my car to get my phone to control my lights and thermostats and avoid doing it the old fashioned way.</a:t>
            </a:r>
          </a:p>
          <a:p>
            <a:r>
              <a:rPr lang="en-US" altLang="en-US" dirty="0"/>
              <a:t>I’ve almost drowned five </a:t>
            </a:r>
            <a:r>
              <a:rPr lang="en-US" altLang="en-US" dirty="0" smtClean="0"/>
              <a:t>times.</a:t>
            </a:r>
            <a:endParaRPr lang="en-US" altLang="en-US" dirty="0"/>
          </a:p>
          <a:p>
            <a:r>
              <a:rPr lang="en-US" altLang="en-US" dirty="0"/>
              <a:t>I joined Mensa at age </a:t>
            </a:r>
            <a:r>
              <a:rPr lang="en-US" altLang="en-US" dirty="0" smtClean="0"/>
              <a:t>12.</a:t>
            </a:r>
            <a:endParaRPr lang="en-US" altLang="en-US" dirty="0"/>
          </a:p>
          <a:p>
            <a:r>
              <a:rPr lang="en-US" altLang="en-US" dirty="0"/>
              <a:t>I once announced on-stage at Comdex that I’d like to be a pornographer – I meant to say “photographer” – honestly I did!</a:t>
            </a:r>
          </a:p>
          <a:p>
            <a:pPr eaLnBrk="1" hangingPunct="1"/>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6084888" y="2733675"/>
            <a:ext cx="12776200" cy="9155113"/>
          </a:xfrm>
          <a:prstGeom prst="rect">
            <a:avLst/>
          </a:prstGeom>
          <a:gradFill flip="none" rotWithShape="1">
            <a:gsLst>
              <a:gs pos="52000">
                <a:srgbClr val="E6E6E6"/>
              </a:gs>
              <a:gs pos="0">
                <a:schemeClr val="bg1">
                  <a:lumMod val="75000"/>
                  <a:tint val="66000"/>
                  <a:satMod val="160000"/>
                </a:schemeClr>
              </a:gs>
              <a:gs pos="46000">
                <a:schemeClr val="bg1">
                  <a:lumMod val="75000"/>
                  <a:tint val="44500"/>
                  <a:satMod val="160000"/>
                </a:schemeClr>
              </a:gs>
              <a:gs pos="100000">
                <a:schemeClr val="bg1">
                  <a:lumMod val="75000"/>
                  <a:tint val="23500"/>
                  <a:satMod val="160000"/>
                </a:schemeClr>
              </a:gs>
            </a:gsLst>
            <a:lin ang="18900000" scaled="1"/>
            <a:tileRect/>
          </a:gradFill>
          <a:ln>
            <a:noFill/>
          </a:ln>
          <a:extLst/>
        </p:spPr>
        <p:txBody>
          <a:bodyPr wrap="none" anchor="ctr"/>
          <a:lstStyle/>
          <a:p>
            <a:pPr algn="ctr" eaLnBrk="1" hangingPunct="1">
              <a:defRPr/>
            </a:pPr>
            <a:endParaRPr lang="en-US" sz="22400" dirty="0">
              <a:solidFill>
                <a:srgbClr val="333333"/>
              </a:solidFill>
            </a:endParaRPr>
          </a:p>
        </p:txBody>
      </p:sp>
      <p:sp>
        <p:nvSpPr>
          <p:cNvPr id="23555" name="TextBox 3"/>
          <p:cNvSpPr txBox="1">
            <a:spLocks noChangeArrowheads="1"/>
          </p:cNvSpPr>
          <p:nvPr/>
        </p:nvSpPr>
        <p:spPr bwMode="auto">
          <a:xfrm>
            <a:off x="6223000" y="11869738"/>
            <a:ext cx="86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a:solidFill>
                  <a:srgbClr val="333333"/>
                </a:solidFill>
                <a:latin typeface="Calibri" panose="020F0502020204030204" pitchFamily="34" charset="0"/>
              </a:rPr>
              <a:t>None</a:t>
            </a:r>
          </a:p>
        </p:txBody>
      </p:sp>
      <p:sp>
        <p:nvSpPr>
          <p:cNvPr id="23556" name="TextBox 8"/>
          <p:cNvSpPr txBox="1">
            <a:spLocks noChangeArrowheads="1"/>
          </p:cNvSpPr>
          <p:nvPr/>
        </p:nvSpPr>
        <p:spPr bwMode="auto">
          <a:xfrm>
            <a:off x="17873663" y="11869738"/>
            <a:ext cx="99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a:solidFill>
                  <a:srgbClr val="333333"/>
                </a:solidFill>
                <a:latin typeface="Calibri" panose="020F0502020204030204" pitchFamily="34" charset="0"/>
              </a:rPr>
              <a:t>Native</a:t>
            </a:r>
          </a:p>
        </p:txBody>
      </p:sp>
      <p:sp>
        <p:nvSpPr>
          <p:cNvPr id="23557" name="TextBox 4"/>
          <p:cNvSpPr txBox="1">
            <a:spLocks noChangeArrowheads="1"/>
          </p:cNvSpPr>
          <p:nvPr/>
        </p:nvSpPr>
        <p:spPr bwMode="auto">
          <a:xfrm>
            <a:off x="4633913" y="10652125"/>
            <a:ext cx="148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a:solidFill>
                  <a:srgbClr val="333333"/>
                </a:solidFill>
                <a:latin typeface="Calibri" panose="020F0502020204030204" pitchFamily="34" charset="0"/>
              </a:rPr>
              <a:t>Immature</a:t>
            </a:r>
            <a:r>
              <a:rPr lang="en-US" altLang="en-US" sz="2200">
                <a:solidFill>
                  <a:srgbClr val="333333"/>
                </a:solidFill>
                <a:latin typeface="Calibri" panose="020F0502020204030204" pitchFamily="34" charset="0"/>
              </a:rPr>
              <a:t> </a:t>
            </a:r>
          </a:p>
        </p:txBody>
      </p:sp>
      <p:sp>
        <p:nvSpPr>
          <p:cNvPr id="23558" name="TextBox 10"/>
          <p:cNvSpPr txBox="1">
            <a:spLocks noChangeArrowheads="1"/>
          </p:cNvSpPr>
          <p:nvPr/>
        </p:nvSpPr>
        <p:spPr bwMode="auto">
          <a:xfrm>
            <a:off x="4613275" y="3308350"/>
            <a:ext cx="1362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a:solidFill>
                  <a:srgbClr val="333333"/>
                </a:solidFill>
                <a:latin typeface="Calibri" panose="020F0502020204030204" pitchFamily="34" charset="0"/>
              </a:rPr>
              <a:t>Industrial</a:t>
            </a:r>
            <a:endParaRPr lang="en-US" altLang="en-US" sz="2200">
              <a:solidFill>
                <a:srgbClr val="333333"/>
              </a:solidFill>
              <a:latin typeface="Calibri" panose="020F0502020204030204" pitchFamily="34" charset="0"/>
            </a:endParaRPr>
          </a:p>
          <a:p>
            <a:pPr eaLnBrk="1" hangingPunct="1"/>
            <a:r>
              <a:rPr lang="en-US" altLang="en-US" sz="2200">
                <a:solidFill>
                  <a:srgbClr val="333333"/>
                </a:solidFill>
                <a:latin typeface="Calibri" panose="020F0502020204030204" pitchFamily="34" charset="0"/>
              </a:rPr>
              <a:t>Strength</a:t>
            </a:r>
          </a:p>
        </p:txBody>
      </p:sp>
      <p:cxnSp>
        <p:nvCxnSpPr>
          <p:cNvPr id="10" name="Straight Arrow Connector 9"/>
          <p:cNvCxnSpPr/>
          <p:nvPr/>
        </p:nvCxnSpPr>
        <p:spPr>
          <a:xfrm flipV="1">
            <a:off x="6070600" y="2462213"/>
            <a:ext cx="68263" cy="9426575"/>
          </a:xfrm>
          <a:prstGeom prst="straightConnector1">
            <a:avLst/>
          </a:prstGeom>
          <a:ln w="22225">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078538" y="11869738"/>
            <a:ext cx="13047662" cy="50800"/>
          </a:xfrm>
          <a:prstGeom prst="straightConnector1">
            <a:avLst/>
          </a:prstGeom>
          <a:ln w="22225">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618889" y="5309888"/>
            <a:ext cx="800219" cy="4425186"/>
          </a:xfrm>
          <a:prstGeom prst="rect">
            <a:avLst/>
          </a:prstGeom>
          <a:noFill/>
        </p:spPr>
        <p:txBody>
          <a:bodyPr vert="vert270" wrap="none">
            <a:spAutoFit/>
          </a:bodyPr>
          <a:lstStyle/>
          <a:p>
            <a:pPr algn="ctr" eaLnBrk="1" hangingPunct="1">
              <a:defRPr/>
            </a:pPr>
            <a:r>
              <a:rPr lang="en-US" sz="4000" dirty="0">
                <a:solidFill>
                  <a:srgbClr val="0070C0"/>
                </a:solidFill>
                <a:latin typeface="Calibri"/>
                <a:cs typeface="Calibri"/>
              </a:rPr>
              <a:t>Enterprise Readiness</a:t>
            </a:r>
            <a:endParaRPr lang="en-US" sz="500" dirty="0">
              <a:solidFill>
                <a:srgbClr val="0070C0"/>
              </a:solidFill>
              <a:latin typeface="Calibri"/>
              <a:cs typeface="Calibri"/>
            </a:endParaRPr>
          </a:p>
        </p:txBody>
      </p:sp>
      <p:sp>
        <p:nvSpPr>
          <p:cNvPr id="23562" name="TextBox 16"/>
          <p:cNvSpPr txBox="1">
            <a:spLocks noChangeArrowheads="1"/>
          </p:cNvSpPr>
          <p:nvPr/>
        </p:nvSpPr>
        <p:spPr bwMode="auto">
          <a:xfrm>
            <a:off x="10621963" y="12436475"/>
            <a:ext cx="46529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4000">
                <a:solidFill>
                  <a:srgbClr val="0070C0"/>
                </a:solidFill>
                <a:latin typeface="Calibri" panose="020F0502020204030204" pitchFamily="34" charset="0"/>
              </a:rPr>
              <a:t>Hadoop</a:t>
            </a:r>
            <a:r>
              <a:rPr lang="en-US" altLang="en-US" sz="4400">
                <a:solidFill>
                  <a:srgbClr val="0070C0"/>
                </a:solidFill>
                <a:latin typeface="Calibri" panose="020F0502020204030204" pitchFamily="34" charset="0"/>
              </a:rPr>
              <a:t> Integration</a:t>
            </a:r>
            <a:endParaRPr lang="en-US" altLang="en-US" sz="600">
              <a:solidFill>
                <a:srgbClr val="0070C0"/>
              </a:solidFill>
              <a:latin typeface="Calibri" panose="020F0502020204030204" pitchFamily="34" charset="0"/>
            </a:endParaRPr>
          </a:p>
        </p:txBody>
      </p:sp>
      <p:cxnSp>
        <p:nvCxnSpPr>
          <p:cNvPr id="33" name="Straight Connector 32"/>
          <p:cNvCxnSpPr>
            <a:endCxn id="18" idx="2"/>
          </p:cNvCxnSpPr>
          <p:nvPr/>
        </p:nvCxnSpPr>
        <p:spPr>
          <a:xfrm flipH="1">
            <a:off x="12472988" y="2463800"/>
            <a:ext cx="347662" cy="9424988"/>
          </a:xfrm>
          <a:prstGeom prst="line">
            <a:avLst/>
          </a:prstGeom>
          <a:ln w="1270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8" idx="1"/>
            <a:endCxn id="18" idx="3"/>
          </p:cNvCxnSpPr>
          <p:nvPr/>
        </p:nvCxnSpPr>
        <p:spPr>
          <a:xfrm>
            <a:off x="6084888" y="7312025"/>
            <a:ext cx="12776200" cy="0"/>
          </a:xfrm>
          <a:prstGeom prst="line">
            <a:avLst/>
          </a:prstGeom>
          <a:ln w="1270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3565" name="TextBox 38"/>
          <p:cNvSpPr txBox="1">
            <a:spLocks noChangeArrowheads="1"/>
          </p:cNvSpPr>
          <p:nvPr/>
        </p:nvSpPr>
        <p:spPr bwMode="auto">
          <a:xfrm>
            <a:off x="4559300" y="6850063"/>
            <a:ext cx="1558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a:solidFill>
                  <a:srgbClr val="333333"/>
                </a:solidFill>
                <a:latin typeface="Calibri" panose="020F0502020204030204" pitchFamily="34" charset="0"/>
              </a:rPr>
              <a:t>Production</a:t>
            </a:r>
          </a:p>
          <a:p>
            <a:pPr eaLnBrk="1" hangingPunct="1"/>
            <a:r>
              <a:rPr lang="en-US" altLang="en-US" sz="2400">
                <a:solidFill>
                  <a:srgbClr val="333333"/>
                </a:solidFill>
                <a:latin typeface="Calibri" panose="020F0502020204030204" pitchFamily="34" charset="0"/>
              </a:rPr>
              <a:t>Ready</a:t>
            </a:r>
          </a:p>
        </p:txBody>
      </p:sp>
      <p:sp>
        <p:nvSpPr>
          <p:cNvPr id="45" name="Oval 44"/>
          <p:cNvSpPr/>
          <p:nvPr/>
        </p:nvSpPr>
        <p:spPr bwMode="auto">
          <a:xfrm>
            <a:off x="9637713" y="3027363"/>
            <a:ext cx="3475037" cy="3475037"/>
          </a:xfrm>
          <a:prstGeom prst="ellipse">
            <a:avLst/>
          </a:prstGeom>
          <a:noFill/>
          <a:ln w="34925">
            <a:solidFill>
              <a:schemeClr val="tx1">
                <a:lumMod val="75000"/>
              </a:schemeClr>
            </a:solidFill>
          </a:ln>
          <a:extLst/>
        </p:spPr>
        <p:txBody>
          <a:bodyPr wrap="none" anchor="ctr"/>
          <a:lstStyle/>
          <a:p>
            <a:pPr algn="ctr" eaLnBrk="1" hangingPunct="1">
              <a:defRPr/>
            </a:pPr>
            <a:endParaRPr lang="en-US" sz="22400">
              <a:solidFill>
                <a:srgbClr val="333333"/>
              </a:solidFill>
            </a:endParaRPr>
          </a:p>
        </p:txBody>
      </p:sp>
      <p:pic>
        <p:nvPicPr>
          <p:cNvPr id="23567" name="Picture 5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84488" y="3597275"/>
            <a:ext cx="20399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Box 56"/>
          <p:cNvSpPr txBox="1">
            <a:spLocks noChangeArrowheads="1"/>
          </p:cNvSpPr>
          <p:nvPr/>
        </p:nvSpPr>
        <p:spPr bwMode="auto">
          <a:xfrm>
            <a:off x="15473363" y="4403725"/>
            <a:ext cx="2857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b="1">
                <a:solidFill>
                  <a:srgbClr val="333333"/>
                </a:solidFill>
                <a:latin typeface="Calibri" panose="020F0502020204030204" pitchFamily="34" charset="0"/>
              </a:rPr>
              <a:t>VECTOR in HADOOP</a:t>
            </a:r>
          </a:p>
          <a:p>
            <a:pPr eaLnBrk="1" hangingPunct="1"/>
            <a:r>
              <a:rPr lang="en-US" altLang="en-US" sz="2000">
                <a:solidFill>
                  <a:srgbClr val="333333"/>
                </a:solidFill>
                <a:latin typeface="Calibri" panose="020F0502020204030204" pitchFamily="34" charset="0"/>
              </a:rPr>
              <a:t>Modern, Super Scaling</a:t>
            </a:r>
          </a:p>
          <a:p>
            <a:pPr eaLnBrk="1" hangingPunct="1"/>
            <a:r>
              <a:rPr lang="en-US" altLang="en-US" sz="2000">
                <a:solidFill>
                  <a:srgbClr val="333333"/>
                </a:solidFill>
                <a:latin typeface="Calibri" panose="020F0502020204030204" pitchFamily="34" charset="0"/>
              </a:rPr>
              <a:t>Columnar Analytic Engine</a:t>
            </a:r>
          </a:p>
        </p:txBody>
      </p:sp>
      <p:sp>
        <p:nvSpPr>
          <p:cNvPr id="23569" name="Title 3"/>
          <p:cNvSpPr>
            <a:spLocks noGrp="1"/>
          </p:cNvSpPr>
          <p:nvPr>
            <p:ph type="title"/>
          </p:nvPr>
        </p:nvSpPr>
        <p:spPr/>
        <p:txBody>
          <a:bodyPr/>
          <a:lstStyle/>
          <a:p>
            <a:r>
              <a:rPr lang="en-US" altLang="en-US"/>
              <a:t>The SQL in Hadoop Landscape</a:t>
            </a:r>
          </a:p>
        </p:txBody>
      </p:sp>
      <p:sp>
        <p:nvSpPr>
          <p:cNvPr id="23570" name="TextBox 42"/>
          <p:cNvSpPr txBox="1">
            <a:spLocks noChangeArrowheads="1"/>
          </p:cNvSpPr>
          <p:nvPr/>
        </p:nvSpPr>
        <p:spPr bwMode="auto">
          <a:xfrm>
            <a:off x="11618913" y="11869738"/>
            <a:ext cx="153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a:solidFill>
                  <a:srgbClr val="333333"/>
                </a:solidFill>
                <a:latin typeface="Calibri" panose="020F0502020204030204" pitchFamily="34" charset="0"/>
              </a:rPr>
              <a:t>Connected</a:t>
            </a:r>
          </a:p>
        </p:txBody>
      </p:sp>
      <p:grpSp>
        <p:nvGrpSpPr>
          <p:cNvPr id="3" name="Group 2"/>
          <p:cNvGrpSpPr/>
          <p:nvPr/>
        </p:nvGrpSpPr>
        <p:grpSpPr>
          <a:xfrm>
            <a:off x="14159202" y="7764689"/>
            <a:ext cx="4389437" cy="3287712"/>
            <a:chOff x="14159202" y="7764689"/>
            <a:chExt cx="4389437" cy="3287712"/>
          </a:xfrm>
        </p:grpSpPr>
        <p:sp>
          <p:nvSpPr>
            <p:cNvPr id="21" name="Oval 20"/>
            <p:cNvSpPr/>
            <p:nvPr/>
          </p:nvSpPr>
          <p:spPr bwMode="auto">
            <a:xfrm>
              <a:off x="14159202" y="7942489"/>
              <a:ext cx="3108326" cy="3109912"/>
            </a:xfrm>
            <a:prstGeom prst="ellipse">
              <a:avLst/>
            </a:prstGeom>
            <a:noFill/>
            <a:ln w="34925">
              <a:solidFill>
                <a:schemeClr val="tx1">
                  <a:lumMod val="75000"/>
                </a:schemeClr>
              </a:solidFill>
            </a:ln>
            <a:extLst/>
          </p:spPr>
          <p:txBody>
            <a:bodyPr wrap="none" anchor="ctr"/>
            <a:lstStyle/>
            <a:p>
              <a:pPr algn="ctr" eaLnBrk="1" hangingPunct="1">
                <a:defRPr/>
              </a:pPr>
              <a:endParaRPr lang="en-US" sz="22400">
                <a:solidFill>
                  <a:srgbClr val="333333"/>
                </a:solidFill>
              </a:endParaRPr>
            </a:p>
          </p:txBody>
        </p:sp>
        <p:sp>
          <p:nvSpPr>
            <p:cNvPr id="23592" name="TextBox 26"/>
            <p:cNvSpPr txBox="1">
              <a:spLocks noChangeArrowheads="1"/>
            </p:cNvSpPr>
            <p:nvPr/>
          </p:nvSpPr>
          <p:spPr bwMode="auto">
            <a:xfrm>
              <a:off x="17019299" y="7764689"/>
              <a:ext cx="1529340" cy="83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b="1">
                  <a:solidFill>
                    <a:srgbClr val="333333"/>
                  </a:solidFill>
                  <a:latin typeface="Calibri" panose="020F0502020204030204" pitchFamily="34" charset="0"/>
                </a:rPr>
                <a:t>SQL Query</a:t>
              </a:r>
              <a:br>
                <a:rPr lang="en-US" altLang="en-US" sz="2400" b="1">
                  <a:solidFill>
                    <a:srgbClr val="333333"/>
                  </a:solidFill>
                  <a:latin typeface="Calibri" panose="020F0502020204030204" pitchFamily="34" charset="0"/>
                </a:rPr>
              </a:br>
              <a:r>
                <a:rPr lang="en-US" altLang="en-US" sz="2400" b="1">
                  <a:solidFill>
                    <a:srgbClr val="333333"/>
                  </a:solidFill>
                  <a:latin typeface="Calibri" panose="020F0502020204030204" pitchFamily="34" charset="0"/>
                </a:rPr>
                <a:t>Engines</a:t>
              </a:r>
            </a:p>
          </p:txBody>
        </p:sp>
        <p:pic>
          <p:nvPicPr>
            <p:cNvPr id="23593" name="Picture 1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32409" y="8464309"/>
              <a:ext cx="1879259" cy="101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4" name="Picture 1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75904" y="9072738"/>
              <a:ext cx="986158" cy="9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5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41693" y="9818838"/>
              <a:ext cx="1769975" cy="76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73" name="Picture 2" descr="http://modernmedia.co/wp-content/uploads/2012/08/Teradata-Logo-620x265.gif"/>
          <p:cNvPicPr>
            <a:picLocks noChangeAspect="1" noChangeArrowheads="1"/>
          </p:cNvPicPr>
          <p:nvPr/>
        </p:nvPicPr>
        <p:blipFill>
          <a:blip r:embed="rId7">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10674350" y="5835650"/>
            <a:ext cx="12811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7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8600" y="5335588"/>
            <a:ext cx="21399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7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959975" y="4387850"/>
            <a:ext cx="117316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78"/>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80800" y="4256088"/>
            <a:ext cx="1284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7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0350" y="3452813"/>
            <a:ext cx="163195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TextBox 80"/>
          <p:cNvSpPr txBox="1">
            <a:spLocks noChangeArrowheads="1"/>
          </p:cNvSpPr>
          <p:nvPr/>
        </p:nvSpPr>
        <p:spPr bwMode="auto">
          <a:xfrm>
            <a:off x="10763250" y="3900488"/>
            <a:ext cx="11096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200" b="1">
                <a:solidFill>
                  <a:srgbClr val="333333"/>
                </a:solidFill>
                <a:latin typeface="Calibri" panose="020F0502020204030204" pitchFamily="34" charset="0"/>
              </a:rPr>
              <a:t>MATRIX</a:t>
            </a:r>
          </a:p>
        </p:txBody>
      </p:sp>
      <p:sp>
        <p:nvSpPr>
          <p:cNvPr id="23579" name="TextBox 81"/>
          <p:cNvSpPr txBox="1">
            <a:spLocks noChangeArrowheads="1"/>
          </p:cNvSpPr>
          <p:nvPr/>
        </p:nvSpPr>
        <p:spPr bwMode="auto">
          <a:xfrm>
            <a:off x="7794625" y="4068763"/>
            <a:ext cx="1639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b="1">
                <a:solidFill>
                  <a:srgbClr val="333333"/>
                </a:solidFill>
                <a:latin typeface="Calibri" panose="020F0502020204030204" pitchFamily="34" charset="0"/>
              </a:rPr>
              <a:t>Traditional</a:t>
            </a:r>
            <a:br>
              <a:rPr lang="en-US" altLang="en-US" sz="2400" b="1">
                <a:solidFill>
                  <a:srgbClr val="333333"/>
                </a:solidFill>
                <a:latin typeface="Calibri" panose="020F0502020204030204" pitchFamily="34" charset="0"/>
              </a:rPr>
            </a:br>
            <a:r>
              <a:rPr lang="en-US" altLang="en-US" sz="2400" b="1">
                <a:solidFill>
                  <a:srgbClr val="333333"/>
                </a:solidFill>
                <a:latin typeface="Calibri" panose="020F0502020204030204" pitchFamily="34" charset="0"/>
              </a:rPr>
              <a:t>Enterprise</a:t>
            </a:r>
            <a:br>
              <a:rPr lang="en-US" altLang="en-US" sz="2400" b="1">
                <a:solidFill>
                  <a:srgbClr val="333333"/>
                </a:solidFill>
                <a:latin typeface="Calibri" panose="020F0502020204030204" pitchFamily="34" charset="0"/>
              </a:rPr>
            </a:br>
            <a:r>
              <a:rPr lang="en-US" altLang="en-US" sz="2400" b="1">
                <a:solidFill>
                  <a:srgbClr val="333333"/>
                </a:solidFill>
                <a:latin typeface="Calibri" panose="020F0502020204030204" pitchFamily="34" charset="0"/>
              </a:rPr>
              <a:t>Data</a:t>
            </a:r>
          </a:p>
          <a:p>
            <a:pPr eaLnBrk="1" hangingPunct="1"/>
            <a:r>
              <a:rPr lang="en-US" altLang="en-US" sz="2400" b="1">
                <a:solidFill>
                  <a:srgbClr val="333333"/>
                </a:solidFill>
                <a:latin typeface="Calibri" panose="020F0502020204030204" pitchFamily="34" charset="0"/>
              </a:rPr>
              <a:t>Warehouse</a:t>
            </a:r>
          </a:p>
        </p:txBody>
      </p:sp>
      <p:pic>
        <p:nvPicPr>
          <p:cNvPr id="23580" name="Picture 8" descr="http://inside-bigdata.com/wp-content/uploads/2014/02/Splicemachine.jp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7163" y="7723188"/>
            <a:ext cx="11779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14"/>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85825" y="7194550"/>
            <a:ext cx="6937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82" name="Group 84"/>
          <p:cNvGrpSpPr>
            <a:grpSpLocks/>
          </p:cNvGrpSpPr>
          <p:nvPr/>
        </p:nvGrpSpPr>
        <p:grpSpPr bwMode="auto">
          <a:xfrm>
            <a:off x="11360150" y="6937375"/>
            <a:ext cx="3044825" cy="2265363"/>
            <a:chOff x="3778128" y="4776138"/>
            <a:chExt cx="1522453" cy="1132582"/>
          </a:xfrm>
        </p:grpSpPr>
        <p:sp>
          <p:nvSpPr>
            <p:cNvPr id="23585" name="Oval 85"/>
            <p:cNvSpPr>
              <a:spLocks noChangeArrowheads="1"/>
            </p:cNvSpPr>
            <p:nvPr/>
          </p:nvSpPr>
          <p:spPr bwMode="auto">
            <a:xfrm>
              <a:off x="4409652" y="4776138"/>
              <a:ext cx="890929" cy="90557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3200"/>
            </a:p>
          </p:txBody>
        </p:sp>
        <p:sp>
          <p:nvSpPr>
            <p:cNvPr id="23586" name="TextBox 88"/>
            <p:cNvSpPr txBox="1">
              <a:spLocks noChangeArrowheads="1"/>
            </p:cNvSpPr>
            <p:nvPr/>
          </p:nvSpPr>
          <p:spPr bwMode="auto">
            <a:xfrm>
              <a:off x="3778128" y="5308555"/>
              <a:ext cx="778386" cy="6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2400" b="1">
                  <a:solidFill>
                    <a:srgbClr val="333333"/>
                  </a:solidFill>
                  <a:latin typeface="Calibri" panose="020F0502020204030204" pitchFamily="34" charset="0"/>
                </a:rPr>
                <a:t>Ported</a:t>
              </a:r>
              <a:br>
                <a:rPr lang="en-US" altLang="en-US" sz="2400" b="1">
                  <a:solidFill>
                    <a:srgbClr val="333333"/>
                  </a:solidFill>
                  <a:latin typeface="Calibri" panose="020F0502020204030204" pitchFamily="34" charset="0"/>
                </a:rPr>
              </a:br>
              <a:r>
                <a:rPr lang="en-US" altLang="en-US" sz="2400" b="1">
                  <a:solidFill>
                    <a:srgbClr val="333333"/>
                  </a:solidFill>
                  <a:latin typeface="Calibri" panose="020F0502020204030204" pitchFamily="34" charset="0"/>
                </a:rPr>
                <a:t>Traditional</a:t>
              </a:r>
              <a:br>
                <a:rPr lang="en-US" altLang="en-US" sz="2400" b="1">
                  <a:solidFill>
                    <a:srgbClr val="333333"/>
                  </a:solidFill>
                  <a:latin typeface="Calibri" panose="020F0502020204030204" pitchFamily="34" charset="0"/>
                </a:rPr>
              </a:br>
              <a:r>
                <a:rPr lang="en-US" altLang="en-US" sz="2400" b="1">
                  <a:solidFill>
                    <a:srgbClr val="333333"/>
                  </a:solidFill>
                  <a:latin typeface="Calibri" panose="020F0502020204030204" pitchFamily="34" charset="0"/>
                </a:rPr>
                <a:t>RDBMS</a:t>
              </a:r>
            </a:p>
          </p:txBody>
        </p:sp>
      </p:grpSp>
      <p:pic>
        <p:nvPicPr>
          <p:cNvPr id="23583" name="Picture 89"/>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46050" y="7229475"/>
            <a:ext cx="8239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Oval 90"/>
          <p:cNvSpPr>
            <a:spLocks noChangeArrowheads="1"/>
          </p:cNvSpPr>
          <p:nvPr/>
        </p:nvSpPr>
        <p:spPr bwMode="auto">
          <a:xfrm>
            <a:off x="14993938" y="3027363"/>
            <a:ext cx="3475037" cy="3475037"/>
          </a:xfrm>
          <a:prstGeom prst="ellipse">
            <a:avLst/>
          </a:pr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2400">
              <a:solidFill>
                <a:srgbClr val="333333"/>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endParaRPr lang="en-US" altLang="en-US"/>
          </a:p>
        </p:txBody>
      </p:sp>
      <p:sp>
        <p:nvSpPr>
          <p:cNvPr id="16387" name="Rectangle 2"/>
          <p:cNvSpPr>
            <a:spLocks noGrp="1" noChangeArrowheads="1"/>
          </p:cNvSpPr>
          <p:nvPr>
            <p:ph type="body" idx="1"/>
          </p:nvPr>
        </p:nvSpPr>
        <p:spPr/>
        <p:txBody>
          <a:bodyPr/>
          <a:lstStyle/>
          <a:p>
            <a:pPr eaLnBrk="1" hangingPunct="1"/>
            <a:endParaRPr lang="en-US" altLang="en-US"/>
          </a:p>
        </p:txBody>
      </p:sp>
      <p:sp>
        <p:nvSpPr>
          <p:cNvPr id="16388" name="AutoShape 4" descr="data:image/jpeg;base64,/9j/4AAQSkZJRgABAQAAAQABAAD/2wCEAAkGBxMTEhUSExMWFhIXGB8bGRgYGB0fGxsdIiIgHiIiIB4dHyggIB8nHiAfIjEiJSkuLy4uICEzODMsNygtLisBCgoKDg0OGxAQGzAmICM4MjEtNTcvLzYyMjUzNzIwNzcvMzIyLy0vKy8vLjIwMjAwLzIyLTItKzAtMDItLTAvL//AABEIALIBGwMBEQACEQEDEQH/xAAbAAADAQEBAQEAAAAAAAAAAAAEBQYDBwIBAP/EAEAQAAICAQIFAwIEBAMGBQUBAAECAxESBCEABRMiMQZBUTJhFCNCcQdSgZEzYqEVJIKxwfBDU3Ky0RaSouHxF//EABsBAAIDAQEBAAAAAAAAAAAAAAQFAgMGAQcA/8QAQREAAQIEBAMHAwMDAwMDBAMAAQIRAAMEIRIxQVEFYXETIoGRobHwMsHRBhThI0LxFVJyM2KCJJLCQ6Ky0hY04v/aAAwDAQACEQMRAD8AgddEFjRgtSSllQkgKgXFRvY/Scr/AMwvcAicydjnKSPpS1vnSHvEFJkI7S4KnwtoBYeJufgIN9Kcv66ETV+D07FpCCxeWQ12Kas5HHYC9wAe7gilpgpRmHL57Rh+J165aglF5i8n0GpP88ycoN5z6hlYlBCpEWOEdgQQA3QIFZyVRBB2IGOwOXZ1Sl8ILA5DUt86DrEqDhK56e6SRdzqSee2dmJIz0ZZzDVl41fqOXyQ+6KAHCgKwCoq+DkLIoAnbZcJsztCk5fNM4ff6bSSpPdDncvf7X+awFNq5IpVMbkLikihzmAfP6u4URYBO2/sxs2jT2hIX5/LZRT/AKfJng6enzr46CDo+bZog1GmTJ8cWQLkRVKacEEUrbFt2snyOL1ibLBdVvn8wom0CpX9RC/Avr092sBB2p1LNHEFhSMMdrBLtdmjHGMmJV1IANULAG4UT96pyhJJI+ZwUjhOBPbT1pCd/LX475wGNQ4z2iAoEuBHivdYeov1H6QoYlSKsUBwTJTNfGba9PzA9QiSVJRLxEmzXc8hsGuXzfm8PNVyzVzwJrXZO+UKrsS0qXY7UoJGtfFt4JNjYObxuSFqlJSSpIdzl4a+0M+G/plpwkzTgCh9IGYZ7l3JYWu2jbh6KF1LI8rkZlST7AMTuFW6Lb19x7DhrRzlrpe1w4ibgBn03jUJ/SfDQjH2ZWXt3iGs2ny/UxrpIZXKQpNilZFXVSoxXFSRQpQoqrA+3EeKVYo5KVjMt3bfbbygOr/SPD1kKQlSVYXNySCVBn5l1XzscoEfl8hCyNH0jNtHOr9tXvkPqwxBIDeQRuSACunV1LOlqCg6k6avy+b3tCSnoa7htUgyJncBuWs177c/YXLGaROlJ0Hh7cQv5bdyyKqliMgDUgIcLuWFki7AAp1VWITKZZCs+oJsNi2XtD6n4rIpkPPVgDsFXIB/7rGxzuCHd431piVSDMlH9EqtG3/I2f2A4dS/1FVoGCop/K3vD2XXy6mWU4pcxJzZYZuecL5dT+J0ciXboCwKtZ7TYs0O7aifcEMPPDSTUprZS0EMRv8AmPJ6ukTw3iSJshXcUbNpy3tYgwm5TIJU6gXBgrIaPlwO1gDe1E2BVX8DbLzHQWj1DhtSqeErSGUcSSdHAGEjoFHLLZsjoNWIYdDI3lHKN9g2SkH5AoH+nGkmjHRS1DRvxGA4QtVJxiYF2Gvsfcx40UzG4pxWnmPbf6LOIZT7APsR4FqfBNoqoS8RmSfqTmNxz+esbGWSpBRO+k+l2xDli00dJyJjHTx4M8MwArbPxtuPPz2kgn4v44oKrpWjr89oZUy0TZM2mn2sRi88z1BN87mwgzliLKuU7rFHGVUNLchBxtVjiGxxGC+LK5VdGmU2olyP+ih1G/3+eMearpZhmFFwdQPIuc73yIAsYZM2h7SH16AoxDGNSCRjk4VY940S7tdwQNq4GHE6rF9SbafbqcomvhygP+m/x931fOxgTmOhA6erjnE0TSYqYwFnDElgMR/iEWpNUMj4IU8HU9d+5mdlUS78vlvjwJ2QQhSUWbMKyt1ytkb2yMe4J6ZDM7POLGEGNi9vzJALBxTdQWIwPjxx9/RoyVYj0+faPpdHU17IkJGE/wBygb690XJAuQS2oEb6bURsC6DToLonoSySeRTdRkIYEXe2QI3U8cPEKtV5Uotvn7W/OhgkcHpZazLqKkkjTEEDyuctLMY+aXXRrqOjNqHMcgXpuEVGWzTEoF3IHdh9wBe/A8+v4gkOSUkZgjPpDSTwjhSnCEhRIDd8q8LHM6eXTzznQGNyNpDfaxKJLj5sSwbUV7gSDVURvt9L4tNI/rAHmHH8vHE8FlKBVSTFIIzSS48joz5MRYaxryeWMldNqpNTGsrYrMGuzQ/LlV8gjUR3LsQQfnic6qqkSjNp1YkXscxCKfTYJ2KckBSQCQ2mikkM6eZducUWplh1LSGcdLSwrlpHQbiNCYnXx3KWQGjf6f24UoM6nI7EupVleN/v7xbPSpKJZWP+o7AZ6MOpBEFcw5yuk6c08QbWMo/CaOwFgQ7K8nw58fbcDwzccpKGZVrMqV9I+pX+47Dl8OghgiVLpBjmEFZ8hyHLc69IH1CyBRrZpmm1ftIjflx3+lF8BPbfdj5PGspaaVSo7JCA2ri5+/llDGnpk1K099n1GQttrsNzFHpIjp9W+o1OoQvhTARNjFarTK5JBIH+StyL4qUkzpQEtJbqL32/mF9Xxunln9qpTOXFi9w2gb8XER/O/VWq1SaiLT6lego3kZe+UDcFAVtFsbNvv4B34HnVVPJKezT3t9B6sTF/DeE1iwtU6bzHdYtobXY78rQphZWUPoknXoYzSBgrSxS2CclJDyxn+YAECxZBxAwniegya5VluAq9x7dNuWcKZsmfTVfbtcWIU9//ANfGx1Y94+fUHP2mLBoMzLjIyrixWxRAkWiY2XcB6ZSBswUUNT8FnyFYElwnIg2bQtoX8xD+RxekKO0Nv7SCG6guwI55g75Bjyz0JKwYhxCssX+EEaZljJVgzkFQCSuQFs1Hx54NqayTTIlyp6u8gliPW2wJYlgICnypdZM7aUCEliHIfJr9cz1vAMvoGj/jxnwQdxYIsEdp2I3H/Txxp0cVK0hSZYbr/EDmmKbFYHIiFepkVXZgAY9PpwD93ezV+9IcDVbbXXHn9OhSkOrNR9P838YecdqEqniVKbCAPQMPnWGnO3Oi0UUK7OkZncrQAlc4rsKoB2LDbbpjjQTh2coI8/C59YwNF/6ysXOOROEdNfFgAf8AkYT6LSCGASri0aBSWYgoZCxUmyGUqSvwTaSEELTcZuZMM2YU7+bZ7u/5Gto3dPOEtLEPr4/PGPvPT0CsTMpKAhYipOQog+RY38MSoALbFgbnSyzOU6A5P8Z8t/UtH02aqYAgZaD581hIyEBwP8aQ/QPG+4rIWAB4ORqt6PGmlyUyEm7qHqfLxflcCCART0ykv31Zi2Xk+WxsdjB6xorgOrokIPizjnGrAL7hsszZOxK+CRwJVzQWlp+OAfd4S8Rmd0S0M/8Aj7/eN+bTSwIyvGOsRk7Cy0SMeyMMQKXIsGrIGhRFgiunlD6mf7nny/xC1C/3GAY7Dup5tmW32yZ75QBDzZhNHLJFFIEFBVGND2rzsB4H/Liurx1MvA+H51jTcNpBw2YZiXX43D5kbnrF5ovUOm1GiTTPIVMdBSFBoA2CFsfmUKZmO++IIZqzq6OdJnqmYXfP5/t2bLXKH9IUqm45JBBycsX0Cndm0SLKzJ0jz6vMGlkKzSRNLQvouwc7bZR4tif3Pxvxdwo1gD0xUBzFvVn8o7K41JSnvODsL+oIMefSfp99bBPqIpFtZO2F942CfplNByGq/PuNvbgitWtE1In3LXOo/wCOgbSM5VfqCpXULRLtLAchg5fUnN7bm1soBHN50mI1sMrSR9qREUkdOjAAY4MSwUlhY7FoMpI4oVSpwtJy31Ofj4c947UV0mdMKioJfR+lrlzzMJ+e83hIaFYI43sEAk3aWqeYgMQCQAxJKsbbZQpEuVMcKUfh8XfnyERlTZaDiQyuWb+DF+mz7ww5e00xWPTmJWIKtGmrRnYEEGlZ6zuqIG338cEyayfIxPMKnGoLDp/mBOJHh1Wz0uEgu4AHgwAs+7xhrdJLBOom0/4cmNoggD7oEZt3so1FRVMTR38XwRwmYBNYEkEHz6BvaAeJqlTpHdN0qFrvm2oy2hXyuZk0gbNQgJv6rrc7VtkCTeXwoAN7hT8KpxDfPm0bzhy1yaVBBDBy+w/L2u+ga8F+odO34bSQj/ELKTVeVW2O9e5J3+ONVVNJo5aTyjzLh07tK+bUKLByX6n+IK5jrxPpIYSkaRohqXubHuK4sFsgFaJvYX54yVPKEurUoqLk5aH4Y9GU6pV7JIzuQNL6i2b+7QLLMXMDj/EkiYE/MiUDe3yo45MT2YWg/wBpbwME0UyZ2yFJLFaS/NSd+Xd0vtCVZSJPyxRzZVYeQMjYFnEDFgPB2A8AcNqSmTPLKc5W3hFNQ1QtKBmoi2dibDRmI09IL0+rk6ipDK8j5YxoSGDZdhWiPDLV2QKAH6RRc/h1GoKSjPr86/DFc+bIkpUory5j8eJuNtIeySH8Q64iXUscZHjasnxFojE5CNRWbXmwvda3EKOwApqfM5nX+OWghIJkuplq4hW2lp+hLZtYFT/Udho73jWTUIFTqSp01xjVzQBU5YqnbTACPHrygk7EeRdIRLpsQksVvcm4B5R8qon1C0moxJlqBOEHvEPYzDYn/iMmyN411UGlwkuMOUZmSSayxBVrjcm91JyGP8oBxJ3gJ06oGGYe9/PmxiM1KaOeibJGKUoZAWB0v9L8nf7Jp44Wao2jjYtWCuGiZtwe3YEbg2BtWxBIAuQubLlf1ASNiPmkXz0CZVCWkNY94HWxBB01DPfZoP1WvlkRIJO5o5FC2bIZTRQnIBwVZgrHeu0kYseBJ1PLQgTpX0qBflZ9ssjyYw0oaiYuoVLnt2iWL/7g7Ps7OFbuDDL1xoFWVUAsywEtYYVKgZ0Y5IpBNMCKF5tsOOcCnGamYh+m1trn5rAHFkkSpVQP7FN/4qIDerjpFNy3Vw6nTabW9EI2lZ4odIBtKziN9OCbNAKUc+QCS22PAExCpajJxOV3KtW1/HjFvaIV/Vb6XA5HK3tC3kulklaTXyiOdWZhkxovWzOFIxx7QqgnZFG4sk7Okkpp0CT9Khn123tl1c6xXKlqUO1Ul39vny0NuQwRzzT3p+q+3SyRhHY7qNULw8BiASp/mB4+qZikt32Gt7/H+WhhOAlS0MMCnOK3e3B0LAPqL9XhJ6q50mqZYJIHj0EAZHeGlZ2SrUGSh0473S/PjxXCyvmzZCCmQsFamJfn01O/geYtNS086eSWXgDjTqc3Yci+R1gH1J6h05h0yabOZYUxOoNCVB7WQbGIBBDoQdiT5tBRUk5KlqnsnEcv7T9r8i42hmZq0f1EAkDNi6k873vsQxyMZ+kOWHmGpzp42iuR5UYrJJiBUcdHsyB38gd1WbPD0UcyQ6VkYbBrFnvf4H9ga6vk1SUpKO8py5e4Frfi7HzPQZodNptLGtvjJ46VmMHySY8sSAfdrc+bLb8ZNPEq6bWKShkBBsDY52uzud8uTWi2TQpnAy0pCh7jlp81hbzf1WNEI108kTM5DGOO2JRESMA5NakhSbb+WvNksZVFVcVnLWtKkkBndgSSpT2sRfxz5RyVKlSgELJswAa+zcup1tHzlfrqWOPEcvDAs7AmU3TOzgbQsNga2JG3DlEmTJSJS5wdIANjmAx9YjPpiZhxLQDs9/FgQ+9zEHyzkx/ENJNJGdNBIXmkVAA81jsVrLOoYCqobeMieJcOkYgFkMkZPGZ45xJS8SED+pMsw0H2t+YD9Y8zzYh1KSSvl3CnVIxUYFk7O7Fr29xvV8XqnJmzgRkMvm5MV8EpuxKWP06jIqNz4hgPW0J9Ty6SPJSBKtbmJ2C2diACFybLcqLvDwBwSuUh3Wjy39L3dnOmUal8L40u/Nr/AHOsfRptQlqIlQghdyoN1dWCfFWfjtv24kgiW+FPsNOROWfvlFiaiYgEISBp8+bR+0EpLSdBHmdk6WWLdMByA7AVariVQe/fexxHAs+rSV4jpYbeHy/SA1zkoJJLn5/gQxYCMdqPIsbGWaVVKln3IADAUFDISapSR9QxsSVjmLK1ZnL8/aE0xZmqdSg6rAe/3HO8LZOdh1kV4t5XXMivpXYKAAKNAW2xJs8EKOGUUJsrnl8+ZQwo6BKaiUuZeWNBnz11fyygd5ozMyRB+jXb1AM/bzX3/wBK9+BJYmYQVs+rZRoETgZhlt3Ws4v866c4G1ioGHafG59vNe/t9+Cpayk8oEnmWDdL6/aGvOvTRghWbrIQzKAsfhgwu1a+6vBobe9bX9KqDNmYQggDP2vtCtFX2kwIAYQf/D3n0ui1keJYxSuqOnm7OII/zAn/AL24jxGkTMllWoiddTYU9sn6k3/j5kWMdF59zd9fLJFBP+H0cD4O4cK+okBt0jYkEUtiwRZI3rjKTFinbuutXUhI0J8fvFlLRylstYcaDfc+t4G5dDoULSFFXQxlDFgjZ6qW7UBj3PVDtUCyygswuxV9uU4SomaXe9kjUnQevhDYVEwgpljCkM7WFv5br6Qw5RyzS62Jo9THnMHekoAJkxag24YoG6efjsIWyCTVUzZlKypRYFr9OXNnbneOInrNlsRne/l7W1d+Ul/EhtTplj0UjmZVJeGQm2xIKFCTuzBmWifYn4sv+BVSJoVOFiBf+OsJa3h4VUIVJfCpwBqC4Plb7bxNxcrKvBpAgHUNyt70N2sV5xveyNzQU3wwoJf7me72hrxmqVwuiWlKQCQz6v8Ay4vdrsBeGPM+amPVtIFjZdNHieopZQ0naTiPqNHGvG+5HDTjsxMxSJJJ3t+dIzHAeHiZSrmrLAs/TIb+3lCKXWZNnWKOQrMVVVCuVshVPaKT3JHn54WAJsFG4uLk5bk9Y0NJUpQpMoLdIsSc2JD+g3NtBDTmJWtLKrDG9RLuCQFEzDaj/LZH3H34GnqxzZqf+I/+38w2kVA7YKsyStXUP7sSRuWEJNIpADsCVzdmW6yFpY+NyGHDejQo9qhOYDQsUiZOkqWktjxHzaLHmGsbVTXFJjuYoWBYqiDeWVQLxsFUFeB99+B5ZFBRmYfqV59OsZihof3c8SSnugYl/wDxSfG+zkPaBEdfw0hhYqJW6EJsEqiJbtsAMnKkEj/LWwHF1IkSaczZn1Kz8S3pFtaVVfEUUzuiUMRGhOnKN9E/RWGSKYMRCjmKUY3GbYqJFGG4zHcBWxJ7ePl01OlQAXhKrscr+ukDqnVFbLWJsh0pJTjTcpa/0u/lpGRljGL9pH89B3oUD0g/5ccajt6r/UaNEHLiszzKUZFGkFVyVHL59vByjTzJyEz69agksEoFiQMna7qzwjLaMtFI0+UJnmWfK4xKI2idcScGRbpj9XwRlXgXTOr62U0wkKRqzG/s0Eo4dw9R7NEspVv3gfmvxoBdk6S6hAVU0HjuxHJEwftNEhTGXrzQPxQ4OmJSunWpH9wL9fnvAFPNmyq1MucXKDY7pLi/MEDyg/1VP3yagt1ArmNHyZhtHJ9JPgE0R/MKNADdNwlQTMQGw2JbLTb4z6xoK+UDS4De6dcu85brlzaKLV6aaLRfiCQGMSwxID9M+Bilb91gjxB+7cF0oQusThyHefl9QGzOQ+7QkSJnelkuyiPL7fwYeJy0R46OBGMjLWJditEEE4lqs0STtW5PD9U7CnGs26X84fyadDKUVEBLP45ADcsb+cZeqpV02hKHURyaiM9OIKhrJ27rNY2tMwYV4IINDiNMFqmjAhgrc+XNmzGukATuKy1TZmEgki4NzzPI8sgeTNN8yZ9NpY9HP05oTgEwuKRSW/SzBonNlsshdE3seBJ3DSqYVy1sX1588/m8Z2g4p2yytKSMLnQt4WLHmDsMoD5tp4nqIfihq3dUiWRYL3NWGES+2/YxHiyPPAKqaZRjHNSAjUglreJHgRfaHo43U1pBCkq5sLeIuD1ZucdGg5bBoU6kZgVtPiuCiWSRWYUoNzqCzZbFlUb3sOFI4/UzwJUuWyVCxJFwNfpfTc+JgiVw2SZwWA69+tukT2v56dW34WG0LMZ5p3AZkF9O1jTtskhFFn/NW54touFKn1X7meXcMEhwCM8zfR3ZttoOrKocODhYBTncHDrdrPfLpaNouVwaZI8ZeppJpCkvVUCRJKHeWJO4BDZA1W3vs64jIVhMySjBOlB04SWIe6W1BuL3jnDq6TVSVTpdlo72JzdiAcQJN7vZgcmbMnkcAl08Uj8v1DsVHer4BgNgQrOCLUD2F+ffhNVz6lM5QpqtKEO4DOxNyHY6kwnqqejnTlTOyJfn/OmUc/h5jm8WJPUir8tgQqPV4xQKMmKg1dg/VuTieD6uqUVYQH+enznA1NwxK5a1rWEoLuX7xG5JtfbyGhFgcm5Hi08hkKsFlYZMNxaxRg2oCFABZW/gtxR2K16+UTWqRLYS8QCQQTpvclmN7uWNtc89VoooNung4Pa41MiNRY1WcaqB87bAC6Js3YahCvqI0y9o+k1faXQfJj7E394Nbl8SOpk0chjCjaSVWO+JP/jBQxzBKlTZZax4HUJygxV+I4KxK7BfoefLkb8jGut1ciCSEoAsa9UlQDlGJCCBilIoYDE4FRgDYDXx0S0pIKjmWHX55xTKQZqXRff0zu553GeVoKi0ypJHGkdl2BghDghmb9b95+mht42sksRwxwCQMcyFvaKqAQkktYlvBhbXz0YB4m/UvKG0mql08hDMpB2+mmUNt+1hbPweKFTRPQmamzuPKNlwZX9MomDLO/nyf8wsmUAZoaJ7a/8A387+w45haxg2cc1y7Pb4fxbxjVoBkPDKBiKOw3+T9X78SFk3t89I6JKQru3DfM84ynkcER7iIHIITsCNrF+PPjginnLICAXAgRdHKRU9oEgFouPQHpQMU12qkEUCsDEG2MjfpIB++67HIgeBWQHEazEDKlXOsKq+qE0GSg2/uPLbr6DW8VvL/TnKYAoDaiNvpMkkk0Q2vushV7jvQ+eEkxU2Y7pChswMVp4lNQWlTSHcN3WYPoQbHbnBep0UmnngjMhIlIij1DAGWBMSxjX9ILAY5gXvvZC8L5iRLlqmoH03KdCTqeQzb8mGNJV9uvspqGUA4azgC7jRXTMbGNuda6KDp6TSpUkjhct8kIOPWZjuccWAB+vFx4HFEhMyZKNROOjto2wHP09ilKxKbwt88f5iB9ccxOs1vUF4RECMAHuYtiLNbKSGs34QH34eUFOaWlAV9Uy55D5lHZIE+ccL4ZTB9yWf5tCvlWr6Ym17sSqDpQg0Mv7bAFrNDxZ9uNPwyV2EkzTl7/LRnePTRW1KaRF7i+wHpvyvCyAGSkjlDM4kMpVadgaJBb3/AFULI2A9+F01Spi1Tpib2a7jqI09PTASxJkMQxdhci1n8203j5+JERz6rLQJqN6GdUCKVVO13YF3XduOIAdpZafTSK58umUomcl3By35FgLa89yIe8w0/S07B1bqrAq2BuruBKd73yknK4r7xm7AoK5asc93YEk9Wt7JBvvaIy/6chkjIAD54+ka809OhInSyH0sKAttTyklpBvuSeqtH2NDezRvCq2auaFZ9qo+WQPvA1TUKkzZUhBcBgR1fLaAuS6BJFghY7mNDXtizyMxPxVAZe1j3rg3jM4ywnCLAesV8FCZi6hSv9wtyA/gdHg7WQmOURoR2amVN7NdaMMpGKg3llRC1fjiVNNK+GhQDkZj4/vAFXJSeJKxKwBSUqCv+Jc7b+sefSOuVJFV+0/hSihlLWUmkAGIZSSF3oFTtdgBuAuMSjNTKYFvJgHHP79HaLeHqwdthOagbc0pgzW6hpH6kPTjdLSVpBUJQYlQ6szENRdsQxYeCxAHE+DyqmUpWAjBqT49PRh0eK+MKpVygJ5UZh+gJ+rS/IdYT820iMcUyMWyRE9uJcm1VWGTJl3jxVbWBwXMTJ/dYJJsrOx8wY7Trqf9P7Wp+qWbXD2OR55vC/l5/KCBgXMmZLHa+kF3/wCOVQf24ulFqZb5d7ywt9xH01BPEZZTn3B44nPlhMM9ZozLFEkMmUKyxov8plkoOQhYgKckJA8EsNrPCqiwiYtUwMWc7s4GbDc+UNeIqElGI3vbmwJ+w8SdocLqhqdRAzysscs0r9MjHBirOCpI+inC37sGr54b8LQZa1IwuUgAHNxcMedn6NAE2mplr7VBKVGyi7F7H3YRZcxzi1GnMMxfUEnF2UViALWgBkTdD3JYj3A4PUQuWcaWHy/KGMtGGWrGoqADnJzezM13ObZE2LgFFzXQafXcx08BRUsNJPgxGZ3AoZEqQAQBe1nhdxifMoaKZPSrvJw4d79AHtq3vCThBk1E0rEshsWIF/Z7XIJ6Qf6k5PPpV6cPWmhYqCZYFlVASATcbB6QdxDIbrzwj4b+q5k0PUBJPUpJ+1/CLKj9NUM1QmoJQX0P2OXnC3TayRNfphNF2adJHV0ACyCsFZQWxGxPYGJG3g7cH11ZL4nQTESgxs+rFxnrk+Y84pp+GS+DzlTFqJx+Y3dyx6vtFNrdZGkUk86yCOYW56elwkCiu4Mxc0B7kfauM4iinOlKCnuZXmOOjBh5dYZJr5QZQfvZZejfeJX0pzOOLRTayR4UGpkA6TRNIEjQsI1ULIrIAVYgk1Y+eN1R001ZTicqAzcD3DHn1iuZKlKSQwAOYw/YNtBPM9PHO8GmfpxflyT2zsY5LoRZI8jgMcSxXLcImVXiBeJ1ExCThJIJCTvbMOALB/mZoQsSUdlJYJVmw0F/ByBbXPSwR/iCyEp+GifElcsiLo17e3t/1PnjlN+mRPlJm9qz3aAu3mkOCByb+Yneda38NmYsXkUUZAilqs4lpFai1ANZs7qxCkALGcZSV3zOm/z5nHKKjqKuSZpQcAzuWBLZAjmzCwyc5kvlugl6IkM8qvMAzFI5Cz2byVo1Jk2NUTV3so3Axr3ulYS2eXrqIuXSjtFyzIEzRJcsOYGV/AjVzaG3KEM00zvE2Ma4KsrlmVnLMw7mIVghRdv6+SOFXE6xSkICVG9/nKD+G8LFLi7QAlrs3RnDX18esItGHiaWOQL045WGGVOqEnuxsWMD7AGsQPs0kcRlnAlafq/uZxzeJ1P6dnT5BqKdXfu6cssr6PmxbflDL03oxKWkhjRUaMxqoSgwcqXLCt1AFf8AGa2UAjcZq5bIQP7Ticb6Nz19IDoJE+SlRWSVrskEvyfoHc9N4nOf8uTQ6uZBI6ULjCGmKvviWG9qQVO/t+/H1JULqZCZjOTn4W9c4c9jSKQUTu8EGwbPnleAOd6RI5I/96TUNJH3FXL4NZ7bO5oUAfez44PkkqlFwRf585QJw5SROKQgIScg3y/5HWNjGhQi96xJIur29h5/r/X24ilzn8+fBrGlnS0YCkbN85/H0jbk8CmNkLhXU01r5X5+QCL2HweJFhdnPWF6Jk0gyvnnz6QNzAqrhwpfBgTlsGUMLG4utq8fO3HydRk+XKI1MkqkkI8/nzOO06TmkeoMesg/MjWDp0FLSaeUk2WjAy7uwHHfsB3G4SqlGWDLVYnPRx1yjITpa0JQG+mxHPJ/Pm9zqI29OzyjfVSmSARsZXlTBcixIC5qpHZ9WwW8cfccQndmlQEsXfQ3aPkETJnfum5OoGrPa+eW13tAXJtN+I6GnEdQxyvMyuPohOXSQg/SxyDBfIUDxtwNxSb2eIg3IA9nPPbm/WGHC5SsQmqFkgsdybemZPQ6iEX8SY10uoV45iMznJkbaMKhjv5YgEY3Zy8k7Y84Qr94kpUlgPLf7ZDMZc2dVNmSJeNN1Gyfm3MxDaeD8SywqFXbOZ72ijxAWMNQo4Cmu978HIcaKkpl1E3EonCPj/j/ABANRWJ4dR9mLqPmSflxB7+oxHLG8MkcEMSkQ5xFy17GQLVWdwD7D4s8EcSUiajsA5TsC3r9ojwvgwQj9xWTMMxd8ibaDoPfoI96/wBZdcXNDptWLqzpijXROzhgRsLNA8J5dBLSWlrUk9XENZ1DLUMUqaSf+Oue4OQ8IZ8x5TyuYaKHTCp5J0EqqzsAhIzBdhuFF0bv+9cVInVkoTZk76QksSNchllC5P7jEkrCu9m7tbJn16aPBHK4vxeu0+74yah9Q3cpXBSZVUorHEi4hTANTDbagDP/AKNPMw6AJFjmbZtrfK0MMQwpHjElrubtM0xZ26LzM9EeAxJU4V3nGqJuh4ojfb8NoZVNToUpLFIAJ2tp1+ZQKqbKSozWdZ9NNbfnlDHlo6EkazMYpdLkrlDZEMgtX2DH8t23oGu071wDW4aumxS0uAXA3D/B0zMKeHz0y6lSnZM0WP8A3izf+QDg7iGnMeTnUz6tVkQNsQGbESg0uzPRDh1sEg9139RLKJFaKZIBBKC4Oe7+gPl0h/VUqZtOgmygXSdtG/4nCQYnOWa9ofqbFijB0GzArLKSNrw3oZkGr7d9w1XToqUomKdSQ5DZlz5tqfvCqXNXKVMlywAokXP0hkj/ANx2GW8bSc1U9jqHXF8FiKkL/KyJe7WASWNkGQE7gcTmBc4hP9uiQGb+YHlyhIR2qbTQoFSlKfFuCdultemMGckpLERIAS1fUGYFfAJAkK3QJJslq8DhhR0gLlRyt5/PaKaypQpDSw5UQW0JF3vcoBPRrDODtVo4YkXpRhhIwUEjINkC1l3BOwFigCfiqPDKYmXIkhKUhjbT4fl4H4fLqeI1YkqWyjuWa+wPnn52gjSTQThQYFV2ao5Y3qyu+z0GVxWQUiiQOB5RkTBgIAf1b79fWO1/Cazhqf3CZuOVuHI6Ec97WyjXmGpeF4JNWOoRIipLQ/w1LjCQDbLGQnIear24hJpDIngSyyS/mbD51yiNHVS6lTAfT9QN3yuHzFmvfzi01el06TwmZQuj8npigX7t2w38V43q/wCvZipypZwl1c/5jYSUoQhSZSRiOXS+Jhlib0fDeJ313E55hFJOIVjk0wWMsuSEKx+nJg10Ru25vxworcIpylJNiHGur/z4eNnB+z/chv8AafqZntl9iecaabmU0P8Ah6lmStunIQF/4JGdP9BxnV0slY7yB5fcAGH6qSVMLYQTyLfeFHMptRqtWgkkZz0XKdURsvbvQEWO5vyd/wB+NP8ApiVKkCZ2YZ2dn3a7xmeOVf8ApJTO7IKGTKYi5Fw2zDOA5lb8NKitPvG2MYWQItlmqhtRyo3xoKmgQqWteBOIjOzuAw9osXP4EkTFiYkrVcWNjdgLMNA2Vni69ItMnLNLLAivmqIFGIIIeTM5NtZ2VbBAY3R8cZ+bVS5cgrW9gSc9WbLQZltIEQktmwNstb/dhq2bHKMucl9Hql1wDhJIwmpoKZI/1A0CavtTIir8eV4zlPXGtkGnmkFTug3YtYh7PuBn6wDVS1OJgzGYtr89IDi9IaPUDrs8kZktsVj1Dgb+zq5DX5u/f28cEjidRJHZg5dIBSmUAAmYw2YW5ZRAxaMSSMkgRndju5ILMd9mokfubJNmvPEFTChIUHYfLx6POkIlvIUhNzqNdksHSA7O7qLls4J0kI00cqpqtXGVLZ6eOQqWIFknHtwC1bnyPG+3ECVTlpJQkg5KPx35b5wimyaeVYlTjMW+Nz2izTUR6bT4Q6eUIaUSdJ8AzDJS22ZDFT3KDtVXYsRVDUzyJ0w26jLK2gbwiM1XZy3wtiy/nXzyg3S8v02qf8RM0VtGoVBg0gCkksZKP6mIyQEbbt4oftKiSnspQNjcl28A/ob7CAMBBeYu6sgA6vDMeJ0il00ARcIVEa/NG9vO27Ej53q8htY4Amd5WKYrEfT8fnLOC0oTLHe7r83WrqduQ84ifXvKg0a6iJCwgss9XmprMg/qrY2tqoBFknFWnDajCsyZhYqyG23R+dzm1nJUvtJUztVABIth1Y6nny6mOeiWKVZ5GjkMlDoslBIwp8tfm/t440UtQlgJJzzGvhAVTKq6uo7WSGQnXLL55x+jdlbF1Mb0CVO3keR9vcf24kod0EZH43WD6GtlVAxO7afPaPcBKyLIPkA++xPj791EcdUWTHVSwF4hbLyf/Eb622WQFqBG9fCiz9qvb72fg8UrVgIOr2g3sU1KSBZIBJOwA+5++xgGV5YGEsbNG3i0YqdvPg3V/wCo4LQsTBgWHhPPkoIch7R1+PRKI9Ihd5NTIhk60js5VVCgmPInFmLrvW1tVECsxV1apPaKSAACwAGp33FvaEXCaT95Mea7XJGjaBvzk0A9SGGND0EmlmMzRpKSYkEb4eNwHN5PI2+zWScV4vpaWbUKwJN7OdS4e5/2jIAWjvEK0y5ii+FKbADTMZBnUSHY8uZjm+rgl187JEwZQ28hsKx+FB3CAXivsLJ9+HSJMvGmTJHj7kx1VSqVINRUk5DO7bDrFT6Zh0qOmnZkGjFvK7tRnZfGwstHfhRWVX4Hd3ic5UqnMulBJyt8tFErhtTOKKqeDiV9KWPdTvbU5ebQJ/EeCDUM0mkDGIW5yTAK36iA1MVYb1V2o+eAKFE1EkJqPr0u9ubbdY1Euiqv26kKlkITdJJDjcM7tru8J9Jy8bLGBSAYhhu5oEsM7UM31YjFscO4cfFKmdWZ9Pm+7wXJpEk9nLIxBiARcje+T7WIDORo05LI/wCKhpm2TUABgTi/QkoWe4G67WJI2IZhvxBYUuUqUdcJ6gEHx8PKKOJTFlCcRNiRfQtub+BfcEiLXk7rANVIuZOm0DFMrAbMsS1ECmJiXIja7IrxwjVinGWn/ev2b2ez6ZwHPSEqbYRL6LWlCyaC9OpUZTSqDJVIAAxBxQkkKqhmLePjjZzpSlIC64lRuEpGWnx+XhGbTLWW7W6jYAfw3ppvA2u5VCAskevMkoycFdOyMpNkl2mYAxm2ysWdxXkCX7qeoJlJlhITcF8unXVw0MBQTZv9LBZrvYMOfLQ5jZ4F5dKVkSTqQBUpcZDnEQDlipoui5EEB17SFo+BxWqhlTTnhOZ2f3HN7RKcupohhWntU5AhsTZ3FnLl+ezZs+e8tSQmXTwASEhskdHQk3l+oMCe03dmjZ3NiS+HVspQDuLthLHlfz2iCONcNVLKJhKTspB8RZ+W3vCvm0EKwlXEkMlklTOZO27H5YZr3tSGxFYmwbstFHV4/wCqthrdyfARTLqqRZenlYjocOEDxPsBDD0pysyQCXai+Y7FB22VbZvAAGwFe2/DeQgS5QSnL4bwj4pWgVJSqxZsyw3sB936Rj6lRYunIrFTEylYmoEpvYUEZHY+9VuKHjjs3tFoAD2u0MOAVRk1YmkOHuob6uXa/JxkcRF4VTgIpjAIIjLh1Pa6JTxsKGzrWJJO4I4F7oA5XHh+Px4a0UC5E6fIPekrSVD3+eO99efTNLpcpXYsDsrBg2RCsbH00FY0aFbDh3PSjsieXzxEYmilolVLSgGOeRDXGebuLh4r+T6xVijLp09Zp/rV4nPUUG1Y0t12++15jbzwItX7nFhXiTuCG/F3jQ8PnU8tBCE/UMJYXux/yCz6wz9U6W003MJHeKQvbLnbiGXbIugGK5Y0D4UEXtwA6JhEpSQUCx0v57s5hdW8OXLE9cpRUedxbbbUM7bPEvzDmc0Ep0kMzMkdBI/w0TsFobZmnYf5r/rxcvh1DLT2s1Lf+RHo94F4Yuqq5KcEsEl8uueRbxhfrRKk0M8+wNqQDi/9kJ9ifDHgejnSponSqIFKsLjmQRuTGhRwhVMqWa1KSlRYpz87AW5R8m5IlqImasQCCGtm9zuyjf44Z0VdxBIImysTm3eAYeD2htU/pxCynASm17ZnliI9DFt/CiWOPq6KSNWnibqwZVbRk3SE3RVrNChZB+Tx53+q5NVTzQQsplmxAJwh/Jxp4QLPo1Uszs1h9Qdx89fOLD1BzWXBHj07vF3ZGrZDupDRfqB3sWB9xwmoKZC3lzp4TcNtu7/29WMRlS0zn7wSdHBY9Tp4+kcjj5JGQCEI/Z2A/sCB5+3HsSKWWUiwMaz/AEHhqwFGWDlqfzGZ0g6gLC2BBABO5G42HkggbfHn6Rx52JncbT8/PjxfXShNT2jOR75i3h4jmAIL0UsbyRT2jh4+jOX2UMDQdvsQSPeso/N0alJXLC5bEMcSW2zYdPsYziiJwC83GFWnR+R16iDuc6mSHTfhSSwjK/hpmy7sWGI3YqrqaBUKpIAPuQHtPWSqqmUF2UAXA6Npcg73Dx8iol9hMQpXeAGzFubXIa7k79GvLOTl8zAB+U2yklVYik2YbxSs2YEqb2ovIDE5mdViWwm/3a6tn4pZrHwYxTMp0hKSAxASOpbEX6JZ+ZvrFHpXOXRn7ifoYjFJUW+4j3IOxj8A4lQAciHOU6Mcmw13STp0O+ebl7RymkiUpRP1HXMnl8yDnOw156AYihJIk7TWxK/UwHx2Btv2AoEZiUtpmL/bfxyHr82JVO7FBmN9L+f3L+u5fDE//wCeiXWiGB8dOWudK7Y1WhQa9uo4akPhdxtXGlpq5Uyn7SYO8Mju++lrB9esJKmonSUCklm6kh+T6+Xr4tU/xT02ij0mU8amUKVgxNPlW1Eb4j39qHEeGIqZk4JRkc9oVrBkKT2Rwq3B03PL72EcR0qPI6xp+Z4sm1A+9g/6jf78aSuEmQLKvt8/xGg4Z+7rCUYHGpvbrz9doN5+ohj6dlpHoE1R+9D2HsB9+F1IhU6biaw+fzGj4ouXQUHYg96ZmdSBn0GgHPqYVtLLKwVIzZNKAPPx/wBT/cnhp2Yp0mZM0jJTK5BDIEdX9MaRxpWDTKr6LdJCARiVBZTW+JI+bGKH2IOXqimoUO7aZmOYNiOf8wipqxVLULmoyzI3JOXj7whaQa3UNpmkWDqEvqGB2UeREo2qyGkkqvDtftw3qVDhlIJKAVK136fbyGsWy0fvqs1awAkfQObNiO52P+YK5PpNNgqhzDpWUqJWpZDDdE+LzmYbKB9I27hZ6tU+jpXZ50zyA26DWB6hX7ytEtN0S2tm6jy5e/WHD6nlsahIOXmQezTjz+3VJf8A/HhKJNcs45s5uQ/i3rGs/wBL4hUpwuUg/wC5RfyGUAajm2kjBeTlGnCj3Rly3Nf+WvyPfggUtQpgioU56/mK5vAKmkQZ3aBk/wDcofeGs3MOSmE6IPjZ6lxB3KSfzB6O48b7Vt44ETT8STN7fM5XYOOnOFKZ6lL7YuFBi+r+N20iL0+qT8bp2EiSGPURh3jNiWNjgGq9mCse0+N/Pnh6Zb06phDMHY6NcjpZx0h9OqBX0na5LSRiG43+ZOYpfTmhLpPpVJMs2kngeyMRLGQiqPcDd/bYKPO7HPVK+zmpmf2oWD1Bd/j+WUBq7yQdxE3o3aZounEkbhHL9oRVxBQyTOSSAneGZhvkQoJPGnnVEuS81aip8rvnkE9YjTUyaVCJpJUSCzt48wH87NHpOmrpHCBNNKyosswDAlqAZYbZFA2apQz0DslUFc6dMmAqmlki5AtloTmfC3WDjTLXTmetTOwA32/LG7XyDQLoed9UuzzM0rnBMxRSmIAB9mZMgStBchsALDellolS2QG/MVUa0jCCp1bagPp1vs2u8eTHEM1mjRjixJCI1BzQpgyjKhZINAkb2TwSleH6oIVLRPUoEZXsAM8tvHTxjXproZI5YgW08oZXDLsQHaN0JqqIUst+Mlv6SSbLSFpKWAPz/B8IWC1i2w+fN48cu5mw0sMcZoAfmOVFL5C1l2m9wSLoXf2MkSMYCS7D588oys6nT+5XMXc/2hzfJ3a4Y5Czm457aRlZppZmUqVQFijBgfb6/p7fIBORqvsZLlmUbGITHCUSpViCTmGbwzvuLa8wuY6foBUZlbTv4fyyxk2wpbJU1sR42v24W1MlCV4zkbHlv4e2to0dJx+cqhXTYP6gBAOwOYu2un+A35kh1QjRIikcviWSNgZsaYRxgDNrNeBWx4qq+K0yThCsTfUBkBzf55wgoeF1Un+qsE6JAOp1OmT38zBGr08sd6tJknjVD1PzWsxuMgrhiWR5MgVHs37b0SK+mH9Ls8CiRlkd/AfLPB0papEy6WLtbfK+zN8Iim5eQ0ZimYP1EVIlk3VomBIwYhcmFgKpIAs0CduLyAFOn6c7b887Z84a1yqlUjHTAYiO9cgZ5kDk1wAHJFmaJvR8ong1LaWmMyUSi4fmRD9Ujs1WLxPcApHvY4zPFldme0Up0nIl/ADX0vDzg1TLTTJ7QBCgzpSBc6l9deh3jLmPJlk0MuoDqjIS2MuQtVJChJSMZSUyIwcqLA3JLcU0PE1Utahr7tfPNxo3MezRRxD+ugpFhuc7ZXzbbS55mBuTFZVUgMZQBuLZr9xjVKKrexv+2+rnqr5FSRLGJBuHYBjlfcbeWcES+PUokJn1UwJUm17qfVg2RsXTrnlB0vKQxMvX6E8AzV07nVvADMDRv/y1+/njlTw8zUFdScT+CQOhuRuTGO4l+qp1ZPQimlFSSWBP1K6DQdA0GL6/16KevCYsFBaSKIPGSfdzTYk/G3GSpuBcIWT2uIvlf0GpHhGolCmkTOyrSUqzs2R3Fy7wik9QxyEyEuxcliwibck2fCgcbOmn0lPKTKlnupsM/veNNT8UoZEoS0KJA5H8RqullYnAxSsL2ilDN5K+CBewJ28DfjPzOBzAnuqB62iCOMIVZaGHIv7tfTOPGl1oLhsQ7hiro9i1ZCtMCD2lsb7TsAfA4TTqZcoGXMdOo5EF7eD66xCrlInqE6mD3Yjk2ozZ9dr5Q+mTrRxaPLqQrMHRiTkFWwFyG5xIamG5FX4OS+UezWqezKIY7OdW52cdWzsArhwUgglgHbwIBfo7c7Q95doXTpQwyMiSRl4n2pyAMlkFWHAOzq3zXvYc+YFYpiw5BYjbZtCOREEJmI7N1jFhbFvfUaMTcgi5zgzVy6ZVWGSiibrZAYktZxxAYt8MvdYO978UyP3ClGZLF1eTNq9m5G3hC2sWlH9SYoDW55EDM6l/RoWw6tDLT6pgq0FsCTUN3fpjVchZEZyktrU7b8N00gRLeYkB7nRPm+l7C17QinVv7gJlSMRZiSE7D2BcuSAGGYzaw80ZYni0USQotfmTHN2dt7KK2RP6mZ2BAN0d+ITpkpKk43U+wYADmR4AAcojT0s2dlbFrmo9dOmfJomOZ+jU1dSzzTmYsFVyw8DuclSCqqqlV7QKbzfFkvik2Q+ADC2XoADm5N+kFyaWUahcuUO6nuvmVKGZvnew6Qp/+lpowGimjxLUoeMqaJ2JIbzjkx7f0P8AHBBrJaz3kl9WL+/51EaKRxifJK5QwYJbuWbIXZi2fdfUwvHpou3Vn1sSswBCqC71V0LPmj7+5+3DGRxWZTIKJEklibmw2eMjxHiYr5nbTLOAw2GbfNYxh12ngcpp1aSWqMrWWPsQPgef5RsLuuLFyKut788+G0LiVBJJZI/iHek5scZIChRmlV2ps1xjQuQWHaCwjHbd04PuavpeF9lPQVKBwvCuqOOX2qPpNsmuS1tbYn6iARy0w6ICSGjLFKZZSWyMrN00AIO5EjFWrtKut3wl7cz6wnE5xC1up+ZuC0a4pEqUWFkj5+IYcj0Ueo1s6tP0OmOnGendJH2drm0Q55DuFm9vjhtxmctBcJcddtGz5wDwadMoKKWtIAVNdWI3N9h8yibhjh/3iZpCxjlbpRtI2b+3cV3NriK23BHg8CzlzHQhAZx3iBk8aWimrXI7SYoqVmLnNr5XyYActjBmn0cU6iVk0kMant6jmFJG/wAwsuyg3slliPKisqVKXJVgClKJ8W6aA9ctjpRW1CFHs5YDDMgM/wDg+fu0h57zBaj0ms0rqCPydKIVOP6sEkiBP2Nn+vAc6RSrJVPll91Oelwot6RQiWksEk88n52LfeB+ZeplnRl1saTMopisTQ6yIgBmKtuhx84tjlidtuJyKQyC8hRAOhOJB5NnfcROdTKQCpJccs8gS+2evPaGvL+YXLJJA0ZnjkWeSTEggFWEisptgnW6uQF0sgZQxNkacgpI7R2UMID87HrhZna4YkRXLBVLKdQX+eMfvWOpjDzINMYOsA0yk/XIcqkBBMbIhyIFhS7ZtiQC06JEwJGJeLCWHIbbh99rB4vpabtVFRTYZ/nbPfxib9PapRq21cjN09OHlbJrNkFUQXuLL9o+3sb4KqpRXJElIusgeGZPpDCtmISNT/cXLtmw5Z25NkXEJOTaZ8ykp7NWu9EinJJRq8bMCRfkX8jjUYBSoZRzST5fD5RiqgmckzpYvLUB55jyz2LQ05AFKxdQZhlONsB3KMhGSfYsy1ftJ7FSTBHeAVofQ7Ro6OomLUZMy6gzHcHLPq3jHqDVSEGBQFjYYsgyVXPhg1kkKrfVJeV9q72ePptQmRLKl+Wvhz56dYGrVmcrsZCQCPqUzAdc3L7ufDMvkLCMzQGVD0Tlkt4lD52ItQo8g0aJH34a8LqlVFOFqDNZtQ2XK+hjK8bpOxnpIuFeb6bXJ03D5Qo1OpMb+QULZxMVvF/5Wv29qbwKNcMT2c2WXuOWv8+8Wy5ZI1CgGVdrbjnzHnFXptPHHDLI8KszK1iPL6qs4eaBuwB/mO48J1S1A4n5Z5D582EXVKqFpkYiGILkBy2+V7N1IsC7r+SSz6d1/BuuQYVbq8BDGmoNTqbG+G5AF8D1XB5E9OGYM9RbLzfk7+EMZfGZkoEqcJ/2kHFa+lvG17Xh0vMdLGqNqNFJE6B2yiOcUhYlu/8AXsx7bFKdr2rhVO4RxBC2lLC0kjkQA2nTNs4ZU3GKOeXyVdn0fNuvtygP0vzeMaaHHUH8TAocI79gxBIUKTW4oXRP9ONRPQCGUwBbrFkichi4NgRsPA3G2h2aKD1Hr1ij0+v3SUEyO0LXccpKsirIWUnPF2vZSAB88JKyhTWU65ag4GT7htQxbbfMxRV1ypNYikF82JsLflt7RJSwyyTSSysxRqBBIYzXbY2AGajtiAAwxAAAoqEVIk0/YygEjVg3mfyfGNLJ4FKTOE6rVjCe8n/bcZJS+nq9o8c25K2kIkyia7MsSFriI+rYEZhTszDZTsQBVOOEfqFa5JkEMR9ClZHkTo+j+cJK+ipqmox3Sl+8EgOBulweptzG0H6bQGboiGU7uSqpSqSQR+keKssxtgAdwRwHU8UqZxUif48m9TyGTwzVwjh3DJP72USojIu5U+QfIDdhYPD/ANWaGWCKKCORG084CsyMbJHfIxA2IalUG+0UoFHgOjmy0lU1YZSLp65J8szvCOkpZtfXpK1YgvvKbIgM+vgOTDrNcykKyMqC1FDY7eBY/oduOymwjFnGznhZmHC7corm1ivpy8/LGXSh3JYdMSC7ZRiD1EAQ5EpbUBVjzojLONkq7zC3vyfx9YRrsX+c+Xr6xP8AqnRq2MiEsSLhkY7gVlg5PlWX6SaJ97biMySiejs5meh+esX01RMp5iVpP88jyPy7Qp5ZzRoyrBjjiQKJIUFSLFg1YbYAbb3V8Y+opwp0n6n9X+axqhTY8MxA7imLM7DNswbkAszBs4fp66TBVRWYRiuxMyg8blbr434XnhE9RKjrvlC6eqgkrZc5LqOQJLnoAfKMv/qTSSAs6R5ntt47dK+xBJIUUAb3PjixPDaxCsCXbOxN/axPpA65dJhM1S053uLNoXYg8o88x55E2mxiPTBAAEIJ2KHBVKjyFv38u1cE0nDahM7GtBUOYzLufP2AhNMqKWXLV/VTjXnf6UjTz9X0MLNPqUEy00ca2CpeNlFtQYhtmZMT0wSfpu7xUFnNlLEtlJJJ9hlY2d79csyQGKpEtC1ypiSoZB8jlo305nplG/NpEeZsJVlBYqoEik4A2GZcsiWFk4ijmLqiOIygRKAWkp1y15aWs13tH0tMuSkdkAbb3KvPPFf1g3n3p9mjhWlXUEF5CbJUN9C9iijhmzUpNhtyDwHS8QliYpy6BYc2zNybOwDkWaJTqWXT0ZJZycKX11UdOr+GcIptOzyMmdqCOpK52TC1xQdwbYN+kgb3upp5RyO1SFkYU+TvfZ/8QiqawSXSkOosABvpty1vpYiKD076RaYGJrjhUgyE7Enai5O/Ur2Hs1NkSVRmopQAWtoN+Z5e+sF03DG/9RVKvttqw9M8rNeNNbPo/wAbHoNKDjFDKhY+MzQIUe1b2PY7HcHiEifjUQWflAv6jmtRJUEMygX1YaXv8yiR1eodtGsYLMcN/qYh/wAsm6BI74gu/iuMzLl9lVYyACD+fzGuVIlzKUGXdxpfQbaOIN0EiMNSWCyRTMGZXYp5PWRg4FrXUYEUQf6cNauXMMxKkm4uCA+YvbIwLwjhn7uglrQvAuU6bhwGNunq8edfq4ei0cEMETsuIleVpGA9whdAq2Nu0bXtwEiUozAVrJ5AAebEnzgpfBZs4/1ahJ2FwPsG6CFGh0RUM1NJhQkwLLPGtUGoNUiV4IPj48Bl+0K0FSGI6A+n4hejif8AptT+2rJeHYhRD9FBr9R4w3j0SzrikgmQDNQT5X5Umijgij/Tx7XU9JLqEEy+6sZjQ/wYs4nxpVFMR+6T20iZ9KiGWnQhxmRCzVhlpnfOOygmZfzIz/JKPLJe2Xkex4UzZBlKKWY6j7j51htTzxLCZ0tWKWqyVG7P/avkf5Ea8m5/LBnpzasyGNhsfYFXU2N6ABr6rBo0CBZ1NLmMvMO/+flovp0ypigghpgcEaG3dPPYtnY5ZD63m8s3dMTHJgU3BNKoLAL240dySSSaI/acuShFkC2cEyCqWgiZ/TVd7E5AkAWwscySSSxHTXkfJTPImmK2qU85/mehsa/lUhdvcsfPDbhskTJhmKyHt/JvGP8A1BWmhpGJ7xt1U3/wH/3G8evVqNDrR8ojMteBUXaQNvBBP9DwfXpTMVi5GEPCJ/aUCU/91/Eh/SCX0bsrwR6ebK4pUwVyoUxuj5FMyFZa3BJNbUPCOnrZMqnPaL1OoD+JbKNNVyKhVUFSWSkghROjOBvoTr52jOHSwRqRqBn570lXEMoKlClBo2CsVWzaticCMuBJtRNqF4pZbk2mjXuLZah7vBSJKUyiEKDDM7lj+WG1rawLIC0ucamNrIxABVQzFhG1ALkxfdBsopaJsDQ8OxUYuXJZ/l7+uusLTKVxTRkCyTqS7uNrm3pz3WaCSMo61KDRUEFlYnYDzkosAG/G3twzlTUhsOe3z5tGfn09VTTiCbJ8rdMj6Ewu0fNZ9NsCWiDWoI2NH2J8HajXBZliclyG+evX1ggyZE4vkohufzZ7coaJz3T6ghtQ7I2VkUKIHjcCyfcnySfIHFRkISxJD9fbf1gFVPVU4wSACGbnfP8AjQAZPD6TnfUULFDNIBR7VIKkEsDZx27iLqvGx4pmYJSiFloWilmD/qLA6seWj+T+Ij3oubRCPHVaWViCc2eNKBO9XY8DwTuRvwOJwxNLWL3bEx9Wia+D1igaimPcyDFRFvAt7R85hoOWyovSSNV7i7U9p4r8sMrUTtkA3gbHj5SpyFMp3Pr5xfRKqQrDNWpzlkQTs7EDxZ9xBUHIdXAA0MiAfyYi6x8nUJGr3vtnYsCw1HhTUcNpakkqdJOTOUjX6SWD8iOUOJfF1SwULU7ZtZ3OHJySbXZ4nRqXR50cNHJJuyS3LlVriHdjkcZG+r3LGloEBTqBcvDqBYFNh4sA2WVrRpZP7JUszFKwsHL7cmPed9Bc6QTyiR9KG1WlkVCIz24NItn6qkUFEegCFIoCgzKbAORIXPQETpZIfPI231KRudcoQ8QrZK5olSllOoD5k2cJIs7tu3O0HannkMiEjNFhi2RzUltbyOfks1dw9xwEqmnKWlAY4jplawHgPSH36dk/spU6ZUBlAZOxYDTIjEfZI0j6dEp3AIHwPHARmqjZJp5bB7Qw9W6mSOafUCZOjKnTQtKzEKwVDggX8w9rYVRtnJYgg8a2TLwgKOnk/wAu2egaMStJQMRUw9BENqdRKh6K5qHZDGGALhVY4eWxGOC5fcmzWwnMmrBDiwG1x9nJgOVVIqEK7AuQQA+W7jk2rczBXMeQNHBpWkj6azuFt2ykIIBLKhJCreVeCQymvfiCEyVOpKQ4uXYPZ8/eBjJ4jNcLmYv9icTB7tsNn0B6xnHqimSxZhLaLCPtCqu9yN7swBqz4Hzvx2VJGIoI7uIG7Ed4ZDYOQxu8XVRmGRLE/CZiQWAF0qTh71new7zWsDGj6syMHGTrFGJFOOJMI+pXABF7EWO3wb8cEzJrITizVYMzA73z0flkIEkcPkSaVQqhhmLIUHVZTki2ar5jI54izR0bnHJeXQSNI4VYExUZyykufLAW+5rAg/JHirAMntJiQLkn59suUWSqJKkYkJABJ0S2wzFwe8S1yGa0Aa3S8pnVY4AEnYkRuLjVtrUNniLI2tfH7CuJy0rQCqaHTrn0tBdDU0kuo7KYhK0PewJAJ01sXN9OcE6v0LpUVY2nnM22WOMkSkgWuMl2KqwCDWPjbjgmFRdCQE6bn3z6RTXfsJk49lJYbpJBz3cgMTswdnziS5zyfUaN2RpnRCAc4MsShAtunvW3da7jEjYAEfGhkT0dopALcriK6jh1SmmTUSD2kvnmNWPxrub2LflXLY2QS9NaiDCBLvuX6mIxxIU7fSDkxsWtm4fUAch85QLwWmWgmofvquHGm+buo2TcgMSLZNvWXNn0Wjh08N/iNQ4ijo02RrOQEn6hkEX+Ulj8cK6ucBiWfg+X8oeq787cJLDmdTtm/jyiIT0w+lSHmCNm6HLBDamIEKQuSrezeQWs+RvwpkVzTwCLer882y1aKOJUIqkLpv7inqA17ch6sd4+c41KwuJoiTo9S2asrFAspqw5UqaoEgWNyfjYziNMJiu2Rryf8wL+mOJrlyzQz7LRzZxoSbEgC3l4LAFgkhdoyUeyEYnzkbXf9QJLrlv3EHeiISVLq5C6dCmWMjuM2+Wh5NB4dVJnEHs13UC9jopjyuxuOoJh0/qFpWcwoFgQ4gmEuxPyQptR9q/r7BSjhyZTJnqOM82/yYeSKpVQSpK+7kGSVP8AdvCEUWoHWiljAVWk6UgjJC749ye6+QcfZlBHnjScLnLlzezUXFmfNja/QxmP1BIE6kVMSAcL5ZOA9tgRYjTxL/IOYPppoZrGGf5i1sGNWR8Bquv5kP24Op5qTNUtmclKuv8APzOEldSTP2/7VRsUiZLPJQ9x9J8Iv+d8oEitNCoJkFvHQwkH7eMh/N96/adVSJnpw5KGR/MIP07+o18OndlU96Uqyht0/Ec95hy8oFX6ozaxFtj94Hvcb3gx8H43xzq5apajiDHUff5/n0rElJSZZxy1fSdx/sJ0PsbjWBk5jk6swoQguUv42UMfJJcqP7/1gZbBhrb54QbU8RM8pOQQHwu+VgCdSSw3F359G9C8v6UbOxty1ObG5B77BHjMtRrxXGhpMEuSEuHN/wAekeT/AKsrjNrRKNxLseajdR8T9oU/xARTrEau1sIzve0gmXb+h/5cUVxOFKQbsfT/ADDLgIxcMmzNAu3k59hB3pOT/cUlVIxKkTNbonfgHWjUIfdkILpLmtox84nJzZae2UlZs+55WF9X2ZnEaZc0rAwwHzwq+tEsUonZQBjh1mGBIUvge90yKB3O+IO/1KZQKWn/AKUrLIaB/Ya/GiFbLkftjLqJnZpP1HEASxO75OzDMPCQzIJulINPGSdo1ipkA7u+WDuVtrAXM3V8aKRKOJprFR0Av/HjCKRKXNXiolTANFFRL9EtceA5RnqUic07SPClIkiIqNSg9tt52O4IUnEWNuDZNOXz8Hv86jrGgXjmICZmEkMNAbcntBOhikmDRRi9PdGYR9xB3/w7NHc7gX+3BsybNQgKSL/PL18IyVX+3kTcWK+gJYef2JhzoOQaeIZRqJK/WKMi71ve39BR39/PCg1UuensqlLcw489ffpFaOK1cmcJstQB2IBSfm/qIL63TKuaIu1IuiB5G24IHcB5DLXvx1dPMMrs1HEBdKvsfscj1EWV0ynrXqZAwKNpiNjotO6Tkdn8YYSr05wTuHUqygeCACn9ccv+/GcrUvLfYw6/RdUrt1yAWBD+IN/eEGo0GmlBYHpDeS9gy+Texo/1BI9j44YJ4hWUiEy1ALBsNRGwqaClnd5TJLO4zbqD7uYJ5Z6lm0hSPUxh1LDGRjRqzs5BNjc/Udj5u74bTqZUyT2lOGP9yXy8dRGUncJlSah6p2L4TYh7XA/tVYO3LrGL8jTUTFYwZ4C73OqmM7m6dmVhKQxxGIy3FHxRCV4UALDFh8axG97RGYLY02fMEO3qB4g6Rj6h5PqdPcbu0ytRoMwdFsLbRUruK3JAv58g8VTO1nF5cwhJsQwPkR7E+JyiqkTRSEGYun74ukvZxdjmAPLboDGIZIcnaNzblXZiVBvcOhoRkq1J3EfTdGuKqfsJUwy5SWUkMCf7vnR/aA+IcQ4hOWTMUcKi5SM0/wDE3JSDmNnZ7xT6Hkum6aXLLuoP5mqkifcWLjEbhdjsMjtXGfmT1FZ7ic9A48Lw3lcRq8I/rq8/8+8KOScjnmmljVEZ8SAzOxi0yGyEGQ85WADsfNj20xWlJ75+fPmgWhS+LzksspQm+5IfMXvba+9ouNFyODT6Qw6lWEz90kirmwAOQyaiARf0qCoB3U3uJUJTPU0s90ZXa/L+fAiH6hTU81qQEpGtndmJvmDzFzYGBuc+jtGEkkk1kxxoIzku0bCmTDGLJ1UeI1GO596Iqlkgju2b0yLuWD7nO2loqCwQ6S39wLDTyy25xzTmGjYPUqpHISSWfMF1F1lGGoGt8ST8EjxwyU2EGWkFLAADIXtfrpds+cBGq/cVCpqri6WAZrXXchRPj3jYAgR7CyPNJGVjVpEKgg4xrGt57kEjYHyD/Xj6pqexpkT1k2Fgw7xVkDaxyyIdovPC+zwSZhxm5SSVWAJuLszgjCQwsRFK+oZ0GomjGUi4xqGyaNSSFRFYW2QuRnNZEkPsGAz9VUThUAJJCUt0O5UbAF7NoGI0i3HIq5RSGIyzuDyHriHJrCBWM7KQYFC7DdwbutjSlFBbIsWIB+TXDD/VKOZNCipgB3QQQAd9iWZtvGBJHCKuRTqky7KUXWoM5T/tF3DeptaMoOYT6Vh0FwH1dBnDI43toWBZRsQco2IvK9hXBwWma75N9WXQEDMv0s0dkSzIP1doCSEgpuwGIlRfCG8d7Xjp3pv1DpNUGdFfriFYngZbZFF3XsQ2VBvpO248cCTUzkMkmzlT7/4aIpqSqiTTD6dS+bsOpNrADOB5gNNo104RbjBqgfAYEgbfUQRsa+oeSd5SgVTMQOfT434g2nwlSVp+kFNznv5DJjc3yhb/ABP9My6tIdRpRnJAWkVFO8kUlM2PyytYrzRHyOF81OJLHPL55e8W06xKmsrNJfrv/ESug56hnihiDieWRS6T2BHIFaMdjE420psrW6rSgA2jXTKQhXasABpmQ7522/mJTy01UxBuWa125+Fm+0D6vlf4VZwIJG5Z1Om8Uimz5qWFybcEL1NqqxXzwwoeIMRJnsSQ5b5Yh25tCjiHDe3V21McM1HruDCbmHL5MEniP4vTqDRG7KCCtSR+bAN5Ae29XfBcygwuqSbHbOCKf9RiYUyK9OGYkMHyU4IzyLadOsLNNMYyW08rtmp8YiShZ3B2cj7C/O/FGOVNDVaHbUfPeHCqWZTNM4dM+rNJY5e7chaNRrmkVJCQ2DKQFFX3DYDAKASN6JJIA2HgiUmTILy1DR3d7X1z84qnrq6ymMnsVd8NiDFN7AW+kPvckMTaAdHN1XljyAJYUfaxQDfGzAH9mbjtPNJmFKrBfu7j3iqrlBUhXZ3VIYjmgAJV6AK846J6M5o2AhcFBZVdrxIPdH/w+3+UqfngiqnzQghWac9H8YwnH+GSnTWyvoXc8j/OYh3zX0osyM2N5XY8XXya2Pim/bzVcIDxIAhK2t8/yPaJ8G4jWUMsjDjlKzT9+R2Mcx5lopNO4WRWJ6ikuSN1XJgrrvTEgHIEhqHvZJqUOcQy+fG08o9AoqmXUJSuWrEhRF9e6CcKh/u92cax1blehZIkIo4qASfmv+fzuOAZnEkCYUL1jySZLmzyuo5mOe+qtQH1iDJR/vCnJziuMY3yPgU2W9cNkAzlpRyv4/xG9opX7X9NJJBeapSgBc5YR7wPDrtFDEqv1dcyewyTTKSS37t3E7kNfsBsOC5dJLCipCcSjyt5wsmK4hUKCXEpGQ1V6eejQPzTn2sZAmP4bTMO1Il6akbfqIs7fsDwzlUFTMDWT9vKJUtBw+VMxKJmqGZJf3f1ELdDpGgZJ5IQI2UiPNSVJJqzexIFkD5A2rgdFH2E4grBbNsx1+Zw6TVyJq2QQGzAzA+8OIuZ6iRY9EZGEBADJa4hAbGwGINjIm7J83ZHBahKpkmctJ7t9yXyG3r7wRPklYTIknvKyJNmzu1vEX8Yq9NowFARgQuwIIJH9QQeEI4hSheJ5iSc7CAVfpziKwxMpY2BV90x6mZ17pBf+daDgfJvtYUTs3334ZS59LUsgrSonL+0+R+3lCCp4DW0wKhJUkDMfUnzS5T1jwTJrB+SnuepO20Tj2Kr9RcGiCNgbGVbcXU8qZSTD3nTt8/wfZZOmyae83PRI+odTkAeee0HemPT0ephy1JklZGZCpciMlGIsKmNg7/VZ34zPGaybSVZlS2axdtw93eGks4f6kmzh8r3AOem1oe6XlXLw5iGnhByZRcSUzLeSg4+Vojf4NXR4UzaytKcSph3zNn/AC/reDlUc1KBNWSxLC/z5vCD1J6CEjXAixxstflkqt3YJABUij42o/vs24Vx2XISf3DqUMvw+fuDAwqamUlsRKX5kEZi+hHOJuDmOr5e/QmAmj/8KibcZdwRgDucjYYef6BtDKrJNVK7YaZ7j/l+Q3O8HUJTUF5JYnPwy/i8bT6xWdoViUzO7Pm6fnq9mosy8YtdhlGTQ9vI4mmag98TLWyybfI57HzjtTT98zJkxSXszFrZ7hn0I8Ye+oOVLFp4Csao61G2NNIPYBWO7UfO/AqWWp131jPUH9aqUhSiSp9WDjMqzADPpCjnHKOXJKySuxkUKGJVns4jfI2Tf77ePbgtASEsAPIQxkVdUpAUEhi7XAs9rNt55x0DSodIIowO2WVVYbHqF7DtiBaYAAgeAoxNgbD/APVxK1A9svP3vDunppKP6MpThIJxDNJGRxCxxHQ3e9w4jfXc+SN5lWLqSrFGG6isEQ0xZ2bE7FSuy7nE3iO7hZV1CZADnMlgCHPz/EH08pVQQEWJJPS9geb6aPHOvUMS9WFnLSYzV3E5RgRFlVMmIRchsAd8fqbzwNQ1k6fOxKbJ2yGbE2zLZ9WaLK+kSKcoRZRLO3L0HPx5xP8AMI6lkJbagEZloAg7gbV9X23/AKcaqSlM2nCZ6WJyf/OflaKJSZtNK7SZ3gUskgE3cMQ4fCN8iPpBtBKpnFHoy4bTrIZclWt9wVDE92zUSDVD32penCQZ3Z7DM5Z3GmQbXOFk1RlqxBYUpwGLYX6guArTLwAJhhDrGaTqtG7iNSIyVxsXTOM2XyRgGHiiL8cL+IylzEYJZZLuftpkH8zlBvAeHiWFTCnvE5OLcnf1+5gzlnMU6jmWldgqqCSAR7Ubxbf2BvYVQ2CapppiZY7MOEm5/IzHlDuStUuaVTXSpWQszdciSef8FazlqzQ9OgoNHJbAsbBqArKhtZse3xxRTV0ymmFST1Scjr8LeOsWzaFM9ASq53yO3wEmI/X6ufROhJR2WhBOlViuxVgCQe0YlGsEEH7nZcNrxWqEmZ3czzc318wbZbxmptB+1mdrKUcyXGR36EH8ZR1D036+iljXqVDquxZFN43YplY9uWJPY3dfziAfpkgCYwLi/wA6PqPSLZE2SubdnLkDnsNcKjtk53eKCGSeJmWkOnyGAcnYsfMbJbDydqP2rxxUUImB/wC78bvFssicrCouwdwwZg5fQAZXIOjmB+dx6XVYrq4yoBoSsocL+0gAZD93+/jyK+wUBZjy/j8QTJdN5agoC7Eeo/IMRfrf03qdL0w0hl5eGUyAi2MYKsUyJ2XtAqxVA2QDS5VIhlTJNlbaA7/nWC1IRVJdBAv3hr1fbnpmYx1HIxNJJqVcIS2avGrR9GMElxJKaUrjsBv7bVfC6XUrkqARbxe/IZ+cUTpaJiTLnpBRbvEXPTf2Gj5xFcy1Tv0pCkbu9FZEVllUsoJyKVGSo2OS2ausd+G6Z/bkoWhz5E/OjCFMqQKNYn00xctAOt0jcB7+RGLaEH45kLKrq5aySdgrH+U2AfnxV+PkwmyUAhjl88esNqLitUyww7zkPZn1zAG7F2N2BgBA0RD2v9GVv7gE7EbcccKDRSgTKVaZgI/9yT4EAmxForOX81Mi9WNmEkdGVfLEKKWVfllBxf5XcjhmR+5lgj6xYjcfPmUKEGRImrppyXp5uW6SbsDuDdO9xrbsPof1Is6hWK9St97v4YH3B8X7eDxg+NUKvrQLD56fzlAyKSbwmoEicXQu6F6K26HQvlGH8T/Twk0ksybSIhbb3Ubkf9f3APEuA8SUiaJEy4OXI6fiCRLVRzjOk2Suy09cldQb+ejw21usTT6F5mIxEeXx8UL+5Nf14CCDUV+Dct4AwtpaZqEShmpvM8/eOXcm9IvqCNRqxaDdVojKySWI87k37Hx+3G2pq2k/cCUouo+Q5RdxvjZlJEijYplgICtLWs+pN3bpBxER16QrgsWnVGSNa3kLAGhsGYAgb7KCW+3DniJX2ACP7rPozE+GnPTWFVCUy6Jc+cCVryL5X/g2yJzj561RHKlUkEQkJfEglLBHYfGJIs2pIAY78U8Mq5qEdgSFEZZkt05OPODuESjJmGqKVIQRbK75AEtplygVYWblsjSm0ZHC1ZSo8sSNwEvEUTdiq+oA0L4oj92hCEs31aE4s93tn47OGx4elQRNACMLkMnvKfMrUTc+2mcLdM7xTJqupptTIFGSoJGJoV3MErLcAsT5rzfDGWpVRKMhSFIchiQGt/5DQaDpAFUkzkEKSoJ309Yc6rn0f5eeicG1x7k9wp2IN91+SB9XC+mpFTlKEpYLZ5/jlEpPAayykFnLAu1zl0jPS09tqjL+De8VVs7ra5MGMle4Wq3B3riqbQTwEzKVIKs8m8gbHr4RKqrq6Wj9sZzsbufQH+fARbaTlsskK9HUK0LDtdUBavGz5BL+5Xb44FmfqYoJEySy+pZ+jP4PGe/0ZJmYyku+T2/x4jrG3KOZaHToIknjCLYsFmjG9nKXHAsTuSXHCKrpq6omGbMSXN7ti8ndvCHcqUx76hiOgNm2yHLUaRQ/goAeuwUN/NsCL8m/Fke/k/PCVfECkdkkEnaHEuhmTwEqJPL5Z+bdDH7T6uCZSUbJaJFeCPFixRF/9PkcdM+YhQTMS2nTrtFdRw5AQSXycBtOWnzaIr15yqOdnQMy6hY81oCiULEebI3LeP5qs7DjWcGrV06QksZaiyhyNvnnCFQXJmdsGYFj45sHfRw77PHp4I+Z8vQy6VUY5CN4tkUorWz0Biuaulbi/B9+BKhKqGuV2ajhs75q2Azcsxzdo19NUPLCVXSbtpz6Z5xzHSGVZMFlYKpDxjMkC73AuttxxvuDJl1MoiYm48DCjjVJLpKhRSkMocjY6a2gp+eOpIYxM1kktdmzf/Xi+bT0aFlKlF/nKEyqRM04wCBawysG+0dK53zHpyCSErDqJFOSxoGKKCVZpLFFwwYBVA7gxyZV4QVFQmTLwqvs5YOz+XXOwYRqpNJNmA0iTbPkkMPoFy2TEm2YAaAND0cM0VwzLkhYWQxZx3M4AbJenuDucqxJ4zFTOUVHtFPvzDDZ2YvpYM9hDOilEKCim333vn553if18s2pnk0+nSdkWs1jRSUIIxC3VYkA5HcePJsEUVOcKZpAfd2d/mkTq1JWpUuYt5ZzsM9g7eMZScj16RlnhKgEd0oaM7bAEkFLPwDuaoEmuNairlLLzQ5IZgx8vWEfFZap5TMVNACBZuTNk4DNuNcnjx+B1c5aN8Yo1BsK56hA+m+04it91DEbbXYgiWpI7tuZP2GvjGXnVtDLmGakFWIki3dc7OzjpkIpn1XVhg0+MeemAjUxzE2h+kYlCbVRQJJvc+4YUppCl7gvv8MH0f6kFKyloUX1tpryIf1yfL1yXR6WSTpS6dpV6cjky1+eyj/DhWOQxq1925LHE7KBsNPRNRnYcsoZp4tLrZhSgtuLg+INz1ZtoktJrfw4RGawKFk7qT4O9dhba9/J8iwFdVQlTkD1083fa0aATESVIwTNgoHTnyDs+94e8808cmneJ4wI0RpC4AtHWzsPgDfzRsjhPTTVImpWlRxOAOltdL+UHVUjGkpUAEMb7HkIXekecq8P4dtRo83JaRJYJCJC7b5SZKlmwNgfar4d8RpyZpnhCyAwcEW6C9vePOZsnCvFgLWYvk2wAJ5xT61dXpE6abwlWZUY9RQyqzMiy0skdqCVZs1sAUvg9pOKFZdZc2B0toSLvzyPWDZPEJwACy457Ai+oLbNlvFN6cnRlSV5M0lCyYG7VXxYAhr7RQ2AA815rhzOvZIYi3zn8MMpK04u6G0FxzF7C92d1XZzaPXPdXHBymfqd0atIkQP6grsEUH32GI+aHApvNxcnPl94PplNN7Q6AlXS/vbzjlvKPS1JFG/MY3moFdNLbop8gGJpBv+67fHGfqKgJUoolKw/wC4BifH+fGEg4vNlqCzLxAWDuW6NYQh9Rcu1UQWGVSGYsuYxxMYOQUPsN8iWsA7Dt+W1DMp5kp5RcqNwAX6eOt/OJonmvnAJICUBwCQGN+8rIEjIel425V6Y1DgGOGONf5igJ+3dNbf1VQOGcuRO0QlPW5+/wBoGqarhNOWqKlUw6hALefdHv4xQx+kdUwF60ixdZtQ8eQhQe447OX2KSVzstkiFX+s8MBaVRPzUofgRnF6LktZDq1UgXk7MMbF+S/CGbx/Cpk4lbNr6QTIrkTyUJpUAH/uPrn7QMPTJ0xR4darZHs6ayOpJP6Cit9X70b8HxxSmvM8k9mobvhHncfxDscRQqV+3qJLyzmMb+IcApPN+oOUW/KvV56Dw65CzUykxq3ctEENmF7qBBr4OwrhLU8GmGcmZSWdmffRs7Hny3iunmomhctBcB2BIxsM3yfqBeDtZq9HKsMcyyLEjhlVsQr4ZKFIJ7lVt6+VF/BgjhPFJKitIDrDPiDh2Li+ZHoYqkGRNQ6XUOQOTeg6xIeseb65y0YKoFFmOJXVsQMj3uoB7fda9zv440nDeDSqVHalJfLEpjc7BLtffpm0dkUP7lSZk2UVS3YMpISCLsRY5eAzZohEnwykMcoly/KkSQKE870AWYncWTvv+wbywsraWsKTqCnPzyz682hxV06RIP7mTYlhcMBplzGzFrM0M9XzBtkncvGVFGIRrko/mIKsfJFmvJ2PH1HLUXVIT3rvixEgn0ItkLZAk5RXUS5UkIlz1OmzYcLEDlmOvK2UAScx1GpwjCrWQxUA99b0Mm+kUSTYHge/Bs+aqmS6llQObsw8QBnrnZ4ElU6ROlrlU4So3DYmLbuWPub7RV8r06yxmc6pl08aqGZYlictdMljJwRRJBY5G6BG/CKqrZyZvZJlvMUSWcnoWPdfQEDuiGvDZU2oQqZUGzlmI2uVNoSwYNz0hbq44jkRHilEkyPJJIAf1McsUP3ocN5FJNkgGdOwk6JZI/mGJpqGUoCpUlJOWI3OlgS4fa+l4G5RBISiXII0LdzljGQ1Y4hvpI7rI2xA8kbly6k9pMUk4ks7C6nGYG/IHdhGZnL/ANMrUmUUuT3SQwY6ktlu19HAMU3IoZ20XMDp8mhbAKV3yPibD2ZsQB27E2Bd8Z2sqKUV8qZOYEAkvv8A2vlq/QcoDVInKBXmSS9mzvYAkAaC+RaLN+b6PT6XJXjECrSqpButqr59iPN3fGQVT1lTUsQcRPPziiVKCiQfGORnmEksiQOHYZno6ctUaq26hiN+0EALj4A/Ybenk0dPKXULuoC5bMiz83PrDOZR1s5SaZCsAV5jW46Xu5DhhHRPS2nGgVYaaWdrdlW6C3v9RpUBusiLonejxmVUtRxqd2qBhQGv8zJ5AtlF1dXU9HIElJxEWvrm9tBvkBrFKOaBmKMpR8bxYAkr8ggkMNx4baxtuLlU8Mn0hSpTFJLON+eTHw+8ZWdVBQJOett8vA8i20TX8NNLG+nlOM0gaSRGAH5QXYVbFbvcnGzuCfApr+oJikpHeANiN3Hm3jzjQcOcy0gj4ecQg5RLNrpoIUxCXk25EaBn7j8kjcD3J+LPDTh3E00dJ2hPeWA3lF36iWntklf9ouBnv93J5x0TQ8k0UMaxFIiVFEupZmPkkkVd+fHvxnZtdVTFlbm8ZCbVSys4lMfH7WbaJjTaRpZjOxdJpySUfBorJsLdkDEbA1vVmjR4uqqkzHxB0jJnBt80Mb+VSmWEmXMZQABcOG2tCmbXFGpI0IZjHHIFCsd2JKqgopRZu4013QDccRIxqBJIa5Dv5vr084MFT/8ASsVGws2ueWQcm5vfeHPpnm0UE2Eqj8NIrJMrm+whc2JoE4nBi33k9yDwykgqQUHNNx0P4iXEaeWuUCgMz+jP9upB3gfqwwrJqpVfZfy6O6hicV7rAlffIfoXb7l3Jk9ijJ1fLD56R5fUGZVTxTyD3X11bMn/ALRpuYhOb87k1LXM5wH0oDaJWwOJ+o/LGyb/AKcSwoN5l/YeHLxzjVUHD6alFh3tVfNOQt912aoTS013dbij7eCP+/F8fdnKS7JHl/hvmTwcsyw4Kc83+wtFX6d9UP1Fi1EhdDYVmY9rGsCzA2QCF3u1IBDVtx0Bu7mD88tPvtnuJ8KShPb0owqF7bf9ux5ZHxi31vqfU9CUzTdpZoQCq4kFIyzOqgB5CsgUAgqGVyQ2wC1dNhmkDIX5wz4U9XL7SYq2oy1a3XPo1oQxF/wrRSpMqlMVaRGC7t2WTsAFOLC9/wBvCeppVoqO2CbO5++We4LRpQl5CkKJFiBvyzdm1f2jL0byHTyStHNJ0lEYzQygHeu0ZQqGUgXkjnyDe/E6/idTLp/6CXc7Pz39GjKze0lrHanDmxbk2bkXB21cRfen9RpneXQ6YtNp0RjK7yF1UtSrGuV2uIbxsK+/GX4iKuWhNVPGFRIwgBna72y0iuXKTMOFJZwS+XjpyvrnEtpPUgRxoZpkiWIhWnQ5M6LQU+SA+KqCR7hfcDj0GhqkTJAnMXIyNvnzeGXDTJX/ANYthyD2J66D3BISReD/AFn6q0uqfSaLTOyQox7wwjolGSOiR5DkEbfc4ju4DnLMtClm5PJ/P555RZVYeyISoKUoiwNmGntbQCFQ9J6jJVfTJgq419P1eTuMbx27Geq88V/67Shys/UpJtdwkZed7gZmAhWpkUplqBcJUASx7yib+R9BCzmOk1krIA8by6dMJplLMt32AnYtIAcSQL7/AL8C0tXLpnVL7uMuAcwPVh12iqgpEzwuYUYkHIG2VzkRbxbLVo+6H1HrIXMTRmXEgEoC4v4IbF1JP8x8g0NuHIr1pYrKSCLXH2/EQqv0/wAPnkpUgyl8jbyUfZUWmt0mqSO9QyQqyMbSunGwrDqyuwKhj20qXZ+rY8Z6Z+oBVOiQl8gXupQ1wgBrDfSF1P8ApuRLOOYSfT0GR8drGJjWeqdPpXXCGSd5GDWVpGQqVaPqyIzzx5EkEAWGG+wHEP8ATp00f1FYWtzd3CmBASpsw5h5Jp5YZEpPpn4en8xhHq9Rq5iwFk32pSoPIpiwcOAO3EDYDx5t1KMilkBGDu7m5PMDNybu46xXxKn4fQS1dtNxTFM4Ce8OQIUyH110O0WGn9LKyGTVaqRT7lekLAAHcelbHb6jvX9by9RxdQmmVRygx5q9O9bwhfSVKUqFQs4Sl21N7XGVxZrxNc1WPodeGXUSlpeiiOYrdciLWogQSe6j978nh3TGqXOTLq0gICcTh7cnJOX+ItkcR/ZLVTSQE4blwbWd2cEaBt4UaqfVOVaVq6aCMoqAFFClcSrC22Y2b3v9uH8+QubKenU6PqHUXz6iNhw2jCqQKlrxpUSotuxBtyc2tfSMNJy2M9zFpozuUDhL3vZlXY+d6396quEiahaCcPdO7P7wZX8MnVMrDKnZ591LHWzANzLFzmHhtouXcvCyHEs7I6pC0bNIXNUQ1lTj7MK+T44skLrp85IFwCCov3WG45835RjuIUtbJVLk9myhkof3dRlbM6ctITSwvAqpIWickliuNsrMpQs4JLFHBUj2BT2JHGgn0tPMXiWH0zOr5DS1ueZhxIChXNOUrAvIhrFwLkO92zJbLlAUmrkJEopmY4vsMVZKQOVUUNvc+fvxKTTypASUpycDU5vq53LB7NEZdfNppy0pS7ZbOGBOiduQcOYa6DW6hon0yKWwkEjEQF2yBI8KzArXgOp/psQunSaeZO/cLmM9knQgexfn+IUcTlAqK6h+1XmDbQix0YNa31E5Zha1xYWV4dguRcIxI2ahUaups1V0KO9VxbJp5SSZiC5d87eWR8PGDpdbOm0oDAkMkDuuEjcqN/BRO4u8dS/hTp5o4Z2lV10hIMEb3Y85EK30qdtvkEgAEXiv1BVU02c4Z0i7NfJh1zdsovlBKwChrs7Phdrkas/zSANUycw5oNKWAjhQyuP52BAC371l/ofvxCQidQ8M/dD65hwjknfxZoNmLly1plM7XPM6P0+puadok+cw/h+Zl6tY5/AHkDBiP3K7D7njSUchVVw0ydVI+5HvFkwrUhM5P1ErHiwLeKUsI6cdLIJDqYQksM0YUqTQKbkFSo+D42+QfIKvhfFpdLI/bTwQUlwRodXfP4I8+qpE1au0zdx1B0tcENnE16n1skK5kKklGHTRISWLMfJJ9wT7WNx42HDYVMviCwEglCe8omw+fNzAkimK5gQBs+dgC+ud/wAAQ3m0sOh0Saa/zIYwXKaiRX6jbk4Bk7WeyCG3o++3CyumfuFgp/uP+0EFItmxD6/iNxQUxmLCW9cvbpziY9KtNlI6g5Stjt7hfJvaxlf719uJzkywlKDpfz/hozv6srjO4ipMu2EYbcv8QTLzOEEguzkeWjhlkW/s69prxt4Ir24sTSzVBwm3MgekZ9PCqhQds+Yid1OuWSMwiRhCgGcjWaBO5yIGcjjsCgd1Cx2nIDAtDKIuch8yA1P5t6ojsu8xtqdsvM8ufms/HnrQxqoUIkixs+I7e02UByBAUjEmy38tkA6mp+0Jc55+HofCJyJwl1AwjQgPprkL5OG1Oz2sfUnpz8JpmySSZ26ec1AQqhZSQG2LkAkBVCruTRYXwypCkTEoTYEjqYS8R4hUTkKCXuDe21vB9AAN3hB/EHRP0C4dmUTKDZ2XJXYe58hwARQrEVsSXC8/nMRkOBzAZ4Thbu573H4J11L6Dn1HwO739ttiP2rfilSVAsm9/sR0a8a4k5Zx8YHIMTtt/wB+P6+OKyg9p2mK3z/OUdxOQTG0iUCDtYO333228+39xxfMT3cOTv8A48Xi5QwAvz+c/wCRpHefQHJx0JOYSAyyL2QrISVUqMS1V5LX3VYWh9+BapeKdgFnz+fHtAXCqTspSEpYFbq6A5N4Dx8YFX+JEzdTqvEsayFD/u5ZdjW4MlkHzd0LqzXAhNMmZ2Yd/nKHMqmkpSVGYxBObjLp57CE0UcfM5zHpYlghjNzN9au5v8Aw45FpDtZNefY+Su4pNk0qRNVdRyIJHmQb7fiFNVxSZKIlS2Uo3yBT1uPVg5irg/hvp1G02oD4hchM4OIFAGiBQGwFUOMjU/qGfNIsCBk6Qfe8Upopqg61h+ghl6T5JNp1lSd0lXO4nKrnhiNmIUWQ17/AP8AOAa+oTUFCpQKS3eDln5X2i6TICE98CG/M+URSxujIu6kWVU1Y8gEEf3HEaaZNkkKlqNuf4iU6mlKSe60Tur9J6ZtI2lhZI2MZiDgKZDgAaO4LEAbi/7cOKafVmcJqwSHdi7B/YQCulSpr3BfS+sTbelI8Vwm1P4e1IjYmOgLvEhc2O1YEhvJBPjg1dTNQ+JCcYdznf2HUON2glNbUmWEmZboAbc75bWgPUTQ6dBpwnWnYlYlC4MUA8NHZUpkN3ls/WCtrxdJp5s3/wBQtWFGt3D7g5gtkE2yYtH0qWueoolhydT6kv8AeMedhrefXMGKoHkjjFLVqFTfdpGbEAtsosgbEcW0k0SwmXSgpDsDrq55ADa5sHhqqnkyJBWsYphsHy68wPEPpaJzlsp1EpmlV5HY1hHZpQfoUk0sY8E3bHc3+rTUlNJQHmdQn7lt/AegAq5FeZRlUCGUbKmGwHJJ5akdBzrW5hJEqlNIQB9OLx2K8bAmhwTVJRPQUqSfIfmM+j9C8RUvF2qSdc/uGMT3POfazWsIWKxGv1kJGv8AXzI32UfeqBPGdRSSKZRMtBc52dX8D33vGk/01HDAmZNBXNGSiAEJ/wCIDgq5nLSAvR3NJIT1JUzEGQVXagr/AK2qiS339v68O5tDNrKVKAthyGY9P8NAp4GuvUqqQQkWxFTuSB7DPrDPmUUztLqpo2VSC5q0tqVYwNw1bqSfH/LgZFZKlS5VLSTHLgO2jknO0aKgoxQyBJQSrNRP0udtwLel4y0ui05Esk5P5cakKoUPIzGmILggKoonYmj8DdpWpmdqgSkDvO5IsGv5nSO8UqZkiaiWEp72alDXXp/IhbyjTiSR5OqAigHpCb8woWdcVpQSwKhiRVKQRVjiapQQkABnYlgR456ORrGem16UzcdSeVsgOWZAJbLnBvOeaCRx1o36McLqocssjs67b+T4yHzQP7XTUpCcKVXI++Q3yL6aRTV1MyoI7EYgCACbnmdW0I116Dw8vlgDyAJLC2JcK5tSQDe60VJ2rcAgfHC9FdLnrEtmWHKX3y+3I9QYHmKTW1CCypYmONgpjcA7uHysbRQeheXrJq5WmyRlUPGkchF1SG2FEnZftwt4ombR0qUWLku43yb1hh+qBUIWlM4DAbsGNwABcjNttoM/idp4ykWnjVjNPIoOTFnoGhuxNC2vzWxPC/hUxSRMnKPdSktoHP8AiMzTJBnhSBkC7/PloYc89cOqTLBCnRiJUyO5XJ1JBCqFOwNLZIsj78LJXCkVE2VIKi6mLAPnqS+2mgjaUElciQZ8wWSN2vsAx6aXiA0Wsl0epj1asDIGtsrrIjuVq3Ionx5Vgw8cbmqkyZsoCWHlsEjw0vkdQ+vWBqdfbqmSZ/dmhRJ5g3ChuMwQMhfSGnqDmizjUat2iR5HR441kDUVVU2NC7o+21/bhbRlUuplpSDhAKTZrF/Z/SHIkiVQkLUHfECDqGa/Mj1h16d9XuIfwmmifVTK7hMAccLtbbwFF1+w8jimo4AJ9QqpmKCZZYnmdeXmfAxjuKyiurWiSe4S79dByBs8O/Tfp/pPLzDmci9bA9NlIeKFbwcbgrkt0R4omrORFk2pkYBJkBkDzUfcvp8eynphLGFI+c+nzlJeuPUyahl08Uaq6ZRirqj5Ye4iK0yx/fxtwvkyilSqhZOAsQOmn/Lc/mNVSSTKT+2Qn+upwdkhr9XBdsstRAvIiXn00OokLabLBkHapUIxo0QWsqLDMb32JNGqbUqZcyUAFZjU5iB6/wDStLw6Smddcwm52sTYaZR16KJcQCqAgCwJSAP2BmBA+AQD9h44vlpBS68/X2hAfnx445zCNnZY4Zo3iE8ZjQ2rl2/LLNaXkGbLbtUAeKA4EQyUlS0kKYudGGmbN6mHuBVkobClmGuz76u8fuZKFliaRo1RWKlG7XDMMbrG/IU/X2rQoY3xKjUXUAC5FiMrX38Mrku94IRhE1BWQA7F+YbbdjnYbNFH6beYZBhI+lZTG8QZ2Dhgwwws/mMCMQoyFFmxW6cDuo731abjrAfElSEuEi/LfXzHi9yBaPDaCdIBpdbCVEoCB2sCQL9Nb0soWzR32FWASreTUIn3/u1H4jzqspJ9LMFQhwAXbYnN+Ry01y1heYek54nKxjqoLFr5oNXjzd7e/wDqOLkjCB5fOfg0PaTjdPMQFTDhLB3y3sfzA0fprVt2rppvgZgrd17tQ+BXFZwJsILXxKkSLTAehf2h1o+RLpqn1BVpNjHEO7uIGLePHjzQFHztUpiwnvr+Hlz9t4U1fFJlc8qSCE/3HpY9MsrvbKOmcj5kdJyvUQv3yLqHhXEVmz4GhvQppOn58gX78KVqCpvamwFz7xrKRpYTMUe7KFz0y8YM9Iei44F6kozmZmez9KliSQg9hvV+SPPsB59xPiy58xQl2B84ACF1ffn/AE5hOl994nip5XrJkEbSDVSNLAEqyzVkhv6cfOR2xPyK4IJPEKZBJA7MMp9OfN9t4X1crBUBaSwA9NG9oqIeT6idC2o1EisRskDsiJ+zKQzkX5Y0a+lfHCpdTKkn+kgHmQCT9gOl+ZguUidNS4Uw+Z/j1ig0kBSNEZmcooUs1ZNQAsnxZqzwumLK5hUQz6DSGOGweCl4MkEJS7N1jinMTfNpUjllTE26K8QrYshZ3UAecq3A82boAHjTSJxmSErTkHB8WAJhfNGFag1yxHhn81gPnWmADSpCTijAPHjkYwOoI8huuJsqD2ml9ypFlOpa1hCzmRY5A5O2V/O55iPpgtYW+W8PsOUTH8O4EWJ9bM3UllGbs5JattrJs14AJ3247xWeV1Ako7qU5DTy+8Pk0+GSiUgElTEkHvXvcZsOTg56xN66c66aQ0w0plDH/MVBAHjdRkx+/wDQcO+G0JSgJI7wzOgf/wCRbw6w2l0KZ5QtRxS0BhpiOZP/ABu2jttm11Wu0sCKikLXldrOwIvb2YkeP6X4fSkpQMCLttc+MGTJwlkGaoJByu3kI8xerILs7EeGIIo/N/HsRf8AbiTq1Qr/ANpj4zZBDdoG9PW0fOfy6eSGSRadcHI/elP/ALr/AL8VqQieLfyDEpk1UunWVMQEk6EH7RN6OFNOsBnA6Mi2TXdib/lolht7nz7cCzpi55nClKguWpmexYtkbZC8KKdSKalRjZiATpmH0D6gavyYRs0uuSKOFj045wSoemcRir7TeIb7j2NbcV01LRVk9S0C6GxEWTi5bkbu0DUddOrZ3YSiANTmWy6eBdntkIx/2dp0+s5tW+ZLf/ocaNWBIDnlnDwUNDKLTO8r/uL/AOIIi0UStFIsSyKrWy7Uw2FXWxo3wLWU5myFJlFicjsbR2dw6TMQOzQkt02bo93jF2jZpZMCqliBQZljXwFDkVsOBqZSJCRJWsKX6+WcUUcilkhTgAnUJs2WYDPvsfGDY53MRjAjIKqhkF5Yg2BjdD6RZrfH34hL4WgT+2c2u3P33tCqX+mP/UpWmc8tJKgnYkuW5PDP00wQz6x5AgiXprfkXVkj328DyfG/AHGVqnTZdMEu9/n3hH+ratU6tTTAEBDdS9rdA/8AgPG/pzTdWX/ahCCIydCBCQXN2DISLJYd12LxzYUFW0vEJhlSjSAkkDEoj6X2GVtmzLaxWmmQcOAADQfnnqXMLPUenVtZJpVkCwuTLIPZZGBIFjei3fVHf9+KeHTlS6VNQpPe+kcwNfK3SNYac1AMhBsAVEc8gN8+8f5hjPynk7rIyaZkKqpYCZu1iFdrtiKp6qhurefAJlcRrUAJUp33SL5jbcP4iEiuHTQVd0jDnnawPsYaS8m5PBIzRRQFo4iOnMxcOxAKsbYirUp4HlzvtxX/AKrVz0p7QKDtdIAyscgNC/lH3+lzQohstz5ZwPzD15pY4X/DMkcjAYCNcRSsWS1QdrYsUbxftVDixFNWTJgQtPd19jnne4zjop6dEvGqYHIs3o+2xiY1XONfrgUjhcB93LCxbDuxU7b/ANSbvbia0UdGrHNWCRle9snhpIVOXL7OnliWD9SlerOMvA+EeeW8mEGWSmSZlJYmiQq7sd9lA8lidtrI24Em1K6sjDZI+DryHpDqTKpeFy+1KnUczqenLxvZ3tFVofSGodo54mhOJWVOnKakVSMsXCjv/SQaHcO73HEISe7MBYuC4Zutz1+0J6/9QCqkKkhGdwcX2bwz1jocEoxHYPHvF/8ACV/Yn9z5N6ZspICXZrZ7eMZljt6Rw6DRFW7XcKoKgh2BAOJob2B2jYGhXGtXwqnU5KRcvG/l8KliYcLgC2avzBWg1UirK0peXT2IyzsWClg1qQTZsUNyAMgLFgHN8S4d2Sx2LA52sYSz62nkVKqNRfEHD3bcb8897wz5R6x1MGnj0MUiY/UkigrJJG9vZv8AXZxIFNe9/N0pfaIxkd7JtHygCTSy1L75fXqDd9Cejg63ih0XLQ2gM2pKppZ3yk8sWVQyKEBOTSyu2SnegBe5x4umrdbJGVoX1qO1WUJsAQA3L8n0tHhuWhki/CNJDlKYmjmxmUUpkLMWFriAzEBsd1x8iyDVTZRwqvCev4JJxgBN9WJDW99Mr9I25fy5JurqpdQ/4CBsEMaBeqwIVjSblc9gpJFUd77blT1hkt3jB3D+CUdMApSMalZBVwNHI3On8x51H+zdHI6z6eUSMPpjXISLV7lFGS4nf9/vxTOmHBiJDcx+Y0MxEkgJRgSP+JGWdg4N4UervUBIiEMAgg0pDrF4tUbuAAFWcT9VbgbE8Aqmy5koy0XxWfmcveAK/sewVRpPfUMTkNYPlnYHdvaKlf4laIpkJDdDbpyE/wBgt8YdXBKoLIw58w0L0z6tScKZJceMI/SvOo9dzOabcYQoseXmizFiAPFnEfNV+3DTiVCuhoUS7HE5JzhYUqKk9qbkl/Rh4fmOmIwAHgcZFi8P0qSlIGUaGVRdni9CEgR8qcgO5jMaxd6s/wBOLJaDFH72Vdr+BjnfqTnE7SWdLzMxg2BHIiCM1Vr0lbP33diNz7carh9PSol4RMRiObgl+uIhvAQIuf2hytpf+I8R6zTarl7dCS5to3Mr9Joxexx3SxQ2G2xoDEKJpE6TWvMT3bkMMTn0Py+pgqjMrEEgkKGTAk2yYa/i9tIXmCSaZ/8AZ0j4w2HsEklTtiWoduQJB91o7eOHUmmlz5n7tGbX2HNt/bWHPCa6VUYaepYMSP8A/L6Z56hh1ODyT/7vplqNQQXWvCglsbIBIUE15NGhueHsqUjACbI03P4D669M2ldxLslFEo3FidtGSOWT5DK5y+6DTaeN4ZI8i4jUliFdXnayEpwbUgOmVEKQD5Bs7CQkoAAF7CzAa28DzhCpUxRUVane7DUnM+MO25ZmDAsUaRCZnyZkalaKVipSNmU1iQJAwIpdthVQWQcZJdm13A1Y7WaICaR3tW+41PtE56vWGItNABGspkR4lIwqgtKPJNhmyG26j544qWtcu/1AAgtc8j1yA3vFtPUGSlSV5EMRu+uz7HOzZQPpYHdYpHJMiDFI8e2Nfm/Bb3JP7e3GWqp6FzpipQYLJJvck/bYRquGcPKJSF1VykADZOn/ALmAc+AEErAQkbse0TPEo+AUR6H+VWz/AGyr9mHA54E9ckDMBXqU35kN1aFMhMin42pEoNjFwNCzn38Hg3k+sjQBWODd5bsyDPlalrHemNLQJI9uA+L0k9c9cxaXTZi+QbTYvfY6xZXprpbKprqxEqBtiewwqOuzF8hdsMA66JoZGIjOEvchXuXdfFjtqzf7H58MuF16EyMC1d4W8NIrpeO0mJYBYk/SbEFmII3fPTaGOjSVdIHdikcIAQk0LZwTdfWFHm7HCWplS5tQsy0uVX52Ho5uNWzhbN4uk11NIkTQA/8AULjC2iXycJcEjIkXdoRy6i9Q66JTIrMcCuyfpumIXwfatr/u/oaoyaZAqFd/XU8nzu3OCqr9Q01CFEF/YG3V8juIaQ+kHUxzapldjLGDCB2NkwXG9izUxoeL82OKquqmTZUxKRhABOLoH+3KMPN/UCuJViUAfU4cWI6NkOsX/qfXQ6KHrFVaYqFBxUNIfZcvqK3ubvjzWlE6tnCSFdwX5AanZ411BTJlSgohywHMnQdSfzlEj6X9BLqUM+qsvI1mhZJ8+T4HDOv40ZK+zkWSm3znDuamTSjDMQlcw3UTkDsnkMocT/w75ZuBJgb3DSEf6BgOKJXHK7f0eASiWsuqS77FQHvAMv8ADnQ+Q97/AM3n+xJ4t/8A5HXpsP8A8R+IkmhpyXMo+aoY6PkPK9L+nJ9gBiQSfi3/AOnAq6/iVXmS3zaLUSxJ/wCmlCOZIJ/MfJ9VNJaQQvBAVLNIVN9MfUV922BNL5ANe3BFJwpSiFTe8cgBe/PbxyjsziVNJ7xV2ixcf7fa7cnhbqJG0cRlhhsHZ5mxckCx2pePTO42NFZKYnydbQ8ORMUBMLK0H8/7vVxZoy8zjSa2q7OdNz2AZ9hcDcC/W8LdD6mlR0UtI0MYYdOAFECGiQvT3U7r2sTupGXvwWaHvqCUvkXNz1L+p8WhhxOip00oTLmBMwmxexI/ttqoEMGsQQ5zNa/Pmv8AL1MgT9N53X/FKD/cDigU8shyA/h+IyHZcXR3cMz/ANh//WIaViFAUWzsAo+SxoD+pIHGmmTBLQVHLOPZq6rTSUip68gCYpNNyTDTaYThk0UyuskqNa9SQri8ykbLYKUbChhbDG+MdUVRmzCci/JrafbQkR5jKpTOnKqpzKKwCM3S97b2OfmIRxen2hkl0mqGUi4ZtZoouSocvaxWJHije6sSBUzcCwpFs26m/j9/GNTQjtpK0K7xt5C3hy5vrHnmHKiqpu0qoLCuPpr3XtINix4Y2RbH6hZKr1TSy2HP83/HTSJppES1dphxdbM3MhjtfwIzgz/bOqWH8KsZELm5SHjJdrphTFWo0BZNMPK7kE5dbTq7yTfmC3oIF/bKVMCpiCGzYpLt1I84sf4b830smjbl+oCqwLK6PQyBPnbbc7gjb44JU6wmdLLwPPp1lsIukMRryPMEajnBvNfQAW5tPNKWxC0xDkqDYFuDfk/cj34qmdlUsmcMsi+USlVKZimmEpOT5+4PvErFyY6uV9PqWxRUYgAn81mDKpAF/wCH9TWSQwjJsd3FUihMlalAZZfNj+ekDcSmTpTSVXe73APv5MSSWG8JdA66cwyyx1LBIItXGw2AIOEhvavYN4pls7CkldTzjMmycgoOg+4+bFtYdya7EhMxKmStISo7EZHkD6g8ottZ6e087LqNJKkOpFgOlAMNtnX3B9xXt87hFS1tRKBkzxiRsdOhgWspxOHZ1SD1/uHQ6j4DHxV5yoqtG3+YmRff+W2+PnghZ4aQ5Cx0aE54QEq/pzy3NN/eCv8AYWvlH+8a3pqdimmjCn/75Cx/qADtxWamnQ/YyPFRf0DCOp4fKfvqKvQekbH0Npq7+q58kySuxP8AVj/y/wBOK1cQq0DMDokQbLTToDJlI8n9S8By8ql0JM+mlZ4V3eCeTtx+Ukc9jCronGvNeR1FSmrAROSyjkoDXYgZjpf2iC6OSvvSgEq9D1GnUdGaFXqeCDWNFjpJF1JdQ56UiyKNgTkEMbALbWxK7ULLXwdw+pqaQKxLBQ1rgj3d9LMfKBES6iVMEyUkpVu4w+eXg8JeacqDaiaGaREWOOOJcg4jkWJw5DutlLDAFtjvYFcNpNUpMtE+SCSSVWYkFQawLPkbeEU1soicJ80EBVy+pNrMMnBbXcZt6Xlut08BhSLqaViXjbTMZJowdwQaTqA3VgbgkeNuHtFxymmqCZxwrFi4YHpm3Qm2kUoqAJlnP3Hr5xMM2okkB1Om1LtSxxq0DYxxj4QAZULoChfD399SJSSmYkb394MVUoShWEOouwOR6/fPlGMWl1TyNHBFJH34sGBjHd4uOzgaO9bUfvxTM4xTSwFYgrW2vQxyXUPLCsICtb2ttzEUXpvkciQrq1iM+othWJKqoLIFUfcg2xogUNtw2Y4nxg1c8ypi+zlhiGLbG5+ezBVK5vaKSRiII8svnhrDnnPKodNpo5To3ZnemUTOgQC6Y4qcSRjsAoBJ2FBeAaGeK2cpAmpS2RYEnzNw75uTzzhrR8QrCBJ7bCMgSRbk5D7dC40aJyaaXUmNYIbWPthiiVjGuW5Z3I7iTvZq9/k3opC6LhUpa1THUbknMtoBsNoYUyKfh6lTVTRMmnLXN88zc+J0EC8yg6M8mnkkJC0js1CmCl5Cp+K+kHe/2viyi4hOqKA1Ch9T4RyJYPnrn5wwlVkxUpfaFgWF9LFRLtsQw36PBmk9dMEi00ICKXozuCVXJrtU8nG/O1144TzOHS0lU2YcRA+kWdtzz+GMXM4bNr6lc9QwpWokdSbXvcnbU3Iim5l6QgieNtQ76uZlZ8p3CxduPaqhWBdr7YzdgNuK3Ty+NVFShSZLSkBgyQ5LvclxYNc6OLRJfDkSkBKCR0t9iX8YsJPTmmliVWQoBTKE7WQj4rwaJBryNt97RyOJKlKVMxbg6g/x/mLBwqUxtnn/AC/wesJucw6OBGU6gCZVsPJIGdB4JVb2JWxagGj58cFp4lxCswowky3yAYHqeWd3vB3D+C09OcaEtufW523yjl/MeYTauUMgeSGGwmbVud8msnetgN6Ffvxt6XgHZSWWoIUq6mHp8zMMaevCJ/aS5eIJ+nQOdb6NZOwvmYeaD13qoF6csQwPtQPn2/SAa9ib4WVH6NRMOOUtz4j8wSqskTV/1pRSrkr82fk7wdyjVwTyM2mVItTVmNkBSUf5lYDKvnY+abzwnrKSqogE1LlGhe48nb25ROZT0064LHUsxHUag7jwaKDSc50quW1Wmj07KjXaIYmAo9pxBVjR+s0LoFrsRlpWuW0teLa5BHuPK/TVTU8Pmye+zp3Fx+R4x45nEVCxwThDOwWNVhjkysAjpNSEBAL6rMdlQi7ADenqVqGKcHCQ5dSgRpfRz/tbUudYVhKAfw3ofvCzm/IOYEqtxzyAllSNzGU7rZhHgi0Hpv8AN5HDSXNS7g4RzHo/e0tDRE/hxR2apFzYuoqtqcg3JgDzic5jLrG1Kw6gsJaPa6EA0K2jVxmGG1gHKvBA2c06U/tlKYDYguRrncCFw4ZwySvEiZ3Q5JUAw2YEhdtDm+8MOcTSSI8sgjVmxULGwz7djVKq3sN1NAqAeBldkUzEJUxLXIs3MuTe4yuIC4dXCp4hJRKQtYl4za31BgoPZLM4f/OEXN4QADMlgUclYtttuRQv+nFSODSlJxGYL7M3qXh5UfqTiEiYZUulUpIsCVAk8zhceRgRy4mg6Ss0mbYqqgsWCMRQIIuxsTsDuduGfFVBNOW3+esaD9Uy1TKZEsCxUHu1hc+gi55hz2Pl8AXTuuo02r6mEU/1xSb55WB2ZkKY3pg5q96GPUFKKmyNz/ga62zZ+ZztNKCilOWG3QDnm2l8nA6Tmgj6aZFwBjTOWNspACEuTkDQ7QpNAjYCuFq++tglzoM2IzYa8yWyzjQy8KE4UZHXf5pDHkXK5OYTMIGCwobkl7mBYgdoVgFOw3tSPI2NnhpS0QCMc8cgLA9XuRnofaBqit7MFJNssg55bADU32HLf1RyTUaBeoSZYwbZgoU4g2xxUBbAuxRNbg2KM53DZc5Lyc9s/LX18IhLrElGNBLJzGo5jQjwhJp+UnVzLp0iWR6BZmXJY417VY7blqNAEXvuBvxCilLmJMzFhHXMnTwiviFVKkgIwhRawbQG2QJYg7RceiOV/gNWmki1Ek0UkLyOjClixZVVlFnHNi4r3w+3DKYHSSRcQn7btgolIDMzZeGbuPaBfVckcPMIslZgZSQI/rtopDQAIG7hPJrwT4vi01AlU/aKLaF4ZTZS6illYfqci+wfmLeML+benZ9SzSBhFOiFoVXuyVt6diPzMjtidlA2A8nMVfGEzClSh3CWO46bb9YhRIkyApF8Tso6X5ap63fUG8ItLzHSQKqa7l8ISRRjPGgxN+O07xn2NGh87VxSaapnLJpZxJSfpJv568nzgydKCGCiw0N8I+6eTuP+6LXl/J4JolZNZqvw3/lrNsK9s6M1fbP4+eAF1q5ayJspOLfD9nb0gWfJnIVgJ9rvzbXd/GMupJy+ZpcJ20gVgY1d5r7l6bgyG1YKWzGXuuIbc8EhqkAIUMeYdk6Fxb09TA5WcLL/ACR6O3nya8VfKeYRToskbBkbcEH/ALo/bhUQJawiakgvzaPlgtCfmXJ9Tqw0Uzxw6VtmWIs0kieaLsqhL8GgT5F+/DKnVJkDtJYJU2rAA7tfExyv4NH3aEAhIvv6WGnW/JjHvn2neLUQaqJWZR+XOiDueIjZqXdmjamod1FgPO9UoiZLXImsbOmzMc7lrPkebPEWGCwuCPLIj2I6HeBNHp8jJo9SwXUKT+GnIBaRN8GDN9UiAlWH1VufqvgidSolkT5J7h+pIJZ+g0VmNvCIqUAcGYPtqDr+Q0TPqb0/M5EJjYxiczNHbCKRXwACuq9r5BmKlQF6hN/JVLVykJ7R7kMDbEGc3c5MQHd+6IoTQkhSk7mz3ye3IXAe+rA2hPpefSaCPUwBTaEtGAxkjgBSgC9bAvixAoDxtlxarh8qtWiaTY52Yqu+XR87+URXSjuiZMCToCC+ouw7rnIu5bQF435hOG0QncBtVIQoKsQembFyiPt8qy2B4xG+9ylky6nskBkJ3D3/AO0m+oMdp+F1kpZlKSRm7XBwjF3Xe5BGW+Vmgz0/z2eNvwaCB/Kxup7BS5ls1HctZX/nO5Nk8B1VEib/AF1kh7nfNmY5H7ZCGB4ZJ7ETlhaQ7KdieqSydTdwzkwy5RokgYPJqW1Cz7RuN4lk3ABIezd0Ngu29HgOsmmekply8JRmMlEcrcn3vF61yVlOBAANrNlY2Yd3K1z1c3wm9bDSBoJIA0sZKIYxSOfbFbLf28X+/E5HADWLC5SrLuXzG7nL8xQTIRiXNOHDnqb94Z3cg65EG7XiN5ly3UTyHW6lYpSQMoCcMVIoGzSmhfcTQq7PG3Rwr9vSft5CyGu+fX10B/MJUfqGUupHaynl5C789HJU24vkw0H5NHy5HjeVtSKplSVO3Y7G1XuF1ueFFfK4klJQAi9nBY+RyjVyFylAEFW4CgdNbBi3NR01ikg9bxu0jHWvAA9RxxRq1gAbtkjE2f0ivH9kx4OpASkSgq3eJUzchcM25eK1YVqICgwy1J5tn0bzhryn1Zrp0wi0ckktn8xh0oiPAanNixR968e3AVTwuhkKeZPAR/tBxHpa3tEUhAGJaT7Dq57zHbCWj9p/4ayzLWs1AxzaTpRjtyYk2zbFiLIHwNuJr/UsuSr/ANJL0Acm7BvIW84oJp+0K1grfR2A9yW0JI6R4m/hYR/h6kgeBZo/3AJ/14ZS/wBczcAC0g9f8iCe3plNiCg2xB9SH9YD1HoeCEf7zr6Hiicv7Cgb/wBeLE/qytnlqeT5D7l4kkSQzJURo6gPL48feUHSxMBoopJXP/isCgPjcF6sU1+fFnwDQVSiurC9SoDk7+z7efhFprJMtOFfdB0AcnqTnpfLyhjp+YaidQDpgbkMYB3OYXK7ViACKprAPn6bPFR4aJarTGs76Nlt86wOnitKlToC9v7eu8TzzzRxpNCuogVlWUdJslo0wJjBZb3G5B9/g8M5SJiVKQ6VaF87aPbKL1z+FVN5pKTuzHr3XB8RHzk/qHXyMkWmdZCx7m6aByNlyd1xvHJfIsnEGwTZiEhBeYkhtHLdGL5+WcB8S4bRyZKZtPOxPpY9bhsvPKKPmWqYQPpocJm/8RGylIq7pJAVVz/KVAU2GOwHBVLTpWpM2aSk5i4HR2zG24jNqqpUiYhM8HAcyBtsTZ3zAci8c7w1BLW3VRfORJoLRUZ13V8Kavyd+HVSJBALso+vNrN4+UavgqMMt6UAyiScim/MkYlNfyuRlDKHQTBQFZaGwpTX/Xha0pVy/n/EaRK5iAEgi3L+THnmE0karPDtLCwkX+n/AMixxpa2mE+nMvf/ACGMQ4xKMylKk3Kb/n0eHmt9QwyMmuk0xSVgBNS5xToVBLAgdsgU+SBYsfy8eeTpa5oMoKvvkX5jrs41tGbRLXKSWPdU2V/Jrt1A8SBBWt9PaXURLJA7pE0bzEI1orDEKMTtdMAa/kPAsqun06ilYBLhNxfmX6j1jsuYQtY0sARZ8yTs2WnWLT+EkaR8tR7ChiXYnb6qbyfueNPUBTpSRdhC6vUCpLZM/mSbwd6k58kUhg1MVxSV03VhZPwQapruvIPj95yJJUnGhVxnEqSQostCm0vk+3iPmTxnLuTwxTSPpdYdOJFxZJYg4UC8Sm+zLZxN0PAFbcFFKm+nnY/M9d4Mm8Omg4gl+hcerW5XhzDzjScvWRo2bUamVgZZ3HdIwFAbAWANlRBQ/ueKv261h5lkiBUcM7NIM7ujQZqPIDf40C8n5LNqGbmE7YzEnpKR/hbjucD9RK4st9q2PIJ4yXGOKJmzP28sf0xnz6e4O8dn1ZlkJIZIsRsk893zOXgL7c79QRQx9U9s8RIwJ3H8yfejuKoFSp8GuAqSjViMpsWPXTkfzsXi9NGpSu2/sbvHlofDzd7O0Qmr1U+oSR+kiws7YxsCSbPcDt2guSar3+AONGjhIkJSpSu8w5ZWHpbwhxSnGg27rNfUDcadL+cCcj0jqrLp9adNMpH5EhDKdwCVJ8rZ/pv43AGq2xtUSsY3Gf8AmAJqjLARKdu8SLKwtm2rcwc7Z2in5N65lj7NYvUxYp+IgGSEg1uAPI96JGx4VVHBkTBjprPfCbH51jgplKHq4BI8dUnfMDUiK3Rc50ktyxNEzMNyKzYDx9zR9/8A5PCydTVEoYJiTbeKxTTGcZbi48xaGk2tCXk6LtfcwAPi9z9/vwMETT9AilMkryBPgYivUvNdJLJb63Tjsqy6l4tj9IAJBBphiVOQBJIAAd0X71EsBUpR9AeuXQuDbYxZLUiUCCQCDk4v5mCdDOsjS65pJY4RlRYEErVBh8E7hWAsihv7VTqhaAilQlJXq2QOx6a33iKSFJazejC5PTU6CNeVer4JJWjkEkdkAZuzAlqXEgGgbHjcWWo3lxyoo6hMsKcHdgzNfW7X6s2jQPTkVMszUDuvY2Di4fkHDB2J9htX6f5VqJSzS4OW6ZjDhVZlsUAw8XsK22oe/BEmvq5Elikqs+W+5H+b3gjtMZcoSsp1IcjVixuQ7kF7m8U2ig0kkPRiEbwo2GOx3G5BB8ne6Pzf34T1E+rTOM0hQe4s1uXKKFrWpZmKV3nuef8AGXJm0hG2t5dpus0QjSaNun4olypZVBPkEivNAg/HFvY8RqygTHwG/g7P6wUDMnTEomrfJ+T5Pza48DHNhzWSTHRwIZmDh0Vb2kCqCSTtiu58ij5Nca/9kmW9XUHAnIncXsBmSfGF8uoUJLC0zFiw7d8qY6BJ83DNrDL05yAL+fqS7OSUUqrFUUHaiVHad6N7qQN7o6emSlModklnALEh/Hn7esZbifEFzqjs1qBwWIfPO2ZNn2LM9xkNzidc5Cb6QcqEsnrPd4jc0indhZFruAFK8WTZyZaMajYe/wAy/h4dcA4QmcUz1pdNsA3LMLsHtmWZnJJDmH/pLlCgtqJyGlbejew+B/8AH3PuTx5jxric2qmYU5fPnON1PxSU9mi5P1HfkNkjTzzJg3X+pjGj/hYg7IDRo45DG1UqO5wGDYgjYMSRXA9JwczVJVUKIB82ve+lmfeEddVJlul8SvQcjz5Qw9AeoJpHkg1hC6gAMEoDY2aG5Owq99iGHkHijj/DJdOULkXl7xWgdtSCaPqBIXy28CII5JyzmC6t5Z5fyO4MOoWVxvjgn6PY+1UR78drqqgNG0kDFZrXB5nXzMSmTKcyJaJaCJg+o7/m+Vg3vD80ndZNVLp3YLGwYAkvGD+Zkpjy2sNGbANGicQbGo4XTJmSJaZqQVKcZMdGLtpfW+j5QFxLtJVRglqLslw9nIZs/Hxj7BzhZJAFhVYj3MyW2D3ah6BxDEBKKFaJFd1cN5XDXQpM13FgNCMj1Izz5wv4yj9lLTMlTApR6OPDFitq4G0LedczlWR1Z5yolKCxiNwdvy8bYZEePpZhXtwxHD0KkDskgEB9Pc/nMCDuDrkqppU6elyosbEjM5XztoGuWdo1k5jC8OEbOkrNUgOSopCujH7WQCf/AFgH44sEopI7UABrZPdi3zZ4XcM4bUDiZSoFUpJWxLkFgwxeYz1j76d18x6MKyMUIDG2UqKSlUBgcaxjUfFj44XzJEvtZhwiz6Xz/kmGPHEyqThyahCe+spYva7uGfQB+W+kMP8A6qjpyYli1AGKSKKU0PynyBGARnWwwZSquL/Tx9/pi0TEJxvLvY6akDcqbqCYEVTzRT9thc4QotmHCT/8m5sYRaXQy9Uo+UYUZyXQIJ7rUgAWQbsi1utuD55lIAWi6jlsdLjr4HnD7hRlV8hk3ksygRrsDYHJypnAyZ7ay84jiVY37Au4AUWR+nb9wD8bUbs8U09HNnLJQHOpOQ3vDuqrKeQP6im2Grcht6QE/rOOz+QG+7Hc/vVD+w4NHBCQ5meQ/kQnP6kSksmWW/5AemE+5jaSQwtvZgY0PfAn2/8AT/3+7VKii2mnz2/Ob5SlUUzvXlq/+0/jT4XZch5y2jz0hjEsE5bBdrVmAFDI1RrbfzxlOOcBM2cKmSWNn9T6mEdXSmnq0ouEl8BHnh08OrRRvHPqXlg0ulOnSQMrk4mgSN8UJAsbWSP6eQopuCTJZQuqW+Eg57e8UmVORLUZxzJYlsul36a8neK06QdTR8thUtFpmR9Q1HEYKXjBbwSZArY/HDhSrKmnM5dMva0Kp9xi3yGoAy9m53iO5/odVLrdRCrjUGHKSKJ6OUTgqQrfzKSwo3sRuL4pqyFSghXdCmLjQjcZsW02NoYyahUlSVkPqzNbKxycEa5ggPeFkPMNMTFEU1KOykFI2bJWDZHsu7EfgJ7j54Uk10sKMtYYHwIItfZ9YONVLwuMjkLhrXFiLv1hBHPqUJl096mFSoaRk7o3IBC5WDkD7nwaHng9apdR3KpSknq4bcjJj63gddQZKyZASsbnNtsWvNxbI3hon8R9Xk0bRlGqnBDWD4vDEkX7jcX97uofpummMUzXGh5fxFCKmWSAqnL9fsztC06lZHEsvUkNjbpS15oXtR+3wfAHu/o+HyqYMj50+8HqnIIGMG2QCVAe1zzL+cEabnMsbqwjd4VcObG9j3xu2BNEivLftYnFhLmy8IUxNvnnEps6ahBGA4T4HQ2u5yyZ9cor/T8uhliiM/SkVeoW6iqe63JJsVdBP9OMpPk1SVK7NwSRltFdTKUSns7pwhvDB5H6n1+p4Hm9UwCCFEhLaaNyxkKYw33BVBo7Xe9Bb2u+CDw6ZiKlKZZDZ97eBqRRlS1KSWKhhB0DqzJ2Ablze0TPN+UQFFKlHkYKQUIO7dxGQO4Vaveu4/HDKimzJisEx2e75jn4/iHC0SKhBmJSGT3UnUtrZnBPsY+8m5PopY5EljbrRgkBZHCsLNMO4qqbe2X7+Caq1dVSze6vunIsP8k+UJqhCVLQgS3ORDq8xeyT1tlcxP8AKOWo8iqHMZwL55dq2xxJBBJAS9huSR488aWmldsFGaMWQvFE+WiQmWqTZTPbmThz5csoacv/ANoTxs41TNDG3b1HJBIKrliQR+oVfzxz/SKFKu7KAJ1FvmR6xVMlrqEFM0uk20D9WZxteG3pv/aE8aRxNAHdnwZ4++rJd867VyNWovuFUa4T8UoeH0aVVM4qYMGxWJyAZg+99BeAE1qhNFJJSGQGxDRv/LPqLvHwafXHT6ksuj6MTurSklSrJSVHfdVqABW7C6J4KpaGnnCVNxLGMAgWyN+9Yjryi+TN/bpMpAAVckup3JuTufwI+wcm1DRRSaiURO5MkUMcQMoFKMrLIsagKm7bCgPJoqpakTqlcqkQVgWUoqZOvJzmcrm5yjiq1FFSgzSAA+hJLl9y5L6jrtHqLlOmD5aqHVyox7mGpVqslssIwpxsk7XvfBdRw7iaZZNOqWCMgEnydT38oEkcZp5qikqPeuQQQCeYDXHi3SKIcoXRRStEYwdRjDpXQCxGRkzHaiwtiTvkEW+EdPUzOM1UiTNDCW5mDcjf0HIkxetMvh8mbODly+bnkByFyI8c6JhAgixBcYR1uVUYgsx8Uqkj7sY/vxuQoqvd/n8RnKCgl189MsEqAcqIUCnNwQBdPOwfV3iQ5KFnlV//AAYwBGP8oAH92Iv9h9zxluP1pP8ASR8+CPXOGygmSZyRY91HIan/AMj6NvDjVc0WVjCJRFELyY5XJQsquO523bE5URVWDwmoaBSAJyk4joNB1+NC3jFYKQdmD3yHJ/2j8n0HNjAHO9TLNpmESEQr2NGL6qhasNQybuyxHspGW1jjY0fDEoHaTC6yHfS+TbWZ21yhRR0kudTicO8DoNB4Zq2BsNXhhouZpq5IVeKRZ1QLDqI5GUKaYgY1sB3NXyFWiPKObQLSClBBBJxII6Pf25Oc47WU83hqFVCT/TYd7cHJ0sXY5hs8NttOc8/YMIJNVMx7bTDdwWq8gApXEWCCLLgbEGvqX9Np/wCsmQNW723LPPPlAtPxSZP/AP6wS+4TceZYHwfaEMHqLHDTYqquCA423bcM/ksMiD3E4ksbYgFdFQ8OE3HPe6dPcDQW87BgMweOUK6dKMasT95QH9wsWxZlw92Z7AljA/K+bHTySt4iNXC1r+UbdarwTe3g2Qd8t76oKUtISPEanIw0qqOk4lSzJiV3STgOiRs1wQpQZiAXa9w4nMfWKszFIAAXLdxH1eQ+IXEOGvceQd7PdwwlUZlpwqVfLI/GhXwmpn0Uvs5hxp0B0O4Jfq3lAsXPVYMWYpIQosCg3uxtfDMSbJFeOBaqlWpYIDpHz0jQS+MoFOtiUzMIYtZxd7aqJ6ZRacz16tjFAYhAgUQyqLJKKCF6tmu4KDtf73XAtNKu63c5jl0jI8B4XJrFKVUr/qd4lBcBQNgSRlc/iJwcvUJOZAXhViCbIYY7Wa87ivnYccqpq1TkIQWI+8eiyKWVKp5na3Qba5I6M7M1tg7wPzTmhhjESn85xclVQyo7/eqofH78FU1KaueZhDIFh4fL84V1FTL4ZSoo5P1gd7YE3PU7cgInsWclmJq92O/GklyhhCEhgIys2cVKJUXUY+SIoOx2/wC/gcXBErSIJKiLxcvKrhoZaEh8D9Ljeyv/ACK+eFn/AGKGfrHpv7gTVftZ4ZTW2V0++sDCLqo0El5p4PuR+lh9/Y/f9xxwBwUm/wBxHEyhVSlUs/6k5HVtFD2PPkYtfSH8QdQmGhk6PXvFJJmwR18C3H6vaqJO2/xneIUyJJxkFj8vGXqqfsllFQDjGoyVzGd9xGmo5bqJp+Zxtq2g1/TBCoV6UkNNiQ1B9iSD4o159laq4pS7DCHtrbNjvdxvy052hLJQGcADVs25u7ud8rM+U2p00Tcr5loExBuKaCPdqKZG1v6lx3PkjHztxWgTGMsm7Pc6g7/92Xj1gCdUS0I7SYWS7Ppf0cH2jx/Ezm3LpxFqNLOF1yyK3Ypz2NjNQLBUjz58j33vpZMxazLCDcHTI6EaZ7WIuY+Klql9zv5EAHP4Dr0iV5hzTVambUSRL+Gj1CBJkTuDje2NigTdX5HDal4KAE9uXKTZrHds8nu1+UN5HDJ84hxhBFwWJ88srfaFOr5cyd5Uu3v1DmG+xsn/AE8HhjPoZZlGXLGF8m0MGVHDTKabhKlDcu/Ivv6GHq6HSvAssGtWJzdwzvsAPNFiDf8Alsbn7cZFFfXU8xUmbLKgLWG8DifhIayVEscwAP8AcCXB6EZ7QNFzJhYet6soQyVR/Uuw7t99r+eI1Q7bvbZWb0MOJJx1CJkz6RkQXSDd320F20vFdqfUnLHJbpRFw4AJRDgoUAdwutyx4XSqKqQyMdiDqczCKbRlcwlSwWIc3ORxHptfpBGs9U6f8DMpohwxAtce6R3Hv8EeBxBHDqldWmY4CUkPpoB5RbxSkxyVKSsNhIF3fuAW8ecc/wBDonlBaLSPkSaYflAjahnYJsBj4r/o+mVciQrvLcjx/naKKGQZdL2apffzcnCc+V+mmQeNebeldRp4g80xVwfpAOQy2FsxsqTtQrx/ak8TTUTRLCLZh+XsesWU0hUxOJE0nS2hJAYvmA98tDzhhollj5dzLGFGHUEbPl3oIwpHbRtd7BB2JN8aGnSlK0By4drZwDxFb1aiSzOw6C0ENpGTR9FFYJ01bIDtdiAxpvGwKrRq8B5u1PlFJWC/LoNPnODU6ND70zIY10+oiUYLpwmJPkMFyF2acMnuAPIPyM1xrhI4lTCViwqBcdecee0nEzRVkxE0FTm//bz0DeN9xBOvk0ayGVdDLLOSZAhb8sN/NRfp5WLJAJ8+eEVNwfjplftFzgmXk4OngMTcjaNB/rPDyO0xcvpLv42ESk3M3mmYh1fVTH80gMUhUFaQ37IVrH9RZr+ocbPh/D0UNOJMrJOu536n0bOAOwmcTnK7QFKRl5EOOoOe/Quy9L6ySeMvLTJEzDOqzVFNn4yNm/8A0ja9+CJiezJTqfv+IScVkS5FSZcot5Wvo2bNbmS5AtBXKA0scCSExhIRGiEHImhkT8WdvkBT8kBNw+g/bTJtQod9aiTlYO/jv48ob8TrBVJEuTdKAD1VcAC3IgfyImeYaglZJRYDnoR7ixGDix28Bjn8fTH8DhlOmJQkrV8/z940nAqBUukYXXNISDsDZ98rl9oGGp6cTKBtXt/y/rxiFJM6diVmfvHpc1Mqlk4zZMsZdBBnPJGghh06nFrV2cr9Ul3WV12m29jsgsiiHPCKX9ypc5AysBy59cj4848yMyXVTlioUMStDricHXIBwPAOLMO2oRpGcIQ3h1R+msxLEn2FOLsqTd0BQscaCnmEpCJhvoDmP42+9jBHDuGzaJczAsql2CQ7PyKsnSNLEuQdYGggMco6Mh6gcYhv1dxIvxTK3mzv/UWNVJANxY35jcdCMv4MOZtEmfImSCosQUF7uLkHfEknN9B/uTDzmXI5XVdWnTMEUPauLAKEBeicryEiYkX7g/zVbT1KEp7Mu6jc9beTF4874bVnhk9cqal1YmU5/uChew5PzvvErND0JyrqQFrFmOOw2BHxZGx8jg1cmb+0K5SywLqG753+2sbKaJRqTTz0hyjClRZgwIBbK5GpfZo++uecw6iWtPfTHljYseQKO/axbf8AYDZRxKiplBDLz9vnzOMjw4T5MlSFlgou3ze1uQOcT0ihQB5b/l//AHhvMwyxhSHPz3ghJKi+kfCBRsb2P6eb/wCnEFBJSxFzHXL2MetFLIrDAnYg17bEHceDuBwMJDkhotROMlWMFjb0L+4h5Bz+4ZFf6sRQ/nfLIn/lY+AeFFTw9SZyVD+4m+wYMOucaan4ykyF480gMN1OXPQuCR1hNpYzK/cx3Ns1XX3PGgpkpSnCgWHz1jKVM9V5irqPrGkxu0XdR9/9eC2/tEUot3lZmPD4A0BY+eOgSwGP2iQxkOYsPVg/3ZW/UJxR9x2sdj7bgf2HCmbr/wAY3n6jOEyVDN401w7oj751fvRBsftsOJqzEPKsMuUoZ4m8CDbpG+tjDRnIA/uL46oApvFtXLSuUQoAxCczYpKcDjtXbtt8be3C1ciV3hhDdBHnvEf6c9kWtpaPCahy6EsxJGO5P034/b7cfTEJFgIX0sqWZoSUhn2ix5fCooBQBXgAcMGAsI9GopSAWCR5Q04thqI0hH1f+k/8xxFeYitZuIXNAtk4i/2HEBmYGVJluThHlCjXDGRCuxyAsbGvj9uFfE0JMgkiEtV/TnIUixcC1rbdI6Xy9QwXIXZHnfzLIp//ABAH7ADjzOcSnLn7A+94nNUUqLfLCAuX6GIgsY0LdO7xF33e9fYf24KWtQWA+v4i6cSLjO3tFfyZR0pTQsRkg+4PSje/3y7v3388XS0gT7DT7ke1ozfEVH93LD2JV7xKfxYP5bfZlA+3c3j+w/sOOUhP7xQ6+0H0tpZI1CT4uL9Yn3lYR80UMQCY7AOxsUdvuNuN7SgGYl9z7CBOLIT+5FvjCGnp9j+F0gvZoRf3qwL+dgB/QcSTkYplfQOghF6flb8ZNHkenkDjfbeLm68XYBv7D44msd5R5RnePoT2qS2bP6fmNfXWqdIWwdl7wO1iPKJfj5s/3PEAO+gbwm4WhKlqCg/8KW3kw8ow9PxqOVu4ADlnBYDcjt8nz7n+54K/+uBpG6o7SwYb+lWI0Wmra2kBr3GLNX/3b/vvxSbzVP8ALx5txS86YOh9Uj2t0indR0ga3EbEH4NHgCaSMQginJ7qtcbPyxZdOUc515pNCB46Xj23RSf7nfinjNpS+v3j17hA/q03RX/4x5yIaMjY9WP/AN68ZZAd32PsYf8AHS1BMbl7iKD1mgOsxIBUxgkHwT04tyPn78Pf02oppCpJYv8AdUeK8SJE9ahn3fvE3iMdDt9cZy/zbv5+f68HcS/6s3llyyyjRfpWatVbOBJIxAZ6YVfgeUTXMpCH2JFAe/7cMqL+pIGO/Xxgriq1S6nuFssvCGGl5jN0SOrJVPtm1bjf39+LuxlhYZI005xm6lImVBWsOSzk3PnCSednNuxY+LYkn/Xgghgwg9cxSy6ySecEBR0wa3s8MZaR2PnArntGgW9uA37nhF+sa6djku/uOJhR7p5xBYGEx60/v+3BMjI9BHFxnJ5/oOK5mY6CJCDtIPy797f/ANo4vkgBJgaZ/wBRunvGUootW1eK/fixQASWiaS4DwPfFbmLo//Z"/>
          <p:cNvSpPr>
            <a:spLocks noChangeAspect="1" noChangeArrowheads="1"/>
          </p:cNvSpPr>
          <p:nvPr/>
        </p:nvSpPr>
        <p:spPr bwMode="auto">
          <a:xfrm>
            <a:off x="3200400" y="2035175"/>
            <a:ext cx="94869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a:p>
        </p:txBody>
      </p:sp>
      <p:pic>
        <p:nvPicPr>
          <p:cNvPr id="16389" name="Picture 2"/>
          <p:cNvPicPr>
            <a:picLocks noChangeAspect="1"/>
          </p:cNvPicPr>
          <p:nvPr/>
        </p:nvPicPr>
        <p:blipFill>
          <a:blip r:embed="rId2">
            <a:extLst>
              <a:ext uri="{28A0092B-C50C-407E-A947-70E740481C1C}">
                <a14:useLocalDpi xmlns:a14="http://schemas.microsoft.com/office/drawing/2010/main" val="0"/>
              </a:ext>
            </a:extLst>
          </a:blip>
          <a:srcRect l="24" t="17413" r="-24" b="2258"/>
          <a:stretch>
            <a:fillRect/>
          </a:stretch>
        </p:blipFill>
        <p:spPr bwMode="auto">
          <a:xfrm>
            <a:off x="0" y="0"/>
            <a:ext cx="24384000" cy="1230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95600" y="3962400"/>
            <a:ext cx="18059400" cy="2154436"/>
          </a:xfrm>
          <a:prstGeom prst="rect">
            <a:avLst/>
          </a:prstGeom>
          <a:noFill/>
        </p:spPr>
        <p:txBody>
          <a:bodyPr>
            <a:spAutoFit/>
          </a:bodyPr>
          <a:lstStyle/>
          <a:p>
            <a:pPr algn="ctr" eaLnBrk="1" hangingPunct="1">
              <a:defRPr/>
            </a:pPr>
            <a:r>
              <a:rPr lang="en-US" sz="13400"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rPr>
              <a:t>Does ACID Matter?</a:t>
            </a:r>
            <a:endParaRPr lang="en-US" sz="13400" b="1" dirty="0">
              <a:ln w="10160">
                <a:solidFill>
                  <a:schemeClr val="accent5"/>
                </a:solidFill>
                <a:prstDash val="solid"/>
              </a:ln>
              <a:solidFill>
                <a:srgbClr val="FFFF00"/>
              </a:solidFill>
              <a:effectLst>
                <a:outerShdw blurRad="38100" dist="22860" dir="5400000" algn="tl" rotWithShape="0">
                  <a:srgbClr val="000000">
                    <a:alpha val="30000"/>
                  </a:srgbClr>
                </a:outerShdw>
              </a:effectLst>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What is ACID?</a:t>
            </a:r>
          </a:p>
        </p:txBody>
      </p:sp>
      <p:sp>
        <p:nvSpPr>
          <p:cNvPr id="3" name="Content Placeholder 2"/>
          <p:cNvSpPr>
            <a:spLocks noGrp="1"/>
          </p:cNvSpPr>
          <p:nvPr>
            <p:ph idx="1"/>
          </p:nvPr>
        </p:nvSpPr>
        <p:spPr>
          <a:xfrm>
            <a:off x="1752601" y="2289175"/>
            <a:ext cx="21336000" cy="11426825"/>
          </a:xfrm>
        </p:spPr>
        <p:txBody>
          <a:bodyPr/>
          <a:lstStyle/>
          <a:p>
            <a:pPr marL="0" indent="0">
              <a:buNone/>
              <a:defRPr/>
            </a:pPr>
            <a:r>
              <a:rPr lang="en-US" b="1" dirty="0" smtClean="0">
                <a:solidFill>
                  <a:srgbClr val="FF0000"/>
                </a:solidFill>
              </a:rPr>
              <a:t>Atomicity</a:t>
            </a:r>
            <a:r>
              <a:rPr lang="en-US" dirty="0" smtClean="0"/>
              <a:t> </a:t>
            </a:r>
            <a:r>
              <a:rPr lang="en-US" dirty="0"/>
              <a:t>- </a:t>
            </a:r>
            <a:r>
              <a:rPr lang="en-US" kern="1200" dirty="0"/>
              <a:t>Units of work within a database can be specified as transactions; where a transaction may be comprised of one or more SQL statements.     Either the entire unit of work within a transaction succeeds or none of it does. </a:t>
            </a:r>
            <a:endParaRPr lang="en-US" dirty="0"/>
          </a:p>
          <a:p>
            <a:pPr marL="0" indent="0">
              <a:buNone/>
              <a:defRPr/>
            </a:pPr>
            <a:r>
              <a:rPr lang="en-US" b="1" dirty="0">
                <a:solidFill>
                  <a:srgbClr val="FF0000"/>
                </a:solidFill>
              </a:rPr>
              <a:t>C</a:t>
            </a:r>
            <a:r>
              <a:rPr lang="en-US" b="1" dirty="0" smtClean="0">
                <a:solidFill>
                  <a:srgbClr val="FF0000"/>
                </a:solidFill>
              </a:rPr>
              <a:t>onsistency</a:t>
            </a:r>
            <a:r>
              <a:rPr lang="en-US" dirty="0" smtClean="0"/>
              <a:t> </a:t>
            </a:r>
            <a:r>
              <a:rPr lang="en-US" dirty="0"/>
              <a:t>- transactions always take the database from one consistent state to another. If a transaction violates the databases consistency rules, then the entire transaction is rolled back.</a:t>
            </a:r>
          </a:p>
          <a:p>
            <a:pPr marL="0" indent="0">
              <a:buNone/>
              <a:defRPr/>
            </a:pPr>
            <a:r>
              <a:rPr lang="en-US" b="1" dirty="0" smtClean="0">
                <a:solidFill>
                  <a:srgbClr val="FF0000"/>
                </a:solidFill>
              </a:rPr>
              <a:t>Isolation</a:t>
            </a:r>
            <a:r>
              <a:rPr lang="en-US" dirty="0" smtClean="0"/>
              <a:t> </a:t>
            </a:r>
            <a:r>
              <a:rPr lang="en-US" dirty="0"/>
              <a:t>- </a:t>
            </a:r>
            <a:r>
              <a:rPr lang="en-US" kern="1200" dirty="0"/>
              <a:t>transactions are securely and independently processed in parallel without interfering  with each other.  </a:t>
            </a:r>
            <a:endParaRPr lang="en-US" dirty="0"/>
          </a:p>
          <a:p>
            <a:pPr marL="0" indent="0">
              <a:buNone/>
              <a:defRPr/>
            </a:pPr>
            <a:r>
              <a:rPr lang="en-US" b="1" dirty="0" smtClean="0">
                <a:solidFill>
                  <a:srgbClr val="FF0000"/>
                </a:solidFill>
              </a:rPr>
              <a:t>Durability</a:t>
            </a:r>
            <a:r>
              <a:rPr lang="en-US" dirty="0" smtClean="0"/>
              <a:t> </a:t>
            </a:r>
            <a:r>
              <a:rPr lang="en-US" dirty="0"/>
              <a:t>– Once a transaction is committed, it will persist event in the face of catastrophic failure.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2"/>
          <p:cNvSpPr>
            <a:spLocks noGrp="1"/>
          </p:cNvSpPr>
          <p:nvPr>
            <p:ph type="title"/>
          </p:nvPr>
        </p:nvSpPr>
        <p:spPr/>
        <p:txBody>
          <a:bodyPr/>
          <a:lstStyle/>
          <a:p>
            <a:r>
              <a:rPr lang="en-US" altLang="en-US" sz="6000" dirty="0" smtClean="0"/>
              <a:t>Real-World SQL in Hadoop Requirements</a:t>
            </a:r>
            <a:endParaRPr lang="en-US" altLang="en-US" sz="6000" dirty="0"/>
          </a:p>
        </p:txBody>
      </p:sp>
      <p:sp>
        <p:nvSpPr>
          <p:cNvPr id="61" name="Rectangle 60"/>
          <p:cNvSpPr/>
          <p:nvPr/>
        </p:nvSpPr>
        <p:spPr bwMode="auto">
          <a:xfrm>
            <a:off x="8373269" y="2955521"/>
            <a:ext cx="7223760" cy="8778240"/>
          </a:xfrm>
          <a:prstGeom prst="rect">
            <a:avLst/>
          </a:prstGeom>
          <a:noFill/>
          <a:ln w="28575">
            <a:solidFill>
              <a:schemeClr val="tx1"/>
            </a:solidFill>
          </a:ln>
          <a:extLst>
            <a:ext uri="{91240B29-F687-4f45-9708-019B960494DF}"/>
          </a:extLst>
        </p:spPr>
        <p:txBody>
          <a:bodyPr wrap="none" anchor="ctr"/>
          <a:lstStyle/>
          <a:p>
            <a:pPr algn="ctr" eaLnBrk="1" hangingPunct="1">
              <a:defRPr/>
            </a:pPr>
            <a:endParaRPr lang="en-US" sz="22400"/>
          </a:p>
        </p:txBody>
      </p:sp>
      <p:grpSp>
        <p:nvGrpSpPr>
          <p:cNvPr id="5" name="Group 4"/>
          <p:cNvGrpSpPr/>
          <p:nvPr/>
        </p:nvGrpSpPr>
        <p:grpSpPr>
          <a:xfrm>
            <a:off x="8707174" y="2743200"/>
            <a:ext cx="7218627" cy="8728913"/>
            <a:chOff x="1316948" y="2743200"/>
            <a:chExt cx="7055245" cy="8812727"/>
          </a:xfrm>
        </p:grpSpPr>
        <p:sp>
          <p:nvSpPr>
            <p:cNvPr id="10283" name="Rectangle 3"/>
            <p:cNvSpPr>
              <a:spLocks noChangeArrowheads="1"/>
            </p:cNvSpPr>
            <p:nvPr/>
          </p:nvSpPr>
          <p:spPr bwMode="auto">
            <a:xfrm>
              <a:off x="2628077" y="5486400"/>
              <a:ext cx="4878680" cy="181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Fully ACID compliant</a:t>
              </a:r>
              <a:r>
                <a:rPr lang="en-US" altLang="en-US" sz="2800" i="1" dirty="0">
                  <a:solidFill>
                    <a:srgbClr val="00BBD6"/>
                  </a:solidFill>
                  <a:latin typeface="Calibri" panose="020F0502020204030204" pitchFamily="34" charset="0"/>
                </a:rPr>
                <a:t> </a:t>
              </a:r>
              <a:r>
                <a:rPr lang="en-US" altLang="en-US" sz="2800" dirty="0">
                  <a:solidFill>
                    <a:srgbClr val="333333"/>
                  </a:solidFill>
                  <a:latin typeface="Calibri" panose="020F0502020204030204" pitchFamily="34" charset="0"/>
                </a:rPr>
                <a:t>– prevent inaccurate results by bringing transactional integrity to Hadoop</a:t>
              </a:r>
            </a:p>
          </p:txBody>
        </p:sp>
        <p:pic>
          <p:nvPicPr>
            <p:cNvPr id="10284" name="Picture 10" descr="http://img1.wikia.nocookie.net/__cb20131125154354/roblox/images/5/57/Very-Basic-Checkmark-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723" y="5955931"/>
              <a:ext cx="1057960" cy="71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5" name="Rectangle 10"/>
            <p:cNvSpPr>
              <a:spLocks noChangeArrowheads="1"/>
            </p:cNvSpPr>
            <p:nvPr/>
          </p:nvSpPr>
          <p:spPr bwMode="auto">
            <a:xfrm>
              <a:off x="2628077" y="3810000"/>
              <a:ext cx="5425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Full ANSI SQL 2003 support </a:t>
              </a:r>
              <a:r>
                <a:rPr lang="en-US" altLang="en-US" sz="2800" dirty="0">
                  <a:solidFill>
                    <a:srgbClr val="333333"/>
                  </a:solidFill>
                  <a:latin typeface="Calibri" panose="020F0502020204030204" pitchFamily="34" charset="0"/>
                </a:rPr>
                <a:t>– leverage existing SQL skills and standard BI tools and apps</a:t>
              </a:r>
            </a:p>
          </p:txBody>
        </p:sp>
        <p:sp>
          <p:nvSpPr>
            <p:cNvPr id="10286" name="Rectangle 37"/>
            <p:cNvSpPr>
              <a:spLocks noChangeArrowheads="1"/>
            </p:cNvSpPr>
            <p:nvPr/>
          </p:nvSpPr>
          <p:spPr bwMode="auto">
            <a:xfrm>
              <a:off x="2628077" y="9309158"/>
              <a:ext cx="574411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Native DBMS Security</a:t>
              </a:r>
              <a:r>
                <a:rPr lang="en-US" altLang="en-US" sz="2800" i="1" dirty="0">
                  <a:solidFill>
                    <a:srgbClr val="00BBD6"/>
                  </a:solidFill>
                  <a:latin typeface="Calibri" panose="020F0502020204030204" pitchFamily="34" charset="0"/>
                </a:rPr>
                <a:t> </a:t>
              </a:r>
              <a:r>
                <a:rPr lang="en-US" altLang="en-US" sz="2800" i="1" dirty="0">
                  <a:solidFill>
                    <a:srgbClr val="0067AD"/>
                  </a:solidFill>
                  <a:latin typeface="Calibri" panose="020F0502020204030204" pitchFamily="34" charset="0"/>
                </a:rPr>
                <a:t>–</a:t>
              </a:r>
              <a:r>
                <a:rPr lang="en-US" altLang="en-US" sz="2800" dirty="0">
                  <a:solidFill>
                    <a:srgbClr val="333333"/>
                  </a:solidFill>
                  <a:latin typeface="Calibri" panose="020F0502020204030204" pitchFamily="34" charset="0"/>
                </a:rPr>
                <a:t> sleep well with enterprise class authentication, user and role-based security, data protection, </a:t>
              </a:r>
              <a:r>
                <a:rPr lang="en-US" altLang="en-US" sz="2800" dirty="0" smtClean="0">
                  <a:solidFill>
                    <a:srgbClr val="333333"/>
                  </a:solidFill>
                  <a:latin typeface="Calibri" panose="020F0502020204030204" pitchFamily="34" charset="0"/>
                </a:rPr>
                <a:t>query auditing, query alarms and </a:t>
              </a:r>
              <a:r>
                <a:rPr lang="en-US" altLang="en-US" sz="2800" dirty="0">
                  <a:solidFill>
                    <a:srgbClr val="333333"/>
                  </a:solidFill>
                  <a:latin typeface="Calibri" panose="020F0502020204030204" pitchFamily="34" charset="0"/>
                </a:rPr>
                <a:t>encryption </a:t>
              </a:r>
            </a:p>
          </p:txBody>
        </p:sp>
        <p:pic>
          <p:nvPicPr>
            <p:cNvPr id="10287" name="Picture 4" descr="http://db.csail.mit.edu/statusquo/img/sq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948" y="4021332"/>
              <a:ext cx="1228216" cy="83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14" descr="http://www.motorolasolutions.com/web/Business/Solutions/Network_Technologies/Icon_Security_324x3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8881" y="9685485"/>
              <a:ext cx="1062911" cy="8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9" name="Rectangle 86"/>
            <p:cNvSpPr>
              <a:spLocks noChangeArrowheads="1"/>
            </p:cNvSpPr>
            <p:nvPr/>
          </p:nvSpPr>
          <p:spPr bwMode="auto">
            <a:xfrm>
              <a:off x="2628077" y="7494958"/>
              <a:ext cx="5425032" cy="137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Update Capability</a:t>
              </a:r>
              <a:r>
                <a:rPr lang="en-US" altLang="en-US" sz="2800" i="1" dirty="0">
                  <a:solidFill>
                    <a:srgbClr val="00BBD6"/>
                  </a:solidFill>
                  <a:latin typeface="Calibri" panose="020F0502020204030204" pitchFamily="34" charset="0"/>
                </a:rPr>
                <a:t> </a:t>
              </a:r>
              <a:r>
                <a:rPr lang="en-US" altLang="en-US" sz="2800" dirty="0">
                  <a:solidFill>
                    <a:srgbClr val="333333"/>
                  </a:solidFill>
                  <a:latin typeface="Calibri" panose="020F0502020204030204" pitchFamily="34" charset="0"/>
                </a:rPr>
                <a:t>– provide ability to update data in Hadoop without impacting query performance</a:t>
              </a:r>
            </a:p>
          </p:txBody>
        </p:sp>
        <p:pic>
          <p:nvPicPr>
            <p:cNvPr id="10290" name="Picture 34" descr="https://cdn2.iconfinder.com/data/icons/windows-8-metro-style/256/available_updat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9800" y="7985284"/>
              <a:ext cx="1092283" cy="74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bwMode="auto">
            <a:xfrm>
              <a:off x="1386682" y="2743200"/>
              <a:ext cx="6184901" cy="707887"/>
            </a:xfrm>
            <a:prstGeom prst="rect">
              <a:avLst/>
            </a:prstGeom>
            <a:solidFill>
              <a:schemeClr val="tx1"/>
            </a:solidFill>
          </p:spPr>
          <p:txBody>
            <a:bodyPr>
              <a:spAutoFit/>
            </a:bodyPr>
            <a:lstStyle/>
            <a:p>
              <a:pPr algn="ctr" eaLnBrk="1" hangingPunct="1">
                <a:defRPr/>
              </a:pPr>
              <a:r>
                <a:rPr lang="en-US" sz="4000" b="1" dirty="0">
                  <a:solidFill>
                    <a:schemeClr val="bg1"/>
                  </a:solidFill>
                  <a:latin typeface="Calibri"/>
                  <a:cs typeface="Calibri"/>
                </a:rPr>
                <a:t>ENTERPRISE-GRADE</a:t>
              </a:r>
            </a:p>
          </p:txBody>
        </p:sp>
      </p:grpSp>
      <p:pic>
        <p:nvPicPr>
          <p:cNvPr id="10273" name="Picture 22" descr="http://www.icon100.com/up/2833/128/dbs_hadoo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986" y="4379966"/>
            <a:ext cx="973899" cy="81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30" descr="http://goinfront.com/var/ezdemo_site/storage/images/goinfront/solutions/electronic-trading-solutions/open-trading-api/646-5-eng-GB/Open-trading-AP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00398" y="6344873"/>
            <a:ext cx="1210558" cy="6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2" descr="https://s3.amazonaws.com/kinlane-productions/bw-icons/bw-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13741" y="8207219"/>
            <a:ext cx="950147" cy="79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034274" y="10044575"/>
            <a:ext cx="1595743" cy="81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Rectangle 53"/>
          <p:cNvSpPr>
            <a:spLocks noChangeArrowheads="1"/>
          </p:cNvSpPr>
          <p:nvPr/>
        </p:nvSpPr>
        <p:spPr bwMode="auto">
          <a:xfrm>
            <a:off x="17415083" y="3798416"/>
            <a:ext cx="5296825" cy="18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Hadoop distribution agnostic - </a:t>
            </a:r>
            <a:r>
              <a:rPr lang="en-US" altLang="en-US" sz="2800" dirty="0">
                <a:solidFill>
                  <a:srgbClr val="333333"/>
                </a:solidFill>
                <a:latin typeface="Calibri" panose="020F0502020204030204" pitchFamily="34" charset="0"/>
              </a:rPr>
              <a:t>avoid vendor lock-in and provide customer flexibility across distributions</a:t>
            </a:r>
          </a:p>
        </p:txBody>
      </p:sp>
      <p:sp>
        <p:nvSpPr>
          <p:cNvPr id="10278" name="Rectangle 54"/>
          <p:cNvSpPr>
            <a:spLocks noChangeArrowheads="1"/>
          </p:cNvSpPr>
          <p:nvPr/>
        </p:nvSpPr>
        <p:spPr bwMode="auto">
          <a:xfrm>
            <a:off x="17475745" y="5752094"/>
            <a:ext cx="5775466" cy="18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Collaborative architecture </a:t>
            </a:r>
            <a:r>
              <a:rPr lang="en-US" altLang="en-US" sz="2800" dirty="0">
                <a:solidFill>
                  <a:srgbClr val="333333"/>
                </a:solidFill>
                <a:latin typeface="Calibri" panose="020F0502020204030204" pitchFamily="34" charset="0"/>
              </a:rPr>
              <a:t>– minimize risk by leveraging existing tools and benefitting from cross-industry innovations</a:t>
            </a:r>
          </a:p>
        </p:txBody>
      </p:sp>
      <p:sp>
        <p:nvSpPr>
          <p:cNvPr id="10279" name="Rectangle 58"/>
          <p:cNvSpPr>
            <a:spLocks noChangeArrowheads="1"/>
          </p:cNvSpPr>
          <p:nvPr/>
        </p:nvSpPr>
        <p:spPr bwMode="auto">
          <a:xfrm>
            <a:off x="17532503" y="7670690"/>
            <a:ext cx="5202554" cy="18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Open Data Formats – </a:t>
            </a:r>
            <a:r>
              <a:rPr lang="en-US" altLang="en-US" sz="2800" dirty="0">
                <a:solidFill>
                  <a:srgbClr val="333333"/>
                </a:solidFill>
                <a:latin typeface="Calibri" panose="020F0502020204030204" pitchFamily="34" charset="0"/>
              </a:rPr>
              <a:t>query native Hadoop file formats and allow API access to our own block format</a:t>
            </a:r>
          </a:p>
        </p:txBody>
      </p:sp>
      <p:sp>
        <p:nvSpPr>
          <p:cNvPr id="10280" name="Rectangle 59"/>
          <p:cNvSpPr>
            <a:spLocks noChangeArrowheads="1"/>
          </p:cNvSpPr>
          <p:nvPr/>
        </p:nvSpPr>
        <p:spPr bwMode="auto">
          <a:xfrm>
            <a:off x="17589264" y="9589287"/>
            <a:ext cx="5463616" cy="18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Cloud – </a:t>
            </a:r>
            <a:r>
              <a:rPr lang="en-US" altLang="en-US" sz="2800" dirty="0">
                <a:solidFill>
                  <a:srgbClr val="333333"/>
                </a:solidFill>
                <a:latin typeface="Calibri" panose="020F0502020204030204" pitchFamily="34" charset="0"/>
              </a:rPr>
              <a:t>get started quickly with flexible deployment options on premise or across multiple cloud infrastructures</a:t>
            </a:r>
          </a:p>
        </p:txBody>
      </p:sp>
      <p:sp>
        <p:nvSpPr>
          <p:cNvPr id="63" name="Rectangle 62"/>
          <p:cNvSpPr/>
          <p:nvPr/>
        </p:nvSpPr>
        <p:spPr bwMode="auto">
          <a:xfrm>
            <a:off x="15952788" y="2955521"/>
            <a:ext cx="7223760" cy="8778240"/>
          </a:xfrm>
          <a:prstGeom prst="rect">
            <a:avLst/>
          </a:prstGeom>
          <a:noFill/>
          <a:ln w="28575">
            <a:solidFill>
              <a:schemeClr val="tx1"/>
            </a:solidFill>
          </a:ln>
          <a:extLst>
            <a:ext uri="{91240B29-F687-4f45-9708-019B960494DF}"/>
          </a:extLst>
        </p:spPr>
        <p:txBody>
          <a:bodyPr wrap="none" anchor="ctr"/>
          <a:lstStyle/>
          <a:p>
            <a:pPr algn="ctr" eaLnBrk="1" hangingPunct="1">
              <a:defRPr/>
            </a:pPr>
            <a:endParaRPr lang="en-US" sz="22400"/>
          </a:p>
        </p:txBody>
      </p:sp>
      <p:sp>
        <p:nvSpPr>
          <p:cNvPr id="66" name="TextBox 65"/>
          <p:cNvSpPr txBox="1"/>
          <p:nvPr/>
        </p:nvSpPr>
        <p:spPr bwMode="auto">
          <a:xfrm>
            <a:off x="16459200" y="2743200"/>
            <a:ext cx="6237927" cy="712938"/>
          </a:xfrm>
          <a:prstGeom prst="rect">
            <a:avLst/>
          </a:prstGeom>
          <a:solidFill>
            <a:schemeClr val="tx1"/>
          </a:solidFill>
        </p:spPr>
        <p:txBody>
          <a:bodyPr>
            <a:spAutoFit/>
          </a:bodyPr>
          <a:lstStyle>
            <a:defPPr>
              <a:defRPr lang="en-US"/>
            </a:defPPr>
            <a:lvl1pPr algn="ctr" eaLnBrk="1" hangingPunct="1">
              <a:defRPr sz="4000" b="1">
                <a:solidFill>
                  <a:schemeClr val="bg1"/>
                </a:solidFill>
                <a:latin typeface="Calibri"/>
                <a:cs typeface="Calibri"/>
              </a:defRPr>
            </a:lvl1pPr>
          </a:lstStyle>
          <a:p>
            <a:r>
              <a:rPr lang="en-US" dirty="0"/>
              <a:t>OPEN</a:t>
            </a:r>
          </a:p>
        </p:txBody>
      </p:sp>
      <p:sp>
        <p:nvSpPr>
          <p:cNvPr id="10267" name="Rectangle 105"/>
          <p:cNvSpPr>
            <a:spLocks noChangeArrowheads="1"/>
          </p:cNvSpPr>
          <p:nvPr/>
        </p:nvSpPr>
        <p:spPr bwMode="auto">
          <a:xfrm>
            <a:off x="2303562" y="3825181"/>
            <a:ext cx="5350686" cy="13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Highly Performant</a:t>
            </a:r>
            <a:r>
              <a:rPr lang="en-US" altLang="en-US" sz="2800" i="1" dirty="0">
                <a:solidFill>
                  <a:srgbClr val="00BBD6"/>
                </a:solidFill>
                <a:latin typeface="Calibri" panose="020F0502020204030204" pitchFamily="34" charset="0"/>
              </a:rPr>
              <a:t> </a:t>
            </a:r>
            <a:r>
              <a:rPr lang="en-US" altLang="en-US" sz="2800" i="1" dirty="0">
                <a:solidFill>
                  <a:srgbClr val="0067AD"/>
                </a:solidFill>
                <a:latin typeface="Calibri" panose="020F0502020204030204" pitchFamily="34" charset="0"/>
              </a:rPr>
              <a:t>– </a:t>
            </a:r>
            <a:r>
              <a:rPr lang="en-US" altLang="en-US" sz="2800" dirty="0">
                <a:solidFill>
                  <a:srgbClr val="333333"/>
                </a:solidFill>
                <a:latin typeface="Calibri" panose="020F0502020204030204" pitchFamily="34" charset="0"/>
              </a:rPr>
              <a:t>run existing apps faster and grow data without sacrificing performance</a:t>
            </a:r>
          </a:p>
        </p:txBody>
      </p:sp>
      <p:sp>
        <p:nvSpPr>
          <p:cNvPr id="10268" name="Rectangle 106"/>
          <p:cNvSpPr>
            <a:spLocks noChangeArrowheads="1"/>
          </p:cNvSpPr>
          <p:nvPr/>
        </p:nvSpPr>
        <p:spPr bwMode="auto">
          <a:xfrm>
            <a:off x="2366195" y="5430946"/>
            <a:ext cx="5834195" cy="13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High Concurrency</a:t>
            </a:r>
            <a:r>
              <a:rPr lang="en-US" altLang="en-US" sz="2800" i="1" dirty="0">
                <a:solidFill>
                  <a:srgbClr val="00BBD6"/>
                </a:solidFill>
                <a:latin typeface="Calibri" panose="020F0502020204030204" pitchFamily="34" charset="0"/>
              </a:rPr>
              <a:t> – </a:t>
            </a:r>
            <a:r>
              <a:rPr lang="en-US" altLang="en-US" sz="2800" dirty="0">
                <a:solidFill>
                  <a:srgbClr val="333333"/>
                </a:solidFill>
                <a:latin typeface="Calibri" panose="020F0502020204030204" pitchFamily="34" charset="0"/>
              </a:rPr>
              <a:t>allow simultaneous users and tasks to run without long wait times</a:t>
            </a:r>
          </a:p>
        </p:txBody>
      </p:sp>
      <p:sp>
        <p:nvSpPr>
          <p:cNvPr id="10269" name="Rectangle 107"/>
          <p:cNvSpPr>
            <a:spLocks noChangeArrowheads="1"/>
          </p:cNvSpPr>
          <p:nvPr/>
        </p:nvSpPr>
        <p:spPr bwMode="auto">
          <a:xfrm>
            <a:off x="2424797" y="7023382"/>
            <a:ext cx="5255457" cy="223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Mature, proven planner and fast optimizer </a:t>
            </a:r>
            <a:r>
              <a:rPr lang="en-US" altLang="en-US" sz="2800" i="1" dirty="0">
                <a:solidFill>
                  <a:srgbClr val="0067AD"/>
                </a:solidFill>
                <a:latin typeface="Calibri" panose="020F0502020204030204" pitchFamily="34" charset="0"/>
              </a:rPr>
              <a:t>–</a:t>
            </a:r>
            <a:r>
              <a:rPr lang="en-US" altLang="en-US" sz="2800" i="1" dirty="0">
                <a:solidFill>
                  <a:srgbClr val="00BBD6"/>
                </a:solidFill>
                <a:latin typeface="Calibri" panose="020F0502020204030204" pitchFamily="34" charset="0"/>
              </a:rPr>
              <a:t>  </a:t>
            </a:r>
            <a:r>
              <a:rPr lang="en-US" altLang="en-US" sz="2800" dirty="0">
                <a:solidFill>
                  <a:srgbClr val="333333"/>
                </a:solidFill>
                <a:latin typeface="Calibri" panose="020F0502020204030204" pitchFamily="34" charset="0"/>
              </a:rPr>
              <a:t>maximize usage of nodes, CPU, memory and cache with highly intelligent query execution plans</a:t>
            </a:r>
          </a:p>
        </p:txBody>
      </p:sp>
      <p:sp>
        <p:nvSpPr>
          <p:cNvPr id="10270" name="Rectangle 108"/>
          <p:cNvSpPr>
            <a:spLocks noChangeArrowheads="1"/>
          </p:cNvSpPr>
          <p:nvPr/>
        </p:nvSpPr>
        <p:spPr bwMode="auto">
          <a:xfrm>
            <a:off x="2483403" y="9306031"/>
            <a:ext cx="5519174" cy="223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en-US" sz="2800" b="1" i="1" dirty="0">
                <a:solidFill>
                  <a:srgbClr val="FF0000"/>
                </a:solidFill>
                <a:latin typeface="Calibri" panose="020F0502020204030204" pitchFamily="34" charset="0"/>
              </a:rPr>
              <a:t>Native in-Hadoop YARN</a:t>
            </a:r>
            <a:r>
              <a:rPr lang="en-US" altLang="en-US" sz="2800" i="1" dirty="0">
                <a:solidFill>
                  <a:srgbClr val="00BBD6"/>
                </a:solidFill>
                <a:latin typeface="Calibri" panose="020F0502020204030204" pitchFamily="34" charset="0"/>
              </a:rPr>
              <a:t> </a:t>
            </a:r>
            <a:r>
              <a:rPr lang="en-US" altLang="en-US" sz="2800" dirty="0">
                <a:solidFill>
                  <a:srgbClr val="333333"/>
                </a:solidFill>
                <a:latin typeface="Calibri" panose="020F0502020204030204" pitchFamily="34" charset="0"/>
              </a:rPr>
              <a:t>– optimize usage of low-cost Hadoop infrastructure by automatically managing cluster resources across applications</a:t>
            </a:r>
          </a:p>
        </p:txBody>
      </p:sp>
      <p:sp>
        <p:nvSpPr>
          <p:cNvPr id="110" name="Rectangle 109"/>
          <p:cNvSpPr/>
          <p:nvPr/>
        </p:nvSpPr>
        <p:spPr bwMode="auto">
          <a:xfrm>
            <a:off x="793750" y="2955521"/>
            <a:ext cx="7223760" cy="8778240"/>
          </a:xfrm>
          <a:prstGeom prst="rect">
            <a:avLst/>
          </a:prstGeom>
          <a:noFill/>
          <a:ln>
            <a:solidFill>
              <a:schemeClr val="tx1"/>
            </a:solidFill>
          </a:ln>
          <a:extLst>
            <a:ext uri="{91240B29-F687-4f45-9708-019B960494DF}"/>
          </a:extLst>
        </p:spPr>
        <p:txBody>
          <a:bodyPr wrap="none" anchor="ctr"/>
          <a:lstStyle/>
          <a:p>
            <a:pPr algn="ctr" eaLnBrk="1" hangingPunct="1"/>
            <a:endParaRPr lang="en-US" sz="22400"/>
          </a:p>
        </p:txBody>
      </p:sp>
      <p:sp>
        <p:nvSpPr>
          <p:cNvPr id="111" name="TextBox 110"/>
          <p:cNvSpPr txBox="1"/>
          <p:nvPr/>
        </p:nvSpPr>
        <p:spPr bwMode="auto">
          <a:xfrm>
            <a:off x="1276864" y="2743200"/>
            <a:ext cx="6440412" cy="704590"/>
          </a:xfrm>
          <a:prstGeom prst="rect">
            <a:avLst/>
          </a:prstGeom>
          <a:solidFill>
            <a:schemeClr val="tx1"/>
          </a:solidFill>
        </p:spPr>
        <p:txBody>
          <a:bodyPr>
            <a:spAutoFit/>
          </a:bodyPr>
          <a:lstStyle>
            <a:defPPr>
              <a:defRPr lang="en-US"/>
            </a:defPPr>
            <a:lvl1pPr algn="ctr" eaLnBrk="1" hangingPunct="1">
              <a:defRPr sz="4000" b="1">
                <a:solidFill>
                  <a:schemeClr val="bg1"/>
                </a:solidFill>
                <a:latin typeface="Calibri"/>
                <a:cs typeface="Calibri"/>
              </a:defRPr>
            </a:lvl1pPr>
          </a:lstStyle>
          <a:p>
            <a:r>
              <a:rPr lang="en-US" dirty="0"/>
              <a:t>FAST</a:t>
            </a:r>
          </a:p>
        </p:txBody>
      </p:sp>
      <p:pic>
        <p:nvPicPr>
          <p:cNvPr id="10247" name="Picture 2" descr="http://cdn.flaticon.com/png/512/2607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5337" y="3928567"/>
            <a:ext cx="768567" cy="73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5" descr="http://d1u2s20mo6at4b.cloudfront.net/wp-content/uploads/dining-philosophers-problem-smal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6988" y="5437764"/>
            <a:ext cx="925265" cy="88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http://www.procurementoptimizer.com/assets/image/page_13/icon_big.jpg"/>
          <p:cNvPicPr>
            <a:picLocks noChangeAspect="1" noChangeArrowheads="1"/>
          </p:cNvPicPr>
          <p:nvPr/>
        </p:nvPicPr>
        <p:blipFill>
          <a:blip r:embed="rId13">
            <a:extLst>
              <a:ext uri="{28A0092B-C50C-407E-A947-70E740481C1C}">
                <a14:useLocalDpi xmlns:a14="http://schemas.microsoft.com/office/drawing/2010/main" val="0"/>
              </a:ext>
            </a:extLst>
          </a:blip>
          <a:srcRect b="20892"/>
          <a:stretch>
            <a:fillRect/>
          </a:stretch>
        </p:blipFill>
        <p:spPr bwMode="auto">
          <a:xfrm>
            <a:off x="982646" y="7585091"/>
            <a:ext cx="1173948" cy="9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oup 88"/>
          <p:cNvGrpSpPr>
            <a:grpSpLocks/>
          </p:cNvGrpSpPr>
          <p:nvPr/>
        </p:nvGrpSpPr>
        <p:grpSpPr bwMode="auto">
          <a:xfrm>
            <a:off x="1029540" y="9832261"/>
            <a:ext cx="997555" cy="897326"/>
            <a:chOff x="4394826" y="3525318"/>
            <a:chExt cx="1289568" cy="1050105"/>
          </a:xfrm>
        </p:grpSpPr>
        <p:sp>
          <p:nvSpPr>
            <p:cNvPr id="90" name="Hexagon 89"/>
            <p:cNvSpPr/>
            <p:nvPr/>
          </p:nvSpPr>
          <p:spPr bwMode="auto">
            <a:xfrm>
              <a:off x="4488613" y="3601118"/>
              <a:ext cx="1059364" cy="915143"/>
            </a:xfrm>
            <a:prstGeom prst="hexagon">
              <a:avLst/>
            </a:prstGeom>
            <a:no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cxnSp>
          <p:nvCxnSpPr>
            <p:cNvPr id="91" name="Straight Connector 90"/>
            <p:cNvCxnSpPr>
              <a:stCxn id="90" idx="0"/>
              <a:endCxn id="90" idx="2"/>
            </p:cNvCxnSpPr>
            <p:nvPr/>
          </p:nvCxnSpPr>
          <p:spPr>
            <a:xfrm>
              <a:off x="4716684" y="3601118"/>
              <a:ext cx="603220" cy="91514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90" idx="0"/>
              <a:endCxn id="90" idx="3"/>
            </p:cNvCxnSpPr>
            <p:nvPr/>
          </p:nvCxnSpPr>
          <p:spPr>
            <a:xfrm>
              <a:off x="4716684" y="3601118"/>
              <a:ext cx="831292" cy="45664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90" idx="0"/>
              <a:endCxn id="90" idx="2"/>
            </p:cNvCxnSpPr>
            <p:nvPr/>
          </p:nvCxnSpPr>
          <p:spPr>
            <a:xfrm>
              <a:off x="4716684" y="3601118"/>
              <a:ext cx="0" cy="91514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90" idx="0"/>
              <a:endCxn id="90" idx="2"/>
            </p:cNvCxnSpPr>
            <p:nvPr/>
          </p:nvCxnSpPr>
          <p:spPr>
            <a:xfrm>
              <a:off x="5319905" y="3601118"/>
              <a:ext cx="0" cy="91514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90" idx="0"/>
              <a:endCxn id="90" idx="2"/>
            </p:cNvCxnSpPr>
            <p:nvPr/>
          </p:nvCxnSpPr>
          <p:spPr>
            <a:xfrm flipH="1">
              <a:off x="4716684" y="3601118"/>
              <a:ext cx="603220" cy="915143"/>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677356" y="3601117"/>
              <a:ext cx="831292" cy="456647"/>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a:endCxn id="90" idx="1"/>
            </p:cNvCxnSpPr>
            <p:nvPr/>
          </p:nvCxnSpPr>
          <p:spPr>
            <a:xfrm flipH="1" flipV="1">
              <a:off x="4488613" y="4057765"/>
              <a:ext cx="1091337" cy="22185"/>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90" idx="3"/>
              <a:endCxn id="90" idx="2"/>
            </p:cNvCxnSpPr>
            <p:nvPr/>
          </p:nvCxnSpPr>
          <p:spPr>
            <a:xfrm flipH="1">
              <a:off x="4716684" y="4057765"/>
              <a:ext cx="831292" cy="458496"/>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flipV="1">
              <a:off x="4677357" y="4057765"/>
              <a:ext cx="831292" cy="458496"/>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bwMode="auto">
            <a:xfrm>
              <a:off x="4639950" y="3525318"/>
              <a:ext cx="206758" cy="166390"/>
            </a:xfrm>
            <a:prstGeom prst="ellipse">
              <a:avLst/>
            </a:prstGeom>
            <a:solidFill>
              <a:schemeClr val="bg1">
                <a:lumMod val="65000"/>
              </a:schemeClr>
            </a:solid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sp>
          <p:nvSpPr>
            <p:cNvPr id="101" name="Oval 100"/>
            <p:cNvSpPr/>
            <p:nvPr/>
          </p:nvSpPr>
          <p:spPr bwMode="auto">
            <a:xfrm>
              <a:off x="5232512" y="3525318"/>
              <a:ext cx="208889" cy="166390"/>
            </a:xfrm>
            <a:prstGeom prst="ellipse">
              <a:avLst/>
            </a:prstGeom>
            <a:solidFill>
              <a:schemeClr val="bg1">
                <a:lumMod val="65000"/>
              </a:schemeClr>
            </a:solid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sp>
          <p:nvSpPr>
            <p:cNvPr id="102" name="Oval 101"/>
            <p:cNvSpPr/>
            <p:nvPr/>
          </p:nvSpPr>
          <p:spPr bwMode="auto">
            <a:xfrm>
              <a:off x="5232512" y="4409033"/>
              <a:ext cx="208889" cy="166390"/>
            </a:xfrm>
            <a:prstGeom prst="ellipse">
              <a:avLst/>
            </a:prstGeom>
            <a:solidFill>
              <a:schemeClr val="bg1">
                <a:lumMod val="65000"/>
              </a:schemeClr>
            </a:solid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sp>
          <p:nvSpPr>
            <p:cNvPr id="103" name="Oval 102"/>
            <p:cNvSpPr/>
            <p:nvPr/>
          </p:nvSpPr>
          <p:spPr bwMode="auto">
            <a:xfrm>
              <a:off x="4639950" y="4409033"/>
              <a:ext cx="206758" cy="166390"/>
            </a:xfrm>
            <a:prstGeom prst="ellipse">
              <a:avLst/>
            </a:prstGeom>
            <a:solidFill>
              <a:schemeClr val="bg1">
                <a:lumMod val="65000"/>
              </a:schemeClr>
            </a:solid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sp>
          <p:nvSpPr>
            <p:cNvPr id="104" name="Oval 103"/>
            <p:cNvSpPr/>
            <p:nvPr/>
          </p:nvSpPr>
          <p:spPr bwMode="auto">
            <a:xfrm>
              <a:off x="4394826" y="3965327"/>
              <a:ext cx="208889" cy="168239"/>
            </a:xfrm>
            <a:prstGeom prst="ellipse">
              <a:avLst/>
            </a:prstGeom>
            <a:solidFill>
              <a:schemeClr val="bg1">
                <a:lumMod val="65000"/>
              </a:schemeClr>
            </a:solid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sp>
          <p:nvSpPr>
            <p:cNvPr id="105" name="Oval 104"/>
            <p:cNvSpPr/>
            <p:nvPr/>
          </p:nvSpPr>
          <p:spPr bwMode="auto">
            <a:xfrm>
              <a:off x="5475505" y="3965327"/>
              <a:ext cx="208889" cy="168239"/>
            </a:xfrm>
            <a:prstGeom prst="ellipse">
              <a:avLst/>
            </a:prstGeom>
            <a:solidFill>
              <a:schemeClr val="bg1">
                <a:lumMod val="65000"/>
              </a:schemeClr>
            </a:solidFill>
            <a:ln>
              <a:solidFill>
                <a:schemeClr val="bg1">
                  <a:lumMod val="65000"/>
                </a:schemeClr>
              </a:solidFill>
            </a:ln>
            <a:extLst/>
          </p:spPr>
          <p:txBody>
            <a:bodyPr wrap="none" anchor="ctr"/>
            <a:lstStyle/>
            <a:p>
              <a:pPr algn="ctr" eaLnBrk="1" hangingPunct="1">
                <a:defRPr/>
              </a:pPr>
              <a:endParaRPr lang="en-US" sz="22400">
                <a:solidFill>
                  <a:srgbClr val="333333"/>
                </a:solidFill>
              </a:endParaRP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4360712" y="2514600"/>
            <a:ext cx="5010954" cy="969964"/>
          </a:xfrm>
          <a:prstGeom prst="rect">
            <a:avLst/>
          </a:prstGeom>
          <a:solidFill>
            <a:schemeClr val="tx1">
              <a:lumMod val="75000"/>
              <a:lumOff val="25000"/>
            </a:schemeClr>
          </a:solidFill>
          <a:ln w="28575" cmpd="sng">
            <a:solidFill>
              <a:schemeClr val="bg1">
                <a:lumMod val="85000"/>
              </a:schemeClr>
            </a:solidFill>
          </a:ln>
        </p:spPr>
        <p:txBody>
          <a:bodyPr bIns="182880" anchor="ctr">
            <a:spAutoFit/>
          </a:bodyPr>
          <a:lstStyle/>
          <a:p>
            <a:pPr algn="ctr" eaLnBrk="1" hangingPunct="1">
              <a:defRPr/>
            </a:pPr>
            <a:r>
              <a:rPr lang="en-US" sz="4800" dirty="0">
                <a:solidFill>
                  <a:schemeClr val="bg1"/>
                </a:solidFill>
                <a:latin typeface="Calibri"/>
                <a:cs typeface="Calibri"/>
              </a:rPr>
              <a:t>Requirement</a:t>
            </a:r>
          </a:p>
        </p:txBody>
      </p:sp>
      <p:pic>
        <p:nvPicPr>
          <p:cNvPr id="14355" name="Picture 1" descr="icon-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4013264"/>
            <a:ext cx="1320029"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5366855"/>
            <a:ext cx="1320029"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6940590"/>
            <a:ext cx="1320029"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52575" y="8429655"/>
            <a:ext cx="1320029"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52575" y="9817114"/>
            <a:ext cx="1320029"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52575" y="11086032"/>
            <a:ext cx="1320029" cy="104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AutoShape 17"/>
          <p:cNvSpPr>
            <a:spLocks/>
          </p:cNvSpPr>
          <p:nvPr/>
        </p:nvSpPr>
        <p:spPr bwMode="auto">
          <a:xfrm>
            <a:off x="6096982" y="3950824"/>
            <a:ext cx="6122404" cy="1175820"/>
          </a:xfrm>
          <a:custGeom>
            <a:avLst/>
            <a:gdLst>
              <a:gd name="T0" fmla="*/ 703810079 w 21600"/>
              <a:gd name="T1" fmla="*/ 129340597 h 21600"/>
              <a:gd name="T2" fmla="*/ 703810079 w 21600"/>
              <a:gd name="T3" fmla="*/ 129340597 h 21600"/>
              <a:gd name="T4" fmla="*/ 703810079 w 21600"/>
              <a:gd name="T5" fmla="*/ 129340597 h 21600"/>
              <a:gd name="T6" fmla="*/ 703810079 w 21600"/>
              <a:gd name="T7" fmla="*/ 1293405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3200" dirty="0">
                <a:solidFill>
                  <a:srgbClr val="666666"/>
                </a:solidFill>
                <a:latin typeface="Calibri" panose="020F0502020204030204" pitchFamily="34" charset="0"/>
              </a:rPr>
              <a:t>2 billions risk data points </a:t>
            </a:r>
            <a:br>
              <a:rPr lang="en-GB" altLang="en-US" sz="3200" dirty="0">
                <a:solidFill>
                  <a:srgbClr val="666666"/>
                </a:solidFill>
                <a:latin typeface="Calibri" panose="020F0502020204030204" pitchFamily="34" charset="0"/>
              </a:rPr>
            </a:br>
            <a:r>
              <a:rPr lang="en-GB" altLang="en-US" sz="3200" dirty="0">
                <a:solidFill>
                  <a:srgbClr val="666666"/>
                </a:solidFill>
                <a:latin typeface="Calibri" panose="020F0502020204030204" pitchFamily="34" charset="0"/>
              </a:rPr>
              <a:t>in 6 hours (~100k/sec)</a:t>
            </a:r>
          </a:p>
        </p:txBody>
      </p:sp>
      <p:sp>
        <p:nvSpPr>
          <p:cNvPr id="14362" name="AutoShape 17"/>
          <p:cNvSpPr>
            <a:spLocks/>
          </p:cNvSpPr>
          <p:nvPr/>
        </p:nvSpPr>
        <p:spPr bwMode="auto">
          <a:xfrm>
            <a:off x="6096982" y="5508715"/>
            <a:ext cx="3383323" cy="786348"/>
          </a:xfrm>
          <a:custGeom>
            <a:avLst/>
            <a:gdLst>
              <a:gd name="T0" fmla="*/ 388935011 w 21600"/>
              <a:gd name="T1" fmla="*/ 86498621 h 21600"/>
              <a:gd name="T2" fmla="*/ 388935011 w 21600"/>
              <a:gd name="T3" fmla="*/ 86498621 h 21600"/>
              <a:gd name="T4" fmla="*/ 388935011 w 21600"/>
              <a:gd name="T5" fmla="*/ 86498621 h 21600"/>
              <a:gd name="T6" fmla="*/ 388935011 w 21600"/>
              <a:gd name="T7" fmla="*/ 864986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3200">
                <a:solidFill>
                  <a:srgbClr val="666666"/>
                </a:solidFill>
                <a:latin typeface="Calibri" panose="020F0502020204030204" pitchFamily="34" charset="0"/>
              </a:rPr>
              <a:t>30 seconds</a:t>
            </a:r>
          </a:p>
        </p:txBody>
      </p:sp>
      <p:sp>
        <p:nvSpPr>
          <p:cNvPr id="20" name="AutoShape 17"/>
          <p:cNvSpPr>
            <a:spLocks/>
          </p:cNvSpPr>
          <p:nvPr/>
        </p:nvSpPr>
        <p:spPr bwMode="auto">
          <a:xfrm>
            <a:off x="6096000" y="6515101"/>
            <a:ext cx="5457932" cy="1185864"/>
          </a:xfrm>
          <a:custGeom>
            <a:avLst/>
            <a:gdLst>
              <a:gd name="T0" fmla="*/ 6269330 w 21600"/>
              <a:gd name="T1" fmla="*/ 4752055 h 21600"/>
              <a:gd name="T2" fmla="*/ 6269330 w 21600"/>
              <a:gd name="T3" fmla="*/ 4752055 h 21600"/>
              <a:gd name="T4" fmla="*/ 6269330 w 21600"/>
              <a:gd name="T5" fmla="*/ 4752055 h 21600"/>
              <a:gd name="T6" fmla="*/ 6269330 w 21600"/>
              <a:gd name="T7" fmla="*/ 4752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bg1">
              <a:alpha val="85000"/>
            </a:schemeClr>
          </a:solidFill>
          <a:ln>
            <a:noFill/>
          </a:ln>
          <a:extLst/>
        </p:spPr>
        <p:txBody>
          <a:bodyPr lIns="91438" tIns="91438" rIns="91438" bIns="91438"/>
          <a:lstStyle/>
          <a:p>
            <a:pPr fontAlgn="auto" hangingPunct="1">
              <a:spcBef>
                <a:spcPts val="0"/>
              </a:spcBef>
              <a:spcAft>
                <a:spcPts val="0"/>
              </a:spcAft>
              <a:defRPr/>
            </a:pPr>
            <a:r>
              <a:rPr lang="en-GB" sz="3200" dirty="0">
                <a:solidFill>
                  <a:schemeClr val="tx1">
                    <a:lumMod val="75000"/>
                    <a:lumOff val="25000"/>
                  </a:schemeClr>
                </a:solidFill>
                <a:latin typeface="Calibri"/>
                <a:cs typeface="Calibri"/>
              </a:rPr>
              <a:t>Hierarchy dimension on </a:t>
            </a:r>
            <a:br>
              <a:rPr lang="en-GB" sz="3200" dirty="0">
                <a:solidFill>
                  <a:schemeClr val="tx1">
                    <a:lumMod val="75000"/>
                    <a:lumOff val="25000"/>
                  </a:schemeClr>
                </a:solidFill>
                <a:latin typeface="Calibri"/>
                <a:cs typeface="Calibri"/>
              </a:rPr>
            </a:br>
            <a:r>
              <a:rPr lang="en-GB" sz="3200" dirty="0">
                <a:solidFill>
                  <a:schemeClr val="tx1">
                    <a:lumMod val="75000"/>
                    <a:lumOff val="25000"/>
                  </a:schemeClr>
                </a:solidFill>
                <a:latin typeface="Calibri"/>
                <a:cs typeface="Calibri"/>
              </a:rPr>
              <a:t>1 million data points </a:t>
            </a:r>
            <a:br>
              <a:rPr lang="en-GB" sz="3200" dirty="0">
                <a:solidFill>
                  <a:schemeClr val="tx1">
                    <a:lumMod val="75000"/>
                    <a:lumOff val="25000"/>
                  </a:schemeClr>
                </a:solidFill>
                <a:latin typeface="Calibri"/>
                <a:cs typeface="Calibri"/>
              </a:rPr>
            </a:br>
            <a:r>
              <a:rPr lang="en-GB" sz="3200" dirty="0">
                <a:solidFill>
                  <a:schemeClr val="tx1">
                    <a:lumMod val="75000"/>
                    <a:lumOff val="25000"/>
                  </a:schemeClr>
                </a:solidFill>
                <a:latin typeface="Calibri"/>
                <a:cs typeface="Calibri"/>
              </a:rPr>
              <a:t>in &lt;15 sec </a:t>
            </a:r>
          </a:p>
        </p:txBody>
      </p:sp>
      <p:sp>
        <p:nvSpPr>
          <p:cNvPr id="14364" name="AutoShape 17"/>
          <p:cNvSpPr>
            <a:spLocks/>
          </p:cNvSpPr>
          <p:nvPr/>
        </p:nvSpPr>
        <p:spPr bwMode="auto">
          <a:xfrm>
            <a:off x="6096982" y="8331322"/>
            <a:ext cx="5649302" cy="1299637"/>
          </a:xfrm>
          <a:custGeom>
            <a:avLst/>
            <a:gdLst>
              <a:gd name="T0" fmla="*/ 649423931 w 21600"/>
              <a:gd name="T1" fmla="*/ 142960515 h 21600"/>
              <a:gd name="T2" fmla="*/ 649423931 w 21600"/>
              <a:gd name="T3" fmla="*/ 142960515 h 21600"/>
              <a:gd name="T4" fmla="*/ 649423931 w 21600"/>
              <a:gd name="T5" fmla="*/ 142960515 h 21600"/>
              <a:gd name="T6" fmla="*/ 649423931 w 21600"/>
              <a:gd name="T7" fmla="*/ 14296051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3200">
                <a:solidFill>
                  <a:srgbClr val="666666"/>
                </a:solidFill>
                <a:latin typeface="Calibri" panose="020F0502020204030204" pitchFamily="34" charset="0"/>
              </a:rPr>
              <a:t>Store 80 days </a:t>
            </a:r>
            <a:r>
              <a:rPr lang="en-GB" altLang="en-US" sz="3200" b="1">
                <a:solidFill>
                  <a:srgbClr val="666666"/>
                </a:solidFill>
                <a:latin typeface="Calibri" panose="020F0502020204030204" pitchFamily="34" charset="0"/>
              </a:rPr>
              <a:t/>
            </a:r>
            <a:br>
              <a:rPr lang="en-GB" altLang="en-US" sz="3200" b="1">
                <a:solidFill>
                  <a:srgbClr val="666666"/>
                </a:solidFill>
                <a:latin typeface="Calibri" panose="020F0502020204030204" pitchFamily="34" charset="0"/>
              </a:rPr>
            </a:br>
            <a:r>
              <a:rPr lang="en-GB" altLang="en-US" sz="3200">
                <a:solidFill>
                  <a:srgbClr val="666666"/>
                </a:solidFill>
                <a:latin typeface="Calibri" panose="020F0502020204030204" pitchFamily="34" charset="0"/>
              </a:rPr>
              <a:t>(160 billion rows) of data</a:t>
            </a:r>
          </a:p>
        </p:txBody>
      </p:sp>
      <p:sp>
        <p:nvSpPr>
          <p:cNvPr id="14365" name="AutoShape 17"/>
          <p:cNvSpPr>
            <a:spLocks/>
          </p:cNvSpPr>
          <p:nvPr/>
        </p:nvSpPr>
        <p:spPr bwMode="auto">
          <a:xfrm>
            <a:off x="6096982" y="9674247"/>
            <a:ext cx="4836975" cy="1083095"/>
          </a:xfrm>
          <a:custGeom>
            <a:avLst/>
            <a:gdLst>
              <a:gd name="T0" fmla="*/ 556041680 w 21600"/>
              <a:gd name="T1" fmla="*/ 119140839 h 21600"/>
              <a:gd name="T2" fmla="*/ 556041680 w 21600"/>
              <a:gd name="T3" fmla="*/ 119140839 h 21600"/>
              <a:gd name="T4" fmla="*/ 556041680 w 21600"/>
              <a:gd name="T5" fmla="*/ 119140839 h 21600"/>
              <a:gd name="T6" fmla="*/ 556041680 w 21600"/>
              <a:gd name="T7" fmla="*/ 1191408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3200">
                <a:solidFill>
                  <a:srgbClr val="666666"/>
                </a:solidFill>
                <a:latin typeface="Calibri" panose="020F0502020204030204" pitchFamily="34" charset="0"/>
              </a:rPr>
              <a:t>Up to 10 billion rows </a:t>
            </a:r>
            <a:br>
              <a:rPr lang="en-GB" altLang="en-US" sz="3200">
                <a:solidFill>
                  <a:srgbClr val="666666"/>
                </a:solidFill>
                <a:latin typeface="Calibri" panose="020F0502020204030204" pitchFamily="34" charset="0"/>
              </a:rPr>
            </a:br>
            <a:r>
              <a:rPr lang="en-GB" altLang="en-US" sz="3200">
                <a:solidFill>
                  <a:srgbClr val="666666"/>
                </a:solidFill>
                <a:latin typeface="Calibri" panose="020F0502020204030204" pitchFamily="34" charset="0"/>
              </a:rPr>
              <a:t>per day</a:t>
            </a:r>
          </a:p>
        </p:txBody>
      </p:sp>
      <p:sp>
        <p:nvSpPr>
          <p:cNvPr id="14366" name="AutoShape 17"/>
          <p:cNvSpPr>
            <a:spLocks/>
          </p:cNvSpPr>
          <p:nvPr/>
        </p:nvSpPr>
        <p:spPr bwMode="auto">
          <a:xfrm>
            <a:off x="6096982" y="11160441"/>
            <a:ext cx="2293098" cy="786466"/>
          </a:xfrm>
          <a:custGeom>
            <a:avLst/>
            <a:gdLst>
              <a:gd name="T0" fmla="*/ 263606460 w 21600"/>
              <a:gd name="T1" fmla="*/ 86511601 h 21600"/>
              <a:gd name="T2" fmla="*/ 263606460 w 21600"/>
              <a:gd name="T3" fmla="*/ 86511601 h 21600"/>
              <a:gd name="T4" fmla="*/ 263606460 w 21600"/>
              <a:gd name="T5" fmla="*/ 86511601 h 21600"/>
              <a:gd name="T6" fmla="*/ 263606460 w 21600"/>
              <a:gd name="T7" fmla="*/ 865116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3200">
                <a:solidFill>
                  <a:srgbClr val="666666"/>
                </a:solidFill>
                <a:latin typeface="Calibri" panose="020F0502020204030204" pitchFamily="34" charset="0"/>
              </a:rPr>
              <a:t>&lt; 2 sec</a:t>
            </a:r>
          </a:p>
        </p:txBody>
      </p:sp>
      <p:sp>
        <p:nvSpPr>
          <p:cNvPr id="24" name="AutoShape 17"/>
          <p:cNvSpPr>
            <a:spLocks/>
          </p:cNvSpPr>
          <p:nvPr/>
        </p:nvSpPr>
        <p:spPr bwMode="auto">
          <a:xfrm>
            <a:off x="2979695" y="4162370"/>
            <a:ext cx="1629562" cy="619125"/>
          </a:xfrm>
          <a:custGeom>
            <a:avLst/>
            <a:gdLst>
              <a:gd name="T0" fmla="*/ 6269330 w 21600"/>
              <a:gd name="T1" fmla="*/ 4752055 h 21600"/>
              <a:gd name="T2" fmla="*/ 6269330 w 21600"/>
              <a:gd name="T3" fmla="*/ 4752055 h 21600"/>
              <a:gd name="T4" fmla="*/ 6269330 w 21600"/>
              <a:gd name="T5" fmla="*/ 4752055 h 21600"/>
              <a:gd name="T6" fmla="*/ 6269330 w 21600"/>
              <a:gd name="T7" fmla="*/ 4752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bg1">
              <a:alpha val="85000"/>
            </a:schemeClr>
          </a:solidFill>
          <a:ln>
            <a:noFill/>
          </a:ln>
          <a:extLst/>
        </p:spPr>
        <p:txBody>
          <a:bodyPr lIns="91438" tIns="91438" rIns="91438" bIns="91438"/>
          <a:lstStyle/>
          <a:p>
            <a:pPr algn="ctr" fontAlgn="auto" hangingPunct="1">
              <a:spcBef>
                <a:spcPts val="0"/>
              </a:spcBef>
              <a:spcAft>
                <a:spcPts val="0"/>
              </a:spcAft>
              <a:defRPr/>
            </a:pPr>
            <a:r>
              <a:rPr lang="en-GB" sz="2800" dirty="0">
                <a:solidFill>
                  <a:schemeClr val="tx1">
                    <a:lumMod val="50000"/>
                    <a:lumOff val="50000"/>
                  </a:schemeClr>
                </a:solidFill>
                <a:latin typeface="Calibri"/>
                <a:cs typeface="Calibri"/>
              </a:rPr>
              <a:t>Loading</a:t>
            </a:r>
          </a:p>
        </p:txBody>
      </p:sp>
      <p:sp>
        <p:nvSpPr>
          <p:cNvPr id="14368" name="AutoShape 17"/>
          <p:cNvSpPr>
            <a:spLocks/>
          </p:cNvSpPr>
          <p:nvPr/>
        </p:nvSpPr>
        <p:spPr bwMode="auto">
          <a:xfrm>
            <a:off x="3000871" y="5347098"/>
            <a:ext cx="2351452" cy="924052"/>
          </a:xfrm>
          <a:custGeom>
            <a:avLst/>
            <a:gdLst>
              <a:gd name="T0" fmla="*/ 270314644 w 21600"/>
              <a:gd name="T1" fmla="*/ 101646016 h 21600"/>
              <a:gd name="T2" fmla="*/ 270314644 w 21600"/>
              <a:gd name="T3" fmla="*/ 101646016 h 21600"/>
              <a:gd name="T4" fmla="*/ 270314644 w 21600"/>
              <a:gd name="T5" fmla="*/ 101646016 h 21600"/>
              <a:gd name="T6" fmla="*/ 270314644 w 21600"/>
              <a:gd name="T7" fmla="*/ 10164601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hangingPunct="1"/>
            <a:r>
              <a:rPr lang="en-GB" altLang="en-US" sz="2800">
                <a:solidFill>
                  <a:srgbClr val="999999"/>
                </a:solidFill>
                <a:latin typeface="Calibri" panose="020F0502020204030204" pitchFamily="34" charset="0"/>
              </a:rPr>
              <a:t>Full Day</a:t>
            </a:r>
          </a:p>
          <a:p>
            <a:pPr hangingPunct="1"/>
            <a:r>
              <a:rPr lang="en-GB" altLang="en-US" sz="2800">
                <a:solidFill>
                  <a:srgbClr val="999999"/>
                </a:solidFill>
                <a:latin typeface="Calibri" panose="020F0502020204030204" pitchFamily="34" charset="0"/>
              </a:rPr>
              <a:t>Aggregation</a:t>
            </a:r>
          </a:p>
        </p:txBody>
      </p:sp>
      <p:sp>
        <p:nvSpPr>
          <p:cNvPr id="14369" name="AutoShape 17"/>
          <p:cNvSpPr>
            <a:spLocks/>
          </p:cNvSpPr>
          <p:nvPr/>
        </p:nvSpPr>
        <p:spPr bwMode="auto">
          <a:xfrm>
            <a:off x="3000871" y="6943083"/>
            <a:ext cx="2351452" cy="924052"/>
          </a:xfrm>
          <a:custGeom>
            <a:avLst/>
            <a:gdLst>
              <a:gd name="T0" fmla="*/ 270314644 w 21600"/>
              <a:gd name="T1" fmla="*/ 101646016 h 21600"/>
              <a:gd name="T2" fmla="*/ 270314644 w 21600"/>
              <a:gd name="T3" fmla="*/ 101646016 h 21600"/>
              <a:gd name="T4" fmla="*/ 270314644 w 21600"/>
              <a:gd name="T5" fmla="*/ 101646016 h 21600"/>
              <a:gd name="T6" fmla="*/ 270314644 w 21600"/>
              <a:gd name="T7" fmla="*/ 10164601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hangingPunct="1"/>
            <a:r>
              <a:rPr lang="en-GB" altLang="en-US" sz="2800">
                <a:solidFill>
                  <a:srgbClr val="999999"/>
                </a:solidFill>
                <a:latin typeface="Calibri" panose="020F0502020204030204" pitchFamily="34" charset="0"/>
              </a:rPr>
              <a:t>Filtered</a:t>
            </a:r>
          </a:p>
          <a:p>
            <a:pPr hangingPunct="1"/>
            <a:r>
              <a:rPr lang="en-GB" altLang="en-US" sz="2800">
                <a:solidFill>
                  <a:srgbClr val="999999"/>
                </a:solidFill>
                <a:latin typeface="Calibri" panose="020F0502020204030204" pitchFamily="34" charset="0"/>
              </a:rPr>
              <a:t>Aggregation</a:t>
            </a:r>
          </a:p>
        </p:txBody>
      </p:sp>
      <p:sp>
        <p:nvSpPr>
          <p:cNvPr id="14370" name="AutoShape 17"/>
          <p:cNvSpPr>
            <a:spLocks/>
          </p:cNvSpPr>
          <p:nvPr/>
        </p:nvSpPr>
        <p:spPr bwMode="auto">
          <a:xfrm>
            <a:off x="3000871" y="8393051"/>
            <a:ext cx="2351452" cy="924052"/>
          </a:xfrm>
          <a:custGeom>
            <a:avLst/>
            <a:gdLst>
              <a:gd name="T0" fmla="*/ 270314644 w 21600"/>
              <a:gd name="T1" fmla="*/ 101646016 h 21600"/>
              <a:gd name="T2" fmla="*/ 270314644 w 21600"/>
              <a:gd name="T3" fmla="*/ 101646016 h 21600"/>
              <a:gd name="T4" fmla="*/ 270314644 w 21600"/>
              <a:gd name="T5" fmla="*/ 101646016 h 21600"/>
              <a:gd name="T6" fmla="*/ 270314644 w 21600"/>
              <a:gd name="T7" fmla="*/ 10164601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hangingPunct="1"/>
            <a:r>
              <a:rPr lang="en-GB" altLang="en-US" sz="2800">
                <a:solidFill>
                  <a:srgbClr val="999999"/>
                </a:solidFill>
                <a:latin typeface="Calibri" panose="020F0502020204030204" pitchFamily="34" charset="0"/>
              </a:rPr>
              <a:t>Large Data</a:t>
            </a:r>
          </a:p>
          <a:p>
            <a:pPr hangingPunct="1"/>
            <a:r>
              <a:rPr lang="en-GB" altLang="en-US" sz="2800">
                <a:solidFill>
                  <a:srgbClr val="999999"/>
                </a:solidFill>
                <a:latin typeface="Calibri" panose="020F0502020204030204" pitchFamily="34" charset="0"/>
              </a:rPr>
              <a:t>Volumes</a:t>
            </a:r>
          </a:p>
        </p:txBody>
      </p:sp>
      <p:sp>
        <p:nvSpPr>
          <p:cNvPr id="14371" name="AutoShape 17"/>
          <p:cNvSpPr>
            <a:spLocks/>
          </p:cNvSpPr>
          <p:nvPr/>
        </p:nvSpPr>
        <p:spPr bwMode="auto">
          <a:xfrm>
            <a:off x="3000871" y="9686077"/>
            <a:ext cx="2351452" cy="924052"/>
          </a:xfrm>
          <a:custGeom>
            <a:avLst/>
            <a:gdLst>
              <a:gd name="T0" fmla="*/ 270314644 w 21600"/>
              <a:gd name="T1" fmla="*/ 101646016 h 21600"/>
              <a:gd name="T2" fmla="*/ 270314644 w 21600"/>
              <a:gd name="T3" fmla="*/ 101646016 h 21600"/>
              <a:gd name="T4" fmla="*/ 270314644 w 21600"/>
              <a:gd name="T5" fmla="*/ 101646016 h 21600"/>
              <a:gd name="T6" fmla="*/ 270314644 w 21600"/>
              <a:gd name="T7" fmla="*/ 10164601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hangingPunct="1"/>
            <a:r>
              <a:rPr lang="en-GB" altLang="en-US" sz="2800">
                <a:solidFill>
                  <a:srgbClr val="999999"/>
                </a:solidFill>
                <a:latin typeface="Calibri" panose="020F0502020204030204" pitchFamily="34" charset="0"/>
              </a:rPr>
              <a:t>Horizontal</a:t>
            </a:r>
          </a:p>
          <a:p>
            <a:pPr hangingPunct="1"/>
            <a:r>
              <a:rPr lang="en-GB" altLang="en-US" sz="2800">
                <a:solidFill>
                  <a:srgbClr val="999999"/>
                </a:solidFill>
                <a:latin typeface="Calibri" panose="020F0502020204030204" pitchFamily="34" charset="0"/>
              </a:rPr>
              <a:t>Scalability</a:t>
            </a:r>
          </a:p>
        </p:txBody>
      </p:sp>
      <p:sp>
        <p:nvSpPr>
          <p:cNvPr id="14372" name="AutoShape 17"/>
          <p:cNvSpPr>
            <a:spLocks/>
          </p:cNvSpPr>
          <p:nvPr/>
        </p:nvSpPr>
        <p:spPr bwMode="auto">
          <a:xfrm>
            <a:off x="3000871" y="11039348"/>
            <a:ext cx="2351452" cy="924052"/>
          </a:xfrm>
          <a:custGeom>
            <a:avLst/>
            <a:gdLst>
              <a:gd name="T0" fmla="*/ 270314644 w 21600"/>
              <a:gd name="T1" fmla="*/ 101646016 h 21600"/>
              <a:gd name="T2" fmla="*/ 270314644 w 21600"/>
              <a:gd name="T3" fmla="*/ 101646016 h 21600"/>
              <a:gd name="T4" fmla="*/ 270314644 w 21600"/>
              <a:gd name="T5" fmla="*/ 101646016 h 21600"/>
              <a:gd name="T6" fmla="*/ 270314644 w 21600"/>
              <a:gd name="T7" fmla="*/ 10164601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hangingPunct="1"/>
            <a:r>
              <a:rPr lang="en-GB" altLang="en-US" sz="2800">
                <a:solidFill>
                  <a:srgbClr val="999999"/>
                </a:solidFill>
                <a:latin typeface="Calibri" panose="020F0502020204030204" pitchFamily="34" charset="0"/>
              </a:rPr>
              <a:t>Drill Up/</a:t>
            </a:r>
          </a:p>
          <a:p>
            <a:pPr hangingPunct="1"/>
            <a:r>
              <a:rPr lang="en-GB" altLang="en-US" sz="2800">
                <a:solidFill>
                  <a:srgbClr val="999999"/>
                </a:solidFill>
                <a:latin typeface="Calibri" panose="020F0502020204030204" pitchFamily="34" charset="0"/>
              </a:rPr>
              <a:t>Drill Down</a:t>
            </a:r>
          </a:p>
        </p:txBody>
      </p:sp>
      <p:grpSp>
        <p:nvGrpSpPr>
          <p:cNvPr id="14373" name="Group 2"/>
          <p:cNvGrpSpPr>
            <a:grpSpLocks/>
          </p:cNvGrpSpPr>
          <p:nvPr/>
        </p:nvGrpSpPr>
        <p:grpSpPr bwMode="auto">
          <a:xfrm>
            <a:off x="1552575" y="5225762"/>
            <a:ext cx="9785320" cy="5734787"/>
            <a:chOff x="425447" y="2843558"/>
            <a:chExt cx="4375146" cy="2867370"/>
          </a:xfrm>
        </p:grpSpPr>
        <p:cxnSp>
          <p:nvCxnSpPr>
            <p:cNvPr id="5" name="Straight Connector 4"/>
            <p:cNvCxnSpPr/>
            <p:nvPr/>
          </p:nvCxnSpPr>
          <p:spPr>
            <a:xfrm>
              <a:off x="425447" y="5710704"/>
              <a:ext cx="437517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25447" y="5055865"/>
              <a:ext cx="437517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25447" y="3529496"/>
              <a:ext cx="437517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25447" y="2843702"/>
              <a:ext cx="437517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25447" y="4378008"/>
              <a:ext cx="4375178"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a:grpSpLocks/>
          </p:cNvGrpSpPr>
          <p:nvPr/>
        </p:nvGrpSpPr>
        <p:grpSpPr bwMode="auto">
          <a:xfrm>
            <a:off x="13710251" y="2598738"/>
            <a:ext cx="9022378" cy="9334379"/>
            <a:chOff x="5317071" y="1487988"/>
            <a:chExt cx="3005663" cy="4666573"/>
          </a:xfrm>
        </p:grpSpPr>
        <p:sp>
          <p:nvSpPr>
            <p:cNvPr id="32" name="TextBox 31"/>
            <p:cNvSpPr txBox="1"/>
            <p:nvPr/>
          </p:nvSpPr>
          <p:spPr>
            <a:xfrm>
              <a:off x="5957689" y="1487988"/>
              <a:ext cx="1645397" cy="484917"/>
            </a:xfrm>
            <a:prstGeom prst="rect">
              <a:avLst/>
            </a:prstGeom>
            <a:solidFill>
              <a:srgbClr val="46AECD"/>
            </a:solidFill>
            <a:ln w="28575" cmpd="sng">
              <a:solidFill>
                <a:schemeClr val="bg1">
                  <a:lumMod val="85000"/>
                </a:schemeClr>
              </a:solidFill>
            </a:ln>
          </p:spPr>
          <p:txBody>
            <a:bodyPr bIns="182880" anchor="ctr">
              <a:spAutoFit/>
            </a:bodyPr>
            <a:lstStyle/>
            <a:p>
              <a:pPr algn="ctr" eaLnBrk="1" hangingPunct="1">
                <a:defRPr/>
              </a:pPr>
              <a:r>
                <a:rPr lang="en-US" sz="4800" dirty="0">
                  <a:solidFill>
                    <a:schemeClr val="bg1"/>
                  </a:solidFill>
                  <a:latin typeface="Calibri"/>
                  <a:cs typeface="Calibri"/>
                </a:rPr>
                <a:t>Actual</a:t>
              </a:r>
            </a:p>
          </p:txBody>
        </p:sp>
        <p:sp>
          <p:nvSpPr>
            <p:cNvPr id="14342" name="AutoShape 17"/>
            <p:cNvSpPr>
              <a:spLocks/>
            </p:cNvSpPr>
            <p:nvPr/>
          </p:nvSpPr>
          <p:spPr bwMode="auto">
            <a:xfrm>
              <a:off x="5340140" y="2280630"/>
              <a:ext cx="2497867" cy="411426"/>
            </a:xfrm>
            <a:custGeom>
              <a:avLst/>
              <a:gdLst>
                <a:gd name="T0" fmla="*/ 779668972 w 21600"/>
                <a:gd name="T1" fmla="*/ 82774198 h 21600"/>
                <a:gd name="T2" fmla="*/ 779668972 w 21600"/>
                <a:gd name="T3" fmla="*/ 82774198 h 21600"/>
                <a:gd name="T4" fmla="*/ 779668972 w 21600"/>
                <a:gd name="T5" fmla="*/ 82774198 h 21600"/>
                <a:gd name="T6" fmla="*/ 779668972 w 21600"/>
                <a:gd name="T7" fmla="*/ 8277419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0"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4400" b="1" dirty="0">
                  <a:solidFill>
                    <a:srgbClr val="46AECD"/>
                  </a:solidFill>
                  <a:latin typeface="Calibri" panose="020F0502020204030204" pitchFamily="34" charset="0"/>
                </a:rPr>
                <a:t>1 hour 40 min</a:t>
              </a:r>
              <a:r>
                <a:rPr lang="en-GB" altLang="en-US" sz="3200" b="1" dirty="0">
                  <a:solidFill>
                    <a:srgbClr val="46AECD"/>
                  </a:solidFill>
                  <a:latin typeface="Calibri" panose="020F0502020204030204" pitchFamily="34" charset="0"/>
                </a:rPr>
                <a:t> </a:t>
              </a:r>
              <a:r>
                <a:rPr lang="en-GB" altLang="en-US" sz="3200" dirty="0">
                  <a:solidFill>
                    <a:srgbClr val="666666"/>
                  </a:solidFill>
                  <a:latin typeface="Calibri" panose="020F0502020204030204" pitchFamily="34" charset="0"/>
                </a:rPr>
                <a:t>(333k/sec)</a:t>
              </a:r>
            </a:p>
          </p:txBody>
        </p:sp>
        <p:sp>
          <p:nvSpPr>
            <p:cNvPr id="44" name="AutoShape 17"/>
            <p:cNvSpPr>
              <a:spLocks/>
            </p:cNvSpPr>
            <p:nvPr/>
          </p:nvSpPr>
          <p:spPr bwMode="auto">
            <a:xfrm>
              <a:off x="5340140" y="2792741"/>
              <a:ext cx="2497867" cy="411426"/>
            </a:xfrm>
            <a:custGeom>
              <a:avLst/>
              <a:gdLst>
                <a:gd name="T0" fmla="*/ 6269330 w 21600"/>
                <a:gd name="T1" fmla="*/ 4752055 h 21600"/>
                <a:gd name="T2" fmla="*/ 6269330 w 21600"/>
                <a:gd name="T3" fmla="*/ 4752055 h 21600"/>
                <a:gd name="T4" fmla="*/ 6269330 w 21600"/>
                <a:gd name="T5" fmla="*/ 4752055 h 21600"/>
                <a:gd name="T6" fmla="*/ 6269330 w 21600"/>
                <a:gd name="T7" fmla="*/ 4752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bg1">
                <a:alpha val="85000"/>
              </a:schemeClr>
            </a:solidFill>
            <a:ln>
              <a:noFill/>
            </a:ln>
            <a:extLst/>
          </p:spPr>
          <p:txBody>
            <a:bodyPr lIns="91438" tIns="91438" rIns="91438" bIns="91438"/>
            <a:lstStyle/>
            <a:p>
              <a:pPr fontAlgn="auto" hangingPunct="1">
                <a:spcBef>
                  <a:spcPts val="0"/>
                </a:spcBef>
                <a:spcAft>
                  <a:spcPts val="0"/>
                </a:spcAft>
                <a:defRPr/>
              </a:pPr>
              <a:r>
                <a:rPr lang="en-GB" sz="4000" b="1" dirty="0">
                  <a:solidFill>
                    <a:srgbClr val="46AECD"/>
                  </a:solidFill>
                  <a:latin typeface="Calibri"/>
                  <a:cs typeface="Calibri"/>
                </a:rPr>
                <a:t>6 sec </a:t>
              </a:r>
              <a:r>
                <a:rPr lang="en-GB" sz="3200" dirty="0">
                  <a:solidFill>
                    <a:schemeClr val="tx1">
                      <a:lumMod val="75000"/>
                      <a:lumOff val="25000"/>
                    </a:schemeClr>
                  </a:solidFill>
                  <a:latin typeface="Calibri"/>
                  <a:cs typeface="Calibri"/>
                </a:rPr>
                <a:t>on 5 node cluster; </a:t>
              </a:r>
              <a:br>
                <a:rPr lang="en-GB" sz="3200" dirty="0">
                  <a:solidFill>
                    <a:schemeClr val="tx1">
                      <a:lumMod val="75000"/>
                      <a:lumOff val="25000"/>
                    </a:schemeClr>
                  </a:solidFill>
                  <a:latin typeface="Calibri"/>
                  <a:cs typeface="Calibri"/>
                </a:rPr>
              </a:br>
              <a:r>
                <a:rPr lang="en-GB" sz="4000" b="1" dirty="0">
                  <a:solidFill>
                    <a:srgbClr val="46AECD"/>
                  </a:solidFill>
                  <a:latin typeface="Calibri"/>
                  <a:cs typeface="Calibri"/>
                </a:rPr>
                <a:t>2 sec </a:t>
              </a:r>
              <a:r>
                <a:rPr lang="en-GB" sz="3200" dirty="0">
                  <a:solidFill>
                    <a:schemeClr val="tx1">
                      <a:lumMod val="75000"/>
                      <a:lumOff val="25000"/>
                    </a:schemeClr>
                  </a:solidFill>
                  <a:latin typeface="Calibri"/>
                  <a:cs typeface="Calibri"/>
                </a:rPr>
                <a:t>on 10 node cluster</a:t>
              </a:r>
              <a:endParaRPr lang="en-GB" sz="3200" b="1" dirty="0">
                <a:solidFill>
                  <a:schemeClr val="tx1">
                    <a:lumMod val="75000"/>
                    <a:lumOff val="25000"/>
                  </a:schemeClr>
                </a:solidFill>
                <a:latin typeface="Calibri"/>
                <a:cs typeface="Calibri"/>
              </a:endParaRPr>
            </a:p>
          </p:txBody>
        </p:sp>
        <p:sp>
          <p:nvSpPr>
            <p:cNvPr id="14344" name="AutoShape 17"/>
            <p:cNvSpPr>
              <a:spLocks/>
            </p:cNvSpPr>
            <p:nvPr/>
          </p:nvSpPr>
          <p:spPr bwMode="auto">
            <a:xfrm>
              <a:off x="5340140" y="4328589"/>
              <a:ext cx="2497867" cy="411426"/>
            </a:xfrm>
            <a:custGeom>
              <a:avLst/>
              <a:gdLst>
                <a:gd name="T0" fmla="*/ 944314639 w 21600"/>
                <a:gd name="T1" fmla="*/ 142960515 h 21600"/>
                <a:gd name="T2" fmla="*/ 944314639 w 21600"/>
                <a:gd name="T3" fmla="*/ 142960515 h 21600"/>
                <a:gd name="T4" fmla="*/ 944314639 w 21600"/>
                <a:gd name="T5" fmla="*/ 142960515 h 21600"/>
                <a:gd name="T6" fmla="*/ 944314639 w 21600"/>
                <a:gd name="T7" fmla="*/ 14296051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4000" b="1">
                  <a:solidFill>
                    <a:srgbClr val="46AECD"/>
                  </a:solidFill>
                  <a:latin typeface="Calibri" panose="020F0502020204030204" pitchFamily="34" charset="0"/>
                </a:rPr>
                <a:t>Store 100 days </a:t>
              </a:r>
              <a:r>
                <a:rPr lang="en-GB" altLang="en-US" sz="3200" b="1">
                  <a:solidFill>
                    <a:srgbClr val="666666"/>
                  </a:solidFill>
                  <a:latin typeface="Calibri" panose="020F0502020204030204" pitchFamily="34" charset="0"/>
                </a:rPr>
                <a:t/>
              </a:r>
              <a:br>
                <a:rPr lang="en-GB" altLang="en-US" sz="3200" b="1">
                  <a:solidFill>
                    <a:srgbClr val="666666"/>
                  </a:solidFill>
                  <a:latin typeface="Calibri" panose="020F0502020204030204" pitchFamily="34" charset="0"/>
                </a:rPr>
              </a:br>
              <a:r>
                <a:rPr lang="en-GB" altLang="en-US" sz="3200" b="1">
                  <a:solidFill>
                    <a:srgbClr val="666666"/>
                  </a:solidFill>
                  <a:latin typeface="Calibri" panose="020F0502020204030204" pitchFamily="34" charset="0"/>
                </a:rPr>
                <a:t>(200 billion rows) with linear scaling</a:t>
              </a:r>
            </a:p>
          </p:txBody>
        </p:sp>
        <p:sp>
          <p:nvSpPr>
            <p:cNvPr id="14345" name="AutoShape 17"/>
            <p:cNvSpPr>
              <a:spLocks/>
            </p:cNvSpPr>
            <p:nvPr/>
          </p:nvSpPr>
          <p:spPr bwMode="auto">
            <a:xfrm>
              <a:off x="5340140" y="5042379"/>
              <a:ext cx="2497867" cy="411426"/>
            </a:xfrm>
            <a:custGeom>
              <a:avLst/>
              <a:gdLst>
                <a:gd name="T0" fmla="*/ 821443607 w 21600"/>
                <a:gd name="T1" fmla="*/ 119140839 h 21600"/>
                <a:gd name="T2" fmla="*/ 821443607 w 21600"/>
                <a:gd name="T3" fmla="*/ 119140839 h 21600"/>
                <a:gd name="T4" fmla="*/ 821443607 w 21600"/>
                <a:gd name="T5" fmla="*/ 119140839 h 21600"/>
                <a:gd name="T6" fmla="*/ 821443607 w 21600"/>
                <a:gd name="T7" fmla="*/ 1191408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3200">
                  <a:solidFill>
                    <a:srgbClr val="666666"/>
                  </a:solidFill>
                  <a:latin typeface="Calibri" panose="020F0502020204030204" pitchFamily="34" charset="0"/>
                </a:rPr>
                <a:t>Text book scalability as nodes added to cluster</a:t>
              </a:r>
              <a:endParaRPr lang="en-GB" altLang="en-US" sz="3200" b="1">
                <a:solidFill>
                  <a:srgbClr val="666666"/>
                </a:solidFill>
                <a:latin typeface="Calibri" panose="020F0502020204030204" pitchFamily="34" charset="0"/>
              </a:endParaRPr>
            </a:p>
          </p:txBody>
        </p:sp>
        <p:sp>
          <p:nvSpPr>
            <p:cNvPr id="14346" name="AutoShape 17"/>
            <p:cNvSpPr>
              <a:spLocks/>
            </p:cNvSpPr>
            <p:nvPr/>
          </p:nvSpPr>
          <p:spPr bwMode="auto">
            <a:xfrm>
              <a:off x="5340140" y="5743135"/>
              <a:ext cx="2497867" cy="411426"/>
            </a:xfrm>
            <a:custGeom>
              <a:avLst/>
              <a:gdLst>
                <a:gd name="T0" fmla="*/ 263606460 w 21600"/>
                <a:gd name="T1" fmla="*/ 86511601 h 21600"/>
                <a:gd name="T2" fmla="*/ 263606460 w 21600"/>
                <a:gd name="T3" fmla="*/ 86511601 h 21600"/>
                <a:gd name="T4" fmla="*/ 263606460 w 21600"/>
                <a:gd name="T5" fmla="*/ 86511601 h 21600"/>
                <a:gd name="T6" fmla="*/ 263606460 w 21600"/>
                <a:gd name="T7" fmla="*/ 865116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91438" rIns="91438" bIns="91438"/>
            <a:lstStyle>
              <a:lvl1pPr algn="ctr">
                <a:defRPr sz="11200">
                  <a:solidFill>
                    <a:srgbClr val="000000"/>
                  </a:solidFill>
                  <a:latin typeface="Gill Sans" pitchFamily="-84" charset="0"/>
                  <a:ea typeface="ヒラギノ角ゴ ProN W3" pitchFamily="-84" charset="-128"/>
                  <a:sym typeface="Gill Sans" pitchFamily="-84" charset="0"/>
                </a:defRPr>
              </a:lvl1pPr>
              <a:lvl2pPr marL="742950" indent="-285750" algn="ctr">
                <a:defRPr sz="11200">
                  <a:solidFill>
                    <a:srgbClr val="000000"/>
                  </a:solidFill>
                  <a:latin typeface="Gill Sans" pitchFamily="-84" charset="0"/>
                  <a:ea typeface="ヒラギノ角ゴ ProN W3" pitchFamily="-84" charset="-128"/>
                  <a:sym typeface="Gill Sans" pitchFamily="-84" charset="0"/>
                </a:defRPr>
              </a:lvl2pPr>
              <a:lvl3pPr marL="1143000" indent="-228600" algn="ctr">
                <a:defRPr sz="11200">
                  <a:solidFill>
                    <a:srgbClr val="000000"/>
                  </a:solidFill>
                  <a:latin typeface="Gill Sans" pitchFamily="-84" charset="0"/>
                  <a:ea typeface="ヒラギノ角ゴ ProN W3" pitchFamily="-84" charset="-128"/>
                  <a:sym typeface="Gill Sans" pitchFamily="-84" charset="0"/>
                </a:defRPr>
              </a:lvl3pPr>
              <a:lvl4pPr marL="1600200" indent="-228600" algn="ctr">
                <a:defRPr sz="11200">
                  <a:solidFill>
                    <a:srgbClr val="000000"/>
                  </a:solidFill>
                  <a:latin typeface="Gill Sans" pitchFamily="-84" charset="0"/>
                  <a:ea typeface="ヒラギノ角ゴ ProN W3" pitchFamily="-84" charset="-128"/>
                  <a:sym typeface="Gill Sans" pitchFamily="-84" charset="0"/>
                </a:defRPr>
              </a:lvl4pPr>
              <a:lvl5pPr marL="2057400" indent="-228600" algn="ctr">
                <a:defRPr sz="11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11200">
                  <a:solidFill>
                    <a:srgbClr val="000000"/>
                  </a:solidFill>
                  <a:latin typeface="Gill Sans" pitchFamily="-84" charset="0"/>
                  <a:ea typeface="ヒラギノ角ゴ ProN W3" pitchFamily="-84" charset="-128"/>
                  <a:sym typeface="Gill Sans" pitchFamily="-84" charset="0"/>
                </a:defRPr>
              </a:lvl9pPr>
            </a:lstStyle>
            <a:p>
              <a:pPr algn="l" hangingPunct="1"/>
              <a:r>
                <a:rPr lang="en-GB" altLang="en-US" sz="4000" b="1">
                  <a:solidFill>
                    <a:srgbClr val="46AECD"/>
                  </a:solidFill>
                  <a:latin typeface="Calibri" panose="020F0502020204030204" pitchFamily="34" charset="0"/>
                </a:rPr>
                <a:t>&lt; 1 sec</a:t>
              </a:r>
            </a:p>
          </p:txBody>
        </p:sp>
        <p:grpSp>
          <p:nvGrpSpPr>
            <p:cNvPr id="14347" name="Group 53"/>
            <p:cNvGrpSpPr>
              <a:grpSpLocks/>
            </p:cNvGrpSpPr>
            <p:nvPr/>
          </p:nvGrpSpPr>
          <p:grpSpPr bwMode="auto">
            <a:xfrm>
              <a:off x="5317071" y="2809690"/>
              <a:ext cx="3005663" cy="2867370"/>
              <a:chOff x="425447" y="2843558"/>
              <a:chExt cx="4375146" cy="2867370"/>
            </a:xfrm>
          </p:grpSpPr>
          <p:cxnSp>
            <p:nvCxnSpPr>
              <p:cNvPr id="55" name="Straight Connector 54"/>
              <p:cNvCxnSpPr/>
              <p:nvPr/>
            </p:nvCxnSpPr>
            <p:spPr>
              <a:xfrm>
                <a:off x="425564" y="5710715"/>
                <a:ext cx="437541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25564" y="5055958"/>
                <a:ext cx="437541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25564" y="3528984"/>
                <a:ext cx="437541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5564" y="2843275"/>
                <a:ext cx="437541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25564" y="4378185"/>
                <a:ext cx="437541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60" name="AutoShape 17"/>
            <p:cNvSpPr>
              <a:spLocks/>
            </p:cNvSpPr>
            <p:nvPr/>
          </p:nvSpPr>
          <p:spPr bwMode="auto">
            <a:xfrm>
              <a:off x="5340140" y="3660986"/>
              <a:ext cx="2497867" cy="411426"/>
            </a:xfrm>
            <a:custGeom>
              <a:avLst/>
              <a:gdLst>
                <a:gd name="T0" fmla="*/ 6269330 w 21600"/>
                <a:gd name="T1" fmla="*/ 4752055 h 21600"/>
                <a:gd name="T2" fmla="*/ 6269330 w 21600"/>
                <a:gd name="T3" fmla="*/ 4752055 h 21600"/>
                <a:gd name="T4" fmla="*/ 6269330 w 21600"/>
                <a:gd name="T5" fmla="*/ 4752055 h 21600"/>
                <a:gd name="T6" fmla="*/ 6269330 w 21600"/>
                <a:gd name="T7" fmla="*/ 47520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chemeClr val="bg1">
                <a:alpha val="85000"/>
              </a:schemeClr>
            </a:solidFill>
            <a:ln>
              <a:noFill/>
            </a:ln>
            <a:extLst/>
          </p:spPr>
          <p:txBody>
            <a:bodyPr lIns="91438" tIns="91438" rIns="91438" bIns="91438"/>
            <a:lstStyle/>
            <a:p>
              <a:pPr fontAlgn="auto" hangingPunct="1">
                <a:spcBef>
                  <a:spcPts val="0"/>
                </a:spcBef>
                <a:spcAft>
                  <a:spcPts val="0"/>
                </a:spcAft>
                <a:defRPr/>
              </a:pPr>
              <a:r>
                <a:rPr lang="en-GB" sz="4000" b="1" dirty="0">
                  <a:solidFill>
                    <a:srgbClr val="46AECD"/>
                  </a:solidFill>
                  <a:latin typeface="Calibri"/>
                  <a:cs typeface="Calibri"/>
                </a:rPr>
                <a:t>Sub second </a:t>
              </a:r>
              <a:r>
                <a:rPr lang="en-GB" sz="3200" dirty="0">
                  <a:solidFill>
                    <a:schemeClr val="tx1">
                      <a:lumMod val="75000"/>
                      <a:lumOff val="25000"/>
                    </a:schemeClr>
                  </a:solidFill>
                  <a:latin typeface="Calibri"/>
                  <a:cs typeface="Calibri"/>
                </a:rPr>
                <a:t>response time</a:t>
              </a:r>
              <a:endParaRPr lang="en-GB" sz="3200" b="1" dirty="0">
                <a:solidFill>
                  <a:schemeClr val="tx1">
                    <a:lumMod val="75000"/>
                    <a:lumOff val="25000"/>
                  </a:schemeClr>
                </a:solidFill>
                <a:latin typeface="Calibri"/>
                <a:cs typeface="Calibri"/>
              </a:endParaRPr>
            </a:p>
          </p:txBody>
        </p:sp>
      </p:grpSp>
      <p:sp>
        <p:nvSpPr>
          <p:cNvPr id="14340" name="Title 8"/>
          <p:cNvSpPr>
            <a:spLocks noGrp="1"/>
          </p:cNvSpPr>
          <p:nvPr>
            <p:ph type="title"/>
          </p:nvPr>
        </p:nvSpPr>
        <p:spPr/>
        <p:txBody>
          <a:bodyPr/>
          <a:lstStyle/>
          <a:p>
            <a:r>
              <a:rPr lang="en-US" altLang="en-US" sz="6000" smtClean="0"/>
              <a:t>Real World Use Case</a:t>
            </a:r>
            <a:br>
              <a:rPr lang="en-US" altLang="en-US" sz="6000" smtClean="0"/>
            </a:br>
            <a:r>
              <a:rPr lang="en-US" altLang="en-US" sz="6000" smtClean="0"/>
              <a:t>Re-Platforming ~30 Risk Applications off of Oracle to Actian</a:t>
            </a:r>
            <a:endParaRPr lang="en-US" altLang="en-US" sz="6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2"/>
          <p:cNvSpPr>
            <a:spLocks noGrp="1"/>
          </p:cNvSpPr>
          <p:nvPr>
            <p:ph type="title"/>
          </p:nvPr>
        </p:nvSpPr>
        <p:spPr/>
        <p:txBody>
          <a:bodyPr/>
          <a:lstStyle/>
          <a:p>
            <a:r>
              <a:rPr lang="en-US" sz="6000" b="1" dirty="0">
                <a:latin typeface="+mj-lt"/>
                <a:ea typeface="+mj-ea"/>
                <a:cs typeface="+mj-cs"/>
                <a:sym typeface="Arial" panose="020B0604020202020204" pitchFamily="34" charset="0"/>
              </a:rPr>
              <a:t>Actian Vector in Hadoop Execution Engine:</a:t>
            </a:r>
            <a:br>
              <a:rPr lang="en-US" sz="6000" b="1" dirty="0">
                <a:latin typeface="+mj-lt"/>
                <a:ea typeface="+mj-ea"/>
                <a:cs typeface="+mj-cs"/>
                <a:sym typeface="Arial" panose="020B0604020202020204" pitchFamily="34" charset="0"/>
              </a:rPr>
            </a:br>
            <a:r>
              <a:rPr lang="en-US" sz="6000" b="1" dirty="0">
                <a:latin typeface="+mj-lt"/>
                <a:ea typeface="+mj-ea"/>
                <a:cs typeface="+mj-cs"/>
                <a:sym typeface="Arial" panose="020B0604020202020204" pitchFamily="34" charset="0"/>
              </a:rPr>
              <a:t>A Look Under the Covers</a:t>
            </a:r>
          </a:p>
        </p:txBody>
      </p:sp>
      <p:grpSp>
        <p:nvGrpSpPr>
          <p:cNvPr id="103" name="Group 102"/>
          <p:cNvGrpSpPr/>
          <p:nvPr/>
        </p:nvGrpSpPr>
        <p:grpSpPr>
          <a:xfrm>
            <a:off x="-1012175" y="6017647"/>
            <a:ext cx="10916800" cy="5172428"/>
            <a:chOff x="-1711899" y="3292071"/>
            <a:chExt cx="5458400" cy="2586214"/>
          </a:xfrm>
        </p:grpSpPr>
        <p:pic>
          <p:nvPicPr>
            <p:cNvPr id="104" name="Picture 71" descr="slide_5.jpg"/>
            <p:cNvPicPr>
              <a:picLocks noChangeAspect="1"/>
            </p:cNvPicPr>
            <p:nvPr/>
          </p:nvPicPr>
          <p:blipFill>
            <a:blip r:embed="rId3" cstate="print"/>
            <a:srcRect r="59650"/>
            <a:stretch>
              <a:fillRect/>
            </a:stretch>
          </p:blipFill>
          <p:spPr bwMode="auto">
            <a:xfrm>
              <a:off x="696626" y="3637912"/>
              <a:ext cx="2902582" cy="1270023"/>
            </a:xfrm>
            <a:prstGeom prst="rect">
              <a:avLst/>
            </a:prstGeom>
            <a:noFill/>
            <a:ln w="9525">
              <a:noFill/>
              <a:miter lim="800000"/>
              <a:headEnd/>
              <a:tailEnd/>
            </a:ln>
          </p:spPr>
        </p:pic>
        <p:cxnSp>
          <p:nvCxnSpPr>
            <p:cNvPr id="105" name="Straight Arrow Connector 104"/>
            <p:cNvCxnSpPr/>
            <p:nvPr/>
          </p:nvCxnSpPr>
          <p:spPr bwMode="auto">
            <a:xfrm rot="5400000" flipH="1" flipV="1">
              <a:off x="-11398" y="4185205"/>
              <a:ext cx="1456526" cy="2865"/>
            </a:xfrm>
            <a:prstGeom prst="straightConnector1">
              <a:avLst/>
            </a:prstGeom>
            <a:ln w="38100">
              <a:solidFill>
                <a:schemeClr val="bg1">
                  <a:lumMod val="75000"/>
                </a:schemeClr>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06" name="Rectangle 16"/>
            <p:cNvSpPr>
              <a:spLocks noChangeArrowheads="1"/>
            </p:cNvSpPr>
            <p:nvPr/>
          </p:nvSpPr>
          <p:spPr bwMode="auto">
            <a:xfrm rot="16200000">
              <a:off x="-352118" y="4180220"/>
              <a:ext cx="1389323" cy="138500"/>
            </a:xfrm>
            <a:prstGeom prst="rect">
              <a:avLst/>
            </a:prstGeom>
            <a:noFill/>
            <a:ln w="9525">
              <a:noFill/>
              <a:miter lim="800000"/>
              <a:headEnd/>
              <a:tailEnd/>
            </a:ln>
          </p:spPr>
          <p:txBody>
            <a:bodyPr wrap="none" lIns="0" tIns="0" rIns="0" bIns="0">
              <a:spAutoFit/>
            </a:bodyPr>
            <a:lstStyle/>
            <a:p>
              <a:pPr marL="685800" indent="-685800" defTabSz="1828800" eaLnBrk="1" hangingPunct="1">
                <a:spcBef>
                  <a:spcPct val="20000"/>
                </a:spcBef>
                <a:buClr>
                  <a:srgbClr val="368B3D"/>
                </a:buClr>
                <a:defRPr/>
              </a:pPr>
              <a:r>
                <a:rPr lang="en-US" sz="1800" b="1" dirty="0">
                  <a:solidFill>
                    <a:prstClr val="white">
                      <a:lumMod val="65000"/>
                    </a:prstClr>
                  </a:solidFill>
                  <a:latin typeface="Arial" pitchFamily="34" charset="0"/>
                  <a:ea typeface="ＭＳ Ｐゴシック" charset="0"/>
                </a:rPr>
                <a:t>Time / Cycles  to Process</a:t>
              </a:r>
            </a:p>
          </p:txBody>
        </p:sp>
        <p:sp>
          <p:nvSpPr>
            <p:cNvPr id="107" name="Rectangle 16"/>
            <p:cNvSpPr>
              <a:spLocks noChangeArrowheads="1"/>
            </p:cNvSpPr>
            <p:nvPr/>
          </p:nvSpPr>
          <p:spPr bwMode="auto">
            <a:xfrm>
              <a:off x="1620749" y="5083120"/>
              <a:ext cx="1008289" cy="161583"/>
            </a:xfrm>
            <a:prstGeom prst="rect">
              <a:avLst/>
            </a:prstGeom>
            <a:noFill/>
            <a:ln w="9525">
              <a:noFill/>
              <a:miter lim="800000"/>
              <a:headEnd/>
              <a:tailEnd/>
            </a:ln>
          </p:spPr>
          <p:txBody>
            <a:bodyPr wrap="none" lIns="0" tIns="0" rIns="0" bIns="0">
              <a:spAutoFit/>
            </a:bodyPr>
            <a:lstStyle/>
            <a:p>
              <a:pPr marL="685800" indent="-685800" defTabSz="1828800" eaLnBrk="1" hangingPunct="1">
                <a:spcBef>
                  <a:spcPct val="20000"/>
                </a:spcBef>
                <a:buClr>
                  <a:srgbClr val="368B3D"/>
                </a:buClr>
                <a:defRPr/>
              </a:pPr>
              <a:r>
                <a:rPr lang="en-US" sz="2100" b="1" dirty="0">
                  <a:solidFill>
                    <a:prstClr val="white">
                      <a:lumMod val="65000"/>
                    </a:prstClr>
                  </a:solidFill>
                  <a:latin typeface="Arial" pitchFamily="34" charset="0"/>
                  <a:ea typeface="ＭＳ Ｐゴシック" charset="0"/>
                </a:rPr>
                <a:t>Data Processed</a:t>
              </a:r>
            </a:p>
          </p:txBody>
        </p:sp>
        <p:cxnSp>
          <p:nvCxnSpPr>
            <p:cNvPr id="108" name="Straight Arrow Connector 107"/>
            <p:cNvCxnSpPr/>
            <p:nvPr/>
          </p:nvCxnSpPr>
          <p:spPr bwMode="auto">
            <a:xfrm flipV="1">
              <a:off x="703350" y="4892913"/>
              <a:ext cx="3019838" cy="6217"/>
            </a:xfrm>
            <a:prstGeom prst="straightConnector1">
              <a:avLst/>
            </a:prstGeom>
            <a:ln w="38100">
              <a:solidFill>
                <a:schemeClr val="bg1">
                  <a:lumMod val="75000"/>
                </a:schemeClr>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09" name="Flowchart: Magnetic Disk 7"/>
            <p:cNvSpPr>
              <a:spLocks noChangeArrowheads="1"/>
            </p:cNvSpPr>
            <p:nvPr/>
          </p:nvSpPr>
          <p:spPr bwMode="auto">
            <a:xfrm>
              <a:off x="881361" y="3661833"/>
              <a:ext cx="355696" cy="328162"/>
            </a:xfrm>
            <a:prstGeom prst="flowChartMagneticDisk">
              <a:avLst/>
            </a:prstGeom>
            <a:solidFill>
              <a:schemeClr val="bg1">
                <a:lumMod val="85000"/>
              </a:schemeClr>
            </a:solidFill>
            <a:ln w="19050" algn="ctr">
              <a:solidFill>
                <a:schemeClr val="bg1">
                  <a:lumMod val="50000"/>
                </a:schemeClr>
              </a:solidFill>
              <a:round/>
              <a:headEnd/>
              <a:tailEnd/>
            </a:ln>
          </p:spPr>
          <p:txBody>
            <a:bodyPr wrap="none" anchor="ctr"/>
            <a:lstStyle/>
            <a:p>
              <a:pPr algn="ctr" defTabSz="1828800"/>
              <a:endParaRPr lang="en-US" sz="3200" dirty="0">
                <a:solidFill>
                  <a:srgbClr val="333333"/>
                </a:solidFill>
                <a:latin typeface="Arial" charset="0"/>
                <a:ea typeface="ＭＳ Ｐゴシック" charset="0"/>
              </a:endParaRPr>
            </a:p>
          </p:txBody>
        </p:sp>
        <p:sp>
          <p:nvSpPr>
            <p:cNvPr id="110" name="TextBox 107"/>
            <p:cNvSpPr txBox="1">
              <a:spLocks noChangeArrowheads="1"/>
            </p:cNvSpPr>
            <p:nvPr/>
          </p:nvSpPr>
          <p:spPr bwMode="auto">
            <a:xfrm>
              <a:off x="663941" y="3435036"/>
              <a:ext cx="789803" cy="207749"/>
            </a:xfrm>
            <a:prstGeom prst="rect">
              <a:avLst/>
            </a:prstGeom>
            <a:noFill/>
            <a:ln w="9525">
              <a:noFill/>
              <a:miter lim="800000"/>
              <a:headEnd/>
              <a:tailEnd/>
            </a:ln>
          </p:spPr>
          <p:txBody>
            <a:bodyPr>
              <a:spAutoFit/>
            </a:bodyPr>
            <a:lstStyle/>
            <a:p>
              <a:pPr algn="ctr" defTabSz="1828800"/>
              <a:r>
                <a:rPr lang="en-US" sz="2100" dirty="0">
                  <a:solidFill>
                    <a:srgbClr val="333333"/>
                  </a:solidFill>
                  <a:latin typeface="Arial" charset="0"/>
                  <a:ea typeface="ＭＳ Ｐゴシック" charset="0"/>
                </a:rPr>
                <a:t>DISK</a:t>
              </a:r>
            </a:p>
          </p:txBody>
        </p:sp>
        <p:grpSp>
          <p:nvGrpSpPr>
            <p:cNvPr id="111" name="Group 49"/>
            <p:cNvGrpSpPr>
              <a:grpSpLocks/>
            </p:cNvGrpSpPr>
            <p:nvPr/>
          </p:nvGrpSpPr>
          <p:grpSpPr bwMode="auto">
            <a:xfrm>
              <a:off x="1689097" y="4004733"/>
              <a:ext cx="605367" cy="262467"/>
              <a:chOff x="3529278" y="2299323"/>
              <a:chExt cx="700263" cy="418460"/>
            </a:xfrm>
          </p:grpSpPr>
          <p:grpSp>
            <p:nvGrpSpPr>
              <p:cNvPr id="123" name="Group 91"/>
              <p:cNvGrpSpPr>
                <a:grpSpLocks/>
              </p:cNvGrpSpPr>
              <p:nvPr/>
            </p:nvGrpSpPr>
            <p:grpSpPr bwMode="auto">
              <a:xfrm>
                <a:off x="3529278" y="2299323"/>
                <a:ext cx="700263" cy="418460"/>
                <a:chOff x="5692652" y="2415290"/>
                <a:chExt cx="1097094" cy="843820"/>
              </a:xfrm>
            </p:grpSpPr>
            <p:sp>
              <p:nvSpPr>
                <p:cNvPr id="130" name="Rounded Rectangle 100"/>
                <p:cNvSpPr>
                  <a:spLocks noChangeArrowheads="1"/>
                </p:cNvSpPr>
                <p:nvPr/>
              </p:nvSpPr>
              <p:spPr bwMode="auto">
                <a:xfrm>
                  <a:off x="5692652" y="2415290"/>
                  <a:ext cx="1097094" cy="843820"/>
                </a:xfrm>
                <a:prstGeom prst="roundRect">
                  <a:avLst>
                    <a:gd name="adj" fmla="val 16667"/>
                  </a:avLst>
                </a:prstGeom>
                <a:solidFill>
                  <a:schemeClr val="bg1">
                    <a:lumMod val="85000"/>
                  </a:schemeClr>
                </a:solidFill>
                <a:ln w="19050" algn="ctr">
                  <a:solidFill>
                    <a:schemeClr val="bg1">
                      <a:lumMod val="50000"/>
                    </a:schemeClr>
                  </a:solidFill>
                  <a:round/>
                  <a:headEnd/>
                  <a:tailEnd/>
                </a:ln>
              </p:spPr>
              <p:txBody>
                <a:bodyPr wrap="none" anchor="ctr"/>
                <a:lstStyle/>
                <a:p>
                  <a:pPr algn="ctr" defTabSz="1828800"/>
                  <a:endParaRPr lang="en-US" sz="3200" dirty="0">
                    <a:solidFill>
                      <a:srgbClr val="333333"/>
                    </a:solidFill>
                    <a:latin typeface="Arial" charset="0"/>
                    <a:ea typeface="ＭＳ Ｐゴシック" charset="0"/>
                  </a:endParaRPr>
                </a:p>
              </p:txBody>
            </p:sp>
            <p:sp>
              <p:nvSpPr>
                <p:cNvPr id="131" name="Rectangle 101"/>
                <p:cNvSpPr>
                  <a:spLocks noChangeArrowheads="1"/>
                </p:cNvSpPr>
                <p:nvPr/>
              </p:nvSpPr>
              <p:spPr bwMode="auto">
                <a:xfrm>
                  <a:off x="6076257" y="2457133"/>
                  <a:ext cx="649885" cy="776695"/>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grpSp>
          <p:sp>
            <p:nvSpPr>
              <p:cNvPr id="124" name="Rectangle 108"/>
              <p:cNvSpPr>
                <a:spLocks noChangeArrowheads="1"/>
              </p:cNvSpPr>
              <p:nvPr/>
            </p:nvSpPr>
            <p:spPr bwMode="auto">
              <a:xfrm>
                <a:off x="4120224" y="2507054"/>
                <a:ext cx="64219" cy="172450"/>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sp>
            <p:nvSpPr>
              <p:cNvPr id="125" name="Rectangle 108"/>
              <p:cNvSpPr>
                <a:spLocks noChangeArrowheads="1"/>
              </p:cNvSpPr>
              <p:nvPr/>
            </p:nvSpPr>
            <p:spPr bwMode="auto">
              <a:xfrm>
                <a:off x="4051668" y="2507054"/>
                <a:ext cx="64219" cy="172450"/>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sp>
            <p:nvSpPr>
              <p:cNvPr id="126" name="Rectangle 108"/>
              <p:cNvSpPr>
                <a:spLocks noChangeArrowheads="1"/>
              </p:cNvSpPr>
              <p:nvPr/>
            </p:nvSpPr>
            <p:spPr bwMode="auto">
              <a:xfrm>
                <a:off x="3978213" y="2507054"/>
                <a:ext cx="64219" cy="172450"/>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sp>
            <p:nvSpPr>
              <p:cNvPr id="127" name="Rectangle 108"/>
              <p:cNvSpPr>
                <a:spLocks noChangeArrowheads="1"/>
              </p:cNvSpPr>
              <p:nvPr/>
            </p:nvSpPr>
            <p:spPr bwMode="auto">
              <a:xfrm>
                <a:off x="3909655" y="2507054"/>
                <a:ext cx="64219" cy="172450"/>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sp>
            <p:nvSpPr>
              <p:cNvPr id="128" name="Rectangle 108"/>
              <p:cNvSpPr>
                <a:spLocks noChangeArrowheads="1"/>
              </p:cNvSpPr>
              <p:nvPr/>
            </p:nvSpPr>
            <p:spPr bwMode="auto">
              <a:xfrm>
                <a:off x="3845995" y="2507054"/>
                <a:ext cx="64219" cy="172450"/>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sp>
            <p:nvSpPr>
              <p:cNvPr id="129" name="Rectangle 108"/>
              <p:cNvSpPr>
                <a:spLocks noChangeArrowheads="1"/>
              </p:cNvSpPr>
              <p:nvPr/>
            </p:nvSpPr>
            <p:spPr bwMode="auto">
              <a:xfrm>
                <a:off x="3782335" y="2507054"/>
                <a:ext cx="64219" cy="172450"/>
              </a:xfrm>
              <a:prstGeom prst="rect">
                <a:avLst/>
              </a:prstGeom>
              <a:solidFill>
                <a:schemeClr val="bg1">
                  <a:lumMod val="95000"/>
                </a:schemeClr>
              </a:solidFill>
              <a:ln w="19050" algn="ctr">
                <a:solidFill>
                  <a:schemeClr val="bg1">
                    <a:lumMod val="50000"/>
                  </a:schemeClr>
                </a:solidFill>
                <a:round/>
                <a:headEnd/>
                <a:tailEnd/>
              </a:ln>
            </p:spPr>
            <p:txBody>
              <a:bodyPr wrap="none" anchor="ctr"/>
              <a:lstStyle/>
              <a:p>
                <a:pPr algn="ctr" defTabSz="1828800"/>
                <a:endParaRPr lang="en-US" sz="2400" dirty="0">
                  <a:solidFill>
                    <a:srgbClr val="333333"/>
                  </a:solidFill>
                  <a:latin typeface="Arial" charset="0"/>
                  <a:ea typeface="ＭＳ Ｐゴシック" charset="0"/>
                </a:endParaRPr>
              </a:p>
            </p:txBody>
          </p:sp>
        </p:grpSp>
        <p:sp>
          <p:nvSpPr>
            <p:cNvPr id="112" name="Snip Single Corner Rectangle 31"/>
            <p:cNvSpPr/>
            <p:nvPr/>
          </p:nvSpPr>
          <p:spPr bwMode="auto">
            <a:xfrm rot="10800000">
              <a:off x="3136898" y="4488817"/>
              <a:ext cx="371805" cy="311783"/>
            </a:xfrm>
            <a:prstGeom prst="snip1Rect">
              <a:avLst/>
            </a:prstGeom>
            <a:solidFill>
              <a:schemeClr val="bg1">
                <a:lumMod val="85000"/>
              </a:schemeClr>
            </a:solidFill>
            <a:ln w="19050" cap="flat" cmpd="sng" algn="ctr">
              <a:solidFill>
                <a:schemeClr val="bg1">
                  <a:lumMod val="50000"/>
                </a:schemeClr>
              </a:solidFill>
              <a:prstDash val="solid"/>
              <a:round/>
              <a:headEnd type="none" w="med" len="med"/>
              <a:tailEnd type="none" w="med" len="med"/>
            </a:ln>
            <a:effectLst/>
          </p:spPr>
          <p:txBody>
            <a:bodyPr wrap="none" anchor="ctr"/>
            <a:lstStyle/>
            <a:p>
              <a:pPr algn="ctr" defTabSz="1828800">
                <a:defRPr/>
              </a:pPr>
              <a:endParaRPr lang="en-US" sz="3200" dirty="0">
                <a:solidFill>
                  <a:srgbClr val="333333"/>
                </a:solidFill>
                <a:latin typeface="Arial" pitchFamily="34" charset="0"/>
                <a:ea typeface="ＭＳ Ｐゴシック" charset="0"/>
              </a:endParaRPr>
            </a:p>
          </p:txBody>
        </p:sp>
        <p:pic>
          <p:nvPicPr>
            <p:cNvPr id="113" name="Picture 22" descr="chip.png"/>
            <p:cNvPicPr>
              <a:picLocks noChangeAspect="1"/>
            </p:cNvPicPr>
            <p:nvPr/>
          </p:nvPicPr>
          <p:blipFill>
            <a:blip r:embed="rId4" cstate="print"/>
            <a:srcRect/>
            <a:stretch>
              <a:fillRect/>
            </a:stretch>
          </p:blipFill>
          <p:spPr bwMode="auto">
            <a:xfrm>
              <a:off x="3098804" y="4489253"/>
              <a:ext cx="483470" cy="313652"/>
            </a:xfrm>
            <a:prstGeom prst="rect">
              <a:avLst/>
            </a:prstGeom>
            <a:noFill/>
            <a:ln w="9525">
              <a:noFill/>
              <a:miter lim="800000"/>
              <a:headEnd/>
              <a:tailEnd/>
            </a:ln>
          </p:spPr>
        </p:pic>
        <p:sp>
          <p:nvSpPr>
            <p:cNvPr id="114" name="TextBox 107"/>
            <p:cNvSpPr txBox="1">
              <a:spLocks noChangeArrowheads="1"/>
            </p:cNvSpPr>
            <p:nvPr/>
          </p:nvSpPr>
          <p:spPr bwMode="auto">
            <a:xfrm>
              <a:off x="1582389" y="3776563"/>
              <a:ext cx="789803" cy="207749"/>
            </a:xfrm>
            <a:prstGeom prst="rect">
              <a:avLst/>
            </a:prstGeom>
            <a:noFill/>
            <a:ln w="9525">
              <a:noFill/>
              <a:miter lim="800000"/>
              <a:headEnd/>
              <a:tailEnd/>
            </a:ln>
          </p:spPr>
          <p:txBody>
            <a:bodyPr>
              <a:spAutoFit/>
            </a:bodyPr>
            <a:lstStyle/>
            <a:p>
              <a:pPr algn="ctr" defTabSz="1828800"/>
              <a:r>
                <a:rPr lang="en-US" sz="2100" dirty="0">
                  <a:solidFill>
                    <a:srgbClr val="333333"/>
                  </a:solidFill>
                  <a:latin typeface="Arial" charset="0"/>
                  <a:ea typeface="ＭＳ Ｐゴシック" charset="0"/>
                </a:rPr>
                <a:t>RAM</a:t>
              </a:r>
            </a:p>
          </p:txBody>
        </p:sp>
        <p:sp>
          <p:nvSpPr>
            <p:cNvPr id="115" name="TextBox 107"/>
            <p:cNvSpPr txBox="1">
              <a:spLocks noChangeArrowheads="1"/>
            </p:cNvSpPr>
            <p:nvPr/>
          </p:nvSpPr>
          <p:spPr bwMode="auto">
            <a:xfrm>
              <a:off x="2919882" y="4265212"/>
              <a:ext cx="789803" cy="207749"/>
            </a:xfrm>
            <a:prstGeom prst="rect">
              <a:avLst/>
            </a:prstGeom>
            <a:noFill/>
            <a:ln w="9525">
              <a:noFill/>
              <a:miter lim="800000"/>
              <a:headEnd/>
              <a:tailEnd/>
            </a:ln>
          </p:spPr>
          <p:txBody>
            <a:bodyPr>
              <a:spAutoFit/>
            </a:bodyPr>
            <a:lstStyle/>
            <a:p>
              <a:pPr algn="ctr" defTabSz="1828800"/>
              <a:r>
                <a:rPr lang="en-US" sz="2100" dirty="0">
                  <a:solidFill>
                    <a:srgbClr val="333333"/>
                  </a:solidFill>
                  <a:latin typeface="Arial" charset="0"/>
                  <a:ea typeface="ＭＳ Ｐゴシック" charset="0"/>
                </a:rPr>
                <a:t>CHIP</a:t>
              </a:r>
            </a:p>
          </p:txBody>
        </p:sp>
        <p:sp>
          <p:nvSpPr>
            <p:cNvPr id="116" name="TextBox 109"/>
            <p:cNvSpPr txBox="1">
              <a:spLocks noChangeArrowheads="1"/>
            </p:cNvSpPr>
            <p:nvPr/>
          </p:nvSpPr>
          <p:spPr bwMode="auto">
            <a:xfrm>
              <a:off x="2858123" y="4892520"/>
              <a:ext cx="888378" cy="184666"/>
            </a:xfrm>
            <a:prstGeom prst="rect">
              <a:avLst/>
            </a:prstGeom>
            <a:noFill/>
            <a:ln w="9525">
              <a:noFill/>
              <a:miter lim="800000"/>
              <a:headEnd/>
              <a:tailEnd/>
            </a:ln>
          </p:spPr>
          <p:txBody>
            <a:bodyPr>
              <a:spAutoFit/>
            </a:bodyPr>
            <a:lstStyle/>
            <a:p>
              <a:pPr algn="ctr" defTabSz="1828800"/>
              <a:r>
                <a:rPr lang="en-US" sz="1800" dirty="0">
                  <a:solidFill>
                    <a:srgbClr val="333333"/>
                  </a:solidFill>
                  <a:latin typeface="Arial" charset="0"/>
                  <a:ea typeface="ＭＳ Ｐゴシック" charset="0"/>
                </a:rPr>
                <a:t>10GB</a:t>
              </a:r>
            </a:p>
          </p:txBody>
        </p:sp>
        <p:sp>
          <p:nvSpPr>
            <p:cNvPr id="117" name="TextBox 109"/>
            <p:cNvSpPr txBox="1">
              <a:spLocks noChangeArrowheads="1"/>
            </p:cNvSpPr>
            <p:nvPr/>
          </p:nvSpPr>
          <p:spPr bwMode="auto">
            <a:xfrm>
              <a:off x="1571438" y="4892520"/>
              <a:ext cx="888378" cy="184666"/>
            </a:xfrm>
            <a:prstGeom prst="rect">
              <a:avLst/>
            </a:prstGeom>
            <a:noFill/>
            <a:ln w="9525">
              <a:noFill/>
              <a:miter lim="800000"/>
              <a:headEnd/>
              <a:tailEnd/>
            </a:ln>
          </p:spPr>
          <p:txBody>
            <a:bodyPr>
              <a:spAutoFit/>
            </a:bodyPr>
            <a:lstStyle/>
            <a:p>
              <a:pPr algn="ctr" defTabSz="1828800"/>
              <a:r>
                <a:rPr lang="en-US" sz="1800" dirty="0">
                  <a:solidFill>
                    <a:srgbClr val="333333"/>
                  </a:solidFill>
                  <a:latin typeface="Arial" charset="0"/>
                  <a:ea typeface="ＭＳ Ｐゴシック" charset="0"/>
                </a:rPr>
                <a:t>2-3GB</a:t>
              </a:r>
            </a:p>
          </p:txBody>
        </p:sp>
        <p:sp>
          <p:nvSpPr>
            <p:cNvPr id="118" name="TextBox 109"/>
            <p:cNvSpPr txBox="1">
              <a:spLocks noChangeArrowheads="1"/>
            </p:cNvSpPr>
            <p:nvPr/>
          </p:nvSpPr>
          <p:spPr bwMode="auto">
            <a:xfrm>
              <a:off x="549334" y="4892520"/>
              <a:ext cx="888378" cy="184666"/>
            </a:xfrm>
            <a:prstGeom prst="rect">
              <a:avLst/>
            </a:prstGeom>
            <a:noFill/>
            <a:ln w="9525">
              <a:noFill/>
              <a:miter lim="800000"/>
              <a:headEnd/>
              <a:tailEnd/>
            </a:ln>
          </p:spPr>
          <p:txBody>
            <a:bodyPr>
              <a:spAutoFit/>
            </a:bodyPr>
            <a:lstStyle/>
            <a:p>
              <a:pPr algn="ctr" defTabSz="1828800"/>
              <a:r>
                <a:rPr lang="en-US" sz="1800" dirty="0">
                  <a:solidFill>
                    <a:srgbClr val="333333"/>
                  </a:solidFill>
                  <a:latin typeface="Arial" charset="0"/>
                  <a:ea typeface="ＭＳ Ｐゴシック" charset="0"/>
                </a:rPr>
                <a:t>40-400MB</a:t>
              </a:r>
            </a:p>
          </p:txBody>
        </p:sp>
        <p:sp>
          <p:nvSpPr>
            <p:cNvPr id="119" name="TextBox 109"/>
            <p:cNvSpPr txBox="1">
              <a:spLocks noChangeArrowheads="1"/>
            </p:cNvSpPr>
            <p:nvPr/>
          </p:nvSpPr>
          <p:spPr bwMode="auto">
            <a:xfrm rot="16200000">
              <a:off x="236342" y="4682087"/>
              <a:ext cx="644556" cy="169277"/>
            </a:xfrm>
            <a:prstGeom prst="rect">
              <a:avLst/>
            </a:prstGeom>
            <a:noFill/>
            <a:ln w="9525">
              <a:noFill/>
              <a:miter lim="800000"/>
              <a:headEnd/>
              <a:tailEnd/>
            </a:ln>
          </p:spPr>
          <p:txBody>
            <a:bodyPr>
              <a:spAutoFit/>
            </a:bodyPr>
            <a:lstStyle/>
            <a:p>
              <a:pPr algn="ctr" defTabSz="1828800"/>
              <a:r>
                <a:rPr lang="en-US" sz="1600" dirty="0">
                  <a:solidFill>
                    <a:srgbClr val="333333"/>
                  </a:solidFill>
                  <a:latin typeface="Arial" charset="0"/>
                  <a:ea typeface="ＭＳ Ｐゴシック" charset="0"/>
                </a:rPr>
                <a:t>2-20</a:t>
              </a:r>
            </a:p>
          </p:txBody>
        </p:sp>
        <p:sp>
          <p:nvSpPr>
            <p:cNvPr id="120" name="TextBox 109"/>
            <p:cNvSpPr txBox="1">
              <a:spLocks noChangeArrowheads="1"/>
            </p:cNvSpPr>
            <p:nvPr/>
          </p:nvSpPr>
          <p:spPr bwMode="auto">
            <a:xfrm rot="16200000">
              <a:off x="236342" y="4127144"/>
              <a:ext cx="644556" cy="169277"/>
            </a:xfrm>
            <a:prstGeom prst="rect">
              <a:avLst/>
            </a:prstGeom>
            <a:noFill/>
            <a:ln w="9525">
              <a:noFill/>
              <a:miter lim="800000"/>
              <a:headEnd/>
              <a:tailEnd/>
            </a:ln>
          </p:spPr>
          <p:txBody>
            <a:bodyPr>
              <a:spAutoFit/>
            </a:bodyPr>
            <a:lstStyle/>
            <a:p>
              <a:pPr algn="ctr" defTabSz="1828800"/>
              <a:r>
                <a:rPr lang="en-US" sz="1600" dirty="0">
                  <a:solidFill>
                    <a:srgbClr val="333333"/>
                  </a:solidFill>
                  <a:latin typeface="Arial" charset="0"/>
                  <a:ea typeface="ＭＳ Ｐゴシック" charset="0"/>
                </a:rPr>
                <a:t>150-250</a:t>
              </a:r>
            </a:p>
          </p:txBody>
        </p:sp>
        <p:sp>
          <p:nvSpPr>
            <p:cNvPr id="121" name="TextBox 109"/>
            <p:cNvSpPr txBox="1">
              <a:spLocks noChangeArrowheads="1"/>
            </p:cNvSpPr>
            <p:nvPr/>
          </p:nvSpPr>
          <p:spPr bwMode="auto">
            <a:xfrm rot="16200000">
              <a:off x="236342" y="3529710"/>
              <a:ext cx="644556" cy="169277"/>
            </a:xfrm>
            <a:prstGeom prst="rect">
              <a:avLst/>
            </a:prstGeom>
            <a:noFill/>
            <a:ln w="9525">
              <a:noFill/>
              <a:miter lim="800000"/>
              <a:headEnd/>
              <a:tailEnd/>
            </a:ln>
          </p:spPr>
          <p:txBody>
            <a:bodyPr>
              <a:spAutoFit/>
            </a:bodyPr>
            <a:lstStyle/>
            <a:p>
              <a:pPr algn="ctr" defTabSz="1828800"/>
              <a:r>
                <a:rPr lang="en-US" sz="1600" dirty="0">
                  <a:solidFill>
                    <a:srgbClr val="333333"/>
                  </a:solidFill>
                  <a:latin typeface="Arial" charset="0"/>
                  <a:ea typeface="ＭＳ Ｐゴシック" charset="0"/>
                </a:rPr>
                <a:t>Millions</a:t>
              </a:r>
            </a:p>
          </p:txBody>
        </p:sp>
        <p:sp>
          <p:nvSpPr>
            <p:cNvPr id="122" name="Arc 21"/>
            <p:cNvSpPr/>
            <p:nvPr/>
          </p:nvSpPr>
          <p:spPr bwMode="auto">
            <a:xfrm>
              <a:off x="-1711899" y="3862470"/>
              <a:ext cx="4867849" cy="2015815"/>
            </a:xfrm>
            <a:prstGeom prst="arc">
              <a:avLst>
                <a:gd name="adj1" fmla="val 16200000"/>
                <a:gd name="adj2" fmla="val 21571926"/>
              </a:avLst>
            </a:prstGeom>
            <a:noFill/>
            <a:ln w="57150" cap="flat" cmpd="sng" algn="ctr">
              <a:solidFill>
                <a:srgbClr val="0070C0">
                  <a:alpha val="85098"/>
                </a:srgbClr>
              </a:solidFill>
              <a:prstDash val="solid"/>
              <a:round/>
              <a:headEnd type="none" w="med" len="med"/>
              <a:tailEnd type="arrow" w="med" len="med"/>
            </a:ln>
            <a:effectLst/>
          </p:spPr>
          <p:txBody>
            <a:bodyPr wrap="none" lIns="180000" tIns="93600" rIns="180000" bIns="93600" anchor="ctr"/>
            <a:lstStyle/>
            <a:p>
              <a:pPr algn="ctr" defTabSz="1828800">
                <a:defRPr/>
              </a:pPr>
              <a:endParaRPr lang="en-GB" sz="3200" dirty="0">
                <a:solidFill>
                  <a:srgbClr val="333333"/>
                </a:solidFill>
                <a:latin typeface="Arial" pitchFamily="34" charset="0"/>
                <a:ea typeface="ＭＳ Ｐゴシック" charset="0"/>
              </a:endParaRPr>
            </a:p>
          </p:txBody>
        </p:sp>
      </p:grpSp>
      <p:pic>
        <p:nvPicPr>
          <p:cNvPr id="163" name="Picture 2" descr="http://richardfoote.files.wordpress.com/2012/10/storage-indexes5.jpg"/>
          <p:cNvPicPr>
            <a:picLocks noChangeAspect="1" noChangeArrowheads="1"/>
          </p:cNvPicPr>
          <p:nvPr/>
        </p:nvPicPr>
        <p:blipFill>
          <a:blip r:embed="rId5" cstate="print"/>
          <a:srcRect/>
          <a:stretch>
            <a:fillRect/>
          </a:stretch>
        </p:blipFill>
        <p:spPr bwMode="auto">
          <a:xfrm>
            <a:off x="11714173" y="8409904"/>
            <a:ext cx="3330998" cy="2072126"/>
          </a:xfrm>
          <a:prstGeom prst="rect">
            <a:avLst/>
          </a:prstGeom>
          <a:noFill/>
        </p:spPr>
      </p:pic>
      <p:sp>
        <p:nvSpPr>
          <p:cNvPr id="133" name="Rectangle 132"/>
          <p:cNvSpPr/>
          <p:nvPr/>
        </p:nvSpPr>
        <p:spPr bwMode="auto">
          <a:xfrm>
            <a:off x="1782482" y="2287922"/>
            <a:ext cx="8648095" cy="2529310"/>
          </a:xfrm>
          <a:prstGeom prst="rect">
            <a:avLst/>
          </a:prstGeom>
          <a:noFill/>
          <a:ln w="127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defTabSz="1828800">
              <a:defRPr/>
            </a:pPr>
            <a:endParaRPr lang="en-US" sz="3200" b="1" dirty="0">
              <a:solidFill>
                <a:srgbClr val="333333"/>
              </a:solidFill>
              <a:latin typeface="Arial"/>
            </a:endParaRPr>
          </a:p>
        </p:txBody>
      </p:sp>
      <p:pic>
        <p:nvPicPr>
          <p:cNvPr id="134" name="Picture 2"/>
          <p:cNvPicPr>
            <a:picLocks noChangeAspect="1" noChangeArrowheads="1"/>
          </p:cNvPicPr>
          <p:nvPr/>
        </p:nvPicPr>
        <p:blipFill>
          <a:blip r:embed="rId6" cstate="print"/>
          <a:srcRect l="33691" t="32227" r="22363" b="40430"/>
          <a:stretch>
            <a:fillRect/>
          </a:stretch>
        </p:blipFill>
        <p:spPr bwMode="auto">
          <a:xfrm>
            <a:off x="2590800" y="2895600"/>
            <a:ext cx="4081109" cy="1697259"/>
          </a:xfrm>
          <a:prstGeom prst="rect">
            <a:avLst/>
          </a:prstGeom>
          <a:noFill/>
          <a:ln w="9525">
            <a:noFill/>
            <a:miter lim="800000"/>
            <a:headEnd/>
            <a:tailEnd/>
          </a:ln>
        </p:spPr>
      </p:pic>
      <p:sp>
        <p:nvSpPr>
          <p:cNvPr id="135" name="TextBox 134"/>
          <p:cNvSpPr txBox="1"/>
          <p:nvPr/>
        </p:nvSpPr>
        <p:spPr bwMode="auto">
          <a:xfrm>
            <a:off x="3190957" y="2057443"/>
            <a:ext cx="6192098"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defTabSz="1828800">
              <a:defRPr/>
            </a:pPr>
            <a:r>
              <a:rPr lang="en-US" sz="3600" b="1" dirty="0" smtClean="0">
                <a:solidFill>
                  <a:prstClr val="white"/>
                </a:solidFill>
                <a:effectLst>
                  <a:glow rad="101600">
                    <a:srgbClr val="0066AD">
                      <a:satMod val="175000"/>
                      <a:alpha val="40000"/>
                    </a:srgbClr>
                  </a:glow>
                </a:effectLst>
                <a:latin typeface="Arial"/>
              </a:rPr>
              <a:t>1. Vector Processing</a:t>
            </a:r>
            <a:endParaRPr lang="en-US" sz="3600" b="1" dirty="0">
              <a:solidFill>
                <a:prstClr val="white"/>
              </a:solidFill>
              <a:effectLst>
                <a:glow rad="101600">
                  <a:srgbClr val="0066AD">
                    <a:satMod val="175000"/>
                    <a:alpha val="40000"/>
                  </a:srgbClr>
                </a:glow>
              </a:effectLst>
              <a:latin typeface="Arial"/>
            </a:endParaRPr>
          </a:p>
        </p:txBody>
      </p:sp>
      <p:sp>
        <p:nvSpPr>
          <p:cNvPr id="136" name="TextBox 135"/>
          <p:cNvSpPr txBox="1"/>
          <p:nvPr/>
        </p:nvSpPr>
        <p:spPr bwMode="auto">
          <a:xfrm>
            <a:off x="6910307" y="3068455"/>
            <a:ext cx="2686468" cy="1384995"/>
          </a:xfrm>
          <a:prstGeom prst="rect">
            <a:avLst/>
          </a:prstGeom>
          <a:noFill/>
        </p:spPr>
        <p:txBody>
          <a:bodyPr wrap="square">
            <a:spAutoFit/>
          </a:bodyPr>
          <a:lstStyle/>
          <a:p>
            <a:pPr defTabSz="1828800">
              <a:defRPr/>
            </a:pPr>
            <a:r>
              <a:rPr lang="en-GB" sz="2800" b="1" dirty="0">
                <a:solidFill>
                  <a:srgbClr val="333333"/>
                </a:solidFill>
                <a:latin typeface="Arial" charset="0"/>
                <a:ea typeface="ＭＳ Ｐゴシック" charset="0"/>
              </a:rPr>
              <a:t>Single Instruction Multiple Data</a:t>
            </a:r>
          </a:p>
        </p:txBody>
      </p:sp>
      <p:sp>
        <p:nvSpPr>
          <p:cNvPr id="137" name="Rectangle 136"/>
          <p:cNvSpPr/>
          <p:nvPr/>
        </p:nvSpPr>
        <p:spPr bwMode="auto">
          <a:xfrm>
            <a:off x="10668975" y="2314407"/>
            <a:ext cx="12238139" cy="2401550"/>
          </a:xfrm>
          <a:prstGeom prst="rect">
            <a:avLst/>
          </a:prstGeom>
          <a:noFill/>
          <a:ln w="127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defTabSz="1828800">
              <a:defRPr/>
            </a:pPr>
            <a:endParaRPr lang="en-US" sz="3200" b="1" dirty="0">
              <a:solidFill>
                <a:srgbClr val="333333"/>
              </a:solidFill>
              <a:latin typeface="Arial"/>
            </a:endParaRPr>
          </a:p>
        </p:txBody>
      </p:sp>
      <p:sp>
        <p:nvSpPr>
          <p:cNvPr id="138" name="TextBox 137"/>
          <p:cNvSpPr txBox="1"/>
          <p:nvPr/>
        </p:nvSpPr>
        <p:spPr bwMode="auto">
          <a:xfrm>
            <a:off x="15734234" y="2079551"/>
            <a:ext cx="6726681"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defPPr>
              <a:defRPr lang="en-US"/>
            </a:defPPr>
            <a:lvl1pPr algn="ctr" defTabSz="1828800">
              <a:defRPr sz="3600" b="1">
                <a:solidFill>
                  <a:prstClr val="white"/>
                </a:solidFill>
                <a:effectLst>
                  <a:glow rad="101600">
                    <a:srgbClr val="0066AD">
                      <a:satMod val="175000"/>
                      <a:alpha val="40000"/>
                    </a:srgbClr>
                  </a:glow>
                </a:effectLst>
                <a:latin typeface="Arial"/>
              </a:defRPr>
            </a:lvl1pPr>
          </a:lstStyle>
          <a:p>
            <a:r>
              <a:rPr lang="en-US" dirty="0"/>
              <a:t>3. </a:t>
            </a:r>
            <a:r>
              <a:rPr lang="en-US" dirty="0" smtClean="0"/>
              <a:t>Second </a:t>
            </a:r>
            <a:r>
              <a:rPr lang="en-US" dirty="0"/>
              <a:t>Gen Column Store</a:t>
            </a:r>
          </a:p>
        </p:txBody>
      </p:sp>
      <p:sp>
        <p:nvSpPr>
          <p:cNvPr id="139" name="TextBox 138"/>
          <p:cNvSpPr txBox="1"/>
          <p:nvPr/>
        </p:nvSpPr>
        <p:spPr bwMode="auto">
          <a:xfrm>
            <a:off x="15879305" y="2819400"/>
            <a:ext cx="6707147" cy="1384995"/>
          </a:xfrm>
          <a:prstGeom prst="rect">
            <a:avLst/>
          </a:prstGeom>
          <a:noFill/>
        </p:spPr>
        <p:txBody>
          <a:bodyPr>
            <a:spAutoFit/>
          </a:bodyPr>
          <a:lstStyle/>
          <a:p>
            <a:pPr defTabSz="1828800">
              <a:defRPr/>
            </a:pPr>
            <a:r>
              <a:rPr lang="en-US" sz="2800" b="1" dirty="0">
                <a:solidFill>
                  <a:srgbClr val="333333"/>
                </a:solidFill>
                <a:latin typeface="Arial" charset="0"/>
                <a:ea typeface="ＭＳ Ｐゴシック" charset="0"/>
              </a:rPr>
              <a:t>Limit I/O</a:t>
            </a:r>
          </a:p>
          <a:p>
            <a:pPr defTabSz="1828800">
              <a:defRPr/>
            </a:pPr>
            <a:r>
              <a:rPr lang="en-US" sz="2800" b="1" dirty="0">
                <a:solidFill>
                  <a:srgbClr val="333333"/>
                </a:solidFill>
                <a:latin typeface="Arial" charset="0"/>
                <a:ea typeface="ＭＳ Ｐゴシック" charset="0"/>
              </a:rPr>
              <a:t>Efficient real </a:t>
            </a:r>
            <a:r>
              <a:rPr lang="en-US" sz="2800" b="1" dirty="0" smtClean="0">
                <a:solidFill>
                  <a:srgbClr val="333333"/>
                </a:solidFill>
                <a:latin typeface="Arial" charset="0"/>
                <a:ea typeface="ＭＳ Ｐゴシック" charset="0"/>
              </a:rPr>
              <a:t>time updates &amp; deletes</a:t>
            </a:r>
            <a:br>
              <a:rPr lang="en-US" sz="2800" b="1" dirty="0" smtClean="0">
                <a:solidFill>
                  <a:srgbClr val="333333"/>
                </a:solidFill>
                <a:latin typeface="Arial" charset="0"/>
                <a:ea typeface="ＭＳ Ｐゴシック" charset="0"/>
              </a:rPr>
            </a:br>
            <a:r>
              <a:rPr lang="en-US" sz="2800" b="1" dirty="0" smtClean="0">
                <a:solidFill>
                  <a:srgbClr val="333333"/>
                </a:solidFill>
                <a:latin typeface="Arial" charset="0"/>
                <a:ea typeface="ＭＳ Ｐゴシック" charset="0"/>
              </a:rPr>
              <a:t>Updates don’t impact performance</a:t>
            </a:r>
            <a:endParaRPr lang="en-US" sz="2800" b="1" dirty="0">
              <a:solidFill>
                <a:srgbClr val="333333"/>
              </a:solidFill>
              <a:latin typeface="Arial" charset="0"/>
              <a:ea typeface="ＭＳ Ｐゴシック" charset="0"/>
            </a:endParaRPr>
          </a:p>
        </p:txBody>
      </p:sp>
      <p:pic>
        <p:nvPicPr>
          <p:cNvPr id="140" name="Picture 50" descr="Column Store2.png"/>
          <p:cNvPicPr>
            <a:picLocks noChangeAspect="1"/>
          </p:cNvPicPr>
          <p:nvPr/>
        </p:nvPicPr>
        <p:blipFill>
          <a:blip r:embed="rId7" cstate="print"/>
          <a:srcRect/>
          <a:stretch>
            <a:fillRect/>
          </a:stretch>
        </p:blipFill>
        <p:spPr bwMode="auto">
          <a:xfrm>
            <a:off x="10915077" y="2601541"/>
            <a:ext cx="4612323" cy="1944726"/>
          </a:xfrm>
          <a:prstGeom prst="rect">
            <a:avLst/>
          </a:prstGeom>
          <a:noFill/>
          <a:ln w="9525">
            <a:noFill/>
            <a:miter lim="800000"/>
            <a:headEnd/>
            <a:tailEnd/>
          </a:ln>
        </p:spPr>
      </p:pic>
      <p:sp>
        <p:nvSpPr>
          <p:cNvPr id="141" name="Rectangle 140"/>
          <p:cNvSpPr/>
          <p:nvPr/>
        </p:nvSpPr>
        <p:spPr bwMode="auto">
          <a:xfrm>
            <a:off x="10649760" y="5339434"/>
            <a:ext cx="12264211" cy="2510153"/>
          </a:xfrm>
          <a:prstGeom prst="rect">
            <a:avLst/>
          </a:prstGeom>
          <a:noFill/>
          <a:ln w="127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defTabSz="1828800">
              <a:defRPr/>
            </a:pPr>
            <a:endParaRPr lang="en-US" sz="3200" b="1" dirty="0">
              <a:solidFill>
                <a:srgbClr val="333333"/>
              </a:solidFill>
              <a:latin typeface="Arial"/>
            </a:endParaRPr>
          </a:p>
        </p:txBody>
      </p:sp>
      <p:sp>
        <p:nvSpPr>
          <p:cNvPr id="142" name="TextBox 141"/>
          <p:cNvSpPr txBox="1"/>
          <p:nvPr/>
        </p:nvSpPr>
        <p:spPr bwMode="auto">
          <a:xfrm>
            <a:off x="15734234" y="5115708"/>
            <a:ext cx="6810745"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defPPr>
              <a:defRPr lang="en-US"/>
            </a:defPPr>
            <a:lvl1pPr algn="ctr" defTabSz="1828800">
              <a:defRPr sz="3600" b="1">
                <a:solidFill>
                  <a:prstClr val="white"/>
                </a:solidFill>
                <a:effectLst>
                  <a:glow rad="101600">
                    <a:srgbClr val="0066AD">
                      <a:satMod val="175000"/>
                      <a:alpha val="40000"/>
                    </a:srgbClr>
                  </a:glow>
                </a:effectLst>
                <a:latin typeface="Arial"/>
              </a:defRPr>
            </a:lvl1pPr>
          </a:lstStyle>
          <a:p>
            <a:r>
              <a:rPr lang="en-US" dirty="0"/>
              <a:t>4. Smarter Compression</a:t>
            </a:r>
          </a:p>
        </p:txBody>
      </p:sp>
      <p:sp>
        <p:nvSpPr>
          <p:cNvPr id="143" name="TextBox 142"/>
          <p:cNvSpPr txBox="1"/>
          <p:nvPr/>
        </p:nvSpPr>
        <p:spPr bwMode="auto">
          <a:xfrm>
            <a:off x="15622332" y="6272121"/>
            <a:ext cx="6918546" cy="954107"/>
          </a:xfrm>
          <a:prstGeom prst="rect">
            <a:avLst/>
          </a:prstGeom>
          <a:noFill/>
        </p:spPr>
        <p:txBody>
          <a:bodyPr>
            <a:spAutoFit/>
          </a:bodyPr>
          <a:lstStyle/>
          <a:p>
            <a:pPr defTabSz="1828800">
              <a:defRPr/>
            </a:pPr>
            <a:r>
              <a:rPr lang="en-US" sz="2800" b="1" dirty="0">
                <a:solidFill>
                  <a:srgbClr val="333333"/>
                </a:solidFill>
                <a:latin typeface="Arial" charset="0"/>
                <a:ea typeface="ＭＳ Ｐゴシック" charset="0"/>
              </a:rPr>
              <a:t>Maximize throughput</a:t>
            </a:r>
          </a:p>
          <a:p>
            <a:pPr defTabSz="1828800">
              <a:defRPr/>
            </a:pPr>
            <a:r>
              <a:rPr lang="en-US" sz="2800" b="1" dirty="0">
                <a:solidFill>
                  <a:srgbClr val="333333"/>
                </a:solidFill>
                <a:latin typeface="Arial" charset="0"/>
                <a:ea typeface="ＭＳ Ｐゴシック" charset="0"/>
              </a:rPr>
              <a:t>Vectorized decompression</a:t>
            </a:r>
          </a:p>
        </p:txBody>
      </p:sp>
      <p:grpSp>
        <p:nvGrpSpPr>
          <p:cNvPr id="144" name="Group 55"/>
          <p:cNvGrpSpPr>
            <a:grpSpLocks/>
          </p:cNvGrpSpPr>
          <p:nvPr/>
        </p:nvGrpSpPr>
        <p:grpSpPr bwMode="auto">
          <a:xfrm>
            <a:off x="11642985" y="5552027"/>
            <a:ext cx="3348831" cy="2234399"/>
            <a:chOff x="5826517" y="4857760"/>
            <a:chExt cx="2127186" cy="1785950"/>
          </a:xfrm>
        </p:grpSpPr>
        <p:pic>
          <p:nvPicPr>
            <p:cNvPr id="165" name="Picture 51" descr="Compression.png"/>
            <p:cNvPicPr>
              <a:picLocks noChangeAspect="1"/>
            </p:cNvPicPr>
            <p:nvPr/>
          </p:nvPicPr>
          <p:blipFill>
            <a:blip r:embed="rId8" cstate="print"/>
            <a:srcRect r="36516"/>
            <a:stretch>
              <a:fillRect/>
            </a:stretch>
          </p:blipFill>
          <p:spPr bwMode="auto">
            <a:xfrm>
              <a:off x="5826517" y="4857760"/>
              <a:ext cx="2127186" cy="1785950"/>
            </a:xfrm>
            <a:prstGeom prst="rect">
              <a:avLst/>
            </a:prstGeom>
            <a:noFill/>
            <a:ln w="9525">
              <a:noFill/>
              <a:miter lim="800000"/>
              <a:headEnd/>
              <a:tailEnd/>
            </a:ln>
          </p:spPr>
        </p:pic>
        <p:pic>
          <p:nvPicPr>
            <p:cNvPr id="166" name="Picture 54" descr="Table Compression.png"/>
            <p:cNvPicPr>
              <a:picLocks noChangeAspect="1"/>
            </p:cNvPicPr>
            <p:nvPr/>
          </p:nvPicPr>
          <p:blipFill>
            <a:blip r:embed="rId9" cstate="print"/>
            <a:srcRect/>
            <a:stretch>
              <a:fillRect/>
            </a:stretch>
          </p:blipFill>
          <p:spPr bwMode="auto">
            <a:xfrm>
              <a:off x="6494454" y="5181756"/>
              <a:ext cx="1296807" cy="890451"/>
            </a:xfrm>
            <a:prstGeom prst="rect">
              <a:avLst/>
            </a:prstGeom>
            <a:noFill/>
            <a:ln w="9525">
              <a:noFill/>
              <a:miter lim="800000"/>
              <a:headEnd/>
              <a:tailEnd/>
            </a:ln>
          </p:spPr>
        </p:pic>
      </p:grpSp>
      <p:sp>
        <p:nvSpPr>
          <p:cNvPr id="145" name="Rectangle 144"/>
          <p:cNvSpPr/>
          <p:nvPr/>
        </p:nvSpPr>
        <p:spPr bwMode="auto">
          <a:xfrm>
            <a:off x="1782482" y="5334000"/>
            <a:ext cx="8608826" cy="5167353"/>
          </a:xfrm>
          <a:prstGeom prst="rect">
            <a:avLst/>
          </a:prstGeom>
          <a:noFill/>
          <a:ln w="127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defTabSz="1828800">
              <a:defRPr/>
            </a:pPr>
            <a:endParaRPr lang="en-US" sz="3200" b="1" dirty="0">
              <a:solidFill>
                <a:srgbClr val="333333"/>
              </a:solidFill>
              <a:latin typeface="Arial"/>
            </a:endParaRPr>
          </a:p>
        </p:txBody>
      </p:sp>
      <p:sp>
        <p:nvSpPr>
          <p:cNvPr id="146" name="TextBox 145"/>
          <p:cNvSpPr txBox="1"/>
          <p:nvPr/>
        </p:nvSpPr>
        <p:spPr bwMode="auto">
          <a:xfrm>
            <a:off x="2823939" y="5063613"/>
            <a:ext cx="7095501"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defPPr>
              <a:defRPr lang="en-US"/>
            </a:defPPr>
            <a:lvl1pPr algn="ctr" defTabSz="1828800">
              <a:defRPr sz="3600" b="1">
                <a:solidFill>
                  <a:prstClr val="white"/>
                </a:solidFill>
                <a:effectLst>
                  <a:glow rad="101600">
                    <a:srgbClr val="0066AD">
                      <a:satMod val="175000"/>
                      <a:alpha val="40000"/>
                    </a:srgbClr>
                  </a:glow>
                </a:effectLst>
                <a:latin typeface="Arial"/>
              </a:defRPr>
            </a:lvl1pPr>
          </a:lstStyle>
          <a:p>
            <a:r>
              <a:rPr lang="en-US" dirty="0"/>
              <a:t>2. Exploiting Chip Cache</a:t>
            </a:r>
          </a:p>
        </p:txBody>
      </p:sp>
      <p:sp>
        <p:nvSpPr>
          <p:cNvPr id="147" name="Rectangle 146"/>
          <p:cNvSpPr/>
          <p:nvPr/>
        </p:nvSpPr>
        <p:spPr bwMode="auto">
          <a:xfrm>
            <a:off x="2770144" y="9960818"/>
            <a:ext cx="7516856" cy="523220"/>
          </a:xfrm>
          <a:prstGeom prst="rect">
            <a:avLst/>
          </a:prstGeom>
        </p:spPr>
        <p:txBody>
          <a:bodyPr wrap="square">
            <a:spAutoFit/>
          </a:bodyPr>
          <a:lstStyle/>
          <a:p>
            <a:pPr defTabSz="1828800">
              <a:defRPr/>
            </a:pPr>
            <a:r>
              <a:rPr lang="en-US" sz="2800" b="1" dirty="0">
                <a:solidFill>
                  <a:srgbClr val="333333"/>
                </a:solidFill>
                <a:latin typeface="Arial" charset="0"/>
                <a:ea typeface="ＭＳ Ｐゴシック" charset="0"/>
              </a:rPr>
              <a:t>Process data on chip – not in RAM</a:t>
            </a:r>
          </a:p>
        </p:txBody>
      </p:sp>
      <p:sp>
        <p:nvSpPr>
          <p:cNvPr id="152" name="Rectangle 151"/>
          <p:cNvSpPr/>
          <p:nvPr/>
        </p:nvSpPr>
        <p:spPr bwMode="auto">
          <a:xfrm>
            <a:off x="1782482" y="11362727"/>
            <a:ext cx="21153713" cy="1210273"/>
          </a:xfrm>
          <a:prstGeom prst="rect">
            <a:avLst/>
          </a:prstGeom>
          <a:noFill/>
          <a:ln w="127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defTabSz="1828800">
              <a:defRPr/>
            </a:pPr>
            <a:endParaRPr lang="en-US" sz="3200" b="1" dirty="0">
              <a:solidFill>
                <a:srgbClr val="333333"/>
              </a:solidFill>
              <a:latin typeface="Arial"/>
            </a:endParaRPr>
          </a:p>
        </p:txBody>
      </p:sp>
      <p:sp>
        <p:nvSpPr>
          <p:cNvPr id="153" name="TextBox 152"/>
          <p:cNvSpPr txBox="1"/>
          <p:nvPr/>
        </p:nvSpPr>
        <p:spPr bwMode="auto">
          <a:xfrm>
            <a:off x="7983379" y="11099674"/>
            <a:ext cx="6859641"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defPPr>
              <a:defRPr lang="en-US"/>
            </a:defPPr>
            <a:lvl1pPr algn="ctr" defTabSz="1828800">
              <a:defRPr sz="3600" b="1">
                <a:solidFill>
                  <a:prstClr val="white"/>
                </a:solidFill>
                <a:effectLst>
                  <a:glow rad="101600">
                    <a:srgbClr val="0066AD">
                      <a:satMod val="175000"/>
                      <a:alpha val="40000"/>
                    </a:srgbClr>
                  </a:glow>
                </a:effectLst>
                <a:latin typeface="Arial"/>
              </a:defRPr>
            </a:lvl1pPr>
          </a:lstStyle>
          <a:p>
            <a:r>
              <a:rPr lang="en-US" dirty="0" smtClean="0"/>
              <a:t>6. Multi-core </a:t>
            </a:r>
            <a:r>
              <a:rPr lang="en-US" dirty="0"/>
              <a:t>Parallelism</a:t>
            </a:r>
          </a:p>
        </p:txBody>
      </p:sp>
      <p:sp>
        <p:nvSpPr>
          <p:cNvPr id="154" name="TextBox 153"/>
          <p:cNvSpPr txBox="1"/>
          <p:nvPr/>
        </p:nvSpPr>
        <p:spPr bwMode="auto">
          <a:xfrm>
            <a:off x="15865450" y="11525311"/>
            <a:ext cx="6918546" cy="954107"/>
          </a:xfrm>
          <a:prstGeom prst="rect">
            <a:avLst/>
          </a:prstGeom>
          <a:noFill/>
        </p:spPr>
        <p:txBody>
          <a:bodyPr>
            <a:spAutoFit/>
          </a:bodyPr>
          <a:lstStyle/>
          <a:p>
            <a:pPr defTabSz="1828800">
              <a:defRPr/>
            </a:pPr>
            <a:r>
              <a:rPr lang="en-US" sz="2800" b="1" dirty="0">
                <a:solidFill>
                  <a:srgbClr val="333333"/>
                </a:solidFill>
                <a:latin typeface="Arial" charset="0"/>
                <a:ea typeface="ＭＳ Ｐゴシック" charset="0"/>
              </a:rPr>
              <a:t>Maximize system resource </a:t>
            </a:r>
            <a:r>
              <a:rPr lang="en-US" sz="2800" b="1" dirty="0" smtClean="0">
                <a:solidFill>
                  <a:srgbClr val="333333"/>
                </a:solidFill>
                <a:latin typeface="Arial" charset="0"/>
                <a:ea typeface="ＭＳ Ｐゴシック" charset="0"/>
              </a:rPr>
              <a:t>utilization</a:t>
            </a:r>
          </a:p>
          <a:p>
            <a:pPr defTabSz="1828800">
              <a:defRPr/>
            </a:pPr>
            <a:r>
              <a:rPr lang="en-US" sz="2800" b="1" dirty="0" smtClean="0">
                <a:solidFill>
                  <a:srgbClr val="333333"/>
                </a:solidFill>
                <a:latin typeface="Arial" charset="0"/>
                <a:ea typeface="ＭＳ Ｐゴシック" charset="0"/>
              </a:rPr>
              <a:t>Designed for concurrency and scale</a:t>
            </a:r>
            <a:endParaRPr lang="en-US" sz="2800" b="1" dirty="0">
              <a:solidFill>
                <a:srgbClr val="333333"/>
              </a:solidFill>
              <a:latin typeface="Arial" pitchFamily="34" charset="0"/>
              <a:ea typeface="ＭＳ Ｐゴシック" charset="0"/>
            </a:endParaRPr>
          </a:p>
        </p:txBody>
      </p:sp>
      <p:sp>
        <p:nvSpPr>
          <p:cNvPr id="155" name="Down Arrow 154"/>
          <p:cNvSpPr/>
          <p:nvPr/>
        </p:nvSpPr>
        <p:spPr>
          <a:xfrm>
            <a:off x="3121922" y="11591003"/>
            <a:ext cx="853563" cy="80934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800" eaLnBrk="1" hangingPunct="1"/>
            <a:endParaRPr lang="en-US" sz="3200" dirty="0">
              <a:solidFill>
                <a:prstClr val="white"/>
              </a:solidFill>
              <a:latin typeface="Arial"/>
            </a:endParaRPr>
          </a:p>
        </p:txBody>
      </p:sp>
      <p:sp>
        <p:nvSpPr>
          <p:cNvPr id="156" name="Down Arrow 155"/>
          <p:cNvSpPr/>
          <p:nvPr/>
        </p:nvSpPr>
        <p:spPr>
          <a:xfrm>
            <a:off x="4070324" y="11591003"/>
            <a:ext cx="853563" cy="80934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800" eaLnBrk="1" hangingPunct="1"/>
            <a:endParaRPr lang="en-US" sz="3200" dirty="0">
              <a:solidFill>
                <a:prstClr val="white"/>
              </a:solidFill>
              <a:latin typeface="Arial"/>
            </a:endParaRPr>
          </a:p>
        </p:txBody>
      </p:sp>
      <p:sp>
        <p:nvSpPr>
          <p:cNvPr id="157" name="Down Arrow 156"/>
          <p:cNvSpPr/>
          <p:nvPr/>
        </p:nvSpPr>
        <p:spPr>
          <a:xfrm>
            <a:off x="5944909" y="11591003"/>
            <a:ext cx="853563" cy="809345"/>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828800" eaLnBrk="1" hangingPunct="1"/>
            <a:endParaRPr lang="en-US" sz="3200" dirty="0">
              <a:solidFill>
                <a:prstClr val="white"/>
              </a:solidFill>
              <a:latin typeface="Arial"/>
            </a:endParaRPr>
          </a:p>
        </p:txBody>
      </p:sp>
      <p:sp>
        <p:nvSpPr>
          <p:cNvPr id="158" name="TextBox 157"/>
          <p:cNvSpPr txBox="1"/>
          <p:nvPr/>
        </p:nvSpPr>
        <p:spPr>
          <a:xfrm>
            <a:off x="5018725" y="11674019"/>
            <a:ext cx="764820" cy="584776"/>
          </a:xfrm>
          <a:prstGeom prst="rect">
            <a:avLst/>
          </a:prstGeom>
          <a:noFill/>
        </p:spPr>
        <p:txBody>
          <a:bodyPr wrap="none" rtlCol="0">
            <a:spAutoFit/>
          </a:bodyPr>
          <a:lstStyle/>
          <a:p>
            <a:pPr defTabSz="1828800" eaLnBrk="1" hangingPunct="1"/>
            <a:r>
              <a:rPr lang="en-US" sz="3200" dirty="0">
                <a:solidFill>
                  <a:srgbClr val="333333"/>
                </a:solidFill>
                <a:latin typeface="Arial" charset="0"/>
                <a:ea typeface="ＭＳ Ｐゴシック" charset="0"/>
              </a:rPr>
              <a:t>…</a:t>
            </a:r>
          </a:p>
        </p:txBody>
      </p:sp>
      <p:sp>
        <p:nvSpPr>
          <p:cNvPr id="159" name="Rectangle 158"/>
          <p:cNvSpPr/>
          <p:nvPr/>
        </p:nvSpPr>
        <p:spPr bwMode="auto">
          <a:xfrm>
            <a:off x="10671989" y="8447909"/>
            <a:ext cx="12264211" cy="2078748"/>
          </a:xfrm>
          <a:prstGeom prst="rect">
            <a:avLst/>
          </a:prstGeom>
          <a:noFill/>
          <a:ln w="12700">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none" anchor="ctr"/>
          <a:lstStyle/>
          <a:p>
            <a:pPr algn="ctr" defTabSz="1828800">
              <a:defRPr/>
            </a:pPr>
            <a:endParaRPr lang="en-US" sz="3200" b="1" dirty="0">
              <a:solidFill>
                <a:srgbClr val="333333"/>
              </a:solidFill>
              <a:latin typeface="Arial"/>
            </a:endParaRPr>
          </a:p>
        </p:txBody>
      </p:sp>
      <p:sp>
        <p:nvSpPr>
          <p:cNvPr id="160" name="TextBox 159"/>
          <p:cNvSpPr txBox="1"/>
          <p:nvPr/>
        </p:nvSpPr>
        <p:spPr bwMode="auto">
          <a:xfrm>
            <a:off x="15734234" y="8162862"/>
            <a:ext cx="6810745"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defPPr>
              <a:defRPr lang="en-US"/>
            </a:defPPr>
            <a:lvl1pPr algn="ctr" defTabSz="1828800">
              <a:defRPr sz="3600" b="1">
                <a:solidFill>
                  <a:prstClr val="white"/>
                </a:solidFill>
                <a:effectLst>
                  <a:glow rad="101600">
                    <a:srgbClr val="0066AD">
                      <a:satMod val="175000"/>
                      <a:alpha val="40000"/>
                    </a:srgbClr>
                  </a:glow>
                </a:effectLst>
                <a:latin typeface="Arial"/>
              </a:defRPr>
            </a:lvl1pPr>
          </a:lstStyle>
          <a:p>
            <a:r>
              <a:rPr lang="en-US" dirty="0"/>
              <a:t>5. Storage Indexes</a:t>
            </a:r>
          </a:p>
        </p:txBody>
      </p:sp>
      <p:sp>
        <p:nvSpPr>
          <p:cNvPr id="161" name="TextBox 160"/>
          <p:cNvSpPr txBox="1"/>
          <p:nvPr/>
        </p:nvSpPr>
        <p:spPr bwMode="auto">
          <a:xfrm>
            <a:off x="15620349" y="9230521"/>
            <a:ext cx="7268112" cy="954107"/>
          </a:xfrm>
          <a:prstGeom prst="rect">
            <a:avLst/>
          </a:prstGeom>
          <a:noFill/>
        </p:spPr>
        <p:txBody>
          <a:bodyPr wrap="square">
            <a:spAutoFit/>
          </a:bodyPr>
          <a:lstStyle/>
          <a:p>
            <a:pPr defTabSz="1828800">
              <a:defRPr/>
            </a:pPr>
            <a:r>
              <a:rPr lang="en-US" sz="2800" b="1" dirty="0">
                <a:solidFill>
                  <a:srgbClr val="333333"/>
                </a:solidFill>
                <a:latin typeface="Arial" charset="0"/>
                <a:ea typeface="ＭＳ Ｐゴシック" charset="0"/>
              </a:rPr>
              <a:t>Quickly identify candidate data blocks</a:t>
            </a:r>
          </a:p>
          <a:p>
            <a:pPr defTabSz="1828800">
              <a:defRPr/>
            </a:pPr>
            <a:r>
              <a:rPr lang="en-US" sz="2800" b="1" dirty="0">
                <a:solidFill>
                  <a:srgbClr val="333333"/>
                </a:solidFill>
                <a:latin typeface="Arial" charset="0"/>
                <a:ea typeface="ＭＳ Ｐゴシック" charset="0"/>
              </a:rPr>
              <a:t>Minimize </a:t>
            </a:r>
            <a:r>
              <a:rPr lang="en-US" sz="2800" b="1" dirty="0" smtClean="0">
                <a:solidFill>
                  <a:srgbClr val="333333"/>
                </a:solidFill>
                <a:latin typeface="Arial" charset="0"/>
                <a:ea typeface="ＭＳ Ｐゴシック" charset="0"/>
              </a:rPr>
              <a:t>I/O</a:t>
            </a:r>
            <a:endParaRPr lang="en-US" sz="2800" b="1" dirty="0">
              <a:solidFill>
                <a:srgbClr val="333333"/>
              </a:solidFill>
              <a:latin typeface="Arial" charset="0"/>
              <a:ea typeface="ＭＳ Ｐゴシック" charset="0"/>
            </a:endParaRPr>
          </a:p>
        </p:txBody>
      </p:sp>
    </p:spTree>
    <p:extLst>
      <p:ext uri="{BB962C8B-B14F-4D97-AF65-F5344CB8AC3E}">
        <p14:creationId xmlns:p14="http://schemas.microsoft.com/office/powerpoint/2010/main" val="25619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8000" smtClean="0"/>
              <a:t>Leverage Existing Ecosystem &amp; Investments</a:t>
            </a:r>
            <a:endParaRPr lang="en-US" altLang="en-US" sz="8000"/>
          </a:p>
        </p:txBody>
      </p:sp>
      <p:pic>
        <p:nvPicPr>
          <p:cNvPr id="12291" name="Picture 46" descr="informatic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3402013"/>
            <a:ext cx="36147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276850" y="2146300"/>
            <a:ext cx="3879850" cy="1052513"/>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20" name="Content Placeholder 12"/>
          <p:cNvSpPr txBox="1">
            <a:spLocks/>
          </p:cNvSpPr>
          <p:nvPr/>
        </p:nvSpPr>
        <p:spPr>
          <a:xfrm rot="16200000">
            <a:off x="-107950" y="6537325"/>
            <a:ext cx="9678988" cy="871538"/>
          </a:xfrm>
          <a:prstGeom prst="rect">
            <a:avLst/>
          </a:prstGeom>
          <a:solidFill>
            <a:schemeClr val="tx2"/>
          </a:solidFill>
          <a:ln w="25400"/>
        </p:spPr>
        <p:style>
          <a:lnRef idx="3">
            <a:schemeClr val="lt1"/>
          </a:lnRef>
          <a:fillRef idx="1">
            <a:schemeClr val="accent2"/>
          </a:fillRef>
          <a:effectRef idx="1">
            <a:schemeClr val="accent2"/>
          </a:effectRef>
          <a:fontRef idx="minor">
            <a:schemeClr val="lt1"/>
          </a:fontRef>
        </p:style>
        <p:txBody>
          <a:bodyPr lIns="0" tIns="91440" rIns="0" bIns="91440" anchor="ctr">
            <a:normAutofit lnSpcReduction="10000"/>
          </a:bodyPr>
          <a:lstStyle/>
          <a:p>
            <a:pPr algn="ctr" eaLnBrk="1" fontAlgn="ctr" hangingPunct="1">
              <a:defRPr/>
            </a:pPr>
            <a:r>
              <a:rPr lang="en-US" sz="4800" dirty="0">
                <a:cs typeface="Arial"/>
              </a:rPr>
              <a:t> Data Integration</a:t>
            </a:r>
          </a:p>
        </p:txBody>
      </p:sp>
      <p:sp>
        <p:nvSpPr>
          <p:cNvPr id="45" name="Rectangle 44"/>
          <p:cNvSpPr/>
          <p:nvPr/>
        </p:nvSpPr>
        <p:spPr>
          <a:xfrm>
            <a:off x="5276850" y="3376613"/>
            <a:ext cx="3879850" cy="1052512"/>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pic>
        <p:nvPicPr>
          <p:cNvPr id="12295" name="Picture 12" descr="images-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5951538"/>
            <a:ext cx="18986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5276850" y="4606925"/>
            <a:ext cx="3879850" cy="1054100"/>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pic>
        <p:nvPicPr>
          <p:cNvPr id="12297" name="Picture 25" descr="talen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2500" y="7135813"/>
            <a:ext cx="244633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5276850" y="5837238"/>
            <a:ext cx="3879850" cy="1054100"/>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pic>
        <p:nvPicPr>
          <p:cNvPr id="12299" name="Picture 34" descr="mslogo_black_125x20.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00725" y="8589963"/>
            <a:ext cx="28305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5276850" y="7067550"/>
            <a:ext cx="3879850" cy="1054100"/>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49" name="Rectangle 48"/>
          <p:cNvSpPr/>
          <p:nvPr/>
        </p:nvSpPr>
        <p:spPr>
          <a:xfrm>
            <a:off x="5276850" y="8297863"/>
            <a:ext cx="3879850" cy="1054100"/>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56" name="Rectangle 55"/>
          <p:cNvSpPr/>
          <p:nvPr/>
        </p:nvSpPr>
        <p:spPr>
          <a:xfrm>
            <a:off x="15186025" y="2133600"/>
            <a:ext cx="3879850" cy="954088"/>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57" name="Content Placeholder 12"/>
          <p:cNvSpPr txBox="1">
            <a:spLocks/>
          </p:cNvSpPr>
          <p:nvPr/>
        </p:nvSpPr>
        <p:spPr>
          <a:xfrm rot="5400000">
            <a:off x="14778038" y="6530975"/>
            <a:ext cx="9667875" cy="873125"/>
          </a:xfrm>
          <a:prstGeom prst="rect">
            <a:avLst/>
          </a:prstGeom>
          <a:solidFill>
            <a:schemeClr val="tx2"/>
          </a:solidFill>
          <a:ln w="25400"/>
        </p:spPr>
        <p:style>
          <a:lnRef idx="3">
            <a:schemeClr val="lt1"/>
          </a:lnRef>
          <a:fillRef idx="1">
            <a:schemeClr val="accent2"/>
          </a:fillRef>
          <a:effectRef idx="1">
            <a:schemeClr val="accent2"/>
          </a:effectRef>
          <a:fontRef idx="minor">
            <a:schemeClr val="lt1"/>
          </a:fontRef>
        </p:style>
        <p:txBody>
          <a:bodyPr lIns="0" tIns="91440" rIns="0" bIns="91440" anchor="ctr">
            <a:normAutofit lnSpcReduction="10000"/>
          </a:bodyPr>
          <a:lstStyle/>
          <a:p>
            <a:pPr algn="ctr" eaLnBrk="1" fontAlgn="ctr" hangingPunct="1">
              <a:defRPr/>
            </a:pPr>
            <a:r>
              <a:rPr lang="en-US" sz="4800" dirty="0">
                <a:cs typeface="Arial"/>
              </a:rPr>
              <a:t>Business Intelligence &amp; Analysis</a:t>
            </a:r>
          </a:p>
        </p:txBody>
      </p:sp>
      <p:sp>
        <p:nvSpPr>
          <p:cNvPr id="58" name="Rectangle 57"/>
          <p:cNvSpPr/>
          <p:nvPr/>
        </p:nvSpPr>
        <p:spPr>
          <a:xfrm>
            <a:off x="15186025" y="3222625"/>
            <a:ext cx="3879850" cy="954088"/>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59" name="Rectangle 58"/>
          <p:cNvSpPr/>
          <p:nvPr/>
        </p:nvSpPr>
        <p:spPr>
          <a:xfrm>
            <a:off x="15186025" y="4329113"/>
            <a:ext cx="3879850" cy="954087"/>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60" name="Rectangle 59"/>
          <p:cNvSpPr/>
          <p:nvPr/>
        </p:nvSpPr>
        <p:spPr>
          <a:xfrm>
            <a:off x="15186025" y="5411788"/>
            <a:ext cx="3879850" cy="954087"/>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61" name="Rectangle 60"/>
          <p:cNvSpPr/>
          <p:nvPr/>
        </p:nvSpPr>
        <p:spPr>
          <a:xfrm>
            <a:off x="15186025" y="6503988"/>
            <a:ext cx="3879850" cy="954087"/>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62" name="Rectangle 61"/>
          <p:cNvSpPr/>
          <p:nvPr/>
        </p:nvSpPr>
        <p:spPr>
          <a:xfrm>
            <a:off x="15186025" y="7589838"/>
            <a:ext cx="3879850" cy="955675"/>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66" name="Rectangle 65"/>
          <p:cNvSpPr/>
          <p:nvPr/>
        </p:nvSpPr>
        <p:spPr>
          <a:xfrm>
            <a:off x="15186025" y="8669338"/>
            <a:ext cx="3879850" cy="954087"/>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67" name="Rectangle 66"/>
          <p:cNvSpPr/>
          <p:nvPr/>
        </p:nvSpPr>
        <p:spPr>
          <a:xfrm>
            <a:off x="15186025" y="9758363"/>
            <a:ext cx="3879850" cy="954087"/>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sp>
        <p:nvSpPr>
          <p:cNvPr id="68" name="Rectangle 67"/>
          <p:cNvSpPr/>
          <p:nvPr/>
        </p:nvSpPr>
        <p:spPr>
          <a:xfrm>
            <a:off x="15186025" y="10847388"/>
            <a:ext cx="3879850" cy="954087"/>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pic>
        <p:nvPicPr>
          <p:cNvPr id="12312" name="Picture 68" descr="tableau_logo-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540038" y="3455988"/>
            <a:ext cx="3171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69" descr="images-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92525" y="4441825"/>
            <a:ext cx="16684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71" descr="cogno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876588" y="6664325"/>
            <a:ext cx="24987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72" descr="Business-Objects-an-SAP-C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127413" y="5472113"/>
            <a:ext cx="21986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73" descr="Jaspersof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578138" y="8807450"/>
            <a:ext cx="30448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74" descr="pentah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830550" y="10931525"/>
            <a:ext cx="26082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4" descr="mslogo_black_125x20.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30550" y="7842250"/>
            <a:ext cx="27924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76" descr="Microstrategy.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543213" y="2298700"/>
            <a:ext cx="33670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ontent Placeholder 12"/>
          <p:cNvSpPr txBox="1">
            <a:spLocks/>
          </p:cNvSpPr>
          <p:nvPr/>
        </p:nvSpPr>
        <p:spPr>
          <a:xfrm>
            <a:off x="9402763" y="8534400"/>
            <a:ext cx="5541962" cy="1708150"/>
          </a:xfrm>
          <a:prstGeom prst="rect">
            <a:avLst/>
          </a:prstGeom>
          <a:solidFill>
            <a:srgbClr val="46AECD"/>
          </a:solidFill>
          <a:ln w="28575" cmpd="sng">
            <a:solidFill>
              <a:schemeClr val="bg1">
                <a:lumMod val="85000"/>
              </a:schemeClr>
            </a:solidFill>
          </a:ln>
        </p:spPr>
        <p:txBody>
          <a:bodyPr bIns="182880" anchor="ctr">
            <a:spAutoFit/>
          </a:bodyPr>
          <a:lstStyle>
            <a:defPPr>
              <a:defRPr lang="en-US"/>
            </a:defPPr>
            <a:lvl1pPr>
              <a:defRPr sz="4800">
                <a:solidFill>
                  <a:schemeClr val="bg1"/>
                </a:solidFill>
                <a:latin typeface="Calibri"/>
                <a:ea typeface="ヒラギノ角ゴ ProN W3" pitchFamily="-84" charset="-128"/>
                <a:cs typeface="Calibri"/>
              </a:defRPr>
            </a:lvl1pPr>
            <a:lvl2pPr>
              <a:defRPr>
                <a:solidFill>
                  <a:srgbClr val="000000"/>
                </a:solidFill>
                <a:latin typeface="Gill Sans" pitchFamily="-84" charset="0"/>
                <a:ea typeface="ヒラギノ角ゴ ProN W3" pitchFamily="-84" charset="-128"/>
              </a:defRPr>
            </a:lvl2pPr>
            <a:lvl3pPr>
              <a:defRPr>
                <a:solidFill>
                  <a:srgbClr val="000000"/>
                </a:solidFill>
                <a:latin typeface="Gill Sans" pitchFamily="-84" charset="0"/>
                <a:ea typeface="ヒラギノ角ゴ ProN W3" pitchFamily="-84" charset="-128"/>
              </a:defRPr>
            </a:lvl3pPr>
            <a:lvl4pPr>
              <a:defRPr>
                <a:solidFill>
                  <a:srgbClr val="000000"/>
                </a:solidFill>
                <a:latin typeface="Gill Sans" pitchFamily="-84" charset="0"/>
                <a:ea typeface="ヒラギノ角ゴ ProN W3" pitchFamily="-84" charset="-128"/>
              </a:defRPr>
            </a:lvl4pPr>
            <a:lvl5pPr>
              <a:defRPr>
                <a:solidFill>
                  <a:srgbClr val="000000"/>
                </a:solidFill>
                <a:latin typeface="Gill Sans" pitchFamily="-84" charset="0"/>
                <a:ea typeface="ヒラギノ角ゴ ProN W3" pitchFamily="-84" charset="-128"/>
              </a:defRPr>
            </a:lvl5pPr>
            <a:lvl6pPr>
              <a:defRPr>
                <a:solidFill>
                  <a:srgbClr val="000000"/>
                </a:solidFill>
                <a:latin typeface="Gill Sans" pitchFamily="-84" charset="0"/>
                <a:ea typeface="ヒラギノ角ゴ ProN W3" pitchFamily="-84" charset="-128"/>
              </a:defRPr>
            </a:lvl6pPr>
            <a:lvl7pPr>
              <a:defRPr>
                <a:solidFill>
                  <a:srgbClr val="000000"/>
                </a:solidFill>
                <a:latin typeface="Gill Sans" pitchFamily="-84" charset="0"/>
                <a:ea typeface="ヒラギノ角ゴ ProN W3" pitchFamily="-84" charset="-128"/>
              </a:defRPr>
            </a:lvl7pPr>
            <a:lvl8pPr>
              <a:defRPr>
                <a:solidFill>
                  <a:srgbClr val="000000"/>
                </a:solidFill>
                <a:latin typeface="Gill Sans" pitchFamily="-84" charset="0"/>
                <a:ea typeface="ヒラギノ角ゴ ProN W3" pitchFamily="-84" charset="-128"/>
              </a:defRPr>
            </a:lvl8pPr>
            <a:lvl9pPr>
              <a:defRPr>
                <a:solidFill>
                  <a:srgbClr val="000000"/>
                </a:solidFill>
                <a:latin typeface="Gill Sans" pitchFamily="-84" charset="0"/>
                <a:ea typeface="ヒラギノ角ゴ ProN W3" pitchFamily="-84" charset="-128"/>
              </a:defRPr>
            </a:lvl9pPr>
          </a:lstStyle>
          <a:p>
            <a:pPr algn="ctr" eaLnBrk="1" hangingPunct="1">
              <a:defRPr/>
            </a:pPr>
            <a:r>
              <a:rPr lang="en-US" dirty="0"/>
              <a:t>JDBC 4.2</a:t>
            </a:r>
            <a:br>
              <a:rPr lang="en-US" dirty="0"/>
            </a:br>
            <a:r>
              <a:rPr lang="en-US" dirty="0"/>
              <a:t>ODBC 3.5</a:t>
            </a:r>
          </a:p>
        </p:txBody>
      </p:sp>
      <p:sp>
        <p:nvSpPr>
          <p:cNvPr id="53" name="Rectangle 52"/>
          <p:cNvSpPr/>
          <p:nvPr/>
        </p:nvSpPr>
        <p:spPr>
          <a:xfrm>
            <a:off x="5276850" y="9529763"/>
            <a:ext cx="3879850" cy="1052512"/>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pic>
        <p:nvPicPr>
          <p:cNvPr id="12322"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00725" y="9744075"/>
            <a:ext cx="28305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5276850" y="10760075"/>
            <a:ext cx="3879850" cy="1052513"/>
          </a:xfrm>
          <a:prstGeom prst="rect">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5600"/>
          </a:p>
        </p:txBody>
      </p:sp>
      <p:pic>
        <p:nvPicPr>
          <p:cNvPr id="12324"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86463" y="10839450"/>
            <a:ext cx="25384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9402763" y="4441825"/>
            <a:ext cx="5541962" cy="40290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r>
              <a:rPr lang="en-US" sz="3200" b="1" dirty="0">
                <a:solidFill>
                  <a:schemeClr val="tx1"/>
                </a:solidFill>
                <a:latin typeface="Calibri" pitchFamily="34" charset="0"/>
                <a:cs typeface="Calibri" pitchFamily="34" charset="0"/>
              </a:rPr>
              <a:t>Vector in Hadoop</a:t>
            </a:r>
          </a:p>
        </p:txBody>
      </p:sp>
      <p:pic>
        <p:nvPicPr>
          <p:cNvPr id="12326" name="Picture 49" descr="Actian_FC_tm_CMYK_sml.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800725" y="2292350"/>
            <a:ext cx="251142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5" descr="Actian_FC_tm_CMYK_sml.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726738" y="5453063"/>
            <a:ext cx="2511425" cy="795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328" name="Picture 2" descr="http://ts4.mm.bing.net/th?id=i.4548448452544239&amp;pid=15.1"/>
          <p:cNvPicPr>
            <a:picLocks noChangeAspect="1" noChangeArrowheads="1"/>
          </p:cNvPicPr>
          <p:nvPr/>
        </p:nvPicPr>
        <p:blipFill>
          <a:blip r:embed="rId16">
            <a:extLst>
              <a:ext uri="{28A0092B-C50C-407E-A947-70E740481C1C}">
                <a14:useLocalDpi xmlns:a14="http://schemas.microsoft.com/office/drawing/2010/main" val="0"/>
              </a:ext>
            </a:extLst>
          </a:blip>
          <a:srcRect t="35001" b="37979"/>
          <a:stretch>
            <a:fillRect/>
          </a:stretch>
        </p:blipFill>
        <p:spPr bwMode="auto">
          <a:xfrm>
            <a:off x="15578138" y="9901238"/>
            <a:ext cx="252253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695950" y="4710113"/>
            <a:ext cx="29146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ption A">
  <a:themeElements>
    <a:clrScheme name="Custom 10">
      <a:dk1>
        <a:srgbClr val="333333"/>
      </a:dk1>
      <a:lt1>
        <a:sysClr val="window" lastClr="FFFFFF"/>
      </a:lt1>
      <a:dk2>
        <a:srgbClr val="00BBD6"/>
      </a:dk2>
      <a:lt2>
        <a:srgbClr val="FFFFFF"/>
      </a:lt2>
      <a:accent1>
        <a:srgbClr val="00BBD6"/>
      </a:accent1>
      <a:accent2>
        <a:srgbClr val="4B9B8B"/>
      </a:accent2>
      <a:accent3>
        <a:srgbClr val="0066AD"/>
      </a:accent3>
      <a:accent4>
        <a:srgbClr val="E36624"/>
      </a:accent4>
      <a:accent5>
        <a:srgbClr val="0096BA"/>
      </a:accent5>
      <a:accent6>
        <a:srgbClr val="84B7E3"/>
      </a:accent6>
      <a:hlink>
        <a:srgbClr val="808080"/>
      </a:hlink>
      <a:folHlink>
        <a:srgbClr val="7274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8CC1D"/>
        </a:solidFill>
        <a:ln>
          <a:noFill/>
        </a:ln>
        <a:extLst>
          <a:ext uri="{91240B29-F687-4f45-9708-019B960494DF}">
            <a14:hiddenLine xmlns:a14="http://schemas.microsoft.com/office/drawing/2010/main" xmlns="" w="9525">
              <a:solidFill>
                <a:srgbClr val="000000"/>
              </a:solidFill>
              <a:round/>
              <a:headEnd/>
              <a:tailEnd/>
            </a14:hiddenLine>
          </a:ext>
        </a:extLst>
      </a:spPr>
      <a:bodyPr wrap="none" anchor="ctr"/>
      <a:lstStyle>
        <a:defPPr>
          <a:defRPr/>
        </a:defPPr>
      </a:lstStyle>
    </a:spDef>
    <a:lnDef>
      <a:spPr>
        <a:ln w="12700">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alibri"/>
            <a:cs typeface="Calibri"/>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Pages>0</Pages>
  <Words>1642</Words>
  <Characters>0</Characters>
  <Application>Microsoft Office PowerPoint</Application>
  <PresentationFormat>Custom</PresentationFormat>
  <Lines>0</Lines>
  <Paragraphs>180</Paragraphs>
  <Slides>9</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vt:i4>
      </vt:variant>
    </vt:vector>
  </HeadingPairs>
  <TitlesOfParts>
    <vt:vector size="22" baseType="lpstr">
      <vt:lpstr>ＭＳ Ｐゴシック</vt:lpstr>
      <vt:lpstr>ＭＳ Ｐゴシック</vt:lpstr>
      <vt:lpstr>Arial</vt:lpstr>
      <vt:lpstr>Calibri</vt:lpstr>
      <vt:lpstr>Gill Sans</vt:lpstr>
      <vt:lpstr>Lucida Grande</vt:lpstr>
      <vt:lpstr>Wingdings</vt:lpstr>
      <vt:lpstr>ヒラギノ角ゴ ProN W3</vt:lpstr>
      <vt:lpstr>ヒラギノ角ゴ ProN W6</vt:lpstr>
      <vt:lpstr>Default - Title Slide</vt:lpstr>
      <vt:lpstr>Default - Title and Content</vt:lpstr>
      <vt:lpstr>Default - 1_Title and Content</vt:lpstr>
      <vt:lpstr>Option A</vt:lpstr>
      <vt:lpstr>Can you afford to drop ACID? </vt:lpstr>
      <vt:lpstr>Getting to Know Emma McGrattan</vt:lpstr>
      <vt:lpstr>The SQL in Hadoop Landscape</vt:lpstr>
      <vt:lpstr>PowerPoint Presentation</vt:lpstr>
      <vt:lpstr>What is ACID?</vt:lpstr>
      <vt:lpstr>Real-World SQL in Hadoop Requirements</vt:lpstr>
      <vt:lpstr>Real World Use Case Re-Platforming ~30 Risk Applications off of Oracle to Actian</vt:lpstr>
      <vt:lpstr>Actian Vector in Hadoop Execution Engine: A Look Under the Covers</vt:lpstr>
      <vt:lpstr>Leverage Existing Ecosystem &amp; Investments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Emma McGrattan</cp:lastModifiedBy>
  <cp:revision>39</cp:revision>
  <dcterms:modified xsi:type="dcterms:W3CDTF">2016-03-30T12:14:59Z</dcterms:modified>
</cp:coreProperties>
</file>