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8"/>
  </p:notesMasterIdLst>
  <p:sldIdLst>
    <p:sldId id="313" r:id="rId4"/>
    <p:sldId id="314" r:id="rId5"/>
    <p:sldId id="315" r:id="rId6"/>
    <p:sldId id="336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7" r:id="rId28"/>
    <p:sldId id="258" r:id="rId29"/>
    <p:sldId id="260" r:id="rId30"/>
    <p:sldId id="262" r:id="rId31"/>
    <p:sldId id="286" r:id="rId32"/>
    <p:sldId id="338" r:id="rId33"/>
    <p:sldId id="264" r:id="rId34"/>
    <p:sldId id="288" r:id="rId35"/>
    <p:sldId id="275" r:id="rId36"/>
    <p:sldId id="287" r:id="rId37"/>
    <p:sldId id="289" r:id="rId38"/>
    <p:sldId id="311" r:id="rId39"/>
    <p:sldId id="267" r:id="rId40"/>
    <p:sldId id="268" r:id="rId41"/>
    <p:sldId id="312" r:id="rId42"/>
    <p:sldId id="339" r:id="rId43"/>
    <p:sldId id="273" r:id="rId44"/>
    <p:sldId id="284" r:id="rId45"/>
    <p:sldId id="283" r:id="rId46"/>
    <p:sldId id="340" r:id="rId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217" autoAdjust="0"/>
  </p:normalViewPr>
  <p:slideViewPr>
    <p:cSldViewPr>
      <p:cViewPr>
        <p:scale>
          <a:sx n="66" d="100"/>
          <a:sy n="66" d="100"/>
        </p:scale>
        <p:origin x="-1968" y="-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Sheet1!$B$8:$D$8</c:f>
              <c:strCache>
                <c:ptCount val="3"/>
                <c:pt idx="0">
                  <c:v>MR (sec)</c:v>
                </c:pt>
                <c:pt idx="1">
                  <c:v>Spark (sec)</c:v>
                </c:pt>
                <c:pt idx="2">
                  <c:v>Spark + Tachyon (sec)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1050.0</c:v>
                </c:pt>
                <c:pt idx="1">
                  <c:v>143.0</c:v>
                </c:pt>
                <c:pt idx="2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687912"/>
        <c:axId val="2134386632"/>
      </c:barChart>
      <c:catAx>
        <c:axId val="2081687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34386632"/>
        <c:crosses val="autoZero"/>
        <c:auto val="1"/>
        <c:lblAlgn val="ctr"/>
        <c:lblOffset val="100"/>
        <c:noMultiLvlLbl val="0"/>
      </c:catAx>
      <c:valAx>
        <c:axId val="2134386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1687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5680F-FA8E-4C39-B109-2987C8ADAAE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A9EEC-9069-4506-BB2C-E46A43CDB3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27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67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8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Logs -&gt; Data Warehouse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 from online services to HDFS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ETL, By Hive or 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MapReduce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hours or even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Warehouse -&gt; Data Mart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 several steps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 Hive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hours on each step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Mart -&gt; Online Data Services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 of the long journey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drop from ocean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9EEC-9069-4506-BB2C-E46A43CDB34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8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132935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35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71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21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21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82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http:///</a:t>
            </a:r>
          </a:p>
          <a:p>
            <a:r>
              <a:rPr lang="en-US" dirty="0" smtClean="0"/>
              <a:t>http://calcite.apache.org/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2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5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exploit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9EEC-9069-4506-BB2C-E46A43CDB34B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8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0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6A1D9A-D007-40C8-8AC6-6DAF936810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1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CB796-FBF8-4737-8716-4737B690A59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0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4374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3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1/22/16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7" descr="logonew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37312"/>
            <a:ext cx="1319416" cy="393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165304"/>
            <a:ext cx="1083767" cy="42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infan@tachyonnexus.com" TargetMode="External"/><Relationship Id="rId4" Type="http://schemas.openxmlformats.org/officeDocument/2006/relationships/hyperlink" Target="mailto:wenxiang@baidu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chyonnexus.com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tachyon-project.org/community/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emf"/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0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8598457" cy="1910765"/>
          </a:xfrm>
        </p:spPr>
        <p:txBody>
          <a:bodyPr>
            <a:noAutofit/>
          </a:bodyPr>
          <a:lstStyle/>
          <a:p>
            <a:r>
              <a:rPr lang="en-US" altLang="zh-CN" b="1" smtClean="0"/>
              <a:t>Interactive Data Analytics </a:t>
            </a:r>
            <a:br>
              <a:rPr lang="en-US" altLang="zh-CN" b="1" smtClean="0"/>
            </a:br>
            <a:r>
              <a:rPr lang="en-US" b="1" smtClean="0"/>
              <a:t>with Spark on </a:t>
            </a:r>
            <a:r>
              <a:rPr lang="en-US" b="1" i="1" smtClean="0">
                <a:solidFill>
                  <a:srgbClr val="FF0000"/>
                </a:solidFill>
              </a:rPr>
              <a:t>Tachyon</a:t>
            </a:r>
            <a:r>
              <a:rPr lang="en-US" b="1" i="1" smtClean="0">
                <a:solidFill>
                  <a:srgbClr val="000000"/>
                </a:solidFill>
              </a:rPr>
              <a:t> </a:t>
            </a:r>
            <a:r>
              <a:rPr lang="en-US" b="1" i="1" smtClean="0"/>
              <a:t> </a:t>
            </a:r>
            <a:br>
              <a:rPr lang="en-US" b="1" i="1" smtClean="0"/>
            </a:br>
            <a:r>
              <a:rPr lang="en-US" b="1" smtClean="0"/>
              <a:t>in Baidu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51" y="4123420"/>
            <a:ext cx="4243866" cy="1139688"/>
          </a:xfrm>
        </p:spPr>
        <p:txBody>
          <a:bodyPr>
            <a:normAutofit fontScale="85000" lnSpcReduction="10000"/>
          </a:bodyPr>
          <a:lstStyle/>
          <a:p>
            <a:r>
              <a:rPr lang="en-US" b="1" smtClean="0">
                <a:solidFill>
                  <a:schemeClr val="tx1"/>
                </a:solidFill>
              </a:rPr>
              <a:t>Bin Fan (Tachyon Nexus)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smtClean="0">
                <a:hlinkClick r:id="rId3"/>
              </a:rPr>
              <a:t>binfan@tachyonnexus.com</a:t>
            </a:r>
            <a:endParaRPr lang="en-US" dirty="0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604687" y="4065873"/>
            <a:ext cx="5647833" cy="87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73" tIns="41037" rIns="82073" bIns="41037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70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997403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9609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994803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493497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2992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49090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398960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700" b="1" dirty="0" smtClean="0">
                <a:solidFill>
                  <a:srgbClr val="000000"/>
                </a:solidFill>
              </a:rPr>
              <a:t>Xiang Wen (</a:t>
            </a:r>
            <a:r>
              <a:rPr lang="en-US" sz="2700" b="1" dirty="0" err="1" smtClean="0">
                <a:solidFill>
                  <a:srgbClr val="000000"/>
                </a:solidFill>
              </a:rPr>
              <a:t>Baidu</a:t>
            </a:r>
            <a:r>
              <a:rPr lang="en-US" sz="2700" b="1" dirty="0" smtClean="0">
                <a:solidFill>
                  <a:srgbClr val="000000"/>
                </a:solidFill>
              </a:rPr>
              <a:t>)</a:t>
            </a:r>
            <a:br>
              <a:rPr lang="en-US" sz="2700" b="1" dirty="0" smtClean="0">
                <a:solidFill>
                  <a:srgbClr val="000000"/>
                </a:solidFill>
              </a:rPr>
            </a:br>
            <a:r>
              <a:rPr lang="en-US" dirty="0" smtClean="0">
                <a:hlinkClick r:id="rId4"/>
              </a:rPr>
              <a:t>wenxiang</a:t>
            </a:r>
            <a:r>
              <a:rPr lang="en-US" dirty="0">
                <a:hlinkClick r:id="rId4"/>
              </a:rPr>
              <a:t>@</a:t>
            </a:r>
            <a:r>
              <a:rPr lang="en-US" dirty="0" smtClean="0">
                <a:hlinkClick r:id="rId4"/>
              </a:rPr>
              <a:t>baidu.com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373216"/>
            <a:ext cx="7457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Dec 02 2015 @ Strata + </a:t>
            </a:r>
            <a:r>
              <a:rPr lang="en-US" sz="2800" dirty="0" err="1"/>
              <a:t>Hadoop</a:t>
            </a:r>
            <a:r>
              <a:rPr lang="en-US" sz="2800" dirty="0"/>
              <a:t> </a:t>
            </a:r>
            <a:r>
              <a:rPr lang="en-US" sz="2800" dirty="0" smtClean="0"/>
              <a:t>World, Singapore</a:t>
            </a:r>
            <a:endParaRPr lang="en-US" sz="2800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89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-108520" y="1125564"/>
            <a:ext cx="5904656" cy="133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182855" rIns="91427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accent3"/>
                </a:solidFill>
                <a:latin typeface="Helvetica Neue"/>
                <a:cs typeface="Helvetica Neue"/>
              </a:rPr>
              <a:t>Memory-speed data sharing</a:t>
            </a:r>
            <a:br>
              <a:rPr lang="en-US" sz="3000" i="1" dirty="0">
                <a:solidFill>
                  <a:schemeClr val="accent3"/>
                </a:solidFill>
                <a:latin typeface="Helvetica Neue"/>
                <a:cs typeface="Helvetica Neue"/>
              </a:rPr>
            </a:br>
            <a:r>
              <a:rPr lang="en-US" sz="3000" i="1" dirty="0">
                <a:solidFill>
                  <a:schemeClr val="accent3"/>
                </a:solidFill>
                <a:latin typeface="Helvetica Neue"/>
                <a:cs typeface="Helvetica Neue"/>
              </a:rPr>
              <a:t>across jobs and frameworks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740287" y="2647200"/>
            <a:ext cx="2465438" cy="1308208"/>
            <a:chOff x="740287" y="2647200"/>
            <a:chExt cx="2465438" cy="1308208"/>
          </a:xfrm>
        </p:grpSpPr>
        <p:sp>
          <p:nvSpPr>
            <p:cNvPr id="43" name="Rectangle 42"/>
            <p:cNvSpPr/>
            <p:nvPr/>
          </p:nvSpPr>
          <p:spPr>
            <a:xfrm>
              <a:off x="740287" y="2647200"/>
              <a:ext cx="2465438" cy="832405"/>
            </a:xfrm>
            <a:prstGeom prst="rect">
              <a:avLst/>
            </a:prstGeom>
            <a:gradFill>
              <a:gsLst>
                <a:gs pos="32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2400" b="1" dirty="0">
                  <a:latin typeface="Helvetica Neue Light"/>
                  <a:cs typeface="Helvetica Neue Light"/>
                </a:rPr>
                <a:t>Spark Job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0287" y="3479605"/>
              <a:ext cx="2465438" cy="47580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2400" b="1" dirty="0">
                  <a:latin typeface="Helvetica Neue Light"/>
                  <a:cs typeface="Helvetica Neue Light"/>
                </a:rPr>
                <a:t>Spark </a:t>
              </a:r>
              <a:r>
                <a:rPr lang="en-US" sz="2400" b="1" dirty="0" err="1">
                  <a:latin typeface="Helvetica Neue Light"/>
                  <a:cs typeface="Helvetica Neue Light"/>
                </a:rPr>
                <a:t>mem</a:t>
              </a:r>
              <a:endParaRPr lang="en-US" sz="2400" b="1" dirty="0"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8125" y="2647200"/>
            <a:ext cx="2465438" cy="1308208"/>
            <a:chOff x="3358125" y="2647200"/>
            <a:chExt cx="2465438" cy="1308208"/>
          </a:xfrm>
        </p:grpSpPr>
        <p:sp>
          <p:nvSpPr>
            <p:cNvPr id="46" name="Rectangle 45"/>
            <p:cNvSpPr/>
            <p:nvPr/>
          </p:nvSpPr>
          <p:spPr>
            <a:xfrm>
              <a:off x="3358125" y="2647200"/>
              <a:ext cx="2465438" cy="832405"/>
            </a:xfrm>
            <a:prstGeom prst="rect">
              <a:avLst/>
            </a:prstGeom>
            <a:gradFill>
              <a:gsLst>
                <a:gs pos="32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2400" b="1" dirty="0" err="1">
                  <a:latin typeface="Helvetica Neue Light"/>
                  <a:cs typeface="Helvetica Neue Light"/>
                </a:rPr>
                <a:t>Hadoop</a:t>
              </a:r>
              <a:r>
                <a:rPr lang="en-US" sz="2400" b="1" dirty="0">
                  <a:latin typeface="Helvetica Neue Light"/>
                  <a:cs typeface="Helvetica Neue Light"/>
                </a:rPr>
                <a:t> MR Job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58125" y="3479605"/>
              <a:ext cx="2465438" cy="47580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r>
                <a:rPr lang="en-US" sz="2400" b="1" dirty="0">
                  <a:latin typeface="Helvetica Neue Light"/>
                  <a:cs typeface="Helvetica Neue Light"/>
                </a:rPr>
                <a:t>YARN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40287" y="5170117"/>
            <a:ext cx="5083276" cy="832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r"/>
            <a:r>
              <a:rPr lang="en-US" altLang="zh-CN" sz="2400" b="1" dirty="0">
                <a:latin typeface="Helvetica Neue Light"/>
                <a:cs typeface="Helvetica Neue Light"/>
              </a:rPr>
              <a:t>HDFS / Amazon S3</a:t>
            </a:r>
            <a:endParaRPr lang="en-US" sz="2400" b="1" dirty="0">
              <a:latin typeface="Helvetica Neue Light"/>
              <a:cs typeface="Helvetica Neue Light"/>
            </a:endParaRPr>
          </a:p>
        </p:txBody>
      </p:sp>
      <p:grpSp>
        <p:nvGrpSpPr>
          <p:cNvPr id="6" name="Group 54"/>
          <p:cNvGrpSpPr/>
          <p:nvPr/>
        </p:nvGrpSpPr>
        <p:grpSpPr>
          <a:xfrm>
            <a:off x="740287" y="4154157"/>
            <a:ext cx="5083276" cy="832405"/>
            <a:chOff x="3262318" y="4877719"/>
            <a:chExt cx="5083276" cy="832405"/>
          </a:xfrm>
        </p:grpSpPr>
        <p:sp>
          <p:nvSpPr>
            <p:cNvPr id="56" name="Rectangle 55"/>
            <p:cNvSpPr/>
            <p:nvPr/>
          </p:nvSpPr>
          <p:spPr>
            <a:xfrm>
              <a:off x="3262318" y="4877719"/>
              <a:ext cx="5083276" cy="8324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mbria"/>
                  <a:cs typeface="Cambria"/>
                </a:rPr>
                <a:t>HDFS</a:t>
              </a:r>
            </a:p>
            <a:p>
              <a:pPr algn="ctr"/>
              <a:r>
                <a:rPr lang="en-US" sz="2400" dirty="0">
                  <a:latin typeface="Cambria"/>
                  <a:cs typeface="Cambria"/>
                </a:rPr>
                <a:t>disk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324005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/>
                  <a:cs typeface="Cambria"/>
                </a:rPr>
                <a:t>block 1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20897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/>
                  <a:cs typeface="Cambria"/>
                </a:rPr>
                <a:t>block 3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30760" y="4929551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/>
                  <a:cs typeface="Cambria"/>
                </a:rPr>
                <a:t>block 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227652" y="5315195"/>
              <a:ext cx="809826" cy="337901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/>
                  <a:cs typeface="Cambria"/>
                </a:rPr>
                <a:t>block 4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740287" y="4154157"/>
            <a:ext cx="5083276" cy="8324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Helvetica Neue Light"/>
                <a:cs typeface="Helvetica Neue Light"/>
              </a:rPr>
              <a:t>Tachyon</a:t>
            </a:r>
            <a:br>
              <a:rPr lang="en-US" sz="2400" b="1" dirty="0">
                <a:solidFill>
                  <a:schemeClr val="tx1"/>
                </a:solidFill>
                <a:latin typeface="Helvetica Neue Light"/>
                <a:cs typeface="Helvetica Neue Light"/>
              </a:rPr>
            </a:br>
            <a:r>
              <a:rPr lang="en-US" b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in-memory</a:t>
            </a:r>
            <a:endParaRPr lang="en-US" b="1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996179" y="4502707"/>
            <a:ext cx="2463014" cy="33790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 Light"/>
                <a:cs typeface="Helvetica Neue Light"/>
              </a:rPr>
              <a:t>Data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130580" y="3955408"/>
            <a:ext cx="0" cy="547299"/>
          </a:xfrm>
          <a:prstGeom prst="straightConnector1">
            <a:avLst/>
          </a:prstGeom>
          <a:ln w="50800">
            <a:solidFill>
              <a:srgbClr val="FF0000"/>
            </a:solidFill>
            <a:tailEnd type="arrow" w="sm" len="sm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201524" y="3906922"/>
            <a:ext cx="0" cy="595785"/>
          </a:xfrm>
          <a:prstGeom prst="straightConnector1">
            <a:avLst/>
          </a:prstGeom>
          <a:ln w="50800">
            <a:solidFill>
              <a:srgbClr val="FF0000"/>
            </a:solidFill>
            <a:tailEnd type="arrow" w="sm" len="sm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Use </a:t>
            </a:r>
            <a:r>
              <a:rPr lang="en-US" dirty="0" smtClean="0"/>
              <a:t>Tachyon?</a:t>
            </a:r>
            <a:endParaRPr lang="en-US" dirty="0"/>
          </a:p>
        </p:txBody>
      </p:sp>
      <p:sp>
        <p:nvSpPr>
          <p:cNvPr id="42" name="Title 3"/>
          <p:cNvSpPr txBox="1">
            <a:spLocks/>
          </p:cNvSpPr>
          <p:nvPr/>
        </p:nvSpPr>
        <p:spPr bwMode="auto">
          <a:xfrm>
            <a:off x="5508104" y="1124744"/>
            <a:ext cx="3788311" cy="17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182855" rIns="91427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accent3"/>
                </a:solidFill>
                <a:latin typeface="Helvetica Neue"/>
                <a:cs typeface="Helvetica Neue"/>
              </a:rPr>
              <a:t>Data survive in memory after computation crashes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47864" y="2636912"/>
            <a:ext cx="2488708" cy="130820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55" tIns="37628" rIns="75255" bIns="37628" rtlCol="0" anchor="ctr"/>
          <a:lstStyle/>
          <a:p>
            <a:pPr algn="ctr"/>
            <a:r>
              <a:rPr lang="en-US" sz="2000" b="1" dirty="0">
                <a:latin typeface="Helvetica Neue Light"/>
                <a:cs typeface="Helvetica Neue Light"/>
              </a:rPr>
              <a:t>crash</a:t>
            </a:r>
          </a:p>
        </p:txBody>
      </p:sp>
      <p:sp>
        <p:nvSpPr>
          <p:cNvPr id="48" name="Title 3"/>
          <p:cNvSpPr txBox="1">
            <a:spLocks/>
          </p:cNvSpPr>
          <p:nvPr/>
        </p:nvSpPr>
        <p:spPr bwMode="auto">
          <a:xfrm>
            <a:off x="5879566" y="3873956"/>
            <a:ext cx="3032220" cy="15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182855" rIns="91427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accent3"/>
                </a:solidFill>
                <a:latin typeface="Helvetica Neue"/>
                <a:cs typeface="Helvetica Neue"/>
              </a:rPr>
              <a:t>Off-heap storage, no GC </a:t>
            </a:r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61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5" grpId="0" animBg="1"/>
      <p:bldP spid="42" grpId="0"/>
      <p:bldP spid="45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457200" y="286208"/>
            <a:ext cx="8229600" cy="1090482"/>
          </a:xfrm>
          <a:prstGeom prst="rect">
            <a:avLst/>
          </a:prstGeom>
        </p:spPr>
        <p:txBody>
          <a:bodyPr vert="horz" lIns="91427" tIns="45714" rIns="91427" bIns="4571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F0000"/>
                </a:solidFill>
                <a:latin typeface="Helvetica Neue"/>
                <a:cs typeface="Helvetica Neue"/>
              </a:rPr>
              <a:t>Enable Faster Innovation in Storage Layer</a:t>
            </a:r>
          </a:p>
        </p:txBody>
      </p:sp>
      <p:pic>
        <p:nvPicPr>
          <p:cNvPr id="25" name="Content Placeholder 6" descr="Screen Shot 2015-08-21 at 12.37.13 A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7" b="-4727"/>
          <a:stretch>
            <a:fillRect/>
          </a:stretch>
        </p:blipFill>
        <p:spPr>
          <a:xfrm>
            <a:off x="899592" y="1844824"/>
            <a:ext cx="7252598" cy="4103826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5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715" y="1469100"/>
            <a:ext cx="8742161" cy="3139309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6600" dirty="0">
                <a:latin typeface="Helvetica Neue"/>
                <a:cs typeface="Helvetica Neue"/>
              </a:rPr>
              <a:t>What if </a:t>
            </a:r>
            <a:br>
              <a:rPr lang="en-US" sz="6600" dirty="0">
                <a:latin typeface="Helvetica Neue"/>
                <a:cs typeface="Helvetica Neue"/>
              </a:rPr>
            </a:br>
            <a:r>
              <a:rPr lang="en-US" sz="6600" dirty="0">
                <a:latin typeface="Helvetica Neue"/>
                <a:cs typeface="Helvetica Neue"/>
              </a:rPr>
              <a:t>data size exceeds </a:t>
            </a:r>
            <a:br>
              <a:rPr lang="en-US" sz="6600" dirty="0">
                <a:latin typeface="Helvetica Neue"/>
                <a:cs typeface="Helvetica Neue"/>
              </a:rPr>
            </a:br>
            <a:r>
              <a:rPr lang="en-US" sz="6600" dirty="0">
                <a:latin typeface="Helvetica Neue"/>
                <a:cs typeface="Helvetica Neue"/>
              </a:rPr>
              <a:t>memory capacity?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1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0896" y="148686"/>
            <a:ext cx="8679584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0" dirty="0" smtClean="0"/>
              <a:t>Tiered Storage: Tachyon Manages More Than DRAM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2980" y="3094481"/>
            <a:ext cx="2729770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MEM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2812" y="3807788"/>
            <a:ext cx="2729770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2404" y="4515767"/>
            <a:ext cx="2427144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HDD</a:t>
            </a:r>
          </a:p>
        </p:txBody>
      </p:sp>
      <p:pic>
        <p:nvPicPr>
          <p:cNvPr id="9" name="Picture 8" descr="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77" y="1967050"/>
            <a:ext cx="3037560" cy="639486"/>
          </a:xfrm>
          <a:prstGeom prst="rect">
            <a:avLst/>
          </a:prstGeom>
        </p:spPr>
      </p:pic>
      <p:grpSp>
        <p:nvGrpSpPr>
          <p:cNvPr id="3" name="Group 9"/>
          <p:cNvGrpSpPr/>
          <p:nvPr/>
        </p:nvGrpSpPr>
        <p:grpSpPr>
          <a:xfrm>
            <a:off x="1294552" y="2884541"/>
            <a:ext cx="6381679" cy="2345660"/>
            <a:chOff x="375495" y="3074513"/>
            <a:chExt cx="8451005" cy="2613273"/>
          </a:xfrm>
        </p:grpSpPr>
        <p:sp>
          <p:nvSpPr>
            <p:cNvPr id="11" name="Isosceles Triangle 10"/>
            <p:cNvSpPr/>
            <p:nvPr/>
          </p:nvSpPr>
          <p:spPr>
            <a:xfrm>
              <a:off x="375495" y="3101726"/>
              <a:ext cx="8451005" cy="2586060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87286" y="3122042"/>
              <a:ext cx="5724071" cy="1734539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3054477" y="3074513"/>
              <a:ext cx="2924879" cy="935059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3"/>
            <p:cNvGrpSpPr/>
            <p:nvPr/>
          </p:nvGrpSpPr>
          <p:grpSpPr>
            <a:xfrm>
              <a:off x="3720291" y="3342126"/>
              <a:ext cx="1592102" cy="905847"/>
              <a:chOff x="2551700" y="3136435"/>
              <a:chExt cx="1971707" cy="905847"/>
            </a:xfrm>
          </p:grpSpPr>
          <p:pic>
            <p:nvPicPr>
              <p:cNvPr id="28" name="Picture 27" descr="dra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1700" y="3136435"/>
                <a:ext cx="905847" cy="905847"/>
              </a:xfrm>
              <a:prstGeom prst="rect">
                <a:avLst/>
              </a:prstGeom>
            </p:spPr>
          </p:pic>
          <p:pic>
            <p:nvPicPr>
              <p:cNvPr id="29" name="Picture 28" descr="dra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560" y="3136435"/>
                <a:ext cx="905847" cy="905847"/>
              </a:xfrm>
              <a:prstGeom prst="rect">
                <a:avLst/>
              </a:prstGeom>
            </p:spPr>
          </p:pic>
        </p:grpSp>
        <p:grpSp>
          <p:nvGrpSpPr>
            <p:cNvPr id="10" name="Group 14"/>
            <p:cNvGrpSpPr/>
            <p:nvPr/>
          </p:nvGrpSpPr>
          <p:grpSpPr>
            <a:xfrm>
              <a:off x="2915072" y="4184473"/>
              <a:ext cx="3117752" cy="608608"/>
              <a:chOff x="2748327" y="4140075"/>
              <a:chExt cx="3423901" cy="716506"/>
            </a:xfrm>
          </p:grpSpPr>
          <p:pic>
            <p:nvPicPr>
              <p:cNvPr id="24" name="Picture 23" descr="ss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3257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5" name="Picture 24" descr="ss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0792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6" name="Picture 25" descr="ss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8327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7" name="Picture 26" descr="ss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5722" y="4140075"/>
                <a:ext cx="716506" cy="716506"/>
              </a:xfrm>
              <a:prstGeom prst="rect">
                <a:avLst/>
              </a:prstGeom>
            </p:spPr>
          </p:pic>
        </p:grpSp>
        <p:grpSp>
          <p:nvGrpSpPr>
            <p:cNvPr id="14" name="Group 15"/>
            <p:cNvGrpSpPr/>
            <p:nvPr/>
          </p:nvGrpSpPr>
          <p:grpSpPr>
            <a:xfrm>
              <a:off x="2014109" y="5034643"/>
              <a:ext cx="5052547" cy="564402"/>
              <a:chOff x="1558704" y="4947295"/>
              <a:chExt cx="5553057" cy="651750"/>
            </a:xfrm>
          </p:grpSpPr>
          <p:pic>
            <p:nvPicPr>
              <p:cNvPr id="17" name="Picture 16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9356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8" name="Picture 17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240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9" name="Picture 18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2472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20" name="Picture 19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704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21" name="Picture 20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588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22" name="Picture 21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3125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23" name="Picture 22" descr="hdd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0011" y="4947295"/>
                <a:ext cx="651750" cy="651750"/>
              </a:xfrm>
              <a:prstGeom prst="rect">
                <a:avLst/>
              </a:prstGeom>
            </p:spPr>
          </p:pic>
        </p:grpSp>
      </p:grpSp>
      <p:sp>
        <p:nvSpPr>
          <p:cNvPr id="30" name="Down Arrow 29"/>
          <p:cNvSpPr/>
          <p:nvPr/>
        </p:nvSpPr>
        <p:spPr>
          <a:xfrm rot="10800000">
            <a:off x="564612" y="2750198"/>
            <a:ext cx="618303" cy="1243982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4612" y="4135704"/>
            <a:ext cx="618303" cy="1243982"/>
          </a:xfrm>
          <a:prstGeom prst="down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505472" y="2141650"/>
            <a:ext cx="2729770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  <a:latin typeface="Helvetica Neue"/>
                <a:cs typeface="Helvetica Neue"/>
              </a:rPr>
              <a:t>Faster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224022" y="5314090"/>
            <a:ext cx="2613472" cy="1077206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Higher </a:t>
            </a:r>
            <a:br>
              <a:rPr lang="en-US" sz="3200" dirty="0">
                <a:latin typeface="Helvetica Neue"/>
                <a:cs typeface="Helvetica Neue"/>
              </a:rPr>
            </a:br>
            <a:r>
              <a:rPr lang="en-US" sz="3200" dirty="0">
                <a:latin typeface="Helvetica Neue"/>
                <a:cs typeface="Helvetica Neue"/>
              </a:rPr>
              <a:t>Capacity</a:t>
            </a:r>
          </a:p>
        </p:txBody>
      </p:sp>
      <p:sp>
        <p:nvSpPr>
          <p:cNvPr id="3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44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0" grpId="0" animBg="1"/>
      <p:bldP spid="31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0896" y="148686"/>
            <a:ext cx="8679584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b="0" dirty="0" smtClean="0"/>
              <a:t>Configurable Storage Tiers</a:t>
            </a:r>
            <a:endParaRPr lang="en-US" b="0" dirty="0"/>
          </a:p>
        </p:txBody>
      </p:sp>
      <p:grpSp>
        <p:nvGrpSpPr>
          <p:cNvPr id="3" name="Group 5"/>
          <p:cNvGrpSpPr/>
          <p:nvPr/>
        </p:nvGrpSpPr>
        <p:grpSpPr>
          <a:xfrm>
            <a:off x="1277077" y="2845666"/>
            <a:ext cx="4322466" cy="1599575"/>
            <a:chOff x="1447784" y="3770951"/>
            <a:chExt cx="4322466" cy="1599575"/>
          </a:xfrm>
        </p:grpSpPr>
        <p:sp>
          <p:nvSpPr>
            <p:cNvPr id="7" name="Isosceles Triangle 6"/>
            <p:cNvSpPr/>
            <p:nvPr/>
          </p:nvSpPr>
          <p:spPr>
            <a:xfrm>
              <a:off x="1447784" y="3813613"/>
              <a:ext cx="4322466" cy="1556913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480202" y="3770951"/>
              <a:ext cx="2208689" cy="839304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8"/>
            <p:cNvGrpSpPr/>
            <p:nvPr/>
          </p:nvGrpSpPr>
          <p:grpSpPr>
            <a:xfrm>
              <a:off x="2982984" y="4011159"/>
              <a:ext cx="1202257" cy="813083"/>
              <a:chOff x="2551700" y="3136435"/>
              <a:chExt cx="1971707" cy="905847"/>
            </a:xfrm>
          </p:grpSpPr>
          <p:pic>
            <p:nvPicPr>
              <p:cNvPr id="15" name="Picture 14" descr="dr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1700" y="3136435"/>
                <a:ext cx="905847" cy="905847"/>
              </a:xfrm>
              <a:prstGeom prst="rect">
                <a:avLst/>
              </a:prstGeom>
            </p:spPr>
          </p:pic>
          <p:pic>
            <p:nvPicPr>
              <p:cNvPr id="16" name="Picture 15" descr="dr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560" y="3136435"/>
                <a:ext cx="905847" cy="905847"/>
              </a:xfrm>
              <a:prstGeom prst="rect">
                <a:avLst/>
              </a:prstGeom>
            </p:spPr>
          </p:pic>
        </p:grpSp>
        <p:pic>
          <p:nvPicPr>
            <p:cNvPr id="10" name="Picture 9" descr="hd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259" y="4824242"/>
              <a:ext cx="447802" cy="506604"/>
            </a:xfrm>
            <a:prstGeom prst="rect">
              <a:avLst/>
            </a:prstGeom>
          </p:spPr>
        </p:pic>
        <p:pic>
          <p:nvPicPr>
            <p:cNvPr id="11" name="Picture 10" descr="hd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520" y="4824242"/>
              <a:ext cx="447802" cy="506604"/>
            </a:xfrm>
            <a:prstGeom prst="rect">
              <a:avLst/>
            </a:prstGeom>
          </p:spPr>
        </p:pic>
        <p:pic>
          <p:nvPicPr>
            <p:cNvPr id="12" name="Picture 11" descr="hd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997" y="4824242"/>
              <a:ext cx="447802" cy="506604"/>
            </a:xfrm>
            <a:prstGeom prst="rect">
              <a:avLst/>
            </a:prstGeom>
          </p:spPr>
        </p:pic>
        <p:pic>
          <p:nvPicPr>
            <p:cNvPr id="13" name="Picture 12" descr="hd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474" y="4824242"/>
              <a:ext cx="447802" cy="506604"/>
            </a:xfrm>
            <a:prstGeom prst="rect">
              <a:avLst/>
            </a:prstGeom>
          </p:spPr>
        </p:pic>
        <p:pic>
          <p:nvPicPr>
            <p:cNvPr id="14" name="Picture 13" descr="hd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736" y="4824242"/>
              <a:ext cx="447802" cy="506604"/>
            </a:xfrm>
            <a:prstGeom prst="rect">
              <a:avLst/>
            </a:prstGeom>
          </p:spPr>
        </p:pic>
      </p:grpSp>
      <p:sp>
        <p:nvSpPr>
          <p:cNvPr id="17" name="Isosceles Triangle 16"/>
          <p:cNvSpPr/>
          <p:nvPr/>
        </p:nvSpPr>
        <p:spPr>
          <a:xfrm>
            <a:off x="2020486" y="1487836"/>
            <a:ext cx="2208689" cy="839304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  <p:pic>
        <p:nvPicPr>
          <p:cNvPr id="18" name="Picture 17" descr="d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69" y="1728044"/>
            <a:ext cx="552344" cy="813083"/>
          </a:xfrm>
          <a:prstGeom prst="rect">
            <a:avLst/>
          </a:prstGeom>
        </p:spPr>
      </p:pic>
      <p:pic>
        <p:nvPicPr>
          <p:cNvPr id="19" name="Picture 18" descr="d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81" y="1728044"/>
            <a:ext cx="552344" cy="8130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0198" y="1574549"/>
            <a:ext cx="2729770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MEM only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2669" y="3221944"/>
            <a:ext cx="2729770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MEM + </a:t>
            </a:r>
            <a:r>
              <a:rPr lang="en-US" sz="3200" dirty="0" smtClean="0">
                <a:latin typeface="Helvetica Neue"/>
                <a:cs typeface="Helvetica Neue"/>
              </a:rPr>
              <a:t>HDD</a:t>
            </a: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2309496" y="4895918"/>
            <a:ext cx="2208689" cy="839304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12669" y="5150445"/>
            <a:ext cx="2729770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>
                <a:latin typeface="Helvetica Neue"/>
                <a:cs typeface="Helvetica Neue"/>
              </a:rPr>
              <a:t>SSD only</a:t>
            </a:r>
          </a:p>
        </p:txBody>
      </p:sp>
      <p:pic>
        <p:nvPicPr>
          <p:cNvPr id="24" name="Picture 23" descr="ssd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40" y="5213584"/>
            <a:ext cx="492682" cy="546283"/>
          </a:xfrm>
          <a:prstGeom prst="rect">
            <a:avLst/>
          </a:prstGeom>
        </p:spPr>
      </p:pic>
      <p:pic>
        <p:nvPicPr>
          <p:cNvPr id="25" name="Picture 24" descr="ssd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52" y="5213584"/>
            <a:ext cx="492682" cy="54628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77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0896" y="148686"/>
            <a:ext cx="8679584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sz="3800" b="0" dirty="0"/>
              <a:t>Pluggable Data Management Policy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1508585" y="2573327"/>
            <a:ext cx="6381679" cy="2345660"/>
            <a:chOff x="375495" y="3074513"/>
            <a:chExt cx="8451005" cy="2613273"/>
          </a:xfrm>
        </p:grpSpPr>
        <p:sp>
          <p:nvSpPr>
            <p:cNvPr id="7" name="Isosceles Triangle 6"/>
            <p:cNvSpPr/>
            <p:nvPr/>
          </p:nvSpPr>
          <p:spPr>
            <a:xfrm>
              <a:off x="375495" y="3101726"/>
              <a:ext cx="8451005" cy="2586060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687286" y="3122042"/>
              <a:ext cx="5724071" cy="1734539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054477" y="3074513"/>
              <a:ext cx="2924879" cy="935059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3720291" y="3342126"/>
              <a:ext cx="1592102" cy="905847"/>
              <a:chOff x="2551700" y="3136435"/>
              <a:chExt cx="1971707" cy="905847"/>
            </a:xfrm>
          </p:grpSpPr>
          <p:pic>
            <p:nvPicPr>
              <p:cNvPr id="24" name="Picture 23" descr="dr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1700" y="3136435"/>
                <a:ext cx="905847" cy="905847"/>
              </a:xfrm>
              <a:prstGeom prst="rect">
                <a:avLst/>
              </a:prstGeom>
            </p:spPr>
          </p:pic>
          <p:pic>
            <p:nvPicPr>
              <p:cNvPr id="25" name="Picture 24" descr="dr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560" y="3136435"/>
                <a:ext cx="905847" cy="905847"/>
              </a:xfrm>
              <a:prstGeom prst="rect">
                <a:avLst/>
              </a:prstGeom>
            </p:spPr>
          </p:pic>
        </p:grpSp>
        <p:grpSp>
          <p:nvGrpSpPr>
            <p:cNvPr id="6" name="Group 10"/>
            <p:cNvGrpSpPr/>
            <p:nvPr/>
          </p:nvGrpSpPr>
          <p:grpSpPr>
            <a:xfrm>
              <a:off x="2915072" y="4184473"/>
              <a:ext cx="3117752" cy="608608"/>
              <a:chOff x="2748327" y="4140075"/>
              <a:chExt cx="3423901" cy="716506"/>
            </a:xfrm>
          </p:grpSpPr>
          <p:pic>
            <p:nvPicPr>
              <p:cNvPr id="20" name="Picture 19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3257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1" name="Picture 20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0792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2" name="Picture 21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8327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3" name="Picture 22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5722" y="4140075"/>
                <a:ext cx="716506" cy="716506"/>
              </a:xfrm>
              <a:prstGeom prst="rect">
                <a:avLst/>
              </a:prstGeom>
            </p:spPr>
          </p:pic>
        </p:grpSp>
        <p:grpSp>
          <p:nvGrpSpPr>
            <p:cNvPr id="10" name="Group 11"/>
            <p:cNvGrpSpPr/>
            <p:nvPr/>
          </p:nvGrpSpPr>
          <p:grpSpPr>
            <a:xfrm>
              <a:off x="2014109" y="5034643"/>
              <a:ext cx="5052547" cy="564402"/>
              <a:chOff x="1558704" y="4947295"/>
              <a:chExt cx="5553057" cy="651750"/>
            </a:xfrm>
          </p:grpSpPr>
          <p:pic>
            <p:nvPicPr>
              <p:cNvPr id="13" name="Picture 12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9356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4" name="Picture 13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240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5" name="Picture 14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2472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6" name="Picture 15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704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7" name="Picture 16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588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8" name="Picture 17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3125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9" name="Picture 18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0011" y="4947295"/>
                <a:ext cx="651750" cy="651750"/>
              </a:xfrm>
              <a:prstGeom prst="rect">
                <a:avLst/>
              </a:prstGeom>
            </p:spPr>
          </p:pic>
        </p:grpSp>
      </p:grpSp>
      <p:sp>
        <p:nvSpPr>
          <p:cNvPr id="26" name="Curved Left Arrow 25"/>
          <p:cNvSpPr/>
          <p:nvPr/>
        </p:nvSpPr>
        <p:spPr>
          <a:xfrm>
            <a:off x="6181495" y="2915204"/>
            <a:ext cx="1241806" cy="994855"/>
          </a:xfrm>
          <a:prstGeom prst="curvedLeftArrow">
            <a:avLst>
              <a:gd name="adj1" fmla="val 17630"/>
              <a:gd name="adj2" fmla="val 35370"/>
              <a:gd name="adj3" fmla="val 186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58972" y="2007343"/>
            <a:ext cx="3629033" cy="95409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latin typeface="Helvetica Neue"/>
                <a:cs typeface="Helvetica Neue"/>
              </a:rPr>
              <a:t>Evict stale data to lower tier</a:t>
            </a:r>
          </a:p>
        </p:txBody>
      </p:sp>
      <p:sp>
        <p:nvSpPr>
          <p:cNvPr id="28" name="Curved Left Arrow 27"/>
          <p:cNvSpPr/>
          <p:nvPr/>
        </p:nvSpPr>
        <p:spPr>
          <a:xfrm flipH="1" flipV="1">
            <a:off x="1032401" y="2750027"/>
            <a:ext cx="1787070" cy="2063485"/>
          </a:xfrm>
          <a:prstGeom prst="curvedLeftArrow">
            <a:avLst>
              <a:gd name="adj1" fmla="val 8845"/>
              <a:gd name="adj2" fmla="val 20757"/>
              <a:gd name="adj3" fmla="val 1861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416" y="1852707"/>
            <a:ext cx="3629033" cy="95409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latin typeface="Helvetica Neue"/>
                <a:cs typeface="Helvetica Neue"/>
              </a:rPr>
              <a:t>Promote hot data to upper tier</a:t>
            </a:r>
          </a:p>
        </p:txBody>
      </p:sp>
      <p:sp>
        <p:nvSpPr>
          <p:cNvPr id="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05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0896" y="148686"/>
            <a:ext cx="8679584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b="0" dirty="0" smtClean="0"/>
              <a:t>Pin Data in Memory</a:t>
            </a:r>
            <a:endParaRPr lang="en-US" b="0" dirty="0"/>
          </a:p>
        </p:txBody>
      </p:sp>
      <p:grpSp>
        <p:nvGrpSpPr>
          <p:cNvPr id="3" name="Group 5"/>
          <p:cNvGrpSpPr/>
          <p:nvPr/>
        </p:nvGrpSpPr>
        <p:grpSpPr>
          <a:xfrm>
            <a:off x="1508585" y="2573327"/>
            <a:ext cx="6381679" cy="2345660"/>
            <a:chOff x="375495" y="3074513"/>
            <a:chExt cx="8451005" cy="2613273"/>
          </a:xfrm>
        </p:grpSpPr>
        <p:sp>
          <p:nvSpPr>
            <p:cNvPr id="7" name="Isosceles Triangle 6"/>
            <p:cNvSpPr/>
            <p:nvPr/>
          </p:nvSpPr>
          <p:spPr>
            <a:xfrm>
              <a:off x="375495" y="3101726"/>
              <a:ext cx="8451005" cy="2586060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687286" y="3122042"/>
              <a:ext cx="5724071" cy="1734539"/>
            </a:xfrm>
            <a:prstGeom prst="triangle">
              <a:avLst>
                <a:gd name="adj" fmla="val 48914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054477" y="3074513"/>
              <a:ext cx="2924879" cy="935059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3720291" y="3342126"/>
              <a:ext cx="1592102" cy="905847"/>
              <a:chOff x="2551700" y="3136435"/>
              <a:chExt cx="1971707" cy="905847"/>
            </a:xfrm>
          </p:grpSpPr>
          <p:pic>
            <p:nvPicPr>
              <p:cNvPr id="24" name="Picture 23" descr="dr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1700" y="3136435"/>
                <a:ext cx="905847" cy="905847"/>
              </a:xfrm>
              <a:prstGeom prst="rect">
                <a:avLst/>
              </a:prstGeom>
            </p:spPr>
          </p:pic>
          <p:pic>
            <p:nvPicPr>
              <p:cNvPr id="25" name="Picture 24" descr="dram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560" y="3136435"/>
                <a:ext cx="905847" cy="905847"/>
              </a:xfrm>
              <a:prstGeom prst="rect">
                <a:avLst/>
              </a:prstGeom>
            </p:spPr>
          </p:pic>
        </p:grpSp>
        <p:grpSp>
          <p:nvGrpSpPr>
            <p:cNvPr id="6" name="Group 10"/>
            <p:cNvGrpSpPr/>
            <p:nvPr/>
          </p:nvGrpSpPr>
          <p:grpSpPr>
            <a:xfrm>
              <a:off x="2915072" y="4184473"/>
              <a:ext cx="3117752" cy="608608"/>
              <a:chOff x="2748327" y="4140075"/>
              <a:chExt cx="3423901" cy="716506"/>
            </a:xfrm>
          </p:grpSpPr>
          <p:pic>
            <p:nvPicPr>
              <p:cNvPr id="20" name="Picture 19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3257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1" name="Picture 20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0792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2" name="Picture 21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8327" y="4140075"/>
                <a:ext cx="716506" cy="716506"/>
              </a:xfrm>
              <a:prstGeom prst="rect">
                <a:avLst/>
              </a:prstGeom>
            </p:spPr>
          </p:pic>
          <p:pic>
            <p:nvPicPr>
              <p:cNvPr id="23" name="Picture 22" descr="ssd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5722" y="4140075"/>
                <a:ext cx="716506" cy="716506"/>
              </a:xfrm>
              <a:prstGeom prst="rect">
                <a:avLst/>
              </a:prstGeom>
            </p:spPr>
          </p:pic>
        </p:grpSp>
        <p:grpSp>
          <p:nvGrpSpPr>
            <p:cNvPr id="10" name="Group 11"/>
            <p:cNvGrpSpPr/>
            <p:nvPr/>
          </p:nvGrpSpPr>
          <p:grpSpPr>
            <a:xfrm>
              <a:off x="2014109" y="5034643"/>
              <a:ext cx="5052547" cy="564402"/>
              <a:chOff x="1558704" y="4947295"/>
              <a:chExt cx="5553057" cy="651750"/>
            </a:xfrm>
          </p:grpSpPr>
          <p:pic>
            <p:nvPicPr>
              <p:cNvPr id="13" name="Picture 12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9356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4" name="Picture 13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240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5" name="Picture 14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2472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6" name="Picture 15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704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7" name="Picture 16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588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8" name="Picture 17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3125" y="4947295"/>
                <a:ext cx="651750" cy="651750"/>
              </a:xfrm>
              <a:prstGeom prst="rect">
                <a:avLst/>
              </a:prstGeom>
            </p:spPr>
          </p:pic>
          <p:pic>
            <p:nvPicPr>
              <p:cNvPr id="19" name="Picture 18" descr="hd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0011" y="4947295"/>
                <a:ext cx="651750" cy="651750"/>
              </a:xfrm>
              <a:prstGeom prst="rect">
                <a:avLst/>
              </a:prstGeom>
            </p:spPr>
          </p:pic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269" y="1848020"/>
            <a:ext cx="694598" cy="10100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8541" y="2353031"/>
            <a:ext cx="921009" cy="921009"/>
          </a:xfrm>
          <a:prstGeom prst="rect">
            <a:avLst/>
          </a:prstGeom>
        </p:spPr>
      </p:pic>
      <p:sp>
        <p:nvSpPr>
          <p:cNvPr id="2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30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Transparent Naming</a:t>
            </a:r>
            <a:endParaRPr 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 descr="Screen Shot 2015-09-30 at 12.36.1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692"/>
            <a:ext cx="9144000" cy="5015975"/>
          </a:xfrm>
          <a:prstGeom prst="rect">
            <a:avLst/>
          </a:prstGeom>
        </p:spPr>
      </p:pic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98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Unified Namespace Across Under Storage Systems</a:t>
            </a:r>
            <a:endParaRPr 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 descr="Screen Shot 2015-09-30 at 12.36.26 A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0" y="1129567"/>
            <a:ext cx="8811593" cy="5068532"/>
          </a:xfrm>
          <a:prstGeom prst="rect">
            <a:avLst/>
          </a:prstGeom>
        </p:spPr>
      </p:pic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02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</a:t>
            </a:r>
            <a:r>
              <a:rPr lang="en-US" dirty="0"/>
              <a:t>Write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Easy </a:t>
            </a:r>
            <a:r>
              <a:rPr lang="en-US" dirty="0"/>
              <a:t>deployment </a:t>
            </a:r>
            <a:r>
              <a:rPr lang="en-US" dirty="0" smtClean="0"/>
              <a:t>with </a:t>
            </a:r>
            <a:r>
              <a:rPr lang="en-US" b="1" dirty="0" err="1" smtClean="0">
                <a:solidFill>
                  <a:srgbClr val="000000"/>
                </a:solidFill>
              </a:rPr>
              <a:t>Mesos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/>
              <a:t>and </a:t>
            </a:r>
            <a:r>
              <a:rPr lang="en-US" b="1" smtClean="0">
                <a:solidFill>
                  <a:srgbClr val="000000"/>
                </a:solidFill>
              </a:rPr>
              <a:t>YARN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Initial </a:t>
            </a:r>
            <a:r>
              <a:rPr lang="en-US" dirty="0"/>
              <a:t>Security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One </a:t>
            </a:r>
            <a:r>
              <a:rPr lang="en-US" dirty="0"/>
              <a:t>Command Cluster </a:t>
            </a:r>
            <a:r>
              <a:rPr lang="en-US" dirty="0" smtClean="0"/>
              <a:t>Deployment</a:t>
            </a:r>
          </a:p>
          <a:p>
            <a:r>
              <a:rPr lang="en-US" dirty="0" smtClean="0"/>
              <a:t>Metrics </a:t>
            </a:r>
            <a:r>
              <a:rPr lang="en-US" dirty="0"/>
              <a:t>Reporting for Clients, Workers, and </a:t>
            </a:r>
            <a:r>
              <a:rPr lang="en-US" dirty="0" smtClean="0"/>
              <a:t>Master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73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48" y="1341449"/>
            <a:ext cx="3737730" cy="4693555"/>
          </a:xfrm>
        </p:spPr>
        <p:txBody>
          <a:bodyPr/>
          <a:lstStyle/>
          <a:p>
            <a:r>
              <a:rPr lang="en-US" dirty="0" smtClean="0"/>
              <a:t>Bin Fan</a:t>
            </a:r>
          </a:p>
          <a:p>
            <a:endParaRPr lang="en-US" dirty="0"/>
          </a:p>
          <a:p>
            <a:r>
              <a:rPr lang="en-US" dirty="0" smtClean="0"/>
              <a:t>Tachyon Project Contributor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Software Engineer at Tachyon Nexus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33367" y="1351903"/>
            <a:ext cx="3737730" cy="46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73" tIns="41037" rIns="82073" bIns="41037" numCol="1" anchor="t" anchorCtr="0" compatLnSpc="1">
            <a:prstTxWarp prst="textNoShape">
              <a:avLst/>
            </a:prstTxWarp>
          </a:bodyPr>
          <a:lstStyle>
            <a:lvl1pPr marL="374029" indent="-3740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0386" indent="-31168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246753" indent="-24935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745453" indent="-2493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244149" indent="-24935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742851" indent="-2493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241548" indent="-2493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740252" indent="-2493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238956" indent="-2493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Arial" pitchFamily="34" charset="0"/>
            </a:pPr>
            <a:r>
              <a:rPr lang="en-US" sz="3200" dirty="0" smtClean="0"/>
              <a:t>Xiang Wen</a:t>
            </a:r>
          </a:p>
          <a:p>
            <a:pPr eaLnBrk="1" hangingPunct="1">
              <a:buFont typeface="Arial" pitchFamily="34" charset="0"/>
              <a:buNone/>
            </a:pPr>
            <a:endParaRPr lang="en-US" sz="3200" dirty="0" smtClean="0"/>
          </a:p>
          <a:p>
            <a:pPr eaLnBrk="1" hangingPunct="1">
              <a:buFont typeface="Arial" pitchFamily="34" charset="0"/>
            </a:pPr>
            <a:r>
              <a:rPr lang="en-US" sz="3200" dirty="0" smtClean="0"/>
              <a:t>From </a:t>
            </a:r>
            <a:r>
              <a:rPr lang="en-US" sz="3200" dirty="0" err="1" smtClean="0"/>
              <a:t>Baidu</a:t>
            </a:r>
            <a:r>
              <a:rPr lang="en-US" sz="3200" dirty="0" smtClean="0"/>
              <a:t> Big Data Department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z="3200" dirty="0" smtClean="0"/>
          </a:p>
          <a:p>
            <a:pPr eaLnBrk="1" hangingPunct="1">
              <a:buFont typeface="Arial" pitchFamily="34" charset="0"/>
            </a:pPr>
            <a:r>
              <a:rPr lang="en-US" sz="3200" dirty="0" smtClean="0"/>
              <a:t>Senior Software Engineer at </a:t>
            </a:r>
            <a:r>
              <a:rPr lang="en-US" sz="3200" dirty="0" err="1" smtClean="0"/>
              <a:t>Baidu</a:t>
            </a:r>
            <a:endParaRPr lang="en-US" sz="3200" dirty="0" smtClean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9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en-US" altLang="zh-CN" b="0" dirty="0" smtClean="0"/>
              <a:t>Rich </a:t>
            </a:r>
            <a:r>
              <a:rPr kumimoji="1" lang="en-US" altLang="zh-CN" dirty="0" smtClean="0"/>
              <a:t>Choice of </a:t>
            </a:r>
            <a:r>
              <a:rPr kumimoji="1" lang="en-US" altLang="zh-CN" b="0" dirty="0" smtClean="0"/>
              <a:t>Under Storage Supports</a:t>
            </a:r>
            <a:endParaRPr kumimoji="1" lang="zh-CN" altLang="en-US" b="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0" b="830"/>
          <a:stretch>
            <a:fillRect/>
          </a:stretch>
        </p:blipFill>
        <p:spPr>
          <a:xfrm>
            <a:off x="0" y="1774825"/>
            <a:ext cx="2051050" cy="1127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4114" y="1947954"/>
            <a:ext cx="3079937" cy="771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275" y="1774539"/>
            <a:ext cx="1470983" cy="11524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2451" y="3102306"/>
            <a:ext cx="1107806" cy="15301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4740" y="4862332"/>
            <a:ext cx="3124535" cy="976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7498" y="3235445"/>
            <a:ext cx="2582847" cy="947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04000" y="4705560"/>
            <a:ext cx="2540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50526" y="4934485"/>
            <a:ext cx="3510620" cy="739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3652" y="3102306"/>
            <a:ext cx="1624823" cy="1603255"/>
          </a:xfrm>
          <a:prstGeom prst="rect">
            <a:avLst/>
          </a:prstGeom>
        </p:spPr>
      </p:pic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60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How Easy to Use Tachyon in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504" y="2276872"/>
            <a:ext cx="882047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sz="2400" b="1" dirty="0" err="1" smtClean="0">
                <a:latin typeface="Consolas"/>
                <a:cs typeface="Consolas"/>
              </a:rPr>
              <a:t>scala</a:t>
            </a:r>
            <a:r>
              <a:rPr lang="en-US" sz="2400" b="1" dirty="0">
                <a:latin typeface="Consolas"/>
                <a:cs typeface="Consolas"/>
              </a:rPr>
              <a:t>&gt; </a:t>
            </a:r>
            <a:r>
              <a:rPr lang="en-US" sz="2400" b="1" dirty="0" err="1">
                <a:latin typeface="Consolas"/>
                <a:cs typeface="Consolas"/>
              </a:rPr>
              <a:t>val</a:t>
            </a:r>
            <a:r>
              <a:rPr lang="en-US" sz="2400" b="1" dirty="0">
                <a:latin typeface="Consolas"/>
                <a:cs typeface="Consolas"/>
              </a:rPr>
              <a:t> file = </a:t>
            </a:r>
            <a:r>
              <a:rPr lang="en-US" sz="2400" b="1" dirty="0" err="1">
                <a:latin typeface="Consolas"/>
                <a:cs typeface="Consolas"/>
              </a:rPr>
              <a:t>sc.textFile</a:t>
            </a:r>
            <a:r>
              <a:rPr lang="en-US" sz="2400" b="1" dirty="0">
                <a:latin typeface="Consolas"/>
                <a:cs typeface="Consolas"/>
              </a:rPr>
              <a:t>(“</a:t>
            </a:r>
            <a:r>
              <a:rPr lang="en-US" sz="2400" b="1" dirty="0" err="1">
                <a:latin typeface="Consolas"/>
                <a:cs typeface="Consolas"/>
              </a:rPr>
              <a:t>hdfs</a:t>
            </a:r>
            <a:r>
              <a:rPr lang="en-US" sz="2400" b="1" dirty="0">
                <a:latin typeface="Consolas"/>
                <a:cs typeface="Consolas"/>
              </a:rPr>
              <a:t>:/</a:t>
            </a:r>
            <a:r>
              <a:rPr lang="en-US" sz="2400" b="1" dirty="0" smtClean="0">
                <a:latin typeface="Consolas"/>
                <a:cs typeface="Consolas"/>
              </a:rPr>
              <a:t>/foo”</a:t>
            </a:r>
            <a:r>
              <a:rPr lang="en-US" sz="2400" b="1" dirty="0">
                <a:latin typeface="Consolas"/>
                <a:cs typeface="Consolas"/>
              </a:rPr>
              <a:t>)</a:t>
            </a:r>
          </a:p>
        </p:txBody>
      </p:sp>
      <p:pic>
        <p:nvPicPr>
          <p:cNvPr id="7" name="Picture 6" descr="Screen Shot 2014-01-06 at 1.33.01 P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58" y="476672"/>
            <a:ext cx="2338342" cy="124425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851920" y="2996952"/>
            <a:ext cx="618303" cy="1243982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4509120"/>
            <a:ext cx="882047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sz="2400" b="1" dirty="0" err="1" smtClean="0">
                <a:latin typeface="Consolas"/>
                <a:cs typeface="Consolas"/>
              </a:rPr>
              <a:t>scala</a:t>
            </a:r>
            <a:r>
              <a:rPr lang="en-US" sz="2400" b="1" dirty="0">
                <a:latin typeface="Consolas"/>
                <a:cs typeface="Consolas"/>
              </a:rPr>
              <a:t>&gt; </a:t>
            </a:r>
            <a:r>
              <a:rPr lang="en-US" sz="2400" b="1" dirty="0" err="1">
                <a:latin typeface="Consolas"/>
                <a:cs typeface="Consolas"/>
              </a:rPr>
              <a:t>val</a:t>
            </a:r>
            <a:r>
              <a:rPr lang="en-US" sz="2400" b="1" dirty="0">
                <a:latin typeface="Consolas"/>
                <a:cs typeface="Consolas"/>
              </a:rPr>
              <a:t> file = </a:t>
            </a:r>
            <a:r>
              <a:rPr lang="en-US" sz="2400" b="1" dirty="0" err="1">
                <a:latin typeface="Consolas"/>
                <a:cs typeface="Consolas"/>
              </a:rPr>
              <a:t>sc.textFile</a:t>
            </a:r>
            <a:r>
              <a:rPr lang="en-US" sz="2400" b="1" dirty="0">
                <a:latin typeface="Consolas"/>
                <a:cs typeface="Consolas"/>
              </a:rPr>
              <a:t>(</a:t>
            </a:r>
            <a:r>
              <a:rPr lang="en-US" sz="2400" b="1" dirty="0" smtClean="0">
                <a:latin typeface="Consolas"/>
                <a:cs typeface="Consolas"/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  <a:latin typeface="Consolas"/>
                <a:cs typeface="Consolas"/>
              </a:rPr>
              <a:t>tachyon</a:t>
            </a:r>
            <a:r>
              <a:rPr lang="en-US" sz="2400" b="1" dirty="0" smtClean="0">
                <a:latin typeface="Consolas"/>
                <a:cs typeface="Consolas"/>
              </a:rPr>
              <a:t>:</a:t>
            </a:r>
            <a:r>
              <a:rPr lang="en-US" sz="2400" b="1" dirty="0">
                <a:latin typeface="Consolas"/>
                <a:cs typeface="Consolas"/>
              </a:rPr>
              <a:t>/</a:t>
            </a:r>
            <a:r>
              <a:rPr lang="en-US" sz="2400" b="1" dirty="0" smtClean="0">
                <a:latin typeface="Consolas"/>
                <a:cs typeface="Consolas"/>
              </a:rPr>
              <a:t>/foo”</a:t>
            </a:r>
            <a:r>
              <a:rPr lang="en-US" sz="2400" b="1" dirty="0">
                <a:latin typeface="Consolas"/>
                <a:cs typeface="Consolas"/>
              </a:rPr>
              <a:t>)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5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0" dirty="0" smtClean="0">
                <a:solidFill>
                  <a:srgbClr val="000000"/>
                </a:solidFill>
              </a:rPr>
              <a:t>Use Case: a SAAS Company</a:t>
            </a:r>
            <a:endParaRPr kumimoji="1" lang="zh-CN" altLang="en-US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Framework: </a:t>
            </a:r>
            <a:r>
              <a:rPr kumimoji="1" lang="en-US" altLang="zh-CN" dirty="0" smtClean="0">
                <a:solidFill>
                  <a:srgbClr val="9BBB59"/>
                </a:solidFill>
              </a:rPr>
              <a:t>Impala</a:t>
            </a:r>
            <a:endParaRPr kumimoji="1" lang="en-US" altLang="zh-CN" dirty="0">
              <a:solidFill>
                <a:srgbClr val="9BBB59"/>
              </a:solidFill>
            </a:endParaRP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Under Storage: </a:t>
            </a:r>
            <a:r>
              <a:rPr kumimoji="1" lang="en-US" altLang="zh-CN" dirty="0" smtClean="0">
                <a:solidFill>
                  <a:srgbClr val="9BBB59"/>
                </a:solidFill>
              </a:rPr>
              <a:t>S3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Storage </a:t>
            </a:r>
            <a:r>
              <a:rPr kumimoji="1" lang="en-US" altLang="zh-CN" dirty="0"/>
              <a:t>Media: </a:t>
            </a:r>
            <a:r>
              <a:rPr kumimoji="1" lang="en-US" altLang="zh-CN" dirty="0">
                <a:solidFill>
                  <a:srgbClr val="9BBB59"/>
                </a:solidFill>
              </a:rPr>
              <a:t>MEM + </a:t>
            </a:r>
            <a:r>
              <a:rPr kumimoji="1" lang="en-US" altLang="zh-CN" dirty="0" smtClean="0">
                <a:solidFill>
                  <a:srgbClr val="9BBB59"/>
                </a:solidFill>
              </a:rPr>
              <a:t>SSD</a:t>
            </a:r>
            <a:endParaRPr kumimoji="1" lang="en-US" altLang="zh-CN" dirty="0">
              <a:solidFill>
                <a:srgbClr val="9BBB59"/>
              </a:solidFill>
            </a:endParaRPr>
          </a:p>
          <a:p>
            <a:endParaRPr kumimoji="1" lang="en-US" altLang="zh-CN" dirty="0" smtClean="0">
              <a:solidFill>
                <a:srgbClr val="FF0000"/>
              </a:solidFill>
            </a:endParaRPr>
          </a:p>
          <a:p>
            <a:r>
              <a:rPr kumimoji="1" lang="en-US" altLang="zh-CN" dirty="0" smtClean="0">
                <a:solidFill>
                  <a:srgbClr val="9BBB59"/>
                </a:solidFill>
              </a:rPr>
              <a:t>15x</a:t>
            </a:r>
            <a:r>
              <a:rPr kumimoji="1" lang="en-US" altLang="zh-CN" dirty="0" smtClean="0"/>
              <a:t> Performance Improvement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36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800" b="0" dirty="0" smtClean="0">
                <a:solidFill>
                  <a:srgbClr val="000000"/>
                </a:solidFill>
              </a:rPr>
              <a:t>Use Case: a Biotechnology Company</a:t>
            </a:r>
            <a:endParaRPr kumimoji="1" lang="zh-CN" altLang="en-US" sz="3800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Framework</a:t>
            </a:r>
            <a:r>
              <a:rPr kumimoji="1" lang="en-US" altLang="zh-CN" dirty="0" smtClean="0"/>
              <a:t>: </a:t>
            </a:r>
            <a:r>
              <a:rPr kumimoji="1" lang="en-US" altLang="zh-CN" dirty="0" smtClean="0">
                <a:solidFill>
                  <a:srgbClr val="9BBB59"/>
                </a:solidFill>
              </a:rPr>
              <a:t>Spark &amp; </a:t>
            </a:r>
            <a:r>
              <a:rPr kumimoji="1" lang="en-US" altLang="zh-CN" dirty="0" err="1" smtClean="0">
                <a:solidFill>
                  <a:srgbClr val="9BBB59"/>
                </a:solidFill>
              </a:rPr>
              <a:t>MapReduce</a:t>
            </a:r>
            <a:endParaRPr kumimoji="1" lang="en-US" altLang="zh-CN" dirty="0" smtClean="0">
              <a:solidFill>
                <a:srgbClr val="9BBB59"/>
              </a:solidFill>
            </a:endParaRPr>
          </a:p>
          <a:p>
            <a:endParaRPr kumimoji="1" lang="en-US" altLang="zh-CN" dirty="0"/>
          </a:p>
          <a:p>
            <a:r>
              <a:rPr kumimoji="1" lang="en-US" altLang="zh-CN" dirty="0" smtClean="0"/>
              <a:t>Under Storage: </a:t>
            </a:r>
            <a:r>
              <a:rPr kumimoji="1" lang="en-US" altLang="zh-CN" dirty="0" err="1" smtClean="0">
                <a:solidFill>
                  <a:srgbClr val="9BBB59"/>
                </a:solidFill>
              </a:rPr>
              <a:t>GlusterFS</a:t>
            </a:r>
            <a:endParaRPr kumimoji="1" lang="en-US" altLang="zh-CN" dirty="0" smtClean="0">
              <a:solidFill>
                <a:srgbClr val="9BBB59"/>
              </a:solidFill>
            </a:endParaRPr>
          </a:p>
          <a:p>
            <a:endParaRPr kumimoji="1" lang="en-US" altLang="zh-CN" dirty="0" smtClean="0"/>
          </a:p>
          <a:p>
            <a:r>
              <a:rPr kumimoji="1" lang="en-US" altLang="zh-CN" dirty="0"/>
              <a:t>Storage Media: </a:t>
            </a:r>
            <a:r>
              <a:rPr kumimoji="1" lang="en-US" altLang="zh-CN" dirty="0" smtClean="0">
                <a:solidFill>
                  <a:srgbClr val="9BBB59"/>
                </a:solidFill>
              </a:rPr>
              <a:t>MEM and SSD</a:t>
            </a:r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5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When Tachyon Meets Baidu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425355"/>
          </a:xfrm>
        </p:spPr>
        <p:txBody>
          <a:bodyPr/>
          <a:lstStyle/>
          <a:p>
            <a:pPr marL="383990" lvl="1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~</a:t>
            </a:r>
            <a:r>
              <a:rPr lang="en-US" sz="2600" b="1" dirty="0" smtClean="0">
                <a:solidFill>
                  <a:srgbClr val="FF0000"/>
                </a:solidFill>
              </a:rPr>
              <a:t> 100 nodes in deployment, &gt; 1 PB storage space</a:t>
            </a:r>
          </a:p>
        </p:txBody>
      </p:sp>
      <p:pic>
        <p:nvPicPr>
          <p:cNvPr id="5" name="Picture 4" descr="Screen Shot 2015-05-15 at 11.34.3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304495"/>
            <a:ext cx="6723610" cy="3662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923701"/>
            <a:ext cx="9144000" cy="845432"/>
          </a:xfrm>
          <a:prstGeom prst="rect">
            <a:avLst/>
          </a:prstGeom>
        </p:spPr>
        <p:txBody>
          <a:bodyPr wrap="square" lIns="75255" tIns="37628" rIns="75255" bIns="37628">
            <a:spAutoFit/>
          </a:bodyPr>
          <a:lstStyle/>
          <a:p>
            <a:pPr marL="383990" lvl="1"/>
            <a:endParaRPr lang="en-US" sz="2000" dirty="0"/>
          </a:p>
          <a:p>
            <a:pPr marL="383990" lvl="1"/>
            <a:r>
              <a:rPr lang="en-US" sz="3000" b="1" dirty="0">
                <a:solidFill>
                  <a:srgbClr val="FF0000"/>
                </a:solidFill>
              </a:rPr>
              <a:t>30X Acceleration of our Big Data Analytics </a:t>
            </a:r>
            <a:r>
              <a:rPr lang="en-US" sz="3000" b="1" dirty="0" smtClean="0">
                <a:solidFill>
                  <a:srgbClr val="FF0000"/>
                </a:solidFill>
              </a:rPr>
              <a:t>Workload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1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Agenda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Tachyon Basics &amp; New Features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Motivation</a:t>
            </a:r>
          </a:p>
          <a:p>
            <a:r>
              <a:rPr lang="en-US" dirty="0" smtClean="0"/>
              <a:t>Building an interactive data service</a:t>
            </a:r>
          </a:p>
          <a:p>
            <a:pPr lvl="1"/>
            <a:r>
              <a:rPr lang="en-US" sz="3200" dirty="0" smtClean="0"/>
              <a:t>Spark + Tachyon</a:t>
            </a:r>
          </a:p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6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AutoShape 2" descr="Image result for 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AutoShape 4" descr="Image result for 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" name="AutoShape 7" descr="Image result for 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" name="AutoShape 9" descr="Image result for log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" name="AutoShape 12" descr="Image result for log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0" y="2564904"/>
            <a:ext cx="1356880" cy="2745015"/>
            <a:chOff x="0" y="2924944"/>
            <a:chExt cx="1356880" cy="2745015"/>
          </a:xfrm>
        </p:grpSpPr>
        <p:sp>
          <p:nvSpPr>
            <p:cNvPr id="6" name="TextBox 5"/>
            <p:cNvSpPr txBox="1"/>
            <p:nvPr/>
          </p:nvSpPr>
          <p:spPr>
            <a:xfrm>
              <a:off x="259165" y="5085184"/>
              <a:ext cx="9284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 smtClean="0"/>
                <a:t>Logs</a:t>
              </a:r>
              <a:endParaRPr lang="zh-CN" altLang="en-US" dirty="0"/>
            </a:p>
          </p:txBody>
        </p:sp>
        <p:pic>
          <p:nvPicPr>
            <p:cNvPr id="1027" name="Picture 3" descr="C:\Users\wenxiang\AppData\Local\Microsoft\Windows\Temporary Internet Files\Content.IE5\4YZ0EQM3\logs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2924944"/>
              <a:ext cx="464602" cy="257080"/>
            </a:xfrm>
            <a:prstGeom prst="rect">
              <a:avLst/>
            </a:prstGeom>
            <a:noFill/>
          </p:spPr>
        </p:pic>
        <p:pic>
          <p:nvPicPr>
            <p:cNvPr id="1029" name="Picture 5" descr="C:\Users\wenxiang\AppData\Roaming\Tencent\Users\86835493\QQ\WinTemp\RichOle\R]SQBEKRB5JU])KA1B%QYV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29000"/>
              <a:ext cx="792088" cy="593302"/>
            </a:xfrm>
            <a:prstGeom prst="rect">
              <a:avLst/>
            </a:prstGeom>
            <a:noFill/>
          </p:spPr>
        </p:pic>
        <p:pic>
          <p:nvPicPr>
            <p:cNvPr id="1038" name="Picture 14" descr="C:\Users\wenxiang\AppData\Roaming\Tencent\Users\86835493\QQ\WinTemp\RichOle\9XLLX2PNEYHL}_`_{QLZ[2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4077072"/>
              <a:ext cx="961344" cy="720080"/>
            </a:xfrm>
            <a:prstGeom prst="rect">
              <a:avLst/>
            </a:prstGeom>
            <a:noFill/>
          </p:spPr>
        </p:pic>
      </p:grpSp>
      <p:grpSp>
        <p:nvGrpSpPr>
          <p:cNvPr id="34" name="组合 33"/>
          <p:cNvGrpSpPr/>
          <p:nvPr/>
        </p:nvGrpSpPr>
        <p:grpSpPr>
          <a:xfrm>
            <a:off x="2771800" y="980728"/>
            <a:ext cx="3600400" cy="2880320"/>
            <a:chOff x="2195736" y="1412776"/>
            <a:chExt cx="3600400" cy="2880320"/>
          </a:xfrm>
        </p:grpSpPr>
        <p:sp>
          <p:nvSpPr>
            <p:cNvPr id="7" name="TextBox 6"/>
            <p:cNvSpPr txBox="1"/>
            <p:nvPr/>
          </p:nvSpPr>
          <p:spPr>
            <a:xfrm>
              <a:off x="2195736" y="1412776"/>
              <a:ext cx="36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/>
                <a:t>Data Warehouse</a:t>
              </a:r>
              <a:endParaRPr lang="zh-CN" altLang="en-US" sz="3200" dirty="0"/>
            </a:p>
          </p:txBody>
        </p:sp>
        <p:pic>
          <p:nvPicPr>
            <p:cNvPr id="1039" name="Picture 15" descr="C:\Users\wenxiang\AppData\Roaming\Tencent\Users\86835493\QQ\WinTemp\RichOle\F4{2(B}8TXF$_6L~P9OL1E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1738" y="1988840"/>
              <a:ext cx="3584398" cy="2304256"/>
            </a:xfrm>
            <a:prstGeom prst="rect">
              <a:avLst/>
            </a:prstGeom>
            <a:noFill/>
          </p:spPr>
        </p:pic>
      </p:grpSp>
      <p:grpSp>
        <p:nvGrpSpPr>
          <p:cNvPr id="35" name="组合 34"/>
          <p:cNvGrpSpPr/>
          <p:nvPr/>
        </p:nvGrpSpPr>
        <p:grpSpPr>
          <a:xfrm>
            <a:off x="5292080" y="4797152"/>
            <a:ext cx="3602076" cy="1849998"/>
            <a:chOff x="5506428" y="4612049"/>
            <a:chExt cx="3602076" cy="1849998"/>
          </a:xfrm>
        </p:grpSpPr>
        <p:sp>
          <p:nvSpPr>
            <p:cNvPr id="9" name="TextBox 8"/>
            <p:cNvSpPr txBox="1"/>
            <p:nvPr/>
          </p:nvSpPr>
          <p:spPr>
            <a:xfrm>
              <a:off x="5506428" y="5877272"/>
              <a:ext cx="3602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Online Data Services</a:t>
              </a:r>
              <a:endParaRPr lang="zh-CN" altLang="en-US" sz="3200" dirty="0"/>
            </a:p>
          </p:txBody>
        </p:sp>
        <p:pic>
          <p:nvPicPr>
            <p:cNvPr id="1043" name="Picture 19" descr="C:\Users\wenxiang\AppData\Roaming\Tencent\Users\86835493\QQ\WinTemp\RichOle\[M4D)LBI%WYTN$P%5P4ITOW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60913" y="4612049"/>
              <a:ext cx="1264188" cy="548680"/>
            </a:xfrm>
            <a:prstGeom prst="rect">
              <a:avLst/>
            </a:prstGeom>
            <a:noFill/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29065" y="4828073"/>
              <a:ext cx="1219399" cy="93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22" descr="C:\Users\wenxiang\AppData\Roaming\Tencent\Users\86835493\QQ\WinTemp\RichOle\EP)H`DJM85V9Y0(UD80NZ_4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48945" y="5332129"/>
              <a:ext cx="560412" cy="473135"/>
            </a:xfrm>
            <a:prstGeom prst="rect">
              <a:avLst/>
            </a:prstGeom>
            <a:noFill/>
          </p:spPr>
        </p:pic>
      </p:grpSp>
      <p:sp>
        <p:nvSpPr>
          <p:cNvPr id="2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187624" y="2564904"/>
            <a:ext cx="1487138" cy="952085"/>
            <a:chOff x="755576" y="2990263"/>
            <a:chExt cx="1487138" cy="952085"/>
          </a:xfrm>
        </p:grpSpPr>
        <p:sp>
          <p:nvSpPr>
            <p:cNvPr id="24" name="虚尾箭头 23"/>
            <p:cNvSpPr/>
            <p:nvPr/>
          </p:nvSpPr>
          <p:spPr>
            <a:xfrm rot="19783859">
              <a:off x="1335696" y="2990263"/>
              <a:ext cx="675962" cy="484632"/>
            </a:xfrm>
            <a:prstGeom prst="striped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576" y="3573016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Hours or Days</a:t>
              </a:r>
              <a:endParaRPr lang="zh-CN" altLang="en-US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44208" y="3573016"/>
            <a:ext cx="745396" cy="951363"/>
            <a:chOff x="5933292" y="2348880"/>
            <a:chExt cx="745396" cy="951363"/>
          </a:xfrm>
        </p:grpSpPr>
        <p:sp>
          <p:nvSpPr>
            <p:cNvPr id="25" name="虚尾箭头 24"/>
            <p:cNvSpPr/>
            <p:nvPr/>
          </p:nvSpPr>
          <p:spPr>
            <a:xfrm rot="1285159">
              <a:off x="5933292" y="2815611"/>
              <a:ext cx="675962" cy="484632"/>
            </a:xfrm>
            <a:prstGeom prst="striped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0152" y="2348880"/>
              <a:ext cx="738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Hours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Frustrated data explorers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900" dirty="0" smtClean="0"/>
              <a:t>Example:</a:t>
            </a:r>
          </a:p>
          <a:p>
            <a:pPr lvl="1"/>
            <a:r>
              <a:rPr lang="en-US" altLang="zh-CN" sz="2500" dirty="0" smtClean="0"/>
              <a:t>John is a PM and he needs to keep track of the top user actions for a new feature</a:t>
            </a:r>
          </a:p>
          <a:p>
            <a:pPr lvl="1"/>
            <a:r>
              <a:rPr lang="en-US" altLang="zh-CN" sz="2500" dirty="0" smtClean="0"/>
              <a:t>Based on the top actions of the day, he will perform additional analysis</a:t>
            </a:r>
          </a:p>
          <a:p>
            <a:pPr lvl="1"/>
            <a:r>
              <a:rPr lang="en-US" altLang="zh-CN" sz="2500" dirty="0" smtClean="0"/>
              <a:t>But John is very frustrated that each query takes tens of minutes to finish</a:t>
            </a:r>
          </a:p>
          <a:p>
            <a:pPr lvl="1">
              <a:buNone/>
            </a:pPr>
            <a:endParaRPr lang="en-US" altLang="zh-CN" sz="2500" dirty="0" smtClean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4607308" cy="292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 dedicated service for data exploring</a:t>
            </a:r>
            <a:endParaRPr lang="zh-CN" altLang="en-US" dirty="0"/>
          </a:p>
        </p:txBody>
      </p:sp>
      <p:sp>
        <p:nvSpPr>
          <p:cNvPr id="25" name="内容占位符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500" dirty="0" smtClean="0"/>
              <a:t>Manages PBs of data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500" dirty="0" smtClean="0"/>
              <a:t>Most queries within one minute </a:t>
            </a:r>
          </a:p>
          <a:p>
            <a:endParaRPr lang="en-US" altLang="zh-CN" sz="2900" dirty="0" smtClean="0"/>
          </a:p>
          <a:p>
            <a:endParaRPr lang="zh-CN" altLang="en-US" dirty="0"/>
          </a:p>
        </p:txBody>
      </p:sp>
      <p:sp>
        <p:nvSpPr>
          <p:cNvPr id="3" name="AutoShape 2" descr="Image result for 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AutoShape 4" descr="Image result for 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" name="AutoShape 7" descr="Image result for 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" name="AutoShape 9" descr="Image result for log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" name="AutoShape 12" descr="Image result for log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45" name="Picture 21" descr="C:\Users\wenxiang\AppData\Roaming\Tencent\Users\86835493\QQ\WinTemp\RichOle\FV11JW%W)YXO0_9D378Q]F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564904"/>
            <a:ext cx="2097148" cy="1584176"/>
          </a:xfrm>
          <a:prstGeom prst="rect">
            <a:avLst/>
          </a:prstGeom>
          <a:noFill/>
        </p:spPr>
      </p:pic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User Scenario</a:t>
            </a:r>
            <a:br>
              <a:rPr lang="en-US" altLang="zh-CN" dirty="0" smtClean="0"/>
            </a:b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323528" y="1412776"/>
            <a:ext cx="4464496" cy="4608512"/>
            <a:chOff x="323528" y="1412776"/>
            <a:chExt cx="4464496" cy="4608512"/>
          </a:xfrm>
        </p:grpSpPr>
        <p:sp>
          <p:nvSpPr>
            <p:cNvPr id="7" name="圆角矩形 6"/>
            <p:cNvSpPr/>
            <p:nvPr/>
          </p:nvSpPr>
          <p:spPr>
            <a:xfrm>
              <a:off x="611560" y="3212976"/>
              <a:ext cx="3816424" cy="122413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8000" rIns="18000" bIns="18000" rtlCol="0" anchor="b" anchorCtr="0"/>
            <a:lstStyle/>
            <a:p>
              <a:pPr algn="ctr">
                <a:lnSpc>
                  <a:spcPct val="200000"/>
                </a:lnSpc>
              </a:pPr>
              <a:endParaRPr lang="zh-CN" altLang="en-US" sz="16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11560" y="2060848"/>
              <a:ext cx="2088232" cy="36004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Web Site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915816" y="2060848"/>
              <a:ext cx="1512168" cy="36004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Client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11560" y="4869160"/>
              <a:ext cx="1296144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Structured Logs</a:t>
              </a:r>
              <a:endParaRPr lang="zh-CN" altLang="en-US" dirty="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979712" y="4869160"/>
              <a:ext cx="1368152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Data </a:t>
              </a:r>
            </a:p>
            <a:p>
              <a:pPr algn="ctr"/>
              <a:r>
                <a:rPr lang="en-US" altLang="zh-CN" dirty="0" smtClean="0"/>
                <a:t>Warehouse</a:t>
              </a:r>
              <a:endParaRPr lang="zh-CN" altLang="en-US" dirty="0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419872" y="4869160"/>
              <a:ext cx="1008112" cy="8640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Data </a:t>
              </a:r>
            </a:p>
            <a:p>
              <a:pPr algn="ctr"/>
              <a:r>
                <a:rPr lang="en-US" altLang="zh-CN" dirty="0" smtClean="0"/>
                <a:t>Marts</a:t>
              </a:r>
              <a:endParaRPr lang="zh-CN" altLang="en-US" dirty="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11560" y="2708920"/>
              <a:ext cx="3816424" cy="36004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+mj-ea"/>
                  <a:ea typeface="+mj-ea"/>
                </a:rPr>
                <a:t>Magi</a:t>
              </a:r>
              <a:endParaRPr lang="zh-CN" altLang="en-US" sz="16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1560" y="3645024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 smtClean="0"/>
                <a:t>Pingo</a:t>
              </a:r>
              <a:r>
                <a:rPr lang="en-US" altLang="zh-CN" dirty="0" smtClean="0"/>
                <a:t> Service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323528" y="1412776"/>
              <a:ext cx="4464496" cy="46085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76056" y="1340768"/>
            <a:ext cx="4067944" cy="1437258"/>
            <a:chOff x="5076056" y="1340768"/>
            <a:chExt cx="4067944" cy="1437258"/>
          </a:xfrm>
        </p:grpSpPr>
        <p:sp>
          <p:nvSpPr>
            <p:cNvPr id="16" name="TextBox 15"/>
            <p:cNvSpPr txBox="1"/>
            <p:nvPr/>
          </p:nvSpPr>
          <p:spPr>
            <a:xfrm>
              <a:off x="5076056" y="1700808"/>
              <a:ext cx="4067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select </a:t>
              </a:r>
              <a:r>
                <a:rPr lang="en-US" altLang="zh-CN" sz="1600" dirty="0" err="1" smtClean="0"/>
                <a:t>some_action</a:t>
              </a:r>
              <a:r>
                <a:rPr lang="en-US" altLang="zh-CN" sz="1600" dirty="0" smtClean="0"/>
                <a:t>, count(*)  </a:t>
              </a:r>
            </a:p>
            <a:p>
              <a:r>
                <a:rPr lang="en-US" altLang="zh-CN" sz="1600" dirty="0" smtClean="0"/>
                <a:t>from </a:t>
              </a:r>
              <a:r>
                <a:rPr lang="en-US" altLang="zh-CN" sz="1600" dirty="0" err="1" smtClean="0"/>
                <a:t>event_table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where </a:t>
              </a:r>
              <a:r>
                <a:rPr lang="en-US" altLang="zh-CN" sz="1600" dirty="0" err="1" smtClean="0"/>
                <a:t>event_day</a:t>
              </a:r>
              <a:r>
                <a:rPr lang="en-US" altLang="zh-CN" sz="1600" dirty="0" smtClean="0"/>
                <a:t>=‘20151123’</a:t>
              </a:r>
            </a:p>
            <a:p>
              <a:r>
                <a:rPr lang="en-US" altLang="zh-CN" sz="1600" dirty="0" smtClean="0"/>
                <a:t>group by </a:t>
              </a:r>
              <a:r>
                <a:rPr lang="en-US" altLang="zh-CN" sz="1600" dirty="0" err="1" smtClean="0"/>
                <a:t>user_action</a:t>
              </a:r>
              <a:endParaRPr lang="zh-CN" alt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2160" y="1340768"/>
              <a:ext cx="1385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solidFill>
                    <a:srgbClr val="FF0000"/>
                  </a:solidFill>
                </a:rPr>
                <a:t>Have first try</a:t>
              </a:r>
              <a:endParaRPr lang="zh-CN" alt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76056" y="2924944"/>
            <a:ext cx="4067944" cy="1509266"/>
            <a:chOff x="5076056" y="2924944"/>
            <a:chExt cx="4067944" cy="1509266"/>
          </a:xfrm>
        </p:grpSpPr>
        <p:sp>
          <p:nvSpPr>
            <p:cNvPr id="18" name="TextBox 17"/>
            <p:cNvSpPr txBox="1"/>
            <p:nvPr/>
          </p:nvSpPr>
          <p:spPr>
            <a:xfrm>
              <a:off x="6012160" y="2924944"/>
              <a:ext cx="170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solidFill>
                    <a:srgbClr val="FF0000"/>
                  </a:solidFill>
                </a:rPr>
                <a:t>Try another way</a:t>
              </a:r>
              <a:endParaRPr lang="zh-CN" alt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6056" y="3356992"/>
              <a:ext cx="4067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select </a:t>
              </a:r>
              <a:r>
                <a:rPr lang="en-US" altLang="zh-CN" sz="1600" dirty="0" err="1" smtClean="0"/>
                <a:t>some_action</a:t>
              </a:r>
              <a:r>
                <a:rPr lang="en-US" altLang="zh-CN" sz="1600" dirty="0" smtClean="0"/>
                <a:t>, </a:t>
              </a:r>
              <a:r>
                <a:rPr lang="en-US" altLang="zh-CN" sz="1600" dirty="0" err="1" smtClean="0"/>
                <a:t>event_hour</a:t>
              </a:r>
              <a:r>
                <a:rPr lang="en-US" altLang="zh-CN" sz="1600" dirty="0" smtClean="0"/>
                <a:t>,  count(*)</a:t>
              </a:r>
            </a:p>
            <a:p>
              <a:r>
                <a:rPr lang="en-US" altLang="zh-CN" sz="1600" dirty="0" smtClean="0"/>
                <a:t>from  </a:t>
              </a:r>
              <a:r>
                <a:rPr lang="en-US" altLang="zh-CN" sz="1600" dirty="0" err="1" smtClean="0"/>
                <a:t>event_table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where </a:t>
              </a:r>
              <a:r>
                <a:rPr lang="en-US" altLang="zh-CN" sz="1600" dirty="0" err="1" smtClean="0"/>
                <a:t>event_day</a:t>
              </a:r>
              <a:r>
                <a:rPr lang="en-US" altLang="zh-CN" sz="1600" dirty="0" smtClean="0"/>
                <a:t>=‘20151123’</a:t>
              </a:r>
            </a:p>
            <a:p>
              <a:r>
                <a:rPr lang="en-US" altLang="zh-CN" sz="1600" dirty="0" smtClean="0"/>
                <a:t>group by </a:t>
              </a:r>
              <a:r>
                <a:rPr lang="en-US" altLang="zh-CN" sz="1600" dirty="0" err="1" smtClean="0"/>
                <a:t>user_action</a:t>
              </a:r>
              <a:r>
                <a:rPr lang="en-US" altLang="zh-CN" sz="1600" dirty="0" smtClean="0"/>
                <a:t>, </a:t>
              </a:r>
              <a:r>
                <a:rPr lang="en-US" altLang="zh-CN" sz="1600" dirty="0" err="1" smtClean="0"/>
                <a:t>event_hour</a:t>
              </a:r>
              <a:endParaRPr lang="zh-CN" altLang="en-US" sz="16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76056" y="4654877"/>
            <a:ext cx="4067944" cy="1726451"/>
            <a:chOff x="5076056" y="4654877"/>
            <a:chExt cx="4067944" cy="1726451"/>
          </a:xfrm>
        </p:grpSpPr>
        <p:sp>
          <p:nvSpPr>
            <p:cNvPr id="22" name="TextBox 21"/>
            <p:cNvSpPr txBox="1"/>
            <p:nvPr/>
          </p:nvSpPr>
          <p:spPr>
            <a:xfrm>
              <a:off x="5652120" y="4654877"/>
              <a:ext cx="32207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solidFill>
                    <a:srgbClr val="FF0000"/>
                  </a:solidFill>
                </a:rPr>
                <a:t>Not as expected!</a:t>
              </a:r>
            </a:p>
            <a:p>
              <a:r>
                <a:rPr lang="en-US" altLang="zh-CN" i="1" dirty="0" smtClean="0">
                  <a:solidFill>
                    <a:srgbClr val="FF0000"/>
                  </a:solidFill>
                </a:rPr>
                <a:t>See what happens in original log</a:t>
              </a:r>
              <a:endParaRPr lang="zh-CN" alt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6056" y="5304110"/>
              <a:ext cx="4067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select *</a:t>
              </a:r>
            </a:p>
            <a:p>
              <a:r>
                <a:rPr lang="en-US" altLang="zh-CN" sz="1600" dirty="0" smtClean="0"/>
                <a:t>from </a:t>
              </a:r>
              <a:r>
                <a:rPr lang="en-US" altLang="zh-CN" sz="1600" dirty="0" err="1" smtClean="0"/>
                <a:t>event_log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where </a:t>
              </a:r>
              <a:r>
                <a:rPr lang="en-US" altLang="zh-CN" sz="1400" dirty="0" err="1" smtClean="0"/>
                <a:t>event_day</a:t>
              </a:r>
              <a:r>
                <a:rPr lang="en-US" altLang="zh-CN" sz="1400" dirty="0" smtClean="0"/>
                <a:t>=‘20151123’ and </a:t>
              </a:r>
              <a:r>
                <a:rPr lang="en-US" altLang="zh-CN" sz="1400" dirty="0" err="1" smtClean="0"/>
                <a:t>event_hour</a:t>
              </a:r>
              <a:r>
                <a:rPr lang="en-US" altLang="zh-CN" sz="1400" dirty="0" smtClean="0"/>
                <a:t>=’01’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limit 10</a:t>
              </a:r>
              <a:endParaRPr lang="zh-CN" altLang="en-US" sz="1600" dirty="0"/>
            </a:p>
          </p:txBody>
        </p:sp>
      </p:grpSp>
      <p:sp>
        <p:nvSpPr>
          <p:cNvPr id="1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Team consists of Tachyon creators, top contributors</a:t>
            </a:r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Series A ($7.5 million) from Andreessen Horowitz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Committed to Tachyon Open Source Project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>
                <a:hlinkClick r:id="rId3"/>
              </a:rPr>
              <a:t>www.tachyonnexus.com</a:t>
            </a:r>
            <a:endParaRPr lang="en-US" sz="2800" dirty="0"/>
          </a:p>
        </p:txBody>
      </p:sp>
      <p:pic>
        <p:nvPicPr>
          <p:cNvPr id="5" name="Picture 4" descr="TNX-ID-logo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99" y="-27384"/>
            <a:ext cx="4177202" cy="16571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3399" y="1544217"/>
            <a:ext cx="184704" cy="584763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endParaRPr lang="en-US" sz="3200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31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Agenda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Tachyon Basics &amp; New Features</a:t>
            </a:r>
          </a:p>
          <a:p>
            <a:r>
              <a:rPr lang="en-US" dirty="0" smtClean="0"/>
              <a:t>Motivation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Building an interactive data service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Spark + Tachyon</a:t>
            </a:r>
          </a:p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6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Choose Spark as compute solution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1936345" y="5233937"/>
            <a:ext cx="5066705" cy="1097265"/>
            <a:chOff x="2578922" y="5328642"/>
            <a:chExt cx="6782876" cy="1152128"/>
          </a:xfrm>
        </p:grpSpPr>
        <p:sp>
          <p:nvSpPr>
            <p:cNvPr id="50" name="Rectangle 49"/>
            <p:cNvSpPr/>
            <p:nvPr/>
          </p:nvSpPr>
          <p:spPr>
            <a:xfrm>
              <a:off x="2592214" y="5328642"/>
              <a:ext cx="6769584" cy="6028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mbria"/>
                  <a:cs typeface="Cambria"/>
                </a:rPr>
                <a:t>Data Warehouse</a:t>
              </a:r>
              <a:endParaRPr lang="en-US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78922" y="5994647"/>
              <a:ext cx="6782876" cy="48612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BFS</a:t>
              </a:r>
              <a:endParaRPr lang="en-US" dirty="0"/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-55" y="1045095"/>
            <a:ext cx="9144110" cy="2109590"/>
            <a:chOff x="-74" y="889062"/>
            <a:chExt cx="12241360" cy="2215069"/>
          </a:xfrm>
        </p:grpSpPr>
        <p:grpSp>
          <p:nvGrpSpPr>
            <p:cNvPr id="5" name="Group 6"/>
            <p:cNvGrpSpPr/>
            <p:nvPr/>
          </p:nvGrpSpPr>
          <p:grpSpPr>
            <a:xfrm>
              <a:off x="7905724" y="889062"/>
              <a:ext cx="4335562" cy="2215069"/>
              <a:chOff x="6408638" y="1042263"/>
              <a:chExt cx="4335562" cy="221506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408638" y="1042263"/>
                <a:ext cx="4335562" cy="60203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Cambria"/>
                    <a:cs typeface="Cambria"/>
                  </a:rPr>
                  <a:t>Service Gate</a:t>
                </a:r>
                <a:endParaRPr lang="en-US" dirty="0">
                  <a:solidFill>
                    <a:schemeClr val="tx1"/>
                  </a:solidFill>
                  <a:latin typeface="Cambria"/>
                  <a:cs typeface="Cambria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408638" y="1800250"/>
                <a:ext cx="4335562" cy="1457082"/>
              </a:xfrm>
              <a:prstGeom prst="rect">
                <a:avLst/>
              </a:prstGeom>
            </p:spPr>
          </p:pic>
        </p:grpSp>
        <p:grpSp>
          <p:nvGrpSpPr>
            <p:cNvPr id="7" name="Group 10"/>
            <p:cNvGrpSpPr/>
            <p:nvPr/>
          </p:nvGrpSpPr>
          <p:grpSpPr>
            <a:xfrm>
              <a:off x="-74" y="1080170"/>
              <a:ext cx="4335562" cy="1775713"/>
              <a:chOff x="215950" y="1054155"/>
              <a:chExt cx="4335562" cy="177571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15950" y="1054155"/>
                <a:ext cx="4335562" cy="60203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Cambria"/>
                    <a:cs typeface="Cambria"/>
                  </a:rPr>
                  <a:t>Service Gate</a:t>
                </a:r>
                <a:endParaRPr lang="en-US" dirty="0">
                  <a:solidFill>
                    <a:schemeClr val="tx1"/>
                  </a:solidFill>
                  <a:latin typeface="Cambria"/>
                  <a:cs typeface="Cambria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5950" y="1812142"/>
                <a:ext cx="4335562" cy="432663"/>
              </a:xfrm>
              <a:prstGeom prst="rect">
                <a:avLst/>
              </a:prstGeom>
              <a:solidFill>
                <a:srgbClr val="31859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dirty="0" smtClean="0"/>
                  <a:t>Hive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15950" y="2397205"/>
                <a:ext cx="4335562" cy="43266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dirty="0" smtClean="0"/>
                  <a:t>Map Reduce</a:t>
                </a:r>
                <a:endParaRPr lang="en-US" dirty="0"/>
              </a:p>
            </p:txBody>
          </p:sp>
        </p:grpSp>
        <p:sp>
          <p:nvSpPr>
            <p:cNvPr id="27" name="Right Arrow 26"/>
            <p:cNvSpPr/>
            <p:nvPr/>
          </p:nvSpPr>
          <p:spPr>
            <a:xfrm>
              <a:off x="4464422" y="1877285"/>
              <a:ext cx="3024336" cy="310658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64422" y="1296194"/>
              <a:ext cx="3024336" cy="678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4X Improvement but not good enough!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0" y="3909053"/>
            <a:ext cx="9144110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1311" y="3429000"/>
            <a:ext cx="1784962" cy="351745"/>
          </a:xfrm>
          <a:prstGeom prst="rect">
            <a:avLst/>
          </a:prstGeom>
          <a:noFill/>
        </p:spPr>
        <p:txBody>
          <a:bodyPr wrap="square" lIns="75255" tIns="37628" rIns="75255" bIns="37628" rtlCol="0">
            <a:spAutoFit/>
          </a:bodyPr>
          <a:lstStyle/>
          <a:p>
            <a:r>
              <a:rPr lang="en-US" altLang="zh-CN" i="1" dirty="0" smtClean="0"/>
              <a:t>Compute </a:t>
            </a:r>
            <a:r>
              <a:rPr lang="en-US" i="1" dirty="0" smtClean="0"/>
              <a:t>Center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1311" y="4183369"/>
            <a:ext cx="1344722" cy="351745"/>
          </a:xfrm>
          <a:prstGeom prst="rect">
            <a:avLst/>
          </a:prstGeom>
          <a:noFill/>
        </p:spPr>
        <p:txBody>
          <a:bodyPr wrap="square" lIns="75255" tIns="37628" rIns="75255" bIns="37628" rtlCol="0">
            <a:spAutoFit/>
          </a:bodyPr>
          <a:lstStyle/>
          <a:p>
            <a:r>
              <a:rPr lang="en-US" i="1" dirty="0" smtClean="0"/>
              <a:t>Data Center</a:t>
            </a:r>
            <a:endParaRPr lang="en-US" i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5167" y="3121761"/>
            <a:ext cx="1385882" cy="1766954"/>
          </a:xfrm>
          <a:prstGeom prst="rect">
            <a:avLst/>
          </a:prstGeom>
        </p:spPr>
      </p:pic>
      <p:sp>
        <p:nvSpPr>
          <p:cNvPr id="2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925006" y="5040318"/>
            <a:ext cx="5083276" cy="1525800"/>
            <a:chOff x="5233341" y="5040318"/>
            <a:chExt cx="6777701" cy="1525800"/>
          </a:xfrm>
        </p:grpSpPr>
        <p:sp>
          <p:nvSpPr>
            <p:cNvPr id="50" name="Rectangle 49"/>
            <p:cNvSpPr/>
            <p:nvPr/>
          </p:nvSpPr>
          <p:spPr>
            <a:xfrm>
              <a:off x="5233341" y="5733713"/>
              <a:ext cx="6777701" cy="8324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mbria"/>
                  <a:cs typeface="Cambria"/>
                </a:rPr>
                <a:t>Baidu File </a:t>
              </a:r>
              <a:r>
                <a:rPr lang="en-US" sz="2000" dirty="0">
                  <a:solidFill>
                    <a:schemeClr val="bg1"/>
                  </a:solidFill>
                  <a:latin typeface="Cambria"/>
                  <a:cs typeface="Cambria"/>
                </a:rPr>
                <a:t>System </a:t>
              </a:r>
              <a:r>
                <a:rPr lang="en-US" sz="2000" dirty="0" smtClean="0">
                  <a:solidFill>
                    <a:schemeClr val="bg1"/>
                  </a:solidFill>
                  <a:latin typeface="Cambria"/>
                  <a:cs typeface="Cambria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  <a:latin typeface="Cambria"/>
                  <a:cs typeface="Cambria"/>
                </a:rPr>
                <a:t>B</a:t>
              </a:r>
              <a:r>
                <a:rPr lang="en-US" sz="2000" dirty="0" smtClean="0">
                  <a:solidFill>
                    <a:schemeClr val="bg1"/>
                  </a:solidFill>
                  <a:latin typeface="Cambria"/>
                  <a:cs typeface="Cambria"/>
                </a:rPr>
                <a:t>FS</a:t>
              </a:r>
              <a:r>
                <a:rPr lang="en-US" sz="2000" dirty="0">
                  <a:solidFill>
                    <a:schemeClr val="bg1"/>
                  </a:solidFill>
                  <a:latin typeface="Cambria"/>
                  <a:cs typeface="Cambria"/>
                </a:rPr>
                <a:t>)</a:t>
              </a:r>
              <a:br>
                <a:rPr lang="en-US" sz="2000" dirty="0">
                  <a:solidFill>
                    <a:schemeClr val="bg1"/>
                  </a:solidFill>
                  <a:latin typeface="Cambria"/>
                  <a:cs typeface="Cambria"/>
                </a:rPr>
              </a:br>
              <a:endParaRPr lang="en-US" dirty="0">
                <a:solidFill>
                  <a:schemeClr val="bg1"/>
                </a:solidFill>
                <a:latin typeface="Cambria"/>
                <a:cs typeface="Cambria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29542" y="5040318"/>
              <a:ext cx="4079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Data </a:t>
              </a:r>
              <a:r>
                <a:rPr lang="en-US" sz="2400" dirty="0" smtClean="0"/>
                <a:t>Center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Choose Tachyon as storage solution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01019" y="891575"/>
            <a:ext cx="5083276" cy="3084543"/>
            <a:chOff x="230900" y="1154626"/>
            <a:chExt cx="6777702" cy="3084543"/>
          </a:xfrm>
        </p:grpSpPr>
        <p:grpSp>
          <p:nvGrpSpPr>
            <p:cNvPr id="5" name="Group 5"/>
            <p:cNvGrpSpPr/>
            <p:nvPr/>
          </p:nvGrpSpPr>
          <p:grpSpPr>
            <a:xfrm>
              <a:off x="230900" y="1899808"/>
              <a:ext cx="6777702" cy="2339361"/>
              <a:chOff x="212798" y="1938297"/>
              <a:chExt cx="6777702" cy="233936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12798" y="1938297"/>
                <a:ext cx="3287251" cy="832405"/>
              </a:xfrm>
              <a:prstGeom prst="rect">
                <a:avLst/>
              </a:prstGeom>
              <a:gradFill>
                <a:gsLst>
                  <a:gs pos="3200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Spark Task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12798" y="2770702"/>
                <a:ext cx="3287251" cy="47580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Spark </a:t>
                </a:r>
                <a:r>
                  <a:rPr lang="en-US" sz="2000" dirty="0" err="1"/>
                  <a:t>mem</a:t>
                </a:r>
                <a:endParaRPr lang="en-US" sz="20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703249" y="1938297"/>
                <a:ext cx="3287251" cy="832405"/>
              </a:xfrm>
              <a:prstGeom prst="rect">
                <a:avLst/>
              </a:prstGeom>
              <a:gradFill>
                <a:gsLst>
                  <a:gs pos="3200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Spark Task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703249" y="2770702"/>
                <a:ext cx="3287251" cy="47580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Spark </a:t>
                </a:r>
                <a:r>
                  <a:rPr lang="en-US" sz="2000" dirty="0" err="1"/>
                  <a:t>mem</a:t>
                </a:r>
                <a:endParaRPr lang="en-US" sz="2000" dirty="0"/>
              </a:p>
            </p:txBody>
          </p:sp>
          <p:grpSp>
            <p:nvGrpSpPr>
              <p:cNvPr id="6" name="Group 27"/>
              <p:cNvGrpSpPr/>
              <p:nvPr/>
            </p:nvGrpSpPr>
            <p:grpSpPr>
              <a:xfrm>
                <a:off x="212799" y="3445253"/>
                <a:ext cx="6777701" cy="832405"/>
                <a:chOff x="3262318" y="4877719"/>
                <a:chExt cx="5083276" cy="832405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3262318" y="4877719"/>
                  <a:ext cx="5083276" cy="8324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40005" dist="22987" dir="5400000" algn="tl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Cambria"/>
                      <a:cs typeface="Cambria"/>
                    </a:rPr>
                    <a:t>HDFS</a:t>
                  </a:r>
                </a:p>
                <a:p>
                  <a:pPr algn="ctr"/>
                  <a:r>
                    <a:rPr lang="en-US" sz="2000" dirty="0">
                      <a:latin typeface="Cambria"/>
                      <a:cs typeface="Cambria"/>
                    </a:rPr>
                    <a:t>disk</a:t>
                  </a:r>
                  <a:endParaRPr lang="en-US" dirty="0">
                    <a:latin typeface="Cambria"/>
                    <a:cs typeface="Cambria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324005" y="4929551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1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320897" y="5315195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3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230760" y="4929551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2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227652" y="5315195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4</a:t>
                  </a:r>
                </a:p>
              </p:txBody>
            </p:sp>
          </p:grpSp>
          <p:grpSp>
            <p:nvGrpSpPr>
              <p:cNvPr id="8" name="Group 41"/>
              <p:cNvGrpSpPr/>
              <p:nvPr/>
            </p:nvGrpSpPr>
            <p:grpSpPr>
              <a:xfrm>
                <a:off x="212799" y="3445253"/>
                <a:ext cx="6777701" cy="832405"/>
                <a:chOff x="3262318" y="4877719"/>
                <a:chExt cx="5083276" cy="832405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3262318" y="4877719"/>
                  <a:ext cx="5083276" cy="83240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40005" dist="22987" dir="5400000" algn="tl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Tachyon</a:t>
                  </a:r>
                  <a:br>
                    <a:rPr lang="en-US" sz="20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</a:br>
                  <a:r>
                    <a:rPr lang="en-US" dirty="0" smtClean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in-memory</a:t>
                  </a:r>
                  <a:endParaRPr lang="en-US" dirty="0">
                    <a:solidFill>
                      <a:schemeClr val="tx1"/>
                    </a:solidFill>
                    <a:latin typeface="Cambria"/>
                    <a:cs typeface="Cambria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324005" y="4929551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1</a:t>
                  </a: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3320897" y="5315195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3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227652" y="5315195"/>
                  <a:ext cx="809826" cy="337901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300" dirty="0">
                      <a:solidFill>
                        <a:schemeClr val="tx1"/>
                      </a:solidFill>
                      <a:latin typeface="Cambria"/>
                      <a:cs typeface="Cambria"/>
                    </a:rPr>
                    <a:t>block 4</a:t>
                  </a:r>
                </a:p>
              </p:txBody>
            </p:sp>
          </p:grpSp>
          <p:cxnSp>
            <p:nvCxnSpPr>
              <p:cNvPr id="47" name="Straight Arrow Connector 46"/>
              <p:cNvCxnSpPr/>
              <p:nvPr/>
            </p:nvCxnSpPr>
            <p:spPr>
              <a:xfrm flipV="1">
                <a:off x="5171305" y="2767894"/>
                <a:ext cx="0" cy="803694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 w="sm" len="sm"/>
              </a:ln>
              <a:effectLst>
                <a:outerShdw blurRad="40000" dist="20000" dir="5400000" rotWithShape="0">
                  <a:srgbClr val="FF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788156" y="2770701"/>
                <a:ext cx="0" cy="803694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 w="sm" len="sm"/>
              </a:ln>
              <a:effectLst>
                <a:outerShdw blurRad="40000" dist="20000" dir="5400000" rotWithShape="0">
                  <a:srgbClr val="FF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885684" y="1154626"/>
              <a:ext cx="3732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Compute Center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98306" y="1443284"/>
            <a:ext cx="3506794" cy="2201206"/>
          </a:xfrm>
          <a:prstGeom prst="rect">
            <a:avLst/>
          </a:prstGeom>
          <a:noFill/>
        </p:spPr>
        <p:txBody>
          <a:bodyPr wrap="square" lIns="76798" tIns="38399" rIns="76798" bIns="38399" rtlCol="0">
            <a:spAutoFit/>
          </a:bodyPr>
          <a:lstStyle/>
          <a:p>
            <a:pPr marL="239993" indent="-239993">
              <a:buFont typeface="Arial"/>
              <a:buChar char="•"/>
            </a:pPr>
            <a:r>
              <a:rPr lang="en-US" sz="2000" dirty="0"/>
              <a:t>Read from remote data center: ~ 100 ~ 150 seconds</a:t>
            </a:r>
          </a:p>
          <a:p>
            <a:pPr marL="239993" indent="-239993">
              <a:buFont typeface="Arial"/>
              <a:buChar char="•"/>
            </a:pPr>
            <a:r>
              <a:rPr lang="en-US" sz="2000" dirty="0"/>
              <a:t>Read from Tachyon </a:t>
            </a:r>
            <a:r>
              <a:rPr lang="en-US" sz="2000" dirty="0" smtClean="0"/>
              <a:t>cluster local </a:t>
            </a:r>
            <a:r>
              <a:rPr lang="en-US" sz="2000" dirty="0"/>
              <a:t>node: 10 ~ 15 sec</a:t>
            </a:r>
          </a:p>
          <a:p>
            <a:pPr marL="239993" indent="-239993">
              <a:buFont typeface="Arial"/>
              <a:buChar char="•"/>
            </a:pPr>
            <a:r>
              <a:rPr lang="en-US" sz="2000" dirty="0"/>
              <a:t>Read from Tachyon </a:t>
            </a:r>
            <a:r>
              <a:rPr lang="en-US" sz="2000" dirty="0" smtClean="0"/>
              <a:t>machine local </a:t>
            </a:r>
            <a:r>
              <a:rPr lang="en-US" sz="2000" dirty="0"/>
              <a:t>node: ~ 5 sec</a:t>
            </a:r>
          </a:p>
          <a:p>
            <a:pPr marL="239993" indent="-239993">
              <a:buFont typeface="Arial"/>
              <a:buChar char="•"/>
            </a:pPr>
            <a:endParaRPr lang="en-US" dirty="0"/>
          </a:p>
        </p:txBody>
      </p:sp>
      <p:sp>
        <p:nvSpPr>
          <p:cNvPr id="55" name="Left Arrow 54"/>
          <p:cNvSpPr/>
          <p:nvPr/>
        </p:nvSpPr>
        <p:spPr>
          <a:xfrm rot="2489459">
            <a:off x="2116249" y="4835590"/>
            <a:ext cx="1846479" cy="341974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98" tIns="38399" rIns="76798" bIns="38399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03800" y="4209916"/>
            <a:ext cx="5522554" cy="537656"/>
          </a:xfrm>
          <a:prstGeom prst="rect">
            <a:avLst/>
          </a:prstGeom>
        </p:spPr>
        <p:txBody>
          <a:bodyPr wrap="square" lIns="75255" tIns="37628" rIns="75255" bIns="37628">
            <a:spAutoFit/>
          </a:bodyPr>
          <a:lstStyle/>
          <a:p>
            <a:r>
              <a:rPr lang="en-US" sz="3000" b="1" i="1" dirty="0" smtClean="0">
                <a:solidFill>
                  <a:srgbClr val="FF0000"/>
                </a:solidFill>
              </a:rPr>
              <a:t>Tachyon Brings 30X Speed-up !</a:t>
            </a:r>
            <a:endParaRPr lang="en-US" sz="3000" b="1" i="1" dirty="0"/>
          </a:p>
        </p:txBody>
      </p:sp>
      <p:sp>
        <p:nvSpPr>
          <p:cNvPr id="3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8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Overall Performance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437097"/>
              </p:ext>
            </p:extLst>
          </p:nvPr>
        </p:nvGraphicFramePr>
        <p:xfrm>
          <a:off x="161311" y="1920261"/>
          <a:ext cx="4572055" cy="356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47777" y="1935821"/>
            <a:ext cx="3173544" cy="1737984"/>
          </a:xfrm>
          <a:prstGeom prst="rect">
            <a:avLst/>
          </a:prstGeom>
          <a:noFill/>
        </p:spPr>
        <p:txBody>
          <a:bodyPr wrap="square" lIns="75255" tIns="37628" rIns="75255" bIns="37628" rtlCol="0">
            <a:spAutoFit/>
          </a:bodyPr>
          <a:lstStyle/>
          <a:p>
            <a:r>
              <a:rPr lang="en-US" b="1" u="sng" dirty="0" smtClean="0"/>
              <a:t>Setup:</a:t>
            </a:r>
          </a:p>
          <a:p>
            <a:pPr marL="282207" indent="-282207">
              <a:buFont typeface="+mj-lt"/>
              <a:buAutoNum type="arabicPeriod"/>
            </a:pPr>
            <a:r>
              <a:rPr lang="en-US" dirty="0" smtClean="0"/>
              <a:t>Use MR to query 6 TB of data</a:t>
            </a:r>
          </a:p>
          <a:p>
            <a:pPr marL="282207" indent="-282207">
              <a:buFont typeface="+mj-lt"/>
              <a:buAutoNum type="arabicPeriod"/>
            </a:pPr>
            <a:r>
              <a:rPr lang="en-US" dirty="0" smtClean="0"/>
              <a:t>Use Spark to query 6 TB of data</a:t>
            </a:r>
          </a:p>
          <a:p>
            <a:pPr marL="282207" indent="-282207">
              <a:buFont typeface="+mj-lt"/>
              <a:buAutoNum type="arabicPeriod"/>
            </a:pPr>
            <a:r>
              <a:rPr lang="en-US" dirty="0" smtClean="0"/>
              <a:t>Use Spark + Tachyon to query 6 TB of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7777" y="4594844"/>
            <a:ext cx="3173544" cy="1183987"/>
          </a:xfrm>
          <a:prstGeom prst="rect">
            <a:avLst/>
          </a:prstGeom>
          <a:noFill/>
        </p:spPr>
        <p:txBody>
          <a:bodyPr wrap="square" lIns="75255" tIns="37628" rIns="75255" bIns="37628" rtlCol="0">
            <a:spAutoFit/>
          </a:bodyPr>
          <a:lstStyle/>
          <a:p>
            <a:r>
              <a:rPr lang="en-US" b="1" u="sng" dirty="0" smtClean="0"/>
              <a:t>Results:</a:t>
            </a:r>
          </a:p>
          <a:p>
            <a:pPr marL="282207" indent="-282207">
              <a:buFont typeface="+mj-lt"/>
              <a:buAutoNum type="arabicPeriod"/>
            </a:pPr>
            <a:r>
              <a:rPr lang="en-US" dirty="0" smtClean="0"/>
              <a:t>Spark + Tachyon achieves </a:t>
            </a:r>
            <a:r>
              <a:rPr lang="en-US" dirty="0" smtClean="0">
                <a:solidFill>
                  <a:srgbClr val="FF0000"/>
                </a:solidFill>
              </a:rPr>
              <a:t>50-fold </a:t>
            </a:r>
            <a:r>
              <a:rPr lang="en-US" dirty="0" smtClean="0"/>
              <a:t>speedup compared to MR</a:t>
            </a:r>
            <a:endParaRPr 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8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91680" y="1628800"/>
            <a:ext cx="6408712" cy="3096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195736" y="4149080"/>
            <a:ext cx="187220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SparkContext</a:t>
            </a:r>
            <a:endParaRPr lang="zh-CN" altLang="en-US" sz="1600" dirty="0"/>
          </a:p>
        </p:txBody>
      </p:sp>
      <p:pic>
        <p:nvPicPr>
          <p:cNvPr id="8" name="Picture 2" descr="C:\Users\wenxiang\AppData\Local\Microsoft\Windows\Temporary Internet Files\Content.IE5\3JCS3CDV\User_icon_2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504056" cy="504056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2195736" y="2204864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Operation</a:t>
            </a:r>
          </a:p>
          <a:p>
            <a:pPr algn="ctr"/>
            <a:r>
              <a:rPr lang="en-US" altLang="zh-CN" dirty="0" smtClean="0"/>
              <a:t>Manager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012160" y="2204864"/>
            <a:ext cx="18002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View</a:t>
            </a:r>
          </a:p>
          <a:p>
            <a:pPr algn="ctr"/>
            <a:r>
              <a:rPr lang="en-US" altLang="zh-CN" dirty="0" smtClean="0"/>
              <a:t>Manager</a:t>
            </a:r>
            <a:endParaRPr lang="zh-CN" altLang="en-US" dirty="0"/>
          </a:p>
        </p:txBody>
      </p:sp>
      <p:sp>
        <p:nvSpPr>
          <p:cNvPr id="17" name="下箭头 16"/>
          <p:cNvSpPr/>
          <p:nvPr/>
        </p:nvSpPr>
        <p:spPr>
          <a:xfrm rot="18468462">
            <a:off x="2010022" y="1509582"/>
            <a:ext cx="127147" cy="503569"/>
          </a:xfrm>
          <a:prstGeom prst="downArrow">
            <a:avLst>
              <a:gd name="adj1" fmla="val 50000"/>
              <a:gd name="adj2" fmla="val 35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>
            <a:stCxn id="6" idx="4"/>
            <a:endCxn id="47" idx="0"/>
          </p:cNvCxnSpPr>
          <p:nvPr/>
        </p:nvCxnSpPr>
        <p:spPr>
          <a:xfrm flipH="1">
            <a:off x="1996623" y="4581128"/>
            <a:ext cx="1135217" cy="694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上下箭头 20"/>
          <p:cNvSpPr/>
          <p:nvPr/>
        </p:nvSpPr>
        <p:spPr>
          <a:xfrm rot="16200000">
            <a:off x="4894648" y="1735424"/>
            <a:ext cx="218800" cy="15841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35696" y="2924944"/>
            <a:ext cx="118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Run Query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357301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Build Cache</a:t>
            </a:r>
            <a:endParaRPr lang="zh-CN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941167"/>
            <a:ext cx="1040720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25"/>
          <p:cNvCxnSpPr>
            <a:stCxn id="13" idx="2"/>
            <a:endCxn id="40" idx="1"/>
          </p:cNvCxnSpPr>
          <p:nvPr/>
        </p:nvCxnSpPr>
        <p:spPr>
          <a:xfrm flipH="1">
            <a:off x="5364088" y="2852936"/>
            <a:ext cx="1548172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105208"/>
            <a:ext cx="526182" cy="26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Magnetic Disk 17"/>
          <p:cNvSpPr/>
          <p:nvPr/>
        </p:nvSpPr>
        <p:spPr>
          <a:xfrm>
            <a:off x="3851921" y="5805264"/>
            <a:ext cx="3096343" cy="936104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Data Warehouse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0" name="Magnetic Disk 17"/>
          <p:cNvSpPr/>
          <p:nvPr/>
        </p:nvSpPr>
        <p:spPr>
          <a:xfrm>
            <a:off x="4860032" y="5013176"/>
            <a:ext cx="1008112" cy="466919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Cache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42" name="直接连接符 41"/>
          <p:cNvCxnSpPr>
            <a:stCxn id="40" idx="3"/>
            <a:endCxn id="39" idx="1"/>
          </p:cNvCxnSpPr>
          <p:nvPr/>
        </p:nvCxnSpPr>
        <p:spPr>
          <a:xfrm>
            <a:off x="5364088" y="5480095"/>
            <a:ext cx="36005" cy="32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C:\Users\wenxiang\AppData\Local\Microsoft\Windows\Temporary Internet Files\Content.IE5\15VXWNDS\mainframe-146403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275286"/>
            <a:ext cx="465869" cy="890018"/>
          </a:xfrm>
          <a:prstGeom prst="rect">
            <a:avLst/>
          </a:prstGeom>
          <a:noFill/>
        </p:spPr>
      </p:pic>
      <p:pic>
        <p:nvPicPr>
          <p:cNvPr id="47" name="Picture 3" descr="C:\Users\wenxiang\AppData\Local\Microsoft\Windows\Temporary Internet Files\Content.IE5\15VXWNDS\mainframe-146403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275286"/>
            <a:ext cx="465869" cy="890018"/>
          </a:xfrm>
          <a:prstGeom prst="rect">
            <a:avLst/>
          </a:prstGeom>
          <a:noFill/>
        </p:spPr>
      </p:pic>
      <p:pic>
        <p:nvPicPr>
          <p:cNvPr id="48" name="Picture 3" descr="C:\Users\wenxiang\AppData\Local\Microsoft\Windows\Temporary Internet Files\Content.IE5\15VXWNDS\mainframe-146403_64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275286"/>
            <a:ext cx="465869" cy="890018"/>
          </a:xfrm>
          <a:prstGeom prst="rect">
            <a:avLst/>
          </a:prstGeom>
          <a:noFill/>
        </p:spPr>
      </p:pic>
      <p:sp>
        <p:nvSpPr>
          <p:cNvPr id="54" name="椭圆 53"/>
          <p:cNvSpPr/>
          <p:nvPr/>
        </p:nvSpPr>
        <p:spPr>
          <a:xfrm>
            <a:off x="2339752" y="3356992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Scheduler</a:t>
            </a:r>
            <a:endParaRPr lang="zh-CN" altLang="en-US" dirty="0"/>
          </a:p>
        </p:txBody>
      </p:sp>
      <p:cxnSp>
        <p:nvCxnSpPr>
          <p:cNvPr id="57" name="直接连接符 56"/>
          <p:cNvCxnSpPr>
            <a:stCxn id="54" idx="4"/>
            <a:endCxn id="6" idx="0"/>
          </p:cNvCxnSpPr>
          <p:nvPr/>
        </p:nvCxnSpPr>
        <p:spPr>
          <a:xfrm>
            <a:off x="3131840" y="38610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下箭头 62"/>
          <p:cNvSpPr/>
          <p:nvPr/>
        </p:nvSpPr>
        <p:spPr>
          <a:xfrm>
            <a:off x="3059832" y="2924944"/>
            <a:ext cx="144016" cy="360040"/>
          </a:xfrm>
          <a:prstGeom prst="downArrow">
            <a:avLst>
              <a:gd name="adj1" fmla="val 56572"/>
              <a:gd name="adj2" fmla="val 46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下箭头 63"/>
          <p:cNvSpPr/>
          <p:nvPr/>
        </p:nvSpPr>
        <p:spPr>
          <a:xfrm rot="4601149">
            <a:off x="5197583" y="2125936"/>
            <a:ext cx="206116" cy="2336716"/>
          </a:xfrm>
          <a:prstGeom prst="downArrow">
            <a:avLst>
              <a:gd name="adj1" fmla="val 56572"/>
              <a:gd name="adj2" fmla="val 46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4340929" y="2636912"/>
            <a:ext cx="138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Ask &amp; Profile</a:t>
            </a:r>
            <a:endParaRPr lang="zh-CN" altLang="en-US" dirty="0"/>
          </a:p>
        </p:txBody>
      </p:sp>
      <p:sp>
        <p:nvSpPr>
          <p:cNvPr id="66" name="下箭头 65"/>
          <p:cNvSpPr/>
          <p:nvPr/>
        </p:nvSpPr>
        <p:spPr>
          <a:xfrm rot="16402598">
            <a:off x="1371994" y="1837021"/>
            <a:ext cx="148008" cy="938728"/>
          </a:xfrm>
          <a:prstGeom prst="downArrow">
            <a:avLst>
              <a:gd name="adj1" fmla="val 50000"/>
              <a:gd name="adj2" fmla="val 35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下箭头 66"/>
          <p:cNvSpPr/>
          <p:nvPr/>
        </p:nvSpPr>
        <p:spPr>
          <a:xfrm rot="15451332">
            <a:off x="1455879" y="2469269"/>
            <a:ext cx="111563" cy="934061"/>
          </a:xfrm>
          <a:prstGeom prst="downArrow">
            <a:avLst>
              <a:gd name="adj1" fmla="val 50000"/>
              <a:gd name="adj2" fmla="val 35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" name="Picture 2" descr="C:\Users\wenxiang\AppData\Local\Microsoft\Windows\Temporary Internet Files\Content.IE5\3JCS3CDV\User_icon_2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504056" cy="504056"/>
          </a:xfrm>
          <a:prstGeom prst="rect">
            <a:avLst/>
          </a:prstGeom>
          <a:noFill/>
        </p:spPr>
      </p:pic>
      <p:pic>
        <p:nvPicPr>
          <p:cNvPr id="69" name="Picture 2" descr="C:\Users\wenxiang\AppData\Local\Microsoft\Windows\Temporary Internet Files\Content.IE5\3JCS3CDV\User_icon_2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504056" cy="504056"/>
          </a:xfrm>
          <a:prstGeom prst="rect">
            <a:avLst/>
          </a:prstGeom>
          <a:noFill/>
        </p:spPr>
      </p:pic>
      <p:sp>
        <p:nvSpPr>
          <p:cNvPr id="4098" name="AutoShape 2" descr="Hadoo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9" name="AutoShape 3" descr="C:\Users\wenxiang\AppData\Roaming\Tencent\Users\86835493\QQ\WinTemp\RichOle\1R~WS3F$A]]6X`%WQT$Y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0" name="AutoShape 4" descr="C:\Users\wenxiang\AppData\Roaming\Tencent\Users\86835493\QQ\WinTemp\RichOle\1R~WS3F$A]]6X`%WQT$Y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1" name="AutoShape 5" descr="C:\Users\wenxiang\AppData\Roaming\Tencent\Users\86835493\QQ\WinTemp\RichOle\1R~WS3F$A]]6X`%WQT$Y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2" name="AutoShape 6" descr="C:\Users\wenxiang\AppData\Roaming\Tencent\Users\86835493\QQ\WinTemp\RichOle\1R~WS3F$A]]6X`%WQT$Y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3" name="AutoShape 7" descr="C:\Users\wenxiang\AppData\Roaming\Tencent\Users\86835493\QQ\WinTemp\RichOle\1R~WS3F$A]]6X`%WQT$Y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4" name="AutoShape 8" descr="C:\Users\wenxiang\AppData\Roaming\Tencent\Users\86835493\QQ\WinTemp\RichOle\1R~WS3F$A]]6X`%WQT$Y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733256"/>
            <a:ext cx="152129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Catalyst helps to be ‘transparent’ </a:t>
            </a:r>
            <a:endParaRPr lang="zh-CN" altLang="en-US" dirty="0"/>
          </a:p>
        </p:txBody>
      </p:sp>
      <p:sp>
        <p:nvSpPr>
          <p:cNvPr id="1026" name="AutoShape 2" descr="Catalyst blog figur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 descr="Catalyst blog fig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737376" cy="1775668"/>
          </a:xfrm>
          <a:prstGeom prst="rect">
            <a:avLst/>
          </a:prstGeom>
          <a:noFill/>
        </p:spPr>
      </p:pic>
      <p:sp>
        <p:nvSpPr>
          <p:cNvPr id="5" name="矩形标注 4"/>
          <p:cNvSpPr/>
          <p:nvPr/>
        </p:nvSpPr>
        <p:spPr>
          <a:xfrm>
            <a:off x="107504" y="2996952"/>
            <a:ext cx="2520280" cy="936104"/>
          </a:xfrm>
          <a:prstGeom prst="wedgeRectCallout">
            <a:avLst>
              <a:gd name="adj1" fmla="val 37551"/>
              <a:gd name="adj2" fmla="val -63382"/>
            </a:avLst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467544" y="3068961"/>
            <a:ext cx="1872208" cy="288032"/>
          </a:xfrm>
          <a:prstGeom prst="flowChartProcess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lookupRelation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395536" y="3501008"/>
            <a:ext cx="2016224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CacheableRelation</a:t>
            </a:r>
            <a:endParaRPr lang="zh-CN" altLang="en-US" dirty="0"/>
          </a:p>
        </p:txBody>
      </p:sp>
      <p:cxnSp>
        <p:nvCxnSpPr>
          <p:cNvPr id="11" name="直接箭头连接符 10"/>
          <p:cNvCxnSpPr>
            <a:stCxn id="8" idx="2"/>
            <a:endCxn id="9" idx="0"/>
          </p:cNvCxnSpPr>
          <p:nvPr/>
        </p:nvCxnSpPr>
        <p:spPr>
          <a:xfrm>
            <a:off x="1403648" y="3356993"/>
            <a:ext cx="0" cy="14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标注 15"/>
          <p:cNvSpPr/>
          <p:nvPr/>
        </p:nvSpPr>
        <p:spPr>
          <a:xfrm>
            <a:off x="107504" y="4005064"/>
            <a:ext cx="8424936" cy="1656184"/>
          </a:xfrm>
          <a:prstGeom prst="wedgeRectCallout">
            <a:avLst>
              <a:gd name="adj1" fmla="val 6001"/>
              <a:gd name="adj2" fmla="val -150952"/>
            </a:avLst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4"/>
          <p:cNvSpPr/>
          <p:nvPr/>
        </p:nvSpPr>
        <p:spPr>
          <a:xfrm>
            <a:off x="2051720" y="5877272"/>
            <a:ext cx="2592288" cy="83240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mbria"/>
                <a:cs typeface="Cambria"/>
              </a:rPr>
              <a:t>Tachyon</a:t>
            </a:r>
            <a:endParaRPr lang="en-US" b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8" name="Magnetic Disk 17"/>
          <p:cNvSpPr/>
          <p:nvPr/>
        </p:nvSpPr>
        <p:spPr>
          <a:xfrm>
            <a:off x="5292080" y="5805264"/>
            <a:ext cx="2052655" cy="980728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HDFS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95536" y="4221088"/>
            <a:ext cx="2016224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Union</a:t>
            </a:r>
            <a:endParaRPr lang="zh-CN" altLang="en-US" dirty="0"/>
          </a:p>
        </p:txBody>
      </p:sp>
      <p:sp>
        <p:nvSpPr>
          <p:cNvPr id="26" name="圆角矩形 25"/>
          <p:cNvSpPr/>
          <p:nvPr/>
        </p:nvSpPr>
        <p:spPr>
          <a:xfrm>
            <a:off x="5220072" y="4077072"/>
            <a:ext cx="2160240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HiveTableScan</a:t>
            </a:r>
            <a:endParaRPr lang="en-US" altLang="zh-CN" dirty="0" smtClean="0"/>
          </a:p>
          <a:p>
            <a:pPr algn="ctr"/>
            <a:r>
              <a:rPr lang="en-US" altLang="zh-CN" sz="1400" i="1" dirty="0" err="1" smtClean="0">
                <a:solidFill>
                  <a:srgbClr val="FFC000"/>
                </a:solidFill>
              </a:rPr>
              <a:t>withUncachedPartitions</a:t>
            </a:r>
            <a:endParaRPr lang="zh-CN" altLang="en-US" sz="1400" i="1" dirty="0">
              <a:solidFill>
                <a:srgbClr val="FFC000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267744" y="4869160"/>
            <a:ext cx="2160240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HiveTableScan</a:t>
            </a:r>
            <a:endParaRPr lang="en-US" altLang="zh-CN" dirty="0" smtClean="0"/>
          </a:p>
          <a:p>
            <a:pPr algn="ctr"/>
            <a:r>
              <a:rPr lang="en-US" altLang="zh-CN" sz="1400" i="1" dirty="0" err="1" smtClean="0">
                <a:solidFill>
                  <a:srgbClr val="FFC000"/>
                </a:solidFill>
              </a:rPr>
              <a:t>withCachedPartitions</a:t>
            </a:r>
            <a:endParaRPr lang="zh-CN" altLang="en-US" sz="1400" i="1" dirty="0">
              <a:solidFill>
                <a:srgbClr val="FFC000"/>
              </a:solidFill>
            </a:endParaRPr>
          </a:p>
        </p:txBody>
      </p:sp>
      <p:cxnSp>
        <p:nvCxnSpPr>
          <p:cNvPr id="29" name="直接连接符 28"/>
          <p:cNvCxnSpPr>
            <a:stCxn id="25" idx="2"/>
            <a:endCxn id="27" idx="1"/>
          </p:cNvCxnSpPr>
          <p:nvPr/>
        </p:nvCxnSpPr>
        <p:spPr>
          <a:xfrm>
            <a:off x="1403648" y="4581128"/>
            <a:ext cx="864096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5" idx="3"/>
            <a:endCxn id="26" idx="1"/>
          </p:cNvCxnSpPr>
          <p:nvPr/>
        </p:nvCxnSpPr>
        <p:spPr>
          <a:xfrm>
            <a:off x="2411760" y="4401108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7" idx="2"/>
            <a:endCxn id="17" idx="0"/>
          </p:cNvCxnSpPr>
          <p:nvPr/>
        </p:nvCxnSpPr>
        <p:spPr>
          <a:xfrm>
            <a:off x="3347864" y="551723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6" idx="2"/>
            <a:endCxn id="18" idx="1"/>
          </p:cNvCxnSpPr>
          <p:nvPr/>
        </p:nvCxnSpPr>
        <p:spPr>
          <a:xfrm>
            <a:off x="6300192" y="4725144"/>
            <a:ext cx="1821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9" idx="2"/>
            <a:endCxn id="25" idx="0"/>
          </p:cNvCxnSpPr>
          <p:nvPr/>
        </p:nvCxnSpPr>
        <p:spPr>
          <a:xfrm>
            <a:off x="1403648" y="38610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Cache Policy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err="1" smtClean="0">
                <a:solidFill>
                  <a:srgbClr val="000000"/>
                </a:solidFill>
              </a:rPr>
              <a:t>Prefetch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Fetch the views daily in advance when system is idle</a:t>
            </a:r>
            <a:endParaRPr lang="en-US" altLang="zh-CN" dirty="0">
              <a:solidFill>
                <a:srgbClr val="00000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The views fetched are based on the pattern of the past query history profiling, e.g. 3 months query logs</a:t>
            </a:r>
          </a:p>
          <a:p>
            <a:pPr marL="457200" lvl="1" indent="0">
              <a:buNone/>
            </a:pP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On Demand caches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Fetch the views at runtime when system is serving regular queries.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Using machine learning to generate policy file monthly for views/tables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</a:rPr>
              <a:t>When a query is accessing some views, and parts of views match our pre-generated policy, those views will be cached at that time.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Hot Query: Cache Hit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/>
          </a:p>
        </p:txBody>
      </p:sp>
      <p:grpSp>
        <p:nvGrpSpPr>
          <p:cNvPr id="3" name="Group 33"/>
          <p:cNvGrpSpPr/>
          <p:nvPr/>
        </p:nvGrpSpPr>
        <p:grpSpPr>
          <a:xfrm>
            <a:off x="290257" y="1303049"/>
            <a:ext cx="7637335" cy="5212008"/>
            <a:chOff x="388571" y="1368202"/>
            <a:chExt cx="10224217" cy="5472608"/>
          </a:xfrm>
        </p:grpSpPr>
        <p:grpSp>
          <p:nvGrpSpPr>
            <p:cNvPr id="5" name="Group 19"/>
            <p:cNvGrpSpPr/>
            <p:nvPr/>
          </p:nvGrpSpPr>
          <p:grpSpPr>
            <a:xfrm>
              <a:off x="3600326" y="4176514"/>
              <a:ext cx="7012462" cy="2664296"/>
              <a:chOff x="3368233" y="4464546"/>
              <a:chExt cx="7012462" cy="266429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368233" y="4464546"/>
                <a:ext cx="7012462" cy="648072"/>
              </a:xfrm>
              <a:prstGeom prst="rect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ambria"/>
                    <a:cs typeface="Cambria"/>
                  </a:rPr>
                  <a:t>Spark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28318" y="6038793"/>
                <a:ext cx="3398859" cy="874025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  <a:latin typeface="Cambria"/>
                    <a:cs typeface="Cambria"/>
                  </a:rPr>
                  <a:t>Tachyon</a:t>
                </a:r>
                <a:endParaRPr lang="en-US" b="1" dirty="0">
                  <a:solidFill>
                    <a:srgbClr val="000000"/>
                  </a:solidFill>
                  <a:latin typeface="Cambria"/>
                  <a:cs typeface="Cambria"/>
                </a:endParaRPr>
              </a:p>
            </p:txBody>
          </p:sp>
          <p:sp>
            <p:nvSpPr>
              <p:cNvPr id="11" name="Left Arrow 10"/>
              <p:cNvSpPr/>
              <p:nvPr/>
            </p:nvSpPr>
            <p:spPr>
              <a:xfrm rot="16200000" flipV="1">
                <a:off x="4770563" y="5552846"/>
                <a:ext cx="926174" cy="45719"/>
              </a:xfrm>
              <a:prstGeom prst="leftArrow">
                <a:avLst/>
              </a:prstGeom>
              <a:solidFill>
                <a:srgbClr val="CCFFCC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3315" tIns="46657" rIns="93315" bIns="46657"/>
              <a:lstStyle/>
              <a:p>
                <a:endParaRPr lang="en-US"/>
              </a:p>
            </p:txBody>
          </p:sp>
          <p:sp>
            <p:nvSpPr>
              <p:cNvPr id="18" name="Magnetic Disk 17"/>
              <p:cNvSpPr/>
              <p:nvPr/>
            </p:nvSpPr>
            <p:spPr>
              <a:xfrm>
                <a:off x="7632774" y="5580060"/>
                <a:ext cx="2747921" cy="1548782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HDFS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eft Arrow 18"/>
              <p:cNvSpPr/>
              <p:nvPr/>
            </p:nvSpPr>
            <p:spPr>
              <a:xfrm rot="16200000">
                <a:off x="8715882" y="5321305"/>
                <a:ext cx="471791" cy="45719"/>
              </a:xfrm>
              <a:prstGeom prst="leftArrow">
                <a:avLst/>
              </a:prstGeom>
              <a:solidFill>
                <a:srgbClr val="CCFFCC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3315" tIns="46657" rIns="93315" bIns="46657"/>
              <a:lstStyle/>
              <a:p>
                <a:endParaRPr lang="en-US"/>
              </a:p>
            </p:txBody>
          </p:sp>
        </p:grpSp>
        <p:grpSp>
          <p:nvGrpSpPr>
            <p:cNvPr id="6" name="Group 20"/>
            <p:cNvGrpSpPr/>
            <p:nvPr/>
          </p:nvGrpSpPr>
          <p:grpSpPr>
            <a:xfrm>
              <a:off x="388571" y="1368202"/>
              <a:ext cx="3427779" cy="1527048"/>
              <a:chOff x="388571" y="1637225"/>
              <a:chExt cx="3427779" cy="134498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30504" y="2230463"/>
                <a:ext cx="3385846" cy="751747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Operation Manager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8571" y="1637225"/>
                <a:ext cx="3385846" cy="44194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Query UI</a:t>
                </a:r>
                <a:endParaRPr lang="en-US" sz="2000" dirty="0"/>
              </a:p>
            </p:txBody>
          </p:sp>
        </p:grpSp>
        <p:sp>
          <p:nvSpPr>
            <p:cNvPr id="22" name="Left Arrow 21"/>
            <p:cNvSpPr/>
            <p:nvPr/>
          </p:nvSpPr>
          <p:spPr>
            <a:xfrm rot="10800000">
              <a:off x="3781569" y="2373060"/>
              <a:ext cx="1834980" cy="45720"/>
            </a:xfrm>
            <a:prstGeom prst="leftArrow">
              <a:avLst/>
            </a:prstGeom>
            <a:solidFill>
              <a:srgbClr val="CCFFCC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3315" tIns="46657" rIns="93315" bIns="46657"/>
            <a:lstStyle/>
            <a:p>
              <a:endParaRPr lang="en-US"/>
            </a:p>
          </p:txBody>
        </p:sp>
        <p:cxnSp>
          <p:nvCxnSpPr>
            <p:cNvPr id="24" name="Elbow Connector 23"/>
            <p:cNvCxnSpPr>
              <a:endCxn id="15" idx="1"/>
            </p:cNvCxnSpPr>
            <p:nvPr/>
          </p:nvCxnSpPr>
          <p:spPr>
            <a:xfrm rot="16200000" flipH="1">
              <a:off x="1242018" y="3669381"/>
              <a:ext cx="3292524" cy="1744261"/>
            </a:xfrm>
            <a:prstGeom prst="bentConnector2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Left Arrow 29"/>
            <p:cNvSpPr/>
            <p:nvPr/>
          </p:nvSpPr>
          <p:spPr>
            <a:xfrm rot="16200000" flipV="1">
              <a:off x="6052609" y="3513022"/>
              <a:ext cx="1281264" cy="45719"/>
            </a:xfrm>
            <a:prstGeom prst="leftArrow">
              <a:avLst/>
            </a:prstGeom>
            <a:solidFill>
              <a:srgbClr val="CCFFCC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3315" tIns="46657" rIns="93315" bIns="46657"/>
            <a:lstStyle/>
            <a:p>
              <a:endParaRPr lang="en-US"/>
            </a:p>
          </p:txBody>
        </p:sp>
        <p:grpSp>
          <p:nvGrpSpPr>
            <p:cNvPr id="8" name="Group 32"/>
            <p:cNvGrpSpPr/>
            <p:nvPr/>
          </p:nvGrpSpPr>
          <p:grpSpPr>
            <a:xfrm>
              <a:off x="5616550" y="2021225"/>
              <a:ext cx="3744415" cy="874025"/>
              <a:chOff x="5616550" y="2021225"/>
              <a:chExt cx="3744415" cy="87402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616550" y="2021225"/>
                <a:ext cx="2063472" cy="874025"/>
              </a:xfrm>
              <a:prstGeom prst="rect">
                <a:avLst/>
              </a:prstGeom>
              <a:solidFill>
                <a:srgbClr val="C6D9F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View Manager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Magnetic Disk 30"/>
              <p:cNvSpPr/>
              <p:nvPr/>
            </p:nvSpPr>
            <p:spPr>
              <a:xfrm>
                <a:off x="7864866" y="2041743"/>
                <a:ext cx="1496099" cy="822960"/>
              </a:xfrm>
              <a:prstGeom prst="flowChartMagneticDisk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b="1" dirty="0" smtClean="0">
                    <a:solidFill>
                      <a:srgbClr val="000000"/>
                    </a:solidFill>
                  </a:rPr>
                  <a:t>Cache Meta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" name="Bent Arrow 3"/>
          <p:cNvSpPr/>
          <p:nvPr/>
        </p:nvSpPr>
        <p:spPr>
          <a:xfrm rot="16200000">
            <a:off x="-96088" y="3266712"/>
            <a:ext cx="3012750" cy="2240061"/>
          </a:xfrm>
          <a:prstGeom prst="bentArrow">
            <a:avLst>
              <a:gd name="adj1" fmla="val 12291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55" tIns="37628" rIns="75255" bIns="3762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Cold Query: Cache Miss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灯片编号占位符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/>
          </a:p>
        </p:txBody>
      </p:sp>
      <p:grpSp>
        <p:nvGrpSpPr>
          <p:cNvPr id="5" name="Group 33"/>
          <p:cNvGrpSpPr/>
          <p:nvPr/>
        </p:nvGrpSpPr>
        <p:grpSpPr>
          <a:xfrm>
            <a:off x="290257" y="1303049"/>
            <a:ext cx="7637335" cy="5212008"/>
            <a:chOff x="388571" y="1368202"/>
            <a:chExt cx="10224217" cy="5472608"/>
          </a:xfrm>
        </p:grpSpPr>
        <p:grpSp>
          <p:nvGrpSpPr>
            <p:cNvPr id="6" name="Group 19"/>
            <p:cNvGrpSpPr/>
            <p:nvPr/>
          </p:nvGrpSpPr>
          <p:grpSpPr>
            <a:xfrm>
              <a:off x="3600326" y="4176514"/>
              <a:ext cx="7012462" cy="2664296"/>
              <a:chOff x="3368233" y="4464546"/>
              <a:chExt cx="7012462" cy="266429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368233" y="4464546"/>
                <a:ext cx="7012462" cy="648072"/>
              </a:xfrm>
              <a:prstGeom prst="rect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ambria"/>
                    <a:cs typeface="Cambria"/>
                  </a:rPr>
                  <a:t>Spark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28318" y="6038793"/>
                <a:ext cx="3398859" cy="874025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  <a:latin typeface="Cambria"/>
                    <a:cs typeface="Cambria"/>
                  </a:rPr>
                  <a:t>Tachyon</a:t>
                </a:r>
                <a:endParaRPr lang="en-US" b="1" dirty="0">
                  <a:solidFill>
                    <a:srgbClr val="000000"/>
                  </a:solidFill>
                  <a:latin typeface="Cambria"/>
                  <a:cs typeface="Cambria"/>
                </a:endParaRPr>
              </a:p>
            </p:txBody>
          </p:sp>
          <p:sp>
            <p:nvSpPr>
              <p:cNvPr id="11" name="Left Arrow 10"/>
              <p:cNvSpPr/>
              <p:nvPr/>
            </p:nvSpPr>
            <p:spPr>
              <a:xfrm rot="16200000" flipV="1">
                <a:off x="4770563" y="5552846"/>
                <a:ext cx="926174" cy="45719"/>
              </a:xfrm>
              <a:prstGeom prst="leftArrow">
                <a:avLst/>
              </a:prstGeom>
              <a:solidFill>
                <a:srgbClr val="CCFFCC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3315" tIns="46657" rIns="93315" bIns="46657"/>
              <a:lstStyle/>
              <a:p>
                <a:endParaRPr lang="en-US"/>
              </a:p>
            </p:txBody>
          </p:sp>
          <p:sp>
            <p:nvSpPr>
              <p:cNvPr id="18" name="Magnetic Disk 17"/>
              <p:cNvSpPr/>
              <p:nvPr/>
            </p:nvSpPr>
            <p:spPr>
              <a:xfrm>
                <a:off x="7632774" y="5580060"/>
                <a:ext cx="2747921" cy="1548782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HDFS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eft Arrow 18"/>
              <p:cNvSpPr/>
              <p:nvPr/>
            </p:nvSpPr>
            <p:spPr>
              <a:xfrm rot="16200000">
                <a:off x="8715882" y="5321305"/>
                <a:ext cx="471791" cy="45719"/>
              </a:xfrm>
              <a:prstGeom prst="leftArrow">
                <a:avLst/>
              </a:prstGeom>
              <a:solidFill>
                <a:srgbClr val="CCFFCC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3315" tIns="46657" rIns="93315" bIns="46657"/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388571" y="1368202"/>
              <a:ext cx="3427779" cy="1527048"/>
              <a:chOff x="388571" y="1637225"/>
              <a:chExt cx="3427779" cy="134498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30504" y="2230463"/>
                <a:ext cx="3385846" cy="751747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Operation Manager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8571" y="1637225"/>
                <a:ext cx="3385846" cy="44194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Query UI</a:t>
                </a:r>
                <a:endParaRPr lang="en-US" sz="2000" dirty="0"/>
              </a:p>
            </p:txBody>
          </p:sp>
        </p:grpSp>
        <p:sp>
          <p:nvSpPr>
            <p:cNvPr id="22" name="Left Arrow 21"/>
            <p:cNvSpPr/>
            <p:nvPr/>
          </p:nvSpPr>
          <p:spPr>
            <a:xfrm rot="10800000">
              <a:off x="3781569" y="2373060"/>
              <a:ext cx="1834980" cy="45720"/>
            </a:xfrm>
            <a:prstGeom prst="leftArrow">
              <a:avLst/>
            </a:prstGeom>
            <a:solidFill>
              <a:srgbClr val="CCFFCC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3315" tIns="46657" rIns="93315" bIns="46657"/>
            <a:lstStyle/>
            <a:p>
              <a:endParaRPr lang="en-US"/>
            </a:p>
          </p:txBody>
        </p:sp>
        <p:cxnSp>
          <p:nvCxnSpPr>
            <p:cNvPr id="24" name="Elbow Connector 23"/>
            <p:cNvCxnSpPr>
              <a:endCxn id="15" idx="1"/>
            </p:cNvCxnSpPr>
            <p:nvPr/>
          </p:nvCxnSpPr>
          <p:spPr>
            <a:xfrm rot="16200000" flipH="1">
              <a:off x="1242018" y="3669381"/>
              <a:ext cx="3292524" cy="1744261"/>
            </a:xfrm>
            <a:prstGeom prst="bentConnector2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Left Arrow 29"/>
            <p:cNvSpPr/>
            <p:nvPr/>
          </p:nvSpPr>
          <p:spPr>
            <a:xfrm rot="16200000" flipV="1">
              <a:off x="6052609" y="3513022"/>
              <a:ext cx="1281264" cy="45719"/>
            </a:xfrm>
            <a:prstGeom prst="leftArrow">
              <a:avLst/>
            </a:prstGeom>
            <a:solidFill>
              <a:srgbClr val="CCFFCC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3315" tIns="46657" rIns="93315" bIns="46657"/>
            <a:lstStyle/>
            <a:p>
              <a:endParaRPr lang="en-US"/>
            </a:p>
          </p:txBody>
        </p:sp>
        <p:grpSp>
          <p:nvGrpSpPr>
            <p:cNvPr id="9" name="Group 32"/>
            <p:cNvGrpSpPr/>
            <p:nvPr/>
          </p:nvGrpSpPr>
          <p:grpSpPr>
            <a:xfrm>
              <a:off x="5616550" y="2021225"/>
              <a:ext cx="3744415" cy="874025"/>
              <a:chOff x="5616550" y="2021225"/>
              <a:chExt cx="3744415" cy="87402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616550" y="2021225"/>
                <a:ext cx="2063472" cy="874025"/>
              </a:xfrm>
              <a:prstGeom prst="rect">
                <a:avLst/>
              </a:prstGeom>
              <a:solidFill>
                <a:srgbClr val="C6D9F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View Manager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Magnetic Disk 30"/>
              <p:cNvSpPr/>
              <p:nvPr/>
            </p:nvSpPr>
            <p:spPr>
              <a:xfrm>
                <a:off x="7864866" y="2041743"/>
                <a:ext cx="1496099" cy="822960"/>
              </a:xfrm>
              <a:prstGeom prst="flowChartMagneticDisk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b="1" dirty="0" smtClean="0">
                    <a:solidFill>
                      <a:srgbClr val="000000"/>
                    </a:solidFill>
                  </a:rPr>
                  <a:t>Cache Meta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Curved Down Arrow 2"/>
          <p:cNvSpPr/>
          <p:nvPr/>
        </p:nvSpPr>
        <p:spPr>
          <a:xfrm flipH="1">
            <a:off x="3926534" y="3634738"/>
            <a:ext cx="2635654" cy="1842178"/>
          </a:xfrm>
          <a:prstGeom prst="curvedDownArrow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55" tIns="37628" rIns="75255" bIns="3762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flipH="1">
            <a:off x="2774817" y="1780927"/>
            <a:ext cx="4432838" cy="3362549"/>
          </a:xfrm>
          <a:prstGeom prst="bentArrow">
            <a:avLst>
              <a:gd name="adj1" fmla="val 10286"/>
              <a:gd name="adj2" fmla="val 22139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55" tIns="37628" rIns="75255" bIns="3762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2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Daily Stats with Cache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000" dirty="0" smtClean="0">
                <a:solidFill>
                  <a:srgbClr val="000000"/>
                </a:solidFill>
              </a:rPr>
              <a:t>Daily</a:t>
            </a:r>
          </a:p>
          <a:p>
            <a:pPr lvl="1"/>
            <a:r>
              <a:rPr lang="en-US" altLang="zh-CN" sz="2600" dirty="0" smtClean="0">
                <a:solidFill>
                  <a:srgbClr val="000000"/>
                </a:solidFill>
              </a:rPr>
              <a:t>Table</a:t>
            </a:r>
          </a:p>
          <a:p>
            <a:pPr lvl="2"/>
            <a:r>
              <a:rPr lang="en-US" altLang="zh-CN" sz="2200" dirty="0" smtClean="0">
                <a:solidFill>
                  <a:srgbClr val="000000"/>
                </a:solidFill>
              </a:rPr>
              <a:t>Queries: 100 – 300</a:t>
            </a:r>
          </a:p>
          <a:p>
            <a:pPr lvl="2"/>
            <a:r>
              <a:rPr lang="en-US" altLang="zh-CN" sz="2200" dirty="0" smtClean="0">
                <a:solidFill>
                  <a:srgbClr val="000000"/>
                </a:solidFill>
              </a:rPr>
              <a:t>Hit Rate: ~40%</a:t>
            </a:r>
          </a:p>
          <a:p>
            <a:pPr lvl="1"/>
            <a:r>
              <a:rPr lang="en-US" altLang="zh-CN" sz="2600" dirty="0" smtClean="0">
                <a:solidFill>
                  <a:srgbClr val="000000"/>
                </a:solidFill>
              </a:rPr>
              <a:t>Partition</a:t>
            </a:r>
          </a:p>
          <a:p>
            <a:pPr lvl="2"/>
            <a:r>
              <a:rPr lang="en-US" altLang="zh-CN" sz="2200" dirty="0" smtClean="0">
                <a:solidFill>
                  <a:srgbClr val="000000"/>
                </a:solidFill>
              </a:rPr>
              <a:t>Queries: 80K – 120K</a:t>
            </a:r>
          </a:p>
          <a:p>
            <a:pPr lvl="2"/>
            <a:r>
              <a:rPr lang="en-US" altLang="zh-CN" sz="2200" dirty="0" smtClean="0">
                <a:solidFill>
                  <a:srgbClr val="000000"/>
                </a:solidFill>
              </a:rPr>
              <a:t>Hit Rate: ~40 – 50%</a:t>
            </a:r>
            <a:endParaRPr lang="en-US" altLang="zh-CN" sz="2600" dirty="0">
              <a:solidFill>
                <a:srgbClr val="000000"/>
              </a:solidFill>
            </a:endParaRPr>
          </a:p>
          <a:p>
            <a:r>
              <a:rPr lang="en-US" altLang="zh-CN" sz="3000" dirty="0" smtClean="0">
                <a:solidFill>
                  <a:srgbClr val="000000"/>
                </a:solidFill>
              </a:rPr>
              <a:t>Performance with Cache</a:t>
            </a:r>
          </a:p>
          <a:p>
            <a:pPr lvl="1"/>
            <a:r>
              <a:rPr lang="en-US" altLang="zh-CN" sz="2600" dirty="0" err="1" smtClean="0">
                <a:solidFill>
                  <a:srgbClr val="000000"/>
                </a:solidFill>
              </a:rPr>
              <a:t>avg</a:t>
            </a:r>
            <a:r>
              <a:rPr lang="en-US" altLang="zh-CN" sz="2600" dirty="0" smtClean="0">
                <a:solidFill>
                  <a:srgbClr val="000000"/>
                </a:solidFill>
              </a:rPr>
              <a:t> 2 - 3  time faster than without Cache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92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Agenda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Tachyon Basics &amp; New Features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Motivation</a:t>
            </a:r>
            <a:endParaRPr lang="en-US" dirty="0" smtClean="0"/>
          </a:p>
          <a:p>
            <a:r>
              <a:rPr lang="en-US" dirty="0" smtClean="0"/>
              <a:t>Building an interactive data service</a:t>
            </a:r>
          </a:p>
          <a:p>
            <a:pPr lvl="1"/>
            <a:r>
              <a:rPr lang="en-US" sz="3200" dirty="0" smtClean="0"/>
              <a:t>Spark + Tachyon</a:t>
            </a:r>
          </a:p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6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Agenda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Tachyon Basics &amp; New Features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Building an interactive data service</a:t>
            </a:r>
          </a:p>
          <a:p>
            <a:pPr lvl="1"/>
            <a:r>
              <a:rPr lang="en-US" sz="3200" dirty="0" smtClean="0"/>
              <a:t>Spark + Tachyon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Future Works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6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Improve Caching System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Extended Meta Service</a:t>
            </a:r>
          </a:p>
          <a:p>
            <a:pPr lvl="1"/>
            <a:r>
              <a:rPr lang="en-US" altLang="zh-CN" dirty="0" smtClean="0"/>
              <a:t>Improve legacy schema/input-format</a:t>
            </a:r>
          </a:p>
          <a:p>
            <a:pPr lvl="1"/>
            <a:r>
              <a:rPr lang="en-US" dirty="0" smtClean="0"/>
              <a:t>Load block meta into cache layer</a:t>
            </a:r>
          </a:p>
          <a:p>
            <a:pPr lvl="1"/>
            <a:r>
              <a:rPr lang="en-US" dirty="0" smtClean="0"/>
              <a:t>Index / Materialized View</a:t>
            </a:r>
          </a:p>
          <a:p>
            <a:r>
              <a:rPr lang="en-US" dirty="0" smtClean="0"/>
              <a:t>Cost Based Caching/Optimizing</a:t>
            </a:r>
          </a:p>
          <a:p>
            <a:pPr lvl="1"/>
            <a:r>
              <a:rPr lang="en-US" dirty="0" smtClean="0"/>
              <a:t>Better performance, hit rate &amp; execution</a:t>
            </a:r>
          </a:p>
          <a:p>
            <a:pPr lvl="1"/>
            <a:r>
              <a:rPr lang="en-US" dirty="0" smtClean="0"/>
              <a:t>Lower storage needs for cache layer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33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User Scenario 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If John is data scientist</a:t>
            </a:r>
          </a:p>
          <a:p>
            <a:pPr lvl="1"/>
            <a:r>
              <a:rPr lang="en-US" altLang="zh-CN" dirty="0" smtClean="0"/>
              <a:t>Need a way to construct dataset conveniently </a:t>
            </a:r>
          </a:p>
          <a:p>
            <a:pPr lvl="1"/>
            <a:r>
              <a:rPr lang="en-US" altLang="zh-CN" dirty="0" smtClean="0"/>
              <a:t>Usually have many tries with same dataset</a:t>
            </a:r>
          </a:p>
          <a:p>
            <a:r>
              <a:rPr lang="en-US" altLang="zh-CN" dirty="0" smtClean="0"/>
              <a:t>An interactive system should help a lot</a:t>
            </a:r>
          </a:p>
          <a:p>
            <a:pPr lvl="1"/>
            <a:r>
              <a:rPr lang="en-US" altLang="zh-CN" dirty="0" smtClean="0"/>
              <a:t>Spark is an ideal solution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Hardware assisted </a:t>
            </a:r>
            <a:br>
              <a:rPr lang="en-US" altLang="zh-CN" dirty="0" smtClean="0"/>
            </a:br>
            <a:r>
              <a:rPr lang="en-US" altLang="zh-CN" dirty="0" smtClean="0"/>
              <a:t>big data infrastructure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Hardware</a:t>
            </a:r>
          </a:p>
          <a:p>
            <a:pPr lvl="1"/>
            <a:r>
              <a:rPr lang="en-US" altLang="zh-CN" dirty="0" smtClean="0"/>
              <a:t>GPU</a:t>
            </a:r>
          </a:p>
          <a:p>
            <a:pPr lvl="1"/>
            <a:r>
              <a:rPr lang="en-US" altLang="zh-CN" dirty="0" smtClean="0"/>
              <a:t>FPGA</a:t>
            </a:r>
          </a:p>
          <a:p>
            <a:r>
              <a:rPr lang="en-US" altLang="zh-CN" dirty="0" smtClean="0"/>
              <a:t>Applications</a:t>
            </a:r>
          </a:p>
          <a:p>
            <a:pPr lvl="1"/>
            <a:r>
              <a:rPr lang="en-US" altLang="zh-CN" dirty="0" smtClean="0"/>
              <a:t>Accelerate common SQL and ML operators</a:t>
            </a:r>
          </a:p>
          <a:p>
            <a:pPr lvl="1"/>
            <a:r>
              <a:rPr lang="en-US" altLang="zh-CN" dirty="0" err="1" smtClean="0"/>
              <a:t>TableScan</a:t>
            </a:r>
            <a:r>
              <a:rPr lang="en-US" altLang="zh-CN" dirty="0" smtClean="0"/>
              <a:t> &amp;&amp; </a:t>
            </a:r>
            <a:r>
              <a:rPr lang="en-US" altLang="zh-CN" dirty="0" err="1" smtClean="0"/>
              <a:t>InputFormat</a:t>
            </a:r>
            <a:r>
              <a:rPr lang="en-US" altLang="zh-CN" dirty="0" smtClean="0"/>
              <a:t> &amp;&amp; </a:t>
            </a:r>
            <a:r>
              <a:rPr lang="en-US" altLang="zh-CN" dirty="0" err="1" smtClean="0"/>
              <a:t>Serde</a:t>
            </a:r>
            <a:endParaRPr lang="en-US" altLang="zh-CN" dirty="0" smtClean="0"/>
          </a:p>
          <a:p>
            <a:r>
              <a:rPr lang="en-US" altLang="zh-CN" dirty="0" smtClean="0"/>
              <a:t>Lower down the cost</a:t>
            </a:r>
          </a:p>
          <a:p>
            <a:pPr lvl="1"/>
            <a:r>
              <a:rPr lang="en-US" altLang="zh-CN" dirty="0" smtClean="0"/>
              <a:t>10 dollars for big data</a:t>
            </a:r>
          </a:p>
          <a:p>
            <a:pPr lvl="1"/>
            <a:r>
              <a:rPr lang="en-US" altLang="zh-CN" dirty="0" smtClean="0"/>
              <a:t>1 more dollar for interactive big data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43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44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Tachyon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Started at UC Berkeley </a:t>
            </a:r>
            <a:r>
              <a:rPr lang="en-US" altLang="zh-CN" dirty="0" err="1"/>
              <a:t>AMPLab</a:t>
            </a:r>
            <a:endParaRPr lang="en-US" altLang="zh-CN" dirty="0"/>
          </a:p>
          <a:p>
            <a:pPr lvl="1"/>
            <a:r>
              <a:rPr lang="en-US" altLang="zh-CN" dirty="0"/>
              <a:t>From summer </a:t>
            </a:r>
            <a:r>
              <a:rPr lang="en-US" altLang="zh-CN" dirty="0" smtClean="0"/>
              <a:t>2012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Open sourced</a:t>
            </a:r>
          </a:p>
          <a:p>
            <a:pPr lvl="1"/>
            <a:r>
              <a:rPr lang="en-US" altLang="zh-CN" dirty="0"/>
              <a:t>April 2013 (two and half years ago)</a:t>
            </a:r>
          </a:p>
          <a:p>
            <a:pPr lvl="1"/>
            <a:r>
              <a:rPr lang="en-US" altLang="zh-CN" dirty="0"/>
              <a:t>Apache License 2.0</a:t>
            </a:r>
          </a:p>
          <a:p>
            <a:pPr lvl="1"/>
            <a:r>
              <a:rPr lang="en-US" altLang="zh-CN" dirty="0"/>
              <a:t>Latest Release: Version 0.8.2 (November 2015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68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8FF"/>
              </a:clrFrom>
              <a:clrTo>
                <a:srgbClr val="F9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03" y="1196752"/>
            <a:ext cx="9144000" cy="2790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Helvetica Neue"/>
                <a:ea typeface="ＭＳ Ｐゴシック" charset="-128"/>
                <a:cs typeface="Helvetica Neue"/>
              </a:rPr>
              <a:t>One </a:t>
            </a:r>
            <a:r>
              <a:rPr lang="en-US" sz="2800" dirty="0">
                <a:latin typeface="Helvetica Neue"/>
                <a:ea typeface="ＭＳ Ｐゴシック" charset="-128"/>
                <a:cs typeface="Helvetica Neue"/>
              </a:rPr>
              <a:t>of the </a:t>
            </a:r>
            <a:r>
              <a:rPr lang="en-US" sz="2800" dirty="0">
                <a:solidFill>
                  <a:srgbClr val="9BBB59"/>
                </a:solidFill>
                <a:latin typeface="Helvetica Neue"/>
                <a:ea typeface="ＭＳ Ｐゴシック" charset="-128"/>
                <a:cs typeface="Helvetica Neue"/>
              </a:rPr>
              <a:t>Fastest </a:t>
            </a:r>
            <a:r>
              <a:rPr lang="en-US" sz="2800" dirty="0">
                <a:latin typeface="Helvetica Neue"/>
                <a:ea typeface="ＭＳ Ｐゴシック" charset="-128"/>
                <a:cs typeface="Helvetica Neue"/>
              </a:rPr>
              <a:t>Growing</a:t>
            </a:r>
            <a:br>
              <a:rPr lang="en-US" sz="2800" dirty="0">
                <a:latin typeface="Helvetica Neue"/>
                <a:ea typeface="ＭＳ Ｐゴシック" charset="-128"/>
                <a:cs typeface="Helvetica Neue"/>
              </a:rPr>
            </a:br>
            <a:r>
              <a:rPr lang="en-US" sz="2800" dirty="0">
                <a:latin typeface="Helvetica Neue"/>
                <a:ea typeface="ＭＳ Ｐゴシック" charset="-128"/>
                <a:cs typeface="Helvetica Neue"/>
              </a:rPr>
              <a:t>Big </a:t>
            </a:r>
            <a:r>
              <a:rPr lang="en-US" sz="2800" dirty="0" smtClean="0">
                <a:latin typeface="Helvetica Neue"/>
                <a:ea typeface="ＭＳ Ｐゴシック" charset="-128"/>
                <a:cs typeface="Helvetica Neue"/>
              </a:rPr>
              <a:t>Data Open </a:t>
            </a:r>
            <a:r>
              <a:rPr lang="en-US" sz="2800" dirty="0">
                <a:latin typeface="Helvetica Neue"/>
                <a:ea typeface="ＭＳ Ｐゴシック" charset="-128"/>
                <a:cs typeface="Helvetica Neue"/>
              </a:rPr>
              <a:t>Source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4437112"/>
            <a:ext cx="9143999" cy="153887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5400" dirty="0" smtClean="0">
                <a:latin typeface="Helvetica Neue"/>
                <a:ea typeface="ＭＳ Ｐゴシック" charset="-128"/>
                <a:cs typeface="Helvetica Neue"/>
              </a:rPr>
              <a:t>&gt; </a:t>
            </a:r>
            <a:r>
              <a:rPr lang="en-US" sz="5400" dirty="0" smtClean="0">
                <a:solidFill>
                  <a:srgbClr val="9BBB59"/>
                </a:solidFill>
                <a:latin typeface="Helvetica Neue"/>
                <a:ea typeface="ＭＳ Ｐゴシック" charset="-128"/>
                <a:cs typeface="Helvetica Neue"/>
              </a:rPr>
              <a:t>170 </a:t>
            </a:r>
            <a:r>
              <a:rPr lang="en-US" sz="5400" dirty="0" smtClean="0">
                <a:latin typeface="Helvetica Neue"/>
                <a:ea typeface="ＭＳ Ｐゴシック" charset="-128"/>
                <a:cs typeface="Helvetica Neue"/>
              </a:rPr>
              <a:t>Contributors (v0.8)</a:t>
            </a:r>
          </a:p>
          <a:p>
            <a:r>
              <a:rPr lang="en-US" sz="4000" dirty="0" smtClean="0">
                <a:latin typeface="Helvetica Neue"/>
                <a:ea typeface="ＭＳ Ｐゴシック" charset="-128"/>
                <a:cs typeface="Helvetica Neue"/>
              </a:rPr>
              <a:t>     </a:t>
            </a:r>
            <a:r>
              <a:rPr lang="zh-CN" altLang="en-US" sz="4000" dirty="0">
                <a:latin typeface="Helvetica Neue"/>
                <a:ea typeface="ＭＳ Ｐゴシック" charset="-128"/>
                <a:cs typeface="Helvetica Neue"/>
              </a:rPr>
              <a:t> </a:t>
            </a:r>
            <a:r>
              <a:rPr lang="en-US" sz="4000" dirty="0" smtClean="0">
                <a:solidFill>
                  <a:srgbClr val="9BBB59"/>
                </a:solidFill>
                <a:latin typeface="Helvetica Neue"/>
                <a:ea typeface="ＭＳ Ｐゴシック" charset="-128"/>
                <a:cs typeface="Helvetica Neue"/>
              </a:rPr>
              <a:t>3x </a:t>
            </a:r>
            <a:r>
              <a:rPr lang="en-US" sz="4000" dirty="0" smtClean="0">
                <a:latin typeface="Helvetica Neue"/>
                <a:ea typeface="ＭＳ Ｐゴシック" charset="-128"/>
                <a:cs typeface="Helvetica Neue"/>
              </a:rPr>
              <a:t>increment over the last year</a:t>
            </a:r>
            <a:endParaRPr lang="en-US" sz="4000" dirty="0">
              <a:latin typeface="Helvetica Neue"/>
              <a:ea typeface="ＭＳ Ｐゴシック" charset="-128"/>
              <a:cs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3933056"/>
            <a:ext cx="6175262" cy="523208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r>
              <a:rPr lang="en-US" sz="2800" b="1" dirty="0">
                <a:hlinkClick r:id="rId4"/>
              </a:rPr>
              <a:t>http://tachyon-project.org/community</a:t>
            </a:r>
            <a:r>
              <a:rPr lang="en-US" sz="2800" b="1" dirty="0" smtClean="0">
                <a:hlinkClick r:id="rId4"/>
              </a:rPr>
              <a:t>/</a:t>
            </a:r>
            <a:endParaRPr lang="en-US" sz="2800" b="1" dirty="0" smtClean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8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ray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69" y="3244072"/>
            <a:ext cx="2288139" cy="432767"/>
          </a:xfrm>
          <a:prstGeom prst="rect">
            <a:avLst/>
          </a:prstGeom>
        </p:spPr>
      </p:pic>
      <p:pic>
        <p:nvPicPr>
          <p:cNvPr id="28" name="Picture 27" descr="berkeley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79" y="3474446"/>
            <a:ext cx="2667270" cy="8335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5543" y="4021561"/>
            <a:ext cx="777670" cy="77767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767345" cy="7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78" y="4303327"/>
            <a:ext cx="2172761" cy="4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40" y="3245492"/>
            <a:ext cx="723307" cy="91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www.extremetech.com/wp-content/uploads/2011/08/intel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32" y="2665881"/>
            <a:ext cx="1113947" cy="7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acm.uiuc.edu/archives/membership-l/pngQ4i16La4t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78" y="3781676"/>
            <a:ext cx="2172762" cy="52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4-01-06 at 5.34.26 PM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59" y="2725516"/>
            <a:ext cx="846352" cy="748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17118" y="4303327"/>
            <a:ext cx="1710428" cy="393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4132" y="3401402"/>
            <a:ext cx="1922987" cy="550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51230" y="2729450"/>
            <a:ext cx="1741079" cy="4157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3" y="4296259"/>
            <a:ext cx="1001169" cy="4004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4061" y="1074840"/>
            <a:ext cx="3892488" cy="16940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00" y="2675243"/>
            <a:ext cx="999974" cy="9399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144" y="2203041"/>
            <a:ext cx="1618626" cy="405082"/>
          </a:xfrm>
          <a:prstGeom prst="rect">
            <a:avLst/>
          </a:prstGeom>
        </p:spPr>
      </p:pic>
      <p:pic>
        <p:nvPicPr>
          <p:cNvPr id="22" name="Picture 21" descr="Mellanox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25" y="3929222"/>
            <a:ext cx="1102970" cy="846692"/>
          </a:xfrm>
          <a:prstGeom prst="rect">
            <a:avLst/>
          </a:prstGeom>
        </p:spPr>
      </p:pic>
      <p:pic>
        <p:nvPicPr>
          <p:cNvPr id="30" name="Picture 29" descr="nokialogo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78" y="2780928"/>
            <a:ext cx="2059330" cy="406718"/>
          </a:xfrm>
          <a:prstGeom prst="rect">
            <a:avLst/>
          </a:prstGeom>
        </p:spPr>
      </p:pic>
      <p:pic>
        <p:nvPicPr>
          <p:cNvPr id="31" name="Picture 30" descr="atigeologo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" y="3700789"/>
            <a:ext cx="1960376" cy="529301"/>
          </a:xfrm>
          <a:prstGeom prst="rect">
            <a:avLst/>
          </a:prstGeom>
        </p:spPr>
      </p:pic>
      <p:pic>
        <p:nvPicPr>
          <p:cNvPr id="33" name="Picture 32" descr="clemsonlogo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82" y="1845564"/>
            <a:ext cx="879953" cy="87995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-11664" y="5229200"/>
            <a:ext cx="9143999" cy="101565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6000" dirty="0" smtClean="0">
                <a:latin typeface="Helvetica Neue"/>
                <a:ea typeface="ＭＳ Ｐゴシック" charset="-128"/>
                <a:cs typeface="Helvetica Neue"/>
              </a:rPr>
              <a:t>&gt; </a:t>
            </a:r>
            <a:r>
              <a:rPr lang="en-US" sz="6000" dirty="0">
                <a:solidFill>
                  <a:srgbClr val="9BBB59"/>
                </a:solidFill>
                <a:latin typeface="Helvetica Neue"/>
                <a:ea typeface="ＭＳ Ｐゴシック" charset="-128"/>
                <a:cs typeface="Helvetica Neue"/>
              </a:rPr>
              <a:t>50 </a:t>
            </a:r>
            <a:r>
              <a:rPr lang="en-US" sz="6000" dirty="0">
                <a:latin typeface="Helvetica Neue"/>
                <a:ea typeface="ＭＳ Ｐゴシック" charset="-128"/>
                <a:cs typeface="Helvetica Neue"/>
              </a:rPr>
              <a:t>Organizations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 Neue"/>
                <a:ea typeface="ＭＳ Ｐゴシック" charset="-128"/>
                <a:cs typeface="Helvetica Neue"/>
              </a:rPr>
              <a:t>One </a:t>
            </a:r>
            <a:r>
              <a:rPr lang="en-US" dirty="0">
                <a:latin typeface="Helvetica Neue"/>
                <a:ea typeface="ＭＳ Ｐゴシック" charset="-128"/>
                <a:cs typeface="Helvetica Neue"/>
              </a:rPr>
              <a:t>of the </a:t>
            </a:r>
            <a:r>
              <a:rPr lang="en-US" dirty="0">
                <a:solidFill>
                  <a:srgbClr val="9BBB59"/>
                </a:solidFill>
                <a:latin typeface="Helvetica Neue"/>
                <a:ea typeface="ＭＳ Ｐゴシック" charset="-128"/>
                <a:cs typeface="Helvetica Neue"/>
              </a:rPr>
              <a:t>Fastest </a:t>
            </a:r>
            <a:r>
              <a:rPr lang="en-US" dirty="0">
                <a:latin typeface="Helvetica Neue"/>
                <a:ea typeface="ＭＳ Ｐゴシック" charset="-128"/>
                <a:cs typeface="Helvetica Neue"/>
              </a:rPr>
              <a:t>Growing</a:t>
            </a:r>
            <a:br>
              <a:rPr lang="en-US" dirty="0">
                <a:latin typeface="Helvetica Neue"/>
                <a:ea typeface="ＭＳ Ｐゴシック" charset="-128"/>
                <a:cs typeface="Helvetica Neue"/>
              </a:rPr>
            </a:br>
            <a:r>
              <a:rPr lang="en-US" dirty="0">
                <a:latin typeface="Helvetica Neue"/>
                <a:ea typeface="ＭＳ Ｐゴシック" charset="-128"/>
                <a:cs typeface="Helvetica Neue"/>
              </a:rPr>
              <a:t>Big </a:t>
            </a:r>
            <a:r>
              <a:rPr lang="en-US" dirty="0" smtClean="0">
                <a:latin typeface="Helvetica Neue"/>
                <a:ea typeface="ＭＳ Ｐゴシック" charset="-128"/>
                <a:cs typeface="Helvetica Neue"/>
              </a:rPr>
              <a:t>Data Open </a:t>
            </a:r>
            <a:r>
              <a:rPr lang="en-US" dirty="0">
                <a:latin typeface="Helvetica Neue"/>
                <a:ea typeface="ＭＳ Ｐゴシック" charset="-128"/>
                <a:cs typeface="Helvetica Neue"/>
              </a:rPr>
              <a:t>Source Project</a:t>
            </a:r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02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9688" y="2205038"/>
            <a:ext cx="9183688" cy="38623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1"/>
                </a:solidFill>
              </a:rPr>
              <a:t>An Open Source</a:t>
            </a:r>
            <a:br>
              <a:rPr lang="en-US" sz="6000" b="1" dirty="0" smtClean="0">
                <a:solidFill>
                  <a:schemeClr val="accent1"/>
                </a:solidFill>
              </a:rPr>
            </a:br>
            <a:r>
              <a:rPr lang="en-US" sz="6000" b="1" dirty="0" smtClean="0">
                <a:solidFill>
                  <a:schemeClr val="accent1"/>
                </a:solidFill>
              </a:rPr>
              <a:t>Memory-Centric</a:t>
            </a:r>
            <a:br>
              <a:rPr lang="en-US" sz="6000" b="1" dirty="0" smtClean="0">
                <a:solidFill>
                  <a:schemeClr val="accent1"/>
                </a:solidFill>
              </a:rPr>
            </a:br>
            <a:r>
              <a:rPr lang="en-US" sz="6000" b="1" dirty="0" smtClean="0">
                <a:solidFill>
                  <a:schemeClr val="accent1"/>
                </a:solidFill>
              </a:rPr>
              <a:t>Distributed Storage System</a:t>
            </a:r>
          </a:p>
        </p:txBody>
      </p:sp>
      <p:pic>
        <p:nvPicPr>
          <p:cNvPr id="6" name="Picture 5" descr="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8680"/>
            <a:ext cx="5420876" cy="11412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332656"/>
            <a:ext cx="30966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accent3"/>
                </a:solidFill>
              </a:rPr>
              <a:t>What is</a:t>
            </a:r>
            <a:endParaRPr lang="en-US" sz="7200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91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Tachyon Stack</a:t>
            </a:r>
            <a:endParaRPr lang="en-US" dirty="0"/>
          </a:p>
        </p:txBody>
      </p:sp>
      <p:pic>
        <p:nvPicPr>
          <p:cNvPr id="5" name="Picture 4" descr="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73" y="3313014"/>
            <a:ext cx="3800854" cy="80018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23260" y="4871415"/>
            <a:ext cx="1244963" cy="860645"/>
            <a:chOff x="223260" y="4871415"/>
            <a:chExt cx="1244963" cy="860645"/>
          </a:xfrm>
        </p:grpSpPr>
        <p:sp>
          <p:nvSpPr>
            <p:cNvPr id="7" name="Rectangle 6"/>
            <p:cNvSpPr/>
            <p:nvPr/>
          </p:nvSpPr>
          <p:spPr>
            <a:xfrm>
              <a:off x="223260" y="4871415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hdfs-log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54" y="5013738"/>
              <a:ext cx="1063374" cy="5946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8"/>
          <p:cNvGrpSpPr/>
          <p:nvPr/>
        </p:nvGrpSpPr>
        <p:grpSpPr>
          <a:xfrm>
            <a:off x="1721028" y="4871415"/>
            <a:ext cx="1244963" cy="860645"/>
            <a:chOff x="1721028" y="4871415"/>
            <a:chExt cx="1244963" cy="860645"/>
          </a:xfrm>
        </p:grpSpPr>
        <p:sp>
          <p:nvSpPr>
            <p:cNvPr id="10" name="Rectangle 9"/>
            <p:cNvSpPr/>
            <p:nvPr/>
          </p:nvSpPr>
          <p:spPr>
            <a:xfrm>
              <a:off x="1721028" y="4871415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793" y="4943934"/>
              <a:ext cx="911105" cy="72024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Group 11"/>
          <p:cNvGrpSpPr/>
          <p:nvPr/>
        </p:nvGrpSpPr>
        <p:grpSpPr>
          <a:xfrm>
            <a:off x="3218796" y="4871415"/>
            <a:ext cx="1244963" cy="860645"/>
            <a:chOff x="3218796" y="4871415"/>
            <a:chExt cx="1244963" cy="860645"/>
          </a:xfrm>
        </p:grpSpPr>
        <p:sp>
          <p:nvSpPr>
            <p:cNvPr id="13" name="Rectangle 12"/>
            <p:cNvSpPr/>
            <p:nvPr/>
          </p:nvSpPr>
          <p:spPr>
            <a:xfrm>
              <a:off x="3218796" y="4871415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3-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631" y="4958130"/>
              <a:ext cx="865649" cy="68097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14"/>
          <p:cNvGrpSpPr/>
          <p:nvPr/>
        </p:nvGrpSpPr>
        <p:grpSpPr>
          <a:xfrm>
            <a:off x="4716564" y="4871415"/>
            <a:ext cx="1244963" cy="860645"/>
            <a:chOff x="4716564" y="4871415"/>
            <a:chExt cx="1244963" cy="860645"/>
          </a:xfrm>
        </p:grpSpPr>
        <p:sp>
          <p:nvSpPr>
            <p:cNvPr id="16" name="Rectangle 15"/>
            <p:cNvSpPr/>
            <p:nvPr/>
          </p:nvSpPr>
          <p:spPr>
            <a:xfrm>
              <a:off x="4716564" y="4871415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OpenStack-logo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653" y="4963324"/>
              <a:ext cx="690026" cy="69002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17"/>
          <p:cNvGrpSpPr/>
          <p:nvPr/>
        </p:nvGrpSpPr>
        <p:grpSpPr>
          <a:xfrm>
            <a:off x="6214332" y="4862022"/>
            <a:ext cx="1244963" cy="860645"/>
            <a:chOff x="6214332" y="4862022"/>
            <a:chExt cx="1244963" cy="860645"/>
          </a:xfrm>
        </p:grpSpPr>
        <p:sp>
          <p:nvSpPr>
            <p:cNvPr id="19" name="Rectangle 18"/>
            <p:cNvSpPr/>
            <p:nvPr/>
          </p:nvSpPr>
          <p:spPr>
            <a:xfrm>
              <a:off x="6214332" y="4862022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ceph-logo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683" y="4954960"/>
              <a:ext cx="498230" cy="6881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Group 20"/>
          <p:cNvGrpSpPr/>
          <p:nvPr/>
        </p:nvGrpSpPr>
        <p:grpSpPr>
          <a:xfrm>
            <a:off x="7712098" y="4862022"/>
            <a:ext cx="1244963" cy="860645"/>
            <a:chOff x="7712098" y="4862022"/>
            <a:chExt cx="1244963" cy="860645"/>
          </a:xfrm>
        </p:grpSpPr>
        <p:sp>
          <p:nvSpPr>
            <p:cNvPr id="22" name="Rectangle 21"/>
            <p:cNvSpPr/>
            <p:nvPr/>
          </p:nvSpPr>
          <p:spPr>
            <a:xfrm>
              <a:off x="7712098" y="4862022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nfs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293" y="5104015"/>
              <a:ext cx="1102906" cy="40439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Group 23"/>
          <p:cNvGrpSpPr/>
          <p:nvPr/>
        </p:nvGrpSpPr>
        <p:grpSpPr>
          <a:xfrm>
            <a:off x="953797" y="1656437"/>
            <a:ext cx="1244963" cy="860645"/>
            <a:chOff x="953797" y="1656437"/>
            <a:chExt cx="1244963" cy="860645"/>
          </a:xfrm>
        </p:grpSpPr>
        <p:sp>
          <p:nvSpPr>
            <p:cNvPr id="25" name="Rectangle 24"/>
            <p:cNvSpPr/>
            <p:nvPr/>
          </p:nvSpPr>
          <p:spPr>
            <a:xfrm>
              <a:off x="953797" y="1656437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spark-logo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317" y="1804846"/>
              <a:ext cx="1103255" cy="58583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1" name="Group 26"/>
          <p:cNvGrpSpPr/>
          <p:nvPr/>
        </p:nvGrpSpPr>
        <p:grpSpPr>
          <a:xfrm>
            <a:off x="2451565" y="1656437"/>
            <a:ext cx="1244963" cy="860645"/>
            <a:chOff x="2451565" y="1656437"/>
            <a:chExt cx="1244963" cy="860645"/>
          </a:xfrm>
        </p:grpSpPr>
        <p:sp>
          <p:nvSpPr>
            <p:cNvPr id="28" name="Rectangle 27"/>
            <p:cNvSpPr/>
            <p:nvPr/>
          </p:nvSpPr>
          <p:spPr>
            <a:xfrm>
              <a:off x="2451565" y="1656437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FFFF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mapreduce-logo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715" y="1897449"/>
              <a:ext cx="1143693" cy="35025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grpSp>
        <p:nvGrpSpPr>
          <p:cNvPr id="24" name="Group 29"/>
          <p:cNvGrpSpPr/>
          <p:nvPr/>
        </p:nvGrpSpPr>
        <p:grpSpPr>
          <a:xfrm>
            <a:off x="3949333" y="1656437"/>
            <a:ext cx="1244963" cy="860645"/>
            <a:chOff x="3949333" y="1656437"/>
            <a:chExt cx="1244963" cy="860645"/>
          </a:xfrm>
        </p:grpSpPr>
        <p:sp>
          <p:nvSpPr>
            <p:cNvPr id="31" name="Rectangle 30"/>
            <p:cNvSpPr/>
            <p:nvPr/>
          </p:nvSpPr>
          <p:spPr>
            <a:xfrm>
              <a:off x="3949333" y="1656437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hbase_logo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976" y="1958110"/>
              <a:ext cx="1098171" cy="2714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" name="Group 32"/>
          <p:cNvGrpSpPr/>
          <p:nvPr/>
        </p:nvGrpSpPr>
        <p:grpSpPr>
          <a:xfrm>
            <a:off x="5447101" y="1656437"/>
            <a:ext cx="1244963" cy="860645"/>
            <a:chOff x="5447101" y="1656437"/>
            <a:chExt cx="1244963" cy="860645"/>
          </a:xfrm>
        </p:grpSpPr>
        <p:sp>
          <p:nvSpPr>
            <p:cNvPr id="34" name="Rectangle 33"/>
            <p:cNvSpPr/>
            <p:nvPr/>
          </p:nvSpPr>
          <p:spPr>
            <a:xfrm>
              <a:off x="5447101" y="1656437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flink-logo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478" y="1779779"/>
              <a:ext cx="1156413" cy="59555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35"/>
          <p:cNvGrpSpPr/>
          <p:nvPr/>
        </p:nvGrpSpPr>
        <p:grpSpPr>
          <a:xfrm>
            <a:off x="6944869" y="1647044"/>
            <a:ext cx="1244963" cy="860645"/>
            <a:chOff x="6944869" y="1647044"/>
            <a:chExt cx="1244963" cy="860645"/>
          </a:xfrm>
        </p:grpSpPr>
        <p:sp>
          <p:nvSpPr>
            <p:cNvPr id="37" name="Rectangle 36"/>
            <p:cNvSpPr/>
            <p:nvPr/>
          </p:nvSpPr>
          <p:spPr>
            <a:xfrm>
              <a:off x="6944869" y="1647044"/>
              <a:ext cx="1244963" cy="860645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cloudera_impala_2013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667" y="1821559"/>
              <a:ext cx="1196455" cy="516403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39" name="Straight Arrow Connector 38"/>
          <p:cNvCxnSpPr>
            <a:stCxn id="25" idx="2"/>
          </p:cNvCxnSpPr>
          <p:nvPr/>
        </p:nvCxnSpPr>
        <p:spPr>
          <a:xfrm>
            <a:off x="1576279" y="2517082"/>
            <a:ext cx="1411545" cy="767902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5" idx="0"/>
          </p:cNvCxnSpPr>
          <p:nvPr/>
        </p:nvCxnSpPr>
        <p:spPr>
          <a:xfrm flipH="1">
            <a:off x="4572000" y="2517082"/>
            <a:ext cx="1" cy="795932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</p:cNvCxnSpPr>
          <p:nvPr/>
        </p:nvCxnSpPr>
        <p:spPr>
          <a:xfrm>
            <a:off x="3074047" y="2517082"/>
            <a:ext cx="561849" cy="767902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</p:cNvCxnSpPr>
          <p:nvPr/>
        </p:nvCxnSpPr>
        <p:spPr>
          <a:xfrm flipH="1">
            <a:off x="5652120" y="2517082"/>
            <a:ext cx="417463" cy="911918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2"/>
          </p:cNvCxnSpPr>
          <p:nvPr/>
        </p:nvCxnSpPr>
        <p:spPr>
          <a:xfrm flipH="1">
            <a:off x="6156176" y="2507689"/>
            <a:ext cx="1411175" cy="993319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7" idx="0"/>
          </p:cNvCxnSpPr>
          <p:nvPr/>
        </p:nvCxnSpPr>
        <p:spPr>
          <a:xfrm flipV="1">
            <a:off x="845742" y="4077072"/>
            <a:ext cx="2214090" cy="794343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0"/>
          </p:cNvCxnSpPr>
          <p:nvPr/>
        </p:nvCxnSpPr>
        <p:spPr>
          <a:xfrm flipH="1" flipV="1">
            <a:off x="5796136" y="4149080"/>
            <a:ext cx="2538444" cy="712942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0"/>
          </p:cNvCxnSpPr>
          <p:nvPr/>
        </p:nvCxnSpPr>
        <p:spPr>
          <a:xfrm flipV="1">
            <a:off x="2343510" y="4077072"/>
            <a:ext cx="1436402" cy="794343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0"/>
            <a:endCxn id="5" idx="2"/>
          </p:cNvCxnSpPr>
          <p:nvPr/>
        </p:nvCxnSpPr>
        <p:spPr>
          <a:xfrm flipV="1">
            <a:off x="3841278" y="4113194"/>
            <a:ext cx="730722" cy="758221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0"/>
          </p:cNvCxnSpPr>
          <p:nvPr/>
        </p:nvCxnSpPr>
        <p:spPr>
          <a:xfrm flipH="1" flipV="1">
            <a:off x="4860032" y="4149080"/>
            <a:ext cx="479014" cy="722335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9" idx="0"/>
          </p:cNvCxnSpPr>
          <p:nvPr/>
        </p:nvCxnSpPr>
        <p:spPr>
          <a:xfrm flipH="1" flipV="1">
            <a:off x="5292080" y="4149080"/>
            <a:ext cx="1544734" cy="712942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5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百度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chyon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6427</TotalTime>
  <Words>1198</Words>
  <Application>Microsoft Macintosh PowerPoint</Application>
  <PresentationFormat>On-screen Show (4:3)</PresentationFormat>
  <Paragraphs>352</Paragraphs>
  <Slides>44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主题</vt:lpstr>
      <vt:lpstr>百度主题</vt:lpstr>
      <vt:lpstr>Tachyon主题</vt:lpstr>
      <vt:lpstr>Interactive Data Analytics  with Spark on Tachyon   in Baidu</vt:lpstr>
      <vt:lpstr>Who Are We?</vt:lpstr>
      <vt:lpstr>PowerPoint Presentation</vt:lpstr>
      <vt:lpstr>Agenda</vt:lpstr>
      <vt:lpstr>History of Tachyon</vt:lpstr>
      <vt:lpstr>One of the Fastest Growing Big Data Open Source Project</vt:lpstr>
      <vt:lpstr>One of the Fastest Growing Big Data Open Source Project</vt:lpstr>
      <vt:lpstr>PowerPoint Presentation</vt:lpstr>
      <vt:lpstr>Tachyon Stack</vt:lpstr>
      <vt:lpstr>Why Use Tachyon?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Transparent Naming</vt:lpstr>
      <vt:lpstr>Unified Namespace Across Under Storage Systems</vt:lpstr>
      <vt:lpstr>More Features</vt:lpstr>
      <vt:lpstr>Rich Choice of Under Storage Supports</vt:lpstr>
      <vt:lpstr>How Easy to Use Tachyon in </vt:lpstr>
      <vt:lpstr>Use Case: a SAAS Company</vt:lpstr>
      <vt:lpstr>Use Case: a Biotechnology Company</vt:lpstr>
      <vt:lpstr>When Tachyon Meets Baidu</vt:lpstr>
      <vt:lpstr>Agenda</vt:lpstr>
      <vt:lpstr>Background</vt:lpstr>
      <vt:lpstr>Frustrated data explorers</vt:lpstr>
      <vt:lpstr>A dedicated service for data exploring</vt:lpstr>
      <vt:lpstr>User Scenario </vt:lpstr>
      <vt:lpstr>Agenda</vt:lpstr>
      <vt:lpstr>Choose Spark as compute solution</vt:lpstr>
      <vt:lpstr>Choose Tachyon as storage solution</vt:lpstr>
      <vt:lpstr>Overall Performance</vt:lpstr>
      <vt:lpstr>Architecture</vt:lpstr>
      <vt:lpstr>Catalyst helps to be ‘transparent’ </vt:lpstr>
      <vt:lpstr>Cache Policy</vt:lpstr>
      <vt:lpstr>Hot Query: Cache Hit</vt:lpstr>
      <vt:lpstr>Cold Query: Cache Miss</vt:lpstr>
      <vt:lpstr>Daily Stats with Cache</vt:lpstr>
      <vt:lpstr>Agenda</vt:lpstr>
      <vt:lpstr>Improve Caching System</vt:lpstr>
      <vt:lpstr>More User Scenario </vt:lpstr>
      <vt:lpstr>Hardware assisted  big data infrastructure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Big Data Analytics with Spark on Tachyon</dc:title>
  <dc:creator>Wen,Xiang</dc:creator>
  <cp:lastModifiedBy>Sophia DeMartini</cp:lastModifiedBy>
  <cp:revision>235</cp:revision>
  <dcterms:created xsi:type="dcterms:W3CDTF">2015-11-20T05:06:15Z</dcterms:created>
  <dcterms:modified xsi:type="dcterms:W3CDTF">2016-01-22T22:04:37Z</dcterms:modified>
</cp:coreProperties>
</file>