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724" r:id="rId2"/>
    <p:sldMasterId id="2147483722" r:id="rId3"/>
    <p:sldMasterId id="2147483705" r:id="rId4"/>
    <p:sldMasterId id="2147483719" r:id="rId5"/>
    <p:sldMasterId id="2147483729" r:id="rId6"/>
  </p:sldMasterIdLst>
  <p:notesMasterIdLst>
    <p:notesMasterId r:id="rId39"/>
  </p:notesMasterIdLst>
  <p:sldIdLst>
    <p:sldId id="330" r:id="rId7"/>
    <p:sldId id="307" r:id="rId8"/>
    <p:sldId id="264" r:id="rId9"/>
    <p:sldId id="312" r:id="rId10"/>
    <p:sldId id="313" r:id="rId11"/>
    <p:sldId id="314" r:id="rId12"/>
    <p:sldId id="316" r:id="rId13"/>
    <p:sldId id="315" r:id="rId14"/>
    <p:sldId id="308" r:id="rId15"/>
    <p:sldId id="311" r:id="rId16"/>
    <p:sldId id="310" r:id="rId17"/>
    <p:sldId id="317" r:id="rId18"/>
    <p:sldId id="318" r:id="rId19"/>
    <p:sldId id="319" r:id="rId20"/>
    <p:sldId id="267" r:id="rId21"/>
    <p:sldId id="270" r:id="rId22"/>
    <p:sldId id="271" r:id="rId23"/>
    <p:sldId id="305" r:id="rId24"/>
    <p:sldId id="320" r:id="rId25"/>
    <p:sldId id="322" r:id="rId26"/>
    <p:sldId id="321" r:id="rId27"/>
    <p:sldId id="323" r:id="rId28"/>
    <p:sldId id="324" r:id="rId29"/>
    <p:sldId id="325" r:id="rId30"/>
    <p:sldId id="327" r:id="rId31"/>
    <p:sldId id="326" r:id="rId32"/>
    <p:sldId id="281" r:id="rId33"/>
    <p:sldId id="328" r:id="rId34"/>
    <p:sldId id="282" r:id="rId35"/>
    <p:sldId id="283" r:id="rId36"/>
    <p:sldId id="306" r:id="rId37"/>
    <p:sldId id="285"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00" autoAdjust="0"/>
    <p:restoredTop sz="94757" autoAdjust="0"/>
  </p:normalViewPr>
  <p:slideViewPr>
    <p:cSldViewPr snapToObjects="1">
      <p:cViewPr>
        <p:scale>
          <a:sx n="105" d="100"/>
          <a:sy n="105" d="100"/>
        </p:scale>
        <p:origin x="-1000" y="-520"/>
      </p:cViewPr>
      <p:guideLst>
        <p:guide orient="horz" pos="346"/>
        <p:guide orient="horz" pos="1644"/>
        <p:guide pos="2928"/>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D9245-AA2B-1E45-ABB9-24508D55F834}" type="datetimeFigureOut">
              <a:rPr lang="en-US" smtClean="0"/>
              <a:t>9/30/15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3F7DC-7F10-C84A-9668-7341321444E8}" type="slidenum">
              <a:rPr lang="en-US" smtClean="0"/>
              <a:t>‹#›</a:t>
            </a:fld>
            <a:endParaRPr lang="en-US"/>
          </a:p>
        </p:txBody>
      </p:sp>
    </p:spTree>
    <p:extLst>
      <p:ext uri="{BB962C8B-B14F-4D97-AF65-F5344CB8AC3E}">
        <p14:creationId xmlns:p14="http://schemas.microsoft.com/office/powerpoint/2010/main" val="2845013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3F7DC-7F10-C84A-9668-7341321444E8}" type="slidenum">
              <a:rPr lang="en-US" smtClean="0"/>
              <a:t>2</a:t>
            </a:fld>
            <a:endParaRPr lang="en-US"/>
          </a:p>
        </p:txBody>
      </p:sp>
    </p:spTree>
    <p:extLst>
      <p:ext uri="{BB962C8B-B14F-4D97-AF65-F5344CB8AC3E}">
        <p14:creationId xmlns:p14="http://schemas.microsoft.com/office/powerpoint/2010/main" val="286597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3F7DC-7F10-C84A-9668-7341321444E8}" type="slidenum">
              <a:rPr lang="en-US" smtClean="0"/>
              <a:t>3</a:t>
            </a:fld>
            <a:endParaRPr lang="en-US"/>
          </a:p>
        </p:txBody>
      </p:sp>
    </p:spTree>
    <p:extLst>
      <p:ext uri="{BB962C8B-B14F-4D97-AF65-F5344CB8AC3E}">
        <p14:creationId xmlns:p14="http://schemas.microsoft.com/office/powerpoint/2010/main" val="218979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a:t>
            </a:r>
            <a:r>
              <a:rPr lang="en-US" baseline="0" dirty="0" smtClean="0"/>
              <a:t> is a quick visual of what we’ve seen at one of our customers</a:t>
            </a:r>
          </a:p>
          <a:p>
            <a:endParaRPr lang="en-US" baseline="0" dirty="0" smtClean="0"/>
          </a:p>
          <a:p>
            <a:r>
              <a:rPr lang="en-US" baseline="0" dirty="0" smtClean="0"/>
              <a:t>Line of business started a 360 view of customer in the Marketing group and built out a </a:t>
            </a:r>
            <a:r>
              <a:rPr lang="en-US" baseline="0" dirty="0" err="1" smtClean="0"/>
              <a:t>Hadoop</a:t>
            </a:r>
            <a:r>
              <a:rPr lang="en-US" baseline="0" dirty="0" smtClean="0"/>
              <a:t> environment. Independently, the product R&amp;D team created their own </a:t>
            </a:r>
            <a:r>
              <a:rPr lang="en-US" baseline="0" dirty="0" err="1" smtClean="0"/>
              <a:t>Hadoop</a:t>
            </a:r>
            <a:r>
              <a:rPr lang="en-US" baseline="0" dirty="0" smtClean="0"/>
              <a:t> cluster around log analysis, the support team created their own cluster with a newer, different version of </a:t>
            </a:r>
            <a:r>
              <a:rPr lang="en-US" baseline="0" dirty="0" err="1" smtClean="0"/>
              <a:t>Hadoop</a:t>
            </a:r>
            <a:r>
              <a:rPr lang="en-US" baseline="0" dirty="0" smtClean="0"/>
              <a:t> and so did the Manufacturing group to the point where they managed to get to a pre-prod stage</a:t>
            </a:r>
          </a:p>
          <a:p>
            <a:endParaRPr lang="en-US" baseline="0" dirty="0" smtClean="0"/>
          </a:p>
          <a:p>
            <a:r>
              <a:rPr lang="en-US" baseline="0" dirty="0" smtClean="0"/>
              <a:t>At this point, some sort of a centralized group (IT)  is usually pulled into help rationalize the efforts and look at the big picture. And then all issues become quite apparent.</a:t>
            </a:r>
          </a:p>
          <a:p>
            <a:r>
              <a:rPr lang="en-US" baseline="0" dirty="0" smtClean="0"/>
              <a:t>Significant amount of data duplication and loss of visibility; management complexity due to the different clusters, versions and expectations. And not to mention the infrastructure sprawl and utilization issues.</a:t>
            </a:r>
          </a:p>
          <a:p>
            <a:endParaRPr lang="en-US" baseline="0" dirty="0" smtClean="0"/>
          </a:p>
          <a:p>
            <a:r>
              <a:rPr lang="en-US" baseline="0" dirty="0" smtClean="0"/>
              <a:t>If you are starting your </a:t>
            </a:r>
            <a:r>
              <a:rPr lang="en-US" baseline="0" dirty="0" err="1" smtClean="0"/>
              <a:t>Hadoop</a:t>
            </a:r>
            <a:r>
              <a:rPr lang="en-US" baseline="0" dirty="0" smtClean="0"/>
              <a:t> journey, especially in medium or large enterprises, this is what your </a:t>
            </a:r>
            <a:r>
              <a:rPr lang="en-US" baseline="0" dirty="0" err="1" smtClean="0"/>
              <a:t>environemnt</a:t>
            </a:r>
            <a:r>
              <a:rPr lang="en-US" baseline="0" dirty="0" smtClean="0"/>
              <a:t> </a:t>
            </a:r>
            <a:r>
              <a:rPr lang="en-US" baseline="0" dirty="0" err="1" smtClean="0"/>
              <a:t>coud</a:t>
            </a:r>
            <a:r>
              <a:rPr lang="en-US" baseline="0" dirty="0" smtClean="0"/>
              <a:t> look like if it isn’t </a:t>
            </a:r>
            <a:r>
              <a:rPr lang="en-US" baseline="0" dirty="0" err="1" smtClean="0"/>
              <a:t>aleady</a:t>
            </a:r>
            <a:r>
              <a:rPr lang="en-US" baseline="0" dirty="0" smtClean="0"/>
              <a:t> some variant of this.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DA6B34-093F-4FF4-AA93-0513D2A331CD}" type="slidenum">
              <a:rPr lang="en-US" smtClean="0"/>
              <a:pPr/>
              <a:t>7</a:t>
            </a:fld>
            <a:endParaRPr lang="en-US" dirty="0"/>
          </a:p>
        </p:txBody>
      </p:sp>
    </p:spTree>
    <p:extLst>
      <p:ext uri="{BB962C8B-B14F-4D97-AF65-F5344CB8AC3E}">
        <p14:creationId xmlns:p14="http://schemas.microsoft.com/office/powerpoint/2010/main" val="422825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to spice up the mix, there are some critical</a:t>
            </a:r>
            <a:r>
              <a:rPr lang="en-US" baseline="0" dirty="0" smtClean="0"/>
              <a:t> real world considerations that can’t be ignored as you consider your journey.</a:t>
            </a:r>
          </a:p>
          <a:p>
            <a:r>
              <a:rPr lang="en-US" baseline="0" dirty="0" smtClean="0"/>
              <a:t>First, multiple </a:t>
            </a:r>
            <a:r>
              <a:rPr lang="en-US" baseline="0" dirty="0" err="1" smtClean="0"/>
              <a:t>Hadoop</a:t>
            </a:r>
            <a:r>
              <a:rPr lang="en-US" baseline="0" dirty="0" smtClean="0"/>
              <a:t> clusters is a reality but that doesn’t have to mean that these clusters each need to have dedicated hardware.</a:t>
            </a:r>
          </a:p>
          <a:p>
            <a:endParaRPr lang="en-US" baseline="0" dirty="0" smtClean="0"/>
          </a:p>
          <a:p>
            <a:r>
              <a:rPr lang="en-US" baseline="0" dirty="0" smtClean="0"/>
              <a:t>Secondly, Big Data can no longer be implemented as islands separate from your core data center infrastructure. Security and data governance considerations</a:t>
            </a:r>
          </a:p>
          <a:p>
            <a:endParaRPr lang="en-US" baseline="0" dirty="0" smtClean="0"/>
          </a:p>
          <a:p>
            <a:r>
              <a:rPr lang="en-US" baseline="0" dirty="0" smtClean="0"/>
              <a:t>So you land up in a place where there the business realities demand a multiple </a:t>
            </a:r>
            <a:r>
              <a:rPr lang="en-US" baseline="0" dirty="0" err="1" smtClean="0"/>
              <a:t>hadoop</a:t>
            </a:r>
            <a:r>
              <a:rPr lang="en-US" baseline="0" dirty="0" smtClean="0"/>
              <a:t> environments, yet at the same time requiring centralized management.</a:t>
            </a:r>
          </a:p>
          <a:p>
            <a:endParaRPr lang="en-US" dirty="0"/>
          </a:p>
        </p:txBody>
      </p:sp>
      <p:sp>
        <p:nvSpPr>
          <p:cNvPr id="4" name="Slide Number Placeholder 3"/>
          <p:cNvSpPr>
            <a:spLocks noGrp="1"/>
          </p:cNvSpPr>
          <p:nvPr>
            <p:ph type="sldNum" sz="quarter" idx="10"/>
          </p:nvPr>
        </p:nvSpPr>
        <p:spPr/>
        <p:txBody>
          <a:bodyPr/>
          <a:lstStyle/>
          <a:p>
            <a:fld id="{13697EDB-BE6B-4B1D-9670-9A3511C1DAAE}" type="slidenum">
              <a:rPr lang="en-GB" smtClean="0"/>
              <a:pPr/>
              <a:t>15</a:t>
            </a:fld>
            <a:endParaRPr lang="en-GB" dirty="0"/>
          </a:p>
        </p:txBody>
      </p:sp>
    </p:spTree>
    <p:extLst>
      <p:ext uri="{BB962C8B-B14F-4D97-AF65-F5344CB8AC3E}">
        <p14:creationId xmlns:p14="http://schemas.microsoft.com/office/powerpoint/2010/main" val="408795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But</a:t>
            </a:r>
            <a:r>
              <a:rPr lang="en-US" baseline="0" dirty="0" smtClean="0"/>
              <a:t> before we go deeper, lets define the requirements for multi-tenancy.</a:t>
            </a:r>
          </a:p>
          <a:p>
            <a:endParaRPr lang="en-US" baseline="0" dirty="0" smtClean="0"/>
          </a:p>
          <a:p>
            <a:r>
              <a:rPr lang="en-US" baseline="0" dirty="0" smtClean="0"/>
              <a:t>Tenancy is about supporting business requirements, not technical requirements, i.e. lines of business, groups of users who use Big Data to create business value. They care about a friction less experience to work with big data.</a:t>
            </a:r>
          </a:p>
          <a:p>
            <a:endParaRPr lang="en-US" baseline="0" dirty="0" smtClean="0"/>
          </a:p>
          <a:p>
            <a:r>
              <a:rPr lang="en-US" baseline="0" dirty="0" smtClean="0"/>
              <a:t>The ability to support multiple versions concurrently is critical – use cases and workloads demand features</a:t>
            </a:r>
          </a:p>
          <a:p>
            <a:endParaRPr lang="en-US" baseline="0" dirty="0" smtClean="0"/>
          </a:p>
          <a:p>
            <a:r>
              <a:rPr lang="en-US" baseline="0" dirty="0" smtClean="0"/>
              <a:t>You might think concurrent submission of jobs in a cluster and/or across clusters is a given. But there are environments out there where getting access to a cluster is like waiting for a bathroom in a gas station (in the words of a anonymous real </a:t>
            </a:r>
            <a:r>
              <a:rPr lang="en-US" baseline="0" dirty="0" err="1" smtClean="0"/>
              <a:t>Hadoop</a:t>
            </a:r>
            <a:r>
              <a:rPr lang="en-US" baseline="0" dirty="0" smtClean="0"/>
              <a:t> users)</a:t>
            </a:r>
          </a:p>
          <a:p>
            <a:endParaRPr lang="en-US" baseline="0" dirty="0" smtClean="0"/>
          </a:p>
          <a:p>
            <a:r>
              <a:rPr lang="en-US" baseline="0" dirty="0" smtClean="0"/>
              <a:t>Security is a whole topic in itself. One of the core tenets of multi-tenancy is the ability to separate compute and data across tenants. In other words, having strict isolation between compute across tenants as well having the ability to strictly isolate data across tenants. As such, this type of requirements demand the separation of </a:t>
            </a:r>
            <a:r>
              <a:rPr lang="en-US" baseline="0" dirty="0" err="1" smtClean="0"/>
              <a:t>Hadoop</a:t>
            </a:r>
            <a:r>
              <a:rPr lang="en-US" baseline="0" dirty="0" smtClean="0"/>
              <a:t> compute and storage. </a:t>
            </a:r>
            <a:endParaRPr lang="en-US" dirty="0"/>
          </a:p>
        </p:txBody>
      </p:sp>
      <p:sp>
        <p:nvSpPr>
          <p:cNvPr id="4" name="Slide Number Placeholder 3"/>
          <p:cNvSpPr>
            <a:spLocks noGrp="1"/>
          </p:cNvSpPr>
          <p:nvPr>
            <p:ph type="sldNum" sz="quarter" idx="10"/>
          </p:nvPr>
        </p:nvSpPr>
        <p:spPr/>
        <p:txBody>
          <a:bodyPr/>
          <a:lstStyle/>
          <a:p>
            <a:fld id="{13697EDB-BE6B-4B1D-9670-9A3511C1DAAE}" type="slidenum">
              <a:rPr lang="en-GB" smtClean="0"/>
              <a:pPr/>
              <a:t>16</a:t>
            </a:fld>
            <a:endParaRPr lang="en-GB" dirty="0"/>
          </a:p>
        </p:txBody>
      </p:sp>
    </p:spTree>
    <p:extLst>
      <p:ext uri="{BB962C8B-B14F-4D97-AF65-F5344CB8AC3E}">
        <p14:creationId xmlns:p14="http://schemas.microsoft.com/office/powerpoint/2010/main" val="222293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here is the solution architecture that multi-tenancy demands.</a:t>
            </a:r>
          </a:p>
          <a:p>
            <a:endParaRPr lang="en-US" dirty="0" smtClean="0"/>
          </a:p>
          <a:p>
            <a:r>
              <a:rPr lang="en-US" dirty="0" smtClean="0"/>
              <a:t>Starting</a:t>
            </a:r>
            <a:r>
              <a:rPr lang="en-US" baseline="0" dirty="0" smtClean="0"/>
              <a:t> point of a Shared Centrally managed infrastructure – collection of servers with the ability to carve out storage for each tenant.</a:t>
            </a:r>
          </a:p>
          <a:p>
            <a:r>
              <a:rPr lang="en-US" baseline="0" dirty="0" smtClean="0"/>
              <a:t>Having compute isolation such than each tenant can have multiple </a:t>
            </a:r>
            <a:r>
              <a:rPr lang="en-US" baseline="0" dirty="0" err="1" smtClean="0"/>
              <a:t>Hadoop</a:t>
            </a:r>
            <a:r>
              <a:rPr lang="en-US" baseline="0" dirty="0" smtClean="0"/>
              <a:t> (or non-</a:t>
            </a:r>
            <a:r>
              <a:rPr lang="en-US" baseline="0" dirty="0" err="1" smtClean="0"/>
              <a:t>Hadoop</a:t>
            </a:r>
            <a:r>
              <a:rPr lang="en-US" baseline="0" dirty="0" smtClean="0"/>
              <a:t>) clusters and services that meets their business objectives</a:t>
            </a:r>
            <a:endParaRPr lang="en-US" dirty="0" smtClean="0"/>
          </a:p>
        </p:txBody>
      </p:sp>
      <p:sp>
        <p:nvSpPr>
          <p:cNvPr id="4" name="Slide Number Placeholder 3"/>
          <p:cNvSpPr>
            <a:spLocks noGrp="1"/>
          </p:cNvSpPr>
          <p:nvPr>
            <p:ph type="sldNum" sz="quarter" idx="10"/>
          </p:nvPr>
        </p:nvSpPr>
        <p:spPr/>
        <p:txBody>
          <a:bodyPr/>
          <a:lstStyle/>
          <a:p>
            <a:fld id="{13697EDB-BE6B-4B1D-9670-9A3511C1DAAE}" type="slidenum">
              <a:rPr lang="en-GB" smtClean="0"/>
              <a:pPr/>
              <a:t>17</a:t>
            </a:fld>
            <a:endParaRPr lang="en-GB" dirty="0"/>
          </a:p>
        </p:txBody>
      </p:sp>
    </p:spTree>
    <p:extLst>
      <p:ext uri="{BB962C8B-B14F-4D97-AF65-F5344CB8AC3E}">
        <p14:creationId xmlns:p14="http://schemas.microsoft.com/office/powerpoint/2010/main" val="3668003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dirty="0" smtClean="0"/>
              <a:t>There</a:t>
            </a:r>
            <a:r>
              <a:rPr lang="en-US" baseline="0" dirty="0" smtClean="0"/>
              <a:t> are several ways to accomplish this architecture. By no means intended to be comprehensive, these are some of the on-premises options that are discussed.</a:t>
            </a:r>
          </a:p>
          <a:p>
            <a:endParaRPr lang="en-US" baseline="0" dirty="0" smtClean="0"/>
          </a:p>
          <a:p>
            <a:r>
              <a:rPr lang="en-US" baseline="0" dirty="0" smtClean="0"/>
              <a:t>Single YARN cluster which translates to creating a multi-tenant </a:t>
            </a:r>
            <a:r>
              <a:rPr lang="en-US" baseline="0" dirty="0" err="1" smtClean="0"/>
              <a:t>hadoop</a:t>
            </a:r>
            <a:r>
              <a:rPr lang="en-US" baseline="0" dirty="0" smtClean="0"/>
              <a:t> cluster – few considerations here include ability to support multiple versions of </a:t>
            </a:r>
            <a:r>
              <a:rPr lang="en-US" baseline="0" dirty="0" err="1" smtClean="0"/>
              <a:t>Hadoop</a:t>
            </a:r>
            <a:r>
              <a:rPr lang="en-US" baseline="0" dirty="0" smtClean="0"/>
              <a:t> on the same cluster and/or the enterprise realities of requiring multiple </a:t>
            </a:r>
            <a:r>
              <a:rPr lang="en-US" baseline="0" dirty="0" err="1" smtClean="0"/>
              <a:t>Hadoop</a:t>
            </a:r>
            <a:r>
              <a:rPr lang="en-US" baseline="0" dirty="0" smtClean="0"/>
              <a:t> clusters</a:t>
            </a:r>
          </a:p>
          <a:p>
            <a:endParaRPr lang="en-US" baseline="0" dirty="0" smtClean="0"/>
          </a:p>
          <a:p>
            <a:r>
              <a:rPr lang="en-US" baseline="0" dirty="0" smtClean="0"/>
              <a:t>Virtualized or containerized </a:t>
            </a:r>
            <a:r>
              <a:rPr lang="en-US" baseline="0" dirty="0" err="1" smtClean="0"/>
              <a:t>Hadoop</a:t>
            </a:r>
            <a:r>
              <a:rPr lang="en-US" baseline="0" dirty="0" smtClean="0"/>
              <a:t> is clear candidate given how well virtualization, a proven technology has served the datacenter for running diverse range of a enterprise workloads on a shared, common infrastructure. Done right, companies have proven virtual machines and containers have proven to not only perform better than bare metal </a:t>
            </a:r>
            <a:r>
              <a:rPr lang="en-US" baseline="0" dirty="0" err="1" smtClean="0"/>
              <a:t>hadoop</a:t>
            </a:r>
            <a:r>
              <a:rPr lang="en-US" baseline="0" dirty="0" smtClean="0"/>
              <a:t> for many workloads but also offer a level of elasticity and server utilization not possible with traditional physical deployments. This said, implementation of Big Data on VMs matters. Using VMs like physical machines and deploying </a:t>
            </a:r>
            <a:r>
              <a:rPr lang="en-US" baseline="0" dirty="0" err="1" smtClean="0"/>
              <a:t>Hadoop</a:t>
            </a:r>
            <a:r>
              <a:rPr lang="en-US" baseline="0" dirty="0" smtClean="0"/>
              <a:t> including HDFS </a:t>
            </a:r>
          </a:p>
          <a:p>
            <a:endParaRPr lang="en-US" baseline="0" dirty="0" smtClean="0"/>
          </a:p>
          <a:p>
            <a:r>
              <a:rPr lang="en-US" baseline="0" dirty="0" err="1" smtClean="0"/>
              <a:t>Mesos</a:t>
            </a:r>
            <a:r>
              <a:rPr lang="en-US" baseline="0" dirty="0" smtClean="0"/>
              <a:t>, an open source project that aims to be a data center operating system is another candidate. It can run </a:t>
            </a:r>
            <a:r>
              <a:rPr lang="en-US" baseline="0" dirty="0" err="1" smtClean="0"/>
              <a:t>Hadoop</a:t>
            </a:r>
            <a:r>
              <a:rPr lang="en-US" baseline="0" dirty="0" smtClean="0"/>
              <a:t> albeit requires the resource scheduler to be modified which does create few considerations. You are pretty much on your own since </a:t>
            </a:r>
            <a:r>
              <a:rPr lang="en-US" baseline="0" dirty="0" err="1" smtClean="0"/>
              <a:t>Hadoop</a:t>
            </a:r>
            <a:r>
              <a:rPr lang="en-US" baseline="0" dirty="0" smtClean="0"/>
              <a:t> distributions leverage YARN and don’t have support for </a:t>
            </a:r>
            <a:r>
              <a:rPr lang="en-US" baseline="0" dirty="0" err="1" smtClean="0"/>
              <a:t>Mesos</a:t>
            </a:r>
            <a:r>
              <a:rPr lang="en-US" baseline="0" dirty="0" smtClean="0"/>
              <a:t>.</a:t>
            </a:r>
          </a:p>
          <a:p>
            <a:endParaRPr lang="en-US" baseline="0" dirty="0" smtClean="0"/>
          </a:p>
          <a:p>
            <a:r>
              <a:rPr lang="en-US" baseline="0" dirty="0" smtClean="0"/>
              <a:t>Lastly, there is a new project by the name Myriad which is aiming to bring YARN based </a:t>
            </a:r>
            <a:r>
              <a:rPr lang="en-US" baseline="0" dirty="0" err="1" smtClean="0"/>
              <a:t>Hadoop</a:t>
            </a:r>
            <a:r>
              <a:rPr lang="en-US" baseline="0" dirty="0" smtClean="0"/>
              <a:t> clusters to run on </a:t>
            </a:r>
            <a:r>
              <a:rPr lang="en-US" baseline="0" dirty="0" err="1" smtClean="0"/>
              <a:t>mesos</a:t>
            </a:r>
            <a:r>
              <a:rPr lang="en-US" baseline="0" dirty="0" smtClean="0"/>
              <a:t>. This project is still incubating and will likely take several years to mature</a:t>
            </a:r>
            <a:endParaRPr lang="en-US" dirty="0"/>
          </a:p>
        </p:txBody>
      </p:sp>
      <p:sp>
        <p:nvSpPr>
          <p:cNvPr id="4" name="Slide Number Placeholder 3"/>
          <p:cNvSpPr>
            <a:spLocks noGrp="1"/>
          </p:cNvSpPr>
          <p:nvPr>
            <p:ph type="sldNum" sz="quarter" idx="10"/>
          </p:nvPr>
        </p:nvSpPr>
        <p:spPr/>
        <p:txBody>
          <a:bodyPr/>
          <a:lstStyle/>
          <a:p>
            <a:fld id="{13697EDB-BE6B-4B1D-9670-9A3511C1DAAE}" type="slidenum">
              <a:rPr lang="en-GB" smtClean="0"/>
              <a:pPr/>
              <a:t>19</a:t>
            </a:fld>
            <a:endParaRPr lang="en-GB" dirty="0"/>
          </a:p>
        </p:txBody>
      </p:sp>
    </p:spTree>
    <p:extLst>
      <p:ext uri="{BB962C8B-B14F-4D97-AF65-F5344CB8AC3E}">
        <p14:creationId xmlns:p14="http://schemas.microsoft.com/office/powerpoint/2010/main" val="344878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DA6B34-093F-4FF4-AA93-0513D2A331CD}" type="slidenum">
              <a:rPr lang="en-US" smtClean="0">
                <a:solidFill>
                  <a:prstClr val="black"/>
                </a:solidFill>
                <a:latin typeface="Calibri"/>
              </a:rPr>
              <a:pPr/>
              <a:t>32</a:t>
            </a:fld>
            <a:endParaRPr lang="en-US" dirty="0">
              <a:solidFill>
                <a:prstClr val="black"/>
              </a:solidFill>
              <a:latin typeface="Calibri"/>
            </a:endParaRPr>
          </a:p>
        </p:txBody>
      </p:sp>
    </p:spTree>
    <p:extLst>
      <p:ext uri="{BB962C8B-B14F-4D97-AF65-F5344CB8AC3E}">
        <p14:creationId xmlns:p14="http://schemas.microsoft.com/office/powerpoint/2010/main" val="179816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376816"/>
            <a:ext cx="7086600" cy="1205253"/>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2914650"/>
            <a:ext cx="7086600" cy="1314450"/>
          </a:xfrm>
          <a:prstGeom prst="rect">
            <a:avLst/>
          </a:prstGeom>
        </p:spPr>
        <p:txBody>
          <a:bodyPr lIns="0" tIns="0" rIns="0" bIns="0"/>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3395776"/>
            <a:ext cx="2133600" cy="273844"/>
          </a:xfrm>
        </p:spPr>
        <p:txBody>
          <a:bodyPr/>
          <a:lstStyle/>
          <a:p>
            <a:fld id="{DA8BC40C-8D37-D445-A4DF-0E2FF19A1A74}" type="datetimeFigureOut">
              <a:rPr lang="en-US" smtClean="0"/>
              <a:t>9/30/15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89266-B1CA-DC41-9E26-1B9051EB86A7}" type="slidenum">
              <a:rPr lang="en-US" smtClean="0"/>
              <a:t>‹#›</a:t>
            </a:fld>
            <a:endParaRPr lang="en-US"/>
          </a:p>
        </p:txBody>
      </p:sp>
    </p:spTree>
    <p:extLst>
      <p:ext uri="{BB962C8B-B14F-4D97-AF65-F5344CB8AC3E}">
        <p14:creationId xmlns:p14="http://schemas.microsoft.com/office/powerpoint/2010/main" val="171183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A70CCE-2F27-F945-B47C-A0A68AE2374D}" type="datetimeFigureOut">
              <a:rPr lang="en-US" smtClean="0"/>
              <a:t>9/30/15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99822-9011-DA43-AB90-5BB6E5B3CE10}" type="slidenum">
              <a:rPr lang="en-US" smtClean="0"/>
              <a:t>‹#›</a:t>
            </a:fld>
            <a:endParaRPr lang="en-US"/>
          </a:p>
        </p:txBody>
      </p:sp>
    </p:spTree>
    <p:extLst>
      <p:ext uri="{BB962C8B-B14F-4D97-AF65-F5344CB8AC3E}">
        <p14:creationId xmlns:p14="http://schemas.microsoft.com/office/powerpoint/2010/main" val="14821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70CCE-2F27-F945-B47C-A0A68AE2374D}" type="datetimeFigureOut">
              <a:rPr lang="en-US" smtClean="0"/>
              <a:t>9/30/15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99822-9011-DA43-AB90-5BB6E5B3CE10}" type="slidenum">
              <a:rPr lang="en-US" smtClean="0"/>
              <a:t>‹#›</a:t>
            </a:fld>
            <a:endParaRPr lang="en-US"/>
          </a:p>
        </p:txBody>
      </p:sp>
    </p:spTree>
    <p:extLst>
      <p:ext uri="{BB962C8B-B14F-4D97-AF65-F5344CB8AC3E}">
        <p14:creationId xmlns:p14="http://schemas.microsoft.com/office/powerpoint/2010/main" val="292474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69126"/>
            <a:ext cx="7772400" cy="1031024"/>
          </a:xfrm>
        </p:spPr>
        <p:txBody>
          <a:bodyPr/>
          <a:lstStyle/>
          <a:p>
            <a:r>
              <a:rPr lang="en-US" dirty="0" smtClean="0"/>
              <a:t>Click to edit Master title style– </a:t>
            </a:r>
            <a:br>
              <a:rPr lang="en-US" dirty="0" smtClean="0"/>
            </a:br>
            <a:r>
              <a:rPr lang="en-US" dirty="0" smtClean="0"/>
              <a:t>use this style for a longer title</a:t>
            </a:r>
            <a:endParaRPr lang="en-US" dirty="0"/>
          </a:p>
        </p:txBody>
      </p:sp>
      <p:sp>
        <p:nvSpPr>
          <p:cNvPr id="3" name="Subtitle 2"/>
          <p:cNvSpPr>
            <a:spLocks noGrp="1"/>
          </p:cNvSpPr>
          <p:nvPr>
            <p:ph type="subTitle" idx="1"/>
          </p:nvPr>
        </p:nvSpPr>
        <p:spPr>
          <a:xfrm>
            <a:off x="474435" y="1391558"/>
            <a:ext cx="6400800" cy="1314450"/>
          </a:xfrm>
        </p:spPr>
        <p:txBody>
          <a:bodyPr lIns="0" tIns="0" rIns="0" bIns="0">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6A70CCE-2F27-F945-B47C-A0A68AE2374D}"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80452-9AF4-0E41-AE9F-F26DDC739491}" type="slidenum">
              <a:rPr lang="en-US" smtClean="0"/>
              <a:t>‹#›</a:t>
            </a:fld>
            <a:endParaRPr lang="en-US"/>
          </a:p>
        </p:txBody>
      </p:sp>
    </p:spTree>
    <p:extLst>
      <p:ext uri="{BB962C8B-B14F-4D97-AF65-F5344CB8AC3E}">
        <p14:creationId xmlns:p14="http://schemas.microsoft.com/office/powerpoint/2010/main" val="96534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 – </a:t>
            </a:r>
            <a:br>
              <a:rPr lang="en-US" dirty="0" smtClean="0"/>
            </a:br>
            <a:r>
              <a:rPr lang="en-US" dirty="0" smtClean="0"/>
              <a:t>use this style for a longer title</a:t>
            </a:r>
            <a:endParaRPr lang="en-US" dirty="0"/>
          </a:p>
        </p:txBody>
      </p:sp>
      <p:sp>
        <p:nvSpPr>
          <p:cNvPr id="3" name="Content Placeholder 2"/>
          <p:cNvSpPr>
            <a:spLocks noGrp="1"/>
          </p:cNvSpPr>
          <p:nvPr>
            <p:ph idx="1"/>
          </p:nvPr>
        </p:nvSpPr>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70CCE-2F27-F945-B47C-A0A68AE2374D}"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99822-9011-DA43-AB90-5BB6E5B3CE10}" type="slidenum">
              <a:rPr lang="en-US" smtClean="0"/>
              <a:t>‹#›</a:t>
            </a:fld>
            <a:endParaRPr lang="en-US"/>
          </a:p>
        </p:txBody>
      </p:sp>
    </p:spTree>
    <p:extLst>
      <p:ext uri="{BB962C8B-B14F-4D97-AF65-F5344CB8AC3E}">
        <p14:creationId xmlns:p14="http://schemas.microsoft.com/office/powerpoint/2010/main" val="277147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376816"/>
            <a:ext cx="7086600" cy="1205253"/>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457200" y="2914650"/>
            <a:ext cx="7086600" cy="1314450"/>
          </a:xfrm>
          <a:prstGeom prst="rect">
            <a:avLst/>
          </a:prstGeom>
        </p:spPr>
        <p:txBody>
          <a:bodyPr lIns="0" tIns="0" rIns="0" bIns="0"/>
          <a:lstStyle>
            <a:lvl1pPr marL="0" indent="0" algn="l">
              <a:lnSpc>
                <a:spcPct val="12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3395776"/>
            <a:ext cx="2133600" cy="273844"/>
          </a:xfrm>
        </p:spPr>
        <p:txBody>
          <a:bodyPr/>
          <a:lstStyle>
            <a:lvl1pPr>
              <a:lnSpc>
                <a:spcPct val="120000"/>
              </a:lnSpc>
              <a:defRPr/>
            </a:lvl1pPr>
          </a:lstStyle>
          <a:p>
            <a:fld id="{DA8BC40C-8D37-D445-A4DF-0E2FF19A1A74}" type="datetimeFigureOut">
              <a:rPr lang="en-US" smtClean="0">
                <a:solidFill>
                  <a:prstClr val="white"/>
                </a:solidFill>
                <a:latin typeface="Calibri"/>
              </a:rPr>
              <a:pPr/>
              <a:t>9/30/15</a:t>
            </a:fld>
            <a:endParaRPr lang="en-US" dirty="0">
              <a:solidFill>
                <a:prstClr val="white"/>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FA89266-B1CA-DC41-9E26-1B9051EB86A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8710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376816"/>
            <a:ext cx="7086600" cy="1205253"/>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2914650"/>
            <a:ext cx="7086600" cy="1314450"/>
          </a:xfrm>
          <a:prstGeom prst="rect">
            <a:avLst/>
          </a:prstGeom>
        </p:spPr>
        <p:txBody>
          <a:bodyPr lIns="0" tIns="0" rIns="0" bIns="0"/>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3395776"/>
            <a:ext cx="2133600" cy="273844"/>
          </a:xfrm>
          <a:prstGeom prst="rect">
            <a:avLst/>
          </a:prstGeom>
        </p:spPr>
        <p:txBody>
          <a:bodyPr/>
          <a:lstStyle/>
          <a:p>
            <a:fld id="{DA8BC40C-8D37-D445-A4DF-0E2FF19A1A74}" type="datetimeFigureOut">
              <a:rPr lang="en-US" smtClean="0"/>
              <a:t>9/30/15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89266-B1CA-DC41-9E26-1B9051EB86A7}" type="slidenum">
              <a:rPr lang="en-US" smtClean="0"/>
              <a:t>‹#›</a:t>
            </a:fld>
            <a:endParaRPr lang="en-US"/>
          </a:p>
        </p:txBody>
      </p:sp>
    </p:spTree>
    <p:extLst>
      <p:ext uri="{BB962C8B-B14F-4D97-AF65-F5344CB8AC3E}">
        <p14:creationId xmlns:p14="http://schemas.microsoft.com/office/powerpoint/2010/main" val="88881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93774" y="4767263"/>
            <a:ext cx="914400" cy="273844"/>
          </a:xfrm>
          <a:prstGeom prst="rect">
            <a:avLst/>
          </a:prstGeom>
        </p:spPr>
        <p:txBody>
          <a:bodyPr/>
          <a:lstStyle/>
          <a:p>
            <a:fld id="{46A70CCE-2F27-F945-B47C-A0A68AE2374D}" type="datetimeFigureOut">
              <a:rPr lang="en-US" smtClean="0">
                <a:solidFill>
                  <a:srgbClr val="004875">
                    <a:tint val="75000"/>
                  </a:srgbClr>
                </a:solidFill>
                <a:latin typeface="Calibri"/>
              </a:rPr>
              <a:pPr/>
              <a:t>9/30/15</a:t>
            </a:fld>
            <a:endParaRPr lang="en-US">
              <a:solidFill>
                <a:srgbClr val="004875">
                  <a:tint val="75000"/>
                </a:srgbClr>
              </a:solidFill>
              <a:latin typeface="Calibri"/>
            </a:endParaRPr>
          </a:p>
        </p:txBody>
      </p:sp>
      <p:sp>
        <p:nvSpPr>
          <p:cNvPr id="6" name="Footer Placeholder 5"/>
          <p:cNvSpPr>
            <a:spLocks noGrp="1"/>
          </p:cNvSpPr>
          <p:nvPr>
            <p:ph type="ftr" sz="quarter" idx="11"/>
          </p:nvPr>
        </p:nvSpPr>
        <p:spPr/>
        <p:txBody>
          <a:bodyPr/>
          <a:lstStyle/>
          <a:p>
            <a:endParaRPr lang="en-US">
              <a:solidFill>
                <a:srgbClr val="004875">
                  <a:tint val="75000"/>
                </a:srgbClr>
              </a:solidFill>
              <a:latin typeface="Calibri"/>
            </a:endParaRPr>
          </a:p>
        </p:txBody>
      </p:sp>
      <p:sp>
        <p:nvSpPr>
          <p:cNvPr id="7" name="Slide Number Placeholder 6"/>
          <p:cNvSpPr>
            <a:spLocks noGrp="1"/>
          </p:cNvSpPr>
          <p:nvPr>
            <p:ph type="sldNum" sz="quarter" idx="12"/>
          </p:nvPr>
        </p:nvSpPr>
        <p:spPr/>
        <p:txBody>
          <a:bodyPr/>
          <a:lstStyle/>
          <a:p>
            <a:fld id="{AA399822-9011-DA43-AB90-5BB6E5B3CE10}" type="slidenum">
              <a:rPr lang="en-US" smtClean="0">
                <a:solidFill>
                  <a:srgbClr val="004875">
                    <a:tint val="75000"/>
                  </a:srgbClr>
                </a:solidFill>
                <a:latin typeface="Calibri"/>
              </a:rPr>
              <a:pPr/>
              <a:t>‹#›</a:t>
            </a:fld>
            <a:endParaRPr lang="en-US">
              <a:solidFill>
                <a:srgbClr val="004875">
                  <a:tint val="75000"/>
                </a:srgbClr>
              </a:solidFill>
              <a:latin typeface="Calibri"/>
            </a:endParaRPr>
          </a:p>
        </p:txBody>
      </p:sp>
    </p:spTree>
    <p:extLst>
      <p:ext uri="{BB962C8B-B14F-4D97-AF65-F5344CB8AC3E}">
        <p14:creationId xmlns:p14="http://schemas.microsoft.com/office/powerpoint/2010/main" val="207147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371033"/>
            <a:ext cx="7086600" cy="1205253"/>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57200" y="2914650"/>
            <a:ext cx="7086600" cy="1314450"/>
          </a:xfrm>
          <a:prstGeom prst="rect">
            <a:avLst/>
          </a:prstGeom>
        </p:spPr>
        <p:txBody>
          <a:bodyPr lIns="0" tIns="0" rIns="0" bIns="0"/>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3395776"/>
            <a:ext cx="2133600" cy="273844"/>
          </a:xfrm>
        </p:spPr>
        <p:txBody>
          <a:bodyPr/>
          <a:lstStyle/>
          <a:p>
            <a:fld id="{DA8BC40C-8D37-D445-A4DF-0E2FF19A1A74}" type="datetimeFigureOut">
              <a:rPr lang="en-US" smtClean="0"/>
              <a:t>9/30/15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89266-B1CA-DC41-9E26-1B9051EB86A7}" type="slidenum">
              <a:rPr lang="en-US" smtClean="0"/>
              <a:t>‹#›</a:t>
            </a:fld>
            <a:endParaRPr lang="en-US"/>
          </a:p>
        </p:txBody>
      </p:sp>
    </p:spTree>
    <p:extLst>
      <p:ext uri="{BB962C8B-B14F-4D97-AF65-F5344CB8AC3E}">
        <p14:creationId xmlns:p14="http://schemas.microsoft.com/office/powerpoint/2010/main" val="196586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9126"/>
            <a:ext cx="7772400" cy="688124"/>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448280" y="857250"/>
            <a:ext cx="6400800" cy="1314450"/>
          </a:xfrm>
        </p:spPr>
        <p:txBody>
          <a:bodyPr lIns="0" tIns="0" rIns="0" bIns="0">
            <a:normAutofit/>
          </a:bodyPr>
          <a:lstStyle>
            <a:lvl1pPr marL="0" indent="0" algn="l">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6A70CCE-2F27-F945-B47C-A0A68AE2374D}"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580452-9AF4-0E41-AE9F-F26DDC739491}" type="slidenum">
              <a:rPr lang="en-US" smtClean="0"/>
              <a:t>‹#›</a:t>
            </a:fld>
            <a:endParaRPr lang="en-US"/>
          </a:p>
        </p:txBody>
      </p:sp>
    </p:spTree>
    <p:extLst>
      <p:ext uri="{BB962C8B-B14F-4D97-AF65-F5344CB8AC3E}">
        <p14:creationId xmlns:p14="http://schemas.microsoft.com/office/powerpoint/2010/main" val="78777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70CCE-2F27-F945-B47C-A0A68AE2374D}"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99822-9011-DA43-AB90-5BB6E5B3CE10}" type="slidenum">
              <a:rPr lang="en-US" smtClean="0"/>
              <a:t>‹#›</a:t>
            </a:fld>
            <a:endParaRPr lang="en-US"/>
          </a:p>
        </p:txBody>
      </p:sp>
    </p:spTree>
    <p:extLst>
      <p:ext uri="{BB962C8B-B14F-4D97-AF65-F5344CB8AC3E}">
        <p14:creationId xmlns:p14="http://schemas.microsoft.com/office/powerpoint/2010/main" val="172153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A70CCE-2F27-F945-B47C-A0A68AE2374D}" type="datetimeFigureOut">
              <a:rPr lang="en-US" smtClean="0"/>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99822-9011-DA43-AB90-5BB6E5B3CE10}" type="slidenum">
              <a:rPr lang="en-US" smtClean="0"/>
              <a:t>‹#›</a:t>
            </a:fld>
            <a:endParaRPr lang="en-US"/>
          </a:p>
        </p:txBody>
      </p:sp>
    </p:spTree>
    <p:extLst>
      <p:ext uri="{BB962C8B-B14F-4D97-AF65-F5344CB8AC3E}">
        <p14:creationId xmlns:p14="http://schemas.microsoft.com/office/powerpoint/2010/main" val="232542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A70CCE-2F27-F945-B47C-A0A68AE2374D}" type="datetimeFigureOut">
              <a:rPr lang="en-US" smtClean="0"/>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99822-9011-DA43-AB90-5BB6E5B3CE10}" type="slidenum">
              <a:rPr lang="en-US" smtClean="0"/>
              <a:t>‹#›</a:t>
            </a:fld>
            <a:endParaRPr lang="en-US"/>
          </a:p>
        </p:txBody>
      </p:sp>
    </p:spTree>
    <p:extLst>
      <p:ext uri="{BB962C8B-B14F-4D97-AF65-F5344CB8AC3E}">
        <p14:creationId xmlns:p14="http://schemas.microsoft.com/office/powerpoint/2010/main" val="87954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A70CCE-2F27-F945-B47C-A0A68AE2374D}" type="datetimeFigureOut">
              <a:rPr lang="en-US" smtClean="0"/>
              <a:t>9/30/15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99822-9011-DA43-AB90-5BB6E5B3CE10}" type="slidenum">
              <a:rPr lang="en-US" smtClean="0"/>
              <a:t>‹#›</a:t>
            </a:fld>
            <a:endParaRPr lang="en-US"/>
          </a:p>
        </p:txBody>
      </p:sp>
    </p:spTree>
    <p:extLst>
      <p:ext uri="{BB962C8B-B14F-4D97-AF65-F5344CB8AC3E}">
        <p14:creationId xmlns:p14="http://schemas.microsoft.com/office/powerpoint/2010/main" val="351676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4.xml"/><Relationship Id="rId9" Type="http://schemas.openxmlformats.org/officeDocument/2006/relationships/image" Target="../media/image4.png"/><Relationship Id="rId10"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dta_ttl-bkg.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ln>
            <a:noFill/>
          </a:ln>
        </p:spPr>
      </p:pic>
      <p:sp>
        <p:nvSpPr>
          <p:cNvPr id="2" name="Title Placeholder 1"/>
          <p:cNvSpPr>
            <a:spLocks noGrp="1"/>
          </p:cNvSpPr>
          <p:nvPr>
            <p:ph type="title"/>
          </p:nvPr>
        </p:nvSpPr>
        <p:spPr>
          <a:xfrm>
            <a:off x="457200" y="1371600"/>
            <a:ext cx="8001000" cy="2100887"/>
          </a:xfrm>
          <a:prstGeom prst="rect">
            <a:avLst/>
          </a:prstGeom>
        </p:spPr>
        <p:txBody>
          <a:bodyPr vert="horz" lIns="0" tIns="0" rIns="0" bIns="0" rtlCol="0" anchor="t">
            <a:normAutofit/>
          </a:bodyPr>
          <a:lstStyle/>
          <a:p>
            <a:r>
              <a:rPr lang="en-US" dirty="0" smtClean="0"/>
              <a:t>CLICK TO EDIT MASTER </a:t>
            </a:r>
            <a:br>
              <a:rPr lang="en-US" dirty="0" smtClean="0"/>
            </a:br>
            <a:r>
              <a:rPr lang="en-US" dirty="0" smtClean="0"/>
              <a:t>TITLE STYLE</a:t>
            </a:r>
            <a:endParaRPr lang="en-US" dirty="0"/>
          </a:p>
        </p:txBody>
      </p:sp>
      <p:sp>
        <p:nvSpPr>
          <p:cNvPr id="4" name="Date Placeholder 3"/>
          <p:cNvSpPr>
            <a:spLocks noGrp="1"/>
          </p:cNvSpPr>
          <p:nvPr>
            <p:ph type="dt" sz="half" idx="2"/>
          </p:nvPr>
        </p:nvSpPr>
        <p:spPr>
          <a:xfrm>
            <a:off x="457200" y="3669620"/>
            <a:ext cx="2133600" cy="273844"/>
          </a:xfrm>
          <a:prstGeom prst="rect">
            <a:avLst/>
          </a:prstGeom>
        </p:spPr>
        <p:txBody>
          <a:bodyPr vert="horz" lIns="0" tIns="0" rIns="0" bIns="0" rtlCol="0" anchor="t"/>
          <a:lstStyle>
            <a:lvl1pPr algn="l">
              <a:defRPr sz="1600">
                <a:solidFill>
                  <a:schemeClr val="bg1"/>
                </a:solidFill>
              </a:defRPr>
            </a:lvl1pPr>
          </a:lstStyle>
          <a:p>
            <a:fld id="{DA8BC40C-8D37-D445-A4DF-0E2FF19A1A74}" type="datetimeFigureOut">
              <a:rPr lang="en-US" smtClean="0"/>
              <a:pPr/>
              <a:t>9/30/15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A89266-B1CA-DC41-9E26-1B9051EB86A7}" type="slidenum">
              <a:rPr lang="en-US" smtClean="0"/>
              <a:t>‹#›</a:t>
            </a:fld>
            <a:endParaRPr lang="en-US"/>
          </a:p>
        </p:txBody>
      </p:sp>
      <p:pic>
        <p:nvPicPr>
          <p:cNvPr id="9" name="Picture 8" descr="bluedata_rev.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96725" y="302532"/>
            <a:ext cx="2727475" cy="721451"/>
          </a:xfrm>
          <a:prstGeom prst="rect">
            <a:avLst/>
          </a:prstGeom>
        </p:spPr>
      </p:pic>
    </p:spTree>
    <p:extLst>
      <p:ext uri="{BB962C8B-B14F-4D97-AF65-F5344CB8AC3E}">
        <p14:creationId xmlns:p14="http://schemas.microsoft.com/office/powerpoint/2010/main" val="4170119070"/>
      </p:ext>
    </p:extLst>
  </p:cSld>
  <p:clrMap bg1="lt1" tx1="dk1" bg2="lt2" tx2="dk2" accent1="accent1" accent2="accent2" accent3="accent3" accent4="accent4" accent5="accent5" accent6="accent6" hlink="hlink" folHlink="folHlink"/>
  <p:sldLayoutIdLst>
    <p:sldLayoutId id="2147483718"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txStyles>
    <p:titleStyle>
      <a:lvl1pPr algn="l" defTabSz="457200" rtl="0" eaLnBrk="1" latinLnBrk="0" hangingPunct="1">
        <a:spcBef>
          <a:spcPct val="0"/>
        </a:spcBef>
        <a:buNone/>
        <a:defRPr sz="3600" kern="1200">
          <a:solidFill>
            <a:schemeClr val="bg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dta_ttl-bkg.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5143500"/>
          </a:xfrm>
          <a:prstGeom prst="rect">
            <a:avLst/>
          </a:prstGeom>
          <a:ln>
            <a:noFill/>
          </a:ln>
        </p:spPr>
      </p:pic>
      <p:sp>
        <p:nvSpPr>
          <p:cNvPr id="2" name="Title Placeholder 1"/>
          <p:cNvSpPr>
            <a:spLocks noGrp="1"/>
          </p:cNvSpPr>
          <p:nvPr>
            <p:ph type="title"/>
          </p:nvPr>
        </p:nvSpPr>
        <p:spPr>
          <a:xfrm>
            <a:off x="457200" y="1371600"/>
            <a:ext cx="8001000" cy="2100887"/>
          </a:xfrm>
          <a:prstGeom prst="rect">
            <a:avLst/>
          </a:prstGeom>
        </p:spPr>
        <p:txBody>
          <a:bodyPr vert="horz" lIns="0" tIns="0" rIns="0" bIns="0" rtlCol="0" anchor="t">
            <a:normAutofit/>
          </a:bodyPr>
          <a:lstStyle/>
          <a:p>
            <a:r>
              <a:rPr lang="en-US" dirty="0" smtClean="0"/>
              <a:t>CLICK TO EDIT MASTER </a:t>
            </a:r>
            <a:br>
              <a:rPr lang="en-US" dirty="0" smtClean="0"/>
            </a:br>
            <a:r>
              <a:rPr lang="en-US" dirty="0" smtClean="0"/>
              <a:t>DIVIDER STYLE</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A89266-B1CA-DC41-9E26-1B9051EB86A7}" type="slidenum">
              <a:rPr lang="en-US" smtClean="0"/>
              <a:t>‹#›</a:t>
            </a:fld>
            <a:endParaRPr lang="en-US"/>
          </a:p>
        </p:txBody>
      </p:sp>
    </p:spTree>
    <p:extLst>
      <p:ext uri="{BB962C8B-B14F-4D97-AF65-F5344CB8AC3E}">
        <p14:creationId xmlns:p14="http://schemas.microsoft.com/office/powerpoint/2010/main" val="3989265187"/>
      </p:ext>
    </p:extLst>
  </p:cSld>
  <p:clrMap bg1="lt1" tx1="dk1" bg2="lt2" tx2="dk2" accent1="accent1" accent2="accent2" accent3="accent3" accent4="accent4" accent5="accent5" accent6="accent6" hlink="hlink" folHlink="folHlink"/>
  <p:sldLayoutIdLst>
    <p:sldLayoutId id="2147483725" r:id="rId1"/>
    <p:sldLayoutId id="2147483728"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457200" rtl="0" eaLnBrk="1" latinLnBrk="0" hangingPunct="1">
        <a:spcBef>
          <a:spcPct val="0"/>
        </a:spcBef>
        <a:buNone/>
        <a:defRPr sz="3600" kern="1200">
          <a:solidFill>
            <a:schemeClr val="bg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dta_ttl-photobkg.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1371600"/>
            <a:ext cx="7610324" cy="1708094"/>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457200" y="3669620"/>
            <a:ext cx="2133600" cy="273844"/>
          </a:xfrm>
          <a:prstGeom prst="rect">
            <a:avLst/>
          </a:prstGeom>
        </p:spPr>
        <p:txBody>
          <a:bodyPr vert="horz" lIns="0" tIns="0" rIns="0" bIns="0" rtlCol="0" anchor="t"/>
          <a:lstStyle>
            <a:lvl1pPr algn="l">
              <a:defRPr sz="1600">
                <a:solidFill>
                  <a:schemeClr val="bg1"/>
                </a:solidFill>
              </a:defRPr>
            </a:lvl1pPr>
          </a:lstStyle>
          <a:p>
            <a:fld id="{DA8BC40C-8D37-D445-A4DF-0E2FF19A1A74}" type="datetimeFigureOut">
              <a:rPr lang="en-US" smtClean="0"/>
              <a:pPr/>
              <a:t>9/30/15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A89266-B1CA-DC41-9E26-1B9051EB86A7}" type="slidenum">
              <a:rPr lang="en-US" smtClean="0"/>
              <a:t>‹#›</a:t>
            </a:fld>
            <a:endParaRPr lang="en-US"/>
          </a:p>
        </p:txBody>
      </p:sp>
      <p:pic>
        <p:nvPicPr>
          <p:cNvPr id="9" name="Picture 8" descr="bluedata_rev.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96725" y="302532"/>
            <a:ext cx="2651276" cy="721451"/>
          </a:xfrm>
          <a:prstGeom prst="rect">
            <a:avLst/>
          </a:prstGeom>
        </p:spPr>
      </p:pic>
    </p:spTree>
    <p:extLst>
      <p:ext uri="{BB962C8B-B14F-4D97-AF65-F5344CB8AC3E}">
        <p14:creationId xmlns:p14="http://schemas.microsoft.com/office/powerpoint/2010/main" val="4130180222"/>
      </p:ext>
    </p:extLst>
  </p:cSld>
  <p:clrMap bg1="lt1" tx1="dk1" bg2="lt2" tx2="dk2" accent1="accent1" accent2="accent2" accent3="accent3" accent4="accent4" accent5="accent5" accent6="accent6" hlink="hlink" folHlink="folHlink"/>
  <p:sldLayoutIdLst>
    <p:sldLayoutId id="214748372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txStyles>
    <p:titleStyle>
      <a:lvl1pPr algn="l" defTabSz="457200" rtl="0" eaLnBrk="1" latinLnBrk="0" hangingPunct="1">
        <a:spcBef>
          <a:spcPct val="0"/>
        </a:spcBef>
        <a:buNone/>
        <a:defRPr sz="3600" kern="1200">
          <a:solidFill>
            <a:schemeClr val="bg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dta_grphc-slide-bkg.pn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176950"/>
            <a:ext cx="8229600" cy="857250"/>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93774" y="4767263"/>
            <a:ext cx="914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70CCE-2F27-F945-B47C-A0A68AE2374D}" type="datetimeFigureOut">
              <a:rPr lang="en-US" smtClean="0"/>
              <a:t>9/30/15</a:t>
            </a:fld>
            <a:endParaRPr lang="en-US" dirty="0"/>
          </a:p>
        </p:txBody>
      </p:sp>
      <p:sp>
        <p:nvSpPr>
          <p:cNvPr id="5" name="Footer Placeholder 4"/>
          <p:cNvSpPr>
            <a:spLocks noGrp="1"/>
          </p:cNvSpPr>
          <p:nvPr>
            <p:ph type="ftr" sz="quarter" idx="3"/>
          </p:nvPr>
        </p:nvSpPr>
        <p:spPr>
          <a:xfrm>
            <a:off x="3902529" y="4767263"/>
            <a:ext cx="1338943"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60376" y="4767263"/>
            <a:ext cx="533399"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399822-9011-DA43-AB90-5BB6E5B3CE10}" type="slidenum">
              <a:rPr lang="en-US" smtClean="0"/>
              <a:pPr/>
              <a:t>‹#›</a:t>
            </a:fld>
            <a:endParaRPr lang="en-US" dirty="0"/>
          </a:p>
        </p:txBody>
      </p:sp>
      <p:cxnSp>
        <p:nvCxnSpPr>
          <p:cNvPr id="9" name="Straight Connector 8"/>
          <p:cNvCxnSpPr/>
          <p:nvPr userDrawn="1"/>
        </p:nvCxnSpPr>
        <p:spPr>
          <a:xfrm>
            <a:off x="0" y="689429"/>
            <a:ext cx="914400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descr="bluedata.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7772400" y="4708985"/>
            <a:ext cx="1066800" cy="320215"/>
          </a:xfrm>
          <a:prstGeom prst="rect">
            <a:avLst/>
          </a:prstGeom>
        </p:spPr>
      </p:pic>
    </p:spTree>
    <p:extLst>
      <p:ext uri="{BB962C8B-B14F-4D97-AF65-F5344CB8AC3E}">
        <p14:creationId xmlns:p14="http://schemas.microsoft.com/office/powerpoint/2010/main" val="328545023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dta_grphc-slide-bkg.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167879"/>
            <a:ext cx="8229600" cy="857250"/>
          </a:xfrm>
          <a:prstGeom prst="rect">
            <a:avLst/>
          </a:prstGeom>
        </p:spPr>
        <p:txBody>
          <a:bodyPr vert="horz" lIns="0" tIns="0" rIns="0" bIns="0" rtlCol="0" anchor="t">
            <a:normAutofit/>
          </a:bodyPr>
          <a:lstStyle/>
          <a:p>
            <a:r>
              <a:rPr lang="en-US" dirty="0" smtClean="0"/>
              <a:t>Click to edit Master title style – </a:t>
            </a:r>
            <a:br>
              <a:rPr lang="en-US" dirty="0" smtClean="0"/>
            </a:br>
            <a:r>
              <a:rPr lang="en-US" dirty="0" smtClean="0"/>
              <a:t>use this style for a longer title</a:t>
            </a:r>
            <a:endParaRPr lang="en-US" dirty="0"/>
          </a:p>
        </p:txBody>
      </p:sp>
      <p:sp>
        <p:nvSpPr>
          <p:cNvPr id="3" name="Text Placeholder 2"/>
          <p:cNvSpPr>
            <a:spLocks noGrp="1"/>
          </p:cNvSpPr>
          <p:nvPr>
            <p:ph type="body" idx="1"/>
          </p:nvPr>
        </p:nvSpPr>
        <p:spPr>
          <a:xfrm>
            <a:off x="457200" y="1371600"/>
            <a:ext cx="8229600" cy="30861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93774" y="4767263"/>
            <a:ext cx="914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70CCE-2F27-F945-B47C-A0A68AE2374D}" type="datetimeFigureOut">
              <a:rPr lang="en-US" smtClean="0"/>
              <a:t>9/30/15</a:t>
            </a:fld>
            <a:endParaRPr lang="en-US" dirty="0"/>
          </a:p>
        </p:txBody>
      </p:sp>
      <p:sp>
        <p:nvSpPr>
          <p:cNvPr id="5" name="Footer Placeholder 4"/>
          <p:cNvSpPr>
            <a:spLocks noGrp="1"/>
          </p:cNvSpPr>
          <p:nvPr>
            <p:ph type="ftr" sz="quarter" idx="3"/>
          </p:nvPr>
        </p:nvSpPr>
        <p:spPr>
          <a:xfrm>
            <a:off x="3902529" y="4767263"/>
            <a:ext cx="1338943"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60376" y="4767263"/>
            <a:ext cx="533399"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399822-9011-DA43-AB90-5BB6E5B3CE10}" type="slidenum">
              <a:rPr lang="en-US" smtClean="0"/>
              <a:pPr/>
              <a:t>‹#›</a:t>
            </a:fld>
            <a:endParaRPr lang="en-US" dirty="0"/>
          </a:p>
        </p:txBody>
      </p:sp>
      <p:cxnSp>
        <p:nvCxnSpPr>
          <p:cNvPr id="9" name="Straight Connector 8"/>
          <p:cNvCxnSpPr/>
          <p:nvPr userDrawn="1"/>
        </p:nvCxnSpPr>
        <p:spPr>
          <a:xfrm>
            <a:off x="0" y="1143000"/>
            <a:ext cx="9144000"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10" name="Picture 9" descr="bluedata.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772400" y="4708985"/>
            <a:ext cx="1066800" cy="320215"/>
          </a:xfrm>
          <a:prstGeom prst="rect">
            <a:avLst/>
          </a:prstGeom>
        </p:spPr>
      </p:pic>
    </p:spTree>
    <p:extLst>
      <p:ext uri="{BB962C8B-B14F-4D97-AF65-F5344CB8AC3E}">
        <p14:creationId xmlns:p14="http://schemas.microsoft.com/office/powerpoint/2010/main" val="4066763436"/>
      </p:ext>
    </p:extLst>
  </p:cSld>
  <p:clrMap bg1="lt1" tx1="dk1" bg2="lt2" tx2="dk2" accent1="accent1" accent2="accent2" accent3="accent3" accent4="accent4" accent5="accent5" accent6="accent6" hlink="hlink" folHlink="folHlink"/>
  <p:sldLayoutIdLst>
    <p:sldLayoutId id="2147483720" r:id="rId1"/>
    <p:sldLayoutId id="2147483721" r:id="rId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3200" kern="1200" baseline="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bluedata_16x9_v3_blue-bkg.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1371600"/>
            <a:ext cx="8686800" cy="2181391"/>
          </a:xfrm>
          <a:prstGeom prst="rect">
            <a:avLst/>
          </a:prstGeom>
        </p:spPr>
        <p:txBody>
          <a:bodyPr vert="horz" lIns="0" tIns="0" rIns="0" bIns="0" rtlCol="0" anchor="t">
            <a:normAutofit/>
          </a:bodyPr>
          <a:lstStyle/>
          <a:p>
            <a:r>
              <a:rPr lang="en-US" dirty="0" smtClean="0"/>
              <a:t>CLICK TO EDIT MASTER </a:t>
            </a:r>
            <a:br>
              <a:rPr lang="en-US" dirty="0" smtClean="0"/>
            </a:br>
            <a:r>
              <a:rPr lang="en-US" dirty="0" smtClean="0"/>
              <a:t>TITLE STYLE</a:t>
            </a:r>
            <a:endParaRPr lang="en-US" dirty="0"/>
          </a:p>
        </p:txBody>
      </p:sp>
      <p:sp>
        <p:nvSpPr>
          <p:cNvPr id="4" name="Date Placeholder 3"/>
          <p:cNvSpPr>
            <a:spLocks noGrp="1"/>
          </p:cNvSpPr>
          <p:nvPr>
            <p:ph type="dt" sz="half" idx="2"/>
          </p:nvPr>
        </p:nvSpPr>
        <p:spPr>
          <a:xfrm>
            <a:off x="457200" y="3669620"/>
            <a:ext cx="2133600" cy="273844"/>
          </a:xfrm>
          <a:prstGeom prst="rect">
            <a:avLst/>
          </a:prstGeom>
        </p:spPr>
        <p:txBody>
          <a:bodyPr vert="horz" lIns="0" tIns="0" rIns="0" bIns="0" rtlCol="0" anchor="t"/>
          <a:lstStyle>
            <a:lvl1pPr algn="l">
              <a:defRPr sz="1600">
                <a:solidFill>
                  <a:schemeClr val="bg1"/>
                </a:solidFill>
              </a:defRPr>
            </a:lvl1pPr>
          </a:lstStyle>
          <a:p>
            <a:fld id="{DA8BC40C-8D37-D445-A4DF-0E2FF19A1A74}" type="datetimeFigureOut">
              <a:rPr lang="en-US" smtClean="0">
                <a:solidFill>
                  <a:prstClr val="white"/>
                </a:solidFill>
                <a:latin typeface="Calibri"/>
              </a:rPr>
              <a:pPr/>
              <a:t>9/30/15</a:t>
            </a:fld>
            <a:endParaRPr lang="en-US" dirty="0">
              <a:solidFill>
                <a:prstClr val="white"/>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A89266-B1CA-DC41-9E26-1B9051EB86A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9" name="Picture 8" descr="bluedata_rev.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209" y="302533"/>
            <a:ext cx="3276600" cy="901065"/>
          </a:xfrm>
          <a:prstGeom prst="rect">
            <a:avLst/>
          </a:prstGeom>
        </p:spPr>
      </p:pic>
    </p:spTree>
    <p:extLst>
      <p:ext uri="{BB962C8B-B14F-4D97-AF65-F5344CB8AC3E}">
        <p14:creationId xmlns:p14="http://schemas.microsoft.com/office/powerpoint/2010/main" val="333667989"/>
      </p:ext>
    </p:extLst>
  </p:cSld>
  <p:clrMap bg1="lt1" tx1="dk1" bg2="lt2" tx2="dk2" accent1="accent1" accent2="accent2" accent3="accent3" accent4="accent4" accent5="accent5" accent6="accent6" hlink="hlink" folHlink="folHlink"/>
  <p:sldLayoutIdLst>
    <p:sldLayoutId id="2147483730"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000" kern="1200" cap="all">
          <a:solidFill>
            <a:schemeClr val="bg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1" Type="http://schemas.openxmlformats.org/officeDocument/2006/relationships/image" Target="../media/image93.png"/><Relationship Id="rId12" Type="http://schemas.openxmlformats.org/officeDocument/2006/relationships/image" Target="../media/image94.png"/><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79.gif"/><Relationship Id="rId4" Type="http://schemas.openxmlformats.org/officeDocument/2006/relationships/image" Target="../media/image87.png"/><Relationship Id="rId5" Type="http://schemas.openxmlformats.org/officeDocument/2006/relationships/image" Target="../media/image88.png"/><Relationship Id="rId6" Type="http://schemas.openxmlformats.org/officeDocument/2006/relationships/image" Target="../media/image77.png"/><Relationship Id="rId7" Type="http://schemas.openxmlformats.org/officeDocument/2006/relationships/image" Target="../media/image89.png"/><Relationship Id="rId8" Type="http://schemas.openxmlformats.org/officeDocument/2006/relationships/image" Target="../media/image90.png"/><Relationship Id="rId9" Type="http://schemas.openxmlformats.org/officeDocument/2006/relationships/image" Target="../media/image91.png"/><Relationship Id="rId10" Type="http://schemas.openxmlformats.org/officeDocument/2006/relationships/image" Target="../media/image9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96.png"/><Relationship Id="rId5" Type="http://schemas.openxmlformats.org/officeDocument/2006/relationships/image" Target="../media/image97.png"/><Relationship Id="rId6" Type="http://schemas.openxmlformats.org/officeDocument/2006/relationships/image" Target="../media/image98.png"/><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5.png"/><Relationship Id="rId3" Type="http://schemas.openxmlformats.org/officeDocument/2006/relationships/image" Target="../media/image9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2.png"/><Relationship Id="rId3" Type="http://schemas.openxmlformats.org/officeDocument/2006/relationships/image" Target="../media/image10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4.png"/><Relationship Id="rId3" Type="http://schemas.openxmlformats.org/officeDocument/2006/relationships/image" Target="../media/image10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6.png"/><Relationship Id="rId3" Type="http://schemas.openxmlformats.org/officeDocument/2006/relationships/image" Target="../media/image1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8.png"/><Relationship Id="rId3" Type="http://schemas.openxmlformats.org/officeDocument/2006/relationships/image" Target="../media/image10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1.jpeg"/></Relationships>
</file>

<file path=ppt/slides/_rels/slide4.xml.rels><?xml version="1.0" encoding="UTF-8" standalone="yes"?>
<Relationships xmlns="http://schemas.openxmlformats.org/package/2006/relationships"><Relationship Id="rId13" Type="http://schemas.openxmlformats.org/officeDocument/2006/relationships/image" Target="../media/image20.png"/><Relationship Id="rId14" Type="http://schemas.openxmlformats.org/officeDocument/2006/relationships/image" Target="../media/image21.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png"/><Relationship Id="rId50" Type="http://schemas.openxmlformats.org/officeDocument/2006/relationships/image" Target="../media/image57.png"/><Relationship Id="rId51" Type="http://schemas.openxmlformats.org/officeDocument/2006/relationships/image" Target="../media/image58.png"/><Relationship Id="rId52" Type="http://schemas.openxmlformats.org/officeDocument/2006/relationships/image" Target="../media/image59.png"/><Relationship Id="rId53" Type="http://schemas.openxmlformats.org/officeDocument/2006/relationships/image" Target="../media/image60.png"/><Relationship Id="rId40" Type="http://schemas.openxmlformats.org/officeDocument/2006/relationships/image" Target="../media/image47.jpeg"/><Relationship Id="rId41" Type="http://schemas.openxmlformats.org/officeDocument/2006/relationships/image" Target="../media/image48.png"/><Relationship Id="rId42" Type="http://schemas.openxmlformats.org/officeDocument/2006/relationships/image" Target="../media/image49.png"/><Relationship Id="rId43" Type="http://schemas.openxmlformats.org/officeDocument/2006/relationships/image" Target="../media/image50.png"/><Relationship Id="rId44" Type="http://schemas.openxmlformats.org/officeDocument/2006/relationships/image" Target="../media/image51.png"/><Relationship Id="rId45" Type="http://schemas.openxmlformats.org/officeDocument/2006/relationships/image" Target="../media/image52.png"/><Relationship Id="rId46" Type="http://schemas.openxmlformats.org/officeDocument/2006/relationships/image" Target="../media/image53.png"/><Relationship Id="rId47" Type="http://schemas.openxmlformats.org/officeDocument/2006/relationships/image" Target="../media/image54.png"/><Relationship Id="rId48" Type="http://schemas.openxmlformats.org/officeDocument/2006/relationships/image" Target="../media/image55.png"/><Relationship Id="rId49" Type="http://schemas.openxmlformats.org/officeDocument/2006/relationships/image" Target="../media/image56.png"/><Relationship Id="rId1" Type="http://schemas.openxmlformats.org/officeDocument/2006/relationships/slideLayout" Target="../slideLayouts/slideLayout10.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30" Type="http://schemas.openxmlformats.org/officeDocument/2006/relationships/image" Target="../media/image37.png"/><Relationship Id="rId31" Type="http://schemas.openxmlformats.org/officeDocument/2006/relationships/image" Target="../media/image38.jpeg"/><Relationship Id="rId32" Type="http://schemas.openxmlformats.org/officeDocument/2006/relationships/image" Target="../media/image39.png"/><Relationship Id="rId33" Type="http://schemas.openxmlformats.org/officeDocument/2006/relationships/image" Target="../media/image40.png"/><Relationship Id="rId34" Type="http://schemas.openxmlformats.org/officeDocument/2006/relationships/image" Target="../media/image41.png"/><Relationship Id="rId35" Type="http://schemas.openxmlformats.org/officeDocument/2006/relationships/image" Target="../media/image42.png"/><Relationship Id="rId36" Type="http://schemas.openxmlformats.org/officeDocument/2006/relationships/image" Target="../media/image43.png"/><Relationship Id="rId37" Type="http://schemas.openxmlformats.org/officeDocument/2006/relationships/image" Target="../media/image44.png"/><Relationship Id="rId38" Type="http://schemas.openxmlformats.org/officeDocument/2006/relationships/image" Target="../media/image45.png"/><Relationship Id="rId39" Type="http://schemas.openxmlformats.org/officeDocument/2006/relationships/image" Target="../media/image46.png"/><Relationship Id="rId20" Type="http://schemas.openxmlformats.org/officeDocument/2006/relationships/image" Target="../media/image27.png"/><Relationship Id="rId21" Type="http://schemas.openxmlformats.org/officeDocument/2006/relationships/image" Target="../media/image28.png"/><Relationship Id="rId22" Type="http://schemas.openxmlformats.org/officeDocument/2006/relationships/image" Target="../media/image29.png"/><Relationship Id="rId23" Type="http://schemas.openxmlformats.org/officeDocument/2006/relationships/image" Target="../media/image30.png"/><Relationship Id="rId24" Type="http://schemas.openxmlformats.org/officeDocument/2006/relationships/image" Target="../media/image31.png"/><Relationship Id="rId25" Type="http://schemas.openxmlformats.org/officeDocument/2006/relationships/image" Target="../media/image32.png"/><Relationship Id="rId26" Type="http://schemas.openxmlformats.org/officeDocument/2006/relationships/image" Target="../media/image33.png"/><Relationship Id="rId27" Type="http://schemas.openxmlformats.org/officeDocument/2006/relationships/image" Target="../media/image34.png"/><Relationship Id="rId28" Type="http://schemas.openxmlformats.org/officeDocument/2006/relationships/image" Target="../media/image35.png"/><Relationship Id="rId29" Type="http://schemas.openxmlformats.org/officeDocument/2006/relationships/image" Target="../media/image36.png"/><Relationship Id="rId10" Type="http://schemas.openxmlformats.org/officeDocument/2006/relationships/image" Target="../media/image17.png"/><Relationship Id="rId11" Type="http://schemas.openxmlformats.org/officeDocument/2006/relationships/image" Target="../media/image18.png"/><Relationship Id="rId12" Type="http://schemas.openxmlformats.org/officeDocument/2006/relationships/image" Target="../media/image19.png"/></Relationships>
</file>

<file path=ppt/slides/_rels/slide5.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70.png"/><Relationship Id="rId13" Type="http://schemas.openxmlformats.org/officeDocument/2006/relationships/image" Target="../media/image71.png"/><Relationship Id="rId14" Type="http://schemas.openxmlformats.org/officeDocument/2006/relationships/image" Target="../media/image72.jpg"/><Relationship Id="rId15" Type="http://schemas.openxmlformats.org/officeDocument/2006/relationships/image" Target="../media/image45.png"/><Relationship Id="rId16" Type="http://schemas.openxmlformats.org/officeDocument/2006/relationships/image" Target="../media/image26.png"/><Relationship Id="rId1" Type="http://schemas.openxmlformats.org/officeDocument/2006/relationships/slideLayout" Target="../slideLayouts/slideLayout10.xml"/><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3.jpeg"/><Relationship Id="rId5" Type="http://schemas.openxmlformats.org/officeDocument/2006/relationships/image" Target="../media/image64.png"/><Relationship Id="rId6" Type="http://schemas.openxmlformats.org/officeDocument/2006/relationships/image" Target="../media/image65.jpeg"/><Relationship Id="rId7" Type="http://schemas.openxmlformats.org/officeDocument/2006/relationships/image" Target="../media/image66.png"/><Relationship Id="rId8" Type="http://schemas.openxmlformats.org/officeDocument/2006/relationships/image" Target="../media/image67.png"/><Relationship Id="rId9" Type="http://schemas.openxmlformats.org/officeDocument/2006/relationships/image" Target="../media/image68.png"/><Relationship Id="rId10" Type="http://schemas.openxmlformats.org/officeDocument/2006/relationships/image" Target="../media/image6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3.png"/><Relationship Id="rId3"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gif"/><Relationship Id="rId8" Type="http://schemas.openxmlformats.org/officeDocument/2006/relationships/image" Target="../media/image80.png"/><Relationship Id="rId9" Type="http://schemas.openxmlformats.org/officeDocument/2006/relationships/image" Target="../media/image81.png"/><Relationship Id="rId10" Type="http://schemas.openxmlformats.org/officeDocument/2006/relationships/image" Target="../media/image82.png"/><Relationship Id="rId11" Type="http://schemas.openxmlformats.org/officeDocument/2006/relationships/image" Target="../media/image83.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762000" y="2933700"/>
            <a:ext cx="7086600" cy="1314450"/>
          </a:xfrm>
        </p:spPr>
        <p:txBody>
          <a:bodyPr/>
          <a:lstStyle/>
          <a:p>
            <a:r>
              <a:rPr lang="en-US" dirty="0" smtClean="0"/>
              <a:t>Anant Chintamaneni</a:t>
            </a:r>
            <a:endParaRPr lang="en-US" dirty="0"/>
          </a:p>
        </p:txBody>
      </p:sp>
      <p:pic>
        <p:nvPicPr>
          <p:cNvPr id="5" name="Picture 4" descr="bluedata_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468" y="3411159"/>
            <a:ext cx="2212332" cy="608391"/>
          </a:xfrm>
          <a:prstGeom prst="rect">
            <a:avLst/>
          </a:prstGeom>
        </p:spPr>
      </p:pic>
      <p:sp>
        <p:nvSpPr>
          <p:cNvPr id="2" name="TextBox 1"/>
          <p:cNvSpPr txBox="1"/>
          <p:nvPr/>
        </p:nvSpPr>
        <p:spPr>
          <a:xfrm>
            <a:off x="762000" y="1047750"/>
            <a:ext cx="7620000" cy="1323439"/>
          </a:xfrm>
          <a:prstGeom prst="rect">
            <a:avLst/>
          </a:prstGeom>
        </p:spPr>
        <p:txBody>
          <a:bodyPr vert="horz" lIns="0" tIns="0" rIns="0" bIns="0" rtlCol="0" anchor="t">
            <a:noAutofit/>
          </a:bodyPr>
          <a:lstStyle>
            <a:lvl1pPr>
              <a:spcBef>
                <a:spcPct val="0"/>
              </a:spcBef>
              <a:buNone/>
              <a:defRPr sz="4000">
                <a:solidFill>
                  <a:schemeClr val="bg1"/>
                </a:solidFill>
                <a:latin typeface="Arial Black"/>
                <a:ea typeface="+mj-ea"/>
                <a:cs typeface="Arial Black"/>
              </a:defRPr>
            </a:lvl1pPr>
          </a:lstStyle>
          <a:p>
            <a:pPr>
              <a:spcAft>
                <a:spcPts val="1200"/>
              </a:spcAft>
            </a:pPr>
            <a:r>
              <a:rPr lang="en-US" dirty="0"/>
              <a:t>Requirements for Secure, Multi-Tenant </a:t>
            </a:r>
            <a:r>
              <a:rPr lang="en-US" dirty="0" err="1" smtClean="0"/>
              <a:t>Hadoop</a:t>
            </a:r>
            <a:endParaRPr lang="en-US" dirty="0"/>
          </a:p>
          <a:p>
            <a:pPr>
              <a:spcAft>
                <a:spcPts val="1200"/>
              </a:spcAft>
            </a:pPr>
            <a:r>
              <a:rPr lang="en-US" sz="2800" dirty="0"/>
              <a:t>IT’S MUCH MORE THAN YARN</a:t>
            </a:r>
          </a:p>
        </p:txBody>
      </p:sp>
    </p:spTree>
    <p:extLst>
      <p:ext uri="{BB962C8B-B14F-4D97-AF65-F5344CB8AC3E}">
        <p14:creationId xmlns:p14="http://schemas.microsoft.com/office/powerpoint/2010/main" val="152666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Breaking it Down</a:t>
            </a:r>
            <a:endParaRPr lang="en-US" dirty="0"/>
          </a:p>
        </p:txBody>
      </p:sp>
      <p:sp>
        <p:nvSpPr>
          <p:cNvPr id="3" name="TextBox 2"/>
          <p:cNvSpPr txBox="1"/>
          <p:nvPr/>
        </p:nvSpPr>
        <p:spPr>
          <a:xfrm>
            <a:off x="429381" y="1028700"/>
            <a:ext cx="3962400" cy="5170647"/>
          </a:xfrm>
          <a:prstGeom prst="rect">
            <a:avLst/>
          </a:prstGeom>
          <a:noFill/>
        </p:spPr>
        <p:txBody>
          <a:bodyPr wrap="square" rtlCol="0">
            <a:spAutoFit/>
          </a:bodyPr>
          <a:lstStyle/>
          <a:p>
            <a:r>
              <a:rPr lang="en-US" sz="2400" b="1" dirty="0" smtClean="0"/>
              <a:t>REQUIREMENTS</a:t>
            </a:r>
          </a:p>
          <a:p>
            <a:endParaRPr lang="en-US" dirty="0"/>
          </a:p>
          <a:p>
            <a:pPr marL="285750" indent="-285750">
              <a:buFont typeface="Arial"/>
              <a:buChar char="•"/>
            </a:pPr>
            <a:r>
              <a:rPr lang="en-US" dirty="0" smtClean="0"/>
              <a:t>Shared, common resources</a:t>
            </a:r>
          </a:p>
          <a:p>
            <a:pPr marL="285750" indent="-285750">
              <a:buFont typeface="Arial"/>
              <a:buChar char="•"/>
            </a:pPr>
            <a:endParaRPr lang="en-US" dirty="0"/>
          </a:p>
          <a:p>
            <a:pPr marL="285750" indent="-285750">
              <a:buFont typeface="Arial"/>
              <a:buChar char="•"/>
            </a:pPr>
            <a:r>
              <a:rPr lang="en-US" dirty="0" smtClean="0"/>
              <a:t>Single instance of software</a:t>
            </a:r>
          </a:p>
          <a:p>
            <a:pPr marL="285750" indent="-285750">
              <a:buFont typeface="Arial"/>
              <a:buChar char="•"/>
            </a:pPr>
            <a:endParaRPr lang="en-US" dirty="0"/>
          </a:p>
          <a:p>
            <a:pPr marL="285750" indent="-285750">
              <a:buFont typeface="Arial"/>
              <a:buChar char="•"/>
            </a:pPr>
            <a:r>
              <a:rPr lang="en-US" dirty="0" smtClean="0"/>
              <a:t>Policy based security &amp; isolation</a:t>
            </a:r>
          </a:p>
          <a:p>
            <a:endParaRPr lang="en-US" dirty="0"/>
          </a:p>
          <a:p>
            <a:pPr marL="285750" indent="-285750">
              <a:buFont typeface="Arial"/>
              <a:buChar char="•"/>
            </a:pPr>
            <a:r>
              <a:rPr lang="en-US" dirty="0" smtClean="0"/>
              <a:t>Sharing data without duplication</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TextBox 3"/>
          <p:cNvSpPr txBox="1"/>
          <p:nvPr/>
        </p:nvSpPr>
        <p:spPr>
          <a:xfrm>
            <a:off x="4343400" y="1028700"/>
            <a:ext cx="4876799" cy="4339650"/>
          </a:xfrm>
          <a:prstGeom prst="rect">
            <a:avLst/>
          </a:prstGeom>
          <a:noFill/>
        </p:spPr>
        <p:txBody>
          <a:bodyPr wrap="square" rtlCol="0">
            <a:spAutoFit/>
          </a:bodyPr>
          <a:lstStyle/>
          <a:p>
            <a:r>
              <a:rPr lang="en-US" sz="2400" b="1" dirty="0" smtClean="0"/>
              <a:t>HADOOP VENDOR POINT OF VIEW</a:t>
            </a:r>
          </a:p>
          <a:p>
            <a:endParaRPr lang="en-US" dirty="0"/>
          </a:p>
          <a:p>
            <a:pPr marL="285750" indent="-285750">
              <a:buFont typeface="Arial"/>
              <a:buChar char="•"/>
            </a:pPr>
            <a:r>
              <a:rPr lang="en-US" dirty="0" smtClean="0"/>
              <a:t>Implement single </a:t>
            </a:r>
            <a:r>
              <a:rPr lang="en-US" dirty="0" err="1" smtClean="0"/>
              <a:t>Hadoop</a:t>
            </a:r>
            <a:r>
              <a:rPr lang="en-US" dirty="0" smtClean="0"/>
              <a:t> cluster</a:t>
            </a:r>
          </a:p>
          <a:p>
            <a:endParaRPr lang="en-US" dirty="0"/>
          </a:p>
          <a:p>
            <a:pPr marL="285750" indent="-285750">
              <a:buFont typeface="Arial"/>
              <a:buChar char="•"/>
            </a:pPr>
            <a:r>
              <a:rPr lang="en-US" dirty="0" smtClean="0"/>
              <a:t>Deploy single version/distribution of </a:t>
            </a:r>
            <a:r>
              <a:rPr lang="en-US" dirty="0" err="1" smtClean="0"/>
              <a:t>Hadoop</a:t>
            </a:r>
            <a:endParaRPr lang="en-US" b="1" dirty="0" smtClean="0"/>
          </a:p>
          <a:p>
            <a:pPr marL="285750" indent="-285750">
              <a:buFont typeface="Arial"/>
              <a:buChar char="•"/>
            </a:pPr>
            <a:endParaRPr lang="en-US" dirty="0"/>
          </a:p>
          <a:p>
            <a:pPr marL="285750" indent="-285750">
              <a:buFont typeface="Arial"/>
              <a:buChar char="•"/>
            </a:pPr>
            <a:r>
              <a:rPr lang="en-US" dirty="0" smtClean="0"/>
              <a:t>Use </a:t>
            </a:r>
            <a:r>
              <a:rPr lang="en-US" dirty="0" err="1" smtClean="0"/>
              <a:t>Hadoop</a:t>
            </a:r>
            <a:r>
              <a:rPr lang="en-US" dirty="0" smtClean="0"/>
              <a:t> specific capabilities (e.g. YARN)</a:t>
            </a:r>
            <a:endParaRPr lang="en-US" dirty="0"/>
          </a:p>
          <a:p>
            <a:endParaRPr lang="en-US" dirty="0" smtClean="0"/>
          </a:p>
          <a:p>
            <a:pPr marL="285750" indent="-285750">
              <a:buFont typeface="Arial"/>
              <a:buChar char="•"/>
            </a:pPr>
            <a:r>
              <a:rPr lang="en-US" dirty="0" smtClean="0"/>
              <a:t>Use single storage system (i.e. HDFS on disks)</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36754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So </a:t>
            </a:r>
            <a:r>
              <a:rPr lang="en-US" dirty="0"/>
              <a:t>t</a:t>
            </a:r>
            <a:r>
              <a:rPr lang="en-US" dirty="0" smtClean="0"/>
              <a:t>he Recommendation Is ….</a:t>
            </a:r>
            <a:endParaRPr lang="en-US" dirty="0"/>
          </a:p>
        </p:txBody>
      </p:sp>
      <p:sp>
        <p:nvSpPr>
          <p:cNvPr id="4" name="Rectangle 3"/>
          <p:cNvSpPr/>
          <p:nvPr/>
        </p:nvSpPr>
        <p:spPr>
          <a:xfrm>
            <a:off x="476552" y="2286000"/>
            <a:ext cx="742648" cy="457200"/>
          </a:xfrm>
          <a:prstGeom prst="rect">
            <a:avLst/>
          </a:prstGeom>
          <a:solidFill>
            <a:schemeClr val="bg2"/>
          </a:solidFill>
          <a:ln>
            <a:solidFill>
              <a:schemeClr val="tx1"/>
            </a:solidFill>
          </a:ln>
          <a:scene3d>
            <a:camera prst="isometricOffAxis1Top"/>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sp>
        <p:nvSpPr>
          <p:cNvPr id="7" name="Rectangle 6"/>
          <p:cNvSpPr/>
          <p:nvPr/>
        </p:nvSpPr>
        <p:spPr>
          <a:xfrm>
            <a:off x="1600200" y="2171700"/>
            <a:ext cx="857552" cy="685800"/>
          </a:xfrm>
          <a:prstGeom prst="rect">
            <a:avLst/>
          </a:prstGeom>
          <a:solidFill>
            <a:schemeClr val="bg2"/>
          </a:solidFill>
          <a:ln>
            <a:solidFill>
              <a:schemeClr val="tx1"/>
            </a:solidFill>
          </a:ln>
          <a:scene3d>
            <a:camera prst="isometricOffAxis1Top"/>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sp>
        <p:nvSpPr>
          <p:cNvPr id="8" name="Rectangle 7"/>
          <p:cNvSpPr/>
          <p:nvPr/>
        </p:nvSpPr>
        <p:spPr>
          <a:xfrm>
            <a:off x="1123648" y="2743200"/>
            <a:ext cx="857552" cy="685800"/>
          </a:xfrm>
          <a:prstGeom prst="rect">
            <a:avLst/>
          </a:prstGeom>
          <a:solidFill>
            <a:schemeClr val="bg2"/>
          </a:solidFill>
          <a:ln>
            <a:solidFill>
              <a:schemeClr val="tx1"/>
            </a:solidFill>
          </a:ln>
          <a:scene3d>
            <a:camera prst="isometricOffAxis1Top"/>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sp>
        <p:nvSpPr>
          <p:cNvPr id="9" name="Rectangle 8"/>
          <p:cNvSpPr/>
          <p:nvPr/>
        </p:nvSpPr>
        <p:spPr>
          <a:xfrm>
            <a:off x="885976" y="1543050"/>
            <a:ext cx="1171424" cy="857250"/>
          </a:xfrm>
          <a:prstGeom prst="rect">
            <a:avLst/>
          </a:prstGeom>
          <a:solidFill>
            <a:schemeClr val="bg2"/>
          </a:solidFill>
          <a:ln>
            <a:noFill/>
          </a:ln>
          <a:scene3d>
            <a:camera prst="isometricOffAxis1Top"/>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sp>
        <p:nvSpPr>
          <p:cNvPr id="17" name="TextBox 16"/>
          <p:cNvSpPr txBox="1"/>
          <p:nvPr/>
        </p:nvSpPr>
        <p:spPr>
          <a:xfrm>
            <a:off x="476552" y="3886200"/>
            <a:ext cx="4552648" cy="923330"/>
          </a:xfrm>
          <a:prstGeom prst="rect">
            <a:avLst/>
          </a:prstGeom>
          <a:noFill/>
        </p:spPr>
        <p:txBody>
          <a:bodyPr wrap="square" rtlCol="0">
            <a:spAutoFit/>
          </a:bodyPr>
          <a:lstStyle/>
          <a:p>
            <a:pPr marL="285750" indent="-285750">
              <a:buFont typeface="Lucida Grande"/>
              <a:buChar char="X"/>
            </a:pPr>
            <a:r>
              <a:rPr lang="en-US" dirty="0" smtClean="0">
                <a:solidFill>
                  <a:srgbClr val="FF0000"/>
                </a:solidFill>
              </a:rPr>
              <a:t>Common set of resources</a:t>
            </a:r>
          </a:p>
          <a:p>
            <a:pPr marL="285750" indent="-285750">
              <a:buFont typeface="Lucida Grande"/>
              <a:buChar char="X"/>
            </a:pPr>
            <a:r>
              <a:rPr lang="en-US" dirty="0" smtClean="0">
                <a:solidFill>
                  <a:srgbClr val="FF0000"/>
                </a:solidFill>
              </a:rPr>
              <a:t>Multiple instances</a:t>
            </a:r>
          </a:p>
          <a:p>
            <a:pPr marL="285750" indent="-285750">
              <a:buFont typeface="Lucida Grande"/>
              <a:buChar char="X"/>
            </a:pPr>
            <a:r>
              <a:rPr lang="en-US" dirty="0" smtClean="0">
                <a:solidFill>
                  <a:srgbClr val="FF0000"/>
                </a:solidFill>
              </a:rPr>
              <a:t>Different data sets with duplication</a:t>
            </a:r>
            <a:endParaRPr lang="en-US" dirty="0">
              <a:solidFill>
                <a:srgbClr val="FF0000"/>
              </a:solidFill>
            </a:endParaRPr>
          </a:p>
        </p:txBody>
      </p:sp>
      <p:sp>
        <p:nvSpPr>
          <p:cNvPr id="18" name="TextBox 17"/>
          <p:cNvSpPr txBox="1"/>
          <p:nvPr/>
        </p:nvSpPr>
        <p:spPr>
          <a:xfrm>
            <a:off x="1752600" y="2354818"/>
            <a:ext cx="856126" cy="369332"/>
          </a:xfrm>
          <a:prstGeom prst="rect">
            <a:avLst/>
          </a:prstGeom>
          <a:noFill/>
        </p:spPr>
        <p:txBody>
          <a:bodyPr wrap="square" rtlCol="0">
            <a:spAutoFit/>
          </a:bodyPr>
          <a:lstStyle/>
          <a:p>
            <a:r>
              <a:rPr lang="en-US" dirty="0" smtClean="0"/>
              <a:t>R&amp;D</a:t>
            </a:r>
            <a:endParaRPr lang="en-US" dirty="0"/>
          </a:p>
        </p:txBody>
      </p:sp>
      <p:sp>
        <p:nvSpPr>
          <p:cNvPr id="19" name="TextBox 18"/>
          <p:cNvSpPr txBox="1"/>
          <p:nvPr/>
        </p:nvSpPr>
        <p:spPr>
          <a:xfrm>
            <a:off x="1219200" y="2857500"/>
            <a:ext cx="856126" cy="369332"/>
          </a:xfrm>
          <a:prstGeom prst="rect">
            <a:avLst/>
          </a:prstGeom>
          <a:noFill/>
        </p:spPr>
        <p:txBody>
          <a:bodyPr wrap="square" rtlCol="0">
            <a:spAutoFit/>
          </a:bodyPr>
          <a:lstStyle/>
          <a:p>
            <a:r>
              <a:rPr lang="en-US" dirty="0" err="1" smtClean="0"/>
              <a:t>Mfg</a:t>
            </a:r>
            <a:endParaRPr lang="en-US" dirty="0"/>
          </a:p>
        </p:txBody>
      </p:sp>
      <p:sp>
        <p:nvSpPr>
          <p:cNvPr id="20" name="TextBox 19"/>
          <p:cNvSpPr txBox="1"/>
          <p:nvPr/>
        </p:nvSpPr>
        <p:spPr>
          <a:xfrm>
            <a:off x="241905" y="2558534"/>
            <a:ext cx="2044095" cy="369332"/>
          </a:xfrm>
          <a:prstGeom prst="rect">
            <a:avLst/>
          </a:prstGeom>
          <a:noFill/>
        </p:spPr>
        <p:txBody>
          <a:bodyPr wrap="square" rtlCol="0">
            <a:spAutoFit/>
          </a:bodyPr>
          <a:lstStyle/>
          <a:p>
            <a:r>
              <a:rPr lang="en-US" dirty="0" err="1" smtClean="0"/>
              <a:t>Mktg</a:t>
            </a:r>
            <a:r>
              <a:rPr lang="en-US" dirty="0" smtClean="0"/>
              <a:t> Test</a:t>
            </a:r>
            <a:endParaRPr lang="en-US" dirty="0"/>
          </a:p>
        </p:txBody>
      </p:sp>
      <p:grpSp>
        <p:nvGrpSpPr>
          <p:cNvPr id="21" name="Group 20"/>
          <p:cNvGrpSpPr/>
          <p:nvPr/>
        </p:nvGrpSpPr>
        <p:grpSpPr>
          <a:xfrm>
            <a:off x="1388472" y="1543050"/>
            <a:ext cx="701369" cy="280365"/>
            <a:chOff x="1043608" y="2283718"/>
            <a:chExt cx="792088" cy="407578"/>
          </a:xfrm>
        </p:grpSpPr>
        <p:grpSp>
          <p:nvGrpSpPr>
            <p:cNvPr id="22" name="Group 21"/>
            <p:cNvGrpSpPr/>
            <p:nvPr/>
          </p:nvGrpSpPr>
          <p:grpSpPr>
            <a:xfrm>
              <a:off x="1115616" y="2355726"/>
              <a:ext cx="720080" cy="335570"/>
              <a:chOff x="1115616" y="2355726"/>
              <a:chExt cx="792088" cy="335570"/>
            </a:xfrm>
          </p:grpSpPr>
          <p:pic>
            <p:nvPicPr>
              <p:cNvPr id="24" name="Picture 4" descr="http://blog.syncsort.com/wp-content/uploads/2011/12/Hadoop-logo.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475656" y="2355726"/>
                <a:ext cx="432048" cy="335570"/>
              </a:xfrm>
              <a:prstGeom prst="rect">
                <a:avLst/>
              </a:prstGeom>
              <a:noFill/>
            </p:spPr>
            <p:txBody>
              <a:bodyPr wrap="square" rtlCol="0">
                <a:spAutoFit/>
              </a:bodyPr>
              <a:lstStyle/>
              <a:p>
                <a:r>
                  <a:rPr lang="en-US" sz="900" dirty="0" smtClean="0">
                    <a:solidFill>
                      <a:srgbClr val="0F3D58"/>
                    </a:solidFill>
                    <a:latin typeface="Proxima Nova Light"/>
                    <a:cs typeface="Proxima Nova Light"/>
                  </a:rPr>
                  <a:t>2.2</a:t>
                </a:r>
              </a:p>
            </p:txBody>
          </p:sp>
        </p:grpSp>
        <p:sp>
          <p:nvSpPr>
            <p:cNvPr id="23" name="Rectangle 22"/>
            <p:cNvSpPr/>
            <p:nvPr/>
          </p:nvSpPr>
          <p:spPr>
            <a:xfrm>
              <a:off x="1043608" y="2283718"/>
              <a:ext cx="720080" cy="36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93074" y="2214635"/>
            <a:ext cx="701369" cy="280365"/>
            <a:chOff x="1043608" y="2283718"/>
            <a:chExt cx="792088" cy="407578"/>
          </a:xfrm>
        </p:grpSpPr>
        <p:grpSp>
          <p:nvGrpSpPr>
            <p:cNvPr id="27" name="Group 26"/>
            <p:cNvGrpSpPr/>
            <p:nvPr/>
          </p:nvGrpSpPr>
          <p:grpSpPr>
            <a:xfrm>
              <a:off x="1115616" y="2355726"/>
              <a:ext cx="720080" cy="335570"/>
              <a:chOff x="1115616" y="2355726"/>
              <a:chExt cx="792088" cy="335570"/>
            </a:xfrm>
          </p:grpSpPr>
          <p:pic>
            <p:nvPicPr>
              <p:cNvPr id="29" name="Picture 4" descr="http://blog.syncsort.com/wp-content/uploads/2011/12/Hadoop-logo.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475656" y="2355726"/>
                <a:ext cx="432048" cy="335570"/>
              </a:xfrm>
              <a:prstGeom prst="rect">
                <a:avLst/>
              </a:prstGeom>
              <a:noFill/>
            </p:spPr>
            <p:txBody>
              <a:bodyPr wrap="square" rtlCol="0">
                <a:spAutoFit/>
              </a:bodyPr>
              <a:lstStyle/>
              <a:p>
                <a:r>
                  <a:rPr lang="en-US" sz="900" dirty="0" smtClean="0">
                    <a:solidFill>
                      <a:srgbClr val="0F3D58"/>
                    </a:solidFill>
                    <a:latin typeface="Proxima Nova Light"/>
                    <a:cs typeface="Proxima Nova Light"/>
                  </a:rPr>
                  <a:t>2.6</a:t>
                </a:r>
              </a:p>
            </p:txBody>
          </p:sp>
        </p:grpSp>
        <p:sp>
          <p:nvSpPr>
            <p:cNvPr id="28" name="Rectangle 27"/>
            <p:cNvSpPr/>
            <p:nvPr/>
          </p:nvSpPr>
          <p:spPr>
            <a:xfrm>
              <a:off x="1043608" y="2283718"/>
              <a:ext cx="720080" cy="360040"/>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107068" y="2139825"/>
            <a:ext cx="701369" cy="280365"/>
            <a:chOff x="1043608" y="2283718"/>
            <a:chExt cx="792088" cy="407578"/>
          </a:xfrm>
        </p:grpSpPr>
        <p:grpSp>
          <p:nvGrpSpPr>
            <p:cNvPr id="32" name="Group 31"/>
            <p:cNvGrpSpPr/>
            <p:nvPr/>
          </p:nvGrpSpPr>
          <p:grpSpPr>
            <a:xfrm>
              <a:off x="1115616" y="2355726"/>
              <a:ext cx="720080" cy="335570"/>
              <a:chOff x="1115616" y="2355726"/>
              <a:chExt cx="792088" cy="335570"/>
            </a:xfrm>
          </p:grpSpPr>
          <p:pic>
            <p:nvPicPr>
              <p:cNvPr id="34" name="Picture 4" descr="http://blog.syncsort.com/wp-content/uploads/2011/12/Hadoop-logo.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475656" y="2355726"/>
                <a:ext cx="432048" cy="335570"/>
              </a:xfrm>
              <a:prstGeom prst="rect">
                <a:avLst/>
              </a:prstGeom>
              <a:noFill/>
            </p:spPr>
            <p:txBody>
              <a:bodyPr wrap="square" rtlCol="0">
                <a:spAutoFit/>
              </a:bodyPr>
              <a:lstStyle/>
              <a:p>
                <a:r>
                  <a:rPr lang="en-US" sz="900" dirty="0" smtClean="0">
                    <a:solidFill>
                      <a:srgbClr val="0F3D58"/>
                    </a:solidFill>
                    <a:latin typeface="Proxima Nova Light"/>
                    <a:cs typeface="Proxima Nova Light"/>
                  </a:rPr>
                  <a:t>2.4</a:t>
                </a:r>
              </a:p>
            </p:txBody>
          </p:sp>
        </p:grpSp>
        <p:sp>
          <p:nvSpPr>
            <p:cNvPr id="33" name="Rectangle 32"/>
            <p:cNvSpPr/>
            <p:nvPr/>
          </p:nvSpPr>
          <p:spPr>
            <a:xfrm>
              <a:off x="1043608" y="2283718"/>
              <a:ext cx="720080" cy="360040"/>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1864123" y="2855817"/>
            <a:ext cx="701369" cy="280365"/>
            <a:chOff x="1043608" y="2283718"/>
            <a:chExt cx="792088" cy="407578"/>
          </a:xfrm>
        </p:grpSpPr>
        <p:grpSp>
          <p:nvGrpSpPr>
            <p:cNvPr id="37" name="Group 36"/>
            <p:cNvGrpSpPr/>
            <p:nvPr/>
          </p:nvGrpSpPr>
          <p:grpSpPr>
            <a:xfrm>
              <a:off x="1115616" y="2355726"/>
              <a:ext cx="720080" cy="335570"/>
              <a:chOff x="1115616" y="2355726"/>
              <a:chExt cx="792088" cy="335570"/>
            </a:xfrm>
          </p:grpSpPr>
          <p:pic>
            <p:nvPicPr>
              <p:cNvPr id="39" name="Picture 4" descr="http://blog.syncsort.com/wp-content/uploads/2011/12/Hadoop-logo.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475656" y="2355726"/>
                <a:ext cx="432048" cy="335570"/>
              </a:xfrm>
              <a:prstGeom prst="rect">
                <a:avLst/>
              </a:prstGeom>
              <a:noFill/>
            </p:spPr>
            <p:txBody>
              <a:bodyPr wrap="square" rtlCol="0">
                <a:spAutoFit/>
              </a:bodyPr>
              <a:lstStyle/>
              <a:p>
                <a:r>
                  <a:rPr lang="en-US" sz="900" dirty="0" smtClean="0">
                    <a:solidFill>
                      <a:srgbClr val="0F3D58"/>
                    </a:solidFill>
                    <a:latin typeface="Proxima Nova Light"/>
                    <a:cs typeface="Proxima Nova Light"/>
                  </a:rPr>
                  <a:t>2.2</a:t>
                </a:r>
              </a:p>
            </p:txBody>
          </p:sp>
        </p:grpSp>
        <p:sp>
          <p:nvSpPr>
            <p:cNvPr id="38" name="Rectangle 37"/>
            <p:cNvSpPr/>
            <p:nvPr/>
          </p:nvSpPr>
          <p:spPr>
            <a:xfrm>
              <a:off x="1043608" y="2283718"/>
              <a:ext cx="720080" cy="360040"/>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Rectangle 40"/>
          <p:cNvSpPr/>
          <p:nvPr/>
        </p:nvSpPr>
        <p:spPr>
          <a:xfrm>
            <a:off x="4800600" y="1826790"/>
            <a:ext cx="2839357" cy="1735560"/>
          </a:xfrm>
          <a:prstGeom prst="rect">
            <a:avLst/>
          </a:prstGeom>
          <a:solidFill>
            <a:schemeClr val="bg2"/>
          </a:solidFill>
          <a:ln>
            <a:noFill/>
          </a:ln>
          <a:scene3d>
            <a:camera prst="isometricOffAxis1Top"/>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rtlCol="0" anchor="ctr">
            <a:sp3d extrusionH="57150">
              <a:bevelT w="38100" h="38100"/>
            </a:sp3d>
          </a:bodyPr>
          <a:lstStyle/>
          <a:p>
            <a:pPr algn="ctr"/>
            <a:endParaRPr lang="en-US"/>
          </a:p>
        </p:txBody>
      </p:sp>
      <p:grpSp>
        <p:nvGrpSpPr>
          <p:cNvPr id="43" name="Group 42"/>
          <p:cNvGrpSpPr/>
          <p:nvPr/>
        </p:nvGrpSpPr>
        <p:grpSpPr>
          <a:xfrm>
            <a:off x="6938588" y="1939247"/>
            <a:ext cx="701369" cy="280365"/>
            <a:chOff x="1043608" y="2283718"/>
            <a:chExt cx="792088" cy="407578"/>
          </a:xfrm>
        </p:grpSpPr>
        <p:grpSp>
          <p:nvGrpSpPr>
            <p:cNvPr id="44" name="Group 43"/>
            <p:cNvGrpSpPr/>
            <p:nvPr/>
          </p:nvGrpSpPr>
          <p:grpSpPr>
            <a:xfrm>
              <a:off x="1115616" y="2355726"/>
              <a:ext cx="720080" cy="335570"/>
              <a:chOff x="1115616" y="2355726"/>
              <a:chExt cx="792088" cy="335570"/>
            </a:xfrm>
          </p:grpSpPr>
          <p:pic>
            <p:nvPicPr>
              <p:cNvPr id="46" name="Picture 4" descr="http://blog.syncsort.com/wp-content/uploads/2011/12/Hadoop-logo.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1475656" y="2355726"/>
                <a:ext cx="432048" cy="335570"/>
              </a:xfrm>
              <a:prstGeom prst="rect">
                <a:avLst/>
              </a:prstGeom>
              <a:noFill/>
            </p:spPr>
            <p:txBody>
              <a:bodyPr wrap="square" rtlCol="0">
                <a:spAutoFit/>
              </a:bodyPr>
              <a:lstStyle/>
              <a:p>
                <a:r>
                  <a:rPr lang="en-US" sz="900" dirty="0" smtClean="0">
                    <a:solidFill>
                      <a:srgbClr val="0F3D58"/>
                    </a:solidFill>
                    <a:latin typeface="Proxima Nova Light"/>
                    <a:cs typeface="Proxima Nova Light"/>
                  </a:rPr>
                  <a:t>2.x</a:t>
                </a:r>
              </a:p>
            </p:txBody>
          </p:sp>
        </p:grpSp>
        <p:sp>
          <p:nvSpPr>
            <p:cNvPr id="45" name="Rectangle 44"/>
            <p:cNvSpPr/>
            <p:nvPr/>
          </p:nvSpPr>
          <p:spPr>
            <a:xfrm>
              <a:off x="1043608" y="2283718"/>
              <a:ext cx="720080" cy="36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TextBox 47"/>
          <p:cNvSpPr txBox="1"/>
          <p:nvPr/>
        </p:nvSpPr>
        <p:spPr>
          <a:xfrm>
            <a:off x="578152" y="882734"/>
            <a:ext cx="2927048" cy="461665"/>
          </a:xfrm>
          <a:prstGeom prst="rect">
            <a:avLst/>
          </a:prstGeom>
          <a:noFill/>
        </p:spPr>
        <p:txBody>
          <a:bodyPr wrap="square" rtlCol="0">
            <a:spAutoFit/>
          </a:bodyPr>
          <a:lstStyle/>
          <a:p>
            <a:r>
              <a:rPr lang="en-US" sz="2400" dirty="0" smtClean="0"/>
              <a:t>Multiple Clusters</a:t>
            </a:r>
            <a:endParaRPr lang="en-US" sz="2400" dirty="0"/>
          </a:p>
        </p:txBody>
      </p:sp>
      <p:sp>
        <p:nvSpPr>
          <p:cNvPr id="49" name="TextBox 48"/>
          <p:cNvSpPr txBox="1"/>
          <p:nvPr/>
        </p:nvSpPr>
        <p:spPr>
          <a:xfrm>
            <a:off x="4591352" y="3848705"/>
            <a:ext cx="4552648" cy="923330"/>
          </a:xfrm>
          <a:prstGeom prst="rect">
            <a:avLst/>
          </a:prstGeom>
          <a:noFill/>
        </p:spPr>
        <p:txBody>
          <a:bodyPr wrap="square" rtlCol="0">
            <a:spAutoFit/>
          </a:bodyPr>
          <a:lstStyle/>
          <a:p>
            <a:pPr marL="285750" indent="-285750">
              <a:buFont typeface="Zapf Dingbats" charset="0"/>
              <a:buChar char="✔"/>
            </a:pPr>
            <a:r>
              <a:rPr lang="en-US" dirty="0" smtClean="0"/>
              <a:t>Common set of resources</a:t>
            </a:r>
          </a:p>
          <a:p>
            <a:pPr marL="285750" indent="-285750">
              <a:buFont typeface="Zapf Dingbats" charset="0"/>
              <a:buChar char="✔"/>
            </a:pPr>
            <a:r>
              <a:rPr lang="en-US" dirty="0" smtClean="0"/>
              <a:t>Single instance of software (just pick one!)</a:t>
            </a:r>
            <a:endParaRPr lang="en-US" dirty="0" smtClean="0">
              <a:solidFill>
                <a:srgbClr val="FF0000"/>
              </a:solidFill>
            </a:endParaRPr>
          </a:p>
          <a:p>
            <a:pPr marL="285750" indent="-285750">
              <a:buFont typeface="Zapf Dingbats" charset="0"/>
              <a:buChar char="✔"/>
            </a:pPr>
            <a:r>
              <a:rPr lang="en-US" dirty="0" smtClean="0">
                <a:solidFill>
                  <a:srgbClr val="004875"/>
                </a:solidFill>
              </a:rPr>
              <a:t>Single data repository</a:t>
            </a:r>
            <a:endParaRPr lang="en-US" dirty="0">
              <a:solidFill>
                <a:srgbClr val="004875"/>
              </a:solidFill>
            </a:endParaRPr>
          </a:p>
        </p:txBody>
      </p:sp>
      <p:sp>
        <p:nvSpPr>
          <p:cNvPr id="50" name="TextBox 49"/>
          <p:cNvSpPr txBox="1"/>
          <p:nvPr/>
        </p:nvSpPr>
        <p:spPr>
          <a:xfrm>
            <a:off x="1046843" y="1821418"/>
            <a:ext cx="2044095" cy="369332"/>
          </a:xfrm>
          <a:prstGeom prst="rect">
            <a:avLst/>
          </a:prstGeom>
          <a:noFill/>
        </p:spPr>
        <p:txBody>
          <a:bodyPr wrap="square" rtlCol="0">
            <a:spAutoFit/>
          </a:bodyPr>
          <a:lstStyle/>
          <a:p>
            <a:r>
              <a:rPr lang="en-US" dirty="0" err="1" smtClean="0"/>
              <a:t>Mktg</a:t>
            </a:r>
            <a:r>
              <a:rPr lang="en-US" dirty="0" smtClean="0"/>
              <a:t> Prod</a:t>
            </a:r>
            <a:endParaRPr lang="en-US" dirty="0"/>
          </a:p>
        </p:txBody>
      </p:sp>
      <p:sp>
        <p:nvSpPr>
          <p:cNvPr id="3" name="TextBox 2"/>
          <p:cNvSpPr txBox="1"/>
          <p:nvPr/>
        </p:nvSpPr>
        <p:spPr>
          <a:xfrm>
            <a:off x="5257800" y="2431018"/>
            <a:ext cx="1303181" cy="369332"/>
          </a:xfrm>
          <a:prstGeom prst="rect">
            <a:avLst/>
          </a:prstGeom>
          <a:noFill/>
        </p:spPr>
        <p:txBody>
          <a:bodyPr wrap="square" rtlCol="0">
            <a:spAutoFit/>
          </a:bodyPr>
          <a:lstStyle/>
          <a:p>
            <a:r>
              <a:rPr lang="en-US" dirty="0" err="1" smtClean="0"/>
              <a:t>Mktg</a:t>
            </a:r>
            <a:r>
              <a:rPr lang="en-US" dirty="0" smtClean="0"/>
              <a:t> Prod</a:t>
            </a:r>
            <a:endParaRPr lang="en-US" dirty="0"/>
          </a:p>
        </p:txBody>
      </p:sp>
      <p:sp>
        <p:nvSpPr>
          <p:cNvPr id="51" name="TextBox 50"/>
          <p:cNvSpPr txBox="1"/>
          <p:nvPr/>
        </p:nvSpPr>
        <p:spPr>
          <a:xfrm>
            <a:off x="5133388" y="2734150"/>
            <a:ext cx="2044095" cy="369332"/>
          </a:xfrm>
          <a:prstGeom prst="rect">
            <a:avLst/>
          </a:prstGeom>
          <a:noFill/>
        </p:spPr>
        <p:txBody>
          <a:bodyPr wrap="square" rtlCol="0">
            <a:spAutoFit/>
          </a:bodyPr>
          <a:lstStyle/>
          <a:p>
            <a:r>
              <a:rPr lang="en-US" dirty="0" err="1" smtClean="0"/>
              <a:t>Mktg</a:t>
            </a:r>
            <a:r>
              <a:rPr lang="en-US" dirty="0" smtClean="0"/>
              <a:t> Test</a:t>
            </a:r>
            <a:endParaRPr lang="en-US" dirty="0"/>
          </a:p>
        </p:txBody>
      </p:sp>
      <p:sp>
        <p:nvSpPr>
          <p:cNvPr id="52" name="TextBox 51"/>
          <p:cNvSpPr txBox="1"/>
          <p:nvPr/>
        </p:nvSpPr>
        <p:spPr>
          <a:xfrm>
            <a:off x="6574286" y="2278618"/>
            <a:ext cx="856126" cy="369332"/>
          </a:xfrm>
          <a:prstGeom prst="rect">
            <a:avLst/>
          </a:prstGeom>
          <a:noFill/>
        </p:spPr>
        <p:txBody>
          <a:bodyPr wrap="square" rtlCol="0">
            <a:spAutoFit/>
          </a:bodyPr>
          <a:lstStyle/>
          <a:p>
            <a:r>
              <a:rPr lang="en-US" dirty="0" err="1" smtClean="0"/>
              <a:t>Mfg</a:t>
            </a:r>
            <a:endParaRPr lang="en-US" dirty="0"/>
          </a:p>
        </p:txBody>
      </p:sp>
      <p:sp>
        <p:nvSpPr>
          <p:cNvPr id="53" name="TextBox 52"/>
          <p:cNvSpPr txBox="1"/>
          <p:nvPr/>
        </p:nvSpPr>
        <p:spPr>
          <a:xfrm>
            <a:off x="6321357" y="2615055"/>
            <a:ext cx="856126" cy="369332"/>
          </a:xfrm>
          <a:prstGeom prst="rect">
            <a:avLst/>
          </a:prstGeom>
          <a:noFill/>
        </p:spPr>
        <p:txBody>
          <a:bodyPr wrap="square" rtlCol="0">
            <a:spAutoFit/>
          </a:bodyPr>
          <a:lstStyle/>
          <a:p>
            <a:r>
              <a:rPr lang="en-US" dirty="0" smtClean="0"/>
              <a:t>R&amp;D</a:t>
            </a:r>
            <a:endParaRPr lang="en-US" dirty="0"/>
          </a:p>
        </p:txBody>
      </p:sp>
      <p:sp>
        <p:nvSpPr>
          <p:cNvPr id="54" name="TextBox 53"/>
          <p:cNvSpPr txBox="1"/>
          <p:nvPr/>
        </p:nvSpPr>
        <p:spPr>
          <a:xfrm>
            <a:off x="4844062" y="890885"/>
            <a:ext cx="3460448" cy="461665"/>
          </a:xfrm>
          <a:prstGeom prst="rect">
            <a:avLst/>
          </a:prstGeom>
          <a:noFill/>
        </p:spPr>
        <p:txBody>
          <a:bodyPr wrap="square" rtlCol="0">
            <a:spAutoFit/>
          </a:bodyPr>
          <a:lstStyle/>
          <a:p>
            <a:r>
              <a:rPr lang="en-US" sz="2400" dirty="0" smtClean="0"/>
              <a:t>Single Cluster</a:t>
            </a:r>
            <a:endParaRPr lang="en-US" sz="2400" dirty="0"/>
          </a:p>
        </p:txBody>
      </p:sp>
      <p:sp>
        <p:nvSpPr>
          <p:cNvPr id="55" name="TextBox 54"/>
          <p:cNvSpPr txBox="1"/>
          <p:nvPr/>
        </p:nvSpPr>
        <p:spPr>
          <a:xfrm>
            <a:off x="3581400" y="890885"/>
            <a:ext cx="869648" cy="461665"/>
          </a:xfrm>
          <a:prstGeom prst="rect">
            <a:avLst/>
          </a:prstGeom>
          <a:noFill/>
        </p:spPr>
        <p:txBody>
          <a:bodyPr wrap="square" rtlCol="0">
            <a:spAutoFit/>
          </a:bodyPr>
          <a:lstStyle/>
          <a:p>
            <a:r>
              <a:rPr lang="en-US" sz="2400" dirty="0" smtClean="0">
                <a:sym typeface="Wingdings"/>
              </a:rPr>
              <a:t></a:t>
            </a:r>
            <a:endParaRPr lang="en-US" sz="2400" dirty="0"/>
          </a:p>
        </p:txBody>
      </p:sp>
    </p:spTree>
    <p:extLst>
      <p:ext uri="{BB962C8B-B14F-4D97-AF65-F5344CB8AC3E}">
        <p14:creationId xmlns:p14="http://schemas.microsoft.com/office/powerpoint/2010/main" val="379351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Game </a:t>
            </a:r>
            <a:r>
              <a:rPr lang="en-US" dirty="0"/>
              <a:t>O</a:t>
            </a:r>
            <a:r>
              <a:rPr lang="en-US" dirty="0" smtClean="0"/>
              <a:t>ver, </a:t>
            </a:r>
            <a:r>
              <a:rPr lang="en-US" dirty="0"/>
              <a:t>R</a:t>
            </a:r>
            <a:r>
              <a:rPr lang="en-US" dirty="0" smtClean="0"/>
              <a:t>ight ?</a:t>
            </a:r>
            <a:endParaRPr lang="en-US" dirty="0"/>
          </a:p>
        </p:txBody>
      </p:sp>
      <p:pic>
        <p:nvPicPr>
          <p:cNvPr id="6" name="Picture 5"/>
          <p:cNvPicPr>
            <a:picLocks noChangeAspect="1"/>
          </p:cNvPicPr>
          <p:nvPr/>
        </p:nvPicPr>
        <p:blipFill>
          <a:blip r:embed="rId2"/>
          <a:stretch>
            <a:fillRect/>
          </a:stretch>
        </p:blipFill>
        <p:spPr>
          <a:xfrm>
            <a:off x="2819400" y="1200150"/>
            <a:ext cx="3048000" cy="3048000"/>
          </a:xfrm>
          <a:prstGeom prst="rect">
            <a:avLst/>
          </a:prstGeom>
        </p:spPr>
      </p:pic>
    </p:spTree>
    <p:extLst>
      <p:ext uri="{BB962C8B-B14F-4D97-AF65-F5344CB8AC3E}">
        <p14:creationId xmlns:p14="http://schemas.microsoft.com/office/powerpoint/2010/main" val="247378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Does This Work for You?</a:t>
            </a:r>
            <a:endParaRPr lang="en-US" dirty="0"/>
          </a:p>
        </p:txBody>
      </p:sp>
      <p:sp>
        <p:nvSpPr>
          <p:cNvPr id="4" name="Subtitle 2"/>
          <p:cNvSpPr txBox="1">
            <a:spLocks/>
          </p:cNvSpPr>
          <p:nvPr/>
        </p:nvSpPr>
        <p:spPr>
          <a:xfrm>
            <a:off x="304801" y="1034806"/>
            <a:ext cx="8686800" cy="3289544"/>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q"/>
            </a:pPr>
            <a:r>
              <a:rPr lang="en-US" sz="2000" dirty="0" smtClean="0">
                <a:solidFill>
                  <a:srgbClr val="004875"/>
                </a:solidFill>
              </a:rPr>
              <a:t>Does your organization allow development on production </a:t>
            </a:r>
            <a:r>
              <a:rPr lang="en-US" sz="2000" dirty="0" err="1" smtClean="0">
                <a:solidFill>
                  <a:srgbClr val="004875"/>
                </a:solidFill>
              </a:rPr>
              <a:t>Hadoop</a:t>
            </a:r>
            <a:r>
              <a:rPr lang="en-US" sz="2000" dirty="0" smtClean="0">
                <a:solidFill>
                  <a:srgbClr val="004875"/>
                </a:solidFill>
              </a:rPr>
              <a:t> cluster?</a:t>
            </a:r>
          </a:p>
          <a:p>
            <a:pPr>
              <a:buFont typeface="Wingdings" charset="2"/>
              <a:buChar char="q"/>
            </a:pPr>
            <a:endParaRPr lang="en-US" sz="2000" dirty="0">
              <a:solidFill>
                <a:srgbClr val="004875"/>
              </a:solidFill>
            </a:endParaRPr>
          </a:p>
          <a:p>
            <a:pPr>
              <a:buFont typeface="Wingdings" charset="2"/>
              <a:buChar char="q"/>
            </a:pPr>
            <a:r>
              <a:rPr lang="en-US" sz="2000" dirty="0" smtClean="0">
                <a:solidFill>
                  <a:srgbClr val="004875"/>
                </a:solidFill>
              </a:rPr>
              <a:t>Do you test/evaluate new versions on your production </a:t>
            </a:r>
            <a:r>
              <a:rPr lang="en-US" sz="2000" dirty="0" err="1" smtClean="0">
                <a:solidFill>
                  <a:srgbClr val="004875"/>
                </a:solidFill>
              </a:rPr>
              <a:t>Hadoop</a:t>
            </a:r>
            <a:r>
              <a:rPr lang="en-US" sz="2000" dirty="0" smtClean="0">
                <a:solidFill>
                  <a:srgbClr val="004875"/>
                </a:solidFill>
              </a:rPr>
              <a:t> cluster?</a:t>
            </a:r>
          </a:p>
          <a:p>
            <a:pPr>
              <a:buFont typeface="Wingdings" charset="2"/>
              <a:buChar char="q"/>
            </a:pPr>
            <a:endParaRPr lang="en-US" sz="2000" dirty="0" smtClean="0">
              <a:solidFill>
                <a:srgbClr val="004875"/>
              </a:solidFill>
            </a:endParaRPr>
          </a:p>
          <a:p>
            <a:pPr>
              <a:buFont typeface="Wingdings" charset="2"/>
              <a:buChar char="q"/>
            </a:pPr>
            <a:r>
              <a:rPr lang="en-US" sz="2000" dirty="0" smtClean="0">
                <a:solidFill>
                  <a:srgbClr val="004875"/>
                </a:solidFill>
              </a:rPr>
              <a:t>Are your different lines of business OK with one release cycle?</a:t>
            </a:r>
          </a:p>
          <a:p>
            <a:pPr>
              <a:buFont typeface="Wingdings" charset="2"/>
              <a:buChar char="q"/>
            </a:pPr>
            <a:endParaRPr lang="en-US" sz="2000" dirty="0">
              <a:solidFill>
                <a:srgbClr val="004875"/>
              </a:solidFill>
            </a:endParaRPr>
          </a:p>
          <a:p>
            <a:pPr>
              <a:buFont typeface="Wingdings" charset="2"/>
              <a:buChar char="q"/>
            </a:pPr>
            <a:r>
              <a:rPr lang="en-US" sz="2000" dirty="0" smtClean="0">
                <a:solidFill>
                  <a:srgbClr val="004875"/>
                </a:solidFill>
              </a:rPr>
              <a:t>Is your organization OK to have one and only one centralized storage system?</a:t>
            </a:r>
          </a:p>
          <a:p>
            <a:endParaRPr lang="en-US" sz="2000" dirty="0">
              <a:solidFill>
                <a:srgbClr val="004875"/>
              </a:solidFill>
            </a:endParaRPr>
          </a:p>
          <a:p>
            <a:endParaRPr lang="en-US" sz="2000" dirty="0" smtClean="0">
              <a:solidFill>
                <a:srgbClr val="004875"/>
              </a:solidFill>
            </a:endParaRPr>
          </a:p>
          <a:p>
            <a:endParaRPr lang="en-US" sz="2000" dirty="0">
              <a:solidFill>
                <a:srgbClr val="004875"/>
              </a:solidFill>
            </a:endParaRPr>
          </a:p>
          <a:p>
            <a:endParaRPr lang="en-US" sz="2000" dirty="0" smtClean="0">
              <a:solidFill>
                <a:srgbClr val="004875"/>
              </a:solidFill>
            </a:endParaRPr>
          </a:p>
          <a:p>
            <a:endParaRPr lang="en-US" sz="2000" dirty="0">
              <a:solidFill>
                <a:srgbClr val="004875"/>
              </a:solidFill>
            </a:endParaRPr>
          </a:p>
          <a:p>
            <a:endParaRPr lang="en-US" sz="2000" dirty="0" smtClean="0">
              <a:solidFill>
                <a:srgbClr val="004875"/>
              </a:solidFill>
            </a:endParaRPr>
          </a:p>
          <a:p>
            <a:endParaRPr lang="en-US" sz="2000" dirty="0">
              <a:solidFill>
                <a:srgbClr val="004875"/>
              </a:solidFill>
            </a:endParaRPr>
          </a:p>
          <a:p>
            <a:endParaRPr lang="en-US" sz="2000" dirty="0">
              <a:solidFill>
                <a:srgbClr val="004875"/>
              </a:solidFill>
            </a:endParaRPr>
          </a:p>
          <a:p>
            <a:endParaRPr lang="en-US" sz="2000" dirty="0" smtClean="0">
              <a:solidFill>
                <a:srgbClr val="004875"/>
              </a:solidFill>
            </a:endParaRPr>
          </a:p>
          <a:p>
            <a:endParaRPr lang="en-US" dirty="0">
              <a:solidFill>
                <a:srgbClr val="004875"/>
              </a:solidFill>
            </a:endParaRPr>
          </a:p>
          <a:p>
            <a:endParaRPr lang="en-US" dirty="0">
              <a:solidFill>
                <a:srgbClr val="004875"/>
              </a:solidFill>
            </a:endParaRPr>
          </a:p>
        </p:txBody>
      </p:sp>
    </p:spTree>
    <p:extLst>
      <p:ext uri="{BB962C8B-B14F-4D97-AF65-F5344CB8AC3E}">
        <p14:creationId xmlns:p14="http://schemas.microsoft.com/office/powerpoint/2010/main" val="189331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For Most Enterprises …</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b="6411"/>
          <a:stretch/>
        </p:blipFill>
        <p:spPr>
          <a:xfrm>
            <a:off x="2209800" y="1200151"/>
            <a:ext cx="4533900" cy="3178326"/>
          </a:xfrm>
          <a:prstGeom prst="rect">
            <a:avLst/>
          </a:prstGeom>
        </p:spPr>
      </p:pic>
    </p:spTree>
    <p:extLst>
      <p:ext uri="{BB962C8B-B14F-4D97-AF65-F5344CB8AC3E}">
        <p14:creationId xmlns:p14="http://schemas.microsoft.com/office/powerpoint/2010/main" val="28081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759496" y="2350686"/>
            <a:ext cx="1288504" cy="1143000"/>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tx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1358" tIns="181358" rIns="181358" bIns="181358" numCol="1" spcCol="1270" anchor="ctr" anchorCtr="0">
            <a:noAutofit/>
          </a:bodyPr>
          <a:lstStyle/>
          <a:p>
            <a:pPr lvl="0" algn="ctr" defTabSz="488950">
              <a:lnSpc>
                <a:spcPct val="90000"/>
              </a:lnSpc>
              <a:spcBef>
                <a:spcPct val="0"/>
              </a:spcBef>
              <a:spcAft>
                <a:spcPct val="35000"/>
              </a:spcAft>
            </a:pPr>
            <a:r>
              <a:rPr lang="en-US" sz="1100" kern="1200" dirty="0" smtClean="0"/>
              <a:t>Business flexibility &amp; independence </a:t>
            </a:r>
            <a:endParaRPr lang="en-US" sz="1100" kern="1200" dirty="0"/>
          </a:p>
        </p:txBody>
      </p:sp>
      <p:sp>
        <p:nvSpPr>
          <p:cNvPr id="2" name="Title 1"/>
          <p:cNvSpPr>
            <a:spLocks noGrp="1"/>
          </p:cNvSpPr>
          <p:nvPr>
            <p:ph type="title"/>
          </p:nvPr>
        </p:nvSpPr>
        <p:spPr>
          <a:xfrm>
            <a:off x="453480" y="133350"/>
            <a:ext cx="8461920" cy="817660"/>
          </a:xfrm>
        </p:spPr>
        <p:txBody>
          <a:bodyPr/>
          <a:lstStyle/>
          <a:p>
            <a:r>
              <a:rPr lang="en-US" dirty="0" smtClean="0"/>
              <a:t>Enterprise Realities</a:t>
            </a:r>
            <a:endParaRPr lang="en-US" sz="1800" i="1" dirty="0"/>
          </a:p>
        </p:txBody>
      </p:sp>
      <p:sp>
        <p:nvSpPr>
          <p:cNvPr id="14" name="Oval 13"/>
          <p:cNvSpPr/>
          <p:nvPr/>
        </p:nvSpPr>
        <p:spPr>
          <a:xfrm>
            <a:off x="755576" y="1126551"/>
            <a:ext cx="3276600" cy="1137920"/>
          </a:xfrm>
          <a:prstGeom prst="ellipse">
            <a:avLst/>
          </a:prstGeom>
        </p:spPr>
        <p:style>
          <a:lnRef idx="0">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
        <p:nvSpPr>
          <p:cNvPr id="15" name="Down Arrow 14"/>
          <p:cNvSpPr/>
          <p:nvPr/>
        </p:nvSpPr>
        <p:spPr>
          <a:xfrm>
            <a:off x="2081456" y="3912930"/>
            <a:ext cx="635000" cy="406400"/>
          </a:xfrm>
          <a:prstGeom prst="downArrow">
            <a:avLst/>
          </a:prstGeom>
        </p:spPr>
        <p:style>
          <a:lnRef idx="0">
            <a:schemeClr val="lt1">
              <a:hueOff val="0"/>
              <a:satOff val="0"/>
              <a:lumOff val="0"/>
              <a:alphaOff val="0"/>
            </a:schemeClr>
          </a:lnRef>
          <a:fillRef idx="3">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1043608" y="4078878"/>
            <a:ext cx="3048000" cy="762000"/>
          </a:xfrm>
          <a:custGeom>
            <a:avLst/>
            <a:gdLst>
              <a:gd name="connsiteX0" fmla="*/ 0 w 3048000"/>
              <a:gd name="connsiteY0" fmla="*/ 0 h 762000"/>
              <a:gd name="connsiteX1" fmla="*/ 3048000 w 3048000"/>
              <a:gd name="connsiteY1" fmla="*/ 0 h 762000"/>
              <a:gd name="connsiteX2" fmla="*/ 3048000 w 3048000"/>
              <a:gd name="connsiteY2" fmla="*/ 762000 h 762000"/>
              <a:gd name="connsiteX3" fmla="*/ 0 w 3048000"/>
              <a:gd name="connsiteY3" fmla="*/ 762000 h 762000"/>
              <a:gd name="connsiteX4" fmla="*/ 0 w 3048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62000">
                <a:moveTo>
                  <a:pt x="0" y="0"/>
                </a:moveTo>
                <a:lnTo>
                  <a:pt x="3048000" y="0"/>
                </a:lnTo>
                <a:lnTo>
                  <a:pt x="3048000" y="762000"/>
                </a:lnTo>
                <a:lnTo>
                  <a:pt x="0" y="762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Multiple </a:t>
            </a:r>
            <a:r>
              <a:rPr lang="en-US" sz="1900" dirty="0" err="1" smtClean="0"/>
              <a:t>Hadoop</a:t>
            </a:r>
            <a:r>
              <a:rPr lang="en-US" sz="1900" kern="1200" dirty="0" smtClean="0"/>
              <a:t> Clusters</a:t>
            </a:r>
            <a:endParaRPr lang="en-US" sz="1900" kern="1200" dirty="0"/>
          </a:p>
        </p:txBody>
      </p:sp>
      <p:sp>
        <p:nvSpPr>
          <p:cNvPr id="18" name="Freeform 17"/>
          <p:cNvSpPr/>
          <p:nvPr/>
        </p:nvSpPr>
        <p:spPr>
          <a:xfrm>
            <a:off x="1187624" y="1123950"/>
            <a:ext cx="1143000" cy="1143000"/>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5"/>
          </a:solidFill>
        </p:spPr>
        <p:style>
          <a:lnRef idx="0">
            <a:schemeClr val="lt1">
              <a:hueOff val="0"/>
              <a:satOff val="0"/>
              <a:lumOff val="0"/>
              <a:alphaOff val="0"/>
            </a:schemeClr>
          </a:lnRef>
          <a:fillRef idx="3">
            <a:scrgbClr r="0" g="0" b="0"/>
          </a:fillRef>
          <a:effectRef idx="2">
            <a:schemeClr val="accent2">
              <a:hueOff val="-3349274"/>
              <a:satOff val="-2178"/>
              <a:lumOff val="9902"/>
              <a:alphaOff val="0"/>
            </a:schemeClr>
          </a:effectRef>
          <a:fontRef idx="minor">
            <a:schemeClr val="lt1"/>
          </a:fontRef>
        </p:style>
        <p:txBody>
          <a:bodyPr spcFirstLastPara="0" vert="horz" wrap="square" lIns="181358" tIns="181358" rIns="181358" bIns="181358" numCol="1" spcCol="1270" anchor="ctr" anchorCtr="0">
            <a:noAutofit/>
          </a:bodyPr>
          <a:lstStyle/>
          <a:p>
            <a:pPr lvl="0" algn="ctr" defTabSz="488950">
              <a:lnSpc>
                <a:spcPct val="90000"/>
              </a:lnSpc>
              <a:spcBef>
                <a:spcPct val="0"/>
              </a:spcBef>
              <a:spcAft>
                <a:spcPct val="35000"/>
              </a:spcAft>
            </a:pPr>
            <a:r>
              <a:rPr lang="en-US" sz="1100" kern="1200" dirty="0" smtClean="0"/>
              <a:t>Operational</a:t>
            </a:r>
          </a:p>
          <a:p>
            <a:pPr lvl="0" algn="ctr" defTabSz="488950">
              <a:lnSpc>
                <a:spcPct val="90000"/>
              </a:lnSpc>
              <a:spcBef>
                <a:spcPct val="0"/>
              </a:spcBef>
              <a:spcAft>
                <a:spcPct val="35000"/>
              </a:spcAft>
            </a:pPr>
            <a:r>
              <a:rPr lang="en-US" sz="1100" dirty="0" smtClean="0"/>
              <a:t>Models </a:t>
            </a:r>
            <a:r>
              <a:rPr lang="en-US" sz="900" b="1" i="1" dirty="0" smtClean="0"/>
              <a:t>(e.g. </a:t>
            </a:r>
            <a:r>
              <a:rPr lang="en-US" sz="900" b="1" i="1" dirty="0" err="1" smtClean="0"/>
              <a:t>Dev</a:t>
            </a:r>
            <a:r>
              <a:rPr lang="en-US" sz="900" b="1" i="1" dirty="0" smtClean="0"/>
              <a:t>/Test, Specialized workloads)</a:t>
            </a:r>
            <a:endParaRPr lang="en-US" sz="900" b="1" i="1" kern="1200" dirty="0"/>
          </a:p>
        </p:txBody>
      </p:sp>
      <p:sp>
        <p:nvSpPr>
          <p:cNvPr id="19" name="Freeform 18"/>
          <p:cNvSpPr/>
          <p:nvPr/>
        </p:nvSpPr>
        <p:spPr>
          <a:xfrm>
            <a:off x="2297356" y="1218498"/>
            <a:ext cx="1143000" cy="1143000"/>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tx1"/>
          </a:solidFill>
        </p:spPr>
        <p:style>
          <a:lnRef idx="0">
            <a:schemeClr val="lt1">
              <a:hueOff val="0"/>
              <a:satOff val="0"/>
              <a:lumOff val="0"/>
              <a:alphaOff val="0"/>
            </a:schemeClr>
          </a:lnRef>
          <a:fillRef idx="3">
            <a:scrgbClr r="0" g="0" b="0"/>
          </a:fillRef>
          <a:effectRef idx="2">
            <a:schemeClr val="accent2">
              <a:hueOff val="-6698547"/>
              <a:satOff val="-4355"/>
              <a:lumOff val="19804"/>
              <a:alphaOff val="0"/>
            </a:schemeClr>
          </a:effectRef>
          <a:fontRef idx="minor">
            <a:schemeClr val="lt1"/>
          </a:fontRef>
        </p:style>
        <p:txBody>
          <a:bodyPr spcFirstLastPara="0" vert="horz" wrap="square" lIns="181358" tIns="181358" rIns="181358" bIns="181358" numCol="1" spcCol="1270" anchor="ctr" anchorCtr="0">
            <a:noAutofit/>
          </a:bodyPr>
          <a:lstStyle/>
          <a:p>
            <a:pPr lvl="0" algn="ctr" defTabSz="488950">
              <a:lnSpc>
                <a:spcPct val="90000"/>
              </a:lnSpc>
              <a:spcBef>
                <a:spcPct val="0"/>
              </a:spcBef>
              <a:spcAft>
                <a:spcPct val="35000"/>
              </a:spcAft>
            </a:pPr>
            <a:r>
              <a:rPr lang="en-US" sz="1100" dirty="0" smtClean="0"/>
              <a:t>Agility – evaluate new </a:t>
            </a:r>
            <a:r>
              <a:rPr lang="en-US" sz="1100" dirty="0" err="1" smtClean="0"/>
              <a:t>Hadoop</a:t>
            </a:r>
            <a:r>
              <a:rPr lang="en-US" sz="1100" dirty="0" smtClean="0"/>
              <a:t> ecosystem products</a:t>
            </a:r>
            <a:endParaRPr lang="en-US" sz="1100" kern="1200" dirty="0"/>
          </a:p>
        </p:txBody>
      </p:sp>
      <p:sp>
        <p:nvSpPr>
          <p:cNvPr id="29" name="Oval 28"/>
          <p:cNvSpPr/>
          <p:nvPr/>
        </p:nvSpPr>
        <p:spPr>
          <a:xfrm>
            <a:off x="5112524" y="1075626"/>
            <a:ext cx="3276600" cy="1137920"/>
          </a:xfrm>
          <a:prstGeom prst="ellipse">
            <a:avLst/>
          </a:prstGeom>
        </p:spPr>
        <p:style>
          <a:lnRef idx="0">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
        <p:nvSpPr>
          <p:cNvPr id="30" name="Down Arrow 29"/>
          <p:cNvSpPr/>
          <p:nvPr/>
        </p:nvSpPr>
        <p:spPr>
          <a:xfrm>
            <a:off x="6438404" y="3862005"/>
            <a:ext cx="635000" cy="406400"/>
          </a:xfrm>
          <a:prstGeom prst="downArrow">
            <a:avLst/>
          </a:prstGeom>
        </p:spPr>
        <p:style>
          <a:lnRef idx="0">
            <a:schemeClr val="lt1">
              <a:hueOff val="0"/>
              <a:satOff val="0"/>
              <a:lumOff val="0"/>
              <a:alphaOff val="0"/>
            </a:schemeClr>
          </a:lnRef>
          <a:fillRef idx="3">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31" name="Freeform 30"/>
          <p:cNvSpPr/>
          <p:nvPr/>
        </p:nvSpPr>
        <p:spPr>
          <a:xfrm>
            <a:off x="5436096" y="4078878"/>
            <a:ext cx="3048000" cy="762000"/>
          </a:xfrm>
          <a:custGeom>
            <a:avLst/>
            <a:gdLst>
              <a:gd name="connsiteX0" fmla="*/ 0 w 3048000"/>
              <a:gd name="connsiteY0" fmla="*/ 0 h 762000"/>
              <a:gd name="connsiteX1" fmla="*/ 3048000 w 3048000"/>
              <a:gd name="connsiteY1" fmla="*/ 0 h 762000"/>
              <a:gd name="connsiteX2" fmla="*/ 3048000 w 3048000"/>
              <a:gd name="connsiteY2" fmla="*/ 762000 h 762000"/>
              <a:gd name="connsiteX3" fmla="*/ 0 w 3048000"/>
              <a:gd name="connsiteY3" fmla="*/ 762000 h 762000"/>
              <a:gd name="connsiteX4" fmla="*/ 0 w 3048000"/>
              <a:gd name="connsiteY4" fmla="*/ 0 h 76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762000">
                <a:moveTo>
                  <a:pt x="0" y="0"/>
                </a:moveTo>
                <a:lnTo>
                  <a:pt x="3048000" y="0"/>
                </a:lnTo>
                <a:lnTo>
                  <a:pt x="3048000" y="762000"/>
                </a:lnTo>
                <a:lnTo>
                  <a:pt x="0" y="762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Centralized Management</a:t>
            </a:r>
            <a:endParaRPr lang="en-US" sz="1900" kern="1200" dirty="0"/>
          </a:p>
        </p:txBody>
      </p:sp>
      <p:sp>
        <p:nvSpPr>
          <p:cNvPr id="32" name="Freeform 31"/>
          <p:cNvSpPr/>
          <p:nvPr/>
        </p:nvSpPr>
        <p:spPr>
          <a:xfrm>
            <a:off x="6228184" y="2350686"/>
            <a:ext cx="1143000" cy="1143000"/>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tx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81358" tIns="181358" rIns="181358" bIns="181358" numCol="1" spcCol="1270" anchor="ctr" anchorCtr="0">
            <a:noAutofit/>
          </a:bodyPr>
          <a:lstStyle/>
          <a:p>
            <a:pPr lvl="0" algn="ctr" defTabSz="488950">
              <a:lnSpc>
                <a:spcPct val="90000"/>
              </a:lnSpc>
              <a:spcBef>
                <a:spcPct val="0"/>
              </a:spcBef>
              <a:spcAft>
                <a:spcPct val="35000"/>
              </a:spcAft>
            </a:pPr>
            <a:r>
              <a:rPr lang="en-US" sz="1100" dirty="0" smtClean="0"/>
              <a:t>Data integration &amp; </a:t>
            </a:r>
            <a:r>
              <a:rPr lang="en-US" sz="1100" dirty="0" err="1" smtClean="0"/>
              <a:t>mgmt</a:t>
            </a:r>
            <a:endParaRPr lang="en-US" sz="1100" kern="1200" dirty="0"/>
          </a:p>
        </p:txBody>
      </p:sp>
      <p:sp>
        <p:nvSpPr>
          <p:cNvPr id="33" name="Freeform 32"/>
          <p:cNvSpPr/>
          <p:nvPr/>
        </p:nvSpPr>
        <p:spPr>
          <a:xfrm>
            <a:off x="5544572" y="1167573"/>
            <a:ext cx="1161028" cy="1195068"/>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accent4"/>
          </a:solidFill>
        </p:spPr>
        <p:style>
          <a:lnRef idx="0">
            <a:schemeClr val="lt1">
              <a:hueOff val="0"/>
              <a:satOff val="0"/>
              <a:lumOff val="0"/>
              <a:alphaOff val="0"/>
            </a:schemeClr>
          </a:lnRef>
          <a:fillRef idx="3">
            <a:scrgbClr r="0" g="0" b="0"/>
          </a:fillRef>
          <a:effectRef idx="2">
            <a:schemeClr val="accent2">
              <a:hueOff val="-6698547"/>
              <a:satOff val="-4355"/>
              <a:lumOff val="19804"/>
              <a:alphaOff val="0"/>
            </a:schemeClr>
          </a:effectRef>
          <a:fontRef idx="minor">
            <a:schemeClr val="lt1"/>
          </a:fontRef>
        </p:style>
        <p:txBody>
          <a:bodyPr spcFirstLastPara="0" vert="horz" wrap="square" lIns="181358" tIns="181358" rIns="181358" bIns="181358" numCol="1" spcCol="1270" anchor="ctr" anchorCtr="0">
            <a:noAutofit/>
          </a:bodyPr>
          <a:lstStyle/>
          <a:p>
            <a:pPr algn="ctr" defTabSz="488950">
              <a:lnSpc>
                <a:spcPct val="90000"/>
              </a:lnSpc>
              <a:spcBef>
                <a:spcPct val="0"/>
              </a:spcBef>
              <a:spcAft>
                <a:spcPct val="35000"/>
              </a:spcAft>
            </a:pPr>
            <a:r>
              <a:rPr lang="en-US" sz="1100" dirty="0"/>
              <a:t>Data Center</a:t>
            </a:r>
          </a:p>
          <a:p>
            <a:pPr algn="ctr" defTabSz="488950">
              <a:lnSpc>
                <a:spcPct val="90000"/>
              </a:lnSpc>
              <a:spcBef>
                <a:spcPct val="0"/>
              </a:spcBef>
              <a:spcAft>
                <a:spcPct val="35000"/>
              </a:spcAft>
            </a:pPr>
            <a:r>
              <a:rPr lang="en-US" sz="1100" dirty="0"/>
              <a:t>Infrastructure</a:t>
            </a:r>
          </a:p>
        </p:txBody>
      </p:sp>
      <p:sp>
        <p:nvSpPr>
          <p:cNvPr id="34" name="Freeform 33"/>
          <p:cNvSpPr/>
          <p:nvPr/>
        </p:nvSpPr>
        <p:spPr>
          <a:xfrm>
            <a:off x="6705600" y="1167573"/>
            <a:ext cx="1143000" cy="1143000"/>
          </a:xfrm>
          <a:custGeom>
            <a:avLst/>
            <a:gdLst>
              <a:gd name="connsiteX0" fmla="*/ 0 w 1143000"/>
              <a:gd name="connsiteY0" fmla="*/ 571500 h 1143000"/>
              <a:gd name="connsiteX1" fmla="*/ 571500 w 1143000"/>
              <a:gd name="connsiteY1" fmla="*/ 0 h 1143000"/>
              <a:gd name="connsiteX2" fmla="*/ 1143000 w 1143000"/>
              <a:gd name="connsiteY2" fmla="*/ 571500 h 1143000"/>
              <a:gd name="connsiteX3" fmla="*/ 571500 w 1143000"/>
              <a:gd name="connsiteY3" fmla="*/ 1143000 h 1143000"/>
              <a:gd name="connsiteX4" fmla="*/ 0 w 1143000"/>
              <a:gd name="connsiteY4" fmla="*/ 5715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0" h="1143000">
                <a:moveTo>
                  <a:pt x="0" y="571500"/>
                </a:moveTo>
                <a:cubicBezTo>
                  <a:pt x="0" y="255869"/>
                  <a:pt x="255869" y="0"/>
                  <a:pt x="571500" y="0"/>
                </a:cubicBezTo>
                <a:cubicBezTo>
                  <a:pt x="887131" y="0"/>
                  <a:pt x="1143000" y="255869"/>
                  <a:pt x="1143000" y="571500"/>
                </a:cubicBezTo>
                <a:cubicBezTo>
                  <a:pt x="1143000" y="887131"/>
                  <a:pt x="887131" y="1143000"/>
                  <a:pt x="571500" y="1143000"/>
                </a:cubicBezTo>
                <a:cubicBezTo>
                  <a:pt x="255869" y="1143000"/>
                  <a:pt x="0" y="887131"/>
                  <a:pt x="0" y="571500"/>
                </a:cubicBezTo>
                <a:close/>
              </a:path>
            </a:pathLst>
          </a:custGeom>
          <a:solidFill>
            <a:schemeClr val="tx1"/>
          </a:solidFill>
        </p:spPr>
        <p:style>
          <a:lnRef idx="0">
            <a:schemeClr val="lt1">
              <a:hueOff val="0"/>
              <a:satOff val="0"/>
              <a:lumOff val="0"/>
              <a:alphaOff val="0"/>
            </a:schemeClr>
          </a:lnRef>
          <a:fillRef idx="3">
            <a:scrgbClr r="0" g="0" b="0"/>
          </a:fillRef>
          <a:effectRef idx="2">
            <a:schemeClr val="accent2">
              <a:hueOff val="-6698547"/>
              <a:satOff val="-4355"/>
              <a:lumOff val="19804"/>
              <a:alphaOff val="0"/>
            </a:schemeClr>
          </a:effectRef>
          <a:fontRef idx="minor">
            <a:schemeClr val="lt1"/>
          </a:fontRef>
        </p:style>
        <p:txBody>
          <a:bodyPr spcFirstLastPara="0" vert="horz" wrap="square" lIns="181358" tIns="181358" rIns="181358" bIns="181358" numCol="1" spcCol="1270" anchor="ctr" anchorCtr="0">
            <a:noAutofit/>
          </a:bodyPr>
          <a:lstStyle/>
          <a:p>
            <a:pPr lvl="0" algn="ctr" defTabSz="488950">
              <a:lnSpc>
                <a:spcPct val="90000"/>
              </a:lnSpc>
              <a:spcBef>
                <a:spcPct val="0"/>
              </a:spcBef>
              <a:spcAft>
                <a:spcPct val="35000"/>
              </a:spcAft>
            </a:pPr>
            <a:r>
              <a:rPr lang="en-US" sz="1100" kern="1200" dirty="0" smtClean="0"/>
              <a:t>Security &amp; Regulations</a:t>
            </a:r>
            <a:endParaRPr lang="en-US" sz="1100" kern="1200" dirty="0"/>
          </a:p>
        </p:txBody>
      </p:sp>
      <p:sp>
        <p:nvSpPr>
          <p:cNvPr id="35" name="Shape 34"/>
          <p:cNvSpPr/>
          <p:nvPr/>
        </p:nvSpPr>
        <p:spPr>
          <a:xfrm>
            <a:off x="5004048" y="982535"/>
            <a:ext cx="3556000" cy="2664296"/>
          </a:xfrm>
          <a:prstGeom prst="funnel">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0" name="Shape 19"/>
          <p:cNvSpPr/>
          <p:nvPr/>
        </p:nvSpPr>
        <p:spPr>
          <a:xfrm>
            <a:off x="611560" y="1054542"/>
            <a:ext cx="3556000" cy="2664296"/>
          </a:xfrm>
          <a:prstGeom prst="funnel">
            <a:avLst/>
          </a:prstGeom>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4677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P spid="18" grpId="0" animBg="1"/>
      <p:bldP spid="19" grpId="0" animBg="1"/>
      <p:bldP spid="31" grpId="0"/>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08" y="123011"/>
            <a:ext cx="8928992" cy="543739"/>
          </a:xfrm>
        </p:spPr>
        <p:txBody>
          <a:bodyPr/>
          <a:lstStyle/>
          <a:p>
            <a:r>
              <a:rPr lang="en-US" dirty="0" smtClean="0"/>
              <a:t>Comprehensive Multi-Tenancy</a:t>
            </a:r>
            <a:endParaRPr lang="en-US" sz="2400" i="1" dirty="0"/>
          </a:p>
        </p:txBody>
      </p:sp>
      <p:sp>
        <p:nvSpPr>
          <p:cNvPr id="3" name="Content Placeholder 2"/>
          <p:cNvSpPr txBox="1">
            <a:spLocks/>
          </p:cNvSpPr>
          <p:nvPr/>
        </p:nvSpPr>
        <p:spPr>
          <a:xfrm>
            <a:off x="278776" y="821110"/>
            <a:ext cx="9322424" cy="3960440"/>
          </a:xfrm>
          <a:prstGeom prst="rect">
            <a:avLst/>
          </a:prstGeom>
        </p:spPr>
        <p:txBody>
          <a:bodyPr/>
          <a:lstStyle>
            <a:defPPr>
              <a:defRPr lang="en-US"/>
            </a:defPPr>
            <a:lvl1pPr marL="342900" indent="-342900">
              <a:spcBef>
                <a:spcPct val="20000"/>
              </a:spcBef>
              <a:buFont typeface="Arial"/>
              <a:buChar char="•"/>
              <a:defRPr sz="2000">
                <a:solidFill>
                  <a:srgbClr val="004875"/>
                </a:solidFill>
              </a:defRPr>
            </a:lvl1pPr>
            <a:lvl2pPr marL="742950" indent="-285750">
              <a:spcBef>
                <a:spcPct val="20000"/>
              </a:spcBef>
              <a:buFont typeface="Arial"/>
              <a:buChar char="–"/>
              <a:defRPr sz="2400">
                <a:solidFill>
                  <a:schemeClr val="accent1"/>
                </a:solidFill>
              </a:defRPr>
            </a:lvl2pPr>
            <a:lvl3pPr marL="1143000" indent="-228600">
              <a:spcBef>
                <a:spcPct val="20000"/>
              </a:spcBef>
              <a:buFont typeface="Arial"/>
              <a:buChar char="•"/>
              <a:defRPr sz="2000">
                <a:solidFill>
                  <a:schemeClr val="accent1"/>
                </a:solidFill>
              </a:defRPr>
            </a:lvl3pPr>
            <a:lvl4pPr marL="1600200" indent="-228600">
              <a:spcBef>
                <a:spcPct val="20000"/>
              </a:spcBef>
              <a:buFont typeface="Arial"/>
              <a:buChar char="–"/>
              <a:defRPr sz="2000">
                <a:solidFill>
                  <a:schemeClr val="accent1"/>
                </a:solidFill>
              </a:defRPr>
            </a:lvl4pPr>
            <a:lvl5pPr marL="2057400" indent="-228600">
              <a:spcBef>
                <a:spcPct val="20000"/>
              </a:spcBef>
              <a:buFont typeface="Arial"/>
              <a:buChar char="»"/>
              <a:defRPr sz="2000">
                <a:solidFill>
                  <a:schemeClr val="accent1"/>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90000"/>
              </a:lnSpc>
              <a:buFont typeface="Wingdings" charset="2"/>
              <a:buChar char="ü"/>
            </a:pPr>
            <a:r>
              <a:rPr lang="en-US" sz="1800" dirty="0"/>
              <a:t>Multiple lines of business (i.e. tenants)</a:t>
            </a:r>
          </a:p>
          <a:p>
            <a:pPr>
              <a:lnSpc>
                <a:spcPct val="90000"/>
              </a:lnSpc>
              <a:buFont typeface="Wingdings" charset="2"/>
              <a:buChar char="ü"/>
            </a:pPr>
            <a:endParaRPr lang="en-US" sz="1800" dirty="0"/>
          </a:p>
          <a:p>
            <a:pPr>
              <a:lnSpc>
                <a:spcPct val="90000"/>
              </a:lnSpc>
              <a:buFont typeface="Wingdings" charset="2"/>
              <a:buChar char="ü"/>
            </a:pPr>
            <a:r>
              <a:rPr lang="en-US" sz="1800" b="1" dirty="0"/>
              <a:t>Multiple distribution/application versions </a:t>
            </a:r>
            <a:r>
              <a:rPr lang="en-US" sz="1800" b="1" dirty="0" smtClean="0"/>
              <a:t>concurrently (e.g. </a:t>
            </a:r>
            <a:r>
              <a:rPr lang="en-US" sz="1800" b="1" dirty="0" err="1" smtClean="0"/>
              <a:t>Dev</a:t>
            </a:r>
            <a:r>
              <a:rPr lang="en-US" sz="1800" b="1" dirty="0" smtClean="0"/>
              <a:t>/Test &amp; Prod)</a:t>
            </a:r>
            <a:endParaRPr lang="en-US" sz="1800" b="1" dirty="0"/>
          </a:p>
          <a:p>
            <a:pPr>
              <a:lnSpc>
                <a:spcPct val="90000"/>
              </a:lnSpc>
              <a:buFont typeface="Wingdings" charset="2"/>
              <a:buChar char="ü"/>
            </a:pPr>
            <a:endParaRPr lang="en-US" sz="1800" dirty="0"/>
          </a:p>
          <a:p>
            <a:pPr>
              <a:lnSpc>
                <a:spcPct val="90000"/>
              </a:lnSpc>
              <a:buFont typeface="Wingdings" charset="2"/>
              <a:buChar char="ü"/>
            </a:pPr>
            <a:r>
              <a:rPr lang="en-US" sz="1800" dirty="0"/>
              <a:t>Multiple concurrent </a:t>
            </a:r>
            <a:r>
              <a:rPr lang="en-US" sz="1800" dirty="0" smtClean="0"/>
              <a:t>jobs </a:t>
            </a:r>
            <a:r>
              <a:rPr lang="en-US" sz="1800" dirty="0"/>
              <a:t>across and/or within tenants </a:t>
            </a:r>
          </a:p>
          <a:p>
            <a:pPr>
              <a:lnSpc>
                <a:spcPct val="90000"/>
              </a:lnSpc>
              <a:buFont typeface="Wingdings" charset="2"/>
              <a:buChar char="ü"/>
            </a:pPr>
            <a:endParaRPr lang="en-US" sz="1800" dirty="0"/>
          </a:p>
          <a:p>
            <a:pPr>
              <a:lnSpc>
                <a:spcPct val="90000"/>
              </a:lnSpc>
              <a:buFont typeface="Wingdings" charset="2"/>
              <a:buChar char="ü"/>
            </a:pPr>
            <a:r>
              <a:rPr lang="en-US" sz="1800" b="1" dirty="0" smtClean="0"/>
              <a:t>Multiple application workloads of different types (</a:t>
            </a:r>
            <a:r>
              <a:rPr lang="en-US" sz="1800" b="1" u="sng" dirty="0" err="1" smtClean="0"/>
              <a:t>Hadoop</a:t>
            </a:r>
            <a:r>
              <a:rPr lang="en-US" sz="1800" b="1" dirty="0" smtClean="0"/>
              <a:t>, </a:t>
            </a:r>
            <a:r>
              <a:rPr lang="en-US" sz="1800" b="1" u="sng" dirty="0" smtClean="0"/>
              <a:t>On-</a:t>
            </a:r>
            <a:r>
              <a:rPr lang="en-US" sz="1800" b="1" u="sng" dirty="0" err="1" smtClean="0"/>
              <a:t>Hadoop</a:t>
            </a:r>
            <a:r>
              <a:rPr lang="en-US" sz="1800" b="1" dirty="0" smtClean="0"/>
              <a:t>, </a:t>
            </a:r>
            <a:r>
              <a:rPr lang="en-US" sz="1800" b="1" u="sng" dirty="0" smtClean="0"/>
              <a:t>Non-</a:t>
            </a:r>
            <a:r>
              <a:rPr lang="en-US" sz="1800" b="1" u="sng" dirty="0" err="1" smtClean="0"/>
              <a:t>Hadoop</a:t>
            </a:r>
            <a:r>
              <a:rPr lang="en-US" sz="1800" b="1" dirty="0" smtClean="0"/>
              <a:t>) </a:t>
            </a:r>
            <a:endParaRPr lang="en-US" sz="1800" b="1" dirty="0"/>
          </a:p>
          <a:p>
            <a:pPr>
              <a:lnSpc>
                <a:spcPct val="90000"/>
              </a:lnSpc>
              <a:buFont typeface="Wingdings" charset="2"/>
              <a:buChar char="ü"/>
            </a:pPr>
            <a:r>
              <a:rPr lang="en-US" sz="1800" b="1" dirty="0"/>
              <a:t>Security isolation between tenants </a:t>
            </a:r>
            <a:r>
              <a:rPr lang="en-US" sz="1800" b="1" dirty="0" smtClean="0"/>
              <a:t>(compute processing </a:t>
            </a:r>
            <a:r>
              <a:rPr lang="en-US" sz="1800" b="1" dirty="0"/>
              <a:t>and data</a:t>
            </a:r>
            <a:r>
              <a:rPr lang="en-US" sz="1800" b="1" dirty="0" smtClean="0"/>
              <a:t>) </a:t>
            </a:r>
          </a:p>
          <a:p>
            <a:pPr>
              <a:lnSpc>
                <a:spcPct val="90000"/>
              </a:lnSpc>
              <a:buFont typeface="Wingdings" charset="2"/>
              <a:buChar char="ü"/>
            </a:pPr>
            <a:endParaRPr lang="en-US" sz="1800" dirty="0"/>
          </a:p>
          <a:p>
            <a:pPr>
              <a:lnSpc>
                <a:spcPct val="90000"/>
              </a:lnSpc>
              <a:buFont typeface="Wingdings" charset="2"/>
              <a:buChar char="ü"/>
            </a:pPr>
            <a:r>
              <a:rPr lang="en-US" sz="1800" dirty="0"/>
              <a:t>Multiple service level guarantees by tenant and/or application workload</a:t>
            </a:r>
          </a:p>
        </p:txBody>
      </p:sp>
      <p:sp>
        <p:nvSpPr>
          <p:cNvPr id="4" name="TextBox 3"/>
          <p:cNvSpPr txBox="1"/>
          <p:nvPr/>
        </p:nvSpPr>
        <p:spPr>
          <a:xfrm>
            <a:off x="387069" y="4258330"/>
            <a:ext cx="8352928" cy="523220"/>
          </a:xfrm>
          <a:prstGeom prst="rect">
            <a:avLst/>
          </a:prstGeom>
          <a:noFill/>
        </p:spPr>
        <p:txBody>
          <a:bodyPr wrap="square" rtlCol="0">
            <a:spAutoFit/>
          </a:bodyPr>
          <a:lstStyle/>
          <a:p>
            <a:r>
              <a:rPr lang="en-US" sz="2800" b="1" i="1" dirty="0" smtClean="0">
                <a:solidFill>
                  <a:srgbClr val="0F3D58"/>
                </a:solidFill>
                <a:latin typeface="Proxima Nova Light"/>
                <a:cs typeface="Proxima Nova Light"/>
              </a:rPr>
              <a:t>On a shared, centrally managed infrastructure</a:t>
            </a:r>
          </a:p>
        </p:txBody>
      </p:sp>
    </p:spTree>
    <p:extLst>
      <p:ext uri="{BB962C8B-B14F-4D97-AF65-F5344CB8AC3E}">
        <p14:creationId xmlns:p14="http://schemas.microsoft.com/office/powerpoint/2010/main" val="344363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normAutofit/>
          </a:bodyPr>
          <a:lstStyle/>
          <a:p>
            <a:r>
              <a:rPr lang="en-US" dirty="0" smtClean="0"/>
              <a:t>Multi-Tenancy Architecture</a:t>
            </a:r>
            <a:endParaRPr lang="en-US" dirty="0"/>
          </a:p>
        </p:txBody>
      </p:sp>
      <p:sp>
        <p:nvSpPr>
          <p:cNvPr id="3" name="Rounded Rectangle 2"/>
          <p:cNvSpPr/>
          <p:nvPr/>
        </p:nvSpPr>
        <p:spPr>
          <a:xfrm>
            <a:off x="899592" y="3562350"/>
            <a:ext cx="5112568" cy="504056"/>
          </a:xfrm>
          <a:prstGeom prst="roundRect">
            <a:avLst/>
          </a:prstGeom>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bg1"/>
                </a:solidFill>
              </a:rPr>
              <a:t>Shared, Centrally Managed Compute Infrastructure</a:t>
            </a:r>
          </a:p>
        </p:txBody>
      </p:sp>
      <p:sp>
        <p:nvSpPr>
          <p:cNvPr id="4" name="Rectangle 3"/>
          <p:cNvSpPr/>
          <p:nvPr/>
        </p:nvSpPr>
        <p:spPr>
          <a:xfrm>
            <a:off x="899592" y="1347614"/>
            <a:ext cx="1512168" cy="4320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Marketing</a:t>
            </a:r>
            <a:endParaRPr lang="en-US" dirty="0"/>
          </a:p>
        </p:txBody>
      </p:sp>
      <p:sp>
        <p:nvSpPr>
          <p:cNvPr id="6" name="Rectangle 5"/>
          <p:cNvSpPr/>
          <p:nvPr/>
        </p:nvSpPr>
        <p:spPr>
          <a:xfrm>
            <a:off x="2771800" y="1347614"/>
            <a:ext cx="1368152" cy="4320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R&amp;D</a:t>
            </a:r>
            <a:endParaRPr lang="en-US" dirty="0"/>
          </a:p>
        </p:txBody>
      </p:sp>
      <p:sp>
        <p:nvSpPr>
          <p:cNvPr id="7" name="Rectangle 6"/>
          <p:cNvSpPr/>
          <p:nvPr/>
        </p:nvSpPr>
        <p:spPr>
          <a:xfrm>
            <a:off x="4427984" y="1347614"/>
            <a:ext cx="1584176" cy="432048"/>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Manufacturing</a:t>
            </a:r>
            <a:endParaRPr lang="en-US" dirty="0"/>
          </a:p>
        </p:txBody>
      </p:sp>
      <p:grpSp>
        <p:nvGrpSpPr>
          <p:cNvPr id="16" name="Group 15"/>
          <p:cNvGrpSpPr/>
          <p:nvPr/>
        </p:nvGrpSpPr>
        <p:grpSpPr>
          <a:xfrm>
            <a:off x="899592" y="3042001"/>
            <a:ext cx="792088" cy="367949"/>
            <a:chOff x="1043608" y="2283718"/>
            <a:chExt cx="792088" cy="367949"/>
          </a:xfrm>
        </p:grpSpPr>
        <p:grpSp>
          <p:nvGrpSpPr>
            <p:cNvPr id="14" name="Group 13"/>
            <p:cNvGrpSpPr/>
            <p:nvPr/>
          </p:nvGrpSpPr>
          <p:grpSpPr>
            <a:xfrm>
              <a:off x="1115616" y="2355726"/>
              <a:ext cx="720080" cy="295941"/>
              <a:chOff x="1115616" y="2355726"/>
              <a:chExt cx="792088" cy="295941"/>
            </a:xfrm>
          </p:grpSpPr>
          <p:pic>
            <p:nvPicPr>
              <p:cNvPr id="8" name="Picture 4" descr="http://blog.syncsort.com/wp-content/uploads/2011/12/Hadoop-logo.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75656" y="2355726"/>
                <a:ext cx="432048" cy="261610"/>
              </a:xfrm>
              <a:prstGeom prst="rect">
                <a:avLst/>
              </a:prstGeom>
              <a:noFill/>
            </p:spPr>
            <p:txBody>
              <a:bodyPr wrap="square" rtlCol="0">
                <a:spAutoFit/>
              </a:bodyPr>
              <a:lstStyle/>
              <a:p>
                <a:r>
                  <a:rPr lang="en-US" sz="1100" dirty="0" smtClean="0">
                    <a:solidFill>
                      <a:srgbClr val="0F3D58"/>
                    </a:solidFill>
                    <a:latin typeface="Proxima Nova Light"/>
                    <a:cs typeface="Proxima Nova Light"/>
                  </a:rPr>
                  <a:t>2.2</a:t>
                </a:r>
              </a:p>
            </p:txBody>
          </p:sp>
        </p:grpSp>
        <p:sp>
          <p:nvSpPr>
            <p:cNvPr id="15" name="Rectangle 14"/>
            <p:cNvSpPr/>
            <p:nvPr/>
          </p:nvSpPr>
          <p:spPr>
            <a:xfrm>
              <a:off x="1043608" y="2283718"/>
              <a:ext cx="720080" cy="36004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691680" y="3042001"/>
            <a:ext cx="792088" cy="367949"/>
            <a:chOff x="1043608" y="2283718"/>
            <a:chExt cx="792088" cy="367949"/>
          </a:xfrm>
        </p:grpSpPr>
        <p:grpSp>
          <p:nvGrpSpPr>
            <p:cNvPr id="18" name="Group 17"/>
            <p:cNvGrpSpPr/>
            <p:nvPr/>
          </p:nvGrpSpPr>
          <p:grpSpPr>
            <a:xfrm>
              <a:off x="1115616" y="2355726"/>
              <a:ext cx="720080" cy="295941"/>
              <a:chOff x="1115616" y="2355726"/>
              <a:chExt cx="792088" cy="295941"/>
            </a:xfrm>
          </p:grpSpPr>
          <p:pic>
            <p:nvPicPr>
              <p:cNvPr id="20" name="Picture 4" descr="http://blog.syncsort.com/wp-content/uploads/2011/12/Hadoop-logo.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475656" y="2355726"/>
                <a:ext cx="432048" cy="261610"/>
              </a:xfrm>
              <a:prstGeom prst="rect">
                <a:avLst/>
              </a:prstGeom>
              <a:noFill/>
            </p:spPr>
            <p:txBody>
              <a:bodyPr wrap="square" rtlCol="0">
                <a:spAutoFit/>
              </a:bodyPr>
              <a:lstStyle/>
              <a:p>
                <a:r>
                  <a:rPr lang="en-US" sz="1100" dirty="0" smtClean="0">
                    <a:solidFill>
                      <a:srgbClr val="0F3D58"/>
                    </a:solidFill>
                    <a:latin typeface="Proxima Nova Light"/>
                    <a:cs typeface="Proxima Nova Light"/>
                  </a:rPr>
                  <a:t>2.6</a:t>
                </a:r>
              </a:p>
            </p:txBody>
          </p:sp>
        </p:grpSp>
        <p:sp>
          <p:nvSpPr>
            <p:cNvPr id="19" name="Rectangle 18"/>
            <p:cNvSpPr/>
            <p:nvPr/>
          </p:nvSpPr>
          <p:spPr>
            <a:xfrm>
              <a:off x="1043608" y="2283718"/>
              <a:ext cx="720080" cy="36004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971600" y="2775034"/>
            <a:ext cx="576064" cy="253916"/>
          </a:xfrm>
          <a:prstGeom prst="rect">
            <a:avLst/>
          </a:prstGeom>
          <a:noFill/>
        </p:spPr>
        <p:txBody>
          <a:bodyPr wrap="square" rtlCol="0">
            <a:spAutoFit/>
          </a:bodyPr>
          <a:lstStyle/>
          <a:p>
            <a:r>
              <a:rPr lang="en-US" sz="1000" b="1" i="1" dirty="0" smtClean="0">
                <a:solidFill>
                  <a:srgbClr val="0F3D58"/>
                </a:solidFill>
                <a:latin typeface="Proxima Nova Light"/>
                <a:cs typeface="Proxima Nova Light"/>
              </a:rPr>
              <a:t>Prod</a:t>
            </a:r>
            <a:r>
              <a:rPr lang="en-US" sz="1050" b="1" i="1" dirty="0" smtClean="0">
                <a:solidFill>
                  <a:srgbClr val="0F3D58"/>
                </a:solidFill>
                <a:latin typeface="Proxima Nova Light"/>
                <a:cs typeface="Proxima Nova Light"/>
              </a:rPr>
              <a:t> </a:t>
            </a:r>
          </a:p>
        </p:txBody>
      </p:sp>
      <p:sp>
        <p:nvSpPr>
          <p:cNvPr id="23" name="TextBox 22"/>
          <p:cNvSpPr txBox="1"/>
          <p:nvPr/>
        </p:nvSpPr>
        <p:spPr>
          <a:xfrm>
            <a:off x="1691680" y="2775035"/>
            <a:ext cx="864096" cy="246221"/>
          </a:xfrm>
          <a:prstGeom prst="rect">
            <a:avLst/>
          </a:prstGeom>
          <a:noFill/>
        </p:spPr>
        <p:txBody>
          <a:bodyPr wrap="square" rtlCol="0">
            <a:spAutoFit/>
          </a:bodyPr>
          <a:lstStyle/>
          <a:p>
            <a:r>
              <a:rPr lang="en-US" sz="1000" b="1" i="1" dirty="0" err="1" smtClean="0">
                <a:solidFill>
                  <a:srgbClr val="0F3D58"/>
                </a:solidFill>
                <a:latin typeface="Proxima Nova Light"/>
                <a:cs typeface="Proxima Nova Light"/>
              </a:rPr>
              <a:t>Dev</a:t>
            </a:r>
            <a:r>
              <a:rPr lang="en-US" sz="1000" b="1" i="1" dirty="0" smtClean="0">
                <a:solidFill>
                  <a:srgbClr val="0F3D58"/>
                </a:solidFill>
                <a:latin typeface="Proxima Nova Light"/>
                <a:cs typeface="Proxima Nova Light"/>
              </a:rPr>
              <a:t>/Test</a:t>
            </a:r>
            <a:endParaRPr lang="en-US" sz="1050" b="1" i="1" dirty="0" smtClean="0">
              <a:solidFill>
                <a:srgbClr val="0F3D58"/>
              </a:solidFill>
              <a:latin typeface="Proxima Nova Light"/>
              <a:cs typeface="Proxima Nova Light"/>
            </a:endParaRPr>
          </a:p>
        </p:txBody>
      </p:sp>
      <p:grpSp>
        <p:nvGrpSpPr>
          <p:cNvPr id="24" name="Group 23"/>
          <p:cNvGrpSpPr/>
          <p:nvPr/>
        </p:nvGrpSpPr>
        <p:grpSpPr>
          <a:xfrm>
            <a:off x="2987824" y="3042001"/>
            <a:ext cx="792088" cy="367949"/>
            <a:chOff x="1043608" y="2283718"/>
            <a:chExt cx="792088" cy="367949"/>
          </a:xfrm>
        </p:grpSpPr>
        <p:grpSp>
          <p:nvGrpSpPr>
            <p:cNvPr id="25" name="Group 24"/>
            <p:cNvGrpSpPr/>
            <p:nvPr/>
          </p:nvGrpSpPr>
          <p:grpSpPr>
            <a:xfrm>
              <a:off x="1115616" y="2355726"/>
              <a:ext cx="720080" cy="295941"/>
              <a:chOff x="1115616" y="2355726"/>
              <a:chExt cx="792088" cy="295941"/>
            </a:xfrm>
          </p:grpSpPr>
          <p:pic>
            <p:nvPicPr>
              <p:cNvPr id="27" name="Picture 4" descr="http://blog.syncsort.com/wp-content/uploads/2011/12/Hadoop-logo.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475656" y="2355726"/>
                <a:ext cx="432048" cy="261610"/>
              </a:xfrm>
              <a:prstGeom prst="rect">
                <a:avLst/>
              </a:prstGeom>
              <a:noFill/>
            </p:spPr>
            <p:txBody>
              <a:bodyPr wrap="square" rtlCol="0">
                <a:spAutoFit/>
              </a:bodyPr>
              <a:lstStyle/>
              <a:p>
                <a:r>
                  <a:rPr lang="en-US" sz="1100" dirty="0" smtClean="0">
                    <a:solidFill>
                      <a:srgbClr val="0F3D58"/>
                    </a:solidFill>
                    <a:latin typeface="Proxima Nova Light"/>
                    <a:cs typeface="Proxima Nova Light"/>
                  </a:rPr>
                  <a:t>2.6</a:t>
                </a:r>
              </a:p>
            </p:txBody>
          </p:sp>
        </p:grpSp>
        <p:sp>
          <p:nvSpPr>
            <p:cNvPr id="26" name="Rectangle 25"/>
            <p:cNvSpPr/>
            <p:nvPr/>
          </p:nvSpPr>
          <p:spPr>
            <a:xfrm>
              <a:off x="1043608" y="2283718"/>
              <a:ext cx="720080" cy="36004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059832" y="2775035"/>
            <a:ext cx="864096" cy="246221"/>
          </a:xfrm>
          <a:prstGeom prst="rect">
            <a:avLst/>
          </a:prstGeom>
          <a:noFill/>
        </p:spPr>
        <p:txBody>
          <a:bodyPr wrap="square" rtlCol="0">
            <a:spAutoFit/>
          </a:bodyPr>
          <a:lstStyle/>
          <a:p>
            <a:r>
              <a:rPr lang="en-US" sz="1000" b="1" i="1" dirty="0" smtClean="0">
                <a:solidFill>
                  <a:srgbClr val="0F3D58"/>
                </a:solidFill>
                <a:latin typeface="Proxima Nova Light"/>
                <a:cs typeface="Proxima Nova Light"/>
              </a:rPr>
              <a:t>POC</a:t>
            </a:r>
            <a:endParaRPr lang="en-US" sz="1050" b="1" i="1" dirty="0" smtClean="0">
              <a:solidFill>
                <a:srgbClr val="0F3D58"/>
              </a:solidFill>
              <a:latin typeface="Proxima Nova Light"/>
              <a:cs typeface="Proxima Nova Light"/>
            </a:endParaRPr>
          </a:p>
        </p:txBody>
      </p:sp>
      <p:sp>
        <p:nvSpPr>
          <p:cNvPr id="30" name="TextBox 29"/>
          <p:cNvSpPr txBox="1"/>
          <p:nvPr/>
        </p:nvSpPr>
        <p:spPr>
          <a:xfrm>
            <a:off x="5076056" y="2775035"/>
            <a:ext cx="936104" cy="246221"/>
          </a:xfrm>
          <a:prstGeom prst="rect">
            <a:avLst/>
          </a:prstGeom>
          <a:noFill/>
        </p:spPr>
        <p:txBody>
          <a:bodyPr wrap="square" rtlCol="0">
            <a:spAutoFit/>
          </a:bodyPr>
          <a:lstStyle/>
          <a:p>
            <a:r>
              <a:rPr lang="en-US" sz="1000" b="1" i="1" dirty="0" err="1" smtClean="0">
                <a:solidFill>
                  <a:srgbClr val="0F3D58"/>
                </a:solidFill>
                <a:latin typeface="Proxima Nova Light"/>
                <a:cs typeface="Proxima Nova Light"/>
              </a:rPr>
              <a:t>Dev</a:t>
            </a:r>
            <a:r>
              <a:rPr lang="en-US" sz="1000" b="1" i="1" dirty="0" smtClean="0">
                <a:solidFill>
                  <a:srgbClr val="0F3D58"/>
                </a:solidFill>
                <a:latin typeface="Proxima Nova Light"/>
                <a:cs typeface="Proxima Nova Light"/>
              </a:rPr>
              <a:t>/Test</a:t>
            </a:r>
            <a:endParaRPr lang="en-US" sz="1050" b="1" i="1" dirty="0" smtClean="0">
              <a:solidFill>
                <a:srgbClr val="0F3D58"/>
              </a:solidFill>
              <a:latin typeface="Proxima Nova Light"/>
              <a:cs typeface="Proxima Nova Light"/>
            </a:endParaRPr>
          </a:p>
        </p:txBody>
      </p:sp>
      <p:grpSp>
        <p:nvGrpSpPr>
          <p:cNvPr id="31" name="Group 30"/>
          <p:cNvGrpSpPr/>
          <p:nvPr/>
        </p:nvGrpSpPr>
        <p:grpSpPr>
          <a:xfrm>
            <a:off x="5148064" y="3042001"/>
            <a:ext cx="792088" cy="367949"/>
            <a:chOff x="1043608" y="2283718"/>
            <a:chExt cx="792088" cy="367949"/>
          </a:xfrm>
        </p:grpSpPr>
        <p:grpSp>
          <p:nvGrpSpPr>
            <p:cNvPr id="32" name="Group 31"/>
            <p:cNvGrpSpPr/>
            <p:nvPr/>
          </p:nvGrpSpPr>
          <p:grpSpPr>
            <a:xfrm>
              <a:off x="1115616" y="2355726"/>
              <a:ext cx="720080" cy="295941"/>
              <a:chOff x="1115616" y="2355726"/>
              <a:chExt cx="792088" cy="295941"/>
            </a:xfrm>
          </p:grpSpPr>
          <p:pic>
            <p:nvPicPr>
              <p:cNvPr id="34" name="Picture 4" descr="http://blog.syncsort.com/wp-content/uploads/2011/12/Hadoop-logo.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475656" y="2355726"/>
                <a:ext cx="432048" cy="261610"/>
              </a:xfrm>
              <a:prstGeom prst="rect">
                <a:avLst/>
              </a:prstGeom>
              <a:noFill/>
            </p:spPr>
            <p:txBody>
              <a:bodyPr wrap="square" rtlCol="0">
                <a:spAutoFit/>
              </a:bodyPr>
              <a:lstStyle/>
              <a:p>
                <a:r>
                  <a:rPr lang="en-US" sz="1100" dirty="0" smtClean="0">
                    <a:solidFill>
                      <a:srgbClr val="0F3D58"/>
                    </a:solidFill>
                    <a:latin typeface="Proxima Nova Light"/>
                    <a:cs typeface="Proxima Nova Light"/>
                  </a:rPr>
                  <a:t>2.7</a:t>
                </a:r>
              </a:p>
            </p:txBody>
          </p:sp>
        </p:grpSp>
        <p:sp>
          <p:nvSpPr>
            <p:cNvPr id="33" name="Rectangle 32"/>
            <p:cNvSpPr/>
            <p:nvPr/>
          </p:nvSpPr>
          <p:spPr>
            <a:xfrm>
              <a:off x="1043608" y="2283718"/>
              <a:ext cx="720080" cy="36004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Snip and Round Single Corner Rectangle 35"/>
          <p:cNvSpPr/>
          <p:nvPr/>
        </p:nvSpPr>
        <p:spPr>
          <a:xfrm>
            <a:off x="971600" y="1851670"/>
            <a:ext cx="1368152" cy="288032"/>
          </a:xfrm>
          <a:prstGeom prst="snip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360 customer view</a:t>
            </a:r>
            <a:endParaRPr lang="en-US" sz="1100" dirty="0"/>
          </a:p>
        </p:txBody>
      </p:sp>
      <p:sp>
        <p:nvSpPr>
          <p:cNvPr id="37" name="Snip and Round Single Corner Rectangle 36"/>
          <p:cNvSpPr/>
          <p:nvPr/>
        </p:nvSpPr>
        <p:spPr>
          <a:xfrm>
            <a:off x="2771800" y="1851670"/>
            <a:ext cx="1296144" cy="288032"/>
          </a:xfrm>
          <a:prstGeom prst="snip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Log Analysis</a:t>
            </a:r>
            <a:endParaRPr lang="en-US" sz="1100" dirty="0"/>
          </a:p>
        </p:txBody>
      </p:sp>
      <p:sp>
        <p:nvSpPr>
          <p:cNvPr id="38" name="Snip and Round Single Corner Rectangle 37"/>
          <p:cNvSpPr/>
          <p:nvPr/>
        </p:nvSpPr>
        <p:spPr>
          <a:xfrm>
            <a:off x="4423792" y="1851670"/>
            <a:ext cx="1596008" cy="288032"/>
          </a:xfrm>
          <a:prstGeom prst="snip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Predictive maintenance</a:t>
            </a:r>
            <a:endParaRPr lang="en-US" sz="1100" dirty="0"/>
          </a:p>
        </p:txBody>
      </p:sp>
      <p:pic>
        <p:nvPicPr>
          <p:cNvPr id="39" name="Picture 3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2107" y="2211710"/>
            <a:ext cx="299535" cy="287763"/>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331640" y="2205116"/>
            <a:ext cx="397520" cy="356865"/>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751484" y="2211711"/>
            <a:ext cx="516260" cy="154501"/>
          </a:xfrm>
          <a:prstGeom prst="rect">
            <a:avLst/>
          </a:prstGeom>
        </p:spPr>
      </p:pic>
      <p:pic>
        <p:nvPicPr>
          <p:cNvPr id="42" name="Picture 4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63690" y="2455665"/>
            <a:ext cx="484395" cy="116086"/>
          </a:xfrm>
          <a:prstGeom prst="rect">
            <a:avLst/>
          </a:prstGeom>
        </p:spPr>
      </p:pic>
      <p:pic>
        <p:nvPicPr>
          <p:cNvPr id="43" name="Picture 4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59832" y="2211711"/>
            <a:ext cx="216024" cy="336997"/>
          </a:xfrm>
          <a:prstGeom prst="rect">
            <a:avLst/>
          </a:prstGeom>
        </p:spPr>
      </p:pic>
      <p:pic>
        <p:nvPicPr>
          <p:cNvPr id="44" name="Picture 4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347864" y="2237228"/>
            <a:ext cx="360040" cy="190507"/>
          </a:xfrm>
          <a:prstGeom prst="rect">
            <a:avLst/>
          </a:prstGeom>
        </p:spPr>
      </p:pic>
      <p:cxnSp>
        <p:nvCxnSpPr>
          <p:cNvPr id="46" name="Straight Connector 45"/>
          <p:cNvCxnSpPr/>
          <p:nvPr/>
        </p:nvCxnSpPr>
        <p:spPr>
          <a:xfrm>
            <a:off x="827584" y="2775034"/>
            <a:ext cx="5112568" cy="0"/>
          </a:xfrm>
          <a:prstGeom prst="line">
            <a:avLst/>
          </a:prstGeom>
          <a:ln w="3175">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44008" y="2211711"/>
            <a:ext cx="360040" cy="190507"/>
          </a:xfrm>
          <a:prstGeom prst="rect">
            <a:avLst/>
          </a:prstGeom>
        </p:spPr>
      </p:pic>
      <p:pic>
        <p:nvPicPr>
          <p:cNvPr id="48" name="Picture 4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88024" y="2427734"/>
            <a:ext cx="216024" cy="216024"/>
          </a:xfrm>
          <a:prstGeom prst="rect">
            <a:avLst/>
          </a:prstGeom>
        </p:spPr>
      </p:pic>
      <p:pic>
        <p:nvPicPr>
          <p:cNvPr id="49" name="Picture 4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037818" y="2235449"/>
            <a:ext cx="254262" cy="192286"/>
          </a:xfrm>
          <a:prstGeom prst="rect">
            <a:avLst/>
          </a:prstGeom>
        </p:spPr>
      </p:pic>
      <p:grpSp>
        <p:nvGrpSpPr>
          <p:cNvPr id="50" name="Group 49"/>
          <p:cNvGrpSpPr/>
          <p:nvPr/>
        </p:nvGrpSpPr>
        <p:grpSpPr>
          <a:xfrm>
            <a:off x="4283968" y="3042001"/>
            <a:ext cx="792088" cy="367949"/>
            <a:chOff x="1043608" y="2283718"/>
            <a:chExt cx="792088" cy="367949"/>
          </a:xfrm>
        </p:grpSpPr>
        <p:grpSp>
          <p:nvGrpSpPr>
            <p:cNvPr id="51" name="Group 50"/>
            <p:cNvGrpSpPr/>
            <p:nvPr/>
          </p:nvGrpSpPr>
          <p:grpSpPr>
            <a:xfrm>
              <a:off x="1115616" y="2355726"/>
              <a:ext cx="720080" cy="295941"/>
              <a:chOff x="1115616" y="2355726"/>
              <a:chExt cx="792088" cy="295941"/>
            </a:xfrm>
          </p:grpSpPr>
          <p:pic>
            <p:nvPicPr>
              <p:cNvPr id="53" name="Picture 4" descr="http://blog.syncsort.com/wp-content/uploads/2011/12/Hadoop-logo.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1475656" y="2355726"/>
                <a:ext cx="432048" cy="261610"/>
              </a:xfrm>
              <a:prstGeom prst="rect">
                <a:avLst/>
              </a:prstGeom>
              <a:noFill/>
            </p:spPr>
            <p:txBody>
              <a:bodyPr wrap="square" rtlCol="0">
                <a:spAutoFit/>
              </a:bodyPr>
              <a:lstStyle/>
              <a:p>
                <a:r>
                  <a:rPr lang="en-US" sz="1100" dirty="0" smtClean="0">
                    <a:solidFill>
                      <a:srgbClr val="0F3D58"/>
                    </a:solidFill>
                    <a:latin typeface="Proxima Nova Light"/>
                    <a:cs typeface="Proxima Nova Light"/>
                  </a:rPr>
                  <a:t>2.5</a:t>
                </a:r>
              </a:p>
            </p:txBody>
          </p:sp>
        </p:grpSp>
        <p:sp>
          <p:nvSpPr>
            <p:cNvPr id="52" name="Rectangle 51"/>
            <p:cNvSpPr/>
            <p:nvPr/>
          </p:nvSpPr>
          <p:spPr>
            <a:xfrm>
              <a:off x="1043608" y="2283718"/>
              <a:ext cx="720080" cy="36004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TextBox 54"/>
          <p:cNvSpPr txBox="1"/>
          <p:nvPr/>
        </p:nvSpPr>
        <p:spPr>
          <a:xfrm>
            <a:off x="4355976" y="2775035"/>
            <a:ext cx="504056" cy="246221"/>
          </a:xfrm>
          <a:prstGeom prst="rect">
            <a:avLst/>
          </a:prstGeom>
          <a:noFill/>
        </p:spPr>
        <p:txBody>
          <a:bodyPr wrap="square" rtlCol="0">
            <a:spAutoFit/>
          </a:bodyPr>
          <a:lstStyle/>
          <a:p>
            <a:r>
              <a:rPr lang="en-US" sz="1000" b="1" i="1" dirty="0" smtClean="0">
                <a:solidFill>
                  <a:srgbClr val="0F3D58"/>
                </a:solidFill>
                <a:latin typeface="Proxima Nova Light"/>
                <a:cs typeface="Proxima Nova Light"/>
              </a:rPr>
              <a:t>Prod</a:t>
            </a:r>
            <a:endParaRPr lang="en-US" sz="1050" b="1" i="1" dirty="0" smtClean="0">
              <a:solidFill>
                <a:srgbClr val="0F3D58"/>
              </a:solidFill>
              <a:latin typeface="Proxima Nova Light"/>
              <a:cs typeface="Proxima Nova Light"/>
            </a:endParaRPr>
          </a:p>
        </p:txBody>
      </p:sp>
      <p:cxnSp>
        <p:nvCxnSpPr>
          <p:cNvPr id="57" name="Straight Connector 56"/>
          <p:cNvCxnSpPr/>
          <p:nvPr/>
        </p:nvCxnSpPr>
        <p:spPr>
          <a:xfrm>
            <a:off x="2627784" y="1131591"/>
            <a:ext cx="0" cy="223224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211960" y="1131591"/>
            <a:ext cx="0" cy="223224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899592" y="4141862"/>
            <a:ext cx="5112568" cy="639688"/>
          </a:xfrm>
          <a:prstGeom prst="roundRect">
            <a:avLst/>
          </a:prstGeom>
          <a:solidFill>
            <a:schemeClr val="bg1">
              <a:lumMod val="95000"/>
            </a:schemeClr>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en-US" sz="1600" dirty="0" smtClean="0"/>
              <a:t>Data/Storage</a:t>
            </a:r>
          </a:p>
        </p:txBody>
      </p:sp>
      <p:cxnSp>
        <p:nvCxnSpPr>
          <p:cNvPr id="61" name="Straight Connector 60"/>
          <p:cNvCxnSpPr/>
          <p:nvPr/>
        </p:nvCxnSpPr>
        <p:spPr>
          <a:xfrm flipV="1">
            <a:off x="2627784" y="4155069"/>
            <a:ext cx="0" cy="562856"/>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211960" y="4141863"/>
            <a:ext cx="0" cy="576062"/>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1032107" y="4471704"/>
            <a:ext cx="1008112" cy="246221"/>
          </a:xfrm>
          <a:prstGeom prst="rect">
            <a:avLst/>
          </a:prstGeom>
          <a:noFill/>
        </p:spPr>
        <p:txBody>
          <a:bodyPr wrap="square" rtlCol="0">
            <a:spAutoFit/>
          </a:bodyPr>
          <a:lstStyle/>
          <a:p>
            <a:r>
              <a:rPr lang="en-US" sz="1000" dirty="0" smtClean="0">
                <a:solidFill>
                  <a:srgbClr val="0F3D58"/>
                </a:solidFill>
                <a:latin typeface="Proxima Nova Light"/>
                <a:cs typeface="Proxima Nova Light"/>
              </a:rPr>
              <a:t>Marketing</a:t>
            </a:r>
          </a:p>
        </p:txBody>
      </p:sp>
      <p:sp>
        <p:nvSpPr>
          <p:cNvPr id="67" name="TextBox 66"/>
          <p:cNvSpPr txBox="1"/>
          <p:nvPr/>
        </p:nvSpPr>
        <p:spPr>
          <a:xfrm>
            <a:off x="2627784" y="4476750"/>
            <a:ext cx="1008112" cy="246221"/>
          </a:xfrm>
          <a:prstGeom prst="rect">
            <a:avLst/>
          </a:prstGeom>
          <a:noFill/>
        </p:spPr>
        <p:txBody>
          <a:bodyPr wrap="square" rtlCol="0">
            <a:spAutoFit/>
          </a:bodyPr>
          <a:lstStyle/>
          <a:p>
            <a:r>
              <a:rPr lang="en-US" sz="1000" dirty="0" smtClean="0">
                <a:solidFill>
                  <a:srgbClr val="0F3D58"/>
                </a:solidFill>
                <a:latin typeface="Proxima Nova Light"/>
                <a:cs typeface="Proxima Nova Light"/>
              </a:rPr>
              <a:t>R&amp;D</a:t>
            </a:r>
          </a:p>
        </p:txBody>
      </p:sp>
      <p:sp>
        <p:nvSpPr>
          <p:cNvPr id="68" name="TextBox 67"/>
          <p:cNvSpPr txBox="1"/>
          <p:nvPr/>
        </p:nvSpPr>
        <p:spPr>
          <a:xfrm>
            <a:off x="4355976" y="4471704"/>
            <a:ext cx="1008112" cy="246221"/>
          </a:xfrm>
          <a:prstGeom prst="rect">
            <a:avLst/>
          </a:prstGeom>
          <a:noFill/>
        </p:spPr>
        <p:txBody>
          <a:bodyPr wrap="square" rtlCol="0">
            <a:spAutoFit/>
          </a:bodyPr>
          <a:lstStyle/>
          <a:p>
            <a:r>
              <a:rPr lang="en-US" sz="1000" dirty="0" smtClean="0">
                <a:solidFill>
                  <a:srgbClr val="0F3D58"/>
                </a:solidFill>
                <a:latin typeface="Proxima Nova Light"/>
                <a:cs typeface="Proxima Nova Light"/>
              </a:rPr>
              <a:t>Manufacturing</a:t>
            </a:r>
          </a:p>
        </p:txBody>
      </p:sp>
      <p:sp>
        <p:nvSpPr>
          <p:cNvPr id="69" name="TextBox 68"/>
          <p:cNvSpPr txBox="1"/>
          <p:nvPr/>
        </p:nvSpPr>
        <p:spPr>
          <a:xfrm rot="16200000">
            <a:off x="1555649" y="2003670"/>
            <a:ext cx="2088232" cy="200055"/>
          </a:xfrm>
          <a:prstGeom prst="rect">
            <a:avLst/>
          </a:prstGeom>
          <a:noFill/>
        </p:spPr>
        <p:txBody>
          <a:bodyPr wrap="square" rtlCol="0">
            <a:spAutoFit/>
          </a:bodyPr>
          <a:lstStyle/>
          <a:p>
            <a:r>
              <a:rPr lang="en-US" sz="700" dirty="0" smtClean="0">
                <a:solidFill>
                  <a:srgbClr val="0F3D58"/>
                </a:solidFill>
                <a:latin typeface="Proxima Nova Light"/>
                <a:cs typeface="Proxima Nova Light"/>
              </a:rPr>
              <a:t>Compute Isolation</a:t>
            </a:r>
          </a:p>
        </p:txBody>
      </p:sp>
      <p:sp>
        <p:nvSpPr>
          <p:cNvPr id="70" name="TextBox 69"/>
          <p:cNvSpPr txBox="1"/>
          <p:nvPr/>
        </p:nvSpPr>
        <p:spPr>
          <a:xfrm rot="16200000">
            <a:off x="3123856" y="2003672"/>
            <a:ext cx="2088232" cy="200055"/>
          </a:xfrm>
          <a:prstGeom prst="rect">
            <a:avLst/>
          </a:prstGeom>
          <a:noFill/>
        </p:spPr>
        <p:txBody>
          <a:bodyPr wrap="square" rtlCol="0">
            <a:spAutoFit/>
          </a:bodyPr>
          <a:lstStyle/>
          <a:p>
            <a:r>
              <a:rPr lang="en-US" sz="700" dirty="0" smtClean="0">
                <a:solidFill>
                  <a:srgbClr val="0F3D58"/>
                </a:solidFill>
                <a:latin typeface="Proxima Nova Light"/>
                <a:cs typeface="Proxima Nova Light"/>
              </a:rPr>
              <a:t>Compute Isolation</a:t>
            </a:r>
          </a:p>
        </p:txBody>
      </p:sp>
      <p:sp>
        <p:nvSpPr>
          <p:cNvPr id="79" name="TextBox 78"/>
          <p:cNvSpPr txBox="1"/>
          <p:nvPr/>
        </p:nvSpPr>
        <p:spPr>
          <a:xfrm rot="16200000">
            <a:off x="1555649" y="3701511"/>
            <a:ext cx="2088232" cy="200055"/>
          </a:xfrm>
          <a:prstGeom prst="rect">
            <a:avLst/>
          </a:prstGeom>
          <a:noFill/>
        </p:spPr>
        <p:txBody>
          <a:bodyPr wrap="square" rtlCol="0">
            <a:spAutoFit/>
          </a:bodyPr>
          <a:lstStyle/>
          <a:p>
            <a:r>
              <a:rPr lang="en-US" sz="700" dirty="0" smtClean="0">
                <a:solidFill>
                  <a:srgbClr val="0F3D58"/>
                </a:solidFill>
                <a:latin typeface="Proxima Nova Light"/>
                <a:cs typeface="Proxima Nova Light"/>
              </a:rPr>
              <a:t>Data isolation</a:t>
            </a:r>
          </a:p>
        </p:txBody>
      </p:sp>
      <p:sp>
        <p:nvSpPr>
          <p:cNvPr id="83" name="TextBox 82"/>
          <p:cNvSpPr txBox="1"/>
          <p:nvPr/>
        </p:nvSpPr>
        <p:spPr>
          <a:xfrm rot="16200000">
            <a:off x="3123857" y="3697881"/>
            <a:ext cx="2088232" cy="200055"/>
          </a:xfrm>
          <a:prstGeom prst="rect">
            <a:avLst/>
          </a:prstGeom>
          <a:noFill/>
        </p:spPr>
        <p:txBody>
          <a:bodyPr wrap="square" rtlCol="0">
            <a:spAutoFit/>
          </a:bodyPr>
          <a:lstStyle/>
          <a:p>
            <a:r>
              <a:rPr lang="en-US" sz="700" dirty="0" smtClean="0">
                <a:solidFill>
                  <a:srgbClr val="0F3D58"/>
                </a:solidFill>
                <a:latin typeface="Proxima Nova Light"/>
                <a:cs typeface="Proxima Nova Light"/>
              </a:rPr>
              <a:t>Data isolation</a:t>
            </a:r>
          </a:p>
        </p:txBody>
      </p:sp>
      <p:sp>
        <p:nvSpPr>
          <p:cNvPr id="84" name="TextBox 83"/>
          <p:cNvSpPr txBox="1"/>
          <p:nvPr/>
        </p:nvSpPr>
        <p:spPr>
          <a:xfrm>
            <a:off x="6263680" y="1347615"/>
            <a:ext cx="3276872" cy="276999"/>
          </a:xfrm>
          <a:prstGeom prst="rect">
            <a:avLst/>
          </a:prstGeom>
          <a:noFill/>
        </p:spPr>
        <p:txBody>
          <a:bodyPr wrap="square" rtlCol="0">
            <a:spAutoFit/>
          </a:bodyPr>
          <a:lstStyle/>
          <a:p>
            <a:pPr marL="171450" indent="-171450">
              <a:buFont typeface="Wingdings" charset="2"/>
              <a:buChar char="Ø"/>
            </a:pPr>
            <a:r>
              <a:rPr lang="en-US" sz="1200" dirty="0" smtClean="0">
                <a:solidFill>
                  <a:srgbClr val="004875"/>
                </a:solidFill>
                <a:latin typeface="Proxima Nova Light"/>
                <a:cs typeface="Proxima Nova Light"/>
              </a:rPr>
              <a:t>Multiple lines of business/user groups</a:t>
            </a:r>
          </a:p>
        </p:txBody>
      </p:sp>
      <p:sp>
        <p:nvSpPr>
          <p:cNvPr id="85" name="TextBox 84"/>
          <p:cNvSpPr txBox="1"/>
          <p:nvPr/>
        </p:nvSpPr>
        <p:spPr>
          <a:xfrm>
            <a:off x="6263680" y="1702846"/>
            <a:ext cx="3276872" cy="276999"/>
          </a:xfrm>
          <a:prstGeom prst="rect">
            <a:avLst/>
          </a:prstGeom>
          <a:noFill/>
        </p:spPr>
        <p:txBody>
          <a:bodyPr wrap="square" rtlCol="0">
            <a:spAutoFit/>
          </a:bodyPr>
          <a:lstStyle/>
          <a:p>
            <a:pPr marL="171450" indent="-171450">
              <a:buFont typeface="Wingdings" charset="2"/>
              <a:buChar char="Ø"/>
            </a:pPr>
            <a:r>
              <a:rPr lang="en-US" sz="1200" dirty="0" smtClean="0">
                <a:solidFill>
                  <a:srgbClr val="004875"/>
                </a:solidFill>
                <a:latin typeface="Proxima Nova Light"/>
                <a:cs typeface="Proxima Nova Light"/>
              </a:rPr>
              <a:t>Multiple use cases </a:t>
            </a:r>
          </a:p>
        </p:txBody>
      </p:sp>
      <p:sp>
        <p:nvSpPr>
          <p:cNvPr id="86" name="TextBox 85"/>
          <p:cNvSpPr txBox="1"/>
          <p:nvPr/>
        </p:nvSpPr>
        <p:spPr>
          <a:xfrm>
            <a:off x="6263680" y="2058077"/>
            <a:ext cx="3348880" cy="438582"/>
          </a:xfrm>
          <a:prstGeom prst="rect">
            <a:avLst/>
          </a:prstGeom>
          <a:noFill/>
        </p:spPr>
        <p:txBody>
          <a:bodyPr wrap="square" rtlCol="0">
            <a:spAutoFit/>
          </a:bodyPr>
          <a:lstStyle/>
          <a:p>
            <a:pPr marL="171450" indent="-171450">
              <a:buFont typeface="Wingdings" charset="2"/>
              <a:buChar char="Ø"/>
            </a:pPr>
            <a:r>
              <a:rPr lang="en-US" sz="1200" dirty="0" smtClean="0">
                <a:solidFill>
                  <a:srgbClr val="004875"/>
                </a:solidFill>
                <a:latin typeface="Proxima Nova Light"/>
                <a:cs typeface="Proxima Nova Light"/>
              </a:rPr>
              <a:t>Multiple ecosystem products </a:t>
            </a:r>
            <a:r>
              <a:rPr lang="en-US" sz="1000" i="1" dirty="0" smtClean="0">
                <a:solidFill>
                  <a:srgbClr val="004875"/>
                </a:solidFill>
                <a:latin typeface="Proxima Nova Light"/>
                <a:cs typeface="Proxima Nova Light"/>
              </a:rPr>
              <a:t>(incl. non-</a:t>
            </a:r>
            <a:r>
              <a:rPr lang="en-US" sz="1000" i="1" dirty="0" err="1" smtClean="0">
                <a:solidFill>
                  <a:srgbClr val="004875"/>
                </a:solidFill>
                <a:latin typeface="Proxima Nova Light"/>
                <a:cs typeface="Proxima Nova Light"/>
              </a:rPr>
              <a:t>Hadoop</a:t>
            </a:r>
            <a:r>
              <a:rPr lang="en-US" sz="1000" i="1" dirty="0" smtClean="0">
                <a:solidFill>
                  <a:srgbClr val="004875"/>
                </a:solidFill>
                <a:latin typeface="Proxima Nova Light"/>
                <a:cs typeface="Proxima Nova Light"/>
              </a:rPr>
              <a:t>; BI/ETL tools)</a:t>
            </a:r>
          </a:p>
        </p:txBody>
      </p:sp>
      <p:sp>
        <p:nvSpPr>
          <p:cNvPr id="87" name="TextBox 86"/>
          <p:cNvSpPr txBox="1"/>
          <p:nvPr/>
        </p:nvSpPr>
        <p:spPr>
          <a:xfrm>
            <a:off x="6263680" y="3285351"/>
            <a:ext cx="2880320" cy="276999"/>
          </a:xfrm>
          <a:prstGeom prst="rect">
            <a:avLst/>
          </a:prstGeom>
          <a:noFill/>
        </p:spPr>
        <p:txBody>
          <a:bodyPr wrap="square" rtlCol="0">
            <a:spAutoFit/>
          </a:bodyPr>
          <a:lstStyle/>
          <a:p>
            <a:pPr marL="171450" indent="-171450">
              <a:buFont typeface="Wingdings" charset="2"/>
              <a:buChar char="Ø"/>
            </a:pPr>
            <a:r>
              <a:rPr lang="en-US" sz="1200" dirty="0" smtClean="0">
                <a:solidFill>
                  <a:srgbClr val="004875"/>
                </a:solidFill>
                <a:latin typeface="Proxima Nova Light"/>
                <a:cs typeface="Proxima Nova Light"/>
              </a:rPr>
              <a:t>Multiple versions and/or distributions</a:t>
            </a:r>
          </a:p>
        </p:txBody>
      </p:sp>
      <p:sp>
        <p:nvSpPr>
          <p:cNvPr id="89" name="TextBox 88"/>
          <p:cNvSpPr txBox="1"/>
          <p:nvPr/>
        </p:nvSpPr>
        <p:spPr>
          <a:xfrm>
            <a:off x="6263680" y="2930122"/>
            <a:ext cx="2880320" cy="276999"/>
          </a:xfrm>
          <a:prstGeom prst="rect">
            <a:avLst/>
          </a:prstGeom>
          <a:noFill/>
        </p:spPr>
        <p:txBody>
          <a:bodyPr wrap="square" rtlCol="0">
            <a:spAutoFit/>
          </a:bodyPr>
          <a:lstStyle/>
          <a:p>
            <a:pPr marL="171450" indent="-171450">
              <a:buFont typeface="Wingdings" charset="2"/>
              <a:buChar char="Ø"/>
            </a:pPr>
            <a:r>
              <a:rPr lang="en-US" sz="1200" dirty="0" smtClean="0">
                <a:solidFill>
                  <a:srgbClr val="004875"/>
                </a:solidFill>
                <a:latin typeface="Proxima Nova Light"/>
                <a:cs typeface="Proxima Nova Light"/>
              </a:rPr>
              <a:t>Multiple environments per tenant</a:t>
            </a:r>
          </a:p>
        </p:txBody>
      </p:sp>
      <p:sp>
        <p:nvSpPr>
          <p:cNvPr id="90" name="TextBox 89"/>
          <p:cNvSpPr txBox="1"/>
          <p:nvPr/>
        </p:nvSpPr>
        <p:spPr>
          <a:xfrm>
            <a:off x="6300192" y="4011911"/>
            <a:ext cx="2880320" cy="461665"/>
          </a:xfrm>
          <a:prstGeom prst="rect">
            <a:avLst/>
          </a:prstGeom>
          <a:noFill/>
        </p:spPr>
        <p:txBody>
          <a:bodyPr wrap="square" rtlCol="0">
            <a:spAutoFit/>
          </a:bodyPr>
          <a:lstStyle/>
          <a:p>
            <a:pPr marL="171450" indent="-171450">
              <a:buFont typeface="Wingdings" charset="2"/>
              <a:buChar char="Ø"/>
            </a:pPr>
            <a:r>
              <a:rPr lang="en-US" sz="1200" dirty="0" smtClean="0">
                <a:solidFill>
                  <a:srgbClr val="004875"/>
                </a:solidFill>
                <a:latin typeface="Proxima Nova Light"/>
                <a:cs typeface="Proxima Nova Light"/>
              </a:rPr>
              <a:t>Data isolation by tenant (incl. ability to physically isolate storage)</a:t>
            </a:r>
          </a:p>
        </p:txBody>
      </p:sp>
      <p:sp>
        <p:nvSpPr>
          <p:cNvPr id="71" name="TextBox 70"/>
          <p:cNvSpPr txBox="1"/>
          <p:nvPr/>
        </p:nvSpPr>
        <p:spPr>
          <a:xfrm>
            <a:off x="6263680" y="2574891"/>
            <a:ext cx="2880320" cy="276999"/>
          </a:xfrm>
          <a:prstGeom prst="rect">
            <a:avLst/>
          </a:prstGeom>
          <a:noFill/>
        </p:spPr>
        <p:txBody>
          <a:bodyPr wrap="square" rtlCol="0">
            <a:spAutoFit/>
          </a:bodyPr>
          <a:lstStyle/>
          <a:p>
            <a:pPr marL="171450" indent="-171450">
              <a:buFont typeface="Wingdings" charset="2"/>
              <a:buChar char="Ø"/>
            </a:pPr>
            <a:r>
              <a:rPr lang="en-US" sz="1200" dirty="0" smtClean="0">
                <a:solidFill>
                  <a:srgbClr val="004875"/>
                </a:solidFill>
                <a:latin typeface="Proxima Nova Light"/>
                <a:cs typeface="Proxima Nova Light"/>
              </a:rPr>
              <a:t>Compute isolation between tenants</a:t>
            </a:r>
          </a:p>
        </p:txBody>
      </p:sp>
      <p:pic>
        <p:nvPicPr>
          <p:cNvPr id="5" name="Picture 4"/>
          <p:cNvPicPr>
            <a:picLocks noChangeAspect="1"/>
          </p:cNvPicPr>
          <p:nvPr/>
        </p:nvPicPr>
        <p:blipFill>
          <a:blip r:embed="rId12"/>
          <a:stretch>
            <a:fillRect/>
          </a:stretch>
        </p:blipFill>
        <p:spPr>
          <a:xfrm>
            <a:off x="3365330" y="2427735"/>
            <a:ext cx="489867" cy="149615"/>
          </a:xfrm>
          <a:prstGeom prst="rect">
            <a:avLst/>
          </a:prstGeom>
        </p:spPr>
      </p:pic>
    </p:spTree>
    <p:extLst>
      <p:ext uri="{BB962C8B-B14F-4D97-AF65-F5344CB8AC3E}">
        <p14:creationId xmlns:p14="http://schemas.microsoft.com/office/powerpoint/2010/main" val="254524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dta_ttl-bk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88997" y="907724"/>
            <a:ext cx="4374003" cy="2883226"/>
          </a:xfrm>
          <a:prstGeom prst="rect">
            <a:avLst/>
          </a:prstGeom>
          <a:ln>
            <a:noFill/>
          </a:ln>
        </p:spPr>
      </p:pic>
      <p:sp>
        <p:nvSpPr>
          <p:cNvPr id="12" name="Content Placeholder 2"/>
          <p:cNvSpPr>
            <a:spLocks noGrp="1"/>
          </p:cNvSpPr>
          <p:nvPr>
            <p:ph idx="1"/>
          </p:nvPr>
        </p:nvSpPr>
        <p:spPr>
          <a:xfrm>
            <a:off x="370081" y="1047750"/>
            <a:ext cx="3820919" cy="3240408"/>
          </a:xfrm>
        </p:spPr>
        <p:txBody>
          <a:bodyPr>
            <a:normAutofit fontScale="77500" lnSpcReduction="20000"/>
          </a:bodyPr>
          <a:lstStyle/>
          <a:p>
            <a:pPr>
              <a:spcAft>
                <a:spcPts val="1800"/>
              </a:spcAft>
            </a:pPr>
            <a:r>
              <a:rPr lang="en-US" dirty="0" smtClean="0"/>
              <a:t>Better Infrastructure Utilization</a:t>
            </a:r>
          </a:p>
          <a:p>
            <a:pPr>
              <a:spcAft>
                <a:spcPts val="1800"/>
              </a:spcAft>
            </a:pPr>
            <a:r>
              <a:rPr lang="en-US" dirty="0" smtClean="0"/>
              <a:t>Quicker &amp; Easier to Spin Up/Down environments for Each Tenant</a:t>
            </a:r>
          </a:p>
          <a:p>
            <a:pPr>
              <a:spcAft>
                <a:spcPts val="1800"/>
              </a:spcAft>
            </a:pPr>
            <a:r>
              <a:rPr lang="en-US" dirty="0" smtClean="0"/>
              <a:t>Separation of Compute &amp; Storage for Scaling &amp; Isolation</a:t>
            </a:r>
          </a:p>
          <a:p>
            <a:r>
              <a:rPr lang="en-US" dirty="0" smtClean="0"/>
              <a:t>Operational Efficiencies</a:t>
            </a:r>
            <a:endParaRPr lang="en-US" dirty="0"/>
          </a:p>
        </p:txBody>
      </p:sp>
      <p:sp>
        <p:nvSpPr>
          <p:cNvPr id="2" name="Title 1"/>
          <p:cNvSpPr>
            <a:spLocks noGrp="1"/>
          </p:cNvSpPr>
          <p:nvPr>
            <p:ph type="title"/>
          </p:nvPr>
        </p:nvSpPr>
        <p:spPr>
          <a:xfrm>
            <a:off x="457200" y="133350"/>
            <a:ext cx="8229600" cy="857250"/>
          </a:xfrm>
        </p:spPr>
        <p:txBody>
          <a:bodyPr/>
          <a:lstStyle/>
          <a:p>
            <a:r>
              <a:rPr lang="en-US" dirty="0" smtClean="0"/>
              <a:t>Multi-Tenancy Benefits</a:t>
            </a:r>
            <a:endParaRPr lang="en-US" dirty="0"/>
          </a:p>
        </p:txBody>
      </p:sp>
      <p:sp>
        <p:nvSpPr>
          <p:cNvPr id="6" name="TextBox 5"/>
          <p:cNvSpPr txBox="1"/>
          <p:nvPr/>
        </p:nvSpPr>
        <p:spPr bwMode="auto">
          <a:xfrm>
            <a:off x="3888372" y="4034877"/>
            <a:ext cx="4798428" cy="489534"/>
          </a:xfrm>
          <a:prstGeom prst="rect">
            <a:avLst/>
          </a:prstGeom>
          <a:noFill/>
          <a:ln w="9525">
            <a:noFill/>
            <a:miter lim="800000"/>
            <a:headEnd/>
            <a:tailEnd/>
          </a:ln>
        </p:spPr>
        <p:txBody>
          <a:bodyPr vert="horz" wrap="square" lIns="90000" tIns="90000" rIns="90000" bIns="90000" numCol="1" rtlCol="0" anchor="t" anchorCtr="0" compatLnSpc="1">
            <a:prstTxWarp prst="textNoShape">
              <a:avLst/>
            </a:prstTxWarp>
            <a:spAutoFit/>
          </a:bodyPr>
          <a:lstStyle/>
          <a:p>
            <a:pPr marL="55562" indent="0" algn="r">
              <a:spcBef>
                <a:spcPts val="1080"/>
              </a:spcBef>
              <a:spcAft>
                <a:spcPts val="1080"/>
              </a:spcAft>
              <a:buFont typeface="Wingdings" pitchFamily="2" charset="2"/>
              <a:buNone/>
            </a:pPr>
            <a:r>
              <a:rPr lang="en-US" sz="2000" b="1" i="1" dirty="0" smtClean="0">
                <a:solidFill>
                  <a:srgbClr val="004875"/>
                </a:solidFill>
              </a:rPr>
              <a:t>It’s all about agility &amp; cost efficiency</a:t>
            </a:r>
          </a:p>
        </p:txBody>
      </p:sp>
      <p:sp>
        <p:nvSpPr>
          <p:cNvPr id="7" name="TextBox 6"/>
          <p:cNvSpPr txBox="1"/>
          <p:nvPr/>
        </p:nvSpPr>
        <p:spPr bwMode="auto">
          <a:xfrm>
            <a:off x="4716016" y="1167748"/>
            <a:ext cx="3646300" cy="7357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0000" tIns="90000" rIns="90000" bIns="90000" numCol="1" rtlCol="0" anchor="t" anchorCtr="0" compatLnSpc="1">
            <a:prstTxWarp prst="textNoShape">
              <a:avLst/>
            </a:prstTxWarp>
            <a:spAutoFit/>
          </a:bodyPr>
          <a:lstStyle/>
          <a:p>
            <a:pPr marL="55562" indent="0">
              <a:spcBef>
                <a:spcPts val="1080"/>
              </a:spcBef>
              <a:spcAft>
                <a:spcPts val="1080"/>
              </a:spcAft>
              <a:buFont typeface="Wingdings" pitchFamily="2" charset="2"/>
              <a:buNone/>
            </a:pPr>
            <a:r>
              <a:rPr lang="en-US" i="1" dirty="0" smtClean="0">
                <a:solidFill>
                  <a:srgbClr val="004875"/>
                </a:solidFill>
              </a:rPr>
              <a:t>Utilize all available capacity via pooled resources</a:t>
            </a:r>
          </a:p>
        </p:txBody>
      </p:sp>
      <p:sp>
        <p:nvSpPr>
          <p:cNvPr id="9" name="TextBox 8"/>
          <p:cNvSpPr txBox="1"/>
          <p:nvPr/>
        </p:nvSpPr>
        <p:spPr bwMode="auto">
          <a:xfrm>
            <a:off x="4716016" y="1983839"/>
            <a:ext cx="3646300" cy="7357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0000" tIns="90000" rIns="90000" bIns="90000" numCol="1" rtlCol="0" anchor="t" anchorCtr="0" compatLnSpc="1">
            <a:prstTxWarp prst="textNoShape">
              <a:avLst/>
            </a:prstTxWarp>
            <a:spAutoFit/>
          </a:bodyPr>
          <a:lstStyle>
            <a:defPPr>
              <a:defRPr lang="en-US"/>
            </a:defPPr>
            <a:lvl1pPr marL="55562" indent="0">
              <a:spcBef>
                <a:spcPts val="1080"/>
              </a:spcBef>
              <a:spcAft>
                <a:spcPts val="1080"/>
              </a:spcAft>
              <a:buFont typeface="Wingdings" pitchFamily="2" charset="2"/>
              <a:buNone/>
              <a:defRPr i="1">
                <a:solidFill>
                  <a:srgbClr val="FF0000"/>
                </a:solidFill>
              </a:defRPr>
            </a:lvl1pPr>
          </a:lstStyle>
          <a:p>
            <a:r>
              <a:rPr lang="en-US" dirty="0">
                <a:solidFill>
                  <a:srgbClr val="004875"/>
                </a:solidFill>
              </a:rPr>
              <a:t>Dynamically provision compute on demand</a:t>
            </a:r>
          </a:p>
        </p:txBody>
      </p:sp>
      <p:sp>
        <p:nvSpPr>
          <p:cNvPr id="10" name="TextBox 9"/>
          <p:cNvSpPr txBox="1"/>
          <p:nvPr/>
        </p:nvSpPr>
        <p:spPr bwMode="auto">
          <a:xfrm>
            <a:off x="4716016" y="2799930"/>
            <a:ext cx="3646300" cy="7357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0000" tIns="90000" rIns="90000" bIns="90000" numCol="1" rtlCol="0" anchor="t" anchorCtr="0" compatLnSpc="1">
            <a:prstTxWarp prst="textNoShape">
              <a:avLst/>
            </a:prstTxWarp>
            <a:spAutoFit/>
          </a:bodyPr>
          <a:lstStyle>
            <a:defPPr>
              <a:defRPr lang="en-US"/>
            </a:defPPr>
            <a:lvl1pPr marL="55562" indent="0">
              <a:spcBef>
                <a:spcPts val="1080"/>
              </a:spcBef>
              <a:spcAft>
                <a:spcPts val="1080"/>
              </a:spcAft>
              <a:buFont typeface="Wingdings" pitchFamily="2" charset="2"/>
              <a:buNone/>
              <a:defRPr i="1">
                <a:solidFill>
                  <a:srgbClr val="FF0000"/>
                </a:solidFill>
              </a:defRPr>
            </a:lvl1pPr>
          </a:lstStyle>
          <a:p>
            <a:r>
              <a:rPr lang="en-US" dirty="0">
                <a:solidFill>
                  <a:srgbClr val="004875"/>
                </a:solidFill>
              </a:rPr>
              <a:t>Decoupling to ensure </a:t>
            </a:r>
            <a:r>
              <a:rPr lang="en-US" dirty="0" smtClean="0">
                <a:solidFill>
                  <a:srgbClr val="004875"/>
                </a:solidFill>
              </a:rPr>
              <a:t>storage &amp; </a:t>
            </a:r>
            <a:r>
              <a:rPr lang="en-US" dirty="0">
                <a:solidFill>
                  <a:srgbClr val="004875"/>
                </a:solidFill>
              </a:rPr>
              <a:t>compute match demand</a:t>
            </a:r>
          </a:p>
        </p:txBody>
      </p:sp>
    </p:spTree>
    <p:extLst>
      <p:ext uri="{BB962C8B-B14F-4D97-AF65-F5344CB8AC3E}">
        <p14:creationId xmlns:p14="http://schemas.microsoft.com/office/powerpoint/2010/main" val="393393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80" y="133350"/>
            <a:ext cx="8461920" cy="543739"/>
          </a:xfrm>
        </p:spPr>
        <p:txBody>
          <a:bodyPr>
            <a:normAutofit/>
          </a:bodyPr>
          <a:lstStyle/>
          <a:p>
            <a:r>
              <a:rPr lang="en-US" dirty="0" smtClean="0"/>
              <a:t>On-Premises </a:t>
            </a:r>
            <a:r>
              <a:rPr lang="en-US" dirty="0"/>
              <a:t>O</a:t>
            </a:r>
            <a:r>
              <a:rPr lang="en-US" dirty="0" smtClean="0"/>
              <a:t>ptions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7486" y="1648513"/>
            <a:ext cx="1447800" cy="1389273"/>
          </a:xfrm>
          <a:prstGeom prst="rect">
            <a:avLst/>
          </a:prstGeom>
        </p:spPr>
      </p:pic>
      <p:pic>
        <p:nvPicPr>
          <p:cNvPr id="9" name="Picture 8"/>
          <p:cNvPicPr>
            <a:picLocks noChangeAspect="1"/>
          </p:cNvPicPr>
          <p:nvPr/>
        </p:nvPicPr>
        <p:blipFill>
          <a:blip r:embed="rId4"/>
          <a:stretch>
            <a:fillRect/>
          </a:stretch>
        </p:blipFill>
        <p:spPr>
          <a:xfrm>
            <a:off x="2335826" y="1475000"/>
            <a:ext cx="1524000" cy="1736299"/>
          </a:xfrm>
          <a:prstGeom prst="rect">
            <a:avLst/>
          </a:prstGeom>
        </p:spPr>
      </p:pic>
      <p:pic>
        <p:nvPicPr>
          <p:cNvPr id="10" name="Picture 9"/>
          <p:cNvPicPr>
            <a:picLocks noChangeAspect="1"/>
          </p:cNvPicPr>
          <p:nvPr/>
        </p:nvPicPr>
        <p:blipFill>
          <a:blip r:embed="rId5"/>
          <a:stretch>
            <a:fillRect/>
          </a:stretch>
        </p:blipFill>
        <p:spPr>
          <a:xfrm>
            <a:off x="4545105" y="1627355"/>
            <a:ext cx="1752600" cy="1403476"/>
          </a:xfrm>
          <a:prstGeom prst="rect">
            <a:avLst/>
          </a:prstGeom>
        </p:spPr>
      </p:pic>
      <p:pic>
        <p:nvPicPr>
          <p:cNvPr id="11" name="Picture 10"/>
          <p:cNvPicPr>
            <a:picLocks noChangeAspect="1"/>
          </p:cNvPicPr>
          <p:nvPr/>
        </p:nvPicPr>
        <p:blipFill>
          <a:blip r:embed="rId6"/>
          <a:stretch>
            <a:fillRect/>
          </a:stretch>
        </p:blipFill>
        <p:spPr>
          <a:xfrm>
            <a:off x="6982985" y="1804801"/>
            <a:ext cx="1981200" cy="898382"/>
          </a:xfrm>
          <a:prstGeom prst="rect">
            <a:avLst/>
          </a:prstGeom>
        </p:spPr>
      </p:pic>
      <p:sp>
        <p:nvSpPr>
          <p:cNvPr id="12" name="TextBox 11"/>
          <p:cNvSpPr txBox="1"/>
          <p:nvPr/>
        </p:nvSpPr>
        <p:spPr>
          <a:xfrm>
            <a:off x="199571" y="3248620"/>
            <a:ext cx="1981200" cy="923330"/>
          </a:xfrm>
          <a:prstGeom prst="rect">
            <a:avLst/>
          </a:prstGeom>
          <a:noFill/>
        </p:spPr>
        <p:txBody>
          <a:bodyPr wrap="square" rtlCol="0">
            <a:spAutoFit/>
          </a:bodyPr>
          <a:lstStyle/>
          <a:p>
            <a:r>
              <a:rPr lang="en-US" dirty="0" smtClean="0"/>
              <a:t>YARN-based </a:t>
            </a:r>
            <a:r>
              <a:rPr lang="en-US" dirty="0" err="1" smtClean="0"/>
              <a:t>Hadoop</a:t>
            </a:r>
            <a:r>
              <a:rPr lang="en-US" dirty="0" smtClean="0"/>
              <a:t> cluster (physical or virtual</a:t>
            </a:r>
          </a:p>
        </p:txBody>
      </p:sp>
      <p:sp>
        <p:nvSpPr>
          <p:cNvPr id="13" name="TextBox 12"/>
          <p:cNvSpPr txBox="1"/>
          <p:nvPr/>
        </p:nvSpPr>
        <p:spPr>
          <a:xfrm>
            <a:off x="2133600" y="3248620"/>
            <a:ext cx="2133600" cy="923330"/>
          </a:xfrm>
          <a:prstGeom prst="rect">
            <a:avLst/>
          </a:prstGeom>
          <a:noFill/>
        </p:spPr>
        <p:txBody>
          <a:bodyPr wrap="square" rtlCol="0">
            <a:spAutoFit/>
          </a:bodyPr>
          <a:lstStyle/>
          <a:p>
            <a:r>
              <a:rPr lang="en-US" dirty="0" smtClean="0"/>
              <a:t>Virtual machines on common, physical infrastructure</a:t>
            </a:r>
            <a:endParaRPr lang="en-US" dirty="0"/>
          </a:p>
        </p:txBody>
      </p:sp>
      <p:sp>
        <p:nvSpPr>
          <p:cNvPr id="14" name="TextBox 13"/>
          <p:cNvSpPr txBox="1"/>
          <p:nvPr/>
        </p:nvSpPr>
        <p:spPr>
          <a:xfrm>
            <a:off x="4364768" y="3248620"/>
            <a:ext cx="2403324" cy="923330"/>
          </a:xfrm>
          <a:prstGeom prst="rect">
            <a:avLst/>
          </a:prstGeom>
          <a:noFill/>
        </p:spPr>
        <p:txBody>
          <a:bodyPr wrap="square" rtlCol="0">
            <a:spAutoFit/>
          </a:bodyPr>
          <a:lstStyle/>
          <a:p>
            <a:r>
              <a:rPr lang="en-US" dirty="0" err="1" smtClean="0"/>
              <a:t>Docker</a:t>
            </a:r>
            <a:r>
              <a:rPr lang="en-US" dirty="0" smtClean="0"/>
              <a:t> containers on common, physical or virtual infrastructure</a:t>
            </a:r>
            <a:endParaRPr lang="en-US" dirty="0"/>
          </a:p>
        </p:txBody>
      </p:sp>
      <p:sp>
        <p:nvSpPr>
          <p:cNvPr id="15" name="TextBox 14"/>
          <p:cNvSpPr txBox="1"/>
          <p:nvPr/>
        </p:nvSpPr>
        <p:spPr>
          <a:xfrm>
            <a:off x="6789461" y="3248620"/>
            <a:ext cx="2256971" cy="923330"/>
          </a:xfrm>
          <a:prstGeom prst="rect">
            <a:avLst/>
          </a:prstGeom>
          <a:noFill/>
        </p:spPr>
        <p:txBody>
          <a:bodyPr wrap="square" rtlCol="0">
            <a:spAutoFit/>
          </a:bodyPr>
          <a:lstStyle/>
          <a:p>
            <a:r>
              <a:rPr lang="en-US" dirty="0" err="1" smtClean="0"/>
              <a:t>Mesos</a:t>
            </a:r>
            <a:r>
              <a:rPr lang="en-US" dirty="0"/>
              <a:t> </a:t>
            </a:r>
            <a:r>
              <a:rPr lang="en-US" dirty="0" smtClean="0"/>
              <a:t>on physical or virtual to run multiple frameworks</a:t>
            </a:r>
            <a:endParaRPr lang="en-US" dirty="0"/>
          </a:p>
        </p:txBody>
      </p:sp>
    </p:spTree>
    <p:extLst>
      <p:ext uri="{BB962C8B-B14F-4D97-AF65-F5344CB8AC3E}">
        <p14:creationId xmlns:p14="http://schemas.microsoft.com/office/powerpoint/2010/main" val="247897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418013" y="171450"/>
            <a:ext cx="8001000" cy="443008"/>
          </a:xfrm>
        </p:spPr>
        <p:txBody>
          <a:bodyPr>
            <a:normAutofit fontScale="90000"/>
          </a:bodyPr>
          <a:lstStyle/>
          <a:p>
            <a:r>
              <a:rPr lang="en-US" dirty="0" smtClean="0"/>
              <a:t>About Me</a:t>
            </a:r>
            <a:endParaRPr lang="en-US" dirty="0"/>
          </a:p>
        </p:txBody>
      </p:sp>
      <p:sp>
        <p:nvSpPr>
          <p:cNvPr id="2" name="Content Placeholder 1"/>
          <p:cNvSpPr>
            <a:spLocks noGrp="1"/>
          </p:cNvSpPr>
          <p:nvPr>
            <p:ph sz="half" idx="4294967295"/>
          </p:nvPr>
        </p:nvSpPr>
        <p:spPr>
          <a:xfrm>
            <a:off x="241905" y="934414"/>
            <a:ext cx="6082695" cy="3394472"/>
          </a:xfrm>
        </p:spPr>
        <p:txBody>
          <a:bodyPr>
            <a:normAutofit/>
          </a:bodyPr>
          <a:lstStyle/>
          <a:p>
            <a:r>
              <a:rPr lang="en-US" dirty="0" smtClean="0">
                <a:solidFill>
                  <a:srgbClr val="004875"/>
                </a:solidFill>
              </a:rPr>
              <a:t>Products at </a:t>
            </a:r>
            <a:r>
              <a:rPr lang="en-US" dirty="0" err="1">
                <a:solidFill>
                  <a:srgbClr val="004875"/>
                </a:solidFill>
              </a:rPr>
              <a:t>BlueData</a:t>
            </a:r>
            <a:endParaRPr lang="en-US" dirty="0">
              <a:solidFill>
                <a:srgbClr val="004875"/>
              </a:solidFill>
            </a:endParaRPr>
          </a:p>
          <a:p>
            <a:r>
              <a:rPr lang="en-US" dirty="0" smtClean="0">
                <a:solidFill>
                  <a:srgbClr val="004875"/>
                </a:solidFill>
              </a:rPr>
              <a:t>      @</a:t>
            </a:r>
            <a:r>
              <a:rPr lang="en-US" dirty="0" err="1" smtClean="0">
                <a:solidFill>
                  <a:srgbClr val="004875"/>
                </a:solidFill>
              </a:rPr>
              <a:t>AnantCman</a:t>
            </a:r>
            <a:endParaRPr lang="en-US" dirty="0">
              <a:solidFill>
                <a:srgbClr val="004875"/>
              </a:solidFill>
            </a:endParaRPr>
          </a:p>
          <a:p>
            <a:pPr marL="0" indent="0">
              <a:buNone/>
            </a:pPr>
            <a:endParaRPr lang="en-US" dirty="0">
              <a:solidFill>
                <a:srgbClr val="004875"/>
              </a:solidFill>
            </a:endParaRPr>
          </a:p>
          <a:p>
            <a:r>
              <a:rPr lang="en-US" sz="2000" dirty="0">
                <a:solidFill>
                  <a:srgbClr val="004875"/>
                </a:solidFill>
              </a:rPr>
              <a:t>Former Head of </a:t>
            </a:r>
            <a:r>
              <a:rPr lang="en-US" sz="2000" dirty="0" err="1">
                <a:solidFill>
                  <a:srgbClr val="004875"/>
                </a:solidFill>
              </a:rPr>
              <a:t>Hadoop</a:t>
            </a:r>
            <a:r>
              <a:rPr lang="en-US" sz="2000" dirty="0">
                <a:solidFill>
                  <a:srgbClr val="004875"/>
                </a:solidFill>
              </a:rPr>
              <a:t> </a:t>
            </a:r>
            <a:r>
              <a:rPr lang="en-US" sz="2000" dirty="0" smtClean="0">
                <a:solidFill>
                  <a:srgbClr val="004875"/>
                </a:solidFill>
              </a:rPr>
              <a:t>Products &amp; Analytics at </a:t>
            </a:r>
            <a:r>
              <a:rPr lang="en-US" sz="2000" dirty="0">
                <a:solidFill>
                  <a:srgbClr val="004875"/>
                </a:solidFill>
              </a:rPr>
              <a:t>Pivotal</a:t>
            </a:r>
          </a:p>
          <a:p>
            <a:r>
              <a:rPr lang="en-US" sz="2000" dirty="0" smtClean="0">
                <a:solidFill>
                  <a:srgbClr val="004875"/>
                </a:solidFill>
              </a:rPr>
              <a:t>Launched </a:t>
            </a:r>
            <a:r>
              <a:rPr lang="en-US" sz="2000" dirty="0" err="1" smtClean="0">
                <a:solidFill>
                  <a:srgbClr val="004875"/>
                </a:solidFill>
              </a:rPr>
              <a:t>Hadoop</a:t>
            </a:r>
            <a:r>
              <a:rPr lang="en-US" sz="2000" dirty="0">
                <a:solidFill>
                  <a:srgbClr val="004875"/>
                </a:solidFill>
              </a:rPr>
              <a:t>-</a:t>
            </a:r>
            <a:r>
              <a:rPr lang="en-US" sz="2000" dirty="0" smtClean="0">
                <a:solidFill>
                  <a:srgbClr val="004875"/>
                </a:solidFill>
              </a:rPr>
              <a:t>based analytics system at Merced </a:t>
            </a:r>
            <a:r>
              <a:rPr lang="en-US" sz="2000" dirty="0">
                <a:solidFill>
                  <a:srgbClr val="004875"/>
                </a:solidFill>
              </a:rPr>
              <a:t>Systems (now NICE Systems</a:t>
            </a:r>
            <a:r>
              <a:rPr lang="en-US" sz="2000" dirty="0" smtClean="0">
                <a:solidFill>
                  <a:srgbClr val="004875"/>
                </a:solidFill>
              </a:rPr>
              <a:t>)</a:t>
            </a:r>
            <a:endParaRPr lang="en-US" dirty="0">
              <a:solidFill>
                <a:srgbClr val="004875"/>
              </a:solidFil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77001" y="914400"/>
            <a:ext cx="1523999" cy="1451618"/>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401" y="1518482"/>
            <a:ext cx="391640" cy="318714"/>
          </a:xfrm>
          <a:prstGeom prst="rect">
            <a:avLst/>
          </a:prstGeom>
        </p:spPr>
      </p:pic>
    </p:spTree>
    <p:extLst>
      <p:ext uri="{BB962C8B-B14F-4D97-AF65-F5344CB8AC3E}">
        <p14:creationId xmlns:p14="http://schemas.microsoft.com/office/powerpoint/2010/main" val="109081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YARN</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91182" y="13972"/>
            <a:ext cx="626533" cy="601206"/>
          </a:xfrm>
          <a:prstGeom prst="rect">
            <a:avLst/>
          </a:prstGeom>
        </p:spPr>
      </p:pic>
      <p:sp>
        <p:nvSpPr>
          <p:cNvPr id="5" name="Content Placeholder 2"/>
          <p:cNvSpPr txBox="1">
            <a:spLocks/>
          </p:cNvSpPr>
          <p:nvPr/>
        </p:nvSpPr>
        <p:spPr>
          <a:xfrm>
            <a:off x="152400" y="821110"/>
            <a:ext cx="6019800" cy="3960440"/>
          </a:xfrm>
          <a:prstGeom prst="rect">
            <a:avLst/>
          </a:prstGeom>
        </p:spPr>
        <p:txBody>
          <a:bodyPr/>
          <a:lstStyle>
            <a:defPPr>
              <a:defRPr lang="en-US"/>
            </a:defPPr>
            <a:lvl1pPr marL="342900" indent="-342900">
              <a:spcBef>
                <a:spcPct val="20000"/>
              </a:spcBef>
              <a:buFont typeface="Arial"/>
              <a:buChar char="•"/>
              <a:defRPr sz="2000">
                <a:solidFill>
                  <a:srgbClr val="004875"/>
                </a:solidFill>
              </a:defRPr>
            </a:lvl1pPr>
            <a:lvl2pPr marL="742950" indent="-285750">
              <a:spcBef>
                <a:spcPct val="20000"/>
              </a:spcBef>
              <a:buFont typeface="Arial"/>
              <a:buChar char="–"/>
              <a:defRPr sz="2400">
                <a:solidFill>
                  <a:schemeClr val="accent1"/>
                </a:solidFill>
              </a:defRPr>
            </a:lvl2pPr>
            <a:lvl3pPr marL="1143000" indent="-228600">
              <a:spcBef>
                <a:spcPct val="20000"/>
              </a:spcBef>
              <a:buFont typeface="Arial"/>
              <a:buChar char="•"/>
              <a:defRPr sz="2000">
                <a:solidFill>
                  <a:schemeClr val="accent1"/>
                </a:solidFill>
              </a:defRPr>
            </a:lvl3pPr>
            <a:lvl4pPr marL="1600200" indent="-228600">
              <a:spcBef>
                <a:spcPct val="20000"/>
              </a:spcBef>
              <a:buFont typeface="Arial"/>
              <a:buChar char="–"/>
              <a:defRPr sz="2000">
                <a:solidFill>
                  <a:schemeClr val="accent1"/>
                </a:solidFill>
              </a:defRPr>
            </a:lvl4pPr>
            <a:lvl5pPr marL="2057400" indent="-228600">
              <a:spcBef>
                <a:spcPct val="20000"/>
              </a:spcBef>
              <a:buFont typeface="Arial"/>
              <a:buChar char="»"/>
              <a:defRPr sz="2000">
                <a:solidFill>
                  <a:schemeClr val="accent1"/>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90000"/>
              </a:lnSpc>
            </a:pPr>
            <a:r>
              <a:rPr lang="en-US" sz="2400" b="1" dirty="0" smtClean="0"/>
              <a:t>Highlights</a:t>
            </a:r>
          </a:p>
          <a:p>
            <a:pPr lvl="1">
              <a:lnSpc>
                <a:spcPct val="90000"/>
              </a:lnSpc>
            </a:pPr>
            <a:r>
              <a:rPr lang="en-US" sz="1800" dirty="0" smtClean="0">
                <a:solidFill>
                  <a:schemeClr val="tx1"/>
                </a:solidFill>
              </a:rPr>
              <a:t>Key </a:t>
            </a:r>
            <a:r>
              <a:rPr lang="en-US" sz="1800" dirty="0" err="1" smtClean="0">
                <a:solidFill>
                  <a:schemeClr val="tx1"/>
                </a:solidFill>
              </a:rPr>
              <a:t>Hadoop</a:t>
            </a:r>
            <a:r>
              <a:rPr lang="en-US" sz="1800" dirty="0" smtClean="0">
                <a:solidFill>
                  <a:schemeClr val="tx1"/>
                </a:solidFill>
              </a:rPr>
              <a:t> 2.0 enabler to run multiple compute services on </a:t>
            </a:r>
            <a:r>
              <a:rPr lang="en-US" sz="1800" b="1" dirty="0" smtClean="0">
                <a:solidFill>
                  <a:schemeClr val="tx1"/>
                </a:solidFill>
              </a:rPr>
              <a:t>a single cluster </a:t>
            </a:r>
            <a:r>
              <a:rPr lang="en-US" sz="1800" dirty="0" smtClean="0">
                <a:solidFill>
                  <a:schemeClr val="tx1"/>
                </a:solidFill>
              </a:rPr>
              <a:t>simultaneously</a:t>
            </a:r>
          </a:p>
          <a:p>
            <a:pPr lvl="1">
              <a:lnSpc>
                <a:spcPct val="90000"/>
              </a:lnSpc>
            </a:pPr>
            <a:r>
              <a:rPr lang="en-US" sz="1800" dirty="0" smtClean="0">
                <a:solidFill>
                  <a:schemeClr val="tx1"/>
                </a:solidFill>
              </a:rPr>
              <a:t>Complex, yet sophisticated scheduler schemes e.g. Capacity scheduler</a:t>
            </a:r>
          </a:p>
          <a:p>
            <a:pPr lvl="1">
              <a:lnSpc>
                <a:spcPct val="90000"/>
              </a:lnSpc>
            </a:pPr>
            <a:r>
              <a:rPr lang="en-US" sz="1800" dirty="0" smtClean="0">
                <a:solidFill>
                  <a:schemeClr val="tx1"/>
                </a:solidFill>
              </a:rPr>
              <a:t>YARN support varies by </a:t>
            </a:r>
            <a:r>
              <a:rPr lang="en-US" sz="1800" dirty="0" err="1" smtClean="0">
                <a:solidFill>
                  <a:schemeClr val="tx1"/>
                </a:solidFill>
              </a:rPr>
              <a:t>Hadoop</a:t>
            </a:r>
            <a:r>
              <a:rPr lang="en-US" sz="1800" dirty="0" smtClean="0">
                <a:solidFill>
                  <a:schemeClr val="tx1"/>
                </a:solidFill>
              </a:rPr>
              <a:t> platform provider</a:t>
            </a:r>
          </a:p>
          <a:p>
            <a:pPr lvl="1">
              <a:lnSpc>
                <a:spcPct val="90000"/>
              </a:lnSpc>
            </a:pPr>
            <a:endParaRPr lang="en-US" sz="1800" dirty="0">
              <a:solidFill>
                <a:schemeClr val="tx1"/>
              </a:solidFill>
            </a:endParaRPr>
          </a:p>
          <a:p>
            <a:pPr>
              <a:lnSpc>
                <a:spcPct val="90000"/>
              </a:lnSpc>
            </a:pPr>
            <a:r>
              <a:rPr lang="en-US" sz="2400" b="1" dirty="0" smtClean="0"/>
              <a:t>Considerations</a:t>
            </a:r>
            <a:endParaRPr lang="en-US" sz="2400" b="1" dirty="0"/>
          </a:p>
          <a:p>
            <a:pPr lvl="1">
              <a:lnSpc>
                <a:spcPct val="90000"/>
              </a:lnSpc>
            </a:pPr>
            <a:r>
              <a:rPr lang="en-US" sz="1800" dirty="0">
                <a:solidFill>
                  <a:schemeClr val="tx1"/>
                </a:solidFill>
              </a:rPr>
              <a:t>Designed for one cluster, not across multiple </a:t>
            </a:r>
            <a:r>
              <a:rPr lang="en-US" sz="1800" dirty="0" smtClean="0">
                <a:solidFill>
                  <a:schemeClr val="tx1"/>
                </a:solidFill>
              </a:rPr>
              <a:t>clusters</a:t>
            </a:r>
          </a:p>
          <a:p>
            <a:pPr lvl="1">
              <a:lnSpc>
                <a:spcPct val="90000"/>
              </a:lnSpc>
            </a:pPr>
            <a:r>
              <a:rPr lang="en-US" sz="1800" dirty="0" smtClean="0">
                <a:solidFill>
                  <a:schemeClr val="tx1"/>
                </a:solidFill>
              </a:rPr>
              <a:t>Scheduler, not a resource manager for </a:t>
            </a:r>
            <a:r>
              <a:rPr lang="en-US" sz="1800" dirty="0" err="1" smtClean="0">
                <a:solidFill>
                  <a:schemeClr val="tx1"/>
                </a:solidFill>
              </a:rPr>
              <a:t>Hadoop</a:t>
            </a:r>
            <a:r>
              <a:rPr lang="en-US" sz="1800" dirty="0" smtClean="0">
                <a:solidFill>
                  <a:schemeClr val="tx1"/>
                </a:solidFill>
              </a:rPr>
              <a:t> only</a:t>
            </a:r>
          </a:p>
          <a:p>
            <a:pPr lvl="1">
              <a:lnSpc>
                <a:spcPct val="90000"/>
              </a:lnSpc>
            </a:pPr>
            <a:r>
              <a:rPr lang="en-US" sz="1800" dirty="0" smtClean="0">
                <a:solidFill>
                  <a:schemeClr val="tx1"/>
                </a:solidFill>
              </a:rPr>
              <a:t>Admin overhead with complex </a:t>
            </a:r>
            <a:r>
              <a:rPr lang="en-US" sz="1800" dirty="0" err="1" smtClean="0">
                <a:solidFill>
                  <a:schemeClr val="tx1"/>
                </a:solidFill>
              </a:rPr>
              <a:t>config’s</a:t>
            </a:r>
            <a:r>
              <a:rPr lang="en-US" sz="1800" dirty="0" smtClean="0">
                <a:solidFill>
                  <a:schemeClr val="tx1"/>
                </a:solidFill>
              </a:rPr>
              <a:t> for queues</a:t>
            </a:r>
            <a:endParaRPr lang="en-US" sz="1800" dirty="0">
              <a:solidFill>
                <a:schemeClr val="tx1"/>
              </a:solidFill>
            </a:endParaRPr>
          </a:p>
          <a:p>
            <a:pPr lvl="1">
              <a:lnSpc>
                <a:spcPct val="90000"/>
              </a:lnSpc>
            </a:pPr>
            <a:r>
              <a:rPr lang="en-US" sz="1800" dirty="0" smtClean="0">
                <a:solidFill>
                  <a:schemeClr val="tx1"/>
                </a:solidFill>
              </a:rPr>
              <a:t>SQL, </a:t>
            </a:r>
            <a:r>
              <a:rPr lang="en-US" sz="1800" dirty="0" err="1" smtClean="0">
                <a:solidFill>
                  <a:schemeClr val="tx1"/>
                </a:solidFill>
              </a:rPr>
              <a:t>noSQL</a:t>
            </a:r>
            <a:r>
              <a:rPr lang="en-US" sz="1800" dirty="0" smtClean="0">
                <a:solidFill>
                  <a:schemeClr val="tx1"/>
                </a:solidFill>
              </a:rPr>
              <a:t> and BI tool resources are not managed</a:t>
            </a:r>
          </a:p>
          <a:p>
            <a:pPr lvl="1">
              <a:lnSpc>
                <a:spcPct val="90000"/>
              </a:lnSpc>
            </a:pPr>
            <a:r>
              <a:rPr lang="en-US" sz="1800" dirty="0" smtClean="0">
                <a:solidFill>
                  <a:schemeClr val="tx1"/>
                </a:solidFill>
              </a:rPr>
              <a:t>Spark memory consumption poses issues for YARN</a:t>
            </a:r>
            <a:endParaRPr lang="en-US" sz="1800" dirty="0">
              <a:solidFill>
                <a:schemeClr val="tx1"/>
              </a:solidFill>
            </a:endParaRPr>
          </a:p>
        </p:txBody>
      </p:sp>
      <p:pic>
        <p:nvPicPr>
          <p:cNvPr id="4" name="Picture 3" descr="Screen Shot 2015-09-30 at 11.11.45 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48400" y="831839"/>
            <a:ext cx="2302933" cy="3726274"/>
          </a:xfrm>
          <a:prstGeom prst="rect">
            <a:avLst/>
          </a:prstGeom>
          <a:ln>
            <a:solidFill>
              <a:srgbClr val="4F81BD"/>
            </a:solidFill>
          </a:ln>
        </p:spPr>
      </p:pic>
    </p:spTree>
    <p:extLst>
      <p:ext uri="{BB962C8B-B14F-4D97-AF65-F5344CB8AC3E}">
        <p14:creationId xmlns:p14="http://schemas.microsoft.com/office/powerpoint/2010/main" val="232138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YARN</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91182" y="13972"/>
            <a:ext cx="626533" cy="601206"/>
          </a:xfrm>
          <a:prstGeom prst="rect">
            <a:avLst/>
          </a:prstGeom>
        </p:spPr>
      </p:pic>
      <p:sp>
        <p:nvSpPr>
          <p:cNvPr id="5" name="Content Placeholder 2"/>
          <p:cNvSpPr txBox="1">
            <a:spLocks/>
          </p:cNvSpPr>
          <p:nvPr/>
        </p:nvSpPr>
        <p:spPr>
          <a:xfrm>
            <a:off x="278776" y="821110"/>
            <a:ext cx="8461920" cy="3960440"/>
          </a:xfrm>
          <a:prstGeom prst="rect">
            <a:avLst/>
          </a:prstGeom>
        </p:spPr>
        <p:txBody>
          <a:bodyPr/>
          <a:lstStyle>
            <a:defPPr>
              <a:defRPr lang="en-US"/>
            </a:defPPr>
            <a:lvl1pPr marL="342900" indent="-342900">
              <a:spcBef>
                <a:spcPct val="20000"/>
              </a:spcBef>
              <a:buFont typeface="Arial"/>
              <a:buChar char="•"/>
              <a:defRPr sz="2000">
                <a:solidFill>
                  <a:srgbClr val="004875"/>
                </a:solidFill>
              </a:defRPr>
            </a:lvl1pPr>
            <a:lvl2pPr marL="742950" indent="-285750">
              <a:spcBef>
                <a:spcPct val="20000"/>
              </a:spcBef>
              <a:buFont typeface="Arial"/>
              <a:buChar char="–"/>
              <a:defRPr sz="2400">
                <a:solidFill>
                  <a:schemeClr val="accent1"/>
                </a:solidFill>
              </a:defRPr>
            </a:lvl2pPr>
            <a:lvl3pPr marL="1143000" indent="-228600">
              <a:spcBef>
                <a:spcPct val="20000"/>
              </a:spcBef>
              <a:buFont typeface="Arial"/>
              <a:buChar char="•"/>
              <a:defRPr sz="2000">
                <a:solidFill>
                  <a:schemeClr val="accent1"/>
                </a:solidFill>
              </a:defRPr>
            </a:lvl3pPr>
            <a:lvl4pPr marL="1600200" indent="-228600">
              <a:spcBef>
                <a:spcPct val="20000"/>
              </a:spcBef>
              <a:buFont typeface="Arial"/>
              <a:buChar char="–"/>
              <a:defRPr sz="2000">
                <a:solidFill>
                  <a:schemeClr val="accent1"/>
                </a:solidFill>
              </a:defRPr>
            </a:lvl4pPr>
            <a:lvl5pPr marL="2057400" indent="-228600">
              <a:spcBef>
                <a:spcPct val="20000"/>
              </a:spcBef>
              <a:buFont typeface="Arial"/>
              <a:buChar char="»"/>
              <a:defRPr sz="2000">
                <a:solidFill>
                  <a:schemeClr val="accent1"/>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90000"/>
              </a:lnSpc>
              <a:buFont typeface="Wingdings" charset="2"/>
              <a:buChar char="ü"/>
            </a:pPr>
            <a:r>
              <a:rPr lang="en-US" sz="1800" dirty="0"/>
              <a:t>Multiple lines of business (i.e. tenants)</a:t>
            </a:r>
          </a:p>
          <a:p>
            <a:pPr>
              <a:lnSpc>
                <a:spcPct val="90000"/>
              </a:lnSpc>
              <a:buFont typeface="Wingdings" charset="2"/>
              <a:buChar char="ü"/>
            </a:pPr>
            <a:endParaRPr lang="en-US" sz="1800" dirty="0"/>
          </a:p>
          <a:p>
            <a:pPr marL="0" indent="0">
              <a:lnSpc>
                <a:spcPct val="90000"/>
              </a:lnSpc>
              <a:buNone/>
            </a:pPr>
            <a:r>
              <a:rPr lang="en-US" sz="1800" b="1" dirty="0" smtClean="0">
                <a:solidFill>
                  <a:srgbClr val="FF0000"/>
                </a:solidFill>
                <a:latin typeface="Zapf Dingbats"/>
                <a:ea typeface="Zapf Dingbats"/>
                <a:cs typeface="Zapf Dingbats"/>
                <a:sym typeface="Zapf Dingbats"/>
              </a:rPr>
              <a:t>✕</a:t>
            </a:r>
            <a:r>
              <a:rPr lang="en-US" sz="1800" b="1" dirty="0">
                <a:solidFill>
                  <a:srgbClr val="FF0000"/>
                </a:solidFill>
                <a:sym typeface="Zapf Dingbats"/>
              </a:rPr>
              <a:t> </a:t>
            </a:r>
            <a:r>
              <a:rPr lang="en-US" sz="1800" b="1" dirty="0" smtClean="0">
                <a:solidFill>
                  <a:srgbClr val="FF0000"/>
                </a:solidFill>
                <a:sym typeface="Zapf Dingbats"/>
              </a:rPr>
              <a:t>  </a:t>
            </a:r>
            <a:r>
              <a:rPr lang="en-US" sz="1800" b="1" dirty="0" smtClean="0">
                <a:solidFill>
                  <a:srgbClr val="FF0000"/>
                </a:solidFill>
              </a:rPr>
              <a:t>Multiple </a:t>
            </a:r>
            <a:r>
              <a:rPr lang="en-US" sz="1800" b="1" dirty="0">
                <a:solidFill>
                  <a:srgbClr val="FF0000"/>
                </a:solidFill>
              </a:rPr>
              <a:t>distribution/application versions </a:t>
            </a:r>
            <a:r>
              <a:rPr lang="en-US" sz="1800" b="1" dirty="0" smtClean="0">
                <a:solidFill>
                  <a:srgbClr val="FF0000"/>
                </a:solidFill>
              </a:rPr>
              <a:t>concurrently (e.g. </a:t>
            </a:r>
            <a:r>
              <a:rPr lang="en-US" sz="1800" b="1" dirty="0" err="1" smtClean="0">
                <a:solidFill>
                  <a:srgbClr val="FF0000"/>
                </a:solidFill>
              </a:rPr>
              <a:t>Dev</a:t>
            </a:r>
            <a:r>
              <a:rPr lang="en-US" sz="1800" b="1" dirty="0" smtClean="0">
                <a:solidFill>
                  <a:srgbClr val="FF0000"/>
                </a:solidFill>
              </a:rPr>
              <a:t>/Test &amp; Prod)</a:t>
            </a:r>
            <a:endParaRPr lang="en-US" sz="1800" b="1" dirty="0">
              <a:solidFill>
                <a:srgbClr val="FF0000"/>
              </a:solidFill>
            </a:endParaRPr>
          </a:p>
          <a:p>
            <a:pPr>
              <a:lnSpc>
                <a:spcPct val="90000"/>
              </a:lnSpc>
              <a:buFont typeface="Wingdings" charset="2"/>
              <a:buChar char="ü"/>
            </a:pPr>
            <a:endParaRPr lang="en-US" sz="1800" dirty="0"/>
          </a:p>
          <a:p>
            <a:pPr>
              <a:lnSpc>
                <a:spcPct val="90000"/>
              </a:lnSpc>
              <a:buFont typeface="Wingdings" charset="2"/>
              <a:buChar char="ü"/>
            </a:pPr>
            <a:r>
              <a:rPr lang="en-US" sz="1800" dirty="0"/>
              <a:t>Multiple concurrent </a:t>
            </a:r>
            <a:r>
              <a:rPr lang="en-US" sz="1800" dirty="0" smtClean="0"/>
              <a:t>jobs </a:t>
            </a:r>
            <a:r>
              <a:rPr lang="en-US" sz="1800" dirty="0"/>
              <a:t>across and/or within tenants </a:t>
            </a:r>
            <a:endParaRPr lang="en-US" sz="1800" dirty="0" smtClean="0"/>
          </a:p>
          <a:p>
            <a:pPr marL="0" indent="0">
              <a:lnSpc>
                <a:spcPct val="90000"/>
              </a:lnSpc>
              <a:buNone/>
            </a:pPr>
            <a:endParaRPr lang="en-US" sz="1800" dirty="0"/>
          </a:p>
          <a:p>
            <a:pPr>
              <a:lnSpc>
                <a:spcPct val="90000"/>
              </a:lnSpc>
              <a:buFont typeface="Zapf Dingbats" charset="0"/>
              <a:buChar char="✕"/>
            </a:pPr>
            <a:r>
              <a:rPr lang="en-US" sz="1800" b="1" dirty="0" smtClean="0">
                <a:solidFill>
                  <a:srgbClr val="FF0000"/>
                </a:solidFill>
              </a:rPr>
              <a:t>Multiple </a:t>
            </a:r>
            <a:r>
              <a:rPr lang="en-US" sz="1800" b="1" dirty="0">
                <a:solidFill>
                  <a:srgbClr val="FF0000"/>
                </a:solidFill>
              </a:rPr>
              <a:t>application workloads of different types (</a:t>
            </a:r>
            <a:r>
              <a:rPr lang="en-US" sz="1800" b="1" dirty="0" err="1">
                <a:solidFill>
                  <a:srgbClr val="FF0000"/>
                </a:solidFill>
              </a:rPr>
              <a:t>Hadoop</a:t>
            </a:r>
            <a:r>
              <a:rPr lang="en-US" sz="1800" b="1" dirty="0">
                <a:solidFill>
                  <a:srgbClr val="FF0000"/>
                </a:solidFill>
              </a:rPr>
              <a:t> and non-</a:t>
            </a:r>
            <a:r>
              <a:rPr lang="en-US" sz="1800" b="1" dirty="0" err="1">
                <a:solidFill>
                  <a:srgbClr val="FF0000"/>
                </a:solidFill>
              </a:rPr>
              <a:t>Hadoop</a:t>
            </a:r>
            <a:r>
              <a:rPr lang="en-US" sz="1800" b="1" dirty="0">
                <a:solidFill>
                  <a:srgbClr val="FF0000"/>
                </a:solidFill>
              </a:rPr>
              <a:t>) </a:t>
            </a:r>
          </a:p>
          <a:p>
            <a:pPr>
              <a:lnSpc>
                <a:spcPct val="90000"/>
              </a:lnSpc>
              <a:buFont typeface="Zapf Dingbats" charset="0"/>
              <a:buChar char="✕"/>
            </a:pPr>
            <a:r>
              <a:rPr lang="en-US" sz="1800" b="1" dirty="0" smtClean="0">
                <a:solidFill>
                  <a:srgbClr val="FF0000"/>
                </a:solidFill>
              </a:rPr>
              <a:t>Security </a:t>
            </a:r>
            <a:r>
              <a:rPr lang="en-US" sz="1800" b="1" dirty="0">
                <a:solidFill>
                  <a:srgbClr val="FF0000"/>
                </a:solidFill>
              </a:rPr>
              <a:t>isolation between tenants (compute </a:t>
            </a:r>
            <a:r>
              <a:rPr lang="en-US" sz="1800" b="1" dirty="0" smtClean="0">
                <a:solidFill>
                  <a:srgbClr val="FF0000"/>
                </a:solidFill>
              </a:rPr>
              <a:t>processing and </a:t>
            </a:r>
            <a:r>
              <a:rPr lang="en-US" sz="1800" b="1" dirty="0">
                <a:solidFill>
                  <a:srgbClr val="FF0000"/>
                </a:solidFill>
              </a:rPr>
              <a:t>data</a:t>
            </a:r>
            <a:r>
              <a:rPr lang="en-US" sz="1800" b="1" dirty="0" smtClean="0">
                <a:solidFill>
                  <a:srgbClr val="FF0000"/>
                </a:solidFill>
              </a:rPr>
              <a:t>)</a:t>
            </a:r>
          </a:p>
          <a:p>
            <a:pPr>
              <a:lnSpc>
                <a:spcPct val="90000"/>
              </a:lnSpc>
              <a:buFont typeface="Wingdings" charset="2"/>
              <a:buChar char="ü"/>
            </a:pPr>
            <a:endParaRPr lang="en-US" sz="1800" dirty="0"/>
          </a:p>
          <a:p>
            <a:pPr>
              <a:lnSpc>
                <a:spcPct val="90000"/>
              </a:lnSpc>
              <a:buFont typeface="Wingdings" charset="2"/>
              <a:buChar char="ü"/>
            </a:pPr>
            <a:r>
              <a:rPr lang="en-US" sz="1800" dirty="0"/>
              <a:t>Multiple service level guarantees by tenant and/or application workload</a:t>
            </a:r>
          </a:p>
        </p:txBody>
      </p:sp>
      <p:sp>
        <p:nvSpPr>
          <p:cNvPr id="6" name="TextBox 5"/>
          <p:cNvSpPr txBox="1"/>
          <p:nvPr/>
        </p:nvSpPr>
        <p:spPr>
          <a:xfrm>
            <a:off x="249747" y="4258330"/>
            <a:ext cx="9214131" cy="523220"/>
          </a:xfrm>
          <a:prstGeom prst="rect">
            <a:avLst/>
          </a:prstGeom>
          <a:noFill/>
        </p:spPr>
        <p:txBody>
          <a:bodyPr wrap="square" rtlCol="0">
            <a:spAutoFit/>
          </a:bodyPr>
          <a:lstStyle/>
          <a:p>
            <a:r>
              <a:rPr lang="en-US" sz="2800" b="1" i="1" dirty="0" smtClean="0">
                <a:solidFill>
                  <a:srgbClr val="0F3D58"/>
                </a:solidFill>
                <a:latin typeface="Proxima Nova Light"/>
                <a:cs typeface="Proxima Nova Light"/>
              </a:rPr>
              <a:t>Single </a:t>
            </a:r>
            <a:r>
              <a:rPr lang="en-US" sz="2800" b="1" i="1" dirty="0" err="1" smtClean="0">
                <a:solidFill>
                  <a:srgbClr val="0F3D58"/>
                </a:solidFill>
                <a:latin typeface="Proxima Nova Light"/>
                <a:cs typeface="Proxima Nova Light"/>
              </a:rPr>
              <a:t>Hadoop</a:t>
            </a:r>
            <a:r>
              <a:rPr lang="en-US" sz="2800" b="1" i="1" dirty="0" smtClean="0">
                <a:solidFill>
                  <a:srgbClr val="0F3D58"/>
                </a:solidFill>
                <a:latin typeface="Proxima Nova Light"/>
                <a:cs typeface="Proxima Nova Light"/>
              </a:rPr>
              <a:t> Cluster = Multi-tenant infrastructure</a:t>
            </a:r>
          </a:p>
        </p:txBody>
      </p:sp>
      <p:cxnSp>
        <p:nvCxnSpPr>
          <p:cNvPr id="7" name="Straight Connector 6"/>
          <p:cNvCxnSpPr/>
          <p:nvPr/>
        </p:nvCxnSpPr>
        <p:spPr>
          <a:xfrm flipV="1">
            <a:off x="4267200" y="4400550"/>
            <a:ext cx="228600" cy="304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3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Virtual Machines</a:t>
            </a:r>
            <a:endParaRPr lang="en-US" dirty="0"/>
          </a:p>
        </p:txBody>
      </p:sp>
      <p:sp>
        <p:nvSpPr>
          <p:cNvPr id="5" name="Content Placeholder 2"/>
          <p:cNvSpPr txBox="1">
            <a:spLocks/>
          </p:cNvSpPr>
          <p:nvPr/>
        </p:nvSpPr>
        <p:spPr>
          <a:xfrm>
            <a:off x="152400" y="821110"/>
            <a:ext cx="6705600" cy="3960440"/>
          </a:xfrm>
          <a:prstGeom prst="rect">
            <a:avLst/>
          </a:prstGeom>
        </p:spPr>
        <p:txBody>
          <a:bodyPr/>
          <a:lstStyle>
            <a:defPPr>
              <a:defRPr lang="en-US"/>
            </a:defPPr>
            <a:lvl1pPr marL="342900" indent="-342900">
              <a:spcBef>
                <a:spcPct val="20000"/>
              </a:spcBef>
              <a:buFont typeface="Arial"/>
              <a:buChar char="•"/>
              <a:defRPr sz="2000">
                <a:solidFill>
                  <a:srgbClr val="004875"/>
                </a:solidFill>
              </a:defRPr>
            </a:lvl1pPr>
            <a:lvl2pPr marL="742950" indent="-285750">
              <a:spcBef>
                <a:spcPct val="20000"/>
              </a:spcBef>
              <a:buFont typeface="Arial"/>
              <a:buChar char="–"/>
              <a:defRPr sz="2400">
                <a:solidFill>
                  <a:schemeClr val="accent1"/>
                </a:solidFill>
              </a:defRPr>
            </a:lvl2pPr>
            <a:lvl3pPr marL="1143000" indent="-228600">
              <a:spcBef>
                <a:spcPct val="20000"/>
              </a:spcBef>
              <a:buFont typeface="Arial"/>
              <a:buChar char="•"/>
              <a:defRPr sz="2000">
                <a:solidFill>
                  <a:schemeClr val="accent1"/>
                </a:solidFill>
              </a:defRPr>
            </a:lvl3pPr>
            <a:lvl4pPr marL="1600200" indent="-228600">
              <a:spcBef>
                <a:spcPct val="20000"/>
              </a:spcBef>
              <a:buFont typeface="Arial"/>
              <a:buChar char="–"/>
              <a:defRPr sz="2000">
                <a:solidFill>
                  <a:schemeClr val="accent1"/>
                </a:solidFill>
              </a:defRPr>
            </a:lvl4pPr>
            <a:lvl5pPr marL="2057400" indent="-228600">
              <a:spcBef>
                <a:spcPct val="20000"/>
              </a:spcBef>
              <a:buFont typeface="Arial"/>
              <a:buChar char="»"/>
              <a:defRPr sz="2000">
                <a:solidFill>
                  <a:schemeClr val="accent1"/>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90000"/>
              </a:lnSpc>
            </a:pPr>
            <a:r>
              <a:rPr lang="en-US" sz="2400" b="1" dirty="0" smtClean="0"/>
              <a:t>Highlights</a:t>
            </a:r>
          </a:p>
          <a:p>
            <a:pPr lvl="1">
              <a:lnSpc>
                <a:spcPct val="90000"/>
              </a:lnSpc>
            </a:pPr>
            <a:r>
              <a:rPr lang="en-US" sz="1800" dirty="0" smtClean="0">
                <a:solidFill>
                  <a:schemeClr val="tx1"/>
                </a:solidFill>
              </a:rPr>
              <a:t>Proven platform for running multiple workloads on common, physical infrastructure</a:t>
            </a:r>
          </a:p>
          <a:p>
            <a:pPr lvl="1">
              <a:lnSpc>
                <a:spcPct val="90000"/>
              </a:lnSpc>
            </a:pPr>
            <a:r>
              <a:rPr lang="en-US" sz="1800" dirty="0" smtClean="0">
                <a:solidFill>
                  <a:schemeClr val="tx1"/>
                </a:solidFill>
              </a:rPr>
              <a:t>Deploy </a:t>
            </a:r>
            <a:r>
              <a:rPr lang="en-US" sz="1800" dirty="0" err="1" smtClean="0">
                <a:solidFill>
                  <a:schemeClr val="tx1"/>
                </a:solidFill>
              </a:rPr>
              <a:t>Hadoop</a:t>
            </a:r>
            <a:r>
              <a:rPr lang="en-US" sz="1800" dirty="0" smtClean="0">
                <a:solidFill>
                  <a:schemeClr val="tx1"/>
                </a:solidFill>
              </a:rPr>
              <a:t> and non-</a:t>
            </a:r>
            <a:r>
              <a:rPr lang="en-US" sz="1800" dirty="0" err="1" smtClean="0">
                <a:solidFill>
                  <a:schemeClr val="tx1"/>
                </a:solidFill>
              </a:rPr>
              <a:t>Hadoop</a:t>
            </a:r>
            <a:r>
              <a:rPr lang="en-US" sz="1800" dirty="0" smtClean="0">
                <a:solidFill>
                  <a:schemeClr val="tx1"/>
                </a:solidFill>
              </a:rPr>
              <a:t> with ultimate flexibility e.g. multiple </a:t>
            </a:r>
            <a:r>
              <a:rPr lang="en-US" sz="1800" dirty="0" err="1" smtClean="0">
                <a:solidFill>
                  <a:schemeClr val="tx1"/>
                </a:solidFill>
              </a:rPr>
              <a:t>Hadoop</a:t>
            </a:r>
            <a:r>
              <a:rPr lang="en-US" sz="1800" dirty="0">
                <a:solidFill>
                  <a:schemeClr val="tx1"/>
                </a:solidFill>
              </a:rPr>
              <a:t> </a:t>
            </a:r>
            <a:r>
              <a:rPr lang="en-US" sz="1800" dirty="0" smtClean="0">
                <a:solidFill>
                  <a:schemeClr val="tx1"/>
                </a:solidFill>
              </a:rPr>
              <a:t>clusters with </a:t>
            </a:r>
            <a:r>
              <a:rPr lang="en-US" sz="1800" b="1" i="1" dirty="0" smtClean="0">
                <a:solidFill>
                  <a:schemeClr val="tx1"/>
                </a:solidFill>
              </a:rPr>
              <a:t>elasticity</a:t>
            </a:r>
          </a:p>
          <a:p>
            <a:pPr lvl="1">
              <a:lnSpc>
                <a:spcPct val="90000"/>
              </a:lnSpc>
            </a:pPr>
            <a:r>
              <a:rPr lang="en-US" sz="1800" dirty="0" smtClean="0">
                <a:solidFill>
                  <a:schemeClr val="tx1"/>
                </a:solidFill>
              </a:rPr>
              <a:t>Enforce compute, memory &amp; storage quotas by tenant and/or sub-tenants</a:t>
            </a:r>
          </a:p>
          <a:p>
            <a:pPr lvl="1">
              <a:lnSpc>
                <a:spcPct val="90000"/>
              </a:lnSpc>
            </a:pPr>
            <a:r>
              <a:rPr lang="en-US" sz="1800" dirty="0" smtClean="0">
                <a:solidFill>
                  <a:schemeClr val="tx1"/>
                </a:solidFill>
              </a:rPr>
              <a:t>Leverage YARN for individual cluster resource management</a:t>
            </a:r>
          </a:p>
          <a:p>
            <a:pPr lvl="1">
              <a:lnSpc>
                <a:spcPct val="90000"/>
              </a:lnSpc>
            </a:pPr>
            <a:endParaRPr lang="en-US" sz="1800" dirty="0">
              <a:solidFill>
                <a:schemeClr val="tx1"/>
              </a:solidFill>
            </a:endParaRPr>
          </a:p>
          <a:p>
            <a:pPr>
              <a:lnSpc>
                <a:spcPct val="90000"/>
              </a:lnSpc>
            </a:pPr>
            <a:r>
              <a:rPr lang="en-US" sz="2400" b="1" dirty="0" smtClean="0"/>
              <a:t>Considerations</a:t>
            </a:r>
            <a:endParaRPr lang="en-US" sz="2400" b="1" dirty="0"/>
          </a:p>
          <a:p>
            <a:pPr lvl="1">
              <a:lnSpc>
                <a:spcPct val="90000"/>
              </a:lnSpc>
            </a:pPr>
            <a:r>
              <a:rPr lang="en-US" sz="1800" dirty="0" smtClean="0">
                <a:solidFill>
                  <a:schemeClr val="tx1"/>
                </a:solidFill>
              </a:rPr>
              <a:t>HDFS implementation matters – HDFS on VMDK vs. not</a:t>
            </a:r>
          </a:p>
          <a:p>
            <a:pPr lvl="1">
              <a:lnSpc>
                <a:spcPct val="90000"/>
              </a:lnSpc>
            </a:pPr>
            <a:r>
              <a:rPr lang="en-US" sz="1800" dirty="0" smtClean="0">
                <a:solidFill>
                  <a:schemeClr val="tx1"/>
                </a:solidFill>
              </a:rPr>
              <a:t>Vanilla virtualization I/O subsystem not optimized for Big Data</a:t>
            </a:r>
          </a:p>
          <a:p>
            <a:pPr lvl="1">
              <a:lnSpc>
                <a:spcPct val="90000"/>
              </a:lnSpc>
            </a:pPr>
            <a:r>
              <a:rPr lang="en-US" sz="1800" dirty="0" smtClean="0">
                <a:solidFill>
                  <a:schemeClr val="tx1"/>
                </a:solidFill>
              </a:rPr>
              <a:t>Guest OS (VM)</a:t>
            </a:r>
            <a:r>
              <a:rPr lang="en-US" sz="1800" dirty="0">
                <a:solidFill>
                  <a:schemeClr val="tx1"/>
                </a:solidFill>
              </a:rPr>
              <a:t> </a:t>
            </a:r>
            <a:r>
              <a:rPr lang="en-US" sz="1800" dirty="0" smtClean="0">
                <a:solidFill>
                  <a:schemeClr val="tx1"/>
                </a:solidFill>
              </a:rPr>
              <a:t>needs management (e.g. security patches)</a:t>
            </a:r>
          </a:p>
          <a:p>
            <a:pPr lvl="1">
              <a:lnSpc>
                <a:spcPct val="90000"/>
              </a:lnSpc>
            </a:pPr>
            <a:endParaRPr lang="en-US" sz="1800"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29600" y="69660"/>
            <a:ext cx="457200" cy="520890"/>
          </a:xfrm>
          <a:prstGeom prst="rect">
            <a:avLst/>
          </a:prstGeom>
        </p:spPr>
      </p:pic>
    </p:spTree>
    <p:extLst>
      <p:ext uri="{BB962C8B-B14F-4D97-AF65-F5344CB8AC3E}">
        <p14:creationId xmlns:p14="http://schemas.microsoft.com/office/powerpoint/2010/main" val="36402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Containers</a:t>
            </a:r>
            <a:endParaRPr lang="en-US" dirty="0"/>
          </a:p>
        </p:txBody>
      </p:sp>
      <p:sp>
        <p:nvSpPr>
          <p:cNvPr id="5" name="Content Placeholder 2"/>
          <p:cNvSpPr txBox="1">
            <a:spLocks/>
          </p:cNvSpPr>
          <p:nvPr/>
        </p:nvSpPr>
        <p:spPr>
          <a:xfrm>
            <a:off x="152400" y="821110"/>
            <a:ext cx="6705600" cy="4112840"/>
          </a:xfrm>
          <a:prstGeom prst="rect">
            <a:avLst/>
          </a:prstGeom>
        </p:spPr>
        <p:txBody>
          <a:bodyPr/>
          <a:lstStyle>
            <a:defPPr>
              <a:defRPr lang="en-US"/>
            </a:defPPr>
            <a:lvl1pPr marL="342900" indent="-342900">
              <a:spcBef>
                <a:spcPct val="20000"/>
              </a:spcBef>
              <a:buFont typeface="Arial"/>
              <a:buChar char="•"/>
              <a:defRPr sz="2000">
                <a:solidFill>
                  <a:srgbClr val="004875"/>
                </a:solidFill>
              </a:defRPr>
            </a:lvl1pPr>
            <a:lvl2pPr marL="742950" indent="-285750">
              <a:spcBef>
                <a:spcPct val="20000"/>
              </a:spcBef>
              <a:buFont typeface="Arial"/>
              <a:buChar char="–"/>
              <a:defRPr sz="2400">
                <a:solidFill>
                  <a:schemeClr val="accent1"/>
                </a:solidFill>
              </a:defRPr>
            </a:lvl2pPr>
            <a:lvl3pPr marL="1143000" indent="-228600">
              <a:spcBef>
                <a:spcPct val="20000"/>
              </a:spcBef>
              <a:buFont typeface="Arial"/>
              <a:buChar char="•"/>
              <a:defRPr sz="2000">
                <a:solidFill>
                  <a:schemeClr val="accent1"/>
                </a:solidFill>
              </a:defRPr>
            </a:lvl3pPr>
            <a:lvl4pPr marL="1600200" indent="-228600">
              <a:spcBef>
                <a:spcPct val="20000"/>
              </a:spcBef>
              <a:buFont typeface="Arial"/>
              <a:buChar char="–"/>
              <a:defRPr sz="2000">
                <a:solidFill>
                  <a:schemeClr val="accent1"/>
                </a:solidFill>
              </a:defRPr>
            </a:lvl4pPr>
            <a:lvl5pPr marL="2057400" indent="-228600">
              <a:spcBef>
                <a:spcPct val="20000"/>
              </a:spcBef>
              <a:buFont typeface="Arial"/>
              <a:buChar char="»"/>
              <a:defRPr sz="2000">
                <a:solidFill>
                  <a:schemeClr val="accent1"/>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90000"/>
              </a:lnSpc>
            </a:pPr>
            <a:r>
              <a:rPr lang="en-US" sz="2400" b="1" dirty="0" smtClean="0"/>
              <a:t>Highlights</a:t>
            </a:r>
          </a:p>
          <a:p>
            <a:pPr lvl="1">
              <a:lnSpc>
                <a:spcPct val="90000"/>
              </a:lnSpc>
            </a:pPr>
            <a:r>
              <a:rPr lang="en-US" sz="1800" dirty="0" smtClean="0">
                <a:solidFill>
                  <a:schemeClr val="tx1"/>
                </a:solidFill>
              </a:rPr>
              <a:t>Hyper lightweight OS virtualization (no Guest OS)</a:t>
            </a:r>
          </a:p>
          <a:p>
            <a:pPr lvl="1">
              <a:lnSpc>
                <a:spcPct val="90000"/>
              </a:lnSpc>
            </a:pPr>
            <a:r>
              <a:rPr lang="en-US" sz="1800" dirty="0" smtClean="0">
                <a:solidFill>
                  <a:schemeClr val="tx1"/>
                </a:solidFill>
              </a:rPr>
              <a:t>Rapid adoption by enterprises for web/mobile app packaging</a:t>
            </a:r>
          </a:p>
          <a:p>
            <a:pPr lvl="1">
              <a:lnSpc>
                <a:spcPct val="90000"/>
              </a:lnSpc>
            </a:pPr>
            <a:r>
              <a:rPr lang="en-US" sz="1800" dirty="0" smtClean="0">
                <a:solidFill>
                  <a:schemeClr val="tx1"/>
                </a:solidFill>
              </a:rPr>
              <a:t>Deploy </a:t>
            </a:r>
            <a:r>
              <a:rPr lang="en-US" sz="1800" dirty="0" err="1" smtClean="0">
                <a:solidFill>
                  <a:schemeClr val="tx1"/>
                </a:solidFill>
              </a:rPr>
              <a:t>Hadoop</a:t>
            </a:r>
            <a:r>
              <a:rPr lang="en-US" sz="1800" dirty="0">
                <a:solidFill>
                  <a:schemeClr val="tx1"/>
                </a:solidFill>
              </a:rPr>
              <a:t>/</a:t>
            </a:r>
            <a:r>
              <a:rPr lang="en-US" sz="1800" dirty="0" smtClean="0">
                <a:solidFill>
                  <a:schemeClr val="tx1"/>
                </a:solidFill>
              </a:rPr>
              <a:t>non-</a:t>
            </a:r>
            <a:r>
              <a:rPr lang="en-US" sz="1800" dirty="0" err="1" smtClean="0">
                <a:solidFill>
                  <a:schemeClr val="tx1"/>
                </a:solidFill>
              </a:rPr>
              <a:t>Hadoop</a:t>
            </a:r>
            <a:r>
              <a:rPr lang="en-US" sz="1800" dirty="0" smtClean="0">
                <a:solidFill>
                  <a:schemeClr val="tx1"/>
                </a:solidFill>
              </a:rPr>
              <a:t> (e.g. multiple </a:t>
            </a:r>
            <a:r>
              <a:rPr lang="en-US" sz="1800" dirty="0" err="1" smtClean="0">
                <a:solidFill>
                  <a:schemeClr val="tx1"/>
                </a:solidFill>
              </a:rPr>
              <a:t>Hadoop</a:t>
            </a:r>
            <a:r>
              <a:rPr lang="en-US" sz="1800" dirty="0" smtClean="0">
                <a:solidFill>
                  <a:schemeClr val="tx1"/>
                </a:solidFill>
              </a:rPr>
              <a:t> clusters) with </a:t>
            </a:r>
            <a:r>
              <a:rPr lang="en-US" sz="1800" b="1" i="1" dirty="0" smtClean="0">
                <a:solidFill>
                  <a:schemeClr val="tx1"/>
                </a:solidFill>
              </a:rPr>
              <a:t>elasticity</a:t>
            </a:r>
            <a:r>
              <a:rPr lang="en-US" sz="1800" dirty="0" smtClean="0">
                <a:solidFill>
                  <a:schemeClr val="tx1"/>
                </a:solidFill>
              </a:rPr>
              <a:t> </a:t>
            </a:r>
          </a:p>
          <a:p>
            <a:pPr lvl="1">
              <a:lnSpc>
                <a:spcPct val="90000"/>
              </a:lnSpc>
            </a:pPr>
            <a:r>
              <a:rPr lang="en-US" sz="1800" dirty="0" smtClean="0">
                <a:solidFill>
                  <a:schemeClr val="tx1"/>
                </a:solidFill>
              </a:rPr>
              <a:t>Packaging and deployment is elegant (e.g. </a:t>
            </a:r>
            <a:r>
              <a:rPr lang="en-US" sz="1800" dirty="0" err="1" smtClean="0">
                <a:solidFill>
                  <a:schemeClr val="tx1"/>
                </a:solidFill>
              </a:rPr>
              <a:t>Docker</a:t>
            </a:r>
            <a:r>
              <a:rPr lang="en-US" sz="1800" dirty="0" smtClean="0">
                <a:solidFill>
                  <a:schemeClr val="tx1"/>
                </a:solidFill>
              </a:rPr>
              <a:t> file)</a:t>
            </a:r>
          </a:p>
          <a:p>
            <a:pPr lvl="1">
              <a:lnSpc>
                <a:spcPct val="90000"/>
              </a:lnSpc>
            </a:pPr>
            <a:r>
              <a:rPr lang="en-US" sz="1800" dirty="0" smtClean="0">
                <a:solidFill>
                  <a:schemeClr val="tx1"/>
                </a:solidFill>
              </a:rPr>
              <a:t>Leverage YARN for cluster resource management</a:t>
            </a:r>
          </a:p>
          <a:p>
            <a:pPr lvl="1">
              <a:lnSpc>
                <a:spcPct val="90000"/>
              </a:lnSpc>
            </a:pPr>
            <a:endParaRPr lang="en-US" sz="1800" dirty="0">
              <a:solidFill>
                <a:schemeClr val="tx1"/>
              </a:solidFill>
            </a:endParaRPr>
          </a:p>
          <a:p>
            <a:pPr>
              <a:lnSpc>
                <a:spcPct val="90000"/>
              </a:lnSpc>
            </a:pPr>
            <a:r>
              <a:rPr lang="en-US" sz="2400" b="1" dirty="0" smtClean="0"/>
              <a:t>Considerations</a:t>
            </a:r>
            <a:endParaRPr lang="en-US" sz="1800" dirty="0" smtClean="0">
              <a:solidFill>
                <a:schemeClr val="tx1"/>
              </a:solidFill>
            </a:endParaRPr>
          </a:p>
          <a:p>
            <a:pPr lvl="1">
              <a:lnSpc>
                <a:spcPct val="90000"/>
              </a:lnSpc>
            </a:pPr>
            <a:r>
              <a:rPr lang="en-US" sz="1800" dirty="0" smtClean="0">
                <a:solidFill>
                  <a:schemeClr val="tx1"/>
                </a:solidFill>
              </a:rPr>
              <a:t>Container management is emerging – focused on web apps</a:t>
            </a:r>
          </a:p>
          <a:p>
            <a:pPr lvl="1">
              <a:lnSpc>
                <a:spcPct val="90000"/>
              </a:lnSpc>
            </a:pPr>
            <a:r>
              <a:rPr lang="en-US" sz="1800" dirty="0" smtClean="0">
                <a:solidFill>
                  <a:schemeClr val="tx1"/>
                </a:solidFill>
              </a:rPr>
              <a:t>Big Data brings unique networking, storage and security requirements; Significant DIY even with open source tech</a:t>
            </a:r>
          </a:p>
          <a:p>
            <a:pPr lvl="1">
              <a:lnSpc>
                <a:spcPct val="90000"/>
              </a:lnSpc>
            </a:pPr>
            <a:r>
              <a:rPr lang="en-US" sz="1800" dirty="0" smtClean="0">
                <a:solidFill>
                  <a:schemeClr val="tx1"/>
                </a:solidFill>
              </a:rPr>
              <a:t>Still a developer toolkit, management layers still emerging</a:t>
            </a:r>
          </a:p>
          <a:p>
            <a:pPr lvl="1">
              <a:lnSpc>
                <a:spcPct val="90000"/>
              </a:lnSpc>
            </a:pPr>
            <a:endParaRPr lang="en-US" sz="1800" dirty="0">
              <a:solidFill>
                <a:schemeClr val="tx1"/>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78800" y="176950"/>
            <a:ext cx="533400" cy="427145"/>
          </a:xfrm>
          <a:prstGeom prst="rect">
            <a:avLst/>
          </a:prstGeom>
        </p:spPr>
      </p:pic>
    </p:spTree>
    <p:extLst>
      <p:ext uri="{BB962C8B-B14F-4D97-AF65-F5344CB8AC3E}">
        <p14:creationId xmlns:p14="http://schemas.microsoft.com/office/powerpoint/2010/main" val="354005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Mesos</a:t>
            </a:r>
            <a:endParaRPr lang="en-US" dirty="0"/>
          </a:p>
        </p:txBody>
      </p:sp>
      <p:sp>
        <p:nvSpPr>
          <p:cNvPr id="5" name="Content Placeholder 2"/>
          <p:cNvSpPr txBox="1">
            <a:spLocks/>
          </p:cNvSpPr>
          <p:nvPr/>
        </p:nvSpPr>
        <p:spPr>
          <a:xfrm>
            <a:off x="152400" y="821110"/>
            <a:ext cx="6705600" cy="3198440"/>
          </a:xfrm>
          <a:prstGeom prst="rect">
            <a:avLst/>
          </a:prstGeom>
        </p:spPr>
        <p:txBody>
          <a:bodyPr/>
          <a:lstStyle>
            <a:defPPr>
              <a:defRPr lang="en-US"/>
            </a:defPPr>
            <a:lvl1pPr marL="342900" indent="-342900">
              <a:spcBef>
                <a:spcPct val="20000"/>
              </a:spcBef>
              <a:buFont typeface="Arial"/>
              <a:buChar char="•"/>
              <a:defRPr sz="2000">
                <a:solidFill>
                  <a:srgbClr val="004875"/>
                </a:solidFill>
              </a:defRPr>
            </a:lvl1pPr>
            <a:lvl2pPr marL="742950" indent="-285750">
              <a:spcBef>
                <a:spcPct val="20000"/>
              </a:spcBef>
              <a:buFont typeface="Arial"/>
              <a:buChar char="–"/>
              <a:defRPr sz="2400">
                <a:solidFill>
                  <a:schemeClr val="accent1"/>
                </a:solidFill>
              </a:defRPr>
            </a:lvl2pPr>
            <a:lvl3pPr marL="1143000" indent="-228600">
              <a:spcBef>
                <a:spcPct val="20000"/>
              </a:spcBef>
              <a:buFont typeface="Arial"/>
              <a:buChar char="•"/>
              <a:defRPr sz="2000">
                <a:solidFill>
                  <a:schemeClr val="accent1"/>
                </a:solidFill>
              </a:defRPr>
            </a:lvl3pPr>
            <a:lvl4pPr marL="1600200" indent="-228600">
              <a:spcBef>
                <a:spcPct val="20000"/>
              </a:spcBef>
              <a:buFont typeface="Arial"/>
              <a:buChar char="–"/>
              <a:defRPr sz="2000">
                <a:solidFill>
                  <a:schemeClr val="accent1"/>
                </a:solidFill>
              </a:defRPr>
            </a:lvl4pPr>
            <a:lvl5pPr marL="2057400" indent="-228600">
              <a:spcBef>
                <a:spcPct val="20000"/>
              </a:spcBef>
              <a:buFont typeface="Arial"/>
              <a:buChar char="»"/>
              <a:defRPr sz="2000">
                <a:solidFill>
                  <a:schemeClr val="accent1"/>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90000"/>
              </a:lnSpc>
            </a:pPr>
            <a:r>
              <a:rPr lang="en-US" sz="2400" b="1" dirty="0" smtClean="0"/>
              <a:t>Highlights</a:t>
            </a:r>
          </a:p>
          <a:p>
            <a:pPr lvl="1">
              <a:lnSpc>
                <a:spcPct val="90000"/>
              </a:lnSpc>
            </a:pPr>
            <a:r>
              <a:rPr lang="en-US" sz="1800" dirty="0" smtClean="0">
                <a:solidFill>
                  <a:schemeClr val="tx1"/>
                </a:solidFill>
              </a:rPr>
              <a:t>Positioned as Data Center OS – used by Twitter</a:t>
            </a:r>
          </a:p>
          <a:p>
            <a:pPr lvl="1">
              <a:lnSpc>
                <a:spcPct val="90000"/>
              </a:lnSpc>
            </a:pPr>
            <a:r>
              <a:rPr lang="en-US" sz="1800" dirty="0" smtClean="0">
                <a:solidFill>
                  <a:schemeClr val="tx1"/>
                </a:solidFill>
              </a:rPr>
              <a:t>Higher order resource </a:t>
            </a:r>
            <a:r>
              <a:rPr lang="en-US" sz="1800" dirty="0" err="1" smtClean="0">
                <a:solidFill>
                  <a:schemeClr val="tx1"/>
                </a:solidFill>
              </a:rPr>
              <a:t>mgmt</a:t>
            </a:r>
            <a:r>
              <a:rPr lang="en-US" sz="1800" dirty="0" smtClean="0">
                <a:solidFill>
                  <a:schemeClr val="tx1"/>
                </a:solidFill>
              </a:rPr>
              <a:t> framework compared to YARN </a:t>
            </a:r>
          </a:p>
          <a:p>
            <a:pPr lvl="1">
              <a:lnSpc>
                <a:spcPct val="90000"/>
              </a:lnSpc>
            </a:pPr>
            <a:r>
              <a:rPr lang="en-US" sz="1800" dirty="0" smtClean="0">
                <a:solidFill>
                  <a:schemeClr val="tx1"/>
                </a:solidFill>
              </a:rPr>
              <a:t>Supports </a:t>
            </a:r>
            <a:r>
              <a:rPr lang="en-US" sz="1800" dirty="0" err="1" smtClean="0">
                <a:solidFill>
                  <a:schemeClr val="tx1"/>
                </a:solidFill>
              </a:rPr>
              <a:t>Hadoop</a:t>
            </a:r>
            <a:r>
              <a:rPr lang="en-US" sz="1800" dirty="0" smtClean="0">
                <a:solidFill>
                  <a:schemeClr val="tx1"/>
                </a:solidFill>
              </a:rPr>
              <a:t>*, Spark* and </a:t>
            </a:r>
            <a:r>
              <a:rPr lang="en-US" sz="1800" dirty="0" err="1" smtClean="0">
                <a:solidFill>
                  <a:schemeClr val="tx1"/>
                </a:solidFill>
              </a:rPr>
              <a:t>noSQL</a:t>
            </a:r>
            <a:r>
              <a:rPr lang="en-US" sz="1800" dirty="0" smtClean="0">
                <a:solidFill>
                  <a:schemeClr val="tx1"/>
                </a:solidFill>
              </a:rPr>
              <a:t> platforms</a:t>
            </a:r>
          </a:p>
          <a:p>
            <a:pPr lvl="1">
              <a:lnSpc>
                <a:spcPct val="90000"/>
              </a:lnSpc>
            </a:pPr>
            <a:endParaRPr lang="en-US" sz="1800" dirty="0">
              <a:solidFill>
                <a:schemeClr val="tx1"/>
              </a:solidFill>
            </a:endParaRPr>
          </a:p>
          <a:p>
            <a:pPr>
              <a:lnSpc>
                <a:spcPct val="90000"/>
              </a:lnSpc>
            </a:pPr>
            <a:r>
              <a:rPr lang="en-US" sz="2400" b="1" dirty="0" smtClean="0"/>
              <a:t>Considerations</a:t>
            </a:r>
            <a:endParaRPr lang="en-US" sz="2400" b="1" dirty="0"/>
          </a:p>
          <a:p>
            <a:pPr lvl="1">
              <a:lnSpc>
                <a:spcPct val="90000"/>
              </a:lnSpc>
            </a:pPr>
            <a:r>
              <a:rPr lang="en-US" sz="1800" dirty="0" smtClean="0">
                <a:solidFill>
                  <a:schemeClr val="tx1"/>
                </a:solidFill>
              </a:rPr>
              <a:t>Distributed platforms will need to be modified (e.g. </a:t>
            </a:r>
            <a:r>
              <a:rPr lang="en-US" sz="1800" dirty="0" err="1" smtClean="0">
                <a:solidFill>
                  <a:schemeClr val="tx1"/>
                </a:solidFill>
              </a:rPr>
              <a:t>Hadoop</a:t>
            </a:r>
            <a:r>
              <a:rPr lang="en-US" sz="1800" dirty="0" smtClean="0">
                <a:solidFill>
                  <a:schemeClr val="tx1"/>
                </a:solidFill>
              </a:rPr>
              <a:t>, Spark) to use </a:t>
            </a:r>
            <a:r>
              <a:rPr lang="en-US" sz="1800" dirty="0" err="1" smtClean="0">
                <a:solidFill>
                  <a:schemeClr val="tx1"/>
                </a:solidFill>
              </a:rPr>
              <a:t>Mesos</a:t>
            </a:r>
            <a:endParaRPr lang="en-US" sz="1800" dirty="0" smtClean="0">
              <a:solidFill>
                <a:schemeClr val="tx1"/>
              </a:solidFill>
            </a:endParaRPr>
          </a:p>
          <a:p>
            <a:pPr lvl="1">
              <a:lnSpc>
                <a:spcPct val="90000"/>
              </a:lnSpc>
            </a:pPr>
            <a:r>
              <a:rPr lang="en-US" sz="1800" dirty="0" smtClean="0">
                <a:solidFill>
                  <a:schemeClr val="tx1"/>
                </a:solidFill>
              </a:rPr>
              <a:t>Focus shifting to public cloud &amp; container management</a:t>
            </a:r>
          </a:p>
          <a:p>
            <a:pPr lvl="1">
              <a:lnSpc>
                <a:spcPct val="90000"/>
              </a:lnSpc>
            </a:pPr>
            <a:r>
              <a:rPr lang="en-US" sz="1800" dirty="0" smtClean="0">
                <a:solidFill>
                  <a:schemeClr val="tx1"/>
                </a:solidFill>
              </a:rPr>
              <a:t>DIY platform with limited documentation</a:t>
            </a:r>
          </a:p>
          <a:p>
            <a:pPr lvl="1">
              <a:lnSpc>
                <a:spcPct val="90000"/>
              </a:lnSpc>
            </a:pPr>
            <a:endParaRPr lang="en-US" sz="1800" dirty="0">
              <a:solidFill>
                <a:schemeClr val="tx1"/>
              </a:solidFill>
            </a:endParaRPr>
          </a:p>
        </p:txBody>
      </p:sp>
      <p:sp>
        <p:nvSpPr>
          <p:cNvPr id="3" name="TextBox 2"/>
          <p:cNvSpPr txBox="1"/>
          <p:nvPr/>
        </p:nvSpPr>
        <p:spPr>
          <a:xfrm>
            <a:off x="304800" y="4400550"/>
            <a:ext cx="6019800" cy="584776"/>
          </a:xfrm>
          <a:prstGeom prst="rect">
            <a:avLst/>
          </a:prstGeom>
          <a:noFill/>
        </p:spPr>
        <p:txBody>
          <a:bodyPr wrap="square" rtlCol="0">
            <a:spAutoFit/>
          </a:bodyPr>
          <a:lstStyle/>
          <a:p>
            <a:pPr marL="285750" indent="-285750">
              <a:buFont typeface="Lucida Grande"/>
              <a:buChar char="*"/>
            </a:pPr>
            <a:r>
              <a:rPr lang="en-US" sz="1600" dirty="0" smtClean="0"/>
              <a:t>Demonstrated support is for </a:t>
            </a:r>
            <a:r>
              <a:rPr lang="en-US" sz="1600" dirty="0" err="1" smtClean="0"/>
              <a:t>Hadoop</a:t>
            </a:r>
            <a:r>
              <a:rPr lang="en-US" sz="1600" dirty="0" smtClean="0"/>
              <a:t> MRv1; </a:t>
            </a:r>
          </a:p>
          <a:p>
            <a:pPr marL="285750" indent="-285750">
              <a:buFont typeface="Lucida Grande"/>
              <a:buChar char="*"/>
            </a:pPr>
            <a:r>
              <a:rPr lang="en-US" sz="1600" dirty="0" smtClean="0"/>
              <a:t>Project Myriad (incubating) runs </a:t>
            </a:r>
            <a:r>
              <a:rPr lang="en-US" sz="1600" dirty="0" err="1" smtClean="0"/>
              <a:t>Hadoop</a:t>
            </a:r>
            <a:r>
              <a:rPr lang="en-US" sz="1600" dirty="0" smtClean="0"/>
              <a:t> YARN clusters on </a:t>
            </a:r>
            <a:r>
              <a:rPr lang="en-US" sz="1600" dirty="0" err="1" smtClean="0"/>
              <a:t>Mesos</a:t>
            </a:r>
            <a:endParaRPr lang="en-US" sz="1600" dirty="0"/>
          </a:p>
        </p:txBody>
      </p:sp>
    </p:spTree>
    <p:extLst>
      <p:ext uri="{BB962C8B-B14F-4D97-AF65-F5344CB8AC3E}">
        <p14:creationId xmlns:p14="http://schemas.microsoft.com/office/powerpoint/2010/main" val="264745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VMs, Containers, &amp; </a:t>
            </a:r>
            <a:r>
              <a:rPr lang="en-US" dirty="0" err="1" smtClean="0"/>
              <a:t>Mesos</a:t>
            </a:r>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91182" y="13972"/>
            <a:ext cx="626533" cy="601206"/>
          </a:xfrm>
          <a:prstGeom prst="rect">
            <a:avLst/>
          </a:prstGeom>
        </p:spPr>
      </p:pic>
      <p:sp>
        <p:nvSpPr>
          <p:cNvPr id="5" name="Content Placeholder 2"/>
          <p:cNvSpPr txBox="1">
            <a:spLocks/>
          </p:cNvSpPr>
          <p:nvPr/>
        </p:nvSpPr>
        <p:spPr>
          <a:xfrm>
            <a:off x="278776" y="821110"/>
            <a:ext cx="8865224" cy="3960440"/>
          </a:xfrm>
          <a:prstGeom prst="rect">
            <a:avLst/>
          </a:prstGeom>
        </p:spPr>
        <p:txBody>
          <a:bodyPr/>
          <a:lstStyle>
            <a:defPPr>
              <a:defRPr lang="en-US"/>
            </a:defPPr>
            <a:lvl1pPr marL="342900" indent="-342900">
              <a:spcBef>
                <a:spcPct val="20000"/>
              </a:spcBef>
              <a:buFont typeface="Arial"/>
              <a:buChar char="•"/>
              <a:defRPr sz="2000">
                <a:solidFill>
                  <a:srgbClr val="004875"/>
                </a:solidFill>
              </a:defRPr>
            </a:lvl1pPr>
            <a:lvl2pPr marL="742950" indent="-285750">
              <a:spcBef>
                <a:spcPct val="20000"/>
              </a:spcBef>
              <a:buFont typeface="Arial"/>
              <a:buChar char="–"/>
              <a:defRPr sz="2400">
                <a:solidFill>
                  <a:schemeClr val="accent1"/>
                </a:solidFill>
              </a:defRPr>
            </a:lvl2pPr>
            <a:lvl3pPr marL="1143000" indent="-228600">
              <a:spcBef>
                <a:spcPct val="20000"/>
              </a:spcBef>
              <a:buFont typeface="Arial"/>
              <a:buChar char="•"/>
              <a:defRPr sz="2000">
                <a:solidFill>
                  <a:schemeClr val="accent1"/>
                </a:solidFill>
              </a:defRPr>
            </a:lvl3pPr>
            <a:lvl4pPr marL="1600200" indent="-228600">
              <a:spcBef>
                <a:spcPct val="20000"/>
              </a:spcBef>
              <a:buFont typeface="Arial"/>
              <a:buChar char="–"/>
              <a:defRPr sz="2000">
                <a:solidFill>
                  <a:schemeClr val="accent1"/>
                </a:solidFill>
              </a:defRPr>
            </a:lvl4pPr>
            <a:lvl5pPr marL="2057400" indent="-228600">
              <a:spcBef>
                <a:spcPct val="20000"/>
              </a:spcBef>
              <a:buFont typeface="Arial"/>
              <a:buChar char="»"/>
              <a:defRPr sz="2000">
                <a:solidFill>
                  <a:schemeClr val="accent1"/>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nSpc>
                <a:spcPct val="90000"/>
              </a:lnSpc>
              <a:buFont typeface="Wingdings" charset="2"/>
              <a:buChar char="ü"/>
            </a:pPr>
            <a:r>
              <a:rPr lang="en-US" sz="1800" dirty="0"/>
              <a:t>Multiple lines of business (i.e. tenants)</a:t>
            </a:r>
          </a:p>
          <a:p>
            <a:pPr>
              <a:lnSpc>
                <a:spcPct val="90000"/>
              </a:lnSpc>
              <a:buFont typeface="Wingdings" charset="2"/>
              <a:buChar char="ü"/>
            </a:pPr>
            <a:endParaRPr lang="en-US" sz="1800" dirty="0"/>
          </a:p>
          <a:p>
            <a:pPr>
              <a:lnSpc>
                <a:spcPct val="90000"/>
              </a:lnSpc>
              <a:buFont typeface="Wingdings" charset="2"/>
              <a:buChar char="ü"/>
            </a:pPr>
            <a:r>
              <a:rPr lang="en-US" sz="1800" b="1" dirty="0" smtClean="0">
                <a:solidFill>
                  <a:schemeClr val="tx1"/>
                </a:solidFill>
              </a:rPr>
              <a:t>Multiple </a:t>
            </a:r>
            <a:r>
              <a:rPr lang="en-US" sz="1800" b="1" dirty="0">
                <a:solidFill>
                  <a:schemeClr val="tx1"/>
                </a:solidFill>
              </a:rPr>
              <a:t>distribution/application versions </a:t>
            </a:r>
            <a:r>
              <a:rPr lang="en-US" sz="1800" b="1" dirty="0" smtClean="0">
                <a:solidFill>
                  <a:schemeClr val="tx1"/>
                </a:solidFill>
              </a:rPr>
              <a:t>concurrently (e.g. </a:t>
            </a:r>
            <a:r>
              <a:rPr lang="en-US" sz="1800" b="1" dirty="0" err="1" smtClean="0">
                <a:solidFill>
                  <a:schemeClr val="tx1"/>
                </a:solidFill>
              </a:rPr>
              <a:t>Dev</a:t>
            </a:r>
            <a:r>
              <a:rPr lang="en-US" sz="1800" b="1" dirty="0" smtClean="0">
                <a:solidFill>
                  <a:schemeClr val="tx1"/>
                </a:solidFill>
              </a:rPr>
              <a:t>/Test &amp; Prod)</a:t>
            </a:r>
            <a:endParaRPr lang="en-US" sz="1800" dirty="0">
              <a:solidFill>
                <a:schemeClr val="tx1"/>
              </a:solidFill>
            </a:endParaRPr>
          </a:p>
          <a:p>
            <a:pPr>
              <a:lnSpc>
                <a:spcPct val="90000"/>
              </a:lnSpc>
              <a:buFont typeface="Wingdings" charset="2"/>
              <a:buChar char="ü"/>
            </a:pPr>
            <a:endParaRPr lang="en-US" sz="1800" dirty="0"/>
          </a:p>
          <a:p>
            <a:pPr>
              <a:lnSpc>
                <a:spcPct val="90000"/>
              </a:lnSpc>
              <a:buFont typeface="Wingdings" charset="2"/>
              <a:buChar char="ü"/>
            </a:pPr>
            <a:r>
              <a:rPr lang="en-US" sz="1800" dirty="0"/>
              <a:t>Multiple concurrent </a:t>
            </a:r>
            <a:r>
              <a:rPr lang="en-US" sz="1800" dirty="0" smtClean="0"/>
              <a:t>jobs </a:t>
            </a:r>
            <a:r>
              <a:rPr lang="en-US" sz="1800" dirty="0"/>
              <a:t>across and/or within tenants </a:t>
            </a:r>
            <a:endParaRPr lang="en-US" sz="1800" dirty="0" smtClean="0"/>
          </a:p>
          <a:p>
            <a:pPr marL="0" indent="0">
              <a:lnSpc>
                <a:spcPct val="90000"/>
              </a:lnSpc>
              <a:buNone/>
            </a:pPr>
            <a:endParaRPr lang="en-US" sz="1800" dirty="0"/>
          </a:p>
          <a:p>
            <a:pPr>
              <a:lnSpc>
                <a:spcPct val="90000"/>
              </a:lnSpc>
              <a:buFont typeface="Wingdings" charset="2"/>
              <a:buChar char="ü"/>
            </a:pPr>
            <a:r>
              <a:rPr lang="en-US" sz="1800" b="1" dirty="0" smtClean="0"/>
              <a:t>Multiple </a:t>
            </a:r>
            <a:r>
              <a:rPr lang="en-US" sz="1800" b="1" dirty="0"/>
              <a:t>application workloads of different types (</a:t>
            </a:r>
            <a:r>
              <a:rPr lang="en-US" sz="1800" b="1" dirty="0" err="1"/>
              <a:t>Hadoop</a:t>
            </a:r>
            <a:r>
              <a:rPr lang="en-US" sz="1800" b="1" dirty="0"/>
              <a:t> and non-</a:t>
            </a:r>
            <a:r>
              <a:rPr lang="en-US" sz="1800" b="1" dirty="0" err="1"/>
              <a:t>Hadoop</a:t>
            </a:r>
            <a:r>
              <a:rPr lang="en-US" sz="1800" b="1" dirty="0"/>
              <a:t>)</a:t>
            </a:r>
            <a:r>
              <a:rPr lang="en-US" sz="1800" b="1" dirty="0">
                <a:solidFill>
                  <a:srgbClr val="FF0000"/>
                </a:solidFill>
              </a:rPr>
              <a:t> </a:t>
            </a:r>
          </a:p>
          <a:p>
            <a:pPr marL="0" indent="0">
              <a:lnSpc>
                <a:spcPct val="90000"/>
              </a:lnSpc>
              <a:buNone/>
            </a:pPr>
            <a:r>
              <a:rPr lang="en-US" sz="1800" b="1" dirty="0">
                <a:solidFill>
                  <a:schemeClr val="accent1"/>
                </a:solidFill>
              </a:rPr>
              <a:t> </a:t>
            </a:r>
            <a:r>
              <a:rPr lang="en-US" sz="1800" b="1" dirty="0" smtClean="0">
                <a:solidFill>
                  <a:schemeClr val="accent1"/>
                </a:solidFill>
              </a:rPr>
              <a:t>      Security </a:t>
            </a:r>
            <a:r>
              <a:rPr lang="en-US" sz="1800" b="1" dirty="0">
                <a:solidFill>
                  <a:schemeClr val="accent1"/>
                </a:solidFill>
              </a:rPr>
              <a:t>isolation between tenants (compute </a:t>
            </a:r>
            <a:r>
              <a:rPr lang="en-US" sz="1800" b="1" dirty="0" smtClean="0">
                <a:solidFill>
                  <a:schemeClr val="accent1"/>
                </a:solidFill>
              </a:rPr>
              <a:t>&amp; data):</a:t>
            </a:r>
            <a:r>
              <a:rPr lang="en-US" sz="1800" b="1" dirty="0" smtClean="0">
                <a:solidFill>
                  <a:schemeClr val="accent1"/>
                </a:solidFill>
                <a:sym typeface="Wingdings"/>
              </a:rPr>
              <a:t> </a:t>
            </a:r>
            <a:r>
              <a:rPr lang="en-US" sz="1600" b="1" u="sng" dirty="0" smtClean="0">
                <a:solidFill>
                  <a:schemeClr val="accent1"/>
                </a:solidFill>
                <a:sym typeface="Wingdings"/>
              </a:rPr>
              <a:t>let’s discuss; implementation matters</a:t>
            </a:r>
            <a:endParaRPr lang="en-US" sz="1600" b="1" u="sng" dirty="0" smtClean="0">
              <a:solidFill>
                <a:schemeClr val="accent1"/>
              </a:solidFill>
            </a:endParaRPr>
          </a:p>
          <a:p>
            <a:pPr>
              <a:lnSpc>
                <a:spcPct val="90000"/>
              </a:lnSpc>
              <a:buFont typeface="Wingdings" charset="2"/>
              <a:buChar char="ü"/>
            </a:pPr>
            <a:endParaRPr lang="en-US" sz="1800" dirty="0"/>
          </a:p>
          <a:p>
            <a:pPr>
              <a:lnSpc>
                <a:spcPct val="90000"/>
              </a:lnSpc>
              <a:buFont typeface="Wingdings" charset="2"/>
              <a:buChar char="ü"/>
            </a:pPr>
            <a:r>
              <a:rPr lang="en-US" sz="1800" dirty="0"/>
              <a:t>Multiple service level guarantees by tenant and/or application workload</a:t>
            </a:r>
          </a:p>
        </p:txBody>
      </p:sp>
    </p:spTree>
    <p:extLst>
      <p:ext uri="{BB962C8B-B14F-4D97-AF65-F5344CB8AC3E}">
        <p14:creationId xmlns:p14="http://schemas.microsoft.com/office/powerpoint/2010/main" val="64918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Customer Data Points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59250893"/>
              </p:ext>
            </p:extLst>
          </p:nvPr>
        </p:nvGraphicFramePr>
        <p:xfrm>
          <a:off x="228600" y="852110"/>
          <a:ext cx="8686799" cy="4211320"/>
        </p:xfrm>
        <a:graphic>
          <a:graphicData uri="http://schemas.openxmlformats.org/drawingml/2006/table">
            <a:tbl>
              <a:tblPr firstRow="1" bandRow="1">
                <a:tableStyleId>{00A15C55-8517-42AA-B614-E9B94910E393}</a:tableStyleId>
              </a:tblPr>
              <a:tblGrid>
                <a:gridCol w="457200"/>
                <a:gridCol w="1905000"/>
                <a:gridCol w="3048000"/>
                <a:gridCol w="3276599"/>
              </a:tblGrid>
              <a:tr h="370840">
                <a:tc>
                  <a:txBody>
                    <a:bodyPr/>
                    <a:lstStyle/>
                    <a:p>
                      <a:r>
                        <a:rPr lang="en-US" dirty="0" smtClean="0"/>
                        <a:t>No</a:t>
                      </a:r>
                      <a:endParaRPr lang="en-US" dirty="0"/>
                    </a:p>
                  </a:txBody>
                  <a:tcPr/>
                </a:tc>
                <a:tc>
                  <a:txBody>
                    <a:bodyPr/>
                    <a:lstStyle/>
                    <a:p>
                      <a:r>
                        <a:rPr lang="en-US" dirty="0" smtClean="0"/>
                        <a:t>Customer</a:t>
                      </a:r>
                      <a:endParaRPr lang="en-US" dirty="0"/>
                    </a:p>
                  </a:txBody>
                  <a:tcPr/>
                </a:tc>
                <a:tc>
                  <a:txBody>
                    <a:bodyPr/>
                    <a:lstStyle/>
                    <a:p>
                      <a:r>
                        <a:rPr lang="en-US" dirty="0" smtClean="0"/>
                        <a:t>From</a:t>
                      </a:r>
                      <a:endParaRPr lang="en-US" dirty="0"/>
                    </a:p>
                  </a:txBody>
                  <a:tcPr/>
                </a:tc>
                <a:tc>
                  <a:txBody>
                    <a:bodyPr/>
                    <a:lstStyle/>
                    <a:p>
                      <a:r>
                        <a:rPr lang="en-US" dirty="0" smtClean="0"/>
                        <a:t>To</a:t>
                      </a:r>
                      <a:endParaRPr lang="en-US" dirty="0"/>
                    </a:p>
                  </a:txBody>
                  <a:tcPr/>
                </a:tc>
              </a:tr>
              <a:tr h="370840">
                <a:tc>
                  <a:txBody>
                    <a:bodyPr/>
                    <a:lstStyle/>
                    <a:p>
                      <a:r>
                        <a:rPr lang="en-US" dirty="0" smtClean="0"/>
                        <a:t>1</a:t>
                      </a:r>
                      <a:endParaRPr lang="en-US" dirty="0"/>
                    </a:p>
                  </a:txBody>
                  <a:tcPr/>
                </a:tc>
                <a:tc>
                  <a:txBody>
                    <a:bodyPr/>
                    <a:lstStyle/>
                    <a:p>
                      <a:r>
                        <a:rPr lang="en-US" sz="1800" dirty="0" smtClean="0"/>
                        <a:t>Predictive</a:t>
                      </a:r>
                      <a:r>
                        <a:rPr lang="en-US" sz="1800" baseline="0" dirty="0" smtClean="0"/>
                        <a:t> Ad Tech </a:t>
                      </a:r>
                    </a:p>
                    <a:p>
                      <a:endParaRPr lang="en-US" sz="1800" baseline="0" dirty="0" smtClean="0"/>
                    </a:p>
                  </a:txBody>
                  <a:tcPr/>
                </a:tc>
                <a:tc>
                  <a:txBody>
                    <a:bodyPr/>
                    <a:lstStyle/>
                    <a:p>
                      <a:pPr marL="0" indent="0">
                        <a:buFont typeface="+mj-lt"/>
                        <a:buNone/>
                      </a:pPr>
                      <a:r>
                        <a:rPr lang="en-US" sz="1600" dirty="0" smtClean="0"/>
                        <a:t>Two</a:t>
                      </a:r>
                      <a:r>
                        <a:rPr lang="en-US" sz="1600" baseline="0" dirty="0" smtClean="0"/>
                        <a:t> 1000+ node clusters (open source </a:t>
                      </a:r>
                      <a:r>
                        <a:rPr lang="en-US" sz="1600" baseline="0" dirty="0" err="1" smtClean="0"/>
                        <a:t>Hadoop</a:t>
                      </a:r>
                      <a:r>
                        <a:rPr lang="en-US" sz="1600" baseline="0" dirty="0" smtClean="0"/>
                        <a:t>)</a:t>
                      </a:r>
                    </a:p>
                    <a:p>
                      <a:pPr marL="0" indent="0">
                        <a:buFont typeface="+mj-lt"/>
                        <a:buNone/>
                      </a:pPr>
                      <a:endParaRPr lang="en-US" sz="1600" baseline="0" dirty="0" smtClean="0"/>
                    </a:p>
                    <a:p>
                      <a:pPr marL="0" indent="0">
                        <a:buFont typeface="+mj-lt"/>
                        <a:buNone/>
                      </a:pPr>
                      <a:r>
                        <a:rPr lang="en-US" sz="1600" baseline="0" dirty="0" smtClean="0"/>
                        <a:t>Spark on YARN causes </a:t>
                      </a:r>
                      <a:r>
                        <a:rPr lang="en-US" sz="1600" baseline="0" dirty="0" err="1" smtClean="0"/>
                        <a:t>QoS</a:t>
                      </a:r>
                      <a:r>
                        <a:rPr lang="en-US" sz="1600" baseline="0" dirty="0" smtClean="0"/>
                        <a:t> issues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Multi-tenant infrastructure to manage </a:t>
                      </a:r>
                      <a:r>
                        <a:rPr lang="en-US" sz="1600" baseline="0" dirty="0" err="1" smtClean="0"/>
                        <a:t>QoS</a:t>
                      </a:r>
                      <a:r>
                        <a:rPr lang="en-US" sz="1600" baseline="0" dirty="0" smtClean="0"/>
                        <a:t> for different groups/jobs</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i="1" baseline="0" dirty="0" smtClean="0"/>
                        <a:t>(work in progress)</a:t>
                      </a:r>
                    </a:p>
                  </a:txBody>
                  <a:tcPr/>
                </a:tc>
              </a:tr>
              <a:tr h="370840">
                <a:tc>
                  <a:txBody>
                    <a:bodyPr/>
                    <a:lstStyle/>
                    <a:p>
                      <a:r>
                        <a:rPr lang="en-US" dirty="0" smtClean="0"/>
                        <a:t>2</a:t>
                      </a:r>
                      <a:endParaRPr lang="en-US" dirty="0"/>
                    </a:p>
                  </a:txBody>
                  <a:tcPr/>
                </a:tc>
                <a:tc>
                  <a:txBody>
                    <a:bodyPr/>
                    <a:lstStyle/>
                    <a:p>
                      <a:r>
                        <a:rPr lang="en-US" sz="1800" dirty="0" smtClean="0"/>
                        <a:t>Fortune 100 Media &amp; Telco</a:t>
                      </a:r>
                      <a:endParaRPr lang="en-US" sz="1800" dirty="0"/>
                    </a:p>
                  </a:txBody>
                  <a:tcPr/>
                </a:tc>
                <a:tc>
                  <a:txBody>
                    <a:bodyPr/>
                    <a:lstStyle/>
                    <a:p>
                      <a:pPr marL="0" indent="0">
                        <a:buFont typeface="+mj-lt"/>
                        <a:buNone/>
                      </a:pPr>
                      <a:r>
                        <a:rPr lang="en-US" sz="1600" baseline="0" dirty="0" smtClean="0"/>
                        <a:t>Started with single </a:t>
                      </a:r>
                      <a:r>
                        <a:rPr lang="en-US" sz="1600" baseline="0" dirty="0" err="1" smtClean="0"/>
                        <a:t>Hadoop</a:t>
                      </a:r>
                      <a:r>
                        <a:rPr lang="en-US" sz="1600" baseline="0" dirty="0" smtClean="0"/>
                        <a:t> YARN cluster</a:t>
                      </a:r>
                    </a:p>
                    <a:p>
                      <a:pPr marL="0" indent="0">
                        <a:buFont typeface="+mj-lt"/>
                        <a:buNone/>
                      </a:pPr>
                      <a:endParaRPr lang="en-US" sz="1600" baseline="0" dirty="0" smtClean="0"/>
                    </a:p>
                    <a:p>
                      <a:pPr marL="0" indent="0">
                        <a:buFont typeface="+mj-lt"/>
                        <a:buNone/>
                      </a:pPr>
                      <a:r>
                        <a:rPr lang="en-US" sz="1600" baseline="0" dirty="0" smtClean="0"/>
                        <a:t>Post-production complexity (</a:t>
                      </a:r>
                      <a:r>
                        <a:rPr lang="en-US" sz="1600" baseline="0" dirty="0" err="1" smtClean="0"/>
                        <a:t>Dev</a:t>
                      </a:r>
                      <a:r>
                        <a:rPr lang="en-US" sz="1600" baseline="0" dirty="0" smtClean="0"/>
                        <a:t>/Test, external user groups)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Virtualized infrastructure to create multi-tenant </a:t>
                      </a:r>
                      <a:r>
                        <a:rPr lang="en-US" sz="1600" baseline="0" dirty="0" err="1" smtClean="0"/>
                        <a:t>Hadoop</a:t>
                      </a:r>
                      <a:r>
                        <a:rPr lang="en-US" sz="160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Self-service </a:t>
                      </a:r>
                      <a:r>
                        <a:rPr lang="en-US" sz="1600" baseline="0" dirty="0" err="1" smtClean="0"/>
                        <a:t>Hadoop</a:t>
                      </a:r>
                      <a:r>
                        <a:rPr lang="en-US" sz="1600" baseline="0" dirty="0" smtClean="0"/>
                        <a:t> cluster(s) for each tenant incl. different versions.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smtClean="0"/>
                    </a:p>
                  </a:txBody>
                  <a:tcPr/>
                </a:tc>
              </a:tr>
              <a:tr h="370840">
                <a:tc>
                  <a:txBody>
                    <a:bodyPr/>
                    <a:lstStyle/>
                    <a:p>
                      <a:r>
                        <a:rPr lang="en-US" dirty="0" smtClean="0"/>
                        <a:t>3</a:t>
                      </a:r>
                      <a:endParaRPr lang="en-US" dirty="0"/>
                    </a:p>
                  </a:txBody>
                  <a:tcPr/>
                </a:tc>
                <a:tc>
                  <a:txBody>
                    <a:bodyPr/>
                    <a:lstStyle/>
                    <a:p>
                      <a:r>
                        <a:rPr lang="en-US" sz="1800" dirty="0" smtClean="0"/>
                        <a:t>Fortune 100 Retail</a:t>
                      </a:r>
                      <a:endParaRPr lang="en-US" sz="1800" dirty="0"/>
                    </a:p>
                  </a:txBody>
                  <a:tcPr/>
                </a:tc>
                <a:tc>
                  <a:txBody>
                    <a:bodyPr/>
                    <a:lstStyle/>
                    <a:p>
                      <a:pPr marL="0" indent="0">
                        <a:buFont typeface="+mj-lt"/>
                        <a:buNone/>
                      </a:pPr>
                      <a:r>
                        <a:rPr lang="en-US" sz="1600" baseline="0" dirty="0" smtClean="0"/>
                        <a:t>100</a:t>
                      </a:r>
                      <a:r>
                        <a:rPr lang="en-US" sz="1600" baseline="0" dirty="0" smtClean="0"/>
                        <a:t>+ node cluster</a:t>
                      </a:r>
                    </a:p>
                    <a:p>
                      <a:pPr marL="0" indent="0">
                        <a:buFont typeface="+mj-lt"/>
                        <a:buNone/>
                      </a:pPr>
                      <a:endParaRPr lang="en-US" sz="1600" baseline="0" dirty="0" smtClean="0"/>
                    </a:p>
                    <a:p>
                      <a:pPr marL="0" indent="0">
                        <a:buFont typeface="+mj-lt"/>
                        <a:buNone/>
                      </a:pPr>
                      <a:r>
                        <a:rPr lang="en-US" sz="1600" baseline="0" dirty="0" smtClean="0"/>
                        <a:t>Resource </a:t>
                      </a:r>
                      <a:r>
                        <a:rPr lang="en-US" sz="1600" baseline="0" dirty="0" err="1" smtClean="0"/>
                        <a:t>mgmt</a:t>
                      </a:r>
                      <a:r>
                        <a:rPr lang="en-US" sz="1600" baseline="0" dirty="0" smtClean="0"/>
                        <a:t> for </a:t>
                      </a:r>
                      <a:r>
                        <a:rPr lang="en-US" sz="1600" baseline="0" dirty="0" err="1" smtClean="0"/>
                        <a:t>bursty</a:t>
                      </a:r>
                      <a:r>
                        <a:rPr lang="en-US" sz="1600" baseline="0" dirty="0" smtClean="0"/>
                        <a:t>, seasonal ad-hoc workloads</a:t>
                      </a:r>
                    </a:p>
                  </a:txBody>
                  <a:tcPr/>
                </a:tc>
                <a:tc>
                  <a:txBody>
                    <a:bodyPr/>
                    <a:lstStyle/>
                    <a:p>
                      <a:r>
                        <a:rPr lang="en-US" sz="1600" dirty="0" smtClean="0"/>
                        <a:t>Offloaded ad-hoc</a:t>
                      </a:r>
                      <a:r>
                        <a:rPr lang="en-US" sz="1600" baseline="0" dirty="0" smtClean="0"/>
                        <a:t> </a:t>
                      </a:r>
                      <a:r>
                        <a:rPr lang="en-US" sz="1600" dirty="0" smtClean="0"/>
                        <a:t>jobs</a:t>
                      </a:r>
                      <a:r>
                        <a:rPr lang="en-US" sz="1600" baseline="0" dirty="0" smtClean="0"/>
                        <a:t> to virtualized, multi-tenant infrastructure</a:t>
                      </a:r>
                    </a:p>
                    <a:p>
                      <a:endParaRPr lang="en-US" sz="1600" baseline="0" dirty="0" smtClean="0"/>
                    </a:p>
                    <a:p>
                      <a:r>
                        <a:rPr lang="en-US" sz="1600" baseline="0" dirty="0" smtClean="0"/>
                        <a:t>User groups run I/O throttled jobs against production HDFS data</a:t>
                      </a:r>
                      <a:endParaRPr lang="en-US" sz="1600" dirty="0"/>
                    </a:p>
                  </a:txBody>
                  <a:tcPr/>
                </a:tc>
              </a:tr>
            </a:tbl>
          </a:graphicData>
        </a:graphic>
      </p:graphicFrame>
    </p:spTree>
    <p:extLst>
      <p:ext uri="{BB962C8B-B14F-4D97-AF65-F5344CB8AC3E}">
        <p14:creationId xmlns:p14="http://schemas.microsoft.com/office/powerpoint/2010/main" val="93377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20" y="230090"/>
            <a:ext cx="9883080" cy="817660"/>
          </a:xfrm>
        </p:spPr>
        <p:txBody>
          <a:bodyPr>
            <a:normAutofit/>
          </a:bodyPr>
          <a:lstStyle/>
          <a:p>
            <a:r>
              <a:rPr lang="en-US" sz="2400" dirty="0" smtClean="0"/>
              <a:t>Multiple Tenants &amp; Role Based Access</a:t>
            </a:r>
            <a:r>
              <a:rPr lang="en-US" sz="2400" dirty="0"/>
              <a:t> </a:t>
            </a:r>
            <a:r>
              <a:rPr lang="en-US" sz="2400" dirty="0" smtClean="0"/>
              <a:t>Control</a:t>
            </a:r>
            <a:endParaRPr lang="en-US" sz="1200" dirty="0"/>
          </a:p>
        </p:txBody>
      </p:sp>
      <p:pic>
        <p:nvPicPr>
          <p:cNvPr id="10" name="Picture 9" descr="Reduce Complexity - Retina - pop out from pie char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6572" y="819150"/>
            <a:ext cx="7381628" cy="4227135"/>
          </a:xfrm>
          <a:prstGeom prst="rect">
            <a:avLst/>
          </a:prstGeom>
          <a:ln>
            <a:solidFill>
              <a:schemeClr val="tx1"/>
            </a:solidFill>
          </a:ln>
        </p:spPr>
      </p:pic>
      <p:sp>
        <p:nvSpPr>
          <p:cNvPr id="7" name="Rectangle 6"/>
          <p:cNvSpPr/>
          <p:nvPr/>
        </p:nvSpPr>
        <p:spPr>
          <a:xfrm>
            <a:off x="2895600" y="2495550"/>
            <a:ext cx="5410200" cy="381000"/>
          </a:xfrm>
          <a:prstGeom prst="rect">
            <a:avLst/>
          </a:prstGeom>
          <a:noFill/>
          <a:ln w="28575"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pic>
        <p:nvPicPr>
          <p:cNvPr id="6" name="Picture 5" descr="Screen Shot 2015-08-09 at 9.36.19 A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277810" y="3565000"/>
            <a:ext cx="5866190" cy="1521350"/>
          </a:xfrm>
          <a:prstGeom prst="rect">
            <a:avLst/>
          </a:prstGeom>
          <a:ln w="28575" cmpd="sng">
            <a:solidFill>
              <a:srgbClr val="3F5CA3"/>
            </a:solidFill>
          </a:ln>
        </p:spPr>
      </p:pic>
      <p:sp>
        <p:nvSpPr>
          <p:cNvPr id="9" name="Rectangle 8"/>
          <p:cNvSpPr/>
          <p:nvPr/>
        </p:nvSpPr>
        <p:spPr>
          <a:xfrm>
            <a:off x="8631502" y="4503589"/>
            <a:ext cx="504056" cy="216024"/>
          </a:xfrm>
          <a:prstGeom prst="rect">
            <a:avLst/>
          </a:prstGeom>
          <a:noFill/>
          <a:ln w="28575"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sp>
        <p:nvSpPr>
          <p:cNvPr id="8" name="Rectangle 7"/>
          <p:cNvSpPr/>
          <p:nvPr/>
        </p:nvSpPr>
        <p:spPr>
          <a:xfrm>
            <a:off x="8608156" y="4210884"/>
            <a:ext cx="504056" cy="216024"/>
          </a:xfrm>
          <a:prstGeom prst="rect">
            <a:avLst/>
          </a:prstGeom>
          <a:noFill/>
          <a:ln w="28575" cmpd="sng">
            <a:solidFill>
              <a:schemeClr val="tx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spTree>
    <p:extLst>
      <p:ext uri="{BB962C8B-B14F-4D97-AF65-F5344CB8AC3E}">
        <p14:creationId xmlns:p14="http://schemas.microsoft.com/office/powerpoint/2010/main" val="202549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857250"/>
          </a:xfrm>
        </p:spPr>
        <p:txBody>
          <a:bodyPr>
            <a:normAutofit fontScale="90000"/>
          </a:bodyPr>
          <a:lstStyle/>
          <a:p>
            <a:r>
              <a:rPr lang="en-US" dirty="0" smtClean="0"/>
              <a:t>Common Infrastructure &amp; Containers</a:t>
            </a:r>
            <a:endParaRPr lang="en-US" dirty="0"/>
          </a:p>
        </p:txBody>
      </p:sp>
      <p:pic>
        <p:nvPicPr>
          <p:cNvPr id="5" name="Picture 4" descr="Screen Shot 2015-09-30 at 12.02.22 P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6200" y="1028700"/>
            <a:ext cx="4800600" cy="2990850"/>
          </a:xfrm>
          <a:prstGeom prst="rect">
            <a:avLst/>
          </a:prstGeom>
          <a:ln>
            <a:solidFill>
              <a:srgbClr val="3596C8"/>
            </a:solidFill>
          </a:ln>
        </p:spPr>
      </p:pic>
      <p:pic>
        <p:nvPicPr>
          <p:cNvPr id="6" name="Picture 5" descr="Screen Shot 2015-09-30 at 12.02.33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2600" y="1028701"/>
            <a:ext cx="2921544" cy="2990850"/>
          </a:xfrm>
          <a:prstGeom prst="rect">
            <a:avLst/>
          </a:prstGeom>
          <a:ln>
            <a:solidFill>
              <a:srgbClr val="3596C8"/>
            </a:solidFill>
          </a:ln>
        </p:spPr>
      </p:pic>
      <p:sp>
        <p:nvSpPr>
          <p:cNvPr id="7" name="TextBox 6"/>
          <p:cNvSpPr txBox="1"/>
          <p:nvPr/>
        </p:nvSpPr>
        <p:spPr>
          <a:xfrm>
            <a:off x="533400" y="4171950"/>
            <a:ext cx="381000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t>Shared pool of resources (e.g. servers)</a:t>
            </a:r>
            <a:endParaRPr lang="en-US" dirty="0"/>
          </a:p>
        </p:txBody>
      </p:sp>
      <p:sp>
        <p:nvSpPr>
          <p:cNvPr id="8" name="TextBox 7"/>
          <p:cNvSpPr txBox="1"/>
          <p:nvPr/>
        </p:nvSpPr>
        <p:spPr>
          <a:xfrm>
            <a:off x="5410200" y="4190395"/>
            <a:ext cx="3454944"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t>Containers as </a:t>
            </a:r>
            <a:r>
              <a:rPr lang="en-US" dirty="0" err="1" smtClean="0"/>
              <a:t>Hadoop</a:t>
            </a:r>
            <a:r>
              <a:rPr lang="en-US" dirty="0" smtClean="0"/>
              <a:t>/Spark nodes</a:t>
            </a:r>
            <a:endParaRPr lang="en-US" dirty="0"/>
          </a:p>
        </p:txBody>
      </p:sp>
    </p:spTree>
    <p:extLst>
      <p:ext uri="{BB962C8B-B14F-4D97-AF65-F5344CB8AC3E}">
        <p14:creationId xmlns:p14="http://schemas.microsoft.com/office/powerpoint/2010/main" val="273954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3890"/>
            <a:ext cx="9525000" cy="817660"/>
          </a:xfrm>
        </p:spPr>
        <p:txBody>
          <a:bodyPr>
            <a:noAutofit/>
          </a:bodyPr>
          <a:lstStyle/>
          <a:p>
            <a:r>
              <a:rPr lang="en-US" sz="2800" dirty="0" smtClean="0"/>
              <a:t>Tenants with Multiple ‘Containerized’ Clusters</a:t>
            </a:r>
            <a:endParaRPr lang="en-US" sz="2800" dirty="0"/>
          </a:p>
        </p:txBody>
      </p:sp>
      <p:pic>
        <p:nvPicPr>
          <p:cNvPr id="5" name="Picture 4" descr="Screen Shot 2015-08-09 at 9.48.01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66800" y="843558"/>
            <a:ext cx="6681936" cy="4196170"/>
          </a:xfrm>
          <a:prstGeom prst="rect">
            <a:avLst/>
          </a:prstGeom>
          <a:ln w="28575" cmpd="sng">
            <a:solidFill>
              <a:srgbClr val="004875"/>
            </a:solidFill>
          </a:ln>
        </p:spPr>
      </p:pic>
      <p:pic>
        <p:nvPicPr>
          <p:cNvPr id="6" name="Picture 5" descr="Screen Shot 2015-08-09 at 9.52.21 A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47866" y="2724934"/>
            <a:ext cx="5814055" cy="2458256"/>
          </a:xfrm>
          <a:prstGeom prst="rect">
            <a:avLst/>
          </a:prstGeom>
          <a:ln w="28575" cmpd="sng">
            <a:solidFill>
              <a:srgbClr val="3F5CA3"/>
            </a:solidFill>
          </a:ln>
        </p:spPr>
      </p:pic>
      <p:sp>
        <p:nvSpPr>
          <p:cNvPr id="7" name="Rectangle 6"/>
          <p:cNvSpPr/>
          <p:nvPr/>
        </p:nvSpPr>
        <p:spPr>
          <a:xfrm>
            <a:off x="6156176" y="915567"/>
            <a:ext cx="864096" cy="360040"/>
          </a:xfrm>
          <a:prstGeom prst="rect">
            <a:avLst/>
          </a:prstGeom>
          <a:noFill/>
          <a:ln w="2857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sp>
        <p:nvSpPr>
          <p:cNvPr id="8" name="Rectangle 7"/>
          <p:cNvSpPr/>
          <p:nvPr/>
        </p:nvSpPr>
        <p:spPr>
          <a:xfrm>
            <a:off x="8100392" y="2715766"/>
            <a:ext cx="576064" cy="216024"/>
          </a:xfrm>
          <a:prstGeom prst="rect">
            <a:avLst/>
          </a:prstGeom>
          <a:noFill/>
          <a:ln w="28575" cmpd="sng">
            <a:solidFill>
              <a:srgbClr val="1971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sp>
        <p:nvSpPr>
          <p:cNvPr id="9" name="Rectangle 8"/>
          <p:cNvSpPr/>
          <p:nvPr/>
        </p:nvSpPr>
        <p:spPr>
          <a:xfrm>
            <a:off x="1261120" y="2571750"/>
            <a:ext cx="720080" cy="216024"/>
          </a:xfrm>
          <a:prstGeom prst="rect">
            <a:avLst/>
          </a:prstGeom>
          <a:noFill/>
          <a:ln w="2857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sp>
        <p:nvSpPr>
          <p:cNvPr id="10" name="Rectangle 9"/>
          <p:cNvSpPr/>
          <p:nvPr/>
        </p:nvSpPr>
        <p:spPr>
          <a:xfrm>
            <a:off x="1295400" y="3182166"/>
            <a:ext cx="720080" cy="227784"/>
          </a:xfrm>
          <a:prstGeom prst="rect">
            <a:avLst/>
          </a:prstGeom>
          <a:noFill/>
          <a:ln w="28575" cmpd="sng">
            <a:solidFill>
              <a:srgbClr val="1971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sp>
        <p:nvSpPr>
          <p:cNvPr id="4" name="TextBox 3"/>
          <p:cNvSpPr txBox="1"/>
          <p:nvPr/>
        </p:nvSpPr>
        <p:spPr>
          <a:xfrm>
            <a:off x="457200" y="843558"/>
            <a:ext cx="3124200" cy="523220"/>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r>
              <a:rPr lang="en-US" sz="2800" dirty="0" smtClean="0"/>
              <a:t>Compute Isolation</a:t>
            </a:r>
            <a:endParaRPr lang="en-US" sz="2800" dirty="0"/>
          </a:p>
        </p:txBody>
      </p:sp>
      <p:sp>
        <p:nvSpPr>
          <p:cNvPr id="11" name="Rectangle 10"/>
          <p:cNvSpPr/>
          <p:nvPr/>
        </p:nvSpPr>
        <p:spPr>
          <a:xfrm>
            <a:off x="4419600" y="3819586"/>
            <a:ext cx="720080" cy="227784"/>
          </a:xfrm>
          <a:prstGeom prst="rect">
            <a:avLst/>
          </a:prstGeom>
          <a:noFill/>
          <a:ln w="28575" cmpd="sng">
            <a:solidFill>
              <a:srgbClr val="19719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spTree>
    <p:extLst>
      <p:ext uri="{BB962C8B-B14F-4D97-AF65-F5344CB8AC3E}">
        <p14:creationId xmlns:p14="http://schemas.microsoft.com/office/powerpoint/2010/main" val="367206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Talk Track</a:t>
            </a:r>
            <a:endParaRPr lang="en-US" dirty="0"/>
          </a:p>
        </p:txBody>
      </p:sp>
      <p:sp>
        <p:nvSpPr>
          <p:cNvPr id="3" name="TextBox 2"/>
          <p:cNvSpPr txBox="1"/>
          <p:nvPr/>
        </p:nvSpPr>
        <p:spPr>
          <a:xfrm>
            <a:off x="190500" y="881479"/>
            <a:ext cx="9563100" cy="4585871"/>
          </a:xfrm>
          <a:prstGeom prst="rect">
            <a:avLst/>
          </a:prstGeom>
          <a:noFill/>
        </p:spPr>
        <p:txBody>
          <a:bodyPr wrap="square" rtlCol="0">
            <a:spAutoFit/>
          </a:bodyPr>
          <a:lstStyle/>
          <a:p>
            <a:pPr marL="457200" indent="-457200">
              <a:buFont typeface="Arial"/>
              <a:buChar char="•"/>
            </a:pPr>
            <a:r>
              <a:rPr lang="en-US" sz="2400" dirty="0" err="1" smtClean="0">
                <a:latin typeface="Proxima Nova Light"/>
                <a:cs typeface="Proxima Nova Light"/>
              </a:rPr>
              <a:t>Hadoop</a:t>
            </a:r>
            <a:r>
              <a:rPr lang="en-US" sz="2400" dirty="0" smtClean="0">
                <a:latin typeface="Proxima Nova Light"/>
                <a:cs typeface="Proxima Nova Light"/>
              </a:rPr>
              <a:t> ecosystem &amp; typical data architecture</a:t>
            </a:r>
          </a:p>
          <a:p>
            <a:pPr marL="457200" indent="-457200">
              <a:buFont typeface="Arial"/>
              <a:buChar char="•"/>
            </a:pPr>
            <a:endParaRPr lang="en-US" sz="2400" dirty="0" smtClean="0">
              <a:latin typeface="Proxima Nova Light"/>
              <a:cs typeface="Proxima Nova Light"/>
            </a:endParaRPr>
          </a:p>
          <a:p>
            <a:pPr marL="457200" indent="-457200">
              <a:buFont typeface="Arial"/>
              <a:buChar char="•"/>
            </a:pPr>
            <a:r>
              <a:rPr lang="en-US" sz="2400" dirty="0" smtClean="0">
                <a:latin typeface="Proxima Nova Light"/>
                <a:cs typeface="Proxima Nova Light"/>
              </a:rPr>
              <a:t>Road to multi-tenancy in the enterprise </a:t>
            </a:r>
          </a:p>
          <a:p>
            <a:pPr marL="514350" indent="-514350">
              <a:buFont typeface="Arial"/>
              <a:buChar char="•"/>
            </a:pPr>
            <a:endParaRPr lang="en-US" sz="2400" dirty="0">
              <a:latin typeface="Proxima Nova Light"/>
              <a:cs typeface="Proxima Nova Light"/>
            </a:endParaRPr>
          </a:p>
          <a:p>
            <a:pPr marL="457200" indent="-457200">
              <a:buFont typeface="Arial"/>
              <a:buChar char="•"/>
            </a:pPr>
            <a:r>
              <a:rPr lang="en-US" sz="2400" dirty="0" smtClean="0">
                <a:latin typeface="Proxima Nova Light"/>
                <a:cs typeface="Proxima Nova Light"/>
              </a:rPr>
              <a:t>Deep dive on the requirements for multi-tenancy</a:t>
            </a:r>
          </a:p>
          <a:p>
            <a:pPr marL="514350" indent="-514350">
              <a:buFont typeface="Arial"/>
              <a:buChar char="•"/>
            </a:pPr>
            <a:endParaRPr lang="en-US" sz="2400" dirty="0">
              <a:latin typeface="Proxima Nova Light"/>
              <a:cs typeface="Proxima Nova Light"/>
            </a:endParaRPr>
          </a:p>
          <a:p>
            <a:pPr marL="457200" indent="-457200">
              <a:buFont typeface="Arial"/>
              <a:buChar char="•"/>
            </a:pPr>
            <a:r>
              <a:rPr lang="en-US" sz="2400" dirty="0" smtClean="0">
                <a:latin typeface="Proxima Nova Light"/>
                <a:cs typeface="Proxima Nova Light"/>
              </a:rPr>
              <a:t>On-premises options and considerations</a:t>
            </a:r>
          </a:p>
          <a:p>
            <a:pPr marL="457200" indent="-457200">
              <a:buFont typeface="Arial"/>
              <a:buChar char="•"/>
            </a:pPr>
            <a:endParaRPr lang="en-US" sz="2400" dirty="0">
              <a:latin typeface="Proxima Nova Light"/>
              <a:cs typeface="Proxima Nova Light"/>
            </a:endParaRPr>
          </a:p>
          <a:p>
            <a:pPr marL="457200" indent="-457200">
              <a:buFont typeface="Arial"/>
              <a:buChar char="•"/>
            </a:pPr>
            <a:r>
              <a:rPr lang="en-US" sz="2400" dirty="0" smtClean="0">
                <a:latin typeface="Proxima Nova Light"/>
                <a:cs typeface="Proxima Nova Light"/>
              </a:rPr>
              <a:t>Customer examples &amp; scenarios</a:t>
            </a:r>
          </a:p>
          <a:p>
            <a:pPr marL="457200" indent="-457200">
              <a:buFont typeface="Arial"/>
              <a:buChar char="•"/>
            </a:pPr>
            <a:endParaRPr lang="en-US" sz="2400" dirty="0">
              <a:latin typeface="Proxima Nova Light"/>
              <a:cs typeface="Proxima Nova Light"/>
            </a:endParaRPr>
          </a:p>
          <a:p>
            <a:pPr marL="457200" indent="-457200">
              <a:buFont typeface="Arial"/>
              <a:buChar char="•"/>
            </a:pPr>
            <a:r>
              <a:rPr lang="en-US" sz="2400" dirty="0" smtClean="0">
                <a:latin typeface="Proxima Nova Light"/>
                <a:cs typeface="Proxima Nova Light"/>
              </a:rPr>
              <a:t>Q&amp;A</a:t>
            </a:r>
          </a:p>
          <a:p>
            <a:pPr marL="514350" indent="-514350">
              <a:buFont typeface="Arial"/>
              <a:buChar char="•"/>
            </a:pPr>
            <a:endParaRPr lang="en-US" sz="2800" dirty="0">
              <a:latin typeface="Proxima Nova Light"/>
              <a:cs typeface="Proxima Nova Light"/>
            </a:endParaRPr>
          </a:p>
        </p:txBody>
      </p:sp>
    </p:spTree>
    <p:extLst>
      <p:ext uri="{BB962C8B-B14F-4D97-AF65-F5344CB8AC3E}">
        <p14:creationId xmlns:p14="http://schemas.microsoft.com/office/powerpoint/2010/main" val="34773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9255398" cy="789447"/>
          </a:xfrm>
        </p:spPr>
        <p:txBody>
          <a:bodyPr>
            <a:normAutofit/>
          </a:bodyPr>
          <a:lstStyle/>
          <a:p>
            <a:r>
              <a:rPr lang="en-US" dirty="0" smtClean="0"/>
              <a:t>Storage Isolation between Tenants</a:t>
            </a:r>
            <a:endParaRPr lang="en-US" sz="1800" dirty="0"/>
          </a:p>
        </p:txBody>
      </p:sp>
      <p:pic>
        <p:nvPicPr>
          <p:cNvPr id="5" name="Picture 4" descr="Screen Shot 2015-08-09 at 10.01.34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2400" y="819150"/>
            <a:ext cx="8906103" cy="3700439"/>
          </a:xfrm>
          <a:prstGeom prst="rect">
            <a:avLst/>
          </a:prstGeom>
          <a:ln w="28575" cmpd="sng">
            <a:solidFill>
              <a:srgbClr val="3F5CA3"/>
            </a:solidFill>
          </a:ln>
        </p:spPr>
      </p:pic>
      <p:sp>
        <p:nvSpPr>
          <p:cNvPr id="6" name="Rectangle 5"/>
          <p:cNvSpPr/>
          <p:nvPr/>
        </p:nvSpPr>
        <p:spPr>
          <a:xfrm>
            <a:off x="7211886" y="972293"/>
            <a:ext cx="1152128" cy="360040"/>
          </a:xfrm>
          <a:prstGeom prst="rect">
            <a:avLst/>
          </a:prstGeom>
          <a:noFill/>
          <a:ln w="28575" cmpd="sng">
            <a:solidFill>
              <a:srgbClr val="3596C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pic>
        <p:nvPicPr>
          <p:cNvPr id="8" name="Picture 7" descr="Screen Shot 2015-08-09 at 10.00.02 AM.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38600" y="2876550"/>
            <a:ext cx="5127825" cy="2148369"/>
          </a:xfrm>
          <a:prstGeom prst="rect">
            <a:avLst/>
          </a:prstGeom>
          <a:ln w="28575" cmpd="sng">
            <a:solidFill>
              <a:srgbClr val="3F5CA3"/>
            </a:solidFill>
          </a:ln>
        </p:spPr>
      </p:pic>
      <p:sp>
        <p:nvSpPr>
          <p:cNvPr id="9" name="Rectangle 8"/>
          <p:cNvSpPr/>
          <p:nvPr/>
        </p:nvSpPr>
        <p:spPr>
          <a:xfrm>
            <a:off x="8072511" y="2997311"/>
            <a:ext cx="567680" cy="260239"/>
          </a:xfrm>
          <a:prstGeom prst="rect">
            <a:avLst/>
          </a:prstGeom>
          <a:noFill/>
          <a:ln w="28575" cmpd="sng">
            <a:solidFill>
              <a:srgbClr val="3596C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sp>
        <p:nvSpPr>
          <p:cNvPr id="10" name="Rectangle 9"/>
          <p:cNvSpPr/>
          <p:nvPr/>
        </p:nvSpPr>
        <p:spPr>
          <a:xfrm>
            <a:off x="4069543" y="4256277"/>
            <a:ext cx="1793168" cy="288032"/>
          </a:xfrm>
          <a:prstGeom prst="rect">
            <a:avLst/>
          </a:prstGeom>
          <a:noFill/>
          <a:ln w="28575" cmpd="sng">
            <a:solidFill>
              <a:srgbClr val="3596C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sp>
        <p:nvSpPr>
          <p:cNvPr id="11" name="Rectangle 10"/>
          <p:cNvSpPr/>
          <p:nvPr/>
        </p:nvSpPr>
        <p:spPr>
          <a:xfrm>
            <a:off x="1981200" y="3638550"/>
            <a:ext cx="864096" cy="288032"/>
          </a:xfrm>
          <a:prstGeom prst="rect">
            <a:avLst/>
          </a:prstGeom>
          <a:noFill/>
          <a:ln w="28575" cmpd="sng">
            <a:solidFill>
              <a:srgbClr val="3596C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943836"/>
                </a:solidFill>
              </a:ln>
            </a:endParaRPr>
          </a:p>
        </p:txBody>
      </p:sp>
      <p:sp>
        <p:nvSpPr>
          <p:cNvPr id="12" name="TextBox 11"/>
          <p:cNvSpPr txBox="1"/>
          <p:nvPr/>
        </p:nvSpPr>
        <p:spPr>
          <a:xfrm>
            <a:off x="168124" y="895350"/>
            <a:ext cx="3124200" cy="523220"/>
          </a:xfrm>
          <a:prstGeom prst="rect">
            <a:avLst/>
          </a:prstGeom>
          <a:ln/>
        </p:spPr>
        <p:style>
          <a:lnRef idx="1">
            <a:schemeClr val="dk1"/>
          </a:lnRef>
          <a:fillRef idx="3">
            <a:schemeClr val="dk1"/>
          </a:fillRef>
          <a:effectRef idx="2">
            <a:schemeClr val="dk1"/>
          </a:effectRef>
          <a:fontRef idx="minor">
            <a:schemeClr val="lt1"/>
          </a:fontRef>
        </p:style>
        <p:txBody>
          <a:bodyPr wrap="square" rtlCol="0">
            <a:spAutoFit/>
          </a:bodyPr>
          <a:lstStyle/>
          <a:p>
            <a:r>
              <a:rPr lang="en-US" sz="2800" dirty="0" smtClean="0"/>
              <a:t>Storage Isolation</a:t>
            </a:r>
            <a:endParaRPr lang="en-US" sz="2800" dirty="0"/>
          </a:p>
        </p:txBody>
      </p:sp>
    </p:spTree>
    <p:extLst>
      <p:ext uri="{BB962C8B-B14F-4D97-AF65-F5344CB8AC3E}">
        <p14:creationId xmlns:p14="http://schemas.microsoft.com/office/powerpoint/2010/main" val="14585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Takeaways</a:t>
            </a:r>
            <a:endParaRPr lang="en-US" dirty="0"/>
          </a:p>
        </p:txBody>
      </p:sp>
      <p:sp>
        <p:nvSpPr>
          <p:cNvPr id="3" name="Content Placeholder 2"/>
          <p:cNvSpPr>
            <a:spLocks noGrp="1"/>
          </p:cNvSpPr>
          <p:nvPr>
            <p:ph idx="1"/>
          </p:nvPr>
        </p:nvSpPr>
        <p:spPr>
          <a:xfrm>
            <a:off x="457200" y="971551"/>
            <a:ext cx="8229600" cy="1295399"/>
          </a:xfrm>
        </p:spPr>
        <p:txBody>
          <a:bodyPr>
            <a:normAutofit/>
          </a:bodyPr>
          <a:lstStyle/>
          <a:p>
            <a:r>
              <a:rPr lang="en-US" sz="2400" dirty="0" err="1" smtClean="0">
                <a:solidFill>
                  <a:schemeClr val="tx1"/>
                </a:solidFill>
              </a:rPr>
              <a:t>Hadoop</a:t>
            </a:r>
            <a:r>
              <a:rPr lang="en-US" sz="2400" dirty="0" smtClean="0">
                <a:solidFill>
                  <a:schemeClr val="tx1"/>
                </a:solidFill>
              </a:rPr>
              <a:t> ecosystem and </a:t>
            </a:r>
            <a:r>
              <a:rPr lang="en-US" sz="2400" dirty="0" smtClean="0">
                <a:solidFill>
                  <a:srgbClr val="004875"/>
                </a:solidFill>
              </a:rPr>
              <a:t>complexity increasing</a:t>
            </a:r>
          </a:p>
          <a:p>
            <a:r>
              <a:rPr lang="en-US" sz="2400" dirty="0" smtClean="0">
                <a:solidFill>
                  <a:srgbClr val="004875"/>
                </a:solidFill>
              </a:rPr>
              <a:t>The adoption journey: from single to multi-workload</a:t>
            </a:r>
          </a:p>
          <a:p>
            <a:r>
              <a:rPr lang="en-US" sz="2400" dirty="0">
                <a:solidFill>
                  <a:srgbClr val="004875"/>
                </a:solidFill>
              </a:rPr>
              <a:t>Versatility </a:t>
            </a:r>
            <a:r>
              <a:rPr lang="en-US" sz="2400" dirty="0" smtClean="0">
                <a:solidFill>
                  <a:srgbClr val="004875"/>
                </a:solidFill>
              </a:rPr>
              <a:t>and </a:t>
            </a:r>
            <a:r>
              <a:rPr lang="en-US" sz="2400" dirty="0">
                <a:solidFill>
                  <a:srgbClr val="004875"/>
                </a:solidFill>
              </a:rPr>
              <a:t>complexity requires balancing </a:t>
            </a:r>
            <a:r>
              <a:rPr lang="en-US" sz="2400" dirty="0" smtClean="0">
                <a:solidFill>
                  <a:srgbClr val="004875"/>
                </a:solidFill>
              </a:rPr>
              <a:t>act</a:t>
            </a:r>
            <a:endParaRPr lang="en-US" sz="2400" dirty="0">
              <a:solidFill>
                <a:srgbClr val="004875"/>
              </a:solidFill>
            </a:endParaRPr>
          </a:p>
        </p:txBody>
      </p:sp>
      <p:pic>
        <p:nvPicPr>
          <p:cNvPr id="5" name="Picture 4"/>
          <p:cNvPicPr>
            <a:picLocks noChangeAspect="1"/>
          </p:cNvPicPr>
          <p:nvPr/>
        </p:nvPicPr>
        <p:blipFill>
          <a:blip r:embed="rId2"/>
          <a:stretch>
            <a:fillRect/>
          </a:stretch>
        </p:blipFill>
        <p:spPr>
          <a:xfrm>
            <a:off x="3352800" y="2343150"/>
            <a:ext cx="1447800" cy="1691420"/>
          </a:xfrm>
          <a:prstGeom prst="rect">
            <a:avLst/>
          </a:prstGeom>
        </p:spPr>
      </p:pic>
      <p:sp>
        <p:nvSpPr>
          <p:cNvPr id="6" name="Title 1"/>
          <p:cNvSpPr txBox="1">
            <a:spLocks/>
          </p:cNvSpPr>
          <p:nvPr/>
        </p:nvSpPr>
        <p:spPr>
          <a:xfrm>
            <a:off x="990600" y="4119954"/>
            <a:ext cx="6781800" cy="561191"/>
          </a:xfrm>
          <a:prstGeom prst="rect">
            <a:avLst/>
          </a:prstGeom>
        </p:spPr>
        <p:txBody>
          <a:bodyPr vert="horz" lIns="0" tIns="0" rIns="0" bIns="0" rtlCol="0" anchor="t">
            <a:normAutofit fontScale="92500"/>
          </a:bodyPr>
          <a:lstStyle>
            <a:lvl1pPr algn="l" defTabSz="457200" rtl="0" eaLnBrk="1" latinLnBrk="0" hangingPunct="1">
              <a:spcBef>
                <a:spcPct val="0"/>
              </a:spcBef>
              <a:buNone/>
              <a:defRPr sz="3200" kern="1200">
                <a:solidFill>
                  <a:schemeClr val="tx1"/>
                </a:solidFill>
                <a:latin typeface="Arial Black"/>
                <a:ea typeface="+mj-ea"/>
                <a:cs typeface="Arial Black"/>
              </a:defRPr>
            </a:lvl1pPr>
          </a:lstStyle>
          <a:p>
            <a:pPr algn="ctr"/>
            <a:r>
              <a:rPr lang="en-US" sz="2800" b="1" i="1" dirty="0" smtClean="0">
                <a:solidFill>
                  <a:srgbClr val="0F3D58"/>
                </a:solidFill>
              </a:rPr>
              <a:t>Multi-</a:t>
            </a:r>
            <a:r>
              <a:rPr lang="en-US" sz="2900" b="1" i="1" dirty="0" smtClean="0">
                <a:solidFill>
                  <a:srgbClr val="0F3D58"/>
                </a:solidFill>
              </a:rPr>
              <a:t>Tenant</a:t>
            </a:r>
            <a:r>
              <a:rPr lang="en-US" sz="2800" b="1" i="1" dirty="0" smtClean="0">
                <a:solidFill>
                  <a:srgbClr val="0F3D58"/>
                </a:solidFill>
              </a:rPr>
              <a:t> </a:t>
            </a:r>
            <a:r>
              <a:rPr lang="en-US" sz="2800" b="1" i="1" dirty="0" err="1" smtClean="0">
                <a:solidFill>
                  <a:srgbClr val="0F3D58"/>
                </a:solidFill>
              </a:rPr>
              <a:t>Hadoop</a:t>
            </a:r>
            <a:r>
              <a:rPr lang="en-US" sz="2800" b="1" i="1" dirty="0" smtClean="0">
                <a:solidFill>
                  <a:srgbClr val="0F3D58"/>
                </a:solidFill>
              </a:rPr>
              <a:t> Infrastructure </a:t>
            </a:r>
            <a:endParaRPr lang="en-US" sz="2800" b="1" i="1" dirty="0">
              <a:solidFill>
                <a:srgbClr val="0F3D58"/>
              </a:solidFill>
            </a:endParaRPr>
          </a:p>
        </p:txBody>
      </p:sp>
    </p:spTree>
    <p:extLst>
      <p:ext uri="{BB962C8B-B14F-4D97-AF65-F5344CB8AC3E}">
        <p14:creationId xmlns:p14="http://schemas.microsoft.com/office/powerpoint/2010/main" val="337173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3480" y="133350"/>
            <a:ext cx="8461920" cy="543739"/>
          </a:xfrm>
        </p:spPr>
        <p:txBody>
          <a:bodyPr/>
          <a:lstStyle/>
          <a:p>
            <a:r>
              <a:rPr lang="en-US" dirty="0" smtClean="0"/>
              <a:t>Thank You</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5620" y="526985"/>
            <a:ext cx="2913462" cy="4011593"/>
          </a:xfrm>
          <a:prstGeom prst="rect">
            <a:avLst/>
          </a:prstGeom>
          <a:effectLst>
            <a:outerShdw blurRad="136525" dist="25400" dir="2700000" algn="tl" rotWithShape="0">
              <a:srgbClr val="000000">
                <a:alpha val="63000"/>
              </a:srgbClr>
            </a:outerShdw>
          </a:effectLst>
        </p:spPr>
      </p:pic>
      <p:sp>
        <p:nvSpPr>
          <p:cNvPr id="5" name="Content Placeholder 2"/>
          <p:cNvSpPr>
            <a:spLocks noGrp="1"/>
          </p:cNvSpPr>
          <p:nvPr>
            <p:ph idx="4294967295"/>
          </p:nvPr>
        </p:nvSpPr>
        <p:spPr>
          <a:xfrm>
            <a:off x="456353" y="1050926"/>
            <a:ext cx="8461375" cy="2739211"/>
          </a:xfrm>
        </p:spPr>
        <p:txBody>
          <a:bodyPr>
            <a:normAutofit fontScale="92500" lnSpcReduction="10000"/>
          </a:bodyPr>
          <a:lstStyle/>
          <a:p>
            <a:pPr marL="0" indent="0">
              <a:spcBef>
                <a:spcPts val="1680"/>
              </a:spcBef>
              <a:buNone/>
            </a:pPr>
            <a:r>
              <a:rPr lang="en-US" b="1" dirty="0">
                <a:solidFill>
                  <a:srgbClr val="004875"/>
                </a:solidFill>
              </a:rPr>
              <a:t>For more information</a:t>
            </a:r>
            <a:r>
              <a:rPr lang="en-US" sz="2200" b="1" dirty="0" smtClean="0">
                <a:solidFill>
                  <a:srgbClr val="004875"/>
                </a:solidFill>
              </a:rPr>
              <a:t>:</a:t>
            </a:r>
          </a:p>
          <a:p>
            <a:pPr marL="0" indent="0">
              <a:lnSpc>
                <a:spcPct val="150000"/>
              </a:lnSpc>
              <a:spcBef>
                <a:spcPts val="1680"/>
              </a:spcBef>
              <a:buNone/>
            </a:pPr>
            <a:r>
              <a:rPr lang="en-US" dirty="0">
                <a:solidFill>
                  <a:srgbClr val="004875"/>
                </a:solidFill>
              </a:rPr>
              <a:t>Visit the </a:t>
            </a:r>
            <a:r>
              <a:rPr lang="en-US" dirty="0" err="1">
                <a:solidFill>
                  <a:srgbClr val="004875"/>
                </a:solidFill>
              </a:rPr>
              <a:t>BlueData</a:t>
            </a:r>
            <a:r>
              <a:rPr lang="en-US" dirty="0">
                <a:solidFill>
                  <a:srgbClr val="004875"/>
                </a:solidFill>
              </a:rPr>
              <a:t> booth (#637)</a:t>
            </a:r>
          </a:p>
          <a:p>
            <a:pPr marL="0" indent="0">
              <a:lnSpc>
                <a:spcPct val="150000"/>
              </a:lnSpc>
              <a:spcBef>
                <a:spcPts val="1680"/>
              </a:spcBef>
              <a:buNone/>
            </a:pPr>
            <a:r>
              <a:rPr lang="en-US" dirty="0" err="1">
                <a:solidFill>
                  <a:srgbClr val="004875"/>
                </a:solidFill>
              </a:rPr>
              <a:t>www.bluedata.com</a:t>
            </a:r>
            <a:endParaRPr lang="en-US" dirty="0">
              <a:solidFill>
                <a:srgbClr val="004875"/>
              </a:solidFill>
            </a:endParaRPr>
          </a:p>
          <a:p>
            <a:pPr marL="0" indent="0">
              <a:lnSpc>
                <a:spcPct val="150000"/>
              </a:lnSpc>
              <a:spcBef>
                <a:spcPts val="1680"/>
              </a:spcBef>
              <a:buNone/>
            </a:pPr>
            <a:r>
              <a:rPr lang="en-US" dirty="0" err="1" smtClean="0">
                <a:solidFill>
                  <a:srgbClr val="004875"/>
                </a:solidFill>
              </a:rPr>
              <a:t>www.bluedata.com</a:t>
            </a:r>
            <a:r>
              <a:rPr lang="en-US" dirty="0">
                <a:solidFill>
                  <a:srgbClr val="004875"/>
                </a:solidFill>
              </a:rPr>
              <a:t>/</a:t>
            </a:r>
            <a:r>
              <a:rPr lang="en-US" b="1" dirty="0">
                <a:solidFill>
                  <a:srgbClr val="004875"/>
                </a:solidFill>
              </a:rPr>
              <a:t>free</a:t>
            </a:r>
          </a:p>
        </p:txBody>
      </p:sp>
      <p:sp>
        <p:nvSpPr>
          <p:cNvPr id="9" name="TextBox 8"/>
          <p:cNvSpPr txBox="1"/>
          <p:nvPr/>
        </p:nvSpPr>
        <p:spPr>
          <a:xfrm>
            <a:off x="3886200" y="3345418"/>
            <a:ext cx="1960895" cy="369332"/>
          </a:xfrm>
          <a:prstGeom prst="rect">
            <a:avLst/>
          </a:prstGeom>
          <a:solidFill>
            <a:srgbClr val="3B59A6"/>
          </a:solidFill>
        </p:spPr>
        <p:txBody>
          <a:bodyPr wrap="square" rtlCol="0">
            <a:spAutoFit/>
          </a:bodyPr>
          <a:lstStyle/>
          <a:p>
            <a:r>
              <a:rPr lang="en-US" dirty="0">
                <a:solidFill>
                  <a:prstClr val="white"/>
                </a:solidFill>
                <a:latin typeface="Proxima Nova Light"/>
                <a:cs typeface="Proxima Nova Light"/>
              </a:rPr>
              <a:t>&lt; </a:t>
            </a:r>
            <a:r>
              <a:rPr lang="en-US" dirty="0" smtClean="0">
                <a:solidFill>
                  <a:prstClr val="white"/>
                </a:solidFill>
                <a:latin typeface="Proxima Nova Light"/>
                <a:cs typeface="Proxima Nova Light"/>
              </a:rPr>
              <a:t>Free Download</a:t>
            </a:r>
            <a:endParaRPr lang="en-US" dirty="0">
              <a:solidFill>
                <a:prstClr val="white"/>
              </a:solidFill>
              <a:latin typeface="Proxima Nova Light"/>
              <a:cs typeface="Proxima Nova Light"/>
            </a:endParaRPr>
          </a:p>
        </p:txBody>
      </p:sp>
    </p:spTree>
    <p:extLst>
      <p:ext uri="{BB962C8B-B14F-4D97-AF65-F5344CB8AC3E}">
        <p14:creationId xmlns:p14="http://schemas.microsoft.com/office/powerpoint/2010/main" val="182526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38"/>
            <a:ext cx="9601200" cy="857250"/>
          </a:xfrm>
        </p:spPr>
        <p:txBody>
          <a:bodyPr>
            <a:normAutofit/>
          </a:bodyPr>
          <a:lstStyle/>
          <a:p>
            <a:r>
              <a:rPr lang="en-US" dirty="0" err="1" smtClean="0"/>
              <a:t>Hadoop</a:t>
            </a:r>
            <a:r>
              <a:rPr lang="en-US" dirty="0" smtClean="0"/>
              <a:t> Ecosystem</a:t>
            </a:r>
            <a:endParaRPr lang="en-US" i="1" dirty="0"/>
          </a:p>
        </p:txBody>
      </p:sp>
      <p:grpSp>
        <p:nvGrpSpPr>
          <p:cNvPr id="14" name="Group 13"/>
          <p:cNvGrpSpPr/>
          <p:nvPr/>
        </p:nvGrpSpPr>
        <p:grpSpPr>
          <a:xfrm>
            <a:off x="514191" y="3714750"/>
            <a:ext cx="5277009" cy="1075626"/>
            <a:chOff x="2235200" y="4775202"/>
            <a:chExt cx="3816350" cy="1085848"/>
          </a:xfrm>
          <a:solidFill>
            <a:srgbClr val="A6A6A6"/>
          </a:solidFill>
        </p:grpSpPr>
        <p:sp>
          <p:nvSpPr>
            <p:cNvPr id="15" name="Rounded Rectangle 14"/>
            <p:cNvSpPr/>
            <p:nvPr/>
          </p:nvSpPr>
          <p:spPr>
            <a:xfrm>
              <a:off x="2235200" y="4904937"/>
              <a:ext cx="3816350" cy="783034"/>
            </a:xfrm>
            <a:prstGeom prst="roundRect">
              <a:avLst>
                <a:gd name="adj" fmla="val 0"/>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0" dirty="0"/>
            </a:p>
          </p:txBody>
        </p:sp>
        <p:sp>
          <p:nvSpPr>
            <p:cNvPr id="16" name="TextBox 15"/>
            <p:cNvSpPr txBox="1"/>
            <p:nvPr/>
          </p:nvSpPr>
          <p:spPr>
            <a:xfrm rot="16200000">
              <a:off x="1889128" y="5171591"/>
              <a:ext cx="1085848" cy="293070"/>
            </a:xfrm>
            <a:prstGeom prst="rect">
              <a:avLst/>
            </a:prstGeom>
            <a:noFill/>
          </p:spPr>
          <p:txBody>
            <a:bodyPr wrap="square" rtlCol="0">
              <a:spAutoFit/>
            </a:bodyPr>
            <a:lstStyle/>
            <a:p>
              <a:pPr algn="ctr">
                <a:lnSpc>
                  <a:spcPts val="1200"/>
                </a:lnSpc>
              </a:pPr>
              <a:r>
                <a:rPr lang="en-US" sz="950" dirty="0" smtClean="0">
                  <a:solidFill>
                    <a:schemeClr val="bg1"/>
                  </a:solidFill>
                  <a:latin typeface="+mj-lt"/>
                  <a:cs typeface="Swiss 721 regular"/>
                </a:rPr>
                <a:t>Hardware</a:t>
              </a:r>
              <a:r>
                <a:rPr lang="en-US" sz="950" dirty="0">
                  <a:solidFill>
                    <a:schemeClr val="bg1"/>
                  </a:solidFill>
                  <a:latin typeface="+mj-lt"/>
                  <a:cs typeface="Swiss 721 regular"/>
                </a:rPr>
                <a:t> </a:t>
              </a:r>
            </a:p>
            <a:p>
              <a:pPr algn="ctr">
                <a:lnSpc>
                  <a:spcPts val="1200"/>
                </a:lnSpc>
              </a:pPr>
              <a:r>
                <a:rPr lang="en-US" sz="950" dirty="0" smtClean="0">
                  <a:solidFill>
                    <a:schemeClr val="bg1"/>
                  </a:solidFill>
                  <a:latin typeface="+mj-lt"/>
                  <a:cs typeface="Swiss 721 regular"/>
                </a:rPr>
                <a:t>&amp; Storage</a:t>
              </a:r>
            </a:p>
          </p:txBody>
        </p:sp>
        <p:sp>
          <p:nvSpPr>
            <p:cNvPr id="17" name="Rectangle 16"/>
            <p:cNvSpPr/>
            <p:nvPr/>
          </p:nvSpPr>
          <p:spPr>
            <a:xfrm>
              <a:off x="2609850" y="4976916"/>
              <a:ext cx="3359150" cy="603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0" dirty="0"/>
            </a:p>
          </p:txBody>
        </p:sp>
      </p:grpSp>
      <p:pic>
        <p:nvPicPr>
          <p:cNvPr id="18" name="Picture 17" descr="Screen Shot 2015-02-04 at 12.01.58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7237" y="3971226"/>
            <a:ext cx="478370" cy="19697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pic>
      <p:pic>
        <p:nvPicPr>
          <p:cNvPr id="19" name="Picture 18" descr="delllogo.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48375" y="3971226"/>
            <a:ext cx="411187" cy="307019"/>
          </a:xfrm>
          <a:prstGeom prst="rect">
            <a:avLst/>
          </a:prstGeom>
        </p:spPr>
      </p:pic>
      <p:pic>
        <p:nvPicPr>
          <p:cNvPr id="20" name="Picture 19" descr="hp.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01274" y="3971226"/>
            <a:ext cx="332680" cy="249510"/>
          </a:xfrm>
          <a:prstGeom prst="rect">
            <a:avLst/>
          </a:prstGeom>
        </p:spPr>
      </p:pic>
      <p:pic>
        <p:nvPicPr>
          <p:cNvPr id="22" name="Picture 21" descr="Screen Shot 2015-02-04 at 4.27.14 P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64398" y="1072871"/>
            <a:ext cx="735181" cy="128994"/>
          </a:xfrm>
          <a:prstGeom prst="rect">
            <a:avLst/>
          </a:prstGeom>
        </p:spPr>
      </p:pic>
      <p:pic>
        <p:nvPicPr>
          <p:cNvPr id="23" name="Picture 22" descr="Screen Shot 2015-02-04 at 4.28.47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25134" y="1002320"/>
            <a:ext cx="1164792" cy="222468"/>
          </a:xfrm>
          <a:prstGeom prst="rect">
            <a:avLst/>
          </a:prstGeom>
        </p:spPr>
      </p:pic>
      <p:pic>
        <p:nvPicPr>
          <p:cNvPr id="24" name="Picture 23" descr="tibcologo.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088100" y="843584"/>
            <a:ext cx="524364" cy="393273"/>
          </a:xfrm>
          <a:prstGeom prst="rect">
            <a:avLst/>
          </a:prstGeom>
        </p:spPr>
      </p:pic>
      <p:pic>
        <p:nvPicPr>
          <p:cNvPr id="25" name="Pictur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30698" y="4332271"/>
            <a:ext cx="794437" cy="193568"/>
          </a:xfrm>
          <a:prstGeom prst="rect">
            <a:avLst/>
          </a:prstGeom>
        </p:spPr>
      </p:pic>
      <p:pic>
        <p:nvPicPr>
          <p:cNvPr id="26" name="Picture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95607" y="4310364"/>
            <a:ext cx="522394" cy="195898"/>
          </a:xfrm>
          <a:prstGeom prst="rect">
            <a:avLst/>
          </a:prstGeom>
        </p:spPr>
      </p:pic>
      <p:pic>
        <p:nvPicPr>
          <p:cNvPr id="27" name="Picture 2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68912" y="4301728"/>
            <a:ext cx="669011" cy="260048"/>
          </a:xfrm>
          <a:prstGeom prst="rect">
            <a:avLst/>
          </a:prstGeom>
        </p:spPr>
      </p:pic>
      <p:pic>
        <p:nvPicPr>
          <p:cNvPr id="28" name="Picture 27"/>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73244" y="4332270"/>
            <a:ext cx="695068" cy="147268"/>
          </a:xfrm>
          <a:prstGeom prst="rect">
            <a:avLst/>
          </a:prstGeom>
        </p:spPr>
      </p:pic>
      <p:grpSp>
        <p:nvGrpSpPr>
          <p:cNvPr id="29" name="Group 28"/>
          <p:cNvGrpSpPr/>
          <p:nvPr/>
        </p:nvGrpSpPr>
        <p:grpSpPr>
          <a:xfrm>
            <a:off x="514191" y="819150"/>
            <a:ext cx="5277009" cy="1061900"/>
            <a:chOff x="2235200" y="5141799"/>
            <a:chExt cx="3816350" cy="782435"/>
          </a:xfrm>
          <a:solidFill>
            <a:srgbClr val="A6A6A6"/>
          </a:solidFill>
        </p:grpSpPr>
        <p:sp>
          <p:nvSpPr>
            <p:cNvPr id="30" name="Rounded Rectangle 29"/>
            <p:cNvSpPr/>
            <p:nvPr/>
          </p:nvSpPr>
          <p:spPr>
            <a:xfrm>
              <a:off x="2235200" y="5159803"/>
              <a:ext cx="3816350" cy="701244"/>
            </a:xfrm>
            <a:prstGeom prst="roundRect">
              <a:avLst>
                <a:gd name="adj" fmla="val 0"/>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0" dirty="0"/>
            </a:p>
          </p:txBody>
        </p:sp>
        <p:sp>
          <p:nvSpPr>
            <p:cNvPr id="31" name="TextBox 30"/>
            <p:cNvSpPr txBox="1"/>
            <p:nvPr/>
          </p:nvSpPr>
          <p:spPr>
            <a:xfrm rot="16200000">
              <a:off x="2025061" y="5443983"/>
              <a:ext cx="782435" cy="178068"/>
            </a:xfrm>
            <a:prstGeom prst="rect">
              <a:avLst/>
            </a:prstGeom>
            <a:noFill/>
            <a:ln>
              <a:noFill/>
            </a:ln>
          </p:spPr>
          <p:txBody>
            <a:bodyPr wrap="square" rtlCol="0">
              <a:spAutoFit/>
            </a:bodyPr>
            <a:lstStyle/>
            <a:p>
              <a:pPr algn="ctr">
                <a:lnSpc>
                  <a:spcPts val="1200"/>
                </a:lnSpc>
              </a:pPr>
              <a:r>
                <a:rPr lang="en-US" sz="950" dirty="0" smtClean="0">
                  <a:solidFill>
                    <a:schemeClr val="bg1"/>
                  </a:solidFill>
                  <a:latin typeface="+mj-lt"/>
                  <a:cs typeface="Swiss 721 regular"/>
                </a:rPr>
                <a:t>BI/ETL/Analytics</a:t>
              </a:r>
              <a:endParaRPr lang="en-US" sz="950" dirty="0">
                <a:solidFill>
                  <a:schemeClr val="bg1"/>
                </a:solidFill>
                <a:latin typeface="+mj-lt"/>
                <a:cs typeface="Swiss 721 regular"/>
              </a:endParaRPr>
            </a:p>
          </p:txBody>
        </p:sp>
        <p:sp>
          <p:nvSpPr>
            <p:cNvPr id="32" name="Rectangle 31"/>
            <p:cNvSpPr/>
            <p:nvPr/>
          </p:nvSpPr>
          <p:spPr>
            <a:xfrm>
              <a:off x="2609850" y="5260427"/>
              <a:ext cx="3359150" cy="51172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0" dirty="0"/>
            </a:p>
          </p:txBody>
        </p:sp>
      </p:grpSp>
      <p:pic>
        <p:nvPicPr>
          <p:cNvPr id="33" name="Picture 3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576883" y="1433656"/>
            <a:ext cx="877339" cy="164501"/>
          </a:xfrm>
          <a:prstGeom prst="rect">
            <a:avLst/>
          </a:prstGeom>
          <a:ln>
            <a:solidFill>
              <a:srgbClr val="FFFFFF"/>
            </a:solidFill>
          </a:ln>
        </p:spPr>
      </p:pic>
      <p:pic>
        <p:nvPicPr>
          <p:cNvPr id="34" name="Picture 33"/>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2660598" y="1044800"/>
            <a:ext cx="965283" cy="16934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pic>
      <p:pic>
        <p:nvPicPr>
          <p:cNvPr id="35" name="Picture 34"/>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735716" y="1460129"/>
            <a:ext cx="649524" cy="169349"/>
          </a:xfrm>
          <a:prstGeom prst="rect">
            <a:avLst/>
          </a:prstGeom>
          <a:ln>
            <a:solidFill>
              <a:srgbClr val="FFFFFF"/>
            </a:solidFill>
          </a:ln>
        </p:spPr>
      </p:pic>
      <p:pic>
        <p:nvPicPr>
          <p:cNvPr id="36" name="Picture 3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699522" y="1513045"/>
            <a:ext cx="729478" cy="144305"/>
          </a:xfrm>
          <a:prstGeom prst="rect">
            <a:avLst/>
          </a:prstGeom>
          <a:ln>
            <a:solidFill>
              <a:srgbClr val="FFFFFF"/>
            </a:solidFill>
          </a:ln>
        </p:spPr>
      </p:pic>
      <p:pic>
        <p:nvPicPr>
          <p:cNvPr id="37" name="Picture 3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552698" y="1238651"/>
            <a:ext cx="794326" cy="154002"/>
          </a:xfrm>
          <a:prstGeom prst="rect">
            <a:avLst/>
          </a:prstGeom>
          <a:ln>
            <a:solidFill>
              <a:srgbClr val="FFFFFF"/>
            </a:solidFill>
          </a:ln>
        </p:spPr>
      </p:pic>
      <p:pic>
        <p:nvPicPr>
          <p:cNvPr id="38" name="Picture 3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302765" y="1280872"/>
            <a:ext cx="907035" cy="111782"/>
          </a:xfrm>
          <a:prstGeom prst="rect">
            <a:avLst/>
          </a:prstGeom>
          <a:ln>
            <a:solidFill>
              <a:srgbClr val="FFFFFF"/>
            </a:solidFill>
          </a:ln>
        </p:spPr>
      </p:pic>
      <p:pic>
        <p:nvPicPr>
          <p:cNvPr id="39" name="Picture 38"/>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664460" y="1072870"/>
            <a:ext cx="1041979" cy="176408"/>
          </a:xfrm>
          <a:prstGeom prst="rect">
            <a:avLst/>
          </a:prstGeom>
        </p:spPr>
      </p:pic>
      <p:pic>
        <p:nvPicPr>
          <p:cNvPr id="41" name="Picture 40"/>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782125" y="1027257"/>
            <a:ext cx="758221" cy="221092"/>
          </a:xfrm>
          <a:prstGeom prst="rect">
            <a:avLst/>
          </a:prstGeom>
        </p:spPr>
      </p:pic>
      <p:pic>
        <p:nvPicPr>
          <p:cNvPr id="42" name="Picture 41"/>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716603" y="1072871"/>
            <a:ext cx="946647" cy="147677"/>
          </a:xfrm>
          <a:prstGeom prst="rect">
            <a:avLst/>
          </a:prstGeom>
        </p:spPr>
      </p:pic>
      <p:pic>
        <p:nvPicPr>
          <p:cNvPr id="44" name="Picture 43" descr="Screen Shot 2015-02-04 at 3.47.10 PM.pn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302094" y="1244746"/>
            <a:ext cx="1062079" cy="16175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pic>
      <p:sp>
        <p:nvSpPr>
          <p:cNvPr id="47" name="Rounded Rectangle 46"/>
          <p:cNvSpPr/>
          <p:nvPr/>
        </p:nvSpPr>
        <p:spPr>
          <a:xfrm>
            <a:off x="514191" y="2999062"/>
            <a:ext cx="5277009" cy="791226"/>
          </a:xfrm>
          <a:prstGeom prst="roundRect">
            <a:avLst>
              <a:gd name="adj" fmla="val 0"/>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3" name="Picture 62" descr="Screen Shot 2015-04-01 at 8.06.05 AM.png"/>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2517938" y="3971226"/>
            <a:ext cx="734853" cy="185689"/>
          </a:xfrm>
          <a:prstGeom prst="rect">
            <a:avLst/>
          </a:prstGeom>
        </p:spPr>
      </p:pic>
      <p:pic>
        <p:nvPicPr>
          <p:cNvPr id="64" name="Picture 63"/>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3472622" y="3971226"/>
            <a:ext cx="549198" cy="164407"/>
          </a:xfrm>
          <a:prstGeom prst="rect">
            <a:avLst/>
          </a:prstGeom>
          <a:ln>
            <a:solidFill>
              <a:srgbClr val="FFFFFF"/>
            </a:solidFill>
          </a:ln>
        </p:spPr>
      </p:pic>
      <p:pic>
        <p:nvPicPr>
          <p:cNvPr id="72" name="Picture 7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097189" y="1041454"/>
            <a:ext cx="501049" cy="162503"/>
          </a:xfrm>
          <a:prstGeom prst="rect">
            <a:avLst/>
          </a:prstGeom>
        </p:spPr>
      </p:pic>
      <p:sp>
        <p:nvSpPr>
          <p:cNvPr id="73" name="Rectangle 72"/>
          <p:cNvSpPr/>
          <p:nvPr/>
        </p:nvSpPr>
        <p:spPr>
          <a:xfrm>
            <a:off x="1035725" y="3105149"/>
            <a:ext cx="4644822" cy="628815"/>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2" name="Group 111"/>
          <p:cNvGrpSpPr/>
          <p:nvPr/>
        </p:nvGrpSpPr>
        <p:grpSpPr>
          <a:xfrm>
            <a:off x="514191" y="1777176"/>
            <a:ext cx="5277009" cy="1246076"/>
            <a:chOff x="514191" y="1777176"/>
            <a:chExt cx="5277009" cy="1246076"/>
          </a:xfrm>
        </p:grpSpPr>
        <p:grpSp>
          <p:nvGrpSpPr>
            <p:cNvPr id="5" name="Group 4"/>
            <p:cNvGrpSpPr/>
            <p:nvPr/>
          </p:nvGrpSpPr>
          <p:grpSpPr>
            <a:xfrm>
              <a:off x="514191" y="1777176"/>
              <a:ext cx="5277009" cy="1246076"/>
              <a:chOff x="1947672" y="3192120"/>
              <a:chExt cx="5259147" cy="1400455"/>
            </a:xfrm>
          </p:grpSpPr>
          <p:grpSp>
            <p:nvGrpSpPr>
              <p:cNvPr id="6" name="Group 5"/>
              <p:cNvGrpSpPr/>
              <p:nvPr/>
            </p:nvGrpSpPr>
            <p:grpSpPr>
              <a:xfrm>
                <a:off x="1947672" y="3192120"/>
                <a:ext cx="5259147" cy="1400455"/>
                <a:chOff x="2241550" y="4728819"/>
                <a:chExt cx="3816350" cy="1085848"/>
              </a:xfrm>
            </p:grpSpPr>
            <p:grpSp>
              <p:nvGrpSpPr>
                <p:cNvPr id="8" name="Group 7"/>
                <p:cNvGrpSpPr/>
                <p:nvPr/>
              </p:nvGrpSpPr>
              <p:grpSpPr>
                <a:xfrm>
                  <a:off x="2241550" y="4728819"/>
                  <a:ext cx="3816350" cy="1085848"/>
                  <a:chOff x="2235200" y="4709769"/>
                  <a:chExt cx="3816350" cy="1085848"/>
                </a:xfrm>
                <a:solidFill>
                  <a:srgbClr val="A6A6A6"/>
                </a:solidFill>
              </p:grpSpPr>
              <p:sp>
                <p:nvSpPr>
                  <p:cNvPr id="11" name="Rounded Rectangle 10"/>
                  <p:cNvSpPr/>
                  <p:nvPr/>
                </p:nvSpPr>
                <p:spPr>
                  <a:xfrm>
                    <a:off x="2235200" y="4768850"/>
                    <a:ext cx="3816350" cy="965331"/>
                  </a:xfrm>
                  <a:prstGeom prst="roundRect">
                    <a:avLst>
                      <a:gd name="adj" fmla="val 0"/>
                    </a:avLst>
                  </a:prstGeom>
                  <a:solidFill>
                    <a:schemeClr val="bg1">
                      <a:lumMod val="6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0" dirty="0"/>
                  </a:p>
                </p:txBody>
              </p:sp>
              <p:sp>
                <p:nvSpPr>
                  <p:cNvPr id="12" name="TextBox 11"/>
                  <p:cNvSpPr txBox="1"/>
                  <p:nvPr/>
                </p:nvSpPr>
                <p:spPr>
                  <a:xfrm rot="16200000">
                    <a:off x="1881987" y="5161804"/>
                    <a:ext cx="1085848" cy="181778"/>
                  </a:xfrm>
                  <a:prstGeom prst="rect">
                    <a:avLst/>
                  </a:prstGeom>
                  <a:noFill/>
                  <a:ln>
                    <a:noFill/>
                  </a:ln>
                </p:spPr>
                <p:txBody>
                  <a:bodyPr wrap="square" rtlCol="0">
                    <a:spAutoFit/>
                  </a:bodyPr>
                  <a:lstStyle/>
                  <a:p>
                    <a:pPr algn="ctr">
                      <a:lnSpc>
                        <a:spcPts val="1200"/>
                      </a:lnSpc>
                    </a:pPr>
                    <a:r>
                      <a:rPr lang="en-US" sz="950" dirty="0" smtClean="0">
                        <a:solidFill>
                          <a:schemeClr val="bg1"/>
                        </a:solidFill>
                        <a:latin typeface="+mj-lt"/>
                        <a:cs typeface="Swiss 721 regular"/>
                      </a:rPr>
                      <a:t>Data Platforms</a:t>
                    </a:r>
                  </a:p>
                </p:txBody>
              </p:sp>
              <p:sp>
                <p:nvSpPr>
                  <p:cNvPr id="13" name="Rectangle 12"/>
                  <p:cNvSpPr/>
                  <p:nvPr/>
                </p:nvSpPr>
                <p:spPr>
                  <a:xfrm>
                    <a:off x="2609850" y="4857750"/>
                    <a:ext cx="3359150" cy="78469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0" dirty="0"/>
                  </a:p>
                </p:txBody>
              </p:sp>
            </p:grpSp>
            <p:pic>
              <p:nvPicPr>
                <p:cNvPr id="9" name="Picture 8" descr="4b.png"/>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356777" y="5431337"/>
                  <a:ext cx="715813" cy="205694"/>
                </a:xfrm>
                <a:prstGeom prst="rect">
                  <a:avLst/>
                </a:prstGeom>
                <a:noFill/>
                <a:ln>
                  <a:solidFill>
                    <a:srgbClr val="FFFFFF"/>
                  </a:solidFill>
                </a:ln>
              </p:spPr>
              <p:style>
                <a:lnRef idx="2">
                  <a:schemeClr val="dk1"/>
                </a:lnRef>
                <a:fillRef idx="1">
                  <a:schemeClr val="lt1"/>
                </a:fillRef>
                <a:effectRef idx="0">
                  <a:schemeClr val="dk1"/>
                </a:effectRef>
                <a:fontRef idx="minor">
                  <a:schemeClr val="dk1"/>
                </a:fontRef>
              </p:style>
            </p:pic>
            <p:pic>
              <p:nvPicPr>
                <p:cNvPr id="10" name="Picture 9" descr="logo.png"/>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4191516" y="5437825"/>
                  <a:ext cx="873020" cy="184000"/>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pic>
          </p:grpSp>
          <p:pic>
            <p:nvPicPr>
              <p:cNvPr id="7" name="Picture 6"/>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5464859" y="3402892"/>
                <a:ext cx="689037" cy="25404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pic>
        </p:grpSp>
        <p:pic>
          <p:nvPicPr>
            <p:cNvPr id="65" name="Picture 64"/>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1350207" y="2218472"/>
              <a:ext cx="681828" cy="271542"/>
            </a:xfrm>
            <a:prstGeom prst="rect">
              <a:avLst/>
            </a:prstGeom>
          </p:spPr>
        </p:pic>
        <p:pic>
          <p:nvPicPr>
            <p:cNvPr id="67" name="Picture 66" descr="4c.png"/>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2284037" y="1964713"/>
              <a:ext cx="977070" cy="244928"/>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pic>
        <p:pic>
          <p:nvPicPr>
            <p:cNvPr id="68" name="Picture 67"/>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141037" y="2026377"/>
              <a:ext cx="1054616" cy="164377"/>
            </a:xfrm>
            <a:prstGeom prst="rect">
              <a:avLst/>
            </a:prstGeom>
          </p:spPr>
        </p:pic>
        <p:pic>
          <p:nvPicPr>
            <p:cNvPr id="69" name="Picture 68"/>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1217238" y="2540931"/>
              <a:ext cx="762939" cy="278473"/>
            </a:xfrm>
            <a:prstGeom prst="rect">
              <a:avLst/>
            </a:prstGeom>
          </p:spPr>
        </p:pic>
        <p:pic>
          <p:nvPicPr>
            <p:cNvPr id="71" name="Picture 70"/>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4796647" y="1998067"/>
              <a:ext cx="799522" cy="136793"/>
            </a:xfrm>
            <a:prstGeom prst="rect">
              <a:avLst/>
            </a:prstGeom>
          </p:spPr>
        </p:pic>
        <p:pic>
          <p:nvPicPr>
            <p:cNvPr id="74" name="Picture 73"/>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3344232" y="1998067"/>
              <a:ext cx="563297" cy="168989"/>
            </a:xfrm>
            <a:prstGeom prst="rect">
              <a:avLst/>
            </a:prstGeom>
          </p:spPr>
        </p:pic>
        <p:pic>
          <p:nvPicPr>
            <p:cNvPr id="75" name="Picture 74"/>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2284037" y="2247903"/>
              <a:ext cx="723996" cy="301264"/>
            </a:xfrm>
            <a:prstGeom prst="rect">
              <a:avLst/>
            </a:prstGeom>
          </p:spPr>
        </p:pic>
        <p:pic>
          <p:nvPicPr>
            <p:cNvPr id="78" name="Picture 77"/>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4867613" y="2362203"/>
              <a:ext cx="654924" cy="326867"/>
            </a:xfrm>
            <a:prstGeom prst="rect">
              <a:avLst/>
            </a:prstGeom>
          </p:spPr>
        </p:pic>
        <p:pic>
          <p:nvPicPr>
            <p:cNvPr id="79" name="Picture 78"/>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4570038" y="2637714"/>
              <a:ext cx="851789" cy="181689"/>
            </a:xfrm>
            <a:prstGeom prst="rect">
              <a:avLst/>
            </a:prstGeom>
          </p:spPr>
        </p:pic>
        <p:pic>
          <p:nvPicPr>
            <p:cNvPr id="80" name="Picture 79"/>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3248014" y="2260899"/>
              <a:ext cx="657735" cy="252817"/>
            </a:xfrm>
            <a:prstGeom prst="rect">
              <a:avLst/>
            </a:prstGeom>
          </p:spPr>
        </p:pic>
        <p:pic>
          <p:nvPicPr>
            <p:cNvPr id="81" name="Picture 80"/>
            <p:cNvPicPr>
              <a:picLocks noChangeAspect="1"/>
            </p:cNvPicPr>
            <p:nvPr/>
          </p:nvPicPr>
          <p:blipFill rotWithShape="1">
            <a:blip r:embed="rId38" cstate="print">
              <a:extLst>
                <a:ext uri="{28A0092B-C50C-407E-A947-70E740481C1C}">
                  <a14:useLocalDpi xmlns:a14="http://schemas.microsoft.com/office/drawing/2010/main"/>
                </a:ext>
              </a:extLst>
            </a:blip>
            <a:srcRect/>
            <a:stretch/>
          </p:blipFill>
          <p:spPr>
            <a:xfrm>
              <a:off x="4839575" y="2281645"/>
              <a:ext cx="797262" cy="90080"/>
            </a:xfrm>
            <a:prstGeom prst="rect">
              <a:avLst/>
            </a:prstGeom>
          </p:spPr>
        </p:pic>
        <p:pic>
          <p:nvPicPr>
            <p:cNvPr id="82" name="Picture 81"/>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4021821" y="2333194"/>
              <a:ext cx="700617" cy="143309"/>
            </a:xfrm>
            <a:prstGeom prst="rect">
              <a:avLst/>
            </a:prstGeom>
          </p:spPr>
        </p:pic>
      </p:grpSp>
      <p:sp>
        <p:nvSpPr>
          <p:cNvPr id="83" name="TextBox 82"/>
          <p:cNvSpPr txBox="1"/>
          <p:nvPr/>
        </p:nvSpPr>
        <p:spPr>
          <a:xfrm rot="16200000">
            <a:off x="321441" y="3182736"/>
            <a:ext cx="963587" cy="405239"/>
          </a:xfrm>
          <a:prstGeom prst="rect">
            <a:avLst/>
          </a:prstGeom>
          <a:noFill/>
          <a:ln>
            <a:noFill/>
          </a:ln>
        </p:spPr>
        <p:txBody>
          <a:bodyPr wrap="square" rtlCol="0">
            <a:spAutoFit/>
          </a:bodyPr>
          <a:lstStyle/>
          <a:p>
            <a:pPr algn="ctr">
              <a:lnSpc>
                <a:spcPts val="1200"/>
              </a:lnSpc>
            </a:pPr>
            <a:r>
              <a:rPr lang="en-US" sz="950" dirty="0" smtClean="0">
                <a:solidFill>
                  <a:schemeClr val="bg1"/>
                </a:solidFill>
                <a:latin typeface="+mj-lt"/>
                <a:cs typeface="Swiss 721 regular"/>
              </a:rPr>
              <a:t>Virtualization</a:t>
            </a:r>
          </a:p>
          <a:p>
            <a:pPr algn="ctr">
              <a:lnSpc>
                <a:spcPts val="1200"/>
              </a:lnSpc>
            </a:pPr>
            <a:r>
              <a:rPr lang="en-US" sz="950" dirty="0" smtClean="0">
                <a:solidFill>
                  <a:schemeClr val="bg1"/>
                </a:solidFill>
                <a:latin typeface="+mj-lt"/>
                <a:cs typeface="Swiss 721 regular"/>
              </a:rPr>
              <a:t>&amp; Cloud</a:t>
            </a:r>
          </a:p>
        </p:txBody>
      </p:sp>
      <p:pic>
        <p:nvPicPr>
          <p:cNvPr id="70" name="Picture 69" descr="RedHat-IsoLogo2.jpg"/>
          <p:cNvPicPr>
            <a:picLocks noChangeAspect="1"/>
          </p:cNvPicPr>
          <p:nvPr/>
        </p:nvPicPr>
        <p:blipFill>
          <a:blip r:embed="rId40" cstate="print">
            <a:extLst>
              <a:ext uri="{28A0092B-C50C-407E-A947-70E740481C1C}">
                <a14:useLocalDpi xmlns:a14="http://schemas.microsoft.com/office/drawing/2010/main"/>
              </a:ext>
            </a:extLst>
          </a:blip>
          <a:stretch>
            <a:fillRect/>
          </a:stretch>
        </p:blipFill>
        <p:spPr>
          <a:xfrm>
            <a:off x="1164397" y="4199826"/>
            <a:ext cx="433782" cy="26677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pic>
      <p:pic>
        <p:nvPicPr>
          <p:cNvPr id="84" name="Picture 83"/>
          <p:cNvPicPr>
            <a:picLocks noChangeAspect="1"/>
          </p:cNvPicPr>
          <p:nvPr/>
        </p:nvPicPr>
        <p:blipFill>
          <a:blip r:embed="rId41" cstate="print">
            <a:extLst>
              <a:ext uri="{28A0092B-C50C-407E-A947-70E740481C1C}">
                <a14:useLocalDpi xmlns:a14="http://schemas.microsoft.com/office/drawing/2010/main"/>
              </a:ext>
            </a:extLst>
          </a:blip>
          <a:stretch>
            <a:fillRect/>
          </a:stretch>
        </p:blipFill>
        <p:spPr>
          <a:xfrm>
            <a:off x="4273250" y="3971226"/>
            <a:ext cx="558896" cy="276410"/>
          </a:xfrm>
          <a:prstGeom prst="rect">
            <a:avLst/>
          </a:prstGeom>
        </p:spPr>
      </p:pic>
      <p:pic>
        <p:nvPicPr>
          <p:cNvPr id="85" name="Picture 84"/>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3025134" y="4348039"/>
            <a:ext cx="952500" cy="177800"/>
          </a:xfrm>
          <a:prstGeom prst="rect">
            <a:avLst/>
          </a:prstGeom>
        </p:spPr>
      </p:pic>
      <p:pic>
        <p:nvPicPr>
          <p:cNvPr id="86" name="Picture 85"/>
          <p:cNvPicPr>
            <a:picLocks noChangeAspect="1"/>
          </p:cNvPicPr>
          <p:nvPr/>
        </p:nvPicPr>
        <p:blipFill>
          <a:blip r:embed="rId43" cstate="print">
            <a:extLst>
              <a:ext uri="{28A0092B-C50C-407E-A947-70E740481C1C}">
                <a14:useLocalDpi xmlns:a14="http://schemas.microsoft.com/office/drawing/2010/main"/>
              </a:ext>
            </a:extLst>
          </a:blip>
          <a:stretch>
            <a:fillRect/>
          </a:stretch>
        </p:blipFill>
        <p:spPr>
          <a:xfrm>
            <a:off x="3589525" y="3409949"/>
            <a:ext cx="841363" cy="286139"/>
          </a:xfrm>
          <a:prstGeom prst="rect">
            <a:avLst/>
          </a:prstGeom>
        </p:spPr>
      </p:pic>
      <p:pic>
        <p:nvPicPr>
          <p:cNvPr id="87" name="Picture 86"/>
          <p:cNvPicPr>
            <a:picLocks noChangeAspect="1"/>
          </p:cNvPicPr>
          <p:nvPr/>
        </p:nvPicPr>
        <p:blipFill>
          <a:blip r:embed="rId44" cstate="print">
            <a:extLst>
              <a:ext uri="{28A0092B-C50C-407E-A947-70E740481C1C}">
                <a14:useLocalDpi xmlns:a14="http://schemas.microsoft.com/office/drawing/2010/main"/>
              </a:ext>
            </a:extLst>
          </a:blip>
          <a:stretch>
            <a:fillRect/>
          </a:stretch>
        </p:blipFill>
        <p:spPr>
          <a:xfrm>
            <a:off x="4772168" y="3105150"/>
            <a:ext cx="407469" cy="305602"/>
          </a:xfrm>
          <a:prstGeom prst="rect">
            <a:avLst/>
          </a:prstGeom>
        </p:spPr>
      </p:pic>
      <p:pic>
        <p:nvPicPr>
          <p:cNvPr id="88" name="Picture 87"/>
          <p:cNvPicPr>
            <a:picLocks noChangeAspect="1"/>
          </p:cNvPicPr>
          <p:nvPr/>
        </p:nvPicPr>
        <p:blipFill>
          <a:blip r:embed="rId45" cstate="print">
            <a:extLst>
              <a:ext uri="{28A0092B-C50C-407E-A947-70E740481C1C}">
                <a14:useLocalDpi xmlns:a14="http://schemas.microsoft.com/office/drawing/2010/main"/>
              </a:ext>
            </a:extLst>
          </a:blip>
          <a:stretch>
            <a:fillRect/>
          </a:stretch>
        </p:blipFill>
        <p:spPr>
          <a:xfrm>
            <a:off x="4699793" y="3486150"/>
            <a:ext cx="852392" cy="161612"/>
          </a:xfrm>
          <a:prstGeom prst="rect">
            <a:avLst/>
          </a:prstGeom>
        </p:spPr>
      </p:pic>
      <p:pic>
        <p:nvPicPr>
          <p:cNvPr id="89" name="Picture 88"/>
          <p:cNvPicPr>
            <a:picLocks noChangeAspect="1"/>
          </p:cNvPicPr>
          <p:nvPr/>
        </p:nvPicPr>
        <p:blipFill>
          <a:blip r:embed="rId46" cstate="print">
            <a:extLst>
              <a:ext uri="{28A0092B-C50C-407E-A947-70E740481C1C}">
                <a14:useLocalDpi xmlns:a14="http://schemas.microsoft.com/office/drawing/2010/main"/>
              </a:ext>
            </a:extLst>
          </a:blip>
          <a:stretch>
            <a:fillRect/>
          </a:stretch>
        </p:blipFill>
        <p:spPr>
          <a:xfrm>
            <a:off x="1282632" y="3105150"/>
            <a:ext cx="849005" cy="318377"/>
          </a:xfrm>
          <a:prstGeom prst="rect">
            <a:avLst/>
          </a:prstGeom>
        </p:spPr>
      </p:pic>
      <p:pic>
        <p:nvPicPr>
          <p:cNvPr id="90" name="Picture 89" descr="bluedata.png"/>
          <p:cNvPicPr>
            <a:picLocks noChangeAspect="1"/>
          </p:cNvPicPr>
          <p:nvPr/>
        </p:nvPicPr>
        <p:blipFill>
          <a:blip r:embed="rId47" cstate="print">
            <a:extLst>
              <a:ext uri="{28A0092B-C50C-407E-A947-70E740481C1C}">
                <a14:useLocalDpi xmlns:a14="http://schemas.microsoft.com/office/drawing/2010/main"/>
              </a:ext>
            </a:extLst>
          </a:blip>
          <a:stretch>
            <a:fillRect/>
          </a:stretch>
        </p:blipFill>
        <p:spPr>
          <a:xfrm>
            <a:off x="1440609" y="3483839"/>
            <a:ext cx="772164" cy="230911"/>
          </a:xfrm>
          <a:prstGeom prst="rect">
            <a:avLst/>
          </a:prstGeom>
        </p:spPr>
      </p:pic>
      <p:pic>
        <p:nvPicPr>
          <p:cNvPr id="91" name="Picture 90"/>
          <p:cNvPicPr>
            <a:picLocks noChangeAspect="1"/>
          </p:cNvPicPr>
          <p:nvPr/>
        </p:nvPicPr>
        <p:blipFill rotWithShape="1">
          <a:blip r:embed="rId48" cstate="print">
            <a:extLst>
              <a:ext uri="{28A0092B-C50C-407E-A947-70E740481C1C}">
                <a14:useLocalDpi xmlns:a14="http://schemas.microsoft.com/office/drawing/2010/main"/>
              </a:ext>
            </a:extLst>
          </a:blip>
          <a:srcRect/>
          <a:stretch/>
        </p:blipFill>
        <p:spPr>
          <a:xfrm>
            <a:off x="3733865" y="3105150"/>
            <a:ext cx="302773" cy="299546"/>
          </a:xfrm>
          <a:prstGeom prst="rect">
            <a:avLst/>
          </a:prstGeom>
        </p:spPr>
      </p:pic>
      <p:pic>
        <p:nvPicPr>
          <p:cNvPr id="92" name="Picture 91"/>
          <p:cNvPicPr>
            <a:picLocks noChangeAspect="1"/>
          </p:cNvPicPr>
          <p:nvPr/>
        </p:nvPicPr>
        <p:blipFill>
          <a:blip r:embed="rId49" cstate="print">
            <a:extLst>
              <a:ext uri="{28A0092B-C50C-407E-A947-70E740481C1C}">
                <a14:useLocalDpi xmlns:a14="http://schemas.microsoft.com/office/drawing/2010/main"/>
              </a:ext>
            </a:extLst>
          </a:blip>
          <a:stretch>
            <a:fillRect/>
          </a:stretch>
        </p:blipFill>
        <p:spPr>
          <a:xfrm>
            <a:off x="2512637" y="3181350"/>
            <a:ext cx="653794" cy="151701"/>
          </a:xfrm>
          <a:prstGeom prst="rect">
            <a:avLst/>
          </a:prstGeom>
        </p:spPr>
      </p:pic>
      <p:pic>
        <p:nvPicPr>
          <p:cNvPr id="93" name="Picture 92"/>
          <p:cNvPicPr>
            <a:picLocks noChangeAspect="1"/>
          </p:cNvPicPr>
          <p:nvPr/>
        </p:nvPicPr>
        <p:blipFill>
          <a:blip r:embed="rId50" cstate="print">
            <a:extLst>
              <a:ext uri="{28A0092B-C50C-407E-A947-70E740481C1C}">
                <a14:useLocalDpi xmlns:a14="http://schemas.microsoft.com/office/drawing/2010/main"/>
              </a:ext>
            </a:extLst>
          </a:blip>
          <a:stretch>
            <a:fillRect/>
          </a:stretch>
        </p:blipFill>
        <p:spPr>
          <a:xfrm>
            <a:off x="2591847" y="3401651"/>
            <a:ext cx="454191" cy="303430"/>
          </a:xfrm>
          <a:prstGeom prst="rect">
            <a:avLst/>
          </a:prstGeom>
        </p:spPr>
      </p:pic>
      <p:sp>
        <p:nvSpPr>
          <p:cNvPr id="96" name="Rectangle 95"/>
          <p:cNvSpPr/>
          <p:nvPr/>
        </p:nvSpPr>
        <p:spPr>
          <a:xfrm>
            <a:off x="6299200" y="1019844"/>
            <a:ext cx="2311399" cy="34520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Search, BI, ETL, M/L</a:t>
            </a:r>
            <a:endParaRPr lang="en-US" sz="1200" dirty="0"/>
          </a:p>
        </p:txBody>
      </p:sp>
      <p:pic>
        <p:nvPicPr>
          <p:cNvPr id="97" name="Picture 96"/>
          <p:cNvPicPr>
            <a:picLocks noChangeAspect="1"/>
          </p:cNvPicPr>
          <p:nvPr/>
        </p:nvPicPr>
        <p:blipFill rotWithShape="1">
          <a:blip r:embed="rId51" cstate="print">
            <a:extLst>
              <a:ext uri="{28A0092B-C50C-407E-A947-70E740481C1C}">
                <a14:useLocalDpi xmlns:a14="http://schemas.microsoft.com/office/drawing/2010/main"/>
              </a:ext>
            </a:extLst>
          </a:blip>
          <a:srcRect/>
          <a:stretch/>
        </p:blipFill>
        <p:spPr>
          <a:xfrm>
            <a:off x="1583870" y="1435761"/>
            <a:ext cx="281090" cy="191114"/>
          </a:xfrm>
          <a:prstGeom prst="rect">
            <a:avLst/>
          </a:prstGeom>
        </p:spPr>
      </p:pic>
      <p:pic>
        <p:nvPicPr>
          <p:cNvPr id="98" name="Picture 97"/>
          <p:cNvPicPr>
            <a:picLocks noChangeAspect="1"/>
          </p:cNvPicPr>
          <p:nvPr/>
        </p:nvPicPr>
        <p:blipFill>
          <a:blip r:embed="rId52" cstate="print">
            <a:extLst>
              <a:ext uri="{28A0092B-C50C-407E-A947-70E740481C1C}">
                <a14:useLocalDpi xmlns:a14="http://schemas.microsoft.com/office/drawing/2010/main"/>
              </a:ext>
            </a:extLst>
          </a:blip>
          <a:stretch>
            <a:fillRect/>
          </a:stretch>
        </p:blipFill>
        <p:spPr>
          <a:xfrm>
            <a:off x="2131637" y="1406501"/>
            <a:ext cx="277354" cy="277354"/>
          </a:xfrm>
          <a:prstGeom prst="rect">
            <a:avLst/>
          </a:prstGeom>
        </p:spPr>
      </p:pic>
      <p:pic>
        <p:nvPicPr>
          <p:cNvPr id="100" name="Picture 99"/>
          <p:cNvPicPr>
            <a:picLocks noChangeAspect="1"/>
          </p:cNvPicPr>
          <p:nvPr/>
        </p:nvPicPr>
        <p:blipFill>
          <a:blip r:embed="rId53" cstate="print">
            <a:extLst>
              <a:ext uri="{28A0092B-C50C-407E-A947-70E740481C1C}">
                <a14:useLocalDpi xmlns:a14="http://schemas.microsoft.com/office/drawing/2010/main"/>
              </a:ext>
            </a:extLst>
          </a:blip>
          <a:stretch>
            <a:fillRect/>
          </a:stretch>
        </p:blipFill>
        <p:spPr>
          <a:xfrm>
            <a:off x="2514600" y="1292152"/>
            <a:ext cx="637836" cy="136491"/>
          </a:xfrm>
          <a:prstGeom prst="rect">
            <a:avLst/>
          </a:prstGeom>
        </p:spPr>
      </p:pic>
      <p:sp>
        <p:nvSpPr>
          <p:cNvPr id="104" name="Rectangle 103"/>
          <p:cNvSpPr/>
          <p:nvPr/>
        </p:nvSpPr>
        <p:spPr>
          <a:xfrm>
            <a:off x="6296780" y="2443122"/>
            <a:ext cx="2313819" cy="2610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err="1" smtClean="0"/>
              <a:t>Hadoop</a:t>
            </a:r>
            <a:r>
              <a:rPr lang="en-US" sz="1200" dirty="0" smtClean="0"/>
              <a:t> </a:t>
            </a:r>
            <a:r>
              <a:rPr lang="en-US" sz="1200" dirty="0" err="1" smtClean="0"/>
              <a:t>MapReduce</a:t>
            </a:r>
            <a:r>
              <a:rPr lang="en-US" sz="1200" dirty="0" smtClean="0"/>
              <a:t> &amp; HDFS</a:t>
            </a:r>
            <a:endParaRPr lang="en-US" sz="1000" dirty="0"/>
          </a:p>
        </p:txBody>
      </p:sp>
      <p:sp>
        <p:nvSpPr>
          <p:cNvPr id="105" name="Rectangle 104"/>
          <p:cNvSpPr/>
          <p:nvPr/>
        </p:nvSpPr>
        <p:spPr>
          <a:xfrm>
            <a:off x="6299200" y="1788141"/>
            <a:ext cx="1092200" cy="3048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err="1" smtClean="0"/>
              <a:t>noSQL</a:t>
            </a:r>
            <a:endParaRPr lang="en-US" sz="1200" dirty="0" smtClean="0"/>
          </a:p>
          <a:p>
            <a:pPr algn="ctr"/>
            <a:r>
              <a:rPr lang="en-US" sz="1200" dirty="0" smtClean="0"/>
              <a:t>Databases</a:t>
            </a:r>
          </a:p>
        </p:txBody>
      </p:sp>
      <p:sp>
        <p:nvSpPr>
          <p:cNvPr id="106" name="Rectangle 105"/>
          <p:cNvSpPr/>
          <p:nvPr/>
        </p:nvSpPr>
        <p:spPr>
          <a:xfrm>
            <a:off x="7543800" y="1788141"/>
            <a:ext cx="1066800" cy="2892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100" dirty="0" smtClean="0"/>
              <a:t>Analytics Databases</a:t>
            </a:r>
            <a:endParaRPr lang="en-US" sz="1000" dirty="0"/>
          </a:p>
        </p:txBody>
      </p:sp>
      <p:sp>
        <p:nvSpPr>
          <p:cNvPr id="107" name="Rectangle 106"/>
          <p:cNvSpPr/>
          <p:nvPr/>
        </p:nvSpPr>
        <p:spPr>
          <a:xfrm>
            <a:off x="6299201" y="2169141"/>
            <a:ext cx="2311398" cy="2095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smtClean="0"/>
              <a:t>Spark</a:t>
            </a:r>
            <a:endParaRPr lang="en-US" sz="1000" dirty="0"/>
          </a:p>
        </p:txBody>
      </p:sp>
      <p:sp>
        <p:nvSpPr>
          <p:cNvPr id="108" name="Rectangle 107"/>
          <p:cNvSpPr/>
          <p:nvPr/>
        </p:nvSpPr>
        <p:spPr>
          <a:xfrm>
            <a:off x="6296781" y="2773836"/>
            <a:ext cx="2313818" cy="1573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smtClean="0"/>
              <a:t>Data Ingestion</a:t>
            </a:r>
            <a:endParaRPr lang="en-US" sz="1000" dirty="0"/>
          </a:p>
        </p:txBody>
      </p:sp>
      <p:sp>
        <p:nvSpPr>
          <p:cNvPr id="109" name="Rectangle 108"/>
          <p:cNvSpPr/>
          <p:nvPr/>
        </p:nvSpPr>
        <p:spPr>
          <a:xfrm>
            <a:off x="6248400" y="3388341"/>
            <a:ext cx="2362200" cy="936009"/>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1600" dirty="0" smtClean="0"/>
              <a:t>BIG DATA </a:t>
            </a:r>
          </a:p>
          <a:p>
            <a:pPr algn="ctr"/>
            <a:r>
              <a:rPr lang="en-US" sz="1600" dirty="0" smtClean="0"/>
              <a:t>INFRASTRUCTURE</a:t>
            </a:r>
            <a:endParaRPr lang="en-US" sz="1600" dirty="0"/>
          </a:p>
        </p:txBody>
      </p:sp>
      <p:sp>
        <p:nvSpPr>
          <p:cNvPr id="110" name="TextBox 109"/>
          <p:cNvSpPr txBox="1"/>
          <p:nvPr/>
        </p:nvSpPr>
        <p:spPr>
          <a:xfrm>
            <a:off x="685800" y="4629150"/>
            <a:ext cx="6400800" cy="461665"/>
          </a:xfrm>
          <a:prstGeom prst="rect">
            <a:avLst/>
          </a:prstGeom>
          <a:noFill/>
        </p:spPr>
        <p:txBody>
          <a:bodyPr wrap="square" rtlCol="0">
            <a:spAutoFit/>
          </a:bodyPr>
          <a:lstStyle/>
          <a:p>
            <a:r>
              <a:rPr lang="en-US" sz="2400" b="1" i="1" dirty="0" smtClean="0"/>
              <a:t>It is much more than </a:t>
            </a:r>
            <a:r>
              <a:rPr lang="en-US" sz="2400" b="1" i="1" dirty="0" err="1" smtClean="0"/>
              <a:t>Hadoop</a:t>
            </a:r>
            <a:r>
              <a:rPr lang="en-US" sz="2400" b="1" i="1" dirty="0" smtClean="0"/>
              <a:t> / YARN</a:t>
            </a:r>
            <a:endParaRPr lang="en-US" sz="2400" b="1" dirty="0"/>
          </a:p>
        </p:txBody>
      </p:sp>
      <p:sp>
        <p:nvSpPr>
          <p:cNvPr id="111" name="TextBox 110"/>
          <p:cNvSpPr txBox="1"/>
          <p:nvPr/>
        </p:nvSpPr>
        <p:spPr>
          <a:xfrm>
            <a:off x="8686800" y="980150"/>
            <a:ext cx="369332" cy="1987336"/>
          </a:xfrm>
          <a:prstGeom prst="rect">
            <a:avLst/>
          </a:prstGeom>
        </p:spPr>
        <p:style>
          <a:lnRef idx="3">
            <a:schemeClr val="lt1"/>
          </a:lnRef>
          <a:fillRef idx="1">
            <a:schemeClr val="accent4"/>
          </a:fillRef>
          <a:effectRef idx="1">
            <a:schemeClr val="accent4"/>
          </a:effectRef>
          <a:fontRef idx="minor">
            <a:schemeClr val="lt1"/>
          </a:fontRef>
        </p:style>
        <p:txBody>
          <a:bodyPr vert="vert270" wrap="square" rtlCol="0">
            <a:spAutoFit/>
          </a:bodyPr>
          <a:lstStyle/>
          <a:p>
            <a:pPr algn="ctr"/>
            <a:r>
              <a:rPr lang="en-US" sz="1200" b="1" i="1" dirty="0" smtClean="0"/>
              <a:t>Data Pipelines</a:t>
            </a:r>
            <a:endParaRPr lang="en-US" sz="1200" b="1" i="1" dirty="0"/>
          </a:p>
        </p:txBody>
      </p:sp>
    </p:spTree>
    <p:extLst>
      <p:ext uri="{BB962C8B-B14F-4D97-AF65-F5344CB8AC3E}">
        <p14:creationId xmlns:p14="http://schemas.microsoft.com/office/powerpoint/2010/main" val="61111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104" grpId="0" animBg="1"/>
      <p:bldP spid="105" grpId="0" animBg="1"/>
      <p:bldP spid="106" grpId="0" animBg="1"/>
      <p:bldP spid="107" grpId="0" animBg="1"/>
      <p:bldP spid="108" grpId="0" animBg="1"/>
      <p:bldP spid="109" grpId="0" animBg="1"/>
      <p:bldP spid="1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9067800" cy="857250"/>
          </a:xfrm>
        </p:spPr>
        <p:txBody>
          <a:bodyPr>
            <a:normAutofit/>
          </a:bodyPr>
          <a:lstStyle/>
          <a:p>
            <a:r>
              <a:rPr lang="en-US" dirty="0" smtClean="0"/>
              <a:t>Typical Enterprise Data Architecture</a:t>
            </a:r>
            <a:endParaRPr lang="en-US" dirty="0"/>
          </a:p>
        </p:txBody>
      </p:sp>
      <p:sp>
        <p:nvSpPr>
          <p:cNvPr id="13" name="Rounded Rectangle 12"/>
          <p:cNvSpPr/>
          <p:nvPr/>
        </p:nvSpPr>
        <p:spPr>
          <a:xfrm>
            <a:off x="3963542" y="971550"/>
            <a:ext cx="2387210" cy="2045703"/>
          </a:xfrm>
          <a:prstGeom prst="roundRect">
            <a:avLst/>
          </a:prstGeom>
          <a:solidFill>
            <a:schemeClr val="bg1"/>
          </a:solidFill>
          <a:ln>
            <a:solidFill>
              <a:srgbClr val="0071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4073987" y="2114550"/>
            <a:ext cx="955213" cy="58141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Rounded Rectangle 14"/>
          <p:cNvSpPr/>
          <p:nvPr/>
        </p:nvSpPr>
        <p:spPr>
          <a:xfrm>
            <a:off x="6448057" y="971550"/>
            <a:ext cx="1389696" cy="3339815"/>
          </a:xfrm>
          <a:prstGeom prst="roundRect">
            <a:avLst/>
          </a:prstGeom>
          <a:solidFill>
            <a:schemeClr val="bg1"/>
          </a:solidFill>
          <a:ln>
            <a:solidFill>
              <a:srgbClr val="0071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3962400" y="3105150"/>
            <a:ext cx="2387210" cy="1206215"/>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7" name="Rounded Rectangle 16"/>
          <p:cNvSpPr/>
          <p:nvPr/>
        </p:nvSpPr>
        <p:spPr>
          <a:xfrm>
            <a:off x="2286000" y="971550"/>
            <a:ext cx="1389696" cy="3370006"/>
          </a:xfrm>
          <a:prstGeom prst="roundRect">
            <a:avLst/>
          </a:prstGeom>
          <a:solidFill>
            <a:schemeClr val="bg1"/>
          </a:solidFill>
          <a:ln>
            <a:solidFill>
              <a:srgbClr val="0071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488633" y="1041298"/>
            <a:ext cx="1119725" cy="3270067"/>
          </a:xfrm>
          <a:prstGeom prst="roundRect">
            <a:avLst/>
          </a:prstGeom>
          <a:solidFill>
            <a:schemeClr val="bg1"/>
          </a:solidFill>
          <a:ln>
            <a:solidFill>
              <a:srgbClr val="0071C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299083" y="2048947"/>
            <a:ext cx="1371754" cy="322766"/>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40608" y="2591733"/>
            <a:ext cx="597978" cy="466140"/>
          </a:xfrm>
          <a:prstGeom prst="rect">
            <a:avLst/>
          </a:prstGeom>
        </p:spPr>
      </p:pic>
      <p:sp>
        <p:nvSpPr>
          <p:cNvPr id="31" name="Rounded Rectangle 30"/>
          <p:cNvSpPr/>
          <p:nvPr/>
        </p:nvSpPr>
        <p:spPr>
          <a:xfrm>
            <a:off x="589328" y="1337720"/>
            <a:ext cx="916533" cy="37164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178"/>
            <a:r>
              <a:rPr lang="en-US" sz="900" b="1" dirty="0">
                <a:solidFill>
                  <a:schemeClr val="bg1"/>
                </a:solidFill>
                <a:latin typeface="Bitter"/>
              </a:rPr>
              <a:t>Data Sources</a:t>
            </a:r>
          </a:p>
        </p:txBody>
      </p:sp>
      <p:sp>
        <p:nvSpPr>
          <p:cNvPr id="32" name="Rounded Rectangle 31"/>
          <p:cNvSpPr/>
          <p:nvPr/>
        </p:nvSpPr>
        <p:spPr>
          <a:xfrm>
            <a:off x="2533004" y="1347830"/>
            <a:ext cx="873930" cy="37164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defTabSz="457178"/>
            <a:endParaRPr lang="en-US" sz="1013" dirty="0">
              <a:solidFill>
                <a:schemeClr val="bg1"/>
              </a:solidFill>
              <a:latin typeface="Intel Clear"/>
              <a:cs typeface="Intel Clear"/>
            </a:endParaRPr>
          </a:p>
        </p:txBody>
      </p:sp>
      <p:sp>
        <p:nvSpPr>
          <p:cNvPr id="33" name="Rounded Rectangle 32"/>
          <p:cNvSpPr/>
          <p:nvPr/>
        </p:nvSpPr>
        <p:spPr>
          <a:xfrm>
            <a:off x="6791991" y="1352550"/>
            <a:ext cx="883242" cy="37164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defTabSz="457178"/>
            <a:endParaRPr lang="en-US" sz="1013" dirty="0">
              <a:solidFill>
                <a:schemeClr val="bg1"/>
              </a:solidFill>
              <a:latin typeface="Intel Clear"/>
              <a:cs typeface="Intel Clear"/>
            </a:endParaRPr>
          </a:p>
        </p:txBody>
      </p:sp>
      <p:sp>
        <p:nvSpPr>
          <p:cNvPr id="34" name="Rounded Rectangle 33"/>
          <p:cNvSpPr/>
          <p:nvPr/>
        </p:nvSpPr>
        <p:spPr>
          <a:xfrm>
            <a:off x="4582918" y="1325828"/>
            <a:ext cx="886943" cy="37164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defTabSz="457178"/>
            <a:endParaRPr lang="en-US" sz="1013" dirty="0">
              <a:solidFill>
                <a:schemeClr val="bg1"/>
              </a:solidFill>
              <a:latin typeface="Intel Clear"/>
              <a:cs typeface="Intel Clear"/>
            </a:endParaRPr>
          </a:p>
        </p:txBody>
      </p:sp>
      <p:sp>
        <p:nvSpPr>
          <p:cNvPr id="35" name="Rounded Rectangle 34"/>
          <p:cNvSpPr/>
          <p:nvPr/>
        </p:nvSpPr>
        <p:spPr>
          <a:xfrm>
            <a:off x="4648200" y="3136460"/>
            <a:ext cx="847768" cy="371649"/>
          </a:xfrm>
          <a:prstGeom prst="roundRect">
            <a:avLst/>
          </a:prstGeom>
          <a:ln/>
        </p:spPr>
        <p:style>
          <a:lnRef idx="3">
            <a:schemeClr val="lt1"/>
          </a:lnRef>
          <a:fillRef idx="1">
            <a:schemeClr val="dk1"/>
          </a:fillRef>
          <a:effectRef idx="1">
            <a:schemeClr val="dk1"/>
          </a:effectRef>
          <a:fontRef idx="minor">
            <a:schemeClr val="lt1"/>
          </a:fontRef>
        </p:style>
        <p:txBody>
          <a:bodyPr rtlCol="0" anchor="ctr"/>
          <a:lstStyle/>
          <a:p>
            <a:pPr algn="ctr" defTabSz="457178"/>
            <a:endParaRPr lang="en-US" sz="1013" dirty="0">
              <a:solidFill>
                <a:schemeClr val="bg1"/>
              </a:solidFill>
              <a:latin typeface="Intel Clear"/>
              <a:cs typeface="Intel Clear"/>
            </a:endParaRPr>
          </a:p>
        </p:txBody>
      </p:sp>
      <p:pic>
        <p:nvPicPr>
          <p:cNvPr id="36" name="Picture 4" descr="https://encrypted-tbn1.gstatic.com/images?q=tbn:ANd9GcRDzTCM2iRNp9c1XTFZP-b-s0d5Ox2bOE6VBs7RR97J3O5jVEqL"/>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10417" y="2228003"/>
            <a:ext cx="723166" cy="37135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4700069" y="3233312"/>
            <a:ext cx="531027" cy="230832"/>
          </a:xfrm>
          <a:prstGeom prst="rect">
            <a:avLst/>
          </a:prstGeom>
        </p:spPr>
        <p:txBody>
          <a:bodyPr wrap="none">
            <a:spAutoFit/>
          </a:bodyPr>
          <a:lstStyle/>
          <a:p>
            <a:pPr defTabSz="457178"/>
            <a:r>
              <a:rPr lang="en-US" sz="900" b="1" dirty="0" smtClean="0">
                <a:solidFill>
                  <a:schemeClr val="bg1"/>
                </a:solidFill>
                <a:latin typeface="Bitter"/>
              </a:rPr>
              <a:t>Speed</a:t>
            </a:r>
            <a:endParaRPr lang="en-US" sz="900" dirty="0">
              <a:solidFill>
                <a:schemeClr val="bg1"/>
              </a:solidFill>
            </a:endParaRPr>
          </a:p>
        </p:txBody>
      </p:sp>
      <p:sp>
        <p:nvSpPr>
          <p:cNvPr id="39" name="Rectangle 38"/>
          <p:cNvSpPr/>
          <p:nvPr/>
        </p:nvSpPr>
        <p:spPr>
          <a:xfrm>
            <a:off x="4708159" y="1400852"/>
            <a:ext cx="928778" cy="230832"/>
          </a:xfrm>
          <a:prstGeom prst="rect">
            <a:avLst/>
          </a:prstGeom>
        </p:spPr>
        <p:txBody>
          <a:bodyPr wrap="square">
            <a:spAutoFit/>
          </a:bodyPr>
          <a:lstStyle/>
          <a:p>
            <a:pPr defTabSz="457178"/>
            <a:r>
              <a:rPr lang="en-US" sz="900" b="1" dirty="0" smtClean="0">
                <a:solidFill>
                  <a:schemeClr val="bg1"/>
                </a:solidFill>
                <a:latin typeface="Bitter"/>
              </a:rPr>
              <a:t>Batch</a:t>
            </a:r>
            <a:endParaRPr lang="en-US" sz="900" dirty="0">
              <a:solidFill>
                <a:schemeClr val="bg1"/>
              </a:solidFill>
            </a:endParaRPr>
          </a:p>
        </p:txBody>
      </p:sp>
      <p:sp>
        <p:nvSpPr>
          <p:cNvPr id="41" name="Rectangle 40"/>
          <p:cNvSpPr/>
          <p:nvPr/>
        </p:nvSpPr>
        <p:spPr>
          <a:xfrm>
            <a:off x="2614990" y="1416228"/>
            <a:ext cx="697627" cy="369332"/>
          </a:xfrm>
          <a:prstGeom prst="rect">
            <a:avLst/>
          </a:prstGeom>
        </p:spPr>
        <p:txBody>
          <a:bodyPr wrap="none">
            <a:spAutoFit/>
          </a:bodyPr>
          <a:lstStyle/>
          <a:p>
            <a:pPr defTabSz="457178"/>
            <a:r>
              <a:rPr lang="en-US" sz="900" b="1" dirty="0">
                <a:solidFill>
                  <a:schemeClr val="bg1"/>
                </a:solidFill>
                <a:latin typeface="Bitter"/>
              </a:rPr>
              <a:t>Ingestion</a:t>
            </a:r>
          </a:p>
          <a:p>
            <a:pPr defTabSz="457178"/>
            <a:endParaRPr lang="en-US" sz="900" dirty="0">
              <a:solidFill>
                <a:schemeClr val="bg1"/>
              </a:solidFill>
            </a:endParaRPr>
          </a:p>
        </p:txBody>
      </p:sp>
      <p:sp>
        <p:nvSpPr>
          <p:cNvPr id="42" name="Rectangle 41"/>
          <p:cNvSpPr/>
          <p:nvPr/>
        </p:nvSpPr>
        <p:spPr>
          <a:xfrm>
            <a:off x="6883099" y="1376740"/>
            <a:ext cx="595385" cy="369332"/>
          </a:xfrm>
          <a:prstGeom prst="rect">
            <a:avLst/>
          </a:prstGeom>
        </p:spPr>
        <p:txBody>
          <a:bodyPr wrap="none">
            <a:spAutoFit/>
          </a:bodyPr>
          <a:lstStyle/>
          <a:p>
            <a:pPr defTabSz="457178"/>
            <a:r>
              <a:rPr lang="en-US" sz="900" b="1" dirty="0" smtClean="0">
                <a:solidFill>
                  <a:schemeClr val="bg1"/>
                </a:solidFill>
                <a:latin typeface="Bitter"/>
              </a:rPr>
              <a:t>Service </a:t>
            </a:r>
            <a:endParaRPr lang="en-US" sz="900" b="1" dirty="0">
              <a:solidFill>
                <a:schemeClr val="bg1"/>
              </a:solidFill>
              <a:latin typeface="Bitter"/>
            </a:endParaRPr>
          </a:p>
          <a:p>
            <a:pPr defTabSz="457178"/>
            <a:endParaRPr lang="en-US" sz="900" dirty="0">
              <a:solidFill>
                <a:schemeClr val="bg1"/>
              </a:solidFill>
            </a:endParaRPr>
          </a:p>
        </p:txBody>
      </p:sp>
      <p:pic>
        <p:nvPicPr>
          <p:cNvPr id="44" name="Picture 4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21533" y="3470025"/>
            <a:ext cx="333567" cy="625725"/>
          </a:xfrm>
          <a:prstGeom prst="rect">
            <a:avLst/>
          </a:prstGeom>
        </p:spPr>
      </p:pic>
      <p:pic>
        <p:nvPicPr>
          <p:cNvPr id="45" name="Picture 16" descr="Apache Hive"/>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21769" y="3668723"/>
            <a:ext cx="388631" cy="357950"/>
          </a:xfrm>
          <a:prstGeom prst="rect">
            <a:avLst/>
          </a:prstGeom>
          <a:noFill/>
          <a:extLst>
            <a:ext uri="{909E8E84-426E-40dd-AFC4-6F175D3DCCD1}">
              <a14:hiddenFill xmlns:a14="http://schemas.microsoft.com/office/drawing/2010/main">
                <a:solidFill>
                  <a:srgbClr val="FFFFFF"/>
                </a:solidFill>
              </a14:hiddenFill>
            </a:ext>
          </a:extLst>
        </p:spPr>
      </p:pic>
      <p:sp>
        <p:nvSpPr>
          <p:cNvPr id="47" name="Rounded Rectangle 46"/>
          <p:cNvSpPr/>
          <p:nvPr/>
        </p:nvSpPr>
        <p:spPr>
          <a:xfrm>
            <a:off x="4261331" y="3649054"/>
            <a:ext cx="882318" cy="58141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49" name="Straight Connector 48"/>
          <p:cNvCxnSpPr/>
          <p:nvPr/>
        </p:nvCxnSpPr>
        <p:spPr>
          <a:xfrm>
            <a:off x="2000250" y="971550"/>
            <a:ext cx="0" cy="346165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86057" y="946563"/>
            <a:ext cx="0" cy="3461657"/>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51" name="Picture 50"/>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59243" y="1893224"/>
            <a:ext cx="798285" cy="2046535"/>
          </a:xfrm>
          <a:prstGeom prst="rect">
            <a:avLst/>
          </a:prstGeom>
        </p:spPr>
      </p:pic>
      <p:pic>
        <p:nvPicPr>
          <p:cNvPr id="52" name="Picture 5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19536" y="3729956"/>
            <a:ext cx="609664" cy="412517"/>
          </a:xfrm>
          <a:prstGeom prst="rect">
            <a:avLst/>
          </a:prstGeom>
        </p:spPr>
      </p:pic>
      <p:sp>
        <p:nvSpPr>
          <p:cNvPr id="53" name="Rounded Rectangle 52"/>
          <p:cNvSpPr/>
          <p:nvPr/>
        </p:nvSpPr>
        <p:spPr>
          <a:xfrm>
            <a:off x="5257801" y="3649054"/>
            <a:ext cx="841030" cy="58141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55" name="Picture 5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321214" y="3813140"/>
            <a:ext cx="698586" cy="253237"/>
          </a:xfrm>
          <a:prstGeom prst="rect">
            <a:avLst/>
          </a:prstGeom>
        </p:spPr>
      </p:pic>
      <p:pic>
        <p:nvPicPr>
          <p:cNvPr id="58" name="Picture 57"/>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590588" y="1885950"/>
            <a:ext cx="1181812" cy="621931"/>
          </a:xfrm>
          <a:prstGeom prst="rect">
            <a:avLst/>
          </a:prstGeom>
        </p:spPr>
      </p:pic>
      <p:pic>
        <p:nvPicPr>
          <p:cNvPr id="59" name="Picture 5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089513" y="2794375"/>
            <a:ext cx="654924" cy="326867"/>
          </a:xfrm>
          <a:prstGeom prst="rect">
            <a:avLst/>
          </a:prstGeom>
        </p:spPr>
      </p:pic>
      <p:pic>
        <p:nvPicPr>
          <p:cNvPr id="60" name="Picture 59"/>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553200" y="3191193"/>
            <a:ext cx="668332" cy="142557"/>
          </a:xfrm>
          <a:prstGeom prst="rect">
            <a:avLst/>
          </a:prstGeom>
        </p:spPr>
      </p:pic>
      <p:pic>
        <p:nvPicPr>
          <p:cNvPr id="62" name="Picture 61"/>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221533" y="3181350"/>
            <a:ext cx="556048" cy="145398"/>
          </a:xfrm>
          <a:prstGeom prst="rect">
            <a:avLst/>
          </a:prstGeom>
        </p:spPr>
      </p:pic>
      <p:pic>
        <p:nvPicPr>
          <p:cNvPr id="64" name="Picture 63"/>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463784" y="3347419"/>
            <a:ext cx="968550" cy="382537"/>
          </a:xfrm>
          <a:prstGeom prst="roundRect">
            <a:avLst/>
          </a:prstGeom>
        </p:spPr>
      </p:pic>
      <p:sp>
        <p:nvSpPr>
          <p:cNvPr id="65" name="Rounded Rectangle 64"/>
          <p:cNvSpPr/>
          <p:nvPr/>
        </p:nvSpPr>
        <p:spPr>
          <a:xfrm>
            <a:off x="5105400" y="2114550"/>
            <a:ext cx="1006799" cy="581410"/>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6" name="Picture 45"/>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143649" y="2240322"/>
            <a:ext cx="968550" cy="382537"/>
          </a:xfrm>
          <a:prstGeom prst="roundRect">
            <a:avLst/>
          </a:prstGeom>
        </p:spPr>
      </p:pic>
      <p:sp>
        <p:nvSpPr>
          <p:cNvPr id="66" name="TextBox 65"/>
          <p:cNvSpPr txBox="1"/>
          <p:nvPr/>
        </p:nvSpPr>
        <p:spPr>
          <a:xfrm>
            <a:off x="720933" y="4472285"/>
            <a:ext cx="6978967" cy="461665"/>
          </a:xfrm>
          <a:prstGeom prst="rect">
            <a:avLst/>
          </a:prstGeom>
          <a:noFill/>
        </p:spPr>
        <p:txBody>
          <a:bodyPr wrap="square" rtlCol="0">
            <a:spAutoFit/>
          </a:bodyPr>
          <a:lstStyle/>
          <a:p>
            <a:r>
              <a:rPr lang="en-US" sz="2400" b="1" i="1" u="sng" dirty="0" smtClean="0"/>
              <a:t>Example:</a:t>
            </a:r>
            <a:r>
              <a:rPr lang="en-US" sz="2400" b="1" i="1" dirty="0" smtClean="0"/>
              <a:t> Kafka + </a:t>
            </a:r>
            <a:r>
              <a:rPr lang="en-US" sz="2400" b="1" i="1" dirty="0" err="1" smtClean="0"/>
              <a:t>Hadoop</a:t>
            </a:r>
            <a:r>
              <a:rPr lang="en-US" sz="2400" b="1" i="1" dirty="0" smtClean="0"/>
              <a:t> + Spark + </a:t>
            </a:r>
            <a:r>
              <a:rPr lang="en-US" sz="2400" b="1" i="1" dirty="0" err="1" smtClean="0"/>
              <a:t>noSQL</a:t>
            </a:r>
            <a:r>
              <a:rPr lang="en-US" sz="2400" b="1" i="1" dirty="0" smtClean="0"/>
              <a:t> + SQL</a:t>
            </a:r>
            <a:endParaRPr lang="en-US" sz="2400" b="1" dirty="0"/>
          </a:p>
        </p:txBody>
      </p:sp>
      <p:pic>
        <p:nvPicPr>
          <p:cNvPr id="83" name="Picture 82"/>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6621769" y="2880555"/>
            <a:ext cx="440035" cy="166117"/>
          </a:xfrm>
          <a:prstGeom prst="rect">
            <a:avLst/>
          </a:prstGeom>
        </p:spPr>
      </p:pic>
      <p:pic>
        <p:nvPicPr>
          <p:cNvPr id="84" name="Picture 8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796879" y="2512313"/>
            <a:ext cx="758221" cy="221092"/>
          </a:xfrm>
          <a:prstGeom prst="rect">
            <a:avLst/>
          </a:prstGeom>
        </p:spPr>
      </p:pic>
    </p:spTree>
    <p:extLst>
      <p:ext uri="{BB962C8B-B14F-4D97-AF65-F5344CB8AC3E}">
        <p14:creationId xmlns:p14="http://schemas.microsoft.com/office/powerpoint/2010/main" val="69132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Road to Multi-Tenancy</a:t>
            </a:r>
            <a:endParaRPr lang="en-US" dirty="0"/>
          </a:p>
        </p:txBody>
      </p:sp>
      <p:pic>
        <p:nvPicPr>
          <p:cNvPr id="3" name="Picture 2" descr="Screen Shot 2015-09-28 at 1.08.28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010" y="895351"/>
            <a:ext cx="4352983" cy="2819400"/>
          </a:xfrm>
          <a:prstGeom prst="rect">
            <a:avLst/>
          </a:prstGeom>
          <a:ln>
            <a:solidFill>
              <a:srgbClr val="004875"/>
            </a:solidFill>
          </a:ln>
        </p:spPr>
      </p:pic>
      <p:pic>
        <p:nvPicPr>
          <p:cNvPr id="4" name="Picture 3" descr="Screen Shot 2015-09-28 at 1.09.45 PM.png"/>
          <p:cNvPicPr preferRelativeResize="0">
            <a:picLocks/>
          </p:cNvPicPr>
          <p:nvPr/>
        </p:nvPicPr>
        <p:blipFill>
          <a:blip r:embed="rId3" cstate="print">
            <a:extLst>
              <a:ext uri="{28A0092B-C50C-407E-A947-70E740481C1C}">
                <a14:useLocalDpi xmlns:a14="http://schemas.microsoft.com/office/drawing/2010/main"/>
              </a:ext>
            </a:extLst>
          </a:blip>
          <a:stretch>
            <a:fillRect/>
          </a:stretch>
        </p:blipFill>
        <p:spPr>
          <a:xfrm>
            <a:off x="4648200" y="898398"/>
            <a:ext cx="4352544" cy="2816352"/>
          </a:xfrm>
          <a:prstGeom prst="rect">
            <a:avLst/>
          </a:prstGeom>
          <a:ln>
            <a:solidFill>
              <a:srgbClr val="004875"/>
            </a:solidFill>
          </a:ln>
        </p:spPr>
      </p:pic>
      <p:sp>
        <p:nvSpPr>
          <p:cNvPr id="5" name="TextBox 4"/>
          <p:cNvSpPr txBox="1"/>
          <p:nvPr/>
        </p:nvSpPr>
        <p:spPr>
          <a:xfrm>
            <a:off x="342900" y="4060585"/>
            <a:ext cx="8610600" cy="369332"/>
          </a:xfrm>
          <a:prstGeom prst="rect">
            <a:avLst/>
          </a:prstGeom>
          <a:noFill/>
        </p:spPr>
        <p:txBody>
          <a:bodyPr wrap="square" rtlCol="0">
            <a:spAutoFit/>
          </a:bodyPr>
          <a:lstStyle/>
          <a:p>
            <a:r>
              <a:rPr lang="en-US" b="1" i="1" dirty="0" smtClean="0"/>
              <a:t>Multi-purpose platform + multi-functional use cases demand</a:t>
            </a:r>
            <a:r>
              <a:rPr lang="en-US" b="1" i="1" dirty="0" smtClean="0">
                <a:sym typeface="Wingdings"/>
              </a:rPr>
              <a:t> </a:t>
            </a:r>
            <a:r>
              <a:rPr lang="en-US" b="1" i="1" u="sng" dirty="0" smtClean="0">
                <a:sym typeface="Wingdings"/>
              </a:rPr>
              <a:t>multi-tenant architecture </a:t>
            </a:r>
            <a:endParaRPr lang="en-US" b="1" i="1" u="sng" dirty="0"/>
          </a:p>
        </p:txBody>
      </p:sp>
    </p:spTree>
    <p:extLst>
      <p:ext uri="{BB962C8B-B14F-4D97-AF65-F5344CB8AC3E}">
        <p14:creationId xmlns:p14="http://schemas.microsoft.com/office/powerpoint/2010/main" val="130247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ounded Rectangle 258"/>
          <p:cNvSpPr/>
          <p:nvPr/>
        </p:nvSpPr>
        <p:spPr>
          <a:xfrm>
            <a:off x="1440888" y="2026174"/>
            <a:ext cx="878512" cy="470543"/>
          </a:xfrm>
          <a:prstGeom prst="roundRect">
            <a:avLst>
              <a:gd name="adj" fmla="val 7651"/>
            </a:avLst>
          </a:prstGeom>
          <a:solidFill>
            <a:schemeClr val="bg1"/>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j-lt"/>
              <a:cs typeface="Swiss 721 regular"/>
            </a:endParaRPr>
          </a:p>
        </p:txBody>
      </p:sp>
      <p:cxnSp>
        <p:nvCxnSpPr>
          <p:cNvPr id="229" name="Elbow Connector 228"/>
          <p:cNvCxnSpPr>
            <a:stCxn id="282" idx="3"/>
            <a:endCxn id="345" idx="5"/>
          </p:cNvCxnSpPr>
          <p:nvPr/>
        </p:nvCxnSpPr>
        <p:spPr>
          <a:xfrm flipH="1">
            <a:off x="2238814" y="2694045"/>
            <a:ext cx="173971" cy="1578125"/>
          </a:xfrm>
          <a:prstGeom prst="bentConnector3">
            <a:avLst>
              <a:gd name="adj1" fmla="val -18755"/>
            </a:avLst>
          </a:prstGeom>
          <a:ln>
            <a:solidFill>
              <a:schemeClr val="bg1">
                <a:lumMod val="65000"/>
              </a:schemeClr>
            </a:solidFill>
            <a:prstDash val="sysDash"/>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600" name="Group 29"/>
          <p:cNvGrpSpPr>
            <a:grpSpLocks noChangeAspect="1"/>
          </p:cNvGrpSpPr>
          <p:nvPr/>
        </p:nvGrpSpPr>
        <p:grpSpPr bwMode="auto">
          <a:xfrm>
            <a:off x="6590205" y="3867150"/>
            <a:ext cx="520982" cy="487152"/>
            <a:chOff x="2764" y="2016"/>
            <a:chExt cx="231" cy="288"/>
          </a:xfrm>
          <a:solidFill>
            <a:srgbClr val="3F5CA3"/>
          </a:solidFill>
        </p:grpSpPr>
        <p:sp>
          <p:nvSpPr>
            <p:cNvPr id="601"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02"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03"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04"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cxnSp>
        <p:nvCxnSpPr>
          <p:cNvPr id="214" name="Straight Arrow Connector 213"/>
          <p:cNvCxnSpPr/>
          <p:nvPr/>
        </p:nvCxnSpPr>
        <p:spPr>
          <a:xfrm rot="10800000" flipV="1">
            <a:off x="3775232" y="1608930"/>
            <a:ext cx="0" cy="367239"/>
          </a:xfrm>
          <a:prstGeom prst="straightConnector1">
            <a:avLst/>
          </a:prstGeom>
          <a:ln>
            <a:solidFill>
              <a:schemeClr val="bg1">
                <a:lumMod val="6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rot="10800000" flipV="1">
            <a:off x="2516199" y="1608930"/>
            <a:ext cx="0" cy="367239"/>
          </a:xfrm>
          <a:prstGeom prst="straightConnector1">
            <a:avLst/>
          </a:prstGeom>
          <a:ln>
            <a:solidFill>
              <a:schemeClr val="bg1">
                <a:lumMod val="6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23" name="Rounded Rectangle 222"/>
          <p:cNvSpPr/>
          <p:nvPr/>
        </p:nvSpPr>
        <p:spPr>
          <a:xfrm>
            <a:off x="4757449" y="2001864"/>
            <a:ext cx="1054593" cy="470543"/>
          </a:xfrm>
          <a:prstGeom prst="roundRect">
            <a:avLst>
              <a:gd name="adj" fmla="val 7651"/>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j-lt"/>
              <a:cs typeface="Swiss 721 regular"/>
            </a:endParaRPr>
          </a:p>
        </p:txBody>
      </p:sp>
      <p:grpSp>
        <p:nvGrpSpPr>
          <p:cNvPr id="224" name="Group 223"/>
          <p:cNvGrpSpPr/>
          <p:nvPr/>
        </p:nvGrpSpPr>
        <p:grpSpPr>
          <a:xfrm>
            <a:off x="5056462" y="2048860"/>
            <a:ext cx="191069" cy="373079"/>
            <a:chOff x="3860798" y="3975120"/>
            <a:chExt cx="302437" cy="787379"/>
          </a:xfrm>
        </p:grpSpPr>
        <p:sp>
          <p:nvSpPr>
            <p:cNvPr id="544" name="Rounded Rectangle 543"/>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45" name="Rounded Rectangle 544"/>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546" name="Straight Connector 545"/>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48" name="Straight Connector 547"/>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50" name="Oval 549"/>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51" name="Oval 550"/>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225" name="Group 224"/>
          <p:cNvGrpSpPr/>
          <p:nvPr/>
        </p:nvGrpSpPr>
        <p:grpSpPr>
          <a:xfrm>
            <a:off x="5293151" y="2048860"/>
            <a:ext cx="191069" cy="373079"/>
            <a:chOff x="3860798" y="3975120"/>
            <a:chExt cx="302437" cy="787379"/>
          </a:xfrm>
        </p:grpSpPr>
        <p:sp>
          <p:nvSpPr>
            <p:cNvPr id="536" name="Rounded Rectangle 535"/>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37" name="Rounded Rectangle 536"/>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538" name="Straight Connector 537"/>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42" name="Oval 541"/>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43" name="Oval 542"/>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cxnSp>
        <p:nvCxnSpPr>
          <p:cNvPr id="232" name="Straight Arrow Connector 231"/>
          <p:cNvCxnSpPr/>
          <p:nvPr/>
        </p:nvCxnSpPr>
        <p:spPr>
          <a:xfrm flipV="1">
            <a:off x="3968595" y="2530858"/>
            <a:ext cx="0" cy="617723"/>
          </a:xfrm>
          <a:prstGeom prst="straightConnector1">
            <a:avLst/>
          </a:prstGeom>
          <a:ln>
            <a:solidFill>
              <a:schemeClr val="accent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43" name="Rounded Rectangle 242"/>
          <p:cNvSpPr/>
          <p:nvPr/>
        </p:nvSpPr>
        <p:spPr>
          <a:xfrm>
            <a:off x="2300015" y="2024676"/>
            <a:ext cx="552054" cy="470543"/>
          </a:xfrm>
          <a:prstGeom prst="roundRect">
            <a:avLst>
              <a:gd name="adj" fmla="val 7651"/>
            </a:avLst>
          </a:prstGeom>
          <a:solidFill>
            <a:schemeClr val="bg1"/>
          </a:solidFill>
          <a:ln>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j-lt"/>
              <a:cs typeface="Swiss 721 regular"/>
            </a:endParaRPr>
          </a:p>
        </p:txBody>
      </p:sp>
      <p:grpSp>
        <p:nvGrpSpPr>
          <p:cNvPr id="244" name="Group 243"/>
          <p:cNvGrpSpPr/>
          <p:nvPr/>
        </p:nvGrpSpPr>
        <p:grpSpPr>
          <a:xfrm>
            <a:off x="2361131" y="2071672"/>
            <a:ext cx="191069" cy="373079"/>
            <a:chOff x="3860798" y="3975120"/>
            <a:chExt cx="302437" cy="787379"/>
          </a:xfrm>
        </p:grpSpPr>
        <p:sp>
          <p:nvSpPr>
            <p:cNvPr id="427" name="Rounded Rectangle 426"/>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28" name="Rounded Rectangle 427"/>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429" name="Straight Connector 428"/>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1" name="Straight Connector 430"/>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33" name="Oval 432"/>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34" name="Oval 433"/>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245" name="Group 244"/>
          <p:cNvGrpSpPr/>
          <p:nvPr/>
        </p:nvGrpSpPr>
        <p:grpSpPr>
          <a:xfrm>
            <a:off x="2597820" y="2071672"/>
            <a:ext cx="191069" cy="373079"/>
            <a:chOff x="3860798" y="3975120"/>
            <a:chExt cx="302437" cy="787379"/>
          </a:xfrm>
        </p:grpSpPr>
        <p:sp>
          <p:nvSpPr>
            <p:cNvPr id="419" name="Rounded Rectangle 418"/>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20" name="Rounded Rectangle 419"/>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421" name="Straight Connector 420"/>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22" name="Straight Connector 421"/>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25" name="Oval 424"/>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26" name="Oval 425"/>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sp>
        <p:nvSpPr>
          <p:cNvPr id="246" name="Rounded Rectangle 245"/>
          <p:cNvSpPr/>
          <p:nvPr/>
        </p:nvSpPr>
        <p:spPr>
          <a:xfrm>
            <a:off x="3457112" y="2024676"/>
            <a:ext cx="936104" cy="470543"/>
          </a:xfrm>
          <a:prstGeom prst="roundRect">
            <a:avLst>
              <a:gd name="adj" fmla="val 7651"/>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j-lt"/>
              <a:cs typeface="Swiss 721 regular"/>
            </a:endParaRPr>
          </a:p>
        </p:txBody>
      </p:sp>
      <p:grpSp>
        <p:nvGrpSpPr>
          <p:cNvPr id="247" name="Group 246"/>
          <p:cNvGrpSpPr/>
          <p:nvPr/>
        </p:nvGrpSpPr>
        <p:grpSpPr>
          <a:xfrm>
            <a:off x="3692257" y="2071672"/>
            <a:ext cx="191069" cy="373079"/>
            <a:chOff x="3860798" y="3975120"/>
            <a:chExt cx="302437" cy="787379"/>
          </a:xfrm>
        </p:grpSpPr>
        <p:sp>
          <p:nvSpPr>
            <p:cNvPr id="411" name="Rounded Rectangle 410"/>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12" name="Rounded Rectangle 411"/>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413" name="Straight Connector 412"/>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17" name="Oval 416"/>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18" name="Oval 417"/>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248" name="Group 247"/>
          <p:cNvGrpSpPr/>
          <p:nvPr/>
        </p:nvGrpSpPr>
        <p:grpSpPr>
          <a:xfrm>
            <a:off x="3928946" y="2071672"/>
            <a:ext cx="191069" cy="373079"/>
            <a:chOff x="3860798" y="3975120"/>
            <a:chExt cx="302437" cy="787379"/>
          </a:xfrm>
        </p:grpSpPr>
        <p:sp>
          <p:nvSpPr>
            <p:cNvPr id="403" name="Rounded Rectangle 402"/>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04" name="Rounded Rectangle 403"/>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405" name="Straight Connector 404"/>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09" name="Oval 408"/>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10" name="Oval 409"/>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cxnSp>
        <p:nvCxnSpPr>
          <p:cNvPr id="264" name="Elbow Connector 263"/>
          <p:cNvCxnSpPr/>
          <p:nvPr/>
        </p:nvCxnSpPr>
        <p:spPr>
          <a:xfrm rot="16200000" flipV="1">
            <a:off x="2714767" y="2577066"/>
            <a:ext cx="917822" cy="1075491"/>
          </a:xfrm>
          <a:prstGeom prst="bentConnector3">
            <a:avLst>
              <a:gd name="adj1" fmla="val 29749"/>
            </a:avLst>
          </a:prstGeom>
          <a:ln>
            <a:solidFill>
              <a:schemeClr val="accent1"/>
            </a:solidFill>
            <a:prstDash val="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5" name="Elbow Connector 264"/>
          <p:cNvCxnSpPr/>
          <p:nvPr/>
        </p:nvCxnSpPr>
        <p:spPr>
          <a:xfrm flipV="1">
            <a:off x="4393217" y="2656344"/>
            <a:ext cx="1836373" cy="649669"/>
          </a:xfrm>
          <a:prstGeom prst="bentConnector3">
            <a:avLst>
              <a:gd name="adj1" fmla="val 100539"/>
            </a:avLst>
          </a:prstGeom>
          <a:ln>
            <a:solidFill>
              <a:schemeClr val="accent1"/>
            </a:solidFill>
            <a:prstDash val="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67" name="TextBox 266"/>
          <p:cNvSpPr txBox="1"/>
          <p:nvPr/>
        </p:nvSpPr>
        <p:spPr>
          <a:xfrm>
            <a:off x="3695663" y="3903164"/>
            <a:ext cx="1349817" cy="461665"/>
          </a:xfrm>
          <a:prstGeom prst="rect">
            <a:avLst/>
          </a:prstGeom>
          <a:noFill/>
        </p:spPr>
        <p:txBody>
          <a:bodyPr wrap="square" rtlCol="0">
            <a:spAutoFit/>
          </a:bodyPr>
          <a:lstStyle>
            <a:defPPr>
              <a:defRPr lang="en-US"/>
            </a:defPPr>
            <a:lvl1pPr algn="ctr">
              <a:defRPr sz="1000">
                <a:solidFill>
                  <a:schemeClr val="accent4"/>
                </a:solidFill>
                <a:latin typeface="+mj-lt"/>
                <a:cs typeface="Swiss 721 regular"/>
              </a:defRPr>
            </a:lvl1pPr>
          </a:lstStyle>
          <a:p>
            <a:r>
              <a:rPr lang="en-US" sz="1200" b="1" dirty="0" smtClean="0"/>
              <a:t>MANAGEMENT</a:t>
            </a:r>
          </a:p>
          <a:p>
            <a:r>
              <a:rPr lang="en-US" sz="1200" b="1" dirty="0" smtClean="0"/>
              <a:t>COMPLEXITY</a:t>
            </a:r>
            <a:endParaRPr lang="en-US" sz="1200" b="1" dirty="0"/>
          </a:p>
        </p:txBody>
      </p:sp>
      <p:sp>
        <p:nvSpPr>
          <p:cNvPr id="268" name="TextBox 267"/>
          <p:cNvSpPr txBox="1"/>
          <p:nvPr/>
        </p:nvSpPr>
        <p:spPr>
          <a:xfrm>
            <a:off x="5689340" y="4635863"/>
            <a:ext cx="1349817" cy="428750"/>
          </a:xfrm>
          <a:prstGeom prst="rect">
            <a:avLst/>
          </a:prstGeom>
          <a:noFill/>
        </p:spPr>
        <p:txBody>
          <a:bodyPr wrap="square" rtlCol="0">
            <a:spAutoFit/>
          </a:bodyPr>
          <a:lstStyle>
            <a:defPPr>
              <a:defRPr lang="en-US"/>
            </a:defPPr>
            <a:lvl1pPr>
              <a:lnSpc>
                <a:spcPts val="1300"/>
              </a:lnSpc>
              <a:defRPr sz="1000">
                <a:solidFill>
                  <a:schemeClr val="accent4"/>
                </a:solidFill>
                <a:latin typeface="+mj-lt"/>
                <a:cs typeface="Swiss 721 regular"/>
              </a:defRPr>
            </a:lvl1pPr>
          </a:lstStyle>
          <a:p>
            <a:r>
              <a:rPr lang="en-US" sz="1200" b="1" dirty="0" smtClean="0"/>
              <a:t>DUPLICATION</a:t>
            </a:r>
          </a:p>
          <a:p>
            <a:r>
              <a:rPr lang="en-US" sz="1200" b="1" dirty="0" smtClean="0"/>
              <a:t>OF DATA</a:t>
            </a:r>
            <a:endParaRPr lang="en-US" sz="1200" b="1" dirty="0"/>
          </a:p>
        </p:txBody>
      </p:sp>
      <p:sp>
        <p:nvSpPr>
          <p:cNvPr id="269" name="TextBox 268"/>
          <p:cNvSpPr txBox="1"/>
          <p:nvPr/>
        </p:nvSpPr>
        <p:spPr>
          <a:xfrm>
            <a:off x="6405295" y="1131552"/>
            <a:ext cx="1498507" cy="461665"/>
          </a:xfrm>
          <a:prstGeom prst="rect">
            <a:avLst/>
          </a:prstGeom>
          <a:noFill/>
        </p:spPr>
        <p:txBody>
          <a:bodyPr wrap="square" rtlCol="0">
            <a:spAutoFit/>
          </a:bodyPr>
          <a:lstStyle/>
          <a:p>
            <a:pPr algn="ctr"/>
            <a:r>
              <a:rPr lang="en-US" sz="1200" b="1" dirty="0" smtClean="0">
                <a:solidFill>
                  <a:schemeClr val="accent4"/>
                </a:solidFill>
                <a:latin typeface="+mj-lt"/>
                <a:cs typeface="Swiss 721 regular"/>
              </a:rPr>
              <a:t>INFRASTRUCTURE &amp; CLUSTER SPRAWLS</a:t>
            </a:r>
            <a:endParaRPr lang="en-US" sz="1200" b="1" dirty="0">
              <a:solidFill>
                <a:schemeClr val="accent4"/>
              </a:solidFill>
              <a:latin typeface="+mj-lt"/>
              <a:cs typeface="Swiss 721 regular"/>
            </a:endParaRPr>
          </a:p>
        </p:txBody>
      </p:sp>
      <p:grpSp>
        <p:nvGrpSpPr>
          <p:cNvPr id="562" name="Group 29"/>
          <p:cNvGrpSpPr>
            <a:grpSpLocks noChangeAspect="1"/>
          </p:cNvGrpSpPr>
          <p:nvPr/>
        </p:nvGrpSpPr>
        <p:grpSpPr bwMode="auto">
          <a:xfrm>
            <a:off x="6959476" y="4065580"/>
            <a:ext cx="520982" cy="487152"/>
            <a:chOff x="2764" y="2016"/>
            <a:chExt cx="231" cy="288"/>
          </a:xfrm>
          <a:solidFill>
            <a:schemeClr val="bg1">
              <a:lumMod val="65000"/>
            </a:schemeClr>
          </a:solidFill>
        </p:grpSpPr>
        <p:sp>
          <p:nvSpPr>
            <p:cNvPr id="563"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64"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65"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566" name="Oval 33"/>
            <p:cNvSpPr>
              <a:spLocks noChangeArrowheads="1"/>
            </p:cNvSpPr>
            <p:nvPr/>
          </p:nvSpPr>
          <p:spPr bwMode="auto">
            <a:xfrm>
              <a:off x="2768" y="2016"/>
              <a:ext cx="223" cy="73"/>
            </a:xfrm>
            <a:prstGeom prst="ellipse">
              <a:avLst/>
            </a:pr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605" name="Group 29"/>
          <p:cNvGrpSpPr>
            <a:grpSpLocks noChangeAspect="1"/>
          </p:cNvGrpSpPr>
          <p:nvPr/>
        </p:nvGrpSpPr>
        <p:grpSpPr bwMode="auto">
          <a:xfrm>
            <a:off x="5431066" y="2408088"/>
            <a:ext cx="336219" cy="314387"/>
            <a:chOff x="2764" y="2016"/>
            <a:chExt cx="231" cy="288"/>
          </a:xfrm>
          <a:solidFill>
            <a:schemeClr val="accent2"/>
          </a:solidFill>
        </p:grpSpPr>
        <p:sp>
          <p:nvSpPr>
            <p:cNvPr id="606"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07"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08"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09"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610" name="Group 29"/>
          <p:cNvGrpSpPr>
            <a:grpSpLocks noChangeAspect="1"/>
          </p:cNvGrpSpPr>
          <p:nvPr/>
        </p:nvGrpSpPr>
        <p:grpSpPr bwMode="auto">
          <a:xfrm>
            <a:off x="4792718" y="2408088"/>
            <a:ext cx="336219" cy="314387"/>
            <a:chOff x="2764" y="2016"/>
            <a:chExt cx="231" cy="288"/>
          </a:xfrm>
          <a:solidFill>
            <a:srgbClr val="3F5CA3"/>
          </a:solidFill>
        </p:grpSpPr>
        <p:sp>
          <p:nvSpPr>
            <p:cNvPr id="611"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12"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13"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14"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615" name="Group 29"/>
          <p:cNvGrpSpPr>
            <a:grpSpLocks noChangeAspect="1"/>
          </p:cNvGrpSpPr>
          <p:nvPr/>
        </p:nvGrpSpPr>
        <p:grpSpPr bwMode="auto">
          <a:xfrm>
            <a:off x="4064012" y="2430900"/>
            <a:ext cx="336219" cy="314387"/>
            <a:chOff x="2764" y="2016"/>
            <a:chExt cx="231" cy="288"/>
          </a:xfrm>
          <a:solidFill>
            <a:srgbClr val="3F5CA3"/>
          </a:solidFill>
        </p:grpSpPr>
        <p:sp>
          <p:nvSpPr>
            <p:cNvPr id="616"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17"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18"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19"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620" name="Group 29"/>
          <p:cNvGrpSpPr>
            <a:grpSpLocks noChangeAspect="1"/>
          </p:cNvGrpSpPr>
          <p:nvPr/>
        </p:nvGrpSpPr>
        <p:grpSpPr bwMode="auto">
          <a:xfrm>
            <a:off x="3425662" y="2430900"/>
            <a:ext cx="336219" cy="314387"/>
            <a:chOff x="2764" y="2016"/>
            <a:chExt cx="231" cy="288"/>
          </a:xfrm>
          <a:solidFill>
            <a:srgbClr val="3F5CA3"/>
          </a:solidFill>
        </p:grpSpPr>
        <p:sp>
          <p:nvSpPr>
            <p:cNvPr id="621"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22"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23"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24"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645" name="Group 29"/>
          <p:cNvGrpSpPr>
            <a:grpSpLocks noChangeAspect="1"/>
          </p:cNvGrpSpPr>
          <p:nvPr/>
        </p:nvGrpSpPr>
        <p:grpSpPr bwMode="auto">
          <a:xfrm>
            <a:off x="2726218" y="2430900"/>
            <a:ext cx="336219" cy="314387"/>
            <a:chOff x="2764" y="2016"/>
            <a:chExt cx="231" cy="288"/>
          </a:xfrm>
          <a:solidFill>
            <a:schemeClr val="bg1">
              <a:lumMod val="65000"/>
            </a:schemeClr>
          </a:solidFill>
        </p:grpSpPr>
        <p:sp>
          <p:nvSpPr>
            <p:cNvPr id="646"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47"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48"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49"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650" name="Group 29"/>
          <p:cNvGrpSpPr>
            <a:grpSpLocks noChangeAspect="1"/>
          </p:cNvGrpSpPr>
          <p:nvPr/>
        </p:nvGrpSpPr>
        <p:grpSpPr bwMode="auto">
          <a:xfrm>
            <a:off x="2071160" y="2430900"/>
            <a:ext cx="336219" cy="314387"/>
            <a:chOff x="2764" y="2016"/>
            <a:chExt cx="231" cy="288"/>
          </a:xfrm>
          <a:solidFill>
            <a:schemeClr val="bg1">
              <a:lumMod val="65000"/>
            </a:schemeClr>
          </a:solidFill>
        </p:grpSpPr>
        <p:sp>
          <p:nvSpPr>
            <p:cNvPr id="651"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52"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53"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54"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728" name="TextBox 727"/>
          <p:cNvSpPr txBox="1"/>
          <p:nvPr/>
        </p:nvSpPr>
        <p:spPr>
          <a:xfrm>
            <a:off x="7356632" y="2504124"/>
            <a:ext cx="1482568" cy="595462"/>
          </a:xfrm>
          <a:prstGeom prst="rect">
            <a:avLst/>
          </a:prstGeom>
          <a:noFill/>
        </p:spPr>
        <p:txBody>
          <a:bodyPr wrap="square" rtlCol="0">
            <a:spAutoFit/>
          </a:bodyPr>
          <a:lstStyle/>
          <a:p>
            <a:pPr>
              <a:lnSpc>
                <a:spcPts val="1300"/>
              </a:lnSpc>
            </a:pPr>
            <a:r>
              <a:rPr lang="en-US" sz="1200" b="1" dirty="0">
                <a:solidFill>
                  <a:schemeClr val="accent4"/>
                </a:solidFill>
                <a:latin typeface="+mj-lt"/>
                <a:cs typeface="Swiss 721 regular"/>
              </a:rPr>
              <a:t>&lt;30%</a:t>
            </a:r>
          </a:p>
          <a:p>
            <a:pPr>
              <a:lnSpc>
                <a:spcPts val="1300"/>
              </a:lnSpc>
            </a:pPr>
            <a:r>
              <a:rPr lang="en-US" sz="1200" b="1" dirty="0" smtClean="0">
                <a:solidFill>
                  <a:schemeClr val="accent4"/>
                </a:solidFill>
                <a:latin typeface="+mj-lt"/>
                <a:cs typeface="Swiss 721 regular"/>
              </a:rPr>
              <a:t>INFRASTRUCTURE UTILIZATION</a:t>
            </a:r>
            <a:endParaRPr lang="en-US" sz="1200" b="1" dirty="0">
              <a:solidFill>
                <a:schemeClr val="accent4"/>
              </a:solidFill>
              <a:latin typeface="+mj-lt"/>
              <a:cs typeface="Swiss 721 regular"/>
            </a:endParaRPr>
          </a:p>
        </p:txBody>
      </p:sp>
      <p:sp>
        <p:nvSpPr>
          <p:cNvPr id="257" name="Oval 256"/>
          <p:cNvSpPr/>
          <p:nvPr/>
        </p:nvSpPr>
        <p:spPr>
          <a:xfrm>
            <a:off x="3529120" y="3161996"/>
            <a:ext cx="869930" cy="683966"/>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smtClean="0">
                <a:latin typeface="+mj-lt"/>
                <a:cs typeface="Swiss 721 reg"/>
              </a:rPr>
              <a:t>IT</a:t>
            </a:r>
            <a:endParaRPr lang="en-US" sz="3600" b="1" dirty="0">
              <a:latin typeface="+mj-lt"/>
              <a:cs typeface="Swiss 721 reg"/>
            </a:endParaRPr>
          </a:p>
        </p:txBody>
      </p:sp>
      <p:grpSp>
        <p:nvGrpSpPr>
          <p:cNvPr id="4" name="Group 3"/>
          <p:cNvGrpSpPr/>
          <p:nvPr/>
        </p:nvGrpSpPr>
        <p:grpSpPr>
          <a:xfrm>
            <a:off x="2953056" y="4505205"/>
            <a:ext cx="531969" cy="602081"/>
            <a:chOff x="-1648916" y="4062899"/>
            <a:chExt cx="297273" cy="448602"/>
          </a:xfrm>
        </p:grpSpPr>
        <p:sp>
          <p:nvSpPr>
            <p:cNvPr id="683" name="Rounded Rectangle 682"/>
            <p:cNvSpPr/>
            <p:nvPr/>
          </p:nvSpPr>
          <p:spPr>
            <a:xfrm>
              <a:off x="-1624514" y="4062899"/>
              <a:ext cx="175118" cy="136362"/>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4" name="Rounded Rectangle 683"/>
            <p:cNvSpPr/>
            <p:nvPr/>
          </p:nvSpPr>
          <p:spPr>
            <a:xfrm>
              <a:off x="-1597241" y="4082994"/>
              <a:ext cx="119818" cy="96171"/>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5" name="Oval 684"/>
            <p:cNvSpPr/>
            <p:nvPr/>
          </p:nvSpPr>
          <p:spPr>
            <a:xfrm>
              <a:off x="-1548725" y="4147300"/>
              <a:ext cx="20670" cy="20670"/>
            </a:xfrm>
            <a:prstGeom prst="ellipse">
              <a:avLst/>
            </a:prstGeom>
            <a:solidFill>
              <a:schemeClr val="bg1">
                <a:lumMod val="65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6" name="Rounded Rectangle 685"/>
            <p:cNvSpPr/>
            <p:nvPr/>
          </p:nvSpPr>
          <p:spPr>
            <a:xfrm>
              <a:off x="-1648916" y="4236581"/>
              <a:ext cx="226793" cy="28708"/>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7" name="Trapezoid 686"/>
            <p:cNvSpPr/>
            <p:nvPr/>
          </p:nvSpPr>
          <p:spPr>
            <a:xfrm>
              <a:off x="-1648916" y="4199261"/>
              <a:ext cx="225357" cy="37321"/>
            </a:xfrm>
            <a:prstGeom prst="trapezoid">
              <a:avLst>
                <a:gd name="adj" fmla="val 66667"/>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8" name="Arc 687"/>
            <p:cNvSpPr/>
            <p:nvPr/>
          </p:nvSpPr>
          <p:spPr>
            <a:xfrm rot="18600000">
              <a:off x="-1586331" y="4104520"/>
              <a:ext cx="112018" cy="128917"/>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89" name="Arc 688"/>
            <p:cNvSpPr/>
            <p:nvPr/>
          </p:nvSpPr>
          <p:spPr>
            <a:xfrm rot="18600000">
              <a:off x="-1568446" y="4128969"/>
              <a:ext cx="70178" cy="80765"/>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90" name="Oval 332"/>
            <p:cNvSpPr/>
            <p:nvPr/>
          </p:nvSpPr>
          <p:spPr>
            <a:xfrm>
              <a:off x="-1502319" y="4114753"/>
              <a:ext cx="150676" cy="396748"/>
            </a:xfrm>
            <a:custGeom>
              <a:avLst/>
              <a:gdLst/>
              <a:ahLst/>
              <a:cxnLst/>
              <a:rect l="l" t="t" r="r" b="b"/>
              <a:pathLst>
                <a:path w="150676" h="396748">
                  <a:moveTo>
                    <a:pt x="48739" y="75958"/>
                  </a:moveTo>
                  <a:lnTo>
                    <a:pt x="102903" y="75958"/>
                  </a:lnTo>
                  <a:lnTo>
                    <a:pt x="103077" y="76030"/>
                  </a:lnTo>
                  <a:lnTo>
                    <a:pt x="131236" y="76030"/>
                  </a:lnTo>
                  <a:cubicBezTo>
                    <a:pt x="141972" y="76030"/>
                    <a:pt x="150676" y="84734"/>
                    <a:pt x="150676" y="95470"/>
                  </a:cubicBezTo>
                  <a:lnTo>
                    <a:pt x="150676" y="112936"/>
                  </a:lnTo>
                  <a:lnTo>
                    <a:pt x="150676" y="123403"/>
                  </a:lnTo>
                  <a:lnTo>
                    <a:pt x="150676" y="213080"/>
                  </a:lnTo>
                  <a:cubicBezTo>
                    <a:pt x="150676" y="219804"/>
                    <a:pt x="145226" y="225254"/>
                    <a:pt x="138502" y="225254"/>
                  </a:cubicBezTo>
                  <a:lnTo>
                    <a:pt x="133633" y="225254"/>
                  </a:lnTo>
                  <a:cubicBezTo>
                    <a:pt x="126909" y="225254"/>
                    <a:pt x="121459" y="219804"/>
                    <a:pt x="121459" y="213080"/>
                  </a:cubicBezTo>
                  <a:lnTo>
                    <a:pt x="121459" y="123403"/>
                  </a:lnTo>
                  <a:lnTo>
                    <a:pt x="116445" y="123403"/>
                  </a:lnTo>
                  <a:lnTo>
                    <a:pt x="116445" y="251092"/>
                  </a:lnTo>
                  <a:lnTo>
                    <a:pt x="116352" y="251317"/>
                  </a:lnTo>
                  <a:lnTo>
                    <a:pt x="116441" y="251532"/>
                  </a:lnTo>
                  <a:lnTo>
                    <a:pt x="116441" y="380633"/>
                  </a:lnTo>
                  <a:cubicBezTo>
                    <a:pt x="116441" y="389533"/>
                    <a:pt x="109226" y="396748"/>
                    <a:pt x="100326" y="396748"/>
                  </a:cubicBezTo>
                  <a:lnTo>
                    <a:pt x="93881" y="396748"/>
                  </a:lnTo>
                  <a:cubicBezTo>
                    <a:pt x="84981" y="396748"/>
                    <a:pt x="77766" y="389533"/>
                    <a:pt x="77766" y="380633"/>
                  </a:cubicBezTo>
                  <a:lnTo>
                    <a:pt x="77766" y="264634"/>
                  </a:lnTo>
                  <a:lnTo>
                    <a:pt x="74243" y="264634"/>
                  </a:lnTo>
                  <a:lnTo>
                    <a:pt x="74243" y="380633"/>
                  </a:lnTo>
                  <a:cubicBezTo>
                    <a:pt x="74243" y="389533"/>
                    <a:pt x="67028" y="396748"/>
                    <a:pt x="58128" y="396748"/>
                  </a:cubicBezTo>
                  <a:lnTo>
                    <a:pt x="51683" y="396748"/>
                  </a:lnTo>
                  <a:cubicBezTo>
                    <a:pt x="42783" y="396748"/>
                    <a:pt x="35568" y="389533"/>
                    <a:pt x="35568" y="380633"/>
                  </a:cubicBezTo>
                  <a:lnTo>
                    <a:pt x="35568" y="251988"/>
                  </a:lnTo>
                  <a:cubicBezTo>
                    <a:pt x="35207" y="251707"/>
                    <a:pt x="35197" y="251401"/>
                    <a:pt x="35197" y="251092"/>
                  </a:cubicBezTo>
                  <a:lnTo>
                    <a:pt x="35197" y="123403"/>
                  </a:lnTo>
                  <a:lnTo>
                    <a:pt x="29217" y="123403"/>
                  </a:lnTo>
                  <a:lnTo>
                    <a:pt x="29217" y="213080"/>
                  </a:lnTo>
                  <a:cubicBezTo>
                    <a:pt x="29217" y="219804"/>
                    <a:pt x="23767" y="225254"/>
                    <a:pt x="17043" y="225254"/>
                  </a:cubicBezTo>
                  <a:lnTo>
                    <a:pt x="12174" y="225254"/>
                  </a:lnTo>
                  <a:cubicBezTo>
                    <a:pt x="5450" y="225254"/>
                    <a:pt x="0" y="219804"/>
                    <a:pt x="0" y="213080"/>
                  </a:cubicBezTo>
                  <a:lnTo>
                    <a:pt x="0" y="112936"/>
                  </a:lnTo>
                  <a:lnTo>
                    <a:pt x="199" y="112456"/>
                  </a:lnTo>
                  <a:lnTo>
                    <a:pt x="199" y="95470"/>
                  </a:lnTo>
                  <a:cubicBezTo>
                    <a:pt x="199" y="84734"/>
                    <a:pt x="8903" y="76030"/>
                    <a:pt x="19639" y="76030"/>
                  </a:cubicBezTo>
                  <a:lnTo>
                    <a:pt x="48565" y="76030"/>
                  </a:lnTo>
                  <a:cubicBezTo>
                    <a:pt x="48623" y="75958"/>
                    <a:pt x="48681" y="75958"/>
                    <a:pt x="48739" y="75958"/>
                  </a:cubicBezTo>
                  <a:close/>
                  <a:moveTo>
                    <a:pt x="77744" y="0"/>
                  </a:moveTo>
                  <a:cubicBezTo>
                    <a:pt x="97356" y="0"/>
                    <a:pt x="113255" y="15899"/>
                    <a:pt x="113255" y="35511"/>
                  </a:cubicBezTo>
                  <a:cubicBezTo>
                    <a:pt x="113255" y="55123"/>
                    <a:pt x="97356" y="71022"/>
                    <a:pt x="77744" y="71022"/>
                  </a:cubicBezTo>
                  <a:cubicBezTo>
                    <a:pt x="58132" y="71022"/>
                    <a:pt x="42233" y="55123"/>
                    <a:pt x="42233" y="35511"/>
                  </a:cubicBezTo>
                  <a:cubicBezTo>
                    <a:pt x="42233" y="15899"/>
                    <a:pt x="58132" y="0"/>
                    <a:pt x="77744"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200" b="1" dirty="0">
                <a:latin typeface="Swiss 721 regular"/>
                <a:cs typeface="Swiss 721 regular"/>
              </a:endParaRPr>
            </a:p>
          </p:txBody>
        </p:sp>
      </p:grpSp>
      <p:grpSp>
        <p:nvGrpSpPr>
          <p:cNvPr id="715" name="Group 714"/>
          <p:cNvGrpSpPr/>
          <p:nvPr/>
        </p:nvGrpSpPr>
        <p:grpSpPr>
          <a:xfrm>
            <a:off x="3529122" y="4285409"/>
            <a:ext cx="531969" cy="602081"/>
            <a:chOff x="-1648916" y="4062899"/>
            <a:chExt cx="297273" cy="448602"/>
          </a:xfrm>
        </p:grpSpPr>
        <p:sp>
          <p:nvSpPr>
            <p:cNvPr id="716" name="Rounded Rectangle 715"/>
            <p:cNvSpPr/>
            <p:nvPr/>
          </p:nvSpPr>
          <p:spPr>
            <a:xfrm>
              <a:off x="-1624514" y="4062899"/>
              <a:ext cx="175118" cy="136362"/>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17" name="Rounded Rectangle 716"/>
            <p:cNvSpPr/>
            <p:nvPr/>
          </p:nvSpPr>
          <p:spPr>
            <a:xfrm>
              <a:off x="-1597241" y="4082994"/>
              <a:ext cx="119818" cy="96171"/>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18" name="Oval 717"/>
            <p:cNvSpPr/>
            <p:nvPr/>
          </p:nvSpPr>
          <p:spPr>
            <a:xfrm>
              <a:off x="-1548725" y="4147300"/>
              <a:ext cx="20670" cy="20670"/>
            </a:xfrm>
            <a:prstGeom prst="ellipse">
              <a:avLst/>
            </a:prstGeom>
            <a:solidFill>
              <a:schemeClr val="bg1">
                <a:lumMod val="65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9" name="Rounded Rectangle 718"/>
            <p:cNvSpPr/>
            <p:nvPr/>
          </p:nvSpPr>
          <p:spPr>
            <a:xfrm>
              <a:off x="-1648916" y="4236581"/>
              <a:ext cx="226793" cy="28708"/>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0" name="Trapezoid 719"/>
            <p:cNvSpPr/>
            <p:nvPr/>
          </p:nvSpPr>
          <p:spPr>
            <a:xfrm>
              <a:off x="-1648916" y="4199261"/>
              <a:ext cx="225357" cy="37321"/>
            </a:xfrm>
            <a:prstGeom prst="trapezoid">
              <a:avLst>
                <a:gd name="adj" fmla="val 66667"/>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1" name="Arc 720"/>
            <p:cNvSpPr/>
            <p:nvPr/>
          </p:nvSpPr>
          <p:spPr>
            <a:xfrm rot="18600000">
              <a:off x="-1586331" y="4104520"/>
              <a:ext cx="112018" cy="128917"/>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22" name="Arc 721"/>
            <p:cNvSpPr/>
            <p:nvPr/>
          </p:nvSpPr>
          <p:spPr>
            <a:xfrm rot="18600000">
              <a:off x="-1568446" y="4128969"/>
              <a:ext cx="70178" cy="80765"/>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23" name="Oval 332"/>
            <p:cNvSpPr/>
            <p:nvPr/>
          </p:nvSpPr>
          <p:spPr>
            <a:xfrm>
              <a:off x="-1502319" y="4114753"/>
              <a:ext cx="150676" cy="396748"/>
            </a:xfrm>
            <a:custGeom>
              <a:avLst/>
              <a:gdLst/>
              <a:ahLst/>
              <a:cxnLst/>
              <a:rect l="l" t="t" r="r" b="b"/>
              <a:pathLst>
                <a:path w="150676" h="396748">
                  <a:moveTo>
                    <a:pt x="48739" y="75958"/>
                  </a:moveTo>
                  <a:lnTo>
                    <a:pt x="102903" y="75958"/>
                  </a:lnTo>
                  <a:lnTo>
                    <a:pt x="103077" y="76030"/>
                  </a:lnTo>
                  <a:lnTo>
                    <a:pt x="131236" y="76030"/>
                  </a:lnTo>
                  <a:cubicBezTo>
                    <a:pt x="141972" y="76030"/>
                    <a:pt x="150676" y="84734"/>
                    <a:pt x="150676" y="95470"/>
                  </a:cubicBezTo>
                  <a:lnTo>
                    <a:pt x="150676" y="112936"/>
                  </a:lnTo>
                  <a:lnTo>
                    <a:pt x="150676" y="123403"/>
                  </a:lnTo>
                  <a:lnTo>
                    <a:pt x="150676" y="213080"/>
                  </a:lnTo>
                  <a:cubicBezTo>
                    <a:pt x="150676" y="219804"/>
                    <a:pt x="145226" y="225254"/>
                    <a:pt x="138502" y="225254"/>
                  </a:cubicBezTo>
                  <a:lnTo>
                    <a:pt x="133633" y="225254"/>
                  </a:lnTo>
                  <a:cubicBezTo>
                    <a:pt x="126909" y="225254"/>
                    <a:pt x="121459" y="219804"/>
                    <a:pt x="121459" y="213080"/>
                  </a:cubicBezTo>
                  <a:lnTo>
                    <a:pt x="121459" y="123403"/>
                  </a:lnTo>
                  <a:lnTo>
                    <a:pt x="116445" y="123403"/>
                  </a:lnTo>
                  <a:lnTo>
                    <a:pt x="116445" y="251092"/>
                  </a:lnTo>
                  <a:lnTo>
                    <a:pt x="116352" y="251317"/>
                  </a:lnTo>
                  <a:lnTo>
                    <a:pt x="116441" y="251532"/>
                  </a:lnTo>
                  <a:lnTo>
                    <a:pt x="116441" y="380633"/>
                  </a:lnTo>
                  <a:cubicBezTo>
                    <a:pt x="116441" y="389533"/>
                    <a:pt x="109226" y="396748"/>
                    <a:pt x="100326" y="396748"/>
                  </a:cubicBezTo>
                  <a:lnTo>
                    <a:pt x="93881" y="396748"/>
                  </a:lnTo>
                  <a:cubicBezTo>
                    <a:pt x="84981" y="396748"/>
                    <a:pt x="77766" y="389533"/>
                    <a:pt x="77766" y="380633"/>
                  </a:cubicBezTo>
                  <a:lnTo>
                    <a:pt x="77766" y="264634"/>
                  </a:lnTo>
                  <a:lnTo>
                    <a:pt x="74243" y="264634"/>
                  </a:lnTo>
                  <a:lnTo>
                    <a:pt x="74243" y="380633"/>
                  </a:lnTo>
                  <a:cubicBezTo>
                    <a:pt x="74243" y="389533"/>
                    <a:pt x="67028" y="396748"/>
                    <a:pt x="58128" y="396748"/>
                  </a:cubicBezTo>
                  <a:lnTo>
                    <a:pt x="51683" y="396748"/>
                  </a:lnTo>
                  <a:cubicBezTo>
                    <a:pt x="42783" y="396748"/>
                    <a:pt x="35568" y="389533"/>
                    <a:pt x="35568" y="380633"/>
                  </a:cubicBezTo>
                  <a:lnTo>
                    <a:pt x="35568" y="251988"/>
                  </a:lnTo>
                  <a:cubicBezTo>
                    <a:pt x="35207" y="251707"/>
                    <a:pt x="35197" y="251401"/>
                    <a:pt x="35197" y="251092"/>
                  </a:cubicBezTo>
                  <a:lnTo>
                    <a:pt x="35197" y="123403"/>
                  </a:lnTo>
                  <a:lnTo>
                    <a:pt x="29217" y="123403"/>
                  </a:lnTo>
                  <a:lnTo>
                    <a:pt x="29217" y="213080"/>
                  </a:lnTo>
                  <a:cubicBezTo>
                    <a:pt x="29217" y="219804"/>
                    <a:pt x="23767" y="225254"/>
                    <a:pt x="17043" y="225254"/>
                  </a:cubicBezTo>
                  <a:lnTo>
                    <a:pt x="12174" y="225254"/>
                  </a:lnTo>
                  <a:cubicBezTo>
                    <a:pt x="5450" y="225254"/>
                    <a:pt x="0" y="219804"/>
                    <a:pt x="0" y="213080"/>
                  </a:cubicBezTo>
                  <a:lnTo>
                    <a:pt x="0" y="112936"/>
                  </a:lnTo>
                  <a:lnTo>
                    <a:pt x="199" y="112456"/>
                  </a:lnTo>
                  <a:lnTo>
                    <a:pt x="199" y="95470"/>
                  </a:lnTo>
                  <a:cubicBezTo>
                    <a:pt x="199" y="84734"/>
                    <a:pt x="8903" y="76030"/>
                    <a:pt x="19639" y="76030"/>
                  </a:cubicBezTo>
                  <a:lnTo>
                    <a:pt x="48565" y="76030"/>
                  </a:lnTo>
                  <a:cubicBezTo>
                    <a:pt x="48623" y="75958"/>
                    <a:pt x="48681" y="75958"/>
                    <a:pt x="48739" y="75958"/>
                  </a:cubicBezTo>
                  <a:close/>
                  <a:moveTo>
                    <a:pt x="77744" y="0"/>
                  </a:moveTo>
                  <a:cubicBezTo>
                    <a:pt x="97356" y="0"/>
                    <a:pt x="113255" y="15899"/>
                    <a:pt x="113255" y="35511"/>
                  </a:cubicBezTo>
                  <a:cubicBezTo>
                    <a:pt x="113255" y="55123"/>
                    <a:pt x="97356" y="71022"/>
                    <a:pt x="77744" y="71022"/>
                  </a:cubicBezTo>
                  <a:cubicBezTo>
                    <a:pt x="58132" y="71022"/>
                    <a:pt x="42233" y="55123"/>
                    <a:pt x="42233" y="35511"/>
                  </a:cubicBezTo>
                  <a:cubicBezTo>
                    <a:pt x="42233" y="15899"/>
                    <a:pt x="58132" y="0"/>
                    <a:pt x="77744"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latin typeface="Swiss 721 regular"/>
                  <a:cs typeface="Swiss 721 regular"/>
                </a:rPr>
                <a:t>            </a:t>
              </a:r>
              <a:endParaRPr lang="en-US" sz="1200" b="1" dirty="0">
                <a:latin typeface="Swiss 721 regular"/>
                <a:cs typeface="Swiss 721 regular"/>
              </a:endParaRPr>
            </a:p>
          </p:txBody>
        </p:sp>
      </p:grpSp>
      <p:grpSp>
        <p:nvGrpSpPr>
          <p:cNvPr id="724" name="Group 723"/>
          <p:cNvGrpSpPr/>
          <p:nvPr/>
        </p:nvGrpSpPr>
        <p:grpSpPr>
          <a:xfrm>
            <a:off x="2515585" y="4238494"/>
            <a:ext cx="564551" cy="602081"/>
            <a:chOff x="-1737603" y="4062899"/>
            <a:chExt cx="315480" cy="448602"/>
          </a:xfrm>
        </p:grpSpPr>
        <p:sp>
          <p:nvSpPr>
            <p:cNvPr id="725" name="Rounded Rectangle 724"/>
            <p:cNvSpPr/>
            <p:nvPr/>
          </p:nvSpPr>
          <p:spPr>
            <a:xfrm>
              <a:off x="-1624514" y="4062899"/>
              <a:ext cx="175118" cy="136362"/>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6" name="Rounded Rectangle 725"/>
            <p:cNvSpPr/>
            <p:nvPr/>
          </p:nvSpPr>
          <p:spPr>
            <a:xfrm>
              <a:off x="-1597241" y="4082994"/>
              <a:ext cx="119818" cy="96171"/>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7" name="Oval 726"/>
            <p:cNvSpPr/>
            <p:nvPr/>
          </p:nvSpPr>
          <p:spPr>
            <a:xfrm>
              <a:off x="-1548725" y="4147300"/>
              <a:ext cx="20670" cy="20670"/>
            </a:xfrm>
            <a:prstGeom prst="ellipse">
              <a:avLst/>
            </a:prstGeom>
            <a:solidFill>
              <a:schemeClr val="bg1">
                <a:lumMod val="65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9" name="Rounded Rectangle 728"/>
            <p:cNvSpPr/>
            <p:nvPr/>
          </p:nvSpPr>
          <p:spPr>
            <a:xfrm>
              <a:off x="-1648916" y="4236581"/>
              <a:ext cx="226793" cy="28708"/>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1" name="Trapezoid 730"/>
            <p:cNvSpPr/>
            <p:nvPr/>
          </p:nvSpPr>
          <p:spPr>
            <a:xfrm>
              <a:off x="-1648916" y="4199261"/>
              <a:ext cx="225357" cy="37321"/>
            </a:xfrm>
            <a:prstGeom prst="trapezoid">
              <a:avLst>
                <a:gd name="adj" fmla="val 66667"/>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2" name="Arc 731"/>
            <p:cNvSpPr/>
            <p:nvPr/>
          </p:nvSpPr>
          <p:spPr>
            <a:xfrm rot="18600000">
              <a:off x="-1586331" y="4104520"/>
              <a:ext cx="112018" cy="128917"/>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33" name="Arc 732"/>
            <p:cNvSpPr/>
            <p:nvPr/>
          </p:nvSpPr>
          <p:spPr>
            <a:xfrm rot="18600000">
              <a:off x="-1568446" y="4128969"/>
              <a:ext cx="70178" cy="80765"/>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34" name="Oval 332"/>
            <p:cNvSpPr/>
            <p:nvPr/>
          </p:nvSpPr>
          <p:spPr>
            <a:xfrm>
              <a:off x="-1737603" y="4114753"/>
              <a:ext cx="150676" cy="396748"/>
            </a:xfrm>
            <a:custGeom>
              <a:avLst/>
              <a:gdLst/>
              <a:ahLst/>
              <a:cxnLst/>
              <a:rect l="l" t="t" r="r" b="b"/>
              <a:pathLst>
                <a:path w="150676" h="396748">
                  <a:moveTo>
                    <a:pt x="48739" y="75958"/>
                  </a:moveTo>
                  <a:lnTo>
                    <a:pt x="102903" y="75958"/>
                  </a:lnTo>
                  <a:lnTo>
                    <a:pt x="103077" y="76030"/>
                  </a:lnTo>
                  <a:lnTo>
                    <a:pt x="131236" y="76030"/>
                  </a:lnTo>
                  <a:cubicBezTo>
                    <a:pt x="141972" y="76030"/>
                    <a:pt x="150676" y="84734"/>
                    <a:pt x="150676" y="95470"/>
                  </a:cubicBezTo>
                  <a:lnTo>
                    <a:pt x="150676" y="112936"/>
                  </a:lnTo>
                  <a:lnTo>
                    <a:pt x="150676" y="123403"/>
                  </a:lnTo>
                  <a:lnTo>
                    <a:pt x="150676" y="213080"/>
                  </a:lnTo>
                  <a:cubicBezTo>
                    <a:pt x="150676" y="219804"/>
                    <a:pt x="145226" y="225254"/>
                    <a:pt x="138502" y="225254"/>
                  </a:cubicBezTo>
                  <a:lnTo>
                    <a:pt x="133633" y="225254"/>
                  </a:lnTo>
                  <a:cubicBezTo>
                    <a:pt x="126909" y="225254"/>
                    <a:pt x="121459" y="219804"/>
                    <a:pt x="121459" y="213080"/>
                  </a:cubicBezTo>
                  <a:lnTo>
                    <a:pt x="121459" y="123403"/>
                  </a:lnTo>
                  <a:lnTo>
                    <a:pt x="116445" y="123403"/>
                  </a:lnTo>
                  <a:lnTo>
                    <a:pt x="116445" y="251092"/>
                  </a:lnTo>
                  <a:lnTo>
                    <a:pt x="116352" y="251317"/>
                  </a:lnTo>
                  <a:lnTo>
                    <a:pt x="116441" y="251532"/>
                  </a:lnTo>
                  <a:lnTo>
                    <a:pt x="116441" y="380633"/>
                  </a:lnTo>
                  <a:cubicBezTo>
                    <a:pt x="116441" y="389533"/>
                    <a:pt x="109226" y="396748"/>
                    <a:pt x="100326" y="396748"/>
                  </a:cubicBezTo>
                  <a:lnTo>
                    <a:pt x="93881" y="396748"/>
                  </a:lnTo>
                  <a:cubicBezTo>
                    <a:pt x="84981" y="396748"/>
                    <a:pt x="77766" y="389533"/>
                    <a:pt x="77766" y="380633"/>
                  </a:cubicBezTo>
                  <a:lnTo>
                    <a:pt x="77766" y="264634"/>
                  </a:lnTo>
                  <a:lnTo>
                    <a:pt x="74243" y="264634"/>
                  </a:lnTo>
                  <a:lnTo>
                    <a:pt x="74243" y="380633"/>
                  </a:lnTo>
                  <a:cubicBezTo>
                    <a:pt x="74243" y="389533"/>
                    <a:pt x="67028" y="396748"/>
                    <a:pt x="58128" y="396748"/>
                  </a:cubicBezTo>
                  <a:lnTo>
                    <a:pt x="51683" y="396748"/>
                  </a:lnTo>
                  <a:cubicBezTo>
                    <a:pt x="42783" y="396748"/>
                    <a:pt x="35568" y="389533"/>
                    <a:pt x="35568" y="380633"/>
                  </a:cubicBezTo>
                  <a:lnTo>
                    <a:pt x="35568" y="251988"/>
                  </a:lnTo>
                  <a:cubicBezTo>
                    <a:pt x="35207" y="251707"/>
                    <a:pt x="35197" y="251401"/>
                    <a:pt x="35197" y="251092"/>
                  </a:cubicBezTo>
                  <a:lnTo>
                    <a:pt x="35197" y="123403"/>
                  </a:lnTo>
                  <a:lnTo>
                    <a:pt x="29217" y="123403"/>
                  </a:lnTo>
                  <a:lnTo>
                    <a:pt x="29217" y="213080"/>
                  </a:lnTo>
                  <a:cubicBezTo>
                    <a:pt x="29217" y="219804"/>
                    <a:pt x="23767" y="225254"/>
                    <a:pt x="17043" y="225254"/>
                  </a:cubicBezTo>
                  <a:lnTo>
                    <a:pt x="12174" y="225254"/>
                  </a:lnTo>
                  <a:cubicBezTo>
                    <a:pt x="5450" y="225254"/>
                    <a:pt x="0" y="219804"/>
                    <a:pt x="0" y="213080"/>
                  </a:cubicBezTo>
                  <a:lnTo>
                    <a:pt x="0" y="112936"/>
                  </a:lnTo>
                  <a:lnTo>
                    <a:pt x="199" y="112456"/>
                  </a:lnTo>
                  <a:lnTo>
                    <a:pt x="199" y="95470"/>
                  </a:lnTo>
                  <a:cubicBezTo>
                    <a:pt x="199" y="84734"/>
                    <a:pt x="8903" y="76030"/>
                    <a:pt x="19639" y="76030"/>
                  </a:cubicBezTo>
                  <a:lnTo>
                    <a:pt x="48565" y="76030"/>
                  </a:lnTo>
                  <a:cubicBezTo>
                    <a:pt x="48623" y="75958"/>
                    <a:pt x="48681" y="75958"/>
                    <a:pt x="48739" y="75958"/>
                  </a:cubicBezTo>
                  <a:close/>
                  <a:moveTo>
                    <a:pt x="77744" y="0"/>
                  </a:moveTo>
                  <a:cubicBezTo>
                    <a:pt x="97356" y="0"/>
                    <a:pt x="113255" y="15899"/>
                    <a:pt x="113255" y="35511"/>
                  </a:cubicBezTo>
                  <a:cubicBezTo>
                    <a:pt x="113255" y="55123"/>
                    <a:pt x="97356" y="71022"/>
                    <a:pt x="77744" y="71022"/>
                  </a:cubicBezTo>
                  <a:cubicBezTo>
                    <a:pt x="58132" y="71022"/>
                    <a:pt x="42233" y="55123"/>
                    <a:pt x="42233" y="35511"/>
                  </a:cubicBezTo>
                  <a:cubicBezTo>
                    <a:pt x="42233" y="15899"/>
                    <a:pt x="58132" y="0"/>
                    <a:pt x="77744"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200" b="1" dirty="0">
                <a:latin typeface="Swiss 721 regular"/>
                <a:cs typeface="Swiss 721 regular"/>
              </a:endParaRPr>
            </a:p>
          </p:txBody>
        </p:sp>
      </p:grpSp>
      <p:grpSp>
        <p:nvGrpSpPr>
          <p:cNvPr id="735" name="Group 734"/>
          <p:cNvGrpSpPr/>
          <p:nvPr/>
        </p:nvGrpSpPr>
        <p:grpSpPr>
          <a:xfrm>
            <a:off x="3141096" y="3943350"/>
            <a:ext cx="564551" cy="602081"/>
            <a:chOff x="-1737603" y="4062899"/>
            <a:chExt cx="315480" cy="448602"/>
          </a:xfrm>
        </p:grpSpPr>
        <p:sp>
          <p:nvSpPr>
            <p:cNvPr id="736" name="Rounded Rectangle 735"/>
            <p:cNvSpPr/>
            <p:nvPr/>
          </p:nvSpPr>
          <p:spPr>
            <a:xfrm>
              <a:off x="-1624514" y="4062899"/>
              <a:ext cx="175118" cy="136362"/>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7" name="Rounded Rectangle 736"/>
            <p:cNvSpPr/>
            <p:nvPr/>
          </p:nvSpPr>
          <p:spPr>
            <a:xfrm>
              <a:off x="-1597241" y="4082994"/>
              <a:ext cx="119818" cy="96171"/>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8" name="Oval 737"/>
            <p:cNvSpPr/>
            <p:nvPr/>
          </p:nvSpPr>
          <p:spPr>
            <a:xfrm>
              <a:off x="-1548725" y="4147300"/>
              <a:ext cx="20670" cy="20670"/>
            </a:xfrm>
            <a:prstGeom prst="ellipse">
              <a:avLst/>
            </a:prstGeom>
            <a:solidFill>
              <a:schemeClr val="bg1">
                <a:lumMod val="65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0" name="Rounded Rectangle 739"/>
            <p:cNvSpPr/>
            <p:nvPr/>
          </p:nvSpPr>
          <p:spPr>
            <a:xfrm>
              <a:off x="-1648916" y="4236581"/>
              <a:ext cx="226793" cy="28708"/>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1" name="Trapezoid 740"/>
            <p:cNvSpPr/>
            <p:nvPr/>
          </p:nvSpPr>
          <p:spPr>
            <a:xfrm>
              <a:off x="-1648916" y="4199261"/>
              <a:ext cx="225357" cy="37321"/>
            </a:xfrm>
            <a:prstGeom prst="trapezoid">
              <a:avLst>
                <a:gd name="adj" fmla="val 66667"/>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2" name="Arc 741"/>
            <p:cNvSpPr/>
            <p:nvPr/>
          </p:nvSpPr>
          <p:spPr>
            <a:xfrm rot="18600000">
              <a:off x="-1586331" y="4104520"/>
              <a:ext cx="112018" cy="128917"/>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43" name="Arc 742"/>
            <p:cNvSpPr/>
            <p:nvPr/>
          </p:nvSpPr>
          <p:spPr>
            <a:xfrm rot="18600000">
              <a:off x="-1568446" y="4128969"/>
              <a:ext cx="70178" cy="80765"/>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44" name="Oval 332"/>
            <p:cNvSpPr/>
            <p:nvPr/>
          </p:nvSpPr>
          <p:spPr>
            <a:xfrm>
              <a:off x="-1737603" y="4114753"/>
              <a:ext cx="150676" cy="396748"/>
            </a:xfrm>
            <a:custGeom>
              <a:avLst/>
              <a:gdLst/>
              <a:ahLst/>
              <a:cxnLst/>
              <a:rect l="l" t="t" r="r" b="b"/>
              <a:pathLst>
                <a:path w="150676" h="396748">
                  <a:moveTo>
                    <a:pt x="48739" y="75958"/>
                  </a:moveTo>
                  <a:lnTo>
                    <a:pt x="102903" y="75958"/>
                  </a:lnTo>
                  <a:lnTo>
                    <a:pt x="103077" y="76030"/>
                  </a:lnTo>
                  <a:lnTo>
                    <a:pt x="131236" y="76030"/>
                  </a:lnTo>
                  <a:cubicBezTo>
                    <a:pt x="141972" y="76030"/>
                    <a:pt x="150676" y="84734"/>
                    <a:pt x="150676" y="95470"/>
                  </a:cubicBezTo>
                  <a:lnTo>
                    <a:pt x="150676" y="112936"/>
                  </a:lnTo>
                  <a:lnTo>
                    <a:pt x="150676" y="123403"/>
                  </a:lnTo>
                  <a:lnTo>
                    <a:pt x="150676" y="213080"/>
                  </a:lnTo>
                  <a:cubicBezTo>
                    <a:pt x="150676" y="219804"/>
                    <a:pt x="145226" y="225254"/>
                    <a:pt x="138502" y="225254"/>
                  </a:cubicBezTo>
                  <a:lnTo>
                    <a:pt x="133633" y="225254"/>
                  </a:lnTo>
                  <a:cubicBezTo>
                    <a:pt x="126909" y="225254"/>
                    <a:pt x="121459" y="219804"/>
                    <a:pt x="121459" y="213080"/>
                  </a:cubicBezTo>
                  <a:lnTo>
                    <a:pt x="121459" y="123403"/>
                  </a:lnTo>
                  <a:lnTo>
                    <a:pt x="116445" y="123403"/>
                  </a:lnTo>
                  <a:lnTo>
                    <a:pt x="116445" y="251092"/>
                  </a:lnTo>
                  <a:lnTo>
                    <a:pt x="116352" y="251317"/>
                  </a:lnTo>
                  <a:lnTo>
                    <a:pt x="116441" y="251532"/>
                  </a:lnTo>
                  <a:lnTo>
                    <a:pt x="116441" y="380633"/>
                  </a:lnTo>
                  <a:cubicBezTo>
                    <a:pt x="116441" y="389533"/>
                    <a:pt x="109226" y="396748"/>
                    <a:pt x="100326" y="396748"/>
                  </a:cubicBezTo>
                  <a:lnTo>
                    <a:pt x="93881" y="396748"/>
                  </a:lnTo>
                  <a:cubicBezTo>
                    <a:pt x="84981" y="396748"/>
                    <a:pt x="77766" y="389533"/>
                    <a:pt x="77766" y="380633"/>
                  </a:cubicBezTo>
                  <a:lnTo>
                    <a:pt x="77766" y="264634"/>
                  </a:lnTo>
                  <a:lnTo>
                    <a:pt x="74243" y="264634"/>
                  </a:lnTo>
                  <a:lnTo>
                    <a:pt x="74243" y="380633"/>
                  </a:lnTo>
                  <a:cubicBezTo>
                    <a:pt x="74243" y="389533"/>
                    <a:pt x="67028" y="396748"/>
                    <a:pt x="58128" y="396748"/>
                  </a:cubicBezTo>
                  <a:lnTo>
                    <a:pt x="51683" y="396748"/>
                  </a:lnTo>
                  <a:cubicBezTo>
                    <a:pt x="42783" y="396748"/>
                    <a:pt x="35568" y="389533"/>
                    <a:pt x="35568" y="380633"/>
                  </a:cubicBezTo>
                  <a:lnTo>
                    <a:pt x="35568" y="251988"/>
                  </a:lnTo>
                  <a:cubicBezTo>
                    <a:pt x="35207" y="251707"/>
                    <a:pt x="35197" y="251401"/>
                    <a:pt x="35197" y="251092"/>
                  </a:cubicBezTo>
                  <a:lnTo>
                    <a:pt x="35197" y="123403"/>
                  </a:lnTo>
                  <a:lnTo>
                    <a:pt x="29217" y="123403"/>
                  </a:lnTo>
                  <a:lnTo>
                    <a:pt x="29217" y="213080"/>
                  </a:lnTo>
                  <a:cubicBezTo>
                    <a:pt x="29217" y="219804"/>
                    <a:pt x="23767" y="225254"/>
                    <a:pt x="17043" y="225254"/>
                  </a:cubicBezTo>
                  <a:lnTo>
                    <a:pt x="12174" y="225254"/>
                  </a:lnTo>
                  <a:cubicBezTo>
                    <a:pt x="5450" y="225254"/>
                    <a:pt x="0" y="219804"/>
                    <a:pt x="0" y="213080"/>
                  </a:cubicBezTo>
                  <a:lnTo>
                    <a:pt x="0" y="112936"/>
                  </a:lnTo>
                  <a:lnTo>
                    <a:pt x="199" y="112456"/>
                  </a:lnTo>
                  <a:lnTo>
                    <a:pt x="199" y="95470"/>
                  </a:lnTo>
                  <a:cubicBezTo>
                    <a:pt x="199" y="84734"/>
                    <a:pt x="8903" y="76030"/>
                    <a:pt x="19639" y="76030"/>
                  </a:cubicBezTo>
                  <a:lnTo>
                    <a:pt x="48565" y="76030"/>
                  </a:lnTo>
                  <a:cubicBezTo>
                    <a:pt x="48623" y="75958"/>
                    <a:pt x="48681" y="75958"/>
                    <a:pt x="48739" y="75958"/>
                  </a:cubicBezTo>
                  <a:close/>
                  <a:moveTo>
                    <a:pt x="77744" y="0"/>
                  </a:moveTo>
                  <a:cubicBezTo>
                    <a:pt x="97356" y="0"/>
                    <a:pt x="113255" y="15899"/>
                    <a:pt x="113255" y="35511"/>
                  </a:cubicBezTo>
                  <a:cubicBezTo>
                    <a:pt x="113255" y="55123"/>
                    <a:pt x="97356" y="71022"/>
                    <a:pt x="77744" y="71022"/>
                  </a:cubicBezTo>
                  <a:cubicBezTo>
                    <a:pt x="58132" y="71022"/>
                    <a:pt x="42233" y="55123"/>
                    <a:pt x="42233" y="35511"/>
                  </a:cubicBezTo>
                  <a:cubicBezTo>
                    <a:pt x="42233" y="15899"/>
                    <a:pt x="58132" y="0"/>
                    <a:pt x="77744"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200" b="1" dirty="0">
                <a:latin typeface="Swiss 721 regular"/>
                <a:cs typeface="Swiss 721 regular"/>
              </a:endParaRPr>
            </a:p>
          </p:txBody>
        </p:sp>
      </p:grpSp>
      <p:grpSp>
        <p:nvGrpSpPr>
          <p:cNvPr id="234" name="Group 233"/>
          <p:cNvGrpSpPr/>
          <p:nvPr/>
        </p:nvGrpSpPr>
        <p:grpSpPr>
          <a:xfrm>
            <a:off x="1811753" y="2073170"/>
            <a:ext cx="191069" cy="373079"/>
            <a:chOff x="3860798" y="3975120"/>
            <a:chExt cx="302437" cy="787379"/>
          </a:xfrm>
        </p:grpSpPr>
        <p:sp>
          <p:nvSpPr>
            <p:cNvPr id="235" name="Rounded Rectangle 234"/>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36" name="Rounded Rectangle 235"/>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237" name="Straight Connector 236"/>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41" name="Oval 240"/>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42" name="Oval 241"/>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249" name="Group 248"/>
          <p:cNvGrpSpPr/>
          <p:nvPr/>
        </p:nvGrpSpPr>
        <p:grpSpPr>
          <a:xfrm>
            <a:off x="2048442" y="2073170"/>
            <a:ext cx="191069" cy="373079"/>
            <a:chOff x="3860798" y="3975120"/>
            <a:chExt cx="302437" cy="787379"/>
          </a:xfrm>
        </p:grpSpPr>
        <p:sp>
          <p:nvSpPr>
            <p:cNvPr id="250" name="Rounded Rectangle 249"/>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51" name="Rounded Rectangle 250"/>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252" name="Straight Connector 251"/>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56" name="Oval 255"/>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58" name="Oval 257"/>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260" name="Group 259"/>
          <p:cNvGrpSpPr/>
          <p:nvPr/>
        </p:nvGrpSpPr>
        <p:grpSpPr>
          <a:xfrm>
            <a:off x="5539282" y="2050357"/>
            <a:ext cx="191069" cy="373079"/>
            <a:chOff x="3860798" y="3975120"/>
            <a:chExt cx="302437" cy="787379"/>
          </a:xfrm>
        </p:grpSpPr>
        <p:sp>
          <p:nvSpPr>
            <p:cNvPr id="261" name="Rounded Rectangle 260"/>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62" name="Rounded Rectangle 261"/>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263" name="Straight Connector 262"/>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73" name="Oval 272"/>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274" name="Oval 273"/>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275" name="Group 29"/>
          <p:cNvGrpSpPr>
            <a:grpSpLocks noChangeAspect="1"/>
          </p:cNvGrpSpPr>
          <p:nvPr/>
        </p:nvGrpSpPr>
        <p:grpSpPr bwMode="auto">
          <a:xfrm>
            <a:off x="1725697" y="2419862"/>
            <a:ext cx="336219" cy="314387"/>
            <a:chOff x="2764" y="2016"/>
            <a:chExt cx="231" cy="288"/>
          </a:xfrm>
          <a:solidFill>
            <a:schemeClr val="bg1">
              <a:lumMod val="65000"/>
            </a:schemeClr>
          </a:solidFill>
        </p:grpSpPr>
        <p:sp>
          <p:nvSpPr>
            <p:cNvPr id="276"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77"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78"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79"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80" name="Group 29"/>
          <p:cNvGrpSpPr>
            <a:grpSpLocks noChangeAspect="1"/>
          </p:cNvGrpSpPr>
          <p:nvPr/>
        </p:nvGrpSpPr>
        <p:grpSpPr bwMode="auto">
          <a:xfrm>
            <a:off x="2412785" y="2433893"/>
            <a:ext cx="336219" cy="314387"/>
            <a:chOff x="2764" y="2016"/>
            <a:chExt cx="231" cy="288"/>
          </a:xfrm>
          <a:solidFill>
            <a:schemeClr val="bg1">
              <a:lumMod val="65000"/>
            </a:schemeClr>
          </a:solidFill>
        </p:grpSpPr>
        <p:sp>
          <p:nvSpPr>
            <p:cNvPr id="281"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82"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83"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84"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285" name="Group 284"/>
          <p:cNvGrpSpPr/>
          <p:nvPr/>
        </p:nvGrpSpPr>
        <p:grpSpPr>
          <a:xfrm>
            <a:off x="648802" y="2368312"/>
            <a:ext cx="531969" cy="602081"/>
            <a:chOff x="-1648916" y="4062899"/>
            <a:chExt cx="297273" cy="448602"/>
          </a:xfrm>
        </p:grpSpPr>
        <p:sp>
          <p:nvSpPr>
            <p:cNvPr id="286" name="Rounded Rectangle 285"/>
            <p:cNvSpPr/>
            <p:nvPr/>
          </p:nvSpPr>
          <p:spPr>
            <a:xfrm>
              <a:off x="-1624514" y="4062899"/>
              <a:ext cx="175118" cy="136362"/>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7" name="Rounded Rectangle 286"/>
            <p:cNvSpPr/>
            <p:nvPr/>
          </p:nvSpPr>
          <p:spPr>
            <a:xfrm>
              <a:off x="-1597241" y="4082994"/>
              <a:ext cx="119818" cy="96171"/>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8" name="Oval 287"/>
            <p:cNvSpPr/>
            <p:nvPr/>
          </p:nvSpPr>
          <p:spPr>
            <a:xfrm>
              <a:off x="-1548725" y="4147300"/>
              <a:ext cx="20670" cy="20670"/>
            </a:xfrm>
            <a:prstGeom prst="ellipse">
              <a:avLst/>
            </a:prstGeom>
            <a:solidFill>
              <a:schemeClr val="bg1">
                <a:lumMod val="65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9" name="Rounded Rectangle 288"/>
            <p:cNvSpPr/>
            <p:nvPr/>
          </p:nvSpPr>
          <p:spPr>
            <a:xfrm>
              <a:off x="-1648916" y="4236581"/>
              <a:ext cx="226793" cy="28708"/>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0" name="Trapezoid 289"/>
            <p:cNvSpPr/>
            <p:nvPr/>
          </p:nvSpPr>
          <p:spPr>
            <a:xfrm>
              <a:off x="-1648916" y="4199261"/>
              <a:ext cx="225357" cy="37321"/>
            </a:xfrm>
            <a:prstGeom prst="trapezoid">
              <a:avLst>
                <a:gd name="adj" fmla="val 66667"/>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1" name="Arc 290"/>
            <p:cNvSpPr/>
            <p:nvPr/>
          </p:nvSpPr>
          <p:spPr>
            <a:xfrm rot="18600000">
              <a:off x="-1586331" y="4104520"/>
              <a:ext cx="112018" cy="128917"/>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2" name="Arc 291"/>
            <p:cNvSpPr/>
            <p:nvPr/>
          </p:nvSpPr>
          <p:spPr>
            <a:xfrm rot="18600000">
              <a:off x="-1568446" y="4128969"/>
              <a:ext cx="70178" cy="80765"/>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3" name="Oval 332"/>
            <p:cNvSpPr/>
            <p:nvPr/>
          </p:nvSpPr>
          <p:spPr>
            <a:xfrm>
              <a:off x="-1502319" y="4114753"/>
              <a:ext cx="150676" cy="396748"/>
            </a:xfrm>
            <a:custGeom>
              <a:avLst/>
              <a:gdLst/>
              <a:ahLst/>
              <a:cxnLst/>
              <a:rect l="l" t="t" r="r" b="b"/>
              <a:pathLst>
                <a:path w="150676" h="396748">
                  <a:moveTo>
                    <a:pt x="48739" y="75958"/>
                  </a:moveTo>
                  <a:lnTo>
                    <a:pt x="102903" y="75958"/>
                  </a:lnTo>
                  <a:lnTo>
                    <a:pt x="103077" y="76030"/>
                  </a:lnTo>
                  <a:lnTo>
                    <a:pt x="131236" y="76030"/>
                  </a:lnTo>
                  <a:cubicBezTo>
                    <a:pt x="141972" y="76030"/>
                    <a:pt x="150676" y="84734"/>
                    <a:pt x="150676" y="95470"/>
                  </a:cubicBezTo>
                  <a:lnTo>
                    <a:pt x="150676" y="112936"/>
                  </a:lnTo>
                  <a:lnTo>
                    <a:pt x="150676" y="123403"/>
                  </a:lnTo>
                  <a:lnTo>
                    <a:pt x="150676" y="213080"/>
                  </a:lnTo>
                  <a:cubicBezTo>
                    <a:pt x="150676" y="219804"/>
                    <a:pt x="145226" y="225254"/>
                    <a:pt x="138502" y="225254"/>
                  </a:cubicBezTo>
                  <a:lnTo>
                    <a:pt x="133633" y="225254"/>
                  </a:lnTo>
                  <a:cubicBezTo>
                    <a:pt x="126909" y="225254"/>
                    <a:pt x="121459" y="219804"/>
                    <a:pt x="121459" y="213080"/>
                  </a:cubicBezTo>
                  <a:lnTo>
                    <a:pt x="121459" y="123403"/>
                  </a:lnTo>
                  <a:lnTo>
                    <a:pt x="116445" y="123403"/>
                  </a:lnTo>
                  <a:lnTo>
                    <a:pt x="116445" y="251092"/>
                  </a:lnTo>
                  <a:lnTo>
                    <a:pt x="116352" y="251317"/>
                  </a:lnTo>
                  <a:lnTo>
                    <a:pt x="116441" y="251532"/>
                  </a:lnTo>
                  <a:lnTo>
                    <a:pt x="116441" y="380633"/>
                  </a:lnTo>
                  <a:cubicBezTo>
                    <a:pt x="116441" y="389533"/>
                    <a:pt x="109226" y="396748"/>
                    <a:pt x="100326" y="396748"/>
                  </a:cubicBezTo>
                  <a:lnTo>
                    <a:pt x="93881" y="396748"/>
                  </a:lnTo>
                  <a:cubicBezTo>
                    <a:pt x="84981" y="396748"/>
                    <a:pt x="77766" y="389533"/>
                    <a:pt x="77766" y="380633"/>
                  </a:cubicBezTo>
                  <a:lnTo>
                    <a:pt x="77766" y="264634"/>
                  </a:lnTo>
                  <a:lnTo>
                    <a:pt x="74243" y="264634"/>
                  </a:lnTo>
                  <a:lnTo>
                    <a:pt x="74243" y="380633"/>
                  </a:lnTo>
                  <a:cubicBezTo>
                    <a:pt x="74243" y="389533"/>
                    <a:pt x="67028" y="396748"/>
                    <a:pt x="58128" y="396748"/>
                  </a:cubicBezTo>
                  <a:lnTo>
                    <a:pt x="51683" y="396748"/>
                  </a:lnTo>
                  <a:cubicBezTo>
                    <a:pt x="42783" y="396748"/>
                    <a:pt x="35568" y="389533"/>
                    <a:pt x="35568" y="380633"/>
                  </a:cubicBezTo>
                  <a:lnTo>
                    <a:pt x="35568" y="251988"/>
                  </a:lnTo>
                  <a:cubicBezTo>
                    <a:pt x="35207" y="251707"/>
                    <a:pt x="35197" y="251401"/>
                    <a:pt x="35197" y="251092"/>
                  </a:cubicBezTo>
                  <a:lnTo>
                    <a:pt x="35197" y="123403"/>
                  </a:lnTo>
                  <a:lnTo>
                    <a:pt x="29217" y="123403"/>
                  </a:lnTo>
                  <a:lnTo>
                    <a:pt x="29217" y="213080"/>
                  </a:lnTo>
                  <a:cubicBezTo>
                    <a:pt x="29217" y="219804"/>
                    <a:pt x="23767" y="225254"/>
                    <a:pt x="17043" y="225254"/>
                  </a:cubicBezTo>
                  <a:lnTo>
                    <a:pt x="12174" y="225254"/>
                  </a:lnTo>
                  <a:cubicBezTo>
                    <a:pt x="5450" y="225254"/>
                    <a:pt x="0" y="219804"/>
                    <a:pt x="0" y="213080"/>
                  </a:cubicBezTo>
                  <a:lnTo>
                    <a:pt x="0" y="112936"/>
                  </a:lnTo>
                  <a:lnTo>
                    <a:pt x="199" y="112456"/>
                  </a:lnTo>
                  <a:lnTo>
                    <a:pt x="199" y="95470"/>
                  </a:lnTo>
                  <a:cubicBezTo>
                    <a:pt x="199" y="84734"/>
                    <a:pt x="8903" y="76030"/>
                    <a:pt x="19639" y="76030"/>
                  </a:cubicBezTo>
                  <a:lnTo>
                    <a:pt x="48565" y="76030"/>
                  </a:lnTo>
                  <a:cubicBezTo>
                    <a:pt x="48623" y="75958"/>
                    <a:pt x="48681" y="75958"/>
                    <a:pt x="48739" y="75958"/>
                  </a:cubicBezTo>
                  <a:close/>
                  <a:moveTo>
                    <a:pt x="77744" y="0"/>
                  </a:moveTo>
                  <a:cubicBezTo>
                    <a:pt x="97356" y="0"/>
                    <a:pt x="113255" y="15899"/>
                    <a:pt x="113255" y="35511"/>
                  </a:cubicBezTo>
                  <a:cubicBezTo>
                    <a:pt x="113255" y="55123"/>
                    <a:pt x="97356" y="71022"/>
                    <a:pt x="77744" y="71022"/>
                  </a:cubicBezTo>
                  <a:cubicBezTo>
                    <a:pt x="58132" y="71022"/>
                    <a:pt x="42233" y="55123"/>
                    <a:pt x="42233" y="35511"/>
                  </a:cubicBezTo>
                  <a:cubicBezTo>
                    <a:pt x="42233" y="15899"/>
                    <a:pt x="58132" y="0"/>
                    <a:pt x="77744"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200" b="1" dirty="0">
                <a:latin typeface="Swiss 721 regular"/>
                <a:cs typeface="Swiss 721 regular"/>
              </a:endParaRPr>
            </a:p>
          </p:txBody>
        </p:sp>
      </p:grpSp>
      <p:grpSp>
        <p:nvGrpSpPr>
          <p:cNvPr id="294" name="Group 293"/>
          <p:cNvGrpSpPr/>
          <p:nvPr/>
        </p:nvGrpSpPr>
        <p:grpSpPr>
          <a:xfrm>
            <a:off x="6124796" y="2308179"/>
            <a:ext cx="531969" cy="602081"/>
            <a:chOff x="-1648916" y="4062899"/>
            <a:chExt cx="297273" cy="448602"/>
          </a:xfrm>
        </p:grpSpPr>
        <p:sp>
          <p:nvSpPr>
            <p:cNvPr id="295" name="Rounded Rectangle 294"/>
            <p:cNvSpPr/>
            <p:nvPr/>
          </p:nvSpPr>
          <p:spPr>
            <a:xfrm>
              <a:off x="-1624514" y="4062899"/>
              <a:ext cx="175118" cy="136362"/>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6" name="Rounded Rectangle 295"/>
            <p:cNvSpPr/>
            <p:nvPr/>
          </p:nvSpPr>
          <p:spPr>
            <a:xfrm>
              <a:off x="-1597241" y="4082994"/>
              <a:ext cx="119818" cy="96171"/>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7" name="Oval 296"/>
            <p:cNvSpPr/>
            <p:nvPr/>
          </p:nvSpPr>
          <p:spPr>
            <a:xfrm>
              <a:off x="-1548725" y="4147300"/>
              <a:ext cx="20670" cy="20670"/>
            </a:xfrm>
            <a:prstGeom prst="ellipse">
              <a:avLst/>
            </a:prstGeom>
            <a:solidFill>
              <a:schemeClr val="bg1">
                <a:lumMod val="65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8" name="Rounded Rectangle 297"/>
            <p:cNvSpPr/>
            <p:nvPr/>
          </p:nvSpPr>
          <p:spPr>
            <a:xfrm>
              <a:off x="-1648916" y="4236581"/>
              <a:ext cx="226793" cy="28708"/>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9" name="Trapezoid 298"/>
            <p:cNvSpPr/>
            <p:nvPr/>
          </p:nvSpPr>
          <p:spPr>
            <a:xfrm>
              <a:off x="-1648916" y="4199261"/>
              <a:ext cx="225357" cy="37321"/>
            </a:xfrm>
            <a:prstGeom prst="trapezoid">
              <a:avLst>
                <a:gd name="adj" fmla="val 66667"/>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0" name="Arc 299"/>
            <p:cNvSpPr/>
            <p:nvPr/>
          </p:nvSpPr>
          <p:spPr>
            <a:xfrm rot="18600000">
              <a:off x="-1586331" y="4104520"/>
              <a:ext cx="112018" cy="128917"/>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01" name="Arc 300"/>
            <p:cNvSpPr/>
            <p:nvPr/>
          </p:nvSpPr>
          <p:spPr>
            <a:xfrm rot="18600000">
              <a:off x="-1568446" y="4128969"/>
              <a:ext cx="70178" cy="80765"/>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02" name="Oval 332"/>
            <p:cNvSpPr/>
            <p:nvPr/>
          </p:nvSpPr>
          <p:spPr>
            <a:xfrm>
              <a:off x="-1502319" y="4114753"/>
              <a:ext cx="150676" cy="396748"/>
            </a:xfrm>
            <a:custGeom>
              <a:avLst/>
              <a:gdLst/>
              <a:ahLst/>
              <a:cxnLst/>
              <a:rect l="l" t="t" r="r" b="b"/>
              <a:pathLst>
                <a:path w="150676" h="396748">
                  <a:moveTo>
                    <a:pt x="48739" y="75958"/>
                  </a:moveTo>
                  <a:lnTo>
                    <a:pt x="102903" y="75958"/>
                  </a:lnTo>
                  <a:lnTo>
                    <a:pt x="103077" y="76030"/>
                  </a:lnTo>
                  <a:lnTo>
                    <a:pt x="131236" y="76030"/>
                  </a:lnTo>
                  <a:cubicBezTo>
                    <a:pt x="141972" y="76030"/>
                    <a:pt x="150676" y="84734"/>
                    <a:pt x="150676" y="95470"/>
                  </a:cubicBezTo>
                  <a:lnTo>
                    <a:pt x="150676" y="112936"/>
                  </a:lnTo>
                  <a:lnTo>
                    <a:pt x="150676" y="123403"/>
                  </a:lnTo>
                  <a:lnTo>
                    <a:pt x="150676" y="213080"/>
                  </a:lnTo>
                  <a:cubicBezTo>
                    <a:pt x="150676" y="219804"/>
                    <a:pt x="145226" y="225254"/>
                    <a:pt x="138502" y="225254"/>
                  </a:cubicBezTo>
                  <a:lnTo>
                    <a:pt x="133633" y="225254"/>
                  </a:lnTo>
                  <a:cubicBezTo>
                    <a:pt x="126909" y="225254"/>
                    <a:pt x="121459" y="219804"/>
                    <a:pt x="121459" y="213080"/>
                  </a:cubicBezTo>
                  <a:lnTo>
                    <a:pt x="121459" y="123403"/>
                  </a:lnTo>
                  <a:lnTo>
                    <a:pt x="116445" y="123403"/>
                  </a:lnTo>
                  <a:lnTo>
                    <a:pt x="116445" y="251092"/>
                  </a:lnTo>
                  <a:lnTo>
                    <a:pt x="116352" y="251317"/>
                  </a:lnTo>
                  <a:lnTo>
                    <a:pt x="116441" y="251532"/>
                  </a:lnTo>
                  <a:lnTo>
                    <a:pt x="116441" y="380633"/>
                  </a:lnTo>
                  <a:cubicBezTo>
                    <a:pt x="116441" y="389533"/>
                    <a:pt x="109226" y="396748"/>
                    <a:pt x="100326" y="396748"/>
                  </a:cubicBezTo>
                  <a:lnTo>
                    <a:pt x="93881" y="396748"/>
                  </a:lnTo>
                  <a:cubicBezTo>
                    <a:pt x="84981" y="396748"/>
                    <a:pt x="77766" y="389533"/>
                    <a:pt x="77766" y="380633"/>
                  </a:cubicBezTo>
                  <a:lnTo>
                    <a:pt x="77766" y="264634"/>
                  </a:lnTo>
                  <a:lnTo>
                    <a:pt x="74243" y="264634"/>
                  </a:lnTo>
                  <a:lnTo>
                    <a:pt x="74243" y="380633"/>
                  </a:lnTo>
                  <a:cubicBezTo>
                    <a:pt x="74243" y="389533"/>
                    <a:pt x="67028" y="396748"/>
                    <a:pt x="58128" y="396748"/>
                  </a:cubicBezTo>
                  <a:lnTo>
                    <a:pt x="51683" y="396748"/>
                  </a:lnTo>
                  <a:cubicBezTo>
                    <a:pt x="42783" y="396748"/>
                    <a:pt x="35568" y="389533"/>
                    <a:pt x="35568" y="380633"/>
                  </a:cubicBezTo>
                  <a:lnTo>
                    <a:pt x="35568" y="251988"/>
                  </a:lnTo>
                  <a:cubicBezTo>
                    <a:pt x="35207" y="251707"/>
                    <a:pt x="35197" y="251401"/>
                    <a:pt x="35197" y="251092"/>
                  </a:cubicBezTo>
                  <a:lnTo>
                    <a:pt x="35197" y="123403"/>
                  </a:lnTo>
                  <a:lnTo>
                    <a:pt x="29217" y="123403"/>
                  </a:lnTo>
                  <a:lnTo>
                    <a:pt x="29217" y="213080"/>
                  </a:lnTo>
                  <a:cubicBezTo>
                    <a:pt x="29217" y="219804"/>
                    <a:pt x="23767" y="225254"/>
                    <a:pt x="17043" y="225254"/>
                  </a:cubicBezTo>
                  <a:lnTo>
                    <a:pt x="12174" y="225254"/>
                  </a:lnTo>
                  <a:cubicBezTo>
                    <a:pt x="5450" y="225254"/>
                    <a:pt x="0" y="219804"/>
                    <a:pt x="0" y="213080"/>
                  </a:cubicBezTo>
                  <a:lnTo>
                    <a:pt x="0" y="112936"/>
                  </a:lnTo>
                  <a:lnTo>
                    <a:pt x="199" y="112456"/>
                  </a:lnTo>
                  <a:lnTo>
                    <a:pt x="199" y="95470"/>
                  </a:lnTo>
                  <a:cubicBezTo>
                    <a:pt x="199" y="84734"/>
                    <a:pt x="8903" y="76030"/>
                    <a:pt x="19639" y="76030"/>
                  </a:cubicBezTo>
                  <a:lnTo>
                    <a:pt x="48565" y="76030"/>
                  </a:lnTo>
                  <a:cubicBezTo>
                    <a:pt x="48623" y="75958"/>
                    <a:pt x="48681" y="75958"/>
                    <a:pt x="48739" y="75958"/>
                  </a:cubicBezTo>
                  <a:close/>
                  <a:moveTo>
                    <a:pt x="77744" y="0"/>
                  </a:moveTo>
                  <a:cubicBezTo>
                    <a:pt x="97356" y="0"/>
                    <a:pt x="113255" y="15899"/>
                    <a:pt x="113255" y="35511"/>
                  </a:cubicBezTo>
                  <a:cubicBezTo>
                    <a:pt x="113255" y="55123"/>
                    <a:pt x="97356" y="71022"/>
                    <a:pt x="77744" y="71022"/>
                  </a:cubicBezTo>
                  <a:cubicBezTo>
                    <a:pt x="58132" y="71022"/>
                    <a:pt x="42233" y="55123"/>
                    <a:pt x="42233" y="35511"/>
                  </a:cubicBezTo>
                  <a:cubicBezTo>
                    <a:pt x="42233" y="15899"/>
                    <a:pt x="58132" y="0"/>
                    <a:pt x="77744"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200" b="1" dirty="0">
                <a:latin typeface="Swiss 721 regular"/>
                <a:cs typeface="Swiss 721 regular"/>
              </a:endParaRPr>
            </a:p>
          </p:txBody>
        </p:sp>
      </p:grpSp>
      <p:grpSp>
        <p:nvGrpSpPr>
          <p:cNvPr id="303" name="Group 302"/>
          <p:cNvGrpSpPr/>
          <p:nvPr/>
        </p:nvGrpSpPr>
        <p:grpSpPr>
          <a:xfrm>
            <a:off x="5761348" y="4063788"/>
            <a:ext cx="531969" cy="602081"/>
            <a:chOff x="-1648916" y="4062899"/>
            <a:chExt cx="297273" cy="448602"/>
          </a:xfrm>
        </p:grpSpPr>
        <p:sp>
          <p:nvSpPr>
            <p:cNvPr id="304" name="Rounded Rectangle 303"/>
            <p:cNvSpPr/>
            <p:nvPr/>
          </p:nvSpPr>
          <p:spPr>
            <a:xfrm>
              <a:off x="-1624514" y="4062899"/>
              <a:ext cx="175118" cy="136362"/>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05" name="Rounded Rectangle 304"/>
            <p:cNvSpPr/>
            <p:nvPr/>
          </p:nvSpPr>
          <p:spPr>
            <a:xfrm>
              <a:off x="-1597241" y="4082994"/>
              <a:ext cx="119818" cy="96171"/>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06" name="Oval 305"/>
            <p:cNvSpPr/>
            <p:nvPr/>
          </p:nvSpPr>
          <p:spPr>
            <a:xfrm>
              <a:off x="-1548725" y="4147300"/>
              <a:ext cx="20670" cy="20670"/>
            </a:xfrm>
            <a:prstGeom prst="ellipse">
              <a:avLst/>
            </a:prstGeom>
            <a:solidFill>
              <a:schemeClr val="bg1">
                <a:lumMod val="65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7" name="Rounded Rectangle 306"/>
            <p:cNvSpPr/>
            <p:nvPr/>
          </p:nvSpPr>
          <p:spPr>
            <a:xfrm>
              <a:off x="-1648916" y="4236581"/>
              <a:ext cx="226793" cy="28708"/>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8" name="Trapezoid 307"/>
            <p:cNvSpPr/>
            <p:nvPr/>
          </p:nvSpPr>
          <p:spPr>
            <a:xfrm>
              <a:off x="-1648916" y="4199261"/>
              <a:ext cx="225357" cy="37321"/>
            </a:xfrm>
            <a:prstGeom prst="trapezoid">
              <a:avLst>
                <a:gd name="adj" fmla="val 66667"/>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9" name="Arc 308"/>
            <p:cNvSpPr/>
            <p:nvPr/>
          </p:nvSpPr>
          <p:spPr>
            <a:xfrm rot="18600000">
              <a:off x="-1586331" y="4104520"/>
              <a:ext cx="112018" cy="128917"/>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0" name="Arc 309"/>
            <p:cNvSpPr/>
            <p:nvPr/>
          </p:nvSpPr>
          <p:spPr>
            <a:xfrm rot="18600000">
              <a:off x="-1568446" y="4128969"/>
              <a:ext cx="70178" cy="80765"/>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1" name="Oval 332"/>
            <p:cNvSpPr/>
            <p:nvPr/>
          </p:nvSpPr>
          <p:spPr>
            <a:xfrm>
              <a:off x="-1502319" y="4114753"/>
              <a:ext cx="150676" cy="396748"/>
            </a:xfrm>
            <a:custGeom>
              <a:avLst/>
              <a:gdLst/>
              <a:ahLst/>
              <a:cxnLst/>
              <a:rect l="l" t="t" r="r" b="b"/>
              <a:pathLst>
                <a:path w="150676" h="396748">
                  <a:moveTo>
                    <a:pt x="48739" y="75958"/>
                  </a:moveTo>
                  <a:lnTo>
                    <a:pt x="102903" y="75958"/>
                  </a:lnTo>
                  <a:lnTo>
                    <a:pt x="103077" y="76030"/>
                  </a:lnTo>
                  <a:lnTo>
                    <a:pt x="131236" y="76030"/>
                  </a:lnTo>
                  <a:cubicBezTo>
                    <a:pt x="141972" y="76030"/>
                    <a:pt x="150676" y="84734"/>
                    <a:pt x="150676" y="95470"/>
                  </a:cubicBezTo>
                  <a:lnTo>
                    <a:pt x="150676" y="112936"/>
                  </a:lnTo>
                  <a:lnTo>
                    <a:pt x="150676" y="123403"/>
                  </a:lnTo>
                  <a:lnTo>
                    <a:pt x="150676" y="213080"/>
                  </a:lnTo>
                  <a:cubicBezTo>
                    <a:pt x="150676" y="219804"/>
                    <a:pt x="145226" y="225254"/>
                    <a:pt x="138502" y="225254"/>
                  </a:cubicBezTo>
                  <a:lnTo>
                    <a:pt x="133633" y="225254"/>
                  </a:lnTo>
                  <a:cubicBezTo>
                    <a:pt x="126909" y="225254"/>
                    <a:pt x="121459" y="219804"/>
                    <a:pt x="121459" y="213080"/>
                  </a:cubicBezTo>
                  <a:lnTo>
                    <a:pt x="121459" y="123403"/>
                  </a:lnTo>
                  <a:lnTo>
                    <a:pt x="116445" y="123403"/>
                  </a:lnTo>
                  <a:lnTo>
                    <a:pt x="116445" y="251092"/>
                  </a:lnTo>
                  <a:lnTo>
                    <a:pt x="116352" y="251317"/>
                  </a:lnTo>
                  <a:lnTo>
                    <a:pt x="116441" y="251532"/>
                  </a:lnTo>
                  <a:lnTo>
                    <a:pt x="116441" y="380633"/>
                  </a:lnTo>
                  <a:cubicBezTo>
                    <a:pt x="116441" y="389533"/>
                    <a:pt x="109226" y="396748"/>
                    <a:pt x="100326" y="396748"/>
                  </a:cubicBezTo>
                  <a:lnTo>
                    <a:pt x="93881" y="396748"/>
                  </a:lnTo>
                  <a:cubicBezTo>
                    <a:pt x="84981" y="396748"/>
                    <a:pt x="77766" y="389533"/>
                    <a:pt x="77766" y="380633"/>
                  </a:cubicBezTo>
                  <a:lnTo>
                    <a:pt x="77766" y="264634"/>
                  </a:lnTo>
                  <a:lnTo>
                    <a:pt x="74243" y="264634"/>
                  </a:lnTo>
                  <a:lnTo>
                    <a:pt x="74243" y="380633"/>
                  </a:lnTo>
                  <a:cubicBezTo>
                    <a:pt x="74243" y="389533"/>
                    <a:pt x="67028" y="396748"/>
                    <a:pt x="58128" y="396748"/>
                  </a:cubicBezTo>
                  <a:lnTo>
                    <a:pt x="51683" y="396748"/>
                  </a:lnTo>
                  <a:cubicBezTo>
                    <a:pt x="42783" y="396748"/>
                    <a:pt x="35568" y="389533"/>
                    <a:pt x="35568" y="380633"/>
                  </a:cubicBezTo>
                  <a:lnTo>
                    <a:pt x="35568" y="251988"/>
                  </a:lnTo>
                  <a:cubicBezTo>
                    <a:pt x="35207" y="251707"/>
                    <a:pt x="35197" y="251401"/>
                    <a:pt x="35197" y="251092"/>
                  </a:cubicBezTo>
                  <a:lnTo>
                    <a:pt x="35197" y="123403"/>
                  </a:lnTo>
                  <a:lnTo>
                    <a:pt x="29217" y="123403"/>
                  </a:lnTo>
                  <a:lnTo>
                    <a:pt x="29217" y="213080"/>
                  </a:lnTo>
                  <a:cubicBezTo>
                    <a:pt x="29217" y="219804"/>
                    <a:pt x="23767" y="225254"/>
                    <a:pt x="17043" y="225254"/>
                  </a:cubicBezTo>
                  <a:lnTo>
                    <a:pt x="12174" y="225254"/>
                  </a:lnTo>
                  <a:cubicBezTo>
                    <a:pt x="5450" y="225254"/>
                    <a:pt x="0" y="219804"/>
                    <a:pt x="0" y="213080"/>
                  </a:cubicBezTo>
                  <a:lnTo>
                    <a:pt x="0" y="112936"/>
                  </a:lnTo>
                  <a:lnTo>
                    <a:pt x="199" y="112456"/>
                  </a:lnTo>
                  <a:lnTo>
                    <a:pt x="199" y="95470"/>
                  </a:lnTo>
                  <a:cubicBezTo>
                    <a:pt x="199" y="84734"/>
                    <a:pt x="8903" y="76030"/>
                    <a:pt x="19639" y="76030"/>
                  </a:cubicBezTo>
                  <a:lnTo>
                    <a:pt x="48565" y="76030"/>
                  </a:lnTo>
                  <a:cubicBezTo>
                    <a:pt x="48623" y="75958"/>
                    <a:pt x="48681" y="75958"/>
                    <a:pt x="48739" y="75958"/>
                  </a:cubicBezTo>
                  <a:close/>
                  <a:moveTo>
                    <a:pt x="77744" y="0"/>
                  </a:moveTo>
                  <a:cubicBezTo>
                    <a:pt x="97356" y="0"/>
                    <a:pt x="113255" y="15899"/>
                    <a:pt x="113255" y="35511"/>
                  </a:cubicBezTo>
                  <a:cubicBezTo>
                    <a:pt x="113255" y="55123"/>
                    <a:pt x="97356" y="71022"/>
                    <a:pt x="77744" y="71022"/>
                  </a:cubicBezTo>
                  <a:cubicBezTo>
                    <a:pt x="58132" y="71022"/>
                    <a:pt x="42233" y="55123"/>
                    <a:pt x="42233" y="35511"/>
                  </a:cubicBezTo>
                  <a:cubicBezTo>
                    <a:pt x="42233" y="15899"/>
                    <a:pt x="58132" y="0"/>
                    <a:pt x="77744"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latin typeface="Swiss 721 regular"/>
                  <a:cs typeface="Swiss 721 regular"/>
                </a:rPr>
                <a:t>            </a:t>
              </a:r>
              <a:endParaRPr lang="en-US" sz="1200" b="1" dirty="0">
                <a:latin typeface="Swiss 721 regular"/>
                <a:cs typeface="Swiss 721 regular"/>
              </a:endParaRPr>
            </a:p>
          </p:txBody>
        </p:sp>
      </p:grpSp>
      <p:grpSp>
        <p:nvGrpSpPr>
          <p:cNvPr id="312" name="Group 29"/>
          <p:cNvGrpSpPr>
            <a:grpSpLocks noChangeAspect="1"/>
          </p:cNvGrpSpPr>
          <p:nvPr/>
        </p:nvGrpSpPr>
        <p:grpSpPr bwMode="auto">
          <a:xfrm>
            <a:off x="3748560" y="2432397"/>
            <a:ext cx="336219" cy="314387"/>
            <a:chOff x="2764" y="2016"/>
            <a:chExt cx="231" cy="288"/>
          </a:xfrm>
          <a:solidFill>
            <a:srgbClr val="3F5CA3"/>
          </a:solidFill>
        </p:grpSpPr>
        <p:sp>
          <p:nvSpPr>
            <p:cNvPr id="313"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14"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15"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16"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317" name="Group 29"/>
          <p:cNvGrpSpPr>
            <a:grpSpLocks noChangeAspect="1"/>
          </p:cNvGrpSpPr>
          <p:nvPr/>
        </p:nvGrpSpPr>
        <p:grpSpPr bwMode="auto">
          <a:xfrm>
            <a:off x="5112208" y="2409585"/>
            <a:ext cx="336219" cy="314387"/>
            <a:chOff x="2764" y="2016"/>
            <a:chExt cx="231" cy="288"/>
          </a:xfrm>
          <a:solidFill>
            <a:srgbClr val="3F5CA3"/>
          </a:solidFill>
        </p:grpSpPr>
        <p:sp>
          <p:nvSpPr>
            <p:cNvPr id="318"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19"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0"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21"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5" name="TextBox 4"/>
          <p:cNvSpPr txBox="1"/>
          <p:nvPr/>
        </p:nvSpPr>
        <p:spPr>
          <a:xfrm>
            <a:off x="1656912" y="2656344"/>
            <a:ext cx="576064" cy="253916"/>
          </a:xfrm>
          <a:prstGeom prst="rect">
            <a:avLst/>
          </a:prstGeom>
          <a:noFill/>
        </p:spPr>
        <p:txBody>
          <a:bodyPr wrap="square" rtlCol="0">
            <a:spAutoFit/>
          </a:bodyPr>
          <a:lstStyle/>
          <a:p>
            <a:r>
              <a:rPr lang="en-US" sz="1050" b="1" i="1" dirty="0" smtClean="0">
                <a:solidFill>
                  <a:srgbClr val="0F3D58"/>
                </a:solidFill>
                <a:latin typeface="Proxima Nova Light"/>
                <a:cs typeface="Proxima Nova Light"/>
              </a:rPr>
              <a:t>Prod </a:t>
            </a:r>
          </a:p>
        </p:txBody>
      </p:sp>
      <p:sp>
        <p:nvSpPr>
          <p:cNvPr id="322" name="TextBox 321"/>
          <p:cNvSpPr txBox="1"/>
          <p:nvPr/>
        </p:nvSpPr>
        <p:spPr>
          <a:xfrm>
            <a:off x="3408000" y="2692056"/>
            <a:ext cx="697185" cy="253916"/>
          </a:xfrm>
          <a:prstGeom prst="rect">
            <a:avLst/>
          </a:prstGeom>
          <a:noFill/>
        </p:spPr>
        <p:txBody>
          <a:bodyPr wrap="square" rtlCol="0">
            <a:spAutoFit/>
          </a:bodyPr>
          <a:lstStyle/>
          <a:p>
            <a:r>
              <a:rPr lang="en-US" sz="1050" b="1" i="1" dirty="0" err="1" smtClean="0">
                <a:solidFill>
                  <a:srgbClr val="0F3D58"/>
                </a:solidFill>
                <a:latin typeface="Proxima Nova Light"/>
                <a:cs typeface="Proxima Nova Light"/>
              </a:rPr>
              <a:t>Dev</a:t>
            </a:r>
            <a:endParaRPr lang="en-US" sz="1050" b="1" i="1" dirty="0" smtClean="0">
              <a:solidFill>
                <a:srgbClr val="0F3D58"/>
              </a:solidFill>
              <a:latin typeface="Proxima Nova Light"/>
              <a:cs typeface="Proxima Nova Light"/>
            </a:endParaRPr>
          </a:p>
        </p:txBody>
      </p:sp>
      <p:sp>
        <p:nvSpPr>
          <p:cNvPr id="324" name="TextBox 323"/>
          <p:cNvSpPr txBox="1"/>
          <p:nvPr/>
        </p:nvSpPr>
        <p:spPr>
          <a:xfrm>
            <a:off x="4613432" y="2703943"/>
            <a:ext cx="1296144" cy="253916"/>
          </a:xfrm>
          <a:prstGeom prst="rect">
            <a:avLst/>
          </a:prstGeom>
          <a:noFill/>
        </p:spPr>
        <p:txBody>
          <a:bodyPr wrap="square" rtlCol="0">
            <a:spAutoFit/>
          </a:bodyPr>
          <a:lstStyle/>
          <a:p>
            <a:r>
              <a:rPr lang="en-US" sz="1050" b="1" i="1" dirty="0" smtClean="0">
                <a:solidFill>
                  <a:srgbClr val="0F3D58"/>
                </a:solidFill>
                <a:latin typeface="Proxima Nova Light"/>
                <a:cs typeface="Proxima Nova Light"/>
              </a:rPr>
              <a:t>Pre-Prod</a:t>
            </a:r>
          </a:p>
        </p:txBody>
      </p:sp>
      <p:sp>
        <p:nvSpPr>
          <p:cNvPr id="325" name="Rounded Rectangle 324"/>
          <p:cNvSpPr/>
          <p:nvPr/>
        </p:nvSpPr>
        <p:spPr>
          <a:xfrm>
            <a:off x="1368882" y="3685692"/>
            <a:ext cx="830317" cy="470543"/>
          </a:xfrm>
          <a:prstGeom prst="roundRect">
            <a:avLst>
              <a:gd name="adj" fmla="val 7651"/>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j-lt"/>
              <a:cs typeface="Swiss 721 regular"/>
            </a:endParaRPr>
          </a:p>
        </p:txBody>
      </p:sp>
      <p:grpSp>
        <p:nvGrpSpPr>
          <p:cNvPr id="326" name="Group 325"/>
          <p:cNvGrpSpPr/>
          <p:nvPr/>
        </p:nvGrpSpPr>
        <p:grpSpPr>
          <a:xfrm>
            <a:off x="1708260" y="3732688"/>
            <a:ext cx="191069" cy="373079"/>
            <a:chOff x="3860798" y="3975120"/>
            <a:chExt cx="302437" cy="787379"/>
          </a:xfrm>
        </p:grpSpPr>
        <p:sp>
          <p:nvSpPr>
            <p:cNvPr id="327" name="Rounded Rectangle 326"/>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28" name="Rounded Rectangle 327"/>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329" name="Straight Connector 328"/>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33" name="Oval 332"/>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4" name="Oval 333"/>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335" name="Group 334"/>
          <p:cNvGrpSpPr/>
          <p:nvPr/>
        </p:nvGrpSpPr>
        <p:grpSpPr>
          <a:xfrm>
            <a:off x="1944946" y="3732688"/>
            <a:ext cx="191069" cy="373079"/>
            <a:chOff x="3860798" y="3975120"/>
            <a:chExt cx="302437" cy="787379"/>
          </a:xfrm>
        </p:grpSpPr>
        <p:sp>
          <p:nvSpPr>
            <p:cNvPr id="336" name="Rounded Rectangle 335"/>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37" name="Rounded Rectangle 336"/>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338" name="Straight Connector 337"/>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42" name="Oval 341"/>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343" name="Oval 342"/>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344" name="Group 29"/>
          <p:cNvGrpSpPr>
            <a:grpSpLocks noChangeAspect="1"/>
          </p:cNvGrpSpPr>
          <p:nvPr/>
        </p:nvGrpSpPr>
        <p:grpSpPr bwMode="auto">
          <a:xfrm>
            <a:off x="1902595" y="4091916"/>
            <a:ext cx="336219" cy="314387"/>
            <a:chOff x="2764" y="2016"/>
            <a:chExt cx="231" cy="288"/>
          </a:xfrm>
          <a:solidFill>
            <a:schemeClr val="bg1">
              <a:lumMod val="65000"/>
            </a:schemeClr>
          </a:solidFill>
        </p:grpSpPr>
        <p:sp>
          <p:nvSpPr>
            <p:cNvPr id="345"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6"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7"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48"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349" name="Group 29"/>
          <p:cNvGrpSpPr>
            <a:grpSpLocks noChangeAspect="1"/>
          </p:cNvGrpSpPr>
          <p:nvPr/>
        </p:nvGrpSpPr>
        <p:grpSpPr bwMode="auto">
          <a:xfrm>
            <a:off x="1548300" y="4091916"/>
            <a:ext cx="336219" cy="314387"/>
            <a:chOff x="2764" y="2016"/>
            <a:chExt cx="231" cy="288"/>
          </a:xfrm>
          <a:solidFill>
            <a:schemeClr val="bg1">
              <a:lumMod val="65000"/>
            </a:schemeClr>
          </a:solidFill>
        </p:grpSpPr>
        <p:sp>
          <p:nvSpPr>
            <p:cNvPr id="350"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51"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52"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353"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354" name="TextBox 353"/>
          <p:cNvSpPr txBox="1"/>
          <p:nvPr/>
        </p:nvSpPr>
        <p:spPr>
          <a:xfrm>
            <a:off x="1440890" y="4308752"/>
            <a:ext cx="952413" cy="253916"/>
          </a:xfrm>
          <a:prstGeom prst="rect">
            <a:avLst/>
          </a:prstGeom>
          <a:noFill/>
        </p:spPr>
        <p:txBody>
          <a:bodyPr wrap="square" rtlCol="0">
            <a:spAutoFit/>
          </a:bodyPr>
          <a:lstStyle/>
          <a:p>
            <a:r>
              <a:rPr lang="en-US" sz="1050" b="1" i="1" dirty="0" smtClean="0">
                <a:solidFill>
                  <a:srgbClr val="0F3D58"/>
                </a:solidFill>
                <a:latin typeface="Proxima Nova Light"/>
                <a:cs typeface="Proxima Nova Light"/>
              </a:rPr>
              <a:t>Test</a:t>
            </a:r>
            <a:endParaRPr lang="en-US" sz="700" b="1" i="1" dirty="0" smtClean="0">
              <a:solidFill>
                <a:srgbClr val="0F3D58"/>
              </a:solidFill>
              <a:latin typeface="Proxima Nova Light"/>
              <a:cs typeface="Proxima Nova Light"/>
            </a:endParaRPr>
          </a:p>
        </p:txBody>
      </p:sp>
      <p:cxnSp>
        <p:nvCxnSpPr>
          <p:cNvPr id="6" name="Straight Connector 5"/>
          <p:cNvCxnSpPr/>
          <p:nvPr/>
        </p:nvCxnSpPr>
        <p:spPr>
          <a:xfrm>
            <a:off x="3203848" y="841962"/>
            <a:ext cx="0" cy="1440160"/>
          </a:xfrm>
          <a:prstGeom prst="line">
            <a:avLst/>
          </a:prstGeom>
          <a:ln w="3175">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357" name="Oval 356"/>
          <p:cNvSpPr/>
          <p:nvPr/>
        </p:nvSpPr>
        <p:spPr>
          <a:xfrm>
            <a:off x="469038" y="3152040"/>
            <a:ext cx="792088" cy="39593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smtClean="0">
                <a:latin typeface="+mj-lt"/>
                <a:cs typeface="Swiss 721 reg"/>
              </a:rPr>
              <a:t>LOCAL</a:t>
            </a:r>
          </a:p>
          <a:p>
            <a:pPr algn="ctr"/>
            <a:r>
              <a:rPr lang="en-US" sz="700" b="1" dirty="0" smtClean="0">
                <a:latin typeface="+mj-lt"/>
                <a:cs typeface="Swiss 721 reg"/>
              </a:rPr>
              <a:t>ADMINS</a:t>
            </a:r>
            <a:endParaRPr lang="en-US" sz="700" b="1" dirty="0">
              <a:latin typeface="+mj-lt"/>
              <a:cs typeface="Swiss 721 reg"/>
            </a:endParaRPr>
          </a:p>
        </p:txBody>
      </p:sp>
      <p:grpSp>
        <p:nvGrpSpPr>
          <p:cNvPr id="358" name="Group 357"/>
          <p:cNvGrpSpPr/>
          <p:nvPr/>
        </p:nvGrpSpPr>
        <p:grpSpPr>
          <a:xfrm>
            <a:off x="1565432" y="2080280"/>
            <a:ext cx="191069" cy="373079"/>
            <a:chOff x="3860798" y="3975120"/>
            <a:chExt cx="302437" cy="787379"/>
          </a:xfrm>
        </p:grpSpPr>
        <p:sp>
          <p:nvSpPr>
            <p:cNvPr id="359" name="Rounded Rectangle 358"/>
            <p:cNvSpPr/>
            <p:nvPr/>
          </p:nvSpPr>
          <p:spPr>
            <a:xfrm>
              <a:off x="3860798" y="3975120"/>
              <a:ext cx="302437" cy="78737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sp>
          <p:nvSpPr>
            <p:cNvPr id="360" name="Rounded Rectangle 359"/>
            <p:cNvSpPr/>
            <p:nvPr/>
          </p:nvSpPr>
          <p:spPr>
            <a:xfrm>
              <a:off x="3912942" y="4037694"/>
              <a:ext cx="198148" cy="29200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cxnSp>
          <p:nvCxnSpPr>
            <p:cNvPr id="361" name="Straight Connector 360"/>
            <p:cNvCxnSpPr/>
            <p:nvPr/>
          </p:nvCxnSpPr>
          <p:spPr>
            <a:xfrm>
              <a:off x="3949443" y="4089837"/>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362" name="Straight Connector 361"/>
            <p:cNvCxnSpPr/>
            <p:nvPr/>
          </p:nvCxnSpPr>
          <p:spPr>
            <a:xfrm>
              <a:off x="3949443" y="4141984"/>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363" name="Straight Connector 362"/>
            <p:cNvCxnSpPr/>
            <p:nvPr/>
          </p:nvCxnSpPr>
          <p:spPr>
            <a:xfrm>
              <a:off x="3949443" y="4194129"/>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364" name="Straight Connector 363"/>
            <p:cNvCxnSpPr/>
            <p:nvPr/>
          </p:nvCxnSpPr>
          <p:spPr>
            <a:xfrm>
              <a:off x="3949443" y="4246273"/>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sp>
          <p:nvSpPr>
            <p:cNvPr id="365" name="Oval 364"/>
            <p:cNvSpPr/>
            <p:nvPr/>
          </p:nvSpPr>
          <p:spPr>
            <a:xfrm>
              <a:off x="3975516" y="4517423"/>
              <a:ext cx="83430" cy="83431"/>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sp>
          <p:nvSpPr>
            <p:cNvPr id="366" name="Oval 365"/>
            <p:cNvSpPr/>
            <p:nvPr/>
          </p:nvSpPr>
          <p:spPr>
            <a:xfrm>
              <a:off x="3989074" y="4619626"/>
              <a:ext cx="56316" cy="5631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grpSp>
      <p:grpSp>
        <p:nvGrpSpPr>
          <p:cNvPr id="368" name="Group 367"/>
          <p:cNvGrpSpPr/>
          <p:nvPr/>
        </p:nvGrpSpPr>
        <p:grpSpPr>
          <a:xfrm>
            <a:off x="648802" y="4020720"/>
            <a:ext cx="531969" cy="602081"/>
            <a:chOff x="-1648916" y="4062899"/>
            <a:chExt cx="297273" cy="448602"/>
          </a:xfrm>
        </p:grpSpPr>
        <p:sp>
          <p:nvSpPr>
            <p:cNvPr id="369" name="Rounded Rectangle 368"/>
            <p:cNvSpPr/>
            <p:nvPr/>
          </p:nvSpPr>
          <p:spPr>
            <a:xfrm>
              <a:off x="-1624514" y="4062899"/>
              <a:ext cx="175118" cy="136362"/>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0" name="Rounded Rectangle 369"/>
            <p:cNvSpPr/>
            <p:nvPr/>
          </p:nvSpPr>
          <p:spPr>
            <a:xfrm>
              <a:off x="-1597241" y="4082994"/>
              <a:ext cx="119818" cy="96171"/>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1" name="Oval 370"/>
            <p:cNvSpPr/>
            <p:nvPr/>
          </p:nvSpPr>
          <p:spPr>
            <a:xfrm>
              <a:off x="-1548725" y="4147300"/>
              <a:ext cx="20670" cy="20670"/>
            </a:xfrm>
            <a:prstGeom prst="ellipse">
              <a:avLst/>
            </a:prstGeom>
            <a:solidFill>
              <a:schemeClr val="bg1">
                <a:lumMod val="65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2" name="Rounded Rectangle 371"/>
            <p:cNvSpPr/>
            <p:nvPr/>
          </p:nvSpPr>
          <p:spPr>
            <a:xfrm>
              <a:off x="-1648916" y="4236581"/>
              <a:ext cx="226793" cy="28708"/>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3" name="Trapezoid 372"/>
            <p:cNvSpPr/>
            <p:nvPr/>
          </p:nvSpPr>
          <p:spPr>
            <a:xfrm>
              <a:off x="-1648916" y="4199261"/>
              <a:ext cx="225357" cy="37321"/>
            </a:xfrm>
            <a:prstGeom prst="trapezoid">
              <a:avLst>
                <a:gd name="adj" fmla="val 66667"/>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4" name="Arc 373"/>
            <p:cNvSpPr/>
            <p:nvPr/>
          </p:nvSpPr>
          <p:spPr>
            <a:xfrm rot="18600000">
              <a:off x="-1586331" y="4104520"/>
              <a:ext cx="112018" cy="128917"/>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5" name="Arc 374"/>
            <p:cNvSpPr/>
            <p:nvPr/>
          </p:nvSpPr>
          <p:spPr>
            <a:xfrm rot="18600000">
              <a:off x="-1568446" y="4128969"/>
              <a:ext cx="70178" cy="80765"/>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6" name="Oval 332"/>
            <p:cNvSpPr/>
            <p:nvPr/>
          </p:nvSpPr>
          <p:spPr>
            <a:xfrm>
              <a:off x="-1502319" y="4114753"/>
              <a:ext cx="150676" cy="396748"/>
            </a:xfrm>
            <a:custGeom>
              <a:avLst/>
              <a:gdLst/>
              <a:ahLst/>
              <a:cxnLst/>
              <a:rect l="l" t="t" r="r" b="b"/>
              <a:pathLst>
                <a:path w="150676" h="396748">
                  <a:moveTo>
                    <a:pt x="48739" y="75958"/>
                  </a:moveTo>
                  <a:lnTo>
                    <a:pt x="102903" y="75958"/>
                  </a:lnTo>
                  <a:lnTo>
                    <a:pt x="103077" y="76030"/>
                  </a:lnTo>
                  <a:lnTo>
                    <a:pt x="131236" y="76030"/>
                  </a:lnTo>
                  <a:cubicBezTo>
                    <a:pt x="141972" y="76030"/>
                    <a:pt x="150676" y="84734"/>
                    <a:pt x="150676" y="95470"/>
                  </a:cubicBezTo>
                  <a:lnTo>
                    <a:pt x="150676" y="112936"/>
                  </a:lnTo>
                  <a:lnTo>
                    <a:pt x="150676" y="123403"/>
                  </a:lnTo>
                  <a:lnTo>
                    <a:pt x="150676" y="213080"/>
                  </a:lnTo>
                  <a:cubicBezTo>
                    <a:pt x="150676" y="219804"/>
                    <a:pt x="145226" y="225254"/>
                    <a:pt x="138502" y="225254"/>
                  </a:cubicBezTo>
                  <a:lnTo>
                    <a:pt x="133633" y="225254"/>
                  </a:lnTo>
                  <a:cubicBezTo>
                    <a:pt x="126909" y="225254"/>
                    <a:pt x="121459" y="219804"/>
                    <a:pt x="121459" y="213080"/>
                  </a:cubicBezTo>
                  <a:lnTo>
                    <a:pt x="121459" y="123403"/>
                  </a:lnTo>
                  <a:lnTo>
                    <a:pt x="116445" y="123403"/>
                  </a:lnTo>
                  <a:lnTo>
                    <a:pt x="116445" y="251092"/>
                  </a:lnTo>
                  <a:lnTo>
                    <a:pt x="116352" y="251317"/>
                  </a:lnTo>
                  <a:lnTo>
                    <a:pt x="116441" y="251532"/>
                  </a:lnTo>
                  <a:lnTo>
                    <a:pt x="116441" y="380633"/>
                  </a:lnTo>
                  <a:cubicBezTo>
                    <a:pt x="116441" y="389533"/>
                    <a:pt x="109226" y="396748"/>
                    <a:pt x="100326" y="396748"/>
                  </a:cubicBezTo>
                  <a:lnTo>
                    <a:pt x="93881" y="396748"/>
                  </a:lnTo>
                  <a:cubicBezTo>
                    <a:pt x="84981" y="396748"/>
                    <a:pt x="77766" y="389533"/>
                    <a:pt x="77766" y="380633"/>
                  </a:cubicBezTo>
                  <a:lnTo>
                    <a:pt x="77766" y="264634"/>
                  </a:lnTo>
                  <a:lnTo>
                    <a:pt x="74243" y="264634"/>
                  </a:lnTo>
                  <a:lnTo>
                    <a:pt x="74243" y="380633"/>
                  </a:lnTo>
                  <a:cubicBezTo>
                    <a:pt x="74243" y="389533"/>
                    <a:pt x="67028" y="396748"/>
                    <a:pt x="58128" y="396748"/>
                  </a:cubicBezTo>
                  <a:lnTo>
                    <a:pt x="51683" y="396748"/>
                  </a:lnTo>
                  <a:cubicBezTo>
                    <a:pt x="42783" y="396748"/>
                    <a:pt x="35568" y="389533"/>
                    <a:pt x="35568" y="380633"/>
                  </a:cubicBezTo>
                  <a:lnTo>
                    <a:pt x="35568" y="251988"/>
                  </a:lnTo>
                  <a:cubicBezTo>
                    <a:pt x="35207" y="251707"/>
                    <a:pt x="35197" y="251401"/>
                    <a:pt x="35197" y="251092"/>
                  </a:cubicBezTo>
                  <a:lnTo>
                    <a:pt x="35197" y="123403"/>
                  </a:lnTo>
                  <a:lnTo>
                    <a:pt x="29217" y="123403"/>
                  </a:lnTo>
                  <a:lnTo>
                    <a:pt x="29217" y="213080"/>
                  </a:lnTo>
                  <a:cubicBezTo>
                    <a:pt x="29217" y="219804"/>
                    <a:pt x="23767" y="225254"/>
                    <a:pt x="17043" y="225254"/>
                  </a:cubicBezTo>
                  <a:lnTo>
                    <a:pt x="12174" y="225254"/>
                  </a:lnTo>
                  <a:cubicBezTo>
                    <a:pt x="5450" y="225254"/>
                    <a:pt x="0" y="219804"/>
                    <a:pt x="0" y="213080"/>
                  </a:cubicBezTo>
                  <a:lnTo>
                    <a:pt x="0" y="112936"/>
                  </a:lnTo>
                  <a:lnTo>
                    <a:pt x="199" y="112456"/>
                  </a:lnTo>
                  <a:lnTo>
                    <a:pt x="199" y="95470"/>
                  </a:lnTo>
                  <a:cubicBezTo>
                    <a:pt x="199" y="84734"/>
                    <a:pt x="8903" y="76030"/>
                    <a:pt x="19639" y="76030"/>
                  </a:cubicBezTo>
                  <a:lnTo>
                    <a:pt x="48565" y="76030"/>
                  </a:lnTo>
                  <a:cubicBezTo>
                    <a:pt x="48623" y="75958"/>
                    <a:pt x="48681" y="75958"/>
                    <a:pt x="48739" y="75958"/>
                  </a:cubicBezTo>
                  <a:close/>
                  <a:moveTo>
                    <a:pt x="77744" y="0"/>
                  </a:moveTo>
                  <a:cubicBezTo>
                    <a:pt x="97356" y="0"/>
                    <a:pt x="113255" y="15899"/>
                    <a:pt x="113255" y="35511"/>
                  </a:cubicBezTo>
                  <a:cubicBezTo>
                    <a:pt x="113255" y="55123"/>
                    <a:pt x="97356" y="71022"/>
                    <a:pt x="77744" y="71022"/>
                  </a:cubicBezTo>
                  <a:cubicBezTo>
                    <a:pt x="58132" y="71022"/>
                    <a:pt x="42233" y="55123"/>
                    <a:pt x="42233" y="35511"/>
                  </a:cubicBezTo>
                  <a:cubicBezTo>
                    <a:pt x="42233" y="15899"/>
                    <a:pt x="58132" y="0"/>
                    <a:pt x="77744"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endParaRPr lang="en-US" sz="1200" b="1" dirty="0">
                <a:latin typeface="Swiss 721 regular"/>
                <a:cs typeface="Swiss 721 regular"/>
              </a:endParaRPr>
            </a:p>
          </p:txBody>
        </p:sp>
      </p:grpSp>
      <p:grpSp>
        <p:nvGrpSpPr>
          <p:cNvPr id="377" name="Group 376"/>
          <p:cNvGrpSpPr/>
          <p:nvPr/>
        </p:nvGrpSpPr>
        <p:grpSpPr>
          <a:xfrm>
            <a:off x="1440890" y="3732688"/>
            <a:ext cx="191069" cy="373079"/>
            <a:chOff x="3860798" y="3975120"/>
            <a:chExt cx="302437" cy="787379"/>
          </a:xfrm>
        </p:grpSpPr>
        <p:sp>
          <p:nvSpPr>
            <p:cNvPr id="378" name="Rounded Rectangle 377"/>
            <p:cNvSpPr/>
            <p:nvPr/>
          </p:nvSpPr>
          <p:spPr>
            <a:xfrm>
              <a:off x="3860798" y="3975120"/>
              <a:ext cx="302437" cy="78737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sp>
          <p:nvSpPr>
            <p:cNvPr id="379" name="Rounded Rectangle 378"/>
            <p:cNvSpPr/>
            <p:nvPr/>
          </p:nvSpPr>
          <p:spPr>
            <a:xfrm>
              <a:off x="3912942" y="4037694"/>
              <a:ext cx="198148" cy="29200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cxnSp>
          <p:nvCxnSpPr>
            <p:cNvPr id="380" name="Straight Connector 379"/>
            <p:cNvCxnSpPr/>
            <p:nvPr/>
          </p:nvCxnSpPr>
          <p:spPr>
            <a:xfrm>
              <a:off x="3949443" y="4089837"/>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381" name="Straight Connector 380"/>
            <p:cNvCxnSpPr/>
            <p:nvPr/>
          </p:nvCxnSpPr>
          <p:spPr>
            <a:xfrm>
              <a:off x="3949443" y="4141984"/>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382" name="Straight Connector 381"/>
            <p:cNvCxnSpPr/>
            <p:nvPr/>
          </p:nvCxnSpPr>
          <p:spPr>
            <a:xfrm>
              <a:off x="3949443" y="4194129"/>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383" name="Straight Connector 382"/>
            <p:cNvCxnSpPr/>
            <p:nvPr/>
          </p:nvCxnSpPr>
          <p:spPr>
            <a:xfrm>
              <a:off x="3949443" y="4246273"/>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sp>
          <p:nvSpPr>
            <p:cNvPr id="384" name="Oval 383"/>
            <p:cNvSpPr/>
            <p:nvPr/>
          </p:nvSpPr>
          <p:spPr>
            <a:xfrm>
              <a:off x="3975516" y="4517423"/>
              <a:ext cx="83430" cy="83431"/>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sp>
          <p:nvSpPr>
            <p:cNvPr id="385" name="Oval 384"/>
            <p:cNvSpPr/>
            <p:nvPr/>
          </p:nvSpPr>
          <p:spPr>
            <a:xfrm>
              <a:off x="3989074" y="4619626"/>
              <a:ext cx="56316" cy="5631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grpSp>
      <p:grpSp>
        <p:nvGrpSpPr>
          <p:cNvPr id="389" name="Group 388"/>
          <p:cNvGrpSpPr/>
          <p:nvPr/>
        </p:nvGrpSpPr>
        <p:grpSpPr>
          <a:xfrm>
            <a:off x="4829458" y="2057468"/>
            <a:ext cx="191069" cy="373079"/>
            <a:chOff x="3860798" y="3975120"/>
            <a:chExt cx="302437" cy="787379"/>
          </a:xfrm>
        </p:grpSpPr>
        <p:sp>
          <p:nvSpPr>
            <p:cNvPr id="390" name="Rounded Rectangle 389"/>
            <p:cNvSpPr/>
            <p:nvPr/>
          </p:nvSpPr>
          <p:spPr>
            <a:xfrm>
              <a:off x="3860798" y="3975120"/>
              <a:ext cx="302437" cy="78737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sp>
          <p:nvSpPr>
            <p:cNvPr id="391" name="Rounded Rectangle 390"/>
            <p:cNvSpPr/>
            <p:nvPr/>
          </p:nvSpPr>
          <p:spPr>
            <a:xfrm>
              <a:off x="3912942" y="4037694"/>
              <a:ext cx="198148" cy="29200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cxnSp>
          <p:nvCxnSpPr>
            <p:cNvPr id="392" name="Straight Connector 391"/>
            <p:cNvCxnSpPr/>
            <p:nvPr/>
          </p:nvCxnSpPr>
          <p:spPr>
            <a:xfrm>
              <a:off x="3949443" y="4089837"/>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393" name="Straight Connector 392"/>
            <p:cNvCxnSpPr/>
            <p:nvPr/>
          </p:nvCxnSpPr>
          <p:spPr>
            <a:xfrm>
              <a:off x="3949443" y="4141984"/>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394" name="Straight Connector 393"/>
            <p:cNvCxnSpPr/>
            <p:nvPr/>
          </p:nvCxnSpPr>
          <p:spPr>
            <a:xfrm>
              <a:off x="3949443" y="4194129"/>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395" name="Straight Connector 394"/>
            <p:cNvCxnSpPr/>
            <p:nvPr/>
          </p:nvCxnSpPr>
          <p:spPr>
            <a:xfrm>
              <a:off x="3949443" y="4246273"/>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sp>
          <p:nvSpPr>
            <p:cNvPr id="396" name="Oval 395"/>
            <p:cNvSpPr/>
            <p:nvPr/>
          </p:nvSpPr>
          <p:spPr>
            <a:xfrm>
              <a:off x="3975516" y="4517423"/>
              <a:ext cx="83430" cy="83431"/>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sp>
          <p:nvSpPr>
            <p:cNvPr id="397" name="Oval 396"/>
            <p:cNvSpPr/>
            <p:nvPr/>
          </p:nvSpPr>
          <p:spPr>
            <a:xfrm>
              <a:off x="3989074" y="4619626"/>
              <a:ext cx="56316" cy="5631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grpSp>
      <p:sp>
        <p:nvSpPr>
          <p:cNvPr id="399" name="Rounded Rectangle 398"/>
          <p:cNvSpPr/>
          <p:nvPr/>
        </p:nvSpPr>
        <p:spPr>
          <a:xfrm>
            <a:off x="4685442" y="3090592"/>
            <a:ext cx="830317" cy="470543"/>
          </a:xfrm>
          <a:prstGeom prst="roundRect">
            <a:avLst>
              <a:gd name="adj" fmla="val 7651"/>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mj-lt"/>
              <a:cs typeface="Swiss 721 regular"/>
            </a:endParaRPr>
          </a:p>
        </p:txBody>
      </p:sp>
      <p:grpSp>
        <p:nvGrpSpPr>
          <p:cNvPr id="400" name="Group 399"/>
          <p:cNvGrpSpPr/>
          <p:nvPr/>
        </p:nvGrpSpPr>
        <p:grpSpPr>
          <a:xfrm>
            <a:off x="5024820" y="3137588"/>
            <a:ext cx="191069" cy="373079"/>
            <a:chOff x="3860798" y="3975120"/>
            <a:chExt cx="302437" cy="787379"/>
          </a:xfrm>
        </p:grpSpPr>
        <p:sp>
          <p:nvSpPr>
            <p:cNvPr id="401" name="Rounded Rectangle 400"/>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02" name="Rounded Rectangle 401"/>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435" name="Straight Connector 434"/>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39" name="Oval 438"/>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40" name="Oval 439"/>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441" name="Group 440"/>
          <p:cNvGrpSpPr/>
          <p:nvPr/>
        </p:nvGrpSpPr>
        <p:grpSpPr>
          <a:xfrm>
            <a:off x="5261506" y="3137588"/>
            <a:ext cx="191069" cy="373079"/>
            <a:chOff x="3860798" y="3975120"/>
            <a:chExt cx="302437" cy="787379"/>
          </a:xfrm>
        </p:grpSpPr>
        <p:sp>
          <p:nvSpPr>
            <p:cNvPr id="442" name="Rounded Rectangle 441"/>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43" name="Rounded Rectangle 442"/>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444" name="Straight Connector 443"/>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45" name="Straight Connector 444"/>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46" name="Straight Connector 445"/>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48" name="Oval 447"/>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49" name="Oval 448"/>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sp>
        <p:nvSpPr>
          <p:cNvPr id="460" name="TextBox 459"/>
          <p:cNvSpPr txBox="1"/>
          <p:nvPr/>
        </p:nvSpPr>
        <p:spPr>
          <a:xfrm>
            <a:off x="4757450" y="3713651"/>
            <a:ext cx="952413" cy="253916"/>
          </a:xfrm>
          <a:prstGeom prst="rect">
            <a:avLst/>
          </a:prstGeom>
          <a:noFill/>
        </p:spPr>
        <p:txBody>
          <a:bodyPr wrap="square" rtlCol="0">
            <a:spAutoFit/>
          </a:bodyPr>
          <a:lstStyle/>
          <a:p>
            <a:r>
              <a:rPr lang="en-US" sz="1050" b="1" i="1" dirty="0" err="1" smtClean="0">
                <a:solidFill>
                  <a:srgbClr val="0F3D58"/>
                </a:solidFill>
                <a:latin typeface="Proxima Nova Light"/>
                <a:cs typeface="Proxima Nova Light"/>
              </a:rPr>
              <a:t>Dev</a:t>
            </a:r>
            <a:endParaRPr lang="en-US" sz="1050" b="1" i="1" dirty="0" smtClean="0">
              <a:solidFill>
                <a:srgbClr val="0F3D58"/>
              </a:solidFill>
              <a:latin typeface="Proxima Nova Light"/>
              <a:cs typeface="Proxima Nova Light"/>
            </a:endParaRPr>
          </a:p>
        </p:txBody>
      </p:sp>
      <p:grpSp>
        <p:nvGrpSpPr>
          <p:cNvPr id="461" name="Group 460"/>
          <p:cNvGrpSpPr/>
          <p:nvPr/>
        </p:nvGrpSpPr>
        <p:grpSpPr>
          <a:xfrm>
            <a:off x="4757450" y="3137588"/>
            <a:ext cx="191069" cy="373079"/>
            <a:chOff x="3860798" y="3975120"/>
            <a:chExt cx="302437" cy="787379"/>
          </a:xfrm>
        </p:grpSpPr>
        <p:sp>
          <p:nvSpPr>
            <p:cNvPr id="462" name="Rounded Rectangle 461"/>
            <p:cNvSpPr/>
            <p:nvPr/>
          </p:nvSpPr>
          <p:spPr>
            <a:xfrm>
              <a:off x="3860798" y="3975120"/>
              <a:ext cx="302437" cy="787379"/>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sp>
          <p:nvSpPr>
            <p:cNvPr id="463" name="Rounded Rectangle 462"/>
            <p:cNvSpPr/>
            <p:nvPr/>
          </p:nvSpPr>
          <p:spPr>
            <a:xfrm>
              <a:off x="3912942" y="4037694"/>
              <a:ext cx="198148" cy="292007"/>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cxnSp>
          <p:nvCxnSpPr>
            <p:cNvPr id="464" name="Straight Connector 463"/>
            <p:cNvCxnSpPr/>
            <p:nvPr/>
          </p:nvCxnSpPr>
          <p:spPr>
            <a:xfrm>
              <a:off x="3949443" y="4089837"/>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465" name="Straight Connector 464"/>
            <p:cNvCxnSpPr/>
            <p:nvPr/>
          </p:nvCxnSpPr>
          <p:spPr>
            <a:xfrm>
              <a:off x="3949443" y="4141984"/>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466" name="Straight Connector 465"/>
            <p:cNvCxnSpPr/>
            <p:nvPr/>
          </p:nvCxnSpPr>
          <p:spPr>
            <a:xfrm>
              <a:off x="3949443" y="4194129"/>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cxnSp>
          <p:nvCxnSpPr>
            <p:cNvPr id="467" name="Straight Connector 466"/>
            <p:cNvCxnSpPr/>
            <p:nvPr/>
          </p:nvCxnSpPr>
          <p:spPr>
            <a:xfrm>
              <a:off x="3949443" y="4246273"/>
              <a:ext cx="125146" cy="0"/>
            </a:xfrm>
            <a:prstGeom prst="line">
              <a:avLst/>
            </a:prstGeom>
            <a:ln/>
          </p:spPr>
          <p:style>
            <a:lnRef idx="2">
              <a:schemeClr val="accent3">
                <a:shade val="50000"/>
              </a:schemeClr>
            </a:lnRef>
            <a:fillRef idx="1">
              <a:schemeClr val="accent3"/>
            </a:fillRef>
            <a:effectRef idx="0">
              <a:schemeClr val="accent3"/>
            </a:effectRef>
            <a:fontRef idx="minor">
              <a:schemeClr val="lt1"/>
            </a:fontRef>
          </p:style>
        </p:cxnSp>
        <p:sp>
          <p:nvSpPr>
            <p:cNvPr id="468" name="Oval 467"/>
            <p:cNvSpPr/>
            <p:nvPr/>
          </p:nvSpPr>
          <p:spPr>
            <a:xfrm>
              <a:off x="3975516" y="4517423"/>
              <a:ext cx="83430" cy="83431"/>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sp>
          <p:nvSpPr>
            <p:cNvPr id="469" name="Oval 468"/>
            <p:cNvSpPr/>
            <p:nvPr/>
          </p:nvSpPr>
          <p:spPr>
            <a:xfrm>
              <a:off x="3989074" y="4619626"/>
              <a:ext cx="56316" cy="56316"/>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mj-lt"/>
              </a:endParaRPr>
            </a:p>
          </p:txBody>
        </p:sp>
      </p:grpSp>
      <p:grpSp>
        <p:nvGrpSpPr>
          <p:cNvPr id="470" name="Group 29"/>
          <p:cNvGrpSpPr>
            <a:grpSpLocks noChangeAspect="1"/>
          </p:cNvGrpSpPr>
          <p:nvPr/>
        </p:nvGrpSpPr>
        <p:grpSpPr bwMode="auto">
          <a:xfrm>
            <a:off x="4901466" y="3469776"/>
            <a:ext cx="336219" cy="314387"/>
            <a:chOff x="2764" y="2016"/>
            <a:chExt cx="231" cy="288"/>
          </a:xfrm>
          <a:solidFill>
            <a:srgbClr val="3F5CA3"/>
          </a:solidFill>
        </p:grpSpPr>
        <p:sp>
          <p:nvSpPr>
            <p:cNvPr id="471"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72"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73"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74"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grpSp>
        <p:nvGrpSpPr>
          <p:cNvPr id="475" name="Group 29"/>
          <p:cNvGrpSpPr>
            <a:grpSpLocks noChangeAspect="1"/>
          </p:cNvGrpSpPr>
          <p:nvPr/>
        </p:nvGrpSpPr>
        <p:grpSpPr bwMode="auto">
          <a:xfrm>
            <a:off x="5220956" y="3471273"/>
            <a:ext cx="336219" cy="314387"/>
            <a:chOff x="2764" y="2016"/>
            <a:chExt cx="231" cy="288"/>
          </a:xfrm>
          <a:solidFill>
            <a:srgbClr val="3F5CA3"/>
          </a:solidFill>
        </p:grpSpPr>
        <p:sp>
          <p:nvSpPr>
            <p:cNvPr id="476" name="Freeform 30"/>
            <p:cNvSpPr>
              <a:spLocks/>
            </p:cNvSpPr>
            <p:nvPr/>
          </p:nvSpPr>
          <p:spPr bwMode="auto">
            <a:xfrm>
              <a:off x="2764" y="2136"/>
              <a:ext cx="231" cy="95"/>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77" name="Freeform 31"/>
            <p:cNvSpPr>
              <a:spLocks/>
            </p:cNvSpPr>
            <p:nvPr/>
          </p:nvSpPr>
          <p:spPr bwMode="auto">
            <a:xfrm>
              <a:off x="2764" y="2207"/>
              <a:ext cx="231" cy="97"/>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78" name="Freeform 32"/>
            <p:cNvSpPr>
              <a:spLocks/>
            </p:cNvSpPr>
            <p:nvPr/>
          </p:nvSpPr>
          <p:spPr bwMode="auto">
            <a:xfrm>
              <a:off x="2764" y="2065"/>
              <a:ext cx="231" cy="95"/>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479" name="Oval 33"/>
            <p:cNvSpPr>
              <a:spLocks noChangeArrowheads="1"/>
            </p:cNvSpPr>
            <p:nvPr/>
          </p:nvSpPr>
          <p:spPr bwMode="auto">
            <a:xfrm>
              <a:off x="2768" y="2016"/>
              <a:ext cx="223" cy="73"/>
            </a:xfrm>
            <a:prstGeom prst="ellipse">
              <a:avLst/>
            </a:prstGeom>
            <a:grpFill/>
            <a:ln w="190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480" name="Oval 479"/>
          <p:cNvSpPr/>
          <p:nvPr/>
        </p:nvSpPr>
        <p:spPr>
          <a:xfrm>
            <a:off x="5693552" y="2993571"/>
            <a:ext cx="792088" cy="39593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smtClean="0">
                <a:latin typeface="+mj-lt"/>
                <a:cs typeface="Swiss 721 reg"/>
              </a:rPr>
              <a:t>LOCAL</a:t>
            </a:r>
          </a:p>
          <a:p>
            <a:pPr algn="ctr"/>
            <a:r>
              <a:rPr lang="en-US" sz="700" b="1" dirty="0" smtClean="0">
                <a:latin typeface="+mj-lt"/>
                <a:cs typeface="Swiss 721 reg"/>
              </a:rPr>
              <a:t>ADMINS</a:t>
            </a:r>
            <a:endParaRPr lang="en-US" sz="700" b="1" dirty="0">
              <a:latin typeface="+mj-lt"/>
              <a:cs typeface="Swiss 721 reg"/>
            </a:endParaRPr>
          </a:p>
        </p:txBody>
      </p:sp>
      <p:grpSp>
        <p:nvGrpSpPr>
          <p:cNvPr id="482" name="Group 481"/>
          <p:cNvGrpSpPr/>
          <p:nvPr/>
        </p:nvGrpSpPr>
        <p:grpSpPr>
          <a:xfrm>
            <a:off x="3457114" y="2081877"/>
            <a:ext cx="191069" cy="373079"/>
            <a:chOff x="3860798" y="3975120"/>
            <a:chExt cx="302437" cy="787379"/>
          </a:xfrm>
        </p:grpSpPr>
        <p:sp>
          <p:nvSpPr>
            <p:cNvPr id="483" name="Rounded Rectangle 482"/>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84" name="Rounded Rectangle 483"/>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485" name="Straight Connector 484"/>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86" name="Straight Connector 485"/>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87" name="Straight Connector 486"/>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88" name="Straight Connector 487"/>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89" name="Oval 488"/>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90" name="Oval 489"/>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491" name="Group 490"/>
          <p:cNvGrpSpPr/>
          <p:nvPr/>
        </p:nvGrpSpPr>
        <p:grpSpPr>
          <a:xfrm>
            <a:off x="4177194" y="2068838"/>
            <a:ext cx="191069" cy="373079"/>
            <a:chOff x="3860798" y="3975120"/>
            <a:chExt cx="302437" cy="787379"/>
          </a:xfrm>
        </p:grpSpPr>
        <p:sp>
          <p:nvSpPr>
            <p:cNvPr id="492" name="Rounded Rectangle 491"/>
            <p:cNvSpPr/>
            <p:nvPr/>
          </p:nvSpPr>
          <p:spPr>
            <a:xfrm>
              <a:off x="3860798" y="3975120"/>
              <a:ext cx="302437" cy="787379"/>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93" name="Rounded Rectangle 492"/>
            <p:cNvSpPr/>
            <p:nvPr/>
          </p:nvSpPr>
          <p:spPr>
            <a:xfrm>
              <a:off x="3912942" y="4037694"/>
              <a:ext cx="198148" cy="292007"/>
            </a:xfrm>
            <a:prstGeom prst="roundRect">
              <a:avLst/>
            </a:prstGeom>
            <a:noFill/>
            <a:ln w="127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cxnSp>
          <p:nvCxnSpPr>
            <p:cNvPr id="494" name="Straight Connector 493"/>
            <p:cNvCxnSpPr/>
            <p:nvPr/>
          </p:nvCxnSpPr>
          <p:spPr>
            <a:xfrm>
              <a:off x="3949443" y="4089837"/>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a:xfrm>
              <a:off x="3949443" y="4141984"/>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96" name="Straight Connector 495"/>
            <p:cNvCxnSpPr/>
            <p:nvPr/>
          </p:nvCxnSpPr>
          <p:spPr>
            <a:xfrm>
              <a:off x="3949443" y="4194129"/>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p:cNvCxnSpPr/>
            <p:nvPr/>
          </p:nvCxnSpPr>
          <p:spPr>
            <a:xfrm>
              <a:off x="3949443" y="4246273"/>
              <a:ext cx="12514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98" name="Oval 497"/>
            <p:cNvSpPr/>
            <p:nvPr/>
          </p:nvSpPr>
          <p:spPr>
            <a:xfrm>
              <a:off x="3975516" y="4517423"/>
              <a:ext cx="83430" cy="8343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499" name="Oval 498"/>
            <p:cNvSpPr/>
            <p:nvPr/>
          </p:nvSpPr>
          <p:spPr>
            <a:xfrm>
              <a:off x="3989074" y="4619626"/>
              <a:ext cx="56316" cy="5631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grpSp>
        <p:nvGrpSpPr>
          <p:cNvPr id="592" name="Group 591"/>
          <p:cNvGrpSpPr/>
          <p:nvPr/>
        </p:nvGrpSpPr>
        <p:grpSpPr>
          <a:xfrm>
            <a:off x="5329300" y="4063788"/>
            <a:ext cx="531969" cy="602081"/>
            <a:chOff x="-1648916" y="4062899"/>
            <a:chExt cx="297273" cy="448602"/>
          </a:xfrm>
        </p:grpSpPr>
        <p:sp>
          <p:nvSpPr>
            <p:cNvPr id="593" name="Rounded Rectangle 592"/>
            <p:cNvSpPr/>
            <p:nvPr/>
          </p:nvSpPr>
          <p:spPr>
            <a:xfrm>
              <a:off x="-1624514" y="4062899"/>
              <a:ext cx="175118" cy="136362"/>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94" name="Rounded Rectangle 593"/>
            <p:cNvSpPr/>
            <p:nvPr/>
          </p:nvSpPr>
          <p:spPr>
            <a:xfrm>
              <a:off x="-1597241" y="4082994"/>
              <a:ext cx="119818" cy="96171"/>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95" name="Oval 594"/>
            <p:cNvSpPr/>
            <p:nvPr/>
          </p:nvSpPr>
          <p:spPr>
            <a:xfrm>
              <a:off x="-1548725" y="4147300"/>
              <a:ext cx="20670" cy="20670"/>
            </a:xfrm>
            <a:prstGeom prst="ellipse">
              <a:avLst/>
            </a:prstGeom>
            <a:solidFill>
              <a:schemeClr val="bg1">
                <a:lumMod val="65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6" name="Rounded Rectangle 595"/>
            <p:cNvSpPr/>
            <p:nvPr/>
          </p:nvSpPr>
          <p:spPr>
            <a:xfrm>
              <a:off x="-1648916" y="4236581"/>
              <a:ext cx="226793" cy="28708"/>
            </a:xfrm>
            <a:prstGeom prst="roundRect">
              <a:avLst>
                <a:gd name="adj" fmla="val 878"/>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Trapezoid 596"/>
            <p:cNvSpPr/>
            <p:nvPr/>
          </p:nvSpPr>
          <p:spPr>
            <a:xfrm>
              <a:off x="-1648916" y="4199261"/>
              <a:ext cx="225357" cy="37321"/>
            </a:xfrm>
            <a:prstGeom prst="trapezoid">
              <a:avLst>
                <a:gd name="adj" fmla="val 66667"/>
              </a:avLst>
            </a:prstGeom>
            <a:noFill/>
            <a:ln w="9525"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Arc 597"/>
            <p:cNvSpPr/>
            <p:nvPr/>
          </p:nvSpPr>
          <p:spPr>
            <a:xfrm rot="18600000">
              <a:off x="-1586331" y="4104520"/>
              <a:ext cx="112018" cy="128917"/>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99" name="Arc 598"/>
            <p:cNvSpPr/>
            <p:nvPr/>
          </p:nvSpPr>
          <p:spPr>
            <a:xfrm rot="18600000">
              <a:off x="-1568446" y="4128969"/>
              <a:ext cx="70178" cy="80765"/>
            </a:xfrm>
            <a:prstGeom prst="arc">
              <a:avLst>
                <a:gd name="adj1" fmla="val 15801025"/>
                <a:gd name="adj2" fmla="val 467317"/>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25" name="Oval 332"/>
            <p:cNvSpPr/>
            <p:nvPr/>
          </p:nvSpPr>
          <p:spPr>
            <a:xfrm>
              <a:off x="-1502319" y="4114753"/>
              <a:ext cx="150676" cy="396748"/>
            </a:xfrm>
            <a:custGeom>
              <a:avLst/>
              <a:gdLst/>
              <a:ahLst/>
              <a:cxnLst/>
              <a:rect l="l" t="t" r="r" b="b"/>
              <a:pathLst>
                <a:path w="150676" h="396748">
                  <a:moveTo>
                    <a:pt x="48739" y="75958"/>
                  </a:moveTo>
                  <a:lnTo>
                    <a:pt x="102903" y="75958"/>
                  </a:lnTo>
                  <a:lnTo>
                    <a:pt x="103077" y="76030"/>
                  </a:lnTo>
                  <a:lnTo>
                    <a:pt x="131236" y="76030"/>
                  </a:lnTo>
                  <a:cubicBezTo>
                    <a:pt x="141972" y="76030"/>
                    <a:pt x="150676" y="84734"/>
                    <a:pt x="150676" y="95470"/>
                  </a:cubicBezTo>
                  <a:lnTo>
                    <a:pt x="150676" y="112936"/>
                  </a:lnTo>
                  <a:lnTo>
                    <a:pt x="150676" y="123403"/>
                  </a:lnTo>
                  <a:lnTo>
                    <a:pt x="150676" y="213080"/>
                  </a:lnTo>
                  <a:cubicBezTo>
                    <a:pt x="150676" y="219804"/>
                    <a:pt x="145226" y="225254"/>
                    <a:pt x="138502" y="225254"/>
                  </a:cubicBezTo>
                  <a:lnTo>
                    <a:pt x="133633" y="225254"/>
                  </a:lnTo>
                  <a:cubicBezTo>
                    <a:pt x="126909" y="225254"/>
                    <a:pt x="121459" y="219804"/>
                    <a:pt x="121459" y="213080"/>
                  </a:cubicBezTo>
                  <a:lnTo>
                    <a:pt x="121459" y="123403"/>
                  </a:lnTo>
                  <a:lnTo>
                    <a:pt x="116445" y="123403"/>
                  </a:lnTo>
                  <a:lnTo>
                    <a:pt x="116445" y="251092"/>
                  </a:lnTo>
                  <a:lnTo>
                    <a:pt x="116352" y="251317"/>
                  </a:lnTo>
                  <a:lnTo>
                    <a:pt x="116441" y="251532"/>
                  </a:lnTo>
                  <a:lnTo>
                    <a:pt x="116441" y="380633"/>
                  </a:lnTo>
                  <a:cubicBezTo>
                    <a:pt x="116441" y="389533"/>
                    <a:pt x="109226" y="396748"/>
                    <a:pt x="100326" y="396748"/>
                  </a:cubicBezTo>
                  <a:lnTo>
                    <a:pt x="93881" y="396748"/>
                  </a:lnTo>
                  <a:cubicBezTo>
                    <a:pt x="84981" y="396748"/>
                    <a:pt x="77766" y="389533"/>
                    <a:pt x="77766" y="380633"/>
                  </a:cubicBezTo>
                  <a:lnTo>
                    <a:pt x="77766" y="264634"/>
                  </a:lnTo>
                  <a:lnTo>
                    <a:pt x="74243" y="264634"/>
                  </a:lnTo>
                  <a:lnTo>
                    <a:pt x="74243" y="380633"/>
                  </a:lnTo>
                  <a:cubicBezTo>
                    <a:pt x="74243" y="389533"/>
                    <a:pt x="67028" y="396748"/>
                    <a:pt x="58128" y="396748"/>
                  </a:cubicBezTo>
                  <a:lnTo>
                    <a:pt x="51683" y="396748"/>
                  </a:lnTo>
                  <a:cubicBezTo>
                    <a:pt x="42783" y="396748"/>
                    <a:pt x="35568" y="389533"/>
                    <a:pt x="35568" y="380633"/>
                  </a:cubicBezTo>
                  <a:lnTo>
                    <a:pt x="35568" y="251988"/>
                  </a:lnTo>
                  <a:cubicBezTo>
                    <a:pt x="35207" y="251707"/>
                    <a:pt x="35197" y="251401"/>
                    <a:pt x="35197" y="251092"/>
                  </a:cubicBezTo>
                  <a:lnTo>
                    <a:pt x="35197" y="123403"/>
                  </a:lnTo>
                  <a:lnTo>
                    <a:pt x="29217" y="123403"/>
                  </a:lnTo>
                  <a:lnTo>
                    <a:pt x="29217" y="213080"/>
                  </a:lnTo>
                  <a:cubicBezTo>
                    <a:pt x="29217" y="219804"/>
                    <a:pt x="23767" y="225254"/>
                    <a:pt x="17043" y="225254"/>
                  </a:cubicBezTo>
                  <a:lnTo>
                    <a:pt x="12174" y="225254"/>
                  </a:lnTo>
                  <a:cubicBezTo>
                    <a:pt x="5450" y="225254"/>
                    <a:pt x="0" y="219804"/>
                    <a:pt x="0" y="213080"/>
                  </a:cubicBezTo>
                  <a:lnTo>
                    <a:pt x="0" y="112936"/>
                  </a:lnTo>
                  <a:lnTo>
                    <a:pt x="199" y="112456"/>
                  </a:lnTo>
                  <a:lnTo>
                    <a:pt x="199" y="95470"/>
                  </a:lnTo>
                  <a:cubicBezTo>
                    <a:pt x="199" y="84734"/>
                    <a:pt x="8903" y="76030"/>
                    <a:pt x="19639" y="76030"/>
                  </a:cubicBezTo>
                  <a:lnTo>
                    <a:pt x="48565" y="76030"/>
                  </a:lnTo>
                  <a:cubicBezTo>
                    <a:pt x="48623" y="75958"/>
                    <a:pt x="48681" y="75958"/>
                    <a:pt x="48739" y="75958"/>
                  </a:cubicBezTo>
                  <a:close/>
                  <a:moveTo>
                    <a:pt x="77744" y="0"/>
                  </a:moveTo>
                  <a:cubicBezTo>
                    <a:pt x="97356" y="0"/>
                    <a:pt x="113255" y="15899"/>
                    <a:pt x="113255" y="35511"/>
                  </a:cubicBezTo>
                  <a:cubicBezTo>
                    <a:pt x="113255" y="55123"/>
                    <a:pt x="97356" y="71022"/>
                    <a:pt x="77744" y="71022"/>
                  </a:cubicBezTo>
                  <a:cubicBezTo>
                    <a:pt x="58132" y="71022"/>
                    <a:pt x="42233" y="55123"/>
                    <a:pt x="42233" y="35511"/>
                  </a:cubicBezTo>
                  <a:cubicBezTo>
                    <a:pt x="42233" y="15899"/>
                    <a:pt x="58132" y="0"/>
                    <a:pt x="77744" y="0"/>
                  </a:cubicBez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1200" b="1" dirty="0" smtClean="0">
                  <a:latin typeface="Swiss 721 regular"/>
                  <a:cs typeface="Swiss 721 regular"/>
                </a:rPr>
                <a:t>            </a:t>
              </a:r>
              <a:endParaRPr lang="en-US" sz="1200" b="1" dirty="0">
                <a:latin typeface="Swiss 721 regular"/>
                <a:cs typeface="Swiss 721 regular"/>
              </a:endParaRPr>
            </a:p>
          </p:txBody>
        </p:sp>
      </p:grpSp>
      <p:sp>
        <p:nvSpPr>
          <p:cNvPr id="450" name="TextBox 449"/>
          <p:cNvSpPr txBox="1"/>
          <p:nvPr/>
        </p:nvSpPr>
        <p:spPr>
          <a:xfrm>
            <a:off x="875612" y="1891748"/>
            <a:ext cx="842220" cy="184666"/>
          </a:xfrm>
          <a:prstGeom prst="rect">
            <a:avLst/>
          </a:prstGeom>
          <a:noFill/>
        </p:spPr>
        <p:txBody>
          <a:bodyPr wrap="square" rtlCol="0">
            <a:spAutoFit/>
          </a:bodyPr>
          <a:lstStyle/>
          <a:p>
            <a:r>
              <a:rPr lang="en-US" sz="600" b="1" i="1" dirty="0" smtClean="0">
                <a:solidFill>
                  <a:srgbClr val="0F3D58"/>
                </a:solidFill>
                <a:latin typeface="Proxima Nova Light"/>
                <a:cs typeface="Proxima Nova Light"/>
              </a:rPr>
              <a:t>(BI node Prod) </a:t>
            </a:r>
          </a:p>
        </p:txBody>
      </p:sp>
      <p:sp>
        <p:nvSpPr>
          <p:cNvPr id="451" name="TextBox 450"/>
          <p:cNvSpPr txBox="1"/>
          <p:nvPr/>
        </p:nvSpPr>
        <p:spPr>
          <a:xfrm>
            <a:off x="1158010" y="3547192"/>
            <a:ext cx="1100498" cy="184666"/>
          </a:xfrm>
          <a:prstGeom prst="rect">
            <a:avLst/>
          </a:prstGeom>
          <a:noFill/>
        </p:spPr>
        <p:txBody>
          <a:bodyPr wrap="square" rtlCol="0">
            <a:spAutoFit/>
          </a:bodyPr>
          <a:lstStyle/>
          <a:p>
            <a:r>
              <a:rPr lang="en-US" sz="600" b="1" i="1" dirty="0" smtClean="0">
                <a:solidFill>
                  <a:srgbClr val="0F3D58"/>
                </a:solidFill>
                <a:latin typeface="Proxima Nova Light"/>
                <a:cs typeface="Proxima Nova Light"/>
              </a:rPr>
              <a:t>(BI node test) </a:t>
            </a:r>
          </a:p>
        </p:txBody>
      </p:sp>
      <p:sp>
        <p:nvSpPr>
          <p:cNvPr id="3" name="Title 2"/>
          <p:cNvSpPr>
            <a:spLocks noGrp="1"/>
          </p:cNvSpPr>
          <p:nvPr>
            <p:ph type="title"/>
          </p:nvPr>
        </p:nvSpPr>
        <p:spPr>
          <a:xfrm>
            <a:off x="457200" y="133350"/>
            <a:ext cx="8686800" cy="857250"/>
          </a:xfrm>
        </p:spPr>
        <p:txBody>
          <a:bodyPr>
            <a:normAutofit/>
          </a:bodyPr>
          <a:lstStyle/>
          <a:p>
            <a:r>
              <a:rPr lang="en-US" dirty="0" smtClean="0"/>
              <a:t>Road to Multi-Tenancy – Status Quo</a:t>
            </a:r>
            <a:endParaRPr lang="en-US" dirty="0"/>
          </a:p>
        </p:txBody>
      </p:sp>
      <p:sp>
        <p:nvSpPr>
          <p:cNvPr id="458" name="Snip and Round Single Corner Rectangle 457"/>
          <p:cNvSpPr/>
          <p:nvPr/>
        </p:nvSpPr>
        <p:spPr>
          <a:xfrm>
            <a:off x="1758507" y="1243060"/>
            <a:ext cx="1469264" cy="161877"/>
          </a:xfrm>
          <a:prstGeom prst="snip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360 customer view</a:t>
            </a:r>
            <a:endParaRPr lang="en-US" sz="1100" dirty="0"/>
          </a:p>
        </p:txBody>
      </p:sp>
      <p:pic>
        <p:nvPicPr>
          <p:cNvPr id="459" name="Picture 45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71560" y="1490725"/>
            <a:ext cx="265229" cy="197947"/>
          </a:xfrm>
          <a:prstGeom prst="rect">
            <a:avLst/>
          </a:prstGeom>
        </p:spPr>
      </p:pic>
      <p:pic>
        <p:nvPicPr>
          <p:cNvPr id="481" name="Picture 48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36789" y="1486189"/>
            <a:ext cx="351991" cy="245481"/>
          </a:xfrm>
          <a:prstGeom prst="rect">
            <a:avLst/>
          </a:prstGeom>
        </p:spPr>
      </p:pic>
      <p:pic>
        <p:nvPicPr>
          <p:cNvPr id="509" name="Picture 50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08548" y="1490725"/>
            <a:ext cx="457132" cy="106278"/>
          </a:xfrm>
          <a:prstGeom prst="rect">
            <a:avLst/>
          </a:prstGeom>
        </p:spPr>
      </p:pic>
      <p:pic>
        <p:nvPicPr>
          <p:cNvPr id="510" name="Picture 50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19354" y="1658536"/>
            <a:ext cx="428916" cy="79853"/>
          </a:xfrm>
          <a:prstGeom prst="rect">
            <a:avLst/>
          </a:prstGeom>
        </p:spPr>
      </p:pic>
      <p:grpSp>
        <p:nvGrpSpPr>
          <p:cNvPr id="511" name="Group 510"/>
          <p:cNvGrpSpPr/>
          <p:nvPr/>
        </p:nvGrpSpPr>
        <p:grpSpPr>
          <a:xfrm>
            <a:off x="1794032" y="1738389"/>
            <a:ext cx="701369" cy="280365"/>
            <a:chOff x="1043608" y="2283718"/>
            <a:chExt cx="792088" cy="407578"/>
          </a:xfrm>
        </p:grpSpPr>
        <p:grpSp>
          <p:nvGrpSpPr>
            <p:cNvPr id="512" name="Group 511"/>
            <p:cNvGrpSpPr/>
            <p:nvPr/>
          </p:nvGrpSpPr>
          <p:grpSpPr>
            <a:xfrm>
              <a:off x="1115616" y="2355726"/>
              <a:ext cx="720080" cy="335570"/>
              <a:chOff x="1115616" y="2355726"/>
              <a:chExt cx="792088" cy="335570"/>
            </a:xfrm>
          </p:grpSpPr>
          <p:pic>
            <p:nvPicPr>
              <p:cNvPr id="514" name="Picture 4" descr="http://blog.syncsort.com/wp-content/uploads/2011/12/Hadoop-logo.gif"/>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515" name="TextBox 514"/>
              <p:cNvSpPr txBox="1"/>
              <p:nvPr/>
            </p:nvSpPr>
            <p:spPr>
              <a:xfrm>
                <a:off x="1475656" y="2355726"/>
                <a:ext cx="432048" cy="335570"/>
              </a:xfrm>
              <a:prstGeom prst="rect">
                <a:avLst/>
              </a:prstGeom>
              <a:noFill/>
            </p:spPr>
            <p:txBody>
              <a:bodyPr wrap="square" rtlCol="0">
                <a:spAutoFit/>
              </a:bodyPr>
              <a:lstStyle/>
              <a:p>
                <a:r>
                  <a:rPr lang="en-US" sz="900" dirty="0" smtClean="0">
                    <a:solidFill>
                      <a:srgbClr val="0F3D58"/>
                    </a:solidFill>
                    <a:latin typeface="Proxima Nova Light"/>
                    <a:cs typeface="Proxima Nova Light"/>
                  </a:rPr>
                  <a:t>2.2</a:t>
                </a:r>
              </a:p>
            </p:txBody>
          </p:sp>
        </p:grpSp>
        <p:sp>
          <p:nvSpPr>
            <p:cNvPr id="513" name="Rectangle 512"/>
            <p:cNvSpPr/>
            <p:nvPr/>
          </p:nvSpPr>
          <p:spPr>
            <a:xfrm>
              <a:off x="1043608" y="2283718"/>
              <a:ext cx="720080" cy="3600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6" name="Group 515"/>
          <p:cNvGrpSpPr/>
          <p:nvPr/>
        </p:nvGrpSpPr>
        <p:grpSpPr>
          <a:xfrm>
            <a:off x="1296872" y="3239464"/>
            <a:ext cx="701369" cy="280365"/>
            <a:chOff x="1043608" y="2283718"/>
            <a:chExt cx="792088" cy="407578"/>
          </a:xfrm>
        </p:grpSpPr>
        <p:grpSp>
          <p:nvGrpSpPr>
            <p:cNvPr id="517" name="Group 516"/>
            <p:cNvGrpSpPr/>
            <p:nvPr/>
          </p:nvGrpSpPr>
          <p:grpSpPr>
            <a:xfrm>
              <a:off x="1115616" y="2355726"/>
              <a:ext cx="720080" cy="335570"/>
              <a:chOff x="1115616" y="2355726"/>
              <a:chExt cx="792088" cy="335570"/>
            </a:xfrm>
          </p:grpSpPr>
          <p:pic>
            <p:nvPicPr>
              <p:cNvPr id="519" name="Picture 4" descr="http://blog.syncsort.com/wp-content/uploads/2011/12/Hadoop-logo.gif"/>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552" name="TextBox 551"/>
              <p:cNvSpPr txBox="1"/>
              <p:nvPr/>
            </p:nvSpPr>
            <p:spPr>
              <a:xfrm>
                <a:off x="1475656" y="2355726"/>
                <a:ext cx="432048" cy="335570"/>
              </a:xfrm>
              <a:prstGeom prst="rect">
                <a:avLst/>
              </a:prstGeom>
              <a:noFill/>
            </p:spPr>
            <p:txBody>
              <a:bodyPr wrap="square" rtlCol="0">
                <a:spAutoFit/>
              </a:bodyPr>
              <a:lstStyle/>
              <a:p>
                <a:r>
                  <a:rPr lang="en-US" sz="900" dirty="0" smtClean="0">
                    <a:solidFill>
                      <a:srgbClr val="0F3D58"/>
                    </a:solidFill>
                    <a:latin typeface="Proxima Nova Light"/>
                    <a:cs typeface="Proxima Nova Light"/>
                  </a:rPr>
                  <a:t>2.6</a:t>
                </a:r>
              </a:p>
            </p:txBody>
          </p:sp>
        </p:grpSp>
        <p:sp>
          <p:nvSpPr>
            <p:cNvPr id="518" name="Rectangle 517"/>
            <p:cNvSpPr/>
            <p:nvPr/>
          </p:nvSpPr>
          <p:spPr>
            <a:xfrm>
              <a:off x="1043608" y="2283718"/>
              <a:ext cx="720080" cy="360040"/>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3" name="Group 552"/>
          <p:cNvGrpSpPr/>
          <p:nvPr/>
        </p:nvGrpSpPr>
        <p:grpSpPr>
          <a:xfrm>
            <a:off x="3821545" y="1739348"/>
            <a:ext cx="701369" cy="280365"/>
            <a:chOff x="1043608" y="2283718"/>
            <a:chExt cx="792088" cy="407578"/>
          </a:xfrm>
        </p:grpSpPr>
        <p:grpSp>
          <p:nvGrpSpPr>
            <p:cNvPr id="554" name="Group 553"/>
            <p:cNvGrpSpPr/>
            <p:nvPr/>
          </p:nvGrpSpPr>
          <p:grpSpPr>
            <a:xfrm>
              <a:off x="1115616" y="2355726"/>
              <a:ext cx="720080" cy="335570"/>
              <a:chOff x="1115616" y="2355726"/>
              <a:chExt cx="792088" cy="335570"/>
            </a:xfrm>
          </p:grpSpPr>
          <p:pic>
            <p:nvPicPr>
              <p:cNvPr id="560" name="Picture 4" descr="http://blog.syncsort.com/wp-content/uploads/2011/12/Hadoop-logo.gif"/>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561" name="TextBox 560"/>
              <p:cNvSpPr txBox="1"/>
              <p:nvPr/>
            </p:nvSpPr>
            <p:spPr>
              <a:xfrm>
                <a:off x="1475656" y="2355726"/>
                <a:ext cx="432048" cy="335570"/>
              </a:xfrm>
              <a:prstGeom prst="rect">
                <a:avLst/>
              </a:prstGeom>
              <a:noFill/>
            </p:spPr>
            <p:txBody>
              <a:bodyPr wrap="square" rtlCol="0">
                <a:spAutoFit/>
              </a:bodyPr>
              <a:lstStyle/>
              <a:p>
                <a:r>
                  <a:rPr lang="en-US" sz="900" dirty="0" smtClean="0">
                    <a:solidFill>
                      <a:srgbClr val="0F3D58"/>
                    </a:solidFill>
                    <a:latin typeface="Proxima Nova Light"/>
                    <a:cs typeface="Proxima Nova Light"/>
                  </a:rPr>
                  <a:t>2.4</a:t>
                </a:r>
              </a:p>
            </p:txBody>
          </p:sp>
        </p:grpSp>
        <p:sp>
          <p:nvSpPr>
            <p:cNvPr id="559" name="Rectangle 558"/>
            <p:cNvSpPr/>
            <p:nvPr/>
          </p:nvSpPr>
          <p:spPr>
            <a:xfrm>
              <a:off x="1043608" y="2283718"/>
              <a:ext cx="720080" cy="360040"/>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7" name="Snip and Round Single Corner Rectangle 566"/>
          <p:cNvSpPr/>
          <p:nvPr/>
        </p:nvSpPr>
        <p:spPr>
          <a:xfrm>
            <a:off x="3302442" y="1230057"/>
            <a:ext cx="1282512" cy="186782"/>
          </a:xfrm>
          <a:prstGeom prst="snip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Log Analysis</a:t>
            </a:r>
            <a:endParaRPr lang="en-US" sz="1100" dirty="0"/>
          </a:p>
        </p:txBody>
      </p:sp>
      <p:pic>
        <p:nvPicPr>
          <p:cNvPr id="568" name="Picture 567"/>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92303" y="1477722"/>
            <a:ext cx="191282" cy="231814"/>
          </a:xfrm>
          <a:prstGeom prst="rect">
            <a:avLst/>
          </a:prstGeom>
        </p:spPr>
      </p:pic>
      <p:pic>
        <p:nvPicPr>
          <p:cNvPr id="569" name="Picture 568"/>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47346" y="1495274"/>
            <a:ext cx="318804" cy="131046"/>
          </a:xfrm>
          <a:prstGeom prst="rect">
            <a:avLst/>
          </a:prstGeom>
        </p:spPr>
      </p:pic>
      <p:grpSp>
        <p:nvGrpSpPr>
          <p:cNvPr id="570" name="Group 569"/>
          <p:cNvGrpSpPr/>
          <p:nvPr/>
        </p:nvGrpSpPr>
        <p:grpSpPr>
          <a:xfrm>
            <a:off x="5425024" y="1727973"/>
            <a:ext cx="701369" cy="280365"/>
            <a:chOff x="1043608" y="2283718"/>
            <a:chExt cx="792088" cy="407578"/>
          </a:xfrm>
        </p:grpSpPr>
        <p:grpSp>
          <p:nvGrpSpPr>
            <p:cNvPr id="571" name="Group 570"/>
            <p:cNvGrpSpPr/>
            <p:nvPr/>
          </p:nvGrpSpPr>
          <p:grpSpPr>
            <a:xfrm>
              <a:off x="1115616" y="2355726"/>
              <a:ext cx="720080" cy="335570"/>
              <a:chOff x="1115616" y="2355726"/>
              <a:chExt cx="792088" cy="335570"/>
            </a:xfrm>
          </p:grpSpPr>
          <p:pic>
            <p:nvPicPr>
              <p:cNvPr id="573" name="Picture 4" descr="http://blog.syncsort.com/wp-content/uploads/2011/12/Hadoop-logo.gif"/>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574" name="TextBox 573"/>
              <p:cNvSpPr txBox="1"/>
              <p:nvPr/>
            </p:nvSpPr>
            <p:spPr>
              <a:xfrm>
                <a:off x="1475656" y="2355726"/>
                <a:ext cx="432048" cy="335570"/>
              </a:xfrm>
              <a:prstGeom prst="rect">
                <a:avLst/>
              </a:prstGeom>
              <a:noFill/>
            </p:spPr>
            <p:txBody>
              <a:bodyPr wrap="square" rtlCol="0">
                <a:spAutoFit/>
              </a:bodyPr>
              <a:lstStyle/>
              <a:p>
                <a:r>
                  <a:rPr lang="en-US" sz="900" dirty="0" smtClean="0">
                    <a:solidFill>
                      <a:srgbClr val="0F3D58"/>
                    </a:solidFill>
                    <a:latin typeface="Proxima Nova Light"/>
                    <a:cs typeface="Proxima Nova Light"/>
                  </a:rPr>
                  <a:t>2.2</a:t>
                </a:r>
              </a:p>
            </p:txBody>
          </p:sp>
        </p:grpSp>
        <p:sp>
          <p:nvSpPr>
            <p:cNvPr id="572" name="Rectangle 571"/>
            <p:cNvSpPr/>
            <p:nvPr/>
          </p:nvSpPr>
          <p:spPr>
            <a:xfrm>
              <a:off x="1043608" y="2283718"/>
              <a:ext cx="720080" cy="360040"/>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5" name="Snip and Round Single Corner Rectangle 574"/>
          <p:cNvSpPr/>
          <p:nvPr/>
        </p:nvSpPr>
        <p:spPr>
          <a:xfrm>
            <a:off x="4757448" y="1239029"/>
            <a:ext cx="1583627" cy="165908"/>
          </a:xfrm>
          <a:prstGeom prst="snip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t>Predictive maintenance</a:t>
            </a:r>
            <a:endParaRPr lang="en-US" sz="1100" dirty="0"/>
          </a:p>
        </p:txBody>
      </p:sp>
      <p:pic>
        <p:nvPicPr>
          <p:cNvPr id="576" name="Picture 57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909872" y="1474242"/>
            <a:ext cx="318804" cy="131046"/>
          </a:xfrm>
          <a:prstGeom prst="rect">
            <a:avLst/>
          </a:prstGeom>
        </p:spPr>
      </p:pic>
      <p:pic>
        <p:nvPicPr>
          <p:cNvPr id="577" name="Picture 57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37394" y="1622840"/>
            <a:ext cx="191282" cy="148599"/>
          </a:xfrm>
          <a:prstGeom prst="rect">
            <a:avLst/>
          </a:prstGeom>
        </p:spPr>
      </p:pic>
      <p:pic>
        <p:nvPicPr>
          <p:cNvPr id="578" name="Picture 577"/>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258579" y="1490571"/>
            <a:ext cx="225141" cy="132270"/>
          </a:xfrm>
          <a:prstGeom prst="rect">
            <a:avLst/>
          </a:prstGeom>
        </p:spPr>
      </p:pic>
      <p:grpSp>
        <p:nvGrpSpPr>
          <p:cNvPr id="579" name="Group 578"/>
          <p:cNvGrpSpPr/>
          <p:nvPr/>
        </p:nvGrpSpPr>
        <p:grpSpPr>
          <a:xfrm>
            <a:off x="5522493" y="3431396"/>
            <a:ext cx="701369" cy="280365"/>
            <a:chOff x="1043608" y="2283718"/>
            <a:chExt cx="792088" cy="407578"/>
          </a:xfrm>
        </p:grpSpPr>
        <p:grpSp>
          <p:nvGrpSpPr>
            <p:cNvPr id="580" name="Group 579"/>
            <p:cNvGrpSpPr/>
            <p:nvPr/>
          </p:nvGrpSpPr>
          <p:grpSpPr>
            <a:xfrm>
              <a:off x="1115616" y="2355726"/>
              <a:ext cx="720080" cy="335570"/>
              <a:chOff x="1115616" y="2355726"/>
              <a:chExt cx="792088" cy="335570"/>
            </a:xfrm>
          </p:grpSpPr>
          <p:pic>
            <p:nvPicPr>
              <p:cNvPr id="582" name="Picture 4" descr="http://blog.syncsort.com/wp-content/uploads/2011/12/Hadoop-logo.gif"/>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15616" y="2355726"/>
                <a:ext cx="506059" cy="295941"/>
              </a:xfrm>
              <a:prstGeom prst="rect">
                <a:avLst/>
              </a:prstGeom>
              <a:noFill/>
              <a:extLst>
                <a:ext uri="{909E8E84-426E-40dd-AFC4-6F175D3DCCD1}">
                  <a14:hiddenFill xmlns:a14="http://schemas.microsoft.com/office/drawing/2010/main">
                    <a:solidFill>
                      <a:srgbClr val="FFFFFF"/>
                    </a:solidFill>
                  </a14:hiddenFill>
                </a:ext>
              </a:extLst>
            </p:spPr>
          </p:pic>
          <p:sp>
            <p:nvSpPr>
              <p:cNvPr id="583" name="TextBox 582"/>
              <p:cNvSpPr txBox="1"/>
              <p:nvPr/>
            </p:nvSpPr>
            <p:spPr>
              <a:xfrm>
                <a:off x="1475656" y="2355726"/>
                <a:ext cx="432048" cy="335570"/>
              </a:xfrm>
              <a:prstGeom prst="rect">
                <a:avLst/>
              </a:prstGeom>
              <a:noFill/>
            </p:spPr>
            <p:txBody>
              <a:bodyPr wrap="square" rtlCol="0">
                <a:spAutoFit/>
              </a:bodyPr>
              <a:lstStyle/>
              <a:p>
                <a:r>
                  <a:rPr lang="en-US" sz="900" dirty="0" smtClean="0">
                    <a:solidFill>
                      <a:srgbClr val="0F3D58"/>
                    </a:solidFill>
                    <a:latin typeface="Proxima Nova Light"/>
                    <a:cs typeface="Proxima Nova Light"/>
                  </a:rPr>
                  <a:t>2.5</a:t>
                </a:r>
              </a:p>
            </p:txBody>
          </p:sp>
        </p:grpSp>
        <p:sp>
          <p:nvSpPr>
            <p:cNvPr id="581" name="Rectangle 580"/>
            <p:cNvSpPr/>
            <p:nvPr/>
          </p:nvSpPr>
          <p:spPr>
            <a:xfrm>
              <a:off x="1043608" y="2283718"/>
              <a:ext cx="720080" cy="360040"/>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84" name="Straight Arrow Connector 583"/>
          <p:cNvCxnSpPr/>
          <p:nvPr/>
        </p:nvCxnSpPr>
        <p:spPr>
          <a:xfrm rot="10800000" flipV="1">
            <a:off x="5258579" y="1663149"/>
            <a:ext cx="0" cy="367239"/>
          </a:xfrm>
          <a:prstGeom prst="straightConnector1">
            <a:avLst/>
          </a:prstGeom>
          <a:ln>
            <a:solidFill>
              <a:schemeClr val="bg1">
                <a:lumMod val="65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585" name="TextBox 584"/>
          <p:cNvSpPr txBox="1"/>
          <p:nvPr/>
        </p:nvSpPr>
        <p:spPr>
          <a:xfrm>
            <a:off x="4680273" y="1825202"/>
            <a:ext cx="842220" cy="184666"/>
          </a:xfrm>
          <a:prstGeom prst="rect">
            <a:avLst/>
          </a:prstGeom>
          <a:noFill/>
        </p:spPr>
        <p:txBody>
          <a:bodyPr wrap="square" rtlCol="0">
            <a:spAutoFit/>
          </a:bodyPr>
          <a:lstStyle/>
          <a:p>
            <a:r>
              <a:rPr lang="en-US" sz="600" b="1" i="1" dirty="0" smtClean="0">
                <a:solidFill>
                  <a:srgbClr val="0F3D58"/>
                </a:solidFill>
                <a:latin typeface="Proxima Nova Light"/>
                <a:cs typeface="Proxima Nova Light"/>
              </a:rPr>
              <a:t>(M/L node)</a:t>
            </a:r>
          </a:p>
        </p:txBody>
      </p:sp>
      <p:sp>
        <p:nvSpPr>
          <p:cNvPr id="586" name="Rectangle 585"/>
          <p:cNvSpPr/>
          <p:nvPr/>
        </p:nvSpPr>
        <p:spPr>
          <a:xfrm>
            <a:off x="1721983" y="912750"/>
            <a:ext cx="1512168" cy="2429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Marketing</a:t>
            </a:r>
            <a:endParaRPr lang="en-US" dirty="0"/>
          </a:p>
        </p:txBody>
      </p:sp>
      <p:sp>
        <p:nvSpPr>
          <p:cNvPr id="587" name="Rectangle 586"/>
          <p:cNvSpPr/>
          <p:nvPr/>
        </p:nvSpPr>
        <p:spPr>
          <a:xfrm>
            <a:off x="3343469" y="912750"/>
            <a:ext cx="1241485" cy="2429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R&amp;D</a:t>
            </a:r>
            <a:endParaRPr lang="en-US" dirty="0"/>
          </a:p>
        </p:txBody>
      </p:sp>
      <p:sp>
        <p:nvSpPr>
          <p:cNvPr id="588" name="Rectangle 587"/>
          <p:cNvSpPr/>
          <p:nvPr/>
        </p:nvSpPr>
        <p:spPr>
          <a:xfrm>
            <a:off x="4778636" y="888652"/>
            <a:ext cx="1584176" cy="2429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Manufacturing</a:t>
            </a:r>
            <a:endParaRPr lang="en-US" dirty="0"/>
          </a:p>
        </p:txBody>
      </p:sp>
    </p:spTree>
    <p:extLst>
      <p:ext uri="{BB962C8B-B14F-4D97-AF65-F5344CB8AC3E}">
        <p14:creationId xmlns:p14="http://schemas.microsoft.com/office/powerpoint/2010/main" val="786584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8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0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1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8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4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4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4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1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2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1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2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8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9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5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6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6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6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8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2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22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2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65"/>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605"/>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1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6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9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1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2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8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9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0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44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60"/>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6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47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47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80"/>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57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75"/>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576"/>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577"/>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578"/>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579"/>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58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8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88"/>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265"/>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23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57"/>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26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267"/>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4"/>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715"/>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724"/>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735"/>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600"/>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68"/>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562"/>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303"/>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592"/>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28"/>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23" grpId="0" animBg="1"/>
      <p:bldP spid="243" grpId="0" animBg="1"/>
      <p:bldP spid="246" grpId="0" animBg="1"/>
      <p:bldP spid="267" grpId="0"/>
      <p:bldP spid="268" grpId="0"/>
      <p:bldP spid="269" grpId="0"/>
      <p:bldP spid="728" grpId="0"/>
      <p:bldP spid="257" grpId="0" animBg="1"/>
      <p:bldP spid="5" grpId="0"/>
      <p:bldP spid="322" grpId="0"/>
      <p:bldP spid="324" grpId="0"/>
      <p:bldP spid="325" grpId="0" animBg="1"/>
      <p:bldP spid="354" grpId="0"/>
      <p:bldP spid="357" grpId="0" animBg="1"/>
      <p:bldP spid="399" grpId="0" animBg="1"/>
      <p:bldP spid="460" grpId="0"/>
      <p:bldP spid="480" grpId="0" animBg="1"/>
      <p:bldP spid="450" grpId="0"/>
      <p:bldP spid="451" grpId="0"/>
      <p:bldP spid="458" grpId="0" animBg="1"/>
      <p:bldP spid="567" grpId="0" animBg="1"/>
      <p:bldP spid="575" grpId="0" animBg="1"/>
      <p:bldP spid="585" grpId="0"/>
      <p:bldP spid="586" grpId="0" animBg="1"/>
      <p:bldP spid="587" grpId="0" animBg="1"/>
      <p:bldP spid="5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Haven’t We </a:t>
            </a:r>
            <a:r>
              <a:rPr lang="en-US" dirty="0"/>
              <a:t>S</a:t>
            </a:r>
            <a:r>
              <a:rPr lang="en-US" dirty="0" smtClean="0"/>
              <a:t>een This </a:t>
            </a:r>
            <a:r>
              <a:rPr lang="en-US" dirty="0"/>
              <a:t>P</a:t>
            </a:r>
            <a:r>
              <a:rPr lang="en-US" dirty="0" smtClean="0"/>
              <a:t>attern </a:t>
            </a:r>
            <a:r>
              <a:rPr lang="en-US" dirty="0"/>
              <a:t>B</a:t>
            </a:r>
            <a:r>
              <a:rPr lang="en-US" dirty="0" smtClean="0"/>
              <a:t>efore</a:t>
            </a:r>
            <a:endParaRPr lang="en-US" dirty="0"/>
          </a:p>
        </p:txBody>
      </p:sp>
      <p:pic>
        <p:nvPicPr>
          <p:cNvPr id="6" name="Picture 5"/>
          <p:cNvPicPr>
            <a:picLocks noChangeAspect="1"/>
          </p:cNvPicPr>
          <p:nvPr/>
        </p:nvPicPr>
        <p:blipFill>
          <a:blip r:embed="rId2"/>
          <a:stretch>
            <a:fillRect/>
          </a:stretch>
        </p:blipFill>
        <p:spPr>
          <a:xfrm>
            <a:off x="2209800" y="1338641"/>
            <a:ext cx="3977968" cy="2290718"/>
          </a:xfrm>
          <a:prstGeom prst="rect">
            <a:avLst/>
          </a:prstGeom>
        </p:spPr>
      </p:pic>
      <p:sp>
        <p:nvSpPr>
          <p:cNvPr id="7" name="TextBox 6"/>
          <p:cNvSpPr txBox="1"/>
          <p:nvPr/>
        </p:nvSpPr>
        <p:spPr>
          <a:xfrm>
            <a:off x="152400" y="4200495"/>
            <a:ext cx="9829800" cy="400110"/>
          </a:xfrm>
          <a:prstGeom prst="rect">
            <a:avLst/>
          </a:prstGeom>
          <a:noFill/>
        </p:spPr>
        <p:txBody>
          <a:bodyPr wrap="square" rtlCol="0">
            <a:spAutoFit/>
          </a:bodyPr>
          <a:lstStyle/>
          <a:p>
            <a:r>
              <a:rPr lang="en-US" sz="2000" dirty="0" smtClean="0"/>
              <a:t>But </a:t>
            </a:r>
            <a:r>
              <a:rPr lang="en-US" sz="2000" dirty="0" err="1" smtClean="0"/>
              <a:t>Hadoop</a:t>
            </a:r>
            <a:r>
              <a:rPr lang="en-US" sz="2000" dirty="0" smtClean="0"/>
              <a:t> is not a database…..it’s a distributed platform &amp; ecosystem </a:t>
            </a:r>
            <a:r>
              <a:rPr lang="en-US" sz="2000" b="1" i="1" dirty="0" smtClean="0"/>
              <a:t>(remember!) </a:t>
            </a:r>
            <a:endParaRPr lang="en-US" sz="2000" b="1" i="1" dirty="0"/>
          </a:p>
        </p:txBody>
      </p:sp>
    </p:spTree>
    <p:extLst>
      <p:ext uri="{BB962C8B-B14F-4D97-AF65-F5344CB8AC3E}">
        <p14:creationId xmlns:p14="http://schemas.microsoft.com/office/powerpoint/2010/main" val="419758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857250"/>
          </a:xfrm>
        </p:spPr>
        <p:txBody>
          <a:bodyPr/>
          <a:lstStyle/>
          <a:p>
            <a:r>
              <a:rPr lang="en-US" dirty="0" smtClean="0"/>
              <a:t>Multi-</a:t>
            </a:r>
            <a:r>
              <a:rPr lang="en-US" dirty="0"/>
              <a:t>T</a:t>
            </a:r>
            <a:r>
              <a:rPr lang="en-US" dirty="0" smtClean="0"/>
              <a:t>enancy – The story So </a:t>
            </a:r>
            <a:r>
              <a:rPr lang="en-US" dirty="0"/>
              <a:t>F</a:t>
            </a:r>
            <a:r>
              <a:rPr lang="en-US" dirty="0" smtClean="0"/>
              <a:t>ar..</a:t>
            </a:r>
            <a:endParaRPr lang="en-US" dirty="0"/>
          </a:p>
        </p:txBody>
      </p:sp>
      <p:sp>
        <p:nvSpPr>
          <p:cNvPr id="3" name="Rectangle 2"/>
          <p:cNvSpPr/>
          <p:nvPr/>
        </p:nvSpPr>
        <p:spPr>
          <a:xfrm>
            <a:off x="304800" y="817640"/>
            <a:ext cx="8610600" cy="4139595"/>
          </a:xfrm>
          <a:prstGeom prst="rect">
            <a:avLst/>
          </a:prstGeom>
        </p:spPr>
        <p:txBody>
          <a:bodyPr wrap="square">
            <a:spAutoFit/>
          </a:bodyPr>
          <a:lstStyle/>
          <a:p>
            <a:r>
              <a:rPr lang="en-GB" b="1" i="1" u="sng" dirty="0" smtClean="0"/>
              <a:t>HADOOP VENDOR # 1</a:t>
            </a:r>
          </a:p>
          <a:p>
            <a:endParaRPr lang="en-GB" sz="900" b="1" i="1" u="sng" dirty="0" smtClean="0"/>
          </a:p>
          <a:p>
            <a:r>
              <a:rPr lang="en-GB" i="1" dirty="0" smtClean="0"/>
              <a:t>Multi-tenancy </a:t>
            </a:r>
            <a:r>
              <a:rPr lang="en-GB" i="1" dirty="0"/>
              <a:t>in </a:t>
            </a:r>
            <a:r>
              <a:rPr lang="en-GB" i="1" dirty="0" err="1"/>
              <a:t>Hadoop</a:t>
            </a:r>
            <a:r>
              <a:rPr lang="en-GB" i="1" dirty="0"/>
              <a:t> refers to a set of features that enable </a:t>
            </a:r>
            <a:r>
              <a:rPr lang="en-GB" b="1" i="1" dirty="0"/>
              <a:t>multiple groups from within the same organisation to </a:t>
            </a:r>
            <a:r>
              <a:rPr lang="en-GB" b="1" i="1" u="sng" dirty="0"/>
              <a:t>share the common set of resources</a:t>
            </a:r>
            <a:r>
              <a:rPr lang="en-GB" b="1" i="1" dirty="0"/>
              <a:t> in a </a:t>
            </a:r>
            <a:r>
              <a:rPr lang="en-GB" sz="2400" b="1" i="1" u="sng" dirty="0"/>
              <a:t>cluster</a:t>
            </a:r>
            <a:r>
              <a:rPr lang="en-GB" b="1" i="1" dirty="0"/>
              <a:t> </a:t>
            </a:r>
            <a:r>
              <a:rPr lang="en-GB" i="1" dirty="0"/>
              <a:t>without negatively impacting service-levels, violating security constraints, or even revealing the existence of each other, all via policy rather than physical separation</a:t>
            </a:r>
            <a:r>
              <a:rPr lang="en-GB" sz="2000" i="1" dirty="0" smtClean="0"/>
              <a:t>.</a:t>
            </a:r>
          </a:p>
          <a:p>
            <a:endParaRPr lang="en-GB" b="1" i="1" u="sng" dirty="0" smtClean="0"/>
          </a:p>
          <a:p>
            <a:r>
              <a:rPr lang="en-GB" b="1" i="1" u="sng" dirty="0" smtClean="0"/>
              <a:t>HADOOP VENDOR # 2</a:t>
            </a:r>
          </a:p>
          <a:p>
            <a:endParaRPr lang="en-GB" sz="1100" i="1" dirty="0"/>
          </a:p>
          <a:p>
            <a:r>
              <a:rPr lang="en-US" i="1" dirty="0"/>
              <a:t>Multi-tenancy is the </a:t>
            </a:r>
            <a:r>
              <a:rPr lang="en-US" b="1" i="1" u="sng" dirty="0"/>
              <a:t>ability of a single instance of software </a:t>
            </a:r>
            <a:r>
              <a:rPr lang="en-US" b="1" i="1" dirty="0"/>
              <a:t>to serve multiple tenants</a:t>
            </a:r>
            <a:r>
              <a:rPr lang="en-US" i="1" dirty="0"/>
              <a:t>. A tenant is a group of users that have the same view of the system. </a:t>
            </a:r>
            <a:r>
              <a:rPr lang="en-US" i="1" dirty="0" err="1"/>
              <a:t>Hadoop</a:t>
            </a:r>
            <a:r>
              <a:rPr lang="en-US" i="1" dirty="0"/>
              <a:t>, as an enterprise data hub, naturally demands multi-tenancy. </a:t>
            </a:r>
            <a:r>
              <a:rPr lang="en-US" sz="2400" b="1" i="1" u="sng" dirty="0"/>
              <a:t>Creating different instances of </a:t>
            </a:r>
            <a:r>
              <a:rPr lang="en-US" sz="2400" b="1" i="1" u="sng" dirty="0" err="1"/>
              <a:t>Hadoop</a:t>
            </a:r>
            <a:r>
              <a:rPr lang="en-US" sz="2400" b="1" i="1" u="sng" dirty="0"/>
              <a:t> for various users or functions is not acceptable</a:t>
            </a:r>
            <a:r>
              <a:rPr lang="en-US" b="1" i="1" dirty="0"/>
              <a:t> </a:t>
            </a:r>
            <a:r>
              <a:rPr lang="en-US" i="1" dirty="0"/>
              <a:t>as it makes it harder to </a:t>
            </a:r>
            <a:r>
              <a:rPr lang="en-US" b="1" i="1" dirty="0"/>
              <a:t>share data across departments</a:t>
            </a:r>
            <a:r>
              <a:rPr lang="en-US" i="1" dirty="0"/>
              <a:t> and creates silos.</a:t>
            </a:r>
          </a:p>
        </p:txBody>
      </p:sp>
    </p:spTree>
    <p:extLst>
      <p:ext uri="{BB962C8B-B14F-4D97-AF65-F5344CB8AC3E}">
        <p14:creationId xmlns:p14="http://schemas.microsoft.com/office/powerpoint/2010/main" val="116622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Mst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itle Mst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itle Mst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lide Mstr">
  <a:themeElements>
    <a:clrScheme name="BlueData 02">
      <a:dk1>
        <a:srgbClr val="004875"/>
      </a:dk1>
      <a:lt1>
        <a:sysClr val="window" lastClr="FFFFFF"/>
      </a:lt1>
      <a:dk2>
        <a:srgbClr val="3596C8"/>
      </a:dk2>
      <a:lt2>
        <a:srgbClr val="E1E1E1"/>
      </a:lt2>
      <a:accent1>
        <a:srgbClr val="7D7D7D"/>
      </a:accent1>
      <a:accent2>
        <a:srgbClr val="7D7D75"/>
      </a:accent2>
      <a:accent3>
        <a:srgbClr val="63B5DF"/>
      </a:accent3>
      <a:accent4>
        <a:srgbClr val="19719E"/>
      </a:accent4>
      <a:accent5>
        <a:srgbClr val="4BACC6"/>
      </a:accent5>
      <a:accent6>
        <a:srgbClr val="AFAFAF"/>
      </a:accent6>
      <a:hlink>
        <a:srgbClr val="63B5DF"/>
      </a:hlink>
      <a:folHlink>
        <a:srgbClr val="E1E1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lide Mstr">
  <a:themeElements>
    <a:clrScheme name="Custom 2">
      <a:dk1>
        <a:srgbClr val="004875"/>
      </a:dk1>
      <a:lt1>
        <a:sysClr val="window" lastClr="FFFFFF"/>
      </a:lt1>
      <a:dk2>
        <a:srgbClr val="3596C8"/>
      </a:dk2>
      <a:lt2>
        <a:srgbClr val="E1E1E1"/>
      </a:lt2>
      <a:accent1>
        <a:srgbClr val="7D7D7D"/>
      </a:accent1>
      <a:accent2>
        <a:srgbClr val="7D7D75"/>
      </a:accent2>
      <a:accent3>
        <a:srgbClr val="63B5DF"/>
      </a:accent3>
      <a:accent4>
        <a:srgbClr val="19719E"/>
      </a:accent4>
      <a:accent5>
        <a:srgbClr val="4BACC6"/>
      </a:accent5>
      <a:accent6>
        <a:srgbClr val="AFAFAF"/>
      </a:accent6>
      <a:hlink>
        <a:srgbClr val="63B5DF"/>
      </a:hlink>
      <a:folHlink>
        <a:srgbClr val="E1E1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Title Mst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2355</TotalTime>
  <Words>2447</Words>
  <Application>Microsoft Macintosh PowerPoint</Application>
  <PresentationFormat>On-screen Show (16:9)</PresentationFormat>
  <Paragraphs>403</Paragraphs>
  <Slides>32</Slides>
  <Notes>8</Notes>
  <HiddenSlides>0</HiddenSlides>
  <MMClips>0</MMClip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Title Mstr</vt:lpstr>
      <vt:lpstr>2_Title Mstr</vt:lpstr>
      <vt:lpstr>1_Title Mstr</vt:lpstr>
      <vt:lpstr>Slide Mstr</vt:lpstr>
      <vt:lpstr>1_Slide Mstr</vt:lpstr>
      <vt:lpstr>3_Title Mstr</vt:lpstr>
      <vt:lpstr>PowerPoint Presentation</vt:lpstr>
      <vt:lpstr>About Me</vt:lpstr>
      <vt:lpstr>Talk Track</vt:lpstr>
      <vt:lpstr>Hadoop Ecosystem</vt:lpstr>
      <vt:lpstr>Typical Enterprise Data Architecture</vt:lpstr>
      <vt:lpstr>Road to Multi-Tenancy</vt:lpstr>
      <vt:lpstr>Road to Multi-Tenancy – Status Quo</vt:lpstr>
      <vt:lpstr>Haven’t We Seen This Pattern Before</vt:lpstr>
      <vt:lpstr>Multi-Tenancy – The story So Far..</vt:lpstr>
      <vt:lpstr>Breaking it Down</vt:lpstr>
      <vt:lpstr>So the Recommendation Is ….</vt:lpstr>
      <vt:lpstr>Game Over, Right ?</vt:lpstr>
      <vt:lpstr>Does This Work for You?</vt:lpstr>
      <vt:lpstr>For Most Enterprises …</vt:lpstr>
      <vt:lpstr>Enterprise Realities</vt:lpstr>
      <vt:lpstr>Comprehensive Multi-Tenancy</vt:lpstr>
      <vt:lpstr>Multi-Tenancy Architecture</vt:lpstr>
      <vt:lpstr>Multi-Tenancy Benefits</vt:lpstr>
      <vt:lpstr>On-Premises Options</vt:lpstr>
      <vt:lpstr>YARN</vt:lpstr>
      <vt:lpstr>YARN</vt:lpstr>
      <vt:lpstr>Virtual Machines</vt:lpstr>
      <vt:lpstr>Containers</vt:lpstr>
      <vt:lpstr>Mesos</vt:lpstr>
      <vt:lpstr>VMs, Containers, &amp; Mesos</vt:lpstr>
      <vt:lpstr>Customer Data Points</vt:lpstr>
      <vt:lpstr>Multiple Tenants &amp; Role Based Access Control</vt:lpstr>
      <vt:lpstr>Common Infrastructure &amp; Containers</vt:lpstr>
      <vt:lpstr>Tenants with Multiple ‘Containerized’ Clusters</vt:lpstr>
      <vt:lpstr>Storage Isolation between Tenants</vt:lpstr>
      <vt:lpstr>Takeaways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Prescott</dc:creator>
  <cp:lastModifiedBy>Anant Chintamaneni</cp:lastModifiedBy>
  <cp:revision>192</cp:revision>
  <dcterms:created xsi:type="dcterms:W3CDTF">2015-09-23T02:54:37Z</dcterms:created>
  <dcterms:modified xsi:type="dcterms:W3CDTF">2015-09-30T21:08:54Z</dcterms:modified>
</cp:coreProperties>
</file>