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4" r:id="rId24"/>
    <p:sldId id="285" r:id="rId25"/>
    <p:sldId id="262" r:id="rId26"/>
    <p:sldId id="286" r:id="rId27"/>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Microsoft Office User"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6600"/>
    <a:srgbClr val="959595"/>
    <a:srgbClr val="DEA400"/>
    <a:srgbClr val="CC9900"/>
    <a:srgbClr val="EE2E3A"/>
    <a:srgbClr val="FFFFFF"/>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7" autoAdjust="0"/>
    <p:restoredTop sz="73169" autoAdjust="0"/>
  </p:normalViewPr>
  <p:slideViewPr>
    <p:cSldViewPr snapToObjects="1">
      <p:cViewPr>
        <p:scale>
          <a:sx n="100" d="100"/>
          <a:sy n="100" d="100"/>
        </p:scale>
        <p:origin x="1528" y="2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50349844436279"/>
          <c:y val="0.125068823663702"/>
          <c:w val="0.94240751389255"/>
          <c:h val="0.0539076173807168"/>
        </c:manualLayout>
      </c:layout>
      <c:scatterChart>
        <c:scatterStyle val="lineMarker"/>
        <c:varyColors val="0"/>
        <c:ser>
          <c:idx val="0"/>
          <c:order val="0"/>
          <c:tx>
            <c:strRef>
              <c:f>Sheet1!$B$1</c:f>
              <c:strCache>
                <c:ptCount val="1"/>
                <c:pt idx="0">
                  <c:v>Series 1</c:v>
                </c:pt>
              </c:strCache>
            </c:strRef>
          </c:tx>
          <c:spPr>
            <a:ln w="28575">
              <a:noFill/>
            </a:ln>
          </c:spPr>
          <c:xVal>
            <c:numRef>
              <c:f>Sheet1!$A$2:$A$52</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Sheet1!$B$3:$B$52</c:f>
              <c:numCache>
                <c:formatCode>General</c:formatCode>
                <c:ptCount val="50"/>
                <c:pt idx="1">
                  <c:v>1.0</c:v>
                </c:pt>
                <c:pt idx="3">
                  <c:v>1.0</c:v>
                </c:pt>
                <c:pt idx="4">
                  <c:v>1.0</c:v>
                </c:pt>
                <c:pt idx="6">
                  <c:v>1.0</c:v>
                </c:pt>
                <c:pt idx="8">
                  <c:v>1.0</c:v>
                </c:pt>
                <c:pt idx="9">
                  <c:v>1.0</c:v>
                </c:pt>
                <c:pt idx="40">
                  <c:v>1.0</c:v>
                </c:pt>
                <c:pt idx="41">
                  <c:v>1.0</c:v>
                </c:pt>
                <c:pt idx="44">
                  <c:v>1.0</c:v>
                </c:pt>
              </c:numCache>
            </c:numRef>
          </c:yVal>
          <c:smooth val="0"/>
          <c:extLst xmlns:c16r2="http://schemas.microsoft.com/office/drawing/2015/06/chart">
            <c:ext xmlns:c16="http://schemas.microsoft.com/office/drawing/2014/chart" uri="{C3380CC4-5D6E-409C-BE32-E72D297353CC}">
              <c16:uniqueId val="{00000000-D819-4FCF-9C34-D9A7BE4326EE}"/>
            </c:ext>
          </c:extLst>
        </c:ser>
        <c:ser>
          <c:idx val="1"/>
          <c:order val="1"/>
          <c:tx>
            <c:strRef>
              <c:f>Sheet1!$C$1</c:f>
              <c:strCache>
                <c:ptCount val="1"/>
              </c:strCache>
            </c:strRef>
          </c:tx>
          <c:spPr>
            <a:ln w="28575">
              <a:noFill/>
            </a:ln>
          </c:spPr>
          <c:xVal>
            <c:numRef>
              <c:f>Sheet1!$A$2:$A$52</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Sheet1!$C$2:$C$52</c:f>
              <c:numCache>
                <c:formatCode>General</c:formatCode>
                <c:ptCount val="51"/>
              </c:numCache>
            </c:numRef>
          </c:yVal>
          <c:smooth val="0"/>
          <c:extLst xmlns:c16r2="http://schemas.microsoft.com/office/drawing/2015/06/chart">
            <c:ext xmlns:c16="http://schemas.microsoft.com/office/drawing/2014/chart" uri="{C3380CC4-5D6E-409C-BE32-E72D297353CC}">
              <c16:uniqueId val="{00000001-D819-4FCF-9C34-D9A7BE4326EE}"/>
            </c:ext>
          </c:extLst>
        </c:ser>
        <c:ser>
          <c:idx val="2"/>
          <c:order val="2"/>
          <c:tx>
            <c:strRef>
              <c:f>Sheet1!$D$1</c:f>
              <c:strCache>
                <c:ptCount val="1"/>
              </c:strCache>
            </c:strRef>
          </c:tx>
          <c:spPr>
            <a:ln w="28575">
              <a:noFill/>
            </a:ln>
          </c:spPr>
          <c:xVal>
            <c:numRef>
              <c:f>Sheet1!$A$2:$A$52</c:f>
              <c:numCache>
                <c:formatCode>General</c:formatCode>
                <c:ptCount val="5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numCache>
            </c:numRef>
          </c:xVal>
          <c:yVal>
            <c:numRef>
              <c:f>Sheet1!$D$2:$D$52</c:f>
              <c:numCache>
                <c:formatCode>General</c:formatCode>
                <c:ptCount val="51"/>
              </c:numCache>
            </c:numRef>
          </c:yVal>
          <c:smooth val="0"/>
          <c:extLst xmlns:c16r2="http://schemas.microsoft.com/office/drawing/2015/06/chart">
            <c:ext xmlns:c16="http://schemas.microsoft.com/office/drawing/2014/chart" uri="{C3380CC4-5D6E-409C-BE32-E72D297353CC}">
              <c16:uniqueId val="{00000002-D819-4FCF-9C34-D9A7BE4326EE}"/>
            </c:ext>
          </c:extLst>
        </c:ser>
        <c:dLbls>
          <c:showLegendKey val="0"/>
          <c:showVal val="0"/>
          <c:showCatName val="0"/>
          <c:showSerName val="0"/>
          <c:showPercent val="0"/>
          <c:showBubbleSize val="0"/>
        </c:dLbls>
        <c:axId val="-2128391408"/>
        <c:axId val="-2128326752"/>
      </c:scatterChart>
      <c:valAx>
        <c:axId val="-2128391408"/>
        <c:scaling>
          <c:orientation val="minMax"/>
          <c:max val="50.0"/>
        </c:scaling>
        <c:delete val="0"/>
        <c:axPos val="b"/>
        <c:title>
          <c:tx>
            <c:rich>
              <a:bodyPr/>
              <a:lstStyle/>
              <a:p>
                <a:pPr algn="ctr">
                  <a:defRPr sz="1500" baseline="0"/>
                </a:pPr>
                <a:r>
                  <a:rPr lang="ro-RO" sz="1500" baseline="0" dirty="0" smtClean="0"/>
                  <a:t>Days</a:t>
                </a:r>
                <a:endParaRPr lang="en-US" sz="1500" baseline="0" dirty="0"/>
              </a:p>
            </c:rich>
          </c:tx>
          <c:layout/>
          <c:overlay val="0"/>
        </c:title>
        <c:numFmt formatCode="General" sourceLinked="1"/>
        <c:majorTickMark val="out"/>
        <c:minorTickMark val="none"/>
        <c:tickLblPos val="nextTo"/>
        <c:txPr>
          <a:bodyPr/>
          <a:lstStyle/>
          <a:p>
            <a:pPr>
              <a:defRPr sz="1500" baseline="0"/>
            </a:pPr>
            <a:endParaRPr lang="en-US"/>
          </a:p>
        </c:txPr>
        <c:crossAx val="-2128326752"/>
        <c:crosses val="autoZero"/>
        <c:crossBetween val="midCat"/>
        <c:majorUnit val="10.0"/>
        <c:minorUnit val="10.0"/>
      </c:valAx>
      <c:valAx>
        <c:axId val="-2128326752"/>
        <c:scaling>
          <c:orientation val="minMax"/>
          <c:max val="1.0"/>
        </c:scaling>
        <c:delete val="1"/>
        <c:axPos val="l"/>
        <c:majorGridlines/>
        <c:numFmt formatCode="General" sourceLinked="1"/>
        <c:majorTickMark val="out"/>
        <c:minorTickMark val="none"/>
        <c:tickLblPos val="nextTo"/>
        <c:crossAx val="-2128391408"/>
        <c:crosses val="autoZero"/>
        <c:crossBetween val="midCat"/>
        <c:majorUnit val="1.0"/>
        <c:minorUnit val="1.0"/>
      </c:valAx>
      <c:spPr>
        <a:ln w="6350" cap="rnd">
          <a:round/>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explosion val="25"/>
          <c:dPt>
            <c:idx val="0"/>
            <c:bubble3D val="0"/>
            <c:explosion val="34"/>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4BDC-4493-908C-1F1F67D0694E}"/>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4BDC-4493-908C-1F1F67D0694E}"/>
              </c:ext>
            </c:extLst>
          </c:dPt>
          <c:dPt>
            <c:idx val="2"/>
            <c:bubble3D val="0"/>
            <c:explosion val="0"/>
            <c:spPr>
              <a:solidFill>
                <a:schemeClr val="bg1">
                  <a:lumMod val="75000"/>
                </a:schemeClr>
              </a:solidFill>
            </c:spPr>
            <c:extLst xmlns:c16r2="http://schemas.microsoft.com/office/drawing/2015/06/chart">
              <c:ext xmlns:c16="http://schemas.microsoft.com/office/drawing/2014/chart" uri="{C3380CC4-5D6E-409C-BE32-E72D297353CC}">
                <c16:uniqueId val="{00000005-4BDC-4493-908C-1F1F67D0694E}"/>
              </c:ext>
            </c:extLst>
          </c:dPt>
          <c:dPt>
            <c:idx val="3"/>
            <c:bubble3D val="0"/>
            <c:extLst xmlns:c16r2="http://schemas.microsoft.com/office/drawing/2015/06/chart">
              <c:ext xmlns:c16="http://schemas.microsoft.com/office/drawing/2014/chart" uri="{C3380CC4-5D6E-409C-BE32-E72D297353CC}">
                <c16:uniqueId val="{00000007-4BDC-4493-908C-1F1F67D0694E}"/>
              </c:ext>
            </c:extLst>
          </c:dPt>
          <c:cat>
            <c:strRef>
              <c:f>'Both Surveys'!$A$2:$A$5</c:f>
              <c:strCache>
                <c:ptCount val="4"/>
                <c:pt idx="0">
                  <c:v>Uninstall Surveys</c:v>
                </c:pt>
                <c:pt idx="1">
                  <c:v>Churned</c:v>
                </c:pt>
                <c:pt idx="2">
                  <c:v>Lifecycle Surveys</c:v>
                </c:pt>
                <c:pt idx="3">
                  <c:v>Active</c:v>
                </c:pt>
              </c:strCache>
            </c:strRef>
          </c:cat>
          <c:val>
            <c:numRef>
              <c:f>'Both Surveys'!$B$2:$B$5</c:f>
              <c:numCache>
                <c:formatCode>0%</c:formatCode>
                <c:ptCount val="4"/>
                <c:pt idx="0">
                  <c:v>0.02</c:v>
                </c:pt>
                <c:pt idx="1">
                  <c:v>0.08</c:v>
                </c:pt>
                <c:pt idx="2">
                  <c:v>0.03</c:v>
                </c:pt>
                <c:pt idx="3">
                  <c:v>0.87</c:v>
                </c:pt>
              </c:numCache>
            </c:numRef>
          </c:val>
          <c:extLst xmlns:c16r2="http://schemas.microsoft.com/office/drawing/2015/06/chart">
            <c:ext xmlns:c16="http://schemas.microsoft.com/office/drawing/2014/chart" uri="{C3380CC4-5D6E-409C-BE32-E72D297353CC}">
              <c16:uniqueId val="{00000008-4BDC-4493-908C-1F1F67D0694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explosion val="25"/>
          <c:dPt>
            <c:idx val="0"/>
            <c:bubble3D val="0"/>
            <c:explosion val="34"/>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4BDC-4493-908C-1F1F67D0694E}"/>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4BDC-4493-908C-1F1F67D0694E}"/>
              </c:ext>
            </c:extLst>
          </c:dPt>
          <c:dPt>
            <c:idx val="2"/>
            <c:bubble3D val="0"/>
            <c:explosion val="0"/>
            <c:spPr>
              <a:solidFill>
                <a:schemeClr val="bg1">
                  <a:lumMod val="75000"/>
                </a:schemeClr>
              </a:solidFill>
            </c:spPr>
            <c:extLst xmlns:c16r2="http://schemas.microsoft.com/office/drawing/2015/06/chart">
              <c:ext xmlns:c16="http://schemas.microsoft.com/office/drawing/2014/chart" uri="{C3380CC4-5D6E-409C-BE32-E72D297353CC}">
                <c16:uniqueId val="{00000005-4BDC-4493-908C-1F1F67D0694E}"/>
              </c:ext>
            </c:extLst>
          </c:dPt>
          <c:dPt>
            <c:idx val="3"/>
            <c:bubble3D val="0"/>
            <c:extLst xmlns:c16r2="http://schemas.microsoft.com/office/drawing/2015/06/chart">
              <c:ext xmlns:c16="http://schemas.microsoft.com/office/drawing/2014/chart" uri="{C3380CC4-5D6E-409C-BE32-E72D297353CC}">
                <c16:uniqueId val="{00000007-4BDC-4493-908C-1F1F67D0694E}"/>
              </c:ext>
            </c:extLst>
          </c:dPt>
          <c:cat>
            <c:strRef>
              <c:f>'Both Surveys'!$A$2:$A$5</c:f>
              <c:strCache>
                <c:ptCount val="4"/>
                <c:pt idx="0">
                  <c:v>Uninstall Surveys</c:v>
                </c:pt>
                <c:pt idx="1">
                  <c:v>Churned</c:v>
                </c:pt>
                <c:pt idx="2">
                  <c:v>Lifecycle Surveys</c:v>
                </c:pt>
                <c:pt idx="3">
                  <c:v>Active</c:v>
                </c:pt>
              </c:strCache>
            </c:strRef>
          </c:cat>
          <c:val>
            <c:numRef>
              <c:f>'Both Surveys'!$B$2:$B$5</c:f>
              <c:numCache>
                <c:formatCode>0%</c:formatCode>
                <c:ptCount val="4"/>
                <c:pt idx="0">
                  <c:v>0.02</c:v>
                </c:pt>
                <c:pt idx="1">
                  <c:v>0.08</c:v>
                </c:pt>
                <c:pt idx="2">
                  <c:v>0.03</c:v>
                </c:pt>
                <c:pt idx="3">
                  <c:v>0.87</c:v>
                </c:pt>
              </c:numCache>
            </c:numRef>
          </c:val>
          <c:extLst xmlns:c16r2="http://schemas.microsoft.com/office/drawing/2015/06/chart">
            <c:ext xmlns:c16="http://schemas.microsoft.com/office/drawing/2014/chart" uri="{C3380CC4-5D6E-409C-BE32-E72D297353CC}">
              <c16:uniqueId val="{00000008-4BDC-4493-908C-1F1F67D0694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marker>
            <c:symbol val="diamond"/>
            <c:size val="5"/>
          </c:marker>
          <c:dPt>
            <c:idx val="9"/>
            <c:marker>
              <c:symbol val="triangle"/>
              <c:size val="10"/>
            </c:marker>
            <c:bubble3D val="0"/>
            <c:extLst xmlns:c16r2="http://schemas.microsoft.com/office/drawing/2015/06/chart">
              <c:ext xmlns:c16="http://schemas.microsoft.com/office/drawing/2014/chart" uri="{C3380CC4-5D6E-409C-BE32-E72D297353CC}">
                <c16:uniqueId val="{00000000-8A27-46AE-A037-428ADD942BA4}"/>
              </c:ext>
            </c:extLst>
          </c:dPt>
          <c:dPt>
            <c:idx val="19"/>
            <c:marker>
              <c:symbol val="triangle"/>
              <c:size val="10"/>
            </c:marker>
            <c:bubble3D val="0"/>
            <c:extLst xmlns:c16r2="http://schemas.microsoft.com/office/drawing/2015/06/chart">
              <c:ext xmlns:c16="http://schemas.microsoft.com/office/drawing/2014/chart" uri="{C3380CC4-5D6E-409C-BE32-E72D297353CC}">
                <c16:uniqueId val="{00000001-8A27-46AE-A037-428ADD942BA4}"/>
              </c:ext>
            </c:extLst>
          </c:dPt>
          <c:dPt>
            <c:idx val="60"/>
            <c:marker>
              <c:symbol val="triangle"/>
              <c:size val="10"/>
            </c:marker>
            <c:bubble3D val="0"/>
            <c:extLst xmlns:c16r2="http://schemas.microsoft.com/office/drawing/2015/06/chart">
              <c:ext xmlns:c16="http://schemas.microsoft.com/office/drawing/2014/chart" uri="{C3380CC4-5D6E-409C-BE32-E72D297353CC}">
                <c16:uniqueId val="{00000002-8A27-46AE-A037-428ADD942BA4}"/>
              </c:ext>
            </c:extLst>
          </c:dPt>
          <c:dLbls>
            <c:dLbl>
              <c:idx val="9"/>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A27-46AE-A037-428ADD942BA4}"/>
                </c:ext>
                <c:ext xmlns:c15="http://schemas.microsoft.com/office/drawing/2012/chart" uri="{CE6537A1-D6FC-4f65-9D91-7224C49458BB}">
                  <c15:layout/>
                </c:ext>
              </c:extLst>
            </c:dLbl>
            <c:dLbl>
              <c:idx val="19"/>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27-46AE-A037-428ADD942BA4}"/>
                </c:ext>
                <c:ext xmlns:c15="http://schemas.microsoft.com/office/drawing/2012/chart" uri="{CE6537A1-D6FC-4f65-9D91-7224C49458BB}">
                  <c15:layout/>
                </c:ext>
              </c:extLst>
            </c:dLbl>
            <c:dLbl>
              <c:idx val="60"/>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A27-46AE-A037-428ADD942BA4}"/>
                </c:ext>
                <c:ext xmlns:c15="http://schemas.microsoft.com/office/drawing/2012/chart" uri="{CE6537A1-D6FC-4f65-9D91-7224C49458BB}">
                  <c15:layout/>
                </c:ext>
              </c:extLst>
            </c:dLbl>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Sheet1!$A$2:$A$62</c:f>
              <c:numCache>
                <c:formatCode>[$-409]d\-mmm;@</c:formatCode>
                <c:ptCount val="61"/>
                <c:pt idx="0">
                  <c:v>42095.0</c:v>
                </c:pt>
                <c:pt idx="1">
                  <c:v>42096.0</c:v>
                </c:pt>
                <c:pt idx="2">
                  <c:v>42097.0</c:v>
                </c:pt>
                <c:pt idx="3">
                  <c:v>42098.0</c:v>
                </c:pt>
                <c:pt idx="4">
                  <c:v>42099.0</c:v>
                </c:pt>
                <c:pt idx="5">
                  <c:v>42100.0</c:v>
                </c:pt>
                <c:pt idx="6">
                  <c:v>42101.0</c:v>
                </c:pt>
                <c:pt idx="7">
                  <c:v>42102.0</c:v>
                </c:pt>
                <c:pt idx="8">
                  <c:v>42103.0</c:v>
                </c:pt>
                <c:pt idx="9">
                  <c:v>42104.0</c:v>
                </c:pt>
                <c:pt idx="10">
                  <c:v>42105.0</c:v>
                </c:pt>
                <c:pt idx="11">
                  <c:v>42106.0</c:v>
                </c:pt>
                <c:pt idx="12">
                  <c:v>42107.0</c:v>
                </c:pt>
                <c:pt idx="13">
                  <c:v>42108.0</c:v>
                </c:pt>
                <c:pt idx="14">
                  <c:v>42109.0</c:v>
                </c:pt>
                <c:pt idx="15">
                  <c:v>42110.0</c:v>
                </c:pt>
                <c:pt idx="16">
                  <c:v>42111.0</c:v>
                </c:pt>
                <c:pt idx="17">
                  <c:v>42112.0</c:v>
                </c:pt>
                <c:pt idx="18">
                  <c:v>42113.0</c:v>
                </c:pt>
                <c:pt idx="19">
                  <c:v>42114.0</c:v>
                </c:pt>
                <c:pt idx="20">
                  <c:v>42115.0</c:v>
                </c:pt>
                <c:pt idx="21">
                  <c:v>42116.0</c:v>
                </c:pt>
                <c:pt idx="22">
                  <c:v>42117.0</c:v>
                </c:pt>
                <c:pt idx="23">
                  <c:v>42118.0</c:v>
                </c:pt>
                <c:pt idx="24">
                  <c:v>42119.0</c:v>
                </c:pt>
                <c:pt idx="25">
                  <c:v>42120.0</c:v>
                </c:pt>
                <c:pt idx="26">
                  <c:v>42121.0</c:v>
                </c:pt>
                <c:pt idx="27">
                  <c:v>42122.0</c:v>
                </c:pt>
                <c:pt idx="28">
                  <c:v>42123.0</c:v>
                </c:pt>
                <c:pt idx="29">
                  <c:v>42124.0</c:v>
                </c:pt>
                <c:pt idx="30">
                  <c:v>42125.0</c:v>
                </c:pt>
                <c:pt idx="31">
                  <c:v>42126.0</c:v>
                </c:pt>
                <c:pt idx="32">
                  <c:v>42127.0</c:v>
                </c:pt>
                <c:pt idx="33">
                  <c:v>42128.0</c:v>
                </c:pt>
                <c:pt idx="34">
                  <c:v>42129.0</c:v>
                </c:pt>
                <c:pt idx="35">
                  <c:v>42130.0</c:v>
                </c:pt>
                <c:pt idx="36">
                  <c:v>42131.0</c:v>
                </c:pt>
                <c:pt idx="37">
                  <c:v>42132.0</c:v>
                </c:pt>
                <c:pt idx="38">
                  <c:v>42133.0</c:v>
                </c:pt>
                <c:pt idx="39">
                  <c:v>42134.0</c:v>
                </c:pt>
                <c:pt idx="40">
                  <c:v>42135.0</c:v>
                </c:pt>
                <c:pt idx="41">
                  <c:v>42136.0</c:v>
                </c:pt>
                <c:pt idx="42">
                  <c:v>42137.0</c:v>
                </c:pt>
                <c:pt idx="43">
                  <c:v>42138.0</c:v>
                </c:pt>
                <c:pt idx="44">
                  <c:v>42139.0</c:v>
                </c:pt>
                <c:pt idx="45">
                  <c:v>42140.0</c:v>
                </c:pt>
                <c:pt idx="46">
                  <c:v>42141.0</c:v>
                </c:pt>
                <c:pt idx="47">
                  <c:v>42142.0</c:v>
                </c:pt>
                <c:pt idx="48">
                  <c:v>42143.0</c:v>
                </c:pt>
                <c:pt idx="49">
                  <c:v>42144.0</c:v>
                </c:pt>
                <c:pt idx="50">
                  <c:v>42145.0</c:v>
                </c:pt>
                <c:pt idx="51">
                  <c:v>42146.0</c:v>
                </c:pt>
                <c:pt idx="52">
                  <c:v>42147.0</c:v>
                </c:pt>
                <c:pt idx="53">
                  <c:v>42148.0</c:v>
                </c:pt>
                <c:pt idx="54">
                  <c:v>42149.0</c:v>
                </c:pt>
                <c:pt idx="55">
                  <c:v>42150.0</c:v>
                </c:pt>
                <c:pt idx="56">
                  <c:v>42151.0</c:v>
                </c:pt>
                <c:pt idx="57">
                  <c:v>42152.0</c:v>
                </c:pt>
                <c:pt idx="58">
                  <c:v>42153.0</c:v>
                </c:pt>
                <c:pt idx="59">
                  <c:v>42154.0</c:v>
                </c:pt>
                <c:pt idx="60">
                  <c:v>42155.0</c:v>
                </c:pt>
              </c:numCache>
            </c:numRef>
          </c:xVal>
          <c:yVal>
            <c:numRef>
              <c:f>Sheet1!$B$2:$B$62</c:f>
              <c:numCache>
                <c:formatCode>0</c:formatCode>
                <c:ptCount val="61"/>
                <c:pt idx="0">
                  <c:v>211.0772029903994</c:v>
                </c:pt>
                <c:pt idx="1">
                  <c:v>126.2333060183477</c:v>
                </c:pt>
                <c:pt idx="2">
                  <c:v>93.65532799600082</c:v>
                </c:pt>
                <c:pt idx="3">
                  <c:v>76.90275021443412</c:v>
                </c:pt>
                <c:pt idx="4">
                  <c:v>66.67106660442225</c:v>
                </c:pt>
                <c:pt idx="5">
                  <c:v>54.645004250684</c:v>
                </c:pt>
                <c:pt idx="6">
                  <c:v>43.71611811918506</c:v>
                </c:pt>
                <c:pt idx="7">
                  <c:v>37.55067247707007</c:v>
                </c:pt>
                <c:pt idx="8">
                  <c:v>33.5488561942364</c:v>
                </c:pt>
                <c:pt idx="9">
                  <c:v>30.80414108470917</c:v>
                </c:pt>
                <c:pt idx="10">
                  <c:v>28.61885858253508</c:v>
                </c:pt>
                <c:pt idx="11">
                  <c:v>26.51151305494513</c:v>
                </c:pt>
                <c:pt idx="12">
                  <c:v>24.24234254884878</c:v>
                </c:pt>
                <c:pt idx="13">
                  <c:v>22.65323846771176</c:v>
                </c:pt>
                <c:pt idx="14">
                  <c:v>21.69824165724839</c:v>
                </c:pt>
                <c:pt idx="15">
                  <c:v>20.3129782557275</c:v>
                </c:pt>
                <c:pt idx="16">
                  <c:v>20.21091451762211</c:v>
                </c:pt>
                <c:pt idx="17">
                  <c:v>20.16606670014061</c:v>
                </c:pt>
                <c:pt idx="18">
                  <c:v>18.96571540299187</c:v>
                </c:pt>
                <c:pt idx="19">
                  <c:v>17.97365013267569</c:v>
                </c:pt>
                <c:pt idx="20">
                  <c:v>17.20707868486841</c:v>
                </c:pt>
                <c:pt idx="21">
                  <c:v>16.58763389009392</c:v>
                </c:pt>
                <c:pt idx="22">
                  <c:v>16.04221846630215</c:v>
                </c:pt>
                <c:pt idx="23">
                  <c:v>15.59488747786557</c:v>
                </c:pt>
                <c:pt idx="24">
                  <c:v>15.18663252544406</c:v>
                </c:pt>
                <c:pt idx="25">
                  <c:v>14.81003274715216</c:v>
                </c:pt>
                <c:pt idx="26">
                  <c:v>14.6460209446119</c:v>
                </c:pt>
                <c:pt idx="27">
                  <c:v>14.48412426695687</c:v>
                </c:pt>
                <c:pt idx="28">
                  <c:v>14.45257664155022</c:v>
                </c:pt>
                <c:pt idx="29">
                  <c:v>14.45196719878668</c:v>
                </c:pt>
                <c:pt idx="30">
                  <c:v>14.45196719878668</c:v>
                </c:pt>
                <c:pt idx="31">
                  <c:v>13.9908341242347</c:v>
                </c:pt>
                <c:pt idx="32">
                  <c:v>13.6426272088088</c:v>
                </c:pt>
                <c:pt idx="33">
                  <c:v>13.29244856679496</c:v>
                </c:pt>
                <c:pt idx="34">
                  <c:v>12.9990198009388</c:v>
                </c:pt>
                <c:pt idx="35">
                  <c:v>12.7500086576722</c:v>
                </c:pt>
                <c:pt idx="36">
                  <c:v>12.5440170035965</c:v>
                </c:pt>
                <c:pt idx="37">
                  <c:v>12.37710138553586</c:v>
                </c:pt>
                <c:pt idx="38">
                  <c:v>12.25732795771356</c:v>
                </c:pt>
                <c:pt idx="39">
                  <c:v>12.12038258378924</c:v>
                </c:pt>
                <c:pt idx="40">
                  <c:v>11.94231774811329</c:v>
                </c:pt>
                <c:pt idx="41">
                  <c:v>11.77357380176204</c:v>
                </c:pt>
                <c:pt idx="42">
                  <c:v>11.63433405508086</c:v>
                </c:pt>
                <c:pt idx="43">
                  <c:v>11.49172444841307</c:v>
                </c:pt>
                <c:pt idx="44">
                  <c:v>11.36492450402293</c:v>
                </c:pt>
                <c:pt idx="45">
                  <c:v>11.25963430422824</c:v>
                </c:pt>
                <c:pt idx="46">
                  <c:v>11.13652686599365</c:v>
                </c:pt>
                <c:pt idx="47">
                  <c:v>11.01252318840091</c:v>
                </c:pt>
                <c:pt idx="48">
                  <c:v>10.95068267268902</c:v>
                </c:pt>
                <c:pt idx="49">
                  <c:v>10.83166208592756</c:v>
                </c:pt>
                <c:pt idx="50">
                  <c:v>10.73106818036953</c:v>
                </c:pt>
                <c:pt idx="51">
                  <c:v>10.63961591626457</c:v>
                </c:pt>
                <c:pt idx="52">
                  <c:v>10.55759209020728</c:v>
                </c:pt>
                <c:pt idx="53">
                  <c:v>10.47994191221773</c:v>
                </c:pt>
                <c:pt idx="54">
                  <c:v>10.38171407856521</c:v>
                </c:pt>
                <c:pt idx="55">
                  <c:v>10.28872028276423</c:v>
                </c:pt>
                <c:pt idx="56">
                  <c:v>10.2059436156461</c:v>
                </c:pt>
                <c:pt idx="57">
                  <c:v>10.1318425455148</c:v>
                </c:pt>
                <c:pt idx="58">
                  <c:v>10.06111133537011</c:v>
                </c:pt>
                <c:pt idx="59">
                  <c:v>9.999091571786584</c:v>
                </c:pt>
                <c:pt idx="60">
                  <c:v>9.928396211216227</c:v>
                </c:pt>
              </c:numCache>
            </c:numRef>
          </c:yVal>
          <c:smooth val="1"/>
          <c:extLst xmlns:c16r2="http://schemas.microsoft.com/office/drawing/2015/06/chart">
            <c:ext xmlns:c16="http://schemas.microsoft.com/office/drawing/2014/chart" uri="{C3380CC4-5D6E-409C-BE32-E72D297353CC}">
              <c16:uniqueId val="{00000003-8A27-46AE-A037-428ADD942BA4}"/>
            </c:ext>
          </c:extLst>
        </c:ser>
        <c:dLbls>
          <c:showLegendKey val="0"/>
          <c:showVal val="0"/>
          <c:showCatName val="0"/>
          <c:showSerName val="0"/>
          <c:showPercent val="0"/>
          <c:showBubbleSize val="0"/>
        </c:dLbls>
        <c:axId val="-2131193680"/>
        <c:axId val="-2131157376"/>
      </c:scatterChart>
      <c:valAx>
        <c:axId val="-2131193680"/>
        <c:scaling>
          <c:orientation val="minMax"/>
          <c:max val="42155.0"/>
          <c:min val="42095.0"/>
        </c:scaling>
        <c:delete val="0"/>
        <c:axPos val="b"/>
        <c:numFmt formatCode="[$-409]d\-mmm;@" sourceLinked="1"/>
        <c:majorTickMark val="out"/>
        <c:minorTickMark val="none"/>
        <c:tickLblPos val="nextTo"/>
        <c:crossAx val="-2131157376"/>
        <c:crosses val="autoZero"/>
        <c:crossBetween val="midCat"/>
      </c:valAx>
      <c:valAx>
        <c:axId val="-2131157376"/>
        <c:scaling>
          <c:orientation val="minMax"/>
        </c:scaling>
        <c:delete val="0"/>
        <c:axPos val="l"/>
        <c:majorGridlines/>
        <c:title>
          <c:tx>
            <c:rich>
              <a:bodyPr rot="-5400000" vert="horz"/>
              <a:lstStyle/>
              <a:p>
                <a:pPr>
                  <a:defRPr/>
                </a:pPr>
                <a:r>
                  <a:rPr lang="ro-RO" dirty="0" smtClean="0"/>
                  <a:t>Inactive</a:t>
                </a:r>
                <a:r>
                  <a:rPr lang="ro-RO" baseline="0" dirty="0" smtClean="0"/>
                  <a:t> users</a:t>
                </a:r>
                <a:endParaRPr lang="en-US" dirty="0"/>
              </a:p>
            </c:rich>
          </c:tx>
          <c:layout/>
          <c:overlay val="0"/>
        </c:title>
        <c:numFmt formatCode="0" sourceLinked="1"/>
        <c:majorTickMark val="out"/>
        <c:minorTickMark val="none"/>
        <c:tickLblPos val="nextTo"/>
        <c:crossAx val="-213119368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'Tablib Dataset'!$B$78</c:f>
              <c:strCache>
                <c:ptCount val="1"/>
                <c:pt idx="0">
                  <c:v>uninstall</c:v>
                </c:pt>
              </c:strCache>
            </c:strRef>
          </c:tx>
          <c:invertIfNegative val="0"/>
          <c:cat>
            <c:strRef>
              <c:f>'Tablib Dataset'!$A$79:$A$84</c:f>
              <c:strCache>
                <c:ptCount val="6"/>
                <c:pt idx="0">
                  <c:v>Apr</c:v>
                </c:pt>
                <c:pt idx="1">
                  <c:v>May</c:v>
                </c:pt>
                <c:pt idx="2">
                  <c:v>Jun</c:v>
                </c:pt>
                <c:pt idx="3">
                  <c:v>Jul</c:v>
                </c:pt>
                <c:pt idx="4">
                  <c:v>Aug</c:v>
                </c:pt>
                <c:pt idx="5">
                  <c:v>Sep</c:v>
                </c:pt>
              </c:strCache>
            </c:strRef>
          </c:cat>
          <c:val>
            <c:numRef>
              <c:f>'Tablib Dataset'!$B$79:$B$84</c:f>
              <c:numCache>
                <c:formatCode>General</c:formatCode>
                <c:ptCount val="6"/>
                <c:pt idx="0">
                  <c:v>45.0</c:v>
                </c:pt>
                <c:pt idx="1">
                  <c:v>45.2</c:v>
                </c:pt>
                <c:pt idx="2">
                  <c:v>42.0</c:v>
                </c:pt>
                <c:pt idx="3">
                  <c:v>41.0</c:v>
                </c:pt>
                <c:pt idx="4">
                  <c:v>40.0</c:v>
                </c:pt>
                <c:pt idx="5">
                  <c:v>39.0</c:v>
                </c:pt>
              </c:numCache>
            </c:numRef>
          </c:val>
          <c:extLst xmlns:c16r2="http://schemas.microsoft.com/office/drawing/2015/06/chart">
            <c:ext xmlns:c16="http://schemas.microsoft.com/office/drawing/2014/chart" uri="{C3380CC4-5D6E-409C-BE32-E72D297353CC}">
              <c16:uniqueId val="{00000000-9104-4A8F-9958-3E4EEB6FDBF0}"/>
            </c:ext>
          </c:extLst>
        </c:ser>
        <c:ser>
          <c:idx val="1"/>
          <c:order val="1"/>
          <c:tx>
            <c:strRef>
              <c:f>'Tablib Dataset'!$D$78</c:f>
              <c:strCache>
                <c:ptCount val="1"/>
                <c:pt idx="0">
                  <c:v>inactive</c:v>
                </c:pt>
              </c:strCache>
            </c:strRef>
          </c:tx>
          <c:invertIfNegative val="0"/>
          <c:cat>
            <c:strRef>
              <c:f>'Tablib Dataset'!$A$79:$A$84</c:f>
              <c:strCache>
                <c:ptCount val="6"/>
                <c:pt idx="0">
                  <c:v>Apr</c:v>
                </c:pt>
                <c:pt idx="1">
                  <c:v>May</c:v>
                </c:pt>
                <c:pt idx="2">
                  <c:v>Jun</c:v>
                </c:pt>
                <c:pt idx="3">
                  <c:v>Jul</c:v>
                </c:pt>
                <c:pt idx="4">
                  <c:v>Aug</c:v>
                </c:pt>
                <c:pt idx="5">
                  <c:v>Sep</c:v>
                </c:pt>
              </c:strCache>
            </c:strRef>
          </c:cat>
          <c:val>
            <c:numRef>
              <c:f>'Tablib Dataset'!$D$79:$D$84</c:f>
              <c:numCache>
                <c:formatCode>General</c:formatCode>
                <c:ptCount val="6"/>
                <c:pt idx="0">
                  <c:v>84.6</c:v>
                </c:pt>
                <c:pt idx="1">
                  <c:v>86.2</c:v>
                </c:pt>
                <c:pt idx="2">
                  <c:v>82.1</c:v>
                </c:pt>
                <c:pt idx="3">
                  <c:v>81.1</c:v>
                </c:pt>
                <c:pt idx="4">
                  <c:v>80.0</c:v>
                </c:pt>
              </c:numCache>
            </c:numRef>
          </c:val>
          <c:extLst xmlns:c16r2="http://schemas.microsoft.com/office/drawing/2015/06/chart">
            <c:ext xmlns:c16="http://schemas.microsoft.com/office/drawing/2014/chart" uri="{C3380CC4-5D6E-409C-BE32-E72D297353CC}">
              <c16:uniqueId val="{00000001-9104-4A8F-9958-3E4EEB6FDBF0}"/>
            </c:ext>
          </c:extLst>
        </c:ser>
        <c:ser>
          <c:idx val="2"/>
          <c:order val="2"/>
          <c:tx>
            <c:strRef>
              <c:f>'Tablib Dataset'!$E$78</c:f>
              <c:strCache>
                <c:ptCount val="1"/>
                <c:pt idx="0">
                  <c:v>predicted</c:v>
                </c:pt>
              </c:strCache>
            </c:strRef>
          </c:tx>
          <c:spPr>
            <a:solidFill>
              <a:srgbClr val="FFC000"/>
            </a:solidFill>
          </c:spPr>
          <c:invertIfNegative val="0"/>
          <c:cat>
            <c:strRef>
              <c:f>'Tablib Dataset'!$A$79:$A$84</c:f>
              <c:strCache>
                <c:ptCount val="6"/>
                <c:pt idx="0">
                  <c:v>Apr</c:v>
                </c:pt>
                <c:pt idx="1">
                  <c:v>May</c:v>
                </c:pt>
                <c:pt idx="2">
                  <c:v>Jun</c:v>
                </c:pt>
                <c:pt idx="3">
                  <c:v>Jul</c:v>
                </c:pt>
                <c:pt idx="4">
                  <c:v>Aug</c:v>
                </c:pt>
                <c:pt idx="5">
                  <c:v>Sep</c:v>
                </c:pt>
              </c:strCache>
            </c:strRef>
          </c:cat>
          <c:val>
            <c:numRef>
              <c:f>'Tablib Dataset'!$E$79:$E$84</c:f>
              <c:numCache>
                <c:formatCode>General</c:formatCode>
                <c:ptCount val="6"/>
                <c:pt idx="5">
                  <c:v>78.0</c:v>
                </c:pt>
              </c:numCache>
            </c:numRef>
          </c:val>
          <c:extLst xmlns:c16r2="http://schemas.microsoft.com/office/drawing/2015/06/chart">
            <c:ext xmlns:c16="http://schemas.microsoft.com/office/drawing/2014/chart" uri="{C3380CC4-5D6E-409C-BE32-E72D297353CC}">
              <c16:uniqueId val="{00000002-9104-4A8F-9958-3E4EEB6FDBF0}"/>
            </c:ext>
          </c:extLst>
        </c:ser>
        <c:dLbls>
          <c:showLegendKey val="0"/>
          <c:showVal val="0"/>
          <c:showCatName val="0"/>
          <c:showSerName val="0"/>
          <c:showPercent val="0"/>
          <c:showBubbleSize val="0"/>
        </c:dLbls>
        <c:gapWidth val="75"/>
        <c:overlap val="-25"/>
        <c:axId val="-2133476400"/>
        <c:axId val="-2133473328"/>
      </c:barChart>
      <c:catAx>
        <c:axId val="-2133476400"/>
        <c:scaling>
          <c:orientation val="minMax"/>
        </c:scaling>
        <c:delete val="0"/>
        <c:axPos val="b"/>
        <c:numFmt formatCode="General" sourceLinked="1"/>
        <c:majorTickMark val="none"/>
        <c:minorTickMark val="none"/>
        <c:tickLblPos val="nextTo"/>
        <c:txPr>
          <a:bodyPr rot="0" vert="horz"/>
          <a:lstStyle/>
          <a:p>
            <a:pPr>
              <a:defRPr/>
            </a:pPr>
            <a:endParaRPr lang="en-US"/>
          </a:p>
        </c:txPr>
        <c:crossAx val="-2133473328"/>
        <c:crosses val="autoZero"/>
        <c:auto val="1"/>
        <c:lblAlgn val="ctr"/>
        <c:lblOffset val="100"/>
        <c:tickLblSkip val="1"/>
        <c:tickMarkSkip val="1"/>
        <c:noMultiLvlLbl val="0"/>
      </c:catAx>
      <c:valAx>
        <c:axId val="-2133473328"/>
        <c:scaling>
          <c:orientation val="minMax"/>
        </c:scaling>
        <c:delete val="0"/>
        <c:axPos val="l"/>
        <c:majorGridlines/>
        <c:numFmt formatCode="General" sourceLinked="1"/>
        <c:majorTickMark val="none"/>
        <c:minorTickMark val="none"/>
        <c:tickLblPos val="nextTo"/>
        <c:spPr>
          <a:ln w="9525">
            <a:noFill/>
          </a:ln>
        </c:spPr>
        <c:txPr>
          <a:bodyPr rot="0" vert="horz"/>
          <a:lstStyle/>
          <a:p>
            <a:pPr>
              <a:defRPr/>
            </a:pPr>
            <a:endParaRPr lang="en-US"/>
          </a:p>
        </c:txPr>
        <c:crossAx val="-213347640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Survival probability</c:v>
                </c:pt>
              </c:strCache>
            </c:strRef>
          </c:tx>
          <c:marker>
            <c:symbol val="none"/>
          </c:marker>
          <c:dPt>
            <c:idx val="6"/>
            <c:marker>
              <c:symbol val="triangle"/>
              <c:size val="10"/>
            </c:marker>
            <c:bubble3D val="0"/>
            <c:extLst xmlns:c16r2="http://schemas.microsoft.com/office/drawing/2015/06/chart">
              <c:ext xmlns:c16="http://schemas.microsoft.com/office/drawing/2014/chart" uri="{C3380CC4-5D6E-409C-BE32-E72D297353CC}">
                <c16:uniqueId val="{00000000-4630-4009-9351-3711B3ACD48E}"/>
              </c:ext>
            </c:extLst>
          </c:dPt>
          <c:dLbls>
            <c:dLbl>
              <c:idx val="6"/>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630-4009-9351-3711B3ACD48E}"/>
                </c:ext>
                <c:ext xmlns:c15="http://schemas.microsoft.com/office/drawing/2012/chart" uri="{CE6537A1-D6FC-4f65-9D91-7224C49458BB}">
                  <c15:layout/>
                </c:ext>
              </c:extLst>
            </c:dLbl>
            <c:numFmt formatCode="0%" sourceLinked="0"/>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Sheet1!$A$2:$A$16</c:f>
              <c:numCache>
                <c:formatCode>[$-409]mmm\-yy;@</c:formatCode>
                <c:ptCount val="15"/>
                <c:pt idx="0">
                  <c:v>41821.0</c:v>
                </c:pt>
                <c:pt idx="1">
                  <c:v>41852.0</c:v>
                </c:pt>
                <c:pt idx="2">
                  <c:v>41883.0</c:v>
                </c:pt>
                <c:pt idx="3">
                  <c:v>41913.0</c:v>
                </c:pt>
                <c:pt idx="4">
                  <c:v>41944.0</c:v>
                </c:pt>
                <c:pt idx="5">
                  <c:v>41974.0</c:v>
                </c:pt>
                <c:pt idx="6">
                  <c:v>42005.0</c:v>
                </c:pt>
                <c:pt idx="7">
                  <c:v>42036.0</c:v>
                </c:pt>
                <c:pt idx="8">
                  <c:v>42064.0</c:v>
                </c:pt>
                <c:pt idx="9">
                  <c:v>42095.0</c:v>
                </c:pt>
                <c:pt idx="10">
                  <c:v>42125.0</c:v>
                </c:pt>
                <c:pt idx="11">
                  <c:v>42156.0</c:v>
                </c:pt>
                <c:pt idx="12">
                  <c:v>42186.0</c:v>
                </c:pt>
                <c:pt idx="13">
                  <c:v>42217.0</c:v>
                </c:pt>
                <c:pt idx="14">
                  <c:v>42248.0</c:v>
                </c:pt>
              </c:numCache>
            </c:numRef>
          </c:cat>
          <c:val>
            <c:numRef>
              <c:f>Sheet1!$B$2:$B$16</c:f>
              <c:numCache>
                <c:formatCode>0.0%</c:formatCode>
                <c:ptCount val="15"/>
                <c:pt idx="0">
                  <c:v>0.88</c:v>
                </c:pt>
                <c:pt idx="1">
                  <c:v>0.8</c:v>
                </c:pt>
                <c:pt idx="2">
                  <c:v>0.73</c:v>
                </c:pt>
                <c:pt idx="3">
                  <c:v>0.68</c:v>
                </c:pt>
                <c:pt idx="4">
                  <c:v>0.63</c:v>
                </c:pt>
                <c:pt idx="5">
                  <c:v>0.61</c:v>
                </c:pt>
                <c:pt idx="6">
                  <c:v>0.595</c:v>
                </c:pt>
                <c:pt idx="7">
                  <c:v>0.583</c:v>
                </c:pt>
                <c:pt idx="8">
                  <c:v>0.58</c:v>
                </c:pt>
                <c:pt idx="9">
                  <c:v>0.578</c:v>
                </c:pt>
                <c:pt idx="10">
                  <c:v>0.576</c:v>
                </c:pt>
                <c:pt idx="11">
                  <c:v>0.575</c:v>
                </c:pt>
                <c:pt idx="12">
                  <c:v>0.573</c:v>
                </c:pt>
                <c:pt idx="13">
                  <c:v>0.572</c:v>
                </c:pt>
                <c:pt idx="14">
                  <c:v>0.572</c:v>
                </c:pt>
              </c:numCache>
            </c:numRef>
          </c:val>
          <c:smooth val="0"/>
          <c:extLst xmlns:c16r2="http://schemas.microsoft.com/office/drawing/2015/06/chart">
            <c:ext xmlns:c16="http://schemas.microsoft.com/office/drawing/2014/chart" uri="{C3380CC4-5D6E-409C-BE32-E72D297353CC}">
              <c16:uniqueId val="{00000001-4630-4009-9351-3711B3ACD48E}"/>
            </c:ext>
          </c:extLst>
        </c:ser>
        <c:dLbls>
          <c:showLegendKey val="0"/>
          <c:showVal val="0"/>
          <c:showCatName val="0"/>
          <c:showSerName val="0"/>
          <c:showPercent val="0"/>
          <c:showBubbleSize val="0"/>
        </c:dLbls>
        <c:smooth val="0"/>
        <c:axId val="-2128272128"/>
        <c:axId val="-2126710080"/>
      </c:lineChart>
      <c:valAx>
        <c:axId val="-2126710080"/>
        <c:scaling>
          <c:orientation val="minMax"/>
        </c:scaling>
        <c:delete val="0"/>
        <c:axPos val="l"/>
        <c:majorGridlines/>
        <c:title>
          <c:tx>
            <c:rich>
              <a:bodyPr/>
              <a:lstStyle/>
              <a:p>
                <a:pPr>
                  <a:defRPr/>
                </a:pPr>
                <a:r>
                  <a:rPr lang="ro-RO" dirty="0" smtClean="0"/>
                  <a:t>Survival</a:t>
                </a:r>
                <a:r>
                  <a:rPr lang="ro-RO" baseline="0" dirty="0" smtClean="0"/>
                  <a:t> Probability</a:t>
                </a:r>
                <a:endParaRPr lang="en-US" dirty="0"/>
              </a:p>
            </c:rich>
          </c:tx>
          <c:layout/>
          <c:overlay val="0"/>
        </c:title>
        <c:numFmt formatCode="0.0%" sourceLinked="1"/>
        <c:majorTickMark val="none"/>
        <c:minorTickMark val="none"/>
        <c:tickLblPos val="nextTo"/>
        <c:crossAx val="-2128272128"/>
        <c:crosses val="autoZero"/>
        <c:crossBetween val="between"/>
      </c:valAx>
      <c:dateAx>
        <c:axId val="-2128272128"/>
        <c:scaling>
          <c:orientation val="minMax"/>
        </c:scaling>
        <c:delete val="0"/>
        <c:axPos val="b"/>
        <c:numFmt formatCode="[$-409]mmm\-yy;@" sourceLinked="1"/>
        <c:majorTickMark val="none"/>
        <c:minorTickMark val="none"/>
        <c:tickLblPos val="nextTo"/>
        <c:crossAx val="-2126710080"/>
        <c:crosses val="autoZero"/>
        <c:auto val="1"/>
        <c:lblOffset val="100"/>
        <c:baseTimeUnit val="months"/>
      </c:date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explosion val="25"/>
          <c:dPt>
            <c:idx val="3"/>
            <c:bubble3D val="0"/>
            <c:extLst xmlns:c16r2="http://schemas.microsoft.com/office/drawing/2015/06/chart">
              <c:ext xmlns:c16="http://schemas.microsoft.com/office/drawing/2014/chart" uri="{C3380CC4-5D6E-409C-BE32-E72D297353CC}">
                <c16:uniqueId val="{00000000-740B-4DB0-8519-77335A8C5D18}"/>
              </c:ext>
            </c:extLst>
          </c:dPt>
          <c:cat>
            <c:strRef>
              <c:f>All!$A$2:$A$5</c:f>
              <c:strCache>
                <c:ptCount val="4"/>
                <c:pt idx="0">
                  <c:v>Uninstall Surveys</c:v>
                </c:pt>
                <c:pt idx="1">
                  <c:v>Churned</c:v>
                </c:pt>
                <c:pt idx="2">
                  <c:v>Lifecycle Surveys</c:v>
                </c:pt>
                <c:pt idx="3">
                  <c:v>Active</c:v>
                </c:pt>
              </c:strCache>
            </c:strRef>
          </c:cat>
          <c:val>
            <c:numRef>
              <c:f>All!$B$2:$B$5</c:f>
              <c:numCache>
                <c:formatCode>General</c:formatCode>
                <c:ptCount val="4"/>
                <c:pt idx="3" formatCode="0%">
                  <c:v>1.0</c:v>
                </c:pt>
              </c:numCache>
            </c:numRef>
          </c:val>
          <c:extLst xmlns:c16r2="http://schemas.microsoft.com/office/drawing/2015/06/chart">
            <c:ext xmlns:c16="http://schemas.microsoft.com/office/drawing/2014/chart" uri="{C3380CC4-5D6E-409C-BE32-E72D297353CC}">
              <c16:uniqueId val="{00000001-740B-4DB0-8519-77335A8C5D1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explosion val="25"/>
          <c:dPt>
            <c:idx val="1"/>
            <c:bubble3D val="0"/>
            <c:spPr>
              <a:solidFill>
                <a:schemeClr val="accent1"/>
              </a:solidFill>
            </c:spPr>
            <c:extLst xmlns:c16r2="http://schemas.microsoft.com/office/drawing/2015/06/chart">
              <c:ext xmlns:c16="http://schemas.microsoft.com/office/drawing/2014/chart" uri="{C3380CC4-5D6E-409C-BE32-E72D297353CC}">
                <c16:uniqueId val="{00000001-0218-4557-A9B9-D45D4E28E9B7}"/>
              </c:ext>
            </c:extLst>
          </c:dPt>
          <c:dPt>
            <c:idx val="3"/>
            <c:bubble3D val="0"/>
            <c:extLst xmlns:c16r2="http://schemas.microsoft.com/office/drawing/2015/06/chart">
              <c:ext xmlns:c16="http://schemas.microsoft.com/office/drawing/2014/chart" uri="{C3380CC4-5D6E-409C-BE32-E72D297353CC}">
                <c16:uniqueId val="{00000003-0218-4557-A9B9-D45D4E28E9B7}"/>
              </c:ext>
            </c:extLst>
          </c:dPt>
          <c:cat>
            <c:strRef>
              <c:f>Churned!$A$2:$A$5</c:f>
              <c:strCache>
                <c:ptCount val="4"/>
                <c:pt idx="0">
                  <c:v>Uninstall Surveys</c:v>
                </c:pt>
                <c:pt idx="1">
                  <c:v>Churned</c:v>
                </c:pt>
                <c:pt idx="2">
                  <c:v>Lifecycle Surveys</c:v>
                </c:pt>
                <c:pt idx="3">
                  <c:v>Active</c:v>
                </c:pt>
              </c:strCache>
            </c:strRef>
          </c:cat>
          <c:val>
            <c:numRef>
              <c:f>Churned!$B$2:$B$5</c:f>
              <c:numCache>
                <c:formatCode>0%</c:formatCode>
                <c:ptCount val="4"/>
                <c:pt idx="1">
                  <c:v>0.1</c:v>
                </c:pt>
                <c:pt idx="3">
                  <c:v>0.9</c:v>
                </c:pt>
              </c:numCache>
            </c:numRef>
          </c:val>
          <c:extLst xmlns:c16r2="http://schemas.microsoft.com/office/drawing/2015/06/chart">
            <c:ext xmlns:c16="http://schemas.microsoft.com/office/drawing/2014/chart" uri="{C3380CC4-5D6E-409C-BE32-E72D297353CC}">
              <c16:uniqueId val="{00000004-0218-4557-A9B9-D45D4E28E9B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explosion val="25"/>
          <c:dPt>
            <c:idx val="0"/>
            <c:bubble3D val="0"/>
            <c:explosion val="34"/>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0A57-4636-ABB3-1EC6E62DAF26}"/>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0A57-4636-ABB3-1EC6E62DAF26}"/>
              </c:ext>
            </c:extLst>
          </c:dPt>
          <c:dPt>
            <c:idx val="2"/>
            <c:bubble3D val="0"/>
            <c:explosion val="0"/>
            <c:extLst xmlns:c16r2="http://schemas.microsoft.com/office/drawing/2015/06/chart">
              <c:ext xmlns:c16="http://schemas.microsoft.com/office/drawing/2014/chart" uri="{C3380CC4-5D6E-409C-BE32-E72D297353CC}">
                <c16:uniqueId val="{00000005-0A57-4636-ABB3-1EC6E62DAF26}"/>
              </c:ext>
            </c:extLst>
          </c:dPt>
          <c:dPt>
            <c:idx val="3"/>
            <c:bubble3D val="0"/>
            <c:extLst xmlns:c16r2="http://schemas.microsoft.com/office/drawing/2015/06/chart">
              <c:ext xmlns:c16="http://schemas.microsoft.com/office/drawing/2014/chart" uri="{C3380CC4-5D6E-409C-BE32-E72D297353CC}">
                <c16:uniqueId val="{00000007-0A57-4636-ABB3-1EC6E62DAF26}"/>
              </c:ext>
            </c:extLst>
          </c:dPt>
          <c:cat>
            <c:strRef>
              <c:f>'Uninstall Surveys'!$A$2:$A$5</c:f>
              <c:strCache>
                <c:ptCount val="4"/>
                <c:pt idx="0">
                  <c:v>Uninstall Surveys</c:v>
                </c:pt>
                <c:pt idx="1">
                  <c:v>Churned</c:v>
                </c:pt>
                <c:pt idx="2">
                  <c:v>Lifecycle Surveys</c:v>
                </c:pt>
                <c:pt idx="3">
                  <c:v>Active</c:v>
                </c:pt>
              </c:strCache>
            </c:strRef>
          </c:cat>
          <c:val>
            <c:numRef>
              <c:f>'Uninstall Surveys'!$B$2:$B$5</c:f>
              <c:numCache>
                <c:formatCode>0%</c:formatCode>
                <c:ptCount val="4"/>
                <c:pt idx="0">
                  <c:v>0.02</c:v>
                </c:pt>
                <c:pt idx="1">
                  <c:v>0.08</c:v>
                </c:pt>
                <c:pt idx="3">
                  <c:v>0.9</c:v>
                </c:pt>
              </c:numCache>
            </c:numRef>
          </c:val>
          <c:extLst xmlns:c16r2="http://schemas.microsoft.com/office/drawing/2015/06/chart">
            <c:ext xmlns:c16="http://schemas.microsoft.com/office/drawing/2014/chart" uri="{C3380CC4-5D6E-409C-BE32-E72D297353CC}">
              <c16:uniqueId val="{00000008-0A57-4636-ABB3-1EC6E62DAF2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explosion val="25"/>
          <c:dPt>
            <c:idx val="0"/>
            <c:bubble3D val="0"/>
            <c:explosion val="34"/>
            <c:extLst xmlns:c16r2="http://schemas.microsoft.com/office/drawing/2015/06/chart">
              <c:ext xmlns:c16="http://schemas.microsoft.com/office/drawing/2014/chart" uri="{C3380CC4-5D6E-409C-BE32-E72D297353CC}">
                <c16:uniqueId val="{00000001-4F55-44D6-A4F5-E38BFEB708C7}"/>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4F55-44D6-A4F5-E38BFEB708C7}"/>
              </c:ext>
            </c:extLst>
          </c:dPt>
          <c:dPt>
            <c:idx val="2"/>
            <c:bubble3D val="0"/>
            <c:explosion val="0"/>
            <c:spPr>
              <a:solidFill>
                <a:schemeClr val="bg1">
                  <a:lumMod val="75000"/>
                </a:schemeClr>
              </a:solidFill>
            </c:spPr>
            <c:extLst xmlns:c16r2="http://schemas.microsoft.com/office/drawing/2015/06/chart">
              <c:ext xmlns:c16="http://schemas.microsoft.com/office/drawing/2014/chart" uri="{C3380CC4-5D6E-409C-BE32-E72D297353CC}">
                <c16:uniqueId val="{00000005-4F55-44D6-A4F5-E38BFEB708C7}"/>
              </c:ext>
            </c:extLst>
          </c:dPt>
          <c:dPt>
            <c:idx val="3"/>
            <c:bubble3D val="0"/>
            <c:extLst xmlns:c16r2="http://schemas.microsoft.com/office/drawing/2015/06/chart">
              <c:ext xmlns:c16="http://schemas.microsoft.com/office/drawing/2014/chart" uri="{C3380CC4-5D6E-409C-BE32-E72D297353CC}">
                <c16:uniqueId val="{00000007-4F55-44D6-A4F5-E38BFEB708C7}"/>
              </c:ext>
            </c:extLst>
          </c:dPt>
          <c:cat>
            <c:strRef>
              <c:f>'Lifecycle Surveys'!$A$2:$A$5</c:f>
              <c:strCache>
                <c:ptCount val="4"/>
                <c:pt idx="0">
                  <c:v>Uninstall Surveys</c:v>
                </c:pt>
                <c:pt idx="1">
                  <c:v>Churned</c:v>
                </c:pt>
                <c:pt idx="2">
                  <c:v>Lifecycle Surveys</c:v>
                </c:pt>
                <c:pt idx="3">
                  <c:v>Active</c:v>
                </c:pt>
              </c:strCache>
            </c:strRef>
          </c:cat>
          <c:val>
            <c:numRef>
              <c:f>'Lifecycle Surveys'!$B$2:$B$5</c:f>
              <c:numCache>
                <c:formatCode>0%</c:formatCode>
                <c:ptCount val="4"/>
                <c:pt idx="1">
                  <c:v>0.1</c:v>
                </c:pt>
                <c:pt idx="2">
                  <c:v>0.03</c:v>
                </c:pt>
                <c:pt idx="3">
                  <c:v>0.87</c:v>
                </c:pt>
              </c:numCache>
            </c:numRef>
          </c:val>
          <c:extLst xmlns:c16r2="http://schemas.microsoft.com/office/drawing/2015/06/chart">
            <c:ext xmlns:c16="http://schemas.microsoft.com/office/drawing/2014/chart" uri="{C3380CC4-5D6E-409C-BE32-E72D297353CC}">
              <c16:uniqueId val="{00000008-4F55-44D6-A4F5-E38BFEB708C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pieChart>
        <c:varyColors val="1"/>
        <c:ser>
          <c:idx val="0"/>
          <c:order val="0"/>
          <c:explosion val="25"/>
          <c:dPt>
            <c:idx val="0"/>
            <c:bubble3D val="0"/>
            <c:explosion val="34"/>
            <c:spPr>
              <a:solidFill>
                <a:schemeClr val="accent1">
                  <a:lumMod val="40000"/>
                  <a:lumOff val="60000"/>
                </a:schemeClr>
              </a:solidFill>
            </c:spPr>
            <c:extLst xmlns:c16r2="http://schemas.microsoft.com/office/drawing/2015/06/chart">
              <c:ext xmlns:c16="http://schemas.microsoft.com/office/drawing/2014/chart" uri="{C3380CC4-5D6E-409C-BE32-E72D297353CC}">
                <c16:uniqueId val="{00000001-4BDC-4493-908C-1F1F67D0694E}"/>
              </c:ext>
            </c:extLst>
          </c:dPt>
          <c:dPt>
            <c:idx val="1"/>
            <c:bubble3D val="0"/>
            <c:spPr>
              <a:solidFill>
                <a:schemeClr val="accent1"/>
              </a:solidFill>
            </c:spPr>
            <c:extLst xmlns:c16r2="http://schemas.microsoft.com/office/drawing/2015/06/chart">
              <c:ext xmlns:c16="http://schemas.microsoft.com/office/drawing/2014/chart" uri="{C3380CC4-5D6E-409C-BE32-E72D297353CC}">
                <c16:uniqueId val="{00000003-4BDC-4493-908C-1F1F67D0694E}"/>
              </c:ext>
            </c:extLst>
          </c:dPt>
          <c:dPt>
            <c:idx val="2"/>
            <c:bubble3D val="0"/>
            <c:explosion val="0"/>
            <c:spPr>
              <a:solidFill>
                <a:schemeClr val="bg1">
                  <a:lumMod val="75000"/>
                </a:schemeClr>
              </a:solidFill>
            </c:spPr>
            <c:extLst xmlns:c16r2="http://schemas.microsoft.com/office/drawing/2015/06/chart">
              <c:ext xmlns:c16="http://schemas.microsoft.com/office/drawing/2014/chart" uri="{C3380CC4-5D6E-409C-BE32-E72D297353CC}">
                <c16:uniqueId val="{00000005-4BDC-4493-908C-1F1F67D0694E}"/>
              </c:ext>
            </c:extLst>
          </c:dPt>
          <c:dPt>
            <c:idx val="3"/>
            <c:bubble3D val="0"/>
            <c:extLst xmlns:c16r2="http://schemas.microsoft.com/office/drawing/2015/06/chart">
              <c:ext xmlns:c16="http://schemas.microsoft.com/office/drawing/2014/chart" uri="{C3380CC4-5D6E-409C-BE32-E72D297353CC}">
                <c16:uniqueId val="{00000007-4BDC-4493-908C-1F1F67D0694E}"/>
              </c:ext>
            </c:extLst>
          </c:dPt>
          <c:cat>
            <c:strRef>
              <c:f>'Both Surveys'!$A$2:$A$5</c:f>
              <c:strCache>
                <c:ptCount val="4"/>
                <c:pt idx="0">
                  <c:v>Uninstall Surveys</c:v>
                </c:pt>
                <c:pt idx="1">
                  <c:v>Churned</c:v>
                </c:pt>
                <c:pt idx="2">
                  <c:v>Lifecycle Surveys</c:v>
                </c:pt>
                <c:pt idx="3">
                  <c:v>Active</c:v>
                </c:pt>
              </c:strCache>
            </c:strRef>
          </c:cat>
          <c:val>
            <c:numRef>
              <c:f>'Both Surveys'!$B$2:$B$5</c:f>
              <c:numCache>
                <c:formatCode>0%</c:formatCode>
                <c:ptCount val="4"/>
                <c:pt idx="0">
                  <c:v>0.02</c:v>
                </c:pt>
                <c:pt idx="1">
                  <c:v>0.08</c:v>
                </c:pt>
                <c:pt idx="2">
                  <c:v>0.03</c:v>
                </c:pt>
                <c:pt idx="3">
                  <c:v>0.87</c:v>
                </c:pt>
              </c:numCache>
            </c:numRef>
          </c:val>
          <c:extLst xmlns:c16r2="http://schemas.microsoft.com/office/drawing/2015/06/chart">
            <c:ext xmlns:c16="http://schemas.microsoft.com/office/drawing/2014/chart" uri="{C3380CC4-5D6E-409C-BE32-E72D297353CC}">
              <c16:uniqueId val="{00000008-4BDC-4493-908C-1F1F67D0694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955617D-8C84-AF4C-AAEB-29B8DDF2D89D}" type="datetimeFigureOut">
              <a:rPr lang="en-US" smtClean="0"/>
              <a:t>9/30/15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1F9F576-102F-3347-8931-9E093DE6E384}" type="slidenum">
              <a:rPr lang="en-US" smtClean="0"/>
              <a:t>‹#›</a:t>
            </a:fld>
            <a:endParaRPr lang="en-US"/>
          </a:p>
        </p:txBody>
      </p:sp>
    </p:spTree>
    <p:extLst>
      <p:ext uri="{BB962C8B-B14F-4D97-AF65-F5344CB8AC3E}">
        <p14:creationId xmlns:p14="http://schemas.microsoft.com/office/powerpoint/2010/main" val="3133750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[16s] </a:t>
            </a:r>
            <a:r>
              <a:rPr lang="en-US" sz="1300" dirty="0"/>
              <a:t>Hi! I am Iulia and I am Machine Learning Engineer… I am </a:t>
            </a:r>
            <a:r>
              <a:rPr lang="en-US" sz="1300" dirty="0" err="1"/>
              <a:t>Călin</a:t>
            </a:r>
            <a:r>
              <a:rPr lang="en-US" sz="1300" dirty="0"/>
              <a:t> and I am Big Data Engineer. </a:t>
            </a:r>
            <a:endParaRPr lang="en-US" b="0" dirty="0" smtClean="0">
              <a:effectLst/>
            </a:endParaRPr>
          </a:p>
          <a:p>
            <a:pPr rtl="0"/>
            <a:r>
              <a:rPr lang="en-US" sz="1300" dirty="0"/>
              <a:t>For the following 16 minutes we will </a:t>
            </a:r>
            <a:r>
              <a:rPr lang="en-US" sz="1300" dirty="0" smtClean="0"/>
              <a:t>present</a:t>
            </a:r>
            <a:r>
              <a:rPr lang="en-US" sz="1300" dirty="0"/>
              <a:t> “How data science helps prevent churn at Avira, a 100-million user company”.</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a:t>
            </a:fld>
            <a:endParaRPr lang="en-US"/>
          </a:p>
        </p:txBody>
      </p:sp>
    </p:spTree>
    <p:extLst>
      <p:ext uri="{BB962C8B-B14F-4D97-AF65-F5344CB8AC3E}">
        <p14:creationId xmlns:p14="http://schemas.microsoft.com/office/powerpoint/2010/main" val="108606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1" dirty="0"/>
              <a:t>[36s] </a:t>
            </a:r>
            <a:r>
              <a:rPr lang="en-US" sz="1300" dirty="0"/>
              <a:t>Let’s assume that on 31st of March we had 100</a:t>
            </a:r>
            <a:r>
              <a:rPr lang="ro-RO" sz="1300" dirty="0"/>
              <a:t>0</a:t>
            </a:r>
            <a:r>
              <a:rPr lang="en-US" sz="1300" dirty="0"/>
              <a:t> active users. On this </a:t>
            </a:r>
            <a:r>
              <a:rPr lang="en-US" sz="1300" b="1" dirty="0"/>
              <a:t>user inactivity converge graphic</a:t>
            </a:r>
            <a:r>
              <a:rPr lang="en-US" sz="1300" dirty="0"/>
              <a:t> we can see that from those users between </a:t>
            </a:r>
            <a:r>
              <a:rPr lang="en-US" sz="1300" dirty="0" smtClean="0"/>
              <a:t>the</a:t>
            </a:r>
            <a:r>
              <a:rPr lang="en-US" sz="1300" baseline="0" dirty="0" smtClean="0"/>
              <a:t> </a:t>
            </a:r>
            <a:r>
              <a:rPr lang="en-US" sz="1300" dirty="0" smtClean="0"/>
              <a:t>1st </a:t>
            </a:r>
            <a:r>
              <a:rPr lang="en-US" sz="1300" dirty="0"/>
              <a:t>and </a:t>
            </a:r>
            <a:r>
              <a:rPr lang="ro-RO" sz="1300" dirty="0"/>
              <a:t>the </a:t>
            </a:r>
            <a:r>
              <a:rPr lang="en-US" sz="1300" dirty="0"/>
              <a:t>10th of </a:t>
            </a:r>
            <a:r>
              <a:rPr lang="en-US" sz="1300" dirty="0" smtClean="0"/>
              <a:t>April, </a:t>
            </a:r>
            <a:r>
              <a:rPr lang="ro-RO" sz="1300" dirty="0" smtClean="0"/>
              <a:t>31</a:t>
            </a:r>
            <a:r>
              <a:rPr lang="en-US" sz="1300" dirty="0" smtClean="0"/>
              <a:t> users </a:t>
            </a:r>
            <a:r>
              <a:rPr lang="en-US" sz="1300" dirty="0"/>
              <a:t>were inactive. Between the 1sth and </a:t>
            </a:r>
            <a:r>
              <a:rPr lang="ro-RO" sz="1300" dirty="0"/>
              <a:t>the </a:t>
            </a:r>
            <a:r>
              <a:rPr lang="en-US" sz="1300" dirty="0"/>
              <a:t>20th of April </a:t>
            </a:r>
            <a:r>
              <a:rPr lang="en-US" sz="1300" dirty="0" smtClean="0"/>
              <a:t>the</a:t>
            </a:r>
            <a:r>
              <a:rPr lang="en-US" sz="1300" baseline="0" dirty="0" smtClean="0"/>
              <a:t> number of </a:t>
            </a:r>
            <a:r>
              <a:rPr lang="en-US" sz="1300" dirty="0" smtClean="0"/>
              <a:t>inactive users</a:t>
            </a:r>
            <a:r>
              <a:rPr lang="en-US" sz="1300" baseline="0" dirty="0" smtClean="0"/>
              <a:t> goes down to 18</a:t>
            </a:r>
            <a:r>
              <a:rPr lang="en-US" sz="1300" dirty="0" smtClean="0"/>
              <a:t>. </a:t>
            </a:r>
            <a:r>
              <a:rPr lang="en-US" sz="1300" dirty="0"/>
              <a:t>By </a:t>
            </a:r>
            <a:r>
              <a:rPr lang="en-US" sz="1300" dirty="0" smtClean="0"/>
              <a:t>further extending </a:t>
            </a:r>
            <a:r>
              <a:rPr lang="en-US" sz="1300" dirty="0"/>
              <a:t>the interval until the end of the month the number decreases to </a:t>
            </a:r>
            <a:r>
              <a:rPr lang="en-US" sz="1300" dirty="0" smtClean="0"/>
              <a:t>10 </a:t>
            </a:r>
            <a:r>
              <a:rPr lang="en-US" sz="1300" dirty="0"/>
              <a:t>and becomes stable. So there is no reason to extend the timespan further, 30 days </a:t>
            </a:r>
            <a:r>
              <a:rPr lang="en-US" sz="1300" dirty="0" smtClean="0"/>
              <a:t>of inactivity are accurate</a:t>
            </a:r>
            <a:r>
              <a:rPr lang="en-US" sz="1300" baseline="0" dirty="0" smtClean="0"/>
              <a:t> enough</a:t>
            </a:r>
            <a:r>
              <a:rPr lang="en-US" sz="1300" dirty="0" smtClean="0"/>
              <a:t>.</a:t>
            </a:r>
            <a:endParaRPr lang="en-US" dirty="0"/>
          </a:p>
        </p:txBody>
      </p:sp>
      <p:sp>
        <p:nvSpPr>
          <p:cNvPr id="4" name="Slide Number Placeholder 3"/>
          <p:cNvSpPr>
            <a:spLocks noGrp="1"/>
          </p:cNvSpPr>
          <p:nvPr>
            <p:ph type="sldNum" sz="quarter" idx="10"/>
          </p:nvPr>
        </p:nvSpPr>
        <p:spPr/>
        <p:txBody>
          <a:bodyPr/>
          <a:lstStyle/>
          <a:p>
            <a:fld id="{21F9F576-102F-3347-8931-9E093DE6E384}" type="slidenum">
              <a:rPr lang="en-US" smtClean="0"/>
              <a:t>10</a:t>
            </a:fld>
            <a:endParaRPr lang="en-US" dirty="0"/>
          </a:p>
        </p:txBody>
      </p:sp>
    </p:spTree>
    <p:extLst>
      <p:ext uri="{BB962C8B-B14F-4D97-AF65-F5344CB8AC3E}">
        <p14:creationId xmlns:p14="http://schemas.microsoft.com/office/powerpoint/2010/main" val="21954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[29s] </a:t>
            </a:r>
            <a:r>
              <a:rPr lang="en-US" sz="1300" dirty="0"/>
              <a:t>In order to deliver the churn value as fast as the one calculated from uninstall events and </a:t>
            </a:r>
            <a:r>
              <a:rPr lang="en-US" sz="1300" b="1" dirty="0"/>
              <a:t>almost</a:t>
            </a:r>
            <a:r>
              <a:rPr lang="en-US" sz="1300" dirty="0"/>
              <a:t> as accurate as the one from user inactivity you can </a:t>
            </a:r>
            <a:r>
              <a:rPr lang="en-US" sz="1300" dirty="0" smtClean="0"/>
              <a:t>do a </a:t>
            </a:r>
            <a:r>
              <a:rPr lang="en-US" sz="1300" b="1" dirty="0" smtClean="0"/>
              <a:t>forecast</a:t>
            </a:r>
            <a:r>
              <a:rPr lang="en-US" sz="1300" dirty="0" smtClean="0"/>
              <a:t>, </a:t>
            </a:r>
            <a:r>
              <a:rPr lang="en-US" sz="1300" dirty="0"/>
              <a:t>which uses the </a:t>
            </a:r>
            <a:r>
              <a:rPr lang="en-US" sz="1300" b="1" dirty="0"/>
              <a:t>number of uninstall events as predictor</a:t>
            </a:r>
            <a:r>
              <a:rPr lang="en-US" sz="1300" dirty="0"/>
              <a:t>, represented by </a:t>
            </a:r>
            <a:r>
              <a:rPr lang="ro-RO" sz="1300" dirty="0" smtClean="0"/>
              <a:t>red </a:t>
            </a:r>
            <a:r>
              <a:rPr lang="en-US" sz="1300" dirty="0"/>
              <a:t>bars</a:t>
            </a:r>
            <a:r>
              <a:rPr lang="en-US" sz="1300" b="1" dirty="0"/>
              <a:t> </a:t>
            </a:r>
            <a:r>
              <a:rPr lang="en-US" sz="1300" dirty="0"/>
              <a:t>and the </a:t>
            </a:r>
            <a:r>
              <a:rPr lang="en-US" sz="1300" b="1" dirty="0"/>
              <a:t>number of inactive users as outcome</a:t>
            </a:r>
            <a:r>
              <a:rPr lang="en-US" sz="1300" dirty="0"/>
              <a:t> - the </a:t>
            </a:r>
            <a:r>
              <a:rPr lang="ro-RO" sz="1300" dirty="0"/>
              <a:t>black</a:t>
            </a:r>
            <a:r>
              <a:rPr lang="en-US" sz="1300" dirty="0"/>
              <a:t> bars. </a:t>
            </a:r>
            <a:endParaRPr lang="en-US" b="0" dirty="0" smtClean="0">
              <a:effectLst/>
            </a:endParaRPr>
          </a:p>
          <a:p>
            <a:r>
              <a:rPr lang="en-US" sz="1300" dirty="0"/>
              <a:t>For the last month the number of inactive users is not known yet, but can be </a:t>
            </a:r>
            <a:r>
              <a:rPr lang="en-US" sz="1300" b="1" dirty="0"/>
              <a:t>estimated</a:t>
            </a:r>
            <a:r>
              <a:rPr lang="en-US" sz="1300" dirty="0"/>
              <a:t> from the most recent red bar. </a:t>
            </a:r>
            <a:r>
              <a:rPr lang="en-US" sz="1300" dirty="0" smtClean="0"/>
              <a:t>The</a:t>
            </a:r>
            <a:r>
              <a:rPr lang="en-US" sz="1300" baseline="0" dirty="0" smtClean="0"/>
              <a:t> estimation</a:t>
            </a:r>
            <a:r>
              <a:rPr lang="en-US" sz="1300" dirty="0" smtClean="0"/>
              <a:t> </a:t>
            </a:r>
            <a:r>
              <a:rPr lang="en-US" sz="1300" dirty="0"/>
              <a:t>is the </a:t>
            </a:r>
            <a:r>
              <a:rPr lang="ro-RO" sz="1300" dirty="0"/>
              <a:t>orange </a:t>
            </a:r>
            <a:r>
              <a:rPr lang="en-US" sz="1300" dirty="0"/>
              <a:t>bar. </a:t>
            </a:r>
            <a:endParaRPr lang="en-US" dirty="0"/>
          </a:p>
        </p:txBody>
      </p:sp>
      <p:sp>
        <p:nvSpPr>
          <p:cNvPr id="4" name="Slide Number Placeholder 3"/>
          <p:cNvSpPr>
            <a:spLocks noGrp="1"/>
          </p:cNvSpPr>
          <p:nvPr>
            <p:ph type="sldNum" sz="quarter" idx="10"/>
          </p:nvPr>
        </p:nvSpPr>
        <p:spPr/>
        <p:txBody>
          <a:bodyPr/>
          <a:lstStyle/>
          <a:p>
            <a:fld id="{21F9F576-102F-3347-8931-9E093DE6E384}" type="slidenum">
              <a:rPr lang="en-US" smtClean="0"/>
              <a:t>11</a:t>
            </a:fld>
            <a:endParaRPr lang="en-US" dirty="0"/>
          </a:p>
        </p:txBody>
      </p:sp>
    </p:spTree>
    <p:extLst>
      <p:ext uri="{BB962C8B-B14F-4D97-AF65-F5344CB8AC3E}">
        <p14:creationId xmlns:p14="http://schemas.microsoft.com/office/powerpoint/2010/main" val="103031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[38s] </a:t>
            </a:r>
            <a:r>
              <a:rPr lang="en-US" sz="1300" dirty="0"/>
              <a:t>It is very important to know how long it takes for users to become </a:t>
            </a:r>
            <a:r>
              <a:rPr lang="en-US" sz="1300" b="1" dirty="0"/>
              <a:t>loyal</a:t>
            </a:r>
            <a:r>
              <a:rPr lang="en-US" sz="1300" dirty="0"/>
              <a:t>. That is why we track a group of users from the time they install until the time they uninstall to see when it is more likely for them to churn.</a:t>
            </a:r>
            <a:endParaRPr lang="en-US" b="0" dirty="0" smtClean="0">
              <a:effectLst/>
            </a:endParaRPr>
          </a:p>
          <a:p>
            <a:pPr rtl="0"/>
            <a:r>
              <a:rPr lang="en-US" sz="1300" dirty="0"/>
              <a:t>Look at this analysis. The x axis represent the months, for which we follow users and the y axis represents the percentage of users that are still with us after that period. As you can see, after 6 </a:t>
            </a:r>
            <a:r>
              <a:rPr lang="en-US" sz="1300" dirty="0" smtClean="0"/>
              <a:t>months, in January</a:t>
            </a:r>
            <a:r>
              <a:rPr lang="en-US" sz="1300" baseline="0" dirty="0" smtClean="0"/>
              <a:t> 2015,</a:t>
            </a:r>
            <a:r>
              <a:rPr lang="en-US" sz="1300" dirty="0" smtClean="0"/>
              <a:t> </a:t>
            </a:r>
            <a:r>
              <a:rPr lang="en-US" sz="1300" dirty="0"/>
              <a:t>60% of the initial </a:t>
            </a:r>
            <a:r>
              <a:rPr lang="en-US" sz="1300" dirty="0" smtClean="0"/>
              <a:t>users, from</a:t>
            </a:r>
            <a:r>
              <a:rPr lang="en-US" sz="1300" baseline="0" dirty="0" smtClean="0"/>
              <a:t> July 2014, </a:t>
            </a:r>
            <a:r>
              <a:rPr lang="en-US" sz="1300" dirty="0" smtClean="0"/>
              <a:t>remain </a:t>
            </a:r>
            <a:r>
              <a:rPr lang="en-US" sz="1300" dirty="0"/>
              <a:t>faithful. This does not change significantly for the following months. </a:t>
            </a:r>
            <a:endParaRPr lang="en-US" b="0" dirty="0" smtClean="0">
              <a:effectLst/>
            </a:endParaRPr>
          </a:p>
          <a:p>
            <a:pPr rtl="0"/>
            <a:r>
              <a:rPr lang="en-US" b="0" dirty="0" smtClean="0">
                <a:effectLst/>
              </a:rPr>
              <a:t/>
            </a:r>
            <a:br>
              <a:rPr lang="en-US" b="0" dirty="0" smtClean="0">
                <a:effectLst/>
              </a:rPr>
            </a:br>
            <a:r>
              <a:rPr lang="en-US" sz="1300" dirty="0"/>
              <a:t>However, the remaining 40% of the initial users, are not loyal. Let’s see what we can find out about them.</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12</a:t>
            </a:fld>
            <a:endParaRPr lang="en-US" dirty="0"/>
          </a:p>
        </p:txBody>
      </p:sp>
    </p:spTree>
    <p:extLst>
      <p:ext uri="{BB962C8B-B14F-4D97-AF65-F5344CB8AC3E}">
        <p14:creationId xmlns:p14="http://schemas.microsoft.com/office/powerpoint/2010/main" val="58050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[14 s] </a:t>
            </a:r>
            <a:r>
              <a:rPr lang="en-US" sz="1300" dirty="0"/>
              <a:t>In order to </a:t>
            </a:r>
            <a:r>
              <a:rPr lang="en-US" sz="1300" dirty="0" smtClean="0"/>
              <a:t>investigate churn, </a:t>
            </a:r>
            <a:r>
              <a:rPr lang="en-US" sz="1300" dirty="0"/>
              <a:t>you first need to know </a:t>
            </a:r>
            <a:r>
              <a:rPr lang="en-US" sz="1300" dirty="0" smtClean="0"/>
              <a:t>the users. </a:t>
            </a:r>
            <a:r>
              <a:rPr lang="en-US" sz="1300" dirty="0"/>
              <a:t>Information like what kind of </a:t>
            </a:r>
            <a:r>
              <a:rPr lang="en-US" sz="1300" b="1" dirty="0"/>
              <a:t>devices</a:t>
            </a:r>
            <a:r>
              <a:rPr lang="en-US" sz="1300" dirty="0"/>
              <a:t> </a:t>
            </a:r>
            <a:r>
              <a:rPr lang="en-US" sz="1300" dirty="0" smtClean="0"/>
              <a:t>the user owns, </a:t>
            </a:r>
            <a:r>
              <a:rPr lang="en-US" sz="1300" dirty="0"/>
              <a:t>how </a:t>
            </a:r>
            <a:r>
              <a:rPr lang="en-US" sz="1300" dirty="0" smtClean="0"/>
              <a:t>he </a:t>
            </a:r>
            <a:r>
              <a:rPr lang="en-US" sz="1300" b="1" dirty="0" smtClean="0"/>
              <a:t>interacts</a:t>
            </a:r>
            <a:r>
              <a:rPr lang="en-US" sz="1300" dirty="0" smtClean="0"/>
              <a:t> </a:t>
            </a:r>
            <a:r>
              <a:rPr lang="en-US" sz="1300" dirty="0"/>
              <a:t>with the product, how </a:t>
            </a:r>
            <a:r>
              <a:rPr lang="en-US" sz="1300" b="1" dirty="0"/>
              <a:t>tech-savvy</a:t>
            </a:r>
            <a:r>
              <a:rPr lang="en-US" sz="1300" dirty="0"/>
              <a:t> </a:t>
            </a:r>
            <a:r>
              <a:rPr lang="en-US" sz="1300" dirty="0" smtClean="0"/>
              <a:t>he is, </a:t>
            </a:r>
            <a:r>
              <a:rPr lang="en-US" sz="1300" dirty="0"/>
              <a:t>whether </a:t>
            </a:r>
            <a:r>
              <a:rPr lang="en-US" sz="1300" dirty="0" smtClean="0"/>
              <a:t>he </a:t>
            </a:r>
            <a:r>
              <a:rPr lang="en-US" sz="1300" dirty="0"/>
              <a:t>is a </a:t>
            </a:r>
            <a:r>
              <a:rPr lang="en-US" sz="1300" b="1" dirty="0"/>
              <a:t>professional</a:t>
            </a:r>
            <a:r>
              <a:rPr lang="en-US" sz="1300" dirty="0"/>
              <a:t> or a </a:t>
            </a:r>
            <a:r>
              <a:rPr lang="en-US" sz="1300" b="1" dirty="0"/>
              <a:t>home</a:t>
            </a:r>
            <a:r>
              <a:rPr lang="en-US" sz="1300" dirty="0"/>
              <a:t> </a:t>
            </a:r>
            <a:r>
              <a:rPr lang="en-US" sz="1300" dirty="0" smtClean="0"/>
              <a:t>user, what errors</a:t>
            </a:r>
            <a:r>
              <a:rPr lang="en-US" sz="1300" baseline="0" dirty="0" smtClean="0"/>
              <a:t> he encounters</a:t>
            </a:r>
            <a:r>
              <a:rPr lang="en-US" sz="1300" dirty="0" smtClean="0"/>
              <a:t> </a:t>
            </a:r>
            <a:r>
              <a:rPr lang="en-US" sz="1300" dirty="0"/>
              <a:t>will always come in handy. Therefore, we gather all the relevant information about our users and process </a:t>
            </a:r>
            <a:r>
              <a:rPr lang="en-US" sz="1300" dirty="0" smtClean="0"/>
              <a:t>it to </a:t>
            </a:r>
            <a:r>
              <a:rPr lang="en-US" sz="1300" dirty="0"/>
              <a:t>create a </a:t>
            </a:r>
            <a:r>
              <a:rPr lang="en-US" sz="1300" b="1" dirty="0"/>
              <a:t>user profile</a:t>
            </a:r>
            <a:r>
              <a:rPr lang="en-US" sz="1300" dirty="0"/>
              <a:t> database. </a:t>
            </a:r>
            <a:endParaRPr lang="en-US" b="0" dirty="0" smtClean="0">
              <a:effectLst/>
            </a:endParaRPr>
          </a:p>
          <a:p>
            <a:pPr rtl="0"/>
            <a:r>
              <a:rPr lang="en-US" b="0" dirty="0" smtClean="0">
                <a:effectLst/>
              </a:rPr>
              <a:t/>
            </a:r>
            <a:br>
              <a:rPr lang="en-US" b="0" dirty="0" smtClean="0">
                <a:effectLst/>
              </a:rPr>
            </a:br>
            <a:r>
              <a:rPr lang="en-US" sz="1300" dirty="0"/>
              <a:t>From all these users…</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13</a:t>
            </a:fld>
            <a:endParaRPr lang="en-US" dirty="0"/>
          </a:p>
        </p:txBody>
      </p:sp>
    </p:spTree>
    <p:extLst>
      <p:ext uri="{BB962C8B-B14F-4D97-AF65-F5344CB8AC3E}">
        <p14:creationId xmlns:p14="http://schemas.microsoft.com/office/powerpoint/2010/main" val="428903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[5 s] </a:t>
            </a:r>
            <a:r>
              <a:rPr lang="en-US" sz="1300" dirty="0"/>
              <a:t>… we know how many of them churned in a particular timespan. </a:t>
            </a:r>
            <a:r>
              <a:rPr lang="en-US" sz="1300" dirty="0" smtClean="0"/>
              <a:t>Some of them </a:t>
            </a:r>
            <a:r>
              <a:rPr lang="en-US" sz="1300" dirty="0"/>
              <a:t>give </a:t>
            </a:r>
            <a:r>
              <a:rPr lang="en-US" sz="1300" dirty="0" smtClean="0"/>
              <a:t>feedback….</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14</a:t>
            </a:fld>
            <a:endParaRPr lang="en-US" dirty="0"/>
          </a:p>
        </p:txBody>
      </p:sp>
    </p:spTree>
    <p:extLst>
      <p:ext uri="{BB962C8B-B14F-4D97-AF65-F5344CB8AC3E}">
        <p14:creationId xmlns:p14="http://schemas.microsoft.com/office/powerpoint/2010/main" val="61790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[17 s]</a:t>
            </a:r>
            <a:r>
              <a:rPr lang="ro-RO" sz="1300" b="1" i="1" dirty="0"/>
              <a:t> </a:t>
            </a:r>
            <a:r>
              <a:rPr lang="en-US" sz="1300" b="0" i="0" dirty="0" smtClean="0"/>
              <a:t>…</a:t>
            </a:r>
            <a:r>
              <a:rPr lang="en-US" sz="1300" dirty="0" smtClean="0"/>
              <a:t> </a:t>
            </a:r>
            <a:r>
              <a:rPr lang="en-US" sz="1300" dirty="0"/>
              <a:t>in our case </a:t>
            </a:r>
            <a:r>
              <a:rPr lang="en-US" sz="1300" b="1" dirty="0" smtClean="0"/>
              <a:t>1</a:t>
            </a:r>
            <a:r>
              <a:rPr lang="en-US" sz="1300" b="1" dirty="0"/>
              <a:t>%</a:t>
            </a:r>
            <a:r>
              <a:rPr lang="en-US" sz="1300" dirty="0"/>
              <a:t>, accept to complete an </a:t>
            </a:r>
            <a:r>
              <a:rPr lang="en-US" sz="1300" b="1" dirty="0"/>
              <a:t>uninstall survey</a:t>
            </a:r>
            <a:r>
              <a:rPr lang="en-US" sz="1300" dirty="0"/>
              <a:t>, which helps us to find out which are the churn reasons, like </a:t>
            </a:r>
            <a:r>
              <a:rPr lang="en-US" sz="1300" i="1" dirty="0"/>
              <a:t>errors</a:t>
            </a:r>
            <a:r>
              <a:rPr lang="en-US" sz="1300" dirty="0"/>
              <a:t>, </a:t>
            </a:r>
            <a:r>
              <a:rPr lang="en-US" sz="1300" i="1" dirty="0"/>
              <a:t>bad user experience</a:t>
            </a:r>
            <a:r>
              <a:rPr lang="en-US" sz="1300" dirty="0"/>
              <a:t>, </a:t>
            </a:r>
            <a:r>
              <a:rPr lang="en-US" sz="1300" i="1" dirty="0"/>
              <a:t>lack of features</a:t>
            </a:r>
            <a:r>
              <a:rPr lang="en-US" sz="1300" dirty="0"/>
              <a:t> or poor </a:t>
            </a:r>
            <a:r>
              <a:rPr lang="en-US" sz="1300" i="1" dirty="0"/>
              <a:t>performance</a:t>
            </a:r>
            <a:r>
              <a:rPr lang="en-US" sz="1300" dirty="0"/>
              <a:t>.</a:t>
            </a:r>
            <a:endParaRPr lang="en-US" b="0" dirty="0" smtClean="0">
              <a:effectLst/>
            </a:endParaRPr>
          </a:p>
          <a:p>
            <a:pPr rtl="0"/>
            <a:r>
              <a:rPr lang="en-US" b="0" dirty="0" smtClean="0">
                <a:effectLst/>
              </a:rPr>
              <a:t/>
            </a:r>
            <a:br>
              <a:rPr lang="en-US" b="0" dirty="0" smtClean="0">
                <a:effectLst/>
              </a:rPr>
            </a:br>
            <a:r>
              <a:rPr lang="en-US" sz="1300" dirty="0"/>
              <a:t>Uninstall surveys are about the </a:t>
            </a:r>
            <a:r>
              <a:rPr lang="en-US" sz="1300" b="1" dirty="0"/>
              <a:t>past</a:t>
            </a:r>
            <a:r>
              <a:rPr lang="en-US" sz="1300" dirty="0"/>
              <a:t> and there </a:t>
            </a:r>
            <a:r>
              <a:rPr lang="en-US" sz="1300" dirty="0" smtClean="0"/>
              <a:t>is not much you </a:t>
            </a:r>
            <a:r>
              <a:rPr lang="en-US" sz="1300" dirty="0"/>
              <a:t>can do for those users, they already left...</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15</a:t>
            </a:fld>
            <a:endParaRPr lang="en-US" dirty="0"/>
          </a:p>
        </p:txBody>
      </p:sp>
    </p:spTree>
    <p:extLst>
      <p:ext uri="{BB962C8B-B14F-4D97-AF65-F5344CB8AC3E}">
        <p14:creationId xmlns:p14="http://schemas.microsoft.com/office/powerpoint/2010/main" val="1412277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[20 s] </a:t>
            </a:r>
            <a:r>
              <a:rPr lang="en-US" sz="1300" dirty="0"/>
              <a:t>… For this reason we also deploy </a:t>
            </a:r>
            <a:r>
              <a:rPr lang="en-US" sz="1300" b="1" dirty="0"/>
              <a:t>lifecycle surveys</a:t>
            </a:r>
            <a:r>
              <a:rPr lang="en-US" sz="1300" dirty="0"/>
              <a:t> to get insights about the </a:t>
            </a:r>
            <a:r>
              <a:rPr lang="en-US" sz="1300" b="1" dirty="0"/>
              <a:t>present</a:t>
            </a:r>
            <a:r>
              <a:rPr lang="en-US" sz="1300" dirty="0"/>
              <a:t>, in which users have the chance to give </a:t>
            </a:r>
            <a:r>
              <a:rPr lang="en-US" sz="1300" b="1" dirty="0"/>
              <a:t>feedback</a:t>
            </a:r>
            <a:r>
              <a:rPr lang="en-US" sz="1300" dirty="0"/>
              <a:t> a few weeks after they install the product. With the </a:t>
            </a:r>
            <a:r>
              <a:rPr lang="en-US" sz="1300" b="1" dirty="0"/>
              <a:t>insights</a:t>
            </a:r>
            <a:r>
              <a:rPr lang="en-US" sz="1300" dirty="0"/>
              <a:t> gathered from uninstall </a:t>
            </a:r>
            <a:r>
              <a:rPr lang="en-US" sz="1300" dirty="0" smtClean="0"/>
              <a:t>surveys, </a:t>
            </a:r>
            <a:r>
              <a:rPr lang="en-US" sz="1300" dirty="0"/>
              <a:t>you should now know exactly what to ask.</a:t>
            </a:r>
            <a:endParaRPr lang="en-US" b="0" dirty="0" smtClean="0">
              <a:effectLst/>
            </a:endParaRPr>
          </a:p>
          <a:p>
            <a:pPr rtl="0"/>
            <a:r>
              <a:rPr lang="en-US" b="0" dirty="0" smtClean="0">
                <a:effectLst/>
              </a:rPr>
              <a:t/>
            </a:r>
            <a:br>
              <a:rPr lang="en-US" b="0" dirty="0" smtClean="0">
                <a:effectLst/>
              </a:rPr>
            </a:br>
            <a:r>
              <a:rPr lang="en-US" sz="1300" dirty="0"/>
              <a:t>Alternatively, you can take an indirect approach and do a </a:t>
            </a:r>
            <a:r>
              <a:rPr lang="en-US" sz="1300" b="1" dirty="0"/>
              <a:t>market research</a:t>
            </a:r>
            <a:r>
              <a:rPr lang="en-US" sz="1300" dirty="0"/>
              <a:t>. In our case, this helped us to learn that the loss of popularity for desktop antiviruses is a general trend on the market and it is not a problem only Avira is </a:t>
            </a:r>
            <a:r>
              <a:rPr lang="en-US" sz="1300" dirty="0" smtClean="0"/>
              <a:t>facing,</a:t>
            </a:r>
            <a:r>
              <a:rPr lang="en-US" sz="1300" baseline="0" dirty="0" smtClean="0"/>
              <a:t> that’s why our company also has an antivirus for mobile devices.</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16</a:t>
            </a:fld>
            <a:endParaRPr lang="en-US" dirty="0"/>
          </a:p>
        </p:txBody>
      </p:sp>
    </p:spTree>
    <p:extLst>
      <p:ext uri="{BB962C8B-B14F-4D97-AF65-F5344CB8AC3E}">
        <p14:creationId xmlns:p14="http://schemas.microsoft.com/office/powerpoint/2010/main" val="203366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[18 s] </a:t>
            </a:r>
            <a:r>
              <a:rPr lang="en-US" sz="1300" dirty="0"/>
              <a:t>The first thing to do once you have feedback is to split </a:t>
            </a:r>
            <a:r>
              <a:rPr lang="en-US" sz="1300" b="1" dirty="0"/>
              <a:t>negative</a:t>
            </a:r>
            <a:r>
              <a:rPr lang="en-US" sz="1300" dirty="0"/>
              <a:t> from </a:t>
            </a:r>
            <a:r>
              <a:rPr lang="en-US" sz="1300" b="1" dirty="0"/>
              <a:t>positive</a:t>
            </a:r>
            <a:r>
              <a:rPr lang="en-US" sz="1300" dirty="0"/>
              <a:t> reviews by using a </a:t>
            </a:r>
            <a:r>
              <a:rPr lang="en-US" sz="1300" b="1" dirty="0"/>
              <a:t>sentiment analysis</a:t>
            </a:r>
            <a:r>
              <a:rPr lang="en-US" sz="1300" dirty="0"/>
              <a:t> tool. While negative reviews come from </a:t>
            </a:r>
            <a:r>
              <a:rPr lang="en-US" sz="1300" b="1" dirty="0"/>
              <a:t>dissatisfied</a:t>
            </a:r>
            <a:r>
              <a:rPr lang="en-US" sz="1300" dirty="0"/>
              <a:t> users, positive reviewers were usually satisfied, but had to uninstall for </a:t>
            </a:r>
            <a:r>
              <a:rPr lang="en-US" sz="1300" b="1" dirty="0"/>
              <a:t>some reason</a:t>
            </a:r>
            <a:r>
              <a:rPr lang="en-US" sz="1300" dirty="0"/>
              <a:t>, such as reinstallation of the </a:t>
            </a:r>
            <a:r>
              <a:rPr lang="en-US" sz="1300" dirty="0" smtClean="0"/>
              <a:t>operating system.</a:t>
            </a:r>
            <a:endParaRPr lang="en-US" b="0" dirty="0" smtClean="0">
              <a:effectLst/>
            </a:endParaRPr>
          </a:p>
          <a:p>
            <a:pPr rtl="0"/>
            <a:r>
              <a:rPr lang="en-US" b="0" dirty="0" smtClean="0">
                <a:effectLst/>
              </a:rPr>
              <a:t/>
            </a:r>
            <a:br>
              <a:rPr lang="en-US" b="0" dirty="0" smtClean="0">
                <a:effectLst/>
              </a:rPr>
            </a:br>
            <a:r>
              <a:rPr lang="en-US" sz="1300" dirty="0"/>
              <a:t>The most common approach is to use a words ontology with sentiment values for the classification. But if you like to play hard, neural networks should do the job.</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17</a:t>
            </a:fld>
            <a:endParaRPr lang="en-US" dirty="0"/>
          </a:p>
        </p:txBody>
      </p:sp>
    </p:spTree>
    <p:extLst>
      <p:ext uri="{BB962C8B-B14F-4D97-AF65-F5344CB8AC3E}">
        <p14:creationId xmlns:p14="http://schemas.microsoft.com/office/powerpoint/2010/main" val="476564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[21 s] </a:t>
            </a:r>
            <a:r>
              <a:rPr lang="en-US" sz="1300" dirty="0"/>
              <a:t>Negative reviews are now used to extract possible churn reasons by using a </a:t>
            </a:r>
            <a:r>
              <a:rPr lang="en-US" sz="1300" b="1" dirty="0"/>
              <a:t>topic detection</a:t>
            </a:r>
            <a:r>
              <a:rPr lang="en-US" sz="1300" dirty="0"/>
              <a:t> tool. </a:t>
            </a:r>
            <a:r>
              <a:rPr lang="en-US" sz="1300" dirty="0" smtClean="0"/>
              <a:t>To do this we used two simple </a:t>
            </a:r>
            <a:r>
              <a:rPr lang="en-US" sz="1300" dirty="0"/>
              <a:t>unsupervised </a:t>
            </a:r>
            <a:r>
              <a:rPr lang="en-US" sz="1300" dirty="0" smtClean="0"/>
              <a:t>methods.</a:t>
            </a:r>
            <a:r>
              <a:rPr lang="en-US" sz="1300" baseline="0" dirty="0" smtClean="0"/>
              <a:t> One is </a:t>
            </a:r>
            <a:r>
              <a:rPr lang="en-US" sz="1300" i="1" dirty="0" smtClean="0"/>
              <a:t>n-grams</a:t>
            </a:r>
            <a:r>
              <a:rPr lang="en-US" sz="1300" dirty="0" smtClean="0"/>
              <a:t> for</a:t>
            </a:r>
            <a:r>
              <a:rPr lang="en-US" sz="1300" baseline="0" dirty="0" smtClean="0"/>
              <a:t> which we used Apache </a:t>
            </a:r>
            <a:r>
              <a:rPr lang="en-US" sz="1300" i="1" dirty="0" smtClean="0"/>
              <a:t>Hive</a:t>
            </a:r>
            <a:r>
              <a:rPr lang="en-US" sz="1300" i="0" baseline="0" dirty="0"/>
              <a:t> </a:t>
            </a:r>
            <a:r>
              <a:rPr lang="en-US" sz="1300" i="0" baseline="0" dirty="0" smtClean="0"/>
              <a:t>and the other is</a:t>
            </a:r>
            <a:r>
              <a:rPr lang="en-US" sz="1300" dirty="0" smtClean="0"/>
              <a:t> </a:t>
            </a:r>
            <a:r>
              <a:rPr lang="en-US" sz="1300" i="1" dirty="0" smtClean="0"/>
              <a:t>frequent </a:t>
            </a:r>
            <a:r>
              <a:rPr lang="en-US" sz="1300" i="1" dirty="0"/>
              <a:t>item </a:t>
            </a:r>
            <a:r>
              <a:rPr lang="en-US" sz="1300" i="1" dirty="0" smtClean="0"/>
              <a:t>sets</a:t>
            </a:r>
            <a:r>
              <a:rPr lang="en-US" sz="1300" i="0" dirty="0" smtClean="0"/>
              <a:t>,</a:t>
            </a:r>
            <a:r>
              <a:rPr lang="en-US" sz="1300" i="0" baseline="0" dirty="0" smtClean="0"/>
              <a:t> for which we used </a:t>
            </a:r>
            <a:r>
              <a:rPr lang="en-US" sz="1300" i="1" dirty="0" smtClean="0"/>
              <a:t>Spark </a:t>
            </a:r>
            <a:r>
              <a:rPr lang="en-US" sz="1300" i="1" dirty="0" err="1" smtClean="0"/>
              <a:t>MLlib</a:t>
            </a:r>
            <a:r>
              <a:rPr lang="en-US" sz="1300" i="0" dirty="0" err="1" smtClean="0"/>
              <a:t>’s</a:t>
            </a:r>
            <a:r>
              <a:rPr lang="en-US" sz="1300" i="0" dirty="0" smtClean="0"/>
              <a:t> FP-growth algorithm.</a:t>
            </a:r>
          </a:p>
          <a:p>
            <a:pPr rtl="0"/>
            <a:endParaRPr lang="en-US" sz="1300" i="0" dirty="0" smtClean="0"/>
          </a:p>
          <a:p>
            <a:pPr rtl="0"/>
            <a:r>
              <a:rPr lang="en-US" sz="1300" dirty="0" smtClean="0"/>
              <a:t>While </a:t>
            </a:r>
            <a:r>
              <a:rPr lang="en-US" sz="1300" dirty="0"/>
              <a:t>a supervised ML algorithm will be more accurate in </a:t>
            </a:r>
            <a:r>
              <a:rPr lang="en-US" sz="1300" dirty="0" smtClean="0"/>
              <a:t>classification, </a:t>
            </a:r>
            <a:r>
              <a:rPr lang="en-US" sz="1300" dirty="0"/>
              <a:t>in </a:t>
            </a:r>
            <a:r>
              <a:rPr lang="en-US" sz="1300" dirty="0" smtClean="0"/>
              <a:t>survey analysis </a:t>
            </a:r>
            <a:r>
              <a:rPr lang="en-US" sz="1300" dirty="0"/>
              <a:t>we want to be able to find new churn reasons as they appear, and not wait to have a significant classified training set.</a:t>
            </a:r>
            <a:endParaRPr lang="en-US" b="0" dirty="0" smtClean="0">
              <a:effectLst/>
            </a:endParaRPr>
          </a:p>
          <a:p>
            <a:pPr rtl="0"/>
            <a:r>
              <a:rPr lang="en-US" b="0" dirty="0" smtClean="0">
                <a:effectLst/>
              </a:rPr>
              <a:t/>
            </a:r>
            <a:br>
              <a:rPr lang="en-US" b="0" dirty="0" smtClean="0">
                <a:effectLst/>
              </a:rPr>
            </a:br>
            <a:r>
              <a:rPr lang="en-US" sz="1300" dirty="0" smtClean="0"/>
              <a:t>But mind the pitfalls, </a:t>
            </a:r>
            <a:r>
              <a:rPr lang="en-US" sz="1300" b="1" dirty="0"/>
              <a:t>some insights might be misleading</a:t>
            </a:r>
            <a:r>
              <a:rPr lang="en-US" sz="1300" dirty="0"/>
              <a:t>. After all, users are subjective and sometimes don’t know </a:t>
            </a:r>
            <a:r>
              <a:rPr lang="en-US" sz="1300" b="1" dirty="0"/>
              <a:t>how to express what they want</a:t>
            </a:r>
            <a:r>
              <a:rPr lang="en-US" sz="1300" dirty="0"/>
              <a:t> or </a:t>
            </a:r>
            <a:r>
              <a:rPr lang="en-US" sz="1300" b="1" dirty="0"/>
              <a:t>what’s the problem</a:t>
            </a:r>
            <a:r>
              <a:rPr lang="en-US" sz="1300" dirty="0"/>
              <a:t>.</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18</a:t>
            </a:fld>
            <a:endParaRPr lang="en-US" dirty="0"/>
          </a:p>
        </p:txBody>
      </p:sp>
    </p:spTree>
    <p:extLst>
      <p:ext uri="{BB962C8B-B14F-4D97-AF65-F5344CB8AC3E}">
        <p14:creationId xmlns:p14="http://schemas.microsoft.com/office/powerpoint/2010/main" val="1088590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[5 s] </a:t>
            </a:r>
            <a:r>
              <a:rPr lang="en-US" sz="1300" dirty="0"/>
              <a:t>Although diagnosing churning users is essential for any business, in order to prevent it to happen, it needs to be </a:t>
            </a:r>
            <a:r>
              <a:rPr lang="en-US" sz="1300" b="1" dirty="0"/>
              <a:t>understood</a:t>
            </a:r>
            <a:r>
              <a:rPr lang="en-US" sz="1300" dirty="0"/>
              <a:t> first</a:t>
            </a:r>
            <a:r>
              <a:rPr lang="en-US" sz="1300" dirty="0" smtClean="0"/>
              <a:t>.</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19</a:t>
            </a:fld>
            <a:endParaRPr lang="en-US" dirty="0"/>
          </a:p>
        </p:txBody>
      </p:sp>
    </p:spTree>
    <p:extLst>
      <p:ext uri="{BB962C8B-B14F-4D97-AF65-F5344CB8AC3E}">
        <p14:creationId xmlns:p14="http://schemas.microsoft.com/office/powerpoint/2010/main" val="167173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[12s] </a:t>
            </a:r>
            <a:r>
              <a:rPr lang="en-US" sz="1300" dirty="0"/>
              <a:t>We both work for Avira, a multiple times awarded German antivirus company. One [goodie] for whoever finds the award from 2014.</a:t>
            </a:r>
          </a:p>
          <a:p>
            <a:r>
              <a:rPr lang="en-US" sz="1300" dirty="0">
                <a:latin typeface="Sans Serif"/>
              </a:rPr>
              <a:t/>
            </a:r>
            <a:br>
              <a:rPr lang="en-US" sz="1300" dirty="0">
                <a:latin typeface="Sans Serif"/>
              </a:rPr>
            </a:br>
            <a:r>
              <a:rPr lang="en-US" sz="1300" dirty="0">
                <a:latin typeface="Sans Serif"/>
              </a:rPr>
              <a:t> Avira today offers a full suite of completely free security applications for Windows, Mac, iOS and Android. Avira also offers premium security products for customers who want extra features and support services. Established in 1986, Avira has been successfully fulfilling its promise for more than 29 years.</a:t>
            </a:r>
            <a:br>
              <a:rPr lang="en-US" sz="1300" dirty="0">
                <a:latin typeface="Sans Serif"/>
              </a:rPr>
            </a:br>
            <a:r>
              <a:rPr lang="en-US" sz="1300" dirty="0">
                <a:latin typeface="Sans Serif"/>
              </a:rPr>
              <a:t>Avira has ranked #1 best malware detection by AV-Comparatives; ranked #1 in technology innovation according to ABI Research; cited by OPSWAT as the #1 fastest-gro</a:t>
            </a:r>
            <a:r>
              <a:rPr lang="en-US" sz="900" dirty="0">
                <a:latin typeface="Sans Serif"/>
              </a:rPr>
              <a:t>wing </a:t>
            </a:r>
            <a:r>
              <a:rPr lang="en-US" sz="900" dirty="0">
                <a:solidFill>
                  <a:srgbClr val="105CB6"/>
                </a:solidFill>
                <a:latin typeface="Sans Serif"/>
              </a:rPr>
              <a:t>antivirus vendor; and recommended by Consumer Reports for its free antivirus software. </a:t>
            </a:r>
          </a:p>
          <a:p>
            <a:r>
              <a:rPr lang="en-US" sz="900" dirty="0">
                <a:solidFill>
                  <a:srgbClr val="105CB6"/>
                </a:solidFill>
                <a:latin typeface="Sans Serif"/>
              </a:rPr>
              <a:t>More than 100 million consumers and small businesses trust Avira’s award-winning detection to keep their computers, smartphones and tablets free from viruses, spyware, phishing and other malware threats.</a:t>
            </a:r>
            <a:endParaRPr lang="en-US" sz="900" b="0" dirty="0">
              <a:effectLst/>
              <a:latin typeface="Sans Serif"/>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2</a:t>
            </a:fld>
            <a:endParaRPr lang="en-US"/>
          </a:p>
        </p:txBody>
      </p:sp>
    </p:spTree>
    <p:extLst>
      <p:ext uri="{BB962C8B-B14F-4D97-AF65-F5344CB8AC3E}">
        <p14:creationId xmlns:p14="http://schemas.microsoft.com/office/powerpoint/2010/main" val="1662981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[9 s] </a:t>
            </a:r>
            <a:r>
              <a:rPr lang="en-US" sz="1300" dirty="0"/>
              <a:t>It is very useful to know details about who submits each review, and how </a:t>
            </a:r>
            <a:r>
              <a:rPr lang="en-US" sz="1300" dirty="0" smtClean="0"/>
              <a:t>the </a:t>
            </a:r>
            <a:r>
              <a:rPr lang="en-US" sz="1300" b="1" dirty="0"/>
              <a:t>user profiles</a:t>
            </a:r>
            <a:r>
              <a:rPr lang="en-US" sz="1300" dirty="0"/>
              <a:t> </a:t>
            </a:r>
            <a:r>
              <a:rPr lang="en-US" sz="1300" dirty="0" smtClean="0"/>
              <a:t>of dissatisfied customers differ </a:t>
            </a:r>
            <a:r>
              <a:rPr lang="en-US" sz="1300" dirty="0"/>
              <a:t>from the ones of loyal customers. We look for special </a:t>
            </a:r>
            <a:r>
              <a:rPr lang="en-US" sz="1300" dirty="0" smtClean="0"/>
              <a:t>patterns of characteristics</a:t>
            </a:r>
            <a:r>
              <a:rPr lang="en-US" sz="1300" dirty="0"/>
              <a:t>, </a:t>
            </a:r>
            <a:r>
              <a:rPr lang="en-US" sz="1300" dirty="0" smtClean="0"/>
              <a:t>behavior </a:t>
            </a:r>
            <a:r>
              <a:rPr lang="en-US" sz="1300" dirty="0"/>
              <a:t>or different contexts that might make a difference. Let’s see how this worked for us.</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20</a:t>
            </a:fld>
            <a:endParaRPr lang="en-US" dirty="0"/>
          </a:p>
        </p:txBody>
      </p:sp>
    </p:spTree>
    <p:extLst>
      <p:ext uri="{BB962C8B-B14F-4D97-AF65-F5344CB8AC3E}">
        <p14:creationId xmlns:p14="http://schemas.microsoft.com/office/powerpoint/2010/main" val="2010794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83306"/>
            <a:r>
              <a:rPr lang="en-US" sz="1300" b="1" i="1" dirty="0"/>
              <a:t>[33 s] </a:t>
            </a:r>
            <a:r>
              <a:rPr lang="en-US" sz="1300" dirty="0"/>
              <a:t>One of the churn reasons identified in </a:t>
            </a:r>
            <a:r>
              <a:rPr lang="en-US" sz="1300" b="1" dirty="0"/>
              <a:t>uninstall surveys</a:t>
            </a:r>
            <a:r>
              <a:rPr lang="en-US" sz="1300" dirty="0"/>
              <a:t> was </a:t>
            </a:r>
            <a:r>
              <a:rPr lang="en-US" sz="1300" dirty="0" smtClean="0"/>
              <a:t>labeled</a:t>
            </a:r>
            <a:r>
              <a:rPr lang="en-US" sz="1300" b="1" i="1" baseline="0" dirty="0" smtClean="0"/>
              <a:t> “update”</a:t>
            </a:r>
            <a:r>
              <a:rPr lang="en-US" sz="1300" dirty="0" smtClean="0"/>
              <a:t>.</a:t>
            </a:r>
            <a:r>
              <a:rPr lang="en-US" sz="1300" baseline="0" dirty="0" smtClean="0"/>
              <a:t> A</a:t>
            </a:r>
            <a:r>
              <a:rPr lang="en-US" sz="1300" dirty="0" smtClean="0"/>
              <a:t> user who uninstalled wrote </a:t>
            </a:r>
            <a:r>
              <a:rPr lang="en-US" sz="1300" dirty="0"/>
              <a:t>in his survey: </a:t>
            </a:r>
            <a:r>
              <a:rPr lang="en-US" sz="1300" i="1" dirty="0"/>
              <a:t>"The</a:t>
            </a:r>
            <a:r>
              <a:rPr lang="en-US" i="1" dirty="0" smtClean="0"/>
              <a:t> product could not update so I uninstalled”</a:t>
            </a:r>
            <a:r>
              <a:rPr lang="en-US" sz="1300" dirty="0"/>
              <a:t> . It can be a very ambiguous when it comes from non-technical people. Therefore, we decided to focus on this topic and try to find out what do people mean by an “update” issue.</a:t>
            </a:r>
            <a:endParaRPr lang="en-US" b="0" dirty="0" smtClean="0">
              <a:effectLst/>
            </a:endParaRPr>
          </a:p>
          <a:p>
            <a:pPr rtl="0"/>
            <a:r>
              <a:rPr lang="en-US" b="0" dirty="0" smtClean="0">
                <a:effectLst/>
              </a:rPr>
              <a:t/>
            </a:r>
            <a:br>
              <a:rPr lang="en-US" b="0" dirty="0" smtClean="0">
                <a:effectLst/>
              </a:rPr>
            </a:br>
            <a:r>
              <a:rPr lang="en-US" sz="1300" dirty="0"/>
              <a:t>First we checked their profile for </a:t>
            </a:r>
            <a:r>
              <a:rPr lang="en-US" sz="1300" i="1" dirty="0"/>
              <a:t>contextual</a:t>
            </a:r>
            <a:r>
              <a:rPr lang="en-US" sz="1300" dirty="0"/>
              <a:t> characteristics and found that all of the affected users had </a:t>
            </a:r>
            <a:r>
              <a:rPr lang="en-US" sz="1300" dirty="0" smtClean="0"/>
              <a:t>the same antivirus </a:t>
            </a:r>
            <a:r>
              <a:rPr lang="en-US" sz="1300" b="1" dirty="0" smtClean="0"/>
              <a:t>version</a:t>
            </a:r>
            <a:r>
              <a:rPr lang="en-US" sz="1300" dirty="0" smtClean="0"/>
              <a:t>. </a:t>
            </a:r>
            <a:r>
              <a:rPr lang="en-US" sz="1300" dirty="0"/>
              <a:t>Then </a:t>
            </a:r>
            <a:r>
              <a:rPr lang="en-US" sz="1300" dirty="0" smtClean="0"/>
              <a:t>we checked </a:t>
            </a:r>
            <a:r>
              <a:rPr lang="en-US" sz="1300" dirty="0"/>
              <a:t>their behavior and noticed that they significantly had more update errors than other users. So we designed a </a:t>
            </a:r>
            <a:r>
              <a:rPr lang="en-US" sz="1300" b="1" dirty="0"/>
              <a:t>red flag metric</a:t>
            </a:r>
            <a:r>
              <a:rPr lang="en-US" sz="1300" dirty="0"/>
              <a:t> which identifies similar </a:t>
            </a:r>
            <a:r>
              <a:rPr lang="en-US" sz="1300" dirty="0" err="1"/>
              <a:t>churnable</a:t>
            </a:r>
            <a:r>
              <a:rPr lang="en-US" sz="1300" dirty="0"/>
              <a:t> users by matching those who didn’t </a:t>
            </a:r>
            <a:r>
              <a:rPr lang="en-US" sz="1300" b="1" dirty="0"/>
              <a:t>update</a:t>
            </a:r>
            <a:r>
              <a:rPr lang="en-US" sz="1300" dirty="0"/>
              <a:t> for at least 2 weeks, although they were </a:t>
            </a:r>
            <a:r>
              <a:rPr lang="en-US" sz="1300" b="1" dirty="0"/>
              <a:t>active</a:t>
            </a:r>
            <a:r>
              <a:rPr lang="en-US" sz="1300" dirty="0"/>
              <a:t> </a:t>
            </a:r>
            <a:r>
              <a:rPr lang="en-US" sz="1300" dirty="0" smtClean="0"/>
              <a:t>at least 4 times during </a:t>
            </a:r>
            <a:r>
              <a:rPr lang="en-US" sz="1300" dirty="0"/>
              <a:t>this period.</a:t>
            </a:r>
            <a:endParaRPr lang="en-US" b="0" dirty="0" smtClean="0">
              <a:effectLst/>
            </a:endParaRPr>
          </a:p>
          <a:p>
            <a:pPr rtl="0"/>
            <a:r>
              <a:rPr lang="en-US" b="0" dirty="0" smtClean="0">
                <a:effectLst/>
              </a:rPr>
              <a:t/>
            </a:r>
            <a:br>
              <a:rPr lang="en-US" b="0" dirty="0" smtClean="0">
                <a:effectLst/>
              </a:rPr>
            </a:br>
            <a:r>
              <a:rPr lang="en-US" sz="1300" dirty="0"/>
              <a:t>With similar red flag metrics we can </a:t>
            </a:r>
            <a:r>
              <a:rPr lang="en-US" sz="1300" b="1" dirty="0"/>
              <a:t>help</a:t>
            </a:r>
            <a:r>
              <a:rPr lang="en-US" sz="1300" dirty="0"/>
              <a:t> the affected users and </a:t>
            </a:r>
            <a:r>
              <a:rPr lang="en-US" sz="1300" b="1" dirty="0"/>
              <a:t>prevent</a:t>
            </a:r>
            <a:r>
              <a:rPr lang="en-US" sz="1300" dirty="0"/>
              <a:t> them to leave.</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21</a:t>
            </a:fld>
            <a:endParaRPr lang="en-US"/>
          </a:p>
        </p:txBody>
      </p:sp>
    </p:spTree>
    <p:extLst>
      <p:ext uri="{BB962C8B-B14F-4D97-AF65-F5344CB8AC3E}">
        <p14:creationId xmlns:p14="http://schemas.microsoft.com/office/powerpoint/2010/main" val="632651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[10 s] </a:t>
            </a:r>
            <a:r>
              <a:rPr lang="en-US" sz="1300" dirty="0"/>
              <a:t>To </a:t>
            </a:r>
            <a:r>
              <a:rPr lang="en-US" sz="1300" b="1" dirty="0"/>
              <a:t>prevent</a:t>
            </a:r>
            <a:r>
              <a:rPr lang="en-US" sz="1300" dirty="0"/>
              <a:t> users to churn we focus on those who have problems and try to find the best possible solution for their </a:t>
            </a:r>
            <a:r>
              <a:rPr lang="en-US" sz="1300" dirty="0" smtClean="0"/>
              <a:t>problem</a:t>
            </a:r>
            <a:r>
              <a:rPr lang="en-US" sz="1300" dirty="0" smtClean="0"/>
              <a:t>.</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22</a:t>
            </a:fld>
            <a:endParaRPr lang="en-US"/>
          </a:p>
        </p:txBody>
      </p:sp>
    </p:spTree>
    <p:extLst>
      <p:ext uri="{BB962C8B-B14F-4D97-AF65-F5344CB8AC3E}">
        <p14:creationId xmlns:p14="http://schemas.microsoft.com/office/powerpoint/2010/main" val="1204754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a:t>
            </a:r>
            <a:r>
              <a:rPr lang="en-US" sz="1300" b="1" i="1" dirty="0" smtClean="0"/>
              <a:t>17 s</a:t>
            </a:r>
            <a:r>
              <a:rPr lang="en-US" sz="1300" b="1" i="1" dirty="0"/>
              <a:t>] </a:t>
            </a:r>
            <a:r>
              <a:rPr lang="en-US" sz="1300" dirty="0"/>
              <a:t>As data scientists, we do not have the expertise to find possible treatments for every churn reason, </a:t>
            </a:r>
            <a:r>
              <a:rPr lang="en-US" sz="1300" dirty="0" smtClean="0"/>
              <a:t>but we</a:t>
            </a:r>
            <a:r>
              <a:rPr lang="en-US" sz="1300" baseline="0" dirty="0" smtClean="0"/>
              <a:t> </a:t>
            </a:r>
            <a:r>
              <a:rPr lang="en-US" sz="1200" dirty="0" smtClean="0"/>
              <a:t>can support the company and other teams to solve the problem by providing intelligence. Here is why:</a:t>
            </a:r>
            <a:endParaRPr lang="en-US" b="0" dirty="0" smtClean="0">
              <a:effectLst/>
            </a:endParaRPr>
          </a:p>
          <a:p>
            <a:pPr marL="285750" indent="-285750" rtl="0" fontAlgn="base">
              <a:buFont typeface="Arial" panose="020B0604020202020204" pitchFamily="34" charset="0"/>
              <a:buChar char="•"/>
            </a:pPr>
            <a:r>
              <a:rPr lang="en-US" sz="1300" dirty="0"/>
              <a:t>WE have gold information which </a:t>
            </a:r>
            <a:r>
              <a:rPr lang="en-US" sz="1300" dirty="0" smtClean="0"/>
              <a:t>can be delivered </a:t>
            </a:r>
            <a:r>
              <a:rPr lang="en-US" sz="1300" dirty="0"/>
              <a:t>to </a:t>
            </a:r>
            <a:r>
              <a:rPr lang="en-US" sz="1300" dirty="0" smtClean="0"/>
              <a:t>the</a:t>
            </a:r>
            <a:r>
              <a:rPr lang="en-US" sz="1300" baseline="0" dirty="0" smtClean="0"/>
              <a:t> </a:t>
            </a:r>
            <a:r>
              <a:rPr lang="en-US" sz="1300" dirty="0" smtClean="0"/>
              <a:t>support </a:t>
            </a:r>
            <a:r>
              <a:rPr lang="en-US" sz="1300" dirty="0"/>
              <a:t>team and </a:t>
            </a:r>
            <a:r>
              <a:rPr lang="en-US" sz="1300" dirty="0" smtClean="0"/>
              <a:t>to the developers </a:t>
            </a:r>
            <a:r>
              <a:rPr lang="en-US" sz="1300" dirty="0"/>
              <a:t>to </a:t>
            </a:r>
            <a:r>
              <a:rPr lang="en-US" sz="1300" b="1" dirty="0"/>
              <a:t>fix </a:t>
            </a:r>
            <a:r>
              <a:rPr lang="en-US" sz="1300" b="1" dirty="0" smtClean="0"/>
              <a:t>bugs</a:t>
            </a:r>
            <a:r>
              <a:rPr lang="en-US" sz="1300" dirty="0" smtClean="0"/>
              <a:t>.</a:t>
            </a:r>
          </a:p>
          <a:p>
            <a:pPr marL="285750" indent="-285750" rtl="0" fontAlgn="base">
              <a:buFont typeface="Arial" panose="020B0604020202020204" pitchFamily="34" charset="0"/>
              <a:buChar char="•"/>
            </a:pPr>
            <a:r>
              <a:rPr lang="en-US" sz="1300" dirty="0" smtClean="0"/>
              <a:t>WE </a:t>
            </a:r>
            <a:r>
              <a:rPr lang="en-US" sz="1300" dirty="0"/>
              <a:t>have the right advices for product managers and designers to </a:t>
            </a:r>
            <a:r>
              <a:rPr lang="en-US" sz="1300" b="1" dirty="0"/>
              <a:t>fix bad user </a:t>
            </a:r>
            <a:r>
              <a:rPr lang="en-US" sz="1300" b="1" dirty="0" smtClean="0"/>
              <a:t>experience</a:t>
            </a:r>
            <a:r>
              <a:rPr lang="en-US" sz="1300" dirty="0" smtClean="0"/>
              <a:t>.</a:t>
            </a:r>
          </a:p>
          <a:p>
            <a:pPr marL="285750" indent="-285750" rtl="0" fontAlgn="base">
              <a:buFont typeface="Arial" panose="020B0604020202020204" pitchFamily="34" charset="0"/>
              <a:buChar char="•"/>
            </a:pPr>
            <a:r>
              <a:rPr lang="en-US" sz="1300" dirty="0" smtClean="0"/>
              <a:t>If </a:t>
            </a:r>
            <a:r>
              <a:rPr lang="en-US" sz="1300" dirty="0"/>
              <a:t>users want more features, </a:t>
            </a:r>
            <a:r>
              <a:rPr lang="en-US" sz="1300" dirty="0" smtClean="0"/>
              <a:t>we can talk </a:t>
            </a:r>
            <a:r>
              <a:rPr lang="en-US" sz="1300" dirty="0"/>
              <a:t>to the sales team or to the product managers to sell </a:t>
            </a:r>
            <a:r>
              <a:rPr lang="en-US" sz="1300" dirty="0" smtClean="0"/>
              <a:t>them</a:t>
            </a:r>
            <a:r>
              <a:rPr lang="en-US" sz="1300" baseline="0" dirty="0" smtClean="0"/>
              <a:t> </a:t>
            </a:r>
            <a:r>
              <a:rPr lang="en-US" sz="1300" dirty="0" smtClean="0"/>
              <a:t>to the users. </a:t>
            </a:r>
            <a:r>
              <a:rPr lang="en-US" sz="1300" dirty="0"/>
              <a:t>One thing that we can </a:t>
            </a:r>
            <a:r>
              <a:rPr lang="en-US" sz="1300" dirty="0" smtClean="0"/>
              <a:t>do in this regards </a:t>
            </a:r>
            <a:r>
              <a:rPr lang="en-US" sz="1300" dirty="0"/>
              <a:t>is to build a </a:t>
            </a:r>
            <a:r>
              <a:rPr lang="en-US" sz="1300" i="1" dirty="0"/>
              <a:t>price elasticity model</a:t>
            </a:r>
            <a:r>
              <a:rPr lang="en-US" sz="1300" dirty="0"/>
              <a:t> for offering </a:t>
            </a:r>
            <a:r>
              <a:rPr lang="en-US" sz="1300" b="1" dirty="0"/>
              <a:t>the right price</a:t>
            </a:r>
            <a:r>
              <a:rPr lang="en-US" sz="1300" dirty="0"/>
              <a:t> for </a:t>
            </a:r>
            <a:r>
              <a:rPr lang="en-US" sz="1300" b="1" dirty="0"/>
              <a:t>extra features</a:t>
            </a:r>
            <a:r>
              <a:rPr lang="en-US" sz="1300" dirty="0"/>
              <a:t>, to </a:t>
            </a:r>
            <a:r>
              <a:rPr lang="en-US" sz="1300" b="1" dirty="0"/>
              <a:t>the right user</a:t>
            </a:r>
            <a:r>
              <a:rPr lang="en-US" sz="1300" dirty="0"/>
              <a:t>.</a:t>
            </a:r>
          </a:p>
        </p:txBody>
      </p:sp>
      <p:sp>
        <p:nvSpPr>
          <p:cNvPr id="4" name="Slide Number Placeholder 3"/>
          <p:cNvSpPr>
            <a:spLocks noGrp="1"/>
          </p:cNvSpPr>
          <p:nvPr>
            <p:ph type="sldNum" sz="quarter" idx="10"/>
          </p:nvPr>
        </p:nvSpPr>
        <p:spPr/>
        <p:txBody>
          <a:bodyPr/>
          <a:lstStyle/>
          <a:p>
            <a:fld id="{21F9F576-102F-3347-8931-9E093DE6E384}" type="slidenum">
              <a:rPr lang="en-US" smtClean="0"/>
              <a:t>23</a:t>
            </a:fld>
            <a:endParaRPr lang="en-US"/>
          </a:p>
        </p:txBody>
      </p:sp>
    </p:spTree>
    <p:extLst>
      <p:ext uri="{BB962C8B-B14F-4D97-AF65-F5344CB8AC3E}">
        <p14:creationId xmlns:p14="http://schemas.microsoft.com/office/powerpoint/2010/main" val="1384095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[7 s] </a:t>
            </a:r>
            <a:r>
              <a:rPr lang="en-US" sz="1300" dirty="0"/>
              <a:t>To sum up, it is very important to </a:t>
            </a:r>
            <a:r>
              <a:rPr lang="en-US" sz="1300" b="1" dirty="0"/>
              <a:t>know your data</a:t>
            </a:r>
            <a:r>
              <a:rPr lang="en-US" sz="1300" dirty="0"/>
              <a:t>, in order to be able to </a:t>
            </a:r>
            <a:r>
              <a:rPr lang="en-US" sz="1300" b="1" dirty="0"/>
              <a:t>find possible churn reasons</a:t>
            </a:r>
            <a:r>
              <a:rPr lang="en-US" sz="1300" dirty="0"/>
              <a:t> and </a:t>
            </a:r>
            <a:r>
              <a:rPr lang="en-US" sz="1300" b="1" dirty="0"/>
              <a:t>diagnose users who leave. </a:t>
            </a:r>
            <a:r>
              <a:rPr lang="en-US" sz="1300" dirty="0"/>
              <a:t>When you understand these reasons, then you can identify troubled users and offer them </a:t>
            </a:r>
            <a:r>
              <a:rPr lang="en-US" sz="1300" b="1" dirty="0"/>
              <a:t>treatments </a:t>
            </a:r>
            <a:r>
              <a:rPr lang="en-US" sz="1300" dirty="0"/>
              <a:t>in order to</a:t>
            </a:r>
            <a:r>
              <a:rPr lang="en-US" sz="1300" b="1" dirty="0"/>
              <a:t> prevent </a:t>
            </a:r>
            <a:r>
              <a:rPr lang="en-US" sz="1300" dirty="0"/>
              <a:t>churn.</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24</a:t>
            </a:fld>
            <a:endParaRPr lang="en-US"/>
          </a:p>
        </p:txBody>
      </p:sp>
    </p:spTree>
    <p:extLst>
      <p:ext uri="{BB962C8B-B14F-4D97-AF65-F5344CB8AC3E}">
        <p14:creationId xmlns:p14="http://schemas.microsoft.com/office/powerpoint/2010/main" val="1875641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a:t>
            </a:r>
            <a:r>
              <a:rPr lang="en-US" baseline="0" dirty="0" smtClean="0"/>
              <a:t> much! </a:t>
            </a:r>
            <a:r>
              <a:rPr lang="en-US" baseline="0" smtClean="0"/>
              <a:t>Do you have any questions?</a:t>
            </a:r>
            <a:endParaRPr lang="en-US"/>
          </a:p>
        </p:txBody>
      </p:sp>
      <p:sp>
        <p:nvSpPr>
          <p:cNvPr id="4" name="Slide Number Placeholder 3"/>
          <p:cNvSpPr>
            <a:spLocks noGrp="1"/>
          </p:cNvSpPr>
          <p:nvPr>
            <p:ph type="sldNum" sz="quarter" idx="10"/>
          </p:nvPr>
        </p:nvSpPr>
        <p:spPr/>
        <p:txBody>
          <a:bodyPr/>
          <a:lstStyle/>
          <a:p>
            <a:fld id="{21F9F576-102F-3347-8931-9E093DE6E384}" type="slidenum">
              <a:rPr lang="en-US" smtClean="0"/>
              <a:t>25</a:t>
            </a:fld>
            <a:endParaRPr lang="en-US"/>
          </a:p>
        </p:txBody>
      </p:sp>
    </p:spTree>
    <p:extLst>
      <p:ext uri="{BB962C8B-B14F-4D97-AF65-F5344CB8AC3E}">
        <p14:creationId xmlns:p14="http://schemas.microsoft.com/office/powerpoint/2010/main" val="50003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[11 s] </a:t>
            </a:r>
            <a:r>
              <a:rPr lang="en-US" sz="1300" dirty="0"/>
              <a:t>Avira has </a:t>
            </a:r>
            <a:r>
              <a:rPr lang="en-US" sz="1300" b="1" dirty="0"/>
              <a:t>100 million users</a:t>
            </a:r>
            <a:r>
              <a:rPr lang="en-US" sz="1300" dirty="0"/>
              <a:t> from </a:t>
            </a:r>
            <a:r>
              <a:rPr lang="en-US" sz="1300" b="1" dirty="0"/>
              <a:t>430 million global installs</a:t>
            </a:r>
            <a:r>
              <a:rPr lang="en-US" sz="1300" dirty="0"/>
              <a:t>. We have an </a:t>
            </a:r>
            <a:r>
              <a:rPr lang="en-US" sz="1300" b="1" dirty="0" err="1"/>
              <a:t>on-premise</a:t>
            </a:r>
            <a:r>
              <a:rPr lang="en-US" sz="1300" b="1" dirty="0"/>
              <a:t> Hadoop cluster</a:t>
            </a:r>
            <a:r>
              <a:rPr lang="en-US" sz="1300" dirty="0"/>
              <a:t> with </a:t>
            </a:r>
            <a:r>
              <a:rPr lang="en-US" sz="1300" b="1" dirty="0"/>
              <a:t>7 workers nodes</a:t>
            </a:r>
            <a:r>
              <a:rPr lang="en-US" sz="1300" dirty="0"/>
              <a:t>, which stores </a:t>
            </a:r>
            <a:r>
              <a:rPr lang="en-US" sz="1300" b="1" dirty="0"/>
              <a:t>30 TB of logs and events</a:t>
            </a:r>
            <a:r>
              <a:rPr lang="en-US" sz="1300" dirty="0"/>
              <a:t>, with </a:t>
            </a:r>
            <a:r>
              <a:rPr lang="en-US" sz="1300" b="1" dirty="0"/>
              <a:t>5 TB of new data</a:t>
            </a:r>
            <a:r>
              <a:rPr lang="en-US" sz="1300" dirty="0"/>
              <a:t> every month.</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3</a:t>
            </a:fld>
            <a:endParaRPr lang="en-US"/>
          </a:p>
        </p:txBody>
      </p:sp>
    </p:spTree>
    <p:extLst>
      <p:ext uri="{BB962C8B-B14F-4D97-AF65-F5344CB8AC3E}">
        <p14:creationId xmlns:p14="http://schemas.microsoft.com/office/powerpoint/2010/main" val="630668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[38s] </a:t>
            </a:r>
            <a:r>
              <a:rPr lang="en-US" sz="1300" dirty="0"/>
              <a:t>Consider your business has, like Avira, 100 million users. Some are very happy with you and they will stay faithful in time. But others leave. Of course new users will join. And you might think that if the number of new users is higher than the number of lost users everything it’s OK. But it’s not. The cost and effort spent to acquire a new user is a lot higher than the one needed to retain a current paying customer. Moreover, a lost customer is less likely to join again. It’s like in relationships, once you break up...</a:t>
            </a:r>
            <a:endParaRPr lang="en-US" b="0" dirty="0" smtClean="0">
              <a:effectLst/>
            </a:endParaRPr>
          </a:p>
          <a:p>
            <a:pPr rtl="0"/>
            <a:r>
              <a:rPr lang="en-US" b="0" dirty="0" smtClean="0">
                <a:effectLst/>
              </a:rPr>
              <a:t/>
            </a:r>
            <a:br>
              <a:rPr lang="en-US" b="0" dirty="0" smtClean="0">
                <a:effectLst/>
              </a:rPr>
            </a:br>
            <a:r>
              <a:rPr lang="en-US" sz="1300" dirty="0"/>
              <a:t>We are trying to find the </a:t>
            </a:r>
            <a:r>
              <a:rPr lang="en-US" sz="1300" b="1" dirty="0"/>
              <a:t>disease</a:t>
            </a:r>
            <a:r>
              <a:rPr lang="en-US" sz="1300" dirty="0"/>
              <a:t> which affects our users and makes them leave. Our job is to act as </a:t>
            </a:r>
            <a:r>
              <a:rPr lang="en-US" sz="1300" b="1" dirty="0"/>
              <a:t>doctors</a:t>
            </a:r>
            <a:r>
              <a:rPr lang="en-US" sz="1300" dirty="0"/>
              <a:t> and prevent the plague to spread.</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21F9F576-102F-3347-8931-9E093DE6E384}" type="slidenum">
              <a:rPr lang="en-US" smtClean="0"/>
              <a:t>4</a:t>
            </a:fld>
            <a:endParaRPr lang="en-US"/>
          </a:p>
        </p:txBody>
      </p:sp>
    </p:spTree>
    <p:extLst>
      <p:ext uri="{BB962C8B-B14F-4D97-AF65-F5344CB8AC3E}">
        <p14:creationId xmlns:p14="http://schemas.microsoft.com/office/powerpoint/2010/main" val="157906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[13s] </a:t>
            </a:r>
            <a:r>
              <a:rPr lang="en-US" sz="1300" dirty="0"/>
              <a:t>As in medicine we need to follow some simple steps. First we put a </a:t>
            </a:r>
            <a:r>
              <a:rPr lang="en-US" sz="1300" b="1" dirty="0"/>
              <a:t>diagnosis</a:t>
            </a:r>
            <a:r>
              <a:rPr lang="en-US" sz="1300" dirty="0"/>
              <a:t> to find out</a:t>
            </a:r>
            <a:r>
              <a:rPr lang="en-US" sz="1300" b="1" i="1" dirty="0"/>
              <a:t> </a:t>
            </a:r>
            <a:r>
              <a:rPr lang="en-US" sz="1300" dirty="0"/>
              <a:t>what are the </a:t>
            </a:r>
            <a:r>
              <a:rPr lang="en-US" sz="1300" b="1" dirty="0"/>
              <a:t>symptoms</a:t>
            </a:r>
            <a:r>
              <a:rPr lang="en-US" sz="1300" dirty="0"/>
              <a:t> of churning users. Then we need to </a:t>
            </a:r>
            <a:r>
              <a:rPr lang="en-US" sz="1300" b="1" dirty="0"/>
              <a:t>understand</a:t>
            </a:r>
            <a:r>
              <a:rPr lang="en-US" sz="1300" dirty="0"/>
              <a:t> the reason behind each problem in order to be able to </a:t>
            </a:r>
            <a:r>
              <a:rPr lang="en-US" sz="1300" b="1" dirty="0"/>
              <a:t>treat</a:t>
            </a:r>
            <a:r>
              <a:rPr lang="en-US" sz="1300" dirty="0"/>
              <a:t> current affected users and to </a:t>
            </a:r>
            <a:r>
              <a:rPr lang="en-US" sz="1300" b="1" dirty="0"/>
              <a:t>prevent</a:t>
            </a:r>
            <a:r>
              <a:rPr lang="en-US" sz="1300" dirty="0"/>
              <a:t> future churns.</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5</a:t>
            </a:fld>
            <a:endParaRPr lang="en-US"/>
          </a:p>
        </p:txBody>
      </p:sp>
    </p:spTree>
    <p:extLst>
      <p:ext uri="{BB962C8B-B14F-4D97-AF65-F5344CB8AC3E}">
        <p14:creationId xmlns:p14="http://schemas.microsoft.com/office/powerpoint/2010/main" val="39519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[3s] </a:t>
            </a:r>
            <a:r>
              <a:rPr lang="en-US" sz="1300" dirty="0"/>
              <a:t>Let’s learn how to put a churn diagnosis.</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6</a:t>
            </a:fld>
            <a:endParaRPr lang="en-US"/>
          </a:p>
        </p:txBody>
      </p:sp>
    </p:spTree>
    <p:extLst>
      <p:ext uri="{BB962C8B-B14F-4D97-AF65-F5344CB8AC3E}">
        <p14:creationId xmlns:p14="http://schemas.microsoft.com/office/powerpoint/2010/main" val="143174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[25s] </a:t>
            </a:r>
            <a:r>
              <a:rPr lang="en-US" sz="1300" dirty="0"/>
              <a:t>First, we need to focus on general things that need to be observed. We will define </a:t>
            </a:r>
            <a:r>
              <a:rPr lang="en-US" sz="1300" b="1" dirty="0"/>
              <a:t>metrics</a:t>
            </a:r>
            <a:r>
              <a:rPr lang="en-US" sz="1300" dirty="0"/>
              <a:t> that will allow us to evaluate the current problem and to monitor it on the long term. The most common one is the </a:t>
            </a:r>
            <a:r>
              <a:rPr lang="en-US" sz="1300" i="1" dirty="0"/>
              <a:t>churn </a:t>
            </a:r>
            <a:r>
              <a:rPr lang="en-US" sz="1300" i="1" dirty="0" smtClean="0"/>
              <a:t>rate</a:t>
            </a:r>
            <a:r>
              <a:rPr lang="en-US" sz="1300" dirty="0" smtClean="0"/>
              <a:t>. We need to know what </a:t>
            </a:r>
            <a:r>
              <a:rPr lang="en-US" sz="1300" dirty="0"/>
              <a:t>percentage of </a:t>
            </a:r>
            <a:r>
              <a:rPr lang="en-US" sz="1300" dirty="0" smtClean="0"/>
              <a:t>our users is lost </a:t>
            </a:r>
            <a:r>
              <a:rPr lang="en-US" sz="1300" dirty="0"/>
              <a:t>on a monthly basis. But how is this value balanced by </a:t>
            </a:r>
            <a:r>
              <a:rPr lang="en-US" sz="1300" b="1" dirty="0"/>
              <a:t>new installs</a:t>
            </a:r>
            <a:r>
              <a:rPr lang="en-US" sz="1300" dirty="0"/>
              <a:t> or current </a:t>
            </a:r>
            <a:r>
              <a:rPr lang="en-US" sz="1300" b="1" dirty="0"/>
              <a:t>active users</a:t>
            </a:r>
            <a:r>
              <a:rPr lang="en-US" sz="1300" dirty="0"/>
              <a:t>? Can we identify some abnormal </a:t>
            </a:r>
            <a:r>
              <a:rPr lang="en-US" sz="1300" b="1" dirty="0"/>
              <a:t>usage patterns</a:t>
            </a:r>
            <a:r>
              <a:rPr lang="en-US" sz="1300" dirty="0"/>
              <a:t>?</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7</a:t>
            </a:fld>
            <a:endParaRPr lang="en-US"/>
          </a:p>
        </p:txBody>
      </p:sp>
    </p:spTree>
    <p:extLst>
      <p:ext uri="{BB962C8B-B14F-4D97-AF65-F5344CB8AC3E}">
        <p14:creationId xmlns:p14="http://schemas.microsoft.com/office/powerpoint/2010/main" val="67213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[31s] </a:t>
            </a:r>
            <a:r>
              <a:rPr lang="en-US" sz="1300" b="1" dirty="0"/>
              <a:t>Computing user churn</a:t>
            </a:r>
            <a:r>
              <a:rPr lang="en-US" sz="1300" dirty="0"/>
              <a:t> is not an easy task, because there is no perfect way to do it, so in the end you might end up with an estimation. If you </a:t>
            </a:r>
            <a:r>
              <a:rPr lang="en-US" sz="1300" b="1" dirty="0"/>
              <a:t>collect uninstall events</a:t>
            </a:r>
            <a:r>
              <a:rPr lang="en-US" sz="1300" dirty="0"/>
              <a:t> from the application, you will notice that </a:t>
            </a:r>
            <a:r>
              <a:rPr lang="en-US" sz="1300" i="1" dirty="0"/>
              <a:t>some events are lost</a:t>
            </a:r>
            <a:r>
              <a:rPr lang="en-US" sz="1300" dirty="0"/>
              <a:t>. Most of the time this happens because the user is </a:t>
            </a:r>
            <a:r>
              <a:rPr lang="en-US" sz="1300" i="1" dirty="0"/>
              <a:t>offline</a:t>
            </a:r>
            <a:r>
              <a:rPr lang="en-US" sz="1300" dirty="0"/>
              <a:t>. </a:t>
            </a:r>
            <a:endParaRPr lang="en-US" b="0" dirty="0" smtClean="0">
              <a:effectLst/>
            </a:endParaRPr>
          </a:p>
          <a:p>
            <a:pPr rtl="0"/>
            <a:r>
              <a:rPr lang="en-US" sz="1300" dirty="0"/>
              <a:t>If the </a:t>
            </a:r>
            <a:r>
              <a:rPr lang="en-US" sz="1300" dirty="0" smtClean="0"/>
              <a:t>user </a:t>
            </a:r>
            <a:r>
              <a:rPr lang="en-US" sz="1300" dirty="0"/>
              <a:t>is on holiday, laying on the beach and sipping a Margarita, he will most likely, not be connected to the Internet. So the uninstall event will never reach us.</a:t>
            </a:r>
            <a:endParaRPr lang="en-US" b="0" dirty="0" smtClean="0">
              <a:effectLst/>
            </a:endParaRPr>
          </a:p>
          <a:p>
            <a:pPr rtl="0"/>
            <a:r>
              <a:rPr lang="en-US" sz="1300" dirty="0"/>
              <a:t>The advantage, however, is that you will be </a:t>
            </a:r>
            <a:r>
              <a:rPr lang="en-US" sz="1300" i="1" dirty="0"/>
              <a:t>sure</a:t>
            </a:r>
            <a:r>
              <a:rPr lang="en-US" sz="1300" dirty="0"/>
              <a:t> that the users who sent events really churned, unless they immediately </a:t>
            </a:r>
            <a:r>
              <a:rPr lang="en-US" sz="1300" i="1" dirty="0"/>
              <a:t>reinstall</a:t>
            </a:r>
            <a:r>
              <a:rPr lang="en-US" sz="1300" dirty="0"/>
              <a:t>.</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8</a:t>
            </a:fld>
            <a:endParaRPr lang="en-US"/>
          </a:p>
        </p:txBody>
      </p:sp>
    </p:spTree>
    <p:extLst>
      <p:ext uri="{BB962C8B-B14F-4D97-AF65-F5344CB8AC3E}">
        <p14:creationId xmlns:p14="http://schemas.microsoft.com/office/powerpoint/2010/main" val="22672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300" b="1" i="1" dirty="0"/>
              <a:t>[33s] </a:t>
            </a:r>
            <a:r>
              <a:rPr lang="en-US" sz="1300" dirty="0"/>
              <a:t>Another solution is to monitor user activity and churn those who are </a:t>
            </a:r>
            <a:r>
              <a:rPr lang="en-US" sz="1300" b="1" dirty="0"/>
              <a:t>inactive</a:t>
            </a:r>
            <a:r>
              <a:rPr lang="en-US" sz="1300" dirty="0"/>
              <a:t> during a chosen period, such as 30 days.</a:t>
            </a:r>
            <a:endParaRPr lang="en-US" b="0" dirty="0" smtClean="0">
              <a:effectLst/>
            </a:endParaRPr>
          </a:p>
          <a:p>
            <a:pPr rtl="0"/>
            <a:r>
              <a:rPr lang="en-US" sz="1300" dirty="0"/>
              <a:t>In the below graphic the user is considered churned in the 10th day, because a 30 days inactivity period follows. However, </a:t>
            </a:r>
            <a:r>
              <a:rPr lang="en-US" sz="1300" dirty="0" smtClean="0"/>
              <a:t>the chosen period doesn’t seem long enough, because he </a:t>
            </a:r>
            <a:r>
              <a:rPr lang="en-US" sz="1300" dirty="0"/>
              <a:t>returns the 31st day, as seen here, probably from a long vacation.</a:t>
            </a:r>
            <a:endParaRPr lang="en-US" b="0" dirty="0" smtClean="0">
              <a:effectLst/>
            </a:endParaRPr>
          </a:p>
          <a:p>
            <a:pPr rtl="0"/>
            <a:r>
              <a:rPr lang="en-US" b="0" dirty="0" smtClean="0">
                <a:effectLst/>
              </a:rPr>
              <a:t/>
            </a:r>
            <a:br>
              <a:rPr lang="en-US" b="0" dirty="0" smtClean="0">
                <a:effectLst/>
              </a:rPr>
            </a:br>
            <a:r>
              <a:rPr lang="en-US" sz="1300" dirty="0"/>
              <a:t>While this solution seems </a:t>
            </a:r>
            <a:r>
              <a:rPr lang="en-US" sz="1300" b="1" dirty="0"/>
              <a:t>more </a:t>
            </a:r>
            <a:r>
              <a:rPr lang="en-US" sz="1300" b="1" dirty="0" smtClean="0"/>
              <a:t>accurate</a:t>
            </a:r>
            <a:r>
              <a:rPr lang="en-US" sz="1300" b="0" dirty="0" smtClean="0"/>
              <a:t> if we choose long inactivity</a:t>
            </a:r>
            <a:r>
              <a:rPr lang="en-US" sz="1300" b="0" baseline="0" dirty="0" smtClean="0"/>
              <a:t> periods</a:t>
            </a:r>
            <a:r>
              <a:rPr lang="en-US" sz="1300" dirty="0" smtClean="0"/>
              <a:t>, </a:t>
            </a:r>
            <a:r>
              <a:rPr lang="en-US" sz="1300" dirty="0"/>
              <a:t>it </a:t>
            </a:r>
            <a:r>
              <a:rPr lang="en-US" sz="1300" b="1" dirty="0"/>
              <a:t>requires waiting</a:t>
            </a:r>
            <a:r>
              <a:rPr lang="en-US" sz="1300" i="1" dirty="0"/>
              <a:t> </a:t>
            </a:r>
            <a:r>
              <a:rPr lang="en-US" sz="1300" dirty="0"/>
              <a:t>(at least one month) and usually these </a:t>
            </a:r>
            <a:r>
              <a:rPr lang="en-US" sz="1300" b="1" dirty="0"/>
              <a:t>results come too late</a:t>
            </a:r>
            <a:r>
              <a:rPr lang="en-US" sz="1300" dirty="0"/>
              <a:t> for business decision makers</a:t>
            </a:r>
            <a:r>
              <a:rPr lang="en-US" sz="1300" dirty="0" smtClean="0"/>
              <a:t>.</a:t>
            </a:r>
            <a:endParaRPr lang="en-US" b="0" dirty="0" smtClean="0">
              <a:effectLst/>
            </a:endParaRPr>
          </a:p>
        </p:txBody>
      </p:sp>
      <p:sp>
        <p:nvSpPr>
          <p:cNvPr id="4" name="Slide Number Placeholder 3"/>
          <p:cNvSpPr>
            <a:spLocks noGrp="1"/>
          </p:cNvSpPr>
          <p:nvPr>
            <p:ph type="sldNum" sz="quarter" idx="10"/>
          </p:nvPr>
        </p:nvSpPr>
        <p:spPr/>
        <p:txBody>
          <a:bodyPr/>
          <a:lstStyle/>
          <a:p>
            <a:fld id="{21F9F576-102F-3347-8931-9E093DE6E384}" type="slidenum">
              <a:rPr lang="en-US" smtClean="0"/>
              <a:t>9</a:t>
            </a:fld>
            <a:endParaRPr lang="en-US" dirty="0"/>
          </a:p>
        </p:txBody>
      </p:sp>
    </p:spTree>
    <p:extLst>
      <p:ext uri="{BB962C8B-B14F-4D97-AF65-F5344CB8AC3E}">
        <p14:creationId xmlns:p14="http://schemas.microsoft.com/office/powerpoint/2010/main" val="190789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488950"/>
          </a:xfrm>
        </p:spPr>
        <p:txBody>
          <a:bodyPr/>
          <a:lstStyle>
            <a:lvl1pPr marL="0" indent="0" algn="ctr">
              <a:buNone/>
              <a:defRPr>
                <a:solidFill>
                  <a:srgbClr val="95959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platzhalter 6"/>
          <p:cNvSpPr>
            <a:spLocks noGrp="1"/>
          </p:cNvSpPr>
          <p:nvPr>
            <p:ph type="body" sz="quarter" idx="10" hasCustomPrompt="1"/>
          </p:nvPr>
        </p:nvSpPr>
        <p:spPr>
          <a:xfrm>
            <a:off x="2219324" y="4643437"/>
            <a:ext cx="4657725" cy="328613"/>
          </a:xfrm>
          <a:prstGeom prst="rect">
            <a:avLst/>
          </a:prstGeom>
        </p:spPr>
        <p:txBody>
          <a:bodyPr>
            <a:noAutofit/>
          </a:bodyPr>
          <a:lstStyle>
            <a:lvl1pPr marL="0" indent="0" algn="ctr">
              <a:buNone/>
              <a:defRPr sz="1600">
                <a:solidFill>
                  <a:schemeClr val="bg1">
                    <a:lumMod val="65000"/>
                  </a:schemeClr>
                </a:solidFill>
                <a:latin typeface="KievitCompPro-Light" panose="020B0504020101020102" pitchFamily="34" charset="0"/>
              </a:defRPr>
            </a:lvl1pPr>
          </a:lstStyle>
          <a:p>
            <a:pPr lvl="0"/>
            <a:r>
              <a:rPr lang="de-DE" dirty="0" smtClean="0"/>
              <a:t>Name – </a:t>
            </a:r>
            <a:fld id="{8F674A01-4D5E-4AD5-AFEA-349740984181}" type="datetime1">
              <a:rPr lang="de-DE" smtClean="0"/>
              <a:t>24.09.2015</a:t>
            </a:fld>
            <a:endParaRPr lang="de-DE" dirty="0"/>
          </a:p>
        </p:txBody>
      </p:sp>
    </p:spTree>
    <p:extLst>
      <p:ext uri="{BB962C8B-B14F-4D97-AF65-F5344CB8AC3E}">
        <p14:creationId xmlns:p14="http://schemas.microsoft.com/office/powerpoint/2010/main" val="29721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441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66837"/>
            <a:ext cx="4038600" cy="308054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64456"/>
            <a:ext cx="4038600" cy="308054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219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747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76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109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ment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4889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5006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665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356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8" r:id="rId7"/>
    <p:sldLayoutId id="2147483659" r:id="rId8"/>
  </p:sldLayoutIdLst>
  <p:txStyles>
    <p:titleStyle>
      <a:lvl1pPr algn="ctr" defTabSz="457200" rtl="0" eaLnBrk="1" latinLnBrk="0" hangingPunct="1">
        <a:spcBef>
          <a:spcPct val="0"/>
        </a:spcBef>
        <a:buNone/>
        <a:defRPr sz="3600" kern="1200">
          <a:solidFill>
            <a:schemeClr val="tx1"/>
          </a:solidFill>
          <a:latin typeface="KievitCompPro-Light" panose="020B0504020101020102" pitchFamily="34" charset="0"/>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hart" Target="../charts/char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hart" Target="../charts/char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sz="2800" dirty="0"/>
              <a:t>How </a:t>
            </a:r>
            <a:r>
              <a:rPr lang="en-US" sz="2800" dirty="0" smtClean="0"/>
              <a:t>Data Science Helps Prevent Churn </a:t>
            </a:r>
            <a:r>
              <a:rPr lang="en-US" sz="2800" dirty="0"/>
              <a:t>at Avira,</a:t>
            </a:r>
            <a:br>
              <a:rPr lang="en-US" sz="2800" dirty="0"/>
            </a:br>
            <a:r>
              <a:rPr lang="en-US" sz="2800" dirty="0"/>
              <a:t>a 100-million U</a:t>
            </a:r>
            <a:r>
              <a:rPr lang="en-US" sz="2800" dirty="0" smtClean="0"/>
              <a:t>ser </a:t>
            </a:r>
            <a:r>
              <a:rPr lang="en-US" sz="2800" dirty="0"/>
              <a:t>C</a:t>
            </a:r>
            <a:r>
              <a:rPr lang="en-US" sz="2800" dirty="0" smtClean="0"/>
              <a:t>ompany</a:t>
            </a:r>
            <a:endParaRPr lang="de-DE" sz="2800" dirty="0"/>
          </a:p>
        </p:txBody>
      </p:sp>
      <p:sp>
        <p:nvSpPr>
          <p:cNvPr id="4" name="Textplatzhalter 3"/>
          <p:cNvSpPr>
            <a:spLocks noGrp="1"/>
          </p:cNvSpPr>
          <p:nvPr>
            <p:ph type="body" sz="quarter" idx="10"/>
          </p:nvPr>
        </p:nvSpPr>
        <p:spPr>
          <a:xfrm>
            <a:off x="685801" y="2847419"/>
            <a:ext cx="2628899" cy="670481"/>
          </a:xfrm>
        </p:spPr>
        <p:txBody>
          <a:bodyPr/>
          <a:lstStyle/>
          <a:p>
            <a:pPr algn="l"/>
            <a:r>
              <a:rPr lang="en-US" dirty="0"/>
              <a:t>Calin-Andrei </a:t>
            </a:r>
            <a:r>
              <a:rPr lang="en-US" dirty="0" smtClean="0"/>
              <a:t>Burloiu</a:t>
            </a:r>
            <a:endParaRPr lang="en-US" dirty="0"/>
          </a:p>
          <a:p>
            <a:pPr algn="l"/>
            <a:r>
              <a:rPr lang="en-US" dirty="0"/>
              <a:t>Big Data </a:t>
            </a:r>
            <a:r>
              <a:rPr lang="en-US" dirty="0" smtClean="0"/>
              <a:t>Engineer</a:t>
            </a:r>
            <a:endParaRPr lang="de-DE" dirty="0"/>
          </a:p>
        </p:txBody>
      </p:sp>
      <p:sp>
        <p:nvSpPr>
          <p:cNvPr id="5" name="TextBox 4"/>
          <p:cNvSpPr txBox="1"/>
          <p:nvPr/>
        </p:nvSpPr>
        <p:spPr>
          <a:xfrm>
            <a:off x="-1358900" y="4064000"/>
            <a:ext cx="184666" cy="369332"/>
          </a:xfrm>
          <a:prstGeom prst="rect">
            <a:avLst/>
          </a:prstGeom>
          <a:noFill/>
        </p:spPr>
        <p:txBody>
          <a:bodyPr wrap="none" rtlCol="0">
            <a:spAutoFit/>
          </a:bodyPr>
          <a:lstStyle/>
          <a:p>
            <a:endParaRPr lang="en-US" dirty="0"/>
          </a:p>
        </p:txBody>
      </p:sp>
      <p:sp>
        <p:nvSpPr>
          <p:cNvPr id="8" name="Textplatzhalter 3"/>
          <p:cNvSpPr txBox="1">
            <a:spLocks/>
          </p:cNvSpPr>
          <p:nvPr/>
        </p:nvSpPr>
        <p:spPr>
          <a:xfrm>
            <a:off x="5600700" y="2847419"/>
            <a:ext cx="2857499" cy="67048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600" kern="1200">
                <a:solidFill>
                  <a:schemeClr val="bg1">
                    <a:lumMod val="65000"/>
                  </a:schemeClr>
                </a:solidFill>
                <a:latin typeface="KievitCompPro-Light" panose="020B0504020101020102"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dirty="0" smtClean="0"/>
              <a:t>Iulia </a:t>
            </a:r>
            <a:r>
              <a:rPr lang="en-US" dirty="0" err="1" smtClean="0"/>
              <a:t>Pașov</a:t>
            </a:r>
            <a:endParaRPr lang="en-US" dirty="0" smtClean="0"/>
          </a:p>
          <a:p>
            <a:pPr algn="r"/>
            <a:r>
              <a:rPr lang="en-US" dirty="0" smtClean="0"/>
              <a:t>Machine Learning Engineer</a:t>
            </a:r>
            <a:endParaRPr lang="de-DE" dirty="0"/>
          </a:p>
        </p:txBody>
      </p:sp>
      <p:sp>
        <p:nvSpPr>
          <p:cNvPr id="10" name="Textplatzhalter 3"/>
          <p:cNvSpPr txBox="1">
            <a:spLocks/>
          </p:cNvSpPr>
          <p:nvPr/>
        </p:nvSpPr>
        <p:spPr>
          <a:xfrm>
            <a:off x="2895599" y="4305300"/>
            <a:ext cx="3352802" cy="42918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1600" kern="1200">
                <a:solidFill>
                  <a:schemeClr val="bg1">
                    <a:lumMod val="65000"/>
                  </a:schemeClr>
                </a:solidFill>
                <a:latin typeface="KievitCompPro-Light" panose="020B0504020101020102"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KievitCompPro-Light" panose="020B0504020101020102"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err="1" smtClean="0"/>
              <a:t>Strata</a:t>
            </a:r>
            <a:r>
              <a:rPr lang="de-DE" dirty="0" smtClean="0"/>
              <a:t> + </a:t>
            </a:r>
            <a:r>
              <a:rPr lang="de-DE" dirty="0" err="1" smtClean="0"/>
              <a:t>Hadoop</a:t>
            </a:r>
            <a:r>
              <a:rPr lang="de-DE" dirty="0" smtClean="0"/>
              <a:t> World</a:t>
            </a:r>
          </a:p>
          <a:p>
            <a:r>
              <a:rPr lang="de-DE" dirty="0" smtClean="0"/>
              <a:t>New York, 2015</a:t>
            </a:r>
            <a:endParaRPr lang="de-DE" dirty="0"/>
          </a:p>
        </p:txBody>
      </p:sp>
    </p:spTree>
    <p:extLst>
      <p:ext uri="{BB962C8B-B14F-4D97-AF65-F5344CB8AC3E}">
        <p14:creationId xmlns:p14="http://schemas.microsoft.com/office/powerpoint/2010/main" val="3539981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Inactivity </a:t>
            </a:r>
            <a:r>
              <a:rPr lang="en-US" dirty="0" smtClean="0"/>
              <a:t>Convergence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1540964"/>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a:off x="2497546" y="2579426"/>
            <a:ext cx="0" cy="818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618954" y="2690882"/>
            <a:ext cx="0" cy="818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190931" y="2759122"/>
            <a:ext cx="0" cy="818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8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Estimating User </a:t>
            </a:r>
            <a:r>
              <a:rPr lang="en-US" dirty="0" smtClean="0"/>
              <a:t>Churn</a:t>
            </a:r>
            <a:endParaRPr lang="en-US" dirty="0"/>
          </a:p>
        </p:txBody>
      </p:sp>
      <p:sp>
        <p:nvSpPr>
          <p:cNvPr id="5" name="Content Placeholder 4"/>
          <p:cNvSpPr>
            <a:spLocks noGrp="1"/>
          </p:cNvSpPr>
          <p:nvPr>
            <p:ph sz="half" idx="2"/>
          </p:nvPr>
        </p:nvSpPr>
        <p:spPr/>
        <p:txBody>
          <a:bodyPr/>
          <a:lstStyle/>
          <a:p>
            <a:r>
              <a:rPr lang="en-US" b="1" dirty="0"/>
              <a:t>Predict</a:t>
            </a:r>
            <a:r>
              <a:rPr lang="en-US" dirty="0"/>
              <a:t> monthly user churn rate</a:t>
            </a:r>
          </a:p>
          <a:p>
            <a:pPr lvl="1" fontAlgn="base"/>
            <a:r>
              <a:rPr lang="en-US" dirty="0" smtClean="0"/>
              <a:t>Predictor</a:t>
            </a:r>
          </a:p>
          <a:p>
            <a:pPr lvl="2" fontAlgn="base"/>
            <a:r>
              <a:rPr lang="en-US" dirty="0" smtClean="0"/>
              <a:t>uninstall </a:t>
            </a:r>
            <a:r>
              <a:rPr lang="en-US" dirty="0"/>
              <a:t>events</a:t>
            </a:r>
          </a:p>
          <a:p>
            <a:pPr lvl="1" fontAlgn="base"/>
            <a:r>
              <a:rPr lang="en-US" dirty="0" smtClean="0"/>
              <a:t>Outcome</a:t>
            </a:r>
          </a:p>
          <a:p>
            <a:pPr lvl="2" fontAlgn="base"/>
            <a:r>
              <a:rPr lang="en-US" dirty="0" smtClean="0"/>
              <a:t>inactive users</a:t>
            </a:r>
            <a:endParaRPr lang="en-US" dirty="0"/>
          </a:p>
        </p:txBody>
      </p:sp>
      <p:graphicFrame>
        <p:nvGraphicFramePr>
          <p:cNvPr id="12" name="Content Placeholder 11"/>
          <p:cNvGraphicFramePr>
            <a:graphicFrameLocks noGrp="1"/>
          </p:cNvGraphicFramePr>
          <p:nvPr>
            <p:ph sz="half" idx="1"/>
            <p:extLst>
              <p:ext uri="{D42A27DB-BD31-4B8C-83A1-F6EECF244321}">
                <p14:modId xmlns:p14="http://schemas.microsoft.com/office/powerpoint/2010/main" val="3606821635"/>
              </p:ext>
            </p:extLst>
          </p:nvPr>
        </p:nvGraphicFramePr>
        <p:xfrm>
          <a:off x="457200" y="1366838"/>
          <a:ext cx="4038600" cy="307975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a:off x="4256965" y="1364456"/>
            <a:ext cx="0" cy="487214"/>
          </a:xfrm>
          <a:prstGeom prst="straightConnector1">
            <a:avLst/>
          </a:prstGeom>
          <a:ln>
            <a:solidFill>
              <a:srgbClr val="FF99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Performing Survival </a:t>
            </a:r>
            <a:r>
              <a:rPr lang="en-US" dirty="0" smtClean="0"/>
              <a:t>Analysis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4628596"/>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6620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a:t>
            </a:r>
            <a:endParaRPr lang="en-US" dirty="0"/>
          </a:p>
        </p:txBody>
      </p:sp>
      <p:sp>
        <p:nvSpPr>
          <p:cNvPr id="5" name="Content Placeholder 4"/>
          <p:cNvSpPr>
            <a:spLocks noGrp="1"/>
          </p:cNvSpPr>
          <p:nvPr>
            <p:ph sz="half" idx="2"/>
          </p:nvPr>
        </p:nvSpPr>
        <p:spPr/>
        <p:txBody>
          <a:bodyPr/>
          <a:lstStyle/>
          <a:p>
            <a:pPr fontAlgn="base"/>
            <a:r>
              <a:rPr lang="en-US" dirty="0"/>
              <a:t>Consider</a:t>
            </a:r>
          </a:p>
          <a:p>
            <a:pPr lvl="1" fontAlgn="base"/>
            <a:r>
              <a:rPr lang="en-US" dirty="0"/>
              <a:t>Devices</a:t>
            </a:r>
          </a:p>
          <a:p>
            <a:pPr lvl="1" fontAlgn="base"/>
            <a:r>
              <a:rPr lang="en-US" dirty="0"/>
              <a:t>Behavior</a:t>
            </a:r>
          </a:p>
          <a:p>
            <a:pPr lvl="1" fontAlgn="base"/>
            <a:r>
              <a:rPr lang="en-US" dirty="0" smtClean="0"/>
              <a:t>Technical </a:t>
            </a:r>
            <a:r>
              <a:rPr lang="en-US" dirty="0"/>
              <a:t>s</a:t>
            </a:r>
            <a:r>
              <a:rPr lang="en-US" dirty="0" smtClean="0"/>
              <a:t>avviness</a:t>
            </a:r>
            <a:endParaRPr lang="en-US" dirty="0"/>
          </a:p>
          <a:p>
            <a:pPr lvl="1" fontAlgn="base"/>
            <a:r>
              <a:rPr lang="en-US" dirty="0"/>
              <a:t>Business or consumer?</a:t>
            </a:r>
          </a:p>
          <a:p>
            <a:pPr lvl="1" fontAlgn="base"/>
            <a:r>
              <a:rPr lang="en-US" dirty="0" smtClean="0"/>
              <a:t>Errors</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65125239"/>
              </p:ext>
            </p:extLst>
          </p:nvPr>
        </p:nvGraphicFramePr>
        <p:xfrm>
          <a:off x="-141675" y="1366838"/>
          <a:ext cx="4038600" cy="30797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20404153">
            <a:off x="2671031" y="2074120"/>
            <a:ext cx="783228" cy="400110"/>
          </a:xfrm>
          <a:prstGeom prst="rect">
            <a:avLst/>
          </a:prstGeom>
          <a:noFill/>
        </p:spPr>
        <p:txBody>
          <a:bodyPr wrap="none" rtlCol="0">
            <a:spAutoFit/>
          </a:bodyPr>
          <a:lstStyle/>
          <a:p>
            <a:r>
              <a:rPr lang="en-US" sz="2000" b="1" dirty="0" smtClean="0"/>
              <a:t>Users</a:t>
            </a:r>
            <a:endParaRPr lang="en-US" sz="2000" b="1" dirty="0"/>
          </a:p>
        </p:txBody>
      </p:sp>
      <p:sp>
        <p:nvSpPr>
          <p:cNvPr id="8" name="Flowchart: Magnetic Disk 7"/>
          <p:cNvSpPr/>
          <p:nvPr/>
        </p:nvSpPr>
        <p:spPr>
          <a:xfrm>
            <a:off x="3446879" y="4149234"/>
            <a:ext cx="914400" cy="762776"/>
          </a:xfrm>
          <a:prstGeom prst="flowChartMagneticDisk">
            <a:avLst/>
          </a:prstGeom>
          <a:solidFill>
            <a:schemeClr val="tx1">
              <a:lumMod val="65000"/>
              <a:lumOff val="3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User Profile</a:t>
            </a:r>
            <a:endParaRPr lang="en-US" sz="1400" b="1" dirty="0"/>
          </a:p>
        </p:txBody>
      </p:sp>
      <p:cxnSp>
        <p:nvCxnSpPr>
          <p:cNvPr id="9" name="Elbow Connector 8"/>
          <p:cNvCxnSpPr>
            <a:endCxn id="8" idx="2"/>
          </p:cNvCxnSpPr>
          <p:nvPr/>
        </p:nvCxnSpPr>
        <p:spPr>
          <a:xfrm>
            <a:off x="2716724" y="3921900"/>
            <a:ext cx="730155" cy="608722"/>
          </a:xfrm>
          <a:prstGeom prst="bentConnector3">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092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Churned Users</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071431586"/>
              </p:ext>
            </p:extLst>
          </p:nvPr>
        </p:nvGraphicFramePr>
        <p:xfrm>
          <a:off x="-96670" y="1366838"/>
          <a:ext cx="4038600" cy="30797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20404153">
            <a:off x="2634322" y="2074120"/>
            <a:ext cx="856645" cy="400110"/>
          </a:xfrm>
          <a:prstGeom prst="rect">
            <a:avLst/>
          </a:prstGeom>
          <a:noFill/>
        </p:spPr>
        <p:txBody>
          <a:bodyPr wrap="none" rtlCol="0">
            <a:spAutoFit/>
          </a:bodyPr>
          <a:lstStyle/>
          <a:p>
            <a:r>
              <a:rPr lang="en-US" sz="2000" b="1" dirty="0" smtClean="0"/>
              <a:t>Active</a:t>
            </a:r>
            <a:endParaRPr lang="en-US" sz="2000" b="1" dirty="0"/>
          </a:p>
        </p:txBody>
      </p:sp>
      <p:sp>
        <p:nvSpPr>
          <p:cNvPr id="7" name="TextBox 6"/>
          <p:cNvSpPr txBox="1"/>
          <p:nvPr/>
        </p:nvSpPr>
        <p:spPr>
          <a:xfrm rot="20404153">
            <a:off x="2056453" y="1085597"/>
            <a:ext cx="1099981" cy="400110"/>
          </a:xfrm>
          <a:prstGeom prst="rect">
            <a:avLst/>
          </a:prstGeom>
          <a:noFill/>
        </p:spPr>
        <p:txBody>
          <a:bodyPr wrap="none" rtlCol="0">
            <a:spAutoFit/>
          </a:bodyPr>
          <a:lstStyle/>
          <a:p>
            <a:r>
              <a:rPr lang="en-US" sz="2000" b="1" dirty="0" smtClean="0">
                <a:solidFill>
                  <a:schemeClr val="accent1"/>
                </a:solidFill>
              </a:rPr>
              <a:t>Churned</a:t>
            </a:r>
            <a:endParaRPr lang="en-US" sz="2000" b="1" dirty="0">
              <a:solidFill>
                <a:schemeClr val="accent1"/>
              </a:solidFill>
            </a:endParaRPr>
          </a:p>
        </p:txBody>
      </p:sp>
    </p:spTree>
    <p:extLst>
      <p:ext uri="{BB962C8B-B14F-4D97-AF65-F5344CB8AC3E}">
        <p14:creationId xmlns:p14="http://schemas.microsoft.com/office/powerpoint/2010/main" val="1210359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Uninstall Surveys</a:t>
            </a:r>
            <a:endParaRPr lang="en-US" dirty="0"/>
          </a:p>
        </p:txBody>
      </p:sp>
      <p:sp>
        <p:nvSpPr>
          <p:cNvPr id="4" name="Content Placeholder 3"/>
          <p:cNvSpPr>
            <a:spLocks noGrp="1"/>
          </p:cNvSpPr>
          <p:nvPr>
            <p:ph sz="half" idx="2"/>
          </p:nvPr>
        </p:nvSpPr>
        <p:spPr/>
        <p:txBody>
          <a:bodyPr/>
          <a:lstStyle/>
          <a:p>
            <a:pPr fontAlgn="base"/>
            <a:r>
              <a:rPr lang="en-US" dirty="0"/>
              <a:t>Ask users to complete a </a:t>
            </a:r>
            <a:r>
              <a:rPr lang="en-US" b="1" dirty="0"/>
              <a:t>survey on </a:t>
            </a:r>
            <a:r>
              <a:rPr lang="en-US" b="1" dirty="0" smtClean="0"/>
              <a:t>uninstall</a:t>
            </a:r>
          </a:p>
          <a:p>
            <a:pPr fontAlgn="base"/>
            <a:r>
              <a:rPr lang="en-US" dirty="0" smtClean="0"/>
              <a:t>Find </a:t>
            </a:r>
            <a:r>
              <a:rPr lang="en-US" b="1" dirty="0" smtClean="0"/>
              <a:t>churn reasons</a:t>
            </a:r>
          </a:p>
          <a:p>
            <a:pPr fontAlgn="base"/>
            <a:r>
              <a:rPr lang="en-US" b="1" dirty="0" smtClean="0"/>
              <a:t>1</a:t>
            </a:r>
            <a:r>
              <a:rPr lang="en-US" b="1" dirty="0"/>
              <a:t>%</a:t>
            </a:r>
            <a:r>
              <a:rPr lang="en-US" dirty="0"/>
              <a:t> </a:t>
            </a:r>
            <a:r>
              <a:rPr lang="en-US" dirty="0" smtClean="0"/>
              <a:t>users complete </a:t>
            </a:r>
            <a:r>
              <a:rPr lang="en-US" dirty="0"/>
              <a:t>surveys</a:t>
            </a:r>
            <a:endParaRPr lang="en-US" b="1" dirty="0"/>
          </a:p>
          <a:p>
            <a:pPr fontAlgn="base"/>
            <a:r>
              <a:rPr lang="en-US" dirty="0"/>
              <a:t>Complaints from the </a:t>
            </a:r>
            <a:r>
              <a:rPr lang="en-US" b="1" dirty="0" smtClean="0"/>
              <a:t>past</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477048067"/>
              </p:ext>
            </p:extLst>
          </p:nvPr>
        </p:nvGraphicFramePr>
        <p:xfrm>
          <a:off x="-96670" y="1366838"/>
          <a:ext cx="4038600" cy="307975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Elbow Connector 4"/>
          <p:cNvCxnSpPr>
            <a:endCxn id="7" idx="2"/>
          </p:cNvCxnSpPr>
          <p:nvPr/>
        </p:nvCxnSpPr>
        <p:spPr>
          <a:xfrm flipV="1">
            <a:off x="1986574" y="1267193"/>
            <a:ext cx="1460301" cy="152178"/>
          </a:xfrm>
          <a:prstGeom prst="bentConnector3">
            <a:avLst>
              <a:gd name="adj1" fmla="val 50000"/>
            </a:avLst>
          </a:prstGeom>
          <a:ln>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7" name="Flowchart: Magnetic Disk 6"/>
          <p:cNvSpPr/>
          <p:nvPr/>
        </p:nvSpPr>
        <p:spPr>
          <a:xfrm>
            <a:off x="3446875" y="885805"/>
            <a:ext cx="914400" cy="762776"/>
          </a:xfrm>
          <a:prstGeom prst="flowChartMagneticDisk">
            <a:avLst/>
          </a:prstGeom>
          <a:solidFill>
            <a:schemeClr val="accent1">
              <a:lumMod val="40000"/>
              <a:lumOff val="60000"/>
            </a:schemeClr>
          </a:solidFill>
          <a:ln>
            <a:solidFill>
              <a:srgbClr val="EE2E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rPr>
              <a:t>Uninstall Surveys</a:t>
            </a:r>
            <a:endParaRPr lang="en-US" sz="1300" b="1" dirty="0">
              <a:solidFill>
                <a:schemeClr val="tx1"/>
              </a:solidFill>
            </a:endParaRPr>
          </a:p>
        </p:txBody>
      </p:sp>
    </p:spTree>
    <p:extLst>
      <p:ext uri="{BB962C8B-B14F-4D97-AF65-F5344CB8AC3E}">
        <p14:creationId xmlns:p14="http://schemas.microsoft.com/office/powerpoint/2010/main" val="628974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Surveys</a:t>
            </a:r>
            <a:endParaRPr lang="en-US" dirty="0"/>
          </a:p>
        </p:txBody>
      </p:sp>
      <p:sp>
        <p:nvSpPr>
          <p:cNvPr id="4" name="Content Placeholder 3"/>
          <p:cNvSpPr>
            <a:spLocks noGrp="1"/>
          </p:cNvSpPr>
          <p:nvPr>
            <p:ph sz="half" idx="2"/>
          </p:nvPr>
        </p:nvSpPr>
        <p:spPr/>
        <p:txBody>
          <a:bodyPr/>
          <a:lstStyle/>
          <a:p>
            <a:pPr fontAlgn="base"/>
            <a:r>
              <a:rPr lang="en-US" dirty="0"/>
              <a:t>Complaints from the </a:t>
            </a:r>
            <a:r>
              <a:rPr lang="en-US" b="1" dirty="0"/>
              <a:t>present</a:t>
            </a:r>
            <a:endParaRPr lang="en-US" dirty="0"/>
          </a:p>
          <a:p>
            <a:pPr fontAlgn="base"/>
            <a:r>
              <a:rPr lang="en-US" dirty="0"/>
              <a:t>Ask users to give </a:t>
            </a:r>
            <a:r>
              <a:rPr lang="en-US" b="1" dirty="0"/>
              <a:t>feedback</a:t>
            </a:r>
            <a:r>
              <a:rPr lang="en-US" dirty="0"/>
              <a:t> a few weeks after installation</a:t>
            </a:r>
          </a:p>
          <a:p>
            <a:pPr fontAlgn="base"/>
            <a:r>
              <a:rPr lang="en-US" dirty="0"/>
              <a:t>Questions based on </a:t>
            </a:r>
            <a:r>
              <a:rPr lang="en-US" b="1" dirty="0"/>
              <a:t>insights from uninstall surveys</a:t>
            </a:r>
            <a:endParaRPr lang="en-US" dirty="0"/>
          </a:p>
          <a:p>
            <a:pPr fontAlgn="base"/>
            <a:endParaRPr lang="en-US" b="1" dirty="0" smtClean="0"/>
          </a:p>
          <a:p>
            <a:pPr fontAlgn="base"/>
            <a:r>
              <a:rPr lang="en-US" b="1" dirty="0" smtClean="0"/>
              <a:t>Market </a:t>
            </a:r>
            <a:r>
              <a:rPr lang="en-US" b="1" dirty="0"/>
              <a:t>research</a:t>
            </a:r>
          </a:p>
          <a:p>
            <a:pPr lvl="1" fontAlgn="base"/>
            <a:r>
              <a:rPr lang="en-US" dirty="0"/>
              <a:t>Know your </a:t>
            </a:r>
            <a:r>
              <a:rPr lang="en-US" dirty="0" smtClean="0"/>
              <a:t>product’s </a:t>
            </a:r>
            <a:r>
              <a:rPr lang="en-US" dirty="0"/>
              <a:t>market</a:t>
            </a:r>
          </a:p>
          <a:p>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029185724"/>
              </p:ext>
            </p:extLst>
          </p:nvPr>
        </p:nvGraphicFramePr>
        <p:xfrm>
          <a:off x="-63515" y="1366838"/>
          <a:ext cx="4038600" cy="3079750"/>
        </p:xfrm>
        <a:graphic>
          <a:graphicData uri="http://schemas.openxmlformats.org/drawingml/2006/chart">
            <c:chart xmlns:c="http://schemas.openxmlformats.org/drawingml/2006/chart" xmlns:r="http://schemas.openxmlformats.org/officeDocument/2006/relationships" r:id="rId3"/>
          </a:graphicData>
        </a:graphic>
      </p:graphicFrame>
      <p:sp>
        <p:nvSpPr>
          <p:cNvPr id="5" name="Flowchart: Magnetic Disk 4"/>
          <p:cNvSpPr/>
          <p:nvPr/>
        </p:nvSpPr>
        <p:spPr>
          <a:xfrm>
            <a:off x="3446879" y="1800981"/>
            <a:ext cx="914400" cy="762776"/>
          </a:xfrm>
          <a:prstGeom prst="flowChartMagneticDisk">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rPr>
              <a:t>Lifecycle Surveys</a:t>
            </a:r>
            <a:endParaRPr lang="en-US" sz="1300" b="1" dirty="0">
              <a:solidFill>
                <a:schemeClr val="tx1"/>
              </a:solidFill>
            </a:endParaRPr>
          </a:p>
        </p:txBody>
      </p:sp>
      <p:cxnSp>
        <p:nvCxnSpPr>
          <p:cNvPr id="7" name="Elbow Connector 6"/>
          <p:cNvCxnSpPr>
            <a:endCxn id="5" idx="2"/>
          </p:cNvCxnSpPr>
          <p:nvPr/>
        </p:nvCxnSpPr>
        <p:spPr>
          <a:xfrm>
            <a:off x="2614371" y="2060812"/>
            <a:ext cx="832508" cy="121557"/>
          </a:xfrm>
          <a:prstGeom prst="bentConnector3">
            <a:avLst/>
          </a:prstGeom>
          <a:ln>
            <a:solidFill>
              <a:srgbClr val="95959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67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Extracting </a:t>
            </a:r>
            <a:r>
              <a:rPr lang="en-US" dirty="0" smtClean="0"/>
              <a:t>Sentiments </a:t>
            </a:r>
            <a:r>
              <a:rPr lang="en-US" dirty="0"/>
              <a:t>from Surveys</a:t>
            </a:r>
          </a:p>
        </p:txBody>
      </p:sp>
      <p:graphicFrame>
        <p:nvGraphicFramePr>
          <p:cNvPr id="7" name="Content Placeholder 5"/>
          <p:cNvGraphicFramePr>
            <a:graphicFrameLocks noGrp="1"/>
          </p:cNvGraphicFramePr>
          <p:nvPr>
            <p:ph sz="half" idx="1"/>
            <p:extLst>
              <p:ext uri="{D42A27DB-BD31-4B8C-83A1-F6EECF244321}">
                <p14:modId xmlns:p14="http://schemas.microsoft.com/office/powerpoint/2010/main" val="3422793284"/>
              </p:ext>
            </p:extLst>
          </p:nvPr>
        </p:nvGraphicFramePr>
        <p:xfrm>
          <a:off x="-63515" y="1366838"/>
          <a:ext cx="4038600" cy="307975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Elbow Connector 7"/>
          <p:cNvCxnSpPr>
            <a:endCxn id="9" idx="2"/>
          </p:cNvCxnSpPr>
          <p:nvPr/>
        </p:nvCxnSpPr>
        <p:spPr>
          <a:xfrm flipV="1">
            <a:off x="1986574" y="1267193"/>
            <a:ext cx="1460301" cy="152178"/>
          </a:xfrm>
          <a:prstGeom prst="bentConnector3">
            <a:avLst>
              <a:gd name="adj1" fmla="val 50000"/>
            </a:avLst>
          </a:prstGeom>
          <a:ln>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Flowchart: Magnetic Disk 8"/>
          <p:cNvSpPr/>
          <p:nvPr/>
        </p:nvSpPr>
        <p:spPr>
          <a:xfrm>
            <a:off x="3446875" y="885805"/>
            <a:ext cx="914400" cy="762776"/>
          </a:xfrm>
          <a:prstGeom prst="flowChartMagneticDisk">
            <a:avLst/>
          </a:prstGeom>
          <a:solidFill>
            <a:schemeClr val="accent1">
              <a:lumMod val="40000"/>
              <a:lumOff val="60000"/>
            </a:schemeClr>
          </a:solidFill>
          <a:ln>
            <a:solidFill>
              <a:srgbClr val="EE2E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rPr>
              <a:t>Uninstall Surveys</a:t>
            </a:r>
            <a:endParaRPr lang="en-US" sz="1300" b="1" dirty="0">
              <a:solidFill>
                <a:schemeClr val="tx1"/>
              </a:solidFill>
            </a:endParaRPr>
          </a:p>
        </p:txBody>
      </p:sp>
      <p:sp>
        <p:nvSpPr>
          <p:cNvPr id="10" name="Flowchart: Magnetic Disk 9"/>
          <p:cNvSpPr/>
          <p:nvPr/>
        </p:nvSpPr>
        <p:spPr>
          <a:xfrm>
            <a:off x="3446879" y="1800981"/>
            <a:ext cx="914400" cy="762776"/>
          </a:xfrm>
          <a:prstGeom prst="flowChartMagneticDisk">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rPr>
              <a:t>Lifecycle Surveys</a:t>
            </a:r>
            <a:endParaRPr lang="en-US" sz="1300" b="1" dirty="0">
              <a:solidFill>
                <a:schemeClr val="tx1"/>
              </a:solidFill>
            </a:endParaRPr>
          </a:p>
        </p:txBody>
      </p:sp>
      <p:cxnSp>
        <p:nvCxnSpPr>
          <p:cNvPr id="11" name="Elbow Connector 10"/>
          <p:cNvCxnSpPr>
            <a:endCxn id="10" idx="2"/>
          </p:cNvCxnSpPr>
          <p:nvPr/>
        </p:nvCxnSpPr>
        <p:spPr>
          <a:xfrm>
            <a:off x="2614371" y="2060812"/>
            <a:ext cx="832508" cy="121557"/>
          </a:xfrm>
          <a:prstGeom prst="bentConnector3">
            <a:avLst/>
          </a:prstGeom>
          <a:ln>
            <a:solidFill>
              <a:srgbClr val="959595"/>
            </a:solidFill>
            <a:tailEnd type="arrow"/>
          </a:ln>
        </p:spPr>
        <p:style>
          <a:lnRef idx="2">
            <a:schemeClr val="accent1"/>
          </a:lnRef>
          <a:fillRef idx="0">
            <a:schemeClr val="accent1"/>
          </a:fillRef>
          <a:effectRef idx="1">
            <a:schemeClr val="accent1"/>
          </a:effectRef>
          <a:fontRef idx="minor">
            <a:schemeClr val="tx1"/>
          </a:fontRef>
        </p:style>
      </p:cxnSp>
      <p:sp>
        <p:nvSpPr>
          <p:cNvPr id="12" name="Cube 11"/>
          <p:cNvSpPr/>
          <p:nvPr/>
        </p:nvSpPr>
        <p:spPr>
          <a:xfrm>
            <a:off x="5156086" y="1041580"/>
            <a:ext cx="1351129" cy="702219"/>
          </a:xfrm>
          <a:prstGeom prst="cube">
            <a:avLst/>
          </a:prstGeom>
          <a:solidFill>
            <a:srgbClr val="996600"/>
          </a:solidFill>
          <a:ln>
            <a:solidFill>
              <a:srgbClr val="99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Sentiment Analysis</a:t>
            </a:r>
            <a:endParaRPr lang="en-US" sz="1500" b="1" dirty="0"/>
          </a:p>
        </p:txBody>
      </p:sp>
      <p:sp>
        <p:nvSpPr>
          <p:cNvPr id="13" name="TextBox 12"/>
          <p:cNvSpPr txBox="1"/>
          <p:nvPr/>
        </p:nvSpPr>
        <p:spPr>
          <a:xfrm>
            <a:off x="7525814" y="843578"/>
            <a:ext cx="530915" cy="584775"/>
          </a:xfrm>
          <a:prstGeom prst="rect">
            <a:avLst/>
          </a:prstGeom>
          <a:noFill/>
        </p:spPr>
        <p:txBody>
          <a:bodyPr wrap="none" rtlCol="0">
            <a:spAutoFit/>
          </a:bodyPr>
          <a:lstStyle/>
          <a:p>
            <a:r>
              <a:rPr lang="en-US" sz="3200" b="1" dirty="0" smtClean="0">
                <a:solidFill>
                  <a:srgbClr val="996600"/>
                </a:solidFill>
                <a:sym typeface="Wingdings" panose="05000000000000000000" pitchFamily="2" charset="2"/>
              </a:rPr>
              <a:t></a:t>
            </a:r>
            <a:endParaRPr lang="en-US" sz="3200" b="1" dirty="0">
              <a:solidFill>
                <a:srgbClr val="996600"/>
              </a:solidFill>
            </a:endParaRPr>
          </a:p>
        </p:txBody>
      </p:sp>
      <p:sp>
        <p:nvSpPr>
          <p:cNvPr id="14" name="TextBox 13"/>
          <p:cNvSpPr txBox="1"/>
          <p:nvPr/>
        </p:nvSpPr>
        <p:spPr>
          <a:xfrm>
            <a:off x="7525815" y="1323390"/>
            <a:ext cx="530915" cy="584775"/>
          </a:xfrm>
          <a:prstGeom prst="rect">
            <a:avLst/>
          </a:prstGeom>
          <a:noFill/>
        </p:spPr>
        <p:txBody>
          <a:bodyPr wrap="none" rtlCol="0">
            <a:spAutoFit/>
          </a:bodyPr>
          <a:lstStyle/>
          <a:p>
            <a:r>
              <a:rPr lang="en-US" sz="3200" b="1" dirty="0" smtClean="0">
                <a:solidFill>
                  <a:srgbClr val="996600"/>
                </a:solidFill>
                <a:sym typeface="Wingdings" panose="05000000000000000000" pitchFamily="2" charset="2"/>
              </a:rPr>
              <a:t></a:t>
            </a:r>
            <a:endParaRPr lang="en-US" sz="3200" b="1" dirty="0">
              <a:solidFill>
                <a:srgbClr val="996600"/>
              </a:solidFill>
            </a:endParaRPr>
          </a:p>
        </p:txBody>
      </p:sp>
      <p:cxnSp>
        <p:nvCxnSpPr>
          <p:cNvPr id="15" name="Elbow Connector 14"/>
          <p:cNvCxnSpPr>
            <a:stCxn id="12" idx="5"/>
            <a:endCxn id="13" idx="1"/>
          </p:cNvCxnSpPr>
          <p:nvPr/>
        </p:nvCxnSpPr>
        <p:spPr>
          <a:xfrm flipV="1">
            <a:off x="6507215" y="1135966"/>
            <a:ext cx="1018599" cy="168946"/>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12" idx="5"/>
            <a:endCxn id="14" idx="1"/>
          </p:cNvCxnSpPr>
          <p:nvPr/>
        </p:nvCxnSpPr>
        <p:spPr>
          <a:xfrm>
            <a:off x="6507215" y="1304912"/>
            <a:ext cx="1018600" cy="310866"/>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9" idx="4"/>
            <a:endCxn id="12" idx="2"/>
          </p:cNvCxnSpPr>
          <p:nvPr/>
        </p:nvCxnSpPr>
        <p:spPr>
          <a:xfrm>
            <a:off x="4361275" y="1267193"/>
            <a:ext cx="794811" cy="213274"/>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0" idx="4"/>
            <a:endCxn id="12" idx="2"/>
          </p:cNvCxnSpPr>
          <p:nvPr/>
        </p:nvCxnSpPr>
        <p:spPr>
          <a:xfrm flipV="1">
            <a:off x="4361279" y="1480467"/>
            <a:ext cx="794807" cy="701902"/>
          </a:xfrm>
          <a:prstGeom prst="bentConnector3">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sp>
        <p:nvSpPr>
          <p:cNvPr id="37" name="Content Placeholder 3"/>
          <p:cNvSpPr>
            <a:spLocks noGrp="1"/>
          </p:cNvSpPr>
          <p:nvPr>
            <p:ph sz="half" idx="2"/>
          </p:nvPr>
        </p:nvSpPr>
        <p:spPr>
          <a:xfrm>
            <a:off x="4436984" y="2194952"/>
            <a:ext cx="3088830" cy="2783783"/>
          </a:xfrm>
        </p:spPr>
        <p:txBody>
          <a:bodyPr>
            <a:normAutofit/>
          </a:bodyPr>
          <a:lstStyle/>
          <a:p>
            <a:pPr fontAlgn="base"/>
            <a:r>
              <a:rPr lang="en-US" b="1" dirty="0"/>
              <a:t>Sentiment</a:t>
            </a:r>
            <a:r>
              <a:rPr lang="en-US" dirty="0"/>
              <a:t> analysis</a:t>
            </a:r>
          </a:p>
          <a:p>
            <a:pPr lvl="1" fontAlgn="base"/>
            <a:r>
              <a:rPr lang="en-US" b="1" dirty="0"/>
              <a:t>Negative</a:t>
            </a:r>
            <a:r>
              <a:rPr lang="en-US" dirty="0"/>
              <a:t> review</a:t>
            </a:r>
          </a:p>
          <a:p>
            <a:pPr lvl="2" fontAlgn="base"/>
            <a:r>
              <a:rPr lang="en-US" i="1" dirty="0"/>
              <a:t>Dissatisfaction</a:t>
            </a:r>
            <a:endParaRPr lang="en-US" dirty="0"/>
          </a:p>
          <a:p>
            <a:pPr lvl="1" fontAlgn="base"/>
            <a:r>
              <a:rPr lang="en-US" b="1" dirty="0"/>
              <a:t>Positive</a:t>
            </a:r>
            <a:r>
              <a:rPr lang="en-US" dirty="0"/>
              <a:t> review</a:t>
            </a:r>
          </a:p>
          <a:p>
            <a:pPr lvl="2" fontAlgn="base"/>
            <a:r>
              <a:rPr lang="en-US" dirty="0"/>
              <a:t>Arbitrary </a:t>
            </a:r>
            <a:r>
              <a:rPr lang="en-US" dirty="0" smtClean="0"/>
              <a:t>reasons </a:t>
            </a:r>
            <a:r>
              <a:rPr lang="en-US" dirty="0"/>
              <a:t>(e.g. reinstall)</a:t>
            </a:r>
          </a:p>
        </p:txBody>
      </p:sp>
    </p:spTree>
    <p:extLst>
      <p:ext uri="{BB962C8B-B14F-4D97-AF65-F5344CB8AC3E}">
        <p14:creationId xmlns:p14="http://schemas.microsoft.com/office/powerpoint/2010/main" val="1421186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Extracting Churn Reasons from Surveys</a:t>
            </a:r>
            <a:endParaRPr lang="en-US" sz="3200" dirty="0"/>
          </a:p>
        </p:txBody>
      </p:sp>
      <p:sp>
        <p:nvSpPr>
          <p:cNvPr id="4" name="Content Placeholder 3"/>
          <p:cNvSpPr>
            <a:spLocks noGrp="1"/>
          </p:cNvSpPr>
          <p:nvPr>
            <p:ph sz="half" idx="2"/>
          </p:nvPr>
        </p:nvSpPr>
        <p:spPr>
          <a:xfrm>
            <a:off x="4436985" y="2194952"/>
            <a:ext cx="2815704" cy="2783783"/>
          </a:xfrm>
        </p:spPr>
        <p:txBody>
          <a:bodyPr>
            <a:normAutofit/>
          </a:bodyPr>
          <a:lstStyle/>
          <a:p>
            <a:pPr fontAlgn="base"/>
            <a:r>
              <a:rPr lang="en-US" sz="1700" b="1" dirty="0"/>
              <a:t>Topic</a:t>
            </a:r>
            <a:r>
              <a:rPr lang="en-US" sz="1700" dirty="0"/>
              <a:t> detection</a:t>
            </a:r>
          </a:p>
          <a:p>
            <a:pPr lvl="1" fontAlgn="base"/>
            <a:r>
              <a:rPr lang="en-US" sz="1700" dirty="0"/>
              <a:t>Churn </a:t>
            </a:r>
            <a:r>
              <a:rPr lang="en-US" sz="1700" b="1" dirty="0"/>
              <a:t>reasons</a:t>
            </a:r>
            <a:endParaRPr lang="en-US" sz="1700" dirty="0"/>
          </a:p>
          <a:p>
            <a:pPr fontAlgn="base"/>
            <a:r>
              <a:rPr lang="en-US" sz="1700" dirty="0"/>
              <a:t>Insights might be misleading</a:t>
            </a:r>
          </a:p>
        </p:txBody>
      </p:sp>
      <p:graphicFrame>
        <p:nvGraphicFramePr>
          <p:cNvPr id="130" name="Content Placeholder 5"/>
          <p:cNvGraphicFramePr>
            <a:graphicFrameLocks noGrp="1"/>
          </p:cNvGraphicFramePr>
          <p:nvPr>
            <p:ph sz="half" idx="1"/>
            <p:extLst>
              <p:ext uri="{D42A27DB-BD31-4B8C-83A1-F6EECF244321}">
                <p14:modId xmlns:p14="http://schemas.microsoft.com/office/powerpoint/2010/main" val="3422793284"/>
              </p:ext>
            </p:extLst>
          </p:nvPr>
        </p:nvGraphicFramePr>
        <p:xfrm>
          <a:off x="-63515" y="1366838"/>
          <a:ext cx="4038600" cy="3079750"/>
        </p:xfrm>
        <a:graphic>
          <a:graphicData uri="http://schemas.openxmlformats.org/drawingml/2006/chart">
            <c:chart xmlns:c="http://schemas.openxmlformats.org/drawingml/2006/chart" xmlns:r="http://schemas.openxmlformats.org/officeDocument/2006/relationships" r:id="rId3"/>
          </a:graphicData>
        </a:graphic>
      </p:graphicFrame>
      <p:cxnSp>
        <p:nvCxnSpPr>
          <p:cNvPr id="131" name="Elbow Connector 130"/>
          <p:cNvCxnSpPr>
            <a:endCxn id="132" idx="2"/>
          </p:cNvCxnSpPr>
          <p:nvPr/>
        </p:nvCxnSpPr>
        <p:spPr>
          <a:xfrm flipV="1">
            <a:off x="1986574" y="1267193"/>
            <a:ext cx="1460301" cy="152178"/>
          </a:xfrm>
          <a:prstGeom prst="bentConnector3">
            <a:avLst>
              <a:gd name="adj1" fmla="val 50000"/>
            </a:avLst>
          </a:prstGeom>
          <a:ln>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2" name="Flowchart: Magnetic Disk 131"/>
          <p:cNvSpPr/>
          <p:nvPr/>
        </p:nvSpPr>
        <p:spPr>
          <a:xfrm>
            <a:off x="3446875" y="885805"/>
            <a:ext cx="914400" cy="762776"/>
          </a:xfrm>
          <a:prstGeom prst="flowChartMagneticDisk">
            <a:avLst/>
          </a:prstGeom>
          <a:solidFill>
            <a:schemeClr val="accent1">
              <a:lumMod val="40000"/>
              <a:lumOff val="60000"/>
            </a:schemeClr>
          </a:solidFill>
          <a:ln>
            <a:solidFill>
              <a:srgbClr val="EE2E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rPr>
              <a:t>Uninstall Surveys</a:t>
            </a:r>
            <a:endParaRPr lang="en-US" sz="1300" b="1" dirty="0">
              <a:solidFill>
                <a:schemeClr val="tx1"/>
              </a:solidFill>
            </a:endParaRPr>
          </a:p>
        </p:txBody>
      </p:sp>
      <p:sp>
        <p:nvSpPr>
          <p:cNvPr id="133" name="Flowchart: Magnetic Disk 132"/>
          <p:cNvSpPr/>
          <p:nvPr/>
        </p:nvSpPr>
        <p:spPr>
          <a:xfrm>
            <a:off x="3446879" y="1800981"/>
            <a:ext cx="914400" cy="762776"/>
          </a:xfrm>
          <a:prstGeom prst="flowChartMagneticDisk">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rPr>
              <a:t>Lifecycle Surveys</a:t>
            </a:r>
            <a:endParaRPr lang="en-US" sz="1300" b="1" dirty="0">
              <a:solidFill>
                <a:schemeClr val="tx1"/>
              </a:solidFill>
            </a:endParaRPr>
          </a:p>
        </p:txBody>
      </p:sp>
      <p:cxnSp>
        <p:nvCxnSpPr>
          <p:cNvPr id="134" name="Elbow Connector 133"/>
          <p:cNvCxnSpPr>
            <a:endCxn id="133" idx="2"/>
          </p:cNvCxnSpPr>
          <p:nvPr/>
        </p:nvCxnSpPr>
        <p:spPr>
          <a:xfrm>
            <a:off x="2614371" y="2060812"/>
            <a:ext cx="832508" cy="121557"/>
          </a:xfrm>
          <a:prstGeom prst="bentConnector3">
            <a:avLst/>
          </a:prstGeom>
          <a:ln>
            <a:solidFill>
              <a:srgbClr val="959595"/>
            </a:solidFill>
            <a:tailEnd type="arrow"/>
          </a:ln>
        </p:spPr>
        <p:style>
          <a:lnRef idx="2">
            <a:schemeClr val="accent1"/>
          </a:lnRef>
          <a:fillRef idx="0">
            <a:schemeClr val="accent1"/>
          </a:fillRef>
          <a:effectRef idx="1">
            <a:schemeClr val="accent1"/>
          </a:effectRef>
          <a:fontRef idx="minor">
            <a:schemeClr val="tx1"/>
          </a:fontRef>
        </p:style>
      </p:cxnSp>
      <p:sp>
        <p:nvSpPr>
          <p:cNvPr id="135" name="Cube 134"/>
          <p:cNvSpPr/>
          <p:nvPr/>
        </p:nvSpPr>
        <p:spPr>
          <a:xfrm>
            <a:off x="5156086" y="1041580"/>
            <a:ext cx="1351129" cy="702219"/>
          </a:xfrm>
          <a:prstGeom prst="cube">
            <a:avLst/>
          </a:prstGeom>
          <a:solidFill>
            <a:srgbClr val="996600"/>
          </a:solidFill>
          <a:ln>
            <a:solidFill>
              <a:srgbClr val="99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Sentiment Analysis</a:t>
            </a:r>
            <a:endParaRPr lang="en-US" sz="1500" b="1" dirty="0"/>
          </a:p>
        </p:txBody>
      </p:sp>
      <p:sp>
        <p:nvSpPr>
          <p:cNvPr id="136" name="TextBox 135"/>
          <p:cNvSpPr txBox="1"/>
          <p:nvPr/>
        </p:nvSpPr>
        <p:spPr>
          <a:xfrm>
            <a:off x="7525814" y="843578"/>
            <a:ext cx="530915" cy="584775"/>
          </a:xfrm>
          <a:prstGeom prst="rect">
            <a:avLst/>
          </a:prstGeom>
          <a:noFill/>
        </p:spPr>
        <p:txBody>
          <a:bodyPr wrap="none" rtlCol="0">
            <a:spAutoFit/>
          </a:bodyPr>
          <a:lstStyle/>
          <a:p>
            <a:r>
              <a:rPr lang="en-US" sz="3200" b="1" dirty="0" smtClean="0">
                <a:solidFill>
                  <a:srgbClr val="996600"/>
                </a:solidFill>
                <a:sym typeface="Wingdings" panose="05000000000000000000" pitchFamily="2" charset="2"/>
              </a:rPr>
              <a:t></a:t>
            </a:r>
            <a:endParaRPr lang="en-US" sz="3200" b="1" dirty="0">
              <a:solidFill>
                <a:srgbClr val="996600"/>
              </a:solidFill>
            </a:endParaRPr>
          </a:p>
        </p:txBody>
      </p:sp>
      <p:sp>
        <p:nvSpPr>
          <p:cNvPr id="137" name="TextBox 136"/>
          <p:cNvSpPr txBox="1"/>
          <p:nvPr/>
        </p:nvSpPr>
        <p:spPr>
          <a:xfrm>
            <a:off x="7525815" y="1323390"/>
            <a:ext cx="530915" cy="584775"/>
          </a:xfrm>
          <a:prstGeom prst="rect">
            <a:avLst/>
          </a:prstGeom>
          <a:noFill/>
        </p:spPr>
        <p:txBody>
          <a:bodyPr wrap="none" rtlCol="0">
            <a:spAutoFit/>
          </a:bodyPr>
          <a:lstStyle/>
          <a:p>
            <a:r>
              <a:rPr lang="en-US" sz="3200" b="1" dirty="0" smtClean="0">
                <a:solidFill>
                  <a:srgbClr val="996600"/>
                </a:solidFill>
                <a:sym typeface="Wingdings" panose="05000000000000000000" pitchFamily="2" charset="2"/>
              </a:rPr>
              <a:t></a:t>
            </a:r>
            <a:endParaRPr lang="en-US" sz="3200" b="1" dirty="0">
              <a:solidFill>
                <a:srgbClr val="996600"/>
              </a:solidFill>
            </a:endParaRPr>
          </a:p>
        </p:txBody>
      </p:sp>
      <p:cxnSp>
        <p:nvCxnSpPr>
          <p:cNvPr id="138" name="Elbow Connector 137"/>
          <p:cNvCxnSpPr>
            <a:stCxn id="135" idx="5"/>
            <a:endCxn id="136" idx="1"/>
          </p:cNvCxnSpPr>
          <p:nvPr/>
        </p:nvCxnSpPr>
        <p:spPr>
          <a:xfrm flipV="1">
            <a:off x="6507215" y="1135966"/>
            <a:ext cx="1018599" cy="168946"/>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135" idx="5"/>
            <a:endCxn id="137" idx="1"/>
          </p:cNvCxnSpPr>
          <p:nvPr/>
        </p:nvCxnSpPr>
        <p:spPr>
          <a:xfrm>
            <a:off x="6507215" y="1304912"/>
            <a:ext cx="1018600" cy="310866"/>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40" name="Elbow Connector 139"/>
          <p:cNvCxnSpPr>
            <a:stCxn id="132" idx="4"/>
            <a:endCxn id="135" idx="2"/>
          </p:cNvCxnSpPr>
          <p:nvPr/>
        </p:nvCxnSpPr>
        <p:spPr>
          <a:xfrm>
            <a:off x="4361275" y="1267193"/>
            <a:ext cx="794811" cy="213274"/>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41" name="Elbow Connector 140"/>
          <p:cNvCxnSpPr>
            <a:stCxn id="133" idx="4"/>
            <a:endCxn id="135" idx="2"/>
          </p:cNvCxnSpPr>
          <p:nvPr/>
        </p:nvCxnSpPr>
        <p:spPr>
          <a:xfrm flipV="1">
            <a:off x="4361279" y="1480467"/>
            <a:ext cx="794807" cy="701902"/>
          </a:xfrm>
          <a:prstGeom prst="bentConnector3">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sp>
        <p:nvSpPr>
          <p:cNvPr id="142" name="Cube 141"/>
          <p:cNvSpPr/>
          <p:nvPr/>
        </p:nvSpPr>
        <p:spPr>
          <a:xfrm>
            <a:off x="7027930" y="2481740"/>
            <a:ext cx="1369495" cy="720080"/>
          </a:xfrm>
          <a:prstGeom prst="cube">
            <a:avLst/>
          </a:prstGeom>
          <a:solidFill>
            <a:srgbClr val="996600"/>
          </a:solidFill>
          <a:ln>
            <a:solidFill>
              <a:srgbClr val="99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Topic Detection</a:t>
            </a:r>
          </a:p>
        </p:txBody>
      </p:sp>
      <p:cxnSp>
        <p:nvCxnSpPr>
          <p:cNvPr id="143" name="Straight Arrow Connector 142"/>
          <p:cNvCxnSpPr>
            <a:stCxn id="137" idx="2"/>
            <a:endCxn id="142" idx="0"/>
          </p:cNvCxnSpPr>
          <p:nvPr/>
        </p:nvCxnSpPr>
        <p:spPr>
          <a:xfrm>
            <a:off x="7791273" y="1908165"/>
            <a:ext cx="11415" cy="573575"/>
          </a:xfrm>
          <a:prstGeom prst="straightConnector1">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42" idx="3"/>
            <a:endCxn id="148" idx="0"/>
          </p:cNvCxnSpPr>
          <p:nvPr/>
        </p:nvCxnSpPr>
        <p:spPr>
          <a:xfrm flipH="1">
            <a:off x="7612729" y="3201820"/>
            <a:ext cx="9939" cy="675075"/>
          </a:xfrm>
          <a:prstGeom prst="straightConnector1">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grpSp>
        <p:nvGrpSpPr>
          <p:cNvPr id="145" name="Group 144"/>
          <p:cNvGrpSpPr/>
          <p:nvPr/>
        </p:nvGrpSpPr>
        <p:grpSpPr>
          <a:xfrm>
            <a:off x="7069107" y="3876895"/>
            <a:ext cx="968278" cy="1125125"/>
            <a:chOff x="7159117" y="3966905"/>
            <a:chExt cx="968278" cy="1125125"/>
          </a:xfrm>
        </p:grpSpPr>
        <p:grpSp>
          <p:nvGrpSpPr>
            <p:cNvPr id="146" name="Group 145"/>
            <p:cNvGrpSpPr/>
            <p:nvPr/>
          </p:nvGrpSpPr>
          <p:grpSpPr>
            <a:xfrm>
              <a:off x="7342699" y="3966905"/>
              <a:ext cx="720080" cy="765085"/>
              <a:chOff x="7542330" y="3921900"/>
              <a:chExt cx="720080" cy="765085"/>
            </a:xfrm>
          </p:grpSpPr>
          <p:sp>
            <p:nvSpPr>
              <p:cNvPr id="148" name="Vertical Scroll 147"/>
              <p:cNvSpPr/>
              <p:nvPr/>
            </p:nvSpPr>
            <p:spPr>
              <a:xfrm>
                <a:off x="7542330" y="3921900"/>
                <a:ext cx="720080" cy="765085"/>
              </a:xfrm>
              <a:prstGeom prst="verticalScroll">
                <a:avLst/>
              </a:prstGeom>
              <a:solidFill>
                <a:srgbClr val="996600"/>
              </a:solidFill>
              <a:ln>
                <a:solidFill>
                  <a:srgbClr val="DEA4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p>
            </p:txBody>
          </p:sp>
          <p:sp>
            <p:nvSpPr>
              <p:cNvPr id="149" name="Oval 148"/>
              <p:cNvSpPr/>
              <p:nvPr/>
            </p:nvSpPr>
            <p:spPr>
              <a:xfrm>
                <a:off x="7693332" y="4092247"/>
                <a:ext cx="99683" cy="99683"/>
              </a:xfrm>
              <a:prstGeom prst="ellipse">
                <a:avLst/>
              </a:prstGeom>
              <a:solidFill>
                <a:schemeClr val="bg1"/>
              </a:solidFill>
              <a:ln>
                <a:solidFill>
                  <a:srgbClr val="DEA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150" name="Straight Connector 149"/>
              <p:cNvCxnSpPr/>
              <p:nvPr/>
            </p:nvCxnSpPr>
            <p:spPr>
              <a:xfrm>
                <a:off x="7861936" y="4142088"/>
                <a:ext cx="265459" cy="0"/>
              </a:xfrm>
              <a:prstGeom prst="line">
                <a:avLst/>
              </a:prstGeom>
              <a:solidFill>
                <a:srgbClr val="996600"/>
              </a:solidFill>
              <a:ln>
                <a:solidFill>
                  <a:schemeClr val="bg1"/>
                </a:solidFill>
              </a:ln>
            </p:spPr>
            <p:style>
              <a:lnRef idx="1">
                <a:schemeClr val="accent1"/>
              </a:lnRef>
              <a:fillRef idx="3">
                <a:schemeClr val="accent1"/>
              </a:fillRef>
              <a:effectRef idx="2">
                <a:schemeClr val="accent1"/>
              </a:effectRef>
              <a:fontRef idx="minor">
                <a:schemeClr val="lt1"/>
              </a:fontRef>
            </p:style>
          </p:cxnSp>
          <p:sp>
            <p:nvSpPr>
              <p:cNvPr id="151" name="Oval 150"/>
              <p:cNvSpPr/>
              <p:nvPr/>
            </p:nvSpPr>
            <p:spPr>
              <a:xfrm>
                <a:off x="7693332" y="4244647"/>
                <a:ext cx="99683" cy="99683"/>
              </a:xfrm>
              <a:prstGeom prst="ellipse">
                <a:avLst/>
              </a:prstGeom>
              <a:solidFill>
                <a:schemeClr val="bg1"/>
              </a:solidFill>
              <a:ln>
                <a:solidFill>
                  <a:srgbClr val="DEA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152" name="Straight Connector 151"/>
              <p:cNvCxnSpPr/>
              <p:nvPr/>
            </p:nvCxnSpPr>
            <p:spPr>
              <a:xfrm>
                <a:off x="7861936" y="4294488"/>
                <a:ext cx="265459" cy="0"/>
              </a:xfrm>
              <a:prstGeom prst="line">
                <a:avLst/>
              </a:prstGeom>
              <a:solidFill>
                <a:srgbClr val="996600"/>
              </a:solidFill>
              <a:ln>
                <a:solidFill>
                  <a:schemeClr val="bg1"/>
                </a:solidFill>
              </a:ln>
            </p:spPr>
            <p:style>
              <a:lnRef idx="1">
                <a:schemeClr val="accent1"/>
              </a:lnRef>
              <a:fillRef idx="3">
                <a:schemeClr val="accent1"/>
              </a:fillRef>
              <a:effectRef idx="2">
                <a:schemeClr val="accent1"/>
              </a:effectRef>
              <a:fontRef idx="minor">
                <a:schemeClr val="lt1"/>
              </a:fontRef>
            </p:style>
          </p:cxnSp>
          <p:sp>
            <p:nvSpPr>
              <p:cNvPr id="153" name="Oval 152"/>
              <p:cNvSpPr/>
              <p:nvPr/>
            </p:nvSpPr>
            <p:spPr>
              <a:xfrm>
                <a:off x="7693332" y="4397047"/>
                <a:ext cx="99683" cy="99683"/>
              </a:xfrm>
              <a:prstGeom prst="ellipse">
                <a:avLst/>
              </a:prstGeom>
              <a:solidFill>
                <a:schemeClr val="bg1"/>
              </a:solidFill>
              <a:ln>
                <a:solidFill>
                  <a:srgbClr val="DEA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154" name="Straight Connector 153"/>
              <p:cNvCxnSpPr/>
              <p:nvPr/>
            </p:nvCxnSpPr>
            <p:spPr>
              <a:xfrm>
                <a:off x="7861936" y="4446888"/>
                <a:ext cx="265459" cy="0"/>
              </a:xfrm>
              <a:prstGeom prst="line">
                <a:avLst/>
              </a:prstGeom>
              <a:solidFill>
                <a:srgbClr val="996600"/>
              </a:solidFill>
              <a:ln>
                <a:solidFill>
                  <a:schemeClr val="bg1"/>
                </a:solidFill>
              </a:ln>
            </p:spPr>
            <p:style>
              <a:lnRef idx="1">
                <a:schemeClr val="accent1"/>
              </a:lnRef>
              <a:fillRef idx="3">
                <a:schemeClr val="accent1"/>
              </a:fillRef>
              <a:effectRef idx="2">
                <a:schemeClr val="accent1"/>
              </a:effectRef>
              <a:fontRef idx="minor">
                <a:schemeClr val="lt1"/>
              </a:fontRef>
            </p:style>
          </p:cxnSp>
        </p:grpSp>
        <p:sp>
          <p:nvSpPr>
            <p:cNvPr id="147" name="TextBox 146"/>
            <p:cNvSpPr txBox="1"/>
            <p:nvPr/>
          </p:nvSpPr>
          <p:spPr>
            <a:xfrm>
              <a:off x="7159117" y="4722698"/>
              <a:ext cx="968278" cy="369332"/>
            </a:xfrm>
            <a:prstGeom prst="rect">
              <a:avLst/>
            </a:prstGeom>
            <a:noFill/>
          </p:spPr>
          <p:txBody>
            <a:bodyPr wrap="none" rtlCol="0">
              <a:spAutoFit/>
            </a:bodyPr>
            <a:lstStyle>
              <a:defPPr>
                <a:defRPr lang="en-US"/>
              </a:defPPr>
              <a:lvl1pPr>
                <a:defRPr b="1">
                  <a:solidFill>
                    <a:srgbClr val="996600"/>
                  </a:solidFill>
                </a:defRPr>
              </a:lvl1pPr>
            </a:lstStyle>
            <a:p>
              <a:r>
                <a:rPr lang="en-US" dirty="0"/>
                <a:t>Reasons</a:t>
              </a:r>
            </a:p>
          </p:txBody>
        </p:sp>
      </p:grpSp>
    </p:spTree>
    <p:extLst>
      <p:ext uri="{BB962C8B-B14F-4D97-AF65-F5344CB8AC3E}">
        <p14:creationId xmlns:p14="http://schemas.microsoft.com/office/powerpoint/2010/main" val="1615935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703290"/>
            <a:ext cx="5486400" cy="425054"/>
          </a:xfrm>
        </p:spPr>
        <p:txBody>
          <a:bodyPr>
            <a:noAutofit/>
          </a:bodyPr>
          <a:lstStyle/>
          <a:p>
            <a:pPr algn="ctr"/>
            <a:r>
              <a:rPr lang="en-US" sz="3200" b="1" dirty="0">
                <a:solidFill>
                  <a:schemeClr val="accent1"/>
                </a:solidFill>
              </a:rPr>
              <a:t>Churn </a:t>
            </a:r>
            <a:r>
              <a:rPr lang="en-US" sz="3200" b="1" dirty="0" smtClean="0">
                <a:solidFill>
                  <a:schemeClr val="accent1"/>
                </a:solidFill>
              </a:rPr>
              <a:t>Understanding</a:t>
            </a:r>
            <a:endParaRPr lang="en-US" sz="3200" dirty="0">
              <a:solidFill>
                <a:schemeClr val="accent1"/>
              </a:solidFill>
            </a:endParaRPr>
          </a:p>
        </p:txBody>
      </p:sp>
      <p:pic>
        <p:nvPicPr>
          <p:cNvPr id="5" name="Picture Placeholder 4"/>
          <p:cNvPicPr>
            <a:picLocks noGrp="1" noChangeAspect="1"/>
          </p:cNvPicPr>
          <p:nvPr>
            <p:ph type="pic" idx="1"/>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49812" r="-49812"/>
          <a:stretch/>
        </p:blipFill>
        <p:spPr/>
      </p:pic>
      <p:sp>
        <p:nvSpPr>
          <p:cNvPr id="4" name="Text Placeholder 3"/>
          <p:cNvSpPr>
            <a:spLocks noGrp="1"/>
          </p:cNvSpPr>
          <p:nvPr>
            <p:ph type="body" sz="half" idx="2"/>
          </p:nvPr>
        </p:nvSpPr>
        <p:spPr>
          <a:xfrm>
            <a:off x="1792288" y="4128343"/>
            <a:ext cx="5486400" cy="603647"/>
          </a:xfrm>
        </p:spPr>
        <p:txBody>
          <a:bodyPr>
            <a:noAutofit/>
          </a:bodyPr>
          <a:lstStyle/>
          <a:p>
            <a:pPr algn="ctr" fontAlgn="base"/>
            <a:r>
              <a:rPr lang="en-US" sz="1600" b="1" dirty="0"/>
              <a:t>Why</a:t>
            </a:r>
            <a:r>
              <a:rPr lang="en-US" sz="1600" dirty="0"/>
              <a:t> do users have </a:t>
            </a:r>
            <a:r>
              <a:rPr lang="en-US" sz="1600" b="1" dirty="0"/>
              <a:t>issues</a:t>
            </a:r>
            <a:r>
              <a:rPr lang="en-US" sz="1600" dirty="0"/>
              <a:t>?</a:t>
            </a:r>
            <a:endParaRPr lang="en-US" sz="1600" b="1" dirty="0"/>
          </a:p>
          <a:p>
            <a:pPr algn="ctr" fontAlgn="base"/>
            <a:r>
              <a:rPr lang="en-US" sz="1600" b="1" dirty="0"/>
              <a:t>Who</a:t>
            </a:r>
            <a:r>
              <a:rPr lang="en-US" sz="1600" dirty="0"/>
              <a:t> is likely to churn</a:t>
            </a:r>
            <a:r>
              <a:rPr lang="en-US" sz="1600" dirty="0" smtClean="0"/>
              <a:t>?</a:t>
            </a:r>
            <a:endParaRPr lang="en-US" sz="1600" dirty="0"/>
          </a:p>
        </p:txBody>
      </p:sp>
    </p:spTree>
    <p:extLst>
      <p:ext uri="{BB962C8B-B14F-4D97-AF65-F5344CB8AC3E}">
        <p14:creationId xmlns:p14="http://schemas.microsoft.com/office/powerpoint/2010/main" val="1669679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Avira</a:t>
            </a:r>
            <a:endParaRPr lang="en-US" dirty="0"/>
          </a:p>
        </p:txBody>
      </p:sp>
      <p:pic>
        <p:nvPicPr>
          <p:cNvPr id="8" name="Content Placeholder 7" descr="awards2.png"/>
          <p:cNvPicPr>
            <a:picLocks noGrp="1" noChangeAspect="1"/>
          </p:cNvPicPr>
          <p:nvPr>
            <p:ph sz="half" idx="1"/>
          </p:nvPr>
        </p:nvPicPr>
        <p:blipFill>
          <a:blip r:embed="rId3"/>
          <a:stretch>
            <a:fillRect/>
          </a:stretch>
        </p:blipFill>
        <p:spPr>
          <a:xfrm>
            <a:off x="457200" y="1796598"/>
            <a:ext cx="4038600" cy="2220230"/>
          </a:xfrm>
        </p:spPr>
      </p:pic>
      <p:sp>
        <p:nvSpPr>
          <p:cNvPr id="3" name="Content Placeholder 2"/>
          <p:cNvSpPr>
            <a:spLocks noGrp="1"/>
          </p:cNvSpPr>
          <p:nvPr>
            <p:ph sz="half" idx="2"/>
          </p:nvPr>
        </p:nvSpPr>
        <p:spPr/>
        <p:txBody>
          <a:bodyPr/>
          <a:lstStyle/>
          <a:p>
            <a:pPr fontAlgn="base"/>
            <a:r>
              <a:rPr lang="en-US" dirty="0"/>
              <a:t>Headquarters in </a:t>
            </a:r>
            <a:r>
              <a:rPr lang="en-US" dirty="0" err="1"/>
              <a:t>Tettnang</a:t>
            </a:r>
            <a:r>
              <a:rPr lang="en-US" dirty="0"/>
              <a:t>, Germany</a:t>
            </a:r>
          </a:p>
          <a:p>
            <a:pPr fontAlgn="base"/>
            <a:r>
              <a:rPr lang="en-US" dirty="0"/>
              <a:t>Security applications for</a:t>
            </a:r>
          </a:p>
          <a:p>
            <a:pPr lvl="1" fontAlgn="base"/>
            <a:r>
              <a:rPr lang="en-US" dirty="0"/>
              <a:t>Windows</a:t>
            </a:r>
          </a:p>
          <a:p>
            <a:pPr lvl="1" fontAlgn="base"/>
            <a:r>
              <a:rPr lang="en-US" dirty="0"/>
              <a:t>Mac OS</a:t>
            </a:r>
          </a:p>
          <a:p>
            <a:pPr lvl="1" fontAlgn="base"/>
            <a:r>
              <a:rPr lang="en-US" dirty="0"/>
              <a:t>iOS</a:t>
            </a:r>
          </a:p>
          <a:p>
            <a:pPr lvl="1" fontAlgn="base"/>
            <a:r>
              <a:rPr lang="en-US" dirty="0"/>
              <a:t>Android</a:t>
            </a:r>
          </a:p>
          <a:p>
            <a:pPr fontAlgn="base"/>
            <a:r>
              <a:rPr lang="en-US" dirty="0"/>
              <a:t>Awarded for malware </a:t>
            </a:r>
            <a:r>
              <a:rPr lang="en-US" dirty="0" smtClean="0"/>
              <a:t>detection</a:t>
            </a:r>
            <a:endParaRPr lang="en-US" dirty="0"/>
          </a:p>
        </p:txBody>
      </p:sp>
    </p:spTree>
    <p:extLst>
      <p:ext uri="{BB962C8B-B14F-4D97-AF65-F5344CB8AC3E}">
        <p14:creationId xmlns:p14="http://schemas.microsoft.com/office/powerpoint/2010/main" val="585984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Matching Profiles with </a:t>
            </a:r>
            <a:r>
              <a:rPr lang="en-US" dirty="0" smtClean="0"/>
              <a:t>Reasons</a:t>
            </a:r>
            <a:endParaRPr lang="en-US" dirty="0"/>
          </a:p>
        </p:txBody>
      </p:sp>
      <p:sp>
        <p:nvSpPr>
          <p:cNvPr id="8" name="Content Placeholder 7"/>
          <p:cNvSpPr>
            <a:spLocks noGrp="1"/>
          </p:cNvSpPr>
          <p:nvPr>
            <p:ph sz="half" idx="2"/>
          </p:nvPr>
        </p:nvSpPr>
        <p:spPr>
          <a:xfrm>
            <a:off x="4301970" y="2179847"/>
            <a:ext cx="2893863" cy="3080543"/>
          </a:xfrm>
        </p:spPr>
        <p:txBody>
          <a:bodyPr>
            <a:normAutofit/>
          </a:bodyPr>
          <a:lstStyle/>
          <a:p>
            <a:pPr fontAlgn="base"/>
            <a:r>
              <a:rPr lang="en-US" sz="1700" b="1" dirty="0"/>
              <a:t>Compare</a:t>
            </a:r>
            <a:r>
              <a:rPr lang="en-US" sz="1700" dirty="0"/>
              <a:t> users</a:t>
            </a:r>
            <a:endParaRPr lang="en-US" sz="1700" b="1" dirty="0"/>
          </a:p>
          <a:p>
            <a:pPr lvl="1" fontAlgn="base"/>
            <a:r>
              <a:rPr lang="en-US" sz="1700" dirty="0"/>
              <a:t>With churn reasons</a:t>
            </a:r>
          </a:p>
          <a:p>
            <a:pPr lvl="1" fontAlgn="base"/>
            <a:r>
              <a:rPr lang="en-US" sz="1700" dirty="0"/>
              <a:t>Loyal</a:t>
            </a:r>
          </a:p>
          <a:p>
            <a:pPr fontAlgn="base"/>
            <a:r>
              <a:rPr lang="en-US" sz="1700" dirty="0"/>
              <a:t>Find </a:t>
            </a:r>
            <a:r>
              <a:rPr lang="en-US" sz="1700" b="1" dirty="0"/>
              <a:t>patterns</a:t>
            </a:r>
            <a:endParaRPr lang="en-US" sz="1700" dirty="0"/>
          </a:p>
          <a:p>
            <a:pPr lvl="1" fontAlgn="base"/>
            <a:r>
              <a:rPr lang="en-US" sz="1700" dirty="0"/>
              <a:t>Characteristics</a:t>
            </a:r>
          </a:p>
          <a:p>
            <a:pPr lvl="1" fontAlgn="base"/>
            <a:r>
              <a:rPr lang="en-US" sz="1700" dirty="0"/>
              <a:t>Behavior</a:t>
            </a:r>
          </a:p>
          <a:p>
            <a:pPr lvl="1" fontAlgn="base"/>
            <a:r>
              <a:rPr lang="en-US" sz="1700" dirty="0"/>
              <a:t>Context</a:t>
            </a:r>
          </a:p>
          <a:p>
            <a:endParaRPr lang="en-US" sz="1700" dirty="0"/>
          </a:p>
        </p:txBody>
      </p:sp>
      <p:graphicFrame>
        <p:nvGraphicFramePr>
          <p:cNvPr id="7" name="Content Placeholder 5"/>
          <p:cNvGraphicFramePr>
            <a:graphicFrameLocks noGrp="1"/>
          </p:cNvGraphicFramePr>
          <p:nvPr>
            <p:ph sz="half" idx="1"/>
            <p:extLst>
              <p:ext uri="{D42A27DB-BD31-4B8C-83A1-F6EECF244321}">
                <p14:modId xmlns:p14="http://schemas.microsoft.com/office/powerpoint/2010/main" val="1217007503"/>
              </p:ext>
            </p:extLst>
          </p:nvPr>
        </p:nvGraphicFramePr>
        <p:xfrm>
          <a:off x="-63515" y="1366838"/>
          <a:ext cx="4038600" cy="307975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Elbow Connector 9"/>
          <p:cNvCxnSpPr>
            <a:endCxn id="11" idx="2"/>
          </p:cNvCxnSpPr>
          <p:nvPr/>
        </p:nvCxnSpPr>
        <p:spPr>
          <a:xfrm flipV="1">
            <a:off x="1986574" y="1267193"/>
            <a:ext cx="1460301" cy="152178"/>
          </a:xfrm>
          <a:prstGeom prst="bentConnector3">
            <a:avLst>
              <a:gd name="adj1" fmla="val 50000"/>
            </a:avLst>
          </a:prstGeom>
          <a:ln>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Flowchart: Magnetic Disk 10"/>
          <p:cNvSpPr/>
          <p:nvPr/>
        </p:nvSpPr>
        <p:spPr>
          <a:xfrm>
            <a:off x="3446875" y="885805"/>
            <a:ext cx="914400" cy="762776"/>
          </a:xfrm>
          <a:prstGeom prst="flowChartMagneticDisk">
            <a:avLst/>
          </a:prstGeom>
          <a:solidFill>
            <a:schemeClr val="accent1">
              <a:lumMod val="40000"/>
              <a:lumOff val="60000"/>
            </a:schemeClr>
          </a:solidFill>
          <a:ln>
            <a:solidFill>
              <a:srgbClr val="EE2E3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rPr>
              <a:t>Uninstall Surveys</a:t>
            </a:r>
            <a:endParaRPr lang="en-US" sz="1300" b="1" dirty="0">
              <a:solidFill>
                <a:schemeClr val="tx1"/>
              </a:solidFill>
            </a:endParaRPr>
          </a:p>
        </p:txBody>
      </p:sp>
      <p:sp>
        <p:nvSpPr>
          <p:cNvPr id="12" name="Flowchart: Magnetic Disk 11"/>
          <p:cNvSpPr/>
          <p:nvPr/>
        </p:nvSpPr>
        <p:spPr>
          <a:xfrm>
            <a:off x="3446879" y="1800981"/>
            <a:ext cx="914400" cy="762776"/>
          </a:xfrm>
          <a:prstGeom prst="flowChartMagneticDisk">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chemeClr val="tx1"/>
                </a:solidFill>
              </a:rPr>
              <a:t>Lifecycle Surveys</a:t>
            </a:r>
            <a:endParaRPr lang="en-US" sz="1300" b="1" dirty="0">
              <a:solidFill>
                <a:schemeClr val="tx1"/>
              </a:solidFill>
            </a:endParaRPr>
          </a:p>
        </p:txBody>
      </p:sp>
      <p:cxnSp>
        <p:nvCxnSpPr>
          <p:cNvPr id="13" name="Elbow Connector 12"/>
          <p:cNvCxnSpPr>
            <a:endCxn id="12" idx="2"/>
          </p:cNvCxnSpPr>
          <p:nvPr/>
        </p:nvCxnSpPr>
        <p:spPr>
          <a:xfrm>
            <a:off x="2614371" y="2060812"/>
            <a:ext cx="832508" cy="121557"/>
          </a:xfrm>
          <a:prstGeom prst="bentConnector3">
            <a:avLst/>
          </a:prstGeom>
          <a:ln>
            <a:solidFill>
              <a:srgbClr val="959595"/>
            </a:solidFill>
            <a:tailEnd type="arrow"/>
          </a:ln>
        </p:spPr>
        <p:style>
          <a:lnRef idx="2">
            <a:schemeClr val="accent1"/>
          </a:lnRef>
          <a:fillRef idx="0">
            <a:schemeClr val="accent1"/>
          </a:fillRef>
          <a:effectRef idx="1">
            <a:schemeClr val="accent1"/>
          </a:effectRef>
          <a:fontRef idx="minor">
            <a:schemeClr val="tx1"/>
          </a:fontRef>
        </p:style>
      </p:cxnSp>
      <p:sp>
        <p:nvSpPr>
          <p:cNvPr id="14" name="Cube 13"/>
          <p:cNvSpPr/>
          <p:nvPr/>
        </p:nvSpPr>
        <p:spPr>
          <a:xfrm>
            <a:off x="5156086" y="1041580"/>
            <a:ext cx="1351129" cy="702219"/>
          </a:xfrm>
          <a:prstGeom prst="cube">
            <a:avLst/>
          </a:prstGeom>
          <a:solidFill>
            <a:srgbClr val="996600"/>
          </a:solidFill>
          <a:ln>
            <a:solidFill>
              <a:srgbClr val="99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t>Sentiment Analysis</a:t>
            </a:r>
            <a:endParaRPr lang="en-US" sz="1500" b="1" dirty="0"/>
          </a:p>
        </p:txBody>
      </p:sp>
      <p:sp>
        <p:nvSpPr>
          <p:cNvPr id="15" name="TextBox 14"/>
          <p:cNvSpPr txBox="1"/>
          <p:nvPr/>
        </p:nvSpPr>
        <p:spPr>
          <a:xfrm>
            <a:off x="7525814" y="843578"/>
            <a:ext cx="530915" cy="584775"/>
          </a:xfrm>
          <a:prstGeom prst="rect">
            <a:avLst/>
          </a:prstGeom>
          <a:noFill/>
        </p:spPr>
        <p:txBody>
          <a:bodyPr wrap="none" rtlCol="0">
            <a:spAutoFit/>
          </a:bodyPr>
          <a:lstStyle/>
          <a:p>
            <a:r>
              <a:rPr lang="en-US" sz="3200" b="1" dirty="0" smtClean="0">
                <a:solidFill>
                  <a:srgbClr val="996600"/>
                </a:solidFill>
                <a:sym typeface="Wingdings" panose="05000000000000000000" pitchFamily="2" charset="2"/>
              </a:rPr>
              <a:t></a:t>
            </a:r>
            <a:endParaRPr lang="en-US" sz="3200" b="1" dirty="0">
              <a:solidFill>
                <a:srgbClr val="996600"/>
              </a:solidFill>
            </a:endParaRPr>
          </a:p>
        </p:txBody>
      </p:sp>
      <p:sp>
        <p:nvSpPr>
          <p:cNvPr id="16" name="TextBox 15"/>
          <p:cNvSpPr txBox="1"/>
          <p:nvPr/>
        </p:nvSpPr>
        <p:spPr>
          <a:xfrm>
            <a:off x="7525815" y="1323390"/>
            <a:ext cx="530915" cy="584775"/>
          </a:xfrm>
          <a:prstGeom prst="rect">
            <a:avLst/>
          </a:prstGeom>
          <a:noFill/>
        </p:spPr>
        <p:txBody>
          <a:bodyPr wrap="none" rtlCol="0">
            <a:spAutoFit/>
          </a:bodyPr>
          <a:lstStyle/>
          <a:p>
            <a:r>
              <a:rPr lang="en-US" sz="3200" b="1" dirty="0" smtClean="0">
                <a:solidFill>
                  <a:srgbClr val="996600"/>
                </a:solidFill>
                <a:sym typeface="Wingdings" panose="05000000000000000000" pitchFamily="2" charset="2"/>
              </a:rPr>
              <a:t></a:t>
            </a:r>
            <a:endParaRPr lang="en-US" sz="3200" b="1" dirty="0">
              <a:solidFill>
                <a:srgbClr val="996600"/>
              </a:solidFill>
            </a:endParaRPr>
          </a:p>
        </p:txBody>
      </p:sp>
      <p:cxnSp>
        <p:nvCxnSpPr>
          <p:cNvPr id="17" name="Elbow Connector 16"/>
          <p:cNvCxnSpPr>
            <a:stCxn id="14" idx="5"/>
            <a:endCxn id="15" idx="1"/>
          </p:cNvCxnSpPr>
          <p:nvPr/>
        </p:nvCxnSpPr>
        <p:spPr>
          <a:xfrm flipV="1">
            <a:off x="6507215" y="1135966"/>
            <a:ext cx="1018599" cy="168946"/>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4" idx="5"/>
            <a:endCxn id="16" idx="1"/>
          </p:cNvCxnSpPr>
          <p:nvPr/>
        </p:nvCxnSpPr>
        <p:spPr>
          <a:xfrm>
            <a:off x="6507215" y="1304912"/>
            <a:ext cx="1018600" cy="310866"/>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1" idx="4"/>
            <a:endCxn id="14" idx="2"/>
          </p:cNvCxnSpPr>
          <p:nvPr/>
        </p:nvCxnSpPr>
        <p:spPr>
          <a:xfrm>
            <a:off x="4361275" y="1267193"/>
            <a:ext cx="794811" cy="213274"/>
          </a:xfrm>
          <a:prstGeom prst="bentConnector3">
            <a:avLst>
              <a:gd name="adj1" fmla="val 50000"/>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2" idx="4"/>
            <a:endCxn id="14" idx="2"/>
          </p:cNvCxnSpPr>
          <p:nvPr/>
        </p:nvCxnSpPr>
        <p:spPr>
          <a:xfrm flipV="1">
            <a:off x="4361279" y="1480467"/>
            <a:ext cx="794807" cy="701902"/>
          </a:xfrm>
          <a:prstGeom prst="bentConnector3">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sp>
        <p:nvSpPr>
          <p:cNvPr id="21" name="Cube 20"/>
          <p:cNvSpPr/>
          <p:nvPr/>
        </p:nvSpPr>
        <p:spPr>
          <a:xfrm>
            <a:off x="7027930" y="2481740"/>
            <a:ext cx="1369495" cy="720080"/>
          </a:xfrm>
          <a:prstGeom prst="cube">
            <a:avLst/>
          </a:prstGeom>
          <a:solidFill>
            <a:srgbClr val="996600"/>
          </a:solidFill>
          <a:ln>
            <a:solidFill>
              <a:srgbClr val="99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Topic Detection</a:t>
            </a:r>
          </a:p>
        </p:txBody>
      </p:sp>
      <p:cxnSp>
        <p:nvCxnSpPr>
          <p:cNvPr id="22" name="Straight Arrow Connector 21"/>
          <p:cNvCxnSpPr>
            <a:stCxn id="16" idx="2"/>
            <a:endCxn id="21" idx="0"/>
          </p:cNvCxnSpPr>
          <p:nvPr/>
        </p:nvCxnSpPr>
        <p:spPr>
          <a:xfrm>
            <a:off x="7791273" y="1908165"/>
            <a:ext cx="11415" cy="573575"/>
          </a:xfrm>
          <a:prstGeom prst="straightConnector1">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1" idx="3"/>
            <a:endCxn id="27" idx="0"/>
          </p:cNvCxnSpPr>
          <p:nvPr/>
        </p:nvCxnSpPr>
        <p:spPr>
          <a:xfrm flipH="1">
            <a:off x="7612729" y="3201820"/>
            <a:ext cx="9939" cy="675075"/>
          </a:xfrm>
          <a:prstGeom prst="straightConnector1">
            <a:avLst/>
          </a:prstGeom>
          <a:ln>
            <a:solidFill>
              <a:srgbClr val="996600"/>
            </a:solidFill>
            <a:tailEnd type="arrow"/>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7069107" y="3876895"/>
            <a:ext cx="968278" cy="1125125"/>
            <a:chOff x="7159117" y="3966905"/>
            <a:chExt cx="968278" cy="1125125"/>
          </a:xfrm>
        </p:grpSpPr>
        <p:grpSp>
          <p:nvGrpSpPr>
            <p:cNvPr id="25" name="Group 24"/>
            <p:cNvGrpSpPr/>
            <p:nvPr/>
          </p:nvGrpSpPr>
          <p:grpSpPr>
            <a:xfrm>
              <a:off x="7342699" y="3966905"/>
              <a:ext cx="720080" cy="765085"/>
              <a:chOff x="7542330" y="3921900"/>
              <a:chExt cx="720080" cy="765085"/>
            </a:xfrm>
          </p:grpSpPr>
          <p:sp>
            <p:nvSpPr>
              <p:cNvPr id="27" name="Vertical Scroll 26"/>
              <p:cNvSpPr/>
              <p:nvPr/>
            </p:nvSpPr>
            <p:spPr>
              <a:xfrm>
                <a:off x="7542330" y="3921900"/>
                <a:ext cx="720080" cy="765085"/>
              </a:xfrm>
              <a:prstGeom prst="verticalScroll">
                <a:avLst/>
              </a:prstGeom>
              <a:solidFill>
                <a:srgbClr val="996600"/>
              </a:solidFill>
              <a:ln>
                <a:solidFill>
                  <a:srgbClr val="DEA4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a:p>
            </p:txBody>
          </p:sp>
          <p:sp>
            <p:nvSpPr>
              <p:cNvPr id="28" name="Oval 27"/>
              <p:cNvSpPr/>
              <p:nvPr/>
            </p:nvSpPr>
            <p:spPr>
              <a:xfrm>
                <a:off x="7693332" y="4092247"/>
                <a:ext cx="99683" cy="99683"/>
              </a:xfrm>
              <a:prstGeom prst="ellipse">
                <a:avLst/>
              </a:prstGeom>
              <a:solidFill>
                <a:schemeClr val="bg1"/>
              </a:solidFill>
              <a:ln>
                <a:solidFill>
                  <a:srgbClr val="DEA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29" name="Straight Connector 28"/>
              <p:cNvCxnSpPr/>
              <p:nvPr/>
            </p:nvCxnSpPr>
            <p:spPr>
              <a:xfrm>
                <a:off x="7861936" y="4142088"/>
                <a:ext cx="265459" cy="0"/>
              </a:xfrm>
              <a:prstGeom prst="line">
                <a:avLst/>
              </a:prstGeom>
              <a:solidFill>
                <a:srgbClr val="996600"/>
              </a:solidFill>
              <a:ln>
                <a:solidFill>
                  <a:schemeClr val="bg1"/>
                </a:solidFill>
              </a:ln>
            </p:spPr>
            <p:style>
              <a:lnRef idx="1">
                <a:schemeClr val="accent1"/>
              </a:lnRef>
              <a:fillRef idx="3">
                <a:schemeClr val="accent1"/>
              </a:fillRef>
              <a:effectRef idx="2">
                <a:schemeClr val="accent1"/>
              </a:effectRef>
              <a:fontRef idx="minor">
                <a:schemeClr val="lt1"/>
              </a:fontRef>
            </p:style>
          </p:cxnSp>
          <p:sp>
            <p:nvSpPr>
              <p:cNvPr id="30" name="Oval 29"/>
              <p:cNvSpPr/>
              <p:nvPr/>
            </p:nvSpPr>
            <p:spPr>
              <a:xfrm>
                <a:off x="7693332" y="4244647"/>
                <a:ext cx="99683" cy="99683"/>
              </a:xfrm>
              <a:prstGeom prst="ellipse">
                <a:avLst/>
              </a:prstGeom>
              <a:solidFill>
                <a:schemeClr val="bg1"/>
              </a:solidFill>
              <a:ln>
                <a:solidFill>
                  <a:srgbClr val="DEA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31" name="Straight Connector 30"/>
              <p:cNvCxnSpPr/>
              <p:nvPr/>
            </p:nvCxnSpPr>
            <p:spPr>
              <a:xfrm>
                <a:off x="7861936" y="4294488"/>
                <a:ext cx="265459" cy="0"/>
              </a:xfrm>
              <a:prstGeom prst="line">
                <a:avLst/>
              </a:prstGeom>
              <a:solidFill>
                <a:srgbClr val="996600"/>
              </a:solidFill>
              <a:ln>
                <a:solidFill>
                  <a:schemeClr val="bg1"/>
                </a:solidFill>
              </a:ln>
            </p:spPr>
            <p:style>
              <a:lnRef idx="1">
                <a:schemeClr val="accent1"/>
              </a:lnRef>
              <a:fillRef idx="3">
                <a:schemeClr val="accent1"/>
              </a:fillRef>
              <a:effectRef idx="2">
                <a:schemeClr val="accent1"/>
              </a:effectRef>
              <a:fontRef idx="minor">
                <a:schemeClr val="lt1"/>
              </a:fontRef>
            </p:style>
          </p:cxnSp>
          <p:sp>
            <p:nvSpPr>
              <p:cNvPr id="32" name="Oval 31"/>
              <p:cNvSpPr/>
              <p:nvPr/>
            </p:nvSpPr>
            <p:spPr>
              <a:xfrm>
                <a:off x="7693332" y="4397047"/>
                <a:ext cx="99683" cy="99683"/>
              </a:xfrm>
              <a:prstGeom prst="ellipse">
                <a:avLst/>
              </a:prstGeom>
              <a:solidFill>
                <a:schemeClr val="bg1"/>
              </a:solidFill>
              <a:ln>
                <a:solidFill>
                  <a:srgbClr val="DEA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33" name="Straight Connector 32"/>
              <p:cNvCxnSpPr/>
              <p:nvPr/>
            </p:nvCxnSpPr>
            <p:spPr>
              <a:xfrm>
                <a:off x="7861936" y="4446888"/>
                <a:ext cx="265459" cy="0"/>
              </a:xfrm>
              <a:prstGeom prst="line">
                <a:avLst/>
              </a:prstGeom>
              <a:solidFill>
                <a:srgbClr val="996600"/>
              </a:solidFill>
              <a:ln>
                <a:solidFill>
                  <a:schemeClr val="bg1"/>
                </a:solidFill>
              </a:ln>
            </p:spPr>
            <p:style>
              <a:lnRef idx="1">
                <a:schemeClr val="accent1"/>
              </a:lnRef>
              <a:fillRef idx="3">
                <a:schemeClr val="accent1"/>
              </a:fillRef>
              <a:effectRef idx="2">
                <a:schemeClr val="accent1"/>
              </a:effectRef>
              <a:fontRef idx="minor">
                <a:schemeClr val="lt1"/>
              </a:fontRef>
            </p:style>
          </p:cxnSp>
        </p:grpSp>
        <p:sp>
          <p:nvSpPr>
            <p:cNvPr id="26" name="TextBox 25"/>
            <p:cNvSpPr txBox="1"/>
            <p:nvPr/>
          </p:nvSpPr>
          <p:spPr>
            <a:xfrm>
              <a:off x="7159117" y="4722698"/>
              <a:ext cx="968278" cy="369332"/>
            </a:xfrm>
            <a:prstGeom prst="rect">
              <a:avLst/>
            </a:prstGeom>
            <a:noFill/>
          </p:spPr>
          <p:txBody>
            <a:bodyPr wrap="none" rtlCol="0">
              <a:spAutoFit/>
            </a:bodyPr>
            <a:lstStyle>
              <a:defPPr>
                <a:defRPr lang="en-US"/>
              </a:defPPr>
              <a:lvl1pPr>
                <a:defRPr b="1">
                  <a:solidFill>
                    <a:srgbClr val="996600"/>
                  </a:solidFill>
                </a:defRPr>
              </a:lvl1pPr>
            </a:lstStyle>
            <a:p>
              <a:r>
                <a:rPr lang="en-US" dirty="0"/>
                <a:t>Reasons</a:t>
              </a:r>
            </a:p>
          </p:txBody>
        </p:sp>
      </p:grpSp>
      <p:sp>
        <p:nvSpPr>
          <p:cNvPr id="34" name="Flowchart: Magnetic Disk 33"/>
          <p:cNvSpPr/>
          <p:nvPr/>
        </p:nvSpPr>
        <p:spPr>
          <a:xfrm>
            <a:off x="3446879" y="4149234"/>
            <a:ext cx="914400" cy="762776"/>
          </a:xfrm>
          <a:prstGeom prst="flowChartMagneticDisk">
            <a:avLst/>
          </a:prstGeom>
          <a:solidFill>
            <a:schemeClr val="tx1">
              <a:lumMod val="65000"/>
              <a:lumOff val="3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User Profile</a:t>
            </a:r>
            <a:endParaRPr lang="en-US" sz="1400" b="1" dirty="0"/>
          </a:p>
        </p:txBody>
      </p:sp>
      <p:cxnSp>
        <p:nvCxnSpPr>
          <p:cNvPr id="35" name="Elbow Connector 34"/>
          <p:cNvCxnSpPr>
            <a:endCxn id="34" idx="2"/>
          </p:cNvCxnSpPr>
          <p:nvPr/>
        </p:nvCxnSpPr>
        <p:spPr>
          <a:xfrm>
            <a:off x="2716724" y="3921900"/>
            <a:ext cx="730155" cy="608722"/>
          </a:xfrm>
          <a:prstGeom prst="bentConnector3">
            <a:avLst/>
          </a:prstGeom>
          <a:ln>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4361279" y="4530622"/>
            <a:ext cx="2576375" cy="381388"/>
            <a:chOff x="4361279" y="4530622"/>
            <a:chExt cx="2576375" cy="381388"/>
          </a:xfrm>
        </p:grpSpPr>
        <p:cxnSp>
          <p:nvCxnSpPr>
            <p:cNvPr id="36" name="Straight Arrow Connector 35"/>
            <p:cNvCxnSpPr>
              <a:stCxn id="34" idx="4"/>
            </p:cNvCxnSpPr>
            <p:nvPr/>
          </p:nvCxnSpPr>
          <p:spPr>
            <a:xfrm>
              <a:off x="4361279" y="4530622"/>
              <a:ext cx="2576375" cy="12056"/>
            </a:xfrm>
            <a:prstGeom prst="straightConnector1">
              <a:avLst/>
            </a:prstGeom>
            <a:ln>
              <a:solidFill>
                <a:srgbClr val="996600"/>
              </a:solidFill>
              <a:prstDash val="lgDash"/>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346247" y="4542678"/>
              <a:ext cx="791499" cy="369332"/>
            </a:xfrm>
            <a:prstGeom prst="rect">
              <a:avLst/>
            </a:prstGeom>
            <a:noFill/>
          </p:spPr>
          <p:txBody>
            <a:bodyPr wrap="none" rtlCol="0">
              <a:spAutoFit/>
            </a:bodyPr>
            <a:lstStyle/>
            <a:p>
              <a:r>
                <a:rPr lang="en-US" b="1" dirty="0" smtClean="0">
                  <a:solidFill>
                    <a:srgbClr val="996600"/>
                  </a:solidFill>
                </a:rPr>
                <a:t>Match</a:t>
              </a:r>
              <a:endParaRPr lang="en-US" b="1" dirty="0">
                <a:solidFill>
                  <a:srgbClr val="996600"/>
                </a:solidFill>
              </a:endParaRPr>
            </a:p>
          </p:txBody>
        </p:sp>
      </p:grpSp>
    </p:spTree>
    <p:extLst>
      <p:ext uri="{BB962C8B-B14F-4D97-AF65-F5344CB8AC3E}">
        <p14:creationId xmlns:p14="http://schemas.microsoft.com/office/powerpoint/2010/main" val="20137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animBg="1"/>
      <p:bldP spid="12" grpId="0" animBg="1"/>
      <p:bldP spid="14" grpId="0" animBg="1"/>
      <p:bldP spid="15" grpId="0"/>
      <p:bldP spid="16" grpId="0"/>
      <p:bldP spid="21"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Avira Identified Churnable Users</a:t>
            </a:r>
          </a:p>
        </p:txBody>
      </p:sp>
      <p:sp>
        <p:nvSpPr>
          <p:cNvPr id="5" name="Content Placeholder 4"/>
          <p:cNvSpPr>
            <a:spLocks noGrp="1"/>
          </p:cNvSpPr>
          <p:nvPr>
            <p:ph idx="1"/>
          </p:nvPr>
        </p:nvSpPr>
        <p:spPr/>
        <p:txBody>
          <a:bodyPr vert="horz" lIns="91440" tIns="45720" rIns="91440" bIns="45720" rtlCol="0" anchor="t">
            <a:normAutofit/>
          </a:bodyPr>
          <a:lstStyle/>
          <a:p>
            <a:pPr fontAlgn="base"/>
            <a:r>
              <a:rPr lang="en-US" b="1" dirty="0"/>
              <a:t>Uninstalled surveys</a:t>
            </a:r>
            <a:r>
              <a:rPr lang="en-US" dirty="0"/>
              <a:t> revealed </a:t>
            </a:r>
            <a:r>
              <a:rPr lang="en-US" dirty="0" smtClean="0"/>
              <a:t>an </a:t>
            </a:r>
            <a:r>
              <a:rPr lang="en-US" b="1" i="1" dirty="0" smtClean="0"/>
              <a:t>“update”</a:t>
            </a:r>
            <a:r>
              <a:rPr lang="en-US" dirty="0" smtClean="0"/>
              <a:t>  issue </a:t>
            </a:r>
            <a:r>
              <a:rPr lang="en-US" dirty="0"/>
              <a:t>as a churn reason</a:t>
            </a:r>
          </a:p>
          <a:p>
            <a:pPr lvl="1" fontAlgn="base"/>
            <a:r>
              <a:rPr lang="en-US" i="1" dirty="0"/>
              <a:t>“The product could not update so I uninstalled.”</a:t>
            </a:r>
          </a:p>
          <a:p>
            <a:pPr fontAlgn="base"/>
            <a:r>
              <a:rPr lang="en-US" dirty="0"/>
              <a:t>User profile of users with the </a:t>
            </a:r>
            <a:r>
              <a:rPr lang="en-US" dirty="0" smtClean="0"/>
              <a:t>“update” problem</a:t>
            </a:r>
            <a:endParaRPr lang="en-US" dirty="0"/>
          </a:p>
          <a:p>
            <a:pPr lvl="1" fontAlgn="base"/>
            <a:r>
              <a:rPr lang="en-US" i="1" dirty="0"/>
              <a:t>Context</a:t>
            </a:r>
          </a:p>
          <a:p>
            <a:pPr lvl="2" fontAlgn="base"/>
            <a:r>
              <a:rPr lang="en-US" dirty="0"/>
              <a:t>A particular </a:t>
            </a:r>
            <a:r>
              <a:rPr lang="en-US" b="1" dirty="0"/>
              <a:t>version</a:t>
            </a:r>
            <a:r>
              <a:rPr lang="en-US" dirty="0"/>
              <a:t> of the antivirus</a:t>
            </a:r>
          </a:p>
          <a:p>
            <a:pPr lvl="1" fontAlgn="base"/>
            <a:r>
              <a:rPr lang="en-US" i="1" dirty="0"/>
              <a:t>Behavior</a:t>
            </a:r>
          </a:p>
          <a:p>
            <a:pPr lvl="2" fontAlgn="base"/>
            <a:r>
              <a:rPr lang="en-US" dirty="0"/>
              <a:t>Antivirus didn’t </a:t>
            </a:r>
            <a:r>
              <a:rPr lang="en-US" b="1" dirty="0"/>
              <a:t>update</a:t>
            </a:r>
            <a:r>
              <a:rPr lang="en-US" dirty="0"/>
              <a:t> for at least 2 weeks</a:t>
            </a:r>
          </a:p>
          <a:p>
            <a:pPr lvl="2" fontAlgn="base"/>
            <a:r>
              <a:rPr lang="en-US" dirty="0"/>
              <a:t>Users were </a:t>
            </a:r>
            <a:r>
              <a:rPr lang="en-US" b="1" dirty="0"/>
              <a:t>active</a:t>
            </a:r>
            <a:r>
              <a:rPr lang="en-US" dirty="0"/>
              <a:t> at least 4 times in 2 weeks</a:t>
            </a:r>
          </a:p>
        </p:txBody>
      </p:sp>
    </p:spTree>
    <p:extLst>
      <p:ext uri="{BB962C8B-B14F-4D97-AF65-F5344CB8AC3E}">
        <p14:creationId xmlns:p14="http://schemas.microsoft.com/office/powerpoint/2010/main" val="294110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431" y="3703290"/>
            <a:ext cx="6605138" cy="425054"/>
          </a:xfrm>
        </p:spPr>
        <p:txBody>
          <a:bodyPr>
            <a:noAutofit/>
          </a:bodyPr>
          <a:lstStyle/>
          <a:p>
            <a:pPr algn="ctr"/>
            <a:r>
              <a:rPr lang="en-US" sz="3200" b="1" dirty="0">
                <a:solidFill>
                  <a:schemeClr val="accent1"/>
                </a:solidFill>
              </a:rPr>
              <a:t>Churn </a:t>
            </a:r>
            <a:r>
              <a:rPr lang="en-US" sz="3200" b="1" dirty="0" smtClean="0">
                <a:solidFill>
                  <a:schemeClr val="accent1"/>
                </a:solidFill>
              </a:rPr>
              <a:t>Treatment </a:t>
            </a:r>
            <a:r>
              <a:rPr lang="en-US" sz="3200" b="1" dirty="0" smtClean="0">
                <a:solidFill>
                  <a:schemeClr val="accent1"/>
                </a:solidFill>
              </a:rPr>
              <a:t>&amp; Prevention</a:t>
            </a:r>
            <a:endParaRPr lang="en-US" sz="3200" dirty="0">
              <a:solidFill>
                <a:schemeClr val="accent1"/>
              </a:solidFill>
            </a:endParaRPr>
          </a:p>
        </p:txBody>
      </p:sp>
      <p:pic>
        <p:nvPicPr>
          <p:cNvPr id="5" name="Picture Placeholder 4"/>
          <p:cNvPicPr>
            <a:picLocks noGrp="1" noChangeAspect="1"/>
          </p:cNvPicPr>
          <p:nvPr>
            <p:ph type="pic" idx="1"/>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87034" r="-187034"/>
          <a:stretch/>
        </p:blipFill>
        <p:spPr>
          <a:xfrm rot="2700000">
            <a:off x="1792288" y="459581"/>
            <a:ext cx="5486400" cy="3086100"/>
          </a:xfrm>
        </p:spPr>
      </p:pic>
      <p:sp>
        <p:nvSpPr>
          <p:cNvPr id="4" name="Text Placeholder 3"/>
          <p:cNvSpPr>
            <a:spLocks noGrp="1"/>
          </p:cNvSpPr>
          <p:nvPr>
            <p:ph type="body" sz="half" idx="2"/>
          </p:nvPr>
        </p:nvSpPr>
        <p:spPr>
          <a:xfrm>
            <a:off x="1792288" y="4128343"/>
            <a:ext cx="5486400" cy="603647"/>
          </a:xfrm>
        </p:spPr>
        <p:txBody>
          <a:bodyPr>
            <a:normAutofit/>
          </a:bodyPr>
          <a:lstStyle/>
          <a:p>
            <a:pPr indent="-457200" algn="ctr"/>
            <a:r>
              <a:rPr lang="en-US" sz="1600" b="1" dirty="0"/>
              <a:t>How</a:t>
            </a:r>
            <a:r>
              <a:rPr lang="en-US" sz="1600" dirty="0"/>
              <a:t> can we </a:t>
            </a:r>
            <a:r>
              <a:rPr lang="en-US" sz="1600" b="1" dirty="0"/>
              <a:t>react</a:t>
            </a:r>
            <a:r>
              <a:rPr lang="en-US" sz="1600" dirty="0"/>
              <a:t> to </a:t>
            </a:r>
            <a:r>
              <a:rPr lang="en-US" sz="1600" b="1" dirty="0"/>
              <a:t>prevent</a:t>
            </a:r>
            <a:r>
              <a:rPr lang="en-US" sz="1600" dirty="0"/>
              <a:t> this</a:t>
            </a:r>
            <a:r>
              <a:rPr lang="en-US" sz="1600" dirty="0" smtClean="0"/>
              <a:t>?</a:t>
            </a:r>
            <a:endParaRPr lang="en-US" sz="3200" dirty="0"/>
          </a:p>
        </p:txBody>
      </p:sp>
    </p:spTree>
    <p:extLst>
      <p:ext uri="{BB962C8B-B14F-4D97-AF65-F5344CB8AC3E}">
        <p14:creationId xmlns:p14="http://schemas.microsoft.com/office/powerpoint/2010/main" val="82173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How can we help</a:t>
            </a:r>
            <a:r>
              <a:rPr lang="en-US" dirty="0" smtClean="0"/>
              <a:t>?</a:t>
            </a:r>
            <a:endParaRPr lang="en-US" dirty="0"/>
          </a:p>
        </p:txBody>
      </p:sp>
      <p:sp>
        <p:nvSpPr>
          <p:cNvPr id="5" name="Content Placeholder 4"/>
          <p:cNvSpPr>
            <a:spLocks noGrp="1"/>
          </p:cNvSpPr>
          <p:nvPr>
            <p:ph idx="1"/>
          </p:nvPr>
        </p:nvSpPr>
        <p:spPr/>
        <p:txBody>
          <a:bodyPr/>
          <a:lstStyle/>
          <a:p>
            <a:pPr fontAlgn="base"/>
            <a:r>
              <a:rPr lang="en-US" dirty="0"/>
              <a:t>Find solutions for each churn reason</a:t>
            </a:r>
          </a:p>
          <a:p>
            <a:pPr fontAlgn="base"/>
            <a:r>
              <a:rPr lang="en-US" dirty="0"/>
              <a:t>Directly</a:t>
            </a:r>
          </a:p>
          <a:p>
            <a:pPr lvl="1" fontAlgn="base"/>
            <a:r>
              <a:rPr lang="en-US" dirty="0"/>
              <a:t>Fix </a:t>
            </a:r>
            <a:r>
              <a:rPr lang="en-US" i="1" dirty="0"/>
              <a:t>bugs</a:t>
            </a:r>
            <a:endParaRPr lang="en-US" dirty="0"/>
          </a:p>
          <a:p>
            <a:pPr lvl="1" fontAlgn="base"/>
            <a:r>
              <a:rPr lang="en-US" dirty="0"/>
              <a:t>Fix </a:t>
            </a:r>
            <a:r>
              <a:rPr lang="en-US" i="1" dirty="0"/>
              <a:t>UX</a:t>
            </a:r>
            <a:endParaRPr lang="en-US" dirty="0"/>
          </a:p>
          <a:p>
            <a:pPr lvl="1" fontAlgn="base"/>
            <a:r>
              <a:rPr lang="en-US" dirty="0"/>
              <a:t>Add requested </a:t>
            </a:r>
            <a:r>
              <a:rPr lang="en-US" i="1" dirty="0"/>
              <a:t>features</a:t>
            </a:r>
            <a:endParaRPr lang="en-US" dirty="0"/>
          </a:p>
          <a:p>
            <a:pPr lvl="1" fontAlgn="base"/>
            <a:r>
              <a:rPr lang="en-US" dirty="0"/>
              <a:t>Offer </a:t>
            </a:r>
            <a:r>
              <a:rPr lang="en-US" i="1" dirty="0"/>
              <a:t>the right price</a:t>
            </a:r>
            <a:r>
              <a:rPr lang="en-US" dirty="0"/>
              <a:t> for extra features</a:t>
            </a:r>
          </a:p>
          <a:p>
            <a:pPr fontAlgn="base"/>
            <a:r>
              <a:rPr lang="en-US" dirty="0"/>
              <a:t>Indirectly</a:t>
            </a:r>
          </a:p>
          <a:p>
            <a:pPr lvl="1" fontAlgn="base"/>
            <a:r>
              <a:rPr lang="en-US" dirty="0"/>
              <a:t>Head them to </a:t>
            </a:r>
            <a:r>
              <a:rPr lang="en-US" i="1" dirty="0"/>
              <a:t>support </a:t>
            </a:r>
            <a:r>
              <a:rPr lang="en-US" i="1" dirty="0" smtClean="0"/>
              <a:t>team</a:t>
            </a:r>
            <a:endParaRPr lang="en-US" dirty="0"/>
          </a:p>
        </p:txBody>
      </p:sp>
    </p:spTree>
    <p:extLst>
      <p:ext uri="{BB962C8B-B14F-4D97-AF65-F5344CB8AC3E}">
        <p14:creationId xmlns:p14="http://schemas.microsoft.com/office/powerpoint/2010/main" val="1604765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Summarize...</a:t>
            </a:r>
          </a:p>
        </p:txBody>
      </p:sp>
      <p:sp>
        <p:nvSpPr>
          <p:cNvPr id="3" name="Content Placeholder 2"/>
          <p:cNvSpPr>
            <a:spLocks noGrp="1"/>
          </p:cNvSpPr>
          <p:nvPr>
            <p:ph idx="1"/>
          </p:nvPr>
        </p:nvSpPr>
        <p:spPr/>
        <p:txBody>
          <a:bodyPr/>
          <a:lstStyle/>
          <a:p>
            <a:pPr fontAlgn="base"/>
            <a:r>
              <a:rPr lang="en-US" i="1" dirty="0"/>
              <a:t>Know</a:t>
            </a:r>
            <a:r>
              <a:rPr lang="en-US" dirty="0"/>
              <a:t> your data</a:t>
            </a:r>
          </a:p>
          <a:p>
            <a:pPr fontAlgn="base"/>
            <a:r>
              <a:rPr lang="en-US" b="1" dirty="0"/>
              <a:t>Diagnose</a:t>
            </a:r>
            <a:r>
              <a:rPr lang="en-US" dirty="0"/>
              <a:t> users who leave</a:t>
            </a:r>
          </a:p>
          <a:p>
            <a:pPr fontAlgn="base"/>
            <a:r>
              <a:rPr lang="en-US" dirty="0"/>
              <a:t>Find and </a:t>
            </a:r>
            <a:r>
              <a:rPr lang="en-US" b="1" dirty="0"/>
              <a:t>understand</a:t>
            </a:r>
            <a:r>
              <a:rPr lang="en-US" dirty="0"/>
              <a:t> </a:t>
            </a:r>
            <a:r>
              <a:rPr lang="en-US" i="1" dirty="0"/>
              <a:t>reasons</a:t>
            </a:r>
            <a:endParaRPr lang="en-US" dirty="0"/>
          </a:p>
          <a:p>
            <a:pPr fontAlgn="base"/>
            <a:r>
              <a:rPr lang="en-US" b="1" dirty="0"/>
              <a:t>Treat</a:t>
            </a:r>
            <a:r>
              <a:rPr lang="en-US" dirty="0"/>
              <a:t> every reason to </a:t>
            </a:r>
            <a:r>
              <a:rPr lang="en-US" b="1" dirty="0"/>
              <a:t>prevent</a:t>
            </a:r>
            <a:r>
              <a:rPr lang="en-US" dirty="0"/>
              <a:t> </a:t>
            </a:r>
            <a:r>
              <a:rPr lang="en-US" dirty="0" smtClean="0"/>
              <a:t>churn</a:t>
            </a:r>
            <a:endParaRPr lang="en-US" dirty="0"/>
          </a:p>
        </p:txBody>
      </p:sp>
    </p:spTree>
    <p:extLst>
      <p:ext uri="{BB962C8B-B14F-4D97-AF65-F5344CB8AC3E}">
        <p14:creationId xmlns:p14="http://schemas.microsoft.com/office/powerpoint/2010/main" val="1623380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900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285750" indent="-285750">
              <a:buFont typeface="Arial" charset="0"/>
              <a:buChar char="•"/>
            </a:pPr>
            <a:r>
              <a:rPr lang="en-US" dirty="0" smtClean="0"/>
              <a:t>Many thanks to our colleagues who worked with us on this project or helped us with the presentation</a:t>
            </a:r>
          </a:p>
          <a:p>
            <a:pPr marL="685800" lvl="1">
              <a:buFont typeface="Arial" charset="0"/>
              <a:buChar char="•"/>
            </a:pPr>
            <a:r>
              <a:rPr lang="en-US" i="1" dirty="0" err="1" smtClean="0"/>
              <a:t>Rodica</a:t>
            </a:r>
            <a:r>
              <a:rPr lang="en-US" i="1" dirty="0" smtClean="0"/>
              <a:t> </a:t>
            </a:r>
            <a:r>
              <a:rPr lang="en-US" i="1" dirty="0" err="1" smtClean="0"/>
              <a:t>Coderie</a:t>
            </a:r>
            <a:endParaRPr lang="en-US" dirty="0"/>
          </a:p>
          <a:p>
            <a:pPr marL="1085850" lvl="2">
              <a:buFont typeface="Arial" charset="0"/>
              <a:buChar char="•"/>
            </a:pPr>
            <a:r>
              <a:rPr lang="en-US" sz="1600" dirty="0" smtClean="0"/>
              <a:t>Data Scientist</a:t>
            </a:r>
            <a:endParaRPr lang="en-US" sz="1600" dirty="0"/>
          </a:p>
          <a:p>
            <a:pPr marL="685800" lvl="1">
              <a:buFont typeface="Arial" charset="0"/>
              <a:buChar char="•"/>
            </a:pPr>
            <a:r>
              <a:rPr lang="en-US" i="1" dirty="0" err="1"/>
              <a:t>Viacheslav</a:t>
            </a:r>
            <a:r>
              <a:rPr lang="en-US" i="1" dirty="0"/>
              <a:t> </a:t>
            </a:r>
            <a:r>
              <a:rPr lang="en-US" i="1" dirty="0" err="1" smtClean="0"/>
              <a:t>Rodionov</a:t>
            </a:r>
            <a:endParaRPr lang="en-US" dirty="0"/>
          </a:p>
          <a:p>
            <a:pPr marL="1085850" lvl="2">
              <a:buFont typeface="Arial" charset="0"/>
              <a:buChar char="•"/>
            </a:pPr>
            <a:r>
              <a:rPr lang="en-US" sz="1600" dirty="0" smtClean="0"/>
              <a:t>Big Data Engineer</a:t>
            </a:r>
            <a:endParaRPr lang="en-US" sz="1600" dirty="0"/>
          </a:p>
          <a:p>
            <a:pPr marL="685800" lvl="1">
              <a:buFont typeface="Arial" charset="0"/>
              <a:buChar char="•"/>
            </a:pPr>
            <a:r>
              <a:rPr lang="en-US" i="1" dirty="0"/>
              <a:t>Anna </a:t>
            </a:r>
            <a:r>
              <a:rPr lang="en-US" i="1" dirty="0" err="1" smtClean="0"/>
              <a:t>Tyrkich</a:t>
            </a:r>
            <a:endParaRPr lang="en-US" dirty="0"/>
          </a:p>
          <a:p>
            <a:pPr marL="1085850" lvl="2">
              <a:buFont typeface="Arial" charset="0"/>
              <a:buChar char="•"/>
            </a:pPr>
            <a:r>
              <a:rPr lang="en-US" sz="1600" dirty="0" smtClean="0"/>
              <a:t>Designer</a:t>
            </a:r>
            <a:endParaRPr lang="en-US" sz="1600" dirty="0"/>
          </a:p>
        </p:txBody>
      </p:sp>
    </p:spTree>
    <p:extLst>
      <p:ext uri="{BB962C8B-B14F-4D97-AF65-F5344CB8AC3E}">
        <p14:creationId xmlns:p14="http://schemas.microsoft.com/office/powerpoint/2010/main" val="1782280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at Avira</a:t>
            </a:r>
          </a:p>
        </p:txBody>
      </p:sp>
      <p:sp>
        <p:nvSpPr>
          <p:cNvPr id="6" name="Content Placeholder 5"/>
          <p:cNvSpPr>
            <a:spLocks noGrp="1"/>
          </p:cNvSpPr>
          <p:nvPr>
            <p:ph idx="1"/>
          </p:nvPr>
        </p:nvSpPr>
        <p:spPr>
          <a:xfrm>
            <a:off x="457200" y="1200151"/>
            <a:ext cx="8229600" cy="3394472"/>
          </a:xfrm>
        </p:spPr>
        <p:txBody>
          <a:bodyPr vert="horz" lIns="91440" tIns="45720" rIns="91440" bIns="45720" rtlCol="0" anchor="t">
            <a:normAutofit/>
          </a:bodyPr>
          <a:lstStyle/>
          <a:p>
            <a:pPr fontAlgn="base"/>
            <a:r>
              <a:rPr lang="en-US" sz="2400" dirty="0" smtClean="0"/>
              <a:t>430 </a:t>
            </a:r>
            <a:r>
              <a:rPr lang="en-US" sz="2400" dirty="0"/>
              <a:t>million global installs</a:t>
            </a:r>
          </a:p>
          <a:p>
            <a:pPr fontAlgn="base"/>
            <a:r>
              <a:rPr lang="en-US" sz="2400" dirty="0"/>
              <a:t>100 million users</a:t>
            </a:r>
          </a:p>
          <a:p>
            <a:pPr fontAlgn="base"/>
            <a:r>
              <a:rPr lang="en-US" sz="2400" dirty="0"/>
              <a:t>On-premise Hadoop </a:t>
            </a:r>
            <a:r>
              <a:rPr lang="en-US" sz="2400" dirty="0" smtClean="0"/>
              <a:t>cluster</a:t>
            </a:r>
          </a:p>
          <a:p>
            <a:pPr lvl="1" fontAlgn="base"/>
            <a:r>
              <a:rPr lang="en-US" sz="2400" dirty="0" smtClean="0"/>
              <a:t>7 worker nodes</a:t>
            </a:r>
            <a:endParaRPr lang="en-US" sz="2400" dirty="0"/>
          </a:p>
          <a:p>
            <a:pPr lvl="1" fontAlgn="base"/>
            <a:r>
              <a:rPr lang="en-US" sz="2400" dirty="0"/>
              <a:t>30 TB logs and events</a:t>
            </a:r>
          </a:p>
          <a:p>
            <a:pPr lvl="1" fontAlgn="base"/>
            <a:r>
              <a:rPr lang="en-US" sz="2400" dirty="0"/>
              <a:t>5 TB monthly new </a:t>
            </a:r>
            <a:r>
              <a:rPr lang="en-US" sz="2400" dirty="0" smtClean="0"/>
              <a:t>data</a:t>
            </a:r>
            <a:endParaRPr lang="en-US" sz="2400" dirty="0"/>
          </a:p>
        </p:txBody>
      </p:sp>
    </p:spTree>
    <p:extLst>
      <p:ext uri="{BB962C8B-B14F-4D97-AF65-F5344CB8AC3E}">
        <p14:creationId xmlns:p14="http://schemas.microsoft.com/office/powerpoint/2010/main" val="1782810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User </a:t>
            </a:r>
            <a:r>
              <a:rPr lang="en-US" dirty="0" smtClean="0"/>
              <a:t>Churn</a:t>
            </a:r>
            <a:endParaRPr lang="en-US" dirty="0"/>
          </a:p>
        </p:txBody>
      </p:sp>
      <p:sp>
        <p:nvSpPr>
          <p:cNvPr id="7" name="Oval 6"/>
          <p:cNvSpPr/>
          <p:nvPr/>
        </p:nvSpPr>
        <p:spPr>
          <a:xfrm>
            <a:off x="3340100" y="2146300"/>
            <a:ext cx="2425700" cy="1879600"/>
          </a:xfrm>
          <a:prstGeom prst="ellipse">
            <a:avLst/>
          </a:prstGeom>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r>
              <a:rPr lang="en-US" dirty="0" smtClean="0"/>
              <a:t>Active Installs</a:t>
            </a:r>
            <a:endParaRPr lang="en-US" dirty="0"/>
          </a:p>
        </p:txBody>
      </p:sp>
      <p:cxnSp>
        <p:nvCxnSpPr>
          <p:cNvPr id="8" name="Straight Arrow Connector 7"/>
          <p:cNvCxnSpPr>
            <a:endCxn id="8" idx="2"/>
          </p:cNvCxnSpPr>
          <p:nvPr/>
        </p:nvCxnSpPr>
        <p:spPr>
          <a:xfrm flipV="1">
            <a:off x="1193800" y="3086100"/>
            <a:ext cx="2146300" cy="939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rot="20197002">
            <a:off x="1625800" y="3185520"/>
            <a:ext cx="1428596" cy="397032"/>
          </a:xfrm>
          <a:prstGeom prst="rect">
            <a:avLst/>
          </a:prstGeom>
          <a:noFill/>
        </p:spPr>
        <p:txBody>
          <a:bodyPr wrap="none" rtlCol="0">
            <a:spAutoFit/>
          </a:bodyPr>
          <a:lstStyle/>
          <a:p>
            <a:pPr>
              <a:lnSpc>
                <a:spcPct val="110000"/>
              </a:lnSpc>
            </a:pPr>
            <a:r>
              <a:rPr lang="en-US" dirty="0" smtClean="0"/>
              <a:t>New Installs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3690901"/>
            <a:ext cx="726054" cy="726054"/>
          </a:xfrm>
          <a:prstGeom prst="rect">
            <a:avLst/>
          </a:prstGeom>
        </p:spPr>
      </p:pic>
      <p:cxnSp>
        <p:nvCxnSpPr>
          <p:cNvPr id="9" name="Straight Arrow Connector 8"/>
          <p:cNvCxnSpPr>
            <a:stCxn id="8" idx="6"/>
          </p:cNvCxnSpPr>
          <p:nvPr/>
        </p:nvCxnSpPr>
        <p:spPr>
          <a:xfrm>
            <a:off x="5765800" y="3086100"/>
            <a:ext cx="2387600" cy="939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rot="1317779">
            <a:off x="6502587" y="3276600"/>
            <a:ext cx="1184940" cy="369332"/>
          </a:xfrm>
          <a:prstGeom prst="rect">
            <a:avLst/>
          </a:prstGeom>
          <a:noFill/>
        </p:spPr>
        <p:txBody>
          <a:bodyPr wrap="none" rtlCol="0">
            <a:spAutoFit/>
          </a:bodyPr>
          <a:lstStyle/>
          <a:p>
            <a:r>
              <a:rPr lang="en-US" dirty="0" smtClean="0"/>
              <a:t>Uninstalls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039" y="3809502"/>
            <a:ext cx="648079" cy="607453"/>
          </a:xfrm>
          <a:prstGeom prst="rect">
            <a:avLst/>
          </a:prstGeom>
        </p:spPr>
      </p:pic>
      <p:sp>
        <p:nvSpPr>
          <p:cNvPr id="3" name="TextBox 2"/>
          <p:cNvSpPr txBox="1"/>
          <p:nvPr/>
        </p:nvSpPr>
        <p:spPr>
          <a:xfrm>
            <a:off x="-2692400" y="-1752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48348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grpSp>
        <p:nvGrpSpPr>
          <p:cNvPr id="10" name="Group 9"/>
          <p:cNvGrpSpPr/>
          <p:nvPr/>
        </p:nvGrpSpPr>
        <p:grpSpPr>
          <a:xfrm>
            <a:off x="22070" y="1311610"/>
            <a:ext cx="2925324" cy="2798642"/>
            <a:chOff x="228898" y="1536635"/>
            <a:chExt cx="2925324" cy="2798642"/>
          </a:xfrm>
        </p:grpSpPr>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560" y="1536635"/>
              <a:ext cx="1080000" cy="1080000"/>
            </a:xfrm>
            <a:prstGeom prst="rect">
              <a:avLst/>
            </a:prstGeom>
          </p:spPr>
        </p:pic>
        <p:sp>
          <p:nvSpPr>
            <p:cNvPr id="4" name="TextBox 3"/>
            <p:cNvSpPr txBox="1"/>
            <p:nvPr/>
          </p:nvSpPr>
          <p:spPr>
            <a:xfrm>
              <a:off x="228898" y="2796394"/>
              <a:ext cx="2925324" cy="1538883"/>
            </a:xfrm>
            <a:prstGeom prst="rect">
              <a:avLst/>
            </a:prstGeom>
            <a:noFill/>
          </p:spPr>
          <p:txBody>
            <a:bodyPr wrap="square" rtlCol="0">
              <a:spAutoFit/>
            </a:bodyPr>
            <a:lstStyle/>
            <a:p>
              <a:pPr algn="ctr" fontAlgn="base"/>
              <a:r>
                <a:rPr lang="en-US" sz="2000" dirty="0" smtClean="0">
                  <a:solidFill>
                    <a:schemeClr val="accent1"/>
                  </a:solidFill>
                </a:rPr>
                <a:t>Diagnosis</a:t>
              </a:r>
            </a:p>
            <a:p>
              <a:pPr algn="ctr" fontAlgn="base"/>
              <a:endParaRPr lang="en-US" sz="1600" b="1" dirty="0" smtClean="0"/>
            </a:p>
            <a:p>
              <a:pPr algn="ctr" fontAlgn="base"/>
              <a:r>
                <a:rPr lang="en-US" sz="1600" b="1" dirty="0" smtClean="0"/>
                <a:t>What</a:t>
              </a:r>
              <a:r>
                <a:rPr lang="en-US" sz="1600" dirty="0" smtClean="0"/>
                <a:t> </a:t>
              </a:r>
              <a:r>
                <a:rPr lang="en-US" sz="1600" dirty="0"/>
                <a:t>can we </a:t>
              </a:r>
              <a:r>
                <a:rPr lang="en-US" sz="1600" b="1" dirty="0" smtClean="0"/>
                <a:t>measure</a:t>
              </a:r>
              <a:r>
                <a:rPr lang="en-US" sz="1600" dirty="0" smtClean="0"/>
                <a:t>?</a:t>
              </a:r>
              <a:endParaRPr lang="en-US" sz="1600" b="1" dirty="0" smtClean="0"/>
            </a:p>
            <a:p>
              <a:pPr algn="ctr" fontAlgn="base"/>
              <a:endParaRPr lang="en-US" sz="1000" b="1" dirty="0" smtClean="0"/>
            </a:p>
            <a:p>
              <a:pPr algn="ctr" fontAlgn="base"/>
              <a:r>
                <a:rPr lang="en-US" sz="1600" b="1" dirty="0" smtClean="0"/>
                <a:t>Which</a:t>
              </a:r>
              <a:r>
                <a:rPr lang="en-US" sz="1600" dirty="0" smtClean="0"/>
                <a:t> </a:t>
              </a:r>
              <a:r>
                <a:rPr lang="en-US" sz="1600" dirty="0"/>
                <a:t>are the churn </a:t>
              </a:r>
              <a:r>
                <a:rPr lang="en-US" sz="1600" b="1" dirty="0"/>
                <a:t>reasons</a:t>
              </a:r>
              <a:r>
                <a:rPr lang="en-US" sz="1600" dirty="0"/>
                <a:t>?</a:t>
              </a:r>
            </a:p>
          </p:txBody>
        </p:sp>
      </p:grpSp>
      <p:grpSp>
        <p:nvGrpSpPr>
          <p:cNvPr id="11" name="Group 10"/>
          <p:cNvGrpSpPr/>
          <p:nvPr/>
        </p:nvGrpSpPr>
        <p:grpSpPr>
          <a:xfrm>
            <a:off x="2947394" y="1311610"/>
            <a:ext cx="3079685" cy="2615768"/>
            <a:chOff x="3154222" y="1536635"/>
            <a:chExt cx="3079685" cy="2615768"/>
          </a:xfrm>
        </p:grpSpPr>
        <p:pic>
          <p:nvPicPr>
            <p:cNvPr id="5" name="Picture 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91097" y="1536635"/>
              <a:ext cx="961805" cy="1080000"/>
            </a:xfrm>
            <a:prstGeom prst="rect">
              <a:avLst/>
            </a:prstGeom>
          </p:spPr>
        </p:pic>
        <p:sp>
          <p:nvSpPr>
            <p:cNvPr id="8" name="TextBox 7"/>
            <p:cNvSpPr txBox="1"/>
            <p:nvPr/>
          </p:nvSpPr>
          <p:spPr>
            <a:xfrm>
              <a:off x="3154222" y="2798186"/>
              <a:ext cx="3079685" cy="1354217"/>
            </a:xfrm>
            <a:prstGeom prst="rect">
              <a:avLst/>
            </a:prstGeom>
            <a:noFill/>
          </p:spPr>
          <p:txBody>
            <a:bodyPr wrap="square" rtlCol="0">
              <a:spAutoFit/>
            </a:bodyPr>
            <a:lstStyle/>
            <a:p>
              <a:pPr algn="ctr" fontAlgn="base"/>
              <a:r>
                <a:rPr lang="en-US" sz="2000" dirty="0" smtClean="0">
                  <a:solidFill>
                    <a:schemeClr val="accent1"/>
                  </a:solidFill>
                </a:rPr>
                <a:t>Understanding</a:t>
              </a:r>
            </a:p>
            <a:p>
              <a:pPr algn="ctr" fontAlgn="base"/>
              <a:endParaRPr lang="en-US" sz="2000" dirty="0">
                <a:solidFill>
                  <a:schemeClr val="accent1"/>
                </a:solidFill>
              </a:endParaRPr>
            </a:p>
            <a:p>
              <a:pPr algn="ctr" fontAlgn="base"/>
              <a:r>
                <a:rPr lang="en-US" sz="1600" b="1" dirty="0"/>
                <a:t>Why</a:t>
              </a:r>
              <a:r>
                <a:rPr lang="en-US" sz="1600" dirty="0"/>
                <a:t> do users have </a:t>
              </a:r>
              <a:r>
                <a:rPr lang="en-US" sz="1600" b="1" dirty="0"/>
                <a:t>issues</a:t>
              </a:r>
              <a:r>
                <a:rPr lang="en-US" sz="1600" dirty="0" smtClean="0"/>
                <a:t>?</a:t>
              </a:r>
            </a:p>
            <a:p>
              <a:pPr algn="ctr" fontAlgn="base"/>
              <a:endParaRPr lang="en-US" sz="1000" b="1" dirty="0"/>
            </a:p>
            <a:p>
              <a:pPr algn="ctr" fontAlgn="base"/>
              <a:r>
                <a:rPr lang="en-US" sz="1600" b="1" dirty="0"/>
                <a:t>Who</a:t>
              </a:r>
              <a:r>
                <a:rPr lang="en-US" sz="1600" dirty="0"/>
                <a:t> is likely to churn</a:t>
              </a:r>
              <a:r>
                <a:rPr lang="en-US" sz="1600" dirty="0" smtClean="0"/>
                <a:t>?</a:t>
              </a:r>
              <a:endParaRPr lang="en-US" sz="1600" dirty="0"/>
            </a:p>
          </p:txBody>
        </p:sp>
      </p:grpSp>
      <p:grpSp>
        <p:nvGrpSpPr>
          <p:cNvPr id="12" name="Group 11"/>
          <p:cNvGrpSpPr/>
          <p:nvPr/>
        </p:nvGrpSpPr>
        <p:grpSpPr>
          <a:xfrm>
            <a:off x="6027079" y="1649110"/>
            <a:ext cx="2925324" cy="2399587"/>
            <a:chOff x="6233907" y="1874135"/>
            <a:chExt cx="2925324" cy="2399587"/>
          </a:xfrm>
        </p:grpSpPr>
        <p:pic>
          <p:nvPicPr>
            <p:cNvPr id="7" name="Picture 6"/>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700000">
              <a:off x="7494069" y="1536635"/>
              <a:ext cx="405000" cy="1080000"/>
            </a:xfrm>
            <a:prstGeom prst="rect">
              <a:avLst/>
            </a:prstGeom>
          </p:spPr>
        </p:pic>
        <p:sp>
          <p:nvSpPr>
            <p:cNvPr id="9" name="TextBox 8"/>
            <p:cNvSpPr txBox="1"/>
            <p:nvPr/>
          </p:nvSpPr>
          <p:spPr>
            <a:xfrm>
              <a:off x="6233907" y="2796394"/>
              <a:ext cx="2925324" cy="1477328"/>
            </a:xfrm>
            <a:prstGeom prst="rect">
              <a:avLst/>
            </a:prstGeom>
            <a:noFill/>
          </p:spPr>
          <p:txBody>
            <a:bodyPr wrap="square" rtlCol="0">
              <a:spAutoFit/>
            </a:bodyPr>
            <a:lstStyle/>
            <a:p>
              <a:pPr algn="ctr" fontAlgn="base"/>
              <a:r>
                <a:rPr lang="en-US" sz="2000" dirty="0">
                  <a:solidFill>
                    <a:schemeClr val="accent1"/>
                  </a:solidFill>
                </a:rPr>
                <a:t>Treatment &amp;</a:t>
              </a:r>
              <a:r>
                <a:rPr lang="en-US" sz="2000" dirty="0" smtClean="0">
                  <a:solidFill>
                    <a:schemeClr val="accent1"/>
                  </a:solidFill>
                </a:rPr>
                <a:t> Prevention</a:t>
              </a:r>
            </a:p>
            <a:p>
              <a:pPr algn="ctr" fontAlgn="base"/>
              <a:endParaRPr lang="en-US" sz="2000" dirty="0" smtClean="0">
                <a:solidFill>
                  <a:schemeClr val="accent1"/>
                </a:solidFill>
              </a:endParaRPr>
            </a:p>
            <a:p>
              <a:pPr algn="ctr" fontAlgn="base"/>
              <a:r>
                <a:rPr lang="en-US" sz="1600" b="1" dirty="0" smtClean="0"/>
                <a:t>How</a:t>
              </a:r>
              <a:r>
                <a:rPr lang="en-US" sz="1600" dirty="0" smtClean="0"/>
                <a:t> </a:t>
              </a:r>
              <a:r>
                <a:rPr lang="en-US" sz="1600" dirty="0"/>
                <a:t>can we </a:t>
              </a:r>
              <a:r>
                <a:rPr lang="en-US" sz="1600" b="1" dirty="0"/>
                <a:t>react</a:t>
              </a:r>
              <a:r>
                <a:rPr lang="en-US" sz="1600" dirty="0"/>
                <a:t> to </a:t>
              </a:r>
              <a:r>
                <a:rPr lang="en-US" sz="1600" b="1" dirty="0"/>
                <a:t>prevent</a:t>
              </a:r>
              <a:r>
                <a:rPr lang="en-US" sz="1600" dirty="0"/>
                <a:t> this?</a:t>
              </a:r>
            </a:p>
            <a:p>
              <a:pPr algn="ctr"/>
              <a:endParaRPr lang="en-US" dirty="0"/>
            </a:p>
          </p:txBody>
        </p:sp>
      </p:grpSp>
    </p:spTree>
    <p:extLst>
      <p:ext uri="{BB962C8B-B14F-4D97-AF65-F5344CB8AC3E}">
        <p14:creationId xmlns:p14="http://schemas.microsoft.com/office/powerpoint/2010/main" val="932026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703290"/>
            <a:ext cx="5486400" cy="425054"/>
          </a:xfrm>
        </p:spPr>
        <p:txBody>
          <a:bodyPr>
            <a:noAutofit/>
          </a:bodyPr>
          <a:lstStyle/>
          <a:p>
            <a:pPr algn="ctr"/>
            <a:r>
              <a:rPr lang="en-US" sz="3200" b="1" dirty="0">
                <a:solidFill>
                  <a:schemeClr val="accent1"/>
                </a:solidFill>
              </a:rPr>
              <a:t>Churn </a:t>
            </a:r>
            <a:r>
              <a:rPr lang="en-US" sz="3200" b="1" dirty="0" smtClean="0">
                <a:solidFill>
                  <a:schemeClr val="accent1"/>
                </a:solidFill>
              </a:rPr>
              <a:t>Diagnosis</a:t>
            </a:r>
            <a:endParaRPr lang="en-US" sz="3200" dirty="0">
              <a:solidFill>
                <a:schemeClr val="accent1"/>
              </a:solidFill>
            </a:endParaRPr>
          </a:p>
        </p:txBody>
      </p:sp>
      <p:pic>
        <p:nvPicPr>
          <p:cNvPr id="9" name="Picture Placeholder 8"/>
          <p:cNvPicPr>
            <a:picLocks noGrp="1" noChangeAspect="1"/>
          </p:cNvPicPr>
          <p:nvPr>
            <p:ph type="pic" idx="1"/>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8889" r="-38889"/>
          <a:stretch/>
        </p:blipFill>
        <p:spPr/>
      </p:pic>
      <p:sp>
        <p:nvSpPr>
          <p:cNvPr id="7" name="Text Placeholder 6"/>
          <p:cNvSpPr>
            <a:spLocks noGrp="1"/>
          </p:cNvSpPr>
          <p:nvPr>
            <p:ph type="body" sz="half" idx="2"/>
          </p:nvPr>
        </p:nvSpPr>
        <p:spPr>
          <a:xfrm>
            <a:off x="1792288" y="4128343"/>
            <a:ext cx="5486400" cy="603647"/>
          </a:xfrm>
        </p:spPr>
        <p:txBody>
          <a:bodyPr>
            <a:normAutofit fontScale="92500" lnSpcReduction="10000"/>
          </a:bodyPr>
          <a:lstStyle/>
          <a:p>
            <a:pPr lvl="1" algn="ctr" fontAlgn="base"/>
            <a:r>
              <a:rPr lang="en-US" sz="1700" b="1" dirty="0"/>
              <a:t>What</a:t>
            </a:r>
            <a:r>
              <a:rPr lang="en-US" sz="1700" dirty="0"/>
              <a:t> can we </a:t>
            </a:r>
            <a:r>
              <a:rPr lang="en-US" sz="1700" b="1" dirty="0"/>
              <a:t>measure</a:t>
            </a:r>
            <a:r>
              <a:rPr lang="en-US" sz="1700" dirty="0"/>
              <a:t>?</a:t>
            </a:r>
            <a:endParaRPr lang="en-US" sz="1700" b="1" dirty="0"/>
          </a:p>
          <a:p>
            <a:pPr lvl="1" algn="ctr" fontAlgn="base"/>
            <a:r>
              <a:rPr lang="en-US" sz="1700" b="1" dirty="0"/>
              <a:t>Which</a:t>
            </a:r>
            <a:r>
              <a:rPr lang="en-US" sz="1700" dirty="0"/>
              <a:t> are the churn </a:t>
            </a:r>
            <a:r>
              <a:rPr lang="en-US" sz="1700" b="1" dirty="0"/>
              <a:t>reasons</a:t>
            </a:r>
            <a:r>
              <a:rPr lang="en-US" sz="1700" dirty="0"/>
              <a:t>?</a:t>
            </a:r>
            <a:endParaRPr lang="en-US" sz="1700" b="1" dirty="0"/>
          </a:p>
          <a:p>
            <a:pPr algn="ctr"/>
            <a:endParaRPr lang="en-US" sz="2000" dirty="0"/>
          </a:p>
        </p:txBody>
      </p:sp>
    </p:spTree>
    <p:extLst>
      <p:ext uri="{BB962C8B-B14F-4D97-AF65-F5344CB8AC3E}">
        <p14:creationId xmlns:p14="http://schemas.microsoft.com/office/powerpoint/2010/main" val="132810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measure? </a:t>
            </a:r>
          </a:p>
        </p:txBody>
      </p:sp>
      <p:sp>
        <p:nvSpPr>
          <p:cNvPr id="6" name="Content Placeholder 5"/>
          <p:cNvSpPr>
            <a:spLocks noGrp="1"/>
          </p:cNvSpPr>
          <p:nvPr>
            <p:ph idx="1"/>
          </p:nvPr>
        </p:nvSpPr>
        <p:spPr>
          <a:xfrm>
            <a:off x="457200" y="1200151"/>
            <a:ext cx="8229600" cy="3394472"/>
          </a:xfrm>
        </p:spPr>
        <p:txBody>
          <a:bodyPr>
            <a:normAutofit/>
          </a:bodyPr>
          <a:lstStyle/>
          <a:p>
            <a:pPr fontAlgn="base"/>
            <a:r>
              <a:rPr lang="en-US" sz="2400" dirty="0"/>
              <a:t>Metrics</a:t>
            </a:r>
          </a:p>
          <a:p>
            <a:pPr lvl="1" fontAlgn="base"/>
            <a:r>
              <a:rPr lang="en-US" sz="2400" dirty="0"/>
              <a:t>Churn </a:t>
            </a:r>
            <a:r>
              <a:rPr lang="en-US" sz="2400" dirty="0" smtClean="0"/>
              <a:t>rate</a:t>
            </a:r>
          </a:p>
          <a:p>
            <a:pPr lvl="1" fontAlgn="base"/>
            <a:r>
              <a:rPr lang="en-US" sz="2400" dirty="0" smtClean="0"/>
              <a:t>New Installs</a:t>
            </a:r>
            <a:endParaRPr lang="en-US" sz="2400" dirty="0"/>
          </a:p>
          <a:p>
            <a:pPr lvl="1" fontAlgn="base"/>
            <a:r>
              <a:rPr lang="en-US" sz="2400" dirty="0"/>
              <a:t>Active users</a:t>
            </a:r>
          </a:p>
          <a:p>
            <a:pPr lvl="1" fontAlgn="base"/>
            <a:r>
              <a:rPr lang="en-US" sz="2400" dirty="0"/>
              <a:t>Usage </a:t>
            </a:r>
            <a:r>
              <a:rPr lang="en-US" sz="2400" dirty="0" smtClean="0"/>
              <a:t>patterns</a:t>
            </a:r>
            <a:endParaRPr lang="en-US" sz="2400" dirty="0"/>
          </a:p>
        </p:txBody>
      </p:sp>
    </p:spTree>
    <p:extLst>
      <p:ext uri="{BB962C8B-B14F-4D97-AF65-F5344CB8AC3E}">
        <p14:creationId xmlns:p14="http://schemas.microsoft.com/office/powerpoint/2010/main" val="402903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Computing Churn from Uninstall Events</a:t>
            </a:r>
          </a:p>
        </p:txBody>
      </p:sp>
      <p:sp>
        <p:nvSpPr>
          <p:cNvPr id="4" name="Content Placeholder 3"/>
          <p:cNvSpPr>
            <a:spLocks noGrp="1"/>
          </p:cNvSpPr>
          <p:nvPr>
            <p:ph sz="half" idx="2"/>
          </p:nvPr>
        </p:nvSpPr>
        <p:spPr/>
        <p:txBody>
          <a:bodyPr/>
          <a:lstStyle/>
          <a:p>
            <a:pPr fontAlgn="base"/>
            <a:r>
              <a:rPr lang="en-US" dirty="0"/>
              <a:t>Uninstall events collected as application logs</a:t>
            </a:r>
          </a:p>
          <a:p>
            <a:pPr fontAlgn="base"/>
            <a:r>
              <a:rPr lang="en-US" dirty="0"/>
              <a:t>Pros:</a:t>
            </a:r>
          </a:p>
          <a:p>
            <a:pPr lvl="1" fontAlgn="base"/>
            <a:r>
              <a:rPr lang="en-US" dirty="0"/>
              <a:t>An event is an uninstall for sure</a:t>
            </a:r>
          </a:p>
          <a:p>
            <a:pPr lvl="2" fontAlgn="base"/>
            <a:r>
              <a:rPr lang="en-US" dirty="0"/>
              <a:t>Some users reinstall</a:t>
            </a:r>
          </a:p>
          <a:p>
            <a:pPr fontAlgn="base"/>
            <a:r>
              <a:rPr lang="en-US" dirty="0"/>
              <a:t>Cons:</a:t>
            </a:r>
          </a:p>
          <a:p>
            <a:pPr lvl="1" fontAlgn="base"/>
            <a:r>
              <a:rPr lang="en-US" dirty="0"/>
              <a:t>Some events are </a:t>
            </a:r>
            <a:r>
              <a:rPr lang="en-US" dirty="0" smtClean="0"/>
              <a:t>lost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1190321"/>
            <a:ext cx="776157" cy="464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108865" y="3552626"/>
            <a:ext cx="1477871" cy="11170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2456765" y="2904727"/>
            <a:ext cx="810090" cy="13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85172" y="1781555"/>
            <a:ext cx="806508" cy="826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90162" y="3569118"/>
            <a:ext cx="720069" cy="307777"/>
          </a:xfrm>
          <a:prstGeom prst="rect">
            <a:avLst/>
          </a:prstGeom>
          <a:noFill/>
        </p:spPr>
        <p:txBody>
          <a:bodyPr wrap="none" rtlCol="0">
            <a:spAutoFit/>
          </a:bodyPr>
          <a:lstStyle/>
          <a:p>
            <a:r>
              <a:rPr lang="en-US" sz="1400" b="1" i="1" dirty="0" smtClean="0">
                <a:solidFill>
                  <a:schemeClr val="accent1"/>
                </a:solidFill>
              </a:rPr>
              <a:t>offline</a:t>
            </a:r>
            <a:endParaRPr lang="en-US" sz="1400" b="1" i="1" dirty="0">
              <a:solidFill>
                <a:schemeClr val="accent1"/>
              </a:solidFill>
            </a:endParaRPr>
          </a:p>
        </p:txBody>
      </p:sp>
      <p:sp>
        <p:nvSpPr>
          <p:cNvPr id="18" name="TextBox 17"/>
          <p:cNvSpPr txBox="1"/>
          <p:nvPr/>
        </p:nvSpPr>
        <p:spPr>
          <a:xfrm>
            <a:off x="1286635" y="1958230"/>
            <a:ext cx="710451" cy="307777"/>
          </a:xfrm>
          <a:prstGeom prst="rect">
            <a:avLst/>
          </a:prstGeom>
          <a:noFill/>
        </p:spPr>
        <p:txBody>
          <a:bodyPr wrap="none" rtlCol="0">
            <a:spAutoFit/>
          </a:bodyPr>
          <a:lstStyle/>
          <a:p>
            <a:r>
              <a:rPr lang="en-US" sz="1400" b="1" dirty="0" smtClean="0">
                <a:solidFill>
                  <a:srgbClr val="00B050"/>
                </a:solidFill>
              </a:rPr>
              <a:t>online</a:t>
            </a:r>
            <a:endParaRPr lang="en-US" sz="1400" b="1" dirty="0">
              <a:solidFill>
                <a:srgbClr val="00B05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51786" y="2550988"/>
            <a:ext cx="648674" cy="64867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3477" y="2524776"/>
            <a:ext cx="773128" cy="773128"/>
          </a:xfrm>
          <a:prstGeom prst="rect">
            <a:avLst/>
          </a:prstGeom>
        </p:spPr>
      </p:pic>
      <p:cxnSp>
        <p:nvCxnSpPr>
          <p:cNvPr id="46" name="Straight Arrow Connector 45"/>
          <p:cNvCxnSpPr/>
          <p:nvPr/>
        </p:nvCxnSpPr>
        <p:spPr>
          <a:xfrm flipV="1">
            <a:off x="885172" y="3201820"/>
            <a:ext cx="806508" cy="826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quot;No&quot; Symbol 13"/>
          <p:cNvSpPr/>
          <p:nvPr/>
        </p:nvSpPr>
        <p:spPr>
          <a:xfrm>
            <a:off x="1106615" y="3571218"/>
            <a:ext cx="242023" cy="242023"/>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61717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Computing Churn from User </a:t>
            </a:r>
            <a:r>
              <a:rPr lang="en-US" dirty="0" smtClean="0"/>
              <a:t>Inactivity</a:t>
            </a:r>
            <a:endParaRPr lang="en-US" dirty="0"/>
          </a:p>
        </p:txBody>
      </p:sp>
      <p:sp>
        <p:nvSpPr>
          <p:cNvPr id="5" name="Content Placeholder 4"/>
          <p:cNvSpPr>
            <a:spLocks noGrp="1"/>
          </p:cNvSpPr>
          <p:nvPr>
            <p:ph idx="1"/>
          </p:nvPr>
        </p:nvSpPr>
        <p:spPr>
          <a:xfrm>
            <a:off x="457200" y="1200151"/>
            <a:ext cx="8229600" cy="2495549"/>
          </a:xfrm>
        </p:spPr>
        <p:txBody>
          <a:bodyPr>
            <a:normAutofit/>
          </a:bodyPr>
          <a:lstStyle/>
          <a:p>
            <a:pPr fontAlgn="base"/>
            <a:r>
              <a:rPr lang="en-US" sz="1700" dirty="0"/>
              <a:t>Check user event logs</a:t>
            </a:r>
          </a:p>
          <a:p>
            <a:pPr fontAlgn="base"/>
            <a:r>
              <a:rPr lang="en-US" sz="1700" dirty="0"/>
              <a:t>Users are considered churned after some time of inactivity</a:t>
            </a:r>
          </a:p>
          <a:p>
            <a:pPr fontAlgn="base"/>
            <a:r>
              <a:rPr lang="en-US" sz="1700" dirty="0"/>
              <a:t>Pros:</a:t>
            </a:r>
          </a:p>
          <a:p>
            <a:pPr lvl="1" fontAlgn="base"/>
            <a:r>
              <a:rPr lang="en-US" sz="1700" dirty="0"/>
              <a:t>More accurate</a:t>
            </a:r>
          </a:p>
          <a:p>
            <a:pPr fontAlgn="base"/>
            <a:r>
              <a:rPr lang="en-US" sz="1700" dirty="0"/>
              <a:t>Cons:</a:t>
            </a:r>
          </a:p>
          <a:p>
            <a:pPr lvl="1" fontAlgn="base"/>
            <a:r>
              <a:rPr lang="en-US" sz="1700" dirty="0"/>
              <a:t>Requires waiting</a:t>
            </a:r>
          </a:p>
          <a:p>
            <a:pPr lvl="1" fontAlgn="base"/>
            <a:r>
              <a:rPr lang="en-US" sz="1700" dirty="0"/>
              <a:t>Results come too </a:t>
            </a:r>
            <a:r>
              <a:rPr lang="en-US" sz="1700" dirty="0" smtClean="0"/>
              <a:t>late</a:t>
            </a:r>
            <a:endParaRPr lang="en-US" sz="1700" dirty="0"/>
          </a:p>
        </p:txBody>
      </p:sp>
      <p:graphicFrame>
        <p:nvGraphicFramePr>
          <p:cNvPr id="4" name="Chart 3"/>
          <p:cNvGraphicFramePr/>
          <p:nvPr>
            <p:extLst>
              <p:ext uri="{D42A27DB-BD31-4B8C-83A1-F6EECF244321}">
                <p14:modId xmlns:p14="http://schemas.microsoft.com/office/powerpoint/2010/main" val="390992792"/>
              </p:ext>
            </p:extLst>
          </p:nvPr>
        </p:nvGraphicFramePr>
        <p:xfrm>
          <a:off x="457200" y="3940338"/>
          <a:ext cx="7977117" cy="877322"/>
        </p:xfrm>
        <a:graphic>
          <a:graphicData uri="http://schemas.openxmlformats.org/drawingml/2006/chart">
            <c:chart xmlns:c="http://schemas.openxmlformats.org/drawingml/2006/chart" xmlns:r="http://schemas.openxmlformats.org/officeDocument/2006/relationships" r:id="rId3"/>
          </a:graphicData>
        </a:graphic>
      </p:graphicFrame>
      <p:sp>
        <p:nvSpPr>
          <p:cNvPr id="6" name="Left Brace 5"/>
          <p:cNvSpPr/>
          <p:nvPr/>
        </p:nvSpPr>
        <p:spPr>
          <a:xfrm rot="5400000">
            <a:off x="4322713" y="1602949"/>
            <a:ext cx="204716" cy="4497365"/>
          </a:xfrm>
          <a:prstGeom prst="leftBrace">
            <a:avLst/>
          </a:prstGeom>
          <a:ln w="31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3366794" y="3472633"/>
            <a:ext cx="2111155" cy="323165"/>
          </a:xfrm>
          <a:prstGeom prst="rect">
            <a:avLst/>
          </a:prstGeom>
          <a:noFill/>
        </p:spPr>
        <p:txBody>
          <a:bodyPr wrap="none" rtlCol="0">
            <a:spAutoFit/>
          </a:bodyPr>
          <a:lstStyle/>
          <a:p>
            <a:r>
              <a:rPr lang="ro-RO" sz="1500" dirty="0" smtClean="0"/>
              <a:t>user inactive for 30 days</a:t>
            </a:r>
            <a:endParaRPr lang="en-US" sz="1500" dirty="0"/>
          </a:p>
        </p:txBody>
      </p:sp>
      <p:cxnSp>
        <p:nvCxnSpPr>
          <p:cNvPr id="10" name="Straight Arrow Connector 9"/>
          <p:cNvCxnSpPr/>
          <p:nvPr/>
        </p:nvCxnSpPr>
        <p:spPr>
          <a:xfrm flipH="1">
            <a:off x="6728346" y="3594252"/>
            <a:ext cx="354842" cy="34608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5902992" y="3326196"/>
            <a:ext cx="2517036" cy="323165"/>
          </a:xfrm>
          <a:prstGeom prst="rect">
            <a:avLst/>
          </a:prstGeom>
          <a:noFill/>
        </p:spPr>
        <p:txBody>
          <a:bodyPr wrap="none" rtlCol="0">
            <a:spAutoFit/>
          </a:bodyPr>
          <a:lstStyle/>
          <a:p>
            <a:r>
              <a:rPr lang="ro-RO" sz="1500" dirty="0" err="1" smtClean="0"/>
              <a:t>user</a:t>
            </a:r>
            <a:r>
              <a:rPr lang="ro-RO" sz="1500" dirty="0" smtClean="0"/>
              <a:t> </a:t>
            </a:r>
            <a:r>
              <a:rPr lang="ro-RO" sz="1500" dirty="0" err="1" smtClean="0"/>
              <a:t>returns</a:t>
            </a:r>
            <a:r>
              <a:rPr lang="ro-RO" sz="1500" dirty="0" smtClean="0"/>
              <a:t> in the 31st day</a:t>
            </a:r>
            <a:endParaRPr lang="en-US" sz="1500" dirty="0"/>
          </a:p>
        </p:txBody>
      </p:sp>
    </p:spTree>
    <p:extLst>
      <p:ext uri="{BB962C8B-B14F-4D97-AF65-F5344CB8AC3E}">
        <p14:creationId xmlns:p14="http://schemas.microsoft.com/office/powerpoint/2010/main" val="1780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Template_new Avira 2013 September">
  <a:themeElements>
    <a:clrScheme name="Avira Color Range">
      <a:dk1>
        <a:sysClr val="windowText" lastClr="000000"/>
      </a:dk1>
      <a:lt1>
        <a:sysClr val="window" lastClr="FFFFFF"/>
      </a:lt1>
      <a:dk2>
        <a:srgbClr val="1F497D"/>
      </a:dk2>
      <a:lt2>
        <a:srgbClr val="EEECE1"/>
      </a:lt2>
      <a:accent1>
        <a:srgbClr val="EE2E3A"/>
      </a:accent1>
      <a:accent2>
        <a:srgbClr val="424242"/>
      </a:accent2>
      <a:accent3>
        <a:srgbClr val="959595"/>
      </a:accent3>
      <a:accent4>
        <a:srgbClr val="FFFFFF"/>
      </a:accent4>
      <a:accent5>
        <a:srgbClr val="424242"/>
      </a:accent5>
      <a:accent6>
        <a:srgbClr val="959595"/>
      </a:accent6>
      <a:hlink>
        <a:srgbClr val="0000FF"/>
      </a:hlink>
      <a:folHlink>
        <a:srgbClr val="800080"/>
      </a:folHlink>
    </a:clrScheme>
    <a:fontScheme name="Benutzerdefiniert 1">
      <a:majorFont>
        <a:latin typeface="KievitCompPro-Light"/>
        <a:ea typeface=""/>
        <a:cs typeface=""/>
      </a:majorFont>
      <a:minorFont>
        <a:latin typeface="KievitCompPro-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Avira Powerpoint Template 2014_3273</Template>
  <TotalTime>6982</TotalTime>
  <Words>2238</Words>
  <Application>Microsoft Macintosh PowerPoint</Application>
  <PresentationFormat>On-screen Show (16:9)</PresentationFormat>
  <Paragraphs>258</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KievitCompPro-Light</vt:lpstr>
      <vt:lpstr>Sans Serif</vt:lpstr>
      <vt:lpstr>Wingdings</vt:lpstr>
      <vt:lpstr>Arial</vt:lpstr>
      <vt:lpstr>Template_new Avira 2013 September</vt:lpstr>
      <vt:lpstr>How Data Science Helps Prevent Churn at Avira, a 100-million User Company</vt:lpstr>
      <vt:lpstr>About Avira</vt:lpstr>
      <vt:lpstr>Big Data at Avira</vt:lpstr>
      <vt:lpstr>About User Churn</vt:lpstr>
      <vt:lpstr>Steps</vt:lpstr>
      <vt:lpstr>Churn Diagnosis</vt:lpstr>
      <vt:lpstr>What can we measure? </vt:lpstr>
      <vt:lpstr>Computing Churn from Uninstall Events</vt:lpstr>
      <vt:lpstr>Computing Churn from User Inactivity</vt:lpstr>
      <vt:lpstr>User Inactivity Convergence</vt:lpstr>
      <vt:lpstr>Estimating User Churn</vt:lpstr>
      <vt:lpstr>Performing Survival Analysis</vt:lpstr>
      <vt:lpstr>User Profile</vt:lpstr>
      <vt:lpstr>Churned Users</vt:lpstr>
      <vt:lpstr>Uninstall Surveys</vt:lpstr>
      <vt:lpstr>Lifecycle Surveys</vt:lpstr>
      <vt:lpstr>Extracting Sentiments from Surveys</vt:lpstr>
      <vt:lpstr>Extracting Churn Reasons from Surveys</vt:lpstr>
      <vt:lpstr>Churn Understanding</vt:lpstr>
      <vt:lpstr>Matching Profiles with Reasons</vt:lpstr>
      <vt:lpstr>How Avira Identified Churnable Users</vt:lpstr>
      <vt:lpstr>Churn Treatment &amp; Prevention</vt:lpstr>
      <vt:lpstr>How can we help?</vt:lpstr>
      <vt:lpstr>To Summarize...</vt:lpstr>
      <vt:lpstr>PowerPoint Presentation</vt:lpstr>
      <vt:lpstr>Acknowledgements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Microsoft Office User</cp:lastModifiedBy>
  <cp:revision>183</cp:revision>
  <dcterms:created xsi:type="dcterms:W3CDTF">2015-09-22T13:23:24Z</dcterms:created>
  <dcterms:modified xsi:type="dcterms:W3CDTF">2015-10-01T01:46:57Z</dcterms:modified>
  <cp:category/>
</cp:coreProperties>
</file>