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orterViewPr>
    <p:cViewPr>
      <p:scale>
        <a:sx n="100" d="100"/>
        <a:sy n="100" d="100"/>
      </p:scale>
      <p:origin x="0" y="-9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AF4FD-0DD7-4728-9FCA-900655609B5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B35D-1726-4180-A8AC-37E29806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4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932" y="8872630"/>
            <a:ext cx="2972068" cy="27137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877CE0-E593-674D-8A33-4F01C531CEA0}" type="slidenum">
              <a:rPr lang="en-US" sz="1300" b="0">
                <a:solidFill>
                  <a:prstClr val="black"/>
                </a:solidFill>
              </a:rPr>
              <a:pPr/>
              <a:t>12</a:t>
            </a:fld>
            <a:endParaRPr lang="en-US" sz="1300" b="0" dirty="0">
              <a:solidFill>
                <a:prstClr val="black"/>
              </a:solidFill>
            </a:endParaRPr>
          </a:p>
        </p:txBody>
      </p:sp>
      <p:sp>
        <p:nvSpPr>
          <p:cNvPr id="14339" name="Notes Placeholder 4"/>
          <p:cNvSpPr>
            <a:spLocks noGrp="1"/>
          </p:cNvSpPr>
          <p:nvPr/>
        </p:nvSpPr>
        <p:spPr bwMode="auto">
          <a:xfrm>
            <a:off x="913864" y="4343400"/>
            <a:ext cx="5030274" cy="2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08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9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2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4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ja-JP" sz="1200" b="1" kern="1200" dirty="0" smtClean="0">
                <a:solidFill>
                  <a:srgbClr val="3C7632"/>
                </a:solidFill>
                <a:latin typeface="+mn-lt"/>
                <a:ea typeface="ＭＳ Ｐゴシック" pitchFamily="-107" charset="-128"/>
                <a:cs typeface="+mn-cs"/>
              </a:rPr>
              <a:t>Knowledge is </a:t>
            </a:r>
            <a:r>
              <a:rPr lang="ja-JP" altLang="en-US" sz="1200" b="1" kern="1200" dirty="0" smtClean="0">
                <a:solidFill>
                  <a:srgbClr val="3C7632"/>
                </a:solidFill>
                <a:latin typeface="+mn-lt"/>
                <a:ea typeface="ＭＳ Ｐゴシック" pitchFamily="-107" charset="-128"/>
                <a:cs typeface="+mn-cs"/>
              </a:rPr>
              <a:t>“</a:t>
            </a:r>
            <a:r>
              <a:rPr lang="en-US" sz="1200" b="1" kern="1200" dirty="0" smtClean="0">
                <a:solidFill>
                  <a:srgbClr val="3C7632"/>
                </a:solidFill>
                <a:latin typeface="+mn-lt"/>
                <a:ea typeface="+mn-ea"/>
                <a:cs typeface="+mn-cs"/>
              </a:rPr>
              <a:t>messy</a:t>
            </a:r>
            <a:r>
              <a:rPr lang="ja-JP" altLang="en-US" sz="1200" b="1" kern="1200" dirty="0" smtClean="0">
                <a:solidFill>
                  <a:srgbClr val="3C7632"/>
                </a:solidFill>
                <a:latin typeface="+mn-lt"/>
                <a:ea typeface="ＭＳ Ｐゴシック" pitchFamily="-107" charset="-128"/>
                <a:cs typeface="+mn-cs"/>
              </a:rPr>
              <a:t>”</a:t>
            </a:r>
            <a:r>
              <a:rPr lang="en-US" sz="1200" b="1" kern="1200" dirty="0" smtClean="0">
                <a:solidFill>
                  <a:srgbClr val="3C7632"/>
                </a:solidFill>
                <a:latin typeface="+mn-lt"/>
                <a:ea typeface="+mn-ea"/>
                <a:cs typeface="+mn-cs"/>
              </a:rPr>
              <a:t> (tacit) and </a:t>
            </a:r>
            <a:r>
              <a:rPr lang="ja-JP" altLang="en-US" sz="1200" b="1" kern="1200" dirty="0" smtClean="0">
                <a:solidFill>
                  <a:srgbClr val="3C7632"/>
                </a:solidFill>
                <a:latin typeface="+mn-lt"/>
                <a:ea typeface="ＭＳ Ｐゴシック" pitchFamily="-107" charset="-128"/>
                <a:cs typeface="+mn-cs"/>
              </a:rPr>
              <a:t>“</a:t>
            </a:r>
            <a:r>
              <a:rPr lang="en-US" sz="1200" b="1" kern="1200" dirty="0" smtClean="0">
                <a:solidFill>
                  <a:srgbClr val="3C7632"/>
                </a:solidFill>
                <a:latin typeface="+mn-lt"/>
                <a:ea typeface="+mn-ea"/>
                <a:cs typeface="+mn-cs"/>
              </a:rPr>
              <a:t>sticky</a:t>
            </a:r>
            <a:r>
              <a:rPr lang="ja-JP" altLang="en-US" sz="1200" b="1" kern="1200" dirty="0" smtClean="0">
                <a:solidFill>
                  <a:srgbClr val="3C7632"/>
                </a:solidFill>
                <a:latin typeface="+mn-lt"/>
                <a:ea typeface="ＭＳ Ｐゴシック" pitchFamily="-107" charset="-128"/>
                <a:cs typeface="+mn-cs"/>
              </a:rPr>
              <a:t>”</a:t>
            </a:r>
            <a:r>
              <a:rPr lang="en-US" sz="1200" b="1" kern="1200" dirty="0" smtClean="0">
                <a:solidFill>
                  <a:srgbClr val="3C7632"/>
                </a:solidFill>
                <a:latin typeface="+mn-lt"/>
                <a:ea typeface="+mn-ea"/>
                <a:cs typeface="+mn-cs"/>
              </a:rPr>
              <a:t> (context-specific)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D897F7-047C-AE4E-91EE-F7B5CC90A238}" type="slidenum">
              <a:rPr lang="en-US" sz="1200" b="0">
                <a:solidFill>
                  <a:prstClr val="black"/>
                </a:solidFill>
              </a:rPr>
              <a:pPr/>
              <a:t>16</a:t>
            </a:fld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65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39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83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24616" indent="-1224616" eaLnBrk="1" hangingPunct="1">
              <a:buFont typeface="+mj-lt"/>
              <a:buAutoNum type="arabicPeriod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Language in the global organisations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as problematic artefact of strategy, culture and identity</a:t>
            </a:r>
          </a:p>
          <a:p>
            <a:pPr marL="1224616" indent="-1224616" eaLnBrk="1" hangingPunct="1">
              <a:buFont typeface="+mj-lt"/>
              <a:buAutoNum type="arabicPeriod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Language as a critical tool of strategic ethnography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hallenges of analysis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endParaRPr lang="en-GB" sz="28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224616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Key difficulty of analysis of textual data</a:t>
            </a:r>
          </a:p>
          <a:p>
            <a:pPr marL="1224616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Mixed method approach possible</a:t>
            </a:r>
          </a:p>
          <a:p>
            <a:pPr marL="1224616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Growing sophistication of software for analysis of fieldnotes etc.</a:t>
            </a:r>
          </a:p>
          <a:p>
            <a:pPr marL="1224616" indent="-1224616" eaLnBrk="1" hangingPunct="1">
              <a:buFont typeface="Wingdings" charset="2"/>
              <a:buChar char="Ø"/>
              <a:defRPr/>
            </a:pPr>
            <a:endParaRPr lang="en-GB" sz="28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Atlas.ti 7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Dedoose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GB" sz="2800" dirty="0" smtClean="0">
                <a:latin typeface="+mn-lt"/>
                <a:ea typeface="ＭＳ Ｐゴシック" charset="0"/>
                <a:cs typeface="ＭＳ Ｐゴシック" charset="0"/>
              </a:rPr>
              <a:t>WORDij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LIWC</a:t>
            </a:r>
          </a:p>
          <a:p>
            <a:pPr marL="2993506" lvl="1" indent="-1224616" eaLnBrk="1" hangingPunct="1">
              <a:buFont typeface="Wingdings" charset="2"/>
              <a:buChar char="Ø"/>
              <a:defRPr/>
            </a:pPr>
            <a:endParaRPr lang="en-GB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91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55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FA16F-3E8F-8D40-99AD-C6DF474B50C8}" type="slidenum">
              <a:rPr lang="en-US" sz="1200">
                <a:solidFill>
                  <a:prstClr val="black"/>
                </a:solidFill>
                <a:latin typeface="Tahoma" charset="0"/>
                <a:cs typeface="Tahoma" charset="0"/>
              </a:rPr>
              <a:pPr eaLnBrk="1" hangingPunct="1"/>
              <a:t>22</a:t>
            </a:fld>
            <a:endParaRPr lang="en-US" sz="1200" dirty="0">
              <a:solidFill>
                <a:prstClr val="black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76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0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0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1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2471B-DB96-0E4F-A5E5-A33EF0474F86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695325"/>
            <a:ext cx="6059488" cy="3409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08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First start with a definition of culture. One that cautions us to keep in mind that culture is Learned Help—</a:t>
            </a:r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Concepts and strategies – not recipe – but hope to get you thinking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About what works for a group of people and has worked for as long as they know—their guide regarding behavior and mental programming of thought patterns. “The way we do things around here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r>
              <a:rPr lang="en-US" sz="6700" b="1" dirty="0" smtClean="0">
                <a:solidFill>
                  <a:srgbClr val="5FD2D8"/>
                </a:solidFill>
                <a:latin typeface="Calibri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6700" dirty="0" smtClean="0">
                <a:latin typeface="Calibri" charset="0"/>
                <a:ea typeface="ＭＳ Ｐゴシック" charset="0"/>
                <a:cs typeface="ＭＳ Ｐゴシック" charset="0"/>
              </a:rPr>
              <a:t>abits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700" dirty="0" smtClean="0">
                <a:latin typeface="Calibri" charset="0"/>
                <a:ea typeface="ＭＳ Ｐゴシック" charset="0"/>
              </a:rPr>
              <a:t>Patterns of behavior and thought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r>
              <a:rPr lang="en-US" sz="6700" b="1" dirty="0" smtClean="0">
                <a:solidFill>
                  <a:srgbClr val="5FD2D8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6700" dirty="0" smtClean="0">
                <a:latin typeface="Calibri" charset="0"/>
                <a:ea typeface="ＭＳ Ｐゴシック" charset="0"/>
                <a:cs typeface="ＭＳ Ｐゴシック" charset="0"/>
              </a:rPr>
              <a:t>xpectations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700" dirty="0" smtClean="0">
                <a:latin typeface="Calibri" charset="0"/>
                <a:ea typeface="ＭＳ Ｐゴシック" charset="0"/>
              </a:rPr>
              <a:t>For ourselves and others, accepted norms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r>
              <a:rPr lang="en-US" sz="6700" b="1" dirty="0" smtClean="0">
                <a:solidFill>
                  <a:srgbClr val="5FD2D8"/>
                </a:solidFill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6700" dirty="0" smtClean="0">
                <a:latin typeface="Calibri" charset="0"/>
                <a:ea typeface="ＭＳ Ｐゴシック" charset="0"/>
                <a:cs typeface="ＭＳ Ｐゴシック" charset="0"/>
              </a:rPr>
              <a:t>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700" dirty="0" smtClean="0">
                <a:latin typeface="Calibri" charset="0"/>
                <a:ea typeface="ＭＳ Ｐゴシック" charset="0"/>
              </a:rPr>
              <a:t>Language (spoken &amp; tacit), systems of shared meaning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r>
              <a:rPr lang="en-US" sz="6700" b="1" dirty="0" smtClean="0">
                <a:solidFill>
                  <a:srgbClr val="5FD2D8"/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6700" dirty="0" smtClean="0">
                <a:latin typeface="Calibri" charset="0"/>
                <a:ea typeface="ＭＳ Ｐゴシック" charset="0"/>
                <a:cs typeface="ＭＳ Ｐゴシック" charset="0"/>
              </a:rPr>
              <a:t>erspective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700" dirty="0" smtClean="0">
                <a:latin typeface="Calibri" charset="0"/>
                <a:ea typeface="ＭＳ Ｐゴシック" charset="0"/>
              </a:rPr>
              <a:t>About work norms, assumptions regarding behavior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D3C8-B43A-5A4C-BFFC-3E3DACD344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1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May get much more or less than expected. </a:t>
            </a:r>
          </a:p>
          <a:p>
            <a:r>
              <a:rPr lang="en-US" dirty="0"/>
              <a:t>Want to surface positive windfalls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  <a:t>-Artifacts</a:t>
            </a:r>
            <a:b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</a:br>
            <a: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1200" dirty="0" smtClean="0">
                <a:latin typeface="Times New Roman" charset="0"/>
              </a:rPr>
              <a:t>On the surface, that can be </a:t>
            </a:r>
            <a:r>
              <a:rPr lang="ja-JP" altLang="en-US" sz="1200" dirty="0" smtClean="0">
                <a:latin typeface="Arial"/>
              </a:rPr>
              <a:t>‘</a:t>
            </a:r>
            <a:r>
              <a:rPr lang="en-US" sz="1200" dirty="0" smtClean="0">
                <a:latin typeface="Times New Roman" charset="0"/>
              </a:rPr>
              <a:t>sensed</a:t>
            </a:r>
            <a:r>
              <a:rPr lang="ja-JP" altLang="en-US" sz="1200" dirty="0" smtClean="0">
                <a:latin typeface="Arial"/>
              </a:rPr>
              <a:t>’</a:t>
            </a:r>
            <a:r>
              <a:rPr lang="en-US" sz="1200" dirty="0" smtClean="0">
                <a:latin typeface="Times New Roman" charset="0"/>
              </a:rPr>
              <a:t> easily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1200" dirty="0" smtClean="0">
                <a:solidFill>
                  <a:schemeClr val="tx2"/>
                </a:solidFill>
                <a:latin typeface="Times New Roman" charset="0"/>
              </a:rPr>
              <a:t> -</a:t>
            </a:r>
            <a: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  <a:t>Values</a:t>
            </a:r>
            <a:b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</a:br>
            <a: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  <a:t>    	</a:t>
            </a:r>
            <a:r>
              <a:rPr lang="en-US" sz="1200" dirty="0" smtClean="0">
                <a:latin typeface="Times New Roman" charset="0"/>
              </a:rPr>
              <a:t>That can be or inferred, or articulated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1200" i="1" dirty="0" smtClean="0">
                <a:solidFill>
                  <a:schemeClr val="tx2"/>
                </a:solidFill>
                <a:latin typeface="Times New Roman" charset="0"/>
              </a:rPr>
              <a:t>- Assumptions</a:t>
            </a:r>
            <a:r>
              <a:rPr lang="en-US" sz="1200" dirty="0" smtClean="0">
                <a:latin typeface="Times New Roman" charset="0"/>
              </a:rPr>
              <a:t/>
            </a:r>
            <a:br>
              <a:rPr lang="en-US" sz="1200" dirty="0" smtClean="0">
                <a:latin typeface="Times New Roman" charset="0"/>
              </a:rPr>
            </a:br>
            <a:r>
              <a:rPr lang="en-US" sz="1200" dirty="0" smtClean="0">
                <a:latin typeface="Times New Roman" charset="0"/>
              </a:rPr>
              <a:t>    </a:t>
            </a:r>
            <a:r>
              <a:rPr lang="en-US" sz="1200" i="1" dirty="0" smtClean="0">
                <a:solidFill>
                  <a:srgbClr val="CC0000"/>
                </a:solidFill>
                <a:latin typeface="Times New Roman" charset="0"/>
              </a:rPr>
              <a:t>Hidden</a:t>
            </a:r>
            <a:r>
              <a:rPr lang="en-US" sz="1200" dirty="0" smtClean="0">
                <a:latin typeface="Times New Roman" charset="0"/>
              </a:rPr>
              <a:t> -- about humans and the environment,  about human nature, human roles &amp; relationships, reality, time, risk-taking…..</a:t>
            </a:r>
          </a:p>
          <a:p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0AF934-EFD7-6045-AFF6-C5548BAA6BF2}" type="slidenum">
              <a:rPr lang="en-GB" sz="1200">
                <a:solidFill>
                  <a:prstClr val="black"/>
                </a:solidFill>
                <a:latin typeface="Rockwell" charset="0"/>
              </a:rPr>
              <a:pPr eaLnBrk="1" hangingPunct="1"/>
              <a:t>8</a:t>
            </a:fld>
            <a:endParaRPr lang="en-GB" sz="1200">
              <a:solidFill>
                <a:prstClr val="black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6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Arial" charset="0"/>
              </a:rPr>
              <a:t>BUT, It doesn</a:t>
            </a:r>
            <a:r>
              <a:rPr lang="ja-JP" altLang="en-US">
                <a:ea typeface="ＭＳ Ｐゴシック" charset="0"/>
                <a:cs typeface="Arial" charset="0"/>
              </a:rPr>
              <a:t>’</a:t>
            </a:r>
            <a:r>
              <a:rPr lang="en-US">
                <a:ea typeface="ＭＳ Ｐゴシック" charset="0"/>
                <a:cs typeface="Arial" charset="0"/>
              </a:rPr>
              <a:t>t always work out this way. We have looked at alliances that have worked and others that have not been able to follow this trust-building path trajectory. </a:t>
            </a:r>
          </a:p>
          <a:p>
            <a:r>
              <a:rPr lang="en-US">
                <a:ea typeface="ＭＳ Ｐゴシック" charset="0"/>
                <a:cs typeface="Arial" charset="0"/>
              </a:rPr>
              <a:t>So, here are some warning signs and symptoms: </a:t>
            </a:r>
          </a:p>
          <a:p>
            <a:endParaRPr lang="en-US">
              <a:latin typeface="Rockwell" charset="0"/>
              <a:ea typeface="ＭＳ Ｐゴシック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275" y="8686362"/>
            <a:ext cx="2971092" cy="4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FEBB07-72CB-2240-9C40-C78775A6C623}" type="slidenum">
              <a:rPr lang="en-GB" sz="1800">
                <a:solidFill>
                  <a:prstClr val="black"/>
                </a:solidFill>
                <a:latin typeface="Rockwell" charset="0"/>
              </a:rPr>
              <a:pPr eaLnBrk="1" hangingPunct="1"/>
              <a:t>9</a:t>
            </a:fld>
            <a:endParaRPr lang="en-GB" sz="1800">
              <a:solidFill>
                <a:prstClr val="black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2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8842FE-1F61-2F45-902F-ADF20D82113D}" type="slidenum">
              <a:rPr lang="en-US" sz="1200" b="0">
                <a:solidFill>
                  <a:prstClr val="black"/>
                </a:solidFill>
              </a:rPr>
              <a:pPr/>
              <a:t>10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4413" cy="3429000"/>
          </a:xfrm>
          <a:solidFill>
            <a:srgbClr val="FFFFFF"/>
          </a:solidFill>
          <a:ln/>
        </p:spPr>
      </p:sp>
      <p:sp>
        <p:nvSpPr>
          <p:cNvPr id="10243" name="Notes Placeholder 4"/>
          <p:cNvSpPr>
            <a:spLocks noGrp="1"/>
          </p:cNvSpPr>
          <p:nvPr/>
        </p:nvSpPr>
        <p:spPr bwMode="auto">
          <a:xfrm>
            <a:off x="913864" y="4343401"/>
            <a:ext cx="503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7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25032E-34CC-ED4E-9C4E-A5179151D727}" type="slidenum">
              <a:rPr lang="en-US" sz="1200" b="0">
                <a:solidFill>
                  <a:prstClr val="black"/>
                </a:solidFill>
              </a:rPr>
              <a:pPr/>
              <a:t>11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2291" name="Notes Placeholder 4"/>
          <p:cNvSpPr>
            <a:spLocks noGrp="1"/>
          </p:cNvSpPr>
          <p:nvPr/>
        </p:nvSpPr>
        <p:spPr bwMode="auto">
          <a:xfrm>
            <a:off x="913864" y="4343401"/>
            <a:ext cx="503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35792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33940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70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435" y="692696"/>
            <a:ext cx="10295467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44800" y="3886200"/>
            <a:ext cx="8534400" cy="177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</a:bodyPr>
          <a:lstStyle>
            <a:lvl1pPr marL="0" indent="0">
              <a:buFont typeface="Monotype Sorts" pitchFamily="-108" charset="2"/>
              <a:buNone/>
              <a:defRPr>
                <a:latin typeface="Arial Black" pitchFamily="-10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8267" y="6229350"/>
            <a:ext cx="2573867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709" tIns="108855" rIns="217709" bIns="108855" numCol="1" anchor="b" anchorCtr="0" compatLnSpc="1">
            <a:prstTxWarp prst="textNoShape">
              <a:avLst/>
            </a:prstTxWarp>
          </a:bodyPr>
          <a:lstStyle>
            <a:lvl1pPr algn="l">
              <a:defRPr sz="1650" b="0">
                <a:solidFill>
                  <a:srgbClr val="5E574E"/>
                </a:solidFill>
                <a:latin typeface="Arial" pitchFamily="3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ym typeface="Gill Sans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99467" y="6229350"/>
            <a:ext cx="3793067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709" tIns="108855" rIns="217709" bIns="108855" numCol="1" anchor="b" anchorCtr="0" compatLnSpc="1">
            <a:prstTxWarp prst="textNoShape">
              <a:avLst/>
            </a:prstTxWarp>
          </a:bodyPr>
          <a:lstStyle>
            <a:lvl1pPr>
              <a:defRPr sz="1650" b="0">
                <a:solidFill>
                  <a:srgbClr val="5E574E"/>
                </a:solidFill>
                <a:latin typeface="Arial" pitchFamily="32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05334" y="6229350"/>
            <a:ext cx="2438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709" tIns="108855" rIns="217709" bIns="108855" numCol="1" anchor="b" anchorCtr="0" compatLnSpc="1">
            <a:prstTxWarp prst="textNoShape">
              <a:avLst/>
            </a:prstTxWarp>
          </a:bodyPr>
          <a:lstStyle>
            <a:lvl1pPr algn="r">
              <a:defRPr sz="1650" b="0">
                <a:solidFill>
                  <a:srgbClr val="5E574E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C21B-2A69-DE4B-8F62-3A34BE24E70A}" type="slidenum">
              <a:rPr lang="en-US"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88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6224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5354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5354" cy="1143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3733799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5CA717"/>
              </a:buClr>
              <a:defRPr sz="2750"/>
            </a:lvl1pPr>
            <a:lvl2pPr>
              <a:buClr>
                <a:srgbClr val="5CA717"/>
              </a:buClr>
              <a:defRPr sz="2750"/>
            </a:lvl2pPr>
            <a:lvl3pPr>
              <a:buClr>
                <a:srgbClr val="5CA717"/>
              </a:buClr>
              <a:defRPr sz="2250"/>
            </a:lvl3pPr>
            <a:lvl4pPr>
              <a:buClr>
                <a:srgbClr val="5CA717"/>
              </a:buClr>
              <a:defRPr sz="2050"/>
            </a:lvl4pPr>
            <a:lvl5pPr>
              <a:buClr>
                <a:srgbClr val="5CA717"/>
              </a:buCl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6" cy="3733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5CA717"/>
              </a:buClr>
              <a:defRPr sz="2750"/>
            </a:lvl1pPr>
            <a:lvl2pPr>
              <a:buClr>
                <a:srgbClr val="5CA717"/>
              </a:buClr>
              <a:defRPr sz="2750"/>
            </a:lvl2pPr>
            <a:lvl3pPr>
              <a:buClr>
                <a:srgbClr val="5CA717"/>
              </a:buClr>
              <a:defRPr sz="2250"/>
            </a:lvl3pPr>
            <a:lvl4pPr>
              <a:buClr>
                <a:srgbClr val="5CA717"/>
              </a:buClr>
              <a:defRPr sz="2050"/>
            </a:lvl4pPr>
            <a:lvl5pPr>
              <a:buClr>
                <a:srgbClr val="5CA717"/>
              </a:buCl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1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90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marL="198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+mj-lt"/>
          <a:ea typeface="+mj-ea"/>
          <a:cs typeface="+mj-cs"/>
          <a:sym typeface="B Courier Bold" charset="0"/>
        </a:defRPr>
      </a:lvl1pPr>
      <a:lvl2pPr marL="198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2pPr>
      <a:lvl3pPr marL="198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3pPr>
      <a:lvl4pPr marL="198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4pPr>
      <a:lvl5pPr marL="198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5pPr>
      <a:lvl6pPr marL="2484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6pPr>
      <a:lvl7pPr marL="4770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7pPr>
      <a:lvl8pPr marL="7056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8pPr>
      <a:lvl9pPr marL="934244" algn="l" rtl="0" fontAlgn="base">
        <a:spcBef>
          <a:spcPct val="0"/>
        </a:spcBef>
        <a:spcAft>
          <a:spcPct val="0"/>
        </a:spcAft>
        <a:defRPr sz="4900">
          <a:solidFill>
            <a:srgbClr val="DC2854"/>
          </a:solidFill>
          <a:latin typeface="B Courier Bold" charset="0"/>
          <a:ea typeface="ヒラギノ角ゴ ProN W6" charset="0"/>
          <a:cs typeface="ヒラギノ角ゴ ProN W6" charset="0"/>
          <a:sym typeface="B Courier Bold" charset="0"/>
        </a:defRPr>
      </a:lvl9pPr>
    </p:titleStyle>
    <p:bodyStyle>
      <a:lvl1pPr marL="198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98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98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98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98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2484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4770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7056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934244" algn="l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38600" y="0"/>
            <a:ext cx="7645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8600" y="3886200"/>
            <a:ext cx="7645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3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2286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171450" indent="-1714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371475" indent="-142875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571500" indent="-1143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800100" indent="-1143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28700" indent="-1143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8769" y="120650"/>
            <a:ext cx="11567319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914400"/>
            <a:ext cx="1156970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9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C7632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48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13532" indent="-313532" algn="l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Clr>
          <a:srgbClr val="3C7632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16732" indent="-262732" algn="l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Clr>
          <a:srgbClr val="3C7632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45332" indent="-262732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3C7632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73932" indent="-262732" algn="l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Clr>
          <a:srgbClr val="3C7632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227932" indent="-288132" algn="l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Clr>
          <a:srgbClr val="3C7632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352550" indent="-228600" algn="l" rtl="0" fontAlgn="base">
        <a:spcBef>
          <a:spcPts val="65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581150" indent="-228600" algn="l" rtl="0" fontAlgn="base">
        <a:spcBef>
          <a:spcPts val="65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809750" indent="-228600" algn="l" rtl="0" fontAlgn="base">
        <a:spcBef>
          <a:spcPts val="65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038350" indent="-228600" algn="l" rtl="0" fontAlgn="base">
        <a:spcBef>
          <a:spcPts val="65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yyoko@uvic.c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ryyoko@me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4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/>
          <p:cNvSpPr txBox="1">
            <a:spLocks noChangeArrowheads="1"/>
          </p:cNvSpPr>
          <p:nvPr/>
        </p:nvSpPr>
        <p:spPr bwMode="auto">
          <a:xfrm>
            <a:off x="-368" y="0"/>
            <a:ext cx="3619868" cy="10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5" tIns="54428" rIns="108855" bIns="5442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3C7632"/>
                </a:solidFill>
                <a:latin typeface="Arial"/>
                <a:cs typeface="Tahoma"/>
                <a:sym typeface="Gill Sans" charset="0"/>
              </a:rPr>
              <a:t>TESCO Plc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0" dirty="0">
                <a:solidFill>
                  <a:srgbClr val="800000"/>
                </a:solidFill>
                <a:latin typeface="Arial"/>
                <a:cs typeface="Cambria" charset="0"/>
                <a:sym typeface="Gill Sans" charset="0"/>
              </a:rPr>
              <a:t>  </a:t>
            </a:r>
          </a:p>
        </p:txBody>
      </p:sp>
      <p:pic>
        <p:nvPicPr>
          <p:cNvPr id="9218" name="Picture 5" descr="LeahyDM1704_468x3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19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628" y="1409700"/>
            <a:ext cx="7200900" cy="3377480"/>
          </a:xfrm>
          <a:prstGeom prst="rect">
            <a:avLst/>
          </a:prstGeom>
          <a:noFill/>
        </p:spPr>
        <p:txBody>
          <a:bodyPr wrap="square" lIns="108855" tIns="54428" rIns="108855" bIns="54428">
            <a:spAutoFit/>
          </a:bodyPr>
          <a:lstStyle/>
          <a:p>
            <a:pPr marL="408206" indent="-408206"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Terry TESCO—The TESCO WAY</a:t>
            </a:r>
          </a:p>
          <a:p>
            <a:pPr marL="408206" indent="-408206"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Led transformation of TESCO – Pile it High, Sell it Cheap</a:t>
            </a:r>
          </a:p>
          <a:p>
            <a:pPr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	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 300X Profit growth in 6 year period.</a:t>
            </a:r>
          </a:p>
          <a:p>
            <a:pPr marL="408206" indent="-408206"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2002 Knighted</a:t>
            </a:r>
          </a:p>
          <a:p>
            <a:pPr marL="408206" indent="-408206"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Biggest private sector employer in UK</a:t>
            </a:r>
          </a:p>
          <a:p>
            <a:pPr marL="408206" indent="-408206" fontAlgn="base">
              <a:spcBef>
                <a:spcPts val="1114"/>
              </a:spcBef>
              <a:spcAft>
                <a:spcPts val="300"/>
              </a:spcAft>
              <a:buClr>
                <a:srgbClr val="3C7632"/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sym typeface="Gill Sans" charset="0"/>
              </a:rPr>
              <a:t>Operating in 12 countries (6 in Asia)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384" y="4838700"/>
            <a:ext cx="3817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C7632"/>
                </a:solidFill>
                <a:sym typeface="Gill Sans" charset="0"/>
              </a:rPr>
              <a:t>Terry Leahy, CEO 1997-2011</a:t>
            </a:r>
            <a:endParaRPr lang="en-US" sz="2200" dirty="0">
              <a:solidFill>
                <a:srgbClr val="3C7632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0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409700"/>
            <a:ext cx="3397251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76200" y="190500"/>
            <a:ext cx="12192000" cy="5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5" tIns="54428" rIns="108855" bIns="5442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ts val="432"/>
              </a:spcBef>
              <a:spcAft>
                <a:spcPct val="0"/>
              </a:spcAft>
            </a:pPr>
            <a:r>
              <a:rPr lang="en-US" sz="3000" dirty="0">
                <a:solidFill>
                  <a:srgbClr val="3C7632"/>
                </a:solidFill>
                <a:latin typeface="Arial"/>
                <a:cs typeface="Tahoma"/>
                <a:sym typeface="Gill Sans" charset="0"/>
              </a:rPr>
              <a:t>From ‘</a:t>
            </a:r>
            <a:r>
              <a:rPr lang="en-US" altLang="ja-JP" sz="3000" dirty="0">
                <a:solidFill>
                  <a:srgbClr val="3C7632"/>
                </a:solidFill>
                <a:latin typeface="Arial"/>
                <a:cs typeface="Tahoma"/>
                <a:sym typeface="Gill Sans" charset="0"/>
              </a:rPr>
              <a:t>Tesco Way’  To the ‘Essence of Tesco’ </a:t>
            </a:r>
            <a:endParaRPr lang="en-US" sz="3000" dirty="0">
              <a:solidFill>
                <a:srgbClr val="3C7632"/>
              </a:solidFill>
              <a:latin typeface="Arial"/>
              <a:cs typeface="Tahoma"/>
              <a:sym typeface="Gill Sans" charset="0"/>
            </a:endParaRP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33400" y="2133600"/>
            <a:ext cx="4953000" cy="166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5" tIns="54428" rIns="108855" bIns="54428">
            <a:spAutoFit/>
          </a:bodyPr>
          <a:lstStyle/>
          <a:p>
            <a:pPr marL="408206" indent="-408206" fontAlgn="base">
              <a:spcBef>
                <a:spcPct val="0"/>
              </a:spcBef>
              <a:spcAft>
                <a:spcPts val="2143"/>
              </a:spcAft>
              <a:buClr>
                <a:srgbClr val="3C763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Calibri" pitchFamily="34" charset="0"/>
                <a:sym typeface="Gill Sans" charset="0"/>
              </a:rPr>
              <a:t>UK sales fell by .5% in </a:t>
            </a:r>
            <a:r>
              <a:rPr lang="en-US" sz="2200" dirty="0">
                <a:solidFill>
                  <a:srgbClr val="000000"/>
                </a:solidFill>
                <a:cs typeface="Calibri" pitchFamily="34" charset="0"/>
                <a:sym typeface="Gill Sans" charset="0"/>
              </a:rPr>
              <a:t>2011</a:t>
            </a:r>
            <a:endParaRPr lang="en-US" sz="2200" dirty="0">
              <a:solidFill>
                <a:srgbClr val="000000"/>
              </a:solidFill>
              <a:cs typeface="Calibri" pitchFamily="34" charset="0"/>
              <a:sym typeface="Gill Sans" charset="0"/>
            </a:endParaRPr>
          </a:p>
          <a:p>
            <a:pPr marL="408206" indent="-408206" fontAlgn="base">
              <a:spcBef>
                <a:spcPct val="0"/>
              </a:spcBef>
              <a:spcAft>
                <a:spcPts val="2143"/>
              </a:spcAft>
              <a:buClr>
                <a:srgbClr val="3C763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Calibri" pitchFamily="34" charset="0"/>
                <a:sym typeface="Gill Sans" charset="0"/>
              </a:rPr>
              <a:t>Profit up 12.9% WW</a:t>
            </a:r>
          </a:p>
          <a:p>
            <a:pPr marL="408206" indent="-408206" fontAlgn="base">
              <a:spcBef>
                <a:spcPct val="0"/>
              </a:spcBef>
              <a:spcAft>
                <a:spcPts val="2143"/>
              </a:spcAft>
              <a:buClr>
                <a:srgbClr val="3C7632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8529" y="4800600"/>
            <a:ext cx="3980354" cy="448473"/>
          </a:xfrm>
          <a:prstGeom prst="rect">
            <a:avLst/>
          </a:prstGeom>
          <a:noFill/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3C7632"/>
                </a:solidFill>
                <a:sym typeface="Gill Sans" charset="0"/>
              </a:rPr>
              <a:t>Philip Clarke, </a:t>
            </a:r>
            <a:r>
              <a:rPr lang="en-US" sz="2200" dirty="0">
                <a:solidFill>
                  <a:srgbClr val="3C7632"/>
                </a:solidFill>
                <a:sym typeface="Gill Sans" charset="0"/>
              </a:rPr>
              <a:t>CEO 2011-2014</a:t>
            </a:r>
            <a:endParaRPr lang="en-US" sz="2200" dirty="0">
              <a:solidFill>
                <a:srgbClr val="3C7632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7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"/>
          <p:cNvSpPr>
            <a:spLocks noChangeArrowheads="1"/>
          </p:cNvSpPr>
          <p:nvPr/>
        </p:nvSpPr>
        <p:spPr bwMode="auto">
          <a:xfrm>
            <a:off x="1371600" y="1905000"/>
            <a:ext cx="4993218" cy="78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>
                <a:solidFill>
                  <a:srgbClr val="000000"/>
                </a:solidFill>
                <a:cs typeface="Calibri" charset="0"/>
                <a:sym typeface="Gill Sans" charset="0"/>
              </a:rPr>
              <a:t>What’s going on in Asia that we can learn from?</a:t>
            </a:r>
            <a:endParaRPr lang="en-US" sz="2200" dirty="0">
              <a:solidFill>
                <a:srgbClr val="000000"/>
              </a:solidFill>
              <a:cs typeface="Calibri" charset="0"/>
              <a:sym typeface="Gill Sans" charset="0"/>
            </a:endParaRPr>
          </a:p>
        </p:txBody>
      </p:sp>
      <p:pic>
        <p:nvPicPr>
          <p:cNvPr id="14338" name="Picture 15" descr="images-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476250"/>
            <a:ext cx="2508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0" descr="DownloadedFile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242734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DownloadedFile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86200"/>
            <a:ext cx="2112434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-Tesco-store-worker-in-B-0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71900"/>
            <a:ext cx="558376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52400" y="152400"/>
            <a:ext cx="5286544" cy="5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5" tIns="54428" rIns="108855" bIns="5442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000" dirty="0">
                <a:solidFill>
                  <a:srgbClr val="3C7632"/>
                </a:solidFill>
                <a:latin typeface="Arial"/>
                <a:cs typeface="Cambria" charset="0"/>
                <a:sym typeface="Gill Sans" charset="0"/>
              </a:rPr>
              <a:t>‘Essence of TESCO’ Project</a:t>
            </a:r>
            <a:endParaRPr lang="en-US" sz="3000" dirty="0">
              <a:solidFill>
                <a:srgbClr val="3C7632"/>
              </a:solidFill>
              <a:latin typeface="Arial"/>
              <a:cs typeface="Cambria" charset="0"/>
              <a:sym typeface="Gill Sans" charset="0"/>
            </a:endParaRPr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 rot="-5400000">
            <a:off x="3219451" y="1488508"/>
            <a:ext cx="1447800" cy="1366385"/>
          </a:xfrm>
          <a:prstGeom prst="wedgeEllipseCallout">
            <a:avLst>
              <a:gd name="adj1" fmla="val 27820"/>
              <a:gd name="adj2" fmla="val 79378"/>
            </a:avLst>
          </a:prstGeom>
          <a:noFill/>
          <a:ln w="57150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496301" y="3068638"/>
            <a:ext cx="3695700" cy="448473"/>
          </a:xfrm>
          <a:prstGeom prst="rect">
            <a:avLst/>
          </a:prstGeom>
          <a:noFill/>
        </p:spPr>
        <p:txBody>
          <a:bodyPr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3C7632"/>
                </a:solidFill>
                <a:sym typeface="Gill Sans" charset="0"/>
              </a:rPr>
              <a:t>David Potts, CEO </a:t>
            </a:r>
            <a:r>
              <a:rPr lang="en-US" sz="2200" dirty="0">
                <a:solidFill>
                  <a:srgbClr val="3C7632"/>
                </a:solidFill>
                <a:sym typeface="Gill Sans" charset="0"/>
              </a:rPr>
              <a:t>Asia 2011</a:t>
            </a:r>
            <a:endParaRPr lang="en-US" sz="2200" dirty="0">
              <a:solidFill>
                <a:srgbClr val="3C7632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8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0"/>
            <a:ext cx="10295467" cy="1143000"/>
          </a:xfrm>
        </p:spPr>
        <p:txBody>
          <a:bodyPr/>
          <a:lstStyle/>
          <a:p>
            <a:r>
              <a:rPr lang="en-US" dirty="0" smtClean="0">
                <a:solidFill>
                  <a:srgbClr val="3C7632"/>
                </a:solidFill>
              </a:rPr>
              <a:t>Insider Ethnography for Strategic Renewal</a:t>
            </a:r>
            <a:endParaRPr lang="en-US" dirty="0">
              <a:solidFill>
                <a:srgbClr val="3C7632"/>
              </a:solidFill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905000" y="1981200"/>
            <a:ext cx="8534400" cy="1856551"/>
          </a:xfrm>
          <a:prstGeom prst="rect">
            <a:avLst/>
          </a:prstGeom>
          <a:noFill/>
        </p:spPr>
        <p:txBody>
          <a:bodyPr vert="horz" wrap="square" lIns="108855" tIns="54428" rIns="108855" bIns="54428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715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mbria"/>
              </a:rPr>
              <a:t>Learning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Cambria"/>
              </a:rPr>
              <a:t>from Outside-In</a:t>
            </a:r>
          </a:p>
          <a:p>
            <a:pPr indent="-544274">
              <a:spcBef>
                <a:spcPts val="600"/>
              </a:spcBef>
              <a:spcAft>
                <a:spcPts val="715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Surface what’s taken-for-granted</a:t>
            </a:r>
          </a:p>
          <a:p>
            <a:pPr indent="-544274">
              <a:spcBef>
                <a:spcPts val="600"/>
              </a:spcBef>
              <a:spcAft>
                <a:spcPts val="715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Compare &amp; contrast w/ home context</a:t>
            </a:r>
          </a:p>
          <a:p>
            <a:pPr indent="-544274">
              <a:spcBef>
                <a:spcPts val="600"/>
              </a:spcBef>
              <a:spcAft>
                <a:spcPts val="715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Meld Tesco’s values throughout its </a:t>
            </a:r>
            <a:r>
              <a:rPr lang="en-US" dirty="0">
                <a:latin typeface="+mn-lt"/>
              </a:rPr>
              <a:t>corporate footprint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508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14300"/>
            <a:ext cx="11567583" cy="727075"/>
          </a:xfrm>
        </p:spPr>
        <p:txBody>
          <a:bodyPr/>
          <a:lstStyle/>
          <a:p>
            <a:r>
              <a:rPr lang="en-GB" dirty="0" smtClean="0">
                <a:solidFill>
                  <a:srgbClr val="3C7632"/>
                </a:solidFill>
                <a:latin typeface="+mn-lt"/>
                <a:ea typeface="ＭＳ Ｐゴシック" charset="0"/>
                <a:cs typeface="Cambria" charset="0"/>
              </a:rPr>
              <a:t>Flying Spaghetti Monster Observation Technique</a:t>
            </a:r>
            <a:endParaRPr lang="en-GB" dirty="0">
              <a:solidFill>
                <a:srgbClr val="3C7632"/>
              </a:solidFill>
              <a:latin typeface="+mn-lt"/>
              <a:ea typeface="ＭＳ Ｐゴシック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1562100"/>
            <a:ext cx="5520267" cy="3744913"/>
          </a:xfrm>
        </p:spPr>
        <p:txBody>
          <a:bodyPr/>
          <a:lstStyle/>
          <a:p>
            <a:pPr marL="544274" indent="-544274">
              <a:buFont typeface="+mj-lt"/>
              <a:buAutoNum type="arabicPeriod"/>
              <a:defRPr/>
            </a:pPr>
            <a:r>
              <a:rPr lang="en-GB" dirty="0" smtClean="0">
                <a:latin typeface="+mn-lt"/>
              </a:rPr>
              <a:t>Customer </a:t>
            </a:r>
            <a:r>
              <a:rPr lang="en-GB" dirty="0">
                <a:latin typeface="+mn-lt"/>
              </a:rPr>
              <a:t>at the </a:t>
            </a:r>
            <a:r>
              <a:rPr lang="en-GB" dirty="0" smtClean="0">
                <a:latin typeface="+mn-lt"/>
              </a:rPr>
              <a:t>heart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 smtClean="0">
                <a:latin typeface="+mn-lt"/>
              </a:rPr>
              <a:t>Leadership </a:t>
            </a:r>
            <a:r>
              <a:rPr lang="en-GB" dirty="0">
                <a:latin typeface="+mn-lt"/>
              </a:rPr>
              <a:t>DNA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Opportunity to get on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Teamwork and collaboration  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Work environment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Embracing change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It’s my business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Operational efficiency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Trusted brand</a:t>
            </a:r>
          </a:p>
          <a:p>
            <a:pPr marL="544274" indent="-544274"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Respect for facts and insights</a:t>
            </a:r>
          </a:p>
          <a:p>
            <a:pPr marL="544274" indent="-544274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  <a:p>
            <a:pPr marL="544274" indent="-544274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  <a:p>
            <a:pPr marL="612308" indent="-612308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  <a:p>
            <a:pPr marL="612308" indent="-612308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  <a:p>
            <a:pPr marL="612308" indent="-612308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  <a:p>
            <a:pPr marL="612308" indent="-612308">
              <a:buFont typeface="+mj-lt"/>
              <a:buAutoNum type="arabicPeriod"/>
              <a:defRPr/>
            </a:pP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6300" y="1562100"/>
            <a:ext cx="5181600" cy="15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5" tIns="54428" rIns="108855" bIns="54428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3C7632"/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Chalkduster" charset="0"/>
                <a:sym typeface="Gill Sans" charset="0"/>
              </a:rPr>
              <a:t> What’s </a:t>
            </a:r>
            <a:r>
              <a:rPr lang="en-US" sz="2400" b="0" dirty="0">
                <a:solidFill>
                  <a:srgbClr val="FF0000"/>
                </a:solidFill>
                <a:latin typeface="Arial"/>
                <a:cs typeface="Chalkduster" charset="0"/>
                <a:sym typeface="Gill Sans" charset="0"/>
              </a:rPr>
              <a:t>Familiar</a:t>
            </a:r>
            <a:r>
              <a:rPr lang="en-US" sz="2400" b="0" dirty="0">
                <a:solidFill>
                  <a:srgbClr val="000000"/>
                </a:solidFill>
                <a:latin typeface="Arial"/>
                <a:cs typeface="Chalkduster" charset="0"/>
                <a:sym typeface="Gill Sans" charset="0"/>
              </a:rPr>
              <a:t>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3C7632"/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Chalkduster" charset="0"/>
                <a:sym typeface="Gill Sans" charset="0"/>
              </a:rPr>
              <a:t> What’s </a:t>
            </a:r>
            <a:r>
              <a:rPr lang="en-US" sz="2400" b="0" dirty="0">
                <a:solidFill>
                  <a:srgbClr val="FF0000"/>
                </a:solidFill>
                <a:latin typeface="Arial"/>
                <a:cs typeface="Chalkduster" charset="0"/>
                <a:sym typeface="Gill Sans" charset="0"/>
              </a:rPr>
              <a:t>Surprising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3C7632"/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Chalkduster" charset="0"/>
                <a:sym typeface="Gill Sans" charset="0"/>
              </a:rPr>
              <a:t> What do I want to learn </a:t>
            </a:r>
            <a:r>
              <a:rPr lang="en-US" sz="2400" b="0" dirty="0">
                <a:solidFill>
                  <a:srgbClr val="FF0000"/>
                </a:solidFill>
                <a:latin typeface="Arial"/>
                <a:cs typeface="Chalkduster" charset="0"/>
                <a:sym typeface="Gill Sans" charset="0"/>
              </a:rPr>
              <a:t>More</a:t>
            </a:r>
            <a:r>
              <a:rPr lang="en-US" sz="2400" b="0" dirty="0">
                <a:solidFill>
                  <a:srgbClr val="000000"/>
                </a:solidFill>
                <a:latin typeface="Arial"/>
                <a:cs typeface="Chalkduster" charset="0"/>
                <a:sym typeface="Gill Sans" charset="0"/>
              </a:rPr>
              <a:t> about?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8222" y="1066800"/>
            <a:ext cx="263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sym typeface="Gill Sans" charset="0"/>
              </a:rPr>
              <a:t>Tesco’s Essence</a:t>
            </a:r>
            <a:endParaRPr lang="en-US" sz="2400" b="1" dirty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01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Ethnographic Thinking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036" y="1943525"/>
            <a:ext cx="10548140" cy="479247"/>
          </a:xfrm>
          <a:prstGeom prst="rect">
            <a:avLst/>
          </a:prstGeom>
          <a:noFill/>
        </p:spPr>
        <p:txBody>
          <a:bodyPr wrap="square" lIns="108853" tIns="54426" rIns="108853" bIns="5442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Century Gothic"/>
                <a:sym typeface="Gill Sans" charset="0"/>
              </a:rPr>
              <a:t>We are not “objective” observers, but come with our own baggage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655" y="2940632"/>
            <a:ext cx="7971955" cy="479247"/>
          </a:xfrm>
          <a:prstGeom prst="rect">
            <a:avLst/>
          </a:prstGeom>
          <a:noFill/>
        </p:spPr>
        <p:txBody>
          <a:bodyPr wrap="none" lIns="108853" tIns="54426" rIns="108853" bIns="5442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Century Gothic"/>
                <a:sym typeface="Gill Sans" charset="0"/>
              </a:rPr>
              <a:t>Users are not objects, but people and the owners of truth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036" y="3681707"/>
            <a:ext cx="10244842" cy="479247"/>
          </a:xfrm>
          <a:prstGeom prst="rect">
            <a:avLst/>
          </a:prstGeom>
          <a:noFill/>
        </p:spPr>
        <p:txBody>
          <a:bodyPr wrap="square" lIns="108853" tIns="54426" rIns="108853" bIns="5442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Century Gothic"/>
                <a:sym typeface="Gill Sans" charset="0"/>
              </a:rPr>
              <a:t>As our understanding changes, so do our goals and our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1978" y="4708032"/>
            <a:ext cx="7199948" cy="479247"/>
          </a:xfrm>
          <a:prstGeom prst="rect">
            <a:avLst/>
          </a:prstGeom>
          <a:noFill/>
        </p:spPr>
        <p:txBody>
          <a:bodyPr wrap="none" lIns="108853" tIns="54426" rIns="108853" bIns="5442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Century Gothic"/>
                <a:sym typeface="Gill Sans" charset="0"/>
              </a:rPr>
              <a:t>Everything we see, hear, feel, touch or taste is data</a:t>
            </a:r>
          </a:p>
        </p:txBody>
      </p:sp>
    </p:spTree>
    <p:extLst>
      <p:ext uri="{BB962C8B-B14F-4D97-AF65-F5344CB8AC3E}">
        <p14:creationId xmlns:p14="http://schemas.microsoft.com/office/powerpoint/2010/main" val="174849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" y="114300"/>
            <a:ext cx="11292416" cy="381000"/>
          </a:xfrm>
          <a:prstGeom prst="rect">
            <a:avLst/>
          </a:prstGeom>
          <a:noFill/>
          <a:ln>
            <a:noFill/>
          </a:ln>
          <a:extLst/>
        </p:spPr>
        <p:txBody>
          <a:bodyPr lIns="109611" tIns="54806" rIns="109611" bIns="5480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50" b="1" dirty="0">
                <a:solidFill>
                  <a:srgbClr val="3C7632"/>
                </a:solidFill>
                <a:sym typeface="Gill Sans" charset="0"/>
              </a:rPr>
              <a:t>2. Culture and Knowledge Appropriation </a:t>
            </a:r>
            <a:endParaRPr lang="en-US" sz="2850" b="1" dirty="0">
              <a:solidFill>
                <a:srgbClr val="3C7632"/>
              </a:solidFill>
              <a:sym typeface="Gill Sans" charset="0"/>
            </a:endParaRPr>
          </a:p>
        </p:txBody>
      </p:sp>
      <p:grpSp>
        <p:nvGrpSpPr>
          <p:cNvPr id="18434" name="Group 27"/>
          <p:cNvGrpSpPr>
            <a:grpSpLocks/>
          </p:cNvGrpSpPr>
          <p:nvPr/>
        </p:nvGrpSpPr>
        <p:grpSpPr bwMode="auto">
          <a:xfrm>
            <a:off x="942614" y="762000"/>
            <a:ext cx="10071362" cy="4841849"/>
            <a:chOff x="970035" y="1060451"/>
            <a:chExt cx="8783166" cy="5487572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6095577" y="1751349"/>
              <a:ext cx="3657624" cy="479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23019" rIns="46038" bIns="23019">
              <a:spAutoFit/>
            </a:bodyPr>
            <a:lstStyle/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“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Quality</a:t>
              </a: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”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 Japan, </a:t>
              </a: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“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Environment</a:t>
              </a: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”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Germany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Cultural assumptions (</a:t>
              </a: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“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kaizen</a:t>
              </a:r>
              <a:r>
                <a:rPr lang="ja-JP" alt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”</a:t>
              </a:r>
              <a:r>
                <a:rPr lang="en-US" altLang="ja-JP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)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R&amp;D 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approach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Standard Operating 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P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ractices</a:t>
              </a: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Customer Service Manuals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Consumer Behavior Reports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Practices 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and skills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Simple procedural 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routines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Technical 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blueprints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Patents</a:t>
              </a: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  <a:sym typeface="Gill Sans" charset="0"/>
                </a:rPr>
                <a:t>Scientific formulas</a:t>
              </a: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  <a:p>
              <a:pPr marL="266468" indent="-266468" fontAlgn="base">
                <a:spcBef>
                  <a:spcPct val="0"/>
                </a:spcBef>
                <a:spcAft>
                  <a:spcPct val="0"/>
                </a:spcAft>
                <a:buClr>
                  <a:srgbClr val="3C7632"/>
                </a:buClr>
                <a:buSzPct val="80000"/>
                <a:buFont typeface="Wingdings" charset="2"/>
                <a:buChar char="Ø"/>
              </a:pPr>
              <a:endParaRPr lang="en-US" sz="1600" dirty="0">
                <a:solidFill>
                  <a:srgbClr val="000000"/>
                </a:solidFill>
                <a:latin typeface="Tahoma" charset="0"/>
                <a:sym typeface="Gill Sans" charset="0"/>
              </a:endParaRPr>
            </a:p>
          </p:txBody>
        </p:sp>
        <p:grpSp>
          <p:nvGrpSpPr>
            <p:cNvPr id="18437" name="Group 26"/>
            <p:cNvGrpSpPr>
              <a:grpSpLocks/>
            </p:cNvGrpSpPr>
            <p:nvPr/>
          </p:nvGrpSpPr>
          <p:grpSpPr bwMode="auto">
            <a:xfrm>
              <a:off x="970035" y="1060451"/>
              <a:ext cx="5557780" cy="5452628"/>
              <a:chOff x="970035" y="1060451"/>
              <a:chExt cx="5557780" cy="5452628"/>
            </a:xfrm>
          </p:grpSpPr>
          <p:sp>
            <p:nvSpPr>
              <p:cNvPr id="18438" name="Rectangle 4"/>
              <p:cNvSpPr>
                <a:spLocks noChangeArrowheads="1"/>
              </p:cNvSpPr>
              <p:nvPr/>
            </p:nvSpPr>
            <p:spPr bwMode="auto">
              <a:xfrm>
                <a:off x="1898634" y="5430877"/>
                <a:ext cx="4629181" cy="42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038" tIns="23019" rIns="46038" bIns="23019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50" dirty="0">
                    <a:solidFill>
                      <a:srgbClr val="000000"/>
                    </a:solidFill>
                    <a:latin typeface="Tahoma" charset="0"/>
                    <a:sym typeface="Gill Sans" charset="0"/>
                  </a:rPr>
                  <a:t>Explicit Knowledge </a:t>
                </a:r>
                <a:endParaRPr lang="en-US" sz="2150" u="sng" dirty="0">
                  <a:solidFill>
                    <a:srgbClr val="000000"/>
                  </a:solidFill>
                  <a:latin typeface="Tahoma" charset="0"/>
                  <a:sym typeface="Gill Sans" charset="0"/>
                </a:endParaRPr>
              </a:p>
            </p:txBody>
          </p:sp>
          <p:sp>
            <p:nvSpPr>
              <p:cNvPr id="38920" name="Rectangle 5"/>
              <p:cNvSpPr>
                <a:spLocks noChangeArrowheads="1"/>
              </p:cNvSpPr>
              <p:nvPr/>
            </p:nvSpPr>
            <p:spPr bwMode="auto">
              <a:xfrm>
                <a:off x="2618754" y="3016736"/>
                <a:ext cx="3276622" cy="427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6038" tIns="23019" rIns="46038" bIns="23019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50" dirty="0">
                    <a:solidFill>
                      <a:srgbClr val="000000"/>
                    </a:solidFill>
                    <a:sym typeface="Gill Sans" charset="0"/>
                  </a:rPr>
                  <a:t>Endemic Knowledge </a:t>
                </a:r>
              </a:p>
            </p:txBody>
          </p:sp>
          <p:sp>
            <p:nvSpPr>
              <p:cNvPr id="18440" name="Freeform 6"/>
              <p:cNvSpPr>
                <a:spLocks/>
              </p:cNvSpPr>
              <p:nvPr/>
            </p:nvSpPr>
            <p:spPr bwMode="auto">
              <a:xfrm>
                <a:off x="2078664" y="1060451"/>
                <a:ext cx="3510589" cy="5452628"/>
              </a:xfrm>
              <a:custGeom>
                <a:avLst/>
                <a:gdLst>
                  <a:gd name="T0" fmla="*/ 0 w 2017"/>
                  <a:gd name="T1" fmla="*/ 2147483647 h 3313"/>
                  <a:gd name="T2" fmla="*/ 0 w 2017"/>
                  <a:gd name="T3" fmla="*/ 2147483647 h 3313"/>
                  <a:gd name="T4" fmla="*/ 2147483647 w 2017"/>
                  <a:gd name="T5" fmla="*/ 2147483647 h 3313"/>
                  <a:gd name="T6" fmla="*/ 2147483647 w 2017"/>
                  <a:gd name="T7" fmla="*/ 2147483647 h 3313"/>
                  <a:gd name="T8" fmla="*/ 2147483647 w 2017"/>
                  <a:gd name="T9" fmla="*/ 0 h 3313"/>
                  <a:gd name="T10" fmla="*/ 0 w 2017"/>
                  <a:gd name="T11" fmla="*/ 2147483647 h 3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7"/>
                  <a:gd name="T19" fmla="*/ 0 h 3313"/>
                  <a:gd name="T20" fmla="*/ 2017 w 2017"/>
                  <a:gd name="T21" fmla="*/ 3313 h 3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7" h="3313">
                    <a:moveTo>
                      <a:pt x="0" y="480"/>
                    </a:moveTo>
                    <a:lnTo>
                      <a:pt x="0" y="3312"/>
                    </a:lnTo>
                    <a:lnTo>
                      <a:pt x="2016" y="3312"/>
                    </a:lnTo>
                    <a:lnTo>
                      <a:pt x="2016" y="432"/>
                    </a:lnTo>
                    <a:lnTo>
                      <a:pt x="1008" y="0"/>
                    </a:lnTo>
                    <a:lnTo>
                      <a:pt x="0" y="48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6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1178017" y="5810375"/>
                <a:ext cx="785659" cy="42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6038" tIns="23019" rIns="46038" bIns="23019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50" dirty="0">
                    <a:solidFill>
                      <a:srgbClr val="660033"/>
                    </a:solidFill>
                    <a:latin typeface="Tahoma" charset="0"/>
                    <a:sym typeface="Gill Sans" charset="0"/>
                  </a:rPr>
                  <a:t>Simple</a:t>
                </a:r>
                <a:endParaRPr lang="en-US" sz="2150" dirty="0">
                  <a:solidFill>
                    <a:srgbClr val="000000"/>
                  </a:solidFill>
                  <a:latin typeface="Tahoma" charset="0"/>
                  <a:sym typeface="Gill Sans" charset="0"/>
                </a:endParaRPr>
              </a:p>
            </p:txBody>
          </p:sp>
          <p:sp>
            <p:nvSpPr>
              <p:cNvPr id="38923" name="Rectangle 8"/>
              <p:cNvSpPr>
                <a:spLocks noChangeArrowheads="1"/>
              </p:cNvSpPr>
              <p:nvPr/>
            </p:nvSpPr>
            <p:spPr bwMode="auto">
              <a:xfrm>
                <a:off x="2828790" y="5805485"/>
                <a:ext cx="2928957" cy="384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6038" tIns="23019" rIns="46038" bIns="23019">
                <a:spAutoFit/>
              </a:bodyPr>
              <a:lstStyle/>
              <a:p>
                <a:pPr algn="ctr" fontAlgn="base">
                  <a:spcAft>
                    <a:spcPct val="0"/>
                  </a:spcAft>
                  <a:defRPr/>
                </a:pPr>
                <a:r>
                  <a:rPr lang="en-US" sz="1900" dirty="0">
                    <a:solidFill>
                      <a:srgbClr val="006600"/>
                    </a:solidFill>
                    <a:sym typeface="Gill Sans" charset="0"/>
                  </a:rPr>
                  <a:t>Easy to move and share</a:t>
                </a:r>
              </a:p>
            </p:txBody>
          </p:sp>
          <p:sp>
            <p:nvSpPr>
              <p:cNvPr id="38924" name="Rectangle 9"/>
              <p:cNvSpPr>
                <a:spLocks noChangeArrowheads="1"/>
              </p:cNvSpPr>
              <p:nvPr/>
            </p:nvSpPr>
            <p:spPr bwMode="auto">
              <a:xfrm>
                <a:off x="2825707" y="4115220"/>
                <a:ext cx="2928957" cy="427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6038" tIns="23019" rIns="46038" bIns="23019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50" dirty="0">
                    <a:solidFill>
                      <a:srgbClr val="000000"/>
                    </a:solidFill>
                    <a:sym typeface="Gill Sans" charset="0"/>
                  </a:rPr>
                  <a:t>Experiential Knowledge </a:t>
                </a:r>
              </a:p>
            </p:txBody>
          </p:sp>
          <p:sp>
            <p:nvSpPr>
              <p:cNvPr id="38925" name="Rectangle 10"/>
              <p:cNvSpPr>
                <a:spLocks noChangeArrowheads="1"/>
              </p:cNvSpPr>
              <p:nvPr/>
            </p:nvSpPr>
            <p:spPr bwMode="auto">
              <a:xfrm>
                <a:off x="2798785" y="4515169"/>
                <a:ext cx="3197246" cy="71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6038" tIns="23019" rIns="46038" bIns="23019">
                <a:spAutoFit/>
              </a:bodyPr>
              <a:lstStyle/>
              <a:p>
                <a:pPr algn="ctr" fontAlgn="base">
                  <a:spcAft>
                    <a:spcPct val="0"/>
                  </a:spcAft>
                  <a:defRPr/>
                </a:pPr>
                <a:r>
                  <a:rPr lang="en-US" sz="1900" dirty="0">
                    <a:solidFill>
                      <a:srgbClr val="009999"/>
                    </a:solidFill>
                    <a:sym typeface="Gill Sans" charset="0"/>
                  </a:rPr>
                  <a:t>Can be shared, </a:t>
                </a:r>
              </a:p>
              <a:p>
                <a:pPr algn="ctr" fontAlgn="base">
                  <a:spcAft>
                    <a:spcPct val="0"/>
                  </a:spcAft>
                  <a:defRPr/>
                </a:pPr>
                <a:r>
                  <a:rPr lang="en-US" sz="1900" dirty="0">
                    <a:solidFill>
                      <a:srgbClr val="009999"/>
                    </a:solidFill>
                    <a:sym typeface="Gill Sans" charset="0"/>
                  </a:rPr>
                  <a:t>but only together</a:t>
                </a:r>
              </a:p>
            </p:txBody>
          </p:sp>
          <p:sp>
            <p:nvSpPr>
              <p:cNvPr id="38926" name="Rectangle 11"/>
              <p:cNvSpPr>
                <a:spLocks noChangeArrowheads="1"/>
              </p:cNvSpPr>
              <p:nvPr/>
            </p:nvSpPr>
            <p:spPr bwMode="auto">
              <a:xfrm>
                <a:off x="2978815" y="3349720"/>
                <a:ext cx="2616065" cy="71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6038" tIns="23019" rIns="46038" bIns="23019">
                <a:spAutoFit/>
              </a:bodyPr>
              <a:lstStyle/>
              <a:p>
                <a:pPr algn="ctr" fontAlgn="base">
                  <a:spcAft>
                    <a:spcPct val="0"/>
                  </a:spcAft>
                  <a:defRPr/>
                </a:pPr>
                <a:r>
                  <a:rPr lang="en-US" sz="1900" dirty="0">
                    <a:solidFill>
                      <a:srgbClr val="FF9933"/>
                    </a:solidFill>
                    <a:sym typeface="Gill Sans" charset="0"/>
                  </a:rPr>
                  <a:t>Easier to move, </a:t>
                </a:r>
              </a:p>
              <a:p>
                <a:pPr algn="ctr" fontAlgn="base">
                  <a:spcAft>
                    <a:spcPct val="0"/>
                  </a:spcAft>
                  <a:defRPr/>
                </a:pPr>
                <a:r>
                  <a:rPr lang="en-US" sz="1900" dirty="0">
                    <a:solidFill>
                      <a:srgbClr val="FF9933"/>
                    </a:solidFill>
                    <a:sym typeface="Gill Sans" charset="0"/>
                  </a:rPr>
                  <a:t>but easily misunderstood</a:t>
                </a:r>
              </a:p>
            </p:txBody>
          </p:sp>
          <p:sp>
            <p:nvSpPr>
              <p:cNvPr id="18446" name="Line 12"/>
              <p:cNvSpPr>
                <a:spLocks noChangeShapeType="1"/>
              </p:cNvSpPr>
              <p:nvPr/>
            </p:nvSpPr>
            <p:spPr bwMode="auto">
              <a:xfrm>
                <a:off x="2085975" y="2889250"/>
                <a:ext cx="3473273" cy="261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6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447" name="Line 13"/>
              <p:cNvSpPr>
                <a:spLocks noChangeShapeType="1"/>
              </p:cNvSpPr>
              <p:nvPr/>
            </p:nvSpPr>
            <p:spPr bwMode="auto">
              <a:xfrm flipV="1">
                <a:off x="2078664" y="4098938"/>
                <a:ext cx="3473273" cy="1655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6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448" name="Line 14"/>
              <p:cNvSpPr>
                <a:spLocks noChangeShapeType="1"/>
              </p:cNvSpPr>
              <p:nvPr/>
            </p:nvSpPr>
            <p:spPr bwMode="auto">
              <a:xfrm flipV="1">
                <a:off x="2078664" y="5264385"/>
                <a:ext cx="3420574" cy="115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6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930" name="Text Box 15"/>
              <p:cNvSpPr txBox="1">
                <a:spLocks noChangeArrowheads="1"/>
              </p:cNvSpPr>
              <p:nvPr/>
            </p:nvSpPr>
            <p:spPr bwMode="auto">
              <a:xfrm>
                <a:off x="3038105" y="1905116"/>
                <a:ext cx="2585122" cy="47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50" dirty="0">
                    <a:solidFill>
                      <a:srgbClr val="000000"/>
                    </a:solidFill>
                    <a:ea typeface="ＭＳ Ｐゴシック" pitchFamily="-107" charset="-128"/>
                    <a:cs typeface="ＭＳ Ｐゴシック" pitchFamily="-107" charset="-128"/>
                    <a:sym typeface="Lucida Grande" pitchFamily="-107" charset="0"/>
                  </a:rPr>
                  <a:t>Existential Knowledge </a:t>
                </a:r>
              </a:p>
            </p:txBody>
          </p:sp>
          <p:sp>
            <p:nvSpPr>
              <p:cNvPr id="18450" name="Text Box 16"/>
              <p:cNvSpPr txBox="1">
                <a:spLocks noChangeArrowheads="1"/>
              </p:cNvSpPr>
              <p:nvPr/>
            </p:nvSpPr>
            <p:spPr bwMode="auto">
              <a:xfrm>
                <a:off x="3412721" y="2286000"/>
                <a:ext cx="2000995" cy="767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900" b="0" dirty="0">
                    <a:solidFill>
                      <a:srgbClr val="333399"/>
                    </a:solidFill>
                    <a:latin typeface="Tahoma" charset="0"/>
                    <a:sym typeface="Lucida Grande" charset="0"/>
                  </a:rPr>
                  <a:t>Impossible to move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 b="0" dirty="0">
                  <a:solidFill>
                    <a:srgbClr val="006600"/>
                  </a:solidFill>
                  <a:latin typeface="Tahoma" charset="0"/>
                  <a:sym typeface="Lucida Grande" charset="0"/>
                </a:endParaRPr>
              </a:p>
            </p:txBody>
          </p:sp>
          <p:sp>
            <p:nvSpPr>
              <p:cNvPr id="18451" name="Text Box 17"/>
              <p:cNvSpPr txBox="1">
                <a:spLocks noChangeArrowheads="1"/>
              </p:cNvSpPr>
              <p:nvPr/>
            </p:nvSpPr>
            <p:spPr bwMode="auto">
              <a:xfrm>
                <a:off x="970035" y="2255838"/>
                <a:ext cx="1069726" cy="47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50" b="0" dirty="0">
                    <a:solidFill>
                      <a:srgbClr val="660033"/>
                    </a:solidFill>
                    <a:latin typeface="Tahoma" charset="0"/>
                    <a:sym typeface="Lucida Grande" charset="0"/>
                  </a:rPr>
                  <a:t>Complex</a:t>
                </a:r>
                <a:endParaRPr lang="en-US" sz="2150" b="0" dirty="0">
                  <a:solidFill>
                    <a:srgbClr val="000000"/>
                  </a:solidFill>
                  <a:latin typeface="Tahoma" charset="0"/>
                  <a:sym typeface="Lucida Grande" charset="0"/>
                </a:endParaRPr>
              </a:p>
            </p:txBody>
          </p:sp>
          <p:sp>
            <p:nvSpPr>
              <p:cNvPr id="18452" name="Line 18"/>
              <p:cNvSpPr>
                <a:spLocks noChangeShapeType="1"/>
              </p:cNvSpPr>
              <p:nvPr/>
            </p:nvSpPr>
            <p:spPr bwMode="auto">
              <a:xfrm flipH="1" flipV="1">
                <a:off x="1489075" y="2743200"/>
                <a:ext cx="21210" cy="285126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6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pic>
            <p:nvPicPr>
              <p:cNvPr id="18453" name="Picture 19" descr="PE0728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838" y="4343400"/>
                <a:ext cx="825500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4" name="Picture 20" descr="j00788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425" y="3395663"/>
                <a:ext cx="989013" cy="566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21" descr="j025069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838" y="5537200"/>
                <a:ext cx="971550" cy="71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6" name="Picture 22" descr="en0037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5975" y="2141538"/>
                <a:ext cx="950913" cy="67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9014739" y="5791200"/>
            <a:ext cx="3028298" cy="3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5" tIns="54428" rIns="108855" bIns="5442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ts val="998"/>
              </a:spcBef>
              <a:spcAft>
                <a:spcPts val="595"/>
              </a:spcAft>
            </a:pPr>
            <a:r>
              <a:rPr lang="en-US" sz="1650" b="0" dirty="0">
                <a:solidFill>
                  <a:srgbClr val="000000"/>
                </a:solidFill>
                <a:latin typeface="Arial"/>
                <a:ea typeface="ÇlÇr ÇoÉSÉVÉbÉN" charset="0"/>
                <a:cs typeface="ÇlÇr ÇoÉSÉVÉbÉN" charset="0"/>
                <a:sym typeface="Gill Sans" charset="0"/>
              </a:rPr>
              <a:t>© Brannen, Doz, Santos 2007</a:t>
            </a:r>
            <a:endParaRPr lang="en-US" sz="1600" b="0" dirty="0">
              <a:solidFill>
                <a:srgbClr val="000000"/>
              </a:solidFill>
              <a:latin typeface="Arial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78153" y="-7187"/>
            <a:ext cx="5219700" cy="5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3000" b="1" dirty="0">
                <a:solidFill>
                  <a:srgbClr val="3C7632"/>
                </a:solidFill>
                <a:latin typeface="Arial"/>
                <a:cs typeface="Arial"/>
                <a:sym typeface="Gill Sans" charset="0"/>
              </a:rPr>
              <a:t>Alza and Ciba Geigy</a:t>
            </a:r>
            <a:endParaRPr lang="en-GB" sz="3000" b="1" dirty="0">
              <a:solidFill>
                <a:srgbClr val="3C7632"/>
              </a:solidFill>
              <a:latin typeface="Arial"/>
              <a:cs typeface="Arial"/>
              <a:sym typeface="Gill Sans" charset="0"/>
            </a:endParaRPr>
          </a:p>
        </p:txBody>
      </p:sp>
      <p:sp>
        <p:nvSpPr>
          <p:cNvPr id="56322" name="Oval 24"/>
          <p:cNvSpPr>
            <a:spLocks noChangeArrowheads="1"/>
          </p:cNvSpPr>
          <p:nvPr/>
        </p:nvSpPr>
        <p:spPr bwMode="auto">
          <a:xfrm>
            <a:off x="260941" y="2874060"/>
            <a:ext cx="6039556" cy="2421841"/>
          </a:xfrm>
          <a:prstGeom prst="ellipse">
            <a:avLst/>
          </a:prstGeom>
          <a:solidFill>
            <a:srgbClr val="E5F0FF"/>
          </a:solidFill>
          <a:ln w="2857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66FF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5791200" y="990601"/>
            <a:ext cx="3810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 flipV="1">
            <a:off x="405083" y="3520387"/>
            <a:ext cx="11288185" cy="365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5395085" y="495300"/>
            <a:ext cx="717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Tacit</a:t>
            </a:r>
            <a:endParaRPr lang="en-GB" sz="2000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10888541" y="3556903"/>
            <a:ext cx="1138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Context </a:t>
            </a:r>
            <a:br>
              <a:rPr lang="fr-FR" sz="2000" i="1" dirty="0">
                <a:solidFill>
                  <a:srgbClr val="000000"/>
                </a:solidFill>
                <a:sym typeface="Gill Sans" charset="0"/>
              </a:rPr>
            </a:b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Bound</a:t>
            </a:r>
            <a:endParaRPr lang="en-GB" sz="2000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-4702" y="2874060"/>
            <a:ext cx="10679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Context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Free</a:t>
            </a:r>
            <a:endParaRPr lang="en-GB" sz="2000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5280053" y="5638800"/>
            <a:ext cx="998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rgbClr val="000000"/>
                </a:solidFill>
                <a:sym typeface="Gill Sans" charset="0"/>
              </a:rPr>
              <a:t>Explicit</a:t>
            </a:r>
            <a:endParaRPr lang="en-GB" sz="2000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2224924" y="5486400"/>
            <a:ext cx="1340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000000"/>
                </a:solidFill>
                <a:sym typeface="Gill Sans" charset="0"/>
              </a:rPr>
              <a:t>EXPLICIT</a:t>
            </a:r>
            <a:endParaRPr lang="en-GB" sz="2000" b="1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152400" y="609600"/>
            <a:ext cx="538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000000"/>
                </a:solidFill>
                <a:sym typeface="Gill Sans" charset="0"/>
              </a:rPr>
              <a:t>EXPERIENTIAL  </a:t>
            </a:r>
            <a:endParaRPr lang="en-GB" sz="2000" b="1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7948938" y="419100"/>
            <a:ext cx="20185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  <a:sym typeface="Gill Sans" charset="0"/>
              </a:rPr>
              <a:t>EXISTENTIAL</a:t>
            </a:r>
            <a:endParaRPr lang="en-GB" sz="2200" b="1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743700" y="5334000"/>
            <a:ext cx="4399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000000"/>
                </a:solidFill>
                <a:sym typeface="Gill Sans" charset="0"/>
              </a:rPr>
              <a:t>ENDEMIC</a:t>
            </a:r>
            <a:endParaRPr lang="en-GB" sz="2000" b="1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1327462" y="1752600"/>
            <a:ext cx="360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sym typeface="Gill Sans" charset="0"/>
              </a:rPr>
              <a:t>Accounting and Finance Skills</a:t>
            </a:r>
            <a:endParaRPr lang="en-GB" sz="20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5" name="Text Box 17"/>
          <p:cNvSpPr txBox="1">
            <a:spLocks noChangeArrowheads="1"/>
          </p:cNvSpPr>
          <p:nvPr/>
        </p:nvSpPr>
        <p:spPr bwMode="auto">
          <a:xfrm>
            <a:off x="6661037" y="3886200"/>
            <a:ext cx="3788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sym typeface="Gill Sans" charset="0"/>
              </a:rPr>
              <a:t>Project management processes</a:t>
            </a:r>
            <a:endParaRPr lang="en-GB" sz="20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39" name="Text Box 21"/>
          <p:cNvSpPr txBox="1">
            <a:spLocks noChangeArrowheads="1"/>
          </p:cNvSpPr>
          <p:nvPr/>
        </p:nvSpPr>
        <p:spPr bwMode="auto">
          <a:xfrm>
            <a:off x="1895425" y="4750833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sym typeface="Gill Sans" charset="0"/>
              </a:rPr>
              <a:t>Funds</a:t>
            </a:r>
            <a:endParaRPr lang="en-GB" sz="20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>
            <a:off x="2011297" y="3733800"/>
            <a:ext cx="3078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sym typeface="Gill Sans" charset="0"/>
              </a:rPr>
              <a:t>Commercialized products</a:t>
            </a:r>
            <a:endParaRPr lang="en-GB" sz="20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>
            <a:off x="908529" y="4152900"/>
            <a:ext cx="451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0000FF"/>
                </a:solidFill>
                <a:sym typeface="Gill Sans" charset="0"/>
              </a:rPr>
              <a:t>WHAT CIBA-GEIGY HAD TO OFFER</a:t>
            </a:r>
            <a:endParaRPr lang="en-GB" sz="2000" b="1" i="1" dirty="0">
              <a:solidFill>
                <a:srgbClr val="0000FF"/>
              </a:solidFill>
              <a:sym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3837" y="876300"/>
            <a:ext cx="6265083" cy="2743200"/>
            <a:chOff x="11853834" y="1371600"/>
            <a:chExt cx="12530166" cy="5486400"/>
          </a:xfrm>
        </p:grpSpPr>
        <p:sp>
          <p:nvSpPr>
            <p:cNvPr id="56321" name="Oval 25"/>
            <p:cNvSpPr>
              <a:spLocks noChangeArrowheads="1"/>
            </p:cNvSpPr>
            <p:nvPr/>
          </p:nvSpPr>
          <p:spPr bwMode="auto">
            <a:xfrm>
              <a:off x="11853834" y="1371600"/>
              <a:ext cx="12530166" cy="5486400"/>
            </a:xfrm>
            <a:prstGeom prst="ellipse">
              <a:avLst/>
            </a:prstGeom>
            <a:solidFill>
              <a:srgbClr val="FFC5C5"/>
            </a:solidFill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66FF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56336" name="Text Box 18"/>
            <p:cNvSpPr txBox="1">
              <a:spLocks noChangeArrowheads="1"/>
            </p:cNvSpPr>
            <p:nvPr/>
          </p:nvSpPr>
          <p:spPr bwMode="auto">
            <a:xfrm>
              <a:off x="18044870" y="2743200"/>
              <a:ext cx="5187960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latin typeface="Arial"/>
                  <a:cs typeface="Arial"/>
                  <a:sym typeface="Gill Sans" charset="0"/>
                </a:rPr>
                <a:t>Entrepreneurial Spirit</a:t>
              </a:r>
              <a:endParaRPr lang="en-GB" sz="2000" dirty="0">
                <a:solidFill>
                  <a:srgbClr val="000000"/>
                </a:solidFill>
                <a:latin typeface="Arial"/>
                <a:cs typeface="Arial"/>
                <a:sym typeface="Gill Sans" charset="0"/>
              </a:endParaRPr>
            </a:p>
          </p:txBody>
        </p:sp>
        <p:sp>
          <p:nvSpPr>
            <p:cNvPr id="56337" name="Text Box 19"/>
            <p:cNvSpPr txBox="1">
              <a:spLocks noChangeArrowheads="1"/>
            </p:cNvSpPr>
            <p:nvPr/>
          </p:nvSpPr>
          <p:spPr bwMode="auto">
            <a:xfrm>
              <a:off x="17971778" y="2057400"/>
              <a:ext cx="4041108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Vision for ADDS</a:t>
              </a:r>
              <a:endParaRPr lang="en-GB" sz="2000" dirty="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56338" name="Text Box 20"/>
            <p:cNvSpPr txBox="1">
              <a:spLocks noChangeArrowheads="1"/>
            </p:cNvSpPr>
            <p:nvPr/>
          </p:nvSpPr>
          <p:spPr bwMode="auto">
            <a:xfrm>
              <a:off x="14630400" y="1752600"/>
              <a:ext cx="3134178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Creativity</a:t>
              </a:r>
              <a:endParaRPr lang="en-GB" sz="2000" dirty="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56342" name="Text Box 26"/>
            <p:cNvSpPr txBox="1">
              <a:spLocks noChangeArrowheads="1"/>
            </p:cNvSpPr>
            <p:nvPr/>
          </p:nvSpPr>
          <p:spPr bwMode="auto">
            <a:xfrm>
              <a:off x="12496800" y="2743200"/>
              <a:ext cx="4361572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Informal Culture</a:t>
              </a:r>
              <a:endParaRPr lang="en-GB" sz="2000" dirty="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56343" name="Text Box 27"/>
            <p:cNvSpPr txBox="1">
              <a:spLocks noChangeArrowheads="1"/>
            </p:cNvSpPr>
            <p:nvPr/>
          </p:nvSpPr>
          <p:spPr bwMode="auto">
            <a:xfrm>
              <a:off x="14215134" y="3352800"/>
              <a:ext cx="7330854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i="1" dirty="0">
                  <a:solidFill>
                    <a:srgbClr val="FF0000"/>
                  </a:solidFill>
                  <a:sym typeface="Gill Sans" charset="0"/>
                </a:rPr>
                <a:t>WHAT ALZA HAD TO OFFER</a:t>
              </a:r>
              <a:endParaRPr lang="en-GB" sz="2000" b="1" i="1" dirty="0">
                <a:solidFill>
                  <a:srgbClr val="FF0000"/>
                </a:solidFill>
                <a:sym typeface="Gill Sans" charset="0"/>
              </a:endParaRPr>
            </a:p>
          </p:txBody>
        </p:sp>
        <p:sp>
          <p:nvSpPr>
            <p:cNvPr id="56344" name="Text Box 28"/>
            <p:cNvSpPr txBox="1">
              <a:spLocks noChangeArrowheads="1"/>
            </p:cNvSpPr>
            <p:nvPr/>
          </p:nvSpPr>
          <p:spPr bwMode="auto">
            <a:xfrm>
              <a:off x="11870040" y="3962400"/>
              <a:ext cx="7243010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Research Process Knowledge</a:t>
              </a:r>
              <a:endParaRPr lang="en-GB" sz="2000" dirty="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56345" name="Text Box 29"/>
            <p:cNvSpPr txBox="1">
              <a:spLocks noChangeArrowheads="1"/>
            </p:cNvSpPr>
            <p:nvPr/>
          </p:nvSpPr>
          <p:spPr bwMode="auto">
            <a:xfrm>
              <a:off x="13411200" y="4648200"/>
              <a:ext cx="8536062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Cross-functional</a:t>
              </a:r>
              <a:br>
                <a:rPr lang="fr-FR" sz="2000" dirty="0">
                  <a:solidFill>
                    <a:srgbClr val="000000"/>
                  </a:solidFill>
                  <a:sym typeface="Gill Sans" charset="0"/>
                </a:rPr>
              </a:br>
              <a:r>
                <a:rPr lang="fr-FR" sz="2000" dirty="0">
                  <a:solidFill>
                    <a:srgbClr val="000000"/>
                  </a:solidFill>
                  <a:sym typeface="Gill Sans" charset="0"/>
                </a:rPr>
                <a:t>collaboration capability</a:t>
              </a:r>
              <a:endParaRPr lang="en-GB" sz="2000" dirty="0">
                <a:solidFill>
                  <a:srgbClr val="000000"/>
                </a:solidFill>
                <a:sym typeface="Gill Sans" charset="0"/>
              </a:endParaRPr>
            </a:p>
          </p:txBody>
        </p:sp>
      </p:grpSp>
      <p:sp>
        <p:nvSpPr>
          <p:cNvPr id="56346" name="Text Box 30"/>
          <p:cNvSpPr txBox="1">
            <a:spLocks noChangeArrowheads="1"/>
          </p:cNvSpPr>
          <p:nvPr/>
        </p:nvSpPr>
        <p:spPr bwMode="auto">
          <a:xfrm>
            <a:off x="6286500" y="4495800"/>
            <a:ext cx="503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sym typeface="Gill Sans" charset="0"/>
              </a:rPr>
              <a:t>How to bring new pharmaceutical products to markets</a:t>
            </a:r>
            <a:endParaRPr lang="en-GB" sz="2000" dirty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29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3. Culture and Language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104900"/>
            <a:ext cx="109728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5" tIns="54428" rIns="108855" bIns="544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A system of signification used to convey meaning in a given cultural context.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In a given environment, language is a shorthand by which a community of people facilitate action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anguage </a:t>
            </a:r>
            <a:r>
              <a:rPr lang="en-US" dirty="0">
                <a:ea typeface="ＭＳ Ｐゴシック" charset="0"/>
                <a:cs typeface="ＭＳ Ｐゴシック" charset="0"/>
              </a:rPr>
              <a:t>sets a course, determines an architecture that can either block or enhance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strategic discourse across contexts.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7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14300"/>
            <a:ext cx="11567319" cy="717550"/>
          </a:xfrm>
        </p:spPr>
        <p:txBody>
          <a:bodyPr/>
          <a:lstStyle/>
          <a:p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The Language of Walt Disney Co.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04900"/>
            <a:ext cx="11569700" cy="527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300" dirty="0">
                <a:ea typeface="ＭＳ Ｐゴシック" charset="0"/>
                <a:cs typeface="ＭＳ Ｐゴシック" charset="0"/>
              </a:rPr>
              <a:t>Language-rich, context-poor strategizing</a:t>
            </a:r>
            <a:r>
              <a:rPr lang="en-US" sz="3300" dirty="0"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GB" sz="33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GB" sz="2200" dirty="0">
                <a:ea typeface="ＭＳ Ｐゴシック" charset="0"/>
              </a:rPr>
              <a:t>Conceptual/theoretical representations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ea typeface="ＭＳ Ｐゴシック" charset="0"/>
              </a:rPr>
              <a:t>Modelling of reality, ability to be playful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ea typeface="ＭＳ Ｐゴシック" charset="0"/>
              </a:rPr>
              <a:t>Conscious thought experiments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ea typeface="ＭＳ Ｐゴシック" charset="0"/>
              </a:rPr>
              <a:t>Risk of distance between reality and its representation</a:t>
            </a:r>
          </a:p>
          <a:p>
            <a:pPr lvl="1"/>
            <a:r>
              <a:rPr lang="en-GB" sz="2200" dirty="0">
                <a:ea typeface="ＭＳ Ｐゴシック" charset="0"/>
              </a:rPr>
              <a:t>Language </a:t>
            </a:r>
            <a:r>
              <a:rPr lang="en-GB" sz="2200" dirty="0">
                <a:ea typeface="ＭＳ Ｐゴシック" charset="0"/>
              </a:rPr>
              <a:t>as a tool for leadership (IBM) </a:t>
            </a:r>
            <a:r>
              <a:rPr lang="en-GB" sz="2200" dirty="0">
                <a:ea typeface="ＭＳ Ｐゴシック" charset="0"/>
              </a:rPr>
              <a:t>rhetoric </a:t>
            </a:r>
            <a:r>
              <a:rPr lang="en-GB" sz="2200" dirty="0">
                <a:ea typeface="ＭＳ Ｐゴシック" charset="0"/>
              </a:rPr>
              <a:t>of </a:t>
            </a:r>
            <a:r>
              <a:rPr lang="en-GB" sz="2200" dirty="0">
                <a:ea typeface="ＭＳ Ｐゴシック" charset="0"/>
              </a:rPr>
              <a:t>strategy</a:t>
            </a:r>
          </a:p>
          <a:p>
            <a:pPr lvl="1"/>
            <a:r>
              <a:rPr lang="en-GB" sz="2200" dirty="0">
                <a:ea typeface="ＭＳ Ｐゴシック" charset="0"/>
              </a:rPr>
              <a:t>How </a:t>
            </a:r>
            <a:r>
              <a:rPr lang="en-GB" sz="2200" dirty="0">
                <a:ea typeface="ＭＳ Ｐゴシック" charset="0"/>
              </a:rPr>
              <a:t>descriptive of </a:t>
            </a:r>
            <a:r>
              <a:rPr lang="en-GB" sz="2200" dirty="0">
                <a:ea typeface="ＭＳ Ｐゴシック" charset="0"/>
              </a:rPr>
              <a:t>context and reality </a:t>
            </a:r>
            <a:r>
              <a:rPr lang="en-GB" sz="2200" dirty="0">
                <a:ea typeface="ＭＳ Ｐゴシック" charset="0"/>
              </a:rPr>
              <a:t>is the language</a:t>
            </a:r>
            <a:r>
              <a:rPr lang="en-GB" sz="2200" dirty="0">
                <a:ea typeface="ＭＳ Ｐゴシック" charset="0"/>
              </a:rPr>
              <a:t>?</a:t>
            </a:r>
            <a:r>
              <a:rPr lang="en-GB" sz="2200" dirty="0">
                <a:ea typeface="ＭＳ Ｐゴシック" charset="0"/>
              </a:rPr>
              <a:t> </a:t>
            </a:r>
            <a:endParaRPr lang="en-GB" sz="2200" dirty="0">
              <a:ea typeface="ＭＳ Ｐゴシック" charset="0"/>
            </a:endParaRPr>
          </a:p>
          <a:p>
            <a:pPr lvl="1"/>
            <a:r>
              <a:rPr lang="en-GB" sz="2200" dirty="0">
                <a:ea typeface="ＭＳ Ｐゴシック" charset="0"/>
              </a:rPr>
              <a:t>Does language become </a:t>
            </a:r>
            <a:r>
              <a:rPr lang="en-GB" sz="2200" dirty="0">
                <a:ea typeface="ＭＳ Ｐゴシック" charset="0"/>
              </a:rPr>
              <a:t>a barrier to learning, innovation and adaptation (Cisco? easyGroup?</a:t>
            </a:r>
            <a:r>
              <a:rPr lang="en-GB" sz="2200" dirty="0">
                <a:ea typeface="ＭＳ Ｐゴシック" charset="0"/>
              </a:rPr>
              <a:t>)</a:t>
            </a:r>
          </a:p>
          <a:p>
            <a:pPr lvl="1"/>
            <a:r>
              <a:rPr lang="en-GB" sz="2200" dirty="0">
                <a:ea typeface="ＭＳ Ｐゴシック" charset="0"/>
              </a:rPr>
              <a:t>Huge </a:t>
            </a:r>
            <a:r>
              <a:rPr lang="en-GB" sz="2200" dirty="0">
                <a:ea typeface="ＭＳ Ｐゴシック" charset="0"/>
              </a:rPr>
              <a:t>risk of </a:t>
            </a:r>
            <a:r>
              <a:rPr lang="en-GB" sz="2200" dirty="0">
                <a:ea typeface="ＭＳ Ｐゴシック" charset="0"/>
              </a:rPr>
              <a:t>language limiting perception, </a:t>
            </a:r>
            <a:r>
              <a:rPr lang="en-GB" sz="2200" dirty="0">
                <a:ea typeface="ＭＳ Ｐゴシック" charset="0"/>
              </a:rPr>
              <a:t>language as blinder. </a:t>
            </a:r>
            <a:r>
              <a:rPr lang="en-GB" sz="2200" dirty="0">
                <a:ea typeface="ＭＳ Ｐゴシック" charset="0"/>
              </a:rPr>
              <a:t>Beware of Blind Action!</a:t>
            </a:r>
            <a:endParaRPr lang="en-GB" sz="22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sz="22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sz="2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3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14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9300"/>
            <a:ext cx="579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038600" y="4953000"/>
            <a:ext cx="7645400" cy="18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5" tIns="54428" rIns="108855" bIns="54428" numCol="1" anchor="t" anchorCtr="0" compatLnSpc="1">
            <a:prstTxWarp prst="textNoShape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Mary Yoko Brannen, 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President CLIA Consulting; Jarislowsky East Asia (Japan) Chair and Professor of International Business, University 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of Victoria/ 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INSEAD</a:t>
            </a:r>
          </a:p>
          <a:p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Email: 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  <a:hlinkClick r:id="rId3"/>
              </a:rPr>
              <a:t>maryyoko@uvic.ca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  <a:hlinkClick r:id="rId4"/>
              </a:rPr>
              <a:t>maryyoko@me.com</a:t>
            </a:r>
            <a:endParaRPr lang="en-US" sz="22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Tweet: @</a:t>
            </a:r>
            <a:r>
              <a:rPr lang="en-US" sz="2200" b="0" dirty="0" err="1">
                <a:solidFill>
                  <a:srgbClr val="000000"/>
                </a:solidFill>
                <a:latin typeface="Gill Sans"/>
                <a:cs typeface="Gill Sans"/>
              </a:rPr>
              <a:t>MaryYokoBrannen</a:t>
            </a:r>
            <a:r>
              <a:rPr lang="en-US" sz="22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sz="2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038600" y="428987"/>
            <a:ext cx="75819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C7632"/>
                </a:solidFill>
              </a:rPr>
              <a:t>Corporations and Culture: Why does this Matter?</a:t>
            </a:r>
            <a:endParaRPr lang="en-US" dirty="0">
              <a:solidFill>
                <a:srgbClr val="3C7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3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Language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of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Nokia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11362267" cy="4381500"/>
          </a:xfrm>
        </p:spPr>
        <p:txBody>
          <a:bodyPr/>
          <a:lstStyle/>
          <a:p>
            <a:r>
              <a:rPr lang="en-GB" sz="3300" dirty="0">
                <a:ea typeface="ＭＳ Ｐゴシック" charset="0"/>
                <a:cs typeface="ＭＳ Ｐゴシック" charset="0"/>
              </a:rPr>
              <a:t>Context-rich, language-poor strategizing</a:t>
            </a:r>
            <a:r>
              <a:rPr lang="en-US" sz="3300" dirty="0"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Shared substantive understanding, often tacit puzzle in the head</a:t>
            </a:r>
          </a:p>
          <a:p>
            <a:pPr lvl="1"/>
            <a:r>
              <a:rPr lang="en-GB" sz="2200" dirty="0">
                <a:ea typeface="ＭＳ Ｐゴシック" charset="0"/>
              </a:rPr>
              <a:t>Grown in/with the business, sense of history, timing…</a:t>
            </a:r>
          </a:p>
          <a:p>
            <a:pPr lvl="1"/>
            <a:r>
              <a:rPr lang="en-GB" sz="2200" dirty="0">
                <a:ea typeface="ＭＳ Ｐゴシック" charset="0"/>
              </a:rPr>
              <a:t>Constant </a:t>
            </a:r>
            <a:r>
              <a:rPr lang="en-GB" sz="2200" dirty="0">
                <a:ea typeface="ＭＳ Ｐゴシック" charset="0"/>
              </a:rPr>
              <a:t>on-going, </a:t>
            </a:r>
            <a:r>
              <a:rPr lang="en-GB" sz="2200" dirty="0">
                <a:ea typeface="ＭＳ Ｐゴシック" charset="0"/>
              </a:rPr>
              <a:t>immersed strategizing, intuitive processes</a:t>
            </a:r>
          </a:p>
          <a:p>
            <a:pPr lvl="1"/>
            <a:r>
              <a:rPr lang="en-GB" sz="2200" dirty="0">
                <a:ea typeface="ＭＳ Ｐゴシック" charset="0"/>
              </a:rPr>
              <a:t>Sense making and framing rooted in intimate experience of situations</a:t>
            </a:r>
          </a:p>
          <a:p>
            <a:pPr lvl="1"/>
            <a:r>
              <a:rPr lang="ja-JP" altLang="en-GB" sz="2200" dirty="0">
                <a:ea typeface="ＭＳ Ｐゴシック" charset="0"/>
              </a:rPr>
              <a:t>“</a:t>
            </a:r>
            <a:r>
              <a:rPr lang="en-GB" altLang="ja-JP" sz="2200" dirty="0">
                <a:ea typeface="ＭＳ Ｐゴシック" charset="0"/>
              </a:rPr>
              <a:t>Collective entrepreneur</a:t>
            </a:r>
            <a:r>
              <a:rPr lang="ja-JP" altLang="en-GB" sz="2200" dirty="0">
                <a:ea typeface="ＭＳ Ｐゴシック" charset="0"/>
              </a:rPr>
              <a:t>”</a:t>
            </a:r>
            <a:r>
              <a:rPr lang="en-GB" altLang="ja-JP" sz="2200" dirty="0">
                <a:ea typeface="ＭＳ Ｐゴシック" charset="0"/>
              </a:rPr>
              <a:t>, shared meanings, interpretations, emotions</a:t>
            </a:r>
          </a:p>
          <a:p>
            <a:pPr lvl="1"/>
            <a:r>
              <a:rPr lang="en-GB" sz="2200" dirty="0">
                <a:ea typeface="ＭＳ Ｐゴシック" charset="0"/>
              </a:rPr>
              <a:t>Adaptive evolving problem-solving.</a:t>
            </a:r>
          </a:p>
          <a:p>
            <a:pPr lvl="1"/>
            <a:r>
              <a:rPr lang="en-GB" sz="2200" dirty="0">
                <a:ea typeface="ＭＳ Ｐゴシック" charset="0"/>
              </a:rPr>
              <a:t>Underlying knowledge base is not codified, </a:t>
            </a:r>
            <a:r>
              <a:rPr lang="en-GB" sz="2200" dirty="0">
                <a:ea typeface="ＭＳ Ｐゴシック" charset="0"/>
              </a:rPr>
              <a:t>collectively known, and </a:t>
            </a:r>
            <a:r>
              <a:rPr lang="en-GB" sz="2200" dirty="0">
                <a:ea typeface="ＭＳ Ｐゴシック" charset="0"/>
              </a:rPr>
              <a:t>changes only incrementally? Innovation regimes and business models are not really </a:t>
            </a:r>
            <a:r>
              <a:rPr lang="en-GB" sz="2200" dirty="0">
                <a:ea typeface="ＭＳ Ｐゴシック" charset="0"/>
              </a:rPr>
              <a:t>challenged?(SAP? Accenture?)</a:t>
            </a:r>
          </a:p>
          <a:p>
            <a:pPr lvl="1"/>
            <a:r>
              <a:rPr lang="en-GB" sz="2200" dirty="0">
                <a:ea typeface="ＭＳ Ｐゴシック" charset="0"/>
              </a:rPr>
              <a:t>Run a huge risk of not being able to communicate outside of own context. Beware of being Lost in Translation!</a:t>
            </a:r>
            <a:endParaRPr lang="en-GB" sz="2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6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1850" y="136526"/>
            <a:ext cx="219901" cy="9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12192000" cy="706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2850" dirty="0"/>
              <a:t>ORGANIZATIONAL LANGUAGE AND STRATEGIC AGILITY</a:t>
            </a:r>
            <a:endParaRPr lang="en-US" sz="3350" dirty="0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 rot="65197" flipV="1">
            <a:off x="1913083" y="879715"/>
            <a:ext cx="9326417" cy="4642231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865284" y="3050879"/>
            <a:ext cx="891191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7162800" y="990600"/>
            <a:ext cx="4191000" cy="1771610"/>
            <a:chOff x="3408" y="528"/>
            <a:chExt cx="1586" cy="1209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3408" y="528"/>
              <a:ext cx="1537" cy="110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cmpd="thickThin">
                  <a:solidFill>
                    <a:srgbClr val="007D7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000" dirty="0">
                <a:solidFill>
                  <a:srgbClr val="FFFFFF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3504" y="624"/>
              <a:ext cx="1490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DCEBF5">
                          <a:alpha val="0"/>
                        </a:srgbClr>
                      </a:gs>
                      <a:gs pos="8000">
                        <a:srgbClr val="83A7C3">
                          <a:alpha val="8000"/>
                        </a:srgbClr>
                      </a:gs>
                      <a:gs pos="13000">
                        <a:srgbClr val="768FB9">
                          <a:alpha val="13000"/>
                        </a:srgbClr>
                      </a:gs>
                      <a:gs pos="21001">
                        <a:srgbClr val="83A7C3">
                          <a:alpha val="21001"/>
                        </a:srgbClr>
                      </a:gs>
                      <a:gs pos="52000">
                        <a:srgbClr val="FFFFFF">
                          <a:alpha val="52000"/>
                        </a:srgbClr>
                      </a:gs>
                      <a:gs pos="56000">
                        <a:srgbClr val="9C6563">
                          <a:alpha val="56000"/>
                        </a:srgbClr>
                      </a:gs>
                      <a:gs pos="58000">
                        <a:srgbClr val="80302D">
                          <a:alpha val="58000"/>
                        </a:srgbClr>
                      </a:gs>
                      <a:gs pos="71001">
                        <a:srgbClr val="C0524E">
                          <a:alpha val="71001"/>
                        </a:srgbClr>
                      </a:gs>
                      <a:gs pos="94000">
                        <a:srgbClr val="EBDAD4">
                          <a:alpha val="94000"/>
                        </a:srgbClr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7D7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EFFECTIVE STRATEGIES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b="1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Aware of context/able to conceptualize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Ex: Amazon.com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FF0000"/>
                  </a:solidFill>
                  <a:latin typeface="Gill Sans" charset="0"/>
                  <a:sym typeface="Gill Sans" charset="0"/>
                </a:rPr>
                <a:t>Potential for clear action</a:t>
              </a:r>
              <a:endParaRPr lang="en-US" sz="2000" b="1" dirty="0">
                <a:solidFill>
                  <a:srgbClr val="9966FF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865284" y="800100"/>
            <a:ext cx="0" cy="4642231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866900" y="5448300"/>
            <a:ext cx="9222791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39292" y="5371995"/>
            <a:ext cx="3778631" cy="5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Conceptual Abstraction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-69479" y="2453016"/>
            <a:ext cx="1970315" cy="9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Contextual </a:t>
            </a: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Specificity</a:t>
            </a: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138492" y="905606"/>
            <a:ext cx="546849" cy="5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Hi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39171" y="5266490"/>
            <a:ext cx="604558" cy="5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Lo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860932" y="5547837"/>
            <a:ext cx="604558" cy="5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Lo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401958" y="5448300"/>
            <a:ext cx="546849" cy="5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Hi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781800" y="3352801"/>
            <a:ext cx="4078060" cy="2072007"/>
            <a:chOff x="3552" y="2304"/>
            <a:chExt cx="1499" cy="1414"/>
          </a:xfrm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3552" y="2304"/>
              <a:ext cx="1499" cy="110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tri">
                  <a:solidFill>
                    <a:srgbClr val="007D7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000" dirty="0">
                <a:solidFill>
                  <a:srgbClr val="FFFFFF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3646" y="2395"/>
              <a:ext cx="1359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7D7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LOST IN TRANSLATION</a:t>
              </a:r>
              <a:endParaRPr lang="en-US" sz="2000" b="1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Conceptually rich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 Misinterpretations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Errors of Commission</a:t>
              </a:r>
              <a:endParaRPr lang="en-US" sz="2000" dirty="0">
                <a:solidFill>
                  <a:srgbClr val="800080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Ex. Disney, easyGroup</a:t>
              </a:r>
              <a:endParaRPr lang="en-US" sz="2000" dirty="0">
                <a:solidFill>
                  <a:srgbClr val="007D71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FF0000"/>
                  </a:solidFill>
                  <a:latin typeface="Gill Sans" charset="0"/>
                  <a:sym typeface="Gill Sans" charset="0"/>
                </a:rPr>
                <a:t>Risk: Blind action</a:t>
              </a:r>
              <a:endParaRPr lang="en-US" sz="2000" b="1" dirty="0">
                <a:solidFill>
                  <a:srgbClr val="FF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1905000" y="914400"/>
            <a:ext cx="4559582" cy="2079838"/>
            <a:chOff x="960" y="672"/>
            <a:chExt cx="1582" cy="1425"/>
          </a:xfrm>
        </p:grpSpPr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1152" y="769"/>
              <a:ext cx="1390" cy="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DCEBF5">
                          <a:alpha val="0"/>
                        </a:srgbClr>
                      </a:gs>
                      <a:gs pos="8000">
                        <a:srgbClr val="83A7C3">
                          <a:alpha val="8000"/>
                        </a:srgbClr>
                      </a:gs>
                      <a:gs pos="13000">
                        <a:srgbClr val="768FB9">
                          <a:alpha val="13000"/>
                        </a:srgbClr>
                      </a:gs>
                      <a:gs pos="21001">
                        <a:srgbClr val="83A7C3">
                          <a:alpha val="21001"/>
                        </a:srgbClr>
                      </a:gs>
                      <a:gs pos="52000">
                        <a:srgbClr val="FFFFFF">
                          <a:alpha val="52000"/>
                        </a:srgbClr>
                      </a:gs>
                      <a:gs pos="56000">
                        <a:srgbClr val="9C6563">
                          <a:alpha val="56000"/>
                        </a:srgbClr>
                      </a:gs>
                      <a:gs pos="58000">
                        <a:srgbClr val="80302D">
                          <a:alpha val="58000"/>
                        </a:srgbClr>
                      </a:gs>
                      <a:gs pos="71001">
                        <a:srgbClr val="C0524E">
                          <a:alpha val="71001"/>
                        </a:srgbClr>
                      </a:gs>
                      <a:gs pos="94000">
                        <a:srgbClr val="EBDAD4">
                          <a:alpha val="94000"/>
                        </a:srgbClr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7D7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TRAPPED IN OWN JARGON</a:t>
              </a:r>
              <a:endParaRPr lang="en-US" sz="2000" b="1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Locally agile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Constrained by business domain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Errors of </a:t>
              </a: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Omission</a:t>
              </a:r>
              <a:endParaRPr lang="en-US" sz="2000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Ex:  Nokia</a:t>
              </a:r>
              <a:r>
                <a:rPr lang="en-US" sz="2000" dirty="0">
                  <a:solidFill>
                    <a:srgbClr val="007D71"/>
                  </a:solidFill>
                  <a:latin typeface="Gill Sans" charset="0"/>
                  <a:sym typeface="Gill Sans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FF0000"/>
                  </a:solidFill>
                  <a:latin typeface="Gill Sans" charset="0"/>
                  <a:sym typeface="Gill Sans" charset="0"/>
                </a:rPr>
                <a:t>Risk: Paralysis</a:t>
              </a:r>
              <a:endParaRPr lang="en-US" sz="2000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960" y="672"/>
              <a:ext cx="1536" cy="10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7D7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000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6632119" y="835269"/>
            <a:ext cx="12954" cy="460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855" tIns="54428" rIns="108855" bIns="5442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 rot="19838837">
            <a:off x="5317672" y="2457607"/>
            <a:ext cx="2635370" cy="47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Gill Sans" charset="0"/>
                <a:sym typeface="Gill Sans" charset="0"/>
              </a:rPr>
              <a:t>Strategic  Agility</a:t>
            </a:r>
            <a:endParaRPr lang="en-US" sz="2400" b="1" dirty="0">
              <a:solidFill>
                <a:srgbClr val="333399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1905000" y="3429000"/>
            <a:ext cx="4396347" cy="1631761"/>
            <a:chOff x="960" y="672"/>
            <a:chExt cx="1598" cy="1118"/>
          </a:xfrm>
        </p:grpSpPr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1168" y="672"/>
              <a:ext cx="1390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DCEBF5">
                          <a:alpha val="0"/>
                        </a:srgbClr>
                      </a:gs>
                      <a:gs pos="8000">
                        <a:srgbClr val="83A7C3">
                          <a:alpha val="8000"/>
                        </a:srgbClr>
                      </a:gs>
                      <a:gs pos="13000">
                        <a:srgbClr val="768FB9">
                          <a:alpha val="13000"/>
                        </a:srgbClr>
                      </a:gs>
                      <a:gs pos="21001">
                        <a:srgbClr val="83A7C3">
                          <a:alpha val="21001"/>
                        </a:srgbClr>
                      </a:gs>
                      <a:gs pos="52000">
                        <a:srgbClr val="FFFFFF">
                          <a:alpha val="52000"/>
                        </a:srgbClr>
                      </a:gs>
                      <a:gs pos="56000">
                        <a:srgbClr val="9C6563">
                          <a:alpha val="56000"/>
                        </a:srgbClr>
                      </a:gs>
                      <a:gs pos="58000">
                        <a:srgbClr val="80302D">
                          <a:alpha val="58000"/>
                        </a:srgbClr>
                      </a:gs>
                      <a:gs pos="71001">
                        <a:srgbClr val="C0524E">
                          <a:alpha val="71001"/>
                        </a:srgbClr>
                      </a:gs>
                      <a:gs pos="94000">
                        <a:srgbClr val="EBDAD4">
                          <a:alpha val="94000"/>
                        </a:srgbClr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7D7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DOOMED FROM THE START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-Conceptually flawed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220980"/>
                  </a:solidFill>
                  <a:latin typeface="Gill Sans" charset="0"/>
                  <a:sym typeface="Gill Sans" charset="0"/>
                </a:rPr>
                <a:t>-Contextually blind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Ex:  Webvan</a:t>
              </a:r>
              <a:endParaRPr lang="en-US" sz="2000" dirty="0">
                <a:solidFill>
                  <a:srgbClr val="007D71"/>
                </a:solidFill>
                <a:latin typeface="Gill Sans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960" y="672"/>
              <a:ext cx="1536" cy="10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7D7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000" dirty="0">
                <a:solidFill>
                  <a:srgbClr val="220980"/>
                </a:solidFill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99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8113185" y="838200"/>
            <a:ext cx="2973916" cy="107791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108855" tIns="54428" rIns="108855" bIns="5442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000000"/>
              </a:solidFill>
              <a:latin typeface="Tahoma"/>
              <a:sym typeface="Gill Sans" charset="0"/>
            </a:endParaRPr>
          </a:p>
        </p:txBody>
      </p:sp>
      <p:sp>
        <p:nvSpPr>
          <p:cNvPr id="39939" name="Line 2"/>
          <p:cNvSpPr>
            <a:spLocks noChangeShapeType="1"/>
          </p:cNvSpPr>
          <p:nvPr/>
        </p:nvSpPr>
        <p:spPr bwMode="auto">
          <a:xfrm flipV="1">
            <a:off x="2628900" y="1104900"/>
            <a:ext cx="0" cy="434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9940" name="Line 3"/>
          <p:cNvSpPr>
            <a:spLocks noChangeShapeType="1"/>
          </p:cNvSpPr>
          <p:nvPr/>
        </p:nvSpPr>
        <p:spPr bwMode="auto">
          <a:xfrm flipV="1">
            <a:off x="2628900" y="5448300"/>
            <a:ext cx="88011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" y="114300"/>
            <a:ext cx="11208037" cy="5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5" tIns="54428" rIns="108855" bIns="5442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3C7632"/>
                </a:solidFill>
                <a:sym typeface="Gill Sans" charset="0"/>
              </a:rPr>
              <a:t>Improving Contextual Awareness and Conceptual Richness 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03537" y="1447801"/>
            <a:ext cx="1673760" cy="6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  <a:t>Contextual</a:t>
            </a:r>
            <a:b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  <a:t>Dependency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391400" y="5562600"/>
            <a:ext cx="4038600" cy="4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  <a:t>Conceptual Abstraction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743200" y="1312863"/>
            <a:ext cx="4267200" cy="28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Bring in outsiders to help you 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explicate your context and  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competencies</a:t>
            </a:r>
            <a: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  <a:t/>
            </a:r>
            <a:b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Linguistically deconstruct your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business model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Dive into other contexts and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experience language limitations</a:t>
            </a:r>
            <a: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  <a:t/>
            </a:r>
            <a:b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Make use of partly overlapping 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outsiders as linguistic translators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and bridgers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591300" y="1219200"/>
            <a:ext cx="1151467" cy="723900"/>
          </a:xfrm>
          <a:prstGeom prst="rightArrow">
            <a:avLst>
              <a:gd name="adj1" fmla="val 50000"/>
              <a:gd name="adj2" fmla="val 37466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50000"/>
              </a:srgbClr>
            </a:outerShdw>
          </a:effectLst>
        </p:spPr>
        <p:txBody>
          <a:bodyPr wrap="none" lIns="108855" tIns="54428" rIns="108855" bIns="5442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600" dirty="0">
              <a:solidFill>
                <a:srgbClr val="000000"/>
              </a:solidFill>
              <a:latin typeface="Tahoma"/>
              <a:sym typeface="Gill Sans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8001000" y="838200"/>
            <a:ext cx="3111500" cy="9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  <a:t>Effective strategies: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FF0000"/>
                </a:solidFill>
                <a:latin typeface="Arial"/>
                <a:sym typeface="Gill Sans" charset="0"/>
              </a:rPr>
              <a:t>Strategically Agile</a:t>
            </a:r>
            <a:br>
              <a:rPr lang="en-US" sz="1900" b="1" dirty="0">
                <a:solidFill>
                  <a:srgbClr val="FF0000"/>
                </a:solidFill>
                <a:latin typeface="Arial"/>
                <a:sym typeface="Gill Sans" charset="0"/>
              </a:rPr>
            </a:br>
            <a:r>
              <a:rPr lang="en-US" sz="1900" b="1" dirty="0">
                <a:solidFill>
                  <a:srgbClr val="000000"/>
                </a:solidFill>
                <a:latin typeface="Arial"/>
                <a:sym typeface="Gill Sans" charset="0"/>
              </a:rPr>
              <a:t>(Across contexts)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239000" y="2705100"/>
            <a:ext cx="4191000" cy="27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5" tIns="54428" rIns="108855" bIns="5442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Hire or make use of people fluent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 in the language(s) of receiving contexts</a:t>
            </a:r>
            <a: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  <a:t/>
            </a:r>
            <a:b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Surface taken-for-granted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 meanings of corporate language</a:t>
            </a:r>
            <a: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  <a:t/>
            </a:r>
            <a:b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Co-opt each other</a:t>
            </a:r>
            <a:r>
              <a:rPr lang="ja-JP" alt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’</a:t>
            </a: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s language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Understand customer</a:t>
            </a:r>
            <a:r>
              <a:rPr lang="ja-JP" alt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’</a:t>
            </a: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s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experience in their own terms</a:t>
            </a:r>
            <a: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  <a:t/>
            </a:r>
            <a:br>
              <a:rPr lang="en-US" sz="500" dirty="0">
                <a:solidFill>
                  <a:srgbClr val="000000"/>
                </a:solidFill>
                <a:latin typeface="Arial"/>
                <a:sym typeface="Gill Sans" charset="0"/>
              </a:rPr>
            </a:br>
            <a:endParaRPr lang="en-US" sz="500" dirty="0">
              <a:solidFill>
                <a:srgbClr val="000000"/>
              </a:solidFill>
              <a:latin typeface="Arial"/>
              <a:sym typeface="Gill Sans" charset="0"/>
            </a:endParaRPr>
          </a:p>
          <a:p>
            <a:pPr eaLnBrk="1" fontAlgn="base" hangingPunct="1">
              <a:spcAft>
                <a:spcPct val="0"/>
              </a:spcAft>
              <a:buFontTx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Make use of bicultural bridges</a:t>
            </a:r>
            <a:b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</a:b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    fluent in each other</a:t>
            </a:r>
            <a:r>
              <a:rPr lang="ja-JP" alt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’</a:t>
            </a:r>
            <a:r>
              <a:rPr lang="en-US" sz="1650" dirty="0">
                <a:solidFill>
                  <a:srgbClr val="000000"/>
                </a:solidFill>
                <a:latin typeface="Arial"/>
                <a:sym typeface="Gill Sans" charset="0"/>
              </a:rPr>
              <a:t>s context</a:t>
            </a:r>
          </a:p>
        </p:txBody>
      </p:sp>
      <p:sp>
        <p:nvSpPr>
          <p:cNvPr id="30732" name="AutoShape 8"/>
          <p:cNvSpPr>
            <a:spLocks noChangeArrowheads="1"/>
          </p:cNvSpPr>
          <p:nvPr/>
        </p:nvSpPr>
        <p:spPr bwMode="auto">
          <a:xfrm rot="-5400000">
            <a:off x="9240045" y="2007393"/>
            <a:ext cx="715962" cy="679452"/>
          </a:xfrm>
          <a:prstGeom prst="rightArrow">
            <a:avLst>
              <a:gd name="adj1" fmla="val 50000"/>
              <a:gd name="adj2" fmla="val 37466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50000"/>
              </a:srgbClr>
            </a:outerShdw>
          </a:effectLst>
        </p:spPr>
        <p:txBody>
          <a:bodyPr vert="eaVert" wrap="none" lIns="108855" tIns="54428" rIns="108855" bIns="5442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600" dirty="0">
              <a:solidFill>
                <a:srgbClr val="000000"/>
              </a:solidFill>
              <a:latin typeface="Tahoma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6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ethnographic thinking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75" indent="-371475"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Innovation needs to be more about customers’ needs than manufacturers’ needs</a:t>
            </a:r>
            <a:endParaRPr lang="en-US" sz="1650" dirty="0">
              <a:solidFill>
                <a:schemeClr val="tx2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Lack of true differentiation leads to commoditization</a:t>
            </a:r>
          </a:p>
          <a:p>
            <a:pPr lvl="1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Feature-based arms race confuses consumers … and impoverishes manufacturers</a:t>
            </a:r>
          </a:p>
          <a:p>
            <a:pPr lvl="1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The core challenge is to find original user insight</a:t>
            </a:r>
          </a:p>
          <a:p>
            <a:pPr lvl="1">
              <a:buFont typeface="+mj-lt"/>
              <a:buAutoNum type="arabicPeriod"/>
            </a:pPr>
            <a:endParaRPr lang="en-US" sz="1450" dirty="0">
              <a:solidFill>
                <a:schemeClr val="tx2"/>
              </a:solidFill>
            </a:endParaRPr>
          </a:p>
          <a:p>
            <a:pPr marL="371475" indent="-371475"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Competitive advantage comes from understanding individual and group behavior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Products are part of an experience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Experiences provide meaning to consumers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Context and culture  influence how the experience will be framed by users</a:t>
            </a:r>
          </a:p>
          <a:p>
            <a:pPr marL="1088524" lvl="1" indent="-612295">
              <a:buFont typeface="+mj-lt"/>
              <a:buAutoNum type="arabicPeriod"/>
            </a:pPr>
            <a:endParaRPr lang="en-US" sz="1450" dirty="0">
              <a:solidFill>
                <a:schemeClr val="tx2"/>
              </a:solidFill>
            </a:endParaRPr>
          </a:p>
          <a:p>
            <a:pPr marL="371475" indent="-371475"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Ethnography helps develop a deep understanding of experience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Qualitative methods look for explanation of behavior and experience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They are complementary to surveys and ‘big data’</a:t>
            </a:r>
          </a:p>
          <a:p>
            <a:pPr marL="1088524" lvl="1" indent="-612295">
              <a:buFont typeface="Wingdings" charset="2"/>
              <a:buChar char="§"/>
            </a:pPr>
            <a:r>
              <a:rPr lang="en-US" sz="1450" dirty="0">
                <a:solidFill>
                  <a:schemeClr val="tx2"/>
                </a:solidFill>
              </a:rPr>
              <a:t>The emphasis is on seeing things from the user’s perspective</a:t>
            </a:r>
          </a:p>
          <a:p>
            <a:pPr>
              <a:buFont typeface="Wingdings" charset="2"/>
              <a:buChar char="§"/>
            </a:pPr>
            <a:endParaRPr lang="en-US" sz="2150" dirty="0">
              <a:solidFill>
                <a:schemeClr val="tx2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6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3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85900"/>
            <a:ext cx="10295467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7632"/>
                </a:solidFill>
              </a:rPr>
              <a:t>	THANK YOU!</a:t>
            </a:r>
            <a:br>
              <a:rPr lang="en-US" dirty="0" smtClean="0">
                <a:solidFill>
                  <a:srgbClr val="3C7632"/>
                </a:solidFill>
              </a:rPr>
            </a:br>
            <a:r>
              <a:rPr lang="en-US" dirty="0">
                <a:solidFill>
                  <a:srgbClr val="3C7632"/>
                </a:solidFill>
              </a:rPr>
              <a:t/>
            </a:r>
            <a:br>
              <a:rPr lang="en-US" dirty="0">
                <a:solidFill>
                  <a:srgbClr val="3C7632"/>
                </a:solidFill>
              </a:rPr>
            </a:br>
            <a:r>
              <a:rPr lang="en-US" dirty="0" smtClean="0">
                <a:solidFill>
                  <a:srgbClr val="3C7632"/>
                </a:solidFill>
              </a:rPr>
              <a:t>Questions and Discussion</a:t>
            </a:r>
            <a:endParaRPr lang="en-US" dirty="0">
              <a:solidFill>
                <a:srgbClr val="3C7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9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87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22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800100"/>
            <a:ext cx="11569700" cy="5272088"/>
          </a:xfrm>
        </p:spPr>
        <p:txBody>
          <a:bodyPr/>
          <a:lstStyle/>
          <a:p>
            <a:r>
              <a:rPr lang="en-US" sz="1800" dirty="0"/>
              <a:t>What is culture—getting beyond treating it with a shrug</a:t>
            </a:r>
          </a:p>
          <a:p>
            <a:r>
              <a:rPr lang="en-US" sz="1800" dirty="0"/>
              <a:t>Why it matters, 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It’s tacit and taken for granted </a:t>
            </a:r>
            <a:r>
              <a:rPr lang="en-US" sz="1800" dirty="0">
                <a:sym typeface="Wingdings"/>
              </a:rPr>
              <a:t> lost opportunity or, at worst, a liability</a:t>
            </a:r>
            <a:endParaRPr lang="en-US" sz="1800" dirty="0"/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It directly effects knowledge-appropriation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It determines strategic agility  </a:t>
            </a:r>
          </a:p>
          <a:p>
            <a:r>
              <a:rPr lang="en-US" sz="1800" dirty="0"/>
              <a:t>What’s needed? </a:t>
            </a:r>
            <a:r>
              <a:rPr lang="en-US" sz="1800" b="1" dirty="0">
                <a:solidFill>
                  <a:srgbClr val="3C7632"/>
                </a:solidFill>
              </a:rPr>
              <a:t>Ethnographic Thinking</a:t>
            </a:r>
          </a:p>
          <a:p>
            <a:r>
              <a:rPr lang="en-US" sz="1800" dirty="0"/>
              <a:t>Three examples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Tesco plc </a:t>
            </a:r>
            <a:endParaRPr lang="en-US" sz="1800" dirty="0"/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Ciba </a:t>
            </a:r>
            <a:r>
              <a:rPr lang="en-US" sz="1800" dirty="0"/>
              <a:t>Geigy / Alza  </a:t>
            </a:r>
            <a:r>
              <a:rPr lang="en-US" sz="1800" dirty="0"/>
              <a:t>Collaboration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Nokia </a:t>
            </a:r>
            <a:r>
              <a:rPr lang="en-US" sz="1800" dirty="0"/>
              <a:t>&amp; Walt Disney </a:t>
            </a:r>
            <a:r>
              <a:rPr lang="en-US" sz="1800" dirty="0"/>
              <a:t>Co </a:t>
            </a:r>
          </a:p>
          <a:p>
            <a:r>
              <a:rPr lang="en-US" sz="1800" dirty="0"/>
              <a:t>Three quick and easy tools for </a:t>
            </a:r>
            <a:r>
              <a:rPr lang="en-US" sz="1800" b="1" dirty="0">
                <a:solidFill>
                  <a:srgbClr val="3C7632"/>
                </a:solidFill>
              </a:rPr>
              <a:t>Ethnographic Thinking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FSM: Flying </a:t>
            </a:r>
            <a:r>
              <a:rPr lang="en-US" sz="1800" dirty="0"/>
              <a:t>Spaghetti </a:t>
            </a:r>
            <a:r>
              <a:rPr lang="en-US" sz="1800" dirty="0"/>
              <a:t>Monster Observation Technique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Knowledge-Appropriation Framework</a:t>
            </a:r>
          </a:p>
          <a:p>
            <a:pPr marL="625475" lvl="1" indent="-371475">
              <a:buFont typeface="+mj-lt"/>
              <a:buAutoNum type="arabicPeriod"/>
            </a:pPr>
            <a:r>
              <a:rPr lang="en-US" sz="1800" dirty="0"/>
              <a:t>Framework for Assessing Strategic Agility through Corporate Language 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358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cultural perspective: culture is </a:t>
            </a:r>
            <a:r>
              <a:rPr lang="en-US" i="1" dirty="0" smtClean="0"/>
              <a:t>learned behavior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10160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_--8CIqZwSos/TFww9IZ3oUI/AAAAAAAAANA/U7Ev9LKLEFY/s1600/namaste.276210114.jpg"/>
          <p:cNvPicPr>
            <a:picLocks noChangeAspect="1" noChangeArrowheads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 bwMode="auto">
          <a:xfrm>
            <a:off x="5125374" y="990601"/>
            <a:ext cx="7022179" cy="5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culture is fundamental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Culture is the way </a:t>
            </a:r>
            <a:r>
              <a:rPr lang="en-US" sz="2400" dirty="0"/>
              <a:t>groups of people </a:t>
            </a:r>
            <a:r>
              <a:rPr lang="en-US" sz="2400" dirty="0" err="1"/>
              <a:t>syncronize</a:t>
            </a:r>
            <a:r>
              <a:rPr lang="en-US" sz="2400" dirty="0"/>
              <a:t> </a:t>
            </a:r>
            <a:r>
              <a:rPr lang="en-US" sz="2400" dirty="0"/>
              <a:t>behavior and social interaction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provides the frame, or the lens, through which we view products, services and experiences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is not just about national culture:</a:t>
            </a:r>
          </a:p>
          <a:p>
            <a:pPr marL="544262" lvl="1" indent="0">
              <a:buNone/>
            </a:pPr>
            <a:r>
              <a:rPr lang="en-US" sz="2400" dirty="0"/>
              <a:t>Subcultures in multicultural countries (like US/Canada)</a:t>
            </a:r>
          </a:p>
          <a:p>
            <a:pPr marL="544262" lvl="1" indent="0">
              <a:buNone/>
            </a:pPr>
            <a:r>
              <a:rPr lang="en-US" sz="2400" dirty="0"/>
              <a:t>Corporate cultures (like O’Reilly, Nokia, Microsoft…)</a:t>
            </a:r>
          </a:p>
          <a:p>
            <a:pPr marL="544262" lvl="1" indent="0">
              <a:buNone/>
            </a:pPr>
            <a:r>
              <a:rPr lang="en-US" sz="2400" dirty="0"/>
              <a:t>Consumer </a:t>
            </a:r>
            <a:r>
              <a:rPr lang="en-US" sz="2400" dirty="0"/>
              <a:t>“cultures” – or tribes – operate as subcultures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So, we can see it as a </a:t>
            </a:r>
            <a:r>
              <a:rPr lang="en-US" sz="2400" dirty="0"/>
              <a:t>critical way of understanding the </a:t>
            </a:r>
            <a:r>
              <a:rPr lang="en-US" sz="2400" dirty="0"/>
              <a:t>user experience</a:t>
            </a:r>
            <a:endParaRPr lang="en-US" sz="2400" dirty="0"/>
          </a:p>
          <a:p>
            <a:pPr marL="544262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46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2"/>
          <p:cNvSpPr>
            <a:spLocks/>
          </p:cNvSpPr>
          <p:nvPr/>
        </p:nvSpPr>
        <p:spPr bwMode="auto">
          <a:xfrm>
            <a:off x="5943600" y="1295400"/>
            <a:ext cx="3953934" cy="4495800"/>
          </a:xfrm>
          <a:custGeom>
            <a:avLst/>
            <a:gdLst>
              <a:gd name="T0" fmla="*/ 2147483647 w 1868"/>
              <a:gd name="T1" fmla="*/ 2147483647 h 2041"/>
              <a:gd name="T2" fmla="*/ 2147483647 w 1868"/>
              <a:gd name="T3" fmla="*/ 2147483647 h 2041"/>
              <a:gd name="T4" fmla="*/ 2147483647 w 1868"/>
              <a:gd name="T5" fmla="*/ 2147483647 h 2041"/>
              <a:gd name="T6" fmla="*/ 2147483647 w 1868"/>
              <a:gd name="T7" fmla="*/ 2147483647 h 2041"/>
              <a:gd name="T8" fmla="*/ 2147483647 w 1868"/>
              <a:gd name="T9" fmla="*/ 2147483647 h 2041"/>
              <a:gd name="T10" fmla="*/ 2147483647 w 1868"/>
              <a:gd name="T11" fmla="*/ 2147483647 h 2041"/>
              <a:gd name="T12" fmla="*/ 2147483647 w 1868"/>
              <a:gd name="T13" fmla="*/ 2147483647 h 2041"/>
              <a:gd name="T14" fmla="*/ 2147483647 w 1868"/>
              <a:gd name="T15" fmla="*/ 2147483647 h 2041"/>
              <a:gd name="T16" fmla="*/ 2147483647 w 1868"/>
              <a:gd name="T17" fmla="*/ 2147483647 h 2041"/>
              <a:gd name="T18" fmla="*/ 2147483647 w 1868"/>
              <a:gd name="T19" fmla="*/ 2147483647 h 2041"/>
              <a:gd name="T20" fmla="*/ 2147483647 w 1868"/>
              <a:gd name="T21" fmla="*/ 2147483647 h 2041"/>
              <a:gd name="T22" fmla="*/ 0 w 1868"/>
              <a:gd name="T23" fmla="*/ 2147483647 h 2041"/>
              <a:gd name="T24" fmla="*/ 2147483647 w 1868"/>
              <a:gd name="T25" fmla="*/ 2147483647 h 2041"/>
              <a:gd name="T26" fmla="*/ 2147483647 w 1868"/>
              <a:gd name="T27" fmla="*/ 2147483647 h 2041"/>
              <a:gd name="T28" fmla="*/ 2147483647 w 1868"/>
              <a:gd name="T29" fmla="*/ 2147483647 h 2041"/>
              <a:gd name="T30" fmla="*/ 2147483647 w 1868"/>
              <a:gd name="T31" fmla="*/ 2147483647 h 2041"/>
              <a:gd name="T32" fmla="*/ 2147483647 w 1868"/>
              <a:gd name="T33" fmla="*/ 2147483647 h 2041"/>
              <a:gd name="T34" fmla="*/ 2147483647 w 1868"/>
              <a:gd name="T35" fmla="*/ 2147483647 h 2041"/>
              <a:gd name="T36" fmla="*/ 2147483647 w 1868"/>
              <a:gd name="T37" fmla="*/ 2147483647 h 2041"/>
              <a:gd name="T38" fmla="*/ 2147483647 w 1868"/>
              <a:gd name="T39" fmla="*/ 2147483647 h 2041"/>
              <a:gd name="T40" fmla="*/ 2147483647 w 1868"/>
              <a:gd name="T41" fmla="*/ 0 h 2041"/>
              <a:gd name="T42" fmla="*/ 2147483647 w 1868"/>
              <a:gd name="T43" fmla="*/ 2147483647 h 2041"/>
              <a:gd name="T44" fmla="*/ 2147483647 w 1868"/>
              <a:gd name="T45" fmla="*/ 2147483647 h 2041"/>
              <a:gd name="T46" fmla="*/ 2147483647 w 1868"/>
              <a:gd name="T47" fmla="*/ 2147483647 h 2041"/>
              <a:gd name="T48" fmla="*/ 2147483647 w 1868"/>
              <a:gd name="T49" fmla="*/ 2147483647 h 2041"/>
              <a:gd name="T50" fmla="*/ 2147483647 w 1868"/>
              <a:gd name="T51" fmla="*/ 2147483647 h 2041"/>
              <a:gd name="T52" fmla="*/ 2147483647 w 1868"/>
              <a:gd name="T53" fmla="*/ 2147483647 h 2041"/>
              <a:gd name="T54" fmla="*/ 2147483647 w 1868"/>
              <a:gd name="T55" fmla="*/ 2147483647 h 2041"/>
              <a:gd name="T56" fmla="*/ 2147483647 w 1868"/>
              <a:gd name="T57" fmla="*/ 2147483647 h 2041"/>
              <a:gd name="T58" fmla="*/ 2147483647 w 1868"/>
              <a:gd name="T59" fmla="*/ 2147483647 h 2041"/>
              <a:gd name="T60" fmla="*/ 2147483647 w 1868"/>
              <a:gd name="T61" fmla="*/ 2147483647 h 2041"/>
              <a:gd name="T62" fmla="*/ 2147483647 w 1868"/>
              <a:gd name="T63" fmla="*/ 2147483647 h 2041"/>
              <a:gd name="T64" fmla="*/ 2147483647 w 1868"/>
              <a:gd name="T65" fmla="*/ 2147483647 h 2041"/>
              <a:gd name="T66" fmla="*/ 2147483647 w 1868"/>
              <a:gd name="T67" fmla="*/ 2147483647 h 20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68"/>
              <a:gd name="T103" fmla="*/ 0 h 2041"/>
              <a:gd name="T104" fmla="*/ 1868 w 1868"/>
              <a:gd name="T105" fmla="*/ 2041 h 20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68" h="2041">
                <a:moveTo>
                  <a:pt x="645" y="2040"/>
                </a:moveTo>
                <a:lnTo>
                  <a:pt x="645" y="1851"/>
                </a:lnTo>
                <a:lnTo>
                  <a:pt x="639" y="1812"/>
                </a:lnTo>
                <a:lnTo>
                  <a:pt x="622" y="1767"/>
                </a:lnTo>
                <a:lnTo>
                  <a:pt x="600" y="1734"/>
                </a:lnTo>
                <a:lnTo>
                  <a:pt x="556" y="1717"/>
                </a:lnTo>
                <a:lnTo>
                  <a:pt x="417" y="1684"/>
                </a:lnTo>
                <a:lnTo>
                  <a:pt x="339" y="1667"/>
                </a:lnTo>
                <a:lnTo>
                  <a:pt x="272" y="1645"/>
                </a:lnTo>
                <a:lnTo>
                  <a:pt x="228" y="1623"/>
                </a:lnTo>
                <a:lnTo>
                  <a:pt x="206" y="1601"/>
                </a:lnTo>
                <a:lnTo>
                  <a:pt x="189" y="1573"/>
                </a:lnTo>
                <a:lnTo>
                  <a:pt x="189" y="1523"/>
                </a:lnTo>
                <a:lnTo>
                  <a:pt x="189" y="1456"/>
                </a:lnTo>
                <a:lnTo>
                  <a:pt x="195" y="1367"/>
                </a:lnTo>
                <a:lnTo>
                  <a:pt x="195" y="1289"/>
                </a:lnTo>
                <a:lnTo>
                  <a:pt x="189" y="1223"/>
                </a:lnTo>
                <a:lnTo>
                  <a:pt x="167" y="1178"/>
                </a:lnTo>
                <a:lnTo>
                  <a:pt x="139" y="1150"/>
                </a:lnTo>
                <a:lnTo>
                  <a:pt x="95" y="1134"/>
                </a:lnTo>
                <a:lnTo>
                  <a:pt x="34" y="1106"/>
                </a:lnTo>
                <a:lnTo>
                  <a:pt x="11" y="1089"/>
                </a:lnTo>
                <a:lnTo>
                  <a:pt x="0" y="1073"/>
                </a:lnTo>
                <a:lnTo>
                  <a:pt x="0" y="1045"/>
                </a:lnTo>
                <a:lnTo>
                  <a:pt x="22" y="1012"/>
                </a:lnTo>
                <a:lnTo>
                  <a:pt x="45" y="989"/>
                </a:lnTo>
                <a:lnTo>
                  <a:pt x="195" y="800"/>
                </a:lnTo>
                <a:lnTo>
                  <a:pt x="206" y="784"/>
                </a:lnTo>
                <a:lnTo>
                  <a:pt x="200" y="756"/>
                </a:lnTo>
                <a:lnTo>
                  <a:pt x="178" y="728"/>
                </a:lnTo>
                <a:lnTo>
                  <a:pt x="150" y="650"/>
                </a:lnTo>
                <a:lnTo>
                  <a:pt x="139" y="595"/>
                </a:lnTo>
                <a:lnTo>
                  <a:pt x="139" y="517"/>
                </a:lnTo>
                <a:lnTo>
                  <a:pt x="178" y="406"/>
                </a:lnTo>
                <a:lnTo>
                  <a:pt x="211" y="322"/>
                </a:lnTo>
                <a:lnTo>
                  <a:pt x="272" y="217"/>
                </a:lnTo>
                <a:lnTo>
                  <a:pt x="328" y="150"/>
                </a:lnTo>
                <a:lnTo>
                  <a:pt x="389" y="94"/>
                </a:lnTo>
                <a:lnTo>
                  <a:pt x="472" y="50"/>
                </a:lnTo>
                <a:lnTo>
                  <a:pt x="606" y="17"/>
                </a:lnTo>
                <a:lnTo>
                  <a:pt x="728" y="6"/>
                </a:lnTo>
                <a:lnTo>
                  <a:pt x="856" y="0"/>
                </a:lnTo>
                <a:lnTo>
                  <a:pt x="979" y="6"/>
                </a:lnTo>
                <a:lnTo>
                  <a:pt x="1079" y="22"/>
                </a:lnTo>
                <a:lnTo>
                  <a:pt x="1179" y="39"/>
                </a:lnTo>
                <a:lnTo>
                  <a:pt x="1290" y="83"/>
                </a:lnTo>
                <a:lnTo>
                  <a:pt x="1395" y="139"/>
                </a:lnTo>
                <a:lnTo>
                  <a:pt x="1534" y="228"/>
                </a:lnTo>
                <a:lnTo>
                  <a:pt x="1595" y="278"/>
                </a:lnTo>
                <a:lnTo>
                  <a:pt x="1651" y="333"/>
                </a:lnTo>
                <a:lnTo>
                  <a:pt x="1712" y="406"/>
                </a:lnTo>
                <a:lnTo>
                  <a:pt x="1767" y="495"/>
                </a:lnTo>
                <a:lnTo>
                  <a:pt x="1829" y="606"/>
                </a:lnTo>
                <a:lnTo>
                  <a:pt x="1856" y="700"/>
                </a:lnTo>
                <a:lnTo>
                  <a:pt x="1867" y="806"/>
                </a:lnTo>
                <a:lnTo>
                  <a:pt x="1862" y="889"/>
                </a:lnTo>
                <a:lnTo>
                  <a:pt x="1845" y="967"/>
                </a:lnTo>
                <a:lnTo>
                  <a:pt x="1812" y="1056"/>
                </a:lnTo>
                <a:lnTo>
                  <a:pt x="1706" y="1217"/>
                </a:lnTo>
                <a:lnTo>
                  <a:pt x="1568" y="1417"/>
                </a:lnTo>
                <a:lnTo>
                  <a:pt x="1518" y="1523"/>
                </a:lnTo>
                <a:lnTo>
                  <a:pt x="1490" y="1578"/>
                </a:lnTo>
                <a:lnTo>
                  <a:pt x="1479" y="1634"/>
                </a:lnTo>
                <a:lnTo>
                  <a:pt x="1473" y="1684"/>
                </a:lnTo>
                <a:lnTo>
                  <a:pt x="1468" y="1734"/>
                </a:lnTo>
                <a:lnTo>
                  <a:pt x="1468" y="1834"/>
                </a:lnTo>
                <a:lnTo>
                  <a:pt x="1479" y="2040"/>
                </a:lnTo>
                <a:lnTo>
                  <a:pt x="645" y="204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08855" tIns="54428" rIns="108855" bIns="5442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6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51288" y="914400"/>
            <a:ext cx="5997011" cy="5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720" tIns="52916" rIns="107720" bIns="529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50" dirty="0">
                <a:solidFill>
                  <a:srgbClr val="3C7632"/>
                </a:solidFill>
                <a:sym typeface="Gill Sans" charset="0"/>
              </a:rPr>
              <a:t>1. </a:t>
            </a:r>
            <a:r>
              <a:rPr lang="en-US" sz="2850" dirty="0">
                <a:solidFill>
                  <a:srgbClr val="000000"/>
                </a:solidFill>
                <a:sym typeface="Gill Sans" charset="0"/>
              </a:rPr>
              <a:t>A tacit system of </a:t>
            </a:r>
            <a:r>
              <a:rPr lang="en-US" sz="2850" dirty="0">
                <a:solidFill>
                  <a:srgbClr val="000000"/>
                </a:solidFill>
                <a:sym typeface="Gill Sans" charset="0"/>
              </a:rPr>
              <a:t>learned </a:t>
            </a:r>
            <a:r>
              <a:rPr lang="en-US" sz="2850" dirty="0">
                <a:solidFill>
                  <a:srgbClr val="3C7632"/>
                </a:solidFill>
                <a:sym typeface="Gill Sans" charset="0"/>
              </a:rPr>
              <a:t>H.E.L.P.</a:t>
            </a:r>
          </a:p>
        </p:txBody>
      </p:sp>
      <p:sp>
        <p:nvSpPr>
          <p:cNvPr id="1038340" name="Rectangle 4"/>
          <p:cNvSpPr>
            <a:spLocks noChangeArrowheads="1"/>
          </p:cNvSpPr>
          <p:nvPr/>
        </p:nvSpPr>
        <p:spPr bwMode="auto">
          <a:xfrm>
            <a:off x="6858000" y="2286000"/>
            <a:ext cx="2474384" cy="17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20" tIns="52916" rIns="107720" bIns="529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3C7632"/>
                </a:solidFill>
                <a:sym typeface="Gill Sans" charset="0"/>
              </a:rPr>
              <a:t>H</a:t>
            </a:r>
            <a:r>
              <a:rPr lang="en-US" sz="2700" dirty="0">
                <a:solidFill>
                  <a:srgbClr val="000000"/>
                </a:solidFill>
                <a:sym typeface="Gill Sans" charset="0"/>
              </a:rPr>
              <a:t> abits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3C7632"/>
                </a:solidFill>
                <a:sym typeface="Gill Sans" charset="0"/>
              </a:rPr>
              <a:t>E</a:t>
            </a:r>
            <a:r>
              <a:rPr lang="en-US" sz="2700" dirty="0">
                <a:solidFill>
                  <a:srgbClr val="000000"/>
                </a:solidFill>
                <a:sym typeface="Gill Sans" charset="0"/>
              </a:rPr>
              <a:t> xpectations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3C7632"/>
                </a:solidFill>
                <a:sym typeface="Gill Sans" charset="0"/>
              </a:rPr>
              <a:t>L</a:t>
            </a:r>
            <a:r>
              <a:rPr lang="en-US" sz="2700" dirty="0">
                <a:solidFill>
                  <a:srgbClr val="000000"/>
                </a:solidFill>
                <a:sym typeface="Gill Sans" charset="0"/>
              </a:rPr>
              <a:t> anguage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3C7632"/>
                </a:solidFill>
                <a:sym typeface="Gill Sans" charset="0"/>
              </a:rPr>
              <a:t>P</a:t>
            </a:r>
            <a:r>
              <a:rPr lang="en-US" sz="2700" dirty="0">
                <a:solidFill>
                  <a:srgbClr val="000000"/>
                </a:solidFill>
                <a:sym typeface="Gill Sans" charset="0"/>
              </a:rPr>
              <a:t> erspective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19100" y="228600"/>
            <a:ext cx="1117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000" b="1" dirty="0">
                <a:solidFill>
                  <a:srgbClr val="3C7632"/>
                </a:solidFill>
                <a:sym typeface="Gill Sans" charset="0"/>
              </a:rPr>
              <a:t>What is Culture</a:t>
            </a:r>
            <a:r>
              <a:rPr kumimoji="1" lang="en-US" sz="3000" b="1" dirty="0">
                <a:solidFill>
                  <a:srgbClr val="3C7632"/>
                </a:solidFill>
                <a:sym typeface="Gill Sans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627" y="5715000"/>
            <a:ext cx="4733892" cy="386918"/>
          </a:xfrm>
          <a:prstGeom prst="rect">
            <a:avLst/>
          </a:prstGeom>
          <a:noFill/>
        </p:spPr>
        <p:txBody>
          <a:bodyPr wrap="none" lIns="108855" tIns="54428" rIns="108855" bIns="5442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sym typeface="Gill Sans" charset="0"/>
              </a:rPr>
              <a:t>Source: Julia Gluesing Doctoral Dissertation</a:t>
            </a:r>
          </a:p>
        </p:txBody>
      </p:sp>
    </p:spTree>
    <p:extLst>
      <p:ext uri="{BB962C8B-B14F-4D97-AF65-F5344CB8AC3E}">
        <p14:creationId xmlns:p14="http://schemas.microsoft.com/office/powerpoint/2010/main" val="52549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7155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Perspective: who are YOU to say what’s happening?</a:t>
            </a:r>
            <a:endParaRPr lang="en-US" dirty="0"/>
          </a:p>
        </p:txBody>
      </p:sp>
      <p:pic>
        <p:nvPicPr>
          <p:cNvPr id="6" name="Picture 5" descr="Pictur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876300"/>
            <a:ext cx="9144000" cy="477996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724400" y="1143000"/>
            <a:ext cx="4191000" cy="1116106"/>
          </a:xfrm>
          <a:prstGeom prst="cloudCallout">
            <a:avLst>
              <a:gd name="adj1" fmla="val -51508"/>
              <a:gd name="adj2" fmla="val 64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3" tIns="54426" rIns="108853" bIns="5442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Interpretation 1: </a:t>
            </a:r>
            <a:r>
              <a:rPr lang="en-US" sz="1400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“I put my coffee cup there while I was opening the door because my hands </a:t>
            </a:r>
            <a:r>
              <a:rPr lang="en-US" sz="1400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were full</a:t>
            </a:r>
            <a:r>
              <a:rPr lang="en-US" sz="1400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”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457700" y="2628900"/>
            <a:ext cx="4419600" cy="1128058"/>
          </a:xfrm>
          <a:prstGeom prst="cloudCallout">
            <a:avLst>
              <a:gd name="adj1" fmla="val -80058"/>
              <a:gd name="adj2" fmla="val -89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3" tIns="54426" rIns="108853" bIns="5442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Interpretation 2: </a:t>
            </a:r>
            <a:r>
              <a:rPr lang="en-US" sz="1400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“I don’t know how it got there. It was sitting on the roof when I came out of the store”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457700" y="4000500"/>
            <a:ext cx="3924300" cy="1371600"/>
          </a:xfrm>
          <a:prstGeom prst="cloudCallout">
            <a:avLst>
              <a:gd name="adj1" fmla="val -48083"/>
              <a:gd name="adj2" fmla="val -1931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3" tIns="54426" rIns="108853" bIns="5442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Interpretation 3: </a:t>
            </a:r>
            <a:r>
              <a:rPr lang="en-US" sz="1400" dirty="0">
                <a:solidFill>
                  <a:srgbClr val="004990"/>
                </a:solidFill>
                <a:latin typeface="Century Gothic"/>
                <a:cs typeface="Century Gothic"/>
                <a:sym typeface="Gill Sans" charset="0"/>
              </a:rPr>
              <a:t>“I put it there so you wouldn’t pay attention to me breaking into the car”</a:t>
            </a:r>
            <a:endParaRPr lang="en-US" sz="1400" dirty="0">
              <a:solidFill>
                <a:srgbClr val="004990"/>
              </a:solidFill>
              <a:latin typeface="Century Gothic"/>
              <a:cs typeface="Century Gothic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5500" y="1752600"/>
            <a:ext cx="1295401" cy="8650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3" tIns="54426" rIns="108853" bIns="5442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600">
              <a:solidFill>
                <a:srgbClr val="FF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5139" y="228600"/>
            <a:ext cx="10034954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8" tIns="51954" rIns="103908" bIns="51954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What is Culture</a:t>
            </a:r>
            <a:r>
              <a:rPr lang="en-GB" altLang="ja-JP" sz="3200" dirty="0">
                <a:latin typeface="Arial" charset="0"/>
                <a:ea typeface="ＭＳ Ｐゴシック" charset="0"/>
                <a:cs typeface="ＭＳ Ｐゴシック" charset="0"/>
              </a:rPr>
              <a:t>:  </a:t>
            </a:r>
            <a:r>
              <a:rPr lang="en-GB" altLang="ja-JP" sz="3200" dirty="0">
                <a:latin typeface="Arial" charset="0"/>
                <a:ea typeface="ＭＳ Ｐゴシック" charset="0"/>
                <a:cs typeface="ＭＳ Ｐゴシック" charset="0"/>
              </a:rPr>
              <a:t>Beneath the Iceberg?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Picture 4" descr="C:\WINDOWS\DESKTOP\iceberg2.j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28700"/>
            <a:ext cx="9282724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7549" y="1447800"/>
            <a:ext cx="27392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250" b="1" dirty="0">
                <a:solidFill>
                  <a:srgbClr val="0000FF"/>
                </a:solidFill>
                <a:latin typeface="BellGothic" charset="0"/>
                <a:sym typeface="Gill Sans" charset="0"/>
              </a:rPr>
              <a:t> </a:t>
            </a:r>
            <a:r>
              <a:rPr lang="ja-JP" altLang="en-GB" sz="2250" b="1" dirty="0">
                <a:solidFill>
                  <a:srgbClr val="0000FF"/>
                </a:solidFill>
                <a:latin typeface="BellGothic" charset="0"/>
                <a:sym typeface="Gill Sans" charset="0"/>
              </a:rPr>
              <a:t>“</a:t>
            </a:r>
            <a:r>
              <a:rPr lang="en-GB" altLang="ja-JP" sz="2250" b="1" dirty="0">
                <a:solidFill>
                  <a:srgbClr val="0000FF"/>
                </a:solidFill>
                <a:latin typeface="BellGothic" charset="0"/>
                <a:sym typeface="Gill Sans" charset="0"/>
              </a:rPr>
              <a:t>Visible</a:t>
            </a:r>
            <a:r>
              <a:rPr lang="ja-JP" altLang="en-GB" sz="2250" b="1" dirty="0">
                <a:solidFill>
                  <a:srgbClr val="0000FF"/>
                </a:solidFill>
                <a:latin typeface="BellGothic" charset="0"/>
                <a:sym typeface="Gill Sans" charset="0"/>
              </a:rPr>
              <a:t>”</a:t>
            </a:r>
            <a:r>
              <a:rPr lang="en-GB" altLang="ja-JP" sz="2250" b="1" dirty="0">
                <a:solidFill>
                  <a:srgbClr val="0000FF"/>
                </a:solidFill>
                <a:latin typeface="BellGothic" charset="0"/>
                <a:sym typeface="Gill Sans" charset="0"/>
              </a:rPr>
              <a:t> Artefacts</a:t>
            </a:r>
            <a:endParaRPr lang="en-GB" sz="2250" b="1" dirty="0">
              <a:solidFill>
                <a:srgbClr val="0000FF"/>
              </a:solidFill>
              <a:latin typeface="BellGothic" charset="0"/>
              <a:sym typeface="Gill San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61109" y="3086100"/>
            <a:ext cx="2472539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CCCC00"/>
                </a:solidFill>
                <a:latin typeface="BellGothic" charset="0"/>
                <a:sym typeface="Gill Sans" charset="0"/>
              </a:rPr>
              <a:t>differences in valuation </a:t>
            </a:r>
            <a:r>
              <a:rPr lang="en-US" sz="2050" b="1" dirty="0">
                <a:solidFill>
                  <a:srgbClr val="CCCC00"/>
                </a:solidFill>
                <a:latin typeface="BellGothic" charset="0"/>
                <a:sym typeface="Gill Sans" charset="0"/>
              </a:rPr>
              <a:t> </a:t>
            </a:r>
            <a:endParaRPr lang="en-GB" sz="2050" b="1" dirty="0">
              <a:solidFill>
                <a:srgbClr val="CCCC00"/>
              </a:solidFill>
              <a:latin typeface="BellGothic" charset="0"/>
              <a:sym typeface="Gill Sans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33236" y="3009900"/>
            <a:ext cx="2762554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FF"/>
                </a:solidFill>
                <a:latin typeface="BellGothic" charset="0"/>
                <a:sym typeface="Gill Sans" charset="0"/>
              </a:rPr>
              <a:t>Values and Norms</a:t>
            </a:r>
          </a:p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FF"/>
                </a:solidFill>
                <a:latin typeface="BellGothic" charset="0"/>
                <a:sym typeface="Gill Sans" charset="0"/>
              </a:rPr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844067" y="3019425"/>
            <a:ext cx="2470422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CCCC00"/>
                </a:solidFill>
                <a:latin typeface="BellGothic" charset="0"/>
                <a:sym typeface="Gill Sans" charset="0"/>
              </a:rPr>
              <a:t>unexpected outcomes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475610" y="5524501"/>
            <a:ext cx="7095848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00"/>
                </a:solidFill>
                <a:latin typeface="BellGothic" charset="0"/>
                <a:sym typeface="Gill Sans" charset="0"/>
              </a:rPr>
              <a:t>positive windfall vs. negative result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4114800"/>
            <a:ext cx="2762554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400"/>
              </a:spcAft>
              <a:defRPr sz="2500">
                <a:solidFill>
                  <a:srgbClr val="5CA71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FF"/>
                </a:solidFill>
                <a:latin typeface="BellGothic" charset="0"/>
                <a:sym typeface="Gill Sans" charset="0"/>
              </a:rPr>
              <a:t>Hidden </a:t>
            </a:r>
          </a:p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FF"/>
                </a:solidFill>
                <a:latin typeface="BellGothic" charset="0"/>
                <a:sym typeface="Gill Sans" charset="0"/>
              </a:rPr>
              <a:t>Assumptions</a:t>
            </a:r>
          </a:p>
          <a:p>
            <a:pPr algn="ctr" eaLnBrk="1" fontAlgn="base" hangingPunct="1">
              <a:lnSpc>
                <a:spcPts val="245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50" b="1" dirty="0">
                <a:solidFill>
                  <a:srgbClr val="FFFFFF"/>
                </a:solidFill>
                <a:latin typeface="BellGothic" charset="0"/>
                <a:sym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6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215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40" y="385763"/>
            <a:ext cx="10662138" cy="603250"/>
          </a:xfrm>
        </p:spPr>
        <p:txBody>
          <a:bodyPr vert="horz" wrap="square" lIns="102826" tIns="50511" rIns="102826" bIns="50511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Death Valley</a:t>
            </a:r>
            <a:endParaRPr lang="en-US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562100"/>
            <a:ext cx="5357446" cy="4987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26" tIns="50511" rIns="102826" bIns="5051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Warning </a:t>
            </a: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Signs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Growing frustrations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Decreasing communications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Declining personal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satisfaction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Lasting unresolved issues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Lack of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socialisation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Personnel turnover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963139" y="1500189"/>
            <a:ext cx="5853723" cy="5083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26" tIns="50511" rIns="102826" bIns="505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Open </a:t>
            </a: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Symptoms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Cultural scapegoats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Breakdown of communication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Resignations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Enduring open conflicts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Pulling out of contracts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charset="0"/>
              <a:buChar char="Ø"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Requests for transfers back to parent partner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organisation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63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logo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ogo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 Light">
  <a:themeElements>
    <a:clrScheme name="Title Slide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 Light">
  <a:themeElements>
    <a:clrScheme name="Bullet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Widescreen</PresentationFormat>
  <Paragraphs>304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 Unicode MS</vt:lpstr>
      <vt:lpstr>ＭＳ Ｐゴシック</vt:lpstr>
      <vt:lpstr>Arial</vt:lpstr>
      <vt:lpstr>Arial Black</vt:lpstr>
      <vt:lpstr>B Courier Bold</vt:lpstr>
      <vt:lpstr>BellGothic</vt:lpstr>
      <vt:lpstr>Calibri</vt:lpstr>
      <vt:lpstr>Cambria</vt:lpstr>
      <vt:lpstr>Century Gothic</vt:lpstr>
      <vt:lpstr>Chalkduster</vt:lpstr>
      <vt:lpstr>ÇlÇr ÇoÉSÉVÉbÉN</vt:lpstr>
      <vt:lpstr>Gill Sans</vt:lpstr>
      <vt:lpstr>Lucida Grande</vt:lpstr>
      <vt:lpstr>Monotype Sorts</vt:lpstr>
      <vt:lpstr>Rockwell</vt:lpstr>
      <vt:lpstr>Tahoma</vt:lpstr>
      <vt:lpstr>Times New Roman</vt:lpstr>
      <vt:lpstr>Wingdings</vt:lpstr>
      <vt:lpstr>ヒラギノ角ゴ ProN W3</vt:lpstr>
      <vt:lpstr>ヒラギノ角ゴ ProN W6</vt:lpstr>
      <vt:lpstr>1_logo light</vt:lpstr>
      <vt:lpstr>Title Slide Light</vt:lpstr>
      <vt:lpstr>Bullet Light</vt:lpstr>
      <vt:lpstr>PowerPoint Presentation</vt:lpstr>
      <vt:lpstr>Corporations and Culture: Why does this Matter?</vt:lpstr>
      <vt:lpstr>Agenda</vt:lpstr>
      <vt:lpstr>A cultural perspective: culture is learned behavior</vt:lpstr>
      <vt:lpstr>Why culture is fundamental</vt:lpstr>
      <vt:lpstr>PowerPoint Presentation</vt:lpstr>
      <vt:lpstr>Perspective: who are YOU to say what’s happening?</vt:lpstr>
      <vt:lpstr>What is Culture:  Beneath the Iceberg?</vt:lpstr>
      <vt:lpstr>Death Valley</vt:lpstr>
      <vt:lpstr>PowerPoint Presentation</vt:lpstr>
      <vt:lpstr>PowerPoint Presentation</vt:lpstr>
      <vt:lpstr>PowerPoint Presentation</vt:lpstr>
      <vt:lpstr>Insider Ethnography for Strategic Renewal</vt:lpstr>
      <vt:lpstr>Flying Spaghetti Monster Observation Technique</vt:lpstr>
      <vt:lpstr>Ethnographic Thinking</vt:lpstr>
      <vt:lpstr>PowerPoint Presentation</vt:lpstr>
      <vt:lpstr>PowerPoint Presentation</vt:lpstr>
      <vt:lpstr>3. Culture and Language</vt:lpstr>
      <vt:lpstr>The Language of Walt Disney Co.</vt:lpstr>
      <vt:lpstr>The Language of Nokia</vt:lpstr>
      <vt:lpstr>ORGANIZATIONAL LANGUAGE AND STRATEGIC AGILITY</vt:lpstr>
      <vt:lpstr>PowerPoint Presentation</vt:lpstr>
      <vt:lpstr>Why is ethnographic thinking needed?</vt:lpstr>
      <vt:lpstr> THANK YOU!  Questions and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PC</dc:creator>
  <cp:lastModifiedBy>Graphics PC</cp:lastModifiedBy>
  <cp:revision>1</cp:revision>
  <dcterms:created xsi:type="dcterms:W3CDTF">2015-09-27T19:59:24Z</dcterms:created>
  <dcterms:modified xsi:type="dcterms:W3CDTF">2015-09-27T19:59:36Z</dcterms:modified>
</cp:coreProperties>
</file>