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vsd" ContentType="application/vnd.visio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70"/>
  </p:notesMasterIdLst>
  <p:handoutMasterIdLst>
    <p:handoutMasterId r:id="rId71"/>
  </p:handoutMasterIdLst>
  <p:sldIdLst>
    <p:sldId id="256" r:id="rId2"/>
    <p:sldId id="333" r:id="rId3"/>
    <p:sldId id="385" r:id="rId4"/>
    <p:sldId id="369" r:id="rId5"/>
    <p:sldId id="348" r:id="rId6"/>
    <p:sldId id="335" r:id="rId7"/>
    <p:sldId id="347" r:id="rId8"/>
    <p:sldId id="376" r:id="rId9"/>
    <p:sldId id="374" r:id="rId10"/>
    <p:sldId id="336" r:id="rId11"/>
    <p:sldId id="375" r:id="rId12"/>
    <p:sldId id="371" r:id="rId13"/>
    <p:sldId id="372" r:id="rId14"/>
    <p:sldId id="351" r:id="rId15"/>
    <p:sldId id="341" r:id="rId16"/>
    <p:sldId id="355" r:id="rId17"/>
    <p:sldId id="358" r:id="rId18"/>
    <p:sldId id="359" r:id="rId19"/>
    <p:sldId id="356" r:id="rId20"/>
    <p:sldId id="342" r:id="rId21"/>
    <p:sldId id="384" r:id="rId22"/>
    <p:sldId id="343" r:id="rId23"/>
    <p:sldId id="292" r:id="rId24"/>
    <p:sldId id="339" r:id="rId25"/>
    <p:sldId id="301" r:id="rId26"/>
    <p:sldId id="379" r:id="rId27"/>
    <p:sldId id="361" r:id="rId28"/>
    <p:sldId id="328" r:id="rId29"/>
    <p:sldId id="275" r:id="rId30"/>
    <p:sldId id="302" r:id="rId31"/>
    <p:sldId id="330" r:id="rId32"/>
    <p:sldId id="382" r:id="rId33"/>
    <p:sldId id="383" r:id="rId34"/>
    <p:sldId id="294" r:id="rId35"/>
    <p:sldId id="331" r:id="rId36"/>
    <p:sldId id="291" r:id="rId37"/>
    <p:sldId id="360" r:id="rId38"/>
    <p:sldId id="332" r:id="rId39"/>
    <p:sldId id="297" r:id="rId40"/>
    <p:sldId id="293" r:id="rId41"/>
    <p:sldId id="295" r:id="rId42"/>
    <p:sldId id="346" r:id="rId43"/>
    <p:sldId id="329" r:id="rId44"/>
    <p:sldId id="309" r:id="rId45"/>
    <p:sldId id="311" r:id="rId46"/>
    <p:sldId id="380" r:id="rId47"/>
    <p:sldId id="381" r:id="rId48"/>
    <p:sldId id="362" r:id="rId49"/>
    <p:sldId id="300" r:id="rId50"/>
    <p:sldId id="399" r:id="rId51"/>
    <p:sldId id="299" r:id="rId52"/>
    <p:sldId id="393" r:id="rId53"/>
    <p:sldId id="394" r:id="rId54"/>
    <p:sldId id="395" r:id="rId55"/>
    <p:sldId id="396" r:id="rId56"/>
    <p:sldId id="397" r:id="rId57"/>
    <p:sldId id="398" r:id="rId58"/>
    <p:sldId id="365" r:id="rId59"/>
    <p:sldId id="364" r:id="rId60"/>
    <p:sldId id="387" r:id="rId61"/>
    <p:sldId id="366" r:id="rId62"/>
    <p:sldId id="344" r:id="rId63"/>
    <p:sldId id="388" r:id="rId64"/>
    <p:sldId id="367" r:id="rId65"/>
    <p:sldId id="370" r:id="rId66"/>
    <p:sldId id="389" r:id="rId67"/>
    <p:sldId id="390" r:id="rId68"/>
    <p:sldId id="357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  <a:srgbClr val="FF2D24"/>
    <a:srgbClr val="FF99FF"/>
    <a:srgbClr val="0099FF"/>
    <a:srgbClr val="008000"/>
    <a:srgbClr val="FF6C65"/>
    <a:srgbClr val="2E53DF"/>
    <a:srgbClr val="4C6C64"/>
    <a:srgbClr val="B11F1F"/>
    <a:srgbClr val="E9F0EE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91" autoAdjust="0"/>
    <p:restoredTop sz="94660"/>
  </p:normalViewPr>
  <p:slideViewPr>
    <p:cSldViewPr>
      <p:cViewPr>
        <p:scale>
          <a:sx n="90" d="100"/>
          <a:sy n="90" d="100"/>
        </p:scale>
        <p:origin x="-1788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14.emf"/><Relationship Id="rId4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1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FF0580-D83A-4849-999E-CB2F544023FE}" type="datetime1">
              <a:rPr lang="en-US" smtClean="0"/>
              <a:t>3/11/2015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92BFC2-B130-A645-B05B-A9AE3BFC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446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3264BD-894A-9148-89AD-7F9B5738B50F}" type="datetime1">
              <a:rPr lang="en-US" smtClean="0"/>
              <a:t>3/11/2015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B8B70E-2662-B04B-905E-3DABB6C1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3069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8B70E-2662-B04B-905E-3DABB6C1B72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01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smtClean="0"/>
              <a:t>Functional Reactive Frameworks are based on extending the Observer pattern</a:t>
            </a:r>
            <a:br>
              <a:rPr lang="en-US" dirty="0" smtClean="0"/>
            </a:br>
            <a:r>
              <a:rPr lang="en-US" dirty="0" smtClean="0"/>
              <a:t>from Object Oriented Programming, and Stream Processing from Functional Programming.</a:t>
            </a:r>
            <a:br>
              <a:rPr lang="en-US" dirty="0" smtClean="0"/>
            </a:br>
            <a:r>
              <a:rPr lang="en-US" dirty="0" smtClean="0"/>
              <a:t>The goal is to build up a series of non-blocking actions by using functional operators and</a:t>
            </a:r>
            <a:br>
              <a:rPr lang="en-US" dirty="0" smtClean="0"/>
            </a:br>
            <a:r>
              <a:rPr lang="en-US" dirty="0" smtClean="0"/>
              <a:t>combinators, and then execute by “materializing” or “subscribing”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8B70E-2662-B04B-905E-3DABB6C1B72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52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smtClean="0"/>
              <a:t>Functional Reactive Frameworks are based on extending the Observer pattern</a:t>
            </a:r>
            <a:br>
              <a:rPr lang="en-US" dirty="0" smtClean="0"/>
            </a:br>
            <a:r>
              <a:rPr lang="en-US" dirty="0" smtClean="0"/>
              <a:t>from Object Oriented Programming, and Stream Processing from Functional Programming.</a:t>
            </a:r>
            <a:br>
              <a:rPr lang="en-US" dirty="0" smtClean="0"/>
            </a:br>
            <a:r>
              <a:rPr lang="en-US" dirty="0" smtClean="0"/>
              <a:t>The goal is to build up a series of non-blocking actions by using functional operators and</a:t>
            </a:r>
            <a:br>
              <a:rPr lang="en-US" dirty="0" smtClean="0"/>
            </a:br>
            <a:r>
              <a:rPr lang="en-US" dirty="0" smtClean="0"/>
              <a:t>combinators, and then execute by “materializing” or “subscribing”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8B70E-2662-B04B-905E-3DABB6C1B72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5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8B70E-2662-B04B-905E-3DABB6C1B72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05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8B70E-2662-B04B-905E-3DABB6C1B72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05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8B70E-2662-B04B-905E-3DABB6C1B72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05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8B70E-2662-B04B-905E-3DABB6C1B72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05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8B70E-2662-B04B-905E-3DABB6C1B72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05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8B70E-2662-B04B-905E-3DABB6C1B72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05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8B70E-2662-B04B-905E-3DABB6C1B72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05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8B70E-2662-B04B-905E-3DABB6C1B72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05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21300000">
            <a:off x="676275" y="644525"/>
            <a:ext cx="7954963" cy="5384800"/>
          </a:xfrm>
          <a:prstGeom prst="rect">
            <a:avLst/>
          </a:prstGeom>
          <a:solidFill>
            <a:srgbClr val="CAD2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52600" y="1282700"/>
            <a:ext cx="7391400" cy="3898900"/>
          </a:xfrm>
          <a:prstGeom prst="rect">
            <a:avLst/>
          </a:prstGeom>
          <a:solidFill>
            <a:srgbClr val="4B5A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1931" y="1371600"/>
            <a:ext cx="3485597" cy="1774825"/>
          </a:xfrm>
        </p:spPr>
        <p:txBody>
          <a:bodyPr anchor="b">
            <a:normAutofit/>
          </a:bodyPr>
          <a:lstStyle>
            <a:lvl1pPr algn="l">
              <a:lnSpc>
                <a:spcPts val="28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3352800"/>
            <a:ext cx="3497128" cy="685800"/>
          </a:xfrm>
        </p:spPr>
        <p:txBody>
          <a:bodyPr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 smtClean="0">
                <a:solidFill>
                  <a:srgbClr val="999999"/>
                </a:solidFill>
                <a:ea typeface="Arial Narrow" charset="0"/>
                <a:cs typeface="Arial Narrow" charset="0"/>
              </a:defRPr>
            </a:lvl1pPr>
          </a:lstStyle>
          <a:p>
            <a:r>
              <a:rPr lang="en-US" smtClean="0"/>
              <a:t>1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400" b="0" smtClean="0">
                <a:solidFill>
                  <a:srgbClr val="000000"/>
                </a:solidFill>
              </a:defRPr>
            </a:lvl1pPr>
          </a:lstStyle>
          <a:p>
            <a:fld id="{0819E11B-0FAD-49FB-BD5A-6DFA15527CF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9600" cy="48736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B1B1B3"/>
                </a:solidFill>
              </a:defRPr>
            </a:lvl1pPr>
          </a:lstStyle>
          <a:p>
            <a:r>
              <a:rPr lang="en-US" smtClean="0"/>
              <a:t>1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400" b="0"/>
            </a:lvl1pPr>
          </a:lstStyle>
          <a:p>
            <a:fld id="{0819E11B-0FAD-49FB-BD5A-6DFA15527CF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8788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645275"/>
            <a:ext cx="6705600" cy="2127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 dirty="0" smtClean="0">
                <a:solidFill>
                  <a:srgbClr val="999999"/>
                </a:solidFill>
                <a:latin typeface="Arial Narrow" charset="0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US" smtClean="0"/>
              <a:t>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53200"/>
            <a:ext cx="2133600" cy="2127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0819E11B-0FAD-49FB-BD5A-6DFA15527CF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46"/>
          <p:cNvGrpSpPr>
            <a:grpSpLocks/>
          </p:cNvGrpSpPr>
          <p:nvPr/>
        </p:nvGrpSpPr>
        <p:grpSpPr bwMode="auto">
          <a:xfrm>
            <a:off x="-2082800" y="552450"/>
            <a:ext cx="1990725" cy="5611813"/>
            <a:chOff x="-2057400" y="304800"/>
            <a:chExt cx="1989667" cy="5611814"/>
          </a:xfrm>
        </p:grpSpPr>
        <p:grpSp>
          <p:nvGrpSpPr>
            <p:cNvPr id="3" name="Group 23"/>
            <p:cNvGrpSpPr>
              <a:grpSpLocks/>
            </p:cNvGrpSpPr>
            <p:nvPr userDrawn="1"/>
          </p:nvGrpSpPr>
          <p:grpSpPr bwMode="auto">
            <a:xfrm>
              <a:off x="-2057400" y="304800"/>
              <a:ext cx="1989667" cy="5611814"/>
              <a:chOff x="6788144" y="137053"/>
              <a:chExt cx="1989667" cy="5611814"/>
            </a:xfrm>
          </p:grpSpPr>
          <p:sp>
            <p:nvSpPr>
              <p:cNvPr id="50" name="Rectangle 49"/>
              <p:cNvSpPr/>
              <p:nvPr/>
            </p:nvSpPr>
            <p:spPr bwMode="auto">
              <a:xfrm>
                <a:off x="6788144" y="137053"/>
                <a:ext cx="1989667" cy="56118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 bwMode="auto">
              <a:xfrm rot="5400000">
                <a:off x="6838006" y="212577"/>
                <a:ext cx="441325" cy="439503"/>
              </a:xfrm>
              <a:prstGeom prst="rect">
                <a:avLst/>
              </a:prstGeom>
              <a:solidFill>
                <a:srgbClr val="3A429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 bwMode="auto">
              <a:xfrm rot="5400000">
                <a:off x="6838006" y="1128564"/>
                <a:ext cx="441325" cy="439503"/>
              </a:xfrm>
              <a:prstGeom prst="rect">
                <a:avLst/>
              </a:prstGeom>
              <a:solidFill>
                <a:srgbClr val="A8ACD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 bwMode="auto">
              <a:xfrm rot="5400000">
                <a:off x="6838006" y="672952"/>
                <a:ext cx="441325" cy="439503"/>
              </a:xfrm>
              <a:prstGeom prst="rect">
                <a:avLst/>
              </a:prstGeom>
              <a:solidFill>
                <a:srgbClr val="6D73B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3" name="Rectangle 72"/>
              <p:cNvSpPr/>
              <p:nvPr/>
            </p:nvSpPr>
            <p:spPr bwMode="auto">
              <a:xfrm rot="5400000">
                <a:off x="7294963" y="214164"/>
                <a:ext cx="441325" cy="439503"/>
              </a:xfrm>
              <a:prstGeom prst="rect">
                <a:avLst/>
              </a:prstGeom>
              <a:solidFill>
                <a:srgbClr val="F8971D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4" name="Rectangle 73"/>
              <p:cNvSpPr/>
              <p:nvPr/>
            </p:nvSpPr>
            <p:spPr bwMode="auto">
              <a:xfrm rot="5400000">
                <a:off x="7294963" y="671364"/>
                <a:ext cx="441325" cy="439503"/>
              </a:xfrm>
              <a:prstGeom prst="rect">
                <a:avLst/>
              </a:prstGeom>
              <a:solidFill>
                <a:srgbClr val="F5C96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5" name="Rectangle 74"/>
              <p:cNvSpPr/>
              <p:nvPr/>
            </p:nvSpPr>
            <p:spPr bwMode="auto">
              <a:xfrm rot="5400000">
                <a:off x="7294963" y="1128564"/>
                <a:ext cx="441325" cy="439503"/>
              </a:xfrm>
              <a:prstGeom prst="rect">
                <a:avLst/>
              </a:prstGeom>
              <a:solidFill>
                <a:srgbClr val="FAE39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 bwMode="auto">
              <a:xfrm rot="5400000">
                <a:off x="7772546" y="214164"/>
                <a:ext cx="441325" cy="439504"/>
              </a:xfrm>
              <a:prstGeom prst="rect">
                <a:avLst/>
              </a:prstGeom>
              <a:solidFill>
                <a:srgbClr val="F4670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 bwMode="auto">
              <a:xfrm rot="5400000">
                <a:off x="7772546" y="671364"/>
                <a:ext cx="441325" cy="439504"/>
              </a:xfrm>
              <a:prstGeom prst="rect">
                <a:avLst/>
              </a:prstGeom>
              <a:solidFill>
                <a:srgbClr val="F5AA6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8" name="Rectangle 77"/>
              <p:cNvSpPr/>
              <p:nvPr/>
            </p:nvSpPr>
            <p:spPr bwMode="auto">
              <a:xfrm rot="5400000">
                <a:off x="7764613" y="1141264"/>
                <a:ext cx="441325" cy="439503"/>
              </a:xfrm>
              <a:prstGeom prst="rect">
                <a:avLst/>
              </a:prstGeom>
              <a:solidFill>
                <a:srgbClr val="F9CDA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 bwMode="auto">
              <a:xfrm rot="5400000">
                <a:off x="7304483" y="1668314"/>
                <a:ext cx="441325" cy="439503"/>
              </a:xfrm>
              <a:prstGeom prst="rect">
                <a:avLst/>
              </a:prstGeom>
              <a:solidFill>
                <a:srgbClr val="9F928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 bwMode="auto">
              <a:xfrm rot="5400000">
                <a:off x="6838006" y="1663552"/>
                <a:ext cx="441325" cy="439503"/>
              </a:xfrm>
              <a:prstGeom prst="rect">
                <a:avLst/>
              </a:prstGeom>
              <a:solidFill>
                <a:srgbClr val="87878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 bwMode="auto">
              <a:xfrm rot="5400000">
                <a:off x="6838800" y="2127895"/>
                <a:ext cx="439738" cy="439503"/>
              </a:xfrm>
              <a:prstGeom prst="rect">
                <a:avLst/>
              </a:prstGeom>
              <a:solidFill>
                <a:srgbClr val="CAD2D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2" name="Rectangle 81"/>
              <p:cNvSpPr/>
              <p:nvPr/>
            </p:nvSpPr>
            <p:spPr bwMode="auto">
              <a:xfrm rot="5400000">
                <a:off x="7772546" y="1671489"/>
                <a:ext cx="441325" cy="439504"/>
              </a:xfrm>
              <a:prstGeom prst="rect">
                <a:avLst/>
              </a:prstGeom>
              <a:solidFill>
                <a:srgbClr val="63311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 bwMode="auto">
              <a:xfrm rot="5400000">
                <a:off x="7306069" y="2135039"/>
                <a:ext cx="441325" cy="439504"/>
              </a:xfrm>
              <a:prstGeom prst="rect">
                <a:avLst/>
              </a:prstGeom>
              <a:solidFill>
                <a:srgbClr val="D3D2C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4" name="Rectangle 83"/>
              <p:cNvSpPr/>
              <p:nvPr/>
            </p:nvSpPr>
            <p:spPr bwMode="auto">
              <a:xfrm rot="5400000">
                <a:off x="7320350" y="3201839"/>
                <a:ext cx="441325" cy="439503"/>
              </a:xfrm>
              <a:prstGeom prst="rect">
                <a:avLst/>
              </a:prstGeom>
              <a:solidFill>
                <a:srgbClr val="F4172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5" name="Rectangle 84"/>
              <p:cNvSpPr/>
              <p:nvPr/>
            </p:nvSpPr>
            <p:spPr bwMode="auto">
              <a:xfrm rot="5400000">
                <a:off x="7320350" y="2744639"/>
                <a:ext cx="441325" cy="439503"/>
              </a:xfrm>
              <a:prstGeom prst="rect">
                <a:avLst/>
              </a:prstGeom>
              <a:solidFill>
                <a:srgbClr val="87142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6" name="Rectangle 85"/>
              <p:cNvSpPr/>
              <p:nvPr/>
            </p:nvSpPr>
            <p:spPr bwMode="auto">
              <a:xfrm rot="5400000">
                <a:off x="7320350" y="3659040"/>
                <a:ext cx="441325" cy="439503"/>
              </a:xfrm>
              <a:prstGeom prst="rect">
                <a:avLst/>
              </a:prstGeom>
              <a:solidFill>
                <a:srgbClr val="E7979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7" name="Rectangle 86"/>
              <p:cNvSpPr/>
              <p:nvPr/>
            </p:nvSpPr>
            <p:spPr bwMode="auto">
              <a:xfrm rot="5400000">
                <a:off x="7321144" y="4302771"/>
                <a:ext cx="439738" cy="439503"/>
              </a:xfrm>
              <a:prstGeom prst="rect">
                <a:avLst/>
              </a:prstGeom>
              <a:solidFill>
                <a:srgbClr val="F2D22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8" name="Rectangle 87"/>
              <p:cNvSpPr/>
              <p:nvPr/>
            </p:nvSpPr>
            <p:spPr bwMode="auto">
              <a:xfrm rot="5400000">
                <a:off x="7321144" y="4761559"/>
                <a:ext cx="439737" cy="439503"/>
              </a:xfrm>
              <a:prstGeom prst="rect">
                <a:avLst/>
              </a:prstGeom>
              <a:solidFill>
                <a:srgbClr val="FCE86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9" name="Rectangle 88"/>
              <p:cNvSpPr/>
              <p:nvPr/>
            </p:nvSpPr>
            <p:spPr bwMode="auto">
              <a:xfrm rot="5400000">
                <a:off x="7320350" y="5217965"/>
                <a:ext cx="441325" cy="439503"/>
              </a:xfrm>
              <a:prstGeom prst="rect">
                <a:avLst/>
              </a:prstGeom>
              <a:solidFill>
                <a:srgbClr val="FDF89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0" name="Rectangle 89"/>
              <p:cNvSpPr/>
              <p:nvPr/>
            </p:nvSpPr>
            <p:spPr bwMode="auto">
              <a:xfrm rot="5400000">
                <a:off x="7778893" y="4765528"/>
                <a:ext cx="441325" cy="439504"/>
              </a:xfrm>
              <a:prstGeom prst="rect">
                <a:avLst/>
              </a:prstGeom>
              <a:solidFill>
                <a:srgbClr val="D3DF5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1" name="Rectangle 90"/>
              <p:cNvSpPr/>
              <p:nvPr/>
            </p:nvSpPr>
            <p:spPr bwMode="auto">
              <a:xfrm rot="5400000">
                <a:off x="7778893" y="5222728"/>
                <a:ext cx="441325" cy="439504"/>
              </a:xfrm>
              <a:prstGeom prst="rect">
                <a:avLst/>
              </a:prstGeom>
              <a:solidFill>
                <a:srgbClr val="ECF0C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2" name="Rectangle 91"/>
              <p:cNvSpPr/>
              <p:nvPr/>
            </p:nvSpPr>
            <p:spPr bwMode="auto">
              <a:xfrm rot="5400000">
                <a:off x="8235850" y="4297215"/>
                <a:ext cx="441325" cy="439504"/>
              </a:xfrm>
              <a:prstGeom prst="rect">
                <a:avLst/>
              </a:prstGeom>
              <a:solidFill>
                <a:srgbClr val="28A85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3" name="Rectangle 92"/>
              <p:cNvSpPr/>
              <p:nvPr/>
            </p:nvSpPr>
            <p:spPr bwMode="auto">
              <a:xfrm rot="5400000">
                <a:off x="8235850" y="4756003"/>
                <a:ext cx="441325" cy="439504"/>
              </a:xfrm>
              <a:prstGeom prst="rect">
                <a:avLst/>
              </a:prstGeom>
              <a:solidFill>
                <a:srgbClr val="9CD6A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4" name="Rectangle 93"/>
              <p:cNvSpPr/>
              <p:nvPr/>
            </p:nvSpPr>
            <p:spPr bwMode="auto">
              <a:xfrm rot="5400000">
                <a:off x="8235850" y="5213203"/>
                <a:ext cx="441325" cy="439504"/>
              </a:xfrm>
              <a:prstGeom prst="rect">
                <a:avLst/>
              </a:prstGeom>
              <a:solidFill>
                <a:srgbClr val="D3ECD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5" name="Rectangle 94"/>
              <p:cNvSpPr/>
              <p:nvPr/>
            </p:nvSpPr>
            <p:spPr bwMode="auto">
              <a:xfrm rot="5400000">
                <a:off x="8237437" y="2744639"/>
                <a:ext cx="441325" cy="439503"/>
              </a:xfrm>
              <a:prstGeom prst="rect">
                <a:avLst/>
              </a:prstGeom>
              <a:solidFill>
                <a:srgbClr val="80114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6" name="Rectangle 95"/>
              <p:cNvSpPr/>
              <p:nvPr/>
            </p:nvSpPr>
            <p:spPr bwMode="auto">
              <a:xfrm rot="5400000">
                <a:off x="8237437" y="3203427"/>
                <a:ext cx="441325" cy="439503"/>
              </a:xfrm>
              <a:prstGeom prst="rect">
                <a:avLst/>
              </a:prstGeom>
              <a:solidFill>
                <a:srgbClr val="CA6C9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7" name="Rectangle 96"/>
              <p:cNvSpPr/>
              <p:nvPr/>
            </p:nvSpPr>
            <p:spPr bwMode="auto">
              <a:xfrm rot="5400000">
                <a:off x="8237437" y="3660628"/>
                <a:ext cx="441325" cy="439503"/>
              </a:xfrm>
              <a:prstGeom prst="rect">
                <a:avLst/>
              </a:prstGeom>
              <a:solidFill>
                <a:srgbClr val="E3B4C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8" name="Rectangle 97"/>
              <p:cNvSpPr/>
              <p:nvPr/>
            </p:nvSpPr>
            <p:spPr bwMode="auto">
              <a:xfrm rot="5400000">
                <a:off x="7783653" y="2744639"/>
                <a:ext cx="441325" cy="439503"/>
              </a:xfrm>
              <a:prstGeom prst="rect">
                <a:avLst/>
              </a:prstGeom>
              <a:solidFill>
                <a:srgbClr val="0069A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9" name="Rectangle 98"/>
              <p:cNvSpPr/>
              <p:nvPr/>
            </p:nvSpPr>
            <p:spPr bwMode="auto">
              <a:xfrm rot="5400000">
                <a:off x="7783653" y="3203427"/>
                <a:ext cx="441325" cy="439503"/>
              </a:xfrm>
              <a:prstGeom prst="rect">
                <a:avLst/>
              </a:prstGeom>
              <a:solidFill>
                <a:srgbClr val="2999C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0" name="Rectangle 99"/>
              <p:cNvSpPr/>
              <p:nvPr/>
            </p:nvSpPr>
            <p:spPr bwMode="auto">
              <a:xfrm rot="5400000">
                <a:off x="7783653" y="3660628"/>
                <a:ext cx="441325" cy="439503"/>
              </a:xfrm>
              <a:prstGeom prst="rect">
                <a:avLst/>
              </a:prstGeom>
              <a:solidFill>
                <a:srgbClr val="7EC8E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1" name="Rectangle 100"/>
              <p:cNvSpPr/>
              <p:nvPr/>
            </p:nvSpPr>
            <p:spPr bwMode="auto">
              <a:xfrm rot="5400000">
                <a:off x="8247750" y="214958"/>
                <a:ext cx="441325" cy="441090"/>
              </a:xfrm>
              <a:prstGeom prst="rect">
                <a:avLst/>
              </a:prstGeom>
              <a:solidFill>
                <a:srgbClr val="1B99B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2" name="Rectangle 101"/>
              <p:cNvSpPr/>
              <p:nvPr/>
            </p:nvSpPr>
            <p:spPr bwMode="auto">
              <a:xfrm rot="5400000">
                <a:off x="8247750" y="673745"/>
                <a:ext cx="441325" cy="441090"/>
              </a:xfrm>
              <a:prstGeom prst="rect">
                <a:avLst/>
              </a:prstGeom>
              <a:solidFill>
                <a:srgbClr val="7EC6D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3" name="Rectangle 102"/>
              <p:cNvSpPr/>
              <p:nvPr/>
            </p:nvSpPr>
            <p:spPr bwMode="auto">
              <a:xfrm rot="5400000">
                <a:off x="8241404" y="1142058"/>
                <a:ext cx="441325" cy="441090"/>
              </a:xfrm>
              <a:prstGeom prst="rect">
                <a:avLst/>
              </a:prstGeom>
              <a:solidFill>
                <a:srgbClr val="CFE9E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49" name="Rectangle 48"/>
            <p:cNvSpPr/>
            <p:nvPr userDrawn="1"/>
          </p:nvSpPr>
          <p:spPr bwMode="auto">
            <a:xfrm rot="5400000">
              <a:off x="-1069031" y="4465756"/>
              <a:ext cx="439737" cy="439504"/>
            </a:xfrm>
            <a:prstGeom prst="rect">
              <a:avLst/>
            </a:prstGeom>
            <a:solidFill>
              <a:srgbClr val="B4BB1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kern="1200">
          <a:solidFill>
            <a:srgbClr val="4F56AB"/>
          </a:solidFill>
          <a:latin typeface="Arial"/>
          <a:ea typeface="ＭＳ Ｐゴシック" charset="-128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rgbClr val="4F56AB"/>
          </a:solidFill>
          <a:latin typeface="Arial" charset="0"/>
          <a:ea typeface="ＭＳ Ｐゴシック" charset="-128"/>
          <a:cs typeface="Arial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rgbClr val="4F56AB"/>
          </a:solidFill>
          <a:latin typeface="Arial" charset="0"/>
          <a:ea typeface="ＭＳ Ｐゴシック" charset="-128"/>
          <a:cs typeface="Arial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rgbClr val="4F56AB"/>
          </a:solidFill>
          <a:latin typeface="Arial" charset="0"/>
          <a:ea typeface="ＭＳ Ｐゴシック" charset="-128"/>
          <a:cs typeface="Arial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rgbClr val="4F56AB"/>
          </a:solidFill>
          <a:latin typeface="Arial" charset="0"/>
          <a:ea typeface="ＭＳ Ｐゴシック" charset="-128"/>
          <a:cs typeface="Arial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rgbClr val="4F56AB"/>
          </a:solidFill>
          <a:latin typeface="Arial" charset="0"/>
          <a:ea typeface="ＭＳ Ｐゴシック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rgbClr val="4F56AB"/>
          </a:solidFill>
          <a:latin typeface="Arial" charset="0"/>
          <a:ea typeface="ＭＳ Ｐゴシック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rgbClr val="4F56AB"/>
          </a:solidFill>
          <a:latin typeface="Arial" charset="0"/>
          <a:ea typeface="ＭＳ Ｐゴシック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rgbClr val="4F56AB"/>
          </a:solidFill>
          <a:latin typeface="Arial" charset="0"/>
          <a:ea typeface="ＭＳ Ｐゴシック" charset="-128"/>
        </a:defRPr>
      </a:lvl9pPr>
    </p:titleStyle>
    <p:bodyStyle>
      <a:lvl1pPr marL="230188" indent="-230188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marL="454025" indent="-223838" algn="l" defTabSz="457200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684213" indent="-230188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915988" indent="-231775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146175" indent="-230188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oleObject" Target="../embeddings/oleObject11.bin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emf"/><Relationship Id="rId5" Type="http://schemas.openxmlformats.org/officeDocument/2006/relationships/oleObject" Target="../embeddings/Microsoft_Visio_2003-2010_Drawing1.vsd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8.pn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Microsoft_Visio_2003-2010_Drawing2.vsd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22.png"/><Relationship Id="rId4" Type="http://schemas.openxmlformats.org/officeDocument/2006/relationships/image" Target="../media/image14.emf"/><Relationship Id="rId9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1.png"/><Relationship Id="rId7" Type="http://schemas.openxmlformats.org/officeDocument/2006/relationships/hyperlink" Target="http://www.google.com/url?sa=i&amp;rct=j&amp;q=&amp;esrc=s&amp;frm=1&amp;source=images&amp;cd=&amp;cad=rja&amp;uact=8&amp;ved=0CAcQjRw&amp;url=http://newsroom.cigna.com/socialmedia&amp;ei=CazvVPX2OIOKaPT2guAH&amp;bvm=bv.86956481,d.cWc&amp;psig=AFQjCNGr6jSvryA83DnAFPDMR9bEvykW3Q&amp;ust=1425079641463970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11" Type="http://schemas.openxmlformats.org/officeDocument/2006/relationships/image" Target="../media/image12.jpe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oleObject" Target="../embeddings/oleObject8.bin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8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e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17.emf"/><Relationship Id="rId4" Type="http://schemas.openxmlformats.org/officeDocument/2006/relationships/image" Target="../media/image14.emf"/><Relationship Id="rId9" Type="http://schemas.openxmlformats.org/officeDocument/2006/relationships/oleObject" Target="../embeddings/oleObject5.bin"/><Relationship Id="rId14" Type="http://schemas.openxmlformats.org/officeDocument/2006/relationships/oleObject" Target="../embeddings/oleObject9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18" Type="http://schemas.openxmlformats.org/officeDocument/2006/relationships/image" Target="../media/image122.jpeg"/><Relationship Id="rId3" Type="http://schemas.openxmlformats.org/officeDocument/2006/relationships/image" Target="../media/image107.png"/><Relationship Id="rId21" Type="http://schemas.openxmlformats.org/officeDocument/2006/relationships/image" Target="../media/image125.png"/><Relationship Id="rId7" Type="http://schemas.openxmlformats.org/officeDocument/2006/relationships/image" Target="../media/image111.emf"/><Relationship Id="rId12" Type="http://schemas.openxmlformats.org/officeDocument/2006/relationships/image" Target="../media/image116.png"/><Relationship Id="rId17" Type="http://schemas.openxmlformats.org/officeDocument/2006/relationships/image" Target="../media/image121.png"/><Relationship Id="rId2" Type="http://schemas.openxmlformats.org/officeDocument/2006/relationships/image" Target="../media/image106.png"/><Relationship Id="rId16" Type="http://schemas.openxmlformats.org/officeDocument/2006/relationships/image" Target="../media/image120.png"/><Relationship Id="rId20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5" Type="http://schemas.openxmlformats.org/officeDocument/2006/relationships/image" Target="../media/image119.jpeg"/><Relationship Id="rId10" Type="http://schemas.openxmlformats.org/officeDocument/2006/relationships/image" Target="../media/image114.png"/><Relationship Id="rId19" Type="http://schemas.openxmlformats.org/officeDocument/2006/relationships/image" Target="../media/image123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Relationship Id="rId14" Type="http://schemas.openxmlformats.org/officeDocument/2006/relationships/image" Target="../media/image11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hyperlink" Target="http://www.google.com/url?sa=i&amp;rct=j&amp;q=&amp;esrc=s&amp;frm=1&amp;source=images&amp;cd=&amp;cad=rja&amp;uact=8&amp;ved=0CAcQjRw&amp;url=http://imgkid.com/blank-chalkboard-background-with-border.shtml&amp;ei=I7v9VPLCD5PHsQTuiIAQ&amp;bvm=bv.87611401,d.cWc&amp;psig=AFQjCNG_P9vfp6y1nP-EGYLEN96iBdhmww&amp;ust=1426001038808334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gif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137.png"/><Relationship Id="rId4" Type="http://schemas.openxmlformats.org/officeDocument/2006/relationships/image" Target="../media/image13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1931" y="1371600"/>
            <a:ext cx="5093869" cy="1774825"/>
          </a:xfrm>
        </p:spPr>
        <p:txBody>
          <a:bodyPr>
            <a:normAutofit/>
          </a:bodyPr>
          <a:lstStyle/>
          <a:p>
            <a:r>
              <a:rPr lang="en-US" b="1" dirty="0"/>
              <a:t>Architecting Web and Mobile Solutions to Meet Modern Customer </a:t>
            </a:r>
            <a:r>
              <a:rPr lang="en-US" b="1" dirty="0" smtClean="0"/>
              <a:t>Expectations</a:t>
            </a:r>
            <a:br>
              <a:rPr lang="en-US" b="1" dirty="0" smtClean="0"/>
            </a:br>
            <a:r>
              <a:rPr lang="en-US" sz="2400" b="1" i="1" dirty="0" smtClean="0">
                <a:solidFill>
                  <a:srgbClr val="FFFF00"/>
                </a:solidFill>
              </a:rPr>
              <a:t>A </a:t>
            </a:r>
            <a:r>
              <a:rPr lang="en-US" sz="2400" b="1" i="1" dirty="0">
                <a:solidFill>
                  <a:srgbClr val="FFFF00"/>
                </a:solidFill>
              </a:rPr>
              <a:t>Case Study @ Cigna</a:t>
            </a:r>
            <a:endParaRPr lang="en-US" sz="2400" i="1" dirty="0">
              <a:solidFill>
                <a:srgbClr val="FFFF00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3200400" y="3962400"/>
            <a:ext cx="349712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defRPr>
            </a:lvl1pPr>
            <a:lvl2pPr marL="4572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charset="-128"/>
                <a:cs typeface="Arial"/>
              </a:defRPr>
            </a:lvl2pPr>
            <a:lvl3pPr marL="9144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charset="-128"/>
                <a:cs typeface="Arial"/>
              </a:defRPr>
            </a:lvl3pPr>
            <a:lvl4pPr marL="13716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charset="-128"/>
                <a:cs typeface="Arial"/>
              </a:defRPr>
            </a:lvl4pPr>
            <a:lvl5pPr marL="18288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charset="-128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i="1" dirty="0">
              <a:latin typeface="+mn-lt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Brian Mitchell, Ph.D.</a:t>
            </a:r>
          </a:p>
          <a:p>
            <a:r>
              <a:rPr lang="en-US" dirty="0" smtClean="0"/>
              <a:t>Enterprise </a:t>
            </a:r>
            <a:r>
              <a:rPr lang="en-US" dirty="0" smtClean="0"/>
              <a:t>Architecture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@</a:t>
            </a:r>
            <a:r>
              <a:rPr lang="en-US" dirty="0" err="1" smtClean="0"/>
              <a:t>DrBrianMitchell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9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Rectangle 276"/>
          <p:cNvSpPr/>
          <p:nvPr/>
        </p:nvSpPr>
        <p:spPr>
          <a:xfrm>
            <a:off x="7543800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44" name="Title 1"/>
          <p:cNvSpPr>
            <a:spLocks noGrp="1"/>
          </p:cNvSpPr>
          <p:nvPr>
            <p:ph type="title"/>
          </p:nvPr>
        </p:nvSpPr>
        <p:spPr>
          <a:xfrm>
            <a:off x="458788" y="0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Cigna moved to a layered “Portal” based architecture…</a:t>
            </a:r>
            <a:br>
              <a:rPr lang="en-US" altLang="en-US" dirty="0" smtClean="0"/>
            </a:br>
            <a:r>
              <a:rPr lang="en-US" altLang="en-US" sz="1200" dirty="0" smtClean="0"/>
              <a:t>[note the only word changed on the slide was “responsive” – the term did not exist then - it was “personalization” prior]</a:t>
            </a:r>
          </a:p>
        </p:txBody>
      </p:sp>
      <p:sp>
        <p:nvSpPr>
          <p:cNvPr id="139" name="Rectangle 138"/>
          <p:cNvSpPr/>
          <p:nvPr/>
        </p:nvSpPr>
        <p:spPr bwMode="auto">
          <a:xfrm>
            <a:off x="1752600" y="2859087"/>
            <a:ext cx="5718175" cy="817563"/>
          </a:xfrm>
          <a:prstGeom prst="rect">
            <a:avLst/>
          </a:prstGeom>
          <a:gradFill flip="none" rotWithShape="1">
            <a:gsLst>
              <a:gs pos="43000">
                <a:srgbClr val="92B3AB">
                  <a:lumMod val="40000"/>
                  <a:lumOff val="60000"/>
                </a:srgbClr>
              </a:gs>
              <a:gs pos="80000">
                <a:srgbClr val="FFFFFF">
                  <a:lumMod val="95000"/>
                </a:srgbClr>
              </a:gs>
            </a:gsLst>
            <a:lin ang="10800000" scaled="1"/>
            <a:tileRect/>
          </a:gradFill>
          <a:ln w="12700" algn="ctr">
            <a:solidFill>
              <a:srgbClr val="787878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 pitchFamily="34" charset="0"/>
              </a:rPr>
              <a:t>Presentation Services</a:t>
            </a:r>
          </a:p>
        </p:txBody>
      </p:sp>
      <p:sp>
        <p:nvSpPr>
          <p:cNvPr id="140" name="Left Arrow Callout 91"/>
          <p:cNvSpPr>
            <a:spLocks noChangeArrowheads="1"/>
          </p:cNvSpPr>
          <p:nvPr/>
        </p:nvSpPr>
        <p:spPr bwMode="auto">
          <a:xfrm flipH="1">
            <a:off x="263525" y="1870075"/>
            <a:ext cx="1462088" cy="595312"/>
          </a:xfrm>
          <a:prstGeom prst="leftArrowCallout">
            <a:avLst>
              <a:gd name="adj1" fmla="val 35528"/>
              <a:gd name="adj2" fmla="val 27333"/>
              <a:gd name="adj3" fmla="val 24992"/>
              <a:gd name="adj4" fmla="val 83111"/>
            </a:avLst>
          </a:prstGeom>
          <a:gradFill rotWithShape="0">
            <a:gsLst>
              <a:gs pos="0">
                <a:srgbClr val="BFBFBF"/>
              </a:gs>
              <a:gs pos="80000">
                <a:srgbClr val="D9D9D9"/>
              </a:gs>
              <a:gs pos="100000">
                <a:srgbClr val="D9D9D9"/>
              </a:gs>
            </a:gsLst>
            <a:lin ang="10800000" scaled="1"/>
          </a:gradFill>
          <a:ln w="12700" algn="ctr">
            <a:solidFill>
              <a:srgbClr val="787878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8"/>
              </a:srgbClr>
            </a:outerShdw>
          </a:effectLst>
        </p:spPr>
        <p:txBody>
          <a:bodyPr l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 pitchFamily="34" charset="0"/>
              </a:rPr>
              <a:t>Internal </a:t>
            </a:r>
            <a:r>
              <a:rPr kumimoji="0" lang="en-US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 pitchFamily="34" charset="0"/>
              </a:rPr>
              <a:t/>
            </a:r>
            <a:br>
              <a:rPr kumimoji="0" lang="en-US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 pitchFamily="34" charset="0"/>
              </a:rPr>
            </a:br>
            <a:r>
              <a:rPr kumimoji="0" lang="en-US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 pitchFamily="34" charset="0"/>
              </a:rPr>
              <a:t>Applications</a:t>
            </a:r>
            <a:endParaRPr kumimoji="0" lang="en-US" altLang="en-US" sz="1200" b="1" i="0" u="none" strike="noStrike" kern="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41" name="Rectangle 131"/>
          <p:cNvSpPr/>
          <p:nvPr/>
        </p:nvSpPr>
        <p:spPr bwMode="auto">
          <a:xfrm>
            <a:off x="1757363" y="3735387"/>
            <a:ext cx="5718175" cy="817563"/>
          </a:xfrm>
          <a:prstGeom prst="rect">
            <a:avLst/>
          </a:prstGeom>
          <a:gradFill flip="none" rotWithShape="1">
            <a:gsLst>
              <a:gs pos="43000">
                <a:srgbClr val="92B3AB">
                  <a:lumMod val="40000"/>
                  <a:lumOff val="60000"/>
                </a:srgbClr>
              </a:gs>
              <a:gs pos="80000">
                <a:srgbClr val="FFFFFF">
                  <a:lumMod val="95000"/>
                </a:srgbClr>
              </a:gs>
            </a:gsLst>
            <a:lin ang="10800000" scaled="1"/>
            <a:tileRect/>
          </a:gradFill>
          <a:ln w="12700" algn="ctr">
            <a:solidFill>
              <a:srgbClr val="787878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</a:rPr>
              <a:t>Platform Services</a:t>
            </a:r>
          </a:p>
        </p:txBody>
      </p:sp>
      <p:sp>
        <p:nvSpPr>
          <p:cNvPr id="142" name="Oval 141"/>
          <p:cNvSpPr/>
          <p:nvPr/>
        </p:nvSpPr>
        <p:spPr bwMode="auto">
          <a:xfrm>
            <a:off x="1858963" y="773112"/>
            <a:ext cx="5173662" cy="452438"/>
          </a:xfrm>
          <a:prstGeom prst="ellipse">
            <a:avLst/>
          </a:prstGeom>
          <a:gradFill rotWithShape="1">
            <a:gsLst>
              <a:gs pos="0">
                <a:srgbClr val="E1F7FF"/>
              </a:gs>
              <a:gs pos="80000">
                <a:srgbClr val="DDF6FF"/>
              </a:gs>
            </a:gsLst>
            <a:lin ang="16200000" scaled="0"/>
          </a:gradFill>
          <a:ln w="9525" cap="flat" cmpd="sng" algn="ctr">
            <a:solidFill>
              <a:srgbClr val="F2F2F2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5" name="TextBox 124"/>
          <p:cNvSpPr txBox="1">
            <a:spLocks noChangeArrowheads="1"/>
          </p:cNvSpPr>
          <p:nvPr/>
        </p:nvSpPr>
        <p:spPr bwMode="auto">
          <a:xfrm>
            <a:off x="2212975" y="1028700"/>
            <a:ext cx="78740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Customer</a:t>
            </a:r>
          </a:p>
        </p:txBody>
      </p:sp>
      <p:grpSp>
        <p:nvGrpSpPr>
          <p:cNvPr id="148" name="Group 69"/>
          <p:cNvGrpSpPr>
            <a:grpSpLocks/>
          </p:cNvGrpSpPr>
          <p:nvPr/>
        </p:nvGrpSpPr>
        <p:grpSpPr bwMode="auto">
          <a:xfrm>
            <a:off x="3151188" y="688975"/>
            <a:ext cx="947737" cy="515937"/>
            <a:chOff x="3364572" y="1557337"/>
            <a:chExt cx="947737" cy="515434"/>
          </a:xfrm>
        </p:grpSpPr>
        <p:sp>
          <p:nvSpPr>
            <p:cNvPr id="149" name="TextBox 124"/>
            <p:cNvSpPr txBox="1">
              <a:spLocks noChangeArrowheads="1"/>
            </p:cNvSpPr>
            <p:nvPr/>
          </p:nvSpPr>
          <p:spPr bwMode="auto">
            <a:xfrm>
              <a:off x="3364572" y="1804746"/>
              <a:ext cx="947737" cy="26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Healthcare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Professional</a:t>
              </a:r>
            </a:p>
          </p:txBody>
        </p:sp>
        <p:graphicFrame>
          <p:nvGraphicFramePr>
            <p:cNvPr id="150" name="Object 7"/>
            <p:cNvGraphicFramePr>
              <a:graphicFrameLocks noChangeAspect="1"/>
            </p:cNvGraphicFramePr>
            <p:nvPr/>
          </p:nvGraphicFramePr>
          <p:xfrm>
            <a:off x="3739126" y="1557337"/>
            <a:ext cx="271693" cy="2854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44" name="Visio" r:id="rId3" imgW="346253" imgH="363931" progId="Visio.Drawing.11">
                    <p:embed/>
                  </p:oleObj>
                </mc:Choice>
                <mc:Fallback>
                  <p:oleObj name="Visio" r:id="rId3" imgW="346253" imgH="363931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39126" y="1557337"/>
                          <a:ext cx="271693" cy="2854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1" name="Group 66"/>
          <p:cNvGrpSpPr>
            <a:grpSpLocks/>
          </p:cNvGrpSpPr>
          <p:nvPr/>
        </p:nvGrpSpPr>
        <p:grpSpPr bwMode="auto">
          <a:xfrm>
            <a:off x="4954588" y="763587"/>
            <a:ext cx="787400" cy="436563"/>
            <a:chOff x="4574182" y="900114"/>
            <a:chExt cx="787400" cy="436748"/>
          </a:xfrm>
        </p:grpSpPr>
        <p:sp>
          <p:nvSpPr>
            <p:cNvPr id="152" name="TextBox 124"/>
            <p:cNvSpPr txBox="1">
              <a:spLocks noChangeArrowheads="1"/>
            </p:cNvSpPr>
            <p:nvPr/>
          </p:nvSpPr>
          <p:spPr bwMode="auto">
            <a:xfrm>
              <a:off x="4574182" y="1149458"/>
              <a:ext cx="787400" cy="187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Client</a:t>
              </a:r>
            </a:p>
          </p:txBody>
        </p:sp>
        <p:graphicFrame>
          <p:nvGraphicFramePr>
            <p:cNvPr id="154" name="Object 8"/>
            <p:cNvGraphicFramePr>
              <a:graphicFrameLocks noChangeAspect="1"/>
            </p:cNvGraphicFramePr>
            <p:nvPr/>
          </p:nvGraphicFramePr>
          <p:xfrm>
            <a:off x="4846250" y="900114"/>
            <a:ext cx="258357" cy="2716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45" name="Visio" r:id="rId5" imgW="358521" imgH="376428" progId="Visio.Drawing.11">
                    <p:embed/>
                  </p:oleObj>
                </mc:Choice>
                <mc:Fallback>
                  <p:oleObj name="Visio" r:id="rId5" imgW="358521" imgH="376428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46250" y="900114"/>
                          <a:ext cx="258357" cy="2716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5" name="TextBox 124"/>
          <p:cNvSpPr txBox="1">
            <a:spLocks noChangeArrowheads="1"/>
          </p:cNvSpPr>
          <p:nvPr/>
        </p:nvSpPr>
        <p:spPr bwMode="auto">
          <a:xfrm>
            <a:off x="4168775" y="927100"/>
            <a:ext cx="785813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i="1" dirty="0" smtClean="0">
                <a:solidFill>
                  <a:srgbClr val="000000"/>
                </a:solidFill>
                <a:latin typeface="Arial"/>
              </a:rPr>
              <a:t>Cigna</a:t>
            </a:r>
            <a:r>
              <a:rPr lang="en-US" sz="1000" i="1" dirty="0">
                <a:solidFill>
                  <a:srgbClr val="000000"/>
                </a:solidFill>
                <a:latin typeface="Arial"/>
              </a:rPr>
              <a:t/>
            </a:r>
            <a:br>
              <a:rPr lang="en-US" sz="1000" i="1" dirty="0">
                <a:solidFill>
                  <a:srgbClr val="000000"/>
                </a:solidFill>
                <a:latin typeface="Arial"/>
              </a:rPr>
            </a:br>
            <a:r>
              <a:rPr lang="en-US" sz="1000" i="1" dirty="0">
                <a:solidFill>
                  <a:srgbClr val="000000"/>
                </a:solidFill>
                <a:latin typeface="Arial"/>
              </a:rPr>
              <a:t>Employees</a:t>
            </a:r>
          </a:p>
        </p:txBody>
      </p:sp>
      <p:sp>
        <p:nvSpPr>
          <p:cNvPr id="156" name="TextBox 124"/>
          <p:cNvSpPr txBox="1">
            <a:spLocks noChangeArrowheads="1"/>
          </p:cNvSpPr>
          <p:nvPr/>
        </p:nvSpPr>
        <p:spPr bwMode="auto">
          <a:xfrm>
            <a:off x="5737225" y="1020762"/>
            <a:ext cx="785813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i="1" dirty="0">
                <a:solidFill>
                  <a:srgbClr val="000000"/>
                </a:solidFill>
                <a:latin typeface="Arial"/>
              </a:rPr>
              <a:t>Broker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1754188" y="5021262"/>
            <a:ext cx="5718175" cy="631825"/>
          </a:xfrm>
          <a:prstGeom prst="rect">
            <a:avLst/>
          </a:prstGeom>
          <a:gradFill flip="none" rotWithShape="1">
            <a:gsLst>
              <a:gs pos="43000">
                <a:srgbClr val="92B3AB">
                  <a:lumMod val="60000"/>
                  <a:lumOff val="40000"/>
                </a:srgbClr>
              </a:gs>
              <a:gs pos="80000">
                <a:srgbClr val="FFFFFF">
                  <a:lumMod val="95000"/>
                </a:srgbClr>
              </a:gs>
            </a:gsLst>
            <a:lin ang="10800000" scaled="1"/>
            <a:tileRect/>
          </a:gradFill>
          <a:ln w="12700" algn="ctr">
            <a:solidFill>
              <a:srgbClr val="787878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</a:rPr>
              <a:t>Enterprise Services</a:t>
            </a:r>
          </a:p>
        </p:txBody>
      </p:sp>
      <p:sp>
        <p:nvSpPr>
          <p:cNvPr id="158" name="Rounded Rectangle 157"/>
          <p:cNvSpPr/>
          <p:nvPr/>
        </p:nvSpPr>
        <p:spPr bwMode="auto">
          <a:xfrm>
            <a:off x="3698875" y="5253037"/>
            <a:ext cx="1828800" cy="363538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Customer 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Intelligence</a:t>
            </a:r>
          </a:p>
        </p:txBody>
      </p:sp>
      <p:sp>
        <p:nvSpPr>
          <p:cNvPr id="160" name="Rounded Rectangle 159"/>
          <p:cNvSpPr/>
          <p:nvPr/>
        </p:nvSpPr>
        <p:spPr bwMode="auto">
          <a:xfrm>
            <a:off x="1833563" y="5254625"/>
            <a:ext cx="1828800" cy="361950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Self-Service Transactions</a:t>
            </a:r>
          </a:p>
        </p:txBody>
      </p:sp>
      <p:sp>
        <p:nvSpPr>
          <p:cNvPr id="161" name="Rounded Rectangle 160"/>
          <p:cNvSpPr/>
          <p:nvPr/>
        </p:nvSpPr>
        <p:spPr bwMode="auto">
          <a:xfrm>
            <a:off x="5565775" y="5254625"/>
            <a:ext cx="1828800" cy="361950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Integrated </a:t>
            </a:r>
            <a:b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</a:b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Constituent Data</a:t>
            </a:r>
          </a:p>
        </p:txBody>
      </p:sp>
      <p:sp>
        <p:nvSpPr>
          <p:cNvPr id="163" name="Rounded Rectangle 162"/>
          <p:cNvSpPr/>
          <p:nvPr/>
        </p:nvSpPr>
        <p:spPr bwMode="auto">
          <a:xfrm>
            <a:off x="1843088" y="3792537"/>
            <a:ext cx="1050925" cy="236538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Search</a:t>
            </a:r>
          </a:p>
        </p:txBody>
      </p:sp>
      <p:sp>
        <p:nvSpPr>
          <p:cNvPr id="164" name="Rounded Rectangle 163"/>
          <p:cNvSpPr/>
          <p:nvPr/>
        </p:nvSpPr>
        <p:spPr bwMode="auto">
          <a:xfrm>
            <a:off x="2976563" y="4078287"/>
            <a:ext cx="1050925" cy="401638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Personalization &amp; Customization</a:t>
            </a:r>
          </a:p>
        </p:txBody>
      </p:sp>
      <p:sp>
        <p:nvSpPr>
          <p:cNvPr id="165" name="Rounded Rectangle 164"/>
          <p:cNvSpPr/>
          <p:nvPr/>
        </p:nvSpPr>
        <p:spPr bwMode="auto">
          <a:xfrm>
            <a:off x="5276850" y="4092575"/>
            <a:ext cx="1050925" cy="401637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Syndication</a:t>
            </a:r>
          </a:p>
        </p:txBody>
      </p:sp>
      <p:sp>
        <p:nvSpPr>
          <p:cNvPr id="166" name="Rounded Rectangle 165"/>
          <p:cNvSpPr/>
          <p:nvPr/>
        </p:nvSpPr>
        <p:spPr bwMode="auto">
          <a:xfrm>
            <a:off x="4105275" y="4078287"/>
            <a:ext cx="1050925" cy="401638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Content Delivery</a:t>
            </a:r>
          </a:p>
        </p:txBody>
      </p:sp>
      <p:sp>
        <p:nvSpPr>
          <p:cNvPr id="167" name="Rounded Rectangle 71"/>
          <p:cNvSpPr>
            <a:spLocks noChangeArrowheads="1"/>
          </p:cNvSpPr>
          <p:nvPr/>
        </p:nvSpPr>
        <p:spPr bwMode="auto">
          <a:xfrm>
            <a:off x="6376988" y="3800475"/>
            <a:ext cx="1050925" cy="44291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algn="ctr">
            <a:solidFill>
              <a:srgbClr val="BED1CD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Social Networking</a:t>
            </a:r>
          </a:p>
        </p:txBody>
      </p:sp>
      <p:sp>
        <p:nvSpPr>
          <p:cNvPr id="168" name="Down Arrow Callout 167"/>
          <p:cNvSpPr/>
          <p:nvPr/>
        </p:nvSpPr>
        <p:spPr bwMode="auto">
          <a:xfrm>
            <a:off x="1765300" y="1825625"/>
            <a:ext cx="2559050" cy="1087437"/>
          </a:xfrm>
          <a:prstGeom prst="downArrowCallout">
            <a:avLst>
              <a:gd name="adj1" fmla="val 27564"/>
              <a:gd name="adj2" fmla="val 25000"/>
              <a:gd name="adj3" fmla="val 12234"/>
              <a:gd name="adj4" fmla="val 81589"/>
            </a:avLst>
          </a:prstGeom>
          <a:gradFill flip="none" rotWithShape="1">
            <a:gsLst>
              <a:gs pos="43000">
                <a:srgbClr val="92B3AB">
                  <a:lumMod val="20000"/>
                  <a:lumOff val="80000"/>
                </a:srgbClr>
              </a:gs>
              <a:gs pos="80000">
                <a:srgbClr val="FFFFFF">
                  <a:lumMod val="95000"/>
                </a:srgbClr>
              </a:gs>
            </a:gsLst>
            <a:lin ang="10800000" scaled="1"/>
            <a:tileRect/>
          </a:gradFill>
          <a:ln w="12700" algn="ctr">
            <a:solidFill>
              <a:srgbClr val="787878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</a:rPr>
              <a:t>Constituent Services</a:t>
            </a:r>
          </a:p>
        </p:txBody>
      </p:sp>
      <p:sp>
        <p:nvSpPr>
          <p:cNvPr id="169" name="Down Arrow Callout 168"/>
          <p:cNvSpPr/>
          <p:nvPr/>
        </p:nvSpPr>
        <p:spPr bwMode="auto">
          <a:xfrm>
            <a:off x="4357688" y="1833562"/>
            <a:ext cx="1679575" cy="1069975"/>
          </a:xfrm>
          <a:prstGeom prst="downArrowCallout">
            <a:avLst>
              <a:gd name="adj1" fmla="val 27564"/>
              <a:gd name="adj2" fmla="val 25000"/>
              <a:gd name="adj3" fmla="val 14193"/>
              <a:gd name="adj4" fmla="val 80710"/>
            </a:avLst>
          </a:prstGeom>
          <a:gradFill flip="none" rotWithShape="1">
            <a:gsLst>
              <a:gs pos="43000">
                <a:srgbClr val="92B3AB">
                  <a:lumMod val="20000"/>
                  <a:lumOff val="80000"/>
                </a:srgbClr>
              </a:gs>
              <a:gs pos="80000">
                <a:srgbClr val="FFFFFF">
                  <a:lumMod val="95000"/>
                </a:srgbClr>
              </a:gs>
            </a:gsLst>
            <a:lin ang="10800000" scaled="1"/>
            <a:tileRect/>
          </a:gradFill>
          <a:ln w="12700" algn="ctr">
            <a:solidFill>
              <a:srgbClr val="787878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</a:rPr>
              <a:t>Constituent Content</a:t>
            </a:r>
          </a:p>
        </p:txBody>
      </p:sp>
      <p:sp>
        <p:nvSpPr>
          <p:cNvPr id="170" name="Down Arrow Callout 169"/>
          <p:cNvSpPr/>
          <p:nvPr/>
        </p:nvSpPr>
        <p:spPr bwMode="auto">
          <a:xfrm>
            <a:off x="6094413" y="1833562"/>
            <a:ext cx="1368425" cy="1082675"/>
          </a:xfrm>
          <a:prstGeom prst="downArrowCallout">
            <a:avLst>
              <a:gd name="adj1" fmla="val 27564"/>
              <a:gd name="adj2" fmla="val 25000"/>
              <a:gd name="adj3" fmla="val 13240"/>
              <a:gd name="adj4" fmla="val 78445"/>
            </a:avLst>
          </a:prstGeom>
          <a:gradFill flip="none" rotWithShape="1">
            <a:gsLst>
              <a:gs pos="43000">
                <a:srgbClr val="92B3AB">
                  <a:lumMod val="20000"/>
                  <a:lumOff val="80000"/>
                </a:srgbClr>
              </a:gs>
              <a:gs pos="80000">
                <a:srgbClr val="FFFFFF">
                  <a:lumMod val="95000"/>
                </a:srgbClr>
              </a:gs>
            </a:gsLst>
            <a:lin ang="10800000" scaled="1"/>
            <a:tileRect/>
          </a:gradFill>
          <a:ln w="12700" algn="ctr">
            <a:solidFill>
              <a:srgbClr val="787878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</a:rPr>
              <a:t>Workbench</a:t>
            </a:r>
          </a:p>
        </p:txBody>
      </p:sp>
      <p:sp>
        <p:nvSpPr>
          <p:cNvPr id="171" name="Rounded Rectangle 170"/>
          <p:cNvSpPr/>
          <p:nvPr/>
        </p:nvSpPr>
        <p:spPr bwMode="auto">
          <a:xfrm>
            <a:off x="1811338" y="2087562"/>
            <a:ext cx="798512" cy="255588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Self Service</a:t>
            </a:r>
          </a:p>
        </p:txBody>
      </p:sp>
      <p:sp>
        <p:nvSpPr>
          <p:cNvPr id="172" name="Rounded Rectangle 171"/>
          <p:cNvSpPr/>
          <p:nvPr/>
        </p:nvSpPr>
        <p:spPr bwMode="auto">
          <a:xfrm>
            <a:off x="2647950" y="2087562"/>
            <a:ext cx="798513" cy="255588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Health Coaching</a:t>
            </a:r>
          </a:p>
        </p:txBody>
      </p:sp>
      <p:sp>
        <p:nvSpPr>
          <p:cNvPr id="173" name="Rounded Rectangle 172"/>
          <p:cNvSpPr/>
          <p:nvPr/>
        </p:nvSpPr>
        <p:spPr bwMode="auto">
          <a:xfrm>
            <a:off x="1804988" y="2370137"/>
            <a:ext cx="798512" cy="254000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Enrollment</a:t>
            </a:r>
          </a:p>
        </p:txBody>
      </p:sp>
      <p:sp>
        <p:nvSpPr>
          <p:cNvPr id="174" name="Rounded Rectangle 173"/>
          <p:cNvSpPr/>
          <p:nvPr/>
        </p:nvSpPr>
        <p:spPr bwMode="auto">
          <a:xfrm>
            <a:off x="2662238" y="2370137"/>
            <a:ext cx="798512" cy="254000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Finance</a:t>
            </a:r>
          </a:p>
        </p:txBody>
      </p:sp>
      <p:sp>
        <p:nvSpPr>
          <p:cNvPr id="175" name="Rounded Rectangle 174"/>
          <p:cNvSpPr/>
          <p:nvPr/>
        </p:nvSpPr>
        <p:spPr bwMode="auto">
          <a:xfrm>
            <a:off x="3486150" y="2087562"/>
            <a:ext cx="798513" cy="255588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Reporting</a:t>
            </a:r>
          </a:p>
        </p:txBody>
      </p:sp>
      <p:sp>
        <p:nvSpPr>
          <p:cNvPr id="176" name="Rounded Rectangle 175"/>
          <p:cNvSpPr/>
          <p:nvPr/>
        </p:nvSpPr>
        <p:spPr bwMode="auto">
          <a:xfrm>
            <a:off x="3500438" y="2370137"/>
            <a:ext cx="798512" cy="254000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Risk Assessment</a:t>
            </a:r>
          </a:p>
        </p:txBody>
      </p:sp>
      <p:sp>
        <p:nvSpPr>
          <p:cNvPr id="177" name="Rounded Rectangle 176"/>
          <p:cNvSpPr/>
          <p:nvPr/>
        </p:nvSpPr>
        <p:spPr bwMode="auto">
          <a:xfrm>
            <a:off x="6162675" y="2087562"/>
            <a:ext cx="593725" cy="255588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Call</a:t>
            </a:r>
          </a:p>
        </p:txBody>
      </p:sp>
      <p:sp>
        <p:nvSpPr>
          <p:cNvPr id="178" name="Rounded Rectangle 177"/>
          <p:cNvSpPr/>
          <p:nvPr/>
        </p:nvSpPr>
        <p:spPr bwMode="auto">
          <a:xfrm>
            <a:off x="6164263" y="2370137"/>
            <a:ext cx="593725" cy="254000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Claims</a:t>
            </a:r>
          </a:p>
        </p:txBody>
      </p:sp>
      <p:sp>
        <p:nvSpPr>
          <p:cNvPr id="179" name="Rounded Rectangle 178"/>
          <p:cNvSpPr/>
          <p:nvPr/>
        </p:nvSpPr>
        <p:spPr bwMode="auto">
          <a:xfrm>
            <a:off x="6826250" y="2087562"/>
            <a:ext cx="593725" cy="255588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Analytics</a:t>
            </a:r>
          </a:p>
        </p:txBody>
      </p:sp>
      <p:sp>
        <p:nvSpPr>
          <p:cNvPr id="180" name="Rounded Rectangle 80"/>
          <p:cNvSpPr>
            <a:spLocks noChangeArrowheads="1"/>
          </p:cNvSpPr>
          <p:nvPr/>
        </p:nvSpPr>
        <p:spPr bwMode="auto">
          <a:xfrm>
            <a:off x="6827838" y="2370137"/>
            <a:ext cx="593725" cy="254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….</a:t>
            </a:r>
          </a:p>
        </p:txBody>
      </p:sp>
      <p:sp>
        <p:nvSpPr>
          <p:cNvPr id="181" name="Rounded Rectangle 180"/>
          <p:cNvSpPr/>
          <p:nvPr/>
        </p:nvSpPr>
        <p:spPr bwMode="auto">
          <a:xfrm>
            <a:off x="4416425" y="2087562"/>
            <a:ext cx="798513" cy="255588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Information</a:t>
            </a:r>
          </a:p>
        </p:txBody>
      </p:sp>
      <p:sp>
        <p:nvSpPr>
          <p:cNvPr id="182" name="Rounded Rectangle 181"/>
          <p:cNvSpPr/>
          <p:nvPr/>
        </p:nvSpPr>
        <p:spPr bwMode="auto">
          <a:xfrm>
            <a:off x="4406900" y="2370137"/>
            <a:ext cx="798513" cy="254000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Education</a:t>
            </a:r>
          </a:p>
        </p:txBody>
      </p:sp>
      <p:sp>
        <p:nvSpPr>
          <p:cNvPr id="183" name="Rounded Rectangle 182"/>
          <p:cNvSpPr/>
          <p:nvPr/>
        </p:nvSpPr>
        <p:spPr bwMode="auto">
          <a:xfrm>
            <a:off x="5240338" y="2087562"/>
            <a:ext cx="798512" cy="255588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Marketing</a:t>
            </a:r>
          </a:p>
        </p:txBody>
      </p:sp>
      <p:sp>
        <p:nvSpPr>
          <p:cNvPr id="184" name="Rounded Rectangle 183"/>
          <p:cNvSpPr/>
          <p:nvPr/>
        </p:nvSpPr>
        <p:spPr bwMode="auto">
          <a:xfrm>
            <a:off x="5230813" y="2370137"/>
            <a:ext cx="798512" cy="254000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Training</a:t>
            </a:r>
          </a:p>
        </p:txBody>
      </p:sp>
      <p:sp>
        <p:nvSpPr>
          <p:cNvPr id="185" name="Left Arrow Callout 89"/>
          <p:cNvSpPr>
            <a:spLocks noChangeArrowheads="1"/>
          </p:cNvSpPr>
          <p:nvPr/>
        </p:nvSpPr>
        <p:spPr bwMode="auto">
          <a:xfrm flipH="1">
            <a:off x="263525" y="1038225"/>
            <a:ext cx="1460500" cy="795337"/>
          </a:xfrm>
          <a:prstGeom prst="leftArrowCallout">
            <a:avLst>
              <a:gd name="adj1" fmla="val 35528"/>
              <a:gd name="adj2" fmla="val 25000"/>
              <a:gd name="adj3" fmla="val 25003"/>
              <a:gd name="adj4" fmla="val 83111"/>
            </a:avLst>
          </a:prstGeom>
          <a:gradFill rotWithShape="0">
            <a:gsLst>
              <a:gs pos="0">
                <a:srgbClr val="BFBFBF"/>
              </a:gs>
              <a:gs pos="80000">
                <a:srgbClr val="D9D9D9"/>
              </a:gs>
              <a:gs pos="100000">
                <a:srgbClr val="D9D9D9"/>
              </a:gs>
            </a:gsLst>
            <a:lin ang="10800000" scaled="1"/>
          </a:gradFill>
          <a:ln w="12700" algn="ctr">
            <a:solidFill>
              <a:srgbClr val="787878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8"/>
              </a:srgbClr>
            </a:outerShdw>
          </a:effectLst>
        </p:spPr>
        <p:txBody>
          <a:bodyPr l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noProof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 pitchFamily="34" charset="0"/>
              </a:rPr>
              <a:t>Trusted Partners and Client Sites</a:t>
            </a:r>
          </a:p>
        </p:txBody>
      </p:sp>
      <p:sp>
        <p:nvSpPr>
          <p:cNvPr id="187" name="TextBox 139"/>
          <p:cNvSpPr txBox="1">
            <a:spLocks noChangeArrowheads="1"/>
          </p:cNvSpPr>
          <p:nvPr/>
        </p:nvSpPr>
        <p:spPr bwMode="auto">
          <a:xfrm>
            <a:off x="3638550" y="1571625"/>
            <a:ext cx="19383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noProof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 pitchFamily="34" charset="0"/>
              </a:rPr>
              <a:t>Constituent Interactions</a:t>
            </a:r>
          </a:p>
        </p:txBody>
      </p:sp>
      <p:sp>
        <p:nvSpPr>
          <p:cNvPr id="188" name="Rounded Rectangle 129"/>
          <p:cNvSpPr/>
          <p:nvPr/>
        </p:nvSpPr>
        <p:spPr bwMode="auto">
          <a:xfrm>
            <a:off x="3722688" y="3171825"/>
            <a:ext cx="1828800" cy="363537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</a:rPr>
              <a:t>Responsive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89" name="Rounded Rectangle 128"/>
          <p:cNvSpPr/>
          <p:nvPr/>
        </p:nvSpPr>
        <p:spPr bwMode="auto">
          <a:xfrm>
            <a:off x="1857375" y="3173412"/>
            <a:ext cx="1828800" cy="361950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Portal Server</a:t>
            </a:r>
          </a:p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90" name="Rounded Rectangle 130"/>
          <p:cNvSpPr/>
          <p:nvPr/>
        </p:nvSpPr>
        <p:spPr bwMode="auto">
          <a:xfrm>
            <a:off x="5589588" y="3173412"/>
            <a:ext cx="1828800" cy="361950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Web Content Management</a:t>
            </a:r>
            <a:b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</a:b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91" name="Line 74"/>
          <p:cNvSpPr>
            <a:spLocks noChangeShapeType="1"/>
          </p:cNvSpPr>
          <p:nvPr/>
        </p:nvSpPr>
        <p:spPr bwMode="auto">
          <a:xfrm>
            <a:off x="1857375" y="3359150"/>
            <a:ext cx="1828800" cy="0"/>
          </a:xfrm>
          <a:prstGeom prst="line">
            <a:avLst/>
          </a:prstGeom>
          <a:noFill/>
          <a:ln w="9525">
            <a:solidFill>
              <a:srgbClr val="B0C8C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2" name="Line 75"/>
          <p:cNvSpPr>
            <a:spLocks noChangeShapeType="1"/>
          </p:cNvSpPr>
          <p:nvPr/>
        </p:nvSpPr>
        <p:spPr bwMode="auto">
          <a:xfrm>
            <a:off x="3724275" y="3359150"/>
            <a:ext cx="1828800" cy="0"/>
          </a:xfrm>
          <a:prstGeom prst="line">
            <a:avLst/>
          </a:prstGeom>
          <a:noFill/>
          <a:ln w="9525">
            <a:solidFill>
              <a:srgbClr val="B0C8C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3" name="Line 76"/>
          <p:cNvSpPr>
            <a:spLocks noChangeShapeType="1"/>
          </p:cNvSpPr>
          <p:nvPr/>
        </p:nvSpPr>
        <p:spPr bwMode="auto">
          <a:xfrm>
            <a:off x="5591175" y="3359150"/>
            <a:ext cx="1828800" cy="0"/>
          </a:xfrm>
          <a:prstGeom prst="line">
            <a:avLst/>
          </a:prstGeom>
          <a:noFill/>
          <a:ln w="9525">
            <a:solidFill>
              <a:srgbClr val="B0C8C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4" name="Text Box 77"/>
          <p:cNvSpPr txBox="1">
            <a:spLocks noChangeArrowheads="1"/>
          </p:cNvSpPr>
          <p:nvPr/>
        </p:nvSpPr>
        <p:spPr bwMode="auto">
          <a:xfrm>
            <a:off x="2006600" y="3316287"/>
            <a:ext cx="1503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[JSR Standard Portlets]</a:t>
            </a:r>
          </a:p>
        </p:txBody>
      </p:sp>
      <p:sp>
        <p:nvSpPr>
          <p:cNvPr id="195" name="Text Box 78"/>
          <p:cNvSpPr txBox="1">
            <a:spLocks noChangeArrowheads="1"/>
          </p:cNvSpPr>
          <p:nvPr/>
        </p:nvSpPr>
        <p:spPr bwMode="auto">
          <a:xfrm>
            <a:off x="3708400" y="3316287"/>
            <a:ext cx="188865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[Custom CSS for Web/Mobile]</a:t>
            </a:r>
            <a:endParaRPr kumimoji="0" lang="en-US" altLang="en-US" sz="10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96" name="Text Box 79"/>
          <p:cNvSpPr txBox="1">
            <a:spLocks noChangeArrowheads="1"/>
          </p:cNvSpPr>
          <p:nvPr/>
        </p:nvSpPr>
        <p:spPr bwMode="auto">
          <a:xfrm>
            <a:off x="5702300" y="3316287"/>
            <a:ext cx="1565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[Authoring &amp; Publication]</a:t>
            </a:r>
          </a:p>
        </p:txBody>
      </p:sp>
      <p:sp>
        <p:nvSpPr>
          <p:cNvPr id="197" name="Rectangle 131"/>
          <p:cNvSpPr/>
          <p:nvPr/>
        </p:nvSpPr>
        <p:spPr bwMode="auto">
          <a:xfrm>
            <a:off x="7577138" y="2541587"/>
            <a:ext cx="1355725" cy="3105150"/>
          </a:xfrm>
          <a:prstGeom prst="rect">
            <a:avLst/>
          </a:prstGeom>
          <a:gradFill flip="none" rotWithShape="1">
            <a:gsLst>
              <a:gs pos="43000">
                <a:srgbClr val="92B3AB">
                  <a:lumMod val="40000"/>
                  <a:lumOff val="60000"/>
                </a:srgbClr>
              </a:gs>
              <a:gs pos="80000">
                <a:srgbClr val="FFFFFF">
                  <a:lumMod val="95000"/>
                </a:srgbClr>
              </a:gs>
            </a:gsLst>
            <a:lin ang="10800000" scaled="1"/>
            <a:tileRect/>
          </a:gradFill>
          <a:ln w="12700" algn="ctr">
            <a:solidFill>
              <a:srgbClr val="787878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 pitchFamily="34" charset="0"/>
              </a:rPr>
              <a:t>Security</a:t>
            </a:r>
            <a:b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 pitchFamily="34" charset="0"/>
              </a:rPr>
            </a:b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 pitchFamily="34" charset="0"/>
              </a:rPr>
              <a:t>Services</a:t>
            </a:r>
          </a:p>
        </p:txBody>
      </p:sp>
      <p:sp>
        <p:nvSpPr>
          <p:cNvPr id="198" name="Rectangle 131"/>
          <p:cNvSpPr/>
          <p:nvPr/>
        </p:nvSpPr>
        <p:spPr bwMode="auto">
          <a:xfrm>
            <a:off x="263525" y="2551112"/>
            <a:ext cx="1406525" cy="3105150"/>
          </a:xfrm>
          <a:prstGeom prst="rect">
            <a:avLst/>
          </a:prstGeom>
          <a:gradFill flip="none" rotWithShape="1">
            <a:gsLst>
              <a:gs pos="43000">
                <a:srgbClr val="92B3AB">
                  <a:lumMod val="40000"/>
                  <a:lumOff val="60000"/>
                </a:srgbClr>
              </a:gs>
              <a:gs pos="80000">
                <a:srgbClr val="FFFFFF">
                  <a:lumMod val="95000"/>
                </a:srgbClr>
              </a:gs>
            </a:gsLst>
            <a:lin ang="10800000" scaled="1"/>
            <a:tileRect/>
          </a:gradFill>
          <a:ln w="12700" algn="ctr">
            <a:solidFill>
              <a:srgbClr val="787878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 pitchFamily="34" charset="0"/>
              </a:rPr>
              <a:t>Availability &amp;</a:t>
            </a:r>
            <a:b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 pitchFamily="34" charset="0"/>
              </a:rPr>
            </a:b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 pitchFamily="34" charset="0"/>
              </a:rPr>
              <a:t>Performance</a:t>
            </a:r>
            <a:b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 pitchFamily="34" charset="0"/>
              </a:rPr>
            </a:b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 pitchFamily="34" charset="0"/>
              </a:rPr>
              <a:t>Services</a:t>
            </a:r>
          </a:p>
        </p:txBody>
      </p:sp>
      <p:sp>
        <p:nvSpPr>
          <p:cNvPr id="199" name="Rounded Rectangle 128"/>
          <p:cNvSpPr>
            <a:spLocks noChangeArrowheads="1"/>
          </p:cNvSpPr>
          <p:nvPr/>
        </p:nvSpPr>
        <p:spPr bwMode="auto">
          <a:xfrm>
            <a:off x="395288" y="3525837"/>
            <a:ext cx="1206500" cy="48418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algn="ctr">
            <a:solidFill>
              <a:srgbClr val="BED1CD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Cache</a:t>
            </a:r>
            <a:endParaRPr kumimoji="0" lang="en-US" alt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00" name="Line 94"/>
          <p:cNvSpPr>
            <a:spLocks noChangeShapeType="1"/>
          </p:cNvSpPr>
          <p:nvPr/>
        </p:nvSpPr>
        <p:spPr bwMode="auto">
          <a:xfrm>
            <a:off x="395288" y="3711575"/>
            <a:ext cx="1212850" cy="0"/>
          </a:xfrm>
          <a:prstGeom prst="line">
            <a:avLst/>
          </a:prstGeom>
          <a:noFill/>
          <a:ln w="9525">
            <a:solidFill>
              <a:srgbClr val="B0C8C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01" name="Text Box 95"/>
          <p:cNvSpPr txBox="1">
            <a:spLocks noChangeArrowheads="1"/>
          </p:cNvSpPr>
          <p:nvPr/>
        </p:nvSpPr>
        <p:spPr bwMode="auto">
          <a:xfrm>
            <a:off x="500219" y="3668712"/>
            <a:ext cx="109998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Distributed</a:t>
            </a:r>
            <a:r>
              <a:rPr kumimoji="0" lang="en-US" altLang="en-US" sz="1000" b="0" i="1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 Data</a:t>
            </a:r>
            <a:br>
              <a:rPr kumimoji="0" lang="en-US" altLang="en-US" sz="1000" b="0" i="1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</a:br>
            <a:r>
              <a:rPr kumimoji="0" lang="en-US" altLang="en-US" sz="1000" b="0" i="1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Grid</a:t>
            </a:r>
            <a:endParaRPr kumimoji="0" lang="en-US" altLang="en-US" sz="10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02" name="Rounded Rectangle 128"/>
          <p:cNvSpPr/>
          <p:nvPr/>
        </p:nvSpPr>
        <p:spPr bwMode="auto">
          <a:xfrm>
            <a:off x="401638" y="4030662"/>
            <a:ext cx="1206500" cy="361950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Virtualization</a:t>
            </a:r>
          </a:p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03" name="Line 97"/>
          <p:cNvSpPr>
            <a:spLocks noChangeShapeType="1"/>
          </p:cNvSpPr>
          <p:nvPr/>
        </p:nvSpPr>
        <p:spPr bwMode="auto">
          <a:xfrm>
            <a:off x="401638" y="4216400"/>
            <a:ext cx="1212850" cy="0"/>
          </a:xfrm>
          <a:prstGeom prst="line">
            <a:avLst/>
          </a:prstGeom>
          <a:noFill/>
          <a:ln w="9525">
            <a:solidFill>
              <a:srgbClr val="B0C8C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04" name="Text Box 98"/>
          <p:cNvSpPr txBox="1">
            <a:spLocks noChangeArrowheads="1"/>
          </p:cNvSpPr>
          <p:nvPr/>
        </p:nvSpPr>
        <p:spPr bwMode="auto">
          <a:xfrm>
            <a:off x="533400" y="4173537"/>
            <a:ext cx="86113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Hypervisors</a:t>
            </a:r>
            <a:endParaRPr kumimoji="0" lang="en-US" altLang="en-US" sz="10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05" name="Rounded Rectangle 128"/>
          <p:cNvSpPr>
            <a:spLocks noChangeArrowheads="1"/>
          </p:cNvSpPr>
          <p:nvPr/>
        </p:nvSpPr>
        <p:spPr bwMode="auto">
          <a:xfrm>
            <a:off x="407988" y="4418012"/>
            <a:ext cx="1206500" cy="6794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algn="ctr">
            <a:solidFill>
              <a:srgbClr val="BED1CD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SOA Endpoint</a:t>
            </a:r>
            <a:br>
              <a:rPr kumimoji="0" lang="en-US" alt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</a:br>
            <a:r>
              <a:rPr kumimoji="0" lang="en-US" alt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Virtualization</a:t>
            </a:r>
          </a:p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06" name="Line 100"/>
          <p:cNvSpPr>
            <a:spLocks noChangeShapeType="1"/>
          </p:cNvSpPr>
          <p:nvPr/>
        </p:nvSpPr>
        <p:spPr bwMode="auto">
          <a:xfrm>
            <a:off x="407988" y="4749800"/>
            <a:ext cx="1212850" cy="0"/>
          </a:xfrm>
          <a:prstGeom prst="line">
            <a:avLst/>
          </a:prstGeom>
          <a:noFill/>
          <a:ln w="9525">
            <a:solidFill>
              <a:srgbClr val="B0C8C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07" name="Text Box 101"/>
          <p:cNvSpPr txBox="1">
            <a:spLocks noChangeArrowheads="1"/>
          </p:cNvSpPr>
          <p:nvPr/>
        </p:nvSpPr>
        <p:spPr bwMode="auto">
          <a:xfrm>
            <a:off x="428084" y="4746466"/>
            <a:ext cx="117211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b="0" i="1" kern="0" dirty="0" smtClean="0">
                <a:solidFill>
                  <a:srgbClr val="000000"/>
                </a:solidFill>
              </a:rPr>
              <a:t>Discover, Govern</a:t>
            </a:r>
            <a:endParaRPr kumimoji="0" lang="en-US" altLang="en-US" sz="10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08" name="Rounded Rectangle 128"/>
          <p:cNvSpPr>
            <a:spLocks noChangeArrowheads="1"/>
          </p:cNvSpPr>
          <p:nvPr/>
        </p:nvSpPr>
        <p:spPr bwMode="auto">
          <a:xfrm>
            <a:off x="414338" y="5122862"/>
            <a:ext cx="1206500" cy="457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algn="ctr">
            <a:solidFill>
              <a:srgbClr val="BED1CD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App Server Clusters</a:t>
            </a:r>
          </a:p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09" name="Line 103"/>
          <p:cNvSpPr>
            <a:spLocks noChangeShapeType="1"/>
          </p:cNvSpPr>
          <p:nvPr/>
        </p:nvSpPr>
        <p:spPr bwMode="auto">
          <a:xfrm>
            <a:off x="414338" y="5410200"/>
            <a:ext cx="1212850" cy="0"/>
          </a:xfrm>
          <a:prstGeom prst="line">
            <a:avLst/>
          </a:prstGeom>
          <a:noFill/>
          <a:ln w="9525">
            <a:solidFill>
              <a:srgbClr val="B0C8C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0" name="Text Box 104"/>
          <p:cNvSpPr txBox="1">
            <a:spLocks noChangeArrowheads="1"/>
          </p:cNvSpPr>
          <p:nvPr/>
        </p:nvSpPr>
        <p:spPr bwMode="auto">
          <a:xfrm>
            <a:off x="729964" y="5367337"/>
            <a:ext cx="48923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J2EE</a:t>
            </a:r>
            <a:endParaRPr kumimoji="0" lang="en-US" altLang="en-US" sz="10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11" name="Rounded Rectangle 128"/>
          <p:cNvSpPr>
            <a:spLocks noChangeArrowheads="1"/>
          </p:cNvSpPr>
          <p:nvPr/>
        </p:nvSpPr>
        <p:spPr bwMode="auto">
          <a:xfrm>
            <a:off x="7646988" y="2979737"/>
            <a:ext cx="1206500" cy="7556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algn="ctr">
            <a:solidFill>
              <a:srgbClr val="BED1CD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Authentication,</a:t>
            </a:r>
            <a:br>
              <a:rPr kumimoji="0" lang="en-US" alt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</a:br>
            <a:r>
              <a:rPr kumimoji="0" lang="en-US" alt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Authorization &amp; SSO</a:t>
            </a:r>
          </a:p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12" name="Line 106"/>
          <p:cNvSpPr>
            <a:spLocks noChangeShapeType="1"/>
          </p:cNvSpPr>
          <p:nvPr/>
        </p:nvSpPr>
        <p:spPr bwMode="auto">
          <a:xfrm>
            <a:off x="7646988" y="3425825"/>
            <a:ext cx="1212850" cy="0"/>
          </a:xfrm>
          <a:prstGeom prst="line">
            <a:avLst/>
          </a:prstGeom>
          <a:noFill/>
          <a:ln w="9525">
            <a:solidFill>
              <a:srgbClr val="B0C8C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3" name="Text Box 107"/>
          <p:cNvSpPr txBox="1">
            <a:spLocks noChangeArrowheads="1"/>
          </p:cNvSpPr>
          <p:nvPr/>
        </p:nvSpPr>
        <p:spPr bwMode="auto">
          <a:xfrm>
            <a:off x="7804827" y="3414712"/>
            <a:ext cx="8819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HTTP Proxy</a:t>
            </a:r>
            <a:endParaRPr kumimoji="0" lang="en-US" altLang="en-US" sz="10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14" name="Rounded Rectangle 128"/>
          <p:cNvSpPr>
            <a:spLocks noChangeArrowheads="1"/>
          </p:cNvSpPr>
          <p:nvPr/>
        </p:nvSpPr>
        <p:spPr bwMode="auto">
          <a:xfrm>
            <a:off x="7646988" y="3789362"/>
            <a:ext cx="1206500" cy="4127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algn="ctr">
            <a:solidFill>
              <a:srgbClr val="BED1CD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Federation</a:t>
            </a:r>
          </a:p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15" name="Line 109"/>
          <p:cNvSpPr>
            <a:spLocks noChangeShapeType="1"/>
          </p:cNvSpPr>
          <p:nvPr/>
        </p:nvSpPr>
        <p:spPr bwMode="auto">
          <a:xfrm>
            <a:off x="7646988" y="3987800"/>
            <a:ext cx="1212850" cy="0"/>
          </a:xfrm>
          <a:prstGeom prst="line">
            <a:avLst/>
          </a:prstGeom>
          <a:noFill/>
          <a:ln w="9525">
            <a:solidFill>
              <a:srgbClr val="B0C8C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6" name="Text Box 110"/>
          <p:cNvSpPr txBox="1">
            <a:spLocks noChangeArrowheads="1"/>
          </p:cNvSpPr>
          <p:nvPr/>
        </p:nvSpPr>
        <p:spPr bwMode="auto">
          <a:xfrm>
            <a:off x="8001882" y="3948112"/>
            <a:ext cx="5325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SAML</a:t>
            </a:r>
            <a:endParaRPr kumimoji="0" lang="en-US" altLang="en-US" sz="10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17" name="Rounded Rectangle 128"/>
          <p:cNvSpPr>
            <a:spLocks noChangeArrowheads="1"/>
          </p:cNvSpPr>
          <p:nvPr/>
        </p:nvSpPr>
        <p:spPr bwMode="auto">
          <a:xfrm>
            <a:off x="7656513" y="4246562"/>
            <a:ext cx="1206500" cy="812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algn="ctr">
            <a:solidFill>
              <a:srgbClr val="BED1CD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Fine-Grained Externalized Access Control</a:t>
            </a:r>
          </a:p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18" name="Line 112"/>
          <p:cNvSpPr>
            <a:spLocks noChangeShapeType="1"/>
          </p:cNvSpPr>
          <p:nvPr/>
        </p:nvSpPr>
        <p:spPr bwMode="auto">
          <a:xfrm>
            <a:off x="7656513" y="4711700"/>
            <a:ext cx="1212850" cy="0"/>
          </a:xfrm>
          <a:prstGeom prst="line">
            <a:avLst/>
          </a:prstGeom>
          <a:noFill/>
          <a:ln w="9525">
            <a:solidFill>
              <a:srgbClr val="B0C8C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9" name="Text Box 113"/>
          <p:cNvSpPr txBox="1">
            <a:spLocks noChangeArrowheads="1"/>
          </p:cNvSpPr>
          <p:nvPr/>
        </p:nvSpPr>
        <p:spPr bwMode="auto">
          <a:xfrm>
            <a:off x="7696200" y="4681537"/>
            <a:ext cx="10727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b="0" i="1" kern="0" dirty="0" smtClean="0">
                <a:solidFill>
                  <a:srgbClr val="000000"/>
                </a:solidFill>
              </a:rPr>
              <a:t>Runtime </a:t>
            </a:r>
            <a:r>
              <a:rPr kumimoji="0" lang="en-US" altLang="en-US" sz="1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Policy </a:t>
            </a:r>
            <a:br>
              <a:rPr kumimoji="0" lang="en-US" altLang="en-US" sz="1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</a:br>
            <a:r>
              <a:rPr kumimoji="0" lang="en-US" altLang="en-US" sz="1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Enforcement</a:t>
            </a:r>
            <a:endParaRPr kumimoji="0" lang="en-US" altLang="en-US" sz="10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20" name="Rounded Rectangle 128"/>
          <p:cNvSpPr>
            <a:spLocks noChangeArrowheads="1"/>
          </p:cNvSpPr>
          <p:nvPr/>
        </p:nvSpPr>
        <p:spPr bwMode="auto">
          <a:xfrm>
            <a:off x="7646988" y="5132387"/>
            <a:ext cx="1206500" cy="4127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algn="ctr">
            <a:solidFill>
              <a:srgbClr val="BED1CD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XML Gateway</a:t>
            </a:r>
          </a:p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21" name="Line 115"/>
          <p:cNvSpPr>
            <a:spLocks noChangeShapeType="1"/>
          </p:cNvSpPr>
          <p:nvPr/>
        </p:nvSpPr>
        <p:spPr bwMode="auto">
          <a:xfrm>
            <a:off x="7646988" y="5330825"/>
            <a:ext cx="1212850" cy="0"/>
          </a:xfrm>
          <a:prstGeom prst="line">
            <a:avLst/>
          </a:prstGeom>
          <a:noFill/>
          <a:ln w="9525">
            <a:solidFill>
              <a:srgbClr val="B0C8C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2" name="Text Box 116"/>
          <p:cNvSpPr txBox="1">
            <a:spLocks noChangeArrowheads="1"/>
          </p:cNvSpPr>
          <p:nvPr/>
        </p:nvSpPr>
        <p:spPr bwMode="auto">
          <a:xfrm>
            <a:off x="7713457" y="5291137"/>
            <a:ext cx="97334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b="0" i="1" kern="0" noProof="0" dirty="0" smtClean="0">
                <a:solidFill>
                  <a:srgbClr val="000000"/>
                </a:solidFill>
              </a:rPr>
              <a:t>Web Services</a:t>
            </a:r>
            <a:endParaRPr kumimoji="0" lang="en-US" altLang="en-US" sz="10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23" name="TextBox 139"/>
          <p:cNvSpPr txBox="1">
            <a:spLocks noChangeArrowheads="1"/>
          </p:cNvSpPr>
          <p:nvPr/>
        </p:nvSpPr>
        <p:spPr bwMode="auto">
          <a:xfrm>
            <a:off x="7234238" y="804862"/>
            <a:ext cx="19478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noProof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 pitchFamily="34" charset="0"/>
              </a:rPr>
              <a:t>Technology Interactions</a:t>
            </a:r>
          </a:p>
        </p:txBody>
      </p:sp>
      <p:sp>
        <p:nvSpPr>
          <p:cNvPr id="224" name="TextBox 49"/>
          <p:cNvSpPr txBox="1">
            <a:spLocks noChangeArrowheads="1"/>
          </p:cNvSpPr>
          <p:nvPr/>
        </p:nvSpPr>
        <p:spPr bwMode="auto">
          <a:xfrm>
            <a:off x="6378575" y="4052887"/>
            <a:ext cx="11715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blog, wiki, forums.</a:t>
            </a:r>
          </a:p>
        </p:txBody>
      </p:sp>
      <p:sp>
        <p:nvSpPr>
          <p:cNvPr id="225" name="Rounded Rectangle 119"/>
          <p:cNvSpPr/>
          <p:nvPr/>
        </p:nvSpPr>
        <p:spPr bwMode="auto">
          <a:xfrm>
            <a:off x="6381750" y="4268787"/>
            <a:ext cx="1050925" cy="236538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Collaboration</a:t>
            </a:r>
          </a:p>
        </p:txBody>
      </p:sp>
      <p:sp>
        <p:nvSpPr>
          <p:cNvPr id="226" name="Rounded Rectangle 119"/>
          <p:cNvSpPr/>
          <p:nvPr/>
        </p:nvSpPr>
        <p:spPr bwMode="auto">
          <a:xfrm>
            <a:off x="1843088" y="4075112"/>
            <a:ext cx="1050925" cy="444500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SSO: Registration &amp; Delegation</a:t>
            </a:r>
          </a:p>
        </p:txBody>
      </p:sp>
      <p:sp>
        <p:nvSpPr>
          <p:cNvPr id="227" name="Rectangle 126"/>
          <p:cNvSpPr>
            <a:spLocks noChangeArrowheads="1"/>
          </p:cNvSpPr>
          <p:nvPr/>
        </p:nvSpPr>
        <p:spPr bwMode="auto">
          <a:xfrm>
            <a:off x="4346575" y="5726112"/>
            <a:ext cx="4554538" cy="901700"/>
          </a:xfrm>
          <a:prstGeom prst="rect">
            <a:avLst/>
          </a:prstGeom>
          <a:gradFill rotWithShape="1">
            <a:gsLst>
              <a:gs pos="0">
                <a:srgbClr val="649085"/>
              </a:gs>
              <a:gs pos="100000">
                <a:srgbClr val="ACC4BF"/>
              </a:gs>
            </a:gsLst>
            <a:lin ang="0" scaled="1"/>
          </a:gradFill>
          <a:ln w="12700" algn="ctr">
            <a:solidFill>
              <a:srgbClr val="787878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8"/>
              </a:srgbClr>
            </a:outerShdw>
          </a:effectLst>
        </p:spPr>
        <p:txBody>
          <a:bodyPr l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Enterprise Data</a:t>
            </a:r>
          </a:p>
        </p:txBody>
      </p:sp>
      <p:sp>
        <p:nvSpPr>
          <p:cNvPr id="228" name="Rectangle 154"/>
          <p:cNvSpPr/>
          <p:nvPr/>
        </p:nvSpPr>
        <p:spPr bwMode="auto">
          <a:xfrm>
            <a:off x="260350" y="5727700"/>
            <a:ext cx="3403600" cy="901700"/>
          </a:xfrm>
          <a:prstGeom prst="rect">
            <a:avLst/>
          </a:prstGeom>
          <a:gradFill flip="none" rotWithShape="1">
            <a:gsLst>
              <a:gs pos="66000">
                <a:srgbClr val="92B3AB">
                  <a:lumMod val="75000"/>
                </a:srgbClr>
              </a:gs>
              <a:gs pos="80000">
                <a:srgbClr val="ACC4BF"/>
              </a:gs>
            </a:gsLst>
            <a:lin ang="10800000" scaled="1"/>
            <a:tileRect/>
          </a:gradFill>
          <a:ln w="12700" algn="ctr">
            <a:solidFill>
              <a:srgbClr val="787878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Portal Data</a:t>
            </a:r>
          </a:p>
        </p:txBody>
      </p:sp>
      <p:grpSp>
        <p:nvGrpSpPr>
          <p:cNvPr id="229" name="Group 52"/>
          <p:cNvGrpSpPr>
            <a:grpSpLocks/>
          </p:cNvGrpSpPr>
          <p:nvPr/>
        </p:nvGrpSpPr>
        <p:grpSpPr bwMode="auto">
          <a:xfrm>
            <a:off x="4473575" y="6034087"/>
            <a:ext cx="1049338" cy="550863"/>
            <a:chOff x="1970088" y="5591175"/>
            <a:chExt cx="1049337" cy="551780"/>
          </a:xfrm>
        </p:grpSpPr>
        <p:sp>
          <p:nvSpPr>
            <p:cNvPr id="230" name="Flowchart: Magnetic Disk 227"/>
            <p:cNvSpPr>
              <a:spLocks noChangeArrowheads="1"/>
            </p:cNvSpPr>
            <p:nvPr/>
          </p:nvSpPr>
          <p:spPr bwMode="auto">
            <a:xfrm>
              <a:off x="2120900" y="5591175"/>
              <a:ext cx="298450" cy="304800"/>
            </a:xfrm>
            <a:prstGeom prst="flowChartMagneticDisk">
              <a:avLst/>
            </a:prstGeom>
            <a:solidFill>
              <a:srgbClr val="FFFFFF"/>
            </a:solidFill>
            <a:ln w="12700" algn="ctr">
              <a:solidFill>
                <a:srgbClr val="6AA395"/>
              </a:solidFill>
              <a:round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231" name="Flowchart: Magnetic Disk 227"/>
            <p:cNvSpPr>
              <a:spLocks noChangeArrowheads="1"/>
            </p:cNvSpPr>
            <p:nvPr/>
          </p:nvSpPr>
          <p:spPr bwMode="auto">
            <a:xfrm>
              <a:off x="2563813" y="5591175"/>
              <a:ext cx="298450" cy="304800"/>
            </a:xfrm>
            <a:prstGeom prst="flowChartMagneticDisk">
              <a:avLst/>
            </a:prstGeom>
            <a:solidFill>
              <a:srgbClr val="FFFFFF"/>
            </a:solidFill>
            <a:ln w="12700" algn="ctr">
              <a:solidFill>
                <a:srgbClr val="6AA395"/>
              </a:solidFill>
              <a:round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232" name="TextBox 97"/>
            <p:cNvSpPr txBox="1">
              <a:spLocks noChangeArrowheads="1"/>
            </p:cNvSpPr>
            <p:nvPr/>
          </p:nvSpPr>
          <p:spPr bwMode="auto">
            <a:xfrm>
              <a:off x="1970088" y="6004234"/>
              <a:ext cx="1049337" cy="138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Books of Record</a:t>
              </a:r>
            </a:p>
          </p:txBody>
        </p:sp>
        <p:sp>
          <p:nvSpPr>
            <p:cNvPr id="233" name="Flowchart: Magnetic Disk 227"/>
            <p:cNvSpPr>
              <a:spLocks noChangeArrowheads="1"/>
            </p:cNvSpPr>
            <p:nvPr/>
          </p:nvSpPr>
          <p:spPr bwMode="auto">
            <a:xfrm>
              <a:off x="2341563" y="5691188"/>
              <a:ext cx="298450" cy="304800"/>
            </a:xfrm>
            <a:prstGeom prst="flowChartMagneticDisk">
              <a:avLst/>
            </a:prstGeom>
            <a:solidFill>
              <a:srgbClr val="FFFFFF"/>
            </a:solidFill>
            <a:ln w="12700" algn="ctr">
              <a:solidFill>
                <a:srgbClr val="6AA395"/>
              </a:solidFill>
              <a:round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grpSp>
        <p:nvGrpSpPr>
          <p:cNvPr id="234" name="Group 49"/>
          <p:cNvGrpSpPr>
            <a:grpSpLocks/>
          </p:cNvGrpSpPr>
          <p:nvPr/>
        </p:nvGrpSpPr>
        <p:grpSpPr bwMode="auto">
          <a:xfrm>
            <a:off x="6148388" y="6080125"/>
            <a:ext cx="1171575" cy="542925"/>
            <a:chOff x="5624512" y="5635625"/>
            <a:chExt cx="1170917" cy="542750"/>
          </a:xfrm>
        </p:grpSpPr>
        <p:sp>
          <p:nvSpPr>
            <p:cNvPr id="235" name="Flowchart: Magnetic Disk 225"/>
            <p:cNvSpPr>
              <a:spLocks noChangeArrowheads="1"/>
            </p:cNvSpPr>
            <p:nvPr/>
          </p:nvSpPr>
          <p:spPr bwMode="auto">
            <a:xfrm>
              <a:off x="6061539" y="5635625"/>
              <a:ext cx="296863" cy="304800"/>
            </a:xfrm>
            <a:prstGeom prst="flowChartMagneticDisk">
              <a:avLst/>
            </a:prstGeom>
            <a:solidFill>
              <a:srgbClr val="FFFFFF"/>
            </a:solidFill>
            <a:ln w="12700" algn="ctr">
              <a:solidFill>
                <a:srgbClr val="6AA395"/>
              </a:solidFill>
              <a:round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236" name="TextBox 94"/>
            <p:cNvSpPr txBox="1">
              <a:spLocks noChangeArrowheads="1"/>
            </p:cNvSpPr>
            <p:nvPr/>
          </p:nvSpPr>
          <p:spPr bwMode="auto">
            <a:xfrm>
              <a:off x="5624512" y="5970897"/>
              <a:ext cx="1170917" cy="207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Info Factory</a:t>
              </a:r>
            </a:p>
          </p:txBody>
        </p:sp>
      </p:grpSp>
      <p:grpSp>
        <p:nvGrpSpPr>
          <p:cNvPr id="237" name="Group 51"/>
          <p:cNvGrpSpPr>
            <a:grpSpLocks/>
          </p:cNvGrpSpPr>
          <p:nvPr/>
        </p:nvGrpSpPr>
        <p:grpSpPr bwMode="auto">
          <a:xfrm>
            <a:off x="5518150" y="6043612"/>
            <a:ext cx="854075" cy="515938"/>
            <a:chOff x="3844925" y="5635625"/>
            <a:chExt cx="854075" cy="515676"/>
          </a:xfrm>
        </p:grpSpPr>
        <p:sp>
          <p:nvSpPr>
            <p:cNvPr id="238" name="Flowchart: Magnetic Disk 222"/>
            <p:cNvSpPr>
              <a:spLocks noChangeArrowheads="1"/>
            </p:cNvSpPr>
            <p:nvPr/>
          </p:nvSpPr>
          <p:spPr bwMode="auto">
            <a:xfrm>
              <a:off x="4125913" y="5635625"/>
              <a:ext cx="298450" cy="304800"/>
            </a:xfrm>
            <a:prstGeom prst="flowChartMagneticDisk">
              <a:avLst/>
            </a:prstGeom>
            <a:solidFill>
              <a:srgbClr val="FFFFFF"/>
            </a:solidFill>
            <a:ln w="12700" algn="ctr">
              <a:solidFill>
                <a:srgbClr val="6AA395"/>
              </a:solidFill>
              <a:round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239" name="TextBox 91"/>
            <p:cNvSpPr txBox="1">
              <a:spLocks noChangeArrowheads="1"/>
            </p:cNvSpPr>
            <p:nvPr/>
          </p:nvSpPr>
          <p:spPr bwMode="auto">
            <a:xfrm>
              <a:off x="3844925" y="5994046"/>
              <a:ext cx="854075" cy="157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Transaction Stores</a:t>
              </a:r>
            </a:p>
          </p:txBody>
        </p:sp>
      </p:grpSp>
      <p:grpSp>
        <p:nvGrpSpPr>
          <p:cNvPr id="240" name="Group 51"/>
          <p:cNvGrpSpPr>
            <a:grpSpLocks/>
          </p:cNvGrpSpPr>
          <p:nvPr/>
        </p:nvGrpSpPr>
        <p:grpSpPr bwMode="auto">
          <a:xfrm>
            <a:off x="1401763" y="6040437"/>
            <a:ext cx="854075" cy="515938"/>
            <a:chOff x="3844925" y="5635625"/>
            <a:chExt cx="854075" cy="515676"/>
          </a:xfrm>
        </p:grpSpPr>
        <p:sp>
          <p:nvSpPr>
            <p:cNvPr id="241" name="Flowchart: Magnetic Disk 222"/>
            <p:cNvSpPr>
              <a:spLocks noChangeArrowheads="1"/>
            </p:cNvSpPr>
            <p:nvPr/>
          </p:nvSpPr>
          <p:spPr bwMode="auto">
            <a:xfrm>
              <a:off x="4125913" y="5635625"/>
              <a:ext cx="298450" cy="304800"/>
            </a:xfrm>
            <a:prstGeom prst="flowChartMagneticDisk">
              <a:avLst/>
            </a:prstGeom>
            <a:solidFill>
              <a:srgbClr val="FFFFFF"/>
            </a:solidFill>
            <a:ln w="12700" algn="ctr">
              <a:solidFill>
                <a:srgbClr val="6AA395"/>
              </a:solidFill>
              <a:round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242" name="TextBox 91"/>
            <p:cNvSpPr txBox="1">
              <a:spLocks noChangeArrowheads="1"/>
            </p:cNvSpPr>
            <p:nvPr/>
          </p:nvSpPr>
          <p:spPr bwMode="auto">
            <a:xfrm>
              <a:off x="3844925" y="5994046"/>
              <a:ext cx="854075" cy="157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Portal</a:t>
              </a:r>
            </a:p>
            <a:p>
              <a:pPr marL="0" marR="0" lvl="0" indent="0" algn="ctr" defTabSz="9144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Repositories</a:t>
              </a:r>
            </a:p>
          </p:txBody>
        </p:sp>
      </p:grpSp>
      <p:sp>
        <p:nvSpPr>
          <p:cNvPr id="243" name="Flowchart: Magnetic Disk 222"/>
          <p:cNvSpPr>
            <a:spLocks noChangeArrowheads="1"/>
          </p:cNvSpPr>
          <p:nvPr/>
        </p:nvSpPr>
        <p:spPr bwMode="auto">
          <a:xfrm>
            <a:off x="2889250" y="6062662"/>
            <a:ext cx="298450" cy="304800"/>
          </a:xfrm>
          <a:prstGeom prst="flowChartMagneticDisk">
            <a:avLst/>
          </a:prstGeom>
          <a:solidFill>
            <a:srgbClr val="FFFFFF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44" name="TextBox 91"/>
          <p:cNvSpPr txBox="1">
            <a:spLocks noChangeArrowheads="1"/>
          </p:cNvSpPr>
          <p:nvPr/>
        </p:nvSpPr>
        <p:spPr bwMode="auto">
          <a:xfrm>
            <a:off x="2486025" y="6421437"/>
            <a:ext cx="10763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MDM Hubs &amp;</a:t>
            </a:r>
          </a:p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Indexes (Cache)</a:t>
            </a:r>
          </a:p>
        </p:txBody>
      </p:sp>
      <p:grpSp>
        <p:nvGrpSpPr>
          <p:cNvPr id="245" name="Group 111"/>
          <p:cNvGrpSpPr>
            <a:grpSpLocks/>
          </p:cNvGrpSpPr>
          <p:nvPr/>
        </p:nvGrpSpPr>
        <p:grpSpPr bwMode="auto">
          <a:xfrm>
            <a:off x="7483475" y="5922962"/>
            <a:ext cx="1506538" cy="636588"/>
            <a:chOff x="216" y="3545"/>
            <a:chExt cx="949" cy="401"/>
          </a:xfrm>
        </p:grpSpPr>
        <p:sp>
          <p:nvSpPr>
            <p:cNvPr id="246" name="Flowchart: Magnetic Disk 227"/>
            <p:cNvSpPr>
              <a:spLocks noChangeArrowheads="1"/>
            </p:cNvSpPr>
            <p:nvPr/>
          </p:nvSpPr>
          <p:spPr bwMode="auto">
            <a:xfrm>
              <a:off x="473" y="3545"/>
              <a:ext cx="188" cy="192"/>
            </a:xfrm>
            <a:prstGeom prst="flowChartMagneticDisk">
              <a:avLst/>
            </a:prstGeom>
            <a:solidFill>
              <a:srgbClr val="FFFFFF"/>
            </a:solidFill>
            <a:ln w="12700" algn="ctr">
              <a:solidFill>
                <a:srgbClr val="6AA395"/>
              </a:solidFill>
              <a:round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247" name="Flowchart: Magnetic Disk 227"/>
            <p:cNvSpPr>
              <a:spLocks noChangeArrowheads="1"/>
            </p:cNvSpPr>
            <p:nvPr/>
          </p:nvSpPr>
          <p:spPr bwMode="auto">
            <a:xfrm>
              <a:off x="752" y="3545"/>
              <a:ext cx="188" cy="192"/>
            </a:xfrm>
            <a:prstGeom prst="flowChartMagneticDisk">
              <a:avLst/>
            </a:prstGeom>
            <a:solidFill>
              <a:srgbClr val="FFFFFF"/>
            </a:solidFill>
            <a:ln w="12700" algn="ctr">
              <a:solidFill>
                <a:srgbClr val="6AA395"/>
              </a:solidFill>
              <a:round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248" name="TextBox 97"/>
            <p:cNvSpPr txBox="1">
              <a:spLocks noChangeArrowheads="1"/>
            </p:cNvSpPr>
            <p:nvPr/>
          </p:nvSpPr>
          <p:spPr bwMode="auto">
            <a:xfrm>
              <a:off x="216" y="3842"/>
              <a:ext cx="949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LDAP Security Stores (Internal/External)</a:t>
              </a:r>
            </a:p>
          </p:txBody>
        </p:sp>
        <p:sp>
          <p:nvSpPr>
            <p:cNvPr id="249" name="Flowchart: Magnetic Disk 227"/>
            <p:cNvSpPr>
              <a:spLocks noChangeArrowheads="1"/>
            </p:cNvSpPr>
            <p:nvPr/>
          </p:nvSpPr>
          <p:spPr bwMode="auto">
            <a:xfrm>
              <a:off x="612" y="3608"/>
              <a:ext cx="188" cy="192"/>
            </a:xfrm>
            <a:prstGeom prst="flowChartMagneticDisk">
              <a:avLst/>
            </a:prstGeom>
            <a:solidFill>
              <a:srgbClr val="FFFFFF"/>
            </a:solidFill>
            <a:ln w="12700" algn="ctr">
              <a:solidFill>
                <a:srgbClr val="6AA395"/>
              </a:solidFill>
              <a:round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grpSp>
        <p:nvGrpSpPr>
          <p:cNvPr id="250" name="Group 51"/>
          <p:cNvGrpSpPr>
            <a:grpSpLocks/>
          </p:cNvGrpSpPr>
          <p:nvPr/>
        </p:nvGrpSpPr>
        <p:grpSpPr bwMode="auto">
          <a:xfrm>
            <a:off x="282575" y="6032500"/>
            <a:ext cx="854075" cy="515937"/>
            <a:chOff x="3844925" y="5635625"/>
            <a:chExt cx="854075" cy="515676"/>
          </a:xfrm>
        </p:grpSpPr>
        <p:sp>
          <p:nvSpPr>
            <p:cNvPr id="251" name="Flowchart: Magnetic Disk 222"/>
            <p:cNvSpPr>
              <a:spLocks noChangeArrowheads="1"/>
            </p:cNvSpPr>
            <p:nvPr/>
          </p:nvSpPr>
          <p:spPr bwMode="auto">
            <a:xfrm>
              <a:off x="4125913" y="5635625"/>
              <a:ext cx="298450" cy="304800"/>
            </a:xfrm>
            <a:prstGeom prst="flowChartMagneticDisk">
              <a:avLst/>
            </a:prstGeom>
            <a:solidFill>
              <a:srgbClr val="FFFFFF"/>
            </a:solidFill>
            <a:ln w="12700" algn="ctr">
              <a:solidFill>
                <a:srgbClr val="6AA395"/>
              </a:solidFill>
              <a:round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252" name="TextBox 91"/>
            <p:cNvSpPr txBox="1">
              <a:spLocks noChangeArrowheads="1"/>
            </p:cNvSpPr>
            <p:nvPr/>
          </p:nvSpPr>
          <p:spPr bwMode="auto">
            <a:xfrm>
              <a:off x="3844925" y="5994046"/>
              <a:ext cx="854075" cy="157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Data Grid</a:t>
              </a:r>
              <a:br>
                <a:rPr kumimoji="0" lang="en-US" alt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</a:br>
              <a:r>
                <a:rPr kumimoji="0" lang="en-US" alt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Cache</a:t>
              </a:r>
            </a:p>
          </p:txBody>
        </p:sp>
      </p:grpSp>
      <p:sp>
        <p:nvSpPr>
          <p:cNvPr id="253" name="AutoShape 126"/>
          <p:cNvSpPr>
            <a:spLocks noChangeArrowheads="1"/>
          </p:cNvSpPr>
          <p:nvPr/>
        </p:nvSpPr>
        <p:spPr bwMode="auto">
          <a:xfrm>
            <a:off x="3716338" y="5961062"/>
            <a:ext cx="581025" cy="554038"/>
          </a:xfrm>
          <a:prstGeom prst="leftRightArrow">
            <a:avLst>
              <a:gd name="adj1" fmla="val 55296"/>
              <a:gd name="adj2" fmla="val 33865"/>
            </a:avLst>
          </a:prstGeom>
          <a:gradFill flip="none" rotWithShape="1">
            <a:gsLst>
              <a:gs pos="43000">
                <a:srgbClr val="92B3AB">
                  <a:lumMod val="40000"/>
                  <a:lumOff val="60000"/>
                </a:srgbClr>
              </a:gs>
              <a:gs pos="80000">
                <a:srgbClr val="FFFFFF">
                  <a:lumMod val="95000"/>
                </a:srgbClr>
              </a:gs>
            </a:gsLst>
            <a:lin ang="10800000" scaled="1"/>
            <a:tileRect/>
          </a:gradFill>
          <a:ln w="12700" algn="ctr">
            <a:solidFill>
              <a:srgbClr val="787878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 pitchFamily="34" charset="0"/>
              </a:rPr>
              <a:t>ETL</a:t>
            </a:r>
          </a:p>
        </p:txBody>
      </p:sp>
      <p:sp>
        <p:nvSpPr>
          <p:cNvPr id="254" name="Rectangle 253"/>
          <p:cNvSpPr/>
          <p:nvPr/>
        </p:nvSpPr>
        <p:spPr bwMode="auto">
          <a:xfrm>
            <a:off x="1782763" y="4699000"/>
            <a:ext cx="5711825" cy="222250"/>
          </a:xfrm>
          <a:prstGeom prst="rect">
            <a:avLst/>
          </a:prstGeom>
          <a:solidFill>
            <a:srgbClr val="92B3AB">
              <a:lumMod val="50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Integration</a:t>
            </a:r>
          </a:p>
        </p:txBody>
      </p:sp>
      <p:sp>
        <p:nvSpPr>
          <p:cNvPr id="255" name="Rounded Rectangle 119"/>
          <p:cNvSpPr/>
          <p:nvPr/>
        </p:nvSpPr>
        <p:spPr bwMode="auto">
          <a:xfrm>
            <a:off x="1900238" y="4668837"/>
            <a:ext cx="842962" cy="303213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Service Bus</a:t>
            </a:r>
          </a:p>
        </p:txBody>
      </p:sp>
      <p:sp>
        <p:nvSpPr>
          <p:cNvPr id="256" name="Rounded Rectangle 119"/>
          <p:cNvSpPr/>
          <p:nvPr/>
        </p:nvSpPr>
        <p:spPr bwMode="auto">
          <a:xfrm>
            <a:off x="2981325" y="4668837"/>
            <a:ext cx="1035050" cy="303213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Customer Data Integration</a:t>
            </a:r>
          </a:p>
        </p:txBody>
      </p:sp>
      <p:sp>
        <p:nvSpPr>
          <p:cNvPr id="257" name="Rounded Rectangle 119"/>
          <p:cNvSpPr/>
          <p:nvPr/>
        </p:nvSpPr>
        <p:spPr bwMode="auto">
          <a:xfrm>
            <a:off x="5338763" y="4668837"/>
            <a:ext cx="842962" cy="303213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Event Processing</a:t>
            </a:r>
          </a:p>
        </p:txBody>
      </p:sp>
      <p:sp>
        <p:nvSpPr>
          <p:cNvPr id="258" name="Rounded Rectangle 119"/>
          <p:cNvSpPr/>
          <p:nvPr/>
        </p:nvSpPr>
        <p:spPr bwMode="auto">
          <a:xfrm>
            <a:off x="6405563" y="4668837"/>
            <a:ext cx="931862" cy="303213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Process Orchestration</a:t>
            </a:r>
          </a:p>
        </p:txBody>
      </p:sp>
      <p:sp>
        <p:nvSpPr>
          <p:cNvPr id="259" name="Rectangle 258"/>
          <p:cNvSpPr/>
          <p:nvPr/>
        </p:nvSpPr>
        <p:spPr bwMode="auto">
          <a:xfrm>
            <a:off x="1773238" y="1365250"/>
            <a:ext cx="5711825" cy="222250"/>
          </a:xfrm>
          <a:prstGeom prst="rect">
            <a:avLst/>
          </a:prstGeom>
          <a:solidFill>
            <a:srgbClr val="92B3AB">
              <a:lumMod val="50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Channels</a:t>
            </a:r>
          </a:p>
        </p:txBody>
      </p:sp>
      <p:sp>
        <p:nvSpPr>
          <p:cNvPr id="260" name="Rounded Rectangle 119"/>
          <p:cNvSpPr/>
          <p:nvPr/>
        </p:nvSpPr>
        <p:spPr bwMode="auto">
          <a:xfrm>
            <a:off x="1890713" y="1335087"/>
            <a:ext cx="477837" cy="2762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Web</a:t>
            </a:r>
          </a:p>
        </p:txBody>
      </p:sp>
      <p:sp>
        <p:nvSpPr>
          <p:cNvPr id="261" name="Rounded Rectangle 119"/>
          <p:cNvSpPr/>
          <p:nvPr/>
        </p:nvSpPr>
        <p:spPr bwMode="auto">
          <a:xfrm>
            <a:off x="2755900" y="1335087"/>
            <a:ext cx="557213" cy="2762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Mobile</a:t>
            </a:r>
          </a:p>
        </p:txBody>
      </p:sp>
      <p:sp>
        <p:nvSpPr>
          <p:cNvPr id="262" name="Rounded Rectangle 119"/>
          <p:cNvSpPr/>
          <p:nvPr/>
        </p:nvSpPr>
        <p:spPr bwMode="auto">
          <a:xfrm>
            <a:off x="3395663" y="1335087"/>
            <a:ext cx="628650" cy="2762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Call</a:t>
            </a:r>
          </a:p>
        </p:txBody>
      </p:sp>
      <p:sp>
        <p:nvSpPr>
          <p:cNvPr id="263" name="Rounded Rectangle 119"/>
          <p:cNvSpPr/>
          <p:nvPr/>
        </p:nvSpPr>
        <p:spPr bwMode="auto">
          <a:xfrm>
            <a:off x="6683375" y="1335087"/>
            <a:ext cx="644525" cy="2762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B2B</a:t>
            </a:r>
          </a:p>
        </p:txBody>
      </p:sp>
      <p:sp>
        <p:nvSpPr>
          <p:cNvPr id="264" name="Freeform 44"/>
          <p:cNvSpPr>
            <a:spLocks/>
          </p:cNvSpPr>
          <p:nvPr/>
        </p:nvSpPr>
        <p:spPr bwMode="auto">
          <a:xfrm rot="18203841" flipH="1">
            <a:off x="2231232" y="1350168"/>
            <a:ext cx="762000" cy="236537"/>
          </a:xfrm>
          <a:custGeom>
            <a:avLst/>
            <a:gdLst>
              <a:gd name="T0" fmla="*/ 0 w 1054"/>
              <a:gd name="T1" fmla="*/ 2147483647 h 398"/>
              <a:gd name="T2" fmla="*/ 2147483647 w 1054"/>
              <a:gd name="T3" fmla="*/ 2147483647 h 398"/>
              <a:gd name="T4" fmla="*/ 2147483647 w 1054"/>
              <a:gd name="T5" fmla="*/ 2147483647 h 398"/>
              <a:gd name="T6" fmla="*/ 2147483647 w 1054"/>
              <a:gd name="T7" fmla="*/ 2147483647 h 398"/>
              <a:gd name="T8" fmla="*/ 2147483647 w 1054"/>
              <a:gd name="T9" fmla="*/ 2147483647 h 398"/>
              <a:gd name="T10" fmla="*/ 2147483647 w 1054"/>
              <a:gd name="T11" fmla="*/ 2147483647 h 398"/>
              <a:gd name="T12" fmla="*/ 2147483647 w 1054"/>
              <a:gd name="T13" fmla="*/ 2147483647 h 398"/>
              <a:gd name="T14" fmla="*/ 2147483647 w 1054"/>
              <a:gd name="T15" fmla="*/ 2147483647 h 398"/>
              <a:gd name="T16" fmla="*/ 2147483647 w 1054"/>
              <a:gd name="T17" fmla="*/ 2147483647 h 398"/>
              <a:gd name="T18" fmla="*/ 2147483647 w 1054"/>
              <a:gd name="T19" fmla="*/ 2147483647 h 398"/>
              <a:gd name="T20" fmla="*/ 2147483647 w 1054"/>
              <a:gd name="T21" fmla="*/ 2147483647 h 398"/>
              <a:gd name="T22" fmla="*/ 2147483647 w 1054"/>
              <a:gd name="T23" fmla="*/ 2147483647 h 398"/>
              <a:gd name="T24" fmla="*/ 2147483647 w 1054"/>
              <a:gd name="T25" fmla="*/ 2147483647 h 398"/>
              <a:gd name="T26" fmla="*/ 2147483647 w 1054"/>
              <a:gd name="T27" fmla="*/ 2147483647 h 398"/>
              <a:gd name="T28" fmla="*/ 2147483647 w 1054"/>
              <a:gd name="T29" fmla="*/ 2147483647 h 398"/>
              <a:gd name="T30" fmla="*/ 2147483647 w 1054"/>
              <a:gd name="T31" fmla="*/ 2147483647 h 398"/>
              <a:gd name="T32" fmla="*/ 2147483647 w 1054"/>
              <a:gd name="T33" fmla="*/ 2147483647 h 398"/>
              <a:gd name="T34" fmla="*/ 2147483647 w 1054"/>
              <a:gd name="T35" fmla="*/ 2147483647 h 398"/>
              <a:gd name="T36" fmla="*/ 2147483647 w 1054"/>
              <a:gd name="T37" fmla="*/ 2147483647 h 398"/>
              <a:gd name="T38" fmla="*/ 2147483647 w 1054"/>
              <a:gd name="T39" fmla="*/ 2147483647 h 398"/>
              <a:gd name="T40" fmla="*/ 2147483647 w 1054"/>
              <a:gd name="T41" fmla="*/ 2147483647 h 398"/>
              <a:gd name="T42" fmla="*/ 2147483647 w 1054"/>
              <a:gd name="T43" fmla="*/ 2147483647 h 398"/>
              <a:gd name="T44" fmla="*/ 2147483647 w 1054"/>
              <a:gd name="T45" fmla="*/ 2147483647 h 398"/>
              <a:gd name="T46" fmla="*/ 2147483647 w 1054"/>
              <a:gd name="T47" fmla="*/ 2147483647 h 398"/>
              <a:gd name="T48" fmla="*/ 2147483647 w 1054"/>
              <a:gd name="T49" fmla="*/ 2147483647 h 398"/>
              <a:gd name="T50" fmla="*/ 2147483647 w 1054"/>
              <a:gd name="T51" fmla="*/ 0 h 398"/>
              <a:gd name="T52" fmla="*/ 2147483647 w 1054"/>
              <a:gd name="T53" fmla="*/ 2147483647 h 398"/>
              <a:gd name="T54" fmla="*/ 2147483647 w 1054"/>
              <a:gd name="T55" fmla="*/ 2147483647 h 398"/>
              <a:gd name="T56" fmla="*/ 2147483647 w 1054"/>
              <a:gd name="T57" fmla="*/ 2147483647 h 398"/>
              <a:gd name="T58" fmla="*/ 2147483647 w 1054"/>
              <a:gd name="T59" fmla="*/ 2147483647 h 398"/>
              <a:gd name="T60" fmla="*/ 2147483647 w 1054"/>
              <a:gd name="T61" fmla="*/ 2147483647 h 398"/>
              <a:gd name="T62" fmla="*/ 2147483647 w 1054"/>
              <a:gd name="T63" fmla="*/ 2147483647 h 398"/>
              <a:gd name="T64" fmla="*/ 2147483647 w 1054"/>
              <a:gd name="T65" fmla="*/ 2147483647 h 398"/>
              <a:gd name="T66" fmla="*/ 2147483647 w 1054"/>
              <a:gd name="T67" fmla="*/ 2147483647 h 398"/>
              <a:gd name="T68" fmla="*/ 2147483647 w 1054"/>
              <a:gd name="T69" fmla="*/ 2147483647 h 398"/>
              <a:gd name="T70" fmla="*/ 2147483647 w 1054"/>
              <a:gd name="T71" fmla="*/ 2147483647 h 398"/>
              <a:gd name="T72" fmla="*/ 2147483647 w 1054"/>
              <a:gd name="T73" fmla="*/ 2147483647 h 398"/>
              <a:gd name="T74" fmla="*/ 2147483647 w 1054"/>
              <a:gd name="T75" fmla="*/ 2147483647 h 398"/>
              <a:gd name="T76" fmla="*/ 2147483647 w 1054"/>
              <a:gd name="T77" fmla="*/ 2147483647 h 398"/>
              <a:gd name="T78" fmla="*/ 2147483647 w 1054"/>
              <a:gd name="T79" fmla="*/ 2147483647 h 398"/>
              <a:gd name="T80" fmla="*/ 2147483647 w 1054"/>
              <a:gd name="T81" fmla="*/ 2147483647 h 398"/>
              <a:gd name="T82" fmla="*/ 2147483647 w 1054"/>
              <a:gd name="T83" fmla="*/ 2147483647 h 398"/>
              <a:gd name="T84" fmla="*/ 2147483647 w 1054"/>
              <a:gd name="T85" fmla="*/ 2147483647 h 398"/>
              <a:gd name="T86" fmla="*/ 2147483647 w 1054"/>
              <a:gd name="T87" fmla="*/ 2147483647 h 398"/>
              <a:gd name="T88" fmla="*/ 2147483647 w 1054"/>
              <a:gd name="T89" fmla="*/ 2147483647 h 398"/>
              <a:gd name="T90" fmla="*/ 2147483647 w 1054"/>
              <a:gd name="T91" fmla="*/ 2147483647 h 398"/>
              <a:gd name="T92" fmla="*/ 2147483647 w 1054"/>
              <a:gd name="T93" fmla="*/ 2147483647 h 398"/>
              <a:gd name="T94" fmla="*/ 2147483647 w 1054"/>
              <a:gd name="T95" fmla="*/ 2147483647 h 398"/>
              <a:gd name="T96" fmla="*/ 2147483647 w 1054"/>
              <a:gd name="T97" fmla="*/ 2147483647 h 398"/>
              <a:gd name="T98" fmla="*/ 2147483647 w 1054"/>
              <a:gd name="T99" fmla="*/ 2147483647 h 398"/>
              <a:gd name="T100" fmla="*/ 2147483647 w 1054"/>
              <a:gd name="T101" fmla="*/ 2147483647 h 398"/>
              <a:gd name="T102" fmla="*/ 2147483647 w 1054"/>
              <a:gd name="T103" fmla="*/ 2147483647 h 398"/>
              <a:gd name="T104" fmla="*/ 2147483647 w 1054"/>
              <a:gd name="T105" fmla="*/ 2147483647 h 398"/>
              <a:gd name="T106" fmla="*/ 2147483647 w 1054"/>
              <a:gd name="T107" fmla="*/ 2147483647 h 398"/>
              <a:gd name="T108" fmla="*/ 2147483647 w 1054"/>
              <a:gd name="T109" fmla="*/ 2147483647 h 398"/>
              <a:gd name="T110" fmla="*/ 2147483647 w 1054"/>
              <a:gd name="T111" fmla="*/ 2147483647 h 398"/>
              <a:gd name="T112" fmla="*/ 2147483647 w 1054"/>
              <a:gd name="T113" fmla="*/ 2147483647 h 398"/>
              <a:gd name="T114" fmla="*/ 2147483647 w 1054"/>
              <a:gd name="T115" fmla="*/ 2147483647 h 398"/>
              <a:gd name="T116" fmla="*/ 2147483647 w 1054"/>
              <a:gd name="T117" fmla="*/ 2147483647 h 398"/>
              <a:gd name="T118" fmla="*/ 2147483647 w 1054"/>
              <a:gd name="T119" fmla="*/ 2147483647 h 398"/>
              <a:gd name="T120" fmla="*/ 2147483647 w 1054"/>
              <a:gd name="T121" fmla="*/ 2147483647 h 398"/>
              <a:gd name="T122" fmla="*/ 2147483647 w 1054"/>
              <a:gd name="T123" fmla="*/ 2147483647 h 398"/>
              <a:gd name="T124" fmla="*/ 0 w 1054"/>
              <a:gd name="T125" fmla="*/ 2147483647 h 39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054"/>
              <a:gd name="T190" fmla="*/ 0 h 398"/>
              <a:gd name="T191" fmla="*/ 1054 w 1054"/>
              <a:gd name="T192" fmla="*/ 398 h 39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054" h="398">
                <a:moveTo>
                  <a:pt x="0" y="397"/>
                </a:moveTo>
                <a:lnTo>
                  <a:pt x="22" y="366"/>
                </a:lnTo>
                <a:lnTo>
                  <a:pt x="41" y="342"/>
                </a:lnTo>
                <a:lnTo>
                  <a:pt x="60" y="322"/>
                </a:lnTo>
                <a:lnTo>
                  <a:pt x="82" y="300"/>
                </a:lnTo>
                <a:lnTo>
                  <a:pt x="113" y="270"/>
                </a:lnTo>
                <a:lnTo>
                  <a:pt x="146" y="245"/>
                </a:lnTo>
                <a:lnTo>
                  <a:pt x="185" y="219"/>
                </a:lnTo>
                <a:lnTo>
                  <a:pt x="224" y="195"/>
                </a:lnTo>
                <a:lnTo>
                  <a:pt x="261" y="174"/>
                </a:lnTo>
                <a:lnTo>
                  <a:pt x="310" y="150"/>
                </a:lnTo>
                <a:lnTo>
                  <a:pt x="346" y="135"/>
                </a:lnTo>
                <a:lnTo>
                  <a:pt x="397" y="118"/>
                </a:lnTo>
                <a:lnTo>
                  <a:pt x="451" y="98"/>
                </a:lnTo>
                <a:lnTo>
                  <a:pt x="506" y="82"/>
                </a:lnTo>
                <a:lnTo>
                  <a:pt x="547" y="72"/>
                </a:lnTo>
                <a:lnTo>
                  <a:pt x="603" y="65"/>
                </a:lnTo>
                <a:lnTo>
                  <a:pt x="649" y="63"/>
                </a:lnTo>
                <a:lnTo>
                  <a:pt x="696" y="63"/>
                </a:lnTo>
                <a:lnTo>
                  <a:pt x="746" y="69"/>
                </a:lnTo>
                <a:lnTo>
                  <a:pt x="773" y="75"/>
                </a:lnTo>
                <a:lnTo>
                  <a:pt x="806" y="86"/>
                </a:lnTo>
                <a:lnTo>
                  <a:pt x="830" y="96"/>
                </a:lnTo>
                <a:lnTo>
                  <a:pt x="854" y="106"/>
                </a:lnTo>
                <a:lnTo>
                  <a:pt x="872" y="117"/>
                </a:lnTo>
                <a:lnTo>
                  <a:pt x="906" y="0"/>
                </a:lnTo>
                <a:lnTo>
                  <a:pt x="922" y="45"/>
                </a:lnTo>
                <a:lnTo>
                  <a:pt x="938" y="86"/>
                </a:lnTo>
                <a:lnTo>
                  <a:pt x="961" y="139"/>
                </a:lnTo>
                <a:lnTo>
                  <a:pt x="990" y="186"/>
                </a:lnTo>
                <a:lnTo>
                  <a:pt x="1016" y="224"/>
                </a:lnTo>
                <a:lnTo>
                  <a:pt x="1053" y="263"/>
                </a:lnTo>
                <a:lnTo>
                  <a:pt x="1006" y="272"/>
                </a:lnTo>
                <a:lnTo>
                  <a:pt x="956" y="284"/>
                </a:lnTo>
                <a:lnTo>
                  <a:pt x="901" y="302"/>
                </a:lnTo>
                <a:lnTo>
                  <a:pt x="856" y="325"/>
                </a:lnTo>
                <a:lnTo>
                  <a:pt x="830" y="340"/>
                </a:lnTo>
                <a:lnTo>
                  <a:pt x="799" y="367"/>
                </a:lnTo>
                <a:lnTo>
                  <a:pt x="833" y="250"/>
                </a:lnTo>
                <a:lnTo>
                  <a:pt x="792" y="230"/>
                </a:lnTo>
                <a:lnTo>
                  <a:pt x="754" y="216"/>
                </a:lnTo>
                <a:lnTo>
                  <a:pt x="709" y="207"/>
                </a:lnTo>
                <a:lnTo>
                  <a:pt x="663" y="200"/>
                </a:lnTo>
                <a:lnTo>
                  <a:pt x="610" y="197"/>
                </a:lnTo>
                <a:lnTo>
                  <a:pt x="562" y="196"/>
                </a:lnTo>
                <a:lnTo>
                  <a:pt x="492" y="200"/>
                </a:lnTo>
                <a:lnTo>
                  <a:pt x="434" y="208"/>
                </a:lnTo>
                <a:lnTo>
                  <a:pt x="381" y="218"/>
                </a:lnTo>
                <a:lnTo>
                  <a:pt x="325" y="233"/>
                </a:lnTo>
                <a:lnTo>
                  <a:pt x="297" y="240"/>
                </a:lnTo>
                <a:lnTo>
                  <a:pt x="273" y="248"/>
                </a:lnTo>
                <a:lnTo>
                  <a:pt x="250" y="255"/>
                </a:lnTo>
                <a:lnTo>
                  <a:pt x="230" y="263"/>
                </a:lnTo>
                <a:lnTo>
                  <a:pt x="190" y="278"/>
                </a:lnTo>
                <a:lnTo>
                  <a:pt x="163" y="291"/>
                </a:lnTo>
                <a:lnTo>
                  <a:pt x="142" y="302"/>
                </a:lnTo>
                <a:lnTo>
                  <a:pt x="121" y="313"/>
                </a:lnTo>
                <a:lnTo>
                  <a:pt x="100" y="325"/>
                </a:lnTo>
                <a:lnTo>
                  <a:pt x="82" y="336"/>
                </a:lnTo>
                <a:lnTo>
                  <a:pt x="62" y="348"/>
                </a:lnTo>
                <a:lnTo>
                  <a:pt x="40" y="365"/>
                </a:lnTo>
                <a:lnTo>
                  <a:pt x="19" y="380"/>
                </a:lnTo>
                <a:lnTo>
                  <a:pt x="0" y="397"/>
                </a:lnTo>
              </a:path>
            </a:pathLst>
          </a:custGeom>
          <a:solidFill>
            <a:srgbClr val="FFFFFF">
              <a:lumMod val="75000"/>
            </a:srgbClr>
          </a:solidFill>
          <a:ln>
            <a:noFill/>
          </a:ln>
        </p:spPr>
        <p:txBody>
          <a:bodyPr vert="eaVert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65" name="Freeform 44"/>
          <p:cNvSpPr>
            <a:spLocks/>
          </p:cNvSpPr>
          <p:nvPr/>
        </p:nvSpPr>
        <p:spPr bwMode="auto">
          <a:xfrm rot="3396159">
            <a:off x="5993607" y="1350168"/>
            <a:ext cx="762000" cy="236537"/>
          </a:xfrm>
          <a:custGeom>
            <a:avLst/>
            <a:gdLst>
              <a:gd name="T0" fmla="*/ 0 w 1054"/>
              <a:gd name="T1" fmla="*/ 2147483647 h 398"/>
              <a:gd name="T2" fmla="*/ 2147483647 w 1054"/>
              <a:gd name="T3" fmla="*/ 2147483647 h 398"/>
              <a:gd name="T4" fmla="*/ 2147483647 w 1054"/>
              <a:gd name="T5" fmla="*/ 2147483647 h 398"/>
              <a:gd name="T6" fmla="*/ 2147483647 w 1054"/>
              <a:gd name="T7" fmla="*/ 2147483647 h 398"/>
              <a:gd name="T8" fmla="*/ 2147483647 w 1054"/>
              <a:gd name="T9" fmla="*/ 2147483647 h 398"/>
              <a:gd name="T10" fmla="*/ 2147483647 w 1054"/>
              <a:gd name="T11" fmla="*/ 2147483647 h 398"/>
              <a:gd name="T12" fmla="*/ 2147483647 w 1054"/>
              <a:gd name="T13" fmla="*/ 2147483647 h 398"/>
              <a:gd name="T14" fmla="*/ 2147483647 w 1054"/>
              <a:gd name="T15" fmla="*/ 2147483647 h 398"/>
              <a:gd name="T16" fmla="*/ 2147483647 w 1054"/>
              <a:gd name="T17" fmla="*/ 2147483647 h 398"/>
              <a:gd name="T18" fmla="*/ 2147483647 w 1054"/>
              <a:gd name="T19" fmla="*/ 2147483647 h 398"/>
              <a:gd name="T20" fmla="*/ 2147483647 w 1054"/>
              <a:gd name="T21" fmla="*/ 2147483647 h 398"/>
              <a:gd name="T22" fmla="*/ 2147483647 w 1054"/>
              <a:gd name="T23" fmla="*/ 2147483647 h 398"/>
              <a:gd name="T24" fmla="*/ 2147483647 w 1054"/>
              <a:gd name="T25" fmla="*/ 2147483647 h 398"/>
              <a:gd name="T26" fmla="*/ 2147483647 w 1054"/>
              <a:gd name="T27" fmla="*/ 2147483647 h 398"/>
              <a:gd name="T28" fmla="*/ 2147483647 w 1054"/>
              <a:gd name="T29" fmla="*/ 2147483647 h 398"/>
              <a:gd name="T30" fmla="*/ 2147483647 w 1054"/>
              <a:gd name="T31" fmla="*/ 2147483647 h 398"/>
              <a:gd name="T32" fmla="*/ 2147483647 w 1054"/>
              <a:gd name="T33" fmla="*/ 2147483647 h 398"/>
              <a:gd name="T34" fmla="*/ 2147483647 w 1054"/>
              <a:gd name="T35" fmla="*/ 2147483647 h 398"/>
              <a:gd name="T36" fmla="*/ 2147483647 w 1054"/>
              <a:gd name="T37" fmla="*/ 2147483647 h 398"/>
              <a:gd name="T38" fmla="*/ 2147483647 w 1054"/>
              <a:gd name="T39" fmla="*/ 2147483647 h 398"/>
              <a:gd name="T40" fmla="*/ 2147483647 w 1054"/>
              <a:gd name="T41" fmla="*/ 2147483647 h 398"/>
              <a:gd name="T42" fmla="*/ 2147483647 w 1054"/>
              <a:gd name="T43" fmla="*/ 2147483647 h 398"/>
              <a:gd name="T44" fmla="*/ 2147483647 w 1054"/>
              <a:gd name="T45" fmla="*/ 2147483647 h 398"/>
              <a:gd name="T46" fmla="*/ 2147483647 w 1054"/>
              <a:gd name="T47" fmla="*/ 2147483647 h 398"/>
              <a:gd name="T48" fmla="*/ 2147483647 w 1054"/>
              <a:gd name="T49" fmla="*/ 2147483647 h 398"/>
              <a:gd name="T50" fmla="*/ 2147483647 w 1054"/>
              <a:gd name="T51" fmla="*/ 0 h 398"/>
              <a:gd name="T52" fmla="*/ 2147483647 w 1054"/>
              <a:gd name="T53" fmla="*/ 2147483647 h 398"/>
              <a:gd name="T54" fmla="*/ 2147483647 w 1054"/>
              <a:gd name="T55" fmla="*/ 2147483647 h 398"/>
              <a:gd name="T56" fmla="*/ 2147483647 w 1054"/>
              <a:gd name="T57" fmla="*/ 2147483647 h 398"/>
              <a:gd name="T58" fmla="*/ 2147483647 w 1054"/>
              <a:gd name="T59" fmla="*/ 2147483647 h 398"/>
              <a:gd name="T60" fmla="*/ 2147483647 w 1054"/>
              <a:gd name="T61" fmla="*/ 2147483647 h 398"/>
              <a:gd name="T62" fmla="*/ 2147483647 w 1054"/>
              <a:gd name="T63" fmla="*/ 2147483647 h 398"/>
              <a:gd name="T64" fmla="*/ 2147483647 w 1054"/>
              <a:gd name="T65" fmla="*/ 2147483647 h 398"/>
              <a:gd name="T66" fmla="*/ 2147483647 w 1054"/>
              <a:gd name="T67" fmla="*/ 2147483647 h 398"/>
              <a:gd name="T68" fmla="*/ 2147483647 w 1054"/>
              <a:gd name="T69" fmla="*/ 2147483647 h 398"/>
              <a:gd name="T70" fmla="*/ 2147483647 w 1054"/>
              <a:gd name="T71" fmla="*/ 2147483647 h 398"/>
              <a:gd name="T72" fmla="*/ 2147483647 w 1054"/>
              <a:gd name="T73" fmla="*/ 2147483647 h 398"/>
              <a:gd name="T74" fmla="*/ 2147483647 w 1054"/>
              <a:gd name="T75" fmla="*/ 2147483647 h 398"/>
              <a:gd name="T76" fmla="*/ 2147483647 w 1054"/>
              <a:gd name="T77" fmla="*/ 2147483647 h 398"/>
              <a:gd name="T78" fmla="*/ 2147483647 w 1054"/>
              <a:gd name="T79" fmla="*/ 2147483647 h 398"/>
              <a:gd name="T80" fmla="*/ 2147483647 w 1054"/>
              <a:gd name="T81" fmla="*/ 2147483647 h 398"/>
              <a:gd name="T82" fmla="*/ 2147483647 w 1054"/>
              <a:gd name="T83" fmla="*/ 2147483647 h 398"/>
              <a:gd name="T84" fmla="*/ 2147483647 w 1054"/>
              <a:gd name="T85" fmla="*/ 2147483647 h 398"/>
              <a:gd name="T86" fmla="*/ 2147483647 w 1054"/>
              <a:gd name="T87" fmla="*/ 2147483647 h 398"/>
              <a:gd name="T88" fmla="*/ 2147483647 w 1054"/>
              <a:gd name="T89" fmla="*/ 2147483647 h 398"/>
              <a:gd name="T90" fmla="*/ 2147483647 w 1054"/>
              <a:gd name="T91" fmla="*/ 2147483647 h 398"/>
              <a:gd name="T92" fmla="*/ 2147483647 w 1054"/>
              <a:gd name="T93" fmla="*/ 2147483647 h 398"/>
              <a:gd name="T94" fmla="*/ 2147483647 w 1054"/>
              <a:gd name="T95" fmla="*/ 2147483647 h 398"/>
              <a:gd name="T96" fmla="*/ 2147483647 w 1054"/>
              <a:gd name="T97" fmla="*/ 2147483647 h 398"/>
              <a:gd name="T98" fmla="*/ 2147483647 w 1054"/>
              <a:gd name="T99" fmla="*/ 2147483647 h 398"/>
              <a:gd name="T100" fmla="*/ 2147483647 w 1054"/>
              <a:gd name="T101" fmla="*/ 2147483647 h 398"/>
              <a:gd name="T102" fmla="*/ 2147483647 w 1054"/>
              <a:gd name="T103" fmla="*/ 2147483647 h 398"/>
              <a:gd name="T104" fmla="*/ 2147483647 w 1054"/>
              <a:gd name="T105" fmla="*/ 2147483647 h 398"/>
              <a:gd name="T106" fmla="*/ 2147483647 w 1054"/>
              <a:gd name="T107" fmla="*/ 2147483647 h 398"/>
              <a:gd name="T108" fmla="*/ 2147483647 w 1054"/>
              <a:gd name="T109" fmla="*/ 2147483647 h 398"/>
              <a:gd name="T110" fmla="*/ 2147483647 w 1054"/>
              <a:gd name="T111" fmla="*/ 2147483647 h 398"/>
              <a:gd name="T112" fmla="*/ 2147483647 w 1054"/>
              <a:gd name="T113" fmla="*/ 2147483647 h 398"/>
              <a:gd name="T114" fmla="*/ 2147483647 w 1054"/>
              <a:gd name="T115" fmla="*/ 2147483647 h 398"/>
              <a:gd name="T116" fmla="*/ 2147483647 w 1054"/>
              <a:gd name="T117" fmla="*/ 2147483647 h 398"/>
              <a:gd name="T118" fmla="*/ 2147483647 w 1054"/>
              <a:gd name="T119" fmla="*/ 2147483647 h 398"/>
              <a:gd name="T120" fmla="*/ 2147483647 w 1054"/>
              <a:gd name="T121" fmla="*/ 2147483647 h 398"/>
              <a:gd name="T122" fmla="*/ 2147483647 w 1054"/>
              <a:gd name="T123" fmla="*/ 2147483647 h 398"/>
              <a:gd name="T124" fmla="*/ 0 w 1054"/>
              <a:gd name="T125" fmla="*/ 2147483647 h 39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054"/>
              <a:gd name="T190" fmla="*/ 0 h 398"/>
              <a:gd name="T191" fmla="*/ 1054 w 1054"/>
              <a:gd name="T192" fmla="*/ 398 h 39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054" h="398">
                <a:moveTo>
                  <a:pt x="0" y="397"/>
                </a:moveTo>
                <a:lnTo>
                  <a:pt x="22" y="366"/>
                </a:lnTo>
                <a:lnTo>
                  <a:pt x="41" y="342"/>
                </a:lnTo>
                <a:lnTo>
                  <a:pt x="60" y="322"/>
                </a:lnTo>
                <a:lnTo>
                  <a:pt x="82" y="300"/>
                </a:lnTo>
                <a:lnTo>
                  <a:pt x="113" y="270"/>
                </a:lnTo>
                <a:lnTo>
                  <a:pt x="146" y="245"/>
                </a:lnTo>
                <a:lnTo>
                  <a:pt x="185" y="219"/>
                </a:lnTo>
                <a:lnTo>
                  <a:pt x="224" y="195"/>
                </a:lnTo>
                <a:lnTo>
                  <a:pt x="261" y="174"/>
                </a:lnTo>
                <a:lnTo>
                  <a:pt x="310" y="150"/>
                </a:lnTo>
                <a:lnTo>
                  <a:pt x="346" y="135"/>
                </a:lnTo>
                <a:lnTo>
                  <a:pt x="397" y="118"/>
                </a:lnTo>
                <a:lnTo>
                  <a:pt x="451" y="98"/>
                </a:lnTo>
                <a:lnTo>
                  <a:pt x="506" y="82"/>
                </a:lnTo>
                <a:lnTo>
                  <a:pt x="547" y="72"/>
                </a:lnTo>
                <a:lnTo>
                  <a:pt x="603" y="65"/>
                </a:lnTo>
                <a:lnTo>
                  <a:pt x="649" y="63"/>
                </a:lnTo>
                <a:lnTo>
                  <a:pt x="696" y="63"/>
                </a:lnTo>
                <a:lnTo>
                  <a:pt x="746" y="69"/>
                </a:lnTo>
                <a:lnTo>
                  <a:pt x="773" y="75"/>
                </a:lnTo>
                <a:lnTo>
                  <a:pt x="806" y="86"/>
                </a:lnTo>
                <a:lnTo>
                  <a:pt x="830" y="96"/>
                </a:lnTo>
                <a:lnTo>
                  <a:pt x="854" y="106"/>
                </a:lnTo>
                <a:lnTo>
                  <a:pt x="872" y="117"/>
                </a:lnTo>
                <a:lnTo>
                  <a:pt x="906" y="0"/>
                </a:lnTo>
                <a:lnTo>
                  <a:pt x="922" y="45"/>
                </a:lnTo>
                <a:lnTo>
                  <a:pt x="938" y="86"/>
                </a:lnTo>
                <a:lnTo>
                  <a:pt x="961" y="139"/>
                </a:lnTo>
                <a:lnTo>
                  <a:pt x="990" y="186"/>
                </a:lnTo>
                <a:lnTo>
                  <a:pt x="1016" y="224"/>
                </a:lnTo>
                <a:lnTo>
                  <a:pt x="1053" y="263"/>
                </a:lnTo>
                <a:lnTo>
                  <a:pt x="1006" y="272"/>
                </a:lnTo>
                <a:lnTo>
                  <a:pt x="956" y="284"/>
                </a:lnTo>
                <a:lnTo>
                  <a:pt x="901" y="302"/>
                </a:lnTo>
                <a:lnTo>
                  <a:pt x="856" y="325"/>
                </a:lnTo>
                <a:lnTo>
                  <a:pt x="830" y="340"/>
                </a:lnTo>
                <a:lnTo>
                  <a:pt x="799" y="367"/>
                </a:lnTo>
                <a:lnTo>
                  <a:pt x="833" y="250"/>
                </a:lnTo>
                <a:lnTo>
                  <a:pt x="792" y="230"/>
                </a:lnTo>
                <a:lnTo>
                  <a:pt x="754" y="216"/>
                </a:lnTo>
                <a:lnTo>
                  <a:pt x="709" y="207"/>
                </a:lnTo>
                <a:lnTo>
                  <a:pt x="663" y="200"/>
                </a:lnTo>
                <a:lnTo>
                  <a:pt x="610" y="197"/>
                </a:lnTo>
                <a:lnTo>
                  <a:pt x="562" y="196"/>
                </a:lnTo>
                <a:lnTo>
                  <a:pt x="492" y="200"/>
                </a:lnTo>
                <a:lnTo>
                  <a:pt x="434" y="208"/>
                </a:lnTo>
                <a:lnTo>
                  <a:pt x="381" y="218"/>
                </a:lnTo>
                <a:lnTo>
                  <a:pt x="325" y="233"/>
                </a:lnTo>
                <a:lnTo>
                  <a:pt x="297" y="240"/>
                </a:lnTo>
                <a:lnTo>
                  <a:pt x="273" y="248"/>
                </a:lnTo>
                <a:lnTo>
                  <a:pt x="250" y="255"/>
                </a:lnTo>
                <a:lnTo>
                  <a:pt x="230" y="263"/>
                </a:lnTo>
                <a:lnTo>
                  <a:pt x="190" y="278"/>
                </a:lnTo>
                <a:lnTo>
                  <a:pt x="163" y="291"/>
                </a:lnTo>
                <a:lnTo>
                  <a:pt x="142" y="302"/>
                </a:lnTo>
                <a:lnTo>
                  <a:pt x="121" y="313"/>
                </a:lnTo>
                <a:lnTo>
                  <a:pt x="100" y="325"/>
                </a:lnTo>
                <a:lnTo>
                  <a:pt x="82" y="336"/>
                </a:lnTo>
                <a:lnTo>
                  <a:pt x="62" y="348"/>
                </a:lnTo>
                <a:lnTo>
                  <a:pt x="40" y="365"/>
                </a:lnTo>
                <a:lnTo>
                  <a:pt x="19" y="380"/>
                </a:lnTo>
                <a:lnTo>
                  <a:pt x="0" y="397"/>
                </a:lnTo>
              </a:path>
            </a:pathLst>
          </a:custGeom>
          <a:solidFill>
            <a:srgbClr val="FFFFFF">
              <a:lumMod val="75000"/>
            </a:srgbClr>
          </a:solidFill>
          <a:ln>
            <a:noFill/>
          </a:ln>
        </p:spPr>
        <p:txBody>
          <a:bodyPr vert="eaVert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grpSp>
        <p:nvGrpSpPr>
          <p:cNvPr id="266" name="Group 49"/>
          <p:cNvGrpSpPr>
            <a:grpSpLocks/>
          </p:cNvGrpSpPr>
          <p:nvPr/>
        </p:nvGrpSpPr>
        <p:grpSpPr bwMode="auto">
          <a:xfrm>
            <a:off x="6767513" y="6080125"/>
            <a:ext cx="1171575" cy="542925"/>
            <a:chOff x="5624512" y="5635625"/>
            <a:chExt cx="1170917" cy="542750"/>
          </a:xfrm>
        </p:grpSpPr>
        <p:sp>
          <p:nvSpPr>
            <p:cNvPr id="267" name="Flowchart: Magnetic Disk 225"/>
            <p:cNvSpPr>
              <a:spLocks noChangeArrowheads="1"/>
            </p:cNvSpPr>
            <p:nvPr/>
          </p:nvSpPr>
          <p:spPr bwMode="auto">
            <a:xfrm>
              <a:off x="6061539" y="5635625"/>
              <a:ext cx="296863" cy="304800"/>
            </a:xfrm>
            <a:prstGeom prst="flowChartMagneticDisk">
              <a:avLst/>
            </a:prstGeom>
            <a:solidFill>
              <a:srgbClr val="FFFFFF"/>
            </a:solidFill>
            <a:ln w="12700" algn="ctr">
              <a:solidFill>
                <a:srgbClr val="6AA395"/>
              </a:solidFill>
              <a:round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268" name="TextBox 94"/>
            <p:cNvSpPr txBox="1">
              <a:spLocks noChangeArrowheads="1"/>
            </p:cNvSpPr>
            <p:nvPr/>
          </p:nvSpPr>
          <p:spPr bwMode="auto">
            <a:xfrm>
              <a:off x="5624512" y="5970897"/>
              <a:ext cx="1170917" cy="207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ECM</a:t>
              </a:r>
            </a:p>
          </p:txBody>
        </p:sp>
      </p:grpSp>
      <p:sp>
        <p:nvSpPr>
          <p:cNvPr id="269" name="Rounded Rectangle 128"/>
          <p:cNvSpPr/>
          <p:nvPr/>
        </p:nvSpPr>
        <p:spPr bwMode="auto">
          <a:xfrm>
            <a:off x="401638" y="3135312"/>
            <a:ext cx="1206500" cy="361950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Monitoring</a:t>
            </a:r>
          </a:p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70" name="Line 97"/>
          <p:cNvSpPr>
            <a:spLocks noChangeShapeType="1"/>
          </p:cNvSpPr>
          <p:nvPr/>
        </p:nvSpPr>
        <p:spPr bwMode="auto">
          <a:xfrm>
            <a:off x="401638" y="3321050"/>
            <a:ext cx="1212850" cy="0"/>
          </a:xfrm>
          <a:prstGeom prst="line">
            <a:avLst/>
          </a:prstGeom>
          <a:noFill/>
          <a:ln w="9525">
            <a:solidFill>
              <a:srgbClr val="B0C8C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71" name="Text Box 98"/>
          <p:cNvSpPr txBox="1">
            <a:spLocks noChangeArrowheads="1"/>
          </p:cNvSpPr>
          <p:nvPr/>
        </p:nvSpPr>
        <p:spPr bwMode="auto">
          <a:xfrm>
            <a:off x="411163" y="3287712"/>
            <a:ext cx="101341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b="0" i="1" kern="0" dirty="0" smtClean="0">
                <a:solidFill>
                  <a:srgbClr val="000000"/>
                </a:solidFill>
              </a:rPr>
              <a:t>Cloud Solution</a:t>
            </a:r>
            <a:endParaRPr kumimoji="0" lang="en-US" altLang="en-US" sz="10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72" name="Rounded Rectangle 119"/>
          <p:cNvSpPr/>
          <p:nvPr/>
        </p:nvSpPr>
        <p:spPr bwMode="auto">
          <a:xfrm>
            <a:off x="5219700" y="1338262"/>
            <a:ext cx="962025" cy="2762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Web Services</a:t>
            </a:r>
          </a:p>
        </p:txBody>
      </p:sp>
      <p:sp>
        <p:nvSpPr>
          <p:cNvPr id="273" name="Left Arrow Callout 146"/>
          <p:cNvSpPr>
            <a:spLocks noChangeArrowheads="1"/>
          </p:cNvSpPr>
          <p:nvPr/>
        </p:nvSpPr>
        <p:spPr bwMode="auto">
          <a:xfrm>
            <a:off x="7494588" y="1055687"/>
            <a:ext cx="1460500" cy="1433513"/>
          </a:xfrm>
          <a:custGeom>
            <a:avLst/>
            <a:gdLst>
              <a:gd name="T0" fmla="*/ 0 w 1460500"/>
              <a:gd name="T1" fmla="*/ 397669 h 1433512"/>
              <a:gd name="T2" fmla="*/ 198842 w 1460500"/>
              <a:gd name="T3" fmla="*/ 198834 h 1433512"/>
              <a:gd name="T4" fmla="*/ 198842 w 1460500"/>
              <a:gd name="T5" fmla="*/ 256385 h 1433512"/>
              <a:gd name="T6" fmla="*/ 246664 w 1460500"/>
              <a:gd name="T7" fmla="*/ 256385 h 1433512"/>
              <a:gd name="T8" fmla="*/ 246664 w 1460500"/>
              <a:gd name="T9" fmla="*/ 0 h 1433512"/>
              <a:gd name="T10" fmla="*/ 1460500 w 1460500"/>
              <a:gd name="T11" fmla="*/ 0 h 1433512"/>
              <a:gd name="T12" fmla="*/ 1460500 w 1460500"/>
              <a:gd name="T13" fmla="*/ 1433512 h 1433512"/>
              <a:gd name="T14" fmla="*/ 237139 w 1460500"/>
              <a:gd name="T15" fmla="*/ 1433512 h 1433512"/>
              <a:gd name="T16" fmla="*/ 246664 w 1460500"/>
              <a:gd name="T17" fmla="*/ 538952 h 1433512"/>
              <a:gd name="T18" fmla="*/ 198842 w 1460500"/>
              <a:gd name="T19" fmla="*/ 538952 h 1433512"/>
              <a:gd name="T20" fmla="*/ 198842 w 1460500"/>
              <a:gd name="T21" fmla="*/ 596503 h 1433512"/>
              <a:gd name="T22" fmla="*/ 0 w 1460500"/>
              <a:gd name="T23" fmla="*/ 397669 h 143351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460500"/>
              <a:gd name="T37" fmla="*/ 0 h 1433512"/>
              <a:gd name="T38" fmla="*/ 1460500 w 1460500"/>
              <a:gd name="T39" fmla="*/ 1433512 h 143351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460500" h="1433512">
                <a:moveTo>
                  <a:pt x="0" y="397669"/>
                </a:moveTo>
                <a:lnTo>
                  <a:pt x="198842" y="198834"/>
                </a:lnTo>
                <a:lnTo>
                  <a:pt x="198842" y="256385"/>
                </a:lnTo>
                <a:lnTo>
                  <a:pt x="246664" y="256385"/>
                </a:lnTo>
                <a:lnTo>
                  <a:pt x="246664" y="0"/>
                </a:lnTo>
                <a:lnTo>
                  <a:pt x="1460500" y="0"/>
                </a:lnTo>
                <a:lnTo>
                  <a:pt x="1460500" y="1433512"/>
                </a:lnTo>
                <a:lnTo>
                  <a:pt x="237139" y="1433512"/>
                </a:lnTo>
                <a:lnTo>
                  <a:pt x="246664" y="538952"/>
                </a:lnTo>
                <a:lnTo>
                  <a:pt x="198842" y="538952"/>
                </a:lnTo>
                <a:lnTo>
                  <a:pt x="198842" y="596503"/>
                </a:lnTo>
                <a:lnTo>
                  <a:pt x="0" y="397669"/>
                </a:lnTo>
                <a:close/>
              </a:path>
            </a:pathLst>
          </a:custGeom>
          <a:gradFill rotWithShape="0">
            <a:gsLst>
              <a:gs pos="0">
                <a:srgbClr val="BFBFBF"/>
              </a:gs>
              <a:gs pos="80000">
                <a:srgbClr val="D9D9D9"/>
              </a:gs>
              <a:gs pos="100000">
                <a:srgbClr val="D9D9D9"/>
              </a:gs>
            </a:gsLst>
            <a:lin ang="10800000" scaled="1"/>
          </a:gradFill>
          <a:ln w="12700" algn="ctr">
            <a:solidFill>
              <a:srgbClr val="787878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8"/>
              </a:srgbClr>
            </a:outerShdw>
          </a:effectLst>
        </p:spPr>
        <p:txBody>
          <a:bodyPr l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noProof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 pitchFamily="34" charset="0"/>
              </a:rPr>
              <a:t>App2App</a:t>
            </a:r>
          </a:p>
        </p:txBody>
      </p:sp>
      <p:sp>
        <p:nvSpPr>
          <p:cNvPr id="274" name="TextBox 49"/>
          <p:cNvSpPr txBox="1">
            <a:spLocks noChangeArrowheads="1"/>
          </p:cNvSpPr>
          <p:nvPr/>
        </p:nvSpPr>
        <p:spPr bwMode="auto">
          <a:xfrm>
            <a:off x="7694613" y="1365250"/>
            <a:ext cx="14478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Portals in the </a:t>
            </a:r>
            <a:r>
              <a:rPr kumimoji="0" lang="en-US" altLang="en-US" sz="9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cloud,</a:t>
            </a:r>
            <a:r>
              <a:rPr kumimoji="0" lang="en-US" altLang="en-US" sz="9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/>
            </a:r>
            <a:br>
              <a:rPr kumimoji="0" lang="en-US" altLang="en-US" sz="9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</a:br>
            <a:r>
              <a:rPr kumimoji="0" lang="en-US" altLang="en-US" sz="9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Specialty Vendors, </a:t>
            </a:r>
            <a:r>
              <a:rPr kumimoji="0" lang="en-US" altLang="en-US" sz="9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Practice </a:t>
            </a:r>
            <a:r>
              <a:rPr kumimoji="0" lang="en-US" altLang="en-US" sz="9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Management Solutions</a:t>
            </a:r>
            <a:r>
              <a:rPr kumimoji="0" lang="en-US" altLang="en-US" sz="9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, Consumer enrichment </a:t>
            </a:r>
            <a:r>
              <a:rPr kumimoji="0" lang="en-US" altLang="en-US" sz="9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services</a:t>
            </a:r>
            <a:endParaRPr kumimoji="0" lang="en-US" altLang="en-US" sz="9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pic>
        <p:nvPicPr>
          <p:cNvPr id="275" name="Picture 15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063" y="681037"/>
            <a:ext cx="192087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" name="Picture 15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00" y="804862"/>
            <a:ext cx="179388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6" name="Picture 15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801687"/>
            <a:ext cx="192087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" name="Picture 15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649287"/>
            <a:ext cx="192087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" name="Picture 15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2D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801687"/>
            <a:ext cx="192087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19E11B-0FAD-49FB-BD5A-6DFA15527CF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8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3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19E11B-0FAD-49FB-BD5A-6DFA15527CF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37967" y="1219200"/>
            <a:ext cx="7268080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…Success will be defined</a:t>
            </a:r>
            <a:b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as achieving a </a:t>
            </a:r>
            <a:b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user experience </a:t>
            </a:r>
            <a:b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that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is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“Scary – 1”…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711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19E11B-0FAD-49FB-BD5A-6DFA15527CFB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4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66" y="1"/>
            <a:ext cx="9023620" cy="635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4267200" y="6328531"/>
            <a:ext cx="1474622" cy="296938"/>
          </a:xfrm>
          <a:prstGeom prst="rect">
            <a:avLst/>
          </a:prstGeom>
          <a:solidFill>
            <a:srgbClr val="4C6C64"/>
          </a:solidFill>
          <a:ln w="12700" cap="flat" cmpd="sng" algn="ctr">
            <a:solidFill>
              <a:srgbClr val="99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Enablement</a:t>
            </a:r>
            <a:endParaRPr kumimoji="0" lang="en-US" sz="7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581900" y="5257800"/>
            <a:ext cx="1219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038600" y="6248400"/>
            <a:ext cx="18288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7581900" y="5257800"/>
            <a:ext cx="1219200" cy="457200"/>
          </a:xfrm>
          <a:prstGeom prst="line">
            <a:avLst/>
          </a:prstGeom>
          <a:ln>
            <a:solidFill>
              <a:srgbClr val="FF2D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543800" y="5286375"/>
            <a:ext cx="1219200" cy="457200"/>
          </a:xfrm>
          <a:prstGeom prst="line">
            <a:avLst/>
          </a:prstGeom>
          <a:ln>
            <a:solidFill>
              <a:srgbClr val="FF2D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Freeform 39"/>
          <p:cNvSpPr/>
          <p:nvPr/>
        </p:nvSpPr>
        <p:spPr>
          <a:xfrm>
            <a:off x="5867400" y="5743576"/>
            <a:ext cx="2419996" cy="733424"/>
          </a:xfrm>
          <a:custGeom>
            <a:avLst/>
            <a:gdLst>
              <a:gd name="connsiteX0" fmla="*/ 2231829 w 2282308"/>
              <a:gd name="connsiteY0" fmla="*/ 0 h 532245"/>
              <a:gd name="connsiteX1" fmla="*/ 2236163 w 2282308"/>
              <a:gd name="connsiteY1" fmla="*/ 316356 h 532245"/>
              <a:gd name="connsiteX2" fmla="*/ 1742127 w 2282308"/>
              <a:gd name="connsiteY2" fmla="*/ 528705 h 532245"/>
              <a:gd name="connsiteX3" fmla="*/ 0 w 2282308"/>
              <a:gd name="connsiteY3" fmla="*/ 429031 h 532245"/>
              <a:gd name="connsiteX0" fmla="*/ 2231829 w 2245992"/>
              <a:gd name="connsiteY0" fmla="*/ 0 h 529307"/>
              <a:gd name="connsiteX1" fmla="*/ 2132155 w 2245992"/>
              <a:gd name="connsiteY1" fmla="*/ 390028 h 529307"/>
              <a:gd name="connsiteX2" fmla="*/ 1742127 w 2245992"/>
              <a:gd name="connsiteY2" fmla="*/ 528705 h 529307"/>
              <a:gd name="connsiteX3" fmla="*/ 0 w 2245992"/>
              <a:gd name="connsiteY3" fmla="*/ 429031 h 529307"/>
              <a:gd name="connsiteX0" fmla="*/ 2231829 w 2247288"/>
              <a:gd name="connsiteY0" fmla="*/ 0 h 464633"/>
              <a:gd name="connsiteX1" fmla="*/ 2132155 w 2247288"/>
              <a:gd name="connsiteY1" fmla="*/ 390028 h 464633"/>
              <a:gd name="connsiteX2" fmla="*/ 1681456 w 2247288"/>
              <a:gd name="connsiteY2" fmla="*/ 450699 h 464633"/>
              <a:gd name="connsiteX3" fmla="*/ 0 w 2247288"/>
              <a:gd name="connsiteY3" fmla="*/ 429031 h 464633"/>
              <a:gd name="connsiteX0" fmla="*/ 2231829 w 2247288"/>
              <a:gd name="connsiteY0" fmla="*/ 0 h 452202"/>
              <a:gd name="connsiteX1" fmla="*/ 2132155 w 2247288"/>
              <a:gd name="connsiteY1" fmla="*/ 390028 h 452202"/>
              <a:gd name="connsiteX2" fmla="*/ 1681456 w 2247288"/>
              <a:gd name="connsiteY2" fmla="*/ 450699 h 452202"/>
              <a:gd name="connsiteX3" fmla="*/ 407363 w 2247288"/>
              <a:gd name="connsiteY3" fmla="*/ 433365 h 452202"/>
              <a:gd name="connsiteX4" fmla="*/ 0 w 2247288"/>
              <a:gd name="connsiteY4" fmla="*/ 429031 h 452202"/>
              <a:gd name="connsiteX0" fmla="*/ 2231829 w 2247288"/>
              <a:gd name="connsiteY0" fmla="*/ 0 h 451615"/>
              <a:gd name="connsiteX1" fmla="*/ 2132155 w 2247288"/>
              <a:gd name="connsiteY1" fmla="*/ 390028 h 451615"/>
              <a:gd name="connsiteX2" fmla="*/ 1681456 w 2247288"/>
              <a:gd name="connsiteY2" fmla="*/ 450699 h 451615"/>
              <a:gd name="connsiteX3" fmla="*/ 407363 w 2247288"/>
              <a:gd name="connsiteY3" fmla="*/ 433365 h 451615"/>
              <a:gd name="connsiteX4" fmla="*/ 0 w 2247288"/>
              <a:gd name="connsiteY4" fmla="*/ 429031 h 451615"/>
              <a:gd name="connsiteX0" fmla="*/ 2231829 w 2247189"/>
              <a:gd name="connsiteY0" fmla="*/ 0 h 439024"/>
              <a:gd name="connsiteX1" fmla="*/ 2132155 w 2247189"/>
              <a:gd name="connsiteY1" fmla="*/ 390028 h 439024"/>
              <a:gd name="connsiteX2" fmla="*/ 1685790 w 2247189"/>
              <a:gd name="connsiteY2" fmla="*/ 437698 h 439024"/>
              <a:gd name="connsiteX3" fmla="*/ 407363 w 2247189"/>
              <a:gd name="connsiteY3" fmla="*/ 433365 h 439024"/>
              <a:gd name="connsiteX4" fmla="*/ 0 w 2247189"/>
              <a:gd name="connsiteY4" fmla="*/ 429031 h 439024"/>
              <a:gd name="connsiteX0" fmla="*/ 2231829 w 2246900"/>
              <a:gd name="connsiteY0" fmla="*/ 0 h 433636"/>
              <a:gd name="connsiteX1" fmla="*/ 2132155 w 2246900"/>
              <a:gd name="connsiteY1" fmla="*/ 390028 h 433636"/>
              <a:gd name="connsiteX2" fmla="*/ 1698791 w 2246900"/>
              <a:gd name="connsiteY2" fmla="*/ 429031 h 433636"/>
              <a:gd name="connsiteX3" fmla="*/ 407363 w 2246900"/>
              <a:gd name="connsiteY3" fmla="*/ 433365 h 433636"/>
              <a:gd name="connsiteX4" fmla="*/ 0 w 2246900"/>
              <a:gd name="connsiteY4" fmla="*/ 429031 h 433636"/>
              <a:gd name="connsiteX0" fmla="*/ 2231829 w 2246291"/>
              <a:gd name="connsiteY0" fmla="*/ 0 h 433365"/>
              <a:gd name="connsiteX1" fmla="*/ 2127822 w 2246291"/>
              <a:gd name="connsiteY1" fmla="*/ 364027 h 433365"/>
              <a:gd name="connsiteX2" fmla="*/ 1698791 w 2246291"/>
              <a:gd name="connsiteY2" fmla="*/ 429031 h 433365"/>
              <a:gd name="connsiteX3" fmla="*/ 407363 w 2246291"/>
              <a:gd name="connsiteY3" fmla="*/ 433365 h 433365"/>
              <a:gd name="connsiteX4" fmla="*/ 0 w 2246291"/>
              <a:gd name="connsiteY4" fmla="*/ 429031 h 433365"/>
              <a:gd name="connsiteX0" fmla="*/ 2231829 w 2246291"/>
              <a:gd name="connsiteY0" fmla="*/ 0 h 433365"/>
              <a:gd name="connsiteX1" fmla="*/ 2127822 w 2246291"/>
              <a:gd name="connsiteY1" fmla="*/ 364027 h 433365"/>
              <a:gd name="connsiteX2" fmla="*/ 1698791 w 2246291"/>
              <a:gd name="connsiteY2" fmla="*/ 424697 h 433365"/>
              <a:gd name="connsiteX3" fmla="*/ 407363 w 2246291"/>
              <a:gd name="connsiteY3" fmla="*/ 433365 h 433365"/>
              <a:gd name="connsiteX4" fmla="*/ 0 w 2246291"/>
              <a:gd name="connsiteY4" fmla="*/ 429031 h 433365"/>
              <a:gd name="connsiteX0" fmla="*/ 2231829 w 2246291"/>
              <a:gd name="connsiteY0" fmla="*/ 0 h 433365"/>
              <a:gd name="connsiteX1" fmla="*/ 2127822 w 2246291"/>
              <a:gd name="connsiteY1" fmla="*/ 364027 h 433365"/>
              <a:gd name="connsiteX2" fmla="*/ 1698791 w 2246291"/>
              <a:gd name="connsiteY2" fmla="*/ 424697 h 433365"/>
              <a:gd name="connsiteX3" fmla="*/ 407363 w 2246291"/>
              <a:gd name="connsiteY3" fmla="*/ 433365 h 433365"/>
              <a:gd name="connsiteX4" fmla="*/ 0 w 2246291"/>
              <a:gd name="connsiteY4" fmla="*/ 429031 h 433365"/>
              <a:gd name="connsiteX0" fmla="*/ 2231829 w 2246291"/>
              <a:gd name="connsiteY0" fmla="*/ 0 h 433365"/>
              <a:gd name="connsiteX1" fmla="*/ 2127822 w 2246291"/>
              <a:gd name="connsiteY1" fmla="*/ 364027 h 433365"/>
              <a:gd name="connsiteX2" fmla="*/ 1698791 w 2246291"/>
              <a:gd name="connsiteY2" fmla="*/ 424697 h 433365"/>
              <a:gd name="connsiteX3" fmla="*/ 407363 w 2246291"/>
              <a:gd name="connsiteY3" fmla="*/ 433365 h 433365"/>
              <a:gd name="connsiteX4" fmla="*/ 0 w 2246291"/>
              <a:gd name="connsiteY4" fmla="*/ 429031 h 433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6291" h="433365">
                <a:moveTo>
                  <a:pt x="2231829" y="0"/>
                </a:moveTo>
                <a:cubicBezTo>
                  <a:pt x="2274804" y="114119"/>
                  <a:pt x="2216662" y="293244"/>
                  <a:pt x="2127822" y="364027"/>
                </a:cubicBezTo>
                <a:cubicBezTo>
                  <a:pt x="2038982" y="434810"/>
                  <a:pt x="1981200" y="421808"/>
                  <a:pt x="1698791" y="424697"/>
                </a:cubicBezTo>
                <a:lnTo>
                  <a:pt x="407363" y="433365"/>
                </a:lnTo>
                <a:lnTo>
                  <a:pt x="0" y="429031"/>
                </a:lnTo>
              </a:path>
            </a:pathLst>
          </a:custGeom>
          <a:noFill/>
          <a:ln w="38100">
            <a:solidFill>
              <a:srgbClr val="FF2D24"/>
            </a:solidFill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429" y="3429000"/>
            <a:ext cx="1804524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3963" y="152400"/>
            <a:ext cx="9088450" cy="341632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8575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“</a:t>
            </a:r>
            <a:r>
              <a:rPr lang="en-US" sz="5400" b="1" dirty="0" smtClean="0">
                <a:ln w="28575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OH NO…</a:t>
            </a:r>
            <a:br>
              <a:rPr lang="en-US" sz="5400" b="1" dirty="0" smtClean="0">
                <a:ln w="28575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</a:br>
            <a:r>
              <a:rPr lang="en-US" sz="5400" b="1" cap="none" spc="0" dirty="0" smtClean="0">
                <a:ln w="28575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THAT IPHONE IS COOL</a:t>
            </a:r>
            <a:br>
              <a:rPr lang="en-US" sz="5400" b="1" cap="none" spc="0" dirty="0" smtClean="0">
                <a:ln w="28575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</a:br>
            <a:r>
              <a:rPr lang="en-US" sz="5400" b="1" cap="none" spc="0" dirty="0" smtClean="0">
                <a:ln w="28575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WE NEED TO</a:t>
            </a:r>
            <a:br>
              <a:rPr lang="en-US" sz="5400" b="1" cap="none" spc="0" dirty="0" smtClean="0">
                <a:ln w="28575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</a:br>
            <a:r>
              <a:rPr lang="en-US" sz="5400" b="1" cap="none" spc="0" dirty="0" smtClean="0">
                <a:ln w="28575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ACCELERATE MOBILE!”</a:t>
            </a:r>
            <a:endParaRPr lang="en-US" sz="5400" b="1" cap="none" spc="0" dirty="0">
              <a:ln w="28575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2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3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19E11B-0FAD-49FB-BD5A-6DFA15527CF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312003"/>
            <a:ext cx="90774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Approaching 1,000,000 Downloads</a:t>
            </a:r>
            <a:endParaRPr lang="en-US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73" y="1295400"/>
            <a:ext cx="5529263" cy="4064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057400"/>
            <a:ext cx="5410200" cy="449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323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p Arrow 2"/>
          <p:cNvSpPr/>
          <p:nvPr/>
        </p:nvSpPr>
        <p:spPr>
          <a:xfrm>
            <a:off x="5871085" y="3191778"/>
            <a:ext cx="532634" cy="186420"/>
          </a:xfrm>
          <a:prstGeom prst="upArrow">
            <a:avLst>
              <a:gd name="adj1" fmla="val 27498"/>
              <a:gd name="adj2" fmla="val 60660"/>
            </a:avLst>
          </a:prstGeom>
          <a:gradFill flip="none" rotWithShape="1">
            <a:gsLst>
              <a:gs pos="43000">
                <a:srgbClr val="92B3AB">
                  <a:lumMod val="20000"/>
                  <a:lumOff val="80000"/>
                </a:srgbClr>
              </a:gs>
              <a:gs pos="80000">
                <a:srgbClr val="FFFFFF">
                  <a:lumMod val="95000"/>
                </a:srgbClr>
              </a:gs>
            </a:gsLst>
            <a:lin ang="10800000" scaled="1"/>
            <a:tileRect/>
          </a:gradFill>
          <a:ln w="12700" algn="ctr">
            <a:solidFill>
              <a:srgbClr val="787878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b="1" i="1" kern="0">
              <a:solidFill>
                <a:srgbClr val="006666"/>
              </a:solidFill>
              <a:latin typeface="Arial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543800" y="6096000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 bwMode="auto">
          <a:xfrm>
            <a:off x="1752600" y="3981450"/>
            <a:ext cx="5718175" cy="817563"/>
          </a:xfrm>
          <a:prstGeom prst="rect">
            <a:avLst/>
          </a:prstGeom>
          <a:gradFill flip="none" rotWithShape="1">
            <a:gsLst>
              <a:gs pos="43000">
                <a:srgbClr val="92B3AB">
                  <a:lumMod val="40000"/>
                  <a:lumOff val="60000"/>
                </a:srgbClr>
              </a:gs>
              <a:gs pos="80000">
                <a:srgbClr val="FFFFFF">
                  <a:lumMod val="95000"/>
                </a:srgbClr>
              </a:gs>
            </a:gsLst>
            <a:lin ang="10800000" scaled="1"/>
            <a:tileRect/>
          </a:gradFill>
          <a:ln w="12700" algn="ctr">
            <a:solidFill>
              <a:srgbClr val="787878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 pitchFamily="34" charset="0"/>
              </a:rPr>
              <a:t>Web Services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1858963" y="657225"/>
            <a:ext cx="5173662" cy="452438"/>
          </a:xfrm>
          <a:prstGeom prst="ellipse">
            <a:avLst/>
          </a:prstGeom>
          <a:gradFill rotWithShape="1">
            <a:gsLst>
              <a:gs pos="0">
                <a:srgbClr val="E1F7FF"/>
              </a:gs>
              <a:gs pos="80000">
                <a:srgbClr val="DDF6FF"/>
              </a:gs>
            </a:gsLst>
            <a:lin ang="16200000" scaled="0"/>
          </a:gradFill>
          <a:ln w="9525" cap="flat" cmpd="sng" algn="ctr">
            <a:solidFill>
              <a:srgbClr val="F2F2F2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48" name="Group 68"/>
          <p:cNvGrpSpPr>
            <a:grpSpLocks/>
          </p:cNvGrpSpPr>
          <p:nvPr/>
        </p:nvGrpSpPr>
        <p:grpSpPr bwMode="auto">
          <a:xfrm>
            <a:off x="4156075" y="677863"/>
            <a:ext cx="787400" cy="441325"/>
            <a:chOff x="2615407" y="1287463"/>
            <a:chExt cx="787400" cy="441984"/>
          </a:xfrm>
        </p:grpSpPr>
        <p:sp>
          <p:nvSpPr>
            <p:cNvPr id="49" name="TextBox 124"/>
            <p:cNvSpPr txBox="1">
              <a:spLocks noChangeArrowheads="1"/>
            </p:cNvSpPr>
            <p:nvPr/>
          </p:nvSpPr>
          <p:spPr bwMode="auto">
            <a:xfrm>
              <a:off x="2615407" y="1541842"/>
              <a:ext cx="787400" cy="1876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Customer</a:t>
              </a:r>
            </a:p>
          </p:txBody>
        </p:sp>
        <p:graphicFrame>
          <p:nvGraphicFramePr>
            <p:cNvPr id="50" name="Object 5"/>
            <p:cNvGraphicFramePr>
              <a:graphicFrameLocks noChangeAspect="1"/>
            </p:cNvGraphicFramePr>
            <p:nvPr/>
          </p:nvGraphicFramePr>
          <p:xfrm>
            <a:off x="2906999" y="1287463"/>
            <a:ext cx="264825" cy="2752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56" name="Visio" r:id="rId4" imgW="322783" imgH="334366" progId="Visio.Drawing.11">
                    <p:embed/>
                  </p:oleObj>
                </mc:Choice>
                <mc:Fallback>
                  <p:oleObj name="Visio" r:id="rId4" imgW="322783" imgH="334366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06999" y="1287463"/>
                          <a:ext cx="264825" cy="2752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1" name="Down Arrow Callout 50"/>
          <p:cNvSpPr/>
          <p:nvPr/>
        </p:nvSpPr>
        <p:spPr bwMode="auto">
          <a:xfrm>
            <a:off x="1765300" y="2910040"/>
            <a:ext cx="5729288" cy="442759"/>
          </a:xfrm>
          <a:prstGeom prst="downArrowCallout">
            <a:avLst>
              <a:gd name="adj1" fmla="val 46348"/>
              <a:gd name="adj2" fmla="val 61507"/>
              <a:gd name="adj3" fmla="val 24406"/>
              <a:gd name="adj4" fmla="val 56403"/>
            </a:avLst>
          </a:prstGeom>
          <a:gradFill flip="none" rotWithShape="1">
            <a:gsLst>
              <a:gs pos="43000">
                <a:srgbClr val="92B3AB">
                  <a:lumMod val="20000"/>
                  <a:lumOff val="80000"/>
                </a:srgbClr>
              </a:gs>
              <a:gs pos="80000">
                <a:srgbClr val="FFFFFF">
                  <a:lumMod val="95000"/>
                </a:srgbClr>
              </a:gs>
            </a:gsLst>
            <a:lin ang="10800000" scaled="1"/>
            <a:tileRect/>
          </a:gradFill>
          <a:ln w="12700" algn="ctr">
            <a:solidFill>
              <a:srgbClr val="787878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</a:rPr>
              <a:t>Mobile Endpoint (MSP Layer)</a:t>
            </a:r>
            <a:endParaRPr kumimoji="0" lang="en-US" sz="1200" b="1" i="1" u="none" strike="noStrike" kern="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2" name="Rounded Rectangle 129"/>
          <p:cNvSpPr/>
          <p:nvPr/>
        </p:nvSpPr>
        <p:spPr bwMode="auto">
          <a:xfrm>
            <a:off x="3874341" y="4294188"/>
            <a:ext cx="1563593" cy="363537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Web Assets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53" name="Rounded Rectangle 128"/>
          <p:cNvSpPr/>
          <p:nvPr/>
        </p:nvSpPr>
        <p:spPr bwMode="auto">
          <a:xfrm>
            <a:off x="1971706" y="4295775"/>
            <a:ext cx="1609694" cy="361950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Mobile Specific Assets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54" name="Rounded Rectangle 130"/>
          <p:cNvSpPr/>
          <p:nvPr/>
        </p:nvSpPr>
        <p:spPr bwMode="auto">
          <a:xfrm>
            <a:off x="5715000" y="4308541"/>
            <a:ext cx="1581841" cy="361950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Enterprise</a:t>
            </a:r>
            <a:b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</a:b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Services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55" name="Rectangle 154"/>
          <p:cNvSpPr/>
          <p:nvPr/>
        </p:nvSpPr>
        <p:spPr bwMode="auto">
          <a:xfrm>
            <a:off x="1773639" y="5521325"/>
            <a:ext cx="5738647" cy="901700"/>
          </a:xfrm>
          <a:prstGeom prst="rect">
            <a:avLst/>
          </a:prstGeom>
          <a:gradFill flip="none" rotWithShape="1">
            <a:gsLst>
              <a:gs pos="66000">
                <a:srgbClr val="92B3AB">
                  <a:lumMod val="75000"/>
                </a:srgbClr>
              </a:gs>
              <a:gs pos="80000">
                <a:srgbClr val="ACC4BF"/>
              </a:gs>
            </a:gsLst>
            <a:lin ang="10800000" scaled="1"/>
            <a:tileRect/>
          </a:gradFill>
          <a:ln w="12700" algn="ctr">
            <a:solidFill>
              <a:srgbClr val="787878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Platform Data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56" name="Flowchart: Magnetic Disk 222"/>
          <p:cNvSpPr>
            <a:spLocks noChangeArrowheads="1"/>
          </p:cNvSpPr>
          <p:nvPr/>
        </p:nvSpPr>
        <p:spPr bwMode="auto">
          <a:xfrm>
            <a:off x="2904443" y="5824536"/>
            <a:ext cx="298450" cy="304955"/>
          </a:xfrm>
          <a:prstGeom prst="flowChartMagneticDisk">
            <a:avLst/>
          </a:prstGeom>
          <a:solidFill>
            <a:srgbClr val="FFFFFF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57" name="TextBox 91"/>
          <p:cNvSpPr txBox="1">
            <a:spLocks noChangeArrowheads="1"/>
          </p:cNvSpPr>
          <p:nvPr/>
        </p:nvSpPr>
        <p:spPr bwMode="auto">
          <a:xfrm>
            <a:off x="2593959" y="6183139"/>
            <a:ext cx="954088" cy="157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Online-Specific</a:t>
            </a:r>
            <a:endParaRPr kumimoji="0" lang="en-US" alt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Repositories</a:t>
            </a:r>
          </a:p>
        </p:txBody>
      </p:sp>
      <p:sp>
        <p:nvSpPr>
          <p:cNvPr id="58" name="Flowchart: Magnetic Disk 222"/>
          <p:cNvSpPr>
            <a:spLocks noChangeArrowheads="1"/>
          </p:cNvSpPr>
          <p:nvPr/>
        </p:nvSpPr>
        <p:spPr bwMode="auto">
          <a:xfrm>
            <a:off x="3902425" y="5832472"/>
            <a:ext cx="298450" cy="304800"/>
          </a:xfrm>
          <a:prstGeom prst="flowChartMagneticDisk">
            <a:avLst/>
          </a:prstGeom>
          <a:solidFill>
            <a:srgbClr val="FFFFFF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59" name="TextBox 91"/>
          <p:cNvSpPr txBox="1">
            <a:spLocks noChangeArrowheads="1"/>
          </p:cNvSpPr>
          <p:nvPr/>
        </p:nvSpPr>
        <p:spPr bwMode="auto">
          <a:xfrm>
            <a:off x="3499200" y="6191247"/>
            <a:ext cx="10763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Legacy Data</a:t>
            </a:r>
            <a:br>
              <a:rPr kumimoji="0" lang="en-US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</a:br>
            <a:r>
              <a:rPr kumimoji="0" lang="en-US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Sources</a:t>
            </a:r>
            <a:endParaRPr kumimoji="0" lang="en-US" alt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</a:endParaRPr>
          </a:p>
        </p:txBody>
      </p:sp>
      <p:grpSp>
        <p:nvGrpSpPr>
          <p:cNvPr id="60" name="Group 51"/>
          <p:cNvGrpSpPr>
            <a:grpSpLocks/>
          </p:cNvGrpSpPr>
          <p:nvPr/>
        </p:nvGrpSpPr>
        <p:grpSpPr bwMode="auto">
          <a:xfrm>
            <a:off x="1795865" y="5826125"/>
            <a:ext cx="854075" cy="515937"/>
            <a:chOff x="3844925" y="5635625"/>
            <a:chExt cx="854075" cy="515676"/>
          </a:xfrm>
        </p:grpSpPr>
        <p:sp>
          <p:nvSpPr>
            <p:cNvPr id="61" name="Flowchart: Magnetic Disk 222"/>
            <p:cNvSpPr>
              <a:spLocks noChangeArrowheads="1"/>
            </p:cNvSpPr>
            <p:nvPr/>
          </p:nvSpPr>
          <p:spPr bwMode="auto">
            <a:xfrm>
              <a:off x="4125913" y="5635625"/>
              <a:ext cx="298450" cy="304800"/>
            </a:xfrm>
            <a:prstGeom prst="flowChartMagneticDisk">
              <a:avLst/>
            </a:prstGeom>
            <a:solidFill>
              <a:srgbClr val="FFFFFF"/>
            </a:solidFill>
            <a:ln w="12700" algn="ctr">
              <a:solidFill>
                <a:srgbClr val="6AA395"/>
              </a:solidFill>
              <a:round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62" name="TextBox 91"/>
            <p:cNvSpPr txBox="1">
              <a:spLocks noChangeArrowheads="1"/>
            </p:cNvSpPr>
            <p:nvPr/>
          </p:nvSpPr>
          <p:spPr bwMode="auto">
            <a:xfrm>
              <a:off x="3844925" y="5994046"/>
              <a:ext cx="854075" cy="157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Data Grid</a:t>
              </a:r>
              <a:br>
                <a:rPr kumimoji="0" lang="en-US" alt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</a:br>
              <a:r>
                <a:rPr kumimoji="0" lang="en-US" alt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Cache</a:t>
              </a:r>
            </a:p>
          </p:txBody>
        </p:sp>
      </p:grpSp>
      <p:sp>
        <p:nvSpPr>
          <p:cNvPr id="63" name="Rectangle 62"/>
          <p:cNvSpPr/>
          <p:nvPr/>
        </p:nvSpPr>
        <p:spPr bwMode="auto">
          <a:xfrm>
            <a:off x="1782763" y="4947906"/>
            <a:ext cx="5711825" cy="459735"/>
          </a:xfrm>
          <a:prstGeom prst="rect">
            <a:avLst/>
          </a:prstGeom>
          <a:solidFill>
            <a:srgbClr val="92B3AB">
              <a:lumMod val="50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Integration</a:t>
            </a:r>
            <a:b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</a:b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Fabric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4" name="Rounded Rectangle 119"/>
          <p:cNvSpPr/>
          <p:nvPr/>
        </p:nvSpPr>
        <p:spPr bwMode="auto">
          <a:xfrm>
            <a:off x="1900238" y="5013280"/>
            <a:ext cx="842962" cy="303213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EAI</a:t>
            </a:r>
            <a:b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</a:b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Framework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65" name="Rounded Rectangle 119"/>
          <p:cNvSpPr/>
          <p:nvPr/>
        </p:nvSpPr>
        <p:spPr bwMode="auto">
          <a:xfrm>
            <a:off x="2967677" y="5020104"/>
            <a:ext cx="1035050" cy="303213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Service Framework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66" name="Rounded Rectangle 119"/>
          <p:cNvSpPr/>
          <p:nvPr/>
        </p:nvSpPr>
        <p:spPr bwMode="auto">
          <a:xfrm>
            <a:off x="5338763" y="5020104"/>
            <a:ext cx="842962" cy="303213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API</a:t>
            </a:r>
            <a:b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</a:b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Framework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67" name="Rounded Rectangle 119"/>
          <p:cNvSpPr/>
          <p:nvPr/>
        </p:nvSpPr>
        <p:spPr bwMode="auto">
          <a:xfrm>
            <a:off x="6405563" y="5026928"/>
            <a:ext cx="931862" cy="303213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Messaging</a:t>
            </a:r>
            <a:b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</a:b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Framework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71" name="Rectangle 70"/>
          <p:cNvSpPr/>
          <p:nvPr/>
        </p:nvSpPr>
        <p:spPr bwMode="auto">
          <a:xfrm>
            <a:off x="1773238" y="2592388"/>
            <a:ext cx="5711825" cy="222250"/>
          </a:xfrm>
          <a:prstGeom prst="rect">
            <a:avLst/>
          </a:prstGeom>
          <a:solidFill>
            <a:srgbClr val="92B3AB">
              <a:lumMod val="50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Mobile Network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2" name="Freeform 44"/>
          <p:cNvSpPr>
            <a:spLocks/>
          </p:cNvSpPr>
          <p:nvPr/>
        </p:nvSpPr>
        <p:spPr bwMode="auto">
          <a:xfrm rot="18203841" flipH="1">
            <a:off x="2231232" y="1234281"/>
            <a:ext cx="762000" cy="236537"/>
          </a:xfrm>
          <a:custGeom>
            <a:avLst/>
            <a:gdLst>
              <a:gd name="T0" fmla="*/ 0 w 1054"/>
              <a:gd name="T1" fmla="*/ 2147483647 h 398"/>
              <a:gd name="T2" fmla="*/ 2147483647 w 1054"/>
              <a:gd name="T3" fmla="*/ 2147483647 h 398"/>
              <a:gd name="T4" fmla="*/ 2147483647 w 1054"/>
              <a:gd name="T5" fmla="*/ 2147483647 h 398"/>
              <a:gd name="T6" fmla="*/ 2147483647 w 1054"/>
              <a:gd name="T7" fmla="*/ 2147483647 h 398"/>
              <a:gd name="T8" fmla="*/ 2147483647 w 1054"/>
              <a:gd name="T9" fmla="*/ 2147483647 h 398"/>
              <a:gd name="T10" fmla="*/ 2147483647 w 1054"/>
              <a:gd name="T11" fmla="*/ 2147483647 h 398"/>
              <a:gd name="T12" fmla="*/ 2147483647 w 1054"/>
              <a:gd name="T13" fmla="*/ 2147483647 h 398"/>
              <a:gd name="T14" fmla="*/ 2147483647 w 1054"/>
              <a:gd name="T15" fmla="*/ 2147483647 h 398"/>
              <a:gd name="T16" fmla="*/ 2147483647 w 1054"/>
              <a:gd name="T17" fmla="*/ 2147483647 h 398"/>
              <a:gd name="T18" fmla="*/ 2147483647 w 1054"/>
              <a:gd name="T19" fmla="*/ 2147483647 h 398"/>
              <a:gd name="T20" fmla="*/ 2147483647 w 1054"/>
              <a:gd name="T21" fmla="*/ 2147483647 h 398"/>
              <a:gd name="T22" fmla="*/ 2147483647 w 1054"/>
              <a:gd name="T23" fmla="*/ 2147483647 h 398"/>
              <a:gd name="T24" fmla="*/ 2147483647 w 1054"/>
              <a:gd name="T25" fmla="*/ 2147483647 h 398"/>
              <a:gd name="T26" fmla="*/ 2147483647 w 1054"/>
              <a:gd name="T27" fmla="*/ 2147483647 h 398"/>
              <a:gd name="T28" fmla="*/ 2147483647 w 1054"/>
              <a:gd name="T29" fmla="*/ 2147483647 h 398"/>
              <a:gd name="T30" fmla="*/ 2147483647 w 1054"/>
              <a:gd name="T31" fmla="*/ 2147483647 h 398"/>
              <a:gd name="T32" fmla="*/ 2147483647 w 1054"/>
              <a:gd name="T33" fmla="*/ 2147483647 h 398"/>
              <a:gd name="T34" fmla="*/ 2147483647 w 1054"/>
              <a:gd name="T35" fmla="*/ 2147483647 h 398"/>
              <a:gd name="T36" fmla="*/ 2147483647 w 1054"/>
              <a:gd name="T37" fmla="*/ 2147483647 h 398"/>
              <a:gd name="T38" fmla="*/ 2147483647 w 1054"/>
              <a:gd name="T39" fmla="*/ 2147483647 h 398"/>
              <a:gd name="T40" fmla="*/ 2147483647 w 1054"/>
              <a:gd name="T41" fmla="*/ 2147483647 h 398"/>
              <a:gd name="T42" fmla="*/ 2147483647 w 1054"/>
              <a:gd name="T43" fmla="*/ 2147483647 h 398"/>
              <a:gd name="T44" fmla="*/ 2147483647 w 1054"/>
              <a:gd name="T45" fmla="*/ 2147483647 h 398"/>
              <a:gd name="T46" fmla="*/ 2147483647 w 1054"/>
              <a:gd name="T47" fmla="*/ 2147483647 h 398"/>
              <a:gd name="T48" fmla="*/ 2147483647 w 1054"/>
              <a:gd name="T49" fmla="*/ 2147483647 h 398"/>
              <a:gd name="T50" fmla="*/ 2147483647 w 1054"/>
              <a:gd name="T51" fmla="*/ 0 h 398"/>
              <a:gd name="T52" fmla="*/ 2147483647 w 1054"/>
              <a:gd name="T53" fmla="*/ 2147483647 h 398"/>
              <a:gd name="T54" fmla="*/ 2147483647 w 1054"/>
              <a:gd name="T55" fmla="*/ 2147483647 h 398"/>
              <a:gd name="T56" fmla="*/ 2147483647 w 1054"/>
              <a:gd name="T57" fmla="*/ 2147483647 h 398"/>
              <a:gd name="T58" fmla="*/ 2147483647 w 1054"/>
              <a:gd name="T59" fmla="*/ 2147483647 h 398"/>
              <a:gd name="T60" fmla="*/ 2147483647 w 1054"/>
              <a:gd name="T61" fmla="*/ 2147483647 h 398"/>
              <a:gd name="T62" fmla="*/ 2147483647 w 1054"/>
              <a:gd name="T63" fmla="*/ 2147483647 h 398"/>
              <a:gd name="T64" fmla="*/ 2147483647 w 1054"/>
              <a:gd name="T65" fmla="*/ 2147483647 h 398"/>
              <a:gd name="T66" fmla="*/ 2147483647 w 1054"/>
              <a:gd name="T67" fmla="*/ 2147483647 h 398"/>
              <a:gd name="T68" fmla="*/ 2147483647 w 1054"/>
              <a:gd name="T69" fmla="*/ 2147483647 h 398"/>
              <a:gd name="T70" fmla="*/ 2147483647 w 1054"/>
              <a:gd name="T71" fmla="*/ 2147483647 h 398"/>
              <a:gd name="T72" fmla="*/ 2147483647 w 1054"/>
              <a:gd name="T73" fmla="*/ 2147483647 h 398"/>
              <a:gd name="T74" fmla="*/ 2147483647 w 1054"/>
              <a:gd name="T75" fmla="*/ 2147483647 h 398"/>
              <a:gd name="T76" fmla="*/ 2147483647 w 1054"/>
              <a:gd name="T77" fmla="*/ 2147483647 h 398"/>
              <a:gd name="T78" fmla="*/ 2147483647 w 1054"/>
              <a:gd name="T79" fmla="*/ 2147483647 h 398"/>
              <a:gd name="T80" fmla="*/ 2147483647 w 1054"/>
              <a:gd name="T81" fmla="*/ 2147483647 h 398"/>
              <a:gd name="T82" fmla="*/ 2147483647 w 1054"/>
              <a:gd name="T83" fmla="*/ 2147483647 h 398"/>
              <a:gd name="T84" fmla="*/ 2147483647 w 1054"/>
              <a:gd name="T85" fmla="*/ 2147483647 h 398"/>
              <a:gd name="T86" fmla="*/ 2147483647 w 1054"/>
              <a:gd name="T87" fmla="*/ 2147483647 h 398"/>
              <a:gd name="T88" fmla="*/ 2147483647 w 1054"/>
              <a:gd name="T89" fmla="*/ 2147483647 h 398"/>
              <a:gd name="T90" fmla="*/ 2147483647 w 1054"/>
              <a:gd name="T91" fmla="*/ 2147483647 h 398"/>
              <a:gd name="T92" fmla="*/ 2147483647 w 1054"/>
              <a:gd name="T93" fmla="*/ 2147483647 h 398"/>
              <a:gd name="T94" fmla="*/ 2147483647 w 1054"/>
              <a:gd name="T95" fmla="*/ 2147483647 h 398"/>
              <a:gd name="T96" fmla="*/ 2147483647 w 1054"/>
              <a:gd name="T97" fmla="*/ 2147483647 h 398"/>
              <a:gd name="T98" fmla="*/ 2147483647 w 1054"/>
              <a:gd name="T99" fmla="*/ 2147483647 h 398"/>
              <a:gd name="T100" fmla="*/ 2147483647 w 1054"/>
              <a:gd name="T101" fmla="*/ 2147483647 h 398"/>
              <a:gd name="T102" fmla="*/ 2147483647 w 1054"/>
              <a:gd name="T103" fmla="*/ 2147483647 h 398"/>
              <a:gd name="T104" fmla="*/ 2147483647 w 1054"/>
              <a:gd name="T105" fmla="*/ 2147483647 h 398"/>
              <a:gd name="T106" fmla="*/ 2147483647 w 1054"/>
              <a:gd name="T107" fmla="*/ 2147483647 h 398"/>
              <a:gd name="T108" fmla="*/ 2147483647 w 1054"/>
              <a:gd name="T109" fmla="*/ 2147483647 h 398"/>
              <a:gd name="T110" fmla="*/ 2147483647 w 1054"/>
              <a:gd name="T111" fmla="*/ 2147483647 h 398"/>
              <a:gd name="T112" fmla="*/ 2147483647 w 1054"/>
              <a:gd name="T113" fmla="*/ 2147483647 h 398"/>
              <a:gd name="T114" fmla="*/ 2147483647 w 1054"/>
              <a:gd name="T115" fmla="*/ 2147483647 h 398"/>
              <a:gd name="T116" fmla="*/ 2147483647 w 1054"/>
              <a:gd name="T117" fmla="*/ 2147483647 h 398"/>
              <a:gd name="T118" fmla="*/ 2147483647 w 1054"/>
              <a:gd name="T119" fmla="*/ 2147483647 h 398"/>
              <a:gd name="T120" fmla="*/ 2147483647 w 1054"/>
              <a:gd name="T121" fmla="*/ 2147483647 h 398"/>
              <a:gd name="T122" fmla="*/ 2147483647 w 1054"/>
              <a:gd name="T123" fmla="*/ 2147483647 h 398"/>
              <a:gd name="T124" fmla="*/ 0 w 1054"/>
              <a:gd name="T125" fmla="*/ 2147483647 h 39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054"/>
              <a:gd name="T190" fmla="*/ 0 h 398"/>
              <a:gd name="T191" fmla="*/ 1054 w 1054"/>
              <a:gd name="T192" fmla="*/ 398 h 39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054" h="398">
                <a:moveTo>
                  <a:pt x="0" y="397"/>
                </a:moveTo>
                <a:lnTo>
                  <a:pt x="22" y="366"/>
                </a:lnTo>
                <a:lnTo>
                  <a:pt x="41" y="342"/>
                </a:lnTo>
                <a:lnTo>
                  <a:pt x="60" y="322"/>
                </a:lnTo>
                <a:lnTo>
                  <a:pt x="82" y="300"/>
                </a:lnTo>
                <a:lnTo>
                  <a:pt x="113" y="270"/>
                </a:lnTo>
                <a:lnTo>
                  <a:pt x="146" y="245"/>
                </a:lnTo>
                <a:lnTo>
                  <a:pt x="185" y="219"/>
                </a:lnTo>
                <a:lnTo>
                  <a:pt x="224" y="195"/>
                </a:lnTo>
                <a:lnTo>
                  <a:pt x="261" y="174"/>
                </a:lnTo>
                <a:lnTo>
                  <a:pt x="310" y="150"/>
                </a:lnTo>
                <a:lnTo>
                  <a:pt x="346" y="135"/>
                </a:lnTo>
                <a:lnTo>
                  <a:pt x="397" y="118"/>
                </a:lnTo>
                <a:lnTo>
                  <a:pt x="451" y="98"/>
                </a:lnTo>
                <a:lnTo>
                  <a:pt x="506" y="82"/>
                </a:lnTo>
                <a:lnTo>
                  <a:pt x="547" y="72"/>
                </a:lnTo>
                <a:lnTo>
                  <a:pt x="603" y="65"/>
                </a:lnTo>
                <a:lnTo>
                  <a:pt x="649" y="63"/>
                </a:lnTo>
                <a:lnTo>
                  <a:pt x="696" y="63"/>
                </a:lnTo>
                <a:lnTo>
                  <a:pt x="746" y="69"/>
                </a:lnTo>
                <a:lnTo>
                  <a:pt x="773" y="75"/>
                </a:lnTo>
                <a:lnTo>
                  <a:pt x="806" y="86"/>
                </a:lnTo>
                <a:lnTo>
                  <a:pt x="830" y="96"/>
                </a:lnTo>
                <a:lnTo>
                  <a:pt x="854" y="106"/>
                </a:lnTo>
                <a:lnTo>
                  <a:pt x="872" y="117"/>
                </a:lnTo>
                <a:lnTo>
                  <a:pt x="906" y="0"/>
                </a:lnTo>
                <a:lnTo>
                  <a:pt x="922" y="45"/>
                </a:lnTo>
                <a:lnTo>
                  <a:pt x="938" y="86"/>
                </a:lnTo>
                <a:lnTo>
                  <a:pt x="961" y="139"/>
                </a:lnTo>
                <a:lnTo>
                  <a:pt x="990" y="186"/>
                </a:lnTo>
                <a:lnTo>
                  <a:pt x="1016" y="224"/>
                </a:lnTo>
                <a:lnTo>
                  <a:pt x="1053" y="263"/>
                </a:lnTo>
                <a:lnTo>
                  <a:pt x="1006" y="272"/>
                </a:lnTo>
                <a:lnTo>
                  <a:pt x="956" y="284"/>
                </a:lnTo>
                <a:lnTo>
                  <a:pt x="901" y="302"/>
                </a:lnTo>
                <a:lnTo>
                  <a:pt x="856" y="325"/>
                </a:lnTo>
                <a:lnTo>
                  <a:pt x="830" y="340"/>
                </a:lnTo>
                <a:lnTo>
                  <a:pt x="799" y="367"/>
                </a:lnTo>
                <a:lnTo>
                  <a:pt x="833" y="250"/>
                </a:lnTo>
                <a:lnTo>
                  <a:pt x="792" y="230"/>
                </a:lnTo>
                <a:lnTo>
                  <a:pt x="754" y="216"/>
                </a:lnTo>
                <a:lnTo>
                  <a:pt x="709" y="207"/>
                </a:lnTo>
                <a:lnTo>
                  <a:pt x="663" y="200"/>
                </a:lnTo>
                <a:lnTo>
                  <a:pt x="610" y="197"/>
                </a:lnTo>
                <a:lnTo>
                  <a:pt x="562" y="196"/>
                </a:lnTo>
                <a:lnTo>
                  <a:pt x="492" y="200"/>
                </a:lnTo>
                <a:lnTo>
                  <a:pt x="434" y="208"/>
                </a:lnTo>
                <a:lnTo>
                  <a:pt x="381" y="218"/>
                </a:lnTo>
                <a:lnTo>
                  <a:pt x="325" y="233"/>
                </a:lnTo>
                <a:lnTo>
                  <a:pt x="297" y="240"/>
                </a:lnTo>
                <a:lnTo>
                  <a:pt x="273" y="248"/>
                </a:lnTo>
                <a:lnTo>
                  <a:pt x="250" y="255"/>
                </a:lnTo>
                <a:lnTo>
                  <a:pt x="230" y="263"/>
                </a:lnTo>
                <a:lnTo>
                  <a:pt x="190" y="278"/>
                </a:lnTo>
                <a:lnTo>
                  <a:pt x="163" y="291"/>
                </a:lnTo>
                <a:lnTo>
                  <a:pt x="142" y="302"/>
                </a:lnTo>
                <a:lnTo>
                  <a:pt x="121" y="313"/>
                </a:lnTo>
                <a:lnTo>
                  <a:pt x="100" y="325"/>
                </a:lnTo>
                <a:lnTo>
                  <a:pt x="82" y="336"/>
                </a:lnTo>
                <a:lnTo>
                  <a:pt x="62" y="348"/>
                </a:lnTo>
                <a:lnTo>
                  <a:pt x="40" y="365"/>
                </a:lnTo>
                <a:lnTo>
                  <a:pt x="19" y="380"/>
                </a:lnTo>
                <a:lnTo>
                  <a:pt x="0" y="397"/>
                </a:lnTo>
              </a:path>
            </a:pathLst>
          </a:custGeom>
          <a:solidFill>
            <a:srgbClr val="FFFFFF">
              <a:lumMod val="75000"/>
            </a:srgbClr>
          </a:solidFill>
          <a:ln>
            <a:noFill/>
          </a:ln>
        </p:spPr>
        <p:txBody>
          <a:bodyPr vert="eaVert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73" name="Freeform 44"/>
          <p:cNvSpPr>
            <a:spLocks/>
          </p:cNvSpPr>
          <p:nvPr/>
        </p:nvSpPr>
        <p:spPr bwMode="auto">
          <a:xfrm rot="3396159">
            <a:off x="5993607" y="1234281"/>
            <a:ext cx="762000" cy="236537"/>
          </a:xfrm>
          <a:custGeom>
            <a:avLst/>
            <a:gdLst>
              <a:gd name="T0" fmla="*/ 0 w 1054"/>
              <a:gd name="T1" fmla="*/ 2147483647 h 398"/>
              <a:gd name="T2" fmla="*/ 2147483647 w 1054"/>
              <a:gd name="T3" fmla="*/ 2147483647 h 398"/>
              <a:gd name="T4" fmla="*/ 2147483647 w 1054"/>
              <a:gd name="T5" fmla="*/ 2147483647 h 398"/>
              <a:gd name="T6" fmla="*/ 2147483647 w 1054"/>
              <a:gd name="T7" fmla="*/ 2147483647 h 398"/>
              <a:gd name="T8" fmla="*/ 2147483647 w 1054"/>
              <a:gd name="T9" fmla="*/ 2147483647 h 398"/>
              <a:gd name="T10" fmla="*/ 2147483647 w 1054"/>
              <a:gd name="T11" fmla="*/ 2147483647 h 398"/>
              <a:gd name="T12" fmla="*/ 2147483647 w 1054"/>
              <a:gd name="T13" fmla="*/ 2147483647 h 398"/>
              <a:gd name="T14" fmla="*/ 2147483647 w 1054"/>
              <a:gd name="T15" fmla="*/ 2147483647 h 398"/>
              <a:gd name="T16" fmla="*/ 2147483647 w 1054"/>
              <a:gd name="T17" fmla="*/ 2147483647 h 398"/>
              <a:gd name="T18" fmla="*/ 2147483647 w 1054"/>
              <a:gd name="T19" fmla="*/ 2147483647 h 398"/>
              <a:gd name="T20" fmla="*/ 2147483647 w 1054"/>
              <a:gd name="T21" fmla="*/ 2147483647 h 398"/>
              <a:gd name="T22" fmla="*/ 2147483647 w 1054"/>
              <a:gd name="T23" fmla="*/ 2147483647 h 398"/>
              <a:gd name="T24" fmla="*/ 2147483647 w 1054"/>
              <a:gd name="T25" fmla="*/ 2147483647 h 398"/>
              <a:gd name="T26" fmla="*/ 2147483647 w 1054"/>
              <a:gd name="T27" fmla="*/ 2147483647 h 398"/>
              <a:gd name="T28" fmla="*/ 2147483647 w 1054"/>
              <a:gd name="T29" fmla="*/ 2147483647 h 398"/>
              <a:gd name="T30" fmla="*/ 2147483647 w 1054"/>
              <a:gd name="T31" fmla="*/ 2147483647 h 398"/>
              <a:gd name="T32" fmla="*/ 2147483647 w 1054"/>
              <a:gd name="T33" fmla="*/ 2147483647 h 398"/>
              <a:gd name="T34" fmla="*/ 2147483647 w 1054"/>
              <a:gd name="T35" fmla="*/ 2147483647 h 398"/>
              <a:gd name="T36" fmla="*/ 2147483647 w 1054"/>
              <a:gd name="T37" fmla="*/ 2147483647 h 398"/>
              <a:gd name="T38" fmla="*/ 2147483647 w 1054"/>
              <a:gd name="T39" fmla="*/ 2147483647 h 398"/>
              <a:gd name="T40" fmla="*/ 2147483647 w 1054"/>
              <a:gd name="T41" fmla="*/ 2147483647 h 398"/>
              <a:gd name="T42" fmla="*/ 2147483647 w 1054"/>
              <a:gd name="T43" fmla="*/ 2147483647 h 398"/>
              <a:gd name="T44" fmla="*/ 2147483647 w 1054"/>
              <a:gd name="T45" fmla="*/ 2147483647 h 398"/>
              <a:gd name="T46" fmla="*/ 2147483647 w 1054"/>
              <a:gd name="T47" fmla="*/ 2147483647 h 398"/>
              <a:gd name="T48" fmla="*/ 2147483647 w 1054"/>
              <a:gd name="T49" fmla="*/ 2147483647 h 398"/>
              <a:gd name="T50" fmla="*/ 2147483647 w 1054"/>
              <a:gd name="T51" fmla="*/ 0 h 398"/>
              <a:gd name="T52" fmla="*/ 2147483647 w 1054"/>
              <a:gd name="T53" fmla="*/ 2147483647 h 398"/>
              <a:gd name="T54" fmla="*/ 2147483647 w 1054"/>
              <a:gd name="T55" fmla="*/ 2147483647 h 398"/>
              <a:gd name="T56" fmla="*/ 2147483647 w 1054"/>
              <a:gd name="T57" fmla="*/ 2147483647 h 398"/>
              <a:gd name="T58" fmla="*/ 2147483647 w 1054"/>
              <a:gd name="T59" fmla="*/ 2147483647 h 398"/>
              <a:gd name="T60" fmla="*/ 2147483647 w 1054"/>
              <a:gd name="T61" fmla="*/ 2147483647 h 398"/>
              <a:gd name="T62" fmla="*/ 2147483647 w 1054"/>
              <a:gd name="T63" fmla="*/ 2147483647 h 398"/>
              <a:gd name="T64" fmla="*/ 2147483647 w 1054"/>
              <a:gd name="T65" fmla="*/ 2147483647 h 398"/>
              <a:gd name="T66" fmla="*/ 2147483647 w 1054"/>
              <a:gd name="T67" fmla="*/ 2147483647 h 398"/>
              <a:gd name="T68" fmla="*/ 2147483647 w 1054"/>
              <a:gd name="T69" fmla="*/ 2147483647 h 398"/>
              <a:gd name="T70" fmla="*/ 2147483647 w 1054"/>
              <a:gd name="T71" fmla="*/ 2147483647 h 398"/>
              <a:gd name="T72" fmla="*/ 2147483647 w 1054"/>
              <a:gd name="T73" fmla="*/ 2147483647 h 398"/>
              <a:gd name="T74" fmla="*/ 2147483647 w 1054"/>
              <a:gd name="T75" fmla="*/ 2147483647 h 398"/>
              <a:gd name="T76" fmla="*/ 2147483647 w 1054"/>
              <a:gd name="T77" fmla="*/ 2147483647 h 398"/>
              <a:gd name="T78" fmla="*/ 2147483647 w 1054"/>
              <a:gd name="T79" fmla="*/ 2147483647 h 398"/>
              <a:gd name="T80" fmla="*/ 2147483647 w 1054"/>
              <a:gd name="T81" fmla="*/ 2147483647 h 398"/>
              <a:gd name="T82" fmla="*/ 2147483647 w 1054"/>
              <a:gd name="T83" fmla="*/ 2147483647 h 398"/>
              <a:gd name="T84" fmla="*/ 2147483647 w 1054"/>
              <a:gd name="T85" fmla="*/ 2147483647 h 398"/>
              <a:gd name="T86" fmla="*/ 2147483647 w 1054"/>
              <a:gd name="T87" fmla="*/ 2147483647 h 398"/>
              <a:gd name="T88" fmla="*/ 2147483647 w 1054"/>
              <a:gd name="T89" fmla="*/ 2147483647 h 398"/>
              <a:gd name="T90" fmla="*/ 2147483647 w 1054"/>
              <a:gd name="T91" fmla="*/ 2147483647 h 398"/>
              <a:gd name="T92" fmla="*/ 2147483647 w 1054"/>
              <a:gd name="T93" fmla="*/ 2147483647 h 398"/>
              <a:gd name="T94" fmla="*/ 2147483647 w 1054"/>
              <a:gd name="T95" fmla="*/ 2147483647 h 398"/>
              <a:gd name="T96" fmla="*/ 2147483647 w 1054"/>
              <a:gd name="T97" fmla="*/ 2147483647 h 398"/>
              <a:gd name="T98" fmla="*/ 2147483647 w 1054"/>
              <a:gd name="T99" fmla="*/ 2147483647 h 398"/>
              <a:gd name="T100" fmla="*/ 2147483647 w 1054"/>
              <a:gd name="T101" fmla="*/ 2147483647 h 398"/>
              <a:gd name="T102" fmla="*/ 2147483647 w 1054"/>
              <a:gd name="T103" fmla="*/ 2147483647 h 398"/>
              <a:gd name="T104" fmla="*/ 2147483647 w 1054"/>
              <a:gd name="T105" fmla="*/ 2147483647 h 398"/>
              <a:gd name="T106" fmla="*/ 2147483647 w 1054"/>
              <a:gd name="T107" fmla="*/ 2147483647 h 398"/>
              <a:gd name="T108" fmla="*/ 2147483647 w 1054"/>
              <a:gd name="T109" fmla="*/ 2147483647 h 398"/>
              <a:gd name="T110" fmla="*/ 2147483647 w 1054"/>
              <a:gd name="T111" fmla="*/ 2147483647 h 398"/>
              <a:gd name="T112" fmla="*/ 2147483647 w 1054"/>
              <a:gd name="T113" fmla="*/ 2147483647 h 398"/>
              <a:gd name="T114" fmla="*/ 2147483647 w 1054"/>
              <a:gd name="T115" fmla="*/ 2147483647 h 398"/>
              <a:gd name="T116" fmla="*/ 2147483647 w 1054"/>
              <a:gd name="T117" fmla="*/ 2147483647 h 398"/>
              <a:gd name="T118" fmla="*/ 2147483647 w 1054"/>
              <a:gd name="T119" fmla="*/ 2147483647 h 398"/>
              <a:gd name="T120" fmla="*/ 2147483647 w 1054"/>
              <a:gd name="T121" fmla="*/ 2147483647 h 398"/>
              <a:gd name="T122" fmla="*/ 2147483647 w 1054"/>
              <a:gd name="T123" fmla="*/ 2147483647 h 398"/>
              <a:gd name="T124" fmla="*/ 0 w 1054"/>
              <a:gd name="T125" fmla="*/ 2147483647 h 39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054"/>
              <a:gd name="T190" fmla="*/ 0 h 398"/>
              <a:gd name="T191" fmla="*/ 1054 w 1054"/>
              <a:gd name="T192" fmla="*/ 398 h 39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054" h="398">
                <a:moveTo>
                  <a:pt x="0" y="397"/>
                </a:moveTo>
                <a:lnTo>
                  <a:pt x="22" y="366"/>
                </a:lnTo>
                <a:lnTo>
                  <a:pt x="41" y="342"/>
                </a:lnTo>
                <a:lnTo>
                  <a:pt x="60" y="322"/>
                </a:lnTo>
                <a:lnTo>
                  <a:pt x="82" y="300"/>
                </a:lnTo>
                <a:lnTo>
                  <a:pt x="113" y="270"/>
                </a:lnTo>
                <a:lnTo>
                  <a:pt x="146" y="245"/>
                </a:lnTo>
                <a:lnTo>
                  <a:pt x="185" y="219"/>
                </a:lnTo>
                <a:lnTo>
                  <a:pt x="224" y="195"/>
                </a:lnTo>
                <a:lnTo>
                  <a:pt x="261" y="174"/>
                </a:lnTo>
                <a:lnTo>
                  <a:pt x="310" y="150"/>
                </a:lnTo>
                <a:lnTo>
                  <a:pt x="346" y="135"/>
                </a:lnTo>
                <a:lnTo>
                  <a:pt x="397" y="118"/>
                </a:lnTo>
                <a:lnTo>
                  <a:pt x="451" y="98"/>
                </a:lnTo>
                <a:lnTo>
                  <a:pt x="506" y="82"/>
                </a:lnTo>
                <a:lnTo>
                  <a:pt x="547" y="72"/>
                </a:lnTo>
                <a:lnTo>
                  <a:pt x="603" y="65"/>
                </a:lnTo>
                <a:lnTo>
                  <a:pt x="649" y="63"/>
                </a:lnTo>
                <a:lnTo>
                  <a:pt x="696" y="63"/>
                </a:lnTo>
                <a:lnTo>
                  <a:pt x="746" y="69"/>
                </a:lnTo>
                <a:lnTo>
                  <a:pt x="773" y="75"/>
                </a:lnTo>
                <a:lnTo>
                  <a:pt x="806" y="86"/>
                </a:lnTo>
                <a:lnTo>
                  <a:pt x="830" y="96"/>
                </a:lnTo>
                <a:lnTo>
                  <a:pt x="854" y="106"/>
                </a:lnTo>
                <a:lnTo>
                  <a:pt x="872" y="117"/>
                </a:lnTo>
                <a:lnTo>
                  <a:pt x="906" y="0"/>
                </a:lnTo>
                <a:lnTo>
                  <a:pt x="922" y="45"/>
                </a:lnTo>
                <a:lnTo>
                  <a:pt x="938" y="86"/>
                </a:lnTo>
                <a:lnTo>
                  <a:pt x="961" y="139"/>
                </a:lnTo>
                <a:lnTo>
                  <a:pt x="990" y="186"/>
                </a:lnTo>
                <a:lnTo>
                  <a:pt x="1016" y="224"/>
                </a:lnTo>
                <a:lnTo>
                  <a:pt x="1053" y="263"/>
                </a:lnTo>
                <a:lnTo>
                  <a:pt x="1006" y="272"/>
                </a:lnTo>
                <a:lnTo>
                  <a:pt x="956" y="284"/>
                </a:lnTo>
                <a:lnTo>
                  <a:pt x="901" y="302"/>
                </a:lnTo>
                <a:lnTo>
                  <a:pt x="856" y="325"/>
                </a:lnTo>
                <a:lnTo>
                  <a:pt x="830" y="340"/>
                </a:lnTo>
                <a:lnTo>
                  <a:pt x="799" y="367"/>
                </a:lnTo>
                <a:lnTo>
                  <a:pt x="833" y="250"/>
                </a:lnTo>
                <a:lnTo>
                  <a:pt x="792" y="230"/>
                </a:lnTo>
                <a:lnTo>
                  <a:pt x="754" y="216"/>
                </a:lnTo>
                <a:lnTo>
                  <a:pt x="709" y="207"/>
                </a:lnTo>
                <a:lnTo>
                  <a:pt x="663" y="200"/>
                </a:lnTo>
                <a:lnTo>
                  <a:pt x="610" y="197"/>
                </a:lnTo>
                <a:lnTo>
                  <a:pt x="562" y="196"/>
                </a:lnTo>
                <a:lnTo>
                  <a:pt x="492" y="200"/>
                </a:lnTo>
                <a:lnTo>
                  <a:pt x="434" y="208"/>
                </a:lnTo>
                <a:lnTo>
                  <a:pt x="381" y="218"/>
                </a:lnTo>
                <a:lnTo>
                  <a:pt x="325" y="233"/>
                </a:lnTo>
                <a:lnTo>
                  <a:pt x="297" y="240"/>
                </a:lnTo>
                <a:lnTo>
                  <a:pt x="273" y="248"/>
                </a:lnTo>
                <a:lnTo>
                  <a:pt x="250" y="255"/>
                </a:lnTo>
                <a:lnTo>
                  <a:pt x="230" y="263"/>
                </a:lnTo>
                <a:lnTo>
                  <a:pt x="190" y="278"/>
                </a:lnTo>
                <a:lnTo>
                  <a:pt x="163" y="291"/>
                </a:lnTo>
                <a:lnTo>
                  <a:pt x="142" y="302"/>
                </a:lnTo>
                <a:lnTo>
                  <a:pt x="121" y="313"/>
                </a:lnTo>
                <a:lnTo>
                  <a:pt x="100" y="325"/>
                </a:lnTo>
                <a:lnTo>
                  <a:pt x="82" y="336"/>
                </a:lnTo>
                <a:lnTo>
                  <a:pt x="62" y="348"/>
                </a:lnTo>
                <a:lnTo>
                  <a:pt x="40" y="365"/>
                </a:lnTo>
                <a:lnTo>
                  <a:pt x="19" y="380"/>
                </a:lnTo>
                <a:lnTo>
                  <a:pt x="0" y="397"/>
                </a:lnTo>
              </a:path>
            </a:pathLst>
          </a:custGeom>
          <a:solidFill>
            <a:srgbClr val="FFFFFF">
              <a:lumMod val="75000"/>
            </a:srgbClr>
          </a:solidFill>
          <a:ln>
            <a:noFill/>
          </a:ln>
        </p:spPr>
        <p:txBody>
          <a:bodyPr vert="eaVert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74" name="Down Arrow Callout 73"/>
          <p:cNvSpPr/>
          <p:nvPr/>
        </p:nvSpPr>
        <p:spPr bwMode="auto">
          <a:xfrm>
            <a:off x="1765299" y="3364550"/>
            <a:ext cx="2708276" cy="584201"/>
          </a:xfrm>
          <a:prstGeom prst="downArrowCallout">
            <a:avLst>
              <a:gd name="adj1" fmla="val 30825"/>
              <a:gd name="adj2" fmla="val 41272"/>
              <a:gd name="adj3" fmla="val 18074"/>
              <a:gd name="adj4" fmla="val 64068"/>
            </a:avLst>
          </a:prstGeom>
          <a:gradFill flip="none" rotWithShape="1">
            <a:gsLst>
              <a:gs pos="43000">
                <a:srgbClr val="92B3AB">
                  <a:lumMod val="20000"/>
                  <a:lumOff val="80000"/>
                </a:srgbClr>
              </a:gs>
              <a:gs pos="80000">
                <a:srgbClr val="FFFFFF">
                  <a:lumMod val="95000"/>
                </a:srgbClr>
              </a:gs>
            </a:gsLst>
            <a:lin ang="10800000" scaled="1"/>
            <a:tileRect/>
          </a:gradFill>
          <a:ln w="12700" algn="ctr">
            <a:solidFill>
              <a:srgbClr val="787878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</a:rPr>
              <a:t>Mobile APIs</a:t>
            </a:r>
            <a:endParaRPr kumimoji="0" lang="en-US" sz="1200" b="1" i="1" u="none" strike="noStrike" kern="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8" name="Down Arrow Callout 77"/>
          <p:cNvSpPr/>
          <p:nvPr/>
        </p:nvSpPr>
        <p:spPr bwMode="auto">
          <a:xfrm>
            <a:off x="4773612" y="3378198"/>
            <a:ext cx="2711451" cy="584202"/>
          </a:xfrm>
          <a:prstGeom prst="downArrowCallout">
            <a:avLst>
              <a:gd name="adj1" fmla="val 27564"/>
              <a:gd name="adj2" fmla="val 41272"/>
              <a:gd name="adj3" fmla="val 19080"/>
              <a:gd name="adj4" fmla="val 69100"/>
            </a:avLst>
          </a:prstGeom>
          <a:gradFill flip="none" rotWithShape="1">
            <a:gsLst>
              <a:gs pos="43000">
                <a:srgbClr val="92B3AB">
                  <a:lumMod val="20000"/>
                  <a:lumOff val="80000"/>
                </a:srgbClr>
              </a:gs>
              <a:gs pos="80000">
                <a:srgbClr val="FFFFFF">
                  <a:lumMod val="95000"/>
                </a:srgbClr>
              </a:gs>
            </a:gsLst>
            <a:lin ang="10800000" scaled="1"/>
            <a:tileRect/>
          </a:gradFill>
          <a:ln w="12700" algn="ctr">
            <a:solidFill>
              <a:srgbClr val="787878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i="1" kern="0" dirty="0">
                <a:solidFill>
                  <a:srgbClr val="006666"/>
                </a:solidFill>
                <a:latin typeface="Arial"/>
              </a:rPr>
              <a:t>Mobile Enrichment Services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i="1" kern="0" dirty="0">
                <a:solidFill>
                  <a:srgbClr val="006666"/>
                </a:solidFill>
                <a:latin typeface="Arial"/>
              </a:rPr>
              <a:t>(Push, Cache)</a:t>
            </a:r>
          </a:p>
        </p:txBody>
      </p:sp>
      <p:sp>
        <p:nvSpPr>
          <p:cNvPr id="80" name="Flowchart: Magnetic Disk 222"/>
          <p:cNvSpPr>
            <a:spLocks noChangeArrowheads="1"/>
          </p:cNvSpPr>
          <p:nvPr/>
        </p:nvSpPr>
        <p:spPr bwMode="auto">
          <a:xfrm>
            <a:off x="4578755" y="5841982"/>
            <a:ext cx="298450" cy="304800"/>
          </a:xfrm>
          <a:prstGeom prst="flowChartMagneticDisk">
            <a:avLst/>
          </a:prstGeom>
          <a:solidFill>
            <a:srgbClr val="FFFFFF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81" name="TextBox 91"/>
          <p:cNvSpPr txBox="1">
            <a:spLocks noChangeArrowheads="1"/>
          </p:cNvSpPr>
          <p:nvPr/>
        </p:nvSpPr>
        <p:spPr bwMode="auto">
          <a:xfrm>
            <a:off x="4185056" y="6200757"/>
            <a:ext cx="10763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Profile</a:t>
            </a:r>
            <a:br>
              <a:rPr kumimoji="0" lang="en-US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</a:br>
            <a:r>
              <a:rPr kumimoji="0" lang="en-US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Data</a:t>
            </a:r>
            <a:endParaRPr kumimoji="0" lang="en-US" alt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82" name="Flowchart: Magnetic Disk 222"/>
          <p:cNvSpPr>
            <a:spLocks noChangeArrowheads="1"/>
          </p:cNvSpPr>
          <p:nvPr/>
        </p:nvSpPr>
        <p:spPr bwMode="auto">
          <a:xfrm>
            <a:off x="5736148" y="5846729"/>
            <a:ext cx="298450" cy="304800"/>
          </a:xfrm>
          <a:prstGeom prst="flowChartMagneticDisk">
            <a:avLst/>
          </a:prstGeom>
          <a:solidFill>
            <a:srgbClr val="FFFFFF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83" name="TextBox 91"/>
          <p:cNvSpPr txBox="1">
            <a:spLocks noChangeArrowheads="1"/>
          </p:cNvSpPr>
          <p:nvPr/>
        </p:nvSpPr>
        <p:spPr bwMode="auto">
          <a:xfrm>
            <a:off x="5332923" y="6205504"/>
            <a:ext cx="10763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Targeting</a:t>
            </a:r>
            <a:br>
              <a:rPr kumimoji="0" lang="en-US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</a:br>
            <a:r>
              <a:rPr kumimoji="0" lang="en-US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Rules</a:t>
            </a:r>
            <a:endParaRPr kumimoji="0" lang="en-US" alt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84" name="Flowchart: Magnetic Disk 222"/>
          <p:cNvSpPr>
            <a:spLocks noChangeArrowheads="1"/>
          </p:cNvSpPr>
          <p:nvPr/>
        </p:nvSpPr>
        <p:spPr bwMode="auto">
          <a:xfrm>
            <a:off x="6445819" y="5851476"/>
            <a:ext cx="298450" cy="304800"/>
          </a:xfrm>
          <a:prstGeom prst="flowChartMagneticDisk">
            <a:avLst/>
          </a:prstGeom>
          <a:solidFill>
            <a:srgbClr val="FFFFFF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85" name="TextBox 91"/>
          <p:cNvSpPr txBox="1">
            <a:spLocks noChangeArrowheads="1"/>
          </p:cNvSpPr>
          <p:nvPr/>
        </p:nvSpPr>
        <p:spPr bwMode="auto">
          <a:xfrm>
            <a:off x="6047357" y="6210251"/>
            <a:ext cx="10763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Content</a:t>
            </a:r>
            <a:br>
              <a:rPr kumimoji="0" lang="en-US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</a:br>
            <a:r>
              <a:rPr kumimoji="0" lang="en-US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Repository</a:t>
            </a:r>
            <a:endParaRPr kumimoji="0" lang="en-US" alt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86" name="Flowchart: Magnetic Disk 222"/>
          <p:cNvSpPr>
            <a:spLocks noChangeArrowheads="1"/>
          </p:cNvSpPr>
          <p:nvPr/>
        </p:nvSpPr>
        <p:spPr bwMode="auto">
          <a:xfrm>
            <a:off x="7079282" y="5865749"/>
            <a:ext cx="298450" cy="304800"/>
          </a:xfrm>
          <a:prstGeom prst="flowChartMagneticDisk">
            <a:avLst/>
          </a:prstGeom>
          <a:solidFill>
            <a:srgbClr val="FFFFFF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87" name="TextBox 91"/>
          <p:cNvSpPr txBox="1">
            <a:spLocks noChangeArrowheads="1"/>
          </p:cNvSpPr>
          <p:nvPr/>
        </p:nvSpPr>
        <p:spPr bwMode="auto">
          <a:xfrm>
            <a:off x="6695109" y="6224524"/>
            <a:ext cx="10763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Digital</a:t>
            </a:r>
            <a:br>
              <a:rPr kumimoji="0" lang="en-US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</a:br>
            <a:r>
              <a:rPr kumimoji="0" lang="en-US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Assets</a:t>
            </a:r>
            <a:endParaRPr kumimoji="0" lang="en-US" alt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88" name="Flowchart: Magnetic Disk 222"/>
          <p:cNvSpPr>
            <a:spLocks noChangeArrowheads="1"/>
          </p:cNvSpPr>
          <p:nvPr/>
        </p:nvSpPr>
        <p:spPr bwMode="auto">
          <a:xfrm>
            <a:off x="5112195" y="5841966"/>
            <a:ext cx="298450" cy="304800"/>
          </a:xfrm>
          <a:prstGeom prst="flowChartMagneticDisk">
            <a:avLst/>
          </a:prstGeom>
          <a:solidFill>
            <a:srgbClr val="FFFFFF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89" name="TextBox 91"/>
          <p:cNvSpPr txBox="1">
            <a:spLocks noChangeArrowheads="1"/>
          </p:cNvSpPr>
          <p:nvPr/>
        </p:nvSpPr>
        <p:spPr bwMode="auto">
          <a:xfrm>
            <a:off x="4708970" y="6200741"/>
            <a:ext cx="10763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Identity</a:t>
            </a:r>
            <a:br>
              <a:rPr kumimoji="0" lang="en-US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</a:br>
            <a:r>
              <a:rPr kumimoji="0" lang="en-US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Data</a:t>
            </a:r>
            <a:endParaRPr kumimoji="0" lang="en-US" alt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90" name="Down Arrow Callout 89"/>
          <p:cNvSpPr/>
          <p:nvPr/>
        </p:nvSpPr>
        <p:spPr bwMode="auto">
          <a:xfrm>
            <a:off x="1784350" y="1647825"/>
            <a:ext cx="5729288" cy="944563"/>
          </a:xfrm>
          <a:prstGeom prst="downArrowCallout">
            <a:avLst>
              <a:gd name="adj1" fmla="val 48617"/>
              <a:gd name="adj2" fmla="val 62895"/>
              <a:gd name="adj3" fmla="val 14193"/>
              <a:gd name="adj4" fmla="val 72289"/>
            </a:avLst>
          </a:prstGeom>
          <a:gradFill flip="none" rotWithShape="1">
            <a:gsLst>
              <a:gs pos="43000">
                <a:srgbClr val="92B3AB">
                  <a:lumMod val="20000"/>
                  <a:lumOff val="80000"/>
                </a:srgbClr>
              </a:gs>
              <a:gs pos="80000">
                <a:srgbClr val="FFFFFF">
                  <a:lumMod val="95000"/>
                </a:srgbClr>
              </a:gs>
            </a:gsLst>
            <a:lin ang="10800000" scaled="1"/>
            <a:tileRect/>
          </a:gradFill>
          <a:ln w="12700" algn="ctr">
            <a:solidFill>
              <a:srgbClr val="787878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</a:rPr>
              <a:t>Mobile App</a:t>
            </a:r>
            <a:endParaRPr kumimoji="0" lang="en-US" sz="1200" b="1" i="1" u="none" strike="noStrike" kern="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2" name="Rounded Rectangle 128"/>
          <p:cNvSpPr/>
          <p:nvPr/>
        </p:nvSpPr>
        <p:spPr bwMode="auto">
          <a:xfrm>
            <a:off x="4797384" y="1939131"/>
            <a:ext cx="2671401" cy="361950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iOS</a:t>
            </a: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 Application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93" name="Rounded Rectangle 128"/>
          <p:cNvSpPr/>
          <p:nvPr/>
        </p:nvSpPr>
        <p:spPr bwMode="auto">
          <a:xfrm>
            <a:off x="1900600" y="1915633"/>
            <a:ext cx="2671400" cy="361950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Android Application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6076028" y="3377153"/>
            <a:ext cx="126008" cy="1145"/>
          </a:xfrm>
          <a:prstGeom prst="line">
            <a:avLst/>
          </a:prstGeom>
          <a:ln>
            <a:solidFill>
              <a:srgbClr val="E9F0E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8" name="Picture 15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113" y="692150"/>
            <a:ext cx="192087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fld id="{0819E11B-0FAD-49FB-BD5A-6DFA15527CF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69" name="Title 1"/>
          <p:cNvSpPr txBox="1">
            <a:spLocks/>
          </p:cNvSpPr>
          <p:nvPr/>
        </p:nvSpPr>
        <p:spPr bwMode="auto">
          <a:xfrm>
            <a:off x="457200" y="9099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4F56AB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  <a:cs typeface="Arial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sz="3600" b="1" dirty="0" smtClean="0"/>
              <a:t>Our High Level Mobile Architecture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78647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7524307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332534"/>
            <a:ext cx="5029200" cy="403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84274"/>
            <a:ext cx="4875943" cy="330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5486400"/>
            <a:ext cx="33879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also have APIs for locating</a:t>
            </a:r>
            <a:br>
              <a:rPr lang="en-US" dirty="0" smtClean="0"/>
            </a:br>
            <a:r>
              <a:rPr lang="en-US" dirty="0" smtClean="0"/>
              <a:t>a doctor, medical cost estimation, </a:t>
            </a:r>
            <a:br>
              <a:rPr lang="en-US" dirty="0" smtClean="0"/>
            </a:br>
            <a:r>
              <a:rPr lang="en-US" dirty="0" smtClean="0"/>
              <a:t>and pharmacy cost estimation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1143000"/>
            <a:ext cx="36339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Publicly accessible at:</a:t>
            </a:r>
            <a:br>
              <a:rPr lang="en-US" sz="2400" dirty="0" smtClean="0"/>
            </a:br>
            <a:r>
              <a:rPr lang="en-US" sz="2400" dirty="0" smtClean="0"/>
              <a:t>http://developer.cigna.com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19E11B-0FAD-49FB-BD5A-6DFA15527CF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4495800"/>
            <a:ext cx="1010771" cy="838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4419600"/>
            <a:ext cx="1041400" cy="1041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400" y="4419600"/>
            <a:ext cx="1016000" cy="10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1143000"/>
          </a:xfrm>
        </p:spPr>
        <p:txBody>
          <a:bodyPr/>
          <a:lstStyle/>
          <a:p>
            <a:r>
              <a:rPr lang="en-US" sz="3600" b="1" dirty="0" smtClean="0"/>
              <a:t>We also love our APIs</a:t>
            </a:r>
            <a:endParaRPr lang="en-US" sz="3600" b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52400"/>
            <a:ext cx="759277" cy="66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321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43800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ctr"/>
            <a:r>
              <a:rPr lang="en-US" sz="3200" b="1" dirty="0" smtClean="0"/>
              <a:t>Creating our web, mobile and API platforms over time has created a few architecture </a:t>
            </a:r>
            <a:br>
              <a:rPr lang="en-US" sz="3200" b="1" dirty="0" smtClean="0"/>
            </a:br>
            <a:r>
              <a:rPr lang="en-US" sz="3200" b="1" dirty="0" smtClean="0"/>
              <a:t>reuse challenges that we are addressing</a:t>
            </a:r>
            <a:endParaRPr lang="en-US" sz="32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19E11B-0FAD-49FB-BD5A-6DFA15527CF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0" y="6608820"/>
            <a:ext cx="6705600" cy="212725"/>
          </a:xfrm>
        </p:spPr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52501" y="1620577"/>
            <a:ext cx="4024858" cy="3048000"/>
          </a:xfrm>
          <a:prstGeom prst="ellipse">
            <a:avLst/>
          </a:prstGeom>
          <a:solidFill>
            <a:srgbClr val="2E53DF">
              <a:alpha val="6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747542" y="1620577"/>
            <a:ext cx="4024858" cy="3048000"/>
          </a:xfrm>
          <a:prstGeom prst="ellipse">
            <a:avLst/>
          </a:prstGeom>
          <a:solidFill>
            <a:schemeClr val="accent6">
              <a:lumMod val="75000"/>
              <a:alpha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859346" y="3982777"/>
            <a:ext cx="1118013" cy="2799023"/>
          </a:xfrm>
          <a:prstGeom prst="ellipse">
            <a:avLst/>
          </a:prstGeom>
          <a:solidFill>
            <a:srgbClr val="00B050">
              <a:alpha val="6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3486931" y="2553247"/>
            <a:ext cx="15694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Shared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Web &amp; Mobile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Architecture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88572" y="2061579"/>
            <a:ext cx="25589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Web &amp; </a:t>
            </a:r>
            <a:b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Mobile Web</a:t>
            </a:r>
            <a:b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Architecture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37231" y="2325248"/>
            <a:ext cx="255896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Mobile</a:t>
            </a:r>
            <a:br>
              <a:rPr lang="en-US" sz="3600" b="1" cap="none" spc="0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3600" b="1" cap="none" spc="0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Architecture</a:t>
            </a:r>
            <a:endParaRPr lang="en-US" sz="3600" b="1" cap="none" spc="0" dirty="0">
              <a:ln w="127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3202815" y="4932594"/>
            <a:ext cx="2291589" cy="1077218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API</a:t>
            </a:r>
            <a:br>
              <a:rPr lang="en-US" sz="3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</a:br>
            <a:r>
              <a:rPr lang="en-US" sz="3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Architecture</a:t>
            </a:r>
            <a:endParaRPr lang="en-US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22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19E11B-0FAD-49FB-BD5A-6DFA15527CF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0" y="6608820"/>
            <a:ext cx="6705600" cy="212725"/>
          </a:xfrm>
        </p:spPr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74800" y="4419600"/>
            <a:ext cx="8814721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Thank goodness, write-</a:t>
            </a:r>
            <a:br>
              <a:rPr lang="en-US" sz="4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4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once, deploy-everywhere.</a:t>
            </a:r>
            <a:br>
              <a:rPr lang="en-US" sz="4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4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Is this the solution?</a:t>
            </a:r>
            <a:endParaRPr lang="en-US" sz="48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83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19E11B-0FAD-49FB-BD5A-6DFA15527CF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0" y="6608820"/>
            <a:ext cx="6705600" cy="212725"/>
          </a:xfrm>
        </p:spPr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826236" y="3224150"/>
            <a:ext cx="290451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&lt;HTML5/&gt;</a:t>
            </a:r>
            <a:endParaRPr lang="en-US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4277" y="152400"/>
            <a:ext cx="780489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HTML5 is probably part of </a:t>
            </a:r>
            <a:br>
              <a:rPr lang="en-US" sz="5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5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solution,</a:t>
            </a:r>
            <a:r>
              <a:rPr lang="en-US" sz="5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but its not </a:t>
            </a:r>
            <a:br>
              <a:rPr lang="en-US" sz="5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5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 silver bullet…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09997" y="4648200"/>
            <a:ext cx="8489375" cy="227754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Figuring out the right balance while</a:t>
            </a:r>
            <a:br>
              <a:rPr lang="en-US" sz="4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4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preserving a great user experience</a:t>
            </a:r>
            <a:r>
              <a:rPr lang="en-US" sz="5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sz="5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5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0% &lt; HTML5 &lt; 100%</a:t>
            </a:r>
            <a:endParaRPr lang="en-US" sz="5400" b="1" cap="none" spc="0" dirty="0">
              <a:ln w="12700">
                <a:solidFill>
                  <a:schemeClr val="bg1"/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692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43800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99"/>
            <a:ext cx="8534400" cy="1143000"/>
          </a:xfrm>
        </p:spPr>
        <p:txBody>
          <a:bodyPr/>
          <a:lstStyle/>
          <a:p>
            <a:pPr algn="ctr"/>
            <a:r>
              <a:rPr lang="en-US" sz="3600" b="1" dirty="0" smtClean="0"/>
              <a:t>A more sensible mix probably looks more like this:</a:t>
            </a:r>
            <a:endParaRPr lang="en-US" sz="36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19E11B-0FAD-49FB-BD5A-6DFA15527CF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0" y="6608820"/>
            <a:ext cx="6705600" cy="212725"/>
          </a:xfrm>
        </p:spPr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213490" y="1247825"/>
            <a:ext cx="5111110" cy="4622249"/>
          </a:xfrm>
          <a:prstGeom prst="ellipse">
            <a:avLst/>
          </a:prstGeom>
          <a:solidFill>
            <a:srgbClr val="2E53DF">
              <a:alpha val="6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048000" y="1187618"/>
            <a:ext cx="5111110" cy="4622249"/>
          </a:xfrm>
          <a:prstGeom prst="ellipse">
            <a:avLst/>
          </a:prstGeom>
          <a:solidFill>
            <a:schemeClr val="accent6">
              <a:lumMod val="75000"/>
              <a:alpha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3330937" y="3251593"/>
            <a:ext cx="2612663" cy="3301607"/>
          </a:xfrm>
          <a:prstGeom prst="ellipse">
            <a:avLst/>
          </a:prstGeom>
          <a:solidFill>
            <a:srgbClr val="00B050">
              <a:alpha val="6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561331" y="1981199"/>
            <a:ext cx="20331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Shared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Web &amp; Mobile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Architecture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16200000">
            <a:off x="958277" y="2376528"/>
            <a:ext cx="3018450" cy="222779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Web &amp; </a:t>
            </a:r>
            <a:b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Mobile Web</a:t>
            </a:r>
            <a:b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Architecture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 rot="5400000">
            <a:off x="5577235" y="2757834"/>
            <a:ext cx="3018449" cy="15242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Mobile</a:t>
            </a:r>
            <a:br>
              <a:rPr lang="en-US" sz="3600" b="1" cap="none" spc="0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3600" b="1" cap="none" spc="0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Architecture</a:t>
            </a:r>
            <a:endParaRPr lang="en-US" sz="3600" b="1" cap="none" spc="0" dirty="0">
              <a:ln w="127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3328502" y="4439742"/>
            <a:ext cx="2558969" cy="113877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API</a:t>
            </a:r>
            <a:br>
              <a:rPr lang="en-US" sz="3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</a:br>
            <a:r>
              <a:rPr lang="en-US" sz="3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Architecture</a:t>
            </a:r>
            <a:endParaRPr lang="en-US" sz="3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56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391400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19E11B-0FAD-49FB-BD5A-6DFA15527CF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914400"/>
            <a:ext cx="1676400" cy="16764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62200" y="381000"/>
            <a:ext cx="4343400" cy="533400"/>
          </a:xfrm>
        </p:spPr>
        <p:txBody>
          <a:bodyPr/>
          <a:lstStyle/>
          <a:p>
            <a:pPr algn="ctr"/>
            <a:r>
              <a:rPr lang="en-US" altLang="en-US" dirty="0" smtClean="0"/>
              <a:t>Who Am I?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799" y="3352800"/>
            <a:ext cx="1419347" cy="152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352800"/>
            <a:ext cx="1441938" cy="15621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0" y="4800600"/>
            <a:ext cx="434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4F56AB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  <a:cs typeface="Arial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dirty="0" smtClean="0"/>
              <a:t>Architecture Leader</a:t>
            </a:r>
            <a:br>
              <a:rPr lang="en-US" altLang="en-US" dirty="0" smtClean="0"/>
            </a:br>
            <a:r>
              <a:rPr lang="en-US" altLang="en-US" dirty="0" smtClean="0"/>
              <a:t>@ Cigna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800600" y="4800600"/>
            <a:ext cx="434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4F56AB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  <a:cs typeface="Arial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dirty="0" smtClean="0"/>
              <a:t>Research Professor</a:t>
            </a:r>
            <a:br>
              <a:rPr lang="en-US" altLang="en-US" dirty="0" smtClean="0"/>
            </a:br>
            <a:r>
              <a:rPr lang="en-US" altLang="en-US" dirty="0" smtClean="0"/>
              <a:t>@ Drexel University</a:t>
            </a:r>
          </a:p>
        </p:txBody>
      </p:sp>
      <p:cxnSp>
        <p:nvCxnSpPr>
          <p:cNvPr id="14" name="Curved Connector 13"/>
          <p:cNvCxnSpPr>
            <a:stCxn id="4" idx="1"/>
            <a:endCxn id="8" idx="0"/>
          </p:cNvCxnSpPr>
          <p:nvPr/>
        </p:nvCxnSpPr>
        <p:spPr>
          <a:xfrm rot="10800000" flipV="1">
            <a:off x="2157474" y="1752600"/>
            <a:ext cx="1576327" cy="1600200"/>
          </a:xfrm>
          <a:prstGeom prst="curvedConnector2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>
            <a:stCxn id="4" idx="3"/>
            <a:endCxn id="10" idx="0"/>
          </p:cNvCxnSpPr>
          <p:nvPr/>
        </p:nvCxnSpPr>
        <p:spPr>
          <a:xfrm>
            <a:off x="5410200" y="1752600"/>
            <a:ext cx="1406769" cy="1600200"/>
          </a:xfrm>
          <a:prstGeom prst="curvedConnector2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14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41" name="TextBox 49"/>
          <p:cNvSpPr txBox="1">
            <a:spLocks noChangeArrowheads="1"/>
          </p:cNvSpPr>
          <p:nvPr/>
        </p:nvSpPr>
        <p:spPr bwMode="auto">
          <a:xfrm>
            <a:off x="9607550" y="2867025"/>
            <a:ext cx="11715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900" b="0" i="1" dirty="0" smtClean="0">
                <a:solidFill>
                  <a:srgbClr val="000000"/>
                </a:solidFill>
              </a:rPr>
              <a:t>.</a:t>
            </a:r>
            <a:endParaRPr lang="en-US" altLang="en-US" sz="900" b="0" i="1" dirty="0">
              <a:solidFill>
                <a:srgbClr val="000000"/>
              </a:solidFill>
            </a:endParaRPr>
          </a:p>
        </p:txBody>
      </p:sp>
      <p:sp>
        <p:nvSpPr>
          <p:cNvPr id="3694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ctr"/>
            <a:r>
              <a:rPr lang="en-US" altLang="en-US" sz="3200" b="1" dirty="0" smtClean="0"/>
              <a:t>Our Revisited Reference Architecture</a:t>
            </a:r>
          </a:p>
        </p:txBody>
      </p:sp>
      <p:sp>
        <p:nvSpPr>
          <p:cNvPr id="79" name="Rectangle 78"/>
          <p:cNvSpPr/>
          <p:nvPr/>
        </p:nvSpPr>
        <p:spPr>
          <a:xfrm>
            <a:off x="7543800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 bwMode="auto">
          <a:xfrm>
            <a:off x="1752600" y="3505200"/>
            <a:ext cx="5718175" cy="690563"/>
          </a:xfrm>
          <a:prstGeom prst="rect">
            <a:avLst/>
          </a:prstGeom>
          <a:gradFill flip="none" rotWithShape="1">
            <a:gsLst>
              <a:gs pos="43000">
                <a:srgbClr val="92B3AB">
                  <a:lumMod val="40000"/>
                  <a:lumOff val="60000"/>
                </a:srgbClr>
              </a:gs>
              <a:gs pos="80000">
                <a:srgbClr val="FFFFFF">
                  <a:lumMod val="95000"/>
                </a:srgbClr>
              </a:gs>
            </a:gsLst>
            <a:lin ang="10800000" scaled="1"/>
            <a:tileRect/>
          </a:gradFill>
          <a:ln w="12700" algn="ctr">
            <a:solidFill>
              <a:srgbClr val="787878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 pitchFamily="34" charset="0"/>
              </a:rPr>
              <a:t>APIs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81" name="Rectangle 131"/>
          <p:cNvSpPr/>
          <p:nvPr/>
        </p:nvSpPr>
        <p:spPr bwMode="auto">
          <a:xfrm>
            <a:off x="1757363" y="4254500"/>
            <a:ext cx="5718175" cy="911557"/>
          </a:xfrm>
          <a:prstGeom prst="rect">
            <a:avLst/>
          </a:prstGeom>
          <a:gradFill flip="none" rotWithShape="1">
            <a:gsLst>
              <a:gs pos="43000">
                <a:srgbClr val="92B3AB">
                  <a:lumMod val="40000"/>
                  <a:lumOff val="60000"/>
                </a:srgbClr>
              </a:gs>
              <a:gs pos="80000">
                <a:srgbClr val="FFFFFF">
                  <a:lumMod val="95000"/>
                </a:srgbClr>
              </a:gs>
            </a:gsLst>
            <a:lin ang="10800000" scaled="1"/>
            <a:tileRect/>
          </a:gradFill>
          <a:ln w="12700" algn="ctr">
            <a:solidFill>
              <a:srgbClr val="787878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</a:rPr>
              <a:t>Platform Services</a:t>
            </a:r>
          </a:p>
        </p:txBody>
      </p:sp>
      <p:sp>
        <p:nvSpPr>
          <p:cNvPr id="82" name="Oval 81"/>
          <p:cNvSpPr/>
          <p:nvPr/>
        </p:nvSpPr>
        <p:spPr bwMode="auto">
          <a:xfrm>
            <a:off x="1858963" y="930275"/>
            <a:ext cx="5173662" cy="452438"/>
          </a:xfrm>
          <a:prstGeom prst="ellipse">
            <a:avLst/>
          </a:prstGeom>
          <a:gradFill rotWithShape="1">
            <a:gsLst>
              <a:gs pos="0">
                <a:srgbClr val="E1F7FF"/>
              </a:gs>
              <a:gs pos="80000">
                <a:srgbClr val="DDF6FF"/>
              </a:gs>
            </a:gsLst>
            <a:lin ang="16200000" scaled="0"/>
          </a:gradFill>
          <a:ln w="9525" cap="flat" cmpd="sng" algn="ctr">
            <a:solidFill>
              <a:srgbClr val="F2F2F2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83" name="Group 68"/>
          <p:cNvGrpSpPr>
            <a:grpSpLocks/>
          </p:cNvGrpSpPr>
          <p:nvPr/>
        </p:nvGrpSpPr>
        <p:grpSpPr bwMode="auto">
          <a:xfrm>
            <a:off x="2212975" y="931863"/>
            <a:ext cx="787400" cy="441325"/>
            <a:chOff x="2615407" y="1287463"/>
            <a:chExt cx="787400" cy="441984"/>
          </a:xfrm>
        </p:grpSpPr>
        <p:sp>
          <p:nvSpPr>
            <p:cNvPr id="84" name="TextBox 124"/>
            <p:cNvSpPr txBox="1">
              <a:spLocks noChangeArrowheads="1"/>
            </p:cNvSpPr>
            <p:nvPr/>
          </p:nvSpPr>
          <p:spPr bwMode="auto">
            <a:xfrm>
              <a:off x="2615407" y="1541842"/>
              <a:ext cx="787400" cy="1876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Customer</a:t>
              </a:r>
            </a:p>
          </p:txBody>
        </p:sp>
        <p:graphicFrame>
          <p:nvGraphicFramePr>
            <p:cNvPr id="85" name="Object 5"/>
            <p:cNvGraphicFramePr>
              <a:graphicFrameLocks noChangeAspect="1"/>
            </p:cNvGraphicFramePr>
            <p:nvPr/>
          </p:nvGraphicFramePr>
          <p:xfrm>
            <a:off x="2906999" y="1287463"/>
            <a:ext cx="264825" cy="2752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653" name="Visio" r:id="rId3" imgW="322783" imgH="334366" progId="Visio.Drawing.11">
                    <p:embed/>
                  </p:oleObj>
                </mc:Choice>
                <mc:Fallback>
                  <p:oleObj name="Visio" r:id="rId3" imgW="322783" imgH="334366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06999" y="1287463"/>
                          <a:ext cx="264825" cy="2752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6" name="Group 69"/>
          <p:cNvGrpSpPr>
            <a:grpSpLocks/>
          </p:cNvGrpSpPr>
          <p:nvPr/>
        </p:nvGrpSpPr>
        <p:grpSpPr bwMode="auto">
          <a:xfrm>
            <a:off x="3151188" y="846138"/>
            <a:ext cx="947737" cy="515937"/>
            <a:chOff x="3364572" y="1557337"/>
            <a:chExt cx="947737" cy="515434"/>
          </a:xfrm>
        </p:grpSpPr>
        <p:sp>
          <p:nvSpPr>
            <p:cNvPr id="87" name="TextBox 124"/>
            <p:cNvSpPr txBox="1">
              <a:spLocks noChangeArrowheads="1"/>
            </p:cNvSpPr>
            <p:nvPr/>
          </p:nvSpPr>
          <p:spPr bwMode="auto">
            <a:xfrm>
              <a:off x="3364572" y="1804746"/>
              <a:ext cx="947737" cy="26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Healthcare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Professional</a:t>
              </a:r>
            </a:p>
          </p:txBody>
        </p:sp>
        <p:graphicFrame>
          <p:nvGraphicFramePr>
            <p:cNvPr id="88" name="Object 7"/>
            <p:cNvGraphicFramePr>
              <a:graphicFrameLocks noChangeAspect="1"/>
            </p:cNvGraphicFramePr>
            <p:nvPr/>
          </p:nvGraphicFramePr>
          <p:xfrm>
            <a:off x="3739126" y="1557337"/>
            <a:ext cx="271693" cy="2854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654" name="Visio" r:id="rId5" imgW="346253" imgH="363931" progId="Visio.Drawing.11">
                    <p:embed/>
                  </p:oleObj>
                </mc:Choice>
                <mc:Fallback>
                  <p:oleObj name="Visio" r:id="rId5" imgW="346253" imgH="363931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39126" y="1557337"/>
                          <a:ext cx="271693" cy="2854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9" name="Group 66"/>
          <p:cNvGrpSpPr>
            <a:grpSpLocks/>
          </p:cNvGrpSpPr>
          <p:nvPr/>
        </p:nvGrpSpPr>
        <p:grpSpPr bwMode="auto">
          <a:xfrm>
            <a:off x="4954588" y="920750"/>
            <a:ext cx="787400" cy="436563"/>
            <a:chOff x="4574182" y="900114"/>
            <a:chExt cx="787400" cy="436748"/>
          </a:xfrm>
        </p:grpSpPr>
        <p:sp>
          <p:nvSpPr>
            <p:cNvPr id="90" name="TextBox 124"/>
            <p:cNvSpPr txBox="1">
              <a:spLocks noChangeArrowheads="1"/>
            </p:cNvSpPr>
            <p:nvPr/>
          </p:nvSpPr>
          <p:spPr bwMode="auto">
            <a:xfrm>
              <a:off x="4574182" y="1149458"/>
              <a:ext cx="787400" cy="187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Client</a:t>
              </a:r>
            </a:p>
          </p:txBody>
        </p:sp>
        <p:graphicFrame>
          <p:nvGraphicFramePr>
            <p:cNvPr id="92" name="Object 8"/>
            <p:cNvGraphicFramePr>
              <a:graphicFrameLocks noChangeAspect="1"/>
            </p:cNvGraphicFramePr>
            <p:nvPr/>
          </p:nvGraphicFramePr>
          <p:xfrm>
            <a:off x="4846250" y="900114"/>
            <a:ext cx="258357" cy="2716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655" name="Visio" r:id="rId7" imgW="358521" imgH="376428" progId="Visio.Drawing.11">
                    <p:embed/>
                  </p:oleObj>
                </mc:Choice>
                <mc:Fallback>
                  <p:oleObj name="Visio" r:id="rId7" imgW="358521" imgH="376428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46250" y="900114"/>
                          <a:ext cx="258357" cy="2716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3" name="TextBox 124"/>
          <p:cNvSpPr txBox="1">
            <a:spLocks noChangeArrowheads="1"/>
          </p:cNvSpPr>
          <p:nvPr/>
        </p:nvSpPr>
        <p:spPr bwMode="auto">
          <a:xfrm>
            <a:off x="4168775" y="1084263"/>
            <a:ext cx="785813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i="1" dirty="0" smtClean="0">
                <a:solidFill>
                  <a:srgbClr val="000000"/>
                </a:solidFill>
                <a:latin typeface="Arial"/>
              </a:rPr>
              <a:t>Cigna</a:t>
            </a:r>
            <a:r>
              <a:rPr lang="en-US" sz="1000" i="1" dirty="0">
                <a:solidFill>
                  <a:srgbClr val="000000"/>
                </a:solidFill>
                <a:latin typeface="Arial"/>
              </a:rPr>
              <a:t/>
            </a:r>
            <a:br>
              <a:rPr lang="en-US" sz="1000" i="1" dirty="0">
                <a:solidFill>
                  <a:srgbClr val="000000"/>
                </a:solidFill>
                <a:latin typeface="Arial"/>
              </a:rPr>
            </a:br>
            <a:r>
              <a:rPr lang="en-US" sz="1000" i="1" dirty="0">
                <a:solidFill>
                  <a:srgbClr val="000000"/>
                </a:solidFill>
                <a:latin typeface="Arial"/>
              </a:rPr>
              <a:t>Employees</a:t>
            </a:r>
          </a:p>
        </p:txBody>
      </p:sp>
      <p:sp>
        <p:nvSpPr>
          <p:cNvPr id="94" name="TextBox 124"/>
          <p:cNvSpPr txBox="1">
            <a:spLocks noChangeArrowheads="1"/>
          </p:cNvSpPr>
          <p:nvPr/>
        </p:nvSpPr>
        <p:spPr bwMode="auto">
          <a:xfrm>
            <a:off x="5737225" y="1177925"/>
            <a:ext cx="785813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i="1" dirty="0">
                <a:solidFill>
                  <a:srgbClr val="000000"/>
                </a:solidFill>
                <a:latin typeface="Arial"/>
              </a:rPr>
              <a:t>Broker</a:t>
            </a:r>
          </a:p>
        </p:txBody>
      </p:sp>
      <p:sp>
        <p:nvSpPr>
          <p:cNvPr id="95" name="Rounded Rectangle 94"/>
          <p:cNvSpPr/>
          <p:nvPr/>
        </p:nvSpPr>
        <p:spPr bwMode="auto">
          <a:xfrm>
            <a:off x="2928938" y="4507266"/>
            <a:ext cx="1050925" cy="257187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Entitlement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7" name="Rounded Rectangle 96"/>
          <p:cNvSpPr/>
          <p:nvPr/>
        </p:nvSpPr>
        <p:spPr bwMode="auto">
          <a:xfrm>
            <a:off x="5108575" y="4502505"/>
            <a:ext cx="1171576" cy="257186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Recommendation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98" name="Rounded Rectangle 97"/>
          <p:cNvSpPr/>
          <p:nvPr/>
        </p:nvSpPr>
        <p:spPr bwMode="auto">
          <a:xfrm>
            <a:off x="4019550" y="4507266"/>
            <a:ext cx="1050925" cy="257187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Targeting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9" name="Down Arrow Callout 98"/>
          <p:cNvSpPr/>
          <p:nvPr/>
        </p:nvSpPr>
        <p:spPr bwMode="auto">
          <a:xfrm>
            <a:off x="1765300" y="2895601"/>
            <a:ext cx="3797300" cy="609599"/>
          </a:xfrm>
          <a:prstGeom prst="downArrowCallout">
            <a:avLst>
              <a:gd name="adj1" fmla="val 48617"/>
              <a:gd name="adj2" fmla="val 62895"/>
              <a:gd name="adj3" fmla="val 14193"/>
              <a:gd name="adj4" fmla="val 72289"/>
            </a:avLst>
          </a:prstGeom>
          <a:gradFill flip="none" rotWithShape="1">
            <a:gsLst>
              <a:gs pos="43000">
                <a:srgbClr val="92B3AB">
                  <a:lumMod val="20000"/>
                  <a:lumOff val="80000"/>
                </a:srgbClr>
              </a:gs>
              <a:gs pos="80000">
                <a:srgbClr val="FFFFFF">
                  <a:lumMod val="95000"/>
                </a:srgbClr>
              </a:gs>
            </a:gsLst>
            <a:lin ang="10800000" scaled="1"/>
            <a:tileRect/>
          </a:gradFill>
          <a:ln w="12700" algn="ctr">
            <a:solidFill>
              <a:srgbClr val="787878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</a:rPr>
              <a:t>App Framework (Common Business Logic)</a:t>
            </a:r>
            <a:endParaRPr kumimoji="0" lang="en-US" sz="1200" b="1" i="1" u="none" strike="noStrike" kern="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0" name="Rounded Rectangle 129"/>
          <p:cNvSpPr/>
          <p:nvPr/>
        </p:nvSpPr>
        <p:spPr bwMode="auto">
          <a:xfrm>
            <a:off x="3231392" y="3733800"/>
            <a:ext cx="1292225" cy="363537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Personalization Services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02" name="Rounded Rectangle 128"/>
          <p:cNvSpPr/>
          <p:nvPr/>
        </p:nvSpPr>
        <p:spPr bwMode="auto">
          <a:xfrm>
            <a:off x="1857375" y="3735387"/>
            <a:ext cx="1330325" cy="361950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Customization &amp;</a:t>
            </a:r>
            <a:b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</a:b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Content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04" name="Rounded Rectangle 130"/>
          <p:cNvSpPr/>
          <p:nvPr/>
        </p:nvSpPr>
        <p:spPr bwMode="auto">
          <a:xfrm>
            <a:off x="4611687" y="3748153"/>
            <a:ext cx="1307306" cy="361950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Notification &amp; Eventing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06" name="Rounded Rectangle 119"/>
          <p:cNvSpPr/>
          <p:nvPr/>
        </p:nvSpPr>
        <p:spPr bwMode="auto">
          <a:xfrm>
            <a:off x="1843088" y="4485041"/>
            <a:ext cx="1050925" cy="284633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Identity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07" name="Rectangle 154"/>
          <p:cNvSpPr/>
          <p:nvPr/>
        </p:nvSpPr>
        <p:spPr bwMode="auto">
          <a:xfrm>
            <a:off x="1773639" y="5832475"/>
            <a:ext cx="5738647" cy="901700"/>
          </a:xfrm>
          <a:prstGeom prst="rect">
            <a:avLst/>
          </a:prstGeom>
          <a:gradFill flip="none" rotWithShape="1">
            <a:gsLst>
              <a:gs pos="66000">
                <a:srgbClr val="92B3AB">
                  <a:lumMod val="75000"/>
                </a:srgbClr>
              </a:gs>
              <a:gs pos="80000">
                <a:srgbClr val="ACC4BF"/>
              </a:gs>
            </a:gsLst>
            <a:lin ang="10800000" scaled="1"/>
            <a:tileRect/>
          </a:gradFill>
          <a:ln w="12700" algn="ctr">
            <a:solidFill>
              <a:srgbClr val="787878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Platform Data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08" name="Flowchart: Magnetic Disk 222"/>
          <p:cNvSpPr>
            <a:spLocks noChangeArrowheads="1"/>
          </p:cNvSpPr>
          <p:nvPr/>
        </p:nvSpPr>
        <p:spPr bwMode="auto">
          <a:xfrm>
            <a:off x="2904443" y="6135686"/>
            <a:ext cx="298450" cy="304955"/>
          </a:xfrm>
          <a:prstGeom prst="flowChartMagneticDisk">
            <a:avLst/>
          </a:prstGeom>
          <a:solidFill>
            <a:srgbClr val="FFFFFF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10" name="TextBox 91"/>
          <p:cNvSpPr txBox="1">
            <a:spLocks noChangeArrowheads="1"/>
          </p:cNvSpPr>
          <p:nvPr/>
        </p:nvSpPr>
        <p:spPr bwMode="auto">
          <a:xfrm>
            <a:off x="2593959" y="6494289"/>
            <a:ext cx="954088" cy="157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Online-Specific</a:t>
            </a:r>
            <a:endParaRPr kumimoji="0" lang="en-US" alt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Repositories</a:t>
            </a:r>
          </a:p>
        </p:txBody>
      </p:sp>
      <p:sp>
        <p:nvSpPr>
          <p:cNvPr id="111" name="Flowchart: Magnetic Disk 222"/>
          <p:cNvSpPr>
            <a:spLocks noChangeArrowheads="1"/>
          </p:cNvSpPr>
          <p:nvPr/>
        </p:nvSpPr>
        <p:spPr bwMode="auto">
          <a:xfrm>
            <a:off x="3902425" y="6143622"/>
            <a:ext cx="298450" cy="304800"/>
          </a:xfrm>
          <a:prstGeom prst="flowChartMagneticDisk">
            <a:avLst/>
          </a:prstGeom>
          <a:solidFill>
            <a:srgbClr val="FFFFFF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12" name="TextBox 91"/>
          <p:cNvSpPr txBox="1">
            <a:spLocks noChangeArrowheads="1"/>
          </p:cNvSpPr>
          <p:nvPr/>
        </p:nvSpPr>
        <p:spPr bwMode="auto">
          <a:xfrm>
            <a:off x="3499200" y="6502397"/>
            <a:ext cx="10763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Legacy Data</a:t>
            </a:r>
            <a:br>
              <a:rPr kumimoji="0" lang="en-US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</a:br>
            <a:r>
              <a:rPr kumimoji="0" lang="en-US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Sources</a:t>
            </a:r>
            <a:endParaRPr kumimoji="0" lang="en-US" alt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</a:endParaRPr>
          </a:p>
        </p:txBody>
      </p:sp>
      <p:grpSp>
        <p:nvGrpSpPr>
          <p:cNvPr id="113" name="Group 51"/>
          <p:cNvGrpSpPr>
            <a:grpSpLocks/>
          </p:cNvGrpSpPr>
          <p:nvPr/>
        </p:nvGrpSpPr>
        <p:grpSpPr bwMode="auto">
          <a:xfrm>
            <a:off x="1795865" y="6137275"/>
            <a:ext cx="854075" cy="515937"/>
            <a:chOff x="3844925" y="5635625"/>
            <a:chExt cx="854075" cy="515676"/>
          </a:xfrm>
        </p:grpSpPr>
        <p:sp>
          <p:nvSpPr>
            <p:cNvPr id="114" name="Flowchart: Magnetic Disk 222"/>
            <p:cNvSpPr>
              <a:spLocks noChangeArrowheads="1"/>
            </p:cNvSpPr>
            <p:nvPr/>
          </p:nvSpPr>
          <p:spPr bwMode="auto">
            <a:xfrm>
              <a:off x="4125913" y="5635625"/>
              <a:ext cx="298450" cy="304800"/>
            </a:xfrm>
            <a:prstGeom prst="flowChartMagneticDisk">
              <a:avLst/>
            </a:prstGeom>
            <a:solidFill>
              <a:srgbClr val="FFFFFF"/>
            </a:solidFill>
            <a:ln w="12700" algn="ctr">
              <a:solidFill>
                <a:srgbClr val="6AA395"/>
              </a:solidFill>
              <a:round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115" name="TextBox 91"/>
            <p:cNvSpPr txBox="1">
              <a:spLocks noChangeArrowheads="1"/>
            </p:cNvSpPr>
            <p:nvPr/>
          </p:nvSpPr>
          <p:spPr bwMode="auto">
            <a:xfrm>
              <a:off x="3844925" y="5994046"/>
              <a:ext cx="854075" cy="157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Data Grid</a:t>
              </a:r>
              <a:br>
                <a:rPr kumimoji="0" lang="en-US" alt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</a:br>
              <a:r>
                <a:rPr kumimoji="0" lang="en-US" alt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Cache</a:t>
              </a:r>
            </a:p>
          </p:txBody>
        </p:sp>
      </p:grpSp>
      <p:sp>
        <p:nvSpPr>
          <p:cNvPr id="116" name="Rectangle 115"/>
          <p:cNvSpPr/>
          <p:nvPr/>
        </p:nvSpPr>
        <p:spPr bwMode="auto">
          <a:xfrm>
            <a:off x="1782763" y="5259056"/>
            <a:ext cx="5711825" cy="459735"/>
          </a:xfrm>
          <a:prstGeom prst="rect">
            <a:avLst/>
          </a:prstGeom>
          <a:solidFill>
            <a:srgbClr val="92B3AB">
              <a:lumMod val="50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Integration</a:t>
            </a:r>
            <a:b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</a:b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Fabric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17" name="Rounded Rectangle 119"/>
          <p:cNvSpPr/>
          <p:nvPr/>
        </p:nvSpPr>
        <p:spPr bwMode="auto">
          <a:xfrm>
            <a:off x="1900238" y="5324430"/>
            <a:ext cx="842962" cy="303213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EAI</a:t>
            </a:r>
            <a:b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</a:b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Framework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18" name="Rounded Rectangle 119"/>
          <p:cNvSpPr/>
          <p:nvPr/>
        </p:nvSpPr>
        <p:spPr bwMode="auto">
          <a:xfrm>
            <a:off x="2967677" y="5331254"/>
            <a:ext cx="1035050" cy="303213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Service Framework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19" name="Rounded Rectangle 119"/>
          <p:cNvSpPr/>
          <p:nvPr/>
        </p:nvSpPr>
        <p:spPr bwMode="auto">
          <a:xfrm>
            <a:off x="5338763" y="5331254"/>
            <a:ext cx="842962" cy="303213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API</a:t>
            </a:r>
            <a:b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</a:b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Framework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20" name="Rounded Rectangle 119"/>
          <p:cNvSpPr/>
          <p:nvPr/>
        </p:nvSpPr>
        <p:spPr bwMode="auto">
          <a:xfrm>
            <a:off x="6405563" y="5338078"/>
            <a:ext cx="931862" cy="303213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Messaging</a:t>
            </a:r>
            <a:b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</a:b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Framework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24" name="Rectangle 123"/>
          <p:cNvSpPr/>
          <p:nvPr/>
        </p:nvSpPr>
        <p:spPr bwMode="auto">
          <a:xfrm>
            <a:off x="1773238" y="1522413"/>
            <a:ext cx="5702300" cy="222250"/>
          </a:xfrm>
          <a:prstGeom prst="rect">
            <a:avLst/>
          </a:prstGeom>
          <a:solidFill>
            <a:srgbClr val="92B3AB">
              <a:lumMod val="50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Channels</a:t>
            </a:r>
          </a:p>
        </p:txBody>
      </p:sp>
      <p:sp>
        <p:nvSpPr>
          <p:cNvPr id="125" name="Rounded Rectangle 119"/>
          <p:cNvSpPr/>
          <p:nvPr/>
        </p:nvSpPr>
        <p:spPr bwMode="auto">
          <a:xfrm>
            <a:off x="1890713" y="1492250"/>
            <a:ext cx="477837" cy="2762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Web</a:t>
            </a:r>
          </a:p>
        </p:txBody>
      </p:sp>
      <p:sp>
        <p:nvSpPr>
          <p:cNvPr id="126" name="Rounded Rectangle 119"/>
          <p:cNvSpPr/>
          <p:nvPr/>
        </p:nvSpPr>
        <p:spPr bwMode="auto">
          <a:xfrm>
            <a:off x="2755900" y="1492250"/>
            <a:ext cx="557213" cy="2762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Mobile</a:t>
            </a:r>
          </a:p>
        </p:txBody>
      </p:sp>
      <p:sp>
        <p:nvSpPr>
          <p:cNvPr id="127" name="Rounded Rectangle 119"/>
          <p:cNvSpPr/>
          <p:nvPr/>
        </p:nvSpPr>
        <p:spPr bwMode="auto">
          <a:xfrm>
            <a:off x="3395663" y="1492250"/>
            <a:ext cx="628650" cy="2762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Call</a:t>
            </a:r>
          </a:p>
        </p:txBody>
      </p:sp>
      <p:sp>
        <p:nvSpPr>
          <p:cNvPr id="129" name="Rounded Rectangle 119"/>
          <p:cNvSpPr/>
          <p:nvPr/>
        </p:nvSpPr>
        <p:spPr bwMode="auto">
          <a:xfrm>
            <a:off x="6594475" y="1492250"/>
            <a:ext cx="644525" cy="2762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B2B</a:t>
            </a:r>
          </a:p>
        </p:txBody>
      </p:sp>
      <p:sp>
        <p:nvSpPr>
          <p:cNvPr id="130" name="Rounded Rectangle 119"/>
          <p:cNvSpPr/>
          <p:nvPr/>
        </p:nvSpPr>
        <p:spPr bwMode="auto">
          <a:xfrm>
            <a:off x="5219700" y="1495425"/>
            <a:ext cx="962025" cy="27622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Web Services</a:t>
            </a:r>
          </a:p>
        </p:txBody>
      </p:sp>
      <p:pic>
        <p:nvPicPr>
          <p:cNvPr id="131" name="Picture 15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063" y="838200"/>
            <a:ext cx="192087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" name="Picture 152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00" y="962025"/>
            <a:ext cx="179388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1" name="Rounded Rectangle 140"/>
          <p:cNvSpPr/>
          <p:nvPr/>
        </p:nvSpPr>
        <p:spPr bwMode="auto">
          <a:xfrm>
            <a:off x="6361113" y="4485041"/>
            <a:ext cx="1050925" cy="257187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Static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Content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3" name="Down Arrow Callout 142"/>
          <p:cNvSpPr/>
          <p:nvPr/>
        </p:nvSpPr>
        <p:spPr bwMode="auto">
          <a:xfrm>
            <a:off x="1752600" y="2549525"/>
            <a:ext cx="1681626" cy="346075"/>
          </a:xfrm>
          <a:prstGeom prst="downArrowCallout">
            <a:avLst>
              <a:gd name="adj1" fmla="val 30825"/>
              <a:gd name="adj2" fmla="val 41272"/>
              <a:gd name="adj3" fmla="val 18074"/>
              <a:gd name="adj4" fmla="val 64068"/>
            </a:avLst>
          </a:prstGeom>
          <a:gradFill flip="none" rotWithShape="1">
            <a:gsLst>
              <a:gs pos="43000">
                <a:srgbClr val="92B3AB">
                  <a:lumMod val="20000"/>
                  <a:lumOff val="80000"/>
                </a:srgbClr>
              </a:gs>
              <a:gs pos="80000">
                <a:srgbClr val="FFFFFF">
                  <a:lumMod val="95000"/>
                </a:srgbClr>
              </a:gs>
            </a:gsLst>
            <a:lin ang="10800000" scaled="1"/>
            <a:tileRect/>
          </a:gradFill>
          <a:ln w="12700" algn="ctr">
            <a:solidFill>
              <a:srgbClr val="787878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</a:rPr>
              <a:t>UX Framework</a:t>
            </a:r>
            <a:endParaRPr kumimoji="0" lang="en-US" sz="1200" b="1" i="1" u="none" strike="noStrike" kern="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0" name="Down Arrow Callout 149"/>
          <p:cNvSpPr/>
          <p:nvPr/>
        </p:nvSpPr>
        <p:spPr bwMode="auto">
          <a:xfrm>
            <a:off x="3879003" y="2549525"/>
            <a:ext cx="1683597" cy="346076"/>
          </a:xfrm>
          <a:prstGeom prst="downArrowCallout">
            <a:avLst>
              <a:gd name="adj1" fmla="val 27564"/>
              <a:gd name="adj2" fmla="val 41272"/>
              <a:gd name="adj3" fmla="val 19080"/>
              <a:gd name="adj4" fmla="val 64318"/>
            </a:avLst>
          </a:prstGeom>
          <a:gradFill flip="none" rotWithShape="1">
            <a:gsLst>
              <a:gs pos="43000">
                <a:srgbClr val="92B3AB">
                  <a:lumMod val="20000"/>
                  <a:lumOff val="80000"/>
                </a:srgbClr>
              </a:gs>
              <a:gs pos="80000">
                <a:srgbClr val="FFFFFF">
                  <a:lumMod val="95000"/>
                </a:srgbClr>
              </a:gs>
            </a:gsLst>
            <a:lin ang="10800000" scaled="1"/>
            <a:tileRect/>
          </a:gradFill>
          <a:ln w="12700" algn="ctr">
            <a:solidFill>
              <a:srgbClr val="787878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</a:rPr>
              <a:t>Mobile Framework</a:t>
            </a:r>
            <a:endParaRPr kumimoji="0" lang="en-US" sz="1200" b="1" i="1" u="none" strike="noStrike" kern="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9" name="Rectangle 158"/>
          <p:cNvSpPr/>
          <p:nvPr/>
        </p:nvSpPr>
        <p:spPr bwMode="auto">
          <a:xfrm>
            <a:off x="159962" y="3385027"/>
            <a:ext cx="959158" cy="1693860"/>
          </a:xfrm>
          <a:prstGeom prst="rect">
            <a:avLst/>
          </a:prstGeom>
          <a:gradFill flip="none" rotWithShape="1">
            <a:gsLst>
              <a:gs pos="43000">
                <a:srgbClr val="92B3AB">
                  <a:lumMod val="40000"/>
                  <a:lumOff val="60000"/>
                </a:srgbClr>
              </a:gs>
              <a:gs pos="80000">
                <a:srgbClr val="FFFFFF">
                  <a:lumMod val="95000"/>
                </a:srgbClr>
              </a:gs>
            </a:gsLst>
            <a:lin ang="10800000" scaled="1"/>
            <a:tileRect/>
          </a:gradFill>
          <a:ln w="12700" algn="ctr">
            <a:solidFill>
              <a:srgbClr val="787878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bIns="0" anchor="t" anchorCtr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 pitchFamily="34" charset="0"/>
              </a:rPr>
              <a:t>Other Cigna APIs and Services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72" name="Left Arrow 171"/>
          <p:cNvSpPr/>
          <p:nvPr/>
        </p:nvSpPr>
        <p:spPr bwMode="auto">
          <a:xfrm>
            <a:off x="1194179" y="3767866"/>
            <a:ext cx="488572" cy="941389"/>
          </a:xfrm>
          <a:prstGeom prst="leftArrow">
            <a:avLst/>
          </a:prstGeom>
          <a:solidFill>
            <a:srgbClr val="F2F2F2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73" name="Rounded Rectangle 119"/>
          <p:cNvSpPr/>
          <p:nvPr/>
        </p:nvSpPr>
        <p:spPr bwMode="auto">
          <a:xfrm>
            <a:off x="228152" y="4091640"/>
            <a:ext cx="822777" cy="338279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Other Cigna Apps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grpSp>
        <p:nvGrpSpPr>
          <p:cNvPr id="174" name="Group 51"/>
          <p:cNvGrpSpPr>
            <a:grpSpLocks/>
          </p:cNvGrpSpPr>
          <p:nvPr/>
        </p:nvGrpSpPr>
        <p:grpSpPr bwMode="auto">
          <a:xfrm>
            <a:off x="159962" y="4546457"/>
            <a:ext cx="854075" cy="515938"/>
            <a:chOff x="3792385" y="5635625"/>
            <a:chExt cx="854075" cy="515676"/>
          </a:xfrm>
        </p:grpSpPr>
        <p:sp>
          <p:nvSpPr>
            <p:cNvPr id="175" name="Flowchart: Magnetic Disk 222"/>
            <p:cNvSpPr>
              <a:spLocks noChangeArrowheads="1"/>
            </p:cNvSpPr>
            <p:nvPr/>
          </p:nvSpPr>
          <p:spPr bwMode="auto">
            <a:xfrm>
              <a:off x="4125913" y="5635625"/>
              <a:ext cx="298450" cy="304800"/>
            </a:xfrm>
            <a:prstGeom prst="flowChartMagneticDisk">
              <a:avLst/>
            </a:prstGeom>
            <a:solidFill>
              <a:srgbClr val="FFFFFF"/>
            </a:solidFill>
            <a:ln w="12700" algn="ctr">
              <a:solidFill>
                <a:srgbClr val="6AA395"/>
              </a:solidFill>
              <a:round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176" name="TextBox 91"/>
            <p:cNvSpPr txBox="1">
              <a:spLocks noChangeArrowheads="1"/>
            </p:cNvSpPr>
            <p:nvPr/>
          </p:nvSpPr>
          <p:spPr bwMode="auto">
            <a:xfrm>
              <a:off x="3792385" y="5994046"/>
              <a:ext cx="854075" cy="157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App Data</a:t>
              </a:r>
              <a:endParaRPr kumimoji="0" lang="en-US" alt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sp>
        <p:nvSpPr>
          <p:cNvPr id="177" name="Rounded Rectangle 130"/>
          <p:cNvSpPr/>
          <p:nvPr/>
        </p:nvSpPr>
        <p:spPr bwMode="auto">
          <a:xfrm>
            <a:off x="6012657" y="3748153"/>
            <a:ext cx="1307306" cy="361950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Security &amp;</a:t>
            </a:r>
            <a:b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</a:b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Registration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78" name="Rounded Rectangle 177"/>
          <p:cNvSpPr/>
          <p:nvPr/>
        </p:nvSpPr>
        <p:spPr bwMode="auto">
          <a:xfrm>
            <a:off x="2931210" y="4837090"/>
            <a:ext cx="1050925" cy="257187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Security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9" name="Rounded Rectangle 178"/>
          <p:cNvSpPr/>
          <p:nvPr/>
        </p:nvSpPr>
        <p:spPr bwMode="auto">
          <a:xfrm>
            <a:off x="5110847" y="4832329"/>
            <a:ext cx="1171576" cy="257186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Mobile</a:t>
            </a:r>
            <a:b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</a:b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Enrichment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80" name="Rounded Rectangle 179"/>
          <p:cNvSpPr/>
          <p:nvPr/>
        </p:nvSpPr>
        <p:spPr bwMode="auto">
          <a:xfrm>
            <a:off x="4021822" y="4837090"/>
            <a:ext cx="1050925" cy="257187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Search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1" name="Rounded Rectangle 119"/>
          <p:cNvSpPr/>
          <p:nvPr/>
        </p:nvSpPr>
        <p:spPr bwMode="auto">
          <a:xfrm>
            <a:off x="1845360" y="4814865"/>
            <a:ext cx="1050925" cy="284633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Caching 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82" name="Rounded Rectangle 181"/>
          <p:cNvSpPr/>
          <p:nvPr/>
        </p:nvSpPr>
        <p:spPr bwMode="auto">
          <a:xfrm>
            <a:off x="6363385" y="4814865"/>
            <a:ext cx="1050925" cy="257187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Dynamic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Content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3" name="Flowchart: Magnetic Disk 222"/>
          <p:cNvSpPr>
            <a:spLocks noChangeArrowheads="1"/>
          </p:cNvSpPr>
          <p:nvPr/>
        </p:nvSpPr>
        <p:spPr bwMode="auto">
          <a:xfrm>
            <a:off x="4578755" y="6153132"/>
            <a:ext cx="298450" cy="304800"/>
          </a:xfrm>
          <a:prstGeom prst="flowChartMagneticDisk">
            <a:avLst/>
          </a:prstGeom>
          <a:solidFill>
            <a:srgbClr val="FFFFFF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84" name="TextBox 91"/>
          <p:cNvSpPr txBox="1">
            <a:spLocks noChangeArrowheads="1"/>
          </p:cNvSpPr>
          <p:nvPr/>
        </p:nvSpPr>
        <p:spPr bwMode="auto">
          <a:xfrm>
            <a:off x="4185056" y="6511907"/>
            <a:ext cx="10763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Profile</a:t>
            </a:r>
            <a:br>
              <a:rPr kumimoji="0" lang="en-US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</a:br>
            <a:r>
              <a:rPr kumimoji="0" lang="en-US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Data</a:t>
            </a:r>
            <a:endParaRPr kumimoji="0" lang="en-US" alt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85" name="Flowchart: Magnetic Disk 222"/>
          <p:cNvSpPr>
            <a:spLocks noChangeArrowheads="1"/>
          </p:cNvSpPr>
          <p:nvPr/>
        </p:nvSpPr>
        <p:spPr bwMode="auto">
          <a:xfrm>
            <a:off x="5736148" y="6157879"/>
            <a:ext cx="298450" cy="304800"/>
          </a:xfrm>
          <a:prstGeom prst="flowChartMagneticDisk">
            <a:avLst/>
          </a:prstGeom>
          <a:solidFill>
            <a:srgbClr val="FFFFFF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86" name="TextBox 91"/>
          <p:cNvSpPr txBox="1">
            <a:spLocks noChangeArrowheads="1"/>
          </p:cNvSpPr>
          <p:nvPr/>
        </p:nvSpPr>
        <p:spPr bwMode="auto">
          <a:xfrm>
            <a:off x="5332923" y="6516654"/>
            <a:ext cx="10763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Targeting</a:t>
            </a:r>
            <a:br>
              <a:rPr kumimoji="0" lang="en-US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</a:br>
            <a:r>
              <a:rPr kumimoji="0" lang="en-US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Rules</a:t>
            </a:r>
            <a:endParaRPr kumimoji="0" lang="en-US" alt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87" name="Flowchart: Magnetic Disk 222"/>
          <p:cNvSpPr>
            <a:spLocks noChangeArrowheads="1"/>
          </p:cNvSpPr>
          <p:nvPr/>
        </p:nvSpPr>
        <p:spPr bwMode="auto">
          <a:xfrm>
            <a:off x="6445819" y="6162626"/>
            <a:ext cx="298450" cy="304800"/>
          </a:xfrm>
          <a:prstGeom prst="flowChartMagneticDisk">
            <a:avLst/>
          </a:prstGeom>
          <a:solidFill>
            <a:srgbClr val="FFFFFF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88" name="TextBox 91"/>
          <p:cNvSpPr txBox="1">
            <a:spLocks noChangeArrowheads="1"/>
          </p:cNvSpPr>
          <p:nvPr/>
        </p:nvSpPr>
        <p:spPr bwMode="auto">
          <a:xfrm>
            <a:off x="6047357" y="6521401"/>
            <a:ext cx="10763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Content</a:t>
            </a:r>
            <a:br>
              <a:rPr kumimoji="0" lang="en-US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</a:br>
            <a:r>
              <a:rPr kumimoji="0" lang="en-US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Repository</a:t>
            </a:r>
            <a:endParaRPr kumimoji="0" lang="en-US" alt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89" name="Flowchart: Magnetic Disk 222"/>
          <p:cNvSpPr>
            <a:spLocks noChangeArrowheads="1"/>
          </p:cNvSpPr>
          <p:nvPr/>
        </p:nvSpPr>
        <p:spPr bwMode="auto">
          <a:xfrm>
            <a:off x="7079282" y="6176899"/>
            <a:ext cx="298450" cy="304800"/>
          </a:xfrm>
          <a:prstGeom prst="flowChartMagneticDisk">
            <a:avLst/>
          </a:prstGeom>
          <a:solidFill>
            <a:srgbClr val="FFFFFF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90" name="TextBox 91"/>
          <p:cNvSpPr txBox="1">
            <a:spLocks noChangeArrowheads="1"/>
          </p:cNvSpPr>
          <p:nvPr/>
        </p:nvSpPr>
        <p:spPr bwMode="auto">
          <a:xfrm>
            <a:off x="6695109" y="6535674"/>
            <a:ext cx="10763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Digital</a:t>
            </a:r>
            <a:br>
              <a:rPr kumimoji="0" lang="en-US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</a:br>
            <a:r>
              <a:rPr kumimoji="0" lang="en-US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Assets</a:t>
            </a:r>
            <a:endParaRPr kumimoji="0" lang="en-US" alt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91" name="Flowchart: Magnetic Disk 222"/>
          <p:cNvSpPr>
            <a:spLocks noChangeArrowheads="1"/>
          </p:cNvSpPr>
          <p:nvPr/>
        </p:nvSpPr>
        <p:spPr bwMode="auto">
          <a:xfrm>
            <a:off x="5112195" y="6153116"/>
            <a:ext cx="298450" cy="304800"/>
          </a:xfrm>
          <a:prstGeom prst="flowChartMagneticDisk">
            <a:avLst/>
          </a:prstGeom>
          <a:solidFill>
            <a:srgbClr val="FFFFFF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92" name="TextBox 91"/>
          <p:cNvSpPr txBox="1">
            <a:spLocks noChangeArrowheads="1"/>
          </p:cNvSpPr>
          <p:nvPr/>
        </p:nvSpPr>
        <p:spPr bwMode="auto">
          <a:xfrm>
            <a:off x="4708970" y="6511891"/>
            <a:ext cx="10763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Identity</a:t>
            </a:r>
            <a:br>
              <a:rPr kumimoji="0" lang="en-US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</a:br>
            <a:r>
              <a:rPr kumimoji="0" lang="en-US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Data</a:t>
            </a:r>
            <a:endParaRPr kumimoji="0" lang="en-US" alt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93" name="Rectangle 192"/>
          <p:cNvSpPr/>
          <p:nvPr/>
        </p:nvSpPr>
        <p:spPr bwMode="auto">
          <a:xfrm>
            <a:off x="1773238" y="2265363"/>
            <a:ext cx="5711825" cy="222250"/>
          </a:xfrm>
          <a:prstGeom prst="rect">
            <a:avLst/>
          </a:prstGeom>
          <a:solidFill>
            <a:srgbClr val="92B3AB">
              <a:lumMod val="50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Network (Internet &amp; Mobile)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94" name="Down Arrow Callout 193"/>
          <p:cNvSpPr/>
          <p:nvPr/>
        </p:nvSpPr>
        <p:spPr bwMode="auto">
          <a:xfrm>
            <a:off x="1765301" y="1854200"/>
            <a:ext cx="2197100" cy="457200"/>
          </a:xfrm>
          <a:prstGeom prst="downArrowCallout">
            <a:avLst>
              <a:gd name="adj1" fmla="val 30825"/>
              <a:gd name="adj2" fmla="val 41272"/>
              <a:gd name="adj3" fmla="val 18074"/>
              <a:gd name="adj4" fmla="val 64068"/>
            </a:avLst>
          </a:prstGeom>
          <a:gradFill flip="none" rotWithShape="1">
            <a:gsLst>
              <a:gs pos="43000">
                <a:srgbClr val="92B3AB">
                  <a:lumMod val="20000"/>
                  <a:lumOff val="80000"/>
                </a:srgbClr>
              </a:gs>
              <a:gs pos="80000">
                <a:srgbClr val="FFFFFF">
                  <a:lumMod val="95000"/>
                </a:srgbClr>
              </a:gs>
            </a:gsLst>
            <a:lin ang="10800000" scaled="1"/>
            <a:tileRect/>
          </a:gradFill>
          <a:ln w="12700" algn="ctr">
            <a:solidFill>
              <a:srgbClr val="787878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</a:rPr>
              <a:t>Web &amp; Responsive Web App</a:t>
            </a:r>
            <a:endParaRPr kumimoji="0" lang="en-US" sz="1200" b="1" i="1" u="none" strike="noStrike" kern="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5" name="Down Arrow Callout 194"/>
          <p:cNvSpPr/>
          <p:nvPr/>
        </p:nvSpPr>
        <p:spPr bwMode="auto">
          <a:xfrm>
            <a:off x="4003780" y="1854199"/>
            <a:ext cx="2108821" cy="470849"/>
          </a:xfrm>
          <a:prstGeom prst="downArrowCallout">
            <a:avLst>
              <a:gd name="adj1" fmla="val 27564"/>
              <a:gd name="adj2" fmla="val 41272"/>
              <a:gd name="adj3" fmla="val 19080"/>
              <a:gd name="adj4" fmla="val 64707"/>
            </a:avLst>
          </a:prstGeom>
          <a:gradFill flip="none" rotWithShape="1">
            <a:gsLst>
              <a:gs pos="43000">
                <a:srgbClr val="92B3AB">
                  <a:lumMod val="20000"/>
                  <a:lumOff val="80000"/>
                </a:srgbClr>
              </a:gs>
              <a:gs pos="80000">
                <a:srgbClr val="FFFFFF">
                  <a:lumMod val="95000"/>
                </a:srgbClr>
              </a:gs>
            </a:gsLst>
            <a:lin ang="10800000" scaled="1"/>
            <a:tileRect/>
          </a:gradFill>
          <a:ln w="12700" algn="ctr">
            <a:solidFill>
              <a:srgbClr val="787878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</a:rPr>
              <a:t>Native / Hybrid Mobile Apps</a:t>
            </a:r>
            <a:endParaRPr kumimoji="0" lang="en-US" sz="1200" b="1" i="1" u="none" strike="noStrike" kern="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6" name="Freeform 44"/>
          <p:cNvSpPr>
            <a:spLocks/>
          </p:cNvSpPr>
          <p:nvPr/>
        </p:nvSpPr>
        <p:spPr bwMode="auto">
          <a:xfrm rot="18203841" flipH="1">
            <a:off x="2299155" y="1470756"/>
            <a:ext cx="674382" cy="236537"/>
          </a:xfrm>
          <a:custGeom>
            <a:avLst/>
            <a:gdLst>
              <a:gd name="T0" fmla="*/ 0 w 1054"/>
              <a:gd name="T1" fmla="*/ 2147483647 h 398"/>
              <a:gd name="T2" fmla="*/ 2147483647 w 1054"/>
              <a:gd name="T3" fmla="*/ 2147483647 h 398"/>
              <a:gd name="T4" fmla="*/ 2147483647 w 1054"/>
              <a:gd name="T5" fmla="*/ 2147483647 h 398"/>
              <a:gd name="T6" fmla="*/ 2147483647 w 1054"/>
              <a:gd name="T7" fmla="*/ 2147483647 h 398"/>
              <a:gd name="T8" fmla="*/ 2147483647 w 1054"/>
              <a:gd name="T9" fmla="*/ 2147483647 h 398"/>
              <a:gd name="T10" fmla="*/ 2147483647 w 1054"/>
              <a:gd name="T11" fmla="*/ 2147483647 h 398"/>
              <a:gd name="T12" fmla="*/ 2147483647 w 1054"/>
              <a:gd name="T13" fmla="*/ 2147483647 h 398"/>
              <a:gd name="T14" fmla="*/ 2147483647 w 1054"/>
              <a:gd name="T15" fmla="*/ 2147483647 h 398"/>
              <a:gd name="T16" fmla="*/ 2147483647 w 1054"/>
              <a:gd name="T17" fmla="*/ 2147483647 h 398"/>
              <a:gd name="T18" fmla="*/ 2147483647 w 1054"/>
              <a:gd name="T19" fmla="*/ 2147483647 h 398"/>
              <a:gd name="T20" fmla="*/ 2147483647 w 1054"/>
              <a:gd name="T21" fmla="*/ 2147483647 h 398"/>
              <a:gd name="T22" fmla="*/ 2147483647 w 1054"/>
              <a:gd name="T23" fmla="*/ 2147483647 h 398"/>
              <a:gd name="T24" fmla="*/ 2147483647 w 1054"/>
              <a:gd name="T25" fmla="*/ 2147483647 h 398"/>
              <a:gd name="T26" fmla="*/ 2147483647 w 1054"/>
              <a:gd name="T27" fmla="*/ 2147483647 h 398"/>
              <a:gd name="T28" fmla="*/ 2147483647 w 1054"/>
              <a:gd name="T29" fmla="*/ 2147483647 h 398"/>
              <a:gd name="T30" fmla="*/ 2147483647 w 1054"/>
              <a:gd name="T31" fmla="*/ 2147483647 h 398"/>
              <a:gd name="T32" fmla="*/ 2147483647 w 1054"/>
              <a:gd name="T33" fmla="*/ 2147483647 h 398"/>
              <a:gd name="T34" fmla="*/ 2147483647 w 1054"/>
              <a:gd name="T35" fmla="*/ 2147483647 h 398"/>
              <a:gd name="T36" fmla="*/ 2147483647 w 1054"/>
              <a:gd name="T37" fmla="*/ 2147483647 h 398"/>
              <a:gd name="T38" fmla="*/ 2147483647 w 1054"/>
              <a:gd name="T39" fmla="*/ 2147483647 h 398"/>
              <a:gd name="T40" fmla="*/ 2147483647 w 1054"/>
              <a:gd name="T41" fmla="*/ 2147483647 h 398"/>
              <a:gd name="T42" fmla="*/ 2147483647 w 1054"/>
              <a:gd name="T43" fmla="*/ 2147483647 h 398"/>
              <a:gd name="T44" fmla="*/ 2147483647 w 1054"/>
              <a:gd name="T45" fmla="*/ 2147483647 h 398"/>
              <a:gd name="T46" fmla="*/ 2147483647 w 1054"/>
              <a:gd name="T47" fmla="*/ 2147483647 h 398"/>
              <a:gd name="T48" fmla="*/ 2147483647 w 1054"/>
              <a:gd name="T49" fmla="*/ 2147483647 h 398"/>
              <a:gd name="T50" fmla="*/ 2147483647 w 1054"/>
              <a:gd name="T51" fmla="*/ 0 h 398"/>
              <a:gd name="T52" fmla="*/ 2147483647 w 1054"/>
              <a:gd name="T53" fmla="*/ 2147483647 h 398"/>
              <a:gd name="T54" fmla="*/ 2147483647 w 1054"/>
              <a:gd name="T55" fmla="*/ 2147483647 h 398"/>
              <a:gd name="T56" fmla="*/ 2147483647 w 1054"/>
              <a:gd name="T57" fmla="*/ 2147483647 h 398"/>
              <a:gd name="T58" fmla="*/ 2147483647 w 1054"/>
              <a:gd name="T59" fmla="*/ 2147483647 h 398"/>
              <a:gd name="T60" fmla="*/ 2147483647 w 1054"/>
              <a:gd name="T61" fmla="*/ 2147483647 h 398"/>
              <a:gd name="T62" fmla="*/ 2147483647 w 1054"/>
              <a:gd name="T63" fmla="*/ 2147483647 h 398"/>
              <a:gd name="T64" fmla="*/ 2147483647 w 1054"/>
              <a:gd name="T65" fmla="*/ 2147483647 h 398"/>
              <a:gd name="T66" fmla="*/ 2147483647 w 1054"/>
              <a:gd name="T67" fmla="*/ 2147483647 h 398"/>
              <a:gd name="T68" fmla="*/ 2147483647 w 1054"/>
              <a:gd name="T69" fmla="*/ 2147483647 h 398"/>
              <a:gd name="T70" fmla="*/ 2147483647 w 1054"/>
              <a:gd name="T71" fmla="*/ 2147483647 h 398"/>
              <a:gd name="T72" fmla="*/ 2147483647 w 1054"/>
              <a:gd name="T73" fmla="*/ 2147483647 h 398"/>
              <a:gd name="T74" fmla="*/ 2147483647 w 1054"/>
              <a:gd name="T75" fmla="*/ 2147483647 h 398"/>
              <a:gd name="T76" fmla="*/ 2147483647 w 1054"/>
              <a:gd name="T77" fmla="*/ 2147483647 h 398"/>
              <a:gd name="T78" fmla="*/ 2147483647 w 1054"/>
              <a:gd name="T79" fmla="*/ 2147483647 h 398"/>
              <a:gd name="T80" fmla="*/ 2147483647 w 1054"/>
              <a:gd name="T81" fmla="*/ 2147483647 h 398"/>
              <a:gd name="T82" fmla="*/ 2147483647 w 1054"/>
              <a:gd name="T83" fmla="*/ 2147483647 h 398"/>
              <a:gd name="T84" fmla="*/ 2147483647 w 1054"/>
              <a:gd name="T85" fmla="*/ 2147483647 h 398"/>
              <a:gd name="T86" fmla="*/ 2147483647 w 1054"/>
              <a:gd name="T87" fmla="*/ 2147483647 h 398"/>
              <a:gd name="T88" fmla="*/ 2147483647 w 1054"/>
              <a:gd name="T89" fmla="*/ 2147483647 h 398"/>
              <a:gd name="T90" fmla="*/ 2147483647 w 1054"/>
              <a:gd name="T91" fmla="*/ 2147483647 h 398"/>
              <a:gd name="T92" fmla="*/ 2147483647 w 1054"/>
              <a:gd name="T93" fmla="*/ 2147483647 h 398"/>
              <a:gd name="T94" fmla="*/ 2147483647 w 1054"/>
              <a:gd name="T95" fmla="*/ 2147483647 h 398"/>
              <a:gd name="T96" fmla="*/ 2147483647 w 1054"/>
              <a:gd name="T97" fmla="*/ 2147483647 h 398"/>
              <a:gd name="T98" fmla="*/ 2147483647 w 1054"/>
              <a:gd name="T99" fmla="*/ 2147483647 h 398"/>
              <a:gd name="T100" fmla="*/ 2147483647 w 1054"/>
              <a:gd name="T101" fmla="*/ 2147483647 h 398"/>
              <a:gd name="T102" fmla="*/ 2147483647 w 1054"/>
              <a:gd name="T103" fmla="*/ 2147483647 h 398"/>
              <a:gd name="T104" fmla="*/ 2147483647 w 1054"/>
              <a:gd name="T105" fmla="*/ 2147483647 h 398"/>
              <a:gd name="T106" fmla="*/ 2147483647 w 1054"/>
              <a:gd name="T107" fmla="*/ 2147483647 h 398"/>
              <a:gd name="T108" fmla="*/ 2147483647 w 1054"/>
              <a:gd name="T109" fmla="*/ 2147483647 h 398"/>
              <a:gd name="T110" fmla="*/ 2147483647 w 1054"/>
              <a:gd name="T111" fmla="*/ 2147483647 h 398"/>
              <a:gd name="T112" fmla="*/ 2147483647 w 1054"/>
              <a:gd name="T113" fmla="*/ 2147483647 h 398"/>
              <a:gd name="T114" fmla="*/ 2147483647 w 1054"/>
              <a:gd name="T115" fmla="*/ 2147483647 h 398"/>
              <a:gd name="T116" fmla="*/ 2147483647 w 1054"/>
              <a:gd name="T117" fmla="*/ 2147483647 h 398"/>
              <a:gd name="T118" fmla="*/ 2147483647 w 1054"/>
              <a:gd name="T119" fmla="*/ 2147483647 h 398"/>
              <a:gd name="T120" fmla="*/ 2147483647 w 1054"/>
              <a:gd name="T121" fmla="*/ 2147483647 h 398"/>
              <a:gd name="T122" fmla="*/ 2147483647 w 1054"/>
              <a:gd name="T123" fmla="*/ 2147483647 h 398"/>
              <a:gd name="T124" fmla="*/ 0 w 1054"/>
              <a:gd name="T125" fmla="*/ 2147483647 h 39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054"/>
              <a:gd name="T190" fmla="*/ 0 h 398"/>
              <a:gd name="T191" fmla="*/ 1054 w 1054"/>
              <a:gd name="T192" fmla="*/ 398 h 39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054" h="398">
                <a:moveTo>
                  <a:pt x="0" y="397"/>
                </a:moveTo>
                <a:lnTo>
                  <a:pt x="22" y="366"/>
                </a:lnTo>
                <a:lnTo>
                  <a:pt x="41" y="342"/>
                </a:lnTo>
                <a:lnTo>
                  <a:pt x="60" y="322"/>
                </a:lnTo>
                <a:lnTo>
                  <a:pt x="82" y="300"/>
                </a:lnTo>
                <a:lnTo>
                  <a:pt x="113" y="270"/>
                </a:lnTo>
                <a:lnTo>
                  <a:pt x="146" y="245"/>
                </a:lnTo>
                <a:lnTo>
                  <a:pt x="185" y="219"/>
                </a:lnTo>
                <a:lnTo>
                  <a:pt x="224" y="195"/>
                </a:lnTo>
                <a:lnTo>
                  <a:pt x="261" y="174"/>
                </a:lnTo>
                <a:lnTo>
                  <a:pt x="310" y="150"/>
                </a:lnTo>
                <a:lnTo>
                  <a:pt x="346" y="135"/>
                </a:lnTo>
                <a:lnTo>
                  <a:pt x="397" y="118"/>
                </a:lnTo>
                <a:lnTo>
                  <a:pt x="451" y="98"/>
                </a:lnTo>
                <a:lnTo>
                  <a:pt x="506" y="82"/>
                </a:lnTo>
                <a:lnTo>
                  <a:pt x="547" y="72"/>
                </a:lnTo>
                <a:lnTo>
                  <a:pt x="603" y="65"/>
                </a:lnTo>
                <a:lnTo>
                  <a:pt x="649" y="63"/>
                </a:lnTo>
                <a:lnTo>
                  <a:pt x="696" y="63"/>
                </a:lnTo>
                <a:lnTo>
                  <a:pt x="746" y="69"/>
                </a:lnTo>
                <a:lnTo>
                  <a:pt x="773" y="75"/>
                </a:lnTo>
                <a:lnTo>
                  <a:pt x="806" y="86"/>
                </a:lnTo>
                <a:lnTo>
                  <a:pt x="830" y="96"/>
                </a:lnTo>
                <a:lnTo>
                  <a:pt x="854" y="106"/>
                </a:lnTo>
                <a:lnTo>
                  <a:pt x="872" y="117"/>
                </a:lnTo>
                <a:lnTo>
                  <a:pt x="906" y="0"/>
                </a:lnTo>
                <a:lnTo>
                  <a:pt x="922" y="45"/>
                </a:lnTo>
                <a:lnTo>
                  <a:pt x="938" y="86"/>
                </a:lnTo>
                <a:lnTo>
                  <a:pt x="961" y="139"/>
                </a:lnTo>
                <a:lnTo>
                  <a:pt x="990" y="186"/>
                </a:lnTo>
                <a:lnTo>
                  <a:pt x="1016" y="224"/>
                </a:lnTo>
                <a:lnTo>
                  <a:pt x="1053" y="263"/>
                </a:lnTo>
                <a:lnTo>
                  <a:pt x="1006" y="272"/>
                </a:lnTo>
                <a:lnTo>
                  <a:pt x="956" y="284"/>
                </a:lnTo>
                <a:lnTo>
                  <a:pt x="901" y="302"/>
                </a:lnTo>
                <a:lnTo>
                  <a:pt x="856" y="325"/>
                </a:lnTo>
                <a:lnTo>
                  <a:pt x="830" y="340"/>
                </a:lnTo>
                <a:lnTo>
                  <a:pt x="799" y="367"/>
                </a:lnTo>
                <a:lnTo>
                  <a:pt x="833" y="250"/>
                </a:lnTo>
                <a:lnTo>
                  <a:pt x="792" y="230"/>
                </a:lnTo>
                <a:lnTo>
                  <a:pt x="754" y="216"/>
                </a:lnTo>
                <a:lnTo>
                  <a:pt x="709" y="207"/>
                </a:lnTo>
                <a:lnTo>
                  <a:pt x="663" y="200"/>
                </a:lnTo>
                <a:lnTo>
                  <a:pt x="610" y="197"/>
                </a:lnTo>
                <a:lnTo>
                  <a:pt x="562" y="196"/>
                </a:lnTo>
                <a:lnTo>
                  <a:pt x="492" y="200"/>
                </a:lnTo>
                <a:lnTo>
                  <a:pt x="434" y="208"/>
                </a:lnTo>
                <a:lnTo>
                  <a:pt x="381" y="218"/>
                </a:lnTo>
                <a:lnTo>
                  <a:pt x="325" y="233"/>
                </a:lnTo>
                <a:lnTo>
                  <a:pt x="297" y="240"/>
                </a:lnTo>
                <a:lnTo>
                  <a:pt x="273" y="248"/>
                </a:lnTo>
                <a:lnTo>
                  <a:pt x="250" y="255"/>
                </a:lnTo>
                <a:lnTo>
                  <a:pt x="230" y="263"/>
                </a:lnTo>
                <a:lnTo>
                  <a:pt x="190" y="278"/>
                </a:lnTo>
                <a:lnTo>
                  <a:pt x="163" y="291"/>
                </a:lnTo>
                <a:lnTo>
                  <a:pt x="142" y="302"/>
                </a:lnTo>
                <a:lnTo>
                  <a:pt x="121" y="313"/>
                </a:lnTo>
                <a:lnTo>
                  <a:pt x="100" y="325"/>
                </a:lnTo>
                <a:lnTo>
                  <a:pt x="82" y="336"/>
                </a:lnTo>
                <a:lnTo>
                  <a:pt x="62" y="348"/>
                </a:lnTo>
                <a:lnTo>
                  <a:pt x="40" y="365"/>
                </a:lnTo>
                <a:lnTo>
                  <a:pt x="19" y="380"/>
                </a:lnTo>
                <a:lnTo>
                  <a:pt x="0" y="397"/>
                </a:lnTo>
              </a:path>
            </a:pathLst>
          </a:custGeom>
          <a:solidFill>
            <a:srgbClr val="FFFFFF">
              <a:lumMod val="75000"/>
            </a:srgbClr>
          </a:solidFill>
          <a:ln>
            <a:noFill/>
          </a:ln>
        </p:spPr>
        <p:txBody>
          <a:bodyPr vert="eaVert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99" name="Rounded Rectangle 128"/>
          <p:cNvSpPr/>
          <p:nvPr/>
        </p:nvSpPr>
        <p:spPr bwMode="auto">
          <a:xfrm>
            <a:off x="1807938" y="3103728"/>
            <a:ext cx="1212909" cy="205672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Business Objects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02" name="Down Arrow Callout 201"/>
          <p:cNvSpPr/>
          <p:nvPr/>
        </p:nvSpPr>
        <p:spPr bwMode="auto">
          <a:xfrm>
            <a:off x="5784003" y="2549524"/>
            <a:ext cx="1683597" cy="955676"/>
          </a:xfrm>
          <a:prstGeom prst="downArrowCallout">
            <a:avLst>
              <a:gd name="adj1" fmla="val 9759"/>
              <a:gd name="adj2" fmla="val 13972"/>
              <a:gd name="adj3" fmla="val 8726"/>
              <a:gd name="adj4" fmla="val 24943"/>
            </a:avLst>
          </a:prstGeom>
          <a:gradFill flip="none" rotWithShape="1">
            <a:gsLst>
              <a:gs pos="43000">
                <a:srgbClr val="92B3AB">
                  <a:lumMod val="20000"/>
                  <a:lumOff val="80000"/>
                </a:srgbClr>
              </a:gs>
              <a:gs pos="80000">
                <a:srgbClr val="FFFFFF">
                  <a:lumMod val="95000"/>
                </a:srgbClr>
              </a:gs>
            </a:gsLst>
            <a:lin ang="10800000" scaled="1"/>
            <a:tileRect/>
          </a:gradFill>
          <a:ln w="12700" algn="ctr">
            <a:solidFill>
              <a:srgbClr val="787878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</a:rPr>
              <a:t>API Gateway</a:t>
            </a:r>
            <a:endParaRPr kumimoji="0" lang="en-US" sz="1200" b="1" i="1" u="none" strike="noStrike" kern="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3" name="Down Arrow Callout 202"/>
          <p:cNvSpPr/>
          <p:nvPr/>
        </p:nvSpPr>
        <p:spPr bwMode="auto">
          <a:xfrm>
            <a:off x="6172200" y="1854200"/>
            <a:ext cx="1295399" cy="470849"/>
          </a:xfrm>
          <a:prstGeom prst="downArrowCallout">
            <a:avLst>
              <a:gd name="adj1" fmla="val 27564"/>
              <a:gd name="adj2" fmla="val 41272"/>
              <a:gd name="adj3" fmla="val 19080"/>
              <a:gd name="adj4" fmla="val 64707"/>
            </a:avLst>
          </a:prstGeom>
          <a:gradFill flip="none" rotWithShape="1">
            <a:gsLst>
              <a:gs pos="43000">
                <a:srgbClr val="92B3AB">
                  <a:lumMod val="20000"/>
                  <a:lumOff val="80000"/>
                </a:srgbClr>
              </a:gs>
              <a:gs pos="80000">
                <a:srgbClr val="FFFFFF">
                  <a:lumMod val="95000"/>
                </a:srgbClr>
              </a:gs>
            </a:gsLst>
            <a:lin ang="10800000" scaled="1"/>
            <a:tileRect/>
          </a:gradFill>
          <a:ln w="12700" algn="ctr">
            <a:solidFill>
              <a:srgbClr val="787878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</a:rPr>
              <a:t>3</a:t>
            </a:r>
            <a:r>
              <a:rPr kumimoji="0" lang="en-US" sz="1200" b="1" i="1" u="none" strike="noStrike" kern="0" cap="none" spc="0" normalizeH="0" baseline="30000" noProof="0" dirty="0" smtClean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</a:rPr>
              <a:t>rd</a:t>
            </a:r>
            <a:r>
              <a:rPr kumimoji="0" lang="en-US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</a:rPr>
              <a:t> Party</a:t>
            </a:r>
            <a:r>
              <a:rPr kumimoji="0" lang="en-US" sz="1200" b="1" i="1" u="none" strike="noStrike" kern="0" cap="none" spc="0" normalizeH="0" noProof="0" dirty="0" smtClean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</a:rPr>
              <a:t>Apps</a:t>
            </a:r>
            <a:endParaRPr kumimoji="0" lang="en-US" sz="1200" b="1" i="1" u="none" strike="noStrike" kern="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7" name="Freeform 44"/>
          <p:cNvSpPr>
            <a:spLocks/>
          </p:cNvSpPr>
          <p:nvPr/>
        </p:nvSpPr>
        <p:spPr bwMode="auto">
          <a:xfrm rot="3396159">
            <a:off x="6016445" y="1464920"/>
            <a:ext cx="660400" cy="236537"/>
          </a:xfrm>
          <a:custGeom>
            <a:avLst/>
            <a:gdLst>
              <a:gd name="T0" fmla="*/ 0 w 1054"/>
              <a:gd name="T1" fmla="*/ 2147483647 h 398"/>
              <a:gd name="T2" fmla="*/ 2147483647 w 1054"/>
              <a:gd name="T3" fmla="*/ 2147483647 h 398"/>
              <a:gd name="T4" fmla="*/ 2147483647 w 1054"/>
              <a:gd name="T5" fmla="*/ 2147483647 h 398"/>
              <a:gd name="T6" fmla="*/ 2147483647 w 1054"/>
              <a:gd name="T7" fmla="*/ 2147483647 h 398"/>
              <a:gd name="T8" fmla="*/ 2147483647 w 1054"/>
              <a:gd name="T9" fmla="*/ 2147483647 h 398"/>
              <a:gd name="T10" fmla="*/ 2147483647 w 1054"/>
              <a:gd name="T11" fmla="*/ 2147483647 h 398"/>
              <a:gd name="T12" fmla="*/ 2147483647 w 1054"/>
              <a:gd name="T13" fmla="*/ 2147483647 h 398"/>
              <a:gd name="T14" fmla="*/ 2147483647 w 1054"/>
              <a:gd name="T15" fmla="*/ 2147483647 h 398"/>
              <a:gd name="T16" fmla="*/ 2147483647 w 1054"/>
              <a:gd name="T17" fmla="*/ 2147483647 h 398"/>
              <a:gd name="T18" fmla="*/ 2147483647 w 1054"/>
              <a:gd name="T19" fmla="*/ 2147483647 h 398"/>
              <a:gd name="T20" fmla="*/ 2147483647 w 1054"/>
              <a:gd name="T21" fmla="*/ 2147483647 h 398"/>
              <a:gd name="T22" fmla="*/ 2147483647 w 1054"/>
              <a:gd name="T23" fmla="*/ 2147483647 h 398"/>
              <a:gd name="T24" fmla="*/ 2147483647 w 1054"/>
              <a:gd name="T25" fmla="*/ 2147483647 h 398"/>
              <a:gd name="T26" fmla="*/ 2147483647 w 1054"/>
              <a:gd name="T27" fmla="*/ 2147483647 h 398"/>
              <a:gd name="T28" fmla="*/ 2147483647 w 1054"/>
              <a:gd name="T29" fmla="*/ 2147483647 h 398"/>
              <a:gd name="T30" fmla="*/ 2147483647 w 1054"/>
              <a:gd name="T31" fmla="*/ 2147483647 h 398"/>
              <a:gd name="T32" fmla="*/ 2147483647 w 1054"/>
              <a:gd name="T33" fmla="*/ 2147483647 h 398"/>
              <a:gd name="T34" fmla="*/ 2147483647 w 1054"/>
              <a:gd name="T35" fmla="*/ 2147483647 h 398"/>
              <a:gd name="T36" fmla="*/ 2147483647 w 1054"/>
              <a:gd name="T37" fmla="*/ 2147483647 h 398"/>
              <a:gd name="T38" fmla="*/ 2147483647 w 1054"/>
              <a:gd name="T39" fmla="*/ 2147483647 h 398"/>
              <a:gd name="T40" fmla="*/ 2147483647 w 1054"/>
              <a:gd name="T41" fmla="*/ 2147483647 h 398"/>
              <a:gd name="T42" fmla="*/ 2147483647 w 1054"/>
              <a:gd name="T43" fmla="*/ 2147483647 h 398"/>
              <a:gd name="T44" fmla="*/ 2147483647 w 1054"/>
              <a:gd name="T45" fmla="*/ 2147483647 h 398"/>
              <a:gd name="T46" fmla="*/ 2147483647 w 1054"/>
              <a:gd name="T47" fmla="*/ 2147483647 h 398"/>
              <a:gd name="T48" fmla="*/ 2147483647 w 1054"/>
              <a:gd name="T49" fmla="*/ 2147483647 h 398"/>
              <a:gd name="T50" fmla="*/ 2147483647 w 1054"/>
              <a:gd name="T51" fmla="*/ 0 h 398"/>
              <a:gd name="T52" fmla="*/ 2147483647 w 1054"/>
              <a:gd name="T53" fmla="*/ 2147483647 h 398"/>
              <a:gd name="T54" fmla="*/ 2147483647 w 1054"/>
              <a:gd name="T55" fmla="*/ 2147483647 h 398"/>
              <a:gd name="T56" fmla="*/ 2147483647 w 1054"/>
              <a:gd name="T57" fmla="*/ 2147483647 h 398"/>
              <a:gd name="T58" fmla="*/ 2147483647 w 1054"/>
              <a:gd name="T59" fmla="*/ 2147483647 h 398"/>
              <a:gd name="T60" fmla="*/ 2147483647 w 1054"/>
              <a:gd name="T61" fmla="*/ 2147483647 h 398"/>
              <a:gd name="T62" fmla="*/ 2147483647 w 1054"/>
              <a:gd name="T63" fmla="*/ 2147483647 h 398"/>
              <a:gd name="T64" fmla="*/ 2147483647 w 1054"/>
              <a:gd name="T65" fmla="*/ 2147483647 h 398"/>
              <a:gd name="T66" fmla="*/ 2147483647 w 1054"/>
              <a:gd name="T67" fmla="*/ 2147483647 h 398"/>
              <a:gd name="T68" fmla="*/ 2147483647 w 1054"/>
              <a:gd name="T69" fmla="*/ 2147483647 h 398"/>
              <a:gd name="T70" fmla="*/ 2147483647 w 1054"/>
              <a:gd name="T71" fmla="*/ 2147483647 h 398"/>
              <a:gd name="T72" fmla="*/ 2147483647 w 1054"/>
              <a:gd name="T73" fmla="*/ 2147483647 h 398"/>
              <a:gd name="T74" fmla="*/ 2147483647 w 1054"/>
              <a:gd name="T75" fmla="*/ 2147483647 h 398"/>
              <a:gd name="T76" fmla="*/ 2147483647 w 1054"/>
              <a:gd name="T77" fmla="*/ 2147483647 h 398"/>
              <a:gd name="T78" fmla="*/ 2147483647 w 1054"/>
              <a:gd name="T79" fmla="*/ 2147483647 h 398"/>
              <a:gd name="T80" fmla="*/ 2147483647 w 1054"/>
              <a:gd name="T81" fmla="*/ 2147483647 h 398"/>
              <a:gd name="T82" fmla="*/ 2147483647 w 1054"/>
              <a:gd name="T83" fmla="*/ 2147483647 h 398"/>
              <a:gd name="T84" fmla="*/ 2147483647 w 1054"/>
              <a:gd name="T85" fmla="*/ 2147483647 h 398"/>
              <a:gd name="T86" fmla="*/ 2147483647 w 1054"/>
              <a:gd name="T87" fmla="*/ 2147483647 h 398"/>
              <a:gd name="T88" fmla="*/ 2147483647 w 1054"/>
              <a:gd name="T89" fmla="*/ 2147483647 h 398"/>
              <a:gd name="T90" fmla="*/ 2147483647 w 1054"/>
              <a:gd name="T91" fmla="*/ 2147483647 h 398"/>
              <a:gd name="T92" fmla="*/ 2147483647 w 1054"/>
              <a:gd name="T93" fmla="*/ 2147483647 h 398"/>
              <a:gd name="T94" fmla="*/ 2147483647 w 1054"/>
              <a:gd name="T95" fmla="*/ 2147483647 h 398"/>
              <a:gd name="T96" fmla="*/ 2147483647 w 1054"/>
              <a:gd name="T97" fmla="*/ 2147483647 h 398"/>
              <a:gd name="T98" fmla="*/ 2147483647 w 1054"/>
              <a:gd name="T99" fmla="*/ 2147483647 h 398"/>
              <a:gd name="T100" fmla="*/ 2147483647 w 1054"/>
              <a:gd name="T101" fmla="*/ 2147483647 h 398"/>
              <a:gd name="T102" fmla="*/ 2147483647 w 1054"/>
              <a:gd name="T103" fmla="*/ 2147483647 h 398"/>
              <a:gd name="T104" fmla="*/ 2147483647 w 1054"/>
              <a:gd name="T105" fmla="*/ 2147483647 h 398"/>
              <a:gd name="T106" fmla="*/ 2147483647 w 1054"/>
              <a:gd name="T107" fmla="*/ 2147483647 h 398"/>
              <a:gd name="T108" fmla="*/ 2147483647 w 1054"/>
              <a:gd name="T109" fmla="*/ 2147483647 h 398"/>
              <a:gd name="T110" fmla="*/ 2147483647 w 1054"/>
              <a:gd name="T111" fmla="*/ 2147483647 h 398"/>
              <a:gd name="T112" fmla="*/ 2147483647 w 1054"/>
              <a:gd name="T113" fmla="*/ 2147483647 h 398"/>
              <a:gd name="T114" fmla="*/ 2147483647 w 1054"/>
              <a:gd name="T115" fmla="*/ 2147483647 h 398"/>
              <a:gd name="T116" fmla="*/ 2147483647 w 1054"/>
              <a:gd name="T117" fmla="*/ 2147483647 h 398"/>
              <a:gd name="T118" fmla="*/ 2147483647 w 1054"/>
              <a:gd name="T119" fmla="*/ 2147483647 h 398"/>
              <a:gd name="T120" fmla="*/ 2147483647 w 1054"/>
              <a:gd name="T121" fmla="*/ 2147483647 h 398"/>
              <a:gd name="T122" fmla="*/ 2147483647 w 1054"/>
              <a:gd name="T123" fmla="*/ 2147483647 h 398"/>
              <a:gd name="T124" fmla="*/ 0 w 1054"/>
              <a:gd name="T125" fmla="*/ 2147483647 h 39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054"/>
              <a:gd name="T190" fmla="*/ 0 h 398"/>
              <a:gd name="T191" fmla="*/ 1054 w 1054"/>
              <a:gd name="T192" fmla="*/ 398 h 39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054" h="398">
                <a:moveTo>
                  <a:pt x="0" y="397"/>
                </a:moveTo>
                <a:lnTo>
                  <a:pt x="22" y="366"/>
                </a:lnTo>
                <a:lnTo>
                  <a:pt x="41" y="342"/>
                </a:lnTo>
                <a:lnTo>
                  <a:pt x="60" y="322"/>
                </a:lnTo>
                <a:lnTo>
                  <a:pt x="82" y="300"/>
                </a:lnTo>
                <a:lnTo>
                  <a:pt x="113" y="270"/>
                </a:lnTo>
                <a:lnTo>
                  <a:pt x="146" y="245"/>
                </a:lnTo>
                <a:lnTo>
                  <a:pt x="185" y="219"/>
                </a:lnTo>
                <a:lnTo>
                  <a:pt x="224" y="195"/>
                </a:lnTo>
                <a:lnTo>
                  <a:pt x="261" y="174"/>
                </a:lnTo>
                <a:lnTo>
                  <a:pt x="310" y="150"/>
                </a:lnTo>
                <a:lnTo>
                  <a:pt x="346" y="135"/>
                </a:lnTo>
                <a:lnTo>
                  <a:pt x="397" y="118"/>
                </a:lnTo>
                <a:lnTo>
                  <a:pt x="451" y="98"/>
                </a:lnTo>
                <a:lnTo>
                  <a:pt x="506" y="82"/>
                </a:lnTo>
                <a:lnTo>
                  <a:pt x="547" y="72"/>
                </a:lnTo>
                <a:lnTo>
                  <a:pt x="603" y="65"/>
                </a:lnTo>
                <a:lnTo>
                  <a:pt x="649" y="63"/>
                </a:lnTo>
                <a:lnTo>
                  <a:pt x="696" y="63"/>
                </a:lnTo>
                <a:lnTo>
                  <a:pt x="746" y="69"/>
                </a:lnTo>
                <a:lnTo>
                  <a:pt x="773" y="75"/>
                </a:lnTo>
                <a:lnTo>
                  <a:pt x="806" y="86"/>
                </a:lnTo>
                <a:lnTo>
                  <a:pt x="830" y="96"/>
                </a:lnTo>
                <a:lnTo>
                  <a:pt x="854" y="106"/>
                </a:lnTo>
                <a:lnTo>
                  <a:pt x="872" y="117"/>
                </a:lnTo>
                <a:lnTo>
                  <a:pt x="906" y="0"/>
                </a:lnTo>
                <a:lnTo>
                  <a:pt x="922" y="45"/>
                </a:lnTo>
                <a:lnTo>
                  <a:pt x="938" y="86"/>
                </a:lnTo>
                <a:lnTo>
                  <a:pt x="961" y="139"/>
                </a:lnTo>
                <a:lnTo>
                  <a:pt x="990" y="186"/>
                </a:lnTo>
                <a:lnTo>
                  <a:pt x="1016" y="224"/>
                </a:lnTo>
                <a:lnTo>
                  <a:pt x="1053" y="263"/>
                </a:lnTo>
                <a:lnTo>
                  <a:pt x="1006" y="272"/>
                </a:lnTo>
                <a:lnTo>
                  <a:pt x="956" y="284"/>
                </a:lnTo>
                <a:lnTo>
                  <a:pt x="901" y="302"/>
                </a:lnTo>
                <a:lnTo>
                  <a:pt x="856" y="325"/>
                </a:lnTo>
                <a:lnTo>
                  <a:pt x="830" y="340"/>
                </a:lnTo>
                <a:lnTo>
                  <a:pt x="799" y="367"/>
                </a:lnTo>
                <a:lnTo>
                  <a:pt x="833" y="250"/>
                </a:lnTo>
                <a:lnTo>
                  <a:pt x="792" y="230"/>
                </a:lnTo>
                <a:lnTo>
                  <a:pt x="754" y="216"/>
                </a:lnTo>
                <a:lnTo>
                  <a:pt x="709" y="207"/>
                </a:lnTo>
                <a:lnTo>
                  <a:pt x="663" y="200"/>
                </a:lnTo>
                <a:lnTo>
                  <a:pt x="610" y="197"/>
                </a:lnTo>
                <a:lnTo>
                  <a:pt x="562" y="196"/>
                </a:lnTo>
                <a:lnTo>
                  <a:pt x="492" y="200"/>
                </a:lnTo>
                <a:lnTo>
                  <a:pt x="434" y="208"/>
                </a:lnTo>
                <a:lnTo>
                  <a:pt x="381" y="218"/>
                </a:lnTo>
                <a:lnTo>
                  <a:pt x="325" y="233"/>
                </a:lnTo>
                <a:lnTo>
                  <a:pt x="297" y="240"/>
                </a:lnTo>
                <a:lnTo>
                  <a:pt x="273" y="248"/>
                </a:lnTo>
                <a:lnTo>
                  <a:pt x="250" y="255"/>
                </a:lnTo>
                <a:lnTo>
                  <a:pt x="230" y="263"/>
                </a:lnTo>
                <a:lnTo>
                  <a:pt x="190" y="278"/>
                </a:lnTo>
                <a:lnTo>
                  <a:pt x="163" y="291"/>
                </a:lnTo>
                <a:lnTo>
                  <a:pt x="142" y="302"/>
                </a:lnTo>
                <a:lnTo>
                  <a:pt x="121" y="313"/>
                </a:lnTo>
                <a:lnTo>
                  <a:pt x="100" y="325"/>
                </a:lnTo>
                <a:lnTo>
                  <a:pt x="82" y="336"/>
                </a:lnTo>
                <a:lnTo>
                  <a:pt x="62" y="348"/>
                </a:lnTo>
                <a:lnTo>
                  <a:pt x="40" y="365"/>
                </a:lnTo>
                <a:lnTo>
                  <a:pt x="19" y="380"/>
                </a:lnTo>
                <a:lnTo>
                  <a:pt x="0" y="397"/>
                </a:lnTo>
              </a:path>
            </a:pathLst>
          </a:custGeom>
          <a:solidFill>
            <a:srgbClr val="FFFFFF">
              <a:lumMod val="75000"/>
            </a:srgbClr>
          </a:solidFill>
          <a:ln>
            <a:noFill/>
          </a:ln>
        </p:spPr>
        <p:txBody>
          <a:bodyPr vert="eaVert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07" name="Rounded Rectangle 128"/>
          <p:cNvSpPr/>
          <p:nvPr/>
        </p:nvSpPr>
        <p:spPr bwMode="auto">
          <a:xfrm>
            <a:off x="3060512" y="3113008"/>
            <a:ext cx="1212909" cy="205672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Business Objects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08" name="Rounded Rectangle 128"/>
          <p:cNvSpPr/>
          <p:nvPr/>
        </p:nvSpPr>
        <p:spPr bwMode="auto">
          <a:xfrm>
            <a:off x="4313086" y="3108640"/>
            <a:ext cx="1212909" cy="205672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2B3AB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Business Objects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09" name="Freeform 44"/>
          <p:cNvSpPr>
            <a:spLocks/>
          </p:cNvSpPr>
          <p:nvPr/>
        </p:nvSpPr>
        <p:spPr bwMode="auto">
          <a:xfrm rot="5400000">
            <a:off x="4827209" y="1500070"/>
            <a:ext cx="488120" cy="236537"/>
          </a:xfrm>
          <a:custGeom>
            <a:avLst/>
            <a:gdLst>
              <a:gd name="T0" fmla="*/ 0 w 1054"/>
              <a:gd name="T1" fmla="*/ 2147483647 h 398"/>
              <a:gd name="T2" fmla="*/ 2147483647 w 1054"/>
              <a:gd name="T3" fmla="*/ 2147483647 h 398"/>
              <a:gd name="T4" fmla="*/ 2147483647 w 1054"/>
              <a:gd name="T5" fmla="*/ 2147483647 h 398"/>
              <a:gd name="T6" fmla="*/ 2147483647 w 1054"/>
              <a:gd name="T7" fmla="*/ 2147483647 h 398"/>
              <a:gd name="T8" fmla="*/ 2147483647 w 1054"/>
              <a:gd name="T9" fmla="*/ 2147483647 h 398"/>
              <a:gd name="T10" fmla="*/ 2147483647 w 1054"/>
              <a:gd name="T11" fmla="*/ 2147483647 h 398"/>
              <a:gd name="T12" fmla="*/ 2147483647 w 1054"/>
              <a:gd name="T13" fmla="*/ 2147483647 h 398"/>
              <a:gd name="T14" fmla="*/ 2147483647 w 1054"/>
              <a:gd name="T15" fmla="*/ 2147483647 h 398"/>
              <a:gd name="T16" fmla="*/ 2147483647 w 1054"/>
              <a:gd name="T17" fmla="*/ 2147483647 h 398"/>
              <a:gd name="T18" fmla="*/ 2147483647 w 1054"/>
              <a:gd name="T19" fmla="*/ 2147483647 h 398"/>
              <a:gd name="T20" fmla="*/ 2147483647 w 1054"/>
              <a:gd name="T21" fmla="*/ 2147483647 h 398"/>
              <a:gd name="T22" fmla="*/ 2147483647 w 1054"/>
              <a:gd name="T23" fmla="*/ 2147483647 h 398"/>
              <a:gd name="T24" fmla="*/ 2147483647 w 1054"/>
              <a:gd name="T25" fmla="*/ 2147483647 h 398"/>
              <a:gd name="T26" fmla="*/ 2147483647 w 1054"/>
              <a:gd name="T27" fmla="*/ 2147483647 h 398"/>
              <a:gd name="T28" fmla="*/ 2147483647 w 1054"/>
              <a:gd name="T29" fmla="*/ 2147483647 h 398"/>
              <a:gd name="T30" fmla="*/ 2147483647 w 1054"/>
              <a:gd name="T31" fmla="*/ 2147483647 h 398"/>
              <a:gd name="T32" fmla="*/ 2147483647 w 1054"/>
              <a:gd name="T33" fmla="*/ 2147483647 h 398"/>
              <a:gd name="T34" fmla="*/ 2147483647 w 1054"/>
              <a:gd name="T35" fmla="*/ 2147483647 h 398"/>
              <a:gd name="T36" fmla="*/ 2147483647 w 1054"/>
              <a:gd name="T37" fmla="*/ 2147483647 h 398"/>
              <a:gd name="T38" fmla="*/ 2147483647 w 1054"/>
              <a:gd name="T39" fmla="*/ 2147483647 h 398"/>
              <a:gd name="T40" fmla="*/ 2147483647 w 1054"/>
              <a:gd name="T41" fmla="*/ 2147483647 h 398"/>
              <a:gd name="T42" fmla="*/ 2147483647 w 1054"/>
              <a:gd name="T43" fmla="*/ 2147483647 h 398"/>
              <a:gd name="T44" fmla="*/ 2147483647 w 1054"/>
              <a:gd name="T45" fmla="*/ 2147483647 h 398"/>
              <a:gd name="T46" fmla="*/ 2147483647 w 1054"/>
              <a:gd name="T47" fmla="*/ 2147483647 h 398"/>
              <a:gd name="T48" fmla="*/ 2147483647 w 1054"/>
              <a:gd name="T49" fmla="*/ 2147483647 h 398"/>
              <a:gd name="T50" fmla="*/ 2147483647 w 1054"/>
              <a:gd name="T51" fmla="*/ 0 h 398"/>
              <a:gd name="T52" fmla="*/ 2147483647 w 1054"/>
              <a:gd name="T53" fmla="*/ 2147483647 h 398"/>
              <a:gd name="T54" fmla="*/ 2147483647 w 1054"/>
              <a:gd name="T55" fmla="*/ 2147483647 h 398"/>
              <a:gd name="T56" fmla="*/ 2147483647 w 1054"/>
              <a:gd name="T57" fmla="*/ 2147483647 h 398"/>
              <a:gd name="T58" fmla="*/ 2147483647 w 1054"/>
              <a:gd name="T59" fmla="*/ 2147483647 h 398"/>
              <a:gd name="T60" fmla="*/ 2147483647 w 1054"/>
              <a:gd name="T61" fmla="*/ 2147483647 h 398"/>
              <a:gd name="T62" fmla="*/ 2147483647 w 1054"/>
              <a:gd name="T63" fmla="*/ 2147483647 h 398"/>
              <a:gd name="T64" fmla="*/ 2147483647 w 1054"/>
              <a:gd name="T65" fmla="*/ 2147483647 h 398"/>
              <a:gd name="T66" fmla="*/ 2147483647 w 1054"/>
              <a:gd name="T67" fmla="*/ 2147483647 h 398"/>
              <a:gd name="T68" fmla="*/ 2147483647 w 1054"/>
              <a:gd name="T69" fmla="*/ 2147483647 h 398"/>
              <a:gd name="T70" fmla="*/ 2147483647 w 1054"/>
              <a:gd name="T71" fmla="*/ 2147483647 h 398"/>
              <a:gd name="T72" fmla="*/ 2147483647 w 1054"/>
              <a:gd name="T73" fmla="*/ 2147483647 h 398"/>
              <a:gd name="T74" fmla="*/ 2147483647 w 1054"/>
              <a:gd name="T75" fmla="*/ 2147483647 h 398"/>
              <a:gd name="T76" fmla="*/ 2147483647 w 1054"/>
              <a:gd name="T77" fmla="*/ 2147483647 h 398"/>
              <a:gd name="T78" fmla="*/ 2147483647 w 1054"/>
              <a:gd name="T79" fmla="*/ 2147483647 h 398"/>
              <a:gd name="T80" fmla="*/ 2147483647 w 1054"/>
              <a:gd name="T81" fmla="*/ 2147483647 h 398"/>
              <a:gd name="T82" fmla="*/ 2147483647 w 1054"/>
              <a:gd name="T83" fmla="*/ 2147483647 h 398"/>
              <a:gd name="T84" fmla="*/ 2147483647 w 1054"/>
              <a:gd name="T85" fmla="*/ 2147483647 h 398"/>
              <a:gd name="T86" fmla="*/ 2147483647 w 1054"/>
              <a:gd name="T87" fmla="*/ 2147483647 h 398"/>
              <a:gd name="T88" fmla="*/ 2147483647 w 1054"/>
              <a:gd name="T89" fmla="*/ 2147483647 h 398"/>
              <a:gd name="T90" fmla="*/ 2147483647 w 1054"/>
              <a:gd name="T91" fmla="*/ 2147483647 h 398"/>
              <a:gd name="T92" fmla="*/ 2147483647 w 1054"/>
              <a:gd name="T93" fmla="*/ 2147483647 h 398"/>
              <a:gd name="T94" fmla="*/ 2147483647 w 1054"/>
              <a:gd name="T95" fmla="*/ 2147483647 h 398"/>
              <a:gd name="T96" fmla="*/ 2147483647 w 1054"/>
              <a:gd name="T97" fmla="*/ 2147483647 h 398"/>
              <a:gd name="T98" fmla="*/ 2147483647 w 1054"/>
              <a:gd name="T99" fmla="*/ 2147483647 h 398"/>
              <a:gd name="T100" fmla="*/ 2147483647 w 1054"/>
              <a:gd name="T101" fmla="*/ 2147483647 h 398"/>
              <a:gd name="T102" fmla="*/ 2147483647 w 1054"/>
              <a:gd name="T103" fmla="*/ 2147483647 h 398"/>
              <a:gd name="T104" fmla="*/ 2147483647 w 1054"/>
              <a:gd name="T105" fmla="*/ 2147483647 h 398"/>
              <a:gd name="T106" fmla="*/ 2147483647 w 1054"/>
              <a:gd name="T107" fmla="*/ 2147483647 h 398"/>
              <a:gd name="T108" fmla="*/ 2147483647 w 1054"/>
              <a:gd name="T109" fmla="*/ 2147483647 h 398"/>
              <a:gd name="T110" fmla="*/ 2147483647 w 1054"/>
              <a:gd name="T111" fmla="*/ 2147483647 h 398"/>
              <a:gd name="T112" fmla="*/ 2147483647 w 1054"/>
              <a:gd name="T113" fmla="*/ 2147483647 h 398"/>
              <a:gd name="T114" fmla="*/ 2147483647 w 1054"/>
              <a:gd name="T115" fmla="*/ 2147483647 h 398"/>
              <a:gd name="T116" fmla="*/ 2147483647 w 1054"/>
              <a:gd name="T117" fmla="*/ 2147483647 h 398"/>
              <a:gd name="T118" fmla="*/ 2147483647 w 1054"/>
              <a:gd name="T119" fmla="*/ 2147483647 h 398"/>
              <a:gd name="T120" fmla="*/ 2147483647 w 1054"/>
              <a:gd name="T121" fmla="*/ 2147483647 h 398"/>
              <a:gd name="T122" fmla="*/ 2147483647 w 1054"/>
              <a:gd name="T123" fmla="*/ 2147483647 h 398"/>
              <a:gd name="T124" fmla="*/ 0 w 1054"/>
              <a:gd name="T125" fmla="*/ 2147483647 h 39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054"/>
              <a:gd name="T190" fmla="*/ 0 h 398"/>
              <a:gd name="T191" fmla="*/ 1054 w 1054"/>
              <a:gd name="T192" fmla="*/ 398 h 39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054" h="398">
                <a:moveTo>
                  <a:pt x="0" y="397"/>
                </a:moveTo>
                <a:lnTo>
                  <a:pt x="22" y="366"/>
                </a:lnTo>
                <a:lnTo>
                  <a:pt x="41" y="342"/>
                </a:lnTo>
                <a:lnTo>
                  <a:pt x="60" y="322"/>
                </a:lnTo>
                <a:lnTo>
                  <a:pt x="82" y="300"/>
                </a:lnTo>
                <a:lnTo>
                  <a:pt x="113" y="270"/>
                </a:lnTo>
                <a:lnTo>
                  <a:pt x="146" y="245"/>
                </a:lnTo>
                <a:lnTo>
                  <a:pt x="185" y="219"/>
                </a:lnTo>
                <a:lnTo>
                  <a:pt x="224" y="195"/>
                </a:lnTo>
                <a:lnTo>
                  <a:pt x="261" y="174"/>
                </a:lnTo>
                <a:lnTo>
                  <a:pt x="310" y="150"/>
                </a:lnTo>
                <a:lnTo>
                  <a:pt x="346" y="135"/>
                </a:lnTo>
                <a:lnTo>
                  <a:pt x="397" y="118"/>
                </a:lnTo>
                <a:lnTo>
                  <a:pt x="451" y="98"/>
                </a:lnTo>
                <a:lnTo>
                  <a:pt x="506" y="82"/>
                </a:lnTo>
                <a:lnTo>
                  <a:pt x="547" y="72"/>
                </a:lnTo>
                <a:lnTo>
                  <a:pt x="603" y="65"/>
                </a:lnTo>
                <a:lnTo>
                  <a:pt x="649" y="63"/>
                </a:lnTo>
                <a:lnTo>
                  <a:pt x="696" y="63"/>
                </a:lnTo>
                <a:lnTo>
                  <a:pt x="746" y="69"/>
                </a:lnTo>
                <a:lnTo>
                  <a:pt x="773" y="75"/>
                </a:lnTo>
                <a:lnTo>
                  <a:pt x="806" y="86"/>
                </a:lnTo>
                <a:lnTo>
                  <a:pt x="830" y="96"/>
                </a:lnTo>
                <a:lnTo>
                  <a:pt x="854" y="106"/>
                </a:lnTo>
                <a:lnTo>
                  <a:pt x="872" y="117"/>
                </a:lnTo>
                <a:lnTo>
                  <a:pt x="906" y="0"/>
                </a:lnTo>
                <a:lnTo>
                  <a:pt x="922" y="45"/>
                </a:lnTo>
                <a:lnTo>
                  <a:pt x="938" y="86"/>
                </a:lnTo>
                <a:lnTo>
                  <a:pt x="961" y="139"/>
                </a:lnTo>
                <a:lnTo>
                  <a:pt x="990" y="186"/>
                </a:lnTo>
                <a:lnTo>
                  <a:pt x="1016" y="224"/>
                </a:lnTo>
                <a:lnTo>
                  <a:pt x="1053" y="263"/>
                </a:lnTo>
                <a:lnTo>
                  <a:pt x="1006" y="272"/>
                </a:lnTo>
                <a:lnTo>
                  <a:pt x="956" y="284"/>
                </a:lnTo>
                <a:lnTo>
                  <a:pt x="901" y="302"/>
                </a:lnTo>
                <a:lnTo>
                  <a:pt x="856" y="325"/>
                </a:lnTo>
                <a:lnTo>
                  <a:pt x="830" y="340"/>
                </a:lnTo>
                <a:lnTo>
                  <a:pt x="799" y="367"/>
                </a:lnTo>
                <a:lnTo>
                  <a:pt x="833" y="250"/>
                </a:lnTo>
                <a:lnTo>
                  <a:pt x="792" y="230"/>
                </a:lnTo>
                <a:lnTo>
                  <a:pt x="754" y="216"/>
                </a:lnTo>
                <a:lnTo>
                  <a:pt x="709" y="207"/>
                </a:lnTo>
                <a:lnTo>
                  <a:pt x="663" y="200"/>
                </a:lnTo>
                <a:lnTo>
                  <a:pt x="610" y="197"/>
                </a:lnTo>
                <a:lnTo>
                  <a:pt x="562" y="196"/>
                </a:lnTo>
                <a:lnTo>
                  <a:pt x="492" y="200"/>
                </a:lnTo>
                <a:lnTo>
                  <a:pt x="434" y="208"/>
                </a:lnTo>
                <a:lnTo>
                  <a:pt x="381" y="218"/>
                </a:lnTo>
                <a:lnTo>
                  <a:pt x="325" y="233"/>
                </a:lnTo>
                <a:lnTo>
                  <a:pt x="297" y="240"/>
                </a:lnTo>
                <a:lnTo>
                  <a:pt x="273" y="248"/>
                </a:lnTo>
                <a:lnTo>
                  <a:pt x="250" y="255"/>
                </a:lnTo>
                <a:lnTo>
                  <a:pt x="230" y="263"/>
                </a:lnTo>
                <a:lnTo>
                  <a:pt x="190" y="278"/>
                </a:lnTo>
                <a:lnTo>
                  <a:pt x="163" y="291"/>
                </a:lnTo>
                <a:lnTo>
                  <a:pt x="142" y="302"/>
                </a:lnTo>
                <a:lnTo>
                  <a:pt x="121" y="313"/>
                </a:lnTo>
                <a:lnTo>
                  <a:pt x="100" y="325"/>
                </a:lnTo>
                <a:lnTo>
                  <a:pt x="82" y="336"/>
                </a:lnTo>
                <a:lnTo>
                  <a:pt x="62" y="348"/>
                </a:lnTo>
                <a:lnTo>
                  <a:pt x="40" y="365"/>
                </a:lnTo>
                <a:lnTo>
                  <a:pt x="19" y="380"/>
                </a:lnTo>
                <a:lnTo>
                  <a:pt x="0" y="397"/>
                </a:lnTo>
              </a:path>
            </a:pathLst>
          </a:custGeom>
          <a:solidFill>
            <a:srgbClr val="FFFFFF">
              <a:lumMod val="75000"/>
            </a:srgbClr>
          </a:solidFill>
          <a:ln>
            <a:noFill/>
          </a:ln>
        </p:spPr>
        <p:txBody>
          <a:bodyPr vert="eaVert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91" name="Rectangle 90"/>
          <p:cNvSpPr/>
          <p:nvPr/>
        </p:nvSpPr>
        <p:spPr bwMode="auto">
          <a:xfrm>
            <a:off x="7803842" y="3411540"/>
            <a:ext cx="959158" cy="1693860"/>
          </a:xfrm>
          <a:prstGeom prst="rect">
            <a:avLst/>
          </a:prstGeom>
          <a:gradFill flip="none" rotWithShape="1">
            <a:gsLst>
              <a:gs pos="43000">
                <a:srgbClr val="92B3AB">
                  <a:lumMod val="40000"/>
                  <a:lumOff val="60000"/>
                </a:srgbClr>
              </a:gs>
              <a:gs pos="80000">
                <a:srgbClr val="FFFFFF">
                  <a:lumMod val="95000"/>
                </a:srgbClr>
              </a:gs>
            </a:gsLst>
            <a:lin ang="10800000" scaled="1"/>
            <a:tileRect/>
          </a:gradFill>
          <a:ln w="12700" algn="ctr">
            <a:solidFill>
              <a:srgbClr val="787878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bIns="0" anchor="t" anchorCtr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 pitchFamily="34" charset="0"/>
              </a:rPr>
              <a:t>Enterprise</a:t>
            </a:r>
            <a:b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 pitchFamily="34" charset="0"/>
              </a:rPr>
            </a:b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 pitchFamily="34" charset="0"/>
              </a:rPr>
              <a:t>Data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0" dirty="0" smtClean="0">
                <a:solidFill>
                  <a:srgbClr val="006666"/>
                </a:solidFill>
                <a:latin typeface="Arial" pitchFamily="34" charset="0"/>
              </a:rPr>
              <a:t>Sources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03" name="Flowchart: Magnetic Disk 222"/>
          <p:cNvSpPr>
            <a:spLocks noChangeArrowheads="1"/>
          </p:cNvSpPr>
          <p:nvPr/>
        </p:nvSpPr>
        <p:spPr bwMode="auto">
          <a:xfrm>
            <a:off x="7924800" y="4572970"/>
            <a:ext cx="298450" cy="304955"/>
          </a:xfrm>
          <a:prstGeom prst="flowChartMagneticDisk">
            <a:avLst/>
          </a:prstGeom>
          <a:solidFill>
            <a:srgbClr val="FFFFFF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05" name="TextBox 91"/>
          <p:cNvSpPr txBox="1">
            <a:spLocks noChangeArrowheads="1"/>
          </p:cNvSpPr>
          <p:nvPr/>
        </p:nvSpPr>
        <p:spPr bwMode="auto">
          <a:xfrm>
            <a:off x="7803842" y="4931573"/>
            <a:ext cx="854075" cy="157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Marts</a:t>
            </a:r>
            <a:endParaRPr kumimoji="0" lang="en-US" alt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09" name="Flowchart: Magnetic Disk 222"/>
          <p:cNvSpPr>
            <a:spLocks noChangeArrowheads="1"/>
          </p:cNvSpPr>
          <p:nvPr/>
        </p:nvSpPr>
        <p:spPr bwMode="auto">
          <a:xfrm>
            <a:off x="8116620" y="4038600"/>
            <a:ext cx="298450" cy="304955"/>
          </a:xfrm>
          <a:prstGeom prst="flowChartMagneticDisk">
            <a:avLst/>
          </a:prstGeom>
          <a:solidFill>
            <a:srgbClr val="FFFFFF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21" name="TextBox 91"/>
          <p:cNvSpPr txBox="1">
            <a:spLocks noChangeArrowheads="1"/>
          </p:cNvSpPr>
          <p:nvPr/>
        </p:nvSpPr>
        <p:spPr bwMode="auto">
          <a:xfrm>
            <a:off x="7848600" y="4338465"/>
            <a:ext cx="854075" cy="157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Warehouse</a:t>
            </a:r>
            <a:endParaRPr kumimoji="0" lang="en-US" alt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22" name="Flowchart: Magnetic Disk 222"/>
          <p:cNvSpPr>
            <a:spLocks noChangeArrowheads="1"/>
          </p:cNvSpPr>
          <p:nvPr/>
        </p:nvSpPr>
        <p:spPr bwMode="auto">
          <a:xfrm>
            <a:off x="8077200" y="4572000"/>
            <a:ext cx="298450" cy="304955"/>
          </a:xfrm>
          <a:prstGeom prst="flowChartMagneticDisk">
            <a:avLst/>
          </a:prstGeom>
          <a:solidFill>
            <a:srgbClr val="FFFFFF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23" name="Flowchart: Magnetic Disk 222"/>
          <p:cNvSpPr>
            <a:spLocks noChangeArrowheads="1"/>
          </p:cNvSpPr>
          <p:nvPr/>
        </p:nvSpPr>
        <p:spPr bwMode="auto">
          <a:xfrm>
            <a:off x="8229600" y="4571030"/>
            <a:ext cx="298450" cy="304955"/>
          </a:xfrm>
          <a:prstGeom prst="flowChartMagneticDisk">
            <a:avLst/>
          </a:prstGeom>
          <a:solidFill>
            <a:srgbClr val="FFFFFF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28" name="Flowchart: Magnetic Disk 222"/>
          <p:cNvSpPr>
            <a:spLocks noChangeArrowheads="1"/>
          </p:cNvSpPr>
          <p:nvPr/>
        </p:nvSpPr>
        <p:spPr bwMode="auto">
          <a:xfrm>
            <a:off x="8382000" y="4570060"/>
            <a:ext cx="298450" cy="304955"/>
          </a:xfrm>
          <a:prstGeom prst="flowChartMagneticDisk">
            <a:avLst/>
          </a:prstGeom>
          <a:solidFill>
            <a:srgbClr val="FFFFFF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" name="Bent Arrow 1"/>
          <p:cNvSpPr/>
          <p:nvPr/>
        </p:nvSpPr>
        <p:spPr>
          <a:xfrm rot="10800000">
            <a:off x="7620000" y="5219150"/>
            <a:ext cx="908050" cy="1486447"/>
          </a:xfrm>
          <a:prstGeom prst="bentArrow">
            <a:avLst>
              <a:gd name="adj1" fmla="val 59589"/>
              <a:gd name="adj2" fmla="val 48852"/>
              <a:gd name="adj3" fmla="val 22926"/>
              <a:gd name="adj4" fmla="val 43750"/>
            </a:avLst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2" name="TextBox 91"/>
          <p:cNvSpPr txBox="1">
            <a:spLocks noChangeArrowheads="1"/>
          </p:cNvSpPr>
          <p:nvPr/>
        </p:nvSpPr>
        <p:spPr bwMode="auto">
          <a:xfrm rot="16200000">
            <a:off x="7825050" y="5743645"/>
            <a:ext cx="966436" cy="157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kern="0" dirty="0" smtClean="0">
                <a:solidFill>
                  <a:srgbClr val="000000"/>
                </a:solidFill>
              </a:rPr>
              <a:t>ETL to Purpose built RDS and Web ODS</a:t>
            </a:r>
            <a:endParaRPr kumimoji="0" lang="en-US" alt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pic>
        <p:nvPicPr>
          <p:cNvPr id="96" name="Picture 15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914400"/>
            <a:ext cx="192087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15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844550"/>
            <a:ext cx="192087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" name="Picture 15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2D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844550"/>
            <a:ext cx="192087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fld id="{0819E11B-0FAD-49FB-BD5A-6DFA15527CF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4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43800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19E11B-0FAD-49FB-BD5A-6DFA15527CF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0" y="6608820"/>
            <a:ext cx="6705600" cy="212725"/>
          </a:xfrm>
        </p:spPr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325473" y="484115"/>
            <a:ext cx="3464442" cy="38678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" y="685800"/>
            <a:ext cx="3971910" cy="3352800"/>
          </a:xfrm>
          <a:prstGeom prst="rect">
            <a:avLst/>
          </a:prstGeom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093602"/>
            <a:ext cx="3980121" cy="252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Isosceles Triangle 13"/>
          <p:cNvSpPr/>
          <p:nvPr/>
        </p:nvSpPr>
        <p:spPr>
          <a:xfrm rot="5400000">
            <a:off x="1708299" y="3397101"/>
            <a:ext cx="5956002" cy="5334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itle 1"/>
          <p:cNvSpPr>
            <a:spLocks noGrp="1"/>
          </p:cNvSpPr>
          <p:nvPr>
            <p:ph type="title"/>
          </p:nvPr>
        </p:nvSpPr>
        <p:spPr>
          <a:xfrm>
            <a:off x="-249866" y="0"/>
            <a:ext cx="9677400" cy="1143000"/>
          </a:xfrm>
        </p:spPr>
        <p:txBody>
          <a:bodyPr/>
          <a:lstStyle/>
          <a:p>
            <a:pPr algn="ctr"/>
            <a:r>
              <a:rPr lang="en-US" altLang="en-US" sz="3200" b="1" dirty="0" smtClean="0">
                <a:latin typeface="Arial Narrow" panose="020B0606020202030204" pitchFamily="34" charset="0"/>
              </a:rPr>
              <a:t>Looks like our Web Architect Picked Up Some New Skills</a:t>
            </a:r>
          </a:p>
        </p:txBody>
      </p:sp>
      <p:sp>
        <p:nvSpPr>
          <p:cNvPr id="112" name="Rectangle 111"/>
          <p:cNvSpPr/>
          <p:nvPr/>
        </p:nvSpPr>
        <p:spPr>
          <a:xfrm>
            <a:off x="2643584" y="685800"/>
            <a:ext cx="14157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2007</a:t>
            </a:r>
            <a:endParaRPr lang="en-US" sz="36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7499628" y="685800"/>
            <a:ext cx="141577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2015</a:t>
            </a:r>
            <a:endParaRPr lang="en-US" sz="36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982" y="4260653"/>
            <a:ext cx="3584018" cy="2444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026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7524307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8AAADTCAMAAABeFrRdAAAAyVBMVEX////sHSQAAADsFR3rAADwT1TsGiHrAArrAA3rAATsERrsEhvrABD/+/vrChX//PzuOj/96On70dKbm5v84OH1m53+9vbydHf6zM383N32oqTIyMj719j4t7n+8PHxZWnY2NjuP0TtMDbwXWFAQED5vr+QkJD0io33rK7o6OjtKC7zfH/vR0zz8/MUFBT3srQuLi59fX0YGBj0iYz5xMaSkpJJSUlpaWnxam5TU1MhISG4uLjvTVH1lJZfX195eXkrKyusrKzPz89mji5HAAAMB0lEQVR4nOWdaUPbOBCG7cRxSMhBIGS5SbNQGs6ypWW3hXbL//9RG3PFhx5ZsmXLzr4fi00l7NGMnhmNHad0Hd1cXM7c2eXFzaj8/7x07bS8dtf3Xdfvtr3Wju3hFKxxy1t3l2p6rbHtIRWpm07XjarbObQ9qOK07fluXL63bXtYRWnPS8w2kPfJ9sCK0Y7g6T4/4c6m7aEVoclGUzjdxaq10bc9uAL0uAbTdd21R9uDM69RU/w2P7/R/upFHn8PcLquO/jD9vBMa0e8Nr+ps2KB1vCBFqsXrT8MbQ/RqD7JH++qOeGjc16sXuSfH9kepEF9YV/0prUz24M0p9306bp+b3V2SsfxXZFI3WPbwzSlu7TF6kXene2BGtJM7ove1JzZHqgZ7XWUprt4wHu2h2pCE7W3+XnCE9uDNaA/ZIFzVKsQRh+oP97FA961PdzcelhPn+a71lu2h5tXh23xzCC+bNecVk7AFzXx3+u9ZAHE8Qe0g6g32hn74lktPO2heB3z3TqjHfBFzY3Fz1rihazOPmkH9kXPkTI5ql590Q48wted0IX44dfXJ93AE+y87HRHXTDuG8vjzqgJLcFvJGNbvJHwz+vpkwDiLElV/4PYCdcT7YxhG9hZvq6ncEm7jmgHIM56K0Sa/xRfU0e0QxAn4m4OaMmqH9qB7GcsnPjSE171HJDUSpDL9/2oaVIYXTe0M2krbgf2xPtFv10vnwSxU3OWyOSDTxpc2Bh2Vu1SZJXcztO6Viu0A4Fz81JwLfikOoXRhxBHCJ/ZiN6F09LHnVF9gDWwtT0Dn5S09YqKIA6suX2oZGnXpPBuxBBHLNg31gXtyCCOWJda73/FtCM2R1lMvEmxdh0KDeUQRyx4JergkwjirMn2tKP1uqIdhDhfpLdti8Po6qcbztIgjlhUPFv1dANBnNRyMkg3uO1q+ySAOMLAOSoIoweVRjtUFdpOzxkckBurcrqBAue/Fe6lLXOF0Q5BnKYKXz2CHHh10Q5BnJ7aIrunt82wL4Q4agMeEtKsKNrRgDhiEdrpVBPttMAXPSj/Bko3/FngqDPrFCpxvIPktfPp03Se/OcxubMKop2+WkLBcaZb3743An3/tjWN/eyC0g3VQzvbVLsQDZx/nDTC+vwj8tP+Wl3QDkGcTmSk08+NuD5PwxfAuY7qoR2COJGa5q+J2Qb6GL6E0g0VQzubtFiFIc5P4XQbjZ+haygCX6sW2iGIE/YkNN3ohGuBdhDihCKFXzjdRuPX8jKs2qlQJSlVhYYhzm/JdBuN38sLH6uPdmCIYYgzv5bO93oZfRyBI29XBu2Me+CLQhBH9jbH3ugbKMvqVcUnHYMvulxW4sxTpttohMJLCMSVqEEJQogT8kUfU+f7dXnxZrXRDkGcEGkbnqTO9yRUlqWfgSpRFAJ2QxAn/XWOvNB01r8Kh4TpOFUvXAT5Q2G+4Z0DbD58z/4+CSBOtMg13XyjYfSQbMQ62kGIE8l03SrM9zZ8wylV7diuJAUEE0sopHnfxHyVAnILUoQ42s+3omgHIU4sNNCfL6cbbC5ZtI62Y9nPLYX5bkVvmQwgkWwR7YwgBZLATVOF+U5j95BfP7cXRmNCId4s5eqv1Ol+v4r/9sqlGzYJSSbXFGYbb7pP3EPphjUB0C5FGj5DTOok5hsIkue2fBKVIIjSPekGPE3eNAYabQftTGaQ/RRV4lx91zZfh4tfrKAdBYgTUpoB/xTddARhtA20M6LUhzgdn+aBBebrVArtQH+25qU4/kkz4KnwriEdEi4d7WAeAKpCUwxYaL6OpPi0bLRDwQCWS/2jb76BCO18KGZaJBWIE5XcgMXm61QF7VAw3+OTrE/S+T7hfdjhocx9EuThfZcdo9SAyXwX6kPBrdDNFyTajHdkL9k3yXz/kdxHYVyJaIcqcaSLiMyA0XwDwemG8sJonUqcpWQGzObrMBIsC+2oQpyYrjhDeM3mGwjTDeUsWVB778YhTlxswN/kNx5B/hFCV8MawYKZWjPEBiw1X4frbktBO1QTlnrcbz+b+TpcSdorAe1gsjJ19bjC+ab2BsbmB8WjnRw1nZQUTTHfQNbQDp4jUfhLkwGnma/DHWiLRjtUiaNkSWTA+wr3UuOKgg8JE8Rxlbo3w3xVbqXGFcVWkuLZczVPKDbgE6V7qUN4p0ifpAlx4hIbsIL5LjSkQ8IFoh06p9tWbHcjNmAV813ojpas4ipJwe2rtzPKbL6B6OUqDO0gxFE+PyIyYDXzXWhMaKegQ8ITqFzVIA2iNJKa+QaCxhV+sxifBC5QBnHiEhmwovk6fJa6GLQzhvVCCnHiymG+DjeukJ6VzyqqxNEq8kvugRWC56XgdEMRYfQdQRwtd5A04K/pNy1FPUlVHaK6aAuq2VovacDq5hsIfZLpz81Qk31P77Mnw8R89QZ6lC+gVRZW4uhmYuNpJBl5FgngmeKGRVmUUDjXdX3xylEt83W4ktQs2sFmAtrb7bgB65mvw5WkRtGOuYO5cYglJ8/FjgVFECdLJVTUgHXNd6ED9aqvjMoFceKKGvDH9BsSwp6kpqp2cE3MghaiBqxtvg6jnY4htDOi41SZfF706Ia++ToYC/gDM2gHSyiybcPCBpzBfB3uk23mkDBBnKz9IcO131nMd6E7CvZM+CQKnLOu/2EDTksckagNk4EDWQRxBlmbgIQNWNCTQkljqJfJj3b6VImTnSksDTib+QYi1rKeF+0gxMken9/mNd+FJrB/kRREKckIxIlpacBZvO+rPoFPyol2ilgY3g34Oqv5BiK0k6v/GzL9XOWabxBLC13FRW6SClZVNCzkj/huwLfpl0qEuazsaAeaybtevsBtP7/5OpyrzF61U9Q3t+YGzNfRPVCgIKwKzevkXtJIyokjkOlK0gN6m3PXTNwaMF/HLIZwimycv2/AfCUjzBbaExhr588vz3MFz0vhG5hh60Yde42Az5Pr6+u85hsI+7/pox362JaRTmNX8/k8E9qIidIA+mhnBPuiinWSo8/NaKMdhDjV6coUyBTawUqcqnWCzFZrn1CJieWcojS8VtUO9Wcrof5WV7uU2tJAO334PID9di4CUdTbVN8nEcTpmlmsnrbuT/49ud/KSiejmsDDUUc7Y1gDjCTRh1uhcypbJsoQAO2ot/YniDNLvzVV+9HOFNf5g2hsOKZKJbASx8CZ22RjqOyM8l0qDeVYVHhrwheJ+ujk3hZKvvqgYi4FQZxAeeqfZRqRBStQ4wI/nE5n+Ke5fzMdElZAO+SLDHyEmM7j5N8ZZq8kPYDktoEiYz5fln+RpkrS1KxegV8/VOuHnFFZvqrlSPrk5Yc42c/Dqog2dPIvCWMfRAOVAk843ex575DwkLDMJxHE8Q1AHFnPzR/pt6dJrWF+VEdFfg5Adn7/d/rtqaKqqR77JHwnTOyLMvcrUBQBVbZFrB43cghT1tDcwPvsOIe6aKdYiMPu14QDDqTW6/RdBUMcWU/k/KmGQHpVy31g18YgTvJbIm8ykWoIRL2KhQlNOr3VNVUpn70/g6qO6AScYK+DCQVjJyG4X4GJ1MqzNNINsGf2z02NJdf5fVXBPinZhmxH5YMveSXusJKrTCcmalyR+OBjKQkFYRvZv4y9zYEUfRIxTcNNpuaC7z2Z8UVvUmvNhRAnZzliQlf3seneG326juIHeQuEOHFFPmB2YiSQjAgfXQjtHBRWTizS/q/XeqRfZsLImBQKtsEXrT+YPnX5quF8Op3Oi/rlD2lohyBOpxrfZ9HVDq29r65V+UuJdVFK/zc6zmMC4lgRNa54yW8ixKnM97O0RZWkz2gHchFV+j6arvD7cQGHg4RCr2qVODo6hXhiwMlTt1VnwZy8TWcbIIjbrLNgTr1t55h+topqHjsbYvNdTfkbzrntMZSqc8f2CEqWA1/JWE35M6f1v1qvWs6ZOLheTQ0enVPYPa2kOqfOkOKrVZQ3xN3iKup5R08EcwX1Qpcv4JDvyukVUU42xIBr1bT+Vpax6/4ffHDTfc+VbLpiILtK6rqhkrnxB0gProzaHyKZsMmZt8puaeCdxWnc+MLzBgAy6yy/OfC8CxFaHp4+tma2h2dcs9bjaShz8x/pjfXbHR9OfQAAAABJRU5ErkJggg=="/>
          <p:cNvSpPr>
            <a:spLocks noChangeAspect="1" noChangeArrowheads="1"/>
          </p:cNvSpPr>
          <p:nvPr/>
        </p:nvSpPr>
        <p:spPr bwMode="auto">
          <a:xfrm>
            <a:off x="1095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05000"/>
            <a:ext cx="5105399" cy="4507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31175" y="304800"/>
            <a:ext cx="664617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How are we doing this?</a:t>
            </a:r>
            <a:b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Warning: Some Technical </a:t>
            </a:r>
            <a:b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Content Ahead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fld id="{0819E11B-0FAD-49FB-BD5A-6DFA15527CFB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17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4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 smtClean="0"/>
              <a:t>The nature of applications is changing, this is driving the refactoring of modern enterprise architectures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524307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>
            <a:stCxn id="36944" idx="2"/>
          </p:cNvCxnSpPr>
          <p:nvPr/>
        </p:nvCxnSpPr>
        <p:spPr>
          <a:xfrm flipH="1">
            <a:off x="4572000" y="1417638"/>
            <a:ext cx="1588" cy="53289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38200" y="1143000"/>
            <a:ext cx="24398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On the Front End:</a:t>
            </a:r>
            <a:endParaRPr lang="en-US" b="1" dirty="0" smtClean="0">
              <a:solidFill>
                <a:srgbClr val="00B05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62600" y="1143000"/>
            <a:ext cx="23599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On the Back End:</a:t>
            </a:r>
            <a:endParaRPr lang="en-US" b="1" dirty="0" smtClean="0">
              <a:solidFill>
                <a:srgbClr val="00B05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5" name="AutoShape 2" descr="data:image/jpeg;base64,/9j/4AAQSkZJRgABAQAAAQABAAD/2wCEAAkGBxQTEhUTExQVFhUUGBQVGBUVFBoWFhUWFhUbFhgVFRQYKCggGBolGxgUIjEhJSorLi8uGB8zODMsNygtLiwBCgoKDg0OGxAQGywkHyQxLCwsLC03LS0vLC8sLDQwLCwsLTQsNzQsLCwsLCwsLCwsLCwsLCwsLCwsLCwsLCwsLP/AABEIAI4BYwMBEQACEQEDEQH/xAAbAAEAAgMBAQAAAAAAAAAAAAAABQYDBAcCAf/EAEUQAAIBAgMDBgoHBgUFAAAAAAECAAMRBBIhBQYxE0FRU5GSFRYiUmFxgbLB0TIzYnOToaIHFCM0sfBCY3LS4SQ1Q4PC/8QAGgEBAAMBAQEAAAAAAAAAAAAAAAQFBgMBAv/EADkRAAIBAgEJBAoCAgIDAAAAAAABAgMEEQUSFCExUVKRsRVhcaETIjIzNEFygcHRI+FC8ILxNWKi/9oADAMBAAIRAxEAPwDrM9PBAEAQBAEAQBAEAQBAEAQBAEAQBAEAQBAEAQBAEAQBAEAQBAEAQBAEAQBAEAQBAEAQBAEAQBAEAQBAEAQBAEAQBAEAQBAEAQBAEAQBAEAQBAEAQBAEAQBAEAQBAEAQBAEAQBAEAQBAEAQBAEAQBAEAQBAEAQBAEAQBAEAQBAEAQBAEAQBAEAQBAEAQBAEAQBAEAQBAEAQBAEAQBAEAQBAEAQBAEAQBAEAQDQ2+7DDVSpIIQkEGxFtdDONw2qUmtxKslGVxBSWKbOceFq/XVfxGlL6apxM12iUOCPJDwtX66r+I0emqcTGiUOCPJDwtX66r+I0emqcTGiUOCPJDwtX66r+I0emqcTGiUOCPJHobTxHW1e+089PU4nzGiW/BHkh4SxHW1u+0aRPifM80S34I8kPCWI62t32jSJ8T5jRLfgjyQO08R1tXvtGkVOJ8xolvwR5IntysZVqV2D1HYBCbMxIvmA4H2ybZTnKo8W3qKvK9GlTorMik2/ku5l2loZwQBAEAQBAEAQBAEAQBAEAQBAEAQBAEAQBAEAQDW2m5WjVYGxFOoQeghSQZxrycaUmtqT6He2ipVoRextdSi+Gq/Wv2yh0uvxM1egW3Ah4ar9a/bGl1+JjQLbgQ8NV+tftjS6/ExoFtwIeGq/Wv2xpdfiY0C24EeX23iLH+K/A9E9V3Wx9pjQLbgRad29vriFytYVVGo5mHnL8RLi2uVVWD9rqUGUMnyt3nR1xfl3MnJLKwQBAEAQDV2rTzUaq9NOoO1TOdVZ1OS7md7aWbWhLc11OTiZ43J6VCeAJ9QvPcGzxtLafeSbzT2GM17jzOjvHJN5p7DGa9wzo7zcoUmyjyT2GcpReOw+XKO8yck3mnsM+c17jzOjvHJN5p7DGa9wzo7zDW+iYjtPtE/wDs+Ty6rdCoO0k/CW+T160n4FJlyXqQXey7S0M4IAgCAIAgCAIBXN5ds1KVRUpkDybm4B4nTj6pWXt1OlNRhuLrJtjSrU3OovngiI8ZcR5y9xZD7Qr71yLLsq23Pmx4y4jzl7ix2hX3rkOyrbc+bHjLiPOXuLHaFfeuQ7Kttz5seMuI85e4sdoV965Dsq23Pmx4y4jzl7ix2hX3rkOyrbc+bHjLiPOXuLHaFfeuQ7Kttz5seMuI85e4sdoV965Dsq23Pmyybt4ypVpl6hB8ogWAGgA6PTeWdlVnVg5T3lJlKhSo1VCmvlrJaTCuEAQBAEAQDU2v9RW+7qe4Zwufcz8H0JFp8RT+qPU5xM0bUQBAEA81eB9Rnq2hGpRqlWDKSGU3BHEGd02nij2UVJOMlimdD3b2+MQuVrCqBqOZh5y/ES5trlVVg9vUymUMnu3edHXF+XcycksrBAEAQDy63BHSCO2eNYo9TweJx+1tJmzf44l3/ZzU8msvpRu0EfCWeT3qkvAz2XI+tB+JcryxKEQDdofREAyQDHiHyozdAJ7BeeSeCbPqCxkkcUrnyeyZeG03a2lq/Z8nkVW6WUdgv8Zc5PXqyZnsuS9eC7mW2WJRCAIAgCAIAgCAUvb+BrVK7stNyugBA0IA5vbeUd3Rq1Kzai8DT5PuKFK3jGU0ntZH+B6/VP3ZG0Wtwsmabb8a5jwPX6p+7Gi1uFjTbfjXMeB6/VP3Y0Wtwsabb8a5jwPX6p+7Gi1uFjTbfjXMeB6/VP3Y0Wtwsabb8a5mDE4KpTsXRlvwuLXnxOlOHtLA6069KrqhJPwME5nU6Du9RyYemOkZu8S3xE0dnDNoxX35mPyhUz7mb+3LUSMkkIQBAEAQBANTa/1Fb7up7hnC59zPwfQkWnxFP6o9TnEzRtRAEAQDzU4H1GeraDSynonbE+z3SdlYMpIZTcEcQYUsHimfMoxknGWtM6Hu3t0YhcraVVFyOZhwzD8rj0y5tblVVmvaZPKFg7d50fZfl3E3JhWiAIAEA5Jj0y1ai9DuOxjM7UWE2u9m7oSzqUX3LoWb9nT/AMWqvSinsa3/ANSbk9+tJdxU5cj/ABwfe+n9E9vqzDCsysylWQ3UkGxNuI9clXrapNruK3JSi7lKSxxT2nPfCFXran4jfOVHpJ8T5s1HoKXAuSNyhtCrlH8Wp+I3znKVWePtPmz5dClwrkjJ4Qq9bU/Eb5z59LU4nzZ56Clwrkj42OqnQ1ahB0saja/nHpZ8T5sKjTX+K5I0cVw9sQ2nZF03DS2HY+dUb8gBLuwWFNvvMzlqWNdLcl+SyScU4gAQDm1HeLEmsq8scpqBbZV4Z7W4dEA6SYAgCAfCbazw9Sx1Gn4XodbT7wnHSqPGuZJ0K44HyHheh1tPvCNKo8a5jQrjgfIeF6HW0+8I0qjxrmNCuOB8h4XodbT7wjSqPGuY0K44HyHheh1tPvCNKo8a5jQrjgfIeF6HW0+8I0qjxrmNCuOB8isb245ajoEYMFUm4Nxcnh2AdsqsoVo1JRUXikXmSbedKEnNYNv593/ZBolyAOJIHabSAli8C2lLNTb+R06mmUBRzADsFpqorBYGFlLOk5P5nqenyIBTt9dr1qNVFpVCoKXIAU3OYi+oMAmd08W9XDK9RszEuCSAODEDhAJiAIBqbX+orfd1PcM4XPuZ+D6Ei0+Ip/VHqc4maNqIAgCAIAgCATu5v8wfu295ZPyb7/7Pqipyz8OvqXRl1l6ZgQBAEA5bvClsTWH2ye3X4yguFhVl4m1sZY20H3EpuC9sUR51Nx2FT8J2sX/Lh3ETLMcbfHc1+S/YvCpVQpUXMptcG+tjccPTLaUFNYS2GZp1Z05Z8HgyO8WcJ1K95/nOOi0eEl9pXXG/L9G7Q3YwmUfwR3m+c80OhwjtK64+n6MnivhepHeb5zzQ6HCO0rnj6fojN5NhYalhqjpSAYAWN20JYDnPpnC6tqMKTko6yVY3txVrxhKWr7bjnOLPD2yogaVF+3MS2ET0lz+sj4S+slhRX36mTytLG6l9uhNyWVpobZ2ouHp8o4ZhmC2W17m/TbogEIN+6PV1exP90Ao9OsBVD62Dh7c9g17euAXjx6o9XV7E/wB0Andj7SXEUxUUMASRZrX09V4BuwDR25WyYeofskD1t5Pxke6nm0ZPuJdjDPuILv6aznczZshAEAQBAEAQCQ2BRz4imOhs3dGb4SRaRzq0V/uoh388y2m+7DnqOhTSGOEAqzb80QbcnV09C/OAVjejbCYmororKFXL5Vr3uTzE9MAlN3d6aWHoLSZKhILG65basTzkQCf2PvPTxFTk0SoDYtdsttPUT0wCdgGptf6it93U9wzhc+5n4PoSLT4in9UepziZo2ogFuqbtURgv3i75+SD2zDLci/C3CWTs6at/Sa8cMSljlCq7r0OrDHArGBwrVai00+k5sP6kn0AXPslfTg5yUVtZbVasaUHOWxF2G6+DoKP3ipcnnapyYJ+yAQf6y20K3px/lfngUPaN3Wk/Qx5LHmeMRulh6yZsNUseaz8ohPQTqR2+yeSsaNSONJ+eKPYZUr0p5tePlgykVqRRirCzKSpHQQbGVMk4tp/Iv4yUoqS2Mmtzf5g/dt7yydk33/2fVFXln4dfUujLrL0zAgCAIBzbfBLYup6ch/SB8JR3iwrM2GSpY2sfv1NLZGKqU6qtRF6nlADKWvcEHyRx0vOVKc4SThtJN1Sp1KTjVeEeRYW3g2gASaNgNSTQewHTxkvSbrh8mVSsMnt4Kf/ANI1PHTFf5XcPznPTq3dy/s79jW3/tz/AKN2hvpiso+r7h+c5vKFdP5cv7POyLbv5/0WPdDblbEvUFTJZFUjKttST6T0SZZXNStJqeGorcpWdK3jFwxxe8z79vbCMPOamP1ZvhPvKL/gfiupzySsblPcn0OW4viJTQNWjpO7SWwtH/QD26/GaG2WFKPgYzKDxuZ+PQkp3IZHbd2UMTT5MsV8oNcC/AHS3tgEANwk65u4PnAKZTo3qBL8XCX9bWvALn4hp1zdwfOAWHYmzBh6QpBiwBY3Itx9EA34BqbTwIrJkJIBIOnHTm1nGvRVaGY3gSLW4dCpnpYsiPFGn1j/AKflIfZlPifkWXbVXhXmPFGn1j/p+UdmU+J+Q7aq8K8x4o0+sf8AT8o7Mp8T8h21V4V5jxRp9Y/6flHZlPifkO2qvCvMeKNPrH/T8o7Mp8T8h21V4V5nxt06YBPKPpr/AIflPHk2mljnPyCyzVbwzV5lQMpjRlg3Mo3qs3mpb2sR8AZY5NhjUcty6lPlmeFGMd76Fyl2ZoQCoNuIhJPLNr9gfOAVzeXY4wtRUDl8y5rkWtqRb8oBI7B3UXEUVqmqyklhYKD9E243gFg2HusuHq8oKhbyStioHG3Pf0QCwwDU2v8AUVvu6nuGcLn3M/B9CRafEU/qj1OcTNG1EA6PX/7X/wChfdEvZfB/8fwZeH/kP+X5Kfupi1p4qmzmynMtzwGZSAe23bKuzmoVk2XeUKUqlvJR27eRbt592mxLiolQBgoXKwOU6k3BHDj0GWd3ZutLOiylsMoK3i4Sjqxx1EFhtn47BZmpoGDAZsvljTgcuh6eaQ4Urm3xcVt+5YVK9leYKbww2Y6v6K9jsU1Wo1R7ZmNzYWF7W4eyQqk3OTk9rLOlTjSgoR2Iltzf5g/dt7yyZk33/wBn1RW5Z+HX1Loy6y9MwIAgCAc/36S2JB6aansLD4CU18v5fsarI0sbfDc3+CO3cqZcVQP+Yo73k/Gcbd4VY+JMvo51tNdz8tZ1SumZWXpBHaLS9axWBjIPNknuOR4rZtal9ZTdfSVOXvDQ9sz8qU4e0mjcU7ijV93JPry2mXBoWACgsehQSePQJHazpYLWfU2o65PDxOgbh7OqUhVaojJnyZcwsSBmvpxHEcZb5PpTgpOSwxwM5le4p1HFQeOGOOH2Pv7RKlqFMdNT+it/xGU3hTS7/wAHmRY41pPu/KOa4o6+yVUNhponU9l08tGkvRTpjsUTSUlhCK7kYa5lnVpy3t9TanQ4iABAOWUNl1+XU8hWtyoN+Se1s973twgHUzAEAQCC29t1qDqiqrXXMb30uSBw9Rlfd3jozUUsdWJbWGTo3EHOTa14Ecm9lQkAU0uSBxPPIyylUbwzUTHkakli5PyLdLkzogCAIBo7crZMPUb7JHtbyfjI91PMoyfd1JdjTz7iC78eWs53M2bIuO5dG1J385rexR8yZdZMhhTct76Gby1UxqxjuXUsMsimEAQCkb+YKrUrUylOo4CWJRGYA5joSBAJzc6gyYVFdWVsz+SylTqx5jrAJuAIBqbX+orfd1PcM4XPuZ+D6Ei0+Ip/VHqUXY2GWrXp03uFdrG2h1Btb22mfoQU6ii9jNdc1JU6Mpx2okt7tiphmp5M2Vw1yxB1BHQBzGd723jRazdjIuTrydypZ+GKw2FoxQtsyx0/gL7oljPVZ6+Ep6evKGri/JRtjbNOIqcmrKpsTdr2NubT+9JUUKLqzzU8DQ3NwqEM9rEkcc+KwLimKzWIBUjVPUA9wCOj0idqjrWss3O/XmRaStr2LnmLH57/ACJ/dLeOrXqGnUUEBS2dRa1iBZubX2cJNs7udWWbJfcrso2FKhDPg8Nez9Fd30oquLfL/iCsQOZiNe3Q+2Qb6KjWeBZ5LnKVss75Yr7H3c3+YP3be8s6ZN9/9n1Rxyz8OvqXRl1l6ZgQBAEApH7QU/iUj0qw7GHzlVlBetE0mQ3/ABzXeun9FawdXJUR/MdG0+ywPwkGLwknuaLmrDPhKO9Nc0dMwe8uGqcKoU9D+Qfz0/OXULqlLY+eoyNXJ1zT2xx8NZKqQRcag9GoMkEFrB6zcwdJVXyVAvxsAL9k8SS2H1KUpbXiY8ZtOjS+sqIvoJ17OM+J1qcPaaR0pW9Wr7EWyjb5bbpYjk1pEkIWJJFgbgAWvr0yovrmFXBQ+RoMmWdShnOp88CnVxdreoSJBai4xwWJ1tFsAOgAdk0yMC3i8T1PTwQBAEAQBAEAoG8tbNiX+zZR7Br+d5nb2WdXl3ajX5NhmW0e/XzI6m5UgjQggg9BGokZNp4omyipJp7GWHBb2ONKqhh5y+SezgfyllSylJaprHwKavkaD10nh3PWv95lgwO2aNXRXAPmt5J/Pj7JY0rqlU2PXuKivY16PtR1b1rRnxWNp0xd3VfWdfYOJnSdWFP2ngcaVCpVeEItkLjN7KY0pqXPSfJHzMg1MpQXsLHyLOjkapLXUaXmyB2jturWGViAvHKosNOFydZXVrupVWEtm4t7awo0HnR272RsjE06Du9Ry4emOkZu8b/GaOzjm0Y8+Zj8oTz7mb78OWokZJIQgCAIAgCAIBqbX+orfd1PcM4XPuZ+D6Ei0+Ip/VHqc7pVCrBlNipBB6CDcTNptPFG0lFSTT2MvFDfSi6gVqTZhxsodb9IubiW8co05L146+Zn55IrRl/FLV90yL3l3q5dOSpqVQ2LFrZmtqBYcBf0yPdXvpY5kVgiXY5N9BL0k3i/lgV7CYlqbrUQ2ZTcH++a2kgwm4SUo7UWdSnGpFwlsZc8PvrSdbV6Rvz5QHU+mzWI/OWsMowksKkfyUU8j1YyxpS/DGI31oopFCkb81wEX12W5MSyjCK/jj+BDJFWUsasvyyl4rEtUdnc3Zjcn++aVU5ucnKW1l7TpxpxUI7ETG5v8wfu295ZNyb7/wCz6orMs/Dr6l0ZdZemYEAQBAKh+0Kn5NFuguO0KfhK3KK1RfiX+QpetOPh+f2UyVhoRAM+FxlSmb03dP8ASxA9oGhn1Gcoey8DnUo06iwnFPxJZ9u4iogDVnt0A5L+vLa/tnlS4qy1OT6dCPCyt6bxjBdeppGRySeGrAc/ZPVFnuB4wa56yDznQfqEkUl60V3o+K7zaUn3PodYmjMIIAgCAIAgCAIBW9p7r52Z6b2LEsQ2ouTfQjh+crK+Ts5uUHre8u7bK+ZFQqR1LViiu43ZdWl9NDbzhqvaOHtlZVtqtP2kXNG8o1vYlr3bGac4kkQATA2CAb+D2PWqfRpkDpbyR+fH2SRTtatTZHnqIla+oUvalr3LWTeE3SHGq/sT/cflJ1PJi/zlyKutlp7KUfu/0WamgAAHAAAeoS1SSWCKOUnJtv5nqenyIAgCAIAgCAam1/qK33dT3DOFz7mfg+hItPiKf1R6nOJmjaiAIAgCAIAgE7ub/MH7tveWT8m+/wDs+qKnLPw6+pdGXWXpmBAEAQDWx+Ap1ly1FDAajiLHhcETnUpRqLCSxO1G4qUZZ1N4Ffxm5VM/V1GT0MM4+BkOeT4v2Xh5lrSy3UXvIp+GohMZuliE+iFqD7B17rWkWdlVjs1llSyvbz2tx8SGxGHdDZ1ZT0MCP6yNKLj7SwLCFSE1jBp+B8WqbAD/AJnPNWJ9YfM38LsPEVeFNrdL+SP1SRC2qS2R/BEq39vS9qS+2smsHuQx1q1QPQgzHvG39JKhk+X+T5FdVy5Fe7jj46vL+yd2fu1h6RDBSzDUM5vYjnAFh+UmU7SlB4paysr5TuKqcW8E/kiYkkrxAEAQBAEAQBAEAQCMx2wqNTUrlPnJofaOBkWrZ0qm1YPuJ1DKNelqTxW56yBxW6dQH+GysPteSR/UGV9TJs0/UafkW1LLNJr+RNPu1m1hN0hxq1L/AGUFv1H5TrTyYv8AOXI4VstPZTj93+v7JvB7LpUvoIAek6ntMnU7elT9lFXWvK1X25Pw+RuTuRhAEAQBAEAQBAEAQDW2lTLUaiqLlkcAdJKkATlXi5UpRW1p9DtbSUK0JS2Jp+ZSPAGI6o95fnKHQ6/D0/Zqe0rXj8n+h4AxHVHvL840Ovw9P2O0rXj8n+h4AxHVHvL840Ovw9P2O0rXj8n+h4AxHVHvL840Ovw9P2O0rXj8n+h4AxHVHvL840Ovw9P2O0rXj8n+h4AxHVHvL840Ovw9P2O0rXj8n+h4AxHVHvL840Ovw9P2O0rXj8n+iX3Y2XVpVi1RCoyML3U6llNtD6DJljb1adXOnHBYPdvRX5Tu6Naio05YvFP57n3FpluUAgCAIAgCAIB5qUwwswBHQRcdhnjSepnsZOLxTwMGGwFKnqlNFJ51UA9onxGlCPspI61LirU9uTfizZnQ4iAIAgCAIAgCAIAgCAIAgCAIAgCAIAgCAIAgCAIAgCAIAgCAIAgCAIAgCAIAgCAIAgCAVDwzUWnjFy12K1MQFqKLrTAuFGa/k24wDLtflBg1xC16qsKVLRWsrEkXZha5PldPMIBsbZpVKOGslaqWepTGdmuwzELYEW0gGhiNq1WbC5XYW5EVbH6TPUKEN+G/bAJvB12OMxCFiVVKJVb6AkakD0wDDvDVqh6a0+Wy2qFjRCk3FsoJbQc8AkNj11eijKzOCPpPbMddc1tLjh7IBuQBAEAQBAEAQBAEAjd4sa1HDu6fSGUAnmLMFv7LwDDhdmVKb02GIdwfrFqnMHuOKeabwCI2jWqLUqmrUxNKzHknprmoBObOo4+m8A3tt1KhFBgarUSpNRsN9MkgZSOfLxMA97KqPUoVFpVyzBiqvVQh6Y08moDxYC+sAbv4lzWrUmd3VMmXlQFqXN8xsALpfhAJ6AIAgCAIAgCAIB5Li4Fxc3sL6m3GwgFc2btWouEWobVGNR1zVKgRVGci7MeYAcBrAM9LeEmg9bkx/CqBHCvdctxd0a2o1B4QDPU2w1sQy0wy0WCA5wodrDNctooW8Aw4LbFSuldUVOVpKMpR86MXU5bMQOcGAaGyMQVq0lariEdtHp4hbrUNv/G3BTeASabXqu7cnQz0kqckzZ7PcaMwS1so9fNAMqbTdsS9BaYK08hZy9rBlJ+jbU3+MA0KG2WTDh8rVC2IakAz66uQLNbsEAzVNrVSmJQoqVqKBtHzKVYEhg1uIsdLdEA39h1nfD0nqWzMiEkG97qCGOgsSNSOYmAb0AQBAEAjqeyEFOvTzNau1R2OlwanELpwHNe8A+4rZKvh/wB3LMFyqtxbNZbW5rc3RAMu0MCtVAjEgKyPpa90NwNeaAaS7u0wSQz61lr82hUkhRp9G5PbAPWK2JmqtVWtVps4UEUyoBCiw4gwDJidlFshWvVV0UrnBBLg+cpFifTaAbWAwa0aa00vlUW14nnJPpJgGxAEAQBAEAQBAEAQDDjMKtVGpuLqwsR/fPeAR2E2EFdHerUq8lfkw5Fk0tfTibc5gHzEbBuXy1qqJVJL01IyknjYkXW/ogGXFbHVuT5N3pNSXIjIR9G1spB0I0gHlNhJyVSmzOxqnM9QkBywtYi2gtYWEAy7O2ZybtUao9SowCl3toq8FAGkAkIAgCAIAgCAIAgGhtTZgrFGDtTemWyulrgMLMLHSx0gGs276clTpK7qaT8or6Fs9ySSCLHiYBnwux0RKqFmcVizNnIJuwsdQIBiOwU/d/3cM9r58+hcvmz5jzHWAesPsRRypZ3qGuqq5YgfRBAK5QMvH+kA8YfYVmQvWq1FpG6I9rKQLAkgXYgQD6dhDOWFWoqM/KtSUgKX5zfjYkai8A3MPgQlWpVBN6uQEG1hkBAt2wCJ2lsQiilKlmb/AKhajG4DKC5ZiDpwvpzwDdw2xlUVczvUasMru1gcoBAAAFha5gG1s3CclTWnmZwgygta+UaAadAsIBswBAEAQBAEAQBAEAQBAEAQBAEAQBAEAQBAEAQBAEAQBAEAQBAEAQBAEAQBAEAQBAEAQBAEAQBAEAQBAEAQBAEAQBAEAQBAEAQBAEAQBAEAQBAEAQBAEAQBAEAQBAEAQBAEAQBAEAQBAEAQBAEAQBAEAQD/2Q=="/>
          <p:cNvSpPr>
            <a:spLocks noChangeAspect="1" noChangeArrowheads="1"/>
          </p:cNvSpPr>
          <p:nvPr/>
        </p:nvSpPr>
        <p:spPr bwMode="auto">
          <a:xfrm>
            <a:off x="1095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data:image/jpeg;base64,/9j/4AAQSkZJRgABAQAAAQABAAD/2wCEAAkGBxQTEBUUEBQUFRQXFBQVFxgYFxQUFxQVFBcXFxUZGRcYHCggGBolHBUYITEiJSorLi4uFx8zODMsNygtLiwBCgoKDg0OGxAQGywkHyQsLCwsNCwsLCwsLC4sLCwsLCwsLCwsLCwsLCwsLCwsLCwsLCwsLCwsLCwsLCwsLCwsLP/AABEIALQAtAMBEQACEQEDEQH/xAAbAAEAAgMBAQAAAAAAAAAAAAAABQYBBAcDAv/EAEIQAAECAwQFCQUFCAIDAAAAAAEAAgMEEQUhMVEGEkGBkSIyYXFyobHB0QcTIzNSQlNiovAUFVSCkrLC4RbxY3Pi/8QAGwEBAAIDAQEAAAAAAAAAAAAAAAMEAgUGAQf/xAA3EQACAQIDBAgFAwQDAQAAAAAAAQIDEQQhMQUSQVETMmFxkaGx0RQigcHwM1LhBhVCUxZDYiP/2gAMAwEAAhEDEQA/AO4oAgCAIAgCAIAgCA0Jq14TMXVOTbygIaa0kefltDek3nhggNKHa8Zrq65PQaEcEBJyukmyI2nS2/uKAmJWfhxOY8HowPAoDaQBAEAQBAEAQBAEAQBAEAQBAYqgNSatOFD5zxXIXngEBDzWkn3bN7j5D1QEPNTsSJ8xxIywHAICOmp+HD57wDlt4LGU4x1LNDB16/6cb+niQ83pOB8plel13ABQPELgjd4f+n23etK3d7+xpy+lrgaRYYcM2nVI3G4r2Nd8TCtseD/TbXfn56k3J29AiXB4acnck99ylVSLNXV2fXp5uN1zWZJfrZ3LMpG9LWtFZg8kZO5Q770BLyukjT8xhHSOUOGKAl5acZE5jgfHggPcFAZQBAEAQBAEAQGCUBrzM8yHz3AdG3ggIia0kGENlel13digIiatOLE5zjTIXDuQEbMTDGCr3NaOk47ljKSWrJaVCpWe7Ti2+wh5vSVguhNLzmeS0eZ7lFKuuBusPsGrPOq0uxZv2RDzdtRX3F2qMm3d+KryqykbqhsrDUc9275vMjgozYm9YlmmYmIcIYOPKOTBe48Lt4WUI70rFbF4hUKMqj4LLv4fnI9tOLOEKac5gAY8uoNgLDQjhQqerGzujSbMxLq0nGTzX3K8ojZmzJ2hFhfLe4DLEcCslNogrYalW68b+pOyml7h82HrDNpoeBu7wpY1uZq6ux4v9OVu/wBydk7agROa8A5O5J71KppmsrYGvSzlHLmsyR2rMqG/K2zFZdrawydf34oCYldI2G6I0tOYvHqgJaXmmPFWODuooD2QBAEB8xHhoJNwAqepAQkzpG0fLaXHM8kepQERM2zFfcXao/Dye/FARsWIGiriAMz51XjstTKEJTdoJt9iuRM3pFCbcyrz0XN4nyUUq8VobfD7DxFTOfyrtzfgQ03b8V+BDBk3HiVXlWk9DdUNi4alnL5n26eGhFudU1NSczeeJUWptopRW6lZGEPQgCA6L7MbL1Yb5h2LzqM7DTed5u/lVvDxt8xy23sUpSVBaLN970NfSqR982Kz7Qe5ze0CbvLepZx3lY1OCr9DWUuGj7mc0BVM64ygCAxRAbklacWF8t7gMsW8DgslOS0K9XC0qvWjn4MnJPS44RodfxMP+J9VLGtzNXV2Ov8Arl4onpO14MTmPFcjceBxUsZxehrKuCrUutEkASDUVBzFx4hZlUkZW3IrcTrD8XqEBMyNvMiODS0tcTQbRxQEuEB5zMPWY5ubXDiKIDnkxG1WOcRWjSaZ0GC8k7K5JRpupUjBcXYq81pJEdcwBg/qKqSxEnodXQ2FQhnUe95L8+pERopeavJcek1p6KBtvU3FKlClHdgrLsy9D4QzCAIAgCA9pOUdFiMhM5z3Bo6K7eoXncvYq7sYVasaUHUlpHM7lJSzYUNsNlzWN1R1BbFKysfO6tSVSbnLV5lUnfmv7TvFemBzvSeR91HJA5L6vHXXlDia71UqxtK51WzcR0tFJ6xy9iJUZfCAIAgCAxTMIL2N6StaNC5jzTI8ocCslOS0K1bB0avWWfMtWj1uOmHOa5jQWtrrAnaaUpsVinUcjRY/ARw8VKMm7u2ZbLBbWYZ0VPAFSmsLmEBlAc8noPzG9seIXkldMzpS3Jxlya9Tm7cB1LWn0h6mUPAgCAIAgCAvPsxsvWe+YcLmfDZ2je87hQbyrGHhndnPbfxO7CNBcc39jooVs5Yp0981/ad4oCD0kkPewDTnNOu3cLxvHgFHUjeJe2fiOhrK+jyf2KACqh1ZlAEAQBAEAQFp0Gh3xndhv9xPkrFBas0e2pfpx736I6FouysYnJhPEgKc0RawgMoCj2uykw/tV4oePQ5hHZqvc3JzhwJWtlk2fR6U9+nGXNL0PheEgQBAEAQGWsJIDRVxIAGZNwHFErhyUVvSdks39Dt9iWcJeXZCH2W3nNxvceNVsYR3YpHz3FV3Xquo+PpwN8LIrlIiTLYjnPYatLnUOd5XiaeaM6lOVOW7LU+ar0wOe2/Ie5juaOaeU3qOzcaqnUjuyOswFfpqKb1WT+hHLAuhAEAQBAEBdNC4dIDjnEJ4AD1VqivlZze15XrJcl65l/0SZyoh6GDxr4BSmqLIgCAp+kjKTB6Q0+XkgZzG2WUmIg/FXiAfNa+qrTZ32zp7+Fpvs9MjTWBcCAIAgCAtns4sv3syYpHJggEZa7q6vAVPDNT0I3dzS7bxPR0VTWsvRfydSVw48gtNbU9xKPLTy3/DZ1uBqdwBKirS3Ys2WysN0+JSeizf28znWh09RzoJw5zegjnDw4FYUZcC7tnD3tW4rJ+5alYNAQulch7yDrDnQ6uHZ+0PA7lFVjdXNlsvEdHV3XpL8XsUZVTpwgCAIAgCAv2i8OkqzpDjxJVun1TlNpS3sTLssvIvuijPhvOb/ABSFEnEAQFX0rbSKw5tpwP/ANIDmWkzKTB6WtPdTyVGurTO02JPewi7GyKURtggCAIDBKHp2fRKyf2aUYwjlnlv7TvQXblfpx3YnB7RxPxGIc1pou5e+pMhSFA5X7R7T97NCGObBFOt7qF3cAFSryvKx2Gw8N0eH33rJ3+i0KbDjmHED285rqjdn14LFOzuT1acailF6M6RKxxEY17cHAOG/Yryd1c4upTdObg9UepC9ML2zOcWxJe5jOZ9nFvZN49NypTjuux2GEr9NSU3rx7zTWJZCAIAgMFAdKsuHqwIQyht8FdjojjcTLerSl2v88i9aOMpAb0lx4lZEBKIAgK/pYzkwzkXDiAfJAcx0tb8VhzZ4H/ap4jrI6z+n5f/ABmuT9V/BCFQG/MIeBAEBYNB7K/aJtusKsh0iO3HkDe7+1S0Y70jWbWxPQYd21lkvv5ep1/arxxBpWvPiBAiRT9lpIGbvsjeaLGUrK5PhqDr1Y01xf4/ocOe8uJc41c4lzjm4mpPFa9u+Z9CSSVoqyNOJiVmUHqWnQyf50F2zls6vtDdjvKsUZcDQbXw+aqruf2ZaFOaQr+mMjrQxFGMPHsHHgQDxUNWN1c22ycQ4VOjej0717lMoqx0YQBAEA1a3DEmm8oLpZs6mG0FNgp3K+cNe+bLxZDKQIY/CDxv80BuIAgIfShlYFcnDzHmgOZaYMuhnpe3iAR4KtiFozo/6elnUh2L7r7laVU6cIAgBQHWNALK9zKB550akQ56tOQOBJ/mV2jC0czitsYrpsRurSOXuWZTGqOf+1C1Ply7T/5H+DBTidwVbES4HS7Aw/WrvuX39vEoJKqnSGpEF5Uhr3qeslMOhRGvbi01pnmN4uXsXZ3IqtJVYOD4nSYEYPYHNNQ4AjqN/mrqd1c42cHCTi+BmIwOBDhcRQ9W1e6nkW4veWqOb2hJmFFdDOw3dLcQeFFRlGzsdlh6yrU1OJrLwmCAIDasqHrR4Y/G3uNfJZQ1RBipbtGb7H6fydJJV0406DBZRoGQA4CiA+0AQEfbzKy7+gV4FAcy0sZWCDk8HiKeagxHVN3sGW7iWucX5WZUiqZ14QBASejVl/tMyyGebXWf2G3u44b1nTjvSsU8fifh6EqnHRd7O1gUw6ty2BwIQEZOaPS0V5fFgtc84uNammG1YOnF5tFulj8TSjuQm0jw/wCJyf8ADs7/AFXnRQ5En91xn+xlWm7BlhEcBBZc4jbn1r3o48jD+4Yl/wCbPH9xS/3LO/1To48jz4/E/vZuy8BrGhrAGtGAGAWSVtCvUqSqScpO7Z6L0wKzppI1a2KMW8l3UcDuPioK0eJutkV7SdJ8c13oqSrm/CAICV0Xh1mmdGs7g0+qkpdYobSlbDS7bLz/AIOhyrNaIwZuaO8K2cqX5AZQBAeE6zWhvGbXDuQHMdIGa0s/qB4EKKsrwZstky3cXDtuvIpSoncBAF4Dpfs0sr3cF0dw5UU0b0Q2nzNTuCuUIWVzktu4rfqqitI697LmrBogh5dBD0UQFNnT8R/ad4oLnlRAYQBAfExBD2OY7muBB6j+u5eWurGVObpyUo8Dmk3LmG9zHYtNOum3eqUlZ2OzpVFUgpx0Z5LwkCAn9C2VjuP0wz3kDyU1HrGp2xK1GK5v7HQrFZWPD7VeAqrJzhdQgMoAgMFAc1taF8OK38LxwWE1eLLOCnuYinL/ANL1KACtefQdAgNqy5F0eMyEzF7tWuQ+0dwqV7FXdiGvXjQpyqy4Lx7Pqdxl4LWMaxgo1rQ0dQFAtilZWPns5ynJylq8z7Xpicl0k0mjPmohgxnthh2q0NcQCGVaTdmQe5UalRuWR2uB2dShQiqkE5au65kZ+/pr+Ijf1uWPSS5lv4LDf64+H8A29M/xEb+tyb8uY+Bw3+teBoxbZmNY/Gfjn/pZ78uZQeDoX6iPP97R/vX8U35czz4PD/sXgZ/e0f72J/Um/LmPhKC/wXgW/Re0DFg8o1ew6rsyDe0+W5WaUt5ZnP7Swyo1bx0ensS6kNeVXTOR5sZvYd/ifLgq9aPE3ux8RrSfevuirKA3gQFp0Hh/Od/62/3E+SsUVqaPbUupHvL/AKMsrMA5NcfJTmiLegCAIAUBQ7Wh/FijNzu//tHmrHsXZ37jmAFLsruC1j1PpV75mUPC/ezCy+fMOy92zp2vd4DirVCHE5rb2J6tBd7+y+/gdBVk5ohdLbS/Z5SI8GjyNRnafUA7hU7lHVluxL2zcN0+IjB6avuRxoDL9UVA7wIAUBqRMSpDXvU+UPAgJbRid93MAHmv5B668k8T3qSnKzKG0qHS0G+Mc/cvqtnKnjPSwiw3Mdg4EdWR3G9eSV1Yko1XSmprgc1jQi1zmuuc0lp6xcqTVnY7OM1OKktD4XhkXTQuHSXcfqiHuACtUV8pze15XrpckvUvmibOW85NA4k+ilNUWdAEAQBAU232UmHdOqe4IDl07D1Yrxk93iVrpas+h4We/QhLml6HnBgue5rGCr3ENaM3E0CxSuyWc4wi5S0Wp3GypFsCDDhMwY0N6yMTvNeK2MVupI+e4iu69R1JcczaWRCcz9ptpa8dkFp5MIazhm9/o0fmKqYiV3unWbBw+5RlVesnZdy936FNVc3wQAoDUiYlSGvep8oeBAEB0axp33sFr9tKHtNuKuwlvK5x+LodDWcPqjdWRWKfpnI6r2xRg7kntAXcRXgq1aOdzodkV7wdJ8M13cfOxXFCbgv+jDKSsPpDjxNVbpdU5TaMt7Ey8C86Js5Dzm4DgK/5KQok+gCAIDCAq2lLKRWnNngSgOX2/D1Zh9dpBHTUDDgqFZfOzutlT38JG3DJ+JixbSMvGbGDGvcAaBxIAJurdtoe9eRluu5PisOsRTdNtq+tvQsh9o0f7qF+f1UvxMuRqv8Aj9H98vI+T7RJj7uD+f1XnxEj3/j9DjKXkVSbmHRYj4jzVz3Fx6z+qKFu7ubqlTjTgoR0R4rwzCAFAakTEqQ171PlDwIAgJOx7afLhwa0ODqEgkihF11Mx4LOFRx0KWLwMMS027WJL/mD/umf1O9FJ075FP8As0P3vwRr2hpIYsMsdBaAcDrk0IwOC8lV3lZolobMVCanGby7P5INrSSA0Ek3AC8lQ65I2cmkrvQ6TZkLUgw2nEMaD0Gl6ux0ONxM9+tKS4tl30ZbSADm5x8vJZEJLIAgCAICH0hs50UNLKVaHVGBINMOCAqM3KB1WxW7iLx0jJeOKlqS0a1SjLepuzK1aOjTgSYJ1h9J5w6jtCrTw9uqdJg9uxl8ldWfPh/HmQLmkGhBBGw3Ks1bU6CMlJb0XddmhhD0IAgCAFAakTEqQ171PlDwIAgCAICasvRyJFvf8NuZHKI6G+qkjSbNbidp0qWUfmfZ7lts6y4cEfDbf9Rvcd6sxgkaCviqtbrvLloiXkbPiRTyBdmcOKyK5cLPlfdw2srWm3Cu3BAbKAIAgCAxRAa85IsiijxXI4Eb0BWrQsF7L2ctv5hu2oCAnpBkUUiCtLq4OG9YygpalrDYythnem/pwKzaFgRId7OW3oFHDrHoqk6Eo6HT4TbVGt8s/lfbp4+/iRAUJuQgCAFAakTEqQ171PlDwIAgJGzLFix72jVb9TsNwxKzjTciniMdSoZPN8l+ZFusuwYUG/nP+pwv3DYFZjTUTn8Tj6tfJuy5Im5WWfENGNJz2AdZWZSLFZ+j7G3xDrnL7I9UBNBoFwwQGUAQBAEAQBAEBgoDQtCyocW8ijsxjvzQFan7LiQryKt+oYb8kBAWjZEOLeRqu+oXHeNqjnSUjYYTadfDZJ3XJ/bkVi0bIiQb3cpv1DDeNiqTpOJ1WD2nQxWUXZ8n+fnI0FGbAFAakTEqQ171PlDw2rPs6JGdSG2uZwa3rKyjBy0IK+Ip0Feo/pxLZZWjMOHQxfiO6RRg6ht3qxGkkaDE7UqVcofKvMsMCC551WNJOQH6oFKawn5DR0YxjX8Iw3lAT0KGGijQAMhcgPtAEAQBAEAQBAEAQBAEBgoCHtCwWPvh8h35Tu2ICtzcm+GaPaRkcQR1oCBtCwGPvZyHdAq09Y9FDOgnmjcYTbNajaNT5l5+PuVmekIkI/EFBsOIO9VJQcdTqMNjKOJV6b+nFfQj4Mu6I8thtLnZDzy3rNRb0K1WpCn803ZFosvRQDlRyHH6BWm87VPGjzNFidrN5Ucu16/QssCDQBkMdTWjwAU6yyNPKTk7snZDR1xvimgyGJ6zsQxLDLSzYY1WNAHRtQHsgCAIAgCAIAgCAIAgCAIAgCAID4iQg4UcAQdhQEBaGju2Cf5T5H1QFfmIBFWxG9bSMQmuTPYycXvRdmeMtLNYKQ2Bt+A2nzXiSWhlUqzqO83fvJuQsB774nIb0847ti9MCySciyGKMFOnEnegNlAEAQBAEAQBAEAQBAEAQBAEAQBAEAQBAeE3KMiCj2g+I6igPCQsyHDvaL8zef8ASA3kAQBAEAQBAEAQBAEAQH//2Q=="/>
          <p:cNvSpPr>
            <a:spLocks noChangeAspect="1" noChangeArrowheads="1"/>
          </p:cNvSpPr>
          <p:nvPr/>
        </p:nvSpPr>
        <p:spPr bwMode="auto">
          <a:xfrm>
            <a:off x="2619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2133600"/>
            <a:ext cx="1046057" cy="104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142395"/>
            <a:ext cx="2514600" cy="100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8200" y="5317827"/>
            <a:ext cx="26384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85800" y="1764268"/>
            <a:ext cx="3088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New Application Architectures</a:t>
            </a:r>
            <a:endParaRPr lang="en-US" b="1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457200" y="5269468"/>
            <a:ext cx="3514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3</a:t>
            </a:r>
            <a:r>
              <a:rPr lang="en-US" b="1" i="1" baseline="30000" dirty="0" smtClean="0"/>
              <a:t>rd</a:t>
            </a:r>
            <a:r>
              <a:rPr lang="en-US" b="1" i="1" dirty="0" smtClean="0"/>
              <a:t> Party Integration Requirements</a:t>
            </a:r>
            <a:endParaRPr lang="en-US" b="1" i="1" dirty="0"/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971675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257800" y="1600200"/>
            <a:ext cx="3535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Refactoring our SOA Approach to…</a:t>
            </a:r>
            <a:endParaRPr lang="en-US" b="1" i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075" y="5057775"/>
            <a:ext cx="29051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800600" y="4431268"/>
            <a:ext cx="4143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…Move from Course Grained “Big” SOAP </a:t>
            </a:r>
            <a:br>
              <a:rPr lang="en-US" b="1" i="1" dirty="0" smtClean="0"/>
            </a:br>
            <a:r>
              <a:rPr lang="en-US" b="1" i="1" dirty="0" smtClean="0"/>
              <a:t>services to Composable </a:t>
            </a:r>
            <a:r>
              <a:rPr lang="en-US" b="1" i="1" dirty="0" err="1" smtClean="0"/>
              <a:t>RESTful</a:t>
            </a:r>
            <a:r>
              <a:rPr lang="en-US" b="1" i="1" dirty="0" smtClean="0"/>
              <a:t> Services</a:t>
            </a:r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19E11B-0FAD-49FB-BD5A-6DFA15527CF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pic>
        <p:nvPicPr>
          <p:cNvPr id="22530" name="Picture 2" descr="http://newsroom.cigna.com/images/9022/media_gallery/thumbnails/CignaMobile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020" y="3733800"/>
            <a:ext cx="915780" cy="138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676400" y="3429000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Mobile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92159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44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pPr algn="ctr"/>
            <a:r>
              <a:rPr lang="en-US" altLang="en-US" b="1" dirty="0" smtClean="0"/>
              <a:t>Supporting diverse customer experience needs becomes a primary objective of our underlying solution architecture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524307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 bwMode="auto">
          <a:xfrm>
            <a:off x="2739750" y="2539273"/>
            <a:ext cx="2638697" cy="1005840"/>
          </a:xfrm>
          <a:prstGeom prst="rect">
            <a:avLst/>
          </a:prstGeom>
          <a:solidFill>
            <a:srgbClr val="0033CC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76200">
            <a:bevelB w="2540000" h="2540000"/>
            <a:extrusionClr>
              <a:srgbClr val="919191">
                <a:lumMod val="40000"/>
                <a:lumOff val="60000"/>
              </a:srgbClr>
            </a:extrusionClr>
          </a:sp3d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2735394" y="3553831"/>
            <a:ext cx="2638697" cy="1005840"/>
          </a:xfrm>
          <a:prstGeom prst="rect">
            <a:avLst/>
          </a:prstGeom>
          <a:solidFill>
            <a:srgbClr val="0033CC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76200">
            <a:bevelB w="2540000" h="2540000"/>
            <a:extrusionClr>
              <a:srgbClr val="919191">
                <a:lumMod val="40000"/>
                <a:lumOff val="60000"/>
              </a:srgbClr>
            </a:extrusionClr>
          </a:sp3d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2737388" y="4568389"/>
            <a:ext cx="2638697" cy="1005840"/>
          </a:xfrm>
          <a:prstGeom prst="rect">
            <a:avLst/>
          </a:prstGeom>
          <a:solidFill>
            <a:srgbClr val="0033CC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76200">
            <a:bevelB w="2540000" h="2540000"/>
            <a:extrusionClr>
              <a:srgbClr val="919191">
                <a:lumMod val="40000"/>
                <a:lumOff val="60000"/>
              </a:srgbClr>
            </a:extrusionClr>
          </a:sp3d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cxnSp>
        <p:nvCxnSpPr>
          <p:cNvPr id="43" name="Straight Connector 42"/>
          <p:cNvCxnSpPr/>
          <p:nvPr/>
        </p:nvCxnSpPr>
        <p:spPr bwMode="auto">
          <a:xfrm flipV="1">
            <a:off x="2741744" y="1376679"/>
            <a:ext cx="1332412" cy="1162594"/>
          </a:xfrm>
          <a:prstGeom prst="line">
            <a:avLst/>
          </a:prstGeom>
          <a:solidFill>
            <a:srgbClr val="F2F2F2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 flipH="1">
            <a:off x="3407955" y="1957976"/>
            <a:ext cx="2643048" cy="0"/>
          </a:xfrm>
          <a:prstGeom prst="line">
            <a:avLst/>
          </a:prstGeom>
          <a:solidFill>
            <a:srgbClr val="F2F2F2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5" name="Parallelogram 44"/>
          <p:cNvSpPr/>
          <p:nvPr/>
        </p:nvSpPr>
        <p:spPr bwMode="auto">
          <a:xfrm>
            <a:off x="2731037" y="1949258"/>
            <a:ext cx="3304904" cy="590015"/>
          </a:xfrm>
          <a:prstGeom prst="parallelogram">
            <a:avLst>
              <a:gd name="adj" fmla="val 106917"/>
            </a:avLst>
          </a:prstGeom>
          <a:solidFill>
            <a:srgbClr val="F2F2F2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46" name="Parallelogram 45"/>
          <p:cNvSpPr/>
          <p:nvPr/>
        </p:nvSpPr>
        <p:spPr bwMode="auto">
          <a:xfrm>
            <a:off x="3373481" y="1350717"/>
            <a:ext cx="3304904" cy="590015"/>
          </a:xfrm>
          <a:prstGeom prst="parallelogram">
            <a:avLst>
              <a:gd name="adj" fmla="val 106917"/>
            </a:avLst>
          </a:prstGeom>
          <a:solidFill>
            <a:srgbClr val="F2F2F2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47" name="Parallelogram 46"/>
          <p:cNvSpPr/>
          <p:nvPr/>
        </p:nvSpPr>
        <p:spPr bwMode="auto">
          <a:xfrm rot="16200000" flipV="1">
            <a:off x="4910211" y="2436597"/>
            <a:ext cx="1598381" cy="636085"/>
          </a:xfrm>
          <a:prstGeom prst="parallelogram">
            <a:avLst>
              <a:gd name="adj" fmla="val 93545"/>
            </a:avLst>
          </a:prstGeom>
          <a:solidFill>
            <a:srgbClr val="CCEC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48" name="Parallelogram 47"/>
          <p:cNvSpPr/>
          <p:nvPr/>
        </p:nvSpPr>
        <p:spPr bwMode="auto">
          <a:xfrm rot="16200000" flipV="1">
            <a:off x="5564047" y="1833347"/>
            <a:ext cx="1598381" cy="636085"/>
          </a:xfrm>
          <a:prstGeom prst="parallelogram">
            <a:avLst>
              <a:gd name="adj" fmla="val 93545"/>
            </a:avLst>
          </a:prstGeom>
          <a:solidFill>
            <a:srgbClr val="CCEC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49" name="Parallelogram 48"/>
          <p:cNvSpPr/>
          <p:nvPr/>
        </p:nvSpPr>
        <p:spPr bwMode="auto">
          <a:xfrm rot="16200000" flipV="1">
            <a:off x="4907143" y="3449315"/>
            <a:ext cx="1598381" cy="636085"/>
          </a:xfrm>
          <a:prstGeom prst="parallelogram">
            <a:avLst>
              <a:gd name="adj" fmla="val 93545"/>
            </a:avLst>
          </a:prstGeom>
          <a:solidFill>
            <a:srgbClr val="CCEC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0" name="Parallelogram 49"/>
          <p:cNvSpPr/>
          <p:nvPr/>
        </p:nvSpPr>
        <p:spPr bwMode="auto">
          <a:xfrm rot="16200000" flipV="1">
            <a:off x="5564047" y="2842997"/>
            <a:ext cx="1598381" cy="636085"/>
          </a:xfrm>
          <a:prstGeom prst="parallelogram">
            <a:avLst>
              <a:gd name="adj" fmla="val 93545"/>
            </a:avLst>
          </a:prstGeom>
          <a:solidFill>
            <a:srgbClr val="CCEC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1" name="Parallelogram 50"/>
          <p:cNvSpPr/>
          <p:nvPr/>
        </p:nvSpPr>
        <p:spPr bwMode="auto">
          <a:xfrm rot="16200000" flipV="1">
            <a:off x="4907851" y="4459179"/>
            <a:ext cx="1598381" cy="636085"/>
          </a:xfrm>
          <a:prstGeom prst="parallelogram">
            <a:avLst>
              <a:gd name="adj" fmla="val 93545"/>
            </a:avLst>
          </a:prstGeom>
          <a:solidFill>
            <a:srgbClr val="CCEC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2" name="Parallelogram 51"/>
          <p:cNvSpPr/>
          <p:nvPr/>
        </p:nvSpPr>
        <p:spPr bwMode="auto">
          <a:xfrm rot="16200000" flipV="1">
            <a:off x="5561687" y="3858997"/>
            <a:ext cx="1598381" cy="636085"/>
          </a:xfrm>
          <a:prstGeom prst="parallelogram">
            <a:avLst>
              <a:gd name="adj" fmla="val 93545"/>
            </a:avLst>
          </a:prstGeom>
          <a:solidFill>
            <a:srgbClr val="CCEC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240311" y="2059599"/>
            <a:ext cx="2240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rial" pitchFamily="34" charset="0"/>
              </a:rPr>
              <a:t>Web &amp; Mobile Web</a:t>
            </a:r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894361" y="1462699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rial" pitchFamily="34" charset="0"/>
              </a:rPr>
              <a:t>Native &amp; Hybrid</a:t>
            </a:r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731037" y="2513881"/>
            <a:ext cx="26640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</a:rPr>
              <a:t>Customer-Initiated</a:t>
            </a:r>
            <a:endParaRPr lang="en-US" sz="1600" b="1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731037" y="3529881"/>
            <a:ext cx="26640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</a:rPr>
              <a:t>Cigna-Initiated</a:t>
            </a:r>
            <a:endParaRPr lang="en-US" sz="1600" b="1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737387" y="4533181"/>
            <a:ext cx="26640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</a:rPr>
              <a:t>“Apps” – Task Oriented</a:t>
            </a:r>
            <a:endParaRPr lang="en-US" sz="1600" b="1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731037" y="3809867"/>
            <a:ext cx="2632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i="1" dirty="0" smtClean="0">
                <a:solidFill>
                  <a:srgbClr val="FFFFFF"/>
                </a:solidFill>
                <a:latin typeface="Arial" pitchFamily="34" charset="0"/>
              </a:rPr>
              <a:t>Cigna initiates outreach to customer. Goal is awareness, and to get the customer to “take action now”</a:t>
            </a:r>
            <a:endParaRPr lang="en-US" sz="1100" b="1" i="1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737387" y="4844917"/>
            <a:ext cx="263234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i="1" dirty="0" smtClean="0">
                <a:solidFill>
                  <a:srgbClr val="FFFFFF"/>
                </a:solidFill>
                <a:latin typeface="Arial" pitchFamily="34" charset="0"/>
              </a:rPr>
              <a:t>We need the customer to complete a task – it has a beginning, a middle and an end.</a:t>
            </a:r>
            <a:endParaRPr lang="en-US" sz="1100" b="1" i="1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743737" y="2787517"/>
            <a:ext cx="2632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i="1" dirty="0" smtClean="0">
                <a:solidFill>
                  <a:srgbClr val="FFFFFF"/>
                </a:solidFill>
                <a:latin typeface="Arial" pitchFamily="34" charset="0"/>
              </a:rPr>
              <a:t>Customer comes to Cigna to “do something”.  Goal is to make it easy and fast for them to find what they want</a:t>
            </a:r>
            <a:endParaRPr lang="en-US" sz="1100" b="1" i="1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 rot="16200000">
            <a:off x="1275957" y="4009921"/>
            <a:ext cx="2283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33CC"/>
                </a:solidFill>
                <a:latin typeface="Arial" pitchFamily="34" charset="0"/>
              </a:rPr>
              <a:t>Type of Experience</a:t>
            </a:r>
            <a:endParaRPr lang="en-US" b="1" dirty="0">
              <a:solidFill>
                <a:srgbClr val="0033CC"/>
              </a:solidFill>
              <a:latin typeface="Arial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 rot="19029343">
            <a:off x="5617758" y="4959086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 smtClean="0">
                <a:solidFill>
                  <a:srgbClr val="000000"/>
                </a:solidFill>
                <a:latin typeface="Arial" pitchFamily="34" charset="0"/>
              </a:rPr>
              <a:t>Examples</a:t>
            </a:r>
            <a:endParaRPr lang="en-US" b="1" i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 rot="18882000">
            <a:off x="2283856" y="1647365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rial" pitchFamily="34" charset="0"/>
              </a:rPr>
              <a:t>Solution Stack</a:t>
            </a:r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66" name="Straight Connector 65"/>
          <p:cNvCxnSpPr/>
          <p:nvPr/>
        </p:nvCxnSpPr>
        <p:spPr bwMode="auto">
          <a:xfrm flipH="1">
            <a:off x="6032207" y="1958462"/>
            <a:ext cx="7013" cy="3017768"/>
          </a:xfrm>
          <a:prstGeom prst="line">
            <a:avLst/>
          </a:prstGeom>
          <a:solidFill>
            <a:srgbClr val="F2F2F2"/>
          </a:solidFill>
          <a:ln w="31750" cap="flat" cmpd="sng" algn="ctr">
            <a:solidFill>
              <a:srgbClr val="A3D1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7" name="TextBox 66"/>
          <p:cNvSpPr txBox="1"/>
          <p:nvPr/>
        </p:nvSpPr>
        <p:spPr>
          <a:xfrm rot="19784097">
            <a:off x="5156466" y="1979311"/>
            <a:ext cx="1875835" cy="830997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</a:rPr>
              <a:t>I need to find a doctor!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</a:rPr>
              <a:t>What is this bill about?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</a:rPr>
              <a:t>I need a new ID card!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</a:rPr>
              <a:t>Am I eligible for this?</a:t>
            </a:r>
            <a:endParaRPr lang="en-US" sz="12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 rot="19784097">
            <a:off x="5002665" y="3014029"/>
            <a:ext cx="2225096" cy="646331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</a:rPr>
              <a:t>You can save money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</a:rPr>
              <a:t>Take advantage of incentive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</a:rPr>
              <a:t>Enroll in this program</a:t>
            </a:r>
            <a:endParaRPr lang="en-US" sz="12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 rot="19784097">
            <a:off x="5185781" y="4044771"/>
            <a:ext cx="1871025" cy="646331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</a:rPr>
              <a:t>Take the HRA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</a:rPr>
              <a:t>Order Rx Refills Online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</a:rPr>
              <a:t>Product Enrollment</a:t>
            </a:r>
            <a:endParaRPr lang="en-US" sz="12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19E11B-0FAD-49FB-BD5A-6DFA15527CF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35" name="Title 1"/>
          <p:cNvSpPr txBox="1">
            <a:spLocks/>
          </p:cNvSpPr>
          <p:nvPr/>
        </p:nvSpPr>
        <p:spPr bwMode="auto">
          <a:xfrm>
            <a:off x="457200" y="5715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4F56AB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  <a:cs typeface="Arial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b="1" i="1" dirty="0" smtClean="0"/>
              <a:t>The goal is to have the customer experience drive the technical architecture, and not the other way around </a:t>
            </a:r>
          </a:p>
        </p:txBody>
      </p:sp>
    </p:spTree>
    <p:extLst>
      <p:ext uri="{BB962C8B-B14F-4D97-AF65-F5344CB8AC3E}">
        <p14:creationId xmlns:p14="http://schemas.microsoft.com/office/powerpoint/2010/main" val="90422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609600" y="3657600"/>
            <a:ext cx="2590800" cy="1295400"/>
          </a:xfrm>
          <a:prstGeom prst="rect">
            <a:avLst/>
          </a:prstGeom>
          <a:solidFill>
            <a:schemeClr val="bg1"/>
          </a:solidFill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944" name="Title 1"/>
          <p:cNvSpPr>
            <a:spLocks noGrp="1"/>
          </p:cNvSpPr>
          <p:nvPr>
            <p:ph type="title"/>
          </p:nvPr>
        </p:nvSpPr>
        <p:spPr>
          <a:xfrm>
            <a:off x="458788" y="152400"/>
            <a:ext cx="8229600" cy="1143000"/>
          </a:xfrm>
        </p:spPr>
        <p:txBody>
          <a:bodyPr/>
          <a:lstStyle/>
          <a:p>
            <a:r>
              <a:rPr lang="en-US" altLang="en-US" b="1" dirty="0" smtClean="0"/>
              <a:t>At the same time Front-end Architecture Changes are Driving Back-End Architecture Changes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524307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04800" y="3200400"/>
            <a:ext cx="8077200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AutoShape 2" descr="data:image/jpeg;base64,/9j/4AAQSkZJRgABAQAAAQABAAD/2wCEAAkGBxQTEhUTExQVFhUUGBQVGBUVFBoWFhUWFhUbFhgVFRQYKCggGBolGxgUIjEhJSorLi8uGB8zODMsNygtLiwBCgoKDg0OGxAQGywkHyQxLCwsLC03LS0vLC8sLDQwLCwsLTQsNzQsLCwsLCwsLCwsLCwsLCwsLCwsLCwsLCwsLP/AABEIAI4BYwMBEQACEQEDEQH/xAAbAAEAAgMBAQAAAAAAAAAAAAAABQYDBAcCAf/EAEUQAAIBAgMDBgoHBgUFAAAAAAECAAMRBBIhBQYxE0FRU5GSFRYiUmFxgbLB0TIzYnOToaIHFCM0sfBCY3LS4SQ1Q4PC/8QAGgEBAAMBAQEAAAAAAAAAAAAAAAQFBgMBAv/EADkRAAIBAgEJBAoCAgIDAAAAAAABAgMEEQUSFCExUVKRsRVhcaETIjIzNEFygcHRI+FC8ILxNWKi/9oADAMBAAIRAxEAPwDrM9PBAEAQBAEAQBAEAQBAEAQBAEAQBAEAQBAEAQBAEAQBAEAQBAEAQBAEAQBAEAQBAEAQBAEAQBAEAQBAEAQBAEAQBAEAQBAEAQBAEAQBAEAQBAEAQBAEAQBAEAQBAEAQBAEAQBAEAQBAEAQBAEAQBAEAQBAEAQBAEAQBAEAQBAEAQBAEAQBAEAQBAEAQBAEAQBAEAQBAEAQBAEAQBAEAQBAEAQBAEAQBAEAQDQ2+7DDVSpIIQkEGxFtdDONw2qUmtxKslGVxBSWKbOceFq/XVfxGlL6apxM12iUOCPJDwtX66r+I0emqcTGiUOCPJDwtX66r+I0emqcTGiUOCPJDwtX66r+I0emqcTGiUOCPJHobTxHW1e+089PU4nzGiW/BHkh4SxHW1u+0aRPifM80S34I8kPCWI62t32jSJ8T5jRLfgjyQO08R1tXvtGkVOJ8xolvwR5IntysZVqV2D1HYBCbMxIvmA4H2ybZTnKo8W3qKvK9GlTorMik2/ku5l2loZwQBAEAQBAEAQBAEAQBAEAQBAEAQBAEAQBAEAQDW2m5WjVYGxFOoQeghSQZxrycaUmtqT6He2ipVoRextdSi+Gq/Wv2yh0uvxM1egW3Ah4ar9a/bGl1+JjQLbgQ8NV+tftjS6/ExoFtwIeGq/Wv2xpdfiY0C24EeX23iLH+K/A9E9V3Wx9pjQLbgRad29vriFytYVVGo5mHnL8RLi2uVVWD9rqUGUMnyt3nR1xfl3MnJLKwQBAEAQDV2rTzUaq9NOoO1TOdVZ1OS7md7aWbWhLc11OTiZ43J6VCeAJ9QvPcGzxtLafeSbzT2GM17jzOjvHJN5p7DGa9wzo7zcoUmyjyT2GcpReOw+XKO8yck3mnsM+c17jzOjvHJN5p7DGa9wzo7zDW+iYjtPtE/wDs+Ty6rdCoO0k/CW+T160n4FJlyXqQXey7S0M4IAgCAIAgCAIBXN5ds1KVRUpkDybm4B4nTj6pWXt1OlNRhuLrJtjSrU3OovngiI8ZcR5y9xZD7Qr71yLLsq23Pmx4y4jzl7ix2hX3rkOyrbc+bHjLiPOXuLHaFfeuQ7Kttz5seMuI85e4sdoV965Dsq23Pmx4y4jzl7ix2hX3rkOyrbc+bHjLiPOXuLHaFfeuQ7Kttz5seMuI85e4sdoV965Dsq23Pmyybt4ypVpl6hB8ogWAGgA6PTeWdlVnVg5T3lJlKhSo1VCmvlrJaTCuEAQBAEAQDU2v9RW+7qe4Zwufcz8H0JFp8RT+qPU5xM0bUQBAEA81eB9Rnq2hGpRqlWDKSGU3BHEGd02nij2UVJOMlimdD3b2+MQuVrCqBqOZh5y/ES5trlVVg9vUymUMnu3edHXF+XcycksrBAEAQDy63BHSCO2eNYo9TweJx+1tJmzf44l3/ZzU8msvpRu0EfCWeT3qkvAz2XI+tB+JcryxKEQDdofREAyQDHiHyozdAJ7BeeSeCbPqCxkkcUrnyeyZeG03a2lq/Z8nkVW6WUdgv8Zc5PXqyZnsuS9eC7mW2WJRCAIAgCAIAgCAUvb+BrVK7stNyugBA0IA5vbeUd3Rq1Kzai8DT5PuKFK3jGU0ntZH+B6/VP3ZG0Wtwsmabb8a5jwPX6p+7Gi1uFjTbfjXMeB6/VP3Y0Wtwsabb8a5jwPX6p+7Gi1uFjTbfjXMeB6/VP3Y0Wtwsabb8a5mDE4KpTsXRlvwuLXnxOlOHtLA6069KrqhJPwME5nU6Du9RyYemOkZu8S3xE0dnDNoxX35mPyhUz7mb+3LUSMkkIQBAEAQBANTa/1Fb7up7hnC59zPwfQkWnxFP6o9TnEzRtRAEAQDzU4H1GeraDSynonbE+z3SdlYMpIZTcEcQYUsHimfMoxknGWtM6Hu3t0YhcraVVFyOZhwzD8rj0y5tblVVmvaZPKFg7d50fZfl3E3JhWiAIAEA5Jj0y1ai9DuOxjM7UWE2u9m7oSzqUX3LoWb9nT/AMWqvSinsa3/ANSbk9+tJdxU5cj/ABwfe+n9E9vqzDCsysylWQ3UkGxNuI9clXrapNruK3JSi7lKSxxT2nPfCFXran4jfOVHpJ8T5s1HoKXAuSNyhtCrlH8Wp+I3znKVWePtPmz5dClwrkjJ4Qq9bU/Eb5z59LU4nzZ56Clwrkj42OqnQ1ahB0saja/nHpZ8T5sKjTX+K5I0cVw9sQ2nZF03DS2HY+dUb8gBLuwWFNvvMzlqWNdLcl+SyScU4gAQDm1HeLEmsq8scpqBbZV4Z7W4dEA6SYAgCAfCbazw9Sx1Gn4XodbT7wnHSqPGuZJ0K44HyHheh1tPvCNKo8a5jQrjgfIeF6HW0+8I0qjxrmNCuOB8h4XodbT7wjSqPGuY0K44HyHheh1tPvCNKo8a5jQrjgfIeF6HW0+8I0qjxrmNCuOB8isb245ajoEYMFUm4Nxcnh2AdsqsoVo1JRUXikXmSbedKEnNYNv593/ZBolyAOJIHabSAli8C2lLNTb+R06mmUBRzADsFpqorBYGFlLOk5P5nqenyIBTt9dr1qNVFpVCoKXIAU3OYi+oMAmd08W9XDK9RszEuCSAODEDhAJiAIBqbX+orfd1PcM4XPuZ+D6Ei0+Ip/VHqc4maNqIAgCAIAgCATu5v8wfu295ZPyb7/7Pqipyz8OvqXRl1l6ZgQBAEA5bvClsTWH2ye3X4yguFhVl4m1sZY20H3EpuC9sUR51Nx2FT8J2sX/Lh3ETLMcbfHc1+S/YvCpVQpUXMptcG+tjccPTLaUFNYS2GZp1Z05Z8HgyO8WcJ1K95/nOOi0eEl9pXXG/L9G7Q3YwmUfwR3m+c80OhwjtK64+n6MnivhepHeb5zzQ6HCO0rnj6fojN5NhYalhqjpSAYAWN20JYDnPpnC6tqMKTko6yVY3txVrxhKWr7bjnOLPD2yogaVF+3MS2ET0lz+sj4S+slhRX36mTytLG6l9uhNyWVpobZ2ouHp8o4ZhmC2W17m/TbogEIN+6PV1exP90Ao9OsBVD62Dh7c9g17euAXjx6o9XV7E/wB0Andj7SXEUxUUMASRZrX09V4BuwDR25WyYeofskD1t5Pxke6nm0ZPuJdjDPuILv6aznczZshAEAQBAEAQCQ2BRz4imOhs3dGb4SRaRzq0V/uoh388y2m+7DnqOhTSGOEAqzb80QbcnV09C/OAVjejbCYmororKFXL5Vr3uTzE9MAlN3d6aWHoLSZKhILG65basTzkQCf2PvPTxFTk0SoDYtdsttPUT0wCdgGptf6it93U9wzhc+5n4PoSLT4in9UepziZo2ogFuqbtURgv3i75+SD2zDLci/C3CWTs6at/Sa8cMSljlCq7r0OrDHArGBwrVai00+k5sP6kn0AXPslfTg5yUVtZbVasaUHOWxF2G6+DoKP3ipcnnapyYJ+yAQf6y20K3px/lfngUPaN3Wk/Qx5LHmeMRulh6yZsNUseaz8ohPQTqR2+yeSsaNSONJ+eKPYZUr0p5tePlgykVqRRirCzKSpHQQbGVMk4tp/Iv4yUoqS2Mmtzf5g/dt7yydk33/2fVFXln4dfUujLrL0zAgCAIBzbfBLYup6ch/SB8JR3iwrM2GSpY2sfv1NLZGKqU6qtRF6nlADKWvcEHyRx0vOVKc4SThtJN1Sp1KTjVeEeRYW3g2gASaNgNSTQewHTxkvSbrh8mVSsMnt4Kf/ANI1PHTFf5XcPznPTq3dy/s79jW3/tz/AKN2hvpiso+r7h+c5vKFdP5cv7POyLbv5/0WPdDblbEvUFTJZFUjKttST6T0SZZXNStJqeGorcpWdK3jFwxxe8z79vbCMPOamP1ZvhPvKL/gfiupzySsblPcn0OW4viJTQNWjpO7SWwtH/QD26/GaG2WFKPgYzKDxuZ+PQkp3IZHbd2UMTT5MsV8oNcC/AHS3tgEANwk65u4PnAKZTo3qBL8XCX9bWvALn4hp1zdwfOAWHYmzBh6QpBiwBY3Itx9EA34BqbTwIrJkJIBIOnHTm1nGvRVaGY3gSLW4dCpnpYsiPFGn1j/AKflIfZlPifkWXbVXhXmPFGn1j/p+UdmU+J+Q7aq8K8x4o0+sf8AT8o7Mp8T8h21V4V5jxRp9Y/6flHZlPifkO2qvCvMeKNPrH/T8o7Mp8T8h21V4V5nxt06YBPKPpr/AIflPHk2mljnPyCyzVbwzV5lQMpjRlg3Mo3qs3mpb2sR8AZY5NhjUcty6lPlmeFGMd76Fyl2ZoQCoNuIhJPLNr9gfOAVzeXY4wtRUDl8y5rkWtqRb8oBI7B3UXEUVqmqyklhYKD9E243gFg2HusuHq8oKhbyStioHG3Pf0QCwwDU2v8AUVvu6nuGcLn3M/B9CRafEU/qj1OcTNG1EA6PX/7X/wChfdEvZfB/8fwZeH/kP+X5Kfupi1p4qmzmynMtzwGZSAe23bKuzmoVk2XeUKUqlvJR27eRbt592mxLiolQBgoXKwOU6k3BHDj0GWd3ZutLOiylsMoK3i4Sjqxx1EFhtn47BZmpoGDAZsvljTgcuh6eaQ4Urm3xcVt+5YVK9leYKbww2Y6v6K9jsU1Wo1R7ZmNzYWF7W4eyQqk3OTk9rLOlTjSgoR2Iltzf5g/dt7yyZk33/wBn1RW5Z+HX1Loy6y9MwIAgCAc/36S2JB6aansLD4CU18v5fsarI0sbfDc3+CO3cqZcVQP+Yo73k/Gcbd4VY+JMvo51tNdz8tZ1SumZWXpBHaLS9axWBjIPNknuOR4rZtal9ZTdfSVOXvDQ9sz8qU4e0mjcU7ijV93JPry2mXBoWACgsehQSePQJHazpYLWfU2o65PDxOgbh7OqUhVaojJnyZcwsSBmvpxHEcZb5PpTgpOSwxwM5le4p1HFQeOGOOH2Pv7RKlqFMdNT+it/xGU3hTS7/wAHmRY41pPu/KOa4o6+yVUNhponU9l08tGkvRTpjsUTSUlhCK7kYa5lnVpy3t9TanQ4iABAOWUNl1+XU8hWtyoN+Se1s973twgHUzAEAQCC29t1qDqiqrXXMb30uSBw9Rlfd3jozUUsdWJbWGTo3EHOTa14Ecm9lQkAU0uSBxPPIyylUbwzUTHkakli5PyLdLkzogCAIBo7crZMPUb7JHtbyfjI91PMoyfd1JdjTz7iC78eWs53M2bIuO5dG1J385rexR8yZdZMhhTct76Gby1UxqxjuXUsMsimEAQCkb+YKrUrUylOo4CWJRGYA5joSBAJzc6gyYVFdWVsz+SylTqx5jrAJuAIBqbX+orfd1PcM4XPuZ+D6Ei0+Ip/VHqUXY2GWrXp03uFdrG2h1Btb22mfoQU6ii9jNdc1JU6Mpx2okt7tiphmp5M2Vw1yxB1BHQBzGd723jRazdjIuTrydypZ+GKw2FoxQtsyx0/gL7oljPVZ6+Ep6evKGri/JRtjbNOIqcmrKpsTdr2NubT+9JUUKLqzzU8DQ3NwqEM9rEkcc+KwLimKzWIBUjVPUA9wCOj0idqjrWss3O/XmRaStr2LnmLH57/ACJ/dLeOrXqGnUUEBS2dRa1iBZubX2cJNs7udWWbJfcrso2FKhDPg8Nez9Fd30oquLfL/iCsQOZiNe3Q+2Qb6KjWeBZ5LnKVss75Yr7H3c3+YP3be8s6ZN9/9n1Rxyz8OvqXRl1l6ZgQBAEApH7QU/iUj0qw7GHzlVlBetE0mQ3/ABzXeun9FawdXJUR/MdG0+ywPwkGLwknuaLmrDPhKO9Nc0dMwe8uGqcKoU9D+Qfz0/OXULqlLY+eoyNXJ1zT2xx8NZKqQRcag9GoMkEFrB6zcwdJVXyVAvxsAL9k8SS2H1KUpbXiY8ZtOjS+sqIvoJ17OM+J1qcPaaR0pW9Wr7EWyjb5bbpYjk1pEkIWJJFgbgAWvr0yovrmFXBQ+RoMmWdShnOp88CnVxdreoSJBai4xwWJ1tFsAOgAdk0yMC3i8T1PTwQBAEAQBAEAoG8tbNiX+zZR7Br+d5nb2WdXl3ajX5NhmW0e/XzI6m5UgjQggg9BGokZNp4omyipJp7GWHBb2ONKqhh5y+SezgfyllSylJaprHwKavkaD10nh3PWv95lgwO2aNXRXAPmt5J/Pj7JY0rqlU2PXuKivY16PtR1b1rRnxWNp0xd3VfWdfYOJnSdWFP2ngcaVCpVeEItkLjN7KY0pqXPSfJHzMg1MpQXsLHyLOjkapLXUaXmyB2jturWGViAvHKosNOFydZXVrupVWEtm4t7awo0HnR272RsjE06Du9Ry4emOkZu8b/GaOzjm0Y8+Zj8oTz7mb78OWokZJIQgCAIAgCAIBqbX+orfd1PcM4XPuZ+D6Ei0+Ip/VHqc7pVCrBlNipBB6CDcTNptPFG0lFSTT2MvFDfSi6gVqTZhxsodb9IubiW8co05L146+Zn55IrRl/FLV90yL3l3q5dOSpqVQ2LFrZmtqBYcBf0yPdXvpY5kVgiXY5N9BL0k3i/lgV7CYlqbrUQ2ZTcH++a2kgwm4SUo7UWdSnGpFwlsZc8PvrSdbV6Rvz5QHU+mzWI/OWsMowksKkfyUU8j1YyxpS/DGI31oopFCkb81wEX12W5MSyjCK/jj+BDJFWUsasvyyl4rEtUdnc3Zjcn++aVU5ucnKW1l7TpxpxUI7ETG5v8wfu295ZNyb7/wCz6orMs/Dr6l0ZdZemYEAQBAKh+0Kn5NFuguO0KfhK3KK1RfiX+QpetOPh+f2UyVhoRAM+FxlSmb03dP8ASxA9oGhn1Gcoey8DnUo06iwnFPxJZ9u4iogDVnt0A5L+vLa/tnlS4qy1OT6dCPCyt6bxjBdeppGRySeGrAc/ZPVFnuB4wa56yDznQfqEkUl60V3o+K7zaUn3PodYmjMIIAgCAIAgCAIBW9p7r52Z6b2LEsQ2ouTfQjh+crK+Ts5uUHre8u7bK+ZFQqR1LViiu43ZdWl9NDbzhqvaOHtlZVtqtP2kXNG8o1vYlr3bGac4kkQATA2CAb+D2PWqfRpkDpbyR+fH2SRTtatTZHnqIla+oUvalr3LWTeE3SHGq/sT/cflJ1PJi/zlyKutlp7KUfu/0WamgAAHAAAeoS1SSWCKOUnJtv5nqenyIAgCAIAgCAam1/qK33dT3DOFz7mfg+hItPiKf1R6nOJmjaiAIAgCAIAgE7ub/MH7tveWT8m+/wDs+qKnLPw6+pdGXWXpmBAEAQDWx+Ap1ly1FDAajiLHhcETnUpRqLCSxO1G4qUZZ1N4Ffxm5VM/V1GT0MM4+BkOeT4v2Xh5lrSy3UXvIp+GohMZuliE+iFqD7B17rWkWdlVjs1llSyvbz2tx8SGxGHdDZ1ZT0MCP6yNKLj7SwLCFSE1jBp+B8WqbAD/AJnPNWJ9YfM38LsPEVeFNrdL+SP1SRC2qS2R/BEq39vS9qS+2smsHuQx1q1QPQgzHvG39JKhk+X+T5FdVy5Fe7jj46vL+yd2fu1h6RDBSzDUM5vYjnAFh+UmU7SlB4paysr5TuKqcW8E/kiYkkrxAEAQBAEAQBAEAQCMx2wqNTUrlPnJofaOBkWrZ0qm1YPuJ1DKNelqTxW56yBxW6dQH+GysPteSR/UGV9TJs0/UafkW1LLNJr+RNPu1m1hN0hxq1L/AGUFv1H5TrTyYv8AOXI4VstPZTj93+v7JvB7LpUvoIAek6ntMnU7elT9lFXWvK1X25Pw+RuTuRhAEAQBAEAQBAEAQDW2lTLUaiqLlkcAdJKkATlXi5UpRW1p9DtbSUK0JS2Jp+ZSPAGI6o95fnKHQ6/D0/Zqe0rXj8n+h4AxHVHvL840Ovw9P2O0rXj8n+h4AxHVHvL840Ovw9P2O0rXj8n+h4AxHVHvL840Ovw9P2O0rXj8n+h4AxHVHvL840Ovw9P2O0rXj8n+h4AxHVHvL840Ovw9P2O0rXj8n+h4AxHVHvL840Ovw9P2O0rXj8n+iX3Y2XVpVi1RCoyML3U6llNtD6DJljb1adXOnHBYPdvRX5Tu6Naio05YvFP57n3FpluUAgCAIAgCAIB5qUwwswBHQRcdhnjSepnsZOLxTwMGGwFKnqlNFJ51UA9onxGlCPspI61LirU9uTfizZnQ4iAIAgCAIAgCAIAgCAIAgCAIAgCAIAgCAIAgCAIAgCAIAgCAIAgCAIAgCAIAgCAIAgCAVDwzUWnjFy12K1MQFqKLrTAuFGa/k24wDLtflBg1xC16qsKVLRWsrEkXZha5PldPMIBsbZpVKOGslaqWepTGdmuwzELYEW0gGhiNq1WbC5XYW5EVbH6TPUKEN+G/bAJvB12OMxCFiVVKJVb6AkakD0wDDvDVqh6a0+Wy2qFjRCk3FsoJbQc8AkNj11eijKzOCPpPbMddc1tLjh7IBuQBAEAQBAEAQBAEAjd4sa1HDu6fSGUAnmLMFv7LwDDhdmVKb02GIdwfrFqnMHuOKeabwCI2jWqLUqmrUxNKzHknprmoBObOo4+m8A3tt1KhFBgarUSpNRsN9MkgZSOfLxMA97KqPUoVFpVyzBiqvVQh6Y08moDxYC+sAbv4lzWrUmd3VMmXlQFqXN8xsALpfhAJ6AIAgCAIAgCAIB5Li4Fxc3sL6m3GwgFc2btWouEWobVGNR1zVKgRVGci7MeYAcBrAM9LeEmg9bkx/CqBHCvdctxd0a2o1B4QDPU2w1sQy0wy0WCA5wodrDNctooW8Aw4LbFSuldUVOVpKMpR86MXU5bMQOcGAaGyMQVq0lariEdtHp4hbrUNv/G3BTeASabXqu7cnQz0kqckzZ7PcaMwS1so9fNAMqbTdsS9BaYK08hZy9rBlJ+jbU3+MA0KG2WTDh8rVC2IakAz66uQLNbsEAzVNrVSmJQoqVqKBtHzKVYEhg1uIsdLdEA39h1nfD0nqWzMiEkG97qCGOgsSNSOYmAb0AQBAEAjqeyEFOvTzNau1R2OlwanELpwHNe8A+4rZKvh/wB3LMFyqtxbNZbW5rc3RAMu0MCtVAjEgKyPpa90NwNeaAaS7u0wSQz61lr82hUkhRp9G5PbAPWK2JmqtVWtVps4UEUyoBCiw4gwDJidlFshWvVV0UrnBBLg+cpFifTaAbWAwa0aa00vlUW14nnJPpJgGxAEAQBAEAQBAEAQDDjMKtVGpuLqwsR/fPeAR2E2EFdHerUq8lfkw5Fk0tfTibc5gHzEbBuXy1qqJVJL01IyknjYkXW/ogGXFbHVuT5N3pNSXIjIR9G1spB0I0gHlNhJyVSmzOxqnM9QkBywtYi2gtYWEAy7O2ZybtUao9SowCl3toq8FAGkAkIAgCAIAgCAIAgGhtTZgrFGDtTemWyulrgMLMLHSx0gGs276clTpK7qaT8or6Fs9ySSCLHiYBnwux0RKqFmcVizNnIJuwsdQIBiOwU/d/3cM9r58+hcvmz5jzHWAesPsRRypZ3qGuqq5YgfRBAK5QMvH+kA8YfYVmQvWq1FpG6I9rKQLAkgXYgQD6dhDOWFWoqM/KtSUgKX5zfjYkai8A3MPgQlWpVBN6uQEG1hkBAt2wCJ2lsQiilKlmb/AKhajG4DKC5ZiDpwvpzwDdw2xlUVczvUasMru1gcoBAAAFha5gG1s3CclTWnmZwgygta+UaAadAsIBswBAEAQBAEAQBAEAQBAEAQBAEAQBAEAQBAEAQBAEAQBAEAQBAEAQBAEAQBAEAQBAEAQBAEAQBAEAQBAEAQBAEAQBAEAQBAEAQBAEAQBAEAQBAEAQBAEAQBAEAQBAEAQBAEAQBAEAQBAEAQBAEAQBAEAQD/2Q=="/>
          <p:cNvSpPr>
            <a:spLocks noChangeAspect="1" noChangeArrowheads="1"/>
          </p:cNvSpPr>
          <p:nvPr/>
        </p:nvSpPr>
        <p:spPr bwMode="auto">
          <a:xfrm>
            <a:off x="1095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data:image/jpeg;base64,/9j/4AAQSkZJRgABAQAAAQABAAD/2wCEAAkGBxQTEBUUEBQUFRQXFBQVFxgYFxQUFxQVFBcXFxUZGRcYHCggGBolHBUYITEiJSorLi4uFx8zODMsNygtLiwBCgoKDg0OGxAQGywkHyQsLCwsNCwsLCwsLC4sLCwsLCwsLCwsLCwsLCwsLCwsLCwsLCwsLCwsLCwsLCwsLCwsLP/AABEIALQAtAMBEQACEQEDEQH/xAAbAAEAAgMBAQAAAAAAAAAAAAAABQYBBAcDAv/EAEIQAAECAwQFCQUFCAIDAAAAAAEAAgMEEQUhMVEGEkGBkSIyYXFyobHB0QcTIzNSQlNiovAUFVSCkrLC4RbxY3Pi/8QAGwEBAAIDAQEAAAAAAAAAAAAAAAMEAgUGAQf/xAA3EQACAQIDBAgFAwQDAQAAAAAAAQIDEQQhMQUSQVETMmFxkaGx0RQigcHwM1LhBhVCUxZDYiP/2gAMAwEAAhEDEQA/AO4oAgCAIAgCAIAgCA0Jq14TMXVOTbygIaa0kefltDek3nhggNKHa8Zrq65PQaEcEBJyukmyI2nS2/uKAmJWfhxOY8HowPAoDaQBAEAQBAEAQBAEAQBAEAQBAYqgNSatOFD5zxXIXngEBDzWkn3bN7j5D1QEPNTsSJ8xxIywHAICOmp+HD57wDlt4LGU4x1LNDB16/6cb+niQ83pOB8plel13ABQPELgjd4f+n23etK3d7+xpy+lrgaRYYcM2nVI3G4r2Nd8TCtseD/TbXfn56k3J29AiXB4acnck99ylVSLNXV2fXp5uN1zWZJfrZ3LMpG9LWtFZg8kZO5Q770BLyukjT8xhHSOUOGKAl5acZE5jgfHggPcFAZQBAEAQBAEAQGCUBrzM8yHz3AdG3ggIia0kGENlel13digIiatOLE5zjTIXDuQEbMTDGCr3NaOk47ljKSWrJaVCpWe7Ti2+wh5vSVguhNLzmeS0eZ7lFKuuBusPsGrPOq0uxZv2RDzdtRX3F2qMm3d+KryqykbqhsrDUc9275vMjgozYm9YlmmYmIcIYOPKOTBe48Lt4WUI70rFbF4hUKMqj4LLv4fnI9tOLOEKac5gAY8uoNgLDQjhQqerGzujSbMxLq0nGTzX3K8ojZmzJ2hFhfLe4DLEcCslNogrYalW68b+pOyml7h82HrDNpoeBu7wpY1uZq6ux4v9OVu/wBydk7agROa8A5O5J71KppmsrYGvSzlHLmsyR2rMqG/K2zFZdrawydf34oCYldI2G6I0tOYvHqgJaXmmPFWODuooD2QBAEB8xHhoJNwAqepAQkzpG0fLaXHM8kepQERM2zFfcXao/Dye/FARsWIGiriAMz51XjstTKEJTdoJt9iuRM3pFCbcyrz0XN4nyUUq8VobfD7DxFTOfyrtzfgQ03b8V+BDBk3HiVXlWk9DdUNi4alnL5n26eGhFudU1NSczeeJUWptopRW6lZGEPQgCA6L7MbL1Yb5h2LzqM7DTed5u/lVvDxt8xy23sUpSVBaLN970NfSqR982Kz7Qe5ze0CbvLepZx3lY1OCr9DWUuGj7mc0BVM64ygCAxRAbklacWF8t7gMsW8DgslOS0K9XC0qvWjn4MnJPS44RodfxMP+J9VLGtzNXV2Ov8Arl4onpO14MTmPFcjceBxUsZxehrKuCrUutEkASDUVBzFx4hZlUkZW3IrcTrD8XqEBMyNvMiODS0tcTQbRxQEuEB5zMPWY5ubXDiKIDnkxG1WOcRWjSaZ0GC8k7K5JRpupUjBcXYq81pJEdcwBg/qKqSxEnodXQ2FQhnUe95L8+pERopeavJcek1p6KBtvU3FKlClHdgrLsy9D4QzCAIAgCA9pOUdFiMhM5z3Bo6K7eoXncvYq7sYVasaUHUlpHM7lJSzYUNsNlzWN1R1BbFKysfO6tSVSbnLV5lUnfmv7TvFemBzvSeR91HJA5L6vHXXlDia71UqxtK51WzcR0tFJ6xy9iJUZfCAIAgCAxTMIL2N6StaNC5jzTI8ocCslOS0K1bB0avWWfMtWj1uOmHOa5jQWtrrAnaaUpsVinUcjRY/ARw8VKMm7u2ZbLBbWYZ0VPAFSmsLmEBlAc8noPzG9seIXkldMzpS3Jxlya9Tm7cB1LWn0h6mUPAgCAIAgCAvPsxsvWe+YcLmfDZ2je87hQbyrGHhndnPbfxO7CNBcc39jooVs5Yp0981/ad4oCD0kkPewDTnNOu3cLxvHgFHUjeJe2fiOhrK+jyf2KACqh1ZlAEAQBAEAQFp0Gh3xndhv9xPkrFBas0e2pfpx736I6FouysYnJhPEgKc0RawgMoCj2uykw/tV4oePQ5hHZqvc3JzhwJWtlk2fR6U9+nGXNL0PheEgQBAEAQGWsJIDRVxIAGZNwHFErhyUVvSdks39Dt9iWcJeXZCH2W3nNxvceNVsYR3YpHz3FV3Xquo+PpwN8LIrlIiTLYjnPYatLnUOd5XiaeaM6lOVOW7LU+ar0wOe2/Ie5juaOaeU3qOzcaqnUjuyOswFfpqKb1WT+hHLAuhAEAQBAEBdNC4dIDjnEJ4AD1VqivlZze15XrJcl65l/0SZyoh6GDxr4BSmqLIgCAp+kjKTB6Q0+XkgZzG2WUmIg/FXiAfNa+qrTZ32zp7+Fpvs9MjTWBcCAIAgCAtns4sv3syYpHJggEZa7q6vAVPDNT0I3dzS7bxPR0VTWsvRfydSVw48gtNbU9xKPLTy3/DZ1uBqdwBKirS3Ys2WysN0+JSeizf28znWh09RzoJw5zegjnDw4FYUZcC7tnD3tW4rJ+5alYNAQulch7yDrDnQ6uHZ+0PA7lFVjdXNlsvEdHV3XpL8XsUZVTpwgCAIAgCAv2i8OkqzpDjxJVun1TlNpS3sTLssvIvuijPhvOb/ABSFEnEAQFX0rbSKw5tpwP/ANIDmWkzKTB6WtPdTyVGurTO02JPewi7GyKURtggCAIDBKHp2fRKyf2aUYwjlnlv7TvQXblfpx3YnB7RxPxGIc1pou5e+pMhSFA5X7R7T97NCGObBFOt7qF3cAFSryvKx2Gw8N0eH33rJ3+i0KbDjmHED285rqjdn14LFOzuT1acailF6M6RKxxEY17cHAOG/Yryd1c4upTdObg9UepC9ML2zOcWxJe5jOZ9nFvZN49NypTjuux2GEr9NSU3rx7zTWJZCAIAgMFAdKsuHqwIQyht8FdjojjcTLerSl2v88i9aOMpAb0lx4lZEBKIAgK/pYzkwzkXDiAfJAcx0tb8VhzZ4H/ap4jrI6z+n5f/ABmuT9V/BCFQG/MIeBAEBYNB7K/aJtusKsh0iO3HkDe7+1S0Y70jWbWxPQYd21lkvv5ep1/arxxBpWvPiBAiRT9lpIGbvsjeaLGUrK5PhqDr1Y01xf4/ocOe8uJc41c4lzjm4mpPFa9u+Z9CSSVoqyNOJiVmUHqWnQyf50F2zls6vtDdjvKsUZcDQbXw+aqruf2ZaFOaQr+mMjrQxFGMPHsHHgQDxUNWN1c22ycQ4VOjej0717lMoqx0YQBAEA1a3DEmm8oLpZs6mG0FNgp3K+cNe+bLxZDKQIY/CDxv80BuIAgIfShlYFcnDzHmgOZaYMuhnpe3iAR4KtiFozo/6elnUh2L7r7laVU6cIAgBQHWNALK9zKB550akQ56tOQOBJ/mV2jC0czitsYrpsRurSOXuWZTGqOf+1C1Ply7T/5H+DBTidwVbES4HS7Aw/WrvuX39vEoJKqnSGpEF5Uhr3qeslMOhRGvbi01pnmN4uXsXZ3IqtJVYOD4nSYEYPYHNNQ4AjqN/mrqd1c42cHCTi+BmIwOBDhcRQ9W1e6nkW4veWqOb2hJmFFdDOw3dLcQeFFRlGzsdlh6yrU1OJrLwmCAIDasqHrR4Y/G3uNfJZQ1RBipbtGb7H6fydJJV0406DBZRoGQA4CiA+0AQEfbzKy7+gV4FAcy0sZWCDk8HiKeagxHVN3sGW7iWucX5WZUiqZ14QBASejVl/tMyyGebXWf2G3u44b1nTjvSsU8fifh6EqnHRd7O1gUw6ty2BwIQEZOaPS0V5fFgtc84uNammG1YOnF5tFulj8TSjuQm0jw/wCJyf8ADs7/AFXnRQ5En91xn+xlWm7BlhEcBBZc4jbn1r3o48jD+4Yl/wCbPH9xS/3LO/1To48jz4/E/vZuy8BrGhrAGtGAGAWSVtCvUqSqScpO7Z6L0wKzppI1a2KMW8l3UcDuPioK0eJutkV7SdJ8c13oqSrm/CAICV0Xh1mmdGs7g0+qkpdYobSlbDS7bLz/AIOhyrNaIwZuaO8K2cqX5AZQBAeE6zWhvGbXDuQHMdIGa0s/qB4EKKsrwZstky3cXDtuvIpSoncBAF4Dpfs0sr3cF0dw5UU0b0Q2nzNTuCuUIWVzktu4rfqqitI697LmrBogh5dBD0UQFNnT8R/ad4oLnlRAYQBAfExBD2OY7muBB6j+u5eWurGVObpyUo8Dmk3LmG9zHYtNOum3eqUlZ2OzpVFUgpx0Z5LwkCAn9C2VjuP0wz3kDyU1HrGp2xK1GK5v7HQrFZWPD7VeAqrJzhdQgMoAgMFAc1taF8OK38LxwWE1eLLOCnuYinL/ANL1KACtefQdAgNqy5F0eMyEzF7tWuQ+0dwqV7FXdiGvXjQpyqy4Lx7Pqdxl4LWMaxgo1rQ0dQFAtilZWPns5ynJylq8z7Xpicl0k0mjPmohgxnthh2q0NcQCGVaTdmQe5UalRuWR2uB2dShQiqkE5au65kZ+/pr+Ijf1uWPSS5lv4LDf64+H8A29M/xEb+tyb8uY+Bw3+teBoxbZmNY/Gfjn/pZ78uZQeDoX6iPP97R/vX8U35czz4PD/sXgZ/e0f72J/Um/LmPhKC/wXgW/Re0DFg8o1ew6rsyDe0+W5WaUt5ZnP7Swyo1bx0ensS6kNeVXTOR5sZvYd/ifLgq9aPE3ux8RrSfevuirKA3gQFp0Hh/Od/62/3E+SsUVqaPbUupHvL/AKMsrMA5NcfJTmiLegCAIAUBQ7Wh/FijNzu//tHmrHsXZ37jmAFLsruC1j1PpV75mUPC/ezCy+fMOy92zp2vd4DirVCHE5rb2J6tBd7+y+/gdBVk5ohdLbS/Z5SI8GjyNRnafUA7hU7lHVluxL2zcN0+IjB6avuRxoDL9UVA7wIAUBqRMSpDXvU+UPAgJbRid93MAHmv5B668k8T3qSnKzKG0qHS0G+Mc/cvqtnKnjPSwiw3Mdg4EdWR3G9eSV1Yko1XSmprgc1jQi1zmuuc0lp6xcqTVnY7OM1OKktD4XhkXTQuHSXcfqiHuACtUV8pze15XrpckvUvmibOW85NA4k+ilNUWdAEAQBAU232UmHdOqe4IDl07D1Yrxk93iVrpas+h4We/QhLml6HnBgue5rGCr3ENaM3E0CxSuyWc4wi5S0Wp3GypFsCDDhMwY0N6yMTvNeK2MVupI+e4iu69R1JcczaWRCcz9ptpa8dkFp5MIazhm9/o0fmKqYiV3unWbBw+5RlVesnZdy936FNVc3wQAoDUiYlSGvep8oeBAEB0axp33sFr9tKHtNuKuwlvK5x+LodDWcPqjdWRWKfpnI6r2xRg7kntAXcRXgq1aOdzodkV7wdJ8M13cfOxXFCbgv+jDKSsPpDjxNVbpdU5TaMt7Ey8C86Js5Dzm4DgK/5KQok+gCAIDCAq2lLKRWnNngSgOX2/D1Zh9dpBHTUDDgqFZfOzutlT38JG3DJ+JixbSMvGbGDGvcAaBxIAJurdtoe9eRluu5PisOsRTdNtq+tvQsh9o0f7qF+f1UvxMuRqv8Aj9H98vI+T7RJj7uD+f1XnxEj3/j9DjKXkVSbmHRYj4jzVz3Fx6z+qKFu7ubqlTjTgoR0R4rwzCAFAakTEqQ171PlDwIAgJOx7afLhwa0ODqEgkihF11Mx4LOFRx0KWLwMMS027WJL/mD/umf1O9FJ075FP8As0P3vwRr2hpIYsMsdBaAcDrk0IwOC8lV3lZolobMVCanGby7P5INrSSA0Ek3AC8lQ65I2cmkrvQ6TZkLUgw2nEMaD0Gl6ux0ONxM9+tKS4tl30ZbSADm5x8vJZEJLIAgCAICH0hs50UNLKVaHVGBINMOCAqM3KB1WxW7iLx0jJeOKlqS0a1SjLepuzK1aOjTgSYJ1h9J5w6jtCrTw9uqdJg9uxl8ldWfPh/HmQLmkGhBBGw3Ks1bU6CMlJb0XddmhhD0IAgCAFAakTEqQ171PlDwIAgCAICasvRyJFvf8NuZHKI6G+qkjSbNbidp0qWUfmfZ7lts6y4cEfDbf9Rvcd6sxgkaCviqtbrvLloiXkbPiRTyBdmcOKyK5cLPlfdw2srWm3Cu3BAbKAIAgCAxRAa85IsiijxXI4Eb0BWrQsF7L2ctv5hu2oCAnpBkUUiCtLq4OG9YygpalrDYythnem/pwKzaFgRId7OW3oFHDrHoqk6Eo6HT4TbVGt8s/lfbp4+/iRAUJuQgCAFAakTEqQ171PlDwIAgJGzLFix72jVb9TsNwxKzjTciniMdSoZPN8l+ZFusuwYUG/nP+pwv3DYFZjTUTn8Tj6tfJuy5Im5WWfENGNJz2AdZWZSLFZ+j7G3xDrnL7I9UBNBoFwwQGUAQBAEAQBAEBgoDQtCyocW8ijsxjvzQFan7LiQryKt+oYb8kBAWjZEOLeRqu+oXHeNqjnSUjYYTadfDZJ3XJ/bkVi0bIiQb3cpv1DDeNiqTpOJ1WD2nQxWUXZ8n+fnI0FGbAFAakTEqQ171PlDw2rPs6JGdSG2uZwa3rKyjBy0IK+Ip0Feo/pxLZZWjMOHQxfiO6RRg6ht3qxGkkaDE7UqVcofKvMsMCC551WNJOQH6oFKawn5DR0YxjX8Iw3lAT0KGGijQAMhcgPtAEAQBAEAQBAEAQBAEBgoCHtCwWPvh8h35Tu2ICtzcm+GaPaRkcQR1oCBtCwGPvZyHdAq09Y9FDOgnmjcYTbNajaNT5l5+PuVmekIkI/EFBsOIO9VJQcdTqMNjKOJV6b+nFfQj4Mu6I8thtLnZDzy3rNRb0K1WpCn803ZFosvRQDlRyHH6BWm87VPGjzNFidrN5Ucu16/QssCDQBkMdTWjwAU6yyNPKTk7snZDR1xvimgyGJ6zsQxLDLSzYY1WNAHRtQHsgCAIAgCAIAgCAIAgCAIAgCAID4iQg4UcAQdhQEBaGju2Cf5T5H1QFfmIBFWxG9bSMQmuTPYycXvRdmeMtLNYKQ2Bt+A2nzXiSWhlUqzqO83fvJuQsB774nIb0847ti9MCySciyGKMFOnEnegNlAEAQBAEAQBAEAQBAEAQBAEAQBAEAQBAeE3KMiCj2g+I6igPCQsyHDvaL8zef8ASA3kAQBAEAQBAEAQBAEAQH//2Q=="/>
          <p:cNvSpPr>
            <a:spLocks noChangeAspect="1" noChangeArrowheads="1"/>
          </p:cNvSpPr>
          <p:nvPr/>
        </p:nvSpPr>
        <p:spPr bwMode="auto">
          <a:xfrm>
            <a:off x="2619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74068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974068"/>
            <a:ext cx="152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262175" y="990600"/>
            <a:ext cx="6079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08000"/>
                </a:solidFill>
              </a:rPr>
              <a:t>Moving from a traditional Web architecture…</a:t>
            </a:r>
            <a:endParaRPr lang="en-US" sz="2400" b="1" i="1" dirty="0">
              <a:solidFill>
                <a:srgbClr val="008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579495" y="23425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371600" y="3581400"/>
            <a:ext cx="1060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Browser</a:t>
            </a:r>
            <a:endParaRPr lang="en-US" sz="2000" b="1" i="1" dirty="0"/>
          </a:p>
        </p:txBody>
      </p:sp>
      <p:sp>
        <p:nvSpPr>
          <p:cNvPr id="23" name="Rectangle 22"/>
          <p:cNvSpPr/>
          <p:nvPr/>
        </p:nvSpPr>
        <p:spPr>
          <a:xfrm>
            <a:off x="4876800" y="4202668"/>
            <a:ext cx="3505200" cy="1600200"/>
          </a:xfrm>
          <a:prstGeom prst="rect">
            <a:avLst/>
          </a:prstGeom>
          <a:solidFill>
            <a:schemeClr val="bg1"/>
          </a:solidFill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400800" y="427886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Server</a:t>
            </a:r>
            <a:endParaRPr lang="en-US" b="1" i="1" dirty="0"/>
          </a:p>
        </p:txBody>
      </p:sp>
      <p:sp>
        <p:nvSpPr>
          <p:cNvPr id="8" name="Rectangle 7"/>
          <p:cNvSpPr/>
          <p:nvPr/>
        </p:nvSpPr>
        <p:spPr>
          <a:xfrm>
            <a:off x="5105400" y="4736068"/>
            <a:ext cx="1219200" cy="4610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APIs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934200" y="4739878"/>
            <a:ext cx="1219200" cy="457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Services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4876800" y="1477962"/>
            <a:ext cx="3505200" cy="1600200"/>
          </a:xfrm>
          <a:prstGeom prst="rect">
            <a:avLst/>
          </a:prstGeom>
          <a:solidFill>
            <a:schemeClr val="bg1"/>
          </a:solidFill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400800" y="1477962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Server</a:t>
            </a:r>
            <a:endParaRPr lang="en-US" b="1" i="1" dirty="0"/>
          </a:p>
        </p:txBody>
      </p:sp>
      <p:sp>
        <p:nvSpPr>
          <p:cNvPr id="28" name="Rectangle 27"/>
          <p:cNvSpPr/>
          <p:nvPr/>
        </p:nvSpPr>
        <p:spPr>
          <a:xfrm>
            <a:off x="5257800" y="2544762"/>
            <a:ext cx="1219200" cy="457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5257800" y="1858962"/>
            <a:ext cx="1219200" cy="457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Controller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6934200" y="2514600"/>
            <a:ext cx="1219200" cy="457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cxnSp>
        <p:nvCxnSpPr>
          <p:cNvPr id="12" name="Elbow Connector 11"/>
          <p:cNvCxnSpPr>
            <a:stCxn id="29" idx="3"/>
            <a:endCxn id="30" idx="1"/>
          </p:cNvCxnSpPr>
          <p:nvPr/>
        </p:nvCxnSpPr>
        <p:spPr>
          <a:xfrm>
            <a:off x="6477000" y="2087562"/>
            <a:ext cx="457200" cy="65563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609600" y="1477962"/>
            <a:ext cx="2590800" cy="1600200"/>
          </a:xfrm>
          <a:prstGeom prst="rect">
            <a:avLst/>
          </a:prstGeom>
          <a:solidFill>
            <a:schemeClr val="bg1"/>
          </a:solidFill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1371600" y="1413430"/>
            <a:ext cx="1031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Browser</a:t>
            </a:r>
            <a:endParaRPr lang="en-US" b="1" i="1" dirty="0"/>
          </a:p>
        </p:txBody>
      </p:sp>
      <p:pic>
        <p:nvPicPr>
          <p:cNvPr id="7171" name="Picture 717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820862"/>
            <a:ext cx="1752600" cy="87630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762000" y="4583668"/>
            <a:ext cx="2295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bg1">
                    <a:lumMod val="50000"/>
                  </a:schemeClr>
                </a:solidFill>
              </a:rPr>
              <a:t>App Runs in Browser</a:t>
            </a:r>
            <a:endParaRPr lang="en-US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10135" y="2708830"/>
            <a:ext cx="2666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bg1">
                    <a:lumMod val="50000"/>
                  </a:schemeClr>
                </a:solidFill>
              </a:rPr>
              <a:t>App Rendered in Browser</a:t>
            </a:r>
            <a:endParaRPr lang="en-US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46" name="Elbow Connector 45"/>
          <p:cNvCxnSpPr>
            <a:stCxn id="8" idx="3"/>
            <a:endCxn id="25" idx="1"/>
          </p:cNvCxnSpPr>
          <p:nvPr/>
        </p:nvCxnSpPr>
        <p:spPr>
          <a:xfrm>
            <a:off x="6324600" y="4966573"/>
            <a:ext cx="609600" cy="190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Elbow Connector 72"/>
          <p:cNvCxnSpPr>
            <a:stCxn id="40" idx="3"/>
            <a:endCxn id="28" idx="1"/>
          </p:cNvCxnSpPr>
          <p:nvPr/>
        </p:nvCxnSpPr>
        <p:spPr>
          <a:xfrm>
            <a:off x="3200400" y="2278062"/>
            <a:ext cx="2057400" cy="495300"/>
          </a:xfrm>
          <a:prstGeom prst="bent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1264083" y="3200400"/>
            <a:ext cx="5651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08000"/>
                </a:solidFill>
              </a:rPr>
              <a:t>To a modern “Client-Centric” architecture…</a:t>
            </a:r>
            <a:endParaRPr lang="en-US" sz="2400" b="1" i="1" dirty="0">
              <a:solidFill>
                <a:srgbClr val="008000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6934200" y="1828800"/>
            <a:ext cx="1219200" cy="457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Services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6477000" y="2895600"/>
            <a:ext cx="457200" cy="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6477000" y="198120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fld id="{0819E11B-0FAD-49FB-BD5A-6DFA15527CFB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9600" y="5040868"/>
            <a:ext cx="2590800" cy="1371600"/>
          </a:xfrm>
          <a:prstGeom prst="rect">
            <a:avLst/>
          </a:prstGeom>
          <a:solidFill>
            <a:schemeClr val="bg1"/>
          </a:solidFill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1468147" y="4964668"/>
            <a:ext cx="885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Native</a:t>
            </a:r>
            <a:endParaRPr lang="en-US" sz="2000" b="1" i="1" dirty="0"/>
          </a:p>
        </p:txBody>
      </p:sp>
      <p:sp>
        <p:nvSpPr>
          <p:cNvPr id="48" name="TextBox 47"/>
          <p:cNvSpPr txBox="1"/>
          <p:nvPr/>
        </p:nvSpPr>
        <p:spPr>
          <a:xfrm>
            <a:off x="896719" y="6055218"/>
            <a:ext cx="1998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bg1">
                    <a:lumMod val="50000"/>
                  </a:schemeClr>
                </a:solidFill>
              </a:rPr>
              <a:t>App Runs in Device</a:t>
            </a:r>
            <a:endParaRPr lang="en-US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AutoShape 2" descr="Image result for ios"/>
          <p:cNvSpPr>
            <a:spLocks noChangeAspect="1" noChangeArrowheads="1"/>
          </p:cNvSpPr>
          <p:nvPr/>
        </p:nvSpPr>
        <p:spPr bwMode="auto">
          <a:xfrm>
            <a:off x="4143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175" y="5303561"/>
            <a:ext cx="1158907" cy="805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9" name="Elbow Connector 48"/>
          <p:cNvCxnSpPr>
            <a:stCxn id="21" idx="3"/>
          </p:cNvCxnSpPr>
          <p:nvPr/>
        </p:nvCxnSpPr>
        <p:spPr>
          <a:xfrm>
            <a:off x="3200400" y="4305300"/>
            <a:ext cx="1905000" cy="583168"/>
          </a:xfrm>
          <a:prstGeom prst="bent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/>
          <p:cNvCxnSpPr>
            <a:stCxn id="39" idx="3"/>
          </p:cNvCxnSpPr>
          <p:nvPr/>
        </p:nvCxnSpPr>
        <p:spPr>
          <a:xfrm flipV="1">
            <a:off x="3200400" y="5117068"/>
            <a:ext cx="1905000" cy="609600"/>
          </a:xfrm>
          <a:prstGeom prst="bent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42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19E11B-0FAD-49FB-BD5A-6DFA15527CFB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24000" y="5334000"/>
            <a:ext cx="6000307" cy="152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9796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81000" y="162342"/>
            <a:ext cx="8117607" cy="2123658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28575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These new apps require</a:t>
            </a:r>
            <a:br>
              <a:rPr lang="en-US" sz="4400" b="1" dirty="0" smtClean="0">
                <a:ln w="28575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</a:br>
            <a:r>
              <a:rPr lang="en-US" sz="4400" b="1" dirty="0" smtClean="0">
                <a:ln w="28575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rethinking the integration</a:t>
            </a:r>
            <a:br>
              <a:rPr lang="en-US" sz="4400" b="1" dirty="0" smtClean="0">
                <a:ln w="28575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</a:br>
            <a:r>
              <a:rPr lang="en-US" sz="4400" b="1" dirty="0" smtClean="0">
                <a:ln w="28575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layer</a:t>
            </a:r>
            <a:endParaRPr lang="en-US" sz="4400" b="1" cap="none" spc="0" dirty="0">
              <a:ln w="28575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42941" y="5267742"/>
            <a:ext cx="6946133" cy="144655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8575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G</a:t>
            </a:r>
            <a:r>
              <a:rPr lang="en-US" sz="4400" b="1" dirty="0" smtClean="0">
                <a:ln w="28575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etting it correct is</a:t>
            </a:r>
            <a:br>
              <a:rPr lang="en-US" sz="4400" b="1" dirty="0" smtClean="0">
                <a:ln w="28575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</a:br>
            <a:r>
              <a:rPr lang="en-US" sz="4400" b="1" dirty="0" smtClean="0">
                <a:ln w="28575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essential </a:t>
            </a:r>
            <a:r>
              <a:rPr lang="en-US" sz="4400" b="1" dirty="0" smtClean="0">
                <a:ln w="28575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for success!</a:t>
            </a:r>
            <a:endParaRPr lang="en-US" sz="4400" b="1" cap="none" spc="0" dirty="0">
              <a:ln w="28575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42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33479"/>
            <a:ext cx="7162800" cy="488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944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pPr algn="ctr"/>
            <a:r>
              <a:rPr lang="en-US" altLang="en-US" sz="4000" b="1" dirty="0" smtClean="0"/>
              <a:t>For us, that is here…</a:t>
            </a:r>
            <a:endParaRPr lang="en-US" altLang="en-US" sz="1200" b="1" dirty="0" smtClean="0"/>
          </a:p>
        </p:txBody>
      </p:sp>
      <p:sp>
        <p:nvSpPr>
          <p:cNvPr id="34" name="Rectangle 33"/>
          <p:cNvSpPr/>
          <p:nvPr/>
        </p:nvSpPr>
        <p:spPr>
          <a:xfrm>
            <a:off x="7524307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19E11B-0FAD-49FB-BD5A-6DFA15527CFB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533400" y="3124200"/>
            <a:ext cx="6400800" cy="2057400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3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44" name="Title 1"/>
          <p:cNvSpPr>
            <a:spLocks noGrp="1"/>
          </p:cNvSpPr>
          <p:nvPr>
            <p:ph type="title"/>
          </p:nvPr>
        </p:nvSpPr>
        <p:spPr>
          <a:xfrm>
            <a:off x="109539" y="152400"/>
            <a:ext cx="8994248" cy="1143000"/>
          </a:xfrm>
        </p:spPr>
        <p:txBody>
          <a:bodyPr/>
          <a:lstStyle/>
          <a:p>
            <a:pPr algn="ctr"/>
            <a:r>
              <a:rPr lang="en-US" altLang="en-US" sz="3200" b="1" dirty="0" smtClean="0"/>
              <a:t>We also are interested in concepts inspired by the Reactive Community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524307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2" descr="data:image/jpeg;base64,/9j/4AAQSkZJRgABAQAAAQABAAD/2wCEAAkGBxQTEhUTExQVFhUUGBQVGBUVFBoWFhUWFhUbFhgVFRQYKCggGBolGxgUIjEhJSorLi8uGB8zODMsNygtLiwBCgoKDg0OGxAQGywkHyQxLCwsLC03LS0vLC8sLDQwLCwsLTQsNzQsLCwsLCwsLCwsLCwsLCwsLCwsLCwsLCwsLP/AABEIAI4BYwMBEQACEQEDEQH/xAAbAAEAAgMBAQAAAAAAAAAAAAAABQYDBAcCAf/EAEUQAAIBAgMDBgoHBgUFAAAAAAECAAMRBBIhBQYxE0FRU5GSFRYiUmFxgbLB0TIzYnOToaIHFCM0sfBCY3LS4SQ1Q4PC/8QAGgEBAAMBAQEAAAAAAAAAAAAAAAQFBgMBAv/EADkRAAIBAgEJBAoCAgIDAAAAAAABAgMEEQUSFCExUVKRsRVhcaETIjIzNEFygcHRI+FC8ILxNWKi/9oADAMBAAIRAxEAPwDrM9PBAEAQBAEAQBAEAQBAEAQBAEAQBAEAQBAEAQBAEAQBAEAQBAEAQBAEAQBAEAQBAEAQBAEAQBAEAQBAEAQBAEAQBAEAQBAEAQBAEAQBAEAQBAEAQBAEAQBAEAQBAEAQBAEAQBAEAQBAEAQBAEAQBAEAQBAEAQBAEAQBAEAQBAEAQBAEAQBAEAQBAEAQBAEAQBAEAQBAEAQBAEAQBAEAQBAEAQBAEAQBAEAQDQ2+7DDVSpIIQkEGxFtdDONw2qUmtxKslGVxBSWKbOceFq/XVfxGlL6apxM12iUOCPJDwtX66r+I0emqcTGiUOCPJDwtX66r+I0emqcTGiUOCPJDwtX66r+I0emqcTGiUOCPJHobTxHW1e+089PU4nzGiW/BHkh4SxHW1u+0aRPifM80S34I8kPCWI62t32jSJ8T5jRLfgjyQO08R1tXvtGkVOJ8xolvwR5IntysZVqV2D1HYBCbMxIvmA4H2ybZTnKo8W3qKvK9GlTorMik2/ku5l2loZwQBAEAQBAEAQBAEAQBAEAQBAEAQBAEAQBAEAQDW2m5WjVYGxFOoQeghSQZxrycaUmtqT6He2ipVoRextdSi+Gq/Wv2yh0uvxM1egW3Ah4ar9a/bGl1+JjQLbgQ8NV+tftjS6/ExoFtwIeGq/Wv2xpdfiY0C24EeX23iLH+K/A9E9V3Wx9pjQLbgRad29vriFytYVVGo5mHnL8RLi2uVVWD9rqUGUMnyt3nR1xfl3MnJLKwQBAEAQDV2rTzUaq9NOoO1TOdVZ1OS7md7aWbWhLc11OTiZ43J6VCeAJ9QvPcGzxtLafeSbzT2GM17jzOjvHJN5p7DGa9wzo7zcoUmyjyT2GcpReOw+XKO8yck3mnsM+c17jzOjvHJN5p7DGa9wzo7zDW+iYjtPtE/wDs+Ty6rdCoO0k/CW+T160n4FJlyXqQXey7S0M4IAgCAIAgCAIBXN5ds1KVRUpkDybm4B4nTj6pWXt1OlNRhuLrJtjSrU3OovngiI8ZcR5y9xZD7Qr71yLLsq23Pmx4y4jzl7ix2hX3rkOyrbc+bHjLiPOXuLHaFfeuQ7Kttz5seMuI85e4sdoV965Dsq23Pmx4y4jzl7ix2hX3rkOyrbc+bHjLiPOXuLHaFfeuQ7Kttz5seMuI85e4sdoV965Dsq23Pmyybt4ypVpl6hB8ogWAGgA6PTeWdlVnVg5T3lJlKhSo1VCmvlrJaTCuEAQBAEAQDU2v9RW+7qe4Zwufcz8H0JFp8RT+qPU5xM0bUQBAEA81eB9Rnq2hGpRqlWDKSGU3BHEGd02nij2UVJOMlimdD3b2+MQuVrCqBqOZh5y/ES5trlVVg9vUymUMnu3edHXF+XcycksrBAEAQDy63BHSCO2eNYo9TweJx+1tJmzf44l3/ZzU8msvpRu0EfCWeT3qkvAz2XI+tB+JcryxKEQDdofREAyQDHiHyozdAJ7BeeSeCbPqCxkkcUrnyeyZeG03a2lq/Z8nkVW6WUdgv8Zc5PXqyZnsuS9eC7mW2WJRCAIAgCAIAgCAUvb+BrVK7stNyugBA0IA5vbeUd3Rq1Kzai8DT5PuKFK3jGU0ntZH+B6/VP3ZG0Wtwsmabb8a5jwPX6p+7Gi1uFjTbfjXMeB6/VP3Y0Wtwsabb8a5jwPX6p+7Gi1uFjTbfjXMeB6/VP3Y0Wtwsabb8a5mDE4KpTsXRlvwuLXnxOlOHtLA6069KrqhJPwME5nU6Du9RyYemOkZu8S3xE0dnDNoxX35mPyhUz7mb+3LUSMkkIQBAEAQBANTa/1Fb7up7hnC59zPwfQkWnxFP6o9TnEzRtRAEAQDzU4H1GeraDSynonbE+z3SdlYMpIZTcEcQYUsHimfMoxknGWtM6Hu3t0YhcraVVFyOZhwzD8rj0y5tblVVmvaZPKFg7d50fZfl3E3JhWiAIAEA5Jj0y1ai9DuOxjM7UWE2u9m7oSzqUX3LoWb9nT/AMWqvSinsa3/ANSbk9+tJdxU5cj/ABwfe+n9E9vqzDCsysylWQ3UkGxNuI9clXrapNruK3JSi7lKSxxT2nPfCFXran4jfOVHpJ8T5s1HoKXAuSNyhtCrlH8Wp+I3znKVWePtPmz5dClwrkjJ4Qq9bU/Eb5z59LU4nzZ56Clwrkj42OqnQ1ahB0saja/nHpZ8T5sKjTX+K5I0cVw9sQ2nZF03DS2HY+dUb8gBLuwWFNvvMzlqWNdLcl+SyScU4gAQDm1HeLEmsq8scpqBbZV4Z7W4dEA6SYAgCAfCbazw9Sx1Gn4XodbT7wnHSqPGuZJ0K44HyHheh1tPvCNKo8a5jQrjgfIeF6HW0+8I0qjxrmNCuOB8h4XodbT7wjSqPGuY0K44HyHheh1tPvCNKo8a5jQrjgfIeF6HW0+8I0qjxrmNCuOB8isb245ajoEYMFUm4Nxcnh2AdsqsoVo1JRUXikXmSbedKEnNYNv593/ZBolyAOJIHabSAli8C2lLNTb+R06mmUBRzADsFpqorBYGFlLOk5P5nqenyIBTt9dr1qNVFpVCoKXIAU3OYi+oMAmd08W9XDK9RszEuCSAODEDhAJiAIBqbX+orfd1PcM4XPuZ+D6Ei0+Ip/VHqc4maNqIAgCAIAgCATu5v8wfu295ZPyb7/7Pqipyz8OvqXRl1l6ZgQBAEA5bvClsTWH2ye3X4yguFhVl4m1sZY20H3EpuC9sUR51Nx2FT8J2sX/Lh3ETLMcbfHc1+S/YvCpVQpUXMptcG+tjccPTLaUFNYS2GZp1Z05Z8HgyO8WcJ1K95/nOOi0eEl9pXXG/L9G7Q3YwmUfwR3m+c80OhwjtK64+n6MnivhepHeb5zzQ6HCO0rnj6fojN5NhYalhqjpSAYAWN20JYDnPpnC6tqMKTko6yVY3txVrxhKWr7bjnOLPD2yogaVF+3MS2ET0lz+sj4S+slhRX36mTytLG6l9uhNyWVpobZ2ouHp8o4ZhmC2W17m/TbogEIN+6PV1exP90Ao9OsBVD62Dh7c9g17euAXjx6o9XV7E/wB0Andj7SXEUxUUMASRZrX09V4BuwDR25WyYeofskD1t5Pxke6nm0ZPuJdjDPuILv6aznczZshAEAQBAEAQCQ2BRz4imOhs3dGb4SRaRzq0V/uoh388y2m+7DnqOhTSGOEAqzb80QbcnV09C/OAVjejbCYmororKFXL5Vr3uTzE9MAlN3d6aWHoLSZKhILG65basTzkQCf2PvPTxFTk0SoDYtdsttPUT0wCdgGptf6it93U9wzhc+5n4PoSLT4in9UepziZo2ogFuqbtURgv3i75+SD2zDLci/C3CWTs6at/Sa8cMSljlCq7r0OrDHArGBwrVai00+k5sP6kn0AXPslfTg5yUVtZbVasaUHOWxF2G6+DoKP3ipcnnapyYJ+yAQf6y20K3px/lfngUPaN3Wk/Qx5LHmeMRulh6yZsNUseaz8ohPQTqR2+yeSsaNSONJ+eKPYZUr0p5tePlgykVqRRirCzKSpHQQbGVMk4tp/Iv4yUoqS2Mmtzf5g/dt7yydk33/2fVFXln4dfUujLrL0zAgCAIBzbfBLYup6ch/SB8JR3iwrM2GSpY2sfv1NLZGKqU6qtRF6nlADKWvcEHyRx0vOVKc4SThtJN1Sp1KTjVeEeRYW3g2gASaNgNSTQewHTxkvSbrh8mVSsMnt4Kf/ANI1PHTFf5XcPznPTq3dy/s79jW3/tz/AKN2hvpiso+r7h+c5vKFdP5cv7POyLbv5/0WPdDblbEvUFTJZFUjKttST6T0SZZXNStJqeGorcpWdK3jFwxxe8z79vbCMPOamP1ZvhPvKL/gfiupzySsblPcn0OW4viJTQNWjpO7SWwtH/QD26/GaG2WFKPgYzKDxuZ+PQkp3IZHbd2UMTT5MsV8oNcC/AHS3tgEANwk65u4PnAKZTo3qBL8XCX9bWvALn4hp1zdwfOAWHYmzBh6QpBiwBY3Itx9EA34BqbTwIrJkJIBIOnHTm1nGvRVaGY3gSLW4dCpnpYsiPFGn1j/AKflIfZlPifkWXbVXhXmPFGn1j/p+UdmU+J+Q7aq8K8x4o0+sf8AT8o7Mp8T8h21V4V5jxRp9Y/6flHZlPifkO2qvCvMeKNPrH/T8o7Mp8T8h21V4V5nxt06YBPKPpr/AIflPHk2mljnPyCyzVbwzV5lQMpjRlg3Mo3qs3mpb2sR8AZY5NhjUcty6lPlmeFGMd76Fyl2ZoQCoNuIhJPLNr9gfOAVzeXY4wtRUDl8y5rkWtqRb8oBI7B3UXEUVqmqyklhYKD9E243gFg2HusuHq8oKhbyStioHG3Pf0QCwwDU2v8AUVvu6nuGcLn3M/B9CRafEU/qj1OcTNG1EA6PX/7X/wChfdEvZfB/8fwZeH/kP+X5Kfupi1p4qmzmynMtzwGZSAe23bKuzmoVk2XeUKUqlvJR27eRbt592mxLiolQBgoXKwOU6k3BHDj0GWd3ZutLOiylsMoK3i4Sjqxx1EFhtn47BZmpoGDAZsvljTgcuh6eaQ4Urm3xcVt+5YVK9leYKbww2Y6v6K9jsU1Wo1R7ZmNzYWF7W4eyQqk3OTk9rLOlTjSgoR2Iltzf5g/dt7yyZk33/wBn1RW5Z+HX1Loy6y9MwIAgCAc/36S2JB6aansLD4CU18v5fsarI0sbfDc3+CO3cqZcVQP+Yo73k/Gcbd4VY+JMvo51tNdz8tZ1SumZWXpBHaLS9axWBjIPNknuOR4rZtal9ZTdfSVOXvDQ9sz8qU4e0mjcU7ijV93JPry2mXBoWACgsehQSePQJHazpYLWfU2o65PDxOgbh7OqUhVaojJnyZcwsSBmvpxHEcZb5PpTgpOSwxwM5le4p1HFQeOGOOH2Pv7RKlqFMdNT+it/xGU3hTS7/wAHmRY41pPu/KOa4o6+yVUNhponU9l08tGkvRTpjsUTSUlhCK7kYa5lnVpy3t9TanQ4iABAOWUNl1+XU8hWtyoN+Se1s973twgHUzAEAQCC29t1qDqiqrXXMb30uSBw9Rlfd3jozUUsdWJbWGTo3EHOTa14Ecm9lQkAU0uSBxPPIyylUbwzUTHkakli5PyLdLkzogCAIBo7crZMPUb7JHtbyfjI91PMoyfd1JdjTz7iC78eWs53M2bIuO5dG1J385rexR8yZdZMhhTct76Gby1UxqxjuXUsMsimEAQCkb+YKrUrUylOo4CWJRGYA5joSBAJzc6gyYVFdWVsz+SylTqx5jrAJuAIBqbX+orfd1PcM4XPuZ+D6Ei0+Ip/VHqUXY2GWrXp03uFdrG2h1Btb22mfoQU6ii9jNdc1JU6Mpx2okt7tiphmp5M2Vw1yxB1BHQBzGd723jRazdjIuTrydypZ+GKw2FoxQtsyx0/gL7oljPVZ6+Ep6evKGri/JRtjbNOIqcmrKpsTdr2NubT+9JUUKLqzzU8DQ3NwqEM9rEkcc+KwLimKzWIBUjVPUA9wCOj0idqjrWss3O/XmRaStr2LnmLH57/ACJ/dLeOrXqGnUUEBS2dRa1iBZubX2cJNs7udWWbJfcrso2FKhDPg8Nez9Fd30oquLfL/iCsQOZiNe3Q+2Qb6KjWeBZ5LnKVss75Yr7H3c3+YP3be8s6ZN9/9n1Rxyz8OvqXRl1l6ZgQBAEApH7QU/iUj0qw7GHzlVlBetE0mQ3/ABzXeun9FawdXJUR/MdG0+ywPwkGLwknuaLmrDPhKO9Nc0dMwe8uGqcKoU9D+Qfz0/OXULqlLY+eoyNXJ1zT2xx8NZKqQRcag9GoMkEFrB6zcwdJVXyVAvxsAL9k8SS2H1KUpbXiY8ZtOjS+sqIvoJ17OM+J1qcPaaR0pW9Wr7EWyjb5bbpYjk1pEkIWJJFgbgAWvr0yovrmFXBQ+RoMmWdShnOp88CnVxdreoSJBai4xwWJ1tFsAOgAdk0yMC3i8T1PTwQBAEAQBAEAoG8tbNiX+zZR7Br+d5nb2WdXl3ajX5NhmW0e/XzI6m5UgjQggg9BGokZNp4omyipJp7GWHBb2ONKqhh5y+SezgfyllSylJaprHwKavkaD10nh3PWv95lgwO2aNXRXAPmt5J/Pj7JY0rqlU2PXuKivY16PtR1b1rRnxWNp0xd3VfWdfYOJnSdWFP2ngcaVCpVeEItkLjN7KY0pqXPSfJHzMg1MpQXsLHyLOjkapLXUaXmyB2jturWGViAvHKosNOFydZXVrupVWEtm4t7awo0HnR272RsjE06Du9Ry4emOkZu8b/GaOzjm0Y8+Zj8oTz7mb78OWokZJIQgCAIAgCAIBqbX+orfd1PcM4XPuZ+D6Ei0+Ip/VHqc7pVCrBlNipBB6CDcTNptPFG0lFSTT2MvFDfSi6gVqTZhxsodb9IubiW8co05L146+Zn55IrRl/FLV90yL3l3q5dOSpqVQ2LFrZmtqBYcBf0yPdXvpY5kVgiXY5N9BL0k3i/lgV7CYlqbrUQ2ZTcH++a2kgwm4SUo7UWdSnGpFwlsZc8PvrSdbV6Rvz5QHU+mzWI/OWsMowksKkfyUU8j1YyxpS/DGI31oopFCkb81wEX12W5MSyjCK/jj+BDJFWUsasvyyl4rEtUdnc3Zjcn++aVU5ucnKW1l7TpxpxUI7ETG5v8wfu295ZNyb7/wCz6orMs/Dr6l0ZdZemYEAQBAKh+0Kn5NFuguO0KfhK3KK1RfiX+QpetOPh+f2UyVhoRAM+FxlSmb03dP8ASxA9oGhn1Gcoey8DnUo06iwnFPxJZ9u4iogDVnt0A5L+vLa/tnlS4qy1OT6dCPCyt6bxjBdeppGRySeGrAc/ZPVFnuB4wa56yDznQfqEkUl60V3o+K7zaUn3PodYmjMIIAgCAIAgCAIBW9p7r52Z6b2LEsQ2ouTfQjh+crK+Ts5uUHre8u7bK+ZFQqR1LViiu43ZdWl9NDbzhqvaOHtlZVtqtP2kXNG8o1vYlr3bGac4kkQATA2CAb+D2PWqfRpkDpbyR+fH2SRTtatTZHnqIla+oUvalr3LWTeE3SHGq/sT/cflJ1PJi/zlyKutlp7KUfu/0WamgAAHAAAeoS1SSWCKOUnJtv5nqenyIAgCAIAgCAam1/qK33dT3DOFz7mfg+hItPiKf1R6nOJmjaiAIAgCAIAgE7ub/MH7tveWT8m+/wDs+qKnLPw6+pdGXWXpmBAEAQDWx+Ap1ly1FDAajiLHhcETnUpRqLCSxO1G4qUZZ1N4Ffxm5VM/V1GT0MM4+BkOeT4v2Xh5lrSy3UXvIp+GohMZuliE+iFqD7B17rWkWdlVjs1llSyvbz2tx8SGxGHdDZ1ZT0MCP6yNKLj7SwLCFSE1jBp+B8WqbAD/AJnPNWJ9YfM38LsPEVeFNrdL+SP1SRC2qS2R/BEq39vS9qS+2smsHuQx1q1QPQgzHvG39JKhk+X+T5FdVy5Fe7jj46vL+yd2fu1h6RDBSzDUM5vYjnAFh+UmU7SlB4paysr5TuKqcW8E/kiYkkrxAEAQBAEAQBAEAQCMx2wqNTUrlPnJofaOBkWrZ0qm1YPuJ1DKNelqTxW56yBxW6dQH+GysPteSR/UGV9TJs0/UafkW1LLNJr+RNPu1m1hN0hxq1L/AGUFv1H5TrTyYv8AOXI4VstPZTj93+v7JvB7LpUvoIAek6ntMnU7elT9lFXWvK1X25Pw+RuTuRhAEAQBAEAQBAEAQDW2lTLUaiqLlkcAdJKkATlXi5UpRW1p9DtbSUK0JS2Jp+ZSPAGI6o95fnKHQ6/D0/Zqe0rXj8n+h4AxHVHvL840Ovw9P2O0rXj8n+h4AxHVHvL840Ovw9P2O0rXj8n+h4AxHVHvL840Ovw9P2O0rXj8n+h4AxHVHvL840Ovw9P2O0rXj8n+h4AxHVHvL840Ovw9P2O0rXj8n+h4AxHVHvL840Ovw9P2O0rXj8n+iX3Y2XVpVi1RCoyML3U6llNtD6DJljb1adXOnHBYPdvRX5Tu6Naio05YvFP57n3FpluUAgCAIAgCAIB5qUwwswBHQRcdhnjSepnsZOLxTwMGGwFKnqlNFJ51UA9onxGlCPspI61LirU9uTfizZnQ4iAIAgCAIAgCAIAgCAIAgCAIAgCAIAgCAIAgCAIAgCAIAgCAIAgCAIAgCAIAgCAIAgCAVDwzUWnjFy12K1MQFqKLrTAuFGa/k24wDLtflBg1xC16qsKVLRWsrEkXZha5PldPMIBsbZpVKOGslaqWepTGdmuwzELYEW0gGhiNq1WbC5XYW5EVbH6TPUKEN+G/bAJvB12OMxCFiVVKJVb6AkakD0wDDvDVqh6a0+Wy2qFjRCk3FsoJbQc8AkNj11eijKzOCPpPbMddc1tLjh7IBuQBAEAQBAEAQBAEAjd4sa1HDu6fSGUAnmLMFv7LwDDhdmVKb02GIdwfrFqnMHuOKeabwCI2jWqLUqmrUxNKzHknprmoBObOo4+m8A3tt1KhFBgarUSpNRsN9MkgZSOfLxMA97KqPUoVFpVyzBiqvVQh6Y08moDxYC+sAbv4lzWrUmd3VMmXlQFqXN8xsALpfhAJ6AIAgCAIAgCAIB5Li4Fxc3sL6m3GwgFc2btWouEWobVGNR1zVKgRVGci7MeYAcBrAM9LeEmg9bkx/CqBHCvdctxd0a2o1B4QDPU2w1sQy0wy0WCA5wodrDNctooW8Aw4LbFSuldUVOVpKMpR86MXU5bMQOcGAaGyMQVq0lariEdtHp4hbrUNv/G3BTeASabXqu7cnQz0kqckzZ7PcaMwS1so9fNAMqbTdsS9BaYK08hZy9rBlJ+jbU3+MA0KG2WTDh8rVC2IakAz66uQLNbsEAzVNrVSmJQoqVqKBtHzKVYEhg1uIsdLdEA39h1nfD0nqWzMiEkG97qCGOgsSNSOYmAb0AQBAEAjqeyEFOvTzNau1R2OlwanELpwHNe8A+4rZKvh/wB3LMFyqtxbNZbW5rc3RAMu0MCtVAjEgKyPpa90NwNeaAaS7u0wSQz61lr82hUkhRp9G5PbAPWK2JmqtVWtVps4UEUyoBCiw4gwDJidlFshWvVV0UrnBBLg+cpFifTaAbWAwa0aa00vlUW14nnJPpJgGxAEAQBAEAQBAEAQDDjMKtVGpuLqwsR/fPeAR2E2EFdHerUq8lfkw5Fk0tfTibc5gHzEbBuXy1qqJVJL01IyknjYkXW/ogGXFbHVuT5N3pNSXIjIR9G1spB0I0gHlNhJyVSmzOxqnM9QkBywtYi2gtYWEAy7O2ZybtUao9SowCl3toq8FAGkAkIAgCAIAgCAIAgGhtTZgrFGDtTemWyulrgMLMLHSx0gGs276clTpK7qaT8or6Fs9ySSCLHiYBnwux0RKqFmcVizNnIJuwsdQIBiOwU/d/3cM9r58+hcvmz5jzHWAesPsRRypZ3qGuqq5YgfRBAK5QMvH+kA8YfYVmQvWq1FpG6I9rKQLAkgXYgQD6dhDOWFWoqM/KtSUgKX5zfjYkai8A3MPgQlWpVBN6uQEG1hkBAt2wCJ2lsQiilKlmb/AKhajG4DKC5ZiDpwvpzwDdw2xlUVczvUasMru1gcoBAAAFha5gG1s3CclTWnmZwgygta+UaAadAsIBswBAEAQBAEAQBAEAQBAEAQBAEAQBAEAQBAEAQBAEAQBAEAQBAEAQBAEAQBAEAQBAEAQBAEAQBAEAQBAEAQBAEAQBAEAQBAEAQBAEAQBAEAQBAEAQBAEAQBAEAQBAEAQBAEAQBAEAQBAEAQBAEAQBAEAQD/2Q=="/>
          <p:cNvSpPr>
            <a:spLocks noChangeAspect="1" noChangeArrowheads="1"/>
          </p:cNvSpPr>
          <p:nvPr/>
        </p:nvSpPr>
        <p:spPr bwMode="auto">
          <a:xfrm>
            <a:off x="1095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data:image/jpeg;base64,/9j/4AAQSkZJRgABAQAAAQABAAD/2wCEAAkGBxQTEBUUEBQUFRQXFBQVFxgYFxQUFxQVFBcXFxUZGRcYHCggGBolHBUYITEiJSorLi4uFx8zODMsNygtLiwBCgoKDg0OGxAQGywkHyQsLCwsNCwsLCwsLC4sLCwsLCwsLCwsLCwsLCwsLCwsLCwsLCwsLCwsLCwsLCwsLCwsLP/AABEIALQAtAMBEQACEQEDEQH/xAAbAAEAAgMBAQAAAAAAAAAAAAAABQYBBAcDAv/EAEIQAAECAwQFCQUFCAIDAAAAAAEAAgMEEQUhMVEGEkGBkSIyYXFyobHB0QcTIzNSQlNiovAUFVSCkrLC4RbxY3Pi/8QAGwEBAAIDAQEAAAAAAAAAAAAAAAMEAgUGAQf/xAA3EQACAQIDBAgFAwQDAQAAAAAAAQIDEQQhMQUSQVETMmFxkaGx0RQigcHwM1LhBhVCUxZDYiP/2gAMAwEAAhEDEQA/AO4oAgCAIAgCAIAgCA0Jq14TMXVOTbygIaa0kefltDek3nhggNKHa8Zrq65PQaEcEBJyukmyI2nS2/uKAmJWfhxOY8HowPAoDaQBAEAQBAEAQBAEAQBAEAQBAYqgNSatOFD5zxXIXngEBDzWkn3bN7j5D1QEPNTsSJ8xxIywHAICOmp+HD57wDlt4LGU4x1LNDB16/6cb+niQ83pOB8plel13ABQPELgjd4f+n23etK3d7+xpy+lrgaRYYcM2nVI3G4r2Nd8TCtseD/TbXfn56k3J29AiXB4acnck99ylVSLNXV2fXp5uN1zWZJfrZ3LMpG9LWtFZg8kZO5Q770BLyukjT8xhHSOUOGKAl5acZE5jgfHggPcFAZQBAEAQBAEAQGCUBrzM8yHz3AdG3ggIia0kGENlel13digIiatOLE5zjTIXDuQEbMTDGCr3NaOk47ljKSWrJaVCpWe7Ti2+wh5vSVguhNLzmeS0eZ7lFKuuBusPsGrPOq0uxZv2RDzdtRX3F2qMm3d+KryqykbqhsrDUc9275vMjgozYm9YlmmYmIcIYOPKOTBe48Lt4WUI70rFbF4hUKMqj4LLv4fnI9tOLOEKac5gAY8uoNgLDQjhQqerGzujSbMxLq0nGTzX3K8ojZmzJ2hFhfLe4DLEcCslNogrYalW68b+pOyml7h82HrDNpoeBu7wpY1uZq6ux4v9OVu/wBydk7agROa8A5O5J71KppmsrYGvSzlHLmsyR2rMqG/K2zFZdrawydf34oCYldI2G6I0tOYvHqgJaXmmPFWODuooD2QBAEB8xHhoJNwAqepAQkzpG0fLaXHM8kepQERM2zFfcXao/Dye/FARsWIGiriAMz51XjstTKEJTdoJt9iuRM3pFCbcyrz0XN4nyUUq8VobfD7DxFTOfyrtzfgQ03b8V+BDBk3HiVXlWk9DdUNi4alnL5n26eGhFudU1NSczeeJUWptopRW6lZGEPQgCA6L7MbL1Yb5h2LzqM7DTed5u/lVvDxt8xy23sUpSVBaLN970NfSqR982Kz7Qe5ze0CbvLepZx3lY1OCr9DWUuGj7mc0BVM64ygCAxRAbklacWF8t7gMsW8DgslOS0K9XC0qvWjn4MnJPS44RodfxMP+J9VLGtzNXV2Ov8Arl4onpO14MTmPFcjceBxUsZxehrKuCrUutEkASDUVBzFx4hZlUkZW3IrcTrD8XqEBMyNvMiODS0tcTQbRxQEuEB5zMPWY5ubXDiKIDnkxG1WOcRWjSaZ0GC8k7K5JRpupUjBcXYq81pJEdcwBg/qKqSxEnodXQ2FQhnUe95L8+pERopeavJcek1p6KBtvU3FKlClHdgrLsy9D4QzCAIAgCA9pOUdFiMhM5z3Bo6K7eoXncvYq7sYVasaUHUlpHM7lJSzYUNsNlzWN1R1BbFKysfO6tSVSbnLV5lUnfmv7TvFemBzvSeR91HJA5L6vHXXlDia71UqxtK51WzcR0tFJ6xy9iJUZfCAIAgCAxTMIL2N6StaNC5jzTI8ocCslOS0K1bB0avWWfMtWj1uOmHOa5jQWtrrAnaaUpsVinUcjRY/ARw8VKMm7u2ZbLBbWYZ0VPAFSmsLmEBlAc8noPzG9seIXkldMzpS3Jxlya9Tm7cB1LWn0h6mUPAgCAIAgCAvPsxsvWe+YcLmfDZ2je87hQbyrGHhndnPbfxO7CNBcc39jooVs5Yp0981/ad4oCD0kkPewDTnNOu3cLxvHgFHUjeJe2fiOhrK+jyf2KACqh1ZlAEAQBAEAQFp0Gh3xndhv9xPkrFBas0e2pfpx736I6FouysYnJhPEgKc0RawgMoCj2uykw/tV4oePQ5hHZqvc3JzhwJWtlk2fR6U9+nGXNL0PheEgQBAEAQGWsJIDRVxIAGZNwHFErhyUVvSdks39Dt9iWcJeXZCH2W3nNxvceNVsYR3YpHz3FV3Xquo+PpwN8LIrlIiTLYjnPYatLnUOd5XiaeaM6lOVOW7LU+ar0wOe2/Ie5juaOaeU3qOzcaqnUjuyOswFfpqKb1WT+hHLAuhAEAQBAEBdNC4dIDjnEJ4AD1VqivlZze15XrJcl65l/0SZyoh6GDxr4BSmqLIgCAp+kjKTB6Q0+XkgZzG2WUmIg/FXiAfNa+qrTZ32zp7+Fpvs9MjTWBcCAIAgCAtns4sv3syYpHJggEZa7q6vAVPDNT0I3dzS7bxPR0VTWsvRfydSVw48gtNbU9xKPLTy3/DZ1uBqdwBKirS3Ys2WysN0+JSeizf28znWh09RzoJw5zegjnDw4FYUZcC7tnD3tW4rJ+5alYNAQulch7yDrDnQ6uHZ+0PA7lFVjdXNlsvEdHV3XpL8XsUZVTpwgCAIAgCAv2i8OkqzpDjxJVun1TlNpS3sTLssvIvuijPhvOb/ABSFEnEAQFX0rbSKw5tpwP/ANIDmWkzKTB6WtPdTyVGurTO02JPewi7GyKURtggCAIDBKHp2fRKyf2aUYwjlnlv7TvQXblfpx3YnB7RxPxGIc1pou5e+pMhSFA5X7R7T97NCGObBFOt7qF3cAFSryvKx2Gw8N0eH33rJ3+i0KbDjmHED285rqjdn14LFOzuT1acailF6M6RKxxEY17cHAOG/Yryd1c4upTdObg9UepC9ML2zOcWxJe5jOZ9nFvZN49NypTjuux2GEr9NSU3rx7zTWJZCAIAgMFAdKsuHqwIQyht8FdjojjcTLerSl2v88i9aOMpAb0lx4lZEBKIAgK/pYzkwzkXDiAfJAcx0tb8VhzZ4H/ap4jrI6z+n5f/ABmuT9V/BCFQG/MIeBAEBYNB7K/aJtusKsh0iO3HkDe7+1S0Y70jWbWxPQYd21lkvv5ep1/arxxBpWvPiBAiRT9lpIGbvsjeaLGUrK5PhqDr1Y01xf4/ocOe8uJc41c4lzjm4mpPFa9u+Z9CSSVoqyNOJiVmUHqWnQyf50F2zls6vtDdjvKsUZcDQbXw+aqruf2ZaFOaQr+mMjrQxFGMPHsHHgQDxUNWN1c22ycQ4VOjej0717lMoqx0YQBAEA1a3DEmm8oLpZs6mG0FNgp3K+cNe+bLxZDKQIY/CDxv80BuIAgIfShlYFcnDzHmgOZaYMuhnpe3iAR4KtiFozo/6elnUh2L7r7laVU6cIAgBQHWNALK9zKB550akQ56tOQOBJ/mV2jC0czitsYrpsRurSOXuWZTGqOf+1C1Ply7T/5H+DBTidwVbES4HS7Aw/WrvuX39vEoJKqnSGpEF5Uhr3qeslMOhRGvbi01pnmN4uXsXZ3IqtJVYOD4nSYEYPYHNNQ4AjqN/mrqd1c42cHCTi+BmIwOBDhcRQ9W1e6nkW4veWqOb2hJmFFdDOw3dLcQeFFRlGzsdlh6yrU1OJrLwmCAIDasqHrR4Y/G3uNfJZQ1RBipbtGb7H6fydJJV0406DBZRoGQA4CiA+0AQEfbzKy7+gV4FAcy0sZWCDk8HiKeagxHVN3sGW7iWucX5WZUiqZ14QBASejVl/tMyyGebXWf2G3u44b1nTjvSsU8fifh6EqnHRd7O1gUw6ty2BwIQEZOaPS0V5fFgtc84uNammG1YOnF5tFulj8TSjuQm0jw/wCJyf8ADs7/AFXnRQ5En91xn+xlWm7BlhEcBBZc4jbn1r3o48jD+4Yl/wCbPH9xS/3LO/1To48jz4/E/vZuy8BrGhrAGtGAGAWSVtCvUqSqScpO7Z6L0wKzppI1a2KMW8l3UcDuPioK0eJutkV7SdJ8c13oqSrm/CAICV0Xh1mmdGs7g0+qkpdYobSlbDS7bLz/AIOhyrNaIwZuaO8K2cqX5AZQBAeE6zWhvGbXDuQHMdIGa0s/qB4EKKsrwZstky3cXDtuvIpSoncBAF4Dpfs0sr3cF0dw5UU0b0Q2nzNTuCuUIWVzktu4rfqqitI697LmrBogh5dBD0UQFNnT8R/ad4oLnlRAYQBAfExBD2OY7muBB6j+u5eWurGVObpyUo8Dmk3LmG9zHYtNOum3eqUlZ2OzpVFUgpx0Z5LwkCAn9C2VjuP0wz3kDyU1HrGp2xK1GK5v7HQrFZWPD7VeAqrJzhdQgMoAgMFAc1taF8OK38LxwWE1eLLOCnuYinL/ANL1KACtefQdAgNqy5F0eMyEzF7tWuQ+0dwqV7FXdiGvXjQpyqy4Lx7Pqdxl4LWMaxgo1rQ0dQFAtilZWPns5ynJylq8z7Xpicl0k0mjPmohgxnthh2q0NcQCGVaTdmQe5UalRuWR2uB2dShQiqkE5au65kZ+/pr+Ijf1uWPSS5lv4LDf64+H8A29M/xEb+tyb8uY+Bw3+teBoxbZmNY/Gfjn/pZ78uZQeDoX6iPP97R/vX8U35czz4PD/sXgZ/e0f72J/Um/LmPhKC/wXgW/Re0DFg8o1ew6rsyDe0+W5WaUt5ZnP7Swyo1bx0ensS6kNeVXTOR5sZvYd/ifLgq9aPE3ux8RrSfevuirKA3gQFp0Hh/Od/62/3E+SsUVqaPbUupHvL/AKMsrMA5NcfJTmiLegCAIAUBQ7Wh/FijNzu//tHmrHsXZ37jmAFLsruC1j1PpV75mUPC/ezCy+fMOy92zp2vd4DirVCHE5rb2J6tBd7+y+/gdBVk5ohdLbS/Z5SI8GjyNRnafUA7hU7lHVluxL2zcN0+IjB6avuRxoDL9UVA7wIAUBqRMSpDXvU+UPAgJbRid93MAHmv5B668k8T3qSnKzKG0qHS0G+Mc/cvqtnKnjPSwiw3Mdg4EdWR3G9eSV1Yko1XSmprgc1jQi1zmuuc0lp6xcqTVnY7OM1OKktD4XhkXTQuHSXcfqiHuACtUV8pze15XrpckvUvmibOW85NA4k+ilNUWdAEAQBAU232UmHdOqe4IDl07D1Yrxk93iVrpas+h4We/QhLml6HnBgue5rGCr3ENaM3E0CxSuyWc4wi5S0Wp3GypFsCDDhMwY0N6yMTvNeK2MVupI+e4iu69R1JcczaWRCcz9ptpa8dkFp5MIazhm9/o0fmKqYiV3unWbBw+5RlVesnZdy936FNVc3wQAoDUiYlSGvep8oeBAEB0axp33sFr9tKHtNuKuwlvK5x+LodDWcPqjdWRWKfpnI6r2xRg7kntAXcRXgq1aOdzodkV7wdJ8M13cfOxXFCbgv+jDKSsPpDjxNVbpdU5TaMt7Ey8C86Js5Dzm4DgK/5KQok+gCAIDCAq2lLKRWnNngSgOX2/D1Zh9dpBHTUDDgqFZfOzutlT38JG3DJ+JixbSMvGbGDGvcAaBxIAJurdtoe9eRluu5PisOsRTdNtq+tvQsh9o0f7qF+f1UvxMuRqv8Aj9H98vI+T7RJj7uD+f1XnxEj3/j9DjKXkVSbmHRYj4jzVz3Fx6z+qKFu7ubqlTjTgoR0R4rwzCAFAakTEqQ171PlDwIAgJOx7afLhwa0ODqEgkihF11Mx4LOFRx0KWLwMMS027WJL/mD/umf1O9FJ075FP8As0P3vwRr2hpIYsMsdBaAcDrk0IwOC8lV3lZolobMVCanGby7P5INrSSA0Ek3AC8lQ65I2cmkrvQ6TZkLUgw2nEMaD0Gl6ux0ONxM9+tKS4tl30ZbSADm5x8vJZEJLIAgCAICH0hs50UNLKVaHVGBINMOCAqM3KB1WxW7iLx0jJeOKlqS0a1SjLepuzK1aOjTgSYJ1h9J5w6jtCrTw9uqdJg9uxl8ldWfPh/HmQLmkGhBBGw3Ks1bU6CMlJb0XddmhhD0IAgCAFAakTEqQ171PlDwIAgCAICasvRyJFvf8NuZHKI6G+qkjSbNbidp0qWUfmfZ7lts6y4cEfDbf9Rvcd6sxgkaCviqtbrvLloiXkbPiRTyBdmcOKyK5cLPlfdw2srWm3Cu3BAbKAIAgCAxRAa85IsiijxXI4Eb0BWrQsF7L2ctv5hu2oCAnpBkUUiCtLq4OG9YygpalrDYythnem/pwKzaFgRId7OW3oFHDrHoqk6Eo6HT4TbVGt8s/lfbp4+/iRAUJuQgCAFAakTEqQ171PlDwIAgJGzLFix72jVb9TsNwxKzjTciniMdSoZPN8l+ZFusuwYUG/nP+pwv3DYFZjTUTn8Tj6tfJuy5Im5WWfENGNJz2AdZWZSLFZ+j7G3xDrnL7I9UBNBoFwwQGUAQBAEAQBAEBgoDQtCyocW8ijsxjvzQFan7LiQryKt+oYb8kBAWjZEOLeRqu+oXHeNqjnSUjYYTadfDZJ3XJ/bkVi0bIiQb3cpv1DDeNiqTpOJ1WD2nQxWUXZ8n+fnI0FGbAFAakTEqQ171PlDw2rPs6JGdSG2uZwa3rKyjBy0IK+Ip0Feo/pxLZZWjMOHQxfiO6RRg6ht3qxGkkaDE7UqVcofKvMsMCC551WNJOQH6oFKawn5DR0YxjX8Iw3lAT0KGGijQAMhcgPtAEAQBAEAQBAEAQBAEBgoCHtCwWPvh8h35Tu2ICtzcm+GaPaRkcQR1oCBtCwGPvZyHdAq09Y9FDOgnmjcYTbNajaNT5l5+PuVmekIkI/EFBsOIO9VJQcdTqMNjKOJV6b+nFfQj4Mu6I8thtLnZDzy3rNRb0K1WpCn803ZFosvRQDlRyHH6BWm87VPGjzNFidrN5Ucu16/QssCDQBkMdTWjwAU6yyNPKTk7snZDR1xvimgyGJ6zsQxLDLSzYY1WNAHRtQHsgCAIAgCAIAgCAIAgCAIAgCAID4iQg4UcAQdhQEBaGju2Cf5T5H1QFfmIBFWxG9bSMQmuTPYycXvRdmeMtLNYKQ2Bt+A2nzXiSWhlUqzqO83fvJuQsB774nIb0847ti9MCySciyGKMFOnEnegNlAEAQBAEAQBAEAQBAEAQBAEAQBAEAQBAeE3KMiCj2g+I6igPCQsyHDvaL8zef8ASA3kAQBAEAQBAEAQBAEAQH//2Q=="/>
          <p:cNvSpPr>
            <a:spLocks noChangeAspect="1" noChangeArrowheads="1"/>
          </p:cNvSpPr>
          <p:nvPr/>
        </p:nvSpPr>
        <p:spPr bwMode="auto">
          <a:xfrm>
            <a:off x="2619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828800" y="6336268"/>
            <a:ext cx="54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http</a:t>
            </a:r>
            <a:r>
              <a:rPr lang="en-US" b="1" dirty="0">
                <a:solidFill>
                  <a:schemeClr val="tx2"/>
                </a:solidFill>
              </a:rPr>
              <a:t>://</a:t>
            </a:r>
            <a:r>
              <a:rPr lang="en-US" b="1" dirty="0" err="1">
                <a:solidFill>
                  <a:schemeClr val="tx2"/>
                </a:solidFill>
              </a:rPr>
              <a:t>www.reactivemanifesto.org</a:t>
            </a:r>
            <a:r>
              <a:rPr lang="en-US" b="1" dirty="0">
                <a:solidFill>
                  <a:schemeClr val="tx2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856601"/>
            <a:ext cx="7162800" cy="3581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19400" y="1780401"/>
            <a:ext cx="3099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2E53DF"/>
                </a:solidFill>
              </a:rPr>
              <a:t>t</a:t>
            </a:r>
            <a:r>
              <a:rPr lang="en-US" dirty="0" smtClean="0">
                <a:solidFill>
                  <a:srgbClr val="2E53DF"/>
                </a:solidFill>
              </a:rPr>
              <a:t>he system responds timely</a:t>
            </a:r>
            <a:br>
              <a:rPr lang="en-US" dirty="0" smtClean="0">
                <a:solidFill>
                  <a:srgbClr val="2E53DF"/>
                </a:solidFill>
              </a:rPr>
            </a:br>
            <a:r>
              <a:rPr lang="en-US" dirty="0" smtClean="0">
                <a:solidFill>
                  <a:srgbClr val="2E53DF"/>
                </a:solidFill>
              </a:rPr>
              <a:t>with consistent responsiveness</a:t>
            </a:r>
            <a:endParaRPr lang="en-US" dirty="0">
              <a:solidFill>
                <a:srgbClr val="2E53D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27917" y="4916269"/>
            <a:ext cx="3320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2E53DF"/>
                </a:solidFill>
              </a:rPr>
              <a:t>c</a:t>
            </a:r>
            <a:r>
              <a:rPr lang="en-US" dirty="0" smtClean="0">
                <a:solidFill>
                  <a:srgbClr val="2E53DF"/>
                </a:solidFill>
              </a:rPr>
              <a:t>omponent boundaries traversed</a:t>
            </a:r>
            <a:br>
              <a:rPr lang="en-US" dirty="0" smtClean="0">
                <a:solidFill>
                  <a:srgbClr val="2E53DF"/>
                </a:solidFill>
              </a:rPr>
            </a:br>
            <a:r>
              <a:rPr lang="en-US" dirty="0" smtClean="0">
                <a:solidFill>
                  <a:srgbClr val="2E53DF"/>
                </a:solidFill>
              </a:rPr>
              <a:t>using asynchronous messages</a:t>
            </a:r>
            <a:endParaRPr lang="en-US" dirty="0">
              <a:solidFill>
                <a:srgbClr val="2E53D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76200" y="2581870"/>
            <a:ext cx="2733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2E53DF"/>
                </a:solidFill>
              </a:rPr>
              <a:t>r</a:t>
            </a:r>
            <a:r>
              <a:rPr lang="en-US" dirty="0" smtClean="0">
                <a:solidFill>
                  <a:srgbClr val="2E53DF"/>
                </a:solidFill>
              </a:rPr>
              <a:t>esponsiveness maintained</a:t>
            </a:r>
            <a:br>
              <a:rPr lang="en-US" dirty="0" smtClean="0">
                <a:solidFill>
                  <a:srgbClr val="2E53DF"/>
                </a:solidFill>
              </a:rPr>
            </a:br>
            <a:r>
              <a:rPr lang="en-US" dirty="0" smtClean="0">
                <a:solidFill>
                  <a:srgbClr val="2E53DF"/>
                </a:solidFill>
              </a:rPr>
              <a:t>under varied workloads</a:t>
            </a:r>
            <a:endParaRPr lang="en-US" dirty="0">
              <a:solidFill>
                <a:srgbClr val="2E53D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70497" y="2618601"/>
            <a:ext cx="2733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2E53DF"/>
                </a:solidFill>
              </a:rPr>
              <a:t>r</a:t>
            </a:r>
            <a:r>
              <a:rPr lang="en-US" dirty="0" smtClean="0">
                <a:solidFill>
                  <a:srgbClr val="2E53DF"/>
                </a:solidFill>
              </a:rPr>
              <a:t>esponsiveness maintained</a:t>
            </a:r>
            <a:br>
              <a:rPr lang="en-US" dirty="0" smtClean="0">
                <a:solidFill>
                  <a:srgbClr val="2E53DF"/>
                </a:solidFill>
              </a:rPr>
            </a:br>
            <a:r>
              <a:rPr lang="en-US" dirty="0" smtClean="0">
                <a:solidFill>
                  <a:srgbClr val="2E53DF"/>
                </a:solidFill>
              </a:rPr>
              <a:t>in the face of failure</a:t>
            </a:r>
            <a:endParaRPr lang="en-US" dirty="0">
              <a:solidFill>
                <a:srgbClr val="2E53DF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429000" y="4295001"/>
            <a:ext cx="2133600" cy="6096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Message Driven</a:t>
            </a:r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3364559" y="2390001"/>
            <a:ext cx="2233318" cy="6096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Responsive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914400" y="3339675"/>
            <a:ext cx="2268595" cy="6096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Elastic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820364" y="3327917"/>
            <a:ext cx="2233318" cy="6096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Resilient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19E11B-0FAD-49FB-BD5A-6DFA15527CFB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15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43800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44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143000"/>
          </a:xfrm>
        </p:spPr>
        <p:txBody>
          <a:bodyPr/>
          <a:lstStyle/>
          <a:p>
            <a:r>
              <a:rPr lang="en-US" altLang="en-US" b="1" dirty="0" smtClean="0"/>
              <a:t>Step 1 was to define an overall reference architecture that we could use to ground and educate the organization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44492"/>
            <a:ext cx="8915400" cy="5597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fld id="{0819E11B-0FAD-49FB-BD5A-6DFA15527CFB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40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391400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19E11B-0FAD-49FB-BD5A-6DFA15527CF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1"/>
            <a:ext cx="4292390" cy="3290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495800" y="1600200"/>
            <a:ext cx="4572000" cy="32624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E53DF"/>
                </a:solidFill>
              </a:rPr>
              <a:t>object</a:t>
            </a:r>
            <a:r>
              <a:rPr lang="en-US" dirty="0"/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Part2</a:t>
            </a:r>
            <a:r>
              <a:rPr lang="en-US" dirty="0" smtClean="0"/>
              <a:t>{</a:t>
            </a:r>
            <a:endParaRPr lang="en-US" dirty="0"/>
          </a:p>
          <a:p>
            <a:r>
              <a:rPr lang="en-US" dirty="0"/>
              <a:t>    </a:t>
            </a:r>
            <a:r>
              <a:rPr lang="en-US" b="1" dirty="0">
                <a:solidFill>
                  <a:srgbClr val="2E53DF"/>
                </a:solidFill>
              </a:rPr>
              <a:t>def</a:t>
            </a:r>
            <a:r>
              <a:rPr lang="en-US" dirty="0">
                <a:solidFill>
                  <a:srgbClr val="2E53DF"/>
                </a:solidFill>
              </a:rPr>
              <a:t> </a:t>
            </a:r>
            <a:r>
              <a:rPr lang="en-US" dirty="0" smtClean="0"/>
              <a:t>main(args : </a:t>
            </a:r>
            <a:r>
              <a:rPr lang="en-US" b="1" dirty="0"/>
              <a:t>Array</a:t>
            </a:r>
            <a:r>
              <a:rPr lang="en-US" dirty="0"/>
              <a:t>[</a:t>
            </a:r>
            <a:r>
              <a:rPr lang="en-US" b="1" dirty="0"/>
              <a:t>String</a:t>
            </a:r>
            <a:r>
              <a:rPr lang="en-US" dirty="0"/>
              <a:t>]) {</a:t>
            </a:r>
          </a:p>
          <a:p>
            <a:r>
              <a:rPr lang="en-US" dirty="0"/>
              <a:t>     </a:t>
            </a:r>
            <a:r>
              <a:rPr lang="en-US" dirty="0" smtClean="0"/>
              <a:t>   println("""</a:t>
            </a:r>
          </a:p>
          <a:p>
            <a:r>
              <a:rPr lang="en-US" dirty="0"/>
              <a:t>	</a:t>
            </a:r>
            <a:r>
              <a:rPr lang="en-US" dirty="0" smtClean="0"/>
              <a:t>    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| Somewhat technical content</a:t>
            </a:r>
          </a:p>
          <a:p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	 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   | on what we are doing and </a:t>
            </a:r>
          </a:p>
          <a:p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	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    | what we are exploring for</a:t>
            </a:r>
          </a:p>
          <a:p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	 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   | the future.</a:t>
            </a:r>
          </a:p>
          <a:p>
            <a:r>
              <a:rPr lang="en-US" dirty="0"/>
              <a:t>	</a:t>
            </a:r>
            <a:r>
              <a:rPr lang="en-US" dirty="0" smtClean="0"/>
              <a:t>""")</a:t>
            </a:r>
            <a:endParaRPr lang="en-US" dirty="0"/>
          </a:p>
          <a:p>
            <a:r>
              <a:rPr lang="en-US" dirty="0"/>
              <a:t>    </a:t>
            </a:r>
            <a:r>
              <a:rPr lang="en-US" dirty="0" smtClean="0"/>
              <a:t>}</a:t>
            </a:r>
            <a:endParaRPr lang="en-US" dirty="0"/>
          </a:p>
          <a:p>
            <a:r>
              <a:rPr lang="en-US" dirty="0"/>
              <a:t>  }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152400" y="381000"/>
            <a:ext cx="9372600" cy="1143000"/>
          </a:xfrm>
        </p:spPr>
        <p:txBody>
          <a:bodyPr/>
          <a:lstStyle/>
          <a:p>
            <a:pPr algn="ctr"/>
            <a:r>
              <a:rPr lang="en-US" altLang="en-US" sz="4000" b="1" dirty="0" smtClean="0"/>
              <a:t>Talk Outline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2400" y="1600200"/>
            <a:ext cx="18767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Part 1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0" y="5105400"/>
            <a:ext cx="26949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 smtClean="0"/>
              <a:t>Where we were,</a:t>
            </a:r>
          </a:p>
          <a:p>
            <a:pPr algn="ctr"/>
            <a:r>
              <a:rPr lang="en-US" sz="2400" i="1" dirty="0" smtClean="0"/>
              <a:t>Where we are,</a:t>
            </a:r>
          </a:p>
          <a:p>
            <a:pPr algn="ctr"/>
            <a:r>
              <a:rPr lang="en-US" sz="2400" i="1" dirty="0" smtClean="0"/>
              <a:t>Where we are going</a:t>
            </a:r>
            <a:endParaRPr lang="en-US" sz="24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5273441" y="5105400"/>
            <a:ext cx="32174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 smtClean="0"/>
              <a:t>A “somewhat technical”</a:t>
            </a:r>
            <a:br>
              <a:rPr lang="en-US" sz="2400" i="1" dirty="0" smtClean="0"/>
            </a:br>
            <a:r>
              <a:rPr lang="en-US" sz="2400" i="1" dirty="0" smtClean="0"/>
              <a:t>overview on how we are</a:t>
            </a:r>
            <a:br>
              <a:rPr lang="en-US" sz="2400" i="1" dirty="0" smtClean="0"/>
            </a:br>
            <a:r>
              <a:rPr lang="en-US" sz="2400" i="1" dirty="0" smtClean="0"/>
              <a:t>getting there…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3081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43800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44" name="Title 1"/>
          <p:cNvSpPr>
            <a:spLocks noGrp="1"/>
          </p:cNvSpPr>
          <p:nvPr>
            <p:ph type="title"/>
          </p:nvPr>
        </p:nvSpPr>
        <p:spPr>
          <a:xfrm>
            <a:off x="-152400" y="152400"/>
            <a:ext cx="9448800" cy="1143000"/>
          </a:xfrm>
        </p:spPr>
        <p:txBody>
          <a:bodyPr/>
          <a:lstStyle/>
          <a:p>
            <a:pPr algn="ctr"/>
            <a:r>
              <a:rPr lang="en-US" altLang="en-US" sz="3000" b="1" dirty="0" smtClean="0"/>
              <a:t>This architecture promotes 5 key areas of focus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44492"/>
            <a:ext cx="8915400" cy="5597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6477000" y="2819400"/>
            <a:ext cx="838200" cy="1371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562600" y="2057400"/>
            <a:ext cx="762000" cy="2057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572000" y="2133600"/>
            <a:ext cx="838200" cy="2286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657600" y="2971800"/>
            <a:ext cx="838200" cy="1371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fld id="{0819E11B-0FAD-49FB-BD5A-6DFA15527CFB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324600" y="2133600"/>
            <a:ext cx="1219200" cy="685800"/>
          </a:xfrm>
          <a:prstGeom prst="rect">
            <a:avLst/>
          </a:prstGeom>
          <a:solidFill>
            <a:srgbClr val="FF2D24"/>
          </a:solidFill>
          <a:ln>
            <a:solidFill>
              <a:srgbClr val="FF2D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1</a:t>
            </a:r>
          </a:p>
          <a:p>
            <a:pPr algn="ctr"/>
            <a:r>
              <a:rPr lang="en-US" sz="2000" b="1" dirty="0" smtClean="0"/>
              <a:t>Create</a:t>
            </a:r>
            <a:endParaRPr lang="en-US" sz="2000" b="1" dirty="0"/>
          </a:p>
        </p:txBody>
      </p:sp>
      <p:sp>
        <p:nvSpPr>
          <p:cNvPr id="17" name="Rectangle 16"/>
          <p:cNvSpPr/>
          <p:nvPr/>
        </p:nvSpPr>
        <p:spPr>
          <a:xfrm>
            <a:off x="5334000" y="4114800"/>
            <a:ext cx="1219200" cy="685800"/>
          </a:xfrm>
          <a:prstGeom prst="rect">
            <a:avLst/>
          </a:prstGeom>
          <a:solidFill>
            <a:srgbClr val="FF2D24"/>
          </a:solidFill>
          <a:ln>
            <a:solidFill>
              <a:srgbClr val="FF2D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2</a:t>
            </a:r>
          </a:p>
          <a:p>
            <a:pPr algn="ctr"/>
            <a:r>
              <a:rPr lang="en-US" sz="2000" b="1" dirty="0" smtClean="0"/>
              <a:t>Compose</a:t>
            </a:r>
            <a:endParaRPr lang="en-US" sz="2000" b="1" dirty="0"/>
          </a:p>
        </p:txBody>
      </p:sp>
      <p:sp>
        <p:nvSpPr>
          <p:cNvPr id="18" name="Rectangle 17"/>
          <p:cNvSpPr/>
          <p:nvPr/>
        </p:nvSpPr>
        <p:spPr>
          <a:xfrm>
            <a:off x="4343400" y="1447800"/>
            <a:ext cx="1219200" cy="685800"/>
          </a:xfrm>
          <a:prstGeom prst="rect">
            <a:avLst/>
          </a:prstGeom>
          <a:solidFill>
            <a:srgbClr val="FF2D24"/>
          </a:solidFill>
          <a:ln>
            <a:solidFill>
              <a:srgbClr val="FF2D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3</a:t>
            </a:r>
          </a:p>
          <a:p>
            <a:pPr algn="ctr"/>
            <a:r>
              <a:rPr lang="en-US" sz="2000" b="1" dirty="0" smtClean="0"/>
              <a:t>Enrich</a:t>
            </a:r>
            <a:endParaRPr lang="en-US" sz="2000" b="1" dirty="0"/>
          </a:p>
        </p:txBody>
      </p:sp>
      <p:sp>
        <p:nvSpPr>
          <p:cNvPr id="19" name="Rectangle 18"/>
          <p:cNvSpPr/>
          <p:nvPr/>
        </p:nvSpPr>
        <p:spPr>
          <a:xfrm>
            <a:off x="3733800" y="4343400"/>
            <a:ext cx="1066800" cy="1219200"/>
          </a:xfrm>
          <a:prstGeom prst="rect">
            <a:avLst/>
          </a:prstGeom>
          <a:solidFill>
            <a:srgbClr val="FF2D24"/>
          </a:solidFill>
          <a:ln>
            <a:solidFill>
              <a:srgbClr val="FF2D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4</a:t>
            </a:r>
          </a:p>
          <a:p>
            <a:pPr algn="ctr"/>
            <a:r>
              <a:rPr lang="en-US" sz="2000" b="1" dirty="0" smtClean="0"/>
              <a:t>Manage &amp; </a:t>
            </a:r>
            <a:br>
              <a:rPr lang="en-US" sz="2000" b="1" dirty="0" smtClean="0"/>
            </a:br>
            <a:r>
              <a:rPr lang="en-US" sz="2000" b="1" dirty="0" smtClean="0"/>
              <a:t>Secure</a:t>
            </a:r>
            <a:endParaRPr lang="en-US" sz="2000" b="1" dirty="0"/>
          </a:p>
        </p:txBody>
      </p:sp>
      <p:sp>
        <p:nvSpPr>
          <p:cNvPr id="3" name="Rounded Rectangle 2"/>
          <p:cNvSpPr/>
          <p:nvPr/>
        </p:nvSpPr>
        <p:spPr>
          <a:xfrm>
            <a:off x="838200" y="1295400"/>
            <a:ext cx="2895600" cy="50292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600200" y="5867400"/>
            <a:ext cx="1295400" cy="914400"/>
          </a:xfrm>
          <a:prstGeom prst="rect">
            <a:avLst/>
          </a:prstGeom>
          <a:solidFill>
            <a:srgbClr val="FF2D24"/>
          </a:solidFill>
          <a:ln>
            <a:solidFill>
              <a:srgbClr val="FF2D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5</a:t>
            </a:r>
            <a:br>
              <a:rPr lang="en-US" sz="2000" b="1" dirty="0" smtClean="0"/>
            </a:br>
            <a:r>
              <a:rPr lang="en-US" sz="2000" b="1" dirty="0" smtClean="0"/>
              <a:t>Consume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05615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43800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44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143000"/>
          </a:xfrm>
        </p:spPr>
        <p:txBody>
          <a:bodyPr/>
          <a:lstStyle/>
          <a:p>
            <a:r>
              <a:rPr lang="en-US" altLang="en-US" b="1" dirty="0" smtClean="0"/>
              <a:t>To get started we needed to clearly define how we wanted our new REST services to be designed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05" t="3804" r="16560" b="28129"/>
          <a:stretch/>
        </p:blipFill>
        <p:spPr bwMode="auto">
          <a:xfrm>
            <a:off x="1981200" y="1295400"/>
            <a:ext cx="4953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fld id="{0819E11B-0FAD-49FB-BD5A-6DFA15527CFB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448300" y="3273860"/>
            <a:ext cx="1181100" cy="18315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410200" y="2588060"/>
            <a:ext cx="1219200" cy="685800"/>
          </a:xfrm>
          <a:prstGeom prst="rect">
            <a:avLst/>
          </a:prstGeom>
          <a:solidFill>
            <a:srgbClr val="FF2D24"/>
          </a:solidFill>
          <a:ln>
            <a:solidFill>
              <a:srgbClr val="FF2D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1</a:t>
            </a:r>
          </a:p>
          <a:p>
            <a:pPr algn="ctr"/>
            <a:r>
              <a:rPr lang="en-US" sz="2000" b="1" dirty="0" smtClean="0"/>
              <a:t>Create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1924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7524307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2" descr="data:image/jpeg;base64,/9j/4AAQSkZJRgABAQAAAQABAAD/2wCEAAkGBxQTEhUTExQVFhUUGBQVGBUVFBoWFhUWFhUbFhgVFRQYKCggGBolGxgUIjEhJSorLi8uGB8zODMsNygtLiwBCgoKDg0OGxAQGywkHyQxLCwsLC03LS0vLC8sLDQwLCwsLTQsNzQsLCwsLCwsLCwsLCwsLCwsLCwsLCwsLCwsLP/AABEIAI4BYwMBEQACEQEDEQH/xAAbAAEAAgMBAQAAAAAAAAAAAAAABQYDBAcCAf/EAEUQAAIBAgMDBgoHBgUFAAAAAAECAAMRBBIhBQYxE0FRU5GSFRYiUmFxgbLB0TIzYnOToaIHFCM0sfBCY3LS4SQ1Q4PC/8QAGgEBAAMBAQEAAAAAAAAAAAAAAAQFBgMBAv/EADkRAAIBAgEJBAoCAgIDAAAAAAABAgMEEQUSFCExUVKRsRVhcaETIjIzNEFygcHRI+FC8ILxNWKi/9oADAMBAAIRAxEAPwDrM9PBAEAQBAEAQBAEAQBAEAQBAEAQBAEAQBAEAQBAEAQBAEAQBAEAQBAEAQBAEAQBAEAQBAEAQBAEAQBAEAQBAEAQBAEAQBAEAQBAEAQBAEAQBAEAQBAEAQBAEAQBAEAQBAEAQBAEAQBAEAQBAEAQBAEAQBAEAQBAEAQBAEAQBAEAQBAEAQBAEAQBAEAQBAEAQBAEAQBAEAQBAEAQBAEAQBAEAQBAEAQBAEAQDQ2+7DDVSpIIQkEGxFtdDONw2qUmtxKslGVxBSWKbOceFq/XVfxGlL6apxM12iUOCPJDwtX66r+I0emqcTGiUOCPJDwtX66r+I0emqcTGiUOCPJDwtX66r+I0emqcTGiUOCPJHobTxHW1e+089PU4nzGiW/BHkh4SxHW1u+0aRPifM80S34I8kPCWI62t32jSJ8T5jRLfgjyQO08R1tXvtGkVOJ8xolvwR5IntysZVqV2D1HYBCbMxIvmA4H2ybZTnKo8W3qKvK9GlTorMik2/ku5l2loZwQBAEAQBAEAQBAEAQBAEAQBAEAQBAEAQBAEAQDW2m5WjVYGxFOoQeghSQZxrycaUmtqT6He2ipVoRextdSi+Gq/Wv2yh0uvxM1egW3Ah4ar9a/bGl1+JjQLbgQ8NV+tftjS6/ExoFtwIeGq/Wv2xpdfiY0C24EeX23iLH+K/A9E9V3Wx9pjQLbgRad29vriFytYVVGo5mHnL8RLi2uVVWD9rqUGUMnyt3nR1xfl3MnJLKwQBAEAQDV2rTzUaq9NOoO1TOdVZ1OS7md7aWbWhLc11OTiZ43J6VCeAJ9QvPcGzxtLafeSbzT2GM17jzOjvHJN5p7DGa9wzo7zcoUmyjyT2GcpReOw+XKO8yck3mnsM+c17jzOjvHJN5p7DGa9wzo7zDW+iYjtPtE/wDs+Ty6rdCoO0k/CW+T160n4FJlyXqQXey7S0M4IAgCAIAgCAIBXN5ds1KVRUpkDybm4B4nTj6pWXt1OlNRhuLrJtjSrU3OovngiI8ZcR5y9xZD7Qr71yLLsq23Pmx4y4jzl7ix2hX3rkOyrbc+bHjLiPOXuLHaFfeuQ7Kttz5seMuI85e4sdoV965Dsq23Pmx4y4jzl7ix2hX3rkOyrbc+bHjLiPOXuLHaFfeuQ7Kttz5seMuI85e4sdoV965Dsq23Pmyybt4ypVpl6hB8ogWAGgA6PTeWdlVnVg5T3lJlKhSo1VCmvlrJaTCuEAQBAEAQDU2v9RW+7qe4Zwufcz8H0JFp8RT+qPU5xM0bUQBAEA81eB9Rnq2hGpRqlWDKSGU3BHEGd02nij2UVJOMlimdD3b2+MQuVrCqBqOZh5y/ES5trlVVg9vUymUMnu3edHXF+XcycksrBAEAQDy63BHSCO2eNYo9TweJx+1tJmzf44l3/ZzU8msvpRu0EfCWeT3qkvAz2XI+tB+JcryxKEQDdofREAyQDHiHyozdAJ7BeeSeCbPqCxkkcUrnyeyZeG03a2lq/Z8nkVW6WUdgv8Zc5PXqyZnsuS9eC7mW2WJRCAIAgCAIAgCAUvb+BrVK7stNyugBA0IA5vbeUd3Rq1Kzai8DT5PuKFK3jGU0ntZH+B6/VP3ZG0Wtwsmabb8a5jwPX6p+7Gi1uFjTbfjXMeB6/VP3Y0Wtwsabb8a5jwPX6p+7Gi1uFjTbfjXMeB6/VP3Y0Wtwsabb8a5mDE4KpTsXRlvwuLXnxOlOHtLA6069KrqhJPwME5nU6Du9RyYemOkZu8S3xE0dnDNoxX35mPyhUz7mb+3LUSMkkIQBAEAQBANTa/1Fb7up7hnC59zPwfQkWnxFP6o9TnEzRtRAEAQDzU4H1GeraDSynonbE+z3SdlYMpIZTcEcQYUsHimfMoxknGWtM6Hu3t0YhcraVVFyOZhwzD8rj0y5tblVVmvaZPKFg7d50fZfl3E3JhWiAIAEA5Jj0y1ai9DuOxjM7UWE2u9m7oSzqUX3LoWb9nT/AMWqvSinsa3/ANSbk9+tJdxU5cj/ABwfe+n9E9vqzDCsysylWQ3UkGxNuI9clXrapNruK3JSi7lKSxxT2nPfCFXran4jfOVHpJ8T5s1HoKXAuSNyhtCrlH8Wp+I3znKVWePtPmz5dClwrkjJ4Qq9bU/Eb5z59LU4nzZ56Clwrkj42OqnQ1ahB0saja/nHpZ8T5sKjTX+K5I0cVw9sQ2nZF03DS2HY+dUb8gBLuwWFNvvMzlqWNdLcl+SyScU4gAQDm1HeLEmsq8scpqBbZV4Z7W4dEA6SYAgCAfCbazw9Sx1Gn4XodbT7wnHSqPGuZJ0K44HyHheh1tPvCNKo8a5jQrjgfIeF6HW0+8I0qjxrmNCuOB8h4XodbT7wjSqPGuY0K44HyHheh1tPvCNKo8a5jQrjgfIeF6HW0+8I0qjxrmNCuOB8isb245ajoEYMFUm4Nxcnh2AdsqsoVo1JRUXikXmSbedKEnNYNv593/ZBolyAOJIHabSAli8C2lLNTb+R06mmUBRzADsFpqorBYGFlLOk5P5nqenyIBTt9dr1qNVFpVCoKXIAU3OYi+oMAmd08W9XDK9RszEuCSAODEDhAJiAIBqbX+orfd1PcM4XPuZ+D6Ei0+Ip/VHqc4maNqIAgCAIAgCATu5v8wfu295ZPyb7/7Pqipyz8OvqXRl1l6ZgQBAEA5bvClsTWH2ye3X4yguFhVl4m1sZY20H3EpuC9sUR51Nx2FT8J2sX/Lh3ETLMcbfHc1+S/YvCpVQpUXMptcG+tjccPTLaUFNYS2GZp1Z05Z8HgyO8WcJ1K95/nOOi0eEl9pXXG/L9G7Q3YwmUfwR3m+c80OhwjtK64+n6MnivhepHeb5zzQ6HCO0rnj6fojN5NhYalhqjpSAYAWN20JYDnPpnC6tqMKTko6yVY3txVrxhKWr7bjnOLPD2yogaVF+3MS2ET0lz+sj4S+slhRX36mTytLG6l9uhNyWVpobZ2ouHp8o4ZhmC2W17m/TbogEIN+6PV1exP90Ao9OsBVD62Dh7c9g17euAXjx6o9XV7E/wB0Andj7SXEUxUUMASRZrX09V4BuwDR25WyYeofskD1t5Pxke6nm0ZPuJdjDPuILv6aznczZshAEAQBAEAQCQ2BRz4imOhs3dGb4SRaRzq0V/uoh388y2m+7DnqOhTSGOEAqzb80QbcnV09C/OAVjejbCYmororKFXL5Vr3uTzE9MAlN3d6aWHoLSZKhILG65basTzkQCf2PvPTxFTk0SoDYtdsttPUT0wCdgGptf6it93U9wzhc+5n4PoSLT4in9UepziZo2ogFuqbtURgv3i75+SD2zDLci/C3CWTs6at/Sa8cMSljlCq7r0OrDHArGBwrVai00+k5sP6kn0AXPslfTg5yUVtZbVasaUHOWxF2G6+DoKP3ipcnnapyYJ+yAQf6y20K3px/lfngUPaN3Wk/Qx5LHmeMRulh6yZsNUseaz8ohPQTqR2+yeSsaNSONJ+eKPYZUr0p5tePlgykVqRRirCzKSpHQQbGVMk4tp/Iv4yUoqS2Mmtzf5g/dt7yydk33/2fVFXln4dfUujLrL0zAgCAIBzbfBLYup6ch/SB8JR3iwrM2GSpY2sfv1NLZGKqU6qtRF6nlADKWvcEHyRx0vOVKc4SThtJN1Sp1KTjVeEeRYW3g2gASaNgNSTQewHTxkvSbrh8mVSsMnt4Kf/ANI1PHTFf5XcPznPTq3dy/s79jW3/tz/AKN2hvpiso+r7h+c5vKFdP5cv7POyLbv5/0WPdDblbEvUFTJZFUjKttST6T0SZZXNStJqeGorcpWdK3jFwxxe8z79vbCMPOamP1ZvhPvKL/gfiupzySsblPcn0OW4viJTQNWjpO7SWwtH/QD26/GaG2WFKPgYzKDxuZ+PQkp3IZHbd2UMTT5MsV8oNcC/AHS3tgEANwk65u4PnAKZTo3qBL8XCX9bWvALn4hp1zdwfOAWHYmzBh6QpBiwBY3Itx9EA34BqbTwIrJkJIBIOnHTm1nGvRVaGY3gSLW4dCpnpYsiPFGn1j/AKflIfZlPifkWXbVXhXmPFGn1j/p+UdmU+J+Q7aq8K8x4o0+sf8AT8o7Mp8T8h21V4V5jxRp9Y/6flHZlPifkO2qvCvMeKNPrH/T8o7Mp8T8h21V4V5nxt06YBPKPpr/AIflPHk2mljnPyCyzVbwzV5lQMpjRlg3Mo3qs3mpb2sR8AZY5NhjUcty6lPlmeFGMd76Fyl2ZoQCoNuIhJPLNr9gfOAVzeXY4wtRUDl8y5rkWtqRb8oBI7B3UXEUVqmqyklhYKD9E243gFg2HusuHq8oKhbyStioHG3Pf0QCwwDU2v8AUVvu6nuGcLn3M/B9CRafEU/qj1OcTNG1EA6PX/7X/wChfdEvZfB/8fwZeH/kP+X5Kfupi1p4qmzmynMtzwGZSAe23bKuzmoVk2XeUKUqlvJR27eRbt592mxLiolQBgoXKwOU6k3BHDj0GWd3ZutLOiylsMoK3i4Sjqxx1EFhtn47BZmpoGDAZsvljTgcuh6eaQ4Urm3xcVt+5YVK9leYKbww2Y6v6K9jsU1Wo1R7ZmNzYWF7W4eyQqk3OTk9rLOlTjSgoR2Iltzf5g/dt7yyZk33/wBn1RW5Z+HX1Loy6y9MwIAgCAc/36S2JB6aansLD4CU18v5fsarI0sbfDc3+CO3cqZcVQP+Yo73k/Gcbd4VY+JMvo51tNdz8tZ1SumZWXpBHaLS9axWBjIPNknuOR4rZtal9ZTdfSVOXvDQ9sz8qU4e0mjcU7ijV93JPry2mXBoWACgsehQSePQJHazpYLWfU2o65PDxOgbh7OqUhVaojJnyZcwsSBmvpxHEcZb5PpTgpOSwxwM5le4p1HFQeOGOOH2Pv7RKlqFMdNT+it/xGU3hTS7/wAHmRY41pPu/KOa4o6+yVUNhponU9l08tGkvRTpjsUTSUlhCK7kYa5lnVpy3t9TanQ4iABAOWUNl1+XU8hWtyoN+Se1s973twgHUzAEAQCC29t1qDqiqrXXMb30uSBw9Rlfd3jozUUsdWJbWGTo3EHOTa14Ecm9lQkAU0uSBxPPIyylUbwzUTHkakli5PyLdLkzogCAIBo7crZMPUb7JHtbyfjI91PMoyfd1JdjTz7iC78eWs53M2bIuO5dG1J385rexR8yZdZMhhTct76Gby1UxqxjuXUsMsimEAQCkb+YKrUrUylOo4CWJRGYA5joSBAJzc6gyYVFdWVsz+SylTqx5jrAJuAIBqbX+orfd1PcM4XPuZ+D6Ei0+Ip/VHqUXY2GWrXp03uFdrG2h1Btb22mfoQU6ii9jNdc1JU6Mpx2okt7tiphmp5M2Vw1yxB1BHQBzGd723jRazdjIuTrydypZ+GKw2FoxQtsyx0/gL7oljPVZ6+Ep6evKGri/JRtjbNOIqcmrKpsTdr2NubT+9JUUKLqzzU8DQ3NwqEM9rEkcc+KwLimKzWIBUjVPUA9wCOj0idqjrWss3O/XmRaStr2LnmLH57/ACJ/dLeOrXqGnUUEBS2dRa1iBZubX2cJNs7udWWbJfcrso2FKhDPg8Nez9Fd30oquLfL/iCsQOZiNe3Q+2Qb6KjWeBZ5LnKVss75Yr7H3c3+YP3be8s6ZN9/9n1Rxyz8OvqXRl1l6ZgQBAEApH7QU/iUj0qw7GHzlVlBetE0mQ3/ABzXeun9FawdXJUR/MdG0+ywPwkGLwknuaLmrDPhKO9Nc0dMwe8uGqcKoU9D+Qfz0/OXULqlLY+eoyNXJ1zT2xx8NZKqQRcag9GoMkEFrB6zcwdJVXyVAvxsAL9k8SS2H1KUpbXiY8ZtOjS+sqIvoJ17OM+J1qcPaaR0pW9Wr7EWyjb5bbpYjk1pEkIWJJFgbgAWvr0yovrmFXBQ+RoMmWdShnOp88CnVxdreoSJBai4xwWJ1tFsAOgAdk0yMC3i8T1PTwQBAEAQBAEAoG8tbNiX+zZR7Br+d5nb2WdXl3ajX5NhmW0e/XzI6m5UgjQggg9BGokZNp4omyipJp7GWHBb2ONKqhh5y+SezgfyllSylJaprHwKavkaD10nh3PWv95lgwO2aNXRXAPmt5J/Pj7JY0rqlU2PXuKivY16PtR1b1rRnxWNp0xd3VfWdfYOJnSdWFP2ngcaVCpVeEItkLjN7KY0pqXPSfJHzMg1MpQXsLHyLOjkapLXUaXmyB2jturWGViAvHKosNOFydZXVrupVWEtm4t7awo0HnR272RsjE06Du9Ry4emOkZu8b/GaOzjm0Y8+Zj8oTz7mb78OWokZJIQgCAIAgCAIBqbX+orfd1PcM4XPuZ+D6Ei0+Ip/VHqc7pVCrBlNipBB6CDcTNptPFG0lFSTT2MvFDfSi6gVqTZhxsodb9IubiW8co05L146+Zn55IrRl/FLV90yL3l3q5dOSpqVQ2LFrZmtqBYcBf0yPdXvpY5kVgiXY5N9BL0k3i/lgV7CYlqbrUQ2ZTcH++a2kgwm4SUo7UWdSnGpFwlsZc8PvrSdbV6Rvz5QHU+mzWI/OWsMowksKkfyUU8j1YyxpS/DGI31oopFCkb81wEX12W5MSyjCK/jj+BDJFWUsasvyyl4rEtUdnc3Zjcn++aVU5ucnKW1l7TpxpxUI7ETG5v8wfu295ZNyb7/wCz6orMs/Dr6l0ZdZemYEAQBAKh+0Kn5NFuguO0KfhK3KK1RfiX+QpetOPh+f2UyVhoRAM+FxlSmb03dP8ASxA9oGhn1Gcoey8DnUo06iwnFPxJZ9u4iogDVnt0A5L+vLa/tnlS4qy1OT6dCPCyt6bxjBdeppGRySeGrAc/ZPVFnuB4wa56yDznQfqEkUl60V3o+K7zaUn3PodYmjMIIAgCAIAgCAIBW9p7r52Z6b2LEsQ2ouTfQjh+crK+Ts5uUHre8u7bK+ZFQqR1LViiu43ZdWl9NDbzhqvaOHtlZVtqtP2kXNG8o1vYlr3bGac4kkQATA2CAb+D2PWqfRpkDpbyR+fH2SRTtatTZHnqIla+oUvalr3LWTeE3SHGq/sT/cflJ1PJi/zlyKutlp7KUfu/0WamgAAHAAAeoS1SSWCKOUnJtv5nqenyIAgCAIAgCAam1/qK33dT3DOFz7mfg+hItPiKf1R6nOJmjaiAIAgCAIAgE7ub/MH7tveWT8m+/wDs+qKnLPw6+pdGXWXpmBAEAQDWx+Ap1ly1FDAajiLHhcETnUpRqLCSxO1G4qUZZ1N4Ffxm5VM/V1GT0MM4+BkOeT4v2Xh5lrSy3UXvIp+GohMZuliE+iFqD7B17rWkWdlVjs1llSyvbz2tx8SGxGHdDZ1ZT0MCP6yNKLj7SwLCFSE1jBp+B8WqbAD/AJnPNWJ9YfM38LsPEVeFNrdL+SP1SRC2qS2R/BEq39vS9qS+2smsHuQx1q1QPQgzHvG39JKhk+X+T5FdVy5Fe7jj46vL+yd2fu1h6RDBSzDUM5vYjnAFh+UmU7SlB4paysr5TuKqcW8E/kiYkkrxAEAQBAEAQBAEAQCMx2wqNTUrlPnJofaOBkWrZ0qm1YPuJ1DKNelqTxW56yBxW6dQH+GysPteSR/UGV9TJs0/UafkW1LLNJr+RNPu1m1hN0hxq1L/AGUFv1H5TrTyYv8AOXI4VstPZTj93+v7JvB7LpUvoIAek6ntMnU7elT9lFXWvK1X25Pw+RuTuRhAEAQBAEAQBAEAQDW2lTLUaiqLlkcAdJKkATlXi5UpRW1p9DtbSUK0JS2Jp+ZSPAGI6o95fnKHQ6/D0/Zqe0rXj8n+h4AxHVHvL840Ovw9P2O0rXj8n+h4AxHVHvL840Ovw9P2O0rXj8n+h4AxHVHvL840Ovw9P2O0rXj8n+h4AxHVHvL840Ovw9P2O0rXj8n+h4AxHVHvL840Ovw9P2O0rXj8n+h4AxHVHvL840Ovw9P2O0rXj8n+iX3Y2XVpVi1RCoyML3U6llNtD6DJljb1adXOnHBYPdvRX5Tu6Naio05YvFP57n3FpluUAgCAIAgCAIB5qUwwswBHQRcdhnjSepnsZOLxTwMGGwFKnqlNFJ51UA9onxGlCPspI61LirU9uTfizZnQ4iAIAgCAIAgCAIAgCAIAgCAIAgCAIAgCAIAgCAIAgCAIAgCAIAgCAIAgCAIAgCAIAgCAVDwzUWnjFy12K1MQFqKLrTAuFGa/k24wDLtflBg1xC16qsKVLRWsrEkXZha5PldPMIBsbZpVKOGslaqWepTGdmuwzELYEW0gGhiNq1WbC5XYW5EVbH6TPUKEN+G/bAJvB12OMxCFiVVKJVb6AkakD0wDDvDVqh6a0+Wy2qFjRCk3FsoJbQc8AkNj11eijKzOCPpPbMddc1tLjh7IBuQBAEAQBAEAQBAEAjd4sa1HDu6fSGUAnmLMFv7LwDDhdmVKb02GIdwfrFqnMHuOKeabwCI2jWqLUqmrUxNKzHknprmoBObOo4+m8A3tt1KhFBgarUSpNRsN9MkgZSOfLxMA97KqPUoVFpVyzBiqvVQh6Y08moDxYC+sAbv4lzWrUmd3VMmXlQFqXN8xsALpfhAJ6AIAgCAIAgCAIB5Li4Fxc3sL6m3GwgFc2btWouEWobVGNR1zVKgRVGci7MeYAcBrAM9LeEmg9bkx/CqBHCvdctxd0a2o1B4QDPU2w1sQy0wy0WCA5wodrDNctooW8Aw4LbFSuldUVOVpKMpR86MXU5bMQOcGAaGyMQVq0lariEdtHp4hbrUNv/G3BTeASabXqu7cnQz0kqckzZ7PcaMwS1so9fNAMqbTdsS9BaYK08hZy9rBlJ+jbU3+MA0KG2WTDh8rVC2IakAz66uQLNbsEAzVNrVSmJQoqVqKBtHzKVYEhg1uIsdLdEA39h1nfD0nqWzMiEkG97qCGOgsSNSOYmAb0AQBAEAjqeyEFOvTzNau1R2OlwanELpwHNe8A+4rZKvh/wB3LMFyqtxbNZbW5rc3RAMu0MCtVAjEgKyPpa90NwNeaAaS7u0wSQz61lr82hUkhRp9G5PbAPWK2JmqtVWtVps4UEUyoBCiw4gwDJidlFshWvVV0UrnBBLg+cpFifTaAbWAwa0aa00vlUW14nnJPpJgGxAEAQBAEAQBAEAQDDjMKtVGpuLqwsR/fPeAR2E2EFdHerUq8lfkw5Fk0tfTibc5gHzEbBuXy1qqJVJL01IyknjYkXW/ogGXFbHVuT5N3pNSXIjIR9G1spB0I0gHlNhJyVSmzOxqnM9QkBywtYi2gtYWEAy7O2ZybtUao9SowCl3toq8FAGkAkIAgCAIAgCAIAgGhtTZgrFGDtTemWyulrgMLMLHSx0gGs276clTpK7qaT8or6Fs9ySSCLHiYBnwux0RKqFmcVizNnIJuwsdQIBiOwU/d/3cM9r58+hcvmz5jzHWAesPsRRypZ3qGuqq5YgfRBAK5QMvH+kA8YfYVmQvWq1FpG6I9rKQLAkgXYgQD6dhDOWFWoqM/KtSUgKX5zfjYkai8A3MPgQlWpVBN6uQEG1hkBAt2wCJ2lsQiilKlmb/AKhajG4DKC5ZiDpwvpzwDdw2xlUVczvUasMru1gcoBAAAFha5gG1s3CclTWnmZwgygta+UaAadAsIBswBAEAQBAEAQBAEAQBAEAQBAEAQBAEAQBAEAQBAEAQBAEAQBAEAQBAEAQBAEAQBAEAQBAEAQBAEAQBAEAQBAEAQBAEAQBAEAQBAEAQBAEAQBAEAQBAEAQBAEAQBAEAQBAEAQBAEAQBAEAQBAEAQBAEAQD/2Q=="/>
          <p:cNvSpPr>
            <a:spLocks noChangeAspect="1" noChangeArrowheads="1"/>
          </p:cNvSpPr>
          <p:nvPr/>
        </p:nvSpPr>
        <p:spPr bwMode="auto">
          <a:xfrm>
            <a:off x="1095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data:image/jpeg;base64,/9j/4AAQSkZJRgABAQAAAQABAAD/2wCEAAkGBxQTEBUUEBQUFRQXFBQVFxgYFxQUFxQVFBcXFxUZGRcYHCggGBolHBUYITEiJSorLi4uFx8zODMsNygtLiwBCgoKDg0OGxAQGywkHyQsLCwsNCwsLCwsLC4sLCwsLCwsLCwsLCwsLCwsLCwsLCwsLCwsLCwsLCwsLCwsLCwsLP/AABEIALQAtAMBEQACEQEDEQH/xAAbAAEAAgMBAQAAAAAAAAAAAAAABQYBBAcDAv/EAEIQAAECAwQFCQUFCAIDAAAAAAEAAgMEEQUhMVEGEkGBkSIyYXFyobHB0QcTIzNSQlNiovAUFVSCkrLC4RbxY3Pi/8QAGwEBAAIDAQEAAAAAAAAAAAAAAAMEAgUGAQf/xAA3EQACAQIDBAgFAwQDAQAAAAAAAQIDEQQhMQUSQVETMmFxkaGx0RQigcHwM1LhBhVCUxZDYiP/2gAMAwEAAhEDEQA/AO4oAgCAIAgCAIAgCA0Jq14TMXVOTbygIaa0kefltDek3nhggNKHa8Zrq65PQaEcEBJyukmyI2nS2/uKAmJWfhxOY8HowPAoDaQBAEAQBAEAQBAEAQBAEAQBAYqgNSatOFD5zxXIXngEBDzWkn3bN7j5D1QEPNTsSJ8xxIywHAICOmp+HD57wDlt4LGU4x1LNDB16/6cb+niQ83pOB8plel13ABQPELgjd4f+n23etK3d7+xpy+lrgaRYYcM2nVI3G4r2Nd8TCtseD/TbXfn56k3J29AiXB4acnck99ylVSLNXV2fXp5uN1zWZJfrZ3LMpG9LWtFZg8kZO5Q770BLyukjT8xhHSOUOGKAl5acZE5jgfHggPcFAZQBAEAQBAEAQGCUBrzM8yHz3AdG3ggIia0kGENlel13digIiatOLE5zjTIXDuQEbMTDGCr3NaOk47ljKSWrJaVCpWe7Ti2+wh5vSVguhNLzmeS0eZ7lFKuuBusPsGrPOq0uxZv2RDzdtRX3F2qMm3d+KryqykbqhsrDUc9275vMjgozYm9YlmmYmIcIYOPKOTBe48Lt4WUI70rFbF4hUKMqj4LLv4fnI9tOLOEKac5gAY8uoNgLDQjhQqerGzujSbMxLq0nGTzX3K8ojZmzJ2hFhfLe4DLEcCslNogrYalW68b+pOyml7h82HrDNpoeBu7wpY1uZq6ux4v9OVu/wBydk7agROa8A5O5J71KppmsrYGvSzlHLmsyR2rMqG/K2zFZdrawydf34oCYldI2G6I0tOYvHqgJaXmmPFWODuooD2QBAEB8xHhoJNwAqepAQkzpG0fLaXHM8kepQERM2zFfcXao/Dye/FARsWIGiriAMz51XjstTKEJTdoJt9iuRM3pFCbcyrz0XN4nyUUq8VobfD7DxFTOfyrtzfgQ03b8V+BDBk3HiVXlWk9DdUNi4alnL5n26eGhFudU1NSczeeJUWptopRW6lZGEPQgCA6L7MbL1Yb5h2LzqM7DTed5u/lVvDxt8xy23sUpSVBaLN970NfSqR982Kz7Qe5ze0CbvLepZx3lY1OCr9DWUuGj7mc0BVM64ygCAxRAbklacWF8t7gMsW8DgslOS0K9XC0qvWjn4MnJPS44RodfxMP+J9VLGtzNXV2Ov8Arl4onpO14MTmPFcjceBxUsZxehrKuCrUutEkASDUVBzFx4hZlUkZW3IrcTrD8XqEBMyNvMiODS0tcTQbRxQEuEB5zMPWY5ubXDiKIDnkxG1WOcRWjSaZ0GC8k7K5JRpupUjBcXYq81pJEdcwBg/qKqSxEnodXQ2FQhnUe95L8+pERopeavJcek1p6KBtvU3FKlClHdgrLsy9D4QzCAIAgCA9pOUdFiMhM5z3Bo6K7eoXncvYq7sYVasaUHUlpHM7lJSzYUNsNlzWN1R1BbFKysfO6tSVSbnLV5lUnfmv7TvFemBzvSeR91HJA5L6vHXXlDia71UqxtK51WzcR0tFJ6xy9iJUZfCAIAgCAxTMIL2N6StaNC5jzTI8ocCslOS0K1bB0avWWfMtWj1uOmHOa5jQWtrrAnaaUpsVinUcjRY/ARw8VKMm7u2ZbLBbWYZ0VPAFSmsLmEBlAc8noPzG9seIXkldMzpS3Jxlya9Tm7cB1LWn0h6mUPAgCAIAgCAvPsxsvWe+YcLmfDZ2je87hQbyrGHhndnPbfxO7CNBcc39jooVs5Yp0981/ad4oCD0kkPewDTnNOu3cLxvHgFHUjeJe2fiOhrK+jyf2KACqh1ZlAEAQBAEAQFp0Gh3xndhv9xPkrFBas0e2pfpx736I6FouysYnJhPEgKc0RawgMoCj2uykw/tV4oePQ5hHZqvc3JzhwJWtlk2fR6U9+nGXNL0PheEgQBAEAQGWsJIDRVxIAGZNwHFErhyUVvSdks39Dt9iWcJeXZCH2W3nNxvceNVsYR3YpHz3FV3Xquo+PpwN8LIrlIiTLYjnPYatLnUOd5XiaeaM6lOVOW7LU+ar0wOe2/Ie5juaOaeU3qOzcaqnUjuyOswFfpqKb1WT+hHLAuhAEAQBAEBdNC4dIDjnEJ4AD1VqivlZze15XrJcl65l/0SZyoh6GDxr4BSmqLIgCAp+kjKTB6Q0+XkgZzG2WUmIg/FXiAfNa+qrTZ32zp7+Fpvs9MjTWBcCAIAgCAtns4sv3syYpHJggEZa7q6vAVPDNT0I3dzS7bxPR0VTWsvRfydSVw48gtNbU9xKPLTy3/DZ1uBqdwBKirS3Ys2WysN0+JSeizf28znWh09RzoJw5zegjnDw4FYUZcC7tnD3tW4rJ+5alYNAQulch7yDrDnQ6uHZ+0PA7lFVjdXNlsvEdHV3XpL8XsUZVTpwgCAIAgCAv2i8OkqzpDjxJVun1TlNpS3sTLssvIvuijPhvOb/ABSFEnEAQFX0rbSKw5tpwP/ANIDmWkzKTB6WtPdTyVGurTO02JPewi7GyKURtggCAIDBKHp2fRKyf2aUYwjlnlv7TvQXblfpx3YnB7RxPxGIc1pou5e+pMhSFA5X7R7T97NCGObBFOt7qF3cAFSryvKx2Gw8N0eH33rJ3+i0KbDjmHED285rqjdn14LFOzuT1acailF6M6RKxxEY17cHAOG/Yryd1c4upTdObg9UepC9ML2zOcWxJe5jOZ9nFvZN49NypTjuux2GEr9NSU3rx7zTWJZCAIAgMFAdKsuHqwIQyht8FdjojjcTLerSl2v88i9aOMpAb0lx4lZEBKIAgK/pYzkwzkXDiAfJAcx0tb8VhzZ4H/ap4jrI6z+n5f/ABmuT9V/BCFQG/MIeBAEBYNB7K/aJtusKsh0iO3HkDe7+1S0Y70jWbWxPQYd21lkvv5ep1/arxxBpWvPiBAiRT9lpIGbvsjeaLGUrK5PhqDr1Y01xf4/ocOe8uJc41c4lzjm4mpPFa9u+Z9CSSVoqyNOJiVmUHqWnQyf50F2zls6vtDdjvKsUZcDQbXw+aqruf2ZaFOaQr+mMjrQxFGMPHsHHgQDxUNWN1c22ycQ4VOjej0717lMoqx0YQBAEA1a3DEmm8oLpZs6mG0FNgp3K+cNe+bLxZDKQIY/CDxv80BuIAgIfShlYFcnDzHmgOZaYMuhnpe3iAR4KtiFozo/6elnUh2L7r7laVU6cIAgBQHWNALK9zKB550akQ56tOQOBJ/mV2jC0czitsYrpsRurSOXuWZTGqOf+1C1Ply7T/5H+DBTidwVbES4HS7Aw/WrvuX39vEoJKqnSGpEF5Uhr3qeslMOhRGvbi01pnmN4uXsXZ3IqtJVYOD4nSYEYPYHNNQ4AjqN/mrqd1c42cHCTi+BmIwOBDhcRQ9W1e6nkW4veWqOb2hJmFFdDOw3dLcQeFFRlGzsdlh6yrU1OJrLwmCAIDasqHrR4Y/G3uNfJZQ1RBipbtGb7H6fydJJV0406DBZRoGQA4CiA+0AQEfbzKy7+gV4FAcy0sZWCDk8HiKeagxHVN3sGW7iWucX5WZUiqZ14QBASejVl/tMyyGebXWf2G3u44b1nTjvSsU8fifh6EqnHRd7O1gUw6ty2BwIQEZOaPS0V5fFgtc84uNammG1YOnF5tFulj8TSjuQm0jw/wCJyf8ADs7/AFXnRQ5En91xn+xlWm7BlhEcBBZc4jbn1r3o48jD+4Yl/wCbPH9xS/3LO/1To48jz4/E/vZuy8BrGhrAGtGAGAWSVtCvUqSqScpO7Z6L0wKzppI1a2KMW8l3UcDuPioK0eJutkV7SdJ8c13oqSrm/CAICV0Xh1mmdGs7g0+qkpdYobSlbDS7bLz/AIOhyrNaIwZuaO8K2cqX5AZQBAeE6zWhvGbXDuQHMdIGa0s/qB4EKKsrwZstky3cXDtuvIpSoncBAF4Dpfs0sr3cF0dw5UU0b0Q2nzNTuCuUIWVzktu4rfqqitI697LmrBogh5dBD0UQFNnT8R/ad4oLnlRAYQBAfExBD2OY7muBB6j+u5eWurGVObpyUo8Dmk3LmG9zHYtNOum3eqUlZ2OzpVFUgpx0Z5LwkCAn9C2VjuP0wz3kDyU1HrGp2xK1GK5v7HQrFZWPD7VeAqrJzhdQgMoAgMFAc1taF8OK38LxwWE1eLLOCnuYinL/ANL1KACtefQdAgNqy5F0eMyEzF7tWuQ+0dwqV7FXdiGvXjQpyqy4Lx7Pqdxl4LWMaxgo1rQ0dQFAtilZWPns5ynJylq8z7Xpicl0k0mjPmohgxnthh2q0NcQCGVaTdmQe5UalRuWR2uB2dShQiqkE5au65kZ+/pr+Ijf1uWPSS5lv4LDf64+H8A29M/xEb+tyb8uY+Bw3+teBoxbZmNY/Gfjn/pZ78uZQeDoX6iPP97R/vX8U35czz4PD/sXgZ/e0f72J/Um/LmPhKC/wXgW/Re0DFg8o1ew6rsyDe0+W5WaUt5ZnP7Swyo1bx0ensS6kNeVXTOR5sZvYd/ifLgq9aPE3ux8RrSfevuirKA3gQFp0Hh/Od/62/3E+SsUVqaPbUupHvL/AKMsrMA5NcfJTmiLegCAIAUBQ7Wh/FijNzu//tHmrHsXZ37jmAFLsruC1j1PpV75mUPC/ezCy+fMOy92zp2vd4DirVCHE5rb2J6tBd7+y+/gdBVk5ohdLbS/Z5SI8GjyNRnafUA7hU7lHVluxL2zcN0+IjB6avuRxoDL9UVA7wIAUBqRMSpDXvU+UPAgJbRid93MAHmv5B668k8T3qSnKzKG0qHS0G+Mc/cvqtnKnjPSwiw3Mdg4EdWR3G9eSV1Yko1XSmprgc1jQi1zmuuc0lp6xcqTVnY7OM1OKktD4XhkXTQuHSXcfqiHuACtUV8pze15XrpckvUvmibOW85NA4k+ilNUWdAEAQBAU232UmHdOqe4IDl07D1Yrxk93iVrpas+h4We/QhLml6HnBgue5rGCr3ENaM3E0CxSuyWc4wi5S0Wp3GypFsCDDhMwY0N6yMTvNeK2MVupI+e4iu69R1JcczaWRCcz9ptpa8dkFp5MIazhm9/o0fmKqYiV3unWbBw+5RlVesnZdy936FNVc3wQAoDUiYlSGvep8oeBAEB0axp33sFr9tKHtNuKuwlvK5x+LodDWcPqjdWRWKfpnI6r2xRg7kntAXcRXgq1aOdzodkV7wdJ8M13cfOxXFCbgv+jDKSsPpDjxNVbpdU5TaMt7Ey8C86Js5Dzm4DgK/5KQok+gCAIDCAq2lLKRWnNngSgOX2/D1Zh9dpBHTUDDgqFZfOzutlT38JG3DJ+JixbSMvGbGDGvcAaBxIAJurdtoe9eRluu5PisOsRTdNtq+tvQsh9o0f7qF+f1UvxMuRqv8Aj9H98vI+T7RJj7uD+f1XnxEj3/j9DjKXkVSbmHRYj4jzVz3Fx6z+qKFu7ubqlTjTgoR0R4rwzCAFAakTEqQ171PlDwIAgJOx7afLhwa0ODqEgkihF11Mx4LOFRx0KWLwMMS027WJL/mD/umf1O9FJ075FP8As0P3vwRr2hpIYsMsdBaAcDrk0IwOC8lV3lZolobMVCanGby7P5INrSSA0Ek3AC8lQ65I2cmkrvQ6TZkLUgw2nEMaD0Gl6ux0ONxM9+tKS4tl30ZbSADm5x8vJZEJLIAgCAICH0hs50UNLKVaHVGBINMOCAqM3KB1WxW7iLx0jJeOKlqS0a1SjLepuzK1aOjTgSYJ1h9J5w6jtCrTw9uqdJg9uxl8ldWfPh/HmQLmkGhBBGw3Ks1bU6CMlJb0XddmhhD0IAgCAFAakTEqQ171PlDwIAgCAICasvRyJFvf8NuZHKI6G+qkjSbNbidp0qWUfmfZ7lts6y4cEfDbf9Rvcd6sxgkaCviqtbrvLloiXkbPiRTyBdmcOKyK5cLPlfdw2srWm3Cu3BAbKAIAgCAxRAa85IsiijxXI4Eb0BWrQsF7L2ctv5hu2oCAnpBkUUiCtLq4OG9YygpalrDYythnem/pwKzaFgRId7OW3oFHDrHoqk6Eo6HT4TbVGt8s/lfbp4+/iRAUJuQgCAFAakTEqQ171PlDwIAgJGzLFix72jVb9TsNwxKzjTciniMdSoZPN8l+ZFusuwYUG/nP+pwv3DYFZjTUTn8Tj6tfJuy5Im5WWfENGNJz2AdZWZSLFZ+j7G3xDrnL7I9UBNBoFwwQGUAQBAEAQBAEBgoDQtCyocW8ijsxjvzQFan7LiQryKt+oYb8kBAWjZEOLeRqu+oXHeNqjnSUjYYTadfDZJ3XJ/bkVi0bIiQb3cpv1DDeNiqTpOJ1WD2nQxWUXZ8n+fnI0FGbAFAakTEqQ171PlDw2rPs6JGdSG2uZwa3rKyjBy0IK+Ip0Feo/pxLZZWjMOHQxfiO6RRg6ht3qxGkkaDE7UqVcofKvMsMCC551WNJOQH6oFKawn5DR0YxjX8Iw3lAT0KGGijQAMhcgPtAEAQBAEAQBAEAQBAEBgoCHtCwWPvh8h35Tu2ICtzcm+GaPaRkcQR1oCBtCwGPvZyHdAq09Y9FDOgnmjcYTbNajaNT5l5+PuVmekIkI/EFBsOIO9VJQcdTqMNjKOJV6b+nFfQj4Mu6I8thtLnZDzy3rNRb0K1WpCn803ZFosvRQDlRyHH6BWm87VPGjzNFidrN5Ucu16/QssCDQBkMdTWjwAU6yyNPKTk7snZDR1xvimgyGJ6zsQxLDLSzYY1WNAHRtQHsgCAIAgCAIAgCAIAgCAIAgCAID4iQg4UcAQdhQEBaGju2Cf5T5H1QFfmIBFWxG9bSMQmuTPYycXvRdmeMtLNYKQ2Bt+A2nzXiSWhlUqzqO83fvJuQsB774nIb0847ti9MCySciyGKMFOnEnegNlAEAQBAEAQBAEAQBAEAQBAEAQBAEAQBAeE3KMiCj2g+I6igPCQsyHDvaL8zef8ASA3kAQBAEAQBAEAQBAEAQH//2Q=="/>
          <p:cNvSpPr>
            <a:spLocks noChangeAspect="1" noChangeArrowheads="1"/>
          </p:cNvSpPr>
          <p:nvPr/>
        </p:nvSpPr>
        <p:spPr bwMode="auto">
          <a:xfrm>
            <a:off x="2619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19E11B-0FAD-49FB-BD5A-6DFA15527CFB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3999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76200" y="4494074"/>
            <a:ext cx="922019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We like others have found SOAP abstractions make reuse difficult.</a:t>
            </a:r>
          </a:p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w/SOAP “Extension is via Addition”</a:t>
            </a:r>
            <a:endParaRPr lang="en-US" sz="36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4038599" y="123579"/>
            <a:ext cx="4781107" cy="867021"/>
          </a:xfrm>
          <a:prstGeom prst="wedgeEllipseCallout">
            <a:avLst>
              <a:gd name="adj1" fmla="val -63247"/>
              <a:gd name="adj2" fmla="val 99236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Does this belong here?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77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7524307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2" descr="data:image/jpeg;base64,/9j/4AAQSkZJRgABAQAAAQABAAD/2wCEAAkGBxQTEhUTExQVFhUUGBQVGBUVFBoWFhUWFhUbFhgVFRQYKCggGBolGxgUIjEhJSorLi8uGB8zODMsNygtLiwBCgoKDg0OGxAQGywkHyQxLCwsLC03LS0vLC8sLDQwLCwsLTQsNzQsLCwsLCwsLCwsLCwsLCwsLCwsLCwsLCwsLP/AABEIAI4BYwMBEQACEQEDEQH/xAAbAAEAAgMBAQAAAAAAAAAAAAAABQYDBAcCAf/EAEUQAAIBAgMDBgoHBgUFAAAAAAECAAMRBBIhBQYxE0FRU5GSFRYiUmFxgbLB0TIzYnOToaIHFCM0sfBCY3LS4SQ1Q4PC/8QAGgEBAAMBAQEAAAAAAAAAAAAAAAQFBgMBAv/EADkRAAIBAgEJBAoCAgIDAAAAAAABAgMEEQUSFCExUVKRsRVhcaETIjIzNEFygcHRI+FC8ILxNWKi/9oADAMBAAIRAxEAPwDrM9PBAEAQBAEAQBAEAQBAEAQBAEAQBAEAQBAEAQBAEAQBAEAQBAEAQBAEAQBAEAQBAEAQBAEAQBAEAQBAEAQBAEAQBAEAQBAEAQBAEAQBAEAQBAEAQBAEAQBAEAQBAEAQBAEAQBAEAQBAEAQBAEAQBAEAQBAEAQBAEAQBAEAQBAEAQBAEAQBAEAQBAEAQBAEAQBAEAQBAEAQBAEAQBAEAQBAEAQBAEAQBAEAQDQ2+7DDVSpIIQkEGxFtdDONw2qUmtxKslGVxBSWKbOceFq/XVfxGlL6apxM12iUOCPJDwtX66r+I0emqcTGiUOCPJDwtX66r+I0emqcTGiUOCPJDwtX66r+I0emqcTGiUOCPJHobTxHW1e+089PU4nzGiW/BHkh4SxHW1u+0aRPifM80S34I8kPCWI62t32jSJ8T5jRLfgjyQO08R1tXvtGkVOJ8xolvwR5IntysZVqV2D1HYBCbMxIvmA4H2ybZTnKo8W3qKvK9GlTorMik2/ku5l2loZwQBAEAQBAEAQBAEAQBAEAQBAEAQBAEAQBAEAQDW2m5WjVYGxFOoQeghSQZxrycaUmtqT6He2ipVoRextdSi+Gq/Wv2yh0uvxM1egW3Ah4ar9a/bGl1+JjQLbgQ8NV+tftjS6/ExoFtwIeGq/Wv2xpdfiY0C24EeX23iLH+K/A9E9V3Wx9pjQLbgRad29vriFytYVVGo5mHnL8RLi2uVVWD9rqUGUMnyt3nR1xfl3MnJLKwQBAEAQDV2rTzUaq9NOoO1TOdVZ1OS7md7aWbWhLc11OTiZ43J6VCeAJ9QvPcGzxtLafeSbzT2GM17jzOjvHJN5p7DGa9wzo7zcoUmyjyT2GcpReOw+XKO8yck3mnsM+c17jzOjvHJN5p7DGa9wzo7zDW+iYjtPtE/wDs+Ty6rdCoO0k/CW+T160n4FJlyXqQXey7S0M4IAgCAIAgCAIBXN5ds1KVRUpkDybm4B4nTj6pWXt1OlNRhuLrJtjSrU3OovngiI8ZcR5y9xZD7Qr71yLLsq23Pmx4y4jzl7ix2hX3rkOyrbc+bHjLiPOXuLHaFfeuQ7Kttz5seMuI85e4sdoV965Dsq23Pmx4y4jzl7ix2hX3rkOyrbc+bHjLiPOXuLHaFfeuQ7Kttz5seMuI85e4sdoV965Dsq23Pmyybt4ypVpl6hB8ogWAGgA6PTeWdlVnVg5T3lJlKhSo1VCmvlrJaTCuEAQBAEAQDU2v9RW+7qe4Zwufcz8H0JFp8RT+qPU5xM0bUQBAEA81eB9Rnq2hGpRqlWDKSGU3BHEGd02nij2UVJOMlimdD3b2+MQuVrCqBqOZh5y/ES5trlVVg9vUymUMnu3edHXF+XcycksrBAEAQDy63BHSCO2eNYo9TweJx+1tJmzf44l3/ZzU8msvpRu0EfCWeT3qkvAz2XI+tB+JcryxKEQDdofREAyQDHiHyozdAJ7BeeSeCbPqCxkkcUrnyeyZeG03a2lq/Z8nkVW6WUdgv8Zc5PXqyZnsuS9eC7mW2WJRCAIAgCAIAgCAUvb+BrVK7stNyugBA0IA5vbeUd3Rq1Kzai8DT5PuKFK3jGU0ntZH+B6/VP3ZG0Wtwsmabb8a5jwPX6p+7Gi1uFjTbfjXMeB6/VP3Y0Wtwsabb8a5jwPX6p+7Gi1uFjTbfjXMeB6/VP3Y0Wtwsabb8a5mDE4KpTsXRlvwuLXnxOlOHtLA6069KrqhJPwME5nU6Du9RyYemOkZu8S3xE0dnDNoxX35mPyhUz7mb+3LUSMkkIQBAEAQBANTa/1Fb7up7hnC59zPwfQkWnxFP6o9TnEzRtRAEAQDzU4H1GeraDSynonbE+z3SdlYMpIZTcEcQYUsHimfMoxknGWtM6Hu3t0YhcraVVFyOZhwzD8rj0y5tblVVmvaZPKFg7d50fZfl3E3JhWiAIAEA5Jj0y1ai9DuOxjM7UWE2u9m7oSzqUX3LoWb9nT/AMWqvSinsa3/ANSbk9+tJdxU5cj/ABwfe+n9E9vqzDCsysylWQ3UkGxNuI9clXrapNruK3JSi7lKSxxT2nPfCFXran4jfOVHpJ8T5s1HoKXAuSNyhtCrlH8Wp+I3znKVWePtPmz5dClwrkjJ4Qq9bU/Eb5z59LU4nzZ56Clwrkj42OqnQ1ahB0saja/nHpZ8T5sKjTX+K5I0cVw9sQ2nZF03DS2HY+dUb8gBLuwWFNvvMzlqWNdLcl+SyScU4gAQDm1HeLEmsq8scpqBbZV4Z7W4dEA6SYAgCAfCbazw9Sx1Gn4XodbT7wnHSqPGuZJ0K44HyHheh1tPvCNKo8a5jQrjgfIeF6HW0+8I0qjxrmNCuOB8h4XodbT7wjSqPGuY0K44HyHheh1tPvCNKo8a5jQrjgfIeF6HW0+8I0qjxrmNCuOB8isb245ajoEYMFUm4Nxcnh2AdsqsoVo1JRUXikXmSbedKEnNYNv593/ZBolyAOJIHabSAli8C2lLNTb+R06mmUBRzADsFpqorBYGFlLOk5P5nqenyIBTt9dr1qNVFpVCoKXIAU3OYi+oMAmd08W9XDK9RszEuCSAODEDhAJiAIBqbX+orfd1PcM4XPuZ+D6Ei0+Ip/VHqc4maNqIAgCAIAgCATu5v8wfu295ZPyb7/7Pqipyz8OvqXRl1l6ZgQBAEA5bvClsTWH2ye3X4yguFhVl4m1sZY20H3EpuC9sUR51Nx2FT8J2sX/Lh3ETLMcbfHc1+S/YvCpVQpUXMptcG+tjccPTLaUFNYS2GZp1Z05Z8HgyO8WcJ1K95/nOOi0eEl9pXXG/L9G7Q3YwmUfwR3m+c80OhwjtK64+n6MnivhepHeb5zzQ6HCO0rnj6fojN5NhYalhqjpSAYAWN20JYDnPpnC6tqMKTko6yVY3txVrxhKWr7bjnOLPD2yogaVF+3MS2ET0lz+sj4S+slhRX36mTytLG6l9uhNyWVpobZ2ouHp8o4ZhmC2W17m/TbogEIN+6PV1exP90Ao9OsBVD62Dh7c9g17euAXjx6o9XV7E/wB0Andj7SXEUxUUMASRZrX09V4BuwDR25WyYeofskD1t5Pxke6nm0ZPuJdjDPuILv6aznczZshAEAQBAEAQCQ2BRz4imOhs3dGb4SRaRzq0V/uoh388y2m+7DnqOhTSGOEAqzb80QbcnV09C/OAVjejbCYmororKFXL5Vr3uTzE9MAlN3d6aWHoLSZKhILG65basTzkQCf2PvPTxFTk0SoDYtdsttPUT0wCdgGptf6it93U9wzhc+5n4PoSLT4in9UepziZo2ogFuqbtURgv3i75+SD2zDLci/C3CWTs6at/Sa8cMSljlCq7r0OrDHArGBwrVai00+k5sP6kn0AXPslfTg5yUVtZbVasaUHOWxF2G6+DoKP3ipcnnapyYJ+yAQf6y20K3px/lfngUPaN3Wk/Qx5LHmeMRulh6yZsNUseaz8ohPQTqR2+yeSsaNSONJ+eKPYZUr0p5tePlgykVqRRirCzKSpHQQbGVMk4tp/Iv4yUoqS2Mmtzf5g/dt7yydk33/2fVFXln4dfUujLrL0zAgCAIBzbfBLYup6ch/SB8JR3iwrM2GSpY2sfv1NLZGKqU6qtRF6nlADKWvcEHyRx0vOVKc4SThtJN1Sp1KTjVeEeRYW3g2gASaNgNSTQewHTxkvSbrh8mVSsMnt4Kf/ANI1PHTFf5XcPznPTq3dy/s79jW3/tz/AKN2hvpiso+r7h+c5vKFdP5cv7POyLbv5/0WPdDblbEvUFTJZFUjKttST6T0SZZXNStJqeGorcpWdK3jFwxxe8z79vbCMPOamP1ZvhPvKL/gfiupzySsblPcn0OW4viJTQNWjpO7SWwtH/QD26/GaG2WFKPgYzKDxuZ+PQkp3IZHbd2UMTT5MsV8oNcC/AHS3tgEANwk65u4PnAKZTo3qBL8XCX9bWvALn4hp1zdwfOAWHYmzBh6QpBiwBY3Itx9EA34BqbTwIrJkJIBIOnHTm1nGvRVaGY3gSLW4dCpnpYsiPFGn1j/AKflIfZlPifkWXbVXhXmPFGn1j/p+UdmU+J+Q7aq8K8x4o0+sf8AT8o7Mp8T8h21V4V5jxRp9Y/6flHZlPifkO2qvCvMeKNPrH/T8o7Mp8T8h21V4V5nxt06YBPKPpr/AIflPHk2mljnPyCyzVbwzV5lQMpjRlg3Mo3qs3mpb2sR8AZY5NhjUcty6lPlmeFGMd76Fyl2ZoQCoNuIhJPLNr9gfOAVzeXY4wtRUDl8y5rkWtqRb8oBI7B3UXEUVqmqyklhYKD9E243gFg2HusuHq8oKhbyStioHG3Pf0QCwwDU2v8AUVvu6nuGcLn3M/B9CRafEU/qj1OcTNG1EA6PX/7X/wChfdEvZfB/8fwZeH/kP+X5Kfupi1p4qmzmynMtzwGZSAe23bKuzmoVk2XeUKUqlvJR27eRbt592mxLiolQBgoXKwOU6k3BHDj0GWd3ZutLOiylsMoK3i4Sjqxx1EFhtn47BZmpoGDAZsvljTgcuh6eaQ4Urm3xcVt+5YVK9leYKbww2Y6v6K9jsU1Wo1R7ZmNzYWF7W4eyQqk3OTk9rLOlTjSgoR2Iltzf5g/dt7yyZk33/wBn1RW5Z+HX1Loy6y9MwIAgCAc/36S2JB6aansLD4CU18v5fsarI0sbfDc3+CO3cqZcVQP+Yo73k/Gcbd4VY+JMvo51tNdz8tZ1SumZWXpBHaLS9axWBjIPNknuOR4rZtal9ZTdfSVOXvDQ9sz8qU4e0mjcU7ijV93JPry2mXBoWACgsehQSePQJHazpYLWfU2o65PDxOgbh7OqUhVaojJnyZcwsSBmvpxHEcZb5PpTgpOSwxwM5le4p1HFQeOGOOH2Pv7RKlqFMdNT+it/xGU3hTS7/wAHmRY41pPu/KOa4o6+yVUNhponU9l08tGkvRTpjsUTSUlhCK7kYa5lnVpy3t9TanQ4iABAOWUNl1+XU8hWtyoN+Se1s973twgHUzAEAQCC29t1qDqiqrXXMb30uSBw9Rlfd3jozUUsdWJbWGTo3EHOTa14Ecm9lQkAU0uSBxPPIyylUbwzUTHkakli5PyLdLkzogCAIBo7crZMPUb7JHtbyfjI91PMoyfd1JdjTz7iC78eWs53M2bIuO5dG1J385rexR8yZdZMhhTct76Gby1UxqxjuXUsMsimEAQCkb+YKrUrUylOo4CWJRGYA5joSBAJzc6gyYVFdWVsz+SylTqx5jrAJuAIBqbX+orfd1PcM4XPuZ+D6Ei0+Ip/VHqUXY2GWrXp03uFdrG2h1Btb22mfoQU6ii9jNdc1JU6Mpx2okt7tiphmp5M2Vw1yxB1BHQBzGd723jRazdjIuTrydypZ+GKw2FoxQtsyx0/gL7oljPVZ6+Ep6evKGri/JRtjbNOIqcmrKpsTdr2NubT+9JUUKLqzzU8DQ3NwqEM9rEkcc+KwLimKzWIBUjVPUA9wCOj0idqjrWss3O/XmRaStr2LnmLH57/ACJ/dLeOrXqGnUUEBS2dRa1iBZubX2cJNs7udWWbJfcrso2FKhDPg8Nez9Fd30oquLfL/iCsQOZiNe3Q+2Qb6KjWeBZ5LnKVss75Yr7H3c3+YP3be8s6ZN9/9n1Rxyz8OvqXRl1l6ZgQBAEApH7QU/iUj0qw7GHzlVlBetE0mQ3/ABzXeun9FawdXJUR/MdG0+ywPwkGLwknuaLmrDPhKO9Nc0dMwe8uGqcKoU9D+Qfz0/OXULqlLY+eoyNXJ1zT2xx8NZKqQRcag9GoMkEFrB6zcwdJVXyVAvxsAL9k8SS2H1KUpbXiY8ZtOjS+sqIvoJ17OM+J1qcPaaR0pW9Wr7EWyjb5bbpYjk1pEkIWJJFgbgAWvr0yovrmFXBQ+RoMmWdShnOp88CnVxdreoSJBai4xwWJ1tFsAOgAdk0yMC3i8T1PTwQBAEAQBAEAoG8tbNiX+zZR7Br+d5nb2WdXl3ajX5NhmW0e/XzI6m5UgjQggg9BGokZNp4omyipJp7GWHBb2ONKqhh5y+SezgfyllSylJaprHwKavkaD10nh3PWv95lgwO2aNXRXAPmt5J/Pj7JY0rqlU2PXuKivY16PtR1b1rRnxWNp0xd3VfWdfYOJnSdWFP2ngcaVCpVeEItkLjN7KY0pqXPSfJHzMg1MpQXsLHyLOjkapLXUaXmyB2jturWGViAvHKosNOFydZXVrupVWEtm4t7awo0HnR272RsjE06Du9Ry4emOkZu8b/GaOzjm0Y8+Zj8oTz7mb78OWokZJIQgCAIAgCAIBqbX+orfd1PcM4XPuZ+D6Ei0+Ip/VHqc7pVCrBlNipBB6CDcTNptPFG0lFSTT2MvFDfSi6gVqTZhxsodb9IubiW8co05L146+Zn55IrRl/FLV90yL3l3q5dOSpqVQ2LFrZmtqBYcBf0yPdXvpY5kVgiXY5N9BL0k3i/lgV7CYlqbrUQ2ZTcH++a2kgwm4SUo7UWdSnGpFwlsZc8PvrSdbV6Rvz5QHU+mzWI/OWsMowksKkfyUU8j1YyxpS/DGI31oopFCkb81wEX12W5MSyjCK/jj+BDJFWUsasvyyl4rEtUdnc3Zjcn++aVU5ucnKW1l7TpxpxUI7ETG5v8wfu295ZNyb7/wCz6orMs/Dr6l0ZdZemYEAQBAKh+0Kn5NFuguO0KfhK3KK1RfiX+QpetOPh+f2UyVhoRAM+FxlSmb03dP8ASxA9oGhn1Gcoey8DnUo06iwnFPxJZ9u4iogDVnt0A5L+vLa/tnlS4qy1OT6dCPCyt6bxjBdeppGRySeGrAc/ZPVFnuB4wa56yDznQfqEkUl60V3o+K7zaUn3PodYmjMIIAgCAIAgCAIBW9p7r52Z6b2LEsQ2ouTfQjh+crK+Ts5uUHre8u7bK+ZFQqR1LViiu43ZdWl9NDbzhqvaOHtlZVtqtP2kXNG8o1vYlr3bGac4kkQATA2CAb+D2PWqfRpkDpbyR+fH2SRTtatTZHnqIla+oUvalr3LWTeE3SHGq/sT/cflJ1PJi/zlyKutlp7KUfu/0WamgAAHAAAeoS1SSWCKOUnJtv5nqenyIAgCAIAgCAam1/qK33dT3DOFz7mfg+hItPiKf1R6nOJmjaiAIAgCAIAgE7ub/MH7tveWT8m+/wDs+qKnLPw6+pdGXWXpmBAEAQDWx+Ap1ly1FDAajiLHhcETnUpRqLCSxO1G4qUZZ1N4Ffxm5VM/V1GT0MM4+BkOeT4v2Xh5lrSy3UXvIp+GohMZuliE+iFqD7B17rWkWdlVjs1llSyvbz2tx8SGxGHdDZ1ZT0MCP6yNKLj7SwLCFSE1jBp+B8WqbAD/AJnPNWJ9YfM38LsPEVeFNrdL+SP1SRC2qS2R/BEq39vS9qS+2smsHuQx1q1QPQgzHvG39JKhk+X+T5FdVy5Fe7jj46vL+yd2fu1h6RDBSzDUM5vYjnAFh+UmU7SlB4paysr5TuKqcW8E/kiYkkrxAEAQBAEAQBAEAQCMx2wqNTUrlPnJofaOBkWrZ0qm1YPuJ1DKNelqTxW56yBxW6dQH+GysPteSR/UGV9TJs0/UafkW1LLNJr+RNPu1m1hN0hxq1L/AGUFv1H5TrTyYv8AOXI4VstPZTj93+v7JvB7LpUvoIAek6ntMnU7elT9lFXWvK1X25Pw+RuTuRhAEAQBAEAQBAEAQDW2lTLUaiqLlkcAdJKkATlXi5UpRW1p9DtbSUK0JS2Jp+ZSPAGI6o95fnKHQ6/D0/Zqe0rXj8n+h4AxHVHvL840Ovw9P2O0rXj8n+h4AxHVHvL840Ovw9P2O0rXj8n+h4AxHVHvL840Ovw9P2O0rXj8n+h4AxHVHvL840Ovw9P2O0rXj8n+h4AxHVHvL840Ovw9P2O0rXj8n+h4AxHVHvL840Ovw9P2O0rXj8n+iX3Y2XVpVi1RCoyML3U6llNtD6DJljb1adXOnHBYPdvRX5Tu6Naio05YvFP57n3FpluUAgCAIAgCAIB5qUwwswBHQRcdhnjSepnsZOLxTwMGGwFKnqlNFJ51UA9onxGlCPspI61LirU9uTfizZnQ4iAIAgCAIAgCAIAgCAIAgCAIAgCAIAgCAIAgCAIAgCAIAgCAIAgCAIAgCAIAgCAIAgCAVDwzUWnjFy12K1MQFqKLrTAuFGa/k24wDLtflBg1xC16qsKVLRWsrEkXZha5PldPMIBsbZpVKOGslaqWepTGdmuwzELYEW0gGhiNq1WbC5XYW5EVbH6TPUKEN+G/bAJvB12OMxCFiVVKJVb6AkakD0wDDvDVqh6a0+Wy2qFjRCk3FsoJbQc8AkNj11eijKzOCPpPbMddc1tLjh7IBuQBAEAQBAEAQBAEAjd4sa1HDu6fSGUAnmLMFv7LwDDhdmVKb02GIdwfrFqnMHuOKeabwCI2jWqLUqmrUxNKzHknprmoBObOo4+m8A3tt1KhFBgarUSpNRsN9MkgZSOfLxMA97KqPUoVFpVyzBiqvVQh6Y08moDxYC+sAbv4lzWrUmd3VMmXlQFqXN8xsALpfhAJ6AIAgCAIAgCAIB5Li4Fxc3sL6m3GwgFc2btWouEWobVGNR1zVKgRVGci7MeYAcBrAM9LeEmg9bkx/CqBHCvdctxd0a2o1B4QDPU2w1sQy0wy0WCA5wodrDNctooW8Aw4LbFSuldUVOVpKMpR86MXU5bMQOcGAaGyMQVq0lariEdtHp4hbrUNv/G3BTeASabXqu7cnQz0kqckzZ7PcaMwS1so9fNAMqbTdsS9BaYK08hZy9rBlJ+jbU3+MA0KG2WTDh8rVC2IakAz66uQLNbsEAzVNrVSmJQoqVqKBtHzKVYEhg1uIsdLdEA39h1nfD0nqWzMiEkG97qCGOgsSNSOYmAb0AQBAEAjqeyEFOvTzNau1R2OlwanELpwHNe8A+4rZKvh/wB3LMFyqtxbNZbW5rc3RAMu0MCtVAjEgKyPpa90NwNeaAaS7u0wSQz61lr82hUkhRp9G5PbAPWK2JmqtVWtVps4UEUyoBCiw4gwDJidlFshWvVV0UrnBBLg+cpFifTaAbWAwa0aa00vlUW14nnJPpJgGxAEAQBAEAQBAEAQDDjMKtVGpuLqwsR/fPeAR2E2EFdHerUq8lfkw5Fk0tfTibc5gHzEbBuXy1qqJVJL01IyknjYkXW/ogGXFbHVuT5N3pNSXIjIR9G1spB0I0gHlNhJyVSmzOxqnM9QkBywtYi2gtYWEAy7O2ZybtUao9SowCl3toq8FAGkAkIAgCAIAgCAIAgGhtTZgrFGDtTemWyulrgMLMLHSx0gGs276clTpK7qaT8or6Fs9ySSCLHiYBnwux0RKqFmcVizNnIJuwsdQIBiOwU/d/3cM9r58+hcvmz5jzHWAesPsRRypZ3qGuqq5YgfRBAK5QMvH+kA8YfYVmQvWq1FpG6I9rKQLAkgXYgQD6dhDOWFWoqM/KtSUgKX5zfjYkai8A3MPgQlWpVBN6uQEG1hkBAt2wCJ2lsQiilKlmb/AKhajG4DKC5ZiDpwvpzwDdw2xlUVczvUasMru1gcoBAAAFha5gG1s3CclTWnmZwgygta+UaAadAsIBswBAEAQBAEAQBAEAQBAEAQBAEAQBAEAQBAEAQBAEAQBAEAQBAEAQBAEAQBAEAQBAEAQBAEAQBAEAQBAEAQBAEAQBAEAQBAEAQBAEAQBAEAQBAEAQBAEAQBAEAQBAEAQBAEAQBAEAQBAEAQBAEAQBAEAQD/2Q=="/>
          <p:cNvSpPr>
            <a:spLocks noChangeAspect="1" noChangeArrowheads="1"/>
          </p:cNvSpPr>
          <p:nvPr/>
        </p:nvSpPr>
        <p:spPr bwMode="auto">
          <a:xfrm>
            <a:off x="1095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data:image/jpeg;base64,/9j/4AAQSkZJRgABAQAAAQABAAD/2wCEAAkGBxQTEBUUEBQUFRQXFBQVFxgYFxQUFxQVFBcXFxUZGRcYHCggGBolHBUYITEiJSorLi4uFx8zODMsNygtLiwBCgoKDg0OGxAQGywkHyQsLCwsNCwsLCwsLC4sLCwsLCwsLCwsLCwsLCwsLCwsLCwsLCwsLCwsLCwsLCwsLCwsLP/AABEIALQAtAMBEQACEQEDEQH/xAAbAAEAAgMBAQAAAAAAAAAAAAAABQYBBAcDAv/EAEIQAAECAwQFCQUFCAIDAAAAAAEAAgMEEQUhMVEGEkGBkSIyYXFyobHB0QcTIzNSQlNiovAUFVSCkrLC4RbxY3Pi/8QAGwEBAAIDAQEAAAAAAAAAAAAAAAMEAgUGAQf/xAA3EQACAQIDBAgFAwQDAQAAAAAAAQIDEQQhMQUSQVETMmFxkaGx0RQigcHwM1LhBhVCUxZDYiP/2gAMAwEAAhEDEQA/AO4oAgCAIAgCAIAgCA0Jq14TMXVOTbygIaa0kefltDek3nhggNKHa8Zrq65PQaEcEBJyukmyI2nS2/uKAmJWfhxOY8HowPAoDaQBAEAQBAEAQBAEAQBAEAQBAYqgNSatOFD5zxXIXngEBDzWkn3bN7j5D1QEPNTsSJ8xxIywHAICOmp+HD57wDlt4LGU4x1LNDB16/6cb+niQ83pOB8plel13ABQPELgjd4f+n23etK3d7+xpy+lrgaRYYcM2nVI3G4r2Nd8TCtseD/TbXfn56k3J29AiXB4acnck99ylVSLNXV2fXp5uN1zWZJfrZ3LMpG9LWtFZg8kZO5Q770BLyukjT8xhHSOUOGKAl5acZE5jgfHggPcFAZQBAEAQBAEAQGCUBrzM8yHz3AdG3ggIia0kGENlel13digIiatOLE5zjTIXDuQEbMTDGCr3NaOk47ljKSWrJaVCpWe7Ti2+wh5vSVguhNLzmeS0eZ7lFKuuBusPsGrPOq0uxZv2RDzdtRX3F2qMm3d+KryqykbqhsrDUc9275vMjgozYm9YlmmYmIcIYOPKOTBe48Lt4WUI70rFbF4hUKMqj4LLv4fnI9tOLOEKac5gAY8uoNgLDQjhQqerGzujSbMxLq0nGTzX3K8ojZmzJ2hFhfLe4DLEcCslNogrYalW68b+pOyml7h82HrDNpoeBu7wpY1uZq6ux4v9OVu/wBydk7agROa8A5O5J71KppmsrYGvSzlHLmsyR2rMqG/K2zFZdrawydf34oCYldI2G6I0tOYvHqgJaXmmPFWODuooD2QBAEB8xHhoJNwAqepAQkzpG0fLaXHM8kepQERM2zFfcXao/Dye/FARsWIGiriAMz51XjstTKEJTdoJt9iuRM3pFCbcyrz0XN4nyUUq8VobfD7DxFTOfyrtzfgQ03b8V+BDBk3HiVXlWk9DdUNi4alnL5n26eGhFudU1NSczeeJUWptopRW6lZGEPQgCA6L7MbL1Yb5h2LzqM7DTed5u/lVvDxt8xy23sUpSVBaLN970NfSqR982Kz7Qe5ze0CbvLepZx3lY1OCr9DWUuGj7mc0BVM64ygCAxRAbklacWF8t7gMsW8DgslOS0K9XC0qvWjn4MnJPS44RodfxMP+J9VLGtzNXV2Ov8Arl4onpO14MTmPFcjceBxUsZxehrKuCrUutEkASDUVBzFx4hZlUkZW3IrcTrD8XqEBMyNvMiODS0tcTQbRxQEuEB5zMPWY5ubXDiKIDnkxG1WOcRWjSaZ0GC8k7K5JRpupUjBcXYq81pJEdcwBg/qKqSxEnodXQ2FQhnUe95L8+pERopeavJcek1p6KBtvU3FKlClHdgrLsy9D4QzCAIAgCA9pOUdFiMhM5z3Bo6K7eoXncvYq7sYVasaUHUlpHM7lJSzYUNsNlzWN1R1BbFKysfO6tSVSbnLV5lUnfmv7TvFemBzvSeR91HJA5L6vHXXlDia71UqxtK51WzcR0tFJ6xy9iJUZfCAIAgCAxTMIL2N6StaNC5jzTI8ocCslOS0K1bB0avWWfMtWj1uOmHOa5jQWtrrAnaaUpsVinUcjRY/ARw8VKMm7u2ZbLBbWYZ0VPAFSmsLmEBlAc8noPzG9seIXkldMzpS3Jxlya9Tm7cB1LWn0h6mUPAgCAIAgCAvPsxsvWe+YcLmfDZ2je87hQbyrGHhndnPbfxO7CNBcc39jooVs5Yp0981/ad4oCD0kkPewDTnNOu3cLxvHgFHUjeJe2fiOhrK+jyf2KACqh1ZlAEAQBAEAQFp0Gh3xndhv9xPkrFBas0e2pfpx736I6FouysYnJhPEgKc0RawgMoCj2uykw/tV4oePQ5hHZqvc3JzhwJWtlk2fR6U9+nGXNL0PheEgQBAEAQGWsJIDRVxIAGZNwHFErhyUVvSdks39Dt9iWcJeXZCH2W3nNxvceNVsYR3YpHz3FV3Xquo+PpwN8LIrlIiTLYjnPYatLnUOd5XiaeaM6lOVOW7LU+ar0wOe2/Ie5juaOaeU3qOzcaqnUjuyOswFfpqKb1WT+hHLAuhAEAQBAEBdNC4dIDjnEJ4AD1VqivlZze15XrJcl65l/0SZyoh6GDxr4BSmqLIgCAp+kjKTB6Q0+XkgZzG2WUmIg/FXiAfNa+qrTZ32zp7+Fpvs9MjTWBcCAIAgCAtns4sv3syYpHJggEZa7q6vAVPDNT0I3dzS7bxPR0VTWsvRfydSVw48gtNbU9xKPLTy3/DZ1uBqdwBKirS3Ys2WysN0+JSeizf28znWh09RzoJw5zegjnDw4FYUZcC7tnD3tW4rJ+5alYNAQulch7yDrDnQ6uHZ+0PA7lFVjdXNlsvEdHV3XpL8XsUZVTpwgCAIAgCAv2i8OkqzpDjxJVun1TlNpS3sTLssvIvuijPhvOb/ABSFEnEAQFX0rbSKw5tpwP/ANIDmWkzKTB6WtPdTyVGurTO02JPewi7GyKURtggCAIDBKHp2fRKyf2aUYwjlnlv7TvQXblfpx3YnB7RxPxGIc1pou5e+pMhSFA5X7R7T97NCGObBFOt7qF3cAFSryvKx2Gw8N0eH33rJ3+i0KbDjmHED285rqjdn14LFOzuT1acailF6M6RKxxEY17cHAOG/Yryd1c4upTdObg9UepC9ML2zOcWxJe5jOZ9nFvZN49NypTjuux2GEr9NSU3rx7zTWJZCAIAgMFAdKsuHqwIQyht8FdjojjcTLerSl2v88i9aOMpAb0lx4lZEBKIAgK/pYzkwzkXDiAfJAcx0tb8VhzZ4H/ap4jrI6z+n5f/ABmuT9V/BCFQG/MIeBAEBYNB7K/aJtusKsh0iO3HkDe7+1S0Y70jWbWxPQYd21lkvv5ep1/arxxBpWvPiBAiRT9lpIGbvsjeaLGUrK5PhqDr1Y01xf4/ocOe8uJc41c4lzjm4mpPFa9u+Z9CSSVoqyNOJiVmUHqWnQyf50F2zls6vtDdjvKsUZcDQbXw+aqruf2ZaFOaQr+mMjrQxFGMPHsHHgQDxUNWN1c22ycQ4VOjej0717lMoqx0YQBAEA1a3DEmm8oLpZs6mG0FNgp3K+cNe+bLxZDKQIY/CDxv80BuIAgIfShlYFcnDzHmgOZaYMuhnpe3iAR4KtiFozo/6elnUh2L7r7laVU6cIAgBQHWNALK9zKB550akQ56tOQOBJ/mV2jC0czitsYrpsRurSOXuWZTGqOf+1C1Ply7T/5H+DBTidwVbES4HS7Aw/WrvuX39vEoJKqnSGpEF5Uhr3qeslMOhRGvbi01pnmN4uXsXZ3IqtJVYOD4nSYEYPYHNNQ4AjqN/mrqd1c42cHCTi+BmIwOBDhcRQ9W1e6nkW4veWqOb2hJmFFdDOw3dLcQeFFRlGzsdlh6yrU1OJrLwmCAIDasqHrR4Y/G3uNfJZQ1RBipbtGb7H6fydJJV0406DBZRoGQA4CiA+0AQEfbzKy7+gV4FAcy0sZWCDk8HiKeagxHVN3sGW7iWucX5WZUiqZ14QBASejVl/tMyyGebXWf2G3u44b1nTjvSsU8fifh6EqnHRd7O1gUw6ty2BwIQEZOaPS0V5fFgtc84uNammG1YOnF5tFulj8TSjuQm0jw/wCJyf8ADs7/AFXnRQ5En91xn+xlWm7BlhEcBBZc4jbn1r3o48jD+4Yl/wCbPH9xS/3LO/1To48jz4/E/vZuy8BrGhrAGtGAGAWSVtCvUqSqScpO7Z6L0wKzppI1a2KMW8l3UcDuPioK0eJutkV7SdJ8c13oqSrm/CAICV0Xh1mmdGs7g0+qkpdYobSlbDS7bLz/AIOhyrNaIwZuaO8K2cqX5AZQBAeE6zWhvGbXDuQHMdIGa0s/qB4EKKsrwZstky3cXDtuvIpSoncBAF4Dpfs0sr3cF0dw5UU0b0Q2nzNTuCuUIWVzktu4rfqqitI697LmrBogh5dBD0UQFNnT8R/ad4oLnlRAYQBAfExBD2OY7muBB6j+u5eWurGVObpyUo8Dmk3LmG9zHYtNOum3eqUlZ2OzpVFUgpx0Z5LwkCAn9C2VjuP0wz3kDyU1HrGp2xK1GK5v7HQrFZWPD7VeAqrJzhdQgMoAgMFAc1taF8OK38LxwWE1eLLOCnuYinL/ANL1KACtefQdAgNqy5F0eMyEzF7tWuQ+0dwqV7FXdiGvXjQpyqy4Lx7Pqdxl4LWMaxgo1rQ0dQFAtilZWPns5ynJylq8z7Xpicl0k0mjPmohgxnthh2q0NcQCGVaTdmQe5UalRuWR2uB2dShQiqkE5au65kZ+/pr+Ijf1uWPSS5lv4LDf64+H8A29M/xEb+tyb8uY+Bw3+teBoxbZmNY/Gfjn/pZ78uZQeDoX6iPP97R/vX8U35czz4PD/sXgZ/e0f72J/Um/LmPhKC/wXgW/Re0DFg8o1ew6rsyDe0+W5WaUt5ZnP7Swyo1bx0ensS6kNeVXTOR5sZvYd/ifLgq9aPE3ux8RrSfevuirKA3gQFp0Hh/Od/62/3E+SsUVqaPbUupHvL/AKMsrMA5NcfJTmiLegCAIAUBQ7Wh/FijNzu//tHmrHsXZ37jmAFLsruC1j1PpV75mUPC/ezCy+fMOy92zp2vd4DirVCHE5rb2J6tBd7+y+/gdBVk5ohdLbS/Z5SI8GjyNRnafUA7hU7lHVluxL2zcN0+IjB6avuRxoDL9UVA7wIAUBqRMSpDXvU+UPAgJbRid93MAHmv5B668k8T3qSnKzKG0qHS0G+Mc/cvqtnKnjPSwiw3Mdg4EdWR3G9eSV1Yko1XSmprgc1jQi1zmuuc0lp6xcqTVnY7OM1OKktD4XhkXTQuHSXcfqiHuACtUV8pze15XrpckvUvmibOW85NA4k+ilNUWdAEAQBAU232UmHdOqe4IDl07D1Yrxk93iVrpas+h4We/QhLml6HnBgue5rGCr3ENaM3E0CxSuyWc4wi5S0Wp3GypFsCDDhMwY0N6yMTvNeK2MVupI+e4iu69R1JcczaWRCcz9ptpa8dkFp5MIazhm9/o0fmKqYiV3unWbBw+5RlVesnZdy936FNVc3wQAoDUiYlSGvep8oeBAEB0axp33sFr9tKHtNuKuwlvK5x+LodDWcPqjdWRWKfpnI6r2xRg7kntAXcRXgq1aOdzodkV7wdJ8M13cfOxXFCbgv+jDKSsPpDjxNVbpdU5TaMt7Ey8C86Js5Dzm4DgK/5KQok+gCAIDCAq2lLKRWnNngSgOX2/D1Zh9dpBHTUDDgqFZfOzutlT38JG3DJ+JixbSMvGbGDGvcAaBxIAJurdtoe9eRluu5PisOsRTdNtq+tvQsh9o0f7qF+f1UvxMuRqv8Aj9H98vI+T7RJj7uD+f1XnxEj3/j9DjKXkVSbmHRYj4jzVz3Fx6z+qKFu7ubqlTjTgoR0R4rwzCAFAakTEqQ171PlDwIAgJOx7afLhwa0ODqEgkihF11Mx4LOFRx0KWLwMMS027WJL/mD/umf1O9FJ075FP8As0P3vwRr2hpIYsMsdBaAcDrk0IwOC8lV3lZolobMVCanGby7P5INrSSA0Ek3AC8lQ65I2cmkrvQ6TZkLUgw2nEMaD0Gl6ux0ONxM9+tKS4tl30ZbSADm5x8vJZEJLIAgCAICH0hs50UNLKVaHVGBINMOCAqM3KB1WxW7iLx0jJeOKlqS0a1SjLepuzK1aOjTgSYJ1h9J5w6jtCrTw9uqdJg9uxl8ldWfPh/HmQLmkGhBBGw3Ks1bU6CMlJb0XddmhhD0IAgCAFAakTEqQ171PlDwIAgCAICasvRyJFvf8NuZHKI6G+qkjSbNbidp0qWUfmfZ7lts6y4cEfDbf9Rvcd6sxgkaCviqtbrvLloiXkbPiRTyBdmcOKyK5cLPlfdw2srWm3Cu3BAbKAIAgCAxRAa85IsiijxXI4Eb0BWrQsF7L2ctv5hu2oCAnpBkUUiCtLq4OG9YygpalrDYythnem/pwKzaFgRId7OW3oFHDrHoqk6Eo6HT4TbVGt8s/lfbp4+/iRAUJuQgCAFAakTEqQ171PlDwIAgJGzLFix72jVb9TsNwxKzjTciniMdSoZPN8l+ZFusuwYUG/nP+pwv3DYFZjTUTn8Tj6tfJuy5Im5WWfENGNJz2AdZWZSLFZ+j7G3xDrnL7I9UBNBoFwwQGUAQBAEAQBAEBgoDQtCyocW8ijsxjvzQFan7LiQryKt+oYb8kBAWjZEOLeRqu+oXHeNqjnSUjYYTadfDZJ3XJ/bkVi0bIiQb3cpv1DDeNiqTpOJ1WD2nQxWUXZ8n+fnI0FGbAFAakTEqQ171PlDw2rPs6JGdSG2uZwa3rKyjBy0IK+Ip0Feo/pxLZZWjMOHQxfiO6RRg6ht3qxGkkaDE7UqVcofKvMsMCC551WNJOQH6oFKawn5DR0YxjX8Iw3lAT0KGGijQAMhcgPtAEAQBAEAQBAEAQBAEBgoCHtCwWPvh8h35Tu2ICtzcm+GaPaRkcQR1oCBtCwGPvZyHdAq09Y9FDOgnmjcYTbNajaNT5l5+PuVmekIkI/EFBsOIO9VJQcdTqMNjKOJV6b+nFfQj4Mu6I8thtLnZDzy3rNRb0K1WpCn803ZFosvRQDlRyHH6BWm87VPGjzNFidrN5Ucu16/QssCDQBkMdTWjwAU6yyNPKTk7snZDR1xvimgyGJ6zsQxLDLSzYY1WNAHRtQHsgCAIAgCAIAgCAIAgCAIAgCAID4iQg4UcAQdhQEBaGju2Cf5T5H1QFfmIBFWxG9bSMQmuTPYycXvRdmeMtLNYKQ2Bt+A2nzXiSWhlUqzqO83fvJuQsB774nIb0847ti9MCySciyGKMFOnEnegNlAEAQBAEAQBAEAQBAEAQBAEAQBAEAQBAeE3KMiCj2g+I6igPCQsyHDvaL8zef8ASA3kAQBAEAQBAEAQBAEAQH//2Q=="/>
          <p:cNvSpPr>
            <a:spLocks noChangeAspect="1" noChangeArrowheads="1"/>
          </p:cNvSpPr>
          <p:nvPr/>
        </p:nvSpPr>
        <p:spPr bwMode="auto">
          <a:xfrm>
            <a:off x="2619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19E11B-0FAD-49FB-BD5A-6DFA15527CFB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2" name="AutoShape 2" descr="Image result for component composition"/>
          <p:cNvSpPr>
            <a:spLocks noChangeAspect="1" noChangeArrowheads="1"/>
          </p:cNvSpPr>
          <p:nvPr/>
        </p:nvSpPr>
        <p:spPr bwMode="auto">
          <a:xfrm>
            <a:off x="4143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956" y="2188807"/>
            <a:ext cx="5626417" cy="4592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9099"/>
            <a:ext cx="8534400" cy="1143000"/>
          </a:xfrm>
        </p:spPr>
        <p:txBody>
          <a:bodyPr/>
          <a:lstStyle/>
          <a:p>
            <a:pPr algn="ctr"/>
            <a:r>
              <a:rPr lang="en-US" sz="3600" b="1" dirty="0" smtClean="0"/>
              <a:t>REST = Reuse via Composition</a:t>
            </a:r>
            <a:br>
              <a:rPr lang="en-US" sz="3600" b="1" dirty="0" smtClean="0"/>
            </a:br>
            <a:r>
              <a:rPr lang="en-US" sz="3600" b="1" i="1" dirty="0" smtClean="0"/>
              <a:t>Build higher level abstractions from </a:t>
            </a:r>
            <a:br>
              <a:rPr lang="en-US" sz="3600" b="1" i="1" dirty="0" smtClean="0"/>
            </a:br>
            <a:r>
              <a:rPr lang="en-US" sz="3600" b="1" i="1" dirty="0" smtClean="0"/>
              <a:t>granular reusable parts</a:t>
            </a:r>
            <a:endParaRPr lang="en-US" sz="3600" b="1" i="1" dirty="0"/>
          </a:p>
        </p:txBody>
      </p:sp>
    </p:spTree>
    <p:extLst>
      <p:ext uri="{BB962C8B-B14F-4D97-AF65-F5344CB8AC3E}">
        <p14:creationId xmlns:p14="http://schemas.microsoft.com/office/powerpoint/2010/main" val="158236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44" name="Title 1"/>
          <p:cNvSpPr>
            <a:spLocks noGrp="1"/>
          </p:cNvSpPr>
          <p:nvPr>
            <p:ph type="title"/>
          </p:nvPr>
        </p:nvSpPr>
        <p:spPr>
          <a:xfrm>
            <a:off x="458788" y="152400"/>
            <a:ext cx="8229600" cy="1143000"/>
          </a:xfrm>
        </p:spPr>
        <p:txBody>
          <a:bodyPr/>
          <a:lstStyle/>
          <a:p>
            <a:pPr algn="ctr"/>
            <a:r>
              <a:rPr lang="en-US" altLang="en-US" sz="2800" b="1" dirty="0" smtClean="0"/>
              <a:t>As typically happens – early adopters who dabbled in REST created services at Level 0 of the Richardson Maturity Model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524307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2" descr="data:image/jpeg;base64,/9j/4AAQSkZJRgABAQAAAQABAAD/2wCEAAkGBxQTEhUTExQVFhUUGBQVGBUVFBoWFhUWFhUbFhgVFRQYKCggGBolGxgUIjEhJSorLi8uGB8zODMsNygtLiwBCgoKDg0OGxAQGywkHyQxLCwsLC03LS0vLC8sLDQwLCwsLTQsNzQsLCwsLCwsLCwsLCwsLCwsLCwsLCwsLCwsLP/AABEIAI4BYwMBEQACEQEDEQH/xAAbAAEAAgMBAQAAAAAAAAAAAAAABQYDBAcCAf/EAEUQAAIBAgMDBgoHBgUFAAAAAAECAAMRBBIhBQYxE0FRU5GSFRYiUmFxgbLB0TIzYnOToaIHFCM0sfBCY3LS4SQ1Q4PC/8QAGgEBAAMBAQEAAAAAAAAAAAAAAAQFBgMBAv/EADkRAAIBAgEJBAoCAgIDAAAAAAABAgMEEQUSFCExUVKRsRVhcaETIjIzNEFygcHRI+FC8ILxNWKi/9oADAMBAAIRAxEAPwDrM9PBAEAQBAEAQBAEAQBAEAQBAEAQBAEAQBAEAQBAEAQBAEAQBAEAQBAEAQBAEAQBAEAQBAEAQBAEAQBAEAQBAEAQBAEAQBAEAQBAEAQBAEAQBAEAQBAEAQBAEAQBAEAQBAEAQBAEAQBAEAQBAEAQBAEAQBAEAQBAEAQBAEAQBAEAQBAEAQBAEAQBAEAQBAEAQBAEAQBAEAQBAEAQBAEAQBAEAQBAEAQBAEAQDQ2+7DDVSpIIQkEGxFtdDONw2qUmtxKslGVxBSWKbOceFq/XVfxGlL6apxM12iUOCPJDwtX66r+I0emqcTGiUOCPJDwtX66r+I0emqcTGiUOCPJDwtX66r+I0emqcTGiUOCPJHobTxHW1e+089PU4nzGiW/BHkh4SxHW1u+0aRPifM80S34I8kPCWI62t32jSJ8T5jRLfgjyQO08R1tXvtGkVOJ8xolvwR5IntysZVqV2D1HYBCbMxIvmA4H2ybZTnKo8W3qKvK9GlTorMik2/ku5l2loZwQBAEAQBAEAQBAEAQBAEAQBAEAQBAEAQBAEAQDW2m5WjVYGxFOoQeghSQZxrycaUmtqT6He2ipVoRextdSi+Gq/Wv2yh0uvxM1egW3Ah4ar9a/bGl1+JjQLbgQ8NV+tftjS6/ExoFtwIeGq/Wv2xpdfiY0C24EeX23iLH+K/A9E9V3Wx9pjQLbgRad29vriFytYVVGo5mHnL8RLi2uVVWD9rqUGUMnyt3nR1xfl3MnJLKwQBAEAQDV2rTzUaq9NOoO1TOdVZ1OS7md7aWbWhLc11OTiZ43J6VCeAJ9QvPcGzxtLafeSbzT2GM17jzOjvHJN5p7DGa9wzo7zcoUmyjyT2GcpReOw+XKO8yck3mnsM+c17jzOjvHJN5p7DGa9wzo7zDW+iYjtPtE/wDs+Ty6rdCoO0k/CW+T160n4FJlyXqQXey7S0M4IAgCAIAgCAIBXN5ds1KVRUpkDybm4B4nTj6pWXt1OlNRhuLrJtjSrU3OovngiI8ZcR5y9xZD7Qr71yLLsq23Pmx4y4jzl7ix2hX3rkOyrbc+bHjLiPOXuLHaFfeuQ7Kttz5seMuI85e4sdoV965Dsq23Pmx4y4jzl7ix2hX3rkOyrbc+bHjLiPOXuLHaFfeuQ7Kttz5seMuI85e4sdoV965Dsq23Pmyybt4ypVpl6hB8ogWAGgA6PTeWdlVnVg5T3lJlKhSo1VCmvlrJaTCuEAQBAEAQDU2v9RW+7qe4Zwufcz8H0JFp8RT+qPU5xM0bUQBAEA81eB9Rnq2hGpRqlWDKSGU3BHEGd02nij2UVJOMlimdD3b2+MQuVrCqBqOZh5y/ES5trlVVg9vUymUMnu3edHXF+XcycksrBAEAQDy63BHSCO2eNYo9TweJx+1tJmzf44l3/ZzU8msvpRu0EfCWeT3qkvAz2XI+tB+JcryxKEQDdofREAyQDHiHyozdAJ7BeeSeCbPqCxkkcUrnyeyZeG03a2lq/Z8nkVW6WUdgv8Zc5PXqyZnsuS9eC7mW2WJRCAIAgCAIAgCAUvb+BrVK7stNyugBA0IA5vbeUd3Rq1Kzai8DT5PuKFK3jGU0ntZH+B6/VP3ZG0Wtwsmabb8a5jwPX6p+7Gi1uFjTbfjXMeB6/VP3Y0Wtwsabb8a5jwPX6p+7Gi1uFjTbfjXMeB6/VP3Y0Wtwsabb8a5mDE4KpTsXRlvwuLXnxOlOHtLA6069KrqhJPwME5nU6Du9RyYemOkZu8S3xE0dnDNoxX35mPyhUz7mb+3LUSMkkIQBAEAQBANTa/1Fb7up7hnC59zPwfQkWnxFP6o9TnEzRtRAEAQDzU4H1GeraDSynonbE+z3SdlYMpIZTcEcQYUsHimfMoxknGWtM6Hu3t0YhcraVVFyOZhwzD8rj0y5tblVVmvaZPKFg7d50fZfl3E3JhWiAIAEA5Jj0y1ai9DuOxjM7UWE2u9m7oSzqUX3LoWb9nT/AMWqvSinsa3/ANSbk9+tJdxU5cj/ABwfe+n9E9vqzDCsysylWQ3UkGxNuI9clXrapNruK3JSi7lKSxxT2nPfCFXran4jfOVHpJ8T5s1HoKXAuSNyhtCrlH8Wp+I3znKVWePtPmz5dClwrkjJ4Qq9bU/Eb5z59LU4nzZ56Clwrkj42OqnQ1ahB0saja/nHpZ8T5sKjTX+K5I0cVw9sQ2nZF03DS2HY+dUb8gBLuwWFNvvMzlqWNdLcl+SyScU4gAQDm1HeLEmsq8scpqBbZV4Z7W4dEA6SYAgCAfCbazw9Sx1Gn4XodbT7wnHSqPGuZJ0K44HyHheh1tPvCNKo8a5jQrjgfIeF6HW0+8I0qjxrmNCuOB8h4XodbT7wjSqPGuY0K44HyHheh1tPvCNKo8a5jQrjgfIeF6HW0+8I0qjxrmNCuOB8isb245ajoEYMFUm4Nxcnh2AdsqsoVo1JRUXikXmSbedKEnNYNv593/ZBolyAOJIHabSAli8C2lLNTb+R06mmUBRzADsFpqorBYGFlLOk5P5nqenyIBTt9dr1qNVFpVCoKXIAU3OYi+oMAmd08W9XDK9RszEuCSAODEDhAJiAIBqbX+orfd1PcM4XPuZ+D6Ei0+Ip/VHqc4maNqIAgCAIAgCATu5v8wfu295ZPyb7/7Pqipyz8OvqXRl1l6ZgQBAEA5bvClsTWH2ye3X4yguFhVl4m1sZY20H3EpuC9sUR51Nx2FT8J2sX/Lh3ETLMcbfHc1+S/YvCpVQpUXMptcG+tjccPTLaUFNYS2GZp1Z05Z8HgyO8WcJ1K95/nOOi0eEl9pXXG/L9G7Q3YwmUfwR3m+c80OhwjtK64+n6MnivhepHeb5zzQ6HCO0rnj6fojN5NhYalhqjpSAYAWN20JYDnPpnC6tqMKTko6yVY3txVrxhKWr7bjnOLPD2yogaVF+3MS2ET0lz+sj4S+slhRX36mTytLG6l9uhNyWVpobZ2ouHp8o4ZhmC2W17m/TbogEIN+6PV1exP90Ao9OsBVD62Dh7c9g17euAXjx6o9XV7E/wB0Andj7SXEUxUUMASRZrX09V4BuwDR25WyYeofskD1t5Pxke6nm0ZPuJdjDPuILv6aznczZshAEAQBAEAQCQ2BRz4imOhs3dGb4SRaRzq0V/uoh388y2m+7DnqOhTSGOEAqzb80QbcnV09C/OAVjejbCYmororKFXL5Vr3uTzE9MAlN3d6aWHoLSZKhILG65basTzkQCf2PvPTxFTk0SoDYtdsttPUT0wCdgGptf6it93U9wzhc+5n4PoSLT4in9UepziZo2ogFuqbtURgv3i75+SD2zDLci/C3CWTs6at/Sa8cMSljlCq7r0OrDHArGBwrVai00+k5sP6kn0AXPslfTg5yUVtZbVasaUHOWxF2G6+DoKP3ipcnnapyYJ+yAQf6y20K3px/lfngUPaN3Wk/Qx5LHmeMRulh6yZsNUseaz8ohPQTqR2+yeSsaNSONJ+eKPYZUr0p5tePlgykVqRRirCzKSpHQQbGVMk4tp/Iv4yUoqS2Mmtzf5g/dt7yydk33/2fVFXln4dfUujLrL0zAgCAIBzbfBLYup6ch/SB8JR3iwrM2GSpY2sfv1NLZGKqU6qtRF6nlADKWvcEHyRx0vOVKc4SThtJN1Sp1KTjVeEeRYW3g2gASaNgNSTQewHTxkvSbrh8mVSsMnt4Kf/ANI1PHTFf5XcPznPTq3dy/s79jW3/tz/AKN2hvpiso+r7h+c5vKFdP5cv7POyLbv5/0WPdDblbEvUFTJZFUjKttST6T0SZZXNStJqeGorcpWdK3jFwxxe8z79vbCMPOamP1ZvhPvKL/gfiupzySsblPcn0OW4viJTQNWjpO7SWwtH/QD26/GaG2WFKPgYzKDxuZ+PQkp3IZHbd2UMTT5MsV8oNcC/AHS3tgEANwk65u4PnAKZTo3qBL8XCX9bWvALn4hp1zdwfOAWHYmzBh6QpBiwBY3Itx9EA34BqbTwIrJkJIBIOnHTm1nGvRVaGY3gSLW4dCpnpYsiPFGn1j/AKflIfZlPifkWXbVXhXmPFGn1j/p+UdmU+J+Q7aq8K8x4o0+sf8AT8o7Mp8T8h21V4V5jxRp9Y/6flHZlPifkO2qvCvMeKNPrH/T8o7Mp8T8h21V4V5nxt06YBPKPpr/AIflPHk2mljnPyCyzVbwzV5lQMpjRlg3Mo3qs3mpb2sR8AZY5NhjUcty6lPlmeFGMd76Fyl2ZoQCoNuIhJPLNr9gfOAVzeXY4wtRUDl8y5rkWtqRb8oBI7B3UXEUVqmqyklhYKD9E243gFg2HusuHq8oKhbyStioHG3Pf0QCwwDU2v8AUVvu6nuGcLn3M/B9CRafEU/qj1OcTNG1EA6PX/7X/wChfdEvZfB/8fwZeH/kP+X5Kfupi1p4qmzmynMtzwGZSAe23bKuzmoVk2XeUKUqlvJR27eRbt592mxLiolQBgoXKwOU6k3BHDj0GWd3ZutLOiylsMoK3i4Sjqxx1EFhtn47BZmpoGDAZsvljTgcuh6eaQ4Urm3xcVt+5YVK9leYKbww2Y6v6K9jsU1Wo1R7ZmNzYWF7W4eyQqk3OTk9rLOlTjSgoR2Iltzf5g/dt7yyZk33/wBn1RW5Z+HX1Loy6y9MwIAgCAc/36S2JB6aansLD4CU18v5fsarI0sbfDc3+CO3cqZcVQP+Yo73k/Gcbd4VY+JMvo51tNdz8tZ1SumZWXpBHaLS9axWBjIPNknuOR4rZtal9ZTdfSVOXvDQ9sz8qU4e0mjcU7ijV93JPry2mXBoWACgsehQSePQJHazpYLWfU2o65PDxOgbh7OqUhVaojJnyZcwsSBmvpxHEcZb5PpTgpOSwxwM5le4p1HFQeOGOOH2Pv7RKlqFMdNT+it/xGU3hTS7/wAHmRY41pPu/KOa4o6+yVUNhponU9l08tGkvRTpjsUTSUlhCK7kYa5lnVpy3t9TanQ4iABAOWUNl1+XU8hWtyoN+Se1s973twgHUzAEAQCC29t1qDqiqrXXMb30uSBw9Rlfd3jozUUsdWJbWGTo3EHOTa14Ecm9lQkAU0uSBxPPIyylUbwzUTHkakli5PyLdLkzogCAIBo7crZMPUb7JHtbyfjI91PMoyfd1JdjTz7iC78eWs53M2bIuO5dG1J385rexR8yZdZMhhTct76Gby1UxqxjuXUsMsimEAQCkb+YKrUrUylOo4CWJRGYA5joSBAJzc6gyYVFdWVsz+SylTqx5jrAJuAIBqbX+orfd1PcM4XPuZ+D6Ei0+Ip/VHqUXY2GWrXp03uFdrG2h1Btb22mfoQU6ii9jNdc1JU6Mpx2okt7tiphmp5M2Vw1yxB1BHQBzGd723jRazdjIuTrydypZ+GKw2FoxQtsyx0/gL7oljPVZ6+Ep6evKGri/JRtjbNOIqcmrKpsTdr2NubT+9JUUKLqzzU8DQ3NwqEM9rEkcc+KwLimKzWIBUjVPUA9wCOj0idqjrWss3O/XmRaStr2LnmLH57/ACJ/dLeOrXqGnUUEBS2dRa1iBZubX2cJNs7udWWbJfcrso2FKhDPg8Nez9Fd30oquLfL/iCsQOZiNe3Q+2Qb6KjWeBZ5LnKVss75Yr7H3c3+YP3be8s6ZN9/9n1Rxyz8OvqXRl1l6ZgQBAEApH7QU/iUj0qw7GHzlVlBetE0mQ3/ABzXeun9FawdXJUR/MdG0+ywPwkGLwknuaLmrDPhKO9Nc0dMwe8uGqcKoU9D+Qfz0/OXULqlLY+eoyNXJ1zT2xx8NZKqQRcag9GoMkEFrB6zcwdJVXyVAvxsAL9k8SS2H1KUpbXiY8ZtOjS+sqIvoJ17OM+J1qcPaaR0pW9Wr7EWyjb5bbpYjk1pEkIWJJFgbgAWvr0yovrmFXBQ+RoMmWdShnOp88CnVxdreoSJBai4xwWJ1tFsAOgAdk0yMC3i8T1PTwQBAEAQBAEAoG8tbNiX+zZR7Br+d5nb2WdXl3ajX5NhmW0e/XzI6m5UgjQggg9BGokZNp4omyipJp7GWHBb2ONKqhh5y+SezgfyllSylJaprHwKavkaD10nh3PWv95lgwO2aNXRXAPmt5J/Pj7JY0rqlU2PXuKivY16PtR1b1rRnxWNp0xd3VfWdfYOJnSdWFP2ngcaVCpVeEItkLjN7KY0pqXPSfJHzMg1MpQXsLHyLOjkapLXUaXmyB2jturWGViAvHKosNOFydZXVrupVWEtm4t7awo0HnR272RsjE06Du9Ry4emOkZu8b/GaOzjm0Y8+Zj8oTz7mb78OWokZJIQgCAIAgCAIBqbX+orfd1PcM4XPuZ+D6Ei0+Ip/VHqc7pVCrBlNipBB6CDcTNptPFG0lFSTT2MvFDfSi6gVqTZhxsodb9IubiW8co05L146+Zn55IrRl/FLV90yL3l3q5dOSpqVQ2LFrZmtqBYcBf0yPdXvpY5kVgiXY5N9BL0k3i/lgV7CYlqbrUQ2ZTcH++a2kgwm4SUo7UWdSnGpFwlsZc8PvrSdbV6Rvz5QHU+mzWI/OWsMowksKkfyUU8j1YyxpS/DGI31oopFCkb81wEX12W5MSyjCK/jj+BDJFWUsasvyyl4rEtUdnc3Zjcn++aVU5ucnKW1l7TpxpxUI7ETG5v8wfu295ZNyb7/wCz6orMs/Dr6l0ZdZemYEAQBAKh+0Kn5NFuguO0KfhK3KK1RfiX+QpetOPh+f2UyVhoRAM+FxlSmb03dP8ASxA9oGhn1Gcoey8DnUo06iwnFPxJZ9u4iogDVnt0A5L+vLa/tnlS4qy1OT6dCPCyt6bxjBdeppGRySeGrAc/ZPVFnuB4wa56yDznQfqEkUl60V3o+K7zaUn3PodYmjMIIAgCAIAgCAIBW9p7r52Z6b2LEsQ2ouTfQjh+crK+Ts5uUHre8u7bK+ZFQqR1LViiu43ZdWl9NDbzhqvaOHtlZVtqtP2kXNG8o1vYlr3bGac4kkQATA2CAb+D2PWqfRpkDpbyR+fH2SRTtatTZHnqIla+oUvalr3LWTeE3SHGq/sT/cflJ1PJi/zlyKutlp7KUfu/0WamgAAHAAAeoS1SSWCKOUnJtv5nqenyIAgCAIAgCAam1/qK33dT3DOFz7mfg+hItPiKf1R6nOJmjaiAIAgCAIAgE7ub/MH7tveWT8m+/wDs+qKnLPw6+pdGXWXpmBAEAQDWx+Ap1ly1FDAajiLHhcETnUpRqLCSxO1G4qUZZ1N4Ffxm5VM/V1GT0MM4+BkOeT4v2Xh5lrSy3UXvIp+GohMZuliE+iFqD7B17rWkWdlVjs1llSyvbz2tx8SGxGHdDZ1ZT0MCP6yNKLj7SwLCFSE1jBp+B8WqbAD/AJnPNWJ9YfM38LsPEVeFNrdL+SP1SRC2qS2R/BEq39vS9qS+2smsHuQx1q1QPQgzHvG39JKhk+X+T5FdVy5Fe7jj46vL+yd2fu1h6RDBSzDUM5vYjnAFh+UmU7SlB4paysr5TuKqcW8E/kiYkkrxAEAQBAEAQBAEAQCMx2wqNTUrlPnJofaOBkWrZ0qm1YPuJ1DKNelqTxW56yBxW6dQH+GysPteSR/UGV9TJs0/UafkW1LLNJr+RNPu1m1hN0hxq1L/AGUFv1H5TrTyYv8AOXI4VstPZTj93+v7JvB7LpUvoIAek6ntMnU7elT9lFXWvK1X25Pw+RuTuRhAEAQBAEAQBAEAQDW2lTLUaiqLlkcAdJKkATlXi5UpRW1p9DtbSUK0JS2Jp+ZSPAGI6o95fnKHQ6/D0/Zqe0rXj8n+h4AxHVHvL840Ovw9P2O0rXj8n+h4AxHVHvL840Ovw9P2O0rXj8n+h4AxHVHvL840Ovw9P2O0rXj8n+h4AxHVHvL840Ovw9P2O0rXj8n+h4AxHVHvL840Ovw9P2O0rXj8n+h4AxHVHvL840Ovw9P2O0rXj8n+iX3Y2XVpVi1RCoyML3U6llNtD6DJljb1adXOnHBYPdvRX5Tu6Naio05YvFP57n3FpluUAgCAIAgCAIB5qUwwswBHQRcdhnjSepnsZOLxTwMGGwFKnqlNFJ51UA9onxGlCPspI61LirU9uTfizZnQ4iAIAgCAIAgCAIAgCAIAgCAIAgCAIAgCAIAgCAIAgCAIAgCAIAgCAIAgCAIAgCAIAgCAVDwzUWnjFy12K1MQFqKLrTAuFGa/k24wDLtflBg1xC16qsKVLRWsrEkXZha5PldPMIBsbZpVKOGslaqWepTGdmuwzELYEW0gGhiNq1WbC5XYW5EVbH6TPUKEN+G/bAJvB12OMxCFiVVKJVb6AkakD0wDDvDVqh6a0+Wy2qFjRCk3FsoJbQc8AkNj11eijKzOCPpPbMddc1tLjh7IBuQBAEAQBAEAQBAEAjd4sa1HDu6fSGUAnmLMFv7LwDDhdmVKb02GIdwfrFqnMHuOKeabwCI2jWqLUqmrUxNKzHknprmoBObOo4+m8A3tt1KhFBgarUSpNRsN9MkgZSOfLxMA97KqPUoVFpVyzBiqvVQh6Y08moDxYC+sAbv4lzWrUmd3VMmXlQFqXN8xsALpfhAJ6AIAgCAIAgCAIB5Li4Fxc3sL6m3GwgFc2btWouEWobVGNR1zVKgRVGci7MeYAcBrAM9LeEmg9bkx/CqBHCvdctxd0a2o1B4QDPU2w1sQy0wy0WCA5wodrDNctooW8Aw4LbFSuldUVOVpKMpR86MXU5bMQOcGAaGyMQVq0lariEdtHp4hbrUNv/G3BTeASabXqu7cnQz0kqckzZ7PcaMwS1so9fNAMqbTdsS9BaYK08hZy9rBlJ+jbU3+MA0KG2WTDh8rVC2IakAz66uQLNbsEAzVNrVSmJQoqVqKBtHzKVYEhg1uIsdLdEA39h1nfD0nqWzMiEkG97qCGOgsSNSOYmAb0AQBAEAjqeyEFOvTzNau1R2OlwanELpwHNe8A+4rZKvh/wB3LMFyqtxbNZbW5rc3RAMu0MCtVAjEgKyPpa90NwNeaAaS7u0wSQz61lr82hUkhRp9G5PbAPWK2JmqtVWtVps4UEUyoBCiw4gwDJidlFshWvVV0UrnBBLg+cpFifTaAbWAwa0aa00vlUW14nnJPpJgGxAEAQBAEAQBAEAQDDjMKtVGpuLqwsR/fPeAR2E2EFdHerUq8lfkw5Fk0tfTibc5gHzEbBuXy1qqJVJL01IyknjYkXW/ogGXFbHVuT5N3pNSXIjIR9G1spB0I0gHlNhJyVSmzOxqnM9QkBywtYi2gtYWEAy7O2ZybtUao9SowCl3toq8FAGkAkIAgCAIAgCAIAgGhtTZgrFGDtTemWyulrgMLMLHSx0gGs276clTpK7qaT8or6Fs9ySSCLHiYBnwux0RKqFmcVizNnIJuwsdQIBiOwU/d/3cM9r58+hcvmz5jzHWAesPsRRypZ3qGuqq5YgfRBAK5QMvH+kA8YfYVmQvWq1FpG6I9rKQLAkgXYgQD6dhDOWFWoqM/KtSUgKX5zfjYkai8A3MPgQlWpVBN6uQEG1hkBAt2wCJ2lsQiilKlmb/AKhajG4DKC5ZiDpwvpzwDdw2xlUVczvUasMru1gcoBAAAFha5gG1s3CclTWnmZwgygta+UaAadAsIBswBAEAQBAEAQBAEAQBAEAQBAEAQBAEAQBAEAQBAEAQBAEAQBAEAQBAEAQBAEAQBAEAQBAEAQBAEAQBAEAQBAEAQBAEAQBAEAQBAEAQBAEAQBAEAQBAEAQBAEAQBAEAQBAEAQBAEAQBAEAQBAEAQBAEAQD/2Q=="/>
          <p:cNvSpPr>
            <a:spLocks noChangeAspect="1" noChangeArrowheads="1"/>
          </p:cNvSpPr>
          <p:nvPr/>
        </p:nvSpPr>
        <p:spPr bwMode="auto">
          <a:xfrm>
            <a:off x="1095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data:image/jpeg;base64,/9j/4AAQSkZJRgABAQAAAQABAAD/2wCEAAkGBxQTEBUUEBQUFRQXFBQVFxgYFxQUFxQVFBcXFxUZGRcYHCggGBolHBUYITEiJSorLi4uFx8zODMsNygtLiwBCgoKDg0OGxAQGywkHyQsLCwsNCwsLCwsLC4sLCwsLCwsLCwsLCwsLCwsLCwsLCwsLCwsLCwsLCwsLCwsLCwsLP/AABEIALQAtAMBEQACEQEDEQH/xAAbAAEAAgMBAQAAAAAAAAAAAAAABQYBBAcDAv/EAEIQAAECAwQFCQUFCAIDAAAAAAEAAgMEEQUhMVEGEkGBkSIyYXFyobHB0QcTIzNSQlNiovAUFVSCkrLC4RbxY3Pi/8QAGwEBAAIDAQEAAAAAAAAAAAAAAAMEAgUGAQf/xAA3EQACAQIDBAgFAwQDAQAAAAAAAQIDEQQhMQUSQVETMmFxkaGx0RQigcHwM1LhBhVCUxZDYiP/2gAMAwEAAhEDEQA/AO4oAgCAIAgCAIAgCA0Jq14TMXVOTbygIaa0kefltDek3nhggNKHa8Zrq65PQaEcEBJyukmyI2nS2/uKAmJWfhxOY8HowPAoDaQBAEAQBAEAQBAEAQBAEAQBAYqgNSatOFD5zxXIXngEBDzWkn3bN7j5D1QEPNTsSJ8xxIywHAICOmp+HD57wDlt4LGU4x1LNDB16/6cb+niQ83pOB8plel13ABQPELgjd4f+n23etK3d7+xpy+lrgaRYYcM2nVI3G4r2Nd8TCtseD/TbXfn56k3J29AiXB4acnck99ylVSLNXV2fXp5uN1zWZJfrZ3LMpG9LWtFZg8kZO5Q770BLyukjT8xhHSOUOGKAl5acZE5jgfHggPcFAZQBAEAQBAEAQGCUBrzM8yHz3AdG3ggIia0kGENlel13digIiatOLE5zjTIXDuQEbMTDGCr3NaOk47ljKSWrJaVCpWe7Ti2+wh5vSVguhNLzmeS0eZ7lFKuuBusPsGrPOq0uxZv2RDzdtRX3F2qMm3d+KryqykbqhsrDUc9275vMjgozYm9YlmmYmIcIYOPKOTBe48Lt4WUI70rFbF4hUKMqj4LLv4fnI9tOLOEKac5gAY8uoNgLDQjhQqerGzujSbMxLq0nGTzX3K8ojZmzJ2hFhfLe4DLEcCslNogrYalW68b+pOyml7h82HrDNpoeBu7wpY1uZq6ux4v9OVu/wBydk7agROa8A5O5J71KppmsrYGvSzlHLmsyR2rMqG/K2zFZdrawydf34oCYldI2G6I0tOYvHqgJaXmmPFWODuooD2QBAEB8xHhoJNwAqepAQkzpG0fLaXHM8kepQERM2zFfcXao/Dye/FARsWIGiriAMz51XjstTKEJTdoJt9iuRM3pFCbcyrz0XN4nyUUq8VobfD7DxFTOfyrtzfgQ03b8V+BDBk3HiVXlWk9DdUNi4alnL5n26eGhFudU1NSczeeJUWptopRW6lZGEPQgCA6L7MbL1Yb5h2LzqM7DTed5u/lVvDxt8xy23sUpSVBaLN970NfSqR982Kz7Qe5ze0CbvLepZx3lY1OCr9DWUuGj7mc0BVM64ygCAxRAbklacWF8t7gMsW8DgslOS0K9XC0qvWjn4MnJPS44RodfxMP+J9VLGtzNXV2Ov8Arl4onpO14MTmPFcjceBxUsZxehrKuCrUutEkASDUVBzFx4hZlUkZW3IrcTrD8XqEBMyNvMiODS0tcTQbRxQEuEB5zMPWY5ubXDiKIDnkxG1WOcRWjSaZ0GC8k7K5JRpupUjBcXYq81pJEdcwBg/qKqSxEnodXQ2FQhnUe95L8+pERopeavJcek1p6KBtvU3FKlClHdgrLsy9D4QzCAIAgCA9pOUdFiMhM5z3Bo6K7eoXncvYq7sYVasaUHUlpHM7lJSzYUNsNlzWN1R1BbFKysfO6tSVSbnLV5lUnfmv7TvFemBzvSeR91HJA5L6vHXXlDia71UqxtK51WzcR0tFJ6xy9iJUZfCAIAgCAxTMIL2N6StaNC5jzTI8ocCslOS0K1bB0avWWfMtWj1uOmHOa5jQWtrrAnaaUpsVinUcjRY/ARw8VKMm7u2ZbLBbWYZ0VPAFSmsLmEBlAc8noPzG9seIXkldMzpS3Jxlya9Tm7cB1LWn0h6mUPAgCAIAgCAvPsxsvWe+YcLmfDZ2je87hQbyrGHhndnPbfxO7CNBcc39jooVs5Yp0981/ad4oCD0kkPewDTnNOu3cLxvHgFHUjeJe2fiOhrK+jyf2KACqh1ZlAEAQBAEAQFp0Gh3xndhv9xPkrFBas0e2pfpx736I6FouysYnJhPEgKc0RawgMoCj2uykw/tV4oePQ5hHZqvc3JzhwJWtlk2fR6U9+nGXNL0PheEgQBAEAQGWsJIDRVxIAGZNwHFErhyUVvSdks39Dt9iWcJeXZCH2W3nNxvceNVsYR3YpHz3FV3Xquo+PpwN8LIrlIiTLYjnPYatLnUOd5XiaeaM6lOVOW7LU+ar0wOe2/Ie5juaOaeU3qOzcaqnUjuyOswFfpqKb1WT+hHLAuhAEAQBAEBdNC4dIDjnEJ4AD1VqivlZze15XrJcl65l/0SZyoh6GDxr4BSmqLIgCAp+kjKTB6Q0+XkgZzG2WUmIg/FXiAfNa+qrTZ32zp7+Fpvs9MjTWBcCAIAgCAtns4sv3syYpHJggEZa7q6vAVPDNT0I3dzS7bxPR0VTWsvRfydSVw48gtNbU9xKPLTy3/DZ1uBqdwBKirS3Ys2WysN0+JSeizf28znWh09RzoJw5zegjnDw4FYUZcC7tnD3tW4rJ+5alYNAQulch7yDrDnQ6uHZ+0PA7lFVjdXNlsvEdHV3XpL8XsUZVTpwgCAIAgCAv2i8OkqzpDjxJVun1TlNpS3sTLssvIvuijPhvOb/ABSFEnEAQFX0rbSKw5tpwP/ANIDmWkzKTB6WtPdTyVGurTO02JPewi7GyKURtggCAIDBKHp2fRKyf2aUYwjlnlv7TvQXblfpx3YnB7RxPxGIc1pou5e+pMhSFA5X7R7T97NCGObBFOt7qF3cAFSryvKx2Gw8N0eH33rJ3+i0KbDjmHED285rqjdn14LFOzuT1acailF6M6RKxxEY17cHAOG/Yryd1c4upTdObg9UepC9ML2zOcWxJe5jOZ9nFvZN49NypTjuux2GEr9NSU3rx7zTWJZCAIAgMFAdKsuHqwIQyht8FdjojjcTLerSl2v88i9aOMpAb0lx4lZEBKIAgK/pYzkwzkXDiAfJAcx0tb8VhzZ4H/ap4jrI6z+n5f/ABmuT9V/BCFQG/MIeBAEBYNB7K/aJtusKsh0iO3HkDe7+1S0Y70jWbWxPQYd21lkvv5ep1/arxxBpWvPiBAiRT9lpIGbvsjeaLGUrK5PhqDr1Y01xf4/ocOe8uJc41c4lzjm4mpPFa9u+Z9CSSVoqyNOJiVmUHqWnQyf50F2zls6vtDdjvKsUZcDQbXw+aqruf2ZaFOaQr+mMjrQxFGMPHsHHgQDxUNWN1c22ycQ4VOjej0717lMoqx0YQBAEA1a3DEmm8oLpZs6mG0FNgp3K+cNe+bLxZDKQIY/CDxv80BuIAgIfShlYFcnDzHmgOZaYMuhnpe3iAR4KtiFozo/6elnUh2L7r7laVU6cIAgBQHWNALK9zKB550akQ56tOQOBJ/mV2jC0czitsYrpsRurSOXuWZTGqOf+1C1Ply7T/5H+DBTidwVbES4HS7Aw/WrvuX39vEoJKqnSGpEF5Uhr3qeslMOhRGvbi01pnmN4uXsXZ3IqtJVYOD4nSYEYPYHNNQ4AjqN/mrqd1c42cHCTi+BmIwOBDhcRQ9W1e6nkW4veWqOb2hJmFFdDOw3dLcQeFFRlGzsdlh6yrU1OJrLwmCAIDasqHrR4Y/G3uNfJZQ1RBipbtGb7H6fydJJV0406DBZRoGQA4CiA+0AQEfbzKy7+gV4FAcy0sZWCDk8HiKeagxHVN3sGW7iWucX5WZUiqZ14QBASejVl/tMyyGebXWf2G3u44b1nTjvSsU8fifh6EqnHRd7O1gUw6ty2BwIQEZOaPS0V5fFgtc84uNammG1YOnF5tFulj8TSjuQm0jw/wCJyf8ADs7/AFXnRQ5En91xn+xlWm7BlhEcBBZc4jbn1r3o48jD+4Yl/wCbPH9xS/3LO/1To48jz4/E/vZuy8BrGhrAGtGAGAWSVtCvUqSqScpO7Z6L0wKzppI1a2KMW8l3UcDuPioK0eJutkV7SdJ8c13oqSrm/CAICV0Xh1mmdGs7g0+qkpdYobSlbDS7bLz/AIOhyrNaIwZuaO8K2cqX5AZQBAeE6zWhvGbXDuQHMdIGa0s/qB4EKKsrwZstky3cXDtuvIpSoncBAF4Dpfs0sr3cF0dw5UU0b0Q2nzNTuCuUIWVzktu4rfqqitI697LmrBogh5dBD0UQFNnT8R/ad4oLnlRAYQBAfExBD2OY7muBB6j+u5eWurGVObpyUo8Dmk3LmG9zHYtNOum3eqUlZ2OzpVFUgpx0Z5LwkCAn9C2VjuP0wz3kDyU1HrGp2xK1GK5v7HQrFZWPD7VeAqrJzhdQgMoAgMFAc1taF8OK38LxwWE1eLLOCnuYinL/ANL1KACtefQdAgNqy5F0eMyEzF7tWuQ+0dwqV7FXdiGvXjQpyqy4Lx7Pqdxl4LWMaxgo1rQ0dQFAtilZWPns5ynJylq8z7Xpicl0k0mjPmohgxnthh2q0NcQCGVaTdmQe5UalRuWR2uB2dShQiqkE5au65kZ+/pr+Ijf1uWPSS5lv4LDf64+H8A29M/xEb+tyb8uY+Bw3+teBoxbZmNY/Gfjn/pZ78uZQeDoX6iPP97R/vX8U35czz4PD/sXgZ/e0f72J/Um/LmPhKC/wXgW/Re0DFg8o1ew6rsyDe0+W5WaUt5ZnP7Swyo1bx0ensS6kNeVXTOR5sZvYd/ifLgq9aPE3ux8RrSfevuirKA3gQFp0Hh/Od/62/3E+SsUVqaPbUupHvL/AKMsrMA5NcfJTmiLegCAIAUBQ7Wh/FijNzu//tHmrHsXZ37jmAFLsruC1j1PpV75mUPC/ezCy+fMOy92zp2vd4DirVCHE5rb2J6tBd7+y+/gdBVk5ohdLbS/Z5SI8GjyNRnafUA7hU7lHVluxL2zcN0+IjB6avuRxoDL9UVA7wIAUBqRMSpDXvU+UPAgJbRid93MAHmv5B668k8T3qSnKzKG0qHS0G+Mc/cvqtnKnjPSwiw3Mdg4EdWR3G9eSV1Yko1XSmprgc1jQi1zmuuc0lp6xcqTVnY7OM1OKktD4XhkXTQuHSXcfqiHuACtUV8pze15XrpckvUvmibOW85NA4k+ilNUWdAEAQBAU232UmHdOqe4IDl07D1Yrxk93iVrpas+h4We/QhLml6HnBgue5rGCr3ENaM3E0CxSuyWc4wi5S0Wp3GypFsCDDhMwY0N6yMTvNeK2MVupI+e4iu69R1JcczaWRCcz9ptpa8dkFp5MIazhm9/o0fmKqYiV3unWbBw+5RlVesnZdy936FNVc3wQAoDUiYlSGvep8oeBAEB0axp33sFr9tKHtNuKuwlvK5x+LodDWcPqjdWRWKfpnI6r2xRg7kntAXcRXgq1aOdzodkV7wdJ8M13cfOxXFCbgv+jDKSsPpDjxNVbpdU5TaMt7Ey8C86Js5Dzm4DgK/5KQok+gCAIDCAq2lLKRWnNngSgOX2/D1Zh9dpBHTUDDgqFZfOzutlT38JG3DJ+JixbSMvGbGDGvcAaBxIAJurdtoe9eRluu5PisOsRTdNtq+tvQsh9o0f7qF+f1UvxMuRqv8Aj9H98vI+T7RJj7uD+f1XnxEj3/j9DjKXkVSbmHRYj4jzVz3Fx6z+qKFu7ubqlTjTgoR0R4rwzCAFAakTEqQ171PlDwIAgJOx7afLhwa0ODqEgkihF11Mx4LOFRx0KWLwMMS027WJL/mD/umf1O9FJ075FP8As0P3vwRr2hpIYsMsdBaAcDrk0IwOC8lV3lZolobMVCanGby7P5INrSSA0Ek3AC8lQ65I2cmkrvQ6TZkLUgw2nEMaD0Gl6ux0ONxM9+tKS4tl30ZbSADm5x8vJZEJLIAgCAICH0hs50UNLKVaHVGBINMOCAqM3KB1WxW7iLx0jJeOKlqS0a1SjLepuzK1aOjTgSYJ1h9J5w6jtCrTw9uqdJg9uxl8ldWfPh/HmQLmkGhBBGw3Ks1bU6CMlJb0XddmhhD0IAgCAFAakTEqQ171PlDwIAgCAICasvRyJFvf8NuZHKI6G+qkjSbNbidp0qWUfmfZ7lts6y4cEfDbf9Rvcd6sxgkaCviqtbrvLloiXkbPiRTyBdmcOKyK5cLPlfdw2srWm3Cu3BAbKAIAgCAxRAa85IsiijxXI4Eb0BWrQsF7L2ctv5hu2oCAnpBkUUiCtLq4OG9YygpalrDYythnem/pwKzaFgRId7OW3oFHDrHoqk6Eo6HT4TbVGt8s/lfbp4+/iRAUJuQgCAFAakTEqQ171PlDwIAgJGzLFix72jVb9TsNwxKzjTciniMdSoZPN8l+ZFusuwYUG/nP+pwv3DYFZjTUTn8Tj6tfJuy5Im5WWfENGNJz2AdZWZSLFZ+j7G3xDrnL7I9UBNBoFwwQGUAQBAEAQBAEBgoDQtCyocW8ijsxjvzQFan7LiQryKt+oYb8kBAWjZEOLeRqu+oXHeNqjnSUjYYTadfDZJ3XJ/bkVi0bIiQb3cpv1DDeNiqTpOJ1WD2nQxWUXZ8n+fnI0FGbAFAakTEqQ171PlDw2rPs6JGdSG2uZwa3rKyjBy0IK+Ip0Feo/pxLZZWjMOHQxfiO6RRg6ht3qxGkkaDE7UqVcofKvMsMCC551WNJOQH6oFKawn5DR0YxjX8Iw3lAT0KGGijQAMhcgPtAEAQBAEAQBAEAQBAEBgoCHtCwWPvh8h35Tu2ICtzcm+GaPaRkcQR1oCBtCwGPvZyHdAq09Y9FDOgnmjcYTbNajaNT5l5+PuVmekIkI/EFBsOIO9VJQcdTqMNjKOJV6b+nFfQj4Mu6I8thtLnZDzy3rNRb0K1WpCn803ZFosvRQDlRyHH6BWm87VPGjzNFidrN5Ucu16/QssCDQBkMdTWjwAU6yyNPKTk7snZDR1xvimgyGJ6zsQxLDLSzYY1WNAHRtQHsgCAIAgCAIAgCAIAgCAIAgCAID4iQg4UcAQdhQEBaGju2Cf5T5H1QFfmIBFWxG9bSMQmuTPYycXvRdmeMtLNYKQ2Bt+A2nzXiSWhlUqzqO83fvJuQsB774nIb0847ti9MCySciyGKMFOnEnegNlAEAQBAEAQBAEAQBAEAQBAEAQBAEAQBAeE3KMiCj2g+I6igPCQsyHDvaL8zef8ASA3kAQBAEAQBAEAQBAEAQH//2Q=="/>
          <p:cNvSpPr>
            <a:spLocks noChangeAspect="1" noChangeArrowheads="1"/>
          </p:cNvSpPr>
          <p:nvPr/>
        </p:nvSpPr>
        <p:spPr bwMode="auto">
          <a:xfrm>
            <a:off x="2619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19E11B-0FAD-49FB-BD5A-6DFA15527CFB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pic>
        <p:nvPicPr>
          <p:cNvPr id="1026" name="Picture 2" descr="Fig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1543050"/>
            <a:ext cx="6410325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/>
          <p:cNvSpPr txBox="1">
            <a:spLocks/>
          </p:cNvSpPr>
          <p:nvPr/>
        </p:nvSpPr>
        <p:spPr bwMode="auto">
          <a:xfrm>
            <a:off x="457200" y="5562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4F56AB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  <a:cs typeface="Arial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dirty="0" smtClean="0"/>
              <a:t>Guidance was required to educate our development community on  creating services at Level 2 and Level 3</a:t>
            </a:r>
          </a:p>
        </p:txBody>
      </p:sp>
    </p:spTree>
    <p:extLst>
      <p:ext uri="{BB962C8B-B14F-4D97-AF65-F5344CB8AC3E}">
        <p14:creationId xmlns:p14="http://schemas.microsoft.com/office/powerpoint/2010/main" val="371701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43800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fld id="{0819E11B-0FAD-49FB-BD5A-6DFA15527CFB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2586" y="993712"/>
            <a:ext cx="4142814" cy="530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5" descr="Image result for apigee logo"/>
          <p:cNvSpPr>
            <a:spLocks noChangeAspect="1" noChangeArrowheads="1"/>
          </p:cNvSpPr>
          <p:nvPr/>
        </p:nvSpPr>
        <p:spPr bwMode="auto">
          <a:xfrm>
            <a:off x="1095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799" y="457200"/>
            <a:ext cx="2233613" cy="1178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074" y="1635449"/>
            <a:ext cx="21907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799" y="2494297"/>
            <a:ext cx="2379695" cy="89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768" y="3657599"/>
            <a:ext cx="2513232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799" y="4595773"/>
            <a:ext cx="2379695" cy="89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768" y="5718343"/>
            <a:ext cx="2513232" cy="85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944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10600" cy="1143000"/>
          </a:xfrm>
        </p:spPr>
        <p:txBody>
          <a:bodyPr/>
          <a:lstStyle/>
          <a:p>
            <a:pPr algn="ctr"/>
            <a:r>
              <a:rPr lang="en-US" altLang="en-US" sz="3600" b="1" dirty="0" smtClean="0"/>
              <a:t>Our focus is on “Pragmatic” REST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19200" y="4739603"/>
            <a:ext cx="3733800" cy="9787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3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4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3200" b="1" dirty="0" smtClean="0"/>
              <a:t>Using Composition == Speedup Required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524307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2" descr="data:image/jpeg;base64,/9j/4AAQSkZJRgABAQAAAQABAAD/2wCEAAkGBxQTEhUTExQVFhUUGBQVGBUVFBoWFhUWFhUbFhgVFRQYKCggGBolGxgUIjEhJSorLi8uGB8zODMsNygtLiwBCgoKDg0OGxAQGywkHyQxLCwsLC03LS0vLC8sLDQwLCwsLTQsNzQsLCwsLCwsLCwsLCwsLCwsLCwsLCwsLCwsLP/AABEIAI4BYwMBEQACEQEDEQH/xAAbAAEAAgMBAQAAAAAAAAAAAAAABQYDBAcCAf/EAEUQAAIBAgMDBgoHBgUFAAAAAAECAAMRBBIhBQYxE0FRU5GSFRYiUmFxgbLB0TIzYnOToaIHFCM0sfBCY3LS4SQ1Q4PC/8QAGgEBAAMBAQEAAAAAAAAAAAAAAAQFBgMBAv/EADkRAAIBAgEJBAoCAgIDAAAAAAABAgMEEQUSFCExUVKRsRVhcaETIjIzNEFygcHRI+FC8ILxNWKi/9oADAMBAAIRAxEAPwDrM9PBAEAQBAEAQBAEAQBAEAQBAEAQBAEAQBAEAQBAEAQBAEAQBAEAQBAEAQBAEAQBAEAQBAEAQBAEAQBAEAQBAEAQBAEAQBAEAQBAEAQBAEAQBAEAQBAEAQBAEAQBAEAQBAEAQBAEAQBAEAQBAEAQBAEAQBAEAQBAEAQBAEAQBAEAQBAEAQBAEAQBAEAQBAEAQBAEAQBAEAQBAEAQBAEAQBAEAQBAEAQBAEAQDQ2+7DDVSpIIQkEGxFtdDONw2qUmtxKslGVxBSWKbOceFq/XVfxGlL6apxM12iUOCPJDwtX66r+I0emqcTGiUOCPJDwtX66r+I0emqcTGiUOCPJDwtX66r+I0emqcTGiUOCPJHobTxHW1e+089PU4nzGiW/BHkh4SxHW1u+0aRPifM80S34I8kPCWI62t32jSJ8T5jRLfgjyQO08R1tXvtGkVOJ8xolvwR5IntysZVqV2D1HYBCbMxIvmA4H2ybZTnKo8W3qKvK9GlTorMik2/ku5l2loZwQBAEAQBAEAQBAEAQBAEAQBAEAQBAEAQBAEAQDW2m5WjVYGxFOoQeghSQZxrycaUmtqT6He2ipVoRextdSi+Gq/Wv2yh0uvxM1egW3Ah4ar9a/bGl1+JjQLbgQ8NV+tftjS6/ExoFtwIeGq/Wv2xpdfiY0C24EeX23iLH+K/A9E9V3Wx9pjQLbgRad29vriFytYVVGo5mHnL8RLi2uVVWD9rqUGUMnyt3nR1xfl3MnJLKwQBAEAQDV2rTzUaq9NOoO1TOdVZ1OS7md7aWbWhLc11OTiZ43J6VCeAJ9QvPcGzxtLafeSbzT2GM17jzOjvHJN5p7DGa9wzo7zcoUmyjyT2GcpReOw+XKO8yck3mnsM+c17jzOjvHJN5p7DGa9wzo7zDW+iYjtPtE/wDs+Ty6rdCoO0k/CW+T160n4FJlyXqQXey7S0M4IAgCAIAgCAIBXN5ds1KVRUpkDybm4B4nTj6pWXt1OlNRhuLrJtjSrU3OovngiI8ZcR5y9xZD7Qr71yLLsq23Pmx4y4jzl7ix2hX3rkOyrbc+bHjLiPOXuLHaFfeuQ7Kttz5seMuI85e4sdoV965Dsq23Pmx4y4jzl7ix2hX3rkOyrbc+bHjLiPOXuLHaFfeuQ7Kttz5seMuI85e4sdoV965Dsq23Pmyybt4ypVpl6hB8ogWAGgA6PTeWdlVnVg5T3lJlKhSo1VCmvlrJaTCuEAQBAEAQDU2v9RW+7qe4Zwufcz8H0JFp8RT+qPU5xM0bUQBAEA81eB9Rnq2hGpRqlWDKSGU3BHEGd02nij2UVJOMlimdD3b2+MQuVrCqBqOZh5y/ES5trlVVg9vUymUMnu3edHXF+XcycksrBAEAQDy63BHSCO2eNYo9TweJx+1tJmzf44l3/ZzU8msvpRu0EfCWeT3qkvAz2XI+tB+JcryxKEQDdofREAyQDHiHyozdAJ7BeeSeCbPqCxkkcUrnyeyZeG03a2lq/Z8nkVW6WUdgv8Zc5PXqyZnsuS9eC7mW2WJRCAIAgCAIAgCAUvb+BrVK7stNyugBA0IA5vbeUd3Rq1Kzai8DT5PuKFK3jGU0ntZH+B6/VP3ZG0Wtwsmabb8a5jwPX6p+7Gi1uFjTbfjXMeB6/VP3Y0Wtwsabb8a5jwPX6p+7Gi1uFjTbfjXMeB6/VP3Y0Wtwsabb8a5mDE4KpTsXRlvwuLXnxOlOHtLA6069KrqhJPwME5nU6Du9RyYemOkZu8S3xE0dnDNoxX35mPyhUz7mb+3LUSMkkIQBAEAQBANTa/1Fb7up7hnC59zPwfQkWnxFP6o9TnEzRtRAEAQDzU4H1GeraDSynonbE+z3SdlYMpIZTcEcQYUsHimfMoxknGWtM6Hu3t0YhcraVVFyOZhwzD8rj0y5tblVVmvaZPKFg7d50fZfl3E3JhWiAIAEA5Jj0y1ai9DuOxjM7UWE2u9m7oSzqUX3LoWb9nT/AMWqvSinsa3/ANSbk9+tJdxU5cj/ABwfe+n9E9vqzDCsysylWQ3UkGxNuI9clXrapNruK3JSi7lKSxxT2nPfCFXran4jfOVHpJ8T5s1HoKXAuSNyhtCrlH8Wp+I3znKVWePtPmz5dClwrkjJ4Qq9bU/Eb5z59LU4nzZ56Clwrkj42OqnQ1ahB0saja/nHpZ8T5sKjTX+K5I0cVw9sQ2nZF03DS2HY+dUb8gBLuwWFNvvMzlqWNdLcl+SyScU4gAQDm1HeLEmsq8scpqBbZV4Z7W4dEA6SYAgCAfCbazw9Sx1Gn4XodbT7wnHSqPGuZJ0K44HyHheh1tPvCNKo8a5jQrjgfIeF6HW0+8I0qjxrmNCuOB8h4XodbT7wjSqPGuY0K44HyHheh1tPvCNKo8a5jQrjgfIeF6HW0+8I0qjxrmNCuOB8isb245ajoEYMFUm4Nxcnh2AdsqsoVo1JRUXikXmSbedKEnNYNv593/ZBolyAOJIHabSAli8C2lLNTb+R06mmUBRzADsFpqorBYGFlLOk5P5nqenyIBTt9dr1qNVFpVCoKXIAU3OYi+oMAmd08W9XDK9RszEuCSAODEDhAJiAIBqbX+orfd1PcM4XPuZ+D6Ei0+Ip/VHqc4maNqIAgCAIAgCATu5v8wfu295ZPyb7/7Pqipyz8OvqXRl1l6ZgQBAEA5bvClsTWH2ye3X4yguFhVl4m1sZY20H3EpuC9sUR51Nx2FT8J2sX/Lh3ETLMcbfHc1+S/YvCpVQpUXMptcG+tjccPTLaUFNYS2GZp1Z05Z8HgyO8WcJ1K95/nOOi0eEl9pXXG/L9G7Q3YwmUfwR3m+c80OhwjtK64+n6MnivhepHeb5zzQ6HCO0rnj6fojN5NhYalhqjpSAYAWN20JYDnPpnC6tqMKTko6yVY3txVrxhKWr7bjnOLPD2yogaVF+3MS2ET0lz+sj4S+slhRX36mTytLG6l9uhNyWVpobZ2ouHp8o4ZhmC2W17m/TbogEIN+6PV1exP90Ao9OsBVD62Dh7c9g17euAXjx6o9XV7E/wB0Andj7SXEUxUUMASRZrX09V4BuwDR25WyYeofskD1t5Pxke6nm0ZPuJdjDPuILv6aznczZshAEAQBAEAQCQ2BRz4imOhs3dGb4SRaRzq0V/uoh388y2m+7DnqOhTSGOEAqzb80QbcnV09C/OAVjejbCYmororKFXL5Vr3uTzE9MAlN3d6aWHoLSZKhILG65basTzkQCf2PvPTxFTk0SoDYtdsttPUT0wCdgGptf6it93U9wzhc+5n4PoSLT4in9UepziZo2ogFuqbtURgv3i75+SD2zDLci/C3CWTs6at/Sa8cMSljlCq7r0OrDHArGBwrVai00+k5sP6kn0AXPslfTg5yUVtZbVasaUHOWxF2G6+DoKP3ipcnnapyYJ+yAQf6y20K3px/lfngUPaN3Wk/Qx5LHmeMRulh6yZsNUseaz8ohPQTqR2+yeSsaNSONJ+eKPYZUr0p5tePlgykVqRRirCzKSpHQQbGVMk4tp/Iv4yUoqS2Mmtzf5g/dt7yydk33/2fVFXln4dfUujLrL0zAgCAIBzbfBLYup6ch/SB8JR3iwrM2GSpY2sfv1NLZGKqU6qtRF6nlADKWvcEHyRx0vOVKc4SThtJN1Sp1KTjVeEeRYW3g2gASaNgNSTQewHTxkvSbrh8mVSsMnt4Kf/ANI1PHTFf5XcPznPTq3dy/s79jW3/tz/AKN2hvpiso+r7h+c5vKFdP5cv7POyLbv5/0WPdDblbEvUFTJZFUjKttST6T0SZZXNStJqeGorcpWdK3jFwxxe8z79vbCMPOamP1ZvhPvKL/gfiupzySsblPcn0OW4viJTQNWjpO7SWwtH/QD26/GaG2WFKPgYzKDxuZ+PQkp3IZHbd2UMTT5MsV8oNcC/AHS3tgEANwk65u4PnAKZTo3qBL8XCX9bWvALn4hp1zdwfOAWHYmzBh6QpBiwBY3Itx9EA34BqbTwIrJkJIBIOnHTm1nGvRVaGY3gSLW4dCpnpYsiPFGn1j/AKflIfZlPifkWXbVXhXmPFGn1j/p+UdmU+J+Q7aq8K8x4o0+sf8AT8o7Mp8T8h21V4V5jxRp9Y/6flHZlPifkO2qvCvMeKNPrH/T8o7Mp8T8h21V4V5nxt06YBPKPpr/AIflPHk2mljnPyCyzVbwzV5lQMpjRlg3Mo3qs3mpb2sR8AZY5NhjUcty6lPlmeFGMd76Fyl2ZoQCoNuIhJPLNr9gfOAVzeXY4wtRUDl8y5rkWtqRb8oBI7B3UXEUVqmqyklhYKD9E243gFg2HusuHq8oKhbyStioHG3Pf0QCwwDU2v8AUVvu6nuGcLn3M/B9CRafEU/qj1OcTNG1EA6PX/7X/wChfdEvZfB/8fwZeH/kP+X5Kfupi1p4qmzmynMtzwGZSAe23bKuzmoVk2XeUKUqlvJR27eRbt592mxLiolQBgoXKwOU6k3BHDj0GWd3ZutLOiylsMoK3i4Sjqxx1EFhtn47BZmpoGDAZsvljTgcuh6eaQ4Urm3xcVt+5YVK9leYKbww2Y6v6K9jsU1Wo1R7ZmNzYWF7W4eyQqk3OTk9rLOlTjSgoR2Iltzf5g/dt7yyZk33/wBn1RW5Z+HX1Loy6y9MwIAgCAc/36S2JB6aansLD4CU18v5fsarI0sbfDc3+CO3cqZcVQP+Yo73k/Gcbd4VY+JMvo51tNdz8tZ1SumZWXpBHaLS9axWBjIPNknuOR4rZtal9ZTdfSVOXvDQ9sz8qU4e0mjcU7ijV93JPry2mXBoWACgsehQSePQJHazpYLWfU2o65PDxOgbh7OqUhVaojJnyZcwsSBmvpxHEcZb5PpTgpOSwxwM5le4p1HFQeOGOOH2Pv7RKlqFMdNT+it/xGU3hTS7/wAHmRY41pPu/KOa4o6+yVUNhponU9l08tGkvRTpjsUTSUlhCK7kYa5lnVpy3t9TanQ4iABAOWUNl1+XU8hWtyoN+Se1s973twgHUzAEAQCC29t1qDqiqrXXMb30uSBw9Rlfd3jozUUsdWJbWGTo3EHOTa14Ecm9lQkAU0uSBxPPIyylUbwzUTHkakli5PyLdLkzogCAIBo7crZMPUb7JHtbyfjI91PMoyfd1JdjTz7iC78eWs53M2bIuO5dG1J385rexR8yZdZMhhTct76Gby1UxqxjuXUsMsimEAQCkb+YKrUrUylOo4CWJRGYA5joSBAJzc6gyYVFdWVsz+SylTqx5jrAJuAIBqbX+orfd1PcM4XPuZ+D6Ei0+Ip/VHqUXY2GWrXp03uFdrG2h1Btb22mfoQU6ii9jNdc1JU6Mpx2okt7tiphmp5M2Vw1yxB1BHQBzGd723jRazdjIuTrydypZ+GKw2FoxQtsyx0/gL7oljPVZ6+Ep6evKGri/JRtjbNOIqcmrKpsTdr2NubT+9JUUKLqzzU8DQ3NwqEM9rEkcc+KwLimKzWIBUjVPUA9wCOj0idqjrWss3O/XmRaStr2LnmLH57/ACJ/dLeOrXqGnUUEBS2dRa1iBZubX2cJNs7udWWbJfcrso2FKhDPg8Nez9Fd30oquLfL/iCsQOZiNe3Q+2Qb6KjWeBZ5LnKVss75Yr7H3c3+YP3be8s6ZN9/9n1Rxyz8OvqXRl1l6ZgQBAEApH7QU/iUj0qw7GHzlVlBetE0mQ3/ABzXeun9FawdXJUR/MdG0+ywPwkGLwknuaLmrDPhKO9Nc0dMwe8uGqcKoU9D+Qfz0/OXULqlLY+eoyNXJ1zT2xx8NZKqQRcag9GoMkEFrB6zcwdJVXyVAvxsAL9k8SS2H1KUpbXiY8ZtOjS+sqIvoJ17OM+J1qcPaaR0pW9Wr7EWyjb5bbpYjk1pEkIWJJFgbgAWvr0yovrmFXBQ+RoMmWdShnOp88CnVxdreoSJBai4xwWJ1tFsAOgAdk0yMC3i8T1PTwQBAEAQBAEAoG8tbNiX+zZR7Br+d5nb2WdXl3ajX5NhmW0e/XzI6m5UgjQggg9BGokZNp4omyipJp7GWHBb2ONKqhh5y+SezgfyllSylJaprHwKavkaD10nh3PWv95lgwO2aNXRXAPmt5J/Pj7JY0rqlU2PXuKivY16PtR1b1rRnxWNp0xd3VfWdfYOJnSdWFP2ngcaVCpVeEItkLjN7KY0pqXPSfJHzMg1MpQXsLHyLOjkapLXUaXmyB2jturWGViAvHKosNOFydZXVrupVWEtm4t7awo0HnR272RsjE06Du9Ry4emOkZu8b/GaOzjm0Y8+Zj8oTz7mb78OWokZJIQgCAIAgCAIBqbX+orfd1PcM4XPuZ+D6Ei0+Ip/VHqc7pVCrBlNipBB6CDcTNptPFG0lFSTT2MvFDfSi6gVqTZhxsodb9IubiW8co05L146+Zn55IrRl/FLV90yL3l3q5dOSpqVQ2LFrZmtqBYcBf0yPdXvpY5kVgiXY5N9BL0k3i/lgV7CYlqbrUQ2ZTcH++a2kgwm4SUo7UWdSnGpFwlsZc8PvrSdbV6Rvz5QHU+mzWI/OWsMowksKkfyUU8j1YyxpS/DGI31oopFCkb81wEX12W5MSyjCK/jj+BDJFWUsasvyyl4rEtUdnc3Zjcn++aVU5ucnKW1l7TpxpxUI7ETG5v8wfu295ZNyb7/wCz6orMs/Dr6l0ZdZemYEAQBAKh+0Kn5NFuguO0KfhK3KK1RfiX+QpetOPh+f2UyVhoRAM+FxlSmb03dP8ASxA9oGhn1Gcoey8DnUo06iwnFPxJZ9u4iogDVnt0A5L+vLa/tnlS4qy1OT6dCPCyt6bxjBdeppGRySeGrAc/ZPVFnuB4wa56yDznQfqEkUl60V3o+K7zaUn3PodYmjMIIAgCAIAgCAIBW9p7r52Z6b2LEsQ2ouTfQjh+crK+Ts5uUHre8u7bK+ZFQqR1LViiu43ZdWl9NDbzhqvaOHtlZVtqtP2kXNG8o1vYlr3bGac4kkQATA2CAb+D2PWqfRpkDpbyR+fH2SRTtatTZHnqIla+oUvalr3LWTeE3SHGq/sT/cflJ1PJi/zlyKutlp7KUfu/0WamgAAHAAAeoS1SSWCKOUnJtv5nqenyIAgCAIAgCAam1/qK33dT3DOFz7mfg+hItPiKf1R6nOJmjaiAIAgCAIAgE7ub/MH7tveWT8m+/wDs+qKnLPw6+pdGXWXpmBAEAQDWx+Ap1ly1FDAajiLHhcETnUpRqLCSxO1G4qUZZ1N4Ffxm5VM/V1GT0MM4+BkOeT4v2Xh5lrSy3UXvIp+GohMZuliE+iFqD7B17rWkWdlVjs1llSyvbz2tx8SGxGHdDZ1ZT0MCP6yNKLj7SwLCFSE1jBp+B8WqbAD/AJnPNWJ9YfM38LsPEVeFNrdL+SP1SRC2qS2R/BEq39vS9qS+2smsHuQx1q1QPQgzHvG39JKhk+X+T5FdVy5Fe7jj46vL+yd2fu1h6RDBSzDUM5vYjnAFh+UmU7SlB4paysr5TuKqcW8E/kiYkkrxAEAQBAEAQBAEAQCMx2wqNTUrlPnJofaOBkWrZ0qm1YPuJ1DKNelqTxW56yBxW6dQH+GysPteSR/UGV9TJs0/UafkW1LLNJr+RNPu1m1hN0hxq1L/AGUFv1H5TrTyYv8AOXI4VstPZTj93+v7JvB7LpUvoIAek6ntMnU7elT9lFXWvK1X25Pw+RuTuRhAEAQBAEAQBAEAQDW2lTLUaiqLlkcAdJKkATlXi5UpRW1p9DtbSUK0JS2Jp+ZSPAGI6o95fnKHQ6/D0/Zqe0rXj8n+h4AxHVHvL840Ovw9P2O0rXj8n+h4AxHVHvL840Ovw9P2O0rXj8n+h4AxHVHvL840Ovw9P2O0rXj8n+h4AxHVHvL840Ovw9P2O0rXj8n+h4AxHVHvL840Ovw9P2O0rXj8n+h4AxHVHvL840Ovw9P2O0rXj8n+iX3Y2XVpVi1RCoyML3U6llNtD6DJljb1adXOnHBYPdvRX5Tu6Naio05YvFP57n3FpluUAgCAIAgCAIB5qUwwswBHQRcdhnjSepnsZOLxTwMGGwFKnqlNFJ51UA9onxGlCPspI61LirU9uTfizZnQ4iAIAgCAIAgCAIAgCAIAgCAIAgCAIAgCAIAgCAIAgCAIAgCAIAgCAIAgCAIAgCAIAgCAVDwzUWnjFy12K1MQFqKLrTAuFGa/k24wDLtflBg1xC16qsKVLRWsrEkXZha5PldPMIBsbZpVKOGslaqWepTGdmuwzELYEW0gGhiNq1WbC5XYW5EVbH6TPUKEN+G/bAJvB12OMxCFiVVKJVb6AkakD0wDDvDVqh6a0+Wy2qFjRCk3FsoJbQc8AkNj11eijKzOCPpPbMddc1tLjh7IBuQBAEAQBAEAQBAEAjd4sa1HDu6fSGUAnmLMFv7LwDDhdmVKb02GIdwfrFqnMHuOKeabwCI2jWqLUqmrUxNKzHknprmoBObOo4+m8A3tt1KhFBgarUSpNRsN9MkgZSOfLxMA97KqPUoVFpVyzBiqvVQh6Y08moDxYC+sAbv4lzWrUmd3VMmXlQFqXN8xsALpfhAJ6AIAgCAIAgCAIB5Li4Fxc3sL6m3GwgFc2btWouEWobVGNR1zVKgRVGci7MeYAcBrAM9LeEmg9bkx/CqBHCvdctxd0a2o1B4QDPU2w1sQy0wy0WCA5wodrDNctooW8Aw4LbFSuldUVOVpKMpR86MXU5bMQOcGAaGyMQVq0lariEdtHp4hbrUNv/G3BTeASabXqu7cnQz0kqckzZ7PcaMwS1so9fNAMqbTdsS9BaYK08hZy9rBlJ+jbU3+MA0KG2WTDh8rVC2IakAz66uQLNbsEAzVNrVSmJQoqVqKBtHzKVYEhg1uIsdLdEA39h1nfD0nqWzMiEkG97qCGOgsSNSOYmAb0AQBAEAjqeyEFOvTzNau1R2OlwanELpwHNe8A+4rZKvh/wB3LMFyqtxbNZbW5rc3RAMu0MCtVAjEgKyPpa90NwNeaAaS7u0wSQz61lr82hUkhRp9G5PbAPWK2JmqtVWtVps4UEUyoBCiw4gwDJidlFshWvVV0UrnBBLg+cpFifTaAbWAwa0aa00vlUW14nnJPpJgGxAEAQBAEAQBAEAQDDjMKtVGpuLqwsR/fPeAR2E2EFdHerUq8lfkw5Fk0tfTibc5gHzEbBuXy1qqJVJL01IyknjYkXW/ogGXFbHVuT5N3pNSXIjIR9G1spB0I0gHlNhJyVSmzOxqnM9QkBywtYi2gtYWEAy7O2ZybtUao9SowCl3toq8FAGkAkIAgCAIAgCAIAgGhtTZgrFGDtTemWyulrgMLMLHSx0gGs276clTpK7qaT8or6Fs9ySSCLHiYBnwux0RKqFmcVizNnIJuwsdQIBiOwU/d/3cM9r58+hcvmz5jzHWAesPsRRypZ3qGuqq5YgfRBAK5QMvH+kA8YfYVmQvWq1FpG6I9rKQLAkgXYgQD6dhDOWFWoqM/KtSUgKX5zfjYkai8A3MPgQlWpVBN6uQEG1hkBAt2wCJ2lsQiilKlmb/AKhajG4DKC5ZiDpwvpzwDdw2xlUVczvUasMru1gcoBAAAFha5gG1s3CclTWnmZwgygta+UaAadAsIBswBAEAQBAEAQBAEAQBAEAQBAEAQBAEAQBAEAQBAEAQBAEAQBAEAQBAEAQBAEAQBAEAQBAEAQBAEAQBAEAQBAEAQBAEAQBAEAQBAEAQBAEAQBAEAQBAEAQBAEAQBAEAQBAEAQBAEAQBAEAQBAEAQBAEAQD/2Q=="/>
          <p:cNvSpPr>
            <a:spLocks noChangeAspect="1" noChangeArrowheads="1"/>
          </p:cNvSpPr>
          <p:nvPr/>
        </p:nvSpPr>
        <p:spPr bwMode="auto">
          <a:xfrm>
            <a:off x="1095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data:image/jpeg;base64,/9j/4AAQSkZJRgABAQAAAQABAAD/2wCEAAkGBxQTEBUUEBQUFRQXFBQVFxgYFxQUFxQVFBcXFxUZGRcYHCggGBolHBUYITEiJSorLi4uFx8zODMsNygtLiwBCgoKDg0OGxAQGywkHyQsLCwsNCwsLCwsLC4sLCwsLCwsLCwsLCwsLCwsLCwsLCwsLCwsLCwsLCwsLCwsLCwsLP/AABEIALQAtAMBEQACEQEDEQH/xAAbAAEAAgMBAQAAAAAAAAAAAAAABQYBBAcDAv/EAEIQAAECAwQFCQUFCAIDAAAAAAEAAgMEEQUhMVEGEkGBkSIyYXFyobHB0QcTIzNSQlNiovAUFVSCkrLC4RbxY3Pi/8QAGwEBAAIDAQEAAAAAAAAAAAAAAAMEAgUGAQf/xAA3EQACAQIDBAgFAwQDAQAAAAAAAQIDEQQhMQUSQVETMmFxkaGx0RQigcHwM1LhBhVCUxZDYiP/2gAMAwEAAhEDEQA/AO4oAgCAIAgCAIAgCA0Jq14TMXVOTbygIaa0kefltDek3nhggNKHa8Zrq65PQaEcEBJyukmyI2nS2/uKAmJWfhxOY8HowPAoDaQBAEAQBAEAQBAEAQBAEAQBAYqgNSatOFD5zxXIXngEBDzWkn3bN7j5D1QEPNTsSJ8xxIywHAICOmp+HD57wDlt4LGU4x1LNDB16/6cb+niQ83pOB8plel13ABQPELgjd4f+n23etK3d7+xpy+lrgaRYYcM2nVI3G4r2Nd8TCtseD/TbXfn56k3J29AiXB4acnck99ylVSLNXV2fXp5uN1zWZJfrZ3LMpG9LWtFZg8kZO5Q770BLyukjT8xhHSOUOGKAl5acZE5jgfHggPcFAZQBAEAQBAEAQGCUBrzM8yHz3AdG3ggIia0kGENlel13digIiatOLE5zjTIXDuQEbMTDGCr3NaOk47ljKSWrJaVCpWe7Ti2+wh5vSVguhNLzmeS0eZ7lFKuuBusPsGrPOq0uxZv2RDzdtRX3F2qMm3d+KryqykbqhsrDUc9275vMjgozYm9YlmmYmIcIYOPKOTBe48Lt4WUI70rFbF4hUKMqj4LLv4fnI9tOLOEKac5gAY8uoNgLDQjhQqerGzujSbMxLq0nGTzX3K8ojZmzJ2hFhfLe4DLEcCslNogrYalW68b+pOyml7h82HrDNpoeBu7wpY1uZq6ux4v9OVu/wBydk7agROa8A5O5J71KppmsrYGvSzlHLmsyR2rMqG/K2zFZdrawydf34oCYldI2G6I0tOYvHqgJaXmmPFWODuooD2QBAEB8xHhoJNwAqepAQkzpG0fLaXHM8kepQERM2zFfcXao/Dye/FARsWIGiriAMz51XjstTKEJTdoJt9iuRM3pFCbcyrz0XN4nyUUq8VobfD7DxFTOfyrtzfgQ03b8V+BDBk3HiVXlWk9DdUNi4alnL5n26eGhFudU1NSczeeJUWptopRW6lZGEPQgCA6L7MbL1Yb5h2LzqM7DTed5u/lVvDxt8xy23sUpSVBaLN970NfSqR982Kz7Qe5ze0CbvLepZx3lY1OCr9DWUuGj7mc0BVM64ygCAxRAbklacWF8t7gMsW8DgslOS0K9XC0qvWjn4MnJPS44RodfxMP+J9VLGtzNXV2Ov8Arl4onpO14MTmPFcjceBxUsZxehrKuCrUutEkASDUVBzFx4hZlUkZW3IrcTrD8XqEBMyNvMiODS0tcTQbRxQEuEB5zMPWY5ubXDiKIDnkxG1WOcRWjSaZ0GC8k7K5JRpupUjBcXYq81pJEdcwBg/qKqSxEnodXQ2FQhnUe95L8+pERopeavJcek1p6KBtvU3FKlClHdgrLsy9D4QzCAIAgCA9pOUdFiMhM5z3Bo6K7eoXncvYq7sYVasaUHUlpHM7lJSzYUNsNlzWN1R1BbFKysfO6tSVSbnLV5lUnfmv7TvFemBzvSeR91HJA5L6vHXXlDia71UqxtK51WzcR0tFJ6xy9iJUZfCAIAgCAxTMIL2N6StaNC5jzTI8ocCslOS0K1bB0avWWfMtWj1uOmHOa5jQWtrrAnaaUpsVinUcjRY/ARw8VKMm7u2ZbLBbWYZ0VPAFSmsLmEBlAc8noPzG9seIXkldMzpS3Jxlya9Tm7cB1LWn0h6mUPAgCAIAgCAvPsxsvWe+YcLmfDZ2je87hQbyrGHhndnPbfxO7CNBcc39jooVs5Yp0981/ad4oCD0kkPewDTnNOu3cLxvHgFHUjeJe2fiOhrK+jyf2KACqh1ZlAEAQBAEAQFp0Gh3xndhv9xPkrFBas0e2pfpx736I6FouysYnJhPEgKc0RawgMoCj2uykw/tV4oePQ5hHZqvc3JzhwJWtlk2fR6U9+nGXNL0PheEgQBAEAQGWsJIDRVxIAGZNwHFErhyUVvSdks39Dt9iWcJeXZCH2W3nNxvceNVsYR3YpHz3FV3Xquo+PpwN8LIrlIiTLYjnPYatLnUOd5XiaeaM6lOVOW7LU+ar0wOe2/Ie5juaOaeU3qOzcaqnUjuyOswFfpqKb1WT+hHLAuhAEAQBAEBdNC4dIDjnEJ4AD1VqivlZze15XrJcl65l/0SZyoh6GDxr4BSmqLIgCAp+kjKTB6Q0+XkgZzG2WUmIg/FXiAfNa+qrTZ32zp7+Fpvs9MjTWBcCAIAgCAtns4sv3syYpHJggEZa7q6vAVPDNT0I3dzS7bxPR0VTWsvRfydSVw48gtNbU9xKPLTy3/DZ1uBqdwBKirS3Ys2WysN0+JSeizf28znWh09RzoJw5zegjnDw4FYUZcC7tnD3tW4rJ+5alYNAQulch7yDrDnQ6uHZ+0PA7lFVjdXNlsvEdHV3XpL8XsUZVTpwgCAIAgCAv2i8OkqzpDjxJVun1TlNpS3sTLssvIvuijPhvOb/ABSFEnEAQFX0rbSKw5tpwP/ANIDmWkzKTB6WtPdTyVGurTO02JPewi7GyKURtggCAIDBKHp2fRKyf2aUYwjlnlv7TvQXblfpx3YnB7RxPxGIc1pou5e+pMhSFA5X7R7T97NCGObBFOt7qF3cAFSryvKx2Gw8N0eH33rJ3+i0KbDjmHED285rqjdn14LFOzuT1acailF6M6RKxxEY17cHAOG/Yryd1c4upTdObg9UepC9ML2zOcWxJe5jOZ9nFvZN49NypTjuux2GEr9NSU3rx7zTWJZCAIAgMFAdKsuHqwIQyht8FdjojjcTLerSl2v88i9aOMpAb0lx4lZEBKIAgK/pYzkwzkXDiAfJAcx0tb8VhzZ4H/ap4jrI6z+n5f/ABmuT9V/BCFQG/MIeBAEBYNB7K/aJtusKsh0iO3HkDe7+1S0Y70jWbWxPQYd21lkvv5ep1/arxxBpWvPiBAiRT9lpIGbvsjeaLGUrK5PhqDr1Y01xf4/ocOe8uJc41c4lzjm4mpPFa9u+Z9CSSVoqyNOJiVmUHqWnQyf50F2zls6vtDdjvKsUZcDQbXw+aqruf2ZaFOaQr+mMjrQxFGMPHsHHgQDxUNWN1c22ycQ4VOjej0717lMoqx0YQBAEA1a3DEmm8oLpZs6mG0FNgp3K+cNe+bLxZDKQIY/CDxv80BuIAgIfShlYFcnDzHmgOZaYMuhnpe3iAR4KtiFozo/6elnUh2L7r7laVU6cIAgBQHWNALK9zKB550akQ56tOQOBJ/mV2jC0czitsYrpsRurSOXuWZTGqOf+1C1Ply7T/5H+DBTidwVbES4HS7Aw/WrvuX39vEoJKqnSGpEF5Uhr3qeslMOhRGvbi01pnmN4uXsXZ3IqtJVYOD4nSYEYPYHNNQ4AjqN/mrqd1c42cHCTi+BmIwOBDhcRQ9W1e6nkW4veWqOb2hJmFFdDOw3dLcQeFFRlGzsdlh6yrU1OJrLwmCAIDasqHrR4Y/G3uNfJZQ1RBipbtGb7H6fydJJV0406DBZRoGQA4CiA+0AQEfbzKy7+gV4FAcy0sZWCDk8HiKeagxHVN3sGW7iWucX5WZUiqZ14QBASejVl/tMyyGebXWf2G3u44b1nTjvSsU8fifh6EqnHRd7O1gUw6ty2BwIQEZOaPS0V5fFgtc84uNammG1YOnF5tFulj8TSjuQm0jw/wCJyf8ADs7/AFXnRQ5En91xn+xlWm7BlhEcBBZc4jbn1r3o48jD+4Yl/wCbPH9xS/3LO/1To48jz4/E/vZuy8BrGhrAGtGAGAWSVtCvUqSqScpO7Z6L0wKzppI1a2KMW8l3UcDuPioK0eJutkV7SdJ8c13oqSrm/CAICV0Xh1mmdGs7g0+qkpdYobSlbDS7bLz/AIOhyrNaIwZuaO8K2cqX5AZQBAeE6zWhvGbXDuQHMdIGa0s/qB4EKKsrwZstky3cXDtuvIpSoncBAF4Dpfs0sr3cF0dw5UU0b0Q2nzNTuCuUIWVzktu4rfqqitI697LmrBogh5dBD0UQFNnT8R/ad4oLnlRAYQBAfExBD2OY7muBB6j+u5eWurGVObpyUo8Dmk3LmG9zHYtNOum3eqUlZ2OzpVFUgpx0Z5LwkCAn9C2VjuP0wz3kDyU1HrGp2xK1GK5v7HQrFZWPD7VeAqrJzhdQgMoAgMFAc1taF8OK38LxwWE1eLLOCnuYinL/ANL1KACtefQdAgNqy5F0eMyEzF7tWuQ+0dwqV7FXdiGvXjQpyqy4Lx7Pqdxl4LWMaxgo1rQ0dQFAtilZWPns5ynJylq8z7Xpicl0k0mjPmohgxnthh2q0NcQCGVaTdmQe5UalRuWR2uB2dShQiqkE5au65kZ+/pr+Ijf1uWPSS5lv4LDf64+H8A29M/xEb+tyb8uY+Bw3+teBoxbZmNY/Gfjn/pZ78uZQeDoX6iPP97R/vX8U35czz4PD/sXgZ/e0f72J/Um/LmPhKC/wXgW/Re0DFg8o1ew6rsyDe0+W5WaUt5ZnP7Swyo1bx0ensS6kNeVXTOR5sZvYd/ifLgq9aPE3ux8RrSfevuirKA3gQFp0Hh/Od/62/3E+SsUVqaPbUupHvL/AKMsrMA5NcfJTmiLegCAIAUBQ7Wh/FijNzu//tHmrHsXZ37jmAFLsruC1j1PpV75mUPC/ezCy+fMOy92zp2vd4DirVCHE5rb2J6tBd7+y+/gdBVk5ohdLbS/Z5SI8GjyNRnafUA7hU7lHVluxL2zcN0+IjB6avuRxoDL9UVA7wIAUBqRMSpDXvU+UPAgJbRid93MAHmv5B668k8T3qSnKzKG0qHS0G+Mc/cvqtnKnjPSwiw3Mdg4EdWR3G9eSV1Yko1XSmprgc1jQi1zmuuc0lp6xcqTVnY7OM1OKktD4XhkXTQuHSXcfqiHuACtUV8pze15XrpckvUvmibOW85NA4k+ilNUWdAEAQBAU232UmHdOqe4IDl07D1Yrxk93iVrpas+h4We/QhLml6HnBgue5rGCr3ENaM3E0CxSuyWc4wi5S0Wp3GypFsCDDhMwY0N6yMTvNeK2MVupI+e4iu69R1JcczaWRCcz9ptpa8dkFp5MIazhm9/o0fmKqYiV3unWbBw+5RlVesnZdy936FNVc3wQAoDUiYlSGvep8oeBAEB0axp33sFr9tKHtNuKuwlvK5x+LodDWcPqjdWRWKfpnI6r2xRg7kntAXcRXgq1aOdzodkV7wdJ8M13cfOxXFCbgv+jDKSsPpDjxNVbpdU5TaMt7Ey8C86Js5Dzm4DgK/5KQok+gCAIDCAq2lLKRWnNngSgOX2/D1Zh9dpBHTUDDgqFZfOzutlT38JG3DJ+JixbSMvGbGDGvcAaBxIAJurdtoe9eRluu5PisOsRTdNtq+tvQsh9o0f7qF+f1UvxMuRqv8Aj9H98vI+T7RJj7uD+f1XnxEj3/j9DjKXkVSbmHRYj4jzVz3Fx6z+qKFu7ubqlTjTgoR0R4rwzCAFAakTEqQ171PlDwIAgJOx7afLhwa0ODqEgkihF11Mx4LOFRx0KWLwMMS027WJL/mD/umf1O9FJ075FP8As0P3vwRr2hpIYsMsdBaAcDrk0IwOC8lV3lZolobMVCanGby7P5INrSSA0Ek3AC8lQ65I2cmkrvQ6TZkLUgw2nEMaD0Gl6ux0ONxM9+tKS4tl30ZbSADm5x8vJZEJLIAgCAICH0hs50UNLKVaHVGBINMOCAqM3KB1WxW7iLx0jJeOKlqS0a1SjLepuzK1aOjTgSYJ1h9J5w6jtCrTw9uqdJg9uxl8ldWfPh/HmQLmkGhBBGw3Ks1bU6CMlJb0XddmhhD0IAgCAFAakTEqQ171PlDwIAgCAICasvRyJFvf8NuZHKI6G+qkjSbNbidp0qWUfmfZ7lts6y4cEfDbf9Rvcd6sxgkaCviqtbrvLloiXkbPiRTyBdmcOKyK5cLPlfdw2srWm3Cu3BAbKAIAgCAxRAa85IsiijxXI4Eb0BWrQsF7L2ctv5hu2oCAnpBkUUiCtLq4OG9YygpalrDYythnem/pwKzaFgRId7OW3oFHDrHoqk6Eo6HT4TbVGt8s/lfbp4+/iRAUJuQgCAFAakTEqQ171PlDwIAgJGzLFix72jVb9TsNwxKzjTciniMdSoZPN8l+ZFusuwYUG/nP+pwv3DYFZjTUTn8Tj6tfJuy5Im5WWfENGNJz2AdZWZSLFZ+j7G3xDrnL7I9UBNBoFwwQGUAQBAEAQBAEBgoDQtCyocW8ijsxjvzQFan7LiQryKt+oYb8kBAWjZEOLeRqu+oXHeNqjnSUjYYTadfDZJ3XJ/bkVi0bIiQb3cpv1DDeNiqTpOJ1WD2nQxWUXZ8n+fnI0FGbAFAakTEqQ171PlDw2rPs6JGdSG2uZwa3rKyjBy0IK+Ip0Feo/pxLZZWjMOHQxfiO6RRg6ht3qxGkkaDE7UqVcofKvMsMCC551WNJOQH6oFKawn5DR0YxjX8Iw3lAT0KGGijQAMhcgPtAEAQBAEAQBAEAQBAEBgoCHtCwWPvh8h35Tu2ICtzcm+GaPaRkcQR1oCBtCwGPvZyHdAq09Y9FDOgnmjcYTbNajaNT5l5+PuVmekIkI/EFBsOIO9VJQcdTqMNjKOJV6b+nFfQj4Mu6I8thtLnZDzy3rNRb0K1WpCn803ZFosvRQDlRyHH6BWm87VPGjzNFidrN5Ucu16/QssCDQBkMdTWjwAU6yyNPKTk7snZDR1xvimgyGJ6zsQxLDLSzYY1WNAHRtQHsgCAIAgCAIAgCAIAgCAIAgCAID4iQg4UcAQdhQEBaGju2Cf5T5H1QFfmIBFWxG9bSMQmuTPYycXvRdmeMtLNYKQ2Bt+A2nzXiSWhlUqzqO83fvJuQsB774nIb0847ti9MCySciyGKMFOnEnegNlAEAQBAEAQBAEAQBAEAQBAEAQBAEAQBAeE3KMiCj2g+I6igPCQsyHDvaL8zef8ASA3kAQBAEAQBAEAQBAEAQH//2Q=="/>
          <p:cNvSpPr>
            <a:spLocks noChangeAspect="1" noChangeArrowheads="1"/>
          </p:cNvSpPr>
          <p:nvPr/>
        </p:nvSpPr>
        <p:spPr bwMode="auto">
          <a:xfrm>
            <a:off x="2619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05895" y="1752600"/>
            <a:ext cx="3190105" cy="287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57200" y="1752600"/>
            <a:ext cx="12954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br>
              <a:rPr lang="en-US" dirty="0" smtClean="0"/>
            </a:br>
            <a:r>
              <a:rPr lang="en-US" dirty="0" smtClean="0"/>
              <a:t>Application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33400" y="3581400"/>
            <a:ext cx="1185862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62000" y="2743200"/>
            <a:ext cx="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990600" y="2743200"/>
            <a:ext cx="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95020" y="2858869"/>
            <a:ext cx="1933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Contract-Oriented</a:t>
            </a:r>
            <a:br>
              <a:rPr lang="en-US" b="1" dirty="0" smtClean="0"/>
            </a:br>
            <a:r>
              <a:rPr lang="en-US" b="1" dirty="0" smtClean="0"/>
              <a:t>SOAP Services</a:t>
            </a:r>
            <a:endParaRPr lang="en-US" b="1" dirty="0"/>
          </a:p>
        </p:txBody>
      </p:sp>
      <p:sp>
        <p:nvSpPr>
          <p:cNvPr id="19" name="Rectangle 18"/>
          <p:cNvSpPr/>
          <p:nvPr/>
        </p:nvSpPr>
        <p:spPr>
          <a:xfrm>
            <a:off x="6477000" y="1752600"/>
            <a:ext cx="12954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br>
              <a:rPr lang="en-US" dirty="0" smtClean="0"/>
            </a:br>
            <a:r>
              <a:rPr lang="en-US" dirty="0" smtClean="0"/>
              <a:t>Application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553200" y="3581400"/>
            <a:ext cx="1185862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6781800" y="2743200"/>
            <a:ext cx="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7010400" y="2743200"/>
            <a:ext cx="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014820" y="2858869"/>
            <a:ext cx="2034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Resource-Oriented</a:t>
            </a:r>
            <a:br>
              <a:rPr lang="en-US" b="1" dirty="0" smtClean="0"/>
            </a:br>
            <a:r>
              <a:rPr lang="en-US" b="1" dirty="0" smtClean="0"/>
              <a:t>REST Services</a:t>
            </a:r>
            <a:endParaRPr lang="en-US" b="1" dirty="0"/>
          </a:p>
        </p:txBody>
      </p:sp>
      <p:sp>
        <p:nvSpPr>
          <p:cNvPr id="16" name="Striped Right Arrow 15"/>
          <p:cNvSpPr/>
          <p:nvPr/>
        </p:nvSpPr>
        <p:spPr>
          <a:xfrm>
            <a:off x="2819400" y="2057400"/>
            <a:ext cx="3657600" cy="2209800"/>
          </a:xfrm>
          <a:prstGeom prst="stripedRightArrow">
            <a:avLst>
              <a:gd name="adj1" fmla="val 61610"/>
              <a:gd name="adj2" fmla="val 18650"/>
            </a:avLst>
          </a:prstGeom>
          <a:solidFill>
            <a:schemeClr val="bg1">
              <a:lumMod val="65000"/>
              <a:alpha val="17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85800" y="1383268"/>
            <a:ext cx="833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B050"/>
                </a:solidFill>
              </a:rPr>
              <a:t>FROM</a:t>
            </a:r>
            <a:endParaRPr lang="en-US" b="1" i="1" dirty="0">
              <a:solidFill>
                <a:srgbClr val="00B05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57863" y="1371600"/>
            <a:ext cx="509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B050"/>
                </a:solidFill>
              </a:rPr>
              <a:t>TO</a:t>
            </a:r>
            <a:endParaRPr lang="en-US" b="1" i="1" dirty="0">
              <a:solidFill>
                <a:srgbClr val="00B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71800" y="4572000"/>
            <a:ext cx="2946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B11F1F"/>
                </a:solidFill>
              </a:rPr>
              <a:t>Performance Increase Target</a:t>
            </a:r>
            <a:endParaRPr lang="en-US" b="1" dirty="0">
              <a:solidFill>
                <a:srgbClr val="B11F1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08045" y="6019800"/>
            <a:ext cx="7401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366FF"/>
                </a:solidFill>
              </a:rPr>
              <a:t/>
            </a:r>
            <a:br>
              <a:rPr lang="en-US" b="1" dirty="0" smtClean="0">
                <a:solidFill>
                  <a:srgbClr val="3366FF"/>
                </a:solidFill>
              </a:rPr>
            </a:br>
            <a:r>
              <a:rPr lang="en-US" b="1" dirty="0" smtClean="0">
                <a:solidFill>
                  <a:srgbClr val="3366FF"/>
                </a:solidFill>
              </a:rPr>
              <a:t>[Note that we currently execute about 4.5 billion web service calls per year]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82231" y="1447800"/>
            <a:ext cx="725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B11F1F"/>
                </a:solidFill>
              </a:rPr>
              <a:t>GOAL</a:t>
            </a:r>
            <a:endParaRPr lang="en-US" b="1" dirty="0">
              <a:solidFill>
                <a:srgbClr val="B11F1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fld id="{0819E11B-0FAD-49FB-BD5A-6DFA15527CFB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27" name="Title 1"/>
          <p:cNvSpPr txBox="1">
            <a:spLocks/>
          </p:cNvSpPr>
          <p:nvPr/>
        </p:nvSpPr>
        <p:spPr bwMode="auto">
          <a:xfrm>
            <a:off x="0" y="5486400"/>
            <a:ext cx="904975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4F56AB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  <a:cs typeface="Arial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b="1" i="1" dirty="0" smtClean="0"/>
              <a:t>Our new REST services run in 10-100ms</a:t>
            </a:r>
            <a:br>
              <a:rPr lang="en-US" altLang="en-US" b="1" i="1" dirty="0" smtClean="0"/>
            </a:br>
            <a:r>
              <a:rPr lang="en-US" altLang="en-US" b="1" i="1" dirty="0" smtClean="0"/>
              <a:t>Our Traditional SOAP Services run about 500ms-3 seconds</a:t>
            </a:r>
          </a:p>
        </p:txBody>
      </p:sp>
    </p:spTree>
    <p:extLst>
      <p:ext uri="{BB962C8B-B14F-4D97-AF65-F5344CB8AC3E}">
        <p14:creationId xmlns:p14="http://schemas.microsoft.com/office/powerpoint/2010/main" val="343360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43800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44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10600" cy="1143000"/>
          </a:xfrm>
        </p:spPr>
        <p:txBody>
          <a:bodyPr/>
          <a:lstStyle/>
          <a:p>
            <a:pPr algn="ctr"/>
            <a:r>
              <a:rPr lang="en-US" altLang="en-US" sz="3200" b="1" dirty="0" smtClean="0"/>
              <a:t>Education Required: </a:t>
            </a:r>
            <a:br>
              <a:rPr lang="en-US" altLang="en-US" sz="3200" b="1" dirty="0" smtClean="0"/>
            </a:br>
            <a:r>
              <a:rPr lang="en-US" altLang="en-US" sz="3200" b="1" dirty="0" smtClean="0"/>
              <a:t>“REST in a Box” Workshop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fld id="{0819E11B-0FAD-49FB-BD5A-6DFA15527CFB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4006" y="1314450"/>
            <a:ext cx="8877594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433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43800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fld id="{0819E11B-0FAD-49FB-BD5A-6DFA15527CFB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4600" y="1371600"/>
            <a:ext cx="652840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003" y="2133600"/>
            <a:ext cx="2895600" cy="2309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2148179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3657600"/>
            <a:ext cx="2150249" cy="2150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7473" y="5807849"/>
            <a:ext cx="1124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Eric Evans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33400" y="3124200"/>
            <a:ext cx="1545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Martin Fowler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38200" y="6260068"/>
            <a:ext cx="736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366FF"/>
                </a:solidFill>
              </a:rPr>
              <a:t>We took concepts of Bounded Context from DDD and applied them to REST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8788" y="76200"/>
            <a:ext cx="8229600" cy="1143000"/>
          </a:xfrm>
        </p:spPr>
        <p:txBody>
          <a:bodyPr/>
          <a:lstStyle/>
          <a:p>
            <a:pPr algn="ctr"/>
            <a:r>
              <a:rPr lang="en-US" altLang="en-US" sz="3200" b="1" dirty="0" smtClean="0"/>
              <a:t>Inspiration from Thought Leaders: Business Context + REST</a:t>
            </a:r>
          </a:p>
        </p:txBody>
      </p:sp>
    </p:spTree>
    <p:extLst>
      <p:ext uri="{BB962C8B-B14F-4D97-AF65-F5344CB8AC3E}">
        <p14:creationId xmlns:p14="http://schemas.microsoft.com/office/powerpoint/2010/main" val="317496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7524307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2" descr="data:image/jpeg;base64,/9j/4AAQSkZJRgABAQAAAQABAAD/2wCEAAkGBxQTEhUTExQVFhUUGBQVGBUVFBoWFhUWFhUbFhgVFRQYKCggGBolGxgUIjEhJSorLi8uGB8zODMsNygtLiwBCgoKDg0OGxAQGywkHyQxLCwsLC03LS0vLC8sLDQwLCwsLTQsNzQsLCwsLCwsLCwsLCwsLCwsLCwsLCwsLCwsLP/AABEIAI4BYwMBEQACEQEDEQH/xAAbAAEAAgMBAQAAAAAAAAAAAAAABQYDBAcCAf/EAEUQAAIBAgMDBgoHBgUFAAAAAAECAAMRBBIhBQYxE0FRU5GSFRYiUmFxgbLB0TIzYnOToaIHFCM0sfBCY3LS4SQ1Q4PC/8QAGgEBAAMBAQEAAAAAAAAAAAAAAAQFBgMBAv/EADkRAAIBAgEJBAoCAgIDAAAAAAABAgMEEQUSFCExUVKRsRVhcaETIjIzNEFygcHRI+FC8ILxNWKi/9oADAMBAAIRAxEAPwDrM9PBAEAQBAEAQBAEAQBAEAQBAEAQBAEAQBAEAQBAEAQBAEAQBAEAQBAEAQBAEAQBAEAQBAEAQBAEAQBAEAQBAEAQBAEAQBAEAQBAEAQBAEAQBAEAQBAEAQBAEAQBAEAQBAEAQBAEAQBAEAQBAEAQBAEAQBAEAQBAEAQBAEAQBAEAQBAEAQBAEAQBAEAQBAEAQBAEAQBAEAQBAEAQBAEAQBAEAQBAEAQBAEAQDQ2+7DDVSpIIQkEGxFtdDONw2qUmtxKslGVxBSWKbOceFq/XVfxGlL6apxM12iUOCPJDwtX66r+I0emqcTGiUOCPJDwtX66r+I0emqcTGiUOCPJDwtX66r+I0emqcTGiUOCPJHobTxHW1e+089PU4nzGiW/BHkh4SxHW1u+0aRPifM80S34I8kPCWI62t32jSJ8T5jRLfgjyQO08R1tXvtGkVOJ8xolvwR5IntysZVqV2D1HYBCbMxIvmA4H2ybZTnKo8W3qKvK9GlTorMik2/ku5l2loZwQBAEAQBAEAQBAEAQBAEAQBAEAQBAEAQBAEAQDW2m5WjVYGxFOoQeghSQZxrycaUmtqT6He2ipVoRextdSi+Gq/Wv2yh0uvxM1egW3Ah4ar9a/bGl1+JjQLbgQ8NV+tftjS6/ExoFtwIeGq/Wv2xpdfiY0C24EeX23iLH+K/A9E9V3Wx9pjQLbgRad29vriFytYVVGo5mHnL8RLi2uVVWD9rqUGUMnyt3nR1xfl3MnJLKwQBAEAQDV2rTzUaq9NOoO1TOdVZ1OS7md7aWbWhLc11OTiZ43J6VCeAJ9QvPcGzxtLafeSbzT2GM17jzOjvHJN5p7DGa9wzo7zcoUmyjyT2GcpReOw+XKO8yck3mnsM+c17jzOjvHJN5p7DGa9wzo7zDW+iYjtPtE/wDs+Ty6rdCoO0k/CW+T160n4FJlyXqQXey7S0M4IAgCAIAgCAIBXN5ds1KVRUpkDybm4B4nTj6pWXt1OlNRhuLrJtjSrU3OovngiI8ZcR5y9xZD7Qr71yLLsq23Pmx4y4jzl7ix2hX3rkOyrbc+bHjLiPOXuLHaFfeuQ7Kttz5seMuI85e4sdoV965Dsq23Pmx4y4jzl7ix2hX3rkOyrbc+bHjLiPOXuLHaFfeuQ7Kttz5seMuI85e4sdoV965Dsq23Pmyybt4ypVpl6hB8ogWAGgA6PTeWdlVnVg5T3lJlKhSo1VCmvlrJaTCuEAQBAEAQDU2v9RW+7qe4Zwufcz8H0JFp8RT+qPU5xM0bUQBAEA81eB9Rnq2hGpRqlWDKSGU3BHEGd02nij2UVJOMlimdD3b2+MQuVrCqBqOZh5y/ES5trlVVg9vUymUMnu3edHXF+XcycksrBAEAQDy63BHSCO2eNYo9TweJx+1tJmzf44l3/ZzU8msvpRu0EfCWeT3qkvAz2XI+tB+JcryxKEQDdofREAyQDHiHyozdAJ7BeeSeCbPqCxkkcUrnyeyZeG03a2lq/Z8nkVW6WUdgv8Zc5PXqyZnsuS9eC7mW2WJRCAIAgCAIAgCAUvb+BrVK7stNyugBA0IA5vbeUd3Rq1Kzai8DT5PuKFK3jGU0ntZH+B6/VP3ZG0Wtwsmabb8a5jwPX6p+7Gi1uFjTbfjXMeB6/VP3Y0Wtwsabb8a5jwPX6p+7Gi1uFjTbfjXMeB6/VP3Y0Wtwsabb8a5mDE4KpTsXRlvwuLXnxOlOHtLA6069KrqhJPwME5nU6Du9RyYemOkZu8S3xE0dnDNoxX35mPyhUz7mb+3LUSMkkIQBAEAQBANTa/1Fb7up7hnC59zPwfQkWnxFP6o9TnEzRtRAEAQDzU4H1GeraDSynonbE+z3SdlYMpIZTcEcQYUsHimfMoxknGWtM6Hu3t0YhcraVVFyOZhwzD8rj0y5tblVVmvaZPKFg7d50fZfl3E3JhWiAIAEA5Jj0y1ai9DuOxjM7UWE2u9m7oSzqUX3LoWb9nT/AMWqvSinsa3/ANSbk9+tJdxU5cj/ABwfe+n9E9vqzDCsysylWQ3UkGxNuI9clXrapNruK3JSi7lKSxxT2nPfCFXran4jfOVHpJ8T5s1HoKXAuSNyhtCrlH8Wp+I3znKVWePtPmz5dClwrkjJ4Qq9bU/Eb5z59LU4nzZ56Clwrkj42OqnQ1ahB0saja/nHpZ8T5sKjTX+K5I0cVw9sQ2nZF03DS2HY+dUb8gBLuwWFNvvMzlqWNdLcl+SyScU4gAQDm1HeLEmsq8scpqBbZV4Z7W4dEA6SYAgCAfCbazw9Sx1Gn4XodbT7wnHSqPGuZJ0K44HyHheh1tPvCNKo8a5jQrjgfIeF6HW0+8I0qjxrmNCuOB8h4XodbT7wjSqPGuY0K44HyHheh1tPvCNKo8a5jQrjgfIeF6HW0+8I0qjxrmNCuOB8isb245ajoEYMFUm4Nxcnh2AdsqsoVo1JRUXikXmSbedKEnNYNv593/ZBolyAOJIHabSAli8C2lLNTb+R06mmUBRzADsFpqorBYGFlLOk5P5nqenyIBTt9dr1qNVFpVCoKXIAU3OYi+oMAmd08W9XDK9RszEuCSAODEDhAJiAIBqbX+orfd1PcM4XPuZ+D6Ei0+Ip/VHqc4maNqIAgCAIAgCATu5v8wfu295ZPyb7/7Pqipyz8OvqXRl1l6ZgQBAEA5bvClsTWH2ye3X4yguFhVl4m1sZY20H3EpuC9sUR51Nx2FT8J2sX/Lh3ETLMcbfHc1+S/YvCpVQpUXMptcG+tjccPTLaUFNYS2GZp1Z05Z8HgyO8WcJ1K95/nOOi0eEl9pXXG/L9G7Q3YwmUfwR3m+c80OhwjtK64+n6MnivhepHeb5zzQ6HCO0rnj6fojN5NhYalhqjpSAYAWN20JYDnPpnC6tqMKTko6yVY3txVrxhKWr7bjnOLPD2yogaVF+3MS2ET0lz+sj4S+slhRX36mTytLG6l9uhNyWVpobZ2ouHp8o4ZhmC2W17m/TbogEIN+6PV1exP90Ao9OsBVD62Dh7c9g17euAXjx6o9XV7E/wB0Andj7SXEUxUUMASRZrX09V4BuwDR25WyYeofskD1t5Pxke6nm0ZPuJdjDPuILv6aznczZshAEAQBAEAQCQ2BRz4imOhs3dGb4SRaRzq0V/uoh388y2m+7DnqOhTSGOEAqzb80QbcnV09C/OAVjejbCYmororKFXL5Vr3uTzE9MAlN3d6aWHoLSZKhILG65basTzkQCf2PvPTxFTk0SoDYtdsttPUT0wCdgGptf6it93U9wzhc+5n4PoSLT4in9UepziZo2ogFuqbtURgv3i75+SD2zDLci/C3CWTs6at/Sa8cMSljlCq7r0OrDHArGBwrVai00+k5sP6kn0AXPslfTg5yUVtZbVasaUHOWxF2G6+DoKP3ipcnnapyYJ+yAQf6y20K3px/lfngUPaN3Wk/Qx5LHmeMRulh6yZsNUseaz8ohPQTqR2+yeSsaNSONJ+eKPYZUr0p5tePlgykVqRRirCzKSpHQQbGVMk4tp/Iv4yUoqS2Mmtzf5g/dt7yydk33/2fVFXln4dfUujLrL0zAgCAIBzbfBLYup6ch/SB8JR3iwrM2GSpY2sfv1NLZGKqU6qtRF6nlADKWvcEHyRx0vOVKc4SThtJN1Sp1KTjVeEeRYW3g2gASaNgNSTQewHTxkvSbrh8mVSsMnt4Kf/ANI1PHTFf5XcPznPTq3dy/s79jW3/tz/AKN2hvpiso+r7h+c5vKFdP5cv7POyLbv5/0WPdDblbEvUFTJZFUjKttST6T0SZZXNStJqeGorcpWdK3jFwxxe8z79vbCMPOamP1ZvhPvKL/gfiupzySsblPcn0OW4viJTQNWjpO7SWwtH/QD26/GaG2WFKPgYzKDxuZ+PQkp3IZHbd2UMTT5MsV8oNcC/AHS3tgEANwk65u4PnAKZTo3qBL8XCX9bWvALn4hp1zdwfOAWHYmzBh6QpBiwBY3Itx9EA34BqbTwIrJkJIBIOnHTm1nGvRVaGY3gSLW4dCpnpYsiPFGn1j/AKflIfZlPifkWXbVXhXmPFGn1j/p+UdmU+J+Q7aq8K8x4o0+sf8AT8o7Mp8T8h21V4V5jxRp9Y/6flHZlPifkO2qvCvMeKNPrH/T8o7Mp8T8h21V4V5nxt06YBPKPpr/AIflPHk2mljnPyCyzVbwzV5lQMpjRlg3Mo3qs3mpb2sR8AZY5NhjUcty6lPlmeFGMd76Fyl2ZoQCoNuIhJPLNr9gfOAVzeXY4wtRUDl8y5rkWtqRb8oBI7B3UXEUVqmqyklhYKD9E243gFg2HusuHq8oKhbyStioHG3Pf0QCwwDU2v8AUVvu6nuGcLn3M/B9CRafEU/qj1OcTNG1EA6PX/7X/wChfdEvZfB/8fwZeH/kP+X5Kfupi1p4qmzmynMtzwGZSAe23bKuzmoVk2XeUKUqlvJR27eRbt592mxLiolQBgoXKwOU6k3BHDj0GWd3ZutLOiylsMoK3i4Sjqxx1EFhtn47BZmpoGDAZsvljTgcuh6eaQ4Urm3xcVt+5YVK9leYKbww2Y6v6K9jsU1Wo1R7ZmNzYWF7W4eyQqk3OTk9rLOlTjSgoR2Iltzf5g/dt7yyZk33/wBn1RW5Z+HX1Loy6y9MwIAgCAc/36S2JB6aansLD4CU18v5fsarI0sbfDc3+CO3cqZcVQP+Yo73k/Gcbd4VY+JMvo51tNdz8tZ1SumZWXpBHaLS9axWBjIPNknuOR4rZtal9ZTdfSVOXvDQ9sz8qU4e0mjcU7ijV93JPry2mXBoWACgsehQSePQJHazpYLWfU2o65PDxOgbh7OqUhVaojJnyZcwsSBmvpxHEcZb5PpTgpOSwxwM5le4p1HFQeOGOOH2Pv7RKlqFMdNT+it/xGU3hTS7/wAHmRY41pPu/KOa4o6+yVUNhponU9l08tGkvRTpjsUTSUlhCK7kYa5lnVpy3t9TanQ4iABAOWUNl1+XU8hWtyoN+Se1s973twgHUzAEAQCC29t1qDqiqrXXMb30uSBw9Rlfd3jozUUsdWJbWGTo3EHOTa14Ecm9lQkAU0uSBxPPIyylUbwzUTHkakli5PyLdLkzogCAIBo7crZMPUb7JHtbyfjI91PMoyfd1JdjTz7iC78eWs53M2bIuO5dG1J385rexR8yZdZMhhTct76Gby1UxqxjuXUsMsimEAQCkb+YKrUrUylOo4CWJRGYA5joSBAJzc6gyYVFdWVsz+SylTqx5jrAJuAIBqbX+orfd1PcM4XPuZ+D6Ei0+Ip/VHqUXY2GWrXp03uFdrG2h1Btb22mfoQU6ii9jNdc1JU6Mpx2okt7tiphmp5M2Vw1yxB1BHQBzGd723jRazdjIuTrydypZ+GKw2FoxQtsyx0/gL7oljPVZ6+Ep6evKGri/JRtjbNOIqcmrKpsTdr2NubT+9JUUKLqzzU8DQ3NwqEM9rEkcc+KwLimKzWIBUjVPUA9wCOj0idqjrWss3O/XmRaStr2LnmLH57/ACJ/dLeOrXqGnUUEBS2dRa1iBZubX2cJNs7udWWbJfcrso2FKhDPg8Nez9Fd30oquLfL/iCsQOZiNe3Q+2Qb6KjWeBZ5LnKVss75Yr7H3c3+YP3be8s6ZN9/9n1Rxyz8OvqXRl1l6ZgQBAEApH7QU/iUj0qw7GHzlVlBetE0mQ3/ABzXeun9FawdXJUR/MdG0+ywPwkGLwknuaLmrDPhKO9Nc0dMwe8uGqcKoU9D+Qfz0/OXULqlLY+eoyNXJ1zT2xx8NZKqQRcag9GoMkEFrB6zcwdJVXyVAvxsAL9k8SS2H1KUpbXiY8ZtOjS+sqIvoJ17OM+J1qcPaaR0pW9Wr7EWyjb5bbpYjk1pEkIWJJFgbgAWvr0yovrmFXBQ+RoMmWdShnOp88CnVxdreoSJBai4xwWJ1tFsAOgAdk0yMC3i8T1PTwQBAEAQBAEAoG8tbNiX+zZR7Br+d5nb2WdXl3ajX5NhmW0e/XzI6m5UgjQggg9BGokZNp4omyipJp7GWHBb2ONKqhh5y+SezgfyllSylJaprHwKavkaD10nh3PWv95lgwO2aNXRXAPmt5J/Pj7JY0rqlU2PXuKivY16PtR1b1rRnxWNp0xd3VfWdfYOJnSdWFP2ngcaVCpVeEItkLjN7KY0pqXPSfJHzMg1MpQXsLHyLOjkapLXUaXmyB2jturWGViAvHKosNOFydZXVrupVWEtm4t7awo0HnR272RsjE06Du9Ry4emOkZu8b/GaOzjm0Y8+Zj8oTz7mb78OWokZJIQgCAIAgCAIBqbX+orfd1PcM4XPuZ+D6Ei0+Ip/VHqc7pVCrBlNipBB6CDcTNptPFG0lFSTT2MvFDfSi6gVqTZhxsodb9IubiW8co05L146+Zn55IrRl/FLV90yL3l3q5dOSpqVQ2LFrZmtqBYcBf0yPdXvpY5kVgiXY5N9BL0k3i/lgV7CYlqbrUQ2ZTcH++a2kgwm4SUo7UWdSnGpFwlsZc8PvrSdbV6Rvz5QHU+mzWI/OWsMowksKkfyUU8j1YyxpS/DGI31oopFCkb81wEX12W5MSyjCK/jj+BDJFWUsasvyyl4rEtUdnc3Zjcn++aVU5ucnKW1l7TpxpxUI7ETG5v8wfu295ZNyb7/wCz6orMs/Dr6l0ZdZemYEAQBAKh+0Kn5NFuguO0KfhK3KK1RfiX+QpetOPh+f2UyVhoRAM+FxlSmb03dP8ASxA9oGhn1Gcoey8DnUo06iwnFPxJZ9u4iogDVnt0A5L+vLa/tnlS4qy1OT6dCPCyt6bxjBdeppGRySeGrAc/ZPVFnuB4wa56yDznQfqEkUl60V3o+K7zaUn3PodYmjMIIAgCAIAgCAIBW9p7r52Z6b2LEsQ2ouTfQjh+crK+Ts5uUHre8u7bK+ZFQqR1LViiu43ZdWl9NDbzhqvaOHtlZVtqtP2kXNG8o1vYlr3bGac4kkQATA2CAb+D2PWqfRpkDpbyR+fH2SRTtatTZHnqIla+oUvalr3LWTeE3SHGq/sT/cflJ1PJi/zlyKutlp7KUfu/0WamgAAHAAAeoS1SSWCKOUnJtv5nqenyIAgCAIAgCAam1/qK33dT3DOFz7mfg+hItPiKf1R6nOJmjaiAIAgCAIAgE7ub/MH7tveWT8m+/wDs+qKnLPw6+pdGXWXpmBAEAQDWx+Ap1ly1FDAajiLHhcETnUpRqLCSxO1G4qUZZ1N4Ffxm5VM/V1GT0MM4+BkOeT4v2Xh5lrSy3UXvIp+GohMZuliE+iFqD7B17rWkWdlVjs1llSyvbz2tx8SGxGHdDZ1ZT0MCP6yNKLj7SwLCFSE1jBp+B8WqbAD/AJnPNWJ9YfM38LsPEVeFNrdL+SP1SRC2qS2R/BEq39vS9qS+2smsHuQx1q1QPQgzHvG39JKhk+X+T5FdVy5Fe7jj46vL+yd2fu1h6RDBSzDUM5vYjnAFh+UmU7SlB4paysr5TuKqcW8E/kiYkkrxAEAQBAEAQBAEAQCMx2wqNTUrlPnJofaOBkWrZ0qm1YPuJ1DKNelqTxW56yBxW6dQH+GysPteSR/UGV9TJs0/UafkW1LLNJr+RNPu1m1hN0hxq1L/AGUFv1H5TrTyYv8AOXI4VstPZTj93+v7JvB7LpUvoIAek6ntMnU7elT9lFXWvK1X25Pw+RuTuRhAEAQBAEAQBAEAQDW2lTLUaiqLlkcAdJKkATlXi5UpRW1p9DtbSUK0JS2Jp+ZSPAGI6o95fnKHQ6/D0/Zqe0rXj8n+h4AxHVHvL840Ovw9P2O0rXj8n+h4AxHVHvL840Ovw9P2O0rXj8n+h4AxHVHvL840Ovw9P2O0rXj8n+h4AxHVHvL840Ovw9P2O0rXj8n+h4AxHVHvL840Ovw9P2O0rXj8n+h4AxHVHvL840Ovw9P2O0rXj8n+iX3Y2XVpVi1RCoyML3U6llNtD6DJljb1adXOnHBYPdvRX5Tu6Naio05YvFP57n3FpluUAgCAIAgCAIB5qUwwswBHQRcdhnjSepnsZOLxTwMGGwFKnqlNFJ51UA9onxGlCPspI61LirU9uTfizZnQ4iAIAgCAIAgCAIAgCAIAgCAIAgCAIAgCAIAgCAIAgCAIAgCAIAgCAIAgCAIAgCAIAgCAVDwzUWnjFy12K1MQFqKLrTAuFGa/k24wDLtflBg1xC16qsKVLRWsrEkXZha5PldPMIBsbZpVKOGslaqWepTGdmuwzELYEW0gGhiNq1WbC5XYW5EVbH6TPUKEN+G/bAJvB12OMxCFiVVKJVb6AkakD0wDDvDVqh6a0+Wy2qFjRCk3FsoJbQc8AkNj11eijKzOCPpPbMddc1tLjh7IBuQBAEAQBAEAQBAEAjd4sa1HDu6fSGUAnmLMFv7LwDDhdmVKb02GIdwfrFqnMHuOKeabwCI2jWqLUqmrUxNKzHknprmoBObOo4+m8A3tt1KhFBgarUSpNRsN9MkgZSOfLxMA97KqPUoVFpVyzBiqvVQh6Y08moDxYC+sAbv4lzWrUmd3VMmXlQFqXN8xsALpfhAJ6AIAgCAIAgCAIB5Li4Fxc3sL6m3GwgFc2btWouEWobVGNR1zVKgRVGci7MeYAcBrAM9LeEmg9bkx/CqBHCvdctxd0a2o1B4QDPU2w1sQy0wy0WCA5wodrDNctooW8Aw4LbFSuldUVOVpKMpR86MXU5bMQOcGAaGyMQVq0lariEdtHp4hbrUNv/G3BTeASabXqu7cnQz0kqckzZ7PcaMwS1so9fNAMqbTdsS9BaYK08hZy9rBlJ+jbU3+MA0KG2WTDh8rVC2IakAz66uQLNbsEAzVNrVSmJQoqVqKBtHzKVYEhg1uIsdLdEA39h1nfD0nqWzMiEkG97qCGOgsSNSOYmAb0AQBAEAjqeyEFOvTzNau1R2OlwanELpwHNe8A+4rZKvh/wB3LMFyqtxbNZbW5rc3RAMu0MCtVAjEgKyPpa90NwNeaAaS7u0wSQz61lr82hUkhRp9G5PbAPWK2JmqtVWtVps4UEUyoBCiw4gwDJidlFshWvVV0UrnBBLg+cpFifTaAbWAwa0aa00vlUW14nnJPpJgGxAEAQBAEAQBAEAQDDjMKtVGpuLqwsR/fPeAR2E2EFdHerUq8lfkw5Fk0tfTibc5gHzEbBuXy1qqJVJL01IyknjYkXW/ogGXFbHVuT5N3pNSXIjIR9G1spB0I0gHlNhJyVSmzOxqnM9QkBywtYi2gtYWEAy7O2ZybtUao9SowCl3toq8FAGkAkIAgCAIAgCAIAgGhtTZgrFGDtTemWyulrgMLMLHSx0gGs276clTpK7qaT8or6Fs9ySSCLHiYBnwux0RKqFmcVizNnIJuwsdQIBiOwU/d/3cM9r58+hcvmz5jzHWAesPsRRypZ3qGuqq5YgfRBAK5QMvH+kA8YfYVmQvWq1FpG6I9rKQLAkgXYgQD6dhDOWFWoqM/KtSUgKX5zfjYkai8A3MPgQlWpVBN6uQEG1hkBAt2wCJ2lsQiilKlmb/AKhajG4DKC5ZiDpwvpzwDdw2xlUVczvUasMru1gcoBAAAFha5gG1s3CclTWnmZwgygta+UaAadAsIBswBAEAQBAEAQBAEAQBAEAQBAEAQBAEAQBAEAQBAEAQBAEAQBAEAQBAEAQBAEAQBAEAQBAEAQBAEAQBAEAQBAEAQBAEAQBAEAQBAEAQBAEAQBAEAQBAEAQBAEAQBAEAQBAEAQBAEAQBAEAQBAEAQBAEAQD/2Q=="/>
          <p:cNvSpPr>
            <a:spLocks noChangeAspect="1" noChangeArrowheads="1"/>
          </p:cNvSpPr>
          <p:nvPr/>
        </p:nvSpPr>
        <p:spPr bwMode="auto">
          <a:xfrm>
            <a:off x="1095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data:image/jpeg;base64,/9j/4AAQSkZJRgABAQAAAQABAAD/2wCEAAkGBxQTEBUUEBQUFRQXFBQVFxgYFxQUFxQVFBcXFxUZGRcYHCggGBolHBUYITEiJSorLi4uFx8zODMsNygtLiwBCgoKDg0OGxAQGywkHyQsLCwsNCwsLCwsLC4sLCwsLCwsLCwsLCwsLCwsLCwsLCwsLCwsLCwsLCwsLCwsLCwsLP/AABEIALQAtAMBEQACEQEDEQH/xAAbAAEAAgMBAQAAAAAAAAAAAAAABQYBBAcDAv/EAEIQAAECAwQFCQUFCAIDAAAAAAEAAgMEEQUhMVEGEkGBkSIyYXFyobHB0QcTIzNSQlNiovAUFVSCkrLC4RbxY3Pi/8QAGwEBAAIDAQEAAAAAAAAAAAAAAAMEAgUGAQf/xAA3EQACAQIDBAgFAwQDAQAAAAAAAQIDEQQhMQUSQVETMmFxkaGx0RQigcHwM1LhBhVCUxZDYiP/2gAMAwEAAhEDEQA/AO4oAgCAIAgCAIAgCA0Jq14TMXVOTbygIaa0kefltDek3nhggNKHa8Zrq65PQaEcEBJyukmyI2nS2/uKAmJWfhxOY8HowPAoDaQBAEAQBAEAQBAEAQBAEAQBAYqgNSatOFD5zxXIXngEBDzWkn3bN7j5D1QEPNTsSJ8xxIywHAICOmp+HD57wDlt4LGU4x1LNDB16/6cb+niQ83pOB8plel13ABQPELgjd4f+n23etK3d7+xpy+lrgaRYYcM2nVI3G4r2Nd8TCtseD/TbXfn56k3J29AiXB4acnck99ylVSLNXV2fXp5uN1zWZJfrZ3LMpG9LWtFZg8kZO5Q770BLyukjT8xhHSOUOGKAl5acZE5jgfHggPcFAZQBAEAQBAEAQGCUBrzM8yHz3AdG3ggIia0kGENlel13digIiatOLE5zjTIXDuQEbMTDGCr3NaOk47ljKSWrJaVCpWe7Ti2+wh5vSVguhNLzmeS0eZ7lFKuuBusPsGrPOq0uxZv2RDzdtRX3F2qMm3d+KryqykbqhsrDUc9275vMjgozYm9YlmmYmIcIYOPKOTBe48Lt4WUI70rFbF4hUKMqj4LLv4fnI9tOLOEKac5gAY8uoNgLDQjhQqerGzujSbMxLq0nGTzX3K8ojZmzJ2hFhfLe4DLEcCslNogrYalW68b+pOyml7h82HrDNpoeBu7wpY1uZq6ux4v9OVu/wBydk7agROa8A5O5J71KppmsrYGvSzlHLmsyR2rMqG/K2zFZdrawydf34oCYldI2G6I0tOYvHqgJaXmmPFWODuooD2QBAEB8xHhoJNwAqepAQkzpG0fLaXHM8kepQERM2zFfcXao/Dye/FARsWIGiriAMz51XjstTKEJTdoJt9iuRM3pFCbcyrz0XN4nyUUq8VobfD7DxFTOfyrtzfgQ03b8V+BDBk3HiVXlWk9DdUNi4alnL5n26eGhFudU1NSczeeJUWptopRW6lZGEPQgCA6L7MbL1Yb5h2LzqM7DTed5u/lVvDxt8xy23sUpSVBaLN970NfSqR982Kz7Qe5ze0CbvLepZx3lY1OCr9DWUuGj7mc0BVM64ygCAxRAbklacWF8t7gMsW8DgslOS0K9XC0qvWjn4MnJPS44RodfxMP+J9VLGtzNXV2Ov8Arl4onpO14MTmPFcjceBxUsZxehrKuCrUutEkASDUVBzFx4hZlUkZW3IrcTrD8XqEBMyNvMiODS0tcTQbRxQEuEB5zMPWY5ubXDiKIDnkxG1WOcRWjSaZ0GC8k7K5JRpupUjBcXYq81pJEdcwBg/qKqSxEnodXQ2FQhnUe95L8+pERopeavJcek1p6KBtvU3FKlClHdgrLsy9D4QzCAIAgCA9pOUdFiMhM5z3Bo6K7eoXncvYq7sYVasaUHUlpHM7lJSzYUNsNlzWN1R1BbFKysfO6tSVSbnLV5lUnfmv7TvFemBzvSeR91HJA5L6vHXXlDia71UqxtK51WzcR0tFJ6xy9iJUZfCAIAgCAxTMIL2N6StaNC5jzTI8ocCslOS0K1bB0avWWfMtWj1uOmHOa5jQWtrrAnaaUpsVinUcjRY/ARw8VKMm7u2ZbLBbWYZ0VPAFSmsLmEBlAc8noPzG9seIXkldMzpS3Jxlya9Tm7cB1LWn0h6mUPAgCAIAgCAvPsxsvWe+YcLmfDZ2je87hQbyrGHhndnPbfxO7CNBcc39jooVs5Yp0981/ad4oCD0kkPewDTnNOu3cLxvHgFHUjeJe2fiOhrK+jyf2KACqh1ZlAEAQBAEAQFp0Gh3xndhv9xPkrFBas0e2pfpx736I6FouysYnJhPEgKc0RawgMoCj2uykw/tV4oePQ5hHZqvc3JzhwJWtlk2fR6U9+nGXNL0PheEgQBAEAQGWsJIDRVxIAGZNwHFErhyUVvSdks39Dt9iWcJeXZCH2W3nNxvceNVsYR3YpHz3FV3Xquo+PpwN8LIrlIiTLYjnPYatLnUOd5XiaeaM6lOVOW7LU+ar0wOe2/Ie5juaOaeU3qOzcaqnUjuyOswFfpqKb1WT+hHLAuhAEAQBAEBdNC4dIDjnEJ4AD1VqivlZze15XrJcl65l/0SZyoh6GDxr4BSmqLIgCAp+kjKTB6Q0+XkgZzG2WUmIg/FXiAfNa+qrTZ32zp7+Fpvs9MjTWBcCAIAgCAtns4sv3syYpHJggEZa7q6vAVPDNT0I3dzS7bxPR0VTWsvRfydSVw48gtNbU9xKPLTy3/DZ1uBqdwBKirS3Ys2WysN0+JSeizf28znWh09RzoJw5zegjnDw4FYUZcC7tnD3tW4rJ+5alYNAQulch7yDrDnQ6uHZ+0PA7lFVjdXNlsvEdHV3XpL8XsUZVTpwgCAIAgCAv2i8OkqzpDjxJVun1TlNpS3sTLssvIvuijPhvOb/ABSFEnEAQFX0rbSKw5tpwP/ANIDmWkzKTB6WtPdTyVGurTO02JPewi7GyKURtggCAIDBKHp2fRKyf2aUYwjlnlv7TvQXblfpx3YnB7RxPxGIc1pou5e+pMhSFA5X7R7T97NCGObBFOt7qF3cAFSryvKx2Gw8N0eH33rJ3+i0KbDjmHED285rqjdn14LFOzuT1acailF6M6RKxxEY17cHAOG/Yryd1c4upTdObg9UepC9ML2zOcWxJe5jOZ9nFvZN49NypTjuux2GEr9NSU3rx7zTWJZCAIAgMFAdKsuHqwIQyht8FdjojjcTLerSl2v88i9aOMpAb0lx4lZEBKIAgK/pYzkwzkXDiAfJAcx0tb8VhzZ4H/ap4jrI6z+n5f/ABmuT9V/BCFQG/MIeBAEBYNB7K/aJtusKsh0iO3HkDe7+1S0Y70jWbWxPQYd21lkvv5ep1/arxxBpWvPiBAiRT9lpIGbvsjeaLGUrK5PhqDr1Y01xf4/ocOe8uJc41c4lzjm4mpPFa9u+Z9CSSVoqyNOJiVmUHqWnQyf50F2zls6vtDdjvKsUZcDQbXw+aqruf2ZaFOaQr+mMjrQxFGMPHsHHgQDxUNWN1c22ycQ4VOjej0717lMoqx0YQBAEA1a3DEmm8oLpZs6mG0FNgp3K+cNe+bLxZDKQIY/CDxv80BuIAgIfShlYFcnDzHmgOZaYMuhnpe3iAR4KtiFozo/6elnUh2L7r7laVU6cIAgBQHWNALK9zKB550akQ56tOQOBJ/mV2jC0czitsYrpsRurSOXuWZTGqOf+1C1Ply7T/5H+DBTidwVbES4HS7Aw/WrvuX39vEoJKqnSGpEF5Uhr3qeslMOhRGvbi01pnmN4uXsXZ3IqtJVYOD4nSYEYPYHNNQ4AjqN/mrqd1c42cHCTi+BmIwOBDhcRQ9W1e6nkW4veWqOb2hJmFFdDOw3dLcQeFFRlGzsdlh6yrU1OJrLwmCAIDasqHrR4Y/G3uNfJZQ1RBipbtGb7H6fydJJV0406DBZRoGQA4CiA+0AQEfbzKy7+gV4FAcy0sZWCDk8HiKeagxHVN3sGW7iWucX5WZUiqZ14QBASejVl/tMyyGebXWf2G3u44b1nTjvSsU8fifh6EqnHRd7O1gUw6ty2BwIQEZOaPS0V5fFgtc84uNammG1YOnF5tFulj8TSjuQm0jw/wCJyf8ADs7/AFXnRQ5En91xn+xlWm7BlhEcBBZc4jbn1r3o48jD+4Yl/wCbPH9xS/3LO/1To48jz4/E/vZuy8BrGhrAGtGAGAWSVtCvUqSqScpO7Z6L0wKzppI1a2KMW8l3UcDuPioK0eJutkV7SdJ8c13oqSrm/CAICV0Xh1mmdGs7g0+qkpdYobSlbDS7bLz/AIOhyrNaIwZuaO8K2cqX5AZQBAeE6zWhvGbXDuQHMdIGa0s/qB4EKKsrwZstky3cXDtuvIpSoncBAF4Dpfs0sr3cF0dw5UU0b0Q2nzNTuCuUIWVzktu4rfqqitI697LmrBogh5dBD0UQFNnT8R/ad4oLnlRAYQBAfExBD2OY7muBB6j+u5eWurGVObpyUo8Dmk3LmG9zHYtNOum3eqUlZ2OzpVFUgpx0Z5LwkCAn9C2VjuP0wz3kDyU1HrGp2xK1GK5v7HQrFZWPD7VeAqrJzhdQgMoAgMFAc1taF8OK38LxwWE1eLLOCnuYinL/ANL1KACtefQdAgNqy5F0eMyEzF7tWuQ+0dwqV7FXdiGvXjQpyqy4Lx7Pqdxl4LWMaxgo1rQ0dQFAtilZWPns5ynJylq8z7Xpicl0k0mjPmohgxnthh2q0NcQCGVaTdmQe5UalRuWR2uB2dShQiqkE5au65kZ+/pr+Ijf1uWPSS5lv4LDf64+H8A29M/xEb+tyb8uY+Bw3+teBoxbZmNY/Gfjn/pZ78uZQeDoX6iPP97R/vX8U35czz4PD/sXgZ/e0f72J/Um/LmPhKC/wXgW/Re0DFg8o1ew6rsyDe0+W5WaUt5ZnP7Swyo1bx0ensS6kNeVXTOR5sZvYd/ifLgq9aPE3ux8RrSfevuirKA3gQFp0Hh/Od/62/3E+SsUVqaPbUupHvL/AKMsrMA5NcfJTmiLegCAIAUBQ7Wh/FijNzu//tHmrHsXZ37jmAFLsruC1j1PpV75mUPC/ezCy+fMOy92zp2vd4DirVCHE5rb2J6tBd7+y+/gdBVk5ohdLbS/Z5SI8GjyNRnafUA7hU7lHVluxL2zcN0+IjB6avuRxoDL9UVA7wIAUBqRMSpDXvU+UPAgJbRid93MAHmv5B668k8T3qSnKzKG0qHS0G+Mc/cvqtnKnjPSwiw3Mdg4EdWR3G9eSV1Yko1XSmprgc1jQi1zmuuc0lp6xcqTVnY7OM1OKktD4XhkXTQuHSXcfqiHuACtUV8pze15XrpckvUvmibOW85NA4k+ilNUWdAEAQBAU232UmHdOqe4IDl07D1Yrxk93iVrpas+h4We/QhLml6HnBgue5rGCr3ENaM3E0CxSuyWc4wi5S0Wp3GypFsCDDhMwY0N6yMTvNeK2MVupI+e4iu69R1JcczaWRCcz9ptpa8dkFp5MIazhm9/o0fmKqYiV3unWbBw+5RlVesnZdy936FNVc3wQAoDUiYlSGvep8oeBAEB0axp33sFr9tKHtNuKuwlvK5x+LodDWcPqjdWRWKfpnI6r2xRg7kntAXcRXgq1aOdzodkV7wdJ8M13cfOxXFCbgv+jDKSsPpDjxNVbpdU5TaMt7Ey8C86Js5Dzm4DgK/5KQok+gCAIDCAq2lLKRWnNngSgOX2/D1Zh9dpBHTUDDgqFZfOzutlT38JG3DJ+JixbSMvGbGDGvcAaBxIAJurdtoe9eRluu5PisOsRTdNtq+tvQsh9o0f7qF+f1UvxMuRqv8Aj9H98vI+T7RJj7uD+f1XnxEj3/j9DjKXkVSbmHRYj4jzVz3Fx6z+qKFu7ubqlTjTgoR0R4rwzCAFAakTEqQ171PlDwIAgJOx7afLhwa0ODqEgkihF11Mx4LOFRx0KWLwMMS027WJL/mD/umf1O9FJ075FP8As0P3vwRr2hpIYsMsdBaAcDrk0IwOC8lV3lZolobMVCanGby7P5INrSSA0Ek3AC8lQ65I2cmkrvQ6TZkLUgw2nEMaD0Gl6ux0ONxM9+tKS4tl30ZbSADm5x8vJZEJLIAgCAICH0hs50UNLKVaHVGBINMOCAqM3KB1WxW7iLx0jJeOKlqS0a1SjLepuzK1aOjTgSYJ1h9J5w6jtCrTw9uqdJg9uxl8ldWfPh/HmQLmkGhBBGw3Ks1bU6CMlJb0XddmhhD0IAgCAFAakTEqQ171PlDwIAgCAICasvRyJFvf8NuZHKI6G+qkjSbNbidp0qWUfmfZ7lts6y4cEfDbf9Rvcd6sxgkaCviqtbrvLloiXkbPiRTyBdmcOKyK5cLPlfdw2srWm3Cu3BAbKAIAgCAxRAa85IsiijxXI4Eb0BWrQsF7L2ctv5hu2oCAnpBkUUiCtLq4OG9YygpalrDYythnem/pwKzaFgRId7OW3oFHDrHoqk6Eo6HT4TbVGt8s/lfbp4+/iRAUJuQgCAFAakTEqQ171PlDwIAgJGzLFix72jVb9TsNwxKzjTciniMdSoZPN8l+ZFusuwYUG/nP+pwv3DYFZjTUTn8Tj6tfJuy5Im5WWfENGNJz2AdZWZSLFZ+j7G3xDrnL7I9UBNBoFwwQGUAQBAEAQBAEBgoDQtCyocW8ijsxjvzQFan7LiQryKt+oYb8kBAWjZEOLeRqu+oXHeNqjnSUjYYTadfDZJ3XJ/bkVi0bIiQb3cpv1DDeNiqTpOJ1WD2nQxWUXZ8n+fnI0FGbAFAakTEqQ171PlDw2rPs6JGdSG2uZwa3rKyjBy0IK+Ip0Feo/pxLZZWjMOHQxfiO6RRg6ht3qxGkkaDE7UqVcofKvMsMCC551WNJOQH6oFKawn5DR0YxjX8Iw3lAT0KGGijQAMhcgPtAEAQBAEAQBAEAQBAEBgoCHtCwWPvh8h35Tu2ICtzcm+GaPaRkcQR1oCBtCwGPvZyHdAq09Y9FDOgnmjcYTbNajaNT5l5+PuVmekIkI/EFBsOIO9VJQcdTqMNjKOJV6b+nFfQj4Mu6I8thtLnZDzy3rNRb0K1WpCn803ZFosvRQDlRyHH6BWm87VPGjzNFidrN5Ucu16/QssCDQBkMdTWjwAU6yyNPKTk7snZDR1xvimgyGJ6zsQxLDLSzYY1WNAHRtQHsgCAIAgCAIAgCAIAgCAIAgCAID4iQg4UcAQdhQEBaGju2Cf5T5H1QFfmIBFWxG9bSMQmuTPYycXvRdmeMtLNYKQ2Bt+A2nzXiSWhlUqzqO83fvJuQsB774nIb0847ti9MCySciyGKMFOnEnegNlAEAQBAEAQBAEAQBAEAQBAEAQBAEAQBAeE3KMiCj2g+I6igPCQsyHDvaL8zef8ASA3kAQBAEAQBAEAQBAEAQH//2Q=="/>
          <p:cNvSpPr>
            <a:spLocks noChangeAspect="1" noChangeArrowheads="1"/>
          </p:cNvSpPr>
          <p:nvPr/>
        </p:nvSpPr>
        <p:spPr bwMode="auto">
          <a:xfrm>
            <a:off x="2619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data:image/jpeg;base64,/9j/4AAQSkZJRgABAQAAAQABAAD/2wCEAAkGBxQSEBUUERMWFhUXFRYWGBgYGBsbGBgVFxoXFhQWGBYZICghGBooHxgXIjEhJSorLy4uFx8zODMsNygtLisBCgoKDg0OGhAQGyslHyQtLiwuLCw2LCwsLCwsLCwsLCwsLCwsLSwsLCwtLCwsLSwsLCwsLCwsLCwsLCwsLCwsLP/AABEIAJYBUAMBIgACEQEDEQH/xAAbAAEAAwEBAQEAAAAAAAAAAAAAAwQFBgIBB//EAEkQAAIBAgQDBAUIBwUGBwAAAAECEQADBBIhMQUTQQYiUWEUMnGBkRUjQlKSodHwM1Rik7HS0wcWU8HhFyRVcpSyNERjc6Kj8f/EABkBAQEBAQEBAAAAAAAAAAAAAAABAgMEBf/EACkRAQEBAQABBAECBQUAAAAAAAABAhEDBBIhMUETkVGBodHwFCIyUnH/2gAMAwEAAhEDEQA/AP3GlKUClKUClKUClKUClKUClKUClKUClKUClKUClKUClKUClKUClKUClKUHi/dCqzGYUEmN4AnSqT8XtiMwYE9Cuo1K6x/yn4VcvglSFiYMTtPSR4VjX1uT66F1EE8ssFY6wMq6SCpM+PSaC+eK2woZiQDAEgzJGYCB5T8DUuCxq3ZyzoFOojRhIrMS5dzHWFzNHzZkiO4dE01iesA+UWMM1wghSoIy/RjcGTBUGJ8h1E9aDUpWRiL9yz85euqLQKLsSSWIRVACyWLMo03JEAbVL8t2v/V/cXv5Klsn2NKlZ3y3a8Lv7i9/JVzC4lbiLctsGR1V1YbFWEqR5EEGksv0JaUr5NUfaUmlApSlApSs/FYy4pIW0W1gbgDTQltZnyGnWg0KVl4jiNxT+imdF1OpOgG3v22r36dcAabJkbAE697LuV8O9pOlBo0rOfiDgmbJgdZ6azGmuo0E6yPGK0BQfaVSx2Na2dELCBsDuTljQH8+HWL0+5lJ5J0MRrMQuoGXXUn4e6g0qVl2OKO2otHL4jMZ1An1f+b4fD23EHD5eS0SRm16bHReuvXw9waNKixFwqhKiSASBMTHSYP8KptxMgkcp9FzdI3AiT11B9k+EUGjSs0cUOvzTyJ0HhMA6xuCDHt8Nfd3iBWPmnMrPSAfAk7e2gv0rNu8Vygk2n06AAnQwYgxtr929T4HG8zN3SADAOkNvJEHbTrQW6UpQKUpQYvDmF5iyXWgNniIlWJKag6rod/gKk+TrsAc9vNtZ08BMa+NRuWt3ciAIGcMSqrrmME/kVXxHZy62NGJGOxKKEVOSmTIxVmJZwylTMgaKDpv4Boiw6n9IxGZTs3qgd4dQZbXxExMACormHYDS64JyrIRz13InckiT5HpNc9x/wDs89KxNy/8o421nIPLtXcqLChe6Om0++qC/wBlcEH5V4gY6G9IPkR1FB2jcOeI579Z8xEAb+32z5CvXFMe1o21RFdnJHecqAFUsTIVvDwqb0VsuUXX2j6PhHVZrj7PCDgFw64nH3r4zOM190UA5G9VvWE+Bc7Vjy6ucWxL9Ohbid8CTZsgf++39GqadpnIciypCPlYh7n7JJUtZCuIYQQYPjVPCYvCpM4tLhLs4Ny+jZcxkKmvdUbDr5ms29xG0y4lRfYl7vczX7bAgi2ALKK0hCQYBE5ix6ivDj1Hkt5XOarp+1Xaa3gLQuPbu3ZdUCWVDvLmEOUsNC0LPiwHWqvyzctC45swzvmKMwzJFmwcrFQwLa9CR4TUnH+OLw6yLl20zq1xVmyhY66tcddSIAJmTMbyQKs4dUxM3bTWyjZSGAY5wUUhpVxO8bdAK9+pbOS8dKju8eYNcHKByTBzHWLipr3dNGn3VLwzFvcdnCKJtpILno94ad3XaffUvyX5p9l/6lfcCFt3HQ5QcqNIkSDnABzMdsp69amc6l+b0krme0eJxpZ0vWLS4YYvAcu4H75/3jCn1dc3fkSQkDXvRrtM1zMIVMsayxBnpHdOlUu1/ErF6y+GTEJzhfwgZVcc22WxFgq4WZkSGBgjTWdRXNcfsNhMmfG49g+aCrWtMsaGVG8/ca8nqse7cn5c9ztdZdfEcxMiWsmZc5LtmCw2YqAkEzkiT1O1VezxHoGCHNa2fQsOdFJ05a6zsPD4eVYfAsA2Ktm4mOxyAOV7zWpMAEkQp01j3Guz7K2l9AwoyiPRrAjfTlrprJj21fS59t1FxOPuCt8zvreZlgL1EnuMzAzpMHppm02r6eF3C2Y32+8eMaZo6np4eArTRABAAA8q9V7XRm3OHXC0i8RpEQ0dP2/L2677zcw1oqILFvM+wT98n3xU1KBSlKBWNxi7btMGdrgLFoFu3cuNOUAkC2rFYgaxGsda2ayOLTzrW21zp5LWPJr25ukt5Os35WsgyHxe+gOGxZG8wZt94dI8D0r5guK2kKzdxRGZR38NiQuvcALMkAEsCSevgNvtpQGuekshJbuZgAotwAFWR4gk7mT4ZarYgXclzNk5Wa1ydGzj5zvZ50y+rlAjTevHn1erecjnN12VKgy3Prp9g/z0y3Prp9g/z173VS40wQC4zXIlVypMszNC9RG8TpWVaxDSSwxJkMIgbEQD6++58JOlU2w/EFLHGXsO9k4tTaVLbcwWzeBthnkKIECMrHT1q0cRavm0wt3FW4R3WZcwBgawMukyY++vJ6jz68epJz+bGtWKt7EfRIxAEGBoDrpEC4NAD7dfZXTcP/RqQxYMMwJmYbvDfXQED3VztxXAQXGDPAzFRkVjmGvLLMT7JMHWtjhK3PR7XeT9Gn0D9Uft108Hlu52/wCfN/suddXMXaLIQrZTIIPhBB6eyK5q5x2wCZvYiYywLGJyd1zJBCd7bLnB1AnWrXGMPxE4iycLew62gH5wuW2aSSuQqqsCSIb6SjXr08cAuhbEM3e09UwSczagE7T46eOldNW9ki1Fb7Q2VYFrt87H/wALihoABtkgzGp9sVt8M4rbxAY2i3dIBzW7ls6jMCBcVSQQdxpWTwa6QRzGgZLUZTH14L9T0203nSpOAhjcvFWWIs7qT9DxDCs43bzv5SV0FfAKhy3Prp9g/wA9Y/HrHEGaz6Hew6AMebzbbEFI0hQ0kz4Mvtrq0sjjoPq2bxEkSFWDBiRLbaVHf7RogBe1dUFgoLZACzaKol9SegrMsWcQbFvl3baMGlybRYMJbOFHMGSTqCc0edV+Jygtm4VBN62AzWHvgkt6qZW+bJ+tCgbxXz/9Xv3c+P6uXvvXTYHiqXQ5hlyRmzgDQiQdCQRWWvBr1ziC4m5iH9HVDy8N6oW6YXmNljOMuYhXkqTOmwcI/T3S/q/NRoVAaDBKnUdInr7q6Ovb49XWZa6S9hSlK2pSlKBQilKD5lplr7SgVicSsuX7q3QBcDyhtgN3VXKc7gzI8CNdj026gxWGFwQSR7I8Cp38ialks5Vl4xmsXCbxy4j52I71mEgRp85+GnnrVzhWHYEm4jCEtoDcyFmK55PcZvrDevVrgttSsZu700g97NqAIPh7AK0qkzJ8wttcz2g7N2Ya/ZwqNiDewzs6qvNK271kvDtEDIh0BExVDtFw5sXaVDZvoVcMGyoehUiOYPH7hXa0rG/DNamvzGLnt65HgeGbDWFtCxfbLmJbKgksxYmM58fure7PYdreDw6OMrpYtKw00ZUUMNNNxWhSnj8UxbZ+SZ4gxOMS2VDtBbb7p9g1Gp01FVr2KuhjFqVEwfL2CSdZ8NCK+cYsKQjsubK3iQIIPrR9GQszI0qniL+Jv4W6cK9tL2Ui2WUwHgFS0k6a66H311aXBi7062wB5nc5WIE7DULr+15V4fHXRsitvBnLsFiQSYkk/ZPUiszGYPijYHImJwy4zMsXFtMLYUEZgQ5fMTrrA9grnPkPtF/xHCfuR/SoO4tY26zActY0k5piTDCB1Ag6x6wiYNaVcx2M4fxG0bvyjiLN7NlycpAsETmJARdfV1JOw2jXp6BVPiPDLd8LzM/dJIKXLls66HvW2UkeW1XKUGN/dmx9bEf9Xif6tfR2ZsSCeeYIaGxOIZZUgiVa4QRIGhEVsUrPtz/BOFKUrSocXhEurkuKHWQYYSJBkH2ggGqfyBhv8FPhWlSpyDN+QMN/gJ8K0EQKAAIAEADYAbCvVKvArGPZjDyf0wkkwuJxCqJMmFW4Ao8hpWzSpZL9jG/uxY8cR/1eJ/q1c4bwy3YDcvN3iCS9x7hJAgd64zGPLartKTMn1DhSlKozm4DhiSTZSSSTp1JkmvnyBhv8FPhWlSpyCrhOH2rQYW7aqG1aBvpGvjpWMuMxlviAtNZBwLW4S6pLOt3RoujTKkZlEA9JbWB0dKo8hgdjtvXqsHD8vD3bsZmJIMaaJBeTtOrPqZO3UmfPEuLYxMVbt2cCbtllm5c5qpyzJGxnPp0GtB0FK4jtPxPi6YkrgsDavWQqw7XghLESwy8wbHrFY9zivaAgg8Lsx5Yn8LtB+n1BjMbbtANddUBOUFiACYJgT1gH4GosJfuG2he2QxRSwBEBiAWABPQyPdXKWeK4u+1j0vBejRiWCHmq3MHIxENkGqew1nevbm3+CW8jpfl/DfrFr7Yr43aDCjU4i19tfxrLxeJxC2wbVlLj5gCrXOXCyZMgONBHjUfGLg9CvE3PnMlwZJXaSIiJjL199eXHqNatnJ+7M1a6uqOI4xYtsUe9bVhEqWAIkAiR00IPvql2j4nibNkNhcIcRczqOXnVJUzmOcyFjxOlVOFXXZ8Q1xOW5vIWTMGyn0fD6Zhoa7eby/p49y6vJ1qfL+G/WLX2xUuF4tYutkt3rbtBbKrAnKCATA6AsuvmK4TD27vyqbPpF021XnZS7ajuwm+2Zh7hFdQjkYy1AJ+Yv9R9fD+Nc8+ot3nPPtPf88bmIvrbUu7BVUSWJgAeJJ2qj8v4b9YtfbFYHaDiuLNy9Z9CPowVD6RzVEElSV5Z1f2irWIxOIFyFspy8s8zmEsGk93lZASIgyD12Na8/nvjskhrXGr8v4b9YtfbFW1xSG2LisChAIYagg7RG8+W9cpbQtig0BiLLAt6Q6sO+py+jqoHnnInQDrV/hl9/RywtlntrcKJI3l8jRMktG/SSN5l4fN+pbOLnXXrsz6aWvPxA21m5ks2rcZBaGzljqztMEE6ZBAEmtC5xQITmRgJIBA3IbLt7fCf8hiWbt/FYUXMdhjhGUjui6tyVYhWOg7pjbqPjOviOKPyLr2LTO6o5RZHfYKSi7zqRFehpOnE1LQA0+4/Rz6QddPDrUdzi6r6ynXQFSGBPgDPmPyDWT8rcQfh73BgBbxfdyWGvKwaWAJLqRl7smCa5v5X7Qf8Lsf9SP6tB3g4sucJleSY2EaEKdQfE/dWhXJdjMZxF7lwcQwiYdcqlClzmZmmCPXbLA8ta62gUryzgbkD8gfxI+NfDdUCcwjxmg90ry1wASSAB1mi3AdQQffQeqV5zjxH5/8Aw/CoscRy2liv7Q3Uz3SB11jTrQTzSa54hD3UxFwbLGV50LHfSTl7s+CzU+AKm6Mt520nIQ4AjeZ21I0PlQbU0msxeFET88+ojc7anTXTf86ELvCmIAF5xBk6kz/8tBtp5eZoNOaVVw2EKtmNxm0iCTHTWCd9/j4QBaoFKUoFKUoFKUoFKUoMzG4R2csACIgAk66HwI6mNTsx9/sXMRp3U8/u273367HTadClBRm8QuwMCdNJnvSJnaIAPjrtUa3MST6tsCfOYgnefHKPfPlWlSgrYE3CvzoAadl2iB5nrNQcZwa3EBZnXlk3AyRmBCOp9YEHusw1HWtCosUYRjmC90947LpufIb0s78DnGtIDBxWImUEDkGS5VVAItxuw+/wpZwCXwU9IxJDZ0IPJggaPqqSBBHh6w6zF1bjTpi0MnxQ7ghRERq0H3EddPgZ3ZMmJtk5T9XM2pJgAbRGn7Nc/wBLH/WfsntjYv3ciMx1ygnTfQTpXN4sW+cx5mItm532CcuJUC2dHUsDFtfL763bFu4FbO8kjTQaHXy1+juOh9lVTYxMaXVB16CJnQ+rtHT7/DdzLOVWXiMKiPDYjE5tBIFknUBtYt7fgamwot2rvMa5fdlmyA/L0zlSYCKJ1tgTV+5YxAQ5bktpGgHSDuD/AJ9fGpbtq9JyuBqYkDadB6vh/Dz0zPHiXskTkS4qwt+yVJIV1Go0YTBBEzrtVH5CP61iP/q/pVJ6LiO9F7qCsqNBlUMPV+sCR/zeVX8OrAd8yZOvlOnvq6xnX3OlkrFfsurOHa9dLhSoYrYLBSQSoY2pAkAx5Vp2cCEtqqsZQQGOpPjmiAQeo08ogRcpSZzPqHHPdmu0QxvpFu5ZuWLlpyjW7gIY22ByXRt3GhwD+ya0reJs2swDZY3knTXLudtf4+dQ8esMUDJc5cGCZIgMQMxI6DfKdD12rzxDiVi3avXipflo9xsqGTkXMRmiJhRuY0FaVa+VbWvfAgwSZAnwk6E/gakfHIBJOkAzBiGMKZA6nauYXtNhzgHxdrCYkquQ8v0dkukswUFAwyvGYklSRE1z7f2mWzvwziOgA/8ADpsNhQfox4jaG7jQkb9Rv8IqaxfVxKmR41yHY3tFbxz3E9DxFkKob/eLSoDPdISPW21nyrsUQAQBFBFi8ItwQ4kb6EjWCJkdRMjwIB3FYnaJsJg7LYjEtkthtTlJE3DljKikmZjb+AjoqixGHW4uW4qsvgwBGm2hoPzmx/aZwZAcuKiSDPJvTIMg/o/GN52FbfZvjOA4jzGsXOYLZGY5biASSwJ5iiTJbUeU7Cui+R8P/gWv3a/hU2GwNq2SbdtEJgHKoWQJiYGu5+NBUw9jDo+ZXQHT6Q6Lk/gBptpO5NZnFu1mEjE2ExNr0i3bf5skBi3L5i5Q2lzQg92fuNdNWXxHg9tkxBt27YvXrbKXygMxKZFzOBJAED2CgyWtoB371wQJJLEDQBtyIJ1B0rzwopiRnwuIa6sDvre01J0kA6iDI6VbSxfH/l0kgAnmDXSNe7rX1bN8bWANAO7egQJgQB5mvnYz5e/7vdz/ANcpNfnqbs9jwbHzl2WFy6O+wzZRcYKD7BAqta7UWcXaJwGIt3WXV1UrzFTWTy3grrHrDaetaPAMK1qxlcBTnutAbNAZ2ZRm6mCKmwvC7Nq2bdm2lpDOltVUa9YA3r35+p11ixYzZVzxmgZo2zRrHlNSVl4HBPYkyGBCggDXSdR477fk6SOCAQZBrQ9UpSgUpSgUpSgUpSgUpSgUpSgV5u2wylSJBBBHkdDXqlBWGBt75RPd1690sV18izfaNerWERTKqAYj8/noKnpQKUpQKUpQKUpQKUpQRYmwHQqdiI9ngRPUb1HgsELQgEkecf5CrNKBSlKBSlKBXyar47DG4AA5SNZHU9AZ3XxGntFU72EZZLX2CynUiQMuYSWgZjI9h8YIDVr5NYuZIA5w0UCc65pAjfmbdYM6zrTC2TcDBcQ2YE6hgd4ymFYwB3hrv7hQbdebhMGNTGg868YWyUUAsWOup3Mkn/Oq/FcSFsXmENktuSs9QpbKY1Ej+NBWF6+Ik2z59NpJJkb76Cvdu7eP0kkkeEAS4Ox1aMnlM1lphH0YckHQyLbDXTWBcjoOnSvq2WW4GHJzjb5pyRoV/wATTr7a4T1PivxL/S/2Z98alv0mBJScupj6UdIO3+vv+BsTnOiZYEDz1nrt6vunrEycFxhu2s7ROe4srIBCOyAgEmJAB3pxLH8u0HtgOCRqD3QNTmJAOmke8V2l7OtLWFz5BzIzazG2+ke6K8OhQ5lEg6so/wC5fPxHX27yWHLKpIKkgEg7gkTB8xUlUeUcESDINeqx+0PE1wVl75V3Uam3bUs7MdsgHXx6RJ6GaNh7d/D279q+RbvKLilis94Sdysb6joQPCg6alYBt25EXdO9mBdDmzLl173+VTcMwCFEK3GIUAesp1UADMUkE6T7ST1oNmlZ78KUgjMwnSRAMa9Y1Ou510FR3+Fp9K44Gi6tAJ2+JOvmaDUpWDx3iF63dRLLW1Bts7F0Z9ntoIysIAzknQ+6o7V/FkA86yJAMchvCY/TVx358Y+2bqT7dFSucGOxCsma7Zccy2jKtplMOwXfmmDrO3Sujrfj8mdzuVl6UrI45jbipbOHe3LOwJZS4hbdxyBlZYMqBOvXSqOIxOMQkNew8hWbSy+uWNpuCRruJimtyHXS0rlsZj8ZbttcN3DsoDHu2n72UZoBNzY+ImupqzXVKVDiL4VW1GYKWidYHl4Vi4bH4l0VpsDMoaMr6SJj1qzvy4x/yqXUn26ClYC8QxJjW1B2JtXQDpO5MbVZweMvOh0Uut0o2XQFQJnvHTceP4M+XOryfZLK1qVnW718xNtRvOvw0n8d6jN7E5T82siYII11ABjNppJif9eitWlUFvXcygqIIE7SDmIb6W0Qdj9+l+gUpSgUpSgUpSgUpSgVmdoeBWcdYNjEqWtsVJAYqZUyNV1rTpQcB/sb4T+rv++ufzVv9mOxuE4eLgwiMguRml2badiTI91dBSgh9FX9r7bfjXMcV7G4ZXxeLS27Ym7ZcTzHO1rIqhAYPqjcGutqLEMwXuCTpHvIBO46edBy3OsmZ5veWDFu4p1CqdVQH6I3NOEXbWFTJYNzLAEXExFw6Fj6z6x3ttvCtz0y6JBsyQCZBMEjNAGh3ga+fsn02Lu5ZFmTrpm8FzDWOp7u29eXPpvbezVYmOflT7M4cHDyc4+cvb50kcx4OQkQCNai7P8AY7DYG26YVWXPOYs7vJPUqTHwir4xl6P0AJBA9YiRrLDu+X318bH3ZMWDEwNT56+r+fhPpk5ONnD8PcJY3i2yx3o8Z0Q+yrvoq/tfbb8a92WJHeEGTpvsY3+/30u3AoJOw/PvqjmO3vZxMXhOXk5lxWFy0j3Lio11VYLmKHNADMdCNtxWdhP7OsPiMBhbXELZe5aV3OVyoW5fIuXlGQ6qDAG/qzqSSezsWzOdvWOw+qvh7ep/0FWKDgP9jfCf1d/31z+aun4B2aw+CsCxhlZLYZmAzudW31Jk7VsUoIfRV/a+2341ncf7OWMZYaxiA7W2KlgHYTlYMBM7SBWvWfxZoA+cKRLaAmY01gHTvbeJHhQYeP4cuGeylm3c5S2mUZRduZSLllgMwDMDCmJ8KgxOGw95bYv4a65tsrr/ALvf0dVKgzkk6Md607NwkgtfIBKgBVcyTLZdR4D4anfWLOdC2KMhTIVXMyVdW1P1RG2zeVcN+Cbve1m5lQ3MtxkC278m7bJm3eVQFuZ2MsAq7sa6X0Zf2vtt+NY9zEd9ybzAKxlQjGQGPWdtAugG2m8mThlosZGIdoaYKldM2g1O3cIn8TO/H45icl/dZOMS92Vw+BPNw1q4Xu3rjXCDduEl7d3UoswMxAkL4VPxLGc+c9m9lysAvIvxmOWCfm56HXpppOtb3FLigoCzAkkjKdSAIYQCCfWG07T0rPLdxs19wJMmDoGhYGVpAUsZYH/t0use7vyWdZ/Fsa16y1sWr5JVgs2bwMsuUAsbYHXckf511Xoy+Lfbb8ay8O4LKBfZjm2CsARAMGTp1+1HgK0MHhmQtmcsDEAz3d51JM7/AHVZnl6cYvaDsfhsTcXEXUd7tq24t/OOIJkzAMk+3TyqnhcTaNq1m5sqqGMl4QwWNe75nSuwpXPy+GeTnzziaz1zI4uCqKVICxqEukmFI25Y/jXrCODaYlXhsQ8d0qYKETDLIGh1MCY1FdJSrnxc17re3nFk+eubS1bMlQ2YWyQQQTILQQYGozbzGgAkCpVS1duZfnFnSNANp0O8Qv41v0rqqgeEpMyZEa6dCTB0131ner9KUClKUClKUClKUClKUFbHJcIHKbKZk6AyIMDXbWNartz53SMw6EnLJkQI12Hs860aye0/CXxWGazbxFzDMSp5tow4ykEgEEaHbeg93HuwIJByr9ExmB7xIy9R4edebb4hgYZJDEaq22hXcCd9fYK4v/Zpiv8AjmP+2389dH2R7MXcGLnNx1/FZ8sG6SSkT6uZmHXw+NB0GED5fnCC3iBHs0qLitwLYuMxICozHLvCjMQNR4eI9oqTkN/iP8E/lrleK8Avo2NxDY++bT2nIw8Jyxls5CCWBIBILdzJv11kJreKfcYfFbzrcsnQzp+m8/uHsqTC4x0fN6NiiIgA3LJA26c6NI09pqXkMQYuFZXSBsYAG8jcE7DevHCrDWljEMcS2VRzClpSSC090QBuNq+dj1WtXlsn7uU3a2uF47nW8+Rk7zqVbLmBRmQzlJG6zoetesfjVtKGYEycoCxJME9SBsCdT0rL7M2D6P67LF28IGWBFxx1U1V4F2bvWLDW8RjLuMkGFuqmUHcQSC5PTvOR5Cvfm9krq6OzdDqGXZgGHsIkVDb+cIb6I9Xz/b9nh8fCKeBvXL0rcTIoCn1SuYGe7B6aa/DrprVoKUpQKUpQK8PZUkEgEiYnpO9e6UEXoyfVX4Dz/E/E18OFT6i/AeX4D4CpqUEL4VDEqDBn3+fjvXu3aVfVAE7wI/O5r3Sg8sgO4mvC4dRsoG3QdNqlpQRrh1BBCqCNtBppH8NKkpSgUpSgUpSgUpSgUpSgUpSgUpSgUpSgUpSgUpSgUpSgV8dQQQRIIgg7EHcEUpQZv93sJ+q2P3SfhX3+72E/VbH7pPwr5SgvYbDJbUJbRUUTCqAqiTJgDQakn31LSlApSlApSlApSlApSlApSlApSlApSlApSlApSlApSlApSlApSlApSlApSlApSlApSlB//9k="/>
          <p:cNvSpPr>
            <a:spLocks noChangeAspect="1" noChangeArrowheads="1"/>
          </p:cNvSpPr>
          <p:nvPr/>
        </p:nvSpPr>
        <p:spPr bwMode="auto">
          <a:xfrm>
            <a:off x="4143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10134"/>
            <a:ext cx="4038600" cy="2535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5367337" y="2130980"/>
            <a:ext cx="3200400" cy="3290888"/>
          </a:xfrm>
          <a:prstGeom prst="wedgeRoundRectCallout">
            <a:avLst>
              <a:gd name="adj1" fmla="val -107237"/>
              <a:gd name="adj2" fmla="val -2093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37" y="2264330"/>
            <a:ext cx="8191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37" y="2883455"/>
            <a:ext cx="8191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612" y="3512105"/>
            <a:ext cx="8191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612" y="4169330"/>
            <a:ext cx="8953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612" y="4855130"/>
            <a:ext cx="8191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4" y="2926317"/>
            <a:ext cx="7810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4" y="3545442"/>
            <a:ext cx="7810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4" y="4169330"/>
            <a:ext cx="7810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4" y="4855130"/>
            <a:ext cx="8191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1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74" y="2264330"/>
            <a:ext cx="8191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9" descr="data:image/jpeg;base64,/9j/4AAQSkZJRgABAQAAAQABAAD/2wCEAAkGBxISEhIUERAVFRIVEBUSFBQSFhUSFRUYGBcYFxcVGBQYHCggGBolGxUUITEhJSkrLi4uFx8zODMsNygtLisBCgoKDg0OGhAQGiwkHCQvLCwsLCwtLCwsLCwsLCwsLCwsLCwsLCwsLCwsLCwsNCwsLCwsLCwsLCwsLCw4LDcsN//AABEIALEBHQMBEQACEQEDEQH/xAAcAAEAAgIDAQAAAAAAAAAAAAAABgcEBQIDCAH/xABFEAABAwIBBgcOBgICAgMBAAABAAIDBBEGBQcSITFxFTRBUVST0RMiMkNhcoGCkaGxssHCIzNCUnN0FEQk4VOSNWLxFv/EABoBAQEBAQEBAQAAAAAAAAAAAAAEAwEFAgb/xAAtEQEAAgIBBAICAQMDBQAAAAAAAQIDEQQSITFBMlEFExRCUmEiM3EVIzSRsf/aAAwDAQACEQMRAD8AtbIeSKc01OTTQkmCMkmNn7B5EGbwNTdGh6tnYgcDU3RoerZ2IHA1N0aHq2diBwNTdGh6tnYgcDU3RoerZ2IHA1N0aHq2diBwNTdGh6tnYgcDU3RoerZ2IHA1N0aHq2diBwNTdGh6tnYgcDU3RoerZ2IHA1N0aHq2diBwNTdGh6tnYgcDU3RoerZ2IHA1N0aHq2diBwNTdGh6tnYgcDU3RoerZ2IHA1N0aHq2diBwNTdGh6tnYgcDU3RoerZ2IHA1N0aHq2diBwNTdGh6tnYgcDU3RoerZ2IHA1N0aHq2diBwNTdGh6tnYgcDU3RoerZ2IHA1N0aHq2diBwNTdGh6tnYg6Rk+k09D/Hh0rXt3NnYsYz0nJ+uJ7ju4GpujQ9WzsWwcDU3RoerZ2IHA1N0aHq2diBwNTdGh6tnYgcDU3RoerZ2II5i/JdO3uVqeIeHsjYP2+RBI8g8Wp/68XyBBnICAgICAgICAgICAgICAgICAgICAgICAgICAg1WWMrtiBAN3kahzLzOd+Qrgjpr3s7ENBkSrJqAXHW429q8P8fntPKi1p8vqfCaL9e+BAQEBBGsZeJ9f7UG3yDxan/rxfIEGcgICAgICAgICAgICAgICAgICAgICAgICAgxKnKMUfhPG4EE+xS5ubhxfK0O6aDKOIy64iFhznavD5X5i1/8ATi7R9vqKtC95JuTcleLa02ncvp20T9GRh5nArTBbpyVt9S4sJp1Dcv3dZ3DN9XQQEBBGsZeJ9f7UG3yDxan/AK8XyBBnICAgICAgICAgICAgICAgICAgINRlHLrI9Te+d7l5XK/K48M9Ne8uxDRVGIJnbCGjmC8XL+V5F/E6fXSxTlSb/wAhU/8ANz/3O6BlSb/yFP5uf+41DlwvN+8+5d/n5/7jUOqSvldtefgs7crLbzaTTHLidp9qwmZny6+LgLo+tOsJHkWJSuuxp8i/eYJ3jiWTtWoICAgjWMvE+v8Aag2+QeLU/wDXi+QIM5AQEBAQEBAQEBAQEBAQEBAQEEexHlUt/DYdf6ivB/K8+af9qk9/b6iEWJX5x9i4CAgICAgIMOnm7pI4jwW97vPL7iFvevRSN+ZZ1nqt/hmLFosHJp/CZ5q/ccOd4K/8M5ZKpcEBAQRrGXifX+1Bt8g8Wp/68XyBBnICAgICAgICAgICAgICAgICDrqJNFrjzAlZ5b9FJsK9qJS9xceUkr8JkvN7TafbV1r4BAQEBAQEGlytlIk9xh1yO1Ej9PpV3H4+o/Zk8Qny5O/TXy2dDTCNgaOTaecqXLkm9ps1pXpjTIC+H2sKibaNo8i/dcaNYqwyl3rcEBAQRrGXifX+1Bt8g8Wp/wCvF8gQZyAgICAgICAgICAgICAgICAgwstH8F+76qL8h/49nY8oEvxTQQEBAQEHF7wBcmw5yuxEzOocmdI3lfEBJ7nBrJ1XH0XqcfhajrypMuffajOyDkruY0365HazfkWHL5P7J6a/GGmHF0958twoVDvootKRjedwC2wU68la/cuSsFgsAPIv3dY1EQzcl0EBAQRrGXifX+1Bt8g8Wp/68XyBBnICAgICAgICAgICAgICAgICDqq4tJjm84Kyz4+vHNRXs0Ra4tO0Gy/C3pNLTWfTVwXwCD4Sujqlq2N1ueB6V91x3t4h8zeseZaeuxPG3Uzvj7lbi/H3t8uye/JrHhoJ66epdYX3N1D2r0aYcPHjcppvfJOkkyJkNsQ0na3+4Ly+VzJy9q+FeLBFe8+W5UKgQb7C1FpP7oRqbs3r2vw/Gm+T9k+IfNpSxfqHwICAgII1jLxPr/ag2+QeLU/9eL5AgzkBAQEBAQEBAQEBAQEBAQEAlBC8sZxqaCQxta55Bs4i1vQeVYW5FYnTC2eInTlUyR18BnpD+IBra74EBQcngYuTPXHaWkZN13VWE+Jai5B0RY/tUUfjsMfaaeTdjPy7Of1+y4+q0jh4o9Pj91/tjyZRldtkd7StIwY49Q+ZyWn24MhkkOprnHcSvqb0pHeYhyItZucn4Ye6xkOiObl/6UWb8hSvaneVFONM+UooaCOIWY308p9K8nLmvlndpWUxxSOzKWL7EGXk6hdK4ADVynmVPF4189+mrkynFHTCNga3kX7Pj4K4aRSrN3rYEBAQEEaxl4n1/tQbfIPFqf8ArxfIEGcgICAgICAgICAgICAgICAg66lpLXAbSDZclyXnLKVFJFI5kjSHA67javMmJie7zZiYnusrNNSvihnkkBDHEaNxtte+pVceJiJmVWCJiJlomYDqqmR8lhExzrjS5twWX6bW7wzjDa07bqmzWtHhzXPk2fBZ34uefEw2rx6+2fFm/YzwQz03Ud/x3Kt/XDWMdI9O7/8AmJG+C1vosFFf8Vyf+WkacHZDnH6PeO1YT+N5Mf0//H1uHHgab9nwXP8Ap/I/tNw7Y8gTH9Nt5C0p+K5Fv6dG4bGkwxyyO9AV+H8J33kt/wCnz1N9TUzYxZosF7mHBTFXppD5dy1BAQEBAQRrGXifX+1Bt8g8Wp/68XyBBnICAgICAgICAgICAgICAgICDEqcmwyG8kTHHnc0Er5msT5hyaxPlkMia0aIaA0C1gLD2L607pzQEBAQEBAQEBB8JQfUBAQEBBGsZeJ9f7UG2yGf+LT/ANeL5AghmLM4jYnGOmGk8EhzjsBHMpsmfXaqbJn12hAarF9bIbuqHegNH0U85LT7TzktPt8p8W1rDdtQ706J+IXIyWj2RktHtJsjZzpWkCoZpt5XN1O7FtXkTHlrXkT7WXkTLEVVGJIjdvKOUHmKqpeLRuFVbxaNwqzHGMKg1D44pCyNh0bC2s7b7PKPYo8uW021CTLlneobvNpiuWZ74Z36WiwvDjYWAOv4rTBkmZ1LTDkme0uvFecfRcY6Tk1GQjl8l0yZ/VXMmf1VBqjFFY8kuqH6+aw+AU85LT7YTktPt3UWL62I3bO4+Q2N/cuxktHt2Mlo9rBwpnEZMWx1A0HnUHfpKox599pUY8++0p6031hUqEMzk4jkpY2NhNnvJ77mFj/0sM+SaxqGGa81jsr7IeM6uKZpdKXtLgHNda1jq5lNXLaJ8p65bRKY4rziCPvKYXfYEuOwXF7b1vkz67VbZM+u0IFPi2tc7SNQ6976tEfRTTkt9p5yW+1p4AxC+ppXOl1vj1E8/Ns3KvDkm1e6vFebV7q4y1jWqllc5kpYwHvWi2r3Ka2W0z5TWy2mVhZtsRyVcT2ym74yBpc4KpwZJtHdRhvNo7o7nExdOycwQvLAw98Ra5PpWWbLO9QzzZJ3qHHN/jGYzdyqJNJjhqLrDRO/0phyzvUuYss71LJxVnIIc6Ok5NRkI+AK7kz+qvq+f1VC58WVrzc1DvRoj6LCclp9sJyWn2ysn45rYj+cXDla4Cx9y+oy3j27GW0e1oYPxhHWgtI0ZQBdp5fKFVjyxf8A5V48sWShbNWJlPKMdPG6SV2i0C+/cF82tFY3LlrRWNyqzEGcmZ7i2m/DZsDiAXH2qS+eZ8JL55nwik2Iqpxuah994HwWPXb7Y9dvtm5NxnWQkETFw5WusQfcvquW0e31XLaPaz8KY3iqmkP7yVouWnY7cqseaLeVWPNFvKucR4xqpZn6MpYxriGtbbYPQpr5bTKa+W0ynebPEclSx7JjpOZaztWsa9tvQqMGSbdpUYbzbtKcKhujWMvE+v8AagwsQ5TMGSoy02c6miaPSxoPuKyzW1VlltqqlSb6ztK89AszDebZkkTZKh5u4XDW8npVVOPuNyqpg3G5ZlfmtiIPcpXA8gOsfFdnjR6dnjx6QnKuCqyF1u4l45DHdw+CwtitHphbFaPSx82eRZaaB/dgWl7gQ07QBfaPSqsFJrHdTgpNY7qqxTxuf+T6BSX+Upb/AClg01U+PS0HEaTSw25QdoXzE6fMTpvMNYQqKzvmjRjvre7V7OdfdMVrPumObJiM1bNH886W7/tb/wAb/Lb+P/lEsTYLqKS7iNOL9w123jkWN8U1ZXxTVGQVkyW7mvxIZmGCV13s1tJ2kc3l2FWYMm+0rMGTfaWtzyeFBucvnk+nxyfMK0BUqZ91k85KCTZIwJWTgO0Axp5Xkt1brLWuG1mtcNpWlh/D7aKlcwG7i0lx5yq6Y+iulVKdFVDv2neV56BZmZn/AGd7PgVVxvarje0Vzhcfn8/6BZZvnLHL85R5jyNhtqtqWTNJMPYKqasB4GhGf1O1X3ata1pitZrTFazd1ma6ZrbxyhzrbDqX3PHn0+548+kFraN8LyyRpa4bQVhMTHaWExrtLtyPlB0EzJGGxa4Hf5F2tumdlZ1O3omlqQ+Nr76i3SuvSidxt6UTuNqUx/iN1VO5gd+FG4taBsOwE+XYoMuTqn/CHLfqlGIYnPcGtBLibADlWTJPch5s5ZGh07+531ho1n08yorx5nyorgmfLOr81nenuM13W1B2oH0r6njfUvqeP9IFX5Pno5bPaWPBuCL2NuUHlU81ms9081ms92ve4kknada+XysfM54c+4KnjeZU8fzK1FYrRrGXifX+1BpsZ0bpMkwFovoQRGw81qwzxurHPG6qgUKFZ2FM4zGMbFUgjRFg8bLeUBVY8+o1KrHn1GpT7J+XKecXjmafJex9hVNb1nxKiL1nw2G1fT6Cg88Yp43P/J9AvNv8pedf5S+YayUamojiGwuGl5BcXKUr1TpyleqdPQVHStiY1jG2a0WAC9GIiI1D0YjUad6666qqnbIxzHi7XAghcmNxpyY28/4syV/i1UkXIDdu46x8V52SvTbTz8lem2nPBlcYayBwO1+ifWBb9Uxzq0GOdWhMM8nhQbnLfk+m3I9K0UqZZebDCrXgVMzbjWIwfIdvu96qwY9/6pU4Me/9UrRAsq1bprvy3+aVyfDk+Hmt+07yvLeYszMz/s72fAqrje1XG9ornC4/P5/0CyzfOWOX5y1uHKDu9TFGdjngHcvikbtEPmkbnT0PTQNY1rWiwAsAvSiNPRiNOxddVlngya20UzRZxJa7ygax8VJya+JS8ivtWClSrpflAxZHY++vuIHtNvqrurWLa3q1i2pYm+1Qolk5pshNdpVD230XaLL89gb+9Vcem+6nj033laarViCNY7yE2ppnm34kbXOYdwOr4LLNTqqyy06qqJc2xI5jZeegWPmc8OfcFTxvMqeP5laisVo1jLxPr/ag2WSoGvo4GOF2upowR5CwLkxvs5MbVlivN7LE4vphpxkk6IvpDyWso8mCY7wjyYZjwg80DmGz2lp5iLLBhpxilc03a4g84NiuCXYdx/UwENld3SO+sO1uG4lbUzWr5bUzWqt7JGU46mJssZu0j2HmKtraLRuFlbRaNwoXFPG5/wCT6Beff5Sgv8pSTNEB/mOvt7i63tatOP8AJpx/kuRXLRAQU1nbA/yxz6Av7AoeR8kXI+SJZK/Phtt7tH8wWNfMMa+YT7PB/rX26J+io5HpRyPSuI23IHOQFMmeicOU4jpoGjZ3Jp9oBXpUjVYelSNVhsl9vp0V35b/ADSuT4cnw81v2neV5bzFmZmf9nez4FVcb2q43tFc4XH5/P8AoFlm+cscvzl9zeD/AJ0O/sTD84MXyhfC9B6AggmdzirPPP0U/I+KfkeFPKJGtXLv/wAJD5jPmVd/9qFVv9qFUqRKu/NeB/gtt+8332arsHwXYPily3bCDqqfAdfZon4Lk+HJ8PN+UPzZLfvd8V5k+Xmz5WDmc8OfcFRxvMqOP5laisVo1jLxPr/ag2uRHgUtPcgf8eLbq/QEGc1wOwgjya0GHXZIgmFpYmu3hfM0ifL5msT5Q7LubSF4Jp3dzdtDT4Kwtx49MbceJ8KorKZ0T3MeLOabFSTGp0kmNLDzQVrtKWK/e20rbv8A9VHHnvMKOPPfSFYp43P/ACfQLG/yljf5S7MJZW/xamOQ+DcB264v8Ex26bbMdum23oCCUPaHNIIIuCF6UTt6MTt2IOEsgaC5xsALkoKDxtlUVNXI8eDqa31Ra/uXnZLdVtvPyW6rbdOEqMy1cDQPGB3/AK999FzHG7Q5jjdoTPPJ4UG5y35PptyPSuaXw2ee34qaE8PR+TfyYv4mfKF6dfEPSr4hkrrrorvy3+aVyfDk+Hmt+07yvLeYszMz/s72fAqrje1XG9ornC4/P5/0CyzfOWOX5y+5vOPQ7+xMPzgxfKF8L0HoCCCZ3OKs88/RT8j4p+R4U8oka5ZKIzZGY0be4tcPQb/RW63iW63iU1ZRIln5o8stDX07jY6Wm2/LqAt7iquPf0q49/SzVWqEEfxtlptNTSEnv3Nc1g5bkGxWWW/TVnlv01UI91yTzm68956x8znhz7gqeN5lTx/MrUVitGsZeJ9f7UFe47ypM0UkTXubH/hwus0kXJbt1blHyLT1aR57T1aa7D2NKmlNtMyM/a8k+wnYs6ZbVZ0y2qn1BnOpXj8Rj2Hl1Aj23VEcivtRHIr7duUM5NIxp7npPdbULAD0m67PIr6dnPX0qHKVYZpXyO2uddRTO52jmdztY2aDJzgJZiNR70eXbf4Knj18yp49faCYp43P/J9AsL/KWF/lLWsYTewvYXPkHOvh8JVhXHE1INBw7pFfwSdY3H6LbHmmrXHlmqZDOnTW/Kk0uawt7brb+TVv/IhE8U4+lqmmOMdzjO2x74+lY5M027Mb5pt2Q1YsVq5q8OFgNTI2xdqYDtAta/vKr4+P+qVeCn9UsXPJ4UG5y5yfT55PmFcUvhs89vxU0J4ej8m/kxfxM+UL06+IelXxDJXXXRXflv8ANK5PhyfDzW/ad5XlvMWZmZ/2d7PgVVxvarje0Vzhcfn8/wCgWWb5yxy/OX3N5x6Hf2Jh+cGL5Qvheg9AQQTO5xVnnn6KfkfFPyPCnlEjegcIMBoacHYYbH3r0cfwh6GP4QqPHWHnUs7jb8J7i5h9hI96jy06ZSZadMo/S1Lo3texxa5puCNSzidM4nSxMi50C1obURlxH627T6FTXka8qK8j7ZtfnUit+DC4u/8Av3tviuzyY9Q+p5EeleZbyzNWSaUriT+lvIPIAprWm07lNa02nu1hC+XysjM54c+4KnjeZU8fzK1FYrRrGXifX+1Adh6Cso6cSs74U0ei7lHeBfF8cW8vi9It5V/lrNtUxEmG0jeQA2I33UlsFo8JbYLR4RafItQw2dBID5pPvCy6bfTLpn6cI8lzuNhDIfVd2J0z9OdM/SVYcze1EzmumHc47677SPJZa0wWny2phmfK3Mm0DIImxxts1ot/2rK1isahXWsVjUKCxTxuf+T6Beff5Sgv8pb7NZTtkq5GPaHNNO8EHe1aYI3bUvvBG7d2ZinN1LG4vphpxnXofqHtXcmCY7w+r4JjvCGS5LnabOheD5pWPTP0w6ZdtJkOplIDIHknnaQPaUilp9OxSZ9J/hPNwWlslXY21iMfWyox4PdlGPB7ssuOMNADRYDYAq1SCZ1MhyzxxyRN0iwkFo22Ivf3KfkUmY3CfPSZjcK5yJh+ommY1sTh3wJLgWgAG51ncpa0tMpq0mZX9SxaDGN/a0N9gsvRiNQ9CI1DtXXXXPHpNcOcWXJcl5/yxh2oglcwxOOvUWguB9IXnWpaJ08+1LROlkZq8iSwRyPlbo90Is07bC6q49JiNypwUmI3KM5ycPTCpdM1hcyQ370XseawWWak9W2Wak9WzNtkCc1LZXMLWMF7uFrnmAK5hpPVsw0nq2uJXLRBF84WR31NMRGLuadK3Osc1JtXsyzVm1eym6fIdQ94YIH6RNtbSB7VFFLT20iis/S/cg0Zhp4o3bWMAK9GkarEPQpGqxDhlvJ8FQwxTaJvsuQCDzhcvWLRqS1YtGpVRiDN7UQkuhHdI9o0do8hvtUl8Fo8I74bR4Rd+SpwbGCS/mO7Fl0z9MumfplZPw3VTEBkD97hoj3rsUtPiH1FLT6TF2Gosm00ktQWuncwtjA/S6xI1b7Lb9cY67ny2/XFK7nyrpzrknnN1MmWvmfoi2KWQjw3AD0XBVnGjtMq+PHaZWIqVKNYy8T6/wBqDb5B4tT/ANeL5AgzkHxzQdoB3oPjY2jY0DcAE0OSD4UHnjFPG5/5PoF5t/lLzr/KUjzRcdd/A75mrXj/ACacf5LlVq1wfC13hNB3gFc0afWMA2ADcLLo5ICAg4taBsAG5ByQEBB8c0HaAd6D6g+EX2oAFtiD6gICDiGDbYXQcZ3ENcRtDSR7FySXn7LeWah88jnSvDg82Ac4W17AL6l51rTMvOtaZlusi5xKqEBrz3Vo/dt/9l91z2h91z2hI4s6MJ/MpyD5LOWv8mPcNf5Ee4ddZnTaBaGA35C42t6FyeT9Q5PI+oQLLuXZqt+lM8m2xvINwU9rzae6e15t5dGScmvqJWxxi5cfYOUpWs2nUOVrNp1D0BkLJraaCOJo8Fov5Tyn2r0aV6Y09GlemNNgvp9I1jLxPr/ag2+QeLU/9eL5AgzkBAQEBBS+OcKVDKl7443PY86QLRe3Ja3oUOXHMW3CHLjmLN9muw3NDI+eVpZdhY1p2m5Bv7lpgxzE7lpgpMTuVlKpUICAgICAgICAgICAgICAgICAgieIcB01SS8Duch1lzeU+ULG+Gtu7G+GLd0Eynm2qoye5kSDyWb8Sp7YLR4YWwWjw0k2E61u2nd6LH4FZ/rt9M/12+iHCVa7ZTu9Nh8Sn67fR+u3032Sc2lTIR3Vwjb5bEn2FaV49p8tK4LT5WThzDMFG20be/PhPO0qqmOKeFNMcV8N2tGggjWMvE+v9qDb5B4tT/14vkCDOQEBAQEBAQEBAQEBAQEBAQEBAQEBAQEBAQEBAQEBAQEBAQRrGXifX+1Bt8hcWp/68XyBBnICAgICAgICAgICAgICAgICAgICAgICAgICAgICAgICAgII1jLxPr/agqqh/Lj/AI2fKEHcgICAgICAgICAgICAgICAgICAgICAgICAgICAgICAgICAg1uWf0et9EH/2Q=="/>
          <p:cNvSpPr>
            <a:spLocks noChangeAspect="1" noChangeArrowheads="1"/>
          </p:cNvSpPr>
          <p:nvPr/>
        </p:nvSpPr>
        <p:spPr bwMode="auto">
          <a:xfrm>
            <a:off x="566738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400" y="5879068"/>
            <a:ext cx="7957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Use established EAI Frameworks?   Use Functional Reactive Methods?   Use Both? </a:t>
            </a:r>
            <a:endParaRPr lang="en-US" b="1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3950212" y="5502354"/>
            <a:ext cx="1155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B050"/>
                </a:solidFill>
              </a:rPr>
              <a:t>Options….</a:t>
            </a:r>
            <a:endParaRPr lang="en-US" b="1" i="1" dirty="0">
              <a:solidFill>
                <a:srgbClr val="00B05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19E11B-0FAD-49FB-BD5A-6DFA15527CFB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048000" y="3135868"/>
            <a:ext cx="533400" cy="1295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2000" y="1739208"/>
            <a:ext cx="1282700" cy="748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00401" y="1740753"/>
            <a:ext cx="1295399" cy="756374"/>
          </a:xfrm>
          <a:prstGeom prst="rect">
            <a:avLst/>
          </a:prstGeom>
        </p:spPr>
      </p:pic>
      <p:sp>
        <p:nvSpPr>
          <p:cNvPr id="50" name="Striped Right Arrow 49"/>
          <p:cNvSpPr/>
          <p:nvPr/>
        </p:nvSpPr>
        <p:spPr>
          <a:xfrm>
            <a:off x="2209800" y="1764268"/>
            <a:ext cx="838200" cy="609600"/>
          </a:xfrm>
          <a:prstGeom prst="stripedRightArrow">
            <a:avLst>
              <a:gd name="adj1" fmla="val 61610"/>
              <a:gd name="adj2" fmla="val 18650"/>
            </a:avLst>
          </a:prstGeom>
          <a:solidFill>
            <a:schemeClr val="bg1">
              <a:lumMod val="65000"/>
              <a:alpha val="17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609600" y="1459468"/>
            <a:ext cx="1524000" cy="1295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3124200" y="1459468"/>
            <a:ext cx="1524000" cy="1295400"/>
          </a:xfrm>
          <a:prstGeom prst="ellipse">
            <a:avLst/>
          </a:prstGeom>
          <a:noFill/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85800" y="1535668"/>
            <a:ext cx="1371600" cy="1066800"/>
          </a:xfrm>
          <a:prstGeom prst="line">
            <a:avLst/>
          </a:prstGeom>
          <a:ln w="38100">
            <a:solidFill>
              <a:srgbClr val="FF2D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685800" y="1611868"/>
            <a:ext cx="1447800" cy="990600"/>
          </a:xfrm>
          <a:prstGeom prst="line">
            <a:avLst/>
          </a:prstGeom>
          <a:ln w="38100">
            <a:solidFill>
              <a:srgbClr val="FF2D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429000" y="1383268"/>
            <a:ext cx="103656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sz="8800" dirty="0">
              <a:solidFill>
                <a:srgbClr val="008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743200" y="4495800"/>
            <a:ext cx="1219200" cy="685800"/>
          </a:xfrm>
          <a:prstGeom prst="rect">
            <a:avLst/>
          </a:prstGeom>
          <a:solidFill>
            <a:srgbClr val="FF2D24"/>
          </a:solidFill>
          <a:ln>
            <a:solidFill>
              <a:srgbClr val="FF2D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2</a:t>
            </a:r>
          </a:p>
          <a:p>
            <a:pPr algn="ctr"/>
            <a:r>
              <a:rPr lang="en-US" sz="2000" b="1" dirty="0" smtClean="0"/>
              <a:t>Compose</a:t>
            </a:r>
            <a:endParaRPr lang="en-US" sz="2000" b="1" dirty="0"/>
          </a:p>
        </p:txBody>
      </p: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5213" cy="1143000"/>
          </a:xfrm>
        </p:spPr>
        <p:txBody>
          <a:bodyPr/>
          <a:lstStyle/>
          <a:p>
            <a:pPr algn="ctr"/>
            <a:r>
              <a:rPr lang="en-US" altLang="en-US" sz="3200" b="1" dirty="0" smtClean="0"/>
              <a:t>The “Composition” Layer</a:t>
            </a:r>
          </a:p>
        </p:txBody>
      </p:sp>
    </p:spTree>
    <p:extLst>
      <p:ext uri="{BB962C8B-B14F-4D97-AF65-F5344CB8AC3E}">
        <p14:creationId xmlns:p14="http://schemas.microsoft.com/office/powerpoint/2010/main" val="409648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43800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19E11B-0FAD-49FB-BD5A-6DFA15527CF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0" y="6608820"/>
            <a:ext cx="6705600" cy="212725"/>
          </a:xfrm>
        </p:spPr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3" name="AutoShape 7" descr="Image result for mobile device icon"/>
          <p:cNvSpPr>
            <a:spLocks noChangeAspect="1" noChangeArrowheads="1"/>
          </p:cNvSpPr>
          <p:nvPr/>
        </p:nvSpPr>
        <p:spPr bwMode="auto">
          <a:xfrm>
            <a:off x="147611" y="1484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0" y="14844"/>
            <a:ext cx="9143999" cy="6843156"/>
            <a:chOff x="452411" y="548724"/>
            <a:chExt cx="7750470" cy="6457950"/>
          </a:xfrm>
        </p:grpSpPr>
        <p:pic>
          <p:nvPicPr>
            <p:cNvPr id="17410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-314"/>
            <a:stretch/>
          </p:blipFill>
          <p:spPr bwMode="auto">
            <a:xfrm>
              <a:off x="452411" y="548724"/>
              <a:ext cx="7750470" cy="6457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652811" y="1872699"/>
              <a:ext cx="4310062" cy="4535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086073" y="4130553"/>
              <a:ext cx="566738" cy="2652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1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652811" y="6365723"/>
              <a:ext cx="4301182" cy="413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3928750" y="1545024"/>
            <a:ext cx="4291239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Recognizing </a:t>
            </a:r>
            <a:r>
              <a:rPr lang="en-US" sz="2200" b="1" dirty="0" smtClean="0">
                <a:solidFill>
                  <a:srgbClr val="0070C0"/>
                </a:solidFill>
              </a:rPr>
              <a:t>#CignaThoughtLeaders</a:t>
            </a:r>
            <a:endParaRPr lang="en-US" sz="2200" b="1" dirty="0">
              <a:solidFill>
                <a:srgbClr val="0070C0"/>
              </a:solidFill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761" y="2024743"/>
            <a:ext cx="2783381" cy="128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" name="Object 14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368473721"/>
              </p:ext>
            </p:extLst>
          </p:nvPr>
        </p:nvGraphicFramePr>
        <p:xfrm>
          <a:off x="4131178" y="3657600"/>
          <a:ext cx="2533035" cy="582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1" name="Photo Editor Photo" r:id="rId8" imgW="2276793" imgH="523810" progId="">
                  <p:embed/>
                </p:oleObj>
              </mc:Choice>
              <mc:Fallback>
                <p:oleObj name="Photo Editor Photo" r:id="rId8" imgW="2276793" imgH="523810" progId="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1178" y="3657600"/>
                        <a:ext cx="2533035" cy="5828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" descr="http://confluence.sys.cigna.com/confluence/download/attachments/30710743/SEI?version=5&amp;modificationDate=1332510171000&amp;api=v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761" y="4839195"/>
            <a:ext cx="2667000" cy="101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confluence.sys.cigna.com/confluence/download/attachments/24972139/CREXT?version=1&amp;modificationDate=1328751312000&amp;api=v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59967" y="3031688"/>
            <a:ext cx="926275" cy="155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787353" y="4516029"/>
            <a:ext cx="1271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Bauhaus 93" panose="04030905020B02020C02" pitchFamily="82" charset="0"/>
              </a:rPr>
              <a:t>Clinical IT</a:t>
            </a:r>
            <a:br>
              <a:rPr lang="en-US" dirty="0" smtClean="0">
                <a:latin typeface="Bauhaus 93" panose="04030905020B02020C02" pitchFamily="82" charset="0"/>
              </a:rPr>
            </a:br>
            <a:r>
              <a:rPr lang="en-US" dirty="0" smtClean="0">
                <a:latin typeface="Bauhaus 93" panose="04030905020B02020C02" pitchFamily="82" charset="0"/>
              </a:rPr>
              <a:t>RTDE</a:t>
            </a:r>
            <a:endParaRPr lang="en-US" dirty="0">
              <a:latin typeface="Bauhaus 93" panose="04030905020B02020C02" pitchFamily="8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900" y="3848422"/>
            <a:ext cx="2286000" cy="20423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4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372600" cy="1143000"/>
          </a:xfrm>
        </p:spPr>
        <p:txBody>
          <a:bodyPr/>
          <a:lstStyle/>
          <a:p>
            <a:r>
              <a:rPr lang="en-US" altLang="en-US" sz="3200" b="1" dirty="0" smtClean="0"/>
              <a:t>Composition is required because we don</a:t>
            </a:r>
            <a:r>
              <a:rPr lang="fr-FR" altLang="en-US" sz="3200" b="1" dirty="0" smtClean="0"/>
              <a:t>’</a:t>
            </a:r>
            <a:r>
              <a:rPr lang="en-US" altLang="en-US" sz="3200" b="1" dirty="0" smtClean="0"/>
              <a:t>t want to…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524307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2" descr="data:image/jpeg;base64,/9j/4AAQSkZJRgABAQAAAQABAAD/2wCEAAkGBxQTEhUTExQVFhUUGBQVGBUVFBoWFhUWFhUbFhgVFRQYKCggGBolGxgUIjEhJSorLi8uGB8zODMsNygtLiwBCgoKDg0OGxAQGywkHyQxLCwsLC03LS0vLC8sLDQwLCwsLTQsNzQsLCwsLCwsLCwsLCwsLCwsLCwsLCwsLCwsLP/AABEIAI4BYwMBEQACEQEDEQH/xAAbAAEAAgMBAQAAAAAAAAAAAAAABQYDBAcCAf/EAEUQAAIBAgMDBgoHBgUFAAAAAAECAAMRBBIhBQYxE0FRU5GSFRYiUmFxgbLB0TIzYnOToaIHFCM0sfBCY3LS4SQ1Q4PC/8QAGgEBAAMBAQEAAAAAAAAAAAAAAAQFBgMBAv/EADkRAAIBAgEJBAoCAgIDAAAAAAABAgMEEQUSFCExUVKRsRVhcaETIjIzNEFygcHRI+FC8ILxNWKi/9oADAMBAAIRAxEAPwDrM9PBAEAQBAEAQBAEAQBAEAQBAEAQBAEAQBAEAQBAEAQBAEAQBAEAQBAEAQBAEAQBAEAQBAEAQBAEAQBAEAQBAEAQBAEAQBAEAQBAEAQBAEAQBAEAQBAEAQBAEAQBAEAQBAEAQBAEAQBAEAQBAEAQBAEAQBAEAQBAEAQBAEAQBAEAQBAEAQBAEAQBAEAQBAEAQBAEAQBAEAQBAEAQBAEAQBAEAQBAEAQBAEAQDQ2+7DDVSpIIQkEGxFtdDONw2qUmtxKslGVxBSWKbOceFq/XVfxGlL6apxM12iUOCPJDwtX66r+I0emqcTGiUOCPJDwtX66r+I0emqcTGiUOCPJDwtX66r+I0emqcTGiUOCPJHobTxHW1e+089PU4nzGiW/BHkh4SxHW1u+0aRPifM80S34I8kPCWI62t32jSJ8T5jRLfgjyQO08R1tXvtGkVOJ8xolvwR5IntysZVqV2D1HYBCbMxIvmA4H2ybZTnKo8W3qKvK9GlTorMik2/ku5l2loZwQBAEAQBAEAQBAEAQBAEAQBAEAQBAEAQBAEAQDW2m5WjVYGxFOoQeghSQZxrycaUmtqT6He2ipVoRextdSi+Gq/Wv2yh0uvxM1egW3Ah4ar9a/bGl1+JjQLbgQ8NV+tftjS6/ExoFtwIeGq/Wv2xpdfiY0C24EeX23iLH+K/A9E9V3Wx9pjQLbgRad29vriFytYVVGo5mHnL8RLi2uVVWD9rqUGUMnyt3nR1xfl3MnJLKwQBAEAQDV2rTzUaq9NOoO1TOdVZ1OS7md7aWbWhLc11OTiZ43J6VCeAJ9QvPcGzxtLafeSbzT2GM17jzOjvHJN5p7DGa9wzo7zcoUmyjyT2GcpReOw+XKO8yck3mnsM+c17jzOjvHJN5p7DGa9wzo7zDW+iYjtPtE/wDs+Ty6rdCoO0k/CW+T160n4FJlyXqQXey7S0M4IAgCAIAgCAIBXN5ds1KVRUpkDybm4B4nTj6pWXt1OlNRhuLrJtjSrU3OovngiI8ZcR5y9xZD7Qr71yLLsq23Pmx4y4jzl7ix2hX3rkOyrbc+bHjLiPOXuLHaFfeuQ7Kttz5seMuI85e4sdoV965Dsq23Pmx4y4jzl7ix2hX3rkOyrbc+bHjLiPOXuLHaFfeuQ7Kttz5seMuI85e4sdoV965Dsq23Pmyybt4ypVpl6hB8ogWAGgA6PTeWdlVnVg5T3lJlKhSo1VCmvlrJaTCuEAQBAEAQDU2v9RW+7qe4Zwufcz8H0JFp8RT+qPU5xM0bUQBAEA81eB9Rnq2hGpRqlWDKSGU3BHEGd02nij2UVJOMlimdD3b2+MQuVrCqBqOZh5y/ES5trlVVg9vUymUMnu3edHXF+XcycksrBAEAQDy63BHSCO2eNYo9TweJx+1tJmzf44l3/ZzU8msvpRu0EfCWeT3qkvAz2XI+tB+JcryxKEQDdofREAyQDHiHyozdAJ7BeeSeCbPqCxkkcUrnyeyZeG03a2lq/Z8nkVW6WUdgv8Zc5PXqyZnsuS9eC7mW2WJRCAIAgCAIAgCAUvb+BrVK7stNyugBA0IA5vbeUd3Rq1Kzai8DT5PuKFK3jGU0ntZH+B6/VP3ZG0Wtwsmabb8a5jwPX6p+7Gi1uFjTbfjXMeB6/VP3Y0Wtwsabb8a5jwPX6p+7Gi1uFjTbfjXMeB6/VP3Y0Wtwsabb8a5mDE4KpTsXRlvwuLXnxOlOHtLA6069KrqhJPwME5nU6Du9RyYemOkZu8S3xE0dnDNoxX35mPyhUz7mb+3LUSMkkIQBAEAQBANTa/1Fb7up7hnC59zPwfQkWnxFP6o9TnEzRtRAEAQDzU4H1GeraDSynonbE+z3SdlYMpIZTcEcQYUsHimfMoxknGWtM6Hu3t0YhcraVVFyOZhwzD8rj0y5tblVVmvaZPKFg7d50fZfl3E3JhWiAIAEA5Jj0y1ai9DuOxjM7UWE2u9m7oSzqUX3LoWb9nT/AMWqvSinsa3/ANSbk9+tJdxU5cj/ABwfe+n9E9vqzDCsysylWQ3UkGxNuI9clXrapNruK3JSi7lKSxxT2nPfCFXran4jfOVHpJ8T5s1HoKXAuSNyhtCrlH8Wp+I3znKVWePtPmz5dClwrkjJ4Qq9bU/Eb5z59LU4nzZ56Clwrkj42OqnQ1ahB0saja/nHpZ8T5sKjTX+K5I0cVw9sQ2nZF03DS2HY+dUb8gBLuwWFNvvMzlqWNdLcl+SyScU4gAQDm1HeLEmsq8scpqBbZV4Z7W4dEA6SYAgCAfCbazw9Sx1Gn4XodbT7wnHSqPGuZJ0K44HyHheh1tPvCNKo8a5jQrjgfIeF6HW0+8I0qjxrmNCuOB8h4XodbT7wjSqPGuY0K44HyHheh1tPvCNKo8a5jQrjgfIeF6HW0+8I0qjxrmNCuOB8isb245ajoEYMFUm4Nxcnh2AdsqsoVo1JRUXikXmSbedKEnNYNv593/ZBolyAOJIHabSAli8C2lLNTb+R06mmUBRzADsFpqorBYGFlLOk5P5nqenyIBTt9dr1qNVFpVCoKXIAU3OYi+oMAmd08W9XDK9RszEuCSAODEDhAJiAIBqbX+orfd1PcM4XPuZ+D6Ei0+Ip/VHqc4maNqIAgCAIAgCATu5v8wfu295ZPyb7/7Pqipyz8OvqXRl1l6ZgQBAEA5bvClsTWH2ye3X4yguFhVl4m1sZY20H3EpuC9sUR51Nx2FT8J2sX/Lh3ETLMcbfHc1+S/YvCpVQpUXMptcG+tjccPTLaUFNYS2GZp1Z05Z8HgyO8WcJ1K95/nOOi0eEl9pXXG/L9G7Q3YwmUfwR3m+c80OhwjtK64+n6MnivhepHeb5zzQ6HCO0rnj6fojN5NhYalhqjpSAYAWN20JYDnPpnC6tqMKTko6yVY3txVrxhKWr7bjnOLPD2yogaVF+3MS2ET0lz+sj4S+slhRX36mTytLG6l9uhNyWVpobZ2ouHp8o4ZhmC2W17m/TbogEIN+6PV1exP90Ao9OsBVD62Dh7c9g17euAXjx6o9XV7E/wB0Andj7SXEUxUUMASRZrX09V4BuwDR25WyYeofskD1t5Pxke6nm0ZPuJdjDPuILv6aznczZshAEAQBAEAQCQ2BRz4imOhs3dGb4SRaRzq0V/uoh388y2m+7DnqOhTSGOEAqzb80QbcnV09C/OAVjejbCYmororKFXL5Vr3uTzE9MAlN3d6aWHoLSZKhILG65basTzkQCf2PvPTxFTk0SoDYtdsttPUT0wCdgGptf6it93U9wzhc+5n4PoSLT4in9UepziZo2ogFuqbtURgv3i75+SD2zDLci/C3CWTs6at/Sa8cMSljlCq7r0OrDHArGBwrVai00+k5sP6kn0AXPslfTg5yUVtZbVasaUHOWxF2G6+DoKP3ipcnnapyYJ+yAQf6y20K3px/lfngUPaN3Wk/Qx5LHmeMRulh6yZsNUseaz8ohPQTqR2+yeSsaNSONJ+eKPYZUr0p5tePlgykVqRRirCzKSpHQQbGVMk4tp/Iv4yUoqS2Mmtzf5g/dt7yydk33/2fVFXln4dfUujLrL0zAgCAIBzbfBLYup6ch/SB8JR3iwrM2GSpY2sfv1NLZGKqU6qtRF6nlADKWvcEHyRx0vOVKc4SThtJN1Sp1KTjVeEeRYW3g2gASaNgNSTQewHTxkvSbrh8mVSsMnt4Kf/ANI1PHTFf5XcPznPTq3dy/s79jW3/tz/AKN2hvpiso+r7h+c5vKFdP5cv7POyLbv5/0WPdDblbEvUFTJZFUjKttST6T0SZZXNStJqeGorcpWdK3jFwxxe8z79vbCMPOamP1ZvhPvKL/gfiupzySsblPcn0OW4viJTQNWjpO7SWwtH/QD26/GaG2WFKPgYzKDxuZ+PQkp3IZHbd2UMTT5MsV8oNcC/AHS3tgEANwk65u4PnAKZTo3qBL8XCX9bWvALn4hp1zdwfOAWHYmzBh6QpBiwBY3Itx9EA34BqbTwIrJkJIBIOnHTm1nGvRVaGY3gSLW4dCpnpYsiPFGn1j/AKflIfZlPifkWXbVXhXmPFGn1j/p+UdmU+J+Q7aq8K8x4o0+sf8AT8o7Mp8T8h21V4V5jxRp9Y/6flHZlPifkO2qvCvMeKNPrH/T8o7Mp8T8h21V4V5nxt06YBPKPpr/AIflPHk2mljnPyCyzVbwzV5lQMpjRlg3Mo3qs3mpb2sR8AZY5NhjUcty6lPlmeFGMd76Fyl2ZoQCoNuIhJPLNr9gfOAVzeXY4wtRUDl8y5rkWtqRb8oBI7B3UXEUVqmqyklhYKD9E243gFg2HusuHq8oKhbyStioHG3Pf0QCwwDU2v8AUVvu6nuGcLn3M/B9CRafEU/qj1OcTNG1EA6PX/7X/wChfdEvZfB/8fwZeH/kP+X5Kfupi1p4qmzmynMtzwGZSAe23bKuzmoVk2XeUKUqlvJR27eRbt592mxLiolQBgoXKwOU6k3BHDj0GWd3ZutLOiylsMoK3i4Sjqxx1EFhtn47BZmpoGDAZsvljTgcuh6eaQ4Urm3xcVt+5YVK9leYKbww2Y6v6K9jsU1Wo1R7ZmNzYWF7W4eyQqk3OTk9rLOlTjSgoR2Iltzf5g/dt7yyZk33/wBn1RW5Z+HX1Loy6y9MwIAgCAc/36S2JB6aansLD4CU18v5fsarI0sbfDc3+CO3cqZcVQP+Yo73k/Gcbd4VY+JMvo51tNdz8tZ1SumZWXpBHaLS9axWBjIPNknuOR4rZtal9ZTdfSVOXvDQ9sz8qU4e0mjcU7ijV93JPry2mXBoWACgsehQSePQJHazpYLWfU2o65PDxOgbh7OqUhVaojJnyZcwsSBmvpxHEcZb5PpTgpOSwxwM5le4p1HFQeOGOOH2Pv7RKlqFMdNT+it/xGU3hTS7/wAHmRY41pPu/KOa4o6+yVUNhponU9l08tGkvRTpjsUTSUlhCK7kYa5lnVpy3t9TanQ4iABAOWUNl1+XU8hWtyoN+Se1s973twgHUzAEAQCC29t1qDqiqrXXMb30uSBw9Rlfd3jozUUsdWJbWGTo3EHOTa14Ecm9lQkAU0uSBxPPIyylUbwzUTHkakli5PyLdLkzogCAIBo7crZMPUb7JHtbyfjI91PMoyfd1JdjTz7iC78eWs53M2bIuO5dG1J385rexR8yZdZMhhTct76Gby1UxqxjuXUsMsimEAQCkb+YKrUrUylOo4CWJRGYA5joSBAJzc6gyYVFdWVsz+SylTqx5jrAJuAIBqbX+orfd1PcM4XPuZ+D6Ei0+Ip/VHqUXY2GWrXp03uFdrG2h1Btb22mfoQU6ii9jNdc1JU6Mpx2okt7tiphmp5M2Vw1yxB1BHQBzGd723jRazdjIuTrydypZ+GKw2FoxQtsyx0/gL7oljPVZ6+Ep6evKGri/JRtjbNOIqcmrKpsTdr2NubT+9JUUKLqzzU8DQ3NwqEM9rEkcc+KwLimKzWIBUjVPUA9wCOj0idqjrWss3O/XmRaStr2LnmLH57/ACJ/dLeOrXqGnUUEBS2dRa1iBZubX2cJNs7udWWbJfcrso2FKhDPg8Nez9Fd30oquLfL/iCsQOZiNe3Q+2Qb6KjWeBZ5LnKVss75Yr7H3c3+YP3be8s6ZN9/9n1Rxyz8OvqXRl1l6ZgQBAEApH7QU/iUj0qw7GHzlVlBetE0mQ3/ABzXeun9FawdXJUR/MdG0+ywPwkGLwknuaLmrDPhKO9Nc0dMwe8uGqcKoU9D+Qfz0/OXULqlLY+eoyNXJ1zT2xx8NZKqQRcag9GoMkEFrB6zcwdJVXyVAvxsAL9k8SS2H1KUpbXiY8ZtOjS+sqIvoJ17OM+J1qcPaaR0pW9Wr7EWyjb5bbpYjk1pEkIWJJFgbgAWvr0yovrmFXBQ+RoMmWdShnOp88CnVxdreoSJBai4xwWJ1tFsAOgAdk0yMC3i8T1PTwQBAEAQBAEAoG8tbNiX+zZR7Br+d5nb2WdXl3ajX5NhmW0e/XzI6m5UgjQggg9BGokZNp4omyipJp7GWHBb2ONKqhh5y+SezgfyllSylJaprHwKavkaD10nh3PWv95lgwO2aNXRXAPmt5J/Pj7JY0rqlU2PXuKivY16PtR1b1rRnxWNp0xd3VfWdfYOJnSdWFP2ngcaVCpVeEItkLjN7KY0pqXPSfJHzMg1MpQXsLHyLOjkapLXUaXmyB2jturWGViAvHKosNOFydZXVrupVWEtm4t7awo0HnR272RsjE06Du9Ry4emOkZu8b/GaOzjm0Y8+Zj8oTz7mb78OWokZJIQgCAIAgCAIBqbX+orfd1PcM4XPuZ+D6Ei0+Ip/VHqc7pVCrBlNipBB6CDcTNptPFG0lFSTT2MvFDfSi6gVqTZhxsodb9IubiW8co05L146+Zn55IrRl/FLV90yL3l3q5dOSpqVQ2LFrZmtqBYcBf0yPdXvpY5kVgiXY5N9BL0k3i/lgV7CYlqbrUQ2ZTcH++a2kgwm4SUo7UWdSnGpFwlsZc8PvrSdbV6Rvz5QHU+mzWI/OWsMowksKkfyUU8j1YyxpS/DGI31oopFCkb81wEX12W5MSyjCK/jj+BDJFWUsasvyyl4rEtUdnc3Zjcn++aVU5ucnKW1l7TpxpxUI7ETG5v8wfu295ZNyb7/wCz6orMs/Dr6l0ZdZemYEAQBAKh+0Kn5NFuguO0KfhK3KK1RfiX+QpetOPh+f2UyVhoRAM+FxlSmb03dP8ASxA9oGhn1Gcoey8DnUo06iwnFPxJZ9u4iogDVnt0A5L+vLa/tnlS4qy1OT6dCPCyt6bxjBdeppGRySeGrAc/ZPVFnuB4wa56yDznQfqEkUl60V3o+K7zaUn3PodYmjMIIAgCAIAgCAIBW9p7r52Z6b2LEsQ2ouTfQjh+crK+Ts5uUHre8u7bK+ZFQqR1LViiu43ZdWl9NDbzhqvaOHtlZVtqtP2kXNG8o1vYlr3bGac4kkQATA2CAb+D2PWqfRpkDpbyR+fH2SRTtatTZHnqIla+oUvalr3LWTeE3SHGq/sT/cflJ1PJi/zlyKutlp7KUfu/0WamgAAHAAAeoS1SSWCKOUnJtv5nqenyIAgCAIAgCAam1/qK33dT3DOFz7mfg+hItPiKf1R6nOJmjaiAIAgCAIAgE7ub/MH7tveWT8m+/wDs+qKnLPw6+pdGXWXpmBAEAQDWx+Ap1ly1FDAajiLHhcETnUpRqLCSxO1G4qUZZ1N4Ffxm5VM/V1GT0MM4+BkOeT4v2Xh5lrSy3UXvIp+GohMZuliE+iFqD7B17rWkWdlVjs1llSyvbz2tx8SGxGHdDZ1ZT0MCP6yNKLj7SwLCFSE1jBp+B8WqbAD/AJnPNWJ9YfM38LsPEVeFNrdL+SP1SRC2qS2R/BEq39vS9qS+2smsHuQx1q1QPQgzHvG39JKhk+X+T5FdVy5Fe7jj46vL+yd2fu1h6RDBSzDUM5vYjnAFh+UmU7SlB4paysr5TuKqcW8E/kiYkkrxAEAQBAEAQBAEAQCMx2wqNTUrlPnJofaOBkWrZ0qm1YPuJ1DKNelqTxW56yBxW6dQH+GysPteSR/UGV9TJs0/UafkW1LLNJr+RNPu1m1hN0hxq1L/AGUFv1H5TrTyYv8AOXI4VstPZTj93+v7JvB7LpUvoIAek6ntMnU7elT9lFXWvK1X25Pw+RuTuRhAEAQBAEAQBAEAQDW2lTLUaiqLlkcAdJKkATlXi5UpRW1p9DtbSUK0JS2Jp+ZSPAGI6o95fnKHQ6/D0/Zqe0rXj8n+h4AxHVHvL840Ovw9P2O0rXj8n+h4AxHVHvL840Ovw9P2O0rXj8n+h4AxHVHvL840Ovw9P2O0rXj8n+h4AxHVHvL840Ovw9P2O0rXj8n+h4AxHVHvL840Ovw9P2O0rXj8n+h4AxHVHvL840Ovw9P2O0rXj8n+iX3Y2XVpVi1RCoyML3U6llNtD6DJljb1adXOnHBYPdvRX5Tu6Naio05YvFP57n3FpluUAgCAIAgCAIB5qUwwswBHQRcdhnjSepnsZOLxTwMGGwFKnqlNFJ51UA9onxGlCPspI61LirU9uTfizZnQ4iAIAgCAIAgCAIAgCAIAgCAIAgCAIAgCAIAgCAIAgCAIAgCAIAgCAIAgCAIAgCAIAgCAVDwzUWnjFy12K1MQFqKLrTAuFGa/k24wDLtflBg1xC16qsKVLRWsrEkXZha5PldPMIBsbZpVKOGslaqWepTGdmuwzELYEW0gGhiNq1WbC5XYW5EVbH6TPUKEN+G/bAJvB12OMxCFiVVKJVb6AkakD0wDDvDVqh6a0+Wy2qFjRCk3FsoJbQc8AkNj11eijKzOCPpPbMddc1tLjh7IBuQBAEAQBAEAQBAEAjd4sa1HDu6fSGUAnmLMFv7LwDDhdmVKb02GIdwfrFqnMHuOKeabwCI2jWqLUqmrUxNKzHknprmoBObOo4+m8A3tt1KhFBgarUSpNRsN9MkgZSOfLxMA97KqPUoVFpVyzBiqvVQh6Y08moDxYC+sAbv4lzWrUmd3VMmXlQFqXN8xsALpfhAJ6AIAgCAIAgCAIB5Li4Fxc3sL6m3GwgFc2btWouEWobVGNR1zVKgRVGci7MeYAcBrAM9LeEmg9bkx/CqBHCvdctxd0a2o1B4QDPU2w1sQy0wy0WCA5wodrDNctooW8Aw4LbFSuldUVOVpKMpR86MXU5bMQOcGAaGyMQVq0lariEdtHp4hbrUNv/G3BTeASabXqu7cnQz0kqckzZ7PcaMwS1so9fNAMqbTdsS9BaYK08hZy9rBlJ+jbU3+MA0KG2WTDh8rVC2IakAz66uQLNbsEAzVNrVSmJQoqVqKBtHzKVYEhg1uIsdLdEA39h1nfD0nqWzMiEkG97qCGOgsSNSOYmAb0AQBAEAjqeyEFOvTzNau1R2OlwanELpwHNe8A+4rZKvh/wB3LMFyqtxbNZbW5rc3RAMu0MCtVAjEgKyPpa90NwNeaAaS7u0wSQz61lr82hUkhRp9G5PbAPWK2JmqtVWtVps4UEUyoBCiw4gwDJidlFshWvVV0UrnBBLg+cpFifTaAbWAwa0aa00vlUW14nnJPpJgGxAEAQBAEAQBAEAQDDjMKtVGpuLqwsR/fPeAR2E2EFdHerUq8lfkw5Fk0tfTibc5gHzEbBuXy1qqJVJL01IyknjYkXW/ogGXFbHVuT5N3pNSXIjIR9G1spB0I0gHlNhJyVSmzOxqnM9QkBywtYi2gtYWEAy7O2ZybtUao9SowCl3toq8FAGkAkIAgCAIAgCAIAgGhtTZgrFGDtTemWyulrgMLMLHSx0gGs276clTpK7qaT8or6Fs9ySSCLHiYBnwux0RKqFmcVizNnIJuwsdQIBiOwU/d/3cM9r58+hcvmz5jzHWAesPsRRypZ3qGuqq5YgfRBAK5QMvH+kA8YfYVmQvWq1FpG6I9rKQLAkgXYgQD6dhDOWFWoqM/KtSUgKX5zfjYkai8A3MPgQlWpVBN6uQEG1hkBAt2wCJ2lsQiilKlmb/AKhajG4DKC5ZiDpwvpzwDdw2xlUVczvUasMru1gcoBAAAFha5gG1s3CclTWnmZwgygta+UaAadAsIBswBAEAQBAEAQBAEAQBAEAQBAEAQBAEAQBAEAQBAEAQBAEAQBAEAQBAEAQBAEAQBAEAQBAEAQBAEAQBAEAQBAEAQBAEAQBAEAQBAEAQBAEAQBAEAQBAEAQBAEAQBAEAQBAEAQBAEAQBAEAQBAEAQBAEAQD/2Q=="/>
          <p:cNvSpPr>
            <a:spLocks noChangeAspect="1" noChangeArrowheads="1"/>
          </p:cNvSpPr>
          <p:nvPr/>
        </p:nvSpPr>
        <p:spPr bwMode="auto">
          <a:xfrm>
            <a:off x="1095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data:image/jpeg;base64,/9j/4AAQSkZJRgABAQAAAQABAAD/2wCEAAkGBxQTEBUUEBQUFRQXFBQVFxgYFxQUFxQVFBcXFxUZGRcYHCggGBolHBUYITEiJSorLi4uFx8zODMsNygtLiwBCgoKDg0OGxAQGywkHyQsLCwsNCwsLCwsLC4sLCwsLCwsLCwsLCwsLCwsLCwsLCwsLCwsLCwsLCwsLCwsLCwsLP/AABEIALQAtAMBEQACEQEDEQH/xAAbAAEAAgMBAQAAAAAAAAAAAAAABQYBBAcDAv/EAEIQAAECAwQFCQUFCAIDAAAAAAEAAgMEEQUhMVEGEkGBkSIyYXFyobHB0QcTIzNSQlNiovAUFVSCkrLC4RbxY3Pi/8QAGwEBAAIDAQEAAAAAAAAAAAAAAAMEAgUGAQf/xAA3EQACAQIDBAgFAwQDAQAAAAAAAQIDEQQhMQUSQVETMmFxkaGx0RQigcHwM1LhBhVCUxZDYiP/2gAMAwEAAhEDEQA/AO4oAgCAIAgCAIAgCA0Jq14TMXVOTbygIaa0kefltDek3nhggNKHa8Zrq65PQaEcEBJyukmyI2nS2/uKAmJWfhxOY8HowPAoDaQBAEAQBAEAQBAEAQBAEAQBAYqgNSatOFD5zxXIXngEBDzWkn3bN7j5D1QEPNTsSJ8xxIywHAICOmp+HD57wDlt4LGU4x1LNDB16/6cb+niQ83pOB8plel13ABQPELgjd4f+n23etK3d7+xpy+lrgaRYYcM2nVI3G4r2Nd8TCtseD/TbXfn56k3J29AiXB4acnck99ylVSLNXV2fXp5uN1zWZJfrZ3LMpG9LWtFZg8kZO5Q770BLyukjT8xhHSOUOGKAl5acZE5jgfHggPcFAZQBAEAQBAEAQGCUBrzM8yHz3AdG3ggIia0kGENlel13digIiatOLE5zjTIXDuQEbMTDGCr3NaOk47ljKSWrJaVCpWe7Ti2+wh5vSVguhNLzmeS0eZ7lFKuuBusPsGrPOq0uxZv2RDzdtRX3F2qMm3d+KryqykbqhsrDUc9275vMjgozYm9YlmmYmIcIYOPKOTBe48Lt4WUI70rFbF4hUKMqj4LLv4fnI9tOLOEKac5gAY8uoNgLDQjhQqerGzujSbMxLq0nGTzX3K8ojZmzJ2hFhfLe4DLEcCslNogrYalW68b+pOyml7h82HrDNpoeBu7wpY1uZq6ux4v9OVu/wBydk7agROa8A5O5J71KppmsrYGvSzlHLmsyR2rMqG/K2zFZdrawydf34oCYldI2G6I0tOYvHqgJaXmmPFWODuooD2QBAEB8xHhoJNwAqepAQkzpG0fLaXHM8kepQERM2zFfcXao/Dye/FARsWIGiriAMz51XjstTKEJTdoJt9iuRM3pFCbcyrz0XN4nyUUq8VobfD7DxFTOfyrtzfgQ03b8V+BDBk3HiVXlWk9DdUNi4alnL5n26eGhFudU1NSczeeJUWptopRW6lZGEPQgCA6L7MbL1Yb5h2LzqM7DTed5u/lVvDxt8xy23sUpSVBaLN970NfSqR982Kz7Qe5ze0CbvLepZx3lY1OCr9DWUuGj7mc0BVM64ygCAxRAbklacWF8t7gMsW8DgslOS0K9XC0qvWjn4MnJPS44RodfxMP+J9VLGtzNXV2Ov8Arl4onpO14MTmPFcjceBxUsZxehrKuCrUutEkASDUVBzFx4hZlUkZW3IrcTrD8XqEBMyNvMiODS0tcTQbRxQEuEB5zMPWY5ubXDiKIDnkxG1WOcRWjSaZ0GC8k7K5JRpupUjBcXYq81pJEdcwBg/qKqSxEnodXQ2FQhnUe95L8+pERopeavJcek1p6KBtvU3FKlClHdgrLsy9D4QzCAIAgCA9pOUdFiMhM5z3Bo6K7eoXncvYq7sYVasaUHUlpHM7lJSzYUNsNlzWN1R1BbFKysfO6tSVSbnLV5lUnfmv7TvFemBzvSeR91HJA5L6vHXXlDia71UqxtK51WzcR0tFJ6xy9iJUZfCAIAgCAxTMIL2N6StaNC5jzTI8ocCslOS0K1bB0avWWfMtWj1uOmHOa5jQWtrrAnaaUpsVinUcjRY/ARw8VKMm7u2ZbLBbWYZ0VPAFSmsLmEBlAc8noPzG9seIXkldMzpS3Jxlya9Tm7cB1LWn0h6mUPAgCAIAgCAvPsxsvWe+YcLmfDZ2je87hQbyrGHhndnPbfxO7CNBcc39jooVs5Yp0981/ad4oCD0kkPewDTnNOu3cLxvHgFHUjeJe2fiOhrK+jyf2KACqh1ZlAEAQBAEAQFp0Gh3xndhv9xPkrFBas0e2pfpx736I6FouysYnJhPEgKc0RawgMoCj2uykw/tV4oePQ5hHZqvc3JzhwJWtlk2fR6U9+nGXNL0PheEgQBAEAQGWsJIDRVxIAGZNwHFErhyUVvSdks39Dt9iWcJeXZCH2W3nNxvceNVsYR3YpHz3FV3Xquo+PpwN8LIrlIiTLYjnPYatLnUOd5XiaeaM6lOVOW7LU+ar0wOe2/Ie5juaOaeU3qOzcaqnUjuyOswFfpqKb1WT+hHLAuhAEAQBAEBdNC4dIDjnEJ4AD1VqivlZze15XrJcl65l/0SZyoh6GDxr4BSmqLIgCAp+kjKTB6Q0+XkgZzG2WUmIg/FXiAfNa+qrTZ32zp7+Fpvs9MjTWBcCAIAgCAtns4sv3syYpHJggEZa7q6vAVPDNT0I3dzS7bxPR0VTWsvRfydSVw48gtNbU9xKPLTy3/DZ1uBqdwBKirS3Ys2WysN0+JSeizf28znWh09RzoJw5zegjnDw4FYUZcC7tnD3tW4rJ+5alYNAQulch7yDrDnQ6uHZ+0PA7lFVjdXNlsvEdHV3XpL8XsUZVTpwgCAIAgCAv2i8OkqzpDjxJVun1TlNpS3sTLssvIvuijPhvOb/ABSFEnEAQFX0rbSKw5tpwP/ANIDmWkzKTB6WtPdTyVGurTO02JPewi7GyKURtggCAIDBKHp2fRKyf2aUYwjlnlv7TvQXblfpx3YnB7RxPxGIc1pou5e+pMhSFA5X7R7T97NCGObBFOt7qF3cAFSryvKx2Gw8N0eH33rJ3+i0KbDjmHED285rqjdn14LFOzuT1acailF6M6RKxxEY17cHAOG/Yryd1c4upTdObg9UepC9ML2zOcWxJe5jOZ9nFvZN49NypTjuux2GEr9NSU3rx7zTWJZCAIAgMFAdKsuHqwIQyht8FdjojjcTLerSl2v88i9aOMpAb0lx4lZEBKIAgK/pYzkwzkXDiAfJAcx0tb8VhzZ4H/ap4jrI6z+n5f/ABmuT9V/BCFQG/MIeBAEBYNB7K/aJtusKsh0iO3HkDe7+1S0Y70jWbWxPQYd21lkvv5ep1/arxxBpWvPiBAiRT9lpIGbvsjeaLGUrK5PhqDr1Y01xf4/ocOe8uJc41c4lzjm4mpPFa9u+Z9CSSVoqyNOJiVmUHqWnQyf50F2zls6vtDdjvKsUZcDQbXw+aqruf2ZaFOaQr+mMjrQxFGMPHsHHgQDxUNWN1c22ycQ4VOjej0717lMoqx0YQBAEA1a3DEmm8oLpZs6mG0FNgp3K+cNe+bLxZDKQIY/CDxv80BuIAgIfShlYFcnDzHmgOZaYMuhnpe3iAR4KtiFozo/6elnUh2L7r7laVU6cIAgBQHWNALK9zKB550akQ56tOQOBJ/mV2jC0czitsYrpsRurSOXuWZTGqOf+1C1Ply7T/5H+DBTidwVbES4HS7Aw/WrvuX39vEoJKqnSGpEF5Uhr3qeslMOhRGvbi01pnmN4uXsXZ3IqtJVYOD4nSYEYPYHNNQ4AjqN/mrqd1c42cHCTi+BmIwOBDhcRQ9W1e6nkW4veWqOb2hJmFFdDOw3dLcQeFFRlGzsdlh6yrU1OJrLwmCAIDasqHrR4Y/G3uNfJZQ1RBipbtGb7H6fydJJV0406DBZRoGQA4CiA+0AQEfbzKy7+gV4FAcy0sZWCDk8HiKeagxHVN3sGW7iWucX5WZUiqZ14QBASejVl/tMyyGebXWf2G3u44b1nTjvSsU8fifh6EqnHRd7O1gUw6ty2BwIQEZOaPS0V5fFgtc84uNammG1YOnF5tFulj8TSjuQm0jw/wCJyf8ADs7/AFXnRQ5En91xn+xlWm7BlhEcBBZc4jbn1r3o48jD+4Yl/wCbPH9xS/3LO/1To48jz4/E/vZuy8BrGhrAGtGAGAWSVtCvUqSqScpO7Z6L0wKzppI1a2KMW8l3UcDuPioK0eJutkV7SdJ8c13oqSrm/CAICV0Xh1mmdGs7g0+qkpdYobSlbDS7bLz/AIOhyrNaIwZuaO8K2cqX5AZQBAeE6zWhvGbXDuQHMdIGa0s/qB4EKKsrwZstky3cXDtuvIpSoncBAF4Dpfs0sr3cF0dw5UU0b0Q2nzNTuCuUIWVzktu4rfqqitI697LmrBogh5dBD0UQFNnT8R/ad4oLnlRAYQBAfExBD2OY7muBB6j+u5eWurGVObpyUo8Dmk3LmG9zHYtNOum3eqUlZ2OzpVFUgpx0Z5LwkCAn9C2VjuP0wz3kDyU1HrGp2xK1GK5v7HQrFZWPD7VeAqrJzhdQgMoAgMFAc1taF8OK38LxwWE1eLLOCnuYinL/ANL1KACtefQdAgNqy5F0eMyEzF7tWuQ+0dwqV7FXdiGvXjQpyqy4Lx7Pqdxl4LWMaxgo1rQ0dQFAtilZWPns5ynJylq8z7Xpicl0k0mjPmohgxnthh2q0NcQCGVaTdmQe5UalRuWR2uB2dShQiqkE5au65kZ+/pr+Ijf1uWPSS5lv4LDf64+H8A29M/xEb+tyb8uY+Bw3+teBoxbZmNY/Gfjn/pZ78uZQeDoX6iPP97R/vX8U35czz4PD/sXgZ/e0f72J/Um/LmPhKC/wXgW/Re0DFg8o1ew6rsyDe0+W5WaUt5ZnP7Swyo1bx0ensS6kNeVXTOR5sZvYd/ifLgq9aPE3ux8RrSfevuirKA3gQFp0Hh/Od/62/3E+SsUVqaPbUupHvL/AKMsrMA5NcfJTmiLegCAIAUBQ7Wh/FijNzu//tHmrHsXZ37jmAFLsruC1j1PpV75mUPC/ezCy+fMOy92zp2vd4DirVCHE5rb2J6tBd7+y+/gdBVk5ohdLbS/Z5SI8GjyNRnafUA7hU7lHVluxL2zcN0+IjB6avuRxoDL9UVA7wIAUBqRMSpDXvU+UPAgJbRid93MAHmv5B668k8T3qSnKzKG0qHS0G+Mc/cvqtnKnjPSwiw3Mdg4EdWR3G9eSV1Yko1XSmprgc1jQi1zmuuc0lp6xcqTVnY7OM1OKktD4XhkXTQuHSXcfqiHuACtUV8pze15XrpckvUvmibOW85NA4k+ilNUWdAEAQBAU232UmHdOqe4IDl07D1Yrxk93iVrpas+h4We/QhLml6HnBgue5rGCr3ENaM3E0CxSuyWc4wi5S0Wp3GypFsCDDhMwY0N6yMTvNeK2MVupI+e4iu69R1JcczaWRCcz9ptpa8dkFp5MIazhm9/o0fmKqYiV3unWbBw+5RlVesnZdy936FNVc3wQAoDUiYlSGvep8oeBAEB0axp33sFr9tKHtNuKuwlvK5x+LodDWcPqjdWRWKfpnI6r2xRg7kntAXcRXgq1aOdzodkV7wdJ8M13cfOxXFCbgv+jDKSsPpDjxNVbpdU5TaMt7Ey8C86Js5Dzm4DgK/5KQok+gCAIDCAq2lLKRWnNngSgOX2/D1Zh9dpBHTUDDgqFZfOzutlT38JG3DJ+JixbSMvGbGDGvcAaBxIAJurdtoe9eRluu5PisOsRTdNtq+tvQsh9o0f7qF+f1UvxMuRqv8Aj9H98vI+T7RJj7uD+f1XnxEj3/j9DjKXkVSbmHRYj4jzVz3Fx6z+qKFu7ubqlTjTgoR0R4rwzCAFAakTEqQ171PlDwIAgJOx7afLhwa0ODqEgkihF11Mx4LOFRx0KWLwMMS027WJL/mD/umf1O9FJ075FP8As0P3vwRr2hpIYsMsdBaAcDrk0IwOC8lV3lZolobMVCanGby7P5INrSSA0Ek3AC8lQ65I2cmkrvQ6TZkLUgw2nEMaD0Gl6ux0ONxM9+tKS4tl30ZbSADm5x8vJZEJLIAgCAICH0hs50UNLKVaHVGBINMOCAqM3KB1WxW7iLx0jJeOKlqS0a1SjLepuzK1aOjTgSYJ1h9J5w6jtCrTw9uqdJg9uxl8ldWfPh/HmQLmkGhBBGw3Ks1bU6CMlJb0XddmhhD0IAgCAFAakTEqQ171PlDwIAgCAICasvRyJFvf8NuZHKI6G+qkjSbNbidp0qWUfmfZ7lts6y4cEfDbf9Rvcd6sxgkaCviqtbrvLloiXkbPiRTyBdmcOKyK5cLPlfdw2srWm3Cu3BAbKAIAgCAxRAa85IsiijxXI4Eb0BWrQsF7L2ctv5hu2oCAnpBkUUiCtLq4OG9YygpalrDYythnem/pwKzaFgRId7OW3oFHDrHoqk6Eo6HT4TbVGt8s/lfbp4+/iRAUJuQgCAFAakTEqQ171PlDwIAgJGzLFix72jVb9TsNwxKzjTciniMdSoZPN8l+ZFusuwYUG/nP+pwv3DYFZjTUTn8Tj6tfJuy5Im5WWfENGNJz2AdZWZSLFZ+j7G3xDrnL7I9UBNBoFwwQGUAQBAEAQBAEBgoDQtCyocW8ijsxjvzQFan7LiQryKt+oYb8kBAWjZEOLeRqu+oXHeNqjnSUjYYTadfDZJ3XJ/bkVi0bIiQb3cpv1DDeNiqTpOJ1WD2nQxWUXZ8n+fnI0FGbAFAakTEqQ171PlDw2rPs6JGdSG2uZwa3rKyjBy0IK+Ip0Feo/pxLZZWjMOHQxfiO6RRg6ht3qxGkkaDE7UqVcofKvMsMCC551WNJOQH6oFKawn5DR0YxjX8Iw3lAT0KGGijQAMhcgPtAEAQBAEAQBAEAQBAEBgoCHtCwWPvh8h35Tu2ICtzcm+GaPaRkcQR1oCBtCwGPvZyHdAq09Y9FDOgnmjcYTbNajaNT5l5+PuVmekIkI/EFBsOIO9VJQcdTqMNjKOJV6b+nFfQj4Mu6I8thtLnZDzy3rNRb0K1WpCn803ZFosvRQDlRyHH6BWm87VPGjzNFidrN5Ucu16/QssCDQBkMdTWjwAU6yyNPKTk7snZDR1xvimgyGJ6zsQxLDLSzYY1WNAHRtQHsgCAIAgCAIAgCAIAgCAIAgCAID4iQg4UcAQdhQEBaGju2Cf5T5H1QFfmIBFWxG9bSMQmuTPYycXvRdmeMtLNYKQ2Bt+A2nzXiSWhlUqzqO83fvJuQsB774nIb0847ti9MCySciyGKMFOnEnegNlAEAQBAEAQBAEAQBAEAQBAEAQBAEAQBAeE3KMiCj2g+I6igPCQsyHDvaL8zef8ASA3kAQBAEAQBAEAQBAEAQH//2Q=="/>
          <p:cNvSpPr>
            <a:spLocks noChangeAspect="1" noChangeArrowheads="1"/>
          </p:cNvSpPr>
          <p:nvPr/>
        </p:nvSpPr>
        <p:spPr bwMode="auto">
          <a:xfrm>
            <a:off x="2619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04800" y="1828800"/>
            <a:ext cx="12954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br>
              <a:rPr lang="en-US" dirty="0" smtClean="0"/>
            </a:br>
            <a:r>
              <a:rPr lang="en-US" dirty="0" smtClean="0"/>
              <a:t>Application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624138" y="1828800"/>
            <a:ext cx="1185862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600200" y="2057400"/>
            <a:ext cx="102393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1600200" y="2667000"/>
            <a:ext cx="102393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646503" y="1453601"/>
            <a:ext cx="944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SOAP </a:t>
            </a:r>
            <a:br>
              <a:rPr lang="en-US" dirty="0" smtClean="0"/>
            </a:br>
            <a:r>
              <a:rPr lang="en-US" dirty="0" smtClean="0"/>
              <a:t>Request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607791" y="2630269"/>
            <a:ext cx="1081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SOAP </a:t>
            </a:r>
            <a:br>
              <a:rPr lang="en-US" dirty="0" smtClean="0"/>
            </a:br>
            <a:r>
              <a:rPr lang="en-US" dirty="0" smtClean="0"/>
              <a:t>Response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800600" y="1418272"/>
            <a:ext cx="39429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SOAP Semantics are too abstract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Extension via contract addition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Large message sizes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Over time services become harder to call and there is a need to filter out response data based on what is needed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81000" y="4800600"/>
            <a:ext cx="1238693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br>
              <a:rPr lang="en-US" dirty="0" smtClean="0"/>
            </a:br>
            <a:r>
              <a:rPr lang="en-US" dirty="0" smtClean="0"/>
              <a:t>Application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643631" y="4800600"/>
            <a:ext cx="1185862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619693" y="4916378"/>
            <a:ext cx="102393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1619693" y="4998379"/>
            <a:ext cx="102393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752603" y="4236270"/>
            <a:ext cx="636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REST</a:t>
            </a:r>
            <a:br>
              <a:rPr lang="en-US" dirty="0" smtClean="0"/>
            </a:br>
            <a:r>
              <a:rPr lang="en-US" dirty="0" smtClean="0"/>
              <a:t>Calls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0093" y="4217075"/>
            <a:ext cx="39429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REST Services are more granular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Promote composition over reuse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Problematic if the client is responsible for all of the composition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Need a solution to create higher-level abstractions from granular REST Services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600200" y="5144978"/>
            <a:ext cx="102393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1600200" y="5226979"/>
            <a:ext cx="102393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613371" y="5367640"/>
            <a:ext cx="102393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1613371" y="5449641"/>
            <a:ext cx="102393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1613371" y="5602178"/>
            <a:ext cx="102393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1613371" y="5684179"/>
            <a:ext cx="102393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4343" y="1078468"/>
            <a:ext cx="90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0B050"/>
                </a:solidFill>
              </a:rPr>
              <a:t>Replace the problems associated with this (Course-Grained Services)…</a:t>
            </a:r>
            <a:endParaRPr lang="en-US" sz="2400" b="1" i="1" dirty="0">
              <a:solidFill>
                <a:srgbClr val="00B05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28600" y="3733800"/>
            <a:ext cx="7978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0B050"/>
                </a:solidFill>
              </a:rPr>
              <a:t>With new problems associated with this (Granular Services)…</a:t>
            </a:r>
            <a:endParaRPr lang="en-US" sz="2400" b="1" i="1" dirty="0">
              <a:solidFill>
                <a:srgbClr val="00B05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19E11B-0FAD-49FB-BD5A-6DFA15527CFB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304800" y="3657600"/>
            <a:ext cx="8077200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063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7524307" y="6019800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381000" y="4038600"/>
            <a:ext cx="8229600" cy="1828800"/>
          </a:xfrm>
          <a:prstGeom prst="rect">
            <a:avLst/>
          </a:prstGeom>
          <a:solidFill>
            <a:schemeClr val="bg1"/>
          </a:solidFill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AutoShape 2" descr="data:image/jpeg;base64,/9j/4AAQSkZJRgABAQAAAQABAAD/2wCEAAkGBxQTEhUTExQVFhUUGBQVGBUVFBoWFhUWFhUbFhgVFRQYKCggGBolGxgUIjEhJSorLi8uGB8zODMsNygtLiwBCgoKDg0OGxAQGywkHyQxLCwsLC03LS0vLC8sLDQwLCwsLTQsNzQsLCwsLCwsLCwsLCwsLCwsLCwsLCwsLCwsLP/AABEIAI4BYwMBEQACEQEDEQH/xAAbAAEAAgMBAQAAAAAAAAAAAAAABQYDBAcCAf/EAEUQAAIBAgMDBgoHBgUFAAAAAAECAAMRBBIhBQYxE0FRU5GSFRYiUmFxgbLB0TIzYnOToaIHFCM0sfBCY3LS4SQ1Q4PC/8QAGgEBAAMBAQEAAAAAAAAAAAAAAAQFBgMBAv/EADkRAAIBAgEJBAoCAgIDAAAAAAABAgMEEQUSFCExUVKRsRVhcaETIjIzNEFygcHRI+FC8ILxNWKi/9oADAMBAAIRAxEAPwDrM9PBAEAQBAEAQBAEAQBAEAQBAEAQBAEAQBAEAQBAEAQBAEAQBAEAQBAEAQBAEAQBAEAQBAEAQBAEAQBAEAQBAEAQBAEAQBAEAQBAEAQBAEAQBAEAQBAEAQBAEAQBAEAQBAEAQBAEAQBAEAQBAEAQBAEAQBAEAQBAEAQBAEAQBAEAQBAEAQBAEAQBAEAQBAEAQBAEAQBAEAQBAEAQBAEAQBAEAQBAEAQBAEAQDQ2+7DDVSpIIQkEGxFtdDONw2qUmtxKslGVxBSWKbOceFq/XVfxGlL6apxM12iUOCPJDwtX66r+I0emqcTGiUOCPJDwtX66r+I0emqcTGiUOCPJDwtX66r+I0emqcTGiUOCPJHobTxHW1e+089PU4nzGiW/BHkh4SxHW1u+0aRPifM80S34I8kPCWI62t32jSJ8T5jRLfgjyQO08R1tXvtGkVOJ8xolvwR5IntysZVqV2D1HYBCbMxIvmA4H2ybZTnKo8W3qKvK9GlTorMik2/ku5l2loZwQBAEAQBAEAQBAEAQBAEAQBAEAQBAEAQBAEAQDW2m5WjVYGxFOoQeghSQZxrycaUmtqT6He2ipVoRextdSi+Gq/Wv2yh0uvxM1egW3Ah4ar9a/bGl1+JjQLbgQ8NV+tftjS6/ExoFtwIeGq/Wv2xpdfiY0C24EeX23iLH+K/A9E9V3Wx9pjQLbgRad29vriFytYVVGo5mHnL8RLi2uVVWD9rqUGUMnyt3nR1xfl3MnJLKwQBAEAQDV2rTzUaq9NOoO1TOdVZ1OS7md7aWbWhLc11OTiZ43J6VCeAJ9QvPcGzxtLafeSbzT2GM17jzOjvHJN5p7DGa9wzo7zcoUmyjyT2GcpReOw+XKO8yck3mnsM+c17jzOjvHJN5p7DGa9wzo7zDW+iYjtPtE/wDs+Ty6rdCoO0k/CW+T160n4FJlyXqQXey7S0M4IAgCAIAgCAIBXN5ds1KVRUpkDybm4B4nTj6pWXt1OlNRhuLrJtjSrU3OovngiI8ZcR5y9xZD7Qr71yLLsq23Pmx4y4jzl7ix2hX3rkOyrbc+bHjLiPOXuLHaFfeuQ7Kttz5seMuI85e4sdoV965Dsq23Pmx4y4jzl7ix2hX3rkOyrbc+bHjLiPOXuLHaFfeuQ7Kttz5seMuI85e4sdoV965Dsq23Pmyybt4ypVpl6hB8ogWAGgA6PTeWdlVnVg5T3lJlKhSo1VCmvlrJaTCuEAQBAEAQDU2v9RW+7qe4Zwufcz8H0JFp8RT+qPU5xM0bUQBAEA81eB9Rnq2hGpRqlWDKSGU3BHEGd02nij2UVJOMlimdD3b2+MQuVrCqBqOZh5y/ES5trlVVg9vUymUMnu3edHXF+XcycksrBAEAQDy63BHSCO2eNYo9TweJx+1tJmzf44l3/ZzU8msvpRu0EfCWeT3qkvAz2XI+tB+JcryxKEQDdofREAyQDHiHyozdAJ7BeeSeCbPqCxkkcUrnyeyZeG03a2lq/Z8nkVW6WUdgv8Zc5PXqyZnsuS9eC7mW2WJRCAIAgCAIAgCAUvb+BrVK7stNyugBA0IA5vbeUd3Rq1Kzai8DT5PuKFK3jGU0ntZH+B6/VP3ZG0Wtwsmabb8a5jwPX6p+7Gi1uFjTbfjXMeB6/VP3Y0Wtwsabb8a5jwPX6p+7Gi1uFjTbfjXMeB6/VP3Y0Wtwsabb8a5mDE4KpTsXRlvwuLXnxOlOHtLA6069KrqhJPwME5nU6Du9RyYemOkZu8S3xE0dnDNoxX35mPyhUz7mb+3LUSMkkIQBAEAQBANTa/1Fb7up7hnC59zPwfQkWnxFP6o9TnEzRtRAEAQDzU4H1GeraDSynonbE+z3SdlYMpIZTcEcQYUsHimfMoxknGWtM6Hu3t0YhcraVVFyOZhwzD8rj0y5tblVVmvaZPKFg7d50fZfl3E3JhWiAIAEA5Jj0y1ai9DuOxjM7UWE2u9m7oSzqUX3LoWb9nT/AMWqvSinsa3/ANSbk9+tJdxU5cj/ABwfe+n9E9vqzDCsysylWQ3UkGxNuI9clXrapNruK3JSi7lKSxxT2nPfCFXran4jfOVHpJ8T5s1HoKXAuSNyhtCrlH8Wp+I3znKVWePtPmz5dClwrkjJ4Qq9bU/Eb5z59LU4nzZ56Clwrkj42OqnQ1ahB0saja/nHpZ8T5sKjTX+K5I0cVw9sQ2nZF03DS2HY+dUb8gBLuwWFNvvMzlqWNdLcl+SyScU4gAQDm1HeLEmsq8scpqBbZV4Z7W4dEA6SYAgCAfCbazw9Sx1Gn4XodbT7wnHSqPGuZJ0K44HyHheh1tPvCNKo8a5jQrjgfIeF6HW0+8I0qjxrmNCuOB8h4XodbT7wjSqPGuY0K44HyHheh1tPvCNKo8a5jQrjgfIeF6HW0+8I0qjxrmNCuOB8isb245ajoEYMFUm4Nxcnh2AdsqsoVo1JRUXikXmSbedKEnNYNv593/ZBolyAOJIHabSAli8C2lLNTb+R06mmUBRzADsFpqorBYGFlLOk5P5nqenyIBTt9dr1qNVFpVCoKXIAU3OYi+oMAmd08W9XDK9RszEuCSAODEDhAJiAIBqbX+orfd1PcM4XPuZ+D6Ei0+Ip/VHqc4maNqIAgCAIAgCATu5v8wfu295ZPyb7/7Pqipyz8OvqXRl1l6ZgQBAEA5bvClsTWH2ye3X4yguFhVl4m1sZY20H3EpuC9sUR51Nx2FT8J2sX/Lh3ETLMcbfHc1+S/YvCpVQpUXMptcG+tjccPTLaUFNYS2GZp1Z05Z8HgyO8WcJ1K95/nOOi0eEl9pXXG/L9G7Q3YwmUfwR3m+c80OhwjtK64+n6MnivhepHeb5zzQ6HCO0rnj6fojN5NhYalhqjpSAYAWN20JYDnPpnC6tqMKTko6yVY3txVrxhKWr7bjnOLPD2yogaVF+3MS2ET0lz+sj4S+slhRX36mTytLG6l9uhNyWVpobZ2ouHp8o4ZhmC2W17m/TbogEIN+6PV1exP90Ao9OsBVD62Dh7c9g17euAXjx6o9XV7E/wB0Andj7SXEUxUUMASRZrX09V4BuwDR25WyYeofskD1t5Pxke6nm0ZPuJdjDPuILv6aznczZshAEAQBAEAQCQ2BRz4imOhs3dGb4SRaRzq0V/uoh388y2m+7DnqOhTSGOEAqzb80QbcnV09C/OAVjejbCYmororKFXL5Vr3uTzE9MAlN3d6aWHoLSZKhILG65basTzkQCf2PvPTxFTk0SoDYtdsttPUT0wCdgGptf6it93U9wzhc+5n4PoSLT4in9UepziZo2ogFuqbtURgv3i75+SD2zDLci/C3CWTs6at/Sa8cMSljlCq7r0OrDHArGBwrVai00+k5sP6kn0AXPslfTg5yUVtZbVasaUHOWxF2G6+DoKP3ipcnnapyYJ+yAQf6y20K3px/lfngUPaN3Wk/Qx5LHmeMRulh6yZsNUseaz8ohPQTqR2+yeSsaNSONJ+eKPYZUr0p5tePlgykVqRRirCzKSpHQQbGVMk4tp/Iv4yUoqS2Mmtzf5g/dt7yydk33/2fVFXln4dfUujLrL0zAgCAIBzbfBLYup6ch/SB8JR3iwrM2GSpY2sfv1NLZGKqU6qtRF6nlADKWvcEHyRx0vOVKc4SThtJN1Sp1KTjVeEeRYW3g2gASaNgNSTQewHTxkvSbrh8mVSsMnt4Kf/ANI1PHTFf5XcPznPTq3dy/s79jW3/tz/AKN2hvpiso+r7h+c5vKFdP5cv7POyLbv5/0WPdDblbEvUFTJZFUjKttST6T0SZZXNStJqeGorcpWdK3jFwxxe8z79vbCMPOamP1ZvhPvKL/gfiupzySsblPcn0OW4viJTQNWjpO7SWwtH/QD26/GaG2WFKPgYzKDxuZ+PQkp3IZHbd2UMTT5MsV8oNcC/AHS3tgEANwk65u4PnAKZTo3qBL8XCX9bWvALn4hp1zdwfOAWHYmzBh6QpBiwBY3Itx9EA34BqbTwIrJkJIBIOnHTm1nGvRVaGY3gSLW4dCpnpYsiPFGn1j/AKflIfZlPifkWXbVXhXmPFGn1j/p+UdmU+J+Q7aq8K8x4o0+sf8AT8o7Mp8T8h21V4V5jxRp9Y/6flHZlPifkO2qvCvMeKNPrH/T8o7Mp8T8h21V4V5nxt06YBPKPpr/AIflPHk2mljnPyCyzVbwzV5lQMpjRlg3Mo3qs3mpb2sR8AZY5NhjUcty6lPlmeFGMd76Fyl2ZoQCoNuIhJPLNr9gfOAVzeXY4wtRUDl8y5rkWtqRb8oBI7B3UXEUVqmqyklhYKD9E243gFg2HusuHq8oKhbyStioHG3Pf0QCwwDU2v8AUVvu6nuGcLn3M/B9CRafEU/qj1OcTNG1EA6PX/7X/wChfdEvZfB/8fwZeH/kP+X5Kfupi1p4qmzmynMtzwGZSAe23bKuzmoVk2XeUKUqlvJR27eRbt592mxLiolQBgoXKwOU6k3BHDj0GWd3ZutLOiylsMoK3i4Sjqxx1EFhtn47BZmpoGDAZsvljTgcuh6eaQ4Urm3xcVt+5YVK9leYKbww2Y6v6K9jsU1Wo1R7ZmNzYWF7W4eyQqk3OTk9rLOlTjSgoR2Iltzf5g/dt7yyZk33/wBn1RW5Z+HX1Loy6y9MwIAgCAc/36S2JB6aansLD4CU18v5fsarI0sbfDc3+CO3cqZcVQP+Yo73k/Gcbd4VY+JMvo51tNdz8tZ1SumZWXpBHaLS9axWBjIPNknuOR4rZtal9ZTdfSVOXvDQ9sz8qU4e0mjcU7ijV93JPry2mXBoWACgsehQSePQJHazpYLWfU2o65PDxOgbh7OqUhVaojJnyZcwsSBmvpxHEcZb5PpTgpOSwxwM5le4p1HFQeOGOOH2Pv7RKlqFMdNT+it/xGU3hTS7/wAHmRY41pPu/KOa4o6+yVUNhponU9l08tGkvRTpjsUTSUlhCK7kYa5lnVpy3t9TanQ4iABAOWUNl1+XU8hWtyoN+Se1s973twgHUzAEAQCC29t1qDqiqrXXMb30uSBw9Rlfd3jozUUsdWJbWGTo3EHOTa14Ecm9lQkAU0uSBxPPIyylUbwzUTHkakli5PyLdLkzogCAIBo7crZMPUb7JHtbyfjI91PMoyfd1JdjTz7iC78eWs53M2bIuO5dG1J385rexR8yZdZMhhTct76Gby1UxqxjuXUsMsimEAQCkb+YKrUrUylOo4CWJRGYA5joSBAJzc6gyYVFdWVsz+SylTqx5jrAJuAIBqbX+orfd1PcM4XPuZ+D6Ei0+Ip/VHqUXY2GWrXp03uFdrG2h1Btb22mfoQU6ii9jNdc1JU6Mpx2okt7tiphmp5M2Vw1yxB1BHQBzGd723jRazdjIuTrydypZ+GKw2FoxQtsyx0/gL7oljPVZ6+Ep6evKGri/JRtjbNOIqcmrKpsTdr2NubT+9JUUKLqzzU8DQ3NwqEM9rEkcc+KwLimKzWIBUjVPUA9wCOj0idqjrWss3O/XmRaStr2LnmLH57/ACJ/dLeOrXqGnUUEBS2dRa1iBZubX2cJNs7udWWbJfcrso2FKhDPg8Nez9Fd30oquLfL/iCsQOZiNe3Q+2Qb6KjWeBZ5LnKVss75Yr7H3c3+YP3be8s6ZN9/9n1Rxyz8OvqXRl1l6ZgQBAEApH7QU/iUj0qw7GHzlVlBetE0mQ3/ABzXeun9FawdXJUR/MdG0+ywPwkGLwknuaLmrDPhKO9Nc0dMwe8uGqcKoU9D+Qfz0/OXULqlLY+eoyNXJ1zT2xx8NZKqQRcag9GoMkEFrB6zcwdJVXyVAvxsAL9k8SS2H1KUpbXiY8ZtOjS+sqIvoJ17OM+J1qcPaaR0pW9Wr7EWyjb5bbpYjk1pEkIWJJFgbgAWvr0yovrmFXBQ+RoMmWdShnOp88CnVxdreoSJBai4xwWJ1tFsAOgAdk0yMC3i8T1PTwQBAEAQBAEAoG8tbNiX+zZR7Br+d5nb2WdXl3ajX5NhmW0e/XzI6m5UgjQggg9BGokZNp4omyipJp7GWHBb2ONKqhh5y+SezgfyllSylJaprHwKavkaD10nh3PWv95lgwO2aNXRXAPmt5J/Pj7JY0rqlU2PXuKivY16PtR1b1rRnxWNp0xd3VfWdfYOJnSdWFP2ngcaVCpVeEItkLjN7KY0pqXPSfJHzMg1MpQXsLHyLOjkapLXUaXmyB2jturWGViAvHKosNOFydZXVrupVWEtm4t7awo0HnR272RsjE06Du9Ry4emOkZu8b/GaOzjm0Y8+Zj8oTz7mb78OWokZJIQgCAIAgCAIBqbX+orfd1PcM4XPuZ+D6Ei0+Ip/VHqc7pVCrBlNipBB6CDcTNptPFG0lFSTT2MvFDfSi6gVqTZhxsodb9IubiW8co05L146+Zn55IrRl/FLV90yL3l3q5dOSpqVQ2LFrZmtqBYcBf0yPdXvpY5kVgiXY5N9BL0k3i/lgV7CYlqbrUQ2ZTcH++a2kgwm4SUo7UWdSnGpFwlsZc8PvrSdbV6Rvz5QHU+mzWI/OWsMowksKkfyUU8j1YyxpS/DGI31oopFCkb81wEX12W5MSyjCK/jj+BDJFWUsasvyyl4rEtUdnc3Zjcn++aVU5ucnKW1l7TpxpxUI7ETG5v8wfu295ZNyb7/wCz6orMs/Dr6l0ZdZemYEAQBAKh+0Kn5NFuguO0KfhK3KK1RfiX+QpetOPh+f2UyVhoRAM+FxlSmb03dP8ASxA9oGhn1Gcoey8DnUo06iwnFPxJZ9u4iogDVnt0A5L+vLa/tnlS4qy1OT6dCPCyt6bxjBdeppGRySeGrAc/ZPVFnuB4wa56yDznQfqEkUl60V3o+K7zaUn3PodYmjMIIAgCAIAgCAIBW9p7r52Z6b2LEsQ2ouTfQjh+crK+Ts5uUHre8u7bK+ZFQqR1LViiu43ZdWl9NDbzhqvaOHtlZVtqtP2kXNG8o1vYlr3bGac4kkQATA2CAb+D2PWqfRpkDpbyR+fH2SRTtatTZHnqIla+oUvalr3LWTeE3SHGq/sT/cflJ1PJi/zlyKutlp7KUfu/0WamgAAHAAAeoS1SSWCKOUnJtv5nqenyIAgCAIAgCAam1/qK33dT3DOFz7mfg+hItPiKf1R6nOJmjaiAIAgCAIAgE7ub/MH7tveWT8m+/wDs+qKnLPw6+pdGXWXpmBAEAQDWx+Ap1ly1FDAajiLHhcETnUpRqLCSxO1G4qUZZ1N4Ffxm5VM/V1GT0MM4+BkOeT4v2Xh5lrSy3UXvIp+GohMZuliE+iFqD7B17rWkWdlVjs1llSyvbz2tx8SGxGHdDZ1ZT0MCP6yNKLj7SwLCFSE1jBp+B8WqbAD/AJnPNWJ9YfM38LsPEVeFNrdL+SP1SRC2qS2R/BEq39vS9qS+2smsHuQx1q1QPQgzHvG39JKhk+X+T5FdVy5Fe7jj46vL+yd2fu1h6RDBSzDUM5vYjnAFh+UmU7SlB4paysr5TuKqcW8E/kiYkkrxAEAQBAEAQBAEAQCMx2wqNTUrlPnJofaOBkWrZ0qm1YPuJ1DKNelqTxW56yBxW6dQH+GysPteSR/UGV9TJs0/UafkW1LLNJr+RNPu1m1hN0hxq1L/AGUFv1H5TrTyYv8AOXI4VstPZTj93+v7JvB7LpUvoIAek6ntMnU7elT9lFXWvK1X25Pw+RuTuRhAEAQBAEAQBAEAQDW2lTLUaiqLlkcAdJKkATlXi5UpRW1p9DtbSUK0JS2Jp+ZSPAGI6o95fnKHQ6/D0/Zqe0rXj8n+h4AxHVHvL840Ovw9P2O0rXj8n+h4AxHVHvL840Ovw9P2O0rXj8n+h4AxHVHvL840Ovw9P2O0rXj8n+h4AxHVHvL840Ovw9P2O0rXj8n+h4AxHVHvL840Ovw9P2O0rXj8n+h4AxHVHvL840Ovw9P2O0rXj8n+iX3Y2XVpVi1RCoyML3U6llNtD6DJljb1adXOnHBYPdvRX5Tu6Naio05YvFP57n3FpluUAgCAIAgCAIB5qUwwswBHQRcdhnjSepnsZOLxTwMGGwFKnqlNFJ51UA9onxGlCPspI61LirU9uTfizZnQ4iAIAgCAIAgCAIAgCAIAgCAIAgCAIAgCAIAgCAIAgCAIAgCAIAgCAIAgCAIAgCAIAgCAVDwzUWnjFy12K1MQFqKLrTAuFGa/k24wDLtflBg1xC16qsKVLRWsrEkXZha5PldPMIBsbZpVKOGslaqWepTGdmuwzELYEW0gGhiNq1WbC5XYW5EVbH6TPUKEN+G/bAJvB12OMxCFiVVKJVb6AkakD0wDDvDVqh6a0+Wy2qFjRCk3FsoJbQc8AkNj11eijKzOCPpPbMddc1tLjh7IBuQBAEAQBAEAQBAEAjd4sa1HDu6fSGUAnmLMFv7LwDDhdmVKb02GIdwfrFqnMHuOKeabwCI2jWqLUqmrUxNKzHknprmoBObOo4+m8A3tt1KhFBgarUSpNRsN9MkgZSOfLxMA97KqPUoVFpVyzBiqvVQh6Y08moDxYC+sAbv4lzWrUmd3VMmXlQFqXN8xsALpfhAJ6AIAgCAIAgCAIB5Li4Fxc3sL6m3GwgFc2btWouEWobVGNR1zVKgRVGci7MeYAcBrAM9LeEmg9bkx/CqBHCvdctxd0a2o1B4QDPU2w1sQy0wy0WCA5wodrDNctooW8Aw4LbFSuldUVOVpKMpR86MXU5bMQOcGAaGyMQVq0lariEdtHp4hbrUNv/G3BTeASabXqu7cnQz0kqckzZ7PcaMwS1so9fNAMqbTdsS9BaYK08hZy9rBlJ+jbU3+MA0KG2WTDh8rVC2IakAz66uQLNbsEAzVNrVSmJQoqVqKBtHzKVYEhg1uIsdLdEA39h1nfD0nqWzMiEkG97qCGOgsSNSOYmAb0AQBAEAjqeyEFOvTzNau1R2OlwanELpwHNe8A+4rZKvh/wB3LMFyqtxbNZbW5rc3RAMu0MCtVAjEgKyPpa90NwNeaAaS7u0wSQz61lr82hUkhRp9G5PbAPWK2JmqtVWtVps4UEUyoBCiw4gwDJidlFshWvVV0UrnBBLg+cpFifTaAbWAwa0aa00vlUW14nnJPpJgGxAEAQBAEAQBAEAQDDjMKtVGpuLqwsR/fPeAR2E2EFdHerUq8lfkw5Fk0tfTibc5gHzEbBuXy1qqJVJL01IyknjYkXW/ogGXFbHVuT5N3pNSXIjIR9G1spB0I0gHlNhJyVSmzOxqnM9QkBywtYi2gtYWEAy7O2ZybtUao9SowCl3toq8FAGkAkIAgCAIAgCAIAgGhtTZgrFGDtTemWyulrgMLMLHSx0gGs276clTpK7qaT8or6Fs9ySSCLHiYBnwux0RKqFmcVizNnIJuwsdQIBiOwU/d/3cM9r58+hcvmz5jzHWAesPsRRypZ3qGuqq5YgfRBAK5QMvH+kA8YfYVmQvWq1FpG6I9rKQLAkgXYgQD6dhDOWFWoqM/KtSUgKX5zfjYkai8A3MPgQlWpVBN6uQEG1hkBAt2wCJ2lsQiilKlmb/AKhajG4DKC5ZiDpwvpzwDdw2xlUVczvUasMru1gcoBAAAFha5gG1s3CclTWnmZwgygta+UaAadAsIBswBAEAQBAEAQBAEAQBAEAQBAEAQBAEAQBAEAQBAEAQBAEAQBAEAQBAEAQBAEAQBAEAQBAEAQBAEAQBAEAQBAEAQBAEAQBAEAQBAEAQBAEAQBAEAQBAEAQBAEAQBAEAQBAEAQBAEAQBAEAQBAEAQBAEAQD/2Q=="/>
          <p:cNvSpPr>
            <a:spLocks noChangeAspect="1" noChangeArrowheads="1"/>
          </p:cNvSpPr>
          <p:nvPr/>
        </p:nvSpPr>
        <p:spPr bwMode="auto">
          <a:xfrm>
            <a:off x="1095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data:image/jpeg;base64,/9j/4AAQSkZJRgABAQAAAQABAAD/2wCEAAkGBxQTEBUUEBQUFRQXFBQVFxgYFxQUFxQVFBcXFxUZGRcYHCggGBolHBUYITEiJSorLi4uFx8zODMsNygtLiwBCgoKDg0OGxAQGywkHyQsLCwsNCwsLCwsLC4sLCwsLCwsLCwsLCwsLCwsLCwsLCwsLCwsLCwsLCwsLCwsLCwsLP/AABEIALQAtAMBEQACEQEDEQH/xAAbAAEAAgMBAQAAAAAAAAAAAAAABQYBBAcDAv/EAEIQAAECAwQFCQUFCAIDAAAAAAEAAgMEEQUhMVEGEkGBkSIyYXFyobHB0QcTIzNSQlNiovAUFVSCkrLC4RbxY3Pi/8QAGwEBAAIDAQEAAAAAAAAAAAAAAAMEAgUGAQf/xAA3EQACAQIDBAgFAwQDAQAAAAAAAQIDEQQhMQUSQVETMmFxkaGx0RQigcHwM1LhBhVCUxZDYiP/2gAMAwEAAhEDEQA/AO4oAgCAIAgCAIAgCA0Jq14TMXVOTbygIaa0kefltDek3nhggNKHa8Zrq65PQaEcEBJyukmyI2nS2/uKAmJWfhxOY8HowPAoDaQBAEAQBAEAQBAEAQBAEAQBAYqgNSatOFD5zxXIXngEBDzWkn3bN7j5D1QEPNTsSJ8xxIywHAICOmp+HD57wDlt4LGU4x1LNDB16/6cb+niQ83pOB8plel13ABQPELgjd4f+n23etK3d7+xpy+lrgaRYYcM2nVI3G4r2Nd8TCtseD/TbXfn56k3J29AiXB4acnck99ylVSLNXV2fXp5uN1zWZJfrZ3LMpG9LWtFZg8kZO5Q770BLyukjT8xhHSOUOGKAl5acZE5jgfHggPcFAZQBAEAQBAEAQGCUBrzM8yHz3AdG3ggIia0kGENlel13digIiatOLE5zjTIXDuQEbMTDGCr3NaOk47ljKSWrJaVCpWe7Ti2+wh5vSVguhNLzmeS0eZ7lFKuuBusPsGrPOq0uxZv2RDzdtRX3F2qMm3d+KryqykbqhsrDUc9275vMjgozYm9YlmmYmIcIYOPKOTBe48Lt4WUI70rFbF4hUKMqj4LLv4fnI9tOLOEKac5gAY8uoNgLDQjhQqerGzujSbMxLq0nGTzX3K8ojZmzJ2hFhfLe4DLEcCslNogrYalW68b+pOyml7h82HrDNpoeBu7wpY1uZq6ux4v9OVu/wBydk7agROa8A5O5J71KppmsrYGvSzlHLmsyR2rMqG/K2zFZdrawydf34oCYldI2G6I0tOYvHqgJaXmmPFWODuooD2QBAEB8xHhoJNwAqepAQkzpG0fLaXHM8kepQERM2zFfcXao/Dye/FARsWIGiriAMz51XjstTKEJTdoJt9iuRM3pFCbcyrz0XN4nyUUq8VobfD7DxFTOfyrtzfgQ03b8V+BDBk3HiVXlWk9DdUNi4alnL5n26eGhFudU1NSczeeJUWptopRW6lZGEPQgCA6L7MbL1Yb5h2LzqM7DTed5u/lVvDxt8xy23sUpSVBaLN970NfSqR982Kz7Qe5ze0CbvLepZx3lY1OCr9DWUuGj7mc0BVM64ygCAxRAbklacWF8t7gMsW8DgslOS0K9XC0qvWjn4MnJPS44RodfxMP+J9VLGtzNXV2Ov8Arl4onpO14MTmPFcjceBxUsZxehrKuCrUutEkASDUVBzFx4hZlUkZW3IrcTrD8XqEBMyNvMiODS0tcTQbRxQEuEB5zMPWY5ubXDiKIDnkxG1WOcRWjSaZ0GC8k7K5JRpupUjBcXYq81pJEdcwBg/qKqSxEnodXQ2FQhnUe95L8+pERopeavJcek1p6KBtvU3FKlClHdgrLsy9D4QzCAIAgCA9pOUdFiMhM5z3Bo6K7eoXncvYq7sYVasaUHUlpHM7lJSzYUNsNlzWN1R1BbFKysfO6tSVSbnLV5lUnfmv7TvFemBzvSeR91HJA5L6vHXXlDia71UqxtK51WzcR0tFJ6xy9iJUZfCAIAgCAxTMIL2N6StaNC5jzTI8ocCslOS0K1bB0avWWfMtWj1uOmHOa5jQWtrrAnaaUpsVinUcjRY/ARw8VKMm7u2ZbLBbWYZ0VPAFSmsLmEBlAc8noPzG9seIXkldMzpS3Jxlya9Tm7cB1LWn0h6mUPAgCAIAgCAvPsxsvWe+YcLmfDZ2je87hQbyrGHhndnPbfxO7CNBcc39jooVs5Yp0981/ad4oCD0kkPewDTnNOu3cLxvHgFHUjeJe2fiOhrK+jyf2KACqh1ZlAEAQBAEAQFp0Gh3xndhv9xPkrFBas0e2pfpx736I6FouysYnJhPEgKc0RawgMoCj2uykw/tV4oePQ5hHZqvc3JzhwJWtlk2fR6U9+nGXNL0PheEgQBAEAQGWsJIDRVxIAGZNwHFErhyUVvSdks39Dt9iWcJeXZCH2W3nNxvceNVsYR3YpHz3FV3Xquo+PpwN8LIrlIiTLYjnPYatLnUOd5XiaeaM6lOVOW7LU+ar0wOe2/Ie5juaOaeU3qOzcaqnUjuyOswFfpqKb1WT+hHLAuhAEAQBAEBdNC4dIDjnEJ4AD1VqivlZze15XrJcl65l/0SZyoh6GDxr4BSmqLIgCAp+kjKTB6Q0+XkgZzG2WUmIg/FXiAfNa+qrTZ32zp7+Fpvs9MjTWBcCAIAgCAtns4sv3syYpHJggEZa7q6vAVPDNT0I3dzS7bxPR0VTWsvRfydSVw48gtNbU9xKPLTy3/DZ1uBqdwBKirS3Ys2WysN0+JSeizf28znWh09RzoJw5zegjnDw4FYUZcC7tnD3tW4rJ+5alYNAQulch7yDrDnQ6uHZ+0PA7lFVjdXNlsvEdHV3XpL8XsUZVTpwgCAIAgCAv2i8OkqzpDjxJVun1TlNpS3sTLssvIvuijPhvOb/ABSFEnEAQFX0rbSKw5tpwP/ANIDmWkzKTB6WtPdTyVGurTO02JPewi7GyKURtggCAIDBKHp2fRKyf2aUYwjlnlv7TvQXblfpx3YnB7RxPxGIc1pou5e+pMhSFA5X7R7T97NCGObBFOt7qF3cAFSryvKx2Gw8N0eH33rJ3+i0KbDjmHED285rqjdn14LFOzuT1acailF6M6RKxxEY17cHAOG/Yryd1c4upTdObg9UepC9ML2zOcWxJe5jOZ9nFvZN49NypTjuux2GEr9NSU3rx7zTWJZCAIAgMFAdKsuHqwIQyht8FdjojjcTLerSl2v88i9aOMpAb0lx4lZEBKIAgK/pYzkwzkXDiAfJAcx0tb8VhzZ4H/ap4jrI6z+n5f/ABmuT9V/BCFQG/MIeBAEBYNB7K/aJtusKsh0iO3HkDe7+1S0Y70jWbWxPQYd21lkvv5ep1/arxxBpWvPiBAiRT9lpIGbvsjeaLGUrK5PhqDr1Y01xf4/ocOe8uJc41c4lzjm4mpPFa9u+Z9CSSVoqyNOJiVmUHqWnQyf50F2zls6vtDdjvKsUZcDQbXw+aqruf2ZaFOaQr+mMjrQxFGMPHsHHgQDxUNWN1c22ycQ4VOjej0717lMoqx0YQBAEA1a3DEmm8oLpZs6mG0FNgp3K+cNe+bLxZDKQIY/CDxv80BuIAgIfShlYFcnDzHmgOZaYMuhnpe3iAR4KtiFozo/6elnUh2L7r7laVU6cIAgBQHWNALK9zKB550akQ56tOQOBJ/mV2jC0czitsYrpsRurSOXuWZTGqOf+1C1Ply7T/5H+DBTidwVbES4HS7Aw/WrvuX39vEoJKqnSGpEF5Uhr3qeslMOhRGvbi01pnmN4uXsXZ3IqtJVYOD4nSYEYPYHNNQ4AjqN/mrqd1c42cHCTi+BmIwOBDhcRQ9W1e6nkW4veWqOb2hJmFFdDOw3dLcQeFFRlGzsdlh6yrU1OJrLwmCAIDasqHrR4Y/G3uNfJZQ1RBipbtGb7H6fydJJV0406DBZRoGQA4CiA+0AQEfbzKy7+gV4FAcy0sZWCDk8HiKeagxHVN3sGW7iWucX5WZUiqZ14QBASejVl/tMyyGebXWf2G3u44b1nTjvSsU8fifh6EqnHRd7O1gUw6ty2BwIQEZOaPS0V5fFgtc84uNammG1YOnF5tFulj8TSjuQm0jw/wCJyf8ADs7/AFXnRQ5En91xn+xlWm7BlhEcBBZc4jbn1r3o48jD+4Yl/wCbPH9xS/3LO/1To48jz4/E/vZuy8BrGhrAGtGAGAWSVtCvUqSqScpO7Z6L0wKzppI1a2KMW8l3UcDuPioK0eJutkV7SdJ8c13oqSrm/CAICV0Xh1mmdGs7g0+qkpdYobSlbDS7bLz/AIOhyrNaIwZuaO8K2cqX5AZQBAeE6zWhvGbXDuQHMdIGa0s/qB4EKKsrwZstky3cXDtuvIpSoncBAF4Dpfs0sr3cF0dw5UU0b0Q2nzNTuCuUIWVzktu4rfqqitI697LmrBogh5dBD0UQFNnT8R/ad4oLnlRAYQBAfExBD2OY7muBB6j+u5eWurGVObpyUo8Dmk3LmG9zHYtNOum3eqUlZ2OzpVFUgpx0Z5LwkCAn9C2VjuP0wz3kDyU1HrGp2xK1GK5v7HQrFZWPD7VeAqrJzhdQgMoAgMFAc1taF8OK38LxwWE1eLLOCnuYinL/ANL1KACtefQdAgNqy5F0eMyEzF7tWuQ+0dwqV7FXdiGvXjQpyqy4Lx7Pqdxl4LWMaxgo1rQ0dQFAtilZWPns5ynJylq8z7Xpicl0k0mjPmohgxnthh2q0NcQCGVaTdmQe5UalRuWR2uB2dShQiqkE5au65kZ+/pr+Ijf1uWPSS5lv4LDf64+H8A29M/xEb+tyb8uY+Bw3+teBoxbZmNY/Gfjn/pZ78uZQeDoX6iPP97R/vX8U35czz4PD/sXgZ/e0f72J/Um/LmPhKC/wXgW/Re0DFg8o1ew6rsyDe0+W5WaUt5ZnP7Swyo1bx0ensS6kNeVXTOR5sZvYd/ifLgq9aPE3ux8RrSfevuirKA3gQFp0Hh/Od/62/3E+SsUVqaPbUupHvL/AKMsrMA5NcfJTmiLegCAIAUBQ7Wh/FijNzu//tHmrHsXZ37jmAFLsruC1j1PpV75mUPC/ezCy+fMOy92zp2vd4DirVCHE5rb2J6tBd7+y+/gdBVk5ohdLbS/Z5SI8GjyNRnafUA7hU7lHVluxL2zcN0+IjB6avuRxoDL9UVA7wIAUBqRMSpDXvU+UPAgJbRid93MAHmv5B668k8T3qSnKzKG0qHS0G+Mc/cvqtnKnjPSwiw3Mdg4EdWR3G9eSV1Yko1XSmprgc1jQi1zmuuc0lp6xcqTVnY7OM1OKktD4XhkXTQuHSXcfqiHuACtUV8pze15XrpckvUvmibOW85NA4k+ilNUWdAEAQBAU232UmHdOqe4IDl07D1Yrxk93iVrpas+h4We/QhLml6HnBgue5rGCr3ENaM3E0CxSuyWc4wi5S0Wp3GypFsCDDhMwY0N6yMTvNeK2MVupI+e4iu69R1JcczaWRCcz9ptpa8dkFp5MIazhm9/o0fmKqYiV3unWbBw+5RlVesnZdy936FNVc3wQAoDUiYlSGvep8oeBAEB0axp33sFr9tKHtNuKuwlvK5x+LodDWcPqjdWRWKfpnI6r2xRg7kntAXcRXgq1aOdzodkV7wdJ8M13cfOxXFCbgv+jDKSsPpDjxNVbpdU5TaMt7Ey8C86Js5Dzm4DgK/5KQok+gCAIDCAq2lLKRWnNngSgOX2/D1Zh9dpBHTUDDgqFZfOzutlT38JG3DJ+JixbSMvGbGDGvcAaBxIAJurdtoe9eRluu5PisOsRTdNtq+tvQsh9o0f7qF+f1UvxMuRqv8Aj9H98vI+T7RJj7uD+f1XnxEj3/j9DjKXkVSbmHRYj4jzVz3Fx6z+qKFu7ubqlTjTgoR0R4rwzCAFAakTEqQ171PlDwIAgJOx7afLhwa0ODqEgkihF11Mx4LOFRx0KWLwMMS027WJL/mD/umf1O9FJ075FP8As0P3vwRr2hpIYsMsdBaAcDrk0IwOC8lV3lZolobMVCanGby7P5INrSSA0Ek3AC8lQ65I2cmkrvQ6TZkLUgw2nEMaD0Gl6ux0ONxM9+tKS4tl30ZbSADm5x8vJZEJLIAgCAICH0hs50UNLKVaHVGBINMOCAqM3KB1WxW7iLx0jJeOKlqS0a1SjLepuzK1aOjTgSYJ1h9J5w6jtCrTw9uqdJg9uxl8ldWfPh/HmQLmkGhBBGw3Ks1bU6CMlJb0XddmhhD0IAgCAFAakTEqQ171PlDwIAgCAICasvRyJFvf8NuZHKI6G+qkjSbNbidp0qWUfmfZ7lts6y4cEfDbf9Rvcd6sxgkaCviqtbrvLloiXkbPiRTyBdmcOKyK5cLPlfdw2srWm3Cu3BAbKAIAgCAxRAa85IsiijxXI4Eb0BWrQsF7L2ctv5hu2oCAnpBkUUiCtLq4OG9YygpalrDYythnem/pwKzaFgRId7OW3oFHDrHoqk6Eo6HT4TbVGt8s/lfbp4+/iRAUJuQgCAFAakTEqQ171PlDwIAgJGzLFix72jVb9TsNwxKzjTciniMdSoZPN8l+ZFusuwYUG/nP+pwv3DYFZjTUTn8Tj6tfJuy5Im5WWfENGNJz2AdZWZSLFZ+j7G3xDrnL7I9UBNBoFwwQGUAQBAEAQBAEBgoDQtCyocW8ijsxjvzQFan7LiQryKt+oYb8kBAWjZEOLeRqu+oXHeNqjnSUjYYTadfDZJ3XJ/bkVi0bIiQb3cpv1DDeNiqTpOJ1WD2nQxWUXZ8n+fnI0FGbAFAakTEqQ171PlDw2rPs6JGdSG2uZwa3rKyjBy0IK+Ip0Feo/pxLZZWjMOHQxfiO6RRg6ht3qxGkkaDE7UqVcofKvMsMCC551WNJOQH6oFKawn5DR0YxjX8Iw3lAT0KGGijQAMhcgPtAEAQBAEAQBAEAQBAEBgoCHtCwWPvh8h35Tu2ICtzcm+GaPaRkcQR1oCBtCwGPvZyHdAq09Y9FDOgnmjcYTbNajaNT5l5+PuVmekIkI/EFBsOIO9VJQcdTqMNjKOJV6b+nFfQj4Mu6I8thtLnZDzy3rNRb0K1WpCn803ZFosvRQDlRyHH6BWm87VPGjzNFidrN5Ucu16/QssCDQBkMdTWjwAU6yyNPKTk7snZDR1xvimgyGJ6zsQxLDLSzYY1WNAHRtQHsgCAIAgCAIAgCAIAgCAIAgCAID4iQg4UcAQdhQEBaGju2Cf5T5H1QFfmIBFWxG9bSMQmuTPYycXvRdmeMtLNYKQ2Bt+A2nzXiSWhlUqzqO83fvJuQsB774nIb0847ti9MCySciyGKMFOnEnegNlAEAQBAEAQBAEAQBAEAQBAEAQBAEAQBAeE3KMiCj2g+I6igPCQsyHDvaL8zef8ASA3kAQBAEAQBAEAQBAEAQH//2Q=="/>
          <p:cNvSpPr>
            <a:spLocks noChangeAspect="1" noChangeArrowheads="1"/>
          </p:cNvSpPr>
          <p:nvPr/>
        </p:nvSpPr>
        <p:spPr bwMode="auto">
          <a:xfrm>
            <a:off x="2619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data:image/jpeg;base64,/9j/4AAQSkZJRgABAQAAAQABAAD/2wCEAAkGBxQSEBUUERMWFhUXFRYWGBgYGBsbGBgVFxoXFhQWGBYZICghGBooHxgXIjEhJSorLy4uFx8zODMsNygtLisBCgoKDg0OGhAQGyslHyQtLiwuLCw2LCwsLCwsLCwsLCwsLCwsLSwsLCwtLCwsLSwsLCwsLCwsLCwsLCwsLCwsLP/AABEIAJYBUAMBIgACEQEDEQH/xAAbAAEAAwEBAQEAAAAAAAAAAAAAAwQFBgIBB//EAEkQAAIBAgQDBAUIBwUGBwAAAAECEQADBBIhMQUTQQYiUWEUMnGBkRUjQlKSodHwM1Rik7HS0wcWU8HhFyRVcpSyNERjc6Kj8f/EABkBAQEBAQEBAAAAAAAAAAAAAAABAgMEBf/EACkRAQEBAQABBAECBQUAAAAAAAABAhEDBBIhMUETkVGBodHwFCIyUnH/2gAMAwEAAhEDEQA/AP3GlKUClKUClKUClKUClKUClKUClKUClKUClKUClKUClKUClKUClKUClKUHi/dCqzGYUEmN4AnSqT8XtiMwYE9Cuo1K6x/yn4VcvglSFiYMTtPSR4VjX1uT66F1EE8ssFY6wMq6SCpM+PSaC+eK2woZiQDAEgzJGYCB5T8DUuCxq3ZyzoFOojRhIrMS5dzHWFzNHzZkiO4dE01iesA+UWMM1wghSoIy/RjcGTBUGJ8h1E9aDUpWRiL9yz85euqLQKLsSSWIRVACyWLMo03JEAbVL8t2v/V/cXv5Klsn2NKlZ3y3a8Lv7i9/JVzC4lbiLctsGR1V1YbFWEqR5EEGksv0JaUr5NUfaUmlApSlApSs/FYy4pIW0W1gbgDTQltZnyGnWg0KVl4jiNxT+imdF1OpOgG3v22r36dcAabJkbAE697LuV8O9pOlBo0rOfiDgmbJgdZ6azGmuo0E6yPGK0BQfaVSx2Na2dELCBsDuTljQH8+HWL0+5lJ5J0MRrMQuoGXXUn4e6g0qVl2OKO2otHL4jMZ1An1f+b4fD23EHD5eS0SRm16bHReuvXw9waNKixFwqhKiSASBMTHSYP8KptxMgkcp9FzdI3AiT11B9k+EUGjSs0cUOvzTyJ0HhMA6xuCDHt8Nfd3iBWPmnMrPSAfAk7e2gv0rNu8Vygk2n06AAnQwYgxtr929T4HG8zN3SADAOkNvJEHbTrQW6UpQKUpQYvDmF5iyXWgNniIlWJKag6rod/gKk+TrsAc9vNtZ08BMa+NRuWt3ciAIGcMSqrrmME/kVXxHZy62NGJGOxKKEVOSmTIxVmJZwylTMgaKDpv4Boiw6n9IxGZTs3qgd4dQZbXxExMACormHYDS64JyrIRz13InckiT5HpNc9x/wDs89KxNy/8o421nIPLtXcqLChe6Om0++qC/wBlcEH5V4gY6G9IPkR1FB2jcOeI579Z8xEAb+32z5CvXFMe1o21RFdnJHecqAFUsTIVvDwqb0VsuUXX2j6PhHVZrj7PCDgFw64nH3r4zOM190UA5G9VvWE+Bc7Vjy6ucWxL9Ohbid8CTZsgf++39GqadpnIciypCPlYh7n7JJUtZCuIYQQYPjVPCYvCpM4tLhLs4Ny+jZcxkKmvdUbDr5ms29xG0y4lRfYl7vczX7bAgi2ALKK0hCQYBE5ix6ivDj1Hkt5XOarp+1Xaa3gLQuPbu3ZdUCWVDvLmEOUsNC0LPiwHWqvyzctC45swzvmKMwzJFmwcrFQwLa9CR4TUnH+OLw6yLl20zq1xVmyhY66tcddSIAJmTMbyQKs4dUxM3bTWyjZSGAY5wUUhpVxO8bdAK9+pbOS8dKju8eYNcHKByTBzHWLipr3dNGn3VLwzFvcdnCKJtpILno94ad3XaffUvyX5p9l/6lfcCFt3HQ5QcqNIkSDnABzMdsp69amc6l+b0krme0eJxpZ0vWLS4YYvAcu4H75/3jCn1dc3fkSQkDXvRrtM1zMIVMsayxBnpHdOlUu1/ErF6y+GTEJzhfwgZVcc22WxFgq4WZkSGBgjTWdRXNcfsNhMmfG49g+aCrWtMsaGVG8/ca8nqse7cn5c9ztdZdfEcxMiWsmZc5LtmCw2YqAkEzkiT1O1VezxHoGCHNa2fQsOdFJ05a6zsPD4eVYfAsA2Ktm4mOxyAOV7zWpMAEkQp01j3Guz7K2l9AwoyiPRrAjfTlrprJj21fS59t1FxOPuCt8zvreZlgL1EnuMzAzpMHppm02r6eF3C2Y32+8eMaZo6np4eArTRABAAA8q9V7XRm3OHXC0i8RpEQ0dP2/L2677zcw1oqILFvM+wT98n3xU1KBSlKBWNxi7btMGdrgLFoFu3cuNOUAkC2rFYgaxGsda2ayOLTzrW21zp5LWPJr25ukt5Os35WsgyHxe+gOGxZG8wZt94dI8D0r5guK2kKzdxRGZR38NiQuvcALMkAEsCSevgNvtpQGuekshJbuZgAotwAFWR4gk7mT4ZarYgXclzNk5Wa1ydGzj5zvZ50y+rlAjTevHn1erecjnN12VKgy3Prp9g/z0y3Prp9g/z173VS40wQC4zXIlVypMszNC9RG8TpWVaxDSSwxJkMIgbEQD6++58JOlU2w/EFLHGXsO9k4tTaVLbcwWzeBthnkKIECMrHT1q0cRavm0wt3FW4R3WZcwBgawMukyY++vJ6jz68epJz+bGtWKt7EfRIxAEGBoDrpEC4NAD7dfZXTcP/RqQxYMMwJmYbvDfXQED3VztxXAQXGDPAzFRkVjmGvLLMT7JMHWtjhK3PR7XeT9Gn0D9Uft108Hlu52/wCfN/suddXMXaLIQrZTIIPhBB6eyK5q5x2wCZvYiYywLGJyd1zJBCd7bLnB1AnWrXGMPxE4iycLew62gH5wuW2aSSuQqqsCSIb6SjXr08cAuhbEM3e09UwSczagE7T46eOldNW9ki1Fb7Q2VYFrt87H/wALihoABtkgzGp9sVt8M4rbxAY2i3dIBzW7ls6jMCBcVSQQdxpWTwa6QRzGgZLUZTH14L9T0203nSpOAhjcvFWWIs7qT9DxDCs43bzv5SV0FfAKhy3Prp9g/wA9Y/HrHEGaz6Hew6AMebzbbEFI0hQ0kz4Mvtrq0sjjoPq2bxEkSFWDBiRLbaVHf7RogBe1dUFgoLZACzaKol9SegrMsWcQbFvl3baMGlybRYMJbOFHMGSTqCc0edV+Jygtm4VBN62AzWHvgkt6qZW+bJ+tCgbxXz/9Xv3c+P6uXvvXTYHiqXQ5hlyRmzgDQiQdCQRWWvBr1ziC4m5iH9HVDy8N6oW6YXmNljOMuYhXkqTOmwcI/T3S/q/NRoVAaDBKnUdInr7q6Ovb49XWZa6S9hSlK2pSlKBQilKD5lplr7SgVicSsuX7q3QBcDyhtgN3VXKc7gzI8CNdj026gxWGFwQSR7I8Cp38ialks5Vl4xmsXCbxy4j52I71mEgRp85+GnnrVzhWHYEm4jCEtoDcyFmK55PcZvrDevVrgttSsZu700g97NqAIPh7AK0qkzJ8wttcz2g7N2Ya/ZwqNiDewzs6qvNK271kvDtEDIh0BExVDtFw5sXaVDZvoVcMGyoehUiOYPH7hXa0rG/DNamvzGLnt65HgeGbDWFtCxfbLmJbKgksxYmM58fure7PYdreDw6OMrpYtKw00ZUUMNNNxWhSnj8UxbZ+SZ4gxOMS2VDtBbb7p9g1Gp01FVr2KuhjFqVEwfL2CSdZ8NCK+cYsKQjsubK3iQIIPrR9GQszI0qniL+Jv4W6cK9tL2Ui2WUwHgFS0k6a66H311aXBi7062wB5nc5WIE7DULr+15V4fHXRsitvBnLsFiQSYkk/ZPUiszGYPijYHImJwy4zMsXFtMLYUEZgQ5fMTrrA9grnPkPtF/xHCfuR/SoO4tY26zActY0k5piTDCB1Ag6x6wiYNaVcx2M4fxG0bvyjiLN7NlycpAsETmJARdfV1JOw2jXp6BVPiPDLd8LzM/dJIKXLls66HvW2UkeW1XKUGN/dmx9bEf9Xif6tfR2ZsSCeeYIaGxOIZZUgiVa4QRIGhEVsUrPtz/BOFKUrSocXhEurkuKHWQYYSJBkH2ggGqfyBhv8FPhWlSpyDN+QMN/gJ8K0EQKAAIAEADYAbCvVKvArGPZjDyf0wkkwuJxCqJMmFW4Ao8hpWzSpZL9jG/uxY8cR/1eJ/q1c4bwy3YDcvN3iCS9x7hJAgd64zGPLartKTMn1DhSlKozm4DhiSTZSSSTp1JkmvnyBhv8FPhWlSpyCrhOH2rQYW7aqG1aBvpGvjpWMuMxlviAtNZBwLW4S6pLOt3RoujTKkZlEA9JbWB0dKo8hgdjtvXqsHD8vD3bsZmJIMaaJBeTtOrPqZO3UmfPEuLYxMVbt2cCbtllm5c5qpyzJGxnPp0GtB0FK4jtPxPi6YkrgsDavWQqw7XghLESwy8wbHrFY9zivaAgg8Lsx5Yn8LtB+n1BjMbbtANddUBOUFiACYJgT1gH4GosJfuG2he2QxRSwBEBiAWABPQyPdXKWeK4u+1j0vBejRiWCHmq3MHIxENkGqew1nevbm3+CW8jpfl/DfrFr7Yr43aDCjU4i19tfxrLxeJxC2wbVlLj5gCrXOXCyZMgONBHjUfGLg9CvE3PnMlwZJXaSIiJjL199eXHqNatnJ+7M1a6uqOI4xYtsUe9bVhEqWAIkAiR00IPvql2j4nibNkNhcIcRczqOXnVJUzmOcyFjxOlVOFXXZ8Q1xOW5vIWTMGyn0fD6Zhoa7eby/p49y6vJ1qfL+G/WLX2xUuF4tYutkt3rbtBbKrAnKCATA6AsuvmK4TD27vyqbPpF021XnZS7ajuwm+2Zh7hFdQjkYy1AJ+Yv9R9fD+Nc8+ot3nPPtPf88bmIvrbUu7BVUSWJgAeJJ2qj8v4b9YtfbFYHaDiuLNy9Z9CPowVD6RzVEElSV5Z1f2irWIxOIFyFspy8s8zmEsGk93lZASIgyD12Na8/nvjskhrXGr8v4b9YtfbFW1xSG2LisChAIYagg7RG8+W9cpbQtig0BiLLAt6Q6sO+py+jqoHnnInQDrV/hl9/RywtlntrcKJI3l8jRMktG/SSN5l4fN+pbOLnXXrsz6aWvPxA21m5ks2rcZBaGzljqztMEE6ZBAEmtC5xQITmRgJIBA3IbLt7fCf8hiWbt/FYUXMdhjhGUjui6tyVYhWOg7pjbqPjOviOKPyLr2LTO6o5RZHfYKSi7zqRFehpOnE1LQA0+4/Rz6QddPDrUdzi6r6ynXQFSGBPgDPmPyDWT8rcQfh73BgBbxfdyWGvKwaWAJLqRl7smCa5v5X7Qf8Lsf9SP6tB3g4sucJleSY2EaEKdQfE/dWhXJdjMZxF7lwcQwiYdcqlClzmZmmCPXbLA8ta62gUryzgbkD8gfxI+NfDdUCcwjxmg90ry1wASSAB1mi3AdQQffQeqV5zjxH5/8Aw/CoscRy2liv7Q3Uz3SB11jTrQTzSa54hD3UxFwbLGV50LHfSTl7s+CzU+AKm6Mt520nIQ4AjeZ21I0PlQbU0msxeFET88+ojc7anTXTf86ELvCmIAF5xBk6kz/8tBtp5eZoNOaVVw2EKtmNxm0iCTHTWCd9/j4QBaoFKUoFKUoFKUoFKUoMzG4R2csACIgAk66HwI6mNTsx9/sXMRp3U8/u273367HTadClBRm8QuwMCdNJnvSJnaIAPjrtUa3MST6tsCfOYgnefHKPfPlWlSgrYE3CvzoAadl2iB5nrNQcZwa3EBZnXlk3AyRmBCOp9YEHusw1HWtCosUYRjmC90947LpufIb0s78DnGtIDBxWImUEDkGS5VVAItxuw+/wpZwCXwU9IxJDZ0IPJggaPqqSBBHh6w6zF1bjTpi0MnxQ7ghRERq0H3EddPgZ3ZMmJtk5T9XM2pJgAbRGn7Nc/wBLH/WfsntjYv3ciMx1ygnTfQTpXN4sW+cx5mItm532CcuJUC2dHUsDFtfL763bFu4FbO8kjTQaHXy1+juOh9lVTYxMaXVB16CJnQ+rtHT7/DdzLOVWXiMKiPDYjE5tBIFknUBtYt7fgamwot2rvMa5fdlmyA/L0zlSYCKJ1tgTV+5YxAQ5bktpGgHSDuD/AJ9fGpbtq9JyuBqYkDadB6vh/Dz0zPHiXskTkS4qwt+yVJIV1Go0YTBBEzrtVH5CP61iP/q/pVJ6LiO9F7qCsqNBlUMPV+sCR/zeVX8OrAd8yZOvlOnvq6xnX3OlkrFfsurOHa9dLhSoYrYLBSQSoY2pAkAx5Vp2cCEtqqsZQQGOpPjmiAQeo08ogRcpSZzPqHHPdmu0QxvpFu5ZuWLlpyjW7gIY22ByXRt3GhwD+ya0reJs2swDZY3knTXLudtf4+dQ8esMUDJc5cGCZIgMQMxI6DfKdD12rzxDiVi3avXipflo9xsqGTkXMRmiJhRuY0FaVa+VbWvfAgwSZAnwk6E/gakfHIBJOkAzBiGMKZA6nauYXtNhzgHxdrCYkquQ8v0dkukswUFAwyvGYklSRE1z7f2mWzvwziOgA/8ADpsNhQfox4jaG7jQkb9Rv8IqaxfVxKmR41yHY3tFbxz3E9DxFkKob/eLSoDPdISPW21nyrsUQAQBFBFi8ItwQ4kb6EjWCJkdRMjwIB3FYnaJsJg7LYjEtkthtTlJE3DljKikmZjb+AjoqixGHW4uW4qsvgwBGm2hoPzmx/aZwZAcuKiSDPJvTIMg/o/GN52FbfZvjOA4jzGsXOYLZGY5biASSwJ5iiTJbUeU7Cui+R8P/gWv3a/hU2GwNq2SbdtEJgHKoWQJiYGu5+NBUw9jDo+ZXQHT6Q6Lk/gBptpO5NZnFu1mEjE2ExNr0i3bf5skBi3L5i5Q2lzQg92fuNdNWXxHg9tkxBt27YvXrbKXygMxKZFzOBJAED2CgyWtoB371wQJJLEDQBtyIJ1B0rzwopiRnwuIa6sDvre01J0kA6iDI6VbSxfH/l0kgAnmDXSNe7rX1bN8bWANAO7egQJgQB5mvnYz5e/7vdz/ANcpNfnqbs9jwbHzl2WFy6O+wzZRcYKD7BAqta7UWcXaJwGIt3WXV1UrzFTWTy3grrHrDaetaPAMK1qxlcBTnutAbNAZ2ZRm6mCKmwvC7Nq2bdm2lpDOltVUa9YA3r35+p11ixYzZVzxmgZo2zRrHlNSVl4HBPYkyGBCggDXSdR477fk6SOCAQZBrQ9UpSgUpSgUpSgUpSgUpSgUpSgV5u2wylSJBBBHkdDXqlBWGBt75RPd1690sV18izfaNerWERTKqAYj8/noKnpQKUpQKUpQKUpQKUpQRYmwHQqdiI9ngRPUb1HgsELQgEkecf5CrNKBSlKBSlKBXyar47DG4AA5SNZHU9AZ3XxGntFU72EZZLX2CynUiQMuYSWgZjI9h8YIDVr5NYuZIA5w0UCc65pAjfmbdYM6zrTC2TcDBcQ2YE6hgd4ymFYwB3hrv7hQbdebhMGNTGg868YWyUUAsWOup3Mkn/Oq/FcSFsXmENktuSs9QpbKY1Ej+NBWF6+Ik2z59NpJJkb76Cvdu7eP0kkkeEAS4Ox1aMnlM1lphH0YckHQyLbDXTWBcjoOnSvq2WW4GHJzjb5pyRoV/wATTr7a4T1PivxL/S/2Z98alv0mBJScupj6UdIO3+vv+BsTnOiZYEDz1nrt6vunrEycFxhu2s7ROe4srIBCOyAgEmJAB3pxLH8u0HtgOCRqD3QNTmJAOmke8V2l7OtLWFz5BzIzazG2+ke6K8OhQ5lEg6so/wC5fPxHX27yWHLKpIKkgEg7gkTB8xUlUeUcESDINeqx+0PE1wVl75V3Uam3bUs7MdsgHXx6RJ6GaNh7d/D279q+RbvKLilis94Sdysb6joQPCg6alYBt25EXdO9mBdDmzLl173+VTcMwCFEK3GIUAesp1UADMUkE6T7ST1oNmlZ78KUgjMwnSRAMa9Y1Ou510FR3+Fp9K44Gi6tAJ2+JOvmaDUpWDx3iF63dRLLW1Bts7F0Z9ntoIysIAzknQ+6o7V/FkA86yJAMchvCY/TVx358Y+2bqT7dFSucGOxCsma7Zccy2jKtplMOwXfmmDrO3Sujrfj8mdzuVl6UrI45jbipbOHe3LOwJZS4hbdxyBlZYMqBOvXSqOIxOMQkNew8hWbSy+uWNpuCRruJimtyHXS0rlsZj8ZbttcN3DsoDHu2n72UZoBNzY+ImupqzXVKVDiL4VW1GYKWidYHl4Vi4bH4l0VpsDMoaMr6SJj1qzvy4x/yqXUn26ClYC8QxJjW1B2JtXQDpO5MbVZweMvOh0Uut0o2XQFQJnvHTceP4M+XOryfZLK1qVnW718xNtRvOvw0n8d6jN7E5T82siYII11ABjNppJif9eitWlUFvXcygqIIE7SDmIb6W0Qdj9+l+gUpSgUpSgUpSgUpSgVmdoeBWcdYNjEqWtsVJAYqZUyNV1rTpQcB/sb4T+rv++ufzVv9mOxuE4eLgwiMguRml2badiTI91dBSgh9FX9r7bfjXMcV7G4ZXxeLS27Ym7ZcTzHO1rIqhAYPqjcGutqLEMwXuCTpHvIBO46edBy3OsmZ5veWDFu4p1CqdVQH6I3NOEXbWFTJYNzLAEXExFw6Fj6z6x3ttvCtz0y6JBsyQCZBMEjNAGh3ga+fsn02Lu5ZFmTrpm8FzDWOp7u29eXPpvbezVYmOflT7M4cHDyc4+cvb50kcx4OQkQCNai7P8AY7DYG26YVWXPOYs7vJPUqTHwir4xl6P0AJBA9YiRrLDu+X318bH3ZMWDEwNT56+r+fhPpk5ONnD8PcJY3i2yx3o8Z0Q+yrvoq/tfbb8a92WJHeEGTpvsY3+/30u3AoJOw/PvqjmO3vZxMXhOXk5lxWFy0j3Lio11VYLmKHNADMdCNtxWdhP7OsPiMBhbXELZe5aV3OVyoW5fIuXlGQ6qDAG/qzqSSezsWzOdvWOw+qvh7ep/0FWKDgP9jfCf1d/31z+aun4B2aw+CsCxhlZLYZmAzudW31Jk7VsUoIfRV/a+2341ncf7OWMZYaxiA7W2KlgHYTlYMBM7SBWvWfxZoA+cKRLaAmY01gHTvbeJHhQYeP4cuGeylm3c5S2mUZRduZSLllgMwDMDCmJ8KgxOGw95bYv4a65tsrr/ALvf0dVKgzkk6Md607NwkgtfIBKgBVcyTLZdR4D4anfWLOdC2KMhTIVXMyVdW1P1RG2zeVcN+Cbve1m5lQ3MtxkC278m7bJm3eVQFuZ2MsAq7sa6X0Zf2vtt+NY9zEd9ybzAKxlQjGQGPWdtAugG2m8mThlosZGIdoaYKldM2g1O3cIn8TO/H45icl/dZOMS92Vw+BPNw1q4Xu3rjXCDduEl7d3UoswMxAkL4VPxLGc+c9m9lysAvIvxmOWCfm56HXpppOtb3FLigoCzAkkjKdSAIYQCCfWG07T0rPLdxs19wJMmDoGhYGVpAUsZYH/t0use7vyWdZ/Fsa16y1sWr5JVgs2bwMsuUAsbYHXckf511Xoy+Lfbb8ay8O4LKBfZjm2CsARAMGTp1+1HgK0MHhmQtmcsDEAz3d51JM7/AHVZnl6cYvaDsfhsTcXEXUd7tq24t/OOIJkzAMk+3TyqnhcTaNq1m5sqqGMl4QwWNe75nSuwpXPy+GeTnzziaz1zI4uCqKVICxqEukmFI25Y/jXrCODaYlXhsQ8d0qYKETDLIGh1MCY1FdJSrnxc17re3nFk+eubS1bMlQ2YWyQQQTILQQYGozbzGgAkCpVS1duZfnFnSNANp0O8Qv41v0rqqgeEpMyZEa6dCTB0131ner9KUClKUClKUClKUClKUFbHJcIHKbKZk6AyIMDXbWNartz53SMw6EnLJkQI12Hs860aye0/CXxWGazbxFzDMSp5tow4ykEgEEaHbeg93HuwIJByr9ExmB7xIy9R4edebb4hgYZJDEaq22hXcCd9fYK4v/Zpiv8AjmP+2389dH2R7MXcGLnNx1/FZ8sG6SSkT6uZmHXw+NB0GED5fnCC3iBHs0qLitwLYuMxICozHLvCjMQNR4eI9oqTkN/iP8E/lrleK8Avo2NxDY++bT2nIw8Jyxls5CCWBIBILdzJv11kJreKfcYfFbzrcsnQzp+m8/uHsqTC4x0fN6NiiIgA3LJA26c6NI09pqXkMQYuFZXSBsYAG8jcE7DevHCrDWljEMcS2VRzClpSSC090QBuNq+dj1WtXlsn7uU3a2uF47nW8+Rk7zqVbLmBRmQzlJG6zoetesfjVtKGYEycoCxJME9SBsCdT0rL7M2D6P67LF28IGWBFxx1U1V4F2bvWLDW8RjLuMkGFuqmUHcQSC5PTvOR5Cvfm9krq6OzdDqGXZgGHsIkVDb+cIb6I9Xz/b9nh8fCKeBvXL0rcTIoCn1SuYGe7B6aa/DrprVoKUpQKUpQK8PZUkEgEiYnpO9e6UEXoyfVX4Dz/E/E18OFT6i/AeX4D4CpqUEL4VDEqDBn3+fjvXu3aVfVAE7wI/O5r3Sg8sgO4mvC4dRsoG3QdNqlpQRrh1BBCqCNtBppH8NKkpSgUpSgUpSgUpSgUpSgUpSgUpSgUpSgUpSgUpSgUpSgV8dQQQRIIgg7EHcEUpQZv93sJ+q2P3SfhX3+72E/VbH7pPwr5SgvYbDJbUJbRUUTCqAqiTJgDQakn31LSlApSlApSlApSlApSlApSlApSlApSlApSlApSlApSlApSlApSlApSlApSlApSlApSlB//9k="/>
          <p:cNvSpPr>
            <a:spLocks noChangeAspect="1" noChangeArrowheads="1"/>
          </p:cNvSpPr>
          <p:nvPr/>
        </p:nvSpPr>
        <p:spPr bwMode="auto">
          <a:xfrm>
            <a:off x="4143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9" descr="data:image/jpeg;base64,/9j/4AAQSkZJRgABAQAAAQABAAD/2wCEAAkGBxISEhIUERAVFRIVEBUSFBQSFhUSFRUYGBcYFxcVGBQYHCggGBolGxUUITEhJSkrLi4uFx8zODMsNygtLisBCgoKDg0OGhAQGiwkHCQvLCwsLCwtLCwsLCwsLCwsLCwsLCwsLCwsLCwsLCwsNCwsLCwsLCwsLCwsLCw4LDcsN//AABEIALEBHQMBEQACEQEDEQH/xAAcAAEAAgIDAQAAAAAAAAAAAAAABgcEBQIDCAH/xABFEAABAwIBBgcOBgICAgMBAAABAAIDBBEGBQcSITFxFTRBUVST0RMiMkNhcoGCkaGxssHCIzNCUnN0FEQk4VOSNWLxFv/EABoBAQEBAQEBAQAAAAAAAAAAAAAEAwEFAgb/xAAtEQEAAgIBBAICAQMDBQAAAAAAAQIDEQQSITFBMlEFExRCUmEiM3EVIzSRsf/aAAwDAQACEQMRAD8AtbIeSKc01OTTQkmCMkmNn7B5EGbwNTdGh6tnYgcDU3RoerZ2IHA1N0aHq2diBwNTdGh6tnYgcDU3RoerZ2IHA1N0aHq2diBwNTdGh6tnYgcDU3RoerZ2IHA1N0aHq2diBwNTdGh6tnYgcDU3RoerZ2IHA1N0aHq2diBwNTdGh6tnYgcDU3RoerZ2IHA1N0aHq2diBwNTdGh6tnYgcDU3RoerZ2IHA1N0aHq2diBwNTdGh6tnYgcDU3RoerZ2IHA1N0aHq2diBwNTdGh6tnYgcDU3RoerZ2IHA1N0aHq2diBwNTdGh6tnYgcDU3RoerZ2IHA1N0aHq2diBwNTdGh6tnYg6Rk+k09D/Hh0rXt3NnYsYz0nJ+uJ7ju4GpujQ9WzsWwcDU3RoerZ2IHA1N0aHq2diBwNTdGh6tnYgcDU3RoerZ2II5i/JdO3uVqeIeHsjYP2+RBI8g8Wp/68XyBBnICAgICAgICAgICAgICAgICAgICAgICAgICAg1WWMrtiBAN3kahzLzOd+Qrgjpr3s7ENBkSrJqAXHW429q8P8fntPKi1p8vqfCaL9e+BAQEBBGsZeJ9f7UG3yDxan/rxfIEGcgICAgICAgICAgICAgICAgICAgICAgICAgxKnKMUfhPG4EE+xS5ubhxfK0O6aDKOIy64iFhznavD5X5i1/8ATi7R9vqKtC95JuTcleLa02ncvp20T9GRh5nArTBbpyVt9S4sJp1Dcv3dZ3DN9XQQEBBGsZeJ9f7UG3yDxan/AK8XyBBnICAgICAgICAgICAgICAgICAgINRlHLrI9Te+d7l5XK/K48M9Ne8uxDRVGIJnbCGjmC8XL+V5F/E6fXSxTlSb/wAhU/8ANz/3O6BlSb/yFP5uf+41DlwvN+8+5d/n5/7jUOqSvldtefgs7crLbzaTTHLidp9qwmZny6+LgLo+tOsJHkWJSuuxp8i/eYJ3jiWTtWoICAgjWMvE+v8Aag2+QeLU/wDXi+QIM5AQEBAQEBAQEBAQEBAQEBAQEEexHlUt/DYdf6ivB/K8+af9qk9/b6iEWJX5x9i4CAgICAgIMOnm7pI4jwW97vPL7iFvevRSN+ZZ1nqt/hmLFosHJp/CZ5q/ccOd4K/8M5ZKpcEBAQRrGXifX+1Bt8g8Wp/68XyBBnICAgICAgICAgICAgICAgICDrqJNFrjzAlZ5b9FJsK9qJS9xceUkr8JkvN7TafbV1r4BAQEBAQEGlytlIk9xh1yO1Ej9PpV3H4+o/Zk8Qny5O/TXy2dDTCNgaOTaecqXLkm9ps1pXpjTIC+H2sKibaNo8i/dcaNYqwyl3rcEBAQRrGXifX+1Bt8g8Wp/wCvF8gQZyAgICAgICAgICAgICAgICAgwstH8F+76qL8h/49nY8oEvxTQQEBAQEHF7wBcmw5yuxEzOocmdI3lfEBJ7nBrJ1XH0XqcfhajrypMuffajOyDkruY0365HazfkWHL5P7J6a/GGmHF0958twoVDvootKRjedwC2wU68la/cuSsFgsAPIv3dY1EQzcl0EBAQRrGXifX+1Bt8g8Wp/68XyBBnICAgICAgICAgICAgICAgICDqq4tJjm84Kyz4+vHNRXs0Ra4tO0Gy/C3pNLTWfTVwXwCD4Sujqlq2N1ueB6V91x3t4h8zeseZaeuxPG3Uzvj7lbi/H3t8uye/JrHhoJ66epdYX3N1D2r0aYcPHjcppvfJOkkyJkNsQ0na3+4Ly+VzJy9q+FeLBFe8+W5UKgQb7C1FpP7oRqbs3r2vw/Gm+T9k+IfNpSxfqHwICAgII1jLxPr/ag2+QeLU/9eL5AgzkBAQEBAQEBAQEBAQEBAQEAlBC8sZxqaCQxta55Bs4i1vQeVYW5FYnTC2eInTlUyR18BnpD+IBra74EBQcngYuTPXHaWkZN13VWE+Jai5B0RY/tUUfjsMfaaeTdjPy7Of1+y4+q0jh4o9Pj91/tjyZRldtkd7StIwY49Q+ZyWn24MhkkOprnHcSvqb0pHeYhyItZucn4Ye6xkOiObl/6UWb8hSvaneVFONM+UooaCOIWY308p9K8nLmvlndpWUxxSOzKWL7EGXk6hdK4ADVynmVPF4189+mrkynFHTCNga3kX7Pj4K4aRSrN3rYEBAQEEaxl4n1/tQbfIPFqf8ArxfIEGcgICAgICAgICAgICAgICAg66lpLXAbSDZclyXnLKVFJFI5kjSHA67javMmJie7zZiYnusrNNSvihnkkBDHEaNxtte+pVceJiJmVWCJiJlomYDqqmR8lhExzrjS5twWX6bW7wzjDa07bqmzWtHhzXPk2fBZ34uefEw2rx6+2fFm/YzwQz03Ud/x3Kt/XDWMdI9O7/8AmJG+C1vosFFf8Vyf+WkacHZDnH6PeO1YT+N5Mf0//H1uHHgab9nwXP8Ap/I/tNw7Y8gTH9Nt5C0p+K5Fv6dG4bGkwxyyO9AV+H8J33kt/wCnz1N9TUzYxZosF7mHBTFXppD5dy1BAQEBAQRrGXifX+1Bt8g8Wp/68XyBBnICAgICAgICAgICAgICAgICDEqcmwyG8kTHHnc0Er5msT5hyaxPlkMia0aIaA0C1gLD2L607pzQEBAQEBAQEBB8JQfUBAQEBBGsZeJ9f7UG2yGf+LT/ANeL5AghmLM4jYnGOmGk8EhzjsBHMpsmfXaqbJn12hAarF9bIbuqHegNH0U85LT7TzktPt8p8W1rDdtQ706J+IXIyWj2RktHtJsjZzpWkCoZpt5XN1O7FtXkTHlrXkT7WXkTLEVVGJIjdvKOUHmKqpeLRuFVbxaNwqzHGMKg1D44pCyNh0bC2s7b7PKPYo8uW021CTLlneobvNpiuWZ74Z36WiwvDjYWAOv4rTBkmZ1LTDkme0uvFecfRcY6Tk1GQjl8l0yZ/VXMmf1VBqjFFY8kuqH6+aw+AU85LT7YTktPt3UWL62I3bO4+Q2N/cuxktHt2Mlo9rBwpnEZMWx1A0HnUHfpKox599pUY8++0p6031hUqEMzk4jkpY2NhNnvJ77mFj/0sM+SaxqGGa81jsr7IeM6uKZpdKXtLgHNda1jq5lNXLaJ8p65bRKY4rziCPvKYXfYEuOwXF7b1vkz67VbZM+u0IFPi2tc7SNQ6976tEfRTTkt9p5yW+1p4AxC+ppXOl1vj1E8/Ns3KvDkm1e6vFebV7q4y1jWqllc5kpYwHvWi2r3Ka2W0z5TWy2mVhZtsRyVcT2ym74yBpc4KpwZJtHdRhvNo7o7nExdOycwQvLAw98Ra5PpWWbLO9QzzZJ3qHHN/jGYzdyqJNJjhqLrDRO/0phyzvUuYss71LJxVnIIc6Ok5NRkI+AK7kz+qvq+f1VC58WVrzc1DvRoj6LCclp9sJyWn2ysn45rYj+cXDla4Cx9y+oy3j27GW0e1oYPxhHWgtI0ZQBdp5fKFVjyxf8A5V48sWShbNWJlPKMdPG6SV2i0C+/cF82tFY3LlrRWNyqzEGcmZ7i2m/DZsDiAXH2qS+eZ8JL55nwik2Iqpxuah994HwWPXb7Y9dvtm5NxnWQkETFw5WusQfcvquW0e31XLaPaz8KY3iqmkP7yVouWnY7cqseaLeVWPNFvKucR4xqpZn6MpYxriGtbbYPQpr5bTKa+W0ynebPEclSx7JjpOZaztWsa9tvQqMGSbdpUYbzbtKcKhujWMvE+v8AagwsQ5TMGSoy02c6miaPSxoPuKyzW1VlltqqlSb6ztK89AszDebZkkTZKh5u4XDW8npVVOPuNyqpg3G5ZlfmtiIPcpXA8gOsfFdnjR6dnjx6QnKuCqyF1u4l45DHdw+CwtitHphbFaPSx82eRZaaB/dgWl7gQ07QBfaPSqsFJrHdTgpNY7qqxTxuf+T6BSX+Upb/AClg01U+PS0HEaTSw25QdoXzE6fMTpvMNYQqKzvmjRjvre7V7OdfdMVrPumObJiM1bNH886W7/tb/wAb/Lb+P/lEsTYLqKS7iNOL9w123jkWN8U1ZXxTVGQVkyW7mvxIZmGCV13s1tJ2kc3l2FWYMm+0rMGTfaWtzyeFBucvnk+nxyfMK0BUqZ91k85KCTZIwJWTgO0Axp5Xkt1brLWuG1mtcNpWlh/D7aKlcwG7i0lx5yq6Y+iulVKdFVDv2neV56BZmZn/AGd7PgVVxvarje0Vzhcfn8/6BZZvnLHL85R5jyNhtqtqWTNJMPYKqasB4GhGf1O1X3ata1pitZrTFazd1ma6ZrbxyhzrbDqX3PHn0+548+kFraN8LyyRpa4bQVhMTHaWExrtLtyPlB0EzJGGxa4Hf5F2tumdlZ1O3omlqQ+Nr76i3SuvSidxt6UTuNqUx/iN1VO5gd+FG4taBsOwE+XYoMuTqn/CHLfqlGIYnPcGtBLibADlWTJPch5s5ZGh07+531ho1n08yorx5nyorgmfLOr81nenuM13W1B2oH0r6njfUvqeP9IFX5Pno5bPaWPBuCL2NuUHlU81ms9081ms92ve4kknada+XysfM54c+4KnjeZU8fzK1FYrRrGXifX+1BpsZ0bpMkwFovoQRGw81qwzxurHPG6qgUKFZ2FM4zGMbFUgjRFg8bLeUBVY8+o1KrHn1GpT7J+XKecXjmafJex9hVNb1nxKiL1nw2G1fT6Cg88Yp43P/J9AvNv8pedf5S+YayUamojiGwuGl5BcXKUr1TpyleqdPQVHStiY1jG2a0WAC9GIiI1D0YjUad6666qqnbIxzHi7XAghcmNxpyY28/4syV/i1UkXIDdu46x8V52SvTbTz8lem2nPBlcYayBwO1+ifWBb9Uxzq0GOdWhMM8nhQbnLfk+m3I9K0UqZZebDCrXgVMzbjWIwfIdvu96qwY9/6pU4Me/9UrRAsq1bprvy3+aVyfDk+Hmt+07yvLeYszMz/s72fAqrje1XG9ornC4/P5/0CyzfOWOX5y1uHKDu9TFGdjngHcvikbtEPmkbnT0PTQNY1rWiwAsAvSiNPRiNOxddVlngya20UzRZxJa7ygax8VJya+JS8ivtWClSrpflAxZHY++vuIHtNvqrurWLa3q1i2pYm+1Qolk5pshNdpVD230XaLL89gb+9Vcem+6nj033laarViCNY7yE2ppnm34kbXOYdwOr4LLNTqqyy06qqJc2xI5jZeegWPmc8OfcFTxvMqeP5laisVo1jLxPr/ag2WSoGvo4GOF2upowR5CwLkxvs5MbVlivN7LE4vphpxkk6IvpDyWso8mCY7wjyYZjwg80DmGz2lp5iLLBhpxilc03a4g84NiuCXYdx/UwENld3SO+sO1uG4lbUzWr5bUzWqt7JGU46mJssZu0j2HmKtraLRuFlbRaNwoXFPG5/wCT6Beff5Sgv8pSTNEB/mOvt7i63tatOP8AJpx/kuRXLRAQU1nbA/yxz6Av7AoeR8kXI+SJZK/Phtt7tH8wWNfMMa+YT7PB/rX26J+io5HpRyPSuI23IHOQFMmeicOU4jpoGjZ3Jp9oBXpUjVYelSNVhsl9vp0V35b/ADSuT4cnw81v2neV5bzFmZmf9nez4FVcb2q43tFc4XH5/P8AoFlm+cscvzl9zeD/AJ0O/sTD84MXyhfC9B6AggmdzirPPP0U/I+KfkeFPKJGtXLv/wAJD5jPmVd/9qFVv9qFUqRKu/NeB/gtt+8332arsHwXYPily3bCDqqfAdfZon4Lk+HJ8PN+UPzZLfvd8V5k+Xmz5WDmc8OfcFRxvMqOP5laisVo1jLxPr/ag2uRHgUtPcgf8eLbq/QEGc1wOwgjya0GHXZIgmFpYmu3hfM0ifL5msT5Q7LubSF4Jp3dzdtDT4Kwtx49MbceJ8KorKZ0T3MeLOabFSTGp0kmNLDzQVrtKWK/e20rbv8A9VHHnvMKOPPfSFYp43P/ACfQLG/yljf5S7MJZW/xamOQ+DcB264v8Ex26bbMdum23oCCUPaHNIIIuCF6UTt6MTt2IOEsgaC5xsALkoKDxtlUVNXI8eDqa31Ra/uXnZLdVtvPyW6rbdOEqMy1cDQPGB3/AK999FzHG7Q5jjdoTPPJ4UG5y35PptyPSuaXw2ee34qaE8PR+TfyYv4mfKF6dfEPSr4hkrrrorvy3+aVyfDk+Hmt+07yvLeYszMz/s72fAqrje1XG9ornC4/P5/0CyzfOWOX5y+5vOPQ7+xMPzgxfKF8L0HoCCCZ3OKs88/RT8j4p+R4U8oka5ZKIzZGY0be4tcPQb/RW63iW63iU1ZRIln5o8stDX07jY6Wm2/LqAt7iquPf0q49/SzVWqEEfxtlptNTSEnv3Nc1g5bkGxWWW/TVnlv01UI91yTzm68956x8znhz7gqeN5lTx/MrUVitGsZeJ9f7UFe47ypM0UkTXubH/hwus0kXJbt1blHyLT1aR57T1aa7D2NKmlNtMyM/a8k+wnYs6ZbVZ0y2qn1BnOpXj8Rj2Hl1Aj23VEcivtRHIr7duUM5NIxp7npPdbULAD0m67PIr6dnPX0qHKVYZpXyO2uddRTO52jmdztY2aDJzgJZiNR70eXbf4Knj18yp49faCYp43P/J9AsL/KWF/lLWsYTewvYXPkHOvh8JVhXHE1INBw7pFfwSdY3H6LbHmmrXHlmqZDOnTW/Kk0uawt7brb+TVv/IhE8U4+lqmmOMdzjO2x74+lY5M027Mb5pt2Q1YsVq5q8OFgNTI2xdqYDtAta/vKr4+P+qVeCn9UsXPJ4UG5y5yfT55PmFcUvhs89vxU0J4ej8m/kxfxM+UL06+IelXxDJXXXRXflv8ANK5PhyfDzW/ad5XlvMWZmZ/2d7PgVVxvarje0Vzhcfn8/wCgWWb5yxy/OX3N5x6Hf2Jh+cGL5Qvheg9AQQTO5xVnnn6KfkfFPyPCnlEjegcIMBoacHYYbH3r0cfwh6GP4QqPHWHnUs7jb8J7i5h9hI96jy06ZSZadMo/S1Lo3texxa5puCNSzidM4nSxMi50C1obURlxH627T6FTXka8qK8j7ZtfnUit+DC4u/8Av3tviuzyY9Q+p5EeleZbyzNWSaUriT+lvIPIAprWm07lNa02nu1hC+XysjM54c+4KnjeZU8fzK1FYrRrGXifX+1Adh6Cso6cSs74U0ei7lHeBfF8cW8vi9It5V/lrNtUxEmG0jeQA2I33UlsFo8JbYLR4RafItQw2dBID5pPvCy6bfTLpn6cI8lzuNhDIfVd2J0z9OdM/SVYcze1EzmumHc47677SPJZa0wWny2phmfK3Mm0DIImxxts1ot/2rK1isahXWsVjUKCxTxuf+T6Beff5Sgv8pb7NZTtkq5GPaHNNO8EHe1aYI3bUvvBG7d2ZinN1LG4vphpxnXofqHtXcmCY7w+r4JjvCGS5LnabOheD5pWPTP0w6ZdtJkOplIDIHknnaQPaUilp9OxSZ9J/hPNwWlslXY21iMfWyox4PdlGPB7ssuOMNADRYDYAq1SCZ1MhyzxxyRN0iwkFo22Ivf3KfkUmY3CfPSZjcK5yJh+ommY1sTh3wJLgWgAG51ncpa0tMpq0mZX9SxaDGN/a0N9gsvRiNQ9CI1DtXXXXPHpNcOcWXJcl5/yxh2oglcwxOOvUWguB9IXnWpaJ08+1LROlkZq8iSwRyPlbo90Is07bC6q49JiNypwUmI3KM5ycPTCpdM1hcyQ370XseawWWak9W2Wak9WzNtkCc1LZXMLWMF7uFrnmAK5hpPVsw0nq2uJXLRBF84WR31NMRGLuadK3Osc1JtXsyzVm1eym6fIdQ94YIH6RNtbSB7VFFLT20iis/S/cg0Zhp4o3bWMAK9GkarEPQpGqxDhlvJ8FQwxTaJvsuQCDzhcvWLRqS1YtGpVRiDN7UQkuhHdI9o0do8hvtUl8Fo8I74bR4Rd+SpwbGCS/mO7Fl0z9MumfplZPw3VTEBkD97hoj3rsUtPiH1FLT6TF2Gosm00ktQWuncwtjA/S6xI1b7Lb9cY67ny2/XFK7nyrpzrknnN1MmWvmfoi2KWQjw3AD0XBVnGjtMq+PHaZWIqVKNYy8T6/wBqDb5B4tT/ANeL5AgzkHxzQdoB3oPjY2jY0DcAE0OSD4UHnjFPG5/5PoF5t/lLzr/KUjzRcdd/A75mrXj/ACacf5LlVq1wfC13hNB3gFc0afWMA2ADcLLo5ICAg4taBsAG5ByQEBB8c0HaAd6D6g+EX2oAFtiD6gICDiGDbYXQcZ3ENcRtDSR7FySXn7LeWah88jnSvDg82Ac4W17AL6l51rTMvOtaZlusi5xKqEBrz3Vo/dt/9l91z2h91z2hI4s6MJ/MpyD5LOWv8mPcNf5Ee4ddZnTaBaGA35C42t6FyeT9Q5PI+oQLLuXZqt+lM8m2xvINwU9rzae6e15t5dGScmvqJWxxi5cfYOUpWs2nUOVrNp1D0BkLJraaCOJo8Fov5Tyn2r0aV6Y09GlemNNgvp9I1jLxPr/ag2+QeLU/9eL5AgzkBAQEBBS+OcKVDKl7443PY86QLRe3Ja3oUOXHMW3CHLjmLN9muw3NDI+eVpZdhY1p2m5Bv7lpgxzE7lpgpMTuVlKpUICAgICAgICAgICAgICAgICAgieIcB01SS8Duch1lzeU+ULG+Gtu7G+GLd0Eynm2qoye5kSDyWb8Sp7YLR4YWwWjw0k2E61u2nd6LH4FZ/rt9M/12+iHCVa7ZTu9Nh8Sn67fR+u3032Sc2lTIR3Vwjb5bEn2FaV49p8tK4LT5WThzDMFG20be/PhPO0qqmOKeFNMcV8N2tGggjWMvE+v9qDb5B4tT/14vkCDOQEBAQEBAQEBAQEBAQEBAQEBAQEBAQEBAQEBAQEBAQEBAQRrGXifX+1Bt8hcWp/68XyBBnICAgICAgICAgICAgICAgICAgICAgICAgICAgICAgICAgII1jLxPr/agqqh/Lj/AI2fKEHcgICAgICAgICAgICAgICAgICAgICAgICAgICAgICAgICAg1uWf0et9EH/2Q=="/>
          <p:cNvSpPr>
            <a:spLocks noChangeAspect="1" noChangeArrowheads="1"/>
          </p:cNvSpPr>
          <p:nvPr/>
        </p:nvSpPr>
        <p:spPr bwMode="auto">
          <a:xfrm>
            <a:off x="566738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212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340523"/>
            <a:ext cx="1357312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12" y="4352925"/>
            <a:ext cx="92868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1000" y="990600"/>
            <a:ext cx="8229600" cy="2514600"/>
          </a:xfrm>
          <a:prstGeom prst="rect">
            <a:avLst/>
          </a:prstGeom>
          <a:solidFill>
            <a:schemeClr val="bg1"/>
          </a:solidFill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09600" y="1600200"/>
            <a:ext cx="2590800" cy="1676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62000" y="2281398"/>
            <a:ext cx="304800" cy="304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2667000" y="1752600"/>
            <a:ext cx="304800" cy="304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667000" y="2286000"/>
            <a:ext cx="304800" cy="304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667000" y="2819400"/>
            <a:ext cx="304800" cy="304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Elbow Connector 12"/>
          <p:cNvCxnSpPr>
            <a:stCxn id="9" idx="3"/>
            <a:endCxn id="28" idx="1"/>
          </p:cNvCxnSpPr>
          <p:nvPr/>
        </p:nvCxnSpPr>
        <p:spPr>
          <a:xfrm flipV="1">
            <a:off x="1066800" y="1905000"/>
            <a:ext cx="1600200" cy="528798"/>
          </a:xfrm>
          <a:prstGeom prst="bentConnector3">
            <a:avLst>
              <a:gd name="adj1" fmla="val 79763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9" idx="3"/>
            <a:endCxn id="29" idx="1"/>
          </p:cNvCxnSpPr>
          <p:nvPr/>
        </p:nvCxnSpPr>
        <p:spPr>
          <a:xfrm>
            <a:off x="1066800" y="2433798"/>
            <a:ext cx="1600200" cy="4602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/>
          <p:nvPr/>
        </p:nvCxnSpPr>
        <p:spPr>
          <a:xfrm>
            <a:off x="1143000" y="2438400"/>
            <a:ext cx="1600200" cy="538002"/>
          </a:xfrm>
          <a:prstGeom prst="bentConnector3">
            <a:avLst>
              <a:gd name="adj1" fmla="val 7622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372597" y="205740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SPLIT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5562600" y="1600200"/>
            <a:ext cx="2819400" cy="1676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7848600" y="2281398"/>
            <a:ext cx="304800" cy="304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5867400" y="1752600"/>
            <a:ext cx="304800" cy="304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5867400" y="2286000"/>
            <a:ext cx="304800" cy="304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5867400" y="2819400"/>
            <a:ext cx="304800" cy="304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Elbow Connector 56"/>
          <p:cNvCxnSpPr>
            <a:stCxn id="53" idx="1"/>
            <a:endCxn id="54" idx="3"/>
          </p:cNvCxnSpPr>
          <p:nvPr/>
        </p:nvCxnSpPr>
        <p:spPr>
          <a:xfrm rot="10800000">
            <a:off x="6172200" y="1905000"/>
            <a:ext cx="1676400" cy="528798"/>
          </a:xfrm>
          <a:prstGeom prst="bentConnector3">
            <a:avLst>
              <a:gd name="adj1" fmla="val 81116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>
            <a:stCxn id="53" idx="1"/>
            <a:endCxn id="55" idx="3"/>
          </p:cNvCxnSpPr>
          <p:nvPr/>
        </p:nvCxnSpPr>
        <p:spPr>
          <a:xfrm rot="10800000" flipV="1">
            <a:off x="6172200" y="2433798"/>
            <a:ext cx="1676400" cy="460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/>
          <p:cNvCxnSpPr>
            <a:stCxn id="53" idx="1"/>
            <a:endCxn id="56" idx="3"/>
          </p:cNvCxnSpPr>
          <p:nvPr/>
        </p:nvCxnSpPr>
        <p:spPr>
          <a:xfrm rot="10800000" flipV="1">
            <a:off x="6172200" y="2433798"/>
            <a:ext cx="1676400" cy="538002"/>
          </a:xfrm>
          <a:prstGeom prst="bentConnector3">
            <a:avLst>
              <a:gd name="adj1" fmla="val 81116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496698" y="2069068"/>
            <a:ext cx="1351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AGGREGATE</a:t>
            </a:r>
            <a:endParaRPr lang="en-US" dirty="0"/>
          </a:p>
        </p:txBody>
      </p:sp>
      <p:cxnSp>
        <p:nvCxnSpPr>
          <p:cNvPr id="63" name="Straight Arrow Connector 62"/>
          <p:cNvCxnSpPr>
            <a:stCxn id="28" idx="3"/>
            <a:endCxn id="54" idx="1"/>
          </p:cNvCxnSpPr>
          <p:nvPr/>
        </p:nvCxnSpPr>
        <p:spPr>
          <a:xfrm>
            <a:off x="2971800" y="1905000"/>
            <a:ext cx="2895600" cy="0"/>
          </a:xfrm>
          <a:prstGeom prst="straightConnector1">
            <a:avLst/>
          </a:prstGeom>
          <a:ln w="9525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2971800" y="2438400"/>
            <a:ext cx="2895600" cy="0"/>
          </a:xfrm>
          <a:prstGeom prst="straightConnector1">
            <a:avLst/>
          </a:prstGeom>
          <a:ln w="9525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2971800" y="2971800"/>
            <a:ext cx="2895600" cy="0"/>
          </a:xfrm>
          <a:prstGeom prst="straightConnector1">
            <a:avLst/>
          </a:prstGeom>
          <a:ln w="9525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3352800" y="1524000"/>
            <a:ext cx="1960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/customers/123?...</a:t>
            </a:r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3352800" y="2069068"/>
            <a:ext cx="1593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/orders/123?...</a:t>
            </a:r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3352800" y="2590800"/>
            <a:ext cx="136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/bills/123?...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2590800" y="990600"/>
            <a:ext cx="3604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FLOW: CustomerSummary</a:t>
            </a:r>
            <a:endParaRPr lang="en-US" sz="2400" b="1" i="1" dirty="0"/>
          </a:p>
        </p:txBody>
      </p:sp>
      <p:sp>
        <p:nvSpPr>
          <p:cNvPr id="66" name="Isosceles Triangle 65"/>
          <p:cNvSpPr/>
          <p:nvPr/>
        </p:nvSpPr>
        <p:spPr>
          <a:xfrm rot="10800000">
            <a:off x="381000" y="3581400"/>
            <a:ext cx="8229600" cy="3810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1544052" y="5329535"/>
            <a:ext cx="2570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EAI Server on JVM</a:t>
            </a:r>
            <a:endParaRPr lang="en-US" sz="24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4114800" y="3581400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DEPLOY</a:t>
            </a:r>
            <a:endParaRPr lang="en-US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388786" y="6019800"/>
            <a:ext cx="7993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At Cigna we currently are using both Spring Integration, Apache Camel and </a:t>
            </a:r>
            <a:r>
              <a:rPr lang="en-US" b="1" dirty="0" err="1" smtClean="0">
                <a:solidFill>
                  <a:srgbClr val="3366FF"/>
                </a:solidFill>
              </a:rPr>
              <a:t>RxJava</a:t>
            </a:r>
            <a:r>
              <a:rPr lang="en-US" b="1" dirty="0" smtClean="0">
                <a:solidFill>
                  <a:srgbClr val="3366FF"/>
                </a:solidFill>
              </a:rPr>
              <a:t/>
            </a:r>
            <a:br>
              <a:rPr lang="en-US" b="1" dirty="0" smtClean="0">
                <a:solidFill>
                  <a:srgbClr val="3366FF"/>
                </a:solidFill>
              </a:rPr>
            </a:br>
            <a:r>
              <a:rPr lang="en-US" b="1" dirty="0" smtClean="0">
                <a:solidFill>
                  <a:srgbClr val="3366FF"/>
                </a:solidFill>
              </a:rPr>
              <a:t>in production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fld id="{0819E11B-0FAD-49FB-BD5A-6DFA15527CFB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44" name="Title 1"/>
          <p:cNvSpPr txBox="1">
            <a:spLocks/>
          </p:cNvSpPr>
          <p:nvPr/>
        </p:nvSpPr>
        <p:spPr bwMode="auto">
          <a:xfrm>
            <a:off x="304800" y="76200"/>
            <a:ext cx="86090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4F56AB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  <a:cs typeface="Arial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b="1" dirty="0" smtClean="0"/>
              <a:t>Example Composition – Getting a customer summary: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b="1" dirty="0" smtClean="0">
                <a:solidFill>
                  <a:schemeClr val="tx1"/>
                </a:solidFill>
                <a:latin typeface="+mn-lt"/>
              </a:rPr>
              <a:t>GET https://api.cigna.com/v1/customers/123/summary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5410200" y="4191000"/>
            <a:ext cx="0" cy="160020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00800" y="4174332"/>
            <a:ext cx="1325794" cy="128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5850102" y="5334000"/>
            <a:ext cx="2379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Reactive Streams</a:t>
            </a:r>
            <a:endParaRPr lang="en-US" sz="2400" b="1" i="1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809" y="4257675"/>
            <a:ext cx="2284191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531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43800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44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pPr algn="ctr"/>
            <a:r>
              <a:rPr lang="en-US" altLang="en-US" sz="3200" b="1" dirty="0" smtClean="0"/>
              <a:t>The API layer focuses on convenience, enrichment, and security for our modern apps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05" t="3804" r="16560" b="28129"/>
          <a:stretch/>
        </p:blipFill>
        <p:spPr bwMode="auto">
          <a:xfrm>
            <a:off x="2438400" y="1295400"/>
            <a:ext cx="4953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fld id="{0819E11B-0FAD-49FB-BD5A-6DFA15527CFB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390900" y="2511861"/>
            <a:ext cx="1181100" cy="26697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390900" y="1826061"/>
            <a:ext cx="1219200" cy="685800"/>
          </a:xfrm>
          <a:prstGeom prst="rect">
            <a:avLst/>
          </a:prstGeom>
          <a:solidFill>
            <a:srgbClr val="FF2D24"/>
          </a:solidFill>
          <a:ln>
            <a:solidFill>
              <a:srgbClr val="FF2D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3</a:t>
            </a:r>
          </a:p>
          <a:p>
            <a:pPr algn="ctr"/>
            <a:r>
              <a:rPr lang="en-US" sz="2000" b="1" dirty="0" smtClean="0"/>
              <a:t>Enrich</a:t>
            </a:r>
            <a:endParaRPr lang="en-US" sz="2000" b="1" dirty="0"/>
          </a:p>
        </p:txBody>
      </p:sp>
      <p:sp>
        <p:nvSpPr>
          <p:cNvPr id="12" name="Oval 11"/>
          <p:cNvSpPr/>
          <p:nvPr/>
        </p:nvSpPr>
        <p:spPr>
          <a:xfrm>
            <a:off x="2362200" y="3771900"/>
            <a:ext cx="1028700" cy="1485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362200" y="5257800"/>
            <a:ext cx="1066800" cy="1219200"/>
          </a:xfrm>
          <a:prstGeom prst="rect">
            <a:avLst/>
          </a:prstGeom>
          <a:solidFill>
            <a:srgbClr val="FF2D24"/>
          </a:solidFill>
          <a:ln>
            <a:solidFill>
              <a:srgbClr val="FF2D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4</a:t>
            </a:r>
          </a:p>
          <a:p>
            <a:pPr algn="ctr"/>
            <a:r>
              <a:rPr lang="en-US" sz="2000" b="1" dirty="0" smtClean="0"/>
              <a:t>Manage &amp; </a:t>
            </a:r>
            <a:br>
              <a:rPr lang="en-US" sz="2000" b="1" dirty="0" smtClean="0"/>
            </a:br>
            <a:r>
              <a:rPr lang="en-US" sz="2000" b="1" dirty="0" smtClean="0"/>
              <a:t>Secure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81801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44" name="Title 1"/>
          <p:cNvSpPr>
            <a:spLocks noGrp="1"/>
          </p:cNvSpPr>
          <p:nvPr>
            <p:ph type="title"/>
          </p:nvPr>
        </p:nvSpPr>
        <p:spPr>
          <a:xfrm>
            <a:off x="109538" y="76200"/>
            <a:ext cx="8805862" cy="1143000"/>
          </a:xfrm>
        </p:spPr>
        <p:txBody>
          <a:bodyPr/>
          <a:lstStyle/>
          <a:p>
            <a:pPr algn="ctr"/>
            <a:r>
              <a:rPr lang="en-US" altLang="en-US" sz="2800" b="1" dirty="0" smtClean="0"/>
              <a:t>Although we are still in the Synchronous-One quadrant, we wanted to position the architecture for other reactive patterns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524307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2" descr="data:image/jpeg;base64,/9j/4AAQSkZJRgABAQAAAQABAAD/2wCEAAkGBxQTEhUTExQVFhUUGBQVGBUVFBoWFhUWFhUbFhgVFRQYKCggGBolGxgUIjEhJSorLi8uGB8zODMsNygtLiwBCgoKDg0OGxAQGywkHyQxLCwsLC03LS0vLC8sLDQwLCwsLTQsNzQsLCwsLCwsLCwsLCwsLCwsLCwsLCwsLCwsLP/AABEIAI4BYwMBEQACEQEDEQH/xAAbAAEAAgMBAQAAAAAAAAAAAAAABQYDBAcCAf/EAEUQAAIBAgMDBgoHBgUFAAAAAAECAAMRBBIhBQYxE0FRU5GSFRYiUmFxgbLB0TIzYnOToaIHFCM0sfBCY3LS4SQ1Q4PC/8QAGgEBAAMBAQEAAAAAAAAAAAAAAAQFBgMBAv/EADkRAAIBAgEJBAoCAgIDAAAAAAABAgMEEQUSFCExUVKRsRVhcaETIjIzNEFygcHRI+FC8ILxNWKi/9oADAMBAAIRAxEAPwDrM9PBAEAQBAEAQBAEAQBAEAQBAEAQBAEAQBAEAQBAEAQBAEAQBAEAQBAEAQBAEAQBAEAQBAEAQBAEAQBAEAQBAEAQBAEAQBAEAQBAEAQBAEAQBAEAQBAEAQBAEAQBAEAQBAEAQBAEAQBAEAQBAEAQBAEAQBAEAQBAEAQBAEAQBAEAQBAEAQBAEAQBAEAQBAEAQBAEAQBAEAQBAEAQBAEAQBAEAQBAEAQBAEAQDQ2+7DDVSpIIQkEGxFtdDONw2qUmtxKslGVxBSWKbOceFq/XVfxGlL6apxM12iUOCPJDwtX66r+I0emqcTGiUOCPJDwtX66r+I0emqcTGiUOCPJDwtX66r+I0emqcTGiUOCPJHobTxHW1e+089PU4nzGiW/BHkh4SxHW1u+0aRPifM80S34I8kPCWI62t32jSJ8T5jRLfgjyQO08R1tXvtGkVOJ8xolvwR5IntysZVqV2D1HYBCbMxIvmA4H2ybZTnKo8W3qKvK9GlTorMik2/ku5l2loZwQBAEAQBAEAQBAEAQBAEAQBAEAQBAEAQBAEAQDW2m5WjVYGxFOoQeghSQZxrycaUmtqT6He2ipVoRextdSi+Gq/Wv2yh0uvxM1egW3Ah4ar9a/bGl1+JjQLbgQ8NV+tftjS6/ExoFtwIeGq/Wv2xpdfiY0C24EeX23iLH+K/A9E9V3Wx9pjQLbgRad29vriFytYVVGo5mHnL8RLi2uVVWD9rqUGUMnyt3nR1xfl3MnJLKwQBAEAQDV2rTzUaq9NOoO1TOdVZ1OS7md7aWbWhLc11OTiZ43J6VCeAJ9QvPcGzxtLafeSbzT2GM17jzOjvHJN5p7DGa9wzo7zcoUmyjyT2GcpReOw+XKO8yck3mnsM+c17jzOjvHJN5p7DGa9wzo7zDW+iYjtPtE/wDs+Ty6rdCoO0k/CW+T160n4FJlyXqQXey7S0M4IAgCAIAgCAIBXN5ds1KVRUpkDybm4B4nTj6pWXt1OlNRhuLrJtjSrU3OovngiI8ZcR5y9xZD7Qr71yLLsq23Pmx4y4jzl7ix2hX3rkOyrbc+bHjLiPOXuLHaFfeuQ7Kttz5seMuI85e4sdoV965Dsq23Pmx4y4jzl7ix2hX3rkOyrbc+bHjLiPOXuLHaFfeuQ7Kttz5seMuI85e4sdoV965Dsq23Pmyybt4ypVpl6hB8ogWAGgA6PTeWdlVnVg5T3lJlKhSo1VCmvlrJaTCuEAQBAEAQDU2v9RW+7qe4Zwufcz8H0JFp8RT+qPU5xM0bUQBAEA81eB9Rnq2hGpRqlWDKSGU3BHEGd02nij2UVJOMlimdD3b2+MQuVrCqBqOZh5y/ES5trlVVg9vUymUMnu3edHXF+XcycksrBAEAQDy63BHSCO2eNYo9TweJx+1tJmzf44l3/ZzU8msvpRu0EfCWeT3qkvAz2XI+tB+JcryxKEQDdofREAyQDHiHyozdAJ7BeeSeCbPqCxkkcUrnyeyZeG03a2lq/Z8nkVW6WUdgv8Zc5PXqyZnsuS9eC7mW2WJRCAIAgCAIAgCAUvb+BrVK7stNyugBA0IA5vbeUd3Rq1Kzai8DT5PuKFK3jGU0ntZH+B6/VP3ZG0Wtwsmabb8a5jwPX6p+7Gi1uFjTbfjXMeB6/VP3Y0Wtwsabb8a5jwPX6p+7Gi1uFjTbfjXMeB6/VP3Y0Wtwsabb8a5mDE4KpTsXRlvwuLXnxOlOHtLA6069KrqhJPwME5nU6Du9RyYemOkZu8S3xE0dnDNoxX35mPyhUz7mb+3LUSMkkIQBAEAQBANTa/1Fb7up7hnC59zPwfQkWnxFP6o9TnEzRtRAEAQDzU4H1GeraDSynonbE+z3SdlYMpIZTcEcQYUsHimfMoxknGWtM6Hu3t0YhcraVVFyOZhwzD8rj0y5tblVVmvaZPKFg7d50fZfl3E3JhWiAIAEA5Jj0y1ai9DuOxjM7UWE2u9m7oSzqUX3LoWb9nT/AMWqvSinsa3/ANSbk9+tJdxU5cj/ABwfe+n9E9vqzDCsysylWQ3UkGxNuI9clXrapNruK3JSi7lKSxxT2nPfCFXran4jfOVHpJ8T5s1HoKXAuSNyhtCrlH8Wp+I3znKVWePtPmz5dClwrkjJ4Qq9bU/Eb5z59LU4nzZ56Clwrkj42OqnQ1ahB0saja/nHpZ8T5sKjTX+K5I0cVw9sQ2nZF03DS2HY+dUb8gBLuwWFNvvMzlqWNdLcl+SyScU4gAQDm1HeLEmsq8scpqBbZV4Z7W4dEA6SYAgCAfCbazw9Sx1Gn4XodbT7wnHSqPGuZJ0K44HyHheh1tPvCNKo8a5jQrjgfIeF6HW0+8I0qjxrmNCuOB8h4XodbT7wjSqPGuY0K44HyHheh1tPvCNKo8a5jQrjgfIeF6HW0+8I0qjxrmNCuOB8isb245ajoEYMFUm4Nxcnh2AdsqsoVo1JRUXikXmSbedKEnNYNv593/ZBolyAOJIHabSAli8C2lLNTb+R06mmUBRzADsFpqorBYGFlLOk5P5nqenyIBTt9dr1qNVFpVCoKXIAU3OYi+oMAmd08W9XDK9RszEuCSAODEDhAJiAIBqbX+orfd1PcM4XPuZ+D6Ei0+Ip/VHqc4maNqIAgCAIAgCATu5v8wfu295ZPyb7/7Pqipyz8OvqXRl1l6ZgQBAEA5bvClsTWH2ye3X4yguFhVl4m1sZY20H3EpuC9sUR51Nx2FT8J2sX/Lh3ETLMcbfHc1+S/YvCpVQpUXMptcG+tjccPTLaUFNYS2GZp1Z05Z8HgyO8WcJ1K95/nOOi0eEl9pXXG/L9G7Q3YwmUfwR3m+c80OhwjtK64+n6MnivhepHeb5zzQ6HCO0rnj6fojN5NhYalhqjpSAYAWN20JYDnPpnC6tqMKTko6yVY3txVrxhKWr7bjnOLPD2yogaVF+3MS2ET0lz+sj4S+slhRX36mTytLG6l9uhNyWVpobZ2ouHp8o4ZhmC2W17m/TbogEIN+6PV1exP90Ao9OsBVD62Dh7c9g17euAXjx6o9XV7E/wB0Andj7SXEUxUUMASRZrX09V4BuwDR25WyYeofskD1t5Pxke6nm0ZPuJdjDPuILv6aznczZshAEAQBAEAQCQ2BRz4imOhs3dGb4SRaRzq0V/uoh388y2m+7DnqOhTSGOEAqzb80QbcnV09C/OAVjejbCYmororKFXL5Vr3uTzE9MAlN3d6aWHoLSZKhILG65basTzkQCf2PvPTxFTk0SoDYtdsttPUT0wCdgGptf6it93U9wzhc+5n4PoSLT4in9UepziZo2ogFuqbtURgv3i75+SD2zDLci/C3CWTs6at/Sa8cMSljlCq7r0OrDHArGBwrVai00+k5sP6kn0AXPslfTg5yUVtZbVasaUHOWxF2G6+DoKP3ipcnnapyYJ+yAQf6y20K3px/lfngUPaN3Wk/Qx5LHmeMRulh6yZsNUseaz8ohPQTqR2+yeSsaNSONJ+eKPYZUr0p5tePlgykVqRRirCzKSpHQQbGVMk4tp/Iv4yUoqS2Mmtzf5g/dt7yydk33/2fVFXln4dfUujLrL0zAgCAIBzbfBLYup6ch/SB8JR3iwrM2GSpY2sfv1NLZGKqU6qtRF6nlADKWvcEHyRx0vOVKc4SThtJN1Sp1KTjVeEeRYW3g2gASaNgNSTQewHTxkvSbrh8mVSsMnt4Kf/ANI1PHTFf5XcPznPTq3dy/s79jW3/tz/AKN2hvpiso+r7h+c5vKFdP5cv7POyLbv5/0WPdDblbEvUFTJZFUjKttST6T0SZZXNStJqeGorcpWdK3jFwxxe8z79vbCMPOamP1ZvhPvKL/gfiupzySsblPcn0OW4viJTQNWjpO7SWwtH/QD26/GaG2WFKPgYzKDxuZ+PQkp3IZHbd2UMTT5MsV8oNcC/AHS3tgEANwk65u4PnAKZTo3qBL8XCX9bWvALn4hp1zdwfOAWHYmzBh6QpBiwBY3Itx9EA34BqbTwIrJkJIBIOnHTm1nGvRVaGY3gSLW4dCpnpYsiPFGn1j/AKflIfZlPifkWXbVXhXmPFGn1j/p+UdmU+J+Q7aq8K8x4o0+sf8AT8o7Mp8T8h21V4V5jxRp9Y/6flHZlPifkO2qvCvMeKNPrH/T8o7Mp8T8h21V4V5nxt06YBPKPpr/AIflPHk2mljnPyCyzVbwzV5lQMpjRlg3Mo3qs3mpb2sR8AZY5NhjUcty6lPlmeFGMd76Fyl2ZoQCoNuIhJPLNr9gfOAVzeXY4wtRUDl8y5rkWtqRb8oBI7B3UXEUVqmqyklhYKD9E243gFg2HusuHq8oKhbyStioHG3Pf0QCwwDU2v8AUVvu6nuGcLn3M/B9CRafEU/qj1OcTNG1EA6PX/7X/wChfdEvZfB/8fwZeH/kP+X5Kfupi1p4qmzmynMtzwGZSAe23bKuzmoVk2XeUKUqlvJR27eRbt592mxLiolQBgoXKwOU6k3BHDj0GWd3ZutLOiylsMoK3i4Sjqxx1EFhtn47BZmpoGDAZsvljTgcuh6eaQ4Urm3xcVt+5YVK9leYKbww2Y6v6K9jsU1Wo1R7ZmNzYWF7W4eyQqk3OTk9rLOlTjSgoR2Iltzf5g/dt7yyZk33/wBn1RW5Z+HX1Loy6y9MwIAgCAc/36S2JB6aansLD4CU18v5fsarI0sbfDc3+CO3cqZcVQP+Yo73k/Gcbd4VY+JMvo51tNdz8tZ1SumZWXpBHaLS9axWBjIPNknuOR4rZtal9ZTdfSVOXvDQ9sz8qU4e0mjcU7ijV93JPry2mXBoWACgsehQSePQJHazpYLWfU2o65PDxOgbh7OqUhVaojJnyZcwsSBmvpxHEcZb5PpTgpOSwxwM5le4p1HFQeOGOOH2Pv7RKlqFMdNT+it/xGU3hTS7/wAHmRY41pPu/KOa4o6+yVUNhponU9l08tGkvRTpjsUTSUlhCK7kYa5lnVpy3t9TanQ4iABAOWUNl1+XU8hWtyoN+Se1s973twgHUzAEAQCC29t1qDqiqrXXMb30uSBw9Rlfd3jozUUsdWJbWGTo3EHOTa14Ecm9lQkAU0uSBxPPIyylUbwzUTHkakli5PyLdLkzogCAIBo7crZMPUb7JHtbyfjI91PMoyfd1JdjTz7iC78eWs53M2bIuO5dG1J385rexR8yZdZMhhTct76Gby1UxqxjuXUsMsimEAQCkb+YKrUrUylOo4CWJRGYA5joSBAJzc6gyYVFdWVsz+SylTqx5jrAJuAIBqbX+orfd1PcM4XPuZ+D6Ei0+Ip/VHqUXY2GWrXp03uFdrG2h1Btb22mfoQU6ii9jNdc1JU6Mpx2okt7tiphmp5M2Vw1yxB1BHQBzGd723jRazdjIuTrydypZ+GKw2FoxQtsyx0/gL7oljPVZ6+Ep6evKGri/JRtjbNOIqcmrKpsTdr2NubT+9JUUKLqzzU8DQ3NwqEM9rEkcc+KwLimKzWIBUjVPUA9wCOj0idqjrWss3O/XmRaStr2LnmLH57/ACJ/dLeOrXqGnUUEBS2dRa1iBZubX2cJNs7udWWbJfcrso2FKhDPg8Nez9Fd30oquLfL/iCsQOZiNe3Q+2Qb6KjWeBZ5LnKVss75Yr7H3c3+YP3be8s6ZN9/9n1Rxyz8OvqXRl1l6ZgQBAEApH7QU/iUj0qw7GHzlVlBetE0mQ3/ABzXeun9FawdXJUR/MdG0+ywPwkGLwknuaLmrDPhKO9Nc0dMwe8uGqcKoU9D+Qfz0/OXULqlLY+eoyNXJ1zT2xx8NZKqQRcag9GoMkEFrB6zcwdJVXyVAvxsAL9k8SS2H1KUpbXiY8ZtOjS+sqIvoJ17OM+J1qcPaaR0pW9Wr7EWyjb5bbpYjk1pEkIWJJFgbgAWvr0yovrmFXBQ+RoMmWdShnOp88CnVxdreoSJBai4xwWJ1tFsAOgAdk0yMC3i8T1PTwQBAEAQBAEAoG8tbNiX+zZR7Br+d5nb2WdXl3ajX5NhmW0e/XzI6m5UgjQggg9BGokZNp4omyipJp7GWHBb2ONKqhh5y+SezgfyllSylJaprHwKavkaD10nh3PWv95lgwO2aNXRXAPmt5J/Pj7JY0rqlU2PXuKivY16PtR1b1rRnxWNp0xd3VfWdfYOJnSdWFP2ngcaVCpVeEItkLjN7KY0pqXPSfJHzMg1MpQXsLHyLOjkapLXUaXmyB2jturWGViAvHKosNOFydZXVrupVWEtm4t7awo0HnR272RsjE06Du9Ry4emOkZu8b/GaOzjm0Y8+Zj8oTz7mb78OWokZJIQgCAIAgCAIBqbX+orfd1PcM4XPuZ+D6Ei0+Ip/VHqc7pVCrBlNipBB6CDcTNptPFG0lFSTT2MvFDfSi6gVqTZhxsodb9IubiW8co05L146+Zn55IrRl/FLV90yL3l3q5dOSpqVQ2LFrZmtqBYcBf0yPdXvpY5kVgiXY5N9BL0k3i/lgV7CYlqbrUQ2ZTcH++a2kgwm4SUo7UWdSnGpFwlsZc8PvrSdbV6Rvz5QHU+mzWI/OWsMowksKkfyUU8j1YyxpS/DGI31oopFCkb81wEX12W5MSyjCK/jj+BDJFWUsasvyyl4rEtUdnc3Zjcn++aVU5ucnKW1l7TpxpxUI7ETG5v8wfu295ZNyb7/wCz6orMs/Dr6l0ZdZemYEAQBAKh+0Kn5NFuguO0KfhK3KK1RfiX+QpetOPh+f2UyVhoRAM+FxlSmb03dP8ASxA9oGhn1Gcoey8DnUo06iwnFPxJZ9u4iogDVnt0A5L+vLa/tnlS4qy1OT6dCPCyt6bxjBdeppGRySeGrAc/ZPVFnuB4wa56yDznQfqEkUl60V3o+K7zaUn3PodYmjMIIAgCAIAgCAIBW9p7r52Z6b2LEsQ2ouTfQjh+crK+Ts5uUHre8u7bK+ZFQqR1LViiu43ZdWl9NDbzhqvaOHtlZVtqtP2kXNG8o1vYlr3bGac4kkQATA2CAb+D2PWqfRpkDpbyR+fH2SRTtatTZHnqIla+oUvalr3LWTeE3SHGq/sT/cflJ1PJi/zlyKutlp7KUfu/0WamgAAHAAAeoS1SSWCKOUnJtv5nqenyIAgCAIAgCAam1/qK33dT3DOFz7mfg+hItPiKf1R6nOJmjaiAIAgCAIAgE7ub/MH7tveWT8m+/wDs+qKnLPw6+pdGXWXpmBAEAQDWx+Ap1ly1FDAajiLHhcETnUpRqLCSxO1G4qUZZ1N4Ffxm5VM/V1GT0MM4+BkOeT4v2Xh5lrSy3UXvIp+GohMZuliE+iFqD7B17rWkWdlVjs1llSyvbz2tx8SGxGHdDZ1ZT0MCP6yNKLj7SwLCFSE1jBp+B8WqbAD/AJnPNWJ9YfM38LsPEVeFNrdL+SP1SRC2qS2R/BEq39vS9qS+2smsHuQx1q1QPQgzHvG39JKhk+X+T5FdVy5Fe7jj46vL+yd2fu1h6RDBSzDUM5vYjnAFh+UmU7SlB4paysr5TuKqcW8E/kiYkkrxAEAQBAEAQBAEAQCMx2wqNTUrlPnJofaOBkWrZ0qm1YPuJ1DKNelqTxW56yBxW6dQH+GysPteSR/UGV9TJs0/UafkW1LLNJr+RNPu1m1hN0hxq1L/AGUFv1H5TrTyYv8AOXI4VstPZTj93+v7JvB7LpUvoIAek6ntMnU7elT9lFXWvK1X25Pw+RuTuRhAEAQBAEAQBAEAQDW2lTLUaiqLlkcAdJKkATlXi5UpRW1p9DtbSUK0JS2Jp+ZSPAGI6o95fnKHQ6/D0/Zqe0rXj8n+h4AxHVHvL840Ovw9P2O0rXj8n+h4AxHVHvL840Ovw9P2O0rXj8n+h4AxHVHvL840Ovw9P2O0rXj8n+h4AxHVHvL840Ovw9P2O0rXj8n+h4AxHVHvL840Ovw9P2O0rXj8n+h4AxHVHvL840Ovw9P2O0rXj8n+iX3Y2XVpVi1RCoyML3U6llNtD6DJljb1adXOnHBYPdvRX5Tu6Naio05YvFP57n3FpluUAgCAIAgCAIB5qUwwswBHQRcdhnjSepnsZOLxTwMGGwFKnqlNFJ51UA9onxGlCPspI61LirU9uTfizZnQ4iAIAgCAIAgCAIAgCAIAgCAIAgCAIAgCAIAgCAIAgCAIAgCAIAgCAIAgCAIAgCAIAgCAVDwzUWnjFy12K1MQFqKLrTAuFGa/k24wDLtflBg1xC16qsKVLRWsrEkXZha5PldPMIBsbZpVKOGslaqWepTGdmuwzELYEW0gGhiNq1WbC5XYW5EVbH6TPUKEN+G/bAJvB12OMxCFiVVKJVb6AkakD0wDDvDVqh6a0+Wy2qFjRCk3FsoJbQc8AkNj11eijKzOCPpPbMddc1tLjh7IBuQBAEAQBAEAQBAEAjd4sa1HDu6fSGUAnmLMFv7LwDDhdmVKb02GIdwfrFqnMHuOKeabwCI2jWqLUqmrUxNKzHknprmoBObOo4+m8A3tt1KhFBgarUSpNRsN9MkgZSOfLxMA97KqPUoVFpVyzBiqvVQh6Y08moDxYC+sAbv4lzWrUmd3VMmXlQFqXN8xsALpfhAJ6AIAgCAIAgCAIB5Li4Fxc3sL6m3GwgFc2btWouEWobVGNR1zVKgRVGci7MeYAcBrAM9LeEmg9bkx/CqBHCvdctxd0a2o1B4QDPU2w1sQy0wy0WCA5wodrDNctooW8Aw4LbFSuldUVOVpKMpR86MXU5bMQOcGAaGyMQVq0lariEdtHp4hbrUNv/G3BTeASabXqu7cnQz0kqckzZ7PcaMwS1so9fNAMqbTdsS9BaYK08hZy9rBlJ+jbU3+MA0KG2WTDh8rVC2IakAz66uQLNbsEAzVNrVSmJQoqVqKBtHzKVYEhg1uIsdLdEA39h1nfD0nqWzMiEkG97qCGOgsSNSOYmAb0AQBAEAjqeyEFOvTzNau1R2OlwanELpwHNe8A+4rZKvh/wB3LMFyqtxbNZbW5rc3RAMu0MCtVAjEgKyPpa90NwNeaAaS7u0wSQz61lr82hUkhRp9G5PbAPWK2JmqtVWtVps4UEUyoBCiw4gwDJidlFshWvVV0UrnBBLg+cpFifTaAbWAwa0aa00vlUW14nnJPpJgGxAEAQBAEAQBAEAQDDjMKtVGpuLqwsR/fPeAR2E2EFdHerUq8lfkw5Fk0tfTibc5gHzEbBuXy1qqJVJL01IyknjYkXW/ogGXFbHVuT5N3pNSXIjIR9G1spB0I0gHlNhJyVSmzOxqnM9QkBywtYi2gtYWEAy7O2ZybtUao9SowCl3toq8FAGkAkIAgCAIAgCAIAgGhtTZgrFGDtTemWyulrgMLMLHSx0gGs276clTpK7qaT8or6Fs9ySSCLHiYBnwux0RKqFmcVizNnIJuwsdQIBiOwU/d/3cM9r58+hcvmz5jzHWAesPsRRypZ3qGuqq5YgfRBAK5QMvH+kA8YfYVmQvWq1FpG6I9rKQLAkgXYgQD6dhDOWFWoqM/KtSUgKX5zfjYkai8A3MPgQlWpVBN6uQEG1hkBAt2wCJ2lsQiilKlmb/AKhajG4DKC5ZiDpwvpzwDdw2xlUVczvUasMru1gcoBAAAFha5gG1s3CclTWnmZwgygta+UaAadAsIBswBAEAQBAEAQBAEAQBAEAQBAEAQBAEAQBAEAQBAEAQBAEAQBAEAQBAEAQBAEAQBAEAQBAEAQBAEAQBAEAQBAEAQBAEAQBAEAQBAEAQBAEAQBAEAQBAEAQBAEAQBAEAQBAEAQBAEAQBAEAQBAEAQBAEAQD/2Q=="/>
          <p:cNvSpPr>
            <a:spLocks noChangeAspect="1" noChangeArrowheads="1"/>
          </p:cNvSpPr>
          <p:nvPr/>
        </p:nvSpPr>
        <p:spPr bwMode="auto">
          <a:xfrm>
            <a:off x="1095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data:image/jpeg;base64,/9j/4AAQSkZJRgABAQAAAQABAAD/2wCEAAkGBxQTEBUUEBQUFRQXFBQVFxgYFxQUFxQVFBcXFxUZGRcYHCggGBolHBUYITEiJSorLi4uFx8zODMsNygtLiwBCgoKDg0OGxAQGywkHyQsLCwsNCwsLCwsLC4sLCwsLCwsLCwsLCwsLCwsLCwsLCwsLCwsLCwsLCwsLCwsLCwsLP/AABEIALQAtAMBEQACEQEDEQH/xAAbAAEAAgMBAQAAAAAAAAAAAAAABQYBBAcDAv/EAEIQAAECAwQFCQUFCAIDAAAAAAEAAgMEEQUhMVEGEkGBkSIyYXFyobHB0QcTIzNSQlNiovAUFVSCkrLC4RbxY3Pi/8QAGwEBAAIDAQEAAAAAAAAAAAAAAAMEAgUGAQf/xAA3EQACAQIDBAgFAwQDAQAAAAAAAQIDEQQhMQUSQVETMmFxkaGx0RQigcHwM1LhBhVCUxZDYiP/2gAMAwEAAhEDEQA/AO4oAgCAIAgCAIAgCA0Jq14TMXVOTbygIaa0kefltDek3nhggNKHa8Zrq65PQaEcEBJyukmyI2nS2/uKAmJWfhxOY8HowPAoDaQBAEAQBAEAQBAEAQBAEAQBAYqgNSatOFD5zxXIXngEBDzWkn3bN7j5D1QEPNTsSJ8xxIywHAICOmp+HD57wDlt4LGU4x1LNDB16/6cb+niQ83pOB8plel13ABQPELgjd4f+n23etK3d7+xpy+lrgaRYYcM2nVI3G4r2Nd8TCtseD/TbXfn56k3J29AiXB4acnck99ylVSLNXV2fXp5uN1zWZJfrZ3LMpG9LWtFZg8kZO5Q770BLyukjT8xhHSOUOGKAl5acZE5jgfHggPcFAZQBAEAQBAEAQGCUBrzM8yHz3AdG3ggIia0kGENlel13digIiatOLE5zjTIXDuQEbMTDGCr3NaOk47ljKSWrJaVCpWe7Ti2+wh5vSVguhNLzmeS0eZ7lFKuuBusPsGrPOq0uxZv2RDzdtRX3F2qMm3d+KryqykbqhsrDUc9275vMjgozYm9YlmmYmIcIYOPKOTBe48Lt4WUI70rFbF4hUKMqj4LLv4fnI9tOLOEKac5gAY8uoNgLDQjhQqerGzujSbMxLq0nGTzX3K8ojZmzJ2hFhfLe4DLEcCslNogrYalW68b+pOyml7h82HrDNpoeBu7wpY1uZq6ux4v9OVu/wBydk7agROa8A5O5J71KppmsrYGvSzlHLmsyR2rMqG/K2zFZdrawydf34oCYldI2G6I0tOYvHqgJaXmmPFWODuooD2QBAEB8xHhoJNwAqepAQkzpG0fLaXHM8kepQERM2zFfcXao/Dye/FARsWIGiriAMz51XjstTKEJTdoJt9iuRM3pFCbcyrz0XN4nyUUq8VobfD7DxFTOfyrtzfgQ03b8V+BDBk3HiVXlWk9DdUNi4alnL5n26eGhFudU1NSczeeJUWptopRW6lZGEPQgCA6L7MbL1Yb5h2LzqM7DTed5u/lVvDxt8xy23sUpSVBaLN970NfSqR982Kz7Qe5ze0CbvLepZx3lY1OCr9DWUuGj7mc0BVM64ygCAxRAbklacWF8t7gMsW8DgslOS0K9XC0qvWjn4MnJPS44RodfxMP+J9VLGtzNXV2Ov8Arl4onpO14MTmPFcjceBxUsZxehrKuCrUutEkASDUVBzFx4hZlUkZW3IrcTrD8XqEBMyNvMiODS0tcTQbRxQEuEB5zMPWY5ubXDiKIDnkxG1WOcRWjSaZ0GC8k7K5JRpupUjBcXYq81pJEdcwBg/qKqSxEnodXQ2FQhnUe95L8+pERopeavJcek1p6KBtvU3FKlClHdgrLsy9D4QzCAIAgCA9pOUdFiMhM5z3Bo6K7eoXncvYq7sYVasaUHUlpHM7lJSzYUNsNlzWN1R1BbFKysfO6tSVSbnLV5lUnfmv7TvFemBzvSeR91HJA5L6vHXXlDia71UqxtK51WzcR0tFJ6xy9iJUZfCAIAgCAxTMIL2N6StaNC5jzTI8ocCslOS0K1bB0avWWfMtWj1uOmHOa5jQWtrrAnaaUpsVinUcjRY/ARw8VKMm7u2ZbLBbWYZ0VPAFSmsLmEBlAc8noPzG9seIXkldMzpS3Jxlya9Tm7cB1LWn0h6mUPAgCAIAgCAvPsxsvWe+YcLmfDZ2je87hQbyrGHhndnPbfxO7CNBcc39jooVs5Yp0981/ad4oCD0kkPewDTnNOu3cLxvHgFHUjeJe2fiOhrK+jyf2KACqh1ZlAEAQBAEAQFp0Gh3xndhv9xPkrFBas0e2pfpx736I6FouysYnJhPEgKc0RawgMoCj2uykw/tV4oePQ5hHZqvc3JzhwJWtlk2fR6U9+nGXNL0PheEgQBAEAQGWsJIDRVxIAGZNwHFErhyUVvSdks39Dt9iWcJeXZCH2W3nNxvceNVsYR3YpHz3FV3Xquo+PpwN8LIrlIiTLYjnPYatLnUOd5XiaeaM6lOVOW7LU+ar0wOe2/Ie5juaOaeU3qOzcaqnUjuyOswFfpqKb1WT+hHLAuhAEAQBAEBdNC4dIDjnEJ4AD1VqivlZze15XrJcl65l/0SZyoh6GDxr4BSmqLIgCAp+kjKTB6Q0+XkgZzG2WUmIg/FXiAfNa+qrTZ32zp7+Fpvs9MjTWBcCAIAgCAtns4sv3syYpHJggEZa7q6vAVPDNT0I3dzS7bxPR0VTWsvRfydSVw48gtNbU9xKPLTy3/DZ1uBqdwBKirS3Ys2WysN0+JSeizf28znWh09RzoJw5zegjnDw4FYUZcC7tnD3tW4rJ+5alYNAQulch7yDrDnQ6uHZ+0PA7lFVjdXNlsvEdHV3XpL8XsUZVTpwgCAIAgCAv2i8OkqzpDjxJVun1TlNpS3sTLssvIvuijPhvOb/ABSFEnEAQFX0rbSKw5tpwP/ANIDmWkzKTB6WtPdTyVGurTO02JPewi7GyKURtggCAIDBKHp2fRKyf2aUYwjlnlv7TvQXblfpx3YnB7RxPxGIc1pou5e+pMhSFA5X7R7T97NCGObBFOt7qF3cAFSryvKx2Gw8N0eH33rJ3+i0KbDjmHED285rqjdn14LFOzuT1acailF6M6RKxxEY17cHAOG/Yryd1c4upTdObg9UepC9ML2zOcWxJe5jOZ9nFvZN49NypTjuux2GEr9NSU3rx7zTWJZCAIAgMFAdKsuHqwIQyht8FdjojjcTLerSl2v88i9aOMpAb0lx4lZEBKIAgK/pYzkwzkXDiAfJAcx0tb8VhzZ4H/ap4jrI6z+n5f/ABmuT9V/BCFQG/MIeBAEBYNB7K/aJtusKsh0iO3HkDe7+1S0Y70jWbWxPQYd21lkvv5ep1/arxxBpWvPiBAiRT9lpIGbvsjeaLGUrK5PhqDr1Y01xf4/ocOe8uJc41c4lzjm4mpPFa9u+Z9CSSVoqyNOJiVmUHqWnQyf50F2zls6vtDdjvKsUZcDQbXw+aqruf2ZaFOaQr+mMjrQxFGMPHsHHgQDxUNWN1c22ycQ4VOjej0717lMoqx0YQBAEA1a3DEmm8oLpZs6mG0FNgp3K+cNe+bLxZDKQIY/CDxv80BuIAgIfShlYFcnDzHmgOZaYMuhnpe3iAR4KtiFozo/6elnUh2L7r7laVU6cIAgBQHWNALK9zKB550akQ56tOQOBJ/mV2jC0czitsYrpsRurSOXuWZTGqOf+1C1Ply7T/5H+DBTidwVbES4HS7Aw/WrvuX39vEoJKqnSGpEF5Uhr3qeslMOhRGvbi01pnmN4uXsXZ3IqtJVYOD4nSYEYPYHNNQ4AjqN/mrqd1c42cHCTi+BmIwOBDhcRQ9W1e6nkW4veWqOb2hJmFFdDOw3dLcQeFFRlGzsdlh6yrU1OJrLwmCAIDasqHrR4Y/G3uNfJZQ1RBipbtGb7H6fydJJV0406DBZRoGQA4CiA+0AQEfbzKy7+gV4FAcy0sZWCDk8HiKeagxHVN3sGW7iWucX5WZUiqZ14QBASejVl/tMyyGebXWf2G3u44b1nTjvSsU8fifh6EqnHRd7O1gUw6ty2BwIQEZOaPS0V5fFgtc84uNammG1YOnF5tFulj8TSjuQm0jw/wCJyf8ADs7/AFXnRQ5En91xn+xlWm7BlhEcBBZc4jbn1r3o48jD+4Yl/wCbPH9xS/3LO/1To48jz4/E/vZuy8BrGhrAGtGAGAWSVtCvUqSqScpO7Z6L0wKzppI1a2KMW8l3UcDuPioK0eJutkV7SdJ8c13oqSrm/CAICV0Xh1mmdGs7g0+qkpdYobSlbDS7bLz/AIOhyrNaIwZuaO8K2cqX5AZQBAeE6zWhvGbXDuQHMdIGa0s/qB4EKKsrwZstky3cXDtuvIpSoncBAF4Dpfs0sr3cF0dw5UU0b0Q2nzNTuCuUIWVzktu4rfqqitI697LmrBogh5dBD0UQFNnT8R/ad4oLnlRAYQBAfExBD2OY7muBB6j+u5eWurGVObpyUo8Dmk3LmG9zHYtNOum3eqUlZ2OzpVFUgpx0Z5LwkCAn9C2VjuP0wz3kDyU1HrGp2xK1GK5v7HQrFZWPD7VeAqrJzhdQgMoAgMFAc1taF8OK38LxwWE1eLLOCnuYinL/ANL1KACtefQdAgNqy5F0eMyEzF7tWuQ+0dwqV7FXdiGvXjQpyqy4Lx7Pqdxl4LWMaxgo1rQ0dQFAtilZWPns5ynJylq8z7Xpicl0k0mjPmohgxnthh2q0NcQCGVaTdmQe5UalRuWR2uB2dShQiqkE5au65kZ+/pr+Ijf1uWPSS5lv4LDf64+H8A29M/xEb+tyb8uY+Bw3+teBoxbZmNY/Gfjn/pZ78uZQeDoX6iPP97R/vX8U35czz4PD/sXgZ/e0f72J/Um/LmPhKC/wXgW/Re0DFg8o1ew6rsyDe0+W5WaUt5ZnP7Swyo1bx0ensS6kNeVXTOR5sZvYd/ifLgq9aPE3ux8RrSfevuirKA3gQFp0Hh/Od/62/3E+SsUVqaPbUupHvL/AKMsrMA5NcfJTmiLegCAIAUBQ7Wh/FijNzu//tHmrHsXZ37jmAFLsruC1j1PpV75mUPC/ezCy+fMOy92zp2vd4DirVCHE5rb2J6tBd7+y+/gdBVk5ohdLbS/Z5SI8GjyNRnafUA7hU7lHVluxL2zcN0+IjB6avuRxoDL9UVA7wIAUBqRMSpDXvU+UPAgJbRid93MAHmv5B668k8T3qSnKzKG0qHS0G+Mc/cvqtnKnjPSwiw3Mdg4EdWR3G9eSV1Yko1XSmprgc1jQi1zmuuc0lp6xcqTVnY7OM1OKktD4XhkXTQuHSXcfqiHuACtUV8pze15XrpckvUvmibOW85NA4k+ilNUWdAEAQBAU232UmHdOqe4IDl07D1Yrxk93iVrpas+h4We/QhLml6HnBgue5rGCr3ENaM3E0CxSuyWc4wi5S0Wp3GypFsCDDhMwY0N6yMTvNeK2MVupI+e4iu69R1JcczaWRCcz9ptpa8dkFp5MIazhm9/o0fmKqYiV3unWbBw+5RlVesnZdy936FNVc3wQAoDUiYlSGvep8oeBAEB0axp33sFr9tKHtNuKuwlvK5x+LodDWcPqjdWRWKfpnI6r2xRg7kntAXcRXgq1aOdzodkV7wdJ8M13cfOxXFCbgv+jDKSsPpDjxNVbpdU5TaMt7Ey8C86Js5Dzm4DgK/5KQok+gCAIDCAq2lLKRWnNngSgOX2/D1Zh9dpBHTUDDgqFZfOzutlT38JG3DJ+JixbSMvGbGDGvcAaBxIAJurdtoe9eRluu5PisOsRTdNtq+tvQsh9o0f7qF+f1UvxMuRqv8Aj9H98vI+T7RJj7uD+f1XnxEj3/j9DjKXkVSbmHRYj4jzVz3Fx6z+qKFu7ubqlTjTgoR0R4rwzCAFAakTEqQ171PlDwIAgJOx7afLhwa0ODqEgkihF11Mx4LOFRx0KWLwMMS027WJL/mD/umf1O9FJ075FP8As0P3vwRr2hpIYsMsdBaAcDrk0IwOC8lV3lZolobMVCanGby7P5INrSSA0Ek3AC8lQ65I2cmkrvQ6TZkLUgw2nEMaD0Gl6ux0ONxM9+tKS4tl30ZbSADm5x8vJZEJLIAgCAICH0hs50UNLKVaHVGBINMOCAqM3KB1WxW7iLx0jJeOKlqS0a1SjLepuzK1aOjTgSYJ1h9J5w6jtCrTw9uqdJg9uxl8ldWfPh/HmQLmkGhBBGw3Ks1bU6CMlJb0XddmhhD0IAgCAFAakTEqQ171PlDwIAgCAICasvRyJFvf8NuZHKI6G+qkjSbNbidp0qWUfmfZ7lts6y4cEfDbf9Rvcd6sxgkaCviqtbrvLloiXkbPiRTyBdmcOKyK5cLPlfdw2srWm3Cu3BAbKAIAgCAxRAa85IsiijxXI4Eb0BWrQsF7L2ctv5hu2oCAnpBkUUiCtLq4OG9YygpalrDYythnem/pwKzaFgRId7OW3oFHDrHoqk6Eo6HT4TbVGt8s/lfbp4+/iRAUJuQgCAFAakTEqQ171PlDwIAgJGzLFix72jVb9TsNwxKzjTciniMdSoZPN8l+ZFusuwYUG/nP+pwv3DYFZjTUTn8Tj6tfJuy5Im5WWfENGNJz2AdZWZSLFZ+j7G3xDrnL7I9UBNBoFwwQGUAQBAEAQBAEBgoDQtCyocW8ijsxjvzQFan7LiQryKt+oYb8kBAWjZEOLeRqu+oXHeNqjnSUjYYTadfDZJ3XJ/bkVi0bIiQb3cpv1DDeNiqTpOJ1WD2nQxWUXZ8n+fnI0FGbAFAakTEqQ171PlDw2rPs6JGdSG2uZwa3rKyjBy0IK+Ip0Feo/pxLZZWjMOHQxfiO6RRg6ht3qxGkkaDE7UqVcofKvMsMCC551WNJOQH6oFKawn5DR0YxjX8Iw3lAT0KGGijQAMhcgPtAEAQBAEAQBAEAQBAEBgoCHtCwWPvh8h35Tu2ICtzcm+GaPaRkcQR1oCBtCwGPvZyHdAq09Y9FDOgnmjcYTbNajaNT5l5+PuVmekIkI/EFBsOIO9VJQcdTqMNjKOJV6b+nFfQj4Mu6I8thtLnZDzy3rNRb0K1WpCn803ZFosvRQDlRyHH6BWm87VPGjzNFidrN5Ucu16/QssCDQBkMdTWjwAU6yyNPKTk7snZDR1xvimgyGJ6zsQxLDLSzYY1WNAHRtQHsgCAIAgCAIAgCAIAgCAIAgCAID4iQg4UcAQdhQEBaGju2Cf5T5H1QFfmIBFWxG9bSMQmuTPYycXvRdmeMtLNYKQ2Bt+A2nzXiSWhlUqzqO83fvJuQsB774nIb0847ti9MCySciyGKMFOnEnegNlAEAQBAEAQBAEAQBAEAQBAEAQBAEAQBAeE3KMiCj2g+I6igPCQsyHDvaL8zef8ASA3kAQBAEAQBAEAQBAEAQH//2Q=="/>
          <p:cNvSpPr>
            <a:spLocks noChangeAspect="1" noChangeArrowheads="1"/>
          </p:cNvSpPr>
          <p:nvPr/>
        </p:nvSpPr>
        <p:spPr bwMode="auto">
          <a:xfrm>
            <a:off x="2619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19E11B-0FAD-49FB-BD5A-6DFA15527CFB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097510"/>
              </p:ext>
            </p:extLst>
          </p:nvPr>
        </p:nvGraphicFramePr>
        <p:xfrm>
          <a:off x="1371600" y="1747125"/>
          <a:ext cx="6096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90"/>
                          </a:solidFill>
                        </a:rPr>
                        <a:t>One</a:t>
                      </a:r>
                      <a:endParaRPr lang="en-US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90"/>
                          </a:solidFill>
                        </a:rPr>
                        <a:t>Many</a:t>
                      </a:r>
                      <a:endParaRPr lang="en-US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Synchronous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Try[T]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Iterable</a:t>
                      </a:r>
                      <a:r>
                        <a:rPr lang="en-US" dirty="0" smtClean="0"/>
                        <a:t>[T]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Asynchronous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Future</a:t>
                      </a:r>
                      <a:r>
                        <a:rPr lang="en-US" baseline="0" dirty="0" smtClean="0"/>
                        <a:t>[T]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Observable[T]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AutoShape 2" descr="Image result for netty async event driven architecture"/>
          <p:cNvSpPr>
            <a:spLocks noChangeAspect="1" noChangeArrowheads="1"/>
          </p:cNvSpPr>
          <p:nvPr/>
        </p:nvSpPr>
        <p:spPr bwMode="auto">
          <a:xfrm>
            <a:off x="4143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netty async event driven architecture"/>
          <p:cNvSpPr>
            <a:spLocks noChangeAspect="1" noChangeArrowheads="1"/>
          </p:cNvSpPr>
          <p:nvPr/>
        </p:nvSpPr>
        <p:spPr bwMode="auto">
          <a:xfrm>
            <a:off x="566738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99" y="2921298"/>
            <a:ext cx="6077325" cy="340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4409" y="5967670"/>
            <a:ext cx="8246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366FF"/>
                </a:solidFill>
              </a:rPr>
              <a:t>Newer SOA patterns embrace asynchronous processing based on event handling and</a:t>
            </a:r>
            <a:br>
              <a:rPr lang="en-US" b="1" dirty="0" smtClean="0">
                <a:solidFill>
                  <a:srgbClr val="3366FF"/>
                </a:solidFill>
              </a:rPr>
            </a:br>
            <a:r>
              <a:rPr lang="en-US" b="1" dirty="0" smtClean="0">
                <a:solidFill>
                  <a:srgbClr val="3366FF"/>
                </a:solidFill>
              </a:rPr>
              <a:t>messaging.  They don’t use store-and-forward queues.</a:t>
            </a:r>
            <a:endParaRPr lang="en-US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28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44" name="Title 1"/>
          <p:cNvSpPr>
            <a:spLocks noGrp="1"/>
          </p:cNvSpPr>
          <p:nvPr>
            <p:ph type="title"/>
          </p:nvPr>
        </p:nvSpPr>
        <p:spPr>
          <a:xfrm>
            <a:off x="109538" y="152400"/>
            <a:ext cx="9034462" cy="1143000"/>
          </a:xfrm>
        </p:spPr>
        <p:txBody>
          <a:bodyPr/>
          <a:lstStyle/>
          <a:p>
            <a:r>
              <a:rPr lang="en-US" altLang="en-US" b="1" dirty="0" smtClean="0"/>
              <a:t>Asynchronous platforms will be critical for keeping up with the Moore’s law curve, we wanted a platform that moves us away from request/response (a.k.a. Servlet Container)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524307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2" descr="data:image/jpeg;base64,/9j/4AAQSkZJRgABAQAAAQABAAD/2wCEAAkGBxQTEhUTExQVFhUUGBQVGBUVFBoWFhUWFhUbFhgVFRQYKCggGBolGxgUIjEhJSorLi8uGB8zODMsNygtLiwBCgoKDg0OGxAQGywkHyQxLCwsLC03LS0vLC8sLDQwLCwsLTQsNzQsLCwsLCwsLCwsLCwsLCwsLCwsLCwsLCwsLP/AABEIAI4BYwMBEQACEQEDEQH/xAAbAAEAAgMBAQAAAAAAAAAAAAAABQYDBAcCAf/EAEUQAAIBAgMDBgoHBgUFAAAAAAECAAMRBBIhBQYxE0FRU5GSFRYiUmFxgbLB0TIzYnOToaIHFCM0sfBCY3LS4SQ1Q4PC/8QAGgEBAAMBAQEAAAAAAAAAAAAAAAQFBgMBAv/EADkRAAIBAgEJBAoCAgIDAAAAAAABAgMEEQUSFCExUVKRsRVhcaETIjIzNEFygcHRI+FC8ILxNWKi/9oADAMBAAIRAxEAPwDrM9PBAEAQBAEAQBAEAQBAEAQBAEAQBAEAQBAEAQBAEAQBAEAQBAEAQBAEAQBAEAQBAEAQBAEAQBAEAQBAEAQBAEAQBAEAQBAEAQBAEAQBAEAQBAEAQBAEAQBAEAQBAEAQBAEAQBAEAQBAEAQBAEAQBAEAQBAEAQBAEAQBAEAQBAEAQBAEAQBAEAQBAEAQBAEAQBAEAQBAEAQBAEAQBAEAQBAEAQBAEAQBAEAQDQ2+7DDVSpIIQkEGxFtdDONw2qUmtxKslGVxBSWKbOceFq/XVfxGlL6apxM12iUOCPJDwtX66r+I0emqcTGiUOCPJDwtX66r+I0emqcTGiUOCPJDwtX66r+I0emqcTGiUOCPJHobTxHW1e+089PU4nzGiW/BHkh4SxHW1u+0aRPifM80S34I8kPCWI62t32jSJ8T5jRLfgjyQO08R1tXvtGkVOJ8xolvwR5IntysZVqV2D1HYBCbMxIvmA4H2ybZTnKo8W3qKvK9GlTorMik2/ku5l2loZwQBAEAQBAEAQBAEAQBAEAQBAEAQBAEAQBAEAQDW2m5WjVYGxFOoQeghSQZxrycaUmtqT6He2ipVoRextdSi+Gq/Wv2yh0uvxM1egW3Ah4ar9a/bGl1+JjQLbgQ8NV+tftjS6/ExoFtwIeGq/Wv2xpdfiY0C24EeX23iLH+K/A9E9V3Wx9pjQLbgRad29vriFytYVVGo5mHnL8RLi2uVVWD9rqUGUMnyt3nR1xfl3MnJLKwQBAEAQDV2rTzUaq9NOoO1TOdVZ1OS7md7aWbWhLc11OTiZ43J6VCeAJ9QvPcGzxtLafeSbzT2GM17jzOjvHJN5p7DGa9wzo7zcoUmyjyT2GcpReOw+XKO8yck3mnsM+c17jzOjvHJN5p7DGa9wzo7zDW+iYjtPtE/wDs+Ty6rdCoO0k/CW+T160n4FJlyXqQXey7S0M4IAgCAIAgCAIBXN5ds1KVRUpkDybm4B4nTj6pWXt1OlNRhuLrJtjSrU3OovngiI8ZcR5y9xZD7Qr71yLLsq23Pmx4y4jzl7ix2hX3rkOyrbc+bHjLiPOXuLHaFfeuQ7Kttz5seMuI85e4sdoV965Dsq23Pmx4y4jzl7ix2hX3rkOyrbc+bHjLiPOXuLHaFfeuQ7Kttz5seMuI85e4sdoV965Dsq23Pmyybt4ypVpl6hB8ogWAGgA6PTeWdlVnVg5T3lJlKhSo1VCmvlrJaTCuEAQBAEAQDU2v9RW+7qe4Zwufcz8H0JFp8RT+qPU5xM0bUQBAEA81eB9Rnq2hGpRqlWDKSGU3BHEGd02nij2UVJOMlimdD3b2+MQuVrCqBqOZh5y/ES5trlVVg9vUymUMnu3edHXF+XcycksrBAEAQDy63BHSCO2eNYo9TweJx+1tJmzf44l3/ZzU8msvpRu0EfCWeT3qkvAz2XI+tB+JcryxKEQDdofREAyQDHiHyozdAJ7BeeSeCbPqCxkkcUrnyeyZeG03a2lq/Z8nkVW6WUdgv8Zc5PXqyZnsuS9eC7mW2WJRCAIAgCAIAgCAUvb+BrVK7stNyugBA0IA5vbeUd3Rq1Kzai8DT5PuKFK3jGU0ntZH+B6/VP3ZG0Wtwsmabb8a5jwPX6p+7Gi1uFjTbfjXMeB6/VP3Y0Wtwsabb8a5jwPX6p+7Gi1uFjTbfjXMeB6/VP3Y0Wtwsabb8a5mDE4KpTsXRlvwuLXnxOlOHtLA6069KrqhJPwME5nU6Du9RyYemOkZu8S3xE0dnDNoxX35mPyhUz7mb+3LUSMkkIQBAEAQBANTa/1Fb7up7hnC59zPwfQkWnxFP6o9TnEzRtRAEAQDzU4H1GeraDSynonbE+z3SdlYMpIZTcEcQYUsHimfMoxknGWtM6Hu3t0YhcraVVFyOZhwzD8rj0y5tblVVmvaZPKFg7d50fZfl3E3JhWiAIAEA5Jj0y1ai9DuOxjM7UWE2u9m7oSzqUX3LoWb9nT/AMWqvSinsa3/ANSbk9+tJdxU5cj/ABwfe+n9E9vqzDCsysylWQ3UkGxNuI9clXrapNruK3JSi7lKSxxT2nPfCFXran4jfOVHpJ8T5s1HoKXAuSNyhtCrlH8Wp+I3znKVWePtPmz5dClwrkjJ4Qq9bU/Eb5z59LU4nzZ56Clwrkj42OqnQ1ahB0saja/nHpZ8T5sKjTX+K5I0cVw9sQ2nZF03DS2HY+dUb8gBLuwWFNvvMzlqWNdLcl+SyScU4gAQDm1HeLEmsq8scpqBbZV4Z7W4dEA6SYAgCAfCbazw9Sx1Gn4XodbT7wnHSqPGuZJ0K44HyHheh1tPvCNKo8a5jQrjgfIeF6HW0+8I0qjxrmNCuOB8h4XodbT7wjSqPGuY0K44HyHheh1tPvCNKo8a5jQrjgfIeF6HW0+8I0qjxrmNCuOB8isb245ajoEYMFUm4Nxcnh2AdsqsoVo1JRUXikXmSbedKEnNYNv593/ZBolyAOJIHabSAli8C2lLNTb+R06mmUBRzADsFpqorBYGFlLOk5P5nqenyIBTt9dr1qNVFpVCoKXIAU3OYi+oMAmd08W9XDK9RszEuCSAODEDhAJiAIBqbX+orfd1PcM4XPuZ+D6Ei0+Ip/VHqc4maNqIAgCAIAgCATu5v8wfu295ZPyb7/7Pqipyz8OvqXRl1l6ZgQBAEA5bvClsTWH2ye3X4yguFhVl4m1sZY20H3EpuC9sUR51Nx2FT8J2sX/Lh3ETLMcbfHc1+S/YvCpVQpUXMptcG+tjccPTLaUFNYS2GZp1Z05Z8HgyO8WcJ1K95/nOOi0eEl9pXXG/L9G7Q3YwmUfwR3m+c80OhwjtK64+n6MnivhepHeb5zzQ6HCO0rnj6fojN5NhYalhqjpSAYAWN20JYDnPpnC6tqMKTko6yVY3txVrxhKWr7bjnOLPD2yogaVF+3MS2ET0lz+sj4S+slhRX36mTytLG6l9uhNyWVpobZ2ouHp8o4ZhmC2W17m/TbogEIN+6PV1exP90Ao9OsBVD62Dh7c9g17euAXjx6o9XV7E/wB0Andj7SXEUxUUMASRZrX09V4BuwDR25WyYeofskD1t5Pxke6nm0ZPuJdjDPuILv6aznczZshAEAQBAEAQCQ2BRz4imOhs3dGb4SRaRzq0V/uoh388y2m+7DnqOhTSGOEAqzb80QbcnV09C/OAVjejbCYmororKFXL5Vr3uTzE9MAlN3d6aWHoLSZKhILG65basTzkQCf2PvPTxFTk0SoDYtdsttPUT0wCdgGptf6it93U9wzhc+5n4PoSLT4in9UepziZo2ogFuqbtURgv3i75+SD2zDLci/C3CWTs6at/Sa8cMSljlCq7r0OrDHArGBwrVai00+k5sP6kn0AXPslfTg5yUVtZbVasaUHOWxF2G6+DoKP3ipcnnapyYJ+yAQf6y20K3px/lfngUPaN3Wk/Qx5LHmeMRulh6yZsNUseaz8ohPQTqR2+yeSsaNSONJ+eKPYZUr0p5tePlgykVqRRirCzKSpHQQbGVMk4tp/Iv4yUoqS2Mmtzf5g/dt7yydk33/2fVFXln4dfUujLrL0zAgCAIBzbfBLYup6ch/SB8JR3iwrM2GSpY2sfv1NLZGKqU6qtRF6nlADKWvcEHyRx0vOVKc4SThtJN1Sp1KTjVeEeRYW3g2gASaNgNSTQewHTxkvSbrh8mVSsMnt4Kf/ANI1PHTFf5XcPznPTq3dy/s79jW3/tz/AKN2hvpiso+r7h+c5vKFdP5cv7POyLbv5/0WPdDblbEvUFTJZFUjKttST6T0SZZXNStJqeGorcpWdK3jFwxxe8z79vbCMPOamP1ZvhPvKL/gfiupzySsblPcn0OW4viJTQNWjpO7SWwtH/QD26/GaG2WFKPgYzKDxuZ+PQkp3IZHbd2UMTT5MsV8oNcC/AHS3tgEANwk65u4PnAKZTo3qBL8XCX9bWvALn4hp1zdwfOAWHYmzBh6QpBiwBY3Itx9EA34BqbTwIrJkJIBIOnHTm1nGvRVaGY3gSLW4dCpnpYsiPFGn1j/AKflIfZlPifkWXbVXhXmPFGn1j/p+UdmU+J+Q7aq8K8x4o0+sf8AT8o7Mp8T8h21V4V5jxRp9Y/6flHZlPifkO2qvCvMeKNPrH/T8o7Mp8T8h21V4V5nxt06YBPKPpr/AIflPHk2mljnPyCyzVbwzV5lQMpjRlg3Mo3qs3mpb2sR8AZY5NhjUcty6lPlmeFGMd76Fyl2ZoQCoNuIhJPLNr9gfOAVzeXY4wtRUDl8y5rkWtqRb8oBI7B3UXEUVqmqyklhYKD9E243gFg2HusuHq8oKhbyStioHG3Pf0QCwwDU2v8AUVvu6nuGcLn3M/B9CRafEU/qj1OcTNG1EA6PX/7X/wChfdEvZfB/8fwZeH/kP+X5Kfupi1p4qmzmynMtzwGZSAe23bKuzmoVk2XeUKUqlvJR27eRbt592mxLiolQBgoXKwOU6k3BHDj0GWd3ZutLOiylsMoK3i4Sjqxx1EFhtn47BZmpoGDAZsvljTgcuh6eaQ4Urm3xcVt+5YVK9leYKbww2Y6v6K9jsU1Wo1R7ZmNzYWF7W4eyQqk3OTk9rLOlTjSgoR2Iltzf5g/dt7yyZk33/wBn1RW5Z+HX1Loy6y9MwIAgCAc/36S2JB6aansLD4CU18v5fsarI0sbfDc3+CO3cqZcVQP+Yo73k/Gcbd4VY+JMvo51tNdz8tZ1SumZWXpBHaLS9axWBjIPNknuOR4rZtal9ZTdfSVOXvDQ9sz8qU4e0mjcU7ijV93JPry2mXBoWACgsehQSePQJHazpYLWfU2o65PDxOgbh7OqUhVaojJnyZcwsSBmvpxHEcZb5PpTgpOSwxwM5le4p1HFQeOGOOH2Pv7RKlqFMdNT+it/xGU3hTS7/wAHmRY41pPu/KOa4o6+yVUNhponU9l08tGkvRTpjsUTSUlhCK7kYa5lnVpy3t9TanQ4iABAOWUNl1+XU8hWtyoN+Se1s973twgHUzAEAQCC29t1qDqiqrXXMb30uSBw9Rlfd3jozUUsdWJbWGTo3EHOTa14Ecm9lQkAU0uSBxPPIyylUbwzUTHkakli5PyLdLkzogCAIBo7crZMPUb7JHtbyfjI91PMoyfd1JdjTz7iC78eWs53M2bIuO5dG1J385rexR8yZdZMhhTct76Gby1UxqxjuXUsMsimEAQCkb+YKrUrUylOo4CWJRGYA5joSBAJzc6gyYVFdWVsz+SylTqx5jrAJuAIBqbX+orfd1PcM4XPuZ+D6Ei0+Ip/VHqUXY2GWrXp03uFdrG2h1Btb22mfoQU6ii9jNdc1JU6Mpx2okt7tiphmp5M2Vw1yxB1BHQBzGd723jRazdjIuTrydypZ+GKw2FoxQtsyx0/gL7oljPVZ6+Ep6evKGri/JRtjbNOIqcmrKpsTdr2NubT+9JUUKLqzzU8DQ3NwqEM9rEkcc+KwLimKzWIBUjVPUA9wCOj0idqjrWss3O/XmRaStr2LnmLH57/ACJ/dLeOrXqGnUUEBS2dRa1iBZubX2cJNs7udWWbJfcrso2FKhDPg8Nez9Fd30oquLfL/iCsQOZiNe3Q+2Qb6KjWeBZ5LnKVss75Yr7H3c3+YP3be8s6ZN9/9n1Rxyz8OvqXRl1l6ZgQBAEApH7QU/iUj0qw7GHzlVlBetE0mQ3/ABzXeun9FawdXJUR/MdG0+ywPwkGLwknuaLmrDPhKO9Nc0dMwe8uGqcKoU9D+Qfz0/OXULqlLY+eoyNXJ1zT2xx8NZKqQRcag9GoMkEFrB6zcwdJVXyVAvxsAL9k8SS2H1KUpbXiY8ZtOjS+sqIvoJ17OM+J1qcPaaR0pW9Wr7EWyjb5bbpYjk1pEkIWJJFgbgAWvr0yovrmFXBQ+RoMmWdShnOp88CnVxdreoSJBai4xwWJ1tFsAOgAdk0yMC3i8T1PTwQBAEAQBAEAoG8tbNiX+zZR7Br+d5nb2WdXl3ajX5NhmW0e/XzI6m5UgjQggg9BGokZNp4omyipJp7GWHBb2ONKqhh5y+SezgfyllSylJaprHwKavkaD10nh3PWv95lgwO2aNXRXAPmt5J/Pj7JY0rqlU2PXuKivY16PtR1b1rRnxWNp0xd3VfWdfYOJnSdWFP2ngcaVCpVeEItkLjN7KY0pqXPSfJHzMg1MpQXsLHyLOjkapLXUaXmyB2jturWGViAvHKosNOFydZXVrupVWEtm4t7awo0HnR272RsjE06Du9Ry4emOkZu8b/GaOzjm0Y8+Zj8oTz7mb78OWokZJIQgCAIAgCAIBqbX+orfd1PcM4XPuZ+D6Ei0+Ip/VHqc7pVCrBlNipBB6CDcTNptPFG0lFSTT2MvFDfSi6gVqTZhxsodb9IubiW8co05L146+Zn55IrRl/FLV90yL3l3q5dOSpqVQ2LFrZmtqBYcBf0yPdXvpY5kVgiXY5N9BL0k3i/lgV7CYlqbrUQ2ZTcH++a2kgwm4SUo7UWdSnGpFwlsZc8PvrSdbV6Rvz5QHU+mzWI/OWsMowksKkfyUU8j1YyxpS/DGI31oopFCkb81wEX12W5MSyjCK/jj+BDJFWUsasvyyl4rEtUdnc3Zjcn++aVU5ucnKW1l7TpxpxUI7ETG5v8wfu295ZNyb7/wCz6orMs/Dr6l0ZdZemYEAQBAKh+0Kn5NFuguO0KfhK3KK1RfiX+QpetOPh+f2UyVhoRAM+FxlSmb03dP8ASxA9oGhn1Gcoey8DnUo06iwnFPxJZ9u4iogDVnt0A5L+vLa/tnlS4qy1OT6dCPCyt6bxjBdeppGRySeGrAc/ZPVFnuB4wa56yDznQfqEkUl60V3o+K7zaUn3PodYmjMIIAgCAIAgCAIBW9p7r52Z6b2LEsQ2ouTfQjh+crK+Ts5uUHre8u7bK+ZFQqR1LViiu43ZdWl9NDbzhqvaOHtlZVtqtP2kXNG8o1vYlr3bGac4kkQATA2CAb+D2PWqfRpkDpbyR+fH2SRTtatTZHnqIla+oUvalr3LWTeE3SHGq/sT/cflJ1PJi/zlyKutlp7KUfu/0WamgAAHAAAeoS1SSWCKOUnJtv5nqenyIAgCAIAgCAam1/qK33dT3DOFz7mfg+hItPiKf1R6nOJmjaiAIAgCAIAgE7ub/MH7tveWT8m+/wDs+qKnLPw6+pdGXWXpmBAEAQDWx+Ap1ly1FDAajiLHhcETnUpRqLCSxO1G4qUZZ1N4Ffxm5VM/V1GT0MM4+BkOeT4v2Xh5lrSy3UXvIp+GohMZuliE+iFqD7B17rWkWdlVjs1llSyvbz2tx8SGxGHdDZ1ZT0MCP6yNKLj7SwLCFSE1jBp+B8WqbAD/AJnPNWJ9YfM38LsPEVeFNrdL+SP1SRC2qS2R/BEq39vS9qS+2smsHuQx1q1QPQgzHvG39JKhk+X+T5FdVy5Fe7jj46vL+yd2fu1h6RDBSzDUM5vYjnAFh+UmU7SlB4paysr5TuKqcW8E/kiYkkrxAEAQBAEAQBAEAQCMx2wqNTUrlPnJofaOBkWrZ0qm1YPuJ1DKNelqTxW56yBxW6dQH+GysPteSR/UGV9TJs0/UafkW1LLNJr+RNPu1m1hN0hxq1L/AGUFv1H5TrTyYv8AOXI4VstPZTj93+v7JvB7LpUvoIAek6ntMnU7elT9lFXWvK1X25Pw+RuTuRhAEAQBAEAQBAEAQDW2lTLUaiqLlkcAdJKkATlXi5UpRW1p9DtbSUK0JS2Jp+ZSPAGI6o95fnKHQ6/D0/Zqe0rXj8n+h4AxHVHvL840Ovw9P2O0rXj8n+h4AxHVHvL840Ovw9P2O0rXj8n+h4AxHVHvL840Ovw9P2O0rXj8n+h4AxHVHvL840Ovw9P2O0rXj8n+h4AxHVHvL840Ovw9P2O0rXj8n+h4AxHVHvL840Ovw9P2O0rXj8n+iX3Y2XVpVi1RCoyML3U6llNtD6DJljb1adXOnHBYPdvRX5Tu6Naio05YvFP57n3FpluUAgCAIAgCAIB5qUwwswBHQRcdhnjSepnsZOLxTwMGGwFKnqlNFJ51UA9onxGlCPspI61LirU9uTfizZnQ4iAIAgCAIAgCAIAgCAIAgCAIAgCAIAgCAIAgCAIAgCAIAgCAIAgCAIAgCAIAgCAIAgCAVDwzUWnjFy12K1MQFqKLrTAuFGa/k24wDLtflBg1xC16qsKVLRWsrEkXZha5PldPMIBsbZpVKOGslaqWepTGdmuwzELYEW0gGhiNq1WbC5XYW5EVbH6TPUKEN+G/bAJvB12OMxCFiVVKJVb6AkakD0wDDvDVqh6a0+Wy2qFjRCk3FsoJbQc8AkNj11eijKzOCPpPbMddc1tLjh7IBuQBAEAQBAEAQBAEAjd4sa1HDu6fSGUAnmLMFv7LwDDhdmVKb02GIdwfrFqnMHuOKeabwCI2jWqLUqmrUxNKzHknprmoBObOo4+m8A3tt1KhFBgarUSpNRsN9MkgZSOfLxMA97KqPUoVFpVyzBiqvVQh6Y08moDxYC+sAbv4lzWrUmd3VMmXlQFqXN8xsALpfhAJ6AIAgCAIAgCAIB5Li4Fxc3sL6m3GwgFc2btWouEWobVGNR1zVKgRVGci7MeYAcBrAM9LeEmg9bkx/CqBHCvdctxd0a2o1B4QDPU2w1sQy0wy0WCA5wodrDNctooW8Aw4LbFSuldUVOVpKMpR86MXU5bMQOcGAaGyMQVq0lariEdtHp4hbrUNv/G3BTeASabXqu7cnQz0kqckzZ7PcaMwS1so9fNAMqbTdsS9BaYK08hZy9rBlJ+jbU3+MA0KG2WTDh8rVC2IakAz66uQLNbsEAzVNrVSmJQoqVqKBtHzKVYEhg1uIsdLdEA39h1nfD0nqWzMiEkG97qCGOgsSNSOYmAb0AQBAEAjqeyEFOvTzNau1R2OlwanELpwHNe8A+4rZKvh/wB3LMFyqtxbNZbW5rc3RAMu0MCtVAjEgKyPpa90NwNeaAaS7u0wSQz61lr82hUkhRp9G5PbAPWK2JmqtVWtVps4UEUyoBCiw4gwDJidlFshWvVV0UrnBBLg+cpFifTaAbWAwa0aa00vlUW14nnJPpJgGxAEAQBAEAQBAEAQDDjMKtVGpuLqwsR/fPeAR2E2EFdHerUq8lfkw5Fk0tfTibc5gHzEbBuXy1qqJVJL01IyknjYkXW/ogGXFbHVuT5N3pNSXIjIR9G1spB0I0gHlNhJyVSmzOxqnM9QkBywtYi2gtYWEAy7O2ZybtUao9SowCl3toq8FAGkAkIAgCAIAgCAIAgGhtTZgrFGDtTemWyulrgMLMLHSx0gGs276clTpK7qaT8or6Fs9ySSCLHiYBnwux0RKqFmcVizNnIJuwsdQIBiOwU/d/3cM9r58+hcvmz5jzHWAesPsRRypZ3qGuqq5YgfRBAK5QMvH+kA8YfYVmQvWq1FpG6I9rKQLAkgXYgQD6dhDOWFWoqM/KtSUgKX5zfjYkai8A3MPgQlWpVBN6uQEG1hkBAt2wCJ2lsQiilKlmb/AKhajG4DKC5ZiDpwvpzwDdw2xlUVczvUasMru1gcoBAAAFha5gG1s3CclTWnmZwgygta+UaAadAsIBswBAEAQBAEAQBAEAQBAEAQBAEAQBAEAQBAEAQBAEAQBAEAQBAEAQBAEAQBAEAQBAEAQBAEAQBAEAQBAEAQBAEAQBAEAQBAEAQBAEAQBAEAQBAEAQBAEAQBAEAQBAEAQBAEAQBAEAQBAEAQBAEAQBAEAQD/2Q=="/>
          <p:cNvSpPr>
            <a:spLocks noChangeAspect="1" noChangeArrowheads="1"/>
          </p:cNvSpPr>
          <p:nvPr/>
        </p:nvSpPr>
        <p:spPr bwMode="auto">
          <a:xfrm>
            <a:off x="1095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data:image/jpeg;base64,/9j/4AAQSkZJRgABAQAAAQABAAD/2wCEAAkGBxQTEBUUEBQUFRQXFBQVFxgYFxQUFxQVFBcXFxUZGRcYHCggGBolHBUYITEiJSorLi4uFx8zODMsNygtLiwBCgoKDg0OGxAQGywkHyQsLCwsNCwsLCwsLC4sLCwsLCwsLCwsLCwsLCwsLCwsLCwsLCwsLCwsLCwsLCwsLCwsLP/AABEIALQAtAMBEQACEQEDEQH/xAAbAAEAAgMBAQAAAAAAAAAAAAAABQYBBAcDAv/EAEIQAAECAwQFCQUFCAIDAAAAAAEAAgMEEQUhMVEGEkGBkSIyYXFyobHB0QcTIzNSQlNiovAUFVSCkrLC4RbxY3Pi/8QAGwEBAAIDAQEAAAAAAAAAAAAAAAMEAgUGAQf/xAA3EQACAQIDBAgFAwQDAQAAAAAAAQIDEQQhMQUSQVETMmFxkaGx0RQigcHwM1LhBhVCUxZDYiP/2gAMAwEAAhEDEQA/AO4oAgCAIAgCAIAgCA0Jq14TMXVOTbygIaa0kefltDek3nhggNKHa8Zrq65PQaEcEBJyukmyI2nS2/uKAmJWfhxOY8HowPAoDaQBAEAQBAEAQBAEAQBAEAQBAYqgNSatOFD5zxXIXngEBDzWkn3bN7j5D1QEPNTsSJ8xxIywHAICOmp+HD57wDlt4LGU4x1LNDB16/6cb+niQ83pOB8plel13ABQPELgjd4f+n23etK3d7+xpy+lrgaRYYcM2nVI3G4r2Nd8TCtseD/TbXfn56k3J29AiXB4acnck99ylVSLNXV2fXp5uN1zWZJfrZ3LMpG9LWtFZg8kZO5Q770BLyukjT8xhHSOUOGKAl5acZE5jgfHggPcFAZQBAEAQBAEAQGCUBrzM8yHz3AdG3ggIia0kGENlel13digIiatOLE5zjTIXDuQEbMTDGCr3NaOk47ljKSWrJaVCpWe7Ti2+wh5vSVguhNLzmeS0eZ7lFKuuBusPsGrPOq0uxZv2RDzdtRX3F2qMm3d+KryqykbqhsrDUc9275vMjgozYm9YlmmYmIcIYOPKOTBe48Lt4WUI70rFbF4hUKMqj4LLv4fnI9tOLOEKac5gAY8uoNgLDQjhQqerGzujSbMxLq0nGTzX3K8ojZmzJ2hFhfLe4DLEcCslNogrYalW68b+pOyml7h82HrDNpoeBu7wpY1uZq6ux4v9OVu/wBydk7agROa8A5O5J71KppmsrYGvSzlHLmsyR2rMqG/K2zFZdrawydf34oCYldI2G6I0tOYvHqgJaXmmPFWODuooD2QBAEB8xHhoJNwAqepAQkzpG0fLaXHM8kepQERM2zFfcXao/Dye/FARsWIGiriAMz51XjstTKEJTdoJt9iuRM3pFCbcyrz0XN4nyUUq8VobfD7DxFTOfyrtzfgQ03b8V+BDBk3HiVXlWk9DdUNi4alnL5n26eGhFudU1NSczeeJUWptopRW6lZGEPQgCA6L7MbL1Yb5h2LzqM7DTed5u/lVvDxt8xy23sUpSVBaLN970NfSqR982Kz7Qe5ze0CbvLepZx3lY1OCr9DWUuGj7mc0BVM64ygCAxRAbklacWF8t7gMsW8DgslOS0K9XC0qvWjn4MnJPS44RodfxMP+J9VLGtzNXV2Ov8Arl4onpO14MTmPFcjceBxUsZxehrKuCrUutEkASDUVBzFx4hZlUkZW3IrcTrD8XqEBMyNvMiODS0tcTQbRxQEuEB5zMPWY5ubXDiKIDnkxG1WOcRWjSaZ0GC8k7K5JRpupUjBcXYq81pJEdcwBg/qKqSxEnodXQ2FQhnUe95L8+pERopeavJcek1p6KBtvU3FKlClHdgrLsy9D4QzCAIAgCA9pOUdFiMhM5z3Bo6K7eoXncvYq7sYVasaUHUlpHM7lJSzYUNsNlzWN1R1BbFKysfO6tSVSbnLV5lUnfmv7TvFemBzvSeR91HJA5L6vHXXlDia71UqxtK51WzcR0tFJ6xy9iJUZfCAIAgCAxTMIL2N6StaNC5jzTI8ocCslOS0K1bB0avWWfMtWj1uOmHOa5jQWtrrAnaaUpsVinUcjRY/ARw8VKMm7u2ZbLBbWYZ0VPAFSmsLmEBlAc8noPzG9seIXkldMzpS3Jxlya9Tm7cB1LWn0h6mUPAgCAIAgCAvPsxsvWe+YcLmfDZ2je87hQbyrGHhndnPbfxO7CNBcc39jooVs5Yp0981/ad4oCD0kkPewDTnNOu3cLxvHgFHUjeJe2fiOhrK+jyf2KACqh1ZlAEAQBAEAQFp0Gh3xndhv9xPkrFBas0e2pfpx736I6FouysYnJhPEgKc0RawgMoCj2uykw/tV4oePQ5hHZqvc3JzhwJWtlk2fR6U9+nGXNL0PheEgQBAEAQGWsJIDRVxIAGZNwHFErhyUVvSdks39Dt9iWcJeXZCH2W3nNxvceNVsYR3YpHz3FV3Xquo+PpwN8LIrlIiTLYjnPYatLnUOd5XiaeaM6lOVOW7LU+ar0wOe2/Ie5juaOaeU3qOzcaqnUjuyOswFfpqKb1WT+hHLAuhAEAQBAEBdNC4dIDjnEJ4AD1VqivlZze15XrJcl65l/0SZyoh6GDxr4BSmqLIgCAp+kjKTB6Q0+XkgZzG2WUmIg/FXiAfNa+qrTZ32zp7+Fpvs9MjTWBcCAIAgCAtns4sv3syYpHJggEZa7q6vAVPDNT0I3dzS7bxPR0VTWsvRfydSVw48gtNbU9xKPLTy3/DZ1uBqdwBKirS3Ys2WysN0+JSeizf28znWh09RzoJw5zegjnDw4FYUZcC7tnD3tW4rJ+5alYNAQulch7yDrDnQ6uHZ+0PA7lFVjdXNlsvEdHV3XpL8XsUZVTpwgCAIAgCAv2i8OkqzpDjxJVun1TlNpS3sTLssvIvuijPhvOb/ABSFEnEAQFX0rbSKw5tpwP/ANIDmWkzKTB6WtPdTyVGurTO02JPewi7GyKURtggCAIDBKHp2fRKyf2aUYwjlnlv7TvQXblfpx3YnB7RxPxGIc1pou5e+pMhSFA5X7R7T97NCGObBFOt7qF3cAFSryvKx2Gw8N0eH33rJ3+i0KbDjmHED285rqjdn14LFOzuT1acailF6M6RKxxEY17cHAOG/Yryd1c4upTdObg9UepC9ML2zOcWxJe5jOZ9nFvZN49NypTjuux2GEr9NSU3rx7zTWJZCAIAgMFAdKsuHqwIQyht8FdjojjcTLerSl2v88i9aOMpAb0lx4lZEBKIAgK/pYzkwzkXDiAfJAcx0tb8VhzZ4H/ap4jrI6z+n5f/ABmuT9V/BCFQG/MIeBAEBYNB7K/aJtusKsh0iO3HkDe7+1S0Y70jWbWxPQYd21lkvv5ep1/arxxBpWvPiBAiRT9lpIGbvsjeaLGUrK5PhqDr1Y01xf4/ocOe8uJc41c4lzjm4mpPFa9u+Z9CSSVoqyNOJiVmUHqWnQyf50F2zls6vtDdjvKsUZcDQbXw+aqruf2ZaFOaQr+mMjrQxFGMPHsHHgQDxUNWN1c22ycQ4VOjej0717lMoqx0YQBAEA1a3DEmm8oLpZs6mG0FNgp3K+cNe+bLxZDKQIY/CDxv80BuIAgIfShlYFcnDzHmgOZaYMuhnpe3iAR4KtiFozo/6elnUh2L7r7laVU6cIAgBQHWNALK9zKB550akQ56tOQOBJ/mV2jC0czitsYrpsRurSOXuWZTGqOf+1C1Ply7T/5H+DBTidwVbES4HS7Aw/WrvuX39vEoJKqnSGpEF5Uhr3qeslMOhRGvbi01pnmN4uXsXZ3IqtJVYOD4nSYEYPYHNNQ4AjqN/mrqd1c42cHCTi+BmIwOBDhcRQ9W1e6nkW4veWqOb2hJmFFdDOw3dLcQeFFRlGzsdlh6yrU1OJrLwmCAIDasqHrR4Y/G3uNfJZQ1RBipbtGb7H6fydJJV0406DBZRoGQA4CiA+0AQEfbzKy7+gV4FAcy0sZWCDk8HiKeagxHVN3sGW7iWucX5WZUiqZ14QBASejVl/tMyyGebXWf2G3u44b1nTjvSsU8fifh6EqnHRd7O1gUw6ty2BwIQEZOaPS0V5fFgtc84uNammG1YOnF5tFulj8TSjuQm0jw/wCJyf8ADs7/AFXnRQ5En91xn+xlWm7BlhEcBBZc4jbn1r3o48jD+4Yl/wCbPH9xS/3LO/1To48jz4/E/vZuy8BrGhrAGtGAGAWSVtCvUqSqScpO7Z6L0wKzppI1a2KMW8l3UcDuPioK0eJutkV7SdJ8c13oqSrm/CAICV0Xh1mmdGs7g0+qkpdYobSlbDS7bLz/AIOhyrNaIwZuaO8K2cqX5AZQBAeE6zWhvGbXDuQHMdIGa0s/qB4EKKsrwZstky3cXDtuvIpSoncBAF4Dpfs0sr3cF0dw5UU0b0Q2nzNTuCuUIWVzktu4rfqqitI697LmrBogh5dBD0UQFNnT8R/ad4oLnlRAYQBAfExBD2OY7muBB6j+u5eWurGVObpyUo8Dmk3LmG9zHYtNOum3eqUlZ2OzpVFUgpx0Z5LwkCAn9C2VjuP0wz3kDyU1HrGp2xK1GK5v7HQrFZWPD7VeAqrJzhdQgMoAgMFAc1taF8OK38LxwWE1eLLOCnuYinL/ANL1KACtefQdAgNqy5F0eMyEzF7tWuQ+0dwqV7FXdiGvXjQpyqy4Lx7Pqdxl4LWMaxgo1rQ0dQFAtilZWPns5ynJylq8z7Xpicl0k0mjPmohgxnthh2q0NcQCGVaTdmQe5UalRuWR2uB2dShQiqkE5au65kZ+/pr+Ijf1uWPSS5lv4LDf64+H8A29M/xEb+tyb8uY+Bw3+teBoxbZmNY/Gfjn/pZ78uZQeDoX6iPP97R/vX8U35czz4PD/sXgZ/e0f72J/Um/LmPhKC/wXgW/Re0DFg8o1ew6rsyDe0+W5WaUt5ZnP7Swyo1bx0ensS6kNeVXTOR5sZvYd/ifLgq9aPE3ux8RrSfevuirKA3gQFp0Hh/Od/62/3E+SsUVqaPbUupHvL/AKMsrMA5NcfJTmiLegCAIAUBQ7Wh/FijNzu//tHmrHsXZ37jmAFLsruC1j1PpV75mUPC/ezCy+fMOy92zp2vd4DirVCHE5rb2J6tBd7+y+/gdBVk5ohdLbS/Z5SI8GjyNRnafUA7hU7lHVluxL2zcN0+IjB6avuRxoDL9UVA7wIAUBqRMSpDXvU+UPAgJbRid93MAHmv5B668k8T3qSnKzKG0qHS0G+Mc/cvqtnKnjPSwiw3Mdg4EdWR3G9eSV1Yko1XSmprgc1jQi1zmuuc0lp6xcqTVnY7OM1OKktD4XhkXTQuHSXcfqiHuACtUV8pze15XrpckvUvmibOW85NA4k+ilNUWdAEAQBAU232UmHdOqe4IDl07D1Yrxk93iVrpas+h4We/QhLml6HnBgue5rGCr3ENaM3E0CxSuyWc4wi5S0Wp3GypFsCDDhMwY0N6yMTvNeK2MVupI+e4iu69R1JcczaWRCcz9ptpa8dkFp5MIazhm9/o0fmKqYiV3unWbBw+5RlVesnZdy936FNVc3wQAoDUiYlSGvep8oeBAEB0axp33sFr9tKHtNuKuwlvK5x+LodDWcPqjdWRWKfpnI6r2xRg7kntAXcRXgq1aOdzodkV7wdJ8M13cfOxXFCbgv+jDKSsPpDjxNVbpdU5TaMt7Ey8C86Js5Dzm4DgK/5KQok+gCAIDCAq2lLKRWnNngSgOX2/D1Zh9dpBHTUDDgqFZfOzutlT38JG3DJ+JixbSMvGbGDGvcAaBxIAJurdtoe9eRluu5PisOsRTdNtq+tvQsh9o0f7qF+f1UvxMuRqv8Aj9H98vI+T7RJj7uD+f1XnxEj3/j9DjKXkVSbmHRYj4jzVz3Fx6z+qKFu7ubqlTjTgoR0R4rwzCAFAakTEqQ171PlDwIAgJOx7afLhwa0ODqEgkihF11Mx4LOFRx0KWLwMMS027WJL/mD/umf1O9FJ075FP8As0P3vwRr2hpIYsMsdBaAcDrk0IwOC8lV3lZolobMVCanGby7P5INrSSA0Ek3AC8lQ65I2cmkrvQ6TZkLUgw2nEMaD0Gl6ux0ONxM9+tKS4tl30ZbSADm5x8vJZEJLIAgCAICH0hs50UNLKVaHVGBINMOCAqM3KB1WxW7iLx0jJeOKlqS0a1SjLepuzK1aOjTgSYJ1h9J5w6jtCrTw9uqdJg9uxl8ldWfPh/HmQLmkGhBBGw3Ks1bU6CMlJb0XddmhhD0IAgCAFAakTEqQ171PlDwIAgCAICasvRyJFvf8NuZHKI6G+qkjSbNbidp0qWUfmfZ7lts6y4cEfDbf9Rvcd6sxgkaCviqtbrvLloiXkbPiRTyBdmcOKyK5cLPlfdw2srWm3Cu3BAbKAIAgCAxRAa85IsiijxXI4Eb0BWrQsF7L2ctv5hu2oCAnpBkUUiCtLq4OG9YygpalrDYythnem/pwKzaFgRId7OW3oFHDrHoqk6Eo6HT4TbVGt8s/lfbp4+/iRAUJuQgCAFAakTEqQ171PlDwIAgJGzLFix72jVb9TsNwxKzjTciniMdSoZPN8l+ZFusuwYUG/nP+pwv3DYFZjTUTn8Tj6tfJuy5Im5WWfENGNJz2AdZWZSLFZ+j7G3xDrnL7I9UBNBoFwwQGUAQBAEAQBAEBgoDQtCyocW8ijsxjvzQFan7LiQryKt+oYb8kBAWjZEOLeRqu+oXHeNqjnSUjYYTadfDZJ3XJ/bkVi0bIiQb3cpv1DDeNiqTpOJ1WD2nQxWUXZ8n+fnI0FGbAFAakTEqQ171PlDw2rPs6JGdSG2uZwa3rKyjBy0IK+Ip0Feo/pxLZZWjMOHQxfiO6RRg6ht3qxGkkaDE7UqVcofKvMsMCC551WNJOQH6oFKawn5DR0YxjX8Iw3lAT0KGGijQAMhcgPtAEAQBAEAQBAEAQBAEBgoCHtCwWPvh8h35Tu2ICtzcm+GaPaRkcQR1oCBtCwGPvZyHdAq09Y9FDOgnmjcYTbNajaNT5l5+PuVmekIkI/EFBsOIO9VJQcdTqMNjKOJV6b+nFfQj4Mu6I8thtLnZDzy3rNRb0K1WpCn803ZFosvRQDlRyHH6BWm87VPGjzNFidrN5Ucu16/QssCDQBkMdTWjwAU6yyNPKTk7snZDR1xvimgyGJ6zsQxLDLSzYY1WNAHRtQHsgCAIAgCAIAgCAIAgCAIAgCAID4iQg4UcAQdhQEBaGju2Cf5T5H1QFfmIBFWxG9bSMQmuTPYycXvRdmeMtLNYKQ2Bt+A2nzXiSWhlUqzqO83fvJuQsB774nIb0847ti9MCySciyGKMFOnEnegNlAEAQBAEAQBAEAQBAEAQBAEAQBAEAQBAeE3KMiCj2g+I6igPCQsyHDvaL8zef8ASA3kAQBAEAQBAEAQBAEAQH//2Q=="/>
          <p:cNvSpPr>
            <a:spLocks noChangeAspect="1" noChangeArrowheads="1"/>
          </p:cNvSpPr>
          <p:nvPr/>
        </p:nvSpPr>
        <p:spPr bwMode="auto">
          <a:xfrm>
            <a:off x="2619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19E11B-0FAD-49FB-BD5A-6DFA15527CFB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69457"/>
            <a:ext cx="4442567" cy="442174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57200" y="5802868"/>
            <a:ext cx="77699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Around 2005  we started to see clock speed and performance of CPUs level off. 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Performance is now increased by having multiple-cores on a chip, but this causes</a:t>
            </a:r>
            <a:br>
              <a:rPr lang="en-US" dirty="0" smtClean="0"/>
            </a:br>
            <a:r>
              <a:rPr lang="en-US" dirty="0" smtClean="0"/>
              <a:t>complexity that our software needs to deal with…</a:t>
            </a:r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3756767" y="3124200"/>
            <a:ext cx="1371600" cy="1752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410200" y="2362200"/>
            <a:ext cx="32736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More Cores = </a:t>
            </a:r>
            <a:br>
              <a:rPr lang="en-US" sz="3600" dirty="0" smtClean="0"/>
            </a:br>
            <a:r>
              <a:rPr lang="en-US" sz="3600" dirty="0" smtClean="0"/>
              <a:t>Harder Software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0445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4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 smtClean="0"/>
              <a:t>Amdahl’s law also comes into play when trying to determine the maximum speedup that can be achieved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524307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2" descr="data:image/jpeg;base64,/9j/4AAQSkZJRgABAQAAAQABAAD/2wCEAAkGBxQTEhUTExQVFhUUGBQVGBUVFBoWFhUWFhUbFhgVFRQYKCggGBolGxgUIjEhJSorLi8uGB8zODMsNygtLiwBCgoKDg0OGxAQGywkHyQxLCwsLC03LS0vLC8sLDQwLCwsLTQsNzQsLCwsLCwsLCwsLCwsLCwsLCwsLCwsLCwsLP/AABEIAI4BYwMBEQACEQEDEQH/xAAbAAEAAgMBAQAAAAAAAAAAAAAABQYDBAcCAf/EAEUQAAIBAgMDBgoHBgUFAAAAAAECAAMRBBIhBQYxE0FRU5GSFRYiUmFxgbLB0TIzYnOToaIHFCM0sfBCY3LS4SQ1Q4PC/8QAGgEBAAMBAQEAAAAAAAAAAAAAAAQFBgMBAv/EADkRAAIBAgEJBAoCAgIDAAAAAAABAgMEEQUSFCExUVKRsRVhcaETIjIzNEFygcHRI+FC8ILxNWKi/9oADAMBAAIRAxEAPwDrM9PBAEAQBAEAQBAEAQBAEAQBAEAQBAEAQBAEAQBAEAQBAEAQBAEAQBAEAQBAEAQBAEAQBAEAQBAEAQBAEAQBAEAQBAEAQBAEAQBAEAQBAEAQBAEAQBAEAQBAEAQBAEAQBAEAQBAEAQBAEAQBAEAQBAEAQBAEAQBAEAQBAEAQBAEAQBAEAQBAEAQBAEAQBAEAQBAEAQBAEAQBAEAQBAEAQBAEAQBAEAQBAEAQDQ2+7DDVSpIIQkEGxFtdDONw2qUmtxKslGVxBSWKbOceFq/XVfxGlL6apxM12iUOCPJDwtX66r+I0emqcTGiUOCPJDwtX66r+I0emqcTGiUOCPJDwtX66r+I0emqcTGiUOCPJHobTxHW1e+089PU4nzGiW/BHkh4SxHW1u+0aRPifM80S34I8kPCWI62t32jSJ8T5jRLfgjyQO08R1tXvtGkVOJ8xolvwR5IntysZVqV2D1HYBCbMxIvmA4H2ybZTnKo8W3qKvK9GlTorMik2/ku5l2loZwQBAEAQBAEAQBAEAQBAEAQBAEAQBAEAQBAEAQDW2m5WjVYGxFOoQeghSQZxrycaUmtqT6He2ipVoRextdSi+Gq/Wv2yh0uvxM1egW3Ah4ar9a/bGl1+JjQLbgQ8NV+tftjS6/ExoFtwIeGq/Wv2xpdfiY0C24EeX23iLH+K/A9E9V3Wx9pjQLbgRad29vriFytYVVGo5mHnL8RLi2uVVWD9rqUGUMnyt3nR1xfl3MnJLKwQBAEAQDV2rTzUaq9NOoO1TOdVZ1OS7md7aWbWhLc11OTiZ43J6VCeAJ9QvPcGzxtLafeSbzT2GM17jzOjvHJN5p7DGa9wzo7zcoUmyjyT2GcpReOw+XKO8yck3mnsM+c17jzOjvHJN5p7DGa9wzo7zDW+iYjtPtE/wDs+Ty6rdCoO0k/CW+T160n4FJlyXqQXey7S0M4IAgCAIAgCAIBXN5ds1KVRUpkDybm4B4nTj6pWXt1OlNRhuLrJtjSrU3OovngiI8ZcR5y9xZD7Qr71yLLsq23Pmx4y4jzl7ix2hX3rkOyrbc+bHjLiPOXuLHaFfeuQ7Kttz5seMuI85e4sdoV965Dsq23Pmx4y4jzl7ix2hX3rkOyrbc+bHjLiPOXuLHaFfeuQ7Kttz5seMuI85e4sdoV965Dsq23Pmyybt4ypVpl6hB8ogWAGgA6PTeWdlVnVg5T3lJlKhSo1VCmvlrJaTCuEAQBAEAQDU2v9RW+7qe4Zwufcz8H0JFp8RT+qPU5xM0bUQBAEA81eB9Rnq2hGpRqlWDKSGU3BHEGd02nij2UVJOMlimdD3b2+MQuVrCqBqOZh5y/ES5trlVVg9vUymUMnu3edHXF+XcycksrBAEAQDy63BHSCO2eNYo9TweJx+1tJmzf44l3/ZzU8msvpRu0EfCWeT3qkvAz2XI+tB+JcryxKEQDdofREAyQDHiHyozdAJ7BeeSeCbPqCxkkcUrnyeyZeG03a2lq/Z8nkVW6WUdgv8Zc5PXqyZnsuS9eC7mW2WJRCAIAgCAIAgCAUvb+BrVK7stNyugBA0IA5vbeUd3Rq1Kzai8DT5PuKFK3jGU0ntZH+B6/VP3ZG0Wtwsmabb8a5jwPX6p+7Gi1uFjTbfjXMeB6/VP3Y0Wtwsabb8a5jwPX6p+7Gi1uFjTbfjXMeB6/VP3Y0Wtwsabb8a5mDE4KpTsXRlvwuLXnxOlOHtLA6069KrqhJPwME5nU6Du9RyYemOkZu8S3xE0dnDNoxX35mPyhUz7mb+3LUSMkkIQBAEAQBANTa/1Fb7up7hnC59zPwfQkWnxFP6o9TnEzRtRAEAQDzU4H1GeraDSynonbE+z3SdlYMpIZTcEcQYUsHimfMoxknGWtM6Hu3t0YhcraVVFyOZhwzD8rj0y5tblVVmvaZPKFg7d50fZfl3E3JhWiAIAEA5Jj0y1ai9DuOxjM7UWE2u9m7oSzqUX3LoWb9nT/AMWqvSinsa3/ANSbk9+tJdxU5cj/ABwfe+n9E9vqzDCsysylWQ3UkGxNuI9clXrapNruK3JSi7lKSxxT2nPfCFXran4jfOVHpJ8T5s1HoKXAuSNyhtCrlH8Wp+I3znKVWePtPmz5dClwrkjJ4Qq9bU/Eb5z59LU4nzZ56Clwrkj42OqnQ1ahB0saja/nHpZ8T5sKjTX+K5I0cVw9sQ2nZF03DS2HY+dUb8gBLuwWFNvvMzlqWNdLcl+SyScU4gAQDm1HeLEmsq8scpqBbZV4Z7W4dEA6SYAgCAfCbazw9Sx1Gn4XodbT7wnHSqPGuZJ0K44HyHheh1tPvCNKo8a5jQrjgfIeF6HW0+8I0qjxrmNCuOB8h4XodbT7wjSqPGuY0K44HyHheh1tPvCNKo8a5jQrjgfIeF6HW0+8I0qjxrmNCuOB8isb245ajoEYMFUm4Nxcnh2AdsqsoVo1JRUXikXmSbedKEnNYNv593/ZBolyAOJIHabSAli8C2lLNTb+R06mmUBRzADsFpqorBYGFlLOk5P5nqenyIBTt9dr1qNVFpVCoKXIAU3OYi+oMAmd08W9XDK9RszEuCSAODEDhAJiAIBqbX+orfd1PcM4XPuZ+D6Ei0+Ip/VHqc4maNqIAgCAIAgCATu5v8wfu295ZPyb7/7Pqipyz8OvqXRl1l6ZgQBAEA5bvClsTWH2ye3X4yguFhVl4m1sZY20H3EpuC9sUR51Nx2FT8J2sX/Lh3ETLMcbfHc1+S/YvCpVQpUXMptcG+tjccPTLaUFNYS2GZp1Z05Z8HgyO8WcJ1K95/nOOi0eEl9pXXG/L9G7Q3YwmUfwR3m+c80OhwjtK64+n6MnivhepHeb5zzQ6HCO0rnj6fojN5NhYalhqjpSAYAWN20JYDnPpnC6tqMKTko6yVY3txVrxhKWr7bjnOLPD2yogaVF+3MS2ET0lz+sj4S+slhRX36mTytLG6l9uhNyWVpobZ2ouHp8o4ZhmC2W17m/TbogEIN+6PV1exP90Ao9OsBVD62Dh7c9g17euAXjx6o9XV7E/wB0Andj7SXEUxUUMASRZrX09V4BuwDR25WyYeofskD1t5Pxke6nm0ZPuJdjDPuILv6aznczZshAEAQBAEAQCQ2BRz4imOhs3dGb4SRaRzq0V/uoh388y2m+7DnqOhTSGOEAqzb80QbcnV09C/OAVjejbCYmororKFXL5Vr3uTzE9MAlN3d6aWHoLSZKhILG65basTzkQCf2PvPTxFTk0SoDYtdsttPUT0wCdgGptf6it93U9wzhc+5n4PoSLT4in9UepziZo2ogFuqbtURgv3i75+SD2zDLci/C3CWTs6at/Sa8cMSljlCq7r0OrDHArGBwrVai00+k5sP6kn0AXPslfTg5yUVtZbVasaUHOWxF2G6+DoKP3ipcnnapyYJ+yAQf6y20K3px/lfngUPaN3Wk/Qx5LHmeMRulh6yZsNUseaz8ohPQTqR2+yeSsaNSONJ+eKPYZUr0p5tePlgykVqRRirCzKSpHQQbGVMk4tp/Iv4yUoqS2Mmtzf5g/dt7yydk33/2fVFXln4dfUujLrL0zAgCAIBzbfBLYup6ch/SB8JR3iwrM2GSpY2sfv1NLZGKqU6qtRF6nlADKWvcEHyRx0vOVKc4SThtJN1Sp1KTjVeEeRYW3g2gASaNgNSTQewHTxkvSbrh8mVSsMnt4Kf/ANI1PHTFf5XcPznPTq3dy/s79jW3/tz/AKN2hvpiso+r7h+c5vKFdP5cv7POyLbv5/0WPdDblbEvUFTJZFUjKttST6T0SZZXNStJqeGorcpWdK3jFwxxe8z79vbCMPOamP1ZvhPvKL/gfiupzySsblPcn0OW4viJTQNWjpO7SWwtH/QD26/GaG2WFKPgYzKDxuZ+PQkp3IZHbd2UMTT5MsV8oNcC/AHS3tgEANwk65u4PnAKZTo3qBL8XCX9bWvALn4hp1zdwfOAWHYmzBh6QpBiwBY3Itx9EA34BqbTwIrJkJIBIOnHTm1nGvRVaGY3gSLW4dCpnpYsiPFGn1j/AKflIfZlPifkWXbVXhXmPFGn1j/p+UdmU+J+Q7aq8K8x4o0+sf8AT8o7Mp8T8h21V4V5jxRp9Y/6flHZlPifkO2qvCvMeKNPrH/T8o7Mp8T8h21V4V5nxt06YBPKPpr/AIflPHk2mljnPyCyzVbwzV5lQMpjRlg3Mo3qs3mpb2sR8AZY5NhjUcty6lPlmeFGMd76Fyl2ZoQCoNuIhJPLNr9gfOAVzeXY4wtRUDl8y5rkWtqRb8oBI7B3UXEUVqmqyklhYKD9E243gFg2HusuHq8oKhbyStioHG3Pf0QCwwDU2v8AUVvu6nuGcLn3M/B9CRafEU/qj1OcTNG1EA6PX/7X/wChfdEvZfB/8fwZeH/kP+X5Kfupi1p4qmzmynMtzwGZSAe23bKuzmoVk2XeUKUqlvJR27eRbt592mxLiolQBgoXKwOU6k3BHDj0GWd3ZutLOiylsMoK3i4Sjqxx1EFhtn47BZmpoGDAZsvljTgcuh6eaQ4Urm3xcVt+5YVK9leYKbww2Y6v6K9jsU1Wo1R7ZmNzYWF7W4eyQqk3OTk9rLOlTjSgoR2Iltzf5g/dt7yyZk33/wBn1RW5Z+HX1Loy6y9MwIAgCAc/36S2JB6aansLD4CU18v5fsarI0sbfDc3+CO3cqZcVQP+Yo73k/Gcbd4VY+JMvo51tNdz8tZ1SumZWXpBHaLS9axWBjIPNknuOR4rZtal9ZTdfSVOXvDQ9sz8qU4e0mjcU7ijV93JPry2mXBoWACgsehQSePQJHazpYLWfU2o65PDxOgbh7OqUhVaojJnyZcwsSBmvpxHEcZb5PpTgpOSwxwM5le4p1HFQeOGOOH2Pv7RKlqFMdNT+it/xGU3hTS7/wAHmRY41pPu/KOa4o6+yVUNhponU9l08tGkvRTpjsUTSUlhCK7kYa5lnVpy3t9TanQ4iABAOWUNl1+XU8hWtyoN+Se1s973twgHUzAEAQCC29t1qDqiqrXXMb30uSBw9Rlfd3jozUUsdWJbWGTo3EHOTa14Ecm9lQkAU0uSBxPPIyylUbwzUTHkakli5PyLdLkzogCAIBo7crZMPUb7JHtbyfjI91PMoyfd1JdjTz7iC78eWs53M2bIuO5dG1J385rexR8yZdZMhhTct76Gby1UxqxjuXUsMsimEAQCkb+YKrUrUylOo4CWJRGYA5joSBAJzc6gyYVFdWVsz+SylTqx5jrAJuAIBqbX+orfd1PcM4XPuZ+D6Ei0+Ip/VHqUXY2GWrXp03uFdrG2h1Btb22mfoQU6ii9jNdc1JU6Mpx2okt7tiphmp5M2Vw1yxB1BHQBzGd723jRazdjIuTrydypZ+GKw2FoxQtsyx0/gL7oljPVZ6+Ep6evKGri/JRtjbNOIqcmrKpsTdr2NubT+9JUUKLqzzU8DQ3NwqEM9rEkcc+KwLimKzWIBUjVPUA9wCOj0idqjrWss3O/XmRaStr2LnmLH57/ACJ/dLeOrXqGnUUEBS2dRa1iBZubX2cJNs7udWWbJfcrso2FKhDPg8Nez9Fd30oquLfL/iCsQOZiNe3Q+2Qb6KjWeBZ5LnKVss75Yr7H3c3+YP3be8s6ZN9/9n1Rxyz8OvqXRl1l6ZgQBAEApH7QU/iUj0qw7GHzlVlBetE0mQ3/ABzXeun9FawdXJUR/MdG0+ywPwkGLwknuaLmrDPhKO9Nc0dMwe8uGqcKoU9D+Qfz0/OXULqlLY+eoyNXJ1zT2xx8NZKqQRcag9GoMkEFrB6zcwdJVXyVAvxsAL9k8SS2H1KUpbXiY8ZtOjS+sqIvoJ17OM+J1qcPaaR0pW9Wr7EWyjb5bbpYjk1pEkIWJJFgbgAWvr0yovrmFXBQ+RoMmWdShnOp88CnVxdreoSJBai4xwWJ1tFsAOgAdk0yMC3i8T1PTwQBAEAQBAEAoG8tbNiX+zZR7Br+d5nb2WdXl3ajX5NhmW0e/XzI6m5UgjQggg9BGokZNp4omyipJp7GWHBb2ONKqhh5y+SezgfyllSylJaprHwKavkaD10nh3PWv95lgwO2aNXRXAPmt5J/Pj7JY0rqlU2PXuKivY16PtR1b1rRnxWNp0xd3VfWdfYOJnSdWFP2ngcaVCpVeEItkLjN7KY0pqXPSfJHzMg1MpQXsLHyLOjkapLXUaXmyB2jturWGViAvHKosNOFydZXVrupVWEtm4t7awo0HnR272RsjE06Du9Ry4emOkZu8b/GaOzjm0Y8+Zj8oTz7mb78OWokZJIQgCAIAgCAIBqbX+orfd1PcM4XPuZ+D6Ei0+Ip/VHqc7pVCrBlNipBB6CDcTNptPFG0lFSTT2MvFDfSi6gVqTZhxsodb9IubiW8co05L146+Zn55IrRl/FLV90yL3l3q5dOSpqVQ2LFrZmtqBYcBf0yPdXvpY5kVgiXY5N9BL0k3i/lgV7CYlqbrUQ2ZTcH++a2kgwm4SUo7UWdSnGpFwlsZc8PvrSdbV6Rvz5QHU+mzWI/OWsMowksKkfyUU8j1YyxpS/DGI31oopFCkb81wEX12W5MSyjCK/jj+BDJFWUsasvyyl4rEtUdnc3Zjcn++aVU5ucnKW1l7TpxpxUI7ETG5v8wfu295ZNyb7/wCz6orMs/Dr6l0ZdZemYEAQBAKh+0Kn5NFuguO0KfhK3KK1RfiX+QpetOPh+f2UyVhoRAM+FxlSmb03dP8ASxA9oGhn1Gcoey8DnUo06iwnFPxJZ9u4iogDVnt0A5L+vLa/tnlS4qy1OT6dCPCyt6bxjBdeppGRySeGrAc/ZPVFnuB4wa56yDznQfqEkUl60V3o+K7zaUn3PodYmjMIIAgCAIAgCAIBW9p7r52Z6b2LEsQ2ouTfQjh+crK+Ts5uUHre8u7bK+ZFQqR1LViiu43ZdWl9NDbzhqvaOHtlZVtqtP2kXNG8o1vYlr3bGac4kkQATA2CAb+D2PWqfRpkDpbyR+fH2SRTtatTZHnqIla+oUvalr3LWTeE3SHGq/sT/cflJ1PJi/zlyKutlp7KUfu/0WamgAAHAAAeoS1SSWCKOUnJtv5nqenyIAgCAIAgCAam1/qK33dT3DOFz7mfg+hItPiKf1R6nOJmjaiAIAgCAIAgE7ub/MH7tveWT8m+/wDs+qKnLPw6+pdGXWXpmBAEAQDWx+Ap1ly1FDAajiLHhcETnUpRqLCSxO1G4qUZZ1N4Ffxm5VM/V1GT0MM4+BkOeT4v2Xh5lrSy3UXvIp+GohMZuliE+iFqD7B17rWkWdlVjs1llSyvbz2tx8SGxGHdDZ1ZT0MCP6yNKLj7SwLCFSE1jBp+B8WqbAD/AJnPNWJ9YfM38LsPEVeFNrdL+SP1SRC2qS2R/BEq39vS9qS+2smsHuQx1q1QPQgzHvG39JKhk+X+T5FdVy5Fe7jj46vL+yd2fu1h6RDBSzDUM5vYjnAFh+UmU7SlB4paysr5TuKqcW8E/kiYkkrxAEAQBAEAQBAEAQCMx2wqNTUrlPnJofaOBkWrZ0qm1YPuJ1DKNelqTxW56yBxW6dQH+GysPteSR/UGV9TJs0/UafkW1LLNJr+RNPu1m1hN0hxq1L/AGUFv1H5TrTyYv8AOXI4VstPZTj93+v7JvB7LpUvoIAek6ntMnU7elT9lFXWvK1X25Pw+RuTuRhAEAQBAEAQBAEAQDW2lTLUaiqLlkcAdJKkATlXi5UpRW1p9DtbSUK0JS2Jp+ZSPAGI6o95fnKHQ6/D0/Zqe0rXj8n+h4AxHVHvL840Ovw9P2O0rXj8n+h4AxHVHvL840Ovw9P2O0rXj8n+h4AxHVHvL840Ovw9P2O0rXj8n+h4AxHVHvL840Ovw9P2O0rXj8n+h4AxHVHvL840Ovw9P2O0rXj8n+h4AxHVHvL840Ovw9P2O0rXj8n+iX3Y2XVpVi1RCoyML3U6llNtD6DJljb1adXOnHBYPdvRX5Tu6Naio05YvFP57n3FpluUAgCAIAgCAIB5qUwwswBHQRcdhnjSepnsZOLxTwMGGwFKnqlNFJ51UA9onxGlCPspI61LirU9uTfizZnQ4iAIAgCAIAgCAIAgCAIAgCAIAgCAIAgCAIAgCAIAgCAIAgCAIAgCAIAgCAIAgCAIAgCAVDwzUWnjFy12K1MQFqKLrTAuFGa/k24wDLtflBg1xC16qsKVLRWsrEkXZha5PldPMIBsbZpVKOGslaqWepTGdmuwzELYEW0gGhiNq1WbC5XYW5EVbH6TPUKEN+G/bAJvB12OMxCFiVVKJVb6AkakD0wDDvDVqh6a0+Wy2qFjRCk3FsoJbQc8AkNj11eijKzOCPpPbMddc1tLjh7IBuQBAEAQBAEAQBAEAjd4sa1HDu6fSGUAnmLMFv7LwDDhdmVKb02GIdwfrFqnMHuOKeabwCI2jWqLUqmrUxNKzHknprmoBObOo4+m8A3tt1KhFBgarUSpNRsN9MkgZSOfLxMA97KqPUoVFpVyzBiqvVQh6Y08moDxYC+sAbv4lzWrUmd3VMmXlQFqXN8xsALpfhAJ6AIAgCAIAgCAIB5Li4Fxc3sL6m3GwgFc2btWouEWobVGNR1zVKgRVGci7MeYAcBrAM9LeEmg9bkx/CqBHCvdctxd0a2o1B4QDPU2w1sQy0wy0WCA5wodrDNctooW8Aw4LbFSuldUVOVpKMpR86MXU5bMQOcGAaGyMQVq0lariEdtHp4hbrUNv/G3BTeASabXqu7cnQz0kqckzZ7PcaMwS1so9fNAMqbTdsS9BaYK08hZy9rBlJ+jbU3+MA0KG2WTDh8rVC2IakAz66uQLNbsEAzVNrVSmJQoqVqKBtHzKVYEhg1uIsdLdEA39h1nfD0nqWzMiEkG97qCGOgsSNSOYmAb0AQBAEAjqeyEFOvTzNau1R2OlwanELpwHNe8A+4rZKvh/wB3LMFyqtxbNZbW5rc3RAMu0MCtVAjEgKyPpa90NwNeaAaS7u0wSQz61lr82hUkhRp9G5PbAPWK2JmqtVWtVps4UEUyoBCiw4gwDJidlFshWvVV0UrnBBLg+cpFifTaAbWAwa0aa00vlUW14nnJPpJgGxAEAQBAEAQBAEAQDDjMKtVGpuLqwsR/fPeAR2E2EFdHerUq8lfkw5Fk0tfTibc5gHzEbBuXy1qqJVJL01IyknjYkXW/ogGXFbHVuT5N3pNSXIjIR9G1spB0I0gHlNhJyVSmzOxqnM9QkBywtYi2gtYWEAy7O2ZybtUao9SowCl3toq8FAGkAkIAgCAIAgCAIAgGhtTZgrFGDtTemWyulrgMLMLHSx0gGs276clTpK7qaT8or6Fs9ySSCLHiYBnwux0RKqFmcVizNnIJuwsdQIBiOwU/d/3cM9r58+hcvmz5jzHWAesPsRRypZ3qGuqq5YgfRBAK5QMvH+kA8YfYVmQvWq1FpG6I9rKQLAkgXYgQD6dhDOWFWoqM/KtSUgKX5zfjYkai8A3MPgQlWpVBN6uQEG1hkBAt2wCJ2lsQiilKlmb/AKhajG4DKC5ZiDpwvpzwDdw2xlUVczvUasMru1gcoBAAAFha5gG1s3CclTWnmZwgygta+UaAadAsIBswBAEAQBAEAQBAEAQBAEAQBAEAQBAEAQBAEAQBAEAQBAEAQBAEAQBAEAQBAEAQBAEAQBAEAQBAEAQBAEAQBAEAQBAEAQBAEAQBAEAQBAEAQBAEAQBAEAQBAEAQBAEAQBAEAQBAEAQBAEAQBAEAQBAEAQD/2Q=="/>
          <p:cNvSpPr>
            <a:spLocks noChangeAspect="1" noChangeArrowheads="1"/>
          </p:cNvSpPr>
          <p:nvPr/>
        </p:nvSpPr>
        <p:spPr bwMode="auto">
          <a:xfrm>
            <a:off x="1095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data:image/jpeg;base64,/9j/4AAQSkZJRgABAQAAAQABAAD/2wCEAAkGBxQTEBUUEBQUFRQXFBQVFxgYFxQUFxQVFBcXFxUZGRcYHCggGBolHBUYITEiJSorLi4uFx8zODMsNygtLiwBCgoKDg0OGxAQGywkHyQsLCwsNCwsLCwsLC4sLCwsLCwsLCwsLCwsLCwsLCwsLCwsLCwsLCwsLCwsLCwsLCwsLP/AABEIALQAtAMBEQACEQEDEQH/xAAbAAEAAgMBAQAAAAAAAAAAAAAABQYBBAcDAv/EAEIQAAECAwQFCQUFCAIDAAAAAAEAAgMEEQUhMVEGEkGBkSIyYXFyobHB0QcTIzNSQlNiovAUFVSCkrLC4RbxY3Pi/8QAGwEBAAIDAQEAAAAAAAAAAAAAAAMEAgUGAQf/xAA3EQACAQIDBAgFAwQDAQAAAAAAAQIDEQQhMQUSQVETMmFxkaGx0RQigcHwM1LhBhVCUxZDYiP/2gAMAwEAAhEDEQA/AO4oAgCAIAgCAIAgCA0Jq14TMXVOTbygIaa0kefltDek3nhggNKHa8Zrq65PQaEcEBJyukmyI2nS2/uKAmJWfhxOY8HowPAoDaQBAEAQBAEAQBAEAQBAEAQBAYqgNSatOFD5zxXIXngEBDzWkn3bN7j5D1QEPNTsSJ8xxIywHAICOmp+HD57wDlt4LGU4x1LNDB16/6cb+niQ83pOB8plel13ABQPELgjd4f+n23etK3d7+xpy+lrgaRYYcM2nVI3G4r2Nd8TCtseD/TbXfn56k3J29AiXB4acnck99ylVSLNXV2fXp5uN1zWZJfrZ3LMpG9LWtFZg8kZO5Q770BLyukjT8xhHSOUOGKAl5acZE5jgfHggPcFAZQBAEAQBAEAQGCUBrzM8yHz3AdG3ggIia0kGENlel13digIiatOLE5zjTIXDuQEbMTDGCr3NaOk47ljKSWrJaVCpWe7Ti2+wh5vSVguhNLzmeS0eZ7lFKuuBusPsGrPOq0uxZv2RDzdtRX3F2qMm3d+KryqykbqhsrDUc9275vMjgozYm9YlmmYmIcIYOPKOTBe48Lt4WUI70rFbF4hUKMqj4LLv4fnI9tOLOEKac5gAY8uoNgLDQjhQqerGzujSbMxLq0nGTzX3K8ojZmzJ2hFhfLe4DLEcCslNogrYalW68b+pOyml7h82HrDNpoeBu7wpY1uZq6ux4v9OVu/wBydk7agROa8A5O5J71KppmsrYGvSzlHLmsyR2rMqG/K2zFZdrawydf34oCYldI2G6I0tOYvHqgJaXmmPFWODuooD2QBAEB8xHhoJNwAqepAQkzpG0fLaXHM8kepQERM2zFfcXao/Dye/FARsWIGiriAMz51XjstTKEJTdoJt9iuRM3pFCbcyrz0XN4nyUUq8VobfD7DxFTOfyrtzfgQ03b8V+BDBk3HiVXlWk9DdUNi4alnL5n26eGhFudU1NSczeeJUWptopRW6lZGEPQgCA6L7MbL1Yb5h2LzqM7DTed5u/lVvDxt8xy23sUpSVBaLN970NfSqR982Kz7Qe5ze0CbvLepZx3lY1OCr9DWUuGj7mc0BVM64ygCAxRAbklacWF8t7gMsW8DgslOS0K9XC0qvWjn4MnJPS44RodfxMP+J9VLGtzNXV2Ov8Arl4onpO14MTmPFcjceBxUsZxehrKuCrUutEkASDUVBzFx4hZlUkZW3IrcTrD8XqEBMyNvMiODS0tcTQbRxQEuEB5zMPWY5ubXDiKIDnkxG1WOcRWjSaZ0GC8k7K5JRpupUjBcXYq81pJEdcwBg/qKqSxEnodXQ2FQhnUe95L8+pERopeavJcek1p6KBtvU3FKlClHdgrLsy9D4QzCAIAgCA9pOUdFiMhM5z3Bo6K7eoXncvYq7sYVasaUHUlpHM7lJSzYUNsNlzWN1R1BbFKysfO6tSVSbnLV5lUnfmv7TvFemBzvSeR91HJA5L6vHXXlDia71UqxtK51WzcR0tFJ6xy9iJUZfCAIAgCAxTMIL2N6StaNC5jzTI8ocCslOS0K1bB0avWWfMtWj1uOmHOa5jQWtrrAnaaUpsVinUcjRY/ARw8VKMm7u2ZbLBbWYZ0VPAFSmsLmEBlAc8noPzG9seIXkldMzpS3Jxlya9Tm7cB1LWn0h6mUPAgCAIAgCAvPsxsvWe+YcLmfDZ2je87hQbyrGHhndnPbfxO7CNBcc39jooVs5Yp0981/ad4oCD0kkPewDTnNOu3cLxvHgFHUjeJe2fiOhrK+jyf2KACqh1ZlAEAQBAEAQFp0Gh3xndhv9xPkrFBas0e2pfpx736I6FouysYnJhPEgKc0RawgMoCj2uykw/tV4oePQ5hHZqvc3JzhwJWtlk2fR6U9+nGXNL0PheEgQBAEAQGWsJIDRVxIAGZNwHFErhyUVvSdks39Dt9iWcJeXZCH2W3nNxvceNVsYR3YpHz3FV3Xquo+PpwN8LIrlIiTLYjnPYatLnUOd5XiaeaM6lOVOW7LU+ar0wOe2/Ie5juaOaeU3qOzcaqnUjuyOswFfpqKb1WT+hHLAuhAEAQBAEBdNC4dIDjnEJ4AD1VqivlZze15XrJcl65l/0SZyoh6GDxr4BSmqLIgCAp+kjKTB6Q0+XkgZzG2WUmIg/FXiAfNa+qrTZ32zp7+Fpvs9MjTWBcCAIAgCAtns4sv3syYpHJggEZa7q6vAVPDNT0I3dzS7bxPR0VTWsvRfydSVw48gtNbU9xKPLTy3/DZ1uBqdwBKirS3Ys2WysN0+JSeizf28znWh09RzoJw5zegjnDw4FYUZcC7tnD3tW4rJ+5alYNAQulch7yDrDnQ6uHZ+0PA7lFVjdXNlsvEdHV3XpL8XsUZVTpwgCAIAgCAv2i8OkqzpDjxJVun1TlNpS3sTLssvIvuijPhvOb/ABSFEnEAQFX0rbSKw5tpwP/ANIDmWkzKTB6WtPdTyVGurTO02JPewi7GyKURtggCAIDBKHp2fRKyf2aUYwjlnlv7TvQXblfpx3YnB7RxPxGIc1pou5e+pMhSFA5X7R7T97NCGObBFOt7qF3cAFSryvKx2Gw8N0eH33rJ3+i0KbDjmHED285rqjdn14LFOzuT1acailF6M6RKxxEY17cHAOG/Yryd1c4upTdObg9UepC9ML2zOcWxJe5jOZ9nFvZN49NypTjuux2GEr9NSU3rx7zTWJZCAIAgMFAdKsuHqwIQyht8FdjojjcTLerSl2v88i9aOMpAb0lx4lZEBKIAgK/pYzkwzkXDiAfJAcx0tb8VhzZ4H/ap4jrI6z+n5f/ABmuT9V/BCFQG/MIeBAEBYNB7K/aJtusKsh0iO3HkDe7+1S0Y70jWbWxPQYd21lkvv5ep1/arxxBpWvPiBAiRT9lpIGbvsjeaLGUrK5PhqDr1Y01xf4/ocOe8uJc41c4lzjm4mpPFa9u+Z9CSSVoqyNOJiVmUHqWnQyf50F2zls6vtDdjvKsUZcDQbXw+aqruf2ZaFOaQr+mMjrQxFGMPHsHHgQDxUNWN1c22ycQ4VOjej0717lMoqx0YQBAEA1a3DEmm8oLpZs6mG0FNgp3K+cNe+bLxZDKQIY/CDxv80BuIAgIfShlYFcnDzHmgOZaYMuhnpe3iAR4KtiFozo/6elnUh2L7r7laVU6cIAgBQHWNALK9zKB550akQ56tOQOBJ/mV2jC0czitsYrpsRurSOXuWZTGqOf+1C1Ply7T/5H+DBTidwVbES4HS7Aw/WrvuX39vEoJKqnSGpEF5Uhr3qeslMOhRGvbi01pnmN4uXsXZ3IqtJVYOD4nSYEYPYHNNQ4AjqN/mrqd1c42cHCTi+BmIwOBDhcRQ9W1e6nkW4veWqOb2hJmFFdDOw3dLcQeFFRlGzsdlh6yrU1OJrLwmCAIDasqHrR4Y/G3uNfJZQ1RBipbtGb7H6fydJJV0406DBZRoGQA4CiA+0AQEfbzKy7+gV4FAcy0sZWCDk8HiKeagxHVN3sGW7iWucX5WZUiqZ14QBASejVl/tMyyGebXWf2G3u44b1nTjvSsU8fifh6EqnHRd7O1gUw6ty2BwIQEZOaPS0V5fFgtc84uNammG1YOnF5tFulj8TSjuQm0jw/wCJyf8ADs7/AFXnRQ5En91xn+xlWm7BlhEcBBZc4jbn1r3o48jD+4Yl/wCbPH9xS/3LO/1To48jz4/E/vZuy8BrGhrAGtGAGAWSVtCvUqSqScpO7Z6L0wKzppI1a2KMW8l3UcDuPioK0eJutkV7SdJ8c13oqSrm/CAICV0Xh1mmdGs7g0+qkpdYobSlbDS7bLz/AIOhyrNaIwZuaO8K2cqX5AZQBAeE6zWhvGbXDuQHMdIGa0s/qB4EKKsrwZstky3cXDtuvIpSoncBAF4Dpfs0sr3cF0dw5UU0b0Q2nzNTuCuUIWVzktu4rfqqitI697LmrBogh5dBD0UQFNnT8R/ad4oLnlRAYQBAfExBD2OY7muBB6j+u5eWurGVObpyUo8Dmk3LmG9zHYtNOum3eqUlZ2OzpVFUgpx0Z5LwkCAn9C2VjuP0wz3kDyU1HrGp2xK1GK5v7HQrFZWPD7VeAqrJzhdQgMoAgMFAc1taF8OK38LxwWE1eLLOCnuYinL/ANL1KACtefQdAgNqy5F0eMyEzF7tWuQ+0dwqV7FXdiGvXjQpyqy4Lx7Pqdxl4LWMaxgo1rQ0dQFAtilZWPns5ynJylq8z7Xpicl0k0mjPmohgxnthh2q0NcQCGVaTdmQe5UalRuWR2uB2dShQiqkE5au65kZ+/pr+Ijf1uWPSS5lv4LDf64+H8A29M/xEb+tyb8uY+Bw3+teBoxbZmNY/Gfjn/pZ78uZQeDoX6iPP97R/vX8U35czz4PD/sXgZ/e0f72J/Um/LmPhKC/wXgW/Re0DFg8o1ew6rsyDe0+W5WaUt5ZnP7Swyo1bx0ensS6kNeVXTOR5sZvYd/ifLgq9aPE3ux8RrSfevuirKA3gQFp0Hh/Od/62/3E+SsUVqaPbUupHvL/AKMsrMA5NcfJTmiLegCAIAUBQ7Wh/FijNzu//tHmrHsXZ37jmAFLsruC1j1PpV75mUPC/ezCy+fMOy92zp2vd4DirVCHE5rb2J6tBd7+y+/gdBVk5ohdLbS/Z5SI8GjyNRnafUA7hU7lHVluxL2zcN0+IjB6avuRxoDL9UVA7wIAUBqRMSpDXvU+UPAgJbRid93MAHmv5B668k8T3qSnKzKG0qHS0G+Mc/cvqtnKnjPSwiw3Mdg4EdWR3G9eSV1Yko1XSmprgc1jQi1zmuuc0lp6xcqTVnY7OM1OKktD4XhkXTQuHSXcfqiHuACtUV8pze15XrpckvUvmibOW85NA4k+ilNUWdAEAQBAU232UmHdOqe4IDl07D1Yrxk93iVrpas+h4We/QhLml6HnBgue5rGCr3ENaM3E0CxSuyWc4wi5S0Wp3GypFsCDDhMwY0N6yMTvNeK2MVupI+e4iu69R1JcczaWRCcz9ptpa8dkFp5MIazhm9/o0fmKqYiV3unWbBw+5RlVesnZdy936FNVc3wQAoDUiYlSGvep8oeBAEB0axp33sFr9tKHtNuKuwlvK5x+LodDWcPqjdWRWKfpnI6r2xRg7kntAXcRXgq1aOdzodkV7wdJ8M13cfOxXFCbgv+jDKSsPpDjxNVbpdU5TaMt7Ey8C86Js5Dzm4DgK/5KQok+gCAIDCAq2lLKRWnNngSgOX2/D1Zh9dpBHTUDDgqFZfOzutlT38JG3DJ+JixbSMvGbGDGvcAaBxIAJurdtoe9eRluu5PisOsRTdNtq+tvQsh9o0f7qF+f1UvxMuRqv8Aj9H98vI+T7RJj7uD+f1XnxEj3/j9DjKXkVSbmHRYj4jzVz3Fx6z+qKFu7ubqlTjTgoR0R4rwzCAFAakTEqQ171PlDwIAgJOx7afLhwa0ODqEgkihF11Mx4LOFRx0KWLwMMS027WJL/mD/umf1O9FJ075FP8As0P3vwRr2hpIYsMsdBaAcDrk0IwOC8lV3lZolobMVCanGby7P5INrSSA0Ek3AC8lQ65I2cmkrvQ6TZkLUgw2nEMaD0Gl6ux0ONxM9+tKS4tl30ZbSADm5x8vJZEJLIAgCAICH0hs50UNLKVaHVGBINMOCAqM3KB1WxW7iLx0jJeOKlqS0a1SjLepuzK1aOjTgSYJ1h9J5w6jtCrTw9uqdJg9uxl8ldWfPh/HmQLmkGhBBGw3Ks1bU6CMlJb0XddmhhD0IAgCAFAakTEqQ171PlDwIAgCAICasvRyJFvf8NuZHKI6G+qkjSbNbidp0qWUfmfZ7lts6y4cEfDbf9Rvcd6sxgkaCviqtbrvLloiXkbPiRTyBdmcOKyK5cLPlfdw2srWm3Cu3BAbKAIAgCAxRAa85IsiijxXI4Eb0BWrQsF7L2ctv5hu2oCAnpBkUUiCtLq4OG9YygpalrDYythnem/pwKzaFgRId7OW3oFHDrHoqk6Eo6HT4TbVGt8s/lfbp4+/iRAUJuQgCAFAakTEqQ171PlDwIAgJGzLFix72jVb9TsNwxKzjTciniMdSoZPN8l+ZFusuwYUG/nP+pwv3DYFZjTUTn8Tj6tfJuy5Im5WWfENGNJz2AdZWZSLFZ+j7G3xDrnL7I9UBNBoFwwQGUAQBAEAQBAEBgoDQtCyocW8ijsxjvzQFan7LiQryKt+oYb8kBAWjZEOLeRqu+oXHeNqjnSUjYYTadfDZJ3XJ/bkVi0bIiQb3cpv1DDeNiqTpOJ1WD2nQxWUXZ8n+fnI0FGbAFAakTEqQ171PlDw2rPs6JGdSG2uZwa3rKyjBy0IK+Ip0Feo/pxLZZWjMOHQxfiO6RRg6ht3qxGkkaDE7UqVcofKvMsMCC551WNJOQH6oFKawn5DR0YxjX8Iw3lAT0KGGijQAMhcgPtAEAQBAEAQBAEAQBAEBgoCHtCwWPvh8h35Tu2ICtzcm+GaPaRkcQR1oCBtCwGPvZyHdAq09Y9FDOgnmjcYTbNajaNT5l5+PuVmekIkI/EFBsOIO9VJQcdTqMNjKOJV6b+nFfQj4Mu6I8thtLnZDzy3rNRb0K1WpCn803ZFosvRQDlRyHH6BWm87VPGjzNFidrN5Ucu16/QssCDQBkMdTWjwAU6yyNPKTk7snZDR1xvimgyGJ6zsQxLDLSzYY1WNAHRtQHsgCAIAgCAIAgCAIAgCAIAgCAID4iQg4UcAQdhQEBaGju2Cf5T5H1QFfmIBFWxG9bSMQmuTPYycXvRdmeMtLNYKQ2Bt+A2nzXiSWhlUqzqO83fvJuQsB774nIb0847ti9MCySciyGKMFOnEnegNlAEAQBAEAQBAEAQBAEAQBAEAQBAEAQBAeE3KMiCj2g+I6igPCQsyHDvaL8zef8ASA3kAQBAEAQBAEAQBAEAQH//2Q=="/>
          <p:cNvSpPr>
            <a:spLocks noChangeAspect="1" noChangeArrowheads="1"/>
          </p:cNvSpPr>
          <p:nvPr/>
        </p:nvSpPr>
        <p:spPr bwMode="auto">
          <a:xfrm>
            <a:off x="2619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19E11B-0FAD-49FB-BD5A-6DFA15527CFB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57200" y="5802868"/>
            <a:ext cx="8452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means to scale we also need to avoid parts of a system that need to be coordinated</a:t>
            </a:r>
            <a:br>
              <a:rPr lang="en-US" dirty="0" smtClean="0"/>
            </a:br>
            <a:r>
              <a:rPr lang="en-US" dirty="0" smtClean="0"/>
              <a:t>across an </a:t>
            </a:r>
            <a:r>
              <a:rPr lang="en-US" dirty="0" err="1" smtClean="0"/>
              <a:t>async</a:t>
            </a:r>
            <a:r>
              <a:rPr lang="en-US" dirty="0" smtClean="0"/>
              <a:t> boundary (e.g., shared </a:t>
            </a:r>
            <a:r>
              <a:rPr lang="en-US" smtClean="0"/>
              <a:t>mutable state)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447800"/>
            <a:ext cx="6269105" cy="420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7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44" name="Title 1"/>
          <p:cNvSpPr>
            <a:spLocks noGrp="1"/>
          </p:cNvSpPr>
          <p:nvPr>
            <p:ph type="title"/>
          </p:nvPr>
        </p:nvSpPr>
        <p:spPr>
          <a:xfrm>
            <a:off x="458788" y="381000"/>
            <a:ext cx="8229600" cy="1143000"/>
          </a:xfrm>
        </p:spPr>
        <p:txBody>
          <a:bodyPr/>
          <a:lstStyle/>
          <a:p>
            <a:pPr algn="ctr"/>
            <a:r>
              <a:rPr lang="en-US" altLang="en-US" sz="3600" b="1" dirty="0" smtClean="0"/>
              <a:t>To enable asynchronous capabilities we wanted to ensure that our API platform was not layered on a container based on a </a:t>
            </a:r>
            <a:br>
              <a:rPr lang="en-US" altLang="en-US" sz="3600" b="1" dirty="0" smtClean="0"/>
            </a:br>
            <a:r>
              <a:rPr lang="en-US" altLang="en-US" sz="3600" b="1" dirty="0" smtClean="0"/>
              <a:t>pipe-and-filter architecture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524307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2" descr="data:image/jpeg;base64,/9j/4AAQSkZJRgABAQAAAQABAAD/2wCEAAkGBxQTEhUTExQVFhUUGBQVGBUVFBoWFhUWFhUbFhgVFRQYKCggGBolGxgUIjEhJSorLi8uGB8zODMsNygtLiwBCgoKDg0OGxAQGywkHyQxLCwsLC03LS0vLC8sLDQwLCwsLTQsNzQsLCwsLCwsLCwsLCwsLCwsLCwsLCwsLCwsLP/AABEIAI4BYwMBEQACEQEDEQH/xAAbAAEAAgMBAQAAAAAAAAAAAAAABQYDBAcCAf/EAEUQAAIBAgMDBgoHBgUFAAAAAAECAAMRBBIhBQYxE0FRU5GSFRYiUmFxgbLB0TIzYnOToaIHFCM0sfBCY3LS4SQ1Q4PC/8QAGgEBAAMBAQEAAAAAAAAAAAAAAAQFBgMBAv/EADkRAAIBAgEJBAoCAgIDAAAAAAABAgMEEQUSFCExUVKRsRVhcaETIjIzNEFygcHRI+FC8ILxNWKi/9oADAMBAAIRAxEAPwDrM9PBAEAQBAEAQBAEAQBAEAQBAEAQBAEAQBAEAQBAEAQBAEAQBAEAQBAEAQBAEAQBAEAQBAEAQBAEAQBAEAQBAEAQBAEAQBAEAQBAEAQBAEAQBAEAQBAEAQBAEAQBAEAQBAEAQBAEAQBAEAQBAEAQBAEAQBAEAQBAEAQBAEAQBAEAQBAEAQBAEAQBAEAQBAEAQBAEAQBAEAQBAEAQBAEAQBAEAQBAEAQBAEAQDQ2+7DDVSpIIQkEGxFtdDONw2qUmtxKslGVxBSWKbOceFq/XVfxGlL6apxM12iUOCPJDwtX66r+I0emqcTGiUOCPJDwtX66r+I0emqcTGiUOCPJDwtX66r+I0emqcTGiUOCPJHobTxHW1e+089PU4nzGiW/BHkh4SxHW1u+0aRPifM80S34I8kPCWI62t32jSJ8T5jRLfgjyQO08R1tXvtGkVOJ8xolvwR5IntysZVqV2D1HYBCbMxIvmA4H2ybZTnKo8W3qKvK9GlTorMik2/ku5l2loZwQBAEAQBAEAQBAEAQBAEAQBAEAQBAEAQBAEAQDW2m5WjVYGxFOoQeghSQZxrycaUmtqT6He2ipVoRextdSi+Gq/Wv2yh0uvxM1egW3Ah4ar9a/bGl1+JjQLbgQ8NV+tftjS6/ExoFtwIeGq/Wv2xpdfiY0C24EeX23iLH+K/A9E9V3Wx9pjQLbgRad29vriFytYVVGo5mHnL8RLi2uVVWD9rqUGUMnyt3nR1xfl3MnJLKwQBAEAQDV2rTzUaq9NOoO1TOdVZ1OS7md7aWbWhLc11OTiZ43J6VCeAJ9QvPcGzxtLafeSbzT2GM17jzOjvHJN5p7DGa9wzo7zcoUmyjyT2GcpReOw+XKO8yck3mnsM+c17jzOjvHJN5p7DGa9wzo7zDW+iYjtPtE/wDs+Ty6rdCoO0k/CW+T160n4FJlyXqQXey7S0M4IAgCAIAgCAIBXN5ds1KVRUpkDybm4B4nTj6pWXt1OlNRhuLrJtjSrU3OovngiI8ZcR5y9xZD7Qr71yLLsq23Pmx4y4jzl7ix2hX3rkOyrbc+bHjLiPOXuLHaFfeuQ7Kttz5seMuI85e4sdoV965Dsq23Pmx4y4jzl7ix2hX3rkOyrbc+bHjLiPOXuLHaFfeuQ7Kttz5seMuI85e4sdoV965Dsq23Pmyybt4ypVpl6hB8ogWAGgA6PTeWdlVnVg5T3lJlKhSo1VCmvlrJaTCuEAQBAEAQDU2v9RW+7qe4Zwufcz8H0JFp8RT+qPU5xM0bUQBAEA81eB9Rnq2hGpRqlWDKSGU3BHEGd02nij2UVJOMlimdD3b2+MQuVrCqBqOZh5y/ES5trlVVg9vUymUMnu3edHXF+XcycksrBAEAQDy63BHSCO2eNYo9TweJx+1tJmzf44l3/ZzU8msvpRu0EfCWeT3qkvAz2XI+tB+JcryxKEQDdofREAyQDHiHyozdAJ7BeeSeCbPqCxkkcUrnyeyZeG03a2lq/Z8nkVW6WUdgv8Zc5PXqyZnsuS9eC7mW2WJRCAIAgCAIAgCAUvb+BrVK7stNyugBA0IA5vbeUd3Rq1Kzai8DT5PuKFK3jGU0ntZH+B6/VP3ZG0Wtwsmabb8a5jwPX6p+7Gi1uFjTbfjXMeB6/VP3Y0Wtwsabb8a5jwPX6p+7Gi1uFjTbfjXMeB6/VP3Y0Wtwsabb8a5mDE4KpTsXRlvwuLXnxOlOHtLA6069KrqhJPwME5nU6Du9RyYemOkZu8S3xE0dnDNoxX35mPyhUz7mb+3LUSMkkIQBAEAQBANTa/1Fb7up7hnC59zPwfQkWnxFP6o9TnEzRtRAEAQDzU4H1GeraDSynonbE+z3SdlYMpIZTcEcQYUsHimfMoxknGWtM6Hu3t0YhcraVVFyOZhwzD8rj0y5tblVVmvaZPKFg7d50fZfl3E3JhWiAIAEA5Jj0y1ai9DuOxjM7UWE2u9m7oSzqUX3LoWb9nT/AMWqvSinsa3/ANSbk9+tJdxU5cj/ABwfe+n9E9vqzDCsysylWQ3UkGxNuI9clXrapNruK3JSi7lKSxxT2nPfCFXran4jfOVHpJ8T5s1HoKXAuSNyhtCrlH8Wp+I3znKVWePtPmz5dClwrkjJ4Qq9bU/Eb5z59LU4nzZ56Clwrkj42OqnQ1ahB0saja/nHpZ8T5sKjTX+K5I0cVw9sQ2nZF03DS2HY+dUb8gBLuwWFNvvMzlqWNdLcl+SyScU4gAQDm1HeLEmsq8scpqBbZV4Z7W4dEA6SYAgCAfCbazw9Sx1Gn4XodbT7wnHSqPGuZJ0K44HyHheh1tPvCNKo8a5jQrjgfIeF6HW0+8I0qjxrmNCuOB8h4XodbT7wjSqPGuY0K44HyHheh1tPvCNKo8a5jQrjgfIeF6HW0+8I0qjxrmNCuOB8isb245ajoEYMFUm4Nxcnh2AdsqsoVo1JRUXikXmSbedKEnNYNv593/ZBolyAOJIHabSAli8C2lLNTb+R06mmUBRzADsFpqorBYGFlLOk5P5nqenyIBTt9dr1qNVFpVCoKXIAU3OYi+oMAmd08W9XDK9RszEuCSAODEDhAJiAIBqbX+orfd1PcM4XPuZ+D6Ei0+Ip/VHqc4maNqIAgCAIAgCATu5v8wfu295ZPyb7/7Pqipyz8OvqXRl1l6ZgQBAEA5bvClsTWH2ye3X4yguFhVl4m1sZY20H3EpuC9sUR51Nx2FT8J2sX/Lh3ETLMcbfHc1+S/YvCpVQpUXMptcG+tjccPTLaUFNYS2GZp1Z05Z8HgyO8WcJ1K95/nOOi0eEl9pXXG/L9G7Q3YwmUfwR3m+c80OhwjtK64+n6MnivhepHeb5zzQ6HCO0rnj6fojN5NhYalhqjpSAYAWN20JYDnPpnC6tqMKTko6yVY3txVrxhKWr7bjnOLPD2yogaVF+3MS2ET0lz+sj4S+slhRX36mTytLG6l9uhNyWVpobZ2ouHp8o4ZhmC2W17m/TbogEIN+6PV1exP90Ao9OsBVD62Dh7c9g17euAXjx6o9XV7E/wB0Andj7SXEUxUUMASRZrX09V4BuwDR25WyYeofskD1t5Pxke6nm0ZPuJdjDPuILv6aznczZshAEAQBAEAQCQ2BRz4imOhs3dGb4SRaRzq0V/uoh388y2m+7DnqOhTSGOEAqzb80QbcnV09C/OAVjejbCYmororKFXL5Vr3uTzE9MAlN3d6aWHoLSZKhILG65basTzkQCf2PvPTxFTk0SoDYtdsttPUT0wCdgGptf6it93U9wzhc+5n4PoSLT4in9UepziZo2ogFuqbtURgv3i75+SD2zDLci/C3CWTs6at/Sa8cMSljlCq7r0OrDHArGBwrVai00+k5sP6kn0AXPslfTg5yUVtZbVasaUHOWxF2G6+DoKP3ipcnnapyYJ+yAQf6y20K3px/lfngUPaN3Wk/Qx5LHmeMRulh6yZsNUseaz8ohPQTqR2+yeSsaNSONJ+eKPYZUr0p5tePlgykVqRRirCzKSpHQQbGVMk4tp/Iv4yUoqS2Mmtzf5g/dt7yydk33/2fVFXln4dfUujLrL0zAgCAIBzbfBLYup6ch/SB8JR3iwrM2GSpY2sfv1NLZGKqU6qtRF6nlADKWvcEHyRx0vOVKc4SThtJN1Sp1KTjVeEeRYW3g2gASaNgNSTQewHTxkvSbrh8mVSsMnt4Kf/ANI1PHTFf5XcPznPTq3dy/s79jW3/tz/AKN2hvpiso+r7h+c5vKFdP5cv7POyLbv5/0WPdDblbEvUFTJZFUjKttST6T0SZZXNStJqeGorcpWdK3jFwxxe8z79vbCMPOamP1ZvhPvKL/gfiupzySsblPcn0OW4viJTQNWjpO7SWwtH/QD26/GaG2WFKPgYzKDxuZ+PQkp3IZHbd2UMTT5MsV8oNcC/AHS3tgEANwk65u4PnAKZTo3qBL8XCX9bWvALn4hp1zdwfOAWHYmzBh6QpBiwBY3Itx9EA34BqbTwIrJkJIBIOnHTm1nGvRVaGY3gSLW4dCpnpYsiPFGn1j/AKflIfZlPifkWXbVXhXmPFGn1j/p+UdmU+J+Q7aq8K8x4o0+sf8AT8o7Mp8T8h21V4V5jxRp9Y/6flHZlPifkO2qvCvMeKNPrH/T8o7Mp8T8h21V4V5nxt06YBPKPpr/AIflPHk2mljnPyCyzVbwzV5lQMpjRlg3Mo3qs3mpb2sR8AZY5NhjUcty6lPlmeFGMd76Fyl2ZoQCoNuIhJPLNr9gfOAVzeXY4wtRUDl8y5rkWtqRb8oBI7B3UXEUVqmqyklhYKD9E243gFg2HusuHq8oKhbyStioHG3Pf0QCwwDU2v8AUVvu6nuGcLn3M/B9CRafEU/qj1OcTNG1EA6PX/7X/wChfdEvZfB/8fwZeH/kP+X5Kfupi1p4qmzmynMtzwGZSAe23bKuzmoVk2XeUKUqlvJR27eRbt592mxLiolQBgoXKwOU6k3BHDj0GWd3ZutLOiylsMoK3i4Sjqxx1EFhtn47BZmpoGDAZsvljTgcuh6eaQ4Urm3xcVt+5YVK9leYKbww2Y6v6K9jsU1Wo1R7ZmNzYWF7W4eyQqk3OTk9rLOlTjSgoR2Iltzf5g/dt7yyZk33/wBn1RW5Z+HX1Loy6y9MwIAgCAc/36S2JB6aansLD4CU18v5fsarI0sbfDc3+CO3cqZcVQP+Yo73k/Gcbd4VY+JMvo51tNdz8tZ1SumZWXpBHaLS9axWBjIPNknuOR4rZtal9ZTdfSVOXvDQ9sz8qU4e0mjcU7ijV93JPry2mXBoWACgsehQSePQJHazpYLWfU2o65PDxOgbh7OqUhVaojJnyZcwsSBmvpxHEcZb5PpTgpOSwxwM5le4p1HFQeOGOOH2Pv7RKlqFMdNT+it/xGU3hTS7/wAHmRY41pPu/KOa4o6+yVUNhponU9l08tGkvRTpjsUTSUlhCK7kYa5lnVpy3t9TanQ4iABAOWUNl1+XU8hWtyoN+Se1s973twgHUzAEAQCC29t1qDqiqrXXMb30uSBw9Rlfd3jozUUsdWJbWGTo3EHOTa14Ecm9lQkAU0uSBxPPIyylUbwzUTHkakli5PyLdLkzogCAIBo7crZMPUb7JHtbyfjI91PMoyfd1JdjTz7iC78eWs53M2bIuO5dG1J385rexR8yZdZMhhTct76Gby1UxqxjuXUsMsimEAQCkb+YKrUrUylOo4CWJRGYA5joSBAJzc6gyYVFdWVsz+SylTqx5jrAJuAIBqbX+orfd1PcM4XPuZ+D6Ei0+Ip/VHqUXY2GWrXp03uFdrG2h1Btb22mfoQU6ii9jNdc1JU6Mpx2okt7tiphmp5M2Vw1yxB1BHQBzGd723jRazdjIuTrydypZ+GKw2FoxQtsyx0/gL7oljPVZ6+Ep6evKGri/JRtjbNOIqcmrKpsTdr2NubT+9JUUKLqzzU8DQ3NwqEM9rEkcc+KwLimKzWIBUjVPUA9wCOj0idqjrWss3O/XmRaStr2LnmLH57/ACJ/dLeOrXqGnUUEBS2dRa1iBZubX2cJNs7udWWbJfcrso2FKhDPg8Nez9Fd30oquLfL/iCsQOZiNe3Q+2Qb6KjWeBZ5LnKVss75Yr7H3c3+YP3be8s6ZN9/9n1Rxyz8OvqXRl1l6ZgQBAEApH7QU/iUj0qw7GHzlVlBetE0mQ3/ABzXeun9FawdXJUR/MdG0+ywPwkGLwknuaLmrDPhKO9Nc0dMwe8uGqcKoU9D+Qfz0/OXULqlLY+eoyNXJ1zT2xx8NZKqQRcag9GoMkEFrB6zcwdJVXyVAvxsAL9k8SS2H1KUpbXiY8ZtOjS+sqIvoJ17OM+J1qcPaaR0pW9Wr7EWyjb5bbpYjk1pEkIWJJFgbgAWvr0yovrmFXBQ+RoMmWdShnOp88CnVxdreoSJBai4xwWJ1tFsAOgAdk0yMC3i8T1PTwQBAEAQBAEAoG8tbNiX+zZR7Br+d5nb2WdXl3ajX5NhmW0e/XzI6m5UgjQggg9BGokZNp4omyipJp7GWHBb2ONKqhh5y+SezgfyllSylJaprHwKavkaD10nh3PWv95lgwO2aNXRXAPmt5J/Pj7JY0rqlU2PXuKivY16PtR1b1rRnxWNp0xd3VfWdfYOJnSdWFP2ngcaVCpVeEItkLjN7KY0pqXPSfJHzMg1MpQXsLHyLOjkapLXUaXmyB2jturWGViAvHKosNOFydZXVrupVWEtm4t7awo0HnR272RsjE06Du9Ry4emOkZu8b/GaOzjm0Y8+Zj8oTz7mb78OWokZJIQgCAIAgCAIBqbX+orfd1PcM4XPuZ+D6Ei0+Ip/VHqc7pVCrBlNipBB6CDcTNptPFG0lFSTT2MvFDfSi6gVqTZhxsodb9IubiW8co05L146+Zn55IrRl/FLV90yL3l3q5dOSpqVQ2LFrZmtqBYcBf0yPdXvpY5kVgiXY5N9BL0k3i/lgV7CYlqbrUQ2ZTcH++a2kgwm4SUo7UWdSnGpFwlsZc8PvrSdbV6Rvz5QHU+mzWI/OWsMowksKkfyUU8j1YyxpS/DGI31oopFCkb81wEX12W5MSyjCK/jj+BDJFWUsasvyyl4rEtUdnc3Zjcn++aVU5ucnKW1l7TpxpxUI7ETG5v8wfu295ZNyb7/wCz6orMs/Dr6l0ZdZemYEAQBAKh+0Kn5NFuguO0KfhK3KK1RfiX+QpetOPh+f2UyVhoRAM+FxlSmb03dP8ASxA9oGhn1Gcoey8DnUo06iwnFPxJZ9u4iogDVnt0A5L+vLa/tnlS4qy1OT6dCPCyt6bxjBdeppGRySeGrAc/ZPVFnuB4wa56yDznQfqEkUl60V3o+K7zaUn3PodYmjMIIAgCAIAgCAIBW9p7r52Z6b2LEsQ2ouTfQjh+crK+Ts5uUHre8u7bK+ZFQqR1LViiu43ZdWl9NDbzhqvaOHtlZVtqtP2kXNG8o1vYlr3bGac4kkQATA2CAb+D2PWqfRpkDpbyR+fH2SRTtatTZHnqIla+oUvalr3LWTeE3SHGq/sT/cflJ1PJi/zlyKutlp7KUfu/0WamgAAHAAAeoS1SSWCKOUnJtv5nqenyIAgCAIAgCAam1/qK33dT3DOFz7mfg+hItPiKf1R6nOJmjaiAIAgCAIAgE7ub/MH7tveWT8m+/wDs+qKnLPw6+pdGXWXpmBAEAQDWx+Ap1ly1FDAajiLHhcETnUpRqLCSxO1G4qUZZ1N4Ffxm5VM/V1GT0MM4+BkOeT4v2Xh5lrSy3UXvIp+GohMZuliE+iFqD7B17rWkWdlVjs1llSyvbz2tx8SGxGHdDZ1ZT0MCP6yNKLj7SwLCFSE1jBp+B8WqbAD/AJnPNWJ9YfM38LsPEVeFNrdL+SP1SRC2qS2R/BEq39vS9qS+2smsHuQx1q1QPQgzHvG39JKhk+X+T5FdVy5Fe7jj46vL+yd2fu1h6RDBSzDUM5vYjnAFh+UmU7SlB4paysr5TuKqcW8E/kiYkkrxAEAQBAEAQBAEAQCMx2wqNTUrlPnJofaOBkWrZ0qm1YPuJ1DKNelqTxW56yBxW6dQH+GysPteSR/UGV9TJs0/UafkW1LLNJr+RNPu1m1hN0hxq1L/AGUFv1H5TrTyYv8AOXI4VstPZTj93+v7JvB7LpUvoIAek6ntMnU7elT9lFXWvK1X25Pw+RuTuRhAEAQBAEAQBAEAQDW2lTLUaiqLlkcAdJKkATlXi5UpRW1p9DtbSUK0JS2Jp+ZSPAGI6o95fnKHQ6/D0/Zqe0rXj8n+h4AxHVHvL840Ovw9P2O0rXj8n+h4AxHVHvL840Ovw9P2O0rXj8n+h4AxHVHvL840Ovw9P2O0rXj8n+h4AxHVHvL840Ovw9P2O0rXj8n+h4AxHVHvL840Ovw9P2O0rXj8n+h4AxHVHvL840Ovw9P2O0rXj8n+iX3Y2XVpVi1RCoyML3U6llNtD6DJljb1adXOnHBYPdvRX5Tu6Naio05YvFP57n3FpluUAgCAIAgCAIB5qUwwswBHQRcdhnjSepnsZOLxTwMGGwFKnqlNFJ51UA9onxGlCPspI61LirU9uTfizZnQ4iAIAgCAIAgCAIAgCAIAgCAIAgCAIAgCAIAgCAIAgCAIAgCAIAgCAIAgCAIAgCAIAgCAVDwzUWnjFy12K1MQFqKLrTAuFGa/k24wDLtflBg1xC16qsKVLRWsrEkXZha5PldPMIBsbZpVKOGslaqWepTGdmuwzELYEW0gGhiNq1WbC5XYW5EVbH6TPUKEN+G/bAJvB12OMxCFiVVKJVb6AkakD0wDDvDVqh6a0+Wy2qFjRCk3FsoJbQc8AkNj11eijKzOCPpPbMddc1tLjh7IBuQBAEAQBAEAQBAEAjd4sa1HDu6fSGUAnmLMFv7LwDDhdmVKb02GIdwfrFqnMHuOKeabwCI2jWqLUqmrUxNKzHknprmoBObOo4+m8A3tt1KhFBgarUSpNRsN9MkgZSOfLxMA97KqPUoVFpVyzBiqvVQh6Y08moDxYC+sAbv4lzWrUmd3VMmXlQFqXN8xsALpfhAJ6AIAgCAIAgCAIB5Li4Fxc3sL6m3GwgFc2btWouEWobVGNR1zVKgRVGci7MeYAcBrAM9LeEmg9bkx/CqBHCvdctxd0a2o1B4QDPU2w1sQy0wy0WCA5wodrDNctooW8Aw4LbFSuldUVOVpKMpR86MXU5bMQOcGAaGyMQVq0lariEdtHp4hbrUNv/G3BTeASabXqu7cnQz0kqckzZ7PcaMwS1so9fNAMqbTdsS9BaYK08hZy9rBlJ+jbU3+MA0KG2WTDh8rVC2IakAz66uQLNbsEAzVNrVSmJQoqVqKBtHzKVYEhg1uIsdLdEA39h1nfD0nqWzMiEkG97qCGOgsSNSOYmAb0AQBAEAjqeyEFOvTzNau1R2OlwanELpwHNe8A+4rZKvh/wB3LMFyqtxbNZbW5rc3RAMu0MCtVAjEgKyPpa90NwNeaAaS7u0wSQz61lr82hUkhRp9G5PbAPWK2JmqtVWtVps4UEUyoBCiw4gwDJidlFshWvVV0UrnBBLg+cpFifTaAbWAwa0aa00vlUW14nnJPpJgGxAEAQBAEAQBAEAQDDjMKtVGpuLqwsR/fPeAR2E2EFdHerUq8lfkw5Fk0tfTibc5gHzEbBuXy1qqJVJL01IyknjYkXW/ogGXFbHVuT5N3pNSXIjIR9G1spB0I0gHlNhJyVSmzOxqnM9QkBywtYi2gtYWEAy7O2ZybtUao9SowCl3toq8FAGkAkIAgCAIAgCAIAgGhtTZgrFGDtTemWyulrgMLMLHSx0gGs276clTpK7qaT8or6Fs9ySSCLHiYBnwux0RKqFmcVizNnIJuwsdQIBiOwU/d/3cM9r58+hcvmz5jzHWAesPsRRypZ3qGuqq5YgfRBAK5QMvH+kA8YfYVmQvWq1FpG6I9rKQLAkgXYgQD6dhDOWFWoqM/KtSUgKX5zfjYkai8A3MPgQlWpVBN6uQEG1hkBAt2wCJ2lsQiilKlmb/AKhajG4DKC5ZiDpwvpzwDdw2xlUVczvUasMru1gcoBAAAFha5gG1s3CclTWnmZwgygta+UaAadAsIBswBAEAQBAEAQBAEAQBAEAQBAEAQBAEAQBAEAQBAEAQBAEAQBAEAQBAEAQBAEAQBAEAQBAEAQBAEAQBAEAQBAEAQBAEAQBAEAQBAEAQBAEAQBAEAQBAEAQBAEAQBAEAQBAEAQBAEAQBAEAQBAEAQBAEAQD/2Q=="/>
          <p:cNvSpPr>
            <a:spLocks noChangeAspect="1" noChangeArrowheads="1"/>
          </p:cNvSpPr>
          <p:nvPr/>
        </p:nvSpPr>
        <p:spPr bwMode="auto">
          <a:xfrm>
            <a:off x="1095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data:image/jpeg;base64,/9j/4AAQSkZJRgABAQAAAQABAAD/2wCEAAkGBxQTEBUUEBQUFRQXFBQVFxgYFxQUFxQVFBcXFxUZGRcYHCggGBolHBUYITEiJSorLi4uFx8zODMsNygtLiwBCgoKDg0OGxAQGywkHyQsLCwsNCwsLCwsLC4sLCwsLCwsLCwsLCwsLCwsLCwsLCwsLCwsLCwsLCwsLCwsLCwsLP/AABEIALQAtAMBEQACEQEDEQH/xAAbAAEAAgMBAQAAAAAAAAAAAAAABQYBBAcDAv/EAEIQAAECAwQFCQUFCAIDAAAAAAEAAgMEEQUhMVEGEkGBkSIyYXFyobHB0QcTIzNSQlNiovAUFVSCkrLC4RbxY3Pi/8QAGwEBAAIDAQEAAAAAAAAAAAAAAAMEAgUGAQf/xAA3EQACAQIDBAgFAwQDAQAAAAAAAQIDEQQhMQUSQVETMmFxkaGx0RQigcHwM1LhBhVCUxZDYiP/2gAMAwEAAhEDEQA/AO4oAgCAIAgCAIAgCA0Jq14TMXVOTbygIaa0kefltDek3nhggNKHa8Zrq65PQaEcEBJyukmyI2nS2/uKAmJWfhxOY8HowPAoDaQBAEAQBAEAQBAEAQBAEAQBAYqgNSatOFD5zxXIXngEBDzWkn3bN7j5D1QEPNTsSJ8xxIywHAICOmp+HD57wDlt4LGU4x1LNDB16/6cb+niQ83pOB8plel13ABQPELgjd4f+n23etK3d7+xpy+lrgaRYYcM2nVI3G4r2Nd8TCtseD/TbXfn56k3J29AiXB4acnck99ylVSLNXV2fXp5uN1zWZJfrZ3LMpG9LWtFZg8kZO5Q770BLyukjT8xhHSOUOGKAl5acZE5jgfHggPcFAZQBAEAQBAEAQGCUBrzM8yHz3AdG3ggIia0kGENlel13digIiatOLE5zjTIXDuQEbMTDGCr3NaOk47ljKSWrJaVCpWe7Ti2+wh5vSVguhNLzmeS0eZ7lFKuuBusPsGrPOq0uxZv2RDzdtRX3F2qMm3d+KryqykbqhsrDUc9275vMjgozYm9YlmmYmIcIYOPKOTBe48Lt4WUI70rFbF4hUKMqj4LLv4fnI9tOLOEKac5gAY8uoNgLDQjhQqerGzujSbMxLq0nGTzX3K8ojZmzJ2hFhfLe4DLEcCslNogrYalW68b+pOyml7h82HrDNpoeBu7wpY1uZq6ux4v9OVu/wBydk7agROa8A5O5J71KppmsrYGvSzlHLmsyR2rMqG/K2zFZdrawydf34oCYldI2G6I0tOYvHqgJaXmmPFWODuooD2QBAEB8xHhoJNwAqepAQkzpG0fLaXHM8kepQERM2zFfcXao/Dye/FARsWIGiriAMz51XjstTKEJTdoJt9iuRM3pFCbcyrz0XN4nyUUq8VobfD7DxFTOfyrtzfgQ03b8V+BDBk3HiVXlWk9DdUNi4alnL5n26eGhFudU1NSczeeJUWptopRW6lZGEPQgCA6L7MbL1Yb5h2LzqM7DTed5u/lVvDxt8xy23sUpSVBaLN970NfSqR982Kz7Qe5ze0CbvLepZx3lY1OCr9DWUuGj7mc0BVM64ygCAxRAbklacWF8t7gMsW8DgslOS0K9XC0qvWjn4MnJPS44RodfxMP+J9VLGtzNXV2Ov8Arl4onpO14MTmPFcjceBxUsZxehrKuCrUutEkASDUVBzFx4hZlUkZW3IrcTrD8XqEBMyNvMiODS0tcTQbRxQEuEB5zMPWY5ubXDiKIDnkxG1WOcRWjSaZ0GC8k7K5JRpupUjBcXYq81pJEdcwBg/qKqSxEnodXQ2FQhnUe95L8+pERopeavJcek1p6KBtvU3FKlClHdgrLsy9D4QzCAIAgCA9pOUdFiMhM5z3Bo6K7eoXncvYq7sYVasaUHUlpHM7lJSzYUNsNlzWN1R1BbFKysfO6tSVSbnLV5lUnfmv7TvFemBzvSeR91HJA5L6vHXXlDia71UqxtK51WzcR0tFJ6xy9iJUZfCAIAgCAxTMIL2N6StaNC5jzTI8ocCslOS0K1bB0avWWfMtWj1uOmHOa5jQWtrrAnaaUpsVinUcjRY/ARw8VKMm7u2ZbLBbWYZ0VPAFSmsLmEBlAc8noPzG9seIXkldMzpS3Jxlya9Tm7cB1LWn0h6mUPAgCAIAgCAvPsxsvWe+YcLmfDZ2je87hQbyrGHhndnPbfxO7CNBcc39jooVs5Yp0981/ad4oCD0kkPewDTnNOu3cLxvHgFHUjeJe2fiOhrK+jyf2KACqh1ZlAEAQBAEAQFp0Gh3xndhv9xPkrFBas0e2pfpx736I6FouysYnJhPEgKc0RawgMoCj2uykw/tV4oePQ5hHZqvc3JzhwJWtlk2fR6U9+nGXNL0PheEgQBAEAQGWsJIDRVxIAGZNwHFErhyUVvSdks39Dt9iWcJeXZCH2W3nNxvceNVsYR3YpHz3FV3Xquo+PpwN8LIrlIiTLYjnPYatLnUOd5XiaeaM6lOVOW7LU+ar0wOe2/Ie5juaOaeU3qOzcaqnUjuyOswFfpqKb1WT+hHLAuhAEAQBAEBdNC4dIDjnEJ4AD1VqivlZze15XrJcl65l/0SZyoh6GDxr4BSmqLIgCAp+kjKTB6Q0+XkgZzG2WUmIg/FXiAfNa+qrTZ32zp7+Fpvs9MjTWBcCAIAgCAtns4sv3syYpHJggEZa7q6vAVPDNT0I3dzS7bxPR0VTWsvRfydSVw48gtNbU9xKPLTy3/DZ1uBqdwBKirS3Ys2WysN0+JSeizf28znWh09RzoJw5zegjnDw4FYUZcC7tnD3tW4rJ+5alYNAQulch7yDrDnQ6uHZ+0PA7lFVjdXNlsvEdHV3XpL8XsUZVTpwgCAIAgCAv2i8OkqzpDjxJVun1TlNpS3sTLssvIvuijPhvOb/ABSFEnEAQFX0rbSKw5tpwP/ANIDmWkzKTB6WtPdTyVGurTO02JPewi7GyKURtggCAIDBKHp2fRKyf2aUYwjlnlv7TvQXblfpx3YnB7RxPxGIc1pou5e+pMhSFA5X7R7T97NCGObBFOt7qF3cAFSryvKx2Gw8N0eH33rJ3+i0KbDjmHED285rqjdn14LFOzuT1acailF6M6RKxxEY17cHAOG/Yryd1c4upTdObg9UepC9ML2zOcWxJe5jOZ9nFvZN49NypTjuux2GEr9NSU3rx7zTWJZCAIAgMFAdKsuHqwIQyht8FdjojjcTLerSl2v88i9aOMpAb0lx4lZEBKIAgK/pYzkwzkXDiAfJAcx0tb8VhzZ4H/ap4jrI6z+n5f/ABmuT9V/BCFQG/MIeBAEBYNB7K/aJtusKsh0iO3HkDe7+1S0Y70jWbWxPQYd21lkvv5ep1/arxxBpWvPiBAiRT9lpIGbvsjeaLGUrK5PhqDr1Y01xf4/ocOe8uJc41c4lzjm4mpPFa9u+Z9CSSVoqyNOJiVmUHqWnQyf50F2zls6vtDdjvKsUZcDQbXw+aqruf2ZaFOaQr+mMjrQxFGMPHsHHgQDxUNWN1c22ycQ4VOjej0717lMoqx0YQBAEA1a3DEmm8oLpZs6mG0FNgp3K+cNe+bLxZDKQIY/CDxv80BuIAgIfShlYFcnDzHmgOZaYMuhnpe3iAR4KtiFozo/6elnUh2L7r7laVU6cIAgBQHWNALK9zKB550akQ56tOQOBJ/mV2jC0czitsYrpsRurSOXuWZTGqOf+1C1Ply7T/5H+DBTidwVbES4HS7Aw/WrvuX39vEoJKqnSGpEF5Uhr3qeslMOhRGvbi01pnmN4uXsXZ3IqtJVYOD4nSYEYPYHNNQ4AjqN/mrqd1c42cHCTi+BmIwOBDhcRQ9W1e6nkW4veWqOb2hJmFFdDOw3dLcQeFFRlGzsdlh6yrU1OJrLwmCAIDasqHrR4Y/G3uNfJZQ1RBipbtGb7H6fydJJV0406DBZRoGQA4CiA+0AQEfbzKy7+gV4FAcy0sZWCDk8HiKeagxHVN3sGW7iWucX5WZUiqZ14QBASejVl/tMyyGebXWf2G3u44b1nTjvSsU8fifh6EqnHRd7O1gUw6ty2BwIQEZOaPS0V5fFgtc84uNammG1YOnF5tFulj8TSjuQm0jw/wCJyf8ADs7/AFXnRQ5En91xn+xlWm7BlhEcBBZc4jbn1r3o48jD+4Yl/wCbPH9xS/3LO/1To48jz4/E/vZuy8BrGhrAGtGAGAWSVtCvUqSqScpO7Z6L0wKzppI1a2KMW8l3UcDuPioK0eJutkV7SdJ8c13oqSrm/CAICV0Xh1mmdGs7g0+qkpdYobSlbDS7bLz/AIOhyrNaIwZuaO8K2cqX5AZQBAeE6zWhvGbXDuQHMdIGa0s/qB4EKKsrwZstky3cXDtuvIpSoncBAF4Dpfs0sr3cF0dw5UU0b0Q2nzNTuCuUIWVzktu4rfqqitI697LmrBogh5dBD0UQFNnT8R/ad4oLnlRAYQBAfExBD2OY7muBB6j+u5eWurGVObpyUo8Dmk3LmG9zHYtNOum3eqUlZ2OzpVFUgpx0Z5LwkCAn9C2VjuP0wz3kDyU1HrGp2xK1GK5v7HQrFZWPD7VeAqrJzhdQgMoAgMFAc1taF8OK38LxwWE1eLLOCnuYinL/ANL1KACtefQdAgNqy5F0eMyEzF7tWuQ+0dwqV7FXdiGvXjQpyqy4Lx7Pqdxl4LWMaxgo1rQ0dQFAtilZWPns5ynJylq8z7Xpicl0k0mjPmohgxnthh2q0NcQCGVaTdmQe5UalRuWR2uB2dShQiqkE5au65kZ+/pr+Ijf1uWPSS5lv4LDf64+H8A29M/xEb+tyb8uY+Bw3+teBoxbZmNY/Gfjn/pZ78uZQeDoX6iPP97R/vX8U35czz4PD/sXgZ/e0f72J/Um/LmPhKC/wXgW/Re0DFg8o1ew6rsyDe0+W5WaUt5ZnP7Swyo1bx0ensS6kNeVXTOR5sZvYd/ifLgq9aPE3ux8RrSfevuirKA3gQFp0Hh/Od/62/3E+SsUVqaPbUupHvL/AKMsrMA5NcfJTmiLegCAIAUBQ7Wh/FijNzu//tHmrHsXZ37jmAFLsruC1j1PpV75mUPC/ezCy+fMOy92zp2vd4DirVCHE5rb2J6tBd7+y+/gdBVk5ohdLbS/Z5SI8GjyNRnafUA7hU7lHVluxL2zcN0+IjB6avuRxoDL9UVA7wIAUBqRMSpDXvU+UPAgJbRid93MAHmv5B668k8T3qSnKzKG0qHS0G+Mc/cvqtnKnjPSwiw3Mdg4EdWR3G9eSV1Yko1XSmprgc1jQi1zmuuc0lp6xcqTVnY7OM1OKktD4XhkXTQuHSXcfqiHuACtUV8pze15XrpckvUvmibOW85NA4k+ilNUWdAEAQBAU232UmHdOqe4IDl07D1Yrxk93iVrpas+h4We/QhLml6HnBgue5rGCr3ENaM3E0CxSuyWc4wi5S0Wp3GypFsCDDhMwY0N6yMTvNeK2MVupI+e4iu69R1JcczaWRCcz9ptpa8dkFp5MIazhm9/o0fmKqYiV3unWbBw+5RlVesnZdy936FNVc3wQAoDUiYlSGvep8oeBAEB0axp33sFr9tKHtNuKuwlvK5x+LodDWcPqjdWRWKfpnI6r2xRg7kntAXcRXgq1aOdzodkV7wdJ8M13cfOxXFCbgv+jDKSsPpDjxNVbpdU5TaMt7Ey8C86Js5Dzm4DgK/5KQok+gCAIDCAq2lLKRWnNngSgOX2/D1Zh9dpBHTUDDgqFZfOzutlT38JG3DJ+JixbSMvGbGDGvcAaBxIAJurdtoe9eRluu5PisOsRTdNtq+tvQsh9o0f7qF+f1UvxMuRqv8Aj9H98vI+T7RJj7uD+f1XnxEj3/j9DjKXkVSbmHRYj4jzVz3Fx6z+qKFu7ubqlTjTgoR0R4rwzCAFAakTEqQ171PlDwIAgJOx7afLhwa0ODqEgkihF11Mx4LOFRx0KWLwMMS027WJL/mD/umf1O9FJ075FP8As0P3vwRr2hpIYsMsdBaAcDrk0IwOC8lV3lZolobMVCanGby7P5INrSSA0Ek3AC8lQ65I2cmkrvQ6TZkLUgw2nEMaD0Gl6ux0ONxM9+tKS4tl30ZbSADm5x8vJZEJLIAgCAICH0hs50UNLKVaHVGBINMOCAqM3KB1WxW7iLx0jJeOKlqS0a1SjLepuzK1aOjTgSYJ1h9J5w6jtCrTw9uqdJg9uxl8ldWfPh/HmQLmkGhBBGw3Ks1bU6CMlJb0XddmhhD0IAgCAFAakTEqQ171PlDwIAgCAICasvRyJFvf8NuZHKI6G+qkjSbNbidp0qWUfmfZ7lts6y4cEfDbf9Rvcd6sxgkaCviqtbrvLloiXkbPiRTyBdmcOKyK5cLPlfdw2srWm3Cu3BAbKAIAgCAxRAa85IsiijxXI4Eb0BWrQsF7L2ctv5hu2oCAnpBkUUiCtLq4OG9YygpalrDYythnem/pwKzaFgRId7OW3oFHDrHoqk6Eo6HT4TbVGt8s/lfbp4+/iRAUJuQgCAFAakTEqQ171PlDwIAgJGzLFix72jVb9TsNwxKzjTciniMdSoZPN8l+ZFusuwYUG/nP+pwv3DYFZjTUTn8Tj6tfJuy5Im5WWfENGNJz2AdZWZSLFZ+j7G3xDrnL7I9UBNBoFwwQGUAQBAEAQBAEBgoDQtCyocW8ijsxjvzQFan7LiQryKt+oYb8kBAWjZEOLeRqu+oXHeNqjnSUjYYTadfDZJ3XJ/bkVi0bIiQb3cpv1DDeNiqTpOJ1WD2nQxWUXZ8n+fnI0FGbAFAakTEqQ171PlDw2rPs6JGdSG2uZwa3rKyjBy0IK+Ip0Feo/pxLZZWjMOHQxfiO6RRg6ht3qxGkkaDE7UqVcofKvMsMCC551WNJOQH6oFKawn5DR0YxjX8Iw3lAT0KGGijQAMhcgPtAEAQBAEAQBAEAQBAEBgoCHtCwWPvh8h35Tu2ICtzcm+GaPaRkcQR1oCBtCwGPvZyHdAq09Y9FDOgnmjcYTbNajaNT5l5+PuVmekIkI/EFBsOIO9VJQcdTqMNjKOJV6b+nFfQj4Mu6I8thtLnZDzy3rNRb0K1WpCn803ZFosvRQDlRyHH6BWm87VPGjzNFidrN5Ucu16/QssCDQBkMdTWjwAU6yyNPKTk7snZDR1xvimgyGJ6zsQxLDLSzYY1WNAHRtQHsgCAIAgCAIAgCAIAgCAIAgCAID4iQg4UcAQdhQEBaGju2Cf5T5H1QFfmIBFWxG9bSMQmuTPYycXvRdmeMtLNYKQ2Bt+A2nzXiSWhlUqzqO83fvJuQsB774nIb0847ti9MCySciyGKMFOnEnegNlAEAQBAEAQBAEAQBAEAQBAEAQBAEAQBAeE3KMiCj2g+I6igPCQsyHDvaL8zef8ASA3kAQBAEAQBAEAQBAEAQH//2Q=="/>
          <p:cNvSpPr>
            <a:spLocks noChangeAspect="1" noChangeArrowheads="1"/>
          </p:cNvSpPr>
          <p:nvPr/>
        </p:nvSpPr>
        <p:spPr bwMode="auto">
          <a:xfrm>
            <a:off x="2619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19E11B-0FAD-49FB-BD5A-6DFA15527CFB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906191"/>
            <a:ext cx="610896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16200000">
            <a:off x="-138958" y="4594653"/>
            <a:ext cx="2323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</a:rPr>
              <a:t>HttpRequest</a:t>
            </a:r>
            <a:endParaRPr lang="en-US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6423452" y="4594653"/>
            <a:ext cx="25703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</a:rPr>
              <a:t>HttpResponse</a:t>
            </a:r>
            <a:endParaRPr lang="en-US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49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44" name="Title 1"/>
          <p:cNvSpPr>
            <a:spLocks noGrp="1"/>
          </p:cNvSpPr>
          <p:nvPr>
            <p:ph type="title"/>
          </p:nvPr>
        </p:nvSpPr>
        <p:spPr>
          <a:xfrm>
            <a:off x="109538" y="76200"/>
            <a:ext cx="9034462" cy="1143000"/>
          </a:xfrm>
        </p:spPr>
        <p:txBody>
          <a:bodyPr/>
          <a:lstStyle/>
          <a:p>
            <a:pPr algn="ctr"/>
            <a:r>
              <a:rPr lang="en-US" altLang="en-US" sz="3600" b="1" dirty="0" smtClean="0"/>
              <a:t>Newer asynchronous platforms are inspired by both old and new software engineering research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524307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2" descr="data:image/jpeg;base64,/9j/4AAQSkZJRgABAQAAAQABAAD/2wCEAAkGBxQTEhUTExQVFhUUGBQVGBUVFBoWFhUWFhUbFhgVFRQYKCggGBolGxgUIjEhJSorLi8uGB8zODMsNygtLiwBCgoKDg0OGxAQGywkHyQxLCwsLC03LS0vLC8sLDQwLCwsLTQsNzQsLCwsLCwsLCwsLCwsLCwsLCwsLCwsLCwsLP/AABEIAI4BYwMBEQACEQEDEQH/xAAbAAEAAgMBAQAAAAAAAAAAAAAABQYDBAcCAf/EAEUQAAIBAgMDBgoHBgUFAAAAAAECAAMRBBIhBQYxE0FRU5GSFRYiUmFxgbLB0TIzYnOToaIHFCM0sfBCY3LS4SQ1Q4PC/8QAGgEBAAMBAQEAAAAAAAAAAAAAAAQFBgMBAv/EADkRAAIBAgEJBAoCAgIDAAAAAAABAgMEEQUSFCExUVKRsRVhcaETIjIzNEFygcHRI+FC8ILxNWKi/9oADAMBAAIRAxEAPwDrM9PBAEAQBAEAQBAEAQBAEAQBAEAQBAEAQBAEAQBAEAQBAEAQBAEAQBAEAQBAEAQBAEAQBAEAQBAEAQBAEAQBAEAQBAEAQBAEAQBAEAQBAEAQBAEAQBAEAQBAEAQBAEAQBAEAQBAEAQBAEAQBAEAQBAEAQBAEAQBAEAQBAEAQBAEAQBAEAQBAEAQBAEAQBAEAQBAEAQBAEAQBAEAQBAEAQBAEAQBAEAQBAEAQDQ2+7DDVSpIIQkEGxFtdDONw2qUmtxKslGVxBSWKbOceFq/XVfxGlL6apxM12iUOCPJDwtX66r+I0emqcTGiUOCPJDwtX66r+I0emqcTGiUOCPJDwtX66r+I0emqcTGiUOCPJHobTxHW1e+089PU4nzGiW/BHkh4SxHW1u+0aRPifM80S34I8kPCWI62t32jSJ8T5jRLfgjyQO08R1tXvtGkVOJ8xolvwR5IntysZVqV2D1HYBCbMxIvmA4H2ybZTnKo8W3qKvK9GlTorMik2/ku5l2loZwQBAEAQBAEAQBAEAQBAEAQBAEAQBAEAQBAEAQDW2m5WjVYGxFOoQeghSQZxrycaUmtqT6He2ipVoRextdSi+Gq/Wv2yh0uvxM1egW3Ah4ar9a/bGl1+JjQLbgQ8NV+tftjS6/ExoFtwIeGq/Wv2xpdfiY0C24EeX23iLH+K/A9E9V3Wx9pjQLbgRad29vriFytYVVGo5mHnL8RLi2uVVWD9rqUGUMnyt3nR1xfl3MnJLKwQBAEAQDV2rTzUaq9NOoO1TOdVZ1OS7md7aWbWhLc11OTiZ43J6VCeAJ9QvPcGzxtLafeSbzT2GM17jzOjvHJN5p7DGa9wzo7zcoUmyjyT2GcpReOw+XKO8yck3mnsM+c17jzOjvHJN5p7DGa9wzo7zDW+iYjtPtE/wDs+Ty6rdCoO0k/CW+T160n4FJlyXqQXey7S0M4IAgCAIAgCAIBXN5ds1KVRUpkDybm4B4nTj6pWXt1OlNRhuLrJtjSrU3OovngiI8ZcR5y9xZD7Qr71yLLsq23Pmx4y4jzl7ix2hX3rkOyrbc+bHjLiPOXuLHaFfeuQ7Kttz5seMuI85e4sdoV965Dsq23Pmx4y4jzl7ix2hX3rkOyrbc+bHjLiPOXuLHaFfeuQ7Kttz5seMuI85e4sdoV965Dsq23Pmyybt4ypVpl6hB8ogWAGgA6PTeWdlVnVg5T3lJlKhSo1VCmvlrJaTCuEAQBAEAQDU2v9RW+7qe4Zwufcz8H0JFp8RT+qPU5xM0bUQBAEA81eB9Rnq2hGpRqlWDKSGU3BHEGd02nij2UVJOMlimdD3b2+MQuVrCqBqOZh5y/ES5trlVVg9vUymUMnu3edHXF+XcycksrBAEAQDy63BHSCO2eNYo9TweJx+1tJmzf44l3/ZzU8msvpRu0EfCWeT3qkvAz2XI+tB+JcryxKEQDdofREAyQDHiHyozdAJ7BeeSeCbPqCxkkcUrnyeyZeG03a2lq/Z8nkVW6WUdgv8Zc5PXqyZnsuS9eC7mW2WJRCAIAgCAIAgCAUvb+BrVK7stNyugBA0IA5vbeUd3Rq1Kzai8DT5PuKFK3jGU0ntZH+B6/VP3ZG0Wtwsmabb8a5jwPX6p+7Gi1uFjTbfjXMeB6/VP3Y0Wtwsabb8a5jwPX6p+7Gi1uFjTbfjXMeB6/VP3Y0Wtwsabb8a5mDE4KpTsXRlvwuLXnxOlOHtLA6069KrqhJPwME5nU6Du9RyYemOkZu8S3xE0dnDNoxX35mPyhUz7mb+3LUSMkkIQBAEAQBANTa/1Fb7up7hnC59zPwfQkWnxFP6o9TnEzRtRAEAQDzU4H1GeraDSynonbE+z3SdlYMpIZTcEcQYUsHimfMoxknGWtM6Hu3t0YhcraVVFyOZhwzD8rj0y5tblVVmvaZPKFg7d50fZfl3E3JhWiAIAEA5Jj0y1ai9DuOxjM7UWE2u9m7oSzqUX3LoWb9nT/AMWqvSinsa3/ANSbk9+tJdxU5cj/ABwfe+n9E9vqzDCsysylWQ3UkGxNuI9clXrapNruK3JSi7lKSxxT2nPfCFXran4jfOVHpJ8T5s1HoKXAuSNyhtCrlH8Wp+I3znKVWePtPmz5dClwrkjJ4Qq9bU/Eb5z59LU4nzZ56Clwrkj42OqnQ1ahB0saja/nHpZ8T5sKjTX+K5I0cVw9sQ2nZF03DS2HY+dUb8gBLuwWFNvvMzlqWNdLcl+SyScU4gAQDm1HeLEmsq8scpqBbZV4Z7W4dEA6SYAgCAfCbazw9Sx1Gn4XodbT7wnHSqPGuZJ0K44HyHheh1tPvCNKo8a5jQrjgfIeF6HW0+8I0qjxrmNCuOB8h4XodbT7wjSqPGuY0K44HyHheh1tPvCNKo8a5jQrjgfIeF6HW0+8I0qjxrmNCuOB8isb245ajoEYMFUm4Nxcnh2AdsqsoVo1JRUXikXmSbedKEnNYNv593/ZBolyAOJIHabSAli8C2lLNTb+R06mmUBRzADsFpqorBYGFlLOk5P5nqenyIBTt9dr1qNVFpVCoKXIAU3OYi+oMAmd08W9XDK9RszEuCSAODEDhAJiAIBqbX+orfd1PcM4XPuZ+D6Ei0+Ip/VHqc4maNqIAgCAIAgCATu5v8wfu295ZPyb7/7Pqipyz8OvqXRl1l6ZgQBAEA5bvClsTWH2ye3X4yguFhVl4m1sZY20H3EpuC9sUR51Nx2FT8J2sX/Lh3ETLMcbfHc1+S/YvCpVQpUXMptcG+tjccPTLaUFNYS2GZp1Z05Z8HgyO8WcJ1K95/nOOi0eEl9pXXG/L9G7Q3YwmUfwR3m+c80OhwjtK64+n6MnivhepHeb5zzQ6HCO0rnj6fojN5NhYalhqjpSAYAWN20JYDnPpnC6tqMKTko6yVY3txVrxhKWr7bjnOLPD2yogaVF+3MS2ET0lz+sj4S+slhRX36mTytLG6l9uhNyWVpobZ2ouHp8o4ZhmC2W17m/TbogEIN+6PV1exP90Ao9OsBVD62Dh7c9g17euAXjx6o9XV7E/wB0Andj7SXEUxUUMASRZrX09V4BuwDR25WyYeofskD1t5Pxke6nm0ZPuJdjDPuILv6aznczZshAEAQBAEAQCQ2BRz4imOhs3dGb4SRaRzq0V/uoh388y2m+7DnqOhTSGOEAqzb80QbcnV09C/OAVjejbCYmororKFXL5Vr3uTzE9MAlN3d6aWHoLSZKhILG65basTzkQCf2PvPTxFTk0SoDYtdsttPUT0wCdgGptf6it93U9wzhc+5n4PoSLT4in9UepziZo2ogFuqbtURgv3i75+SD2zDLci/C3CWTs6at/Sa8cMSljlCq7r0OrDHArGBwrVai00+k5sP6kn0AXPslfTg5yUVtZbVasaUHOWxF2G6+DoKP3ipcnnapyYJ+yAQf6y20K3px/lfngUPaN3Wk/Qx5LHmeMRulh6yZsNUseaz8ohPQTqR2+yeSsaNSONJ+eKPYZUr0p5tePlgykVqRRirCzKSpHQQbGVMk4tp/Iv4yUoqS2Mmtzf5g/dt7yydk33/2fVFXln4dfUujLrL0zAgCAIBzbfBLYup6ch/SB8JR3iwrM2GSpY2sfv1NLZGKqU6qtRF6nlADKWvcEHyRx0vOVKc4SThtJN1Sp1KTjVeEeRYW3g2gASaNgNSTQewHTxkvSbrh8mVSsMnt4Kf/ANI1PHTFf5XcPznPTq3dy/s79jW3/tz/AKN2hvpiso+r7h+c5vKFdP5cv7POyLbv5/0WPdDblbEvUFTJZFUjKttST6T0SZZXNStJqeGorcpWdK3jFwxxe8z79vbCMPOamP1ZvhPvKL/gfiupzySsblPcn0OW4viJTQNWjpO7SWwtH/QD26/GaG2WFKPgYzKDxuZ+PQkp3IZHbd2UMTT5MsV8oNcC/AHS3tgEANwk65u4PnAKZTo3qBL8XCX9bWvALn4hp1zdwfOAWHYmzBh6QpBiwBY3Itx9EA34BqbTwIrJkJIBIOnHTm1nGvRVaGY3gSLW4dCpnpYsiPFGn1j/AKflIfZlPifkWXbVXhXmPFGn1j/p+UdmU+J+Q7aq8K8x4o0+sf8AT8o7Mp8T8h21V4V5jxRp9Y/6flHZlPifkO2qvCvMeKNPrH/T8o7Mp8T8h21V4V5nxt06YBPKPpr/AIflPHk2mljnPyCyzVbwzV5lQMpjRlg3Mo3qs3mpb2sR8AZY5NhjUcty6lPlmeFGMd76Fyl2ZoQCoNuIhJPLNr9gfOAVzeXY4wtRUDl8y5rkWtqRb8oBI7B3UXEUVqmqyklhYKD9E243gFg2HusuHq8oKhbyStioHG3Pf0QCwwDU2v8AUVvu6nuGcLn3M/B9CRafEU/qj1OcTNG1EA6PX/7X/wChfdEvZfB/8fwZeH/kP+X5Kfupi1p4qmzmynMtzwGZSAe23bKuzmoVk2XeUKUqlvJR27eRbt592mxLiolQBgoXKwOU6k3BHDj0GWd3ZutLOiylsMoK3i4Sjqxx1EFhtn47BZmpoGDAZsvljTgcuh6eaQ4Urm3xcVt+5YVK9leYKbww2Y6v6K9jsU1Wo1R7ZmNzYWF7W4eyQqk3OTk9rLOlTjSgoR2Iltzf5g/dt7yyZk33/wBn1RW5Z+HX1Loy6y9MwIAgCAc/36S2JB6aansLD4CU18v5fsarI0sbfDc3+CO3cqZcVQP+Yo73k/Gcbd4VY+JMvo51tNdz8tZ1SumZWXpBHaLS9axWBjIPNknuOR4rZtal9ZTdfSVOXvDQ9sz8qU4e0mjcU7ijV93JPry2mXBoWACgsehQSePQJHazpYLWfU2o65PDxOgbh7OqUhVaojJnyZcwsSBmvpxHEcZb5PpTgpOSwxwM5le4p1HFQeOGOOH2Pv7RKlqFMdNT+it/xGU3hTS7/wAHmRY41pPu/KOa4o6+yVUNhponU9l08tGkvRTpjsUTSUlhCK7kYa5lnVpy3t9TanQ4iABAOWUNl1+XU8hWtyoN+Se1s973twgHUzAEAQCC29t1qDqiqrXXMb30uSBw9Rlfd3jozUUsdWJbWGTo3EHOTa14Ecm9lQkAU0uSBxPPIyylUbwzUTHkakli5PyLdLkzogCAIBo7crZMPUb7JHtbyfjI91PMoyfd1JdjTz7iC78eWs53M2bIuO5dG1J385rexR8yZdZMhhTct76Gby1UxqxjuXUsMsimEAQCkb+YKrUrUylOo4CWJRGYA5joSBAJzc6gyYVFdWVsz+SylTqx5jrAJuAIBqbX+orfd1PcM4XPuZ+D6Ei0+Ip/VHqUXY2GWrXp03uFdrG2h1Btb22mfoQU6ii9jNdc1JU6Mpx2okt7tiphmp5M2Vw1yxB1BHQBzGd723jRazdjIuTrydypZ+GKw2FoxQtsyx0/gL7oljPVZ6+Ep6evKGri/JRtjbNOIqcmrKpsTdr2NubT+9JUUKLqzzU8DQ3NwqEM9rEkcc+KwLimKzWIBUjVPUA9wCOj0idqjrWss3O/XmRaStr2LnmLH57/ACJ/dLeOrXqGnUUEBS2dRa1iBZubX2cJNs7udWWbJfcrso2FKhDPg8Nez9Fd30oquLfL/iCsQOZiNe3Q+2Qb6KjWeBZ5LnKVss75Yr7H3c3+YP3be8s6ZN9/9n1Rxyz8OvqXRl1l6ZgQBAEApH7QU/iUj0qw7GHzlVlBetE0mQ3/ABzXeun9FawdXJUR/MdG0+ywPwkGLwknuaLmrDPhKO9Nc0dMwe8uGqcKoU9D+Qfz0/OXULqlLY+eoyNXJ1zT2xx8NZKqQRcag9GoMkEFrB6zcwdJVXyVAvxsAL9k8SS2H1KUpbXiY8ZtOjS+sqIvoJ17OM+J1qcPaaR0pW9Wr7EWyjb5bbpYjk1pEkIWJJFgbgAWvr0yovrmFXBQ+RoMmWdShnOp88CnVxdreoSJBai4xwWJ1tFsAOgAdk0yMC3i8T1PTwQBAEAQBAEAoG8tbNiX+zZR7Br+d5nb2WdXl3ajX5NhmW0e/XzI6m5UgjQggg9BGokZNp4omyipJp7GWHBb2ONKqhh5y+SezgfyllSylJaprHwKavkaD10nh3PWv95lgwO2aNXRXAPmt5J/Pj7JY0rqlU2PXuKivY16PtR1b1rRnxWNp0xd3VfWdfYOJnSdWFP2ngcaVCpVeEItkLjN7KY0pqXPSfJHzMg1MpQXsLHyLOjkapLXUaXmyB2jturWGViAvHKosNOFydZXVrupVWEtm4t7awo0HnR272RsjE06Du9Ry4emOkZu8b/GaOzjm0Y8+Zj8oTz7mb78OWokZJIQgCAIAgCAIBqbX+orfd1PcM4XPuZ+D6Ei0+Ip/VHqc7pVCrBlNipBB6CDcTNptPFG0lFSTT2MvFDfSi6gVqTZhxsodb9IubiW8co05L146+Zn55IrRl/FLV90yL3l3q5dOSpqVQ2LFrZmtqBYcBf0yPdXvpY5kVgiXY5N9BL0k3i/lgV7CYlqbrUQ2ZTcH++a2kgwm4SUo7UWdSnGpFwlsZc8PvrSdbV6Rvz5QHU+mzWI/OWsMowksKkfyUU8j1YyxpS/DGI31oopFCkb81wEX12W5MSyjCK/jj+BDJFWUsasvyyl4rEtUdnc3Zjcn++aVU5ucnKW1l7TpxpxUI7ETG5v8wfu295ZNyb7/wCz6orMs/Dr6l0ZdZemYEAQBAKh+0Kn5NFuguO0KfhK3KK1RfiX+QpetOPh+f2UyVhoRAM+FxlSmb03dP8ASxA9oGhn1Gcoey8DnUo06iwnFPxJZ9u4iogDVnt0A5L+vLa/tnlS4qy1OT6dCPCyt6bxjBdeppGRySeGrAc/ZPVFnuB4wa56yDznQfqEkUl60V3o+K7zaUn3PodYmjMIIAgCAIAgCAIBW9p7r52Z6b2LEsQ2ouTfQjh+crK+Ts5uUHre8u7bK+ZFQqR1LViiu43ZdWl9NDbzhqvaOHtlZVtqtP2kXNG8o1vYlr3bGac4kkQATA2CAb+D2PWqfRpkDpbyR+fH2SRTtatTZHnqIla+oUvalr3LWTeE3SHGq/sT/cflJ1PJi/zlyKutlp7KUfu/0WamgAAHAAAeoS1SSWCKOUnJtv5nqenyIAgCAIAgCAam1/qK33dT3DOFz7mfg+hItPiKf1R6nOJmjaiAIAgCAIAgE7ub/MH7tveWT8m+/wDs+qKnLPw6+pdGXWXpmBAEAQDWx+Ap1ly1FDAajiLHhcETnUpRqLCSxO1G4qUZZ1N4Ffxm5VM/V1GT0MM4+BkOeT4v2Xh5lrSy3UXvIp+GohMZuliE+iFqD7B17rWkWdlVjs1llSyvbz2tx8SGxGHdDZ1ZT0MCP6yNKLj7SwLCFSE1jBp+B8WqbAD/AJnPNWJ9YfM38LsPEVeFNrdL+SP1SRC2qS2R/BEq39vS9qS+2smsHuQx1q1QPQgzHvG39JKhk+X+T5FdVy5Fe7jj46vL+yd2fu1h6RDBSzDUM5vYjnAFh+UmU7SlB4paysr5TuKqcW8E/kiYkkrxAEAQBAEAQBAEAQCMx2wqNTUrlPnJofaOBkWrZ0qm1YPuJ1DKNelqTxW56yBxW6dQH+GysPteSR/UGV9TJs0/UafkW1LLNJr+RNPu1m1hN0hxq1L/AGUFv1H5TrTyYv8AOXI4VstPZTj93+v7JvB7LpUvoIAek6ntMnU7elT9lFXWvK1X25Pw+RuTuRhAEAQBAEAQBAEAQDW2lTLUaiqLlkcAdJKkATlXi5UpRW1p9DtbSUK0JS2Jp+ZSPAGI6o95fnKHQ6/D0/Zqe0rXj8n+h4AxHVHvL840Ovw9P2O0rXj8n+h4AxHVHvL840Ovw9P2O0rXj8n+h4AxHVHvL840Ovw9P2O0rXj8n+h4AxHVHvL840Ovw9P2O0rXj8n+h4AxHVHvL840Ovw9P2O0rXj8n+h4AxHVHvL840Ovw9P2O0rXj8n+iX3Y2XVpVi1RCoyML3U6llNtD6DJljb1adXOnHBYPdvRX5Tu6Naio05YvFP57n3FpluUAgCAIAgCAIB5qUwwswBHQRcdhnjSepnsZOLxTwMGGwFKnqlNFJ51UA9onxGlCPspI61LirU9uTfizZnQ4iAIAgCAIAgCAIAgCAIAgCAIAgCAIAgCAIAgCAIAgCAIAgCAIAgCAIAgCAIAgCAIAgCAVDwzUWnjFy12K1MQFqKLrTAuFGa/k24wDLtflBg1xC16qsKVLRWsrEkXZha5PldPMIBsbZpVKOGslaqWepTGdmuwzELYEW0gGhiNq1WbC5XYW5EVbH6TPUKEN+G/bAJvB12OMxCFiVVKJVb6AkakD0wDDvDVqh6a0+Wy2qFjRCk3FsoJbQc8AkNj11eijKzOCPpPbMddc1tLjh7IBuQBAEAQBAEAQBAEAjd4sa1HDu6fSGUAnmLMFv7LwDDhdmVKb02GIdwfrFqnMHuOKeabwCI2jWqLUqmrUxNKzHknprmoBObOo4+m8A3tt1KhFBgarUSpNRsN9MkgZSOfLxMA97KqPUoVFpVyzBiqvVQh6Y08moDxYC+sAbv4lzWrUmd3VMmXlQFqXN8xsALpfhAJ6AIAgCAIAgCAIB5Li4Fxc3sL6m3GwgFc2btWouEWobVGNR1zVKgRVGci7MeYAcBrAM9LeEmg9bkx/CqBHCvdctxd0a2o1B4QDPU2w1sQy0wy0WCA5wodrDNctooW8Aw4LbFSuldUVOVpKMpR86MXU5bMQOcGAaGyMQVq0lariEdtHp4hbrUNv/G3BTeASabXqu7cnQz0kqckzZ7PcaMwS1so9fNAMqbTdsS9BaYK08hZy9rBlJ+jbU3+MA0KG2WTDh8rVC2IakAz66uQLNbsEAzVNrVSmJQoqVqKBtHzKVYEhg1uIsdLdEA39h1nfD0nqWzMiEkG97qCGOgsSNSOYmAb0AQBAEAjqeyEFOvTzNau1R2OlwanELpwHNe8A+4rZKvh/wB3LMFyqtxbNZbW5rc3RAMu0MCtVAjEgKyPpa90NwNeaAaS7u0wSQz61lr82hUkhRp9G5PbAPWK2JmqtVWtVps4UEUyoBCiw4gwDJidlFshWvVV0UrnBBLg+cpFifTaAbWAwa0aa00vlUW14nnJPpJgGxAEAQBAEAQBAEAQDDjMKtVGpuLqwsR/fPeAR2E2EFdHerUq8lfkw5Fk0tfTibc5gHzEbBuXy1qqJVJL01IyknjYkXW/ogGXFbHVuT5N3pNSXIjIR9G1spB0I0gHlNhJyVSmzOxqnM9QkBywtYi2gtYWEAy7O2ZybtUao9SowCl3toq8FAGkAkIAgCAIAgCAIAgGhtTZgrFGDtTemWyulrgMLMLHSx0gGs276clTpK7qaT8or6Fs9ySSCLHiYBnwux0RKqFmcVizNnIJuwsdQIBiOwU/d/3cM9r58+hcvmz5jzHWAesPsRRypZ3qGuqq5YgfRBAK5QMvH+kA8YfYVmQvWq1FpG6I9rKQLAkgXYgQD6dhDOWFWoqM/KtSUgKX5zfjYkai8A3MPgQlWpVBN6uQEG1hkBAt2wCJ2lsQiilKlmb/AKhajG4DKC5ZiDpwvpzwDdw2xlUVczvUasMru1gcoBAAAFha5gG1s3CclTWnmZwgygta+UaAadAsIBswBAEAQBAEAQBAEAQBAEAQBAEAQBAEAQBAEAQBAEAQBAEAQBAEAQBAEAQBAEAQBAEAQBAEAQBAEAQBAEAQBAEAQBAEAQBAEAQBAEAQBAEAQBAEAQBAEAQBAEAQBAEAQBAEAQBAEAQBAEAQBAEAQBAEAQD/2Q=="/>
          <p:cNvSpPr>
            <a:spLocks noChangeAspect="1" noChangeArrowheads="1"/>
          </p:cNvSpPr>
          <p:nvPr/>
        </p:nvSpPr>
        <p:spPr bwMode="auto">
          <a:xfrm>
            <a:off x="1095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data:image/jpeg;base64,/9j/4AAQSkZJRgABAQAAAQABAAD/2wCEAAkGBxQTEBUUEBQUFRQXFBQVFxgYFxQUFxQVFBcXFxUZGRcYHCggGBolHBUYITEiJSorLi4uFx8zODMsNygtLiwBCgoKDg0OGxAQGywkHyQsLCwsNCwsLCwsLC4sLCwsLCwsLCwsLCwsLCwsLCwsLCwsLCwsLCwsLCwsLCwsLCwsLP/AABEIALQAtAMBEQACEQEDEQH/xAAbAAEAAgMBAQAAAAAAAAAAAAAABQYBBAcDAv/EAEIQAAECAwQFCQUFCAIDAAAAAAEAAgMEEQUhMVEGEkGBkSIyYXFyobHB0QcTIzNSQlNiovAUFVSCkrLC4RbxY3Pi/8QAGwEBAAIDAQEAAAAAAAAAAAAAAAMEAgUGAQf/xAA3EQACAQIDBAgFAwQDAQAAAAAAAQIDEQQhMQUSQVETMmFxkaGx0RQigcHwM1LhBhVCUxZDYiP/2gAMAwEAAhEDEQA/AO4oAgCAIAgCAIAgCA0Jq14TMXVOTbygIaa0kefltDek3nhggNKHa8Zrq65PQaEcEBJyukmyI2nS2/uKAmJWfhxOY8HowPAoDaQBAEAQBAEAQBAEAQBAEAQBAYqgNSatOFD5zxXIXngEBDzWkn3bN7j5D1QEPNTsSJ8xxIywHAICOmp+HD57wDlt4LGU4x1LNDB16/6cb+niQ83pOB8plel13ABQPELgjd4f+n23etK3d7+xpy+lrgaRYYcM2nVI3G4r2Nd8TCtseD/TbXfn56k3J29AiXB4acnck99ylVSLNXV2fXp5uN1zWZJfrZ3LMpG9LWtFZg8kZO5Q770BLyukjT8xhHSOUOGKAl5acZE5jgfHggPcFAZQBAEAQBAEAQGCUBrzM8yHz3AdG3ggIia0kGENlel13digIiatOLE5zjTIXDuQEbMTDGCr3NaOk47ljKSWrJaVCpWe7Ti2+wh5vSVguhNLzmeS0eZ7lFKuuBusPsGrPOq0uxZv2RDzdtRX3F2qMm3d+KryqykbqhsrDUc9275vMjgozYm9YlmmYmIcIYOPKOTBe48Lt4WUI70rFbF4hUKMqj4LLv4fnI9tOLOEKac5gAY8uoNgLDQjhQqerGzujSbMxLq0nGTzX3K8ojZmzJ2hFhfLe4DLEcCslNogrYalW68b+pOyml7h82HrDNpoeBu7wpY1uZq6ux4v9OVu/wBydk7agROa8A5O5J71KppmsrYGvSzlHLmsyR2rMqG/K2zFZdrawydf34oCYldI2G6I0tOYvHqgJaXmmPFWODuooD2QBAEB8xHhoJNwAqepAQkzpG0fLaXHM8kepQERM2zFfcXao/Dye/FARsWIGiriAMz51XjstTKEJTdoJt9iuRM3pFCbcyrz0XN4nyUUq8VobfD7DxFTOfyrtzfgQ03b8V+BDBk3HiVXlWk9DdUNi4alnL5n26eGhFudU1NSczeeJUWptopRW6lZGEPQgCA6L7MbL1Yb5h2LzqM7DTed5u/lVvDxt8xy23sUpSVBaLN970NfSqR982Kz7Qe5ze0CbvLepZx3lY1OCr9DWUuGj7mc0BVM64ygCAxRAbklacWF8t7gMsW8DgslOS0K9XC0qvWjn4MnJPS44RodfxMP+J9VLGtzNXV2Ov8Arl4onpO14MTmPFcjceBxUsZxehrKuCrUutEkASDUVBzFx4hZlUkZW3IrcTrD8XqEBMyNvMiODS0tcTQbRxQEuEB5zMPWY5ubXDiKIDnkxG1WOcRWjSaZ0GC8k7K5JRpupUjBcXYq81pJEdcwBg/qKqSxEnodXQ2FQhnUe95L8+pERopeavJcek1p6KBtvU3FKlClHdgrLsy9D4QzCAIAgCA9pOUdFiMhM5z3Bo6K7eoXncvYq7sYVasaUHUlpHM7lJSzYUNsNlzWN1R1BbFKysfO6tSVSbnLV5lUnfmv7TvFemBzvSeR91HJA5L6vHXXlDia71UqxtK51WzcR0tFJ6xy9iJUZfCAIAgCAxTMIL2N6StaNC5jzTI8ocCslOS0K1bB0avWWfMtWj1uOmHOa5jQWtrrAnaaUpsVinUcjRY/ARw8VKMm7u2ZbLBbWYZ0VPAFSmsLmEBlAc8noPzG9seIXkldMzpS3Jxlya9Tm7cB1LWn0h6mUPAgCAIAgCAvPsxsvWe+YcLmfDZ2je87hQbyrGHhndnPbfxO7CNBcc39jooVs5Yp0981/ad4oCD0kkPewDTnNOu3cLxvHgFHUjeJe2fiOhrK+jyf2KACqh1ZlAEAQBAEAQFp0Gh3xndhv9xPkrFBas0e2pfpx736I6FouysYnJhPEgKc0RawgMoCj2uykw/tV4oePQ5hHZqvc3JzhwJWtlk2fR6U9+nGXNL0PheEgQBAEAQGWsJIDRVxIAGZNwHFErhyUVvSdks39Dt9iWcJeXZCH2W3nNxvceNVsYR3YpHz3FV3Xquo+PpwN8LIrlIiTLYjnPYatLnUOd5XiaeaM6lOVOW7LU+ar0wOe2/Ie5juaOaeU3qOzcaqnUjuyOswFfpqKb1WT+hHLAuhAEAQBAEBdNC4dIDjnEJ4AD1VqivlZze15XrJcl65l/0SZyoh6GDxr4BSmqLIgCAp+kjKTB6Q0+XkgZzG2WUmIg/FXiAfNa+qrTZ32zp7+Fpvs9MjTWBcCAIAgCAtns4sv3syYpHJggEZa7q6vAVPDNT0I3dzS7bxPR0VTWsvRfydSVw48gtNbU9xKPLTy3/DZ1uBqdwBKirS3Ys2WysN0+JSeizf28znWh09RzoJw5zegjnDw4FYUZcC7tnD3tW4rJ+5alYNAQulch7yDrDnQ6uHZ+0PA7lFVjdXNlsvEdHV3XpL8XsUZVTpwgCAIAgCAv2i8OkqzpDjxJVun1TlNpS3sTLssvIvuijPhvOb/ABSFEnEAQFX0rbSKw5tpwP/ANIDmWkzKTB6WtPdTyVGurTO02JPewi7GyKURtggCAIDBKHp2fRKyf2aUYwjlnlv7TvQXblfpx3YnB7RxPxGIc1pou5e+pMhSFA5X7R7T97NCGObBFOt7qF3cAFSryvKx2Gw8N0eH33rJ3+i0KbDjmHED285rqjdn14LFOzuT1acailF6M6RKxxEY17cHAOG/Yryd1c4upTdObg9UepC9ML2zOcWxJe5jOZ9nFvZN49NypTjuux2GEr9NSU3rx7zTWJZCAIAgMFAdKsuHqwIQyht8FdjojjcTLerSl2v88i9aOMpAb0lx4lZEBKIAgK/pYzkwzkXDiAfJAcx0tb8VhzZ4H/ap4jrI6z+n5f/ABmuT9V/BCFQG/MIeBAEBYNB7K/aJtusKsh0iO3HkDe7+1S0Y70jWbWxPQYd21lkvv5ep1/arxxBpWvPiBAiRT9lpIGbvsjeaLGUrK5PhqDr1Y01xf4/ocOe8uJc41c4lzjm4mpPFa9u+Z9CSSVoqyNOJiVmUHqWnQyf50F2zls6vtDdjvKsUZcDQbXw+aqruf2ZaFOaQr+mMjrQxFGMPHsHHgQDxUNWN1c22ycQ4VOjej0717lMoqx0YQBAEA1a3DEmm8oLpZs6mG0FNgp3K+cNe+bLxZDKQIY/CDxv80BuIAgIfShlYFcnDzHmgOZaYMuhnpe3iAR4KtiFozo/6elnUh2L7r7laVU6cIAgBQHWNALK9zKB550akQ56tOQOBJ/mV2jC0czitsYrpsRurSOXuWZTGqOf+1C1Ply7T/5H+DBTidwVbES4HS7Aw/WrvuX39vEoJKqnSGpEF5Uhr3qeslMOhRGvbi01pnmN4uXsXZ3IqtJVYOD4nSYEYPYHNNQ4AjqN/mrqd1c42cHCTi+BmIwOBDhcRQ9W1e6nkW4veWqOb2hJmFFdDOw3dLcQeFFRlGzsdlh6yrU1OJrLwmCAIDasqHrR4Y/G3uNfJZQ1RBipbtGb7H6fydJJV0406DBZRoGQA4CiA+0AQEfbzKy7+gV4FAcy0sZWCDk8HiKeagxHVN3sGW7iWucX5WZUiqZ14QBASejVl/tMyyGebXWf2G3u44b1nTjvSsU8fifh6EqnHRd7O1gUw6ty2BwIQEZOaPS0V5fFgtc84uNammG1YOnF5tFulj8TSjuQm0jw/wCJyf8ADs7/AFXnRQ5En91xn+xlWm7BlhEcBBZc4jbn1r3o48jD+4Yl/wCbPH9xS/3LO/1To48jz4/E/vZuy8BrGhrAGtGAGAWSVtCvUqSqScpO7Z6L0wKzppI1a2KMW8l3UcDuPioK0eJutkV7SdJ8c13oqSrm/CAICV0Xh1mmdGs7g0+qkpdYobSlbDS7bLz/AIOhyrNaIwZuaO8K2cqX5AZQBAeE6zWhvGbXDuQHMdIGa0s/qB4EKKsrwZstky3cXDtuvIpSoncBAF4Dpfs0sr3cF0dw5UU0b0Q2nzNTuCuUIWVzktu4rfqqitI697LmrBogh5dBD0UQFNnT8R/ad4oLnlRAYQBAfExBD2OY7muBB6j+u5eWurGVObpyUo8Dmk3LmG9zHYtNOum3eqUlZ2OzpVFUgpx0Z5LwkCAn9C2VjuP0wz3kDyU1HrGp2xK1GK5v7HQrFZWPD7VeAqrJzhdQgMoAgMFAc1taF8OK38LxwWE1eLLOCnuYinL/ANL1KACtefQdAgNqy5F0eMyEzF7tWuQ+0dwqV7FXdiGvXjQpyqy4Lx7Pqdxl4LWMaxgo1rQ0dQFAtilZWPns5ynJylq8z7Xpicl0k0mjPmohgxnthh2q0NcQCGVaTdmQe5UalRuWR2uB2dShQiqkE5au65kZ+/pr+Ijf1uWPSS5lv4LDf64+H8A29M/xEb+tyb8uY+Bw3+teBoxbZmNY/Gfjn/pZ78uZQeDoX6iPP97R/vX8U35czz4PD/sXgZ/e0f72J/Um/LmPhKC/wXgW/Re0DFg8o1ew6rsyDe0+W5WaUt5ZnP7Swyo1bx0ensS6kNeVXTOR5sZvYd/ifLgq9aPE3ux8RrSfevuirKA3gQFp0Hh/Od/62/3E+SsUVqaPbUupHvL/AKMsrMA5NcfJTmiLegCAIAUBQ7Wh/FijNzu//tHmrHsXZ37jmAFLsruC1j1PpV75mUPC/ezCy+fMOy92zp2vd4DirVCHE5rb2J6tBd7+y+/gdBVk5ohdLbS/Z5SI8GjyNRnafUA7hU7lHVluxL2zcN0+IjB6avuRxoDL9UVA7wIAUBqRMSpDXvU+UPAgJbRid93MAHmv5B668k8T3qSnKzKG0qHS0G+Mc/cvqtnKnjPSwiw3Mdg4EdWR3G9eSV1Yko1XSmprgc1jQi1zmuuc0lp6xcqTVnY7OM1OKktD4XhkXTQuHSXcfqiHuACtUV8pze15XrpckvUvmibOW85NA4k+ilNUWdAEAQBAU232UmHdOqe4IDl07D1Yrxk93iVrpas+h4We/QhLml6HnBgue5rGCr3ENaM3E0CxSuyWc4wi5S0Wp3GypFsCDDhMwY0N6yMTvNeK2MVupI+e4iu69R1JcczaWRCcz9ptpa8dkFp5MIazhm9/o0fmKqYiV3unWbBw+5RlVesnZdy936FNVc3wQAoDUiYlSGvep8oeBAEB0axp33sFr9tKHtNuKuwlvK5x+LodDWcPqjdWRWKfpnI6r2xRg7kntAXcRXgq1aOdzodkV7wdJ8M13cfOxXFCbgv+jDKSsPpDjxNVbpdU5TaMt7Ey8C86Js5Dzm4DgK/5KQok+gCAIDCAq2lLKRWnNngSgOX2/D1Zh9dpBHTUDDgqFZfOzutlT38JG3DJ+JixbSMvGbGDGvcAaBxIAJurdtoe9eRluu5PisOsRTdNtq+tvQsh9o0f7qF+f1UvxMuRqv8Aj9H98vI+T7RJj7uD+f1XnxEj3/j9DjKXkVSbmHRYj4jzVz3Fx6z+qKFu7ubqlTjTgoR0R4rwzCAFAakTEqQ171PlDwIAgJOx7afLhwa0ODqEgkihF11Mx4LOFRx0KWLwMMS027WJL/mD/umf1O9FJ075FP8As0P3vwRr2hpIYsMsdBaAcDrk0IwOC8lV3lZolobMVCanGby7P5INrSSA0Ek3AC8lQ65I2cmkrvQ6TZkLUgw2nEMaD0Gl6ux0ONxM9+tKS4tl30ZbSADm5x8vJZEJLIAgCAICH0hs50UNLKVaHVGBINMOCAqM3KB1WxW7iLx0jJeOKlqS0a1SjLepuzK1aOjTgSYJ1h9J5w6jtCrTw9uqdJg9uxl8ldWfPh/HmQLmkGhBBGw3Ks1bU6CMlJb0XddmhhD0IAgCAFAakTEqQ171PlDwIAgCAICasvRyJFvf8NuZHKI6G+qkjSbNbidp0qWUfmfZ7lts6y4cEfDbf9Rvcd6sxgkaCviqtbrvLloiXkbPiRTyBdmcOKyK5cLPlfdw2srWm3Cu3BAbKAIAgCAxRAa85IsiijxXI4Eb0BWrQsF7L2ctv5hu2oCAnpBkUUiCtLq4OG9YygpalrDYythnem/pwKzaFgRId7OW3oFHDrHoqk6Eo6HT4TbVGt8s/lfbp4+/iRAUJuQgCAFAakTEqQ171PlDwIAgJGzLFix72jVb9TsNwxKzjTciniMdSoZPN8l+ZFusuwYUG/nP+pwv3DYFZjTUTn8Tj6tfJuy5Im5WWfENGNJz2AdZWZSLFZ+j7G3xDrnL7I9UBNBoFwwQGUAQBAEAQBAEBgoDQtCyocW8ijsxjvzQFan7LiQryKt+oYb8kBAWjZEOLeRqu+oXHeNqjnSUjYYTadfDZJ3XJ/bkVi0bIiQb3cpv1DDeNiqTpOJ1WD2nQxWUXZ8n+fnI0FGbAFAakTEqQ171PlDw2rPs6JGdSG2uZwa3rKyjBy0IK+Ip0Feo/pxLZZWjMOHQxfiO6RRg6ht3qxGkkaDE7UqVcofKvMsMCC551WNJOQH6oFKawn5DR0YxjX8Iw3lAT0KGGijQAMhcgPtAEAQBAEAQBAEAQBAEBgoCHtCwWPvh8h35Tu2ICtzcm+GaPaRkcQR1oCBtCwGPvZyHdAq09Y9FDOgnmjcYTbNajaNT5l5+PuVmekIkI/EFBsOIO9VJQcdTqMNjKOJV6b+nFfQj4Mu6I8thtLnZDzy3rNRb0K1WpCn803ZFosvRQDlRyHH6BWm87VPGjzNFidrN5Ucu16/QssCDQBkMdTWjwAU6yyNPKTk7snZDR1xvimgyGJ6zsQxLDLSzYY1WNAHRtQHsgCAIAgCAIAgCAIAgCAIAgCAID4iQg4UcAQdhQEBaGju2Cf5T5H1QFfmIBFWxG9bSMQmuTPYycXvRdmeMtLNYKQ2Bt+A2nzXiSWhlUqzqO83fvJuQsB774nIb0847ti9MCySciyGKMFOnEnegNlAEAQBAEAQBAEAQBAEAQBAEAQBAEAQBAeE3KMiCj2g+I6igPCQsyHDvaL8zef8ASA3kAQBAEAQBAEAQBAEAQH//2Q=="/>
          <p:cNvSpPr>
            <a:spLocks noChangeAspect="1" noChangeArrowheads="1"/>
          </p:cNvSpPr>
          <p:nvPr/>
        </p:nvSpPr>
        <p:spPr bwMode="auto">
          <a:xfrm>
            <a:off x="2619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19E11B-0FAD-49FB-BD5A-6DFA15527CFB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600" y="1981200"/>
            <a:ext cx="2766848" cy="36497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61807" y="1973317"/>
            <a:ext cx="2889542" cy="3657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05842" y="1936531"/>
            <a:ext cx="2747165" cy="36943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99" y="5562600"/>
            <a:ext cx="27139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2E53DF"/>
                </a:solidFill>
              </a:rPr>
              <a:t>Reactor</a:t>
            </a:r>
            <a:br>
              <a:rPr lang="en-US" sz="2400" b="1" dirty="0" smtClean="0">
                <a:solidFill>
                  <a:srgbClr val="2E53DF"/>
                </a:solidFill>
              </a:rPr>
            </a:br>
            <a:r>
              <a:rPr lang="en-US" sz="2400" b="1" dirty="0" smtClean="0">
                <a:solidFill>
                  <a:srgbClr val="2E53DF"/>
                </a:solidFill>
              </a:rPr>
              <a:t>Pattern (1995,1999)</a:t>
            </a:r>
            <a:endParaRPr lang="en-US" sz="2400" b="1" dirty="0">
              <a:solidFill>
                <a:srgbClr val="2E53D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91775" y="5568564"/>
            <a:ext cx="20118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2E53DF"/>
                </a:solidFill>
              </a:rPr>
              <a:t>Proactor</a:t>
            </a:r>
            <a:br>
              <a:rPr lang="en-US" sz="2400" b="1" dirty="0" smtClean="0">
                <a:solidFill>
                  <a:srgbClr val="2E53DF"/>
                </a:solidFill>
              </a:rPr>
            </a:br>
            <a:r>
              <a:rPr lang="en-US" sz="2400" b="1" dirty="0" smtClean="0">
                <a:solidFill>
                  <a:srgbClr val="2E53DF"/>
                </a:solidFill>
              </a:rPr>
              <a:t>Pattern (1997)</a:t>
            </a:r>
            <a:endParaRPr lang="en-US" sz="2400" b="1" dirty="0">
              <a:solidFill>
                <a:srgbClr val="2E53D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66584" y="5574528"/>
            <a:ext cx="22178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2E53DF"/>
                </a:solidFill>
              </a:rPr>
              <a:t>LMAX Disruptor</a:t>
            </a:r>
            <a:br>
              <a:rPr lang="en-US" sz="2400" b="1" dirty="0" smtClean="0">
                <a:solidFill>
                  <a:srgbClr val="2E53DF"/>
                </a:solidFill>
              </a:rPr>
            </a:br>
            <a:r>
              <a:rPr lang="en-US" sz="2400" b="1" dirty="0" smtClean="0">
                <a:solidFill>
                  <a:srgbClr val="2E53DF"/>
                </a:solidFill>
              </a:rPr>
              <a:t>Pattern (2011)</a:t>
            </a:r>
            <a:endParaRPr lang="en-US" sz="2400" b="1" dirty="0">
              <a:solidFill>
                <a:srgbClr val="2E53D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76200" y="6330564"/>
            <a:ext cx="2895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http://www.cs.wustl.edu/~schmidt/PDF/reactor-siemens.pdf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48000" y="6330564"/>
            <a:ext cx="30908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http://www.cs.wustl.edu/~schmidt/PDF/proactor.pdf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96000" y="6330564"/>
            <a:ext cx="30908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http://lmax-exchange.github.io/disruptor/files/Disruptor-1.0.pdf</a:t>
            </a:r>
          </a:p>
        </p:txBody>
      </p:sp>
    </p:spTree>
    <p:extLst>
      <p:ext uri="{BB962C8B-B14F-4D97-AF65-F5344CB8AC3E}">
        <p14:creationId xmlns:p14="http://schemas.microsoft.com/office/powerpoint/2010/main" val="248154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44" name="Title 1"/>
          <p:cNvSpPr>
            <a:spLocks noGrp="1"/>
          </p:cNvSpPr>
          <p:nvPr>
            <p:ph type="title"/>
          </p:nvPr>
        </p:nvSpPr>
        <p:spPr>
          <a:xfrm>
            <a:off x="458788" y="152400"/>
            <a:ext cx="8229600" cy="1143000"/>
          </a:xfrm>
        </p:spPr>
        <p:txBody>
          <a:bodyPr/>
          <a:lstStyle/>
          <a:p>
            <a:pPr algn="ctr"/>
            <a:r>
              <a:rPr lang="en-US" altLang="en-US" sz="3600" b="1" dirty="0" smtClean="0"/>
              <a:t>We are still determining the platform(s) for our API layer but</a:t>
            </a:r>
            <a:br>
              <a:rPr lang="en-US" altLang="en-US" sz="3600" b="1" dirty="0" smtClean="0"/>
            </a:br>
            <a:r>
              <a:rPr lang="en-US" altLang="en-US" sz="3600" b="1" dirty="0" smtClean="0"/>
              <a:t>have been using the following…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524307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2" descr="data:image/jpeg;base64,/9j/4AAQSkZJRgABAQAAAQABAAD/2wCEAAkGBxQTEhUTExQVFhUUGBQVGBUVFBoWFhUWFhUbFhgVFRQYKCggGBolGxgUIjEhJSorLi8uGB8zODMsNygtLiwBCgoKDg0OGxAQGywkHyQxLCwsLC03LS0vLC8sLDQwLCwsLTQsNzQsLCwsLCwsLCwsLCwsLCwsLCwsLCwsLCwsLP/AABEIAI4BYwMBEQACEQEDEQH/xAAbAAEAAgMBAQAAAAAAAAAAAAAABQYDBAcCAf/EAEUQAAIBAgMDBgoHBgUFAAAAAAECAAMRBBIhBQYxE0FRU5GSFRYiUmFxgbLB0TIzYnOToaIHFCM0sfBCY3LS4SQ1Q4PC/8QAGgEBAAMBAQEAAAAAAAAAAAAAAAQFBgMBAv/EADkRAAIBAgEJBAoCAgIDAAAAAAABAgMEEQUSFCExUVKRsRVhcaETIjIzNEFygcHRI+FC8ILxNWKi/9oADAMBAAIRAxEAPwDrM9PBAEAQBAEAQBAEAQBAEAQBAEAQBAEAQBAEAQBAEAQBAEAQBAEAQBAEAQBAEAQBAEAQBAEAQBAEAQBAEAQBAEAQBAEAQBAEAQBAEAQBAEAQBAEAQBAEAQBAEAQBAEAQBAEAQBAEAQBAEAQBAEAQBAEAQBAEAQBAEAQBAEAQBAEAQBAEAQBAEAQBAEAQBAEAQBAEAQBAEAQBAEAQBAEAQBAEAQBAEAQBAEAQDQ2+7DDVSpIIQkEGxFtdDONw2qUmtxKslGVxBSWKbOceFq/XVfxGlL6apxM12iUOCPJDwtX66r+I0emqcTGiUOCPJDwtX66r+I0emqcTGiUOCPJDwtX66r+I0emqcTGiUOCPJHobTxHW1e+089PU4nzGiW/BHkh4SxHW1u+0aRPifM80S34I8kPCWI62t32jSJ8T5jRLfgjyQO08R1tXvtGkVOJ8xolvwR5IntysZVqV2D1HYBCbMxIvmA4H2ybZTnKo8W3qKvK9GlTorMik2/ku5l2loZwQBAEAQBAEAQBAEAQBAEAQBAEAQBAEAQBAEAQDW2m5WjVYGxFOoQeghSQZxrycaUmtqT6He2ipVoRextdSi+Gq/Wv2yh0uvxM1egW3Ah4ar9a/bGl1+JjQLbgQ8NV+tftjS6/ExoFtwIeGq/Wv2xpdfiY0C24EeX23iLH+K/A9E9V3Wx9pjQLbgRad29vriFytYVVGo5mHnL8RLi2uVVWD9rqUGUMnyt3nR1xfl3MnJLKwQBAEAQDV2rTzUaq9NOoO1TOdVZ1OS7md7aWbWhLc11OTiZ43J6VCeAJ9QvPcGzxtLafeSbzT2GM17jzOjvHJN5p7DGa9wzo7zcoUmyjyT2GcpReOw+XKO8yck3mnsM+c17jzOjvHJN5p7DGa9wzo7zDW+iYjtPtE/wDs+Ty6rdCoO0k/CW+T160n4FJlyXqQXey7S0M4IAgCAIAgCAIBXN5ds1KVRUpkDybm4B4nTj6pWXt1OlNRhuLrJtjSrU3OovngiI8ZcR5y9xZD7Qr71yLLsq23Pmx4y4jzl7ix2hX3rkOyrbc+bHjLiPOXuLHaFfeuQ7Kttz5seMuI85e4sdoV965Dsq23Pmx4y4jzl7ix2hX3rkOyrbc+bHjLiPOXuLHaFfeuQ7Kttz5seMuI85e4sdoV965Dsq23Pmyybt4ypVpl6hB8ogWAGgA6PTeWdlVnVg5T3lJlKhSo1VCmvlrJaTCuEAQBAEAQDU2v9RW+7qe4Zwufcz8H0JFp8RT+qPU5xM0bUQBAEA81eB9Rnq2hGpRqlWDKSGU3BHEGd02nij2UVJOMlimdD3b2+MQuVrCqBqOZh5y/ES5trlVVg9vUymUMnu3edHXF+XcycksrBAEAQDy63BHSCO2eNYo9TweJx+1tJmzf44l3/ZzU8msvpRu0EfCWeT3qkvAz2XI+tB+JcryxKEQDdofREAyQDHiHyozdAJ7BeeSeCbPqCxkkcUrnyeyZeG03a2lq/Z8nkVW6WUdgv8Zc5PXqyZnsuS9eC7mW2WJRCAIAgCAIAgCAUvb+BrVK7stNyugBA0IA5vbeUd3Rq1Kzai8DT5PuKFK3jGU0ntZH+B6/VP3ZG0Wtwsmabb8a5jwPX6p+7Gi1uFjTbfjXMeB6/VP3Y0Wtwsabb8a5jwPX6p+7Gi1uFjTbfjXMeB6/VP3Y0Wtwsabb8a5mDE4KpTsXRlvwuLXnxOlOHtLA6069KrqhJPwME5nU6Du9RyYemOkZu8S3xE0dnDNoxX35mPyhUz7mb+3LUSMkkIQBAEAQBANTa/1Fb7up7hnC59zPwfQkWnxFP6o9TnEzRtRAEAQDzU4H1GeraDSynonbE+z3SdlYMpIZTcEcQYUsHimfMoxknGWtM6Hu3t0YhcraVVFyOZhwzD8rj0y5tblVVmvaZPKFg7d50fZfl3E3JhWiAIAEA5Jj0y1ai9DuOxjM7UWE2u9m7oSzqUX3LoWb9nT/AMWqvSinsa3/ANSbk9+tJdxU5cj/ABwfe+n9E9vqzDCsysylWQ3UkGxNuI9clXrapNruK3JSi7lKSxxT2nPfCFXran4jfOVHpJ8T5s1HoKXAuSNyhtCrlH8Wp+I3znKVWePtPmz5dClwrkjJ4Qq9bU/Eb5z59LU4nzZ56Clwrkj42OqnQ1ahB0saja/nHpZ8T5sKjTX+K5I0cVw9sQ2nZF03DS2HY+dUb8gBLuwWFNvvMzlqWNdLcl+SyScU4gAQDm1HeLEmsq8scpqBbZV4Z7W4dEA6SYAgCAfCbazw9Sx1Gn4XodbT7wnHSqPGuZJ0K44HyHheh1tPvCNKo8a5jQrjgfIeF6HW0+8I0qjxrmNCuOB8h4XodbT7wjSqPGuY0K44HyHheh1tPvCNKo8a5jQrjgfIeF6HW0+8I0qjxrmNCuOB8isb245ajoEYMFUm4Nxcnh2AdsqsoVo1JRUXikXmSbedKEnNYNv593/ZBolyAOJIHabSAli8C2lLNTb+R06mmUBRzADsFpqorBYGFlLOk5P5nqenyIBTt9dr1qNVFpVCoKXIAU3OYi+oMAmd08W9XDK9RszEuCSAODEDhAJiAIBqbX+orfd1PcM4XPuZ+D6Ei0+Ip/VHqc4maNqIAgCAIAgCATu5v8wfu295ZPyb7/7Pqipyz8OvqXRl1l6ZgQBAEA5bvClsTWH2ye3X4yguFhVl4m1sZY20H3EpuC9sUR51Nx2FT8J2sX/Lh3ETLMcbfHc1+S/YvCpVQpUXMptcG+tjccPTLaUFNYS2GZp1Z05Z8HgyO8WcJ1K95/nOOi0eEl9pXXG/L9G7Q3YwmUfwR3m+c80OhwjtK64+n6MnivhepHeb5zzQ6HCO0rnj6fojN5NhYalhqjpSAYAWN20JYDnPpnC6tqMKTko6yVY3txVrxhKWr7bjnOLPD2yogaVF+3MS2ET0lz+sj4S+slhRX36mTytLG6l9uhNyWVpobZ2ouHp8o4ZhmC2W17m/TbogEIN+6PV1exP90Ao9OsBVD62Dh7c9g17euAXjx6o9XV7E/wB0Andj7SXEUxUUMASRZrX09V4BuwDR25WyYeofskD1t5Pxke6nm0ZPuJdjDPuILv6aznczZshAEAQBAEAQCQ2BRz4imOhs3dGb4SRaRzq0V/uoh388y2m+7DnqOhTSGOEAqzb80QbcnV09C/OAVjejbCYmororKFXL5Vr3uTzE9MAlN3d6aWHoLSZKhILG65basTzkQCf2PvPTxFTk0SoDYtdsttPUT0wCdgGptf6it93U9wzhc+5n4PoSLT4in9UepziZo2ogFuqbtURgv3i75+SD2zDLci/C3CWTs6at/Sa8cMSljlCq7r0OrDHArGBwrVai00+k5sP6kn0AXPslfTg5yUVtZbVasaUHOWxF2G6+DoKP3ipcnnapyYJ+yAQf6y20K3px/lfngUPaN3Wk/Qx5LHmeMRulh6yZsNUseaz8ohPQTqR2+yeSsaNSONJ+eKPYZUr0p5tePlgykVqRRirCzKSpHQQbGVMk4tp/Iv4yUoqS2Mmtzf5g/dt7yydk33/2fVFXln4dfUujLrL0zAgCAIBzbfBLYup6ch/SB8JR3iwrM2GSpY2sfv1NLZGKqU6qtRF6nlADKWvcEHyRx0vOVKc4SThtJN1Sp1KTjVeEeRYW3g2gASaNgNSTQewHTxkvSbrh8mVSsMnt4Kf/ANI1PHTFf5XcPznPTq3dy/s79jW3/tz/AKN2hvpiso+r7h+c5vKFdP5cv7POyLbv5/0WPdDblbEvUFTJZFUjKttST6T0SZZXNStJqeGorcpWdK3jFwxxe8z79vbCMPOamP1ZvhPvKL/gfiupzySsblPcn0OW4viJTQNWjpO7SWwtH/QD26/GaG2WFKPgYzKDxuZ+PQkp3IZHbd2UMTT5MsV8oNcC/AHS3tgEANwk65u4PnAKZTo3qBL8XCX9bWvALn4hp1zdwfOAWHYmzBh6QpBiwBY3Itx9EA34BqbTwIrJkJIBIOnHTm1nGvRVaGY3gSLW4dCpnpYsiPFGn1j/AKflIfZlPifkWXbVXhXmPFGn1j/p+UdmU+J+Q7aq8K8x4o0+sf8AT8o7Mp8T8h21V4V5jxRp9Y/6flHZlPifkO2qvCvMeKNPrH/T8o7Mp8T8h21V4V5nxt06YBPKPpr/AIflPHk2mljnPyCyzVbwzV5lQMpjRlg3Mo3qs3mpb2sR8AZY5NhjUcty6lPlmeFGMd76Fyl2ZoQCoNuIhJPLNr9gfOAVzeXY4wtRUDl8y5rkWtqRb8oBI7B3UXEUVqmqyklhYKD9E243gFg2HusuHq8oKhbyStioHG3Pf0QCwwDU2v8AUVvu6nuGcLn3M/B9CRafEU/qj1OcTNG1EA6PX/7X/wChfdEvZfB/8fwZeH/kP+X5Kfupi1p4qmzmynMtzwGZSAe23bKuzmoVk2XeUKUqlvJR27eRbt592mxLiolQBgoXKwOU6k3BHDj0GWd3ZutLOiylsMoK3i4Sjqxx1EFhtn47BZmpoGDAZsvljTgcuh6eaQ4Urm3xcVt+5YVK9leYKbww2Y6v6K9jsU1Wo1R7ZmNzYWF7W4eyQqk3OTk9rLOlTjSgoR2Iltzf5g/dt7yyZk33/wBn1RW5Z+HX1Loy6y9MwIAgCAc/36S2JB6aansLD4CU18v5fsarI0sbfDc3+CO3cqZcVQP+Yo73k/Gcbd4VY+JMvo51tNdz8tZ1SumZWXpBHaLS9axWBjIPNknuOR4rZtal9ZTdfSVOXvDQ9sz8qU4e0mjcU7ijV93JPry2mXBoWACgsehQSePQJHazpYLWfU2o65PDxOgbh7OqUhVaojJnyZcwsSBmvpxHEcZb5PpTgpOSwxwM5le4p1HFQeOGOOH2Pv7RKlqFMdNT+it/xGU3hTS7/wAHmRY41pPu/KOa4o6+yVUNhponU9l08tGkvRTpjsUTSUlhCK7kYa5lnVpy3t9TanQ4iABAOWUNl1+XU8hWtyoN+Se1s973twgHUzAEAQCC29t1qDqiqrXXMb30uSBw9Rlfd3jozUUsdWJbWGTo3EHOTa14Ecm9lQkAU0uSBxPPIyylUbwzUTHkakli5PyLdLkzogCAIBo7crZMPUb7JHtbyfjI91PMoyfd1JdjTz7iC78eWs53M2bIuO5dG1J385rexR8yZdZMhhTct76Gby1UxqxjuXUsMsimEAQCkb+YKrUrUylOo4CWJRGYA5joSBAJzc6gyYVFdWVsz+SylTqx5jrAJuAIBqbX+orfd1PcM4XPuZ+D6Ei0+Ip/VHqUXY2GWrXp03uFdrG2h1Btb22mfoQU6ii9jNdc1JU6Mpx2okt7tiphmp5M2Vw1yxB1BHQBzGd723jRazdjIuTrydypZ+GKw2FoxQtsyx0/gL7oljPVZ6+Ep6evKGri/JRtjbNOIqcmrKpsTdr2NubT+9JUUKLqzzU8DQ3NwqEM9rEkcc+KwLimKzWIBUjVPUA9wCOj0idqjrWss3O/XmRaStr2LnmLH57/ACJ/dLeOrXqGnUUEBS2dRa1iBZubX2cJNs7udWWbJfcrso2FKhDPg8Nez9Fd30oquLfL/iCsQOZiNe3Q+2Qb6KjWeBZ5LnKVss75Yr7H3c3+YP3be8s6ZN9/9n1Rxyz8OvqXRl1l6ZgQBAEApH7QU/iUj0qw7GHzlVlBetE0mQ3/ABzXeun9FawdXJUR/MdG0+ywPwkGLwknuaLmrDPhKO9Nc0dMwe8uGqcKoU9D+Qfz0/OXULqlLY+eoyNXJ1zT2xx8NZKqQRcag9GoMkEFrB6zcwdJVXyVAvxsAL9k8SS2H1KUpbXiY8ZtOjS+sqIvoJ17OM+J1qcPaaR0pW9Wr7EWyjb5bbpYjk1pEkIWJJFgbgAWvr0yovrmFXBQ+RoMmWdShnOp88CnVxdreoSJBai4xwWJ1tFsAOgAdk0yMC3i8T1PTwQBAEAQBAEAoG8tbNiX+zZR7Br+d5nb2WdXl3ajX5NhmW0e/XzI6m5UgjQggg9BGokZNp4omyipJp7GWHBb2ONKqhh5y+SezgfyllSylJaprHwKavkaD10nh3PWv95lgwO2aNXRXAPmt5J/Pj7JY0rqlU2PXuKivY16PtR1b1rRnxWNp0xd3VfWdfYOJnSdWFP2ngcaVCpVeEItkLjN7KY0pqXPSfJHzMg1MpQXsLHyLOjkapLXUaXmyB2jturWGViAvHKosNOFydZXVrupVWEtm4t7awo0HnR272RsjE06Du9Ry4emOkZu8b/GaOzjm0Y8+Zj8oTz7mb78OWokZJIQgCAIAgCAIBqbX+orfd1PcM4XPuZ+D6Ei0+Ip/VHqc7pVCrBlNipBB6CDcTNptPFG0lFSTT2MvFDfSi6gVqTZhxsodb9IubiW8co05L146+Zn55IrRl/FLV90yL3l3q5dOSpqVQ2LFrZmtqBYcBf0yPdXvpY5kVgiXY5N9BL0k3i/lgV7CYlqbrUQ2ZTcH++a2kgwm4SUo7UWdSnGpFwlsZc8PvrSdbV6Rvz5QHU+mzWI/OWsMowksKkfyUU8j1YyxpS/DGI31oopFCkb81wEX12W5MSyjCK/jj+BDJFWUsasvyyl4rEtUdnc3Zjcn++aVU5ucnKW1l7TpxpxUI7ETG5v8wfu295ZNyb7/wCz6orMs/Dr6l0ZdZemYEAQBAKh+0Kn5NFuguO0KfhK3KK1RfiX+QpetOPh+f2UyVhoRAM+FxlSmb03dP8ASxA9oGhn1Gcoey8DnUo06iwnFPxJZ9u4iogDVnt0A5L+vLa/tnlS4qy1OT6dCPCyt6bxjBdeppGRySeGrAc/ZPVFnuB4wa56yDznQfqEkUl60V3o+K7zaUn3PodYmjMIIAgCAIAgCAIBW9p7r52Z6b2LEsQ2ouTfQjh+crK+Ts5uUHre8u7bK+ZFQqR1LViiu43ZdWl9NDbzhqvaOHtlZVtqtP2kXNG8o1vYlr3bGac4kkQATA2CAb+D2PWqfRpkDpbyR+fH2SRTtatTZHnqIla+oUvalr3LWTeE3SHGq/sT/cflJ1PJi/zlyKutlp7KUfu/0WamgAAHAAAeoS1SSWCKOUnJtv5nqenyIAgCAIAgCAam1/qK33dT3DOFz7mfg+hItPiKf1R6nOJmjaiAIAgCAIAgE7ub/MH7tveWT8m+/wDs+qKnLPw6+pdGXWXpmBAEAQDWx+Ap1ly1FDAajiLHhcETnUpRqLCSxO1G4qUZZ1N4Ffxm5VM/V1GT0MM4+BkOeT4v2Xh5lrSy3UXvIp+GohMZuliE+iFqD7B17rWkWdlVjs1llSyvbz2tx8SGxGHdDZ1ZT0MCP6yNKLj7SwLCFSE1jBp+B8WqbAD/AJnPNWJ9YfM38LsPEVeFNrdL+SP1SRC2qS2R/BEq39vS9qS+2smsHuQx1q1QPQgzHvG39JKhk+X+T5FdVy5Fe7jj46vL+yd2fu1h6RDBSzDUM5vYjnAFh+UmU7SlB4paysr5TuKqcW8E/kiYkkrxAEAQBAEAQBAEAQCMx2wqNTUrlPnJofaOBkWrZ0qm1YPuJ1DKNelqTxW56yBxW6dQH+GysPteSR/UGV9TJs0/UafkW1LLNJr+RNPu1m1hN0hxq1L/AGUFv1H5TrTyYv8AOXI4VstPZTj93+v7JvB7LpUvoIAek6ntMnU7elT9lFXWvK1X25Pw+RuTuRhAEAQBAEAQBAEAQDW2lTLUaiqLlkcAdJKkATlXi5UpRW1p9DtbSUK0JS2Jp+ZSPAGI6o95fnKHQ6/D0/Zqe0rXj8n+h4AxHVHvL840Ovw9P2O0rXj8n+h4AxHVHvL840Ovw9P2O0rXj8n+h4AxHVHvL840Ovw9P2O0rXj8n+h4AxHVHvL840Ovw9P2O0rXj8n+h4AxHVHvL840Ovw9P2O0rXj8n+h4AxHVHvL840Ovw9P2O0rXj8n+iX3Y2XVpVi1RCoyML3U6llNtD6DJljb1adXOnHBYPdvRX5Tu6Naio05YvFP57n3FpluUAgCAIAgCAIB5qUwwswBHQRcdhnjSepnsZOLxTwMGGwFKnqlNFJ51UA9onxGlCPspI61LirU9uTfizZnQ4iAIAgCAIAgCAIAgCAIAgCAIAgCAIAgCAIAgCAIAgCAIAgCAIAgCAIAgCAIAgCAIAgCAVDwzUWnjFy12K1MQFqKLrTAuFGa/k24wDLtflBg1xC16qsKVLRWsrEkXZha5PldPMIBsbZpVKOGslaqWepTGdmuwzELYEW0gGhiNq1WbC5XYW5EVbH6TPUKEN+G/bAJvB12OMxCFiVVKJVb6AkakD0wDDvDVqh6a0+Wy2qFjRCk3FsoJbQc8AkNj11eijKzOCPpPbMddc1tLjh7IBuQBAEAQBAEAQBAEAjd4sa1HDu6fSGUAnmLMFv7LwDDhdmVKb02GIdwfrFqnMHuOKeabwCI2jWqLUqmrUxNKzHknprmoBObOo4+m8A3tt1KhFBgarUSpNRsN9MkgZSOfLxMA97KqPUoVFpVyzBiqvVQh6Y08moDxYC+sAbv4lzWrUmd3VMmXlQFqXN8xsALpfhAJ6AIAgCAIAgCAIB5Li4Fxc3sL6m3GwgFc2btWouEWobVGNR1zVKgRVGci7MeYAcBrAM9LeEmg9bkx/CqBHCvdctxd0a2o1B4QDPU2w1sQy0wy0WCA5wodrDNctooW8Aw4LbFSuldUVOVpKMpR86MXU5bMQOcGAaGyMQVq0lariEdtHp4hbrUNv/G3BTeASabXqu7cnQz0kqckzZ7PcaMwS1so9fNAMqbTdsS9BaYK08hZy9rBlJ+jbU3+MA0KG2WTDh8rVC2IakAz66uQLNbsEAzVNrVSmJQoqVqKBtHzKVYEhg1uIsdLdEA39h1nfD0nqWzMiEkG97qCGOgsSNSOYmAb0AQBAEAjqeyEFOvTzNau1R2OlwanELpwHNe8A+4rZKvh/wB3LMFyqtxbNZbW5rc3RAMu0MCtVAjEgKyPpa90NwNeaAaS7u0wSQz61lr82hUkhRp9G5PbAPWK2JmqtVWtVps4UEUyoBCiw4gwDJidlFshWvVV0UrnBBLg+cpFifTaAbWAwa0aa00vlUW14nnJPpJgGxAEAQBAEAQBAEAQDDjMKtVGpuLqwsR/fPeAR2E2EFdHerUq8lfkw5Fk0tfTibc5gHzEbBuXy1qqJVJL01IyknjYkXW/ogGXFbHVuT5N3pNSXIjIR9G1spB0I0gHlNhJyVSmzOxqnM9QkBywtYi2gtYWEAy7O2ZybtUao9SowCl3toq8FAGkAkIAgCAIAgCAIAgGhtTZgrFGDtTemWyulrgMLMLHSx0gGs276clTpK7qaT8or6Fs9ySSCLHiYBnwux0RKqFmcVizNnIJuwsdQIBiOwU/d/3cM9r58+hcvmz5jzHWAesPsRRypZ3qGuqq5YgfRBAK5QMvH+kA8YfYVmQvWq1FpG6I9rKQLAkgXYgQD6dhDOWFWoqM/KtSUgKX5zfjYkai8A3MPgQlWpVBN6uQEG1hkBAt2wCJ2lsQiilKlmb/AKhajG4DKC5ZiDpwvpzwDdw2xlUVczvUasMru1gcoBAAAFha5gG1s3CclTWnmZwgygta+UaAadAsIBswBAEAQBAEAQBAEAQBAEAQBAEAQBAEAQBAEAQBAEAQBAEAQBAEAQBAEAQBAEAQBAEAQBAEAQBAEAQBAEAQBAEAQBAEAQBAEAQBAEAQBAEAQBAEAQBAEAQBAEAQBAEAQBAEAQBAEAQBAEAQBAEAQBAEAQD/2Q=="/>
          <p:cNvSpPr>
            <a:spLocks noChangeAspect="1" noChangeArrowheads="1"/>
          </p:cNvSpPr>
          <p:nvPr/>
        </p:nvSpPr>
        <p:spPr bwMode="auto">
          <a:xfrm>
            <a:off x="1095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data:image/jpeg;base64,/9j/4AAQSkZJRgABAQAAAQABAAD/2wCEAAkGBxQTEBUUEBQUFRQXFBQVFxgYFxQUFxQVFBcXFxUZGRcYHCggGBolHBUYITEiJSorLi4uFx8zODMsNygtLiwBCgoKDg0OGxAQGywkHyQsLCwsNCwsLCwsLC4sLCwsLCwsLCwsLCwsLCwsLCwsLCwsLCwsLCwsLCwsLCwsLCwsLP/AABEIALQAtAMBEQACEQEDEQH/xAAbAAEAAgMBAQAAAAAAAAAAAAAABQYBBAcDAv/EAEIQAAECAwQFCQUFCAIDAAAAAAEAAgMEEQUhMVEGEkGBkSIyYXFyobHB0QcTIzNSQlNiovAUFVSCkrLC4RbxY3Pi/8QAGwEBAAIDAQEAAAAAAAAAAAAAAAMEAgUGAQf/xAA3EQACAQIDBAgFAwQDAQAAAAAAAQIDEQQhMQUSQVETMmFxkaGx0RQigcHwM1LhBhVCUxZDYiP/2gAMAwEAAhEDEQA/AO4oAgCAIAgCAIAgCA0Jq14TMXVOTbygIaa0kefltDek3nhggNKHa8Zrq65PQaEcEBJyukmyI2nS2/uKAmJWfhxOY8HowPAoDaQBAEAQBAEAQBAEAQBAEAQBAYqgNSatOFD5zxXIXngEBDzWkn3bN7j5D1QEPNTsSJ8xxIywHAICOmp+HD57wDlt4LGU4x1LNDB16/6cb+niQ83pOB8plel13ABQPELgjd4f+n23etK3d7+xpy+lrgaRYYcM2nVI3G4r2Nd8TCtseD/TbXfn56k3J29AiXB4acnck99ylVSLNXV2fXp5uN1zWZJfrZ3LMpG9LWtFZg8kZO5Q770BLyukjT8xhHSOUOGKAl5acZE5jgfHggPcFAZQBAEAQBAEAQGCUBrzM8yHz3AdG3ggIia0kGENlel13digIiatOLE5zjTIXDuQEbMTDGCr3NaOk47ljKSWrJaVCpWe7Ti2+wh5vSVguhNLzmeS0eZ7lFKuuBusPsGrPOq0uxZv2RDzdtRX3F2qMm3d+KryqykbqhsrDUc9275vMjgozYm9YlmmYmIcIYOPKOTBe48Lt4WUI70rFbF4hUKMqj4LLv4fnI9tOLOEKac5gAY8uoNgLDQjhQqerGzujSbMxLq0nGTzX3K8ojZmzJ2hFhfLe4DLEcCslNogrYalW68b+pOyml7h82HrDNpoeBu7wpY1uZq6ux4v9OVu/wBydk7agROa8A5O5J71KppmsrYGvSzlHLmsyR2rMqG/K2zFZdrawydf34oCYldI2G6I0tOYvHqgJaXmmPFWODuooD2QBAEB8xHhoJNwAqepAQkzpG0fLaXHM8kepQERM2zFfcXao/Dye/FARsWIGiriAMz51XjstTKEJTdoJt9iuRM3pFCbcyrz0XN4nyUUq8VobfD7DxFTOfyrtzfgQ03b8V+BDBk3HiVXlWk9DdUNi4alnL5n26eGhFudU1NSczeeJUWptopRW6lZGEPQgCA6L7MbL1Yb5h2LzqM7DTed5u/lVvDxt8xy23sUpSVBaLN970NfSqR982Kz7Qe5ze0CbvLepZx3lY1OCr9DWUuGj7mc0BVM64ygCAxRAbklacWF8t7gMsW8DgslOS0K9XC0qvWjn4MnJPS44RodfxMP+J9VLGtzNXV2Ov8Arl4onpO14MTmPFcjceBxUsZxehrKuCrUutEkASDUVBzFx4hZlUkZW3IrcTrD8XqEBMyNvMiODS0tcTQbRxQEuEB5zMPWY5ubXDiKIDnkxG1WOcRWjSaZ0GC8k7K5JRpupUjBcXYq81pJEdcwBg/qKqSxEnodXQ2FQhnUe95L8+pERopeavJcek1p6KBtvU3FKlClHdgrLsy9D4QzCAIAgCA9pOUdFiMhM5z3Bo6K7eoXncvYq7sYVasaUHUlpHM7lJSzYUNsNlzWN1R1BbFKysfO6tSVSbnLV5lUnfmv7TvFemBzvSeR91HJA5L6vHXXlDia71UqxtK51WzcR0tFJ6xy9iJUZfCAIAgCAxTMIL2N6StaNC5jzTI8ocCslOS0K1bB0avWWfMtWj1uOmHOa5jQWtrrAnaaUpsVinUcjRY/ARw8VKMm7u2ZbLBbWYZ0VPAFSmsLmEBlAc8noPzG9seIXkldMzpS3Jxlya9Tm7cB1LWn0h6mUPAgCAIAgCAvPsxsvWe+YcLmfDZ2je87hQbyrGHhndnPbfxO7CNBcc39jooVs5Yp0981/ad4oCD0kkPewDTnNOu3cLxvHgFHUjeJe2fiOhrK+jyf2KACqh1ZlAEAQBAEAQFp0Gh3xndhv9xPkrFBas0e2pfpx736I6FouysYnJhPEgKc0RawgMoCj2uykw/tV4oePQ5hHZqvc3JzhwJWtlk2fR6U9+nGXNL0PheEgQBAEAQGWsJIDRVxIAGZNwHFErhyUVvSdks39Dt9iWcJeXZCH2W3nNxvceNVsYR3YpHz3FV3Xquo+PpwN8LIrlIiTLYjnPYatLnUOd5XiaeaM6lOVOW7LU+ar0wOe2/Ie5juaOaeU3qOzcaqnUjuyOswFfpqKb1WT+hHLAuhAEAQBAEBdNC4dIDjnEJ4AD1VqivlZze15XrJcl65l/0SZyoh6GDxr4BSmqLIgCAp+kjKTB6Q0+XkgZzG2WUmIg/FXiAfNa+qrTZ32zp7+Fpvs9MjTWBcCAIAgCAtns4sv3syYpHJggEZa7q6vAVPDNT0I3dzS7bxPR0VTWsvRfydSVw48gtNbU9xKPLTy3/DZ1uBqdwBKirS3Ys2WysN0+JSeizf28znWh09RzoJw5zegjnDw4FYUZcC7tnD3tW4rJ+5alYNAQulch7yDrDnQ6uHZ+0PA7lFVjdXNlsvEdHV3XpL8XsUZVTpwgCAIAgCAv2i8OkqzpDjxJVun1TlNpS3sTLssvIvuijPhvOb/ABSFEnEAQFX0rbSKw5tpwP/ANIDmWkzKTB6WtPdTyVGurTO02JPewi7GyKURtggCAIDBKHp2fRKyf2aUYwjlnlv7TvQXblfpx3YnB7RxPxGIc1pou5e+pMhSFA5X7R7T97NCGObBFOt7qF3cAFSryvKx2Gw8N0eH33rJ3+i0KbDjmHED285rqjdn14LFOzuT1acailF6M6RKxxEY17cHAOG/Yryd1c4upTdObg9UepC9ML2zOcWxJe5jOZ9nFvZN49NypTjuux2GEr9NSU3rx7zTWJZCAIAgMFAdKsuHqwIQyht8FdjojjcTLerSl2v88i9aOMpAb0lx4lZEBKIAgK/pYzkwzkXDiAfJAcx0tb8VhzZ4H/ap4jrI6z+n5f/ABmuT9V/BCFQG/MIeBAEBYNB7K/aJtusKsh0iO3HkDe7+1S0Y70jWbWxPQYd21lkvv5ep1/arxxBpWvPiBAiRT9lpIGbvsjeaLGUrK5PhqDr1Y01xf4/ocOe8uJc41c4lzjm4mpPFa9u+Z9CSSVoqyNOJiVmUHqWnQyf50F2zls6vtDdjvKsUZcDQbXw+aqruf2ZaFOaQr+mMjrQxFGMPHsHHgQDxUNWN1c22ycQ4VOjej0717lMoqx0YQBAEA1a3DEmm8oLpZs6mG0FNgp3K+cNe+bLxZDKQIY/CDxv80BuIAgIfShlYFcnDzHmgOZaYMuhnpe3iAR4KtiFozo/6elnUh2L7r7laVU6cIAgBQHWNALK9zKB550akQ56tOQOBJ/mV2jC0czitsYrpsRurSOXuWZTGqOf+1C1Ply7T/5H+DBTidwVbES4HS7Aw/WrvuX39vEoJKqnSGpEF5Uhr3qeslMOhRGvbi01pnmN4uXsXZ3IqtJVYOD4nSYEYPYHNNQ4AjqN/mrqd1c42cHCTi+BmIwOBDhcRQ9W1e6nkW4veWqOb2hJmFFdDOw3dLcQeFFRlGzsdlh6yrU1OJrLwmCAIDasqHrR4Y/G3uNfJZQ1RBipbtGb7H6fydJJV0406DBZRoGQA4CiA+0AQEfbzKy7+gV4FAcy0sZWCDk8HiKeagxHVN3sGW7iWucX5WZUiqZ14QBASejVl/tMyyGebXWf2G3u44b1nTjvSsU8fifh6EqnHRd7O1gUw6ty2BwIQEZOaPS0V5fFgtc84uNammG1YOnF5tFulj8TSjuQm0jw/wCJyf8ADs7/AFXnRQ5En91xn+xlWm7BlhEcBBZc4jbn1r3o48jD+4Yl/wCbPH9xS/3LO/1To48jz4/E/vZuy8BrGhrAGtGAGAWSVtCvUqSqScpO7Z6L0wKzppI1a2KMW8l3UcDuPioK0eJutkV7SdJ8c13oqSrm/CAICV0Xh1mmdGs7g0+qkpdYobSlbDS7bLz/AIOhyrNaIwZuaO8K2cqX5AZQBAeE6zWhvGbXDuQHMdIGa0s/qB4EKKsrwZstky3cXDtuvIpSoncBAF4Dpfs0sr3cF0dw5UU0b0Q2nzNTuCuUIWVzktu4rfqqitI697LmrBogh5dBD0UQFNnT8R/ad4oLnlRAYQBAfExBD2OY7muBB6j+u5eWurGVObpyUo8Dmk3LmG9zHYtNOum3eqUlZ2OzpVFUgpx0Z5LwkCAn9C2VjuP0wz3kDyU1HrGp2xK1GK5v7HQrFZWPD7VeAqrJzhdQgMoAgMFAc1taF8OK38LxwWE1eLLOCnuYinL/ANL1KACtefQdAgNqy5F0eMyEzF7tWuQ+0dwqV7FXdiGvXjQpyqy4Lx7Pqdxl4LWMaxgo1rQ0dQFAtilZWPns5ynJylq8z7Xpicl0k0mjPmohgxnthh2q0NcQCGVaTdmQe5UalRuWR2uB2dShQiqkE5au65kZ+/pr+Ijf1uWPSS5lv4LDf64+H8A29M/xEb+tyb8uY+Bw3+teBoxbZmNY/Gfjn/pZ78uZQeDoX6iPP97R/vX8U35czz4PD/sXgZ/e0f72J/Um/LmPhKC/wXgW/Re0DFg8o1ew6rsyDe0+W5WaUt5ZnP7Swyo1bx0ensS6kNeVXTOR5sZvYd/ifLgq9aPE3ux8RrSfevuirKA3gQFp0Hh/Od/62/3E+SsUVqaPbUupHvL/AKMsrMA5NcfJTmiLegCAIAUBQ7Wh/FijNzu//tHmrHsXZ37jmAFLsruC1j1PpV75mUPC/ezCy+fMOy92zp2vd4DirVCHE5rb2J6tBd7+y+/gdBVk5ohdLbS/Z5SI8GjyNRnafUA7hU7lHVluxL2zcN0+IjB6avuRxoDL9UVA7wIAUBqRMSpDXvU+UPAgJbRid93MAHmv5B668k8T3qSnKzKG0qHS0G+Mc/cvqtnKnjPSwiw3Mdg4EdWR3G9eSV1Yko1XSmprgc1jQi1zmuuc0lp6xcqTVnY7OM1OKktD4XhkXTQuHSXcfqiHuACtUV8pze15XrpckvUvmibOW85NA4k+ilNUWdAEAQBAU232UmHdOqe4IDl07D1Yrxk93iVrpas+h4We/QhLml6HnBgue5rGCr3ENaM3E0CxSuyWc4wi5S0Wp3GypFsCDDhMwY0N6yMTvNeK2MVupI+e4iu69R1JcczaWRCcz9ptpa8dkFp5MIazhm9/o0fmKqYiV3unWbBw+5RlVesnZdy936FNVc3wQAoDUiYlSGvep8oeBAEB0axp33sFr9tKHtNuKuwlvK5x+LodDWcPqjdWRWKfpnI6r2xRg7kntAXcRXgq1aOdzodkV7wdJ8M13cfOxXFCbgv+jDKSsPpDjxNVbpdU5TaMt7Ey8C86Js5Dzm4DgK/5KQok+gCAIDCAq2lLKRWnNngSgOX2/D1Zh9dpBHTUDDgqFZfOzutlT38JG3DJ+JixbSMvGbGDGvcAaBxIAJurdtoe9eRluu5PisOsRTdNtq+tvQsh9o0f7qF+f1UvxMuRqv8Aj9H98vI+T7RJj7uD+f1XnxEj3/j9DjKXkVSbmHRYj4jzVz3Fx6z+qKFu7ubqlTjTgoR0R4rwzCAFAakTEqQ171PlDwIAgJOx7afLhwa0ODqEgkihF11Mx4LOFRx0KWLwMMS027WJL/mD/umf1O9FJ075FP8As0P3vwRr2hpIYsMsdBaAcDrk0IwOC8lV3lZolobMVCanGby7P5INrSSA0Ek3AC8lQ65I2cmkrvQ6TZkLUgw2nEMaD0Gl6ux0ONxM9+tKS4tl30ZbSADm5x8vJZEJLIAgCAICH0hs50UNLKVaHVGBINMOCAqM3KB1WxW7iLx0jJeOKlqS0a1SjLepuzK1aOjTgSYJ1h9J5w6jtCrTw9uqdJg9uxl8ldWfPh/HmQLmkGhBBGw3Ks1bU6CMlJb0XddmhhD0IAgCAFAakTEqQ171PlDwIAgCAICasvRyJFvf8NuZHKI6G+qkjSbNbidp0qWUfmfZ7lts6y4cEfDbf9Rvcd6sxgkaCviqtbrvLloiXkbPiRTyBdmcOKyK5cLPlfdw2srWm3Cu3BAbKAIAgCAxRAa85IsiijxXI4Eb0BWrQsF7L2ctv5hu2oCAnpBkUUiCtLq4OG9YygpalrDYythnem/pwKzaFgRId7OW3oFHDrHoqk6Eo6HT4TbVGt8s/lfbp4+/iRAUJuQgCAFAakTEqQ171PlDwIAgJGzLFix72jVb9TsNwxKzjTciniMdSoZPN8l+ZFusuwYUG/nP+pwv3DYFZjTUTn8Tj6tfJuy5Im5WWfENGNJz2AdZWZSLFZ+j7G3xDrnL7I9UBNBoFwwQGUAQBAEAQBAEBgoDQtCyocW8ijsxjvzQFan7LiQryKt+oYb8kBAWjZEOLeRqu+oXHeNqjnSUjYYTadfDZJ3XJ/bkVi0bIiQb3cpv1DDeNiqTpOJ1WD2nQxWUXZ8n+fnI0FGbAFAakTEqQ171PlDw2rPs6JGdSG2uZwa3rKyjBy0IK+Ip0Feo/pxLZZWjMOHQxfiO6RRg6ht3qxGkkaDE7UqVcofKvMsMCC551WNJOQH6oFKawn5DR0YxjX8Iw3lAT0KGGijQAMhcgPtAEAQBAEAQBAEAQBAEBgoCHtCwWPvh8h35Tu2ICtzcm+GaPaRkcQR1oCBtCwGPvZyHdAq09Y9FDOgnmjcYTbNajaNT5l5+PuVmekIkI/EFBsOIO9VJQcdTqMNjKOJV6b+nFfQj4Mu6I8thtLnZDzy3rNRb0K1WpCn803ZFosvRQDlRyHH6BWm87VPGjzNFidrN5Ucu16/QssCDQBkMdTWjwAU6yyNPKTk7snZDR1xvimgyGJ6zsQxLDLSzYY1WNAHRtQHsgCAIAgCAIAgCAIAgCAIAgCAID4iQg4UcAQdhQEBaGju2Cf5T5H1QFfmIBFWxG9bSMQmuTPYycXvRdmeMtLNYKQ2Bt+A2nzXiSWhlUqzqO83fvJuQsB774nIb0847ti9MCySciyGKMFOnEnegNlAEAQBAEAQBAEAQBAEAQBAEAQBAEAQBAeE3KMiCj2g+I6igPCQsyHDvaL8zef8ASA3kAQBAEAQBAEAQBAEAQH//2Q=="/>
          <p:cNvSpPr>
            <a:spLocks noChangeAspect="1" noChangeArrowheads="1"/>
          </p:cNvSpPr>
          <p:nvPr/>
        </p:nvSpPr>
        <p:spPr bwMode="auto">
          <a:xfrm>
            <a:off x="2619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19E11B-0FAD-49FB-BD5A-6DFA15527CFB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37" y="2209800"/>
            <a:ext cx="3657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05000"/>
            <a:ext cx="411480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52" y="3809999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432" y="4164343"/>
            <a:ext cx="2962275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51810" y="3937662"/>
            <a:ext cx="2058390" cy="199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057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44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5212" cy="1143000"/>
          </a:xfrm>
        </p:spPr>
        <p:txBody>
          <a:bodyPr/>
          <a:lstStyle/>
          <a:p>
            <a:r>
              <a:rPr lang="en-US" altLang="en-US" sz="3200" b="1" dirty="0" smtClean="0"/>
              <a:t>We </a:t>
            </a:r>
            <a:r>
              <a:rPr lang="en-US" altLang="en-US" sz="3200" b="1" dirty="0" smtClean="0"/>
              <a:t>just got started… </a:t>
            </a:r>
            <a:r>
              <a:rPr lang="en-US" altLang="en-US" sz="3200" b="1" dirty="0" smtClean="0"/>
              <a:t>but Functional Reactive Libraries Take Us to the Next Level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524307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2" descr="data:image/jpeg;base64,/9j/4AAQSkZJRgABAQAAAQABAAD/2wCEAAkGBxQTEhUTExQVFhUUGBQVGBUVFBoWFhUWFhUbFhgVFRQYKCggGBolGxgUIjEhJSorLi8uGB8zODMsNygtLiwBCgoKDg0OGxAQGywkHyQxLCwsLC03LS0vLC8sLDQwLCwsLTQsNzQsLCwsLCwsLCwsLCwsLCwsLCwsLCwsLCwsLP/AABEIAI4BYwMBEQACEQEDEQH/xAAbAAEAAgMBAQAAAAAAAAAAAAAABQYDBAcCAf/EAEUQAAIBAgMDBgoHBgUFAAAAAAECAAMRBBIhBQYxE0FRU5GSFRYiUmFxgbLB0TIzYnOToaIHFCM0sfBCY3LS4SQ1Q4PC/8QAGgEBAAMBAQEAAAAAAAAAAAAAAAQFBgMBAv/EADkRAAIBAgEJBAoCAgIDAAAAAAABAgMEEQUSFCExUVKRsRVhcaETIjIzNEFygcHRI+FC8ILxNWKi/9oADAMBAAIRAxEAPwDrM9PBAEAQBAEAQBAEAQBAEAQBAEAQBAEAQBAEAQBAEAQBAEAQBAEAQBAEAQBAEAQBAEAQBAEAQBAEAQBAEAQBAEAQBAEAQBAEAQBAEAQBAEAQBAEAQBAEAQBAEAQBAEAQBAEAQBAEAQBAEAQBAEAQBAEAQBAEAQBAEAQBAEAQBAEAQBAEAQBAEAQBAEAQBAEAQBAEAQBAEAQBAEAQBAEAQBAEAQBAEAQBAEAQDQ2+7DDVSpIIQkEGxFtdDONw2qUmtxKslGVxBSWKbOceFq/XVfxGlL6apxM12iUOCPJDwtX66r+I0emqcTGiUOCPJDwtX66r+I0emqcTGiUOCPJDwtX66r+I0emqcTGiUOCPJHobTxHW1e+089PU4nzGiW/BHkh4SxHW1u+0aRPifM80S34I8kPCWI62t32jSJ8T5jRLfgjyQO08R1tXvtGkVOJ8xolvwR5IntysZVqV2D1HYBCbMxIvmA4H2ybZTnKo8W3qKvK9GlTorMik2/ku5l2loZwQBAEAQBAEAQBAEAQBAEAQBAEAQBAEAQBAEAQDW2m5WjVYGxFOoQeghSQZxrycaUmtqT6He2ipVoRextdSi+Gq/Wv2yh0uvxM1egW3Ah4ar9a/bGl1+JjQLbgQ8NV+tftjS6/ExoFtwIeGq/Wv2xpdfiY0C24EeX23iLH+K/A9E9V3Wx9pjQLbgRad29vriFytYVVGo5mHnL8RLi2uVVWD9rqUGUMnyt3nR1xfl3MnJLKwQBAEAQDV2rTzUaq9NOoO1TOdVZ1OS7md7aWbWhLc11OTiZ43J6VCeAJ9QvPcGzxtLafeSbzT2GM17jzOjvHJN5p7DGa9wzo7zcoUmyjyT2GcpReOw+XKO8yck3mnsM+c17jzOjvHJN5p7DGa9wzo7zDW+iYjtPtE/wDs+Ty6rdCoO0k/CW+T160n4FJlyXqQXey7S0M4IAgCAIAgCAIBXN5ds1KVRUpkDybm4B4nTj6pWXt1OlNRhuLrJtjSrU3OovngiI8ZcR5y9xZD7Qr71yLLsq23Pmx4y4jzl7ix2hX3rkOyrbc+bHjLiPOXuLHaFfeuQ7Kttz5seMuI85e4sdoV965Dsq23Pmx4y4jzl7ix2hX3rkOyrbc+bHjLiPOXuLHaFfeuQ7Kttz5seMuI85e4sdoV965Dsq23Pmyybt4ypVpl6hB8ogWAGgA6PTeWdlVnVg5T3lJlKhSo1VCmvlrJaTCuEAQBAEAQDU2v9RW+7qe4Zwufcz8H0JFp8RT+qPU5xM0bUQBAEA81eB9Rnq2hGpRqlWDKSGU3BHEGd02nij2UVJOMlimdD3b2+MQuVrCqBqOZh5y/ES5trlVVg9vUymUMnu3edHXF+XcycksrBAEAQDy63BHSCO2eNYo9TweJx+1tJmzf44l3/ZzU8msvpRu0EfCWeT3qkvAz2XI+tB+JcryxKEQDdofREAyQDHiHyozdAJ7BeeSeCbPqCxkkcUrnyeyZeG03a2lq/Z8nkVW6WUdgv8Zc5PXqyZnsuS9eC7mW2WJRCAIAgCAIAgCAUvb+BrVK7stNyugBA0IA5vbeUd3Rq1Kzai8DT5PuKFK3jGU0ntZH+B6/VP3ZG0Wtwsmabb8a5jwPX6p+7Gi1uFjTbfjXMeB6/VP3Y0Wtwsabb8a5jwPX6p+7Gi1uFjTbfjXMeB6/VP3Y0Wtwsabb8a5mDE4KpTsXRlvwuLXnxOlOHtLA6069KrqhJPwME5nU6Du9RyYemOkZu8S3xE0dnDNoxX35mPyhUz7mb+3LUSMkkIQBAEAQBANTa/1Fb7up7hnC59zPwfQkWnxFP6o9TnEzRtRAEAQDzU4H1GeraDSynonbE+z3SdlYMpIZTcEcQYUsHimfMoxknGWtM6Hu3t0YhcraVVFyOZhwzD8rj0y5tblVVmvaZPKFg7d50fZfl3E3JhWiAIAEA5Jj0y1ai9DuOxjM7UWE2u9m7oSzqUX3LoWb9nT/AMWqvSinsa3/ANSbk9+tJdxU5cj/ABwfe+n9E9vqzDCsysylWQ3UkGxNuI9clXrapNruK3JSi7lKSxxT2nPfCFXran4jfOVHpJ8T5s1HoKXAuSNyhtCrlH8Wp+I3znKVWePtPmz5dClwrkjJ4Qq9bU/Eb5z59LU4nzZ56Clwrkj42OqnQ1ahB0saja/nHpZ8T5sKjTX+K5I0cVw9sQ2nZF03DS2HY+dUb8gBLuwWFNvvMzlqWNdLcl+SyScU4gAQDm1HeLEmsq8scpqBbZV4Z7W4dEA6SYAgCAfCbazw9Sx1Gn4XodbT7wnHSqPGuZJ0K44HyHheh1tPvCNKo8a5jQrjgfIeF6HW0+8I0qjxrmNCuOB8h4XodbT7wjSqPGuY0K44HyHheh1tPvCNKo8a5jQrjgfIeF6HW0+8I0qjxrmNCuOB8isb245ajoEYMFUm4Nxcnh2AdsqsoVo1JRUXikXmSbedKEnNYNv593/ZBolyAOJIHabSAli8C2lLNTb+R06mmUBRzADsFpqorBYGFlLOk5P5nqenyIBTt9dr1qNVFpVCoKXIAU3OYi+oMAmd08W9XDK9RszEuCSAODEDhAJiAIBqbX+orfd1PcM4XPuZ+D6Ei0+Ip/VHqc4maNqIAgCAIAgCATu5v8wfu295ZPyb7/7Pqipyz8OvqXRl1l6ZgQBAEA5bvClsTWH2ye3X4yguFhVl4m1sZY20H3EpuC9sUR51Nx2FT8J2sX/Lh3ETLMcbfHc1+S/YvCpVQpUXMptcG+tjccPTLaUFNYS2GZp1Z05Z8HgyO8WcJ1K95/nOOi0eEl9pXXG/L9G7Q3YwmUfwR3m+c80OhwjtK64+n6MnivhepHeb5zzQ6HCO0rnj6fojN5NhYalhqjpSAYAWN20JYDnPpnC6tqMKTko6yVY3txVrxhKWr7bjnOLPD2yogaVF+3MS2ET0lz+sj4S+slhRX36mTytLG6l9uhNyWVpobZ2ouHp8o4ZhmC2W17m/TbogEIN+6PV1exP90Ao9OsBVD62Dh7c9g17euAXjx6o9XV7E/wB0Andj7SXEUxUUMASRZrX09V4BuwDR25WyYeofskD1t5Pxke6nm0ZPuJdjDPuILv6aznczZshAEAQBAEAQCQ2BRz4imOhs3dGb4SRaRzq0V/uoh388y2m+7DnqOhTSGOEAqzb80QbcnV09C/OAVjejbCYmororKFXL5Vr3uTzE9MAlN3d6aWHoLSZKhILG65basTzkQCf2PvPTxFTk0SoDYtdsttPUT0wCdgGptf6it93U9wzhc+5n4PoSLT4in9UepziZo2ogFuqbtURgv3i75+SD2zDLci/C3CWTs6at/Sa8cMSljlCq7r0OrDHArGBwrVai00+k5sP6kn0AXPslfTg5yUVtZbVasaUHOWxF2G6+DoKP3ipcnnapyYJ+yAQf6y20K3px/lfngUPaN3Wk/Qx5LHmeMRulh6yZsNUseaz8ohPQTqR2+yeSsaNSONJ+eKPYZUr0p5tePlgykVqRRirCzKSpHQQbGVMk4tp/Iv4yUoqS2Mmtzf5g/dt7yydk33/2fVFXln4dfUujLrL0zAgCAIBzbfBLYup6ch/SB8JR3iwrM2GSpY2sfv1NLZGKqU6qtRF6nlADKWvcEHyRx0vOVKc4SThtJN1Sp1KTjVeEeRYW3g2gASaNgNSTQewHTxkvSbrh8mVSsMnt4Kf/ANI1PHTFf5XcPznPTq3dy/s79jW3/tz/AKN2hvpiso+r7h+c5vKFdP5cv7POyLbv5/0WPdDblbEvUFTJZFUjKttST6T0SZZXNStJqeGorcpWdK3jFwxxe8z79vbCMPOamP1ZvhPvKL/gfiupzySsblPcn0OW4viJTQNWjpO7SWwtH/QD26/GaG2WFKPgYzKDxuZ+PQkp3IZHbd2UMTT5MsV8oNcC/AHS3tgEANwk65u4PnAKZTo3qBL8XCX9bWvALn4hp1zdwfOAWHYmzBh6QpBiwBY3Itx9EA34BqbTwIrJkJIBIOnHTm1nGvRVaGY3gSLW4dCpnpYsiPFGn1j/AKflIfZlPifkWXbVXhXmPFGn1j/p+UdmU+J+Q7aq8K8x4o0+sf8AT8o7Mp8T8h21V4V5jxRp9Y/6flHZlPifkO2qvCvMeKNPrH/T8o7Mp8T8h21V4V5nxt06YBPKPpr/AIflPHk2mljnPyCyzVbwzV5lQMpjRlg3Mo3qs3mpb2sR8AZY5NhjUcty6lPlmeFGMd76Fyl2ZoQCoNuIhJPLNr9gfOAVzeXY4wtRUDl8y5rkWtqRb8oBI7B3UXEUVqmqyklhYKD9E243gFg2HusuHq8oKhbyStioHG3Pf0QCwwDU2v8AUVvu6nuGcLn3M/B9CRafEU/qj1OcTNG1EA6PX/7X/wChfdEvZfB/8fwZeH/kP+X5Kfupi1p4qmzmynMtzwGZSAe23bKuzmoVk2XeUKUqlvJR27eRbt592mxLiolQBgoXKwOU6k3BHDj0GWd3ZutLOiylsMoK3i4Sjqxx1EFhtn47BZmpoGDAZsvljTgcuh6eaQ4Urm3xcVt+5YVK9leYKbww2Y6v6K9jsU1Wo1R7ZmNzYWF7W4eyQqk3OTk9rLOlTjSgoR2Iltzf5g/dt7yyZk33/wBn1RW5Z+HX1Loy6y9MwIAgCAc/36S2JB6aansLD4CU18v5fsarI0sbfDc3+CO3cqZcVQP+Yo73k/Gcbd4VY+JMvo51tNdz8tZ1SumZWXpBHaLS9axWBjIPNknuOR4rZtal9ZTdfSVOXvDQ9sz8qU4e0mjcU7ijV93JPry2mXBoWACgsehQSePQJHazpYLWfU2o65PDxOgbh7OqUhVaojJnyZcwsSBmvpxHEcZb5PpTgpOSwxwM5le4p1HFQeOGOOH2Pv7RKlqFMdNT+it/xGU3hTS7/wAHmRY41pPu/KOa4o6+yVUNhponU9l08tGkvRTpjsUTSUlhCK7kYa5lnVpy3t9TanQ4iABAOWUNl1+XU8hWtyoN+Se1s973twgHUzAEAQCC29t1qDqiqrXXMb30uSBw9Rlfd3jozUUsdWJbWGTo3EHOTa14Ecm9lQkAU0uSBxPPIyylUbwzUTHkakli5PyLdLkzogCAIBo7crZMPUb7JHtbyfjI91PMoyfd1JdjTz7iC78eWs53M2bIuO5dG1J385rexR8yZdZMhhTct76Gby1UxqxjuXUsMsimEAQCkb+YKrUrUylOo4CWJRGYA5joSBAJzc6gyYVFdWVsz+SylTqx5jrAJuAIBqbX+orfd1PcM4XPuZ+D6Ei0+Ip/VHqUXY2GWrXp03uFdrG2h1Btb22mfoQU6ii9jNdc1JU6Mpx2okt7tiphmp5M2Vw1yxB1BHQBzGd723jRazdjIuTrydypZ+GKw2FoxQtsyx0/gL7oljPVZ6+Ep6evKGri/JRtjbNOIqcmrKpsTdr2NubT+9JUUKLqzzU8DQ3NwqEM9rEkcc+KwLimKzWIBUjVPUA9wCOj0idqjrWss3O/XmRaStr2LnmLH57/ACJ/dLeOrXqGnUUEBS2dRa1iBZubX2cJNs7udWWbJfcrso2FKhDPg8Nez9Fd30oquLfL/iCsQOZiNe3Q+2Qb6KjWeBZ5LnKVss75Yr7H3c3+YP3be8s6ZN9/9n1Rxyz8OvqXRl1l6ZgQBAEApH7QU/iUj0qw7GHzlVlBetE0mQ3/ABzXeun9FawdXJUR/MdG0+ywPwkGLwknuaLmrDPhKO9Nc0dMwe8uGqcKoU9D+Qfz0/OXULqlLY+eoyNXJ1zT2xx8NZKqQRcag9GoMkEFrB6zcwdJVXyVAvxsAL9k8SS2H1KUpbXiY8ZtOjS+sqIvoJ17OM+J1qcPaaR0pW9Wr7EWyjb5bbpYjk1pEkIWJJFgbgAWvr0yovrmFXBQ+RoMmWdShnOp88CnVxdreoSJBai4xwWJ1tFsAOgAdk0yMC3i8T1PTwQBAEAQBAEAoG8tbNiX+zZR7Br+d5nb2WdXl3ajX5NhmW0e/XzI6m5UgjQggg9BGokZNp4omyipJp7GWHBb2ONKqhh5y+SezgfyllSylJaprHwKavkaD10nh3PWv95lgwO2aNXRXAPmt5J/Pj7JY0rqlU2PXuKivY16PtR1b1rRnxWNp0xd3VfWdfYOJnSdWFP2ngcaVCpVeEItkLjN7KY0pqXPSfJHzMg1MpQXsLHyLOjkapLXUaXmyB2jturWGViAvHKosNOFydZXVrupVWEtm4t7awo0HnR272RsjE06Du9Ry4emOkZu8b/GaOzjm0Y8+Zj8oTz7mb78OWokZJIQgCAIAgCAIBqbX+orfd1PcM4XPuZ+D6Ei0+Ip/VHqc7pVCrBlNipBB6CDcTNptPFG0lFSTT2MvFDfSi6gVqTZhxsodb9IubiW8co05L146+Zn55IrRl/FLV90yL3l3q5dOSpqVQ2LFrZmtqBYcBf0yPdXvpY5kVgiXY5N9BL0k3i/lgV7CYlqbrUQ2ZTcH++a2kgwm4SUo7UWdSnGpFwlsZc8PvrSdbV6Rvz5QHU+mzWI/OWsMowksKkfyUU8j1YyxpS/DGI31oopFCkb81wEX12W5MSyjCK/jj+BDJFWUsasvyyl4rEtUdnc3Zjcn++aVU5ucnKW1l7TpxpxUI7ETG5v8wfu295ZNyb7/wCz6orMs/Dr6l0ZdZemYEAQBAKh+0Kn5NFuguO0KfhK3KK1RfiX+QpetOPh+f2UyVhoRAM+FxlSmb03dP8ASxA9oGhn1Gcoey8DnUo06iwnFPxJZ9u4iogDVnt0A5L+vLa/tnlS4qy1OT6dCPCyt6bxjBdeppGRySeGrAc/ZPVFnuB4wa56yDznQfqEkUl60V3o+K7zaUn3PodYmjMIIAgCAIAgCAIBW9p7r52Z6b2LEsQ2ouTfQjh+crK+Ts5uUHre8u7bK+ZFQqR1LViiu43ZdWl9NDbzhqvaOHtlZVtqtP2kXNG8o1vYlr3bGac4kkQATA2CAb+D2PWqfRpkDpbyR+fH2SRTtatTZHnqIla+oUvalr3LWTeE3SHGq/sT/cflJ1PJi/zlyKutlp7KUfu/0WamgAAHAAAeoS1SSWCKOUnJtv5nqenyIAgCAIAgCAam1/qK33dT3DOFz7mfg+hItPiKf1R6nOJmjaiAIAgCAIAgE7ub/MH7tveWT8m+/wDs+qKnLPw6+pdGXWXpmBAEAQDWx+Ap1ly1FDAajiLHhcETnUpRqLCSxO1G4qUZZ1N4Ffxm5VM/V1GT0MM4+BkOeT4v2Xh5lrSy3UXvIp+GohMZuliE+iFqD7B17rWkWdlVjs1llSyvbz2tx8SGxGHdDZ1ZT0MCP6yNKLj7SwLCFSE1jBp+B8WqbAD/AJnPNWJ9YfM38LsPEVeFNrdL+SP1SRC2qS2R/BEq39vS9qS+2smsHuQx1q1QPQgzHvG39JKhk+X+T5FdVy5Fe7jj46vL+yd2fu1h6RDBSzDUM5vYjnAFh+UmU7SlB4paysr5TuKqcW8E/kiYkkrxAEAQBAEAQBAEAQCMx2wqNTUrlPnJofaOBkWrZ0qm1YPuJ1DKNelqTxW56yBxW6dQH+GysPteSR/UGV9TJs0/UafkW1LLNJr+RNPu1m1hN0hxq1L/AGUFv1H5TrTyYv8AOXI4VstPZTj93+v7JvB7LpUvoIAek6ntMnU7elT9lFXWvK1X25Pw+RuTuRhAEAQBAEAQBAEAQDW2lTLUaiqLlkcAdJKkATlXi5UpRW1p9DtbSUK0JS2Jp+ZSPAGI6o95fnKHQ6/D0/Zqe0rXj8n+h4AxHVHvL840Ovw9P2O0rXj8n+h4AxHVHvL840Ovw9P2O0rXj8n+h4AxHVHvL840Ovw9P2O0rXj8n+h4AxHVHvL840Ovw9P2O0rXj8n+h4AxHVHvL840Ovw9P2O0rXj8n+h4AxHVHvL840Ovw9P2O0rXj8n+iX3Y2XVpVi1RCoyML3U6llNtD6DJljb1adXOnHBYPdvRX5Tu6Naio05YvFP57n3FpluUAgCAIAgCAIB5qUwwswBHQRcdhnjSepnsZOLxTwMGGwFKnqlNFJ51UA9onxGlCPspI61LirU9uTfizZnQ4iAIAgCAIAgCAIAgCAIAgCAIAgCAIAgCAIAgCAIAgCAIAgCAIAgCAIAgCAIAgCAIAgCAVDwzUWnjFy12K1MQFqKLrTAuFGa/k24wDLtflBg1xC16qsKVLRWsrEkXZha5PldPMIBsbZpVKOGslaqWepTGdmuwzELYEW0gGhiNq1WbC5XYW5EVbH6TPUKEN+G/bAJvB12OMxCFiVVKJVb6AkakD0wDDvDVqh6a0+Wy2qFjRCk3FsoJbQc8AkNj11eijKzOCPpPbMddc1tLjh7IBuQBAEAQBAEAQBAEAjd4sa1HDu6fSGUAnmLMFv7LwDDhdmVKb02GIdwfrFqnMHuOKeabwCI2jWqLUqmrUxNKzHknprmoBObOo4+m8A3tt1KhFBgarUSpNRsN9MkgZSOfLxMA97KqPUoVFpVyzBiqvVQh6Y08moDxYC+sAbv4lzWrUmd3VMmXlQFqXN8xsALpfhAJ6AIAgCAIAgCAIB5Li4Fxc3sL6m3GwgFc2btWouEWobVGNR1zVKgRVGci7MeYAcBrAM9LeEmg9bkx/CqBHCvdctxd0a2o1B4QDPU2w1sQy0wy0WCA5wodrDNctooW8Aw4LbFSuldUVOVpKMpR86MXU5bMQOcGAaGyMQVq0lariEdtHp4hbrUNv/G3BTeASabXqu7cnQz0kqckzZ7PcaMwS1so9fNAMqbTdsS9BaYK08hZy9rBlJ+jbU3+MA0KG2WTDh8rVC2IakAz66uQLNbsEAzVNrVSmJQoqVqKBtHzKVYEhg1uIsdLdEA39h1nfD0nqWzMiEkG97qCGOgsSNSOYmAb0AQBAEAjqeyEFOvTzNau1R2OlwanELpwHNe8A+4rZKvh/wB3LMFyqtxbNZbW5rc3RAMu0MCtVAjEgKyPpa90NwNeaAaS7u0wSQz61lr82hUkhRp9G5PbAPWK2JmqtVWtVps4UEUyoBCiw4gwDJidlFshWvVV0UrnBBLg+cpFifTaAbWAwa0aa00vlUW14nnJPpJgGxAEAQBAEAQBAEAQDDjMKtVGpuLqwsR/fPeAR2E2EFdHerUq8lfkw5Fk0tfTibc5gHzEbBuXy1qqJVJL01IyknjYkXW/ogGXFbHVuT5N3pNSXIjIR9G1spB0I0gHlNhJyVSmzOxqnM9QkBywtYi2gtYWEAy7O2ZybtUao9SowCl3toq8FAGkAkIAgCAIAgCAIAgGhtTZgrFGDtTemWyulrgMLMLHSx0gGs276clTpK7qaT8or6Fs9ySSCLHiYBnwux0RKqFmcVizNnIJuwsdQIBiOwU/d/3cM9r58+hcvmz5jzHWAesPsRRypZ3qGuqq5YgfRBAK5QMvH+kA8YfYVmQvWq1FpG6I9rKQLAkgXYgQD6dhDOWFWoqM/KtSUgKX5zfjYkai8A3MPgQlWpVBN6uQEG1hkBAt2wCJ2lsQiilKlmb/AKhajG4DKC5ZiDpwvpzwDdw2xlUVczvUasMru1gcoBAAAFha5gG1s3CclTWnmZwgygta+UaAadAsIBswBAEAQBAEAQBAEAQBAEAQBAEAQBAEAQBAEAQBAEAQBAEAQBAEAQBAEAQBAEAQBAEAQBAEAQBAEAQBAEAQBAEAQBAEAQBAEAQBAEAQBAEAQBAEAQBAEAQBAEAQBAEAQBAEAQBAEAQBAEAQBAEAQBAEAQD/2Q=="/>
          <p:cNvSpPr>
            <a:spLocks noChangeAspect="1" noChangeArrowheads="1"/>
          </p:cNvSpPr>
          <p:nvPr/>
        </p:nvSpPr>
        <p:spPr bwMode="auto">
          <a:xfrm>
            <a:off x="1095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data:image/jpeg;base64,/9j/4AAQSkZJRgABAQAAAQABAAD/2wCEAAkGBxQTEBUUEBQUFRQXFBQVFxgYFxQUFxQVFBcXFxUZGRcYHCggGBolHBUYITEiJSorLi4uFx8zODMsNygtLiwBCgoKDg0OGxAQGywkHyQsLCwsNCwsLCwsLC4sLCwsLCwsLCwsLCwsLCwsLCwsLCwsLCwsLCwsLCwsLCwsLCwsLP/AABEIALQAtAMBEQACEQEDEQH/xAAbAAEAAgMBAQAAAAAAAAAAAAAABQYBBAcDAv/EAEIQAAECAwQFCQUFCAIDAAAAAAEAAgMEEQUhMVEGEkGBkSIyYXFyobHB0QcTIzNSQlNiovAUFVSCkrLC4RbxY3Pi/8QAGwEBAAIDAQEAAAAAAAAAAAAAAAMEAgUGAQf/xAA3EQACAQIDBAgFAwQDAQAAAAAAAQIDEQQhMQUSQVETMmFxkaGx0RQigcHwM1LhBhVCUxZDYiP/2gAMAwEAAhEDEQA/AO4oAgCAIAgCAIAgCA0Jq14TMXVOTbygIaa0kefltDek3nhggNKHa8Zrq65PQaEcEBJyukmyI2nS2/uKAmJWfhxOY8HowPAoDaQBAEAQBAEAQBAEAQBAEAQBAYqgNSatOFD5zxXIXngEBDzWkn3bN7j5D1QEPNTsSJ8xxIywHAICOmp+HD57wDlt4LGU4x1LNDB16/6cb+niQ83pOB8plel13ABQPELgjd4f+n23etK3d7+xpy+lrgaRYYcM2nVI3G4r2Nd8TCtseD/TbXfn56k3J29AiXB4acnck99ylVSLNXV2fXp5uN1zWZJfrZ3LMpG9LWtFZg8kZO5Q770BLyukjT8xhHSOUOGKAl5acZE5jgfHggPcFAZQBAEAQBAEAQGCUBrzM8yHz3AdG3ggIia0kGENlel13digIiatOLE5zjTIXDuQEbMTDGCr3NaOk47ljKSWrJaVCpWe7Ti2+wh5vSVguhNLzmeS0eZ7lFKuuBusPsGrPOq0uxZv2RDzdtRX3F2qMm3d+KryqykbqhsrDUc9275vMjgozYm9YlmmYmIcIYOPKOTBe48Lt4WUI70rFbF4hUKMqj4LLv4fnI9tOLOEKac5gAY8uoNgLDQjhQqerGzujSbMxLq0nGTzX3K8ojZmzJ2hFhfLe4DLEcCslNogrYalW68b+pOyml7h82HrDNpoeBu7wpY1uZq6ux4v9OVu/wBydk7agROa8A5O5J71KppmsrYGvSzlHLmsyR2rMqG/K2zFZdrawydf34oCYldI2G6I0tOYvHqgJaXmmPFWODuooD2QBAEB8xHhoJNwAqepAQkzpG0fLaXHM8kepQERM2zFfcXao/Dye/FARsWIGiriAMz51XjstTKEJTdoJt9iuRM3pFCbcyrz0XN4nyUUq8VobfD7DxFTOfyrtzfgQ03b8V+BDBk3HiVXlWk9DdUNi4alnL5n26eGhFudU1NSczeeJUWptopRW6lZGEPQgCA6L7MbL1Yb5h2LzqM7DTed5u/lVvDxt8xy23sUpSVBaLN970NfSqR982Kz7Qe5ze0CbvLepZx3lY1OCr9DWUuGj7mc0BVM64ygCAxRAbklacWF8t7gMsW8DgslOS0K9XC0qvWjn4MnJPS44RodfxMP+J9VLGtzNXV2Ov8Arl4onpO14MTmPFcjceBxUsZxehrKuCrUutEkASDUVBzFx4hZlUkZW3IrcTrD8XqEBMyNvMiODS0tcTQbRxQEuEB5zMPWY5ubXDiKIDnkxG1WOcRWjSaZ0GC8k7K5JRpupUjBcXYq81pJEdcwBg/qKqSxEnodXQ2FQhnUe95L8+pERopeavJcek1p6KBtvU3FKlClHdgrLsy9D4QzCAIAgCA9pOUdFiMhM5z3Bo6K7eoXncvYq7sYVasaUHUlpHM7lJSzYUNsNlzWN1R1BbFKysfO6tSVSbnLV5lUnfmv7TvFemBzvSeR91HJA5L6vHXXlDia71UqxtK51WzcR0tFJ6xy9iJUZfCAIAgCAxTMIL2N6StaNC5jzTI8ocCslOS0K1bB0avWWfMtWj1uOmHOa5jQWtrrAnaaUpsVinUcjRY/ARw8VKMm7u2ZbLBbWYZ0VPAFSmsLmEBlAc8noPzG9seIXkldMzpS3Jxlya9Tm7cB1LWn0h6mUPAgCAIAgCAvPsxsvWe+YcLmfDZ2je87hQbyrGHhndnPbfxO7CNBcc39jooVs5Yp0981/ad4oCD0kkPewDTnNOu3cLxvHgFHUjeJe2fiOhrK+jyf2KACqh1ZlAEAQBAEAQFp0Gh3xndhv9xPkrFBas0e2pfpx736I6FouysYnJhPEgKc0RawgMoCj2uykw/tV4oePQ5hHZqvc3JzhwJWtlk2fR6U9+nGXNL0PheEgQBAEAQGWsJIDRVxIAGZNwHFErhyUVvSdks39Dt9iWcJeXZCH2W3nNxvceNVsYR3YpHz3FV3Xquo+PpwN8LIrlIiTLYjnPYatLnUOd5XiaeaM6lOVOW7LU+ar0wOe2/Ie5juaOaeU3qOzcaqnUjuyOswFfpqKb1WT+hHLAuhAEAQBAEBdNC4dIDjnEJ4AD1VqivlZze15XrJcl65l/0SZyoh6GDxr4BSmqLIgCAp+kjKTB6Q0+XkgZzG2WUmIg/FXiAfNa+qrTZ32zp7+Fpvs9MjTWBcCAIAgCAtns4sv3syYpHJggEZa7q6vAVPDNT0I3dzS7bxPR0VTWsvRfydSVw48gtNbU9xKPLTy3/DZ1uBqdwBKirS3Ys2WysN0+JSeizf28znWh09RzoJw5zegjnDw4FYUZcC7tnD3tW4rJ+5alYNAQulch7yDrDnQ6uHZ+0PA7lFVjdXNlsvEdHV3XpL8XsUZVTpwgCAIAgCAv2i8OkqzpDjxJVun1TlNpS3sTLssvIvuijPhvOb/ABSFEnEAQFX0rbSKw5tpwP/ANIDmWkzKTB6WtPdTyVGurTO02JPewi7GyKURtggCAIDBKHp2fRKyf2aUYwjlnlv7TvQXblfpx3YnB7RxPxGIc1pou5e+pMhSFA5X7R7T97NCGObBFOt7qF3cAFSryvKx2Gw8N0eH33rJ3+i0KbDjmHED285rqjdn14LFOzuT1acailF6M6RKxxEY17cHAOG/Yryd1c4upTdObg9UepC9ML2zOcWxJe5jOZ9nFvZN49NypTjuux2GEr9NSU3rx7zTWJZCAIAgMFAdKsuHqwIQyht8FdjojjcTLerSl2v88i9aOMpAb0lx4lZEBKIAgK/pYzkwzkXDiAfJAcx0tb8VhzZ4H/ap4jrI6z+n5f/ABmuT9V/BCFQG/MIeBAEBYNB7K/aJtusKsh0iO3HkDe7+1S0Y70jWbWxPQYd21lkvv5ep1/arxxBpWvPiBAiRT9lpIGbvsjeaLGUrK5PhqDr1Y01xf4/ocOe8uJc41c4lzjm4mpPFa9u+Z9CSSVoqyNOJiVmUHqWnQyf50F2zls6vtDdjvKsUZcDQbXw+aqruf2ZaFOaQr+mMjrQxFGMPHsHHgQDxUNWN1c22ycQ4VOjej0717lMoqx0YQBAEA1a3DEmm8oLpZs6mG0FNgp3K+cNe+bLxZDKQIY/CDxv80BuIAgIfShlYFcnDzHmgOZaYMuhnpe3iAR4KtiFozo/6elnUh2L7r7laVU6cIAgBQHWNALK9zKB550akQ56tOQOBJ/mV2jC0czitsYrpsRurSOXuWZTGqOf+1C1Ply7T/5H+DBTidwVbES4HS7Aw/WrvuX39vEoJKqnSGpEF5Uhr3qeslMOhRGvbi01pnmN4uXsXZ3IqtJVYOD4nSYEYPYHNNQ4AjqN/mrqd1c42cHCTi+BmIwOBDhcRQ9W1e6nkW4veWqOb2hJmFFdDOw3dLcQeFFRlGzsdlh6yrU1OJrLwmCAIDasqHrR4Y/G3uNfJZQ1RBipbtGb7H6fydJJV0406DBZRoGQA4CiA+0AQEfbzKy7+gV4FAcy0sZWCDk8HiKeagxHVN3sGW7iWucX5WZUiqZ14QBASejVl/tMyyGebXWf2G3u44b1nTjvSsU8fifh6EqnHRd7O1gUw6ty2BwIQEZOaPS0V5fFgtc84uNammG1YOnF5tFulj8TSjuQm0jw/wCJyf8ADs7/AFXnRQ5En91xn+xlWm7BlhEcBBZc4jbn1r3o48jD+4Yl/wCbPH9xS/3LO/1To48jz4/E/vZuy8BrGhrAGtGAGAWSVtCvUqSqScpO7Z6L0wKzppI1a2KMW8l3UcDuPioK0eJutkV7SdJ8c13oqSrm/CAICV0Xh1mmdGs7g0+qkpdYobSlbDS7bLz/AIOhyrNaIwZuaO8K2cqX5AZQBAeE6zWhvGbXDuQHMdIGa0s/qB4EKKsrwZstky3cXDtuvIpSoncBAF4Dpfs0sr3cF0dw5UU0b0Q2nzNTuCuUIWVzktu4rfqqitI697LmrBogh5dBD0UQFNnT8R/ad4oLnlRAYQBAfExBD2OY7muBB6j+u5eWurGVObpyUo8Dmk3LmG9zHYtNOum3eqUlZ2OzpVFUgpx0Z5LwkCAn9C2VjuP0wz3kDyU1HrGp2xK1GK5v7HQrFZWPD7VeAqrJzhdQgMoAgMFAc1taF8OK38LxwWE1eLLOCnuYinL/ANL1KACtefQdAgNqy5F0eMyEzF7tWuQ+0dwqV7FXdiGvXjQpyqy4Lx7Pqdxl4LWMaxgo1rQ0dQFAtilZWPns5ynJylq8z7Xpicl0k0mjPmohgxnthh2q0NcQCGVaTdmQe5UalRuWR2uB2dShQiqkE5au65kZ+/pr+Ijf1uWPSS5lv4LDf64+H8A29M/xEb+tyb8uY+Bw3+teBoxbZmNY/Gfjn/pZ78uZQeDoX6iPP97R/vX8U35czz4PD/sXgZ/e0f72J/Um/LmPhKC/wXgW/Re0DFg8o1ew6rsyDe0+W5WaUt5ZnP7Swyo1bx0ensS6kNeVXTOR5sZvYd/ifLgq9aPE3ux8RrSfevuirKA3gQFp0Hh/Od/62/3E+SsUVqaPbUupHvL/AKMsrMA5NcfJTmiLegCAIAUBQ7Wh/FijNzu//tHmrHsXZ37jmAFLsruC1j1PpV75mUPC/ezCy+fMOy92zp2vd4DirVCHE5rb2J6tBd7+y+/gdBVk5ohdLbS/Z5SI8GjyNRnafUA7hU7lHVluxL2zcN0+IjB6avuRxoDL9UVA7wIAUBqRMSpDXvU+UPAgJbRid93MAHmv5B668k8T3qSnKzKG0qHS0G+Mc/cvqtnKnjPSwiw3Mdg4EdWR3G9eSV1Yko1XSmprgc1jQi1zmuuc0lp6xcqTVnY7OM1OKktD4XhkXTQuHSXcfqiHuACtUV8pze15XrpckvUvmibOW85NA4k+ilNUWdAEAQBAU232UmHdOqe4IDl07D1Yrxk93iVrpas+h4We/QhLml6HnBgue5rGCr3ENaM3E0CxSuyWc4wi5S0Wp3GypFsCDDhMwY0N6yMTvNeK2MVupI+e4iu69R1JcczaWRCcz9ptpa8dkFp5MIazhm9/o0fmKqYiV3unWbBw+5RlVesnZdy936FNVc3wQAoDUiYlSGvep8oeBAEB0axp33sFr9tKHtNuKuwlvK5x+LodDWcPqjdWRWKfpnI6r2xRg7kntAXcRXgq1aOdzodkV7wdJ8M13cfOxXFCbgv+jDKSsPpDjxNVbpdU5TaMt7Ey8C86Js5Dzm4DgK/5KQok+gCAIDCAq2lLKRWnNngSgOX2/D1Zh9dpBHTUDDgqFZfOzutlT38JG3DJ+JixbSMvGbGDGvcAaBxIAJurdtoe9eRluu5PisOsRTdNtq+tvQsh9o0f7qF+f1UvxMuRqv8Aj9H98vI+T7RJj7uD+f1XnxEj3/j9DjKXkVSbmHRYj4jzVz3Fx6z+qKFu7ubqlTjTgoR0R4rwzCAFAakTEqQ171PlDwIAgJOx7afLhwa0ODqEgkihF11Mx4LOFRx0KWLwMMS027WJL/mD/umf1O9FJ075FP8As0P3vwRr2hpIYsMsdBaAcDrk0IwOC8lV3lZolobMVCanGby7P5INrSSA0Ek3AC8lQ65I2cmkrvQ6TZkLUgw2nEMaD0Gl6ux0ONxM9+tKS4tl30ZbSADm5x8vJZEJLIAgCAICH0hs50UNLKVaHVGBINMOCAqM3KB1WxW7iLx0jJeOKlqS0a1SjLepuzK1aOjTgSYJ1h9J5w6jtCrTw9uqdJg9uxl8ldWfPh/HmQLmkGhBBGw3Ks1bU6CMlJb0XddmhhD0IAgCAFAakTEqQ171PlDwIAgCAICasvRyJFvf8NuZHKI6G+qkjSbNbidp0qWUfmfZ7lts6y4cEfDbf9Rvcd6sxgkaCviqtbrvLloiXkbPiRTyBdmcOKyK5cLPlfdw2srWm3Cu3BAbKAIAgCAxRAa85IsiijxXI4Eb0BWrQsF7L2ctv5hu2oCAnpBkUUiCtLq4OG9YygpalrDYythnem/pwKzaFgRId7OW3oFHDrHoqk6Eo6HT4TbVGt8s/lfbp4+/iRAUJuQgCAFAakTEqQ171PlDwIAgJGzLFix72jVb9TsNwxKzjTciniMdSoZPN8l+ZFusuwYUG/nP+pwv3DYFZjTUTn8Tj6tfJuy5Im5WWfENGNJz2AdZWZSLFZ+j7G3xDrnL7I9UBNBoFwwQGUAQBAEAQBAEBgoDQtCyocW8ijsxjvzQFan7LiQryKt+oYb8kBAWjZEOLeRqu+oXHeNqjnSUjYYTadfDZJ3XJ/bkVi0bIiQb3cpv1DDeNiqTpOJ1WD2nQxWUXZ8n+fnI0FGbAFAakTEqQ171PlDw2rPs6JGdSG2uZwa3rKyjBy0IK+Ip0Feo/pxLZZWjMOHQxfiO6RRg6ht3qxGkkaDE7UqVcofKvMsMCC551WNJOQH6oFKawn5DR0YxjX8Iw3lAT0KGGijQAMhcgPtAEAQBAEAQBAEAQBAEBgoCHtCwWPvh8h35Tu2ICtzcm+GaPaRkcQR1oCBtCwGPvZyHdAq09Y9FDOgnmjcYTbNajaNT5l5+PuVmekIkI/EFBsOIO9VJQcdTqMNjKOJV6b+nFfQj4Mu6I8thtLnZDzy3rNRb0K1WpCn803ZFosvRQDlRyHH6BWm87VPGjzNFidrN5Ucu16/QssCDQBkMdTWjwAU6yyNPKTk7snZDR1xvimgyGJ6zsQxLDLSzYY1WNAHRtQHsgCAIAgCAIAgCAIAgCAIAgCAID4iQg4UcAQdhQEBaGju2Cf5T5H1QFfmIBFWxG9bSMQmuTPYycXvRdmeMtLNYKQ2Bt+A2nzXiSWhlUqzqO83fvJuQsB774nIb0847ti9MCySciyGKMFOnEnegNlAEAQBAEAQBAEAQBAEAQBAEAQBAEAQBAeE3KMiCj2g+I6igPCQsyHDvaL8zef8ASA3kAQBAEAQBAEAQBAEAQH//2Q=="/>
          <p:cNvSpPr>
            <a:spLocks noChangeAspect="1" noChangeArrowheads="1"/>
          </p:cNvSpPr>
          <p:nvPr/>
        </p:nvSpPr>
        <p:spPr bwMode="auto">
          <a:xfrm>
            <a:off x="2619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18" name="Picture 2" descr="http://reactivex.io/assets/operators/zi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13879"/>
            <a:ext cx="2362200" cy="140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reactivex.io/assets/operators/ma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68835"/>
            <a:ext cx="2398426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http://reactivex.io/assets/operators/groupB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64035"/>
            <a:ext cx="2514600" cy="141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28800" y="6412468"/>
            <a:ext cx="54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366FF"/>
                </a:solidFill>
              </a:rPr>
              <a:t>http://reactivex.io/documentation/observable.html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24200" y="3446828"/>
            <a:ext cx="2682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Functional Reactive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4600" y="3806635"/>
            <a:ext cx="20850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00B050"/>
                </a:solidFill>
              </a:rPr>
              <a:t>Lambdas</a:t>
            </a:r>
          </a:p>
          <a:p>
            <a:pPr algn="r"/>
            <a:r>
              <a:rPr lang="en-US" sz="2400" b="1" dirty="0" smtClean="0">
                <a:solidFill>
                  <a:srgbClr val="00B050"/>
                </a:solidFill>
              </a:rPr>
              <a:t>Closures</a:t>
            </a:r>
          </a:p>
          <a:p>
            <a:pPr algn="r"/>
            <a:r>
              <a:rPr lang="en-US" sz="2400" b="1" dirty="0" smtClean="0">
                <a:solidFill>
                  <a:srgbClr val="00B050"/>
                </a:solidFill>
              </a:rPr>
              <a:t>Pure Functions</a:t>
            </a:r>
          </a:p>
          <a:p>
            <a:pPr algn="r"/>
            <a:r>
              <a:rPr lang="en-US" sz="2400" b="1" dirty="0" smtClean="0">
                <a:solidFill>
                  <a:srgbClr val="00B050"/>
                </a:solidFill>
              </a:rPr>
              <a:t>Composable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60948" y="2002035"/>
            <a:ext cx="19922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Asynchronous</a:t>
            </a:r>
          </a:p>
          <a:p>
            <a:r>
              <a:rPr lang="en-US" sz="2400" b="1" dirty="0" smtClean="0">
                <a:solidFill>
                  <a:srgbClr val="00B050"/>
                </a:solidFill>
              </a:rPr>
              <a:t>Values</a:t>
            </a:r>
          </a:p>
          <a:p>
            <a:r>
              <a:rPr lang="en-US" sz="2400" b="1" dirty="0" smtClean="0">
                <a:solidFill>
                  <a:srgbClr val="00B050"/>
                </a:solidFill>
              </a:rPr>
              <a:t>Events</a:t>
            </a:r>
          </a:p>
          <a:p>
            <a:r>
              <a:rPr lang="en-US" sz="2400" b="1" dirty="0" smtClean="0">
                <a:solidFill>
                  <a:srgbClr val="00B050"/>
                </a:solidFill>
              </a:rPr>
              <a:t>Push</a:t>
            </a:r>
            <a:endParaRPr lang="en-US" sz="2400" b="1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0" y="1400769"/>
            <a:ext cx="2514600" cy="12180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4364235"/>
            <a:ext cx="2362200" cy="11441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9400" y="4364235"/>
            <a:ext cx="2514600" cy="1198365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fld id="{0819E11B-0FAD-49FB-BD5A-6DFA15527CFB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33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19E11B-0FAD-49FB-BD5A-6DFA15527CF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4" name="AutoShape 2" descr="Image result for vintage slides"/>
          <p:cNvSpPr>
            <a:spLocks noChangeAspect="1" noChangeArrowheads="1"/>
          </p:cNvSpPr>
          <p:nvPr/>
        </p:nvSpPr>
        <p:spPr bwMode="auto">
          <a:xfrm>
            <a:off x="1095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2187476"/>
            <a:ext cx="818923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Let’s get started by</a:t>
            </a:r>
            <a:br>
              <a:rPr lang="en-US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reviewing som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e vintage</a:t>
            </a:r>
            <a:b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slides</a:t>
            </a:r>
            <a:endParaRPr lang="en-US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17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44" name="Title 1"/>
          <p:cNvSpPr>
            <a:spLocks noGrp="1"/>
          </p:cNvSpPr>
          <p:nvPr>
            <p:ph type="title"/>
          </p:nvPr>
        </p:nvSpPr>
        <p:spPr>
          <a:xfrm>
            <a:off x="261938" y="228600"/>
            <a:ext cx="8685212" cy="685800"/>
          </a:xfrm>
        </p:spPr>
        <p:txBody>
          <a:bodyPr/>
          <a:lstStyle/>
          <a:p>
            <a:pPr algn="ctr"/>
            <a:r>
              <a:rPr lang="en-US" altLang="en-US" sz="3200" b="1" dirty="0" smtClean="0">
                <a:solidFill>
                  <a:srgbClr val="FFFF00"/>
                </a:solidFill>
              </a:rPr>
              <a:t>Warning…  I'm a </a:t>
            </a:r>
            <a:r>
              <a:rPr lang="en-US" altLang="en-US" sz="3200" b="1" dirty="0" err="1" smtClean="0">
                <a:solidFill>
                  <a:srgbClr val="FFFF00"/>
                </a:solidFill>
              </a:rPr>
              <a:t>Scala</a:t>
            </a:r>
            <a:r>
              <a:rPr lang="en-US" altLang="en-US" sz="3200" b="1" dirty="0" smtClean="0">
                <a:solidFill>
                  <a:srgbClr val="FFFF00"/>
                </a:solidFill>
              </a:rPr>
              <a:t> Geek…</a:t>
            </a:r>
            <a:endParaRPr lang="en-US" altLang="en-US" sz="3200" b="1" dirty="0" smtClean="0">
              <a:solidFill>
                <a:srgbClr val="FFFF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524307" y="6032202"/>
            <a:ext cx="1295400" cy="609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2" descr="data:image/jpeg;base64,/9j/4AAQSkZJRgABAQAAAQABAAD/2wCEAAkGBxQTEhUTExQVFhUUGBQVGBUVFBoWFhUWFhUbFhgVFRQYKCggGBolGxgUIjEhJSorLi8uGB8zODMsNygtLiwBCgoKDg0OGxAQGywkHyQxLCwsLC03LS0vLC8sLDQwLCwsLTQsNzQsLCwsLCwsLCwsLCwsLCwsLCwsLCwsLCwsLP/AABEIAI4BYwMBEQACEQEDEQH/xAAbAAEAAgMBAQAAAAAAAAAAAAAABQYDBAcCAf/EAEUQAAIBAgMDBgoHBgUFAAAAAAECAAMRBBIhBQYxE0FRU5GSFRYiUmFxgbLB0TIzYnOToaIHFCM0sfBCY3LS4SQ1Q4PC/8QAGgEBAAMBAQEAAAAAAAAAAAAAAAQFBgMBAv/EADkRAAIBAgEJBAoCAgIDAAAAAAABAgMEEQUSFCExUVKRsRVhcaETIjIzNEFygcHRI+FC8ILxNWKi/9oADAMBAAIRAxEAPwDrM9PBAEAQBAEAQBAEAQBAEAQBAEAQBAEAQBAEAQBAEAQBAEAQBAEAQBAEAQBAEAQBAEAQBAEAQBAEAQBAEAQBAEAQBAEAQBAEAQBAEAQBAEAQBAEAQBAEAQBAEAQBAEAQBAEAQBAEAQBAEAQBAEAQBAEAQBAEAQBAEAQBAEAQBAEAQBAEAQBAEAQBAEAQBAEAQBAEAQBAEAQBAEAQBAEAQBAEAQBAEAQBAEAQDQ2+7DDVSpIIQkEGxFtdDONw2qUmtxKslGVxBSWKbOceFq/XVfxGlL6apxM12iUOCPJDwtX66r+I0emqcTGiUOCPJDwtX66r+I0emqcTGiUOCPJDwtX66r+I0emqcTGiUOCPJHobTxHW1e+089PU4nzGiW/BHkh4SxHW1u+0aRPifM80S34I8kPCWI62t32jSJ8T5jRLfgjyQO08R1tXvtGkVOJ8xolvwR5IntysZVqV2D1HYBCbMxIvmA4H2ybZTnKo8W3qKvK9GlTorMik2/ku5l2loZwQBAEAQBAEAQBAEAQBAEAQBAEAQBAEAQBAEAQDW2m5WjVYGxFOoQeghSQZxrycaUmtqT6He2ipVoRextdSi+Gq/Wv2yh0uvxM1egW3Ah4ar9a/bGl1+JjQLbgQ8NV+tftjS6/ExoFtwIeGq/Wv2xpdfiY0C24EeX23iLH+K/A9E9V3Wx9pjQLbgRad29vriFytYVVGo5mHnL8RLi2uVVWD9rqUGUMnyt3nR1xfl3MnJLKwQBAEAQDV2rTzUaq9NOoO1TOdVZ1OS7md7aWbWhLc11OTiZ43J6VCeAJ9QvPcGzxtLafeSbzT2GM17jzOjvHJN5p7DGa9wzo7zcoUmyjyT2GcpReOw+XKO8yck3mnsM+c17jzOjvHJN5p7DGa9wzo7zDW+iYjtPtE/wDs+Ty6rdCoO0k/CW+T160n4FJlyXqQXey7S0M4IAgCAIAgCAIBXN5ds1KVRUpkDybm4B4nTj6pWXt1OlNRhuLrJtjSrU3OovngiI8ZcR5y9xZD7Qr71yLLsq23Pmx4y4jzl7ix2hX3rkOyrbc+bHjLiPOXuLHaFfeuQ7Kttz5seMuI85e4sdoV965Dsq23Pmx4y4jzl7ix2hX3rkOyrbc+bHjLiPOXuLHaFfeuQ7Kttz5seMuI85e4sdoV965Dsq23Pmyybt4ypVpl6hB8ogWAGgA6PTeWdlVnVg5T3lJlKhSo1VCmvlrJaTCuEAQBAEAQDU2v9RW+7qe4Zwufcz8H0JFp8RT+qPU5xM0bUQBAEA81eB9Rnq2hGpRqlWDKSGU3BHEGd02nij2UVJOMlimdD3b2+MQuVrCqBqOZh5y/ES5trlVVg9vUymUMnu3edHXF+XcycksrBAEAQDy63BHSCO2eNYo9TweJx+1tJmzf44l3/ZzU8msvpRu0EfCWeT3qkvAz2XI+tB+JcryxKEQDdofREAyQDHiHyozdAJ7BeeSeCbPqCxkkcUrnyeyZeG03a2lq/Z8nkVW6WUdgv8Zc5PXqyZnsuS9eC7mW2WJRCAIAgCAIAgCAUvb+BrVK7stNyugBA0IA5vbeUd3Rq1Kzai8DT5PuKFK3jGU0ntZH+B6/VP3ZG0Wtwsmabb8a5jwPX6p+7Gi1uFjTbfjXMeB6/VP3Y0Wtwsabb8a5jwPX6p+7Gi1uFjTbfjXMeB6/VP3Y0Wtwsabb8a5mDE4KpTsXRlvwuLXnxOlOHtLA6069KrqhJPwME5nU6Du9RyYemOkZu8S3xE0dnDNoxX35mPyhUz7mb+3LUSMkkIQBAEAQBANTa/1Fb7up7hnC59zPwfQkWnxFP6o9TnEzRtRAEAQDzU4H1GeraDSynonbE+z3SdlYMpIZTcEcQYUsHimfMoxknGWtM6Hu3t0YhcraVVFyOZhwzD8rj0y5tblVVmvaZPKFg7d50fZfl3E3JhWiAIAEA5Jj0y1ai9DuOxjM7UWE2u9m7oSzqUX3LoWb9nT/AMWqvSinsa3/ANSbk9+tJdxU5cj/ABwfe+n9E9vqzDCsysylWQ3UkGxNuI9clXrapNruK3JSi7lKSxxT2nPfCFXran4jfOVHpJ8T5s1HoKXAuSNyhtCrlH8Wp+I3znKVWePtPmz5dClwrkjJ4Qq9bU/Eb5z59LU4nzZ56Clwrkj42OqnQ1ahB0saja/nHpZ8T5sKjTX+K5I0cVw9sQ2nZF03DS2HY+dUb8gBLuwWFNvvMzlqWNdLcl+SyScU4gAQDm1HeLEmsq8scpqBbZV4Z7W4dEA6SYAgCAfCbazw9Sx1Gn4XodbT7wnHSqPGuZJ0K44HyHheh1tPvCNKo8a5jQrjgfIeF6HW0+8I0qjxrmNCuOB8h4XodbT7wjSqPGuY0K44HyHheh1tPvCNKo8a5jQrjgfIeF6HW0+8I0qjxrmNCuOB8isb245ajoEYMFUm4Nxcnh2AdsqsoVo1JRUXikXmSbedKEnNYNv593/ZBolyAOJIHabSAli8C2lLNTb+R06mmUBRzADsFpqorBYGFlLOk5P5nqenyIBTt9dr1qNVFpVCoKXIAU3OYi+oMAmd08W9XDK9RszEuCSAODEDhAJiAIBqbX+orfd1PcM4XPuZ+D6Ei0+Ip/VHqc4maNqIAgCAIAgCATu5v8wfu295ZPyb7/7Pqipyz8OvqXRl1l6ZgQBAEA5bvClsTWH2ye3X4yguFhVl4m1sZY20H3EpuC9sUR51Nx2FT8J2sX/Lh3ETLMcbfHc1+S/YvCpVQpUXMptcG+tjccPTLaUFNYS2GZp1Z05Z8HgyO8WcJ1K95/nOOi0eEl9pXXG/L9G7Q3YwmUfwR3m+c80OhwjtK64+n6MnivhepHeb5zzQ6HCO0rnj6fojN5NhYalhqjpSAYAWN20JYDnPpnC6tqMKTko6yVY3txVrxhKWr7bjnOLPD2yogaVF+3MS2ET0lz+sj4S+slhRX36mTytLG6l9uhNyWVpobZ2ouHp8o4ZhmC2W17m/TbogEIN+6PV1exP90Ao9OsBVD62Dh7c9g17euAXjx6o9XV7E/wB0Andj7SXEUxUUMASRZrX09V4BuwDR25WyYeofskD1t5Pxke6nm0ZPuJdjDPuILv6aznczZshAEAQBAEAQCQ2BRz4imOhs3dGb4SRaRzq0V/uoh388y2m+7DnqOhTSGOEAqzb80QbcnV09C/OAVjejbCYmororKFXL5Vr3uTzE9MAlN3d6aWHoLSZKhILG65basTzkQCf2PvPTxFTk0SoDYtdsttPUT0wCdgGptf6it93U9wzhc+5n4PoSLT4in9UepziZo2ogFuqbtURgv3i75+SD2zDLci/C3CWTs6at/Sa8cMSljlCq7r0OrDHArGBwrVai00+k5sP6kn0AXPslfTg5yUVtZbVasaUHOWxF2G6+DoKP3ipcnnapyYJ+yAQf6y20K3px/lfngUPaN3Wk/Qx5LHmeMRulh6yZsNUseaz8ohPQTqR2+yeSsaNSONJ+eKPYZUr0p5tePlgykVqRRirCzKSpHQQbGVMk4tp/Iv4yUoqS2Mmtzf5g/dt7yydk33/2fVFXln4dfUujLrL0zAgCAIBzbfBLYup6ch/SB8JR3iwrM2GSpY2sfv1NLZGKqU6qtRF6nlADKWvcEHyRx0vOVKc4SThtJN1Sp1KTjVeEeRYW3g2gASaNgNSTQewHTxkvSbrh8mVSsMnt4Kf/ANI1PHTFf5XcPznPTq3dy/s79jW3/tz/AKN2hvpiso+r7h+c5vKFdP5cv7POyLbv5/0WPdDblbEvUFTJZFUjKttST6T0SZZXNStJqeGorcpWdK3jFwxxe8z79vbCMPOamP1ZvhPvKL/gfiupzySsblPcn0OW4viJTQNWjpO7SWwtH/QD26/GaG2WFKPgYzKDxuZ+PQkp3IZHbd2UMTT5MsV8oNcC/AHS3tgEANwk65u4PnAKZTo3qBL8XCX9bWvALn4hp1zdwfOAWHYmzBh6QpBiwBY3Itx9EA34BqbTwIrJkJIBIOnHTm1nGvRVaGY3gSLW4dCpnpYsiPFGn1j/AKflIfZlPifkWXbVXhXmPFGn1j/p+UdmU+J+Q7aq8K8x4o0+sf8AT8o7Mp8T8h21V4V5jxRp9Y/6flHZlPifkO2qvCvMeKNPrH/T8o7Mp8T8h21V4V5nxt06YBPKPpr/AIflPHk2mljnPyCyzVbwzV5lQMpjRlg3Mo3qs3mpb2sR8AZY5NhjUcty6lPlmeFGMd76Fyl2ZoQCoNuIhJPLNr9gfOAVzeXY4wtRUDl8y5rkWtqRb8oBI7B3UXEUVqmqyklhYKD9E243gFg2HusuHq8oKhbyStioHG3Pf0QCwwDU2v8AUVvu6nuGcLn3M/B9CRafEU/qj1OcTNG1EA6PX/7X/wChfdEvZfB/8fwZeH/kP+X5Kfupi1p4qmzmynMtzwGZSAe23bKuzmoVk2XeUKUqlvJR27eRbt592mxLiolQBgoXKwOU6k3BHDj0GWd3ZutLOiylsMoK3i4Sjqxx1EFhtn47BZmpoGDAZsvljTgcuh6eaQ4Urm3xcVt+5YVK9leYKbww2Y6v6K9jsU1Wo1R7ZmNzYWF7W4eyQqk3OTk9rLOlTjSgoR2Iltzf5g/dt7yyZk33/wBn1RW5Z+HX1Loy6y9MwIAgCAc/36S2JB6aansLD4CU18v5fsarI0sbfDc3+CO3cqZcVQP+Yo73k/Gcbd4VY+JMvo51tNdz8tZ1SumZWXpBHaLS9axWBjIPNknuOR4rZtal9ZTdfSVOXvDQ9sz8qU4e0mjcU7ijV93JPry2mXBoWACgsehQSePQJHazpYLWfU2o65PDxOgbh7OqUhVaojJnyZcwsSBmvpxHEcZb5PpTgpOSwxwM5le4p1HFQeOGOOH2Pv7RKlqFMdNT+it/xGU3hTS7/wAHmRY41pPu/KOa4o6+yVUNhponU9l08tGkvRTpjsUTSUlhCK7kYa5lnVpy3t9TanQ4iABAOWUNl1+XU8hWtyoN+Se1s973twgHUzAEAQCC29t1qDqiqrXXMb30uSBw9Rlfd3jozUUsdWJbWGTo3EHOTa14Ecm9lQkAU0uSBxPPIyylUbwzUTHkakli5PyLdLkzogCAIBo7crZMPUb7JHtbyfjI91PMoyfd1JdjTz7iC78eWs53M2bIuO5dG1J385rexR8yZdZMhhTct76Gby1UxqxjuXUsMsimEAQCkb+YKrUrUylOo4CWJRGYA5joSBAJzc6gyYVFdWVsz+SylTqx5jrAJuAIBqbX+orfd1PcM4XPuZ+D6Ei0+Ip/VHqUXY2GWrXp03uFdrG2h1Btb22mfoQU6ii9jNdc1JU6Mpx2okt7tiphmp5M2Vw1yxB1BHQBzGd723jRazdjIuTrydypZ+GKw2FoxQtsyx0/gL7oljPVZ6+Ep6evKGri/JRtjbNOIqcmrKpsTdr2NubT+9JUUKLqzzU8DQ3NwqEM9rEkcc+KwLimKzWIBUjVPUA9wCOj0idqjrWss3O/XmRaStr2LnmLH57/ACJ/dLeOrXqGnUUEBS2dRa1iBZubX2cJNs7udWWbJfcrso2FKhDPg8Nez9Fd30oquLfL/iCsQOZiNe3Q+2Qb6KjWeBZ5LnKVss75Yr7H3c3+YP3be8s6ZN9/9n1Rxyz8OvqXRl1l6ZgQBAEApH7QU/iUj0qw7GHzlVlBetE0mQ3/ABzXeun9FawdXJUR/MdG0+ywPwkGLwknuaLmrDPhKO9Nc0dMwe8uGqcKoU9D+Qfz0/OXULqlLY+eoyNXJ1zT2xx8NZKqQRcag9GoMkEFrB6zcwdJVXyVAvxsAL9k8SS2H1KUpbXiY8ZtOjS+sqIvoJ17OM+J1qcPaaR0pW9Wr7EWyjb5bbpYjk1pEkIWJJFgbgAWvr0yovrmFXBQ+RoMmWdShnOp88CnVxdreoSJBai4xwWJ1tFsAOgAdk0yMC3i8T1PTwQBAEAQBAEAoG8tbNiX+zZR7Br+d5nb2WdXl3ajX5NhmW0e/XzI6m5UgjQggg9BGokZNp4omyipJp7GWHBb2ONKqhh5y+SezgfyllSylJaprHwKavkaD10nh3PWv95lgwO2aNXRXAPmt5J/Pj7JY0rqlU2PXuKivY16PtR1b1rRnxWNp0xd3VfWdfYOJnSdWFP2ngcaVCpVeEItkLjN7KY0pqXPSfJHzMg1MpQXsLHyLOjkapLXUaXmyB2jturWGViAvHKosNOFydZXVrupVWEtm4t7awo0HnR272RsjE06Du9Ry4emOkZu8b/GaOzjm0Y8+Zj8oTz7mb78OWokZJIQgCAIAgCAIBqbX+orfd1PcM4XPuZ+D6Ei0+Ip/VHqc7pVCrBlNipBB6CDcTNptPFG0lFSTT2MvFDfSi6gVqTZhxsodb9IubiW8co05L146+Zn55IrRl/FLV90yL3l3q5dOSpqVQ2LFrZmtqBYcBf0yPdXvpY5kVgiXY5N9BL0k3i/lgV7CYlqbrUQ2ZTcH++a2kgwm4SUo7UWdSnGpFwlsZc8PvrSdbV6Rvz5QHU+mzWI/OWsMowksKkfyUU8j1YyxpS/DGI31oopFCkb81wEX12W5MSyjCK/jj+BDJFWUsasvyyl4rEtUdnc3Zjcn++aVU5ucnKW1l7TpxpxUI7ETG5v8wfu295ZNyb7/wCz6orMs/Dr6l0ZdZemYEAQBAKh+0Kn5NFuguO0KfhK3KK1RfiX+QpetOPh+f2UyVhoRAM+FxlSmb03dP8ASxA9oGhn1Gcoey8DnUo06iwnFPxJZ9u4iogDVnt0A5L+vLa/tnlS4qy1OT6dCPCyt6bxjBdeppGRySeGrAc/ZPVFnuB4wa56yDznQfqEkUl60V3o+K7zaUn3PodYmjMIIAgCAIAgCAIBW9p7r52Z6b2LEsQ2ouTfQjh+crK+Ts5uUHre8u7bK+ZFQqR1LViiu43ZdWl9NDbzhqvaOHtlZVtqtP2kXNG8o1vYlr3bGac4kkQATA2CAb+D2PWqfRpkDpbyR+fH2SRTtatTZHnqIla+oUvalr3LWTeE3SHGq/sT/cflJ1PJi/zlyKutlp7KUfu/0WamgAAHAAAeoS1SSWCKOUnJtv5nqenyIAgCAIAgCAam1/qK33dT3DOFz7mfg+hItPiKf1R6nOJmjaiAIAgCAIAgE7ub/MH7tveWT8m+/wDs+qKnLPw6+pdGXWXpmBAEAQDWx+Ap1ly1FDAajiLHhcETnUpRqLCSxO1G4qUZZ1N4Ffxm5VM/V1GT0MM4+BkOeT4v2Xh5lrSy3UXvIp+GohMZuliE+iFqD7B17rWkWdlVjs1llSyvbz2tx8SGxGHdDZ1ZT0MCP6yNKLj7SwLCFSE1jBp+B8WqbAD/AJnPNWJ9YfM38LsPEVeFNrdL+SP1SRC2qS2R/BEq39vS9qS+2smsHuQx1q1QPQgzHvG39JKhk+X+T5FdVy5Fe7jj46vL+yd2fu1h6RDBSzDUM5vYjnAFh+UmU7SlB4paysr5TuKqcW8E/kiYkkrxAEAQBAEAQBAEAQCMx2wqNTUrlPnJofaOBkWrZ0qm1YPuJ1DKNelqTxW56yBxW6dQH+GysPteSR/UGV9TJs0/UafkW1LLNJr+RNPu1m1hN0hxq1L/AGUFv1H5TrTyYv8AOXI4VstPZTj93+v7JvB7LpUvoIAek6ntMnU7elT9lFXWvK1X25Pw+RuTuRhAEAQBAEAQBAEAQDW2lTLUaiqLlkcAdJKkATlXi5UpRW1p9DtbSUK0JS2Jp+ZSPAGI6o95fnKHQ6/D0/Zqe0rXj8n+h4AxHVHvL840Ovw9P2O0rXj8n+h4AxHVHvL840Ovw9P2O0rXj8n+h4AxHVHvL840Ovw9P2O0rXj8n+h4AxHVHvL840Ovw9P2O0rXj8n+h4AxHVHvL840Ovw9P2O0rXj8n+h4AxHVHvL840Ovw9P2O0rXj8n+iX3Y2XVpVi1RCoyML3U6llNtD6DJljb1adXOnHBYPdvRX5Tu6Naio05YvFP57n3FpluUAgCAIAgCAIB5qUwwswBHQRcdhnjSepnsZOLxTwMGGwFKnqlNFJ51UA9onxGlCPspI61LirU9uTfizZnQ4iAIAgCAIAgCAIAgCAIAgCAIAgCAIAgCAIAgCAIAgCAIAgCAIAgCAIAgCAIAgCAIAgCAVDwzUWnjFy12K1MQFqKLrTAuFGa/k24wDLtflBg1xC16qsKVLRWsrEkXZha5PldPMIBsbZpVKOGslaqWepTGdmuwzELYEW0gGhiNq1WbC5XYW5EVbH6TPUKEN+G/bAJvB12OMxCFiVVKJVb6AkakD0wDDvDVqh6a0+Wy2qFjRCk3FsoJbQc8AkNj11eijKzOCPpPbMddc1tLjh7IBuQBAEAQBAEAQBAEAjd4sa1HDu6fSGUAnmLMFv7LwDDhdmVKb02GIdwfrFqnMHuOKeabwCI2jWqLUqmrUxNKzHknprmoBObOo4+m8A3tt1KhFBgarUSpNRsN9MkgZSOfLxMA97KqPUoVFpVyzBiqvVQh6Y08moDxYC+sAbv4lzWrUmd3VMmXlQFqXN8xsALpfhAJ6AIAgCAIAgCAIB5Li4Fxc3sL6m3GwgFc2btWouEWobVGNR1zVKgRVGci7MeYAcBrAM9LeEmg9bkx/CqBHCvdctxd0a2o1B4QDPU2w1sQy0wy0WCA5wodrDNctooW8Aw4LbFSuldUVOVpKMpR86MXU5bMQOcGAaGyMQVq0lariEdtHp4hbrUNv/G3BTeASabXqu7cnQz0kqckzZ7PcaMwS1so9fNAMqbTdsS9BaYK08hZy9rBlJ+jbU3+MA0KG2WTDh8rVC2IakAz66uQLNbsEAzVNrVSmJQoqVqKBtHzKVYEhg1uIsdLdEA39h1nfD0nqWzMiEkG97qCGOgsSNSOYmAb0AQBAEAjqeyEFOvTzNau1R2OlwanELpwHNe8A+4rZKvh/wB3LMFyqtxbNZbW5rc3RAMu0MCtVAjEgKyPpa90NwNeaAaS7u0wSQz61lr82hUkhRp9G5PbAPWK2JmqtVWtVps4UEUyoBCiw4gwDJidlFshWvVV0UrnBBLg+cpFifTaAbWAwa0aa00vlUW14nnJPpJgGxAEAQBAEAQBAEAQDDjMKtVGpuLqwsR/fPeAR2E2EFdHerUq8lfkw5Fk0tfTibc5gHzEbBuXy1qqJVJL01IyknjYkXW/ogGXFbHVuT5N3pNSXIjIR9G1spB0I0gHlNhJyVSmzOxqnM9QkBywtYi2gtYWEAy7O2ZybtUao9SowCl3toq8FAGkAkIAgCAIAgCAIAgGhtTZgrFGDtTemWyulrgMLMLHSx0gGs276clTpK7qaT8or6Fs9ySSCLHiYBnwux0RKqFmcVizNnIJuwsdQIBiOwU/d/3cM9r58+hcvmz5jzHWAesPsRRypZ3qGuqq5YgfRBAK5QMvH+kA8YfYVmQvWq1FpG6I9rKQLAkgXYgQD6dhDOWFWoqM/KtSUgKX5zfjYkai8A3MPgQlWpVBN6uQEG1hkBAt2wCJ2lsQiilKlmb/AKhajG4DKC5ZiDpwvpzwDdw2xlUVczvUasMru1gcoBAAAFha5gG1s3CclTWnmZwgygta+UaAadAsIBswBAEAQBAEAQBAEAQBAEAQBAEAQBAEAQBAEAQBAEAQBAEAQBAEAQBAEAQBAEAQBAEAQBAEAQBAEAQBAEAQBAEAQBAEAQBAEAQBAEAQBAEAQBAEAQBAEAQBAEAQBAEAQBAEAQBAEAQBAEAQBAEAQBAEAQD/2Q=="/>
          <p:cNvSpPr>
            <a:spLocks noChangeAspect="1" noChangeArrowheads="1"/>
          </p:cNvSpPr>
          <p:nvPr/>
        </p:nvSpPr>
        <p:spPr bwMode="auto">
          <a:xfrm>
            <a:off x="1095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data:image/jpeg;base64,/9j/4AAQSkZJRgABAQAAAQABAAD/2wCEAAkGBxQTEBUUEBQUFRQXFBQVFxgYFxQUFxQVFBcXFxUZGRcYHCggGBolHBUYITEiJSorLi4uFx8zODMsNygtLiwBCgoKDg0OGxAQGywkHyQsLCwsNCwsLCwsLC4sLCwsLCwsLCwsLCwsLCwsLCwsLCwsLCwsLCwsLCwsLCwsLCwsLP/AABEIALQAtAMBEQACEQEDEQH/xAAbAAEAAgMBAQAAAAAAAAAAAAAABQYBBAcDAv/EAEIQAAECAwQFCQUFCAIDAAAAAAEAAgMEEQUhMVEGEkGBkSIyYXFyobHB0QcTIzNSQlNiovAUFVSCkrLC4RbxY3Pi/8QAGwEBAAIDAQEAAAAAAAAAAAAAAAMEAgUGAQf/xAA3EQACAQIDBAgFAwQDAQAAAAAAAQIDEQQhMQUSQVETMmFxkaGx0RQigcHwM1LhBhVCUxZDYiP/2gAMAwEAAhEDEQA/AO4oAgCAIAgCAIAgCA0Jq14TMXVOTbygIaa0kefltDek3nhggNKHa8Zrq65PQaEcEBJyukmyI2nS2/uKAmJWfhxOY8HowPAoDaQBAEAQBAEAQBAEAQBAEAQBAYqgNSatOFD5zxXIXngEBDzWkn3bN7j5D1QEPNTsSJ8xxIywHAICOmp+HD57wDlt4LGU4x1LNDB16/6cb+niQ83pOB8plel13ABQPELgjd4f+n23etK3d7+xpy+lrgaRYYcM2nVI3G4r2Nd8TCtseD/TbXfn56k3J29AiXB4acnck99ylVSLNXV2fXp5uN1zWZJfrZ3LMpG9LWtFZg8kZO5Q770BLyukjT8xhHSOUOGKAl5acZE5jgfHggPcFAZQBAEAQBAEAQGCUBrzM8yHz3AdG3ggIia0kGENlel13digIiatOLE5zjTIXDuQEbMTDGCr3NaOk47ljKSWrJaVCpWe7Ti2+wh5vSVguhNLzmeS0eZ7lFKuuBusPsGrPOq0uxZv2RDzdtRX3F2qMm3d+KryqykbqhsrDUc9275vMjgozYm9YlmmYmIcIYOPKOTBe48Lt4WUI70rFbF4hUKMqj4LLv4fnI9tOLOEKac5gAY8uoNgLDQjhQqerGzujSbMxLq0nGTzX3K8ojZmzJ2hFhfLe4DLEcCslNogrYalW68b+pOyml7h82HrDNpoeBu7wpY1uZq6ux4v9OVu/wBydk7agROa8A5O5J71KppmsrYGvSzlHLmsyR2rMqG/K2zFZdrawydf34oCYldI2G6I0tOYvHqgJaXmmPFWODuooD2QBAEB8xHhoJNwAqepAQkzpG0fLaXHM8kepQERM2zFfcXao/Dye/FARsWIGiriAMz51XjstTKEJTdoJt9iuRM3pFCbcyrz0XN4nyUUq8VobfD7DxFTOfyrtzfgQ03b8V+BDBk3HiVXlWk9DdUNi4alnL5n26eGhFudU1NSczeeJUWptopRW6lZGEPQgCA6L7MbL1Yb5h2LzqM7DTed5u/lVvDxt8xy23sUpSVBaLN970NfSqR982Kz7Qe5ze0CbvLepZx3lY1OCr9DWUuGj7mc0BVM64ygCAxRAbklacWF8t7gMsW8DgslOS0K9XC0qvWjn4MnJPS44RodfxMP+J9VLGtzNXV2Ov8Arl4onpO14MTmPFcjceBxUsZxehrKuCrUutEkASDUVBzFx4hZlUkZW3IrcTrD8XqEBMyNvMiODS0tcTQbRxQEuEB5zMPWY5ubXDiKIDnkxG1WOcRWjSaZ0GC8k7K5JRpupUjBcXYq81pJEdcwBg/qKqSxEnodXQ2FQhnUe95L8+pERopeavJcek1p6KBtvU3FKlClHdgrLsy9D4QzCAIAgCA9pOUdFiMhM5z3Bo6K7eoXncvYq7sYVasaUHUlpHM7lJSzYUNsNlzWN1R1BbFKysfO6tSVSbnLV5lUnfmv7TvFemBzvSeR91HJA5L6vHXXlDia71UqxtK51WzcR0tFJ6xy9iJUZfCAIAgCAxTMIL2N6StaNC5jzTI8ocCslOS0K1bB0avWWfMtWj1uOmHOa5jQWtrrAnaaUpsVinUcjRY/ARw8VKMm7u2ZbLBbWYZ0VPAFSmsLmEBlAc8noPzG9seIXkldMzpS3Jxlya9Tm7cB1LWn0h6mUPAgCAIAgCAvPsxsvWe+YcLmfDZ2je87hQbyrGHhndnPbfxO7CNBcc39jooVs5Yp0981/ad4oCD0kkPewDTnNOu3cLxvHgFHUjeJe2fiOhrK+jyf2KACqh1ZlAEAQBAEAQFp0Gh3xndhv9xPkrFBas0e2pfpx736I6FouysYnJhPEgKc0RawgMoCj2uykw/tV4oePQ5hHZqvc3JzhwJWtlk2fR6U9+nGXNL0PheEgQBAEAQGWsJIDRVxIAGZNwHFErhyUVvSdks39Dt9iWcJeXZCH2W3nNxvceNVsYR3YpHz3FV3Xquo+PpwN8LIrlIiTLYjnPYatLnUOd5XiaeaM6lOVOW7LU+ar0wOe2/Ie5juaOaeU3qOzcaqnUjuyOswFfpqKb1WT+hHLAuhAEAQBAEBdNC4dIDjnEJ4AD1VqivlZze15XrJcl65l/0SZyoh6GDxr4BSmqLIgCAp+kjKTB6Q0+XkgZzG2WUmIg/FXiAfNa+qrTZ32zp7+Fpvs9MjTWBcCAIAgCAtns4sv3syYpHJggEZa7q6vAVPDNT0I3dzS7bxPR0VTWsvRfydSVw48gtNbU9xKPLTy3/DZ1uBqdwBKirS3Ys2WysN0+JSeizf28znWh09RzoJw5zegjnDw4FYUZcC7tnD3tW4rJ+5alYNAQulch7yDrDnQ6uHZ+0PA7lFVjdXNlsvEdHV3XpL8XsUZVTpwgCAIAgCAv2i8OkqzpDjxJVun1TlNpS3sTLssvIvuijPhvOb/ABSFEnEAQFX0rbSKw5tpwP/ANIDmWkzKTB6WtPdTyVGurTO02JPewi7GyKURtggCAIDBKHp2fRKyf2aUYwjlnlv7TvQXblfpx3YnB7RxPxGIc1pou5e+pMhSFA5X7R7T97NCGObBFOt7qF3cAFSryvKx2Gw8N0eH33rJ3+i0KbDjmHED285rqjdn14LFOzuT1acailF6M6RKxxEY17cHAOG/Yryd1c4upTdObg9UepC9ML2zOcWxJe5jOZ9nFvZN49NypTjuux2GEr9NSU3rx7zTWJZCAIAgMFAdKsuHqwIQyht8FdjojjcTLerSl2v88i9aOMpAb0lx4lZEBKIAgK/pYzkwzkXDiAfJAcx0tb8VhzZ4H/ap4jrI6z+n5f/ABmuT9V/BCFQG/MIeBAEBYNB7K/aJtusKsh0iO3HkDe7+1S0Y70jWbWxPQYd21lkvv5ep1/arxxBpWvPiBAiRT9lpIGbvsjeaLGUrK5PhqDr1Y01xf4/ocOe8uJc41c4lzjm4mpPFa9u+Z9CSSVoqyNOJiVmUHqWnQyf50F2zls6vtDdjvKsUZcDQbXw+aqruf2ZaFOaQr+mMjrQxFGMPHsHHgQDxUNWN1c22ycQ4VOjej0717lMoqx0YQBAEA1a3DEmm8oLpZs6mG0FNgp3K+cNe+bLxZDKQIY/CDxv80BuIAgIfShlYFcnDzHmgOZaYMuhnpe3iAR4KtiFozo/6elnUh2L7r7laVU6cIAgBQHWNALK9zKB550akQ56tOQOBJ/mV2jC0czitsYrpsRurSOXuWZTGqOf+1C1Ply7T/5H+DBTidwVbES4HS7Aw/WrvuX39vEoJKqnSGpEF5Uhr3qeslMOhRGvbi01pnmN4uXsXZ3IqtJVYOD4nSYEYPYHNNQ4AjqN/mrqd1c42cHCTi+BmIwOBDhcRQ9W1e6nkW4veWqOb2hJmFFdDOw3dLcQeFFRlGzsdlh6yrU1OJrLwmCAIDasqHrR4Y/G3uNfJZQ1RBipbtGb7H6fydJJV0406DBZRoGQA4CiA+0AQEfbzKy7+gV4FAcy0sZWCDk8HiKeagxHVN3sGW7iWucX5WZUiqZ14QBASejVl/tMyyGebXWf2G3u44b1nTjvSsU8fifh6EqnHRd7O1gUw6ty2BwIQEZOaPS0V5fFgtc84uNammG1YOnF5tFulj8TSjuQm0jw/wCJyf8ADs7/AFXnRQ5En91xn+xlWm7BlhEcBBZc4jbn1r3o48jD+4Yl/wCbPH9xS/3LO/1To48jz4/E/vZuy8BrGhrAGtGAGAWSVtCvUqSqScpO7Z6L0wKzppI1a2KMW8l3UcDuPioK0eJutkV7SdJ8c13oqSrm/CAICV0Xh1mmdGs7g0+qkpdYobSlbDS7bLz/AIOhyrNaIwZuaO8K2cqX5AZQBAeE6zWhvGbXDuQHMdIGa0s/qB4EKKsrwZstky3cXDtuvIpSoncBAF4Dpfs0sr3cF0dw5UU0b0Q2nzNTuCuUIWVzktu4rfqqitI697LmrBogh5dBD0UQFNnT8R/ad4oLnlRAYQBAfExBD2OY7muBB6j+u5eWurGVObpyUo8Dmk3LmG9zHYtNOum3eqUlZ2OzpVFUgpx0Z5LwkCAn9C2VjuP0wz3kDyU1HrGp2xK1GK5v7HQrFZWPD7VeAqrJzhdQgMoAgMFAc1taF8OK38LxwWE1eLLOCnuYinL/ANL1KACtefQdAgNqy5F0eMyEzF7tWuQ+0dwqV7FXdiGvXjQpyqy4Lx7Pqdxl4LWMaxgo1rQ0dQFAtilZWPns5ynJylq8z7Xpicl0k0mjPmohgxnthh2q0NcQCGVaTdmQe5UalRuWR2uB2dShQiqkE5au65kZ+/pr+Ijf1uWPSS5lv4LDf64+H8A29M/xEb+tyb8uY+Bw3+teBoxbZmNY/Gfjn/pZ78uZQeDoX6iPP97R/vX8U35czz4PD/sXgZ/e0f72J/Um/LmPhKC/wXgW/Re0DFg8o1ew6rsyDe0+W5WaUt5ZnP7Swyo1bx0ensS6kNeVXTOR5sZvYd/ifLgq9aPE3ux8RrSfevuirKA3gQFp0Hh/Od/62/3E+SsUVqaPbUupHvL/AKMsrMA5NcfJTmiLegCAIAUBQ7Wh/FijNzu//tHmrHsXZ37jmAFLsruC1j1PpV75mUPC/ezCy+fMOy92zp2vd4DirVCHE5rb2J6tBd7+y+/gdBVk5ohdLbS/Z5SI8GjyNRnafUA7hU7lHVluxL2zcN0+IjB6avuRxoDL9UVA7wIAUBqRMSpDXvU+UPAgJbRid93MAHmv5B668k8T3qSnKzKG0qHS0G+Mc/cvqtnKnjPSwiw3Mdg4EdWR3G9eSV1Yko1XSmprgc1jQi1zmuuc0lp6xcqTVnY7OM1OKktD4XhkXTQuHSXcfqiHuACtUV8pze15XrpckvUvmibOW85NA4k+ilNUWdAEAQBAU232UmHdOqe4IDl07D1Yrxk93iVrpas+h4We/QhLml6HnBgue5rGCr3ENaM3E0CxSuyWc4wi5S0Wp3GypFsCDDhMwY0N6yMTvNeK2MVupI+e4iu69R1JcczaWRCcz9ptpa8dkFp5MIazhm9/o0fmKqYiV3unWbBw+5RlVesnZdy936FNVc3wQAoDUiYlSGvep8oeBAEB0axp33sFr9tKHtNuKuwlvK5x+LodDWcPqjdWRWKfpnI6r2xRg7kntAXcRXgq1aOdzodkV7wdJ8M13cfOxXFCbgv+jDKSsPpDjxNVbpdU5TaMt7Ey8C86Js5Dzm4DgK/5KQok+gCAIDCAq2lLKRWnNngSgOX2/D1Zh9dpBHTUDDgqFZfOzutlT38JG3DJ+JixbSMvGbGDGvcAaBxIAJurdtoe9eRluu5PisOsRTdNtq+tvQsh9o0f7qF+f1UvxMuRqv8Aj9H98vI+T7RJj7uD+f1XnxEj3/j9DjKXkVSbmHRYj4jzVz3Fx6z+qKFu7ubqlTjTgoR0R4rwzCAFAakTEqQ171PlDwIAgJOx7afLhwa0ODqEgkihF11Mx4LOFRx0KWLwMMS027WJL/mD/umf1O9FJ075FP8As0P3vwRr2hpIYsMsdBaAcDrk0IwOC8lV3lZolobMVCanGby7P5INrSSA0Ek3AC8lQ65I2cmkrvQ6TZkLUgw2nEMaD0Gl6ux0ONxM9+tKS4tl30ZbSADm5x8vJZEJLIAgCAICH0hs50UNLKVaHVGBINMOCAqM3KB1WxW7iLx0jJeOKlqS0a1SjLepuzK1aOjTgSYJ1h9J5w6jtCrTw9uqdJg9uxl8ldWfPh/HmQLmkGhBBGw3Ks1bU6CMlJb0XddmhhD0IAgCAFAakTEqQ171PlDwIAgCAICasvRyJFvf8NuZHKI6G+qkjSbNbidp0qWUfmfZ7lts6y4cEfDbf9Rvcd6sxgkaCviqtbrvLloiXkbPiRTyBdmcOKyK5cLPlfdw2srWm3Cu3BAbKAIAgCAxRAa85IsiijxXI4Eb0BWrQsF7L2ctv5hu2oCAnpBkUUiCtLq4OG9YygpalrDYythnem/pwKzaFgRId7OW3oFHDrHoqk6Eo6HT4TbVGt8s/lfbp4+/iRAUJuQgCAFAakTEqQ171PlDwIAgJGzLFix72jVb9TsNwxKzjTciniMdSoZPN8l+ZFusuwYUG/nP+pwv3DYFZjTUTn8Tj6tfJuy5Im5WWfENGNJz2AdZWZSLFZ+j7G3xDrnL7I9UBNBoFwwQGUAQBAEAQBAEBgoDQtCyocW8ijsxjvzQFan7LiQryKt+oYb8kBAWjZEOLeRqu+oXHeNqjnSUjYYTadfDZJ3XJ/bkVi0bIiQb3cpv1DDeNiqTpOJ1WD2nQxWUXZ8n+fnI0FGbAFAakTEqQ171PlDw2rPs6JGdSG2uZwa3rKyjBy0IK+Ip0Feo/pxLZZWjMOHQxfiO6RRg6ht3qxGkkaDE7UqVcofKvMsMCC551WNJOQH6oFKawn5DR0YxjX8Iw3lAT0KGGijQAMhcgPtAEAQBAEAQBAEAQBAEBgoCHtCwWPvh8h35Tu2ICtzcm+GaPaRkcQR1oCBtCwGPvZyHdAq09Y9FDOgnmjcYTbNajaNT5l5+PuVmekIkI/EFBsOIO9VJQcdTqMNjKOJV6b+nFfQj4Mu6I8thtLnZDzy3rNRb0K1WpCn803ZFosvRQDlRyHH6BWm87VPGjzNFidrN5Ucu16/QssCDQBkMdTWjwAU6yyNPKTk7snZDR1xvimgyGJ6zsQxLDLSzYY1WNAHRtQHsgCAIAgCAIAgCAIAgCAIAgCAID4iQg4UcAQdhQEBaGju2Cf5T5H1QFfmIBFWxG9bSMQmuTPYycXvRdmeMtLNYKQ2Bt+A2nzXiSWhlUqzqO83fvJuQsB774nIb0847ti9MCySciyGKMFOnEnegNlAEAQBAEAQBAEAQBAEAQBAEAQBAEAQBAeE3KMiCj2g+I6igPCQsyHDvaL8zef8ASA3kAQBAEAQBAEAQBAEAQH//2Q=="/>
          <p:cNvSpPr>
            <a:spLocks noChangeAspect="1" noChangeArrowheads="1"/>
          </p:cNvSpPr>
          <p:nvPr/>
        </p:nvSpPr>
        <p:spPr bwMode="auto">
          <a:xfrm>
            <a:off x="2619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fld id="{0819E11B-0FAD-49FB-BD5A-6DFA15527CFB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914400"/>
            <a:ext cx="4657725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1"/>
          <p:cNvSpPr txBox="1">
            <a:spLocks/>
          </p:cNvSpPr>
          <p:nvPr/>
        </p:nvSpPr>
        <p:spPr bwMode="auto">
          <a:xfrm>
            <a:off x="228600" y="5562600"/>
            <a:ext cx="868521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4F56AB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  <a:cs typeface="Arial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b="1" dirty="0" smtClean="0">
                <a:solidFill>
                  <a:srgbClr val="FFFF00"/>
                </a:solidFill>
              </a:rPr>
              <a:t>and the only real way to see the power of functional reactive techniques is to look at code</a:t>
            </a:r>
            <a:endParaRPr lang="en-US" altLang="en-US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60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44" name="Title 1"/>
          <p:cNvSpPr>
            <a:spLocks noGrp="1"/>
          </p:cNvSpPr>
          <p:nvPr>
            <p:ph type="title"/>
          </p:nvPr>
        </p:nvSpPr>
        <p:spPr>
          <a:xfrm>
            <a:off x="458788" y="152400"/>
            <a:ext cx="8229600" cy="1143000"/>
          </a:xfrm>
        </p:spPr>
        <p:txBody>
          <a:bodyPr/>
          <a:lstStyle/>
          <a:p>
            <a:r>
              <a:rPr lang="en-US" altLang="en-US" b="1" dirty="0" smtClean="0"/>
              <a:t>Example: Getting a Customer Summary using Service Composition with Functional Reactive Techniques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524307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2" descr="data:image/jpeg;base64,/9j/4AAQSkZJRgABAQAAAQABAAD/2wCEAAkGBxQTEhUTExQVFhUUGBQVGBUVFBoWFhUWFhUbFhgVFRQYKCggGBolGxgUIjEhJSorLi8uGB8zODMsNygtLiwBCgoKDg0OGxAQGywkHyQxLCwsLC03LS0vLC8sLDQwLCwsLTQsNzQsLCwsLCwsLCwsLCwsLCwsLCwsLCwsLCwsLP/AABEIAI4BYwMBEQACEQEDEQH/xAAbAAEAAgMBAQAAAAAAAAAAAAAABQYDBAcCAf/EAEUQAAIBAgMDBgoHBgUFAAAAAAECAAMRBBIhBQYxE0FRU5GSFRYiUmFxgbLB0TIzYnOToaIHFCM0sfBCY3LS4SQ1Q4PC/8QAGgEBAAMBAQEAAAAAAAAAAAAAAAQFBgMBAv/EADkRAAIBAgEJBAoCAgIDAAAAAAABAgMEEQUSFCExUVKRsRVhcaETIjIzNEFygcHRI+FC8ILxNWKi/9oADAMBAAIRAxEAPwDrM9PBAEAQBAEAQBAEAQBAEAQBAEAQBAEAQBAEAQBAEAQBAEAQBAEAQBAEAQBAEAQBAEAQBAEAQBAEAQBAEAQBAEAQBAEAQBAEAQBAEAQBAEAQBAEAQBAEAQBAEAQBAEAQBAEAQBAEAQBAEAQBAEAQBAEAQBAEAQBAEAQBAEAQBAEAQBAEAQBAEAQBAEAQBAEAQBAEAQBAEAQBAEAQBAEAQBAEAQBAEAQBAEAQDQ2+7DDVSpIIQkEGxFtdDONw2qUmtxKslGVxBSWKbOceFq/XVfxGlL6apxM12iUOCPJDwtX66r+I0emqcTGiUOCPJDwtX66r+I0emqcTGiUOCPJDwtX66r+I0emqcTGiUOCPJHobTxHW1e+089PU4nzGiW/BHkh4SxHW1u+0aRPifM80S34I8kPCWI62t32jSJ8T5jRLfgjyQO08R1tXvtGkVOJ8xolvwR5IntysZVqV2D1HYBCbMxIvmA4H2ybZTnKo8W3qKvK9GlTorMik2/ku5l2loZwQBAEAQBAEAQBAEAQBAEAQBAEAQBAEAQBAEAQDW2m5WjVYGxFOoQeghSQZxrycaUmtqT6He2ipVoRextdSi+Gq/Wv2yh0uvxM1egW3Ah4ar9a/bGl1+JjQLbgQ8NV+tftjS6/ExoFtwIeGq/Wv2xpdfiY0C24EeX23iLH+K/A9E9V3Wx9pjQLbgRad29vriFytYVVGo5mHnL8RLi2uVVWD9rqUGUMnyt3nR1xfl3MnJLKwQBAEAQDV2rTzUaq9NOoO1TOdVZ1OS7md7aWbWhLc11OTiZ43J6VCeAJ9QvPcGzxtLafeSbzT2GM17jzOjvHJN5p7DGa9wzo7zcoUmyjyT2GcpReOw+XKO8yck3mnsM+c17jzOjvHJN5p7DGa9wzo7zDW+iYjtPtE/wDs+Ty6rdCoO0k/CW+T160n4FJlyXqQXey7S0M4IAgCAIAgCAIBXN5ds1KVRUpkDybm4B4nTj6pWXt1OlNRhuLrJtjSrU3OovngiI8ZcR5y9xZD7Qr71yLLsq23Pmx4y4jzl7ix2hX3rkOyrbc+bHjLiPOXuLHaFfeuQ7Kttz5seMuI85e4sdoV965Dsq23Pmx4y4jzl7ix2hX3rkOyrbc+bHjLiPOXuLHaFfeuQ7Kttz5seMuI85e4sdoV965Dsq23Pmyybt4ypVpl6hB8ogWAGgA6PTeWdlVnVg5T3lJlKhSo1VCmvlrJaTCuEAQBAEAQDU2v9RW+7qe4Zwufcz8H0JFp8RT+qPU5xM0bUQBAEA81eB9Rnq2hGpRqlWDKSGU3BHEGd02nij2UVJOMlimdD3b2+MQuVrCqBqOZh5y/ES5trlVVg9vUymUMnu3edHXF+XcycksrBAEAQDy63BHSCO2eNYo9TweJx+1tJmzf44l3/ZzU8msvpRu0EfCWeT3qkvAz2XI+tB+JcryxKEQDdofREAyQDHiHyozdAJ7BeeSeCbPqCxkkcUrnyeyZeG03a2lq/Z8nkVW6WUdgv8Zc5PXqyZnsuS9eC7mW2WJRCAIAgCAIAgCAUvb+BrVK7stNyugBA0IA5vbeUd3Rq1Kzai8DT5PuKFK3jGU0ntZH+B6/VP3ZG0Wtwsmabb8a5jwPX6p+7Gi1uFjTbfjXMeB6/VP3Y0Wtwsabb8a5jwPX6p+7Gi1uFjTbfjXMeB6/VP3Y0Wtwsabb8a5mDE4KpTsXRlvwuLXnxOlOHtLA6069KrqhJPwME5nU6Du9RyYemOkZu8S3xE0dnDNoxX35mPyhUz7mb+3LUSMkkIQBAEAQBANTa/1Fb7up7hnC59zPwfQkWnxFP6o9TnEzRtRAEAQDzU4H1GeraDSynonbE+z3SdlYMpIZTcEcQYUsHimfMoxknGWtM6Hu3t0YhcraVVFyOZhwzD8rj0y5tblVVmvaZPKFg7d50fZfl3E3JhWiAIAEA5Jj0y1ai9DuOxjM7UWE2u9m7oSzqUX3LoWb9nT/AMWqvSinsa3/ANSbk9+tJdxU5cj/ABwfe+n9E9vqzDCsysylWQ3UkGxNuI9clXrapNruK3JSi7lKSxxT2nPfCFXran4jfOVHpJ8T5s1HoKXAuSNyhtCrlH8Wp+I3znKVWePtPmz5dClwrkjJ4Qq9bU/Eb5z59LU4nzZ56Clwrkj42OqnQ1ahB0saja/nHpZ8T5sKjTX+K5I0cVw9sQ2nZF03DS2HY+dUb8gBLuwWFNvvMzlqWNdLcl+SyScU4gAQDm1HeLEmsq8scpqBbZV4Z7W4dEA6SYAgCAfCbazw9Sx1Gn4XodbT7wnHSqPGuZJ0K44HyHheh1tPvCNKo8a5jQrjgfIeF6HW0+8I0qjxrmNCuOB8h4XodbT7wjSqPGuY0K44HyHheh1tPvCNKo8a5jQrjgfIeF6HW0+8I0qjxrmNCuOB8isb245ajoEYMFUm4Nxcnh2AdsqsoVo1JRUXikXmSbedKEnNYNv593/ZBolyAOJIHabSAli8C2lLNTb+R06mmUBRzADsFpqorBYGFlLOk5P5nqenyIBTt9dr1qNVFpVCoKXIAU3OYi+oMAmd08W9XDK9RszEuCSAODEDhAJiAIBqbX+orfd1PcM4XPuZ+D6Ei0+Ip/VHqc4maNqIAgCAIAgCATu5v8wfu295ZPyb7/7Pqipyz8OvqXRl1l6ZgQBAEA5bvClsTWH2ye3X4yguFhVl4m1sZY20H3EpuC9sUR51Nx2FT8J2sX/Lh3ETLMcbfHc1+S/YvCpVQpUXMptcG+tjccPTLaUFNYS2GZp1Z05Z8HgyO8WcJ1K95/nOOi0eEl9pXXG/L9G7Q3YwmUfwR3m+c80OhwjtK64+n6MnivhepHeb5zzQ6HCO0rnj6fojN5NhYalhqjpSAYAWN20JYDnPpnC6tqMKTko6yVY3txVrxhKWr7bjnOLPD2yogaVF+3MS2ET0lz+sj4S+slhRX36mTytLG6l9uhNyWVpobZ2ouHp8o4ZhmC2W17m/TbogEIN+6PV1exP90Ao9OsBVD62Dh7c9g17euAXjx6o9XV7E/wB0Andj7SXEUxUUMASRZrX09V4BuwDR25WyYeofskD1t5Pxke6nm0ZPuJdjDPuILv6aznczZshAEAQBAEAQCQ2BRz4imOhs3dGb4SRaRzq0V/uoh388y2m+7DnqOhTSGOEAqzb80QbcnV09C/OAVjejbCYmororKFXL5Vr3uTzE9MAlN3d6aWHoLSZKhILG65basTzkQCf2PvPTxFTk0SoDYtdsttPUT0wCdgGptf6it93U9wzhc+5n4PoSLT4in9UepziZo2ogFuqbtURgv3i75+SD2zDLci/C3CWTs6at/Sa8cMSljlCq7r0OrDHArGBwrVai00+k5sP6kn0AXPslfTg5yUVtZbVasaUHOWxF2G6+DoKP3ipcnnapyYJ+yAQf6y20K3px/lfngUPaN3Wk/Qx5LHmeMRulh6yZsNUseaz8ohPQTqR2+yeSsaNSONJ+eKPYZUr0p5tePlgykVqRRirCzKSpHQQbGVMk4tp/Iv4yUoqS2Mmtzf5g/dt7yydk33/2fVFXln4dfUujLrL0zAgCAIBzbfBLYup6ch/SB8JR3iwrM2GSpY2sfv1NLZGKqU6qtRF6nlADKWvcEHyRx0vOVKc4SThtJN1Sp1KTjVeEeRYW3g2gASaNgNSTQewHTxkvSbrh8mVSsMnt4Kf/ANI1PHTFf5XcPznPTq3dy/s79jW3/tz/AKN2hvpiso+r7h+c5vKFdP5cv7POyLbv5/0WPdDblbEvUFTJZFUjKttST6T0SZZXNStJqeGorcpWdK3jFwxxe8z79vbCMPOamP1ZvhPvKL/gfiupzySsblPcn0OW4viJTQNWjpO7SWwtH/QD26/GaG2WFKPgYzKDxuZ+PQkp3IZHbd2UMTT5MsV8oNcC/AHS3tgEANwk65u4PnAKZTo3qBL8XCX9bWvALn4hp1zdwfOAWHYmzBh6QpBiwBY3Itx9EA34BqbTwIrJkJIBIOnHTm1nGvRVaGY3gSLW4dCpnpYsiPFGn1j/AKflIfZlPifkWXbVXhXmPFGn1j/p+UdmU+J+Q7aq8K8x4o0+sf8AT8o7Mp8T8h21V4V5jxRp9Y/6flHZlPifkO2qvCvMeKNPrH/T8o7Mp8T8h21V4V5nxt06YBPKPpr/AIflPHk2mljnPyCyzVbwzV5lQMpjRlg3Mo3qs3mpb2sR8AZY5NhjUcty6lPlmeFGMd76Fyl2ZoQCoNuIhJPLNr9gfOAVzeXY4wtRUDl8y5rkWtqRb8oBI7B3UXEUVqmqyklhYKD9E243gFg2HusuHq8oKhbyStioHG3Pf0QCwwDU2v8AUVvu6nuGcLn3M/B9CRafEU/qj1OcTNG1EA6PX/7X/wChfdEvZfB/8fwZeH/kP+X5Kfupi1p4qmzmynMtzwGZSAe23bKuzmoVk2XeUKUqlvJR27eRbt592mxLiolQBgoXKwOU6k3BHDj0GWd3ZutLOiylsMoK3i4Sjqxx1EFhtn47BZmpoGDAZsvljTgcuh6eaQ4Urm3xcVt+5YVK9leYKbww2Y6v6K9jsU1Wo1R7ZmNzYWF7W4eyQqk3OTk9rLOlTjSgoR2Iltzf5g/dt7yyZk33/wBn1RW5Z+HX1Loy6y9MwIAgCAc/36S2JB6aansLD4CU18v5fsarI0sbfDc3+CO3cqZcVQP+Yo73k/Gcbd4VY+JMvo51tNdz8tZ1SumZWXpBHaLS9axWBjIPNknuOR4rZtal9ZTdfSVOXvDQ9sz8qU4e0mjcU7ijV93JPry2mXBoWACgsehQSePQJHazpYLWfU2o65PDxOgbh7OqUhVaojJnyZcwsSBmvpxHEcZb5PpTgpOSwxwM5le4p1HFQeOGOOH2Pv7RKlqFMdNT+it/xGU3hTS7/wAHmRY41pPu/KOa4o6+yVUNhponU9l08tGkvRTpjsUTSUlhCK7kYa5lnVpy3t9TanQ4iABAOWUNl1+XU8hWtyoN+Se1s973twgHUzAEAQCC29t1qDqiqrXXMb30uSBw9Rlfd3jozUUsdWJbWGTo3EHOTa14Ecm9lQkAU0uSBxPPIyylUbwzUTHkakli5PyLdLkzogCAIBo7crZMPUb7JHtbyfjI91PMoyfd1JdjTz7iC78eWs53M2bIuO5dG1J385rexR8yZdZMhhTct76Gby1UxqxjuXUsMsimEAQCkb+YKrUrUylOo4CWJRGYA5joSBAJzc6gyYVFdWVsz+SylTqx5jrAJuAIBqbX+orfd1PcM4XPuZ+D6Ei0+Ip/VHqUXY2GWrXp03uFdrG2h1Btb22mfoQU6ii9jNdc1JU6Mpx2okt7tiphmp5M2Vw1yxB1BHQBzGd723jRazdjIuTrydypZ+GKw2FoxQtsyx0/gL7oljPVZ6+Ep6evKGri/JRtjbNOIqcmrKpsTdr2NubT+9JUUKLqzzU8DQ3NwqEM9rEkcc+KwLimKzWIBUjVPUA9wCOj0idqjrWss3O/XmRaStr2LnmLH57/ACJ/dLeOrXqGnUUEBS2dRa1iBZubX2cJNs7udWWbJfcrso2FKhDPg8Nez9Fd30oquLfL/iCsQOZiNe3Q+2Qb6KjWeBZ5LnKVss75Yr7H3c3+YP3be8s6ZN9/9n1Rxyz8OvqXRl1l6ZgQBAEApH7QU/iUj0qw7GHzlVlBetE0mQ3/ABzXeun9FawdXJUR/MdG0+ywPwkGLwknuaLmrDPhKO9Nc0dMwe8uGqcKoU9D+Qfz0/OXULqlLY+eoyNXJ1zT2xx8NZKqQRcag9GoMkEFrB6zcwdJVXyVAvxsAL9k8SS2H1KUpbXiY8ZtOjS+sqIvoJ17OM+J1qcPaaR0pW9Wr7EWyjb5bbpYjk1pEkIWJJFgbgAWvr0yovrmFXBQ+RoMmWdShnOp88CnVxdreoSJBai4xwWJ1tFsAOgAdk0yMC3i8T1PTwQBAEAQBAEAoG8tbNiX+zZR7Br+d5nb2WdXl3ajX5NhmW0e/XzI6m5UgjQggg9BGokZNp4omyipJp7GWHBb2ONKqhh5y+SezgfyllSylJaprHwKavkaD10nh3PWv95lgwO2aNXRXAPmt5J/Pj7JY0rqlU2PXuKivY16PtR1b1rRnxWNp0xd3VfWdfYOJnSdWFP2ngcaVCpVeEItkLjN7KY0pqXPSfJHzMg1MpQXsLHyLOjkapLXUaXmyB2jturWGViAvHKosNOFydZXVrupVWEtm4t7awo0HnR272RsjE06Du9Ry4emOkZu8b/GaOzjm0Y8+Zj8oTz7mb78OWokZJIQgCAIAgCAIBqbX+orfd1PcM4XPuZ+D6Ei0+Ip/VHqc7pVCrBlNipBB6CDcTNptPFG0lFSTT2MvFDfSi6gVqTZhxsodb9IubiW8co05L146+Zn55IrRl/FLV90yL3l3q5dOSpqVQ2LFrZmtqBYcBf0yPdXvpY5kVgiXY5N9BL0k3i/lgV7CYlqbrUQ2ZTcH++a2kgwm4SUo7UWdSnGpFwlsZc8PvrSdbV6Rvz5QHU+mzWI/OWsMowksKkfyUU8j1YyxpS/DGI31oopFCkb81wEX12W5MSyjCK/jj+BDJFWUsasvyyl4rEtUdnc3Zjcn++aVU5ucnKW1l7TpxpxUI7ETG5v8wfu295ZNyb7/wCz6orMs/Dr6l0ZdZemYEAQBAKh+0Kn5NFuguO0KfhK3KK1RfiX+QpetOPh+f2UyVhoRAM+FxlSmb03dP8ASxA9oGhn1Gcoey8DnUo06iwnFPxJZ9u4iogDVnt0A5L+vLa/tnlS4qy1OT6dCPCyt6bxjBdeppGRySeGrAc/ZPVFnuB4wa56yDznQfqEkUl60V3o+K7zaUn3PodYmjMIIAgCAIAgCAIBW9p7r52Z6b2LEsQ2ouTfQjh+crK+Ts5uUHre8u7bK+ZFQqR1LViiu43ZdWl9NDbzhqvaOHtlZVtqtP2kXNG8o1vYlr3bGac4kkQATA2CAb+D2PWqfRpkDpbyR+fH2SRTtatTZHnqIla+oUvalr3LWTeE3SHGq/sT/cflJ1PJi/zlyKutlp7KUfu/0WamgAAHAAAeoS1SSWCKOUnJtv5nqenyIAgCAIAgCAam1/qK33dT3DOFz7mfg+hItPiKf1R6nOJmjaiAIAgCAIAgE7ub/MH7tveWT8m+/wDs+qKnLPw6+pdGXWXpmBAEAQDWx+Ap1ly1FDAajiLHhcETnUpRqLCSxO1G4qUZZ1N4Ffxm5VM/V1GT0MM4+BkOeT4v2Xh5lrSy3UXvIp+GohMZuliE+iFqD7B17rWkWdlVjs1llSyvbz2tx8SGxGHdDZ1ZT0MCP6yNKLj7SwLCFSE1jBp+B8WqbAD/AJnPNWJ9YfM38LsPEVeFNrdL+SP1SRC2qS2R/BEq39vS9qS+2smsHuQx1q1QPQgzHvG39JKhk+X+T5FdVy5Fe7jj46vL+yd2fu1h6RDBSzDUM5vYjnAFh+UmU7SlB4paysr5TuKqcW8E/kiYkkrxAEAQBAEAQBAEAQCMx2wqNTUrlPnJofaOBkWrZ0qm1YPuJ1DKNelqTxW56yBxW6dQH+GysPteSR/UGV9TJs0/UafkW1LLNJr+RNPu1m1hN0hxq1L/AGUFv1H5TrTyYv8AOXI4VstPZTj93+v7JvB7LpUvoIAek6ntMnU7elT9lFXWvK1X25Pw+RuTuRhAEAQBAEAQBAEAQDW2lTLUaiqLlkcAdJKkATlXi5UpRW1p9DtbSUK0JS2Jp+ZSPAGI6o95fnKHQ6/D0/Zqe0rXj8n+h4AxHVHvL840Ovw9P2O0rXj8n+h4AxHVHvL840Ovw9P2O0rXj8n+h4AxHVHvL840Ovw9P2O0rXj8n+h4AxHVHvL840Ovw9P2O0rXj8n+h4AxHVHvL840Ovw9P2O0rXj8n+h4AxHVHvL840Ovw9P2O0rXj8n+iX3Y2XVpVi1RCoyML3U6llNtD6DJljb1adXOnHBYPdvRX5Tu6Naio05YvFP57n3FpluUAgCAIAgCAIB5qUwwswBHQRcdhnjSepnsZOLxTwMGGwFKnqlNFJ51UA9onxGlCPspI61LirU9uTfizZnQ4iAIAgCAIAgCAIAgCAIAgCAIAgCAIAgCAIAgCAIAgCAIAgCAIAgCAIAgCAIAgCAIAgCAVDwzUWnjFy12K1MQFqKLrTAuFGa/k24wDLtflBg1xC16qsKVLRWsrEkXZha5PldPMIBsbZpVKOGslaqWepTGdmuwzELYEW0gGhiNq1WbC5XYW5EVbH6TPUKEN+G/bAJvB12OMxCFiVVKJVb6AkakD0wDDvDVqh6a0+Wy2qFjRCk3FsoJbQc8AkNj11eijKzOCPpPbMddc1tLjh7IBuQBAEAQBAEAQBAEAjd4sa1HDu6fSGUAnmLMFv7LwDDhdmVKb02GIdwfrFqnMHuOKeabwCI2jWqLUqmrUxNKzHknprmoBObOo4+m8A3tt1KhFBgarUSpNRsN9MkgZSOfLxMA97KqPUoVFpVyzBiqvVQh6Y08moDxYC+sAbv4lzWrUmd3VMmXlQFqXN8xsALpfhAJ6AIAgCAIAgCAIB5Li4Fxc3sL6m3GwgFc2btWouEWobVGNR1zVKgRVGci7MeYAcBrAM9LeEmg9bkx/CqBHCvdctxd0a2o1B4QDPU2w1sQy0wy0WCA5wodrDNctooW8Aw4LbFSuldUVOVpKMpR86MXU5bMQOcGAaGyMQVq0lariEdtHp4hbrUNv/G3BTeASabXqu7cnQz0kqckzZ7PcaMwS1so9fNAMqbTdsS9BaYK08hZy9rBlJ+jbU3+MA0KG2WTDh8rVC2IakAz66uQLNbsEAzVNrVSmJQoqVqKBtHzKVYEhg1uIsdLdEA39h1nfD0nqWzMiEkG97qCGOgsSNSOYmAb0AQBAEAjqeyEFOvTzNau1R2OlwanELpwHNe8A+4rZKvh/wB3LMFyqtxbNZbW5rc3RAMu0MCtVAjEgKyPpa90NwNeaAaS7u0wSQz61lr82hUkhRp9G5PbAPWK2JmqtVWtVps4UEUyoBCiw4gwDJidlFshWvVV0UrnBBLg+cpFifTaAbWAwa0aa00vlUW14nnJPpJgGxAEAQBAEAQBAEAQDDjMKtVGpuLqwsR/fPeAR2E2EFdHerUq8lfkw5Fk0tfTibc5gHzEbBuXy1qqJVJL01IyknjYkXW/ogGXFbHVuT5N3pNSXIjIR9G1spB0I0gHlNhJyVSmzOxqnM9QkBywtYi2gtYWEAy7O2ZybtUao9SowCl3toq8FAGkAkIAgCAIAgCAIAgGhtTZgrFGDtTemWyulrgMLMLHSx0gGs276clTpK7qaT8or6Fs9ySSCLHiYBnwux0RKqFmcVizNnIJuwsdQIBiOwU/d/3cM9r58+hcvmz5jzHWAesPsRRypZ3qGuqq5YgfRBAK5QMvH+kA8YfYVmQvWq1FpG6I9rKQLAkgXYgQD6dhDOWFWoqM/KtSUgKX5zfjYkai8A3MPgQlWpVBN6uQEG1hkBAt2wCJ2lsQiilKlmb/AKhajG4DKC5ZiDpwvpzwDdw2xlUVczvUasMru1gcoBAAAFha5gG1s3CclTWnmZwgygta+UaAadAsIBswBAEAQBAEAQBAEAQBAEAQBAEAQBAEAQBAEAQBAEAQBAEAQBAEAQBAEAQBAEAQBAEAQBAEAQBAEAQBAEAQBAEAQBAEAQBAEAQBAEAQBAEAQBAEAQBAEAQBAEAQBAEAQBAEAQBAEAQBAEAQBAEAQBAEAQD/2Q=="/>
          <p:cNvSpPr>
            <a:spLocks noChangeAspect="1" noChangeArrowheads="1"/>
          </p:cNvSpPr>
          <p:nvPr/>
        </p:nvSpPr>
        <p:spPr bwMode="auto">
          <a:xfrm>
            <a:off x="1095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data:image/jpeg;base64,/9j/4AAQSkZJRgABAQAAAQABAAD/2wCEAAkGBxQTEBUUEBQUFRQXFBQVFxgYFxQUFxQVFBcXFxUZGRcYHCggGBolHBUYITEiJSorLi4uFx8zODMsNygtLiwBCgoKDg0OGxAQGywkHyQsLCwsNCwsLCwsLC4sLCwsLCwsLCwsLCwsLCwsLCwsLCwsLCwsLCwsLCwsLCwsLCwsLP/AABEIALQAtAMBEQACEQEDEQH/xAAbAAEAAgMBAQAAAAAAAAAAAAAABQYBBAcDAv/EAEIQAAECAwQFCQUFCAIDAAAAAAEAAgMEEQUhMVEGEkGBkSIyYXFyobHB0QcTIzNSQlNiovAUFVSCkrLC4RbxY3Pi/8QAGwEBAAIDAQEAAAAAAAAAAAAAAAMEAgUGAQf/xAA3EQACAQIDBAgFAwQDAQAAAAAAAQIDEQQhMQUSQVETMmFxkaGx0RQigcHwM1LhBhVCUxZDYiP/2gAMAwEAAhEDEQA/AO4oAgCAIAgCAIAgCA0Jq14TMXVOTbygIaa0kefltDek3nhggNKHa8Zrq65PQaEcEBJyukmyI2nS2/uKAmJWfhxOY8HowPAoDaQBAEAQBAEAQBAEAQBAEAQBAYqgNSatOFD5zxXIXngEBDzWkn3bN7j5D1QEPNTsSJ8xxIywHAICOmp+HD57wDlt4LGU4x1LNDB16/6cb+niQ83pOB8plel13ABQPELgjd4f+n23etK3d7+xpy+lrgaRYYcM2nVI3G4r2Nd8TCtseD/TbXfn56k3J29AiXB4acnck99ylVSLNXV2fXp5uN1zWZJfrZ3LMpG9LWtFZg8kZO5Q770BLyukjT8xhHSOUOGKAl5acZE5jgfHggPcFAZQBAEAQBAEAQGCUBrzM8yHz3AdG3ggIia0kGENlel13digIiatOLE5zjTIXDuQEbMTDGCr3NaOk47ljKSWrJaVCpWe7Ti2+wh5vSVguhNLzmeS0eZ7lFKuuBusPsGrPOq0uxZv2RDzdtRX3F2qMm3d+KryqykbqhsrDUc9275vMjgozYm9YlmmYmIcIYOPKOTBe48Lt4WUI70rFbF4hUKMqj4LLv4fnI9tOLOEKac5gAY8uoNgLDQjhQqerGzujSbMxLq0nGTzX3K8ojZmzJ2hFhfLe4DLEcCslNogrYalW68b+pOyml7h82HrDNpoeBu7wpY1uZq6ux4v9OVu/wBydk7agROa8A5O5J71KppmsrYGvSzlHLmsyR2rMqG/K2zFZdrawydf34oCYldI2G6I0tOYvHqgJaXmmPFWODuooD2QBAEB8xHhoJNwAqepAQkzpG0fLaXHM8kepQERM2zFfcXao/Dye/FARsWIGiriAMz51XjstTKEJTdoJt9iuRM3pFCbcyrz0XN4nyUUq8VobfD7DxFTOfyrtzfgQ03b8V+BDBk3HiVXlWk9DdUNi4alnL5n26eGhFudU1NSczeeJUWptopRW6lZGEPQgCA6L7MbL1Yb5h2LzqM7DTed5u/lVvDxt8xy23sUpSVBaLN970NfSqR982Kz7Qe5ze0CbvLepZx3lY1OCr9DWUuGj7mc0BVM64ygCAxRAbklacWF8t7gMsW8DgslOS0K9XC0qvWjn4MnJPS44RodfxMP+J9VLGtzNXV2Ov8Arl4onpO14MTmPFcjceBxUsZxehrKuCrUutEkASDUVBzFx4hZlUkZW3IrcTrD8XqEBMyNvMiODS0tcTQbRxQEuEB5zMPWY5ubXDiKIDnkxG1WOcRWjSaZ0GC8k7K5JRpupUjBcXYq81pJEdcwBg/qKqSxEnodXQ2FQhnUe95L8+pERopeavJcek1p6KBtvU3FKlClHdgrLsy9D4QzCAIAgCA9pOUdFiMhM5z3Bo6K7eoXncvYq7sYVasaUHUlpHM7lJSzYUNsNlzWN1R1BbFKysfO6tSVSbnLV5lUnfmv7TvFemBzvSeR91HJA5L6vHXXlDia71UqxtK51WzcR0tFJ6xy9iJUZfCAIAgCAxTMIL2N6StaNC5jzTI8ocCslOS0K1bB0avWWfMtWj1uOmHOa5jQWtrrAnaaUpsVinUcjRY/ARw8VKMm7u2ZbLBbWYZ0VPAFSmsLmEBlAc8noPzG9seIXkldMzpS3Jxlya9Tm7cB1LWn0h6mUPAgCAIAgCAvPsxsvWe+YcLmfDZ2je87hQbyrGHhndnPbfxO7CNBcc39jooVs5Yp0981/ad4oCD0kkPewDTnNOu3cLxvHgFHUjeJe2fiOhrK+jyf2KACqh1ZlAEAQBAEAQFp0Gh3xndhv9xPkrFBas0e2pfpx736I6FouysYnJhPEgKc0RawgMoCj2uykw/tV4oePQ5hHZqvc3JzhwJWtlk2fR6U9+nGXNL0PheEgQBAEAQGWsJIDRVxIAGZNwHFErhyUVvSdks39Dt9iWcJeXZCH2W3nNxvceNVsYR3YpHz3FV3Xquo+PpwN8LIrlIiTLYjnPYatLnUOd5XiaeaM6lOVOW7LU+ar0wOe2/Ie5juaOaeU3qOzcaqnUjuyOswFfpqKb1WT+hHLAuhAEAQBAEBdNC4dIDjnEJ4AD1VqivlZze15XrJcl65l/0SZyoh6GDxr4BSmqLIgCAp+kjKTB6Q0+XkgZzG2WUmIg/FXiAfNa+qrTZ32zp7+Fpvs9MjTWBcCAIAgCAtns4sv3syYpHJggEZa7q6vAVPDNT0I3dzS7bxPR0VTWsvRfydSVw48gtNbU9xKPLTy3/DZ1uBqdwBKirS3Ys2WysN0+JSeizf28znWh09RzoJw5zegjnDw4FYUZcC7tnD3tW4rJ+5alYNAQulch7yDrDnQ6uHZ+0PA7lFVjdXNlsvEdHV3XpL8XsUZVTpwgCAIAgCAv2i8OkqzpDjxJVun1TlNpS3sTLssvIvuijPhvOb/ABSFEnEAQFX0rbSKw5tpwP/ANIDmWkzKTB6WtPdTyVGurTO02JPewi7GyKURtggCAIDBKHp2fRKyf2aUYwjlnlv7TvQXblfpx3YnB7RxPxGIc1pou5e+pMhSFA5X7R7T97NCGObBFOt7qF3cAFSryvKx2Gw8N0eH33rJ3+i0KbDjmHED285rqjdn14LFOzuT1acailF6M6RKxxEY17cHAOG/Yryd1c4upTdObg9UepC9ML2zOcWxJe5jOZ9nFvZN49NypTjuux2GEr9NSU3rx7zTWJZCAIAgMFAdKsuHqwIQyht8FdjojjcTLerSl2v88i9aOMpAb0lx4lZEBKIAgK/pYzkwzkXDiAfJAcx0tb8VhzZ4H/ap4jrI6z+n5f/ABmuT9V/BCFQG/MIeBAEBYNB7K/aJtusKsh0iO3HkDe7+1S0Y70jWbWxPQYd21lkvv5ep1/arxxBpWvPiBAiRT9lpIGbvsjeaLGUrK5PhqDr1Y01xf4/ocOe8uJc41c4lzjm4mpPFa9u+Z9CSSVoqyNOJiVmUHqWnQyf50F2zls6vtDdjvKsUZcDQbXw+aqruf2ZaFOaQr+mMjrQxFGMPHsHHgQDxUNWN1c22ycQ4VOjej0717lMoqx0YQBAEA1a3DEmm8oLpZs6mG0FNgp3K+cNe+bLxZDKQIY/CDxv80BuIAgIfShlYFcnDzHmgOZaYMuhnpe3iAR4KtiFozo/6elnUh2L7r7laVU6cIAgBQHWNALK9zKB550akQ56tOQOBJ/mV2jC0czitsYrpsRurSOXuWZTGqOf+1C1Ply7T/5H+DBTidwVbES4HS7Aw/WrvuX39vEoJKqnSGpEF5Uhr3qeslMOhRGvbi01pnmN4uXsXZ3IqtJVYOD4nSYEYPYHNNQ4AjqN/mrqd1c42cHCTi+BmIwOBDhcRQ9W1e6nkW4veWqOb2hJmFFdDOw3dLcQeFFRlGzsdlh6yrU1OJrLwmCAIDasqHrR4Y/G3uNfJZQ1RBipbtGb7H6fydJJV0406DBZRoGQA4CiA+0AQEfbzKy7+gV4FAcy0sZWCDk8HiKeagxHVN3sGW7iWucX5WZUiqZ14QBASejVl/tMyyGebXWf2G3u44b1nTjvSsU8fifh6EqnHRd7O1gUw6ty2BwIQEZOaPS0V5fFgtc84uNammG1YOnF5tFulj8TSjuQm0jw/wCJyf8ADs7/AFXnRQ5En91xn+xlWm7BlhEcBBZc4jbn1r3o48jD+4Yl/wCbPH9xS/3LO/1To48jz4/E/vZuy8BrGhrAGtGAGAWSVtCvUqSqScpO7Z6L0wKzppI1a2KMW8l3UcDuPioK0eJutkV7SdJ8c13oqSrm/CAICV0Xh1mmdGs7g0+qkpdYobSlbDS7bLz/AIOhyrNaIwZuaO8K2cqX5AZQBAeE6zWhvGbXDuQHMdIGa0s/qB4EKKsrwZstky3cXDtuvIpSoncBAF4Dpfs0sr3cF0dw5UU0b0Q2nzNTuCuUIWVzktu4rfqqitI697LmrBogh5dBD0UQFNnT8R/ad4oLnlRAYQBAfExBD2OY7muBB6j+u5eWurGVObpyUo8Dmk3LmG9zHYtNOum3eqUlZ2OzpVFUgpx0Z5LwkCAn9C2VjuP0wz3kDyU1HrGp2xK1GK5v7HQrFZWPD7VeAqrJzhdQgMoAgMFAc1taF8OK38LxwWE1eLLOCnuYinL/ANL1KACtefQdAgNqy5F0eMyEzF7tWuQ+0dwqV7FXdiGvXjQpyqy4Lx7Pqdxl4LWMaxgo1rQ0dQFAtilZWPns5ynJylq8z7Xpicl0k0mjPmohgxnthh2q0NcQCGVaTdmQe5UalRuWR2uB2dShQiqkE5au65kZ+/pr+Ijf1uWPSS5lv4LDf64+H8A29M/xEb+tyb8uY+Bw3+teBoxbZmNY/Gfjn/pZ78uZQeDoX6iPP97R/vX8U35czz4PD/sXgZ/e0f72J/Um/LmPhKC/wXgW/Re0DFg8o1ew6rsyDe0+W5WaUt5ZnP7Swyo1bx0ensS6kNeVXTOR5sZvYd/ifLgq9aPE3ux8RrSfevuirKA3gQFp0Hh/Od/62/3E+SsUVqaPbUupHvL/AKMsrMA5NcfJTmiLegCAIAUBQ7Wh/FijNzu//tHmrHsXZ37jmAFLsruC1j1PpV75mUPC/ezCy+fMOy92zp2vd4DirVCHE5rb2J6tBd7+y+/gdBVk5ohdLbS/Z5SI8GjyNRnafUA7hU7lHVluxL2zcN0+IjB6avuRxoDL9UVA7wIAUBqRMSpDXvU+UPAgJbRid93MAHmv5B668k8T3qSnKzKG0qHS0G+Mc/cvqtnKnjPSwiw3Mdg4EdWR3G9eSV1Yko1XSmprgc1jQi1zmuuc0lp6xcqTVnY7OM1OKktD4XhkXTQuHSXcfqiHuACtUV8pze15XrpckvUvmibOW85NA4k+ilNUWdAEAQBAU232UmHdOqe4IDl07D1Yrxk93iVrpas+h4We/QhLml6HnBgue5rGCr3ENaM3E0CxSuyWc4wi5S0Wp3GypFsCDDhMwY0N6yMTvNeK2MVupI+e4iu69R1JcczaWRCcz9ptpa8dkFp5MIazhm9/o0fmKqYiV3unWbBw+5RlVesnZdy936FNVc3wQAoDUiYlSGvep8oeBAEB0axp33sFr9tKHtNuKuwlvK5x+LodDWcPqjdWRWKfpnI6r2xRg7kntAXcRXgq1aOdzodkV7wdJ8M13cfOxXFCbgv+jDKSsPpDjxNVbpdU5TaMt7Ey8C86Js5Dzm4DgK/5KQok+gCAIDCAq2lLKRWnNngSgOX2/D1Zh9dpBHTUDDgqFZfOzutlT38JG3DJ+JixbSMvGbGDGvcAaBxIAJurdtoe9eRluu5PisOsRTdNtq+tvQsh9o0f7qF+f1UvxMuRqv8Aj9H98vI+T7RJj7uD+f1XnxEj3/j9DjKXkVSbmHRYj4jzVz3Fx6z+qKFu7ubqlTjTgoR0R4rwzCAFAakTEqQ171PlDwIAgJOx7afLhwa0ODqEgkihF11Mx4LOFRx0KWLwMMS027WJL/mD/umf1O9FJ075FP8As0P3vwRr2hpIYsMsdBaAcDrk0IwOC8lV3lZolobMVCanGby7P5INrSSA0Ek3AC8lQ65I2cmkrvQ6TZkLUgw2nEMaD0Gl6ux0ONxM9+tKS4tl30ZbSADm5x8vJZEJLIAgCAICH0hs50UNLKVaHVGBINMOCAqM3KB1WxW7iLx0jJeOKlqS0a1SjLepuzK1aOjTgSYJ1h9J5w6jtCrTw9uqdJg9uxl8ldWfPh/HmQLmkGhBBGw3Ks1bU6CMlJb0XddmhhD0IAgCAFAakTEqQ171PlDwIAgCAICasvRyJFvf8NuZHKI6G+qkjSbNbidp0qWUfmfZ7lts6y4cEfDbf9Rvcd6sxgkaCviqtbrvLloiXkbPiRTyBdmcOKyK5cLPlfdw2srWm3Cu3BAbKAIAgCAxRAa85IsiijxXI4Eb0BWrQsF7L2ctv5hu2oCAnpBkUUiCtLq4OG9YygpalrDYythnem/pwKzaFgRId7OW3oFHDrHoqk6Eo6HT4TbVGt8s/lfbp4+/iRAUJuQgCAFAakTEqQ171PlDwIAgJGzLFix72jVb9TsNwxKzjTciniMdSoZPN8l+ZFusuwYUG/nP+pwv3DYFZjTUTn8Tj6tfJuy5Im5WWfENGNJz2AdZWZSLFZ+j7G3xDrnL7I9UBNBoFwwQGUAQBAEAQBAEBgoDQtCyocW8ijsxjvzQFan7LiQryKt+oYb8kBAWjZEOLeRqu+oXHeNqjnSUjYYTadfDZJ3XJ/bkVi0bIiQb3cpv1DDeNiqTpOJ1WD2nQxWUXZ8n+fnI0FGbAFAakTEqQ171PlDw2rPs6JGdSG2uZwa3rKyjBy0IK+Ip0Feo/pxLZZWjMOHQxfiO6RRg6ht3qxGkkaDE7UqVcofKvMsMCC551WNJOQH6oFKawn5DR0YxjX8Iw3lAT0KGGijQAMhcgPtAEAQBAEAQBAEAQBAEBgoCHtCwWPvh8h35Tu2ICtzcm+GaPaRkcQR1oCBtCwGPvZyHdAq09Y9FDOgnmjcYTbNajaNT5l5+PuVmekIkI/EFBsOIO9VJQcdTqMNjKOJV6b+nFfQj4Mu6I8thtLnZDzy3rNRb0K1WpCn803ZFosvRQDlRyHH6BWm87VPGjzNFidrN5Ucu16/QssCDQBkMdTWjwAU6yyNPKTk7snZDR1xvimgyGJ6zsQxLDLSzYY1WNAHRtQHsgCAIAgCAIAgCAIAgCAIAgCAID4iQg4UcAQdhQEBaGju2Cf5T5H1QFfmIBFWxG9bSMQmuTPYycXvRdmeMtLNYKQ2Bt+A2nzXiSWhlUqzqO83fvJuQsB774nIb0847ti9MCySciyGKMFOnEnegNlAEAQBAEAQBAEAQBAEAQBAEAQBAEAQBAeE3KMiCj2g+I6igPCQsyHDvaL8zef8ASA3kAQBAEAQBAEAQBAEAQH//2Q=="/>
          <p:cNvSpPr>
            <a:spLocks noChangeAspect="1" noChangeArrowheads="1"/>
          </p:cNvSpPr>
          <p:nvPr/>
        </p:nvSpPr>
        <p:spPr bwMode="auto">
          <a:xfrm>
            <a:off x="2619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8336641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def</a:t>
            </a:r>
            <a:r>
              <a:rPr lang="en-US" dirty="0" smtClean="0"/>
              <a:t> customerSummary(custId: </a:t>
            </a:r>
            <a:r>
              <a:rPr lang="en-US" dirty="0" smtClean="0">
                <a:solidFill>
                  <a:srgbClr val="0070C0"/>
                </a:solidFill>
              </a:rPr>
              <a:t>Long</a:t>
            </a:r>
            <a:r>
              <a:rPr lang="en-US" dirty="0" smtClean="0"/>
              <a:t>) :</a:t>
            </a:r>
            <a:r>
              <a:rPr lang="en-US" dirty="0" smtClean="0">
                <a:solidFill>
                  <a:srgbClr val="0070C0"/>
                </a:solidFill>
              </a:rPr>
              <a:t>Observable</a:t>
            </a:r>
            <a:r>
              <a:rPr lang="en-US" dirty="0" smtClean="0"/>
              <a:t>[</a:t>
            </a:r>
            <a:r>
              <a:rPr lang="en-US" dirty="0" smtClean="0">
                <a:solidFill>
                  <a:srgbClr val="0070C0"/>
                </a:solidFill>
              </a:rPr>
              <a:t>Map</a:t>
            </a:r>
            <a:r>
              <a:rPr lang="en-US" dirty="0" smtClean="0"/>
              <a:t>[</a:t>
            </a:r>
            <a:r>
              <a:rPr lang="en-US" dirty="0" smtClean="0">
                <a:solidFill>
                  <a:srgbClr val="0070C0"/>
                </a:solidFill>
              </a:rPr>
              <a:t>String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0070C0"/>
                </a:solidFill>
              </a:rPr>
              <a:t>Any</a:t>
            </a:r>
            <a:r>
              <a:rPr lang="en-US" dirty="0" smtClean="0"/>
              <a:t>]] = {</a:t>
            </a:r>
          </a:p>
          <a:p>
            <a:r>
              <a:rPr lang="en-US" dirty="0" smtClean="0"/>
              <a:t>    customerService.getCustomer(custId).</a:t>
            </a:r>
            <a:r>
              <a:rPr lang="en-US" dirty="0" smtClean="0">
                <a:solidFill>
                  <a:srgbClr val="008000"/>
                </a:solidFill>
              </a:rPr>
              <a:t>flatmap</a:t>
            </a:r>
            <a:r>
              <a:rPr lang="en-US" dirty="0" smtClean="0"/>
              <a:t>( cust </a:t>
            </a:r>
            <a:r>
              <a:rPr lang="en-US" dirty="0" smtClean="0"/>
              <a:t>=&gt; {</a:t>
            </a:r>
          </a:p>
          <a:p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dirty="0" smtClean="0"/>
              <a:t>   </a:t>
            </a:r>
            <a:r>
              <a:rPr lang="en-US" b="1" dirty="0" smtClean="0"/>
              <a:t>val</a:t>
            </a:r>
            <a:r>
              <a:rPr lang="en-US" dirty="0" smtClean="0"/>
              <a:t> </a:t>
            </a:r>
            <a:r>
              <a:rPr lang="en-US" dirty="0" smtClean="0"/>
              <a:t>orders: </a:t>
            </a:r>
            <a:r>
              <a:rPr lang="en-US" dirty="0">
                <a:solidFill>
                  <a:srgbClr val="0070C0"/>
                </a:solidFill>
              </a:rPr>
              <a:t>Observable</a:t>
            </a:r>
            <a:r>
              <a:rPr lang="en-US" dirty="0"/>
              <a:t>[</a:t>
            </a:r>
            <a:r>
              <a:rPr lang="en-US" dirty="0" smtClean="0">
                <a:solidFill>
                  <a:srgbClr val="0070C0"/>
                </a:solidFill>
              </a:rPr>
              <a:t>Map</a:t>
            </a:r>
            <a:r>
              <a:rPr lang="en-US" dirty="0" smtClean="0"/>
              <a:t>[</a:t>
            </a:r>
            <a:r>
              <a:rPr lang="en-US" dirty="0" smtClean="0">
                <a:solidFill>
                  <a:srgbClr val="0070C0"/>
                </a:solidFill>
              </a:rPr>
              <a:t>String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0070C0"/>
                </a:solidFill>
              </a:rPr>
              <a:t>List</a:t>
            </a:r>
            <a:r>
              <a:rPr lang="en-US" dirty="0" smtClean="0"/>
              <a:t>[Order]]] </a:t>
            </a:r>
            <a:r>
              <a:rPr lang="en-US" dirty="0" smtClean="0"/>
              <a:t>= </a:t>
            </a:r>
            <a:r>
              <a:rPr lang="en-US" dirty="0" smtClean="0"/>
              <a:t>orderService.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dirty="0"/>
              <a:t>       getOrders(cust.account_id).</a:t>
            </a:r>
            <a:r>
              <a:rPr lang="en-US" dirty="0" smtClean="0">
                <a:solidFill>
                  <a:srgbClr val="008000"/>
                </a:solidFill>
              </a:rPr>
              <a:t>take</a:t>
            </a:r>
            <a:r>
              <a:rPr lang="en-US" dirty="0" smtClean="0"/>
              <a:t>(10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008000"/>
                </a:solidFill>
              </a:rPr>
              <a:t>map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dirty="0" smtClean="0"/>
              <a:t>(olist =&gt; </a:t>
            </a:r>
            <a:r>
              <a:rPr lang="en-US" dirty="0" smtClean="0">
                <a:solidFill>
                  <a:srgbClr val="0070C0"/>
                </a:solidFill>
              </a:rPr>
              <a:t>Map</a:t>
            </a:r>
            <a:r>
              <a:rPr lang="en-US" dirty="0" smtClean="0"/>
              <a:t>( </a:t>
            </a:r>
            <a:r>
              <a:rPr lang="en-US" dirty="0" smtClean="0">
                <a:solidFill>
                  <a:srgbClr val="FF0000"/>
                </a:solidFill>
              </a:rPr>
              <a:t>“orders” </a:t>
            </a:r>
            <a:r>
              <a:rPr lang="en-US" dirty="0" smtClean="0"/>
              <a:t>-&gt;</a:t>
            </a:r>
            <a:r>
              <a:rPr lang="en-US" dirty="0"/>
              <a:t> o</a:t>
            </a:r>
            <a:r>
              <a:rPr lang="en-US" dirty="0" smtClean="0"/>
              <a:t>list))</a:t>
            </a:r>
          </a:p>
          <a:p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dirty="0" smtClean="0"/>
              <a:t>   </a:t>
            </a:r>
            <a:r>
              <a:rPr lang="en-US" b="1" dirty="0" smtClean="0"/>
              <a:t>val</a:t>
            </a:r>
            <a:r>
              <a:rPr lang="en-US" dirty="0" smtClean="0"/>
              <a:t> </a:t>
            </a:r>
            <a:r>
              <a:rPr lang="en-US" dirty="0" smtClean="0"/>
              <a:t>bills: </a:t>
            </a:r>
            <a:r>
              <a:rPr lang="en-US" dirty="0">
                <a:solidFill>
                  <a:srgbClr val="0070C0"/>
                </a:solidFill>
              </a:rPr>
              <a:t>Observable</a:t>
            </a:r>
            <a:r>
              <a:rPr lang="en-US" dirty="0"/>
              <a:t>[</a:t>
            </a:r>
            <a:r>
              <a:rPr lang="en-US" dirty="0" smtClean="0">
                <a:solidFill>
                  <a:schemeClr val="accent1"/>
                </a:solidFill>
              </a:rPr>
              <a:t>Map</a:t>
            </a:r>
            <a:r>
              <a:rPr lang="en-US" dirty="0" smtClean="0"/>
              <a:t>[ </a:t>
            </a:r>
            <a:r>
              <a:rPr lang="en-US" dirty="0" smtClean="0">
                <a:solidFill>
                  <a:srgbClr val="0070C0"/>
                </a:solidFill>
              </a:rPr>
              <a:t>String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0070C0"/>
                </a:solidFill>
              </a:rPr>
              <a:t>List</a:t>
            </a:r>
            <a:r>
              <a:rPr lang="en-US" dirty="0" smtClean="0"/>
              <a:t>[Bill]]] </a:t>
            </a:r>
            <a:r>
              <a:rPr lang="en-US" dirty="0" smtClean="0"/>
              <a:t>= billService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dirty="0"/>
              <a:t>        getBills(cust.account_id).</a:t>
            </a:r>
            <a:r>
              <a:rPr lang="en-US" dirty="0" smtClean="0">
                <a:solidFill>
                  <a:srgbClr val="008000"/>
                </a:solidFill>
              </a:rPr>
              <a:t>take</a:t>
            </a:r>
            <a:r>
              <a:rPr lang="en-US" dirty="0" smtClean="0"/>
              <a:t>(12</a:t>
            </a:r>
            <a:r>
              <a:rPr lang="en-US" dirty="0"/>
              <a:t>) </a:t>
            </a:r>
            <a:r>
              <a:rPr lang="en-US" dirty="0" smtClean="0">
                <a:solidFill>
                  <a:srgbClr val="008000"/>
                </a:solidFill>
              </a:rPr>
              <a:t>map</a:t>
            </a:r>
            <a:r>
              <a:rPr lang="en-US" dirty="0" smtClean="0"/>
              <a:t> (blist =&gt; </a:t>
            </a:r>
            <a:r>
              <a:rPr lang="en-US" dirty="0" smtClean="0">
                <a:solidFill>
                  <a:srgbClr val="0070C0"/>
                </a:solidFill>
              </a:rPr>
              <a:t>Map</a:t>
            </a:r>
            <a:r>
              <a:rPr lang="en-US" dirty="0" smtClean="0"/>
              <a:t>( </a:t>
            </a:r>
            <a:r>
              <a:rPr lang="en-US" dirty="0" smtClean="0">
                <a:solidFill>
                  <a:srgbClr val="FF0000"/>
                </a:solidFill>
              </a:rPr>
              <a:t>“bills” </a:t>
            </a:r>
            <a:r>
              <a:rPr lang="en-US" dirty="0" smtClean="0"/>
              <a:t>-&gt; blist</a:t>
            </a:r>
            <a:r>
              <a:rPr lang="en-US" dirty="0" smtClean="0"/>
              <a:t>))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dirty="0" smtClean="0"/>
              <a:t>   </a:t>
            </a:r>
            <a:r>
              <a:rPr lang="en-US" b="1" dirty="0" smtClean="0"/>
              <a:t>val</a:t>
            </a:r>
            <a:r>
              <a:rPr lang="en-US" dirty="0" smtClean="0"/>
              <a:t> theCust</a:t>
            </a: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smtClean="0"/>
              <a:t>= </a:t>
            </a:r>
            <a:r>
              <a:rPr lang="en-US" dirty="0" smtClean="0">
                <a:solidFill>
                  <a:srgbClr val="0070C0"/>
                </a:solidFill>
              </a:rPr>
              <a:t>Observable</a:t>
            </a:r>
            <a:r>
              <a:rPr lang="en-US" dirty="0" smtClean="0"/>
              <a:t>.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just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0070C0"/>
                </a:solidFill>
              </a:rPr>
              <a:t>Map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FF0000"/>
                </a:solidFill>
              </a:rPr>
              <a:t>“</a:t>
            </a:r>
            <a:r>
              <a:rPr lang="en-US" dirty="0" smtClean="0">
                <a:solidFill>
                  <a:srgbClr val="FF0000"/>
                </a:solidFill>
              </a:rPr>
              <a:t>customer”</a:t>
            </a:r>
            <a:r>
              <a:rPr lang="en-US" dirty="0"/>
              <a:t> </a:t>
            </a:r>
            <a:r>
              <a:rPr lang="en-US" dirty="0" smtClean="0"/>
              <a:t>-&gt; </a:t>
            </a:r>
            <a:r>
              <a:rPr lang="en-US" dirty="0" smtClean="0"/>
              <a:t>cust))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</a:t>
            </a:r>
          </a:p>
          <a:p>
            <a:r>
              <a:rPr lang="en-US" dirty="0"/>
              <a:t> </a:t>
            </a:r>
            <a:r>
              <a:rPr lang="en-US" dirty="0" smtClean="0"/>
              <a:t>          </a:t>
            </a:r>
            <a:r>
              <a:rPr lang="en-US" dirty="0" smtClean="0"/>
              <a:t>theCust  </a:t>
            </a:r>
            <a:r>
              <a:rPr lang="en-US" dirty="0" smtClean="0">
                <a:solidFill>
                  <a:srgbClr val="00B050"/>
                </a:solidFill>
              </a:rPr>
              <a:t>++</a:t>
            </a:r>
            <a:r>
              <a:rPr lang="en-US" dirty="0" smtClean="0">
                <a:solidFill>
                  <a:srgbClr val="008000"/>
                </a:solidFill>
              </a:rPr>
              <a:t>  </a:t>
            </a:r>
            <a:r>
              <a:rPr lang="en-US" dirty="0" smtClean="0"/>
              <a:t>orders </a:t>
            </a:r>
            <a:r>
              <a:rPr lang="en-US" dirty="0" smtClean="0">
                <a:solidFill>
                  <a:srgbClr val="00B050"/>
                </a:solidFill>
              </a:rPr>
              <a:t>++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smtClean="0"/>
              <a:t>bills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}</a:t>
            </a:r>
          </a:p>
          <a:p>
            <a:r>
              <a:rPr lang="en-US" dirty="0"/>
              <a:t> </a:t>
            </a:r>
            <a:r>
              <a:rPr lang="en-US" dirty="0" smtClean="0"/>
              <a:t>   }</a:t>
            </a:r>
            <a:br>
              <a:rPr lang="en-US" dirty="0" smtClean="0"/>
            </a:br>
            <a:r>
              <a:rPr lang="en-US" dirty="0" smtClean="0"/>
              <a:t>}</a:t>
            </a:r>
          </a:p>
          <a:p>
            <a:endParaRPr lang="en-US" dirty="0"/>
          </a:p>
          <a:p>
            <a:r>
              <a:rPr lang="en-US" i="1" dirty="0" smtClean="0">
                <a:solidFill>
                  <a:srgbClr val="660066"/>
                </a:solidFill>
              </a:rPr>
              <a:t>//Run It</a:t>
            </a:r>
          </a:p>
          <a:p>
            <a:r>
              <a:rPr lang="en-US" b="1" dirty="0" smtClean="0"/>
              <a:t>def </a:t>
            </a:r>
            <a:r>
              <a:rPr lang="en-US" dirty="0" smtClean="0"/>
              <a:t>custSummaryService(name: </a:t>
            </a:r>
            <a:r>
              <a:rPr lang="en-US" dirty="0" smtClean="0">
                <a:solidFill>
                  <a:srgbClr val="0070C0"/>
                </a:solidFill>
              </a:rPr>
              <a:t>String</a:t>
            </a:r>
            <a:r>
              <a:rPr lang="en-US" dirty="0" smtClean="0"/>
              <a:t>) = customerSumary( lookupCustId(name) </a:t>
            </a:r>
            <a:r>
              <a:rPr lang="en-US" dirty="0" smtClean="0"/>
              <a:t>).</a:t>
            </a:r>
            <a:br>
              <a:rPr lang="en-US" dirty="0" smtClean="0"/>
            </a:br>
            <a:r>
              <a:rPr lang="en-US" dirty="0" smtClean="0"/>
              <a:t>			</a:t>
            </a:r>
            <a:r>
              <a:rPr lang="en-US" dirty="0"/>
              <a:t>	</a:t>
            </a:r>
            <a:r>
              <a:rPr lang="en-US" dirty="0" smtClean="0"/>
              <a:t>          </a:t>
            </a:r>
            <a:r>
              <a:rPr lang="en-US" dirty="0" smtClean="0">
                <a:solidFill>
                  <a:srgbClr val="00B050"/>
                </a:solidFill>
              </a:rPr>
              <a:t>toBlocking</a:t>
            </a:r>
            <a:r>
              <a:rPr lang="en-US" dirty="0" smtClean="0"/>
              <a:t>.</a:t>
            </a:r>
            <a:r>
              <a:rPr lang="en-US" dirty="0" smtClean="0">
                <a:solidFill>
                  <a:srgbClr val="00B050"/>
                </a:solidFill>
              </a:rPr>
              <a:t>toList</a:t>
            </a:r>
            <a:r>
              <a:rPr lang="en-US" dirty="0" smtClean="0"/>
              <a:t>.</a:t>
            </a:r>
            <a:r>
              <a:rPr lang="en-US" dirty="0" smtClean="0">
                <a:solidFill>
                  <a:srgbClr val="00B050"/>
                </a:solidFill>
              </a:rPr>
              <a:t>reduce</a:t>
            </a:r>
            <a:r>
              <a:rPr lang="en-US" dirty="0" smtClean="0"/>
              <a:t>( _ ++ _)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19E11B-0FAD-49FB-BD5A-6DFA15527CFB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4800" y="6336268"/>
            <a:ext cx="8619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3366FF"/>
                </a:solidFill>
              </a:rPr>
              <a:t>Note to better show the concept </a:t>
            </a:r>
            <a:r>
              <a:rPr lang="en-US" b="1" dirty="0" err="1" smtClean="0">
                <a:solidFill>
                  <a:srgbClr val="3366FF"/>
                </a:solidFill>
              </a:rPr>
              <a:t>RESTFul</a:t>
            </a:r>
            <a:r>
              <a:rPr lang="en-US" b="1" dirty="0" smtClean="0">
                <a:solidFill>
                  <a:srgbClr val="3366FF"/>
                </a:solidFill>
              </a:rPr>
              <a:t> services are wrapped in helper functions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6738" y="6032202"/>
            <a:ext cx="8120062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en-US" b="1" dirty="0"/>
              <a:t>GET </a:t>
            </a:r>
            <a:r>
              <a:rPr lang="en-US" altLang="en-US" b="1" dirty="0" smtClean="0"/>
              <a:t>/v1/customers/{name}/summary		custSummaryService(name)</a:t>
            </a: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27669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81000" y="990600"/>
            <a:ext cx="8336641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def</a:t>
            </a:r>
            <a:r>
              <a:rPr lang="en-US" dirty="0" smtClean="0"/>
              <a:t> customerSummary(custId: </a:t>
            </a:r>
            <a:r>
              <a:rPr lang="en-US" dirty="0" smtClean="0">
                <a:solidFill>
                  <a:srgbClr val="0070C0"/>
                </a:solidFill>
              </a:rPr>
              <a:t>Long</a:t>
            </a:r>
            <a:r>
              <a:rPr lang="en-US" dirty="0" smtClean="0"/>
              <a:t>) :</a:t>
            </a:r>
            <a:r>
              <a:rPr lang="en-US" dirty="0" smtClean="0">
                <a:solidFill>
                  <a:srgbClr val="0070C0"/>
                </a:solidFill>
              </a:rPr>
              <a:t>Observable</a:t>
            </a:r>
            <a:r>
              <a:rPr lang="en-US" dirty="0" smtClean="0"/>
              <a:t>[</a:t>
            </a:r>
            <a:r>
              <a:rPr lang="en-US" dirty="0" smtClean="0">
                <a:solidFill>
                  <a:srgbClr val="0070C0"/>
                </a:solidFill>
              </a:rPr>
              <a:t>Map</a:t>
            </a:r>
            <a:r>
              <a:rPr lang="en-US" dirty="0" smtClean="0"/>
              <a:t>[</a:t>
            </a:r>
            <a:r>
              <a:rPr lang="en-US" dirty="0" smtClean="0">
                <a:solidFill>
                  <a:srgbClr val="0070C0"/>
                </a:solidFill>
              </a:rPr>
              <a:t>String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0070C0"/>
                </a:solidFill>
              </a:rPr>
              <a:t>Any</a:t>
            </a:r>
            <a:r>
              <a:rPr lang="en-US" dirty="0" smtClean="0"/>
              <a:t>]] = {</a:t>
            </a:r>
          </a:p>
          <a:p>
            <a:r>
              <a:rPr lang="en-US" dirty="0" smtClean="0"/>
              <a:t>    customerService.getCustomer(custId).</a:t>
            </a:r>
            <a:r>
              <a:rPr lang="en-US" dirty="0" smtClean="0">
                <a:solidFill>
                  <a:srgbClr val="008000"/>
                </a:solidFill>
              </a:rPr>
              <a:t>flatmap</a:t>
            </a:r>
            <a:r>
              <a:rPr lang="en-US" dirty="0" smtClean="0"/>
              <a:t>( cust </a:t>
            </a:r>
            <a:r>
              <a:rPr lang="en-US" dirty="0" smtClean="0"/>
              <a:t>=&gt; {</a:t>
            </a:r>
          </a:p>
          <a:p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dirty="0" smtClean="0"/>
              <a:t>   </a:t>
            </a:r>
            <a:r>
              <a:rPr lang="en-US" b="1" dirty="0" smtClean="0"/>
              <a:t>val</a:t>
            </a:r>
            <a:r>
              <a:rPr lang="en-US" dirty="0" smtClean="0"/>
              <a:t> </a:t>
            </a:r>
            <a:r>
              <a:rPr lang="en-US" dirty="0" smtClean="0"/>
              <a:t>orders: </a:t>
            </a:r>
            <a:r>
              <a:rPr lang="en-US" dirty="0">
                <a:solidFill>
                  <a:srgbClr val="0070C0"/>
                </a:solidFill>
              </a:rPr>
              <a:t>Observable</a:t>
            </a:r>
            <a:r>
              <a:rPr lang="en-US" dirty="0"/>
              <a:t>[</a:t>
            </a:r>
            <a:r>
              <a:rPr lang="en-US" dirty="0" smtClean="0">
                <a:solidFill>
                  <a:srgbClr val="0070C0"/>
                </a:solidFill>
              </a:rPr>
              <a:t>Map</a:t>
            </a:r>
            <a:r>
              <a:rPr lang="en-US" dirty="0" smtClean="0"/>
              <a:t>[</a:t>
            </a:r>
            <a:r>
              <a:rPr lang="en-US" dirty="0" smtClean="0">
                <a:solidFill>
                  <a:srgbClr val="0070C0"/>
                </a:solidFill>
              </a:rPr>
              <a:t>String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0070C0"/>
                </a:solidFill>
              </a:rPr>
              <a:t>List</a:t>
            </a:r>
            <a:r>
              <a:rPr lang="en-US" dirty="0" smtClean="0"/>
              <a:t>[Order]]] </a:t>
            </a:r>
            <a:r>
              <a:rPr lang="en-US" dirty="0" smtClean="0"/>
              <a:t>= </a:t>
            </a:r>
            <a:r>
              <a:rPr lang="en-US" dirty="0" smtClean="0"/>
              <a:t>orderService.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dirty="0"/>
              <a:t>       getOrders(cust.account_id).</a:t>
            </a:r>
            <a:r>
              <a:rPr lang="en-US" dirty="0" smtClean="0">
                <a:solidFill>
                  <a:srgbClr val="008000"/>
                </a:solidFill>
              </a:rPr>
              <a:t>take</a:t>
            </a:r>
            <a:r>
              <a:rPr lang="en-US" dirty="0" smtClean="0"/>
              <a:t>(10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008000"/>
                </a:solidFill>
              </a:rPr>
              <a:t>map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dirty="0" smtClean="0"/>
              <a:t>(olist =&gt; </a:t>
            </a:r>
            <a:r>
              <a:rPr lang="en-US" dirty="0" smtClean="0">
                <a:solidFill>
                  <a:srgbClr val="0070C0"/>
                </a:solidFill>
              </a:rPr>
              <a:t>Map</a:t>
            </a:r>
            <a:r>
              <a:rPr lang="en-US" dirty="0" smtClean="0"/>
              <a:t>( </a:t>
            </a:r>
            <a:r>
              <a:rPr lang="en-US" dirty="0" smtClean="0">
                <a:solidFill>
                  <a:srgbClr val="FF0000"/>
                </a:solidFill>
              </a:rPr>
              <a:t>“orders” </a:t>
            </a:r>
            <a:r>
              <a:rPr lang="en-US" dirty="0" smtClean="0"/>
              <a:t>-&gt;</a:t>
            </a:r>
            <a:r>
              <a:rPr lang="en-US" dirty="0"/>
              <a:t> o</a:t>
            </a:r>
            <a:r>
              <a:rPr lang="en-US" dirty="0" smtClean="0"/>
              <a:t>list))</a:t>
            </a:r>
          </a:p>
          <a:p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dirty="0" smtClean="0"/>
              <a:t>   </a:t>
            </a:r>
            <a:r>
              <a:rPr lang="en-US" b="1" dirty="0" smtClean="0"/>
              <a:t>val</a:t>
            </a:r>
            <a:r>
              <a:rPr lang="en-US" dirty="0" smtClean="0"/>
              <a:t> </a:t>
            </a:r>
            <a:r>
              <a:rPr lang="en-US" dirty="0" smtClean="0"/>
              <a:t>bills: </a:t>
            </a:r>
            <a:r>
              <a:rPr lang="en-US" dirty="0">
                <a:solidFill>
                  <a:srgbClr val="0070C0"/>
                </a:solidFill>
              </a:rPr>
              <a:t>Observable</a:t>
            </a:r>
            <a:r>
              <a:rPr lang="en-US" dirty="0"/>
              <a:t>[</a:t>
            </a:r>
            <a:r>
              <a:rPr lang="en-US" dirty="0" smtClean="0">
                <a:solidFill>
                  <a:schemeClr val="accent1"/>
                </a:solidFill>
              </a:rPr>
              <a:t>Map</a:t>
            </a:r>
            <a:r>
              <a:rPr lang="en-US" dirty="0" smtClean="0"/>
              <a:t>[ </a:t>
            </a:r>
            <a:r>
              <a:rPr lang="en-US" dirty="0" smtClean="0">
                <a:solidFill>
                  <a:srgbClr val="0070C0"/>
                </a:solidFill>
              </a:rPr>
              <a:t>String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0070C0"/>
                </a:solidFill>
              </a:rPr>
              <a:t>List</a:t>
            </a:r>
            <a:r>
              <a:rPr lang="en-US" dirty="0" smtClean="0"/>
              <a:t>[Bill]]] </a:t>
            </a:r>
            <a:r>
              <a:rPr lang="en-US" dirty="0" smtClean="0"/>
              <a:t>= billService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dirty="0"/>
              <a:t>        getBills(cust.account_id).</a:t>
            </a:r>
            <a:r>
              <a:rPr lang="en-US" dirty="0" smtClean="0">
                <a:solidFill>
                  <a:srgbClr val="008000"/>
                </a:solidFill>
              </a:rPr>
              <a:t>take</a:t>
            </a:r>
            <a:r>
              <a:rPr lang="en-US" dirty="0" smtClean="0"/>
              <a:t>(12</a:t>
            </a:r>
            <a:r>
              <a:rPr lang="en-US" dirty="0"/>
              <a:t>) </a:t>
            </a:r>
            <a:r>
              <a:rPr lang="en-US" dirty="0" smtClean="0">
                <a:solidFill>
                  <a:srgbClr val="008000"/>
                </a:solidFill>
              </a:rPr>
              <a:t>map</a:t>
            </a:r>
            <a:r>
              <a:rPr lang="en-US" dirty="0" smtClean="0"/>
              <a:t> (blist =&gt; </a:t>
            </a:r>
            <a:r>
              <a:rPr lang="en-US" dirty="0" smtClean="0">
                <a:solidFill>
                  <a:srgbClr val="0070C0"/>
                </a:solidFill>
              </a:rPr>
              <a:t>Map</a:t>
            </a:r>
            <a:r>
              <a:rPr lang="en-US" dirty="0" smtClean="0"/>
              <a:t>( </a:t>
            </a:r>
            <a:r>
              <a:rPr lang="en-US" dirty="0" smtClean="0">
                <a:solidFill>
                  <a:srgbClr val="FF0000"/>
                </a:solidFill>
              </a:rPr>
              <a:t>“bills” </a:t>
            </a:r>
            <a:r>
              <a:rPr lang="en-US" dirty="0" smtClean="0"/>
              <a:t>-&gt; blist</a:t>
            </a:r>
            <a:r>
              <a:rPr lang="en-US" dirty="0" smtClean="0"/>
              <a:t>))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dirty="0" smtClean="0"/>
              <a:t>   </a:t>
            </a:r>
            <a:r>
              <a:rPr lang="en-US" b="1" dirty="0" smtClean="0"/>
              <a:t>val</a:t>
            </a:r>
            <a:r>
              <a:rPr lang="en-US" dirty="0" smtClean="0"/>
              <a:t> theCust</a:t>
            </a: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smtClean="0"/>
              <a:t>= </a:t>
            </a:r>
            <a:r>
              <a:rPr lang="en-US" dirty="0" smtClean="0">
                <a:solidFill>
                  <a:srgbClr val="0070C0"/>
                </a:solidFill>
              </a:rPr>
              <a:t>Observable</a:t>
            </a:r>
            <a:r>
              <a:rPr lang="en-US" dirty="0" smtClean="0"/>
              <a:t>.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just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0070C0"/>
                </a:solidFill>
              </a:rPr>
              <a:t>Map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FF0000"/>
                </a:solidFill>
              </a:rPr>
              <a:t>“</a:t>
            </a:r>
            <a:r>
              <a:rPr lang="en-US" dirty="0" smtClean="0">
                <a:solidFill>
                  <a:srgbClr val="FF0000"/>
                </a:solidFill>
              </a:rPr>
              <a:t>customer”</a:t>
            </a:r>
            <a:r>
              <a:rPr lang="en-US" dirty="0"/>
              <a:t> </a:t>
            </a:r>
            <a:r>
              <a:rPr lang="en-US" dirty="0" smtClean="0"/>
              <a:t>-&gt; </a:t>
            </a:r>
            <a:r>
              <a:rPr lang="en-US" dirty="0" smtClean="0"/>
              <a:t>cust))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</a:t>
            </a:r>
          </a:p>
          <a:p>
            <a:r>
              <a:rPr lang="en-US" dirty="0"/>
              <a:t> </a:t>
            </a:r>
            <a:r>
              <a:rPr lang="en-US" dirty="0" smtClean="0"/>
              <a:t>          </a:t>
            </a:r>
            <a:r>
              <a:rPr lang="en-US" dirty="0" smtClean="0"/>
              <a:t>theCust  </a:t>
            </a:r>
            <a:r>
              <a:rPr lang="en-US" dirty="0" smtClean="0">
                <a:solidFill>
                  <a:srgbClr val="00B050"/>
                </a:solidFill>
              </a:rPr>
              <a:t>++</a:t>
            </a:r>
            <a:r>
              <a:rPr lang="en-US" dirty="0" smtClean="0">
                <a:solidFill>
                  <a:srgbClr val="008000"/>
                </a:solidFill>
              </a:rPr>
              <a:t>  </a:t>
            </a:r>
            <a:r>
              <a:rPr lang="en-US" dirty="0" smtClean="0"/>
              <a:t>orders </a:t>
            </a:r>
            <a:r>
              <a:rPr lang="en-US" dirty="0" smtClean="0">
                <a:solidFill>
                  <a:srgbClr val="00B050"/>
                </a:solidFill>
              </a:rPr>
              <a:t>++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smtClean="0"/>
              <a:t>bills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}</a:t>
            </a:r>
          </a:p>
          <a:p>
            <a:r>
              <a:rPr lang="en-US" dirty="0"/>
              <a:t> </a:t>
            </a:r>
            <a:r>
              <a:rPr lang="en-US" dirty="0" smtClean="0"/>
              <a:t>   }</a:t>
            </a:r>
            <a:br>
              <a:rPr lang="en-US" dirty="0" smtClean="0"/>
            </a:br>
            <a:r>
              <a:rPr lang="en-US" dirty="0" smtClean="0"/>
              <a:t>}</a:t>
            </a:r>
          </a:p>
          <a:p>
            <a:endParaRPr lang="en-US" dirty="0"/>
          </a:p>
          <a:p>
            <a:r>
              <a:rPr lang="en-US" i="1" dirty="0" smtClean="0">
                <a:solidFill>
                  <a:srgbClr val="660066"/>
                </a:solidFill>
              </a:rPr>
              <a:t>//Run It</a:t>
            </a:r>
          </a:p>
          <a:p>
            <a:r>
              <a:rPr lang="en-US" b="1" dirty="0" smtClean="0"/>
              <a:t>def </a:t>
            </a:r>
            <a:r>
              <a:rPr lang="en-US" dirty="0" smtClean="0"/>
              <a:t>custSummaryService(name: </a:t>
            </a:r>
            <a:r>
              <a:rPr lang="en-US" dirty="0" smtClean="0">
                <a:solidFill>
                  <a:srgbClr val="0070C0"/>
                </a:solidFill>
              </a:rPr>
              <a:t>String</a:t>
            </a:r>
            <a:r>
              <a:rPr lang="en-US" dirty="0" smtClean="0"/>
              <a:t>) = customerSumary( lookupCustId(name) </a:t>
            </a:r>
            <a:r>
              <a:rPr lang="en-US" dirty="0" smtClean="0"/>
              <a:t>).</a:t>
            </a:r>
            <a:br>
              <a:rPr lang="en-US" dirty="0" smtClean="0"/>
            </a:br>
            <a:r>
              <a:rPr lang="en-US" dirty="0" smtClean="0"/>
              <a:t>			</a:t>
            </a:r>
            <a:r>
              <a:rPr lang="en-US" dirty="0"/>
              <a:t>	</a:t>
            </a:r>
            <a:r>
              <a:rPr lang="en-US" dirty="0" smtClean="0"/>
              <a:t>          </a:t>
            </a:r>
            <a:r>
              <a:rPr lang="en-US" dirty="0" smtClean="0">
                <a:solidFill>
                  <a:srgbClr val="00B050"/>
                </a:solidFill>
              </a:rPr>
              <a:t>toBlocking</a:t>
            </a:r>
            <a:r>
              <a:rPr lang="en-US" dirty="0" smtClean="0"/>
              <a:t>.</a:t>
            </a:r>
            <a:r>
              <a:rPr lang="en-US" dirty="0" smtClean="0">
                <a:solidFill>
                  <a:srgbClr val="00B050"/>
                </a:solidFill>
              </a:rPr>
              <a:t>toList</a:t>
            </a:r>
            <a:r>
              <a:rPr lang="en-US" dirty="0" smtClean="0"/>
              <a:t>.</a:t>
            </a:r>
            <a:r>
              <a:rPr lang="en-US" dirty="0" smtClean="0">
                <a:solidFill>
                  <a:srgbClr val="00B050"/>
                </a:solidFill>
              </a:rPr>
              <a:t>reduce</a:t>
            </a:r>
            <a:r>
              <a:rPr lang="en-US" dirty="0" smtClean="0"/>
              <a:t>( _ ++ _) </a:t>
            </a:r>
            <a:endParaRPr lang="en-US" dirty="0"/>
          </a:p>
          <a:p>
            <a:endParaRPr lang="en-US" dirty="0"/>
          </a:p>
        </p:txBody>
      </p:sp>
      <p:sp>
        <p:nvSpPr>
          <p:cNvPr id="36944" name="Title 1"/>
          <p:cNvSpPr>
            <a:spLocks noGrp="1"/>
          </p:cNvSpPr>
          <p:nvPr>
            <p:ph type="title"/>
          </p:nvPr>
        </p:nvSpPr>
        <p:spPr>
          <a:xfrm>
            <a:off x="458788" y="152400"/>
            <a:ext cx="8229600" cy="1143000"/>
          </a:xfrm>
        </p:spPr>
        <p:txBody>
          <a:bodyPr/>
          <a:lstStyle/>
          <a:p>
            <a:r>
              <a:rPr lang="en-US" altLang="en-US" b="1" dirty="0" smtClean="0"/>
              <a:t>Example: Getting a Customer Summary using Service Composition with Functional Reactive Techniques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524307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2" descr="data:image/jpeg;base64,/9j/4AAQSkZJRgABAQAAAQABAAD/2wCEAAkGBxQTEhUTExQVFhUUGBQVGBUVFBoWFhUWFhUbFhgVFRQYKCggGBolGxgUIjEhJSorLi8uGB8zODMsNygtLiwBCgoKDg0OGxAQGywkHyQxLCwsLC03LS0vLC8sLDQwLCwsLTQsNzQsLCwsLCwsLCwsLCwsLCwsLCwsLCwsLCwsLP/AABEIAI4BYwMBEQACEQEDEQH/xAAbAAEAAgMBAQAAAAAAAAAAAAAABQYDBAcCAf/EAEUQAAIBAgMDBgoHBgUFAAAAAAECAAMRBBIhBQYxE0FRU5GSFRYiUmFxgbLB0TIzYnOToaIHFCM0sfBCY3LS4SQ1Q4PC/8QAGgEBAAMBAQEAAAAAAAAAAAAAAAQFBgMBAv/EADkRAAIBAgEJBAoCAgIDAAAAAAABAgMEEQUSFCExUVKRsRVhcaETIjIzNEFygcHRI+FC8ILxNWKi/9oADAMBAAIRAxEAPwDrM9PBAEAQBAEAQBAEAQBAEAQBAEAQBAEAQBAEAQBAEAQBAEAQBAEAQBAEAQBAEAQBAEAQBAEAQBAEAQBAEAQBAEAQBAEAQBAEAQBAEAQBAEAQBAEAQBAEAQBAEAQBAEAQBAEAQBAEAQBAEAQBAEAQBAEAQBAEAQBAEAQBAEAQBAEAQBAEAQBAEAQBAEAQBAEAQBAEAQBAEAQBAEAQBAEAQBAEAQBAEAQBAEAQDQ2+7DDVSpIIQkEGxFtdDONw2qUmtxKslGVxBSWKbOceFq/XVfxGlL6apxM12iUOCPJDwtX66r+I0emqcTGiUOCPJDwtX66r+I0emqcTGiUOCPJDwtX66r+I0emqcTGiUOCPJHobTxHW1e+089PU4nzGiW/BHkh4SxHW1u+0aRPifM80S34I8kPCWI62t32jSJ8T5jRLfgjyQO08R1tXvtGkVOJ8xolvwR5IntysZVqV2D1HYBCbMxIvmA4H2ybZTnKo8W3qKvK9GlTorMik2/ku5l2loZwQBAEAQBAEAQBAEAQBAEAQBAEAQBAEAQBAEAQDW2m5WjVYGxFOoQeghSQZxrycaUmtqT6He2ipVoRextdSi+Gq/Wv2yh0uvxM1egW3Ah4ar9a/bGl1+JjQLbgQ8NV+tftjS6/ExoFtwIeGq/Wv2xpdfiY0C24EeX23iLH+K/A9E9V3Wx9pjQLbgRad29vriFytYVVGo5mHnL8RLi2uVVWD9rqUGUMnyt3nR1xfl3MnJLKwQBAEAQDV2rTzUaq9NOoO1TOdVZ1OS7md7aWbWhLc11OTiZ43J6VCeAJ9QvPcGzxtLafeSbzT2GM17jzOjvHJN5p7DGa9wzo7zcoUmyjyT2GcpReOw+XKO8yck3mnsM+c17jzOjvHJN5p7DGa9wzo7zDW+iYjtPtE/wDs+Ty6rdCoO0k/CW+T160n4FJlyXqQXey7S0M4IAgCAIAgCAIBXN5ds1KVRUpkDybm4B4nTj6pWXt1OlNRhuLrJtjSrU3OovngiI8ZcR5y9xZD7Qr71yLLsq23Pmx4y4jzl7ix2hX3rkOyrbc+bHjLiPOXuLHaFfeuQ7Kttz5seMuI85e4sdoV965Dsq23Pmx4y4jzl7ix2hX3rkOyrbc+bHjLiPOXuLHaFfeuQ7Kttz5seMuI85e4sdoV965Dsq23Pmyybt4ypVpl6hB8ogWAGgA6PTeWdlVnVg5T3lJlKhSo1VCmvlrJaTCuEAQBAEAQDU2v9RW+7qe4Zwufcz8H0JFp8RT+qPU5xM0bUQBAEA81eB9Rnq2hGpRqlWDKSGU3BHEGd02nij2UVJOMlimdD3b2+MQuVrCqBqOZh5y/ES5trlVVg9vUymUMnu3edHXF+XcycksrBAEAQDy63BHSCO2eNYo9TweJx+1tJmzf44l3/ZzU8msvpRu0EfCWeT3qkvAz2XI+tB+JcryxKEQDdofREAyQDHiHyozdAJ7BeeSeCbPqCxkkcUrnyeyZeG03a2lq/Z8nkVW6WUdgv8Zc5PXqyZnsuS9eC7mW2WJRCAIAgCAIAgCAUvb+BrVK7stNyugBA0IA5vbeUd3Rq1Kzai8DT5PuKFK3jGU0ntZH+B6/VP3ZG0Wtwsmabb8a5jwPX6p+7Gi1uFjTbfjXMeB6/VP3Y0Wtwsabb8a5jwPX6p+7Gi1uFjTbfjXMeB6/VP3Y0Wtwsabb8a5mDE4KpTsXRlvwuLXnxOlOHtLA6069KrqhJPwME5nU6Du9RyYemOkZu8S3xE0dnDNoxX35mPyhUz7mb+3LUSMkkIQBAEAQBANTa/1Fb7up7hnC59zPwfQkWnxFP6o9TnEzRtRAEAQDzU4H1GeraDSynonbE+z3SdlYMpIZTcEcQYUsHimfMoxknGWtM6Hu3t0YhcraVVFyOZhwzD8rj0y5tblVVmvaZPKFg7d50fZfl3E3JhWiAIAEA5Jj0y1ai9DuOxjM7UWE2u9m7oSzqUX3LoWb9nT/AMWqvSinsa3/ANSbk9+tJdxU5cj/ABwfe+n9E9vqzDCsysylWQ3UkGxNuI9clXrapNruK3JSi7lKSxxT2nPfCFXran4jfOVHpJ8T5s1HoKXAuSNyhtCrlH8Wp+I3znKVWePtPmz5dClwrkjJ4Qq9bU/Eb5z59LU4nzZ56Clwrkj42OqnQ1ahB0saja/nHpZ8T5sKjTX+K5I0cVw9sQ2nZF03DS2HY+dUb8gBLuwWFNvvMzlqWNdLcl+SyScU4gAQDm1HeLEmsq8scpqBbZV4Z7W4dEA6SYAgCAfCbazw9Sx1Gn4XodbT7wnHSqPGuZJ0K44HyHheh1tPvCNKo8a5jQrjgfIeF6HW0+8I0qjxrmNCuOB8h4XodbT7wjSqPGuY0K44HyHheh1tPvCNKo8a5jQrjgfIeF6HW0+8I0qjxrmNCuOB8isb245ajoEYMFUm4Nxcnh2AdsqsoVo1JRUXikXmSbedKEnNYNv593/ZBolyAOJIHabSAli8C2lLNTb+R06mmUBRzADsFpqorBYGFlLOk5P5nqenyIBTt9dr1qNVFpVCoKXIAU3OYi+oMAmd08W9XDK9RszEuCSAODEDhAJiAIBqbX+orfd1PcM4XPuZ+D6Ei0+Ip/VHqc4maNqIAgCAIAgCATu5v8wfu295ZPyb7/7Pqipyz8OvqXRl1l6ZgQBAEA5bvClsTWH2ye3X4yguFhVl4m1sZY20H3EpuC9sUR51Nx2FT8J2sX/Lh3ETLMcbfHc1+S/YvCpVQpUXMptcG+tjccPTLaUFNYS2GZp1Z05Z8HgyO8WcJ1K95/nOOi0eEl9pXXG/L9G7Q3YwmUfwR3m+c80OhwjtK64+n6MnivhepHeb5zzQ6HCO0rnj6fojN5NhYalhqjpSAYAWN20JYDnPpnC6tqMKTko6yVY3txVrxhKWr7bjnOLPD2yogaVF+3MS2ET0lz+sj4S+slhRX36mTytLG6l9uhNyWVpobZ2ouHp8o4ZhmC2W17m/TbogEIN+6PV1exP90Ao9OsBVD62Dh7c9g17euAXjx6o9XV7E/wB0Andj7SXEUxUUMASRZrX09V4BuwDR25WyYeofskD1t5Pxke6nm0ZPuJdjDPuILv6aznczZshAEAQBAEAQCQ2BRz4imOhs3dGb4SRaRzq0V/uoh388y2m+7DnqOhTSGOEAqzb80QbcnV09C/OAVjejbCYmororKFXL5Vr3uTzE9MAlN3d6aWHoLSZKhILG65basTzkQCf2PvPTxFTk0SoDYtdsttPUT0wCdgGptf6it93U9wzhc+5n4PoSLT4in9UepziZo2ogFuqbtURgv3i75+SD2zDLci/C3CWTs6at/Sa8cMSljlCq7r0OrDHArGBwrVai00+k5sP6kn0AXPslfTg5yUVtZbVasaUHOWxF2G6+DoKP3ipcnnapyYJ+yAQf6y20K3px/lfngUPaN3Wk/Qx5LHmeMRulh6yZsNUseaz8ohPQTqR2+yeSsaNSONJ+eKPYZUr0p5tePlgykVqRRirCzKSpHQQbGVMk4tp/Iv4yUoqS2Mmtzf5g/dt7yydk33/2fVFXln4dfUujLrL0zAgCAIBzbfBLYup6ch/SB8JR3iwrM2GSpY2sfv1NLZGKqU6qtRF6nlADKWvcEHyRx0vOVKc4SThtJN1Sp1KTjVeEeRYW3g2gASaNgNSTQewHTxkvSbrh8mVSsMnt4Kf/ANI1PHTFf5XcPznPTq3dy/s79jW3/tz/AKN2hvpiso+r7h+c5vKFdP5cv7POyLbv5/0WPdDblbEvUFTJZFUjKttST6T0SZZXNStJqeGorcpWdK3jFwxxe8z79vbCMPOamP1ZvhPvKL/gfiupzySsblPcn0OW4viJTQNWjpO7SWwtH/QD26/GaG2WFKPgYzKDxuZ+PQkp3IZHbd2UMTT5MsV8oNcC/AHS3tgEANwk65u4PnAKZTo3qBL8XCX9bWvALn4hp1zdwfOAWHYmzBh6QpBiwBY3Itx9EA34BqbTwIrJkJIBIOnHTm1nGvRVaGY3gSLW4dCpnpYsiPFGn1j/AKflIfZlPifkWXbVXhXmPFGn1j/p+UdmU+J+Q7aq8K8x4o0+sf8AT8o7Mp8T8h21V4V5jxRp9Y/6flHZlPifkO2qvCvMeKNPrH/T8o7Mp8T8h21V4V5nxt06YBPKPpr/AIflPHk2mljnPyCyzVbwzV5lQMpjRlg3Mo3qs3mpb2sR8AZY5NhjUcty6lPlmeFGMd76Fyl2ZoQCoNuIhJPLNr9gfOAVzeXY4wtRUDl8y5rkWtqRb8oBI7B3UXEUVqmqyklhYKD9E243gFg2HusuHq8oKhbyStioHG3Pf0QCwwDU2v8AUVvu6nuGcLn3M/B9CRafEU/qj1OcTNG1EA6PX/7X/wChfdEvZfB/8fwZeH/kP+X5Kfupi1p4qmzmynMtzwGZSAe23bKuzmoVk2XeUKUqlvJR27eRbt592mxLiolQBgoXKwOU6k3BHDj0GWd3ZutLOiylsMoK3i4Sjqxx1EFhtn47BZmpoGDAZsvljTgcuh6eaQ4Urm3xcVt+5YVK9leYKbww2Y6v6K9jsU1Wo1R7ZmNzYWF7W4eyQqk3OTk9rLOlTjSgoR2Iltzf5g/dt7yyZk33/wBn1RW5Z+HX1Loy6y9MwIAgCAc/36S2JB6aansLD4CU18v5fsarI0sbfDc3+CO3cqZcVQP+Yo73k/Gcbd4VY+JMvo51tNdz8tZ1SumZWXpBHaLS9axWBjIPNknuOR4rZtal9ZTdfSVOXvDQ9sz8qU4e0mjcU7ijV93JPry2mXBoWACgsehQSePQJHazpYLWfU2o65PDxOgbh7OqUhVaojJnyZcwsSBmvpxHEcZb5PpTgpOSwxwM5le4p1HFQeOGOOH2Pv7RKlqFMdNT+it/xGU3hTS7/wAHmRY41pPu/KOa4o6+yVUNhponU9l08tGkvRTpjsUTSUlhCK7kYa5lnVpy3t9TanQ4iABAOWUNl1+XU8hWtyoN+Se1s973twgHUzAEAQCC29t1qDqiqrXXMb30uSBw9Rlfd3jozUUsdWJbWGTo3EHOTa14Ecm9lQkAU0uSBxPPIyylUbwzUTHkakli5PyLdLkzogCAIBo7crZMPUb7JHtbyfjI91PMoyfd1JdjTz7iC78eWs53M2bIuO5dG1J385rexR8yZdZMhhTct76Gby1UxqxjuXUsMsimEAQCkb+YKrUrUylOo4CWJRGYA5joSBAJzc6gyYVFdWVsz+SylTqx5jrAJuAIBqbX+orfd1PcM4XPuZ+D6Ei0+Ip/VHqUXY2GWrXp03uFdrG2h1Btb22mfoQU6ii9jNdc1JU6Mpx2okt7tiphmp5M2Vw1yxB1BHQBzGd723jRazdjIuTrydypZ+GKw2FoxQtsyx0/gL7oljPVZ6+Ep6evKGri/JRtjbNOIqcmrKpsTdr2NubT+9JUUKLqzzU8DQ3NwqEM9rEkcc+KwLimKzWIBUjVPUA9wCOj0idqjrWss3O/XmRaStr2LnmLH57/ACJ/dLeOrXqGnUUEBS2dRa1iBZubX2cJNs7udWWbJfcrso2FKhDPg8Nez9Fd30oquLfL/iCsQOZiNe3Q+2Qb6KjWeBZ5LnKVss75Yr7H3c3+YP3be8s6ZN9/9n1Rxyz8OvqXRl1l6ZgQBAEApH7QU/iUj0qw7GHzlVlBetE0mQ3/ABzXeun9FawdXJUR/MdG0+ywPwkGLwknuaLmrDPhKO9Nc0dMwe8uGqcKoU9D+Qfz0/OXULqlLY+eoyNXJ1zT2xx8NZKqQRcag9GoMkEFrB6zcwdJVXyVAvxsAL9k8SS2H1KUpbXiY8ZtOjS+sqIvoJ17OM+J1qcPaaR0pW9Wr7EWyjb5bbpYjk1pEkIWJJFgbgAWvr0yovrmFXBQ+RoMmWdShnOp88CnVxdreoSJBai4xwWJ1tFsAOgAdk0yMC3i8T1PTwQBAEAQBAEAoG8tbNiX+zZR7Br+d5nb2WdXl3ajX5NhmW0e/XzI6m5UgjQggg9BGokZNp4omyipJp7GWHBb2ONKqhh5y+SezgfyllSylJaprHwKavkaD10nh3PWv95lgwO2aNXRXAPmt5J/Pj7JY0rqlU2PXuKivY16PtR1b1rRnxWNp0xd3VfWdfYOJnSdWFP2ngcaVCpVeEItkLjN7KY0pqXPSfJHzMg1MpQXsLHyLOjkapLXUaXmyB2jturWGViAvHKosNOFydZXVrupVWEtm4t7awo0HnR272RsjE06Du9Ry4emOkZu8b/GaOzjm0Y8+Zj8oTz7mb78OWokZJIQgCAIAgCAIBqbX+orfd1PcM4XPuZ+D6Ei0+Ip/VHqc7pVCrBlNipBB6CDcTNptPFG0lFSTT2MvFDfSi6gVqTZhxsodb9IubiW8co05L146+Zn55IrRl/FLV90yL3l3q5dOSpqVQ2LFrZmtqBYcBf0yPdXvpY5kVgiXY5N9BL0k3i/lgV7CYlqbrUQ2ZTcH++a2kgwm4SUo7UWdSnGpFwlsZc8PvrSdbV6Rvz5QHU+mzWI/OWsMowksKkfyUU8j1YyxpS/DGI31oopFCkb81wEX12W5MSyjCK/jj+BDJFWUsasvyyl4rEtUdnc3Zjcn++aVU5ucnKW1l7TpxpxUI7ETG5v8wfu295ZNyb7/wCz6orMs/Dr6l0ZdZemYEAQBAKh+0Kn5NFuguO0KfhK3KK1RfiX+QpetOPh+f2UyVhoRAM+FxlSmb03dP8ASxA9oGhn1Gcoey8DnUo06iwnFPxJZ9u4iogDVnt0A5L+vLa/tnlS4qy1OT6dCPCyt6bxjBdeppGRySeGrAc/ZPVFnuB4wa56yDznQfqEkUl60V3o+K7zaUn3PodYmjMIIAgCAIAgCAIBW9p7r52Z6b2LEsQ2ouTfQjh+crK+Ts5uUHre8u7bK+ZFQqR1LViiu43ZdWl9NDbzhqvaOHtlZVtqtP2kXNG8o1vYlr3bGac4kkQATA2CAb+D2PWqfRpkDpbyR+fH2SRTtatTZHnqIla+oUvalr3LWTeE3SHGq/sT/cflJ1PJi/zlyKutlp7KUfu/0WamgAAHAAAeoS1SSWCKOUnJtv5nqenyIAgCAIAgCAam1/qK33dT3DOFz7mfg+hItPiKf1R6nOJmjaiAIAgCAIAgE7ub/MH7tveWT8m+/wDs+qKnLPw6+pdGXWXpmBAEAQDWx+Ap1ly1FDAajiLHhcETnUpRqLCSxO1G4qUZZ1N4Ffxm5VM/V1GT0MM4+BkOeT4v2Xh5lrSy3UXvIp+GohMZuliE+iFqD7B17rWkWdlVjs1llSyvbz2tx8SGxGHdDZ1ZT0MCP6yNKLj7SwLCFSE1jBp+B8WqbAD/AJnPNWJ9YfM38LsPEVeFNrdL+SP1SRC2qS2R/BEq39vS9qS+2smsHuQx1q1QPQgzHvG39JKhk+X+T5FdVy5Fe7jj46vL+yd2fu1h6RDBSzDUM5vYjnAFh+UmU7SlB4paysr5TuKqcW8E/kiYkkrxAEAQBAEAQBAEAQCMx2wqNTUrlPnJofaOBkWrZ0qm1YPuJ1DKNelqTxW56yBxW6dQH+GysPteSR/UGV9TJs0/UafkW1LLNJr+RNPu1m1hN0hxq1L/AGUFv1H5TrTyYv8AOXI4VstPZTj93+v7JvB7LpUvoIAek6ntMnU7elT9lFXWvK1X25Pw+RuTuRhAEAQBAEAQBAEAQDW2lTLUaiqLlkcAdJKkATlXi5UpRW1p9DtbSUK0JS2Jp+ZSPAGI6o95fnKHQ6/D0/Zqe0rXj8n+h4AxHVHvL840Ovw9P2O0rXj8n+h4AxHVHvL840Ovw9P2O0rXj8n+h4AxHVHvL840Ovw9P2O0rXj8n+h4AxHVHvL840Ovw9P2O0rXj8n+h4AxHVHvL840Ovw9P2O0rXj8n+h4AxHVHvL840Ovw9P2O0rXj8n+iX3Y2XVpVi1RCoyML3U6llNtD6DJljb1adXOnHBYPdvRX5Tu6Naio05YvFP57n3FpluUAgCAIAgCAIB5qUwwswBHQRcdhnjSepnsZOLxTwMGGwFKnqlNFJ51UA9onxGlCPspI61LirU9uTfizZnQ4iAIAgCAIAgCAIAgCAIAgCAIAgCAIAgCAIAgCAIAgCAIAgCAIAgCAIAgCAIAgCAIAgCAVDwzUWnjFy12K1MQFqKLrTAuFGa/k24wDLtflBg1xC16qsKVLRWsrEkXZha5PldPMIBsbZpVKOGslaqWepTGdmuwzELYEW0gGhiNq1WbC5XYW5EVbH6TPUKEN+G/bAJvB12OMxCFiVVKJVb6AkakD0wDDvDVqh6a0+Wy2qFjRCk3FsoJbQc8AkNj11eijKzOCPpPbMddc1tLjh7IBuQBAEAQBAEAQBAEAjd4sa1HDu6fSGUAnmLMFv7LwDDhdmVKb02GIdwfrFqnMHuOKeabwCI2jWqLUqmrUxNKzHknprmoBObOo4+m8A3tt1KhFBgarUSpNRsN9MkgZSOfLxMA97KqPUoVFpVyzBiqvVQh6Y08moDxYC+sAbv4lzWrUmd3VMmXlQFqXN8xsALpfhAJ6AIAgCAIAgCAIB5Li4Fxc3sL6m3GwgFc2btWouEWobVGNR1zVKgRVGci7MeYAcBrAM9LeEmg9bkx/CqBHCvdctxd0a2o1B4QDPU2w1sQy0wy0WCA5wodrDNctooW8Aw4LbFSuldUVOVpKMpR86MXU5bMQOcGAaGyMQVq0lariEdtHp4hbrUNv/G3BTeASabXqu7cnQz0kqckzZ7PcaMwS1so9fNAMqbTdsS9BaYK08hZy9rBlJ+jbU3+MA0KG2WTDh8rVC2IakAz66uQLNbsEAzVNrVSmJQoqVqKBtHzKVYEhg1uIsdLdEA39h1nfD0nqWzMiEkG97qCGOgsSNSOYmAb0AQBAEAjqeyEFOvTzNau1R2OlwanELpwHNe8A+4rZKvh/wB3LMFyqtxbNZbW5rc3RAMu0MCtVAjEgKyPpa90NwNeaAaS7u0wSQz61lr82hUkhRp9G5PbAPWK2JmqtVWtVps4UEUyoBCiw4gwDJidlFshWvVV0UrnBBLg+cpFifTaAbWAwa0aa00vlUW14nnJPpJgGxAEAQBAEAQBAEAQDDjMKtVGpuLqwsR/fPeAR2E2EFdHerUq8lfkw5Fk0tfTibc5gHzEbBuXy1qqJVJL01IyknjYkXW/ogGXFbHVuT5N3pNSXIjIR9G1spB0I0gHlNhJyVSmzOxqnM9QkBywtYi2gtYWEAy7O2ZybtUao9SowCl3toq8FAGkAkIAgCAIAgCAIAgGhtTZgrFGDtTemWyulrgMLMLHSx0gGs276clTpK7qaT8or6Fs9ySSCLHiYBnwux0RKqFmcVizNnIJuwsdQIBiOwU/d/3cM9r58+hcvmz5jzHWAesPsRRypZ3qGuqq5YgfRBAK5QMvH+kA8YfYVmQvWq1FpG6I9rKQLAkgXYgQD6dhDOWFWoqM/KtSUgKX5zfjYkai8A3MPgQlWpVBN6uQEG1hkBAt2wCJ2lsQiilKlmb/AKhajG4DKC5ZiDpwvpzwDdw2xlUVczvUasMru1gcoBAAAFha5gG1s3CclTWnmZwgygta+UaAadAsIBswBAEAQBAEAQBAEAQBAEAQBAEAQBAEAQBAEAQBAEAQBAEAQBAEAQBAEAQBAEAQBAEAQBAEAQBAEAQBAEAQBAEAQBAEAQBAEAQBAEAQBAEAQBAEAQBAEAQBAEAQBAEAQBAEAQBAEAQBAEAQBAEAQBAEAQD/2Q=="/>
          <p:cNvSpPr>
            <a:spLocks noChangeAspect="1" noChangeArrowheads="1"/>
          </p:cNvSpPr>
          <p:nvPr/>
        </p:nvSpPr>
        <p:spPr bwMode="auto">
          <a:xfrm>
            <a:off x="1095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data:image/jpeg;base64,/9j/4AAQSkZJRgABAQAAAQABAAD/2wCEAAkGBxQTEBUUEBQUFRQXFBQVFxgYFxQUFxQVFBcXFxUZGRcYHCggGBolHBUYITEiJSorLi4uFx8zODMsNygtLiwBCgoKDg0OGxAQGywkHyQsLCwsNCwsLCwsLC4sLCwsLCwsLCwsLCwsLCwsLCwsLCwsLCwsLCwsLCwsLCwsLCwsLP/AABEIALQAtAMBEQACEQEDEQH/xAAbAAEAAgMBAQAAAAAAAAAAAAAABQYBBAcDAv/EAEIQAAECAwQFCQUFCAIDAAAAAAEAAgMEEQUhMVEGEkGBkSIyYXFyobHB0QcTIzNSQlNiovAUFVSCkrLC4RbxY3Pi/8QAGwEBAAIDAQEAAAAAAAAAAAAAAAMEAgUGAQf/xAA3EQACAQIDBAgFAwQDAQAAAAAAAQIDEQQhMQUSQVETMmFxkaGx0RQigcHwM1LhBhVCUxZDYiP/2gAMAwEAAhEDEQA/AO4oAgCAIAgCAIAgCA0Jq14TMXVOTbygIaa0kefltDek3nhggNKHa8Zrq65PQaEcEBJyukmyI2nS2/uKAmJWfhxOY8HowPAoDaQBAEAQBAEAQBAEAQBAEAQBAYqgNSatOFD5zxXIXngEBDzWkn3bN7j5D1QEPNTsSJ8xxIywHAICOmp+HD57wDlt4LGU4x1LNDB16/6cb+niQ83pOB8plel13ABQPELgjd4f+n23etK3d7+xpy+lrgaRYYcM2nVI3G4r2Nd8TCtseD/TbXfn56k3J29AiXB4acnck99ylVSLNXV2fXp5uN1zWZJfrZ3LMpG9LWtFZg8kZO5Q770BLyukjT8xhHSOUOGKAl5acZE5jgfHggPcFAZQBAEAQBAEAQGCUBrzM8yHz3AdG3ggIia0kGENlel13digIiatOLE5zjTIXDuQEbMTDGCr3NaOk47ljKSWrJaVCpWe7Ti2+wh5vSVguhNLzmeS0eZ7lFKuuBusPsGrPOq0uxZv2RDzdtRX3F2qMm3d+KryqykbqhsrDUc9275vMjgozYm9YlmmYmIcIYOPKOTBe48Lt4WUI70rFbF4hUKMqj4LLv4fnI9tOLOEKac5gAY8uoNgLDQjhQqerGzujSbMxLq0nGTzX3K8ojZmzJ2hFhfLe4DLEcCslNogrYalW68b+pOyml7h82HrDNpoeBu7wpY1uZq6ux4v9OVu/wBydk7agROa8A5O5J71KppmsrYGvSzlHLmsyR2rMqG/K2zFZdrawydf34oCYldI2G6I0tOYvHqgJaXmmPFWODuooD2QBAEB8xHhoJNwAqepAQkzpG0fLaXHM8kepQERM2zFfcXao/Dye/FARsWIGiriAMz51XjstTKEJTdoJt9iuRM3pFCbcyrz0XN4nyUUq8VobfD7DxFTOfyrtzfgQ03b8V+BDBk3HiVXlWk9DdUNi4alnL5n26eGhFudU1NSczeeJUWptopRW6lZGEPQgCA6L7MbL1Yb5h2LzqM7DTed5u/lVvDxt8xy23sUpSVBaLN970NfSqR982Kz7Qe5ze0CbvLepZx3lY1OCr9DWUuGj7mc0BVM64ygCAxRAbklacWF8t7gMsW8DgslOS0K9XC0qvWjn4MnJPS44RodfxMP+J9VLGtzNXV2Ov8Arl4onpO14MTmPFcjceBxUsZxehrKuCrUutEkASDUVBzFx4hZlUkZW3IrcTrD8XqEBMyNvMiODS0tcTQbRxQEuEB5zMPWY5ubXDiKIDnkxG1WOcRWjSaZ0GC8k7K5JRpupUjBcXYq81pJEdcwBg/qKqSxEnodXQ2FQhnUe95L8+pERopeavJcek1p6KBtvU3FKlClHdgrLsy9D4QzCAIAgCA9pOUdFiMhM5z3Bo6K7eoXncvYq7sYVasaUHUlpHM7lJSzYUNsNlzWN1R1BbFKysfO6tSVSbnLV5lUnfmv7TvFemBzvSeR91HJA5L6vHXXlDia71UqxtK51WzcR0tFJ6xy9iJUZfCAIAgCAxTMIL2N6StaNC5jzTI8ocCslOS0K1bB0avWWfMtWj1uOmHOa5jQWtrrAnaaUpsVinUcjRY/ARw8VKMm7u2ZbLBbWYZ0VPAFSmsLmEBlAc8noPzG9seIXkldMzpS3Jxlya9Tm7cB1LWn0h6mUPAgCAIAgCAvPsxsvWe+YcLmfDZ2je87hQbyrGHhndnPbfxO7CNBcc39jooVs5Yp0981/ad4oCD0kkPewDTnNOu3cLxvHgFHUjeJe2fiOhrK+jyf2KACqh1ZlAEAQBAEAQFp0Gh3xndhv9xPkrFBas0e2pfpx736I6FouysYnJhPEgKc0RawgMoCj2uykw/tV4oePQ5hHZqvc3JzhwJWtlk2fR6U9+nGXNL0PheEgQBAEAQGWsJIDRVxIAGZNwHFErhyUVvSdks39Dt9iWcJeXZCH2W3nNxvceNVsYR3YpHz3FV3Xquo+PpwN8LIrlIiTLYjnPYatLnUOd5XiaeaM6lOVOW7LU+ar0wOe2/Ie5juaOaeU3qOzcaqnUjuyOswFfpqKb1WT+hHLAuhAEAQBAEBdNC4dIDjnEJ4AD1VqivlZze15XrJcl65l/0SZyoh6GDxr4BSmqLIgCAp+kjKTB6Q0+XkgZzG2WUmIg/FXiAfNa+qrTZ32zp7+Fpvs9MjTWBcCAIAgCAtns4sv3syYpHJggEZa7q6vAVPDNT0I3dzS7bxPR0VTWsvRfydSVw48gtNbU9xKPLTy3/DZ1uBqdwBKirS3Ys2WysN0+JSeizf28znWh09RzoJw5zegjnDw4FYUZcC7tnD3tW4rJ+5alYNAQulch7yDrDnQ6uHZ+0PA7lFVjdXNlsvEdHV3XpL8XsUZVTpwgCAIAgCAv2i8OkqzpDjxJVun1TlNpS3sTLssvIvuijPhvOb/ABSFEnEAQFX0rbSKw5tpwP/ANIDmWkzKTB6WtPdTyVGurTO02JPewi7GyKURtggCAIDBKHp2fRKyf2aUYwjlnlv7TvQXblfpx3YnB7RxPxGIc1pou5e+pMhSFA5X7R7T97NCGObBFOt7qF3cAFSryvKx2Gw8N0eH33rJ3+i0KbDjmHED285rqjdn14LFOzuT1acailF6M6RKxxEY17cHAOG/Yryd1c4upTdObg9UepC9ML2zOcWxJe5jOZ9nFvZN49NypTjuux2GEr9NSU3rx7zTWJZCAIAgMFAdKsuHqwIQyht8FdjojjcTLerSl2v88i9aOMpAb0lx4lZEBKIAgK/pYzkwzkXDiAfJAcx0tb8VhzZ4H/ap4jrI6z+n5f/ABmuT9V/BCFQG/MIeBAEBYNB7K/aJtusKsh0iO3HkDe7+1S0Y70jWbWxPQYd21lkvv5ep1/arxxBpWvPiBAiRT9lpIGbvsjeaLGUrK5PhqDr1Y01xf4/ocOe8uJc41c4lzjm4mpPFa9u+Z9CSSVoqyNOJiVmUHqWnQyf50F2zls6vtDdjvKsUZcDQbXw+aqruf2ZaFOaQr+mMjrQxFGMPHsHHgQDxUNWN1c22ycQ4VOjej0717lMoqx0YQBAEA1a3DEmm8oLpZs6mG0FNgp3K+cNe+bLxZDKQIY/CDxv80BuIAgIfShlYFcnDzHmgOZaYMuhnpe3iAR4KtiFozo/6elnUh2L7r7laVU6cIAgBQHWNALK9zKB550akQ56tOQOBJ/mV2jC0czitsYrpsRurSOXuWZTGqOf+1C1Ply7T/5H+DBTidwVbES4HS7Aw/WrvuX39vEoJKqnSGpEF5Uhr3qeslMOhRGvbi01pnmN4uXsXZ3IqtJVYOD4nSYEYPYHNNQ4AjqN/mrqd1c42cHCTi+BmIwOBDhcRQ9W1e6nkW4veWqOb2hJmFFdDOw3dLcQeFFRlGzsdlh6yrU1OJrLwmCAIDasqHrR4Y/G3uNfJZQ1RBipbtGb7H6fydJJV0406DBZRoGQA4CiA+0AQEfbzKy7+gV4FAcy0sZWCDk8HiKeagxHVN3sGW7iWucX5WZUiqZ14QBASejVl/tMyyGebXWf2G3u44b1nTjvSsU8fifh6EqnHRd7O1gUw6ty2BwIQEZOaPS0V5fFgtc84uNammG1YOnF5tFulj8TSjuQm0jw/wCJyf8ADs7/AFXnRQ5En91xn+xlWm7BlhEcBBZc4jbn1r3o48jD+4Yl/wCbPH9xS/3LO/1To48jz4/E/vZuy8BrGhrAGtGAGAWSVtCvUqSqScpO7Z6L0wKzppI1a2KMW8l3UcDuPioK0eJutkV7SdJ8c13oqSrm/CAICV0Xh1mmdGs7g0+qkpdYobSlbDS7bLz/AIOhyrNaIwZuaO8K2cqX5AZQBAeE6zWhvGbXDuQHMdIGa0s/qB4EKKsrwZstky3cXDtuvIpSoncBAF4Dpfs0sr3cF0dw5UU0b0Q2nzNTuCuUIWVzktu4rfqqitI697LmrBogh5dBD0UQFNnT8R/ad4oLnlRAYQBAfExBD2OY7muBB6j+u5eWurGVObpyUo8Dmk3LmG9zHYtNOum3eqUlZ2OzpVFUgpx0Z5LwkCAn9C2VjuP0wz3kDyU1HrGp2xK1GK5v7HQrFZWPD7VeAqrJzhdQgMoAgMFAc1taF8OK38LxwWE1eLLOCnuYinL/ANL1KACtefQdAgNqy5F0eMyEzF7tWuQ+0dwqV7FXdiGvXjQpyqy4Lx7Pqdxl4LWMaxgo1rQ0dQFAtilZWPns5ynJylq8z7Xpicl0k0mjPmohgxnthh2q0NcQCGVaTdmQe5UalRuWR2uB2dShQiqkE5au65kZ+/pr+Ijf1uWPSS5lv4LDf64+H8A29M/xEb+tyb8uY+Bw3+teBoxbZmNY/Gfjn/pZ78uZQeDoX6iPP97R/vX8U35czz4PD/sXgZ/e0f72J/Um/LmPhKC/wXgW/Re0DFg8o1ew6rsyDe0+W5WaUt5ZnP7Swyo1bx0ensS6kNeVXTOR5sZvYd/ifLgq9aPE3ux8RrSfevuirKA3gQFp0Hh/Od/62/3E+SsUVqaPbUupHvL/AKMsrMA5NcfJTmiLegCAIAUBQ7Wh/FijNzu//tHmrHsXZ37jmAFLsruC1j1PpV75mUPC/ezCy+fMOy92zp2vd4DirVCHE5rb2J6tBd7+y+/gdBVk5ohdLbS/Z5SI8GjyNRnafUA7hU7lHVluxL2zcN0+IjB6avuRxoDL9UVA7wIAUBqRMSpDXvU+UPAgJbRid93MAHmv5B668k8T3qSnKzKG0qHS0G+Mc/cvqtnKnjPSwiw3Mdg4EdWR3G9eSV1Yko1XSmprgc1jQi1zmuuc0lp6xcqTVnY7OM1OKktD4XhkXTQuHSXcfqiHuACtUV8pze15XrpckvUvmibOW85NA4k+ilNUWdAEAQBAU232UmHdOqe4IDl07D1Yrxk93iVrpas+h4We/QhLml6HnBgue5rGCr3ENaM3E0CxSuyWc4wi5S0Wp3GypFsCDDhMwY0N6yMTvNeK2MVupI+e4iu69R1JcczaWRCcz9ptpa8dkFp5MIazhm9/o0fmKqYiV3unWbBw+5RlVesnZdy936FNVc3wQAoDUiYlSGvep8oeBAEB0axp33sFr9tKHtNuKuwlvK5x+LodDWcPqjdWRWKfpnI6r2xRg7kntAXcRXgq1aOdzodkV7wdJ8M13cfOxXFCbgv+jDKSsPpDjxNVbpdU5TaMt7Ey8C86Js5Dzm4DgK/5KQok+gCAIDCAq2lLKRWnNngSgOX2/D1Zh9dpBHTUDDgqFZfOzutlT38JG3DJ+JixbSMvGbGDGvcAaBxIAJurdtoe9eRluu5PisOsRTdNtq+tvQsh9o0f7qF+f1UvxMuRqv8Aj9H98vI+T7RJj7uD+f1XnxEj3/j9DjKXkVSbmHRYj4jzVz3Fx6z+qKFu7ubqlTjTgoR0R4rwzCAFAakTEqQ171PlDwIAgJOx7afLhwa0ODqEgkihF11Mx4LOFRx0KWLwMMS027WJL/mD/umf1O9FJ075FP8As0P3vwRr2hpIYsMsdBaAcDrk0IwOC8lV3lZolobMVCanGby7P5INrSSA0Ek3AC8lQ65I2cmkrvQ6TZkLUgw2nEMaD0Gl6ux0ONxM9+tKS4tl30ZbSADm5x8vJZEJLIAgCAICH0hs50UNLKVaHVGBINMOCAqM3KB1WxW7iLx0jJeOKlqS0a1SjLepuzK1aOjTgSYJ1h9J5w6jtCrTw9uqdJg9uxl8ldWfPh/HmQLmkGhBBGw3Ks1bU6CMlJb0XddmhhD0IAgCAFAakTEqQ171PlDwIAgCAICasvRyJFvf8NuZHKI6G+qkjSbNbidp0qWUfmfZ7lts6y4cEfDbf9Rvcd6sxgkaCviqtbrvLloiXkbPiRTyBdmcOKyK5cLPlfdw2srWm3Cu3BAbKAIAgCAxRAa85IsiijxXI4Eb0BWrQsF7L2ctv5hu2oCAnpBkUUiCtLq4OG9YygpalrDYythnem/pwKzaFgRId7OW3oFHDrHoqk6Eo6HT4TbVGt8s/lfbp4+/iRAUJuQgCAFAakTEqQ171PlDwIAgJGzLFix72jVb9TsNwxKzjTciniMdSoZPN8l+ZFusuwYUG/nP+pwv3DYFZjTUTn8Tj6tfJuy5Im5WWfENGNJz2AdZWZSLFZ+j7G3xDrnL7I9UBNBoFwwQGUAQBAEAQBAEBgoDQtCyocW8ijsxjvzQFan7LiQryKt+oYb8kBAWjZEOLeRqu+oXHeNqjnSUjYYTadfDZJ3XJ/bkVi0bIiQb3cpv1DDeNiqTpOJ1WD2nQxWUXZ8n+fnI0FGbAFAakTEqQ171PlDw2rPs6JGdSG2uZwa3rKyjBy0IK+Ip0Feo/pxLZZWjMOHQxfiO6RRg6ht3qxGkkaDE7UqVcofKvMsMCC551WNJOQH6oFKawn5DR0YxjX8Iw3lAT0KGGijQAMhcgPtAEAQBAEAQBAEAQBAEBgoCHtCwWPvh8h35Tu2ICtzcm+GaPaRkcQR1oCBtCwGPvZyHdAq09Y9FDOgnmjcYTbNajaNT5l5+PuVmekIkI/EFBsOIO9VJQcdTqMNjKOJV6b+nFfQj4Mu6I8thtLnZDzy3rNRb0K1WpCn803ZFosvRQDlRyHH6BWm87VPGjzNFidrN5Ucu16/QssCDQBkMdTWjwAU6yyNPKTk7snZDR1xvimgyGJ6zsQxLDLSzYY1WNAHRtQHsgCAIAgCAIAgCAIAgCAIAgCAID4iQg4UcAQdhQEBaGju2Cf5T5H1QFfmIBFWxG9bSMQmuTPYycXvRdmeMtLNYKQ2Bt+A2nzXiSWhlUqzqO83fvJuQsB774nIb0847ti9MCySciyGKMFOnEnegNlAEAQBAEAQBAEAQBAEAQBAEAQBAEAQBAeE3KMiCj2g+I6igPCQsyHDvaL8zef8ASA3kAQBAEAQBAEAQBAEAQH//2Q=="/>
          <p:cNvSpPr>
            <a:spLocks noChangeAspect="1" noChangeArrowheads="1"/>
          </p:cNvSpPr>
          <p:nvPr/>
        </p:nvSpPr>
        <p:spPr bwMode="auto">
          <a:xfrm>
            <a:off x="2619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19E11B-0FAD-49FB-BD5A-6DFA15527CFB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4800" y="6336268"/>
            <a:ext cx="8619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3366FF"/>
                </a:solidFill>
              </a:rPr>
              <a:t>Note to better show the concept </a:t>
            </a:r>
            <a:r>
              <a:rPr lang="en-US" b="1" dirty="0" err="1" smtClean="0">
                <a:solidFill>
                  <a:srgbClr val="3366FF"/>
                </a:solidFill>
              </a:rPr>
              <a:t>RESTFul</a:t>
            </a:r>
            <a:r>
              <a:rPr lang="en-US" b="1" dirty="0" smtClean="0">
                <a:solidFill>
                  <a:srgbClr val="3366FF"/>
                </a:solidFill>
              </a:rPr>
              <a:t> services are wrapped in helper functions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6738" y="6032202"/>
            <a:ext cx="8120062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en-US" b="1" dirty="0"/>
              <a:t>GET </a:t>
            </a:r>
            <a:r>
              <a:rPr lang="en-US" altLang="en-US" b="1" dirty="0" smtClean="0"/>
              <a:t>/v1/customers/{name}/summary		custSummaryService(name)</a:t>
            </a:r>
            <a:endParaRPr lang="en-US" alt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533400" y="6051699"/>
            <a:ext cx="8153400" cy="331887"/>
          </a:xfrm>
          <a:prstGeom prst="roundRect">
            <a:avLst/>
          </a:prstGeom>
          <a:noFill/>
          <a:ln w="50800">
            <a:solidFill>
              <a:srgbClr val="FF2D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6200" y="3581400"/>
            <a:ext cx="8610600" cy="1219200"/>
          </a:xfrm>
          <a:prstGeom prst="roundRect">
            <a:avLst>
              <a:gd name="adj" fmla="val 8654"/>
            </a:avLst>
          </a:prstGeom>
          <a:solidFill>
            <a:srgbClr val="FF2D24"/>
          </a:solidFill>
          <a:ln w="25400">
            <a:solidFill>
              <a:srgbClr val="FF2D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STEP 1: Setup a Web Service REST Binding to map to a function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814450" y="4857750"/>
            <a:ext cx="3300350" cy="3810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66738" y="6064468"/>
            <a:ext cx="7358062" cy="3048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216624" y="5638800"/>
            <a:ext cx="4114800" cy="0"/>
          </a:xfrm>
          <a:prstGeom prst="line">
            <a:avLst/>
          </a:prstGeom>
          <a:ln>
            <a:solidFill>
              <a:srgbClr val="FF2D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814450" y="4831263"/>
            <a:ext cx="3252668" cy="381000"/>
          </a:xfrm>
          <a:prstGeom prst="roundRect">
            <a:avLst/>
          </a:prstGeom>
          <a:noFill/>
          <a:ln w="50800">
            <a:solidFill>
              <a:srgbClr val="FF2D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324600" y="5638800"/>
            <a:ext cx="0" cy="421688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228850" y="5257801"/>
            <a:ext cx="0" cy="380999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479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81000" y="990600"/>
            <a:ext cx="8336641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def</a:t>
            </a:r>
            <a:r>
              <a:rPr lang="en-US" dirty="0" smtClean="0"/>
              <a:t> customerSummary(custId: </a:t>
            </a:r>
            <a:r>
              <a:rPr lang="en-US" dirty="0" smtClean="0">
                <a:solidFill>
                  <a:srgbClr val="0070C0"/>
                </a:solidFill>
              </a:rPr>
              <a:t>Long</a:t>
            </a:r>
            <a:r>
              <a:rPr lang="en-US" dirty="0" smtClean="0"/>
              <a:t>) :</a:t>
            </a:r>
            <a:r>
              <a:rPr lang="en-US" dirty="0" smtClean="0">
                <a:solidFill>
                  <a:srgbClr val="0070C0"/>
                </a:solidFill>
              </a:rPr>
              <a:t>Observable</a:t>
            </a:r>
            <a:r>
              <a:rPr lang="en-US" dirty="0" smtClean="0"/>
              <a:t>[</a:t>
            </a:r>
            <a:r>
              <a:rPr lang="en-US" dirty="0" smtClean="0">
                <a:solidFill>
                  <a:srgbClr val="0070C0"/>
                </a:solidFill>
              </a:rPr>
              <a:t>Map</a:t>
            </a:r>
            <a:r>
              <a:rPr lang="en-US" dirty="0" smtClean="0"/>
              <a:t>[</a:t>
            </a:r>
            <a:r>
              <a:rPr lang="en-US" dirty="0" smtClean="0">
                <a:solidFill>
                  <a:srgbClr val="0070C0"/>
                </a:solidFill>
              </a:rPr>
              <a:t>String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0070C0"/>
                </a:solidFill>
              </a:rPr>
              <a:t>Any</a:t>
            </a:r>
            <a:r>
              <a:rPr lang="en-US" dirty="0" smtClean="0"/>
              <a:t>]] = {</a:t>
            </a:r>
          </a:p>
          <a:p>
            <a:r>
              <a:rPr lang="en-US" dirty="0" smtClean="0"/>
              <a:t>    customerService.getCustomer(custId).</a:t>
            </a:r>
            <a:r>
              <a:rPr lang="en-US" dirty="0" smtClean="0">
                <a:solidFill>
                  <a:srgbClr val="008000"/>
                </a:solidFill>
              </a:rPr>
              <a:t>flatmap</a:t>
            </a:r>
            <a:r>
              <a:rPr lang="en-US" dirty="0" smtClean="0"/>
              <a:t>( cust </a:t>
            </a:r>
            <a:r>
              <a:rPr lang="en-US" dirty="0" smtClean="0"/>
              <a:t>=&gt; {</a:t>
            </a:r>
          </a:p>
          <a:p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dirty="0" smtClean="0"/>
              <a:t>   </a:t>
            </a:r>
            <a:r>
              <a:rPr lang="en-US" b="1" dirty="0" smtClean="0"/>
              <a:t>val</a:t>
            </a:r>
            <a:r>
              <a:rPr lang="en-US" dirty="0" smtClean="0"/>
              <a:t> </a:t>
            </a:r>
            <a:r>
              <a:rPr lang="en-US" dirty="0" smtClean="0"/>
              <a:t>orders: </a:t>
            </a:r>
            <a:r>
              <a:rPr lang="en-US" dirty="0">
                <a:solidFill>
                  <a:srgbClr val="0070C0"/>
                </a:solidFill>
              </a:rPr>
              <a:t>Observable</a:t>
            </a:r>
            <a:r>
              <a:rPr lang="en-US" dirty="0"/>
              <a:t>[</a:t>
            </a:r>
            <a:r>
              <a:rPr lang="en-US" dirty="0" smtClean="0">
                <a:solidFill>
                  <a:srgbClr val="0070C0"/>
                </a:solidFill>
              </a:rPr>
              <a:t>Map</a:t>
            </a:r>
            <a:r>
              <a:rPr lang="en-US" dirty="0" smtClean="0"/>
              <a:t>[</a:t>
            </a:r>
            <a:r>
              <a:rPr lang="en-US" dirty="0" smtClean="0">
                <a:solidFill>
                  <a:srgbClr val="0070C0"/>
                </a:solidFill>
              </a:rPr>
              <a:t>String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0070C0"/>
                </a:solidFill>
              </a:rPr>
              <a:t>List</a:t>
            </a:r>
            <a:r>
              <a:rPr lang="en-US" dirty="0" smtClean="0"/>
              <a:t>[Order]]] </a:t>
            </a:r>
            <a:r>
              <a:rPr lang="en-US" dirty="0" smtClean="0"/>
              <a:t>= </a:t>
            </a:r>
            <a:r>
              <a:rPr lang="en-US" dirty="0" smtClean="0"/>
              <a:t>orderService.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dirty="0"/>
              <a:t>       getOrders(cust.account_id).</a:t>
            </a:r>
            <a:r>
              <a:rPr lang="en-US" dirty="0" smtClean="0">
                <a:solidFill>
                  <a:srgbClr val="008000"/>
                </a:solidFill>
              </a:rPr>
              <a:t>take</a:t>
            </a:r>
            <a:r>
              <a:rPr lang="en-US" dirty="0" smtClean="0"/>
              <a:t>(10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008000"/>
                </a:solidFill>
              </a:rPr>
              <a:t>map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dirty="0" smtClean="0"/>
              <a:t>(olist =&gt; </a:t>
            </a:r>
            <a:r>
              <a:rPr lang="en-US" dirty="0" smtClean="0">
                <a:solidFill>
                  <a:srgbClr val="0070C0"/>
                </a:solidFill>
              </a:rPr>
              <a:t>Map</a:t>
            </a:r>
            <a:r>
              <a:rPr lang="en-US" dirty="0" smtClean="0"/>
              <a:t>( </a:t>
            </a:r>
            <a:r>
              <a:rPr lang="en-US" dirty="0" smtClean="0">
                <a:solidFill>
                  <a:srgbClr val="FF0000"/>
                </a:solidFill>
              </a:rPr>
              <a:t>“orders” </a:t>
            </a:r>
            <a:r>
              <a:rPr lang="en-US" dirty="0" smtClean="0"/>
              <a:t>-&gt;</a:t>
            </a:r>
            <a:r>
              <a:rPr lang="en-US" dirty="0"/>
              <a:t> o</a:t>
            </a:r>
            <a:r>
              <a:rPr lang="en-US" dirty="0" smtClean="0"/>
              <a:t>list))</a:t>
            </a:r>
          </a:p>
          <a:p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dirty="0" smtClean="0"/>
              <a:t>   </a:t>
            </a:r>
            <a:r>
              <a:rPr lang="en-US" b="1" dirty="0" smtClean="0"/>
              <a:t>val</a:t>
            </a:r>
            <a:r>
              <a:rPr lang="en-US" dirty="0" smtClean="0"/>
              <a:t> </a:t>
            </a:r>
            <a:r>
              <a:rPr lang="en-US" dirty="0" smtClean="0"/>
              <a:t>bills: </a:t>
            </a:r>
            <a:r>
              <a:rPr lang="en-US" dirty="0">
                <a:solidFill>
                  <a:srgbClr val="0070C0"/>
                </a:solidFill>
              </a:rPr>
              <a:t>Observable</a:t>
            </a:r>
            <a:r>
              <a:rPr lang="en-US" dirty="0"/>
              <a:t>[</a:t>
            </a:r>
            <a:r>
              <a:rPr lang="en-US" dirty="0" smtClean="0">
                <a:solidFill>
                  <a:schemeClr val="accent1"/>
                </a:solidFill>
              </a:rPr>
              <a:t>Map</a:t>
            </a:r>
            <a:r>
              <a:rPr lang="en-US" dirty="0" smtClean="0"/>
              <a:t>[ </a:t>
            </a:r>
            <a:r>
              <a:rPr lang="en-US" dirty="0" smtClean="0">
                <a:solidFill>
                  <a:srgbClr val="0070C0"/>
                </a:solidFill>
              </a:rPr>
              <a:t>String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0070C0"/>
                </a:solidFill>
              </a:rPr>
              <a:t>List</a:t>
            </a:r>
            <a:r>
              <a:rPr lang="en-US" dirty="0" smtClean="0"/>
              <a:t>[Bill]]] </a:t>
            </a:r>
            <a:r>
              <a:rPr lang="en-US" dirty="0" smtClean="0"/>
              <a:t>= billService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dirty="0"/>
              <a:t>        getBills(cust.account_id).</a:t>
            </a:r>
            <a:r>
              <a:rPr lang="en-US" dirty="0" smtClean="0">
                <a:solidFill>
                  <a:srgbClr val="008000"/>
                </a:solidFill>
              </a:rPr>
              <a:t>take</a:t>
            </a:r>
            <a:r>
              <a:rPr lang="en-US" dirty="0" smtClean="0"/>
              <a:t>(12</a:t>
            </a:r>
            <a:r>
              <a:rPr lang="en-US" dirty="0"/>
              <a:t>) </a:t>
            </a:r>
            <a:r>
              <a:rPr lang="en-US" dirty="0" smtClean="0">
                <a:solidFill>
                  <a:srgbClr val="008000"/>
                </a:solidFill>
              </a:rPr>
              <a:t>map</a:t>
            </a:r>
            <a:r>
              <a:rPr lang="en-US" dirty="0" smtClean="0"/>
              <a:t> (blist =&gt; </a:t>
            </a:r>
            <a:r>
              <a:rPr lang="en-US" dirty="0" smtClean="0">
                <a:solidFill>
                  <a:srgbClr val="0070C0"/>
                </a:solidFill>
              </a:rPr>
              <a:t>Map</a:t>
            </a:r>
            <a:r>
              <a:rPr lang="en-US" dirty="0" smtClean="0"/>
              <a:t>( </a:t>
            </a:r>
            <a:r>
              <a:rPr lang="en-US" dirty="0" smtClean="0">
                <a:solidFill>
                  <a:srgbClr val="FF0000"/>
                </a:solidFill>
              </a:rPr>
              <a:t>“bills” </a:t>
            </a:r>
            <a:r>
              <a:rPr lang="en-US" dirty="0" smtClean="0"/>
              <a:t>-&gt; blist</a:t>
            </a:r>
            <a:r>
              <a:rPr lang="en-US" dirty="0" smtClean="0"/>
              <a:t>))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dirty="0" smtClean="0"/>
              <a:t>   </a:t>
            </a:r>
            <a:r>
              <a:rPr lang="en-US" b="1" dirty="0" smtClean="0"/>
              <a:t>val</a:t>
            </a:r>
            <a:r>
              <a:rPr lang="en-US" dirty="0" smtClean="0"/>
              <a:t> theCust</a:t>
            </a: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smtClean="0"/>
              <a:t>= </a:t>
            </a:r>
            <a:r>
              <a:rPr lang="en-US" dirty="0" smtClean="0">
                <a:solidFill>
                  <a:srgbClr val="0070C0"/>
                </a:solidFill>
              </a:rPr>
              <a:t>Observable</a:t>
            </a:r>
            <a:r>
              <a:rPr lang="en-US" dirty="0" smtClean="0"/>
              <a:t>.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just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0070C0"/>
                </a:solidFill>
              </a:rPr>
              <a:t>Map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FF0000"/>
                </a:solidFill>
              </a:rPr>
              <a:t>“</a:t>
            </a:r>
            <a:r>
              <a:rPr lang="en-US" dirty="0" smtClean="0">
                <a:solidFill>
                  <a:srgbClr val="FF0000"/>
                </a:solidFill>
              </a:rPr>
              <a:t>customer”</a:t>
            </a:r>
            <a:r>
              <a:rPr lang="en-US" dirty="0"/>
              <a:t> </a:t>
            </a:r>
            <a:r>
              <a:rPr lang="en-US" dirty="0" smtClean="0"/>
              <a:t>-&gt; </a:t>
            </a:r>
            <a:r>
              <a:rPr lang="en-US" dirty="0" smtClean="0"/>
              <a:t>customer))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</a:t>
            </a:r>
          </a:p>
          <a:p>
            <a:r>
              <a:rPr lang="en-US" dirty="0"/>
              <a:t> </a:t>
            </a:r>
            <a:r>
              <a:rPr lang="en-US" dirty="0" smtClean="0"/>
              <a:t>          </a:t>
            </a:r>
            <a:r>
              <a:rPr lang="en-US" dirty="0" smtClean="0"/>
              <a:t>theCust  </a:t>
            </a:r>
            <a:r>
              <a:rPr lang="en-US" dirty="0" smtClean="0">
                <a:solidFill>
                  <a:srgbClr val="00B050"/>
                </a:solidFill>
              </a:rPr>
              <a:t>++</a:t>
            </a:r>
            <a:r>
              <a:rPr lang="en-US" dirty="0" smtClean="0">
                <a:solidFill>
                  <a:srgbClr val="008000"/>
                </a:solidFill>
              </a:rPr>
              <a:t>  </a:t>
            </a:r>
            <a:r>
              <a:rPr lang="en-US" dirty="0" smtClean="0"/>
              <a:t>orders </a:t>
            </a:r>
            <a:r>
              <a:rPr lang="en-US" dirty="0" smtClean="0">
                <a:solidFill>
                  <a:srgbClr val="00B050"/>
                </a:solidFill>
              </a:rPr>
              <a:t>++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smtClean="0"/>
              <a:t>bills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}</a:t>
            </a:r>
          </a:p>
          <a:p>
            <a:r>
              <a:rPr lang="en-US" dirty="0"/>
              <a:t> </a:t>
            </a:r>
            <a:r>
              <a:rPr lang="en-US" dirty="0" smtClean="0"/>
              <a:t>   }</a:t>
            </a:r>
            <a:br>
              <a:rPr lang="en-US" dirty="0" smtClean="0"/>
            </a:br>
            <a:r>
              <a:rPr lang="en-US" dirty="0" smtClean="0"/>
              <a:t>}</a:t>
            </a:r>
          </a:p>
          <a:p>
            <a:endParaRPr lang="en-US" dirty="0"/>
          </a:p>
          <a:p>
            <a:r>
              <a:rPr lang="en-US" i="1" dirty="0" smtClean="0">
                <a:solidFill>
                  <a:srgbClr val="660066"/>
                </a:solidFill>
              </a:rPr>
              <a:t>//Run It</a:t>
            </a:r>
          </a:p>
          <a:p>
            <a:r>
              <a:rPr lang="en-US" b="1" dirty="0" smtClean="0"/>
              <a:t>def </a:t>
            </a:r>
            <a:r>
              <a:rPr lang="en-US" dirty="0" smtClean="0"/>
              <a:t>custSummaryService(name: </a:t>
            </a:r>
            <a:r>
              <a:rPr lang="en-US" dirty="0" smtClean="0">
                <a:solidFill>
                  <a:srgbClr val="0070C0"/>
                </a:solidFill>
              </a:rPr>
              <a:t>String</a:t>
            </a:r>
            <a:r>
              <a:rPr lang="en-US" dirty="0" smtClean="0"/>
              <a:t>) = customerSumary( lookupCustId(name) </a:t>
            </a:r>
            <a:r>
              <a:rPr lang="en-US" dirty="0" smtClean="0"/>
              <a:t>).</a:t>
            </a:r>
            <a:br>
              <a:rPr lang="en-US" dirty="0" smtClean="0"/>
            </a:br>
            <a:r>
              <a:rPr lang="en-US" dirty="0" smtClean="0"/>
              <a:t>			</a:t>
            </a:r>
            <a:r>
              <a:rPr lang="en-US" dirty="0"/>
              <a:t>	</a:t>
            </a:r>
            <a:r>
              <a:rPr lang="en-US" dirty="0" smtClean="0"/>
              <a:t>          </a:t>
            </a:r>
            <a:r>
              <a:rPr lang="en-US" dirty="0" smtClean="0">
                <a:solidFill>
                  <a:srgbClr val="00B050"/>
                </a:solidFill>
              </a:rPr>
              <a:t>toBlocking</a:t>
            </a:r>
            <a:r>
              <a:rPr lang="en-US" dirty="0" smtClean="0"/>
              <a:t>.</a:t>
            </a:r>
            <a:r>
              <a:rPr lang="en-US" dirty="0" smtClean="0">
                <a:solidFill>
                  <a:srgbClr val="00B050"/>
                </a:solidFill>
              </a:rPr>
              <a:t>toList</a:t>
            </a:r>
            <a:r>
              <a:rPr lang="en-US" dirty="0" smtClean="0"/>
              <a:t>.</a:t>
            </a:r>
            <a:r>
              <a:rPr lang="en-US" dirty="0" smtClean="0">
                <a:solidFill>
                  <a:srgbClr val="00B050"/>
                </a:solidFill>
              </a:rPr>
              <a:t>reduce</a:t>
            </a:r>
            <a:r>
              <a:rPr lang="en-US" dirty="0" smtClean="0"/>
              <a:t>( _ ++ _) </a:t>
            </a:r>
            <a:endParaRPr lang="en-US" dirty="0"/>
          </a:p>
          <a:p>
            <a:endParaRPr lang="en-US" dirty="0"/>
          </a:p>
        </p:txBody>
      </p:sp>
      <p:sp>
        <p:nvSpPr>
          <p:cNvPr id="36944" name="Title 1"/>
          <p:cNvSpPr>
            <a:spLocks noGrp="1"/>
          </p:cNvSpPr>
          <p:nvPr>
            <p:ph type="title"/>
          </p:nvPr>
        </p:nvSpPr>
        <p:spPr>
          <a:xfrm>
            <a:off x="458788" y="152400"/>
            <a:ext cx="8229600" cy="1143000"/>
          </a:xfrm>
        </p:spPr>
        <p:txBody>
          <a:bodyPr/>
          <a:lstStyle/>
          <a:p>
            <a:r>
              <a:rPr lang="en-US" altLang="en-US" b="1" dirty="0" smtClean="0"/>
              <a:t>Example: Getting a Customer Summary using Service Composition with Functional Reactive Techniques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524307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2" descr="data:image/jpeg;base64,/9j/4AAQSkZJRgABAQAAAQABAAD/2wCEAAkGBxQTEhUTExQVFhUUGBQVGBUVFBoWFhUWFhUbFhgVFRQYKCggGBolGxgUIjEhJSorLi8uGB8zODMsNygtLiwBCgoKDg0OGxAQGywkHyQxLCwsLC03LS0vLC8sLDQwLCwsLTQsNzQsLCwsLCwsLCwsLCwsLCwsLCwsLCwsLCwsLP/AABEIAI4BYwMBEQACEQEDEQH/xAAbAAEAAgMBAQAAAAAAAAAAAAAABQYDBAcCAf/EAEUQAAIBAgMDBgoHBgUFAAAAAAECAAMRBBIhBQYxE0FRU5GSFRYiUmFxgbLB0TIzYnOToaIHFCM0sfBCY3LS4SQ1Q4PC/8QAGgEBAAMBAQEAAAAAAAAAAAAAAAQFBgMBAv/EADkRAAIBAgEJBAoCAgIDAAAAAAABAgMEEQUSFCExUVKRsRVhcaETIjIzNEFygcHRI+FC8ILxNWKi/9oADAMBAAIRAxEAPwDrM9PBAEAQBAEAQBAEAQBAEAQBAEAQBAEAQBAEAQBAEAQBAEAQBAEAQBAEAQBAEAQBAEAQBAEAQBAEAQBAEAQBAEAQBAEAQBAEAQBAEAQBAEAQBAEAQBAEAQBAEAQBAEAQBAEAQBAEAQBAEAQBAEAQBAEAQBAEAQBAEAQBAEAQBAEAQBAEAQBAEAQBAEAQBAEAQBAEAQBAEAQBAEAQBAEAQBAEAQBAEAQBAEAQDQ2+7DDVSpIIQkEGxFtdDONw2qUmtxKslGVxBSWKbOceFq/XVfxGlL6apxM12iUOCPJDwtX66r+I0emqcTGiUOCPJDwtX66r+I0emqcTGiUOCPJDwtX66r+I0emqcTGiUOCPJHobTxHW1e+089PU4nzGiW/BHkh4SxHW1u+0aRPifM80S34I8kPCWI62t32jSJ8T5jRLfgjyQO08R1tXvtGkVOJ8xolvwR5IntysZVqV2D1HYBCbMxIvmA4H2ybZTnKo8W3qKvK9GlTorMik2/ku5l2loZwQBAEAQBAEAQBAEAQBAEAQBAEAQBAEAQBAEAQDW2m5WjVYGxFOoQeghSQZxrycaUmtqT6He2ipVoRextdSi+Gq/Wv2yh0uvxM1egW3Ah4ar9a/bGl1+JjQLbgQ8NV+tftjS6/ExoFtwIeGq/Wv2xpdfiY0C24EeX23iLH+K/A9E9V3Wx9pjQLbgRad29vriFytYVVGo5mHnL8RLi2uVVWD9rqUGUMnyt3nR1xfl3MnJLKwQBAEAQDV2rTzUaq9NOoO1TOdVZ1OS7md7aWbWhLc11OTiZ43J6VCeAJ9QvPcGzxtLafeSbzT2GM17jzOjvHJN5p7DGa9wzo7zcoUmyjyT2GcpReOw+XKO8yck3mnsM+c17jzOjvHJN5p7DGa9wzo7zDW+iYjtPtE/wDs+Ty6rdCoO0k/CW+T160n4FJlyXqQXey7S0M4IAgCAIAgCAIBXN5ds1KVRUpkDybm4B4nTj6pWXt1OlNRhuLrJtjSrU3OovngiI8ZcR5y9xZD7Qr71yLLsq23Pmx4y4jzl7ix2hX3rkOyrbc+bHjLiPOXuLHaFfeuQ7Kttz5seMuI85e4sdoV965Dsq23Pmx4y4jzl7ix2hX3rkOyrbc+bHjLiPOXuLHaFfeuQ7Kttz5seMuI85e4sdoV965Dsq23Pmyybt4ypVpl6hB8ogWAGgA6PTeWdlVnVg5T3lJlKhSo1VCmvlrJaTCuEAQBAEAQDU2v9RW+7qe4Zwufcz8H0JFp8RT+qPU5xM0bUQBAEA81eB9Rnq2hGpRqlWDKSGU3BHEGd02nij2UVJOMlimdD3b2+MQuVrCqBqOZh5y/ES5trlVVg9vUymUMnu3edHXF+XcycksrBAEAQDy63BHSCO2eNYo9TweJx+1tJmzf44l3/ZzU8msvpRu0EfCWeT3qkvAz2XI+tB+JcryxKEQDdofREAyQDHiHyozdAJ7BeeSeCbPqCxkkcUrnyeyZeG03a2lq/Z8nkVW6WUdgv8Zc5PXqyZnsuS9eC7mW2WJRCAIAgCAIAgCAUvb+BrVK7stNyugBA0IA5vbeUd3Rq1Kzai8DT5PuKFK3jGU0ntZH+B6/VP3ZG0Wtwsmabb8a5jwPX6p+7Gi1uFjTbfjXMeB6/VP3Y0Wtwsabb8a5jwPX6p+7Gi1uFjTbfjXMeB6/VP3Y0Wtwsabb8a5mDE4KpTsXRlvwuLXnxOlOHtLA6069KrqhJPwME5nU6Du9RyYemOkZu8S3xE0dnDNoxX35mPyhUz7mb+3LUSMkkIQBAEAQBANTa/1Fb7up7hnC59zPwfQkWnxFP6o9TnEzRtRAEAQDzU4H1GeraDSynonbE+z3SdlYMpIZTcEcQYUsHimfMoxknGWtM6Hu3t0YhcraVVFyOZhwzD8rj0y5tblVVmvaZPKFg7d50fZfl3E3JhWiAIAEA5Jj0y1ai9DuOxjM7UWE2u9m7oSzqUX3LoWb9nT/AMWqvSinsa3/ANSbk9+tJdxU5cj/ABwfe+n9E9vqzDCsysylWQ3UkGxNuI9clXrapNruK3JSi7lKSxxT2nPfCFXran4jfOVHpJ8T5s1HoKXAuSNyhtCrlH8Wp+I3znKVWePtPmz5dClwrkjJ4Qq9bU/Eb5z59LU4nzZ56Clwrkj42OqnQ1ahB0saja/nHpZ8T5sKjTX+K5I0cVw9sQ2nZF03DS2HY+dUb8gBLuwWFNvvMzlqWNdLcl+SyScU4gAQDm1HeLEmsq8scpqBbZV4Z7W4dEA6SYAgCAfCbazw9Sx1Gn4XodbT7wnHSqPGuZJ0K44HyHheh1tPvCNKo8a5jQrjgfIeF6HW0+8I0qjxrmNCuOB8h4XodbT7wjSqPGuY0K44HyHheh1tPvCNKo8a5jQrjgfIeF6HW0+8I0qjxrmNCuOB8isb245ajoEYMFUm4Nxcnh2AdsqsoVo1JRUXikXmSbedKEnNYNv593/ZBolyAOJIHabSAli8C2lLNTb+R06mmUBRzADsFpqorBYGFlLOk5P5nqenyIBTt9dr1qNVFpVCoKXIAU3OYi+oMAmd08W9XDK9RszEuCSAODEDhAJiAIBqbX+orfd1PcM4XPuZ+D6Ei0+Ip/VHqc4maNqIAgCAIAgCATu5v8wfu295ZPyb7/7Pqipyz8OvqXRl1l6ZgQBAEA5bvClsTWH2ye3X4yguFhVl4m1sZY20H3EpuC9sUR51Nx2FT8J2sX/Lh3ETLMcbfHc1+S/YvCpVQpUXMptcG+tjccPTLaUFNYS2GZp1Z05Z8HgyO8WcJ1K95/nOOi0eEl9pXXG/L9G7Q3YwmUfwR3m+c80OhwjtK64+n6MnivhepHeb5zzQ6HCO0rnj6fojN5NhYalhqjpSAYAWN20JYDnPpnC6tqMKTko6yVY3txVrxhKWr7bjnOLPD2yogaVF+3MS2ET0lz+sj4S+slhRX36mTytLG6l9uhNyWVpobZ2ouHp8o4ZhmC2W17m/TbogEIN+6PV1exP90Ao9OsBVD62Dh7c9g17euAXjx6o9XV7E/wB0Andj7SXEUxUUMASRZrX09V4BuwDR25WyYeofskD1t5Pxke6nm0ZPuJdjDPuILv6aznczZshAEAQBAEAQCQ2BRz4imOhs3dGb4SRaRzq0V/uoh388y2m+7DnqOhTSGOEAqzb80QbcnV09C/OAVjejbCYmororKFXL5Vr3uTzE9MAlN3d6aWHoLSZKhILG65basTzkQCf2PvPTxFTk0SoDYtdsttPUT0wCdgGptf6it93U9wzhc+5n4PoSLT4in9UepziZo2ogFuqbtURgv3i75+SD2zDLci/C3CWTs6at/Sa8cMSljlCq7r0OrDHArGBwrVai00+k5sP6kn0AXPslfTg5yUVtZbVasaUHOWxF2G6+DoKP3ipcnnapyYJ+yAQf6y20K3px/lfngUPaN3Wk/Qx5LHmeMRulh6yZsNUseaz8ohPQTqR2+yeSsaNSONJ+eKPYZUr0p5tePlgykVqRRirCzKSpHQQbGVMk4tp/Iv4yUoqS2Mmtzf5g/dt7yydk33/2fVFXln4dfUujLrL0zAgCAIBzbfBLYup6ch/SB8JR3iwrM2GSpY2sfv1NLZGKqU6qtRF6nlADKWvcEHyRx0vOVKc4SThtJN1Sp1KTjVeEeRYW3g2gASaNgNSTQewHTxkvSbrh8mVSsMnt4Kf/ANI1PHTFf5XcPznPTq3dy/s79jW3/tz/AKN2hvpiso+r7h+c5vKFdP5cv7POyLbv5/0WPdDblbEvUFTJZFUjKttST6T0SZZXNStJqeGorcpWdK3jFwxxe8z79vbCMPOamP1ZvhPvKL/gfiupzySsblPcn0OW4viJTQNWjpO7SWwtH/QD26/GaG2WFKPgYzKDxuZ+PQkp3IZHbd2UMTT5MsV8oNcC/AHS3tgEANwk65u4PnAKZTo3qBL8XCX9bWvALn4hp1zdwfOAWHYmzBh6QpBiwBY3Itx9EA34BqbTwIrJkJIBIOnHTm1nGvRVaGY3gSLW4dCpnpYsiPFGn1j/AKflIfZlPifkWXbVXhXmPFGn1j/p+UdmU+J+Q7aq8K8x4o0+sf8AT8o7Mp8T8h21V4V5jxRp9Y/6flHZlPifkO2qvCvMeKNPrH/T8o7Mp8T8h21V4V5nxt06YBPKPpr/AIflPHk2mljnPyCyzVbwzV5lQMpjRlg3Mo3qs3mpb2sR8AZY5NhjUcty6lPlmeFGMd76Fyl2ZoQCoNuIhJPLNr9gfOAVzeXY4wtRUDl8y5rkWtqRb8oBI7B3UXEUVqmqyklhYKD9E243gFg2HusuHq8oKhbyStioHG3Pf0QCwwDU2v8AUVvu6nuGcLn3M/B9CRafEU/qj1OcTNG1EA6PX/7X/wChfdEvZfB/8fwZeH/kP+X5Kfupi1p4qmzmynMtzwGZSAe23bKuzmoVk2XeUKUqlvJR27eRbt592mxLiolQBgoXKwOU6k3BHDj0GWd3ZutLOiylsMoK3i4Sjqxx1EFhtn47BZmpoGDAZsvljTgcuh6eaQ4Urm3xcVt+5YVK9leYKbww2Y6v6K9jsU1Wo1R7ZmNzYWF7W4eyQqk3OTk9rLOlTjSgoR2Iltzf5g/dt7yyZk33/wBn1RW5Z+HX1Loy6y9MwIAgCAc/36S2JB6aansLD4CU18v5fsarI0sbfDc3+CO3cqZcVQP+Yo73k/Gcbd4VY+JMvo51tNdz8tZ1SumZWXpBHaLS9axWBjIPNknuOR4rZtal9ZTdfSVOXvDQ9sz8qU4e0mjcU7ijV93JPry2mXBoWACgsehQSePQJHazpYLWfU2o65PDxOgbh7OqUhVaojJnyZcwsSBmvpxHEcZb5PpTgpOSwxwM5le4p1HFQeOGOOH2Pv7RKlqFMdNT+it/xGU3hTS7/wAHmRY41pPu/KOa4o6+yVUNhponU9l08tGkvRTpjsUTSUlhCK7kYa5lnVpy3t9TanQ4iABAOWUNl1+XU8hWtyoN+Se1s973twgHUzAEAQCC29t1qDqiqrXXMb30uSBw9Rlfd3jozUUsdWJbWGTo3EHOTa14Ecm9lQkAU0uSBxPPIyylUbwzUTHkakli5PyLdLkzogCAIBo7crZMPUb7JHtbyfjI91PMoyfd1JdjTz7iC78eWs53M2bIuO5dG1J385rexR8yZdZMhhTct76Gby1UxqxjuXUsMsimEAQCkb+YKrUrUylOo4CWJRGYA5joSBAJzc6gyYVFdWVsz+SylTqx5jrAJuAIBqbX+orfd1PcM4XPuZ+D6Ei0+Ip/VHqUXY2GWrXp03uFdrG2h1Btb22mfoQU6ii9jNdc1JU6Mpx2okt7tiphmp5M2Vw1yxB1BHQBzGd723jRazdjIuTrydypZ+GKw2FoxQtsyx0/gL7oljPVZ6+Ep6evKGri/JRtjbNOIqcmrKpsTdr2NubT+9JUUKLqzzU8DQ3NwqEM9rEkcc+KwLimKzWIBUjVPUA9wCOj0idqjrWss3O/XmRaStr2LnmLH57/ACJ/dLeOrXqGnUUEBS2dRa1iBZubX2cJNs7udWWbJfcrso2FKhDPg8Nez9Fd30oquLfL/iCsQOZiNe3Q+2Qb6KjWeBZ5LnKVss75Yr7H3c3+YP3be8s6ZN9/9n1Rxyz8OvqXRl1l6ZgQBAEApH7QU/iUj0qw7GHzlVlBetE0mQ3/ABzXeun9FawdXJUR/MdG0+ywPwkGLwknuaLmrDPhKO9Nc0dMwe8uGqcKoU9D+Qfz0/OXULqlLY+eoyNXJ1zT2xx8NZKqQRcag9GoMkEFrB6zcwdJVXyVAvxsAL9k8SS2H1KUpbXiY8ZtOjS+sqIvoJ17OM+J1qcPaaR0pW9Wr7EWyjb5bbpYjk1pEkIWJJFgbgAWvr0yovrmFXBQ+RoMmWdShnOp88CnVxdreoSJBai4xwWJ1tFsAOgAdk0yMC3i8T1PTwQBAEAQBAEAoG8tbNiX+zZR7Br+d5nb2WdXl3ajX5NhmW0e/XzI6m5UgjQggg9BGokZNp4omyipJp7GWHBb2ONKqhh5y+SezgfyllSylJaprHwKavkaD10nh3PWv95lgwO2aNXRXAPmt5J/Pj7JY0rqlU2PXuKivY16PtR1b1rRnxWNp0xd3VfWdfYOJnSdWFP2ngcaVCpVeEItkLjN7KY0pqXPSfJHzMg1MpQXsLHyLOjkapLXUaXmyB2jturWGViAvHKosNOFydZXVrupVWEtm4t7awo0HnR272RsjE06Du9Ry4emOkZu8b/GaOzjm0Y8+Zj8oTz7mb78OWokZJIQgCAIAgCAIBqbX+orfd1PcM4XPuZ+D6Ei0+Ip/VHqc7pVCrBlNipBB6CDcTNptPFG0lFSTT2MvFDfSi6gVqTZhxsodb9IubiW8co05L146+Zn55IrRl/FLV90yL3l3q5dOSpqVQ2LFrZmtqBYcBf0yPdXvpY5kVgiXY5N9BL0k3i/lgV7CYlqbrUQ2ZTcH++a2kgwm4SUo7UWdSnGpFwlsZc8PvrSdbV6Rvz5QHU+mzWI/OWsMowksKkfyUU8j1YyxpS/DGI31oopFCkb81wEX12W5MSyjCK/jj+BDJFWUsasvyyl4rEtUdnc3Zjcn++aVU5ucnKW1l7TpxpxUI7ETG5v8wfu295ZNyb7/wCz6orMs/Dr6l0ZdZemYEAQBAKh+0Kn5NFuguO0KfhK3KK1RfiX+QpetOPh+f2UyVhoRAM+FxlSmb03dP8ASxA9oGhn1Gcoey8DnUo06iwnFPxJZ9u4iogDVnt0A5L+vLa/tnlS4qy1OT6dCPCyt6bxjBdeppGRySeGrAc/ZPVFnuB4wa56yDznQfqEkUl60V3o+K7zaUn3PodYmjMIIAgCAIAgCAIBW9p7r52Z6b2LEsQ2ouTfQjh+crK+Ts5uUHre8u7bK+ZFQqR1LViiu43ZdWl9NDbzhqvaOHtlZVtqtP2kXNG8o1vYlr3bGac4kkQATA2CAb+D2PWqfRpkDpbyR+fH2SRTtatTZHnqIla+oUvalr3LWTeE3SHGq/sT/cflJ1PJi/zlyKutlp7KUfu/0WamgAAHAAAeoS1SSWCKOUnJtv5nqenyIAgCAIAgCAam1/qK33dT3DOFz7mfg+hItPiKf1R6nOJmjaiAIAgCAIAgE7ub/MH7tveWT8m+/wDs+qKnLPw6+pdGXWXpmBAEAQDWx+Ap1ly1FDAajiLHhcETnUpRqLCSxO1G4qUZZ1N4Ffxm5VM/V1GT0MM4+BkOeT4v2Xh5lrSy3UXvIp+GohMZuliE+iFqD7B17rWkWdlVjs1llSyvbz2tx8SGxGHdDZ1ZT0MCP6yNKLj7SwLCFSE1jBp+B8WqbAD/AJnPNWJ9YfM38LsPEVeFNrdL+SP1SRC2qS2R/BEq39vS9qS+2smsHuQx1q1QPQgzHvG39JKhk+X+T5FdVy5Fe7jj46vL+yd2fu1h6RDBSzDUM5vYjnAFh+UmU7SlB4paysr5TuKqcW8E/kiYkkrxAEAQBAEAQBAEAQCMx2wqNTUrlPnJofaOBkWrZ0qm1YPuJ1DKNelqTxW56yBxW6dQH+GysPteSR/UGV9TJs0/UafkW1LLNJr+RNPu1m1hN0hxq1L/AGUFv1H5TrTyYv8AOXI4VstPZTj93+v7JvB7LpUvoIAek6ntMnU7elT9lFXWvK1X25Pw+RuTuRhAEAQBAEAQBAEAQDW2lTLUaiqLlkcAdJKkATlXi5UpRW1p9DtbSUK0JS2Jp+ZSPAGI6o95fnKHQ6/D0/Zqe0rXj8n+h4AxHVHvL840Ovw9P2O0rXj8n+h4AxHVHvL840Ovw9P2O0rXj8n+h4AxHVHvL840Ovw9P2O0rXj8n+h4AxHVHvL840Ovw9P2O0rXj8n+h4AxHVHvL840Ovw9P2O0rXj8n+h4AxHVHvL840Ovw9P2O0rXj8n+iX3Y2XVpVi1RCoyML3U6llNtD6DJljb1adXOnHBYPdvRX5Tu6Naio05YvFP57n3FpluUAgCAIAgCAIB5qUwwswBHQRcdhnjSepnsZOLxTwMGGwFKnqlNFJ51UA9onxGlCPspI61LirU9uTfizZnQ4iAIAgCAIAgCAIAgCAIAgCAIAgCAIAgCAIAgCAIAgCAIAgCAIAgCAIAgCAIAgCAIAgCAVDwzUWnjFy12K1MQFqKLrTAuFGa/k24wDLtflBg1xC16qsKVLRWsrEkXZha5PldPMIBsbZpVKOGslaqWepTGdmuwzELYEW0gGhiNq1WbC5XYW5EVbH6TPUKEN+G/bAJvB12OMxCFiVVKJVb6AkakD0wDDvDVqh6a0+Wy2qFjRCk3FsoJbQc8AkNj11eijKzOCPpPbMddc1tLjh7IBuQBAEAQBAEAQBAEAjd4sa1HDu6fSGUAnmLMFv7LwDDhdmVKb02GIdwfrFqnMHuOKeabwCI2jWqLUqmrUxNKzHknprmoBObOo4+m8A3tt1KhFBgarUSpNRsN9MkgZSOfLxMA97KqPUoVFpVyzBiqvVQh6Y08moDxYC+sAbv4lzWrUmd3VMmXlQFqXN8xsALpfhAJ6AIAgCAIAgCAIB5Li4Fxc3sL6m3GwgFc2btWouEWobVGNR1zVKgRVGci7MeYAcBrAM9LeEmg9bkx/CqBHCvdctxd0a2o1B4QDPU2w1sQy0wy0WCA5wodrDNctooW8Aw4LbFSuldUVOVpKMpR86MXU5bMQOcGAaGyMQVq0lariEdtHp4hbrUNv/G3BTeASabXqu7cnQz0kqckzZ7PcaMwS1so9fNAMqbTdsS9BaYK08hZy9rBlJ+jbU3+MA0KG2WTDh8rVC2IakAz66uQLNbsEAzVNrVSmJQoqVqKBtHzKVYEhg1uIsdLdEA39h1nfD0nqWzMiEkG97qCGOgsSNSOYmAb0AQBAEAjqeyEFOvTzNau1R2OlwanELpwHNe8A+4rZKvh/wB3LMFyqtxbNZbW5rc3RAMu0MCtVAjEgKyPpa90NwNeaAaS7u0wSQz61lr82hUkhRp9G5PbAPWK2JmqtVWtVps4UEUyoBCiw4gwDJidlFshWvVV0UrnBBLg+cpFifTaAbWAwa0aa00vlUW14nnJPpJgGxAEAQBAEAQBAEAQDDjMKtVGpuLqwsR/fPeAR2E2EFdHerUq8lfkw5Fk0tfTibc5gHzEbBuXy1qqJVJL01IyknjYkXW/ogGXFbHVuT5N3pNSXIjIR9G1spB0I0gHlNhJyVSmzOxqnM9QkBywtYi2gtYWEAy7O2ZybtUao9SowCl3toq8FAGkAkIAgCAIAgCAIAgGhtTZgrFGDtTemWyulrgMLMLHSx0gGs276clTpK7qaT8or6Fs9ySSCLHiYBnwux0RKqFmcVizNnIJuwsdQIBiOwU/d/3cM9r58+hcvmz5jzHWAesPsRRypZ3qGuqq5YgfRBAK5QMvH+kA8YfYVmQvWq1FpG6I9rKQLAkgXYgQD6dhDOWFWoqM/KtSUgKX5zfjYkai8A3MPgQlWpVBN6uQEG1hkBAt2wCJ2lsQiilKlmb/AKhajG4DKC5ZiDpwvpzwDdw2xlUVczvUasMru1gcoBAAAFha5gG1s3CclTWnmZwgygta+UaAadAsIBswBAEAQBAEAQBAEAQBAEAQBAEAQBAEAQBAEAQBAEAQBAEAQBAEAQBAEAQBAEAQBAEAQBAEAQBAEAQBAEAQBAEAQBAEAQBAEAQBAEAQBAEAQBAEAQBAEAQBAEAQBAEAQBAEAQBAEAQBAEAQBAEAQBAEAQD/2Q=="/>
          <p:cNvSpPr>
            <a:spLocks noChangeAspect="1" noChangeArrowheads="1"/>
          </p:cNvSpPr>
          <p:nvPr/>
        </p:nvSpPr>
        <p:spPr bwMode="auto">
          <a:xfrm>
            <a:off x="1095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data:image/jpeg;base64,/9j/4AAQSkZJRgABAQAAAQABAAD/2wCEAAkGBxQTEBUUEBQUFRQXFBQVFxgYFxQUFxQVFBcXFxUZGRcYHCggGBolHBUYITEiJSorLi4uFx8zODMsNygtLiwBCgoKDg0OGxAQGywkHyQsLCwsNCwsLCwsLC4sLCwsLCwsLCwsLCwsLCwsLCwsLCwsLCwsLCwsLCwsLCwsLCwsLP/AABEIALQAtAMBEQACEQEDEQH/xAAbAAEAAgMBAQAAAAAAAAAAAAAABQYBBAcDAv/EAEIQAAECAwQFCQUFCAIDAAAAAAEAAgMEEQUhMVEGEkGBkSIyYXFyobHB0QcTIzNSQlNiovAUFVSCkrLC4RbxY3Pi/8QAGwEBAAIDAQEAAAAAAAAAAAAAAAMEAgUGAQf/xAA3EQACAQIDBAgFAwQDAQAAAAAAAQIDEQQhMQUSQVETMmFxkaGx0RQigcHwM1LhBhVCUxZDYiP/2gAMAwEAAhEDEQA/AO4oAgCAIAgCAIAgCA0Jq14TMXVOTbygIaa0kefltDek3nhggNKHa8Zrq65PQaEcEBJyukmyI2nS2/uKAmJWfhxOY8HowPAoDaQBAEAQBAEAQBAEAQBAEAQBAYqgNSatOFD5zxXIXngEBDzWkn3bN7j5D1QEPNTsSJ8xxIywHAICOmp+HD57wDlt4LGU4x1LNDB16/6cb+niQ83pOB8plel13ABQPELgjd4f+n23etK3d7+xpy+lrgaRYYcM2nVI3G4r2Nd8TCtseD/TbXfn56k3J29AiXB4acnck99ylVSLNXV2fXp5uN1zWZJfrZ3LMpG9LWtFZg8kZO5Q770BLyukjT8xhHSOUOGKAl5acZE5jgfHggPcFAZQBAEAQBAEAQGCUBrzM8yHz3AdG3ggIia0kGENlel13digIiatOLE5zjTIXDuQEbMTDGCr3NaOk47ljKSWrJaVCpWe7Ti2+wh5vSVguhNLzmeS0eZ7lFKuuBusPsGrPOq0uxZv2RDzdtRX3F2qMm3d+KryqykbqhsrDUc9275vMjgozYm9YlmmYmIcIYOPKOTBe48Lt4WUI70rFbF4hUKMqj4LLv4fnI9tOLOEKac5gAY8uoNgLDQjhQqerGzujSbMxLq0nGTzX3K8ojZmzJ2hFhfLe4DLEcCslNogrYalW68b+pOyml7h82HrDNpoeBu7wpY1uZq6ux4v9OVu/wBydk7agROa8A5O5J71KppmsrYGvSzlHLmsyR2rMqG/K2zFZdrawydf34oCYldI2G6I0tOYvHqgJaXmmPFWODuooD2QBAEB8xHhoJNwAqepAQkzpG0fLaXHM8kepQERM2zFfcXao/Dye/FARsWIGiriAMz51XjstTKEJTdoJt9iuRM3pFCbcyrz0XN4nyUUq8VobfD7DxFTOfyrtzfgQ03b8V+BDBk3HiVXlWk9DdUNi4alnL5n26eGhFudU1NSczeeJUWptopRW6lZGEPQgCA6L7MbL1Yb5h2LzqM7DTed5u/lVvDxt8xy23sUpSVBaLN970NfSqR982Kz7Qe5ze0CbvLepZx3lY1OCr9DWUuGj7mc0BVM64ygCAxRAbklacWF8t7gMsW8DgslOS0K9XC0qvWjn4MnJPS44RodfxMP+J9VLGtzNXV2Ov8Arl4onpO14MTmPFcjceBxUsZxehrKuCrUutEkASDUVBzFx4hZlUkZW3IrcTrD8XqEBMyNvMiODS0tcTQbRxQEuEB5zMPWY5ubXDiKIDnkxG1WOcRWjSaZ0GC8k7K5JRpupUjBcXYq81pJEdcwBg/qKqSxEnodXQ2FQhnUe95L8+pERopeavJcek1p6KBtvU3FKlClHdgrLsy9D4QzCAIAgCA9pOUdFiMhM5z3Bo6K7eoXncvYq7sYVasaUHUlpHM7lJSzYUNsNlzWN1R1BbFKysfO6tSVSbnLV5lUnfmv7TvFemBzvSeR91HJA5L6vHXXlDia71UqxtK51WzcR0tFJ6xy9iJUZfCAIAgCAxTMIL2N6StaNC5jzTI8ocCslOS0K1bB0avWWfMtWj1uOmHOa5jQWtrrAnaaUpsVinUcjRY/ARw8VKMm7u2ZbLBbWYZ0VPAFSmsLmEBlAc8noPzG9seIXkldMzpS3Jxlya9Tm7cB1LWn0h6mUPAgCAIAgCAvPsxsvWe+YcLmfDZ2je87hQbyrGHhndnPbfxO7CNBcc39jooVs5Yp0981/ad4oCD0kkPewDTnNOu3cLxvHgFHUjeJe2fiOhrK+jyf2KACqh1ZlAEAQBAEAQFp0Gh3xndhv9xPkrFBas0e2pfpx736I6FouysYnJhPEgKc0RawgMoCj2uykw/tV4oePQ5hHZqvc3JzhwJWtlk2fR6U9+nGXNL0PheEgQBAEAQGWsJIDRVxIAGZNwHFErhyUVvSdks39Dt9iWcJeXZCH2W3nNxvceNVsYR3YpHz3FV3Xquo+PpwN8LIrlIiTLYjnPYatLnUOd5XiaeaM6lOVOW7LU+ar0wOe2/Ie5juaOaeU3qOzcaqnUjuyOswFfpqKb1WT+hHLAuhAEAQBAEBdNC4dIDjnEJ4AD1VqivlZze15XrJcl65l/0SZyoh6GDxr4BSmqLIgCAp+kjKTB6Q0+XkgZzG2WUmIg/FXiAfNa+qrTZ32zp7+Fpvs9MjTWBcCAIAgCAtns4sv3syYpHJggEZa7q6vAVPDNT0I3dzS7bxPR0VTWsvRfydSVw48gtNbU9xKPLTy3/DZ1uBqdwBKirS3Ys2WysN0+JSeizf28znWh09RzoJw5zegjnDw4FYUZcC7tnD3tW4rJ+5alYNAQulch7yDrDnQ6uHZ+0PA7lFVjdXNlsvEdHV3XpL8XsUZVTpwgCAIAgCAv2i8OkqzpDjxJVun1TlNpS3sTLssvIvuijPhvOb/ABSFEnEAQFX0rbSKw5tpwP/ANIDmWkzKTB6WtPdTyVGurTO02JPewi7GyKURtggCAIDBKHp2fRKyf2aUYwjlnlv7TvQXblfpx3YnB7RxPxGIc1pou5e+pMhSFA5X7R7T97NCGObBFOt7qF3cAFSryvKx2Gw8N0eH33rJ3+i0KbDjmHED285rqjdn14LFOzuT1acailF6M6RKxxEY17cHAOG/Yryd1c4upTdObg9UepC9ML2zOcWxJe5jOZ9nFvZN49NypTjuux2GEr9NSU3rx7zTWJZCAIAgMFAdKsuHqwIQyht8FdjojjcTLerSl2v88i9aOMpAb0lx4lZEBKIAgK/pYzkwzkXDiAfJAcx0tb8VhzZ4H/ap4jrI6z+n5f/ABmuT9V/BCFQG/MIeBAEBYNB7K/aJtusKsh0iO3HkDe7+1S0Y70jWbWxPQYd21lkvv5ep1/arxxBpWvPiBAiRT9lpIGbvsjeaLGUrK5PhqDr1Y01xf4/ocOe8uJc41c4lzjm4mpPFa9u+Z9CSSVoqyNOJiVmUHqWnQyf50F2zls6vtDdjvKsUZcDQbXw+aqruf2ZaFOaQr+mMjrQxFGMPHsHHgQDxUNWN1c22ycQ4VOjej0717lMoqx0YQBAEA1a3DEmm8oLpZs6mG0FNgp3K+cNe+bLxZDKQIY/CDxv80BuIAgIfShlYFcnDzHmgOZaYMuhnpe3iAR4KtiFozo/6elnUh2L7r7laVU6cIAgBQHWNALK9zKB550akQ56tOQOBJ/mV2jC0czitsYrpsRurSOXuWZTGqOf+1C1Ply7T/5H+DBTidwVbES4HS7Aw/WrvuX39vEoJKqnSGpEF5Uhr3qeslMOhRGvbi01pnmN4uXsXZ3IqtJVYOD4nSYEYPYHNNQ4AjqN/mrqd1c42cHCTi+BmIwOBDhcRQ9W1e6nkW4veWqOb2hJmFFdDOw3dLcQeFFRlGzsdlh6yrU1OJrLwmCAIDasqHrR4Y/G3uNfJZQ1RBipbtGb7H6fydJJV0406DBZRoGQA4CiA+0AQEfbzKy7+gV4FAcy0sZWCDk8HiKeagxHVN3sGW7iWucX5WZUiqZ14QBASejVl/tMyyGebXWf2G3u44b1nTjvSsU8fifh6EqnHRd7O1gUw6ty2BwIQEZOaPS0V5fFgtc84uNammG1YOnF5tFulj8TSjuQm0jw/wCJyf8ADs7/AFXnRQ5En91xn+xlWm7BlhEcBBZc4jbn1r3o48jD+4Yl/wCbPH9xS/3LO/1To48jz4/E/vZuy8BrGhrAGtGAGAWSVtCvUqSqScpO7Z6L0wKzppI1a2KMW8l3UcDuPioK0eJutkV7SdJ8c13oqSrm/CAICV0Xh1mmdGs7g0+qkpdYobSlbDS7bLz/AIOhyrNaIwZuaO8K2cqX5AZQBAeE6zWhvGbXDuQHMdIGa0s/qB4EKKsrwZstky3cXDtuvIpSoncBAF4Dpfs0sr3cF0dw5UU0b0Q2nzNTuCuUIWVzktu4rfqqitI697LmrBogh5dBD0UQFNnT8R/ad4oLnlRAYQBAfExBD2OY7muBB6j+u5eWurGVObpyUo8Dmk3LmG9zHYtNOum3eqUlZ2OzpVFUgpx0Z5LwkCAn9C2VjuP0wz3kDyU1HrGp2xK1GK5v7HQrFZWPD7VeAqrJzhdQgMoAgMFAc1taF8OK38LxwWE1eLLOCnuYinL/ANL1KACtefQdAgNqy5F0eMyEzF7tWuQ+0dwqV7FXdiGvXjQpyqy4Lx7Pqdxl4LWMaxgo1rQ0dQFAtilZWPns5ynJylq8z7Xpicl0k0mjPmohgxnthh2q0NcQCGVaTdmQe5UalRuWR2uB2dShQiqkE5au65kZ+/pr+Ijf1uWPSS5lv4LDf64+H8A29M/xEb+tyb8uY+Bw3+teBoxbZmNY/Gfjn/pZ78uZQeDoX6iPP97R/vX8U35czz4PD/sXgZ/e0f72J/Um/LmPhKC/wXgW/Re0DFg8o1ew6rsyDe0+W5WaUt5ZnP7Swyo1bx0ensS6kNeVXTOR5sZvYd/ifLgq9aPE3ux8RrSfevuirKA3gQFp0Hh/Od/62/3E+SsUVqaPbUupHvL/AKMsrMA5NcfJTmiLegCAIAUBQ7Wh/FijNzu//tHmrHsXZ37jmAFLsruC1j1PpV75mUPC/ezCy+fMOy92zp2vd4DirVCHE5rb2J6tBd7+y+/gdBVk5ohdLbS/Z5SI8GjyNRnafUA7hU7lHVluxL2zcN0+IjB6avuRxoDL9UVA7wIAUBqRMSpDXvU+UPAgJbRid93MAHmv5B668k8T3qSnKzKG0qHS0G+Mc/cvqtnKnjPSwiw3Mdg4EdWR3G9eSV1Yko1XSmprgc1jQi1zmuuc0lp6xcqTVnY7OM1OKktD4XhkXTQuHSXcfqiHuACtUV8pze15XrpckvUvmibOW85NA4k+ilNUWdAEAQBAU232UmHdOqe4IDl07D1Yrxk93iVrpas+h4We/QhLml6HnBgue5rGCr3ENaM3E0CxSuyWc4wi5S0Wp3GypFsCDDhMwY0N6yMTvNeK2MVupI+e4iu69R1JcczaWRCcz9ptpa8dkFp5MIazhm9/o0fmKqYiV3unWbBw+5RlVesnZdy936FNVc3wQAoDUiYlSGvep8oeBAEB0axp33sFr9tKHtNuKuwlvK5x+LodDWcPqjdWRWKfpnI6r2xRg7kntAXcRXgq1aOdzodkV7wdJ8M13cfOxXFCbgv+jDKSsPpDjxNVbpdU5TaMt7Ey8C86Js5Dzm4DgK/5KQok+gCAIDCAq2lLKRWnNngSgOX2/D1Zh9dpBHTUDDgqFZfOzutlT38JG3DJ+JixbSMvGbGDGvcAaBxIAJurdtoe9eRluu5PisOsRTdNtq+tvQsh9o0f7qF+f1UvxMuRqv8Aj9H98vI+T7RJj7uD+f1XnxEj3/j9DjKXkVSbmHRYj4jzVz3Fx6z+qKFu7ubqlTjTgoR0R4rwzCAFAakTEqQ171PlDwIAgJOx7afLhwa0ODqEgkihF11Mx4LOFRx0KWLwMMS027WJL/mD/umf1O9FJ075FP8As0P3vwRr2hpIYsMsdBaAcDrk0IwOC8lV3lZolobMVCanGby7P5INrSSA0Ek3AC8lQ65I2cmkrvQ6TZkLUgw2nEMaD0Gl6ux0ONxM9+tKS4tl30ZbSADm5x8vJZEJLIAgCAICH0hs50UNLKVaHVGBINMOCAqM3KB1WxW7iLx0jJeOKlqS0a1SjLepuzK1aOjTgSYJ1h9J5w6jtCrTw9uqdJg9uxl8ldWfPh/HmQLmkGhBBGw3Ks1bU6CMlJb0XddmhhD0IAgCAFAakTEqQ171PlDwIAgCAICasvRyJFvf8NuZHKI6G+qkjSbNbidp0qWUfmfZ7lts6y4cEfDbf9Rvcd6sxgkaCviqtbrvLloiXkbPiRTyBdmcOKyK5cLPlfdw2srWm3Cu3BAbKAIAgCAxRAa85IsiijxXI4Eb0BWrQsF7L2ctv5hu2oCAnpBkUUiCtLq4OG9YygpalrDYythnem/pwKzaFgRId7OW3oFHDrHoqk6Eo6HT4TbVGt8s/lfbp4+/iRAUJuQgCAFAakTEqQ171PlDwIAgJGzLFix72jVb9TsNwxKzjTciniMdSoZPN8l+ZFusuwYUG/nP+pwv3DYFZjTUTn8Tj6tfJuy5Im5WWfENGNJz2AdZWZSLFZ+j7G3xDrnL7I9UBNBoFwwQGUAQBAEAQBAEBgoDQtCyocW8ijsxjvzQFan7LiQryKt+oYb8kBAWjZEOLeRqu+oXHeNqjnSUjYYTadfDZJ3XJ/bkVi0bIiQb3cpv1DDeNiqTpOJ1WD2nQxWUXZ8n+fnI0FGbAFAakTEqQ171PlDw2rPs6JGdSG2uZwa3rKyjBy0IK+Ip0Feo/pxLZZWjMOHQxfiO6RRg6ht3qxGkkaDE7UqVcofKvMsMCC551WNJOQH6oFKawn5DR0YxjX8Iw3lAT0KGGijQAMhcgPtAEAQBAEAQBAEAQBAEBgoCHtCwWPvh8h35Tu2ICtzcm+GaPaRkcQR1oCBtCwGPvZyHdAq09Y9FDOgnmjcYTbNajaNT5l5+PuVmekIkI/EFBsOIO9VJQcdTqMNjKOJV6b+nFfQj4Mu6I8thtLnZDzy3rNRb0K1WpCn803ZFosvRQDlRyHH6BWm87VPGjzNFidrN5Ucu16/QssCDQBkMdTWjwAU6yyNPKTk7snZDR1xvimgyGJ6zsQxLDLSzYY1WNAHRtQHsgCAIAgCAIAgCAIAgCAIAgCAID4iQg4UcAQdhQEBaGju2Cf5T5H1QFfmIBFWxG9bSMQmuTPYycXvRdmeMtLNYKQ2Bt+A2nzXiSWhlUqzqO83fvJuQsB774nIb0847ti9MCySciyGKMFOnEnegNlAEAQBAEAQBAEAQBAEAQBAEAQBAEAQBAeE3KMiCj2g+I6igPCQsyHDvaL8zef8ASA3kAQBAEAQBAEAQBAEAQH//2Q=="/>
          <p:cNvSpPr>
            <a:spLocks noChangeAspect="1" noChangeArrowheads="1"/>
          </p:cNvSpPr>
          <p:nvPr/>
        </p:nvSpPr>
        <p:spPr bwMode="auto">
          <a:xfrm>
            <a:off x="2619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19E11B-0FAD-49FB-BD5A-6DFA15527CFB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4800" y="6336268"/>
            <a:ext cx="8619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3366FF"/>
                </a:solidFill>
              </a:rPr>
              <a:t>Note to better show the concept </a:t>
            </a:r>
            <a:r>
              <a:rPr lang="en-US" b="1" dirty="0" err="1" smtClean="0">
                <a:solidFill>
                  <a:srgbClr val="3366FF"/>
                </a:solidFill>
              </a:rPr>
              <a:t>RESTFul</a:t>
            </a:r>
            <a:r>
              <a:rPr lang="en-US" b="1" dirty="0" smtClean="0">
                <a:solidFill>
                  <a:srgbClr val="3366FF"/>
                </a:solidFill>
              </a:rPr>
              <a:t> services are wrapped in helper functions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6738" y="6032202"/>
            <a:ext cx="8120062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en-US" b="1" dirty="0"/>
              <a:t>GET </a:t>
            </a:r>
            <a:r>
              <a:rPr lang="en-US" altLang="en-US" b="1" dirty="0" smtClean="0"/>
              <a:t>/v1/customers/{name}/summary		custSummaryService(name)</a:t>
            </a:r>
            <a:endParaRPr lang="en-US" alt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87390" y="1295400"/>
            <a:ext cx="4114800" cy="381000"/>
          </a:xfrm>
          <a:prstGeom prst="roundRect">
            <a:avLst/>
          </a:prstGeom>
          <a:noFill/>
          <a:ln w="50800">
            <a:solidFill>
              <a:srgbClr val="FF2D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6200" y="1600200"/>
            <a:ext cx="8610600" cy="1219200"/>
          </a:xfrm>
          <a:prstGeom prst="roundRect">
            <a:avLst>
              <a:gd name="adj" fmla="val 8654"/>
            </a:avLst>
          </a:prstGeom>
          <a:solidFill>
            <a:srgbClr val="FF2D24"/>
          </a:solidFill>
          <a:ln w="25400">
            <a:solidFill>
              <a:srgbClr val="FF2D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STEP 2: Stage a call to the Customer Web Service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76200" y="2819400"/>
            <a:ext cx="8610600" cy="914400"/>
          </a:xfrm>
          <a:prstGeom prst="roundRect">
            <a:avLst>
              <a:gd name="adj" fmla="val 8654"/>
            </a:avLst>
          </a:prstGeom>
          <a:solidFill>
            <a:srgbClr val="008000"/>
          </a:solidFill>
          <a:ln w="25400">
            <a:solidFill>
              <a:srgbClr val="FF2D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How does it work?</a:t>
            </a:r>
          </a:p>
          <a:p>
            <a:r>
              <a:rPr lang="en-US" b="1" dirty="0" smtClean="0"/>
              <a:t>Note that the </a:t>
            </a:r>
            <a:r>
              <a:rPr lang="en-US" b="1" dirty="0" err="1" smtClean="0"/>
              <a:t>getCustomer</a:t>
            </a:r>
            <a:r>
              <a:rPr lang="en-US" b="1" dirty="0" smtClean="0"/>
              <a:t>() function MUST return an Observable, the actual type is an Observable of a Customer object or </a:t>
            </a:r>
            <a:r>
              <a:rPr lang="en-US" b="1" dirty="0" smtClean="0">
                <a:solidFill>
                  <a:srgbClr val="FFFF00"/>
                </a:solidFill>
              </a:rPr>
              <a:t>Observable[Customer] </a:t>
            </a:r>
            <a:r>
              <a:rPr lang="en-US" b="1" dirty="0" smtClean="0"/>
              <a:t>– nothing happened yet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85800" y="1295400"/>
            <a:ext cx="2819400" cy="3048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381000" y="990600"/>
            <a:ext cx="8336641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def</a:t>
            </a:r>
            <a:r>
              <a:rPr lang="en-US" dirty="0" smtClean="0"/>
              <a:t> customerSummary(custId: </a:t>
            </a:r>
            <a:r>
              <a:rPr lang="en-US" dirty="0" smtClean="0">
                <a:solidFill>
                  <a:srgbClr val="0070C0"/>
                </a:solidFill>
              </a:rPr>
              <a:t>Long</a:t>
            </a:r>
            <a:r>
              <a:rPr lang="en-US" dirty="0" smtClean="0"/>
              <a:t>) :</a:t>
            </a:r>
            <a:r>
              <a:rPr lang="en-US" dirty="0" smtClean="0">
                <a:solidFill>
                  <a:srgbClr val="0070C0"/>
                </a:solidFill>
              </a:rPr>
              <a:t>Observable</a:t>
            </a:r>
            <a:r>
              <a:rPr lang="en-US" dirty="0" smtClean="0"/>
              <a:t>[</a:t>
            </a:r>
            <a:r>
              <a:rPr lang="en-US" dirty="0" smtClean="0">
                <a:solidFill>
                  <a:srgbClr val="0070C0"/>
                </a:solidFill>
              </a:rPr>
              <a:t>Map</a:t>
            </a:r>
            <a:r>
              <a:rPr lang="en-US" dirty="0" smtClean="0"/>
              <a:t>[</a:t>
            </a:r>
            <a:r>
              <a:rPr lang="en-US" dirty="0" smtClean="0">
                <a:solidFill>
                  <a:srgbClr val="0070C0"/>
                </a:solidFill>
              </a:rPr>
              <a:t>String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0070C0"/>
                </a:solidFill>
              </a:rPr>
              <a:t>Any</a:t>
            </a:r>
            <a:r>
              <a:rPr lang="en-US" dirty="0" smtClean="0"/>
              <a:t>]] = {</a:t>
            </a:r>
          </a:p>
          <a:p>
            <a:r>
              <a:rPr lang="en-US" dirty="0" smtClean="0"/>
              <a:t>    customerService.getCustomer(custId).</a:t>
            </a:r>
            <a:r>
              <a:rPr lang="en-US" dirty="0" smtClean="0">
                <a:solidFill>
                  <a:srgbClr val="008000"/>
                </a:solidFill>
              </a:rPr>
              <a:t>flatmap</a:t>
            </a:r>
            <a:r>
              <a:rPr lang="en-US" dirty="0" smtClean="0"/>
              <a:t>( cust </a:t>
            </a:r>
            <a:r>
              <a:rPr lang="en-US" dirty="0" smtClean="0"/>
              <a:t>=&gt; {</a:t>
            </a:r>
          </a:p>
          <a:p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dirty="0" smtClean="0"/>
              <a:t>   </a:t>
            </a:r>
            <a:r>
              <a:rPr lang="en-US" b="1" dirty="0" smtClean="0"/>
              <a:t>val</a:t>
            </a:r>
            <a:r>
              <a:rPr lang="en-US" dirty="0" smtClean="0"/>
              <a:t> </a:t>
            </a:r>
            <a:r>
              <a:rPr lang="en-US" dirty="0" smtClean="0"/>
              <a:t>orders: </a:t>
            </a:r>
            <a:r>
              <a:rPr lang="en-US" dirty="0">
                <a:solidFill>
                  <a:srgbClr val="0070C0"/>
                </a:solidFill>
              </a:rPr>
              <a:t>Observable</a:t>
            </a:r>
            <a:r>
              <a:rPr lang="en-US" dirty="0"/>
              <a:t>[</a:t>
            </a:r>
            <a:r>
              <a:rPr lang="en-US" dirty="0" smtClean="0">
                <a:solidFill>
                  <a:srgbClr val="0070C0"/>
                </a:solidFill>
              </a:rPr>
              <a:t>Map</a:t>
            </a:r>
            <a:r>
              <a:rPr lang="en-US" dirty="0" smtClean="0"/>
              <a:t>[</a:t>
            </a:r>
            <a:r>
              <a:rPr lang="en-US" dirty="0" smtClean="0">
                <a:solidFill>
                  <a:srgbClr val="0070C0"/>
                </a:solidFill>
              </a:rPr>
              <a:t>String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0070C0"/>
                </a:solidFill>
              </a:rPr>
              <a:t>List</a:t>
            </a:r>
            <a:r>
              <a:rPr lang="en-US" dirty="0" smtClean="0"/>
              <a:t>[Order]]] </a:t>
            </a:r>
            <a:r>
              <a:rPr lang="en-US" dirty="0" smtClean="0"/>
              <a:t>= </a:t>
            </a:r>
            <a:r>
              <a:rPr lang="en-US" dirty="0" smtClean="0"/>
              <a:t>orderService.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dirty="0"/>
              <a:t>       getOrders(cust.account_id).</a:t>
            </a:r>
            <a:r>
              <a:rPr lang="en-US" dirty="0" smtClean="0">
                <a:solidFill>
                  <a:srgbClr val="008000"/>
                </a:solidFill>
              </a:rPr>
              <a:t>take</a:t>
            </a:r>
            <a:r>
              <a:rPr lang="en-US" dirty="0" smtClean="0"/>
              <a:t>(10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008000"/>
                </a:solidFill>
              </a:rPr>
              <a:t>map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dirty="0" smtClean="0"/>
              <a:t>(olist =&gt; </a:t>
            </a:r>
            <a:r>
              <a:rPr lang="en-US" dirty="0" smtClean="0">
                <a:solidFill>
                  <a:srgbClr val="0070C0"/>
                </a:solidFill>
              </a:rPr>
              <a:t>Map</a:t>
            </a:r>
            <a:r>
              <a:rPr lang="en-US" dirty="0" smtClean="0"/>
              <a:t>( </a:t>
            </a:r>
            <a:r>
              <a:rPr lang="en-US" dirty="0" smtClean="0">
                <a:solidFill>
                  <a:srgbClr val="FF0000"/>
                </a:solidFill>
              </a:rPr>
              <a:t>“orders” </a:t>
            </a:r>
            <a:r>
              <a:rPr lang="en-US" dirty="0" smtClean="0"/>
              <a:t>-&gt;</a:t>
            </a:r>
            <a:r>
              <a:rPr lang="en-US" dirty="0"/>
              <a:t> o</a:t>
            </a:r>
            <a:r>
              <a:rPr lang="en-US" dirty="0" smtClean="0"/>
              <a:t>list))</a:t>
            </a:r>
          </a:p>
          <a:p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dirty="0" smtClean="0"/>
              <a:t>   </a:t>
            </a:r>
            <a:r>
              <a:rPr lang="en-US" b="1" dirty="0" smtClean="0"/>
              <a:t>val</a:t>
            </a:r>
            <a:r>
              <a:rPr lang="en-US" dirty="0" smtClean="0"/>
              <a:t> </a:t>
            </a:r>
            <a:r>
              <a:rPr lang="en-US" dirty="0" smtClean="0"/>
              <a:t>bills: </a:t>
            </a:r>
            <a:r>
              <a:rPr lang="en-US" dirty="0">
                <a:solidFill>
                  <a:srgbClr val="0070C0"/>
                </a:solidFill>
              </a:rPr>
              <a:t>Observable</a:t>
            </a:r>
            <a:r>
              <a:rPr lang="en-US" dirty="0"/>
              <a:t>[</a:t>
            </a:r>
            <a:r>
              <a:rPr lang="en-US" dirty="0" smtClean="0">
                <a:solidFill>
                  <a:schemeClr val="accent1"/>
                </a:solidFill>
              </a:rPr>
              <a:t>Map</a:t>
            </a:r>
            <a:r>
              <a:rPr lang="en-US" dirty="0" smtClean="0"/>
              <a:t>[ </a:t>
            </a:r>
            <a:r>
              <a:rPr lang="en-US" dirty="0" smtClean="0">
                <a:solidFill>
                  <a:srgbClr val="0070C0"/>
                </a:solidFill>
              </a:rPr>
              <a:t>String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0070C0"/>
                </a:solidFill>
              </a:rPr>
              <a:t>List</a:t>
            </a:r>
            <a:r>
              <a:rPr lang="en-US" dirty="0" smtClean="0"/>
              <a:t>[Bill]]] </a:t>
            </a:r>
            <a:r>
              <a:rPr lang="en-US" dirty="0" smtClean="0"/>
              <a:t>= billService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dirty="0"/>
              <a:t>        getBills(cust.account_id).</a:t>
            </a:r>
            <a:r>
              <a:rPr lang="en-US" dirty="0" smtClean="0">
                <a:solidFill>
                  <a:srgbClr val="008000"/>
                </a:solidFill>
              </a:rPr>
              <a:t>take</a:t>
            </a:r>
            <a:r>
              <a:rPr lang="en-US" dirty="0" smtClean="0"/>
              <a:t>(12</a:t>
            </a:r>
            <a:r>
              <a:rPr lang="en-US" dirty="0"/>
              <a:t>) </a:t>
            </a:r>
            <a:r>
              <a:rPr lang="en-US" dirty="0" smtClean="0">
                <a:solidFill>
                  <a:srgbClr val="008000"/>
                </a:solidFill>
              </a:rPr>
              <a:t>map</a:t>
            </a:r>
            <a:r>
              <a:rPr lang="en-US" dirty="0" smtClean="0"/>
              <a:t> (blist =&gt; </a:t>
            </a:r>
            <a:r>
              <a:rPr lang="en-US" dirty="0" smtClean="0">
                <a:solidFill>
                  <a:srgbClr val="0070C0"/>
                </a:solidFill>
              </a:rPr>
              <a:t>Map</a:t>
            </a:r>
            <a:r>
              <a:rPr lang="en-US" dirty="0" smtClean="0"/>
              <a:t>( </a:t>
            </a:r>
            <a:r>
              <a:rPr lang="en-US" dirty="0" smtClean="0">
                <a:solidFill>
                  <a:srgbClr val="FF0000"/>
                </a:solidFill>
              </a:rPr>
              <a:t>“bills” </a:t>
            </a:r>
            <a:r>
              <a:rPr lang="en-US" dirty="0" smtClean="0"/>
              <a:t>-&gt; blist</a:t>
            </a:r>
            <a:r>
              <a:rPr lang="en-US" dirty="0" smtClean="0"/>
              <a:t>))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dirty="0" smtClean="0"/>
              <a:t>   </a:t>
            </a:r>
            <a:r>
              <a:rPr lang="en-US" b="1" dirty="0" smtClean="0"/>
              <a:t>val</a:t>
            </a:r>
            <a:r>
              <a:rPr lang="en-US" dirty="0" smtClean="0"/>
              <a:t> theCust</a:t>
            </a: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smtClean="0"/>
              <a:t>= </a:t>
            </a:r>
            <a:r>
              <a:rPr lang="en-US" dirty="0" smtClean="0">
                <a:solidFill>
                  <a:srgbClr val="0070C0"/>
                </a:solidFill>
              </a:rPr>
              <a:t>Observable</a:t>
            </a:r>
            <a:r>
              <a:rPr lang="en-US" dirty="0" smtClean="0"/>
              <a:t>.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just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0070C0"/>
                </a:solidFill>
              </a:rPr>
              <a:t>Map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FF0000"/>
                </a:solidFill>
              </a:rPr>
              <a:t>“</a:t>
            </a:r>
            <a:r>
              <a:rPr lang="en-US" dirty="0" smtClean="0">
                <a:solidFill>
                  <a:srgbClr val="FF0000"/>
                </a:solidFill>
              </a:rPr>
              <a:t>customer”</a:t>
            </a:r>
            <a:r>
              <a:rPr lang="en-US" dirty="0"/>
              <a:t> </a:t>
            </a:r>
            <a:r>
              <a:rPr lang="en-US" dirty="0" smtClean="0"/>
              <a:t>-&gt; </a:t>
            </a:r>
            <a:r>
              <a:rPr lang="en-US" dirty="0" smtClean="0"/>
              <a:t>cust))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</a:t>
            </a:r>
          </a:p>
          <a:p>
            <a:r>
              <a:rPr lang="en-US" dirty="0"/>
              <a:t> </a:t>
            </a:r>
            <a:r>
              <a:rPr lang="en-US" dirty="0" smtClean="0"/>
              <a:t>          </a:t>
            </a:r>
            <a:r>
              <a:rPr lang="en-US" dirty="0" smtClean="0"/>
              <a:t>theCust  </a:t>
            </a:r>
            <a:r>
              <a:rPr lang="en-US" dirty="0" smtClean="0">
                <a:solidFill>
                  <a:srgbClr val="00B050"/>
                </a:solidFill>
              </a:rPr>
              <a:t>++</a:t>
            </a:r>
            <a:r>
              <a:rPr lang="en-US" dirty="0" smtClean="0">
                <a:solidFill>
                  <a:srgbClr val="008000"/>
                </a:solidFill>
              </a:rPr>
              <a:t>  </a:t>
            </a:r>
            <a:r>
              <a:rPr lang="en-US" dirty="0" smtClean="0"/>
              <a:t>orders </a:t>
            </a:r>
            <a:r>
              <a:rPr lang="en-US" dirty="0" smtClean="0">
                <a:solidFill>
                  <a:srgbClr val="00B050"/>
                </a:solidFill>
              </a:rPr>
              <a:t>++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smtClean="0"/>
              <a:t>bills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}</a:t>
            </a:r>
          </a:p>
          <a:p>
            <a:r>
              <a:rPr lang="en-US" dirty="0"/>
              <a:t> </a:t>
            </a:r>
            <a:r>
              <a:rPr lang="en-US" dirty="0" smtClean="0"/>
              <a:t>   }</a:t>
            </a:r>
            <a:br>
              <a:rPr lang="en-US" dirty="0" smtClean="0"/>
            </a:br>
            <a:r>
              <a:rPr lang="en-US" dirty="0" smtClean="0"/>
              <a:t>}</a:t>
            </a:r>
          </a:p>
          <a:p>
            <a:endParaRPr lang="en-US" dirty="0"/>
          </a:p>
          <a:p>
            <a:r>
              <a:rPr lang="en-US" i="1" dirty="0" smtClean="0">
                <a:solidFill>
                  <a:srgbClr val="660066"/>
                </a:solidFill>
              </a:rPr>
              <a:t>//Run It</a:t>
            </a:r>
          </a:p>
          <a:p>
            <a:r>
              <a:rPr lang="en-US" b="1" dirty="0" smtClean="0"/>
              <a:t>def </a:t>
            </a:r>
            <a:r>
              <a:rPr lang="en-US" dirty="0" smtClean="0"/>
              <a:t>custSummaryService(name: </a:t>
            </a:r>
            <a:r>
              <a:rPr lang="en-US" dirty="0" smtClean="0">
                <a:solidFill>
                  <a:srgbClr val="0070C0"/>
                </a:solidFill>
              </a:rPr>
              <a:t>String</a:t>
            </a:r>
            <a:r>
              <a:rPr lang="en-US" dirty="0" smtClean="0"/>
              <a:t>) = customerSumary( lookupCustId(name) </a:t>
            </a:r>
            <a:r>
              <a:rPr lang="en-US" dirty="0" smtClean="0"/>
              <a:t>).</a:t>
            </a:r>
            <a:br>
              <a:rPr lang="en-US" dirty="0" smtClean="0"/>
            </a:br>
            <a:r>
              <a:rPr lang="en-US" dirty="0" smtClean="0"/>
              <a:t>			</a:t>
            </a:r>
            <a:r>
              <a:rPr lang="en-US" dirty="0"/>
              <a:t>	</a:t>
            </a:r>
            <a:r>
              <a:rPr lang="en-US" dirty="0" smtClean="0"/>
              <a:t>          </a:t>
            </a:r>
            <a:r>
              <a:rPr lang="en-US" dirty="0" smtClean="0">
                <a:solidFill>
                  <a:srgbClr val="00B050"/>
                </a:solidFill>
              </a:rPr>
              <a:t>toBlocking</a:t>
            </a:r>
            <a:r>
              <a:rPr lang="en-US" dirty="0" smtClean="0"/>
              <a:t>.</a:t>
            </a:r>
            <a:r>
              <a:rPr lang="en-US" dirty="0" smtClean="0">
                <a:solidFill>
                  <a:srgbClr val="00B050"/>
                </a:solidFill>
              </a:rPr>
              <a:t>toList</a:t>
            </a:r>
            <a:r>
              <a:rPr lang="en-US" dirty="0" smtClean="0"/>
              <a:t>.</a:t>
            </a:r>
            <a:r>
              <a:rPr lang="en-US" dirty="0" smtClean="0">
                <a:solidFill>
                  <a:srgbClr val="00B050"/>
                </a:solidFill>
              </a:rPr>
              <a:t>reduce</a:t>
            </a:r>
            <a:r>
              <a:rPr lang="en-US" dirty="0" smtClean="0"/>
              <a:t>( _ ++ _) </a:t>
            </a:r>
            <a:endParaRPr lang="en-US" dirty="0"/>
          </a:p>
          <a:p>
            <a:endParaRPr lang="en-US" dirty="0"/>
          </a:p>
        </p:txBody>
      </p:sp>
      <p:sp>
        <p:nvSpPr>
          <p:cNvPr id="36944" name="Title 1"/>
          <p:cNvSpPr>
            <a:spLocks noGrp="1"/>
          </p:cNvSpPr>
          <p:nvPr>
            <p:ph type="title"/>
          </p:nvPr>
        </p:nvSpPr>
        <p:spPr>
          <a:xfrm>
            <a:off x="458788" y="152400"/>
            <a:ext cx="8229600" cy="1143000"/>
          </a:xfrm>
        </p:spPr>
        <p:txBody>
          <a:bodyPr/>
          <a:lstStyle/>
          <a:p>
            <a:r>
              <a:rPr lang="en-US" altLang="en-US" b="1" dirty="0" smtClean="0"/>
              <a:t>Example: Getting a Customer Summary using Service Composition with Functional Reactive Techniques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524307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2" descr="data:image/jpeg;base64,/9j/4AAQSkZJRgABAQAAAQABAAD/2wCEAAkGBxQTEhUTExQVFhUUGBQVGBUVFBoWFhUWFhUbFhgVFRQYKCggGBolGxgUIjEhJSorLi8uGB8zODMsNygtLiwBCgoKDg0OGxAQGywkHyQxLCwsLC03LS0vLC8sLDQwLCwsLTQsNzQsLCwsLCwsLCwsLCwsLCwsLCwsLCwsLCwsLP/AABEIAI4BYwMBEQACEQEDEQH/xAAbAAEAAgMBAQAAAAAAAAAAAAAABQYDBAcCAf/EAEUQAAIBAgMDBgoHBgUFAAAAAAECAAMRBBIhBQYxE0FRU5GSFRYiUmFxgbLB0TIzYnOToaIHFCM0sfBCY3LS4SQ1Q4PC/8QAGgEBAAMBAQEAAAAAAAAAAAAAAAQFBgMBAv/EADkRAAIBAgEJBAoCAgIDAAAAAAABAgMEEQUSFCExUVKRsRVhcaETIjIzNEFygcHRI+FC8ILxNWKi/9oADAMBAAIRAxEAPwDrM9PBAEAQBAEAQBAEAQBAEAQBAEAQBAEAQBAEAQBAEAQBAEAQBAEAQBAEAQBAEAQBAEAQBAEAQBAEAQBAEAQBAEAQBAEAQBAEAQBAEAQBAEAQBAEAQBAEAQBAEAQBAEAQBAEAQBAEAQBAEAQBAEAQBAEAQBAEAQBAEAQBAEAQBAEAQBAEAQBAEAQBAEAQBAEAQBAEAQBAEAQBAEAQBAEAQBAEAQBAEAQBAEAQDQ2+7DDVSpIIQkEGxFtdDONw2qUmtxKslGVxBSWKbOceFq/XVfxGlL6apxM12iUOCPJDwtX66r+I0emqcTGiUOCPJDwtX66r+I0emqcTGiUOCPJDwtX66r+I0emqcTGiUOCPJHobTxHW1e+089PU4nzGiW/BHkh4SxHW1u+0aRPifM80S34I8kPCWI62t32jSJ8T5jRLfgjyQO08R1tXvtGkVOJ8xolvwR5IntysZVqV2D1HYBCbMxIvmA4H2ybZTnKo8W3qKvK9GlTorMik2/ku5l2loZwQBAEAQBAEAQBAEAQBAEAQBAEAQBAEAQBAEAQDW2m5WjVYGxFOoQeghSQZxrycaUmtqT6He2ipVoRextdSi+Gq/Wv2yh0uvxM1egW3Ah4ar9a/bGl1+JjQLbgQ8NV+tftjS6/ExoFtwIeGq/Wv2xpdfiY0C24EeX23iLH+K/A9E9V3Wx9pjQLbgRad29vriFytYVVGo5mHnL8RLi2uVVWD9rqUGUMnyt3nR1xfl3MnJLKwQBAEAQDV2rTzUaq9NOoO1TOdVZ1OS7md7aWbWhLc11OTiZ43J6VCeAJ9QvPcGzxtLafeSbzT2GM17jzOjvHJN5p7DGa9wzo7zcoUmyjyT2GcpReOw+XKO8yck3mnsM+c17jzOjvHJN5p7DGa9wzo7zDW+iYjtPtE/wDs+Ty6rdCoO0k/CW+T160n4FJlyXqQXey7S0M4IAgCAIAgCAIBXN5ds1KVRUpkDybm4B4nTj6pWXt1OlNRhuLrJtjSrU3OovngiI8ZcR5y9xZD7Qr71yLLsq23Pmx4y4jzl7ix2hX3rkOyrbc+bHjLiPOXuLHaFfeuQ7Kttz5seMuI85e4sdoV965Dsq23Pmx4y4jzl7ix2hX3rkOyrbc+bHjLiPOXuLHaFfeuQ7Kttz5seMuI85e4sdoV965Dsq23Pmyybt4ypVpl6hB8ogWAGgA6PTeWdlVnVg5T3lJlKhSo1VCmvlrJaTCuEAQBAEAQDU2v9RW+7qe4Zwufcz8H0JFp8RT+qPU5xM0bUQBAEA81eB9Rnq2hGpRqlWDKSGU3BHEGd02nij2UVJOMlimdD3b2+MQuVrCqBqOZh5y/ES5trlVVg9vUymUMnu3edHXF+XcycksrBAEAQDy63BHSCO2eNYo9TweJx+1tJmzf44l3/ZzU8msvpRu0EfCWeT3qkvAz2XI+tB+JcryxKEQDdofREAyQDHiHyozdAJ7BeeSeCbPqCxkkcUrnyeyZeG03a2lq/Z8nkVW6WUdgv8Zc5PXqyZnsuS9eC7mW2WJRCAIAgCAIAgCAUvb+BrVK7stNyugBA0IA5vbeUd3Rq1Kzai8DT5PuKFK3jGU0ntZH+B6/VP3ZG0Wtwsmabb8a5jwPX6p+7Gi1uFjTbfjXMeB6/VP3Y0Wtwsabb8a5jwPX6p+7Gi1uFjTbfjXMeB6/VP3Y0Wtwsabb8a5mDE4KpTsXRlvwuLXnxOlOHtLA6069KrqhJPwME5nU6Du9RyYemOkZu8S3xE0dnDNoxX35mPyhUz7mb+3LUSMkkIQBAEAQBANTa/1Fb7up7hnC59zPwfQkWnxFP6o9TnEzRtRAEAQDzU4H1GeraDSynonbE+z3SdlYMpIZTcEcQYUsHimfMoxknGWtM6Hu3t0YhcraVVFyOZhwzD8rj0y5tblVVmvaZPKFg7d50fZfl3E3JhWiAIAEA5Jj0y1ai9DuOxjM7UWE2u9m7oSzqUX3LoWb9nT/AMWqvSinsa3/ANSbk9+tJdxU5cj/ABwfe+n9E9vqzDCsysylWQ3UkGxNuI9clXrapNruK3JSi7lKSxxT2nPfCFXran4jfOVHpJ8T5s1HoKXAuSNyhtCrlH8Wp+I3znKVWePtPmz5dClwrkjJ4Qq9bU/Eb5z59LU4nzZ56Clwrkj42OqnQ1ahB0saja/nHpZ8T5sKjTX+K5I0cVw9sQ2nZF03DS2HY+dUb8gBLuwWFNvvMzlqWNdLcl+SyScU4gAQDm1HeLEmsq8scpqBbZV4Z7W4dEA6SYAgCAfCbazw9Sx1Gn4XodbT7wnHSqPGuZJ0K44HyHheh1tPvCNKo8a5jQrjgfIeF6HW0+8I0qjxrmNCuOB8h4XodbT7wjSqPGuY0K44HyHheh1tPvCNKo8a5jQrjgfIeF6HW0+8I0qjxrmNCuOB8isb245ajoEYMFUm4Nxcnh2AdsqsoVo1JRUXikXmSbedKEnNYNv593/ZBolyAOJIHabSAli8C2lLNTb+R06mmUBRzADsFpqorBYGFlLOk5P5nqenyIBTt9dr1qNVFpVCoKXIAU3OYi+oMAmd08W9XDK9RszEuCSAODEDhAJiAIBqbX+orfd1PcM4XPuZ+D6Ei0+Ip/VHqc4maNqIAgCAIAgCATu5v8wfu295ZPyb7/7Pqipyz8OvqXRl1l6ZgQBAEA5bvClsTWH2ye3X4yguFhVl4m1sZY20H3EpuC9sUR51Nx2FT8J2sX/Lh3ETLMcbfHc1+S/YvCpVQpUXMptcG+tjccPTLaUFNYS2GZp1Z05Z8HgyO8WcJ1K95/nOOi0eEl9pXXG/L9G7Q3YwmUfwR3m+c80OhwjtK64+n6MnivhepHeb5zzQ6HCO0rnj6fojN5NhYalhqjpSAYAWN20JYDnPpnC6tqMKTko6yVY3txVrxhKWr7bjnOLPD2yogaVF+3MS2ET0lz+sj4S+slhRX36mTytLG6l9uhNyWVpobZ2ouHp8o4ZhmC2W17m/TbogEIN+6PV1exP90Ao9OsBVD62Dh7c9g17euAXjx6o9XV7E/wB0Andj7SXEUxUUMASRZrX09V4BuwDR25WyYeofskD1t5Pxke6nm0ZPuJdjDPuILv6aznczZshAEAQBAEAQCQ2BRz4imOhs3dGb4SRaRzq0V/uoh388y2m+7DnqOhTSGOEAqzb80QbcnV09C/OAVjejbCYmororKFXL5Vr3uTzE9MAlN3d6aWHoLSZKhILG65basTzkQCf2PvPTxFTk0SoDYtdsttPUT0wCdgGptf6it93U9wzhc+5n4PoSLT4in9UepziZo2ogFuqbtURgv3i75+SD2zDLci/C3CWTs6at/Sa8cMSljlCq7r0OrDHArGBwrVai00+k5sP6kn0AXPslfTg5yUVtZbVasaUHOWxF2G6+DoKP3ipcnnapyYJ+yAQf6y20K3px/lfngUPaN3Wk/Qx5LHmeMRulh6yZsNUseaz8ohPQTqR2+yeSsaNSONJ+eKPYZUr0p5tePlgykVqRRirCzKSpHQQbGVMk4tp/Iv4yUoqS2Mmtzf5g/dt7yydk33/2fVFXln4dfUujLrL0zAgCAIBzbfBLYup6ch/SB8JR3iwrM2GSpY2sfv1NLZGKqU6qtRF6nlADKWvcEHyRx0vOVKc4SThtJN1Sp1KTjVeEeRYW3g2gASaNgNSTQewHTxkvSbrh8mVSsMnt4Kf/ANI1PHTFf5XcPznPTq3dy/s79jW3/tz/AKN2hvpiso+r7h+c5vKFdP5cv7POyLbv5/0WPdDblbEvUFTJZFUjKttST6T0SZZXNStJqeGorcpWdK3jFwxxe8z79vbCMPOamP1ZvhPvKL/gfiupzySsblPcn0OW4viJTQNWjpO7SWwtH/QD26/GaG2WFKPgYzKDxuZ+PQkp3IZHbd2UMTT5MsV8oNcC/AHS3tgEANwk65u4PnAKZTo3qBL8XCX9bWvALn4hp1zdwfOAWHYmzBh6QpBiwBY3Itx9EA34BqbTwIrJkJIBIOnHTm1nGvRVaGY3gSLW4dCpnpYsiPFGn1j/AKflIfZlPifkWXbVXhXmPFGn1j/p+UdmU+J+Q7aq8K8x4o0+sf8AT8o7Mp8T8h21V4V5jxRp9Y/6flHZlPifkO2qvCvMeKNPrH/T8o7Mp8T8h21V4V5nxt06YBPKPpr/AIflPHk2mljnPyCyzVbwzV5lQMpjRlg3Mo3qs3mpb2sR8AZY5NhjUcty6lPlmeFGMd76Fyl2ZoQCoNuIhJPLNr9gfOAVzeXY4wtRUDl8y5rkWtqRb8oBI7B3UXEUVqmqyklhYKD9E243gFg2HusuHq8oKhbyStioHG3Pf0QCwwDU2v8AUVvu6nuGcLn3M/B9CRafEU/qj1OcTNG1EA6PX/7X/wChfdEvZfB/8fwZeH/kP+X5Kfupi1p4qmzmynMtzwGZSAe23bKuzmoVk2XeUKUqlvJR27eRbt592mxLiolQBgoXKwOU6k3BHDj0GWd3ZutLOiylsMoK3i4Sjqxx1EFhtn47BZmpoGDAZsvljTgcuh6eaQ4Urm3xcVt+5YVK9leYKbww2Y6v6K9jsU1Wo1R7ZmNzYWF7W4eyQqk3OTk9rLOlTjSgoR2Iltzf5g/dt7yyZk33/wBn1RW5Z+HX1Loy6y9MwIAgCAc/36S2JB6aansLD4CU18v5fsarI0sbfDc3+CO3cqZcVQP+Yo73k/Gcbd4VY+JMvo51tNdz8tZ1SumZWXpBHaLS9axWBjIPNknuOR4rZtal9ZTdfSVOXvDQ9sz8qU4e0mjcU7ijV93JPry2mXBoWACgsehQSePQJHazpYLWfU2o65PDxOgbh7OqUhVaojJnyZcwsSBmvpxHEcZb5PpTgpOSwxwM5le4p1HFQeOGOOH2Pv7RKlqFMdNT+it/xGU3hTS7/wAHmRY41pPu/KOa4o6+yVUNhponU9l08tGkvRTpjsUTSUlhCK7kYa5lnVpy3t9TanQ4iABAOWUNl1+XU8hWtyoN+Se1s973twgHUzAEAQCC29t1qDqiqrXXMb30uSBw9Rlfd3jozUUsdWJbWGTo3EHOTa14Ecm9lQkAU0uSBxPPIyylUbwzUTHkakli5PyLdLkzogCAIBo7crZMPUb7JHtbyfjI91PMoyfd1JdjTz7iC78eWs53M2bIuO5dG1J385rexR8yZdZMhhTct76Gby1UxqxjuXUsMsimEAQCkb+YKrUrUylOo4CWJRGYA5joSBAJzc6gyYVFdWVsz+SylTqx5jrAJuAIBqbX+orfd1PcM4XPuZ+D6Ei0+Ip/VHqUXY2GWrXp03uFdrG2h1Btb22mfoQU6ii9jNdc1JU6Mpx2okt7tiphmp5M2Vw1yxB1BHQBzGd723jRazdjIuTrydypZ+GKw2FoxQtsyx0/gL7oljPVZ6+Ep6evKGri/JRtjbNOIqcmrKpsTdr2NubT+9JUUKLqzzU8DQ3NwqEM9rEkcc+KwLimKzWIBUjVPUA9wCOj0idqjrWss3O/XmRaStr2LnmLH57/ACJ/dLeOrXqGnUUEBS2dRa1iBZubX2cJNs7udWWbJfcrso2FKhDPg8Nez9Fd30oquLfL/iCsQOZiNe3Q+2Qb6KjWeBZ5LnKVss75Yr7H3c3+YP3be8s6ZN9/9n1Rxyz8OvqXRl1l6ZgQBAEApH7QU/iUj0qw7GHzlVlBetE0mQ3/ABzXeun9FawdXJUR/MdG0+ywPwkGLwknuaLmrDPhKO9Nc0dMwe8uGqcKoU9D+Qfz0/OXULqlLY+eoyNXJ1zT2xx8NZKqQRcag9GoMkEFrB6zcwdJVXyVAvxsAL9k8SS2H1KUpbXiY8ZtOjS+sqIvoJ17OM+J1qcPaaR0pW9Wr7EWyjb5bbpYjk1pEkIWJJFgbgAWvr0yovrmFXBQ+RoMmWdShnOp88CnVxdreoSJBai4xwWJ1tFsAOgAdk0yMC3i8T1PTwQBAEAQBAEAoG8tbNiX+zZR7Br+d5nb2WdXl3ajX5NhmW0e/XzI6m5UgjQggg9BGokZNp4omyipJp7GWHBb2ONKqhh5y+SezgfyllSylJaprHwKavkaD10nh3PWv95lgwO2aNXRXAPmt5J/Pj7JY0rqlU2PXuKivY16PtR1b1rRnxWNp0xd3VfWdfYOJnSdWFP2ngcaVCpVeEItkLjN7KY0pqXPSfJHzMg1MpQXsLHyLOjkapLXUaXmyB2jturWGViAvHKosNOFydZXVrupVWEtm4t7awo0HnR272RsjE06Du9Ry4emOkZu8b/GaOzjm0Y8+Zj8oTz7mb78OWokZJIQgCAIAgCAIBqbX+orfd1PcM4XPuZ+D6Ei0+Ip/VHqc7pVCrBlNipBB6CDcTNptPFG0lFSTT2MvFDfSi6gVqTZhxsodb9IubiW8co05L146+Zn55IrRl/FLV90yL3l3q5dOSpqVQ2LFrZmtqBYcBf0yPdXvpY5kVgiXY5N9BL0k3i/lgV7CYlqbrUQ2ZTcH++a2kgwm4SUo7UWdSnGpFwlsZc8PvrSdbV6Rvz5QHU+mzWI/OWsMowksKkfyUU8j1YyxpS/DGI31oopFCkb81wEX12W5MSyjCK/jj+BDJFWUsasvyyl4rEtUdnc3Zjcn++aVU5ucnKW1l7TpxpxUI7ETG5v8wfu295ZNyb7/wCz6orMs/Dr6l0ZdZemYEAQBAKh+0Kn5NFuguO0KfhK3KK1RfiX+QpetOPh+f2UyVhoRAM+FxlSmb03dP8ASxA9oGhn1Gcoey8DnUo06iwnFPxJZ9u4iogDVnt0A5L+vLa/tnlS4qy1OT6dCPCyt6bxjBdeppGRySeGrAc/ZPVFnuB4wa56yDznQfqEkUl60V3o+K7zaUn3PodYmjMIIAgCAIAgCAIBW9p7r52Z6b2LEsQ2ouTfQjh+crK+Ts5uUHre8u7bK+ZFQqR1LViiu43ZdWl9NDbzhqvaOHtlZVtqtP2kXNG8o1vYlr3bGac4kkQATA2CAb+D2PWqfRpkDpbyR+fH2SRTtatTZHnqIla+oUvalr3LWTeE3SHGq/sT/cflJ1PJi/zlyKutlp7KUfu/0WamgAAHAAAeoS1SSWCKOUnJtv5nqenyIAgCAIAgCAam1/qK33dT3DOFz7mfg+hItPiKf1R6nOJmjaiAIAgCAIAgE7ub/MH7tveWT8m+/wDs+qKnLPw6+pdGXWXpmBAEAQDWx+Ap1ly1FDAajiLHhcETnUpRqLCSxO1G4qUZZ1N4Ffxm5VM/V1GT0MM4+BkOeT4v2Xh5lrSy3UXvIp+GohMZuliE+iFqD7B17rWkWdlVjs1llSyvbz2tx8SGxGHdDZ1ZT0MCP6yNKLj7SwLCFSE1jBp+B8WqbAD/AJnPNWJ9YfM38LsPEVeFNrdL+SP1SRC2qS2R/BEq39vS9qS+2smsHuQx1q1QPQgzHvG39JKhk+X+T5FdVy5Fe7jj46vL+yd2fu1h6RDBSzDUM5vYjnAFh+UmU7SlB4paysr5TuKqcW8E/kiYkkrxAEAQBAEAQBAEAQCMx2wqNTUrlPnJofaOBkWrZ0qm1YPuJ1DKNelqTxW56yBxW6dQH+GysPteSR/UGV9TJs0/UafkW1LLNJr+RNPu1m1hN0hxq1L/AGUFv1H5TrTyYv8AOXI4VstPZTj93+v7JvB7LpUvoIAek6ntMnU7elT9lFXWvK1X25Pw+RuTuRhAEAQBAEAQBAEAQDW2lTLUaiqLlkcAdJKkATlXi5UpRW1p9DtbSUK0JS2Jp+ZSPAGI6o95fnKHQ6/D0/Zqe0rXj8n+h4AxHVHvL840Ovw9P2O0rXj8n+h4AxHVHvL840Ovw9P2O0rXj8n+h4AxHVHvL840Ovw9P2O0rXj8n+h4AxHVHvL840Ovw9P2O0rXj8n+h4AxHVHvL840Ovw9P2O0rXj8n+h4AxHVHvL840Ovw9P2O0rXj8n+iX3Y2XVpVi1RCoyML3U6llNtD6DJljb1adXOnHBYPdvRX5Tu6Naio05YvFP57n3FpluUAgCAIAgCAIB5qUwwswBHQRcdhnjSepnsZOLxTwMGGwFKnqlNFJ51UA9onxGlCPspI61LirU9uTfizZnQ4iAIAgCAIAgCAIAgCAIAgCAIAgCAIAgCAIAgCAIAgCAIAgCAIAgCAIAgCAIAgCAIAgCAVDwzUWnjFy12K1MQFqKLrTAuFGa/k24wDLtflBg1xC16qsKVLRWsrEkXZha5PldPMIBsbZpVKOGslaqWepTGdmuwzELYEW0gGhiNq1WbC5XYW5EVbH6TPUKEN+G/bAJvB12OMxCFiVVKJVb6AkakD0wDDvDVqh6a0+Wy2qFjRCk3FsoJbQc8AkNj11eijKzOCPpPbMddc1tLjh7IBuQBAEAQBAEAQBAEAjd4sa1HDu6fSGUAnmLMFv7LwDDhdmVKb02GIdwfrFqnMHuOKeabwCI2jWqLUqmrUxNKzHknprmoBObOo4+m8A3tt1KhFBgarUSpNRsN9MkgZSOfLxMA97KqPUoVFpVyzBiqvVQh6Y08moDxYC+sAbv4lzWrUmd3VMmXlQFqXN8xsALpfhAJ6AIAgCAIAgCAIB5Li4Fxc3sL6m3GwgFc2btWouEWobVGNR1zVKgRVGci7MeYAcBrAM9LeEmg9bkx/CqBHCvdctxd0a2o1B4QDPU2w1sQy0wy0WCA5wodrDNctooW8Aw4LbFSuldUVOVpKMpR86MXU5bMQOcGAaGyMQVq0lariEdtHp4hbrUNv/G3BTeASabXqu7cnQz0kqckzZ7PcaMwS1so9fNAMqbTdsS9BaYK08hZy9rBlJ+jbU3+MA0KG2WTDh8rVC2IakAz66uQLNbsEAzVNrVSmJQoqVqKBtHzKVYEhg1uIsdLdEA39h1nfD0nqWzMiEkG97qCGOgsSNSOYmAb0AQBAEAjqeyEFOvTzNau1R2OlwanELpwHNe8A+4rZKvh/wB3LMFyqtxbNZbW5rc3RAMu0MCtVAjEgKyPpa90NwNeaAaS7u0wSQz61lr82hUkhRp9G5PbAPWK2JmqtVWtVps4UEUyoBCiw4gwDJidlFshWvVV0UrnBBLg+cpFifTaAbWAwa0aa00vlUW14nnJPpJgGxAEAQBAEAQBAEAQDDjMKtVGpuLqwsR/fPeAR2E2EFdHerUq8lfkw5Fk0tfTibc5gHzEbBuXy1qqJVJL01IyknjYkXW/ogGXFbHVuT5N3pNSXIjIR9G1spB0I0gHlNhJyVSmzOxqnM9QkBywtYi2gtYWEAy7O2ZybtUao9SowCl3toq8FAGkAkIAgCAIAgCAIAgGhtTZgrFGDtTemWyulrgMLMLHSx0gGs276clTpK7qaT8or6Fs9ySSCLHiYBnwux0RKqFmcVizNnIJuwsdQIBiOwU/d/3cM9r58+hcvmz5jzHWAesPsRRypZ3qGuqq5YgfRBAK5QMvH+kA8YfYVmQvWq1FpG6I9rKQLAkgXYgQD6dhDOWFWoqM/KtSUgKX5zfjYkai8A3MPgQlWpVBN6uQEG1hkBAt2wCJ2lsQiilKlmb/AKhajG4DKC5ZiDpwvpzwDdw2xlUVczvUasMru1gcoBAAAFha5gG1s3CclTWnmZwgygta+UaAadAsIBswBAEAQBAEAQBAEAQBAEAQBAEAQBAEAQBAEAQBAEAQBAEAQBAEAQBAEAQBAEAQBAEAQBAEAQBAEAQBAEAQBAEAQBAEAQBAEAQBAEAQBAEAQBAEAQBAEAQBAEAQBAEAQBAEAQBAEAQBAEAQBAEAQBAEAQD/2Q=="/>
          <p:cNvSpPr>
            <a:spLocks noChangeAspect="1" noChangeArrowheads="1"/>
          </p:cNvSpPr>
          <p:nvPr/>
        </p:nvSpPr>
        <p:spPr bwMode="auto">
          <a:xfrm>
            <a:off x="1095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data:image/jpeg;base64,/9j/4AAQSkZJRgABAQAAAQABAAD/2wCEAAkGBxQTEBUUEBQUFRQXFBQVFxgYFxQUFxQVFBcXFxUZGRcYHCggGBolHBUYITEiJSorLi4uFx8zODMsNygtLiwBCgoKDg0OGxAQGywkHyQsLCwsNCwsLCwsLC4sLCwsLCwsLCwsLCwsLCwsLCwsLCwsLCwsLCwsLCwsLCwsLCwsLP/AABEIALQAtAMBEQACEQEDEQH/xAAbAAEAAgMBAQAAAAAAAAAAAAAABQYBBAcDAv/EAEIQAAECAwQFCQUFCAIDAAAAAAEAAgMEEQUhMVEGEkGBkSIyYXFyobHB0QcTIzNSQlNiovAUFVSCkrLC4RbxY3Pi/8QAGwEBAAIDAQEAAAAAAAAAAAAAAAMEAgUGAQf/xAA3EQACAQIDBAgFAwQDAQAAAAAAAQIDEQQhMQUSQVETMmFxkaGx0RQigcHwM1LhBhVCUxZDYiP/2gAMAwEAAhEDEQA/AO4oAgCAIAgCAIAgCA0Jq14TMXVOTbygIaa0kefltDek3nhggNKHa8Zrq65PQaEcEBJyukmyI2nS2/uKAmJWfhxOY8HowPAoDaQBAEAQBAEAQBAEAQBAEAQBAYqgNSatOFD5zxXIXngEBDzWkn3bN7j5D1QEPNTsSJ8xxIywHAICOmp+HD57wDlt4LGU4x1LNDB16/6cb+niQ83pOB8plel13ABQPELgjd4f+n23etK3d7+xpy+lrgaRYYcM2nVI3G4r2Nd8TCtseD/TbXfn56k3J29AiXB4acnck99ylVSLNXV2fXp5uN1zWZJfrZ3LMpG9LWtFZg8kZO5Q770BLyukjT8xhHSOUOGKAl5acZE5jgfHggPcFAZQBAEAQBAEAQGCUBrzM8yHz3AdG3ggIia0kGENlel13digIiatOLE5zjTIXDuQEbMTDGCr3NaOk47ljKSWrJaVCpWe7Ti2+wh5vSVguhNLzmeS0eZ7lFKuuBusPsGrPOq0uxZv2RDzdtRX3F2qMm3d+KryqykbqhsrDUc9275vMjgozYm9YlmmYmIcIYOPKOTBe48Lt4WUI70rFbF4hUKMqj4LLv4fnI9tOLOEKac5gAY8uoNgLDQjhQqerGzujSbMxLq0nGTzX3K8ojZmzJ2hFhfLe4DLEcCslNogrYalW68b+pOyml7h82HrDNpoeBu7wpY1uZq6ux4v9OVu/wBydk7agROa8A5O5J71KppmsrYGvSzlHLmsyR2rMqG/K2zFZdrawydf34oCYldI2G6I0tOYvHqgJaXmmPFWODuooD2QBAEB8xHhoJNwAqepAQkzpG0fLaXHM8kepQERM2zFfcXao/Dye/FARsWIGiriAMz51XjstTKEJTdoJt9iuRM3pFCbcyrz0XN4nyUUq8VobfD7DxFTOfyrtzfgQ03b8V+BDBk3HiVXlWk9DdUNi4alnL5n26eGhFudU1NSczeeJUWptopRW6lZGEPQgCA6L7MbL1Yb5h2LzqM7DTed5u/lVvDxt8xy23sUpSVBaLN970NfSqR982Kz7Qe5ze0CbvLepZx3lY1OCr9DWUuGj7mc0BVM64ygCAxRAbklacWF8t7gMsW8DgslOS0K9XC0qvWjn4MnJPS44RodfxMP+J9VLGtzNXV2Ov8Arl4onpO14MTmPFcjceBxUsZxehrKuCrUutEkASDUVBzFx4hZlUkZW3IrcTrD8XqEBMyNvMiODS0tcTQbRxQEuEB5zMPWY5ubXDiKIDnkxG1WOcRWjSaZ0GC8k7K5JRpupUjBcXYq81pJEdcwBg/qKqSxEnodXQ2FQhnUe95L8+pERopeavJcek1p6KBtvU3FKlClHdgrLsy9D4QzCAIAgCA9pOUdFiMhM5z3Bo6K7eoXncvYq7sYVasaUHUlpHM7lJSzYUNsNlzWN1R1BbFKysfO6tSVSbnLV5lUnfmv7TvFemBzvSeR91HJA5L6vHXXlDia71UqxtK51WzcR0tFJ6xy9iJUZfCAIAgCAxTMIL2N6StaNC5jzTI8ocCslOS0K1bB0avWWfMtWj1uOmHOa5jQWtrrAnaaUpsVinUcjRY/ARw8VKMm7u2ZbLBbWYZ0VPAFSmsLmEBlAc8noPzG9seIXkldMzpS3Jxlya9Tm7cB1LWn0h6mUPAgCAIAgCAvPsxsvWe+YcLmfDZ2je87hQbyrGHhndnPbfxO7CNBcc39jooVs5Yp0981/ad4oCD0kkPewDTnNOu3cLxvHgFHUjeJe2fiOhrK+jyf2KACqh1ZlAEAQBAEAQFp0Gh3xndhv9xPkrFBas0e2pfpx736I6FouysYnJhPEgKc0RawgMoCj2uykw/tV4oePQ5hHZqvc3JzhwJWtlk2fR6U9+nGXNL0PheEgQBAEAQGWsJIDRVxIAGZNwHFErhyUVvSdks39Dt9iWcJeXZCH2W3nNxvceNVsYR3YpHz3FV3Xquo+PpwN8LIrlIiTLYjnPYatLnUOd5XiaeaM6lOVOW7LU+ar0wOe2/Ie5juaOaeU3qOzcaqnUjuyOswFfpqKb1WT+hHLAuhAEAQBAEBdNC4dIDjnEJ4AD1VqivlZze15XrJcl65l/0SZyoh6GDxr4BSmqLIgCAp+kjKTB6Q0+XkgZzG2WUmIg/FXiAfNa+qrTZ32zp7+Fpvs9MjTWBcCAIAgCAtns4sv3syYpHJggEZa7q6vAVPDNT0I3dzS7bxPR0VTWsvRfydSVw48gtNbU9xKPLTy3/DZ1uBqdwBKirS3Ys2WysN0+JSeizf28znWh09RzoJw5zegjnDw4FYUZcC7tnD3tW4rJ+5alYNAQulch7yDrDnQ6uHZ+0PA7lFVjdXNlsvEdHV3XpL8XsUZVTpwgCAIAgCAv2i8OkqzpDjxJVun1TlNpS3sTLssvIvuijPhvOb/ABSFEnEAQFX0rbSKw5tpwP/ANIDmWkzKTB6WtPdTyVGurTO02JPewi7GyKURtggCAIDBKHp2fRKyf2aUYwjlnlv7TvQXblfpx3YnB7RxPxGIc1pou5e+pMhSFA5X7R7T97NCGObBFOt7qF3cAFSryvKx2Gw8N0eH33rJ3+i0KbDjmHED285rqjdn14LFOzuT1acailF6M6RKxxEY17cHAOG/Yryd1c4upTdObg9UepC9ML2zOcWxJe5jOZ9nFvZN49NypTjuux2GEr9NSU3rx7zTWJZCAIAgMFAdKsuHqwIQyht8FdjojjcTLerSl2v88i9aOMpAb0lx4lZEBKIAgK/pYzkwzkXDiAfJAcx0tb8VhzZ4H/ap4jrI6z+n5f/ABmuT9V/BCFQG/MIeBAEBYNB7K/aJtusKsh0iO3HkDe7+1S0Y70jWbWxPQYd21lkvv5ep1/arxxBpWvPiBAiRT9lpIGbvsjeaLGUrK5PhqDr1Y01xf4/ocOe8uJc41c4lzjm4mpPFa9u+Z9CSSVoqyNOJiVmUHqWnQyf50F2zls6vtDdjvKsUZcDQbXw+aqruf2ZaFOaQr+mMjrQxFGMPHsHHgQDxUNWN1c22ycQ4VOjej0717lMoqx0YQBAEA1a3DEmm8oLpZs6mG0FNgp3K+cNe+bLxZDKQIY/CDxv80BuIAgIfShlYFcnDzHmgOZaYMuhnpe3iAR4KtiFozo/6elnUh2L7r7laVU6cIAgBQHWNALK9zKB550akQ56tOQOBJ/mV2jC0czitsYrpsRurSOXuWZTGqOf+1C1Ply7T/5H+DBTidwVbES4HS7Aw/WrvuX39vEoJKqnSGpEF5Uhr3qeslMOhRGvbi01pnmN4uXsXZ3IqtJVYOD4nSYEYPYHNNQ4AjqN/mrqd1c42cHCTi+BmIwOBDhcRQ9W1e6nkW4veWqOb2hJmFFdDOw3dLcQeFFRlGzsdlh6yrU1OJrLwmCAIDasqHrR4Y/G3uNfJZQ1RBipbtGb7H6fydJJV0406DBZRoGQA4CiA+0AQEfbzKy7+gV4FAcy0sZWCDk8HiKeagxHVN3sGW7iWucX5WZUiqZ14QBASejVl/tMyyGebXWf2G3u44b1nTjvSsU8fifh6EqnHRd7O1gUw6ty2BwIQEZOaPS0V5fFgtc84uNammG1YOnF5tFulj8TSjuQm0jw/wCJyf8ADs7/AFXnRQ5En91xn+xlWm7BlhEcBBZc4jbn1r3o48jD+4Yl/wCbPH9xS/3LO/1To48jz4/E/vZuy8BrGhrAGtGAGAWSVtCvUqSqScpO7Z6L0wKzppI1a2KMW8l3UcDuPioK0eJutkV7SdJ8c13oqSrm/CAICV0Xh1mmdGs7g0+qkpdYobSlbDS7bLz/AIOhyrNaIwZuaO8K2cqX5AZQBAeE6zWhvGbXDuQHMdIGa0s/qB4EKKsrwZstky3cXDtuvIpSoncBAF4Dpfs0sr3cF0dw5UU0b0Q2nzNTuCuUIWVzktu4rfqqitI697LmrBogh5dBD0UQFNnT8R/ad4oLnlRAYQBAfExBD2OY7muBB6j+u5eWurGVObpyUo8Dmk3LmG9zHYtNOum3eqUlZ2OzpVFUgpx0Z5LwkCAn9C2VjuP0wz3kDyU1HrGp2xK1GK5v7HQrFZWPD7VeAqrJzhdQgMoAgMFAc1taF8OK38LxwWE1eLLOCnuYinL/ANL1KACtefQdAgNqy5F0eMyEzF7tWuQ+0dwqV7FXdiGvXjQpyqy4Lx7Pqdxl4LWMaxgo1rQ0dQFAtilZWPns5ynJylq8z7Xpicl0k0mjPmohgxnthh2q0NcQCGVaTdmQe5UalRuWR2uB2dShQiqkE5au65kZ+/pr+Ijf1uWPSS5lv4LDf64+H8A29M/xEb+tyb8uY+Bw3+teBoxbZmNY/Gfjn/pZ78uZQeDoX6iPP97R/vX8U35czz4PD/sXgZ/e0f72J/Um/LmPhKC/wXgW/Re0DFg8o1ew6rsyDe0+W5WaUt5ZnP7Swyo1bx0ensS6kNeVXTOR5sZvYd/ifLgq9aPE3ux8RrSfevuirKA3gQFp0Hh/Od/62/3E+SsUVqaPbUupHvL/AKMsrMA5NcfJTmiLegCAIAUBQ7Wh/FijNzu//tHmrHsXZ37jmAFLsruC1j1PpV75mUPC/ezCy+fMOy92zp2vd4DirVCHE5rb2J6tBd7+y+/gdBVk5ohdLbS/Z5SI8GjyNRnafUA7hU7lHVluxL2zcN0+IjB6avuRxoDL9UVA7wIAUBqRMSpDXvU+UPAgJbRid93MAHmv5B668k8T3qSnKzKG0qHS0G+Mc/cvqtnKnjPSwiw3Mdg4EdWR3G9eSV1Yko1XSmprgc1jQi1zmuuc0lp6xcqTVnY7OM1OKktD4XhkXTQuHSXcfqiHuACtUV8pze15XrpckvUvmibOW85NA4k+ilNUWdAEAQBAU232UmHdOqe4IDl07D1Yrxk93iVrpas+h4We/QhLml6HnBgue5rGCr3ENaM3E0CxSuyWc4wi5S0Wp3GypFsCDDhMwY0N6yMTvNeK2MVupI+e4iu69R1JcczaWRCcz9ptpa8dkFp5MIazhm9/o0fmKqYiV3unWbBw+5RlVesnZdy936FNVc3wQAoDUiYlSGvep8oeBAEB0axp33sFr9tKHtNuKuwlvK5x+LodDWcPqjdWRWKfpnI6r2xRg7kntAXcRXgq1aOdzodkV7wdJ8M13cfOxXFCbgv+jDKSsPpDjxNVbpdU5TaMt7Ey8C86Js5Dzm4DgK/5KQok+gCAIDCAq2lLKRWnNngSgOX2/D1Zh9dpBHTUDDgqFZfOzutlT38JG3DJ+JixbSMvGbGDGvcAaBxIAJurdtoe9eRluu5PisOsRTdNtq+tvQsh9o0f7qF+f1UvxMuRqv8Aj9H98vI+T7RJj7uD+f1XnxEj3/j9DjKXkVSbmHRYj4jzVz3Fx6z+qKFu7ubqlTjTgoR0R4rwzCAFAakTEqQ171PlDwIAgJOx7afLhwa0ODqEgkihF11Mx4LOFRx0KWLwMMS027WJL/mD/umf1O9FJ075FP8As0P3vwRr2hpIYsMsdBaAcDrk0IwOC8lV3lZolobMVCanGby7P5INrSSA0Ek3AC8lQ65I2cmkrvQ6TZkLUgw2nEMaD0Gl6ux0ONxM9+tKS4tl30ZbSADm5x8vJZEJLIAgCAICH0hs50UNLKVaHVGBINMOCAqM3KB1WxW7iLx0jJeOKlqS0a1SjLepuzK1aOjTgSYJ1h9J5w6jtCrTw9uqdJg9uxl8ldWfPh/HmQLmkGhBBGw3Ks1bU6CMlJb0XddmhhD0IAgCAFAakTEqQ171PlDwIAgCAICasvRyJFvf8NuZHKI6G+qkjSbNbidp0qWUfmfZ7lts6y4cEfDbf9Rvcd6sxgkaCviqtbrvLloiXkbPiRTyBdmcOKyK5cLPlfdw2srWm3Cu3BAbKAIAgCAxRAa85IsiijxXI4Eb0BWrQsF7L2ctv5hu2oCAnpBkUUiCtLq4OG9YygpalrDYythnem/pwKzaFgRId7OW3oFHDrHoqk6Eo6HT4TbVGt8s/lfbp4+/iRAUJuQgCAFAakTEqQ171PlDwIAgJGzLFix72jVb9TsNwxKzjTciniMdSoZPN8l+ZFusuwYUG/nP+pwv3DYFZjTUTn8Tj6tfJuy5Im5WWfENGNJz2AdZWZSLFZ+j7G3xDrnL7I9UBNBoFwwQGUAQBAEAQBAEBgoDQtCyocW8ijsxjvzQFan7LiQryKt+oYb8kBAWjZEOLeRqu+oXHeNqjnSUjYYTadfDZJ3XJ/bkVi0bIiQb3cpv1DDeNiqTpOJ1WD2nQxWUXZ8n+fnI0FGbAFAakTEqQ171PlDw2rPs6JGdSG2uZwa3rKyjBy0IK+Ip0Feo/pxLZZWjMOHQxfiO6RRg6ht3qxGkkaDE7UqVcofKvMsMCC551WNJOQH6oFKawn5DR0YxjX8Iw3lAT0KGGijQAMhcgPtAEAQBAEAQBAEAQBAEBgoCHtCwWPvh8h35Tu2ICtzcm+GaPaRkcQR1oCBtCwGPvZyHdAq09Y9FDOgnmjcYTbNajaNT5l5+PuVmekIkI/EFBsOIO9VJQcdTqMNjKOJV6b+nFfQj4Mu6I8thtLnZDzy3rNRb0K1WpCn803ZFosvRQDlRyHH6BWm87VPGjzNFidrN5Ucu16/QssCDQBkMdTWjwAU6yyNPKTk7snZDR1xvimgyGJ6zsQxLDLSzYY1WNAHRtQHsgCAIAgCAIAgCAIAgCAIAgCAID4iQg4UcAQdhQEBaGju2Cf5T5H1QFfmIBFWxG9bSMQmuTPYycXvRdmeMtLNYKQ2Bt+A2nzXiSWhlUqzqO83fvJuQsB774nIb0847ti9MCySciyGKMFOnEnegNlAEAQBAEAQBAEAQBAEAQBAEAQBAEAQBAeE3KMiCj2g+I6igPCQsyHDvaL8zef8ASA3kAQBAEAQBAEAQBAEAQH//2Q=="/>
          <p:cNvSpPr>
            <a:spLocks noChangeAspect="1" noChangeArrowheads="1"/>
          </p:cNvSpPr>
          <p:nvPr/>
        </p:nvSpPr>
        <p:spPr bwMode="auto">
          <a:xfrm>
            <a:off x="2619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19E11B-0FAD-49FB-BD5A-6DFA15527CFB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4800" y="6336268"/>
            <a:ext cx="8619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3366FF"/>
                </a:solidFill>
              </a:rPr>
              <a:t>Note to better show the concept </a:t>
            </a:r>
            <a:r>
              <a:rPr lang="en-US" b="1" dirty="0" err="1" smtClean="0">
                <a:solidFill>
                  <a:srgbClr val="3366FF"/>
                </a:solidFill>
              </a:rPr>
              <a:t>RESTFul</a:t>
            </a:r>
            <a:r>
              <a:rPr lang="en-US" b="1" dirty="0" smtClean="0">
                <a:solidFill>
                  <a:srgbClr val="3366FF"/>
                </a:solidFill>
              </a:rPr>
              <a:t> services are wrapped in helper functions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6738" y="6032202"/>
            <a:ext cx="8120062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en-US" b="1" dirty="0"/>
              <a:t>GET </a:t>
            </a:r>
            <a:r>
              <a:rPr lang="en-US" altLang="en-US" b="1" dirty="0" smtClean="0"/>
              <a:t>/v1/customers/{name}/summary		custSummaryService(name)</a:t>
            </a:r>
            <a:endParaRPr lang="en-US" alt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76200" y="3276600"/>
            <a:ext cx="8610600" cy="1219200"/>
          </a:xfrm>
          <a:prstGeom prst="roundRect">
            <a:avLst>
              <a:gd name="adj" fmla="val 8654"/>
            </a:avLst>
          </a:prstGeom>
          <a:solidFill>
            <a:srgbClr val="FF2D24"/>
          </a:solidFill>
          <a:ln w="25400">
            <a:solidFill>
              <a:srgbClr val="FF2D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STEP 3:  Use the </a:t>
            </a:r>
            <a:r>
              <a:rPr lang="en-US" b="1" dirty="0" smtClean="0">
                <a:solidFill>
                  <a:srgbClr val="FFFF00"/>
                </a:solidFill>
              </a:rPr>
              <a:t>“flatmap” </a:t>
            </a:r>
            <a:r>
              <a:rPr lang="en-US" b="1" dirty="0" smtClean="0"/>
              <a:t>operator to indicate that you are going to combine some things </a:t>
            </a:r>
            <a:r>
              <a:rPr lang="en-US" b="1" dirty="0" smtClean="0"/>
              <a:t>asynchronously, but need </a:t>
            </a:r>
            <a:r>
              <a:rPr lang="en-US" b="1" u="sng" dirty="0" smtClean="0">
                <a:solidFill>
                  <a:srgbClr val="FFFF00"/>
                </a:solidFill>
              </a:rPr>
              <a:t>something to happen first</a:t>
            </a:r>
            <a:r>
              <a:rPr lang="en-US" b="1" dirty="0" smtClean="0"/>
              <a:t>.  </a:t>
            </a:r>
            <a:r>
              <a:rPr lang="en-US" b="1" dirty="0" smtClean="0"/>
              <a:t>Specifically data for the last 10 orders, billing information for the past 12 bills, and customer profile </a:t>
            </a:r>
            <a:r>
              <a:rPr lang="en-US" b="1" dirty="0" smtClean="0"/>
              <a:t>data are to be obtained but the account number from the </a:t>
            </a:r>
            <a:r>
              <a:rPr lang="en-US" b="1" dirty="0" err="1" smtClean="0"/>
              <a:t>getCustomer</a:t>
            </a:r>
            <a:r>
              <a:rPr lang="en-US" b="1" dirty="0" smtClean="0"/>
              <a:t> service </a:t>
            </a:r>
            <a:r>
              <a:rPr lang="en-US" b="1" u="sng" dirty="0" smtClean="0">
                <a:solidFill>
                  <a:srgbClr val="FFFF00"/>
                </a:solidFill>
              </a:rPr>
              <a:t>is a pre-requisite</a:t>
            </a:r>
            <a:r>
              <a:rPr lang="en-US" b="1" dirty="0" smtClean="0"/>
              <a:t>.</a:t>
            </a:r>
            <a:endParaRPr lang="en-US" b="1" dirty="0"/>
          </a:p>
        </p:txBody>
      </p:sp>
      <p:sp>
        <p:nvSpPr>
          <p:cNvPr id="12" name="Freeform 11"/>
          <p:cNvSpPr/>
          <p:nvPr/>
        </p:nvSpPr>
        <p:spPr>
          <a:xfrm>
            <a:off x="103554" y="1299308"/>
            <a:ext cx="8528539" cy="1973385"/>
          </a:xfrm>
          <a:custGeom>
            <a:avLst/>
            <a:gdLst>
              <a:gd name="connsiteX0" fmla="*/ 68385 w 8577385"/>
              <a:gd name="connsiteY0" fmla="*/ 254000 h 1992923"/>
              <a:gd name="connsiteX1" fmla="*/ 4151923 w 8577385"/>
              <a:gd name="connsiteY1" fmla="*/ 293077 h 1992923"/>
              <a:gd name="connsiteX2" fmla="*/ 4142154 w 8577385"/>
              <a:gd name="connsiteY2" fmla="*/ 0 h 1992923"/>
              <a:gd name="connsiteX3" fmla="*/ 8548077 w 8577385"/>
              <a:gd name="connsiteY3" fmla="*/ 39077 h 1992923"/>
              <a:gd name="connsiteX4" fmla="*/ 8577385 w 8577385"/>
              <a:gd name="connsiteY4" fmla="*/ 1983154 h 1992923"/>
              <a:gd name="connsiteX5" fmla="*/ 0 w 8577385"/>
              <a:gd name="connsiteY5" fmla="*/ 1992923 h 1992923"/>
              <a:gd name="connsiteX6" fmla="*/ 68385 w 8577385"/>
              <a:gd name="connsiteY6" fmla="*/ 254000 h 1992923"/>
              <a:gd name="connsiteX0" fmla="*/ 0 w 8596923"/>
              <a:gd name="connsiteY0" fmla="*/ 254000 h 1992923"/>
              <a:gd name="connsiteX1" fmla="*/ 4171461 w 8596923"/>
              <a:gd name="connsiteY1" fmla="*/ 293077 h 1992923"/>
              <a:gd name="connsiteX2" fmla="*/ 4161692 w 8596923"/>
              <a:gd name="connsiteY2" fmla="*/ 0 h 1992923"/>
              <a:gd name="connsiteX3" fmla="*/ 8567615 w 8596923"/>
              <a:gd name="connsiteY3" fmla="*/ 39077 h 1992923"/>
              <a:gd name="connsiteX4" fmla="*/ 8596923 w 8596923"/>
              <a:gd name="connsiteY4" fmla="*/ 1983154 h 1992923"/>
              <a:gd name="connsiteX5" fmla="*/ 19538 w 8596923"/>
              <a:gd name="connsiteY5" fmla="*/ 1992923 h 1992923"/>
              <a:gd name="connsiteX6" fmla="*/ 0 w 8596923"/>
              <a:gd name="connsiteY6" fmla="*/ 254000 h 1992923"/>
              <a:gd name="connsiteX0" fmla="*/ 0 w 8587154"/>
              <a:gd name="connsiteY0" fmla="*/ 312616 h 1992923"/>
              <a:gd name="connsiteX1" fmla="*/ 4161692 w 8587154"/>
              <a:gd name="connsiteY1" fmla="*/ 293077 h 1992923"/>
              <a:gd name="connsiteX2" fmla="*/ 4151923 w 8587154"/>
              <a:gd name="connsiteY2" fmla="*/ 0 h 1992923"/>
              <a:gd name="connsiteX3" fmla="*/ 8557846 w 8587154"/>
              <a:gd name="connsiteY3" fmla="*/ 39077 h 1992923"/>
              <a:gd name="connsiteX4" fmla="*/ 8587154 w 8587154"/>
              <a:gd name="connsiteY4" fmla="*/ 1983154 h 1992923"/>
              <a:gd name="connsiteX5" fmla="*/ 9769 w 8587154"/>
              <a:gd name="connsiteY5" fmla="*/ 1992923 h 1992923"/>
              <a:gd name="connsiteX6" fmla="*/ 0 w 8587154"/>
              <a:gd name="connsiteY6" fmla="*/ 312616 h 1992923"/>
              <a:gd name="connsiteX0" fmla="*/ 0 w 8557846"/>
              <a:gd name="connsiteY0" fmla="*/ 312616 h 1992923"/>
              <a:gd name="connsiteX1" fmla="*/ 4161692 w 8557846"/>
              <a:gd name="connsiteY1" fmla="*/ 293077 h 1992923"/>
              <a:gd name="connsiteX2" fmla="*/ 4151923 w 8557846"/>
              <a:gd name="connsiteY2" fmla="*/ 0 h 1992923"/>
              <a:gd name="connsiteX3" fmla="*/ 8557846 w 8557846"/>
              <a:gd name="connsiteY3" fmla="*/ 39077 h 1992923"/>
              <a:gd name="connsiteX4" fmla="*/ 8528539 w 8557846"/>
              <a:gd name="connsiteY4" fmla="*/ 1983154 h 1992923"/>
              <a:gd name="connsiteX5" fmla="*/ 9769 w 8557846"/>
              <a:gd name="connsiteY5" fmla="*/ 1992923 h 1992923"/>
              <a:gd name="connsiteX6" fmla="*/ 0 w 8557846"/>
              <a:gd name="connsiteY6" fmla="*/ 312616 h 1992923"/>
              <a:gd name="connsiteX0" fmla="*/ 0 w 8528539"/>
              <a:gd name="connsiteY0" fmla="*/ 312616 h 1992923"/>
              <a:gd name="connsiteX1" fmla="*/ 4161692 w 8528539"/>
              <a:gd name="connsiteY1" fmla="*/ 293077 h 1992923"/>
              <a:gd name="connsiteX2" fmla="*/ 4151923 w 8528539"/>
              <a:gd name="connsiteY2" fmla="*/ 0 h 1992923"/>
              <a:gd name="connsiteX3" fmla="*/ 8518769 w 8528539"/>
              <a:gd name="connsiteY3" fmla="*/ 39077 h 1992923"/>
              <a:gd name="connsiteX4" fmla="*/ 8528539 w 8528539"/>
              <a:gd name="connsiteY4" fmla="*/ 1983154 h 1992923"/>
              <a:gd name="connsiteX5" fmla="*/ 9769 w 8528539"/>
              <a:gd name="connsiteY5" fmla="*/ 1992923 h 1992923"/>
              <a:gd name="connsiteX6" fmla="*/ 0 w 8528539"/>
              <a:gd name="connsiteY6" fmla="*/ 312616 h 1992923"/>
              <a:gd name="connsiteX0" fmla="*/ 0 w 8528539"/>
              <a:gd name="connsiteY0" fmla="*/ 312616 h 1992923"/>
              <a:gd name="connsiteX1" fmla="*/ 4122616 w 8528539"/>
              <a:gd name="connsiteY1" fmla="*/ 293077 h 1992923"/>
              <a:gd name="connsiteX2" fmla="*/ 4151923 w 8528539"/>
              <a:gd name="connsiteY2" fmla="*/ 0 h 1992923"/>
              <a:gd name="connsiteX3" fmla="*/ 8518769 w 8528539"/>
              <a:gd name="connsiteY3" fmla="*/ 39077 h 1992923"/>
              <a:gd name="connsiteX4" fmla="*/ 8528539 w 8528539"/>
              <a:gd name="connsiteY4" fmla="*/ 1983154 h 1992923"/>
              <a:gd name="connsiteX5" fmla="*/ 9769 w 8528539"/>
              <a:gd name="connsiteY5" fmla="*/ 1992923 h 1992923"/>
              <a:gd name="connsiteX6" fmla="*/ 0 w 8528539"/>
              <a:gd name="connsiteY6" fmla="*/ 312616 h 1992923"/>
              <a:gd name="connsiteX0" fmla="*/ 0 w 8528539"/>
              <a:gd name="connsiteY0" fmla="*/ 293078 h 1973385"/>
              <a:gd name="connsiteX1" fmla="*/ 4122616 w 8528539"/>
              <a:gd name="connsiteY1" fmla="*/ 273539 h 1973385"/>
              <a:gd name="connsiteX2" fmla="*/ 4073770 w 8528539"/>
              <a:gd name="connsiteY2" fmla="*/ 0 h 1973385"/>
              <a:gd name="connsiteX3" fmla="*/ 8518769 w 8528539"/>
              <a:gd name="connsiteY3" fmla="*/ 19539 h 1973385"/>
              <a:gd name="connsiteX4" fmla="*/ 8528539 w 8528539"/>
              <a:gd name="connsiteY4" fmla="*/ 1963616 h 1973385"/>
              <a:gd name="connsiteX5" fmla="*/ 9769 w 8528539"/>
              <a:gd name="connsiteY5" fmla="*/ 1973385 h 1973385"/>
              <a:gd name="connsiteX6" fmla="*/ 0 w 8528539"/>
              <a:gd name="connsiteY6" fmla="*/ 293078 h 1973385"/>
              <a:gd name="connsiteX0" fmla="*/ 0 w 8528539"/>
              <a:gd name="connsiteY0" fmla="*/ 293078 h 1973385"/>
              <a:gd name="connsiteX1" fmla="*/ 4054231 w 8528539"/>
              <a:gd name="connsiteY1" fmla="*/ 273539 h 1973385"/>
              <a:gd name="connsiteX2" fmla="*/ 4073770 w 8528539"/>
              <a:gd name="connsiteY2" fmla="*/ 0 h 1973385"/>
              <a:gd name="connsiteX3" fmla="*/ 8518769 w 8528539"/>
              <a:gd name="connsiteY3" fmla="*/ 19539 h 1973385"/>
              <a:gd name="connsiteX4" fmla="*/ 8528539 w 8528539"/>
              <a:gd name="connsiteY4" fmla="*/ 1963616 h 1973385"/>
              <a:gd name="connsiteX5" fmla="*/ 9769 w 8528539"/>
              <a:gd name="connsiteY5" fmla="*/ 1973385 h 1973385"/>
              <a:gd name="connsiteX6" fmla="*/ 0 w 8528539"/>
              <a:gd name="connsiteY6" fmla="*/ 293078 h 1973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28539" h="1973385">
                <a:moveTo>
                  <a:pt x="0" y="293078"/>
                </a:moveTo>
                <a:lnTo>
                  <a:pt x="4054231" y="273539"/>
                </a:lnTo>
                <a:lnTo>
                  <a:pt x="4073770" y="0"/>
                </a:lnTo>
                <a:lnTo>
                  <a:pt x="8518769" y="19539"/>
                </a:lnTo>
                <a:cubicBezTo>
                  <a:pt x="8522026" y="667565"/>
                  <a:pt x="8525282" y="1315590"/>
                  <a:pt x="8528539" y="1963616"/>
                </a:cubicBezTo>
                <a:lnTo>
                  <a:pt x="9769" y="1973385"/>
                </a:lnTo>
                <a:cubicBezTo>
                  <a:pt x="6513" y="1413283"/>
                  <a:pt x="3256" y="853180"/>
                  <a:pt x="0" y="293078"/>
                </a:cubicBezTo>
                <a:close/>
              </a:path>
            </a:pathLst>
          </a:custGeom>
          <a:noFill/>
          <a:ln w="50800">
            <a:solidFill>
              <a:srgbClr val="FF2D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76200" y="4495800"/>
            <a:ext cx="8610600" cy="914400"/>
          </a:xfrm>
          <a:prstGeom prst="roundRect">
            <a:avLst>
              <a:gd name="adj" fmla="val 8654"/>
            </a:avLst>
          </a:prstGeom>
          <a:solidFill>
            <a:srgbClr val="008000"/>
          </a:solidFill>
          <a:ln w="25400">
            <a:solidFill>
              <a:srgbClr val="FF2D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NOTE:  (1), (2) and (3) ALL EXECUTE </a:t>
            </a:r>
            <a:r>
              <a:rPr lang="en-US" b="1" dirty="0" smtClean="0"/>
              <a:t>CONCURRENTLY – why?</a:t>
            </a:r>
            <a:br>
              <a:rPr lang="en-US" b="1" dirty="0" smtClean="0"/>
            </a:br>
            <a:r>
              <a:rPr lang="en-US" b="1" dirty="0" smtClean="0"/>
              <a:t>THEY RETURN OBSERVABLES!</a:t>
            </a:r>
            <a:endParaRPr lang="en-US" b="1" dirty="0"/>
          </a:p>
        </p:txBody>
      </p:sp>
      <p:sp>
        <p:nvSpPr>
          <p:cNvPr id="14" name="Oval 13"/>
          <p:cNvSpPr/>
          <p:nvPr/>
        </p:nvSpPr>
        <p:spPr>
          <a:xfrm>
            <a:off x="304800" y="1600200"/>
            <a:ext cx="381000" cy="381000"/>
          </a:xfrm>
          <a:prstGeom prst="ellipse">
            <a:avLst/>
          </a:prstGeom>
          <a:solidFill>
            <a:srgbClr val="FF2D24"/>
          </a:solidFill>
          <a:ln>
            <a:solidFill>
              <a:srgbClr val="FF2D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304800" y="2133600"/>
            <a:ext cx="381000" cy="381000"/>
          </a:xfrm>
          <a:prstGeom prst="ellipse">
            <a:avLst/>
          </a:prstGeom>
          <a:solidFill>
            <a:srgbClr val="FF2D24"/>
          </a:solidFill>
          <a:ln>
            <a:solidFill>
              <a:srgbClr val="FF2D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304800" y="2667000"/>
            <a:ext cx="381000" cy="381000"/>
          </a:xfrm>
          <a:prstGeom prst="ellipse">
            <a:avLst/>
          </a:prstGeom>
          <a:solidFill>
            <a:srgbClr val="FF2D24"/>
          </a:solidFill>
          <a:ln>
            <a:solidFill>
              <a:srgbClr val="FF2D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752599" y="1847603"/>
            <a:ext cx="2514601" cy="3048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752598" y="2405743"/>
            <a:ext cx="2362202" cy="3048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051958" y="1347850"/>
            <a:ext cx="457200" cy="2286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250380" y="1331028"/>
            <a:ext cx="702620" cy="2286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82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44" name="Title 1"/>
          <p:cNvSpPr>
            <a:spLocks noGrp="1"/>
          </p:cNvSpPr>
          <p:nvPr>
            <p:ph type="title"/>
          </p:nvPr>
        </p:nvSpPr>
        <p:spPr>
          <a:xfrm>
            <a:off x="458788" y="152400"/>
            <a:ext cx="8229600" cy="1143000"/>
          </a:xfrm>
        </p:spPr>
        <p:txBody>
          <a:bodyPr/>
          <a:lstStyle/>
          <a:p>
            <a:r>
              <a:rPr lang="en-US" altLang="en-US" b="1" dirty="0" smtClean="0"/>
              <a:t>Example: Getting a Customer Summary using Service Composition with Functional Reactive Techniques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524307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2" descr="data:image/jpeg;base64,/9j/4AAQSkZJRgABAQAAAQABAAD/2wCEAAkGBxQTEhUTExQVFhUUGBQVGBUVFBoWFhUWFhUbFhgVFRQYKCggGBolGxgUIjEhJSorLi8uGB8zODMsNygtLiwBCgoKDg0OGxAQGywkHyQxLCwsLC03LS0vLC8sLDQwLCwsLTQsNzQsLCwsLCwsLCwsLCwsLCwsLCwsLCwsLCwsLP/AABEIAI4BYwMBEQACEQEDEQH/xAAbAAEAAgMBAQAAAAAAAAAAAAAABQYDBAcCAf/EAEUQAAIBAgMDBgoHBgUFAAAAAAECAAMRBBIhBQYxE0FRU5GSFRYiUmFxgbLB0TIzYnOToaIHFCM0sfBCY3LS4SQ1Q4PC/8QAGgEBAAMBAQEAAAAAAAAAAAAAAAQFBgMBAv/EADkRAAIBAgEJBAoCAgIDAAAAAAABAgMEEQUSFCExUVKRsRVhcaETIjIzNEFygcHRI+FC8ILxNWKi/9oADAMBAAIRAxEAPwDrM9PBAEAQBAEAQBAEAQBAEAQBAEAQBAEAQBAEAQBAEAQBAEAQBAEAQBAEAQBAEAQBAEAQBAEAQBAEAQBAEAQBAEAQBAEAQBAEAQBAEAQBAEAQBAEAQBAEAQBAEAQBAEAQBAEAQBAEAQBAEAQBAEAQBAEAQBAEAQBAEAQBAEAQBAEAQBAEAQBAEAQBAEAQBAEAQBAEAQBAEAQBAEAQBAEAQBAEAQBAEAQBAEAQDQ2+7DDVSpIIQkEGxFtdDONw2qUmtxKslGVxBSWKbOceFq/XVfxGlL6apxM12iUOCPJDwtX66r+I0emqcTGiUOCPJDwtX66r+I0emqcTGiUOCPJDwtX66r+I0emqcTGiUOCPJHobTxHW1e+089PU4nzGiW/BHkh4SxHW1u+0aRPifM80S34I8kPCWI62t32jSJ8T5jRLfgjyQO08R1tXvtGkVOJ8xolvwR5IntysZVqV2D1HYBCbMxIvmA4H2ybZTnKo8W3qKvK9GlTorMik2/ku5l2loZwQBAEAQBAEAQBAEAQBAEAQBAEAQBAEAQBAEAQDW2m5WjVYGxFOoQeghSQZxrycaUmtqT6He2ipVoRextdSi+Gq/Wv2yh0uvxM1egW3Ah4ar9a/bGl1+JjQLbgQ8NV+tftjS6/ExoFtwIeGq/Wv2xpdfiY0C24EeX23iLH+K/A9E9V3Wx9pjQLbgRad29vriFytYVVGo5mHnL8RLi2uVVWD9rqUGUMnyt3nR1xfl3MnJLKwQBAEAQDV2rTzUaq9NOoO1TOdVZ1OS7md7aWbWhLc11OTiZ43J6VCeAJ9QvPcGzxtLafeSbzT2GM17jzOjvHJN5p7DGa9wzo7zcoUmyjyT2GcpReOw+XKO8yck3mnsM+c17jzOjvHJN5p7DGa9wzo7zDW+iYjtPtE/wDs+Ty6rdCoO0k/CW+T160n4FJlyXqQXey7S0M4IAgCAIAgCAIBXN5ds1KVRUpkDybm4B4nTj6pWXt1OlNRhuLrJtjSrU3OovngiI8ZcR5y9xZD7Qr71yLLsq23Pmx4y4jzl7ix2hX3rkOyrbc+bHjLiPOXuLHaFfeuQ7Kttz5seMuI85e4sdoV965Dsq23Pmx4y4jzl7ix2hX3rkOyrbc+bHjLiPOXuLHaFfeuQ7Kttz5seMuI85e4sdoV965Dsq23Pmyybt4ypVpl6hB8ogWAGgA6PTeWdlVnVg5T3lJlKhSo1VCmvlrJaTCuEAQBAEAQDU2v9RW+7qe4Zwufcz8H0JFp8RT+qPU5xM0bUQBAEA81eB9Rnq2hGpRqlWDKSGU3BHEGd02nij2UVJOMlimdD3b2+MQuVrCqBqOZh5y/ES5trlVVg9vUymUMnu3edHXF+XcycksrBAEAQDy63BHSCO2eNYo9TweJx+1tJmzf44l3/ZzU8msvpRu0EfCWeT3qkvAz2XI+tB+JcryxKEQDdofREAyQDHiHyozdAJ7BeeSeCbPqCxkkcUrnyeyZeG03a2lq/Z8nkVW6WUdgv8Zc5PXqyZnsuS9eC7mW2WJRCAIAgCAIAgCAUvb+BrVK7stNyugBA0IA5vbeUd3Rq1Kzai8DT5PuKFK3jGU0ntZH+B6/VP3ZG0Wtwsmabb8a5jwPX6p+7Gi1uFjTbfjXMeB6/VP3Y0Wtwsabb8a5jwPX6p+7Gi1uFjTbfjXMeB6/VP3Y0Wtwsabb8a5mDE4KpTsXRlvwuLXnxOlOHtLA6069KrqhJPwME5nU6Du9RyYemOkZu8S3xE0dnDNoxX35mPyhUz7mb+3LUSMkkIQBAEAQBANTa/1Fb7up7hnC59zPwfQkWnxFP6o9TnEzRtRAEAQDzU4H1GeraDSynonbE+z3SdlYMpIZTcEcQYUsHimfMoxknGWtM6Hu3t0YhcraVVFyOZhwzD8rj0y5tblVVmvaZPKFg7d50fZfl3E3JhWiAIAEA5Jj0y1ai9DuOxjM7UWE2u9m7oSzqUX3LoWb9nT/AMWqvSinsa3/ANSbk9+tJdxU5cj/ABwfe+n9E9vqzDCsysylWQ3UkGxNuI9clXrapNruK3JSi7lKSxxT2nPfCFXran4jfOVHpJ8T5s1HoKXAuSNyhtCrlH8Wp+I3znKVWePtPmz5dClwrkjJ4Qq9bU/Eb5z59LU4nzZ56Clwrkj42OqnQ1ahB0saja/nHpZ8T5sKjTX+K5I0cVw9sQ2nZF03DS2HY+dUb8gBLuwWFNvvMzlqWNdLcl+SyScU4gAQDm1HeLEmsq8scpqBbZV4Z7W4dEA6SYAgCAfCbazw9Sx1Gn4XodbT7wnHSqPGuZJ0K44HyHheh1tPvCNKo8a5jQrjgfIeF6HW0+8I0qjxrmNCuOB8h4XodbT7wjSqPGuY0K44HyHheh1tPvCNKo8a5jQrjgfIeF6HW0+8I0qjxrmNCuOB8isb245ajoEYMFUm4Nxcnh2AdsqsoVo1JRUXikXmSbedKEnNYNv593/ZBolyAOJIHabSAli8C2lLNTb+R06mmUBRzADsFpqorBYGFlLOk5P5nqenyIBTt9dr1qNVFpVCoKXIAU3OYi+oMAmd08W9XDK9RszEuCSAODEDhAJiAIBqbX+orfd1PcM4XPuZ+D6Ei0+Ip/VHqc4maNqIAgCAIAgCATu5v8wfu295ZPyb7/7Pqipyz8OvqXRl1l6ZgQBAEA5bvClsTWH2ye3X4yguFhVl4m1sZY20H3EpuC9sUR51Nx2FT8J2sX/Lh3ETLMcbfHc1+S/YvCpVQpUXMptcG+tjccPTLaUFNYS2GZp1Z05Z8HgyO8WcJ1K95/nOOi0eEl9pXXG/L9G7Q3YwmUfwR3m+c80OhwjtK64+n6MnivhepHeb5zzQ6HCO0rnj6fojN5NhYalhqjpSAYAWN20JYDnPpnC6tqMKTko6yVY3txVrxhKWr7bjnOLPD2yogaVF+3MS2ET0lz+sj4S+slhRX36mTytLG6l9uhNyWVpobZ2ouHp8o4ZhmC2W17m/TbogEIN+6PV1exP90Ao9OsBVD62Dh7c9g17euAXjx6o9XV7E/wB0Andj7SXEUxUUMASRZrX09V4BuwDR25WyYeofskD1t5Pxke6nm0ZPuJdjDPuILv6aznczZshAEAQBAEAQCQ2BRz4imOhs3dGb4SRaRzq0V/uoh388y2m+7DnqOhTSGOEAqzb80QbcnV09C/OAVjejbCYmororKFXL5Vr3uTzE9MAlN3d6aWHoLSZKhILG65basTzkQCf2PvPTxFTk0SoDYtdsttPUT0wCdgGptf6it93U9wzhc+5n4PoSLT4in9UepziZo2ogFuqbtURgv3i75+SD2zDLci/C3CWTs6at/Sa8cMSljlCq7r0OrDHArGBwrVai00+k5sP6kn0AXPslfTg5yUVtZbVasaUHOWxF2G6+DoKP3ipcnnapyYJ+yAQf6y20K3px/lfngUPaN3Wk/Qx5LHmeMRulh6yZsNUseaz8ohPQTqR2+yeSsaNSONJ+eKPYZUr0p5tePlgykVqRRirCzKSpHQQbGVMk4tp/Iv4yUoqS2Mmtzf5g/dt7yydk33/2fVFXln4dfUujLrL0zAgCAIBzbfBLYup6ch/SB8JR3iwrM2GSpY2sfv1NLZGKqU6qtRF6nlADKWvcEHyRx0vOVKc4SThtJN1Sp1KTjVeEeRYW3g2gASaNgNSTQewHTxkvSbrh8mVSsMnt4Kf/ANI1PHTFf5XcPznPTq3dy/s79jW3/tz/AKN2hvpiso+r7h+c5vKFdP5cv7POyLbv5/0WPdDblbEvUFTJZFUjKttST6T0SZZXNStJqeGorcpWdK3jFwxxe8z79vbCMPOamP1ZvhPvKL/gfiupzySsblPcn0OW4viJTQNWjpO7SWwtH/QD26/GaG2WFKPgYzKDxuZ+PQkp3IZHbd2UMTT5MsV8oNcC/AHS3tgEANwk65u4PnAKZTo3qBL8XCX9bWvALn4hp1zdwfOAWHYmzBh6QpBiwBY3Itx9EA34BqbTwIrJkJIBIOnHTm1nGvRVaGY3gSLW4dCpnpYsiPFGn1j/AKflIfZlPifkWXbVXhXmPFGn1j/p+UdmU+J+Q7aq8K8x4o0+sf8AT8o7Mp8T8h21V4V5jxRp9Y/6flHZlPifkO2qvCvMeKNPrH/T8o7Mp8T8h21V4V5nxt06YBPKPpr/AIflPHk2mljnPyCyzVbwzV5lQMpjRlg3Mo3qs3mpb2sR8AZY5NhjUcty6lPlmeFGMd76Fyl2ZoQCoNuIhJPLNr9gfOAVzeXY4wtRUDl8y5rkWtqRb8oBI7B3UXEUVqmqyklhYKD9E243gFg2HusuHq8oKhbyStioHG3Pf0QCwwDU2v8AUVvu6nuGcLn3M/B9CRafEU/qj1OcTNG1EA6PX/7X/wChfdEvZfB/8fwZeH/kP+X5Kfupi1p4qmzmynMtzwGZSAe23bKuzmoVk2XeUKUqlvJR27eRbt592mxLiolQBgoXKwOU6k3BHDj0GWd3ZutLOiylsMoK3i4Sjqxx1EFhtn47BZmpoGDAZsvljTgcuh6eaQ4Urm3xcVt+5YVK9leYKbww2Y6v6K9jsU1Wo1R7ZmNzYWF7W4eyQqk3OTk9rLOlTjSgoR2Iltzf5g/dt7yyZk33/wBn1RW5Z+HX1Loy6y9MwIAgCAc/36S2JB6aansLD4CU18v5fsarI0sbfDc3+CO3cqZcVQP+Yo73k/Gcbd4VY+JMvo51tNdz8tZ1SumZWXpBHaLS9axWBjIPNknuOR4rZtal9ZTdfSVOXvDQ9sz8qU4e0mjcU7ijV93JPry2mXBoWACgsehQSePQJHazpYLWfU2o65PDxOgbh7OqUhVaojJnyZcwsSBmvpxHEcZb5PpTgpOSwxwM5le4p1HFQeOGOOH2Pv7RKlqFMdNT+it/xGU3hTS7/wAHmRY41pPu/KOa4o6+yVUNhponU9l08tGkvRTpjsUTSUlhCK7kYa5lnVpy3t9TanQ4iABAOWUNl1+XU8hWtyoN+Se1s973twgHUzAEAQCC29t1qDqiqrXXMb30uSBw9Rlfd3jozUUsdWJbWGTo3EHOTa14Ecm9lQkAU0uSBxPPIyylUbwzUTHkakli5PyLdLkzogCAIBo7crZMPUb7JHtbyfjI91PMoyfd1JdjTz7iC78eWs53M2bIuO5dG1J385rexR8yZdZMhhTct76Gby1UxqxjuXUsMsimEAQCkb+YKrUrUylOo4CWJRGYA5joSBAJzc6gyYVFdWVsz+SylTqx5jrAJuAIBqbX+orfd1PcM4XPuZ+D6Ei0+Ip/VHqUXY2GWrXp03uFdrG2h1Btb22mfoQU6ii9jNdc1JU6Mpx2okt7tiphmp5M2Vw1yxB1BHQBzGd723jRazdjIuTrydypZ+GKw2FoxQtsyx0/gL7oljPVZ6+Ep6evKGri/JRtjbNOIqcmrKpsTdr2NubT+9JUUKLqzzU8DQ3NwqEM9rEkcc+KwLimKzWIBUjVPUA9wCOj0idqjrWss3O/XmRaStr2LnmLH57/ACJ/dLeOrXqGnUUEBS2dRa1iBZubX2cJNs7udWWbJfcrso2FKhDPg8Nez9Fd30oquLfL/iCsQOZiNe3Q+2Qb6KjWeBZ5LnKVss75Yr7H3c3+YP3be8s6ZN9/9n1Rxyz8OvqXRl1l6ZgQBAEApH7QU/iUj0qw7GHzlVlBetE0mQ3/ABzXeun9FawdXJUR/MdG0+ywPwkGLwknuaLmrDPhKO9Nc0dMwe8uGqcKoU9D+Qfz0/OXULqlLY+eoyNXJ1zT2xx8NZKqQRcag9GoMkEFrB6zcwdJVXyVAvxsAL9k8SS2H1KUpbXiY8ZtOjS+sqIvoJ17OM+J1qcPaaR0pW9Wr7EWyjb5bbpYjk1pEkIWJJFgbgAWvr0yovrmFXBQ+RoMmWdShnOp88CnVxdreoSJBai4xwWJ1tFsAOgAdk0yMC3i8T1PTwQBAEAQBAEAoG8tbNiX+zZR7Br+d5nb2WdXl3ajX5NhmW0e/XzI6m5UgjQggg9BGokZNp4omyipJp7GWHBb2ONKqhh5y+SezgfyllSylJaprHwKavkaD10nh3PWv95lgwO2aNXRXAPmt5J/Pj7JY0rqlU2PXuKivY16PtR1b1rRnxWNp0xd3VfWdfYOJnSdWFP2ngcaVCpVeEItkLjN7KY0pqXPSfJHzMg1MpQXsLHyLOjkapLXUaXmyB2jturWGViAvHKosNOFydZXVrupVWEtm4t7awo0HnR272RsjE06Du9Ry4emOkZu8b/GaOzjm0Y8+Zj8oTz7mb78OWokZJIQgCAIAgCAIBqbX+orfd1PcM4XPuZ+D6Ei0+Ip/VHqc7pVCrBlNipBB6CDcTNptPFG0lFSTT2MvFDfSi6gVqTZhxsodb9IubiW8co05L146+Zn55IrRl/FLV90yL3l3q5dOSpqVQ2LFrZmtqBYcBf0yPdXvpY5kVgiXY5N9BL0k3i/lgV7CYlqbrUQ2ZTcH++a2kgwm4SUo7UWdSnGpFwlsZc8PvrSdbV6Rvz5QHU+mzWI/OWsMowksKkfyUU8j1YyxpS/DGI31oopFCkb81wEX12W5MSyjCK/jj+BDJFWUsasvyyl4rEtUdnc3Zjcn++aVU5ucnKW1l7TpxpxUI7ETG5v8wfu295ZNyb7/wCz6orMs/Dr6l0ZdZemYEAQBAKh+0Kn5NFuguO0KfhK3KK1RfiX+QpetOPh+f2UyVhoRAM+FxlSmb03dP8ASxA9oGhn1Gcoey8DnUo06iwnFPxJZ9u4iogDVnt0A5L+vLa/tnlS4qy1OT6dCPCyt6bxjBdeppGRySeGrAc/ZPVFnuB4wa56yDznQfqEkUl60V3o+K7zaUn3PodYmjMIIAgCAIAgCAIBW9p7r52Z6b2LEsQ2ouTfQjh+crK+Ts5uUHre8u7bK+ZFQqR1LViiu43ZdWl9NDbzhqvaOHtlZVtqtP2kXNG8o1vYlr3bGac4kkQATA2CAb+D2PWqfRpkDpbyR+fH2SRTtatTZHnqIla+oUvalr3LWTeE3SHGq/sT/cflJ1PJi/zlyKutlp7KUfu/0WamgAAHAAAeoS1SSWCKOUnJtv5nqenyIAgCAIAgCAam1/qK33dT3DOFz7mfg+hItPiKf1R6nOJmjaiAIAgCAIAgE7ub/MH7tveWT8m+/wDs+qKnLPw6+pdGXWXpmBAEAQDWx+Ap1ly1FDAajiLHhcETnUpRqLCSxO1G4qUZZ1N4Ffxm5VM/V1GT0MM4+BkOeT4v2Xh5lrSy3UXvIp+GohMZuliE+iFqD7B17rWkWdlVjs1llSyvbz2tx8SGxGHdDZ1ZT0MCP6yNKLj7SwLCFSE1jBp+B8WqbAD/AJnPNWJ9YfM38LsPEVeFNrdL+SP1SRC2qS2R/BEq39vS9qS+2smsHuQx1q1QPQgzHvG39JKhk+X+T5FdVy5Fe7jj46vL+yd2fu1h6RDBSzDUM5vYjnAFh+UmU7SlB4paysr5TuKqcW8E/kiYkkrxAEAQBAEAQBAEAQCMx2wqNTUrlPnJofaOBkWrZ0qm1YPuJ1DKNelqTxW56yBxW6dQH+GysPteSR/UGV9TJs0/UafkW1LLNJr+RNPu1m1hN0hxq1L/AGUFv1H5TrTyYv8AOXI4VstPZTj93+v7JvB7LpUvoIAek6ntMnU7elT9lFXWvK1X25Pw+RuTuRhAEAQBAEAQBAEAQDW2lTLUaiqLlkcAdJKkATlXi5UpRW1p9DtbSUK0JS2Jp+ZSPAGI6o95fnKHQ6/D0/Zqe0rXj8n+h4AxHVHvL840Ovw9P2O0rXj8n+h4AxHVHvL840Ovw9P2O0rXj8n+h4AxHVHvL840Ovw9P2O0rXj8n+h4AxHVHvL840Ovw9P2O0rXj8n+h4AxHVHvL840Ovw9P2O0rXj8n+h4AxHVHvL840Ovw9P2O0rXj8n+iX3Y2XVpVi1RCoyML3U6llNtD6DJljb1adXOnHBYPdvRX5Tu6Naio05YvFP57n3FpluUAgCAIAgCAIB5qUwwswBHQRcdhnjSepnsZOLxTwMGGwFKnqlNFJ51UA9onxGlCPspI61LirU9uTfizZnQ4iAIAgCAIAgCAIAgCAIAgCAIAgCAIAgCAIAgCAIAgCAIAgCAIAgCAIAgCAIAgCAIAgCAVDwzUWnjFy12K1MQFqKLrTAuFGa/k24wDLtflBg1xC16qsKVLRWsrEkXZha5PldPMIBsbZpVKOGslaqWepTGdmuwzELYEW0gGhiNq1WbC5XYW5EVbH6TPUKEN+G/bAJvB12OMxCFiVVKJVb6AkakD0wDDvDVqh6a0+Wy2qFjRCk3FsoJbQc8AkNj11eijKzOCPpPbMddc1tLjh7IBuQBAEAQBAEAQBAEAjd4sa1HDu6fSGUAnmLMFv7LwDDhdmVKb02GIdwfrFqnMHuOKeabwCI2jWqLUqmrUxNKzHknprmoBObOo4+m8A3tt1KhFBgarUSpNRsN9MkgZSOfLxMA97KqPUoVFpVyzBiqvVQh6Y08moDxYC+sAbv4lzWrUmd3VMmXlQFqXN8xsALpfhAJ6AIAgCAIAgCAIB5Li4Fxc3sL6m3GwgFc2btWouEWobVGNR1zVKgRVGci7MeYAcBrAM9LeEmg9bkx/CqBHCvdctxd0a2o1B4QDPU2w1sQy0wy0WCA5wodrDNctooW8Aw4LbFSuldUVOVpKMpR86MXU5bMQOcGAaGyMQVq0lariEdtHp4hbrUNv/G3BTeASabXqu7cnQz0kqckzZ7PcaMwS1so9fNAMqbTdsS9BaYK08hZy9rBlJ+jbU3+MA0KG2WTDh8rVC2IakAz66uQLNbsEAzVNrVSmJQoqVqKBtHzKVYEhg1uIsdLdEA39h1nfD0nqWzMiEkG97qCGOgsSNSOYmAb0AQBAEAjqeyEFOvTzNau1R2OlwanELpwHNe8A+4rZKvh/wB3LMFyqtxbNZbW5rc3RAMu0MCtVAjEgKyPpa90NwNeaAaS7u0wSQz61lr82hUkhRp9G5PbAPWK2JmqtVWtVps4UEUyoBCiw4gwDJidlFshWvVV0UrnBBLg+cpFifTaAbWAwa0aa00vlUW14nnJPpJgGxAEAQBAEAQBAEAQDDjMKtVGpuLqwsR/fPeAR2E2EFdHerUq8lfkw5Fk0tfTibc5gHzEbBuXy1qqJVJL01IyknjYkXW/ogGXFbHVuT5N3pNSXIjIR9G1spB0I0gHlNhJyVSmzOxqnM9QkBywtYi2gtYWEAy7O2ZybtUao9SowCl3toq8FAGkAkIAgCAIAgCAIAgGhtTZgrFGDtTemWyulrgMLMLHSx0gGs276clTpK7qaT8or6Fs9ySSCLHiYBnwux0RKqFmcVizNnIJuwsdQIBiOwU/d/3cM9r58+hcvmz5jzHWAesPsRRypZ3qGuqq5YgfRBAK5QMvH+kA8YfYVmQvWq1FpG6I9rKQLAkgXYgQD6dhDOWFWoqM/KtSUgKX5zfjYkai8A3MPgQlWpVBN6uQEG1hkBAt2wCJ2lsQiilKlmb/AKhajG4DKC5ZiDpwvpzwDdw2xlUVczvUasMru1gcoBAAAFha5gG1s3CclTWnmZwgygta+UaAadAsIBswBAEAQBAEAQBAEAQBAEAQBAEAQBAEAQBAEAQBAEAQBAEAQBAEAQBAEAQBAEAQBAEAQBAEAQBAEAQBAEAQBAEAQBAEAQBAEAQBAEAQBAEAQBAEAQBAEAQBAEAQBAEAQBAEAQBAEAQBAEAQBAEAQBAEAQD/2Q=="/>
          <p:cNvSpPr>
            <a:spLocks noChangeAspect="1" noChangeArrowheads="1"/>
          </p:cNvSpPr>
          <p:nvPr/>
        </p:nvSpPr>
        <p:spPr bwMode="auto">
          <a:xfrm>
            <a:off x="1095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data:image/jpeg;base64,/9j/4AAQSkZJRgABAQAAAQABAAD/2wCEAAkGBxQTEBUUEBQUFRQXFBQVFxgYFxQUFxQVFBcXFxUZGRcYHCggGBolHBUYITEiJSorLi4uFx8zODMsNygtLiwBCgoKDg0OGxAQGywkHyQsLCwsNCwsLCwsLC4sLCwsLCwsLCwsLCwsLCwsLCwsLCwsLCwsLCwsLCwsLCwsLCwsLP/AABEIALQAtAMBEQACEQEDEQH/xAAbAAEAAgMBAQAAAAAAAAAAAAAABQYBBAcDAv/EAEIQAAECAwQFCQUFCAIDAAAAAAEAAgMEEQUhMVEGEkGBkSIyYXFyobHB0QcTIzNSQlNiovAUFVSCkrLC4RbxY3Pi/8QAGwEBAAIDAQEAAAAAAAAAAAAAAAMEAgUGAQf/xAA3EQACAQIDBAgFAwQDAQAAAAAAAQIDEQQhMQUSQVETMmFxkaGx0RQigcHwM1LhBhVCUxZDYiP/2gAMAwEAAhEDEQA/AO4oAgCAIAgCAIAgCA0Jq14TMXVOTbygIaa0kefltDek3nhggNKHa8Zrq65PQaEcEBJyukmyI2nS2/uKAmJWfhxOY8HowPAoDaQBAEAQBAEAQBAEAQBAEAQBAYqgNSatOFD5zxXIXngEBDzWkn3bN7j5D1QEPNTsSJ8xxIywHAICOmp+HD57wDlt4LGU4x1LNDB16/6cb+niQ83pOB8plel13ABQPELgjd4f+n23etK3d7+xpy+lrgaRYYcM2nVI3G4r2Nd8TCtseD/TbXfn56k3J29AiXB4acnck99ylVSLNXV2fXp5uN1zWZJfrZ3LMpG9LWtFZg8kZO5Q770BLyukjT8xhHSOUOGKAl5acZE5jgfHggPcFAZQBAEAQBAEAQGCUBrzM8yHz3AdG3ggIia0kGENlel13digIiatOLE5zjTIXDuQEbMTDGCr3NaOk47ljKSWrJaVCpWe7Ti2+wh5vSVguhNLzmeS0eZ7lFKuuBusPsGrPOq0uxZv2RDzdtRX3F2qMm3d+KryqykbqhsrDUc9275vMjgozYm9YlmmYmIcIYOPKOTBe48Lt4WUI70rFbF4hUKMqj4LLv4fnI9tOLOEKac5gAY8uoNgLDQjhQqerGzujSbMxLq0nGTzX3K8ojZmzJ2hFhfLe4DLEcCslNogrYalW68b+pOyml7h82HrDNpoeBu7wpY1uZq6ux4v9OVu/wBydk7agROa8A5O5J71KppmsrYGvSzlHLmsyR2rMqG/K2zFZdrawydf34oCYldI2G6I0tOYvHqgJaXmmPFWODuooD2QBAEB8xHhoJNwAqepAQkzpG0fLaXHM8kepQERM2zFfcXao/Dye/FARsWIGiriAMz51XjstTKEJTdoJt9iuRM3pFCbcyrz0XN4nyUUq8VobfD7DxFTOfyrtzfgQ03b8V+BDBk3HiVXlWk9DdUNi4alnL5n26eGhFudU1NSczeeJUWptopRW6lZGEPQgCA6L7MbL1Yb5h2LzqM7DTed5u/lVvDxt8xy23sUpSVBaLN970NfSqR982Kz7Qe5ze0CbvLepZx3lY1OCr9DWUuGj7mc0BVM64ygCAxRAbklacWF8t7gMsW8DgslOS0K9XC0qvWjn4MnJPS44RodfxMP+J9VLGtzNXV2Ov8Arl4onpO14MTmPFcjceBxUsZxehrKuCrUutEkASDUVBzFx4hZlUkZW3IrcTrD8XqEBMyNvMiODS0tcTQbRxQEuEB5zMPWY5ubXDiKIDnkxG1WOcRWjSaZ0GC8k7K5JRpupUjBcXYq81pJEdcwBg/qKqSxEnodXQ2FQhnUe95L8+pERopeavJcek1p6KBtvU3FKlClHdgrLsy9D4QzCAIAgCA9pOUdFiMhM5z3Bo6K7eoXncvYq7sYVasaUHUlpHM7lJSzYUNsNlzWN1R1BbFKysfO6tSVSbnLV5lUnfmv7TvFemBzvSeR91HJA5L6vHXXlDia71UqxtK51WzcR0tFJ6xy9iJUZfCAIAgCAxTMIL2N6StaNC5jzTI8ocCslOS0K1bB0avWWfMtWj1uOmHOa5jQWtrrAnaaUpsVinUcjRY/ARw8VKMm7u2ZbLBbWYZ0VPAFSmsLmEBlAc8noPzG9seIXkldMzpS3Jxlya9Tm7cB1LWn0h6mUPAgCAIAgCAvPsxsvWe+YcLmfDZ2je87hQbyrGHhndnPbfxO7CNBcc39jooVs5Yp0981/ad4oCD0kkPewDTnNOu3cLxvHgFHUjeJe2fiOhrK+jyf2KACqh1ZlAEAQBAEAQFp0Gh3xndhv9xPkrFBas0e2pfpx736I6FouysYnJhPEgKc0RawgMoCj2uykw/tV4oePQ5hHZqvc3JzhwJWtlk2fR6U9+nGXNL0PheEgQBAEAQGWsJIDRVxIAGZNwHFErhyUVvSdks39Dt9iWcJeXZCH2W3nNxvceNVsYR3YpHz3FV3Xquo+PpwN8LIrlIiTLYjnPYatLnUOd5XiaeaM6lOVOW7LU+ar0wOe2/Ie5juaOaeU3qOzcaqnUjuyOswFfpqKb1WT+hHLAuhAEAQBAEBdNC4dIDjnEJ4AD1VqivlZze15XrJcl65l/0SZyoh6GDxr4BSmqLIgCAp+kjKTB6Q0+XkgZzG2WUmIg/FXiAfNa+qrTZ32zp7+Fpvs9MjTWBcCAIAgCAtns4sv3syYpHJggEZa7q6vAVPDNT0I3dzS7bxPR0VTWsvRfydSVw48gtNbU9xKPLTy3/DZ1uBqdwBKirS3Ys2WysN0+JSeizf28znWh09RzoJw5zegjnDw4FYUZcC7tnD3tW4rJ+5alYNAQulch7yDrDnQ6uHZ+0PA7lFVjdXNlsvEdHV3XpL8XsUZVTpwgCAIAgCAv2i8OkqzpDjxJVun1TlNpS3sTLssvIvuijPhvOb/ABSFEnEAQFX0rbSKw5tpwP/ANIDmWkzKTB6WtPdTyVGurTO02JPewi7GyKURtggCAIDBKHp2fRKyf2aUYwjlnlv7TvQXblfpx3YnB7RxPxGIc1pou5e+pMhSFA5X7R7T97NCGObBFOt7qF3cAFSryvKx2Gw8N0eH33rJ3+i0KbDjmHED285rqjdn14LFOzuT1acailF6M6RKxxEY17cHAOG/Yryd1c4upTdObg9UepC9ML2zOcWxJe5jOZ9nFvZN49NypTjuux2GEr9NSU3rx7zTWJZCAIAgMFAdKsuHqwIQyht8FdjojjcTLerSl2v88i9aOMpAb0lx4lZEBKIAgK/pYzkwzkXDiAfJAcx0tb8VhzZ4H/ap4jrI6z+n5f/ABmuT9V/BCFQG/MIeBAEBYNB7K/aJtusKsh0iO3HkDe7+1S0Y70jWbWxPQYd21lkvv5ep1/arxxBpWvPiBAiRT9lpIGbvsjeaLGUrK5PhqDr1Y01xf4/ocOe8uJc41c4lzjm4mpPFa9u+Z9CSSVoqyNOJiVmUHqWnQyf50F2zls6vtDdjvKsUZcDQbXw+aqruf2ZaFOaQr+mMjrQxFGMPHsHHgQDxUNWN1c22ycQ4VOjej0717lMoqx0YQBAEA1a3DEmm8oLpZs6mG0FNgp3K+cNe+bLxZDKQIY/CDxv80BuIAgIfShlYFcnDzHmgOZaYMuhnpe3iAR4KtiFozo/6elnUh2L7r7laVU6cIAgBQHWNALK9zKB550akQ56tOQOBJ/mV2jC0czitsYrpsRurSOXuWZTGqOf+1C1Ply7T/5H+DBTidwVbES4HS7Aw/WrvuX39vEoJKqnSGpEF5Uhr3qeslMOhRGvbi01pnmN4uXsXZ3IqtJVYOD4nSYEYPYHNNQ4AjqN/mrqd1c42cHCTi+BmIwOBDhcRQ9W1e6nkW4veWqOb2hJmFFdDOw3dLcQeFFRlGzsdlh6yrU1OJrLwmCAIDasqHrR4Y/G3uNfJZQ1RBipbtGb7H6fydJJV0406DBZRoGQA4CiA+0AQEfbzKy7+gV4FAcy0sZWCDk8HiKeagxHVN3sGW7iWucX5WZUiqZ14QBASejVl/tMyyGebXWf2G3u44b1nTjvSsU8fifh6EqnHRd7O1gUw6ty2BwIQEZOaPS0V5fFgtc84uNammG1YOnF5tFulj8TSjuQm0jw/wCJyf8ADs7/AFXnRQ5En91xn+xlWm7BlhEcBBZc4jbn1r3o48jD+4Yl/wCbPH9xS/3LO/1To48jz4/E/vZuy8BrGhrAGtGAGAWSVtCvUqSqScpO7Z6L0wKzppI1a2KMW8l3UcDuPioK0eJutkV7SdJ8c13oqSrm/CAICV0Xh1mmdGs7g0+qkpdYobSlbDS7bLz/AIOhyrNaIwZuaO8K2cqX5AZQBAeE6zWhvGbXDuQHMdIGa0s/qB4EKKsrwZstky3cXDtuvIpSoncBAF4Dpfs0sr3cF0dw5UU0b0Q2nzNTuCuUIWVzktu4rfqqitI697LmrBogh5dBD0UQFNnT8R/ad4oLnlRAYQBAfExBD2OY7muBB6j+u5eWurGVObpyUo8Dmk3LmG9zHYtNOum3eqUlZ2OzpVFUgpx0Z5LwkCAn9C2VjuP0wz3kDyU1HrGp2xK1GK5v7HQrFZWPD7VeAqrJzhdQgMoAgMFAc1taF8OK38LxwWE1eLLOCnuYinL/ANL1KACtefQdAgNqy5F0eMyEzF7tWuQ+0dwqV7FXdiGvXjQpyqy4Lx7Pqdxl4LWMaxgo1rQ0dQFAtilZWPns5ynJylq8z7Xpicl0k0mjPmohgxnthh2q0NcQCGVaTdmQe5UalRuWR2uB2dShQiqkE5au65kZ+/pr+Ijf1uWPSS5lv4LDf64+H8A29M/xEb+tyb8uY+Bw3+teBoxbZmNY/Gfjn/pZ78uZQeDoX6iPP97R/vX8U35czz4PD/sXgZ/e0f72J/Um/LmPhKC/wXgW/Re0DFg8o1ew6rsyDe0+W5WaUt5ZnP7Swyo1bx0ensS6kNeVXTOR5sZvYd/ifLgq9aPE3ux8RrSfevuirKA3gQFp0Hh/Od/62/3E+SsUVqaPbUupHvL/AKMsrMA5NcfJTmiLegCAIAUBQ7Wh/FijNzu//tHmrHsXZ37jmAFLsruC1j1PpV75mUPC/ezCy+fMOy92zp2vd4DirVCHE5rb2J6tBd7+y+/gdBVk5ohdLbS/Z5SI8GjyNRnafUA7hU7lHVluxL2zcN0+IjB6avuRxoDL9UVA7wIAUBqRMSpDXvU+UPAgJbRid93MAHmv5B668k8T3qSnKzKG0qHS0G+Mc/cvqtnKnjPSwiw3Mdg4EdWR3G9eSV1Yko1XSmprgc1jQi1zmuuc0lp6xcqTVnY7OM1OKktD4XhkXTQuHSXcfqiHuACtUV8pze15XrpckvUvmibOW85NA4k+ilNUWdAEAQBAU232UmHdOqe4IDl07D1Yrxk93iVrpas+h4We/QhLml6HnBgue5rGCr3ENaM3E0CxSuyWc4wi5S0Wp3GypFsCDDhMwY0N6yMTvNeK2MVupI+e4iu69R1JcczaWRCcz9ptpa8dkFp5MIazhm9/o0fmKqYiV3unWbBw+5RlVesnZdy936FNVc3wQAoDUiYlSGvep8oeBAEB0axp33sFr9tKHtNuKuwlvK5x+LodDWcPqjdWRWKfpnI6r2xRg7kntAXcRXgq1aOdzodkV7wdJ8M13cfOxXFCbgv+jDKSsPpDjxNVbpdU5TaMt7Ey8C86Js5Dzm4DgK/5KQok+gCAIDCAq2lLKRWnNngSgOX2/D1Zh9dpBHTUDDgqFZfOzutlT38JG3DJ+JixbSMvGbGDGvcAaBxIAJurdtoe9eRluu5PisOsRTdNtq+tvQsh9o0f7qF+f1UvxMuRqv8Aj9H98vI+T7RJj7uD+f1XnxEj3/j9DjKXkVSbmHRYj4jzVz3Fx6z+qKFu7ubqlTjTgoR0R4rwzCAFAakTEqQ171PlDwIAgJOx7afLhwa0ODqEgkihF11Mx4LOFRx0KWLwMMS027WJL/mD/umf1O9FJ075FP8As0P3vwRr2hpIYsMsdBaAcDrk0IwOC8lV3lZolobMVCanGby7P5INrSSA0Ek3AC8lQ65I2cmkrvQ6TZkLUgw2nEMaD0Gl6ux0ONxM9+tKS4tl30ZbSADm5x8vJZEJLIAgCAICH0hs50UNLKVaHVGBINMOCAqM3KB1WxW7iLx0jJeOKlqS0a1SjLepuzK1aOjTgSYJ1h9J5w6jtCrTw9uqdJg9uxl8ldWfPh/HmQLmkGhBBGw3Ks1bU6CMlJb0XddmhhD0IAgCAFAakTEqQ171PlDwIAgCAICasvRyJFvf8NuZHKI6G+qkjSbNbidp0qWUfmfZ7lts6y4cEfDbf9Rvcd6sxgkaCviqtbrvLloiXkbPiRTyBdmcOKyK5cLPlfdw2srWm3Cu3BAbKAIAgCAxRAa85IsiijxXI4Eb0BWrQsF7L2ctv5hu2oCAnpBkUUiCtLq4OG9YygpalrDYythnem/pwKzaFgRId7OW3oFHDrHoqk6Eo6HT4TbVGt8s/lfbp4+/iRAUJuQgCAFAakTEqQ171PlDwIAgJGzLFix72jVb9TsNwxKzjTciniMdSoZPN8l+ZFusuwYUG/nP+pwv3DYFZjTUTn8Tj6tfJuy5Im5WWfENGNJz2AdZWZSLFZ+j7G3xDrnL7I9UBNBoFwwQGUAQBAEAQBAEBgoDQtCyocW8ijsxjvzQFan7LiQryKt+oYb8kBAWjZEOLeRqu+oXHeNqjnSUjYYTadfDZJ3XJ/bkVi0bIiQb3cpv1DDeNiqTpOJ1WD2nQxWUXZ8n+fnI0FGbAFAakTEqQ171PlDw2rPs6JGdSG2uZwa3rKyjBy0IK+Ip0Feo/pxLZZWjMOHQxfiO6RRg6ht3qxGkkaDE7UqVcofKvMsMCC551WNJOQH6oFKawn5DR0YxjX8Iw3lAT0KGGijQAMhcgPtAEAQBAEAQBAEAQBAEBgoCHtCwWPvh8h35Tu2ICtzcm+GaPaRkcQR1oCBtCwGPvZyHdAq09Y9FDOgnmjcYTbNajaNT5l5+PuVmekIkI/EFBsOIO9VJQcdTqMNjKOJV6b+nFfQj4Mu6I8thtLnZDzy3rNRb0K1WpCn803ZFosvRQDlRyHH6BWm87VPGjzNFidrN5Ucu16/QssCDQBkMdTWjwAU6yyNPKTk7snZDR1xvimgyGJ6zsQxLDLSzYY1WNAHRtQHsgCAIAgCAIAgCAIAgCAIAgCAID4iQg4UcAQdhQEBaGju2Cf5T5H1QFfmIBFWxG9bSMQmuTPYycXvRdmeMtLNYKQ2Bt+A2nzXiSWhlUqzqO83fvJuQsB774nIb0847ti9MCySciyGKMFOnEnegNlAEAQBAEAQBAEAQBAEAQBAEAQBAEAQBAeE3KMiCj2g+I6igPCQsyHDvaL8zef8ASA3kAQBAEAQBAEAQBAEAQH//2Q=="/>
          <p:cNvSpPr>
            <a:spLocks noChangeAspect="1" noChangeArrowheads="1"/>
          </p:cNvSpPr>
          <p:nvPr/>
        </p:nvSpPr>
        <p:spPr bwMode="auto">
          <a:xfrm>
            <a:off x="2619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8336641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def</a:t>
            </a:r>
            <a:r>
              <a:rPr lang="en-US" dirty="0" smtClean="0"/>
              <a:t> customerSummary(custId: </a:t>
            </a:r>
            <a:r>
              <a:rPr lang="en-US" dirty="0" smtClean="0">
                <a:solidFill>
                  <a:srgbClr val="0070C0"/>
                </a:solidFill>
              </a:rPr>
              <a:t>Long</a:t>
            </a:r>
            <a:r>
              <a:rPr lang="en-US" dirty="0" smtClean="0"/>
              <a:t>) :</a:t>
            </a:r>
            <a:r>
              <a:rPr lang="en-US" dirty="0" smtClean="0">
                <a:solidFill>
                  <a:srgbClr val="0070C0"/>
                </a:solidFill>
              </a:rPr>
              <a:t>Observable</a:t>
            </a:r>
            <a:r>
              <a:rPr lang="en-US" dirty="0" smtClean="0"/>
              <a:t>[</a:t>
            </a:r>
            <a:r>
              <a:rPr lang="en-US" dirty="0" smtClean="0">
                <a:solidFill>
                  <a:srgbClr val="0070C0"/>
                </a:solidFill>
              </a:rPr>
              <a:t>Map</a:t>
            </a:r>
            <a:r>
              <a:rPr lang="en-US" dirty="0" smtClean="0"/>
              <a:t>[</a:t>
            </a:r>
            <a:r>
              <a:rPr lang="en-US" dirty="0" smtClean="0">
                <a:solidFill>
                  <a:srgbClr val="0070C0"/>
                </a:solidFill>
              </a:rPr>
              <a:t>String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0070C0"/>
                </a:solidFill>
              </a:rPr>
              <a:t>Any</a:t>
            </a:r>
            <a:r>
              <a:rPr lang="en-US" dirty="0" smtClean="0"/>
              <a:t>]] = {</a:t>
            </a:r>
          </a:p>
          <a:p>
            <a:r>
              <a:rPr lang="en-US" dirty="0" smtClean="0"/>
              <a:t>    customerService.getCustomer(custId).</a:t>
            </a:r>
            <a:r>
              <a:rPr lang="en-US" dirty="0" smtClean="0">
                <a:solidFill>
                  <a:srgbClr val="008000"/>
                </a:solidFill>
              </a:rPr>
              <a:t>flatmap</a:t>
            </a:r>
            <a:r>
              <a:rPr lang="en-US" dirty="0" smtClean="0"/>
              <a:t>( cust </a:t>
            </a:r>
            <a:r>
              <a:rPr lang="en-US" dirty="0" smtClean="0"/>
              <a:t>=&gt; {</a:t>
            </a:r>
          </a:p>
          <a:p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dirty="0" smtClean="0"/>
              <a:t>   </a:t>
            </a:r>
            <a:r>
              <a:rPr lang="en-US" b="1" dirty="0" smtClean="0"/>
              <a:t>val</a:t>
            </a:r>
            <a:r>
              <a:rPr lang="en-US" dirty="0" smtClean="0"/>
              <a:t> </a:t>
            </a:r>
            <a:r>
              <a:rPr lang="en-US" dirty="0" smtClean="0"/>
              <a:t>orders: </a:t>
            </a:r>
            <a:r>
              <a:rPr lang="en-US" dirty="0">
                <a:solidFill>
                  <a:srgbClr val="0070C0"/>
                </a:solidFill>
              </a:rPr>
              <a:t>Observable</a:t>
            </a:r>
            <a:r>
              <a:rPr lang="en-US" dirty="0"/>
              <a:t>[</a:t>
            </a:r>
            <a:r>
              <a:rPr lang="en-US" dirty="0" smtClean="0">
                <a:solidFill>
                  <a:srgbClr val="0070C0"/>
                </a:solidFill>
              </a:rPr>
              <a:t>Map</a:t>
            </a:r>
            <a:r>
              <a:rPr lang="en-US" dirty="0" smtClean="0"/>
              <a:t>[</a:t>
            </a:r>
            <a:r>
              <a:rPr lang="en-US" dirty="0" smtClean="0">
                <a:solidFill>
                  <a:srgbClr val="0070C0"/>
                </a:solidFill>
              </a:rPr>
              <a:t>String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0070C0"/>
                </a:solidFill>
              </a:rPr>
              <a:t>List</a:t>
            </a:r>
            <a:r>
              <a:rPr lang="en-US" dirty="0" smtClean="0"/>
              <a:t>[Order]]] </a:t>
            </a:r>
            <a:r>
              <a:rPr lang="en-US" dirty="0" smtClean="0"/>
              <a:t>= </a:t>
            </a:r>
            <a:r>
              <a:rPr lang="en-US" dirty="0" smtClean="0"/>
              <a:t>orderService.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dirty="0"/>
              <a:t>       getOrders(cust.account_id).</a:t>
            </a:r>
            <a:r>
              <a:rPr lang="en-US" dirty="0" smtClean="0">
                <a:solidFill>
                  <a:srgbClr val="008000"/>
                </a:solidFill>
              </a:rPr>
              <a:t>take</a:t>
            </a:r>
            <a:r>
              <a:rPr lang="en-US" dirty="0" smtClean="0"/>
              <a:t>(10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008000"/>
                </a:solidFill>
              </a:rPr>
              <a:t>map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dirty="0" smtClean="0"/>
              <a:t>(olist =&gt; </a:t>
            </a:r>
            <a:r>
              <a:rPr lang="en-US" dirty="0" smtClean="0">
                <a:solidFill>
                  <a:srgbClr val="0070C0"/>
                </a:solidFill>
              </a:rPr>
              <a:t>Map</a:t>
            </a:r>
            <a:r>
              <a:rPr lang="en-US" dirty="0" smtClean="0"/>
              <a:t>( </a:t>
            </a:r>
            <a:r>
              <a:rPr lang="en-US" dirty="0" smtClean="0">
                <a:solidFill>
                  <a:srgbClr val="FF0000"/>
                </a:solidFill>
              </a:rPr>
              <a:t>“orders” </a:t>
            </a:r>
            <a:r>
              <a:rPr lang="en-US" dirty="0" smtClean="0"/>
              <a:t>-&gt;</a:t>
            </a:r>
            <a:r>
              <a:rPr lang="en-US" dirty="0"/>
              <a:t> o</a:t>
            </a:r>
            <a:r>
              <a:rPr lang="en-US" dirty="0" smtClean="0"/>
              <a:t>list))</a:t>
            </a:r>
          </a:p>
          <a:p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dirty="0" smtClean="0"/>
              <a:t>   </a:t>
            </a:r>
            <a:r>
              <a:rPr lang="en-US" b="1" dirty="0" smtClean="0"/>
              <a:t>val</a:t>
            </a:r>
            <a:r>
              <a:rPr lang="en-US" dirty="0" smtClean="0"/>
              <a:t> </a:t>
            </a:r>
            <a:r>
              <a:rPr lang="en-US" dirty="0" smtClean="0"/>
              <a:t>bills: </a:t>
            </a:r>
            <a:r>
              <a:rPr lang="en-US" dirty="0">
                <a:solidFill>
                  <a:srgbClr val="0070C0"/>
                </a:solidFill>
              </a:rPr>
              <a:t>Observable</a:t>
            </a:r>
            <a:r>
              <a:rPr lang="en-US" dirty="0"/>
              <a:t>[</a:t>
            </a:r>
            <a:r>
              <a:rPr lang="en-US" dirty="0" smtClean="0">
                <a:solidFill>
                  <a:schemeClr val="accent1"/>
                </a:solidFill>
              </a:rPr>
              <a:t>Map</a:t>
            </a:r>
            <a:r>
              <a:rPr lang="en-US" dirty="0" smtClean="0"/>
              <a:t>[ </a:t>
            </a:r>
            <a:r>
              <a:rPr lang="en-US" dirty="0" smtClean="0">
                <a:solidFill>
                  <a:srgbClr val="0070C0"/>
                </a:solidFill>
              </a:rPr>
              <a:t>String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0070C0"/>
                </a:solidFill>
              </a:rPr>
              <a:t>List</a:t>
            </a:r>
            <a:r>
              <a:rPr lang="en-US" dirty="0" smtClean="0"/>
              <a:t>[Bill]]] </a:t>
            </a:r>
            <a:r>
              <a:rPr lang="en-US" dirty="0" smtClean="0"/>
              <a:t>= billService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dirty="0"/>
              <a:t>        getBills(cust.account_id).</a:t>
            </a:r>
            <a:r>
              <a:rPr lang="en-US" dirty="0" smtClean="0">
                <a:solidFill>
                  <a:srgbClr val="008000"/>
                </a:solidFill>
              </a:rPr>
              <a:t>take</a:t>
            </a:r>
            <a:r>
              <a:rPr lang="en-US" dirty="0" smtClean="0"/>
              <a:t>(12</a:t>
            </a:r>
            <a:r>
              <a:rPr lang="en-US" dirty="0"/>
              <a:t>) </a:t>
            </a:r>
            <a:r>
              <a:rPr lang="en-US" dirty="0" smtClean="0">
                <a:solidFill>
                  <a:srgbClr val="008000"/>
                </a:solidFill>
              </a:rPr>
              <a:t>map</a:t>
            </a:r>
            <a:r>
              <a:rPr lang="en-US" dirty="0" smtClean="0"/>
              <a:t> (blist =&gt; </a:t>
            </a:r>
            <a:r>
              <a:rPr lang="en-US" dirty="0" smtClean="0">
                <a:solidFill>
                  <a:srgbClr val="0070C0"/>
                </a:solidFill>
              </a:rPr>
              <a:t>Map</a:t>
            </a:r>
            <a:r>
              <a:rPr lang="en-US" dirty="0" smtClean="0"/>
              <a:t>( </a:t>
            </a:r>
            <a:r>
              <a:rPr lang="en-US" dirty="0" smtClean="0">
                <a:solidFill>
                  <a:srgbClr val="FF0000"/>
                </a:solidFill>
              </a:rPr>
              <a:t>“bills” </a:t>
            </a:r>
            <a:r>
              <a:rPr lang="en-US" dirty="0" smtClean="0"/>
              <a:t>-&gt; blist</a:t>
            </a:r>
            <a:r>
              <a:rPr lang="en-US" dirty="0" smtClean="0"/>
              <a:t>))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dirty="0" smtClean="0"/>
              <a:t>   </a:t>
            </a:r>
            <a:r>
              <a:rPr lang="en-US" b="1" dirty="0" smtClean="0"/>
              <a:t>val</a:t>
            </a:r>
            <a:r>
              <a:rPr lang="en-US" dirty="0" smtClean="0"/>
              <a:t> theCust</a:t>
            </a: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smtClean="0"/>
              <a:t>= </a:t>
            </a:r>
            <a:r>
              <a:rPr lang="en-US" dirty="0" smtClean="0">
                <a:solidFill>
                  <a:srgbClr val="0070C0"/>
                </a:solidFill>
              </a:rPr>
              <a:t>Observable</a:t>
            </a:r>
            <a:r>
              <a:rPr lang="en-US" dirty="0" smtClean="0"/>
              <a:t>.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just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0070C0"/>
                </a:solidFill>
              </a:rPr>
              <a:t>Map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FF0000"/>
                </a:solidFill>
              </a:rPr>
              <a:t>“</a:t>
            </a:r>
            <a:r>
              <a:rPr lang="en-US" dirty="0" smtClean="0">
                <a:solidFill>
                  <a:srgbClr val="FF0000"/>
                </a:solidFill>
              </a:rPr>
              <a:t>customer”</a:t>
            </a:r>
            <a:r>
              <a:rPr lang="en-US" dirty="0"/>
              <a:t> </a:t>
            </a:r>
            <a:r>
              <a:rPr lang="en-US" dirty="0" smtClean="0"/>
              <a:t>-&gt; </a:t>
            </a:r>
            <a:r>
              <a:rPr lang="en-US" dirty="0" smtClean="0"/>
              <a:t>cust))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</a:t>
            </a:r>
          </a:p>
          <a:p>
            <a:r>
              <a:rPr lang="en-US" dirty="0"/>
              <a:t> </a:t>
            </a:r>
            <a:r>
              <a:rPr lang="en-US" dirty="0" smtClean="0"/>
              <a:t>          </a:t>
            </a:r>
            <a:r>
              <a:rPr lang="en-US" dirty="0" smtClean="0"/>
              <a:t>theCust  </a:t>
            </a:r>
            <a:r>
              <a:rPr lang="en-US" dirty="0" smtClean="0">
                <a:solidFill>
                  <a:srgbClr val="00B050"/>
                </a:solidFill>
              </a:rPr>
              <a:t>++</a:t>
            </a:r>
            <a:r>
              <a:rPr lang="en-US" dirty="0" smtClean="0">
                <a:solidFill>
                  <a:srgbClr val="008000"/>
                </a:solidFill>
              </a:rPr>
              <a:t>  </a:t>
            </a:r>
            <a:r>
              <a:rPr lang="en-US" dirty="0" smtClean="0"/>
              <a:t>orders </a:t>
            </a:r>
            <a:r>
              <a:rPr lang="en-US" dirty="0" smtClean="0">
                <a:solidFill>
                  <a:srgbClr val="00B050"/>
                </a:solidFill>
              </a:rPr>
              <a:t>++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smtClean="0"/>
              <a:t>bills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}</a:t>
            </a:r>
          </a:p>
          <a:p>
            <a:r>
              <a:rPr lang="en-US" dirty="0"/>
              <a:t> </a:t>
            </a:r>
            <a:r>
              <a:rPr lang="en-US" dirty="0" smtClean="0"/>
              <a:t>   }</a:t>
            </a:r>
            <a:br>
              <a:rPr lang="en-US" dirty="0" smtClean="0"/>
            </a:br>
            <a:r>
              <a:rPr lang="en-US" dirty="0" smtClean="0"/>
              <a:t>}</a:t>
            </a:r>
          </a:p>
          <a:p>
            <a:endParaRPr lang="en-US" dirty="0"/>
          </a:p>
          <a:p>
            <a:r>
              <a:rPr lang="en-US" i="1" dirty="0" smtClean="0">
                <a:solidFill>
                  <a:srgbClr val="660066"/>
                </a:solidFill>
              </a:rPr>
              <a:t>//Run It</a:t>
            </a:r>
          </a:p>
          <a:p>
            <a:r>
              <a:rPr lang="en-US" b="1" dirty="0" smtClean="0"/>
              <a:t>def </a:t>
            </a:r>
            <a:r>
              <a:rPr lang="en-US" dirty="0" smtClean="0"/>
              <a:t>custSummaryService(name: </a:t>
            </a:r>
            <a:r>
              <a:rPr lang="en-US" dirty="0" smtClean="0">
                <a:solidFill>
                  <a:srgbClr val="0070C0"/>
                </a:solidFill>
              </a:rPr>
              <a:t>String</a:t>
            </a:r>
            <a:r>
              <a:rPr lang="en-US" dirty="0" smtClean="0"/>
              <a:t>) = customerSumary( lookupCustId(name) </a:t>
            </a:r>
            <a:r>
              <a:rPr lang="en-US" dirty="0" smtClean="0"/>
              <a:t>).</a:t>
            </a:r>
            <a:br>
              <a:rPr lang="en-US" dirty="0" smtClean="0"/>
            </a:br>
            <a:r>
              <a:rPr lang="en-US" dirty="0" smtClean="0"/>
              <a:t>			</a:t>
            </a:r>
            <a:r>
              <a:rPr lang="en-US" dirty="0"/>
              <a:t>	</a:t>
            </a:r>
            <a:r>
              <a:rPr lang="en-US" dirty="0" smtClean="0"/>
              <a:t>          </a:t>
            </a:r>
            <a:r>
              <a:rPr lang="en-US" dirty="0" smtClean="0">
                <a:solidFill>
                  <a:srgbClr val="00B050"/>
                </a:solidFill>
              </a:rPr>
              <a:t>toBlocking</a:t>
            </a:r>
            <a:r>
              <a:rPr lang="en-US" dirty="0" smtClean="0"/>
              <a:t>.</a:t>
            </a:r>
            <a:r>
              <a:rPr lang="en-US" dirty="0" smtClean="0">
                <a:solidFill>
                  <a:srgbClr val="00B050"/>
                </a:solidFill>
              </a:rPr>
              <a:t>toList</a:t>
            </a:r>
            <a:r>
              <a:rPr lang="en-US" dirty="0" smtClean="0"/>
              <a:t>.</a:t>
            </a:r>
            <a:r>
              <a:rPr lang="en-US" dirty="0" smtClean="0">
                <a:solidFill>
                  <a:srgbClr val="00B050"/>
                </a:solidFill>
              </a:rPr>
              <a:t>reduce</a:t>
            </a:r>
            <a:r>
              <a:rPr lang="en-US" dirty="0" smtClean="0"/>
              <a:t>( _ ++ _)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19E11B-0FAD-49FB-BD5A-6DFA15527CFB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4800" y="6336268"/>
            <a:ext cx="8619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3366FF"/>
                </a:solidFill>
              </a:rPr>
              <a:t>Note to better show the concept </a:t>
            </a:r>
            <a:r>
              <a:rPr lang="en-US" b="1" dirty="0" err="1" smtClean="0">
                <a:solidFill>
                  <a:srgbClr val="3366FF"/>
                </a:solidFill>
              </a:rPr>
              <a:t>RESTFul</a:t>
            </a:r>
            <a:r>
              <a:rPr lang="en-US" b="1" dirty="0" smtClean="0">
                <a:solidFill>
                  <a:srgbClr val="3366FF"/>
                </a:solidFill>
              </a:rPr>
              <a:t> services are wrapped in helper functions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6738" y="6032202"/>
            <a:ext cx="8120062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en-US" b="1" dirty="0"/>
              <a:t>GET </a:t>
            </a:r>
            <a:r>
              <a:rPr lang="en-US" altLang="en-US" b="1" dirty="0" smtClean="0"/>
              <a:t>/v1/customers/{name}/summary		custSummaryService(name)</a:t>
            </a:r>
            <a:endParaRPr lang="en-US" alt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76200" y="2971800"/>
            <a:ext cx="8610600" cy="609600"/>
          </a:xfrm>
          <a:prstGeom prst="roundRect">
            <a:avLst/>
          </a:prstGeom>
          <a:noFill/>
          <a:ln w="50800">
            <a:solidFill>
              <a:srgbClr val="FF2D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6200" y="1752600"/>
            <a:ext cx="8610600" cy="1219200"/>
          </a:xfrm>
          <a:prstGeom prst="roundRect">
            <a:avLst>
              <a:gd name="adj" fmla="val 8654"/>
            </a:avLst>
          </a:prstGeom>
          <a:solidFill>
            <a:srgbClr val="FF2D24"/>
          </a:solidFill>
          <a:ln w="25400">
            <a:solidFill>
              <a:srgbClr val="FF2D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STEP 4: </a:t>
            </a:r>
            <a:r>
              <a:rPr lang="en-US" b="1" dirty="0" smtClean="0"/>
              <a:t>At this point we have 3 separate Map objects, we want to combine them to create an Observable of these three Map objects.  This operation has the type of </a:t>
            </a:r>
            <a:r>
              <a:rPr lang="en-US" b="1" dirty="0" smtClean="0">
                <a:solidFill>
                  <a:srgbClr val="FFFF00"/>
                </a:solidFill>
              </a:rPr>
              <a:t>Observable[Map[</a:t>
            </a:r>
            <a:r>
              <a:rPr lang="en-US" b="1" dirty="0" err="1" smtClean="0">
                <a:solidFill>
                  <a:srgbClr val="FFFF00"/>
                </a:solidFill>
              </a:rPr>
              <a:t>String,Any</a:t>
            </a:r>
            <a:r>
              <a:rPr lang="en-US" b="1" dirty="0" smtClean="0">
                <a:solidFill>
                  <a:srgbClr val="FFFF00"/>
                </a:solidFill>
              </a:rPr>
              <a:t>]] </a:t>
            </a:r>
            <a:r>
              <a:rPr lang="en-US" b="1" dirty="0" smtClean="0"/>
              <a:t>, which aligns to the return type of the function.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76200" y="3581400"/>
            <a:ext cx="8610600" cy="685800"/>
          </a:xfrm>
          <a:prstGeom prst="roundRect">
            <a:avLst>
              <a:gd name="adj" fmla="val 8654"/>
            </a:avLst>
          </a:prstGeom>
          <a:solidFill>
            <a:srgbClr val="008000"/>
          </a:solidFill>
          <a:ln w="25400">
            <a:solidFill>
              <a:srgbClr val="FF2D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NOTE: </a:t>
            </a:r>
            <a:r>
              <a:rPr lang="en-US" b="1" dirty="0" smtClean="0"/>
              <a:t>In </a:t>
            </a:r>
            <a:r>
              <a:rPr lang="en-US" b="1" dirty="0" err="1" smtClean="0"/>
              <a:t>Scala</a:t>
            </a:r>
            <a:r>
              <a:rPr lang="en-US" b="1" dirty="0" smtClean="0"/>
              <a:t>, the last executable statement in a scope is returned, the return keyword is not required</a:t>
            </a:r>
            <a:endParaRPr lang="en-US" b="1" dirty="0"/>
          </a:p>
        </p:txBody>
      </p:sp>
      <p:sp>
        <p:nvSpPr>
          <p:cNvPr id="14" name="Rectangle 13"/>
          <p:cNvSpPr/>
          <p:nvPr/>
        </p:nvSpPr>
        <p:spPr>
          <a:xfrm>
            <a:off x="914400" y="3200400"/>
            <a:ext cx="2743200" cy="3048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962400" y="1019175"/>
            <a:ext cx="2743200" cy="3048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0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44" name="Title 1"/>
          <p:cNvSpPr>
            <a:spLocks noGrp="1"/>
          </p:cNvSpPr>
          <p:nvPr>
            <p:ph type="title"/>
          </p:nvPr>
        </p:nvSpPr>
        <p:spPr>
          <a:xfrm>
            <a:off x="458788" y="152400"/>
            <a:ext cx="8229600" cy="1143000"/>
          </a:xfrm>
        </p:spPr>
        <p:txBody>
          <a:bodyPr/>
          <a:lstStyle/>
          <a:p>
            <a:r>
              <a:rPr lang="en-US" altLang="en-US" b="1" dirty="0" smtClean="0"/>
              <a:t>Example: Getting a Customer Summary using Service Composition with Functional Reactive Techniques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524307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2" descr="data:image/jpeg;base64,/9j/4AAQSkZJRgABAQAAAQABAAD/2wCEAAkGBxQTEhUTExQVFhUUGBQVGBUVFBoWFhUWFhUbFhgVFRQYKCggGBolGxgUIjEhJSorLi8uGB8zODMsNygtLiwBCgoKDg0OGxAQGywkHyQxLCwsLC03LS0vLC8sLDQwLCwsLTQsNzQsLCwsLCwsLCwsLCwsLCwsLCwsLCwsLCwsLP/AABEIAI4BYwMBEQACEQEDEQH/xAAbAAEAAgMBAQAAAAAAAAAAAAAABQYDBAcCAf/EAEUQAAIBAgMDBgoHBgUFAAAAAAECAAMRBBIhBQYxE0FRU5GSFRYiUmFxgbLB0TIzYnOToaIHFCM0sfBCY3LS4SQ1Q4PC/8QAGgEBAAMBAQEAAAAAAAAAAAAAAAQFBgMBAv/EADkRAAIBAgEJBAoCAgIDAAAAAAABAgMEEQUSFCExUVKRsRVhcaETIjIzNEFygcHRI+FC8ILxNWKi/9oADAMBAAIRAxEAPwDrM9PBAEAQBAEAQBAEAQBAEAQBAEAQBAEAQBAEAQBAEAQBAEAQBAEAQBAEAQBAEAQBAEAQBAEAQBAEAQBAEAQBAEAQBAEAQBAEAQBAEAQBAEAQBAEAQBAEAQBAEAQBAEAQBAEAQBAEAQBAEAQBAEAQBAEAQBAEAQBAEAQBAEAQBAEAQBAEAQBAEAQBAEAQBAEAQBAEAQBAEAQBAEAQBAEAQBAEAQBAEAQBAEAQDQ2+7DDVSpIIQkEGxFtdDONw2qUmtxKslGVxBSWKbOceFq/XVfxGlL6apxM12iUOCPJDwtX66r+I0emqcTGiUOCPJDwtX66r+I0emqcTGiUOCPJDwtX66r+I0emqcTGiUOCPJHobTxHW1e+089PU4nzGiW/BHkh4SxHW1u+0aRPifM80S34I8kPCWI62t32jSJ8T5jRLfgjyQO08R1tXvtGkVOJ8xolvwR5IntysZVqV2D1HYBCbMxIvmA4H2ybZTnKo8W3qKvK9GlTorMik2/ku5l2loZwQBAEAQBAEAQBAEAQBAEAQBAEAQBAEAQBAEAQDW2m5WjVYGxFOoQeghSQZxrycaUmtqT6He2ipVoRextdSi+Gq/Wv2yh0uvxM1egW3Ah4ar9a/bGl1+JjQLbgQ8NV+tftjS6/ExoFtwIeGq/Wv2xpdfiY0C24EeX23iLH+K/A9E9V3Wx9pjQLbgRad29vriFytYVVGo5mHnL8RLi2uVVWD9rqUGUMnyt3nR1xfl3MnJLKwQBAEAQDV2rTzUaq9NOoO1TOdVZ1OS7md7aWbWhLc11OTiZ43J6VCeAJ9QvPcGzxtLafeSbzT2GM17jzOjvHJN5p7DGa9wzo7zcoUmyjyT2GcpReOw+XKO8yck3mnsM+c17jzOjvHJN5p7DGa9wzo7zDW+iYjtPtE/wDs+Ty6rdCoO0k/CW+T160n4FJlyXqQXey7S0M4IAgCAIAgCAIBXN5ds1KVRUpkDybm4B4nTj6pWXt1OlNRhuLrJtjSrU3OovngiI8ZcR5y9xZD7Qr71yLLsq23Pmx4y4jzl7ix2hX3rkOyrbc+bHjLiPOXuLHaFfeuQ7Kttz5seMuI85e4sdoV965Dsq23Pmx4y4jzl7ix2hX3rkOyrbc+bHjLiPOXuLHaFfeuQ7Kttz5seMuI85e4sdoV965Dsq23Pmyybt4ypVpl6hB8ogWAGgA6PTeWdlVnVg5T3lJlKhSo1VCmvlrJaTCuEAQBAEAQDU2v9RW+7qe4Zwufcz8H0JFp8RT+qPU5xM0bUQBAEA81eB9Rnq2hGpRqlWDKSGU3BHEGd02nij2UVJOMlimdD3b2+MQuVrCqBqOZh5y/ES5trlVVg9vUymUMnu3edHXF+XcycksrBAEAQDy63BHSCO2eNYo9TweJx+1tJmzf44l3/ZzU8msvpRu0EfCWeT3qkvAz2XI+tB+JcryxKEQDdofREAyQDHiHyozdAJ7BeeSeCbPqCxkkcUrnyeyZeG03a2lq/Z8nkVW6WUdgv8Zc5PXqyZnsuS9eC7mW2WJRCAIAgCAIAgCAUvb+BrVK7stNyugBA0IA5vbeUd3Rq1Kzai8DT5PuKFK3jGU0ntZH+B6/VP3ZG0Wtwsmabb8a5jwPX6p+7Gi1uFjTbfjXMeB6/VP3Y0Wtwsabb8a5jwPX6p+7Gi1uFjTbfjXMeB6/VP3Y0Wtwsabb8a5mDE4KpTsXRlvwuLXnxOlOHtLA6069KrqhJPwME5nU6Du9RyYemOkZu8S3xE0dnDNoxX35mPyhUz7mb+3LUSMkkIQBAEAQBANTa/1Fb7up7hnC59zPwfQkWnxFP6o9TnEzRtRAEAQDzU4H1GeraDSynonbE+z3SdlYMpIZTcEcQYUsHimfMoxknGWtM6Hu3t0YhcraVVFyOZhwzD8rj0y5tblVVmvaZPKFg7d50fZfl3E3JhWiAIAEA5Jj0y1ai9DuOxjM7UWE2u9m7oSzqUX3LoWb9nT/AMWqvSinsa3/ANSbk9+tJdxU5cj/ABwfe+n9E9vqzDCsysylWQ3UkGxNuI9clXrapNruK3JSi7lKSxxT2nPfCFXran4jfOVHpJ8T5s1HoKXAuSNyhtCrlH8Wp+I3znKVWePtPmz5dClwrkjJ4Qq9bU/Eb5z59LU4nzZ56Clwrkj42OqnQ1ahB0saja/nHpZ8T5sKjTX+K5I0cVw9sQ2nZF03DS2HY+dUb8gBLuwWFNvvMzlqWNdLcl+SyScU4gAQDm1HeLEmsq8scpqBbZV4Z7W4dEA6SYAgCAfCbazw9Sx1Gn4XodbT7wnHSqPGuZJ0K44HyHheh1tPvCNKo8a5jQrjgfIeF6HW0+8I0qjxrmNCuOB8h4XodbT7wjSqPGuY0K44HyHheh1tPvCNKo8a5jQrjgfIeF6HW0+8I0qjxrmNCuOB8isb245ajoEYMFUm4Nxcnh2AdsqsoVo1JRUXikXmSbedKEnNYNv593/ZBolyAOJIHabSAli8C2lLNTb+R06mmUBRzADsFpqorBYGFlLOk5P5nqenyIBTt9dr1qNVFpVCoKXIAU3OYi+oMAmd08W9XDK9RszEuCSAODEDhAJiAIBqbX+orfd1PcM4XPuZ+D6Ei0+Ip/VHqc4maNqIAgCAIAgCATu5v8wfu295ZPyb7/7Pqipyz8OvqXRl1l6ZgQBAEA5bvClsTWH2ye3X4yguFhVl4m1sZY20H3EpuC9sUR51Nx2FT8J2sX/Lh3ETLMcbfHc1+S/YvCpVQpUXMptcG+tjccPTLaUFNYS2GZp1Z05Z8HgyO8WcJ1K95/nOOi0eEl9pXXG/L9G7Q3YwmUfwR3m+c80OhwjtK64+n6MnivhepHeb5zzQ6HCO0rnj6fojN5NhYalhqjpSAYAWN20JYDnPpnC6tqMKTko6yVY3txVrxhKWr7bjnOLPD2yogaVF+3MS2ET0lz+sj4S+slhRX36mTytLG6l9uhNyWVpobZ2ouHp8o4ZhmC2W17m/TbogEIN+6PV1exP90Ao9OsBVD62Dh7c9g17euAXjx6o9XV7E/wB0Andj7SXEUxUUMASRZrX09V4BuwDR25WyYeofskD1t5Pxke6nm0ZPuJdjDPuILv6aznczZshAEAQBAEAQCQ2BRz4imOhs3dGb4SRaRzq0V/uoh388y2m+7DnqOhTSGOEAqzb80QbcnV09C/OAVjejbCYmororKFXL5Vr3uTzE9MAlN3d6aWHoLSZKhILG65basTzkQCf2PvPTxFTk0SoDYtdsttPUT0wCdgGptf6it93U9wzhc+5n4PoSLT4in9UepziZo2ogFuqbtURgv3i75+SD2zDLci/C3CWTs6at/Sa8cMSljlCq7r0OrDHArGBwrVai00+k5sP6kn0AXPslfTg5yUVtZbVasaUHOWxF2G6+DoKP3ipcnnapyYJ+yAQf6y20K3px/lfngUPaN3Wk/Qx5LHmeMRulh6yZsNUseaz8ohPQTqR2+yeSsaNSONJ+eKPYZUr0p5tePlgykVqRRirCzKSpHQQbGVMk4tp/Iv4yUoqS2Mmtzf5g/dt7yydk33/2fVFXln4dfUujLrL0zAgCAIBzbfBLYup6ch/SB8JR3iwrM2GSpY2sfv1NLZGKqU6qtRF6nlADKWvcEHyRx0vOVKc4SThtJN1Sp1KTjVeEeRYW3g2gASaNgNSTQewHTxkvSbrh8mVSsMnt4Kf/ANI1PHTFf5XcPznPTq3dy/s79jW3/tz/AKN2hvpiso+r7h+c5vKFdP5cv7POyLbv5/0WPdDblbEvUFTJZFUjKttST6T0SZZXNStJqeGorcpWdK3jFwxxe8z79vbCMPOamP1ZvhPvKL/gfiupzySsblPcn0OW4viJTQNWjpO7SWwtH/QD26/GaG2WFKPgYzKDxuZ+PQkp3IZHbd2UMTT5MsV8oNcC/AHS3tgEANwk65u4PnAKZTo3qBL8XCX9bWvALn4hp1zdwfOAWHYmzBh6QpBiwBY3Itx9EA34BqbTwIrJkJIBIOnHTm1nGvRVaGY3gSLW4dCpnpYsiPFGn1j/AKflIfZlPifkWXbVXhXmPFGn1j/p+UdmU+J+Q7aq8K8x4o0+sf8AT8o7Mp8T8h21V4V5jxRp9Y/6flHZlPifkO2qvCvMeKNPrH/T8o7Mp8T8h21V4V5nxt06YBPKPpr/AIflPHk2mljnPyCyzVbwzV5lQMpjRlg3Mo3qs3mpb2sR8AZY5NhjUcty6lPlmeFGMd76Fyl2ZoQCoNuIhJPLNr9gfOAVzeXY4wtRUDl8y5rkWtqRb8oBI7B3UXEUVqmqyklhYKD9E243gFg2HusuHq8oKhbyStioHG3Pf0QCwwDU2v8AUVvu6nuGcLn3M/B9CRafEU/qj1OcTNG1EA6PX/7X/wChfdEvZfB/8fwZeH/kP+X5Kfupi1p4qmzmynMtzwGZSAe23bKuzmoVk2XeUKUqlvJR27eRbt592mxLiolQBgoXKwOU6k3BHDj0GWd3ZutLOiylsMoK3i4Sjqxx1EFhtn47BZmpoGDAZsvljTgcuh6eaQ4Urm3xcVt+5YVK9leYKbww2Y6v6K9jsU1Wo1R7ZmNzYWF7W4eyQqk3OTk9rLOlTjSgoR2Iltzf5g/dt7yyZk33/wBn1RW5Z+HX1Loy6y9MwIAgCAc/36S2JB6aansLD4CU18v5fsarI0sbfDc3+CO3cqZcVQP+Yo73k/Gcbd4VY+JMvo51tNdz8tZ1SumZWXpBHaLS9axWBjIPNknuOR4rZtal9ZTdfSVOXvDQ9sz8qU4e0mjcU7ijV93JPry2mXBoWACgsehQSePQJHazpYLWfU2o65PDxOgbh7OqUhVaojJnyZcwsSBmvpxHEcZb5PpTgpOSwxwM5le4p1HFQeOGOOH2Pv7RKlqFMdNT+it/xGU3hTS7/wAHmRY41pPu/KOa4o6+yVUNhponU9l08tGkvRTpjsUTSUlhCK7kYa5lnVpy3t9TanQ4iABAOWUNl1+XU8hWtyoN+Se1s973twgHUzAEAQCC29t1qDqiqrXXMb30uSBw9Rlfd3jozUUsdWJbWGTo3EHOTa14Ecm9lQkAU0uSBxPPIyylUbwzUTHkakli5PyLdLkzogCAIBo7crZMPUb7JHtbyfjI91PMoyfd1JdjTz7iC78eWs53M2bIuO5dG1J385rexR8yZdZMhhTct76Gby1UxqxjuXUsMsimEAQCkb+YKrUrUylOo4CWJRGYA5joSBAJzc6gyYVFdWVsz+SylTqx5jrAJuAIBqbX+orfd1PcM4XPuZ+D6Ei0+Ip/VHqUXY2GWrXp03uFdrG2h1Btb22mfoQU6ii9jNdc1JU6Mpx2okt7tiphmp5M2Vw1yxB1BHQBzGd723jRazdjIuTrydypZ+GKw2FoxQtsyx0/gL7oljPVZ6+Ep6evKGri/JRtjbNOIqcmrKpsTdr2NubT+9JUUKLqzzU8DQ3NwqEM9rEkcc+KwLimKzWIBUjVPUA9wCOj0idqjrWss3O/XmRaStr2LnmLH57/ACJ/dLeOrXqGnUUEBS2dRa1iBZubX2cJNs7udWWbJfcrso2FKhDPg8Nez9Fd30oquLfL/iCsQOZiNe3Q+2Qb6KjWeBZ5LnKVss75Yr7H3c3+YP3be8s6ZN9/9n1Rxyz8OvqXRl1l6ZgQBAEApH7QU/iUj0qw7GHzlVlBetE0mQ3/ABzXeun9FawdXJUR/MdG0+ywPwkGLwknuaLmrDPhKO9Nc0dMwe8uGqcKoU9D+Qfz0/OXULqlLY+eoyNXJ1zT2xx8NZKqQRcag9GoMkEFrB6zcwdJVXyVAvxsAL9k8SS2H1KUpbXiY8ZtOjS+sqIvoJ17OM+J1qcPaaR0pW9Wr7EWyjb5bbpYjk1pEkIWJJFgbgAWvr0yovrmFXBQ+RoMmWdShnOp88CnVxdreoSJBai4xwWJ1tFsAOgAdk0yMC3i8T1PTwQBAEAQBAEAoG8tbNiX+zZR7Br+d5nb2WdXl3ajX5NhmW0e/XzI6m5UgjQggg9BGokZNp4omyipJp7GWHBb2ONKqhh5y+SezgfyllSylJaprHwKavkaD10nh3PWv95lgwO2aNXRXAPmt5J/Pj7JY0rqlU2PXuKivY16PtR1b1rRnxWNp0xd3VfWdfYOJnSdWFP2ngcaVCpVeEItkLjN7KY0pqXPSfJHzMg1MpQXsLHyLOjkapLXUaXmyB2jturWGViAvHKosNOFydZXVrupVWEtm4t7awo0HnR272RsjE06Du9Ry4emOkZu8b/GaOzjm0Y8+Zj8oTz7mb78OWokZJIQgCAIAgCAIBqbX+orfd1PcM4XPuZ+D6Ei0+Ip/VHqc7pVCrBlNipBB6CDcTNptPFG0lFSTT2MvFDfSi6gVqTZhxsodb9IubiW8co05L146+Zn55IrRl/FLV90yL3l3q5dOSpqVQ2LFrZmtqBYcBf0yPdXvpY5kVgiXY5N9BL0k3i/lgV7CYlqbrUQ2ZTcH++a2kgwm4SUo7UWdSnGpFwlsZc8PvrSdbV6Rvz5QHU+mzWI/OWsMowksKkfyUU8j1YyxpS/DGI31oopFCkb81wEX12W5MSyjCK/jj+BDJFWUsasvyyl4rEtUdnc3Zjcn++aVU5ucnKW1l7TpxpxUI7ETG5v8wfu295ZNyb7/wCz6orMs/Dr6l0ZdZemYEAQBAKh+0Kn5NFuguO0KfhK3KK1RfiX+QpetOPh+f2UyVhoRAM+FxlSmb03dP8ASxA9oGhn1Gcoey8DnUo06iwnFPxJZ9u4iogDVnt0A5L+vLa/tnlS4qy1OT6dCPCyt6bxjBdeppGRySeGrAc/ZPVFnuB4wa56yDznQfqEkUl60V3o+K7zaUn3PodYmjMIIAgCAIAgCAIBW9p7r52Z6b2LEsQ2ouTfQjh+crK+Ts5uUHre8u7bK+ZFQqR1LViiu43ZdWl9NDbzhqvaOHtlZVtqtP2kXNG8o1vYlr3bGac4kkQATA2CAb+D2PWqfRpkDpbyR+fH2SRTtatTZHnqIla+oUvalr3LWTeE3SHGq/sT/cflJ1PJi/zlyKutlp7KUfu/0WamgAAHAAAeoS1SSWCKOUnJtv5nqenyIAgCAIAgCAam1/qK33dT3DOFz7mfg+hItPiKf1R6nOJmjaiAIAgCAIAgE7ub/MH7tveWT8m+/wDs+qKnLPw6+pdGXWXpmBAEAQDWx+Ap1ly1FDAajiLHhcETnUpRqLCSxO1G4qUZZ1N4Ffxm5VM/V1GT0MM4+BkOeT4v2Xh5lrSy3UXvIp+GohMZuliE+iFqD7B17rWkWdlVjs1llSyvbz2tx8SGxGHdDZ1ZT0MCP6yNKLj7SwLCFSE1jBp+B8WqbAD/AJnPNWJ9YfM38LsPEVeFNrdL+SP1SRC2qS2R/BEq39vS9qS+2smsHuQx1q1QPQgzHvG39JKhk+X+T5FdVy5Fe7jj46vL+yd2fu1h6RDBSzDUM5vYjnAFh+UmU7SlB4paysr5TuKqcW8E/kiYkkrxAEAQBAEAQBAEAQCMx2wqNTUrlPnJofaOBkWrZ0qm1YPuJ1DKNelqTxW56yBxW6dQH+GysPteSR/UGV9TJs0/UafkW1LLNJr+RNPu1m1hN0hxq1L/AGUFv1H5TrTyYv8AOXI4VstPZTj93+v7JvB7LpUvoIAek6ntMnU7elT9lFXWvK1X25Pw+RuTuRhAEAQBAEAQBAEAQDW2lTLUaiqLlkcAdJKkATlXi5UpRW1p9DtbSUK0JS2Jp+ZSPAGI6o95fnKHQ6/D0/Zqe0rXj8n+h4AxHVHvL840Ovw9P2O0rXj8n+h4AxHVHvL840Ovw9P2O0rXj8n+h4AxHVHvL840Ovw9P2O0rXj8n+h4AxHVHvL840Ovw9P2O0rXj8n+h4AxHVHvL840Ovw9P2O0rXj8n+h4AxHVHvL840Ovw9P2O0rXj8n+iX3Y2XVpVi1RCoyML3U6llNtD6DJljb1adXOnHBYPdvRX5Tu6Naio05YvFP57n3FpluUAgCAIAgCAIB5qUwwswBHQRcdhnjSepnsZOLxTwMGGwFKnqlNFJ51UA9onxGlCPspI61LirU9uTfizZnQ4iAIAgCAIAgCAIAgCAIAgCAIAgCAIAgCAIAgCAIAgCAIAgCAIAgCAIAgCAIAgCAIAgCAVDwzUWnjFy12K1MQFqKLrTAuFGa/k24wDLtflBg1xC16qsKVLRWsrEkXZha5PldPMIBsbZpVKOGslaqWepTGdmuwzELYEW0gGhiNq1WbC5XYW5EVbH6TPUKEN+G/bAJvB12OMxCFiVVKJVb6AkakD0wDDvDVqh6a0+Wy2qFjRCk3FsoJbQc8AkNj11eijKzOCPpPbMddc1tLjh7IBuQBAEAQBAEAQBAEAjd4sa1HDu6fSGUAnmLMFv7LwDDhdmVKb02GIdwfrFqnMHuOKeabwCI2jWqLUqmrUxNKzHknprmoBObOo4+m8A3tt1KhFBgarUSpNRsN9MkgZSOfLxMA97KqPUoVFpVyzBiqvVQh6Y08moDxYC+sAbv4lzWrUmd3VMmXlQFqXN8xsALpfhAJ6AIAgCAIAgCAIB5Li4Fxc3sL6m3GwgFc2btWouEWobVGNR1zVKgRVGci7MeYAcBrAM9LeEmg9bkx/CqBHCvdctxd0a2o1B4QDPU2w1sQy0wy0WCA5wodrDNctooW8Aw4LbFSuldUVOVpKMpR86MXU5bMQOcGAaGyMQVq0lariEdtHp4hbrUNv/G3BTeASabXqu7cnQz0kqckzZ7PcaMwS1so9fNAMqbTdsS9BaYK08hZy9rBlJ+jbU3+MA0KG2WTDh8rVC2IakAz66uQLNbsEAzVNrVSmJQoqVqKBtHzKVYEhg1uIsdLdEA39h1nfD0nqWzMiEkG97qCGOgsSNSOYmAb0AQBAEAjqeyEFOvTzNau1R2OlwanELpwHNe8A+4rZKvh/wB3LMFyqtxbNZbW5rc3RAMu0MCtVAjEgKyPpa90NwNeaAaS7u0wSQz61lr82hUkhRp9G5PbAPWK2JmqtVWtVps4UEUyoBCiw4gwDJidlFshWvVV0UrnBBLg+cpFifTaAbWAwa0aa00vlUW14nnJPpJgGxAEAQBAEAQBAEAQDDjMKtVGpuLqwsR/fPeAR2E2EFdHerUq8lfkw5Fk0tfTibc5gHzEbBuXy1qqJVJL01IyknjYkXW/ogGXFbHVuT5N3pNSXIjIR9G1spB0I0gHlNhJyVSmzOxqnM9QkBywtYi2gtYWEAy7O2ZybtUao9SowCl3toq8FAGkAkIAgCAIAgCAIAgGhtTZgrFGDtTemWyulrgMLMLHSx0gGs276clTpK7qaT8or6Fs9ySSCLHiYBnwux0RKqFmcVizNnIJuwsdQIBiOwU/d/3cM9r58+hcvmz5jzHWAesPsRRypZ3qGuqq5YgfRBAK5QMvH+kA8YfYVmQvWq1FpG6I9rKQLAkgXYgQD6dhDOWFWoqM/KtSUgKX5zfjYkai8A3MPgQlWpVBN6uQEG1hkBAt2wCJ2lsQiilKlmb/AKhajG4DKC5ZiDpwvpzwDdw2xlUVczvUasMru1gcoBAAAFha5gG1s3CclTWnmZwgygta+UaAadAsIBswBAEAQBAEAQBAEAQBAEAQBAEAQBAEAQBAEAQBAEAQBAEAQBAEAQBAEAQBAEAQBAEAQBAEAQBAEAQBAEAQBAEAQBAEAQBAEAQBAEAQBAEAQBAEAQBAEAQBAEAQBAEAQBAEAQBAEAQBAEAQBAEAQBAEAQD/2Q=="/>
          <p:cNvSpPr>
            <a:spLocks noChangeAspect="1" noChangeArrowheads="1"/>
          </p:cNvSpPr>
          <p:nvPr/>
        </p:nvSpPr>
        <p:spPr bwMode="auto">
          <a:xfrm>
            <a:off x="1095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data:image/jpeg;base64,/9j/4AAQSkZJRgABAQAAAQABAAD/2wCEAAkGBxQTEBUUEBQUFRQXFBQVFxgYFxQUFxQVFBcXFxUZGRcYHCggGBolHBUYITEiJSorLi4uFx8zODMsNygtLiwBCgoKDg0OGxAQGywkHyQsLCwsNCwsLCwsLC4sLCwsLCwsLCwsLCwsLCwsLCwsLCwsLCwsLCwsLCwsLCwsLCwsLP/AABEIALQAtAMBEQACEQEDEQH/xAAbAAEAAgMBAQAAAAAAAAAAAAAABQYBBAcDAv/EAEIQAAECAwQFCQUFCAIDAAAAAAEAAgMEEQUhMVEGEkGBkSIyYXFyobHB0QcTIzNSQlNiovAUFVSCkrLC4RbxY3Pi/8QAGwEBAAIDAQEAAAAAAAAAAAAAAAMEAgUGAQf/xAA3EQACAQIDBAgFAwQDAQAAAAAAAQIDEQQhMQUSQVETMmFxkaGx0RQigcHwM1LhBhVCUxZDYiP/2gAMAwEAAhEDEQA/AO4oAgCAIAgCAIAgCA0Jq14TMXVOTbygIaa0kefltDek3nhggNKHa8Zrq65PQaEcEBJyukmyI2nS2/uKAmJWfhxOY8HowPAoDaQBAEAQBAEAQBAEAQBAEAQBAYqgNSatOFD5zxXIXngEBDzWkn3bN7j5D1QEPNTsSJ8xxIywHAICOmp+HD57wDlt4LGU4x1LNDB16/6cb+niQ83pOB8plel13ABQPELgjd4f+n23etK3d7+xpy+lrgaRYYcM2nVI3G4r2Nd8TCtseD/TbXfn56k3J29AiXB4acnck99ylVSLNXV2fXp5uN1zWZJfrZ3LMpG9LWtFZg8kZO5Q770BLyukjT8xhHSOUOGKAl5acZE5jgfHggPcFAZQBAEAQBAEAQGCUBrzM8yHz3AdG3ggIia0kGENlel13digIiatOLE5zjTIXDuQEbMTDGCr3NaOk47ljKSWrJaVCpWe7Ti2+wh5vSVguhNLzmeS0eZ7lFKuuBusPsGrPOq0uxZv2RDzdtRX3F2qMm3d+KryqykbqhsrDUc9275vMjgozYm9YlmmYmIcIYOPKOTBe48Lt4WUI70rFbF4hUKMqj4LLv4fnI9tOLOEKac5gAY8uoNgLDQjhQqerGzujSbMxLq0nGTzX3K8ojZmzJ2hFhfLe4DLEcCslNogrYalW68b+pOyml7h82HrDNpoeBu7wpY1uZq6ux4v9OVu/wBydk7agROa8A5O5J71KppmsrYGvSzlHLmsyR2rMqG/K2zFZdrawydf34oCYldI2G6I0tOYvHqgJaXmmPFWODuooD2QBAEB8xHhoJNwAqepAQkzpG0fLaXHM8kepQERM2zFfcXao/Dye/FARsWIGiriAMz51XjstTKEJTdoJt9iuRM3pFCbcyrz0XN4nyUUq8VobfD7DxFTOfyrtzfgQ03b8V+BDBk3HiVXlWk9DdUNi4alnL5n26eGhFudU1NSczeeJUWptopRW6lZGEPQgCA6L7MbL1Yb5h2LzqM7DTed5u/lVvDxt8xy23sUpSVBaLN970NfSqR982Kz7Qe5ze0CbvLepZx3lY1OCr9DWUuGj7mc0BVM64ygCAxRAbklacWF8t7gMsW8DgslOS0K9XC0qvWjn4MnJPS44RodfxMP+J9VLGtzNXV2Ov8Arl4onpO14MTmPFcjceBxUsZxehrKuCrUutEkASDUVBzFx4hZlUkZW3IrcTrD8XqEBMyNvMiODS0tcTQbRxQEuEB5zMPWY5ubXDiKIDnkxG1WOcRWjSaZ0GC8k7K5JRpupUjBcXYq81pJEdcwBg/qKqSxEnodXQ2FQhnUe95L8+pERopeavJcek1p6KBtvU3FKlClHdgrLsy9D4QzCAIAgCA9pOUdFiMhM5z3Bo6K7eoXncvYq7sYVasaUHUlpHM7lJSzYUNsNlzWN1R1BbFKysfO6tSVSbnLV5lUnfmv7TvFemBzvSeR91HJA5L6vHXXlDia71UqxtK51WzcR0tFJ6xy9iJUZfCAIAgCAxTMIL2N6StaNC5jzTI8ocCslOS0K1bB0avWWfMtWj1uOmHOa5jQWtrrAnaaUpsVinUcjRY/ARw8VKMm7u2ZbLBbWYZ0VPAFSmsLmEBlAc8noPzG9seIXkldMzpS3Jxlya9Tm7cB1LWn0h6mUPAgCAIAgCAvPsxsvWe+YcLmfDZ2je87hQbyrGHhndnPbfxO7CNBcc39jooVs5Yp0981/ad4oCD0kkPewDTnNOu3cLxvHgFHUjeJe2fiOhrK+jyf2KACqh1ZlAEAQBAEAQFp0Gh3xndhv9xPkrFBas0e2pfpx736I6FouysYnJhPEgKc0RawgMoCj2uykw/tV4oePQ5hHZqvc3JzhwJWtlk2fR6U9+nGXNL0PheEgQBAEAQGWsJIDRVxIAGZNwHFErhyUVvSdks39Dt9iWcJeXZCH2W3nNxvceNVsYR3YpHz3FV3Xquo+PpwN8LIrlIiTLYjnPYatLnUOd5XiaeaM6lOVOW7LU+ar0wOe2/Ie5juaOaeU3qOzcaqnUjuyOswFfpqKb1WT+hHLAuhAEAQBAEBdNC4dIDjnEJ4AD1VqivlZze15XrJcl65l/0SZyoh6GDxr4BSmqLIgCAp+kjKTB6Q0+XkgZzG2WUmIg/FXiAfNa+qrTZ32zp7+Fpvs9MjTWBcCAIAgCAtns4sv3syYpHJggEZa7q6vAVPDNT0I3dzS7bxPR0VTWsvRfydSVw48gtNbU9xKPLTy3/DZ1uBqdwBKirS3Ys2WysN0+JSeizf28znWh09RzoJw5zegjnDw4FYUZcC7tnD3tW4rJ+5alYNAQulch7yDrDnQ6uHZ+0PA7lFVjdXNlsvEdHV3XpL8XsUZVTpwgCAIAgCAv2i8OkqzpDjxJVun1TlNpS3sTLssvIvuijPhvOb/ABSFEnEAQFX0rbSKw5tpwP/ANIDmWkzKTB6WtPdTyVGurTO02JPewi7GyKURtggCAIDBKHp2fRKyf2aUYwjlnlv7TvQXblfpx3YnB7RxPxGIc1pou5e+pMhSFA5X7R7T97NCGObBFOt7qF3cAFSryvKx2Gw8N0eH33rJ3+i0KbDjmHED285rqjdn14LFOzuT1acailF6M6RKxxEY17cHAOG/Yryd1c4upTdObg9UepC9ML2zOcWxJe5jOZ9nFvZN49NypTjuux2GEr9NSU3rx7zTWJZCAIAgMFAdKsuHqwIQyht8FdjojjcTLerSl2v88i9aOMpAb0lx4lZEBKIAgK/pYzkwzkXDiAfJAcx0tb8VhzZ4H/ap4jrI6z+n5f/ABmuT9V/BCFQG/MIeBAEBYNB7K/aJtusKsh0iO3HkDe7+1S0Y70jWbWxPQYd21lkvv5ep1/arxxBpWvPiBAiRT9lpIGbvsjeaLGUrK5PhqDr1Y01xf4/ocOe8uJc41c4lzjm4mpPFa9u+Z9CSSVoqyNOJiVmUHqWnQyf50F2zls6vtDdjvKsUZcDQbXw+aqruf2ZaFOaQr+mMjrQxFGMPHsHHgQDxUNWN1c22ycQ4VOjej0717lMoqx0YQBAEA1a3DEmm8oLpZs6mG0FNgp3K+cNe+bLxZDKQIY/CDxv80BuIAgIfShlYFcnDzHmgOZaYMuhnpe3iAR4KtiFozo/6elnUh2L7r7laVU6cIAgBQHWNALK9zKB550akQ56tOQOBJ/mV2jC0czitsYrpsRurSOXuWZTGqOf+1C1Ply7T/5H+DBTidwVbES4HS7Aw/WrvuX39vEoJKqnSGpEF5Uhr3qeslMOhRGvbi01pnmN4uXsXZ3IqtJVYOD4nSYEYPYHNNQ4AjqN/mrqd1c42cHCTi+BmIwOBDhcRQ9W1e6nkW4veWqOb2hJmFFdDOw3dLcQeFFRlGzsdlh6yrU1OJrLwmCAIDasqHrR4Y/G3uNfJZQ1RBipbtGb7H6fydJJV0406DBZRoGQA4CiA+0AQEfbzKy7+gV4FAcy0sZWCDk8HiKeagxHVN3sGW7iWucX5WZUiqZ14QBASejVl/tMyyGebXWf2G3u44b1nTjvSsU8fifh6EqnHRd7O1gUw6ty2BwIQEZOaPS0V5fFgtc84uNammG1YOnF5tFulj8TSjuQm0jw/wCJyf8ADs7/AFXnRQ5En91xn+xlWm7BlhEcBBZc4jbn1r3o48jD+4Yl/wCbPH9xS/3LO/1To48jz4/E/vZuy8BrGhrAGtGAGAWSVtCvUqSqScpO7Z6L0wKzppI1a2KMW8l3UcDuPioK0eJutkV7SdJ8c13oqSrm/CAICV0Xh1mmdGs7g0+qkpdYobSlbDS7bLz/AIOhyrNaIwZuaO8K2cqX5AZQBAeE6zWhvGbXDuQHMdIGa0s/qB4EKKsrwZstky3cXDtuvIpSoncBAF4Dpfs0sr3cF0dw5UU0b0Q2nzNTuCuUIWVzktu4rfqqitI697LmrBogh5dBD0UQFNnT8R/ad4oLnlRAYQBAfExBD2OY7muBB6j+u5eWurGVObpyUo8Dmk3LmG9zHYtNOum3eqUlZ2OzpVFUgpx0Z5LwkCAn9C2VjuP0wz3kDyU1HrGp2xK1GK5v7HQrFZWPD7VeAqrJzhdQgMoAgMFAc1taF8OK38LxwWE1eLLOCnuYinL/ANL1KACtefQdAgNqy5F0eMyEzF7tWuQ+0dwqV7FXdiGvXjQpyqy4Lx7Pqdxl4LWMaxgo1rQ0dQFAtilZWPns5ynJylq8z7Xpicl0k0mjPmohgxnthh2q0NcQCGVaTdmQe5UalRuWR2uB2dShQiqkE5au65kZ+/pr+Ijf1uWPSS5lv4LDf64+H8A29M/xEb+tyb8uY+Bw3+teBoxbZmNY/Gfjn/pZ78uZQeDoX6iPP97R/vX8U35czz4PD/sXgZ/e0f72J/Um/LmPhKC/wXgW/Re0DFg8o1ew6rsyDe0+W5WaUt5ZnP7Swyo1bx0ensS6kNeVXTOR5sZvYd/ifLgq9aPE3ux8RrSfevuirKA3gQFp0Hh/Od/62/3E+SsUVqaPbUupHvL/AKMsrMA5NcfJTmiLegCAIAUBQ7Wh/FijNzu//tHmrHsXZ37jmAFLsruC1j1PpV75mUPC/ezCy+fMOy92zp2vd4DirVCHE5rb2J6tBd7+y+/gdBVk5ohdLbS/Z5SI8GjyNRnafUA7hU7lHVluxL2zcN0+IjB6avuRxoDL9UVA7wIAUBqRMSpDXvU+UPAgJbRid93MAHmv5B668k8T3qSnKzKG0qHS0G+Mc/cvqtnKnjPSwiw3Mdg4EdWR3G9eSV1Yko1XSmprgc1jQi1zmuuc0lp6xcqTVnY7OM1OKktD4XhkXTQuHSXcfqiHuACtUV8pze15XrpckvUvmibOW85NA4k+ilNUWdAEAQBAU232UmHdOqe4IDl07D1Yrxk93iVrpas+h4We/QhLml6HnBgue5rGCr3ENaM3E0CxSuyWc4wi5S0Wp3GypFsCDDhMwY0N6yMTvNeK2MVupI+e4iu69R1JcczaWRCcz9ptpa8dkFp5MIazhm9/o0fmKqYiV3unWbBw+5RlVesnZdy936FNVc3wQAoDUiYlSGvep8oeBAEB0axp33sFr9tKHtNuKuwlvK5x+LodDWcPqjdWRWKfpnI6r2xRg7kntAXcRXgq1aOdzodkV7wdJ8M13cfOxXFCbgv+jDKSsPpDjxNVbpdU5TaMt7Ey8C86Js5Dzm4DgK/5KQok+gCAIDCAq2lLKRWnNngSgOX2/D1Zh9dpBHTUDDgqFZfOzutlT38JG3DJ+JixbSMvGbGDGvcAaBxIAJurdtoe9eRluu5PisOsRTdNtq+tvQsh9o0f7qF+f1UvxMuRqv8Aj9H98vI+T7RJj7uD+f1XnxEj3/j9DjKXkVSbmHRYj4jzVz3Fx6z+qKFu7ubqlTjTgoR0R4rwzCAFAakTEqQ171PlDwIAgJOx7afLhwa0ODqEgkihF11Mx4LOFRx0KWLwMMS027WJL/mD/umf1O9FJ075FP8As0P3vwRr2hpIYsMsdBaAcDrk0IwOC8lV3lZolobMVCanGby7P5INrSSA0Ek3AC8lQ65I2cmkrvQ6TZkLUgw2nEMaD0Gl6ux0ONxM9+tKS4tl30ZbSADm5x8vJZEJLIAgCAICH0hs50UNLKVaHVGBINMOCAqM3KB1WxW7iLx0jJeOKlqS0a1SjLepuzK1aOjTgSYJ1h9J5w6jtCrTw9uqdJg9uxl8ldWfPh/HmQLmkGhBBGw3Ks1bU6CMlJb0XddmhhD0IAgCAFAakTEqQ171PlDwIAgCAICasvRyJFvf8NuZHKI6G+qkjSbNbidp0qWUfmfZ7lts6y4cEfDbf9Rvcd6sxgkaCviqtbrvLloiXkbPiRTyBdmcOKyK5cLPlfdw2srWm3Cu3BAbKAIAgCAxRAa85IsiijxXI4Eb0BWrQsF7L2ctv5hu2oCAnpBkUUiCtLq4OG9YygpalrDYythnem/pwKzaFgRId7OW3oFHDrHoqk6Eo6HT4TbVGt8s/lfbp4+/iRAUJuQgCAFAakTEqQ171PlDwIAgJGzLFix72jVb9TsNwxKzjTciniMdSoZPN8l+ZFusuwYUG/nP+pwv3DYFZjTUTn8Tj6tfJuy5Im5WWfENGNJz2AdZWZSLFZ+j7G3xDrnL7I9UBNBoFwwQGUAQBAEAQBAEBgoDQtCyocW8ijsxjvzQFan7LiQryKt+oYb8kBAWjZEOLeRqu+oXHeNqjnSUjYYTadfDZJ3XJ/bkVi0bIiQb3cpv1DDeNiqTpOJ1WD2nQxWUXZ8n+fnI0FGbAFAakTEqQ171PlDw2rPs6JGdSG2uZwa3rKyjBy0IK+Ip0Feo/pxLZZWjMOHQxfiO6RRg6ht3qxGkkaDE7UqVcofKvMsMCC551WNJOQH6oFKawn5DR0YxjX8Iw3lAT0KGGijQAMhcgPtAEAQBAEAQBAEAQBAEBgoCHtCwWPvh8h35Tu2ICtzcm+GaPaRkcQR1oCBtCwGPvZyHdAq09Y9FDOgnmjcYTbNajaNT5l5+PuVmekIkI/EFBsOIO9VJQcdTqMNjKOJV6b+nFfQj4Mu6I8thtLnZDzy3rNRb0K1WpCn803ZFosvRQDlRyHH6BWm87VPGjzNFidrN5Ucu16/QssCDQBkMdTWjwAU6yyNPKTk7snZDR1xvimgyGJ6zsQxLDLSzYY1WNAHRtQHsgCAIAgCAIAgCAIAgCAIAgCAID4iQg4UcAQdhQEBaGju2Cf5T5H1QFfmIBFWxG9bSMQmuTPYycXvRdmeMtLNYKQ2Bt+A2nzXiSWhlUqzqO83fvJuQsB774nIb0847ti9MCySciyGKMFOnEnegNlAEAQBAEAQBAEAQBAEAQBAEAQBAEAQBAeE3KMiCj2g+I6igPCQsyHDvaL8zef8ASA3kAQBAEAQBAEAQBAEAQH//2Q=="/>
          <p:cNvSpPr>
            <a:spLocks noChangeAspect="1" noChangeArrowheads="1"/>
          </p:cNvSpPr>
          <p:nvPr/>
        </p:nvSpPr>
        <p:spPr bwMode="auto">
          <a:xfrm>
            <a:off x="2619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8336641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def</a:t>
            </a:r>
            <a:r>
              <a:rPr lang="en-US" dirty="0" smtClean="0"/>
              <a:t> customerSummary(custId: </a:t>
            </a:r>
            <a:r>
              <a:rPr lang="en-US" dirty="0" smtClean="0">
                <a:solidFill>
                  <a:srgbClr val="0070C0"/>
                </a:solidFill>
              </a:rPr>
              <a:t>Long</a:t>
            </a:r>
            <a:r>
              <a:rPr lang="en-US" dirty="0" smtClean="0"/>
              <a:t>) :</a:t>
            </a:r>
            <a:r>
              <a:rPr lang="en-US" dirty="0" smtClean="0">
                <a:solidFill>
                  <a:srgbClr val="0070C0"/>
                </a:solidFill>
              </a:rPr>
              <a:t>Observable</a:t>
            </a:r>
            <a:r>
              <a:rPr lang="en-US" dirty="0" smtClean="0"/>
              <a:t>[</a:t>
            </a:r>
            <a:r>
              <a:rPr lang="en-US" dirty="0" smtClean="0">
                <a:solidFill>
                  <a:srgbClr val="0070C0"/>
                </a:solidFill>
              </a:rPr>
              <a:t>Map</a:t>
            </a:r>
            <a:r>
              <a:rPr lang="en-US" dirty="0" smtClean="0"/>
              <a:t>[</a:t>
            </a:r>
            <a:r>
              <a:rPr lang="en-US" dirty="0" smtClean="0">
                <a:solidFill>
                  <a:srgbClr val="0070C0"/>
                </a:solidFill>
              </a:rPr>
              <a:t>String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0070C0"/>
                </a:solidFill>
              </a:rPr>
              <a:t>Any</a:t>
            </a:r>
            <a:r>
              <a:rPr lang="en-US" dirty="0" smtClean="0"/>
              <a:t>]] = {</a:t>
            </a:r>
          </a:p>
          <a:p>
            <a:r>
              <a:rPr lang="en-US" dirty="0" smtClean="0"/>
              <a:t>    customerService.getCustomer(custId).</a:t>
            </a:r>
            <a:r>
              <a:rPr lang="en-US" dirty="0" smtClean="0">
                <a:solidFill>
                  <a:srgbClr val="008000"/>
                </a:solidFill>
              </a:rPr>
              <a:t>flatmap</a:t>
            </a:r>
            <a:r>
              <a:rPr lang="en-US" dirty="0" smtClean="0"/>
              <a:t>( cust </a:t>
            </a:r>
            <a:r>
              <a:rPr lang="en-US" dirty="0" smtClean="0"/>
              <a:t>=&gt; {</a:t>
            </a:r>
          </a:p>
          <a:p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dirty="0" smtClean="0"/>
              <a:t>   </a:t>
            </a:r>
            <a:r>
              <a:rPr lang="en-US" b="1" dirty="0" smtClean="0"/>
              <a:t>val</a:t>
            </a:r>
            <a:r>
              <a:rPr lang="en-US" dirty="0" smtClean="0"/>
              <a:t> </a:t>
            </a:r>
            <a:r>
              <a:rPr lang="en-US" dirty="0" smtClean="0"/>
              <a:t>orders: </a:t>
            </a:r>
            <a:r>
              <a:rPr lang="en-US" dirty="0">
                <a:solidFill>
                  <a:srgbClr val="0070C0"/>
                </a:solidFill>
              </a:rPr>
              <a:t>Observable</a:t>
            </a:r>
            <a:r>
              <a:rPr lang="en-US" dirty="0"/>
              <a:t>[</a:t>
            </a:r>
            <a:r>
              <a:rPr lang="en-US" dirty="0" smtClean="0">
                <a:solidFill>
                  <a:srgbClr val="0070C0"/>
                </a:solidFill>
              </a:rPr>
              <a:t>Map</a:t>
            </a:r>
            <a:r>
              <a:rPr lang="en-US" dirty="0" smtClean="0"/>
              <a:t>[</a:t>
            </a:r>
            <a:r>
              <a:rPr lang="en-US" dirty="0" smtClean="0">
                <a:solidFill>
                  <a:srgbClr val="0070C0"/>
                </a:solidFill>
              </a:rPr>
              <a:t>String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0070C0"/>
                </a:solidFill>
              </a:rPr>
              <a:t>List</a:t>
            </a:r>
            <a:r>
              <a:rPr lang="en-US" dirty="0" smtClean="0"/>
              <a:t>[Order]]] </a:t>
            </a:r>
            <a:r>
              <a:rPr lang="en-US" dirty="0" smtClean="0"/>
              <a:t>= </a:t>
            </a:r>
            <a:r>
              <a:rPr lang="en-US" dirty="0" smtClean="0"/>
              <a:t>orderService.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dirty="0"/>
              <a:t>       getOrders(cust.account_id).</a:t>
            </a:r>
            <a:r>
              <a:rPr lang="en-US" dirty="0" smtClean="0">
                <a:solidFill>
                  <a:srgbClr val="008000"/>
                </a:solidFill>
              </a:rPr>
              <a:t>take</a:t>
            </a:r>
            <a:r>
              <a:rPr lang="en-US" dirty="0" smtClean="0"/>
              <a:t>(10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008000"/>
                </a:solidFill>
              </a:rPr>
              <a:t>map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dirty="0" smtClean="0"/>
              <a:t>(olist =&gt; </a:t>
            </a:r>
            <a:r>
              <a:rPr lang="en-US" dirty="0" smtClean="0">
                <a:solidFill>
                  <a:srgbClr val="0070C0"/>
                </a:solidFill>
              </a:rPr>
              <a:t>Map</a:t>
            </a:r>
            <a:r>
              <a:rPr lang="en-US" dirty="0" smtClean="0"/>
              <a:t>( </a:t>
            </a:r>
            <a:r>
              <a:rPr lang="en-US" dirty="0" smtClean="0">
                <a:solidFill>
                  <a:srgbClr val="FF0000"/>
                </a:solidFill>
              </a:rPr>
              <a:t>“orders” </a:t>
            </a:r>
            <a:r>
              <a:rPr lang="en-US" dirty="0" smtClean="0"/>
              <a:t>-&gt;</a:t>
            </a:r>
            <a:r>
              <a:rPr lang="en-US" dirty="0"/>
              <a:t> o</a:t>
            </a:r>
            <a:r>
              <a:rPr lang="en-US" dirty="0" smtClean="0"/>
              <a:t>list))</a:t>
            </a:r>
          </a:p>
          <a:p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dirty="0" smtClean="0"/>
              <a:t>   </a:t>
            </a:r>
            <a:r>
              <a:rPr lang="en-US" b="1" dirty="0" smtClean="0"/>
              <a:t>val</a:t>
            </a:r>
            <a:r>
              <a:rPr lang="en-US" dirty="0" smtClean="0"/>
              <a:t> </a:t>
            </a:r>
            <a:r>
              <a:rPr lang="en-US" dirty="0" smtClean="0"/>
              <a:t>bills: </a:t>
            </a:r>
            <a:r>
              <a:rPr lang="en-US" dirty="0">
                <a:solidFill>
                  <a:srgbClr val="0070C0"/>
                </a:solidFill>
              </a:rPr>
              <a:t>Observable</a:t>
            </a:r>
            <a:r>
              <a:rPr lang="en-US" dirty="0"/>
              <a:t>[</a:t>
            </a:r>
            <a:r>
              <a:rPr lang="en-US" dirty="0" smtClean="0">
                <a:solidFill>
                  <a:schemeClr val="accent1"/>
                </a:solidFill>
              </a:rPr>
              <a:t>Map</a:t>
            </a:r>
            <a:r>
              <a:rPr lang="en-US" dirty="0" smtClean="0"/>
              <a:t>[ </a:t>
            </a:r>
            <a:r>
              <a:rPr lang="en-US" dirty="0" smtClean="0">
                <a:solidFill>
                  <a:srgbClr val="0070C0"/>
                </a:solidFill>
              </a:rPr>
              <a:t>String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0070C0"/>
                </a:solidFill>
              </a:rPr>
              <a:t>List</a:t>
            </a:r>
            <a:r>
              <a:rPr lang="en-US" dirty="0" smtClean="0"/>
              <a:t>[Bill]]] </a:t>
            </a:r>
            <a:r>
              <a:rPr lang="en-US" dirty="0" smtClean="0"/>
              <a:t>= billService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dirty="0"/>
              <a:t>        getBills(cust.account_id).</a:t>
            </a:r>
            <a:r>
              <a:rPr lang="en-US" dirty="0" smtClean="0">
                <a:solidFill>
                  <a:srgbClr val="008000"/>
                </a:solidFill>
              </a:rPr>
              <a:t>take</a:t>
            </a:r>
            <a:r>
              <a:rPr lang="en-US" dirty="0" smtClean="0"/>
              <a:t>(12</a:t>
            </a:r>
            <a:r>
              <a:rPr lang="en-US" dirty="0"/>
              <a:t>) </a:t>
            </a:r>
            <a:r>
              <a:rPr lang="en-US" dirty="0" smtClean="0">
                <a:solidFill>
                  <a:srgbClr val="008000"/>
                </a:solidFill>
              </a:rPr>
              <a:t>map</a:t>
            </a:r>
            <a:r>
              <a:rPr lang="en-US" dirty="0" smtClean="0"/>
              <a:t> (blist =&gt; </a:t>
            </a:r>
            <a:r>
              <a:rPr lang="en-US" dirty="0" smtClean="0">
                <a:solidFill>
                  <a:srgbClr val="0070C0"/>
                </a:solidFill>
              </a:rPr>
              <a:t>Map</a:t>
            </a:r>
            <a:r>
              <a:rPr lang="en-US" dirty="0" smtClean="0"/>
              <a:t>( </a:t>
            </a:r>
            <a:r>
              <a:rPr lang="en-US" dirty="0" smtClean="0">
                <a:solidFill>
                  <a:srgbClr val="FF0000"/>
                </a:solidFill>
              </a:rPr>
              <a:t>“bills” </a:t>
            </a:r>
            <a:r>
              <a:rPr lang="en-US" dirty="0" smtClean="0"/>
              <a:t>-&gt; blist</a:t>
            </a:r>
            <a:r>
              <a:rPr lang="en-US" dirty="0" smtClean="0"/>
              <a:t>))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dirty="0" smtClean="0"/>
              <a:t>   </a:t>
            </a:r>
            <a:r>
              <a:rPr lang="en-US" b="1" dirty="0" smtClean="0"/>
              <a:t>val</a:t>
            </a:r>
            <a:r>
              <a:rPr lang="en-US" dirty="0" smtClean="0"/>
              <a:t> theCust</a:t>
            </a: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smtClean="0"/>
              <a:t>= </a:t>
            </a:r>
            <a:r>
              <a:rPr lang="en-US" dirty="0" smtClean="0">
                <a:solidFill>
                  <a:srgbClr val="0070C0"/>
                </a:solidFill>
              </a:rPr>
              <a:t>Observable</a:t>
            </a:r>
            <a:r>
              <a:rPr lang="en-US" dirty="0" smtClean="0"/>
              <a:t>.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just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0070C0"/>
                </a:solidFill>
              </a:rPr>
              <a:t>Map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FF0000"/>
                </a:solidFill>
              </a:rPr>
              <a:t>“</a:t>
            </a:r>
            <a:r>
              <a:rPr lang="en-US" dirty="0" smtClean="0">
                <a:solidFill>
                  <a:srgbClr val="FF0000"/>
                </a:solidFill>
              </a:rPr>
              <a:t>customer”</a:t>
            </a:r>
            <a:r>
              <a:rPr lang="en-US" dirty="0"/>
              <a:t> </a:t>
            </a:r>
            <a:r>
              <a:rPr lang="en-US" dirty="0" smtClean="0"/>
              <a:t>-&gt; </a:t>
            </a:r>
            <a:r>
              <a:rPr lang="en-US" dirty="0" smtClean="0"/>
              <a:t>cust))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</a:t>
            </a:r>
          </a:p>
          <a:p>
            <a:r>
              <a:rPr lang="en-US" dirty="0"/>
              <a:t> </a:t>
            </a:r>
            <a:r>
              <a:rPr lang="en-US" dirty="0" smtClean="0"/>
              <a:t>          </a:t>
            </a:r>
            <a:r>
              <a:rPr lang="en-US" dirty="0" smtClean="0"/>
              <a:t>theCust  </a:t>
            </a:r>
            <a:r>
              <a:rPr lang="en-US" dirty="0" smtClean="0">
                <a:solidFill>
                  <a:srgbClr val="00B050"/>
                </a:solidFill>
              </a:rPr>
              <a:t>++</a:t>
            </a:r>
            <a:r>
              <a:rPr lang="en-US" dirty="0" smtClean="0">
                <a:solidFill>
                  <a:srgbClr val="008000"/>
                </a:solidFill>
              </a:rPr>
              <a:t>  </a:t>
            </a:r>
            <a:r>
              <a:rPr lang="en-US" dirty="0" smtClean="0"/>
              <a:t>orders </a:t>
            </a:r>
            <a:r>
              <a:rPr lang="en-US" dirty="0" smtClean="0">
                <a:solidFill>
                  <a:srgbClr val="00B050"/>
                </a:solidFill>
              </a:rPr>
              <a:t>++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smtClean="0"/>
              <a:t>bills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}</a:t>
            </a:r>
          </a:p>
          <a:p>
            <a:r>
              <a:rPr lang="en-US" dirty="0"/>
              <a:t> </a:t>
            </a:r>
            <a:r>
              <a:rPr lang="en-US" dirty="0" smtClean="0"/>
              <a:t>   }</a:t>
            </a:r>
            <a:br>
              <a:rPr lang="en-US" dirty="0" smtClean="0"/>
            </a:br>
            <a:r>
              <a:rPr lang="en-US" dirty="0" smtClean="0"/>
              <a:t>}</a:t>
            </a:r>
          </a:p>
          <a:p>
            <a:endParaRPr lang="en-US" dirty="0"/>
          </a:p>
          <a:p>
            <a:r>
              <a:rPr lang="en-US" i="1" dirty="0" smtClean="0">
                <a:solidFill>
                  <a:srgbClr val="660066"/>
                </a:solidFill>
              </a:rPr>
              <a:t>//Run It</a:t>
            </a:r>
          </a:p>
          <a:p>
            <a:r>
              <a:rPr lang="en-US" b="1" dirty="0" smtClean="0"/>
              <a:t>def </a:t>
            </a:r>
            <a:r>
              <a:rPr lang="en-US" dirty="0" smtClean="0"/>
              <a:t>custSummaryService(name: </a:t>
            </a:r>
            <a:r>
              <a:rPr lang="en-US" dirty="0" smtClean="0">
                <a:solidFill>
                  <a:srgbClr val="0070C0"/>
                </a:solidFill>
              </a:rPr>
              <a:t>String</a:t>
            </a:r>
            <a:r>
              <a:rPr lang="en-US" dirty="0" smtClean="0"/>
              <a:t>) = customerSumary( lookupCustId(name) </a:t>
            </a:r>
            <a:r>
              <a:rPr lang="en-US" dirty="0" smtClean="0"/>
              <a:t>).</a:t>
            </a:r>
            <a:br>
              <a:rPr lang="en-US" dirty="0" smtClean="0"/>
            </a:br>
            <a:r>
              <a:rPr lang="en-US" dirty="0" smtClean="0"/>
              <a:t>			</a:t>
            </a:r>
            <a:r>
              <a:rPr lang="en-US" dirty="0"/>
              <a:t>	</a:t>
            </a:r>
            <a:r>
              <a:rPr lang="en-US" dirty="0" smtClean="0"/>
              <a:t>          </a:t>
            </a:r>
            <a:r>
              <a:rPr lang="en-US" dirty="0" smtClean="0">
                <a:solidFill>
                  <a:srgbClr val="00B050"/>
                </a:solidFill>
              </a:rPr>
              <a:t>toBlocking</a:t>
            </a:r>
            <a:r>
              <a:rPr lang="en-US" dirty="0" smtClean="0"/>
              <a:t>.</a:t>
            </a:r>
            <a:r>
              <a:rPr lang="en-US" dirty="0" smtClean="0">
                <a:solidFill>
                  <a:srgbClr val="00B050"/>
                </a:solidFill>
              </a:rPr>
              <a:t>toList</a:t>
            </a:r>
            <a:r>
              <a:rPr lang="en-US" dirty="0" smtClean="0"/>
              <a:t>.</a:t>
            </a:r>
            <a:r>
              <a:rPr lang="en-US" dirty="0" smtClean="0">
                <a:solidFill>
                  <a:srgbClr val="00B050"/>
                </a:solidFill>
              </a:rPr>
              <a:t>reduce</a:t>
            </a:r>
            <a:r>
              <a:rPr lang="en-US" dirty="0" smtClean="0"/>
              <a:t>( _ ++ _)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19E11B-0FAD-49FB-BD5A-6DFA15527CFB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4800" y="6336268"/>
            <a:ext cx="8619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3366FF"/>
                </a:solidFill>
              </a:rPr>
              <a:t>Note to better show the concept </a:t>
            </a:r>
            <a:r>
              <a:rPr lang="en-US" b="1" dirty="0" err="1" smtClean="0">
                <a:solidFill>
                  <a:srgbClr val="3366FF"/>
                </a:solidFill>
              </a:rPr>
              <a:t>RESTFul</a:t>
            </a:r>
            <a:r>
              <a:rPr lang="en-US" b="1" dirty="0" smtClean="0">
                <a:solidFill>
                  <a:srgbClr val="3366FF"/>
                </a:solidFill>
              </a:rPr>
              <a:t> services are wrapped in helper functions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6738" y="6032202"/>
            <a:ext cx="8120062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en-US" b="1" dirty="0"/>
              <a:t>GET </a:t>
            </a:r>
            <a:r>
              <a:rPr lang="en-US" altLang="en-US" b="1" dirty="0" smtClean="0"/>
              <a:t>/v1/customers/{name}/summary		custSummaryService(name)</a:t>
            </a:r>
            <a:endParaRPr lang="en-US" alt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76200" y="4876800"/>
            <a:ext cx="8610600" cy="609600"/>
          </a:xfrm>
          <a:prstGeom prst="roundRect">
            <a:avLst/>
          </a:prstGeom>
          <a:noFill/>
          <a:ln w="50800">
            <a:solidFill>
              <a:srgbClr val="FF2D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6200" y="2438400"/>
            <a:ext cx="8610600" cy="2438400"/>
          </a:xfrm>
          <a:prstGeom prst="roundRect">
            <a:avLst>
              <a:gd name="adj" fmla="val 8654"/>
            </a:avLst>
          </a:prstGeom>
          <a:solidFill>
            <a:srgbClr val="FF2D24"/>
          </a:solidFill>
          <a:ln w="25400">
            <a:solidFill>
              <a:srgbClr val="FF2D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b="1" dirty="0" smtClean="0"/>
              <a:t>STEP 5: The </a:t>
            </a:r>
            <a:r>
              <a:rPr lang="en-US" b="1" dirty="0" err="1" smtClean="0"/>
              <a:t>cusomerSummary</a:t>
            </a:r>
            <a:r>
              <a:rPr lang="en-US" b="1" dirty="0" smtClean="0"/>
              <a:t> function is called but it returns an Observable.  </a:t>
            </a:r>
            <a:r>
              <a:rPr lang="en-US" b="1" dirty="0" smtClean="0">
                <a:solidFill>
                  <a:srgbClr val="FFFF00"/>
                </a:solidFill>
              </a:rPr>
              <a:t>Nothing has happened yet!</a:t>
            </a:r>
            <a:r>
              <a:rPr lang="en-US" b="1" dirty="0" smtClean="0"/>
              <a:t>  </a:t>
            </a:r>
            <a:r>
              <a:rPr lang="en-US" b="1" dirty="0" smtClean="0"/>
              <a:t>To </a:t>
            </a:r>
            <a:r>
              <a:rPr lang="en-US" b="1" dirty="0" smtClean="0">
                <a:solidFill>
                  <a:srgbClr val="99FF66"/>
                </a:solidFill>
              </a:rPr>
              <a:t>extract the data </a:t>
            </a:r>
            <a:r>
              <a:rPr lang="en-US" b="1" dirty="0" smtClean="0"/>
              <a:t>we need to do a few functional transformations: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76200" y="5486400"/>
            <a:ext cx="8610600" cy="1295400"/>
          </a:xfrm>
          <a:prstGeom prst="roundRect">
            <a:avLst>
              <a:gd name="adj" fmla="val 8654"/>
            </a:avLst>
          </a:prstGeom>
          <a:solidFill>
            <a:srgbClr val="008000"/>
          </a:solidFill>
          <a:ln w="25400">
            <a:solidFill>
              <a:srgbClr val="FF2D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Examples:	</a:t>
            </a:r>
            <a:r>
              <a:rPr lang="en-US" b="1" dirty="0" smtClean="0"/>
              <a:t>val </a:t>
            </a:r>
            <a:r>
              <a:rPr lang="en-US" b="1" dirty="0" err="1" smtClean="0"/>
              <a:t>custData</a:t>
            </a:r>
            <a:r>
              <a:rPr lang="en-US" b="1" dirty="0" smtClean="0"/>
              <a:t> = </a:t>
            </a:r>
            <a:r>
              <a:rPr lang="en-US" b="1" dirty="0" err="1" smtClean="0"/>
              <a:t>customerSummary</a:t>
            </a:r>
            <a:r>
              <a:rPr lang="en-US" b="1" dirty="0" smtClean="0"/>
              <a:t>(</a:t>
            </a:r>
            <a:r>
              <a:rPr lang="en-US" b="1" dirty="0" err="1" smtClean="0"/>
              <a:t>lookupCustId</a:t>
            </a:r>
            <a:r>
              <a:rPr lang="en-US" b="1" dirty="0" smtClean="0"/>
              <a:t>("Mitchell"))</a:t>
            </a:r>
          </a:p>
          <a:p>
            <a:r>
              <a:rPr lang="en-US" b="1" dirty="0"/>
              <a:t>	</a:t>
            </a:r>
            <a:r>
              <a:rPr lang="en-US" b="1" dirty="0" smtClean="0"/>
              <a:t>		</a:t>
            </a:r>
            <a:r>
              <a:rPr lang="en-US" dirty="0" err="1" smtClean="0"/>
              <a:t>custData</a:t>
            </a:r>
            <a:r>
              <a:rPr lang="en-US" dirty="0" smtClean="0"/>
              <a:t>(“</a:t>
            </a:r>
            <a:r>
              <a:rPr lang="en-US" dirty="0" smtClean="0"/>
              <a:t>customer”).</a:t>
            </a:r>
            <a:r>
              <a:rPr lang="en-US" dirty="0" err="1" smtClean="0"/>
              <a:t>phoneNumber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	</a:t>
            </a:r>
            <a:r>
              <a:rPr lang="en-US" dirty="0" smtClean="0"/>
              <a:t>	</a:t>
            </a:r>
            <a:r>
              <a:rPr lang="en-US" dirty="0" err="1" smtClean="0"/>
              <a:t>custData</a:t>
            </a:r>
            <a:r>
              <a:rPr lang="en-US" dirty="0" smtClean="0"/>
              <a:t>(“</a:t>
            </a:r>
            <a:r>
              <a:rPr lang="en-US" dirty="0" smtClean="0"/>
              <a:t>bills”)(0).</a:t>
            </a:r>
            <a:r>
              <a:rPr lang="en-US" dirty="0" err="1" smtClean="0"/>
              <a:t>outstandingBalance</a:t>
            </a:r>
            <a:endParaRPr lang="en-US" dirty="0" smtClean="0"/>
          </a:p>
          <a:p>
            <a:r>
              <a:rPr lang="en-US" b="1" dirty="0" smtClean="0"/>
              <a:t>		</a:t>
            </a:r>
            <a:r>
              <a:rPr lang="en-US" b="1" dirty="0" smtClean="0"/>
              <a:t>	</a:t>
            </a:r>
            <a:r>
              <a:rPr lang="en-US" dirty="0" err="1" smtClean="0"/>
              <a:t>custData</a:t>
            </a:r>
            <a:r>
              <a:rPr lang="en-US" dirty="0" smtClean="0"/>
              <a:t>(“</a:t>
            </a:r>
            <a:r>
              <a:rPr lang="en-US" dirty="0" smtClean="0"/>
              <a:t>orders”)(0).</a:t>
            </a:r>
            <a:r>
              <a:rPr lang="en-US" dirty="0" err="1" smtClean="0"/>
              <a:t>orderDate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568370" y="5143500"/>
            <a:ext cx="3127830" cy="3048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38200" y="1038225"/>
            <a:ext cx="1752600" cy="3048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14338" y="3200400"/>
            <a:ext cx="78914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 err="1" smtClean="0">
                <a:solidFill>
                  <a:srgbClr val="FFFF00"/>
                </a:solidFill>
              </a:rPr>
              <a:t>toBlocking</a:t>
            </a:r>
            <a:r>
              <a:rPr lang="en-US" b="1" dirty="0" smtClean="0">
                <a:solidFill>
                  <a:srgbClr val="FFFF00"/>
                </a:solidFill>
              </a:rPr>
              <a:t>:  </a:t>
            </a:r>
            <a:r>
              <a:rPr lang="en-US" b="1" dirty="0" smtClean="0">
                <a:solidFill>
                  <a:schemeClr val="bg1"/>
                </a:solidFill>
              </a:rPr>
              <a:t>This function </a:t>
            </a:r>
            <a:r>
              <a:rPr lang="en-US" b="1" dirty="0" smtClean="0">
                <a:solidFill>
                  <a:srgbClr val="99FF66"/>
                </a:solidFill>
              </a:rPr>
              <a:t>waits</a:t>
            </a:r>
            <a:r>
              <a:rPr lang="en-US" b="1" dirty="0" smtClean="0">
                <a:solidFill>
                  <a:schemeClr val="bg1"/>
                </a:solidFill>
              </a:rPr>
              <a:t> for the </a:t>
            </a:r>
            <a:r>
              <a:rPr lang="en-US" b="1" dirty="0" err="1" smtClean="0">
                <a:solidFill>
                  <a:schemeClr val="bg1"/>
                </a:solidFill>
              </a:rPr>
              <a:t>customerSummary</a:t>
            </a:r>
            <a:r>
              <a:rPr lang="en-US" b="1" dirty="0" smtClean="0">
                <a:solidFill>
                  <a:schemeClr val="bg1"/>
                </a:solidFill>
              </a:rPr>
              <a:t> service to execute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err="1" smtClean="0">
                <a:solidFill>
                  <a:srgbClr val="FFFF00"/>
                </a:solidFill>
              </a:rPr>
              <a:t>toList</a:t>
            </a:r>
            <a:r>
              <a:rPr lang="en-US" b="1" dirty="0" smtClean="0">
                <a:solidFill>
                  <a:srgbClr val="FFFF00"/>
                </a:solidFill>
              </a:rPr>
              <a:t>:  </a:t>
            </a:r>
            <a:r>
              <a:rPr lang="en-US" b="1" dirty="0" smtClean="0">
                <a:solidFill>
                  <a:schemeClr val="bg1"/>
                </a:solidFill>
              </a:rPr>
              <a:t>Since the </a:t>
            </a:r>
            <a:r>
              <a:rPr lang="en-US" b="1" dirty="0" err="1" smtClean="0">
                <a:solidFill>
                  <a:schemeClr val="bg1"/>
                </a:solidFill>
              </a:rPr>
              <a:t>customerSummary</a:t>
            </a:r>
            <a:r>
              <a:rPr lang="en-US" b="1" dirty="0" smtClean="0">
                <a:solidFill>
                  <a:schemeClr val="bg1"/>
                </a:solidFill>
              </a:rPr>
              <a:t> service will return a </a:t>
            </a:r>
            <a:r>
              <a:rPr lang="en-US" b="1" dirty="0" smtClean="0">
                <a:solidFill>
                  <a:srgbClr val="99FF66"/>
                </a:solidFill>
              </a:rPr>
              <a:t>stream</a:t>
            </a:r>
            <a:r>
              <a:rPr lang="en-US" b="1" dirty="0" smtClean="0">
                <a:solidFill>
                  <a:schemeClr val="bg1"/>
                </a:solidFill>
              </a:rPr>
              <a:t> of Map objects, this will create a List( </a:t>
            </a:r>
            <a:r>
              <a:rPr lang="en-US" b="1" dirty="0" err="1" smtClean="0">
                <a:solidFill>
                  <a:schemeClr val="bg1"/>
                </a:solidFill>
              </a:rPr>
              <a:t>OrderMap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BillMap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CustMap</a:t>
            </a:r>
            <a:r>
              <a:rPr lang="en-US" b="1" dirty="0" smtClean="0">
                <a:solidFill>
                  <a:schemeClr val="bg1"/>
                </a:solidFill>
              </a:rPr>
              <a:t>) object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FFFF00"/>
                </a:solidFill>
              </a:rPr>
              <a:t>r</a:t>
            </a:r>
            <a:r>
              <a:rPr lang="en-US" b="1" dirty="0" smtClean="0">
                <a:solidFill>
                  <a:srgbClr val="FFFF00"/>
                </a:solidFill>
              </a:rPr>
              <a:t>educe:   </a:t>
            </a:r>
            <a:r>
              <a:rPr lang="en-US" b="1" dirty="0" smtClean="0">
                <a:solidFill>
                  <a:schemeClr val="bg1"/>
                </a:solidFill>
              </a:rPr>
              <a:t>This last operation will take a </a:t>
            </a:r>
            <a:r>
              <a:rPr lang="en-US" b="1" dirty="0" smtClean="0">
                <a:solidFill>
                  <a:srgbClr val="99FF66"/>
                </a:solidFill>
              </a:rPr>
              <a:t>list of 3 Maps </a:t>
            </a:r>
            <a:r>
              <a:rPr lang="en-US" b="1" dirty="0" smtClean="0">
                <a:solidFill>
                  <a:schemeClr val="bg1"/>
                </a:solidFill>
              </a:rPr>
              <a:t>, each with a single key/value, and </a:t>
            </a:r>
            <a:r>
              <a:rPr lang="en-US" b="1" dirty="0" smtClean="0">
                <a:solidFill>
                  <a:srgbClr val="99FF66"/>
                </a:solidFill>
              </a:rPr>
              <a:t>combine them </a:t>
            </a:r>
            <a:r>
              <a:rPr lang="en-US" b="1" dirty="0" smtClean="0">
                <a:solidFill>
                  <a:schemeClr val="bg1"/>
                </a:solidFill>
              </a:rPr>
              <a:t>into a </a:t>
            </a:r>
            <a:r>
              <a:rPr lang="en-US" b="1" dirty="0" smtClean="0">
                <a:solidFill>
                  <a:srgbClr val="99FF66"/>
                </a:solidFill>
              </a:rPr>
              <a:t>single Map </a:t>
            </a:r>
            <a:r>
              <a:rPr lang="en-US" b="1" dirty="0" smtClean="0">
                <a:solidFill>
                  <a:schemeClr val="bg1"/>
                </a:solidFill>
              </a:rPr>
              <a:t>with three key/values.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84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44" name="Title 1"/>
          <p:cNvSpPr>
            <a:spLocks noGrp="1"/>
          </p:cNvSpPr>
          <p:nvPr>
            <p:ph type="title"/>
          </p:nvPr>
        </p:nvSpPr>
        <p:spPr>
          <a:xfrm>
            <a:off x="458788" y="152400"/>
            <a:ext cx="8229600" cy="1143000"/>
          </a:xfrm>
        </p:spPr>
        <p:txBody>
          <a:bodyPr/>
          <a:lstStyle/>
          <a:p>
            <a:r>
              <a:rPr lang="en-US" altLang="en-US" b="1" dirty="0" smtClean="0"/>
              <a:t>Example: Getting a Customer Summary using Service Composition with Functional Reactive Techniques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524307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2" descr="data:image/jpeg;base64,/9j/4AAQSkZJRgABAQAAAQABAAD/2wCEAAkGBxQTEhUTExQVFhUUGBQVGBUVFBoWFhUWFhUbFhgVFRQYKCggGBolGxgUIjEhJSorLi8uGB8zODMsNygtLiwBCgoKDg0OGxAQGywkHyQxLCwsLC03LS0vLC8sLDQwLCwsLTQsNzQsLCwsLCwsLCwsLCwsLCwsLCwsLCwsLCwsLP/AABEIAI4BYwMBEQACEQEDEQH/xAAbAAEAAgMBAQAAAAAAAAAAAAAABQYDBAcCAf/EAEUQAAIBAgMDBgoHBgUFAAAAAAECAAMRBBIhBQYxE0FRU5GSFRYiUmFxgbLB0TIzYnOToaIHFCM0sfBCY3LS4SQ1Q4PC/8QAGgEBAAMBAQEAAAAAAAAAAAAAAAQFBgMBAv/EADkRAAIBAgEJBAoCAgIDAAAAAAABAgMEEQUSFCExUVKRsRVhcaETIjIzNEFygcHRI+FC8ILxNWKi/9oADAMBAAIRAxEAPwDrM9PBAEAQBAEAQBAEAQBAEAQBAEAQBAEAQBAEAQBAEAQBAEAQBAEAQBAEAQBAEAQBAEAQBAEAQBAEAQBAEAQBAEAQBAEAQBAEAQBAEAQBAEAQBAEAQBAEAQBAEAQBAEAQBAEAQBAEAQBAEAQBAEAQBAEAQBAEAQBAEAQBAEAQBAEAQBAEAQBAEAQBAEAQBAEAQBAEAQBAEAQBAEAQBAEAQBAEAQBAEAQBAEAQDQ2+7DDVSpIIQkEGxFtdDONw2qUmtxKslGVxBSWKbOceFq/XVfxGlL6apxM12iUOCPJDwtX66r+I0emqcTGiUOCPJDwtX66r+I0emqcTGiUOCPJDwtX66r+I0emqcTGiUOCPJHobTxHW1e+089PU4nzGiW/BHkh4SxHW1u+0aRPifM80S34I8kPCWI62t32jSJ8T5jRLfgjyQO08R1tXvtGkVOJ8xolvwR5IntysZVqV2D1HYBCbMxIvmA4H2ybZTnKo8W3qKvK9GlTorMik2/ku5l2loZwQBAEAQBAEAQBAEAQBAEAQBAEAQBAEAQBAEAQDW2m5WjVYGxFOoQeghSQZxrycaUmtqT6He2ipVoRextdSi+Gq/Wv2yh0uvxM1egW3Ah4ar9a/bGl1+JjQLbgQ8NV+tftjS6/ExoFtwIeGq/Wv2xpdfiY0C24EeX23iLH+K/A9E9V3Wx9pjQLbgRad29vriFytYVVGo5mHnL8RLi2uVVWD9rqUGUMnyt3nR1xfl3MnJLKwQBAEAQDV2rTzUaq9NOoO1TOdVZ1OS7md7aWbWhLc11OTiZ43J6VCeAJ9QvPcGzxtLafeSbzT2GM17jzOjvHJN5p7DGa9wzo7zcoUmyjyT2GcpReOw+XKO8yck3mnsM+c17jzOjvHJN5p7DGa9wzo7zDW+iYjtPtE/wDs+Ty6rdCoO0k/CW+T160n4FJlyXqQXey7S0M4IAgCAIAgCAIBXN5ds1KVRUpkDybm4B4nTj6pWXt1OlNRhuLrJtjSrU3OovngiI8ZcR5y9xZD7Qr71yLLsq23Pmx4y4jzl7ix2hX3rkOyrbc+bHjLiPOXuLHaFfeuQ7Kttz5seMuI85e4sdoV965Dsq23Pmx4y4jzl7ix2hX3rkOyrbc+bHjLiPOXuLHaFfeuQ7Kttz5seMuI85e4sdoV965Dsq23Pmyybt4ypVpl6hB8ogWAGgA6PTeWdlVnVg5T3lJlKhSo1VCmvlrJaTCuEAQBAEAQDU2v9RW+7qe4Zwufcz8H0JFp8RT+qPU5xM0bUQBAEA81eB9Rnq2hGpRqlWDKSGU3BHEGd02nij2UVJOMlimdD3b2+MQuVrCqBqOZh5y/ES5trlVVg9vUymUMnu3edHXF+XcycksrBAEAQDy63BHSCO2eNYo9TweJx+1tJmzf44l3/ZzU8msvpRu0EfCWeT3qkvAz2XI+tB+JcryxKEQDdofREAyQDHiHyozdAJ7BeeSeCbPqCxkkcUrnyeyZeG03a2lq/Z8nkVW6WUdgv8Zc5PXqyZnsuS9eC7mW2WJRCAIAgCAIAgCAUvb+BrVK7stNyugBA0IA5vbeUd3Rq1Kzai8DT5PuKFK3jGU0ntZH+B6/VP3ZG0Wtwsmabb8a5jwPX6p+7Gi1uFjTbfjXMeB6/VP3Y0Wtwsabb8a5jwPX6p+7Gi1uFjTbfjXMeB6/VP3Y0Wtwsabb8a5mDE4KpTsXRlvwuLXnxOlOHtLA6069KrqhJPwME5nU6Du9RyYemOkZu8S3xE0dnDNoxX35mPyhUz7mb+3LUSMkkIQBAEAQBANTa/1Fb7up7hnC59zPwfQkWnxFP6o9TnEzRtRAEAQDzU4H1GeraDSynonbE+z3SdlYMpIZTcEcQYUsHimfMoxknGWtM6Hu3t0YhcraVVFyOZhwzD8rj0y5tblVVmvaZPKFg7d50fZfl3E3JhWiAIAEA5Jj0y1ai9DuOxjM7UWE2u9m7oSzqUX3LoWb9nT/AMWqvSinsa3/ANSbk9+tJdxU5cj/ABwfe+n9E9vqzDCsysylWQ3UkGxNuI9clXrapNruK3JSi7lKSxxT2nPfCFXran4jfOVHpJ8T5s1HoKXAuSNyhtCrlH8Wp+I3znKVWePtPmz5dClwrkjJ4Qq9bU/Eb5z59LU4nzZ56Clwrkj42OqnQ1ahB0saja/nHpZ8T5sKjTX+K5I0cVw9sQ2nZF03DS2HY+dUb8gBLuwWFNvvMzlqWNdLcl+SyScU4gAQDm1HeLEmsq8scpqBbZV4Z7W4dEA6SYAgCAfCbazw9Sx1Gn4XodbT7wnHSqPGuZJ0K44HyHheh1tPvCNKo8a5jQrjgfIeF6HW0+8I0qjxrmNCuOB8h4XodbT7wjSqPGuY0K44HyHheh1tPvCNKo8a5jQrjgfIeF6HW0+8I0qjxrmNCuOB8isb245ajoEYMFUm4Nxcnh2AdsqsoVo1JRUXikXmSbedKEnNYNv593/ZBolyAOJIHabSAli8C2lLNTb+R06mmUBRzADsFpqorBYGFlLOk5P5nqenyIBTt9dr1qNVFpVCoKXIAU3OYi+oMAmd08W9XDK9RszEuCSAODEDhAJiAIBqbX+orfd1PcM4XPuZ+D6Ei0+Ip/VHqc4maNqIAgCAIAgCATu5v8wfu295ZPyb7/7Pqipyz8OvqXRl1l6ZgQBAEA5bvClsTWH2ye3X4yguFhVl4m1sZY20H3EpuC9sUR51Nx2FT8J2sX/Lh3ETLMcbfHc1+S/YvCpVQpUXMptcG+tjccPTLaUFNYS2GZp1Z05Z8HgyO8WcJ1K95/nOOi0eEl9pXXG/L9G7Q3YwmUfwR3m+c80OhwjtK64+n6MnivhepHeb5zzQ6HCO0rnj6fojN5NhYalhqjpSAYAWN20JYDnPpnC6tqMKTko6yVY3txVrxhKWr7bjnOLPD2yogaVF+3MS2ET0lz+sj4S+slhRX36mTytLG6l9uhNyWVpobZ2ouHp8o4ZhmC2W17m/TbogEIN+6PV1exP90Ao9OsBVD62Dh7c9g17euAXjx6o9XV7E/wB0Andj7SXEUxUUMASRZrX09V4BuwDR25WyYeofskD1t5Pxke6nm0ZPuJdjDPuILv6aznczZshAEAQBAEAQCQ2BRz4imOhs3dGb4SRaRzq0V/uoh388y2m+7DnqOhTSGOEAqzb80QbcnV09C/OAVjejbCYmororKFXL5Vr3uTzE9MAlN3d6aWHoLSZKhILG65basTzkQCf2PvPTxFTk0SoDYtdsttPUT0wCdgGptf6it93U9wzhc+5n4PoSLT4in9UepziZo2ogFuqbtURgv3i75+SD2zDLci/C3CWTs6at/Sa8cMSljlCq7r0OrDHArGBwrVai00+k5sP6kn0AXPslfTg5yUVtZbVasaUHOWxF2G6+DoKP3ipcnnapyYJ+yAQf6y20K3px/lfngUPaN3Wk/Qx5LHmeMRulh6yZsNUseaz8ohPQTqR2+yeSsaNSONJ+eKPYZUr0p5tePlgykVqRRirCzKSpHQQbGVMk4tp/Iv4yUoqS2Mmtzf5g/dt7yydk33/2fVFXln4dfUujLrL0zAgCAIBzbfBLYup6ch/SB8JR3iwrM2GSpY2sfv1NLZGKqU6qtRF6nlADKWvcEHyRx0vOVKc4SThtJN1Sp1KTjVeEeRYW3g2gASaNgNSTQewHTxkvSbrh8mVSsMnt4Kf/ANI1PHTFf5XcPznPTq3dy/s79jW3/tz/AKN2hvpiso+r7h+c5vKFdP5cv7POyLbv5/0WPdDblbEvUFTJZFUjKttST6T0SZZXNStJqeGorcpWdK3jFwxxe8z79vbCMPOamP1ZvhPvKL/gfiupzySsblPcn0OW4viJTQNWjpO7SWwtH/QD26/GaG2WFKPgYzKDxuZ+PQkp3IZHbd2UMTT5MsV8oNcC/AHS3tgEANwk65u4PnAKZTo3qBL8XCX9bWvALn4hp1zdwfOAWHYmzBh6QpBiwBY3Itx9EA34BqbTwIrJkJIBIOnHTm1nGvRVaGY3gSLW4dCpnpYsiPFGn1j/AKflIfZlPifkWXbVXhXmPFGn1j/p+UdmU+J+Q7aq8K8x4o0+sf8AT8o7Mp8T8h21V4V5jxRp9Y/6flHZlPifkO2qvCvMeKNPrH/T8o7Mp8T8h21V4V5nxt06YBPKPpr/AIflPHk2mljnPyCyzVbwzV5lQMpjRlg3Mo3qs3mpb2sR8AZY5NhjUcty6lPlmeFGMd76Fyl2ZoQCoNuIhJPLNr9gfOAVzeXY4wtRUDl8y5rkWtqRb8oBI7B3UXEUVqmqyklhYKD9E243gFg2HusuHq8oKhbyStioHG3Pf0QCwwDU2v8AUVvu6nuGcLn3M/B9CRafEU/qj1OcTNG1EA6PX/7X/wChfdEvZfB/8fwZeH/kP+X5Kfupi1p4qmzmynMtzwGZSAe23bKuzmoVk2XeUKUqlvJR27eRbt592mxLiolQBgoXKwOU6k3BHDj0GWd3ZutLOiylsMoK3i4Sjqxx1EFhtn47BZmpoGDAZsvljTgcuh6eaQ4Urm3xcVt+5YVK9leYKbww2Y6v6K9jsU1Wo1R7ZmNzYWF7W4eyQqk3OTk9rLOlTjSgoR2Iltzf5g/dt7yyZk33/wBn1RW5Z+HX1Loy6y9MwIAgCAc/36S2JB6aansLD4CU18v5fsarI0sbfDc3+CO3cqZcVQP+Yo73k/Gcbd4VY+JMvo51tNdz8tZ1SumZWXpBHaLS9axWBjIPNknuOR4rZtal9ZTdfSVOXvDQ9sz8qU4e0mjcU7ijV93JPry2mXBoWACgsehQSePQJHazpYLWfU2o65PDxOgbh7OqUhVaojJnyZcwsSBmvpxHEcZb5PpTgpOSwxwM5le4p1HFQeOGOOH2Pv7RKlqFMdNT+it/xGU3hTS7/wAHmRY41pPu/KOa4o6+yVUNhponU9l08tGkvRTpjsUTSUlhCK7kYa5lnVpy3t9TanQ4iABAOWUNl1+XU8hWtyoN+Se1s973twgHUzAEAQCC29t1qDqiqrXXMb30uSBw9Rlfd3jozUUsdWJbWGTo3EHOTa14Ecm9lQkAU0uSBxPPIyylUbwzUTHkakli5PyLdLkzogCAIBo7crZMPUb7JHtbyfjI91PMoyfd1JdjTz7iC78eWs53M2bIuO5dG1J385rexR8yZdZMhhTct76Gby1UxqxjuXUsMsimEAQCkb+YKrUrUylOo4CWJRGYA5joSBAJzc6gyYVFdWVsz+SylTqx5jrAJuAIBqbX+orfd1PcM4XPuZ+D6Ei0+Ip/VHqUXY2GWrXp03uFdrG2h1Btb22mfoQU6ii9jNdc1JU6Mpx2okt7tiphmp5M2Vw1yxB1BHQBzGd723jRazdjIuTrydypZ+GKw2FoxQtsyx0/gL7oljPVZ6+Ep6evKGri/JRtjbNOIqcmrKpsTdr2NubT+9JUUKLqzzU8DQ3NwqEM9rEkcc+KwLimKzWIBUjVPUA9wCOj0idqjrWss3O/XmRaStr2LnmLH57/ACJ/dLeOrXqGnUUEBS2dRa1iBZubX2cJNs7udWWbJfcrso2FKhDPg8Nez9Fd30oquLfL/iCsQOZiNe3Q+2Qb6KjWeBZ5LnKVss75Yr7H3c3+YP3be8s6ZN9/9n1Rxyz8OvqXRl1l6ZgQBAEApH7QU/iUj0qw7GHzlVlBetE0mQ3/ABzXeun9FawdXJUR/MdG0+ywPwkGLwknuaLmrDPhKO9Nc0dMwe8uGqcKoU9D+Qfz0/OXULqlLY+eoyNXJ1zT2xx8NZKqQRcag9GoMkEFrB6zcwdJVXyVAvxsAL9k8SS2H1KUpbXiY8ZtOjS+sqIvoJ17OM+J1qcPaaR0pW9Wr7EWyjb5bbpYjk1pEkIWJJFgbgAWvr0yovrmFXBQ+RoMmWdShnOp88CnVxdreoSJBai4xwWJ1tFsAOgAdk0yMC3i8T1PTwQBAEAQBAEAoG8tbNiX+zZR7Br+d5nb2WdXl3ajX5NhmW0e/XzI6m5UgjQggg9BGokZNp4omyipJp7GWHBb2ONKqhh5y+SezgfyllSylJaprHwKavkaD10nh3PWv95lgwO2aNXRXAPmt5J/Pj7JY0rqlU2PXuKivY16PtR1b1rRnxWNp0xd3VfWdfYOJnSdWFP2ngcaVCpVeEItkLjN7KY0pqXPSfJHzMg1MpQXsLHyLOjkapLXUaXmyB2jturWGViAvHKosNOFydZXVrupVWEtm4t7awo0HnR272RsjE06Du9Ry4emOkZu8b/GaOzjm0Y8+Zj8oTz7mb78OWokZJIQgCAIAgCAIBqbX+orfd1PcM4XPuZ+D6Ei0+Ip/VHqc7pVCrBlNipBB6CDcTNptPFG0lFSTT2MvFDfSi6gVqTZhxsodb9IubiW8co05L146+Zn55IrRl/FLV90yL3l3q5dOSpqVQ2LFrZmtqBYcBf0yPdXvpY5kVgiXY5N9BL0k3i/lgV7CYlqbrUQ2ZTcH++a2kgwm4SUo7UWdSnGpFwlsZc8PvrSdbV6Rvz5QHU+mzWI/OWsMowksKkfyUU8j1YyxpS/DGI31oopFCkb81wEX12W5MSyjCK/jj+BDJFWUsasvyyl4rEtUdnc3Zjcn++aVU5ucnKW1l7TpxpxUI7ETG5v8wfu295ZNyb7/wCz6orMs/Dr6l0ZdZemYEAQBAKh+0Kn5NFuguO0KfhK3KK1RfiX+QpetOPh+f2UyVhoRAM+FxlSmb03dP8ASxA9oGhn1Gcoey8DnUo06iwnFPxJZ9u4iogDVnt0A5L+vLa/tnlS4qy1OT6dCPCyt6bxjBdeppGRySeGrAc/ZPVFnuB4wa56yDznQfqEkUl60V3o+K7zaUn3PodYmjMIIAgCAIAgCAIBW9p7r52Z6b2LEsQ2ouTfQjh+crK+Ts5uUHre8u7bK+ZFQqR1LViiu43ZdWl9NDbzhqvaOHtlZVtqtP2kXNG8o1vYlr3bGac4kkQATA2CAb+D2PWqfRpkDpbyR+fH2SRTtatTZHnqIla+oUvalr3LWTeE3SHGq/sT/cflJ1PJi/zlyKutlp7KUfu/0WamgAAHAAAeoS1SSWCKOUnJtv5nqenyIAgCAIAgCAam1/qK33dT3DOFz7mfg+hItPiKf1R6nOJmjaiAIAgCAIAgE7ub/MH7tveWT8m+/wDs+qKnLPw6+pdGXWXpmBAEAQDWx+Ap1ly1FDAajiLHhcETnUpRqLCSxO1G4qUZZ1N4Ffxm5VM/V1GT0MM4+BkOeT4v2Xh5lrSy3UXvIp+GohMZuliE+iFqD7B17rWkWdlVjs1llSyvbz2tx8SGxGHdDZ1ZT0MCP6yNKLj7SwLCFSE1jBp+B8WqbAD/AJnPNWJ9YfM38LsPEVeFNrdL+SP1SRC2qS2R/BEq39vS9qS+2smsHuQx1q1QPQgzHvG39JKhk+X+T5FdVy5Fe7jj46vL+yd2fu1h6RDBSzDUM5vYjnAFh+UmU7SlB4paysr5TuKqcW8E/kiYkkrxAEAQBAEAQBAEAQCMx2wqNTUrlPnJofaOBkWrZ0qm1YPuJ1DKNelqTxW56yBxW6dQH+GysPteSR/UGV9TJs0/UafkW1LLNJr+RNPu1m1hN0hxq1L/AGUFv1H5TrTyYv8AOXI4VstPZTj93+v7JvB7LpUvoIAek6ntMnU7elT9lFXWvK1X25Pw+RuTuRhAEAQBAEAQBAEAQDW2lTLUaiqLlkcAdJKkATlXi5UpRW1p9DtbSUK0JS2Jp+ZSPAGI6o95fnKHQ6/D0/Zqe0rXj8n+h4AxHVHvL840Ovw9P2O0rXj8n+h4AxHVHvL840Ovw9P2O0rXj8n+h4AxHVHvL840Ovw9P2O0rXj8n+h4AxHVHvL840Ovw9P2O0rXj8n+h4AxHVHvL840Ovw9P2O0rXj8n+h4AxHVHvL840Ovw9P2O0rXj8n+iX3Y2XVpVi1RCoyML3U6llNtD6DJljb1adXOnHBYPdvRX5Tu6Naio05YvFP57n3FpluUAgCAIAgCAIB5qUwwswBHQRcdhnjSepnsZOLxTwMGGwFKnqlNFJ51UA9onxGlCPspI61LirU9uTfizZnQ4iAIAgCAIAgCAIAgCAIAgCAIAgCAIAgCAIAgCAIAgCAIAgCAIAgCAIAgCAIAgCAIAgCAVDwzUWnjFy12K1MQFqKLrTAuFGa/k24wDLtflBg1xC16qsKVLRWsrEkXZha5PldPMIBsbZpVKOGslaqWepTGdmuwzELYEW0gGhiNq1WbC5XYW5EVbH6TPUKEN+G/bAJvB12OMxCFiVVKJVb6AkakD0wDDvDVqh6a0+Wy2qFjRCk3FsoJbQc8AkNj11eijKzOCPpPbMddc1tLjh7IBuQBAEAQBAEAQBAEAjd4sa1HDu6fSGUAnmLMFv7LwDDhdmVKb02GIdwfrFqnMHuOKeabwCI2jWqLUqmrUxNKzHknprmoBObOo4+m8A3tt1KhFBgarUSpNRsN9MkgZSOfLxMA97KqPUoVFpVyzBiqvVQh6Y08moDxYC+sAbv4lzWrUmd3VMmXlQFqXN8xsALpfhAJ6AIAgCAIAgCAIB5Li4Fxc3sL6m3GwgFc2btWouEWobVGNR1zVKgRVGci7MeYAcBrAM9LeEmg9bkx/CqBHCvdctxd0a2o1B4QDPU2w1sQy0wy0WCA5wodrDNctooW8Aw4LbFSuldUVOVpKMpR86MXU5bMQOcGAaGyMQVq0lariEdtHp4hbrUNv/G3BTeASabXqu7cnQz0kqckzZ7PcaMwS1so9fNAMqbTdsS9BaYK08hZy9rBlJ+jbU3+MA0KG2WTDh8rVC2IakAz66uQLNbsEAzVNrVSmJQoqVqKBtHzKVYEhg1uIsdLdEA39h1nfD0nqWzMiEkG97qCGOgsSNSOYmAb0AQBAEAjqeyEFOvTzNau1R2OlwanELpwHNe8A+4rZKvh/wB3LMFyqtxbNZbW5rc3RAMu0MCtVAjEgKyPpa90NwNeaAaS7u0wSQz61lr82hUkhRp9G5PbAPWK2JmqtVWtVps4UEUyoBCiw4gwDJidlFshWvVV0UrnBBLg+cpFifTaAbWAwa0aa00vlUW14nnJPpJgGxAEAQBAEAQBAEAQDDjMKtVGpuLqwsR/fPeAR2E2EFdHerUq8lfkw5Fk0tfTibc5gHzEbBuXy1qqJVJL01IyknjYkXW/ogGXFbHVuT5N3pNSXIjIR9G1spB0I0gHlNhJyVSmzOxqnM9QkBywtYi2gtYWEAy7O2ZybtUao9SowCl3toq8FAGkAkIAgCAIAgCAIAgGhtTZgrFGDtTemWyulrgMLMLHSx0gGs276clTpK7qaT8or6Fs9ySSCLHiYBnwux0RKqFmcVizNnIJuwsdQIBiOwU/d/3cM9r58+hcvmz5jzHWAesPsRRypZ3qGuqq5YgfRBAK5QMvH+kA8YfYVmQvWq1FpG6I9rKQLAkgXYgQD6dhDOWFWoqM/KtSUgKX5zfjYkai8A3MPgQlWpVBN6uQEG1hkBAt2wCJ2lsQiilKlmb/AKhajG4DKC5ZiDpwvpzwDdw2xlUVczvUasMru1gcoBAAAFha5gG1s3CclTWnmZwgygta+UaAadAsIBswBAEAQBAEAQBAEAQBAEAQBAEAQBAEAQBAEAQBAEAQBAEAQBAEAQBAEAQBAEAQBAEAQBAEAQBAEAQBAEAQBAEAQBAEAQBAEAQBAEAQBAEAQBAEAQBAEAQBAEAQBAEAQBAEAQBAEAQBAEAQBAEAQBAEAQD/2Q=="/>
          <p:cNvSpPr>
            <a:spLocks noChangeAspect="1" noChangeArrowheads="1"/>
          </p:cNvSpPr>
          <p:nvPr/>
        </p:nvSpPr>
        <p:spPr bwMode="auto">
          <a:xfrm>
            <a:off x="1095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data:image/jpeg;base64,/9j/4AAQSkZJRgABAQAAAQABAAD/2wCEAAkGBxQTEBUUEBQUFRQXFBQVFxgYFxQUFxQVFBcXFxUZGRcYHCggGBolHBUYITEiJSorLi4uFx8zODMsNygtLiwBCgoKDg0OGxAQGywkHyQsLCwsNCwsLCwsLC4sLCwsLCwsLCwsLCwsLCwsLCwsLCwsLCwsLCwsLCwsLCwsLCwsLP/AABEIALQAtAMBEQACEQEDEQH/xAAbAAEAAgMBAQAAAAAAAAAAAAAABQYBBAcDAv/EAEIQAAECAwQFCQUFCAIDAAAAAAEAAgMEEQUhMVEGEkGBkSIyYXFyobHB0QcTIzNSQlNiovAUFVSCkrLC4RbxY3Pi/8QAGwEBAAIDAQEAAAAAAAAAAAAAAAMEAgUGAQf/xAA3EQACAQIDBAgFAwQDAQAAAAAAAQIDEQQhMQUSQVETMmFxkaGx0RQigcHwM1LhBhVCUxZDYiP/2gAMAwEAAhEDEQA/AO4oAgCAIAgCAIAgCA0Jq14TMXVOTbygIaa0kefltDek3nhggNKHa8Zrq65PQaEcEBJyukmyI2nS2/uKAmJWfhxOY8HowPAoDaQBAEAQBAEAQBAEAQBAEAQBAYqgNSatOFD5zxXIXngEBDzWkn3bN7j5D1QEPNTsSJ8xxIywHAICOmp+HD57wDlt4LGU4x1LNDB16/6cb+niQ83pOB8plel13ABQPELgjd4f+n23etK3d7+xpy+lrgaRYYcM2nVI3G4r2Nd8TCtseD/TbXfn56k3J29AiXB4acnck99ylVSLNXV2fXp5uN1zWZJfrZ3LMpG9LWtFZg8kZO5Q770BLyukjT8xhHSOUOGKAl5acZE5jgfHggPcFAZQBAEAQBAEAQGCUBrzM8yHz3AdG3ggIia0kGENlel13digIiatOLE5zjTIXDuQEbMTDGCr3NaOk47ljKSWrJaVCpWe7Ti2+wh5vSVguhNLzmeS0eZ7lFKuuBusPsGrPOq0uxZv2RDzdtRX3F2qMm3d+KryqykbqhsrDUc9275vMjgozYm9YlmmYmIcIYOPKOTBe48Lt4WUI70rFbF4hUKMqj4LLv4fnI9tOLOEKac5gAY8uoNgLDQjhQqerGzujSbMxLq0nGTzX3K8ojZmzJ2hFhfLe4DLEcCslNogrYalW68b+pOyml7h82HrDNpoeBu7wpY1uZq6ux4v9OVu/wBydk7agROa8A5O5J71KppmsrYGvSzlHLmsyR2rMqG/K2zFZdrawydf34oCYldI2G6I0tOYvHqgJaXmmPFWODuooD2QBAEB8xHhoJNwAqepAQkzpG0fLaXHM8kepQERM2zFfcXao/Dye/FARsWIGiriAMz51XjstTKEJTdoJt9iuRM3pFCbcyrz0XN4nyUUq8VobfD7DxFTOfyrtzfgQ03b8V+BDBk3HiVXlWk9DdUNi4alnL5n26eGhFudU1NSczeeJUWptopRW6lZGEPQgCA6L7MbL1Yb5h2LzqM7DTed5u/lVvDxt8xy23sUpSVBaLN970NfSqR982Kz7Qe5ze0CbvLepZx3lY1OCr9DWUuGj7mc0BVM64ygCAxRAbklacWF8t7gMsW8DgslOS0K9XC0qvWjn4MnJPS44RodfxMP+J9VLGtzNXV2Ov8Arl4onpO14MTmPFcjceBxUsZxehrKuCrUutEkASDUVBzFx4hZlUkZW3IrcTrD8XqEBMyNvMiODS0tcTQbRxQEuEB5zMPWY5ubXDiKIDnkxG1WOcRWjSaZ0GC8k7K5JRpupUjBcXYq81pJEdcwBg/qKqSxEnodXQ2FQhnUe95L8+pERopeavJcek1p6KBtvU3FKlClHdgrLsy9D4QzCAIAgCA9pOUdFiMhM5z3Bo6K7eoXncvYq7sYVasaUHUlpHM7lJSzYUNsNlzWN1R1BbFKysfO6tSVSbnLV5lUnfmv7TvFemBzvSeR91HJA5L6vHXXlDia71UqxtK51WzcR0tFJ6xy9iJUZfCAIAgCAxTMIL2N6StaNC5jzTI8ocCslOS0K1bB0avWWfMtWj1uOmHOa5jQWtrrAnaaUpsVinUcjRY/ARw8VKMm7u2ZbLBbWYZ0VPAFSmsLmEBlAc8noPzG9seIXkldMzpS3Jxlya9Tm7cB1LWn0h6mUPAgCAIAgCAvPsxsvWe+YcLmfDZ2je87hQbyrGHhndnPbfxO7CNBcc39jooVs5Yp0981/ad4oCD0kkPewDTnNOu3cLxvHgFHUjeJe2fiOhrK+jyf2KACqh1ZlAEAQBAEAQFp0Gh3xndhv9xPkrFBas0e2pfpx736I6FouysYnJhPEgKc0RawgMoCj2uykw/tV4oePQ5hHZqvc3JzhwJWtlk2fR6U9+nGXNL0PheEgQBAEAQGWsJIDRVxIAGZNwHFErhyUVvSdks39Dt9iWcJeXZCH2W3nNxvceNVsYR3YpHz3FV3Xquo+PpwN8LIrlIiTLYjnPYatLnUOd5XiaeaM6lOVOW7LU+ar0wOe2/Ie5juaOaeU3qOzcaqnUjuyOswFfpqKb1WT+hHLAuhAEAQBAEBdNC4dIDjnEJ4AD1VqivlZze15XrJcl65l/0SZyoh6GDxr4BSmqLIgCAp+kjKTB6Q0+XkgZzG2WUmIg/FXiAfNa+qrTZ32zp7+Fpvs9MjTWBcCAIAgCAtns4sv3syYpHJggEZa7q6vAVPDNT0I3dzS7bxPR0VTWsvRfydSVw48gtNbU9xKPLTy3/DZ1uBqdwBKirS3Ys2WysN0+JSeizf28znWh09RzoJw5zegjnDw4FYUZcC7tnD3tW4rJ+5alYNAQulch7yDrDnQ6uHZ+0PA7lFVjdXNlsvEdHV3XpL8XsUZVTpwgCAIAgCAv2i8OkqzpDjxJVun1TlNpS3sTLssvIvuijPhvOb/ABSFEnEAQFX0rbSKw5tpwP/ANIDmWkzKTB6WtPdTyVGurTO02JPewi7GyKURtggCAIDBKHp2fRKyf2aUYwjlnlv7TvQXblfpx3YnB7RxPxGIc1pou5e+pMhSFA5X7R7T97NCGObBFOt7qF3cAFSryvKx2Gw8N0eH33rJ3+i0KbDjmHED285rqjdn14LFOzuT1acailF6M6RKxxEY17cHAOG/Yryd1c4upTdObg9UepC9ML2zOcWxJe5jOZ9nFvZN49NypTjuux2GEr9NSU3rx7zTWJZCAIAgMFAdKsuHqwIQyht8FdjojjcTLerSl2v88i9aOMpAb0lx4lZEBKIAgK/pYzkwzkXDiAfJAcx0tb8VhzZ4H/ap4jrI6z+n5f/ABmuT9V/BCFQG/MIeBAEBYNB7K/aJtusKsh0iO3HkDe7+1S0Y70jWbWxPQYd21lkvv5ep1/arxxBpWvPiBAiRT9lpIGbvsjeaLGUrK5PhqDr1Y01xf4/ocOe8uJc41c4lzjm4mpPFa9u+Z9CSSVoqyNOJiVmUHqWnQyf50F2zls6vtDdjvKsUZcDQbXw+aqruf2ZaFOaQr+mMjrQxFGMPHsHHgQDxUNWN1c22ycQ4VOjej0717lMoqx0YQBAEA1a3DEmm8oLpZs6mG0FNgp3K+cNe+bLxZDKQIY/CDxv80BuIAgIfShlYFcnDzHmgOZaYMuhnpe3iAR4KtiFozo/6elnUh2L7r7laVU6cIAgBQHWNALK9zKB550akQ56tOQOBJ/mV2jC0czitsYrpsRurSOXuWZTGqOf+1C1Ply7T/5H+DBTidwVbES4HS7Aw/WrvuX39vEoJKqnSGpEF5Uhr3qeslMOhRGvbi01pnmN4uXsXZ3IqtJVYOD4nSYEYPYHNNQ4AjqN/mrqd1c42cHCTi+BmIwOBDhcRQ9W1e6nkW4veWqOb2hJmFFdDOw3dLcQeFFRlGzsdlh6yrU1OJrLwmCAIDasqHrR4Y/G3uNfJZQ1RBipbtGb7H6fydJJV0406DBZRoGQA4CiA+0AQEfbzKy7+gV4FAcy0sZWCDk8HiKeagxHVN3sGW7iWucX5WZUiqZ14QBASejVl/tMyyGebXWf2G3u44b1nTjvSsU8fifh6EqnHRd7O1gUw6ty2BwIQEZOaPS0V5fFgtc84uNammG1YOnF5tFulj8TSjuQm0jw/wCJyf8ADs7/AFXnRQ5En91xn+xlWm7BlhEcBBZc4jbn1r3o48jD+4Yl/wCbPH9xS/3LO/1To48jz4/E/vZuy8BrGhrAGtGAGAWSVtCvUqSqScpO7Z6L0wKzppI1a2KMW8l3UcDuPioK0eJutkV7SdJ8c13oqSrm/CAICV0Xh1mmdGs7g0+qkpdYobSlbDS7bLz/AIOhyrNaIwZuaO8K2cqX5AZQBAeE6zWhvGbXDuQHMdIGa0s/qB4EKKsrwZstky3cXDtuvIpSoncBAF4Dpfs0sr3cF0dw5UU0b0Q2nzNTuCuUIWVzktu4rfqqitI697LmrBogh5dBD0UQFNnT8R/ad4oLnlRAYQBAfExBD2OY7muBB6j+u5eWurGVObpyUo8Dmk3LmG9zHYtNOum3eqUlZ2OzpVFUgpx0Z5LwkCAn9C2VjuP0wz3kDyU1HrGp2xK1GK5v7HQrFZWPD7VeAqrJzhdQgMoAgMFAc1taF8OK38LxwWE1eLLOCnuYinL/ANL1KACtefQdAgNqy5F0eMyEzF7tWuQ+0dwqV7FXdiGvXjQpyqy4Lx7Pqdxl4LWMaxgo1rQ0dQFAtilZWPns5ynJylq8z7Xpicl0k0mjPmohgxnthh2q0NcQCGVaTdmQe5UalRuWR2uB2dShQiqkE5au65kZ+/pr+Ijf1uWPSS5lv4LDf64+H8A29M/xEb+tyb8uY+Bw3+teBoxbZmNY/Gfjn/pZ78uZQeDoX6iPP97R/vX8U35czz4PD/sXgZ/e0f72J/Um/LmPhKC/wXgW/Re0DFg8o1ew6rsyDe0+W5WaUt5ZnP7Swyo1bx0ensS6kNeVXTOR5sZvYd/ifLgq9aPE3ux8RrSfevuirKA3gQFp0Hh/Od/62/3E+SsUVqaPbUupHvL/AKMsrMA5NcfJTmiLegCAIAUBQ7Wh/FijNzu//tHmrHsXZ37jmAFLsruC1j1PpV75mUPC/ezCy+fMOy92zp2vd4DirVCHE5rb2J6tBd7+y+/gdBVk5ohdLbS/Z5SI8GjyNRnafUA7hU7lHVluxL2zcN0+IjB6avuRxoDL9UVA7wIAUBqRMSpDXvU+UPAgJbRid93MAHmv5B668k8T3qSnKzKG0qHS0G+Mc/cvqtnKnjPSwiw3Mdg4EdWR3G9eSV1Yko1XSmprgc1jQi1zmuuc0lp6xcqTVnY7OM1OKktD4XhkXTQuHSXcfqiHuACtUV8pze15XrpckvUvmibOW85NA4k+ilNUWdAEAQBAU232UmHdOqe4IDl07D1Yrxk93iVrpas+h4We/QhLml6HnBgue5rGCr3ENaM3E0CxSuyWc4wi5S0Wp3GypFsCDDhMwY0N6yMTvNeK2MVupI+e4iu69R1JcczaWRCcz9ptpa8dkFp5MIazhm9/o0fmKqYiV3unWbBw+5RlVesnZdy936FNVc3wQAoDUiYlSGvep8oeBAEB0axp33sFr9tKHtNuKuwlvK5x+LodDWcPqjdWRWKfpnI6r2xRg7kntAXcRXgq1aOdzodkV7wdJ8M13cfOxXFCbgv+jDKSsPpDjxNVbpdU5TaMt7Ey8C86Js5Dzm4DgK/5KQok+gCAIDCAq2lLKRWnNngSgOX2/D1Zh9dpBHTUDDgqFZfOzutlT38JG3DJ+JixbSMvGbGDGvcAaBxIAJurdtoe9eRluu5PisOsRTdNtq+tvQsh9o0f7qF+f1UvxMuRqv8Aj9H98vI+T7RJj7uD+f1XnxEj3/j9DjKXkVSbmHRYj4jzVz3Fx6z+qKFu7ubqlTjTgoR0R4rwzCAFAakTEqQ171PlDwIAgJOx7afLhwa0ODqEgkihF11Mx4LOFRx0KWLwMMS027WJL/mD/umf1O9FJ075FP8As0P3vwRr2hpIYsMsdBaAcDrk0IwOC8lV3lZolobMVCanGby7P5INrSSA0Ek3AC8lQ65I2cmkrvQ6TZkLUgw2nEMaD0Gl6ux0ONxM9+tKS4tl30ZbSADm5x8vJZEJLIAgCAICH0hs50UNLKVaHVGBINMOCAqM3KB1WxW7iLx0jJeOKlqS0a1SjLepuzK1aOjTgSYJ1h9J5w6jtCrTw9uqdJg9uxl8ldWfPh/HmQLmkGhBBGw3Ks1bU6CMlJb0XddmhhD0IAgCAFAakTEqQ171PlDwIAgCAICasvRyJFvf8NuZHKI6G+qkjSbNbidp0qWUfmfZ7lts6y4cEfDbf9Rvcd6sxgkaCviqtbrvLloiXkbPiRTyBdmcOKyK5cLPlfdw2srWm3Cu3BAbKAIAgCAxRAa85IsiijxXI4Eb0BWrQsF7L2ctv5hu2oCAnpBkUUiCtLq4OG9YygpalrDYythnem/pwKzaFgRId7OW3oFHDrHoqk6Eo6HT4TbVGt8s/lfbp4+/iRAUJuQgCAFAakTEqQ171PlDwIAgJGzLFix72jVb9TsNwxKzjTciniMdSoZPN8l+ZFusuwYUG/nP+pwv3DYFZjTUTn8Tj6tfJuy5Im5WWfENGNJz2AdZWZSLFZ+j7G3xDrnL7I9UBNBoFwwQGUAQBAEAQBAEBgoDQtCyocW8ijsxjvzQFan7LiQryKt+oYb8kBAWjZEOLeRqu+oXHeNqjnSUjYYTadfDZJ3XJ/bkVi0bIiQb3cpv1DDeNiqTpOJ1WD2nQxWUXZ8n+fnI0FGbAFAakTEqQ171PlDw2rPs6JGdSG2uZwa3rKyjBy0IK+Ip0Feo/pxLZZWjMOHQxfiO6RRg6ht3qxGkkaDE7UqVcofKvMsMCC551WNJOQH6oFKawn5DR0YxjX8Iw3lAT0KGGijQAMhcgPtAEAQBAEAQBAEAQBAEBgoCHtCwWPvh8h35Tu2ICtzcm+GaPaRkcQR1oCBtCwGPvZyHdAq09Y9FDOgnmjcYTbNajaNT5l5+PuVmekIkI/EFBsOIO9VJQcdTqMNjKOJV6b+nFfQj4Mu6I8thtLnZDzy3rNRb0K1WpCn803ZFosvRQDlRyHH6BWm87VPGjzNFidrN5Ucu16/QssCDQBkMdTWjwAU6yyNPKTk7snZDR1xvimgyGJ6zsQxLDLSzYY1WNAHRtQHsgCAIAgCAIAgCAIAgCAIAgCAID4iQg4UcAQdhQEBaGju2Cf5T5H1QFfmIBFWxG9bSMQmuTPYycXvRdmeMtLNYKQ2Bt+A2nzXiSWhlUqzqO83fvJuQsB774nIb0847ti9MCySciyGKMFOnEnegNlAEAQBAEAQBAEAQBAEAQBAEAQBAEAQBAeE3KMiCj2g+I6igPCQsyHDvaL8zef8ASA3kAQBAEAQBAEAQBAEAQH//2Q=="/>
          <p:cNvSpPr>
            <a:spLocks noChangeAspect="1" noChangeArrowheads="1"/>
          </p:cNvSpPr>
          <p:nvPr/>
        </p:nvSpPr>
        <p:spPr bwMode="auto">
          <a:xfrm>
            <a:off x="2619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8336641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def</a:t>
            </a:r>
            <a:r>
              <a:rPr lang="en-US" dirty="0" smtClean="0"/>
              <a:t> customerSummary(custId: </a:t>
            </a:r>
            <a:r>
              <a:rPr lang="en-US" dirty="0" smtClean="0">
                <a:solidFill>
                  <a:srgbClr val="0070C0"/>
                </a:solidFill>
              </a:rPr>
              <a:t>Long</a:t>
            </a:r>
            <a:r>
              <a:rPr lang="en-US" dirty="0" smtClean="0"/>
              <a:t>) :</a:t>
            </a:r>
            <a:r>
              <a:rPr lang="en-US" dirty="0" smtClean="0">
                <a:solidFill>
                  <a:srgbClr val="0070C0"/>
                </a:solidFill>
              </a:rPr>
              <a:t>Observable</a:t>
            </a:r>
            <a:r>
              <a:rPr lang="en-US" dirty="0" smtClean="0"/>
              <a:t>[</a:t>
            </a:r>
            <a:r>
              <a:rPr lang="en-US" dirty="0" smtClean="0">
                <a:solidFill>
                  <a:srgbClr val="0070C0"/>
                </a:solidFill>
              </a:rPr>
              <a:t>Map</a:t>
            </a:r>
            <a:r>
              <a:rPr lang="en-US" dirty="0" smtClean="0"/>
              <a:t>[</a:t>
            </a:r>
            <a:r>
              <a:rPr lang="en-US" dirty="0" smtClean="0">
                <a:solidFill>
                  <a:srgbClr val="0070C0"/>
                </a:solidFill>
              </a:rPr>
              <a:t>String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0070C0"/>
                </a:solidFill>
              </a:rPr>
              <a:t>Any</a:t>
            </a:r>
            <a:r>
              <a:rPr lang="en-US" dirty="0" smtClean="0"/>
              <a:t>]] = {</a:t>
            </a:r>
          </a:p>
          <a:p>
            <a:r>
              <a:rPr lang="en-US" dirty="0" smtClean="0"/>
              <a:t>    customerService.getCustomer(custId).</a:t>
            </a:r>
            <a:r>
              <a:rPr lang="en-US" dirty="0" smtClean="0">
                <a:solidFill>
                  <a:srgbClr val="008000"/>
                </a:solidFill>
              </a:rPr>
              <a:t>flatmap</a:t>
            </a:r>
            <a:r>
              <a:rPr lang="en-US" dirty="0" smtClean="0"/>
              <a:t>( cust </a:t>
            </a:r>
            <a:r>
              <a:rPr lang="en-US" dirty="0" smtClean="0"/>
              <a:t>=&gt; {</a:t>
            </a:r>
          </a:p>
          <a:p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dirty="0" smtClean="0"/>
              <a:t>   </a:t>
            </a:r>
            <a:r>
              <a:rPr lang="en-US" b="1" dirty="0" smtClean="0"/>
              <a:t>val</a:t>
            </a:r>
            <a:r>
              <a:rPr lang="en-US" dirty="0" smtClean="0"/>
              <a:t> </a:t>
            </a:r>
            <a:r>
              <a:rPr lang="en-US" dirty="0" smtClean="0"/>
              <a:t>orders: </a:t>
            </a:r>
            <a:r>
              <a:rPr lang="en-US" dirty="0">
                <a:solidFill>
                  <a:srgbClr val="0070C0"/>
                </a:solidFill>
              </a:rPr>
              <a:t>Observable</a:t>
            </a:r>
            <a:r>
              <a:rPr lang="en-US" dirty="0"/>
              <a:t>[</a:t>
            </a:r>
            <a:r>
              <a:rPr lang="en-US" dirty="0" smtClean="0">
                <a:solidFill>
                  <a:srgbClr val="0070C0"/>
                </a:solidFill>
              </a:rPr>
              <a:t>Map</a:t>
            </a:r>
            <a:r>
              <a:rPr lang="en-US" dirty="0" smtClean="0"/>
              <a:t>[</a:t>
            </a:r>
            <a:r>
              <a:rPr lang="en-US" dirty="0" smtClean="0">
                <a:solidFill>
                  <a:srgbClr val="0070C0"/>
                </a:solidFill>
              </a:rPr>
              <a:t>String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0070C0"/>
                </a:solidFill>
              </a:rPr>
              <a:t>List</a:t>
            </a:r>
            <a:r>
              <a:rPr lang="en-US" dirty="0" smtClean="0"/>
              <a:t>[Order]]] </a:t>
            </a:r>
            <a:r>
              <a:rPr lang="en-US" dirty="0" smtClean="0"/>
              <a:t>= </a:t>
            </a:r>
            <a:r>
              <a:rPr lang="en-US" dirty="0" smtClean="0"/>
              <a:t>orderService.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dirty="0"/>
              <a:t>       getOrders(cust.account_id).</a:t>
            </a:r>
            <a:r>
              <a:rPr lang="en-US" dirty="0" smtClean="0">
                <a:solidFill>
                  <a:srgbClr val="008000"/>
                </a:solidFill>
              </a:rPr>
              <a:t>take</a:t>
            </a:r>
            <a:r>
              <a:rPr lang="en-US" dirty="0" smtClean="0"/>
              <a:t>(10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008000"/>
                </a:solidFill>
              </a:rPr>
              <a:t>map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dirty="0" smtClean="0"/>
              <a:t>(olist =&gt; </a:t>
            </a:r>
            <a:r>
              <a:rPr lang="en-US" dirty="0" smtClean="0">
                <a:solidFill>
                  <a:srgbClr val="0070C0"/>
                </a:solidFill>
              </a:rPr>
              <a:t>Map</a:t>
            </a:r>
            <a:r>
              <a:rPr lang="en-US" dirty="0" smtClean="0"/>
              <a:t>( </a:t>
            </a:r>
            <a:r>
              <a:rPr lang="en-US" dirty="0" smtClean="0">
                <a:solidFill>
                  <a:srgbClr val="FF0000"/>
                </a:solidFill>
              </a:rPr>
              <a:t>“orders” </a:t>
            </a:r>
            <a:r>
              <a:rPr lang="en-US" dirty="0" smtClean="0"/>
              <a:t>-&gt;</a:t>
            </a:r>
            <a:r>
              <a:rPr lang="en-US" dirty="0"/>
              <a:t> o</a:t>
            </a:r>
            <a:r>
              <a:rPr lang="en-US" dirty="0" smtClean="0"/>
              <a:t>list))</a:t>
            </a:r>
          </a:p>
          <a:p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dirty="0" smtClean="0"/>
              <a:t>   </a:t>
            </a:r>
            <a:r>
              <a:rPr lang="en-US" b="1" dirty="0" smtClean="0"/>
              <a:t>val</a:t>
            </a:r>
            <a:r>
              <a:rPr lang="en-US" dirty="0" smtClean="0"/>
              <a:t> </a:t>
            </a:r>
            <a:r>
              <a:rPr lang="en-US" dirty="0" smtClean="0"/>
              <a:t>bills: </a:t>
            </a:r>
            <a:r>
              <a:rPr lang="en-US" dirty="0">
                <a:solidFill>
                  <a:srgbClr val="0070C0"/>
                </a:solidFill>
              </a:rPr>
              <a:t>Observable</a:t>
            </a:r>
            <a:r>
              <a:rPr lang="en-US" dirty="0"/>
              <a:t>[</a:t>
            </a:r>
            <a:r>
              <a:rPr lang="en-US" dirty="0" smtClean="0">
                <a:solidFill>
                  <a:schemeClr val="accent1"/>
                </a:solidFill>
              </a:rPr>
              <a:t>Map</a:t>
            </a:r>
            <a:r>
              <a:rPr lang="en-US" dirty="0" smtClean="0"/>
              <a:t>[ </a:t>
            </a:r>
            <a:r>
              <a:rPr lang="en-US" dirty="0" smtClean="0">
                <a:solidFill>
                  <a:srgbClr val="0070C0"/>
                </a:solidFill>
              </a:rPr>
              <a:t>String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0070C0"/>
                </a:solidFill>
              </a:rPr>
              <a:t>List</a:t>
            </a:r>
            <a:r>
              <a:rPr lang="en-US" dirty="0" smtClean="0"/>
              <a:t>[Bill]]] </a:t>
            </a:r>
            <a:r>
              <a:rPr lang="en-US" dirty="0" smtClean="0"/>
              <a:t>= billService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dirty="0"/>
              <a:t>        getBills(cust.account_id).</a:t>
            </a:r>
            <a:r>
              <a:rPr lang="en-US" dirty="0" smtClean="0">
                <a:solidFill>
                  <a:srgbClr val="008000"/>
                </a:solidFill>
              </a:rPr>
              <a:t>take</a:t>
            </a:r>
            <a:r>
              <a:rPr lang="en-US" dirty="0" smtClean="0"/>
              <a:t>(12</a:t>
            </a:r>
            <a:r>
              <a:rPr lang="en-US" dirty="0"/>
              <a:t>) </a:t>
            </a:r>
            <a:r>
              <a:rPr lang="en-US" dirty="0" smtClean="0">
                <a:solidFill>
                  <a:srgbClr val="008000"/>
                </a:solidFill>
              </a:rPr>
              <a:t>map</a:t>
            </a:r>
            <a:r>
              <a:rPr lang="en-US" dirty="0" smtClean="0"/>
              <a:t> (blist =&gt; </a:t>
            </a:r>
            <a:r>
              <a:rPr lang="en-US" dirty="0" smtClean="0">
                <a:solidFill>
                  <a:srgbClr val="0070C0"/>
                </a:solidFill>
              </a:rPr>
              <a:t>Map</a:t>
            </a:r>
            <a:r>
              <a:rPr lang="en-US" dirty="0" smtClean="0"/>
              <a:t>( </a:t>
            </a:r>
            <a:r>
              <a:rPr lang="en-US" dirty="0" smtClean="0">
                <a:solidFill>
                  <a:srgbClr val="FF0000"/>
                </a:solidFill>
              </a:rPr>
              <a:t>“bills” </a:t>
            </a:r>
            <a:r>
              <a:rPr lang="en-US" dirty="0" smtClean="0"/>
              <a:t>-&gt; blist</a:t>
            </a:r>
            <a:r>
              <a:rPr lang="en-US" dirty="0" smtClean="0"/>
              <a:t>))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dirty="0" smtClean="0"/>
              <a:t>   </a:t>
            </a:r>
            <a:r>
              <a:rPr lang="en-US" b="1" dirty="0" smtClean="0"/>
              <a:t>val</a:t>
            </a:r>
            <a:r>
              <a:rPr lang="en-US" dirty="0" smtClean="0"/>
              <a:t> theCust</a:t>
            </a: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smtClean="0"/>
              <a:t>= </a:t>
            </a:r>
            <a:r>
              <a:rPr lang="en-US" dirty="0" smtClean="0">
                <a:solidFill>
                  <a:srgbClr val="0070C0"/>
                </a:solidFill>
              </a:rPr>
              <a:t>Observable</a:t>
            </a:r>
            <a:r>
              <a:rPr lang="en-US" dirty="0" smtClean="0"/>
              <a:t>.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just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0070C0"/>
                </a:solidFill>
              </a:rPr>
              <a:t>Map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FF0000"/>
                </a:solidFill>
              </a:rPr>
              <a:t>“</a:t>
            </a:r>
            <a:r>
              <a:rPr lang="en-US" dirty="0" smtClean="0">
                <a:solidFill>
                  <a:srgbClr val="FF0000"/>
                </a:solidFill>
              </a:rPr>
              <a:t>customer”</a:t>
            </a:r>
            <a:r>
              <a:rPr lang="en-US" dirty="0"/>
              <a:t> </a:t>
            </a:r>
            <a:r>
              <a:rPr lang="en-US" dirty="0" smtClean="0"/>
              <a:t>-&gt; </a:t>
            </a:r>
            <a:r>
              <a:rPr lang="en-US" dirty="0" smtClean="0"/>
              <a:t>cust))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</a:t>
            </a:r>
          </a:p>
          <a:p>
            <a:r>
              <a:rPr lang="en-US" dirty="0"/>
              <a:t> </a:t>
            </a:r>
            <a:r>
              <a:rPr lang="en-US" dirty="0" smtClean="0"/>
              <a:t>          </a:t>
            </a:r>
            <a:r>
              <a:rPr lang="en-US" dirty="0" smtClean="0"/>
              <a:t>theCust  </a:t>
            </a:r>
            <a:r>
              <a:rPr lang="en-US" dirty="0" smtClean="0">
                <a:solidFill>
                  <a:srgbClr val="00B050"/>
                </a:solidFill>
              </a:rPr>
              <a:t>++</a:t>
            </a:r>
            <a:r>
              <a:rPr lang="en-US" dirty="0" smtClean="0">
                <a:solidFill>
                  <a:srgbClr val="008000"/>
                </a:solidFill>
              </a:rPr>
              <a:t>  </a:t>
            </a:r>
            <a:r>
              <a:rPr lang="en-US" dirty="0" smtClean="0"/>
              <a:t>orders </a:t>
            </a:r>
            <a:r>
              <a:rPr lang="en-US" dirty="0" smtClean="0">
                <a:solidFill>
                  <a:srgbClr val="00B050"/>
                </a:solidFill>
              </a:rPr>
              <a:t>++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smtClean="0"/>
              <a:t>bills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}</a:t>
            </a:r>
          </a:p>
          <a:p>
            <a:r>
              <a:rPr lang="en-US" dirty="0"/>
              <a:t> </a:t>
            </a:r>
            <a:r>
              <a:rPr lang="en-US" dirty="0" smtClean="0"/>
              <a:t>   }</a:t>
            </a:r>
            <a:br>
              <a:rPr lang="en-US" dirty="0" smtClean="0"/>
            </a:br>
            <a:r>
              <a:rPr lang="en-US" dirty="0" smtClean="0"/>
              <a:t>}</a:t>
            </a:r>
          </a:p>
          <a:p>
            <a:endParaRPr lang="en-US" dirty="0"/>
          </a:p>
          <a:p>
            <a:r>
              <a:rPr lang="en-US" i="1" dirty="0" smtClean="0">
                <a:solidFill>
                  <a:srgbClr val="660066"/>
                </a:solidFill>
              </a:rPr>
              <a:t>//Run It</a:t>
            </a:r>
          </a:p>
          <a:p>
            <a:r>
              <a:rPr lang="en-US" b="1" dirty="0" smtClean="0"/>
              <a:t>def </a:t>
            </a:r>
            <a:r>
              <a:rPr lang="en-US" dirty="0" smtClean="0"/>
              <a:t>custSummaryService(name: </a:t>
            </a:r>
            <a:r>
              <a:rPr lang="en-US" dirty="0" smtClean="0">
                <a:solidFill>
                  <a:srgbClr val="0070C0"/>
                </a:solidFill>
              </a:rPr>
              <a:t>String</a:t>
            </a:r>
            <a:r>
              <a:rPr lang="en-US" dirty="0" smtClean="0"/>
              <a:t>) = customerSumary( lookupCustId(name) </a:t>
            </a:r>
            <a:r>
              <a:rPr lang="en-US" dirty="0" smtClean="0"/>
              <a:t>).</a:t>
            </a:r>
            <a:br>
              <a:rPr lang="en-US" dirty="0" smtClean="0"/>
            </a:br>
            <a:r>
              <a:rPr lang="en-US" dirty="0" smtClean="0"/>
              <a:t>			</a:t>
            </a:r>
            <a:r>
              <a:rPr lang="en-US" dirty="0"/>
              <a:t>	</a:t>
            </a:r>
            <a:r>
              <a:rPr lang="en-US" dirty="0" smtClean="0"/>
              <a:t>          </a:t>
            </a:r>
            <a:r>
              <a:rPr lang="en-US" dirty="0" smtClean="0">
                <a:solidFill>
                  <a:srgbClr val="00B050"/>
                </a:solidFill>
              </a:rPr>
              <a:t>subscribe</a:t>
            </a:r>
            <a:r>
              <a:rPr lang="en-US" dirty="0" smtClean="0"/>
              <a:t>(  </a:t>
            </a:r>
            <a:r>
              <a:rPr lang="en-US" dirty="0" err="1" smtClean="0"/>
              <a:t>theObj</a:t>
            </a:r>
            <a:r>
              <a:rPr lang="en-US" dirty="0" smtClean="0"/>
              <a:t> =&gt; send(</a:t>
            </a:r>
            <a:r>
              <a:rPr lang="en-US" dirty="0" err="1" smtClean="0"/>
              <a:t>theObj</a:t>
            </a:r>
            <a:r>
              <a:rPr lang="en-US" dirty="0"/>
              <a:t>)</a:t>
            </a:r>
            <a:r>
              <a:rPr lang="en-US" dirty="0" smtClean="0"/>
              <a:t>)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19E11B-0FAD-49FB-BD5A-6DFA15527CFB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4800" y="6336268"/>
            <a:ext cx="8619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3366FF"/>
                </a:solidFill>
              </a:rPr>
              <a:t>Note to better show the concept </a:t>
            </a:r>
            <a:r>
              <a:rPr lang="en-US" b="1" dirty="0" err="1" smtClean="0">
                <a:solidFill>
                  <a:srgbClr val="3366FF"/>
                </a:solidFill>
              </a:rPr>
              <a:t>RESTFul</a:t>
            </a:r>
            <a:r>
              <a:rPr lang="en-US" b="1" dirty="0" smtClean="0">
                <a:solidFill>
                  <a:srgbClr val="3366FF"/>
                </a:solidFill>
              </a:rPr>
              <a:t> services are wrapped in helper functions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6738" y="6032202"/>
            <a:ext cx="8120062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en-US" b="1" dirty="0"/>
              <a:t>GET </a:t>
            </a:r>
            <a:r>
              <a:rPr lang="en-US" altLang="en-US" b="1" dirty="0" smtClean="0"/>
              <a:t>/v1/customers/{name}/summary		custSummaryService(name)</a:t>
            </a:r>
            <a:endParaRPr lang="en-US" alt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76200" y="4876800"/>
            <a:ext cx="8610600" cy="609600"/>
          </a:xfrm>
          <a:prstGeom prst="roundRect">
            <a:avLst/>
          </a:prstGeom>
          <a:noFill/>
          <a:ln w="50800">
            <a:solidFill>
              <a:srgbClr val="FF2D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6200" y="4114800"/>
            <a:ext cx="8610600" cy="762000"/>
          </a:xfrm>
          <a:prstGeom prst="roundRect">
            <a:avLst>
              <a:gd name="adj" fmla="val 8654"/>
            </a:avLst>
          </a:prstGeom>
          <a:solidFill>
            <a:srgbClr val="FF2D24"/>
          </a:solidFill>
          <a:ln w="25400">
            <a:solidFill>
              <a:srgbClr val="FF2D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b="1" dirty="0" smtClean="0"/>
              <a:t>STEP </a:t>
            </a:r>
            <a:r>
              <a:rPr lang="en-US" b="1" dirty="0" smtClean="0"/>
              <a:t>5a: We can also do this fully asynchronously by calling subscribe() and then sending the individual Map's as they get resolved using Observables </a:t>
            </a:r>
            <a:endParaRPr lang="en-US" b="1" dirty="0"/>
          </a:p>
        </p:txBody>
      </p:sp>
      <p:sp>
        <p:nvSpPr>
          <p:cNvPr id="14" name="Rectangle 13"/>
          <p:cNvSpPr/>
          <p:nvPr/>
        </p:nvSpPr>
        <p:spPr>
          <a:xfrm>
            <a:off x="4648200" y="5143500"/>
            <a:ext cx="914400" cy="3048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38200" y="1038225"/>
            <a:ext cx="1752600" cy="3048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06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43800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44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143000"/>
          </a:xfrm>
        </p:spPr>
        <p:txBody>
          <a:bodyPr/>
          <a:lstStyle/>
          <a:p>
            <a:pPr algn="ctr"/>
            <a:r>
              <a:rPr lang="en-US" altLang="en-US" sz="3200" b="1" dirty="0" smtClean="0"/>
              <a:t>Now how do we consume these APIs from a modern client?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88"/>
          <a:stretch/>
        </p:blipFill>
        <p:spPr bwMode="auto">
          <a:xfrm>
            <a:off x="2209800" y="1295400"/>
            <a:ext cx="3638550" cy="5346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fld id="{0819E11B-0FAD-49FB-BD5A-6DFA15527CFB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133600" y="1295400"/>
            <a:ext cx="3886200" cy="50292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90637" y="5821780"/>
            <a:ext cx="1738563" cy="960020"/>
          </a:xfrm>
          <a:prstGeom prst="rect">
            <a:avLst/>
          </a:prstGeom>
          <a:solidFill>
            <a:srgbClr val="FF2D24"/>
          </a:solidFill>
          <a:ln>
            <a:solidFill>
              <a:srgbClr val="FF2D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5</a:t>
            </a:r>
            <a:br>
              <a:rPr lang="en-US" sz="2000" b="1" dirty="0" smtClean="0"/>
            </a:br>
            <a:r>
              <a:rPr lang="en-US" sz="2000" b="1" dirty="0" smtClean="0"/>
              <a:t>Consume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9892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44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680502" cy="1143000"/>
          </a:xfrm>
        </p:spPr>
        <p:txBody>
          <a:bodyPr/>
          <a:lstStyle/>
          <a:p>
            <a:r>
              <a:rPr lang="en-US" altLang="en-US" sz="2600" b="1" dirty="0" smtClean="0"/>
              <a:t>Example:  From an internal code-a-thon – </a:t>
            </a:r>
            <a:br>
              <a:rPr lang="en-US" altLang="en-US" sz="2600" b="1" dirty="0" smtClean="0"/>
            </a:br>
            <a:r>
              <a:rPr lang="en-US" altLang="en-US" sz="2600" b="1" dirty="0" smtClean="0"/>
              <a:t>Consuming services from a client asynchronously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524307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2" descr="data:image/jpeg;base64,/9j/4AAQSkZJRgABAQAAAQABAAD/2wCEAAkGBxQTEhUTExQVFhUUGBQVGBUVFBoWFhUWFhUbFhgVFRQYKCggGBolGxgUIjEhJSorLi8uGB8zODMsNygtLiwBCgoKDg0OGxAQGywkHyQxLCwsLC03LS0vLC8sLDQwLCwsLTQsNzQsLCwsLCwsLCwsLCwsLCwsLCwsLCwsLCwsLP/AABEIAI4BYwMBEQACEQEDEQH/xAAbAAEAAgMBAQAAAAAAAAAAAAAABQYDBAcCAf/EAEUQAAIBAgMDBgoHBgUFAAAAAAECAAMRBBIhBQYxE0FRU5GSFRYiUmFxgbLB0TIzYnOToaIHFCM0sfBCY3LS4SQ1Q4PC/8QAGgEBAAMBAQEAAAAAAAAAAAAAAAQFBgMBAv/EADkRAAIBAgEJBAoCAgIDAAAAAAABAgMEEQUSFCExUVKRsRVhcaETIjIzNEFygcHRI+FC8ILxNWKi/9oADAMBAAIRAxEAPwDrM9PBAEAQBAEAQBAEAQBAEAQBAEAQBAEAQBAEAQBAEAQBAEAQBAEAQBAEAQBAEAQBAEAQBAEAQBAEAQBAEAQBAEAQBAEAQBAEAQBAEAQBAEAQBAEAQBAEAQBAEAQBAEAQBAEAQBAEAQBAEAQBAEAQBAEAQBAEAQBAEAQBAEAQBAEAQBAEAQBAEAQBAEAQBAEAQBAEAQBAEAQBAEAQBAEAQBAEAQBAEAQBAEAQDQ2+7DDVSpIIQkEGxFtdDONw2qUmtxKslGVxBSWKbOceFq/XVfxGlL6apxM12iUOCPJDwtX66r+I0emqcTGiUOCPJDwtX66r+I0emqcTGiUOCPJDwtX66r+I0emqcTGiUOCPJHobTxHW1e+089PU4nzGiW/BHkh4SxHW1u+0aRPifM80S34I8kPCWI62t32jSJ8T5jRLfgjyQO08R1tXvtGkVOJ8xolvwR5IntysZVqV2D1HYBCbMxIvmA4H2ybZTnKo8W3qKvK9GlTorMik2/ku5l2loZwQBAEAQBAEAQBAEAQBAEAQBAEAQBAEAQBAEAQDW2m5WjVYGxFOoQeghSQZxrycaUmtqT6He2ipVoRextdSi+Gq/Wv2yh0uvxM1egW3Ah4ar9a/bGl1+JjQLbgQ8NV+tftjS6/ExoFtwIeGq/Wv2xpdfiY0C24EeX23iLH+K/A9E9V3Wx9pjQLbgRad29vriFytYVVGo5mHnL8RLi2uVVWD9rqUGUMnyt3nR1xfl3MnJLKwQBAEAQDV2rTzUaq9NOoO1TOdVZ1OS7md7aWbWhLc11OTiZ43J6VCeAJ9QvPcGzxtLafeSbzT2GM17jzOjvHJN5p7DGa9wzo7zcoUmyjyT2GcpReOw+XKO8yck3mnsM+c17jzOjvHJN5p7DGa9wzo7zDW+iYjtPtE/wDs+Ty6rdCoO0k/CW+T160n4FJlyXqQXey7S0M4IAgCAIAgCAIBXN5ds1KVRUpkDybm4B4nTj6pWXt1OlNRhuLrJtjSrU3OovngiI8ZcR5y9xZD7Qr71yLLsq23Pmx4y4jzl7ix2hX3rkOyrbc+bHjLiPOXuLHaFfeuQ7Kttz5seMuI85e4sdoV965Dsq23Pmx4y4jzl7ix2hX3rkOyrbc+bHjLiPOXuLHaFfeuQ7Kttz5seMuI85e4sdoV965Dsq23Pmyybt4ypVpl6hB8ogWAGgA6PTeWdlVnVg5T3lJlKhSo1VCmvlrJaTCuEAQBAEAQDU2v9RW+7qe4Zwufcz8H0JFp8RT+qPU5xM0bUQBAEA81eB9Rnq2hGpRqlWDKSGU3BHEGd02nij2UVJOMlimdD3b2+MQuVrCqBqOZh5y/ES5trlVVg9vUymUMnu3edHXF+XcycksrBAEAQDy63BHSCO2eNYo9TweJx+1tJmzf44l3/ZzU8msvpRu0EfCWeT3qkvAz2XI+tB+JcryxKEQDdofREAyQDHiHyozdAJ7BeeSeCbPqCxkkcUrnyeyZeG03a2lq/Z8nkVW6WUdgv8Zc5PXqyZnsuS9eC7mW2WJRCAIAgCAIAgCAUvb+BrVK7stNyugBA0IA5vbeUd3Rq1Kzai8DT5PuKFK3jGU0ntZH+B6/VP3ZG0Wtwsmabb8a5jwPX6p+7Gi1uFjTbfjXMeB6/VP3Y0Wtwsabb8a5jwPX6p+7Gi1uFjTbfjXMeB6/VP3Y0Wtwsabb8a5mDE4KpTsXRlvwuLXnxOlOHtLA6069KrqhJPwME5nU6Du9RyYemOkZu8S3xE0dnDNoxX35mPyhUz7mb+3LUSMkkIQBAEAQBANTa/1Fb7up7hnC59zPwfQkWnxFP6o9TnEzRtRAEAQDzU4H1GeraDSynonbE+z3SdlYMpIZTcEcQYUsHimfMoxknGWtM6Hu3t0YhcraVVFyOZhwzD8rj0y5tblVVmvaZPKFg7d50fZfl3E3JhWiAIAEA5Jj0y1ai9DuOxjM7UWE2u9m7oSzqUX3LoWb9nT/AMWqvSinsa3/ANSbk9+tJdxU5cj/ABwfe+n9E9vqzDCsysylWQ3UkGxNuI9clXrapNruK3JSi7lKSxxT2nPfCFXran4jfOVHpJ8T5s1HoKXAuSNyhtCrlH8Wp+I3znKVWePtPmz5dClwrkjJ4Qq9bU/Eb5z59LU4nzZ56Clwrkj42OqnQ1ahB0saja/nHpZ8T5sKjTX+K5I0cVw9sQ2nZF03DS2HY+dUb8gBLuwWFNvvMzlqWNdLcl+SyScU4gAQDm1HeLEmsq8scpqBbZV4Z7W4dEA6SYAgCAfCbazw9Sx1Gn4XodbT7wnHSqPGuZJ0K44HyHheh1tPvCNKo8a5jQrjgfIeF6HW0+8I0qjxrmNCuOB8h4XodbT7wjSqPGuY0K44HyHheh1tPvCNKo8a5jQrjgfIeF6HW0+8I0qjxrmNCuOB8isb245ajoEYMFUm4Nxcnh2AdsqsoVo1JRUXikXmSbedKEnNYNv593/ZBolyAOJIHabSAli8C2lLNTb+R06mmUBRzADsFpqorBYGFlLOk5P5nqenyIBTt9dr1qNVFpVCoKXIAU3OYi+oMAmd08W9XDK9RszEuCSAODEDhAJiAIBqbX+orfd1PcM4XPuZ+D6Ei0+Ip/VHqc4maNqIAgCAIAgCATu5v8wfu295ZPyb7/7Pqipyz8OvqXRl1l6ZgQBAEA5bvClsTWH2ye3X4yguFhVl4m1sZY20H3EpuC9sUR51Nx2FT8J2sX/Lh3ETLMcbfHc1+S/YvCpVQpUXMptcG+tjccPTLaUFNYS2GZp1Z05Z8HgyO8WcJ1K95/nOOi0eEl9pXXG/L9G7Q3YwmUfwR3m+c80OhwjtK64+n6MnivhepHeb5zzQ6HCO0rnj6fojN5NhYalhqjpSAYAWN20JYDnPpnC6tqMKTko6yVY3txVrxhKWr7bjnOLPD2yogaVF+3MS2ET0lz+sj4S+slhRX36mTytLG6l9uhNyWVpobZ2ouHp8o4ZhmC2W17m/TbogEIN+6PV1exP90Ao9OsBVD62Dh7c9g17euAXjx6o9XV7E/wB0Andj7SXEUxUUMASRZrX09V4BuwDR25WyYeofskD1t5Pxke6nm0ZPuJdjDPuILv6aznczZshAEAQBAEAQCQ2BRz4imOhs3dGb4SRaRzq0V/uoh388y2m+7DnqOhTSGOEAqzb80QbcnV09C/OAVjejbCYmororKFXL5Vr3uTzE9MAlN3d6aWHoLSZKhILG65basTzkQCf2PvPTxFTk0SoDYtdsttPUT0wCdgGptf6it93U9wzhc+5n4PoSLT4in9UepziZo2ogFuqbtURgv3i75+SD2zDLci/C3CWTs6at/Sa8cMSljlCq7r0OrDHArGBwrVai00+k5sP6kn0AXPslfTg5yUVtZbVasaUHOWxF2G6+DoKP3ipcnnapyYJ+yAQf6y20K3px/lfngUPaN3Wk/Qx5LHmeMRulh6yZsNUseaz8ohPQTqR2+yeSsaNSONJ+eKPYZUr0p5tePlgykVqRRirCzKSpHQQbGVMk4tp/Iv4yUoqS2Mmtzf5g/dt7yydk33/2fVFXln4dfUujLrL0zAgCAIBzbfBLYup6ch/SB8JR3iwrM2GSpY2sfv1NLZGKqU6qtRF6nlADKWvcEHyRx0vOVKc4SThtJN1Sp1KTjVeEeRYW3g2gASaNgNSTQewHTxkvSbrh8mVSsMnt4Kf/ANI1PHTFf5XcPznPTq3dy/s79jW3/tz/AKN2hvpiso+r7h+c5vKFdP5cv7POyLbv5/0WPdDblbEvUFTJZFUjKttST6T0SZZXNStJqeGorcpWdK3jFwxxe8z79vbCMPOamP1ZvhPvKL/gfiupzySsblPcn0OW4viJTQNWjpO7SWwtH/QD26/GaG2WFKPgYzKDxuZ+PQkp3IZHbd2UMTT5MsV8oNcC/AHS3tgEANwk65u4PnAKZTo3qBL8XCX9bWvALn4hp1zdwfOAWHYmzBh6QpBiwBY3Itx9EA34BqbTwIrJkJIBIOnHTm1nGvRVaGY3gSLW4dCpnpYsiPFGn1j/AKflIfZlPifkWXbVXhXmPFGn1j/p+UdmU+J+Q7aq8K8x4o0+sf8AT8o7Mp8T8h21V4V5jxRp9Y/6flHZlPifkO2qvCvMeKNPrH/T8o7Mp8T8h21V4V5nxt06YBPKPpr/AIflPHk2mljnPyCyzVbwzV5lQMpjRlg3Mo3qs3mpb2sR8AZY5NhjUcty6lPlmeFGMd76Fyl2ZoQCoNuIhJPLNr9gfOAVzeXY4wtRUDl8y5rkWtqRb8oBI7B3UXEUVqmqyklhYKD9E243gFg2HusuHq8oKhbyStioHG3Pf0QCwwDU2v8AUVvu6nuGcLn3M/B9CRafEU/qj1OcTNG1EA6PX/7X/wChfdEvZfB/8fwZeH/kP+X5Kfupi1p4qmzmynMtzwGZSAe23bKuzmoVk2XeUKUqlvJR27eRbt592mxLiolQBgoXKwOU6k3BHDj0GWd3ZutLOiylsMoK3i4Sjqxx1EFhtn47BZmpoGDAZsvljTgcuh6eaQ4Urm3xcVt+5YVK9leYKbww2Y6v6K9jsU1Wo1R7ZmNzYWF7W4eyQqk3OTk9rLOlTjSgoR2Iltzf5g/dt7yyZk33/wBn1RW5Z+HX1Loy6y9MwIAgCAc/36S2JB6aansLD4CU18v5fsarI0sbfDc3+CO3cqZcVQP+Yo73k/Gcbd4VY+JMvo51tNdz8tZ1SumZWXpBHaLS9axWBjIPNknuOR4rZtal9ZTdfSVOXvDQ9sz8qU4e0mjcU7ijV93JPry2mXBoWACgsehQSePQJHazpYLWfU2o65PDxOgbh7OqUhVaojJnyZcwsSBmvpxHEcZb5PpTgpOSwxwM5le4p1HFQeOGOOH2Pv7RKlqFMdNT+it/xGU3hTS7/wAHmRY41pPu/KOa4o6+yVUNhponU9l08tGkvRTpjsUTSUlhCK7kYa5lnVpy3t9TanQ4iABAOWUNl1+XU8hWtyoN+Se1s973twgHUzAEAQCC29t1qDqiqrXXMb30uSBw9Rlfd3jozUUsdWJbWGTo3EHOTa14Ecm9lQkAU0uSBxPPIyylUbwzUTHkakli5PyLdLkzogCAIBo7crZMPUb7JHtbyfjI91PMoyfd1JdjTz7iC78eWs53M2bIuO5dG1J385rexR8yZdZMhhTct76Gby1UxqxjuXUsMsimEAQCkb+YKrUrUylOo4CWJRGYA5joSBAJzc6gyYVFdWVsz+SylTqx5jrAJuAIBqbX+orfd1PcM4XPuZ+D6Ei0+Ip/VHqUXY2GWrXp03uFdrG2h1Btb22mfoQU6ii9jNdc1JU6Mpx2okt7tiphmp5M2Vw1yxB1BHQBzGd723jRazdjIuTrydypZ+GKw2FoxQtsyx0/gL7oljPVZ6+Ep6evKGri/JRtjbNOIqcmrKpsTdr2NubT+9JUUKLqzzU8DQ3NwqEM9rEkcc+KwLimKzWIBUjVPUA9wCOj0idqjrWss3O/XmRaStr2LnmLH57/ACJ/dLeOrXqGnUUEBS2dRa1iBZubX2cJNs7udWWbJfcrso2FKhDPg8Nez9Fd30oquLfL/iCsQOZiNe3Q+2Qb6KjWeBZ5LnKVss75Yr7H3c3+YP3be8s6ZN9/9n1Rxyz8OvqXRl1l6ZgQBAEApH7QU/iUj0qw7GHzlVlBetE0mQ3/ABzXeun9FawdXJUR/MdG0+ywPwkGLwknuaLmrDPhKO9Nc0dMwe8uGqcKoU9D+Qfz0/OXULqlLY+eoyNXJ1zT2xx8NZKqQRcag9GoMkEFrB6zcwdJVXyVAvxsAL9k8SS2H1KUpbXiY8ZtOjS+sqIvoJ17OM+J1qcPaaR0pW9Wr7EWyjb5bbpYjk1pEkIWJJFgbgAWvr0yovrmFXBQ+RoMmWdShnOp88CnVxdreoSJBai4xwWJ1tFsAOgAdk0yMC3i8T1PTwQBAEAQBAEAoG8tbNiX+zZR7Br+d5nb2WdXl3ajX5NhmW0e/XzI6m5UgjQggg9BGokZNp4omyipJp7GWHBb2ONKqhh5y+SezgfyllSylJaprHwKavkaD10nh3PWv95lgwO2aNXRXAPmt5J/Pj7JY0rqlU2PXuKivY16PtR1b1rRnxWNp0xd3VfWdfYOJnSdWFP2ngcaVCpVeEItkLjN7KY0pqXPSfJHzMg1MpQXsLHyLOjkapLXUaXmyB2jturWGViAvHKosNOFydZXVrupVWEtm4t7awo0HnR272RsjE06Du9Ry4emOkZu8b/GaOzjm0Y8+Zj8oTz7mb78OWokZJIQgCAIAgCAIBqbX+orfd1PcM4XPuZ+D6Ei0+Ip/VHqc7pVCrBlNipBB6CDcTNptPFG0lFSTT2MvFDfSi6gVqTZhxsodb9IubiW8co05L146+Zn55IrRl/FLV90yL3l3q5dOSpqVQ2LFrZmtqBYcBf0yPdXvpY5kVgiXY5N9BL0k3i/lgV7CYlqbrUQ2ZTcH++a2kgwm4SUo7UWdSnGpFwlsZc8PvrSdbV6Rvz5QHU+mzWI/OWsMowksKkfyUU8j1YyxpS/DGI31oopFCkb81wEX12W5MSyjCK/jj+BDJFWUsasvyyl4rEtUdnc3Zjcn++aVU5ucnKW1l7TpxpxUI7ETG5v8wfu295ZNyb7/wCz6orMs/Dr6l0ZdZemYEAQBAKh+0Kn5NFuguO0KfhK3KK1RfiX+QpetOPh+f2UyVhoRAM+FxlSmb03dP8ASxA9oGhn1Gcoey8DnUo06iwnFPxJZ9u4iogDVnt0A5L+vLa/tnlS4qy1OT6dCPCyt6bxjBdeppGRySeGrAc/ZPVFnuB4wa56yDznQfqEkUl60V3o+K7zaUn3PodYmjMIIAgCAIAgCAIBW9p7r52Z6b2LEsQ2ouTfQjh+crK+Ts5uUHre8u7bK+ZFQqR1LViiu43ZdWl9NDbzhqvaOHtlZVtqtP2kXNG8o1vYlr3bGac4kkQATA2CAb+D2PWqfRpkDpbyR+fH2SRTtatTZHnqIla+oUvalr3LWTeE3SHGq/sT/cflJ1PJi/zlyKutlp7KUfu/0WamgAAHAAAeoS1SSWCKOUnJtv5nqenyIAgCAIAgCAam1/qK33dT3DOFz7mfg+hItPiKf1R6nOJmjaiAIAgCAIAgE7ub/MH7tveWT8m+/wDs+qKnLPw6+pdGXWXpmBAEAQDWx+Ap1ly1FDAajiLHhcETnUpRqLCSxO1G4qUZZ1N4Ffxm5VM/V1GT0MM4+BkOeT4v2Xh5lrSy3UXvIp+GohMZuliE+iFqD7B17rWkWdlVjs1llSyvbz2tx8SGxGHdDZ1ZT0MCP6yNKLj7SwLCFSE1jBp+B8WqbAD/AJnPNWJ9YfM38LsPEVeFNrdL+SP1SRC2qS2R/BEq39vS9qS+2smsHuQx1q1QPQgzHvG39JKhk+X+T5FdVy5Fe7jj46vL+yd2fu1h6RDBSzDUM5vYjnAFh+UmU7SlB4paysr5TuKqcW8E/kiYkkrxAEAQBAEAQBAEAQCMx2wqNTUrlPnJofaOBkWrZ0qm1YPuJ1DKNelqTxW56yBxW6dQH+GysPteSR/UGV9TJs0/UafkW1LLNJr+RNPu1m1hN0hxq1L/AGUFv1H5TrTyYv8AOXI4VstPZTj93+v7JvB7LpUvoIAek6ntMnU7elT9lFXWvK1X25Pw+RuTuRhAEAQBAEAQBAEAQDW2lTLUaiqLlkcAdJKkATlXi5UpRW1p9DtbSUK0JS2Jp+ZSPAGI6o95fnKHQ6/D0/Zqe0rXj8n+h4AxHVHvL840Ovw9P2O0rXj8n+h4AxHVHvL840Ovw9P2O0rXj8n+h4AxHVHvL840Ovw9P2O0rXj8n+h4AxHVHvL840Ovw9P2O0rXj8n+h4AxHVHvL840Ovw9P2O0rXj8n+h4AxHVHvL840Ovw9P2O0rXj8n+iX3Y2XVpVi1RCoyML3U6llNtD6DJljb1adXOnHBYPdvRX5Tu6Naio05YvFP57n3FpluUAgCAIAgCAIB5qUwwswBHQRcdhnjSepnsZOLxTwMGGwFKnqlNFJ51UA9onxGlCPspI61LirU9uTfizZnQ4iAIAgCAIAgCAIAgCAIAgCAIAgCAIAgCAIAgCAIAgCAIAgCAIAgCAIAgCAIAgCAIAgCAVDwzUWnjFy12K1MQFqKLrTAuFGa/k24wDLtflBg1xC16qsKVLRWsrEkXZha5PldPMIBsbZpVKOGslaqWepTGdmuwzELYEW0gGhiNq1WbC5XYW5EVbH6TPUKEN+G/bAJvB12OMxCFiVVKJVb6AkakD0wDDvDVqh6a0+Wy2qFjRCk3FsoJbQc8AkNj11eijKzOCPpPbMddc1tLjh7IBuQBAEAQBAEAQBAEAjd4sa1HDu6fSGUAnmLMFv7LwDDhdmVKb02GIdwfrFqnMHuOKeabwCI2jWqLUqmrUxNKzHknprmoBObOo4+m8A3tt1KhFBgarUSpNRsN9MkgZSOfLxMA97KqPUoVFpVyzBiqvVQh6Y08moDxYC+sAbv4lzWrUmd3VMmXlQFqXN8xsALpfhAJ6AIAgCAIAgCAIB5Li4Fxc3sL6m3GwgFc2btWouEWobVGNR1zVKgRVGci7MeYAcBrAM9LeEmg9bkx/CqBHCvdctxd0a2o1B4QDPU2w1sQy0wy0WCA5wodrDNctooW8Aw4LbFSuldUVOVpKMpR86MXU5bMQOcGAaGyMQVq0lariEdtHp4hbrUNv/G3BTeASabXqu7cnQz0kqckzZ7PcaMwS1so9fNAMqbTdsS9BaYK08hZy9rBlJ+jbU3+MA0KG2WTDh8rVC2IakAz66uQLNbsEAzVNrVSmJQoqVqKBtHzKVYEhg1uIsdLdEA39h1nfD0nqWzMiEkG97qCGOgsSNSOYmAb0AQBAEAjqeyEFOvTzNau1R2OlwanELpwHNe8A+4rZKvh/wB3LMFyqtxbNZbW5rc3RAMu0MCtVAjEgKyPpa90NwNeaAaS7u0wSQz61lr82hUkhRp9G5PbAPWK2JmqtVWtVps4UEUyoBCiw4gwDJidlFshWvVV0UrnBBLg+cpFifTaAbWAwa0aa00vlUW14nnJPpJgGxAEAQBAEAQBAEAQDDjMKtVGpuLqwsR/fPeAR2E2EFdHerUq8lfkw5Fk0tfTibc5gHzEbBuXy1qqJVJL01IyknjYkXW/ogGXFbHVuT5N3pNSXIjIR9G1spB0I0gHlNhJyVSmzOxqnM9QkBywtYi2gtYWEAy7O2ZybtUao9SowCl3toq8FAGkAkIAgCAIAgCAIAgGhtTZgrFGDtTemWyulrgMLMLHSx0gGs276clTpK7qaT8or6Fs9ySSCLHiYBnwux0RKqFmcVizNnIJuwsdQIBiOwU/d/3cM9r58+hcvmz5jzHWAesPsRRypZ3qGuqq5YgfRBAK5QMvH+kA8YfYVmQvWq1FpG6I9rKQLAkgXYgQD6dhDOWFWoqM/KtSUgKX5zfjYkai8A3MPgQlWpVBN6uQEG1hkBAt2wCJ2lsQiilKlmb/AKhajG4DKC5ZiDpwvpzwDdw2xlUVczvUasMru1gcoBAAAFha5gG1s3CclTWnmZwgygta+UaAadAsIBswBAEAQBAEAQBAEAQBAEAQBAEAQBAEAQBAEAQBAEAQBAEAQBAEAQBAEAQBAEAQBAEAQBAEAQBAEAQBAEAQBAEAQBAEAQBAEAQBAEAQBAEAQBAEAQBAEAQBAEAQBAEAQBAEAQBAEAQBAEAQBAEAQBAEAQD/2Q=="/>
          <p:cNvSpPr>
            <a:spLocks noChangeAspect="1" noChangeArrowheads="1"/>
          </p:cNvSpPr>
          <p:nvPr/>
        </p:nvSpPr>
        <p:spPr bwMode="auto">
          <a:xfrm>
            <a:off x="1095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data:image/jpeg;base64,/9j/4AAQSkZJRgABAQAAAQABAAD/2wCEAAkGBxQTEBUUEBQUFRQXFBQVFxgYFxQUFxQVFBcXFxUZGRcYHCggGBolHBUYITEiJSorLi4uFx8zODMsNygtLiwBCgoKDg0OGxAQGywkHyQsLCwsNCwsLCwsLC4sLCwsLCwsLCwsLCwsLCwsLCwsLCwsLCwsLCwsLCwsLCwsLCwsLP/AABEIALQAtAMBEQACEQEDEQH/xAAbAAEAAgMBAQAAAAAAAAAAAAAABQYBBAcDAv/EAEIQAAECAwQFCQUFCAIDAAAAAAEAAgMEEQUhMVEGEkGBkSIyYXFyobHB0QcTIzNSQlNiovAUFVSCkrLC4RbxY3Pi/8QAGwEBAAIDAQEAAAAAAAAAAAAAAAMEAgUGAQf/xAA3EQACAQIDBAgFAwQDAQAAAAAAAQIDEQQhMQUSQVETMmFxkaGx0RQigcHwM1LhBhVCUxZDYiP/2gAMAwEAAhEDEQA/AO4oAgCAIAgCAIAgCA0Jq14TMXVOTbygIaa0kefltDek3nhggNKHa8Zrq65PQaEcEBJyukmyI2nS2/uKAmJWfhxOY8HowPAoDaQBAEAQBAEAQBAEAQBAEAQBAYqgNSatOFD5zxXIXngEBDzWkn3bN7j5D1QEPNTsSJ8xxIywHAICOmp+HD57wDlt4LGU4x1LNDB16/6cb+niQ83pOB8plel13ABQPELgjd4f+n23etK3d7+xpy+lrgaRYYcM2nVI3G4r2Nd8TCtseD/TbXfn56k3J29AiXB4acnck99ylVSLNXV2fXp5uN1zWZJfrZ3LMpG9LWtFZg8kZO5Q770BLyukjT8xhHSOUOGKAl5acZE5jgfHggPcFAZQBAEAQBAEAQGCUBrzM8yHz3AdG3ggIia0kGENlel13digIiatOLE5zjTIXDuQEbMTDGCr3NaOk47ljKSWrJaVCpWe7Ti2+wh5vSVguhNLzmeS0eZ7lFKuuBusPsGrPOq0uxZv2RDzdtRX3F2qMm3d+KryqykbqhsrDUc9275vMjgozYm9YlmmYmIcIYOPKOTBe48Lt4WUI70rFbF4hUKMqj4LLv4fnI9tOLOEKac5gAY8uoNgLDQjhQqerGzujSbMxLq0nGTzX3K8ojZmzJ2hFhfLe4DLEcCslNogrYalW68b+pOyml7h82HrDNpoeBu7wpY1uZq6ux4v9OVu/wBydk7agROa8A5O5J71KppmsrYGvSzlHLmsyR2rMqG/K2zFZdrawydf34oCYldI2G6I0tOYvHqgJaXmmPFWODuooD2QBAEB8xHhoJNwAqepAQkzpG0fLaXHM8kepQERM2zFfcXao/Dye/FARsWIGiriAMz51XjstTKEJTdoJt9iuRM3pFCbcyrz0XN4nyUUq8VobfD7DxFTOfyrtzfgQ03b8V+BDBk3HiVXlWk9DdUNi4alnL5n26eGhFudU1NSczeeJUWptopRW6lZGEPQgCA6L7MbL1Yb5h2LzqM7DTed5u/lVvDxt8xy23sUpSVBaLN970NfSqR982Kz7Qe5ze0CbvLepZx3lY1OCr9DWUuGj7mc0BVM64ygCAxRAbklacWF8t7gMsW8DgslOS0K9XC0qvWjn4MnJPS44RodfxMP+J9VLGtzNXV2Ov8Arl4onpO14MTmPFcjceBxUsZxehrKuCrUutEkASDUVBzFx4hZlUkZW3IrcTrD8XqEBMyNvMiODS0tcTQbRxQEuEB5zMPWY5ubXDiKIDnkxG1WOcRWjSaZ0GC8k7K5JRpupUjBcXYq81pJEdcwBg/qKqSxEnodXQ2FQhnUe95L8+pERopeavJcek1p6KBtvU3FKlClHdgrLsy9D4QzCAIAgCA9pOUdFiMhM5z3Bo6K7eoXncvYq7sYVasaUHUlpHM7lJSzYUNsNlzWN1R1BbFKysfO6tSVSbnLV5lUnfmv7TvFemBzvSeR91HJA5L6vHXXlDia71UqxtK51WzcR0tFJ6xy9iJUZfCAIAgCAxTMIL2N6StaNC5jzTI8ocCslOS0K1bB0avWWfMtWj1uOmHOa5jQWtrrAnaaUpsVinUcjRY/ARw8VKMm7u2ZbLBbWYZ0VPAFSmsLmEBlAc8noPzG9seIXkldMzpS3Jxlya9Tm7cB1LWn0h6mUPAgCAIAgCAvPsxsvWe+YcLmfDZ2je87hQbyrGHhndnPbfxO7CNBcc39jooVs5Yp0981/ad4oCD0kkPewDTnNOu3cLxvHgFHUjeJe2fiOhrK+jyf2KACqh1ZlAEAQBAEAQFp0Gh3xndhv9xPkrFBas0e2pfpx736I6FouysYnJhPEgKc0RawgMoCj2uykw/tV4oePQ5hHZqvc3JzhwJWtlk2fR6U9+nGXNL0PheEgQBAEAQGWsJIDRVxIAGZNwHFErhyUVvSdks39Dt9iWcJeXZCH2W3nNxvceNVsYR3YpHz3FV3Xquo+PpwN8LIrlIiTLYjnPYatLnUOd5XiaeaM6lOVOW7LU+ar0wOe2/Ie5juaOaeU3qOzcaqnUjuyOswFfpqKb1WT+hHLAuhAEAQBAEBdNC4dIDjnEJ4AD1VqivlZze15XrJcl65l/0SZyoh6GDxr4BSmqLIgCAp+kjKTB6Q0+XkgZzG2WUmIg/FXiAfNa+qrTZ32zp7+Fpvs9MjTWBcCAIAgCAtns4sv3syYpHJggEZa7q6vAVPDNT0I3dzS7bxPR0VTWsvRfydSVw48gtNbU9xKPLTy3/DZ1uBqdwBKirS3Ys2WysN0+JSeizf28znWh09RzoJw5zegjnDw4FYUZcC7tnD3tW4rJ+5alYNAQulch7yDrDnQ6uHZ+0PA7lFVjdXNlsvEdHV3XpL8XsUZVTpwgCAIAgCAv2i8OkqzpDjxJVun1TlNpS3sTLssvIvuijPhvOb/ABSFEnEAQFX0rbSKw5tpwP/ANIDmWkzKTB6WtPdTyVGurTO02JPewi7GyKURtggCAIDBKHp2fRKyf2aUYwjlnlv7TvQXblfpx3YnB7RxPxGIc1pou5e+pMhSFA5X7R7T97NCGObBFOt7qF3cAFSryvKx2Gw8N0eH33rJ3+i0KbDjmHED285rqjdn14LFOzuT1acailF6M6RKxxEY17cHAOG/Yryd1c4upTdObg9UepC9ML2zOcWxJe5jOZ9nFvZN49NypTjuux2GEr9NSU3rx7zTWJZCAIAgMFAdKsuHqwIQyht8FdjojjcTLerSl2v88i9aOMpAb0lx4lZEBKIAgK/pYzkwzkXDiAfJAcx0tb8VhzZ4H/ap4jrI6z+n5f/ABmuT9V/BCFQG/MIeBAEBYNB7K/aJtusKsh0iO3HkDe7+1S0Y70jWbWxPQYd21lkvv5ep1/arxxBpWvPiBAiRT9lpIGbvsjeaLGUrK5PhqDr1Y01xf4/ocOe8uJc41c4lzjm4mpPFa9u+Z9CSSVoqyNOJiVmUHqWnQyf50F2zls6vtDdjvKsUZcDQbXw+aqruf2ZaFOaQr+mMjrQxFGMPHsHHgQDxUNWN1c22ycQ4VOjej0717lMoqx0YQBAEA1a3DEmm8oLpZs6mG0FNgp3K+cNe+bLxZDKQIY/CDxv80BuIAgIfShlYFcnDzHmgOZaYMuhnpe3iAR4KtiFozo/6elnUh2L7r7laVU6cIAgBQHWNALK9zKB550akQ56tOQOBJ/mV2jC0czitsYrpsRurSOXuWZTGqOf+1C1Ply7T/5H+DBTidwVbES4HS7Aw/WrvuX39vEoJKqnSGpEF5Uhr3qeslMOhRGvbi01pnmN4uXsXZ3IqtJVYOD4nSYEYPYHNNQ4AjqN/mrqd1c42cHCTi+BmIwOBDhcRQ9W1e6nkW4veWqOb2hJmFFdDOw3dLcQeFFRlGzsdlh6yrU1OJrLwmCAIDasqHrR4Y/G3uNfJZQ1RBipbtGb7H6fydJJV0406DBZRoGQA4CiA+0AQEfbzKy7+gV4FAcy0sZWCDk8HiKeagxHVN3sGW7iWucX5WZUiqZ14QBASejVl/tMyyGebXWf2G3u44b1nTjvSsU8fifh6EqnHRd7O1gUw6ty2BwIQEZOaPS0V5fFgtc84uNammG1YOnF5tFulj8TSjuQm0jw/wCJyf8ADs7/AFXnRQ5En91xn+xlWm7BlhEcBBZc4jbn1r3o48jD+4Yl/wCbPH9xS/3LO/1To48jz4/E/vZuy8BrGhrAGtGAGAWSVtCvUqSqScpO7Z6L0wKzppI1a2KMW8l3UcDuPioK0eJutkV7SdJ8c13oqSrm/CAICV0Xh1mmdGs7g0+qkpdYobSlbDS7bLz/AIOhyrNaIwZuaO8K2cqX5AZQBAeE6zWhvGbXDuQHMdIGa0s/qB4EKKsrwZstky3cXDtuvIpSoncBAF4Dpfs0sr3cF0dw5UU0b0Q2nzNTuCuUIWVzktu4rfqqitI697LmrBogh5dBD0UQFNnT8R/ad4oLnlRAYQBAfExBD2OY7muBB6j+u5eWurGVObpyUo8Dmk3LmG9zHYtNOum3eqUlZ2OzpVFUgpx0Z5LwkCAn9C2VjuP0wz3kDyU1HrGp2xK1GK5v7HQrFZWPD7VeAqrJzhdQgMoAgMFAc1taF8OK38LxwWE1eLLOCnuYinL/ANL1KACtefQdAgNqy5F0eMyEzF7tWuQ+0dwqV7FXdiGvXjQpyqy4Lx7Pqdxl4LWMaxgo1rQ0dQFAtilZWPns5ynJylq8z7Xpicl0k0mjPmohgxnthh2q0NcQCGVaTdmQe5UalRuWR2uB2dShQiqkE5au65kZ+/pr+Ijf1uWPSS5lv4LDf64+H8A29M/xEb+tyb8uY+Bw3+teBoxbZmNY/Gfjn/pZ78uZQeDoX6iPP97R/vX8U35czz4PD/sXgZ/e0f72J/Um/LmPhKC/wXgW/Re0DFg8o1ew6rsyDe0+W5WaUt5ZnP7Swyo1bx0ensS6kNeVXTOR5sZvYd/ifLgq9aPE3ux8RrSfevuirKA3gQFp0Hh/Od/62/3E+SsUVqaPbUupHvL/AKMsrMA5NcfJTmiLegCAIAUBQ7Wh/FijNzu//tHmrHsXZ37jmAFLsruC1j1PpV75mUPC/ezCy+fMOy92zp2vd4DirVCHE5rb2J6tBd7+y+/gdBVk5ohdLbS/Z5SI8GjyNRnafUA7hU7lHVluxL2zcN0+IjB6avuRxoDL9UVA7wIAUBqRMSpDXvU+UPAgJbRid93MAHmv5B668k8T3qSnKzKG0qHS0G+Mc/cvqtnKnjPSwiw3Mdg4EdWR3G9eSV1Yko1XSmprgc1jQi1zmuuc0lp6xcqTVnY7OM1OKktD4XhkXTQuHSXcfqiHuACtUV8pze15XrpckvUvmibOW85NA4k+ilNUWdAEAQBAU232UmHdOqe4IDl07D1Yrxk93iVrpas+h4We/QhLml6HnBgue5rGCr3ENaM3E0CxSuyWc4wi5S0Wp3GypFsCDDhMwY0N6yMTvNeK2MVupI+e4iu69R1JcczaWRCcz9ptpa8dkFp5MIazhm9/o0fmKqYiV3unWbBw+5RlVesnZdy936FNVc3wQAoDUiYlSGvep8oeBAEB0axp33sFr9tKHtNuKuwlvK5x+LodDWcPqjdWRWKfpnI6r2xRg7kntAXcRXgq1aOdzodkV7wdJ8M13cfOxXFCbgv+jDKSsPpDjxNVbpdU5TaMt7Ey8C86Js5Dzm4DgK/5KQok+gCAIDCAq2lLKRWnNngSgOX2/D1Zh9dpBHTUDDgqFZfOzutlT38JG3DJ+JixbSMvGbGDGvcAaBxIAJurdtoe9eRluu5PisOsRTdNtq+tvQsh9o0f7qF+f1UvxMuRqv8Aj9H98vI+T7RJj7uD+f1XnxEj3/j9DjKXkVSbmHRYj4jzVz3Fx6z+qKFu7ubqlTjTgoR0R4rwzCAFAakTEqQ171PlDwIAgJOx7afLhwa0ODqEgkihF11Mx4LOFRx0KWLwMMS027WJL/mD/umf1O9FJ075FP8As0P3vwRr2hpIYsMsdBaAcDrk0IwOC8lV3lZolobMVCanGby7P5INrSSA0Ek3AC8lQ65I2cmkrvQ6TZkLUgw2nEMaD0Gl6ux0ONxM9+tKS4tl30ZbSADm5x8vJZEJLIAgCAICH0hs50UNLKVaHVGBINMOCAqM3KB1WxW7iLx0jJeOKlqS0a1SjLepuzK1aOjTgSYJ1h9J5w6jtCrTw9uqdJg9uxl8ldWfPh/HmQLmkGhBBGw3Ks1bU6CMlJb0XddmhhD0IAgCAFAakTEqQ171PlDwIAgCAICasvRyJFvf8NuZHKI6G+qkjSbNbidp0qWUfmfZ7lts6y4cEfDbf9Rvcd6sxgkaCviqtbrvLloiXkbPiRTyBdmcOKyK5cLPlfdw2srWm3Cu3BAbKAIAgCAxRAa85IsiijxXI4Eb0BWrQsF7L2ctv5hu2oCAnpBkUUiCtLq4OG9YygpalrDYythnem/pwKzaFgRId7OW3oFHDrHoqk6Eo6HT4TbVGt8s/lfbp4+/iRAUJuQgCAFAakTEqQ171PlDwIAgJGzLFix72jVb9TsNwxKzjTciniMdSoZPN8l+ZFusuwYUG/nP+pwv3DYFZjTUTn8Tj6tfJuy5Im5WWfENGNJz2AdZWZSLFZ+j7G3xDrnL7I9UBNBoFwwQGUAQBAEAQBAEBgoDQtCyocW8ijsxjvzQFan7LiQryKt+oYb8kBAWjZEOLeRqu+oXHeNqjnSUjYYTadfDZJ3XJ/bkVi0bIiQb3cpv1DDeNiqTpOJ1WD2nQxWUXZ8n+fnI0FGbAFAakTEqQ171PlDw2rPs6JGdSG2uZwa3rKyjBy0IK+Ip0Feo/pxLZZWjMOHQxfiO6RRg6ht3qxGkkaDE7UqVcofKvMsMCC551WNJOQH6oFKawn5DR0YxjX8Iw3lAT0KGGijQAMhcgPtAEAQBAEAQBAEAQBAEBgoCHtCwWPvh8h35Tu2ICtzcm+GaPaRkcQR1oCBtCwGPvZyHdAq09Y9FDOgnmjcYTbNajaNT5l5+PuVmekIkI/EFBsOIO9VJQcdTqMNjKOJV6b+nFfQj4Mu6I8thtLnZDzy3rNRb0K1WpCn803ZFosvRQDlRyHH6BWm87VPGjzNFidrN5Ucu16/QssCDQBkMdTWjwAU6yyNPKTk7snZDR1xvimgyGJ6zsQxLDLSzYY1WNAHRtQHsgCAIAgCAIAgCAIAgCAIAgCAID4iQg4UcAQdhQEBaGju2Cf5T5H1QFfmIBFWxG9bSMQmuTPYycXvRdmeMtLNYKQ2Bt+A2nzXiSWhlUqzqO83fvJuQsB774nIb0847ti9MCySciyGKMFOnEnegNlAEAQBAEAQBAEAQBAEAQBAEAQBAEAQBAeE3KMiCj2g+I6igPCQsyHDvaL8zef8ASA3kAQBAEAQBAEAQBAEAQH//2Q=="/>
          <p:cNvSpPr>
            <a:spLocks noChangeAspect="1" noChangeArrowheads="1"/>
          </p:cNvSpPr>
          <p:nvPr/>
        </p:nvSpPr>
        <p:spPr bwMode="auto">
          <a:xfrm>
            <a:off x="2619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fld id="{0819E11B-0FAD-49FB-BD5A-6DFA15527CFB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6270" y="914400"/>
            <a:ext cx="8739130" cy="573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2514600" y="2911450"/>
            <a:ext cx="4267200" cy="1143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307960" y="3619690"/>
            <a:ext cx="3026040" cy="1143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508990" y="4158700"/>
            <a:ext cx="2291610" cy="1143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168710" y="2731000"/>
            <a:ext cx="3098490" cy="1143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083110" y="2187550"/>
            <a:ext cx="3555690" cy="1143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71860" y="2023930"/>
            <a:ext cx="1718940" cy="1143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67060" y="1660930"/>
            <a:ext cx="1795140" cy="1143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08070" y="1295590"/>
            <a:ext cx="1673130" cy="1143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59110" y="5599720"/>
            <a:ext cx="8349992" cy="283530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67060" y="5926140"/>
            <a:ext cx="8349992" cy="490509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705600" y="1050191"/>
            <a:ext cx="2362200" cy="329320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b="1" dirty="0" smtClean="0">
                <a:solidFill>
                  <a:srgbClr val="FF0000"/>
                </a:solidFill>
              </a:rPr>
              <a:t>Authenticate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 smtClean="0">
                <a:solidFill>
                  <a:srgbClr val="FF0000"/>
                </a:solidFill>
              </a:rPr>
              <a:t>Get User Information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 smtClean="0">
                <a:solidFill>
                  <a:srgbClr val="FF0000"/>
                </a:solidFill>
              </a:rPr>
              <a:t>Query Surveys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 smtClean="0">
                <a:solidFill>
                  <a:srgbClr val="FF0000"/>
                </a:solidFill>
              </a:rPr>
              <a:t>Pick a Survey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 smtClean="0">
                <a:solidFill>
                  <a:srgbClr val="FF0000"/>
                </a:solidFill>
              </a:rPr>
              <a:t>Take the Survey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 smtClean="0">
                <a:solidFill>
                  <a:srgbClr val="FF0000"/>
                </a:solidFill>
              </a:rPr>
              <a:t>Update the Survey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 smtClean="0">
                <a:solidFill>
                  <a:srgbClr val="FF0000"/>
                </a:solidFill>
              </a:rPr>
              <a:t>Complete Survey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 smtClean="0">
                <a:solidFill>
                  <a:srgbClr val="FF0000"/>
                </a:solidFill>
              </a:rPr>
              <a:t>Get Confirmation Code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 smtClean="0">
                <a:solidFill>
                  <a:srgbClr val="FF0000"/>
                </a:solidFill>
              </a:rPr>
              <a:t>Ensure that everything worked or handle failure condition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0" y="1219200"/>
            <a:ext cx="304800" cy="304800"/>
          </a:xfrm>
          <a:prstGeom prst="ellipse">
            <a:avLst/>
          </a:prstGeom>
          <a:solidFill>
            <a:srgbClr val="FF2D2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1</a:t>
            </a:r>
            <a:endParaRPr lang="en-US" b="1" dirty="0"/>
          </a:p>
        </p:txBody>
      </p:sp>
      <p:sp>
        <p:nvSpPr>
          <p:cNvPr id="35" name="Oval 34"/>
          <p:cNvSpPr/>
          <p:nvPr/>
        </p:nvSpPr>
        <p:spPr>
          <a:xfrm>
            <a:off x="228600" y="1524000"/>
            <a:ext cx="304800" cy="304800"/>
          </a:xfrm>
          <a:prstGeom prst="ellipse">
            <a:avLst/>
          </a:prstGeom>
          <a:solidFill>
            <a:srgbClr val="FF2D2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36" name="Oval 35"/>
          <p:cNvSpPr/>
          <p:nvPr/>
        </p:nvSpPr>
        <p:spPr>
          <a:xfrm>
            <a:off x="533400" y="1905000"/>
            <a:ext cx="304800" cy="304800"/>
          </a:xfrm>
          <a:prstGeom prst="ellipse">
            <a:avLst/>
          </a:prstGeom>
          <a:solidFill>
            <a:srgbClr val="FF2D2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3</a:t>
            </a:r>
            <a:endParaRPr lang="en-US" b="1" dirty="0"/>
          </a:p>
        </p:txBody>
      </p:sp>
      <p:sp>
        <p:nvSpPr>
          <p:cNvPr id="37" name="Oval 36"/>
          <p:cNvSpPr/>
          <p:nvPr/>
        </p:nvSpPr>
        <p:spPr>
          <a:xfrm>
            <a:off x="533400" y="2209800"/>
            <a:ext cx="304800" cy="304800"/>
          </a:xfrm>
          <a:prstGeom prst="ellipse">
            <a:avLst/>
          </a:prstGeom>
          <a:solidFill>
            <a:srgbClr val="FF2D2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4</a:t>
            </a:r>
            <a:endParaRPr lang="en-US" b="1" dirty="0"/>
          </a:p>
        </p:txBody>
      </p:sp>
      <p:sp>
        <p:nvSpPr>
          <p:cNvPr id="38" name="Oval 37"/>
          <p:cNvSpPr/>
          <p:nvPr/>
        </p:nvSpPr>
        <p:spPr>
          <a:xfrm>
            <a:off x="533400" y="2514600"/>
            <a:ext cx="304800" cy="304800"/>
          </a:xfrm>
          <a:prstGeom prst="ellipse">
            <a:avLst/>
          </a:prstGeom>
          <a:solidFill>
            <a:srgbClr val="FF2D2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5</a:t>
            </a:r>
            <a:endParaRPr lang="en-US" b="1" dirty="0"/>
          </a:p>
        </p:txBody>
      </p:sp>
      <p:sp>
        <p:nvSpPr>
          <p:cNvPr id="39" name="Oval 38"/>
          <p:cNvSpPr/>
          <p:nvPr/>
        </p:nvSpPr>
        <p:spPr>
          <a:xfrm>
            <a:off x="533400" y="2819400"/>
            <a:ext cx="304800" cy="304800"/>
          </a:xfrm>
          <a:prstGeom prst="ellipse">
            <a:avLst/>
          </a:prstGeom>
          <a:solidFill>
            <a:srgbClr val="FF2D2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6</a:t>
            </a:r>
            <a:endParaRPr lang="en-US" b="1" dirty="0"/>
          </a:p>
        </p:txBody>
      </p:sp>
      <p:sp>
        <p:nvSpPr>
          <p:cNvPr id="40" name="Oval 39"/>
          <p:cNvSpPr/>
          <p:nvPr/>
        </p:nvSpPr>
        <p:spPr>
          <a:xfrm>
            <a:off x="533400" y="3505200"/>
            <a:ext cx="304800" cy="304800"/>
          </a:xfrm>
          <a:prstGeom prst="ellipse">
            <a:avLst/>
          </a:prstGeom>
          <a:solidFill>
            <a:srgbClr val="FF2D2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7</a:t>
            </a:r>
            <a:endParaRPr lang="en-US" b="1" dirty="0"/>
          </a:p>
        </p:txBody>
      </p:sp>
      <p:sp>
        <p:nvSpPr>
          <p:cNvPr id="41" name="Oval 40"/>
          <p:cNvSpPr/>
          <p:nvPr/>
        </p:nvSpPr>
        <p:spPr>
          <a:xfrm>
            <a:off x="533400" y="4038600"/>
            <a:ext cx="304800" cy="304800"/>
          </a:xfrm>
          <a:prstGeom prst="ellipse">
            <a:avLst/>
          </a:prstGeom>
          <a:solidFill>
            <a:srgbClr val="FF2D2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8</a:t>
            </a:r>
            <a:endParaRPr lang="en-US" b="1" dirty="0"/>
          </a:p>
        </p:txBody>
      </p:sp>
      <p:sp>
        <p:nvSpPr>
          <p:cNvPr id="42" name="Oval 41"/>
          <p:cNvSpPr/>
          <p:nvPr/>
        </p:nvSpPr>
        <p:spPr>
          <a:xfrm>
            <a:off x="0" y="5257800"/>
            <a:ext cx="304800" cy="304800"/>
          </a:xfrm>
          <a:prstGeom prst="ellipse">
            <a:avLst/>
          </a:prstGeom>
          <a:solidFill>
            <a:srgbClr val="FF2D2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9</a:t>
            </a:r>
          </a:p>
        </p:txBody>
      </p:sp>
      <p:sp>
        <p:nvSpPr>
          <p:cNvPr id="4" name="Rectangle 3"/>
          <p:cNvSpPr/>
          <p:nvPr/>
        </p:nvSpPr>
        <p:spPr>
          <a:xfrm>
            <a:off x="2717955" y="4876800"/>
            <a:ext cx="5968845" cy="5334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This solution is declarative versus imperative, while being fully non-blocking and immutable.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1262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372600" cy="1143000"/>
          </a:xfrm>
        </p:spPr>
        <p:txBody>
          <a:bodyPr/>
          <a:lstStyle/>
          <a:p>
            <a:pPr algn="ctr"/>
            <a:r>
              <a:rPr lang="en-US" altLang="en-US" sz="4000" b="1" dirty="0" smtClean="0"/>
              <a:t>Our Starting Point (circa 2008)</a:t>
            </a:r>
          </a:p>
        </p:txBody>
      </p:sp>
      <p:sp>
        <p:nvSpPr>
          <p:cNvPr id="209" name="Rectangle 208"/>
          <p:cNvSpPr/>
          <p:nvPr/>
        </p:nvSpPr>
        <p:spPr>
          <a:xfrm>
            <a:off x="7543800" y="6035377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Rectangle 267"/>
          <p:cNvSpPr>
            <a:spLocks noChangeArrowheads="1"/>
          </p:cNvSpPr>
          <p:nvPr/>
        </p:nvSpPr>
        <p:spPr bwMode="auto">
          <a:xfrm>
            <a:off x="7056438" y="2870200"/>
            <a:ext cx="1173162" cy="1874838"/>
          </a:xfrm>
          <a:prstGeom prst="rect">
            <a:avLst/>
          </a:prstGeom>
          <a:solidFill>
            <a:srgbClr val="E1EDEA"/>
          </a:solidFill>
          <a:ln w="12700" algn="ctr">
            <a:solidFill>
              <a:srgbClr val="787878"/>
            </a:solidFill>
            <a:miter lim="800000"/>
            <a:headEnd/>
            <a:tailEnd/>
          </a:ln>
        </p:spPr>
        <p:txBody>
          <a:bodyPr vert="vert270" l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 b="1" dirty="0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211" name="Rectangle 205"/>
          <p:cNvSpPr>
            <a:spLocks noChangeArrowheads="1"/>
          </p:cNvSpPr>
          <p:nvPr/>
        </p:nvSpPr>
        <p:spPr bwMode="auto">
          <a:xfrm>
            <a:off x="1812925" y="5848350"/>
            <a:ext cx="1957388" cy="696913"/>
          </a:xfrm>
          <a:prstGeom prst="rect">
            <a:avLst/>
          </a:prstGeom>
          <a:noFill/>
          <a:ln w="127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Integration Server</a:t>
            </a:r>
          </a:p>
        </p:txBody>
      </p:sp>
      <p:sp>
        <p:nvSpPr>
          <p:cNvPr id="212" name="Rectangle 204"/>
          <p:cNvSpPr>
            <a:spLocks noChangeArrowheads="1"/>
          </p:cNvSpPr>
          <p:nvPr/>
        </p:nvSpPr>
        <p:spPr bwMode="auto">
          <a:xfrm>
            <a:off x="6950075" y="5837238"/>
            <a:ext cx="2005013" cy="708025"/>
          </a:xfrm>
          <a:prstGeom prst="rect">
            <a:avLst/>
          </a:prstGeom>
          <a:noFill/>
          <a:ln w="127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Reporting</a:t>
            </a:r>
          </a:p>
        </p:txBody>
      </p:sp>
      <p:sp>
        <p:nvSpPr>
          <p:cNvPr id="213" name="Rectangle 203"/>
          <p:cNvSpPr>
            <a:spLocks noChangeArrowheads="1"/>
          </p:cNvSpPr>
          <p:nvPr/>
        </p:nvSpPr>
        <p:spPr bwMode="auto">
          <a:xfrm>
            <a:off x="5394325" y="4792663"/>
            <a:ext cx="1524000" cy="1023937"/>
          </a:xfrm>
          <a:prstGeom prst="rect">
            <a:avLst/>
          </a:prstGeom>
          <a:noFill/>
          <a:ln w="127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Application Server</a:t>
            </a:r>
          </a:p>
        </p:txBody>
      </p:sp>
      <p:sp>
        <p:nvSpPr>
          <p:cNvPr id="214" name="Rectangle 202"/>
          <p:cNvSpPr>
            <a:spLocks noChangeArrowheads="1"/>
          </p:cNvSpPr>
          <p:nvPr/>
        </p:nvSpPr>
        <p:spPr bwMode="auto">
          <a:xfrm>
            <a:off x="6950075" y="4803775"/>
            <a:ext cx="2005013" cy="1012825"/>
          </a:xfrm>
          <a:prstGeom prst="rect">
            <a:avLst/>
          </a:prstGeom>
          <a:noFill/>
          <a:ln w="127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Web Content Management</a:t>
            </a:r>
          </a:p>
        </p:txBody>
      </p:sp>
      <p:sp>
        <p:nvSpPr>
          <p:cNvPr id="215" name="Rectangle 201"/>
          <p:cNvSpPr>
            <a:spLocks noChangeArrowheads="1"/>
          </p:cNvSpPr>
          <p:nvPr/>
        </p:nvSpPr>
        <p:spPr bwMode="auto">
          <a:xfrm>
            <a:off x="1824038" y="4792663"/>
            <a:ext cx="1654175" cy="1023937"/>
          </a:xfrm>
          <a:prstGeom prst="rect">
            <a:avLst/>
          </a:prstGeom>
          <a:noFill/>
          <a:ln w="127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Portal Server</a:t>
            </a:r>
          </a:p>
        </p:txBody>
      </p:sp>
      <p:sp>
        <p:nvSpPr>
          <p:cNvPr id="216" name="Rectangle 200"/>
          <p:cNvSpPr>
            <a:spLocks noChangeArrowheads="1"/>
          </p:cNvSpPr>
          <p:nvPr/>
        </p:nvSpPr>
        <p:spPr bwMode="auto">
          <a:xfrm>
            <a:off x="3806825" y="5848350"/>
            <a:ext cx="3101975" cy="696913"/>
          </a:xfrm>
          <a:prstGeom prst="rect">
            <a:avLst/>
          </a:prstGeom>
          <a:noFill/>
          <a:ln w="127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Search</a:t>
            </a:r>
          </a:p>
        </p:txBody>
      </p:sp>
      <p:sp>
        <p:nvSpPr>
          <p:cNvPr id="217" name="Rectangle 199"/>
          <p:cNvSpPr>
            <a:spLocks noChangeArrowheads="1"/>
          </p:cNvSpPr>
          <p:nvPr/>
        </p:nvSpPr>
        <p:spPr bwMode="auto">
          <a:xfrm>
            <a:off x="3511550" y="4792663"/>
            <a:ext cx="1849438" cy="1012825"/>
          </a:xfrm>
          <a:prstGeom prst="rect">
            <a:avLst/>
          </a:prstGeom>
          <a:noFill/>
          <a:ln w="127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Security</a:t>
            </a:r>
          </a:p>
        </p:txBody>
      </p:sp>
      <p:sp>
        <p:nvSpPr>
          <p:cNvPr id="218" name="Rectangle 267"/>
          <p:cNvSpPr>
            <a:spLocks noChangeArrowheads="1"/>
          </p:cNvSpPr>
          <p:nvPr/>
        </p:nvSpPr>
        <p:spPr bwMode="auto">
          <a:xfrm>
            <a:off x="130175" y="1092200"/>
            <a:ext cx="2927350" cy="1981200"/>
          </a:xfrm>
          <a:prstGeom prst="rect">
            <a:avLst/>
          </a:prstGeom>
          <a:solidFill>
            <a:srgbClr val="E1EDEA"/>
          </a:solidFill>
          <a:ln w="12700" algn="ctr">
            <a:solidFill>
              <a:srgbClr val="787878"/>
            </a:solidFill>
            <a:miter lim="800000"/>
            <a:headEnd/>
            <a:tailEnd/>
          </a:ln>
        </p:spPr>
        <p:txBody>
          <a:bodyPr vert="vert270" l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 b="1" dirty="0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219" name="Rectangle 329"/>
          <p:cNvSpPr>
            <a:spLocks noChangeArrowheads="1"/>
          </p:cNvSpPr>
          <p:nvPr/>
        </p:nvSpPr>
        <p:spPr bwMode="auto">
          <a:xfrm>
            <a:off x="130175" y="1581150"/>
            <a:ext cx="1196975" cy="685800"/>
          </a:xfrm>
          <a:prstGeom prst="rect">
            <a:avLst/>
          </a:prstGeom>
          <a:solidFill>
            <a:srgbClr val="92B3AB">
              <a:lumMod val="75000"/>
            </a:srgbClr>
          </a:solidFill>
          <a:ln w="12700" algn="ctr">
            <a:solidFill>
              <a:srgbClr val="787878"/>
            </a:solidFill>
            <a:miter lim="800000"/>
            <a:headEnd/>
            <a:tailEnd/>
          </a:ln>
        </p:spPr>
        <p:txBody>
          <a:bodyPr vert="vert270" l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21" name="Rectangle 329"/>
          <p:cNvSpPr>
            <a:spLocks noChangeArrowheads="1"/>
          </p:cNvSpPr>
          <p:nvPr/>
        </p:nvSpPr>
        <p:spPr bwMode="auto">
          <a:xfrm>
            <a:off x="3084513" y="1092200"/>
            <a:ext cx="593725" cy="1981200"/>
          </a:xfrm>
          <a:prstGeom prst="rect">
            <a:avLst/>
          </a:prstGeom>
          <a:solidFill>
            <a:srgbClr val="92B3AB">
              <a:lumMod val="50000"/>
            </a:srgbClr>
          </a:solidFill>
          <a:ln w="12700" algn="ctr">
            <a:solidFill>
              <a:srgbClr val="787878"/>
            </a:solidFill>
            <a:miter lim="800000"/>
            <a:headEnd/>
            <a:tailEnd/>
          </a:ln>
        </p:spPr>
        <p:txBody>
          <a:bodyPr vert="vert270" l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22" name="Rectangle 329"/>
          <p:cNvSpPr>
            <a:spLocks noChangeArrowheads="1"/>
          </p:cNvSpPr>
          <p:nvPr/>
        </p:nvSpPr>
        <p:spPr bwMode="auto">
          <a:xfrm>
            <a:off x="8259763" y="1073150"/>
            <a:ext cx="841375" cy="3676650"/>
          </a:xfrm>
          <a:prstGeom prst="rect">
            <a:avLst/>
          </a:prstGeom>
          <a:solidFill>
            <a:srgbClr val="92B3AB">
              <a:lumMod val="75000"/>
            </a:srgbClr>
          </a:solidFill>
          <a:ln w="12700" algn="ctr">
            <a:solidFill>
              <a:srgbClr val="787878"/>
            </a:solidFill>
            <a:miter lim="800000"/>
            <a:headEnd/>
            <a:tailEnd/>
          </a:ln>
        </p:spPr>
        <p:txBody>
          <a:bodyPr vert="vert270" l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24" name="Rectangle 267"/>
          <p:cNvSpPr>
            <a:spLocks noChangeArrowheads="1"/>
          </p:cNvSpPr>
          <p:nvPr/>
        </p:nvSpPr>
        <p:spPr bwMode="auto">
          <a:xfrm>
            <a:off x="119063" y="3084513"/>
            <a:ext cx="3562350" cy="1665287"/>
          </a:xfrm>
          <a:prstGeom prst="rect">
            <a:avLst/>
          </a:prstGeom>
          <a:solidFill>
            <a:srgbClr val="92B3AB">
              <a:lumMod val="75000"/>
            </a:srgbClr>
          </a:solidFill>
          <a:ln w="12700" algn="ctr">
            <a:solidFill>
              <a:srgbClr val="787878"/>
            </a:solidFill>
            <a:miter lim="800000"/>
            <a:headEnd/>
            <a:tailEnd/>
          </a:ln>
        </p:spPr>
        <p:txBody>
          <a:bodyPr vert="vert270" l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25" name="Can 148"/>
          <p:cNvSpPr>
            <a:spLocks noChangeArrowheads="1"/>
          </p:cNvSpPr>
          <p:nvPr/>
        </p:nvSpPr>
        <p:spPr bwMode="auto">
          <a:xfrm>
            <a:off x="3335338" y="4314825"/>
            <a:ext cx="330200" cy="306388"/>
          </a:xfrm>
          <a:prstGeom prst="can">
            <a:avLst>
              <a:gd name="adj" fmla="val 25000"/>
            </a:avLst>
          </a:prstGeom>
          <a:solidFill>
            <a:srgbClr val="C6D9F1"/>
          </a:solidFill>
          <a:ln w="9525" algn="ctr">
            <a:solidFill>
              <a:srgbClr val="787878"/>
            </a:solidFill>
            <a:miter lim="800000"/>
            <a:headEnd/>
            <a:tailEnd/>
          </a:ln>
        </p:spPr>
        <p:txBody>
          <a:bodyPr l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</a:rPr>
              <a:t>Data</a:t>
            </a:r>
            <a:endParaRPr kumimoji="0" lang="en-US" altLang="en-US" sz="5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27" name="Rectangle 333"/>
          <p:cNvSpPr>
            <a:spLocks noChangeArrowheads="1"/>
          </p:cNvSpPr>
          <p:nvPr/>
        </p:nvSpPr>
        <p:spPr bwMode="auto">
          <a:xfrm>
            <a:off x="6315075" y="1084263"/>
            <a:ext cx="719138" cy="3665537"/>
          </a:xfrm>
          <a:prstGeom prst="rect">
            <a:avLst/>
          </a:prstGeom>
          <a:solidFill>
            <a:srgbClr val="92B3AB">
              <a:lumMod val="60000"/>
              <a:lumOff val="40000"/>
            </a:srgbClr>
          </a:solidFill>
          <a:ln w="12700" algn="ctr">
            <a:solidFill>
              <a:srgbClr val="787878"/>
            </a:solidFill>
            <a:miter lim="800000"/>
            <a:headEnd/>
            <a:tailEnd/>
          </a:ln>
        </p:spPr>
        <p:txBody>
          <a:bodyPr vert="vert270" l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29" name="Rectangle 329"/>
          <p:cNvSpPr>
            <a:spLocks noChangeArrowheads="1"/>
          </p:cNvSpPr>
          <p:nvPr/>
        </p:nvSpPr>
        <p:spPr bwMode="auto">
          <a:xfrm>
            <a:off x="3705225" y="1084263"/>
            <a:ext cx="766763" cy="3665537"/>
          </a:xfrm>
          <a:prstGeom prst="rect">
            <a:avLst/>
          </a:prstGeom>
          <a:solidFill>
            <a:srgbClr val="92B3AB">
              <a:lumMod val="75000"/>
            </a:srgbClr>
          </a:solidFill>
          <a:ln w="12700" algn="ctr">
            <a:solidFill>
              <a:srgbClr val="787878"/>
            </a:solidFill>
            <a:miter lim="800000"/>
            <a:headEnd/>
            <a:tailEnd/>
          </a:ln>
        </p:spPr>
        <p:txBody>
          <a:bodyPr vert="vert270" l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30" name="Rectangle 330"/>
          <p:cNvSpPr>
            <a:spLocks noChangeArrowheads="1"/>
          </p:cNvSpPr>
          <p:nvPr/>
        </p:nvSpPr>
        <p:spPr bwMode="auto">
          <a:xfrm>
            <a:off x="4495800" y="1084263"/>
            <a:ext cx="633413" cy="3665537"/>
          </a:xfrm>
          <a:prstGeom prst="rect">
            <a:avLst/>
          </a:prstGeom>
          <a:solidFill>
            <a:srgbClr val="E1EDEA"/>
          </a:solidFill>
          <a:ln w="12700" algn="ctr">
            <a:solidFill>
              <a:srgbClr val="787878"/>
            </a:solidFill>
            <a:miter lim="800000"/>
            <a:headEnd/>
            <a:tailEnd/>
          </a:ln>
        </p:spPr>
        <p:txBody>
          <a:bodyPr vert="vert270" l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 dirty="0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231" name="Rectangle 331"/>
          <p:cNvSpPr>
            <a:spLocks noChangeArrowheads="1"/>
          </p:cNvSpPr>
          <p:nvPr/>
        </p:nvSpPr>
        <p:spPr bwMode="auto">
          <a:xfrm>
            <a:off x="5160963" y="1084263"/>
            <a:ext cx="539750" cy="3665537"/>
          </a:xfrm>
          <a:prstGeom prst="rect">
            <a:avLst/>
          </a:prstGeom>
          <a:solidFill>
            <a:srgbClr val="B7ECFF"/>
          </a:solidFill>
          <a:ln w="12700" algn="ctr">
            <a:solidFill>
              <a:srgbClr val="787878"/>
            </a:solidFill>
            <a:miter lim="800000"/>
            <a:headEnd/>
            <a:tailEnd/>
          </a:ln>
        </p:spPr>
        <p:txBody>
          <a:bodyPr vert="vert270" l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 dirty="0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232" name="Rectangle 332"/>
          <p:cNvSpPr>
            <a:spLocks noChangeArrowheads="1"/>
          </p:cNvSpPr>
          <p:nvPr/>
        </p:nvSpPr>
        <p:spPr bwMode="auto">
          <a:xfrm>
            <a:off x="5726113" y="1084263"/>
            <a:ext cx="565150" cy="3665537"/>
          </a:xfrm>
          <a:prstGeom prst="rect">
            <a:avLst/>
          </a:prstGeom>
          <a:solidFill>
            <a:srgbClr val="E1EDEA"/>
          </a:solidFill>
          <a:ln w="12700" algn="ctr">
            <a:solidFill>
              <a:srgbClr val="787878"/>
            </a:solidFill>
            <a:miter lim="800000"/>
            <a:headEnd/>
            <a:tailEnd/>
          </a:ln>
        </p:spPr>
        <p:txBody>
          <a:bodyPr vert="vert270" l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 dirty="0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233" name="Rectangle 232"/>
          <p:cNvSpPr/>
          <p:nvPr/>
        </p:nvSpPr>
        <p:spPr bwMode="auto">
          <a:xfrm>
            <a:off x="1174750" y="3351213"/>
            <a:ext cx="404813" cy="509587"/>
          </a:xfrm>
          <a:prstGeom prst="rect">
            <a:avLst/>
          </a:prstGeom>
          <a:solidFill>
            <a:srgbClr val="F2F2F2"/>
          </a:solidFill>
          <a:ln w="635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Network</a:t>
            </a:r>
          </a:p>
        </p:txBody>
      </p:sp>
      <p:sp>
        <p:nvSpPr>
          <p:cNvPr id="234" name="Rectangle 233"/>
          <p:cNvSpPr/>
          <p:nvPr/>
        </p:nvSpPr>
        <p:spPr bwMode="auto">
          <a:xfrm>
            <a:off x="1606550" y="3343275"/>
            <a:ext cx="833438" cy="522288"/>
          </a:xfrm>
          <a:prstGeom prst="rect">
            <a:avLst/>
          </a:prstGeom>
          <a:solidFill>
            <a:srgbClr val="F2F2F2"/>
          </a:solidFill>
          <a:ln w="635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Enrollment</a:t>
            </a:r>
          </a:p>
        </p:txBody>
      </p:sp>
      <p:sp>
        <p:nvSpPr>
          <p:cNvPr id="235" name="Rectangle 234"/>
          <p:cNvSpPr/>
          <p:nvPr/>
        </p:nvSpPr>
        <p:spPr bwMode="auto">
          <a:xfrm>
            <a:off x="1614488" y="3889375"/>
            <a:ext cx="825500" cy="774700"/>
          </a:xfrm>
          <a:prstGeom prst="rect">
            <a:avLst/>
          </a:prstGeom>
          <a:solidFill>
            <a:srgbClr val="F2F2F2"/>
          </a:solidFill>
          <a:ln w="635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Op. Financials</a:t>
            </a:r>
          </a:p>
        </p:txBody>
      </p:sp>
      <p:sp>
        <p:nvSpPr>
          <p:cNvPr id="236" name="Rectangle 235"/>
          <p:cNvSpPr/>
          <p:nvPr/>
        </p:nvSpPr>
        <p:spPr bwMode="auto">
          <a:xfrm>
            <a:off x="184150" y="3344863"/>
            <a:ext cx="965200" cy="515937"/>
          </a:xfrm>
          <a:prstGeom prst="rect">
            <a:avLst/>
          </a:prstGeom>
          <a:solidFill>
            <a:srgbClr val="F2F2F2"/>
          </a:solidFill>
          <a:ln w="635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Case Installation</a:t>
            </a:r>
          </a:p>
        </p:txBody>
      </p:sp>
      <p:sp>
        <p:nvSpPr>
          <p:cNvPr id="237" name="Rectangle 236"/>
          <p:cNvSpPr/>
          <p:nvPr/>
        </p:nvSpPr>
        <p:spPr bwMode="auto">
          <a:xfrm>
            <a:off x="1189038" y="3875088"/>
            <a:ext cx="403225" cy="788987"/>
          </a:xfrm>
          <a:prstGeom prst="rect">
            <a:avLst/>
          </a:prstGeom>
          <a:solidFill>
            <a:srgbClr val="F2F2F2"/>
          </a:solidFill>
          <a:ln w="635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Dental</a:t>
            </a:r>
          </a:p>
        </p:txBody>
      </p:sp>
      <p:sp>
        <p:nvSpPr>
          <p:cNvPr id="238" name="Rectangle 237"/>
          <p:cNvSpPr/>
          <p:nvPr/>
        </p:nvSpPr>
        <p:spPr bwMode="auto">
          <a:xfrm>
            <a:off x="187325" y="3876675"/>
            <a:ext cx="977900" cy="782638"/>
          </a:xfrm>
          <a:prstGeom prst="rect">
            <a:avLst/>
          </a:prstGeom>
          <a:solidFill>
            <a:srgbClr val="F2F2F2"/>
          </a:solidFill>
          <a:ln w="635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Medical</a:t>
            </a:r>
          </a:p>
        </p:txBody>
      </p:sp>
      <p:grpSp>
        <p:nvGrpSpPr>
          <p:cNvPr id="239" name="Group 68"/>
          <p:cNvGrpSpPr>
            <a:grpSpLocks/>
          </p:cNvGrpSpPr>
          <p:nvPr/>
        </p:nvGrpSpPr>
        <p:grpSpPr bwMode="auto">
          <a:xfrm>
            <a:off x="169863" y="752475"/>
            <a:ext cx="787400" cy="390525"/>
            <a:chOff x="2615407" y="1287461"/>
            <a:chExt cx="787400" cy="392248"/>
          </a:xfrm>
        </p:grpSpPr>
        <p:sp>
          <p:nvSpPr>
            <p:cNvPr id="240" name="TextBox 124"/>
            <p:cNvSpPr txBox="1">
              <a:spLocks noChangeArrowheads="1"/>
            </p:cNvSpPr>
            <p:nvPr/>
          </p:nvSpPr>
          <p:spPr bwMode="auto">
            <a:xfrm>
              <a:off x="2615407" y="1491558"/>
              <a:ext cx="787400" cy="188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Individual</a:t>
              </a:r>
            </a:p>
          </p:txBody>
        </p:sp>
        <p:graphicFrame>
          <p:nvGraphicFramePr>
            <p:cNvPr id="241" name="Object 5"/>
            <p:cNvGraphicFramePr>
              <a:graphicFrameLocks noChangeAspect="1"/>
            </p:cNvGraphicFramePr>
            <p:nvPr/>
          </p:nvGraphicFramePr>
          <p:xfrm>
            <a:off x="2935402" y="1287461"/>
            <a:ext cx="234836" cy="2440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26" name="Visio" r:id="rId3" imgW="322783" imgH="334366" progId="Visio.Drawing.11">
                    <p:embed/>
                  </p:oleObj>
                </mc:Choice>
                <mc:Fallback>
                  <p:oleObj name="Visio" r:id="rId3" imgW="322783" imgH="334366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35402" y="1287461"/>
                          <a:ext cx="234836" cy="2440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42" name="Group 69"/>
          <p:cNvGrpSpPr>
            <a:grpSpLocks/>
          </p:cNvGrpSpPr>
          <p:nvPr/>
        </p:nvGrpSpPr>
        <p:grpSpPr bwMode="auto">
          <a:xfrm>
            <a:off x="860425" y="631825"/>
            <a:ext cx="947738" cy="509588"/>
            <a:chOff x="3364572" y="1557339"/>
            <a:chExt cx="947737" cy="510123"/>
          </a:xfrm>
        </p:grpSpPr>
        <p:sp>
          <p:nvSpPr>
            <p:cNvPr id="243" name="TextBox 124"/>
            <p:cNvSpPr txBox="1">
              <a:spLocks noChangeArrowheads="1"/>
            </p:cNvSpPr>
            <p:nvPr/>
          </p:nvSpPr>
          <p:spPr bwMode="auto">
            <a:xfrm>
              <a:off x="3364572" y="1798892"/>
              <a:ext cx="947737" cy="268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Healthcare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Professional</a:t>
              </a:r>
            </a:p>
          </p:txBody>
        </p:sp>
        <p:graphicFrame>
          <p:nvGraphicFramePr>
            <p:cNvPr id="244" name="Object 7"/>
            <p:cNvGraphicFramePr>
              <a:graphicFrameLocks noChangeAspect="1"/>
            </p:cNvGraphicFramePr>
            <p:nvPr/>
          </p:nvGraphicFramePr>
          <p:xfrm>
            <a:off x="3745118" y="1557339"/>
            <a:ext cx="265701" cy="2791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27" name="Visio" r:id="rId5" imgW="346253" imgH="363931" progId="Visio.Drawing.11">
                    <p:embed/>
                  </p:oleObj>
                </mc:Choice>
                <mc:Fallback>
                  <p:oleObj name="Visio" r:id="rId5" imgW="346253" imgH="363931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45118" y="1557339"/>
                          <a:ext cx="265701" cy="2791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45" name="Group 67"/>
          <p:cNvGrpSpPr>
            <a:grpSpLocks/>
          </p:cNvGrpSpPr>
          <p:nvPr/>
        </p:nvGrpSpPr>
        <p:grpSpPr bwMode="auto">
          <a:xfrm>
            <a:off x="2943225" y="631825"/>
            <a:ext cx="787400" cy="463550"/>
            <a:chOff x="3401595" y="812800"/>
            <a:chExt cx="785813" cy="463671"/>
          </a:xfrm>
        </p:grpSpPr>
        <p:sp>
          <p:nvSpPr>
            <p:cNvPr id="246" name="TextBox 124"/>
            <p:cNvSpPr txBox="1">
              <a:spLocks noChangeArrowheads="1"/>
            </p:cNvSpPr>
            <p:nvPr/>
          </p:nvSpPr>
          <p:spPr bwMode="auto">
            <a:xfrm>
              <a:off x="3401595" y="1089097"/>
              <a:ext cx="785813" cy="187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Employee</a:t>
              </a:r>
            </a:p>
          </p:txBody>
        </p:sp>
        <p:graphicFrame>
          <p:nvGraphicFramePr>
            <p:cNvPr id="247" name="Object 9"/>
            <p:cNvGraphicFramePr>
              <a:graphicFrameLocks noChangeAspect="1"/>
            </p:cNvGraphicFramePr>
            <p:nvPr/>
          </p:nvGraphicFramePr>
          <p:xfrm>
            <a:off x="3679979" y="812800"/>
            <a:ext cx="284803" cy="2994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28" name="Visio" r:id="rId7" imgW="358445" imgH="376365" progId="Visio.Drawing.11">
                    <p:embed/>
                  </p:oleObj>
                </mc:Choice>
                <mc:Fallback>
                  <p:oleObj name="Visio" r:id="rId7" imgW="358445" imgH="376365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79979" y="812800"/>
                          <a:ext cx="284803" cy="2994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48" name="Group 142"/>
          <p:cNvGrpSpPr>
            <a:grpSpLocks/>
          </p:cNvGrpSpPr>
          <p:nvPr/>
        </p:nvGrpSpPr>
        <p:grpSpPr bwMode="auto">
          <a:xfrm>
            <a:off x="1785938" y="631825"/>
            <a:ext cx="785812" cy="485775"/>
            <a:chOff x="4745491" y="1251386"/>
            <a:chExt cx="785649" cy="486038"/>
          </a:xfrm>
        </p:grpSpPr>
        <p:sp>
          <p:nvSpPr>
            <p:cNvPr id="249" name="TextBox 124"/>
            <p:cNvSpPr txBox="1">
              <a:spLocks noChangeArrowheads="1"/>
            </p:cNvSpPr>
            <p:nvPr/>
          </p:nvSpPr>
          <p:spPr bwMode="auto">
            <a:xfrm>
              <a:off x="4745491" y="1549998"/>
              <a:ext cx="785649" cy="187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Employer</a:t>
              </a:r>
            </a:p>
          </p:txBody>
        </p:sp>
        <p:graphicFrame>
          <p:nvGraphicFramePr>
            <p:cNvPr id="250" name="Object 10"/>
            <p:cNvGraphicFramePr>
              <a:graphicFrameLocks noChangeAspect="1"/>
            </p:cNvGraphicFramePr>
            <p:nvPr/>
          </p:nvGraphicFramePr>
          <p:xfrm>
            <a:off x="5034700" y="1251386"/>
            <a:ext cx="272447" cy="2861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29" name="Visio" r:id="rId9" imgW="340462" imgH="357835" progId="Visio.Drawing.11">
                    <p:embed/>
                  </p:oleObj>
                </mc:Choice>
                <mc:Fallback>
                  <p:oleObj name="Visio" r:id="rId9" imgW="340462" imgH="357835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34700" y="1251386"/>
                          <a:ext cx="272447" cy="2861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51" name="Rounded Rectangle 140"/>
          <p:cNvSpPr>
            <a:spLocks noChangeArrowheads="1"/>
          </p:cNvSpPr>
          <p:nvPr/>
        </p:nvSpPr>
        <p:spPr bwMode="auto">
          <a:xfrm>
            <a:off x="180975" y="1173163"/>
            <a:ext cx="701675" cy="395287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2700" algn="ctr">
            <a:solidFill>
              <a:srgbClr val="000000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myCIGNA</a:t>
            </a:r>
            <a:endParaRPr kumimoji="0" lang="en-US" altLang="en-US" sz="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52" name="Rounded Rectangle 91"/>
          <p:cNvSpPr>
            <a:spLocks noChangeArrowheads="1"/>
          </p:cNvSpPr>
          <p:nvPr/>
        </p:nvSpPr>
        <p:spPr bwMode="auto">
          <a:xfrm>
            <a:off x="174625" y="1620838"/>
            <a:ext cx="366713" cy="274637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12700" algn="ctr">
            <a:solidFill>
              <a:srgbClr val="000000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MSS</a:t>
            </a:r>
          </a:p>
        </p:txBody>
      </p:sp>
      <p:sp>
        <p:nvSpPr>
          <p:cNvPr id="253" name="Rounded Rectangle 142"/>
          <p:cNvSpPr>
            <a:spLocks noChangeArrowheads="1"/>
          </p:cNvSpPr>
          <p:nvPr/>
        </p:nvSpPr>
        <p:spPr bwMode="auto">
          <a:xfrm>
            <a:off x="566738" y="1620838"/>
            <a:ext cx="366712" cy="274637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12700" algn="ctr">
            <a:solidFill>
              <a:srgbClr val="000000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DSS</a:t>
            </a:r>
          </a:p>
        </p:txBody>
      </p:sp>
      <p:sp>
        <p:nvSpPr>
          <p:cNvPr id="254" name="Rounded Rectangle 143"/>
          <p:cNvSpPr>
            <a:spLocks noChangeArrowheads="1"/>
          </p:cNvSpPr>
          <p:nvPr/>
        </p:nvSpPr>
        <p:spPr bwMode="auto">
          <a:xfrm>
            <a:off x="2541588" y="1620838"/>
            <a:ext cx="527050" cy="274637"/>
          </a:xfrm>
          <a:prstGeom prst="roundRect">
            <a:avLst>
              <a:gd name="adj" fmla="val 16667"/>
            </a:avLst>
          </a:prstGeom>
          <a:solidFill>
            <a:srgbClr val="B4DE86"/>
          </a:solidFill>
          <a:ln w="12700" algn="ctr">
            <a:solidFill>
              <a:srgbClr val="000000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Pharmacy</a:t>
            </a:r>
          </a:p>
        </p:txBody>
      </p:sp>
      <p:sp>
        <p:nvSpPr>
          <p:cNvPr id="255" name="Rounded Rectangle 150"/>
          <p:cNvSpPr>
            <a:spLocks noChangeArrowheads="1"/>
          </p:cNvSpPr>
          <p:nvPr/>
        </p:nvSpPr>
        <p:spPr bwMode="auto">
          <a:xfrm>
            <a:off x="1709738" y="1173163"/>
            <a:ext cx="752475" cy="39687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algn="ctr">
            <a:solidFill>
              <a:srgbClr val="000000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CIGNAAccess</a:t>
            </a:r>
            <a:endParaRPr kumimoji="0" lang="en-US" altLang="en-US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56" name="Rounded Rectangle 151"/>
          <p:cNvSpPr>
            <a:spLocks noChangeArrowheads="1"/>
          </p:cNvSpPr>
          <p:nvPr/>
        </p:nvSpPr>
        <p:spPr bwMode="auto">
          <a:xfrm>
            <a:off x="906463" y="1173163"/>
            <a:ext cx="774700" cy="395287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algn="ctr">
            <a:solidFill>
              <a:srgbClr val="000000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CIGNAforHCP</a:t>
            </a:r>
            <a:endParaRPr kumimoji="0" lang="en-US" altLang="en-US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57" name="Rounded Rectangle 171"/>
          <p:cNvSpPr>
            <a:spLocks noChangeArrowheads="1"/>
          </p:cNvSpPr>
          <p:nvPr/>
        </p:nvSpPr>
        <p:spPr bwMode="auto">
          <a:xfrm>
            <a:off x="1743075" y="1620838"/>
            <a:ext cx="365125" cy="274637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12700" algn="ctr">
            <a:solidFill>
              <a:srgbClr val="000000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ESS</a:t>
            </a:r>
          </a:p>
        </p:txBody>
      </p:sp>
      <p:sp>
        <p:nvSpPr>
          <p:cNvPr id="258" name="Rounded Rectangle 172"/>
          <p:cNvSpPr>
            <a:spLocks noChangeArrowheads="1"/>
          </p:cNvSpPr>
          <p:nvPr/>
        </p:nvSpPr>
        <p:spPr bwMode="auto">
          <a:xfrm>
            <a:off x="1347788" y="1620838"/>
            <a:ext cx="366712" cy="274637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12700" algn="ctr">
            <a:solidFill>
              <a:srgbClr val="000000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PSS</a:t>
            </a:r>
          </a:p>
        </p:txBody>
      </p:sp>
      <p:sp>
        <p:nvSpPr>
          <p:cNvPr id="259" name="Rounded Rectangle 190"/>
          <p:cNvSpPr>
            <a:spLocks noChangeArrowheads="1"/>
          </p:cNvSpPr>
          <p:nvPr/>
        </p:nvSpPr>
        <p:spPr bwMode="auto">
          <a:xfrm>
            <a:off x="6397625" y="1173163"/>
            <a:ext cx="579438" cy="1073150"/>
          </a:xfrm>
          <a:prstGeom prst="roundRect">
            <a:avLst>
              <a:gd name="adj" fmla="val 16667"/>
            </a:avLst>
          </a:prstGeom>
          <a:solidFill>
            <a:srgbClr val="EBFAFF"/>
          </a:solidFill>
          <a:ln w="12700" algn="ctr">
            <a:solidFill>
              <a:srgbClr val="000000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CIGNA</a:t>
            </a:r>
            <a:br>
              <a:rPr kumimoji="0" lang="en-US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</a:br>
            <a:r>
              <a:rPr kumimoji="0" lang="en-US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Voluntary</a:t>
            </a:r>
          </a:p>
        </p:txBody>
      </p:sp>
      <p:sp>
        <p:nvSpPr>
          <p:cNvPr id="260" name="Rounded Rectangle 196"/>
          <p:cNvSpPr>
            <a:spLocks noChangeArrowheads="1"/>
          </p:cNvSpPr>
          <p:nvPr/>
        </p:nvSpPr>
        <p:spPr bwMode="auto">
          <a:xfrm>
            <a:off x="5767388" y="1173163"/>
            <a:ext cx="481012" cy="1073150"/>
          </a:xfrm>
          <a:prstGeom prst="roundRect">
            <a:avLst>
              <a:gd name="adj" fmla="val 16667"/>
            </a:avLst>
          </a:prstGeom>
          <a:solidFill>
            <a:srgbClr val="EBFAFF"/>
          </a:solidFill>
          <a:ln w="12700" algn="ctr">
            <a:solidFill>
              <a:srgbClr val="000000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MyCare</a:t>
            </a:r>
            <a:br>
              <a:rPr kumimoji="0" lang="en-US" altLang="en-US" sz="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</a:br>
            <a:r>
              <a:rPr kumimoji="0" lang="en-US" altLang="en-US" sz="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Allies</a:t>
            </a:r>
          </a:p>
        </p:txBody>
      </p:sp>
      <p:sp>
        <p:nvSpPr>
          <p:cNvPr id="261" name="Rounded Rectangle 193"/>
          <p:cNvSpPr>
            <a:spLocks noChangeArrowheads="1"/>
          </p:cNvSpPr>
          <p:nvPr/>
        </p:nvSpPr>
        <p:spPr bwMode="auto">
          <a:xfrm>
            <a:off x="3763963" y="1173163"/>
            <a:ext cx="612775" cy="395287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2700" algn="ctr">
            <a:solidFill>
              <a:srgbClr val="000000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CIGNA</a:t>
            </a:r>
            <a:br>
              <a:rPr kumimoji="0" lang="en-US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</a:br>
            <a:r>
              <a:rPr kumimoji="0" lang="en-US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Behavioral</a:t>
            </a:r>
          </a:p>
        </p:txBody>
      </p:sp>
      <p:sp>
        <p:nvSpPr>
          <p:cNvPr id="262" name="Rounded Rectangle 226"/>
          <p:cNvSpPr>
            <a:spLocks noChangeArrowheads="1"/>
          </p:cNvSpPr>
          <p:nvPr/>
        </p:nvSpPr>
        <p:spPr bwMode="auto">
          <a:xfrm>
            <a:off x="3103563" y="1177925"/>
            <a:ext cx="547687" cy="992188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2700" algn="ctr">
            <a:solidFill>
              <a:srgbClr val="000000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OneView</a:t>
            </a:r>
          </a:p>
        </p:txBody>
      </p:sp>
      <p:sp>
        <p:nvSpPr>
          <p:cNvPr id="263" name="Rectangle 267"/>
          <p:cNvSpPr>
            <a:spLocks noChangeArrowheads="1"/>
          </p:cNvSpPr>
          <p:nvPr/>
        </p:nvSpPr>
        <p:spPr bwMode="auto">
          <a:xfrm>
            <a:off x="7054850" y="1084263"/>
            <a:ext cx="1174750" cy="1752600"/>
          </a:xfrm>
          <a:prstGeom prst="rect">
            <a:avLst/>
          </a:prstGeom>
          <a:solidFill>
            <a:srgbClr val="92B3AB">
              <a:lumMod val="75000"/>
            </a:srgbClr>
          </a:solidFill>
          <a:ln w="12700" algn="ctr">
            <a:solidFill>
              <a:srgbClr val="787878"/>
            </a:solidFill>
            <a:miter lim="800000"/>
            <a:headEnd/>
            <a:tailEnd/>
          </a:ln>
        </p:spPr>
        <p:txBody>
          <a:bodyPr vert="vert270" l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64" name="Rounded Rectangle 188"/>
          <p:cNvSpPr>
            <a:spLocks noChangeArrowheads="1"/>
          </p:cNvSpPr>
          <p:nvPr/>
        </p:nvSpPr>
        <p:spPr bwMode="auto">
          <a:xfrm>
            <a:off x="7080250" y="1173163"/>
            <a:ext cx="1119188" cy="395287"/>
          </a:xfrm>
          <a:prstGeom prst="roundRect">
            <a:avLst>
              <a:gd name="adj" fmla="val 16667"/>
            </a:avLst>
          </a:prstGeom>
          <a:solidFill>
            <a:srgbClr val="EBFAFF"/>
          </a:solidFill>
          <a:ln w="12700" algn="ctr">
            <a:solidFill>
              <a:srgbClr val="000000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Your</a:t>
            </a:r>
            <a:br>
              <a:rPr kumimoji="0" lang="en-US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</a:br>
            <a:r>
              <a:rPr kumimoji="0" lang="en-US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CIGNA</a:t>
            </a:r>
            <a:br>
              <a:rPr kumimoji="0" lang="en-US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</a:br>
            <a:r>
              <a:rPr kumimoji="0" lang="en-US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Life</a:t>
            </a:r>
          </a:p>
        </p:txBody>
      </p:sp>
      <p:sp>
        <p:nvSpPr>
          <p:cNvPr id="265" name="Rounded Rectangle 185"/>
          <p:cNvSpPr>
            <a:spLocks noChangeArrowheads="1"/>
          </p:cNvSpPr>
          <p:nvPr/>
        </p:nvSpPr>
        <p:spPr bwMode="auto">
          <a:xfrm>
            <a:off x="4529138" y="1173163"/>
            <a:ext cx="561975" cy="1073150"/>
          </a:xfrm>
          <a:prstGeom prst="roundRect">
            <a:avLst>
              <a:gd name="adj" fmla="val 16667"/>
            </a:avLst>
          </a:prstGeom>
          <a:solidFill>
            <a:srgbClr val="EBFAFF"/>
          </a:solidFill>
          <a:ln w="12700" algn="ctr">
            <a:solidFill>
              <a:srgbClr val="000000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Choicelinx</a:t>
            </a:r>
          </a:p>
        </p:txBody>
      </p:sp>
      <p:sp>
        <p:nvSpPr>
          <p:cNvPr id="266" name="Can 141"/>
          <p:cNvSpPr>
            <a:spLocks noChangeArrowheads="1"/>
          </p:cNvSpPr>
          <p:nvPr/>
        </p:nvSpPr>
        <p:spPr bwMode="auto">
          <a:xfrm>
            <a:off x="227013" y="4286250"/>
            <a:ext cx="293687" cy="306388"/>
          </a:xfrm>
          <a:prstGeom prst="can">
            <a:avLst>
              <a:gd name="adj" fmla="val 24912"/>
            </a:avLst>
          </a:prstGeom>
          <a:solidFill>
            <a:srgbClr val="C6D9F1"/>
          </a:solidFill>
          <a:ln w="9525" algn="ctr">
            <a:solidFill>
              <a:srgbClr val="787878"/>
            </a:solidFill>
            <a:miter lim="800000"/>
            <a:headEnd/>
            <a:tailEnd/>
          </a:ln>
        </p:spPr>
        <p:txBody>
          <a:bodyPr l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</a:rPr>
              <a:t>Data</a:t>
            </a:r>
            <a:endParaRPr kumimoji="0" lang="en-US" altLang="en-US" sz="5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67" name="Can 142"/>
          <p:cNvSpPr>
            <a:spLocks noChangeArrowheads="1"/>
          </p:cNvSpPr>
          <p:nvPr/>
        </p:nvSpPr>
        <p:spPr bwMode="auto">
          <a:xfrm>
            <a:off x="531813" y="4298950"/>
            <a:ext cx="293687" cy="306388"/>
          </a:xfrm>
          <a:prstGeom prst="can">
            <a:avLst>
              <a:gd name="adj" fmla="val 24912"/>
            </a:avLst>
          </a:prstGeom>
          <a:solidFill>
            <a:srgbClr val="C6D9F1"/>
          </a:solidFill>
          <a:ln w="9525" algn="ctr">
            <a:solidFill>
              <a:srgbClr val="787878"/>
            </a:solidFill>
            <a:miter lim="800000"/>
            <a:headEnd/>
            <a:tailEnd/>
          </a:ln>
        </p:spPr>
        <p:txBody>
          <a:bodyPr l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</a:rPr>
              <a:t>MHS</a:t>
            </a:r>
          </a:p>
        </p:txBody>
      </p:sp>
      <p:sp>
        <p:nvSpPr>
          <p:cNvPr id="268" name="Can 143"/>
          <p:cNvSpPr>
            <a:spLocks noChangeArrowheads="1"/>
          </p:cNvSpPr>
          <p:nvPr/>
        </p:nvSpPr>
        <p:spPr bwMode="auto">
          <a:xfrm>
            <a:off x="838200" y="4291013"/>
            <a:ext cx="292100" cy="306387"/>
          </a:xfrm>
          <a:prstGeom prst="can">
            <a:avLst>
              <a:gd name="adj" fmla="val 25048"/>
            </a:avLst>
          </a:prstGeom>
          <a:solidFill>
            <a:srgbClr val="C6D9F1"/>
          </a:solidFill>
          <a:ln w="9525" algn="ctr">
            <a:solidFill>
              <a:srgbClr val="787878"/>
            </a:solidFill>
            <a:miter lim="800000"/>
            <a:headEnd/>
            <a:tailEnd/>
          </a:ln>
        </p:spPr>
        <p:txBody>
          <a:bodyPr l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</a:rPr>
              <a:t>Data</a:t>
            </a:r>
            <a:endParaRPr kumimoji="0" lang="en-US" altLang="en-US" sz="5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69" name="Can 145"/>
          <p:cNvSpPr>
            <a:spLocks noChangeArrowheads="1"/>
          </p:cNvSpPr>
          <p:nvPr/>
        </p:nvSpPr>
        <p:spPr bwMode="auto">
          <a:xfrm>
            <a:off x="1223963" y="4303713"/>
            <a:ext cx="323850" cy="304800"/>
          </a:xfrm>
          <a:prstGeom prst="can">
            <a:avLst>
              <a:gd name="adj" fmla="val 25000"/>
            </a:avLst>
          </a:prstGeom>
          <a:solidFill>
            <a:srgbClr val="C6D9F1"/>
          </a:solidFill>
          <a:ln w="9525" algn="ctr">
            <a:solidFill>
              <a:srgbClr val="787878"/>
            </a:solidFill>
            <a:miter lim="800000"/>
            <a:headEnd/>
            <a:tailEnd/>
          </a:ln>
        </p:spPr>
        <p:txBody>
          <a:bodyPr l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</a:rPr>
              <a:t>Data</a:t>
            </a:r>
            <a:endParaRPr kumimoji="0" lang="en-US" altLang="en-US" sz="5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70" name="Can 146"/>
          <p:cNvSpPr>
            <a:spLocks noChangeArrowheads="1"/>
          </p:cNvSpPr>
          <p:nvPr/>
        </p:nvSpPr>
        <p:spPr bwMode="auto">
          <a:xfrm>
            <a:off x="3868738" y="3540125"/>
            <a:ext cx="325437" cy="306388"/>
          </a:xfrm>
          <a:prstGeom prst="can">
            <a:avLst>
              <a:gd name="adj" fmla="val 25000"/>
            </a:avLst>
          </a:prstGeom>
          <a:solidFill>
            <a:srgbClr val="C6D9F1"/>
          </a:solidFill>
          <a:ln w="9525" algn="ctr">
            <a:solidFill>
              <a:srgbClr val="787878"/>
            </a:solidFill>
            <a:miter lim="800000"/>
            <a:headEnd/>
            <a:tailEnd/>
          </a:ln>
        </p:spPr>
        <p:txBody>
          <a:bodyPr l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</a:rPr>
              <a:t>Data</a:t>
            </a:r>
            <a:endParaRPr kumimoji="0" lang="en-US" altLang="en-US" sz="5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71" name="Can 147"/>
          <p:cNvSpPr>
            <a:spLocks noChangeArrowheads="1"/>
          </p:cNvSpPr>
          <p:nvPr/>
        </p:nvSpPr>
        <p:spPr bwMode="auto">
          <a:xfrm>
            <a:off x="3335338" y="4057650"/>
            <a:ext cx="325437" cy="306388"/>
          </a:xfrm>
          <a:prstGeom prst="can">
            <a:avLst>
              <a:gd name="adj" fmla="val 25000"/>
            </a:avLst>
          </a:prstGeom>
          <a:solidFill>
            <a:srgbClr val="C6D9F1"/>
          </a:solidFill>
          <a:ln w="9525" algn="ctr">
            <a:solidFill>
              <a:srgbClr val="787878"/>
            </a:solidFill>
            <a:miter lim="800000"/>
            <a:headEnd/>
            <a:tailEnd/>
          </a:ln>
        </p:spPr>
        <p:txBody>
          <a:bodyPr l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</a:rPr>
              <a:t>Data</a:t>
            </a:r>
            <a:endParaRPr kumimoji="0" lang="en-US" altLang="en-US" sz="5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72" name="Can 152"/>
          <p:cNvSpPr>
            <a:spLocks noChangeArrowheads="1"/>
          </p:cNvSpPr>
          <p:nvPr/>
        </p:nvSpPr>
        <p:spPr bwMode="auto">
          <a:xfrm>
            <a:off x="6483350" y="3749675"/>
            <a:ext cx="393700" cy="306388"/>
          </a:xfrm>
          <a:prstGeom prst="can">
            <a:avLst>
              <a:gd name="adj" fmla="val 25000"/>
            </a:avLst>
          </a:prstGeom>
          <a:solidFill>
            <a:srgbClr val="C6D9F1"/>
          </a:solidFill>
          <a:ln w="9525" algn="ctr">
            <a:solidFill>
              <a:srgbClr val="787878"/>
            </a:solidFill>
            <a:miter lim="800000"/>
            <a:headEnd/>
            <a:tailEnd/>
          </a:ln>
        </p:spPr>
        <p:txBody>
          <a:bodyPr l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</a:rPr>
              <a:t>Bluecard</a:t>
            </a:r>
          </a:p>
        </p:txBody>
      </p:sp>
      <p:sp>
        <p:nvSpPr>
          <p:cNvPr id="273" name="Can 149"/>
          <p:cNvSpPr>
            <a:spLocks noChangeArrowheads="1"/>
          </p:cNvSpPr>
          <p:nvPr/>
        </p:nvSpPr>
        <p:spPr bwMode="auto">
          <a:xfrm>
            <a:off x="6473825" y="3482975"/>
            <a:ext cx="393700" cy="306388"/>
          </a:xfrm>
          <a:prstGeom prst="can">
            <a:avLst>
              <a:gd name="adj" fmla="val 25000"/>
            </a:avLst>
          </a:prstGeom>
          <a:solidFill>
            <a:srgbClr val="C6D9F1"/>
          </a:solidFill>
          <a:ln w="9525" algn="ctr">
            <a:solidFill>
              <a:srgbClr val="787878"/>
            </a:solidFill>
            <a:miter lim="800000"/>
            <a:headEnd/>
            <a:tailEnd/>
          </a:ln>
        </p:spPr>
        <p:txBody>
          <a:bodyPr l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</a:rPr>
              <a:t>Powerstep</a:t>
            </a:r>
          </a:p>
        </p:txBody>
      </p:sp>
      <p:sp>
        <p:nvSpPr>
          <p:cNvPr id="274" name="Can 154"/>
          <p:cNvSpPr>
            <a:spLocks noChangeArrowheads="1"/>
          </p:cNvSpPr>
          <p:nvPr/>
        </p:nvSpPr>
        <p:spPr bwMode="auto">
          <a:xfrm>
            <a:off x="220663" y="3517900"/>
            <a:ext cx="293687" cy="306388"/>
          </a:xfrm>
          <a:prstGeom prst="can">
            <a:avLst>
              <a:gd name="adj" fmla="val 24912"/>
            </a:avLst>
          </a:prstGeom>
          <a:solidFill>
            <a:srgbClr val="C6D9F1"/>
          </a:solidFill>
          <a:ln w="9525" algn="ctr">
            <a:solidFill>
              <a:srgbClr val="787878"/>
            </a:solidFill>
            <a:miter lim="800000"/>
            <a:headEnd/>
            <a:tailEnd/>
          </a:ln>
        </p:spPr>
        <p:txBody>
          <a:bodyPr l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</a:rPr>
              <a:t>Data</a:t>
            </a:r>
            <a:endParaRPr kumimoji="0" lang="en-US" altLang="en-US" sz="5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75" name="Can 155"/>
          <p:cNvSpPr>
            <a:spLocks noChangeArrowheads="1"/>
          </p:cNvSpPr>
          <p:nvPr/>
        </p:nvSpPr>
        <p:spPr bwMode="auto">
          <a:xfrm>
            <a:off x="1203325" y="3538538"/>
            <a:ext cx="293688" cy="306387"/>
          </a:xfrm>
          <a:prstGeom prst="can">
            <a:avLst>
              <a:gd name="adj" fmla="val 24912"/>
            </a:avLst>
          </a:prstGeom>
          <a:solidFill>
            <a:srgbClr val="C6D9F1"/>
          </a:solidFill>
          <a:ln w="9525" algn="ctr">
            <a:solidFill>
              <a:srgbClr val="787878"/>
            </a:solidFill>
            <a:miter lim="800000"/>
            <a:headEnd/>
            <a:tailEnd/>
          </a:ln>
        </p:spPr>
        <p:txBody>
          <a:bodyPr l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</a:rPr>
              <a:t>Data</a:t>
            </a:r>
            <a:endParaRPr kumimoji="0" lang="en-US" altLang="en-US" sz="5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76" name="Can 156"/>
          <p:cNvSpPr>
            <a:spLocks noChangeArrowheads="1"/>
          </p:cNvSpPr>
          <p:nvPr/>
        </p:nvSpPr>
        <p:spPr bwMode="auto">
          <a:xfrm>
            <a:off x="2051050" y="3508375"/>
            <a:ext cx="344488" cy="306388"/>
          </a:xfrm>
          <a:prstGeom prst="can">
            <a:avLst>
              <a:gd name="adj" fmla="val 25000"/>
            </a:avLst>
          </a:prstGeom>
          <a:solidFill>
            <a:srgbClr val="C6D9F1"/>
          </a:solidFill>
          <a:ln w="9525" algn="ctr">
            <a:solidFill>
              <a:srgbClr val="787878"/>
            </a:solidFill>
            <a:miter lim="800000"/>
            <a:headEnd/>
            <a:tailEnd/>
          </a:ln>
        </p:spPr>
        <p:txBody>
          <a:bodyPr l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</a:rPr>
              <a:t>Data</a:t>
            </a:r>
            <a:endParaRPr kumimoji="0" lang="en-US" altLang="en-US" sz="5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77" name="Can 157"/>
          <p:cNvSpPr>
            <a:spLocks noChangeArrowheads="1"/>
          </p:cNvSpPr>
          <p:nvPr/>
        </p:nvSpPr>
        <p:spPr bwMode="auto">
          <a:xfrm>
            <a:off x="523875" y="3517900"/>
            <a:ext cx="292100" cy="306388"/>
          </a:xfrm>
          <a:prstGeom prst="can">
            <a:avLst>
              <a:gd name="adj" fmla="val 25048"/>
            </a:avLst>
          </a:prstGeom>
          <a:solidFill>
            <a:srgbClr val="C6D9F1"/>
          </a:solidFill>
          <a:ln w="9525" algn="ctr">
            <a:solidFill>
              <a:srgbClr val="787878"/>
            </a:solidFill>
            <a:miter lim="800000"/>
            <a:headEnd/>
            <a:tailEnd/>
          </a:ln>
        </p:spPr>
        <p:txBody>
          <a:bodyPr l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</a:rPr>
              <a:t>Data</a:t>
            </a:r>
            <a:endParaRPr kumimoji="0" lang="en-US" altLang="en-US" sz="5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78" name="Can 158"/>
          <p:cNvSpPr>
            <a:spLocks noChangeArrowheads="1"/>
          </p:cNvSpPr>
          <p:nvPr/>
        </p:nvSpPr>
        <p:spPr bwMode="auto">
          <a:xfrm>
            <a:off x="811213" y="3517900"/>
            <a:ext cx="292100" cy="306388"/>
          </a:xfrm>
          <a:prstGeom prst="can">
            <a:avLst>
              <a:gd name="adj" fmla="val 25048"/>
            </a:avLst>
          </a:prstGeom>
          <a:solidFill>
            <a:srgbClr val="C6D9F1"/>
          </a:solidFill>
          <a:ln w="9525" algn="ctr">
            <a:solidFill>
              <a:srgbClr val="787878"/>
            </a:solidFill>
            <a:miter lim="800000"/>
            <a:headEnd/>
            <a:tailEnd/>
          </a:ln>
        </p:spPr>
        <p:txBody>
          <a:bodyPr l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</a:rPr>
              <a:t>Data</a:t>
            </a:r>
            <a:endParaRPr kumimoji="0" lang="en-US" altLang="en-US" sz="5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79" name="Can 160"/>
          <p:cNvSpPr>
            <a:spLocks noChangeArrowheads="1"/>
          </p:cNvSpPr>
          <p:nvPr/>
        </p:nvSpPr>
        <p:spPr bwMode="auto">
          <a:xfrm>
            <a:off x="3335338" y="3786188"/>
            <a:ext cx="330200" cy="306387"/>
          </a:xfrm>
          <a:prstGeom prst="can">
            <a:avLst>
              <a:gd name="adj" fmla="val 25046"/>
            </a:avLst>
          </a:prstGeom>
          <a:solidFill>
            <a:srgbClr val="C6D9F1"/>
          </a:solidFill>
          <a:ln w="9525" algn="ctr">
            <a:solidFill>
              <a:srgbClr val="787878"/>
            </a:solidFill>
            <a:miter lim="800000"/>
            <a:headEnd/>
            <a:tailEnd/>
          </a:ln>
        </p:spPr>
        <p:txBody>
          <a:bodyPr l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</a:rPr>
              <a:t>Data</a:t>
            </a:r>
            <a:endParaRPr kumimoji="0" lang="en-US" altLang="en-US" sz="5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80" name="Can 162"/>
          <p:cNvSpPr>
            <a:spLocks noChangeArrowheads="1"/>
          </p:cNvSpPr>
          <p:nvPr/>
        </p:nvSpPr>
        <p:spPr bwMode="auto">
          <a:xfrm>
            <a:off x="3335338" y="3532188"/>
            <a:ext cx="330200" cy="306387"/>
          </a:xfrm>
          <a:prstGeom prst="can">
            <a:avLst>
              <a:gd name="adj" fmla="val 25046"/>
            </a:avLst>
          </a:prstGeom>
          <a:solidFill>
            <a:srgbClr val="C6D9F1"/>
          </a:solidFill>
          <a:ln w="9525" algn="ctr">
            <a:solidFill>
              <a:srgbClr val="787878"/>
            </a:solidFill>
            <a:miter lim="800000"/>
            <a:headEnd/>
            <a:tailEnd/>
          </a:ln>
        </p:spPr>
        <p:txBody>
          <a:bodyPr l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</a:rPr>
              <a:t>Data</a:t>
            </a:r>
            <a:endParaRPr kumimoji="0" lang="en-US" altLang="en-US" sz="5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81" name="Can 164"/>
          <p:cNvSpPr>
            <a:spLocks noChangeArrowheads="1"/>
          </p:cNvSpPr>
          <p:nvPr/>
        </p:nvSpPr>
        <p:spPr bwMode="auto">
          <a:xfrm>
            <a:off x="1636713" y="4294188"/>
            <a:ext cx="292100" cy="306387"/>
          </a:xfrm>
          <a:prstGeom prst="can">
            <a:avLst>
              <a:gd name="adj" fmla="val 25048"/>
            </a:avLst>
          </a:prstGeom>
          <a:solidFill>
            <a:srgbClr val="C6D9F1"/>
          </a:solidFill>
          <a:ln w="9525" algn="ctr">
            <a:solidFill>
              <a:srgbClr val="787878"/>
            </a:solidFill>
            <a:miter lim="800000"/>
            <a:headEnd/>
            <a:tailEnd/>
          </a:ln>
        </p:spPr>
        <p:txBody>
          <a:bodyPr l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</a:rPr>
              <a:t>Data</a:t>
            </a:r>
            <a:endParaRPr kumimoji="0" lang="en-US" altLang="en-US" sz="5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82" name="Can 166"/>
          <p:cNvSpPr>
            <a:spLocks noChangeArrowheads="1"/>
          </p:cNvSpPr>
          <p:nvPr/>
        </p:nvSpPr>
        <p:spPr bwMode="auto">
          <a:xfrm>
            <a:off x="1644650" y="4041775"/>
            <a:ext cx="292100" cy="306388"/>
          </a:xfrm>
          <a:prstGeom prst="can">
            <a:avLst>
              <a:gd name="adj" fmla="val 25048"/>
            </a:avLst>
          </a:prstGeom>
          <a:solidFill>
            <a:srgbClr val="C6D9F1"/>
          </a:solidFill>
          <a:ln w="9525" algn="ctr">
            <a:solidFill>
              <a:srgbClr val="787878"/>
            </a:solidFill>
            <a:miter lim="800000"/>
            <a:headEnd/>
            <a:tailEnd/>
          </a:ln>
        </p:spPr>
        <p:txBody>
          <a:bodyPr l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</a:rPr>
              <a:t>Data</a:t>
            </a:r>
            <a:endParaRPr kumimoji="0" lang="en-US" altLang="en-US" sz="5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83" name="Can 168"/>
          <p:cNvSpPr>
            <a:spLocks noChangeArrowheads="1"/>
          </p:cNvSpPr>
          <p:nvPr/>
        </p:nvSpPr>
        <p:spPr bwMode="auto">
          <a:xfrm>
            <a:off x="1962150" y="4044950"/>
            <a:ext cx="323850" cy="306388"/>
          </a:xfrm>
          <a:prstGeom prst="can">
            <a:avLst>
              <a:gd name="adj" fmla="val 25000"/>
            </a:avLst>
          </a:prstGeom>
          <a:solidFill>
            <a:srgbClr val="C6D9F1"/>
          </a:solidFill>
          <a:ln w="9525" algn="ctr">
            <a:solidFill>
              <a:srgbClr val="787878"/>
            </a:solidFill>
            <a:miter lim="800000"/>
            <a:headEnd/>
            <a:tailEnd/>
          </a:ln>
        </p:spPr>
        <p:txBody>
          <a:bodyPr l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</a:rPr>
              <a:t>Data</a:t>
            </a:r>
            <a:endParaRPr kumimoji="0" lang="en-US" altLang="en-US" sz="5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84" name="Can 169"/>
          <p:cNvSpPr>
            <a:spLocks noChangeArrowheads="1"/>
          </p:cNvSpPr>
          <p:nvPr/>
        </p:nvSpPr>
        <p:spPr bwMode="auto">
          <a:xfrm>
            <a:off x="1635125" y="3506788"/>
            <a:ext cx="387350" cy="306387"/>
          </a:xfrm>
          <a:prstGeom prst="can">
            <a:avLst>
              <a:gd name="adj" fmla="val 25000"/>
            </a:avLst>
          </a:prstGeom>
          <a:solidFill>
            <a:srgbClr val="C6D9F1"/>
          </a:solidFill>
          <a:ln w="9525" algn="ctr">
            <a:solidFill>
              <a:srgbClr val="787878"/>
            </a:solidFill>
            <a:miter lim="800000"/>
            <a:headEnd/>
            <a:tailEnd/>
          </a:ln>
        </p:spPr>
        <p:txBody>
          <a:bodyPr l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</a:rPr>
              <a:t>Data</a:t>
            </a:r>
            <a:endParaRPr kumimoji="0" lang="en-US" altLang="en-US" sz="5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85" name="Can 170"/>
          <p:cNvSpPr>
            <a:spLocks noChangeArrowheads="1"/>
          </p:cNvSpPr>
          <p:nvPr/>
        </p:nvSpPr>
        <p:spPr bwMode="auto">
          <a:xfrm>
            <a:off x="2490788" y="4329113"/>
            <a:ext cx="387350" cy="306387"/>
          </a:xfrm>
          <a:prstGeom prst="can">
            <a:avLst>
              <a:gd name="adj" fmla="val 25000"/>
            </a:avLst>
          </a:prstGeom>
          <a:solidFill>
            <a:srgbClr val="C6D9F1"/>
          </a:solidFill>
          <a:ln w="9525" algn="ctr">
            <a:solidFill>
              <a:srgbClr val="787878"/>
            </a:solidFill>
            <a:miter lim="800000"/>
            <a:headEnd/>
            <a:tailEnd/>
          </a:ln>
        </p:spPr>
        <p:txBody>
          <a:bodyPr l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</a:rPr>
              <a:t>Print</a:t>
            </a:r>
            <a:endParaRPr kumimoji="0" lang="en-US" altLang="en-US" sz="5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86" name="Can 171"/>
          <p:cNvSpPr>
            <a:spLocks noChangeArrowheads="1"/>
          </p:cNvSpPr>
          <p:nvPr/>
        </p:nvSpPr>
        <p:spPr bwMode="auto">
          <a:xfrm>
            <a:off x="2897188" y="4337050"/>
            <a:ext cx="387350" cy="306388"/>
          </a:xfrm>
          <a:prstGeom prst="can">
            <a:avLst>
              <a:gd name="adj" fmla="val 25000"/>
            </a:avLst>
          </a:prstGeom>
          <a:solidFill>
            <a:srgbClr val="C6D9F1"/>
          </a:solidFill>
          <a:ln w="9525" algn="ctr">
            <a:solidFill>
              <a:srgbClr val="787878"/>
            </a:solidFill>
            <a:miter lim="800000"/>
            <a:headEnd/>
            <a:tailEnd/>
          </a:ln>
        </p:spPr>
        <p:txBody>
          <a:bodyPr l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</a:rPr>
              <a:t>Data</a:t>
            </a:r>
            <a:endParaRPr kumimoji="0" lang="en-US" altLang="en-US" sz="5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87" name="Can 172"/>
          <p:cNvSpPr>
            <a:spLocks noChangeArrowheads="1"/>
          </p:cNvSpPr>
          <p:nvPr/>
        </p:nvSpPr>
        <p:spPr bwMode="auto">
          <a:xfrm>
            <a:off x="2490788" y="4086225"/>
            <a:ext cx="387350" cy="306388"/>
          </a:xfrm>
          <a:prstGeom prst="can">
            <a:avLst>
              <a:gd name="adj" fmla="val 25000"/>
            </a:avLst>
          </a:prstGeom>
          <a:solidFill>
            <a:srgbClr val="C6D9F1"/>
          </a:solidFill>
          <a:ln w="9525" algn="ctr">
            <a:solidFill>
              <a:srgbClr val="787878"/>
            </a:solidFill>
            <a:miter lim="800000"/>
            <a:headEnd/>
            <a:tailEnd/>
          </a:ln>
        </p:spPr>
        <p:txBody>
          <a:bodyPr l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</a:rPr>
              <a:t>ECM</a:t>
            </a:r>
            <a:endParaRPr kumimoji="0" lang="en-US" altLang="en-US" sz="5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88" name="Can 173"/>
          <p:cNvSpPr>
            <a:spLocks noChangeArrowheads="1"/>
          </p:cNvSpPr>
          <p:nvPr/>
        </p:nvSpPr>
        <p:spPr bwMode="auto">
          <a:xfrm>
            <a:off x="2906713" y="4086225"/>
            <a:ext cx="387350" cy="306388"/>
          </a:xfrm>
          <a:prstGeom prst="can">
            <a:avLst>
              <a:gd name="adj" fmla="val 25000"/>
            </a:avLst>
          </a:prstGeom>
          <a:solidFill>
            <a:srgbClr val="C6D9F1"/>
          </a:solidFill>
          <a:ln w="9525" algn="ctr">
            <a:solidFill>
              <a:srgbClr val="787878"/>
            </a:solidFill>
            <a:miter lim="800000"/>
            <a:headEnd/>
            <a:tailEnd/>
          </a:ln>
        </p:spPr>
        <p:txBody>
          <a:bodyPr l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" b="1" i="0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</a:rPr>
              <a:t>DocGen</a:t>
            </a:r>
            <a:r>
              <a:rPr kumimoji="0" lang="en-US" altLang="en-US" sz="5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</a:rPr>
              <a:t> / Collateral Member</a:t>
            </a:r>
          </a:p>
        </p:txBody>
      </p:sp>
      <p:sp>
        <p:nvSpPr>
          <p:cNvPr id="289" name="Rounded Rectangle 174"/>
          <p:cNvSpPr>
            <a:spLocks noChangeArrowheads="1"/>
          </p:cNvSpPr>
          <p:nvPr/>
        </p:nvSpPr>
        <p:spPr bwMode="auto">
          <a:xfrm>
            <a:off x="171450" y="1939925"/>
            <a:ext cx="765175" cy="293688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12700" algn="ctr">
            <a:solidFill>
              <a:srgbClr val="000000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mycignaplans</a:t>
            </a:r>
          </a:p>
        </p:txBody>
      </p:sp>
      <p:sp>
        <p:nvSpPr>
          <p:cNvPr id="290" name="Rounded Rectangle 196"/>
          <p:cNvSpPr>
            <a:spLocks noChangeArrowheads="1"/>
          </p:cNvSpPr>
          <p:nvPr/>
        </p:nvSpPr>
        <p:spPr bwMode="auto">
          <a:xfrm>
            <a:off x="5195888" y="1173163"/>
            <a:ext cx="438150" cy="1073150"/>
          </a:xfrm>
          <a:prstGeom prst="roundRect">
            <a:avLst>
              <a:gd name="adj" fmla="val 16667"/>
            </a:avLst>
          </a:prstGeom>
          <a:solidFill>
            <a:srgbClr val="EBFAFF"/>
          </a:solidFill>
          <a:ln w="12700" algn="ctr">
            <a:solidFill>
              <a:srgbClr val="000000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VieLife</a:t>
            </a:r>
          </a:p>
        </p:txBody>
      </p:sp>
      <p:sp>
        <p:nvSpPr>
          <p:cNvPr id="291" name="Rectangle 290"/>
          <p:cNvSpPr/>
          <p:nvPr/>
        </p:nvSpPr>
        <p:spPr bwMode="auto">
          <a:xfrm>
            <a:off x="2465388" y="3344863"/>
            <a:ext cx="760412" cy="534987"/>
          </a:xfrm>
          <a:prstGeom prst="rect">
            <a:avLst/>
          </a:prstGeom>
          <a:solidFill>
            <a:srgbClr val="F2F2F2"/>
          </a:solidFill>
          <a:ln w="635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Medical Management</a:t>
            </a:r>
          </a:p>
        </p:txBody>
      </p:sp>
      <p:sp>
        <p:nvSpPr>
          <p:cNvPr id="292" name="Can 185"/>
          <p:cNvSpPr>
            <a:spLocks noChangeArrowheads="1"/>
          </p:cNvSpPr>
          <p:nvPr/>
        </p:nvSpPr>
        <p:spPr bwMode="auto">
          <a:xfrm>
            <a:off x="2679700" y="3594100"/>
            <a:ext cx="323850" cy="266700"/>
          </a:xfrm>
          <a:prstGeom prst="can">
            <a:avLst>
              <a:gd name="adj" fmla="val 25000"/>
            </a:avLst>
          </a:prstGeom>
          <a:solidFill>
            <a:srgbClr val="C6D9F1"/>
          </a:solidFill>
          <a:ln w="9525" algn="ctr">
            <a:solidFill>
              <a:srgbClr val="787878"/>
            </a:solidFill>
            <a:miter lim="800000"/>
            <a:headEnd/>
            <a:tailEnd/>
          </a:ln>
        </p:spPr>
        <p:txBody>
          <a:bodyPr l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</a:rPr>
              <a:t>Data</a:t>
            </a:r>
            <a:endParaRPr kumimoji="0" lang="en-US" altLang="en-US" sz="5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93" name="Rounded Rectangle 186"/>
          <p:cNvSpPr>
            <a:spLocks noChangeArrowheads="1"/>
          </p:cNvSpPr>
          <p:nvPr/>
        </p:nvSpPr>
        <p:spPr bwMode="auto">
          <a:xfrm>
            <a:off x="2498725" y="1173163"/>
            <a:ext cx="546100" cy="39687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algn="ctr">
            <a:solidFill>
              <a:srgbClr val="000000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TelDrug</a:t>
            </a:r>
          </a:p>
        </p:txBody>
      </p:sp>
      <p:sp>
        <p:nvSpPr>
          <p:cNvPr id="294" name="Can 138"/>
          <p:cNvSpPr>
            <a:spLocks noChangeArrowheads="1"/>
          </p:cNvSpPr>
          <p:nvPr/>
        </p:nvSpPr>
        <p:spPr bwMode="auto">
          <a:xfrm>
            <a:off x="230188" y="4035425"/>
            <a:ext cx="293687" cy="306388"/>
          </a:xfrm>
          <a:prstGeom prst="can">
            <a:avLst>
              <a:gd name="adj" fmla="val 24912"/>
            </a:avLst>
          </a:prstGeom>
          <a:solidFill>
            <a:srgbClr val="C6D9F1"/>
          </a:solidFill>
          <a:ln w="9525" algn="ctr">
            <a:solidFill>
              <a:srgbClr val="787878"/>
            </a:solidFill>
            <a:miter lim="800000"/>
            <a:headEnd/>
            <a:tailEnd/>
          </a:ln>
        </p:spPr>
        <p:txBody>
          <a:bodyPr l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</a:rPr>
              <a:t>Data</a:t>
            </a:r>
            <a:endParaRPr kumimoji="0" lang="en-US" altLang="en-US" sz="5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95" name="Can 139"/>
          <p:cNvSpPr>
            <a:spLocks noChangeArrowheads="1"/>
          </p:cNvSpPr>
          <p:nvPr/>
        </p:nvSpPr>
        <p:spPr bwMode="auto">
          <a:xfrm>
            <a:off x="538163" y="4046538"/>
            <a:ext cx="292100" cy="306387"/>
          </a:xfrm>
          <a:prstGeom prst="can">
            <a:avLst>
              <a:gd name="adj" fmla="val 25048"/>
            </a:avLst>
          </a:prstGeom>
          <a:solidFill>
            <a:srgbClr val="C6D9F1"/>
          </a:solidFill>
          <a:ln w="9525" algn="ctr">
            <a:solidFill>
              <a:srgbClr val="787878"/>
            </a:solidFill>
            <a:miter lim="800000"/>
            <a:headEnd/>
            <a:tailEnd/>
          </a:ln>
        </p:spPr>
        <p:txBody>
          <a:bodyPr l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</a:rPr>
              <a:t>Data</a:t>
            </a:r>
            <a:endParaRPr kumimoji="0" lang="en-US" altLang="en-US" sz="5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96" name="Can 140"/>
          <p:cNvSpPr>
            <a:spLocks noChangeArrowheads="1"/>
          </p:cNvSpPr>
          <p:nvPr/>
        </p:nvSpPr>
        <p:spPr bwMode="auto">
          <a:xfrm>
            <a:off x="841375" y="4040188"/>
            <a:ext cx="292100" cy="306387"/>
          </a:xfrm>
          <a:prstGeom prst="can">
            <a:avLst>
              <a:gd name="adj" fmla="val 25048"/>
            </a:avLst>
          </a:prstGeom>
          <a:solidFill>
            <a:srgbClr val="C6D9F1"/>
          </a:solidFill>
          <a:ln w="9525" algn="ctr">
            <a:solidFill>
              <a:srgbClr val="787878"/>
            </a:solidFill>
            <a:miter lim="800000"/>
            <a:headEnd/>
            <a:tailEnd/>
          </a:ln>
        </p:spPr>
        <p:txBody>
          <a:bodyPr l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</a:rPr>
              <a:t>Data</a:t>
            </a:r>
            <a:endParaRPr kumimoji="0" lang="en-US" altLang="en-US" sz="5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97" name="Can 187"/>
          <p:cNvSpPr>
            <a:spLocks noChangeArrowheads="1"/>
          </p:cNvSpPr>
          <p:nvPr/>
        </p:nvSpPr>
        <p:spPr bwMode="auto">
          <a:xfrm>
            <a:off x="4706938" y="3482975"/>
            <a:ext cx="325437" cy="306388"/>
          </a:xfrm>
          <a:prstGeom prst="can">
            <a:avLst>
              <a:gd name="adj" fmla="val 25000"/>
            </a:avLst>
          </a:prstGeom>
          <a:solidFill>
            <a:srgbClr val="C6D9F1"/>
          </a:solidFill>
          <a:ln w="9525" algn="ctr">
            <a:solidFill>
              <a:srgbClr val="787878"/>
            </a:solidFill>
            <a:miter lim="800000"/>
            <a:headEnd/>
            <a:tailEnd/>
          </a:ln>
        </p:spPr>
        <p:txBody>
          <a:bodyPr l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</a:rPr>
              <a:t>Database</a:t>
            </a:r>
          </a:p>
        </p:txBody>
      </p:sp>
      <p:sp>
        <p:nvSpPr>
          <p:cNvPr id="298" name="Can 188"/>
          <p:cNvSpPr>
            <a:spLocks noChangeArrowheads="1"/>
          </p:cNvSpPr>
          <p:nvPr/>
        </p:nvSpPr>
        <p:spPr bwMode="auto">
          <a:xfrm>
            <a:off x="5227638" y="3482975"/>
            <a:ext cx="323850" cy="306388"/>
          </a:xfrm>
          <a:prstGeom prst="can">
            <a:avLst>
              <a:gd name="adj" fmla="val 25000"/>
            </a:avLst>
          </a:prstGeom>
          <a:solidFill>
            <a:srgbClr val="C6D9F1"/>
          </a:solidFill>
          <a:ln w="9525" algn="ctr">
            <a:solidFill>
              <a:srgbClr val="787878"/>
            </a:solidFill>
            <a:miter lim="800000"/>
            <a:headEnd/>
            <a:tailEnd/>
          </a:ln>
        </p:spPr>
        <p:txBody>
          <a:bodyPr l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</a:rPr>
              <a:t>Database</a:t>
            </a:r>
          </a:p>
        </p:txBody>
      </p:sp>
      <p:sp>
        <p:nvSpPr>
          <p:cNvPr id="299" name="Can 189"/>
          <p:cNvSpPr>
            <a:spLocks noChangeArrowheads="1"/>
          </p:cNvSpPr>
          <p:nvPr/>
        </p:nvSpPr>
        <p:spPr bwMode="auto">
          <a:xfrm>
            <a:off x="5773738" y="3482975"/>
            <a:ext cx="325437" cy="306388"/>
          </a:xfrm>
          <a:prstGeom prst="can">
            <a:avLst>
              <a:gd name="adj" fmla="val 25000"/>
            </a:avLst>
          </a:prstGeom>
          <a:solidFill>
            <a:srgbClr val="C6D9F1"/>
          </a:solidFill>
          <a:ln w="9525" algn="ctr">
            <a:solidFill>
              <a:srgbClr val="787878"/>
            </a:solidFill>
            <a:miter lim="800000"/>
            <a:headEnd/>
            <a:tailEnd/>
          </a:ln>
        </p:spPr>
        <p:txBody>
          <a:bodyPr l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</a:rPr>
              <a:t>Database</a:t>
            </a:r>
          </a:p>
        </p:txBody>
      </p:sp>
      <p:sp>
        <p:nvSpPr>
          <p:cNvPr id="300" name="Can 144"/>
          <p:cNvSpPr>
            <a:spLocks noChangeArrowheads="1"/>
          </p:cNvSpPr>
          <p:nvPr/>
        </p:nvSpPr>
        <p:spPr bwMode="auto">
          <a:xfrm>
            <a:off x="1228725" y="4052888"/>
            <a:ext cx="319088" cy="306387"/>
          </a:xfrm>
          <a:prstGeom prst="can">
            <a:avLst>
              <a:gd name="adj" fmla="val 25000"/>
            </a:avLst>
          </a:prstGeom>
          <a:solidFill>
            <a:srgbClr val="C6D9F1"/>
          </a:solidFill>
          <a:ln w="9525" algn="ctr">
            <a:solidFill>
              <a:srgbClr val="787878"/>
            </a:solidFill>
            <a:miter lim="800000"/>
            <a:headEnd/>
            <a:tailEnd/>
          </a:ln>
        </p:spPr>
        <p:txBody>
          <a:bodyPr l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</a:rPr>
              <a:t>Data</a:t>
            </a:r>
            <a:endParaRPr kumimoji="0" lang="en-US" altLang="en-US" sz="5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01" name="Rounded Rectangle 143"/>
          <p:cNvSpPr>
            <a:spLocks noChangeArrowheads="1"/>
          </p:cNvSpPr>
          <p:nvPr/>
        </p:nvSpPr>
        <p:spPr bwMode="auto">
          <a:xfrm>
            <a:off x="187325" y="2528888"/>
            <a:ext cx="658813" cy="223837"/>
          </a:xfrm>
          <a:prstGeom prst="roundRect">
            <a:avLst>
              <a:gd name="adj" fmla="val 16667"/>
            </a:avLst>
          </a:prstGeom>
          <a:solidFill>
            <a:srgbClr val="99CC00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Content Management</a:t>
            </a:r>
          </a:p>
        </p:txBody>
      </p:sp>
      <p:sp>
        <p:nvSpPr>
          <p:cNvPr id="302" name="Rounded Rectangle 143"/>
          <p:cNvSpPr>
            <a:spLocks noChangeArrowheads="1"/>
          </p:cNvSpPr>
          <p:nvPr/>
        </p:nvSpPr>
        <p:spPr bwMode="auto">
          <a:xfrm>
            <a:off x="288925" y="2284413"/>
            <a:ext cx="457200" cy="214312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Security</a:t>
            </a:r>
          </a:p>
        </p:txBody>
      </p:sp>
      <p:sp>
        <p:nvSpPr>
          <p:cNvPr id="303" name="Rounded Rectangle 143"/>
          <p:cNvSpPr>
            <a:spLocks noChangeArrowheads="1"/>
          </p:cNvSpPr>
          <p:nvPr/>
        </p:nvSpPr>
        <p:spPr bwMode="auto">
          <a:xfrm>
            <a:off x="392113" y="3089275"/>
            <a:ext cx="658812" cy="223838"/>
          </a:xfrm>
          <a:prstGeom prst="roundRect">
            <a:avLst>
              <a:gd name="adj" fmla="val 16667"/>
            </a:avLst>
          </a:prstGeom>
          <a:solidFill>
            <a:srgbClr val="DDD0C7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Integration</a:t>
            </a:r>
          </a:p>
        </p:txBody>
      </p:sp>
      <p:sp>
        <p:nvSpPr>
          <p:cNvPr id="304" name="Rounded Rectangle 143"/>
          <p:cNvSpPr>
            <a:spLocks noChangeArrowheads="1"/>
          </p:cNvSpPr>
          <p:nvPr/>
        </p:nvSpPr>
        <p:spPr bwMode="auto">
          <a:xfrm>
            <a:off x="1935163" y="3089275"/>
            <a:ext cx="657225" cy="223838"/>
          </a:xfrm>
          <a:prstGeom prst="roundRect">
            <a:avLst>
              <a:gd name="adj" fmla="val 16667"/>
            </a:avLst>
          </a:prstGeom>
          <a:solidFill>
            <a:srgbClr val="DDD0C7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Integration</a:t>
            </a:r>
          </a:p>
        </p:txBody>
      </p:sp>
      <p:sp>
        <p:nvSpPr>
          <p:cNvPr id="305" name="Rounded Rectangle 143"/>
          <p:cNvSpPr>
            <a:spLocks noChangeArrowheads="1"/>
          </p:cNvSpPr>
          <p:nvPr/>
        </p:nvSpPr>
        <p:spPr bwMode="auto">
          <a:xfrm>
            <a:off x="1125538" y="3089275"/>
            <a:ext cx="658812" cy="223838"/>
          </a:xfrm>
          <a:prstGeom prst="roundRect">
            <a:avLst>
              <a:gd name="adj" fmla="val 16667"/>
            </a:avLst>
          </a:prstGeom>
          <a:solidFill>
            <a:srgbClr val="8A6A54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Integration</a:t>
            </a:r>
          </a:p>
        </p:txBody>
      </p:sp>
      <p:sp>
        <p:nvSpPr>
          <p:cNvPr id="306" name="Rounded Rectangle 143"/>
          <p:cNvSpPr>
            <a:spLocks noChangeArrowheads="1"/>
          </p:cNvSpPr>
          <p:nvPr/>
        </p:nvSpPr>
        <p:spPr bwMode="auto">
          <a:xfrm>
            <a:off x="6351588" y="3089275"/>
            <a:ext cx="658812" cy="223838"/>
          </a:xfrm>
          <a:prstGeom prst="roundRect">
            <a:avLst>
              <a:gd name="adj" fmla="val 16667"/>
            </a:avLst>
          </a:prstGeom>
          <a:solidFill>
            <a:srgbClr val="BEA594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Integration</a:t>
            </a:r>
          </a:p>
        </p:txBody>
      </p:sp>
      <p:sp>
        <p:nvSpPr>
          <p:cNvPr id="307" name="Rounded Rectangle 143"/>
          <p:cNvSpPr>
            <a:spLocks noChangeArrowheads="1"/>
          </p:cNvSpPr>
          <p:nvPr/>
        </p:nvSpPr>
        <p:spPr bwMode="auto">
          <a:xfrm>
            <a:off x="1006475" y="2284413"/>
            <a:ext cx="457200" cy="214312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Security</a:t>
            </a:r>
          </a:p>
        </p:txBody>
      </p:sp>
      <p:sp>
        <p:nvSpPr>
          <p:cNvPr id="308" name="Rounded Rectangle 143"/>
          <p:cNvSpPr>
            <a:spLocks noChangeArrowheads="1"/>
          </p:cNvSpPr>
          <p:nvPr/>
        </p:nvSpPr>
        <p:spPr bwMode="auto">
          <a:xfrm>
            <a:off x="1885950" y="2284413"/>
            <a:ext cx="457200" cy="214312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Security</a:t>
            </a:r>
          </a:p>
        </p:txBody>
      </p:sp>
      <p:sp>
        <p:nvSpPr>
          <p:cNvPr id="309" name="Rounded Rectangle 143"/>
          <p:cNvSpPr>
            <a:spLocks noChangeArrowheads="1"/>
          </p:cNvSpPr>
          <p:nvPr/>
        </p:nvSpPr>
        <p:spPr bwMode="auto">
          <a:xfrm>
            <a:off x="1820863" y="2806700"/>
            <a:ext cx="658812" cy="223838"/>
          </a:xfrm>
          <a:prstGeom prst="roundRect">
            <a:avLst>
              <a:gd name="adj" fmla="val 16667"/>
            </a:avLst>
          </a:prstGeom>
          <a:solidFill>
            <a:srgbClr val="FF99FF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Reporting</a:t>
            </a:r>
          </a:p>
        </p:txBody>
      </p:sp>
      <p:sp>
        <p:nvSpPr>
          <p:cNvPr id="310" name="Rounded Rectangle 143"/>
          <p:cNvSpPr>
            <a:spLocks noChangeArrowheads="1"/>
          </p:cNvSpPr>
          <p:nvPr/>
        </p:nvSpPr>
        <p:spPr bwMode="auto">
          <a:xfrm>
            <a:off x="3086100" y="2284413"/>
            <a:ext cx="457200" cy="214312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Security</a:t>
            </a:r>
          </a:p>
        </p:txBody>
      </p:sp>
      <p:sp>
        <p:nvSpPr>
          <p:cNvPr id="311" name="Rounded Rectangle 143"/>
          <p:cNvSpPr>
            <a:spLocks noChangeArrowheads="1"/>
          </p:cNvSpPr>
          <p:nvPr/>
        </p:nvSpPr>
        <p:spPr bwMode="auto">
          <a:xfrm>
            <a:off x="3751263" y="2036763"/>
            <a:ext cx="457200" cy="222250"/>
          </a:xfrm>
          <a:prstGeom prst="roundRect">
            <a:avLst>
              <a:gd name="adj" fmla="val 16667"/>
            </a:avLst>
          </a:prstGeom>
          <a:solidFill>
            <a:srgbClr val="F0EA00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Search</a:t>
            </a:r>
          </a:p>
        </p:txBody>
      </p:sp>
      <p:sp>
        <p:nvSpPr>
          <p:cNvPr id="312" name="Rounded Rectangle 143"/>
          <p:cNvSpPr>
            <a:spLocks noChangeArrowheads="1"/>
          </p:cNvSpPr>
          <p:nvPr/>
        </p:nvSpPr>
        <p:spPr bwMode="auto">
          <a:xfrm>
            <a:off x="3746500" y="2284413"/>
            <a:ext cx="457200" cy="214312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Security</a:t>
            </a:r>
          </a:p>
        </p:txBody>
      </p:sp>
      <p:sp>
        <p:nvSpPr>
          <p:cNvPr id="313" name="Rounded Rectangle 143"/>
          <p:cNvSpPr>
            <a:spLocks noChangeArrowheads="1"/>
          </p:cNvSpPr>
          <p:nvPr/>
        </p:nvSpPr>
        <p:spPr bwMode="auto">
          <a:xfrm>
            <a:off x="3749675" y="2806700"/>
            <a:ext cx="544513" cy="233363"/>
          </a:xfrm>
          <a:prstGeom prst="roundRect">
            <a:avLst>
              <a:gd name="adj" fmla="val 16667"/>
            </a:avLst>
          </a:prstGeom>
          <a:solidFill>
            <a:srgbClr val="FF6699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Reporting</a:t>
            </a:r>
          </a:p>
        </p:txBody>
      </p:sp>
      <p:sp>
        <p:nvSpPr>
          <p:cNvPr id="314" name="Rounded Rectangle 143"/>
          <p:cNvSpPr>
            <a:spLocks noChangeArrowheads="1"/>
          </p:cNvSpPr>
          <p:nvPr/>
        </p:nvSpPr>
        <p:spPr bwMode="auto">
          <a:xfrm>
            <a:off x="4570413" y="2284413"/>
            <a:ext cx="457200" cy="2143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Security</a:t>
            </a:r>
          </a:p>
        </p:txBody>
      </p:sp>
      <p:sp>
        <p:nvSpPr>
          <p:cNvPr id="315" name="Rounded Rectangle 143"/>
          <p:cNvSpPr>
            <a:spLocks noChangeArrowheads="1"/>
          </p:cNvSpPr>
          <p:nvPr/>
        </p:nvSpPr>
        <p:spPr bwMode="auto">
          <a:xfrm>
            <a:off x="5192713" y="2284413"/>
            <a:ext cx="457200" cy="2143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Security</a:t>
            </a:r>
          </a:p>
        </p:txBody>
      </p:sp>
      <p:sp>
        <p:nvSpPr>
          <p:cNvPr id="316" name="Rounded Rectangle 143"/>
          <p:cNvSpPr>
            <a:spLocks noChangeArrowheads="1"/>
          </p:cNvSpPr>
          <p:nvPr/>
        </p:nvSpPr>
        <p:spPr bwMode="auto">
          <a:xfrm>
            <a:off x="5775325" y="2284413"/>
            <a:ext cx="457200" cy="2143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Security</a:t>
            </a:r>
          </a:p>
        </p:txBody>
      </p:sp>
      <p:sp>
        <p:nvSpPr>
          <p:cNvPr id="317" name="Rounded Rectangle 143"/>
          <p:cNvSpPr>
            <a:spLocks noChangeArrowheads="1"/>
          </p:cNvSpPr>
          <p:nvPr/>
        </p:nvSpPr>
        <p:spPr bwMode="auto">
          <a:xfrm>
            <a:off x="6348413" y="2528888"/>
            <a:ext cx="658812" cy="223837"/>
          </a:xfrm>
          <a:prstGeom prst="roundRect">
            <a:avLst>
              <a:gd name="adj" fmla="val 16667"/>
            </a:avLst>
          </a:prstGeom>
          <a:solidFill>
            <a:srgbClr val="CCCC00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Content Management</a:t>
            </a:r>
          </a:p>
        </p:txBody>
      </p:sp>
      <p:sp>
        <p:nvSpPr>
          <p:cNvPr id="318" name="Rounded Rectangle 143"/>
          <p:cNvSpPr>
            <a:spLocks noChangeArrowheads="1"/>
          </p:cNvSpPr>
          <p:nvPr/>
        </p:nvSpPr>
        <p:spPr bwMode="auto">
          <a:xfrm>
            <a:off x="6356350" y="2284413"/>
            <a:ext cx="457200" cy="2143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Security</a:t>
            </a:r>
          </a:p>
        </p:txBody>
      </p:sp>
      <p:sp>
        <p:nvSpPr>
          <p:cNvPr id="319" name="Rounded Rectangle 143"/>
          <p:cNvSpPr>
            <a:spLocks noChangeArrowheads="1"/>
          </p:cNvSpPr>
          <p:nvPr/>
        </p:nvSpPr>
        <p:spPr bwMode="auto">
          <a:xfrm>
            <a:off x="6362700" y="2806700"/>
            <a:ext cx="549275" cy="223838"/>
          </a:xfrm>
          <a:prstGeom prst="roundRect">
            <a:avLst>
              <a:gd name="adj" fmla="val 16667"/>
            </a:avLst>
          </a:prstGeom>
          <a:solidFill>
            <a:srgbClr val="FF99FF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Reporting</a:t>
            </a:r>
          </a:p>
        </p:txBody>
      </p:sp>
      <p:sp>
        <p:nvSpPr>
          <p:cNvPr id="320" name="Rounded Rectangle 143"/>
          <p:cNvSpPr>
            <a:spLocks noChangeArrowheads="1"/>
          </p:cNvSpPr>
          <p:nvPr/>
        </p:nvSpPr>
        <p:spPr bwMode="auto">
          <a:xfrm>
            <a:off x="3749675" y="3089275"/>
            <a:ext cx="658813" cy="223838"/>
          </a:xfrm>
          <a:prstGeom prst="roundRect">
            <a:avLst>
              <a:gd name="adj" fmla="val 16667"/>
            </a:avLst>
          </a:prstGeom>
          <a:solidFill>
            <a:srgbClr val="DDD0C7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Integration</a:t>
            </a:r>
          </a:p>
        </p:txBody>
      </p:sp>
      <p:sp>
        <p:nvSpPr>
          <p:cNvPr id="321" name="Rounded Rectangle 171"/>
          <p:cNvSpPr>
            <a:spLocks noChangeArrowheads="1"/>
          </p:cNvSpPr>
          <p:nvPr/>
        </p:nvSpPr>
        <p:spPr bwMode="auto">
          <a:xfrm>
            <a:off x="1744663" y="1939925"/>
            <a:ext cx="366712" cy="274638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12700" algn="ctr">
            <a:solidFill>
              <a:srgbClr val="000000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EMT</a:t>
            </a:r>
          </a:p>
        </p:txBody>
      </p:sp>
      <p:sp>
        <p:nvSpPr>
          <p:cNvPr id="322" name="Rounded Rectangle 171"/>
          <p:cNvSpPr>
            <a:spLocks noChangeArrowheads="1"/>
          </p:cNvSpPr>
          <p:nvPr/>
        </p:nvSpPr>
        <p:spPr bwMode="auto">
          <a:xfrm>
            <a:off x="2139950" y="1620838"/>
            <a:ext cx="366713" cy="274637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12700" algn="ctr">
            <a:solidFill>
              <a:srgbClr val="000000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CWR</a:t>
            </a:r>
          </a:p>
        </p:txBody>
      </p:sp>
      <p:sp>
        <p:nvSpPr>
          <p:cNvPr id="323" name="Rounded Rectangle 171"/>
          <p:cNvSpPr>
            <a:spLocks noChangeArrowheads="1"/>
          </p:cNvSpPr>
          <p:nvPr/>
        </p:nvSpPr>
        <p:spPr bwMode="auto">
          <a:xfrm>
            <a:off x="1347788" y="1939925"/>
            <a:ext cx="366712" cy="273050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12700" algn="ctr">
            <a:solidFill>
              <a:srgbClr val="000000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CCF</a:t>
            </a:r>
          </a:p>
        </p:txBody>
      </p:sp>
      <p:sp>
        <p:nvSpPr>
          <p:cNvPr id="324" name="Rounded Rectangle 171"/>
          <p:cNvSpPr>
            <a:spLocks noChangeArrowheads="1"/>
          </p:cNvSpPr>
          <p:nvPr/>
        </p:nvSpPr>
        <p:spPr bwMode="auto">
          <a:xfrm>
            <a:off x="957263" y="1620838"/>
            <a:ext cx="365125" cy="274637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1270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HSA/ FSA</a:t>
            </a:r>
          </a:p>
        </p:txBody>
      </p:sp>
      <p:sp>
        <p:nvSpPr>
          <p:cNvPr id="325" name="TextBox 148"/>
          <p:cNvSpPr txBox="1">
            <a:spLocks noChangeArrowheads="1"/>
          </p:cNvSpPr>
          <p:nvPr/>
        </p:nvSpPr>
        <p:spPr bwMode="auto">
          <a:xfrm>
            <a:off x="7045325" y="3187700"/>
            <a:ext cx="1263650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CIGNA.com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HealthAdvisor</a:t>
            </a:r>
            <a:endParaRPr kumimoji="0" lang="en-US" altLang="en-US" sz="9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Itstimetofeelbetter</a:t>
            </a:r>
            <a:endParaRPr kumimoji="0" lang="en-US" altLang="en-US" sz="9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FUSE, NAIC, RRD, </a:t>
            </a:r>
            <a:r>
              <a:rPr kumimoji="0" lang="en-US" altLang="en-US" sz="9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Careallies</a:t>
            </a:r>
            <a:endParaRPr kumimoji="0" lang="en-US" altLang="en-US" sz="9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CIGNAMedicare</a:t>
            </a:r>
            <a:endParaRPr kumimoji="0" lang="en-US" altLang="en-US" sz="9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CIGNASharedAdmin</a:t>
            </a:r>
            <a:endParaRPr kumimoji="0" lang="en-US" altLang="en-US" sz="9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MGM, CMG,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+ 80 other Content sites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26" name="Rounded Rectangle 171"/>
          <p:cNvSpPr>
            <a:spLocks noChangeArrowheads="1"/>
          </p:cNvSpPr>
          <p:nvPr/>
        </p:nvSpPr>
        <p:spPr bwMode="auto">
          <a:xfrm>
            <a:off x="7083425" y="1595438"/>
            <a:ext cx="569913" cy="230187"/>
          </a:xfrm>
          <a:prstGeom prst="roundRect">
            <a:avLst>
              <a:gd name="adj" fmla="val 16667"/>
            </a:avLst>
          </a:prstGeom>
          <a:solidFill>
            <a:srgbClr val="B4DE86"/>
          </a:solidFill>
          <a:ln w="12700" algn="ctr">
            <a:solidFill>
              <a:srgbClr val="000000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Vendor</a:t>
            </a:r>
            <a:endParaRPr kumimoji="0" lang="en-US" altLang="en-US" sz="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27" name="Rounded Rectangle 143"/>
          <p:cNvSpPr>
            <a:spLocks noChangeArrowheads="1"/>
          </p:cNvSpPr>
          <p:nvPr/>
        </p:nvSpPr>
        <p:spPr bwMode="auto">
          <a:xfrm>
            <a:off x="3757613" y="1620838"/>
            <a:ext cx="527050" cy="274637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12700" algn="ctr">
            <a:solidFill>
              <a:srgbClr val="000000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ACES</a:t>
            </a:r>
          </a:p>
        </p:txBody>
      </p:sp>
      <p:sp>
        <p:nvSpPr>
          <p:cNvPr id="328" name="Rounded Rectangle 171"/>
          <p:cNvSpPr>
            <a:spLocks noChangeArrowheads="1"/>
          </p:cNvSpPr>
          <p:nvPr/>
        </p:nvSpPr>
        <p:spPr bwMode="auto">
          <a:xfrm>
            <a:off x="7639050" y="1587500"/>
            <a:ext cx="519113" cy="244475"/>
          </a:xfrm>
          <a:prstGeom prst="roundRect">
            <a:avLst>
              <a:gd name="adj" fmla="val 16667"/>
            </a:avLst>
          </a:prstGeom>
          <a:solidFill>
            <a:srgbClr val="B4DE86"/>
          </a:solidFill>
          <a:ln w="12700" algn="ctr">
            <a:solidFill>
              <a:srgbClr val="000000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Vendor</a:t>
            </a:r>
            <a:endParaRPr kumimoji="0" lang="en-US" altLang="en-US" sz="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29" name="Rounded Rectangle 171"/>
          <p:cNvSpPr>
            <a:spLocks noChangeArrowheads="1"/>
          </p:cNvSpPr>
          <p:nvPr/>
        </p:nvSpPr>
        <p:spPr bwMode="auto">
          <a:xfrm>
            <a:off x="7083425" y="1852613"/>
            <a:ext cx="569913" cy="231775"/>
          </a:xfrm>
          <a:prstGeom prst="roundRect">
            <a:avLst>
              <a:gd name="adj" fmla="val 16667"/>
            </a:avLst>
          </a:prstGeom>
          <a:solidFill>
            <a:srgbClr val="B4DE86"/>
          </a:solidFill>
          <a:ln w="12700" algn="ctr">
            <a:solidFill>
              <a:srgbClr val="000000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Vendor</a:t>
            </a:r>
            <a:endParaRPr kumimoji="0" lang="en-US" altLang="en-US" sz="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30" name="Rounded Rectangle 171"/>
          <p:cNvSpPr>
            <a:spLocks noChangeArrowheads="1"/>
          </p:cNvSpPr>
          <p:nvPr/>
        </p:nvSpPr>
        <p:spPr bwMode="auto">
          <a:xfrm>
            <a:off x="7653338" y="1854200"/>
            <a:ext cx="528637" cy="241300"/>
          </a:xfrm>
          <a:prstGeom prst="roundRect">
            <a:avLst>
              <a:gd name="adj" fmla="val 16667"/>
            </a:avLst>
          </a:prstGeom>
          <a:solidFill>
            <a:srgbClr val="B4DE86"/>
          </a:solidFill>
          <a:ln w="12700" algn="ctr">
            <a:solidFill>
              <a:srgbClr val="000000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Vendor</a:t>
            </a:r>
            <a:endParaRPr kumimoji="0" lang="en-US" altLang="en-US" sz="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31" name="Rounded Rectangle 196"/>
          <p:cNvSpPr>
            <a:spLocks noChangeArrowheads="1"/>
          </p:cNvSpPr>
          <p:nvPr/>
        </p:nvSpPr>
        <p:spPr bwMode="auto">
          <a:xfrm>
            <a:off x="8283575" y="1176338"/>
            <a:ext cx="817563" cy="395287"/>
          </a:xfrm>
          <a:prstGeom prst="roundRect">
            <a:avLst>
              <a:gd name="adj" fmla="val 16667"/>
            </a:avLst>
          </a:prstGeom>
          <a:solidFill>
            <a:srgbClr val="005370"/>
          </a:solidFill>
          <a:ln w="12700" algn="ctr">
            <a:solidFill>
              <a:srgbClr val="000000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GreatWest</a:t>
            </a:r>
          </a:p>
        </p:txBody>
      </p:sp>
      <p:sp>
        <p:nvSpPr>
          <p:cNvPr id="332" name="Rounded Rectangle 171"/>
          <p:cNvSpPr>
            <a:spLocks noChangeArrowheads="1"/>
          </p:cNvSpPr>
          <p:nvPr/>
        </p:nvSpPr>
        <p:spPr bwMode="auto">
          <a:xfrm>
            <a:off x="2139950" y="1939925"/>
            <a:ext cx="366713" cy="274638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12700" algn="ctr">
            <a:solidFill>
              <a:srgbClr val="000000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CARS</a:t>
            </a:r>
          </a:p>
        </p:txBody>
      </p:sp>
      <p:sp>
        <p:nvSpPr>
          <p:cNvPr id="333" name="Rounded Rectangle 143"/>
          <p:cNvSpPr>
            <a:spLocks noChangeArrowheads="1"/>
          </p:cNvSpPr>
          <p:nvPr/>
        </p:nvSpPr>
        <p:spPr bwMode="auto">
          <a:xfrm>
            <a:off x="7292975" y="2119313"/>
            <a:ext cx="457200" cy="22225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Search</a:t>
            </a:r>
          </a:p>
        </p:txBody>
      </p:sp>
      <p:sp>
        <p:nvSpPr>
          <p:cNvPr id="334" name="Rounded Rectangle 143"/>
          <p:cNvSpPr>
            <a:spLocks noChangeArrowheads="1"/>
          </p:cNvSpPr>
          <p:nvPr/>
        </p:nvSpPr>
        <p:spPr bwMode="auto">
          <a:xfrm>
            <a:off x="7089775" y="2925763"/>
            <a:ext cx="457200" cy="222250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Search</a:t>
            </a:r>
          </a:p>
        </p:txBody>
      </p:sp>
      <p:sp>
        <p:nvSpPr>
          <p:cNvPr id="335" name="Rounded Rectangle 143"/>
          <p:cNvSpPr>
            <a:spLocks noChangeArrowheads="1"/>
          </p:cNvSpPr>
          <p:nvPr/>
        </p:nvSpPr>
        <p:spPr bwMode="auto">
          <a:xfrm>
            <a:off x="7572375" y="2935288"/>
            <a:ext cx="658813" cy="223837"/>
          </a:xfrm>
          <a:prstGeom prst="roundRect">
            <a:avLst>
              <a:gd name="adj" fmla="val 16667"/>
            </a:avLst>
          </a:prstGeom>
          <a:solidFill>
            <a:srgbClr val="99CC00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Content Management</a:t>
            </a:r>
          </a:p>
        </p:txBody>
      </p:sp>
      <p:grpSp>
        <p:nvGrpSpPr>
          <p:cNvPr id="336" name="Group 67"/>
          <p:cNvGrpSpPr>
            <a:grpSpLocks/>
          </p:cNvGrpSpPr>
          <p:nvPr/>
        </p:nvGrpSpPr>
        <p:grpSpPr bwMode="auto">
          <a:xfrm>
            <a:off x="7253288" y="631825"/>
            <a:ext cx="787400" cy="431800"/>
            <a:chOff x="3445051" y="812800"/>
            <a:chExt cx="785813" cy="431091"/>
          </a:xfrm>
        </p:grpSpPr>
        <p:sp>
          <p:nvSpPr>
            <p:cNvPr id="337" name="TextBox 124"/>
            <p:cNvSpPr txBox="1">
              <a:spLocks noChangeArrowheads="1"/>
            </p:cNvSpPr>
            <p:nvPr/>
          </p:nvSpPr>
          <p:spPr bwMode="auto">
            <a:xfrm>
              <a:off x="3445051" y="1056874"/>
              <a:ext cx="785813" cy="1870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Employee</a:t>
              </a:r>
            </a:p>
          </p:txBody>
        </p:sp>
        <p:graphicFrame>
          <p:nvGraphicFramePr>
            <p:cNvPr id="338" name="Object 9"/>
            <p:cNvGraphicFramePr>
              <a:graphicFrameLocks noChangeAspect="1"/>
            </p:cNvGraphicFramePr>
            <p:nvPr/>
          </p:nvGraphicFramePr>
          <p:xfrm>
            <a:off x="3712571" y="812800"/>
            <a:ext cx="252211" cy="2651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30" name="Visio" r:id="rId11" imgW="358445" imgH="376365" progId="Visio.Drawing.11">
                    <p:embed/>
                  </p:oleObj>
                </mc:Choice>
                <mc:Fallback>
                  <p:oleObj name="Visio" r:id="rId11" imgW="358445" imgH="376365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12571" y="812800"/>
                          <a:ext cx="252211" cy="2651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39" name="Group 68"/>
          <p:cNvGrpSpPr>
            <a:grpSpLocks/>
          </p:cNvGrpSpPr>
          <p:nvPr/>
        </p:nvGrpSpPr>
        <p:grpSpPr bwMode="auto">
          <a:xfrm>
            <a:off x="5008563" y="631825"/>
            <a:ext cx="787400" cy="455613"/>
            <a:chOff x="2615407" y="1287462"/>
            <a:chExt cx="787400" cy="457665"/>
          </a:xfrm>
        </p:grpSpPr>
        <p:sp>
          <p:nvSpPr>
            <p:cNvPr id="340" name="TextBox 339"/>
            <p:cNvSpPr txBox="1">
              <a:spLocks noChangeArrowheads="1"/>
            </p:cNvSpPr>
            <p:nvPr/>
          </p:nvSpPr>
          <p:spPr bwMode="auto">
            <a:xfrm>
              <a:off x="2615407" y="1556958"/>
              <a:ext cx="787400" cy="188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Individual</a:t>
              </a:r>
            </a:p>
          </p:txBody>
        </p:sp>
        <p:graphicFrame>
          <p:nvGraphicFramePr>
            <p:cNvPr id="341" name="Object 5"/>
            <p:cNvGraphicFramePr>
              <a:graphicFrameLocks noChangeAspect="1"/>
            </p:cNvGraphicFramePr>
            <p:nvPr/>
          </p:nvGraphicFramePr>
          <p:xfrm>
            <a:off x="2897302" y="1287462"/>
            <a:ext cx="272936" cy="2836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31" name="Visio" r:id="rId12" imgW="322783" imgH="334366" progId="Visio.Drawing.11">
                    <p:embed/>
                  </p:oleObj>
                </mc:Choice>
                <mc:Fallback>
                  <p:oleObj name="Visio" r:id="rId12" imgW="322783" imgH="334366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97302" y="1287462"/>
                          <a:ext cx="272936" cy="2836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42" name="Rounded Rectangle 143"/>
          <p:cNvSpPr>
            <a:spLocks noChangeArrowheads="1"/>
          </p:cNvSpPr>
          <p:nvPr/>
        </p:nvSpPr>
        <p:spPr bwMode="auto">
          <a:xfrm>
            <a:off x="3735388" y="2528888"/>
            <a:ext cx="658812" cy="223837"/>
          </a:xfrm>
          <a:prstGeom prst="roundRect">
            <a:avLst>
              <a:gd name="adj" fmla="val 16667"/>
            </a:avLst>
          </a:prstGeom>
          <a:solidFill>
            <a:srgbClr val="808000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Content Management</a:t>
            </a:r>
          </a:p>
        </p:txBody>
      </p:sp>
      <p:sp>
        <p:nvSpPr>
          <p:cNvPr id="343" name="Rounded Rectangle 143"/>
          <p:cNvSpPr>
            <a:spLocks noChangeArrowheads="1"/>
          </p:cNvSpPr>
          <p:nvPr/>
        </p:nvSpPr>
        <p:spPr bwMode="auto">
          <a:xfrm>
            <a:off x="7067550" y="2528888"/>
            <a:ext cx="658813" cy="223837"/>
          </a:xfrm>
          <a:prstGeom prst="roundRect">
            <a:avLst>
              <a:gd name="adj" fmla="val 16667"/>
            </a:avLst>
          </a:prstGeom>
          <a:solidFill>
            <a:srgbClr val="808000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Content Management</a:t>
            </a:r>
          </a:p>
        </p:txBody>
      </p:sp>
      <p:sp>
        <p:nvSpPr>
          <p:cNvPr id="344" name="Rounded Rectangle 143"/>
          <p:cNvSpPr>
            <a:spLocks noChangeArrowheads="1"/>
          </p:cNvSpPr>
          <p:nvPr/>
        </p:nvSpPr>
        <p:spPr bwMode="auto">
          <a:xfrm>
            <a:off x="8389938" y="2528888"/>
            <a:ext cx="658812" cy="223837"/>
          </a:xfrm>
          <a:prstGeom prst="roundRect">
            <a:avLst>
              <a:gd name="adj" fmla="val 16667"/>
            </a:avLst>
          </a:prstGeom>
          <a:solidFill>
            <a:srgbClr val="99CC00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Content Management</a:t>
            </a:r>
          </a:p>
        </p:txBody>
      </p:sp>
      <p:sp>
        <p:nvSpPr>
          <p:cNvPr id="345" name="Rounded Rectangle 143"/>
          <p:cNvSpPr>
            <a:spLocks noChangeArrowheads="1"/>
          </p:cNvSpPr>
          <p:nvPr/>
        </p:nvSpPr>
        <p:spPr bwMode="auto">
          <a:xfrm>
            <a:off x="8421688" y="2806700"/>
            <a:ext cx="549275" cy="223838"/>
          </a:xfrm>
          <a:prstGeom prst="roundRect">
            <a:avLst>
              <a:gd name="adj" fmla="val 16667"/>
            </a:avLst>
          </a:prstGeom>
          <a:solidFill>
            <a:srgbClr val="FF33CC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Reporting</a:t>
            </a:r>
          </a:p>
        </p:txBody>
      </p:sp>
      <p:sp>
        <p:nvSpPr>
          <p:cNvPr id="346" name="Rounded Rectangle 143"/>
          <p:cNvSpPr>
            <a:spLocks noChangeArrowheads="1"/>
          </p:cNvSpPr>
          <p:nvPr/>
        </p:nvSpPr>
        <p:spPr bwMode="auto">
          <a:xfrm>
            <a:off x="8367713" y="3089275"/>
            <a:ext cx="658812" cy="223838"/>
          </a:xfrm>
          <a:prstGeom prst="roundRect">
            <a:avLst>
              <a:gd name="adj" fmla="val 16667"/>
            </a:avLst>
          </a:prstGeom>
          <a:solidFill>
            <a:srgbClr val="8A6A54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Integration</a:t>
            </a:r>
          </a:p>
        </p:txBody>
      </p:sp>
      <p:sp>
        <p:nvSpPr>
          <p:cNvPr id="347" name="Rectangle 139"/>
          <p:cNvSpPr>
            <a:spLocks noChangeArrowheads="1"/>
          </p:cNvSpPr>
          <p:nvPr/>
        </p:nvSpPr>
        <p:spPr bwMode="auto">
          <a:xfrm>
            <a:off x="119063" y="4781550"/>
            <a:ext cx="1665287" cy="1763713"/>
          </a:xfrm>
          <a:prstGeom prst="rect">
            <a:avLst/>
          </a:prstGeom>
          <a:noFill/>
          <a:ln w="127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Hosting</a:t>
            </a:r>
          </a:p>
        </p:txBody>
      </p:sp>
      <p:sp>
        <p:nvSpPr>
          <p:cNvPr id="348" name="Rectangle 329"/>
          <p:cNvSpPr>
            <a:spLocks noChangeArrowheads="1"/>
          </p:cNvSpPr>
          <p:nvPr/>
        </p:nvSpPr>
        <p:spPr bwMode="auto">
          <a:xfrm>
            <a:off x="195263" y="4983163"/>
            <a:ext cx="315912" cy="206375"/>
          </a:xfrm>
          <a:prstGeom prst="rect">
            <a:avLst/>
          </a:prstGeom>
          <a:solidFill>
            <a:srgbClr val="92B3AB">
              <a:lumMod val="75000"/>
            </a:srgbClr>
          </a:solidFill>
          <a:ln w="12700" algn="ctr">
            <a:solidFill>
              <a:srgbClr val="787878"/>
            </a:solidFill>
            <a:miter lim="800000"/>
            <a:headEnd/>
            <a:tailEnd/>
          </a:ln>
        </p:spPr>
        <p:txBody>
          <a:bodyPr vert="vert270" l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49" name="TextBox 141"/>
          <p:cNvSpPr txBox="1">
            <a:spLocks noChangeArrowheads="1"/>
          </p:cNvSpPr>
          <p:nvPr/>
        </p:nvSpPr>
        <p:spPr bwMode="auto">
          <a:xfrm>
            <a:off x="468313" y="4960938"/>
            <a:ext cx="113364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Cigna Datacenter</a:t>
            </a:r>
            <a:endParaRPr kumimoji="0" lang="en-US" alt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50" name="Rectangle 329"/>
          <p:cNvSpPr>
            <a:spLocks noChangeArrowheads="1"/>
          </p:cNvSpPr>
          <p:nvPr/>
        </p:nvSpPr>
        <p:spPr bwMode="auto">
          <a:xfrm>
            <a:off x="195263" y="5222875"/>
            <a:ext cx="315912" cy="206375"/>
          </a:xfrm>
          <a:prstGeom prst="rect">
            <a:avLst/>
          </a:prstGeom>
          <a:solidFill>
            <a:srgbClr val="E1EDEA"/>
          </a:solidFill>
          <a:ln w="12700" algn="ctr">
            <a:solidFill>
              <a:srgbClr val="787878"/>
            </a:solidFill>
            <a:miter lim="800000"/>
            <a:headEnd/>
            <a:tailEnd/>
          </a:ln>
        </p:spPr>
        <p:txBody>
          <a:bodyPr vert="vert270" l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50" b="1" dirty="0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351" name="TextBox 143"/>
          <p:cNvSpPr txBox="1">
            <a:spLocks noChangeArrowheads="1"/>
          </p:cNvSpPr>
          <p:nvPr/>
        </p:nvSpPr>
        <p:spPr bwMode="auto">
          <a:xfrm>
            <a:off x="468313" y="5180013"/>
            <a:ext cx="13195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External Data Center</a:t>
            </a:r>
            <a:endParaRPr kumimoji="0" lang="en-US" alt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52" name="Rectangle 329"/>
          <p:cNvSpPr>
            <a:spLocks noChangeArrowheads="1"/>
          </p:cNvSpPr>
          <p:nvPr/>
        </p:nvSpPr>
        <p:spPr bwMode="auto">
          <a:xfrm>
            <a:off x="195263" y="5718175"/>
            <a:ext cx="315912" cy="206375"/>
          </a:xfrm>
          <a:prstGeom prst="rect">
            <a:avLst/>
          </a:prstGeom>
          <a:solidFill>
            <a:srgbClr val="B7ECFF"/>
          </a:solidFill>
          <a:ln w="12700" algn="ctr">
            <a:solidFill>
              <a:srgbClr val="787878"/>
            </a:solidFill>
            <a:miter lim="800000"/>
            <a:headEnd/>
            <a:tailEnd/>
          </a:ln>
        </p:spPr>
        <p:txBody>
          <a:bodyPr vert="vert270" l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 dirty="0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353" name="TextBox 148"/>
          <p:cNvSpPr txBox="1">
            <a:spLocks noChangeArrowheads="1"/>
          </p:cNvSpPr>
          <p:nvPr/>
        </p:nvSpPr>
        <p:spPr bwMode="auto">
          <a:xfrm>
            <a:off x="468313" y="5707063"/>
            <a:ext cx="106311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SaaS</a:t>
            </a:r>
            <a:r>
              <a:rPr kumimoji="0" lang="en-US" altLang="en-US" sz="9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 Provider 1</a:t>
            </a:r>
            <a:endParaRPr kumimoji="0" lang="en-US" alt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54" name="Rectangle 329"/>
          <p:cNvSpPr>
            <a:spLocks noChangeArrowheads="1"/>
          </p:cNvSpPr>
          <p:nvPr/>
        </p:nvSpPr>
        <p:spPr bwMode="auto">
          <a:xfrm>
            <a:off x="195263" y="5951538"/>
            <a:ext cx="315912" cy="207962"/>
          </a:xfrm>
          <a:prstGeom prst="rect">
            <a:avLst/>
          </a:prstGeom>
          <a:solidFill>
            <a:srgbClr val="92B3AB">
              <a:lumMod val="60000"/>
              <a:lumOff val="40000"/>
            </a:srgbClr>
          </a:solidFill>
          <a:ln w="12700" algn="ctr">
            <a:solidFill>
              <a:srgbClr val="787878"/>
            </a:solidFill>
            <a:miter lim="800000"/>
            <a:headEnd/>
            <a:tailEnd/>
          </a:ln>
        </p:spPr>
        <p:txBody>
          <a:bodyPr vert="vert270" l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55" name="TextBox 150"/>
          <p:cNvSpPr txBox="1">
            <a:spLocks noChangeArrowheads="1"/>
          </p:cNvSpPr>
          <p:nvPr/>
        </p:nvSpPr>
        <p:spPr bwMode="auto">
          <a:xfrm>
            <a:off x="468313" y="5930900"/>
            <a:ext cx="115448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 kern="0" dirty="0" err="1">
                <a:solidFill>
                  <a:srgbClr val="000000"/>
                </a:solidFill>
              </a:rPr>
              <a:t>SaaS</a:t>
            </a:r>
            <a:r>
              <a:rPr lang="en-US" altLang="en-US" sz="1000" kern="0" dirty="0">
                <a:solidFill>
                  <a:srgbClr val="000000"/>
                </a:solidFill>
              </a:rPr>
              <a:t> Provider 2</a:t>
            </a:r>
            <a:endParaRPr lang="en-US" altLang="en-US" sz="1050" kern="0" dirty="0">
              <a:solidFill>
                <a:srgbClr val="000000"/>
              </a:solidFill>
            </a:endParaRPr>
          </a:p>
        </p:txBody>
      </p:sp>
      <p:sp>
        <p:nvSpPr>
          <p:cNvPr id="356" name="Rectangle 329"/>
          <p:cNvSpPr>
            <a:spLocks noChangeArrowheads="1"/>
          </p:cNvSpPr>
          <p:nvPr/>
        </p:nvSpPr>
        <p:spPr bwMode="auto">
          <a:xfrm>
            <a:off x="195263" y="6175375"/>
            <a:ext cx="315912" cy="206375"/>
          </a:xfrm>
          <a:prstGeom prst="rect">
            <a:avLst/>
          </a:prstGeom>
          <a:solidFill>
            <a:srgbClr val="92B3AB">
              <a:lumMod val="50000"/>
            </a:srgbClr>
          </a:solidFill>
          <a:ln w="12700" algn="ctr">
            <a:solidFill>
              <a:srgbClr val="787878"/>
            </a:solidFill>
            <a:miter lim="800000"/>
            <a:headEnd/>
            <a:tailEnd/>
          </a:ln>
        </p:spPr>
        <p:txBody>
          <a:bodyPr vert="vert270" lIns="0" rIns="0" bIns="0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57" name="TextBox 152"/>
          <p:cNvSpPr txBox="1">
            <a:spLocks noChangeArrowheads="1"/>
          </p:cNvSpPr>
          <p:nvPr/>
        </p:nvSpPr>
        <p:spPr bwMode="auto">
          <a:xfrm>
            <a:off x="468313" y="6142038"/>
            <a:ext cx="106311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00" kern="0" dirty="0" err="1">
                <a:solidFill>
                  <a:srgbClr val="000000"/>
                </a:solidFill>
              </a:rPr>
              <a:t>SaaS</a:t>
            </a:r>
            <a:r>
              <a:rPr lang="en-US" altLang="en-US" sz="900" kern="0" dirty="0">
                <a:solidFill>
                  <a:srgbClr val="000000"/>
                </a:solidFill>
              </a:rPr>
              <a:t> Provider </a:t>
            </a:r>
            <a:r>
              <a:rPr lang="en-US" altLang="en-US" sz="900" kern="0" dirty="0" smtClean="0">
                <a:solidFill>
                  <a:srgbClr val="000000"/>
                </a:solidFill>
              </a:rPr>
              <a:t>3</a:t>
            </a:r>
            <a:endParaRPr lang="en-US" altLang="en-US" sz="1000" kern="0" dirty="0">
              <a:solidFill>
                <a:srgbClr val="000000"/>
              </a:solidFill>
            </a:endParaRPr>
          </a:p>
        </p:txBody>
      </p:sp>
      <p:sp>
        <p:nvSpPr>
          <p:cNvPr id="358" name="Rounded Rectangle 143"/>
          <p:cNvSpPr>
            <a:spLocks noChangeArrowheads="1"/>
          </p:cNvSpPr>
          <p:nvPr/>
        </p:nvSpPr>
        <p:spPr bwMode="auto">
          <a:xfrm>
            <a:off x="3546475" y="5006975"/>
            <a:ext cx="457200" cy="214313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59" name="Rounded Rectangle 143"/>
          <p:cNvSpPr>
            <a:spLocks noChangeArrowheads="1"/>
          </p:cNvSpPr>
          <p:nvPr/>
        </p:nvSpPr>
        <p:spPr bwMode="auto">
          <a:xfrm>
            <a:off x="3546475" y="5268913"/>
            <a:ext cx="457200" cy="214312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60" name="Rounded Rectangle 143"/>
          <p:cNvSpPr>
            <a:spLocks noChangeArrowheads="1"/>
          </p:cNvSpPr>
          <p:nvPr/>
        </p:nvSpPr>
        <p:spPr bwMode="auto">
          <a:xfrm>
            <a:off x="3546475" y="5534025"/>
            <a:ext cx="457200" cy="21431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61" name="TextBox 157"/>
          <p:cNvSpPr txBox="1">
            <a:spLocks noChangeArrowheads="1"/>
          </p:cNvSpPr>
          <p:nvPr/>
        </p:nvSpPr>
        <p:spPr bwMode="auto">
          <a:xfrm>
            <a:off x="3979863" y="4999038"/>
            <a:ext cx="7617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900" kern="0" dirty="0" smtClean="0">
                <a:solidFill>
                  <a:srgbClr val="000000"/>
                </a:solidFill>
              </a:rPr>
              <a:t>Web/HTTP</a:t>
            </a:r>
            <a:endParaRPr kumimoji="0" lang="en-US" alt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62" name="TextBox 158"/>
          <p:cNvSpPr txBox="1">
            <a:spLocks noChangeArrowheads="1"/>
          </p:cNvSpPr>
          <p:nvPr/>
        </p:nvSpPr>
        <p:spPr bwMode="auto">
          <a:xfrm>
            <a:off x="3979863" y="5260975"/>
            <a:ext cx="82586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</a:rPr>
              <a:t>Web/HTTP2</a:t>
            </a:r>
            <a:endParaRPr kumimoji="0" lang="en-US" altLang="en-US" sz="1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63" name="TextBox 159"/>
          <p:cNvSpPr txBox="1">
            <a:spLocks noChangeArrowheads="1"/>
          </p:cNvSpPr>
          <p:nvPr/>
        </p:nvSpPr>
        <p:spPr bwMode="auto">
          <a:xfrm>
            <a:off x="3979863" y="5526088"/>
            <a:ext cx="49885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LDAP</a:t>
            </a:r>
            <a:endParaRPr kumimoji="0" lang="en-US" alt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64" name="Rounded Rectangle 143"/>
          <p:cNvSpPr>
            <a:spLocks noChangeArrowheads="1"/>
          </p:cNvSpPr>
          <p:nvPr/>
        </p:nvSpPr>
        <p:spPr bwMode="auto">
          <a:xfrm>
            <a:off x="1847850" y="5006975"/>
            <a:ext cx="457200" cy="214313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2700" algn="ctr">
            <a:solidFill>
              <a:srgbClr val="000000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65" name="Rounded Rectangle 143"/>
          <p:cNvSpPr>
            <a:spLocks noChangeArrowheads="1"/>
          </p:cNvSpPr>
          <p:nvPr/>
        </p:nvSpPr>
        <p:spPr bwMode="auto">
          <a:xfrm>
            <a:off x="1847850" y="5268913"/>
            <a:ext cx="457200" cy="214312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algn="ctr">
            <a:solidFill>
              <a:srgbClr val="000000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66" name="Rounded Rectangle 143"/>
          <p:cNvSpPr>
            <a:spLocks noChangeArrowheads="1"/>
          </p:cNvSpPr>
          <p:nvPr/>
        </p:nvSpPr>
        <p:spPr bwMode="auto">
          <a:xfrm>
            <a:off x="1847850" y="5534025"/>
            <a:ext cx="457200" cy="214313"/>
          </a:xfrm>
          <a:prstGeom prst="roundRect">
            <a:avLst>
              <a:gd name="adj" fmla="val 16667"/>
            </a:avLst>
          </a:prstGeom>
          <a:solidFill>
            <a:srgbClr val="005370"/>
          </a:solidFill>
          <a:ln w="12700" algn="ctr">
            <a:solidFill>
              <a:srgbClr val="000000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67" name="TextBox 165"/>
          <p:cNvSpPr txBox="1">
            <a:spLocks noChangeArrowheads="1"/>
          </p:cNvSpPr>
          <p:nvPr/>
        </p:nvSpPr>
        <p:spPr bwMode="auto">
          <a:xfrm>
            <a:off x="2281238" y="4999038"/>
            <a:ext cx="60785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</a:rPr>
              <a:t>Portal 1</a:t>
            </a:r>
            <a:endParaRPr kumimoji="0" lang="en-US" altLang="en-US" sz="1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68" name="TextBox 166"/>
          <p:cNvSpPr txBox="1">
            <a:spLocks noChangeArrowheads="1"/>
          </p:cNvSpPr>
          <p:nvPr/>
        </p:nvSpPr>
        <p:spPr bwMode="auto">
          <a:xfrm>
            <a:off x="2281238" y="5260975"/>
            <a:ext cx="60785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</a:rPr>
              <a:t>Portal 2</a:t>
            </a:r>
            <a:endParaRPr kumimoji="0" lang="en-US" altLang="en-US" sz="1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69" name="TextBox 167"/>
          <p:cNvSpPr txBox="1">
            <a:spLocks noChangeArrowheads="1"/>
          </p:cNvSpPr>
          <p:nvPr/>
        </p:nvSpPr>
        <p:spPr bwMode="auto">
          <a:xfrm>
            <a:off x="2281238" y="5526088"/>
            <a:ext cx="60785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Portal 3</a:t>
            </a:r>
            <a:endParaRPr kumimoji="0" lang="en-US" alt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70" name="Rounded Rectangle 143"/>
          <p:cNvSpPr>
            <a:spLocks noChangeArrowheads="1"/>
          </p:cNvSpPr>
          <p:nvPr/>
        </p:nvSpPr>
        <p:spPr bwMode="auto">
          <a:xfrm>
            <a:off x="7007225" y="5006975"/>
            <a:ext cx="457200" cy="214313"/>
          </a:xfrm>
          <a:prstGeom prst="roundRect">
            <a:avLst>
              <a:gd name="adj" fmla="val 16667"/>
            </a:avLst>
          </a:prstGeom>
          <a:solidFill>
            <a:srgbClr val="99CC00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71" name="Rounded Rectangle 143"/>
          <p:cNvSpPr>
            <a:spLocks noChangeArrowheads="1"/>
          </p:cNvSpPr>
          <p:nvPr/>
        </p:nvSpPr>
        <p:spPr bwMode="auto">
          <a:xfrm>
            <a:off x="7007225" y="5268913"/>
            <a:ext cx="457200" cy="214312"/>
          </a:xfrm>
          <a:prstGeom prst="roundRect">
            <a:avLst>
              <a:gd name="adj" fmla="val 16667"/>
            </a:avLst>
          </a:prstGeom>
          <a:solidFill>
            <a:srgbClr val="808000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72" name="Rounded Rectangle 143"/>
          <p:cNvSpPr>
            <a:spLocks noChangeArrowheads="1"/>
          </p:cNvSpPr>
          <p:nvPr/>
        </p:nvSpPr>
        <p:spPr bwMode="auto">
          <a:xfrm>
            <a:off x="7007225" y="5534025"/>
            <a:ext cx="457200" cy="214313"/>
          </a:xfrm>
          <a:prstGeom prst="roundRect">
            <a:avLst>
              <a:gd name="adj" fmla="val 16667"/>
            </a:avLst>
          </a:prstGeom>
          <a:solidFill>
            <a:srgbClr val="CCCC00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73" name="TextBox 171"/>
          <p:cNvSpPr txBox="1">
            <a:spLocks noChangeArrowheads="1"/>
          </p:cNvSpPr>
          <p:nvPr/>
        </p:nvSpPr>
        <p:spPr bwMode="auto">
          <a:xfrm>
            <a:off x="7440613" y="4999038"/>
            <a:ext cx="47320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WCM</a:t>
            </a:r>
            <a:endParaRPr kumimoji="0" lang="en-US" alt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74" name="TextBox 172"/>
          <p:cNvSpPr txBox="1">
            <a:spLocks noChangeArrowheads="1"/>
          </p:cNvSpPr>
          <p:nvPr/>
        </p:nvSpPr>
        <p:spPr bwMode="auto">
          <a:xfrm>
            <a:off x="7440613" y="5260975"/>
            <a:ext cx="614362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</a:rPr>
              <a:t>Custom</a:t>
            </a:r>
            <a:endParaRPr kumimoji="0" lang="en-US" altLang="en-US" sz="10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75" name="TextBox 173"/>
          <p:cNvSpPr txBox="1">
            <a:spLocks noChangeArrowheads="1"/>
          </p:cNvSpPr>
          <p:nvPr/>
        </p:nvSpPr>
        <p:spPr bwMode="auto">
          <a:xfrm>
            <a:off x="7440613" y="5526088"/>
            <a:ext cx="7683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Contribute</a:t>
            </a:r>
            <a:endParaRPr kumimoji="0" lang="en-US" altLang="en-U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76" name="Rounded Rectangle 143"/>
          <p:cNvSpPr>
            <a:spLocks noChangeArrowheads="1"/>
          </p:cNvSpPr>
          <p:nvPr/>
        </p:nvSpPr>
        <p:spPr bwMode="auto">
          <a:xfrm>
            <a:off x="3897313" y="6013450"/>
            <a:ext cx="457200" cy="21431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77" name="Rounded Rectangle 143"/>
          <p:cNvSpPr>
            <a:spLocks noChangeArrowheads="1"/>
          </p:cNvSpPr>
          <p:nvPr/>
        </p:nvSpPr>
        <p:spPr bwMode="auto">
          <a:xfrm>
            <a:off x="3897313" y="6264275"/>
            <a:ext cx="457200" cy="214313"/>
          </a:xfrm>
          <a:prstGeom prst="roundRect">
            <a:avLst>
              <a:gd name="adj" fmla="val 16667"/>
            </a:avLst>
          </a:prstGeom>
          <a:solidFill>
            <a:srgbClr val="F0EA00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78" name="Rounded Rectangle 143"/>
          <p:cNvSpPr>
            <a:spLocks noChangeArrowheads="1"/>
          </p:cNvSpPr>
          <p:nvPr/>
        </p:nvSpPr>
        <p:spPr bwMode="auto">
          <a:xfrm>
            <a:off x="5297488" y="6013450"/>
            <a:ext cx="457200" cy="214313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79" name="TextBox 177"/>
          <p:cNvSpPr txBox="1">
            <a:spLocks noChangeArrowheads="1"/>
          </p:cNvSpPr>
          <p:nvPr/>
        </p:nvSpPr>
        <p:spPr bwMode="auto">
          <a:xfrm>
            <a:off x="4330700" y="6005513"/>
            <a:ext cx="58221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Vendor</a:t>
            </a:r>
            <a:endParaRPr kumimoji="0" lang="en-US" alt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80" name="TextBox 178"/>
          <p:cNvSpPr txBox="1">
            <a:spLocks noChangeArrowheads="1"/>
          </p:cNvSpPr>
          <p:nvPr/>
        </p:nvSpPr>
        <p:spPr bwMode="auto">
          <a:xfrm>
            <a:off x="4330700" y="6223000"/>
            <a:ext cx="90281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900" kern="0" dirty="0" smtClean="0">
                <a:solidFill>
                  <a:srgbClr val="000000"/>
                </a:solidFill>
              </a:rPr>
              <a:t>Open Source</a:t>
            </a:r>
            <a:endParaRPr kumimoji="0" lang="en-US" alt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81" name="TextBox 179"/>
          <p:cNvSpPr txBox="1">
            <a:spLocks noChangeArrowheads="1"/>
          </p:cNvSpPr>
          <p:nvPr/>
        </p:nvSpPr>
        <p:spPr bwMode="auto">
          <a:xfrm>
            <a:off x="5729288" y="5976938"/>
            <a:ext cx="11144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</a:rPr>
              <a:t>Database Search</a:t>
            </a:r>
            <a:endParaRPr kumimoji="0" lang="en-US" altLang="en-US" sz="10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82" name="Rounded Rectangle 143"/>
          <p:cNvSpPr>
            <a:spLocks noChangeArrowheads="1"/>
          </p:cNvSpPr>
          <p:nvPr/>
        </p:nvSpPr>
        <p:spPr bwMode="auto">
          <a:xfrm>
            <a:off x="6986588" y="6051550"/>
            <a:ext cx="457200" cy="214313"/>
          </a:xfrm>
          <a:prstGeom prst="roundRect">
            <a:avLst>
              <a:gd name="adj" fmla="val 16667"/>
            </a:avLst>
          </a:prstGeom>
          <a:solidFill>
            <a:srgbClr val="FF99FF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83" name="Rounded Rectangle 143"/>
          <p:cNvSpPr>
            <a:spLocks noChangeArrowheads="1"/>
          </p:cNvSpPr>
          <p:nvPr/>
        </p:nvSpPr>
        <p:spPr bwMode="auto">
          <a:xfrm>
            <a:off x="7954963" y="6051550"/>
            <a:ext cx="457200" cy="214313"/>
          </a:xfrm>
          <a:prstGeom prst="roundRect">
            <a:avLst>
              <a:gd name="adj" fmla="val 16667"/>
            </a:avLst>
          </a:prstGeom>
          <a:solidFill>
            <a:srgbClr val="FF6699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84" name="TextBox 183"/>
          <p:cNvSpPr txBox="1">
            <a:spLocks noChangeArrowheads="1"/>
          </p:cNvSpPr>
          <p:nvPr/>
        </p:nvSpPr>
        <p:spPr bwMode="auto">
          <a:xfrm>
            <a:off x="7418388" y="6043613"/>
            <a:ext cx="52450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900" kern="0" dirty="0" smtClean="0">
                <a:solidFill>
                  <a:srgbClr val="000000"/>
                </a:solidFill>
              </a:rPr>
              <a:t>Tool 1</a:t>
            </a:r>
            <a:endParaRPr kumimoji="0" lang="en-US" alt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85" name="TextBox 184"/>
          <p:cNvSpPr txBox="1">
            <a:spLocks noChangeArrowheads="1"/>
          </p:cNvSpPr>
          <p:nvPr/>
        </p:nvSpPr>
        <p:spPr bwMode="auto">
          <a:xfrm>
            <a:off x="8388350" y="6043613"/>
            <a:ext cx="52450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900" kern="0" dirty="0" smtClean="0">
                <a:solidFill>
                  <a:srgbClr val="000000"/>
                </a:solidFill>
              </a:rPr>
              <a:t>Tool 2</a:t>
            </a:r>
            <a:endParaRPr kumimoji="0" lang="en-US" alt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86" name="Rounded Rectangle 143"/>
          <p:cNvSpPr>
            <a:spLocks noChangeArrowheads="1"/>
          </p:cNvSpPr>
          <p:nvPr/>
        </p:nvSpPr>
        <p:spPr bwMode="auto">
          <a:xfrm>
            <a:off x="5473700" y="5006975"/>
            <a:ext cx="457200" cy="214313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12700" algn="ctr">
            <a:solidFill>
              <a:srgbClr val="000000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87" name="Rounded Rectangle 143"/>
          <p:cNvSpPr>
            <a:spLocks noChangeArrowheads="1"/>
          </p:cNvSpPr>
          <p:nvPr/>
        </p:nvSpPr>
        <p:spPr bwMode="auto">
          <a:xfrm>
            <a:off x="5473700" y="5268913"/>
            <a:ext cx="457200" cy="214312"/>
          </a:xfrm>
          <a:prstGeom prst="roundRect">
            <a:avLst>
              <a:gd name="adj" fmla="val 16667"/>
            </a:avLst>
          </a:prstGeom>
          <a:solidFill>
            <a:srgbClr val="EBFAFF"/>
          </a:solidFill>
          <a:ln w="12700" algn="ctr">
            <a:solidFill>
              <a:srgbClr val="000000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88" name="Rounded Rectangle 143"/>
          <p:cNvSpPr>
            <a:spLocks noChangeArrowheads="1"/>
          </p:cNvSpPr>
          <p:nvPr/>
        </p:nvSpPr>
        <p:spPr bwMode="auto">
          <a:xfrm>
            <a:off x="5473700" y="5534025"/>
            <a:ext cx="457200" cy="214313"/>
          </a:xfrm>
          <a:prstGeom prst="roundRect">
            <a:avLst>
              <a:gd name="adj" fmla="val 16667"/>
            </a:avLst>
          </a:prstGeom>
          <a:solidFill>
            <a:srgbClr val="B4DE86"/>
          </a:solidFill>
          <a:ln w="12700" algn="ctr">
            <a:solidFill>
              <a:srgbClr val="000000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89" name="TextBox 189"/>
          <p:cNvSpPr txBox="1">
            <a:spLocks noChangeArrowheads="1"/>
          </p:cNvSpPr>
          <p:nvPr/>
        </p:nvSpPr>
        <p:spPr bwMode="auto">
          <a:xfrm>
            <a:off x="5905500" y="4999038"/>
            <a:ext cx="81304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Java/J2EE</a:t>
            </a:r>
            <a:endParaRPr kumimoji="0" lang="en-US" alt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90" name="TextBox 190"/>
          <p:cNvSpPr txBox="1">
            <a:spLocks noChangeArrowheads="1"/>
          </p:cNvSpPr>
          <p:nvPr/>
        </p:nvSpPr>
        <p:spPr bwMode="auto">
          <a:xfrm>
            <a:off x="5905500" y="5260975"/>
            <a:ext cx="44767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.NET</a:t>
            </a:r>
            <a:endParaRPr kumimoji="0" lang="en-US" altLang="en-U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91" name="TextBox 191"/>
          <p:cNvSpPr txBox="1">
            <a:spLocks noChangeArrowheads="1"/>
          </p:cNvSpPr>
          <p:nvPr/>
        </p:nvSpPr>
        <p:spPr bwMode="auto">
          <a:xfrm>
            <a:off x="5905500" y="5526088"/>
            <a:ext cx="8382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Vendor App</a:t>
            </a:r>
            <a:endParaRPr kumimoji="0" lang="en-US" altLang="en-U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92" name="Rounded Rectangle 196"/>
          <p:cNvSpPr>
            <a:spLocks noChangeArrowheads="1"/>
          </p:cNvSpPr>
          <p:nvPr/>
        </p:nvSpPr>
        <p:spPr bwMode="auto">
          <a:xfrm>
            <a:off x="8294688" y="1590675"/>
            <a:ext cx="806450" cy="263525"/>
          </a:xfrm>
          <a:prstGeom prst="roundRect">
            <a:avLst>
              <a:gd name="adj" fmla="val 16667"/>
            </a:avLst>
          </a:prstGeom>
          <a:solidFill>
            <a:srgbClr val="EBFAFF"/>
          </a:solidFill>
          <a:ln w="12700" algn="ctr">
            <a:solidFill>
              <a:srgbClr val="000000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GreatWest</a:t>
            </a:r>
          </a:p>
        </p:txBody>
      </p:sp>
      <p:sp>
        <p:nvSpPr>
          <p:cNvPr id="393" name="Rounded Rectangle 143"/>
          <p:cNvSpPr>
            <a:spLocks noChangeArrowheads="1"/>
          </p:cNvSpPr>
          <p:nvPr/>
        </p:nvSpPr>
        <p:spPr bwMode="auto">
          <a:xfrm>
            <a:off x="1847850" y="6051550"/>
            <a:ext cx="457200" cy="214313"/>
          </a:xfrm>
          <a:prstGeom prst="roundRect">
            <a:avLst>
              <a:gd name="adj" fmla="val 16667"/>
            </a:avLst>
          </a:prstGeom>
          <a:solidFill>
            <a:srgbClr val="DDD0C7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94" name="Rounded Rectangle 143"/>
          <p:cNvSpPr>
            <a:spLocks noChangeArrowheads="1"/>
          </p:cNvSpPr>
          <p:nvPr/>
        </p:nvSpPr>
        <p:spPr bwMode="auto">
          <a:xfrm>
            <a:off x="1847850" y="6296025"/>
            <a:ext cx="457200" cy="214313"/>
          </a:xfrm>
          <a:prstGeom prst="roundRect">
            <a:avLst>
              <a:gd name="adj" fmla="val 16667"/>
            </a:avLst>
          </a:prstGeom>
          <a:solidFill>
            <a:srgbClr val="8A6A54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95" name="Rounded Rectangle 143"/>
          <p:cNvSpPr>
            <a:spLocks noChangeArrowheads="1"/>
          </p:cNvSpPr>
          <p:nvPr/>
        </p:nvSpPr>
        <p:spPr bwMode="auto">
          <a:xfrm>
            <a:off x="2779713" y="6045200"/>
            <a:ext cx="457200" cy="214313"/>
          </a:xfrm>
          <a:prstGeom prst="roundRect">
            <a:avLst>
              <a:gd name="adj" fmla="val 16667"/>
            </a:avLst>
          </a:prstGeom>
          <a:solidFill>
            <a:srgbClr val="BEA594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96" name="TextBox 196"/>
          <p:cNvSpPr txBox="1">
            <a:spLocks noChangeArrowheads="1"/>
          </p:cNvSpPr>
          <p:nvPr/>
        </p:nvSpPr>
        <p:spPr bwMode="auto">
          <a:xfrm>
            <a:off x="2281238" y="6043613"/>
            <a:ext cx="35779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900" kern="0" dirty="0" smtClean="0">
                <a:solidFill>
                  <a:srgbClr val="000000"/>
                </a:solidFill>
              </a:rPr>
              <a:t>IS1</a:t>
            </a:r>
            <a:endParaRPr kumimoji="0" lang="en-US" alt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97" name="TextBox 197"/>
          <p:cNvSpPr txBox="1">
            <a:spLocks noChangeArrowheads="1"/>
          </p:cNvSpPr>
          <p:nvPr/>
        </p:nvSpPr>
        <p:spPr bwMode="auto">
          <a:xfrm>
            <a:off x="2281238" y="6276975"/>
            <a:ext cx="35779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IS3</a:t>
            </a:r>
            <a:endParaRPr kumimoji="0" lang="en-US" alt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98" name="TextBox 198"/>
          <p:cNvSpPr txBox="1">
            <a:spLocks noChangeArrowheads="1"/>
          </p:cNvSpPr>
          <p:nvPr/>
        </p:nvSpPr>
        <p:spPr bwMode="auto">
          <a:xfrm>
            <a:off x="3200400" y="6030913"/>
            <a:ext cx="35779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IS2</a:t>
            </a:r>
            <a:endParaRPr kumimoji="0" lang="en-US" alt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99" name="Rounded Rectangle 143"/>
          <p:cNvSpPr>
            <a:spLocks noChangeArrowheads="1"/>
          </p:cNvSpPr>
          <p:nvPr/>
        </p:nvSpPr>
        <p:spPr bwMode="auto">
          <a:xfrm>
            <a:off x="2768600" y="6296025"/>
            <a:ext cx="457200" cy="214313"/>
          </a:xfrm>
          <a:prstGeom prst="roundRect">
            <a:avLst>
              <a:gd name="adj" fmla="val 16667"/>
            </a:avLst>
          </a:prstGeom>
          <a:solidFill>
            <a:srgbClr val="D1D4D0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400" name="TextBox 207"/>
          <p:cNvSpPr txBox="1">
            <a:spLocks noChangeArrowheads="1"/>
          </p:cNvSpPr>
          <p:nvPr/>
        </p:nvSpPr>
        <p:spPr bwMode="auto">
          <a:xfrm>
            <a:off x="3211513" y="6270625"/>
            <a:ext cx="35779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IS4</a:t>
            </a:r>
            <a:endParaRPr kumimoji="0" lang="en-US" alt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401" name="Rounded Rectangle 143"/>
          <p:cNvSpPr>
            <a:spLocks noChangeArrowheads="1"/>
          </p:cNvSpPr>
          <p:nvPr/>
        </p:nvSpPr>
        <p:spPr bwMode="auto">
          <a:xfrm>
            <a:off x="4522788" y="3089275"/>
            <a:ext cx="579437" cy="209550"/>
          </a:xfrm>
          <a:prstGeom prst="roundRect">
            <a:avLst>
              <a:gd name="adj" fmla="val 16667"/>
            </a:avLst>
          </a:prstGeom>
          <a:solidFill>
            <a:srgbClr val="D1D4D0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Integration</a:t>
            </a:r>
          </a:p>
        </p:txBody>
      </p:sp>
      <p:sp>
        <p:nvSpPr>
          <p:cNvPr id="402" name="Rounded Rectangle 143"/>
          <p:cNvSpPr>
            <a:spLocks noChangeArrowheads="1"/>
          </p:cNvSpPr>
          <p:nvPr/>
        </p:nvSpPr>
        <p:spPr bwMode="auto">
          <a:xfrm>
            <a:off x="6997700" y="6291263"/>
            <a:ext cx="457200" cy="214312"/>
          </a:xfrm>
          <a:prstGeom prst="roundRect">
            <a:avLst>
              <a:gd name="adj" fmla="val 16667"/>
            </a:avLst>
          </a:prstGeom>
          <a:solidFill>
            <a:srgbClr val="FF33CC"/>
          </a:solidFill>
          <a:ln w="12700" algn="ctr">
            <a:solidFill>
              <a:srgbClr val="6AA395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403" name="TextBox 210"/>
          <p:cNvSpPr txBox="1">
            <a:spLocks noChangeArrowheads="1"/>
          </p:cNvSpPr>
          <p:nvPr/>
        </p:nvSpPr>
        <p:spPr bwMode="auto">
          <a:xfrm>
            <a:off x="7429500" y="6283325"/>
            <a:ext cx="61436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Custom</a:t>
            </a:r>
            <a:endParaRPr kumimoji="0" lang="en-US" altLang="en-U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404" name="Can 149"/>
          <p:cNvSpPr>
            <a:spLocks noChangeArrowheads="1"/>
          </p:cNvSpPr>
          <p:nvPr/>
        </p:nvSpPr>
        <p:spPr bwMode="auto">
          <a:xfrm>
            <a:off x="8312150" y="3468688"/>
            <a:ext cx="393700" cy="306387"/>
          </a:xfrm>
          <a:prstGeom prst="can">
            <a:avLst>
              <a:gd name="adj" fmla="val 25000"/>
            </a:avLst>
          </a:prstGeom>
          <a:solidFill>
            <a:srgbClr val="C6D9F1"/>
          </a:solidFill>
          <a:ln w="9525" algn="ctr">
            <a:solidFill>
              <a:srgbClr val="787878"/>
            </a:solidFill>
            <a:miter lim="800000"/>
            <a:headEnd/>
            <a:tailEnd/>
          </a:ln>
        </p:spPr>
        <p:txBody>
          <a:bodyPr l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</a:rPr>
              <a:t>Data</a:t>
            </a:r>
            <a:endParaRPr kumimoji="0" lang="en-US" altLang="en-US" sz="5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405" name="Can 149"/>
          <p:cNvSpPr>
            <a:spLocks noChangeArrowheads="1"/>
          </p:cNvSpPr>
          <p:nvPr/>
        </p:nvSpPr>
        <p:spPr bwMode="auto">
          <a:xfrm>
            <a:off x="8707438" y="3470275"/>
            <a:ext cx="393700" cy="306388"/>
          </a:xfrm>
          <a:prstGeom prst="can">
            <a:avLst>
              <a:gd name="adj" fmla="val 25000"/>
            </a:avLst>
          </a:prstGeom>
          <a:solidFill>
            <a:srgbClr val="C6D9F1"/>
          </a:solidFill>
          <a:ln w="9525" algn="ctr">
            <a:solidFill>
              <a:srgbClr val="787878"/>
            </a:solidFill>
            <a:miter lim="800000"/>
            <a:headEnd/>
            <a:tailEnd/>
          </a:ln>
        </p:spPr>
        <p:txBody>
          <a:bodyPr l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</a:rPr>
              <a:t>Data</a:t>
            </a:r>
            <a:endParaRPr kumimoji="0" lang="en-US" altLang="en-US" sz="5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406" name="Can 149"/>
          <p:cNvSpPr>
            <a:spLocks noChangeArrowheads="1"/>
          </p:cNvSpPr>
          <p:nvPr/>
        </p:nvSpPr>
        <p:spPr bwMode="auto">
          <a:xfrm>
            <a:off x="8305800" y="3762375"/>
            <a:ext cx="393700" cy="306388"/>
          </a:xfrm>
          <a:prstGeom prst="can">
            <a:avLst>
              <a:gd name="adj" fmla="val 25000"/>
            </a:avLst>
          </a:prstGeom>
          <a:solidFill>
            <a:srgbClr val="C6D9F1"/>
          </a:solidFill>
          <a:ln w="9525" algn="ctr">
            <a:solidFill>
              <a:srgbClr val="787878"/>
            </a:solidFill>
            <a:miter lim="800000"/>
            <a:headEnd/>
            <a:tailEnd/>
          </a:ln>
        </p:spPr>
        <p:txBody>
          <a:bodyPr l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</a:rPr>
              <a:t>Data</a:t>
            </a:r>
            <a:endParaRPr kumimoji="0" lang="en-US" altLang="en-US" sz="5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407" name="Can 149"/>
          <p:cNvSpPr>
            <a:spLocks noChangeArrowheads="1"/>
          </p:cNvSpPr>
          <p:nvPr/>
        </p:nvSpPr>
        <p:spPr bwMode="auto">
          <a:xfrm>
            <a:off x="8707438" y="3773488"/>
            <a:ext cx="393700" cy="306387"/>
          </a:xfrm>
          <a:prstGeom prst="can">
            <a:avLst>
              <a:gd name="adj" fmla="val 25000"/>
            </a:avLst>
          </a:prstGeom>
          <a:solidFill>
            <a:srgbClr val="C6D9F1"/>
          </a:solidFill>
          <a:ln w="9525" algn="ctr">
            <a:solidFill>
              <a:srgbClr val="787878"/>
            </a:solidFill>
            <a:miter lim="800000"/>
            <a:headEnd/>
            <a:tailEnd/>
          </a:ln>
        </p:spPr>
        <p:txBody>
          <a:bodyPr l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</a:rPr>
              <a:t>Data</a:t>
            </a:r>
            <a:endParaRPr kumimoji="0" lang="en-US" altLang="en-US" sz="5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408" name="Can 149"/>
          <p:cNvSpPr>
            <a:spLocks noChangeArrowheads="1"/>
          </p:cNvSpPr>
          <p:nvPr/>
        </p:nvSpPr>
        <p:spPr bwMode="auto">
          <a:xfrm>
            <a:off x="8297863" y="4040188"/>
            <a:ext cx="393700" cy="306387"/>
          </a:xfrm>
          <a:prstGeom prst="can">
            <a:avLst>
              <a:gd name="adj" fmla="val 25000"/>
            </a:avLst>
          </a:prstGeom>
          <a:solidFill>
            <a:srgbClr val="C6D9F1"/>
          </a:solidFill>
          <a:ln w="9525" algn="ctr">
            <a:solidFill>
              <a:srgbClr val="787878"/>
            </a:solidFill>
            <a:miter lim="800000"/>
            <a:headEnd/>
            <a:tailEnd/>
          </a:ln>
        </p:spPr>
        <p:txBody>
          <a:bodyPr l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</a:rPr>
              <a:t>Data</a:t>
            </a:r>
            <a:endParaRPr kumimoji="0" lang="en-US" altLang="en-US" sz="5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409" name="Can 149"/>
          <p:cNvSpPr>
            <a:spLocks noChangeArrowheads="1"/>
          </p:cNvSpPr>
          <p:nvPr/>
        </p:nvSpPr>
        <p:spPr bwMode="auto">
          <a:xfrm>
            <a:off x="8707438" y="4057650"/>
            <a:ext cx="393700" cy="306388"/>
          </a:xfrm>
          <a:prstGeom prst="can">
            <a:avLst>
              <a:gd name="adj" fmla="val 25000"/>
            </a:avLst>
          </a:prstGeom>
          <a:solidFill>
            <a:srgbClr val="C6D9F1"/>
          </a:solidFill>
          <a:ln w="9525" algn="ctr">
            <a:solidFill>
              <a:srgbClr val="787878"/>
            </a:solidFill>
            <a:miter lim="800000"/>
            <a:headEnd/>
            <a:tailEnd/>
          </a:ln>
        </p:spPr>
        <p:txBody>
          <a:bodyPr l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</a:rPr>
              <a:t>Data</a:t>
            </a:r>
            <a:endParaRPr kumimoji="0" lang="en-US" altLang="en-US" sz="5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</a:endParaRPr>
          </a:p>
        </p:txBody>
      </p:sp>
      <p:grpSp>
        <p:nvGrpSpPr>
          <p:cNvPr id="410" name="Group 68"/>
          <p:cNvGrpSpPr>
            <a:grpSpLocks/>
          </p:cNvGrpSpPr>
          <p:nvPr/>
        </p:nvGrpSpPr>
        <p:grpSpPr bwMode="auto">
          <a:xfrm>
            <a:off x="7920038" y="760413"/>
            <a:ext cx="787400" cy="392112"/>
            <a:chOff x="2615407" y="1287461"/>
            <a:chExt cx="787400" cy="392248"/>
          </a:xfrm>
        </p:grpSpPr>
        <p:sp>
          <p:nvSpPr>
            <p:cNvPr id="411" name="TextBox 124"/>
            <p:cNvSpPr txBox="1">
              <a:spLocks noChangeArrowheads="1"/>
            </p:cNvSpPr>
            <p:nvPr/>
          </p:nvSpPr>
          <p:spPr bwMode="auto">
            <a:xfrm>
              <a:off x="2615407" y="1492319"/>
              <a:ext cx="787400" cy="187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Individual</a:t>
              </a:r>
            </a:p>
          </p:txBody>
        </p:sp>
        <p:graphicFrame>
          <p:nvGraphicFramePr>
            <p:cNvPr id="412" name="Object 5"/>
            <p:cNvGraphicFramePr>
              <a:graphicFrameLocks noChangeAspect="1"/>
            </p:cNvGraphicFramePr>
            <p:nvPr/>
          </p:nvGraphicFramePr>
          <p:xfrm>
            <a:off x="2935402" y="1287461"/>
            <a:ext cx="234836" cy="2440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32" name="Visio" r:id="rId13" imgW="322783" imgH="334366" progId="Visio.Drawing.11">
                    <p:embed/>
                  </p:oleObj>
                </mc:Choice>
                <mc:Fallback>
                  <p:oleObj name="Visio" r:id="rId13" imgW="322783" imgH="334366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35402" y="1287461"/>
                          <a:ext cx="234836" cy="2440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13" name="Group 69"/>
          <p:cNvGrpSpPr>
            <a:grpSpLocks/>
          </p:cNvGrpSpPr>
          <p:nvPr/>
        </p:nvGrpSpPr>
        <p:grpSpPr bwMode="auto">
          <a:xfrm>
            <a:off x="8102600" y="603250"/>
            <a:ext cx="947738" cy="509588"/>
            <a:chOff x="3364572" y="1557339"/>
            <a:chExt cx="947737" cy="510123"/>
          </a:xfrm>
        </p:grpSpPr>
        <p:sp>
          <p:nvSpPr>
            <p:cNvPr id="414" name="TextBox 124"/>
            <p:cNvSpPr txBox="1">
              <a:spLocks noChangeArrowheads="1"/>
            </p:cNvSpPr>
            <p:nvPr/>
          </p:nvSpPr>
          <p:spPr bwMode="auto">
            <a:xfrm>
              <a:off x="3364572" y="1798892"/>
              <a:ext cx="947737" cy="268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HCP</a:t>
              </a:r>
            </a:p>
          </p:txBody>
        </p:sp>
        <p:graphicFrame>
          <p:nvGraphicFramePr>
            <p:cNvPr id="415" name="Object 7"/>
            <p:cNvGraphicFramePr>
              <a:graphicFrameLocks noChangeAspect="1"/>
            </p:cNvGraphicFramePr>
            <p:nvPr/>
          </p:nvGraphicFramePr>
          <p:xfrm>
            <a:off x="3745118" y="1557339"/>
            <a:ext cx="265701" cy="2791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33" name="Visio" r:id="rId14" imgW="346253" imgH="363931" progId="Visio.Drawing.11">
                    <p:embed/>
                  </p:oleObj>
                </mc:Choice>
                <mc:Fallback>
                  <p:oleObj name="Visio" r:id="rId14" imgW="346253" imgH="363931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45118" y="1557339"/>
                          <a:ext cx="265701" cy="2791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16" name="Group 142"/>
          <p:cNvGrpSpPr>
            <a:grpSpLocks/>
          </p:cNvGrpSpPr>
          <p:nvPr/>
        </p:nvGrpSpPr>
        <p:grpSpPr bwMode="auto">
          <a:xfrm>
            <a:off x="8451850" y="727075"/>
            <a:ext cx="785813" cy="419100"/>
            <a:chOff x="4745491" y="1251386"/>
            <a:chExt cx="785649" cy="418368"/>
          </a:xfrm>
        </p:grpSpPr>
        <p:sp>
          <p:nvSpPr>
            <p:cNvPr id="417" name="TextBox 124"/>
            <p:cNvSpPr txBox="1">
              <a:spLocks noChangeArrowheads="1"/>
            </p:cNvSpPr>
            <p:nvPr/>
          </p:nvSpPr>
          <p:spPr bwMode="auto">
            <a:xfrm>
              <a:off x="4745491" y="1482756"/>
              <a:ext cx="785649" cy="18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Employer</a:t>
              </a:r>
            </a:p>
          </p:txBody>
        </p:sp>
        <p:graphicFrame>
          <p:nvGraphicFramePr>
            <p:cNvPr id="418" name="Object 10"/>
            <p:cNvGraphicFramePr>
              <a:graphicFrameLocks noChangeAspect="1"/>
            </p:cNvGraphicFramePr>
            <p:nvPr/>
          </p:nvGraphicFramePr>
          <p:xfrm>
            <a:off x="5034700" y="1251386"/>
            <a:ext cx="272447" cy="2861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34" name="Visio" r:id="rId15" imgW="340462" imgH="357835" progId="Visio.Drawing.11">
                    <p:embed/>
                  </p:oleObj>
                </mc:Choice>
                <mc:Fallback>
                  <p:oleObj name="Visio" r:id="rId15" imgW="340462" imgH="357835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34700" y="1251386"/>
                          <a:ext cx="272447" cy="2861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19" name="Rounded Rectangle 171"/>
          <p:cNvSpPr>
            <a:spLocks noChangeArrowheads="1"/>
          </p:cNvSpPr>
          <p:nvPr/>
        </p:nvSpPr>
        <p:spPr bwMode="auto">
          <a:xfrm>
            <a:off x="947738" y="1939925"/>
            <a:ext cx="366712" cy="273050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12700" algn="ctr">
            <a:solidFill>
              <a:srgbClr val="000000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SSO</a:t>
            </a:r>
          </a:p>
        </p:txBody>
      </p:sp>
      <p:pic>
        <p:nvPicPr>
          <p:cNvPr id="220" name="Picture 151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730250"/>
            <a:ext cx="192087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" name="Picture 151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96900"/>
            <a:ext cx="192087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" name="Picture 151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913" y="685800"/>
            <a:ext cx="192087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1" name="Picture 151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92150"/>
            <a:ext cx="192087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2" name="Picture 151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713" y="533400"/>
            <a:ext cx="192087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3" name="Picture 151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2D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92150"/>
            <a:ext cx="192087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4" name="Picture 151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2D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513" y="679450"/>
            <a:ext cx="192087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5" name="Picture 151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113" y="685800"/>
            <a:ext cx="192087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6" name="Picture 151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313" y="603250"/>
            <a:ext cx="192087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858000" y="6553200"/>
            <a:ext cx="2133600" cy="212725"/>
          </a:xfrm>
        </p:spPr>
        <p:txBody>
          <a:bodyPr/>
          <a:lstStyle/>
          <a:p>
            <a:fld id="{0819E11B-0FAD-49FB-BD5A-6DFA15527CF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486525"/>
            <a:ext cx="6705600" cy="212725"/>
          </a:xfrm>
        </p:spPr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28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44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680502" cy="1143000"/>
          </a:xfrm>
        </p:spPr>
        <p:txBody>
          <a:bodyPr/>
          <a:lstStyle/>
          <a:p>
            <a:r>
              <a:rPr lang="en-US" altLang="en-US" sz="2600" b="1" dirty="0" smtClean="0"/>
              <a:t>From a modern client perspective this architecture works very well on platforms that are optimized to integrate over REST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524307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2" descr="data:image/jpeg;base64,/9j/4AAQSkZJRgABAQAAAQABAAD/2wCEAAkGBxQTEhUTExQVFhUUGBQVGBUVFBoWFhUWFhUbFhgVFRQYKCggGBolGxgUIjEhJSorLi8uGB8zODMsNygtLiwBCgoKDg0OGxAQGywkHyQxLCwsLC03LS0vLC8sLDQwLCwsLTQsNzQsLCwsLCwsLCwsLCwsLCwsLCwsLCwsLCwsLP/AABEIAI4BYwMBEQACEQEDEQH/xAAbAAEAAgMBAQAAAAAAAAAAAAAABQYDBAcCAf/EAEUQAAIBAgMDBgoHBgUFAAAAAAECAAMRBBIhBQYxE0FRU5GSFRYiUmFxgbLB0TIzYnOToaIHFCM0sfBCY3LS4SQ1Q4PC/8QAGgEBAAMBAQEAAAAAAAAAAAAAAAQFBgMBAv/EADkRAAIBAgEJBAoCAgIDAAAAAAABAgMEEQUSFCExUVKRsRVhcaETIjIzNEFygcHRI+FC8ILxNWKi/9oADAMBAAIRAxEAPwDrM9PBAEAQBAEAQBAEAQBAEAQBAEAQBAEAQBAEAQBAEAQBAEAQBAEAQBAEAQBAEAQBAEAQBAEAQBAEAQBAEAQBAEAQBAEAQBAEAQBAEAQBAEAQBAEAQBAEAQBAEAQBAEAQBAEAQBAEAQBAEAQBAEAQBAEAQBAEAQBAEAQBAEAQBAEAQBAEAQBAEAQBAEAQBAEAQBAEAQBAEAQBAEAQBAEAQBAEAQBAEAQBAEAQDQ2+7DDVSpIIQkEGxFtdDONw2qUmtxKslGVxBSWKbOceFq/XVfxGlL6apxM12iUOCPJDwtX66r+I0emqcTGiUOCPJDwtX66r+I0emqcTGiUOCPJDwtX66r+I0emqcTGiUOCPJHobTxHW1e+089PU4nzGiW/BHkh4SxHW1u+0aRPifM80S34I8kPCWI62t32jSJ8T5jRLfgjyQO08R1tXvtGkVOJ8xolvwR5IntysZVqV2D1HYBCbMxIvmA4H2ybZTnKo8W3qKvK9GlTorMik2/ku5l2loZwQBAEAQBAEAQBAEAQBAEAQBAEAQBAEAQBAEAQDW2m5WjVYGxFOoQeghSQZxrycaUmtqT6He2ipVoRextdSi+Gq/Wv2yh0uvxM1egW3Ah4ar9a/bGl1+JjQLbgQ8NV+tftjS6/ExoFtwIeGq/Wv2xpdfiY0C24EeX23iLH+K/A9E9V3Wx9pjQLbgRad29vriFytYVVGo5mHnL8RLi2uVVWD9rqUGUMnyt3nR1xfl3MnJLKwQBAEAQDV2rTzUaq9NOoO1TOdVZ1OS7md7aWbWhLc11OTiZ43J6VCeAJ9QvPcGzxtLafeSbzT2GM17jzOjvHJN5p7DGa9wzo7zcoUmyjyT2GcpReOw+XKO8yck3mnsM+c17jzOjvHJN5p7DGa9wzo7zDW+iYjtPtE/wDs+Ty6rdCoO0k/CW+T160n4FJlyXqQXey7S0M4IAgCAIAgCAIBXN5ds1KVRUpkDybm4B4nTj6pWXt1OlNRhuLrJtjSrU3OovngiI8ZcR5y9xZD7Qr71yLLsq23Pmx4y4jzl7ix2hX3rkOyrbc+bHjLiPOXuLHaFfeuQ7Kttz5seMuI85e4sdoV965Dsq23Pmx4y4jzl7ix2hX3rkOyrbc+bHjLiPOXuLHaFfeuQ7Kttz5seMuI85e4sdoV965Dsq23Pmyybt4ypVpl6hB8ogWAGgA6PTeWdlVnVg5T3lJlKhSo1VCmvlrJaTCuEAQBAEAQDU2v9RW+7qe4Zwufcz8H0JFp8RT+qPU5xM0bUQBAEA81eB9Rnq2hGpRqlWDKSGU3BHEGd02nij2UVJOMlimdD3b2+MQuVrCqBqOZh5y/ES5trlVVg9vUymUMnu3edHXF+XcycksrBAEAQDy63BHSCO2eNYo9TweJx+1tJmzf44l3/ZzU8msvpRu0EfCWeT3qkvAz2XI+tB+JcryxKEQDdofREAyQDHiHyozdAJ7BeeSeCbPqCxkkcUrnyeyZeG03a2lq/Z8nkVW6WUdgv8Zc5PXqyZnsuS9eC7mW2WJRCAIAgCAIAgCAUvb+BrVK7stNyugBA0IA5vbeUd3Rq1Kzai8DT5PuKFK3jGU0ntZH+B6/VP3ZG0Wtwsmabb8a5jwPX6p+7Gi1uFjTbfjXMeB6/VP3Y0Wtwsabb8a5jwPX6p+7Gi1uFjTbfjXMeB6/VP3Y0Wtwsabb8a5mDE4KpTsXRlvwuLXnxOlOHtLA6069KrqhJPwME5nU6Du9RyYemOkZu8S3xE0dnDNoxX35mPyhUz7mb+3LUSMkkIQBAEAQBANTa/1Fb7up7hnC59zPwfQkWnxFP6o9TnEzRtRAEAQDzU4H1GeraDSynonbE+z3SdlYMpIZTcEcQYUsHimfMoxknGWtM6Hu3t0YhcraVVFyOZhwzD8rj0y5tblVVmvaZPKFg7d50fZfl3E3JhWiAIAEA5Jj0y1ai9DuOxjM7UWE2u9m7oSzqUX3LoWb9nT/AMWqvSinsa3/ANSbk9+tJdxU5cj/ABwfe+n9E9vqzDCsysylWQ3UkGxNuI9clXrapNruK3JSi7lKSxxT2nPfCFXran4jfOVHpJ8T5s1HoKXAuSNyhtCrlH8Wp+I3znKVWePtPmz5dClwrkjJ4Qq9bU/Eb5z59LU4nzZ56Clwrkj42OqnQ1ahB0saja/nHpZ8T5sKjTX+K5I0cVw9sQ2nZF03DS2HY+dUb8gBLuwWFNvvMzlqWNdLcl+SyScU4gAQDm1HeLEmsq8scpqBbZV4Z7W4dEA6SYAgCAfCbazw9Sx1Gn4XodbT7wnHSqPGuZJ0K44HyHheh1tPvCNKo8a5jQrjgfIeF6HW0+8I0qjxrmNCuOB8h4XodbT7wjSqPGuY0K44HyHheh1tPvCNKo8a5jQrjgfIeF6HW0+8I0qjxrmNCuOB8isb245ajoEYMFUm4Nxcnh2AdsqsoVo1JRUXikXmSbedKEnNYNv593/ZBolyAOJIHabSAli8C2lLNTb+R06mmUBRzADsFpqorBYGFlLOk5P5nqenyIBTt9dr1qNVFpVCoKXIAU3OYi+oMAmd08W9XDK9RszEuCSAODEDhAJiAIBqbX+orfd1PcM4XPuZ+D6Ei0+Ip/VHqc4maNqIAgCAIAgCATu5v8wfu295ZPyb7/7Pqipyz8OvqXRl1l6ZgQBAEA5bvClsTWH2ye3X4yguFhVl4m1sZY20H3EpuC9sUR51Nx2FT8J2sX/Lh3ETLMcbfHc1+S/YvCpVQpUXMptcG+tjccPTLaUFNYS2GZp1Z05Z8HgyO8WcJ1K95/nOOi0eEl9pXXG/L9G7Q3YwmUfwR3m+c80OhwjtK64+n6MnivhepHeb5zzQ6HCO0rnj6fojN5NhYalhqjpSAYAWN20JYDnPpnC6tqMKTko6yVY3txVrxhKWr7bjnOLPD2yogaVF+3MS2ET0lz+sj4S+slhRX36mTytLG6l9uhNyWVpobZ2ouHp8o4ZhmC2W17m/TbogEIN+6PV1exP90Ao9OsBVD62Dh7c9g17euAXjx6o9XV7E/wB0Andj7SXEUxUUMASRZrX09V4BuwDR25WyYeofskD1t5Pxke6nm0ZPuJdjDPuILv6aznczZshAEAQBAEAQCQ2BRz4imOhs3dGb4SRaRzq0V/uoh388y2m+7DnqOhTSGOEAqzb80QbcnV09C/OAVjejbCYmororKFXL5Vr3uTzE9MAlN3d6aWHoLSZKhILG65basTzkQCf2PvPTxFTk0SoDYtdsttPUT0wCdgGptf6it93U9wzhc+5n4PoSLT4in9UepziZo2ogFuqbtURgv3i75+SD2zDLci/C3CWTs6at/Sa8cMSljlCq7r0OrDHArGBwrVai00+k5sP6kn0AXPslfTg5yUVtZbVasaUHOWxF2G6+DoKP3ipcnnapyYJ+yAQf6y20K3px/lfngUPaN3Wk/Qx5LHmeMRulh6yZsNUseaz8ohPQTqR2+yeSsaNSONJ+eKPYZUr0p5tePlgykVqRRirCzKSpHQQbGVMk4tp/Iv4yUoqS2Mmtzf5g/dt7yydk33/2fVFXln4dfUujLrL0zAgCAIBzbfBLYup6ch/SB8JR3iwrM2GSpY2sfv1NLZGKqU6qtRF6nlADKWvcEHyRx0vOVKc4SThtJN1Sp1KTjVeEeRYW3g2gASaNgNSTQewHTxkvSbrh8mVSsMnt4Kf/ANI1PHTFf5XcPznPTq3dy/s79jW3/tz/AKN2hvpiso+r7h+c5vKFdP5cv7POyLbv5/0WPdDblbEvUFTJZFUjKttST6T0SZZXNStJqeGorcpWdK3jFwxxe8z79vbCMPOamP1ZvhPvKL/gfiupzySsblPcn0OW4viJTQNWjpO7SWwtH/QD26/GaG2WFKPgYzKDxuZ+PQkp3IZHbd2UMTT5MsV8oNcC/AHS3tgEANwk65u4PnAKZTo3qBL8XCX9bWvALn4hp1zdwfOAWHYmzBh6QpBiwBY3Itx9EA34BqbTwIrJkJIBIOnHTm1nGvRVaGY3gSLW4dCpnpYsiPFGn1j/AKflIfZlPifkWXbVXhXmPFGn1j/p+UdmU+J+Q7aq8K8x4o0+sf8AT8o7Mp8T8h21V4V5jxRp9Y/6flHZlPifkO2qvCvMeKNPrH/T8o7Mp8T8h21V4V5nxt06YBPKPpr/AIflPHk2mljnPyCyzVbwzV5lQMpjRlg3Mo3qs3mpb2sR8AZY5NhjUcty6lPlmeFGMd76Fyl2ZoQCoNuIhJPLNr9gfOAVzeXY4wtRUDl8y5rkWtqRb8oBI7B3UXEUVqmqyklhYKD9E243gFg2HusuHq8oKhbyStioHG3Pf0QCwwDU2v8AUVvu6nuGcLn3M/B9CRafEU/qj1OcTNG1EA6PX/7X/wChfdEvZfB/8fwZeH/kP+X5Kfupi1p4qmzmynMtzwGZSAe23bKuzmoVk2XeUKUqlvJR27eRbt592mxLiolQBgoXKwOU6k3BHDj0GWd3ZutLOiylsMoK3i4Sjqxx1EFhtn47BZmpoGDAZsvljTgcuh6eaQ4Urm3xcVt+5YVK9leYKbww2Y6v6K9jsU1Wo1R7ZmNzYWF7W4eyQqk3OTk9rLOlTjSgoR2Iltzf5g/dt7yyZk33/wBn1RW5Z+HX1Loy6y9MwIAgCAc/36S2JB6aansLD4CU18v5fsarI0sbfDc3+CO3cqZcVQP+Yo73k/Gcbd4VY+JMvo51tNdz8tZ1SumZWXpBHaLS9axWBjIPNknuOR4rZtal9ZTdfSVOXvDQ9sz8qU4e0mjcU7ijV93JPry2mXBoWACgsehQSePQJHazpYLWfU2o65PDxOgbh7OqUhVaojJnyZcwsSBmvpxHEcZb5PpTgpOSwxwM5le4p1HFQeOGOOH2Pv7RKlqFMdNT+it/xGU3hTS7/wAHmRY41pPu/KOa4o6+yVUNhponU9l08tGkvRTpjsUTSUlhCK7kYa5lnVpy3t9TanQ4iABAOWUNl1+XU8hWtyoN+Se1s973twgHUzAEAQCC29t1qDqiqrXXMb30uSBw9Rlfd3jozUUsdWJbWGTo3EHOTa14Ecm9lQkAU0uSBxPPIyylUbwzUTHkakli5PyLdLkzogCAIBo7crZMPUb7JHtbyfjI91PMoyfd1JdjTz7iC78eWs53M2bIuO5dG1J385rexR8yZdZMhhTct76Gby1UxqxjuXUsMsimEAQCkb+YKrUrUylOo4CWJRGYA5joSBAJzc6gyYVFdWVsz+SylTqx5jrAJuAIBqbX+orfd1PcM4XPuZ+D6Ei0+Ip/VHqUXY2GWrXp03uFdrG2h1Btb22mfoQU6ii9jNdc1JU6Mpx2okt7tiphmp5M2Vw1yxB1BHQBzGd723jRazdjIuTrydypZ+GKw2FoxQtsyx0/gL7oljPVZ6+Ep6evKGri/JRtjbNOIqcmrKpsTdr2NubT+9JUUKLqzzU8DQ3NwqEM9rEkcc+KwLimKzWIBUjVPUA9wCOj0idqjrWss3O/XmRaStr2LnmLH57/ACJ/dLeOrXqGnUUEBS2dRa1iBZubX2cJNs7udWWbJfcrso2FKhDPg8Nez9Fd30oquLfL/iCsQOZiNe3Q+2Qb6KjWeBZ5LnKVss75Yr7H3c3+YP3be8s6ZN9/9n1Rxyz8OvqXRl1l6ZgQBAEApH7QU/iUj0qw7GHzlVlBetE0mQ3/ABzXeun9FawdXJUR/MdG0+ywPwkGLwknuaLmrDPhKO9Nc0dMwe8uGqcKoU9D+Qfz0/OXULqlLY+eoyNXJ1zT2xx8NZKqQRcag9GoMkEFrB6zcwdJVXyVAvxsAL9k8SS2H1KUpbXiY8ZtOjS+sqIvoJ17OM+J1qcPaaR0pW9Wr7EWyjb5bbpYjk1pEkIWJJFgbgAWvr0yovrmFXBQ+RoMmWdShnOp88CnVxdreoSJBai4xwWJ1tFsAOgAdk0yMC3i8T1PTwQBAEAQBAEAoG8tbNiX+zZR7Br+d5nb2WdXl3ajX5NhmW0e/XzI6m5UgjQggg9BGokZNp4omyipJp7GWHBb2ONKqhh5y+SezgfyllSylJaprHwKavkaD10nh3PWv95lgwO2aNXRXAPmt5J/Pj7JY0rqlU2PXuKivY16PtR1b1rRnxWNp0xd3VfWdfYOJnSdWFP2ngcaVCpVeEItkLjN7KY0pqXPSfJHzMg1MpQXsLHyLOjkapLXUaXmyB2jturWGViAvHKosNOFydZXVrupVWEtm4t7awo0HnR272RsjE06Du9Ry4emOkZu8b/GaOzjm0Y8+Zj8oTz7mb78OWokZJIQgCAIAgCAIBqbX+orfd1PcM4XPuZ+D6Ei0+Ip/VHqc7pVCrBlNipBB6CDcTNptPFG0lFSTT2MvFDfSi6gVqTZhxsodb9IubiW8co05L146+Zn55IrRl/FLV90yL3l3q5dOSpqVQ2LFrZmtqBYcBf0yPdXvpY5kVgiXY5N9BL0k3i/lgV7CYlqbrUQ2ZTcH++a2kgwm4SUo7UWdSnGpFwlsZc8PvrSdbV6Rvz5QHU+mzWI/OWsMowksKkfyUU8j1YyxpS/DGI31oopFCkb81wEX12W5MSyjCK/jj+BDJFWUsasvyyl4rEtUdnc3Zjcn++aVU5ucnKW1l7TpxpxUI7ETG5v8wfu295ZNyb7/wCz6orMs/Dr6l0ZdZemYEAQBAKh+0Kn5NFuguO0KfhK3KK1RfiX+QpetOPh+f2UyVhoRAM+FxlSmb03dP8ASxA9oGhn1Gcoey8DnUo06iwnFPxJZ9u4iogDVnt0A5L+vLa/tnlS4qy1OT6dCPCyt6bxjBdeppGRySeGrAc/ZPVFnuB4wa56yDznQfqEkUl60V3o+K7zaUn3PodYmjMIIAgCAIAgCAIBW9p7r52Z6b2LEsQ2ouTfQjh+crK+Ts5uUHre8u7bK+ZFQqR1LViiu43ZdWl9NDbzhqvaOHtlZVtqtP2kXNG8o1vYlr3bGac4kkQATA2CAb+D2PWqfRpkDpbyR+fH2SRTtatTZHnqIla+oUvalr3LWTeE3SHGq/sT/cflJ1PJi/zlyKutlp7KUfu/0WamgAAHAAAeoS1SSWCKOUnJtv5nqenyIAgCAIAgCAam1/qK33dT3DOFz7mfg+hItPiKf1R6nOJmjaiAIAgCAIAgE7ub/MH7tveWT8m+/wDs+qKnLPw6+pdGXWXpmBAEAQDWx+Ap1ly1FDAajiLHhcETnUpRqLCSxO1G4qUZZ1N4Ffxm5VM/V1GT0MM4+BkOeT4v2Xh5lrSy3UXvIp+GohMZuliE+iFqD7B17rWkWdlVjs1llSyvbz2tx8SGxGHdDZ1ZT0MCP6yNKLj7SwLCFSE1jBp+B8WqbAD/AJnPNWJ9YfM38LsPEVeFNrdL+SP1SRC2qS2R/BEq39vS9qS+2smsHuQx1q1QPQgzHvG39JKhk+X+T5FdVy5Fe7jj46vL+yd2fu1h6RDBSzDUM5vYjnAFh+UmU7SlB4paysr5TuKqcW8E/kiYkkrxAEAQBAEAQBAEAQCMx2wqNTUrlPnJofaOBkWrZ0qm1YPuJ1DKNelqTxW56yBxW6dQH+GysPteSR/UGV9TJs0/UafkW1LLNJr+RNPu1m1hN0hxq1L/AGUFv1H5TrTyYv8AOXI4VstPZTj93+v7JvB7LpUvoIAek6ntMnU7elT9lFXWvK1X25Pw+RuTuRhAEAQBAEAQBAEAQDW2lTLUaiqLlkcAdJKkATlXi5UpRW1p9DtbSUK0JS2Jp+ZSPAGI6o95fnKHQ6/D0/Zqe0rXj8n+h4AxHVHvL840Ovw9P2O0rXj8n+h4AxHVHvL840Ovw9P2O0rXj8n+h4AxHVHvL840Ovw9P2O0rXj8n+h4AxHVHvL840Ovw9P2O0rXj8n+h4AxHVHvL840Ovw9P2O0rXj8n+h4AxHVHvL840Ovw9P2O0rXj8n+iX3Y2XVpVi1RCoyML3U6llNtD6DJljb1adXOnHBYPdvRX5Tu6Naio05YvFP57n3FpluUAgCAIAgCAIB5qUwwswBHQRcdhnjSepnsZOLxTwMGGwFKnqlNFJ51UA9onxGlCPspI61LirU9uTfizZnQ4iAIAgCAIAgCAIAgCAIAgCAIAgCAIAgCAIAgCAIAgCAIAgCAIAgCAIAgCAIAgCAIAgCAVDwzUWnjFy12K1MQFqKLrTAuFGa/k24wDLtflBg1xC16qsKVLRWsrEkXZha5PldPMIBsbZpVKOGslaqWepTGdmuwzELYEW0gGhiNq1WbC5XYW5EVbH6TPUKEN+G/bAJvB12OMxCFiVVKJVb6AkakD0wDDvDVqh6a0+Wy2qFjRCk3FsoJbQc8AkNj11eijKzOCPpPbMddc1tLjh7IBuQBAEAQBAEAQBAEAjd4sa1HDu6fSGUAnmLMFv7LwDDhdmVKb02GIdwfrFqnMHuOKeabwCI2jWqLUqmrUxNKzHknprmoBObOo4+m8A3tt1KhFBgarUSpNRsN9MkgZSOfLxMA97KqPUoVFpVyzBiqvVQh6Y08moDxYC+sAbv4lzWrUmd3VMmXlQFqXN8xsALpfhAJ6AIAgCAIAgCAIB5Li4Fxc3sL6m3GwgFc2btWouEWobVGNR1zVKgRVGci7MeYAcBrAM9LeEmg9bkx/CqBHCvdctxd0a2o1B4QDPU2w1sQy0wy0WCA5wodrDNctooW8Aw4LbFSuldUVOVpKMpR86MXU5bMQOcGAaGyMQVq0lariEdtHp4hbrUNv/G3BTeASabXqu7cnQz0kqckzZ7PcaMwS1so9fNAMqbTdsS9BaYK08hZy9rBlJ+jbU3+MA0KG2WTDh8rVC2IakAz66uQLNbsEAzVNrVSmJQoqVqKBtHzKVYEhg1uIsdLdEA39h1nfD0nqWzMiEkG97qCGOgsSNSOYmAb0AQBAEAjqeyEFOvTzNau1R2OlwanELpwHNe8A+4rZKvh/wB3LMFyqtxbNZbW5rc3RAMu0MCtVAjEgKyPpa90NwNeaAaS7u0wSQz61lr82hUkhRp9G5PbAPWK2JmqtVWtVps4UEUyoBCiw4gwDJidlFshWvVV0UrnBBLg+cpFifTaAbWAwa0aa00vlUW14nnJPpJgGxAEAQBAEAQBAEAQDDjMKtVGpuLqwsR/fPeAR2E2EFdHerUq8lfkw5Fk0tfTibc5gHzEbBuXy1qqJVJL01IyknjYkXW/ogGXFbHVuT5N3pNSXIjIR9G1spB0I0gHlNhJyVSmzOxqnM9QkBywtYi2gtYWEAy7O2ZybtUao9SowCl3toq8FAGkAkIAgCAIAgCAIAgGhtTZgrFGDtTemWyulrgMLMLHSx0gGs276clTpK7qaT8or6Fs9ySSCLHiYBnwux0RKqFmcVizNnIJuwsdQIBiOwU/d/3cM9r58+hcvmz5jzHWAesPsRRypZ3qGuqq5YgfRBAK5QMvH+kA8YfYVmQvWq1FpG6I9rKQLAkgXYgQD6dhDOWFWoqM/KtSUgKX5zfjYkai8A3MPgQlWpVBN6uQEG1hkBAt2wCJ2lsQiilKlmb/AKhajG4DKC5ZiDpwvpzwDdw2xlUVczvUasMru1gcoBAAAFha5gG1s3CclTWnmZwgygta+UaAadAsIBswBAEAQBAEAQBAEAQBAEAQBAEAQBAEAQBAEAQBAEAQBAEAQBAEAQBAEAQBAEAQBAEAQBAEAQBAEAQBAEAQBAEAQBAEAQBAEAQBAEAQBAEAQBAEAQBAEAQBAEAQBAEAQBAEAQBAEAQBAEAQBAEAQBAEAQD/2Q=="/>
          <p:cNvSpPr>
            <a:spLocks noChangeAspect="1" noChangeArrowheads="1"/>
          </p:cNvSpPr>
          <p:nvPr/>
        </p:nvSpPr>
        <p:spPr bwMode="auto">
          <a:xfrm>
            <a:off x="1095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data:image/jpeg;base64,/9j/4AAQSkZJRgABAQAAAQABAAD/2wCEAAkGBxQTEBUUEBQUFRQXFBQVFxgYFxQUFxQVFBcXFxUZGRcYHCggGBolHBUYITEiJSorLi4uFx8zODMsNygtLiwBCgoKDg0OGxAQGywkHyQsLCwsNCwsLCwsLC4sLCwsLCwsLCwsLCwsLCwsLCwsLCwsLCwsLCwsLCwsLCwsLCwsLP/AABEIALQAtAMBEQACEQEDEQH/xAAbAAEAAgMBAQAAAAAAAAAAAAAABQYBBAcDAv/EAEIQAAECAwQFCQUFCAIDAAAAAAEAAgMEEQUhMVEGEkGBkSIyYXFyobHB0QcTIzNSQlNiovAUFVSCkrLC4RbxY3Pi/8QAGwEBAAIDAQEAAAAAAAAAAAAAAAMEAgUGAQf/xAA3EQACAQIDBAgFAwQDAQAAAAAAAQIDEQQhMQUSQVETMmFxkaGx0RQigcHwM1LhBhVCUxZDYiP/2gAMAwEAAhEDEQA/AO4oAgCAIAgCAIAgCA0Jq14TMXVOTbygIaa0kefltDek3nhggNKHa8Zrq65PQaEcEBJyukmyI2nS2/uKAmJWfhxOY8HowPAoDaQBAEAQBAEAQBAEAQBAEAQBAYqgNSatOFD5zxXIXngEBDzWkn3bN7j5D1QEPNTsSJ8xxIywHAICOmp+HD57wDlt4LGU4x1LNDB16/6cb+niQ83pOB8plel13ABQPELgjd4f+n23etK3d7+xpy+lrgaRYYcM2nVI3G4r2Nd8TCtseD/TbXfn56k3J29AiXB4acnck99ylVSLNXV2fXp5uN1zWZJfrZ3LMpG9LWtFZg8kZO5Q770BLyukjT8xhHSOUOGKAl5acZE5jgfHggPcFAZQBAEAQBAEAQGCUBrzM8yHz3AdG3ggIia0kGENlel13digIiatOLE5zjTIXDuQEbMTDGCr3NaOk47ljKSWrJaVCpWe7Ti2+wh5vSVguhNLzmeS0eZ7lFKuuBusPsGrPOq0uxZv2RDzdtRX3F2qMm3d+KryqykbqhsrDUc9275vMjgozYm9YlmmYmIcIYOPKOTBe48Lt4WUI70rFbF4hUKMqj4LLv4fnI9tOLOEKac5gAY8uoNgLDQjhQqerGzujSbMxLq0nGTzX3K8ojZmzJ2hFhfLe4DLEcCslNogrYalW68b+pOyml7h82HrDNpoeBu7wpY1uZq6ux4v9OVu/wBydk7agROa8A5O5J71KppmsrYGvSzlHLmsyR2rMqG/K2zFZdrawydf34oCYldI2G6I0tOYvHqgJaXmmPFWODuooD2QBAEB8xHhoJNwAqepAQkzpG0fLaXHM8kepQERM2zFfcXao/Dye/FARsWIGiriAMz51XjstTKEJTdoJt9iuRM3pFCbcyrz0XN4nyUUq8VobfD7DxFTOfyrtzfgQ03b8V+BDBk3HiVXlWk9DdUNi4alnL5n26eGhFudU1NSczeeJUWptopRW6lZGEPQgCA6L7MbL1Yb5h2LzqM7DTed5u/lVvDxt8xy23sUpSVBaLN970NfSqR982Kz7Qe5ze0CbvLepZx3lY1OCr9DWUuGj7mc0BVM64ygCAxRAbklacWF8t7gMsW8DgslOS0K9XC0qvWjn4MnJPS44RodfxMP+J9VLGtzNXV2Ov8Arl4onpO14MTmPFcjceBxUsZxehrKuCrUutEkASDUVBzFx4hZlUkZW3IrcTrD8XqEBMyNvMiODS0tcTQbRxQEuEB5zMPWY5ubXDiKIDnkxG1WOcRWjSaZ0GC8k7K5JRpupUjBcXYq81pJEdcwBg/qKqSxEnodXQ2FQhnUe95L8+pERopeavJcek1p6KBtvU3FKlClHdgrLsy9D4QzCAIAgCA9pOUdFiMhM5z3Bo6K7eoXncvYq7sYVasaUHUlpHM7lJSzYUNsNlzWN1R1BbFKysfO6tSVSbnLV5lUnfmv7TvFemBzvSeR91HJA5L6vHXXlDia71UqxtK51WzcR0tFJ6xy9iJUZfCAIAgCAxTMIL2N6StaNC5jzTI8ocCslOS0K1bB0avWWfMtWj1uOmHOa5jQWtrrAnaaUpsVinUcjRY/ARw8VKMm7u2ZbLBbWYZ0VPAFSmsLmEBlAc8noPzG9seIXkldMzpS3Jxlya9Tm7cB1LWn0h6mUPAgCAIAgCAvPsxsvWe+YcLmfDZ2je87hQbyrGHhndnPbfxO7CNBcc39jooVs5Yp0981/ad4oCD0kkPewDTnNOu3cLxvHgFHUjeJe2fiOhrK+jyf2KACqh1ZlAEAQBAEAQFp0Gh3xndhv9xPkrFBas0e2pfpx736I6FouysYnJhPEgKc0RawgMoCj2uykw/tV4oePQ5hHZqvc3JzhwJWtlk2fR6U9+nGXNL0PheEgQBAEAQGWsJIDRVxIAGZNwHFErhyUVvSdks39Dt9iWcJeXZCH2W3nNxvceNVsYR3YpHz3FV3Xquo+PpwN8LIrlIiTLYjnPYatLnUOd5XiaeaM6lOVOW7LU+ar0wOe2/Ie5juaOaeU3qOzcaqnUjuyOswFfpqKb1WT+hHLAuhAEAQBAEBdNC4dIDjnEJ4AD1VqivlZze15XrJcl65l/0SZyoh6GDxr4BSmqLIgCAp+kjKTB6Q0+XkgZzG2WUmIg/FXiAfNa+qrTZ32zp7+Fpvs9MjTWBcCAIAgCAtns4sv3syYpHJggEZa7q6vAVPDNT0I3dzS7bxPR0VTWsvRfydSVw48gtNbU9xKPLTy3/DZ1uBqdwBKirS3Ys2WysN0+JSeizf28znWh09RzoJw5zegjnDw4FYUZcC7tnD3tW4rJ+5alYNAQulch7yDrDnQ6uHZ+0PA7lFVjdXNlsvEdHV3XpL8XsUZVTpwgCAIAgCAv2i8OkqzpDjxJVun1TlNpS3sTLssvIvuijPhvOb/ABSFEnEAQFX0rbSKw5tpwP/ANIDmWkzKTB6WtPdTyVGurTO02JPewi7GyKURtggCAIDBKHp2fRKyf2aUYwjlnlv7TvQXblfpx3YnB7RxPxGIc1pou5e+pMhSFA5X7R7T97NCGObBFOt7qF3cAFSryvKx2Gw8N0eH33rJ3+i0KbDjmHED285rqjdn14LFOzuT1acailF6M6RKxxEY17cHAOG/Yryd1c4upTdObg9UepC9ML2zOcWxJe5jOZ9nFvZN49NypTjuux2GEr9NSU3rx7zTWJZCAIAgMFAdKsuHqwIQyht8FdjojjcTLerSl2v88i9aOMpAb0lx4lZEBKIAgK/pYzkwzkXDiAfJAcx0tb8VhzZ4H/ap4jrI6z+n5f/ABmuT9V/BCFQG/MIeBAEBYNB7K/aJtusKsh0iO3HkDe7+1S0Y70jWbWxPQYd21lkvv5ep1/arxxBpWvPiBAiRT9lpIGbvsjeaLGUrK5PhqDr1Y01xf4/ocOe8uJc41c4lzjm4mpPFa9u+Z9CSSVoqyNOJiVmUHqWnQyf50F2zls6vtDdjvKsUZcDQbXw+aqruf2ZaFOaQr+mMjrQxFGMPHsHHgQDxUNWN1c22ycQ4VOjej0717lMoqx0YQBAEA1a3DEmm8oLpZs6mG0FNgp3K+cNe+bLxZDKQIY/CDxv80BuIAgIfShlYFcnDzHmgOZaYMuhnpe3iAR4KtiFozo/6elnUh2L7r7laVU6cIAgBQHWNALK9zKB550akQ56tOQOBJ/mV2jC0czitsYrpsRurSOXuWZTGqOf+1C1Ply7T/5H+DBTidwVbES4HS7Aw/WrvuX39vEoJKqnSGpEF5Uhr3qeslMOhRGvbi01pnmN4uXsXZ3IqtJVYOD4nSYEYPYHNNQ4AjqN/mrqd1c42cHCTi+BmIwOBDhcRQ9W1e6nkW4veWqOb2hJmFFdDOw3dLcQeFFRlGzsdlh6yrU1OJrLwmCAIDasqHrR4Y/G3uNfJZQ1RBipbtGb7H6fydJJV0406DBZRoGQA4CiA+0AQEfbzKy7+gV4FAcy0sZWCDk8HiKeagxHVN3sGW7iWucX5WZUiqZ14QBASejVl/tMyyGebXWf2G3u44b1nTjvSsU8fifh6EqnHRd7O1gUw6ty2BwIQEZOaPS0V5fFgtc84uNammG1YOnF5tFulj8TSjuQm0jw/wCJyf8ADs7/AFXnRQ5En91xn+xlWm7BlhEcBBZc4jbn1r3o48jD+4Yl/wCbPH9xS/3LO/1To48jz4/E/vZuy8BrGhrAGtGAGAWSVtCvUqSqScpO7Z6L0wKzppI1a2KMW8l3UcDuPioK0eJutkV7SdJ8c13oqSrm/CAICV0Xh1mmdGs7g0+qkpdYobSlbDS7bLz/AIOhyrNaIwZuaO8K2cqX5AZQBAeE6zWhvGbXDuQHMdIGa0s/qB4EKKsrwZstky3cXDtuvIpSoncBAF4Dpfs0sr3cF0dw5UU0b0Q2nzNTuCuUIWVzktu4rfqqitI697LmrBogh5dBD0UQFNnT8R/ad4oLnlRAYQBAfExBD2OY7muBB6j+u5eWurGVObpyUo8Dmk3LmG9zHYtNOum3eqUlZ2OzpVFUgpx0Z5LwkCAn9C2VjuP0wz3kDyU1HrGp2xK1GK5v7HQrFZWPD7VeAqrJzhdQgMoAgMFAc1taF8OK38LxwWE1eLLOCnuYinL/ANL1KACtefQdAgNqy5F0eMyEzF7tWuQ+0dwqV7FXdiGvXjQpyqy4Lx7Pqdxl4LWMaxgo1rQ0dQFAtilZWPns5ynJylq8z7Xpicl0k0mjPmohgxnthh2q0NcQCGVaTdmQe5UalRuWR2uB2dShQiqkE5au65kZ+/pr+Ijf1uWPSS5lv4LDf64+H8A29M/xEb+tyb8uY+Bw3+teBoxbZmNY/Gfjn/pZ78uZQeDoX6iPP97R/vX8U35czz4PD/sXgZ/e0f72J/Um/LmPhKC/wXgW/Re0DFg8o1ew6rsyDe0+W5WaUt5ZnP7Swyo1bx0ensS6kNeVXTOR5sZvYd/ifLgq9aPE3ux8RrSfevuirKA3gQFp0Hh/Od/62/3E+SsUVqaPbUupHvL/AKMsrMA5NcfJTmiLegCAIAUBQ7Wh/FijNzu//tHmrHsXZ37jmAFLsruC1j1PpV75mUPC/ezCy+fMOy92zp2vd4DirVCHE5rb2J6tBd7+y+/gdBVk5ohdLbS/Z5SI8GjyNRnafUA7hU7lHVluxL2zcN0+IjB6avuRxoDL9UVA7wIAUBqRMSpDXvU+UPAgJbRid93MAHmv5B668k8T3qSnKzKG0qHS0G+Mc/cvqtnKnjPSwiw3Mdg4EdWR3G9eSV1Yko1XSmprgc1jQi1zmuuc0lp6xcqTVnY7OM1OKktD4XhkXTQuHSXcfqiHuACtUV8pze15XrpckvUvmibOW85NA4k+ilNUWdAEAQBAU232UmHdOqe4IDl07D1Yrxk93iVrpas+h4We/QhLml6HnBgue5rGCr3ENaM3E0CxSuyWc4wi5S0Wp3GypFsCDDhMwY0N6yMTvNeK2MVupI+e4iu69R1JcczaWRCcz9ptpa8dkFp5MIazhm9/o0fmKqYiV3unWbBw+5RlVesnZdy936FNVc3wQAoDUiYlSGvep8oeBAEB0axp33sFr9tKHtNuKuwlvK5x+LodDWcPqjdWRWKfpnI6r2xRg7kntAXcRXgq1aOdzodkV7wdJ8M13cfOxXFCbgv+jDKSsPpDjxNVbpdU5TaMt7Ey8C86Js5Dzm4DgK/5KQok+gCAIDCAq2lLKRWnNngSgOX2/D1Zh9dpBHTUDDgqFZfOzutlT38JG3DJ+JixbSMvGbGDGvcAaBxIAJurdtoe9eRluu5PisOsRTdNtq+tvQsh9o0f7qF+f1UvxMuRqv8Aj9H98vI+T7RJj7uD+f1XnxEj3/j9DjKXkVSbmHRYj4jzVz3Fx6z+qKFu7ubqlTjTgoR0R4rwzCAFAakTEqQ171PlDwIAgJOx7afLhwa0ODqEgkihF11Mx4LOFRx0KWLwMMS027WJL/mD/umf1O9FJ075FP8As0P3vwRr2hpIYsMsdBaAcDrk0IwOC8lV3lZolobMVCanGby7P5INrSSA0Ek3AC8lQ65I2cmkrvQ6TZkLUgw2nEMaD0Gl6ux0ONxM9+tKS4tl30ZbSADm5x8vJZEJLIAgCAICH0hs50UNLKVaHVGBINMOCAqM3KB1WxW7iLx0jJeOKlqS0a1SjLepuzK1aOjTgSYJ1h9J5w6jtCrTw9uqdJg9uxl8ldWfPh/HmQLmkGhBBGw3Ks1bU6CMlJb0XddmhhD0IAgCAFAakTEqQ171PlDwIAgCAICasvRyJFvf8NuZHKI6G+qkjSbNbidp0qWUfmfZ7lts6y4cEfDbf9Rvcd6sxgkaCviqtbrvLloiXkbPiRTyBdmcOKyK5cLPlfdw2srWm3Cu3BAbKAIAgCAxRAa85IsiijxXI4Eb0BWrQsF7L2ctv5hu2oCAnpBkUUiCtLq4OG9YygpalrDYythnem/pwKzaFgRId7OW3oFHDrHoqk6Eo6HT4TbVGt8s/lfbp4+/iRAUJuQgCAFAakTEqQ171PlDwIAgJGzLFix72jVb9TsNwxKzjTciniMdSoZPN8l+ZFusuwYUG/nP+pwv3DYFZjTUTn8Tj6tfJuy5Im5WWfENGNJz2AdZWZSLFZ+j7G3xDrnL7I9UBNBoFwwQGUAQBAEAQBAEBgoDQtCyocW8ijsxjvzQFan7LiQryKt+oYb8kBAWjZEOLeRqu+oXHeNqjnSUjYYTadfDZJ3XJ/bkVi0bIiQb3cpv1DDeNiqTpOJ1WD2nQxWUXZ8n+fnI0FGbAFAakTEqQ171PlDw2rPs6JGdSG2uZwa3rKyjBy0IK+Ip0Feo/pxLZZWjMOHQxfiO6RRg6ht3qxGkkaDE7UqVcofKvMsMCC551WNJOQH6oFKawn5DR0YxjX8Iw3lAT0KGGijQAMhcgPtAEAQBAEAQBAEAQBAEBgoCHtCwWPvh8h35Tu2ICtzcm+GaPaRkcQR1oCBtCwGPvZyHdAq09Y9FDOgnmjcYTbNajaNT5l5+PuVmekIkI/EFBsOIO9VJQcdTqMNjKOJV6b+nFfQj4Mu6I8thtLnZDzy3rNRb0K1WpCn803ZFosvRQDlRyHH6BWm87VPGjzNFidrN5Ucu16/QssCDQBkMdTWjwAU6yyNPKTk7snZDR1xvimgyGJ6zsQxLDLSzYY1WNAHRtQHsgCAIAgCAIAgCAIAgCAIAgCAID4iQg4UcAQdhQEBaGju2Cf5T5H1QFfmIBFWxG9bSMQmuTPYycXvRdmeMtLNYKQ2Bt+A2nzXiSWhlUqzqO83fvJuQsB774nIb0847ti9MCySciyGKMFOnEnegNlAEAQBAEAQBAEAQBAEAQBAEAQBAEAQBAeE3KMiCj2g+I6igPCQsyHDvaL8zef8ASA3kAQBAEAQBAEAQBAEAQH//2Q=="/>
          <p:cNvSpPr>
            <a:spLocks noChangeAspect="1" noChangeArrowheads="1"/>
          </p:cNvSpPr>
          <p:nvPr/>
        </p:nvSpPr>
        <p:spPr bwMode="auto">
          <a:xfrm>
            <a:off x="2619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fld id="{0819E11B-0FAD-49FB-BD5A-6DFA15527CFB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09600" y="2338450"/>
            <a:ext cx="2590800" cy="1295400"/>
          </a:xfrm>
          <a:prstGeom prst="rect">
            <a:avLst/>
          </a:prstGeom>
          <a:solidFill>
            <a:schemeClr val="bg1"/>
          </a:solidFill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654918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654918"/>
            <a:ext cx="152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371600" y="2286000"/>
            <a:ext cx="1060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Browser</a:t>
            </a:r>
            <a:endParaRPr lang="en-US" sz="2000" b="1" i="1" dirty="0"/>
          </a:p>
        </p:txBody>
      </p:sp>
      <p:sp>
        <p:nvSpPr>
          <p:cNvPr id="33" name="Rectangle 32"/>
          <p:cNvSpPr/>
          <p:nvPr/>
        </p:nvSpPr>
        <p:spPr>
          <a:xfrm>
            <a:off x="4876799" y="2883518"/>
            <a:ext cx="4114801" cy="1600200"/>
          </a:xfrm>
          <a:prstGeom prst="rect">
            <a:avLst/>
          </a:prstGeom>
          <a:solidFill>
            <a:schemeClr val="bg1"/>
          </a:solidFill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400800" y="295971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Server</a:t>
            </a:r>
            <a:endParaRPr lang="en-US" b="1" i="1" dirty="0"/>
          </a:p>
        </p:txBody>
      </p:sp>
      <p:sp>
        <p:nvSpPr>
          <p:cNvPr id="36" name="Rectangle 35"/>
          <p:cNvSpPr/>
          <p:nvPr/>
        </p:nvSpPr>
        <p:spPr>
          <a:xfrm>
            <a:off x="5943600" y="3416918"/>
            <a:ext cx="1219200" cy="4610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APIs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7543800" y="3420728"/>
            <a:ext cx="1219200" cy="457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Services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762000" y="3264518"/>
            <a:ext cx="2295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bg1">
                    <a:lumMod val="50000"/>
                  </a:schemeClr>
                </a:solidFill>
              </a:rPr>
              <a:t>App Runs in Browser</a:t>
            </a:r>
            <a:endParaRPr lang="en-US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9" name="Elbow Connector 38"/>
          <p:cNvCxnSpPr>
            <a:stCxn id="36" idx="3"/>
            <a:endCxn id="37" idx="1"/>
          </p:cNvCxnSpPr>
          <p:nvPr/>
        </p:nvCxnSpPr>
        <p:spPr>
          <a:xfrm>
            <a:off x="7162800" y="3647423"/>
            <a:ext cx="381000" cy="190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609600" y="3721718"/>
            <a:ext cx="2590800" cy="1371600"/>
          </a:xfrm>
          <a:prstGeom prst="rect">
            <a:avLst/>
          </a:prstGeom>
          <a:solidFill>
            <a:schemeClr val="bg1"/>
          </a:solidFill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1468147" y="3645518"/>
            <a:ext cx="885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Native</a:t>
            </a:r>
            <a:endParaRPr lang="en-US" sz="2000" b="1" i="1" dirty="0"/>
          </a:p>
        </p:txBody>
      </p:sp>
      <p:sp>
        <p:nvSpPr>
          <p:cNvPr id="42" name="TextBox 41"/>
          <p:cNvSpPr txBox="1"/>
          <p:nvPr/>
        </p:nvSpPr>
        <p:spPr>
          <a:xfrm>
            <a:off x="896719" y="4736068"/>
            <a:ext cx="1998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bg1">
                    <a:lumMod val="50000"/>
                  </a:schemeClr>
                </a:solidFill>
              </a:rPr>
              <a:t>App Runs in Device</a:t>
            </a:r>
            <a:endParaRPr lang="en-US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175" y="3984411"/>
            <a:ext cx="1158907" cy="805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4" name="Elbow Connector 43"/>
          <p:cNvCxnSpPr>
            <a:stCxn id="19" idx="3"/>
          </p:cNvCxnSpPr>
          <p:nvPr/>
        </p:nvCxnSpPr>
        <p:spPr>
          <a:xfrm>
            <a:off x="3200400" y="2986150"/>
            <a:ext cx="1905000" cy="583168"/>
          </a:xfrm>
          <a:prstGeom prst="bent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40" idx="3"/>
          </p:cNvCxnSpPr>
          <p:nvPr/>
        </p:nvCxnSpPr>
        <p:spPr>
          <a:xfrm flipV="1">
            <a:off x="3200400" y="3797918"/>
            <a:ext cx="1905000" cy="609600"/>
          </a:xfrm>
          <a:prstGeom prst="bent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 rot="16200000">
            <a:off x="4726305" y="3427096"/>
            <a:ext cx="1219200" cy="4610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Gateway</a:t>
            </a:r>
            <a:endParaRPr lang="en-US" dirty="0"/>
          </a:p>
        </p:txBody>
      </p:sp>
      <p:cxnSp>
        <p:nvCxnSpPr>
          <p:cNvPr id="47" name="Elbow Connector 46"/>
          <p:cNvCxnSpPr/>
          <p:nvPr/>
        </p:nvCxnSpPr>
        <p:spPr>
          <a:xfrm>
            <a:off x="5562600" y="3657600"/>
            <a:ext cx="381000" cy="190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763682" y="5715000"/>
            <a:ext cx="5243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REST Services Secured by </a:t>
            </a:r>
            <a:r>
              <a:rPr lang="en-US" b="1" dirty="0" err="1" smtClean="0"/>
              <a:t>oAuth</a:t>
            </a:r>
            <a:r>
              <a:rPr lang="en-US" b="1" dirty="0" smtClean="0"/>
              <a:t> and </a:t>
            </a:r>
            <a:r>
              <a:rPr lang="en-US" b="1" dirty="0" err="1" smtClean="0"/>
              <a:t>OpenID</a:t>
            </a:r>
            <a:r>
              <a:rPr lang="en-US" b="1" dirty="0" smtClean="0"/>
              <a:t> Connect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2429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44" name="Title 1"/>
          <p:cNvSpPr>
            <a:spLocks noGrp="1"/>
          </p:cNvSpPr>
          <p:nvPr>
            <p:ph type="title"/>
          </p:nvPr>
        </p:nvSpPr>
        <p:spPr>
          <a:xfrm>
            <a:off x="295276" y="76200"/>
            <a:ext cx="8229600" cy="1143000"/>
          </a:xfrm>
        </p:spPr>
        <p:txBody>
          <a:bodyPr/>
          <a:lstStyle/>
          <a:p>
            <a:pPr algn="ctr"/>
            <a:r>
              <a:rPr lang="en-US" altLang="en-US" sz="2800" b="1" dirty="0" smtClean="0"/>
              <a:t>Supporting modern clients, especially SPAs, requires looking at the end-to-end lifecycle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524307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2" descr="data:image/jpeg;base64,/9j/4AAQSkZJRgABAQAAAQABAAD/2wCEAAkGBxQTEhUTExQVFhUUGBQVGBUVFBoWFhUWFhUbFhgVFRQYKCggGBolGxgUIjEhJSorLi8uGB8zODMsNygtLiwBCgoKDg0OGxAQGywkHyQxLCwsLC03LS0vLC8sLDQwLCwsLTQsNzQsLCwsLCwsLCwsLCwsLCwsLCwsLCwsLCwsLP/AABEIAI4BYwMBEQACEQEDEQH/xAAbAAEAAgMBAQAAAAAAAAAAAAAABQYDBAcCAf/EAEUQAAIBAgMDBgoHBgUFAAAAAAECAAMRBBIhBQYxE0FRU5GSFRYiUmFxgbLB0TIzYnOToaIHFCM0sfBCY3LS4SQ1Q4PC/8QAGgEBAAMBAQEAAAAAAAAAAAAAAAQFBgMBAv/EADkRAAIBAgEJBAoCAgIDAAAAAAABAgMEEQUSFCExUVKRsRVhcaETIjIzNEFygcHRI+FC8ILxNWKi/9oADAMBAAIRAxEAPwDrM9PBAEAQBAEAQBAEAQBAEAQBAEAQBAEAQBAEAQBAEAQBAEAQBAEAQBAEAQBAEAQBAEAQBAEAQBAEAQBAEAQBAEAQBAEAQBAEAQBAEAQBAEAQBAEAQBAEAQBAEAQBAEAQBAEAQBAEAQBAEAQBAEAQBAEAQBAEAQBAEAQBAEAQBAEAQBAEAQBAEAQBAEAQBAEAQBAEAQBAEAQBAEAQBAEAQBAEAQBAEAQBAEAQDQ2+7DDVSpIIQkEGxFtdDONw2qUmtxKslGVxBSWKbOceFq/XVfxGlL6apxM12iUOCPJDwtX66r+I0emqcTGiUOCPJDwtX66r+I0emqcTGiUOCPJDwtX66r+I0emqcTGiUOCPJHobTxHW1e+089PU4nzGiW/BHkh4SxHW1u+0aRPifM80S34I8kPCWI62t32jSJ8T5jRLfgjyQO08R1tXvtGkVOJ8xolvwR5IntysZVqV2D1HYBCbMxIvmA4H2ybZTnKo8W3qKvK9GlTorMik2/ku5l2loZwQBAEAQBAEAQBAEAQBAEAQBAEAQBAEAQBAEAQDW2m5WjVYGxFOoQeghSQZxrycaUmtqT6He2ipVoRextdSi+Gq/Wv2yh0uvxM1egW3Ah4ar9a/bGl1+JjQLbgQ8NV+tftjS6/ExoFtwIeGq/Wv2xpdfiY0C24EeX23iLH+K/A9E9V3Wx9pjQLbgRad29vriFytYVVGo5mHnL8RLi2uVVWD9rqUGUMnyt3nR1xfl3MnJLKwQBAEAQDV2rTzUaq9NOoO1TOdVZ1OS7md7aWbWhLc11OTiZ43J6VCeAJ9QvPcGzxtLafeSbzT2GM17jzOjvHJN5p7DGa9wzo7zcoUmyjyT2GcpReOw+XKO8yck3mnsM+c17jzOjvHJN5p7DGa9wzo7zDW+iYjtPtE/wDs+Ty6rdCoO0k/CW+T160n4FJlyXqQXey7S0M4IAgCAIAgCAIBXN5ds1KVRUpkDybm4B4nTj6pWXt1OlNRhuLrJtjSrU3OovngiI8ZcR5y9xZD7Qr71yLLsq23Pmx4y4jzl7ix2hX3rkOyrbc+bHjLiPOXuLHaFfeuQ7Kttz5seMuI85e4sdoV965Dsq23Pmx4y4jzl7ix2hX3rkOyrbc+bHjLiPOXuLHaFfeuQ7Kttz5seMuI85e4sdoV965Dsq23Pmyybt4ypVpl6hB8ogWAGgA6PTeWdlVnVg5T3lJlKhSo1VCmvlrJaTCuEAQBAEAQDU2v9RW+7qe4Zwufcz8H0JFp8RT+qPU5xM0bUQBAEA81eB9Rnq2hGpRqlWDKSGU3BHEGd02nij2UVJOMlimdD3b2+MQuVrCqBqOZh5y/ES5trlVVg9vUymUMnu3edHXF+XcycksrBAEAQDy63BHSCO2eNYo9TweJx+1tJmzf44l3/ZzU8msvpRu0EfCWeT3qkvAz2XI+tB+JcryxKEQDdofREAyQDHiHyozdAJ7BeeSeCbPqCxkkcUrnyeyZeG03a2lq/Z8nkVW6WUdgv8Zc5PXqyZnsuS9eC7mW2WJRCAIAgCAIAgCAUvb+BrVK7stNyugBA0IA5vbeUd3Rq1Kzai8DT5PuKFK3jGU0ntZH+B6/VP3ZG0Wtwsmabb8a5jwPX6p+7Gi1uFjTbfjXMeB6/VP3Y0Wtwsabb8a5jwPX6p+7Gi1uFjTbfjXMeB6/VP3Y0Wtwsabb8a5mDE4KpTsXRlvwuLXnxOlOHtLA6069KrqhJPwME5nU6Du9RyYemOkZu8S3xE0dnDNoxX35mPyhUz7mb+3LUSMkkIQBAEAQBANTa/1Fb7up7hnC59zPwfQkWnxFP6o9TnEzRtRAEAQDzU4H1GeraDSynonbE+z3SdlYMpIZTcEcQYUsHimfMoxknGWtM6Hu3t0YhcraVVFyOZhwzD8rj0y5tblVVmvaZPKFg7d50fZfl3E3JhWiAIAEA5Jj0y1ai9DuOxjM7UWE2u9m7oSzqUX3LoWb9nT/AMWqvSinsa3/ANSbk9+tJdxU5cj/ABwfe+n9E9vqzDCsysylWQ3UkGxNuI9clXrapNruK3JSi7lKSxxT2nPfCFXran4jfOVHpJ8T5s1HoKXAuSNyhtCrlH8Wp+I3znKVWePtPmz5dClwrkjJ4Qq9bU/Eb5z59LU4nzZ56Clwrkj42OqnQ1ahB0saja/nHpZ8T5sKjTX+K5I0cVw9sQ2nZF03DS2HY+dUb8gBLuwWFNvvMzlqWNdLcl+SyScU4gAQDm1HeLEmsq8scpqBbZV4Z7W4dEA6SYAgCAfCbazw9Sx1Gn4XodbT7wnHSqPGuZJ0K44HyHheh1tPvCNKo8a5jQrjgfIeF6HW0+8I0qjxrmNCuOB8h4XodbT7wjSqPGuY0K44HyHheh1tPvCNKo8a5jQrjgfIeF6HW0+8I0qjxrmNCuOB8isb245ajoEYMFUm4Nxcnh2AdsqsoVo1JRUXikXmSbedKEnNYNv593/ZBolyAOJIHabSAli8C2lLNTb+R06mmUBRzADsFpqorBYGFlLOk5P5nqenyIBTt9dr1qNVFpVCoKXIAU3OYi+oMAmd08W9XDK9RszEuCSAODEDhAJiAIBqbX+orfd1PcM4XPuZ+D6Ei0+Ip/VHqc4maNqIAgCAIAgCATu5v8wfu295ZPyb7/7Pqipyz8OvqXRl1l6ZgQBAEA5bvClsTWH2ye3X4yguFhVl4m1sZY20H3EpuC9sUR51Nx2FT8J2sX/Lh3ETLMcbfHc1+S/YvCpVQpUXMptcG+tjccPTLaUFNYS2GZp1Z05Z8HgyO8WcJ1K95/nOOi0eEl9pXXG/L9G7Q3YwmUfwR3m+c80OhwjtK64+n6MnivhepHeb5zzQ6HCO0rnj6fojN5NhYalhqjpSAYAWN20JYDnPpnC6tqMKTko6yVY3txVrxhKWr7bjnOLPD2yogaVF+3MS2ET0lz+sj4S+slhRX36mTytLG6l9uhNyWVpobZ2ouHp8o4ZhmC2W17m/TbogEIN+6PV1exP90Ao9OsBVD62Dh7c9g17euAXjx6o9XV7E/wB0Andj7SXEUxUUMASRZrX09V4BuwDR25WyYeofskD1t5Pxke6nm0ZPuJdjDPuILv6aznczZshAEAQBAEAQCQ2BRz4imOhs3dGb4SRaRzq0V/uoh388y2m+7DnqOhTSGOEAqzb80QbcnV09C/OAVjejbCYmororKFXL5Vr3uTzE9MAlN3d6aWHoLSZKhILG65basTzkQCf2PvPTxFTk0SoDYtdsttPUT0wCdgGptf6it93U9wzhc+5n4PoSLT4in9UepziZo2ogFuqbtURgv3i75+SD2zDLci/C3CWTs6at/Sa8cMSljlCq7r0OrDHArGBwrVai00+k5sP6kn0AXPslfTg5yUVtZbVasaUHOWxF2G6+DoKP3ipcnnapyYJ+yAQf6y20K3px/lfngUPaN3Wk/Qx5LHmeMRulh6yZsNUseaz8ohPQTqR2+yeSsaNSONJ+eKPYZUr0p5tePlgykVqRRirCzKSpHQQbGVMk4tp/Iv4yUoqS2Mmtzf5g/dt7yydk33/2fVFXln4dfUujLrL0zAgCAIBzbfBLYup6ch/SB8JR3iwrM2GSpY2sfv1NLZGKqU6qtRF6nlADKWvcEHyRx0vOVKc4SThtJN1Sp1KTjVeEeRYW3g2gASaNgNSTQewHTxkvSbrh8mVSsMnt4Kf/ANI1PHTFf5XcPznPTq3dy/s79jW3/tz/AKN2hvpiso+r7h+c5vKFdP5cv7POyLbv5/0WPdDblbEvUFTJZFUjKttST6T0SZZXNStJqeGorcpWdK3jFwxxe8z79vbCMPOamP1ZvhPvKL/gfiupzySsblPcn0OW4viJTQNWjpO7SWwtH/QD26/GaG2WFKPgYzKDxuZ+PQkp3IZHbd2UMTT5MsV8oNcC/AHS3tgEANwk65u4PnAKZTo3qBL8XCX9bWvALn4hp1zdwfOAWHYmzBh6QpBiwBY3Itx9EA34BqbTwIrJkJIBIOnHTm1nGvRVaGY3gSLW4dCpnpYsiPFGn1j/AKflIfZlPifkWXbVXhXmPFGn1j/p+UdmU+J+Q7aq8K8x4o0+sf8AT8o7Mp8T8h21V4V5jxRp9Y/6flHZlPifkO2qvCvMeKNPrH/T8o7Mp8T8h21V4V5nxt06YBPKPpr/AIflPHk2mljnPyCyzVbwzV5lQMpjRlg3Mo3qs3mpb2sR8AZY5NhjUcty6lPlmeFGMd76Fyl2ZoQCoNuIhJPLNr9gfOAVzeXY4wtRUDl8y5rkWtqRb8oBI7B3UXEUVqmqyklhYKD9E243gFg2HusuHq8oKhbyStioHG3Pf0QCwwDU2v8AUVvu6nuGcLn3M/B9CRafEU/qj1OcTNG1EA6PX/7X/wChfdEvZfB/8fwZeH/kP+X5Kfupi1p4qmzmynMtzwGZSAe23bKuzmoVk2XeUKUqlvJR27eRbt592mxLiolQBgoXKwOU6k3BHDj0GWd3ZutLOiylsMoK3i4Sjqxx1EFhtn47BZmpoGDAZsvljTgcuh6eaQ4Urm3xcVt+5YVK9leYKbww2Y6v6K9jsU1Wo1R7ZmNzYWF7W4eyQqk3OTk9rLOlTjSgoR2Iltzf5g/dt7yyZk33/wBn1RW5Z+HX1Loy6y9MwIAgCAc/36S2JB6aansLD4CU18v5fsarI0sbfDc3+CO3cqZcVQP+Yo73k/Gcbd4VY+JMvo51tNdz8tZ1SumZWXpBHaLS9axWBjIPNknuOR4rZtal9ZTdfSVOXvDQ9sz8qU4e0mjcU7ijV93JPry2mXBoWACgsehQSePQJHazpYLWfU2o65PDxOgbh7OqUhVaojJnyZcwsSBmvpxHEcZb5PpTgpOSwxwM5le4p1HFQeOGOOH2Pv7RKlqFMdNT+it/xGU3hTS7/wAHmRY41pPu/KOa4o6+yVUNhponU9l08tGkvRTpjsUTSUlhCK7kYa5lnVpy3t9TanQ4iABAOWUNl1+XU8hWtyoN+Se1s973twgHUzAEAQCC29t1qDqiqrXXMb30uSBw9Rlfd3jozUUsdWJbWGTo3EHOTa14Ecm9lQkAU0uSBxPPIyylUbwzUTHkakli5PyLdLkzogCAIBo7crZMPUb7JHtbyfjI91PMoyfd1JdjTz7iC78eWs53M2bIuO5dG1J385rexR8yZdZMhhTct76Gby1UxqxjuXUsMsimEAQCkb+YKrUrUylOo4CWJRGYA5joSBAJzc6gyYVFdWVsz+SylTqx5jrAJuAIBqbX+orfd1PcM4XPuZ+D6Ei0+Ip/VHqUXY2GWrXp03uFdrG2h1Btb22mfoQU6ii9jNdc1JU6Mpx2okt7tiphmp5M2Vw1yxB1BHQBzGd723jRazdjIuTrydypZ+GKw2FoxQtsyx0/gL7oljPVZ6+Ep6evKGri/JRtjbNOIqcmrKpsTdr2NubT+9JUUKLqzzU8DQ3NwqEM9rEkcc+KwLimKzWIBUjVPUA9wCOj0idqjrWss3O/XmRaStr2LnmLH57/ACJ/dLeOrXqGnUUEBS2dRa1iBZubX2cJNs7udWWbJfcrso2FKhDPg8Nez9Fd30oquLfL/iCsQOZiNe3Q+2Qb6KjWeBZ5LnKVss75Yr7H3c3+YP3be8s6ZN9/9n1Rxyz8OvqXRl1l6ZgQBAEApH7QU/iUj0qw7GHzlVlBetE0mQ3/ABzXeun9FawdXJUR/MdG0+ywPwkGLwknuaLmrDPhKO9Nc0dMwe8uGqcKoU9D+Qfz0/OXULqlLY+eoyNXJ1zT2xx8NZKqQRcag9GoMkEFrB6zcwdJVXyVAvxsAL9k8SS2H1KUpbXiY8ZtOjS+sqIvoJ17OM+J1qcPaaR0pW9Wr7EWyjb5bbpYjk1pEkIWJJFgbgAWvr0yovrmFXBQ+RoMmWdShnOp88CnVxdreoSJBai4xwWJ1tFsAOgAdk0yMC3i8T1PTwQBAEAQBAEAoG8tbNiX+zZR7Br+d5nb2WdXl3ajX5NhmW0e/XzI6m5UgjQggg9BGokZNp4omyipJp7GWHBb2ONKqhh5y+SezgfyllSylJaprHwKavkaD10nh3PWv95lgwO2aNXRXAPmt5J/Pj7JY0rqlU2PXuKivY16PtR1b1rRnxWNp0xd3VfWdfYOJnSdWFP2ngcaVCpVeEItkLjN7KY0pqXPSfJHzMg1MpQXsLHyLOjkapLXUaXmyB2jturWGViAvHKosNOFydZXVrupVWEtm4t7awo0HnR272RsjE06Du9Ry4emOkZu8b/GaOzjm0Y8+Zj8oTz7mb78OWokZJIQgCAIAgCAIBqbX+orfd1PcM4XPuZ+D6Ei0+Ip/VHqc7pVCrBlNipBB6CDcTNptPFG0lFSTT2MvFDfSi6gVqTZhxsodb9IubiW8co05L146+Zn55IrRl/FLV90yL3l3q5dOSpqVQ2LFrZmtqBYcBf0yPdXvpY5kVgiXY5N9BL0k3i/lgV7CYlqbrUQ2ZTcH++a2kgwm4SUo7UWdSnGpFwlsZc8PvrSdbV6Rvz5QHU+mzWI/OWsMowksKkfyUU8j1YyxpS/DGI31oopFCkb81wEX12W5MSyjCK/jj+BDJFWUsasvyyl4rEtUdnc3Zjcn++aVU5ucnKW1l7TpxpxUI7ETG5v8wfu295ZNyb7/wCz6orMs/Dr6l0ZdZemYEAQBAKh+0Kn5NFuguO0KfhK3KK1RfiX+QpetOPh+f2UyVhoRAM+FxlSmb03dP8ASxA9oGhn1Gcoey8DnUo06iwnFPxJZ9u4iogDVnt0A5L+vLa/tnlS4qy1OT6dCPCyt6bxjBdeppGRySeGrAc/ZPVFnuB4wa56yDznQfqEkUl60V3o+K7zaUn3PodYmjMIIAgCAIAgCAIBW9p7r52Z6b2LEsQ2ouTfQjh+crK+Ts5uUHre8u7bK+ZFQqR1LViiu43ZdWl9NDbzhqvaOHtlZVtqtP2kXNG8o1vYlr3bGac4kkQATA2CAb+D2PWqfRpkDpbyR+fH2SRTtatTZHnqIla+oUvalr3LWTeE3SHGq/sT/cflJ1PJi/zlyKutlp7KUfu/0WamgAAHAAAeoS1SSWCKOUnJtv5nqenyIAgCAIAgCAam1/qK33dT3DOFz7mfg+hItPiKf1R6nOJmjaiAIAgCAIAgE7ub/MH7tveWT8m+/wDs+qKnLPw6+pdGXWXpmBAEAQDWx+Ap1ly1FDAajiLHhcETnUpRqLCSxO1G4qUZZ1N4Ffxm5VM/V1GT0MM4+BkOeT4v2Xh5lrSy3UXvIp+GohMZuliE+iFqD7B17rWkWdlVjs1llSyvbz2tx8SGxGHdDZ1ZT0MCP6yNKLj7SwLCFSE1jBp+B8WqbAD/AJnPNWJ9YfM38LsPEVeFNrdL+SP1SRC2qS2R/BEq39vS9qS+2smsHuQx1q1QPQgzHvG39JKhk+X+T5FdVy5Fe7jj46vL+yd2fu1h6RDBSzDUM5vYjnAFh+UmU7SlB4paysr5TuKqcW8E/kiYkkrxAEAQBAEAQBAEAQCMx2wqNTUrlPnJofaOBkWrZ0qm1YPuJ1DKNelqTxW56yBxW6dQH+GysPteSR/UGV9TJs0/UafkW1LLNJr+RNPu1m1hN0hxq1L/AGUFv1H5TrTyYv8AOXI4VstPZTj93+v7JvB7LpUvoIAek6ntMnU7elT9lFXWvK1X25Pw+RuTuRhAEAQBAEAQBAEAQDW2lTLUaiqLlkcAdJKkATlXi5UpRW1p9DtbSUK0JS2Jp+ZSPAGI6o95fnKHQ6/D0/Zqe0rXj8n+h4AxHVHvL840Ovw9P2O0rXj8n+h4AxHVHvL840Ovw9P2O0rXj8n+h4AxHVHvL840Ovw9P2O0rXj8n+h4AxHVHvL840Ovw9P2O0rXj8n+h4AxHVHvL840Ovw9P2O0rXj8n+h4AxHVHvL840Ovw9P2O0rXj8n+iX3Y2XVpVi1RCoyML3U6llNtD6DJljb1adXOnHBYPdvRX5Tu6Naio05YvFP57n3FpluUAgCAIAgCAIB5qUwwswBHQRcdhnjSepnsZOLxTwMGGwFKnqlNFJ51UA9onxGlCPspI61LirU9uTfizZnQ4iAIAgCAIAgCAIAgCAIAgCAIAgCAIAgCAIAgCAIAgCAIAgCAIAgCAIAgCAIAgCAIAgCAVDwzUWnjFy12K1MQFqKLrTAuFGa/k24wDLtflBg1xC16qsKVLRWsrEkXZha5PldPMIBsbZpVKOGslaqWepTGdmuwzELYEW0gGhiNq1WbC5XYW5EVbH6TPUKEN+G/bAJvB12OMxCFiVVKJVb6AkakD0wDDvDVqh6a0+Wy2qFjRCk3FsoJbQc8AkNj11eijKzOCPpPbMddc1tLjh7IBuQBAEAQBAEAQBAEAjd4sa1HDu6fSGUAnmLMFv7LwDDhdmVKb02GIdwfrFqnMHuOKeabwCI2jWqLUqmrUxNKzHknprmoBObOo4+m8A3tt1KhFBgarUSpNRsN9MkgZSOfLxMA97KqPUoVFpVyzBiqvVQh6Y08moDxYC+sAbv4lzWrUmd3VMmXlQFqXN8xsALpfhAJ6AIAgCAIAgCAIB5Li4Fxc3sL6m3GwgFc2btWouEWobVGNR1zVKgRVGci7MeYAcBrAM9LeEmg9bkx/CqBHCvdctxd0a2o1B4QDPU2w1sQy0wy0WCA5wodrDNctooW8Aw4LbFSuldUVOVpKMpR86MXU5bMQOcGAaGyMQVq0lariEdtHp4hbrUNv/G3BTeASabXqu7cnQz0kqckzZ7PcaMwS1so9fNAMqbTdsS9BaYK08hZy9rBlJ+jbU3+MA0KG2WTDh8rVC2IakAz66uQLNbsEAzVNrVSmJQoqVqKBtHzKVYEhg1uIsdLdEA39h1nfD0nqWzMiEkG97qCGOgsSNSOYmAb0AQBAEAjqeyEFOvTzNau1R2OlwanELpwHNe8A+4rZKvh/wB3LMFyqtxbNZbW5rc3RAMu0MCtVAjEgKyPpa90NwNeaAaS7u0wSQz61lr82hUkhRp9G5PbAPWK2JmqtVWtVps4UEUyoBCiw4gwDJidlFshWvVV0UrnBBLg+cpFifTaAbWAwa0aa00vlUW14nnJPpJgGxAEAQBAEAQBAEAQDDjMKtVGpuLqwsR/fPeAR2E2EFdHerUq8lfkw5Fk0tfTibc5gHzEbBuXy1qqJVJL01IyknjYkXW/ogGXFbHVuT5N3pNSXIjIR9G1spB0I0gHlNhJyVSmzOxqnM9QkBywtYi2gtYWEAy7O2ZybtUao9SowCl3toq8FAGkAkIAgCAIAgCAIAgGhtTZgrFGDtTemWyulrgMLMLHSx0gGs276clTpK7qaT8or6Fs9ySSCLHiYBnwux0RKqFmcVizNnIJuwsdQIBiOwU/d/3cM9r58+hcvmz5jzHWAesPsRRypZ3qGuqq5YgfRBAK5QMvH+kA8YfYVmQvWq1FpG6I9rKQLAkgXYgQD6dhDOWFWoqM/KtSUgKX5zfjYkai8A3MPgQlWpVBN6uQEG1hkBAt2wCJ2lsQiilKlmb/AKhajG4DKC5ZiDpwvpzwDdw2xlUVczvUasMru1gcoBAAAFha5gG1s3CclTWnmZwgygta+UaAadAsIBswBAEAQBAEAQBAEAQBAEAQBAEAQBAEAQBAEAQBAEAQBAEAQBAEAQBAEAQBAEAQBAEAQBAEAQBAEAQBAEAQBAEAQBAEAQBAEAQBAEAQBAEAQBAEAQBAEAQBAEAQBAEAQBAEAQBAEAQBAEAQBAEAQBAEAQD/2Q=="/>
          <p:cNvSpPr>
            <a:spLocks noChangeAspect="1" noChangeArrowheads="1"/>
          </p:cNvSpPr>
          <p:nvPr/>
        </p:nvSpPr>
        <p:spPr bwMode="auto">
          <a:xfrm>
            <a:off x="1095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data:image/jpeg;base64,/9j/4AAQSkZJRgABAQAAAQABAAD/2wCEAAkGBxQTEBUUEBQUFRQXFBQVFxgYFxQUFxQVFBcXFxUZGRcYHCggGBolHBUYITEiJSorLi4uFx8zODMsNygtLiwBCgoKDg0OGxAQGywkHyQsLCwsNCwsLCwsLC4sLCwsLCwsLCwsLCwsLCwsLCwsLCwsLCwsLCwsLCwsLCwsLCwsLP/AABEIALQAtAMBEQACEQEDEQH/xAAbAAEAAgMBAQAAAAAAAAAAAAAABQYBBAcDAv/EAEIQAAECAwQFCQUFCAIDAAAAAAEAAgMEEQUhMVEGEkGBkSIyYXFyobHB0QcTIzNSQlNiovAUFVSCkrLC4RbxY3Pi/8QAGwEBAAIDAQEAAAAAAAAAAAAAAAMEAgUGAQf/xAA3EQACAQIDBAgFAwQDAQAAAAAAAQIDEQQhMQUSQVETMmFxkaGx0RQigcHwM1LhBhVCUxZDYiP/2gAMAwEAAhEDEQA/AO4oAgCAIAgCAIAgCA0Jq14TMXVOTbygIaa0kefltDek3nhggNKHa8Zrq65PQaEcEBJyukmyI2nS2/uKAmJWfhxOY8HowPAoDaQBAEAQBAEAQBAEAQBAEAQBAYqgNSatOFD5zxXIXngEBDzWkn3bN7j5D1QEPNTsSJ8xxIywHAICOmp+HD57wDlt4LGU4x1LNDB16/6cb+niQ83pOB8plel13ABQPELgjd4f+n23etK3d7+xpy+lrgaRYYcM2nVI3G4r2Nd8TCtseD/TbXfn56k3J29AiXB4acnck99ylVSLNXV2fXp5uN1zWZJfrZ3LMpG9LWtFZg8kZO5Q770BLyukjT8xhHSOUOGKAl5acZE5jgfHggPcFAZQBAEAQBAEAQGCUBrzM8yHz3AdG3ggIia0kGENlel13digIiatOLE5zjTIXDuQEbMTDGCr3NaOk47ljKSWrJaVCpWe7Ti2+wh5vSVguhNLzmeS0eZ7lFKuuBusPsGrPOq0uxZv2RDzdtRX3F2qMm3d+KryqykbqhsrDUc9275vMjgozYm9YlmmYmIcIYOPKOTBe48Lt4WUI70rFbF4hUKMqj4LLv4fnI9tOLOEKac5gAY8uoNgLDQjhQqerGzujSbMxLq0nGTzX3K8ojZmzJ2hFhfLe4DLEcCslNogrYalW68b+pOyml7h82HrDNpoeBu7wpY1uZq6ux4v9OVu/wBydk7agROa8A5O5J71KppmsrYGvSzlHLmsyR2rMqG/K2zFZdrawydf34oCYldI2G6I0tOYvHqgJaXmmPFWODuooD2QBAEB8xHhoJNwAqepAQkzpG0fLaXHM8kepQERM2zFfcXao/Dye/FARsWIGiriAMz51XjstTKEJTdoJt9iuRM3pFCbcyrz0XN4nyUUq8VobfD7DxFTOfyrtzfgQ03b8V+BDBk3HiVXlWk9DdUNi4alnL5n26eGhFudU1NSczeeJUWptopRW6lZGEPQgCA6L7MbL1Yb5h2LzqM7DTed5u/lVvDxt8xy23sUpSVBaLN970NfSqR982Kz7Qe5ze0CbvLepZx3lY1OCr9DWUuGj7mc0BVM64ygCAxRAbklacWF8t7gMsW8DgslOS0K9XC0qvWjn4MnJPS44RodfxMP+J9VLGtzNXV2Ov8Arl4onpO14MTmPFcjceBxUsZxehrKuCrUutEkASDUVBzFx4hZlUkZW3IrcTrD8XqEBMyNvMiODS0tcTQbRxQEuEB5zMPWY5ubXDiKIDnkxG1WOcRWjSaZ0GC8k7K5JRpupUjBcXYq81pJEdcwBg/qKqSxEnodXQ2FQhnUe95L8+pERopeavJcek1p6KBtvU3FKlClHdgrLsy9D4QzCAIAgCA9pOUdFiMhM5z3Bo6K7eoXncvYq7sYVasaUHUlpHM7lJSzYUNsNlzWN1R1BbFKysfO6tSVSbnLV5lUnfmv7TvFemBzvSeR91HJA5L6vHXXlDia71UqxtK51WzcR0tFJ6xy9iJUZfCAIAgCAxTMIL2N6StaNC5jzTI8ocCslOS0K1bB0avWWfMtWj1uOmHOa5jQWtrrAnaaUpsVinUcjRY/ARw8VKMm7u2ZbLBbWYZ0VPAFSmsLmEBlAc8noPzG9seIXkldMzpS3Jxlya9Tm7cB1LWn0h6mUPAgCAIAgCAvPsxsvWe+YcLmfDZ2je87hQbyrGHhndnPbfxO7CNBcc39jooVs5Yp0981/ad4oCD0kkPewDTnNOu3cLxvHgFHUjeJe2fiOhrK+jyf2KACqh1ZlAEAQBAEAQFp0Gh3xndhv9xPkrFBas0e2pfpx736I6FouysYnJhPEgKc0RawgMoCj2uykw/tV4oePQ5hHZqvc3JzhwJWtlk2fR6U9+nGXNL0PheEgQBAEAQGWsJIDRVxIAGZNwHFErhyUVvSdks39Dt9iWcJeXZCH2W3nNxvceNVsYR3YpHz3FV3Xquo+PpwN8LIrlIiTLYjnPYatLnUOd5XiaeaM6lOVOW7LU+ar0wOe2/Ie5juaOaeU3qOzcaqnUjuyOswFfpqKb1WT+hHLAuhAEAQBAEBdNC4dIDjnEJ4AD1VqivlZze15XrJcl65l/0SZyoh6GDxr4BSmqLIgCAp+kjKTB6Q0+XkgZzG2WUmIg/FXiAfNa+qrTZ32zp7+Fpvs9MjTWBcCAIAgCAtns4sv3syYpHJggEZa7q6vAVPDNT0I3dzS7bxPR0VTWsvRfydSVw48gtNbU9xKPLTy3/DZ1uBqdwBKirS3Ys2WysN0+JSeizf28znWh09RzoJw5zegjnDw4FYUZcC7tnD3tW4rJ+5alYNAQulch7yDrDnQ6uHZ+0PA7lFVjdXNlsvEdHV3XpL8XsUZVTpwgCAIAgCAv2i8OkqzpDjxJVun1TlNpS3sTLssvIvuijPhvOb/ABSFEnEAQFX0rbSKw5tpwP/ANIDmWkzKTB6WtPdTyVGurTO02JPewi7GyKURtggCAIDBKHp2fRKyf2aUYwjlnlv7TvQXblfpx3YnB7RxPxGIc1pou5e+pMhSFA5X7R7T97NCGObBFOt7qF3cAFSryvKx2Gw8N0eH33rJ3+i0KbDjmHED285rqjdn14LFOzuT1acailF6M6RKxxEY17cHAOG/Yryd1c4upTdObg9UepC9ML2zOcWxJe5jOZ9nFvZN49NypTjuux2GEr9NSU3rx7zTWJZCAIAgMFAdKsuHqwIQyht8FdjojjcTLerSl2v88i9aOMpAb0lx4lZEBKIAgK/pYzkwzkXDiAfJAcx0tb8VhzZ4H/ap4jrI6z+n5f/ABmuT9V/BCFQG/MIeBAEBYNB7K/aJtusKsh0iO3HkDe7+1S0Y70jWbWxPQYd21lkvv5ep1/arxxBpWvPiBAiRT9lpIGbvsjeaLGUrK5PhqDr1Y01xf4/ocOe8uJc41c4lzjm4mpPFa9u+Z9CSSVoqyNOJiVmUHqWnQyf50F2zls6vtDdjvKsUZcDQbXw+aqruf2ZaFOaQr+mMjrQxFGMPHsHHgQDxUNWN1c22ycQ4VOjej0717lMoqx0YQBAEA1a3DEmm8oLpZs6mG0FNgp3K+cNe+bLxZDKQIY/CDxv80BuIAgIfShlYFcnDzHmgOZaYMuhnpe3iAR4KtiFozo/6elnUh2L7r7laVU6cIAgBQHWNALK9zKB550akQ56tOQOBJ/mV2jC0czitsYrpsRurSOXuWZTGqOf+1C1Ply7T/5H+DBTidwVbES4HS7Aw/WrvuX39vEoJKqnSGpEF5Uhr3qeslMOhRGvbi01pnmN4uXsXZ3IqtJVYOD4nSYEYPYHNNQ4AjqN/mrqd1c42cHCTi+BmIwOBDhcRQ9W1e6nkW4veWqOb2hJmFFdDOw3dLcQeFFRlGzsdlh6yrU1OJrLwmCAIDasqHrR4Y/G3uNfJZQ1RBipbtGb7H6fydJJV0406DBZRoGQA4CiA+0AQEfbzKy7+gV4FAcy0sZWCDk8HiKeagxHVN3sGW7iWucX5WZUiqZ14QBASejVl/tMyyGebXWf2G3u44b1nTjvSsU8fifh6EqnHRd7O1gUw6ty2BwIQEZOaPS0V5fFgtc84uNammG1YOnF5tFulj8TSjuQm0jw/wCJyf8ADs7/AFXnRQ5En91xn+xlWm7BlhEcBBZc4jbn1r3o48jD+4Yl/wCbPH9xS/3LO/1To48jz4/E/vZuy8BrGhrAGtGAGAWSVtCvUqSqScpO7Z6L0wKzppI1a2KMW8l3UcDuPioK0eJutkV7SdJ8c13oqSrm/CAICV0Xh1mmdGs7g0+qkpdYobSlbDS7bLz/AIOhyrNaIwZuaO8K2cqX5AZQBAeE6zWhvGbXDuQHMdIGa0s/qB4EKKsrwZstky3cXDtuvIpSoncBAF4Dpfs0sr3cF0dw5UU0b0Q2nzNTuCuUIWVzktu4rfqqitI697LmrBogh5dBD0UQFNnT8R/ad4oLnlRAYQBAfExBD2OY7muBB6j+u5eWurGVObpyUo8Dmk3LmG9zHYtNOum3eqUlZ2OzpVFUgpx0Z5LwkCAn9C2VjuP0wz3kDyU1HrGp2xK1GK5v7HQrFZWPD7VeAqrJzhdQgMoAgMFAc1taF8OK38LxwWE1eLLOCnuYinL/ANL1KACtefQdAgNqy5F0eMyEzF7tWuQ+0dwqV7FXdiGvXjQpyqy4Lx7Pqdxl4LWMaxgo1rQ0dQFAtilZWPns5ynJylq8z7Xpicl0k0mjPmohgxnthh2q0NcQCGVaTdmQe5UalRuWR2uB2dShQiqkE5au65kZ+/pr+Ijf1uWPSS5lv4LDf64+H8A29M/xEb+tyb8uY+Bw3+teBoxbZmNY/Gfjn/pZ78uZQeDoX6iPP97R/vX8U35czz4PD/sXgZ/e0f72J/Um/LmPhKC/wXgW/Re0DFg8o1ew6rsyDe0+W5WaUt5ZnP7Swyo1bx0ensS6kNeVXTOR5sZvYd/ifLgq9aPE3ux8RrSfevuirKA3gQFp0Hh/Od/62/3E+SsUVqaPbUupHvL/AKMsrMA5NcfJTmiLegCAIAUBQ7Wh/FijNzu//tHmrHsXZ37jmAFLsruC1j1PpV75mUPC/ezCy+fMOy92zp2vd4DirVCHE5rb2J6tBd7+y+/gdBVk5ohdLbS/Z5SI8GjyNRnafUA7hU7lHVluxL2zcN0+IjB6avuRxoDL9UVA7wIAUBqRMSpDXvU+UPAgJbRid93MAHmv5B668k8T3qSnKzKG0qHS0G+Mc/cvqtnKnjPSwiw3Mdg4EdWR3G9eSV1Yko1XSmprgc1jQi1zmuuc0lp6xcqTVnY7OM1OKktD4XhkXTQuHSXcfqiHuACtUV8pze15XrpckvUvmibOW85NA4k+ilNUWdAEAQBAU232UmHdOqe4IDl07D1Yrxk93iVrpas+h4We/QhLml6HnBgue5rGCr3ENaM3E0CxSuyWc4wi5S0Wp3GypFsCDDhMwY0N6yMTvNeK2MVupI+e4iu69R1JcczaWRCcz9ptpa8dkFp5MIazhm9/o0fmKqYiV3unWbBw+5RlVesnZdy936FNVc3wQAoDUiYlSGvep8oeBAEB0axp33sFr9tKHtNuKuwlvK5x+LodDWcPqjdWRWKfpnI6r2xRg7kntAXcRXgq1aOdzodkV7wdJ8M13cfOxXFCbgv+jDKSsPpDjxNVbpdU5TaMt7Ey8C86Js5Dzm4DgK/5KQok+gCAIDCAq2lLKRWnNngSgOX2/D1Zh9dpBHTUDDgqFZfOzutlT38JG3DJ+JixbSMvGbGDGvcAaBxIAJurdtoe9eRluu5PisOsRTdNtq+tvQsh9o0f7qF+f1UvxMuRqv8Aj9H98vI+T7RJj7uD+f1XnxEj3/j9DjKXkVSbmHRYj4jzVz3Fx6z+qKFu7ubqlTjTgoR0R4rwzCAFAakTEqQ171PlDwIAgJOx7afLhwa0ODqEgkihF11Mx4LOFRx0KWLwMMS027WJL/mD/umf1O9FJ075FP8As0P3vwRr2hpIYsMsdBaAcDrk0IwOC8lV3lZolobMVCanGby7P5INrSSA0Ek3AC8lQ65I2cmkrvQ6TZkLUgw2nEMaD0Gl6ux0ONxM9+tKS4tl30ZbSADm5x8vJZEJLIAgCAICH0hs50UNLKVaHVGBINMOCAqM3KB1WxW7iLx0jJeOKlqS0a1SjLepuzK1aOjTgSYJ1h9J5w6jtCrTw9uqdJg9uxl8ldWfPh/HmQLmkGhBBGw3Ks1bU6CMlJb0XddmhhD0IAgCAFAakTEqQ171PlDwIAgCAICasvRyJFvf8NuZHKI6G+qkjSbNbidp0qWUfmfZ7lts6y4cEfDbf9Rvcd6sxgkaCviqtbrvLloiXkbPiRTyBdmcOKyK5cLPlfdw2srWm3Cu3BAbKAIAgCAxRAa85IsiijxXI4Eb0BWrQsF7L2ctv5hu2oCAnpBkUUiCtLq4OG9YygpalrDYythnem/pwKzaFgRId7OW3oFHDrHoqk6Eo6HT4TbVGt8s/lfbp4+/iRAUJuQgCAFAakTEqQ171PlDwIAgJGzLFix72jVb9TsNwxKzjTciniMdSoZPN8l+ZFusuwYUG/nP+pwv3DYFZjTUTn8Tj6tfJuy5Im5WWfENGNJz2AdZWZSLFZ+j7G3xDrnL7I9UBNBoFwwQGUAQBAEAQBAEBgoDQtCyocW8ijsxjvzQFan7LiQryKt+oYb8kBAWjZEOLeRqu+oXHeNqjnSUjYYTadfDZJ3XJ/bkVi0bIiQb3cpv1DDeNiqTpOJ1WD2nQxWUXZ8n+fnI0FGbAFAakTEqQ171PlDw2rPs6JGdSG2uZwa3rKyjBy0IK+Ip0Feo/pxLZZWjMOHQxfiO6RRg6ht3qxGkkaDE7UqVcofKvMsMCC551WNJOQH6oFKawn5DR0YxjX8Iw3lAT0KGGijQAMhcgPtAEAQBAEAQBAEAQBAEBgoCHtCwWPvh8h35Tu2ICtzcm+GaPaRkcQR1oCBtCwGPvZyHdAq09Y9FDOgnmjcYTbNajaNT5l5+PuVmekIkI/EFBsOIO9VJQcdTqMNjKOJV6b+nFfQj4Mu6I8thtLnZDzy3rNRb0K1WpCn803ZFosvRQDlRyHH6BWm87VPGjzNFidrN5Ucu16/QssCDQBkMdTWjwAU6yyNPKTk7snZDR1xvimgyGJ6zsQxLDLSzYY1WNAHRtQHsgCAIAgCAIAgCAIAgCAIAgCAID4iQg4UcAQdhQEBaGju2Cf5T5H1QFfmIBFWxG9bSMQmuTPYycXvRdmeMtLNYKQ2Bt+A2nzXiSWhlUqzqO83fvJuQsB774nIb0847ti9MCySciyGKMFOnEnegNlAEAQBAEAQBAEAQBAEAQBAEAQBAEAQBAeE3KMiCj2g+I6igPCQsyHDvaL8zef8ASA3kAQBAEAQBAEAQBAEAQH//2Q=="/>
          <p:cNvSpPr>
            <a:spLocks noChangeAspect="1" noChangeArrowheads="1"/>
          </p:cNvSpPr>
          <p:nvPr/>
        </p:nvSpPr>
        <p:spPr bwMode="auto">
          <a:xfrm>
            <a:off x="2619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fld id="{0819E11B-0FAD-49FB-BD5A-6DFA15527CFB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361" y="1219200"/>
            <a:ext cx="7440646" cy="4439618"/>
          </a:xfrm>
          <a:prstGeom prst="rect">
            <a:avLst/>
          </a:prstGeom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0"/>
            <a:ext cx="3143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5800" y="3505200"/>
            <a:ext cx="1066800" cy="3048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Vendor Tool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14400" y="4800600"/>
            <a:ext cx="1143000" cy="381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Vendor Tool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800600" y="4114800"/>
            <a:ext cx="1143000" cy="381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Vendor Tool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800600" y="1981200"/>
            <a:ext cx="1143000" cy="381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Vendor Tool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57200" y="5847536"/>
            <a:ext cx="815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3366FF"/>
                </a:solidFill>
              </a:rPr>
              <a:t>Note that the client side development lifecycle heavily uses open source tooling. Due to Cigna policies I have redacted places where we are using commercial tools 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29025" y="3486150"/>
            <a:ext cx="904875" cy="381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Vendor Tool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86000" y="4800600"/>
            <a:ext cx="904875" cy="3048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Vendor Tool</a:t>
            </a:r>
            <a:endParaRPr lang="en-US" sz="1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11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81696" y="4292522"/>
            <a:ext cx="877387" cy="55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1800" y="4627180"/>
            <a:ext cx="672662" cy="75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63731" y="3765330"/>
            <a:ext cx="686139" cy="76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" name="Rectangle 156"/>
          <p:cNvSpPr/>
          <p:nvPr/>
        </p:nvSpPr>
        <p:spPr>
          <a:xfrm>
            <a:off x="7543800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2" name="Oval 121"/>
          <p:cNvSpPr/>
          <p:nvPr/>
        </p:nvSpPr>
        <p:spPr>
          <a:xfrm>
            <a:off x="7355522" y="1308845"/>
            <a:ext cx="1683702" cy="1143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Oval 108"/>
          <p:cNvSpPr/>
          <p:nvPr/>
        </p:nvSpPr>
        <p:spPr>
          <a:xfrm>
            <a:off x="4941663" y="1308846"/>
            <a:ext cx="1683702" cy="1143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2562548" y="1271200"/>
            <a:ext cx="1683702" cy="1143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94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ctr"/>
            <a:r>
              <a:rPr lang="en-US" altLang="en-US" b="1" dirty="0" smtClean="0"/>
              <a:t>Wrapping Up!  We have been working on many efforts to modernize our web and mobile solutions to scale using modern architecture approaches described in this talk.</a:t>
            </a:r>
          </a:p>
        </p:txBody>
      </p:sp>
      <p:pic>
        <p:nvPicPr>
          <p:cNvPr id="9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548" y="1271200"/>
            <a:ext cx="1683702" cy="11430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663" y="1308846"/>
            <a:ext cx="1683702" cy="1142999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" name="Content Placeholder 2"/>
          <p:cNvPicPr>
            <a:picLocks noGrp="1" noChangeAspect="1"/>
          </p:cNvPicPr>
          <p:nvPr>
            <p:ph sz="quarter" idx="4294967295"/>
          </p:nvPr>
        </p:nvPicPr>
        <p:blipFill>
          <a:blip r:embed="rId7"/>
          <a:srcRect t="-4277" b="-4277"/>
          <a:stretch>
            <a:fillRect/>
          </a:stretch>
        </p:blipFill>
        <p:spPr>
          <a:xfrm>
            <a:off x="7355523" y="1306604"/>
            <a:ext cx="1683702" cy="1142999"/>
          </a:xfrm>
          <a:prstGeom prst="ellipse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02008" y="1057870"/>
            <a:ext cx="7986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/>
              <a:t>+</a:t>
            </a:r>
            <a:endParaRPr lang="en-US" sz="9600" b="1" dirty="0"/>
          </a:p>
        </p:txBody>
      </p:sp>
      <p:sp>
        <p:nvSpPr>
          <p:cNvPr id="128" name="TextBox 127"/>
          <p:cNvSpPr txBox="1"/>
          <p:nvPr/>
        </p:nvSpPr>
        <p:spPr>
          <a:xfrm>
            <a:off x="6564208" y="1057870"/>
            <a:ext cx="7986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/>
              <a:t>+</a:t>
            </a:r>
            <a:endParaRPr lang="en-US" sz="9600" b="1" dirty="0"/>
          </a:p>
        </p:txBody>
      </p:sp>
      <p:sp>
        <p:nvSpPr>
          <p:cNvPr id="4" name="Isosceles Triangle 3"/>
          <p:cNvSpPr/>
          <p:nvPr/>
        </p:nvSpPr>
        <p:spPr>
          <a:xfrm rot="10800000">
            <a:off x="536575" y="3067645"/>
            <a:ext cx="7997825" cy="533394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Hexagon 4"/>
          <p:cNvSpPr/>
          <p:nvPr/>
        </p:nvSpPr>
        <p:spPr>
          <a:xfrm>
            <a:off x="457200" y="3724870"/>
            <a:ext cx="1828800" cy="1676400"/>
          </a:xfrm>
          <a:prstGeom prst="hexagon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AutoShape 5" descr="data:image/jpeg;base64,/9j/4AAQSkZJRgABAQAAAQABAAD/2wCEAAkGBxMREhQUEhQVExIXFxUYGBYYGBkXGRcVGBcWFhgVFRYYHCggGBolHRQVITYjJikrLi8uFyA0ODMsNygtLi0BCgoKDg0OGxAQGywkICY3LC0yLC8tLC80NCwtLCwuLC8sNC4sLCwsLCwsNCwtMCwsLCwsLCwsNCwsLCwsLDQsLP/AABEIAOgA2QMBEQACEQEDEQH/xAAbAAEAAgMBAQAAAAAAAAAAAAAABQYDBAcCAf/EAEkQAAEDAQQGBgUIBwYHAAAAAAEAAgMRBAYSIQUxQVFhgQcTInGRoTIzcrGyFCNCUmLBwtEWNENzgpLwJFOi0tPhFVSDk6Oz4v/EABoBAQACAwEAAAAAAAAAAAAAAAAEBgIDBQH/xAA2EQACAgACBwUIAgIDAQEAAAAAAQIDBBEFEhMhMUFRFGGxwfAiMnGBkaHR4TNSNHIjQmLxJP/aAAwDAQACEQMRAD8A7igCAIAgCAIAgCAIAgCAIAgCAIAgCAIAgCAIAgCAIAgCAIAgCAIAgCAIAgCAIAgCAIAgCAIAgCAIAgCAIAgCAIAgCAIAgCAIAgCAIAgCAIAgCAIAgCAIAgNLTMzmQSPZ6TGlw/h7VDwNKc1pxEnCqUlxW/6G7DxU7Yxlwe76mex2gSxse3U5ocO4iqzrmpwUlz3mFkHCbg+W4zLMwCAIAgCAIAgCAIAgCAIAgCAIAgCAIAgCAIAgCAIAgCAh73WkR2SWutwwDvdl7q+ChaQsUMPLv3fUmaPrc8RHu3/Q9XUBFkhr9XyJJHlRZYBPs8M+h5j8u0Ty6kspZECAIAgCAIAgCAIAgCAIAgCAIAgCAIAgCAIAgCAIAgPhKA59eO3m3WhkEJqwOoDsLvpP9kCvnvVcxtzxdypr4efN/IsWDpWFpdtnHy5L5l+s8IYxrG+i0Bo7gKD3KwwioRUVwRX5yc5OT4syLIxCAIAgCAIAgCAIAgCAIAgCAIAgCAIAgCAIAgCAIDy94aCSQAMyTkAN5K8bSWbPUm3kig3ovSZaxQEiPU5+1/Bu5vv99ex+knZ/x1cOvX4dx38Do5V/8lvHp0/fgTVztAdQ3rJB864ZD6jd3edvIKdo3BbGOvP3n9kQtI4zbS1Ie6vuyzLqHMMT7QwODS4Yjqbt8NdFi5xTyz3mShJrPLcZVkYhAEAQBAEAQBAEAQBAEAQBAEAQBAEAQBAEAQGvb7ayBhfI7C0eZ3AbStdtsKo603kjZVVO2WrBZs5xp3T8tscGNBEZNGxjMuOzFTWeGoearGKxtmKlqRW7p1+JZMLgq8NHWlx69PgWW611hDSWYAy/RbrDOPF3uXVwGjlV7dnveH7OZjtIuz2K/d69f0SumdPQ2Yds1fsY3N3edw4lS8TjaqF7T39CJhsHbf7q3dSHsc1st3ar8ms52t9Nw+y458xQd6h1zxOL3+5D7v11JtkcNhN2WvPv4L10LFo/R0cApG2ldbjm5x3uccyulVTCpZRRzbb52vOT/HyNtbTUEAQBAEAQBAEAQBAEAQBAEAQBAEAQBAEAQGK1WhsbHPeaNaCSeAWE5xhFylwRnCEpyUY8Wcs03paS1y1NcNaRsGdK5DLa4qpYrFTxNndyXrmWrDYaGGhlz5v1yLzde7rbM0PeAZiMzrwj6rfvO1WDA4GNEdZ+8/WSOFjsc75asfd8e9mG914vk46uL1zhUn6jd/tHZ/VdekcfsFqQ95/Yz0fgds9efur7/oibp3e67+0Wirmk1a12eM/XfXWOG3uUPR+B2v8AzXb+mfPvZLx+N2X/AA1buvd3IvYCsBwQgCAIAgCAIAgCAIAgCAIAgCAIAgCAIAgCAIAgKz0gSEWYAanSNB7qOPvAXL0vJrD5Lm0dPRMU783yTK/cKxCS0F5zEbaj2nZA+GJc3RFKna5vl4nR0ra4UqK5+B0ZWYrZxzSVpMsskjtbnE8tg5Cg5Kk32Oy2UnzZc6a1XXGC5HXrK1oYwN9ENbSm6mSucElFJcCnTbcm3xMqzMQgCAIAgCAIAgCAIAgCAIAgCAIAgCAIAgCAIAgI68GjvlED4/pEVb7QzH5c1GxdG2qcOfL4knCX7G1T5c/gVC4E/V2iSN2Rc2lDrxMJqO+hd4Li6InqXSrlxfkdjS0NemM1y8GdAVjK8cg0xYzDNJGdjjTi05tPgQqViqnVdKLLjh7VbVGaLpcbTPWM6h57bB2ftM/Mau6nFd7RWL2kNlLivD9HE0phdSe1jwfH4/sta65yQgCAIAgCAIAgCAIAgCAIAgCAIAgCAIAgCAIAgCAqV6tCua8Wqz5SNIc4DbT6QG07xtHnx8fhJKSxFXvLj68ep18Bi4uPZ7eD3L8fjoT+h9JNtMTZG7dY+q7aCujh743VqcTn4iiVFjhL0iIvloLr2dZGPnWDV9dmuneMyOahaSwW2jrx95fdEzR2M2UtSXuv7MoGj7SYpGSN1tcD+Y5io5quUWOuyMlyLBbWrIOD5nZFdymBAEAQBAEAQBAEAQBAEAQBAEAQBAEAQBAEAQBAeS8VpUV3ID0gIZujTZ5jLCPm5DSWMb9krBvG0biduSh7DZWa9fB8V5rzJjv21epZxXB+T8iZUwhnOND6H+U2uQgfMMleSdhGIlrB35cuSrOGwm3xMpf9U347kWTEYrYYeKfvNLw3v1zOjqzFbCA0rdpeCDKWVjDuLgDTfTWslCT4IxlOMeLPFi03Z5jSOZjnbg4VPcDmUcJLijxWRfBkgsTMIAgCAIAgCAIAgCAIAgCAIAgCAxWu0tiY57zhY0Ek7gF6k28keNpLNlE0r0guNRZ4wB9d+Z5MGrmeSkxw/wDYiyxP9SU0Nox9qY2S0Wt82IA9XE/AwfZdgoSfBYTkovKKNkIOSzlLMsNi0bFD6uNreIGZ73aytLk3xNqilwRtrwyCAw2uLG0txFoORI1020Ow8VhOLkss8jKElF55ZmCF0FnYGB0cbBqGID3nWva6lCOrBbhZa5ycpvea095rIz0p4+RxfDVbVVN8jS7YLmbmj7eyduOPFh2FzXNrxGICo4rGUWtzMoyUlmjMIGitGtzzOQzO870zPckUy/N24xGbRC0MeyhcG5BwrTFQanCtarfTY89Vke+pZayN24Omn2iJzJDifHTtHW5hrSu8ihFe5Y3QUXmjKibksnyLUtJvCAIAgCAIAgCAIAgCAIAgCAIDzJGHAtcAWkUIIqCDsI2oCuWy49kfm1r4j9h2Xg6oHJblfNGl4eDI13R40Gsdoe07y0E+LSFl2h80YdmXJnptyrQNVukHJ/8Aqpto/wBfX0Gwl/b19T7+h1q/5+Sn/U93Wpto/wBfX0Gwn/b19T4bkzn0rdIeT/8AVTbx/qNhL+3r6n0XAB9O0yu5Ae8lO0dEOz9WbMFwLI30usf3uA+EBePETMlhoExYrv2WH0IWA7yMR/mdUrW7JPizZGuK4Ik1gZhAVm/+kWxWVzPpy9kDhUFx7qZcwt1Ec5Zmi+WUcupodGmj3NjkmcKCQhreLW1q7uqaclliJb8jHDRyTZdVHJIQBAEAQBAEAQBAEAQBAEAQBAEAQHPr73gtEc/UtxRxDCcqtMoyJo8ZgaxlxUqmuLjmRLrJKWXImLJfqyFoxY48tRYTTuLa5LW6JmxYiBusvdYj+2HNrx72rHYz6GW2h1PZvVY/79nn+SbKfQ92sOpglvnYm/tSe5jz+Fe7GfQxd8OpoWjpBs49Bkr+QaPM18lksPLmYvEx5H3RF+4ZX4JW9TU9kk4geBNBhPkkqGlmt4hiIt5PcW5aCQQ+nLwR2bs5yTn0YmZuPEgah/QqtkK3LfyNc7FHdz6FesV2Z7ZL19uOEHVEDnhGpuXoN4a9epbXaoLVgaVVKb1pl3jjDQGtADQAABkABkABsCjEo9IAgCAIAgCAIAgCAIAgCAIAgCAIAgMFsscczcMrGvbucAfCupeptcDxxT4kFa7kWR+proz9hx9zqhbVfNGp0QZHydHcOyaQd4afuCy7Q+hh2ZdT4ejuLZNJ4N/JO0PoOzLqZYuj2zj0pJXc2j8K8eIl0PVho9SSgufY2inVYuLnOP30WLum+ZmqYLkStk0fFF6uNjPZaB7lrcm+LM1FLgjZXhka1ksEUVerY1pJqSBmTvcdZ5r1yb4niilwNleHoQBAEAQBAEAQBAEAQBAEAQBAEAQBAEBo6bklbBIYBilDeyNffQbTStBvWUMtbeYzz1Xq8Tm+hr3T2Zz8Y67E6rsZIcCMqA50HCilzpjLhuIULpR47yws6RItsMgPAtP5LV2d9Td2ldDOzpBs22OYHuYfxrzs8j3tMe815+kSMehC9x2YnNb7qr1Yd82ePErkiOm6QpyRhijaNoJc4kbq1FPBZrDx6mDxMuharu3mjtmQY9jxrFC5vJ4FPGhWiypwN9dqmTq1m0IAgCAIAgCAIAgCAIAgCAIAgCAIAgNe3W2OFhfK8MaNp37gNp4BeqLbyR5KSis2VyO9clpeWWKHHTXJIcLG8SBn7jwW7ZKKzmzTtnJ5QRK2ax2o5y2kN+zFG0AfxSBxPktbceSM1GfN/QlGCgAJrxNM/DJYGw0NJaDs9ozlia4/W9F38zaHzWcZyjwZhKuMuKIWa4FldqdKzgHA/E0rYsRI1vDwNd3R3DXKaWnHAT44fuXvaH0MezR6mVnR7ZhrkmP8TPuYvO0S7j3s0erJGx3RsceYiDjveS/yJp5LB3TfMzVMFyJuOMNADQGgagBQDkFrNp6QBAaE+k2tnig1ukDzlraGgEFw3HMV3hZKOcWzFySkom+sTIIAgCAIAgCAIAgCAIAgCAIAgKlfa7k1qcx8TgcDSOrcaCta4mnVU5DPcFvpsUdzI91TnvRVbJo7SNjcXRxyNJ14QJA6m9ra1W9yrnxZoUbIcES0V+LTH6+z140fGf8AECtboi+DNm3muKNyHpFhPpRSDuLXe8hY9nfUyWKj0Nxl/LIdfWDhg/IrHYTMu0QM7L7WIjOVw4GOT7mkLzYT6Hu3h1PX6aWH++P/AG5f8ibGfTwG3r6+Jhdfqxj6TzxwH76L3YTPO0QMM3SBZW6hK47g0D4nBerDyPHiYGFt+8fqrLNJ/X2QV7sMuLPO0Z8EzMzTWkZfV2MRjfI6lORwnyXmpWuMj3aWPhE2GaMt8vr7U2Jv1YG5/wA7swvNaC4L6mWrY+L+htwWay2BpcXNYXelJI6r397jm7uCxblMyShXvNjRGk/lIc9jC2HUxzhQyb3Buxuqldea8lHV3cz2E9beuBIrAzCAIAgCAIAgCAIAgCAIAgCAIAgPjtWWZ4oCHtc5HrLG6TiwRSDwc4O8lsS6SNbfWPgR8lqsP7SyOZ7Vld72tKyynyf3MM6+a+xgfa9EbWRjvgePwL3K30zzOnp9jz8s0OM8MVN/Uvp8C9yu9MZ0+kZGaZ0S30RFyhd/kXmpb6Y2lK/+H0XrsLPVxOPsQ099E2U3xf3PdtBcF9j1+mgPqrJaX/wU91U2PVobfpFng6e0hJ6qw4OL3fccKbOtcZHm0sfCI/4dpSYfOWiOAHZGKnxAy5OTWqXBZjVtlxeRs6PuZAx2OYutEm+Q1FfZ28yV5K6T3LcZRoit73lhmmbG0ucQxoGs5ABR5SUVnJ5IkRhKT1YrNletV9bM00aJJOLQAP8AEQfJQJ6TpjwzfrvyOhDRV0lvyXruMbL8Q1o6OVvJp/EsVpSvPJxa+n5Mnom3LdJP6/gnNG6WhtA+aeHEaxqcO9pzU2rEV2r2GQrsPZS/bRurcaAgCAIAgCAIAgCAICiWq+c7ZXsDIqNe5oydWgcR9bWq/PSt0bXBJZZ5c+vxO9DRdMq1Jt8M+XT4F7VgOCEAQBAEB8IQHwsG4UQHzqm7h4ID0AgPqAIAgCA5ne/Srpp3Mr83G4tA2Yhk5x3mtR3Ku4692WOPJbvyWbR+HVVSlze/8En0f6Oa8vlcAS0hra7DSpPfQjxKkaMpjJub5bkRdK3yilWue9livRo5s1nkqBia0uadoLRWldxAouhjKVZU+q3o5+CulXcuj3M5jZrQ6NwewlrhmCP61KuQm4tSjuZZpwjOLjJZo61om2dfDHJSmJoJG47R41Voos2lan1KlfVsrJQ6G2tpqCAIAgCAIAgCAIDkGkP1mT98/wCMqmW/5Mv9n4lwp/hj8F4HX1cynmla9LQRGkkrGncXCvhrWmzE1VvKUkvmbq8NbZvjFv5Gq281kJp1zeYIHiRRaVj8O3lro3PAYhLPUZKQyteA5pDmnUQag9xClRkpLOLzRFlFxeUlkzXtOk4Y3YZJY2OpWjnBppvzPBYTvrg8pSSfezZCi2a1oxbXcjPZ52yNDmOD2mtHNIINDQ0I4grOM4zWcXmjXOEoPVksmZCVkYmhFpqzuIa2aMuJAADgSSdQCjxxVMnkpL6kiWFuis3B/Q3XPAFSaAbTkt7aXEjpN7kRs14rKzXMzkcXw1UaWNw8eM0So4LES4Qfh4nqy6es0pAZMwuOoE4Se4OpVe14yix5RkjyzB3wWcos3pp2szcQ0Z6+AqfIFb5TjHizRGEpcEeo5A4VaQRUio3gkEciCF7GSks0eNNbmcovBZTFaJWu2vc4cWuJcD5+RVYxMHC2SfXP6lrwtispi10y+hbOjuUdVK3aH15FoA+ErqaLl7El3+RydLxe0i+7zLDpiYMglcdQY73EBT75KNcm+jOfh4uVsUuqORBVUtx1i71lMVmiY7JwbUjcXVcRyqrPhYOFMYviVPF2Ky6UlwJFSCOEAQBAEAQBAEAQHINIfrMn75/xlUy3/Jl/s/EuFP8ADH4LwOtzx42ubWmIEVGyopUK4yWtFoqMZask+hUbNcJg9ZM4+y0N99VxoaFh/wB5P5emdiemJP3Yr5+keNKXIa2NzoXuLgCcLqHFTYCAKFY36HioN1t59Ge0aWk5pWJZPmiKuPpF0dobHXsSVBGzFQkO78qc1E0VfKFyhyZL0nRGdLnzRK9ItjyilGyrHc+038Xipemqc1GxfD8eZE0PbvlW/j+fIz9HdrxRSRH6Dg4dz/8Adp8Vt0NbnW4dPM16XqysjPr5Fi0vP1cEr9zHkd+E086LpYiepVKXRM52Hhr2xj1aOeXKs+O1x7mBz/AUHm4KtaLr18Qn03lj0lPVw779xdLzaBNrDKSYMJNcqgg02VGYp5ru43B9pSWtlkcTBYzszfs55kbFcSEDtSSE8MIHhQqKtDVc5P7El6Ys5RX3K/ei7nyTC5ri+NxpmMw6laGmRqAfBc3H4Ds6UovNM6GBx3aM4tZNFmuVbDaICyXtmN1ATn2SMq+Lh3Lq6Mtd1OU9+RzNJVKm3Whuz8SyRRhoAaAANQGpdSMVFZI5kpOTzZB3tgsrowbQ7A4eg4Zv7gPpDy7lCx0KHHO15dHzJ2Anep5VLNc1yKNoq2SQzVs2J5OQaW5vbucwE+/JcamyddmdW/5cfkdy+qFleV2758PmSF5dLWqRoZNGYWHOlCA4je466blvxeIvktWyOqiPg8Ph4PWrlrPwNi58FkL2l7yZssLHjC3F9nMhx3VPJZ4GOHclrP2uj4fLr63GGkJ4lRaivZ6rj+vW86Au6V8IAgCAIAgCAIAgCA5BpD9Zk/fP+MqmW/5Mv9n4lwp/hj8F4HXlcynlf0lfCzxEtbWVw14aUB9o/dVc2/SlFTyW99x0adGXWLN7l3kRJf6tQIP/ACf/AAob01/4+/6Ji0N/7+37IO6Da2yHvd5MefuXP0as8TH5+DJ2kH/+afy8UdBvLY+us0rRmcOJvtN7Q91OasmNq2tEo+txXsFbs74y+X1KHcy3dVamCvZk7B7z6PmB4qvaLu2d6T4Pd+DvaSq16H1W/wDJa7+WrBZcO2RzW8h2z8IHNdjS1mrh8uu7zOToqvWv1uib8iN6ObJ62U8GD4nfgUTQtXvWfL8+RK0xZ7tfz/HmXC2WtkTS+RwY0bT7hvPBduyyNcdabyRxq65WS1YLNlYtd+4mn5uN7+JIYD3az5Lk2aZrXuRb+35OpXoex+9JL7/ggbw3n+VxiPqsFHh1ceLUHClMI+sufjdI9pgoauW/Pj8e46GE0f2eblrZ7suGXmTvRz6qX2x8IXR0N/FL4+RA0x/JH4eZbJHhoJOoAk9wzXXbyWbOQk28kcj0rpB1oldI7ach9Vuxo/rWqtdc7Zub9IttFMaYKC9MuHR7YgI3ykdpzsIO5oAJp3k+QXW0XWlBz5vccjS1rc1XyW8sOmbCJ4XsI1g04OGojmp19StrcWc/D2uqxSXpHIwVVkW06bdDSZns4xmr2HA476AEE8aEcwVYsDe7ava4rcVnSFCqt9ng95OKaQQgCAIAgCAIAgCA5BpD9Zk/fP8AjKplv+TL/Z+JcKf4I/BeBfb8210Vmo00L3BhP2aEnxpTmrDpS6VdHs89xwNGVKd+b5byDuHomKXHJI0PwkNa05gZVJI2qBonDV2Jzms8ifpXE2V5Qg8sy8mFoBAaAKbAF3nGOXA4OtJvicxuf+uw97//AFvVW0b/AJUfn4MtGkP8afy8UdTVsKqcj0xZzZ7RI1uRY+reA9JnkQqbiYOjENLk93ii34eaupi3zW/wZK330mJnxBp7IjDucgDvdh8VM0riFZKKXDLP6kTRmHdcZN8c8vp+y5XYsPU2aNpycRid7Tsz4ZDku3gqdlRGPz+pxcbdtb5S5cPoUy/ltc+0GOvZjDQB9pwDi7voQOS4elrpSu1OS89529FVKNOvzfluLdd3Q0MUMZDGl7mtc55AJJIrkTqGa7WDwtddcWks2uJx8ZirLLJJvcnwNDpAYBZm5AHrW0/leo2mFHYL4rwZI0S3t38H4oxdHPqpf3g+ELHQ38Uvj5GWmP5I/DzLHpdpMEoGsxvp/KV0703XJLoznYdpWxb6rxOQhVUtx0a4Z/so4Pf9x+9WDRv8HzZXNKfz/JFhecj3Kc+Bz1xOME1VSzzLmX3o7jIhldsL6Dk0fmu1otPZyff5HB0tJbSK7vMti6hyQgCAIAgCAIAgCA5BaTitLqbZnU5vKpk/axLy/t5lxh7NKz6eR0a9WizaYC1vptIc3iRUEcwSrNj8M76XFcVvRWsBiFRbrS4Pcyg6N0nPYXuo3DXJzHgitNR2GuvNV2jEXYSTWXyZYLsPViorfn0aJj/idut/Yjb1cZ9JzQWtptq8+4Kd2jF4z2YLJdf2Q+z4TCe1J5vp+vyamgbDJDbmNLXENe9uLCQCMLm4q7s1pwdFlWLSae5tZm7FXQtwjea3pPLPvR0pWcrJRb/6OcZI5GNLsTcLqAnNuYJpwPkuBpfDyc4zis+R3tE3pQlCT4b/AKkNd7RL5rQxr2ODAcTiQQMLdme/Ic1BweFnZdFSTy5/ImYvExrpbi1ny+L9ZnU1bSqlFvxoSQydfG0va4APAFSCBStBsoB3UVf0rg5ue1gs+p3tGYuChspPJrgR2jL3TwsEQDXhuTcQNQNgyOdFHo0pdVBQyTy3IkX6Npsk55tZ8TJpGx220xunmBDWAFsdCK1IHZZrGRJqc1ldTi8RB2WcFwX6MabcLRNVV8Xxf5f4Jro9jc2OUOaW9sEVBFeznr5KfoeMo1yUllvIWl5Rc4tPPcW1dc5BzG82gXWZ5c0Ewk1a4am1+i7dTZvVcxeFdMs17vh3FnwWLjdFJv2vHvN65Om2Ql0UrsLHHE1x1B1KEE7AQBnwW7R+JjW3CbyT5mjSWFlalOCza5E5ea8cTIXNie18jwWjCQ7CDkXEjVkpuLxlcYOMGm30IODwVkrFKaaS6lE0Zo6S0PDI21O07Gje47AuLTVK2WrBfr4nduuhVHWm/XcdU0VYG2eJkbdTRmd7jmXczVWWipVQUFyKtfc7rHN8zbW00hAEAQBAEAQBAV+894mWdpYw4pyKAD6FfpO3cBtXOx2OjRFxXveHxOhgsDK6SlL3fHuRUrn6KdPO15HzcZDnHe4ZtaN5rQ9w4hcbRuGlbapvgt/zOvpHEqqpx5vd8uZ01WorB8LQdaZZjM+oAgCAIAgCAID5hGuma8yPcz6vTwIAgPjgDkcwgTyIq0XbsrzUwtB+zVvwkKLLBUS4xXgS4Y7ER4SfiY4rq2Rv7IHvc4+RKxWAoX/XxMpaQxD/AO3gS1ngbGMLGta3c0ADwClRhGKyiskRJTlN5yebMiyMQgCAIAgCAIAgCAidL3ehtL2vkBDm68JpiG53+2ah4jA1XyUp8iXh8bbRFxjz+3wJGzWZkbQ1jQ1o1AKTCEYLViskRpzlOWtJ5syrMxCAIAgCAIAgCAIAgCAIAgCAIAgCAIAgCAIAgCAIAgCAIAgCAIAgCAIAgCAIAgCAIAgCAIAgCAIAgCAIAgC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127" name="Picture 7" descr="Java FX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49" y="3648670"/>
            <a:ext cx="645370" cy="68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039" y="4178589"/>
            <a:ext cx="768961" cy="76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69" y="4410670"/>
            <a:ext cx="1008167" cy="298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55" y="4755886"/>
            <a:ext cx="1172687" cy="58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3" descr="data:image/jpeg;base64,/9j/4AAQSkZJRgABAQAAAQABAAD/2wCEAAkGBxIPEBUQDxAQDxAQFhQSEBUSDBQPFBASFBIYFhcUFxUYHCggGB4oHBUYIT0jKS0rMC41Fx8zODMsQygtLisBCgoKDg0OGxAQGiwkHyYsLC0tKyw0LCwsLCwvLC8sLCwsLCwsLCwsLCwsLCwsLCwsLCwsLCwsLCwsLCwsLCwsLP/AABEIAMwAzAMBEQACEQEDEQH/xAAcAAEAAgIDAQAAAAAAAAAAAAAABQgGBwIDBAH/xABJEAABAgMCBwgOCQQDAQAAAAABAAIDBBEFBhIhMTVBUbMHEyJhcXN0gRQVF1JVYpGSlaGxstHjI0JTcoKTweHwCCQywzNDokT/xAAaAQEAAwEBAQAAAAAAAAAAAAAAAQIDBQQG/8QAMhEBAAEDAgMFBgcBAQEAAAAAAAECAxEEEiExUQUTQXGhFTRhgcHRIiMyM5Gx8OFSFP/aAAwDAQACEQMRAD8A3igICAgqVutZ6nOcGzagxFAQEBAQEBAQEBAQcocQtcHNJa5pBaQaFpBqCCMhQWM3It08T4bJTzg2caKQ3nEJoD2RKaNOUaQg2qgICAgICAgICAgICCpW61nqc5wbNqCxO5zEPamSx/8AzwvdQZFvh1oG+HWgb4daBvh1oG+HWgb4daBvh1oG+HWgb4daCNtiIaZT/i72K1KtTAIt2YNpykSDHFHBwMKIBwoTsHKNY4leqMqUzho68FiTFmTJhRQWPYcKG9pIDwDwXsd/KLOYaROW99yLdPE+GyU84NnGikN5NBNAeyJTRpyjSFCW1UBAQEBAQEBAQEBBUrdaz1Oc4Nm1BYbc6zTJdHh+6iGUwWAjGES572NSBvY1IG9jUgb2NSBvY1IG9jUgb2NSBvY1II614Ypk+q72K1KtTG7usox/3h7FeVId1v3RgWtLPgRxRwxwYgHChPplGsaxpVKl6Vabz3embJmjAjhzHsOFCiNqA8A8GIx38IVVm89yLdPE+GyU84NnGikN5NBNAD1ROLTlGkINqoCAgICAgIPlUCqBVBUvdaz1Oc4Nm1BYXc7zTJdHh+6iGWS/+KJdiAgICAgICAgj7VGL8LlaFamPWC3gu5R7FaVIZDZeLC6lWV6Ubfa6Uva8sYEcUcMcGIBwoT6ZRrGsaVVZVm813pmyZowI4cx7DhQojagPAPBiMd/CEG89yLdPE+1slPODZxopDecQmgB6onFpyjSEG1UBAQEBAQV+/qLmokOflwyI9gMuK4Ly2v0z9SDVAtCOckaN+a/4pkfez5j7WP8Amv8AiozA88QucS52E4nKTUk9ZTMCwdyrwCHZ8qzBicGCwYnCmIcq1iODKZ4sml7ytp/jF84fFMG56G3ib3sTzh8Uwnc7G2+NUTzh8VGDc7W22NT/ACj4pg3O5trg6H+X90wbna20gdDvKownLubO177ypgy7oceuvyphOXsh5FVZ47SGL8JVoVlBWK3gu5R7FaVYTUjir1KsrQ9OGoSx6+l1YFrS5gRxRwxwYgHChP1jWNY0oKv3ksCZsqaMGMHMew4UKI2oDwDwYjHfyihLem5Hunifa2SnnBs40UhvOITQA9UTi05RpCDaqAgICAgrx/UjnCX6N/ueg7txtrTJRKtaT2Q7K0H/AKoetfO9r05v0+X1lOZhs3tGe9gea34Lz+zbnX1k3SdpD3sDzW/BPZtzr6ybpcxZTxiG9gcVB+in2dc6+sm6XLtZE1w/L+yezrnX1k3SdrIutnl/ZPZ1zr6ybpO1sXWzy/sns6519ZN0vva6L3zPO/ZPZ1zr6ybpO10Xvmed+yezrnX1k3Sdr4vfN85PZ1zr6ybpdE5DiQgC5wx4hR1Vje0lVqImqfWTdKZsh9WNJ0j4r6bQe7UeSnimYZxL0rPNaGTqKmFZQ9kt4LuUexWqVhJQMVVCztJQcS5Bj987rQLVlzAjijhjhRAOFCfrGsawmBWS8dgzFlzJgxg5j2HChRG1AeAeDEY7+UVVm9dyPdPE+1slPODZxopDecQmgB6onFpyjSg2qgICAgrx/UjnCX6N/ueg+bkMSkm/pDtnDXA7U/ep8o/uRtzs3jWneh2bxp3odm8ad6JWz4Aiw8MudpyEUxdS9tm1FyjdMyI+VjGI4MblPq415bdU11RTAmOwmNoHRDU+MG15Avd3FEc5HktKDvIwg+oJpQ5f3WF+33cZiRG9m8a8veh2bxp3ojrZmsJreU+xeXVVbogTdhOrCZyfFd3Q+70eSvinIZxL0JdE7+hUwiUdZrcTuUexWlFL2NNFVL4YikcDFRDgYw41Ix++N3Je1JcwY4IcMcKIAMKE7WNY1hMGVbLwWJMWZMmFGDmPYcKG9tQHgHgvY7+UVJhaJy3vuR7p4nw2SnnBs40UhvOITQA9UTi05RpRLaqAgIK8f1I5wl+jf7noPJuWRKSj+fds4a4Pan70eX1lLYXZw1jyrzbx87OGseVN4dnDWPKm8ZvdaLhSgPG/2ldrQzmx/KGL2Da7IUZrojgGkFpNclRlXM0l+mi5E1TwSyu0LLZNUiMi46AAtIe0jQupe01F/wDFE/ZDHrak48u0GI7DhDE1wJo2ugg5Fz9RZu2ojdOYEN2cNY8q8m9J2cNY8qbx0Tc1hAY1ncnMDMbuurAh/d/Ur6PRe70eSninoZxL0pdUz+iQiXhl4oYDWuM6ArTCInD6+fZ43mqMSZh0PtOH43mqcSZh0vtWF43m/umEZh0utiF4/mfupwjLqdbcHx/M/dTgyxy90GStKAYMYPDhjhRBD4UN2sY8msJNOSKsK9zMN0vGc0OIfBe5oc0lpwmOphDSMYqsmq5F247oklLRHuLnvgQXvccrnOhNJJ6ygkkBBXj+pHOEv0b/AHPQRW5u+kq/nnbNi4faf7seX1lMMr35c3CTfkwMvl7mPiy7IjIrd9fwqVqzBIxAOGnjXTp7Nmq3FUVcfRGWSyUHtdInfXAmG17iRkLnVIaOugXvt0f/ADafFU8syhr+7UgJqO2E+IGNpV3CAc4D6ra5SuJpbEXa4pmcf7wSyOJdGagvrKRwG1qKvdDI5QAQV7p7PvW6s2qvoZS96Y29Wc5sd4dFc1rK5MOJUVIHVXqXr1c7dNMVzxxj5jWO/L5/CTfkwG/JgbFuw6svC+7+pX0+i93o8mc82QQziXoS+RG1QdJlq6ApyjDrMkO9amTDgbOb3jPImUYcDZbe8Z5EybXA2O37OH5FO42uBsRn2cPyJuRteQ2Ez7KH5FO5G1WC9kPBtCbaAAGzMwKDIKRnBZy0hbe6Wb5To0vsWolLICCvH9SOcJfo3+56CBuA+ks/nT7jFxO0v3Y8vrK0Mm31c9JvqD32feGYlhSDGcxve4nN8hxLW3fuW+FNSMONo27Hmab/ABnPAyA0DQddBiS5frufrqyYeIR6YwaEYxQ0oVklLy97pyGMFsy+njBr/W4FeinV3qYxFSMPBPWtFmHYUaK6IRkwjk5BkCyruVXJzVOR5t+41RJv/Ggb/wAaDZ10nVlYP3f1K+k0fu9PkynmyOGcS9A5VRJVAqgVQKoFUCqDzqUKlXzzlOdKmdu9VWW0ulm+U6NL7FqCWQEFeP6kc4S/RhtoiDVEKYe0Ua9zRloHkY+pVmimecDl2bF+1ifmO+KjuqOkB2bF+1ifmO+Kd1R0gbyulYjokjLxC9tXwmOxtJOMaStqaaccmNXNOwrunv2eYp209B3Nu/4zPMTFPQdrbB42eYoxT0Th3NsQa2flpinoYdrbHHiflpinoYdzbKbqZ+WExT0Th3Ms1ves/LCjFPQw9kCDg0pQAaAKKUvbDOJQlyqoCqBVAqgVQKoFUHSpFS755ynOlTO3cqrLaXSzfKdGl9i1BLICDqjSrHmr4bHnJVzA4060HX2vg/Ywvym/BA7XwfsYX5TfggqjursDbZnA0BoEQUAFAPo26EG/tz5o7VSeIf8ABD0eKrKyyRjRqHkQfaDUPIgUGoeRAoNQ8iBQcXkQff5kQEBAqgVQKoFUCqBVAqgVQdaCpl885TnSpnbuVVltLpZvlOjS+xaglkBAQEBBUrdaz1Oc4Nm1Bvzc+zVJ8xD91WhWWRtKD7VAqgVQKoFUCqBVB1TMw2G0veaNFKmlcppoWd25TapmuueA8Xb6B35/Ld8F5PaWm/8AXpP2MPdLx2xGh7cbXZKgiuOmQr12rlNymK6eUjsqtAqgVQKoFUHBEKmXyzlOdKmdu5VXW1ulm+U6NL7FqCWQEBAQEFSt1rPU5zg2bUG+9z/NUnzEP3VaFJZCCgYSBhIGEgYSBhIGEgYSCDvVM0Y2GPrHCPIP3K5Pa1zFEUdZz/C0MbYC4gDKSAOUrhREzOIWZ7BYGNawZGgNHUKL7C1RFFEUx4Qo54SugwkDCQMJAwkHxBU6+WcpzpUxtnKq62t0s3ynRpfYtQSyAgICAgqVutZ6nOcGzag31uf5qk+Yh+6rKSyBAQEBB8c8AVJAAykmiTMRGZEay2ob4rYUOry4kF2RooCcWvIvFGvt1XYt0cc+PgnCTXtQIMNvFM4cdw0Mo0coxn1n1L5vtG5vvzHTgvHIu9Cw5huplXnqyeshV0Fvffj4cSeTJLRtNsuW4YJa+uMaKcWld3UaqmxMbo4SrEZeiWmmRRhQ3Bw4tHKNC1t3aLkbqJyh3LQEBAQEFT75ZxnOlTG2cqrwtrdLN8p0aX2LUEsgICAgIKlbrWepznBs2oN87n+apPmIfuq0KSyBSCD451BU0AGWuJRMxHMQtoXjhw+DD+ldryNHXp6lzr/aVujhRxn0TFLG520okY1e4kaGjE0dS417U3L0/jn5eC+HdYDv7mHyn3HK+h94o8/pKJ5M5X1CjhGihjS45Ggk9QVa6oppmqfAa7ixS5xccriSesr5CqqapmqfFoye6ECjHxO+IaORuM+1dnsm3iKq/krU674nFD/F+idrcqfmUsegzDmHCY4tOsGi49FdVE5pnErYT9n3nyNjj8TR7W/Bdax2p4XY+cfZWaWQy8wyIMJjg4cRXXouUXIzTOYVdquCAgqhfHOM50qY2zlReFtbpZvlOjS+xaglkBAQEBBUrdaz1Oc4Nm1Bvjc/zXJ8xD91XhSWQIhH2zaYlmB2CXFxwWitBWlca8ur1MaeiJxnPBMRlh0/a0WP/m44OhoxNHVp61wL2qu3v1Tw6eDSIiHiwl5kvZZ9nRZg0hMLhpdka3lccS2tWLl2cURlDKrKu62AREiP3yK3IGYmNJFMpxuxHiXZ0nZ3dVRXXPGP4VmpMLpqIe9MzgS5AOOIQ3qyn1CnWvB2lc22Jjrw+61PNhOEvnGjYVjy+9QIbMhwau+87hH206l9To7fd2aY8fuynmWlZcOZaA9zmFv+Dm46V1jSo1WlpvxETOMJicMUtK78eAC7BEWGPrw+EKcYytXCvaK7a5xmOsL5RGEvIl3S02+EcKG4sPEfaNK0t3K7c5onCGU2Fb5jPEKI3hkEhzcQNBXGF29Fr5u1bK449VJjCfXTVEFUb45xnOlTG2cqNIW1ulm+U6NL7FqCWQEBAQEFSt1rPU5zg2bUG97gZrk+Yh+6rwpLIEQxy+x+ih/fPulcrtb9unz+kr0sQwlw13usmYgMfWYhOit0AOoAdZH1hxVW9iq1TV+ZGYQzyStCHGaBBc3AGRrRgBv4dC+ksXLVdP5cxj/eDOc+L0LZAgw++c1WK2GMjG4R5XfsPWuF2pczcijpH9r0oiyYG+x4bO+cK8gxn1Arw2LfeXaafitLY6+rZCDi+OIYwi4MAykmgUVVRTGauQw68VoSsWu9Qvpa44jPo2u11b9Y8eJfP6y5p65/Ljj15R/1pGfFAYS56yXuof7pvI/3Svf2b7xHlKtXJna+iZiCqV8c4znSpjbOVGkLa3SzfKdGl9i1BLICAgICCpW61nqc5wbNqDe9wM1yfMQ/dV4UlPoh5p+z4Uw3AjBxAxtLXULTrGg9axv6em9TtqTE4Ylal1Y0KroP9xDGPgij2jxmfqKrh3+z7lvjHGPVpExLHyV4UuUKM5hwmuLXDIQaEdYU01TTOYnEjKbv3iiRIjYMUB+FUB+QijScYyHIuvo9fXXXFuvjnxUqpZVVdhRrS1ZrfY8R/fONOQYh6gF8rqK992qr4/8AGsck1ciXwor4pyMbgj7zsvqB85e3su3m5NfSP7RVPBmS7rND3itgyrW4LQ5z60JOJtOLTlXi1uqmxTGI4ytTGWEztoRIxrFeXahXEOQZAuDdvV3ZzXOf6/heIiHnwlklJWVYkeZxw24LNMR5wWDr09VV6LOluXv0xw6+BlmFlWBBluEHOixaUwzwWiuXBb8V2tLoabM7s5lnNWUovcqIKp3xzjOdKmNs5UlpC2t0s3ynRpfYtQSyAgICAgqVutZ6nOcGzag3rcDNcnzEP3VeGc80+pBB9DqYxiKDxWlZMCZqYsPBiH/shgNfyu0O615L+itXeMxiesLRVLELWutHgAvh0mIQ+swHCaPGZlHVVca/obtrjzj4fZeJiXkuw7+7hcrvccq6H3in/eElXJm9vTe8y0R+nBwW/eccEe1d7VXO7s1Vf7iziMy1rhL5fDVn90JfAlWuIxxSXnkrRvqFetfQdm29tnPXizr5ppdBVil/Dihcr/0XI7V5Ur0IGyrGjzR+iZwRle44LB+L4VXMs6e5d/RHz8F8swsu7ECBQxaTMTxhSEDxN+t1+Rdix2bRRxr4z6KTX0Tbnk8gxADEANQGhdGIxwhTLipBB9QVTvhnGc6TMbZyzlpC210s3ynRpfYtQSyAgICAgqVutZ6nOcGzag3pcHNcnzEP2K8M55p+qlBVAqgVQfWuINQSDxIl5o0hBfEEYw2iM01D2cDCqKcMDE7EcuVYTpre+LmOKd3DDHL+TdGQ4Q+sS88jcQ9q8Palz8NNHXitQxCCwvc1gyuIaOUmi40U7piI8V214MMMa1gxBgDRyNFF9ZRTtpimPBjLnVWQ88zIQYzmujQ983uuCCeDU98NOTIsbtii7MTXGcLROHqL8QGINGJoAwWtGoAYgtYiIjEIy41UoKoFUCqBVBVW+GcZzpMxtnLOWsLbXSzfKdGl9i1BLICAgICCpW61nqc5wbNqDedwc1yfMQ/Yrwznmn1KBAQEBAQa1vdOb5Nvx4odIY/CMfrJXzmvub78/Dg2pjg7LmS++TbSckIGIeUCjf8A0QeoqdBb334+HEq4Q2MvomIgICAgICAgIKrXwzjOdJmNs5Zy0jkttdLN8p0aX2LUSlkBAQEBBUrdaz1Oc4Nm1BvK4Wa5TmIfurSOTOeafRAgICAgIOoysE4zLSpOkmVhknjJpjWU2Lc8dsfwtulyhwYbP+ODBhVymHBbDJ5SBjVqbdFP6YwiZmXNXQICAgICAgICCq9784zfSZjbOWctI5LbXSzfKdGl9i1EpZAQEBAQVK3Ws9TnODZtQbxuFmuU5iH7q0jkynmn1KBAQEBAQEBAQEBAQEBAQEBBVi9+cZvpMxtnLKWscltrpZvlOjS+xaiUsgICAgIKlbrWepznBs2oMisDddEpKwZbsAxN4hth4XZuBhYIpXB3o08pVtys0pDu3DwcfSHyU3I2HduHg4+kPkpuNh3bh4OPpD5KbjYd24eDj6Q+Sm42HduHg4+kPkpuNh3bh4OPpD5KbjYd24eDj6Q+Sm42HduHg4+kPkpuNh3bh4OPpD5KbjYd24eDj6Q+Sm42HduHg4+kPkpuNh3bh4OPpD5KbjYd24eDj6Q+Sm42HduHg4+kPkpuNh3bh4OPpD5KbjYd24eDj6Q+Sm42HduHg4+kPkpuNjVdsTvZExGj4OBv8WJFwcLCwd8eXYNaCtK0rQKq64N0s3ynRpfYtQSyAgICAgqVutZ6nOcGzagxFAQEBAQEBAQEBAQEBAQEBAQEBBc26Wb5To0vsWoJZB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135" name="Picture 15" descr="http://files.softicons.com/download/system-icons/adobe-cs4-files-folders-icons-by-deleket/png/256/File%20Adobe%20Dreamweaver%20JavaScrip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920" y="3801071"/>
            <a:ext cx="533399" cy="53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Hexagon 131"/>
          <p:cNvSpPr/>
          <p:nvPr/>
        </p:nvSpPr>
        <p:spPr>
          <a:xfrm>
            <a:off x="2549049" y="3724870"/>
            <a:ext cx="1828800" cy="1676400"/>
          </a:xfrm>
          <a:prstGeom prst="hexagon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utoShape 17" descr="data:image/jpeg;base64,/9j/4AAQSkZJRgABAQAAAQABAAD/2wCEAAkGBxQHBhUIBxQVFBUXFyIaGRITGBscHRwZICMfISAbGxokHiogHSYoJxsbITEtJSkrLi4uGx82ODMtNyotLiwBCgoKDgwOGhAQGjQmICQ0NDQsNCwsLCwsMywvNy80LC8sNDQsLCwsNDQsNCwsLSwsLDcsLCwsNCwsLDQsLDQtN//AABEIAHwBEAMBIgACEQEDEQH/xAAbAAEAAgMBAQAAAAAAAAAAAAAABQYDBAcBAv/EADkQAAIBAwIDBQUFCAMBAAAAAAABAgMEEQUGEiExBxNBUWEicYGRsRQVMkKhIzNSgpLB0eE2Q/Al/8QAGQEBAQEBAQEAAAAAAAAAAAAAAAIBBQQD/8QAIREBAQACAQQDAQEAAAAAAAAAAAECESEEEjFBAyJRcTP/2gAMAwEAAhEDEQA/AO4gAAAAAAAAAAAAAAAAAAAAAAAAAAAAAAAAAAAAAAAAAAAAAAAAAAAAAAAAAAAAAAAAAAAAAAAAAAAAAAAAAAAAAAAAAAAAAAAAEXuPU/urSpXEfxdI+9mZWYzdZllMZuondW5vsMna2POa5yl4LHPHxJzRtVhq9mrm2fvj4xfkzkjm5pym8t5bb8Wbm1tZej6oqj/BLlNenn8Op4fj6m3Pd8Ofh1V7/t4rroPE8rKPT3uiAAAAAAAAAAAAAAAAAAAAAAAAAAAAAAAAAAAAABRO0q5/a0bZdOcn+iX9y9nPO0qLWpUpvo4P9H/tHw6n/OvN1d18VVVP2H7jUNlP2TUyc3GOW7DtC7+27epVJdUuF/y8iZK52frG2YZ/il9T51TfNnpepLTrmcu84lFrhaSz4uTwkvU62F+s27XxbuE/iygpl12l2dtdxpTVbgk+Vfu2qb9Yt4cl6pMyax2jWemVOCLnWx+KVCPFGPo55Uc/Eruj69tW8Glo+q0tZ0+N9p8uKEuj6NejXgzR1Xc9HTrz7DBVK1bGe5oRc5JecvCPxaN2zSbBWtF3tb6rqL01qpRrL/qrx4ZP3eBsbi3ba7ckoapNqUllRjFtv3YWDNw1fCdBSL3tQs7W2jWhGrUyk5Rpxi+DPRTk5KKfpks+hazS17TlfadLii+XNYaa6przG5SyxIAhtU3JS0+9VhBTrVms9zRjxSx5voor3tEMu0qypuUNQdW3nD8VOtTaa+WUNw1VyBHX2t0dP0palfy7um0muLrz6LHXPoQN12g0LGcXqFC6owm/Zq1KTUX+uV8sjcJLVovbn7JbOtwynj8sFlv3IgqO8aVev3FGlXlPxgoLK96yT9rcRu7eNxbSUoyWVJdGim6Hy35Xx5S+qJytlmlYyc7StTd9KhUUL2nXpZ6OpDCJy1uoXlBV7WSlF9GhdW0bu3dC5ipRfVMo+2ZS0XddTSc5hJvr80/fjkLbjeTUs4T2obsp6dXdG7p1ovPJuKxLHjF55nzW3dTt8O7o16af5p08L6kT2kfvbfPLnLn/AEkruDV7d6HOlKpCbccKMZJtvwJ7ru8+G9s1OE7Z3UL23VxayUovo0Ziv7IsJ2GiqNzycnxKPkn/AOyWA+mN3OUWaoADWAAAAAAAABWd+aW7/Se/pLMqT4v5fH/PwLMCc8ZlLKjPCZ43GuG59h+4wUaTr1lRorMpPCS8Wy77n2k6Fw7iw/dy6x/gb8vT6Ejsnaj0z/6GoYdRr2Yr8q88+Lf6Hgw+DLu1XNw6XPu1Vl0iyWnabTtI/lik36+JQu1KCqbm0yM0mnVaaa6rip8jpJRd2bVvde1mle06tvCNCXFSi1Nt80/b/pXQ99nGo62Go3e1OhGtsqs6izw4kvR5Rt7YoRqbFo0ZxTi6HOOOTyufI1d16Ne6/okdNhO2hxr9tL2+qeUoenv5mTSNMvtP2592ynbOcYqFOeKmOHnlz9emMD230guxVuO2auOiqvC9eFf6MHY7V+03l9cXHOrKonJvrj2vj1/sTGxNsXW1k7WtUoVKMpcTwpqaljHLwxy8TXudmXGlbilrW06tOHefjoVU+F+Lw14N8/DHmZJeFWy2ontmt1b3Vpqdvyq8bjxL0w18n9Sw9qa4ti1XUXP2X7nlGSG2q2r6vS1PdE6T7nnTt6ClwKX8UpSeZdFywZd96Jc7h0/7u06dGFOXObqcXFlPklhNYGvLN+GbZ9tGpsehQ4Y4lR5xwsPK5595VexJuNndUfCNVYXwf+CyaHpt9pe3Pu5ztnUglGlP9pjHjx+vlgjNibUvNsXU1XqW86VR8U8cfFlZxw8kvHxN9w9VE6dqS2r2jXctwPghcLMK088OE8pZ+OPTBu6XbrcPaM9e01Zt6dPh77Hs1J4a9l/mx5+hqbptbrV96qW3K0azoLMqdRLu6Mnyw8+zJv5rB86nunVtqqNzr1GjUpZw5U+XwynyfllYJ8K8+GXf1Xj7Q9Pt7v8AdJ5SfTLfXy8EXfdNnG/29Xt7hZTpyfxSyn+hFby2pDd+n061KTpVYrip1MdM4eJLr5dOjNV6Xql9pr0vUK9tCLXDK4hGcqjj44TxHL8yv1P41uxitKptJxq9I1Go+7k2vmZ9D/55X90vqix6bpK0XRY6fo6S4ViLnz5+LljqVyhti8t9Teo0a1FTbbf4sPPXlwkZS8Nll2uxRNKj96b7qXdDnCD5y+GF88Mm6um3l9S7m9uIU4vr3MHlry4m+XyJTStMp6Va/Z7OOF4vxb82yrLlYyWYxVO0b9/bcXTMvrEsV1t+2vLfgqUoLK/FBKLXqmiG3Ft261qup1KlFRjnhilJYz5vDy+SN2Njf1KHcVa9GKxjjhBuWP0WSdfa7jfU5Q/Z9WnSvq2nuXFCPNeSeWuXln+xeSN0PRaei23dW2W3zlN9WySLwmpqpyu7sABSQAAAAAAAAAAYbqj9ooumzKuh6AAAAAAAAAAAAAADnFto1/s/Wq1xolKF1QrS4nTc+CSfPxafn155JW40273bGFHcFKna28ZKUqMKnezqNdE5cMVGPnybZcgZ2q7nkY8MeGPReB6AakAAAAAAAAAAAAAAAAAAAAAAAAAAAAAAAAAAAAAAAAAAAAAAAAAAAAAAAAAAAAAAAAAAAAAAAAAAAAAAAAAAAAAAAAAAAAAAAAAAAAAAAAAAH//Z"/>
          <p:cNvSpPr>
            <a:spLocks noChangeAspect="1" noChangeArrowheads="1"/>
          </p:cNvSpPr>
          <p:nvPr/>
        </p:nvSpPr>
        <p:spPr bwMode="auto">
          <a:xfrm>
            <a:off x="540056" y="1524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8" name="Hexagon 137"/>
          <p:cNvSpPr/>
          <p:nvPr/>
        </p:nvSpPr>
        <p:spPr>
          <a:xfrm>
            <a:off x="4682649" y="3724870"/>
            <a:ext cx="1828800" cy="1676400"/>
          </a:xfrm>
          <a:prstGeom prst="hexagon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42" name="Picture 2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702" y="3790089"/>
            <a:ext cx="520947" cy="406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6295" y="5477470"/>
            <a:ext cx="1451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Polyglot</a:t>
            </a:r>
            <a:br>
              <a:rPr lang="en-US" dirty="0" smtClean="0"/>
            </a:br>
            <a:r>
              <a:rPr lang="en-US" dirty="0" smtClean="0"/>
              <a:t>Development</a:t>
            </a:r>
            <a:endParaRPr lang="en-US" dirty="0"/>
          </a:p>
        </p:txBody>
      </p:sp>
      <p:sp>
        <p:nvSpPr>
          <p:cNvPr id="139" name="TextBox 138"/>
          <p:cNvSpPr txBox="1"/>
          <p:nvPr/>
        </p:nvSpPr>
        <p:spPr>
          <a:xfrm>
            <a:off x="2876971" y="5477470"/>
            <a:ext cx="1245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Polyglot</a:t>
            </a:r>
            <a:br>
              <a:rPr lang="en-US" dirty="0" smtClean="0"/>
            </a:br>
            <a:r>
              <a:rPr lang="en-US" dirty="0" smtClean="0"/>
              <a:t>Persistence</a:t>
            </a:r>
            <a:endParaRPr lang="en-US" dirty="0"/>
          </a:p>
        </p:txBody>
      </p:sp>
      <p:sp>
        <p:nvSpPr>
          <p:cNvPr id="142" name="TextBox 141"/>
          <p:cNvSpPr txBox="1"/>
          <p:nvPr/>
        </p:nvSpPr>
        <p:spPr>
          <a:xfrm>
            <a:off x="4700898" y="5477470"/>
            <a:ext cx="18523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Reactive:</a:t>
            </a:r>
            <a:br>
              <a:rPr lang="en-US" dirty="0" smtClean="0"/>
            </a:br>
            <a:r>
              <a:rPr lang="en-US" dirty="0" err="1" smtClean="0"/>
              <a:t>Async</a:t>
            </a:r>
            <a:r>
              <a:rPr lang="en-US" dirty="0" smtClean="0"/>
              <a:t>, Eventing &amp;</a:t>
            </a:r>
          </a:p>
          <a:p>
            <a:pPr algn="ctr"/>
            <a:r>
              <a:rPr lang="en-US" dirty="0" smtClean="0"/>
              <a:t>Notification</a:t>
            </a:r>
            <a:endParaRPr lang="en-US" dirty="0"/>
          </a:p>
        </p:txBody>
      </p:sp>
      <p:pic>
        <p:nvPicPr>
          <p:cNvPr id="5143" name="Picture 2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389" y="4929549"/>
            <a:ext cx="947737" cy="40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" name="Hexagon 143"/>
          <p:cNvSpPr/>
          <p:nvPr/>
        </p:nvSpPr>
        <p:spPr>
          <a:xfrm>
            <a:off x="6858000" y="3724870"/>
            <a:ext cx="1828800" cy="1676400"/>
          </a:xfrm>
          <a:prstGeom prst="hexagon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45" name="Picture 25" descr="https://encrypted-tbn0.gstatic.com/images?q=tbn:ANd9GcTglEViDAKKxjiC2Wk7GY9kxJ46x1RYoUfRPuO4tWOYkw7nZxB1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776486"/>
            <a:ext cx="721986" cy="64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27" descr="data:image/jpeg;base64,/9j/4AAQSkZJRgABAQAAAQABAAD/2wCEAAkGBxASERAUExQUFRATGRUSFxYWFBQUEhYaFhUXFhQUFRQYHCghGSAxHBQVITEiJSkrLjAuGB8zODMsNygtLysBCgoKDg0OGxAQGiwkICQsNCwvLCwsNywsLCwsMDcsLywsLSw0LCwsLC8sLCwsLCwsLCwsLCwsLCwsLCwsLCwsLP/AABEIAOEA4QMBEQACEQEDEQH/xAAbAAEAAgMBAQAAAAAAAAAAAAAABgcDBAUBAv/EAD4QAAIBAQMHBwsDBAMBAAAAAAABAgMEBREGITFBUWGREhMicYGS0RQjMjNCU3KhsbLBFlLSYsLh8CRzggf/xAAaAQEAAwEBAQAAAAAAAAAAAAAAAwQFAgEG/8QAMREBAAIBAwIEBQQCAgMBAAAAAAECAwQREjFREyEyQVJhcZGxFCJCgUPRM/AFweEj/9oADAMBAAIRAxEAPwC8QAAAAAAAAAAAAAAAAAAAAAAAAAAAAAAAAAAAAAAAAAAAAAAAAAAAAAAAAAAAAAAAAAAAAAAAAAB8VakYxcpNKKztvMkeTMRG8vJnZD73yxeLjQWC0cuSxb3xj48DNza6emP7qt9R7VR2te1om8ZVZv8A9NLgsxStmyW62lBOS0+7F5fW95U78vE58S/efu85W7nl9b3lTvy8R4l+8/c5W7nl9b3lTvy8R4l+8/c5W7nl9b3lTvy8R4l+8/c5W7nl9b3lTvy8R4l+8/c5W7nl9b3lTvy8R4l+8/c5W7nl9b3lTvy8R4l+8/c5W7nl9b3lTvy8R4l+8/c5W7nl9b3lTvy8R4l+8/c5W7nl9b3lTvy8R4l+8/c5W7vuledoi8VVqJ/Ez2M2SOlpexe0e7u3VljUi0qy5cf3JJTXYsE/kW8WutHlfz/KamomPUmlktMKsVOElKL0NGpS8Xjeq3ExMbwzHT0AAAAAAAAAAAAABAcsr4dSo6UX5qGnD2pLTjuX1xMjW5+duEdI/KlnybzxhGyirgAAAAAAAAAAAAAAHZyYvd2eqk35qbwmtmpSXy7Czpc/hX8+k9UuLJxn5LITNxoPQAAAAAAAAAAAA5OUt6eT0W16yfRh165dngV9Tm8Km/vPRFlvxqrMwmeAAAAAAAAAAAAAAAAAFgZGXpztLm5PzlLBb3HU+zRwNjRZudOM9Y/C9gvyjbskRdTgAAAAAAAAAB42BWeUl5+UVpNPzcejDq1vtf4MLU5vEvv7ezPy35WcorogAAAAAAAAAAAAAAAAA3Lpt8qFWFRannW2L9JEmLJOO8Wh3S3Gd1pUK0ZxjKLxjJJp7mfQVtFo3hoxO8bwyHr0AAAAAAAAARvLS9ebpc1F9OqmnujofHRxKOtzca8I6z+FfPfaNu6AmQpAAAAAAAPUuIFiXHk5RpQi5xU6rScnJJpPZFG1g0tKV843lfx4YrHn1fV85OUa0HyIqFVZ4uKUU3sktGB7m0tLx5RtJkw1tHl1Vy1hmelZjEUHgAAAAAAAEyyGvXTQk9GMofWUfnjxNPQ5v8c/0t6e/wDGUwNJaAAAAAAAAMdprxpwlOTwjFNt9Rza0VjeXkztG8qrvS3Sr1Z1Je08y2LUuBgZck5LzaWbe3Kd2qRuQAAA37quitaJYU1mWmTzRXbt3E2LBfLP7XdMc36Ojb8krRTg5JxqJZ2o48rsT0k2TRZKRvHmktgtEbo+U0DNYvWU/jh9yO6eqPrDqvWFuH0TTAKkt3ravxz+5nzt/VP1lmW6ywHDlIrBkhXqQUpONPHOlJNy7UtBdx6G9o3nyT109pjeXNva561naU10Xoks8Xux1PcyDNgvin933cXxzTq55CjAAADJZ68qcozi8JReKfUdVtNZ3h7EzE7wtS7LdGvShUjoks62PWjfxZIyVi0NKlotG7aJHQAAAAAACG5c3pooReyU/wC2P54GZrs3+OP7VdRf+MIeZqoAAAHWyeuWVpnrVKPpS/tW8safTzlt8kuLHN5+SxrLZoU4qEIqMVoS/wBzm3SkUjaq/EREbQzHT1VF7qKr1uT6PLlhs0nz+bbxLbd2bfblOzFYvWUvjh9yOcfrj6w8r1hbh9E0wCpLd62r8c/uZ87f1T9ZZlussl0cnn6HK9Hlwx2ektO49w7eJXfvD2m3KN1rn0LSYrTZ4VIuE0pRlmaZzasWjaXkxExtKucorklZp5s9KWPJls/plv8AqYuo084p+ShlxzSfk5BWRAAABJMi705urzUn0KrzbFLDNxww4F7RZuNuE9J/KxgvtO0+6fGuugAAAAAad62+NClOpLVoW1vQiPLkjHSbS5vaKxuqyvWlOUpSeMpNtvez5+1ptO8s2Z3neXwePAABsWCySrVIU46ZPDclrk+pHeOk3tFYdVrNp2haN3WKFGnGnBdGPFvW2b+PHGOsVho1rFY2hsnbpEcpsp8OVSoPPnjKezao795narV7fsp/cquXNt5VQsy1RmsXrKXxw+5HeP1x9YdV6wtw+iaYBUlu9bV+Of3M+dv6p+ssy3WWA4cplk1lRjyaVd7o1Pop+Jp6bWfwv9/9reLP7WTA0lpr2+xwrU5U5royWG9bGt5xkpF6zWXNqxaNpVdeNilRqTpy0xenU1qa7DAyY5x2mss61ZrO0tY4cgAD1PDRpAszJu8/KKMW35yPRn1rX26Td02bxKb+/u0cV+VXVLCQAAAAFf5Z3rztXm4vzdLg5a32aOJj63NzvxjpH5Us9952j2R0pK4AAATfIW7uTCVaS6U+jHdFaX2v6GroMW1ec+65p6bRySs0FlGcsr6dKPNQeFSaxk1pjHxZR1mo4Rwr1lXz5OMcYQMyFIAzWL1lL44fcjvH64+sOq9YW4fRNMAqS3etq/HP7mfO39U/WWZbrLAcOQCd5G306keZqPGpBYxb0yjs619DW0WflHC3WF3Bk3jjKTl9YRfLq7uVTjWiulTzS3xfg8OLKGvxb15x7fhX1FN45IKZKkAAAHWyZvTyesm/VzwjPq1S7PEsabN4d/lPVLivxsstM3Wg9AAAOTlNenk9FtPzk8Yw69cuzwK+qzeHTy6z0RZb8aqzbMJngAAB9U4OTUVpk0l1t4I9iN52h7EbrasdnVOnCC0Qio8FgfRUrFKxWPZp1jaNn3WqqMZSeiKcn1JYs9mYiN5JnaN1T261yq1J1JaZPHqWpcD57Jeb2m0+7NtblO8sBw5AM1i9ZS+OH3I7x+uPrDqvWFuH0TTAKkt3ravxz+5nzt/VP1lmW6ywHDkAz2G1SpVIVI6YPHr2rhijul5paLR7Oq24zutez1lOMZR9GSUl1NYo+hraLREx7tKJ3jd5aqCqQnB6JJxfajy1YtExJMbxsqSrTcZSi/Si3F9aeDPnZiYnaWZMbeT5PHgAAAWBkZevO0ubk/OU829x1Ps0cDY0WbnTjPWPwvYL8o2n2SIupwDxsCsso7z8orSa9COMYdSent08DC1ObxL7+0dGflvys5ZXRAAAB08mqXKtdBf1cruxcvwT6aN8tYSYo3vCzzeaLiZY2jkWWe2bjDi8X8kyrrLccU/PyQ552orgxFAAAZrF6yl8cPuR3j9cfWHVesLcPommAVJbvW1fjn9zPnb+qfrLMt1lgOHIAAsbIy0cuywWuDlDg8V8mbWitvij5L+Cd6O4W0yssqaPJtdZbWpd5JmFqq7ZZZ+aNry5RXRAAABt3Vb5UKsKkdWlbU9KJMWScd4tDuluM7rUo1YzjGUXjGSTT3M+grMWjeGjE7xu+z165uUdodOy15LTyeSv/TUV9SDU244rSjyztSZVeYLOAAAAB3MjF/y4dU/tLei/5oTYPWsY2l9GMv35il/2L7JlD/yHoj6/+pV9T6Y+qCGSpAADNY35yn8UfuR3T1R9XVesLcPommAVHbX52r8c/uZ85f1T9ZZlussJy5AAE5/+fy8zVWyf1ivA1f8Ax/on6rmm9MpSaCyrvLZf8p74Qf1X4MbXf8v9KOo9bglNAAAAACxMirQ5WVJ+xKUPpJfKRtaK3LFt28l/BO9HeLaZyMrKblY66WpRl3Zxk/oVtXG+G3/fdFmjekq0MNngAAAA7GSVTC2Ud/KjxhLD54FnSTtmr/32S4Z/fCyjcaCO5dUeVZk/2TjLinH+5FLX13xb9p/+INRG9FfmOogAABNrkytp8iMK+MZxSXLwxjLe8ND+Rq4NbXba/XuuY88bbWfV85XU1BxoNym83KwwjHfn0sZtdWI2p1L6iNtqoOZSmAAAE/yEpYWZv905PglH8GxoK7Y9+8r2nj9qRl1OrfLGpja6m5RjwivExNZO+aVDPP73FKqEAAAAE/yEptWaT/dUk12RjH+1mxoI2xTPeV7Tx+xIy6nY69JTjKL0STi+prA8tEWjaXkxvGyqbwscqNSdOWmLw61qa60fPZKTS01lm2rNZ2lrnDkAAAM9gtHN1ac/2yjLg853jtxtFuzqs7TErai8UmtDzn0TTa16WXnaNSn+6LS69XzI8tOdJq5vXlWYVRKLTaawazNa01pR88zHgAAAAAAAAD1JtpLO3mQFq3RZOZoUqeuMVj1vPL5tn0OGnCkVadK8axDcbJHSprxtPO1as9U5NrqxzfLA+dyX53m3dmWnlaZaxw5AAAD7o0pTlGMVjKTSS2t6D2ImZ2h7EbztC1brsao0qdNeysG9r0t8cT6DFThSKtKleNdm0SOgCMZbXVy6arRXSp+lvjt7PyyhrsPKvOPb8K+opvHKEEMlSAAAABZGSVv52zQTfSp+be3Mui+GHzNvSZOeOPl5NDDblV2i0lQLLS6XTqc7Febqaf6Zf5+uJka3DxtzjpP5Us+PaeUI0UVcAAAAAAAAkeRl1c5V52S83TebZKWpdmngXdFh525z0j8rGDHvO8+yfmwuuPlVb+Zs88PTn5uO3Os74YlbV5eGOe8+SLNbjVWphs8AAAAEuyGurFuvJZljGHX7UvxxNLQ4d/8A9J/pa09P5SmhprYAA8nFNNPOnmaExuKwv+7XZ60o+w+lB/0vV2aDB1GLwrzHt7M7JThbZzSBGAAAHXyYvXyesm/VzwjPdsl2Y8MSzpc3hX8+k9UuG/GyykzcaDFa7NCrCUJrGElg0c3pF68Z6PJiJjaVb37ctSzTz56bfRl+HsZh58FsU+fTuoZMc0lyyBEAAAAAB07juapaZ4LNTXpT1LctrJ8GC2WfLp3SY8c3lZNjssKUIwgsIxzLxZuUpFK8YaFaxWNoZjp6rbKm9efrPkvzUOjHf+6X+6kYmqzeJfy6QoZr8rfJxiqhAAADZu2xSrVYU46ZPO9i1vgSY8c5LRWHVKzadoWpZbPGnCMIrCMUkjfrWKxFYaURERtDKdPQAAA42VN1c/RfJXnIdKO/bHt+qRV1WHxKeXWEWanKqtjEZ4AAAAJjkhf6wVCq91OT+xv6cDT0ep/x2/r/AEt4Mv8AGUxNJaY69GM4uMkpReZp50zy1YtG0vJiJjaUQvbI1rGVB4r9knn6oy8eJm5tBPXH9lW+n+FGLXYatJ4VISj1rNx0FC+O1PVGyvas16w1zhyAZ7LYqtV4U4Sl1LNx0HdMdr+mN3UVmekJPdORsnhKu8Fp5EXn6pS8OJexaCZ88n2WKaf3smFnoRhFRglGK0JaDSrWKxtC1EREbQyHT1EMsL/SUqFJ53iqklqWuC37TN1mp/x1/v8A0q58v8YQwzFQAAAAE8yJuvm6bqyXTqJYbo6uOnga+iw8a856z+F3BTaN590mLywAAAAABXmV918zW5cV5upn3KXtL89pjazDwvvHSVHPTjbePdwCmgAAAABLsnsq8MKdd5tCqaWt0/E0dPrNv25Pv/taxZ/ayZU5qSTTTi86aeKe9M04mJjeFvfd9Ho8aT0galS6bNLO6NJvbzcceOBFODHPWsfZxOOs+zyndNmjnVGknt5uOPHARgxx0rH2Ix1j2bkYpaMxK7egfM5pJttJLO23gl1s8mYjzkQ7KHKvFOnZ3m0Opo7IeJm6jW7/ALcf3/0qZc/tVEGZqqAAAADp5O3Y7RWjF+rj0pvctXboJ9Ph8W+3t7pMVOVlnRikklmSzG80XoAAAAAANG+rvVoozpvS88XsktD/AN2kWbFGSk1cZKcq7Kuq03GUoyWEotxa2NPBowJiYnaWdMbeT4PHgAAAAOhdl816D6Eujri88X2auwmxZ74/TP8ASSmS1eiV2DLKjLBVYypy2rpQ+WdcDQx6+k+qNlmuorPV3bNeNGp6FSEuqSx4FyuWlukpovWekto7dAGtabwo0/TqQj1yWPA4tlpXrLmb1jrLhW/LKjHFU4yqS2+jDi874FTJr6R6Y3Q21FY6Ipel9V7Q+nLoaoLNFePaZ2XPfJ6p8uytfJa3VziFGAAAAABZWTF1eT0VivOT6Ut2yPZ4m5pcPh08+stDFTjV2CylAAAAAAAAIVlzdeElXis0ujPc/Zl+OxGXrsO0+JH9qmop/KESM5VAAAAAAAMAPunWnH0ZSXVJr6HsWmOkvYmYe1K85elKT65N/UTaZ6ybyxpHjwAAAAAAAAkGR1187V5yS83Sz9cvZX54FzR4ed+U9I/KfBTlO8+ywjZXgAAAAAAAABhtlmjUhOEljGSafic3pF6zWfd5aImNpVXeFjlRqTpy0xeHWtT4Hz+Sk0tNZ9mbavGdpa5w5AAAAAAAAAAAAAAAAAD7o0pTlGMVjKTUUt7zI9iJmdoexG87LSue740KMKa1Z29relm/hxRjpFYaNKca7N0ldgAAAAAAAAABGMt7r5dNVorp080t8f8AD/JQ12HlXnHWPwr6im8coQQyVIAAAAAAAAAAAAAAAAAJdkNdeLdeSzLow6/al+OJpaHD5+JP9LWnp/KU0NNbAAAAAAAAAAAB5KKaaedPM0BWF/3Y7PWlD2H0oPc9XZoMHUYfCvt7ezOy04W2c0gRgAAAAAAAAAAAAAAG1dtilWqwpx0yed7FrfAkxY5yWisOqV5TstOy2eNOEYRWEYpRXYb9KxWsVj2aURERtDKdPQAAAAAAAAAAAANC+Lrp2inyZZms8ZLTF7V4EWbDXLXaXF6ReNpV7ety1rO+nFuGqaTcX1vV1MxcuC+OfOPLuo3x2r1c4hRgAAAAAAAAAAAAbl3XZWrywpxb2y0QXXLQSY8V8k7Vh3WlrdFgXBckLNF+1Ul6UsPktiNnT6eMUfNdx44pDrFhKAAAAAAAAAAAAAAAeSSeZ50Bzq9wWSbxlSjjuxj9uBBbTYrec1RzipPsxfpmx+6Xen/I5/SYfheeDTsfpmx+6Xen/IfpMPwng07H6Zsful3p/wAh+kw/CeDTsfpmx+6Xen/IfpMPwng07H6Zsful3p/yH6TD8J4NOx+mbH7pd6f8h+kw/CeDTsfpmx+6Xen/ACH6TD8J4NOx+mbH7pd6f8h+kw/CeDTsfpmx+6Xen/IfpMPwng07H6Zsful3p/yH6TD8J4NOz7pZO2SLxVGOO/GXyk2expcMfxexipHs6UIKKwSSWxLBE8REdEj6PQAAAAAAAAAAAAAAAAAAAAAAAAAAAAAAAAAAAAAAAAAAAAAAAAAAAAAAAAAAAAAAAAAAAAAAAAAAAD//2Q=="/>
          <p:cNvSpPr>
            <a:spLocks noChangeAspect="1" noChangeArrowheads="1"/>
          </p:cNvSpPr>
          <p:nvPr/>
        </p:nvSpPr>
        <p:spPr bwMode="auto">
          <a:xfrm>
            <a:off x="1382064" y="304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51" name="Picture 3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941" y="4427741"/>
            <a:ext cx="525259" cy="525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2" name="Picture 32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45600" y="5014003"/>
            <a:ext cx="707800" cy="365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" name="TextBox 144"/>
          <p:cNvSpPr txBox="1"/>
          <p:nvPr/>
        </p:nvSpPr>
        <p:spPr>
          <a:xfrm>
            <a:off x="7113192" y="5477470"/>
            <a:ext cx="1494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DevOps</a:t>
            </a:r>
            <a:r>
              <a:rPr lang="en-US" dirty="0" smtClean="0"/>
              <a:t> &amp;</a:t>
            </a:r>
            <a:br>
              <a:rPr lang="en-US" dirty="0" smtClean="0"/>
            </a:br>
            <a:r>
              <a:rPr lang="en-US" dirty="0" err="1" smtClean="0"/>
              <a:t>MicroServices</a:t>
            </a:r>
            <a:endParaRPr lang="en-US" dirty="0"/>
          </a:p>
        </p:txBody>
      </p:sp>
      <p:sp>
        <p:nvSpPr>
          <p:cNvPr id="146" name="TextBox 145"/>
          <p:cNvSpPr txBox="1"/>
          <p:nvPr/>
        </p:nvSpPr>
        <p:spPr>
          <a:xfrm>
            <a:off x="2358715" y="2429470"/>
            <a:ext cx="2060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NextGen</a:t>
            </a:r>
            <a:r>
              <a:rPr lang="en-US" dirty="0" smtClean="0"/>
              <a:t> Web &amp;</a:t>
            </a:r>
            <a:br>
              <a:rPr lang="en-US" dirty="0" smtClean="0"/>
            </a:br>
            <a:r>
              <a:rPr lang="en-US" dirty="0" smtClean="0"/>
              <a:t>Mobile Architecture</a:t>
            </a:r>
            <a:endParaRPr lang="en-US" dirty="0"/>
          </a:p>
        </p:txBody>
      </p:sp>
      <p:sp>
        <p:nvSpPr>
          <p:cNvPr id="147" name="TextBox 146"/>
          <p:cNvSpPr txBox="1"/>
          <p:nvPr/>
        </p:nvSpPr>
        <p:spPr>
          <a:xfrm>
            <a:off x="4755397" y="2429470"/>
            <a:ext cx="2178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Improving the</a:t>
            </a:r>
            <a:br>
              <a:rPr lang="en-US" dirty="0" smtClean="0"/>
            </a:br>
            <a:r>
              <a:rPr lang="en-US" dirty="0" smtClean="0"/>
              <a:t>Customer Experience</a:t>
            </a:r>
            <a:endParaRPr lang="en-US" dirty="0"/>
          </a:p>
        </p:txBody>
      </p:sp>
      <p:sp>
        <p:nvSpPr>
          <p:cNvPr id="148" name="TextBox 147"/>
          <p:cNvSpPr txBox="1"/>
          <p:nvPr/>
        </p:nvSpPr>
        <p:spPr>
          <a:xfrm>
            <a:off x="7622680" y="2429470"/>
            <a:ext cx="13351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SOA Refresh</a:t>
            </a:r>
            <a:br>
              <a:rPr lang="en-US" dirty="0" smtClean="0"/>
            </a:br>
            <a:r>
              <a:rPr lang="en-US" dirty="0" smtClean="0"/>
              <a:t>Project</a:t>
            </a:r>
            <a:endParaRPr lang="en-US" dirty="0"/>
          </a:p>
        </p:txBody>
      </p:sp>
      <p:sp>
        <p:nvSpPr>
          <p:cNvPr id="149" name="Oval 148"/>
          <p:cNvSpPr/>
          <p:nvPr/>
        </p:nvSpPr>
        <p:spPr>
          <a:xfrm>
            <a:off x="111351" y="1298672"/>
            <a:ext cx="1683702" cy="1143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TextBox 151"/>
          <p:cNvSpPr txBox="1"/>
          <p:nvPr/>
        </p:nvSpPr>
        <p:spPr>
          <a:xfrm>
            <a:off x="284804" y="2487988"/>
            <a:ext cx="1395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SOA Strategy</a:t>
            </a:r>
            <a:endParaRPr lang="en-US" dirty="0"/>
          </a:p>
        </p:txBody>
      </p:sp>
      <p:pic>
        <p:nvPicPr>
          <p:cNvPr id="153" name="Content Placeholder 2"/>
          <p:cNvPicPr>
            <a:picLocks noGrp="1" noChangeAspect="1"/>
          </p:cNvPicPr>
          <p:nvPr>
            <p:ph idx="1"/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4" y="1300908"/>
            <a:ext cx="1683701" cy="1159814"/>
          </a:xfrm>
          <a:prstGeom prst="ellipse">
            <a:avLst/>
          </a:prstGeom>
        </p:spPr>
      </p:pic>
      <p:sp>
        <p:nvSpPr>
          <p:cNvPr id="154" name="TextBox 153"/>
          <p:cNvSpPr txBox="1"/>
          <p:nvPr/>
        </p:nvSpPr>
        <p:spPr>
          <a:xfrm>
            <a:off x="1763608" y="1057870"/>
            <a:ext cx="7986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/>
              <a:t>+</a:t>
            </a:r>
            <a:endParaRPr lang="en-US" sz="9600" b="1" dirty="0"/>
          </a:p>
        </p:txBody>
      </p:sp>
      <p:sp>
        <p:nvSpPr>
          <p:cNvPr id="155" name="TextBox 154"/>
          <p:cNvSpPr txBox="1"/>
          <p:nvPr/>
        </p:nvSpPr>
        <p:spPr>
          <a:xfrm>
            <a:off x="4154385" y="2505670"/>
            <a:ext cx="7986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/>
              <a:t>=</a:t>
            </a:r>
            <a:endParaRPr lang="en-US" sz="96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53000" y="4296196"/>
            <a:ext cx="1277961" cy="55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530" y="4337602"/>
            <a:ext cx="423757" cy="665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8" name="Picture 28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810000"/>
            <a:ext cx="599920" cy="599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19E11B-0FAD-49FB-BD5A-6DFA15527CFB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2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44" name="Title 1"/>
          <p:cNvSpPr>
            <a:spLocks noGrp="1"/>
          </p:cNvSpPr>
          <p:nvPr>
            <p:ph type="title"/>
          </p:nvPr>
        </p:nvSpPr>
        <p:spPr>
          <a:xfrm>
            <a:off x="458788" y="0"/>
            <a:ext cx="8229600" cy="1143000"/>
          </a:xfrm>
        </p:spPr>
        <p:txBody>
          <a:bodyPr/>
          <a:lstStyle/>
          <a:p>
            <a:pPr algn="ctr"/>
            <a:r>
              <a:rPr lang="en-US" altLang="en-US" sz="4000" b="1" dirty="0" smtClean="0"/>
              <a:t>Example: Cigna Compass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524307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2" descr="data:image/jpeg;base64,/9j/4AAQSkZJRgABAQAAAQABAAD/2wCEAAkGBxQTEhUTExQVFhUUGBQVGBUVFBoWFhUWFhUbFhgVFRQYKCggGBolGxgUIjEhJSorLi8uGB8zODMsNygtLiwBCgoKDg0OGxAQGywkHyQxLCwsLC03LS0vLC8sLDQwLCwsLTQsNzQsLCwsLCwsLCwsLCwsLCwsLCwsLCwsLCwsLP/AABEIAI4BYwMBEQACEQEDEQH/xAAbAAEAAgMBAQAAAAAAAAAAAAAABQYDBAcCAf/EAEUQAAIBAgMDBgoHBgUFAAAAAAECAAMRBBIhBQYxE0FRU5GSFRYiUmFxgbLB0TIzYnOToaIHFCM0sfBCY3LS4SQ1Q4PC/8QAGgEBAAMBAQEAAAAAAAAAAAAAAAQFBgMBAv/EADkRAAIBAgEJBAoCAgIDAAAAAAABAgMEEQUSFCExUVKRsRVhcaETIjIzNEFygcHRI+FC8ILxNWKi/9oADAMBAAIRAxEAPwDrM9PBAEAQBAEAQBAEAQBAEAQBAEAQBAEAQBAEAQBAEAQBAEAQBAEAQBAEAQBAEAQBAEAQBAEAQBAEAQBAEAQBAEAQBAEAQBAEAQBAEAQBAEAQBAEAQBAEAQBAEAQBAEAQBAEAQBAEAQBAEAQBAEAQBAEAQBAEAQBAEAQBAEAQBAEAQBAEAQBAEAQBAEAQBAEAQBAEAQBAEAQBAEAQBAEAQBAEAQBAEAQBAEAQDQ2+7DDVSpIIQkEGxFtdDONw2qUmtxKslGVxBSWKbOceFq/XVfxGlL6apxM12iUOCPJDwtX66r+I0emqcTGiUOCPJDwtX66r+I0emqcTGiUOCPJDwtX66r+I0emqcTGiUOCPJHobTxHW1e+089PU4nzGiW/BHkh4SxHW1u+0aRPifM80S34I8kPCWI62t32jSJ8T5jRLfgjyQO08R1tXvtGkVOJ8xolvwR5IntysZVqV2D1HYBCbMxIvmA4H2ybZTnKo8W3qKvK9GlTorMik2/ku5l2loZwQBAEAQBAEAQBAEAQBAEAQBAEAQBAEAQBAEAQDW2m5WjVYGxFOoQeghSQZxrycaUmtqT6He2ipVoRextdSi+Gq/Wv2yh0uvxM1egW3Ah4ar9a/bGl1+JjQLbgQ8NV+tftjS6/ExoFtwIeGq/Wv2xpdfiY0C24EeX23iLH+K/A9E9V3Wx9pjQLbgRad29vriFytYVVGo5mHnL8RLi2uVVWD9rqUGUMnyt3nR1xfl3MnJLKwQBAEAQDV2rTzUaq9NOoO1TOdVZ1OS7md7aWbWhLc11OTiZ43J6VCeAJ9QvPcGzxtLafeSbzT2GM17jzOjvHJN5p7DGa9wzo7zcoUmyjyT2GcpReOw+XKO8yck3mnsM+c17jzOjvHJN5p7DGa9wzo7zDW+iYjtPtE/wDs+Ty6rdCoO0k/CW+T160n4FJlyXqQXey7S0M4IAgCAIAgCAIBXN5ds1KVRUpkDybm4B4nTj6pWXt1OlNRhuLrJtjSrU3OovngiI8ZcR5y9xZD7Qr71yLLsq23Pmx4y4jzl7ix2hX3rkOyrbc+bHjLiPOXuLHaFfeuQ7Kttz5seMuI85e4sdoV965Dsq23Pmx4y4jzl7ix2hX3rkOyrbc+bHjLiPOXuLHaFfeuQ7Kttz5seMuI85e4sdoV965Dsq23Pmyybt4ypVpl6hB8ogWAGgA6PTeWdlVnVg5T3lJlKhSo1VCmvlrJaTCuEAQBAEAQDU2v9RW+7qe4Zwufcz8H0JFp8RT+qPU5xM0bUQBAEA81eB9Rnq2hGpRqlWDKSGU3BHEGd02nij2UVJOMlimdD3b2+MQuVrCqBqOZh5y/ES5trlVVg9vUymUMnu3edHXF+XcycksrBAEAQDy63BHSCO2eNYo9TweJx+1tJmzf44l3/ZzU8msvpRu0EfCWeT3qkvAz2XI+tB+JcryxKEQDdofREAyQDHiHyozdAJ7BeeSeCbPqCxkkcUrnyeyZeG03a2lq/Z8nkVW6WUdgv8Zc5PXqyZnsuS9eC7mW2WJRCAIAgCAIAgCAUvb+BrVK7stNyugBA0IA5vbeUd3Rq1Kzai8DT5PuKFK3jGU0ntZH+B6/VP3ZG0Wtwsmabb8a5jwPX6p+7Gi1uFjTbfjXMeB6/VP3Y0Wtwsabb8a5jwPX6p+7Gi1uFjTbfjXMeB6/VP3Y0Wtwsabb8a5mDE4KpTsXRlvwuLXnxOlOHtLA6069KrqhJPwME5nU6Du9RyYemOkZu8S3xE0dnDNoxX35mPyhUz7mb+3LUSMkkIQBAEAQBANTa/1Fb7up7hnC59zPwfQkWnxFP6o9TnEzRtRAEAQDzU4H1GeraDSynonbE+z3SdlYMpIZTcEcQYUsHimfMoxknGWtM6Hu3t0YhcraVVFyOZhwzD8rj0y5tblVVmvaZPKFg7d50fZfl3E3JhWiAIAEA5Jj0y1ai9DuOxjM7UWE2u9m7oSzqUX3LoWb9nT/AMWqvSinsa3/ANSbk9+tJdxU5cj/ABwfe+n9E9vqzDCsysylWQ3UkGxNuI9clXrapNruK3JSi7lKSxxT2nPfCFXran4jfOVHpJ8T5s1HoKXAuSNyhtCrlH8Wp+I3znKVWePtPmz5dClwrkjJ4Qq9bU/Eb5z59LU4nzZ56Clwrkj42OqnQ1ahB0saja/nHpZ8T5sKjTX+K5I0cVw9sQ2nZF03DS2HY+dUb8gBLuwWFNvvMzlqWNdLcl+SyScU4gAQDm1HeLEmsq8scpqBbZV4Z7W4dEA6SYAgCAfCbazw9Sx1Gn4XodbT7wnHSqPGuZJ0K44HyHheh1tPvCNKo8a5jQrjgfIeF6HW0+8I0qjxrmNCuOB8h4XodbT7wjSqPGuY0K44HyHheh1tPvCNKo8a5jQrjgfIeF6HW0+8I0qjxrmNCuOB8isb245ajoEYMFUm4Nxcnh2AdsqsoVo1JRUXikXmSbedKEnNYNv593/ZBolyAOJIHabSAli8C2lLNTb+R06mmUBRzADsFpqorBYGFlLOk5P5nqenyIBTt9dr1qNVFpVCoKXIAU3OYi+oMAmd08W9XDK9RszEuCSAODEDhAJiAIBqbX+orfd1PcM4XPuZ+D6Ei0+Ip/VHqc4maNqIAgCAIAgCATu5v8wfu295ZPyb7/7Pqipyz8OvqXRl1l6ZgQBAEA5bvClsTWH2ye3X4yguFhVl4m1sZY20H3EpuC9sUR51Nx2FT8J2sX/Lh3ETLMcbfHc1+S/YvCpVQpUXMptcG+tjccPTLaUFNYS2GZp1Z05Z8HgyO8WcJ1K95/nOOi0eEl9pXXG/L9G7Q3YwmUfwR3m+c80OhwjtK64+n6MnivhepHeb5zzQ6HCO0rnj6fojN5NhYalhqjpSAYAWN20JYDnPpnC6tqMKTko6yVY3txVrxhKWr7bjnOLPD2yogaVF+3MS2ET0lz+sj4S+slhRX36mTytLG6l9uhNyWVpobZ2ouHp8o4ZhmC2W17m/TbogEIN+6PV1exP90Ao9OsBVD62Dh7c9g17euAXjx6o9XV7E/wB0Andj7SXEUxUUMASRZrX09V4BuwDR25WyYeofskD1t5Pxke6nm0ZPuJdjDPuILv6aznczZshAEAQBAEAQCQ2BRz4imOhs3dGb4SRaRzq0V/uoh388y2m+7DnqOhTSGOEAqzb80QbcnV09C/OAVjejbCYmororKFXL5Vr3uTzE9MAlN3d6aWHoLSZKhILG65basTzkQCf2PvPTxFTk0SoDYtdsttPUT0wCdgGptf6it93U9wzhc+5n4PoSLT4in9UepziZo2ogFuqbtURgv3i75+SD2zDLci/C3CWTs6at/Sa8cMSljlCq7r0OrDHArGBwrVai00+k5sP6kn0AXPslfTg5yUVtZbVasaUHOWxF2G6+DoKP3ipcnnapyYJ+yAQf6y20K3px/lfngUPaN3Wk/Qx5LHmeMRulh6yZsNUseaz8ohPQTqR2+yeSsaNSONJ+eKPYZUr0p5tePlgykVqRRirCzKSpHQQbGVMk4tp/Iv4yUoqS2Mmtzf5g/dt7yydk33/2fVFXln4dfUujLrL0zAgCAIBzbfBLYup6ch/SB8JR3iwrM2GSpY2sfv1NLZGKqU6qtRF6nlADKWvcEHyRx0vOVKc4SThtJN1Sp1KTjVeEeRYW3g2gASaNgNSTQewHTxkvSbrh8mVSsMnt4Kf/ANI1PHTFf5XcPznPTq3dy/s79jW3/tz/AKN2hvpiso+r7h+c5vKFdP5cv7POyLbv5/0WPdDblbEvUFTJZFUjKttST6T0SZZXNStJqeGorcpWdK3jFwxxe8z79vbCMPOamP1ZvhPvKL/gfiupzySsblPcn0OW4viJTQNWjpO7SWwtH/QD26/GaG2WFKPgYzKDxuZ+PQkp3IZHbd2UMTT5MsV8oNcC/AHS3tgEANwk65u4PnAKZTo3qBL8XCX9bWvALn4hp1zdwfOAWHYmzBh6QpBiwBY3Itx9EA34BqbTwIrJkJIBIOnHTm1nGvRVaGY3gSLW4dCpnpYsiPFGn1j/AKflIfZlPifkWXbVXhXmPFGn1j/p+UdmU+J+Q7aq8K8x4o0+sf8AT8o7Mp8T8h21V4V5jxRp9Y/6flHZlPifkO2qvCvMeKNPrH/T8o7Mp8T8h21V4V5nxt06YBPKPpr/AIflPHk2mljnPyCyzVbwzV5lQMpjRlg3Mo3qs3mpb2sR8AZY5NhjUcty6lPlmeFGMd76Fyl2ZoQCoNuIhJPLNr9gfOAVzeXY4wtRUDl8y5rkWtqRb8oBI7B3UXEUVqmqyklhYKD9E243gFg2HusuHq8oKhbyStioHG3Pf0QCwwDU2v8AUVvu6nuGcLn3M/B9CRafEU/qj1OcTNG1EA6PX/7X/wChfdEvZfB/8fwZeH/kP+X5Kfupi1p4qmzmynMtzwGZSAe23bKuzmoVk2XeUKUqlvJR27eRbt592mxLiolQBgoXKwOU6k3BHDj0GWd3ZutLOiylsMoK3i4Sjqxx1EFhtn47BZmpoGDAZsvljTgcuh6eaQ4Urm3xcVt+5YVK9leYKbww2Y6v6K9jsU1Wo1R7ZmNzYWF7W4eyQqk3OTk9rLOlTjSgoR2Iltzf5g/dt7yyZk33/wBn1RW5Z+HX1Loy6y9MwIAgCAc/36S2JB6aansLD4CU18v5fsarI0sbfDc3+CO3cqZcVQP+Yo73k/Gcbd4VY+JMvo51tNdz8tZ1SumZWXpBHaLS9axWBjIPNknuOR4rZtal9ZTdfSVOXvDQ9sz8qU4e0mjcU7ijV93JPry2mXBoWACgsehQSePQJHazpYLWfU2o65PDxOgbh7OqUhVaojJnyZcwsSBmvpxHEcZb5PpTgpOSwxwM5le4p1HFQeOGOOH2Pv7RKlqFMdNT+it/xGU3hTS7/wAHmRY41pPu/KOa4o6+yVUNhponU9l08tGkvRTpjsUTSUlhCK7kYa5lnVpy3t9TanQ4iABAOWUNl1+XU8hWtyoN+Se1s973twgHUzAEAQCC29t1qDqiqrXXMb30uSBw9Rlfd3jozUUsdWJbWGTo3EHOTa14Ecm9lQkAU0uSBxPPIyylUbwzUTHkakli5PyLdLkzogCAIBo7crZMPUb7JHtbyfjI91PMoyfd1JdjTz7iC78eWs53M2bIuO5dG1J385rexR8yZdZMhhTct76Gby1UxqxjuXUsMsimEAQCkb+YKrUrUylOo4CWJRGYA5joSBAJzc6gyYVFdWVsz+SylTqx5jrAJuAIBqbX+orfd1PcM4XPuZ+D6Ei0+Ip/VHqUXY2GWrXp03uFdrG2h1Btb22mfoQU6ii9jNdc1JU6Mpx2okt7tiphmp5M2Vw1yxB1BHQBzGd723jRazdjIuTrydypZ+GKw2FoxQtsyx0/gL7oljPVZ6+Ep6evKGri/JRtjbNOIqcmrKpsTdr2NubT+9JUUKLqzzU8DQ3NwqEM9rEkcc+KwLimKzWIBUjVPUA9wCOj0idqjrWss3O/XmRaStr2LnmLH57/ACJ/dLeOrXqGnUUEBS2dRa1iBZubX2cJNs7udWWbJfcrso2FKhDPg8Nez9Fd30oquLfL/iCsQOZiNe3Q+2Qb6KjWeBZ5LnKVss75Yr7H3c3+YP3be8s6ZN9/9n1Rxyz8OvqXRl1l6ZgQBAEApH7QU/iUj0qw7GHzlVlBetE0mQ3/ABzXeun9FawdXJUR/MdG0+ywPwkGLwknuaLmrDPhKO9Nc0dMwe8uGqcKoU9D+Qfz0/OXULqlLY+eoyNXJ1zT2xx8NZKqQRcag9GoMkEFrB6zcwdJVXyVAvxsAL9k8SS2H1KUpbXiY8ZtOjS+sqIvoJ17OM+J1qcPaaR0pW9Wr7EWyjb5bbpYjk1pEkIWJJFgbgAWvr0yovrmFXBQ+RoMmWdShnOp88CnVxdreoSJBai4xwWJ1tFsAOgAdk0yMC3i8T1PTwQBAEAQBAEAoG8tbNiX+zZR7Br+d5nb2WdXl3ajX5NhmW0e/XzI6m5UgjQggg9BGokZNp4omyipJp7GWHBb2ONKqhh5y+SezgfyllSylJaprHwKavkaD10nh3PWv95lgwO2aNXRXAPmt5J/Pj7JY0rqlU2PXuKivY16PtR1b1rRnxWNp0xd3VfWdfYOJnSdWFP2ngcaVCpVeEItkLjN7KY0pqXPSfJHzMg1MpQXsLHyLOjkapLXUaXmyB2jturWGViAvHKosNOFydZXVrupVWEtm4t7awo0HnR272RsjE06Du9Ry4emOkZu8b/GaOzjm0Y8+Zj8oTz7mb78OWokZJIQgCAIAgCAIBqbX+orfd1PcM4XPuZ+D6Ei0+Ip/VHqc7pVCrBlNipBB6CDcTNptPFG0lFSTT2MvFDfSi6gVqTZhxsodb9IubiW8co05L146+Zn55IrRl/FLV90yL3l3q5dOSpqVQ2LFrZmtqBYcBf0yPdXvpY5kVgiXY5N9BL0k3i/lgV7CYlqbrUQ2ZTcH++a2kgwm4SUo7UWdSnGpFwlsZc8PvrSdbV6Rvz5QHU+mzWI/OWsMowksKkfyUU8j1YyxpS/DGI31oopFCkb81wEX12W5MSyjCK/jj+BDJFWUsasvyyl4rEtUdnc3Zjcn++aVU5ucnKW1l7TpxpxUI7ETG5v8wfu295ZNyb7/wCz6orMs/Dr6l0ZdZemYEAQBAKh+0Kn5NFuguO0KfhK3KK1RfiX+QpetOPh+f2UyVhoRAM+FxlSmb03dP8ASxA9oGhn1Gcoey8DnUo06iwnFPxJZ9u4iogDVnt0A5L+vLa/tnlS4qy1OT6dCPCyt6bxjBdeppGRySeGrAc/ZPVFnuB4wa56yDznQfqEkUl60V3o+K7zaUn3PodYmjMIIAgCAIAgCAIBW9p7r52Z6b2LEsQ2ouTfQjh+crK+Ts5uUHre8u7bK+ZFQqR1LViiu43ZdWl9NDbzhqvaOHtlZVtqtP2kXNG8o1vYlr3bGac4kkQATA2CAb+D2PWqfRpkDpbyR+fH2SRTtatTZHnqIla+oUvalr3LWTeE3SHGq/sT/cflJ1PJi/zlyKutlp7KUfu/0WamgAAHAAAeoS1SSWCKOUnJtv5nqenyIAgCAIAgCAam1/qK33dT3DOFz7mfg+hItPiKf1R6nOJmjaiAIAgCAIAgE7ub/MH7tveWT8m+/wDs+qKnLPw6+pdGXWXpmBAEAQDWx+Ap1ly1FDAajiLHhcETnUpRqLCSxO1G4qUZZ1N4Ffxm5VM/V1GT0MM4+BkOeT4v2Xh5lrSy3UXvIp+GohMZuliE+iFqD7B17rWkWdlVjs1llSyvbz2tx8SGxGHdDZ1ZT0MCP6yNKLj7SwLCFSE1jBp+B8WqbAD/AJnPNWJ9YfM38LsPEVeFNrdL+SP1SRC2qS2R/BEq39vS9qS+2smsHuQx1q1QPQgzHvG39JKhk+X+T5FdVy5Fe7jj46vL+yd2fu1h6RDBSzDUM5vYjnAFh+UmU7SlB4paysr5TuKqcW8E/kiYkkrxAEAQBAEAQBAEAQCMx2wqNTUrlPnJofaOBkWrZ0qm1YPuJ1DKNelqTxW56yBxW6dQH+GysPteSR/UGV9TJs0/UafkW1LLNJr+RNPu1m1hN0hxq1L/AGUFv1H5TrTyYv8AOXI4VstPZTj93+v7JvB7LpUvoIAek6ntMnU7elT9lFXWvK1X25Pw+RuTuRhAEAQBAEAQBAEAQDW2lTLUaiqLlkcAdJKkATlXi5UpRW1p9DtbSUK0JS2Jp+ZSPAGI6o95fnKHQ6/D0/Zqe0rXj8n+h4AxHVHvL840Ovw9P2O0rXj8n+h4AxHVHvL840Ovw9P2O0rXj8n+h4AxHVHvL840Ovw9P2O0rXj8n+h4AxHVHvL840Ovw9P2O0rXj8n+h4AxHVHvL840Ovw9P2O0rXj8n+h4AxHVHvL840Ovw9P2O0rXj8n+iX3Y2XVpVi1RCoyML3U6llNtD6DJljb1adXOnHBYPdvRX5Tu6Naio05YvFP57n3FpluUAgCAIAgCAIB5qUwwswBHQRcdhnjSepnsZOLxTwMGGwFKnqlNFJ51UA9onxGlCPspI61LirU9uTfizZnQ4iAIAgCAIAgCAIAgCAIAgCAIAgCAIAgCAIAgCAIAgCAIAgCAIAgCAIAgCAIAgCAIAgCAVDwzUWnjFy12K1MQFqKLrTAuFGa/k24wDLtflBg1xC16qsKVLRWsrEkXZha5PldPMIBsbZpVKOGslaqWepTGdmuwzELYEW0gGhiNq1WbC5XYW5EVbH6TPUKEN+G/bAJvB12OMxCFiVVKJVb6AkakD0wDDvDVqh6a0+Wy2qFjRCk3FsoJbQc8AkNj11eijKzOCPpPbMddc1tLjh7IBuQBAEAQBAEAQBAEAjd4sa1HDu6fSGUAnmLMFv7LwDDhdmVKb02GIdwfrFqnMHuOKeabwCI2jWqLUqmrUxNKzHknprmoBObOo4+m8A3tt1KhFBgarUSpNRsN9MkgZSOfLxMA97KqPUoVFpVyzBiqvVQh6Y08moDxYC+sAbv4lzWrUmd3VMmXlQFqXN8xsALpfhAJ6AIAgCAIAgCAIB5Li4Fxc3sL6m3GwgFc2btWouEWobVGNR1zVKgRVGci7MeYAcBrAM9LeEmg9bkx/CqBHCvdctxd0a2o1B4QDPU2w1sQy0wy0WCA5wodrDNctooW8Aw4LbFSuldUVOVpKMpR86MXU5bMQOcGAaGyMQVq0lariEdtHp4hbrUNv/G3BTeASabXqu7cnQz0kqckzZ7PcaMwS1so9fNAMqbTdsS9BaYK08hZy9rBlJ+jbU3+MA0KG2WTDh8rVC2IakAz66uQLNbsEAzVNrVSmJQoqVqKBtHzKVYEhg1uIsdLdEA39h1nfD0nqWzMiEkG97qCGOgsSNSOYmAb0AQBAEAjqeyEFOvTzNau1R2OlwanELpwHNe8A+4rZKvh/wB3LMFyqtxbNZbW5rc3RAMu0MCtVAjEgKyPpa90NwNeaAaS7u0wSQz61lr82hUkhRp9G5PbAPWK2JmqtVWtVps4UEUyoBCiw4gwDJidlFshWvVV0UrnBBLg+cpFifTaAbWAwa0aa00vlUW14nnJPpJgGxAEAQBAEAQBAEAQDDjMKtVGpuLqwsR/fPeAR2E2EFdHerUq8lfkw5Fk0tfTibc5gHzEbBuXy1qqJVJL01IyknjYkXW/ogGXFbHVuT5N3pNSXIjIR9G1spB0I0gHlNhJyVSmzOxqnM9QkBywtYi2gtYWEAy7O2ZybtUao9SowCl3toq8FAGkAkIAgCAIAgCAIAgGhtTZgrFGDtTemWyulrgMLMLHSx0gGs276clTpK7qaT8or6Fs9ySSCLHiYBnwux0RKqFmcVizNnIJuwsdQIBiOwU/d/3cM9r58+hcvmz5jzHWAesPsRRypZ3qGuqq5YgfRBAK5QMvH+kA8YfYVmQvWq1FpG6I9rKQLAkgXYgQD6dhDOWFWoqM/KtSUgKX5zfjYkai8A3MPgQlWpVBN6uQEG1hkBAt2wCJ2lsQiilKlmb/AKhajG4DKC5ZiDpwvpzwDdw2xlUVczvUasMru1gcoBAAAFha5gG1s3CclTWnmZwgygta+UaAadAsIBswBAEAQBAEAQBAEAQBAEAQBAEAQBAEAQBAEAQBAEAQBAEAQBAEAQBAEAQBAEAQBAEAQBAEAQBAEAQBAEAQBAEAQBAEAQBAEAQBAEAQBAEAQBAEAQBAEAQBAEAQBAEAQBAEAQBAEAQBAEAQBAEAQBAEAQD/2Q=="/>
          <p:cNvSpPr>
            <a:spLocks noChangeAspect="1" noChangeArrowheads="1"/>
          </p:cNvSpPr>
          <p:nvPr/>
        </p:nvSpPr>
        <p:spPr bwMode="auto">
          <a:xfrm>
            <a:off x="1095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data:image/jpeg;base64,/9j/4AAQSkZJRgABAQAAAQABAAD/2wCEAAkGBxQTEBUUEBQUFRQXFBQVFxgYFxQUFxQVFBcXFxUZGRcYHCggGBolHBUYITEiJSorLi4uFx8zODMsNygtLiwBCgoKDg0OGxAQGywkHyQsLCwsNCwsLCwsLC4sLCwsLCwsLCwsLCwsLCwsLCwsLCwsLCwsLCwsLCwsLCwsLCwsLP/AABEIALQAtAMBEQACEQEDEQH/xAAbAAEAAgMBAQAAAAAAAAAAAAAABQYBBAcDAv/EAEIQAAECAwQFCQUFCAIDAAAAAAEAAgMEEQUhMVEGEkGBkSIyYXFyobHB0QcTIzNSQlNiovAUFVSCkrLC4RbxY3Pi/8QAGwEBAAIDAQEAAAAAAAAAAAAAAAMEAgUGAQf/xAA3EQACAQIDBAgFAwQDAQAAAAAAAQIDEQQhMQUSQVETMmFxkaGx0RQigcHwM1LhBhVCUxZDYiP/2gAMAwEAAhEDEQA/AO4oAgCAIAgCAIAgCA0Jq14TMXVOTbygIaa0kefltDek3nhggNKHa8Zrq65PQaEcEBJyukmyI2nS2/uKAmJWfhxOY8HowPAoDaQBAEAQBAEAQBAEAQBAEAQBAYqgNSatOFD5zxXIXngEBDzWkn3bN7j5D1QEPNTsSJ8xxIywHAICOmp+HD57wDlt4LGU4x1LNDB16/6cb+niQ83pOB8plel13ABQPELgjd4f+n23etK3d7+xpy+lrgaRYYcM2nVI3G4r2Nd8TCtseD/TbXfn56k3J29AiXB4acnck99ylVSLNXV2fXp5uN1zWZJfrZ3LMpG9LWtFZg8kZO5Q770BLyukjT8xhHSOUOGKAl5acZE5jgfHggPcFAZQBAEAQBAEAQGCUBrzM8yHz3AdG3ggIia0kGENlel13digIiatOLE5zjTIXDuQEbMTDGCr3NaOk47ljKSWrJaVCpWe7Ti2+wh5vSVguhNLzmeS0eZ7lFKuuBusPsGrPOq0uxZv2RDzdtRX3F2qMm3d+KryqykbqhsrDUc9275vMjgozYm9YlmmYmIcIYOPKOTBe48Lt4WUI70rFbF4hUKMqj4LLv4fnI9tOLOEKac5gAY8uoNgLDQjhQqerGzujSbMxLq0nGTzX3K8ojZmzJ2hFhfLe4DLEcCslNogrYalW68b+pOyml7h82HrDNpoeBu7wpY1uZq6ux4v9OVu/wBydk7agROa8A5O5J71KppmsrYGvSzlHLmsyR2rMqG/K2zFZdrawydf34oCYldI2G6I0tOYvHqgJaXmmPFWODuooD2QBAEB8xHhoJNwAqepAQkzpG0fLaXHM8kepQERM2zFfcXao/Dye/FARsWIGiriAMz51XjstTKEJTdoJt9iuRM3pFCbcyrz0XN4nyUUq8VobfD7DxFTOfyrtzfgQ03b8V+BDBk3HiVXlWk9DdUNi4alnL5n26eGhFudU1NSczeeJUWptopRW6lZGEPQgCA6L7MbL1Yb5h2LzqM7DTed5u/lVvDxt8xy23sUpSVBaLN970NfSqR982Kz7Qe5ze0CbvLepZx3lY1OCr9DWUuGj7mc0BVM64ygCAxRAbklacWF8t7gMsW8DgslOS0K9XC0qvWjn4MnJPS44RodfxMP+J9VLGtzNXV2Ov8Arl4onpO14MTmPFcjceBxUsZxehrKuCrUutEkASDUVBzFx4hZlUkZW3IrcTrD8XqEBMyNvMiODS0tcTQbRxQEuEB5zMPWY5ubXDiKIDnkxG1WOcRWjSaZ0GC8k7K5JRpupUjBcXYq81pJEdcwBg/qKqSxEnodXQ2FQhnUe95L8+pERopeavJcek1p6KBtvU3FKlClHdgrLsy9D4QzCAIAgCA9pOUdFiMhM5z3Bo6K7eoXncvYq7sYVasaUHUlpHM7lJSzYUNsNlzWN1R1BbFKysfO6tSVSbnLV5lUnfmv7TvFemBzvSeR91HJA5L6vHXXlDia71UqxtK51WzcR0tFJ6xy9iJUZfCAIAgCAxTMIL2N6StaNC5jzTI8ocCslOS0K1bB0avWWfMtWj1uOmHOa5jQWtrrAnaaUpsVinUcjRY/ARw8VKMm7u2ZbLBbWYZ0VPAFSmsLmEBlAc8noPzG9seIXkldMzpS3Jxlya9Tm7cB1LWn0h6mUPAgCAIAgCAvPsxsvWe+YcLmfDZ2je87hQbyrGHhndnPbfxO7CNBcc39jooVs5Yp0981/ad4oCD0kkPewDTnNOu3cLxvHgFHUjeJe2fiOhrK+jyf2KACqh1ZlAEAQBAEAQFp0Gh3xndhv9xPkrFBas0e2pfpx736I6FouysYnJhPEgKc0RawgMoCj2uykw/tV4oePQ5hHZqvc3JzhwJWtlk2fR6U9+nGXNL0PheEgQBAEAQGWsJIDRVxIAGZNwHFErhyUVvSdks39Dt9iWcJeXZCH2W3nNxvceNVsYR3YpHz3FV3Xquo+PpwN8LIrlIiTLYjnPYatLnUOd5XiaeaM6lOVOW7LU+ar0wOe2/Ie5juaOaeU3qOzcaqnUjuyOswFfpqKb1WT+hHLAuhAEAQBAEBdNC4dIDjnEJ4AD1VqivlZze15XrJcl65l/0SZyoh6GDxr4BSmqLIgCAp+kjKTB6Q0+XkgZzG2WUmIg/FXiAfNa+qrTZ32zp7+Fpvs9MjTWBcCAIAgCAtns4sv3syYpHJggEZa7q6vAVPDNT0I3dzS7bxPR0VTWsvRfydSVw48gtNbU9xKPLTy3/DZ1uBqdwBKirS3Ys2WysN0+JSeizf28znWh09RzoJw5zegjnDw4FYUZcC7tnD3tW4rJ+5alYNAQulch7yDrDnQ6uHZ+0PA7lFVjdXNlsvEdHV3XpL8XsUZVTpwgCAIAgCAv2i8OkqzpDjxJVun1TlNpS3sTLssvIvuijPhvOb/ABSFEnEAQFX0rbSKw5tpwP/ANIDmWkzKTB6WtPdTyVGurTO02JPewi7GyKURtggCAIDBKHp2fRKyf2aUYwjlnlv7TvQXblfpx3YnB7RxPxGIc1pou5e+pMhSFA5X7R7T97NCGObBFOt7qF3cAFSryvKx2Gw8N0eH33rJ3+i0KbDjmHED285rqjdn14LFOzuT1acailF6M6RKxxEY17cHAOG/Yryd1c4upTdObg9UepC9ML2zOcWxJe5jOZ9nFvZN49NypTjuux2GEr9NSU3rx7zTWJZCAIAgMFAdKsuHqwIQyht8FdjojjcTLerSl2v88i9aOMpAb0lx4lZEBKIAgK/pYzkwzkXDiAfJAcx0tb8VhzZ4H/ap4jrI6z+n5f/ABmuT9V/BCFQG/MIeBAEBYNB7K/aJtusKsh0iO3HkDe7+1S0Y70jWbWxPQYd21lkvv5ep1/arxxBpWvPiBAiRT9lpIGbvsjeaLGUrK5PhqDr1Y01xf4/ocOe8uJc41c4lzjm4mpPFa9u+Z9CSSVoqyNOJiVmUHqWnQyf50F2zls6vtDdjvKsUZcDQbXw+aqruf2ZaFOaQr+mMjrQxFGMPHsHHgQDxUNWN1c22ycQ4VOjej0717lMoqx0YQBAEA1a3DEmm8oLpZs6mG0FNgp3K+cNe+bLxZDKQIY/CDxv80BuIAgIfShlYFcnDzHmgOZaYMuhnpe3iAR4KtiFozo/6elnUh2L7r7laVU6cIAgBQHWNALK9zKB550akQ56tOQOBJ/mV2jC0czitsYrpsRurSOXuWZTGqOf+1C1Ply7T/5H+DBTidwVbES4HS7Aw/WrvuX39vEoJKqnSGpEF5Uhr3qeslMOhRGvbi01pnmN4uXsXZ3IqtJVYOD4nSYEYPYHNNQ4AjqN/mrqd1c42cHCTi+BmIwOBDhcRQ9W1e6nkW4veWqOb2hJmFFdDOw3dLcQeFFRlGzsdlh6yrU1OJrLwmCAIDasqHrR4Y/G3uNfJZQ1RBipbtGb7H6fydJJV0406DBZRoGQA4CiA+0AQEfbzKy7+gV4FAcy0sZWCDk8HiKeagxHVN3sGW7iWucX5WZUiqZ14QBASejVl/tMyyGebXWf2G3u44b1nTjvSsU8fifh6EqnHRd7O1gUw6ty2BwIQEZOaPS0V5fFgtc84uNammG1YOnF5tFulj8TSjuQm0jw/wCJyf8ADs7/AFXnRQ5En91xn+xlWm7BlhEcBBZc4jbn1r3o48jD+4Yl/wCbPH9xS/3LO/1To48jz4/E/vZuy8BrGhrAGtGAGAWSVtCvUqSqScpO7Z6L0wKzppI1a2KMW8l3UcDuPioK0eJutkV7SdJ8c13oqSrm/CAICV0Xh1mmdGs7g0+qkpdYobSlbDS7bLz/AIOhyrNaIwZuaO8K2cqX5AZQBAeE6zWhvGbXDuQHMdIGa0s/qB4EKKsrwZstky3cXDtuvIpSoncBAF4Dpfs0sr3cF0dw5UU0b0Q2nzNTuCuUIWVzktu4rfqqitI697LmrBogh5dBD0UQFNnT8R/ad4oLnlRAYQBAfExBD2OY7muBB6j+u5eWurGVObpyUo8Dmk3LmG9zHYtNOum3eqUlZ2OzpVFUgpx0Z5LwkCAn9C2VjuP0wz3kDyU1HrGp2xK1GK5v7HQrFZWPD7VeAqrJzhdQgMoAgMFAc1taF8OK38LxwWE1eLLOCnuYinL/ANL1KACtefQdAgNqy5F0eMyEzF7tWuQ+0dwqV7FXdiGvXjQpyqy4Lx7Pqdxl4LWMaxgo1rQ0dQFAtilZWPns5ynJylq8z7Xpicl0k0mjPmohgxnthh2q0NcQCGVaTdmQe5UalRuWR2uB2dShQiqkE5au65kZ+/pr+Ijf1uWPSS5lv4LDf64+H8A29M/xEb+tyb8uY+Bw3+teBoxbZmNY/Gfjn/pZ78uZQeDoX6iPP97R/vX8U35czz4PD/sXgZ/e0f72J/Um/LmPhKC/wXgW/Re0DFg8o1ew6rsyDe0+W5WaUt5ZnP7Swyo1bx0ensS6kNeVXTOR5sZvYd/ifLgq9aPE3ux8RrSfevuirKA3gQFp0Hh/Od/62/3E+SsUVqaPbUupHvL/AKMsrMA5NcfJTmiLegCAIAUBQ7Wh/FijNzu//tHmrHsXZ37jmAFLsruC1j1PpV75mUPC/ezCy+fMOy92zp2vd4DirVCHE5rb2J6tBd7+y+/gdBVk5ohdLbS/Z5SI8GjyNRnafUA7hU7lHVluxL2zcN0+IjB6avuRxoDL9UVA7wIAUBqRMSpDXvU+UPAgJbRid93MAHmv5B668k8T3qSnKzKG0qHS0G+Mc/cvqtnKnjPSwiw3Mdg4EdWR3G9eSV1Yko1XSmprgc1jQi1zmuuc0lp6xcqTVnY7OM1OKktD4XhkXTQuHSXcfqiHuACtUV8pze15XrpckvUvmibOW85NA4k+ilNUWdAEAQBAU232UmHdOqe4IDl07D1Yrxk93iVrpas+h4We/QhLml6HnBgue5rGCr3ENaM3E0CxSuyWc4wi5S0Wp3GypFsCDDhMwY0N6yMTvNeK2MVupI+e4iu69R1JcczaWRCcz9ptpa8dkFp5MIazhm9/o0fmKqYiV3unWbBw+5RlVesnZdy936FNVc3wQAoDUiYlSGvep8oeBAEB0axp33sFr9tKHtNuKuwlvK5x+LodDWcPqjdWRWKfpnI6r2xRg7kntAXcRXgq1aOdzodkV7wdJ8M13cfOxXFCbgv+jDKSsPpDjxNVbpdU5TaMt7Ey8C86Js5Dzm4DgK/5KQok+gCAIDCAq2lLKRWnNngSgOX2/D1Zh9dpBHTUDDgqFZfOzutlT38JG3DJ+JixbSMvGbGDGvcAaBxIAJurdtoe9eRluu5PisOsRTdNtq+tvQsh9o0f7qF+f1UvxMuRqv8Aj9H98vI+T7RJj7uD+f1XnxEj3/j9DjKXkVSbmHRYj4jzVz3Fx6z+qKFu7ubqlTjTgoR0R4rwzCAFAakTEqQ171PlDwIAgJOx7afLhwa0ODqEgkihF11Mx4LOFRx0KWLwMMS027WJL/mD/umf1O9FJ075FP8As0P3vwRr2hpIYsMsdBaAcDrk0IwOC8lV3lZolobMVCanGby7P5INrSSA0Ek3AC8lQ65I2cmkrvQ6TZkLUgw2nEMaD0Gl6ux0ONxM9+tKS4tl30ZbSADm5x8vJZEJLIAgCAICH0hs50UNLKVaHVGBINMOCAqM3KB1WxW7iLx0jJeOKlqS0a1SjLepuzK1aOjTgSYJ1h9J5w6jtCrTw9uqdJg9uxl8ldWfPh/HmQLmkGhBBGw3Ks1bU6CMlJb0XddmhhD0IAgCAFAakTEqQ171PlDwIAgCAICasvRyJFvf8NuZHKI6G+qkjSbNbidp0qWUfmfZ7lts6y4cEfDbf9Rvcd6sxgkaCviqtbrvLloiXkbPiRTyBdmcOKyK5cLPlfdw2srWm3Cu3BAbKAIAgCAxRAa85IsiijxXI4Eb0BWrQsF7L2ctv5hu2oCAnpBkUUiCtLq4OG9YygpalrDYythnem/pwKzaFgRId7OW3oFHDrHoqk6Eo6HT4TbVGt8s/lfbp4+/iRAUJuQgCAFAakTEqQ171PlDwIAgJGzLFix72jVb9TsNwxKzjTciniMdSoZPN8l+ZFusuwYUG/nP+pwv3DYFZjTUTn8Tj6tfJuy5Im5WWfENGNJz2AdZWZSLFZ+j7G3xDrnL7I9UBNBoFwwQGUAQBAEAQBAEBgoDQtCyocW8ijsxjvzQFan7LiQryKt+oYb8kBAWjZEOLeRqu+oXHeNqjnSUjYYTadfDZJ3XJ/bkVi0bIiQb3cpv1DDeNiqTpOJ1WD2nQxWUXZ8n+fnI0FGbAFAakTEqQ171PlDw2rPs6JGdSG2uZwa3rKyjBy0IK+Ip0Feo/pxLZZWjMOHQxfiO6RRg6ht3qxGkkaDE7UqVcofKvMsMCC551WNJOQH6oFKawn5DR0YxjX8Iw3lAT0KGGijQAMhcgPtAEAQBAEAQBAEAQBAEBgoCHtCwWPvh8h35Tu2ICtzcm+GaPaRkcQR1oCBtCwGPvZyHdAq09Y9FDOgnmjcYTbNajaNT5l5+PuVmekIkI/EFBsOIO9VJQcdTqMNjKOJV6b+nFfQj4Mu6I8thtLnZDzy3rNRb0K1WpCn803ZFosvRQDlRyHH6BWm87VPGjzNFidrN5Ucu16/QssCDQBkMdTWjwAU6yyNPKTk7snZDR1xvimgyGJ6zsQxLDLSzYY1WNAHRtQHsgCAIAgCAIAgCAIAgCAIAgCAID4iQg4UcAQdhQEBaGju2Cf5T5H1QFfmIBFWxG9bSMQmuTPYycXvRdmeMtLNYKQ2Bt+A2nzXiSWhlUqzqO83fvJuQsB774nIb0847ti9MCySciyGKMFOnEnegNlAEAQBAEAQBAEAQBAEAQBAEAQBAEAQBAeE3KMiCj2g+I6igPCQsyHDvaL8zef8ASA3kAQBAEAQBAEAQBAEAQH//2Q=="/>
          <p:cNvSpPr>
            <a:spLocks noChangeAspect="1" noChangeArrowheads="1"/>
          </p:cNvSpPr>
          <p:nvPr/>
        </p:nvSpPr>
        <p:spPr bwMode="auto">
          <a:xfrm>
            <a:off x="2619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19E11B-0FAD-49FB-BD5A-6DFA15527CFB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9154" y="3775710"/>
            <a:ext cx="913846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19400" y="3200400"/>
            <a:ext cx="913846" cy="64254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924800" y="2895600"/>
            <a:ext cx="990600" cy="64254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3" y="685800"/>
            <a:ext cx="8610600" cy="578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681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44" name="Title 1"/>
          <p:cNvSpPr>
            <a:spLocks noGrp="1"/>
          </p:cNvSpPr>
          <p:nvPr>
            <p:ph type="title"/>
          </p:nvPr>
        </p:nvSpPr>
        <p:spPr>
          <a:xfrm>
            <a:off x="304800" y="-76200"/>
            <a:ext cx="8229600" cy="1143000"/>
          </a:xfrm>
        </p:spPr>
        <p:txBody>
          <a:bodyPr/>
          <a:lstStyle/>
          <a:p>
            <a:pPr algn="ctr"/>
            <a:r>
              <a:rPr lang="en-US" altLang="en-US" sz="3600" b="1" dirty="0" smtClean="0"/>
              <a:t>Example: Health Risk Assessment App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524307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2" descr="data:image/jpeg;base64,/9j/4AAQSkZJRgABAQAAAQABAAD/2wCEAAkGBxQTEhUTExQVFhUUGBQVGBUVFBoWFhUWFhUbFhgVFRQYKCggGBolGxgUIjEhJSorLi8uGB8zODMsNygtLiwBCgoKDg0OGxAQGywkHyQxLCwsLC03LS0vLC8sLDQwLCwsLTQsNzQsLCwsLCwsLCwsLCwsLCwsLCwsLCwsLCwsLP/AABEIAI4BYwMBEQACEQEDEQH/xAAbAAEAAgMBAQAAAAAAAAAAAAAABQYDBAcCAf/EAEUQAAIBAgMDBgoHBgUFAAAAAAECAAMRBBIhBQYxE0FRU5GSFRYiUmFxgbLB0TIzYnOToaIHFCM0sfBCY3LS4SQ1Q4PC/8QAGgEBAAMBAQEAAAAAAAAAAAAAAAQFBgMBAv/EADkRAAIBAgEJBAoCAgIDAAAAAAABAgMEEQUSFCExUVKRsRVhcaETIjIzNEFygcHRI+FC8ILxNWKi/9oADAMBAAIRAxEAPwDrM9PBAEAQBAEAQBAEAQBAEAQBAEAQBAEAQBAEAQBAEAQBAEAQBAEAQBAEAQBAEAQBAEAQBAEAQBAEAQBAEAQBAEAQBAEAQBAEAQBAEAQBAEAQBAEAQBAEAQBAEAQBAEAQBAEAQBAEAQBAEAQBAEAQBAEAQBAEAQBAEAQBAEAQBAEAQBAEAQBAEAQBAEAQBAEAQBAEAQBAEAQBAEAQBAEAQBAEAQBAEAQBAEAQDQ2+7DDVSpIIQkEGxFtdDONw2qUmtxKslGVxBSWKbOceFq/XVfxGlL6apxM12iUOCPJDwtX66r+I0emqcTGiUOCPJDwtX66r+I0emqcTGiUOCPJDwtX66r+I0emqcTGiUOCPJHobTxHW1e+089PU4nzGiW/BHkh4SxHW1u+0aRPifM80S34I8kPCWI62t32jSJ8T5jRLfgjyQO08R1tXvtGkVOJ8xolvwR5IntysZVqV2D1HYBCbMxIvmA4H2ybZTnKo8W3qKvK9GlTorMik2/ku5l2loZwQBAEAQBAEAQBAEAQBAEAQBAEAQBAEAQBAEAQDW2m5WjVYGxFOoQeghSQZxrycaUmtqT6He2ipVoRextdSi+Gq/Wv2yh0uvxM1egW3Ah4ar9a/bGl1+JjQLbgQ8NV+tftjS6/ExoFtwIeGq/Wv2xpdfiY0C24EeX23iLH+K/A9E9V3Wx9pjQLbgRad29vriFytYVVGo5mHnL8RLi2uVVWD9rqUGUMnyt3nR1xfl3MnJLKwQBAEAQDV2rTzUaq9NOoO1TOdVZ1OS7md7aWbWhLc11OTiZ43J6VCeAJ9QvPcGzxtLafeSbzT2GM17jzOjvHJN5p7DGa9wzo7zcoUmyjyT2GcpReOw+XKO8yck3mnsM+c17jzOjvHJN5p7DGa9wzo7zDW+iYjtPtE/wDs+Ty6rdCoO0k/CW+T160n4FJlyXqQXey7S0M4IAgCAIAgCAIBXN5ds1KVRUpkDybm4B4nTj6pWXt1OlNRhuLrJtjSrU3OovngiI8ZcR5y9xZD7Qr71yLLsq23Pmx4y4jzl7ix2hX3rkOyrbc+bHjLiPOXuLHaFfeuQ7Kttz5seMuI85e4sdoV965Dsq23Pmx4y4jzl7ix2hX3rkOyrbc+bHjLiPOXuLHaFfeuQ7Kttz5seMuI85e4sdoV965Dsq23Pmyybt4ypVpl6hB8ogWAGgA6PTeWdlVnVg5T3lJlKhSo1VCmvlrJaTCuEAQBAEAQDU2v9RW+7qe4Zwufcz8H0JFp8RT+qPU5xM0bUQBAEA81eB9Rnq2hGpRqlWDKSGU3BHEGd02nij2UVJOMlimdD3b2+MQuVrCqBqOZh5y/ES5trlVVg9vUymUMnu3edHXF+XcycksrBAEAQDy63BHSCO2eNYo9TweJx+1tJmzf44l3/ZzU8msvpRu0EfCWeT3qkvAz2XI+tB+JcryxKEQDdofREAyQDHiHyozdAJ7BeeSeCbPqCxkkcUrnyeyZeG03a2lq/Z8nkVW6WUdgv8Zc5PXqyZnsuS9eC7mW2WJRCAIAgCAIAgCAUvb+BrVK7stNyugBA0IA5vbeUd3Rq1Kzai8DT5PuKFK3jGU0ntZH+B6/VP3ZG0Wtwsmabb8a5jwPX6p+7Gi1uFjTbfjXMeB6/VP3Y0Wtwsabb8a5jwPX6p+7Gi1uFjTbfjXMeB6/VP3Y0Wtwsabb8a5mDE4KpTsXRlvwuLXnxOlOHtLA6069KrqhJPwME5nU6Du9RyYemOkZu8S3xE0dnDNoxX35mPyhUz7mb+3LUSMkkIQBAEAQBANTa/1Fb7up7hnC59zPwfQkWnxFP6o9TnEzRtRAEAQDzU4H1GeraDSynonbE+z3SdlYMpIZTcEcQYUsHimfMoxknGWtM6Hu3t0YhcraVVFyOZhwzD8rj0y5tblVVmvaZPKFg7d50fZfl3E3JhWiAIAEA5Jj0y1ai9DuOxjM7UWE2u9m7oSzqUX3LoWb9nT/AMWqvSinsa3/ANSbk9+tJdxU5cj/ABwfe+n9E9vqzDCsysylWQ3UkGxNuI9clXrapNruK3JSi7lKSxxT2nPfCFXran4jfOVHpJ8T5s1HoKXAuSNyhtCrlH8Wp+I3znKVWePtPmz5dClwrkjJ4Qq9bU/Eb5z59LU4nzZ56Clwrkj42OqnQ1ahB0saja/nHpZ8T5sKjTX+K5I0cVw9sQ2nZF03DS2HY+dUb8gBLuwWFNvvMzlqWNdLcl+SyScU4gAQDm1HeLEmsq8scpqBbZV4Z7W4dEA6SYAgCAfCbazw9Sx1Gn4XodbT7wnHSqPGuZJ0K44HyHheh1tPvCNKo8a5jQrjgfIeF6HW0+8I0qjxrmNCuOB8h4XodbT7wjSqPGuY0K44HyHheh1tPvCNKo8a5jQrjgfIeF6HW0+8I0qjxrmNCuOB8isb245ajoEYMFUm4Nxcnh2AdsqsoVo1JRUXikXmSbedKEnNYNv593/ZBolyAOJIHabSAli8C2lLNTb+R06mmUBRzADsFpqorBYGFlLOk5P5nqenyIBTt9dr1qNVFpVCoKXIAU3OYi+oMAmd08W9XDK9RszEuCSAODEDhAJiAIBqbX+orfd1PcM4XPuZ+D6Ei0+Ip/VHqc4maNqIAgCAIAgCATu5v8wfu295ZPyb7/7Pqipyz8OvqXRl1l6ZgQBAEA5bvClsTWH2ye3X4yguFhVl4m1sZY20H3EpuC9sUR51Nx2FT8J2sX/Lh3ETLMcbfHc1+S/YvCpVQpUXMptcG+tjccPTLaUFNYS2GZp1Z05Z8HgyO8WcJ1K95/nOOi0eEl9pXXG/L9G7Q3YwmUfwR3m+c80OhwjtK64+n6MnivhepHeb5zzQ6HCO0rnj6fojN5NhYalhqjpSAYAWN20JYDnPpnC6tqMKTko6yVY3txVrxhKWr7bjnOLPD2yogaVF+3MS2ET0lz+sj4S+slhRX36mTytLG6l9uhNyWVpobZ2ouHp8o4ZhmC2W17m/TbogEIN+6PV1exP90Ao9OsBVD62Dh7c9g17euAXjx6o9XV7E/wB0Andj7SXEUxUUMASRZrX09V4BuwDR25WyYeofskD1t5Pxke6nm0ZPuJdjDPuILv6aznczZshAEAQBAEAQCQ2BRz4imOhs3dGb4SRaRzq0V/uoh388y2m+7DnqOhTSGOEAqzb80QbcnV09C/OAVjejbCYmororKFXL5Vr3uTzE9MAlN3d6aWHoLSZKhILG65basTzkQCf2PvPTxFTk0SoDYtdsttPUT0wCdgGptf6it93U9wzhc+5n4PoSLT4in9UepziZo2ogFuqbtURgv3i75+SD2zDLci/C3CWTs6at/Sa8cMSljlCq7r0OrDHArGBwrVai00+k5sP6kn0AXPslfTg5yUVtZbVasaUHOWxF2G6+DoKP3ipcnnapyYJ+yAQf6y20K3px/lfngUPaN3Wk/Qx5LHmeMRulh6yZsNUseaz8ohPQTqR2+yeSsaNSONJ+eKPYZUr0p5tePlgykVqRRirCzKSpHQQbGVMk4tp/Iv4yUoqS2Mmtzf5g/dt7yydk33/2fVFXln4dfUujLrL0zAgCAIBzbfBLYup6ch/SB8JR3iwrM2GSpY2sfv1NLZGKqU6qtRF6nlADKWvcEHyRx0vOVKc4SThtJN1Sp1KTjVeEeRYW3g2gASaNgNSTQewHTxkvSbrh8mVSsMnt4Kf/ANI1PHTFf5XcPznPTq3dy/s79jW3/tz/AKN2hvpiso+r7h+c5vKFdP5cv7POyLbv5/0WPdDblbEvUFTJZFUjKttST6T0SZZXNStJqeGorcpWdK3jFwxxe8z79vbCMPOamP1ZvhPvKL/gfiupzySsblPcn0OW4viJTQNWjpO7SWwtH/QD26/GaG2WFKPgYzKDxuZ+PQkp3IZHbd2UMTT5MsV8oNcC/AHS3tgEANwk65u4PnAKZTo3qBL8XCX9bWvALn4hp1zdwfOAWHYmzBh6QpBiwBY3Itx9EA34BqbTwIrJkJIBIOnHTm1nGvRVaGY3gSLW4dCpnpYsiPFGn1j/AKflIfZlPifkWXbVXhXmPFGn1j/p+UdmU+J+Q7aq8K8x4o0+sf8AT8o7Mp8T8h21V4V5jxRp9Y/6flHZlPifkO2qvCvMeKNPrH/T8o7Mp8T8h21V4V5nxt06YBPKPpr/AIflPHk2mljnPyCyzVbwzV5lQMpjRlg3Mo3qs3mpb2sR8AZY5NhjUcty6lPlmeFGMd76Fyl2ZoQCoNuIhJPLNr9gfOAVzeXY4wtRUDl8y5rkWtqRb8oBI7B3UXEUVqmqyklhYKD9E243gFg2HusuHq8oKhbyStioHG3Pf0QCwwDU2v8AUVvu6nuGcLn3M/B9CRafEU/qj1OcTNG1EA6PX/7X/wChfdEvZfB/8fwZeH/kP+X5Kfupi1p4qmzmynMtzwGZSAe23bKuzmoVk2XeUKUqlvJR27eRbt592mxLiolQBgoXKwOU6k3BHDj0GWd3ZutLOiylsMoK3i4Sjqxx1EFhtn47BZmpoGDAZsvljTgcuh6eaQ4Urm3xcVt+5YVK9leYKbww2Y6v6K9jsU1Wo1R7ZmNzYWF7W4eyQqk3OTk9rLOlTjSgoR2Iltzf5g/dt7yyZk33/wBn1RW5Z+HX1Loy6y9MwIAgCAc/36S2JB6aansLD4CU18v5fsarI0sbfDc3+CO3cqZcVQP+Yo73k/Gcbd4VY+JMvo51tNdz8tZ1SumZWXpBHaLS9axWBjIPNknuOR4rZtal9ZTdfSVOXvDQ9sz8qU4e0mjcU7ijV93JPry2mXBoWACgsehQSePQJHazpYLWfU2o65PDxOgbh7OqUhVaojJnyZcwsSBmvpxHEcZb5PpTgpOSwxwM5le4p1HFQeOGOOH2Pv7RKlqFMdNT+it/xGU3hTS7/wAHmRY41pPu/KOa4o6+yVUNhponU9l08tGkvRTpjsUTSUlhCK7kYa5lnVpy3t9TanQ4iABAOWUNl1+XU8hWtyoN+Se1s973twgHUzAEAQCC29t1qDqiqrXXMb30uSBw9Rlfd3jozUUsdWJbWGTo3EHOTa14Ecm9lQkAU0uSBxPPIyylUbwzUTHkakli5PyLdLkzogCAIBo7crZMPUb7JHtbyfjI91PMoyfd1JdjTz7iC78eWs53M2bIuO5dG1J385rexR8yZdZMhhTct76Gby1UxqxjuXUsMsimEAQCkb+YKrUrUylOo4CWJRGYA5joSBAJzc6gyYVFdWVsz+SylTqx5jrAJuAIBqbX+orfd1PcM4XPuZ+D6Ei0+Ip/VHqUXY2GWrXp03uFdrG2h1Btb22mfoQU6ii9jNdc1JU6Mpx2okt7tiphmp5M2Vw1yxB1BHQBzGd723jRazdjIuTrydypZ+GKw2FoxQtsyx0/gL7oljPVZ6+Ep6evKGri/JRtjbNOIqcmrKpsTdr2NubT+9JUUKLqzzU8DQ3NwqEM9rEkcc+KwLimKzWIBUjVPUA9wCOj0idqjrWss3O/XmRaStr2LnmLH57/ACJ/dLeOrXqGnUUEBS2dRa1iBZubX2cJNs7udWWbJfcrso2FKhDPg8Nez9Fd30oquLfL/iCsQOZiNe3Q+2Qb6KjWeBZ5LnKVss75Yr7H3c3+YP3be8s6ZN9/9n1Rxyz8OvqXRl1l6ZgQBAEApH7QU/iUj0qw7GHzlVlBetE0mQ3/ABzXeun9FawdXJUR/MdG0+ywPwkGLwknuaLmrDPhKO9Nc0dMwe8uGqcKoU9D+Qfz0/OXULqlLY+eoyNXJ1zT2xx8NZKqQRcag9GoMkEFrB6zcwdJVXyVAvxsAL9k8SS2H1KUpbXiY8ZtOjS+sqIvoJ17OM+J1qcPaaR0pW9Wr7EWyjb5bbpYjk1pEkIWJJFgbgAWvr0yovrmFXBQ+RoMmWdShnOp88CnVxdreoSJBai4xwWJ1tFsAOgAdk0yMC3i8T1PTwQBAEAQBAEAoG8tbNiX+zZR7Br+d5nb2WdXl3ajX5NhmW0e/XzI6m5UgjQggg9BGokZNp4omyipJp7GWHBb2ONKqhh5y+SezgfyllSylJaprHwKavkaD10nh3PWv95lgwO2aNXRXAPmt5J/Pj7JY0rqlU2PXuKivY16PtR1b1rRnxWNp0xd3VfWdfYOJnSdWFP2ngcaVCpVeEItkLjN7KY0pqXPSfJHzMg1MpQXsLHyLOjkapLXUaXmyB2jturWGViAvHKosNOFydZXVrupVWEtm4t7awo0HnR272RsjE06Du9Ry4emOkZu8b/GaOzjm0Y8+Zj8oTz7mb78OWokZJIQgCAIAgCAIBqbX+orfd1PcM4XPuZ+D6Ei0+Ip/VHqc7pVCrBlNipBB6CDcTNptPFG0lFSTT2MvFDfSi6gVqTZhxsodb9IubiW8co05L146+Zn55IrRl/FLV90yL3l3q5dOSpqVQ2LFrZmtqBYcBf0yPdXvpY5kVgiXY5N9BL0k3i/lgV7CYlqbrUQ2ZTcH++a2kgwm4SUo7UWdSnGpFwlsZc8PvrSdbV6Rvz5QHU+mzWI/OWsMowksKkfyUU8j1YyxpS/DGI31oopFCkb81wEX12W5MSyjCK/jj+BDJFWUsasvyyl4rEtUdnc3Zjcn++aVU5ucnKW1l7TpxpxUI7ETG5v8wfu295ZNyb7/wCz6orMs/Dr6l0ZdZemYEAQBAKh+0Kn5NFuguO0KfhK3KK1RfiX+QpetOPh+f2UyVhoRAM+FxlSmb03dP8ASxA9oGhn1Gcoey8DnUo06iwnFPxJZ9u4iogDVnt0A5L+vLa/tnlS4qy1OT6dCPCyt6bxjBdeppGRySeGrAc/ZPVFnuB4wa56yDznQfqEkUl60V3o+K7zaUn3PodYmjMIIAgCAIAgCAIBW9p7r52Z6b2LEsQ2ouTfQjh+crK+Ts5uUHre8u7bK+ZFQqR1LViiu43ZdWl9NDbzhqvaOHtlZVtqtP2kXNG8o1vYlr3bGac4kkQATA2CAb+D2PWqfRpkDpbyR+fH2SRTtatTZHnqIla+oUvalr3LWTeE3SHGq/sT/cflJ1PJi/zlyKutlp7KUfu/0WamgAAHAAAeoS1SSWCKOUnJtv5nqenyIAgCAIAgCAam1/qK33dT3DOFz7mfg+hItPiKf1R6nOJmjaiAIAgCAIAgE7ub/MH7tveWT8m+/wDs+qKnLPw6+pdGXWXpmBAEAQDWx+Ap1ly1FDAajiLHhcETnUpRqLCSxO1G4qUZZ1N4Ffxm5VM/V1GT0MM4+BkOeT4v2Xh5lrSy3UXvIp+GohMZuliE+iFqD7B17rWkWdlVjs1llSyvbz2tx8SGxGHdDZ1ZT0MCP6yNKLj7SwLCFSE1jBp+B8WqbAD/AJnPNWJ9YfM38LsPEVeFNrdL+SP1SRC2qS2R/BEq39vS9qS+2smsHuQx1q1QPQgzHvG39JKhk+X+T5FdVy5Fe7jj46vL+yd2fu1h6RDBSzDUM5vYjnAFh+UmU7SlB4paysr5TuKqcW8E/kiYkkrxAEAQBAEAQBAEAQCMx2wqNTUrlPnJofaOBkWrZ0qm1YPuJ1DKNelqTxW56yBxW6dQH+GysPteSR/UGV9TJs0/UafkW1LLNJr+RNPu1m1hN0hxq1L/AGUFv1H5TrTyYv8AOXI4VstPZTj93+v7JvB7LpUvoIAek6ntMnU7elT9lFXWvK1X25Pw+RuTuRhAEAQBAEAQBAEAQDW2lTLUaiqLlkcAdJKkATlXi5UpRW1p9DtbSUK0JS2Jp+ZSPAGI6o95fnKHQ6/D0/Zqe0rXj8n+h4AxHVHvL840Ovw9P2O0rXj8n+h4AxHVHvL840Ovw9P2O0rXj8n+h4AxHVHvL840Ovw9P2O0rXj8n+h4AxHVHvL840Ovw9P2O0rXj8n+h4AxHVHvL840Ovw9P2O0rXj8n+h4AxHVHvL840Ovw9P2O0rXj8n+iX3Y2XVpVi1RCoyML3U6llNtD6DJljb1adXOnHBYPdvRX5Tu6Naio05YvFP57n3FpluUAgCAIAgCAIB5qUwwswBHQRcdhnjSepnsZOLxTwMGGwFKnqlNFJ51UA9onxGlCPspI61LirU9uTfizZnQ4iAIAgCAIAgCAIAgCAIAgCAIAgCAIAgCAIAgCAIAgCAIAgCAIAgCAIAgCAIAgCAIAgCAVDwzUWnjFy12K1MQFqKLrTAuFGa/k24wDLtflBg1xC16qsKVLRWsrEkXZha5PldPMIBsbZpVKOGslaqWepTGdmuwzELYEW0gGhiNq1WbC5XYW5EVbH6TPUKEN+G/bAJvB12OMxCFiVVKJVb6AkakD0wDDvDVqh6a0+Wy2qFjRCk3FsoJbQc8AkNj11eijKzOCPpPbMddc1tLjh7IBuQBAEAQBAEAQBAEAjd4sa1HDu6fSGUAnmLMFv7LwDDhdmVKb02GIdwfrFqnMHuOKeabwCI2jWqLUqmrUxNKzHknprmoBObOo4+m8A3tt1KhFBgarUSpNRsN9MkgZSOfLxMA97KqPUoVFpVyzBiqvVQh6Y08moDxYC+sAbv4lzWrUmd3VMmXlQFqXN8xsALpfhAJ6AIAgCAIAgCAIB5Li4Fxc3sL6m3GwgFc2btWouEWobVGNR1zVKgRVGci7MeYAcBrAM9LeEmg9bkx/CqBHCvdctxd0a2o1B4QDPU2w1sQy0wy0WCA5wodrDNctooW8Aw4LbFSuldUVOVpKMpR86MXU5bMQOcGAaGyMQVq0lariEdtHp4hbrUNv/G3BTeASabXqu7cnQz0kqckzZ7PcaMwS1so9fNAMqbTdsS9BaYK08hZy9rBlJ+jbU3+MA0KG2WTDh8rVC2IakAz66uQLNbsEAzVNrVSmJQoqVqKBtHzKVYEhg1uIsdLdEA39h1nfD0nqWzMiEkG97qCGOgsSNSOYmAb0AQBAEAjqeyEFOvTzNau1R2OlwanELpwHNe8A+4rZKvh/wB3LMFyqtxbNZbW5rc3RAMu0MCtVAjEgKyPpa90NwNeaAaS7u0wSQz61lr82hUkhRp9G5PbAPWK2JmqtVWtVps4UEUyoBCiw4gwDJidlFshWvVV0UrnBBLg+cpFifTaAbWAwa0aa00vlUW14nnJPpJgGxAEAQBAEAQBAEAQDDjMKtVGpuLqwsR/fPeAR2E2EFdHerUq8lfkw5Fk0tfTibc5gHzEbBuXy1qqJVJL01IyknjYkXW/ogGXFbHVuT5N3pNSXIjIR9G1spB0I0gHlNhJyVSmzOxqnM9QkBywtYi2gtYWEAy7O2ZybtUao9SowCl3toq8FAGkAkIAgCAIAgCAIAgGhtTZgrFGDtTemWyulrgMLMLHSx0gGs276clTpK7qaT8or6Fs9ySSCLHiYBnwux0RKqFmcVizNnIJuwsdQIBiOwU/d/3cM9r58+hcvmz5jzHWAesPsRRypZ3qGuqq5YgfRBAK5QMvH+kA8YfYVmQvWq1FpG6I9rKQLAkgXYgQD6dhDOWFWoqM/KtSUgKX5zfjYkai8A3MPgQlWpVBN6uQEG1hkBAt2wCJ2lsQiilKlmb/AKhajG4DKC5ZiDpwvpzwDdw2xlUVczvUasMru1gcoBAAAFha5gG1s3CclTWnmZwgygta+UaAadAsIBswBAEAQBAEAQBAEAQBAEAQBAEAQBAEAQBAEAQBAEAQBAEAQBAEAQBAEAQBAEAQBAEAQBAEAQBAEAQBAEAQBAEAQBAEAQBAEAQBAEAQBAEAQBAEAQBAEAQBAEAQBAEAQBAEAQBAEAQBAEAQBAEAQBAEAQD/2Q=="/>
          <p:cNvSpPr>
            <a:spLocks noChangeAspect="1" noChangeArrowheads="1"/>
          </p:cNvSpPr>
          <p:nvPr/>
        </p:nvSpPr>
        <p:spPr bwMode="auto">
          <a:xfrm>
            <a:off x="1095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data:image/jpeg;base64,/9j/4AAQSkZJRgABAQAAAQABAAD/2wCEAAkGBxQTEBUUEBQUFRQXFBQVFxgYFxQUFxQVFBcXFxUZGRcYHCggGBolHBUYITEiJSorLi4uFx8zODMsNygtLiwBCgoKDg0OGxAQGywkHyQsLCwsNCwsLCwsLC4sLCwsLCwsLCwsLCwsLCwsLCwsLCwsLCwsLCwsLCwsLCwsLCwsLP/AABEIALQAtAMBEQACEQEDEQH/xAAbAAEAAgMBAQAAAAAAAAAAAAAABQYBBAcDAv/EAEIQAAECAwQFCQUFCAIDAAAAAAEAAgMEEQUhMVEGEkGBkSIyYXFyobHB0QcTIzNSQlNiovAUFVSCkrLC4RbxY3Pi/8QAGwEBAAIDAQEAAAAAAAAAAAAAAAMEAgUGAQf/xAA3EQACAQIDBAgFAwQDAQAAAAAAAQIDEQQhMQUSQVETMmFxkaGx0RQigcHwM1LhBhVCUxZDYiP/2gAMAwEAAhEDEQA/AO4oAgCAIAgCAIAgCA0Jq14TMXVOTbygIaa0kefltDek3nhggNKHa8Zrq65PQaEcEBJyukmyI2nS2/uKAmJWfhxOY8HowPAoDaQBAEAQBAEAQBAEAQBAEAQBAYqgNSatOFD5zxXIXngEBDzWkn3bN7j5D1QEPNTsSJ8xxIywHAICOmp+HD57wDlt4LGU4x1LNDB16/6cb+niQ83pOB8plel13ABQPELgjd4f+n23etK3d7+xpy+lrgaRYYcM2nVI3G4r2Nd8TCtseD/TbXfn56k3J29AiXB4acnck99ylVSLNXV2fXp5uN1zWZJfrZ3LMpG9LWtFZg8kZO5Q770BLyukjT8xhHSOUOGKAl5acZE5jgfHggPcFAZQBAEAQBAEAQGCUBrzM8yHz3AdG3ggIia0kGENlel13digIiatOLE5zjTIXDuQEbMTDGCr3NaOk47ljKSWrJaVCpWe7Ti2+wh5vSVguhNLzmeS0eZ7lFKuuBusPsGrPOq0uxZv2RDzdtRX3F2qMm3d+KryqykbqhsrDUc9275vMjgozYm9YlmmYmIcIYOPKOTBe48Lt4WUI70rFbF4hUKMqj4LLv4fnI9tOLOEKac5gAY8uoNgLDQjhQqerGzujSbMxLq0nGTzX3K8ojZmzJ2hFhfLe4DLEcCslNogrYalW68b+pOyml7h82HrDNpoeBu7wpY1uZq6ux4v9OVu/wBydk7agROa8A5O5J71KppmsrYGvSzlHLmsyR2rMqG/K2zFZdrawydf34oCYldI2G6I0tOYvHqgJaXmmPFWODuooD2QBAEB8xHhoJNwAqepAQkzpG0fLaXHM8kepQERM2zFfcXao/Dye/FARsWIGiriAMz51XjstTKEJTdoJt9iuRM3pFCbcyrz0XN4nyUUq8VobfD7DxFTOfyrtzfgQ03b8V+BDBk3HiVXlWk9DdUNi4alnL5n26eGhFudU1NSczeeJUWptopRW6lZGEPQgCA6L7MbL1Yb5h2LzqM7DTed5u/lVvDxt8xy23sUpSVBaLN970NfSqR982Kz7Qe5ze0CbvLepZx3lY1OCr9DWUuGj7mc0BVM64ygCAxRAbklacWF8t7gMsW8DgslOS0K9XC0qvWjn4MnJPS44RodfxMP+J9VLGtzNXV2Ov8Arl4onpO14MTmPFcjceBxUsZxehrKuCrUutEkASDUVBzFx4hZlUkZW3IrcTrD8XqEBMyNvMiODS0tcTQbRxQEuEB5zMPWY5ubXDiKIDnkxG1WOcRWjSaZ0GC8k7K5JRpupUjBcXYq81pJEdcwBg/qKqSxEnodXQ2FQhnUe95L8+pERopeavJcek1p6KBtvU3FKlClHdgrLsy9D4QzCAIAgCA9pOUdFiMhM5z3Bo6K7eoXncvYq7sYVasaUHUlpHM7lJSzYUNsNlzWN1R1BbFKysfO6tSVSbnLV5lUnfmv7TvFemBzvSeR91HJA5L6vHXXlDia71UqxtK51WzcR0tFJ6xy9iJUZfCAIAgCAxTMIL2N6StaNC5jzTI8ocCslOS0K1bB0avWWfMtWj1uOmHOa5jQWtrrAnaaUpsVinUcjRY/ARw8VKMm7u2ZbLBbWYZ0VPAFSmsLmEBlAc8noPzG9seIXkldMzpS3Jxlya9Tm7cB1LWn0h6mUPAgCAIAgCAvPsxsvWe+YcLmfDZ2je87hQbyrGHhndnPbfxO7CNBcc39jooVs5Yp0981/ad4oCD0kkPewDTnNOu3cLxvHgFHUjeJe2fiOhrK+jyf2KACqh1ZlAEAQBAEAQFp0Gh3xndhv9xPkrFBas0e2pfpx736I6FouysYnJhPEgKc0RawgMoCj2uykw/tV4oePQ5hHZqvc3JzhwJWtlk2fR6U9+nGXNL0PheEgQBAEAQGWsJIDRVxIAGZNwHFErhyUVvSdks39Dt9iWcJeXZCH2W3nNxvceNVsYR3YpHz3FV3Xquo+PpwN8LIrlIiTLYjnPYatLnUOd5XiaeaM6lOVOW7LU+ar0wOe2/Ie5juaOaeU3qOzcaqnUjuyOswFfpqKb1WT+hHLAuhAEAQBAEBdNC4dIDjnEJ4AD1VqivlZze15XrJcl65l/0SZyoh6GDxr4BSmqLIgCAp+kjKTB6Q0+XkgZzG2WUmIg/FXiAfNa+qrTZ32zp7+Fpvs9MjTWBcCAIAgCAtns4sv3syYpHJggEZa7q6vAVPDNT0I3dzS7bxPR0VTWsvRfydSVw48gtNbU9xKPLTy3/DZ1uBqdwBKirS3Ys2WysN0+JSeizf28znWh09RzoJw5zegjnDw4FYUZcC7tnD3tW4rJ+5alYNAQulch7yDrDnQ6uHZ+0PA7lFVjdXNlsvEdHV3XpL8XsUZVTpwgCAIAgCAv2i8OkqzpDjxJVun1TlNpS3sTLssvIvuijPhvOb/ABSFEnEAQFX0rbSKw5tpwP/ANIDmWkzKTB6WtPdTyVGurTO02JPewi7GyKURtggCAIDBKHp2fRKyf2aUYwjlnlv7TvQXblfpx3YnB7RxPxGIc1pou5e+pMhSFA5X7R7T97NCGObBFOt7qF3cAFSryvKx2Gw8N0eH33rJ3+i0KbDjmHED285rqjdn14LFOzuT1acailF6M6RKxxEY17cHAOG/Yryd1c4upTdObg9UepC9ML2zOcWxJe5jOZ9nFvZN49NypTjuux2GEr9NSU3rx7zTWJZCAIAgMFAdKsuHqwIQyht8FdjojjcTLerSl2v88i9aOMpAb0lx4lZEBKIAgK/pYzkwzkXDiAfJAcx0tb8VhzZ4H/ap4jrI6z+n5f/ABmuT9V/BCFQG/MIeBAEBYNB7K/aJtusKsh0iO3HkDe7+1S0Y70jWbWxPQYd21lkvv5ep1/arxxBpWvPiBAiRT9lpIGbvsjeaLGUrK5PhqDr1Y01xf4/ocOe8uJc41c4lzjm4mpPFa9u+Z9CSSVoqyNOJiVmUHqWnQyf50F2zls6vtDdjvKsUZcDQbXw+aqruf2ZaFOaQr+mMjrQxFGMPHsHHgQDxUNWN1c22ycQ4VOjej0717lMoqx0YQBAEA1a3DEmm8oLpZs6mG0FNgp3K+cNe+bLxZDKQIY/CDxv80BuIAgIfShlYFcnDzHmgOZaYMuhnpe3iAR4KtiFozo/6elnUh2L7r7laVU6cIAgBQHWNALK9zKB550akQ56tOQOBJ/mV2jC0czitsYrpsRurSOXuWZTGqOf+1C1Ply7T/5H+DBTidwVbES4HS7Aw/WrvuX39vEoJKqnSGpEF5Uhr3qeslMOhRGvbi01pnmN4uXsXZ3IqtJVYOD4nSYEYPYHNNQ4AjqN/mrqd1c42cHCTi+BmIwOBDhcRQ9W1e6nkW4veWqOb2hJmFFdDOw3dLcQeFFRlGzsdlh6yrU1OJrLwmCAIDasqHrR4Y/G3uNfJZQ1RBipbtGb7H6fydJJV0406DBZRoGQA4CiA+0AQEfbzKy7+gV4FAcy0sZWCDk8HiKeagxHVN3sGW7iWucX5WZUiqZ14QBASejVl/tMyyGebXWf2G3u44b1nTjvSsU8fifh6EqnHRd7O1gUw6ty2BwIQEZOaPS0V5fFgtc84uNammG1YOnF5tFulj8TSjuQm0jw/wCJyf8ADs7/AFXnRQ5En91xn+xlWm7BlhEcBBZc4jbn1r3o48jD+4Yl/wCbPH9xS/3LO/1To48jz4/E/vZuy8BrGhrAGtGAGAWSVtCvUqSqScpO7Z6L0wKzppI1a2KMW8l3UcDuPioK0eJutkV7SdJ8c13oqSrm/CAICV0Xh1mmdGs7g0+qkpdYobSlbDS7bLz/AIOhyrNaIwZuaO8K2cqX5AZQBAeE6zWhvGbXDuQHMdIGa0s/qB4EKKsrwZstky3cXDtuvIpSoncBAF4Dpfs0sr3cF0dw5UU0b0Q2nzNTuCuUIWVzktu4rfqqitI697LmrBogh5dBD0UQFNnT8R/ad4oLnlRAYQBAfExBD2OY7muBB6j+u5eWurGVObpyUo8Dmk3LmG9zHYtNOum3eqUlZ2OzpVFUgpx0Z5LwkCAn9C2VjuP0wz3kDyU1HrGp2xK1GK5v7HQrFZWPD7VeAqrJzhdQgMoAgMFAc1taF8OK38LxwWE1eLLOCnuYinL/ANL1KACtefQdAgNqy5F0eMyEzF7tWuQ+0dwqV7FXdiGvXjQpyqy4Lx7Pqdxl4LWMaxgo1rQ0dQFAtilZWPns5ynJylq8z7Xpicl0k0mjPmohgxnthh2q0NcQCGVaTdmQe5UalRuWR2uB2dShQiqkE5au65kZ+/pr+Ijf1uWPSS5lv4LDf64+H8A29M/xEb+tyb8uY+Bw3+teBoxbZmNY/Gfjn/pZ78uZQeDoX6iPP97R/vX8U35czz4PD/sXgZ/e0f72J/Um/LmPhKC/wXgW/Re0DFg8o1ew6rsyDe0+W5WaUt5ZnP7Swyo1bx0ensS6kNeVXTOR5sZvYd/ifLgq9aPE3ux8RrSfevuirKA3gQFp0Hh/Od/62/3E+SsUVqaPbUupHvL/AKMsrMA5NcfJTmiLegCAIAUBQ7Wh/FijNzu//tHmrHsXZ37jmAFLsruC1j1PpV75mUPC/ezCy+fMOy92zp2vd4DirVCHE5rb2J6tBd7+y+/gdBVk5ohdLbS/Z5SI8GjyNRnafUA7hU7lHVluxL2zcN0+IjB6avuRxoDL9UVA7wIAUBqRMSpDXvU+UPAgJbRid93MAHmv5B668k8T3qSnKzKG0qHS0G+Mc/cvqtnKnjPSwiw3Mdg4EdWR3G9eSV1Yko1XSmprgc1jQi1zmuuc0lp6xcqTVnY7OM1OKktD4XhkXTQuHSXcfqiHuACtUV8pze15XrpckvUvmibOW85NA4k+ilNUWdAEAQBAU232UmHdOqe4IDl07D1Yrxk93iVrpas+h4We/QhLml6HnBgue5rGCr3ENaM3E0CxSuyWc4wi5S0Wp3GypFsCDDhMwY0N6yMTvNeK2MVupI+e4iu69R1JcczaWRCcz9ptpa8dkFp5MIazhm9/o0fmKqYiV3unWbBw+5RlVesnZdy936FNVc3wQAoDUiYlSGvep8oeBAEB0axp33sFr9tKHtNuKuwlvK5x+LodDWcPqjdWRWKfpnI6r2xRg7kntAXcRXgq1aOdzodkV7wdJ8M13cfOxXFCbgv+jDKSsPpDjxNVbpdU5TaMt7Ey8C86Js5Dzm4DgK/5KQok+gCAIDCAq2lLKRWnNngSgOX2/D1Zh9dpBHTUDDgqFZfOzutlT38JG3DJ+JixbSMvGbGDGvcAaBxIAJurdtoe9eRluu5PisOsRTdNtq+tvQsh9o0f7qF+f1UvxMuRqv8Aj9H98vI+T7RJj7uD+f1XnxEj3/j9DjKXkVSbmHRYj4jzVz3Fx6z+qKFu7ubqlTjTgoR0R4rwzCAFAakTEqQ171PlDwIAgJOx7afLhwa0ODqEgkihF11Mx4LOFRx0KWLwMMS027WJL/mD/umf1O9FJ075FP8As0P3vwRr2hpIYsMsdBaAcDrk0IwOC8lV3lZolobMVCanGby7P5INrSSA0Ek3AC8lQ65I2cmkrvQ6TZkLUgw2nEMaD0Gl6ux0ONxM9+tKS4tl30ZbSADm5x8vJZEJLIAgCAICH0hs50UNLKVaHVGBINMOCAqM3KB1WxW7iLx0jJeOKlqS0a1SjLepuzK1aOjTgSYJ1h9J5w6jtCrTw9uqdJg9uxl8ldWfPh/HmQLmkGhBBGw3Ks1bU6CMlJb0XddmhhD0IAgCAFAakTEqQ171PlDwIAgCAICasvRyJFvf8NuZHKI6G+qkjSbNbidp0qWUfmfZ7lts6y4cEfDbf9Rvcd6sxgkaCviqtbrvLloiXkbPiRTyBdmcOKyK5cLPlfdw2srWm3Cu3BAbKAIAgCAxRAa85IsiijxXI4Eb0BWrQsF7L2ctv5hu2oCAnpBkUUiCtLq4OG9YygpalrDYythnem/pwKzaFgRId7OW3oFHDrHoqk6Eo6HT4TbVGt8s/lfbp4+/iRAUJuQgCAFAakTEqQ171PlDwIAgJGzLFix72jVb9TsNwxKzjTciniMdSoZPN8l+ZFusuwYUG/nP+pwv3DYFZjTUTn8Tj6tfJuy5Im5WWfENGNJz2AdZWZSLFZ+j7G3xDrnL7I9UBNBoFwwQGUAQBAEAQBAEBgoDQtCyocW8ijsxjvzQFan7LiQryKt+oYb8kBAWjZEOLeRqu+oXHeNqjnSUjYYTadfDZJ3XJ/bkVi0bIiQb3cpv1DDeNiqTpOJ1WD2nQxWUXZ8n+fnI0FGbAFAakTEqQ171PlDw2rPs6JGdSG2uZwa3rKyjBy0IK+Ip0Feo/pxLZZWjMOHQxfiO6RRg6ht3qxGkkaDE7UqVcofKvMsMCC551WNJOQH6oFKawn5DR0YxjX8Iw3lAT0KGGijQAMhcgPtAEAQBAEAQBAEAQBAEBgoCHtCwWPvh8h35Tu2ICtzcm+GaPaRkcQR1oCBtCwGPvZyHdAq09Y9FDOgnmjcYTbNajaNT5l5+PuVmekIkI/EFBsOIO9VJQcdTqMNjKOJV6b+nFfQj4Mu6I8thtLnZDzy3rNRb0K1WpCn803ZFosvRQDlRyHH6BWm87VPGjzNFidrN5Ucu16/QssCDQBkMdTWjwAU6yyNPKTk7snZDR1xvimgyGJ6zsQxLDLSzYY1WNAHRtQHsgCAIAgCAIAgCAIAgCAIAgCAID4iQg4UcAQdhQEBaGju2Cf5T5H1QFfmIBFWxG9bSMQmuTPYycXvRdmeMtLNYKQ2Bt+A2nzXiSWhlUqzqO83fvJuQsB774nIb0847ti9MCySciyGKMFOnEnegNlAEAQBAEAQBAEAQBAEAQBAEAQBAEAQBAeE3KMiCj2g+I6igPCQsyHDvaL8zef8ASA3kAQBAEAQBAEAQBAEAQH//2Q=="/>
          <p:cNvSpPr>
            <a:spLocks noChangeAspect="1" noChangeArrowheads="1"/>
          </p:cNvSpPr>
          <p:nvPr/>
        </p:nvSpPr>
        <p:spPr bwMode="auto">
          <a:xfrm>
            <a:off x="2619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19E11B-0FAD-49FB-BD5A-6DFA15527CFB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pic>
        <p:nvPicPr>
          <p:cNvPr id="10" name="Pictur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09600"/>
            <a:ext cx="5943600" cy="3836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55" y="3900713"/>
            <a:ext cx="4081462" cy="2741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3903682"/>
            <a:ext cx="4152900" cy="27381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180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7524307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2" descr="data:image/jpeg;base64,/9j/4AAQSkZJRgABAQAAAQABAAD/2wCEAAkGBxQTEhUTExQVFhUUGBQVGBUVFBoWFhUWFhUbFhgVFRQYKCggGBolGxgUIjEhJSorLi8uGB8zODMsNygtLiwBCgoKDg0OGxAQGywkHyQxLCwsLC03LS0vLC8sLDQwLCwsLTQsNzQsLCwsLCwsLCwsLCwsLCwsLCwsLCwsLCwsLP/AABEIAI4BYwMBEQACEQEDEQH/xAAbAAEAAgMBAQAAAAAAAAAAAAAABQYDBAcCAf/EAEUQAAIBAgMDBgoHBgUFAAAAAAECAAMRBBIhBQYxE0FRU5GSFRYiUmFxgbLB0TIzYnOToaIHFCM0sfBCY3LS4SQ1Q4PC/8QAGgEBAAMBAQEAAAAAAAAAAAAAAAQFBgMBAv/EADkRAAIBAgEJBAoCAgIDAAAAAAABAgMEEQUSFCExUVKRsRVhcaETIjIzNEFygcHRI+FC8ILxNWKi/9oADAMBAAIRAxEAPwDrM9PBAEAQBAEAQBAEAQBAEAQBAEAQBAEAQBAEAQBAEAQBAEAQBAEAQBAEAQBAEAQBAEAQBAEAQBAEAQBAEAQBAEAQBAEAQBAEAQBAEAQBAEAQBAEAQBAEAQBAEAQBAEAQBAEAQBAEAQBAEAQBAEAQBAEAQBAEAQBAEAQBAEAQBAEAQBAEAQBAEAQBAEAQBAEAQBAEAQBAEAQBAEAQBAEAQBAEAQBAEAQBAEAQDQ2+7DDVSpIIQkEGxFtdDONw2qUmtxKslGVxBSWKbOceFq/XVfxGlL6apxM12iUOCPJDwtX66r+I0emqcTGiUOCPJDwtX66r+I0emqcTGiUOCPJDwtX66r+I0emqcTGiUOCPJHobTxHW1e+089PU4nzGiW/BHkh4SxHW1u+0aRPifM80S34I8kPCWI62t32jSJ8T5jRLfgjyQO08R1tXvtGkVOJ8xolvwR5IntysZVqV2D1HYBCbMxIvmA4H2ybZTnKo8W3qKvK9GlTorMik2/ku5l2loZwQBAEAQBAEAQBAEAQBAEAQBAEAQBAEAQBAEAQDW2m5WjVYGxFOoQeghSQZxrycaUmtqT6He2ipVoRextdSi+Gq/Wv2yh0uvxM1egW3Ah4ar9a/bGl1+JjQLbgQ8NV+tftjS6/ExoFtwIeGq/Wv2xpdfiY0C24EeX23iLH+K/A9E9V3Wx9pjQLbgRad29vriFytYVVGo5mHnL8RLi2uVVWD9rqUGUMnyt3nR1xfl3MnJLKwQBAEAQDV2rTzUaq9NOoO1TOdVZ1OS7md7aWbWhLc11OTiZ43J6VCeAJ9QvPcGzxtLafeSbzT2GM17jzOjvHJN5p7DGa9wzo7zcoUmyjyT2GcpReOw+XKO8yck3mnsM+c17jzOjvHJN5p7DGa9wzo7zDW+iYjtPtE/wDs+Ty6rdCoO0k/CW+T160n4FJlyXqQXey7S0M4IAgCAIAgCAIBXN5ds1KVRUpkDybm4B4nTj6pWXt1OlNRhuLrJtjSrU3OovngiI8ZcR5y9xZD7Qr71yLLsq23Pmx4y4jzl7ix2hX3rkOyrbc+bHjLiPOXuLHaFfeuQ7Kttz5seMuI85e4sdoV965Dsq23Pmx4y4jzl7ix2hX3rkOyrbc+bHjLiPOXuLHaFfeuQ7Kttz5seMuI85e4sdoV965Dsq23Pmyybt4ypVpl6hB8ogWAGgA6PTeWdlVnVg5T3lJlKhSo1VCmvlrJaTCuEAQBAEAQDU2v9RW+7qe4Zwufcz8H0JFp8RT+qPU5xM0bUQBAEA81eB9Rnq2hGpRqlWDKSGU3BHEGd02nij2UVJOMlimdD3b2+MQuVrCqBqOZh5y/ES5trlVVg9vUymUMnu3edHXF+XcycksrBAEAQDy63BHSCO2eNYo9TweJx+1tJmzf44l3/ZzU8msvpRu0EfCWeT3qkvAz2XI+tB+JcryxKEQDdofREAyQDHiHyozdAJ7BeeSeCbPqCxkkcUrnyeyZeG03a2lq/Z8nkVW6WUdgv8Zc5PXqyZnsuS9eC7mW2WJRCAIAgCAIAgCAUvb+BrVK7stNyugBA0IA5vbeUd3Rq1Kzai8DT5PuKFK3jGU0ntZH+B6/VP3ZG0Wtwsmabb8a5jwPX6p+7Gi1uFjTbfjXMeB6/VP3Y0Wtwsabb8a5jwPX6p+7Gi1uFjTbfjXMeB6/VP3Y0Wtwsabb8a5mDE4KpTsXRlvwuLXnxOlOHtLA6069KrqhJPwME5nU6Du9RyYemOkZu8S3xE0dnDNoxX35mPyhUz7mb+3LUSMkkIQBAEAQBANTa/1Fb7up7hnC59zPwfQkWnxFP6o9TnEzRtRAEAQDzU4H1GeraDSynonbE+z3SdlYMpIZTcEcQYUsHimfMoxknGWtM6Hu3t0YhcraVVFyOZhwzD8rj0y5tblVVmvaZPKFg7d50fZfl3E3JhWiAIAEA5Jj0y1ai9DuOxjM7UWE2u9m7oSzqUX3LoWb9nT/AMWqvSinsa3/ANSbk9+tJdxU5cj/ABwfe+n9E9vqzDCsysylWQ3UkGxNuI9clXrapNruK3JSi7lKSxxT2nPfCFXran4jfOVHpJ8T5s1HoKXAuSNyhtCrlH8Wp+I3znKVWePtPmz5dClwrkjJ4Qq9bU/Eb5z59LU4nzZ56Clwrkj42OqnQ1ahB0saja/nHpZ8T5sKjTX+K5I0cVw9sQ2nZF03DS2HY+dUb8gBLuwWFNvvMzlqWNdLcl+SyScU4gAQDm1HeLEmsq8scpqBbZV4Z7W4dEA6SYAgCAfCbazw9Sx1Gn4XodbT7wnHSqPGuZJ0K44HyHheh1tPvCNKo8a5jQrjgfIeF6HW0+8I0qjxrmNCuOB8h4XodbT7wjSqPGuY0K44HyHheh1tPvCNKo8a5jQrjgfIeF6HW0+8I0qjxrmNCuOB8isb245ajoEYMFUm4Nxcnh2AdsqsoVo1JRUXikXmSbedKEnNYNv593/ZBolyAOJIHabSAli8C2lLNTb+R06mmUBRzADsFpqorBYGFlLOk5P5nqenyIBTt9dr1qNVFpVCoKXIAU3OYi+oMAmd08W9XDK9RszEuCSAODEDhAJiAIBqbX+orfd1PcM4XPuZ+D6Ei0+Ip/VHqc4maNqIAgCAIAgCATu5v8wfu295ZPyb7/7Pqipyz8OvqXRl1l6ZgQBAEA5bvClsTWH2ye3X4yguFhVl4m1sZY20H3EpuC9sUR51Nx2FT8J2sX/Lh3ETLMcbfHc1+S/YvCpVQpUXMptcG+tjccPTLaUFNYS2GZp1Z05Z8HgyO8WcJ1K95/nOOi0eEl9pXXG/L9G7Q3YwmUfwR3m+c80OhwjtK64+n6MnivhepHeb5zzQ6HCO0rnj6fojN5NhYalhqjpSAYAWN20JYDnPpnC6tqMKTko6yVY3txVrxhKWr7bjnOLPD2yogaVF+3MS2ET0lz+sj4S+slhRX36mTytLG6l9uhNyWVpobZ2ouHp8o4ZhmC2W17m/TbogEIN+6PV1exP90Ao9OsBVD62Dh7c9g17euAXjx6o9XV7E/wB0Andj7SXEUxUUMASRZrX09V4BuwDR25WyYeofskD1t5Pxke6nm0ZPuJdjDPuILv6aznczZshAEAQBAEAQCQ2BRz4imOhs3dGb4SRaRzq0V/uoh388y2m+7DnqOhTSGOEAqzb80QbcnV09C/OAVjejbCYmororKFXL5Vr3uTzE9MAlN3d6aWHoLSZKhILG65basTzkQCf2PvPTxFTk0SoDYtdsttPUT0wCdgGptf6it93U9wzhc+5n4PoSLT4in9UepziZo2ogFuqbtURgv3i75+SD2zDLci/C3CWTs6at/Sa8cMSljlCq7r0OrDHArGBwrVai00+k5sP6kn0AXPslfTg5yUVtZbVasaUHOWxF2G6+DoKP3ipcnnapyYJ+yAQf6y20K3px/lfngUPaN3Wk/Qx5LHmeMRulh6yZsNUseaz8ohPQTqR2+yeSsaNSONJ+eKPYZUr0p5tePlgykVqRRirCzKSpHQQbGVMk4tp/Iv4yUoqS2Mmtzf5g/dt7yydk33/2fVFXln4dfUujLrL0zAgCAIBzbfBLYup6ch/SB8JR3iwrM2GSpY2sfv1NLZGKqU6qtRF6nlADKWvcEHyRx0vOVKc4SThtJN1Sp1KTjVeEeRYW3g2gASaNgNSTQewHTxkvSbrh8mVSsMnt4Kf/ANI1PHTFf5XcPznPTq3dy/s79jW3/tz/AKN2hvpiso+r7h+c5vKFdP5cv7POyLbv5/0WPdDblbEvUFTJZFUjKttST6T0SZZXNStJqeGorcpWdK3jFwxxe8z79vbCMPOamP1ZvhPvKL/gfiupzySsblPcn0OW4viJTQNWjpO7SWwtH/QD26/GaG2WFKPgYzKDxuZ+PQkp3IZHbd2UMTT5MsV8oNcC/AHS3tgEANwk65u4PnAKZTo3qBL8XCX9bWvALn4hp1zdwfOAWHYmzBh6QpBiwBY3Itx9EA34BqbTwIrJkJIBIOnHTm1nGvRVaGY3gSLW4dCpnpYsiPFGn1j/AKflIfZlPifkWXbVXhXmPFGn1j/p+UdmU+J+Q7aq8K8x4o0+sf8AT8o7Mp8T8h21V4V5jxRp9Y/6flHZlPifkO2qvCvMeKNPrH/T8o7Mp8T8h21V4V5nxt06YBPKPpr/AIflPHk2mljnPyCyzVbwzV5lQMpjRlg3Mo3qs3mpb2sR8AZY5NhjUcty6lPlmeFGMd76Fyl2ZoQCoNuIhJPLNr9gfOAVzeXY4wtRUDl8y5rkWtqRb8oBI7B3UXEUVqmqyklhYKD9E243gFg2HusuHq8oKhbyStioHG3Pf0QCwwDU2v8AUVvu6nuGcLn3M/B9CRafEU/qj1OcTNG1EA6PX/7X/wChfdEvZfB/8fwZeH/kP+X5Kfupi1p4qmzmynMtzwGZSAe23bKuzmoVk2XeUKUqlvJR27eRbt592mxLiolQBgoXKwOU6k3BHDj0GWd3ZutLOiylsMoK3i4Sjqxx1EFhtn47BZmpoGDAZsvljTgcuh6eaQ4Urm3xcVt+5YVK9leYKbww2Y6v6K9jsU1Wo1R7ZmNzYWF7W4eyQqk3OTk9rLOlTjSgoR2Iltzf5g/dt7yyZk33/wBn1RW5Z+HX1Loy6y9MwIAgCAc/36S2JB6aansLD4CU18v5fsarI0sbfDc3+CO3cqZcVQP+Yo73k/Gcbd4VY+JMvo51tNdz8tZ1SumZWXpBHaLS9axWBjIPNknuOR4rZtal9ZTdfSVOXvDQ9sz8qU4e0mjcU7ijV93JPry2mXBoWACgsehQSePQJHazpYLWfU2o65PDxOgbh7OqUhVaojJnyZcwsSBmvpxHEcZb5PpTgpOSwxwM5le4p1HFQeOGOOH2Pv7RKlqFMdNT+it/xGU3hTS7/wAHmRY41pPu/KOa4o6+yVUNhponU9l08tGkvRTpjsUTSUlhCK7kYa5lnVpy3t9TanQ4iABAOWUNl1+XU8hWtyoN+Se1s973twgHUzAEAQCC29t1qDqiqrXXMb30uSBw9Rlfd3jozUUsdWJbWGTo3EHOTa14Ecm9lQkAU0uSBxPPIyylUbwzUTHkakli5PyLdLkzogCAIBo7crZMPUb7JHtbyfjI91PMoyfd1JdjTz7iC78eWs53M2bIuO5dG1J385rexR8yZdZMhhTct76Gby1UxqxjuXUsMsimEAQCkb+YKrUrUylOo4CWJRGYA5joSBAJzc6gyYVFdWVsz+SylTqx5jrAJuAIBqbX+orfd1PcM4XPuZ+D6Ei0+Ip/VHqUXY2GWrXp03uFdrG2h1Btb22mfoQU6ii9jNdc1JU6Mpx2okt7tiphmp5M2Vw1yxB1BHQBzGd723jRazdjIuTrydypZ+GKw2FoxQtsyx0/gL7oljPVZ6+Ep6evKGri/JRtjbNOIqcmrKpsTdr2NubT+9JUUKLqzzU8DQ3NwqEM9rEkcc+KwLimKzWIBUjVPUA9wCOj0idqjrWss3O/XmRaStr2LnmLH57/ACJ/dLeOrXqGnUUEBS2dRa1iBZubX2cJNs7udWWbJfcrso2FKhDPg8Nez9Fd30oquLfL/iCsQOZiNe3Q+2Qb6KjWeBZ5LnKVss75Yr7H3c3+YP3be8s6ZN9/9n1Rxyz8OvqXRl1l6ZgQBAEApH7QU/iUj0qw7GHzlVlBetE0mQ3/ABzXeun9FawdXJUR/MdG0+ywPwkGLwknuaLmrDPhKO9Nc0dMwe8uGqcKoU9D+Qfz0/OXULqlLY+eoyNXJ1zT2xx8NZKqQRcag9GoMkEFrB6zcwdJVXyVAvxsAL9k8SS2H1KUpbXiY8ZtOjS+sqIvoJ17OM+J1qcPaaR0pW9Wr7EWyjb5bbpYjk1pEkIWJJFgbgAWvr0yovrmFXBQ+RoMmWdShnOp88CnVxdreoSJBai4xwWJ1tFsAOgAdk0yMC3i8T1PTwQBAEAQBAEAoG8tbNiX+zZR7Br+d5nb2WdXl3ajX5NhmW0e/XzI6m5UgjQggg9BGokZNp4omyipJp7GWHBb2ONKqhh5y+SezgfyllSylJaprHwKavkaD10nh3PWv95lgwO2aNXRXAPmt5J/Pj7JY0rqlU2PXuKivY16PtR1b1rRnxWNp0xd3VfWdfYOJnSdWFP2ngcaVCpVeEItkLjN7KY0pqXPSfJHzMg1MpQXsLHyLOjkapLXUaXmyB2jturWGViAvHKosNOFydZXVrupVWEtm4t7awo0HnR272RsjE06Du9Ry4emOkZu8b/GaOzjm0Y8+Zj8oTz7mb78OWokZJIQgCAIAgCAIBqbX+orfd1PcM4XPuZ+D6Ei0+Ip/VHqc7pVCrBlNipBB6CDcTNptPFG0lFSTT2MvFDfSi6gVqTZhxsodb9IubiW8co05L146+Zn55IrRl/FLV90yL3l3q5dOSpqVQ2LFrZmtqBYcBf0yPdXvpY5kVgiXY5N9BL0k3i/lgV7CYlqbrUQ2ZTcH++a2kgwm4SUo7UWdSnGpFwlsZc8PvrSdbV6Rvz5QHU+mzWI/OWsMowksKkfyUU8j1YyxpS/DGI31oopFCkb81wEX12W5MSyjCK/jj+BDJFWUsasvyyl4rEtUdnc3Zjcn++aVU5ucnKW1l7TpxpxUI7ETG5v8wfu295ZNyb7/wCz6orMs/Dr6l0ZdZemYEAQBAKh+0Kn5NFuguO0KfhK3KK1RfiX+QpetOPh+f2UyVhoRAM+FxlSmb03dP8ASxA9oGhn1Gcoey8DnUo06iwnFPxJZ9u4iogDVnt0A5L+vLa/tnlS4qy1OT6dCPCyt6bxjBdeppGRySeGrAc/ZPVFnuB4wa56yDznQfqEkUl60V3o+K7zaUn3PodYmjMIIAgCAIAgCAIBW9p7r52Z6b2LEsQ2ouTfQjh+crK+Ts5uUHre8u7bK+ZFQqR1LViiu43ZdWl9NDbzhqvaOHtlZVtqtP2kXNG8o1vYlr3bGac4kkQATA2CAb+D2PWqfRpkDpbyR+fH2SRTtatTZHnqIla+oUvalr3LWTeE3SHGq/sT/cflJ1PJi/zlyKutlp7KUfu/0WamgAAHAAAeoS1SSWCKOUnJtv5nqenyIAgCAIAgCAam1/qK33dT3DOFz7mfg+hItPiKf1R6nOJmjaiAIAgCAIAgE7ub/MH7tveWT8m+/wDs+qKnLPw6+pdGXWXpmBAEAQDWx+Ap1ly1FDAajiLHhcETnUpRqLCSxO1G4qUZZ1N4Ffxm5VM/V1GT0MM4+BkOeT4v2Xh5lrSy3UXvIp+GohMZuliE+iFqD7B17rWkWdlVjs1llSyvbz2tx8SGxGHdDZ1ZT0MCP6yNKLj7SwLCFSE1jBp+B8WqbAD/AJnPNWJ9YfM38LsPEVeFNrdL+SP1SRC2qS2R/BEq39vS9qS+2smsHuQx1q1QPQgzHvG39JKhk+X+T5FdVy5Fe7jj46vL+yd2fu1h6RDBSzDUM5vYjnAFh+UmU7SlB4paysr5TuKqcW8E/kiYkkrxAEAQBAEAQBAEAQCMx2wqNTUrlPnJofaOBkWrZ0qm1YPuJ1DKNelqTxW56yBxW6dQH+GysPteSR/UGV9TJs0/UafkW1LLNJr+RNPu1m1hN0hxq1L/AGUFv1H5TrTyYv8AOXI4VstPZTj93+v7JvB7LpUvoIAek6ntMnU7elT9lFXWvK1X25Pw+RuTuRhAEAQBAEAQBAEAQDW2lTLUaiqLlkcAdJKkATlXi5UpRW1p9DtbSUK0JS2Jp+ZSPAGI6o95fnKHQ6/D0/Zqe0rXj8n+h4AxHVHvL840Ovw9P2O0rXj8n+h4AxHVHvL840Ovw9P2O0rXj8n+h4AxHVHvL840Ovw9P2O0rXj8n+h4AxHVHvL840Ovw9P2O0rXj8n+h4AxHVHvL840Ovw9P2O0rXj8n+h4AxHVHvL840Ovw9P2O0rXj8n+iX3Y2XVpVi1RCoyML3U6llNtD6DJljb1adXOnHBYPdvRX5Tu6Naio05YvFP57n3FpluUAgCAIAgCAIB5qUwwswBHQRcdhnjSepnsZOLxTwMGGwFKnqlNFJ51UA9onxGlCPspI61LirU9uTfizZnQ4iAIAgCAIAgCAIAgCAIAgCAIAgCAIAgCAIAgCAIAgCAIAgCAIAgCAIAgCAIAgCAIAgCAVDwzUWnjFy12K1MQFqKLrTAuFGa/k24wDLtflBg1xC16qsKVLRWsrEkXZha5PldPMIBsbZpVKOGslaqWepTGdmuwzELYEW0gGhiNq1WbC5XYW5EVbH6TPUKEN+G/bAJvB12OMxCFiVVKJVb6AkakD0wDDvDVqh6a0+Wy2qFjRCk3FsoJbQc8AkNj11eijKzOCPpPbMddc1tLjh7IBuQBAEAQBAEAQBAEAjd4sa1HDu6fSGUAnmLMFv7LwDDhdmVKb02GIdwfrFqnMHuOKeabwCI2jWqLUqmrUxNKzHknprmoBObOo4+m8A3tt1KhFBgarUSpNRsN9MkgZSOfLxMA97KqPUoVFpVyzBiqvVQh6Y08moDxYC+sAbv4lzWrUmd3VMmXlQFqXN8xsALpfhAJ6AIAgCAIAgCAIB5Li4Fxc3sL6m3GwgFc2btWouEWobVGNR1zVKgRVGci7MeYAcBrAM9LeEmg9bkx/CqBHCvdctxd0a2o1B4QDPU2w1sQy0wy0WCA5wodrDNctooW8Aw4LbFSuldUVOVpKMpR86MXU5bMQOcGAaGyMQVq0lariEdtHp4hbrUNv/G3BTeASabXqu7cnQz0kqckzZ7PcaMwS1so9fNAMqbTdsS9BaYK08hZy9rBlJ+jbU3+MA0KG2WTDh8rVC2IakAz66uQLNbsEAzVNrVSmJQoqVqKBtHzKVYEhg1uIsdLdEA39h1nfD0nqWzMiEkG97qCGOgsSNSOYmAb0AQBAEAjqeyEFOvTzNau1R2OlwanELpwHNe8A+4rZKvh/wB3LMFyqtxbNZbW5rc3RAMu0MCtVAjEgKyPpa90NwNeaAaS7u0wSQz61lr82hUkhRp9G5PbAPWK2JmqtVWtVps4UEUyoBCiw4gwDJidlFshWvVV0UrnBBLg+cpFifTaAbWAwa0aa00vlUW14nnJPpJgGxAEAQBAEAQBAEAQDDjMKtVGpuLqwsR/fPeAR2E2EFdHerUq8lfkw5Fk0tfTibc5gHzEbBuXy1qqJVJL01IyknjYkXW/ogGXFbHVuT5N3pNSXIjIR9G1spB0I0gHlNhJyVSmzOxqnM9QkBywtYi2gtYWEAy7O2ZybtUao9SowCl3toq8FAGkAkIAgCAIAgCAIAgGhtTZgrFGDtTemWyulrgMLMLHSx0gGs276clTpK7qaT8or6Fs9ySSCLHiYBnwux0RKqFmcVizNnIJuwsdQIBiOwU/d/3cM9r58+hcvmz5jzHWAesPsRRypZ3qGuqq5YgfRBAK5QMvH+kA8YfYVmQvWq1FpG6I9rKQLAkgXYgQD6dhDOWFWoqM/KtSUgKX5zfjYkai8A3MPgQlWpVBN6uQEG1hkBAt2wCJ2lsQiilKlmb/AKhajG4DKC5ZiDpwvpzwDdw2xlUVczvUasMru1gcoBAAAFha5gG1s3CclTWnmZwgygta+UaAadAsIBswBAEAQBAEAQBAEAQBAEAQBAEAQBAEAQBAEAQBAEAQBAEAQBAEAQBAEAQBAEAQBAEAQBAEAQBAEAQBAEAQBAEAQBAEAQBAEAQBAEAQBAEAQBAEAQBAEAQBAEAQBAEAQBAEAQBAEAQBAEAQBAEAQBAEAQD/2Q=="/>
          <p:cNvSpPr>
            <a:spLocks noChangeAspect="1" noChangeArrowheads="1"/>
          </p:cNvSpPr>
          <p:nvPr/>
        </p:nvSpPr>
        <p:spPr bwMode="auto">
          <a:xfrm>
            <a:off x="1095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data:image/jpeg;base64,/9j/4AAQSkZJRgABAQAAAQABAAD/2wCEAAkGBxQTEBUUEBQUFRQXFBQVFxgYFxQUFxQVFBcXFxUZGRcYHCggGBolHBUYITEiJSorLi4uFx8zODMsNygtLiwBCgoKDg0OGxAQGywkHyQsLCwsNCwsLCwsLC4sLCwsLCwsLCwsLCwsLCwsLCwsLCwsLCwsLCwsLCwsLCwsLCwsLP/AABEIALQAtAMBEQACEQEDEQH/xAAbAAEAAgMBAQAAAAAAAAAAAAAABQYBBAcDAv/EAEIQAAECAwQFCQUFCAIDAAAAAAEAAgMEEQUhMVEGEkGBkSIyYXFyobHB0QcTIzNSQlNiovAUFVSCkrLC4RbxY3Pi/8QAGwEBAAIDAQEAAAAAAAAAAAAAAAMEAgUGAQf/xAA3EQACAQIDBAgFAwQDAQAAAAAAAQIDEQQhMQUSQVETMmFxkaGx0RQigcHwM1LhBhVCUxZDYiP/2gAMAwEAAhEDEQA/AO4oAgCAIAgCAIAgCA0Jq14TMXVOTbygIaa0kefltDek3nhggNKHa8Zrq65PQaEcEBJyukmyI2nS2/uKAmJWfhxOY8HowPAoDaQBAEAQBAEAQBAEAQBAEAQBAYqgNSatOFD5zxXIXngEBDzWkn3bN7j5D1QEPNTsSJ8xxIywHAICOmp+HD57wDlt4LGU4x1LNDB16/6cb+niQ83pOB8plel13ABQPELgjd4f+n23etK3d7+xpy+lrgaRYYcM2nVI3G4r2Nd8TCtseD/TbXfn56k3J29AiXB4acnck99ylVSLNXV2fXp5uN1zWZJfrZ3LMpG9LWtFZg8kZO5Q770BLyukjT8xhHSOUOGKAl5acZE5jgfHggPcFAZQBAEAQBAEAQGCUBrzM8yHz3AdG3ggIia0kGENlel13digIiatOLE5zjTIXDuQEbMTDGCr3NaOk47ljKSWrJaVCpWe7Ti2+wh5vSVguhNLzmeS0eZ7lFKuuBusPsGrPOq0uxZv2RDzdtRX3F2qMm3d+KryqykbqhsrDUc9275vMjgozYm9YlmmYmIcIYOPKOTBe48Lt4WUI70rFbF4hUKMqj4LLv4fnI9tOLOEKac5gAY8uoNgLDQjhQqerGzujSbMxLq0nGTzX3K8ojZmzJ2hFhfLe4DLEcCslNogrYalW68b+pOyml7h82HrDNpoeBu7wpY1uZq6ux4v9OVu/wBydk7agROa8A5O5J71KppmsrYGvSzlHLmsyR2rMqG/K2zFZdrawydf34oCYldI2G6I0tOYvHqgJaXmmPFWODuooD2QBAEB8xHhoJNwAqepAQkzpG0fLaXHM8kepQERM2zFfcXao/Dye/FARsWIGiriAMz51XjstTKEJTdoJt9iuRM3pFCbcyrz0XN4nyUUq8VobfD7DxFTOfyrtzfgQ03b8V+BDBk3HiVXlWk9DdUNi4alnL5n26eGhFudU1NSczeeJUWptopRW6lZGEPQgCA6L7MbL1Yb5h2LzqM7DTed5u/lVvDxt8xy23sUpSVBaLN970NfSqR982Kz7Qe5ze0CbvLepZx3lY1OCr9DWUuGj7mc0BVM64ygCAxRAbklacWF8t7gMsW8DgslOS0K9XC0qvWjn4MnJPS44RodfxMP+J9VLGtzNXV2Ov8Arl4onpO14MTmPFcjceBxUsZxehrKuCrUutEkASDUVBzFx4hZlUkZW3IrcTrD8XqEBMyNvMiODS0tcTQbRxQEuEB5zMPWY5ubXDiKIDnkxG1WOcRWjSaZ0GC8k7K5JRpupUjBcXYq81pJEdcwBg/qKqSxEnodXQ2FQhnUe95L8+pERopeavJcek1p6KBtvU3FKlClHdgrLsy9D4QzCAIAgCA9pOUdFiMhM5z3Bo6K7eoXncvYq7sYVasaUHUlpHM7lJSzYUNsNlzWN1R1BbFKysfO6tSVSbnLV5lUnfmv7TvFemBzvSeR91HJA5L6vHXXlDia71UqxtK51WzcR0tFJ6xy9iJUZfCAIAgCAxTMIL2N6StaNC5jzTI8ocCslOS0K1bB0avWWfMtWj1uOmHOa5jQWtrrAnaaUpsVinUcjRY/ARw8VKMm7u2ZbLBbWYZ0VPAFSmsLmEBlAc8noPzG9seIXkldMzpS3Jxlya9Tm7cB1LWn0h6mUPAgCAIAgCAvPsxsvWe+YcLmfDZ2je87hQbyrGHhndnPbfxO7CNBcc39jooVs5Yp0981/ad4oCD0kkPewDTnNOu3cLxvHgFHUjeJe2fiOhrK+jyf2KACqh1ZlAEAQBAEAQFp0Gh3xndhv9xPkrFBas0e2pfpx736I6FouysYnJhPEgKc0RawgMoCj2uykw/tV4oePQ5hHZqvc3JzhwJWtlk2fR6U9+nGXNL0PheEgQBAEAQGWsJIDRVxIAGZNwHFErhyUVvSdks39Dt9iWcJeXZCH2W3nNxvceNVsYR3YpHz3FV3Xquo+PpwN8LIrlIiTLYjnPYatLnUOd5XiaeaM6lOVOW7LU+ar0wOe2/Ie5juaOaeU3qOzcaqnUjuyOswFfpqKb1WT+hHLAuhAEAQBAEBdNC4dIDjnEJ4AD1VqivlZze15XrJcl65l/0SZyoh6GDxr4BSmqLIgCAp+kjKTB6Q0+XkgZzG2WUmIg/FXiAfNa+qrTZ32zp7+Fpvs9MjTWBcCAIAgCAtns4sv3syYpHJggEZa7q6vAVPDNT0I3dzS7bxPR0VTWsvRfydSVw48gtNbU9xKPLTy3/DZ1uBqdwBKirS3Ys2WysN0+JSeizf28znWh09RzoJw5zegjnDw4FYUZcC7tnD3tW4rJ+5alYNAQulch7yDrDnQ6uHZ+0PA7lFVjdXNlsvEdHV3XpL8XsUZVTpwgCAIAgCAv2i8OkqzpDjxJVun1TlNpS3sTLssvIvuijPhvOb/ABSFEnEAQFX0rbSKw5tpwP/ANIDmWkzKTB6WtPdTyVGurTO02JPewi7GyKURtggCAIDBKHp2fRKyf2aUYwjlnlv7TvQXblfpx3YnB7RxPxGIc1pou5e+pMhSFA5X7R7T97NCGObBFOt7qF3cAFSryvKx2Gw8N0eH33rJ3+i0KbDjmHED285rqjdn14LFOzuT1acailF6M6RKxxEY17cHAOG/Yryd1c4upTdObg9UepC9ML2zOcWxJe5jOZ9nFvZN49NypTjuux2GEr9NSU3rx7zTWJZCAIAgMFAdKsuHqwIQyht8FdjojjcTLerSl2v88i9aOMpAb0lx4lZEBKIAgK/pYzkwzkXDiAfJAcx0tb8VhzZ4H/ap4jrI6z+n5f/ABmuT9V/BCFQG/MIeBAEBYNB7K/aJtusKsh0iO3HkDe7+1S0Y70jWbWxPQYd21lkvv5ep1/arxxBpWvPiBAiRT9lpIGbvsjeaLGUrK5PhqDr1Y01xf4/ocOe8uJc41c4lzjm4mpPFa9u+Z9CSSVoqyNOJiVmUHqWnQyf50F2zls6vtDdjvKsUZcDQbXw+aqruf2ZaFOaQr+mMjrQxFGMPHsHHgQDxUNWN1c22ycQ4VOjej0717lMoqx0YQBAEA1a3DEmm8oLpZs6mG0FNgp3K+cNe+bLxZDKQIY/CDxv80BuIAgIfShlYFcnDzHmgOZaYMuhnpe3iAR4KtiFozo/6elnUh2L7r7laVU6cIAgBQHWNALK9zKB550akQ56tOQOBJ/mV2jC0czitsYrpsRurSOXuWZTGqOf+1C1Ply7T/5H+DBTidwVbES4HS7Aw/WrvuX39vEoJKqnSGpEF5Uhr3qeslMOhRGvbi01pnmN4uXsXZ3IqtJVYOD4nSYEYPYHNNQ4AjqN/mrqd1c42cHCTi+BmIwOBDhcRQ9W1e6nkW4veWqOb2hJmFFdDOw3dLcQeFFRlGzsdlh6yrU1OJrLwmCAIDasqHrR4Y/G3uNfJZQ1RBipbtGb7H6fydJJV0406DBZRoGQA4CiA+0AQEfbzKy7+gV4FAcy0sZWCDk8HiKeagxHVN3sGW7iWucX5WZUiqZ14QBASejVl/tMyyGebXWf2G3u44b1nTjvSsU8fifh6EqnHRd7O1gUw6ty2BwIQEZOaPS0V5fFgtc84uNammG1YOnF5tFulj8TSjuQm0jw/wCJyf8ADs7/AFXnRQ5En91xn+xlWm7BlhEcBBZc4jbn1r3o48jD+4Yl/wCbPH9xS/3LO/1To48jz4/E/vZuy8BrGhrAGtGAGAWSVtCvUqSqScpO7Z6L0wKzppI1a2KMW8l3UcDuPioK0eJutkV7SdJ8c13oqSrm/CAICV0Xh1mmdGs7g0+qkpdYobSlbDS7bLz/AIOhyrNaIwZuaO8K2cqX5AZQBAeE6zWhvGbXDuQHMdIGa0s/qB4EKKsrwZstky3cXDtuvIpSoncBAF4Dpfs0sr3cF0dw5UU0b0Q2nzNTuCuUIWVzktu4rfqqitI697LmrBogh5dBD0UQFNnT8R/ad4oLnlRAYQBAfExBD2OY7muBB6j+u5eWurGVObpyUo8Dmk3LmG9zHYtNOum3eqUlZ2OzpVFUgpx0Z5LwkCAn9C2VjuP0wz3kDyU1HrGp2xK1GK5v7HQrFZWPD7VeAqrJzhdQgMoAgMFAc1taF8OK38LxwWE1eLLOCnuYinL/ANL1KACtefQdAgNqy5F0eMyEzF7tWuQ+0dwqV7FXdiGvXjQpyqy4Lx7Pqdxl4LWMaxgo1rQ0dQFAtilZWPns5ynJylq8z7Xpicl0k0mjPmohgxnthh2q0NcQCGVaTdmQe5UalRuWR2uB2dShQiqkE5au65kZ+/pr+Ijf1uWPSS5lv4LDf64+H8A29M/xEb+tyb8uY+Bw3+teBoxbZmNY/Gfjn/pZ78uZQeDoX6iPP97R/vX8U35czz4PD/sXgZ/e0f72J/Um/LmPhKC/wXgW/Re0DFg8o1ew6rsyDe0+W5WaUt5ZnP7Swyo1bx0ensS6kNeVXTOR5sZvYd/ifLgq9aPE3ux8RrSfevuirKA3gQFp0Hh/Od/62/3E+SsUVqaPbUupHvL/AKMsrMA5NcfJTmiLegCAIAUBQ7Wh/FijNzu//tHmrHsXZ37jmAFLsruC1j1PpV75mUPC/ezCy+fMOy92zp2vd4DirVCHE5rb2J6tBd7+y+/gdBVk5ohdLbS/Z5SI8GjyNRnafUA7hU7lHVluxL2zcN0+IjB6avuRxoDL9UVA7wIAUBqRMSpDXvU+UPAgJbRid93MAHmv5B668k8T3qSnKzKG0qHS0G+Mc/cvqtnKnjPSwiw3Mdg4EdWR3G9eSV1Yko1XSmprgc1jQi1zmuuc0lp6xcqTVnY7OM1OKktD4XhkXTQuHSXcfqiHuACtUV8pze15XrpckvUvmibOW85NA4k+ilNUWdAEAQBAU232UmHdOqe4IDl07D1Yrxk93iVrpas+h4We/QhLml6HnBgue5rGCr3ENaM3E0CxSuyWc4wi5S0Wp3GypFsCDDhMwY0N6yMTvNeK2MVupI+e4iu69R1JcczaWRCcz9ptpa8dkFp5MIazhm9/o0fmKqYiV3unWbBw+5RlVesnZdy936FNVc3wQAoDUiYlSGvep8oeBAEB0axp33sFr9tKHtNuKuwlvK5x+LodDWcPqjdWRWKfpnI6r2xRg7kntAXcRXgq1aOdzodkV7wdJ8M13cfOxXFCbgv+jDKSsPpDjxNVbpdU5TaMt7Ey8C86Js5Dzm4DgK/5KQok+gCAIDCAq2lLKRWnNngSgOX2/D1Zh9dpBHTUDDgqFZfOzutlT38JG3DJ+JixbSMvGbGDGvcAaBxIAJurdtoe9eRluu5PisOsRTdNtq+tvQsh9o0f7qF+f1UvxMuRqv8Aj9H98vI+T7RJj7uD+f1XnxEj3/j9DjKXkVSbmHRYj4jzVz3Fx6z+qKFu7ubqlTjTgoR0R4rwzCAFAakTEqQ171PlDwIAgJOx7afLhwa0ODqEgkihF11Mx4LOFRx0KWLwMMS027WJL/mD/umf1O9FJ075FP8As0P3vwRr2hpIYsMsdBaAcDrk0IwOC8lV3lZolobMVCanGby7P5INrSSA0Ek3AC8lQ65I2cmkrvQ6TZkLUgw2nEMaD0Gl6ux0ONxM9+tKS4tl30ZbSADm5x8vJZEJLIAgCAICH0hs50UNLKVaHVGBINMOCAqM3KB1WxW7iLx0jJeOKlqS0a1SjLepuzK1aOjTgSYJ1h9J5w6jtCrTw9uqdJg9uxl8ldWfPh/HmQLmkGhBBGw3Ks1bU6CMlJb0XddmhhD0IAgCAFAakTEqQ171PlDwIAgCAICasvRyJFvf8NuZHKI6G+qkjSbNbidp0qWUfmfZ7lts6y4cEfDbf9Rvcd6sxgkaCviqtbrvLloiXkbPiRTyBdmcOKyK5cLPlfdw2srWm3Cu3BAbKAIAgCAxRAa85IsiijxXI4Eb0BWrQsF7L2ctv5hu2oCAnpBkUUiCtLq4OG9YygpalrDYythnem/pwKzaFgRId7OW3oFHDrHoqk6Eo6HT4TbVGt8s/lfbp4+/iRAUJuQgCAFAakTEqQ171PlDwIAgJGzLFix72jVb9TsNwxKzjTciniMdSoZPN8l+ZFusuwYUG/nP+pwv3DYFZjTUTn8Tj6tfJuy5Im5WWfENGNJz2AdZWZSLFZ+j7G3xDrnL7I9UBNBoFwwQGUAQBAEAQBAEBgoDQtCyocW8ijsxjvzQFan7LiQryKt+oYb8kBAWjZEOLeRqu+oXHeNqjnSUjYYTadfDZJ3XJ/bkVi0bIiQb3cpv1DDeNiqTpOJ1WD2nQxWUXZ8n+fnI0FGbAFAakTEqQ171PlDw2rPs6JGdSG2uZwa3rKyjBy0IK+Ip0Feo/pxLZZWjMOHQxfiO6RRg6ht3qxGkkaDE7UqVcofKvMsMCC551WNJOQH6oFKawn5DR0YxjX8Iw3lAT0KGGijQAMhcgPtAEAQBAEAQBAEAQBAEBgoCHtCwWPvh8h35Tu2ICtzcm+GaPaRkcQR1oCBtCwGPvZyHdAq09Y9FDOgnmjcYTbNajaNT5l5+PuVmekIkI/EFBsOIO9VJQcdTqMNjKOJV6b+nFfQj4Mu6I8thtLnZDzy3rNRb0K1WpCn803ZFosvRQDlRyHH6BWm87VPGjzNFidrN5Ucu16/QssCDQBkMdTWjwAU6yyNPKTk7snZDR1xvimgyGJ6zsQxLDLSzYY1WNAHRtQHsgCAIAgCAIAgCAIAgCAIAgCAID4iQg4UcAQdhQEBaGju2Cf5T5H1QFfmIBFWxG9bSMQmuTPYycXvRdmeMtLNYKQ2Bt+A2nzXiSWhlUqzqO83fvJuQsB774nIb0847ti9MCySciyGKMFOnEnegNlAEAQBAEAQBAEAQBAEAQBAEAQBAEAQBAeE3KMiCj2g+I6igPCQsyHDvaL8zef8ASA3kAQBAEAQBAEAQBAEAQH//2Q=="/>
          <p:cNvSpPr>
            <a:spLocks noChangeAspect="1" noChangeArrowheads="1"/>
          </p:cNvSpPr>
          <p:nvPr/>
        </p:nvSpPr>
        <p:spPr bwMode="auto">
          <a:xfrm>
            <a:off x="2619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19E11B-0FAD-49FB-BD5A-6DFA15527CFB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8788" y="0"/>
            <a:ext cx="8229600" cy="1143000"/>
          </a:xfrm>
        </p:spPr>
        <p:txBody>
          <a:bodyPr/>
          <a:lstStyle/>
          <a:p>
            <a:pPr algn="ctr"/>
            <a:r>
              <a:rPr lang="en-US" altLang="en-US" sz="4000" b="1" dirty="0" smtClean="0"/>
              <a:t>Example: Healthcare Professional Directory Tool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399" y="1328238"/>
            <a:ext cx="4513605" cy="514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219200"/>
            <a:ext cx="3319462" cy="2566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20" y="3955629"/>
            <a:ext cx="3300580" cy="2642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700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7524307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2" descr="data:image/jpeg;base64,/9j/4AAQSkZJRgABAQAAAQABAAD/2wCEAAkGBxQTEhUTExQVFhUUGBQVGBUVFBoWFhUWFhUbFhgVFRQYKCggGBolGxgUIjEhJSorLi8uGB8zODMsNygtLiwBCgoKDg0OGxAQGywkHyQxLCwsLC03LS0vLC8sLDQwLCwsLTQsNzQsLCwsLCwsLCwsLCwsLCwsLCwsLCwsLCwsLP/AABEIAI4BYwMBEQACEQEDEQH/xAAbAAEAAgMBAQAAAAAAAAAAAAAABQYDBAcCAf/EAEUQAAIBAgMDBgoHBgUFAAAAAAECAAMRBBIhBQYxE0FRU5GSFRYiUmFxgbLB0TIzYnOToaIHFCM0sfBCY3LS4SQ1Q4PC/8QAGgEBAAMBAQEAAAAAAAAAAAAAAAQFBgMBAv/EADkRAAIBAgEJBAoCAgIDAAAAAAABAgMEEQUSFCExUVKRsRVhcaETIjIzNEFygcHRI+FC8ILxNWKi/9oADAMBAAIRAxEAPwDrM9PBAEAQBAEAQBAEAQBAEAQBAEAQBAEAQBAEAQBAEAQBAEAQBAEAQBAEAQBAEAQBAEAQBAEAQBAEAQBAEAQBAEAQBAEAQBAEAQBAEAQBAEAQBAEAQBAEAQBAEAQBAEAQBAEAQBAEAQBAEAQBAEAQBAEAQBAEAQBAEAQBAEAQBAEAQBAEAQBAEAQBAEAQBAEAQBAEAQBAEAQBAEAQBAEAQBAEAQBAEAQBAEAQDQ2+7DDVSpIIQkEGxFtdDONw2qUmtxKslGVxBSWKbOceFq/XVfxGlL6apxM12iUOCPJDwtX66r+I0emqcTGiUOCPJDwtX66r+I0emqcTGiUOCPJDwtX66r+I0emqcTGiUOCPJHobTxHW1e+089PU4nzGiW/BHkh4SxHW1u+0aRPifM80S34I8kPCWI62t32jSJ8T5jRLfgjyQO08R1tXvtGkVOJ8xolvwR5IntysZVqV2D1HYBCbMxIvmA4H2ybZTnKo8W3qKvK9GlTorMik2/ku5l2loZwQBAEAQBAEAQBAEAQBAEAQBAEAQBAEAQBAEAQDW2m5WjVYGxFOoQeghSQZxrycaUmtqT6He2ipVoRextdSi+Gq/Wv2yh0uvxM1egW3Ah4ar9a/bGl1+JjQLbgQ8NV+tftjS6/ExoFtwIeGq/Wv2xpdfiY0C24EeX23iLH+K/A9E9V3Wx9pjQLbgRad29vriFytYVVGo5mHnL8RLi2uVVWD9rqUGUMnyt3nR1xfl3MnJLKwQBAEAQDV2rTzUaq9NOoO1TOdVZ1OS7md7aWbWhLc11OTiZ43J6VCeAJ9QvPcGzxtLafeSbzT2GM17jzOjvHJN5p7DGa9wzo7zcoUmyjyT2GcpReOw+XKO8yck3mnsM+c17jzOjvHJN5p7DGa9wzo7zDW+iYjtPtE/wDs+Ty6rdCoO0k/CW+T160n4FJlyXqQXey7S0M4IAgCAIAgCAIBXN5ds1KVRUpkDybm4B4nTj6pWXt1OlNRhuLrJtjSrU3OovngiI8ZcR5y9xZD7Qr71yLLsq23Pmx4y4jzl7ix2hX3rkOyrbc+bHjLiPOXuLHaFfeuQ7Kttz5seMuI85e4sdoV965Dsq23Pmx4y4jzl7ix2hX3rkOyrbc+bHjLiPOXuLHaFfeuQ7Kttz5seMuI85e4sdoV965Dsq23Pmyybt4ypVpl6hB8ogWAGgA6PTeWdlVnVg5T3lJlKhSo1VCmvlrJaTCuEAQBAEAQDU2v9RW+7qe4Zwufcz8H0JFp8RT+qPU5xM0bUQBAEA81eB9Rnq2hGpRqlWDKSGU3BHEGd02nij2UVJOMlimdD3b2+MQuVrCqBqOZh5y/ES5trlVVg9vUymUMnu3edHXF+XcycksrBAEAQDy63BHSCO2eNYo9TweJx+1tJmzf44l3/ZzU8msvpRu0EfCWeT3qkvAz2XI+tB+JcryxKEQDdofREAyQDHiHyozdAJ7BeeSeCbPqCxkkcUrnyeyZeG03a2lq/Z8nkVW6WUdgv8Zc5PXqyZnsuS9eC7mW2WJRCAIAgCAIAgCAUvb+BrVK7stNyugBA0IA5vbeUd3Rq1Kzai8DT5PuKFK3jGU0ntZH+B6/VP3ZG0Wtwsmabb8a5jwPX6p+7Gi1uFjTbfjXMeB6/VP3Y0Wtwsabb8a5jwPX6p+7Gi1uFjTbfjXMeB6/VP3Y0Wtwsabb8a5mDE4KpTsXRlvwuLXnxOlOHtLA6069KrqhJPwME5nU6Du9RyYemOkZu8S3xE0dnDNoxX35mPyhUz7mb+3LUSMkkIQBAEAQBANTa/1Fb7up7hnC59zPwfQkWnxFP6o9TnEzRtRAEAQDzU4H1GeraDSynonbE+z3SdlYMpIZTcEcQYUsHimfMoxknGWtM6Hu3t0YhcraVVFyOZhwzD8rj0y5tblVVmvaZPKFg7d50fZfl3E3JhWiAIAEA5Jj0y1ai9DuOxjM7UWE2u9m7oSzqUX3LoWb9nT/AMWqvSinsa3/ANSbk9+tJdxU5cj/ABwfe+n9E9vqzDCsysylWQ3UkGxNuI9clXrapNruK3JSi7lKSxxT2nPfCFXran4jfOVHpJ8T5s1HoKXAuSNyhtCrlH8Wp+I3znKVWePtPmz5dClwrkjJ4Qq9bU/Eb5z59LU4nzZ56Clwrkj42OqnQ1ahB0saja/nHpZ8T5sKjTX+K5I0cVw9sQ2nZF03DS2HY+dUb8gBLuwWFNvvMzlqWNdLcl+SyScU4gAQDm1HeLEmsq8scpqBbZV4Z7W4dEA6SYAgCAfCbazw9Sx1Gn4XodbT7wnHSqPGuZJ0K44HyHheh1tPvCNKo8a5jQrjgfIeF6HW0+8I0qjxrmNCuOB8h4XodbT7wjSqPGuY0K44HyHheh1tPvCNKo8a5jQrjgfIeF6HW0+8I0qjxrmNCuOB8isb245ajoEYMFUm4Nxcnh2AdsqsoVo1JRUXikXmSbedKEnNYNv593/ZBolyAOJIHabSAli8C2lLNTb+R06mmUBRzADsFpqorBYGFlLOk5P5nqenyIBTt9dr1qNVFpVCoKXIAU3OYi+oMAmd08W9XDK9RszEuCSAODEDhAJiAIBqbX+orfd1PcM4XPuZ+D6Ei0+Ip/VHqc4maNqIAgCAIAgCATu5v8wfu295ZPyb7/7Pqipyz8OvqXRl1l6ZgQBAEA5bvClsTWH2ye3X4yguFhVl4m1sZY20H3EpuC9sUR51Nx2FT8J2sX/Lh3ETLMcbfHc1+S/YvCpVQpUXMptcG+tjccPTLaUFNYS2GZp1Z05Z8HgyO8WcJ1K95/nOOi0eEl9pXXG/L9G7Q3YwmUfwR3m+c80OhwjtK64+n6MnivhepHeb5zzQ6HCO0rnj6fojN5NhYalhqjpSAYAWN20JYDnPpnC6tqMKTko6yVY3txVrxhKWr7bjnOLPD2yogaVF+3MS2ET0lz+sj4S+slhRX36mTytLG6l9uhNyWVpobZ2ouHp8o4ZhmC2W17m/TbogEIN+6PV1exP90Ao9OsBVD62Dh7c9g17euAXjx6o9XV7E/wB0Andj7SXEUxUUMASRZrX09V4BuwDR25WyYeofskD1t5Pxke6nm0ZPuJdjDPuILv6aznczZshAEAQBAEAQCQ2BRz4imOhs3dGb4SRaRzq0V/uoh388y2m+7DnqOhTSGOEAqzb80QbcnV09C/OAVjejbCYmororKFXL5Vr3uTzE9MAlN3d6aWHoLSZKhILG65basTzkQCf2PvPTxFTk0SoDYtdsttPUT0wCdgGptf6it93U9wzhc+5n4PoSLT4in9UepziZo2ogFuqbtURgv3i75+SD2zDLci/C3CWTs6at/Sa8cMSljlCq7r0OrDHArGBwrVai00+k5sP6kn0AXPslfTg5yUVtZbVasaUHOWxF2G6+DoKP3ipcnnapyYJ+yAQf6y20K3px/lfngUPaN3Wk/Qx5LHmeMRulh6yZsNUseaz8ohPQTqR2+yeSsaNSONJ+eKPYZUr0p5tePlgykVqRRirCzKSpHQQbGVMk4tp/Iv4yUoqS2Mmtzf5g/dt7yydk33/2fVFXln4dfUujLrL0zAgCAIBzbfBLYup6ch/SB8JR3iwrM2GSpY2sfv1NLZGKqU6qtRF6nlADKWvcEHyRx0vOVKc4SThtJN1Sp1KTjVeEeRYW3g2gASaNgNSTQewHTxkvSbrh8mVSsMnt4Kf/ANI1PHTFf5XcPznPTq3dy/s79jW3/tz/AKN2hvpiso+r7h+c5vKFdP5cv7POyLbv5/0WPdDblbEvUFTJZFUjKttST6T0SZZXNStJqeGorcpWdK3jFwxxe8z79vbCMPOamP1ZvhPvKL/gfiupzySsblPcn0OW4viJTQNWjpO7SWwtH/QD26/GaG2WFKPgYzKDxuZ+PQkp3IZHbd2UMTT5MsV8oNcC/AHS3tgEANwk65u4PnAKZTo3qBL8XCX9bWvALn4hp1zdwfOAWHYmzBh6QpBiwBY3Itx9EA34BqbTwIrJkJIBIOnHTm1nGvRVaGY3gSLW4dCpnpYsiPFGn1j/AKflIfZlPifkWXbVXhXmPFGn1j/p+UdmU+J+Q7aq8K8x4o0+sf8AT8o7Mp8T8h21V4V5jxRp9Y/6flHZlPifkO2qvCvMeKNPrH/T8o7Mp8T8h21V4V5nxt06YBPKPpr/AIflPHk2mljnPyCyzVbwzV5lQMpjRlg3Mo3qs3mpb2sR8AZY5NhjUcty6lPlmeFGMd76Fyl2ZoQCoNuIhJPLNr9gfOAVzeXY4wtRUDl8y5rkWtqRb8oBI7B3UXEUVqmqyklhYKD9E243gFg2HusuHq8oKhbyStioHG3Pf0QCwwDU2v8AUVvu6nuGcLn3M/B9CRafEU/qj1OcTNG1EA6PX/7X/wChfdEvZfB/8fwZeH/kP+X5Kfupi1p4qmzmynMtzwGZSAe23bKuzmoVk2XeUKUqlvJR27eRbt592mxLiolQBgoXKwOU6k3BHDj0GWd3ZutLOiylsMoK3i4Sjqxx1EFhtn47BZmpoGDAZsvljTgcuh6eaQ4Urm3xcVt+5YVK9leYKbww2Y6v6K9jsU1Wo1R7ZmNzYWF7W4eyQqk3OTk9rLOlTjSgoR2Iltzf5g/dt7yyZk33/wBn1RW5Z+HX1Loy6y9MwIAgCAc/36S2JB6aansLD4CU18v5fsarI0sbfDc3+CO3cqZcVQP+Yo73k/Gcbd4VY+JMvo51tNdz8tZ1SumZWXpBHaLS9axWBjIPNknuOR4rZtal9ZTdfSVOXvDQ9sz8qU4e0mjcU7ijV93JPry2mXBoWACgsehQSePQJHazpYLWfU2o65PDxOgbh7OqUhVaojJnyZcwsSBmvpxHEcZb5PpTgpOSwxwM5le4p1HFQeOGOOH2Pv7RKlqFMdNT+it/xGU3hTS7/wAHmRY41pPu/KOa4o6+yVUNhponU9l08tGkvRTpjsUTSUlhCK7kYa5lnVpy3t9TanQ4iABAOWUNl1+XU8hWtyoN+Se1s973twgHUzAEAQCC29t1qDqiqrXXMb30uSBw9Rlfd3jozUUsdWJbWGTo3EHOTa14Ecm9lQkAU0uSBxPPIyylUbwzUTHkakli5PyLdLkzogCAIBo7crZMPUb7JHtbyfjI91PMoyfd1JdjTz7iC78eWs53M2bIuO5dG1J385rexR8yZdZMhhTct76Gby1UxqxjuXUsMsimEAQCkb+YKrUrUylOo4CWJRGYA5joSBAJzc6gyYVFdWVsz+SylTqx5jrAJuAIBqbX+orfd1PcM4XPuZ+D6Ei0+Ip/VHqUXY2GWrXp03uFdrG2h1Btb22mfoQU6ii9jNdc1JU6Mpx2okt7tiphmp5M2Vw1yxB1BHQBzGd723jRazdjIuTrydypZ+GKw2FoxQtsyx0/gL7oljPVZ6+Ep6evKGri/JRtjbNOIqcmrKpsTdr2NubT+9JUUKLqzzU8DQ3NwqEM9rEkcc+KwLimKzWIBUjVPUA9wCOj0idqjrWss3O/XmRaStr2LnmLH57/ACJ/dLeOrXqGnUUEBS2dRa1iBZubX2cJNs7udWWbJfcrso2FKhDPg8Nez9Fd30oquLfL/iCsQOZiNe3Q+2Qb6KjWeBZ5LnKVss75Yr7H3c3+YP3be8s6ZN9/9n1Rxyz8OvqXRl1l6ZgQBAEApH7QU/iUj0qw7GHzlVlBetE0mQ3/ABzXeun9FawdXJUR/MdG0+ywPwkGLwknuaLmrDPhKO9Nc0dMwe8uGqcKoU9D+Qfz0/OXULqlLY+eoyNXJ1zT2xx8NZKqQRcag9GoMkEFrB6zcwdJVXyVAvxsAL9k8SS2H1KUpbXiY8ZtOjS+sqIvoJ17OM+J1qcPaaR0pW9Wr7EWyjb5bbpYjk1pEkIWJJFgbgAWvr0yovrmFXBQ+RoMmWdShnOp88CnVxdreoSJBai4xwWJ1tFsAOgAdk0yMC3i8T1PTwQBAEAQBAEAoG8tbNiX+zZR7Br+d5nb2WdXl3ajX5NhmW0e/XzI6m5UgjQggg9BGokZNp4omyipJp7GWHBb2ONKqhh5y+SezgfyllSylJaprHwKavkaD10nh3PWv95lgwO2aNXRXAPmt5J/Pj7JY0rqlU2PXuKivY16PtR1b1rRnxWNp0xd3VfWdfYOJnSdWFP2ngcaVCpVeEItkLjN7KY0pqXPSfJHzMg1MpQXsLHyLOjkapLXUaXmyB2jturWGViAvHKosNOFydZXVrupVWEtm4t7awo0HnR272RsjE06Du9Ry4emOkZu8b/GaOzjm0Y8+Zj8oTz7mb78OWokZJIQgCAIAgCAIBqbX+orfd1PcM4XPuZ+D6Ei0+Ip/VHqc7pVCrBlNipBB6CDcTNptPFG0lFSTT2MvFDfSi6gVqTZhxsodb9IubiW8co05L146+Zn55IrRl/FLV90yL3l3q5dOSpqVQ2LFrZmtqBYcBf0yPdXvpY5kVgiXY5N9BL0k3i/lgV7CYlqbrUQ2ZTcH++a2kgwm4SUo7UWdSnGpFwlsZc8PvrSdbV6Rvz5QHU+mzWI/OWsMowksKkfyUU8j1YyxpS/DGI31oopFCkb81wEX12W5MSyjCK/jj+BDJFWUsasvyyl4rEtUdnc3Zjcn++aVU5ucnKW1l7TpxpxUI7ETG5v8wfu295ZNyb7/wCz6orMs/Dr6l0ZdZemYEAQBAKh+0Kn5NFuguO0KfhK3KK1RfiX+QpetOPh+f2UyVhoRAM+FxlSmb03dP8ASxA9oGhn1Gcoey8DnUo06iwnFPxJZ9u4iogDVnt0A5L+vLa/tnlS4qy1OT6dCPCyt6bxjBdeppGRySeGrAc/ZPVFnuB4wa56yDznQfqEkUl60V3o+K7zaUn3PodYmjMIIAgCAIAgCAIBW9p7r52Z6b2LEsQ2ouTfQjh+crK+Ts5uUHre8u7bK+ZFQqR1LViiu43ZdWl9NDbzhqvaOHtlZVtqtP2kXNG8o1vYlr3bGac4kkQATA2CAb+D2PWqfRpkDpbyR+fH2SRTtatTZHnqIla+oUvalr3LWTeE3SHGq/sT/cflJ1PJi/zlyKutlp7KUfu/0WamgAAHAAAeoS1SSWCKOUnJtv5nqenyIAgCAIAgCAam1/qK33dT3DOFz7mfg+hItPiKf1R6nOJmjaiAIAgCAIAgE7ub/MH7tveWT8m+/wDs+qKnLPw6+pdGXWXpmBAEAQDWx+Ap1ly1FDAajiLHhcETnUpRqLCSxO1G4qUZZ1N4Ffxm5VM/V1GT0MM4+BkOeT4v2Xh5lrSy3UXvIp+GohMZuliE+iFqD7B17rWkWdlVjs1llSyvbz2tx8SGxGHdDZ1ZT0MCP6yNKLj7SwLCFSE1jBp+B8WqbAD/AJnPNWJ9YfM38LsPEVeFNrdL+SP1SRC2qS2R/BEq39vS9qS+2smsHuQx1q1QPQgzHvG39JKhk+X+T5FdVy5Fe7jj46vL+yd2fu1h6RDBSzDUM5vYjnAFh+UmU7SlB4paysr5TuKqcW8E/kiYkkrxAEAQBAEAQBAEAQCMx2wqNTUrlPnJofaOBkWrZ0qm1YPuJ1DKNelqTxW56yBxW6dQH+GysPteSR/UGV9TJs0/UafkW1LLNJr+RNPu1m1hN0hxq1L/AGUFv1H5TrTyYv8AOXI4VstPZTj93+v7JvB7LpUvoIAek6ntMnU7elT9lFXWvK1X25Pw+RuTuRhAEAQBAEAQBAEAQDW2lTLUaiqLlkcAdJKkATlXi5UpRW1p9DtbSUK0JS2Jp+ZSPAGI6o95fnKHQ6/D0/Zqe0rXj8n+h4AxHVHvL840Ovw9P2O0rXj8n+h4AxHVHvL840Ovw9P2O0rXj8n+h4AxHVHvL840Ovw9P2O0rXj8n+h4AxHVHvL840Ovw9P2O0rXj8n+h4AxHVHvL840Ovw9P2O0rXj8n+h4AxHVHvL840Ovw9P2O0rXj8n+iX3Y2XVpVi1RCoyML3U6llNtD6DJljb1adXOnHBYPdvRX5Tu6Naio05YvFP57n3FpluUAgCAIAgCAIB5qUwwswBHQRcdhnjSepnsZOLxTwMGGwFKnqlNFJ51UA9onxGlCPspI61LirU9uTfizZnQ4iAIAgCAIAgCAIAgCAIAgCAIAgCAIAgCAIAgCAIAgCAIAgCAIAgCAIAgCAIAgCAIAgCAVDwzUWnjFy12K1MQFqKLrTAuFGa/k24wDLtflBg1xC16qsKVLRWsrEkXZha5PldPMIBsbZpVKOGslaqWepTGdmuwzELYEW0gGhiNq1WbC5XYW5EVbH6TPUKEN+G/bAJvB12OMxCFiVVKJVb6AkakD0wDDvDVqh6a0+Wy2qFjRCk3FsoJbQc8AkNj11eijKzOCPpPbMddc1tLjh7IBuQBAEAQBAEAQBAEAjd4sa1HDu6fSGUAnmLMFv7LwDDhdmVKb02GIdwfrFqnMHuOKeabwCI2jWqLUqmrUxNKzHknprmoBObOo4+m8A3tt1KhFBgarUSpNRsN9MkgZSOfLxMA97KqPUoVFpVyzBiqvVQh6Y08moDxYC+sAbv4lzWrUmd3VMmXlQFqXN8xsALpfhAJ6AIAgCAIAgCAIB5Li4Fxc3sL6m3GwgFc2btWouEWobVGNR1zVKgRVGci7MeYAcBrAM9LeEmg9bkx/CqBHCvdctxd0a2o1B4QDPU2w1sQy0wy0WCA5wodrDNctooW8Aw4LbFSuldUVOVpKMpR86MXU5bMQOcGAaGyMQVq0lariEdtHp4hbrUNv/G3BTeASabXqu7cnQz0kqckzZ7PcaMwS1so9fNAMqbTdsS9BaYK08hZy9rBlJ+jbU3+MA0KG2WTDh8rVC2IakAz66uQLNbsEAzVNrVSmJQoqVqKBtHzKVYEhg1uIsdLdEA39h1nfD0nqWzMiEkG97qCGOgsSNSOYmAb0AQBAEAjqeyEFOvTzNau1R2OlwanELpwHNe8A+4rZKvh/wB3LMFyqtxbNZbW5rc3RAMu0MCtVAjEgKyPpa90NwNeaAaS7u0wSQz61lr82hUkhRp9G5PbAPWK2JmqtVWtVps4UEUyoBCiw4gwDJidlFshWvVV0UrnBBLg+cpFifTaAbWAwa0aa00vlUW14nnJPpJgGxAEAQBAEAQBAEAQDDjMKtVGpuLqwsR/fPeAR2E2EFdHerUq8lfkw5Fk0tfTibc5gHzEbBuXy1qqJVJL01IyknjYkXW/ogGXFbHVuT5N3pNSXIjIR9G1spB0I0gHlNhJyVSmzOxqnM9QkBywtYi2gtYWEAy7O2ZybtUao9SowCl3toq8FAGkAkIAgCAIAgCAIAgGhtTZgrFGDtTemWyulrgMLMLHSx0gGs276clTpK7qaT8or6Fs9ySSCLHiYBnwux0RKqFmcVizNnIJuwsdQIBiOwU/d/3cM9r58+hcvmz5jzHWAesPsRRypZ3qGuqq5YgfRBAK5QMvH+kA8YfYVmQvWq1FpG6I9rKQLAkgXYgQD6dhDOWFWoqM/KtSUgKX5zfjYkai8A3MPgQlWpVBN6uQEG1hkBAt2wCJ2lsQiilKlmb/AKhajG4DKC5ZiDpwvpzwDdw2xlUVczvUasMru1gcoBAAAFha5gG1s3CclTWnmZwgygta+UaAadAsIBswBAEAQBAEAQBAEAQBAEAQBAEAQBAEAQBAEAQBAEAQBAEAQBAEAQBAEAQBAEAQBAEAQBAEAQBAEAQBAEAQBAEAQBAEAQBAEAQBAEAQBAEAQBAEAQBAEAQBAEAQBAEAQBAEAQBAEAQBAEAQBAEAQBAEAQD/2Q=="/>
          <p:cNvSpPr>
            <a:spLocks noChangeAspect="1" noChangeArrowheads="1"/>
          </p:cNvSpPr>
          <p:nvPr/>
        </p:nvSpPr>
        <p:spPr bwMode="auto">
          <a:xfrm>
            <a:off x="1095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data:image/jpeg;base64,/9j/4AAQSkZJRgABAQAAAQABAAD/2wCEAAkGBxQTEBUUEBQUFRQXFBQVFxgYFxQUFxQVFBcXFxUZGRcYHCggGBolHBUYITEiJSorLi4uFx8zODMsNygtLiwBCgoKDg0OGxAQGywkHyQsLCwsNCwsLCwsLC4sLCwsLCwsLCwsLCwsLCwsLCwsLCwsLCwsLCwsLCwsLCwsLCwsLP/AABEIALQAtAMBEQACEQEDEQH/xAAbAAEAAgMBAQAAAAAAAAAAAAAABQYBBAcDAv/EAEIQAAECAwQFCQUFCAIDAAAAAAEAAgMEEQUhMVEGEkGBkSIyYXFyobHB0QcTIzNSQlNiovAUFVSCkrLC4RbxY3Pi/8QAGwEBAAIDAQEAAAAAAAAAAAAAAAMEAgUGAQf/xAA3EQACAQIDBAgFAwQDAQAAAAAAAQIDEQQhMQUSQVETMmFxkaGx0RQigcHwM1LhBhVCUxZDYiP/2gAMAwEAAhEDEQA/AO4oAgCAIAgCAIAgCA0Jq14TMXVOTbygIaa0kefltDek3nhggNKHa8Zrq65PQaEcEBJyukmyI2nS2/uKAmJWfhxOY8HowPAoDaQBAEAQBAEAQBAEAQBAEAQBAYqgNSatOFD5zxXIXngEBDzWkn3bN7j5D1QEPNTsSJ8xxIywHAICOmp+HD57wDlt4LGU4x1LNDB16/6cb+niQ83pOB8plel13ABQPELgjd4f+n23etK3d7+xpy+lrgaRYYcM2nVI3G4r2Nd8TCtseD/TbXfn56k3J29AiXB4acnck99ylVSLNXV2fXp5uN1zWZJfrZ3LMpG9LWtFZg8kZO5Q770BLyukjT8xhHSOUOGKAl5acZE5jgfHggPcFAZQBAEAQBAEAQGCUBrzM8yHz3AdG3ggIia0kGENlel13digIiatOLE5zjTIXDuQEbMTDGCr3NaOk47ljKSWrJaVCpWe7Ti2+wh5vSVguhNLzmeS0eZ7lFKuuBusPsGrPOq0uxZv2RDzdtRX3F2qMm3d+KryqykbqhsrDUc9275vMjgozYm9YlmmYmIcIYOPKOTBe48Lt4WUI70rFbF4hUKMqj4LLv4fnI9tOLOEKac5gAY8uoNgLDQjhQqerGzujSbMxLq0nGTzX3K8ojZmzJ2hFhfLe4DLEcCslNogrYalW68b+pOyml7h82HrDNpoeBu7wpY1uZq6ux4v9OVu/wBydk7agROa8A5O5J71KppmsrYGvSzlHLmsyR2rMqG/K2zFZdrawydf34oCYldI2G6I0tOYvHqgJaXmmPFWODuooD2QBAEB8xHhoJNwAqepAQkzpG0fLaXHM8kepQERM2zFfcXao/Dye/FARsWIGiriAMz51XjstTKEJTdoJt9iuRM3pFCbcyrz0XN4nyUUq8VobfD7DxFTOfyrtzfgQ03b8V+BDBk3HiVXlWk9DdUNi4alnL5n26eGhFudU1NSczeeJUWptopRW6lZGEPQgCA6L7MbL1Yb5h2LzqM7DTed5u/lVvDxt8xy23sUpSVBaLN970NfSqR982Kz7Qe5ze0CbvLepZx3lY1OCr9DWUuGj7mc0BVM64ygCAxRAbklacWF8t7gMsW8DgslOS0K9XC0qvWjn4MnJPS44RodfxMP+J9VLGtzNXV2Ov8Arl4onpO14MTmPFcjceBxUsZxehrKuCrUutEkASDUVBzFx4hZlUkZW3IrcTrD8XqEBMyNvMiODS0tcTQbRxQEuEB5zMPWY5ubXDiKIDnkxG1WOcRWjSaZ0GC8k7K5JRpupUjBcXYq81pJEdcwBg/qKqSxEnodXQ2FQhnUe95L8+pERopeavJcek1p6KBtvU3FKlClHdgrLsy9D4QzCAIAgCA9pOUdFiMhM5z3Bo6K7eoXncvYq7sYVasaUHUlpHM7lJSzYUNsNlzWN1R1BbFKysfO6tSVSbnLV5lUnfmv7TvFemBzvSeR91HJA5L6vHXXlDia71UqxtK51WzcR0tFJ6xy9iJUZfCAIAgCAxTMIL2N6StaNC5jzTI8ocCslOS0K1bB0avWWfMtWj1uOmHOa5jQWtrrAnaaUpsVinUcjRY/ARw8VKMm7u2ZbLBbWYZ0VPAFSmsLmEBlAc8noPzG9seIXkldMzpS3Jxlya9Tm7cB1LWn0h6mUPAgCAIAgCAvPsxsvWe+YcLmfDZ2je87hQbyrGHhndnPbfxO7CNBcc39jooVs5Yp0981/ad4oCD0kkPewDTnNOu3cLxvHgFHUjeJe2fiOhrK+jyf2KACqh1ZlAEAQBAEAQFp0Gh3xndhv9xPkrFBas0e2pfpx736I6FouysYnJhPEgKc0RawgMoCj2uykw/tV4oePQ5hHZqvc3JzhwJWtlk2fR6U9+nGXNL0PheEgQBAEAQGWsJIDRVxIAGZNwHFErhyUVvSdks39Dt9iWcJeXZCH2W3nNxvceNVsYR3YpHz3FV3Xquo+PpwN8LIrlIiTLYjnPYatLnUOd5XiaeaM6lOVOW7LU+ar0wOe2/Ie5juaOaeU3qOzcaqnUjuyOswFfpqKb1WT+hHLAuhAEAQBAEBdNC4dIDjnEJ4AD1VqivlZze15XrJcl65l/0SZyoh6GDxr4BSmqLIgCAp+kjKTB6Q0+XkgZzG2WUmIg/FXiAfNa+qrTZ32zp7+Fpvs9MjTWBcCAIAgCAtns4sv3syYpHJggEZa7q6vAVPDNT0I3dzS7bxPR0VTWsvRfydSVw48gtNbU9xKPLTy3/DZ1uBqdwBKirS3Ys2WysN0+JSeizf28znWh09RzoJw5zegjnDw4FYUZcC7tnD3tW4rJ+5alYNAQulch7yDrDnQ6uHZ+0PA7lFVjdXNlsvEdHV3XpL8XsUZVTpwgCAIAgCAv2i8OkqzpDjxJVun1TlNpS3sTLssvIvuijPhvOb/ABSFEnEAQFX0rbSKw5tpwP/ANIDmWkzKTB6WtPdTyVGurTO02JPewi7GyKURtggCAIDBKHp2fRKyf2aUYwjlnlv7TvQXblfpx3YnB7RxPxGIc1pou5e+pMhSFA5X7R7T97NCGObBFOt7qF3cAFSryvKx2Gw8N0eH33rJ3+i0KbDjmHED285rqjdn14LFOzuT1acailF6M6RKxxEY17cHAOG/Yryd1c4upTdObg9UepC9ML2zOcWxJe5jOZ9nFvZN49NypTjuux2GEr9NSU3rx7zTWJZCAIAgMFAdKsuHqwIQyht8FdjojjcTLerSl2v88i9aOMpAb0lx4lZEBKIAgK/pYzkwzkXDiAfJAcx0tb8VhzZ4H/ap4jrI6z+n5f/ABmuT9V/BCFQG/MIeBAEBYNB7K/aJtusKsh0iO3HkDe7+1S0Y70jWbWxPQYd21lkvv5ep1/arxxBpWvPiBAiRT9lpIGbvsjeaLGUrK5PhqDr1Y01xf4/ocOe8uJc41c4lzjm4mpPFa9u+Z9CSSVoqyNOJiVmUHqWnQyf50F2zls6vtDdjvKsUZcDQbXw+aqruf2ZaFOaQr+mMjrQxFGMPHsHHgQDxUNWN1c22ycQ4VOjej0717lMoqx0YQBAEA1a3DEmm8oLpZs6mG0FNgp3K+cNe+bLxZDKQIY/CDxv80BuIAgIfShlYFcnDzHmgOZaYMuhnpe3iAR4KtiFozo/6elnUh2L7r7laVU6cIAgBQHWNALK9zKB550akQ56tOQOBJ/mV2jC0czitsYrpsRurSOXuWZTGqOf+1C1Ply7T/5H+DBTidwVbES4HS7Aw/WrvuX39vEoJKqnSGpEF5Uhr3qeslMOhRGvbi01pnmN4uXsXZ3IqtJVYOD4nSYEYPYHNNQ4AjqN/mrqd1c42cHCTi+BmIwOBDhcRQ9W1e6nkW4veWqOb2hJmFFdDOw3dLcQeFFRlGzsdlh6yrU1OJrLwmCAIDasqHrR4Y/G3uNfJZQ1RBipbtGb7H6fydJJV0406DBZRoGQA4CiA+0AQEfbzKy7+gV4FAcy0sZWCDk8HiKeagxHVN3sGW7iWucX5WZUiqZ14QBASejVl/tMyyGebXWf2G3u44b1nTjvSsU8fifh6EqnHRd7O1gUw6ty2BwIQEZOaPS0V5fFgtc84uNammG1YOnF5tFulj8TSjuQm0jw/wCJyf8ADs7/AFXnRQ5En91xn+xlWm7BlhEcBBZc4jbn1r3o48jD+4Yl/wCbPH9xS/3LO/1To48jz4/E/vZuy8BrGhrAGtGAGAWSVtCvUqSqScpO7Z6L0wKzppI1a2KMW8l3UcDuPioK0eJutkV7SdJ8c13oqSrm/CAICV0Xh1mmdGs7g0+qkpdYobSlbDS7bLz/AIOhyrNaIwZuaO8K2cqX5AZQBAeE6zWhvGbXDuQHMdIGa0s/qB4EKKsrwZstky3cXDtuvIpSoncBAF4Dpfs0sr3cF0dw5UU0b0Q2nzNTuCuUIWVzktu4rfqqitI697LmrBogh5dBD0UQFNnT8R/ad4oLnlRAYQBAfExBD2OY7muBB6j+u5eWurGVObpyUo8Dmk3LmG9zHYtNOum3eqUlZ2OzpVFUgpx0Z5LwkCAn9C2VjuP0wz3kDyU1HrGp2xK1GK5v7HQrFZWPD7VeAqrJzhdQgMoAgMFAc1taF8OK38LxwWE1eLLOCnuYinL/ANL1KACtefQdAgNqy5F0eMyEzF7tWuQ+0dwqV7FXdiGvXjQpyqy4Lx7Pqdxl4LWMaxgo1rQ0dQFAtilZWPns5ynJylq8z7Xpicl0k0mjPmohgxnthh2q0NcQCGVaTdmQe5UalRuWR2uB2dShQiqkE5au65kZ+/pr+Ijf1uWPSS5lv4LDf64+H8A29M/xEb+tyb8uY+Bw3+teBoxbZmNY/Gfjn/pZ78uZQeDoX6iPP97R/vX8U35czz4PD/sXgZ/e0f72J/Um/LmPhKC/wXgW/Re0DFg8o1ew6rsyDe0+W5WaUt5ZnP7Swyo1bx0ensS6kNeVXTOR5sZvYd/ifLgq9aPE3ux8RrSfevuirKA3gQFp0Hh/Od/62/3E+SsUVqaPbUupHvL/AKMsrMA5NcfJTmiLegCAIAUBQ7Wh/FijNzu//tHmrHsXZ37jmAFLsruC1j1PpV75mUPC/ezCy+fMOy92zp2vd4DirVCHE5rb2J6tBd7+y+/gdBVk5ohdLbS/Z5SI8GjyNRnafUA7hU7lHVluxL2zcN0+IjB6avuRxoDL9UVA7wIAUBqRMSpDXvU+UPAgJbRid93MAHmv5B668k8T3qSnKzKG0qHS0G+Mc/cvqtnKnjPSwiw3Mdg4EdWR3G9eSV1Yko1XSmprgc1jQi1zmuuc0lp6xcqTVnY7OM1OKktD4XhkXTQuHSXcfqiHuACtUV8pze15XrpckvUvmibOW85NA4k+ilNUWdAEAQBAU232UmHdOqe4IDl07D1Yrxk93iVrpas+h4We/QhLml6HnBgue5rGCr3ENaM3E0CxSuyWc4wi5S0Wp3GypFsCDDhMwY0N6yMTvNeK2MVupI+e4iu69R1JcczaWRCcz9ptpa8dkFp5MIazhm9/o0fmKqYiV3unWbBw+5RlVesnZdy936FNVc3wQAoDUiYlSGvep8oeBAEB0axp33sFr9tKHtNuKuwlvK5x+LodDWcPqjdWRWKfpnI6r2xRg7kntAXcRXgq1aOdzodkV7wdJ8M13cfOxXFCbgv+jDKSsPpDjxNVbpdU5TaMt7Ey8C86Js5Dzm4DgK/5KQok+gCAIDCAq2lLKRWnNngSgOX2/D1Zh9dpBHTUDDgqFZfOzutlT38JG3DJ+JixbSMvGbGDGvcAaBxIAJurdtoe9eRluu5PisOsRTdNtq+tvQsh9o0f7qF+f1UvxMuRqv8Aj9H98vI+T7RJj7uD+f1XnxEj3/j9DjKXkVSbmHRYj4jzVz3Fx6z+qKFu7ubqlTjTgoR0R4rwzCAFAakTEqQ171PlDwIAgJOx7afLhwa0ODqEgkihF11Mx4LOFRx0KWLwMMS027WJL/mD/umf1O9FJ075FP8As0P3vwRr2hpIYsMsdBaAcDrk0IwOC8lV3lZolobMVCanGby7P5INrSSA0Ek3AC8lQ65I2cmkrvQ6TZkLUgw2nEMaD0Gl6ux0ONxM9+tKS4tl30ZbSADm5x8vJZEJLIAgCAICH0hs50UNLKVaHVGBINMOCAqM3KB1WxW7iLx0jJeOKlqS0a1SjLepuzK1aOjTgSYJ1h9J5w6jtCrTw9uqdJg9uxl8ldWfPh/HmQLmkGhBBGw3Ks1bU6CMlJb0XddmhhD0IAgCAFAakTEqQ171PlDwIAgCAICasvRyJFvf8NuZHKI6G+qkjSbNbidp0qWUfmfZ7lts6y4cEfDbf9Rvcd6sxgkaCviqtbrvLloiXkbPiRTyBdmcOKyK5cLPlfdw2srWm3Cu3BAbKAIAgCAxRAa85IsiijxXI4Eb0BWrQsF7L2ctv5hu2oCAnpBkUUiCtLq4OG9YygpalrDYythnem/pwKzaFgRId7OW3oFHDrHoqk6Eo6HT4TbVGt8s/lfbp4+/iRAUJuQgCAFAakTEqQ171PlDwIAgJGzLFix72jVb9TsNwxKzjTciniMdSoZPN8l+ZFusuwYUG/nP+pwv3DYFZjTUTn8Tj6tfJuy5Im5WWfENGNJz2AdZWZSLFZ+j7G3xDrnL7I9UBNBoFwwQGUAQBAEAQBAEBgoDQtCyocW8ijsxjvzQFan7LiQryKt+oYb8kBAWjZEOLeRqu+oXHeNqjnSUjYYTadfDZJ3XJ/bkVi0bIiQb3cpv1DDeNiqTpOJ1WD2nQxWUXZ8n+fnI0FGbAFAakTEqQ171PlDw2rPs6JGdSG2uZwa3rKyjBy0IK+Ip0Feo/pxLZZWjMOHQxfiO6RRg6ht3qxGkkaDE7UqVcofKvMsMCC551WNJOQH6oFKawn5DR0YxjX8Iw3lAT0KGGijQAMhcgPtAEAQBAEAQBAEAQBAEBgoCHtCwWPvh8h35Tu2ICtzcm+GaPaRkcQR1oCBtCwGPvZyHdAq09Y9FDOgnmjcYTbNajaNT5l5+PuVmekIkI/EFBsOIO9VJQcdTqMNjKOJV6b+nFfQj4Mu6I8thtLnZDzy3rNRb0K1WpCn803ZFosvRQDlRyHH6BWm87VPGjzNFidrN5Ucu16/QssCDQBkMdTWjwAU6yyNPKTk7snZDR1xvimgyGJ6zsQxLDLSzYY1WNAHRtQHsgCAIAgCAIAgCAIAgCAIAgCAID4iQg4UcAQdhQEBaGju2Cf5T5H1QFfmIBFWxG9bSMQmuTPYycXvRdmeMtLNYKQ2Bt+A2nzXiSWhlUqzqO83fvJuQsB774nIb0847ti9MCySciyGKMFOnEnegNlAEAQBAEAQBAEAQBAEAQBAEAQBAEAQBAeE3KMiCj2g+I6igPCQsyHDvaL8zef8ASA3kAQBAEAQBAEAQBAEAQH//2Q=="/>
          <p:cNvSpPr>
            <a:spLocks noChangeAspect="1" noChangeArrowheads="1"/>
          </p:cNvSpPr>
          <p:nvPr/>
        </p:nvSpPr>
        <p:spPr bwMode="auto">
          <a:xfrm>
            <a:off x="2619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19E11B-0FAD-49FB-BD5A-6DFA15527CFB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8788" y="0"/>
            <a:ext cx="8229600" cy="1143000"/>
          </a:xfrm>
        </p:spPr>
        <p:txBody>
          <a:bodyPr/>
          <a:lstStyle/>
          <a:p>
            <a:pPr algn="ctr"/>
            <a:r>
              <a:rPr lang="en-US" altLang="en-US" sz="4000" b="1" dirty="0" smtClean="0"/>
              <a:t>Example: Cost &amp; Quality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17582" y="962025"/>
            <a:ext cx="8158585" cy="5473756"/>
            <a:chOff x="517582" y="962025"/>
            <a:chExt cx="8158585" cy="547375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39"/>
            <a:stretch/>
          </p:blipFill>
          <p:spPr>
            <a:xfrm>
              <a:off x="547477" y="962025"/>
              <a:ext cx="8128690" cy="5473756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517582" y="1256462"/>
              <a:ext cx="7578612" cy="1562938"/>
              <a:chOff x="517582" y="1331122"/>
              <a:chExt cx="7578612" cy="1562938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517582" y="1331122"/>
                <a:ext cx="7578612" cy="1470602"/>
                <a:chOff x="517582" y="1331122"/>
                <a:chExt cx="7578612" cy="1470602"/>
              </a:xfrm>
            </p:grpSpPr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7582" y="1331122"/>
                  <a:ext cx="7578612" cy="1470602"/>
                </a:xfrm>
                <a:prstGeom prst="rect">
                  <a:avLst/>
                </a:prstGeom>
              </p:spPr>
            </p:pic>
            <p:sp>
              <p:nvSpPr>
                <p:cNvPr id="17" name="Rectangle 16"/>
                <p:cNvSpPr/>
                <p:nvPr/>
              </p:nvSpPr>
              <p:spPr>
                <a:xfrm>
                  <a:off x="529960" y="1331122"/>
                  <a:ext cx="1808922" cy="2262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r>
                    <a:rPr lang="en-US" sz="1100" b="1" dirty="0" smtClean="0">
                      <a:solidFill>
                        <a:srgbClr val="188CCC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Jeffrey, Elsa, MD</a:t>
                  </a:r>
                  <a:endParaRPr lang="en-US" sz="1100" b="1" dirty="0">
                    <a:solidFill>
                      <a:srgbClr val="188CCC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5" name="Right Arrow 14"/>
              <p:cNvSpPr/>
              <p:nvPr/>
            </p:nvSpPr>
            <p:spPr>
              <a:xfrm>
                <a:off x="3906982" y="2496127"/>
                <a:ext cx="626533" cy="397933"/>
              </a:xfrm>
              <a:prstGeom prst="rightArrow">
                <a:avLst/>
              </a:prstGeom>
              <a:solidFill>
                <a:srgbClr val="F6862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221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7524307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2" descr="data:image/jpeg;base64,/9j/4AAQSkZJRgABAQAAAQABAAD/2wCEAAkGBxQTEhUTExQVFhUUGBQVGBUVFBoWFhUWFhUbFhgVFRQYKCggGBolGxgUIjEhJSorLi8uGB8zODMsNygtLiwBCgoKDg0OGxAQGywkHyQxLCwsLC03LS0vLC8sLDQwLCwsLTQsNzQsLCwsLCwsLCwsLCwsLCwsLCwsLCwsLCwsLP/AABEIAI4BYwMBEQACEQEDEQH/xAAbAAEAAgMBAQAAAAAAAAAAAAAABQYDBAcCAf/EAEUQAAIBAgMDBgoHBgUFAAAAAAECAAMRBBIhBQYxE0FRU5GSFRYiUmFxgbLB0TIzYnOToaIHFCM0sfBCY3LS4SQ1Q4PC/8QAGgEBAAMBAQEAAAAAAAAAAAAAAAQFBgMBAv/EADkRAAIBAgEJBAoCAgIDAAAAAAABAgMEEQUSFCExUVKRsRVhcaETIjIzNEFygcHRI+FC8ILxNWKi/9oADAMBAAIRAxEAPwDrM9PBAEAQBAEAQBAEAQBAEAQBAEAQBAEAQBAEAQBAEAQBAEAQBAEAQBAEAQBAEAQBAEAQBAEAQBAEAQBAEAQBAEAQBAEAQBAEAQBAEAQBAEAQBAEAQBAEAQBAEAQBAEAQBAEAQBAEAQBAEAQBAEAQBAEAQBAEAQBAEAQBAEAQBAEAQBAEAQBAEAQBAEAQBAEAQBAEAQBAEAQBAEAQBAEAQBAEAQBAEAQBAEAQDQ2+7DDVSpIIQkEGxFtdDONw2qUmtxKslGVxBSWKbOceFq/XVfxGlL6apxM12iUOCPJDwtX66r+I0emqcTGiUOCPJDwtX66r+I0emqcTGiUOCPJDwtX66r+I0emqcTGiUOCPJHobTxHW1e+089PU4nzGiW/BHkh4SxHW1u+0aRPifM80S34I8kPCWI62t32jSJ8T5jRLfgjyQO08R1tXvtGkVOJ8xolvwR5IntysZVqV2D1HYBCbMxIvmA4H2ybZTnKo8W3qKvK9GlTorMik2/ku5l2loZwQBAEAQBAEAQBAEAQBAEAQBAEAQBAEAQBAEAQDW2m5WjVYGxFOoQeghSQZxrycaUmtqT6He2ipVoRextdSi+Gq/Wv2yh0uvxM1egW3Ah4ar9a/bGl1+JjQLbgQ8NV+tftjS6/ExoFtwIeGq/Wv2xpdfiY0C24EeX23iLH+K/A9E9V3Wx9pjQLbgRad29vriFytYVVGo5mHnL8RLi2uVVWD9rqUGUMnyt3nR1xfl3MnJLKwQBAEAQDV2rTzUaq9NOoO1TOdVZ1OS7md7aWbWhLc11OTiZ43J6VCeAJ9QvPcGzxtLafeSbzT2GM17jzOjvHJN5p7DGa9wzo7zcoUmyjyT2GcpReOw+XKO8yck3mnsM+c17jzOjvHJN5p7DGa9wzo7zDW+iYjtPtE/wDs+Ty6rdCoO0k/CW+T160n4FJlyXqQXey7S0M4IAgCAIAgCAIBXN5ds1KVRUpkDybm4B4nTj6pWXt1OlNRhuLrJtjSrU3OovngiI8ZcR5y9xZD7Qr71yLLsq23Pmx4y4jzl7ix2hX3rkOyrbc+bHjLiPOXuLHaFfeuQ7Kttz5seMuI85e4sdoV965Dsq23Pmx4y4jzl7ix2hX3rkOyrbc+bHjLiPOXuLHaFfeuQ7Kttz5seMuI85e4sdoV965Dsq23Pmyybt4ypVpl6hB8ogWAGgA6PTeWdlVnVg5T3lJlKhSo1VCmvlrJaTCuEAQBAEAQDU2v9RW+7qe4Zwufcz8H0JFp8RT+qPU5xM0bUQBAEA81eB9Rnq2hGpRqlWDKSGU3BHEGd02nij2UVJOMlimdD3b2+MQuVrCqBqOZh5y/ES5trlVVg9vUymUMnu3edHXF+XcycksrBAEAQDy63BHSCO2eNYo9TweJx+1tJmzf44l3/ZzU8msvpRu0EfCWeT3qkvAz2XI+tB+JcryxKEQDdofREAyQDHiHyozdAJ7BeeSeCbPqCxkkcUrnyeyZeG03a2lq/Z8nkVW6WUdgv8Zc5PXqyZnsuS9eC7mW2WJRCAIAgCAIAgCAUvb+BrVK7stNyugBA0IA5vbeUd3Rq1Kzai8DT5PuKFK3jGU0ntZH+B6/VP3ZG0Wtwsmabb8a5jwPX6p+7Gi1uFjTbfjXMeB6/VP3Y0Wtwsabb8a5jwPX6p+7Gi1uFjTbfjXMeB6/VP3Y0Wtwsabb8a5mDE4KpTsXRlvwuLXnxOlOHtLA6069KrqhJPwME5nU6Du9RyYemOkZu8S3xE0dnDNoxX35mPyhUz7mb+3LUSMkkIQBAEAQBANTa/1Fb7up7hnC59zPwfQkWnxFP6o9TnEzRtRAEAQDzU4H1GeraDSynonbE+z3SdlYMpIZTcEcQYUsHimfMoxknGWtM6Hu3t0YhcraVVFyOZhwzD8rj0y5tblVVmvaZPKFg7d50fZfl3E3JhWiAIAEA5Jj0y1ai9DuOxjM7UWE2u9m7oSzqUX3LoWb9nT/AMWqvSinsa3/ANSbk9+tJdxU5cj/ABwfe+n9E9vqzDCsysylWQ3UkGxNuI9clXrapNruK3JSi7lKSxxT2nPfCFXran4jfOVHpJ8T5s1HoKXAuSNyhtCrlH8Wp+I3znKVWePtPmz5dClwrkjJ4Qq9bU/Eb5z59LU4nzZ56Clwrkj42OqnQ1ahB0saja/nHpZ8T5sKjTX+K5I0cVw9sQ2nZF03DS2HY+dUb8gBLuwWFNvvMzlqWNdLcl+SyScU4gAQDm1HeLEmsq8scpqBbZV4Z7W4dEA6SYAgCAfCbazw9Sx1Gn4XodbT7wnHSqPGuZJ0K44HyHheh1tPvCNKo8a5jQrjgfIeF6HW0+8I0qjxrmNCuOB8h4XodbT7wjSqPGuY0K44HyHheh1tPvCNKo8a5jQrjgfIeF6HW0+8I0qjxrmNCuOB8isb245ajoEYMFUm4Nxcnh2AdsqsoVo1JRUXikXmSbedKEnNYNv593/ZBolyAOJIHabSAli8C2lLNTb+R06mmUBRzADsFpqorBYGFlLOk5P5nqenyIBTt9dr1qNVFpVCoKXIAU3OYi+oMAmd08W9XDK9RszEuCSAODEDhAJiAIBqbX+orfd1PcM4XPuZ+D6Ei0+Ip/VHqc4maNqIAgCAIAgCATu5v8wfu295ZPyb7/7Pqipyz8OvqXRl1l6ZgQBAEA5bvClsTWH2ye3X4yguFhVl4m1sZY20H3EpuC9sUR51Nx2FT8J2sX/Lh3ETLMcbfHc1+S/YvCpVQpUXMptcG+tjccPTLaUFNYS2GZp1Z05Z8HgyO8WcJ1K95/nOOi0eEl9pXXG/L9G7Q3YwmUfwR3m+c80OhwjtK64+n6MnivhepHeb5zzQ6HCO0rnj6fojN5NhYalhqjpSAYAWN20JYDnPpnC6tqMKTko6yVY3txVrxhKWr7bjnOLPD2yogaVF+3MS2ET0lz+sj4S+slhRX36mTytLG6l9uhNyWVpobZ2ouHp8o4ZhmC2W17m/TbogEIN+6PV1exP90Ao9OsBVD62Dh7c9g17euAXjx6o9XV7E/wB0Andj7SXEUxUUMASRZrX09V4BuwDR25WyYeofskD1t5Pxke6nm0ZPuJdjDPuILv6aznczZshAEAQBAEAQCQ2BRz4imOhs3dGb4SRaRzq0V/uoh388y2m+7DnqOhTSGOEAqzb80QbcnV09C/OAVjejbCYmororKFXL5Vr3uTzE9MAlN3d6aWHoLSZKhILG65basTzkQCf2PvPTxFTk0SoDYtdsttPUT0wCdgGptf6it93U9wzhc+5n4PoSLT4in9UepziZo2ogFuqbtURgv3i75+SD2zDLci/C3CWTs6at/Sa8cMSljlCq7r0OrDHArGBwrVai00+k5sP6kn0AXPslfTg5yUVtZbVasaUHOWxF2G6+DoKP3ipcnnapyYJ+yAQf6y20K3px/lfngUPaN3Wk/Qx5LHmeMRulh6yZsNUseaz8ohPQTqR2+yeSsaNSONJ+eKPYZUr0p5tePlgykVqRRirCzKSpHQQbGVMk4tp/Iv4yUoqS2Mmtzf5g/dt7yydk33/2fVFXln4dfUujLrL0zAgCAIBzbfBLYup6ch/SB8JR3iwrM2GSpY2sfv1NLZGKqU6qtRF6nlADKWvcEHyRx0vOVKc4SThtJN1Sp1KTjVeEeRYW3g2gASaNgNSTQewHTxkvSbrh8mVSsMnt4Kf/ANI1PHTFf5XcPznPTq3dy/s79jW3/tz/AKN2hvpiso+r7h+c5vKFdP5cv7POyLbv5/0WPdDblbEvUFTJZFUjKttST6T0SZZXNStJqeGorcpWdK3jFwxxe8z79vbCMPOamP1ZvhPvKL/gfiupzySsblPcn0OW4viJTQNWjpO7SWwtH/QD26/GaG2WFKPgYzKDxuZ+PQkp3IZHbd2UMTT5MsV8oNcC/AHS3tgEANwk65u4PnAKZTo3qBL8XCX9bWvALn4hp1zdwfOAWHYmzBh6QpBiwBY3Itx9EA34BqbTwIrJkJIBIOnHTm1nGvRVaGY3gSLW4dCpnpYsiPFGn1j/AKflIfZlPifkWXbVXhXmPFGn1j/p+UdmU+J+Q7aq8K8x4o0+sf8AT8o7Mp8T8h21V4V5jxRp9Y/6flHZlPifkO2qvCvMeKNPrH/T8o7Mp8T8h21V4V5nxt06YBPKPpr/AIflPHk2mljnPyCyzVbwzV5lQMpjRlg3Mo3qs3mpb2sR8AZY5NhjUcty6lPlmeFGMd76Fyl2ZoQCoNuIhJPLNr9gfOAVzeXY4wtRUDl8y5rkWtqRb8oBI7B3UXEUVqmqyklhYKD9E243gFg2HusuHq8oKhbyStioHG3Pf0QCwwDU2v8AUVvu6nuGcLn3M/B9CRafEU/qj1OcTNG1EA6PX/7X/wChfdEvZfB/8fwZeH/kP+X5Kfupi1p4qmzmynMtzwGZSAe23bKuzmoVk2XeUKUqlvJR27eRbt592mxLiolQBgoXKwOU6k3BHDj0GWd3ZutLOiylsMoK3i4Sjqxx1EFhtn47BZmpoGDAZsvljTgcuh6eaQ4Urm3xcVt+5YVK9leYKbww2Y6v6K9jsU1Wo1R7ZmNzYWF7W4eyQqk3OTk9rLOlTjSgoR2Iltzf5g/dt7yyZk33/wBn1RW5Z+HX1Loy6y9MwIAgCAc/36S2JB6aansLD4CU18v5fsarI0sbfDc3+CO3cqZcVQP+Yo73k/Gcbd4VY+JMvo51tNdz8tZ1SumZWXpBHaLS9axWBjIPNknuOR4rZtal9ZTdfSVOXvDQ9sz8qU4e0mjcU7ijV93JPry2mXBoWACgsehQSePQJHazpYLWfU2o65PDxOgbh7OqUhVaojJnyZcwsSBmvpxHEcZb5PpTgpOSwxwM5le4p1HFQeOGOOH2Pv7RKlqFMdNT+it/xGU3hTS7/wAHmRY41pPu/KOa4o6+yVUNhponU9l08tGkvRTpjsUTSUlhCK7kYa5lnVpy3t9TanQ4iABAOWUNl1+XU8hWtyoN+Se1s973twgHUzAEAQCC29t1qDqiqrXXMb30uSBw9Rlfd3jozUUsdWJbWGTo3EHOTa14Ecm9lQkAU0uSBxPPIyylUbwzUTHkakli5PyLdLkzogCAIBo7crZMPUb7JHtbyfjI91PMoyfd1JdjTz7iC78eWs53M2bIuO5dG1J385rexR8yZdZMhhTct76Gby1UxqxjuXUsMsimEAQCkb+YKrUrUylOo4CWJRGYA5joSBAJzc6gyYVFdWVsz+SylTqx5jrAJuAIBqbX+orfd1PcM4XPuZ+D6Ei0+Ip/VHqUXY2GWrXp03uFdrG2h1Btb22mfoQU6ii9jNdc1JU6Mpx2okt7tiphmp5M2Vw1yxB1BHQBzGd723jRazdjIuTrydypZ+GKw2FoxQtsyx0/gL7oljPVZ6+Ep6evKGri/JRtjbNOIqcmrKpsTdr2NubT+9JUUKLqzzU8DQ3NwqEM9rEkcc+KwLimKzWIBUjVPUA9wCOj0idqjrWss3O/XmRaStr2LnmLH57/ACJ/dLeOrXqGnUUEBS2dRa1iBZubX2cJNs7udWWbJfcrso2FKhDPg8Nez9Fd30oquLfL/iCsQOZiNe3Q+2Qb6KjWeBZ5LnKVss75Yr7H3c3+YP3be8s6ZN9/9n1Rxyz8OvqXRl1l6ZgQBAEApH7QU/iUj0qw7GHzlVlBetE0mQ3/ABzXeun9FawdXJUR/MdG0+ywPwkGLwknuaLmrDPhKO9Nc0dMwe8uGqcKoU9D+Qfz0/OXULqlLY+eoyNXJ1zT2xx8NZKqQRcag9GoMkEFrB6zcwdJVXyVAvxsAL9k8SS2H1KUpbXiY8ZtOjS+sqIvoJ17OM+J1qcPaaR0pW9Wr7EWyjb5bbpYjk1pEkIWJJFgbgAWvr0yovrmFXBQ+RoMmWdShnOp88CnVxdreoSJBai4xwWJ1tFsAOgAdk0yMC3i8T1PTwQBAEAQBAEAoG8tbNiX+zZR7Br+d5nb2WdXl3ajX5NhmW0e/XzI6m5UgjQggg9BGokZNp4omyipJp7GWHBb2ONKqhh5y+SezgfyllSylJaprHwKavkaD10nh3PWv95lgwO2aNXRXAPmt5J/Pj7JY0rqlU2PXuKivY16PtR1b1rRnxWNp0xd3VfWdfYOJnSdWFP2ngcaVCpVeEItkLjN7KY0pqXPSfJHzMg1MpQXsLHyLOjkapLXUaXmyB2jturWGViAvHKosNOFydZXVrupVWEtm4t7awo0HnR272RsjE06Du9Ry4emOkZu8b/GaOzjm0Y8+Zj8oTz7mb78OWokZJIQgCAIAgCAIBqbX+orfd1PcM4XPuZ+D6Ei0+Ip/VHqc7pVCrBlNipBB6CDcTNptPFG0lFSTT2MvFDfSi6gVqTZhxsodb9IubiW8co05L146+Zn55IrRl/FLV90yL3l3q5dOSpqVQ2LFrZmtqBYcBf0yPdXvpY5kVgiXY5N9BL0k3i/lgV7CYlqbrUQ2ZTcH++a2kgwm4SUo7UWdSnGpFwlsZc8PvrSdbV6Rvz5QHU+mzWI/OWsMowksKkfyUU8j1YyxpS/DGI31oopFCkb81wEX12W5MSyjCK/jj+BDJFWUsasvyyl4rEtUdnc3Zjcn++aVU5ucnKW1l7TpxpxUI7ETG5v8wfu295ZNyb7/wCz6orMs/Dr6l0ZdZemYEAQBAKh+0Kn5NFuguO0KfhK3KK1RfiX+QpetOPh+f2UyVhoRAM+FxlSmb03dP8ASxA9oGhn1Gcoey8DnUo06iwnFPxJZ9u4iogDVnt0A5L+vLa/tnlS4qy1OT6dCPCyt6bxjBdeppGRySeGrAc/ZPVFnuB4wa56yDznQfqEkUl60V3o+K7zaUn3PodYmjMIIAgCAIAgCAIBW9p7r52Z6b2LEsQ2ouTfQjh+crK+Ts5uUHre8u7bK+ZFQqR1LViiu43ZdWl9NDbzhqvaOHtlZVtqtP2kXNG8o1vYlr3bGac4kkQATA2CAb+D2PWqfRpkDpbyR+fH2SRTtatTZHnqIla+oUvalr3LWTeE3SHGq/sT/cflJ1PJi/zlyKutlp7KUfu/0WamgAAHAAAeoS1SSWCKOUnJtv5nqenyIAgCAIAgCAam1/qK33dT3DOFz7mfg+hItPiKf1R6nOJmjaiAIAgCAIAgE7ub/MH7tveWT8m+/wDs+qKnLPw6+pdGXWXpmBAEAQDWx+Ap1ly1FDAajiLHhcETnUpRqLCSxO1G4qUZZ1N4Ffxm5VM/V1GT0MM4+BkOeT4v2Xh5lrSy3UXvIp+GohMZuliE+iFqD7B17rWkWdlVjs1llSyvbz2tx8SGxGHdDZ1ZT0MCP6yNKLj7SwLCFSE1jBp+B8WqbAD/AJnPNWJ9YfM38LsPEVeFNrdL+SP1SRC2qS2R/BEq39vS9qS+2smsHuQx1q1QPQgzHvG39JKhk+X+T5FdVy5Fe7jj46vL+yd2fu1h6RDBSzDUM5vYjnAFh+UmU7SlB4paysr5TuKqcW8E/kiYkkrxAEAQBAEAQBAEAQCMx2wqNTUrlPnJofaOBkWrZ0qm1YPuJ1DKNelqTxW56yBxW6dQH+GysPteSR/UGV9TJs0/UafkW1LLNJr+RNPu1m1hN0hxq1L/AGUFv1H5TrTyYv8AOXI4VstPZTj93+v7JvB7LpUvoIAek6ntMnU7elT9lFXWvK1X25Pw+RuTuRhAEAQBAEAQBAEAQDW2lTLUaiqLlkcAdJKkATlXi5UpRW1p9DtbSUK0JS2Jp+ZSPAGI6o95fnKHQ6/D0/Zqe0rXj8n+h4AxHVHvL840Ovw9P2O0rXj8n+h4AxHVHvL840Ovw9P2O0rXj8n+h4AxHVHvL840Ovw9P2O0rXj8n+h4AxHVHvL840Ovw9P2O0rXj8n+h4AxHVHvL840Ovw9P2O0rXj8n+h4AxHVHvL840Ovw9P2O0rXj8n+iX3Y2XVpVi1RCoyML3U6llNtD6DJljb1adXOnHBYPdvRX5Tu6Naio05YvFP57n3FpluUAgCAIAgCAIB5qUwwswBHQRcdhnjSepnsZOLxTwMGGwFKnqlNFJ51UA9onxGlCPspI61LirU9uTfizZnQ4iAIAgCAIAgCAIAgCAIAgCAIAgCAIAgCAIAgCAIAgCAIAgCAIAgCAIAgCAIAgCAIAgCAVDwzUWnjFy12K1MQFqKLrTAuFGa/k24wDLtflBg1xC16qsKVLRWsrEkXZha5PldPMIBsbZpVKOGslaqWepTGdmuwzELYEW0gGhiNq1WbC5XYW5EVbH6TPUKEN+G/bAJvB12OMxCFiVVKJVb6AkakD0wDDvDVqh6a0+Wy2qFjRCk3FsoJbQc8AkNj11eijKzOCPpPbMddc1tLjh7IBuQBAEAQBAEAQBAEAjd4sa1HDu6fSGUAnmLMFv7LwDDhdmVKb02GIdwfrFqnMHuOKeabwCI2jWqLUqmrUxNKzHknprmoBObOo4+m8A3tt1KhFBgarUSpNRsN9MkgZSOfLxMA97KqPUoVFpVyzBiqvVQh6Y08moDxYC+sAbv4lzWrUmd3VMmXlQFqXN8xsALpfhAJ6AIAgCAIAgCAIB5Li4Fxc3sL6m3GwgFc2btWouEWobVGNR1zVKgRVGci7MeYAcBrAM9LeEmg9bkx/CqBHCvdctxd0a2o1B4QDPU2w1sQy0wy0WCA5wodrDNctooW8Aw4LbFSuldUVOVpKMpR86MXU5bMQOcGAaGyMQVq0lariEdtHp4hbrUNv/G3BTeASabXqu7cnQz0kqckzZ7PcaMwS1so9fNAMqbTdsS9BaYK08hZy9rBlJ+jbU3+MA0KG2WTDh8rVC2IakAz66uQLNbsEAzVNrVSmJQoqVqKBtHzKVYEhg1uIsdLdEA39h1nfD0nqWzMiEkG97qCGOgsSNSOYmAb0AQBAEAjqeyEFOvTzNau1R2OlwanELpwHNe8A+4rZKvh/wB3LMFyqtxbNZbW5rc3RAMu0MCtVAjEgKyPpa90NwNeaAaS7u0wSQz61lr82hUkhRp9G5PbAPWK2JmqtVWtVps4UEUyoBCiw4gwDJidlFshWvVV0UrnBBLg+cpFifTaAbWAwa0aa00vlUW14nnJPpJgGxAEAQBAEAQBAEAQDDjMKtVGpuLqwsR/fPeAR2E2EFdHerUq8lfkw5Fk0tfTibc5gHzEbBuXy1qqJVJL01IyknjYkXW/ogGXFbHVuT5N3pNSXIjIR9G1spB0I0gHlNhJyVSmzOxqnM9QkBywtYi2gtYWEAy7O2ZybtUao9SowCl3toq8FAGkAkIAgCAIAgCAIAgGhtTZgrFGDtTemWyulrgMLMLHSx0gGs276clTpK7qaT8or6Fs9ySSCLHiYBnwux0RKqFmcVizNnIJuwsdQIBiOwU/d/3cM9r58+hcvmz5jzHWAesPsRRypZ3qGuqq5YgfRBAK5QMvH+kA8YfYVmQvWq1FpG6I9rKQLAkgXYgQD6dhDOWFWoqM/KtSUgKX5zfjYkai8A3MPgQlWpVBN6uQEG1hkBAt2wCJ2lsQiilKlmb/AKhajG4DKC5ZiDpwvpzwDdw2xlUVczvUasMru1gcoBAAAFha5gG1s3CclTWnmZwgygta+UaAadAsIBswBAEAQBAEAQBAEAQBAEAQBAEAQBAEAQBAEAQBAEAQBAEAQBAEAQBAEAQBAEAQBAEAQBAEAQBAEAQBAEAQBAEAQBAEAQBAEAQBAEAQBAEAQBAEAQBAEAQBAEAQBAEAQBAEAQBAEAQBAEAQBAEAQBAEAQD/2Q=="/>
          <p:cNvSpPr>
            <a:spLocks noChangeAspect="1" noChangeArrowheads="1"/>
          </p:cNvSpPr>
          <p:nvPr/>
        </p:nvSpPr>
        <p:spPr bwMode="auto">
          <a:xfrm>
            <a:off x="1095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5" descr="data:image/jpeg;base64,/9j/4AAQSkZJRgABAQAAAQABAAD/2wCEAAkGBxQTEBUUEBQUFRQXFBQVFxgYFxQUFxQVFBcXFxUZGRcYHCggGBolHBUYITEiJSorLi4uFx8zODMsNygtLiwBCgoKDg0OGxAQGywkHyQsLCwsNCwsLCwsLC4sLCwsLCwsLCwsLCwsLCwsLCwsLCwsLCwsLCwsLCwsLCwsLCwsLP/AABEIALQAtAMBEQACEQEDEQH/xAAbAAEAAgMBAQAAAAAAAAAAAAAABQYBBAcDAv/EAEIQAAECAwQFCQUFCAIDAAAAAAEAAgMEEQUhMVEGEkGBkSIyYXFyobHB0QcTIzNSQlNiovAUFVSCkrLC4RbxY3Pi/8QAGwEBAAIDAQEAAAAAAAAAAAAAAAMEAgUGAQf/xAA3EQACAQIDBAgFAwQDAQAAAAAAAQIDEQQhMQUSQVETMmFxkaGx0RQigcHwM1LhBhVCUxZDYiP/2gAMAwEAAhEDEQA/AO4oAgCAIAgCAIAgCA0Jq14TMXVOTbygIaa0kefltDek3nhggNKHa8Zrq65PQaEcEBJyukmyI2nS2/uKAmJWfhxOY8HowPAoDaQBAEAQBAEAQBAEAQBAEAQBAYqgNSatOFD5zxXIXngEBDzWkn3bN7j5D1QEPNTsSJ8xxIywHAICOmp+HD57wDlt4LGU4x1LNDB16/6cb+niQ83pOB8plel13ABQPELgjd4f+n23etK3d7+xpy+lrgaRYYcM2nVI3G4r2Nd8TCtseD/TbXfn56k3J29AiXB4acnck99ylVSLNXV2fXp5uN1zWZJfrZ3LMpG9LWtFZg8kZO5Q770BLyukjT8xhHSOUOGKAl5acZE5jgfHggPcFAZQBAEAQBAEAQGCUBrzM8yHz3AdG3ggIia0kGENlel13digIiatOLE5zjTIXDuQEbMTDGCr3NaOk47ljKSWrJaVCpWe7Ti2+wh5vSVguhNLzmeS0eZ7lFKuuBusPsGrPOq0uxZv2RDzdtRX3F2qMm3d+KryqykbqhsrDUc9275vMjgozYm9YlmmYmIcIYOPKOTBe48Lt4WUI70rFbF4hUKMqj4LLv4fnI9tOLOEKac5gAY8uoNgLDQjhQqerGzujSbMxLq0nGTzX3K8ojZmzJ2hFhfLe4DLEcCslNogrYalW68b+pOyml7h82HrDNpoeBu7wpY1uZq6ux4v9OVu/wBydk7agROa8A5O5J71KppmsrYGvSzlHLmsyR2rMqG/K2zFZdrawydf34oCYldI2G6I0tOYvHqgJaXmmPFWODuooD2QBAEB8xHhoJNwAqepAQkzpG0fLaXHM8kepQERM2zFfcXao/Dye/FARsWIGiriAMz51XjstTKEJTdoJt9iuRM3pFCbcyrz0XN4nyUUq8VobfD7DxFTOfyrtzfgQ03b8V+BDBk3HiVXlWk9DdUNi4alnL5n26eGhFudU1NSczeeJUWptopRW6lZGEPQgCA6L7MbL1Yb5h2LzqM7DTed5u/lVvDxt8xy23sUpSVBaLN970NfSqR982Kz7Qe5ze0CbvLepZx3lY1OCr9DWUuGj7mc0BVM64ygCAxRAbklacWF8t7gMsW8DgslOS0K9XC0qvWjn4MnJPS44RodfxMP+J9VLGtzNXV2Ov8Arl4onpO14MTmPFcjceBxUsZxehrKuCrUutEkASDUVBzFx4hZlUkZW3IrcTrD8XqEBMyNvMiODS0tcTQbRxQEuEB5zMPWY5ubXDiKIDnkxG1WOcRWjSaZ0GC8k7K5JRpupUjBcXYq81pJEdcwBg/qKqSxEnodXQ2FQhnUe95L8+pERopeavJcek1p6KBtvU3FKlClHdgrLsy9D4QzCAIAgCA9pOUdFiMhM5z3Bo6K7eoXncvYq7sYVasaUHUlpHM7lJSzYUNsNlzWN1R1BbFKysfO6tSVSbnLV5lUnfmv7TvFemBzvSeR91HJA5L6vHXXlDia71UqxtK51WzcR0tFJ6xy9iJUZfCAIAgCAxTMIL2N6StaNC5jzTI8ocCslOS0K1bB0avWWfMtWj1uOmHOa5jQWtrrAnaaUpsVinUcjRY/ARw8VKMm7u2ZbLBbWYZ0VPAFSmsLmEBlAc8noPzG9seIXkldMzpS3Jxlya9Tm7cB1LWn0h6mUPAgCAIAgCAvPsxsvWe+YcLmfDZ2je87hQbyrGHhndnPbfxO7CNBcc39jooVs5Yp0981/ad4oCD0kkPewDTnNOu3cLxvHgFHUjeJe2fiOhrK+jyf2KACqh1ZlAEAQBAEAQFp0Gh3xndhv9xPkrFBas0e2pfpx736I6FouysYnJhPEgKc0RawgMoCj2uykw/tV4oePQ5hHZqvc3JzhwJWtlk2fR6U9+nGXNL0PheEgQBAEAQGWsJIDRVxIAGZNwHFErhyUVvSdks39Dt9iWcJeXZCH2W3nNxvceNVsYR3YpHz3FV3Xquo+PpwN8LIrlIiTLYjnPYatLnUOd5XiaeaM6lOVOW7LU+ar0wOe2/Ie5juaOaeU3qOzcaqnUjuyOswFfpqKb1WT+hHLAuhAEAQBAEBdNC4dIDjnEJ4AD1VqivlZze15XrJcl65l/0SZyoh6GDxr4BSmqLIgCAp+kjKTB6Q0+XkgZzG2WUmIg/FXiAfNa+qrTZ32zp7+Fpvs9MjTWBcCAIAgCAtns4sv3syYpHJggEZa7q6vAVPDNT0I3dzS7bxPR0VTWsvRfydSVw48gtNbU9xKPLTy3/DZ1uBqdwBKirS3Ys2WysN0+JSeizf28znWh09RzoJw5zegjnDw4FYUZcC7tnD3tW4rJ+5alYNAQulch7yDrDnQ6uHZ+0PA7lFVjdXNlsvEdHV3XpL8XsUZVTpwgCAIAgCAv2i8OkqzpDjxJVun1TlNpS3sTLssvIvuijPhvOb/ABSFEnEAQFX0rbSKw5tpwP/ANIDmWkzKTB6WtPdTyVGurTO02JPewi7GyKURtggCAIDBKHp2fRKyf2aUYwjlnlv7TvQXblfpx3YnB7RxPxGIc1pou5e+pMhSFA5X7R7T97NCGObBFOt7qF3cAFSryvKx2Gw8N0eH33rJ3+i0KbDjmHED285rqjdn14LFOzuT1acailF6M6RKxxEY17cHAOG/Yryd1c4upTdObg9UepC9ML2zOcWxJe5jOZ9nFvZN49NypTjuux2GEr9NSU3rx7zTWJZCAIAgMFAdKsuHqwIQyht8FdjojjcTLerSl2v88i9aOMpAb0lx4lZEBKIAgK/pYzkwzkXDiAfJAcx0tb8VhzZ4H/ap4jrI6z+n5f/ABmuT9V/BCFQG/MIeBAEBYNB7K/aJtusKsh0iO3HkDe7+1S0Y70jWbWxPQYd21lkvv5ep1/arxxBpWvPiBAiRT9lpIGbvsjeaLGUrK5PhqDr1Y01xf4/ocOe8uJc41c4lzjm4mpPFa9u+Z9CSSVoqyNOJiVmUHqWnQyf50F2zls6vtDdjvKsUZcDQbXw+aqruf2ZaFOaQr+mMjrQxFGMPHsHHgQDxUNWN1c22ycQ4VOjej0717lMoqx0YQBAEA1a3DEmm8oLpZs6mG0FNgp3K+cNe+bLxZDKQIY/CDxv80BuIAgIfShlYFcnDzHmgOZaYMuhnpe3iAR4KtiFozo/6elnUh2L7r7laVU6cIAgBQHWNALK9zKB550akQ56tOQOBJ/mV2jC0czitsYrpsRurSOXuWZTGqOf+1C1Ply7T/5H+DBTidwVbES4HS7Aw/WrvuX39vEoJKqnSGpEF5Uhr3qeslMOhRGvbi01pnmN4uXsXZ3IqtJVYOD4nSYEYPYHNNQ4AjqN/mrqd1c42cHCTi+BmIwOBDhcRQ9W1e6nkW4veWqOb2hJmFFdDOw3dLcQeFFRlGzsdlh6yrU1OJrLwmCAIDasqHrR4Y/G3uNfJZQ1RBipbtGb7H6fydJJV0406DBZRoGQA4CiA+0AQEfbzKy7+gV4FAcy0sZWCDk8HiKeagxHVN3sGW7iWucX5WZUiqZ14QBASejVl/tMyyGebXWf2G3u44b1nTjvSsU8fifh6EqnHRd7O1gUw6ty2BwIQEZOaPS0V5fFgtc84uNammG1YOnF5tFulj8TSjuQm0jw/wCJyf8ADs7/AFXnRQ5En91xn+xlWm7BlhEcBBZc4jbn1r3o48jD+4Yl/wCbPH9xS/3LO/1To48jz4/E/vZuy8BrGhrAGtGAGAWSVtCvUqSqScpO7Z6L0wKzppI1a2KMW8l3UcDuPioK0eJutkV7SdJ8c13oqSrm/CAICV0Xh1mmdGs7g0+qkpdYobSlbDS7bLz/AIOhyrNaIwZuaO8K2cqX5AZQBAeE6zWhvGbXDuQHMdIGa0s/qB4EKKsrwZstky3cXDtuvIpSoncBAF4Dpfs0sr3cF0dw5UU0b0Q2nzNTuCuUIWVzktu4rfqqitI697LmrBogh5dBD0UQFNnT8R/ad4oLnlRAYQBAfExBD2OY7muBB6j+u5eWurGVObpyUo8Dmk3LmG9zHYtNOum3eqUlZ2OzpVFUgpx0Z5LwkCAn9C2VjuP0wz3kDyU1HrGp2xK1GK5v7HQrFZWPD7VeAqrJzhdQgMoAgMFAc1taF8OK38LxwWE1eLLOCnuYinL/ANL1KACtefQdAgNqy5F0eMyEzF7tWuQ+0dwqV7FXdiGvXjQpyqy4Lx7Pqdxl4LWMaxgo1rQ0dQFAtilZWPns5ynJylq8z7Xpicl0k0mjPmohgxnthh2q0NcQCGVaTdmQe5UalRuWR2uB2dShQiqkE5au65kZ+/pr+Ijf1uWPSS5lv4LDf64+H8A29M/xEb+tyb8uY+Bw3+teBoxbZmNY/Gfjn/pZ78uZQeDoX6iPP97R/vX8U35czz4PD/sXgZ/e0f72J/Um/LmPhKC/wXgW/Re0DFg8o1ew6rsyDe0+W5WaUt5ZnP7Swyo1bx0ensS6kNeVXTOR5sZvYd/ifLgq9aPE3ux8RrSfevuirKA3gQFp0Hh/Od/62/3E+SsUVqaPbUupHvL/AKMsrMA5NcfJTmiLegCAIAUBQ7Wh/FijNzu//tHmrHsXZ37jmAFLsruC1j1PpV75mUPC/ezCy+fMOy92zp2vd4DirVCHE5rb2J6tBd7+y+/gdBVk5ohdLbS/Z5SI8GjyNRnafUA7hU7lHVluxL2zcN0+IjB6avuRxoDL9UVA7wIAUBqRMSpDXvU+UPAgJbRid93MAHmv5B668k8T3qSnKzKG0qHS0G+Mc/cvqtnKnjPSwiw3Mdg4EdWR3G9eSV1Yko1XSmprgc1jQi1zmuuc0lp6xcqTVnY7OM1OKktD4XhkXTQuHSXcfqiHuACtUV8pze15XrpckvUvmibOW85NA4k+ilNUWdAEAQBAU232UmHdOqe4IDl07D1Yrxk93iVrpas+h4We/QhLml6HnBgue5rGCr3ENaM3E0CxSuyWc4wi5S0Wp3GypFsCDDhMwY0N6yMTvNeK2MVupI+e4iu69R1JcczaWRCcz9ptpa8dkFp5MIazhm9/o0fmKqYiV3unWbBw+5RlVesnZdy936FNVc3wQAoDUiYlSGvep8oeBAEB0axp33sFr9tKHtNuKuwlvK5x+LodDWcPqjdWRWKfpnI6r2xRg7kntAXcRXgq1aOdzodkV7wdJ8M13cfOxXFCbgv+jDKSsPpDjxNVbpdU5TaMt7Ey8C86Js5Dzm4DgK/5KQok+gCAIDCAq2lLKRWnNngSgOX2/D1Zh9dpBHTUDDgqFZfOzutlT38JG3DJ+JixbSMvGbGDGvcAaBxIAJurdtoe9eRluu5PisOsRTdNtq+tvQsh9o0f7qF+f1UvxMuRqv8Aj9H98vI+T7RJj7uD+f1XnxEj3/j9DjKXkVSbmHRYj4jzVz3Fx6z+qKFu7ubqlTjTgoR0R4rwzCAFAakTEqQ171PlDwIAgJOx7afLhwa0ODqEgkihF11Mx4LOFRx0KWLwMMS027WJL/mD/umf1O9FJ075FP8As0P3vwRr2hpIYsMsdBaAcDrk0IwOC8lV3lZolobMVCanGby7P5INrSSA0Ek3AC8lQ65I2cmkrvQ6TZkLUgw2nEMaD0Gl6ux0ONxM9+tKS4tl30ZbSADm5x8vJZEJLIAgCAICH0hs50UNLKVaHVGBINMOCAqM3KB1WxW7iLx0jJeOKlqS0a1SjLepuzK1aOjTgSYJ1h9J5w6jtCrTw9uqdJg9uxl8ldWfPh/HmQLmkGhBBGw3Ks1bU6CMlJb0XddmhhD0IAgCAFAakTEqQ171PlDwIAgCAICasvRyJFvf8NuZHKI6G+qkjSbNbidp0qWUfmfZ7lts6y4cEfDbf9Rvcd6sxgkaCviqtbrvLloiXkbPiRTyBdmcOKyK5cLPlfdw2srWm3Cu3BAbKAIAgCAxRAa85IsiijxXI4Eb0BWrQsF7L2ctv5hu2oCAnpBkUUiCtLq4OG9YygpalrDYythnem/pwKzaFgRId7OW3oFHDrHoqk6Eo6HT4TbVGt8s/lfbp4+/iRAUJuQgCAFAakTEqQ171PlDwIAgJGzLFix72jVb9TsNwxKzjTciniMdSoZPN8l+ZFusuwYUG/nP+pwv3DYFZjTUTn8Tj6tfJuy5Im5WWfENGNJz2AdZWZSLFZ+j7G3xDrnL7I9UBNBoFwwQGUAQBAEAQBAEBgoDQtCyocW8ijsxjvzQFan7LiQryKt+oYb8kBAWjZEOLeRqu+oXHeNqjnSUjYYTadfDZJ3XJ/bkVi0bIiQb3cpv1DDeNiqTpOJ1WD2nQxWUXZ8n+fnI0FGbAFAakTEqQ171PlDw2rPs6JGdSG2uZwa3rKyjBy0IK+Ip0Feo/pxLZZWjMOHQxfiO6RRg6ht3qxGkkaDE7UqVcofKvMsMCC551WNJOQH6oFKawn5DR0YxjX8Iw3lAT0KGGijQAMhcgPtAEAQBAEAQBAEAQBAEBgoCHtCwWPvh8h35Tu2ICtzcm+GaPaRkcQR1oCBtCwGPvZyHdAq09Y9FDOgnmjcYTbNajaNT5l5+PuVmekIkI/EFBsOIO9VJQcdTqMNjKOJV6b+nFfQj4Mu6I8thtLnZDzy3rNRb0K1WpCn803ZFosvRQDlRyHH6BWm87VPGjzNFidrN5Ucu16/QssCDQBkMdTWjwAU6yyNPKTk7snZDR1xvimgyGJ6zsQxLDLSzYY1WNAHRtQHsgCAIAgCAIAgCAIAgCAIAgCAID4iQg4UcAQdhQEBaGju2Cf5T5H1QFfmIBFWxG9bSMQmuTPYycXvRdmeMtLNYKQ2Bt+A2nzXiSWhlUqzqO83fvJuQsB774nIb0847ti9MCySciyGKMFOnEnegNlAEAQBAEAQBAEAQBAEAQBAEAQBAEAQBAeE3KMiCj2g+I6igPCQsyHDvaL8zef8ASA3kAQBAEAQBAEAQBAEAQH//2Q=="/>
          <p:cNvSpPr>
            <a:spLocks noChangeAspect="1" noChangeArrowheads="1"/>
          </p:cNvSpPr>
          <p:nvPr/>
        </p:nvSpPr>
        <p:spPr bwMode="auto">
          <a:xfrm>
            <a:off x="2619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19E11B-0FAD-49FB-BD5A-6DFA15527CFB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pic>
        <p:nvPicPr>
          <p:cNvPr id="18436" name="Picture 4" descr="http://farm3.staticflickr.com/2604/4030150829_168d9461e3_o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032"/>
            <a:ext cx="9296400" cy="687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2906" y="0"/>
            <a:ext cx="49856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FF00"/>
                </a:solidFill>
                <a:latin typeface="Bradley Hand ITC" panose="03070402050302030203" pitchFamily="66" charset="0"/>
              </a:rPr>
              <a:t>Lessons Learned</a:t>
            </a:r>
            <a:endParaRPr lang="en-US" sz="3600" b="1" dirty="0">
              <a:solidFill>
                <a:srgbClr val="FFFF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5131" y="699884"/>
            <a:ext cx="7741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6C65"/>
                </a:solidFill>
                <a:latin typeface="Bradley Hand ITC" panose="03070402050302030203" pitchFamily="66" charset="0"/>
              </a:rPr>
              <a:t>(mainly organizational </a:t>
            </a:r>
            <a:r>
              <a:rPr lang="en-US" b="1" dirty="0" smtClean="0">
                <a:solidFill>
                  <a:srgbClr val="FF6C65"/>
                </a:solidFill>
                <a:latin typeface="Bradley Hand ITC" panose="03070402050302030203" pitchFamily="66" charset="0"/>
              </a:rPr>
              <a:t>challenges – debunking myths – managing change)</a:t>
            </a:r>
            <a:endParaRPr lang="en-US" b="1" dirty="0">
              <a:solidFill>
                <a:srgbClr val="FF6C65"/>
              </a:solidFill>
              <a:latin typeface="Bradley Hand ITC" panose="03070402050302030203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1938" y="1161157"/>
            <a:ext cx="888206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Time to get everybody aligned with the fact that SOA 1.0 is over (ESB as the center of the universe is so 2005)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Can't we just add another layer?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Challenges with breaking free of the verb-centric SOAP mindset (POX != REST)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Dogmatic </a:t>
            </a:r>
            <a:r>
              <a:rPr lang="en-US" sz="2800" b="1" dirty="0" err="1" smtClean="0">
                <a:solidFill>
                  <a:schemeClr val="bg1"/>
                </a:solidFill>
                <a:latin typeface="Bradley Hand ITC" panose="03070402050302030203" pitchFamily="66" charset="0"/>
              </a:rPr>
              <a:t>RESTafrianism</a:t>
            </a:r>
            <a:endParaRPr lang="en-US" sz="2800" b="1" dirty="0" smtClean="0">
              <a:solidFill>
                <a:schemeClr val="bg1"/>
              </a:solidFill>
              <a:latin typeface="Bradley Hand ITC" panose="03070402050302030203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Polyglot – I need to learn a new language?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W</a:t>
            </a:r>
            <a:r>
              <a:rPr lang="en-US" sz="2800" b="1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hy can’t we stuff data into that RDMS (</a:t>
            </a:r>
            <a:r>
              <a:rPr lang="en-US" sz="28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Not considering "</a:t>
            </a:r>
            <a:r>
              <a:rPr lang="en-US" sz="2800" b="1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best-fit </a:t>
            </a:r>
            <a:r>
              <a:rPr lang="en-US" sz="28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persistence" )</a:t>
            </a:r>
            <a:endParaRPr lang="en-US" sz="2800" b="1" dirty="0" smtClean="0">
              <a:solidFill>
                <a:schemeClr val="bg1"/>
              </a:solidFill>
              <a:latin typeface="Bradley Hand ITC" panose="03070402050302030203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Can't we at least keep the XML?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solidFill>
                  <a:schemeClr val="bg1"/>
                </a:solidFill>
                <a:latin typeface="Bradley Hand ITC" panose="03070402050302030203" pitchFamily="66" charset="0"/>
              </a:rPr>
              <a:t>Async</a:t>
            </a:r>
            <a:r>
              <a:rPr lang="en-US" sz="2800" b="1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 Really?  We are not </a:t>
            </a:r>
            <a:r>
              <a:rPr lang="en-US" sz="2800" b="1" dirty="0" err="1" smtClean="0">
                <a:solidFill>
                  <a:schemeClr val="bg1"/>
                </a:solidFill>
                <a:latin typeface="Bradley Hand ITC" panose="03070402050302030203" pitchFamily="66" charset="0"/>
              </a:rPr>
              <a:t>google</a:t>
            </a:r>
            <a:endParaRPr lang="en-US" sz="2800" b="1" dirty="0" smtClean="0">
              <a:solidFill>
                <a:schemeClr val="bg1"/>
              </a:solidFill>
              <a:latin typeface="Bradley Hand ITC" panose="03070402050302030203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Threads, Immutability, Non-Blocking – doesn't the container do that?</a:t>
            </a:r>
          </a:p>
        </p:txBody>
      </p:sp>
    </p:spTree>
    <p:extLst>
      <p:ext uri="{BB962C8B-B14F-4D97-AF65-F5344CB8AC3E}">
        <p14:creationId xmlns:p14="http://schemas.microsoft.com/office/powerpoint/2010/main" val="23247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43800" y="6032202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097" y="114264"/>
            <a:ext cx="8534400" cy="1143000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Again, thanks to </a:t>
            </a:r>
            <a:r>
              <a:rPr lang="en-US" sz="3200" b="1" dirty="0" smtClean="0"/>
              <a:t>#CignaThoughtLeaders</a:t>
            </a:r>
            <a:endParaRPr lang="en-US" sz="32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19E11B-0FAD-49FB-BD5A-6DFA15527CFB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0" y="6608820"/>
            <a:ext cx="6705600" cy="212725"/>
          </a:xfrm>
        </p:spPr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pic>
        <p:nvPicPr>
          <p:cNvPr id="14338" name="Picture 2" descr="http://confluence.sys.cigna.com/confluence/download/attachments/30710743/SEI?version=5&amp;modificationDate=1332510171000&amp;api=v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98618"/>
            <a:ext cx="2857501" cy="108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confluence.sys.cigna.com/confluence/download/attachments/24972139/CREXT?version=1&amp;modificationDate=1328751312000&amp;api=v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502887"/>
            <a:ext cx="2171701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7" descr="Image result for mobile device icon"/>
          <p:cNvSpPr>
            <a:spLocks noChangeAspect="1" noChangeArrowheads="1"/>
          </p:cNvSpPr>
          <p:nvPr/>
        </p:nvSpPr>
        <p:spPr bwMode="auto">
          <a:xfrm>
            <a:off x="1095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849" y="2747538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019800" y="4664206"/>
            <a:ext cx="2393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Global Solutions Group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114094422"/>
              </p:ext>
            </p:extLst>
          </p:nvPr>
        </p:nvGraphicFramePr>
        <p:xfrm>
          <a:off x="5334000" y="1230364"/>
          <a:ext cx="3311965" cy="762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89" name="Photo Editor Photo" r:id="rId6" imgW="2276793" imgH="523810" progId="">
                  <p:embed/>
                </p:oleObj>
              </mc:Choice>
              <mc:Fallback>
                <p:oleObj name="Photo Editor Photo" r:id="rId6" imgW="2276793" imgH="52381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1230364"/>
                        <a:ext cx="3311965" cy="7620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50" name="Picture 14" descr="http://home.cigna.com/images/cignalogo_ul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604" y="3107760"/>
            <a:ext cx="1383614" cy="44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http://home.cigna.com/images/cignalogo_ul.gif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56" r="62550" b="2956"/>
          <a:stretch/>
        </p:blipFill>
        <p:spPr bwMode="auto">
          <a:xfrm>
            <a:off x="6265736" y="3814338"/>
            <a:ext cx="633950" cy="54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http://home.cigna.com/images/cignalogo_ul.gif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56" r="62550" b="2956"/>
          <a:stretch/>
        </p:blipFill>
        <p:spPr bwMode="auto">
          <a:xfrm>
            <a:off x="7835598" y="4110470"/>
            <a:ext cx="281132" cy="24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933546" y="4576338"/>
            <a:ext cx="1271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Bauhaus 93" panose="04030905020B02020C02" pitchFamily="82" charset="0"/>
              </a:rPr>
              <a:t>Clinical IT</a:t>
            </a:r>
            <a:br>
              <a:rPr lang="en-US" dirty="0" smtClean="0">
                <a:latin typeface="Bauhaus 93" panose="04030905020B02020C02" pitchFamily="82" charset="0"/>
              </a:rPr>
            </a:br>
            <a:r>
              <a:rPr lang="en-US" dirty="0" smtClean="0">
                <a:latin typeface="Bauhaus 93" panose="04030905020B02020C02" pitchFamily="82" charset="0"/>
              </a:rPr>
              <a:t>RTDE</a:t>
            </a:r>
            <a:endParaRPr lang="en-US" dirty="0">
              <a:latin typeface="Bauhaus 93" panose="04030905020B02020C02" pitchFamily="8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19200" y="1004777"/>
            <a:ext cx="685800" cy="70706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rush Script MT" panose="03060802040406070304" pitchFamily="66" charset="0"/>
              </a:rPr>
              <a:t>E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Brush Script MT" panose="030608020404060703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86000" y="990600"/>
            <a:ext cx="685800" cy="70706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rush Script MT" panose="03060802040406070304" pitchFamily="66" charset="0"/>
              </a:rPr>
              <a:t>A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Brush Script MT" panose="03060802040406070304" pitchFamily="66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981200" y="1254642"/>
            <a:ext cx="190501" cy="19050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endCxn id="18" idx="2"/>
          </p:cNvCxnSpPr>
          <p:nvPr/>
        </p:nvCxnSpPr>
        <p:spPr>
          <a:xfrm>
            <a:off x="1905000" y="1349892"/>
            <a:ext cx="762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Arc 29"/>
          <p:cNvSpPr/>
          <p:nvPr/>
        </p:nvSpPr>
        <p:spPr>
          <a:xfrm>
            <a:off x="2062168" y="1254642"/>
            <a:ext cx="152400" cy="180976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rc 39"/>
          <p:cNvSpPr/>
          <p:nvPr/>
        </p:nvSpPr>
        <p:spPr>
          <a:xfrm flipV="1">
            <a:off x="2065702" y="1270726"/>
            <a:ext cx="147629" cy="177948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2209800" y="1349894"/>
            <a:ext cx="762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62000" y="1714492"/>
            <a:ext cx="27390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chemeClr val="tx2"/>
                </a:solidFill>
                <a:latin typeface="Copperplate Gothic Bold" panose="020E0705020206020404" pitchFamily="34" charset="0"/>
              </a:rPr>
              <a:t>Enterprise Architecture</a:t>
            </a:r>
            <a:endParaRPr lang="en-US" sz="1400" b="1" i="1" dirty="0">
              <a:solidFill>
                <a:schemeClr val="tx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 bwMode="auto">
          <a:xfrm>
            <a:off x="304800" y="5791200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4F56AB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  <a:cs typeface="Arial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sz="4800" b="1" dirty="0" smtClean="0"/>
              <a:t>Questions?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6642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3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19E11B-0FAD-49FB-BD5A-6DFA15527CF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85800" y="2886670"/>
            <a:ext cx="76933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 how does this happen?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893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3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19E11B-0FAD-49FB-BD5A-6DFA15527CF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5418" y="381000"/>
            <a:ext cx="9162187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8575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Meet our Lead Web Architect</a:t>
            </a:r>
            <a:endParaRPr lang="en-US" sz="4400" b="1" cap="none" spc="0" dirty="0">
              <a:ln w="28575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46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Rectangle 208"/>
          <p:cNvSpPr/>
          <p:nvPr/>
        </p:nvSpPr>
        <p:spPr>
          <a:xfrm>
            <a:off x="7543800" y="6035377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858000" y="6553200"/>
            <a:ext cx="2133600" cy="212725"/>
          </a:xfrm>
        </p:spPr>
        <p:txBody>
          <a:bodyPr/>
          <a:lstStyle/>
          <a:p>
            <a:fld id="{0819E11B-0FAD-49FB-BD5A-6DFA15527CF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486525"/>
            <a:ext cx="6705600" cy="212725"/>
          </a:xfrm>
        </p:spPr>
        <p:txBody>
          <a:bodyPr/>
          <a:lstStyle/>
          <a:p>
            <a:r>
              <a:rPr lang="en-US" smtClean="0"/>
              <a:t>1</a:t>
            </a:r>
            <a:endParaRPr lang="en-US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6019800" cy="445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pPr algn="ctr"/>
            <a:r>
              <a:rPr lang="en-US" sz="5400" b="1" dirty="0" smtClean="0"/>
              <a:t>Time to Modernize !</a:t>
            </a:r>
            <a:endParaRPr lang="en-US" sz="5400" b="1" dirty="0"/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0" y="55626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4F56AB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  <a:cs typeface="Arial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F56AB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sz="3200" b="1" dirty="0" smtClean="0"/>
              <a:t>Remember when you couldn’t play with the cool kids unless you separated concerns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9764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Theme6</Template>
  <TotalTime>84898</TotalTime>
  <Words>3018</Words>
  <Application>Microsoft Office PowerPoint</Application>
  <PresentationFormat>On-screen Show (4:3)</PresentationFormat>
  <Paragraphs>930</Paragraphs>
  <Slides>68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68</vt:i4>
      </vt:variant>
    </vt:vector>
  </HeadingPairs>
  <TitlesOfParts>
    <vt:vector size="71" baseType="lpstr">
      <vt:lpstr>Theme6</vt:lpstr>
      <vt:lpstr>Photo Editor Photo</vt:lpstr>
      <vt:lpstr>Visio</vt:lpstr>
      <vt:lpstr>Architecting Web and Mobile Solutions to Meet Modern Customer Expectations A Case Study @ Cigna</vt:lpstr>
      <vt:lpstr>Who Am I?</vt:lpstr>
      <vt:lpstr>Talk Outline</vt:lpstr>
      <vt:lpstr>PowerPoint Presentation</vt:lpstr>
      <vt:lpstr>PowerPoint Presentation</vt:lpstr>
      <vt:lpstr>Our Starting Point (circa 2008)</vt:lpstr>
      <vt:lpstr>PowerPoint Presentation</vt:lpstr>
      <vt:lpstr>PowerPoint Presentation</vt:lpstr>
      <vt:lpstr>Time to Modernize !</vt:lpstr>
      <vt:lpstr>Cigna moved to a layered “Portal” based architecture… [note the only word changed on the slide was “responsive” – the term did not exist then - it was “personalization” prior]</vt:lpstr>
      <vt:lpstr>PowerPoint Presentation</vt:lpstr>
      <vt:lpstr>PowerPoint Presentation</vt:lpstr>
      <vt:lpstr>PowerPoint Presentation</vt:lpstr>
      <vt:lpstr>PowerPoint Presentation</vt:lpstr>
      <vt:lpstr>We also love our APIs</vt:lpstr>
      <vt:lpstr>Creating our web, mobile and API platforms over time has created a few architecture  reuse challenges that we are addressing</vt:lpstr>
      <vt:lpstr>PowerPoint Presentation</vt:lpstr>
      <vt:lpstr>PowerPoint Presentation</vt:lpstr>
      <vt:lpstr>A more sensible mix probably looks more like this:</vt:lpstr>
      <vt:lpstr>Our Revisited Reference Architecture</vt:lpstr>
      <vt:lpstr>Looks like our Web Architect Picked Up Some New Skills</vt:lpstr>
      <vt:lpstr>PowerPoint Presentation</vt:lpstr>
      <vt:lpstr>The nature of applications is changing, this is driving the refactoring of modern enterprise architectures</vt:lpstr>
      <vt:lpstr>Supporting diverse customer experience needs becomes a primary objective of our underlying solution architecture</vt:lpstr>
      <vt:lpstr>At the same time Front-end Architecture Changes are Driving Back-End Architecture Changes</vt:lpstr>
      <vt:lpstr>PowerPoint Presentation</vt:lpstr>
      <vt:lpstr>For us, that is here…</vt:lpstr>
      <vt:lpstr>We also are interested in concepts inspired by the Reactive Community</vt:lpstr>
      <vt:lpstr>Step 1 was to define an overall reference architecture that we could use to ground and educate the organization</vt:lpstr>
      <vt:lpstr>This architecture promotes 5 key areas of focus </vt:lpstr>
      <vt:lpstr>To get started we needed to clearly define how we wanted our new REST services to be designed</vt:lpstr>
      <vt:lpstr>PowerPoint Presentation</vt:lpstr>
      <vt:lpstr>REST = Reuse via Composition Build higher level abstractions from  granular reusable parts</vt:lpstr>
      <vt:lpstr>As typically happens – early adopters who dabbled in REST created services at Level 0 of the Richardson Maturity Model</vt:lpstr>
      <vt:lpstr>Our focus is on “Pragmatic” REST</vt:lpstr>
      <vt:lpstr>Using Composition == Speedup Required</vt:lpstr>
      <vt:lpstr>Education Required:  “REST in a Box” Workshop</vt:lpstr>
      <vt:lpstr>Inspiration from Thought Leaders: Business Context + REST</vt:lpstr>
      <vt:lpstr>The “Composition” Layer</vt:lpstr>
      <vt:lpstr>Composition is required because we don’t want to…</vt:lpstr>
      <vt:lpstr>PowerPoint Presentation</vt:lpstr>
      <vt:lpstr>The API layer focuses on convenience, enrichment, and security for our modern apps</vt:lpstr>
      <vt:lpstr>Although we are still in the Synchronous-One quadrant, we wanted to position the architecture for other reactive patterns</vt:lpstr>
      <vt:lpstr>Asynchronous platforms will be critical for keeping up with the Moore’s law curve, we wanted a platform that moves us away from request/response (a.k.a. Servlet Container)</vt:lpstr>
      <vt:lpstr>Amdahl’s law also comes into play when trying to determine the maximum speedup that can be achieved</vt:lpstr>
      <vt:lpstr>To enable asynchronous capabilities we wanted to ensure that our API platform was not layered on a container based on a  pipe-and-filter architecture</vt:lpstr>
      <vt:lpstr>Newer asynchronous platforms are inspired by both old and new software engineering research</vt:lpstr>
      <vt:lpstr>We are still determining the platform(s) for our API layer but have been using the following…</vt:lpstr>
      <vt:lpstr>We just got started… but Functional Reactive Libraries Take Us to the Next Level</vt:lpstr>
      <vt:lpstr>Warning…  I'm a Scala Geek…</vt:lpstr>
      <vt:lpstr>Example: Getting a Customer Summary using Service Composition with Functional Reactive Techniques</vt:lpstr>
      <vt:lpstr>Example: Getting a Customer Summary using Service Composition with Functional Reactive Techniques</vt:lpstr>
      <vt:lpstr>Example: Getting a Customer Summary using Service Composition with Functional Reactive Techniques</vt:lpstr>
      <vt:lpstr>Example: Getting a Customer Summary using Service Composition with Functional Reactive Techniques</vt:lpstr>
      <vt:lpstr>Example: Getting a Customer Summary using Service Composition with Functional Reactive Techniques</vt:lpstr>
      <vt:lpstr>Example: Getting a Customer Summary using Service Composition with Functional Reactive Techniques</vt:lpstr>
      <vt:lpstr>Example: Getting a Customer Summary using Service Composition with Functional Reactive Techniques</vt:lpstr>
      <vt:lpstr>Now how do we consume these APIs from a modern client?</vt:lpstr>
      <vt:lpstr>Example:  From an internal code-a-thon –  Consuming services from a client asynchronously </vt:lpstr>
      <vt:lpstr>From a modern client perspective this architecture works very well on platforms that are optimized to integrate over REST</vt:lpstr>
      <vt:lpstr>Supporting modern clients, especially SPAs, requires looking at the end-to-end lifecycle</vt:lpstr>
      <vt:lpstr>Wrapping Up!  We have been working on many efforts to modernize our web and mobile solutions to scale using modern architecture approaches described in this talk.</vt:lpstr>
      <vt:lpstr>Example: Cigna Compass</vt:lpstr>
      <vt:lpstr>Example: Health Risk Assessment App</vt:lpstr>
      <vt:lpstr>Example: Healthcare Professional Directory Tool</vt:lpstr>
      <vt:lpstr>Example: Cost &amp; Quality</vt:lpstr>
      <vt:lpstr>PowerPoint Presentation</vt:lpstr>
      <vt:lpstr>Again, thanks to #CignaThoughtLeaders</vt:lpstr>
    </vt:vector>
  </TitlesOfParts>
  <Company>Cigna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c20425</dc:creator>
  <cp:lastModifiedBy>Mitchell, Brian S      TL12E</cp:lastModifiedBy>
  <cp:revision>418</cp:revision>
  <dcterms:created xsi:type="dcterms:W3CDTF">2014-01-09T19:41:45Z</dcterms:created>
  <dcterms:modified xsi:type="dcterms:W3CDTF">2015-03-13T16:19:54Z</dcterms:modified>
</cp:coreProperties>
</file>