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2"/>
  </p:notesMasterIdLst>
  <p:handoutMasterIdLst>
    <p:handoutMasterId r:id="rId23"/>
  </p:handoutMasterIdLst>
  <p:sldIdLst>
    <p:sldId id="274" r:id="rId2"/>
    <p:sldId id="276" r:id="rId3"/>
    <p:sldId id="277" r:id="rId4"/>
    <p:sldId id="278" r:id="rId5"/>
    <p:sldId id="279" r:id="rId6"/>
    <p:sldId id="280" r:id="rId7"/>
    <p:sldId id="281" r:id="rId8"/>
    <p:sldId id="313" r:id="rId9"/>
    <p:sldId id="283" r:id="rId10"/>
    <p:sldId id="300" r:id="rId11"/>
    <p:sldId id="301" r:id="rId12"/>
    <p:sldId id="287" r:id="rId13"/>
    <p:sldId id="288" r:id="rId14"/>
    <p:sldId id="302" r:id="rId15"/>
    <p:sldId id="303" r:id="rId16"/>
    <p:sldId id="275" r:id="rId17"/>
    <p:sldId id="304" r:id="rId18"/>
    <p:sldId id="305" r:id="rId19"/>
    <p:sldId id="306" r:id="rId20"/>
    <p:sldId id="311" r:id="rId21"/>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5" autoAdjust="0"/>
    <p:restoredTop sz="64640" autoAdjust="0"/>
  </p:normalViewPr>
  <p:slideViewPr>
    <p:cSldViewPr>
      <p:cViewPr varScale="1">
        <p:scale>
          <a:sx n="87" d="100"/>
          <a:sy n="87" d="100"/>
        </p:scale>
        <p:origin x="-440" y="-104"/>
      </p:cViewPr>
      <p:guideLst>
        <p:guide orient="horz" pos="2160"/>
        <p:guide orient="horz" pos="3744"/>
        <p:guide orient="horz" pos="912"/>
        <p:guide orient="horz" pos="720"/>
        <p:guide pos="3839"/>
        <p:guide pos="7294"/>
        <p:guide pos="38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6/19/15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a:p>
        </p:txBody>
      </p:sp>
      <p:pic>
        <p:nvPicPr>
          <p:cNvPr id="9"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81000"/>
            <a:ext cx="1371600" cy="361900"/>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36576" indent="-36576" algn="l" defTabSz="914400" rtl="0" eaLnBrk="1" latinLnBrk="0" hangingPunct="1">
      <a:spcBef>
        <a:spcPts val="600"/>
      </a:spcBef>
      <a:buSzPct val="25000"/>
      <a:buFont typeface="Calibri" panose="020F0502020204030204" pitchFamily="34" charset="0"/>
      <a:buChar char=" "/>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co/uwR8vLWCzN" TargetMode="External"/><Relationship Id="rId4" Type="http://schemas.openxmlformats.org/officeDocument/2006/relationships/hyperlink" Target="https://en.wikipedia.org/wiki/National_Nuclear_Security_Administration" TargetMode="External"/><Relationship Id="rId5" Type="http://schemas.openxmlformats.org/officeDocument/2006/relationships/hyperlink" Target="http://www.nv.doe.gov/library/photos/photodetails.aspx?ID=1048" TargetMode="External"/><Relationship Id="rId6" Type="http://schemas.openxmlformats.org/officeDocument/2006/relationships/hyperlink" Target="https://en.wikipedia.org/wiki/Operation_Upshot-Knothole" TargetMode="External"/><Relationship Id="rId7" Type="http://schemas.openxmlformats.org/officeDocument/2006/relationships/hyperlink" Target="https://en.wikipedia.org/wiki/Nevada_Test_Site" TargetMode="External"/><Relationship Id="rId8" Type="http://schemas.openxmlformats.org/officeDocument/2006/relationships/hyperlink" Target="https://en.wikipedia.org/wiki/Public_domain" TargetMode="External"/><Relationship Id="rId9" Type="http://schemas.openxmlformats.org/officeDocument/2006/relationships/hyperlink" Target="https://en.wikipedia.org/wiki/Copyright_status_of_work_by_the_U.S._government" TargetMode="External"/><Relationship Id="rId10" Type="http://schemas.openxmlformats.org/officeDocument/2006/relationships/hyperlink" Target="https://en.wikipedia.org/wiki/United_States_Code"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
        <p:nvSpPr>
          <p:cNvPr id="6" name="Slide Image Placeholder 5"/>
          <p:cNvSpPr>
            <a:spLocks noGrp="1" noRot="1" noChangeAspect="1"/>
          </p:cNvSpPr>
          <p:nvPr>
            <p:ph type="sldImg"/>
          </p:nvPr>
        </p:nvSpPr>
        <p:spPr>
          <a:xfrm>
            <a:off x="382588" y="381000"/>
            <a:ext cx="4572000" cy="2573338"/>
          </a:xfrm>
        </p:spPr>
      </p:sp>
      <p:sp>
        <p:nvSpPr>
          <p:cNvPr id="7" name="Notes Placeholder 6"/>
          <p:cNvSpPr>
            <a:spLocks noGrp="1"/>
          </p:cNvSpPr>
          <p:nvPr>
            <p:ph type="body" idx="1"/>
          </p:nvPr>
        </p:nvSpPr>
        <p:spPr/>
        <p:txBody>
          <a:bodyPr/>
          <a:lstStyle/>
          <a:p>
            <a:r>
              <a:rPr lang="en-US" b="1" dirty="0" smtClean="0"/>
              <a:t>40 min talk,</a:t>
            </a:r>
            <a:r>
              <a:rPr lang="en-US" b="1" baseline="0" dirty="0" smtClean="0"/>
              <a:t> 5:25pm to 6:05pm (30min talk; 10 min Q&amp;A)</a:t>
            </a:r>
          </a:p>
          <a:p>
            <a:endParaRPr lang="en-US" dirty="0"/>
          </a:p>
          <a:p>
            <a:pPr marL="285750" lvl="2" indent="0" fontAlgn="auto">
              <a:spcAft>
                <a:spcPts val="0"/>
              </a:spcAft>
              <a:buFont typeface="Arial" panose="020B0604020202020204" pitchFamily="34" charset="0"/>
              <a:buNone/>
              <a:defRPr/>
            </a:pPr>
            <a:r>
              <a:rPr lang="en-US" dirty="0" smtClean="0"/>
              <a:t>Thank you for coming!</a:t>
            </a:r>
            <a:r>
              <a:rPr lang="en-US" baseline="0" dirty="0" smtClean="0"/>
              <a:t>  In this last half hour of the conference,</a:t>
            </a:r>
          </a:p>
          <a:p>
            <a:pPr marL="285750" lvl="2" indent="0" fontAlgn="auto">
              <a:spcAft>
                <a:spcPts val="0"/>
              </a:spcAft>
              <a:buFont typeface="Arial" panose="020B0604020202020204" pitchFamily="34" charset="0"/>
              <a:buNone/>
              <a:defRPr/>
            </a:pPr>
            <a:r>
              <a:rPr lang="en-US" baseline="0" dirty="0" smtClean="0"/>
              <a:t>I’ll not only be telling you True stories of</a:t>
            </a:r>
          </a:p>
          <a:p>
            <a:pPr marL="285750" lvl="2" indent="0" fontAlgn="auto">
              <a:spcAft>
                <a:spcPts val="0"/>
              </a:spcAft>
              <a:buFont typeface="Arial" panose="020B0604020202020204" pitchFamily="34" charset="0"/>
              <a:buNone/>
              <a:defRPr/>
            </a:pPr>
            <a:r>
              <a:rPr lang="en-US" baseline="0" dirty="0" smtClean="0"/>
              <a:t> -- Hospitals breached by their medical devices</a:t>
            </a:r>
          </a:p>
          <a:p>
            <a:pPr marL="285750" lvl="2" indent="0" fontAlgn="auto">
              <a:spcAft>
                <a:spcPts val="0"/>
              </a:spcAft>
              <a:buFont typeface="Arial" panose="020B0604020202020204" pitchFamily="34" charset="0"/>
              <a:buNone/>
              <a:defRPr/>
            </a:pPr>
            <a:r>
              <a:rPr lang="en-US" baseline="0" dirty="0" smtClean="0"/>
              <a:t> -- and steel factories damaged by cyber attacks</a:t>
            </a:r>
          </a:p>
          <a:p>
            <a:pPr marL="285750" lvl="2" indent="0" fontAlgn="auto">
              <a:spcAft>
                <a:spcPts val="0"/>
              </a:spcAft>
              <a:buFont typeface="Arial" panose="020B0604020202020204" pitchFamily="34" charset="0"/>
              <a:buNone/>
              <a:defRPr/>
            </a:pPr>
            <a:endParaRPr lang="en-US" baseline="0" dirty="0" smtClean="0"/>
          </a:p>
          <a:p>
            <a:pPr marL="285750" lvl="2" indent="0" fontAlgn="auto">
              <a:spcAft>
                <a:spcPts val="0"/>
              </a:spcAft>
              <a:buFont typeface="Arial" panose="020B0604020202020204" pitchFamily="34" charset="0"/>
              <a:buNone/>
              <a:defRPr/>
            </a:pPr>
            <a:r>
              <a:rPr lang="en-US" baseline="0" dirty="0" smtClean="0"/>
              <a:t>But I’ll also try to sketch a simpler path forward for Security.</a:t>
            </a:r>
          </a:p>
          <a:p>
            <a:pPr marL="285750" lvl="2" indent="0" fontAlgn="auto">
              <a:spcAft>
                <a:spcPts val="0"/>
              </a:spcAft>
              <a:buFont typeface="Arial" panose="020B0604020202020204" pitchFamily="34" charset="0"/>
              <a:buNone/>
              <a:defRPr/>
            </a:pPr>
            <a:endParaRPr lang="en-US" baseline="0" dirty="0" smtClean="0"/>
          </a:p>
          <a:p>
            <a:pPr marL="285750" lvl="2" indent="0" fontAlgn="auto">
              <a:spcAft>
                <a:spcPts val="0"/>
              </a:spcAft>
              <a:buFont typeface="Arial" panose="020B0604020202020204" pitchFamily="34" charset="0"/>
              <a:buNone/>
              <a:defRPr/>
            </a:pPr>
            <a:r>
              <a:rPr lang="en-US" baseline="0" dirty="0" smtClean="0"/>
              <a:t>Also, since credibility is important,</a:t>
            </a:r>
          </a:p>
          <a:p>
            <a:pPr marL="285750" lvl="2" indent="0" fontAlgn="auto">
              <a:spcAft>
                <a:spcPts val="0"/>
              </a:spcAft>
              <a:buFont typeface="Arial" panose="020B0604020202020204" pitchFamily="34" charset="0"/>
              <a:buNone/>
              <a:defRPr/>
            </a:pPr>
            <a:r>
              <a:rPr lang="en-US" baseline="0" dirty="0" smtClean="0"/>
              <a:t>I should mention that we recently crossed a milestone and</a:t>
            </a:r>
          </a:p>
          <a:p>
            <a:pPr marL="285750" lvl="2" indent="0" fontAlgn="auto">
              <a:spcAft>
                <a:spcPts val="0"/>
              </a:spcAft>
              <a:buFont typeface="Arial" panose="020B0604020202020204" pitchFamily="34" charset="0"/>
              <a:buNone/>
              <a:defRPr/>
            </a:pPr>
            <a:r>
              <a:rPr lang="en-US" baseline="0" dirty="0" smtClean="0"/>
              <a:t>… we’ve now protected more than a BILLION </a:t>
            </a:r>
            <a:r>
              <a:rPr lang="en-US" baseline="0" dirty="0" err="1" smtClean="0"/>
              <a:t>IoT</a:t>
            </a:r>
            <a:r>
              <a:rPr lang="en-US" baseline="0" dirty="0" smtClean="0"/>
              <a:t> Devices,</a:t>
            </a:r>
          </a:p>
          <a:p>
            <a:pPr marL="285750" lvl="2" indent="0" fontAlgn="auto">
              <a:spcAft>
                <a:spcPts val="0"/>
              </a:spcAft>
              <a:buFont typeface="Arial" panose="020B0604020202020204" pitchFamily="34" charset="0"/>
              <a:buNone/>
              <a:defRPr/>
            </a:pPr>
            <a:r>
              <a:rPr lang="en-US" baseline="0" dirty="0" smtClean="0"/>
              <a:t>…actually 1.3 Billion (with a B) and counting as of March.</a:t>
            </a:r>
          </a:p>
          <a:p>
            <a:pPr marL="285750" lvl="2" indent="0" fontAlgn="auto">
              <a:spcAft>
                <a:spcPts val="0"/>
              </a:spcAft>
              <a:buFont typeface="Arial" panose="020B0604020202020204" pitchFamily="34" charset="0"/>
              <a:buNone/>
              <a:defRPr/>
            </a:pPr>
            <a:r>
              <a:rPr lang="en-US" baseline="0" dirty="0" smtClean="0"/>
              <a:t>…embedding Security into industrial systems, consumer electronics</a:t>
            </a:r>
          </a:p>
          <a:p>
            <a:pPr marL="285750" lvl="2" indent="0" fontAlgn="auto">
              <a:spcAft>
                <a:spcPts val="0"/>
              </a:spcAft>
              <a:buFont typeface="Arial" panose="020B0604020202020204" pitchFamily="34" charset="0"/>
              <a:buNone/>
              <a:defRPr/>
            </a:pPr>
            <a:r>
              <a:rPr lang="en-US" baseline="0" dirty="0" smtClean="0"/>
              <a:t>…smart meters, set top boxes, GSMA base stations, and more.</a:t>
            </a:r>
            <a:endParaRPr lang="en-US" dirty="0" smtClean="0"/>
          </a:p>
          <a:p>
            <a:pPr marL="0" indent="0">
              <a:buNone/>
            </a:pPr>
            <a:endParaRPr lang="en-US" dirty="0"/>
          </a:p>
        </p:txBody>
      </p:sp>
    </p:spTree>
    <p:extLst>
      <p:ext uri="{BB962C8B-B14F-4D97-AF65-F5344CB8AC3E}">
        <p14:creationId xmlns:p14="http://schemas.microsoft.com/office/powerpoint/2010/main" val="36788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IP-Reputation</a:t>
            </a:r>
            <a:r>
              <a:rPr lang="en-US" baseline="0" dirty="0" smtClean="0"/>
              <a:t> Services (Device Reputation Services)</a:t>
            </a:r>
          </a:p>
          <a:p>
            <a:r>
              <a:rPr lang="en-US" baseline="0" dirty="0" smtClean="0"/>
              <a:t>Security Status Protocols:</a:t>
            </a:r>
          </a:p>
          <a:p>
            <a:r>
              <a:rPr lang="en-US" baseline="0" dirty="0" smtClean="0"/>
              <a:t> -- OCSP</a:t>
            </a:r>
          </a:p>
          <a:p>
            <a:r>
              <a:rPr lang="en-US" baseline="0" dirty="0" smtClean="0"/>
              <a:t> -- …plus other protocols coming 8^)</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13</a:t>
            </a:fld>
            <a:endParaRPr lang="en-US"/>
          </a:p>
        </p:txBody>
      </p:sp>
    </p:spTree>
    <p:extLst>
      <p:ext uri="{BB962C8B-B14F-4D97-AF65-F5344CB8AC3E}">
        <p14:creationId xmlns:p14="http://schemas.microsoft.com/office/powerpoint/2010/main" val="227859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We’re doing this in</a:t>
            </a:r>
            <a:r>
              <a:rPr lang="en-US" baseline="0" dirty="0" smtClean="0"/>
              <a:t> part because we believe, like many of you</a:t>
            </a:r>
            <a:endParaRPr lang="en-US" dirty="0" smtClean="0"/>
          </a:p>
          <a:p>
            <a:r>
              <a:rPr lang="en-US" dirty="0" smtClean="0"/>
              <a:t>…smart connected “things” will better</a:t>
            </a:r>
            <a:r>
              <a:rPr lang="en-US" baseline="0" dirty="0" smtClean="0"/>
              <a:t> our lives in countless ways.</a:t>
            </a:r>
          </a:p>
          <a:p>
            <a:endParaRPr lang="en-US" dirty="0" smtClean="0"/>
          </a:p>
          <a:p>
            <a:r>
              <a:rPr lang="en-US" baseline="0" dirty="0" smtClean="0"/>
              <a:t>Many of our cars already stream satellite navigation, </a:t>
            </a:r>
          </a:p>
          <a:p>
            <a:r>
              <a:rPr lang="en-US" baseline="0" dirty="0" smtClean="0"/>
              <a:t>  …and some even have semi-autonomous control such as lane following.</a:t>
            </a:r>
          </a:p>
          <a:p>
            <a:r>
              <a:rPr lang="en-US" baseline="0" dirty="0" smtClean="0"/>
              <a:t>Many of us already wear fitness bands,</a:t>
            </a:r>
          </a:p>
          <a:p>
            <a:r>
              <a:rPr lang="en-US" baseline="0" dirty="0" smtClean="0"/>
              <a:t>…and we’ve seen pictures of a contact lens that can measure your blood glucose without pricking your finger</a:t>
            </a:r>
          </a:p>
          <a:p>
            <a:pPr marL="0" indent="0">
              <a:buNone/>
            </a:pPr>
            <a:r>
              <a:rPr lang="en-US" baseline="0" dirty="0" smtClean="0"/>
              <a:t>And in the Industrial Internet, 1% savings in areas like jet fuel, quickly translate to multi-billion dollar improvements.</a:t>
            </a:r>
          </a:p>
          <a:p>
            <a:pPr marL="0" indent="0">
              <a:buNone/>
            </a:pPr>
            <a:endParaRPr lang="en-US" baseline="0" dirty="0" smtClean="0"/>
          </a:p>
          <a:p>
            <a:pPr marL="0" indent="0">
              <a:buNone/>
            </a:pPr>
            <a:r>
              <a:rPr lang="en-US" baseline="0" dirty="0" smtClean="0"/>
              <a:t>Many people dismiss the projections of billions of devices, but fail to realize that the market already has billions of devices.</a:t>
            </a:r>
          </a:p>
          <a:p>
            <a:pPr marL="0" indent="0">
              <a:buNone/>
            </a:pPr>
            <a:r>
              <a:rPr lang="en-US" baseline="0" dirty="0" smtClean="0"/>
              <a:t>20 Billion “smart” (microcontroller based) devices already enter the market every year.  What’s different as the clock rolls forward?</a:t>
            </a:r>
          </a:p>
          <a:p>
            <a:pPr marL="0" indent="0">
              <a:buNone/>
            </a:pPr>
            <a:r>
              <a:rPr lang="en-US" baseline="0" dirty="0" smtClean="0"/>
              <a:t>These devices are becoming (internet) connected as ubiquitous wireless access becomes pervasive –</a:t>
            </a:r>
          </a:p>
          <a:p>
            <a:pPr marL="0" indent="0">
              <a:buNone/>
            </a:pPr>
            <a:r>
              <a:rPr lang="en-US" baseline="0" dirty="0" smtClean="0"/>
              <a:t> - and it’s this “connectivity” that presents the opportunities for aggressors to wreak havoc with everyone’s systems</a:t>
            </a:r>
          </a:p>
          <a:p>
            <a:pPr marL="0" indent="0">
              <a:buNone/>
            </a:pPr>
            <a:r>
              <a:rPr lang="en-US" baseline="0" dirty="0" smtClean="0"/>
              <a:t>…as the Internet get’s physical and “tangible” all around us.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a:p>
        </p:txBody>
      </p:sp>
    </p:spTree>
    <p:extLst>
      <p:ext uri="{BB962C8B-B14F-4D97-AF65-F5344CB8AC3E}">
        <p14:creationId xmlns:p14="http://schemas.microsoft.com/office/powerpoint/2010/main" val="376372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This slide isn’t about things that “could” happen, it’s about things that have happened,</a:t>
            </a:r>
          </a:p>
          <a:p>
            <a:pPr marL="0" indent="0">
              <a:buNone/>
            </a:pPr>
            <a:r>
              <a:rPr lang="en-US" baseline="0" dirty="0" smtClean="0"/>
              <a:t> …including (believe it or not) a three kiloton pipeline explosion, much older than the</a:t>
            </a:r>
            <a:endParaRPr lang="en-US" dirty="0" smtClean="0"/>
          </a:p>
          <a:p>
            <a:r>
              <a:rPr lang="en-US" dirty="0" smtClean="0"/>
              <a:t>…2014 realization that a 2008 pipeline (in Turkey) was caused by a cyber attack.</a:t>
            </a:r>
          </a:p>
          <a:p>
            <a:endParaRPr lang="en-US" dirty="0" smtClean="0"/>
          </a:p>
          <a:p>
            <a:r>
              <a:rPr lang="en-US" dirty="0" smtClean="0"/>
              <a:t>In December of 2014 the</a:t>
            </a:r>
            <a:r>
              <a:rPr lang="en-US" baseline="0" dirty="0" smtClean="0"/>
              <a:t> blast furnace of a steel mill was damaged by an attack </a:t>
            </a:r>
          </a:p>
          <a:p>
            <a:r>
              <a:rPr lang="en-US" baseline="0" dirty="0" smtClean="0"/>
              <a:t>…that went through a gateway from “IT” networks to plant/production floor “operational” systems.</a:t>
            </a:r>
            <a:endParaRPr lang="en-US" dirty="0" smtClean="0"/>
          </a:p>
          <a:p>
            <a:endParaRPr lang="en-US" dirty="0" smtClean="0"/>
          </a:p>
          <a:p>
            <a:pPr marL="0" indent="0">
              <a:buNone/>
            </a:pPr>
            <a:r>
              <a:rPr lang="en-US" dirty="0" smtClean="0"/>
              <a:t>Earlier this month</a:t>
            </a:r>
            <a:r>
              <a:rPr lang="en-US" baseline="0" dirty="0" smtClean="0"/>
              <a:t> a security firm disclosed that Three hospitals had been</a:t>
            </a:r>
          </a:p>
          <a:p>
            <a:r>
              <a:rPr lang="en-US" baseline="0" dirty="0" smtClean="0"/>
              <a:t>…breached through vulnerabilities in their medical devices.</a:t>
            </a:r>
          </a:p>
          <a:p>
            <a:r>
              <a:rPr lang="en-US" baseline="0" dirty="0" smtClean="0"/>
              <a:t>…These devices ranged from MRI machines to Blood Gas Analyzers.</a:t>
            </a:r>
          </a:p>
          <a:p>
            <a:pPr marL="0" indent="0">
              <a:buNone/>
            </a:pPr>
            <a:r>
              <a:rPr lang="en-US" baseline="0" dirty="0" smtClean="0"/>
              <a:t>Another security professional saw an MRI machine crash from a simple port-scan.</a:t>
            </a:r>
          </a:p>
          <a:p>
            <a:r>
              <a:rPr lang="en-US" baseline="0" dirty="0" smtClean="0"/>
              <a:t>…an MRI machine accessible from Guest </a:t>
            </a:r>
            <a:r>
              <a:rPr lang="en-US" baseline="0" dirty="0" err="1" smtClean="0"/>
              <a:t>Wifi</a:t>
            </a:r>
            <a:r>
              <a:rPr lang="en-US" baseline="0" dirty="0" smtClean="0"/>
              <a:t>, where anyone could’ve crashed the machine.</a:t>
            </a:r>
          </a:p>
          <a:p>
            <a:endParaRPr lang="en-US" baseline="0" dirty="0" smtClean="0"/>
          </a:p>
          <a:p>
            <a:r>
              <a:rPr lang="en-US" baseline="0" dirty="0" smtClean="0"/>
              <a:t>Many people have seen videos of the “backseat laptop” hitting the brakes on a moving car.</a:t>
            </a:r>
          </a:p>
          <a:p>
            <a:r>
              <a:rPr lang="en-US" baseline="0" dirty="0" smtClean="0"/>
              <a:t>…More recently others demonstrated “hitting the brakes” via wireless attack, and</a:t>
            </a:r>
          </a:p>
          <a:p>
            <a:r>
              <a:rPr lang="en-US" baseline="0" dirty="0" smtClean="0"/>
              <a:t>…some of the attack vectors work over the cell network for millions of cars.</a:t>
            </a:r>
          </a:p>
          <a:p>
            <a:r>
              <a:rPr lang="en-US" baseline="0" dirty="0" smtClean="0"/>
              <a:t>It doesn’t take much imagination to imagine bad outcomes from thousands of cars</a:t>
            </a:r>
          </a:p>
          <a:p>
            <a:r>
              <a:rPr lang="en-US" baseline="0" dirty="0" smtClean="0"/>
              <a:t>…suddenly hitting the brakes without warning during rush hour.</a:t>
            </a:r>
          </a:p>
          <a:p>
            <a:endParaRPr lang="en-US" baseline="0" dirty="0" smtClean="0"/>
          </a:p>
          <a:p>
            <a:r>
              <a:rPr lang="en-US" baseline="0" dirty="0" smtClean="0"/>
              <a:t>Still, fortunately we haven’t yet seen THOSE automotive attacks impacting average consumers.</a:t>
            </a:r>
          </a:p>
          <a:p>
            <a:r>
              <a:rPr lang="en-US" baseline="0" dirty="0" smtClean="0"/>
              <a:t>INSTEAD, we’ve seen different automotive attacks.  Specifically, mistakes in </a:t>
            </a:r>
            <a:r>
              <a:rPr lang="en-US" baseline="0" dirty="0" err="1" smtClean="0"/>
              <a:t>IoT</a:t>
            </a:r>
            <a:r>
              <a:rPr lang="en-US" baseline="0" dirty="0" smtClean="0"/>
              <a:t> security</a:t>
            </a:r>
          </a:p>
          <a:p>
            <a:r>
              <a:rPr lang="en-US" baseline="0" dirty="0" smtClean="0"/>
              <a:t>…have led thieves to steal rashes of cars through weaknesses in keyless entry systems.</a:t>
            </a:r>
          </a:p>
          <a:p>
            <a:pPr marL="0" indent="0">
              <a:buNone/>
            </a:pPr>
            <a:endParaRPr lang="en-US" baseline="0" dirty="0" smtClean="0"/>
          </a:p>
          <a:p>
            <a:pPr marL="0" indent="0">
              <a:buNone/>
            </a:pPr>
            <a:r>
              <a:rPr lang="en-US" baseline="0" dirty="0" smtClean="0"/>
              <a:t>&gt;&gt;&gt; Mistakes in </a:t>
            </a:r>
            <a:r>
              <a:rPr lang="en-US" baseline="0" dirty="0" err="1" smtClean="0"/>
              <a:t>IoT</a:t>
            </a:r>
            <a:r>
              <a:rPr lang="en-US" baseline="0" dirty="0" smtClean="0"/>
              <a:t> Security for </a:t>
            </a:r>
            <a:r>
              <a:rPr lang="en-US" baseline="0" dirty="0" err="1" smtClean="0"/>
              <a:t>Wearables</a:t>
            </a:r>
            <a:r>
              <a:rPr lang="en-US" baseline="0" dirty="0" smtClean="0"/>
              <a:t> have also enabled stalkers to track potential victims,</a:t>
            </a:r>
          </a:p>
          <a:p>
            <a:r>
              <a:rPr lang="en-US" baseline="0" dirty="0" smtClean="0"/>
              <a:t>…and surprisingly such mistakes are not rare.  Most fitness </a:t>
            </a:r>
            <a:r>
              <a:rPr lang="en-US" baseline="0" dirty="0" err="1" smtClean="0"/>
              <a:t>wearables</a:t>
            </a:r>
            <a:r>
              <a:rPr lang="en-US" baseline="0" dirty="0" smtClean="0"/>
              <a:t> accidentally enable such stalking.</a:t>
            </a:r>
          </a:p>
          <a:p>
            <a:endParaRPr lang="en-US" baseline="0" dirty="0" smtClean="0"/>
          </a:p>
          <a:p>
            <a:r>
              <a:rPr lang="en-US" baseline="0" dirty="0" smtClean="0"/>
              <a:t>These are just a few examples.  I could spend an hour walking through countless examples like these,</a:t>
            </a:r>
          </a:p>
          <a:p>
            <a:r>
              <a:rPr lang="en-US" baseline="0" dirty="0" smtClean="0"/>
              <a:t>…including stunning mistakes in security of home automation and home “security” systems that aren’t.</a:t>
            </a:r>
          </a:p>
          <a:p>
            <a:r>
              <a:rPr lang="en-US" baseline="0" dirty="0" smtClean="0"/>
              <a:t>But I’m here to sketch a path forward.</a:t>
            </a:r>
          </a:p>
          <a:p>
            <a:pPr marL="0" indent="0">
              <a:buNone/>
            </a:pPr>
            <a:endParaRPr lang="en-US" baseline="0" dirty="0" smtClean="0"/>
          </a:p>
          <a:p>
            <a:pPr marL="0" indent="0">
              <a:buNone/>
            </a:pPr>
            <a:r>
              <a:rPr lang="en-US" baseline="0" dirty="0" smtClean="0"/>
              <a:t>I should say that all of these examples have links to supporting material in speaker notes of the slides, online for download,</a:t>
            </a:r>
          </a:p>
          <a:p>
            <a:pPr marL="0" indent="0">
              <a:buNone/>
            </a:pPr>
            <a:r>
              <a:rPr lang="en-US" baseline="0" dirty="0" smtClean="0"/>
              <a:t> …but regarding the older pipeline example mentioned earlier…</a:t>
            </a:r>
          </a:p>
          <a:p>
            <a:pPr marL="0" indent="0">
              <a:buNone/>
            </a:pPr>
            <a:r>
              <a:rPr lang="en-US" baseline="0" dirty="0" smtClean="0"/>
              <a:t> …in 1982 tampered pump/turbine control software caused a 3 kiloton explosion in the Trans-Siberian pipeline;</a:t>
            </a:r>
          </a:p>
          <a:p>
            <a:r>
              <a:rPr lang="en-US" baseline="0" dirty="0" smtClean="0"/>
              <a:t>…and that was before we had billions of microcontrollers.  I’m not sure we’ll ever have a 35 kiloton “nuclear” event, like the picture,</a:t>
            </a:r>
          </a:p>
          <a:p>
            <a:r>
              <a:rPr lang="en-US" baseline="0" dirty="0" smtClean="0"/>
              <a:t>…but as the internet gets physical, and tangible, all around us, haven’t we come close enough?  Let’s focus on a path forward.</a:t>
            </a:r>
          </a:p>
          <a:p>
            <a:endParaRPr lang="en-US" dirty="0" smtClean="0"/>
          </a:p>
          <a:p>
            <a:endParaRPr lang="en-US" dirty="0" smtClean="0"/>
          </a:p>
          <a:p>
            <a:endParaRPr lang="en-US" dirty="0" smtClean="0"/>
          </a:p>
          <a:p>
            <a:r>
              <a:rPr lang="en-US" dirty="0" smtClean="0"/>
              <a:t>http://</a:t>
            </a:r>
            <a:r>
              <a:rPr lang="en-US" dirty="0" err="1" smtClean="0"/>
              <a:t>www.symantec.com</a:t>
            </a:r>
            <a:r>
              <a:rPr lang="en-US" dirty="0" smtClean="0"/>
              <a:t>/connect/blogs/how-safe-your-quantified-self-tracking-monitoring-and-wearable-tech</a:t>
            </a:r>
          </a:p>
          <a:p>
            <a:r>
              <a:rPr lang="en-US" dirty="0" smtClean="0"/>
              <a:t>http://</a:t>
            </a:r>
            <a:r>
              <a:rPr lang="en-US" dirty="0" err="1" smtClean="0"/>
              <a:t>www.symantec.com</a:t>
            </a:r>
            <a:r>
              <a:rPr lang="en-US" dirty="0" smtClean="0"/>
              <a:t>/connect/blogs/</a:t>
            </a:r>
            <a:r>
              <a:rPr lang="en-US" dirty="0" err="1" smtClean="0"/>
              <a:t>iot</a:t>
            </a:r>
            <a:r>
              <a:rPr lang="en-US" dirty="0" smtClean="0"/>
              <a:t>-smart-home-giving-away-keys-your-kingdom</a:t>
            </a:r>
          </a:p>
          <a:p>
            <a:r>
              <a:rPr lang="en-US" dirty="0" smtClean="0"/>
              <a:t>http://</a:t>
            </a:r>
            <a:r>
              <a:rPr lang="en-US" dirty="0" err="1" smtClean="0"/>
              <a:t>blog.iiconsortium.org</a:t>
            </a:r>
            <a:r>
              <a:rPr lang="en-US" dirty="0" smtClean="0"/>
              <a:t>/2014/12/top-10-iot-security-mishaps-2014-.html</a:t>
            </a:r>
          </a:p>
          <a:p>
            <a:r>
              <a:rPr lang="en-US" dirty="0" smtClean="0"/>
              <a:t>https://</a:t>
            </a:r>
            <a:r>
              <a:rPr lang="en-US" dirty="0" err="1" smtClean="0"/>
              <a:t>www.linkedin.com</a:t>
            </a:r>
            <a:r>
              <a:rPr lang="en-US" dirty="0" smtClean="0"/>
              <a:t>/pulse/could-hacker-steal-your-car-iot-security-gets-personal-brian-witten</a:t>
            </a:r>
          </a:p>
          <a:p>
            <a:r>
              <a:rPr lang="en-US" dirty="0" smtClean="0">
                <a:hlinkClick r:id="rId3" tooltip="http://symc.ly/1eTkjer"/>
              </a:rPr>
              <a:t>symc.ly/1eTkjer</a:t>
            </a:r>
            <a:endParaRPr lang="en-US" dirty="0" smtClean="0"/>
          </a:p>
          <a:p>
            <a:r>
              <a:rPr lang="en-US" dirty="0" smtClean="0"/>
              <a:t>https://</a:t>
            </a:r>
            <a:r>
              <a:rPr lang="en-US" dirty="0" err="1" smtClean="0"/>
              <a:t>twitter.com</a:t>
            </a:r>
            <a:r>
              <a:rPr lang="en-US" dirty="0" smtClean="0"/>
              <a:t>/</a:t>
            </a:r>
            <a:r>
              <a:rPr lang="en-US" dirty="0" err="1" smtClean="0"/>
              <a:t>chriseng</a:t>
            </a:r>
            <a:r>
              <a:rPr lang="en-US" dirty="0" smtClean="0"/>
              <a:t>/status/610412829405941760</a:t>
            </a:r>
          </a:p>
          <a:p>
            <a:endParaRPr lang="en-US" dirty="0" smtClean="0"/>
          </a:p>
          <a:p>
            <a:r>
              <a:rPr lang="en-US" dirty="0" smtClean="0"/>
              <a:t>(1953 image, courtesy of US Government)</a:t>
            </a:r>
          </a:p>
          <a:p>
            <a:r>
              <a:rPr lang="en-US" sz="1100" kern="1200" dirty="0" smtClean="0">
                <a:solidFill>
                  <a:schemeClr val="tx1"/>
                </a:solidFill>
                <a:latin typeface="+mn-lt"/>
                <a:ea typeface="ＭＳ Ｐゴシック" charset="0"/>
                <a:cs typeface="ＭＳ Ｐゴシック" charset="0"/>
              </a:rPr>
              <a:t>Federal Government of the United States - This image is available from the </a:t>
            </a:r>
            <a:r>
              <a:rPr lang="en-US" sz="1100" u="sng" kern="1200" dirty="0" smtClean="0">
                <a:solidFill>
                  <a:schemeClr val="tx1"/>
                </a:solidFill>
                <a:latin typeface="+mn-lt"/>
                <a:ea typeface="ＭＳ Ｐゴシック" charset="0"/>
                <a:cs typeface="ＭＳ Ｐゴシック" charset="0"/>
                <a:hlinkClick r:id="rId4"/>
              </a:rPr>
              <a:t>National</a:t>
            </a:r>
            <a:r>
              <a:rPr lang="en-US" sz="1100" u="sng" kern="1200" baseline="0" dirty="0" smtClean="0">
                <a:solidFill>
                  <a:schemeClr val="tx1"/>
                </a:solidFill>
                <a:latin typeface="+mn-lt"/>
                <a:ea typeface="ＭＳ Ｐゴシック" charset="0"/>
                <a:cs typeface="ＭＳ Ｐゴシック" charset="0"/>
                <a:hlinkClick r:id="rId4"/>
              </a:rPr>
              <a:t> </a:t>
            </a:r>
            <a:r>
              <a:rPr lang="en-US" sz="1100" u="none" kern="1200" dirty="0" smtClean="0">
                <a:solidFill>
                  <a:schemeClr val="tx1"/>
                </a:solidFill>
                <a:latin typeface="+mn-lt"/>
                <a:ea typeface="ＭＳ Ｐゴシック" charset="0"/>
                <a:cs typeface="ＭＳ Ｐゴシック" charset="0"/>
                <a:hlinkClick r:id="rId4"/>
              </a:rPr>
              <a:t>Nuclear Security Administration Nevada Site Office Photo Library under number </a:t>
            </a:r>
            <a:r>
              <a:rPr lang="en-US" sz="1100" u="none" kern="1200" dirty="0" smtClean="0">
                <a:solidFill>
                  <a:schemeClr val="tx1"/>
                </a:solidFill>
                <a:latin typeface="+mn-lt"/>
                <a:ea typeface="ＭＳ Ｐゴシック" charset="0"/>
                <a:cs typeface="ＭＳ Ｐゴシック" charset="0"/>
                <a:hlinkClick r:id="rId5"/>
              </a:rPr>
              <a:t>XX-34.</a:t>
            </a:r>
          </a:p>
          <a:p>
            <a:r>
              <a:rPr lang="en-US" sz="1100" kern="1200" dirty="0" smtClean="0">
                <a:solidFill>
                  <a:schemeClr val="tx1"/>
                </a:solidFill>
                <a:latin typeface="+mn-lt"/>
                <a:ea typeface="ＭＳ Ｐゴシック" charset="0"/>
                <a:cs typeface="ＭＳ Ｐゴシック" charset="0"/>
              </a:rPr>
              <a:t>The BADGER explosion on April 18, 1953, as part of </a:t>
            </a:r>
            <a:r>
              <a:rPr lang="en-US" sz="1100" kern="1200" dirty="0" smtClean="0">
                <a:solidFill>
                  <a:schemeClr val="tx1"/>
                </a:solidFill>
                <a:latin typeface="+mn-lt"/>
                <a:ea typeface="ＭＳ Ｐゴシック" charset="0"/>
                <a:cs typeface="ＭＳ Ｐゴシック" charset="0"/>
                <a:hlinkClick r:id="rId6"/>
              </a:rPr>
              <a:t>Operation Upshot-Knothole, at the </a:t>
            </a:r>
            <a:r>
              <a:rPr lang="en-US" sz="1100" kern="1200" dirty="0" smtClean="0">
                <a:solidFill>
                  <a:schemeClr val="tx1"/>
                </a:solidFill>
                <a:latin typeface="+mn-lt"/>
                <a:ea typeface="ＭＳ Ｐゴシック" charset="0"/>
                <a:cs typeface="ＭＳ Ｐゴシック" charset="0"/>
                <a:hlinkClick r:id="rId7"/>
              </a:rPr>
              <a:t>Nevada Test Site.</a:t>
            </a:r>
            <a:endParaRPr lang="en-US" sz="1100" kern="1200" dirty="0" smtClean="0">
              <a:solidFill>
                <a:schemeClr val="tx1"/>
              </a:solidFill>
              <a:latin typeface="+mn-lt"/>
              <a:ea typeface="ＭＳ Ｐゴシック" charset="0"/>
              <a:cs typeface="ＭＳ Ｐゴシック" charset="0"/>
            </a:endParaRPr>
          </a:p>
          <a:p>
            <a:r>
              <a:rPr lang="en-US" dirty="0" smtClean="0"/>
              <a:t>https://</a:t>
            </a:r>
            <a:r>
              <a:rPr lang="en-US" dirty="0" err="1" smtClean="0"/>
              <a:t>en.wikipedia.org</a:t>
            </a:r>
            <a:r>
              <a:rPr lang="en-US" dirty="0" smtClean="0"/>
              <a:t>/wiki/</a:t>
            </a:r>
            <a:r>
              <a:rPr lang="en-US" dirty="0" err="1" smtClean="0"/>
              <a:t>National_Response_Scenario_Number_One</a:t>
            </a:r>
            <a:r>
              <a:rPr lang="en-US" dirty="0" smtClean="0"/>
              <a:t>#/media/File:Operation_Upshot-Knothole_-_Badger_001.jpg</a:t>
            </a:r>
          </a:p>
          <a:p>
            <a:r>
              <a:rPr lang="en-US" i="1" dirty="0" smtClean="0"/>
              <a:t>This work is in the </a:t>
            </a:r>
            <a:r>
              <a:rPr lang="en-US" b="1" i="1" dirty="0" smtClean="0">
                <a:hlinkClick r:id="rId8" tooltip="w:Public domain"/>
              </a:rPr>
              <a:t>public domain</a:t>
            </a:r>
            <a:r>
              <a:rPr lang="en-US" i="1" dirty="0" smtClean="0"/>
              <a:t> in the United States because it is a </a:t>
            </a:r>
            <a:r>
              <a:rPr lang="en-US" i="1" dirty="0" smtClean="0">
                <a:hlinkClick r:id="rId9" tooltip="en:Copyright status of work by the U.S. government"/>
              </a:rPr>
              <a:t>work prepared by an officer or employee of the United States Government </a:t>
            </a:r>
          </a:p>
          <a:p>
            <a:r>
              <a:rPr lang="en-US" i="1" dirty="0" smtClean="0">
                <a:hlinkClick r:id="rId9" tooltip="en:Copyright status of work by the U.S. government"/>
              </a:rPr>
              <a:t>as part of that person’s official duties</a:t>
            </a:r>
            <a:r>
              <a:rPr lang="en-US" i="1" dirty="0" smtClean="0"/>
              <a:t> under the terms of</a:t>
            </a:r>
            <a:r>
              <a:rPr lang="en-US" dirty="0" smtClean="0"/>
              <a:t> Title 17, Chapter 1, Section 105 of the </a:t>
            </a:r>
            <a:r>
              <a:rPr lang="en-US" dirty="0" smtClean="0">
                <a:hlinkClick r:id="rId10" tooltip="w:United States Code"/>
              </a:rPr>
              <a:t>US Code</a:t>
            </a:r>
            <a:r>
              <a:rPr lang="en-US" i="1"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a:p>
        </p:txBody>
      </p:sp>
    </p:spTree>
    <p:extLst>
      <p:ext uri="{BB962C8B-B14F-4D97-AF65-F5344CB8AC3E}">
        <p14:creationId xmlns:p14="http://schemas.microsoft.com/office/powerpoint/2010/main" val="308688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lnSpcReduction="10000"/>
          </a:bodyPr>
          <a:lstStyle/>
          <a:p>
            <a:r>
              <a:rPr lang="en-US" dirty="0" smtClean="0"/>
              <a:t>Fortunately, many of the primitives in security remain the same, but before we dive into them,</a:t>
            </a:r>
            <a:r>
              <a:rPr lang="en-US" baseline="0" dirty="0" smtClean="0"/>
              <a:t> </a:t>
            </a:r>
            <a:r>
              <a:rPr lang="en-US" dirty="0" smtClean="0"/>
              <a:t>It’s important to note “what’s different.”</a:t>
            </a:r>
          </a:p>
          <a:p>
            <a:endParaRPr lang="en-US" dirty="0" smtClean="0"/>
          </a:p>
          <a:p>
            <a:r>
              <a:rPr lang="en-US" dirty="0" smtClean="0"/>
              <a:t>In PC/datacenter era, equipment vendors could “defer</a:t>
            </a:r>
            <a:r>
              <a:rPr lang="en-US" baseline="0" dirty="0" smtClean="0"/>
              <a:t>” security for someone to add later.</a:t>
            </a:r>
          </a:p>
          <a:p>
            <a:r>
              <a:rPr lang="en-US" baseline="0" dirty="0" smtClean="0"/>
              <a:t>  -- firewall and antivirus vendors were more than happy to “add” security later,</a:t>
            </a:r>
          </a:p>
          <a:p>
            <a:r>
              <a:rPr lang="en-US" baseline="0" dirty="0" smtClean="0"/>
              <a:t>  -- bolting such security onto corporate networks, laptops, desktops, servers and the like.</a:t>
            </a:r>
          </a:p>
          <a:p>
            <a:endParaRPr lang="en-US" baseline="0" dirty="0" smtClean="0"/>
          </a:p>
          <a:p>
            <a:r>
              <a:rPr lang="en-US" baseline="0" dirty="0" smtClean="0"/>
              <a:t>In the </a:t>
            </a:r>
            <a:r>
              <a:rPr lang="en-US" baseline="0" dirty="0" err="1" smtClean="0"/>
              <a:t>IoT</a:t>
            </a:r>
            <a:r>
              <a:rPr lang="en-US" baseline="0" dirty="0" smtClean="0"/>
              <a:t> era, the equipment vendor (and cloud providers) must integrate the security themselves…</a:t>
            </a:r>
          </a:p>
          <a:p>
            <a:r>
              <a:rPr lang="en-US" baseline="0" dirty="0" smtClean="0"/>
              <a:t>  -- this means that companies who could previously ignore security, can’t safely ignore it any longer</a:t>
            </a:r>
          </a:p>
          <a:p>
            <a:r>
              <a:rPr lang="en-US" baseline="0" dirty="0" smtClean="0"/>
              <a:t>  -- it also means that those of us in the security industry, need to make security easy to “embed” into countless products (and services)</a:t>
            </a:r>
          </a:p>
          <a:p>
            <a:endParaRPr lang="en-US" baseline="0" dirty="0" smtClean="0"/>
          </a:p>
          <a:p>
            <a:r>
              <a:rPr lang="en-US" baseline="0" dirty="0" smtClean="0"/>
              <a:t>Of course, … when these devices were “standalone,” who cared about security? …almost nobody.</a:t>
            </a:r>
          </a:p>
          <a:p>
            <a:r>
              <a:rPr lang="en-US" baseline="0" dirty="0" smtClean="0"/>
              <a:t>However, as we connect them, the risks of course go off the charts.</a:t>
            </a:r>
          </a:p>
          <a:p>
            <a:r>
              <a:rPr lang="en-US" baseline="0" dirty="0" smtClean="0"/>
              <a:t>…With with the ubiquity of mobile devices, and thumbnail sized 32GB SD cards, </a:t>
            </a:r>
          </a:p>
          <a:p>
            <a:r>
              <a:rPr lang="en-US" baseline="0" dirty="0" smtClean="0"/>
              <a:t>…experts now rightly relegate the notion of (effective) “air gaps” to ancient myth.</a:t>
            </a:r>
          </a:p>
          <a:p>
            <a:pPr marL="0" indent="0">
              <a:buNone/>
            </a:pPr>
            <a:r>
              <a:rPr lang="en-US" baseline="0" dirty="0" smtClean="0"/>
              <a:t>Of course, strong separation of networks should be used whenever and wherever possible,</a:t>
            </a:r>
          </a:p>
          <a:p>
            <a:pPr marL="0" indent="0">
              <a:buNone/>
            </a:pPr>
            <a:r>
              <a:rPr lang="en-US" baseline="0" dirty="0" smtClean="0"/>
              <a:t>…but it’d be foolish to think adversaries won’t find toeholds on protected sides of such “gaps.”</a:t>
            </a:r>
          </a:p>
          <a:p>
            <a:pPr marL="0" indent="0">
              <a:buNone/>
            </a:pPr>
            <a:r>
              <a:rPr lang="en-US" baseline="0" dirty="0" smtClean="0"/>
              <a:t>We’ve literally seen pipelines explode and blast furnaces damaged from that kind of thinking.</a:t>
            </a:r>
          </a:p>
          <a:p>
            <a:pPr marL="0" indent="0">
              <a:buNone/>
            </a:pPr>
            <a:r>
              <a:rPr lang="en-US" baseline="0" dirty="0" smtClean="0"/>
              <a:t>…if your system does anything Valuable, or can misused to do harm in any way: it needs to be Secure By Design.</a:t>
            </a:r>
          </a:p>
          <a:p>
            <a:pPr marL="0" indent="0">
              <a:buNone/>
            </a:pPr>
            <a:endParaRPr lang="en-US" dirty="0" smtClean="0"/>
          </a:p>
          <a:p>
            <a:pPr marL="0" indent="0">
              <a:buNone/>
            </a:pPr>
            <a:r>
              <a:rPr lang="en-US" dirty="0" smtClean="0"/>
              <a:t>https://</a:t>
            </a:r>
            <a:r>
              <a:rPr lang="en-US" dirty="0" err="1" smtClean="0"/>
              <a:t>en.wikipedia.org</a:t>
            </a:r>
            <a:r>
              <a:rPr lang="en-US" dirty="0" smtClean="0"/>
              <a:t>/wiki/</a:t>
            </a:r>
            <a:r>
              <a:rPr lang="en-US" dirty="0" err="1" smtClean="0"/>
              <a:t>Nest_Labs</a:t>
            </a:r>
            <a:r>
              <a:rPr lang="en-US" dirty="0" smtClean="0"/>
              <a:t>#/media/</a:t>
            </a:r>
            <a:r>
              <a:rPr lang="en-US" dirty="0" err="1" smtClean="0"/>
              <a:t>File:Nest_front_official.png</a:t>
            </a:r>
            <a:r>
              <a:rPr lang="en-US" dirty="0" smtClean="0"/>
              <a:t> (public domain)</a:t>
            </a:r>
          </a:p>
          <a:p>
            <a:pPr marL="0" indent="0">
              <a:buNone/>
            </a:pPr>
            <a:r>
              <a:rPr lang="en-US" dirty="0" smtClean="0"/>
              <a:t>http://</a:t>
            </a:r>
            <a:r>
              <a:rPr lang="en-US" dirty="0" err="1" smtClean="0"/>
              <a:t>opensourceecology.org</a:t>
            </a:r>
            <a:r>
              <a:rPr lang="en-US" dirty="0" smtClean="0"/>
              <a:t>/wiki/</a:t>
            </a:r>
            <a:r>
              <a:rPr lang="en-US" dirty="0" err="1" smtClean="0"/>
              <a:t>File:Industrial_Robot.png</a:t>
            </a:r>
            <a:r>
              <a:rPr lang="en-US" dirty="0" smtClean="0"/>
              <a:t> (creative commons CC</a:t>
            </a:r>
            <a:r>
              <a:rPr lang="en-US" baseline="0" dirty="0" smtClean="0"/>
              <a:t> BY-</a:t>
            </a:r>
            <a:r>
              <a:rPr lang="en-US" dirty="0" smtClean="0"/>
              <a:t>SA4.0 license)</a:t>
            </a:r>
          </a:p>
          <a:p>
            <a:pPr marL="0" indent="0">
              <a:buNone/>
            </a:pPr>
            <a:endParaRPr lang="en-US" dirty="0" smtClean="0"/>
          </a:p>
          <a:p>
            <a:pPr marL="0" indent="0">
              <a:buNone/>
            </a:pPr>
            <a:r>
              <a:rPr lang="en-US" dirty="0" smtClean="0"/>
              <a:t>http://</a:t>
            </a:r>
            <a:r>
              <a:rPr lang="en-US" dirty="0" err="1" smtClean="0"/>
              <a:t>www.symantec.com</a:t>
            </a:r>
            <a:r>
              <a:rPr lang="en-US" dirty="0" smtClean="0"/>
              <a:t>/connect/blogs/mind-gap-are-air-gapped-systems-safe-breaches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a:p>
        </p:txBody>
      </p:sp>
    </p:spTree>
    <p:extLst>
      <p:ext uri="{BB962C8B-B14F-4D97-AF65-F5344CB8AC3E}">
        <p14:creationId xmlns:p14="http://schemas.microsoft.com/office/powerpoint/2010/main" val="148177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a:bodyPr>
          <a:lstStyle/>
          <a:p>
            <a:pPr marL="0" indent="0">
              <a:buNone/>
            </a:pPr>
            <a:r>
              <a:rPr lang="en-US" dirty="0" smtClean="0"/>
              <a:t>However, the guidelines</a:t>
            </a:r>
            <a:r>
              <a:rPr lang="en-US" baseline="0" dirty="0" smtClean="0"/>
              <a:t> for “secure by design” need to be given in a realistic context.</a:t>
            </a:r>
          </a:p>
          <a:p>
            <a:pPr marL="0" indent="0">
              <a:buNone/>
            </a:pPr>
            <a:r>
              <a:rPr lang="en-US" baseline="0" dirty="0" smtClean="0"/>
              <a:t>…</a:t>
            </a:r>
            <a:r>
              <a:rPr lang="en-US" baseline="0" dirty="0" err="1" smtClean="0"/>
              <a:t>IoT</a:t>
            </a:r>
            <a:r>
              <a:rPr lang="en-US" baseline="0" dirty="0" smtClean="0"/>
              <a:t> is very different from traditional “Information Technology,” “IT.”</a:t>
            </a:r>
          </a:p>
          <a:p>
            <a:pPr marL="0" indent="0">
              <a:buNone/>
            </a:pPr>
            <a:r>
              <a:rPr lang="en-US" baseline="0" dirty="0" smtClean="0"/>
              <a:t>Both use Open Source extensively these days,</a:t>
            </a:r>
          </a:p>
          <a:p>
            <a:r>
              <a:rPr lang="en-US" baseline="0" dirty="0" smtClean="0"/>
              <a:t>…but </a:t>
            </a:r>
            <a:r>
              <a:rPr lang="en-US" baseline="0" dirty="0" err="1" smtClean="0"/>
              <a:t>IoT</a:t>
            </a:r>
            <a:r>
              <a:rPr lang="en-US" baseline="0" dirty="0" smtClean="0"/>
              <a:t> products often reach customers much more “closed”</a:t>
            </a:r>
          </a:p>
          <a:p>
            <a:r>
              <a:rPr lang="en-US" baseline="0" dirty="0" smtClean="0"/>
              <a:t>…where modification of the device voids warranty.</a:t>
            </a:r>
          </a:p>
          <a:p>
            <a:r>
              <a:rPr lang="en-US" baseline="0" dirty="0" smtClean="0"/>
              <a:t>Such warranties can be “pesky” things on a home thermostat…</a:t>
            </a:r>
          </a:p>
          <a:p>
            <a:r>
              <a:rPr lang="en-US" baseline="0" dirty="0" smtClean="0"/>
              <a:t>But for capitalized smart _industrial_ systems worth hundreds of thousands of dollars,</a:t>
            </a:r>
          </a:p>
          <a:p>
            <a:r>
              <a:rPr lang="en-US" baseline="0" dirty="0" smtClean="0"/>
              <a:t>…or constrained by FDA regulations (such as medical devices),</a:t>
            </a:r>
          </a:p>
          <a:p>
            <a:r>
              <a:rPr lang="en-US" baseline="0" dirty="0" smtClean="0"/>
              <a:t>…”customers doing mods themselves” simply isn’t a realistic option.</a:t>
            </a:r>
          </a:p>
          <a:p>
            <a:r>
              <a:rPr lang="en-US" baseline="0" dirty="0" smtClean="0"/>
              <a:t>…Security must be baked in by the vendors building and selling the devices.</a:t>
            </a:r>
          </a:p>
          <a:p>
            <a:pPr marL="0" indent="0">
              <a:buNone/>
            </a:pPr>
            <a:endParaRPr lang="en-US" baseline="0" dirty="0" smtClean="0"/>
          </a:p>
          <a:p>
            <a:pPr marL="0" indent="0">
              <a:buNone/>
            </a:pPr>
            <a:r>
              <a:rPr lang="en-US" baseline="0" dirty="0" smtClean="0"/>
              <a:t>Of course, the differences between IT and </a:t>
            </a:r>
            <a:r>
              <a:rPr lang="en-US" baseline="0" dirty="0" err="1" smtClean="0"/>
              <a:t>IoT</a:t>
            </a:r>
            <a:r>
              <a:rPr lang="en-US" baseline="0" dirty="0" smtClean="0"/>
              <a:t> don’t end there.</a:t>
            </a:r>
          </a:p>
          <a:p>
            <a:pPr marL="0" indent="0">
              <a:buNone/>
            </a:pPr>
            <a:r>
              <a:rPr lang="en-US" baseline="0" dirty="0" smtClean="0"/>
              <a:t> …IT rides mostly on three mid layer protocols.</a:t>
            </a:r>
          </a:p>
          <a:p>
            <a:pPr marL="0" indent="0">
              <a:buNone/>
            </a:pPr>
            <a:r>
              <a:rPr lang="en-US" baseline="0" dirty="0" smtClean="0"/>
              <a:t> …Industrial systems have thousands with their own frame formats, clocking mechanisms, and the like.</a:t>
            </a:r>
          </a:p>
          <a:p>
            <a:pPr marL="0" indent="0">
              <a:buNone/>
            </a:pPr>
            <a:r>
              <a:rPr lang="en-US" baseline="0" dirty="0" smtClean="0"/>
              <a:t>Operating Systems are similarly fragmented, but scale is the part that I really enjoy.</a:t>
            </a:r>
          </a:p>
          <a:p>
            <a:pPr marL="0" indent="0">
              <a:buNone/>
            </a:pPr>
            <a:r>
              <a:rPr lang="en-US" baseline="0" dirty="0" smtClean="0"/>
              <a:t> …A few of us have built consumer facing cloud based services that serve hundreds of millions of customers,</a:t>
            </a:r>
          </a:p>
          <a:p>
            <a:r>
              <a:rPr lang="en-US" baseline="0" dirty="0" smtClean="0"/>
              <a:t>…and we know firsthand how radically different that is from an IT shop serving just tens or even hundreds of thousands of employees.</a:t>
            </a:r>
          </a:p>
          <a:p>
            <a:r>
              <a:rPr lang="en-US" baseline="0" dirty="0" smtClean="0"/>
              <a:t>Further complicating the degree to which the hardware supply chains and architectures differ so radically</a:t>
            </a:r>
          </a:p>
          <a:p>
            <a:r>
              <a:rPr lang="en-US" baseline="0" dirty="0" smtClean="0"/>
              <a:t> …from 8-bit, 8 MHz chips to 32 and even 64 bit GHz speed ARM chips embedded in some </a:t>
            </a:r>
            <a:r>
              <a:rPr lang="en-US" baseline="0" dirty="0" err="1" smtClean="0"/>
              <a:t>wearables</a:t>
            </a:r>
            <a:r>
              <a:rPr lang="en-US" baseline="0" dirty="0" smtClean="0"/>
              <a:t>;</a:t>
            </a:r>
          </a:p>
          <a:p>
            <a:r>
              <a:rPr lang="en-US" baseline="0" dirty="0" smtClean="0"/>
              <a:t> …security capabilities of these devices vary dramatically, and so do their “hardware backed” security capabilities.</a:t>
            </a:r>
          </a:p>
          <a:p>
            <a:endParaRPr lang="en-US" baseline="0" dirty="0" smtClean="0"/>
          </a:p>
          <a:p>
            <a:r>
              <a:rPr lang="en-US" baseline="0" dirty="0" smtClean="0"/>
              <a:t>With all of these challenges, it’s no wonder that a Security Reference Architecture for simplifying those challenges has been slow in coming.</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a:p>
        </p:txBody>
      </p:sp>
    </p:spTree>
    <p:extLst>
      <p:ext uri="{BB962C8B-B14F-4D97-AF65-F5344CB8AC3E}">
        <p14:creationId xmlns:p14="http://schemas.microsoft.com/office/powerpoint/2010/main" val="146824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latin typeface="Calibri" charset="0"/>
              </a:rPr>
              <a:t>For the same level of security, “elliptic</a:t>
            </a:r>
            <a:r>
              <a:rPr lang="en-US" baseline="0" dirty="0" smtClean="0">
                <a:latin typeface="Calibri" charset="0"/>
              </a:rPr>
              <a:t> curve crypto” (aka </a:t>
            </a:r>
            <a:r>
              <a:rPr lang="en-US" dirty="0" smtClean="0">
                <a:latin typeface="Calibri" charset="0"/>
              </a:rPr>
              <a:t>ECC) runs ten</a:t>
            </a:r>
            <a:r>
              <a:rPr lang="en-US" baseline="0" dirty="0" smtClean="0">
                <a:latin typeface="Calibri" charset="0"/>
              </a:rPr>
              <a:t> times faster than traditional RSA crypto.</a:t>
            </a:r>
          </a:p>
          <a:p>
            <a:endParaRPr lang="en-US" baseline="0" dirty="0" smtClean="0">
              <a:latin typeface="Calibri" charset="0"/>
            </a:endParaRPr>
          </a:p>
          <a:p>
            <a:r>
              <a:rPr lang="en-US" baseline="0" dirty="0" smtClean="0">
                <a:latin typeface="Calibri" charset="0"/>
              </a:rPr>
              <a:t>Standards supported by Professional Certificate Authorities (CA):</a:t>
            </a:r>
          </a:p>
          <a:p>
            <a:r>
              <a:rPr lang="en-US" baseline="0" dirty="0" smtClean="0">
                <a:latin typeface="Calibri" charset="0"/>
              </a:rPr>
              <a:t>Revocation:</a:t>
            </a:r>
          </a:p>
          <a:p>
            <a:r>
              <a:rPr lang="en-US" baseline="0" dirty="0" smtClean="0">
                <a:latin typeface="Calibri" charset="0"/>
              </a:rPr>
              <a:t> -- OCSP: Online Certificate Status Protocol</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baseline="0" dirty="0" smtClean="0">
                <a:latin typeface="Calibri" charset="0"/>
              </a:rPr>
              <a:t> -- CRL: Certificate Revocation List</a:t>
            </a:r>
            <a:endParaRPr lang="en-US" dirty="0" smtClean="0">
              <a:latin typeface="Calibri" charset="0"/>
            </a:endParaRPr>
          </a:p>
          <a:p>
            <a:r>
              <a:rPr lang="en-US" baseline="0" dirty="0" smtClean="0">
                <a:latin typeface="Calibri" charset="0"/>
              </a:rPr>
              <a:t>Enrollment:</a:t>
            </a:r>
          </a:p>
          <a:p>
            <a:r>
              <a:rPr lang="en-US" baseline="0" dirty="0" smtClean="0">
                <a:latin typeface="Calibri" charset="0"/>
              </a:rPr>
              <a:t> -- EST: Enrollment over Secure Transport</a:t>
            </a:r>
          </a:p>
          <a:p>
            <a:r>
              <a:rPr lang="en-US" baseline="0" dirty="0" smtClean="0">
                <a:latin typeface="Calibri" charset="0"/>
              </a:rPr>
              <a:t> -- SCEP: Simple Certificate Enrollment Protocol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a:p>
        </p:txBody>
      </p:sp>
    </p:spTree>
    <p:extLst>
      <p:ext uri="{BB962C8B-B14F-4D97-AF65-F5344CB8AC3E}">
        <p14:creationId xmlns:p14="http://schemas.microsoft.com/office/powerpoint/2010/main" val="306120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smtClean="0"/>
          </a:p>
          <a:p>
            <a:r>
              <a:rPr lang="en-US" dirty="0" smtClean="0"/>
              <a:t>Note: AA batteries</a:t>
            </a:r>
            <a:r>
              <a:rPr lang="en-US" baseline="0" dirty="0" smtClean="0"/>
              <a:t> commonly </a:t>
            </a:r>
            <a:r>
              <a:rPr lang="en-US" dirty="0" smtClean="0"/>
              <a:t>store 9,000 Joules each</a:t>
            </a:r>
            <a:endParaRPr lang="en-US" baseline="0" dirty="0" smtClean="0"/>
          </a:p>
          <a:p>
            <a:r>
              <a:rPr lang="en-US" baseline="0" dirty="0" smtClean="0"/>
              <a:t>…AA battery could sign hourly messages every day for two decades, using nearly but less than 30% of the battery.</a:t>
            </a:r>
          </a:p>
          <a:p>
            <a:pPr marL="0" indent="0">
              <a:buNone/>
            </a:pPr>
            <a:endParaRPr lang="en-US" dirty="0" smtClean="0"/>
          </a:p>
          <a:p>
            <a:pPr marL="0" indent="0">
              <a:buNone/>
            </a:pPr>
            <a:r>
              <a:rPr lang="en-US" dirty="0" smtClean="0"/>
              <a:t>From datasheets and other</a:t>
            </a:r>
            <a:r>
              <a:rPr lang="en-US" baseline="0" dirty="0" smtClean="0"/>
              <a:t> publicly available material:</a:t>
            </a:r>
            <a:endParaRPr lang="en-US" dirty="0" smtClean="0"/>
          </a:p>
          <a:p>
            <a:pPr marL="0" indent="0">
              <a:buNone/>
            </a:pPr>
            <a:r>
              <a:rPr lang="en-US" sz="1100" b="0" dirty="0" smtClean="0">
                <a:solidFill>
                  <a:srgbClr val="313131"/>
                </a:solidFill>
              </a:rPr>
              <a:t>ATmega256RFR2 </a:t>
            </a:r>
            <a:r>
              <a:rPr lang="en-US" b="0" dirty="0" smtClean="0"/>
              <a:t>is 4.7 mA (TRX off) @</a:t>
            </a:r>
            <a:r>
              <a:rPr lang="en-US" b="0" baseline="0" dirty="0" smtClean="0"/>
              <a:t> 1.8v x 2.650seconds = 22.8 </a:t>
            </a:r>
            <a:r>
              <a:rPr lang="en-US" b="0" baseline="0" dirty="0" err="1" smtClean="0"/>
              <a:t>mJ</a:t>
            </a:r>
            <a:endParaRPr lang="en-US" b="0" baseline="0" dirty="0" smtClean="0"/>
          </a:p>
          <a:p>
            <a:pPr marL="0" indent="0">
              <a:buNone/>
            </a:pPr>
            <a:r>
              <a:rPr lang="en-US" baseline="0" dirty="0" smtClean="0"/>
              <a:t>ATmega328 is 0.2mA @ 3.3v x 24.2 seconds = 16 </a:t>
            </a:r>
            <a:r>
              <a:rPr lang="en-US" baseline="0" dirty="0" err="1" smtClean="0"/>
              <a:t>milli</a:t>
            </a:r>
            <a:r>
              <a:rPr lang="en-US" baseline="0" dirty="0" smtClean="0"/>
              <a:t>-Joules</a:t>
            </a:r>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b="0" dirty="0" smtClean="0"/>
              <a:t>ARM Cortex-M3 (84 </a:t>
            </a:r>
            <a:r>
              <a:rPr lang="en-US" b="0" dirty="0" err="1" smtClean="0"/>
              <a:t>Mhz</a:t>
            </a:r>
            <a:r>
              <a:rPr lang="en-US" b="0" dirty="0" smtClean="0"/>
              <a:t>) Atmel SAM3X8E, 150 </a:t>
            </a:r>
            <a:r>
              <a:rPr lang="en-US" b="0" dirty="0" err="1" smtClean="0"/>
              <a:t>milliAmps</a:t>
            </a:r>
            <a:r>
              <a:rPr lang="en-US" b="0" dirty="0" smtClean="0"/>
              <a:t> x 3.3 volts x</a:t>
            </a:r>
            <a:r>
              <a:rPr lang="en-US" b="0" baseline="0" dirty="0" smtClean="0"/>
              <a:t> 142 </a:t>
            </a:r>
            <a:r>
              <a:rPr lang="en-US" b="0" baseline="0" dirty="0" err="1" smtClean="0"/>
              <a:t>ms</a:t>
            </a:r>
            <a:endParaRPr lang="en-US" b="0" dirty="0" smtClean="0"/>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dirty="0" smtClean="0"/>
              <a:t>Specific ARM M3: </a:t>
            </a:r>
            <a:r>
              <a:rPr lang="en-US" dirty="0" err="1" smtClean="0"/>
              <a:t>Arduino</a:t>
            </a:r>
            <a:r>
              <a:rPr lang="en-US" baseline="0" dirty="0" smtClean="0"/>
              <a:t> Due</a:t>
            </a:r>
            <a:endParaRPr lang="en-US" dirty="0" smtClean="0"/>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endParaRPr lang="en-US" baseline="0" dirty="0" smtClean="0"/>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baseline="0" dirty="0" smtClean="0"/>
              <a:t>…ARM cortex M0+ looks to be roughly 10x more battery efficient (from published DMIPS &amp; </a:t>
            </a:r>
            <a:r>
              <a:rPr lang="en-US" baseline="0" dirty="0" err="1" smtClean="0"/>
              <a:t>uWatt</a:t>
            </a:r>
            <a:r>
              <a:rPr lang="en-US" baseline="0" dirty="0" smtClean="0"/>
              <a:t> per </a:t>
            </a:r>
            <a:r>
              <a:rPr lang="en-US" baseline="0" dirty="0" err="1" smtClean="0"/>
              <a:t>Mhz</a:t>
            </a:r>
            <a:r>
              <a:rPr lang="en-US" baseline="0" dirty="0" smtClean="0"/>
              <a:t>)</a:t>
            </a:r>
          </a:p>
          <a:p>
            <a:pPr marL="0" indent="0">
              <a:buNone/>
            </a:pPr>
            <a:endParaRPr lang="en-US" dirty="0" smtClean="0"/>
          </a:p>
          <a:p>
            <a:r>
              <a:rPr lang="en-US" dirty="0" smtClean="0"/>
              <a:t>For Micro-ECC Results on ATmega256RFR2:</a:t>
            </a:r>
          </a:p>
          <a:p>
            <a:r>
              <a:rPr lang="en-US" dirty="0" smtClean="0"/>
              <a:t>Copyright (c) 2014, Kenneth MacKay All rights reserved. Redistribution and use in source and binary forms, with or without modification, are permitted provided that the following conditions are met: * Redistributions of source code must retain the above copyright notice, this list of conditions and the following disclaimer. * Redistributions in binary form must reproduce the above copyright notice, this list of conditions and the following disclaimer in the documentation and/or other materials provided with the distribution. THIS SOFTWARE IS PROVIDED BY THE COPYRIGHT HOLDERS AND CONTRIBUTORS "AS IS" AND ANY EXPRESS OR IMPLIED WARRANTIES, INCLUDING, BUT NOT LIMITED TO, THE IMPLIED WARRANTIES OF MERCHANTABILITY AND FITNESS FOR A PARTICULAR PURPOSE ARE DISCLAIMED. IN NO EVENT SHALL THE COPYRIGHT HOLDER OR CONTRIBUTORS BE LIABLE FOR ANY DIRECT, INDIRECT, INCIDENTAL, SPECIAL, EXEMPLARY, OR CONSEQUENTIAL DAMAGES (INCLUDING, BUT NOT LIMITED TO, PROCUREMENT OF SUBSTITUTE GOODS OR SERVICES; LOSS OF USE, DATA, OR PROFITS; OR BUSINESS INTERRUPTION) HOWEVER CAUSED AND ON ANY THEORY OF LIABILITY, WHETHER IN CONTRACT, STRICT LIABILITY, OR TORT (INCLUDING NEGLIGENCE OR OTHERWISE) ARISING IN ANY WAY OUT OF THE USE OF THIS SOFTWARE, EVEN IF ADVISED OF THE POSSIBILITY OF SUCH DAMAGE.</a:t>
            </a:r>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a:p>
        </p:txBody>
      </p:sp>
    </p:spTree>
    <p:extLst>
      <p:ext uri="{BB962C8B-B14F-4D97-AF65-F5344CB8AC3E}">
        <p14:creationId xmlns:p14="http://schemas.microsoft.com/office/powerpoint/2010/main" val="26851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47500" lnSpcReduction="20000"/>
          </a:bodyPr>
          <a:lstStyle/>
          <a:p>
            <a:pPr algn="l"/>
            <a:endParaRPr lang="en-US" sz="2000" b="1" dirty="0" smtClean="0">
              <a:solidFill>
                <a:schemeClr val="bg2">
                  <a:lumMod val="50000"/>
                </a:schemeClr>
              </a:solidFill>
              <a:effectLst>
                <a:glow rad="101600">
                  <a:srgbClr val="FFFFFF">
                    <a:alpha val="75000"/>
                  </a:srgbClr>
                </a:glow>
              </a:effectLst>
            </a:endParaRPr>
          </a:p>
          <a:p>
            <a:pPr algn="l"/>
            <a:r>
              <a:rPr lang="en-US" sz="2000" b="1" dirty="0" smtClean="0">
                <a:solidFill>
                  <a:schemeClr val="bg2">
                    <a:lumMod val="50000"/>
                  </a:schemeClr>
                </a:solidFill>
                <a:effectLst>
                  <a:glow rad="101600">
                    <a:srgbClr val="FFFFFF">
                      <a:alpha val="75000"/>
                    </a:srgbClr>
                  </a:glow>
                </a:effectLst>
              </a:rPr>
              <a:t>Never run unsigned code.</a:t>
            </a:r>
            <a:endParaRPr lang="en-US" sz="1100" b="1" dirty="0" smtClean="0">
              <a:solidFill>
                <a:schemeClr val="bg2">
                  <a:lumMod val="50000"/>
                </a:schemeClr>
              </a:solidFill>
              <a:effectLst>
                <a:glow rad="101600">
                  <a:srgbClr val="FFFFFF">
                    <a:alpha val="75000"/>
                  </a:srgbClr>
                </a:glow>
              </a:effectLst>
            </a:endParaRPr>
          </a:p>
          <a:p>
            <a:pPr algn="l"/>
            <a:r>
              <a:rPr lang="en-US" sz="1100" b="1" dirty="0" smtClean="0">
                <a:effectLst>
                  <a:glow rad="101600">
                    <a:srgbClr val="FFFFFF">
                      <a:alpha val="75000"/>
                    </a:srgbClr>
                  </a:glow>
                </a:effectLst>
              </a:rPr>
              <a:t>This includes need for secure boot.</a:t>
            </a:r>
          </a:p>
          <a:p>
            <a:pPr algn="l"/>
            <a:r>
              <a:rPr lang="en-US" sz="1100" b="1" dirty="0" smtClean="0">
                <a:effectLst>
                  <a:glow rad="101600">
                    <a:srgbClr val="FFFFFF">
                      <a:alpha val="75000"/>
                    </a:srgbClr>
                  </a:glow>
                </a:effectLst>
              </a:rPr>
              <a:t>Also, any higher level code must be signed, either separately or </a:t>
            </a:r>
          </a:p>
          <a:p>
            <a:pPr algn="l"/>
            <a:r>
              <a:rPr lang="en-US" sz="1100" b="1" dirty="0" smtClean="0">
                <a:effectLst>
                  <a:glow rad="101600">
                    <a:srgbClr val="FFFFFF">
                      <a:alpha val="75000"/>
                    </a:srgbClr>
                  </a:glow>
                </a:effectLst>
              </a:rPr>
              <a:t>as part of a monolithic whole “image” with or without an OS.</a:t>
            </a:r>
          </a:p>
          <a:p>
            <a:pPr algn="l"/>
            <a:r>
              <a:rPr lang="en-US" sz="1100" b="1" dirty="0" smtClean="0">
                <a:effectLst>
                  <a:glow rad="101600">
                    <a:srgbClr val="FFFFFF">
                      <a:alpha val="75000"/>
                    </a:srgbClr>
                  </a:glow>
                </a:effectLst>
              </a:rPr>
              <a:t>Leverage “hardware backed” secure boot wherever possible.</a:t>
            </a:r>
          </a:p>
          <a:p>
            <a:pPr algn="l"/>
            <a:endParaRPr lang="en-US" sz="1100" b="1" dirty="0" smtClean="0">
              <a:effectLst>
                <a:glow rad="101600">
                  <a:srgbClr val="FFFFFF">
                    <a:alpha val="75000"/>
                  </a:srgbClr>
                </a:glow>
              </a:effectLst>
            </a:endParaRPr>
          </a:p>
          <a:p>
            <a:pPr algn="l">
              <a:lnSpc>
                <a:spcPct val="70000"/>
              </a:lnSpc>
            </a:pPr>
            <a:r>
              <a:rPr lang="en-US" sz="2000" b="1" dirty="0" smtClean="0">
                <a:solidFill>
                  <a:schemeClr val="bg2">
                    <a:lumMod val="50000"/>
                  </a:schemeClr>
                </a:solidFill>
                <a:effectLst>
                  <a:glow rad="101600">
                    <a:srgbClr val="FFFFFF">
                      <a:alpha val="75000"/>
                    </a:srgbClr>
                  </a:glow>
                </a:effectLst>
              </a:rPr>
              <a:t>Never trust unsigned configuration data.</a:t>
            </a:r>
            <a:endParaRPr lang="en-US" sz="1100" b="1" dirty="0" smtClean="0">
              <a:solidFill>
                <a:schemeClr val="bg2">
                  <a:lumMod val="50000"/>
                </a:schemeClr>
              </a:solidFill>
              <a:effectLst>
                <a:glow rad="101600">
                  <a:srgbClr val="FFFFFF">
                    <a:alpha val="75000"/>
                  </a:srgbClr>
                </a:glow>
              </a:effectLst>
            </a:endParaRPr>
          </a:p>
          <a:p>
            <a:pPr marL="0" indent="0" algn="l">
              <a:lnSpc>
                <a:spcPct val="70000"/>
              </a:lnSpc>
              <a:buNone/>
            </a:pPr>
            <a:r>
              <a:rPr lang="en-US" sz="1100" b="1" dirty="0" smtClean="0">
                <a:effectLst>
                  <a:glow rad="101600">
                    <a:srgbClr val="FFFFFF">
                      <a:alpha val="75000"/>
                    </a:srgbClr>
                  </a:glow>
                </a:effectLst>
              </a:rPr>
              <a:t> Weak configurations are exploited just as easily as vulnerable code.</a:t>
            </a:r>
          </a:p>
          <a:p>
            <a:pPr marL="0" indent="0" algn="l">
              <a:lnSpc>
                <a:spcPct val="70000"/>
              </a:lnSpc>
              <a:buNone/>
            </a:pPr>
            <a:r>
              <a:rPr lang="en-US" sz="1100" b="1" baseline="0" dirty="0" smtClean="0">
                <a:effectLst>
                  <a:glow rad="101600">
                    <a:srgbClr val="FFFFFF">
                      <a:alpha val="75000"/>
                    </a:srgbClr>
                  </a:glow>
                </a:effectLst>
              </a:rPr>
              <a:t> </a:t>
            </a:r>
            <a:r>
              <a:rPr lang="en-US" sz="1100" b="1" dirty="0" smtClean="0">
                <a:effectLst>
                  <a:glow rad="101600">
                    <a:srgbClr val="FFFFFF">
                      <a:alpha val="75000"/>
                    </a:srgbClr>
                  </a:glow>
                </a:effectLst>
              </a:rPr>
              <a:t>Tampered configurations are exploited even more easily.</a:t>
            </a:r>
          </a:p>
          <a:p>
            <a:pPr algn="l"/>
            <a:endParaRPr lang="en-US" sz="1100" b="1" dirty="0" smtClean="0">
              <a:effectLst>
                <a:glow rad="101600">
                  <a:srgbClr val="FFFFFF">
                    <a:alpha val="75000"/>
                  </a:srgbClr>
                </a:glow>
              </a:effectLst>
            </a:endParaRPr>
          </a:p>
          <a:p>
            <a:pPr algn="l"/>
            <a:r>
              <a:rPr lang="en-US" sz="2000" b="1" dirty="0" smtClean="0">
                <a:solidFill>
                  <a:schemeClr val="bg2">
                    <a:lumMod val="50000"/>
                  </a:schemeClr>
                </a:solidFill>
                <a:effectLst>
                  <a:glow rad="101600">
                    <a:srgbClr val="FFFFFF">
                      <a:alpha val="75000"/>
                    </a:srgbClr>
                  </a:glow>
                </a:effectLst>
              </a:rPr>
              <a:t>Never trust unsigned data.</a:t>
            </a:r>
            <a:endParaRPr lang="en-US" sz="1100" b="1" dirty="0" smtClean="0">
              <a:solidFill>
                <a:schemeClr val="bg2">
                  <a:lumMod val="50000"/>
                </a:schemeClr>
              </a:solidFill>
              <a:effectLst>
                <a:glow rad="101600">
                  <a:srgbClr val="FFFFFF">
                    <a:alpha val="75000"/>
                  </a:srgbClr>
                </a:glow>
              </a:effectLst>
            </a:endParaRPr>
          </a:p>
          <a:p>
            <a:pPr algn="l"/>
            <a:r>
              <a:rPr lang="en-US" sz="1100" b="1" dirty="0" smtClean="0">
                <a:effectLst>
                  <a:glow rad="101600">
                    <a:srgbClr val="FFFFFF">
                      <a:alpha val="75000"/>
                    </a:srgbClr>
                  </a:glow>
                </a:effectLst>
              </a:rPr>
              <a:t>Sign all data at time of capture.</a:t>
            </a:r>
          </a:p>
          <a:p>
            <a:pPr algn="l"/>
            <a:r>
              <a:rPr lang="en-US" sz="1100" b="1" dirty="0" smtClean="0">
                <a:effectLst>
                  <a:glow rad="101600">
                    <a:srgbClr val="FFFFFF">
                      <a:alpha val="75000"/>
                    </a:srgbClr>
                  </a:glow>
                </a:effectLst>
              </a:rPr>
              <a:t>Compute is only as clean as the inputs.</a:t>
            </a:r>
          </a:p>
          <a:p>
            <a:pPr algn="l"/>
            <a:r>
              <a:rPr lang="en-US" sz="1100" b="1" dirty="0" smtClean="0">
                <a:effectLst>
                  <a:glow rad="101600">
                    <a:srgbClr val="FFFFFF">
                      <a:alpha val="75000"/>
                    </a:srgbClr>
                  </a:glow>
                </a:effectLst>
              </a:rPr>
              <a:t>Garbage in, garbage out.  Tampering inputs tampers behavior.</a:t>
            </a:r>
          </a:p>
          <a:p>
            <a:pPr algn="l"/>
            <a:endParaRPr lang="en-US" sz="1100" b="1" dirty="0" smtClean="0">
              <a:effectLst>
                <a:glow rad="101600">
                  <a:srgbClr val="FFFFFF">
                    <a:alpha val="75000"/>
                  </a:srgbClr>
                </a:glow>
              </a:effectLst>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a:p>
        </p:txBody>
      </p:sp>
    </p:spTree>
    <p:extLst>
      <p:ext uri="{BB962C8B-B14F-4D97-AF65-F5344CB8AC3E}">
        <p14:creationId xmlns:p14="http://schemas.microsoft.com/office/powerpoint/2010/main" val="119106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85000" lnSpcReduction="20000"/>
          </a:bodyPr>
          <a:lstStyle/>
          <a:p>
            <a:pPr marL="0" indent="0">
              <a:buNone/>
            </a:pPr>
            <a:r>
              <a:rPr lang="en-US" dirty="0" smtClean="0"/>
              <a:t>All devices ship with vulnerabilities</a:t>
            </a:r>
          </a:p>
          <a:p>
            <a:r>
              <a:rPr lang="en-US" dirty="0" smtClean="0"/>
              <a:t> -- Industrial devices average 19 years in the field</a:t>
            </a:r>
          </a:p>
          <a:p>
            <a:r>
              <a:rPr lang="en-US" dirty="0" smtClean="0"/>
              <a:t> -- Physically touching each device can be incredibly expensive,</a:t>
            </a:r>
          </a:p>
          <a:p>
            <a:r>
              <a:rPr lang="en-US" dirty="0" smtClean="0"/>
              <a:t> -- especially if it involves a fleet of trucks to reach each device.</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dirty="0" smtClean="0"/>
              <a:t>If we take industrial systems running Linux</a:t>
            </a:r>
            <a:r>
              <a:rPr lang="en-US" baseline="0" dirty="0" smtClean="0"/>
              <a:t> as an example, we’re on pace to discover </a:t>
            </a:r>
            <a:r>
              <a:rPr lang="en-US" dirty="0" smtClean="0"/>
              <a:t>more than 2,000 vulnerabilities</a:t>
            </a:r>
            <a:r>
              <a:rPr lang="en-US" baseline="0" dirty="0" smtClean="0"/>
              <a:t> over the next 19 years.  (For context, in 1991, roughly 24 years ago, Linus Torvalds began what became the Linux kernel.  19 years is a long time for any system.)</a:t>
            </a:r>
          </a:p>
          <a:p>
            <a:pPr marL="0" indent="0">
              <a:buNone/>
            </a:pPr>
            <a:endParaRPr lang="en-US" baseline="0" dirty="0" smtClean="0"/>
          </a:p>
          <a:p>
            <a:r>
              <a:rPr lang="en-US" baseline="0" dirty="0" smtClean="0"/>
              <a:t>For smaller systems, these are more readily reverse engineered so that vulnerabilities can be discovered yet more quickly.</a:t>
            </a:r>
          </a:p>
          <a:p>
            <a:r>
              <a:rPr lang="en-US" baseline="0" dirty="0" smtClean="0"/>
              <a:t>Even with state of the art “code obfuscation” to slow the reverse engineering, such systems can be reverse engineered in weeks.</a:t>
            </a:r>
          </a:p>
          <a:p>
            <a:endParaRPr lang="en-US" baseline="0" dirty="0" smtClean="0"/>
          </a:p>
          <a:p>
            <a:r>
              <a:rPr lang="en-US" baseline="0" dirty="0" smtClean="0"/>
              <a:t>That’s still a few hundred patch cycles over the course of an industrial system’s lifetime.  Perhaps more importantly, if the vulnerabilities aren’t being Publicly discovered and disclosed, then that just means that the adversaries are (very privately/quietly) finding them to use, and perhaps using them, not telling anyone.</a:t>
            </a:r>
            <a:endParaRPr lang="en-US" dirty="0" smtClean="0"/>
          </a:p>
          <a:p>
            <a:endParaRPr lang="en-US" dirty="0" smtClean="0"/>
          </a:p>
          <a:p>
            <a:r>
              <a:rPr lang="en-US" dirty="0" smtClean="0"/>
              <a:t>Such management frameworks can be used many ways:</a:t>
            </a:r>
          </a:p>
          <a:p>
            <a:pPr lvl="1"/>
            <a:r>
              <a:rPr lang="en-US" dirty="0" smtClean="0"/>
              <a:t>Collect software inventory, security telemetry, general telemetry</a:t>
            </a:r>
          </a:p>
          <a:p>
            <a:pPr lvl="1"/>
            <a:r>
              <a:rPr lang="en-US" dirty="0" smtClean="0"/>
              <a:t>Push security updates, new functionality, configuration changes</a:t>
            </a:r>
          </a:p>
          <a:p>
            <a:pPr lvl="1"/>
            <a:r>
              <a:rPr lang="en-US" dirty="0" smtClean="0"/>
              <a:t>Remote diagnostics and remediation</a:t>
            </a:r>
          </a:p>
          <a:p>
            <a:pPr lvl="1"/>
            <a:r>
              <a:rPr lang="en-US" dirty="0" smtClean="0"/>
              <a:t>Managing Network Access Control (NAC) credentials, permissions, and security policies in general</a:t>
            </a:r>
          </a:p>
          <a:p>
            <a:pPr marL="0" indent="0">
              <a:buNone/>
            </a:pPr>
            <a:endParaRPr lang="en-US" dirty="0" smtClean="0"/>
          </a:p>
          <a:p>
            <a:r>
              <a:rPr lang="en-US" dirty="0" smtClean="0"/>
              <a:t>Public domain images</a:t>
            </a:r>
            <a:r>
              <a:rPr lang="en-US" baseline="0" dirty="0" smtClean="0"/>
              <a:t> from:</a:t>
            </a:r>
            <a:endParaRPr lang="en-US" dirty="0" smtClean="0"/>
          </a:p>
          <a:p>
            <a:r>
              <a:rPr lang="en-US" dirty="0" smtClean="0"/>
              <a:t>http://</a:t>
            </a:r>
            <a:r>
              <a:rPr lang="en-US" dirty="0" err="1" smtClean="0"/>
              <a:t>www.clker.com</a:t>
            </a:r>
            <a:r>
              <a:rPr lang="en-US" dirty="0" smtClean="0"/>
              <a:t>/clipart-rip-</a:t>
            </a:r>
            <a:r>
              <a:rPr lang="en-US" dirty="0" err="1" smtClean="0"/>
              <a:t>tombstone.html</a:t>
            </a:r>
            <a:endParaRPr lang="en-US" dirty="0" smtClean="0"/>
          </a:p>
          <a:p>
            <a:r>
              <a:rPr lang="en-US" dirty="0" smtClean="0"/>
              <a:t>http://</a:t>
            </a:r>
            <a:r>
              <a:rPr lang="en-US" dirty="0" err="1" smtClean="0"/>
              <a:t>www.clker.com</a:t>
            </a:r>
            <a:r>
              <a:rPr lang="en-US" dirty="0" smtClean="0"/>
              <a:t>/clipart-145760.html</a:t>
            </a:r>
          </a:p>
          <a:p>
            <a:r>
              <a:rPr lang="en-US" dirty="0" smtClean="0"/>
              <a:t>http://</a:t>
            </a:r>
            <a:r>
              <a:rPr lang="en-US" dirty="0" err="1" smtClean="0"/>
              <a:t>cliparts.co</a:t>
            </a:r>
            <a:r>
              <a:rPr lang="en-US" dirty="0" smtClean="0"/>
              <a:t>/clipart/3346476</a:t>
            </a:r>
          </a:p>
        </p:txBody>
      </p:sp>
      <p:sp>
        <p:nvSpPr>
          <p:cNvPr id="4" name="Slide Number Placeholder 3"/>
          <p:cNvSpPr>
            <a:spLocks noGrp="1"/>
          </p:cNvSpPr>
          <p:nvPr>
            <p:ph type="sldNum" sz="quarter" idx="10"/>
          </p:nvPr>
        </p:nvSpPr>
        <p:spPr/>
        <p:txBody>
          <a:bodyPr/>
          <a:lstStyle/>
          <a:p>
            <a:fld id="{8C72D9AE-7182-4680-8F79-479C4181FF08}" type="slidenum">
              <a:rPr lang="en-US" smtClean="0"/>
              <a:t>11</a:t>
            </a:fld>
            <a:endParaRPr lang="en-US"/>
          </a:p>
        </p:txBody>
      </p:sp>
    </p:spTree>
    <p:extLst>
      <p:ext uri="{BB962C8B-B14F-4D97-AF65-F5344CB8AC3E}">
        <p14:creationId xmlns:p14="http://schemas.microsoft.com/office/powerpoint/2010/main" val="112245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9" name="Rectangle 5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4" name="Group 3"/>
          <p:cNvGrpSpPr/>
          <p:nvPr userDrawn="1"/>
        </p:nvGrpSpPr>
        <p:grpSpPr>
          <a:xfrm>
            <a:off x="5810242" y="201168"/>
            <a:ext cx="3375039" cy="3024137"/>
            <a:chOff x="5810242" y="218886"/>
            <a:chExt cx="3375039" cy="3024137"/>
          </a:xfrm>
        </p:grpSpPr>
        <p:sp>
          <p:nvSpPr>
            <p:cNvPr id="69" name="Rectangle 6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 name="Group 4"/>
          <p:cNvGrpSpPr/>
          <p:nvPr userDrawn="1"/>
        </p:nvGrpSpPr>
        <p:grpSpPr>
          <a:xfrm>
            <a:off x="3931054" y="1298448"/>
            <a:ext cx="2147163" cy="1897884"/>
            <a:chOff x="3931054" y="1188451"/>
            <a:chExt cx="2147163" cy="1897884"/>
          </a:xfrm>
        </p:grpSpPr>
        <p:sp>
          <p:nvSpPr>
            <p:cNvPr id="71" name="Rectangle 7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43" name="Rectangle 142"/>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ctrTitle"/>
          </p:nvPr>
        </p:nvSpPr>
        <p:spPr>
          <a:xfrm>
            <a:off x="1218882" y="3048001"/>
            <a:ext cx="9751063" cy="1393825"/>
          </a:xfrm>
        </p:spPr>
        <p:txBody>
          <a:bodyPr/>
          <a:lstStyle>
            <a:lvl1pPr>
              <a:lnSpc>
                <a:spcPct val="90000"/>
              </a:lnSpc>
              <a:defRPr sz="3200"/>
            </a:lvl1pPr>
          </a:lstStyle>
          <a:p>
            <a:r>
              <a:rPr/>
              <a:t>Click to edit Master title style</a:t>
            </a:r>
          </a:p>
        </p:txBody>
      </p:sp>
      <p:sp>
        <p:nvSpPr>
          <p:cNvPr id="3" name="Subtitle 2"/>
          <p:cNvSpPr>
            <a:spLocks noGrp="1"/>
          </p:cNvSpPr>
          <p:nvPr>
            <p:ph type="subTitle" idx="1" hasCustomPrompt="1"/>
          </p:nvPr>
        </p:nvSpPr>
        <p:spPr>
          <a:xfrm>
            <a:off x="1218881" y="5050673"/>
            <a:ext cx="9751063"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54" name="Group 153"/>
          <p:cNvGrpSpPr/>
          <p:nvPr/>
        </p:nvGrpSpPr>
        <p:grpSpPr bwMode="invGray">
          <a:xfrm>
            <a:off x="0" y="0"/>
            <a:ext cx="12188825" cy="6858000"/>
            <a:chOff x="0" y="0"/>
            <a:chExt cx="12188825" cy="6858000"/>
          </a:xfrm>
        </p:grpSpPr>
        <p:sp>
          <p:nvSpPr>
            <p:cNvPr id="155" name="Rectangle 154"/>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0" name="Group 69"/>
          <p:cNvGrpSpPr/>
          <p:nvPr/>
        </p:nvGrpSpPr>
        <p:grpSpPr bwMode="ltGray">
          <a:xfrm>
            <a:off x="8330058" y="187419"/>
            <a:ext cx="1440575" cy="1811704"/>
            <a:chOff x="10441503" y="494758"/>
            <a:chExt cx="1329339" cy="1671811"/>
          </a:xfrm>
        </p:grpSpPr>
        <p:sp>
          <p:nvSpPr>
            <p:cNvPr id="71" name="Rectangle 70"/>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78" name="Group 77"/>
          <p:cNvGrpSpPr/>
          <p:nvPr/>
        </p:nvGrpSpPr>
        <p:grpSpPr bwMode="ltGray">
          <a:xfrm>
            <a:off x="8330057" y="1838488"/>
            <a:ext cx="1798680" cy="2054453"/>
            <a:chOff x="10331508" y="2525213"/>
            <a:chExt cx="1835504" cy="2096514"/>
          </a:xfrm>
        </p:grpSpPr>
        <p:sp>
          <p:nvSpPr>
            <p:cNvPr id="79" name="Rectangle 78"/>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9" name="Group 88"/>
          <p:cNvGrpSpPr/>
          <p:nvPr/>
        </p:nvGrpSpPr>
        <p:grpSpPr bwMode="ltGray">
          <a:xfrm>
            <a:off x="9016988" y="3846915"/>
            <a:ext cx="1458083" cy="1566458"/>
            <a:chOff x="11033674" y="4731829"/>
            <a:chExt cx="1487934" cy="1598528"/>
          </a:xfrm>
        </p:grpSpPr>
        <p:sp>
          <p:nvSpPr>
            <p:cNvPr id="90" name="Rectangle 89"/>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02" name="Rectangle 101"/>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1218883" y="3048001"/>
            <a:ext cx="5484971" cy="1393825"/>
          </a:xfrm>
        </p:spPr>
        <p:txBody>
          <a:bodyPr anchor="b"/>
          <a:lstStyle>
            <a:lvl1pPr algn="l">
              <a:lnSpc>
                <a:spcPct val="90000"/>
              </a:lnSpc>
              <a:defRPr sz="3200" b="1" cap="none" baseline="0"/>
            </a:lvl1pPr>
          </a:lstStyle>
          <a:p>
            <a:r>
              <a:rPr/>
              <a:t>Click to edit Master title style</a:t>
            </a:r>
          </a:p>
        </p:txBody>
      </p:sp>
      <p:sp>
        <p:nvSpPr>
          <p:cNvPr id="3" name="Text Placeholder 2"/>
          <p:cNvSpPr>
            <a:spLocks noGrp="1"/>
          </p:cNvSpPr>
          <p:nvPr>
            <p:ph type="body" idx="1"/>
          </p:nvPr>
        </p:nvSpPr>
        <p:spPr>
          <a:xfrm>
            <a:off x="1218881" y="4593474"/>
            <a:ext cx="5484971"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9" name="Group 58"/>
          <p:cNvGrpSpPr/>
          <p:nvPr/>
        </p:nvGrpSpPr>
        <p:grpSpPr bwMode="invGray">
          <a:xfrm>
            <a:off x="0" y="0"/>
            <a:ext cx="12188825" cy="6858000"/>
            <a:chOff x="0" y="0"/>
            <a:chExt cx="12188825" cy="6858000"/>
          </a:xfrm>
        </p:grpSpPr>
        <p:sp>
          <p:nvSpPr>
            <p:cNvPr id="60" name="Rectangle 59"/>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63"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113" name="Rectangle 11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441" y="1752600"/>
            <a:ext cx="10969943" cy="4191002"/>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2" name="Date Placeholder 1"/>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r>
              <a:rPr/>
              <a:t>Copyright © 2014 Symantec Corporation</a:t>
            </a:r>
          </a:p>
        </p:txBody>
      </p:sp>
      <p:sp>
        <p:nvSpPr>
          <p:cNvPr id="8" name="Slide Number Placeholder 7"/>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10"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a:p>
        </p:txBody>
      </p:sp>
      <p:sp>
        <p:nvSpPr>
          <p:cNvPr id="8" name="Footer Placeholder 7"/>
          <p:cNvSpPr>
            <a:spLocks noGrp="1"/>
          </p:cNvSpPr>
          <p:nvPr>
            <p:ph type="ftr" sz="quarter" idx="15"/>
          </p:nvPr>
        </p:nvSpPr>
        <p:spPr/>
        <p:txBody>
          <a:bodyPr/>
          <a:lstStyle/>
          <a:p>
            <a:r>
              <a:rPr/>
              <a:t>Copyright © 2014 Symantec Corporation</a:t>
            </a:r>
          </a:p>
        </p:txBody>
      </p:sp>
      <p:sp>
        <p:nvSpPr>
          <p:cNvPr id="9" name="Slide Number Placeholder 8"/>
          <p:cNvSpPr>
            <a:spLocks noGrp="1"/>
          </p:cNvSpPr>
          <p:nvPr>
            <p:ph type="sldNum" sz="quarter" idx="16"/>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10969625" cy="838200"/>
          </a:xfrm>
        </p:spPr>
        <p:txBody>
          <a:bodyPr/>
          <a:lstStyle/>
          <a:p>
            <a:r>
              <a:rPr/>
              <a:t>Click to edit Master title style</a:t>
            </a:r>
          </a:p>
        </p:txBody>
      </p:sp>
      <p:sp>
        <p:nvSpPr>
          <p:cNvPr id="3" name="Content Placeholder 2"/>
          <p:cNvSpPr>
            <a:spLocks noGrp="1"/>
          </p:cNvSpPr>
          <p:nvPr>
            <p:ph sz="half" idx="1"/>
          </p:nvPr>
        </p:nvSpPr>
        <p:spPr>
          <a:xfrm>
            <a:off x="609441"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Content Placeholder 3"/>
          <p:cNvSpPr>
            <a:spLocks noGrp="1"/>
          </p:cNvSpPr>
          <p:nvPr>
            <p:ph sz="half" idx="2"/>
          </p:nvPr>
        </p:nvSpPr>
        <p:spPr>
          <a:xfrm>
            <a:off x="6338189"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609600" y="1371600"/>
            <a:ext cx="5385816"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609441" y="2057400"/>
            <a:ext cx="5385514"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5" name="Text Placeholder 4"/>
          <p:cNvSpPr>
            <a:spLocks noGrp="1"/>
          </p:cNvSpPr>
          <p:nvPr>
            <p:ph type="body" sz="quarter" idx="3"/>
          </p:nvPr>
        </p:nvSpPr>
        <p:spPr>
          <a:xfrm>
            <a:off x="6191754" y="1371600"/>
            <a:ext cx="5387630"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91754" y="2057400"/>
            <a:ext cx="5387630"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a:t>Click to edit Master title style</a:t>
            </a:r>
          </a:p>
        </p:txBody>
      </p:sp>
      <p:sp>
        <p:nvSpPr>
          <p:cNvPr id="3" name="Content Placeholder 2"/>
          <p:cNvSpPr>
            <a:spLocks noGrp="1"/>
          </p:cNvSpPr>
          <p:nvPr>
            <p:ph idx="1"/>
          </p:nvPr>
        </p:nvSpPr>
        <p:spPr>
          <a:xfrm>
            <a:off x="609441" y="1447800"/>
            <a:ext cx="7313771"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Text Placeholder 3"/>
          <p:cNvSpPr>
            <a:spLocks noGrp="1"/>
          </p:cNvSpPr>
          <p:nvPr>
            <p:ph type="body" sz="half" idx="2"/>
          </p:nvPr>
        </p:nvSpPr>
        <p:spPr>
          <a:xfrm>
            <a:off x="8288401" y="1447800"/>
            <a:ext cx="3290983"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a:t>Click to edit Master title style</a:t>
            </a:r>
          </a:p>
        </p:txBody>
      </p:sp>
      <p:sp>
        <p:nvSpPr>
          <p:cNvPr id="11" name="Rectangle 10"/>
          <p:cNvSpPr/>
          <p:nvPr/>
        </p:nvSpPr>
        <p:spPr bwMode="auto">
          <a:xfrm>
            <a:off x="200026" y="1447800"/>
            <a:ext cx="7727474"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6701" y="1511808"/>
            <a:ext cx="7571352"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8288401" y="1449388"/>
            <a:ext cx="3290983"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5"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609599" y="304800"/>
            <a:ext cx="10969625" cy="838200"/>
          </a:xfrm>
        </p:spPr>
        <p:txBody>
          <a:bodyPr/>
          <a:lstStyle/>
          <a:p>
            <a:r>
              <a:rPr/>
              <a:t>Click to edit Master title style</a:t>
            </a:r>
          </a:p>
        </p:txBody>
      </p:sp>
      <p:sp>
        <p:nvSpPr>
          <p:cNvPr id="14" name="Rectangle 13"/>
          <p:cNvSpPr/>
          <p:nvPr/>
        </p:nvSpPr>
        <p:spPr bwMode="auto">
          <a:xfrm>
            <a:off x="200025" y="1446212"/>
            <a:ext cx="11790364"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7" y="1510220"/>
            <a:ext cx="5795564"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609441" y="4267200"/>
            <a:ext cx="5241195" cy="1676400"/>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9" name="Picture Placeholder 2"/>
          <p:cNvSpPr>
            <a:spLocks noGrp="1"/>
          </p:cNvSpPr>
          <p:nvPr>
            <p:ph type="pic" idx="13"/>
          </p:nvPr>
        </p:nvSpPr>
        <p:spPr bwMode="gray">
          <a:xfrm>
            <a:off x="6127352" y="1510220"/>
            <a:ext cx="5797153"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0" name="Text Placeholder 3"/>
          <p:cNvSpPr>
            <a:spLocks noGrp="1"/>
          </p:cNvSpPr>
          <p:nvPr>
            <p:ph type="body" sz="half" idx="14"/>
          </p:nvPr>
        </p:nvSpPr>
        <p:spPr>
          <a:xfrm>
            <a:off x="6338189" y="4264152"/>
            <a:ext cx="5241195" cy="1679315"/>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2" name="Date Placeholder 1"/>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r>
              <a:rPr/>
              <a:t>Copyright © 2014 Symantec Corporation</a:t>
            </a:r>
          </a:p>
        </p:txBody>
      </p:sp>
      <p:sp>
        <p:nvSpPr>
          <p:cNvPr id="13" name="Slide Number Placeholder 12"/>
          <p:cNvSpPr>
            <a:spLocks noGrp="1"/>
          </p:cNvSpPr>
          <p:nvPr>
            <p:ph type="sldNum" sz="quarter" idx="17"/>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a:t>Click to edit Master title style</a:t>
            </a:r>
          </a:p>
        </p:txBody>
      </p:sp>
      <p:sp>
        <p:nvSpPr>
          <p:cNvPr id="18" name="Rectangle 17"/>
          <p:cNvSpPr/>
          <p:nvPr/>
        </p:nvSpPr>
        <p:spPr bwMode="auto">
          <a:xfrm>
            <a:off x="200026" y="1446212"/>
            <a:ext cx="11790362"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6" y="1509714"/>
            <a:ext cx="3856767"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609441"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9" name="Picture Placeholder 2"/>
          <p:cNvSpPr>
            <a:spLocks noGrp="1"/>
          </p:cNvSpPr>
          <p:nvPr>
            <p:ph type="pic" idx="13"/>
          </p:nvPr>
        </p:nvSpPr>
        <p:spPr bwMode="gray">
          <a:xfrm>
            <a:off x="4193381" y="1509714"/>
            <a:ext cx="3801008"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0" name="Text Placeholder 3"/>
          <p:cNvSpPr>
            <a:spLocks noGrp="1"/>
          </p:cNvSpPr>
          <p:nvPr>
            <p:ph type="body" sz="half" idx="14"/>
          </p:nvPr>
        </p:nvSpPr>
        <p:spPr>
          <a:xfrm>
            <a:off x="4387977"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13" name="Picture Placeholder 2"/>
          <p:cNvSpPr>
            <a:spLocks noGrp="1"/>
          </p:cNvSpPr>
          <p:nvPr>
            <p:ph type="pic" idx="15"/>
          </p:nvPr>
        </p:nvSpPr>
        <p:spPr bwMode="gray">
          <a:xfrm>
            <a:off x="8065094" y="1509714"/>
            <a:ext cx="3859411"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4" name="Text Placeholder 3"/>
          <p:cNvSpPr>
            <a:spLocks noGrp="1"/>
          </p:cNvSpPr>
          <p:nvPr>
            <p:ph type="body" sz="half" idx="16"/>
          </p:nvPr>
        </p:nvSpPr>
        <p:spPr>
          <a:xfrm>
            <a:off x="8170102"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a:t>Click to edit Master title style</a:t>
            </a:r>
          </a:p>
        </p:txBody>
      </p:sp>
      <p:sp>
        <p:nvSpPr>
          <p:cNvPr id="18" name="Rectangle 17"/>
          <p:cNvSpPr/>
          <p:nvPr/>
        </p:nvSpPr>
        <p:spPr bwMode="auto">
          <a:xfrm>
            <a:off x="200026" y="1446212"/>
            <a:ext cx="11790362"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70047"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605852"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9" name="Picture Placeholder 2"/>
          <p:cNvSpPr>
            <a:spLocks noGrp="1"/>
          </p:cNvSpPr>
          <p:nvPr>
            <p:ph type="pic" idx="13"/>
          </p:nvPr>
        </p:nvSpPr>
        <p:spPr bwMode="gray">
          <a:xfrm>
            <a:off x="3201308"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0" name="Text Placeholder 3"/>
          <p:cNvSpPr>
            <a:spLocks noGrp="1"/>
          </p:cNvSpPr>
          <p:nvPr>
            <p:ph type="body" sz="half" idx="14"/>
          </p:nvPr>
        </p:nvSpPr>
        <p:spPr>
          <a:xfrm>
            <a:off x="3449911"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13" name="Picture Placeholder 2"/>
          <p:cNvSpPr>
            <a:spLocks noGrp="1"/>
          </p:cNvSpPr>
          <p:nvPr>
            <p:ph type="pic" idx="15"/>
          </p:nvPr>
        </p:nvSpPr>
        <p:spPr bwMode="gray">
          <a:xfrm>
            <a:off x="6132569"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4" name="Text Placeholder 3"/>
          <p:cNvSpPr>
            <a:spLocks noGrp="1"/>
          </p:cNvSpPr>
          <p:nvPr>
            <p:ph type="body" sz="half" idx="16"/>
          </p:nvPr>
        </p:nvSpPr>
        <p:spPr>
          <a:xfrm>
            <a:off x="629397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17" name="Picture Placeholder 2"/>
          <p:cNvSpPr>
            <a:spLocks noGrp="1"/>
          </p:cNvSpPr>
          <p:nvPr>
            <p:ph type="pic" idx="20"/>
          </p:nvPr>
        </p:nvSpPr>
        <p:spPr bwMode="gray">
          <a:xfrm>
            <a:off x="9063831"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24" name="Text Placeholder 3"/>
          <p:cNvSpPr>
            <a:spLocks noGrp="1"/>
          </p:cNvSpPr>
          <p:nvPr>
            <p:ph type="body" sz="half" idx="21"/>
          </p:nvPr>
        </p:nvSpPr>
        <p:spPr>
          <a:xfrm>
            <a:off x="913803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a:t>Click to edit Master title style</a:t>
            </a:r>
          </a:p>
        </p:txBody>
      </p:sp>
      <p:sp>
        <p:nvSpPr>
          <p:cNvPr id="18" name="Rectangle 17"/>
          <p:cNvSpPr/>
          <p:nvPr/>
        </p:nvSpPr>
        <p:spPr bwMode="auto">
          <a:xfrm>
            <a:off x="3158303" y="1447800"/>
            <a:ext cx="5878570"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3224185" y="1511808"/>
            <a:ext cx="28331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615191" y="167692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3" name="Picture Placeholder 2"/>
          <p:cNvSpPr>
            <a:spLocks noGrp="1"/>
          </p:cNvSpPr>
          <p:nvPr>
            <p:ph type="pic" idx="1"/>
          </p:nvPr>
        </p:nvSpPr>
        <p:spPr bwMode="gray">
          <a:xfrm>
            <a:off x="322418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0" name="Text Placeholder 3"/>
          <p:cNvSpPr>
            <a:spLocks noGrp="1"/>
          </p:cNvSpPr>
          <p:nvPr>
            <p:ph type="body" sz="half" idx="14"/>
          </p:nvPr>
        </p:nvSpPr>
        <p:spPr>
          <a:xfrm>
            <a:off x="615191" y="371711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13" name="Picture Placeholder 2"/>
          <p:cNvSpPr>
            <a:spLocks noGrp="1"/>
          </p:cNvSpPr>
          <p:nvPr>
            <p:ph type="pic" idx="15"/>
          </p:nvPr>
        </p:nvSpPr>
        <p:spPr bwMode="gray">
          <a:xfrm>
            <a:off x="6127413" y="151180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14" name="Text Placeholder 3"/>
          <p:cNvSpPr>
            <a:spLocks noGrp="1"/>
          </p:cNvSpPr>
          <p:nvPr>
            <p:ph type="body" sz="half" idx="16"/>
          </p:nvPr>
        </p:nvSpPr>
        <p:spPr>
          <a:xfrm>
            <a:off x="9138030" y="1677988"/>
            <a:ext cx="2441355"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17" name="Picture Placeholder 2"/>
          <p:cNvSpPr>
            <a:spLocks noGrp="1"/>
          </p:cNvSpPr>
          <p:nvPr>
            <p:ph type="pic" idx="20"/>
          </p:nvPr>
        </p:nvSpPr>
        <p:spPr bwMode="gray">
          <a:xfrm>
            <a:off x="613693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24" name="Text Placeholder 3"/>
          <p:cNvSpPr>
            <a:spLocks noGrp="1"/>
          </p:cNvSpPr>
          <p:nvPr>
            <p:ph type="body" sz="half" idx="21"/>
          </p:nvPr>
        </p:nvSpPr>
        <p:spPr>
          <a:xfrm>
            <a:off x="9138030" y="3717114"/>
            <a:ext cx="2441355"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3" name="Freeform 6"/>
          <p:cNvSpPr>
            <a:spLocks noEditPoints="1"/>
          </p:cNvSpPr>
          <p:nvPr/>
        </p:nvSpPr>
        <p:spPr bwMode="ltGray">
          <a:xfrm>
            <a:off x="1789199" y="1428531"/>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2425933" y="1447800"/>
            <a:ext cx="7336962" cy="2057400"/>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6094412" y="3810000"/>
            <a:ext cx="3656647"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6094412" y="4132052"/>
            <a:ext cx="3656647"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3" name="Rectangle 12"/>
          <p:cNvSpPr/>
          <p:nvPr/>
        </p:nvSpPr>
        <p:spPr bwMode="auto">
          <a:xfrm>
            <a:off x="1218883" y="1447800"/>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1282891" y="1513396"/>
            <a:ext cx="2157984" cy="2613596"/>
          </a:xfrm>
          <a:no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4" name="Freeform 6"/>
          <p:cNvSpPr>
            <a:spLocks noEditPoints="1"/>
          </p:cNvSpPr>
          <p:nvPr/>
        </p:nvSpPr>
        <p:spPr bwMode="ltGray">
          <a:xfrm>
            <a:off x="406778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722812" y="1440612"/>
            <a:ext cx="6247131" cy="2672602"/>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1201634" y="4419600"/>
            <a:ext cx="301752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1201634" y="4724400"/>
            <a:ext cx="301752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bg>
      <p:bgPr>
        <a:solidFill>
          <a:srgbClr val="EFEFEF"/>
        </a:solidFill>
        <a:effectLst/>
      </p:bgPr>
    </p:bg>
    <p:spTree>
      <p:nvGrpSpPr>
        <p:cNvPr id="1" name=""/>
        <p:cNvGrpSpPr/>
        <p:nvPr/>
      </p:nvGrpSpPr>
      <p:grpSpPr>
        <a:xfrm>
          <a:off x="0" y="0"/>
          <a:ext cx="0" cy="0"/>
          <a:chOff x="0" y="0"/>
          <a:chExt cx="0" cy="0"/>
        </a:xfrm>
      </p:grpSpPr>
      <p:sp>
        <p:nvSpPr>
          <p:cNvPr id="164" name="TextBox 163"/>
          <p:cNvSpPr txBox="1"/>
          <p:nvPr/>
        </p:nvSpPr>
        <p:spPr>
          <a:xfrm>
            <a:off x="1147138"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163" name="TextBox 162"/>
          <p:cNvSpPr txBox="1"/>
          <p:nvPr/>
        </p:nvSpPr>
        <p:spPr>
          <a:xfrm>
            <a:off x="1585797" y="4027226"/>
            <a:ext cx="883806" cy="1304925"/>
          </a:xfrm>
          <a:prstGeom prst="rect">
            <a:avLst/>
          </a:prstGeom>
          <a:noFill/>
        </p:spPr>
        <p:txBody>
          <a:bodyPr wrap="square" lIns="0" tIns="0" rIns="0" bIns="0" rtlCol="0">
            <a:noAutofit/>
          </a:bodyPr>
          <a:lstStyle/>
          <a:p>
            <a:pPr algn="ctr">
              <a:lnSpc>
                <a:spcPct val="90000"/>
              </a:lnSpc>
            </a:pPr>
            <a:r>
              <a:rPr sz="6600" b="0">
                <a:solidFill>
                  <a:schemeClr val="bg2"/>
                </a:solidFill>
              </a:rPr>
              <a:t>&amp;</a:t>
            </a:r>
          </a:p>
        </p:txBody>
      </p:sp>
      <p:sp>
        <p:nvSpPr>
          <p:cNvPr id="165" name="TextBox 164"/>
          <p:cNvSpPr txBox="1"/>
          <p:nvPr/>
        </p:nvSpPr>
        <p:spPr>
          <a:xfrm>
            <a:off x="2246732" y="4011283"/>
            <a:ext cx="847305" cy="1246517"/>
          </a:xfrm>
          <a:prstGeom prst="rect">
            <a:avLst/>
          </a:prstGeom>
          <a:noFill/>
        </p:spPr>
        <p:txBody>
          <a:bodyPr wrap="square" lIns="0" tIns="0" rIns="0" bIns="0" rtlCol="0">
            <a:noAutofit/>
          </a:bodyPr>
          <a:lstStyle/>
          <a:p>
            <a:pPr>
              <a:lnSpc>
                <a:spcPct val="90000"/>
              </a:lnSpc>
            </a:pPr>
            <a:r>
              <a:rPr sz="7200" b="1"/>
              <a:t>A</a:t>
            </a:r>
          </a:p>
        </p:txBody>
      </p:sp>
      <p:sp>
        <p:nvSpPr>
          <p:cNvPr id="119" name="Rectangle 11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29" name="Rectangle 12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31" name="Rectangle 13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2" name="Rectangle 151"/>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 External">
    <p:bg>
      <p:bgPr>
        <a:solidFill>
          <a:srgbClr val="EFEFEF"/>
        </a:solidFill>
        <a:effectLst/>
      </p:bgPr>
    </p:bg>
    <p:spTree>
      <p:nvGrpSpPr>
        <p:cNvPr id="1" name=""/>
        <p:cNvGrpSpPr/>
        <p:nvPr/>
      </p:nvGrpSpPr>
      <p:grpSpPr>
        <a:xfrm>
          <a:off x="0" y="0"/>
          <a:ext cx="0" cy="0"/>
          <a:chOff x="0" y="0"/>
          <a:chExt cx="0" cy="0"/>
        </a:xfrm>
      </p:grpSpPr>
      <p:sp>
        <p:nvSpPr>
          <p:cNvPr id="165" name="Rectangle 164"/>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5" name="Rectangle 174"/>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178"/>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18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7" name="Rectangle 176"/>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187"/>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5" name="Rectangle 194"/>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196"/>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8" name="Rectangle 197"/>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198"/>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200"/>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5"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6" name="Rectangle 205"/>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7" name="Rectangle 206"/>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638801"/>
            <a:ext cx="9758514"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a:solidFill>
                  <a:schemeClr val="tx1"/>
                </a:solidFill>
                <a:latin typeface="+mn-lt"/>
              </a:rPr>
              <a:t>Copyright © 2014 Symantec Corporation. All rights reserved. </a:t>
            </a:r>
            <a:r>
              <a:rPr sz="80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 Internal">
    <p:bg>
      <p:bgPr>
        <a:solidFill>
          <a:srgbClr val="EFEFEF"/>
        </a:solidFill>
        <a:effectLst/>
      </p:bgPr>
    </p:bg>
    <p:spTree>
      <p:nvGrpSpPr>
        <p:cNvPr id="1" name=""/>
        <p:cNvGrpSpPr/>
        <p:nvPr/>
      </p:nvGrpSpPr>
      <p:grpSpPr>
        <a:xfrm>
          <a:off x="0" y="0"/>
          <a:ext cx="0" cy="0"/>
          <a:chOff x="0" y="0"/>
          <a:chExt cx="0" cy="0"/>
        </a:xfrm>
      </p:grpSpPr>
      <p:sp>
        <p:nvSpPr>
          <p:cNvPr id="162" name="Rectangle 161"/>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2" name="Rectangle 171"/>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179"/>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183"/>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4" name="Rectangle 173"/>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184"/>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190"/>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5" name="Rectangle 194"/>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8" name="Rectangle 197"/>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199"/>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203"/>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867401"/>
            <a:ext cx="9758514"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a:solidFill>
                  <a:schemeClr val="tx1"/>
                </a:solidFill>
                <a:latin typeface="+mn-lt"/>
              </a:rPr>
              <a:t>SYMANTEC PROPRIETARY/CONFIDENTIAL – INTERNAL USE ONLY</a:t>
            </a:r>
            <a:br>
              <a:rPr sz="800" b="1">
                <a:solidFill>
                  <a:schemeClr val="tx1"/>
                </a:solidFill>
                <a:latin typeface="+mn-lt"/>
              </a:rPr>
            </a:br>
            <a:r>
              <a:rPr sz="800" b="0">
                <a:solidFill>
                  <a:schemeClr val="tx1"/>
                </a:solidFill>
                <a:latin typeface="+mn-lt"/>
              </a:rPr>
              <a:t>Copyright © 2014 Symantec Corporation. All rights reserved.</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8BF906E5-C384-47B9-9DB1-FC459299E421}" type="slidenum">
              <a:rPr/>
              <a:t>‹#›</a:t>
            </a:fld>
            <a:endParaRPr/>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2075" y="533400"/>
            <a:ext cx="1117309" cy="5410200"/>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441" y="533400"/>
            <a:ext cx="9447371" cy="54102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8" name="Straight Connector 57"/>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6566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7" name="Straight Connector 56"/>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254054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200401"/>
            <a:ext cx="9751063"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76" name="Group 75"/>
          <p:cNvGrpSpPr/>
          <p:nvPr/>
        </p:nvGrpSpPr>
        <p:grpSpPr bwMode="invGray">
          <a:xfrm>
            <a:off x="0" y="0"/>
            <a:ext cx="12188825" cy="6858000"/>
            <a:chOff x="0" y="0"/>
            <a:chExt cx="12188825" cy="6858000"/>
          </a:xfrm>
        </p:grpSpPr>
        <p:sp>
          <p:nvSpPr>
            <p:cNvPr id="77" name="Rectangle 7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91" name="Group 90"/>
          <p:cNvGrpSpPr/>
          <p:nvPr/>
        </p:nvGrpSpPr>
        <p:grpSpPr bwMode="ltGray">
          <a:xfrm>
            <a:off x="8330058" y="187419"/>
            <a:ext cx="1440575" cy="1811704"/>
            <a:chOff x="10441503" y="494758"/>
            <a:chExt cx="1329339" cy="1671811"/>
          </a:xfrm>
        </p:grpSpPr>
        <p:sp>
          <p:nvSpPr>
            <p:cNvPr id="92" name="Rectangle 91"/>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99" name="Group 98"/>
          <p:cNvGrpSpPr/>
          <p:nvPr/>
        </p:nvGrpSpPr>
        <p:grpSpPr bwMode="ltGray">
          <a:xfrm>
            <a:off x="8330057" y="1838488"/>
            <a:ext cx="1798680" cy="2054453"/>
            <a:chOff x="10331508" y="2525213"/>
            <a:chExt cx="1835504" cy="2096514"/>
          </a:xfrm>
        </p:grpSpPr>
        <p:sp>
          <p:nvSpPr>
            <p:cNvPr id="100" name="Rectangle 99"/>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10" name="Group 109"/>
          <p:cNvGrpSpPr/>
          <p:nvPr/>
        </p:nvGrpSpPr>
        <p:grpSpPr bwMode="ltGray">
          <a:xfrm>
            <a:off x="9016988" y="3847709"/>
            <a:ext cx="1458083" cy="1566458"/>
            <a:chOff x="11033674" y="4731829"/>
            <a:chExt cx="1487934" cy="1598528"/>
          </a:xfrm>
        </p:grpSpPr>
        <p:sp>
          <p:nvSpPr>
            <p:cNvPr id="111" name="Rectangle 110"/>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23" name="Rectangle 122"/>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3" y="3048001"/>
            <a:ext cx="6704329"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6704329"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670432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2" name="Group 81"/>
          <p:cNvGrpSpPr/>
          <p:nvPr/>
        </p:nvGrpSpPr>
        <p:grpSpPr bwMode="invGray">
          <a:xfrm>
            <a:off x="0" y="0"/>
            <a:ext cx="12188825" cy="6858000"/>
            <a:chOff x="0" y="0"/>
            <a:chExt cx="12188825" cy="6858000"/>
          </a:xfrm>
        </p:grpSpPr>
        <p:sp>
          <p:nvSpPr>
            <p:cNvPr id="84" name="Rectangle 83"/>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33" name="Rectangle 13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bg>
      <p:bgPr>
        <a:solidFill>
          <a:srgbClr val="EFEFEF"/>
        </a:solidFill>
        <a:effectLst/>
      </p:bgPr>
    </p:bg>
    <p:spTree>
      <p:nvGrpSpPr>
        <p:cNvPr id="1" name=""/>
        <p:cNvGrpSpPr/>
        <p:nvPr/>
      </p:nvGrpSpPr>
      <p:grpSpPr>
        <a:xfrm>
          <a:off x="0" y="0"/>
          <a:ext cx="0" cy="0"/>
          <a:chOff x="0" y="0"/>
          <a:chExt cx="0" cy="0"/>
        </a:xfrm>
      </p:grpSpPr>
      <p:sp>
        <p:nvSpPr>
          <p:cNvPr id="117" name="Rectangle 116"/>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 name="Group 6"/>
          <p:cNvGrpSpPr/>
          <p:nvPr userDrawn="1"/>
        </p:nvGrpSpPr>
        <p:grpSpPr>
          <a:xfrm>
            <a:off x="5810242" y="201168"/>
            <a:ext cx="3375039" cy="3024137"/>
            <a:chOff x="5810242" y="218886"/>
            <a:chExt cx="3375039" cy="3024137"/>
          </a:xfrm>
        </p:grpSpPr>
        <p:sp>
          <p:nvSpPr>
            <p:cNvPr id="127" name="Rectangle 126"/>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 name="Group 7"/>
          <p:cNvGrpSpPr/>
          <p:nvPr userDrawn="1"/>
        </p:nvGrpSpPr>
        <p:grpSpPr>
          <a:xfrm>
            <a:off x="3931054" y="1298448"/>
            <a:ext cx="2147163" cy="1897884"/>
            <a:chOff x="3931054" y="1188451"/>
            <a:chExt cx="2147163" cy="1897884"/>
          </a:xfrm>
        </p:grpSpPr>
        <p:sp>
          <p:nvSpPr>
            <p:cNvPr id="129" name="Rectangle 128"/>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0" name="Rectangle 149"/>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7"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a:t>Click to edit Master title style</a:t>
            </a: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a:xfrm>
            <a:off x="7694612" y="6329172"/>
            <a:ext cx="1422030" cy="182880"/>
          </a:xfrm>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a:xfrm>
            <a:off x="11054234"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0"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a:t>Click to edit Master title style</a:t>
            </a: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7" name="Group 56"/>
          <p:cNvGrpSpPr/>
          <p:nvPr/>
        </p:nvGrpSpPr>
        <p:grpSpPr bwMode="invGray">
          <a:xfrm>
            <a:off x="0" y="0"/>
            <a:ext cx="12188825" cy="6858000"/>
            <a:chOff x="0" y="0"/>
            <a:chExt cx="12188825" cy="6858000"/>
          </a:xfrm>
        </p:grpSpPr>
        <p:sp>
          <p:nvSpPr>
            <p:cNvPr id="58" name="Rectangle 5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7" name="Group 6"/>
          <p:cNvGrpSpPr/>
          <p:nvPr/>
        </p:nvGrpSpPr>
        <p:grpSpPr bwMode="invGray">
          <a:xfrm>
            <a:off x="0" y="0"/>
            <a:ext cx="12188825" cy="6858000"/>
            <a:chOff x="0" y="0"/>
            <a:chExt cx="12188825" cy="6858000"/>
          </a:xfrm>
        </p:grpSpPr>
        <p:sp>
          <p:nvSpPr>
            <p:cNvPr id="8" name="Rectangle 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609599" y="304800"/>
            <a:ext cx="10969625" cy="838200"/>
          </a:xfrm>
          <a:prstGeom prst="rect">
            <a:avLst/>
          </a:prstGeom>
        </p:spPr>
        <p:txBody>
          <a:bodyPr vert="horz" lIns="0" tIns="0" rIns="0" bIns="0" rtlCol="0" anchor="b">
            <a:noAutofit/>
          </a:bodyPr>
          <a:lstStyle/>
          <a:p>
            <a:r>
              <a:rPr/>
              <a:t>Click to edit Master title style</a:t>
            </a: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7694612" y="6329172"/>
            <a:ext cx="1422030"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609440" y="6329172"/>
            <a:ext cx="5495958"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r>
              <a:rPr/>
              <a:t>Copyright © 2014 Symantec Corporation</a:t>
            </a:r>
          </a:p>
        </p:txBody>
      </p:sp>
      <p:grpSp>
        <p:nvGrpSpPr>
          <p:cNvPr id="27" name="Group 26"/>
          <p:cNvGrpSpPr/>
          <p:nvPr/>
        </p:nvGrpSpPr>
        <p:grpSpPr bwMode="ltGray">
          <a:xfrm>
            <a:off x="11033656" y="5946511"/>
            <a:ext cx="1155169" cy="911489"/>
            <a:chOff x="2916555" y="1923047"/>
            <a:chExt cx="1908466" cy="1505880"/>
          </a:xfrm>
        </p:grpSpPr>
        <p:sp>
          <p:nvSpPr>
            <p:cNvPr id="28" name="Rectangle 2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6" name="Slide Number Placeholder 5"/>
          <p:cNvSpPr>
            <a:spLocks noGrp="1"/>
          </p:cNvSpPr>
          <p:nvPr>
            <p:ph type="sldNum" sz="quarter" idx="4"/>
          </p:nvPr>
        </p:nvSpPr>
        <p:spPr>
          <a:xfrm>
            <a:off x="11436821" y="6439756"/>
            <a:ext cx="524991" cy="182880"/>
          </a:xfrm>
          <a:prstGeom prst="rect">
            <a:avLst/>
          </a:prstGeom>
        </p:spPr>
        <p:txBody>
          <a:bodyPr vert="horz" wrap="none" lIns="0" tIns="0" rIns="0" bIns="0" rtlCol="0" anchor="b"/>
          <a:lstStyle>
            <a:lvl1pPr algn="ctr">
              <a:defRPr sz="1000">
                <a:solidFill>
                  <a:schemeClr val="tx1"/>
                </a:solidFill>
              </a:defRPr>
            </a:lvl1pPr>
          </a:lstStyle>
          <a:p>
            <a:fld id="{C51EAA63-D034-42AE-91FA-B13B9518C7BE}" type="slidenum">
              <a:rPr/>
              <a:pPr/>
              <a:t>‹#›</a:t>
            </a:fld>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26" r:id="rId4"/>
    <p:sldLayoutId id="2147483727" r:id="rId5"/>
    <p:sldLayoutId id="2147483711" r:id="rId6"/>
    <p:sldLayoutId id="2147483715" r:id="rId7"/>
    <p:sldLayoutId id="2147483692" r:id="rId8"/>
    <p:sldLayoutId id="2147483716" r:id="rId9"/>
    <p:sldLayoutId id="2147483717" r:id="rId10"/>
    <p:sldLayoutId id="2147483708" r:id="rId11"/>
    <p:sldLayoutId id="2147483709" r:id="rId12"/>
    <p:sldLayoutId id="2147483697" r:id="rId13"/>
    <p:sldLayoutId id="2147483698" r:id="rId14"/>
    <p:sldLayoutId id="2147483699" r:id="rId15"/>
    <p:sldLayoutId id="2147483719" r:id="rId16"/>
    <p:sldLayoutId id="2147483720" r:id="rId17"/>
    <p:sldLayoutId id="2147483700" r:id="rId18"/>
    <p:sldLayoutId id="2147483701" r:id="rId19"/>
    <p:sldLayoutId id="2147483702" r:id="rId20"/>
    <p:sldLayoutId id="2147483703" r:id="rId21"/>
    <p:sldLayoutId id="2147483721" r:id="rId22"/>
    <p:sldLayoutId id="2147483722" r:id="rId23"/>
    <p:sldLayoutId id="2147483693" r:id="rId24"/>
    <p:sldLayoutId id="2147483718" r:id="rId25"/>
    <p:sldLayoutId id="2147483725" r:id="rId26"/>
    <p:sldLayoutId id="2147483723" r:id="rId27"/>
    <p:sldLayoutId id="2147483724" r:id="rId28"/>
    <p:sldLayoutId id="2147483704"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16.png"/><Relationship Id="rId9"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hyperlink" Target="http://www.symantec.com/iot" TargetMode="External"/><Relationship Id="rId3" Type="http://schemas.openxmlformats.org/officeDocument/2006/relationships/hyperlink" Target="https://www.linkedin.com/in/bwitt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882" y="4267200"/>
            <a:ext cx="9751063" cy="1219200"/>
          </a:xfrm>
        </p:spPr>
        <p:txBody>
          <a:bodyPr anchor="ctr"/>
          <a:lstStyle/>
          <a:p>
            <a:r>
              <a:rPr lang="en-US" dirty="0" smtClean="0">
                <a:latin typeface="Calibri" charset="0"/>
              </a:rPr>
              <a:t>Internet </a:t>
            </a:r>
            <a:r>
              <a:rPr lang="en-US" dirty="0">
                <a:latin typeface="Calibri" charset="0"/>
              </a:rPr>
              <a:t>of Things (</a:t>
            </a:r>
            <a:r>
              <a:rPr lang="en-US" dirty="0" err="1">
                <a:latin typeface="Calibri" charset="0"/>
              </a:rPr>
              <a:t>IoT</a:t>
            </a:r>
            <a:r>
              <a:rPr lang="en-US" dirty="0">
                <a:latin typeface="Calibri" charset="0"/>
              </a:rPr>
              <a:t>) </a:t>
            </a:r>
            <a:r>
              <a:rPr lang="en-US" dirty="0" smtClean="0">
                <a:latin typeface="Calibri" charset="0"/>
              </a:rPr>
              <a:t>Cornerstones of Security</a:t>
            </a:r>
            <a:endParaRPr lang="en-US" dirty="0">
              <a:latin typeface="Calibri" charset="0"/>
            </a:endParaRPr>
          </a:p>
        </p:txBody>
      </p:sp>
      <p:sp>
        <p:nvSpPr>
          <p:cNvPr id="3" name="Subtitle 2"/>
          <p:cNvSpPr>
            <a:spLocks noGrp="1"/>
          </p:cNvSpPr>
          <p:nvPr>
            <p:ph type="subTitle" idx="1"/>
          </p:nvPr>
        </p:nvSpPr>
        <p:spPr>
          <a:xfrm>
            <a:off x="1218881" y="5410200"/>
            <a:ext cx="9751063" cy="381000"/>
          </a:xfrm>
        </p:spPr>
        <p:txBody>
          <a:bodyPr/>
          <a:lstStyle/>
          <a:p>
            <a:pPr>
              <a:spcBef>
                <a:spcPct val="0"/>
              </a:spcBef>
            </a:pPr>
            <a:r>
              <a:rPr lang="en-US" b="0" dirty="0">
                <a:latin typeface="Calibri" charset="0"/>
              </a:rPr>
              <a:t>Brian Witten</a:t>
            </a:r>
          </a:p>
        </p:txBody>
      </p:sp>
      <p:sp>
        <p:nvSpPr>
          <p:cNvPr id="4" name="Text Placeholder 3"/>
          <p:cNvSpPr>
            <a:spLocks noGrp="1"/>
          </p:cNvSpPr>
          <p:nvPr>
            <p:ph type="body" sz="quarter" idx="10"/>
          </p:nvPr>
        </p:nvSpPr>
        <p:spPr>
          <a:xfrm>
            <a:off x="1218884" y="5845928"/>
            <a:ext cx="9751060" cy="301925"/>
          </a:xfrm>
        </p:spPr>
        <p:txBody>
          <a:bodyPr/>
          <a:lstStyle/>
          <a:p>
            <a:r>
              <a:rPr lang="en-US" dirty="0" smtClean="0"/>
              <a:t>June 25, 2015</a:t>
            </a:r>
            <a:endParaRPr lang="en-US" dirty="0"/>
          </a:p>
        </p:txBody>
      </p:sp>
      <p:pic>
        <p:nvPicPr>
          <p:cNvPr id="7" name="Picture 6" descr="b-iot-securing-internet-of-things-he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3" y="215606"/>
            <a:ext cx="11734800" cy="4051594"/>
          </a:xfrm>
          <a:prstGeom prst="rect">
            <a:avLst/>
          </a:prstGeom>
        </p:spPr>
      </p:pic>
      <p:pic>
        <p:nvPicPr>
          <p:cNvPr id="10" nam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520780"/>
            <a:ext cx="2468880" cy="651420"/>
          </a:xfrm>
          <a:prstGeom prst="rect">
            <a:avLst/>
          </a:prstGeom>
        </p:spPr>
      </p:pic>
      <p:sp>
        <p:nvSpPr>
          <p:cNvPr id="5" name="Rectangle 4"/>
          <p:cNvSpPr/>
          <p:nvPr/>
        </p:nvSpPr>
        <p:spPr bwMode="gray">
          <a:xfrm>
            <a:off x="227012" y="228600"/>
            <a:ext cx="11734800" cy="6400800"/>
          </a:xfrm>
          <a:prstGeom prst="rect">
            <a:avLst/>
          </a:prstGeom>
          <a:noFill/>
          <a:ln w="50800">
            <a:solidFill>
              <a:srgbClr val="EFEFE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220069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9412" y="1207216"/>
            <a:ext cx="5791200" cy="2526657"/>
            <a:chOff x="379412" y="1207216"/>
            <a:chExt cx="5791200" cy="2526657"/>
          </a:xfrm>
        </p:grpSpPr>
        <p:sp>
          <p:nvSpPr>
            <p:cNvPr id="31" name="TextBox 30"/>
            <p:cNvSpPr txBox="1"/>
            <p:nvPr/>
          </p:nvSpPr>
          <p:spPr>
            <a:xfrm>
              <a:off x="379412" y="1207216"/>
              <a:ext cx="5791200" cy="2526584"/>
            </a:xfrm>
            <a:prstGeom prst="rect">
              <a:avLst/>
            </a:prstGeom>
            <a:solidFill>
              <a:schemeClr val="accent1">
                <a:lumMod val="20000"/>
                <a:lumOff val="80000"/>
              </a:schemeClr>
            </a:solidFill>
            <a:ln w="101600">
              <a:noFill/>
            </a:ln>
            <a:effectLst/>
          </p:spPr>
          <p:txBody>
            <a:bodyPr wrap="square" lIns="0" tIns="0" rIns="0" bIns="0" rtlCol="0" anchor="ctr">
              <a:noAutofit/>
            </a:bodyPr>
            <a:lstStyle/>
            <a:p>
              <a:pPr algn="ctr"/>
              <a:endParaRPr lang="en-US" sz="1100" b="1" dirty="0" smtClean="0">
                <a:effectLst>
                  <a:glow rad="101600">
                    <a:srgbClr val="FFFFFF">
                      <a:alpha val="75000"/>
                    </a:srgbClr>
                  </a:glow>
                </a:effectLst>
              </a:endParaRPr>
            </a:p>
          </p:txBody>
        </p:sp>
        <p:sp>
          <p:nvSpPr>
            <p:cNvPr id="35" name="TextBox 34"/>
            <p:cNvSpPr txBox="1"/>
            <p:nvPr/>
          </p:nvSpPr>
          <p:spPr>
            <a:xfrm>
              <a:off x="4004279" y="2895600"/>
              <a:ext cx="2122866" cy="838273"/>
            </a:xfrm>
            <a:prstGeom prst="rect">
              <a:avLst/>
            </a:prstGeom>
            <a:noFill/>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Safely &amp; Effectively Managing </a:t>
              </a:r>
              <a:r>
                <a:rPr lang="en-US" sz="2000" b="1" dirty="0" err="1" smtClean="0">
                  <a:solidFill>
                    <a:srgbClr val="7D813F"/>
                  </a:solidFill>
                  <a:effectLst>
                    <a:glow rad="101600">
                      <a:srgbClr val="FFFFFF">
                        <a:alpha val="75000"/>
                      </a:srgbClr>
                    </a:glow>
                  </a:effectLst>
                </a:rPr>
                <a:t>IoT</a:t>
              </a:r>
              <a:endParaRPr lang="en-US" sz="2000" b="1" dirty="0" smtClean="0">
                <a:solidFill>
                  <a:srgbClr val="7D813F"/>
                </a:solidFill>
                <a:effectLst>
                  <a:glow rad="101600">
                    <a:srgbClr val="FFFFFF">
                      <a:alpha val="75000"/>
                    </a:srgbClr>
                  </a:glow>
                </a:effectLst>
              </a:endParaRPr>
            </a:p>
          </p:txBody>
        </p:sp>
      </p:grpSp>
      <p:sp>
        <p:nvSpPr>
          <p:cNvPr id="5" name="Title 4"/>
          <p:cNvSpPr>
            <a:spLocks noGrp="1"/>
          </p:cNvSpPr>
          <p:nvPr>
            <p:ph type="title"/>
          </p:nvPr>
        </p:nvSpPr>
        <p:spPr/>
        <p:txBody>
          <a:bodyPr/>
          <a:lstStyle/>
          <a:p>
            <a:r>
              <a:rPr lang="en-US" dirty="0" err="1"/>
              <a:t>IoT</a:t>
            </a:r>
            <a:r>
              <a:rPr lang="en-US" dirty="0"/>
              <a:t> Security Reference </a:t>
            </a:r>
            <a:r>
              <a:rPr lang="en-US" dirty="0" smtClean="0"/>
              <a:t>Architecture</a:t>
            </a:r>
            <a:br>
              <a:rPr lang="en-US" dirty="0" smtClean="0"/>
            </a:br>
            <a:endParaRPr lang="en-US" dirty="0"/>
          </a:p>
        </p:txBody>
      </p:sp>
      <p:sp>
        <p:nvSpPr>
          <p:cNvPr id="6" name="Text Placeholder 5"/>
          <p:cNvSpPr>
            <a:spLocks noGrp="1"/>
          </p:cNvSpPr>
          <p:nvPr>
            <p:ph type="body" sz="quarter" idx="13"/>
          </p:nvPr>
        </p:nvSpPr>
        <p:spPr>
          <a:xfrm>
            <a:off x="609599" y="838200"/>
            <a:ext cx="10969625" cy="332118"/>
          </a:xfrm>
        </p:spPr>
        <p:txBody>
          <a:bodyPr/>
          <a:lstStyle/>
          <a:p>
            <a:r>
              <a:rPr lang="en-US" dirty="0">
                <a:solidFill>
                  <a:schemeClr val="tx2">
                    <a:lumMod val="50000"/>
                    <a:lumOff val="50000"/>
                  </a:schemeClr>
                </a:solidFill>
              </a:rPr>
              <a:t>Cornerstones of Security for the Internet of Things (</a:t>
            </a:r>
            <a:r>
              <a:rPr lang="en-US" dirty="0" err="1">
                <a:solidFill>
                  <a:schemeClr val="tx2">
                    <a:lumMod val="50000"/>
                    <a:lumOff val="50000"/>
                  </a:schemeClr>
                </a:solidFill>
              </a:rPr>
              <a:t>IoT</a:t>
            </a:r>
            <a:r>
              <a:rPr lang="en-US" dirty="0" smtClean="0">
                <a:solidFill>
                  <a:schemeClr val="tx2">
                    <a:lumMod val="50000"/>
                    <a:lumOff val="50000"/>
                  </a:schemeClr>
                </a:solidFill>
              </a:rPr>
              <a:t>)</a:t>
            </a:r>
            <a:endParaRPr lang="en-US" dirty="0">
              <a:solidFill>
                <a:schemeClr val="tx2">
                  <a:lumMod val="50000"/>
                  <a:lumOff val="50000"/>
                </a:schemeClr>
              </a:solidFill>
            </a:endParaRPr>
          </a:p>
        </p:txBody>
      </p:sp>
      <p:grpSp>
        <p:nvGrpSpPr>
          <p:cNvPr id="7" name="Group 6"/>
          <p:cNvGrpSpPr/>
          <p:nvPr/>
        </p:nvGrpSpPr>
        <p:grpSpPr>
          <a:xfrm>
            <a:off x="457200" y="1294063"/>
            <a:ext cx="11428412" cy="5247054"/>
            <a:chOff x="457200" y="1294063"/>
            <a:chExt cx="11428412" cy="5247054"/>
          </a:xfrm>
        </p:grpSpPr>
        <p:grpSp>
          <p:nvGrpSpPr>
            <p:cNvPr id="8" name="Group 7"/>
            <p:cNvGrpSpPr/>
            <p:nvPr/>
          </p:nvGrpSpPr>
          <p:grpSpPr>
            <a:xfrm>
              <a:off x="1674812" y="1295400"/>
              <a:ext cx="9296400" cy="5245717"/>
              <a:chOff x="1674812" y="1295400"/>
              <a:chExt cx="9296400" cy="5245717"/>
            </a:xfrm>
          </p:grpSpPr>
          <p:cxnSp>
            <p:nvCxnSpPr>
              <p:cNvPr id="14" name="Straight Connector 13"/>
              <p:cNvCxnSpPr/>
              <p:nvPr/>
            </p:nvCxnSpPr>
            <p:spPr bwMode="auto">
              <a:xfrm>
                <a:off x="1674812" y="3733800"/>
                <a:ext cx="9296400" cy="7620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6170611" y="1295400"/>
                <a:ext cx="1" cy="5245717"/>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57200" y="1294063"/>
              <a:ext cx="11428412" cy="4954337"/>
              <a:chOff x="457200" y="1294063"/>
              <a:chExt cx="11428412" cy="4954337"/>
            </a:xfrm>
          </p:grpSpPr>
          <p:sp>
            <p:nvSpPr>
              <p:cNvPr id="10" name="TextBox 9"/>
              <p:cNvSpPr txBox="1"/>
              <p:nvPr/>
            </p:nvSpPr>
            <p:spPr>
              <a:xfrm>
                <a:off x="6094412" y="5486400"/>
                <a:ext cx="5791200" cy="762000"/>
              </a:xfrm>
              <a:prstGeom prst="rect">
                <a:avLst/>
              </a:prstGeom>
              <a:noFill/>
              <a:effectLst/>
            </p:spPr>
            <p:txBody>
              <a:bodyPr wrap="square" lIns="0" tIns="0" rIns="0" bIns="0" rtlCol="0" anchor="b">
                <a:noAutofit/>
              </a:bodyPr>
              <a:lstStyle/>
              <a:p>
                <a:pPr algn="ctr">
                  <a:lnSpc>
                    <a:spcPct val="70000"/>
                  </a:lnSpc>
                </a:pPr>
                <a:r>
                  <a:rPr lang="en-US" sz="2400" b="1" dirty="0">
                    <a:solidFill>
                      <a:schemeClr val="tx2">
                        <a:lumMod val="50000"/>
                        <a:lumOff val="50000"/>
                      </a:schemeClr>
                    </a:solidFill>
                    <a:effectLst/>
                  </a:rPr>
                  <a:t>Protect the Communications</a:t>
                </a:r>
              </a:p>
            </p:txBody>
          </p:sp>
          <p:sp>
            <p:nvSpPr>
              <p:cNvPr id="11" name="TextBox 10"/>
              <p:cNvSpPr txBox="1"/>
              <p:nvPr/>
            </p:nvSpPr>
            <p:spPr>
              <a:xfrm>
                <a:off x="457200" y="5486400"/>
                <a:ext cx="4037012" cy="762000"/>
              </a:xfrm>
              <a:prstGeom prst="rect">
                <a:avLst/>
              </a:prstGeom>
              <a:noFill/>
              <a:effectLst/>
            </p:spPr>
            <p:txBody>
              <a:bodyPr wrap="square" lIns="0" tIns="0" rIns="0" bIns="0" rtlCol="0" anchor="b">
                <a:noAutofit/>
              </a:bodyPr>
              <a:lstStyle/>
              <a:p>
                <a:pPr>
                  <a:lnSpc>
                    <a:spcPct val="70000"/>
                  </a:lnSpc>
                </a:pPr>
                <a:r>
                  <a:rPr lang="en-US" sz="2400" b="1" dirty="0" smtClean="0">
                    <a:solidFill>
                      <a:schemeClr val="tx2">
                        <a:lumMod val="50000"/>
                        <a:lumOff val="50000"/>
                      </a:schemeClr>
                    </a:solidFill>
                    <a:effectLst/>
                  </a:rPr>
                  <a:t>Protect the Device</a:t>
                </a:r>
                <a:endParaRPr lang="en-US" sz="2400" b="1" dirty="0">
                  <a:solidFill>
                    <a:schemeClr val="tx2">
                      <a:lumMod val="50000"/>
                      <a:lumOff val="50000"/>
                    </a:schemeClr>
                  </a:solidFill>
                  <a:effectLst/>
                </a:endParaRPr>
              </a:p>
            </p:txBody>
          </p:sp>
          <p:sp>
            <p:nvSpPr>
              <p:cNvPr id="12" name="TextBox 11"/>
              <p:cNvSpPr txBox="1"/>
              <p:nvPr/>
            </p:nvSpPr>
            <p:spPr>
              <a:xfrm>
                <a:off x="6094412" y="1303039"/>
                <a:ext cx="5791200" cy="737937"/>
              </a:xfrm>
              <a:prstGeom prst="rect">
                <a:avLst/>
              </a:prstGeom>
              <a:noFill/>
              <a:effectLst/>
            </p:spPr>
            <p:txBody>
              <a:bodyPr wrap="square" lIns="0" tIns="0" rIns="0" bIns="0" rtlCol="0" anchor="t">
                <a:noAutofit/>
              </a:bodyPr>
              <a:lstStyle/>
              <a:p>
                <a:pPr algn="ctr">
                  <a:lnSpc>
                    <a:spcPct val="70000"/>
                  </a:lnSpc>
                </a:pPr>
                <a:r>
                  <a:rPr lang="en-US" sz="2400" b="1" dirty="0" smtClean="0">
                    <a:solidFill>
                      <a:srgbClr val="7F7F7F"/>
                    </a:solidFill>
                    <a:effectLst/>
                  </a:rPr>
                  <a:t>Understand Your System</a:t>
                </a:r>
                <a:endParaRPr lang="en-US" sz="2400" b="1" dirty="0">
                  <a:solidFill>
                    <a:srgbClr val="7F7F7F"/>
                  </a:solidFill>
                  <a:effectLst/>
                </a:endParaRPr>
              </a:p>
            </p:txBody>
          </p:sp>
          <p:sp>
            <p:nvSpPr>
              <p:cNvPr id="13" name="TextBox 12"/>
              <p:cNvSpPr txBox="1"/>
              <p:nvPr/>
            </p:nvSpPr>
            <p:spPr>
              <a:xfrm>
                <a:off x="457200" y="1294063"/>
                <a:ext cx="3733800" cy="363075"/>
              </a:xfrm>
              <a:prstGeom prst="rect">
                <a:avLst/>
              </a:prstGeom>
              <a:noFill/>
              <a:effectLst/>
            </p:spPr>
            <p:txBody>
              <a:bodyPr wrap="square" lIns="0" tIns="0" rIns="0" bIns="0" rtlCol="0" anchor="t">
                <a:noAutofit/>
              </a:bodyPr>
              <a:lstStyle/>
              <a:p>
                <a:pPr>
                  <a:lnSpc>
                    <a:spcPct val="70000"/>
                  </a:lnSpc>
                </a:pPr>
                <a:r>
                  <a:rPr lang="en-US" sz="2400" b="1" dirty="0" smtClean="0">
                    <a:solidFill>
                      <a:srgbClr val="7F7F7F"/>
                    </a:solidFill>
                    <a:effectLst/>
                  </a:rPr>
                  <a:t>Manage Devices</a:t>
                </a:r>
                <a:endParaRPr lang="en-US" sz="2400" b="1" dirty="0">
                  <a:solidFill>
                    <a:srgbClr val="7F7F7F"/>
                  </a:solidFill>
                  <a:effectLst/>
                </a:endParaRPr>
              </a:p>
            </p:txBody>
          </p:sp>
        </p:grpSp>
      </p:grpSp>
      <p:grpSp>
        <p:nvGrpSpPr>
          <p:cNvPr id="18" name="Group 17"/>
          <p:cNvGrpSpPr/>
          <p:nvPr/>
        </p:nvGrpSpPr>
        <p:grpSpPr>
          <a:xfrm>
            <a:off x="2627908" y="1207216"/>
            <a:ext cx="6185020" cy="4583984"/>
            <a:chOff x="2627908" y="1207216"/>
            <a:chExt cx="6185020" cy="4583984"/>
          </a:xfrm>
        </p:grpSpPr>
        <p:grpSp>
          <p:nvGrpSpPr>
            <p:cNvPr id="22" name="Group 21"/>
            <p:cNvGrpSpPr/>
            <p:nvPr/>
          </p:nvGrpSpPr>
          <p:grpSpPr>
            <a:xfrm>
              <a:off x="7047904" y="4038600"/>
              <a:ext cx="1765024" cy="1752600"/>
              <a:chOff x="3161704" y="4109812"/>
              <a:chExt cx="1765024" cy="1752600"/>
            </a:xfrm>
          </p:grpSpPr>
          <p:pic>
            <p:nvPicPr>
              <p:cNvPr id="26" name="Picture 25"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61704" y="5000075"/>
                <a:ext cx="889716" cy="862337"/>
              </a:xfrm>
              <a:prstGeom prst="rect">
                <a:avLst/>
              </a:prstGeom>
            </p:spPr>
          </p:pic>
          <p:pic>
            <p:nvPicPr>
              <p:cNvPr id="27" name="Picture 26"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37012" y="4109812"/>
                <a:ext cx="889716" cy="862337"/>
              </a:xfrm>
              <a:prstGeom prst="rect">
                <a:avLst/>
              </a:prstGeom>
            </p:spPr>
          </p:pic>
        </p:grpSp>
        <p:pic>
          <p:nvPicPr>
            <p:cNvPr id="23" name="Picture 22"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27908" y="4052298"/>
              <a:ext cx="1715492" cy="1662702"/>
            </a:xfrm>
            <a:prstGeom prst="rect">
              <a:avLst/>
            </a:prstGeom>
          </p:spPr>
        </p:pic>
        <p:pic>
          <p:nvPicPr>
            <p:cNvPr id="24" name="Picture 23" descr="server.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4130" y="2590726"/>
              <a:ext cx="1062482" cy="1062482"/>
            </a:xfrm>
            <a:prstGeom prst="rect">
              <a:avLst/>
            </a:prstGeom>
          </p:spPr>
        </p:pic>
        <p:pic>
          <p:nvPicPr>
            <p:cNvPr id="25"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27908" y="1207216"/>
              <a:ext cx="1715492" cy="17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p:cNvSpPr txBox="1"/>
          <p:nvPr/>
        </p:nvSpPr>
        <p:spPr>
          <a:xfrm>
            <a:off x="6170612" y="3899733"/>
            <a:ext cx="1981200"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A Strong Trust Model for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3" name="TextBox 32"/>
          <p:cNvSpPr txBox="1"/>
          <p:nvPr/>
        </p:nvSpPr>
        <p:spPr>
          <a:xfrm>
            <a:off x="4004280" y="5257800"/>
            <a:ext cx="2122865"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Protect the Code that Drives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4" name="TextBox 33"/>
          <p:cNvSpPr txBox="1"/>
          <p:nvPr/>
        </p:nvSpPr>
        <p:spPr>
          <a:xfrm>
            <a:off x="3960812" y="3899733"/>
            <a:ext cx="2209800"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Effective Host Based Protection for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6"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17236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227012" y="838200"/>
            <a:ext cx="1173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l" rtl="0" fontAlgn="base">
              <a:lnSpc>
                <a:spcPct val="90000"/>
              </a:lnSpc>
              <a:spcBef>
                <a:spcPct val="0"/>
              </a:spcBef>
              <a:spcAft>
                <a:spcPct val="0"/>
              </a:spcAft>
              <a:defRPr sz="2800" b="1" kern="1200">
                <a:solidFill>
                  <a:srgbClr val="404040"/>
                </a:solidFill>
                <a:latin typeface="+mj-lt"/>
                <a:ea typeface="ＭＳ Ｐゴシック" charset="0"/>
                <a:cs typeface="ＭＳ Ｐゴシック" charset="0"/>
              </a:defRPr>
            </a:lvl1pPr>
            <a:lvl2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2pPr>
            <a:lvl3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3pPr>
            <a:lvl4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4pPr>
            <a:lvl5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5pPr>
            <a:lvl6pPr marL="4572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6pPr>
            <a:lvl7pPr marL="9144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7pPr>
            <a:lvl8pPr marL="13716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8pPr>
            <a:lvl9pPr marL="18288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9pPr>
          </a:lstStyle>
          <a:p>
            <a:pPr algn="ctr"/>
            <a:r>
              <a:rPr lang="en-US" dirty="0" smtClean="0">
                <a:latin typeface="Calibri" charset="0"/>
              </a:rPr>
              <a:t>Why update devices?</a:t>
            </a:r>
            <a:endParaRPr lang="en-US" dirty="0">
              <a:latin typeface="Calibri" charset="0"/>
            </a:endParaRPr>
          </a:p>
        </p:txBody>
      </p:sp>
      <p:sp>
        <p:nvSpPr>
          <p:cNvPr id="5" name="Title 4"/>
          <p:cNvSpPr>
            <a:spLocks noGrp="1"/>
          </p:cNvSpPr>
          <p:nvPr>
            <p:ph type="title"/>
          </p:nvPr>
        </p:nvSpPr>
        <p:spPr/>
        <p:txBody>
          <a:bodyPr/>
          <a:lstStyle/>
          <a:p>
            <a:r>
              <a:rPr lang="en-US" dirty="0" err="1">
                <a:latin typeface="Calibri" charset="0"/>
              </a:rPr>
              <a:t>IoT</a:t>
            </a:r>
            <a:r>
              <a:rPr lang="en-US" dirty="0">
                <a:latin typeface="Calibri" charset="0"/>
              </a:rPr>
              <a:t> Security: Safely &amp; Effectively Managing </a:t>
            </a:r>
            <a:r>
              <a:rPr lang="en-US" dirty="0" err="1">
                <a:latin typeface="Calibri" charset="0"/>
              </a:rPr>
              <a:t>IoT</a:t>
            </a:r>
            <a:r>
              <a:rPr lang="en-US" dirty="0">
                <a:latin typeface="Calibri" charset="0"/>
              </a:rPr>
              <a:t> </a:t>
            </a:r>
            <a:r>
              <a:rPr lang="en-US" dirty="0" smtClean="0">
                <a:latin typeface="Calibri" charset="0"/>
              </a:rPr>
              <a:t>Devices</a:t>
            </a:r>
            <a:br>
              <a:rPr lang="en-US" dirty="0" smtClean="0">
                <a:latin typeface="Calibri" charset="0"/>
              </a:rPr>
            </a:br>
            <a:endParaRPr lang="en-US" dirty="0"/>
          </a:p>
        </p:txBody>
      </p:sp>
      <p:grpSp>
        <p:nvGrpSpPr>
          <p:cNvPr id="7" name="Group 6"/>
          <p:cNvGrpSpPr/>
          <p:nvPr/>
        </p:nvGrpSpPr>
        <p:grpSpPr>
          <a:xfrm>
            <a:off x="227012" y="881969"/>
            <a:ext cx="11734800" cy="1191647"/>
            <a:chOff x="227012" y="1110569"/>
            <a:chExt cx="11734800" cy="1191647"/>
          </a:xfrm>
        </p:grpSpPr>
        <p:sp>
          <p:nvSpPr>
            <p:cNvPr id="9" name="TextBox 8"/>
            <p:cNvSpPr txBox="1"/>
            <p:nvPr/>
          </p:nvSpPr>
          <p:spPr>
            <a:xfrm>
              <a:off x="227012" y="1600200"/>
              <a:ext cx="11734800" cy="702016"/>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Industrial Systems</a:t>
              </a:r>
            </a:p>
            <a:p>
              <a:pPr algn="ctr">
                <a:lnSpc>
                  <a:spcPct val="70000"/>
                </a:lnSpc>
              </a:pPr>
              <a:r>
                <a:rPr lang="en-US" sz="2000" b="1" dirty="0" smtClean="0">
                  <a:solidFill>
                    <a:schemeClr val="bg2">
                      <a:lumMod val="50000"/>
                    </a:schemeClr>
                  </a:solidFill>
                  <a:effectLst/>
                </a:rPr>
                <a:t>19 years on average</a:t>
              </a:r>
            </a:p>
          </p:txBody>
        </p:sp>
        <p:grpSp>
          <p:nvGrpSpPr>
            <p:cNvPr id="8" name="Group 7"/>
            <p:cNvGrpSpPr/>
            <p:nvPr/>
          </p:nvGrpSpPr>
          <p:grpSpPr>
            <a:xfrm>
              <a:off x="379412" y="1110569"/>
              <a:ext cx="11430000" cy="1175431"/>
              <a:chOff x="379412" y="1110569"/>
              <a:chExt cx="11430000" cy="1175431"/>
            </a:xfrm>
          </p:grpSpPr>
          <p:pic>
            <p:nvPicPr>
              <p:cNvPr id="10" name="Picture 9"/>
              <p:cNvPicPr>
                <a:picLocks noChangeAspect="1"/>
              </p:cNvPicPr>
              <p:nvPr/>
            </p:nvPicPr>
            <p:blipFill>
              <a:blip r:embed="rId3"/>
              <a:stretch>
                <a:fillRect/>
              </a:stretch>
            </p:blipFill>
            <p:spPr>
              <a:xfrm>
                <a:off x="10854129" y="1110569"/>
                <a:ext cx="955283" cy="1175431"/>
              </a:xfrm>
              <a:prstGeom prst="rect">
                <a:avLst/>
              </a:prstGeom>
            </p:spPr>
          </p:pic>
          <p:pic>
            <p:nvPicPr>
              <p:cNvPr id="11" name="Picture 10"/>
              <p:cNvPicPr>
                <a:picLocks noChangeAspect="1"/>
              </p:cNvPicPr>
              <p:nvPr/>
            </p:nvPicPr>
            <p:blipFill>
              <a:blip r:embed="rId4"/>
              <a:stretch>
                <a:fillRect/>
              </a:stretch>
            </p:blipFill>
            <p:spPr>
              <a:xfrm>
                <a:off x="379412" y="1136920"/>
                <a:ext cx="788538" cy="1122728"/>
              </a:xfrm>
              <a:prstGeom prst="rect">
                <a:avLst/>
              </a:prstGeom>
            </p:spPr>
          </p:pic>
          <p:cxnSp>
            <p:nvCxnSpPr>
              <p:cNvPr id="12" name="Straight Arrow Connector 11"/>
              <p:cNvCxnSpPr/>
              <p:nvPr/>
            </p:nvCxnSpPr>
            <p:spPr>
              <a:xfrm>
                <a:off x="1447800" y="1600200"/>
                <a:ext cx="9294812" cy="0"/>
              </a:xfrm>
              <a:prstGeom prst="straightConnector1">
                <a:avLst/>
              </a:prstGeom>
              <a:ln w="19050">
                <a:solidFill>
                  <a:schemeClr val="accent6"/>
                </a:solidFill>
                <a:miter lim="800000"/>
                <a:headEnd type="oval"/>
                <a:tailEnd type="arrow"/>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970551" y="3581400"/>
            <a:ext cx="5123861" cy="3041650"/>
            <a:chOff x="228600" y="3581400"/>
            <a:chExt cx="5123861" cy="3041650"/>
          </a:xfrm>
        </p:grpSpPr>
        <p:sp>
          <p:nvSpPr>
            <p:cNvPr id="41" name="TextBox 40"/>
            <p:cNvSpPr txBox="1"/>
            <p:nvPr/>
          </p:nvSpPr>
          <p:spPr>
            <a:xfrm>
              <a:off x="228601" y="3581400"/>
              <a:ext cx="4361860" cy="533400"/>
            </a:xfrm>
            <a:prstGeom prst="rect">
              <a:avLst/>
            </a:prstGeom>
            <a:noFill/>
            <a:effectLst/>
          </p:spPr>
          <p:txBody>
            <a:bodyPr wrap="square" lIns="0" tIns="0" rIns="0" bIns="0" rtlCol="0" anchor="ctr">
              <a:noAutofit/>
            </a:bodyPr>
            <a:lstStyle/>
            <a:p>
              <a:pPr algn="ctr">
                <a:lnSpc>
                  <a:spcPct val="70000"/>
                </a:lnSpc>
              </a:pPr>
              <a:r>
                <a:rPr lang="en-US" sz="2000" b="1" dirty="0">
                  <a:solidFill>
                    <a:srgbClr val="7D813F"/>
                  </a:solidFill>
                  <a:effectLst>
                    <a:glow rad="101600">
                      <a:srgbClr val="FFFFFF">
                        <a:alpha val="75000"/>
                      </a:srgbClr>
                    </a:glow>
                  </a:effectLst>
                </a:rPr>
                <a:t>Updates</a:t>
              </a:r>
              <a:r>
                <a:rPr lang="en-US" sz="2000" b="1" dirty="0" smtClean="0">
                  <a:solidFill>
                    <a:schemeClr val="bg2">
                      <a:lumMod val="50000"/>
                    </a:schemeClr>
                  </a:solidFill>
                  <a:effectLst/>
                </a:rPr>
                <a:t> </a:t>
              </a:r>
              <a:r>
                <a:rPr lang="en-US" sz="2000" b="1" dirty="0">
                  <a:solidFill>
                    <a:srgbClr val="7D813F"/>
                  </a:solidFill>
                  <a:effectLst>
                    <a:glow rad="101600">
                      <a:srgbClr val="FFFFFF">
                        <a:alpha val="75000"/>
                      </a:srgbClr>
                    </a:glow>
                  </a:effectLst>
                </a:rPr>
                <a:t>Must Be Granular</a:t>
              </a:r>
            </a:p>
          </p:txBody>
        </p:sp>
        <p:sp>
          <p:nvSpPr>
            <p:cNvPr id="42" name="TextBox 41"/>
            <p:cNvSpPr txBox="1"/>
            <p:nvPr/>
          </p:nvSpPr>
          <p:spPr>
            <a:xfrm>
              <a:off x="228600" y="6089650"/>
              <a:ext cx="4361860" cy="533400"/>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Monolithic Updates Kill Batteries</a:t>
              </a:r>
            </a:p>
          </p:txBody>
        </p:sp>
        <p:cxnSp>
          <p:nvCxnSpPr>
            <p:cNvPr id="43" name="Straight Connector 42"/>
            <p:cNvCxnSpPr/>
            <p:nvPr/>
          </p:nvCxnSpPr>
          <p:spPr bwMode="auto">
            <a:xfrm>
              <a:off x="5352461" y="3886200"/>
              <a:ext cx="0" cy="247015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91786" y="4194108"/>
              <a:ext cx="3146814" cy="1978091"/>
              <a:chOff x="205986" y="4194108"/>
              <a:chExt cx="3146814" cy="1978091"/>
            </a:xfrm>
          </p:grpSpPr>
          <p:grpSp>
            <p:nvGrpSpPr>
              <p:cNvPr id="45" name="Group 44"/>
              <p:cNvGrpSpPr/>
              <p:nvPr/>
            </p:nvGrpSpPr>
            <p:grpSpPr>
              <a:xfrm>
                <a:off x="205986" y="5254687"/>
                <a:ext cx="2392994" cy="917512"/>
                <a:chOff x="228601" y="4190997"/>
                <a:chExt cx="2392994" cy="917512"/>
              </a:xfrm>
            </p:grpSpPr>
            <p:sp>
              <p:nvSpPr>
                <p:cNvPr id="53" name="Rectangle 52"/>
                <p:cNvSpPr/>
                <p:nvPr/>
              </p:nvSpPr>
              <p:spPr bwMode="auto">
                <a:xfrm>
                  <a:off x="1219200" y="4190997"/>
                  <a:ext cx="914400" cy="914401"/>
                </a:xfrm>
                <a:prstGeom prst="rect">
                  <a:avLst/>
                </a:prstGeom>
                <a:solidFill>
                  <a:schemeClr val="accent2"/>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54" name="TextBox 53"/>
                <p:cNvSpPr txBox="1"/>
                <p:nvPr/>
              </p:nvSpPr>
              <p:spPr>
                <a:xfrm>
                  <a:off x="228601" y="4190997"/>
                  <a:ext cx="914399" cy="914401"/>
                </a:xfrm>
                <a:prstGeom prst="rect">
                  <a:avLst/>
                </a:prstGeom>
                <a:noFill/>
                <a:effectLst/>
              </p:spPr>
              <p:txBody>
                <a:bodyPr wrap="square" lIns="0" tIns="0" rIns="0" bIns="0" rtlCol="0" anchor="ctr">
                  <a:noAutofit/>
                </a:bodyPr>
                <a:lstStyle/>
                <a:p>
                  <a:pPr algn="r">
                    <a:lnSpc>
                      <a:spcPct val="70000"/>
                    </a:lnSpc>
                  </a:pPr>
                  <a:r>
                    <a:rPr lang="en-US" sz="2000" b="1" dirty="0" smtClean="0">
                      <a:solidFill>
                        <a:schemeClr val="bg2">
                          <a:lumMod val="50000"/>
                        </a:schemeClr>
                      </a:solidFill>
                      <a:effectLst/>
                    </a:rPr>
                    <a:t>200 x</a:t>
                  </a:r>
                </a:p>
              </p:txBody>
            </p:sp>
            <p:sp>
              <p:nvSpPr>
                <p:cNvPr id="55" name="Rectangle 54"/>
                <p:cNvSpPr/>
                <p:nvPr/>
              </p:nvSpPr>
              <p:spPr bwMode="auto">
                <a:xfrm flipV="1">
                  <a:off x="1241815" y="4190997"/>
                  <a:ext cx="891785" cy="914401"/>
                </a:xfrm>
                <a:prstGeom prst="rect">
                  <a:avLst/>
                </a:prstGeom>
                <a:no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56" name="TextBox 55"/>
                <p:cNvSpPr txBox="1"/>
                <p:nvPr/>
              </p:nvSpPr>
              <p:spPr>
                <a:xfrm>
                  <a:off x="2133600" y="4194108"/>
                  <a:ext cx="487995" cy="914401"/>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a:t>
                  </a:r>
                </a:p>
              </p:txBody>
            </p:sp>
          </p:grpSp>
          <p:grpSp>
            <p:nvGrpSpPr>
              <p:cNvPr id="46" name="Group 45"/>
              <p:cNvGrpSpPr/>
              <p:nvPr/>
            </p:nvGrpSpPr>
            <p:grpSpPr>
              <a:xfrm>
                <a:off x="251303" y="4194108"/>
                <a:ext cx="2392994" cy="914402"/>
                <a:chOff x="228601" y="5257798"/>
                <a:chExt cx="2392994" cy="914402"/>
              </a:xfrm>
            </p:grpSpPr>
            <p:sp>
              <p:nvSpPr>
                <p:cNvPr id="49" name="Rectangle 48"/>
                <p:cNvSpPr/>
                <p:nvPr/>
              </p:nvSpPr>
              <p:spPr bwMode="auto">
                <a:xfrm flipV="1">
                  <a:off x="1219200" y="5257799"/>
                  <a:ext cx="891785" cy="914401"/>
                </a:xfrm>
                <a:prstGeom prst="rect">
                  <a:avLst/>
                </a:prstGeom>
                <a:solidFill>
                  <a:schemeClr val="bg1"/>
                </a:solidFill>
                <a:ln w="190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50" name="Rectangle 49"/>
                <p:cNvSpPr/>
                <p:nvPr/>
              </p:nvSpPr>
              <p:spPr bwMode="auto">
                <a:xfrm>
                  <a:off x="1272785" y="5818571"/>
                  <a:ext cx="45719" cy="45719"/>
                </a:xfrm>
                <a:prstGeom prst="rect">
                  <a:avLst/>
                </a:prstGeom>
                <a:solidFill>
                  <a:schemeClr val="accent2"/>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51" name="TextBox 50"/>
                <p:cNvSpPr txBox="1"/>
                <p:nvPr/>
              </p:nvSpPr>
              <p:spPr>
                <a:xfrm>
                  <a:off x="228601" y="5257798"/>
                  <a:ext cx="914399" cy="914401"/>
                </a:xfrm>
                <a:prstGeom prst="rect">
                  <a:avLst/>
                </a:prstGeom>
                <a:noFill/>
                <a:effectLst/>
              </p:spPr>
              <p:txBody>
                <a:bodyPr wrap="square" lIns="0" tIns="0" rIns="0" bIns="0" rtlCol="0" anchor="ctr">
                  <a:noAutofit/>
                </a:bodyPr>
                <a:lstStyle/>
                <a:p>
                  <a:pPr algn="r">
                    <a:lnSpc>
                      <a:spcPct val="70000"/>
                    </a:lnSpc>
                  </a:pPr>
                  <a:r>
                    <a:rPr lang="en-US" sz="2000" b="1" dirty="0" smtClean="0">
                      <a:solidFill>
                        <a:schemeClr val="bg2">
                          <a:lumMod val="50000"/>
                        </a:schemeClr>
                      </a:solidFill>
                      <a:effectLst/>
                    </a:rPr>
                    <a:t>2,000 x</a:t>
                  </a:r>
                </a:p>
              </p:txBody>
            </p:sp>
            <p:sp>
              <p:nvSpPr>
                <p:cNvPr id="52" name="TextBox 51"/>
                <p:cNvSpPr txBox="1"/>
                <p:nvPr/>
              </p:nvSpPr>
              <p:spPr>
                <a:xfrm>
                  <a:off x="2133600" y="5257798"/>
                  <a:ext cx="487995" cy="914401"/>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a:t>
                  </a:r>
                </a:p>
              </p:txBody>
            </p:sp>
          </p:grpSp>
          <p:pic>
            <p:nvPicPr>
              <p:cNvPr id="47" name="Picture 46"/>
              <p:cNvPicPr>
                <a:picLocks noChangeAspect="1"/>
              </p:cNvPicPr>
              <p:nvPr/>
            </p:nvPicPr>
            <p:blipFill>
              <a:blip r:embed="rId5"/>
              <a:stretch>
                <a:fillRect/>
              </a:stretch>
            </p:blipFill>
            <p:spPr>
              <a:xfrm>
                <a:off x="2386152" y="5205551"/>
                <a:ext cx="966648" cy="966648"/>
              </a:xfrm>
              <a:prstGeom prst="rect">
                <a:avLst/>
              </a:prstGeom>
            </p:spPr>
          </p:pic>
          <p:pic>
            <p:nvPicPr>
              <p:cNvPr id="48" name="Picture 47"/>
              <p:cNvPicPr>
                <a:picLocks noChangeAspect="1"/>
              </p:cNvPicPr>
              <p:nvPr/>
            </p:nvPicPr>
            <p:blipFill>
              <a:blip r:embed="rId6"/>
              <a:stretch>
                <a:fillRect/>
              </a:stretch>
            </p:blipFill>
            <p:spPr>
              <a:xfrm>
                <a:off x="2386152" y="4194348"/>
                <a:ext cx="963537" cy="963537"/>
              </a:xfrm>
              <a:prstGeom prst="rect">
                <a:avLst/>
              </a:prstGeom>
            </p:spPr>
          </p:pic>
        </p:grpSp>
      </p:grpSp>
      <p:sp>
        <p:nvSpPr>
          <p:cNvPr id="72"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grpSp>
        <p:nvGrpSpPr>
          <p:cNvPr id="73" name="Group 3"/>
          <p:cNvGrpSpPr>
            <a:grpSpLocks/>
          </p:cNvGrpSpPr>
          <p:nvPr/>
        </p:nvGrpSpPr>
        <p:grpSpPr bwMode="auto">
          <a:xfrm>
            <a:off x="10472737" y="5511800"/>
            <a:ext cx="1717675" cy="1346200"/>
            <a:chOff x="7425823" y="5511467"/>
            <a:chExt cx="1718177" cy="1346533"/>
          </a:xfrm>
        </p:grpSpPr>
        <p:sp>
          <p:nvSpPr>
            <p:cNvPr id="74" name="Rectangle 73"/>
            <p:cNvSpPr/>
            <p:nvPr/>
          </p:nvSpPr>
          <p:spPr>
            <a:xfrm>
              <a:off x="7619555" y="5714717"/>
              <a:ext cx="1524445" cy="1143283"/>
            </a:xfrm>
            <a:prstGeom prst="rect">
              <a:avLst/>
            </a:prstGeom>
            <a:solidFill>
              <a:srgbClr val="3F3F3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solidFill>
                  <a:srgbClr val="FFFFFF"/>
                </a:solidFill>
              </a:endParaRPr>
            </a:p>
          </p:txBody>
        </p:sp>
        <p:sp>
          <p:nvSpPr>
            <p:cNvPr id="75" name="Rectangle 74"/>
            <p:cNvSpPr/>
            <p:nvPr/>
          </p:nvSpPr>
          <p:spPr>
            <a:xfrm>
              <a:off x="7425823" y="5511467"/>
              <a:ext cx="1524445" cy="1143283"/>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solidFill>
                  <a:srgbClr val="FFFFFF"/>
                </a:solidFill>
              </a:endParaRPr>
            </a:p>
          </p:txBody>
        </p:sp>
      </p:grpSp>
      <p:grpSp>
        <p:nvGrpSpPr>
          <p:cNvPr id="57" name="Group 56"/>
          <p:cNvGrpSpPr/>
          <p:nvPr/>
        </p:nvGrpSpPr>
        <p:grpSpPr>
          <a:xfrm>
            <a:off x="6246812" y="3581400"/>
            <a:ext cx="5715000" cy="2948334"/>
            <a:chOff x="4191000" y="3657600"/>
            <a:chExt cx="5715000" cy="2948334"/>
          </a:xfrm>
        </p:grpSpPr>
        <p:pic>
          <p:nvPicPr>
            <p:cNvPr id="58" name="Picture 3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191000" y="3771027"/>
              <a:ext cx="1715492" cy="17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Group 58"/>
            <p:cNvGrpSpPr/>
            <p:nvPr/>
          </p:nvGrpSpPr>
          <p:grpSpPr>
            <a:xfrm>
              <a:off x="4191000" y="3657600"/>
              <a:ext cx="5715000" cy="2948334"/>
              <a:chOff x="4191000" y="3657600"/>
              <a:chExt cx="5715000" cy="2948334"/>
            </a:xfrm>
          </p:grpSpPr>
          <p:pic>
            <p:nvPicPr>
              <p:cNvPr id="60" name="Picture 59" descr="device_and_hardware.png"/>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11092" y="5715000"/>
                <a:ext cx="889716" cy="862337"/>
              </a:xfrm>
              <a:prstGeom prst="rect">
                <a:avLst/>
              </a:prstGeom>
            </p:spPr>
          </p:pic>
          <p:sp>
            <p:nvSpPr>
              <p:cNvPr id="61" name="TextBox 60"/>
              <p:cNvSpPr txBox="1"/>
              <p:nvPr/>
            </p:nvSpPr>
            <p:spPr>
              <a:xfrm>
                <a:off x="4191000" y="3657600"/>
                <a:ext cx="5332413" cy="533400"/>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Good Management: Not Just Updates</a:t>
                </a:r>
              </a:p>
            </p:txBody>
          </p:sp>
          <p:sp>
            <p:nvSpPr>
              <p:cNvPr id="62" name="Left-Right Arrow 61"/>
              <p:cNvSpPr/>
              <p:nvPr/>
            </p:nvSpPr>
            <p:spPr bwMode="auto">
              <a:xfrm rot="5400000">
                <a:off x="4339186" y="5327747"/>
                <a:ext cx="1447801" cy="393510"/>
              </a:xfrm>
              <a:prstGeom prst="leftRightArrow">
                <a:avLst/>
              </a:prstGeom>
              <a:gradFill flip="none" rotWithShape="1">
                <a:gsLst>
                  <a:gs pos="45000">
                    <a:srgbClr val="5D610E"/>
                  </a:gs>
                  <a:gs pos="10000">
                    <a:schemeClr val="bg1"/>
                  </a:gs>
                  <a:gs pos="55000">
                    <a:srgbClr val="5D610E"/>
                  </a:gs>
                  <a:gs pos="90000">
                    <a:schemeClr val="bg1"/>
                  </a:gs>
                </a:gsLst>
                <a:lin ang="0" scaled="1"/>
                <a:tileRect/>
              </a:gra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b="1">
                  <a:solidFill>
                    <a:srgbClr val="FFFFFF"/>
                  </a:solidFill>
                </a:endParaRPr>
              </a:p>
            </p:txBody>
          </p:sp>
          <p:sp>
            <p:nvSpPr>
              <p:cNvPr id="63" name="Rectangle 62"/>
              <p:cNvSpPr/>
              <p:nvPr/>
            </p:nvSpPr>
            <p:spPr>
              <a:xfrm>
                <a:off x="5334000" y="4051389"/>
                <a:ext cx="4572000" cy="2554545"/>
              </a:xfrm>
              <a:prstGeom prst="rect">
                <a:avLst/>
              </a:prstGeom>
            </p:spPr>
            <p:txBody>
              <a:bodyPr>
                <a:spAutoFit/>
              </a:bodyPr>
              <a:lstStyle/>
              <a:p>
                <a:pPr lvl="1"/>
                <a:r>
                  <a:rPr lang="en-US" sz="2000" b="1" dirty="0">
                    <a:solidFill>
                      <a:srgbClr val="7D813F"/>
                    </a:solidFill>
                    <a:effectLst>
                      <a:glow rad="101600">
                        <a:srgbClr val="FFFFFF">
                          <a:alpha val="75000"/>
                        </a:srgbClr>
                      </a:glow>
                    </a:effectLst>
                  </a:rPr>
                  <a:t>Telemetry &amp; Normal Control</a:t>
                </a:r>
              </a:p>
              <a:p>
                <a:pPr lvl="1"/>
                <a:r>
                  <a:rPr lang="en-US" sz="2000" b="1" dirty="0">
                    <a:solidFill>
                      <a:srgbClr val="7D813F"/>
                    </a:solidFill>
                    <a:effectLst>
                      <a:glow rad="101600">
                        <a:srgbClr val="FFFFFF">
                          <a:alpha val="75000"/>
                        </a:srgbClr>
                      </a:glow>
                    </a:effectLst>
                  </a:rPr>
                  <a:t>Software Inventory &amp; Updates</a:t>
                </a:r>
              </a:p>
              <a:p>
                <a:pPr lvl="1"/>
                <a:r>
                  <a:rPr lang="en-US" sz="2000" b="1" dirty="0">
                    <a:solidFill>
                      <a:srgbClr val="7D813F"/>
                    </a:solidFill>
                    <a:effectLst>
                      <a:glow rad="101600">
                        <a:srgbClr val="FFFFFF">
                          <a:alpha val="75000"/>
                        </a:srgbClr>
                      </a:glow>
                    </a:effectLst>
                  </a:rPr>
                  <a:t>Configuration Changes</a:t>
                </a:r>
              </a:p>
              <a:p>
                <a:pPr lvl="1"/>
                <a:r>
                  <a:rPr lang="en-US" sz="2000" b="1" dirty="0">
                    <a:solidFill>
                      <a:srgbClr val="7D813F"/>
                    </a:solidFill>
                    <a:effectLst>
                      <a:glow rad="101600">
                        <a:srgbClr val="FFFFFF">
                          <a:alpha val="75000"/>
                        </a:srgbClr>
                      </a:glow>
                    </a:effectLst>
                  </a:rPr>
                  <a:t>New Functionality &amp; Patches</a:t>
                </a:r>
              </a:p>
              <a:p>
                <a:pPr lvl="1"/>
                <a:r>
                  <a:rPr lang="en-US" sz="2000" b="1" dirty="0">
                    <a:solidFill>
                      <a:srgbClr val="7D813F"/>
                    </a:solidFill>
                    <a:effectLst>
                      <a:glow rad="101600">
                        <a:srgbClr val="FFFFFF">
                          <a:alpha val="75000"/>
                        </a:srgbClr>
                      </a:glow>
                    </a:effectLst>
                  </a:rPr>
                  <a:t>Security Telemetry &amp; Content</a:t>
                </a:r>
              </a:p>
              <a:p>
                <a:pPr lvl="1"/>
                <a:r>
                  <a:rPr lang="en-US" sz="2000" b="1" dirty="0">
                    <a:solidFill>
                      <a:srgbClr val="7D813F"/>
                    </a:solidFill>
                    <a:effectLst>
                      <a:glow rad="101600">
                        <a:srgbClr val="FFFFFF">
                          <a:alpha val="75000"/>
                        </a:srgbClr>
                      </a:glow>
                    </a:effectLst>
                  </a:rPr>
                  <a:t>Diagnostics &amp; Remediation</a:t>
                </a:r>
              </a:p>
              <a:p>
                <a:pPr lvl="1"/>
                <a:r>
                  <a:rPr lang="en-US" sz="2000" b="1" dirty="0">
                    <a:solidFill>
                      <a:srgbClr val="7D813F"/>
                    </a:solidFill>
                    <a:effectLst>
                      <a:glow rad="101600">
                        <a:srgbClr val="FFFFFF">
                          <a:alpha val="75000"/>
                        </a:srgbClr>
                      </a:glow>
                    </a:effectLst>
                  </a:rPr>
                  <a:t>Network Access Control (NAC) Credentials/Permissions, Policies</a:t>
                </a:r>
              </a:p>
            </p:txBody>
          </p:sp>
        </p:grpSp>
      </p:grpSp>
      <p:grpSp>
        <p:nvGrpSpPr>
          <p:cNvPr id="3" name="Group 2"/>
          <p:cNvGrpSpPr/>
          <p:nvPr/>
        </p:nvGrpSpPr>
        <p:grpSpPr>
          <a:xfrm>
            <a:off x="608012" y="2269784"/>
            <a:ext cx="11430000" cy="1311616"/>
            <a:chOff x="608012" y="2269784"/>
            <a:chExt cx="11430000" cy="1311616"/>
          </a:xfrm>
        </p:grpSpPr>
        <p:grpSp>
          <p:nvGrpSpPr>
            <p:cNvPr id="2" name="Group 1"/>
            <p:cNvGrpSpPr/>
            <p:nvPr/>
          </p:nvGrpSpPr>
          <p:grpSpPr>
            <a:xfrm>
              <a:off x="608012" y="2286000"/>
              <a:ext cx="11125200" cy="1295400"/>
              <a:chOff x="608012" y="2286000"/>
              <a:chExt cx="11125200" cy="1295400"/>
            </a:xfrm>
          </p:grpSpPr>
          <p:grpSp>
            <p:nvGrpSpPr>
              <p:cNvPr id="14" name="Group 13"/>
              <p:cNvGrpSpPr/>
              <p:nvPr/>
            </p:nvGrpSpPr>
            <p:grpSpPr>
              <a:xfrm>
                <a:off x="1293812" y="2286000"/>
                <a:ext cx="6170075" cy="1106513"/>
                <a:chOff x="1256250" y="2879384"/>
                <a:chExt cx="6170075" cy="1106513"/>
              </a:xfrm>
            </p:grpSpPr>
            <p:sp>
              <p:nvSpPr>
                <p:cNvPr id="16" name="TextBox 15"/>
                <p:cNvSpPr txBox="1"/>
                <p:nvPr/>
              </p:nvSpPr>
              <p:spPr>
                <a:xfrm>
                  <a:off x="1447800" y="2879384"/>
                  <a:ext cx="5978525" cy="702016"/>
                </a:xfrm>
                <a:prstGeom prst="rect">
                  <a:avLst/>
                </a:prstGeom>
                <a:noFill/>
                <a:effectLst/>
              </p:spPr>
              <p:txBody>
                <a:bodyPr wrap="square" lIns="0" tIns="0" rIns="0" bIns="0" rtlCol="0" anchor="ctr">
                  <a:noAutofit/>
                </a:bodyPr>
                <a:lstStyle/>
                <a:p>
                  <a:pPr>
                    <a:lnSpc>
                      <a:spcPct val="70000"/>
                    </a:lnSpc>
                  </a:pPr>
                  <a:r>
                    <a:rPr lang="en-US" sz="2000" b="1" dirty="0" smtClean="0">
                      <a:solidFill>
                        <a:schemeClr val="bg2">
                          <a:lumMod val="50000"/>
                        </a:schemeClr>
                      </a:solidFill>
                      <a:effectLst/>
                    </a:rPr>
                    <a:t>Manual Patching?  More than 2,000 times?  Ridiculous.</a:t>
                  </a:r>
                </a:p>
              </p:txBody>
            </p:sp>
            <p:pic>
              <p:nvPicPr>
                <p:cNvPr id="17" name="Picture 16"/>
                <p:cNvPicPr>
                  <a:picLocks noChangeAspect="1"/>
                </p:cNvPicPr>
                <p:nvPr/>
              </p:nvPicPr>
              <p:blipFill>
                <a:blip r:embed="rId9"/>
                <a:stretch>
                  <a:fillRect/>
                </a:stretch>
              </p:blipFill>
              <p:spPr>
                <a:xfrm>
                  <a:off x="1256250" y="3374991"/>
                  <a:ext cx="648750" cy="610906"/>
                </a:xfrm>
                <a:prstGeom prst="rect">
                  <a:avLst/>
                </a:prstGeom>
              </p:spPr>
            </p:pic>
            <p:pic>
              <p:nvPicPr>
                <p:cNvPr id="18" name="Picture 17"/>
                <p:cNvPicPr>
                  <a:picLocks noChangeAspect="1"/>
                </p:cNvPicPr>
                <p:nvPr/>
              </p:nvPicPr>
              <p:blipFill>
                <a:blip r:embed="rId9"/>
                <a:stretch>
                  <a:fillRect/>
                </a:stretch>
              </p:blipFill>
              <p:spPr>
                <a:xfrm>
                  <a:off x="1927615" y="3374991"/>
                  <a:ext cx="648750" cy="610906"/>
                </a:xfrm>
                <a:prstGeom prst="rect">
                  <a:avLst/>
                </a:prstGeom>
              </p:spPr>
            </p:pic>
            <p:pic>
              <p:nvPicPr>
                <p:cNvPr id="19" name="Picture 18"/>
                <p:cNvPicPr>
                  <a:picLocks noChangeAspect="1"/>
                </p:cNvPicPr>
                <p:nvPr/>
              </p:nvPicPr>
              <p:blipFill>
                <a:blip r:embed="rId9"/>
                <a:stretch>
                  <a:fillRect/>
                </a:stretch>
              </p:blipFill>
              <p:spPr>
                <a:xfrm>
                  <a:off x="2598980" y="3374991"/>
                  <a:ext cx="648750" cy="610906"/>
                </a:xfrm>
                <a:prstGeom prst="rect">
                  <a:avLst/>
                </a:prstGeom>
              </p:spPr>
            </p:pic>
            <p:pic>
              <p:nvPicPr>
                <p:cNvPr id="20" name="Picture 19"/>
                <p:cNvPicPr>
                  <a:picLocks noChangeAspect="1"/>
                </p:cNvPicPr>
                <p:nvPr/>
              </p:nvPicPr>
              <p:blipFill>
                <a:blip r:embed="rId9"/>
                <a:stretch>
                  <a:fillRect/>
                </a:stretch>
              </p:blipFill>
              <p:spPr>
                <a:xfrm>
                  <a:off x="3941710" y="3374991"/>
                  <a:ext cx="648750" cy="610906"/>
                </a:xfrm>
                <a:prstGeom prst="rect">
                  <a:avLst/>
                </a:prstGeom>
              </p:spPr>
            </p:pic>
            <p:pic>
              <p:nvPicPr>
                <p:cNvPr id="21" name="Picture 20"/>
                <p:cNvPicPr>
                  <a:picLocks noChangeAspect="1"/>
                </p:cNvPicPr>
                <p:nvPr/>
              </p:nvPicPr>
              <p:blipFill>
                <a:blip r:embed="rId9"/>
                <a:stretch>
                  <a:fillRect/>
                </a:stretch>
              </p:blipFill>
              <p:spPr>
                <a:xfrm>
                  <a:off x="3270345" y="3374991"/>
                  <a:ext cx="648750" cy="610906"/>
                </a:xfrm>
                <a:prstGeom prst="rect">
                  <a:avLst/>
                </a:prstGeom>
              </p:spPr>
            </p:pic>
            <p:pic>
              <p:nvPicPr>
                <p:cNvPr id="22" name="Picture 21"/>
                <p:cNvPicPr>
                  <a:picLocks noChangeAspect="1"/>
                </p:cNvPicPr>
                <p:nvPr/>
              </p:nvPicPr>
              <p:blipFill>
                <a:blip r:embed="rId9"/>
                <a:stretch>
                  <a:fillRect/>
                </a:stretch>
              </p:blipFill>
              <p:spPr>
                <a:xfrm>
                  <a:off x="4613075" y="3374991"/>
                  <a:ext cx="648750" cy="610906"/>
                </a:xfrm>
                <a:prstGeom prst="rect">
                  <a:avLst/>
                </a:prstGeom>
              </p:spPr>
            </p:pic>
            <p:pic>
              <p:nvPicPr>
                <p:cNvPr id="23" name="Picture 22"/>
                <p:cNvPicPr>
                  <a:picLocks noChangeAspect="1"/>
                </p:cNvPicPr>
                <p:nvPr/>
              </p:nvPicPr>
              <p:blipFill>
                <a:blip r:embed="rId9"/>
                <a:stretch>
                  <a:fillRect/>
                </a:stretch>
              </p:blipFill>
              <p:spPr>
                <a:xfrm>
                  <a:off x="5955805" y="3374991"/>
                  <a:ext cx="648750" cy="610906"/>
                </a:xfrm>
                <a:prstGeom prst="rect">
                  <a:avLst/>
                </a:prstGeom>
              </p:spPr>
            </p:pic>
            <p:pic>
              <p:nvPicPr>
                <p:cNvPr id="24" name="Picture 23"/>
                <p:cNvPicPr>
                  <a:picLocks noChangeAspect="1"/>
                </p:cNvPicPr>
                <p:nvPr/>
              </p:nvPicPr>
              <p:blipFill>
                <a:blip r:embed="rId9"/>
                <a:stretch>
                  <a:fillRect/>
                </a:stretch>
              </p:blipFill>
              <p:spPr>
                <a:xfrm>
                  <a:off x="5284440" y="3374991"/>
                  <a:ext cx="648750" cy="610906"/>
                </a:xfrm>
                <a:prstGeom prst="rect">
                  <a:avLst/>
                </a:prstGeom>
              </p:spPr>
            </p:pic>
            <p:pic>
              <p:nvPicPr>
                <p:cNvPr id="25" name="Picture 24"/>
                <p:cNvPicPr>
                  <a:picLocks noChangeAspect="1"/>
                </p:cNvPicPr>
                <p:nvPr/>
              </p:nvPicPr>
              <p:blipFill>
                <a:blip r:embed="rId9"/>
                <a:stretch>
                  <a:fillRect/>
                </a:stretch>
              </p:blipFill>
              <p:spPr>
                <a:xfrm>
                  <a:off x="6627169" y="3374991"/>
                  <a:ext cx="648750" cy="610906"/>
                </a:xfrm>
                <a:prstGeom prst="rect">
                  <a:avLst/>
                </a:prstGeom>
              </p:spPr>
            </p:pic>
            <p:pic>
              <p:nvPicPr>
                <p:cNvPr id="26" name="Picture 25"/>
                <p:cNvPicPr>
                  <a:picLocks noChangeAspect="1"/>
                </p:cNvPicPr>
                <p:nvPr/>
              </p:nvPicPr>
              <p:blipFill>
                <a:blip r:embed="rId9"/>
                <a:stretch>
                  <a:fillRect/>
                </a:stretch>
              </p:blipFill>
              <p:spPr>
                <a:xfrm>
                  <a:off x="4285791" y="3374991"/>
                  <a:ext cx="648750" cy="610906"/>
                </a:xfrm>
                <a:prstGeom prst="rect">
                  <a:avLst/>
                </a:prstGeom>
              </p:spPr>
            </p:pic>
            <p:pic>
              <p:nvPicPr>
                <p:cNvPr id="27" name="Picture 26"/>
                <p:cNvPicPr>
                  <a:picLocks noChangeAspect="1"/>
                </p:cNvPicPr>
                <p:nvPr/>
              </p:nvPicPr>
              <p:blipFill>
                <a:blip r:embed="rId9"/>
                <a:stretch>
                  <a:fillRect/>
                </a:stretch>
              </p:blipFill>
              <p:spPr>
                <a:xfrm>
                  <a:off x="3614426" y="3374991"/>
                  <a:ext cx="648750" cy="610906"/>
                </a:xfrm>
                <a:prstGeom prst="rect">
                  <a:avLst/>
                </a:prstGeom>
              </p:spPr>
            </p:pic>
            <p:pic>
              <p:nvPicPr>
                <p:cNvPr id="28" name="Picture 27"/>
                <p:cNvPicPr>
                  <a:picLocks noChangeAspect="1"/>
                </p:cNvPicPr>
                <p:nvPr/>
              </p:nvPicPr>
              <p:blipFill>
                <a:blip r:embed="rId9"/>
                <a:stretch>
                  <a:fillRect/>
                </a:stretch>
              </p:blipFill>
              <p:spPr>
                <a:xfrm>
                  <a:off x="4957156" y="3374991"/>
                  <a:ext cx="648750" cy="610906"/>
                </a:xfrm>
                <a:prstGeom prst="rect">
                  <a:avLst/>
                </a:prstGeom>
              </p:spPr>
            </p:pic>
            <p:pic>
              <p:nvPicPr>
                <p:cNvPr id="29" name="Picture 28"/>
                <p:cNvPicPr>
                  <a:picLocks noChangeAspect="1"/>
                </p:cNvPicPr>
                <p:nvPr/>
              </p:nvPicPr>
              <p:blipFill>
                <a:blip r:embed="rId9"/>
                <a:stretch>
                  <a:fillRect/>
                </a:stretch>
              </p:blipFill>
              <p:spPr>
                <a:xfrm>
                  <a:off x="6299886" y="3374991"/>
                  <a:ext cx="648750" cy="610906"/>
                </a:xfrm>
                <a:prstGeom prst="rect">
                  <a:avLst/>
                </a:prstGeom>
              </p:spPr>
            </p:pic>
            <p:pic>
              <p:nvPicPr>
                <p:cNvPr id="30" name="Picture 29"/>
                <p:cNvPicPr>
                  <a:picLocks noChangeAspect="1"/>
                </p:cNvPicPr>
                <p:nvPr/>
              </p:nvPicPr>
              <p:blipFill>
                <a:blip r:embed="rId9"/>
                <a:stretch>
                  <a:fillRect/>
                </a:stretch>
              </p:blipFill>
              <p:spPr>
                <a:xfrm>
                  <a:off x="5628521" y="3374991"/>
                  <a:ext cx="648750" cy="610906"/>
                </a:xfrm>
                <a:prstGeom prst="rect">
                  <a:avLst/>
                </a:prstGeom>
              </p:spPr>
            </p:pic>
            <p:pic>
              <p:nvPicPr>
                <p:cNvPr id="31" name="Picture 30"/>
                <p:cNvPicPr>
                  <a:picLocks noChangeAspect="1"/>
                </p:cNvPicPr>
                <p:nvPr/>
              </p:nvPicPr>
              <p:blipFill>
                <a:blip r:embed="rId9"/>
                <a:stretch>
                  <a:fillRect/>
                </a:stretch>
              </p:blipFill>
              <p:spPr>
                <a:xfrm>
                  <a:off x="5700565" y="3374991"/>
                  <a:ext cx="648750" cy="610906"/>
                </a:xfrm>
                <a:prstGeom prst="rect">
                  <a:avLst/>
                </a:prstGeom>
              </p:spPr>
            </p:pic>
            <p:pic>
              <p:nvPicPr>
                <p:cNvPr id="32" name="Picture 31"/>
                <p:cNvPicPr>
                  <a:picLocks noChangeAspect="1"/>
                </p:cNvPicPr>
                <p:nvPr/>
              </p:nvPicPr>
              <p:blipFill>
                <a:blip r:embed="rId9"/>
                <a:stretch>
                  <a:fillRect/>
                </a:stretch>
              </p:blipFill>
              <p:spPr>
                <a:xfrm>
                  <a:off x="5029200" y="3374991"/>
                  <a:ext cx="648750" cy="610906"/>
                </a:xfrm>
                <a:prstGeom prst="rect">
                  <a:avLst/>
                </a:prstGeom>
              </p:spPr>
            </p:pic>
            <p:pic>
              <p:nvPicPr>
                <p:cNvPr id="33" name="Picture 32"/>
                <p:cNvPicPr>
                  <a:picLocks noChangeAspect="1"/>
                </p:cNvPicPr>
                <p:nvPr/>
              </p:nvPicPr>
              <p:blipFill>
                <a:blip r:embed="rId9"/>
                <a:stretch>
                  <a:fillRect/>
                </a:stretch>
              </p:blipFill>
              <p:spPr>
                <a:xfrm>
                  <a:off x="6371929" y="3374991"/>
                  <a:ext cx="648750" cy="610906"/>
                </a:xfrm>
                <a:prstGeom prst="rect">
                  <a:avLst/>
                </a:prstGeom>
              </p:spPr>
            </p:pic>
            <p:pic>
              <p:nvPicPr>
                <p:cNvPr id="34" name="Picture 33"/>
                <p:cNvPicPr>
                  <a:picLocks noChangeAspect="1"/>
                </p:cNvPicPr>
                <p:nvPr/>
              </p:nvPicPr>
              <p:blipFill>
                <a:blip r:embed="rId9"/>
                <a:stretch>
                  <a:fillRect/>
                </a:stretch>
              </p:blipFill>
              <p:spPr>
                <a:xfrm>
                  <a:off x="6044646" y="3374991"/>
                  <a:ext cx="648750" cy="610906"/>
                </a:xfrm>
                <a:prstGeom prst="rect">
                  <a:avLst/>
                </a:prstGeom>
              </p:spPr>
            </p:pic>
            <p:pic>
              <p:nvPicPr>
                <p:cNvPr id="35" name="Picture 34"/>
                <p:cNvPicPr>
                  <a:picLocks noChangeAspect="1"/>
                </p:cNvPicPr>
                <p:nvPr/>
              </p:nvPicPr>
              <p:blipFill>
                <a:blip r:embed="rId9"/>
                <a:stretch>
                  <a:fillRect/>
                </a:stretch>
              </p:blipFill>
              <p:spPr>
                <a:xfrm>
                  <a:off x="5373281" y="3374991"/>
                  <a:ext cx="648750" cy="610906"/>
                </a:xfrm>
                <a:prstGeom prst="rect">
                  <a:avLst/>
                </a:prstGeom>
              </p:spPr>
            </p:pic>
            <p:pic>
              <p:nvPicPr>
                <p:cNvPr id="36" name="Picture 35"/>
                <p:cNvPicPr>
                  <a:picLocks noChangeAspect="1"/>
                </p:cNvPicPr>
                <p:nvPr/>
              </p:nvPicPr>
              <p:blipFill>
                <a:blip r:embed="rId9"/>
                <a:stretch>
                  <a:fillRect/>
                </a:stretch>
              </p:blipFill>
              <p:spPr>
                <a:xfrm>
                  <a:off x="6477000" y="3374991"/>
                  <a:ext cx="648750" cy="610906"/>
                </a:xfrm>
                <a:prstGeom prst="rect">
                  <a:avLst/>
                </a:prstGeom>
              </p:spPr>
            </p:pic>
            <p:pic>
              <p:nvPicPr>
                <p:cNvPr id="37" name="Picture 36"/>
                <p:cNvPicPr>
                  <a:picLocks noChangeAspect="1"/>
                </p:cNvPicPr>
                <p:nvPr/>
              </p:nvPicPr>
              <p:blipFill>
                <a:blip r:embed="rId9"/>
                <a:stretch>
                  <a:fillRect/>
                </a:stretch>
              </p:blipFill>
              <p:spPr>
                <a:xfrm>
                  <a:off x="6172200" y="3374991"/>
                  <a:ext cx="648750" cy="610906"/>
                </a:xfrm>
                <a:prstGeom prst="rect">
                  <a:avLst/>
                </a:prstGeom>
              </p:spPr>
            </p:pic>
            <p:pic>
              <p:nvPicPr>
                <p:cNvPr id="38" name="Picture 37"/>
                <p:cNvPicPr>
                  <a:picLocks noChangeAspect="1"/>
                </p:cNvPicPr>
                <p:nvPr/>
              </p:nvPicPr>
              <p:blipFill>
                <a:blip r:embed="rId9"/>
                <a:stretch>
                  <a:fillRect/>
                </a:stretch>
              </p:blipFill>
              <p:spPr>
                <a:xfrm>
                  <a:off x="5867400" y="3374991"/>
                  <a:ext cx="648750" cy="610906"/>
                </a:xfrm>
                <a:prstGeom prst="rect">
                  <a:avLst/>
                </a:prstGeom>
              </p:spPr>
            </p:pic>
            <p:pic>
              <p:nvPicPr>
                <p:cNvPr id="39" name="Picture 38"/>
                <p:cNvPicPr>
                  <a:picLocks noChangeAspect="1"/>
                </p:cNvPicPr>
                <p:nvPr/>
              </p:nvPicPr>
              <p:blipFill>
                <a:blip r:embed="rId9"/>
                <a:stretch>
                  <a:fillRect/>
                </a:stretch>
              </p:blipFill>
              <p:spPr>
                <a:xfrm>
                  <a:off x="6553200" y="3374991"/>
                  <a:ext cx="648750" cy="610906"/>
                </a:xfrm>
                <a:prstGeom prst="rect">
                  <a:avLst/>
                </a:prstGeom>
              </p:spPr>
            </p:pic>
          </p:grpSp>
          <p:cxnSp>
            <p:nvCxnSpPr>
              <p:cNvPr id="15" name="Straight Connector 14"/>
              <p:cNvCxnSpPr/>
              <p:nvPr/>
            </p:nvCxnSpPr>
            <p:spPr bwMode="auto">
              <a:xfrm>
                <a:off x="608012" y="3581400"/>
                <a:ext cx="11125200"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7431087" y="2269784"/>
              <a:ext cx="4606925" cy="702016"/>
            </a:xfrm>
            <a:prstGeom prst="rect">
              <a:avLst/>
            </a:prstGeom>
            <a:noFill/>
            <a:effectLst/>
          </p:spPr>
          <p:txBody>
            <a:bodyPr wrap="square" lIns="0" tIns="0" rIns="0" bIns="0" rtlCol="0" anchor="ctr">
              <a:noAutofit/>
            </a:bodyPr>
            <a:lstStyle/>
            <a:p>
              <a:pPr>
                <a:lnSpc>
                  <a:spcPct val="70000"/>
                </a:lnSpc>
              </a:pPr>
              <a:r>
                <a:rPr lang="en-US" sz="2000" b="1" dirty="0" smtClean="0">
                  <a:solidFill>
                    <a:srgbClr val="7D813F"/>
                  </a:solidFill>
                  <a:effectLst>
                    <a:glow rad="101600">
                      <a:srgbClr val="FFFFFF">
                        <a:alpha val="75000"/>
                      </a:srgbClr>
                    </a:glow>
                  </a:effectLst>
                </a:rPr>
                <a:t>Updates must be done Over The Air (OTA)</a:t>
              </a:r>
            </a:p>
          </p:txBody>
        </p:sp>
        <p:sp>
          <p:nvSpPr>
            <p:cNvPr id="77" name="TextBox 76"/>
            <p:cNvSpPr txBox="1"/>
            <p:nvPr/>
          </p:nvSpPr>
          <p:spPr>
            <a:xfrm>
              <a:off x="7431087" y="2726984"/>
              <a:ext cx="4606925" cy="702016"/>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Devices must build-in OTA update capabilities, from the beginning.</a:t>
              </a:r>
            </a:p>
          </p:txBody>
        </p:sp>
      </p:grpSp>
      <p:grpSp>
        <p:nvGrpSpPr>
          <p:cNvPr id="6" name="Group 5"/>
          <p:cNvGrpSpPr/>
          <p:nvPr/>
        </p:nvGrpSpPr>
        <p:grpSpPr>
          <a:xfrm>
            <a:off x="1447800" y="1473743"/>
            <a:ext cx="5978525" cy="1064883"/>
            <a:chOff x="1447800" y="1473743"/>
            <a:chExt cx="5978525" cy="1064883"/>
          </a:xfrm>
        </p:grpSpPr>
        <p:grpSp>
          <p:nvGrpSpPr>
            <p:cNvPr id="64" name="Group 63"/>
            <p:cNvGrpSpPr/>
            <p:nvPr/>
          </p:nvGrpSpPr>
          <p:grpSpPr>
            <a:xfrm>
              <a:off x="1447800" y="1473743"/>
              <a:ext cx="5978525" cy="1064883"/>
              <a:chOff x="1447800" y="1702343"/>
              <a:chExt cx="5978525" cy="1064883"/>
            </a:xfrm>
          </p:grpSpPr>
          <p:grpSp>
            <p:nvGrpSpPr>
              <p:cNvPr id="65" name="Group 64"/>
              <p:cNvGrpSpPr/>
              <p:nvPr/>
            </p:nvGrpSpPr>
            <p:grpSpPr>
              <a:xfrm>
                <a:off x="1447800" y="1702343"/>
                <a:ext cx="914400" cy="365587"/>
                <a:chOff x="1447800" y="2067127"/>
                <a:chExt cx="914400" cy="365587"/>
              </a:xfrm>
            </p:grpSpPr>
            <p:sp>
              <p:nvSpPr>
                <p:cNvPr id="67" name="Right Brace 66"/>
                <p:cNvSpPr/>
                <p:nvPr/>
              </p:nvSpPr>
              <p:spPr>
                <a:xfrm rot="16200000" flipH="1">
                  <a:off x="1379307" y="2135620"/>
                  <a:ext cx="365586" cy="228600"/>
                </a:xfrm>
                <a:prstGeom prst="rightBrace">
                  <a:avLst>
                    <a:gd name="adj1" fmla="val 15177"/>
                    <a:gd name="adj2" fmla="val 47572"/>
                  </a:avLst>
                </a:prstGeom>
                <a:ln w="50800">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Right Brace 67"/>
                <p:cNvSpPr/>
                <p:nvPr/>
              </p:nvSpPr>
              <p:spPr>
                <a:xfrm rot="16200000" flipH="1">
                  <a:off x="1607907" y="2135620"/>
                  <a:ext cx="365586" cy="228600"/>
                </a:xfrm>
                <a:prstGeom prst="rightBrace">
                  <a:avLst>
                    <a:gd name="adj1" fmla="val 15177"/>
                    <a:gd name="adj2" fmla="val 47572"/>
                  </a:avLst>
                </a:prstGeom>
                <a:ln w="50800">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ight Brace 68"/>
                <p:cNvSpPr/>
                <p:nvPr/>
              </p:nvSpPr>
              <p:spPr>
                <a:xfrm rot="16200000" flipH="1">
                  <a:off x="1836507" y="2135621"/>
                  <a:ext cx="365586" cy="228600"/>
                </a:xfrm>
                <a:prstGeom prst="rightBrace">
                  <a:avLst>
                    <a:gd name="adj1" fmla="val 15177"/>
                    <a:gd name="adj2" fmla="val 47572"/>
                  </a:avLst>
                </a:prstGeom>
                <a:ln w="50800">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Right Brace 69"/>
                <p:cNvSpPr/>
                <p:nvPr/>
              </p:nvSpPr>
              <p:spPr>
                <a:xfrm rot="16200000" flipH="1">
                  <a:off x="2065107" y="2135621"/>
                  <a:ext cx="365586" cy="228600"/>
                </a:xfrm>
                <a:prstGeom prst="rightBrace">
                  <a:avLst>
                    <a:gd name="adj1" fmla="val 15177"/>
                    <a:gd name="adj2" fmla="val 47572"/>
                  </a:avLst>
                </a:prstGeom>
                <a:ln w="50800">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6" name="TextBox 65"/>
              <p:cNvSpPr txBox="1"/>
              <p:nvPr/>
            </p:nvSpPr>
            <p:spPr>
              <a:xfrm>
                <a:off x="1447800" y="2065210"/>
                <a:ext cx="5978525" cy="702016"/>
              </a:xfrm>
              <a:prstGeom prst="rect">
                <a:avLst/>
              </a:prstGeom>
              <a:noFill/>
              <a:effectLst/>
            </p:spPr>
            <p:txBody>
              <a:bodyPr wrap="square" lIns="0" tIns="0" rIns="0" bIns="0" rtlCol="0" anchor="ctr">
                <a:noAutofit/>
              </a:bodyPr>
              <a:lstStyle/>
              <a:p>
                <a:pPr>
                  <a:lnSpc>
                    <a:spcPct val="70000"/>
                  </a:lnSpc>
                </a:pPr>
                <a:r>
                  <a:rPr lang="en-US" sz="2000" b="1" dirty="0">
                    <a:solidFill>
                      <a:schemeClr val="bg2">
                        <a:lumMod val="50000"/>
                      </a:schemeClr>
                    </a:solidFill>
                    <a:effectLst/>
                  </a:rPr>
                  <a:t>3 days</a:t>
                </a:r>
              </a:p>
              <a:p>
                <a:pPr>
                  <a:lnSpc>
                    <a:spcPct val="70000"/>
                  </a:lnSpc>
                </a:pPr>
                <a:r>
                  <a:rPr lang="en-US" sz="2000" b="1" dirty="0">
                    <a:solidFill>
                      <a:schemeClr val="bg2">
                        <a:lumMod val="50000"/>
                      </a:schemeClr>
                    </a:solidFill>
                    <a:effectLst/>
                  </a:rPr>
                  <a:t>Average Time Between Vulnerability Discovery (Linux) </a:t>
                </a:r>
              </a:p>
            </p:txBody>
          </p:sp>
        </p:grpSp>
        <p:sp>
          <p:nvSpPr>
            <p:cNvPr id="78" name="TextBox 77"/>
            <p:cNvSpPr txBox="1"/>
            <p:nvPr/>
          </p:nvSpPr>
          <p:spPr>
            <a:xfrm>
              <a:off x="2146681" y="1504136"/>
              <a:ext cx="825119" cy="304800"/>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a:t>
              </a:r>
            </a:p>
          </p:txBody>
        </p:sp>
      </p:grpSp>
    </p:spTree>
    <p:extLst>
      <p:ext uri="{BB962C8B-B14F-4D97-AF65-F5344CB8AC3E}">
        <p14:creationId xmlns:p14="http://schemas.microsoft.com/office/powerpoint/2010/main" val="193401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dissolve">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Understanding Your System</a:t>
            </a:r>
            <a:br>
              <a:rPr lang="en-US" dirty="0" smtClean="0"/>
            </a:br>
            <a:endParaRPr lang="en-US" dirty="0"/>
          </a:p>
        </p:txBody>
      </p:sp>
      <p:sp>
        <p:nvSpPr>
          <p:cNvPr id="6" name="Text Placeholder 5"/>
          <p:cNvSpPr>
            <a:spLocks noGrp="1"/>
          </p:cNvSpPr>
          <p:nvPr>
            <p:ph type="body" sz="quarter" idx="13"/>
          </p:nvPr>
        </p:nvSpPr>
        <p:spPr>
          <a:xfrm>
            <a:off x="609599" y="838200"/>
            <a:ext cx="10969625" cy="332118"/>
          </a:xfrm>
        </p:spPr>
        <p:txBody>
          <a:bodyPr/>
          <a:lstStyle/>
          <a:p>
            <a:r>
              <a:rPr lang="en-US" dirty="0" err="1"/>
              <a:t>IoT</a:t>
            </a:r>
            <a:r>
              <a:rPr lang="en-US" dirty="0"/>
              <a:t> Security Analytics for Advanced </a:t>
            </a:r>
            <a:r>
              <a:rPr lang="en-US" dirty="0" smtClean="0"/>
              <a:t>Threats</a:t>
            </a:r>
            <a:endParaRPr lang="en-US" dirty="0"/>
          </a:p>
        </p:txBody>
      </p:sp>
      <p:sp>
        <p:nvSpPr>
          <p:cNvPr id="4"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
        <p:nvSpPr>
          <p:cNvPr id="9" name="Content Placeholder 1"/>
          <p:cNvSpPr txBox="1">
            <a:spLocks/>
          </p:cNvSpPr>
          <p:nvPr/>
        </p:nvSpPr>
        <p:spPr>
          <a:xfrm>
            <a:off x="608012" y="1301750"/>
            <a:ext cx="11353800" cy="5022850"/>
          </a:xfrm>
          <a:prstGeom prst="rect">
            <a:avLst/>
          </a:prstGeom>
        </p:spPr>
        <p:txBody>
          <a:bodyPr anchor="ctr"/>
          <a:lstStyle>
            <a:lvl1pPr marL="228600" indent="-228600" algn="l" rtl="0" fontAlgn="base">
              <a:lnSpc>
                <a:spcPct val="90000"/>
              </a:lnSpc>
              <a:spcBef>
                <a:spcPts val="1800"/>
              </a:spcBef>
              <a:spcAft>
                <a:spcPct val="0"/>
              </a:spcAft>
              <a:buClr>
                <a:srgbClr val="B3B3B3"/>
              </a:buClr>
              <a:buFont typeface="Arial" charset="0"/>
              <a:buChar char="•"/>
              <a:defRPr sz="2400" kern="1200">
                <a:solidFill>
                  <a:schemeClr val="tx1"/>
                </a:solidFill>
                <a:latin typeface="+mn-lt"/>
                <a:ea typeface="ＭＳ Ｐゴシック" charset="0"/>
                <a:cs typeface="ＭＳ Ｐゴシック" charset="0"/>
              </a:defRPr>
            </a:lvl1pPr>
            <a:lvl2pPr marL="501650" indent="-228600" algn="l" rtl="0" fontAlgn="base">
              <a:lnSpc>
                <a:spcPct val="90000"/>
              </a:lnSpc>
              <a:spcBef>
                <a:spcPts val="800"/>
              </a:spcBef>
              <a:spcAft>
                <a:spcPct val="0"/>
              </a:spcAft>
              <a:buClr>
                <a:srgbClr val="B3B3B3"/>
              </a:buClr>
              <a:buFont typeface="Arial" charset="0"/>
              <a:buChar char="–"/>
              <a:defRPr sz="2000" kern="1200">
                <a:solidFill>
                  <a:schemeClr val="tx1"/>
                </a:solidFill>
                <a:latin typeface="+mn-lt"/>
                <a:ea typeface="ＭＳ Ｐゴシック" charset="0"/>
                <a:cs typeface="+mn-cs"/>
              </a:defRPr>
            </a:lvl2pPr>
            <a:lvl3pPr marL="730250" indent="-182563" algn="l" rtl="0" fontAlgn="base">
              <a:lnSpc>
                <a:spcPct val="90000"/>
              </a:lnSpc>
              <a:spcBef>
                <a:spcPts val="600"/>
              </a:spcBef>
              <a:spcAft>
                <a:spcPct val="0"/>
              </a:spcAft>
              <a:buClr>
                <a:srgbClr val="B3B3B3"/>
              </a:buClr>
              <a:buFont typeface="Arial" charset="0"/>
              <a:buChar char="•"/>
              <a:defRPr kern="1200">
                <a:solidFill>
                  <a:schemeClr val="tx1"/>
                </a:solidFill>
                <a:latin typeface="+mn-lt"/>
                <a:ea typeface="ＭＳ Ｐゴシック" charset="0"/>
                <a:cs typeface="+mn-cs"/>
              </a:defRPr>
            </a:lvl3pPr>
            <a:lvl4pPr marL="9588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4pPr>
            <a:lvl5pPr marL="11874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a:lnSpc>
                <a:spcPct val="100000"/>
              </a:lnSpc>
              <a:spcBef>
                <a:spcPts val="0"/>
              </a:spcBef>
            </a:pPr>
            <a:r>
              <a:rPr lang="en-US" sz="2000" dirty="0" smtClean="0"/>
              <a:t>No matter how well you do everything else, some threats will still get past even the best defenses.</a:t>
            </a:r>
          </a:p>
          <a:p>
            <a:pPr>
              <a:lnSpc>
                <a:spcPct val="100000"/>
              </a:lnSpc>
              <a:spcBef>
                <a:spcPts val="0"/>
              </a:spcBef>
            </a:pPr>
            <a:endParaRPr lang="en-US" sz="2000" dirty="0" smtClean="0"/>
          </a:p>
          <a:p>
            <a:pPr>
              <a:lnSpc>
                <a:spcPct val="100000"/>
              </a:lnSpc>
              <a:spcBef>
                <a:spcPts val="0"/>
              </a:spcBef>
            </a:pPr>
            <a:endParaRPr lang="en-US" sz="2000" dirty="0" smtClean="0"/>
          </a:p>
          <a:p>
            <a:pPr>
              <a:lnSpc>
                <a:spcPct val="100000"/>
              </a:lnSpc>
              <a:spcBef>
                <a:spcPts val="0"/>
              </a:spcBef>
            </a:pPr>
            <a:r>
              <a:rPr lang="en-US" sz="2000" dirty="0" smtClean="0"/>
              <a:t>Whether you’re protecting a manufacturing plant, CAN bus, power generation, or pipeline, </a:t>
            </a:r>
            <a:r>
              <a:rPr lang="en-US" sz="2000" dirty="0"/>
              <a:t> </a:t>
            </a:r>
            <a:r>
              <a:rPr lang="en-US" sz="2000" dirty="0" smtClean="0"/>
              <a:t>         detecting such threats requires strong understanding of what your network “should” be doing.</a:t>
            </a:r>
          </a:p>
          <a:p>
            <a:pPr>
              <a:lnSpc>
                <a:spcPct val="100000"/>
              </a:lnSpc>
              <a:spcBef>
                <a:spcPts val="0"/>
              </a:spcBef>
            </a:pPr>
            <a:endParaRPr lang="en-US" sz="2000" dirty="0" smtClean="0"/>
          </a:p>
          <a:p>
            <a:pPr>
              <a:lnSpc>
                <a:spcPct val="100000"/>
              </a:lnSpc>
              <a:spcBef>
                <a:spcPts val="0"/>
              </a:spcBef>
            </a:pPr>
            <a:endParaRPr lang="en-US" sz="2000" dirty="0" smtClean="0"/>
          </a:p>
          <a:p>
            <a:pPr>
              <a:lnSpc>
                <a:spcPct val="100000"/>
              </a:lnSpc>
              <a:spcBef>
                <a:spcPts val="0"/>
              </a:spcBef>
            </a:pPr>
            <a:r>
              <a:rPr lang="en-US" sz="2000" dirty="0" smtClean="0"/>
              <a:t>Fortunately, machine learning (ML) in big data analytics can distill models of “normal” operations             to be run in compact Single Board Computers (SBC) for detecting anomalies.</a:t>
            </a:r>
          </a:p>
          <a:p>
            <a:pPr>
              <a:lnSpc>
                <a:spcPct val="100000"/>
              </a:lnSpc>
              <a:spcBef>
                <a:spcPts val="0"/>
              </a:spcBef>
            </a:pPr>
            <a:endParaRPr lang="en-US" sz="2000" dirty="0" smtClean="0"/>
          </a:p>
          <a:p>
            <a:pPr>
              <a:lnSpc>
                <a:spcPct val="100000"/>
              </a:lnSpc>
              <a:spcBef>
                <a:spcPts val="0"/>
              </a:spcBef>
            </a:pPr>
            <a:endParaRPr lang="en-US" sz="2000" dirty="0" smtClean="0"/>
          </a:p>
          <a:p>
            <a:pPr>
              <a:lnSpc>
                <a:spcPct val="100000"/>
              </a:lnSpc>
              <a:spcBef>
                <a:spcPts val="0"/>
              </a:spcBef>
            </a:pPr>
            <a:r>
              <a:rPr lang="en-US" sz="2000" dirty="0" smtClean="0"/>
              <a:t>In fact, some ML techniques can even do the “learning” in resource constrained gateways and small    Single Board Computers (SBC).  Others leverage telemetry from millions of gateways and devices.</a:t>
            </a:r>
          </a:p>
          <a:p>
            <a:pPr>
              <a:lnSpc>
                <a:spcPct val="100000"/>
              </a:lnSpc>
              <a:spcBef>
                <a:spcPts val="0"/>
              </a:spcBef>
            </a:pPr>
            <a:endParaRPr lang="en-US" sz="2000" dirty="0" smtClean="0"/>
          </a:p>
          <a:p>
            <a:pPr>
              <a:lnSpc>
                <a:spcPct val="100000"/>
              </a:lnSpc>
              <a:spcBef>
                <a:spcPts val="0"/>
              </a:spcBef>
            </a:pPr>
            <a:endParaRPr lang="en-US" sz="2000" dirty="0" smtClean="0"/>
          </a:p>
          <a:p>
            <a:pPr>
              <a:lnSpc>
                <a:spcPct val="100000"/>
              </a:lnSpc>
              <a:spcBef>
                <a:spcPts val="0"/>
              </a:spcBef>
            </a:pPr>
            <a:r>
              <a:rPr lang="en-US" sz="2000" dirty="0" smtClean="0"/>
              <a:t>Such </a:t>
            </a:r>
            <a:r>
              <a:rPr lang="en-US" sz="2000" dirty="0" err="1" smtClean="0"/>
              <a:t>IoT</a:t>
            </a:r>
            <a:r>
              <a:rPr lang="en-US" sz="2000" dirty="0" smtClean="0"/>
              <a:t> Security Analytics are crucial in finding advanced threats.</a:t>
            </a: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dissolv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dissolv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dissolve">
                                      <p:cBhvr>
                                        <p:cTn id="22" dur="500"/>
                                        <p:tgtEl>
                                          <p:spTgt spid="9">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animEffect transition="in" filter="dissolve">
                                      <p:cBhvr>
                                        <p:cTn id="2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228600"/>
            <a:ext cx="10969625" cy="838200"/>
          </a:xfrm>
        </p:spPr>
        <p:txBody>
          <a:bodyPr/>
          <a:lstStyle/>
          <a:p>
            <a:r>
              <a:rPr lang="en-US" dirty="0">
                <a:latin typeface="Calibri" charset="0"/>
              </a:rPr>
              <a:t>Knowing What To </a:t>
            </a:r>
            <a:r>
              <a:rPr lang="en-US" dirty="0" smtClean="0">
                <a:latin typeface="Calibri" charset="0"/>
              </a:rPr>
              <a:t>Trust</a:t>
            </a:r>
            <a:br>
              <a:rPr lang="en-US" dirty="0" smtClean="0">
                <a:latin typeface="Calibri" charset="0"/>
              </a:rPr>
            </a:br>
            <a:endParaRPr lang="en-US" dirty="0"/>
          </a:p>
        </p:txBody>
      </p:sp>
      <p:sp>
        <p:nvSpPr>
          <p:cNvPr id="6" name="Text Placeholder 5"/>
          <p:cNvSpPr>
            <a:spLocks noGrp="1"/>
          </p:cNvSpPr>
          <p:nvPr>
            <p:ph type="body" sz="quarter" idx="13"/>
          </p:nvPr>
        </p:nvSpPr>
        <p:spPr>
          <a:xfrm>
            <a:off x="609599" y="685800"/>
            <a:ext cx="10969625" cy="332118"/>
          </a:xfrm>
        </p:spPr>
        <p:txBody>
          <a:bodyPr/>
          <a:lstStyle/>
          <a:p>
            <a:r>
              <a:rPr lang="en-US" dirty="0"/>
              <a:t>Managing Your Risk in Interfaces to “Other” </a:t>
            </a:r>
            <a:r>
              <a:rPr lang="en-US" dirty="0" smtClean="0"/>
              <a:t>Systems</a:t>
            </a:r>
            <a:endParaRPr lang="en-US" dirty="0"/>
          </a:p>
        </p:txBody>
      </p:sp>
      <p:grpSp>
        <p:nvGrpSpPr>
          <p:cNvPr id="47" name="Group 46"/>
          <p:cNvGrpSpPr/>
          <p:nvPr/>
        </p:nvGrpSpPr>
        <p:grpSpPr>
          <a:xfrm>
            <a:off x="1751012" y="3839956"/>
            <a:ext cx="4361860" cy="2832606"/>
            <a:chOff x="210140" y="3839956"/>
            <a:chExt cx="4361860" cy="2832606"/>
          </a:xfrm>
        </p:grpSpPr>
        <p:sp>
          <p:nvSpPr>
            <p:cNvPr id="48" name="Rectangle 47"/>
            <p:cNvSpPr/>
            <p:nvPr/>
          </p:nvSpPr>
          <p:spPr bwMode="auto">
            <a:xfrm>
              <a:off x="457200" y="3839956"/>
              <a:ext cx="4110614" cy="2783094"/>
            </a:xfrm>
            <a:prstGeom prst="rect">
              <a:avLst/>
            </a:prstGeom>
            <a:gradFill flip="none" rotWithShape="1">
              <a:gsLst>
                <a:gs pos="0">
                  <a:srgbClr val="6B7026">
                    <a:alpha val="75000"/>
                  </a:srgbClr>
                </a:gs>
                <a:gs pos="100000">
                  <a:srgbClr val="6B7026">
                    <a:alpha val="0"/>
                  </a:srgbClr>
                </a:gs>
                <a:gs pos="66000">
                  <a:srgbClr val="6B7026">
                    <a:alpha val="0"/>
                  </a:srgbClr>
                </a:gs>
              </a:gsLst>
              <a:path path="circle">
                <a:fillToRect l="100000" b="100000"/>
              </a:path>
              <a:tileRect t="-100000" r="-100000"/>
            </a:gra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grpSp>
          <p:nvGrpSpPr>
            <p:cNvPr id="49" name="Group 48"/>
            <p:cNvGrpSpPr/>
            <p:nvPr/>
          </p:nvGrpSpPr>
          <p:grpSpPr>
            <a:xfrm>
              <a:off x="210140" y="3886200"/>
              <a:ext cx="4361860" cy="2786362"/>
              <a:chOff x="4576186" y="3886200"/>
              <a:chExt cx="4361860" cy="2786362"/>
            </a:xfrm>
          </p:grpSpPr>
          <p:grpSp>
            <p:nvGrpSpPr>
              <p:cNvPr id="50" name="Group 49"/>
              <p:cNvGrpSpPr/>
              <p:nvPr/>
            </p:nvGrpSpPr>
            <p:grpSpPr>
              <a:xfrm flipH="1">
                <a:off x="7972130" y="3886200"/>
                <a:ext cx="889716" cy="1824349"/>
                <a:chOff x="2136513" y="3849051"/>
                <a:chExt cx="889716" cy="1824349"/>
              </a:xfrm>
            </p:grpSpPr>
            <p:pic>
              <p:nvPicPr>
                <p:cNvPr id="60" name="Picture 59"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36513" y="4811063"/>
                  <a:ext cx="889716" cy="862337"/>
                </a:xfrm>
                <a:prstGeom prst="rect">
                  <a:avLst/>
                </a:prstGeom>
              </p:spPr>
            </p:pic>
            <p:pic>
              <p:nvPicPr>
                <p:cNvPr id="61" name="Picture 60"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36513" y="3849051"/>
                  <a:ext cx="889716" cy="862337"/>
                </a:xfrm>
                <a:prstGeom prst="rect">
                  <a:avLst/>
                </a:prstGeom>
              </p:spPr>
            </p:pic>
          </p:grpSp>
          <p:pic>
            <p:nvPicPr>
              <p:cNvPr id="51" name="Picture 50" descr="server.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6981530" y="4139484"/>
                <a:ext cx="889716" cy="889716"/>
              </a:xfrm>
              <a:prstGeom prst="rect">
                <a:avLst/>
              </a:prstGeom>
            </p:spPr>
          </p:pic>
          <p:grpSp>
            <p:nvGrpSpPr>
              <p:cNvPr id="52" name="Group 51"/>
              <p:cNvGrpSpPr/>
              <p:nvPr/>
            </p:nvGrpSpPr>
            <p:grpSpPr>
              <a:xfrm flipH="1">
                <a:off x="6009524" y="4347718"/>
                <a:ext cx="1789708" cy="1595882"/>
                <a:chOff x="2248892" y="4109812"/>
                <a:chExt cx="1789708" cy="1595882"/>
              </a:xfrm>
            </p:grpSpPr>
            <p:pic>
              <p:nvPicPr>
                <p:cNvPr id="58" name="Picture 57"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48892" y="4843357"/>
                  <a:ext cx="889716" cy="862337"/>
                </a:xfrm>
                <a:prstGeom prst="rect">
                  <a:avLst/>
                </a:prstGeom>
              </p:spPr>
            </p:pic>
            <p:pic>
              <p:nvPicPr>
                <p:cNvPr id="59" name="Picture 58"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48884" y="4109812"/>
                  <a:ext cx="889716" cy="862337"/>
                </a:xfrm>
                <a:prstGeom prst="rect">
                  <a:avLst/>
                </a:prstGeom>
              </p:spPr>
            </p:pic>
          </p:grpSp>
          <p:pic>
            <p:nvPicPr>
              <p:cNvPr id="53" name="Picture 52"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056032" y="4146961"/>
                <a:ext cx="889716" cy="862337"/>
              </a:xfrm>
              <a:prstGeom prst="rect">
                <a:avLst/>
              </a:prstGeom>
            </p:spPr>
          </p:pic>
          <p:pic>
            <p:nvPicPr>
              <p:cNvPr id="54" name="Picture 53"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7972130" y="5810225"/>
                <a:ext cx="889716" cy="862337"/>
              </a:xfrm>
              <a:prstGeom prst="rect">
                <a:avLst/>
              </a:prstGeom>
            </p:spPr>
          </p:pic>
          <p:pic>
            <p:nvPicPr>
              <p:cNvPr id="55" name="Picture 54" descr="server.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819354" y="5270142"/>
                <a:ext cx="889716" cy="889716"/>
              </a:xfrm>
              <a:prstGeom prst="rect">
                <a:avLst/>
              </a:prstGeom>
            </p:spPr>
          </p:pic>
          <p:pic>
            <p:nvPicPr>
              <p:cNvPr id="56" name="Picture 55"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4827432" y="5080631"/>
                <a:ext cx="889716" cy="862337"/>
              </a:xfrm>
              <a:prstGeom prst="rect">
                <a:avLst/>
              </a:prstGeom>
            </p:spPr>
          </p:pic>
          <p:sp>
            <p:nvSpPr>
              <p:cNvPr id="57" name="TextBox 56"/>
              <p:cNvSpPr txBox="1"/>
              <p:nvPr/>
            </p:nvSpPr>
            <p:spPr>
              <a:xfrm flipH="1">
                <a:off x="4576186" y="6089650"/>
                <a:ext cx="4361860" cy="533400"/>
              </a:xfrm>
              <a:prstGeom prst="rect">
                <a:avLst/>
              </a:prstGeom>
              <a:noFill/>
              <a:effectLst/>
            </p:spPr>
            <p:txBody>
              <a:bodyPr wrap="square" lIns="0" tIns="0" rIns="0" bIns="0" rtlCol="0" anchor="ctr">
                <a:noAutofit/>
              </a:bodyPr>
              <a:lstStyle/>
              <a:p>
                <a:pPr algn="ctr">
                  <a:lnSpc>
                    <a:spcPct val="70000"/>
                  </a:lnSpc>
                </a:pPr>
                <a:r>
                  <a:rPr lang="en-US" sz="2400" b="1" dirty="0" smtClean="0">
                    <a:solidFill>
                      <a:schemeClr val="tx1">
                        <a:lumMod val="60000"/>
                        <a:lumOff val="40000"/>
                      </a:schemeClr>
                    </a:solidFill>
                    <a:effectLst/>
                  </a:rPr>
                  <a:t>Your System</a:t>
                </a:r>
                <a:endParaRPr lang="en-US" sz="2400" b="1" dirty="0">
                  <a:solidFill>
                    <a:schemeClr val="tx1">
                      <a:lumMod val="60000"/>
                      <a:lumOff val="40000"/>
                    </a:schemeClr>
                  </a:solidFill>
                  <a:effectLst/>
                </a:endParaRPr>
              </a:p>
            </p:txBody>
          </p:sp>
        </p:grpSp>
      </p:grpSp>
      <p:grpSp>
        <p:nvGrpSpPr>
          <p:cNvPr id="62" name="Group 61"/>
          <p:cNvGrpSpPr/>
          <p:nvPr/>
        </p:nvGrpSpPr>
        <p:grpSpPr>
          <a:xfrm>
            <a:off x="6112872" y="1056862"/>
            <a:ext cx="4361860" cy="2783094"/>
            <a:chOff x="4572000" y="1056862"/>
            <a:chExt cx="4361860" cy="2783094"/>
          </a:xfrm>
        </p:grpSpPr>
        <p:grpSp>
          <p:nvGrpSpPr>
            <p:cNvPr id="63" name="Group 62"/>
            <p:cNvGrpSpPr/>
            <p:nvPr/>
          </p:nvGrpSpPr>
          <p:grpSpPr>
            <a:xfrm>
              <a:off x="4572000" y="1056862"/>
              <a:ext cx="4361860" cy="2783094"/>
              <a:chOff x="4572000" y="1056862"/>
              <a:chExt cx="4361860" cy="2783094"/>
            </a:xfrm>
          </p:grpSpPr>
          <p:sp>
            <p:nvSpPr>
              <p:cNvPr id="66" name="Rectangle 65"/>
              <p:cNvSpPr/>
              <p:nvPr/>
            </p:nvSpPr>
            <p:spPr bwMode="auto">
              <a:xfrm>
                <a:off x="4576186" y="1056862"/>
                <a:ext cx="4110614" cy="2783094"/>
              </a:xfrm>
              <a:prstGeom prst="rect">
                <a:avLst/>
              </a:prstGeom>
              <a:gradFill flip="none" rotWithShape="1">
                <a:gsLst>
                  <a:gs pos="0">
                    <a:schemeClr val="accent4">
                      <a:lumMod val="60000"/>
                      <a:lumOff val="40000"/>
                      <a:alpha val="75000"/>
                    </a:schemeClr>
                  </a:gs>
                  <a:gs pos="100000">
                    <a:schemeClr val="accent4">
                      <a:lumMod val="60000"/>
                      <a:lumOff val="40000"/>
                      <a:alpha val="0"/>
                    </a:schemeClr>
                  </a:gs>
                  <a:gs pos="66000">
                    <a:schemeClr val="accent4">
                      <a:lumMod val="60000"/>
                      <a:lumOff val="40000"/>
                      <a:alpha val="0"/>
                    </a:schemeClr>
                  </a:gs>
                </a:gsLst>
                <a:path path="circle">
                  <a:fillToRect t="100000" r="100000"/>
                </a:path>
                <a:tileRect l="-100000" b="-100000"/>
              </a:gra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grpSp>
            <p:nvGrpSpPr>
              <p:cNvPr id="67" name="Group 66"/>
              <p:cNvGrpSpPr/>
              <p:nvPr/>
            </p:nvGrpSpPr>
            <p:grpSpPr>
              <a:xfrm>
                <a:off x="4572000" y="1219200"/>
                <a:ext cx="4361860" cy="2590800"/>
                <a:chOff x="4572000" y="1219200"/>
                <a:chExt cx="4361860" cy="2590800"/>
              </a:xfrm>
            </p:grpSpPr>
            <p:grpSp>
              <p:nvGrpSpPr>
                <p:cNvPr id="68" name="Group 67"/>
                <p:cNvGrpSpPr/>
                <p:nvPr/>
              </p:nvGrpSpPr>
              <p:grpSpPr>
                <a:xfrm>
                  <a:off x="5434884" y="1804663"/>
                  <a:ext cx="1727916" cy="1331606"/>
                  <a:chOff x="2846997" y="4553876"/>
                  <a:chExt cx="1727916" cy="1331606"/>
                </a:xfrm>
              </p:grpSpPr>
              <p:pic>
                <p:nvPicPr>
                  <p:cNvPr id="75" name="Picture 74"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85197" y="5023145"/>
                    <a:ext cx="889716" cy="862337"/>
                  </a:xfrm>
                  <a:prstGeom prst="rect">
                    <a:avLst/>
                  </a:prstGeom>
                </p:spPr>
              </p:pic>
              <p:pic>
                <p:nvPicPr>
                  <p:cNvPr id="76" name="Picture 75"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46997" y="4553876"/>
                    <a:ext cx="889716" cy="862337"/>
                  </a:xfrm>
                  <a:prstGeom prst="rect">
                    <a:avLst/>
                  </a:prstGeom>
                </p:spPr>
              </p:pic>
            </p:grpSp>
            <p:pic>
              <p:nvPicPr>
                <p:cNvPr id="69" name="Picture 68" descr="server.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434884" y="2920284"/>
                  <a:ext cx="889716" cy="889716"/>
                </a:xfrm>
                <a:prstGeom prst="rect">
                  <a:avLst/>
                </a:prstGeom>
              </p:spPr>
            </p:pic>
            <p:pic>
              <p:nvPicPr>
                <p:cNvPr id="70" name="Picture 69"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111284" y="1804663"/>
                  <a:ext cx="889716" cy="862337"/>
                </a:xfrm>
                <a:prstGeom prst="rect">
                  <a:avLst/>
                </a:prstGeom>
              </p:spPr>
            </p:pic>
            <p:pic>
              <p:nvPicPr>
                <p:cNvPr id="71" name="Picture 70"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49484" y="2273932"/>
                  <a:ext cx="889716" cy="862337"/>
                </a:xfrm>
                <a:prstGeom prst="rect">
                  <a:avLst/>
                </a:prstGeom>
              </p:spPr>
            </p:pic>
            <p:pic>
              <p:nvPicPr>
                <p:cNvPr id="72" name="Picture 71"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96684" y="2273932"/>
                  <a:ext cx="889716" cy="862337"/>
                </a:xfrm>
                <a:prstGeom prst="rect">
                  <a:avLst/>
                </a:prstGeom>
              </p:spPr>
            </p:pic>
            <p:pic>
              <p:nvPicPr>
                <p:cNvPr id="73" name="Picture 72" descr="server.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72000" y="1320084"/>
                  <a:ext cx="889716" cy="889716"/>
                </a:xfrm>
                <a:prstGeom prst="rect">
                  <a:avLst/>
                </a:prstGeom>
              </p:spPr>
            </p:pic>
            <p:sp>
              <p:nvSpPr>
                <p:cNvPr id="74" name="TextBox 73"/>
                <p:cNvSpPr txBox="1"/>
                <p:nvPr/>
              </p:nvSpPr>
              <p:spPr>
                <a:xfrm>
                  <a:off x="4572000" y="1219200"/>
                  <a:ext cx="4361860" cy="533400"/>
                </a:xfrm>
                <a:prstGeom prst="rect">
                  <a:avLst/>
                </a:prstGeom>
                <a:noFill/>
                <a:effectLst/>
              </p:spPr>
              <p:txBody>
                <a:bodyPr wrap="square" lIns="0" tIns="0" rIns="0" bIns="0" rtlCol="0" anchor="ctr">
                  <a:noAutofit/>
                </a:bodyPr>
                <a:lstStyle/>
                <a:p>
                  <a:pPr algn="ctr">
                    <a:lnSpc>
                      <a:spcPct val="70000"/>
                    </a:lnSpc>
                  </a:pPr>
                  <a:r>
                    <a:rPr lang="en-US" sz="2400" b="1" dirty="0" smtClean="0">
                      <a:solidFill>
                        <a:schemeClr val="tx1">
                          <a:lumMod val="60000"/>
                          <a:lumOff val="40000"/>
                        </a:schemeClr>
                      </a:solidFill>
                      <a:effectLst/>
                    </a:rPr>
                    <a:t>Other Systems</a:t>
                  </a:r>
                  <a:endParaRPr lang="en-US" sz="2400" b="1" dirty="0">
                    <a:solidFill>
                      <a:schemeClr val="tx1">
                        <a:lumMod val="60000"/>
                        <a:lumOff val="40000"/>
                      </a:schemeClr>
                    </a:solidFill>
                    <a:effectLst/>
                  </a:endParaRPr>
                </a:p>
              </p:txBody>
            </p:sp>
          </p:grpSp>
        </p:grpSp>
        <p:pic>
          <p:nvPicPr>
            <p:cNvPr id="64" name="Picture 63"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111284" y="2902445"/>
              <a:ext cx="889716" cy="862337"/>
            </a:xfrm>
            <a:prstGeom prst="rect">
              <a:avLst/>
            </a:prstGeom>
          </p:spPr>
        </p:pic>
        <p:pic>
          <p:nvPicPr>
            <p:cNvPr id="65" name="Picture 64"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49484" y="1347463"/>
              <a:ext cx="889716" cy="862337"/>
            </a:xfrm>
            <a:prstGeom prst="rect">
              <a:avLst/>
            </a:prstGeom>
          </p:spPr>
        </p:pic>
      </p:grpSp>
      <p:sp>
        <p:nvSpPr>
          <p:cNvPr id="77" name="TextBox 76"/>
          <p:cNvSpPr txBox="1"/>
          <p:nvPr/>
        </p:nvSpPr>
        <p:spPr>
          <a:xfrm>
            <a:off x="6341472" y="5105400"/>
            <a:ext cx="3900474" cy="1066799"/>
          </a:xfrm>
          <a:prstGeom prst="rect">
            <a:avLst/>
          </a:prstGeom>
          <a:noFill/>
          <a:effectLst/>
        </p:spPr>
        <p:txBody>
          <a:bodyPr wrap="square" lIns="0" tIns="0" rIns="0" bIns="0" rtlCol="0" anchor="ctr">
            <a:noAutofit/>
          </a:bodyPr>
          <a:lstStyle/>
          <a:p>
            <a:pPr>
              <a:lnSpc>
                <a:spcPct val="70000"/>
              </a:lnSpc>
            </a:pPr>
            <a:r>
              <a:rPr lang="en-US" sz="2400" b="1" dirty="0" smtClean="0">
                <a:solidFill>
                  <a:srgbClr val="A26D00"/>
                </a:solidFill>
                <a:effectLst/>
              </a:rPr>
              <a:t>Reputation Services</a:t>
            </a:r>
          </a:p>
          <a:p>
            <a:pPr>
              <a:lnSpc>
                <a:spcPct val="70000"/>
              </a:lnSpc>
            </a:pPr>
            <a:endParaRPr lang="en-US" sz="1600" b="1" dirty="0" smtClean="0">
              <a:solidFill>
                <a:srgbClr val="A26D00"/>
              </a:solidFill>
              <a:effectLst/>
            </a:endParaRPr>
          </a:p>
          <a:p>
            <a:pPr>
              <a:lnSpc>
                <a:spcPct val="70000"/>
              </a:lnSpc>
            </a:pPr>
            <a:r>
              <a:rPr lang="en-US" sz="2400" b="1" dirty="0" smtClean="0">
                <a:solidFill>
                  <a:srgbClr val="A26D00"/>
                </a:solidFill>
                <a:effectLst/>
              </a:rPr>
              <a:t>Security Status Protocols</a:t>
            </a:r>
            <a:endParaRPr lang="en-US" sz="2400" b="1" dirty="0">
              <a:solidFill>
                <a:srgbClr val="A26D00"/>
              </a:solidFill>
              <a:effectLst/>
            </a:endParaRPr>
          </a:p>
        </p:txBody>
      </p:sp>
      <p:grpSp>
        <p:nvGrpSpPr>
          <p:cNvPr id="78" name="Group 77"/>
          <p:cNvGrpSpPr/>
          <p:nvPr/>
        </p:nvGrpSpPr>
        <p:grpSpPr>
          <a:xfrm>
            <a:off x="1751012" y="1056862"/>
            <a:ext cx="4361860" cy="3318069"/>
            <a:chOff x="210140" y="1056862"/>
            <a:chExt cx="4361860" cy="3318069"/>
          </a:xfrm>
        </p:grpSpPr>
        <p:sp>
          <p:nvSpPr>
            <p:cNvPr id="79" name="Rectangle 78"/>
            <p:cNvSpPr/>
            <p:nvPr/>
          </p:nvSpPr>
          <p:spPr bwMode="auto">
            <a:xfrm>
              <a:off x="457200" y="1056862"/>
              <a:ext cx="4110614" cy="2783094"/>
            </a:xfrm>
            <a:prstGeom prst="rect">
              <a:avLst/>
            </a:prstGeom>
            <a:gradFill flip="none" rotWithShape="1">
              <a:gsLst>
                <a:gs pos="0">
                  <a:srgbClr val="D99100">
                    <a:alpha val="75000"/>
                  </a:srgbClr>
                </a:gs>
                <a:gs pos="100000">
                  <a:srgbClr val="D99100">
                    <a:alpha val="0"/>
                  </a:srgbClr>
                </a:gs>
                <a:gs pos="66000">
                  <a:srgbClr val="D99100">
                    <a:alpha val="0"/>
                  </a:srgbClr>
                </a:gs>
              </a:gsLst>
              <a:path path="circle">
                <a:fillToRect l="100000" t="100000"/>
              </a:path>
              <a:tileRect r="-100000" b="-100000"/>
            </a:gra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80" name="TextBox 79"/>
            <p:cNvSpPr txBox="1"/>
            <p:nvPr/>
          </p:nvSpPr>
          <p:spPr>
            <a:xfrm>
              <a:off x="210140" y="1219200"/>
              <a:ext cx="4361860" cy="533400"/>
            </a:xfrm>
            <a:prstGeom prst="rect">
              <a:avLst/>
            </a:prstGeom>
            <a:noFill/>
            <a:effectLst/>
          </p:spPr>
          <p:txBody>
            <a:bodyPr wrap="square" lIns="0" tIns="0" rIns="0" bIns="0" rtlCol="0" anchor="ctr">
              <a:noAutofit/>
            </a:bodyPr>
            <a:lstStyle/>
            <a:p>
              <a:pPr algn="ctr">
                <a:lnSpc>
                  <a:spcPct val="70000"/>
                </a:lnSpc>
              </a:pPr>
              <a:r>
                <a:rPr lang="en-US" sz="2400" b="1" dirty="0" smtClean="0">
                  <a:solidFill>
                    <a:schemeClr val="tx1">
                      <a:lumMod val="60000"/>
                      <a:lumOff val="40000"/>
                    </a:schemeClr>
                  </a:solidFill>
                  <a:effectLst/>
                </a:rPr>
                <a:t>Security Service Providers</a:t>
              </a:r>
              <a:endParaRPr lang="en-US" sz="2400" b="1" dirty="0">
                <a:solidFill>
                  <a:schemeClr val="tx1">
                    <a:lumMod val="60000"/>
                    <a:lumOff val="40000"/>
                  </a:schemeClr>
                </a:solidFill>
                <a:effectLst/>
              </a:endParaRPr>
            </a:p>
          </p:txBody>
        </p:sp>
        <p:pic>
          <p:nvPicPr>
            <p:cNvPr id="81" name="Picture 80" descr="PARTS_2_clou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83" y="1144557"/>
              <a:ext cx="1828837" cy="1828837"/>
            </a:xfrm>
            <a:prstGeom prst="rect">
              <a:avLst/>
            </a:prstGeom>
          </p:spPr>
        </p:pic>
        <p:cxnSp>
          <p:nvCxnSpPr>
            <p:cNvPr id="82" name="Straight Arrow Connector 81"/>
            <p:cNvCxnSpPr/>
            <p:nvPr/>
          </p:nvCxnSpPr>
          <p:spPr>
            <a:xfrm flipV="1">
              <a:off x="1143000" y="2667000"/>
              <a:ext cx="0" cy="1472484"/>
            </a:xfrm>
            <a:prstGeom prst="straightConnector1">
              <a:avLst/>
            </a:prstGeom>
            <a:ln w="38100">
              <a:solidFill>
                <a:srgbClr val="F5AF00"/>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1579702" y="2672610"/>
              <a:ext cx="477698" cy="1702321"/>
            </a:xfrm>
            <a:prstGeom prst="straightConnector1">
              <a:avLst/>
            </a:prstGeom>
            <a:ln w="38100">
              <a:solidFill>
                <a:srgbClr val="F5AF00"/>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1834308" y="2667001"/>
              <a:ext cx="781176" cy="1371599"/>
            </a:xfrm>
            <a:prstGeom prst="straightConnector1">
              <a:avLst/>
            </a:prstGeom>
            <a:ln w="38100">
              <a:solidFill>
                <a:srgbClr val="F5AF00"/>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2224896" y="2672610"/>
              <a:ext cx="975504" cy="908790"/>
            </a:xfrm>
            <a:prstGeom prst="straightConnector1">
              <a:avLst/>
            </a:prstGeom>
            <a:ln w="38100">
              <a:solidFill>
                <a:srgbClr val="F5AF00"/>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81000" y="2971800"/>
              <a:ext cx="3200400" cy="533400"/>
            </a:xfrm>
            <a:prstGeom prst="rect">
              <a:avLst/>
            </a:prstGeom>
            <a:noFill/>
          </p:spPr>
          <p:txBody>
            <a:bodyPr wrap="square" lIns="0" tIns="0" rIns="0" bIns="0" rtlCol="0">
              <a:noAutofit/>
            </a:bodyPr>
            <a:lstStyle/>
            <a:p>
              <a:pPr>
                <a:lnSpc>
                  <a:spcPct val="90000"/>
                </a:lnSpc>
              </a:pPr>
              <a:r>
                <a:rPr lang="en-US" sz="2000" b="1" dirty="0" smtClean="0">
                  <a:solidFill>
                    <a:srgbClr val="8C8C8C"/>
                  </a:solidFill>
                </a:rPr>
                <a:t>Regarding the other system,</a:t>
              </a:r>
            </a:p>
            <a:p>
              <a:pPr>
                <a:lnSpc>
                  <a:spcPct val="90000"/>
                </a:lnSpc>
              </a:pPr>
              <a:r>
                <a:rPr lang="en-US" sz="2000" b="1" dirty="0" smtClean="0">
                  <a:solidFill>
                    <a:srgbClr val="8C8C8C"/>
                  </a:solidFill>
                </a:rPr>
                <a:t>Is it safe to connect?</a:t>
              </a:r>
              <a:endParaRPr lang="en-US" sz="2000" b="1" dirty="0">
                <a:solidFill>
                  <a:srgbClr val="8C8C8C"/>
                </a:solidFill>
              </a:endParaRPr>
            </a:p>
          </p:txBody>
        </p:sp>
      </p:grpSp>
      <p:grpSp>
        <p:nvGrpSpPr>
          <p:cNvPr id="87" name="Group 86"/>
          <p:cNvGrpSpPr/>
          <p:nvPr/>
        </p:nvGrpSpPr>
        <p:grpSpPr>
          <a:xfrm>
            <a:off x="4156356" y="1281214"/>
            <a:ext cx="6223716" cy="5494236"/>
            <a:chOff x="2615484" y="1281214"/>
            <a:chExt cx="6223716" cy="5494236"/>
          </a:xfrm>
        </p:grpSpPr>
        <p:sp>
          <p:nvSpPr>
            <p:cNvPr id="88" name="Content Placeholder 1"/>
            <p:cNvSpPr txBox="1">
              <a:spLocks/>
            </p:cNvSpPr>
            <p:nvPr/>
          </p:nvSpPr>
          <p:spPr>
            <a:xfrm>
              <a:off x="4567814" y="3839956"/>
              <a:ext cx="4271386" cy="2935494"/>
            </a:xfrm>
            <a:prstGeom prst="rect">
              <a:avLst/>
            </a:prstGeom>
          </p:spPr>
          <p:txBody>
            <a:bodyPr/>
            <a:lstStyle>
              <a:lvl1pPr marL="228600" indent="-228600" algn="l" rtl="0" fontAlgn="base">
                <a:lnSpc>
                  <a:spcPct val="90000"/>
                </a:lnSpc>
                <a:spcBef>
                  <a:spcPts val="1800"/>
                </a:spcBef>
                <a:spcAft>
                  <a:spcPct val="0"/>
                </a:spcAft>
                <a:buClr>
                  <a:srgbClr val="B3B3B3"/>
                </a:buClr>
                <a:buFont typeface="Arial" charset="0"/>
                <a:buChar char="•"/>
                <a:defRPr sz="2400" kern="1200">
                  <a:solidFill>
                    <a:schemeClr val="tx1"/>
                  </a:solidFill>
                  <a:latin typeface="+mn-lt"/>
                  <a:ea typeface="ＭＳ Ｐゴシック" charset="0"/>
                  <a:cs typeface="ＭＳ Ｐゴシック" charset="0"/>
                </a:defRPr>
              </a:lvl1pPr>
              <a:lvl2pPr marL="501650" indent="-228600" algn="l" rtl="0" fontAlgn="base">
                <a:lnSpc>
                  <a:spcPct val="90000"/>
                </a:lnSpc>
                <a:spcBef>
                  <a:spcPts val="800"/>
                </a:spcBef>
                <a:spcAft>
                  <a:spcPct val="0"/>
                </a:spcAft>
                <a:buClr>
                  <a:srgbClr val="B3B3B3"/>
                </a:buClr>
                <a:buFont typeface="Arial" charset="0"/>
                <a:buChar char="–"/>
                <a:defRPr sz="2000" kern="1200">
                  <a:solidFill>
                    <a:schemeClr val="tx1"/>
                  </a:solidFill>
                  <a:latin typeface="+mn-lt"/>
                  <a:ea typeface="ＭＳ Ｐゴシック" charset="0"/>
                  <a:cs typeface="+mn-cs"/>
                </a:defRPr>
              </a:lvl2pPr>
              <a:lvl3pPr marL="730250" indent="-182563" algn="l" rtl="0" fontAlgn="base">
                <a:lnSpc>
                  <a:spcPct val="90000"/>
                </a:lnSpc>
                <a:spcBef>
                  <a:spcPts val="600"/>
                </a:spcBef>
                <a:spcAft>
                  <a:spcPct val="0"/>
                </a:spcAft>
                <a:buClr>
                  <a:srgbClr val="B3B3B3"/>
                </a:buClr>
                <a:buFont typeface="Arial" charset="0"/>
                <a:buChar char="•"/>
                <a:defRPr kern="1200">
                  <a:solidFill>
                    <a:schemeClr val="tx1"/>
                  </a:solidFill>
                  <a:latin typeface="+mn-lt"/>
                  <a:ea typeface="ＭＳ Ｐゴシック" charset="0"/>
                  <a:cs typeface="+mn-cs"/>
                </a:defRPr>
              </a:lvl3pPr>
              <a:lvl4pPr marL="9588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4pPr>
              <a:lvl5pPr marL="11874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nSpc>
                  <a:spcPct val="100000"/>
                </a:lnSpc>
                <a:spcBef>
                  <a:spcPts val="0"/>
                </a:spcBef>
                <a:buNone/>
              </a:pPr>
              <a:r>
                <a:rPr lang="en-US" sz="2000" b="1" dirty="0" smtClean="0">
                  <a:solidFill>
                    <a:schemeClr val="tx1">
                      <a:lumMod val="60000"/>
                      <a:lumOff val="40000"/>
                    </a:schemeClr>
                  </a:solidFill>
                </a:rPr>
                <a:t>How do devices “know what to trust?”</a:t>
              </a:r>
            </a:p>
            <a:p>
              <a:pPr marL="0" indent="0">
                <a:lnSpc>
                  <a:spcPct val="100000"/>
                </a:lnSpc>
                <a:spcBef>
                  <a:spcPts val="0"/>
                </a:spcBef>
                <a:buNone/>
              </a:pPr>
              <a:r>
                <a:rPr lang="en-US" sz="2000" b="1" dirty="0" smtClean="0">
                  <a:solidFill>
                    <a:schemeClr val="tx1">
                      <a:lumMod val="60000"/>
                      <a:lumOff val="40000"/>
                    </a:schemeClr>
                  </a:solidFill>
                </a:rPr>
                <a:t>How will your cloud?  It helps to know </a:t>
              </a:r>
            </a:p>
            <a:p>
              <a:pPr marL="0" indent="0">
                <a:lnSpc>
                  <a:spcPct val="100000"/>
                </a:lnSpc>
                <a:spcBef>
                  <a:spcPts val="0"/>
                </a:spcBef>
                <a:buNone/>
              </a:pPr>
              <a:r>
                <a:rPr lang="en-US" sz="2000" b="1" dirty="0" smtClean="0">
                  <a:solidFill>
                    <a:schemeClr val="tx1">
                      <a:lumMod val="60000"/>
                      <a:lumOff val="40000"/>
                    </a:schemeClr>
                  </a:solidFill>
                </a:rPr>
                <a:t>the safety/risk in connecting to other </a:t>
              </a:r>
            </a:p>
            <a:p>
              <a:pPr marL="0" indent="0">
                <a:lnSpc>
                  <a:spcPct val="100000"/>
                </a:lnSpc>
                <a:spcBef>
                  <a:spcPts val="0"/>
                </a:spcBef>
                <a:buNone/>
              </a:pPr>
              <a:r>
                <a:rPr lang="en-US" sz="2000" b="1" dirty="0" smtClean="0">
                  <a:solidFill>
                    <a:schemeClr val="tx1">
                      <a:lumMod val="60000"/>
                      <a:lumOff val="40000"/>
                    </a:schemeClr>
                  </a:solidFill>
                </a:rPr>
                <a:t>devices/systems before connecting…</a:t>
              </a:r>
            </a:p>
          </p:txBody>
        </p:sp>
        <p:grpSp>
          <p:nvGrpSpPr>
            <p:cNvPr id="89" name="Group 88"/>
            <p:cNvGrpSpPr/>
            <p:nvPr/>
          </p:nvGrpSpPr>
          <p:grpSpPr>
            <a:xfrm>
              <a:off x="2615484" y="1281214"/>
              <a:ext cx="2846232" cy="3720607"/>
              <a:chOff x="2615484" y="1281214"/>
              <a:chExt cx="2846232" cy="3720607"/>
            </a:xfrm>
          </p:grpSpPr>
          <p:sp>
            <p:nvSpPr>
              <p:cNvPr id="90" name="Oval 89"/>
              <p:cNvSpPr/>
              <p:nvPr/>
            </p:nvSpPr>
            <p:spPr bwMode="auto">
              <a:xfrm>
                <a:off x="3606084" y="3886200"/>
                <a:ext cx="878959" cy="862337"/>
              </a:xfrm>
              <a:prstGeom prst="ellipse">
                <a:avLst/>
              </a:prstGeom>
              <a:noFill/>
              <a:ln w="7620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91" name="Oval 90"/>
              <p:cNvSpPr/>
              <p:nvPr/>
            </p:nvSpPr>
            <p:spPr bwMode="auto">
              <a:xfrm>
                <a:off x="4582757" y="2273932"/>
                <a:ext cx="878959" cy="862337"/>
              </a:xfrm>
              <a:prstGeom prst="ellipse">
                <a:avLst/>
              </a:prstGeom>
              <a:noFill/>
              <a:ln w="7620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92" name="Oval 91"/>
              <p:cNvSpPr/>
              <p:nvPr/>
            </p:nvSpPr>
            <p:spPr bwMode="auto">
              <a:xfrm>
                <a:off x="4582757" y="1281214"/>
                <a:ext cx="878959" cy="862337"/>
              </a:xfrm>
              <a:prstGeom prst="ellipse">
                <a:avLst/>
              </a:prstGeom>
              <a:noFill/>
              <a:ln w="7620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93" name="Oval 92"/>
              <p:cNvSpPr/>
              <p:nvPr/>
            </p:nvSpPr>
            <p:spPr bwMode="auto">
              <a:xfrm>
                <a:off x="2615484" y="4139484"/>
                <a:ext cx="878959" cy="862337"/>
              </a:xfrm>
              <a:prstGeom prst="ellipse">
                <a:avLst/>
              </a:prstGeom>
              <a:noFill/>
              <a:ln w="7620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cxnSp>
            <p:nvCxnSpPr>
              <p:cNvPr id="94" name="Straight Connector 93"/>
              <p:cNvCxnSpPr>
                <a:stCxn id="91" idx="2"/>
                <a:endCxn id="90" idx="0"/>
              </p:cNvCxnSpPr>
              <p:nvPr/>
            </p:nvCxnSpPr>
            <p:spPr>
              <a:xfrm flipH="1">
                <a:off x="4045564" y="2705101"/>
                <a:ext cx="537193" cy="1181099"/>
              </a:xfrm>
              <a:prstGeom prst="line">
                <a:avLst/>
              </a:prstGeom>
              <a:ln w="76200">
                <a:solidFill>
                  <a:srgbClr val="A26D00"/>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2" idx="2"/>
                <a:endCxn id="93" idx="0"/>
              </p:cNvCxnSpPr>
              <p:nvPr/>
            </p:nvCxnSpPr>
            <p:spPr>
              <a:xfrm flipH="1">
                <a:off x="3054964" y="1712383"/>
                <a:ext cx="1527793" cy="2427101"/>
              </a:xfrm>
              <a:prstGeom prst="line">
                <a:avLst/>
              </a:prstGeom>
              <a:ln w="76200">
                <a:solidFill>
                  <a:srgbClr val="A26D00"/>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2"/>
              </p:cNvCxnSpPr>
              <p:nvPr/>
            </p:nvCxnSpPr>
            <p:spPr>
              <a:xfrm flipH="1">
                <a:off x="4050942" y="1712383"/>
                <a:ext cx="531815" cy="2173817"/>
              </a:xfrm>
              <a:prstGeom prst="line">
                <a:avLst/>
              </a:prstGeom>
              <a:ln w="76200">
                <a:solidFill>
                  <a:srgbClr val="A26D00"/>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2"/>
                <a:endCxn id="93" idx="0"/>
              </p:cNvCxnSpPr>
              <p:nvPr/>
            </p:nvCxnSpPr>
            <p:spPr>
              <a:xfrm flipH="1">
                <a:off x="3054964" y="2705101"/>
                <a:ext cx="1527793" cy="1434383"/>
              </a:xfrm>
              <a:prstGeom prst="line">
                <a:avLst/>
              </a:prstGeom>
              <a:ln w="76200">
                <a:solidFill>
                  <a:srgbClr val="A26D00"/>
                </a:solidFill>
                <a:miter lim="800000"/>
              </a:ln>
            </p:spPr>
            <p:style>
              <a:lnRef idx="1">
                <a:schemeClr val="accent1"/>
              </a:lnRef>
              <a:fillRef idx="0">
                <a:schemeClr val="accent1"/>
              </a:fillRef>
              <a:effectRef idx="0">
                <a:schemeClr val="accent1"/>
              </a:effectRef>
              <a:fontRef idx="minor">
                <a:schemeClr val="tx1"/>
              </a:fontRef>
            </p:style>
          </p:cxnSp>
        </p:grpSp>
      </p:grpSp>
      <p:sp>
        <p:nvSpPr>
          <p:cNvPr id="98"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dissolv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dissolve">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dissolve">
                                      <p:cBhvr>
                                        <p:cTn id="2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IoT</a:t>
            </a:r>
            <a:r>
              <a:rPr lang="en-US" dirty="0"/>
              <a:t> Security Reference </a:t>
            </a:r>
            <a:r>
              <a:rPr lang="en-US" dirty="0" smtClean="0"/>
              <a:t>Architecture</a:t>
            </a:r>
            <a:br>
              <a:rPr lang="en-US" dirty="0" smtClean="0"/>
            </a:br>
            <a:endParaRPr lang="en-US" dirty="0"/>
          </a:p>
        </p:txBody>
      </p:sp>
      <p:sp>
        <p:nvSpPr>
          <p:cNvPr id="6" name="Text Placeholder 5"/>
          <p:cNvSpPr>
            <a:spLocks noGrp="1"/>
          </p:cNvSpPr>
          <p:nvPr>
            <p:ph type="body" sz="quarter" idx="13"/>
          </p:nvPr>
        </p:nvSpPr>
        <p:spPr>
          <a:xfrm>
            <a:off x="609599" y="838200"/>
            <a:ext cx="10969625" cy="332118"/>
          </a:xfrm>
        </p:spPr>
        <p:txBody>
          <a:bodyPr/>
          <a:lstStyle/>
          <a:p>
            <a:r>
              <a:rPr lang="en-US" dirty="0">
                <a:solidFill>
                  <a:schemeClr val="tx2">
                    <a:lumMod val="50000"/>
                    <a:lumOff val="50000"/>
                  </a:schemeClr>
                </a:solidFill>
              </a:rPr>
              <a:t>Cornerstones of Security for the Internet of Things (</a:t>
            </a:r>
            <a:r>
              <a:rPr lang="en-US" dirty="0" err="1">
                <a:solidFill>
                  <a:schemeClr val="tx2">
                    <a:lumMod val="50000"/>
                    <a:lumOff val="50000"/>
                  </a:schemeClr>
                </a:solidFill>
              </a:rPr>
              <a:t>IoT</a:t>
            </a:r>
            <a:r>
              <a:rPr lang="en-US" dirty="0" smtClean="0">
                <a:solidFill>
                  <a:schemeClr val="tx2">
                    <a:lumMod val="50000"/>
                    <a:lumOff val="50000"/>
                  </a:schemeClr>
                </a:solidFill>
              </a:rPr>
              <a:t>)</a:t>
            </a:r>
            <a:endParaRPr lang="en-US" dirty="0">
              <a:solidFill>
                <a:schemeClr val="tx2">
                  <a:lumMod val="50000"/>
                  <a:lumOff val="50000"/>
                </a:schemeClr>
              </a:solidFill>
            </a:endParaRPr>
          </a:p>
        </p:txBody>
      </p:sp>
      <p:grpSp>
        <p:nvGrpSpPr>
          <p:cNvPr id="7" name="Group 6"/>
          <p:cNvGrpSpPr/>
          <p:nvPr/>
        </p:nvGrpSpPr>
        <p:grpSpPr>
          <a:xfrm>
            <a:off x="457200" y="1294063"/>
            <a:ext cx="11428412" cy="5247054"/>
            <a:chOff x="457200" y="1294063"/>
            <a:chExt cx="11428412" cy="5247054"/>
          </a:xfrm>
        </p:grpSpPr>
        <p:grpSp>
          <p:nvGrpSpPr>
            <p:cNvPr id="8" name="Group 7"/>
            <p:cNvGrpSpPr/>
            <p:nvPr/>
          </p:nvGrpSpPr>
          <p:grpSpPr>
            <a:xfrm>
              <a:off x="1674812" y="1295400"/>
              <a:ext cx="9296400" cy="5245717"/>
              <a:chOff x="1674812" y="1295400"/>
              <a:chExt cx="9296400" cy="5245717"/>
            </a:xfrm>
          </p:grpSpPr>
          <p:cxnSp>
            <p:nvCxnSpPr>
              <p:cNvPr id="14" name="Straight Connector 13"/>
              <p:cNvCxnSpPr/>
              <p:nvPr/>
            </p:nvCxnSpPr>
            <p:spPr bwMode="auto">
              <a:xfrm>
                <a:off x="1674812" y="3733800"/>
                <a:ext cx="9296400" cy="7620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6170611" y="1295400"/>
                <a:ext cx="1" cy="5245717"/>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57200" y="1294063"/>
              <a:ext cx="11428412" cy="4954337"/>
              <a:chOff x="457200" y="1294063"/>
              <a:chExt cx="11428412" cy="4954337"/>
            </a:xfrm>
          </p:grpSpPr>
          <p:sp>
            <p:nvSpPr>
              <p:cNvPr id="10" name="TextBox 9"/>
              <p:cNvSpPr txBox="1"/>
              <p:nvPr/>
            </p:nvSpPr>
            <p:spPr>
              <a:xfrm>
                <a:off x="6094412" y="5486400"/>
                <a:ext cx="5791200" cy="762000"/>
              </a:xfrm>
              <a:prstGeom prst="rect">
                <a:avLst/>
              </a:prstGeom>
              <a:noFill/>
              <a:effectLst/>
            </p:spPr>
            <p:txBody>
              <a:bodyPr wrap="square" lIns="0" tIns="0" rIns="0" bIns="0" rtlCol="0" anchor="b">
                <a:noAutofit/>
              </a:bodyPr>
              <a:lstStyle/>
              <a:p>
                <a:pPr algn="ctr">
                  <a:lnSpc>
                    <a:spcPct val="70000"/>
                  </a:lnSpc>
                </a:pPr>
                <a:r>
                  <a:rPr lang="en-US" sz="2400" b="1" dirty="0">
                    <a:solidFill>
                      <a:schemeClr val="tx2">
                        <a:lumMod val="50000"/>
                        <a:lumOff val="50000"/>
                      </a:schemeClr>
                    </a:solidFill>
                    <a:effectLst/>
                  </a:rPr>
                  <a:t>Protect the Communications</a:t>
                </a:r>
              </a:p>
            </p:txBody>
          </p:sp>
          <p:sp>
            <p:nvSpPr>
              <p:cNvPr id="11" name="TextBox 10"/>
              <p:cNvSpPr txBox="1"/>
              <p:nvPr/>
            </p:nvSpPr>
            <p:spPr>
              <a:xfrm>
                <a:off x="457200" y="5486400"/>
                <a:ext cx="4037012" cy="762000"/>
              </a:xfrm>
              <a:prstGeom prst="rect">
                <a:avLst/>
              </a:prstGeom>
              <a:noFill/>
              <a:effectLst/>
            </p:spPr>
            <p:txBody>
              <a:bodyPr wrap="square" lIns="0" tIns="0" rIns="0" bIns="0" rtlCol="0" anchor="b">
                <a:noAutofit/>
              </a:bodyPr>
              <a:lstStyle/>
              <a:p>
                <a:pPr>
                  <a:lnSpc>
                    <a:spcPct val="70000"/>
                  </a:lnSpc>
                </a:pPr>
                <a:r>
                  <a:rPr lang="en-US" sz="2400" b="1" dirty="0" smtClean="0">
                    <a:solidFill>
                      <a:schemeClr val="tx2">
                        <a:lumMod val="50000"/>
                        <a:lumOff val="50000"/>
                      </a:schemeClr>
                    </a:solidFill>
                    <a:effectLst/>
                  </a:rPr>
                  <a:t>Protect the Device</a:t>
                </a:r>
                <a:endParaRPr lang="en-US" sz="2400" b="1" dirty="0">
                  <a:solidFill>
                    <a:schemeClr val="tx2">
                      <a:lumMod val="50000"/>
                      <a:lumOff val="50000"/>
                    </a:schemeClr>
                  </a:solidFill>
                  <a:effectLst/>
                </a:endParaRPr>
              </a:p>
            </p:txBody>
          </p:sp>
          <p:sp>
            <p:nvSpPr>
              <p:cNvPr id="12" name="TextBox 11"/>
              <p:cNvSpPr txBox="1"/>
              <p:nvPr/>
            </p:nvSpPr>
            <p:spPr>
              <a:xfrm>
                <a:off x="6094412" y="1303039"/>
                <a:ext cx="5791200" cy="737937"/>
              </a:xfrm>
              <a:prstGeom prst="rect">
                <a:avLst/>
              </a:prstGeom>
              <a:noFill/>
              <a:effectLst/>
            </p:spPr>
            <p:txBody>
              <a:bodyPr wrap="square" lIns="0" tIns="0" rIns="0" bIns="0" rtlCol="0" anchor="t">
                <a:noAutofit/>
              </a:bodyPr>
              <a:lstStyle/>
              <a:p>
                <a:pPr algn="ctr">
                  <a:lnSpc>
                    <a:spcPct val="70000"/>
                  </a:lnSpc>
                </a:pPr>
                <a:r>
                  <a:rPr lang="en-US" sz="2400" b="1" dirty="0" smtClean="0">
                    <a:solidFill>
                      <a:srgbClr val="7F7F7F"/>
                    </a:solidFill>
                    <a:effectLst/>
                  </a:rPr>
                  <a:t>Understand Your System</a:t>
                </a:r>
                <a:endParaRPr lang="en-US" sz="2400" b="1" dirty="0">
                  <a:solidFill>
                    <a:srgbClr val="7F7F7F"/>
                  </a:solidFill>
                  <a:effectLst/>
                </a:endParaRPr>
              </a:p>
            </p:txBody>
          </p:sp>
          <p:sp>
            <p:nvSpPr>
              <p:cNvPr id="13" name="TextBox 12"/>
              <p:cNvSpPr txBox="1"/>
              <p:nvPr/>
            </p:nvSpPr>
            <p:spPr>
              <a:xfrm>
                <a:off x="457200" y="1294063"/>
                <a:ext cx="3733800" cy="363075"/>
              </a:xfrm>
              <a:prstGeom prst="rect">
                <a:avLst/>
              </a:prstGeom>
              <a:noFill/>
              <a:effectLst/>
            </p:spPr>
            <p:txBody>
              <a:bodyPr wrap="square" lIns="0" tIns="0" rIns="0" bIns="0" rtlCol="0" anchor="t">
                <a:noAutofit/>
              </a:bodyPr>
              <a:lstStyle/>
              <a:p>
                <a:pPr>
                  <a:lnSpc>
                    <a:spcPct val="70000"/>
                  </a:lnSpc>
                </a:pPr>
                <a:r>
                  <a:rPr lang="en-US" sz="2400" b="1" dirty="0" smtClean="0">
                    <a:solidFill>
                      <a:srgbClr val="7F7F7F"/>
                    </a:solidFill>
                    <a:effectLst/>
                  </a:rPr>
                  <a:t>Manage Devices</a:t>
                </a:r>
                <a:endParaRPr lang="en-US" sz="2400" b="1" dirty="0">
                  <a:solidFill>
                    <a:srgbClr val="7F7F7F"/>
                  </a:solidFill>
                  <a:effectLst/>
                </a:endParaRPr>
              </a:p>
            </p:txBody>
          </p:sp>
        </p:grpSp>
      </p:grpSp>
      <p:grpSp>
        <p:nvGrpSpPr>
          <p:cNvPr id="18" name="Group 17"/>
          <p:cNvGrpSpPr/>
          <p:nvPr/>
        </p:nvGrpSpPr>
        <p:grpSpPr>
          <a:xfrm>
            <a:off x="2627908" y="1207216"/>
            <a:ext cx="6185020" cy="4583984"/>
            <a:chOff x="2627908" y="1207216"/>
            <a:chExt cx="6185020" cy="4583984"/>
          </a:xfrm>
        </p:grpSpPr>
        <p:grpSp>
          <p:nvGrpSpPr>
            <p:cNvPr id="22" name="Group 21"/>
            <p:cNvGrpSpPr/>
            <p:nvPr/>
          </p:nvGrpSpPr>
          <p:grpSpPr>
            <a:xfrm>
              <a:off x="7047904" y="4038600"/>
              <a:ext cx="1765024" cy="1752600"/>
              <a:chOff x="3161704" y="4109812"/>
              <a:chExt cx="1765024" cy="1752600"/>
            </a:xfrm>
          </p:grpSpPr>
          <p:pic>
            <p:nvPicPr>
              <p:cNvPr id="26" name="Picture 25"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61704" y="5000075"/>
                <a:ext cx="889716" cy="862337"/>
              </a:xfrm>
              <a:prstGeom prst="rect">
                <a:avLst/>
              </a:prstGeom>
            </p:spPr>
          </p:pic>
          <p:pic>
            <p:nvPicPr>
              <p:cNvPr id="27" name="Picture 26"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37012" y="4109812"/>
                <a:ext cx="889716" cy="862337"/>
              </a:xfrm>
              <a:prstGeom prst="rect">
                <a:avLst/>
              </a:prstGeom>
            </p:spPr>
          </p:pic>
        </p:grpSp>
        <p:pic>
          <p:nvPicPr>
            <p:cNvPr id="23" name="Picture 22"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27908" y="4052298"/>
              <a:ext cx="1715492" cy="1662702"/>
            </a:xfrm>
            <a:prstGeom prst="rect">
              <a:avLst/>
            </a:prstGeom>
          </p:spPr>
        </p:pic>
        <p:pic>
          <p:nvPicPr>
            <p:cNvPr id="24" name="Picture 23" descr="server.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4130" y="2590726"/>
              <a:ext cx="1062482" cy="1062482"/>
            </a:xfrm>
            <a:prstGeom prst="rect">
              <a:avLst/>
            </a:prstGeom>
          </p:spPr>
        </p:pic>
        <p:pic>
          <p:nvPicPr>
            <p:cNvPr id="25"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27908" y="1207216"/>
              <a:ext cx="1715492" cy="17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grpSp>
        <p:nvGrpSpPr>
          <p:cNvPr id="3" name="Group 2"/>
          <p:cNvGrpSpPr/>
          <p:nvPr/>
        </p:nvGrpSpPr>
        <p:grpSpPr>
          <a:xfrm>
            <a:off x="3960812" y="1672008"/>
            <a:ext cx="7010400" cy="4181859"/>
            <a:chOff x="3960812" y="1672008"/>
            <a:chExt cx="7010400" cy="4181859"/>
          </a:xfrm>
        </p:grpSpPr>
        <p:sp>
          <p:nvSpPr>
            <p:cNvPr id="32" name="TextBox 31"/>
            <p:cNvSpPr txBox="1"/>
            <p:nvPr/>
          </p:nvSpPr>
          <p:spPr>
            <a:xfrm>
              <a:off x="6170612" y="3899733"/>
              <a:ext cx="1981200"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A Strong Trust Model for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3" name="TextBox 32"/>
            <p:cNvSpPr txBox="1"/>
            <p:nvPr/>
          </p:nvSpPr>
          <p:spPr>
            <a:xfrm>
              <a:off x="4004280" y="5257800"/>
              <a:ext cx="2122865"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Protect the Code that Drives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4" name="TextBox 33"/>
            <p:cNvSpPr txBox="1"/>
            <p:nvPr/>
          </p:nvSpPr>
          <p:spPr>
            <a:xfrm>
              <a:off x="3960812" y="3899733"/>
              <a:ext cx="2209800"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Effective Host Based Protection for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28" name="TextBox 27"/>
            <p:cNvSpPr txBox="1"/>
            <p:nvPr/>
          </p:nvSpPr>
          <p:spPr>
            <a:xfrm>
              <a:off x="4004279" y="2895600"/>
              <a:ext cx="2122866" cy="838273"/>
            </a:xfrm>
            <a:prstGeom prst="rect">
              <a:avLst/>
            </a:prstGeom>
            <a:noFill/>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Safely &amp; Effectively Managing </a:t>
              </a:r>
              <a:r>
                <a:rPr lang="en-US" sz="2000" b="1" dirty="0" err="1" smtClean="0">
                  <a:solidFill>
                    <a:srgbClr val="7D813F"/>
                  </a:solidFill>
                  <a:effectLst>
                    <a:glow rad="101600">
                      <a:srgbClr val="FFFFFF">
                        <a:alpha val="75000"/>
                      </a:srgbClr>
                    </a:glow>
                  </a:effectLst>
                </a:rPr>
                <a:t>IoT</a:t>
              </a:r>
              <a:endParaRPr lang="en-US" sz="2000" b="1" dirty="0" smtClean="0">
                <a:solidFill>
                  <a:srgbClr val="7D813F"/>
                </a:solidFill>
                <a:effectLst>
                  <a:glow rad="101600">
                    <a:srgbClr val="FFFFFF">
                      <a:alpha val="75000"/>
                    </a:srgbClr>
                  </a:glow>
                </a:effectLst>
              </a:endParaRPr>
            </a:p>
          </p:txBody>
        </p:sp>
        <p:sp>
          <p:nvSpPr>
            <p:cNvPr id="29" name="TextBox 28"/>
            <p:cNvSpPr txBox="1"/>
            <p:nvPr/>
          </p:nvSpPr>
          <p:spPr>
            <a:xfrm>
              <a:off x="8634655" y="2590727"/>
              <a:ext cx="2336557" cy="838273"/>
            </a:xfrm>
            <a:prstGeom prst="rect">
              <a:avLst/>
            </a:prstGeom>
            <a:noFill/>
            <a:effectLst/>
          </p:spPr>
          <p:txBody>
            <a:bodyPr wrap="square" lIns="0" tIns="0" rIns="0" bIns="0" rtlCol="0" anchor="ctr">
              <a:noAutofit/>
            </a:bodyPr>
            <a:lstStyle/>
            <a:p>
              <a:pPr algn="ctr">
                <a:lnSpc>
                  <a:spcPct val="90000"/>
                </a:lnSpc>
              </a:pPr>
              <a:r>
                <a:rPr lang="en-US" sz="2000" b="1" dirty="0" err="1" smtClean="0">
                  <a:solidFill>
                    <a:srgbClr val="7D813F"/>
                  </a:solidFill>
                  <a:effectLst>
                    <a:glow rad="101600">
                      <a:srgbClr val="FFFFFF">
                        <a:alpha val="75000"/>
                      </a:srgbClr>
                    </a:glow>
                  </a:effectLst>
                </a:rPr>
                <a:t>IoT</a:t>
              </a:r>
              <a:r>
                <a:rPr lang="en-US" sz="2000" b="1" dirty="0" smtClean="0">
                  <a:solidFill>
                    <a:srgbClr val="7D813F"/>
                  </a:solidFill>
                  <a:effectLst>
                    <a:glow rad="101600">
                      <a:srgbClr val="FFFFFF">
                        <a:alpha val="75000"/>
                      </a:srgbClr>
                    </a:glow>
                  </a:effectLst>
                </a:rPr>
                <a:t> Security Analytics for Advanced Threats</a:t>
              </a:r>
              <a:endParaRPr lang="en-US" sz="2000" b="1" dirty="0">
                <a:solidFill>
                  <a:srgbClr val="7D813F"/>
                </a:solidFill>
                <a:effectLst>
                  <a:glow rad="101600">
                    <a:srgbClr val="FFFFFF">
                      <a:alpha val="75000"/>
                    </a:srgbClr>
                  </a:glow>
                </a:effectLst>
              </a:endParaRPr>
            </a:p>
          </p:txBody>
        </p:sp>
        <p:sp>
          <p:nvSpPr>
            <p:cNvPr id="30" name="TextBox 29"/>
            <p:cNvSpPr txBox="1"/>
            <p:nvPr/>
          </p:nvSpPr>
          <p:spPr>
            <a:xfrm>
              <a:off x="7138873" y="1672008"/>
              <a:ext cx="1539989" cy="918718"/>
            </a:xfrm>
            <a:prstGeom prst="rect">
              <a:avLst/>
            </a:prstGeom>
            <a:noFill/>
            <a:effectLst/>
          </p:spPr>
          <p:txBody>
            <a:bodyPr wrap="square" lIns="0" tIns="0" rIns="0" bIns="0" rtlCol="0" anchor="ctr">
              <a:noAutofit/>
            </a:bodyPr>
            <a:lstStyle/>
            <a:p>
              <a:pPr algn="ctr">
                <a:lnSpc>
                  <a:spcPct val="90000"/>
                </a:lnSpc>
              </a:pPr>
              <a:r>
                <a:rPr lang="en-US" sz="2000" b="1" dirty="0" smtClean="0">
                  <a:solidFill>
                    <a:srgbClr val="7D813F"/>
                  </a:solidFill>
                  <a:effectLst>
                    <a:glow rad="101600">
                      <a:srgbClr val="FFFFFF">
                        <a:alpha val="75000"/>
                      </a:srgbClr>
                    </a:glow>
                  </a:effectLst>
                </a:rPr>
                <a:t>Know What To Trust</a:t>
              </a:r>
              <a:endParaRPr lang="en-US" sz="2000" b="1" dirty="0">
                <a:solidFill>
                  <a:srgbClr val="7D813F"/>
                </a:solidFill>
                <a:effectLst>
                  <a:glow rad="101600">
                    <a:srgbClr val="FFFFFF">
                      <a:alpha val="75000"/>
                    </a:srgbClr>
                  </a:glow>
                </a:effectLst>
              </a:endParaRPr>
            </a:p>
          </p:txBody>
        </p:sp>
      </p:grpSp>
    </p:spTree>
    <p:extLst>
      <p:ext uri="{BB962C8B-B14F-4D97-AF65-F5344CB8AC3E}">
        <p14:creationId xmlns:p14="http://schemas.microsoft.com/office/powerpoint/2010/main" val="1059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IoT</a:t>
            </a:r>
            <a:r>
              <a:rPr lang="en-US" dirty="0"/>
              <a:t> Security Reference </a:t>
            </a:r>
            <a:r>
              <a:rPr lang="en-US" dirty="0" smtClean="0"/>
              <a:t>Architecture</a:t>
            </a:r>
            <a:br>
              <a:rPr lang="en-US" dirty="0" smtClean="0"/>
            </a:br>
            <a:endParaRPr lang="en-US" dirty="0"/>
          </a:p>
        </p:txBody>
      </p:sp>
      <p:sp>
        <p:nvSpPr>
          <p:cNvPr id="6" name="Text Placeholder 5"/>
          <p:cNvSpPr>
            <a:spLocks noGrp="1"/>
          </p:cNvSpPr>
          <p:nvPr>
            <p:ph type="body" sz="quarter" idx="13"/>
          </p:nvPr>
        </p:nvSpPr>
        <p:spPr>
          <a:xfrm>
            <a:off x="609599" y="838200"/>
            <a:ext cx="10969625" cy="332118"/>
          </a:xfrm>
        </p:spPr>
        <p:txBody>
          <a:bodyPr/>
          <a:lstStyle/>
          <a:p>
            <a:r>
              <a:rPr lang="en-US" dirty="0">
                <a:solidFill>
                  <a:schemeClr val="tx2">
                    <a:lumMod val="50000"/>
                    <a:lumOff val="50000"/>
                  </a:schemeClr>
                </a:solidFill>
              </a:rPr>
              <a:t>Cornerstones of Security for the Internet of Things (</a:t>
            </a:r>
            <a:r>
              <a:rPr lang="en-US" dirty="0" err="1">
                <a:solidFill>
                  <a:schemeClr val="tx2">
                    <a:lumMod val="50000"/>
                    <a:lumOff val="50000"/>
                  </a:schemeClr>
                </a:solidFill>
              </a:rPr>
              <a:t>IoT</a:t>
            </a:r>
            <a:r>
              <a:rPr lang="en-US" dirty="0" smtClean="0">
                <a:solidFill>
                  <a:schemeClr val="tx2">
                    <a:lumMod val="50000"/>
                    <a:lumOff val="50000"/>
                  </a:schemeClr>
                </a:solidFill>
              </a:rPr>
              <a:t>)</a:t>
            </a:r>
            <a:endParaRPr lang="en-US" dirty="0">
              <a:solidFill>
                <a:schemeClr val="tx2">
                  <a:lumMod val="50000"/>
                  <a:lumOff val="50000"/>
                </a:schemeClr>
              </a:solidFill>
            </a:endParaRPr>
          </a:p>
        </p:txBody>
      </p:sp>
      <p:grpSp>
        <p:nvGrpSpPr>
          <p:cNvPr id="7" name="Group 6"/>
          <p:cNvGrpSpPr/>
          <p:nvPr/>
        </p:nvGrpSpPr>
        <p:grpSpPr>
          <a:xfrm>
            <a:off x="457200" y="1294063"/>
            <a:ext cx="11428412" cy="4954337"/>
            <a:chOff x="457200" y="1294063"/>
            <a:chExt cx="11428412" cy="4954337"/>
          </a:xfrm>
        </p:grpSpPr>
        <p:cxnSp>
          <p:nvCxnSpPr>
            <p:cNvPr id="14" name="Straight Connector 13"/>
            <p:cNvCxnSpPr/>
            <p:nvPr/>
          </p:nvCxnSpPr>
          <p:spPr bwMode="auto">
            <a:xfrm>
              <a:off x="1674812" y="3733800"/>
              <a:ext cx="9296400" cy="7620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57200" y="1294063"/>
              <a:ext cx="11428412" cy="4954337"/>
              <a:chOff x="457200" y="1294063"/>
              <a:chExt cx="11428412" cy="4954337"/>
            </a:xfrm>
          </p:grpSpPr>
          <p:sp>
            <p:nvSpPr>
              <p:cNvPr id="10" name="TextBox 9"/>
              <p:cNvSpPr txBox="1"/>
              <p:nvPr/>
            </p:nvSpPr>
            <p:spPr>
              <a:xfrm>
                <a:off x="6094412" y="5486400"/>
                <a:ext cx="5791200" cy="762000"/>
              </a:xfrm>
              <a:prstGeom prst="rect">
                <a:avLst/>
              </a:prstGeom>
              <a:noFill/>
              <a:effectLst/>
            </p:spPr>
            <p:txBody>
              <a:bodyPr wrap="square" lIns="0" tIns="0" rIns="0" bIns="0" rtlCol="0" anchor="b">
                <a:noAutofit/>
              </a:bodyPr>
              <a:lstStyle/>
              <a:p>
                <a:pPr algn="ctr">
                  <a:lnSpc>
                    <a:spcPct val="70000"/>
                  </a:lnSpc>
                </a:pPr>
                <a:r>
                  <a:rPr lang="en-US" sz="2400" b="1" dirty="0">
                    <a:solidFill>
                      <a:schemeClr val="tx2">
                        <a:lumMod val="50000"/>
                        <a:lumOff val="50000"/>
                      </a:schemeClr>
                    </a:solidFill>
                    <a:effectLst/>
                  </a:rPr>
                  <a:t>Protect the Communications</a:t>
                </a:r>
              </a:p>
            </p:txBody>
          </p:sp>
          <p:sp>
            <p:nvSpPr>
              <p:cNvPr id="11" name="TextBox 10"/>
              <p:cNvSpPr txBox="1"/>
              <p:nvPr/>
            </p:nvSpPr>
            <p:spPr>
              <a:xfrm>
                <a:off x="457200" y="5486400"/>
                <a:ext cx="4037012" cy="762000"/>
              </a:xfrm>
              <a:prstGeom prst="rect">
                <a:avLst/>
              </a:prstGeom>
              <a:noFill/>
              <a:effectLst/>
            </p:spPr>
            <p:txBody>
              <a:bodyPr wrap="square" lIns="0" tIns="0" rIns="0" bIns="0" rtlCol="0" anchor="b">
                <a:noAutofit/>
              </a:bodyPr>
              <a:lstStyle/>
              <a:p>
                <a:pPr>
                  <a:lnSpc>
                    <a:spcPct val="70000"/>
                  </a:lnSpc>
                </a:pPr>
                <a:r>
                  <a:rPr lang="en-US" sz="2400" b="1" dirty="0" smtClean="0">
                    <a:solidFill>
                      <a:schemeClr val="tx2">
                        <a:lumMod val="50000"/>
                        <a:lumOff val="50000"/>
                      </a:schemeClr>
                    </a:solidFill>
                    <a:effectLst/>
                  </a:rPr>
                  <a:t>Protect the Device</a:t>
                </a:r>
                <a:endParaRPr lang="en-US" sz="2400" b="1" dirty="0">
                  <a:solidFill>
                    <a:schemeClr val="tx2">
                      <a:lumMod val="50000"/>
                      <a:lumOff val="50000"/>
                    </a:schemeClr>
                  </a:solidFill>
                  <a:effectLst/>
                </a:endParaRPr>
              </a:p>
            </p:txBody>
          </p:sp>
          <p:sp>
            <p:nvSpPr>
              <p:cNvPr id="12" name="TextBox 11"/>
              <p:cNvSpPr txBox="1"/>
              <p:nvPr/>
            </p:nvSpPr>
            <p:spPr>
              <a:xfrm>
                <a:off x="6094412" y="1303039"/>
                <a:ext cx="5791200" cy="737937"/>
              </a:xfrm>
              <a:prstGeom prst="rect">
                <a:avLst/>
              </a:prstGeom>
              <a:noFill/>
              <a:effectLst/>
            </p:spPr>
            <p:txBody>
              <a:bodyPr wrap="square" lIns="0" tIns="0" rIns="0" bIns="0" rtlCol="0" anchor="t">
                <a:noAutofit/>
              </a:bodyPr>
              <a:lstStyle/>
              <a:p>
                <a:pPr algn="ctr">
                  <a:lnSpc>
                    <a:spcPct val="70000"/>
                  </a:lnSpc>
                </a:pPr>
                <a:r>
                  <a:rPr lang="en-US" sz="2400" b="1" dirty="0" smtClean="0">
                    <a:solidFill>
                      <a:srgbClr val="7F7F7F"/>
                    </a:solidFill>
                    <a:effectLst/>
                  </a:rPr>
                  <a:t>Understand Your System</a:t>
                </a:r>
                <a:endParaRPr lang="en-US" sz="2400" b="1" dirty="0">
                  <a:solidFill>
                    <a:srgbClr val="7F7F7F"/>
                  </a:solidFill>
                  <a:effectLst/>
                </a:endParaRPr>
              </a:p>
            </p:txBody>
          </p:sp>
          <p:sp>
            <p:nvSpPr>
              <p:cNvPr id="13" name="TextBox 12"/>
              <p:cNvSpPr txBox="1"/>
              <p:nvPr/>
            </p:nvSpPr>
            <p:spPr>
              <a:xfrm>
                <a:off x="457200" y="1294063"/>
                <a:ext cx="3733800" cy="363075"/>
              </a:xfrm>
              <a:prstGeom prst="rect">
                <a:avLst/>
              </a:prstGeom>
              <a:noFill/>
              <a:effectLst/>
            </p:spPr>
            <p:txBody>
              <a:bodyPr wrap="square" lIns="0" tIns="0" rIns="0" bIns="0" rtlCol="0" anchor="t">
                <a:noAutofit/>
              </a:bodyPr>
              <a:lstStyle/>
              <a:p>
                <a:pPr>
                  <a:lnSpc>
                    <a:spcPct val="70000"/>
                  </a:lnSpc>
                </a:pPr>
                <a:r>
                  <a:rPr lang="en-US" sz="2400" b="1" dirty="0" smtClean="0">
                    <a:solidFill>
                      <a:srgbClr val="7F7F7F"/>
                    </a:solidFill>
                    <a:effectLst/>
                  </a:rPr>
                  <a:t>Manage Devices</a:t>
                </a:r>
                <a:endParaRPr lang="en-US" sz="2400" b="1" dirty="0">
                  <a:solidFill>
                    <a:srgbClr val="7F7F7F"/>
                  </a:solidFill>
                  <a:effectLst/>
                </a:endParaRPr>
              </a:p>
            </p:txBody>
          </p:sp>
        </p:grpSp>
      </p:grpSp>
      <p:grpSp>
        <p:nvGrpSpPr>
          <p:cNvPr id="18" name="Group 17"/>
          <p:cNvGrpSpPr/>
          <p:nvPr/>
        </p:nvGrpSpPr>
        <p:grpSpPr>
          <a:xfrm>
            <a:off x="2627908" y="1207216"/>
            <a:ext cx="6185020" cy="4583984"/>
            <a:chOff x="2627908" y="1207216"/>
            <a:chExt cx="6185020" cy="4583984"/>
          </a:xfrm>
        </p:grpSpPr>
        <p:grpSp>
          <p:nvGrpSpPr>
            <p:cNvPr id="22" name="Group 21"/>
            <p:cNvGrpSpPr/>
            <p:nvPr/>
          </p:nvGrpSpPr>
          <p:grpSpPr>
            <a:xfrm>
              <a:off x="7047904" y="4038600"/>
              <a:ext cx="1765024" cy="1752600"/>
              <a:chOff x="3161704" y="4109812"/>
              <a:chExt cx="1765024" cy="1752600"/>
            </a:xfrm>
          </p:grpSpPr>
          <p:pic>
            <p:nvPicPr>
              <p:cNvPr id="26" name="Picture 25"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61704" y="5000075"/>
                <a:ext cx="889716" cy="862337"/>
              </a:xfrm>
              <a:prstGeom prst="rect">
                <a:avLst/>
              </a:prstGeom>
            </p:spPr>
          </p:pic>
          <p:pic>
            <p:nvPicPr>
              <p:cNvPr id="27" name="Picture 26"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37012" y="4109812"/>
                <a:ext cx="889716" cy="862337"/>
              </a:xfrm>
              <a:prstGeom prst="rect">
                <a:avLst/>
              </a:prstGeom>
            </p:spPr>
          </p:pic>
        </p:grpSp>
        <p:pic>
          <p:nvPicPr>
            <p:cNvPr id="23" name="Picture 22"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27908" y="4052298"/>
              <a:ext cx="1715492" cy="1662702"/>
            </a:xfrm>
            <a:prstGeom prst="rect">
              <a:avLst/>
            </a:prstGeom>
          </p:spPr>
        </p:pic>
        <p:pic>
          <p:nvPicPr>
            <p:cNvPr id="24" name="Picture 23" descr="server.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4130" y="2590726"/>
              <a:ext cx="1062482" cy="1062482"/>
            </a:xfrm>
            <a:prstGeom prst="rect">
              <a:avLst/>
            </a:prstGeom>
          </p:spPr>
        </p:pic>
        <p:pic>
          <p:nvPicPr>
            <p:cNvPr id="25"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27908" y="1207216"/>
              <a:ext cx="1715492" cy="17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grpSp>
        <p:nvGrpSpPr>
          <p:cNvPr id="3" name="Group 2"/>
          <p:cNvGrpSpPr/>
          <p:nvPr/>
        </p:nvGrpSpPr>
        <p:grpSpPr>
          <a:xfrm>
            <a:off x="3960812" y="1672008"/>
            <a:ext cx="7010400" cy="4181859"/>
            <a:chOff x="3960812" y="1672008"/>
            <a:chExt cx="7010400" cy="4181859"/>
          </a:xfrm>
        </p:grpSpPr>
        <p:sp>
          <p:nvSpPr>
            <p:cNvPr id="32" name="TextBox 31"/>
            <p:cNvSpPr txBox="1"/>
            <p:nvPr/>
          </p:nvSpPr>
          <p:spPr>
            <a:xfrm>
              <a:off x="6170612" y="3899733"/>
              <a:ext cx="1981200"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A Strong Trust Model for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3" name="TextBox 32"/>
            <p:cNvSpPr txBox="1"/>
            <p:nvPr/>
          </p:nvSpPr>
          <p:spPr>
            <a:xfrm>
              <a:off x="4004280" y="5257800"/>
              <a:ext cx="2122865"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Protect the Code that Drives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34" name="TextBox 33"/>
            <p:cNvSpPr txBox="1"/>
            <p:nvPr/>
          </p:nvSpPr>
          <p:spPr>
            <a:xfrm>
              <a:off x="3960812" y="3899733"/>
              <a:ext cx="2209800" cy="596067"/>
            </a:xfrm>
            <a:prstGeom prst="rect">
              <a:avLst/>
            </a:prstGeom>
            <a:noFill/>
            <a:effectLst/>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Effective Host Based Protection for </a:t>
              </a:r>
              <a:r>
                <a:rPr lang="en-US" sz="2000" b="1" dirty="0" err="1" smtClean="0">
                  <a:solidFill>
                    <a:srgbClr val="7D813F"/>
                  </a:solidFill>
                  <a:effectLst>
                    <a:glow rad="101600">
                      <a:srgbClr val="FFFFFF">
                        <a:alpha val="75000"/>
                      </a:srgbClr>
                    </a:glow>
                  </a:effectLst>
                </a:rPr>
                <a:t>IoT</a:t>
              </a:r>
              <a:endParaRPr lang="en-US" sz="2000" b="1" dirty="0">
                <a:solidFill>
                  <a:srgbClr val="7D813F"/>
                </a:solidFill>
                <a:effectLst>
                  <a:glow rad="101600">
                    <a:srgbClr val="FFFFFF">
                      <a:alpha val="75000"/>
                    </a:srgbClr>
                  </a:glow>
                </a:effectLst>
              </a:endParaRPr>
            </a:p>
          </p:txBody>
        </p:sp>
        <p:sp>
          <p:nvSpPr>
            <p:cNvPr id="28" name="TextBox 27"/>
            <p:cNvSpPr txBox="1"/>
            <p:nvPr/>
          </p:nvSpPr>
          <p:spPr>
            <a:xfrm>
              <a:off x="4004279" y="2895600"/>
              <a:ext cx="2122866" cy="838273"/>
            </a:xfrm>
            <a:prstGeom prst="rect">
              <a:avLst/>
            </a:prstGeom>
            <a:noFill/>
          </p:spPr>
          <p:txBody>
            <a:bodyPr wrap="square" lIns="0" tIns="0" rIns="0" bIns="0" rtlCol="0" anchor="ctr">
              <a:noAutofit/>
            </a:bodyPr>
            <a:lstStyle/>
            <a:p>
              <a:pPr algn="ctr"/>
              <a:r>
                <a:rPr lang="en-US" sz="2000" b="1" dirty="0" smtClean="0">
                  <a:solidFill>
                    <a:srgbClr val="7D813F"/>
                  </a:solidFill>
                  <a:effectLst>
                    <a:glow rad="101600">
                      <a:srgbClr val="FFFFFF">
                        <a:alpha val="75000"/>
                      </a:srgbClr>
                    </a:glow>
                  </a:effectLst>
                </a:rPr>
                <a:t>Safely &amp; Effectively Managing </a:t>
              </a:r>
              <a:r>
                <a:rPr lang="en-US" sz="2000" b="1" dirty="0" err="1" smtClean="0">
                  <a:solidFill>
                    <a:srgbClr val="7D813F"/>
                  </a:solidFill>
                  <a:effectLst>
                    <a:glow rad="101600">
                      <a:srgbClr val="FFFFFF">
                        <a:alpha val="75000"/>
                      </a:srgbClr>
                    </a:glow>
                  </a:effectLst>
                </a:rPr>
                <a:t>IoT</a:t>
              </a:r>
              <a:endParaRPr lang="en-US" sz="2000" b="1" dirty="0" smtClean="0">
                <a:solidFill>
                  <a:srgbClr val="7D813F"/>
                </a:solidFill>
                <a:effectLst>
                  <a:glow rad="101600">
                    <a:srgbClr val="FFFFFF">
                      <a:alpha val="75000"/>
                    </a:srgbClr>
                  </a:glow>
                </a:effectLst>
              </a:endParaRPr>
            </a:p>
          </p:txBody>
        </p:sp>
        <p:sp>
          <p:nvSpPr>
            <p:cNvPr id="29" name="TextBox 28"/>
            <p:cNvSpPr txBox="1"/>
            <p:nvPr/>
          </p:nvSpPr>
          <p:spPr>
            <a:xfrm>
              <a:off x="8634655" y="2590727"/>
              <a:ext cx="2336557" cy="838273"/>
            </a:xfrm>
            <a:prstGeom prst="rect">
              <a:avLst/>
            </a:prstGeom>
            <a:noFill/>
            <a:effectLst/>
          </p:spPr>
          <p:txBody>
            <a:bodyPr wrap="square" lIns="0" tIns="0" rIns="0" bIns="0" rtlCol="0" anchor="ctr">
              <a:noAutofit/>
            </a:bodyPr>
            <a:lstStyle/>
            <a:p>
              <a:pPr algn="ctr">
                <a:lnSpc>
                  <a:spcPct val="90000"/>
                </a:lnSpc>
              </a:pPr>
              <a:r>
                <a:rPr lang="en-US" sz="2000" b="1" dirty="0" err="1" smtClean="0">
                  <a:solidFill>
                    <a:srgbClr val="7D813F"/>
                  </a:solidFill>
                  <a:effectLst>
                    <a:glow rad="101600">
                      <a:srgbClr val="FFFFFF">
                        <a:alpha val="75000"/>
                      </a:srgbClr>
                    </a:glow>
                  </a:effectLst>
                </a:rPr>
                <a:t>IoT</a:t>
              </a:r>
              <a:r>
                <a:rPr lang="en-US" sz="2000" b="1" dirty="0" smtClean="0">
                  <a:solidFill>
                    <a:srgbClr val="7D813F"/>
                  </a:solidFill>
                  <a:effectLst>
                    <a:glow rad="101600">
                      <a:srgbClr val="FFFFFF">
                        <a:alpha val="75000"/>
                      </a:srgbClr>
                    </a:glow>
                  </a:effectLst>
                </a:rPr>
                <a:t> Security Analytics for Advanced Threats</a:t>
              </a:r>
              <a:endParaRPr lang="en-US" sz="2000" b="1" dirty="0">
                <a:solidFill>
                  <a:srgbClr val="7D813F"/>
                </a:solidFill>
                <a:effectLst>
                  <a:glow rad="101600">
                    <a:srgbClr val="FFFFFF">
                      <a:alpha val="75000"/>
                    </a:srgbClr>
                  </a:glow>
                </a:effectLst>
              </a:endParaRPr>
            </a:p>
          </p:txBody>
        </p:sp>
        <p:sp>
          <p:nvSpPr>
            <p:cNvPr id="30" name="TextBox 29"/>
            <p:cNvSpPr txBox="1"/>
            <p:nvPr/>
          </p:nvSpPr>
          <p:spPr>
            <a:xfrm>
              <a:off x="7138873" y="1672008"/>
              <a:ext cx="1539989" cy="918718"/>
            </a:xfrm>
            <a:prstGeom prst="rect">
              <a:avLst/>
            </a:prstGeom>
            <a:noFill/>
            <a:effectLst/>
          </p:spPr>
          <p:txBody>
            <a:bodyPr wrap="square" lIns="0" tIns="0" rIns="0" bIns="0" rtlCol="0" anchor="ctr">
              <a:noAutofit/>
            </a:bodyPr>
            <a:lstStyle/>
            <a:p>
              <a:pPr algn="ctr">
                <a:lnSpc>
                  <a:spcPct val="90000"/>
                </a:lnSpc>
              </a:pPr>
              <a:r>
                <a:rPr lang="en-US" sz="2000" b="1" dirty="0" smtClean="0">
                  <a:solidFill>
                    <a:srgbClr val="7D813F"/>
                  </a:solidFill>
                  <a:effectLst>
                    <a:glow rad="101600">
                      <a:srgbClr val="FFFFFF">
                        <a:alpha val="75000"/>
                      </a:srgbClr>
                    </a:glow>
                  </a:effectLst>
                </a:rPr>
                <a:t>Know What To Trust</a:t>
              </a:r>
              <a:endParaRPr lang="en-US" sz="2000" b="1" dirty="0">
                <a:solidFill>
                  <a:srgbClr val="7D813F"/>
                </a:solidFill>
                <a:effectLst>
                  <a:glow rad="101600">
                    <a:srgbClr val="FFFFFF">
                      <a:alpha val="75000"/>
                    </a:srgbClr>
                  </a:glow>
                </a:effectLst>
              </a:endParaRPr>
            </a:p>
          </p:txBody>
        </p:sp>
      </p:grpSp>
      <p:grpSp>
        <p:nvGrpSpPr>
          <p:cNvPr id="2" name="Group 1"/>
          <p:cNvGrpSpPr/>
          <p:nvPr/>
        </p:nvGrpSpPr>
        <p:grpSpPr>
          <a:xfrm>
            <a:off x="3732212" y="1828800"/>
            <a:ext cx="7467600" cy="1295400"/>
            <a:chOff x="3732212" y="1828800"/>
            <a:chExt cx="7467600" cy="1295400"/>
          </a:xfrm>
        </p:grpSpPr>
        <p:sp>
          <p:nvSpPr>
            <p:cNvPr id="38" name="TextBox 37"/>
            <p:cNvSpPr txBox="1"/>
            <p:nvPr/>
          </p:nvSpPr>
          <p:spPr>
            <a:xfrm>
              <a:off x="8456612" y="2133600"/>
              <a:ext cx="2743200" cy="609600"/>
            </a:xfrm>
            <a:prstGeom prst="rect">
              <a:avLst/>
            </a:prstGeom>
            <a:noFill/>
            <a:effectLst/>
          </p:spPr>
          <p:txBody>
            <a:bodyPr wrap="square" lIns="0" tIns="0" rIns="0" bIns="0" rtlCol="0" anchor="ctr">
              <a:noAutofit/>
            </a:bodyPr>
            <a:lstStyle/>
            <a:p>
              <a:pPr algn="ctr">
                <a:lnSpc>
                  <a:spcPct val="70000"/>
                </a:lnSpc>
              </a:pPr>
              <a:r>
                <a:rPr lang="en-US" sz="2000" b="1" dirty="0" smtClean="0">
                  <a:effectLst>
                    <a:glow rad="76200">
                      <a:schemeClr val="accent1">
                        <a:satMod val="175000"/>
                        <a:alpha val="40000"/>
                      </a:schemeClr>
                    </a:glow>
                  </a:effectLst>
                </a:rPr>
                <a:t>Coming Soon</a:t>
              </a:r>
              <a:endParaRPr lang="en-US" sz="2000" b="1" dirty="0">
                <a:effectLst>
                  <a:glow rad="76200">
                    <a:schemeClr val="accent1">
                      <a:satMod val="175000"/>
                      <a:alpha val="40000"/>
                    </a:schemeClr>
                  </a:glow>
                </a:effectLst>
              </a:endParaRPr>
            </a:p>
          </p:txBody>
        </p:sp>
        <p:sp>
          <p:nvSpPr>
            <p:cNvPr id="39" name="TextBox 38"/>
            <p:cNvSpPr txBox="1"/>
            <p:nvPr/>
          </p:nvSpPr>
          <p:spPr>
            <a:xfrm>
              <a:off x="8456612" y="1828800"/>
              <a:ext cx="2743200" cy="609600"/>
            </a:xfrm>
            <a:prstGeom prst="rect">
              <a:avLst/>
            </a:prstGeom>
            <a:noFill/>
            <a:effectLst/>
          </p:spPr>
          <p:txBody>
            <a:bodyPr wrap="square" lIns="0" tIns="0" rIns="0" bIns="0" rtlCol="0" anchor="ctr">
              <a:noAutofit/>
            </a:bodyPr>
            <a:lstStyle/>
            <a:p>
              <a:pPr algn="ctr">
                <a:lnSpc>
                  <a:spcPct val="70000"/>
                </a:lnSpc>
              </a:pPr>
              <a:r>
                <a:rPr lang="en-US" sz="2000" b="1" dirty="0" smtClean="0">
                  <a:effectLst>
                    <a:glow rad="76200">
                      <a:schemeClr val="accent1">
                        <a:satMod val="175000"/>
                        <a:alpha val="40000"/>
                      </a:schemeClr>
                    </a:glow>
                  </a:effectLst>
                </a:rPr>
                <a:t>Coming Soon</a:t>
              </a:r>
              <a:endParaRPr lang="en-US" sz="2000" b="1" dirty="0">
                <a:effectLst>
                  <a:glow rad="76200">
                    <a:schemeClr val="accent1">
                      <a:satMod val="175000"/>
                      <a:alpha val="40000"/>
                    </a:schemeClr>
                  </a:glow>
                </a:effectLst>
              </a:endParaRPr>
            </a:p>
          </p:txBody>
        </p:sp>
        <p:sp>
          <p:nvSpPr>
            <p:cNvPr id="40" name="TextBox 39"/>
            <p:cNvSpPr txBox="1"/>
            <p:nvPr/>
          </p:nvSpPr>
          <p:spPr>
            <a:xfrm>
              <a:off x="3732212" y="2514600"/>
              <a:ext cx="2743200" cy="609600"/>
            </a:xfrm>
            <a:prstGeom prst="rect">
              <a:avLst/>
            </a:prstGeom>
            <a:noFill/>
            <a:effectLst/>
          </p:spPr>
          <p:txBody>
            <a:bodyPr wrap="square" lIns="0" tIns="0" rIns="0" bIns="0" rtlCol="0" anchor="ctr">
              <a:noAutofit/>
            </a:bodyPr>
            <a:lstStyle/>
            <a:p>
              <a:pPr algn="ctr">
                <a:lnSpc>
                  <a:spcPct val="70000"/>
                </a:lnSpc>
              </a:pPr>
              <a:r>
                <a:rPr lang="en-US" sz="2000" b="1" dirty="0" smtClean="0">
                  <a:effectLst>
                    <a:glow rad="76200">
                      <a:schemeClr val="accent1">
                        <a:satMod val="175000"/>
                        <a:alpha val="40000"/>
                      </a:schemeClr>
                    </a:glow>
                  </a:effectLst>
                </a:rPr>
                <a:t>Coming Soon</a:t>
              </a:r>
              <a:endParaRPr lang="en-US" sz="2000" b="1" dirty="0">
                <a:effectLst>
                  <a:glow rad="76200">
                    <a:schemeClr val="accent1">
                      <a:satMod val="175000"/>
                      <a:alpha val="40000"/>
                    </a:schemeClr>
                  </a:glow>
                </a:effectLst>
              </a:endParaRPr>
            </a:p>
          </p:txBody>
        </p:sp>
      </p:grpSp>
      <p:grpSp>
        <p:nvGrpSpPr>
          <p:cNvPr id="8" name="Group 7"/>
          <p:cNvGrpSpPr/>
          <p:nvPr/>
        </p:nvGrpSpPr>
        <p:grpSpPr>
          <a:xfrm>
            <a:off x="228600" y="3846512"/>
            <a:ext cx="11123612" cy="2592752"/>
            <a:chOff x="228600" y="3846512"/>
            <a:chExt cx="11123612" cy="2592752"/>
          </a:xfrm>
        </p:grpSpPr>
        <p:grpSp>
          <p:nvGrpSpPr>
            <p:cNvPr id="4" name="Group 3"/>
            <p:cNvGrpSpPr/>
            <p:nvPr/>
          </p:nvGrpSpPr>
          <p:grpSpPr>
            <a:xfrm>
              <a:off x="228600" y="3846512"/>
              <a:ext cx="10971212" cy="2592752"/>
              <a:chOff x="228600" y="3846512"/>
              <a:chExt cx="10971212" cy="2592752"/>
            </a:xfrm>
          </p:grpSpPr>
          <p:sp>
            <p:nvSpPr>
              <p:cNvPr id="31" name="TextBox 30"/>
              <p:cNvSpPr txBox="1"/>
              <p:nvPr/>
            </p:nvSpPr>
            <p:spPr>
              <a:xfrm>
                <a:off x="3030411" y="5334000"/>
                <a:ext cx="4130801" cy="1105264"/>
              </a:xfrm>
              <a:prstGeom prst="rect">
                <a:avLst/>
              </a:prstGeom>
              <a:noFill/>
              <a:effectLst/>
            </p:spPr>
            <p:txBody>
              <a:bodyPr wrap="square" lIns="0" tIns="0" rIns="0" bIns="0" rtlCol="0" anchor="b">
                <a:noAutofit/>
              </a:bodyPr>
              <a:lstStyle/>
              <a:p>
                <a:pPr algn="ctr"/>
                <a:r>
                  <a:rPr lang="en-US" sz="2000" b="1" dirty="0" smtClean="0">
                    <a:effectLst>
                      <a:glow rad="76200">
                        <a:schemeClr val="accent1">
                          <a:satMod val="175000"/>
                          <a:alpha val="40000"/>
                        </a:schemeClr>
                      </a:glow>
                    </a:effectLst>
                  </a:rPr>
                  <a:t>Symantec Code Signing Services</a:t>
                </a:r>
              </a:p>
              <a:p>
                <a:pPr algn="ctr"/>
                <a:r>
                  <a:rPr lang="en-US" sz="1100" b="1" dirty="0" smtClean="0">
                    <a:effectLst>
                      <a:glow rad="76200">
                        <a:schemeClr val="accent1">
                          <a:satMod val="175000"/>
                          <a:alpha val="40000"/>
                        </a:schemeClr>
                      </a:glow>
                    </a:effectLst>
                  </a:rPr>
                  <a:t>Backed by an industry leading Certificate Authority</a:t>
                </a:r>
                <a:endParaRPr lang="en-US" sz="1100" b="1" dirty="0">
                  <a:effectLst>
                    <a:glow rad="76200">
                      <a:schemeClr val="accent1">
                        <a:satMod val="175000"/>
                        <a:alpha val="40000"/>
                      </a:schemeClr>
                    </a:glow>
                  </a:effectLst>
                </a:endParaRPr>
              </a:p>
            </p:txBody>
          </p:sp>
          <p:sp>
            <p:nvSpPr>
              <p:cNvPr id="35" name="TextBox 34"/>
              <p:cNvSpPr txBox="1"/>
              <p:nvPr/>
            </p:nvSpPr>
            <p:spPr>
              <a:xfrm>
                <a:off x="228600" y="3846512"/>
                <a:ext cx="2590801" cy="1182688"/>
              </a:xfrm>
              <a:prstGeom prst="rect">
                <a:avLst/>
              </a:prstGeom>
              <a:noFill/>
              <a:effectLst/>
            </p:spPr>
            <p:txBody>
              <a:bodyPr wrap="square" lIns="0" tIns="0" rIns="0" bIns="0" rtlCol="0" anchor="t">
                <a:noAutofit/>
              </a:bodyPr>
              <a:lstStyle/>
              <a:p>
                <a:pPr algn="ctr"/>
                <a:r>
                  <a:rPr lang="en-US" sz="2000" b="1" dirty="0" smtClean="0">
                    <a:effectLst>
                      <a:glow rad="76200">
                        <a:schemeClr val="accent1">
                          <a:satMod val="175000"/>
                          <a:alpha val="40000"/>
                        </a:schemeClr>
                      </a:glow>
                    </a:effectLst>
                  </a:rPr>
                  <a:t>Embedded Security for </a:t>
                </a:r>
              </a:p>
              <a:p>
                <a:pPr algn="ctr"/>
                <a:r>
                  <a:rPr lang="en-US" sz="2000" b="1" dirty="0" smtClean="0">
                    <a:effectLst>
                      <a:glow rad="76200">
                        <a:schemeClr val="accent1">
                          <a:satMod val="175000"/>
                          <a:alpha val="40000"/>
                        </a:schemeClr>
                      </a:glow>
                    </a:effectLst>
                  </a:rPr>
                  <a:t>Critical Systems</a:t>
                </a:r>
              </a:p>
              <a:p>
                <a:pPr algn="ctr"/>
                <a:r>
                  <a:rPr lang="en-US" sz="1100" b="1" dirty="0" smtClean="0">
                    <a:effectLst>
                      <a:glow rad="76200">
                        <a:schemeClr val="accent1">
                          <a:satMod val="175000"/>
                          <a:alpha val="40000"/>
                        </a:schemeClr>
                      </a:glow>
                    </a:effectLst>
                  </a:rPr>
                  <a:t>Released 2015, many top tier </a:t>
                </a:r>
              </a:p>
              <a:p>
                <a:pPr algn="ctr"/>
                <a:r>
                  <a:rPr lang="en-US" sz="1100" b="1" dirty="0" smtClean="0">
                    <a:effectLst>
                      <a:glow rad="76200">
                        <a:schemeClr val="accent1">
                          <a:satMod val="175000"/>
                          <a:alpha val="40000"/>
                        </a:schemeClr>
                      </a:glow>
                    </a:effectLst>
                  </a:rPr>
                  <a:t>Industrial and Automotive </a:t>
                </a:r>
              </a:p>
              <a:p>
                <a:pPr algn="ctr"/>
                <a:r>
                  <a:rPr lang="en-US" sz="1100" b="1" dirty="0" smtClean="0">
                    <a:effectLst>
                      <a:glow rad="76200">
                        <a:schemeClr val="accent1">
                          <a:satMod val="175000"/>
                          <a:alpha val="40000"/>
                        </a:schemeClr>
                      </a:glow>
                    </a:effectLst>
                  </a:rPr>
                  <a:t>customers already signed.</a:t>
                </a:r>
                <a:endParaRPr lang="en-US" sz="1100" b="1" dirty="0">
                  <a:effectLst>
                    <a:glow rad="76200">
                      <a:schemeClr val="accent1">
                        <a:satMod val="175000"/>
                        <a:alpha val="40000"/>
                      </a:schemeClr>
                    </a:glow>
                  </a:effectLst>
                </a:endParaRPr>
              </a:p>
            </p:txBody>
          </p:sp>
          <p:sp>
            <p:nvSpPr>
              <p:cNvPr id="37" name="TextBox 36"/>
              <p:cNvSpPr txBox="1"/>
              <p:nvPr/>
            </p:nvSpPr>
            <p:spPr>
              <a:xfrm>
                <a:off x="7994770" y="4724400"/>
                <a:ext cx="3205042" cy="862337"/>
              </a:xfrm>
              <a:prstGeom prst="rect">
                <a:avLst/>
              </a:prstGeom>
              <a:noFill/>
              <a:effectLst/>
            </p:spPr>
            <p:txBody>
              <a:bodyPr wrap="square" lIns="0" tIns="0" rIns="0" bIns="0" rtlCol="0" anchor="b">
                <a:noAutofit/>
              </a:bodyPr>
              <a:lstStyle/>
              <a:p>
                <a:pPr algn="ctr">
                  <a:lnSpc>
                    <a:spcPct val="70000"/>
                  </a:lnSpc>
                </a:pPr>
                <a:r>
                  <a:rPr lang="en-US" sz="2000" b="1" dirty="0" smtClean="0">
                    <a:effectLst>
                      <a:glow rad="76200">
                        <a:schemeClr val="accent1">
                          <a:satMod val="175000"/>
                          <a:alpha val="40000"/>
                        </a:schemeClr>
                      </a:glow>
                    </a:effectLst>
                  </a:rPr>
                  <a:t>1.3 B </a:t>
                </a:r>
                <a:r>
                  <a:rPr lang="en-US" sz="2000" b="1" dirty="0" err="1" smtClean="0">
                    <a:effectLst>
                      <a:glow rad="76200">
                        <a:schemeClr val="accent1">
                          <a:satMod val="175000"/>
                          <a:alpha val="40000"/>
                        </a:schemeClr>
                      </a:glow>
                    </a:effectLst>
                  </a:rPr>
                  <a:t>IoT</a:t>
                </a:r>
                <a:r>
                  <a:rPr lang="en-US" sz="2000" b="1" dirty="0" smtClean="0">
                    <a:effectLst>
                      <a:glow rad="76200">
                        <a:schemeClr val="accent1">
                          <a:satMod val="175000"/>
                          <a:alpha val="40000"/>
                        </a:schemeClr>
                      </a:glow>
                    </a:effectLst>
                  </a:rPr>
                  <a:t> Devices Embed Symantec Device Certificates</a:t>
                </a:r>
                <a:endParaRPr lang="en-US" sz="2000" b="1" dirty="0">
                  <a:effectLst>
                    <a:glow rad="76200">
                      <a:schemeClr val="accent1">
                        <a:satMod val="175000"/>
                        <a:alpha val="40000"/>
                      </a:schemeClr>
                    </a:glow>
                  </a:effectLst>
                </a:endParaRPr>
              </a:p>
            </p:txBody>
          </p:sp>
        </p:grpSp>
        <p:sp>
          <p:nvSpPr>
            <p:cNvPr id="41" name="TextBox 40"/>
            <p:cNvSpPr txBox="1"/>
            <p:nvPr/>
          </p:nvSpPr>
          <p:spPr>
            <a:xfrm>
              <a:off x="8147170" y="3862063"/>
              <a:ext cx="3205042" cy="862337"/>
            </a:xfrm>
            <a:prstGeom prst="rect">
              <a:avLst/>
            </a:prstGeom>
            <a:noFill/>
            <a:effectLst/>
          </p:spPr>
          <p:txBody>
            <a:bodyPr wrap="square" lIns="0" tIns="0" rIns="0" bIns="0" rtlCol="0" anchor="b">
              <a:noAutofit/>
            </a:bodyPr>
            <a:lstStyle/>
            <a:p>
              <a:pPr algn="ctr"/>
              <a:r>
                <a:rPr lang="en-US" sz="2000" b="1" dirty="0" err="1" smtClean="0">
                  <a:effectLst>
                    <a:glow rad="76200">
                      <a:schemeClr val="accent1">
                        <a:satMod val="175000"/>
                        <a:alpha val="40000"/>
                      </a:schemeClr>
                    </a:glow>
                  </a:effectLst>
                </a:rPr>
                <a:t>IoT</a:t>
              </a:r>
              <a:r>
                <a:rPr lang="en-US" sz="2000" b="1" dirty="0" smtClean="0">
                  <a:effectLst>
                    <a:glow rad="76200">
                      <a:schemeClr val="accent1">
                        <a:satMod val="175000"/>
                        <a:alpha val="40000"/>
                      </a:schemeClr>
                    </a:glow>
                  </a:effectLst>
                </a:rPr>
                <a:t> Roots of Trust</a:t>
              </a:r>
            </a:p>
            <a:p>
              <a:pPr algn="ctr"/>
              <a:r>
                <a:rPr lang="en-US" sz="1100" b="1" dirty="0" smtClean="0">
                  <a:effectLst>
                    <a:glow rad="76200">
                      <a:schemeClr val="accent1">
                        <a:satMod val="175000"/>
                        <a:alpha val="40000"/>
                      </a:schemeClr>
                    </a:glow>
                  </a:effectLst>
                </a:rPr>
                <a:t>Released 2015, many top tier</a:t>
              </a:r>
            </a:p>
            <a:p>
              <a:pPr algn="ctr"/>
              <a:r>
                <a:rPr lang="en-US" sz="1100" b="1" dirty="0" smtClean="0">
                  <a:effectLst>
                    <a:glow rad="76200">
                      <a:schemeClr val="accent1">
                        <a:satMod val="175000"/>
                        <a:alpha val="40000"/>
                      </a:schemeClr>
                    </a:glow>
                  </a:effectLst>
                </a:rPr>
                <a:t>Chipmakers and Crypto</a:t>
              </a:r>
            </a:p>
            <a:p>
              <a:pPr algn="ctr"/>
              <a:r>
                <a:rPr lang="en-US" sz="1100" b="1" dirty="0" smtClean="0">
                  <a:effectLst>
                    <a:glow rad="76200">
                      <a:schemeClr val="accent1">
                        <a:satMod val="175000"/>
                        <a:alpha val="40000"/>
                      </a:schemeClr>
                    </a:glow>
                  </a:effectLst>
                </a:rPr>
                <a:t>partners already signed.</a:t>
              </a:r>
              <a:endParaRPr lang="en-US" sz="1100" b="1" dirty="0">
                <a:effectLst>
                  <a:glow rad="76200">
                    <a:schemeClr val="accent1">
                      <a:satMod val="175000"/>
                      <a:alpha val="40000"/>
                    </a:schemeClr>
                  </a:glow>
                </a:effectLst>
              </a:endParaRPr>
            </a:p>
          </p:txBody>
        </p:sp>
      </p:grpSp>
    </p:spTree>
    <p:extLst>
      <p:ext uri="{BB962C8B-B14F-4D97-AF65-F5344CB8AC3E}">
        <p14:creationId xmlns:p14="http://schemas.microsoft.com/office/powerpoint/2010/main" val="152436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8883" y="4464316"/>
            <a:ext cx="2437129" cy="403225"/>
          </a:xfrm>
        </p:spPr>
        <p:txBody>
          <a:bodyPr/>
          <a:lstStyle/>
          <a:p>
            <a:r>
              <a:rPr lang="en-US" sz="3200" dirty="0" smtClean="0"/>
              <a:t>Brian Witten</a:t>
            </a:r>
            <a:endParaRPr lang="en-US" sz="3200" dirty="0"/>
          </a:p>
        </p:txBody>
      </p:sp>
      <p:sp>
        <p:nvSpPr>
          <p:cNvPr id="6" name="Subtitle 5"/>
          <p:cNvSpPr>
            <a:spLocks noGrp="1"/>
          </p:cNvSpPr>
          <p:nvPr>
            <p:ph type="subTitle" idx="1"/>
          </p:nvPr>
        </p:nvSpPr>
        <p:spPr>
          <a:xfrm>
            <a:off x="1218881" y="4910670"/>
            <a:ext cx="3046731" cy="651930"/>
          </a:xfrm>
        </p:spPr>
        <p:txBody>
          <a:bodyPr/>
          <a:lstStyle/>
          <a:p>
            <a:r>
              <a:rPr lang="en-US" dirty="0" err="1"/>
              <a:t>bwitten@symantec.com</a:t>
            </a:r>
            <a:endParaRPr lang="en-US" dirty="0"/>
          </a:p>
          <a:p>
            <a:r>
              <a:rPr lang="en-US" b="1" dirty="0" err="1">
                <a:effectLst>
                  <a:glow rad="76200">
                    <a:schemeClr val="accent1">
                      <a:satMod val="175000"/>
                      <a:alpha val="40000"/>
                    </a:schemeClr>
                  </a:glow>
                </a:effectLst>
                <a:hlinkClick r:id="rId2"/>
              </a:rPr>
              <a:t>www.symantec.com</a:t>
            </a:r>
            <a:r>
              <a:rPr lang="en-US" b="1" dirty="0">
                <a:effectLst>
                  <a:glow rad="76200">
                    <a:schemeClr val="accent1">
                      <a:satMod val="175000"/>
                      <a:alpha val="40000"/>
                    </a:schemeClr>
                  </a:glow>
                </a:effectLst>
                <a:hlinkClick r:id="rId2"/>
              </a:rPr>
              <a:t>/</a:t>
            </a:r>
            <a:r>
              <a:rPr lang="en-US" b="1" dirty="0" err="1" smtClean="0">
                <a:effectLst>
                  <a:glow rad="76200">
                    <a:schemeClr val="accent1">
                      <a:satMod val="175000"/>
                      <a:alpha val="40000"/>
                    </a:schemeClr>
                  </a:glow>
                </a:effectLst>
                <a:hlinkClick r:id="rId2"/>
              </a:rPr>
              <a:t>iot</a:t>
            </a:r>
            <a:endParaRPr lang="en-US" b="1" dirty="0">
              <a:effectLst>
                <a:glow rad="76200">
                  <a:schemeClr val="accent1">
                    <a:satMod val="175000"/>
                    <a:alpha val="40000"/>
                  </a:schemeClr>
                </a:glow>
              </a:effectLst>
            </a:endParaRPr>
          </a:p>
        </p:txBody>
      </p:sp>
      <p:sp>
        <p:nvSpPr>
          <p:cNvPr id="8"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
        <p:nvSpPr>
          <p:cNvPr id="9" name="TextBox 8"/>
          <p:cNvSpPr txBox="1"/>
          <p:nvPr/>
        </p:nvSpPr>
        <p:spPr>
          <a:xfrm>
            <a:off x="6780212" y="2895600"/>
            <a:ext cx="4210050" cy="2590800"/>
          </a:xfrm>
          <a:prstGeom prst="rect">
            <a:avLst/>
          </a:prstGeom>
          <a:noFill/>
        </p:spPr>
        <p:txBody>
          <a:bodyPr wrap="square" lIns="0" tIns="0" rIns="0" bIns="0" rtlCol="0" anchor="b">
            <a:noAutofit/>
          </a:bodyPr>
          <a:lstStyle/>
          <a:p>
            <a:pPr>
              <a:lnSpc>
                <a:spcPct val="90000"/>
              </a:lnSpc>
            </a:pPr>
            <a:r>
              <a:rPr lang="en-US" sz="3200" b="1" dirty="0" smtClean="0"/>
              <a:t>For more reading</a:t>
            </a:r>
            <a:r>
              <a:rPr lang="en-US" sz="3200" b="1" dirty="0" smtClean="0"/>
              <a:t>…</a:t>
            </a:r>
          </a:p>
          <a:p>
            <a:pPr>
              <a:lnSpc>
                <a:spcPct val="90000"/>
              </a:lnSpc>
            </a:pPr>
            <a:endParaRPr lang="en-US" sz="5200" b="1" dirty="0"/>
          </a:p>
          <a:p>
            <a:pPr>
              <a:lnSpc>
                <a:spcPct val="90000"/>
              </a:lnSpc>
            </a:pPr>
            <a:endParaRPr lang="en-US" sz="800" b="1" dirty="0" smtClean="0"/>
          </a:p>
          <a:p>
            <a:pPr>
              <a:lnSpc>
                <a:spcPct val="90000"/>
              </a:lnSpc>
            </a:pPr>
            <a:r>
              <a:rPr lang="en-US" sz="2000" dirty="0" smtClean="0"/>
              <a:t>“How safe is your quantified self”</a:t>
            </a:r>
          </a:p>
          <a:p>
            <a:pPr>
              <a:lnSpc>
                <a:spcPct val="90000"/>
              </a:lnSpc>
            </a:pPr>
            <a:r>
              <a:rPr lang="en-US" sz="2000" dirty="0" smtClean="0"/>
              <a:t>“Insecurity in the Internet of Things</a:t>
            </a:r>
            <a:r>
              <a:rPr lang="en-US" sz="2000" dirty="0" smtClean="0"/>
              <a:t>”</a:t>
            </a:r>
          </a:p>
          <a:p>
            <a:pPr>
              <a:lnSpc>
                <a:spcPct val="90000"/>
              </a:lnSpc>
            </a:pPr>
            <a:r>
              <a:rPr lang="en-US" sz="2000" b="1" dirty="0">
                <a:effectLst>
                  <a:glow rad="76200">
                    <a:schemeClr val="accent1">
                      <a:satMod val="175000"/>
                      <a:alpha val="40000"/>
                    </a:schemeClr>
                  </a:glow>
                </a:effectLst>
                <a:hlinkClick r:id="rId3"/>
              </a:rPr>
              <a:t>https://</a:t>
            </a:r>
            <a:r>
              <a:rPr lang="en-US" sz="2000" b="1" dirty="0" err="1">
                <a:effectLst>
                  <a:glow rad="76200">
                    <a:schemeClr val="accent1">
                      <a:satMod val="175000"/>
                      <a:alpha val="40000"/>
                    </a:schemeClr>
                  </a:glow>
                </a:effectLst>
                <a:hlinkClick r:id="rId3"/>
              </a:rPr>
              <a:t>www.linkedin.com</a:t>
            </a:r>
            <a:r>
              <a:rPr lang="en-US" sz="2000" b="1" dirty="0">
                <a:effectLst>
                  <a:glow rad="76200">
                    <a:schemeClr val="accent1">
                      <a:satMod val="175000"/>
                      <a:alpha val="40000"/>
                    </a:schemeClr>
                  </a:glow>
                </a:effectLst>
                <a:hlinkClick r:id="rId3"/>
              </a:rPr>
              <a:t>/in/</a:t>
            </a:r>
            <a:r>
              <a:rPr lang="en-US" sz="2000" b="1" dirty="0" err="1" smtClean="0">
                <a:effectLst>
                  <a:glow rad="76200">
                    <a:schemeClr val="accent1">
                      <a:satMod val="175000"/>
                      <a:alpha val="40000"/>
                    </a:schemeClr>
                  </a:glow>
                </a:effectLst>
                <a:hlinkClick r:id="rId3"/>
              </a:rPr>
              <a:t>bwitten</a:t>
            </a:r>
            <a:endParaRPr lang="en-US" sz="2000" b="1" dirty="0">
              <a:effectLst>
                <a:glow rad="76200">
                  <a:schemeClr val="accent1">
                    <a:satMod val="175000"/>
                    <a:alpha val="40000"/>
                  </a:schemeClr>
                </a:glow>
              </a:effectLst>
            </a:endParaRPr>
          </a:p>
        </p:txBody>
      </p:sp>
    </p:spTree>
    <p:extLst>
      <p:ext uri="{BB962C8B-B14F-4D97-AF65-F5344CB8AC3E}">
        <p14:creationId xmlns:p14="http://schemas.microsoft.com/office/powerpoint/2010/main" val="24465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2014 Symantec Corporation</a:t>
            </a:r>
            <a:endParaRPr lang="en-US"/>
          </a:p>
        </p:txBody>
      </p:sp>
      <p:sp>
        <p:nvSpPr>
          <p:cNvPr id="3" name="Slide Number Placeholder 2"/>
          <p:cNvSpPr>
            <a:spLocks noGrp="1"/>
          </p:cNvSpPr>
          <p:nvPr>
            <p:ph type="sldNum" sz="quarter" idx="12"/>
          </p:nvPr>
        </p:nvSpPr>
        <p:spPr/>
        <p:txBody>
          <a:bodyPr/>
          <a:lstStyle/>
          <a:p>
            <a:pPr>
              <a:defRPr/>
            </a:pPr>
            <a:fld id="{E135C308-5C14-1B46-9A17-492218011F85}" type="slidenum">
              <a:rPr lang="en-US" smtClean="0"/>
              <a:pPr>
                <a:defRPr/>
              </a:pPr>
              <a:t>17</a:t>
            </a:fld>
            <a:endParaRPr lang="en-US"/>
          </a:p>
        </p:txBody>
      </p:sp>
      <p:grpSp>
        <p:nvGrpSpPr>
          <p:cNvPr id="9" name="Group 8"/>
          <p:cNvGrpSpPr/>
          <p:nvPr/>
        </p:nvGrpSpPr>
        <p:grpSpPr>
          <a:xfrm>
            <a:off x="2147888" y="2476500"/>
            <a:ext cx="4938712" cy="1714500"/>
            <a:chOff x="776288" y="835025"/>
            <a:chExt cx="4938712" cy="1714500"/>
          </a:xfrm>
        </p:grpSpPr>
        <p:pic>
          <p:nvPicPr>
            <p:cNvPr id="10" name="LOGO"/>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76288" y="835025"/>
              <a:ext cx="2193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371600" y="838200"/>
              <a:ext cx="4343400" cy="1711325"/>
              <a:chOff x="2819400" y="2057400"/>
              <a:chExt cx="4343400" cy="1711325"/>
            </a:xfrm>
          </p:grpSpPr>
          <p:sp>
            <p:nvSpPr>
              <p:cNvPr id="12" name="TextBox 11"/>
              <p:cNvSpPr txBox="1"/>
              <p:nvPr/>
            </p:nvSpPr>
            <p:spPr>
              <a:xfrm>
                <a:off x="2819400" y="2590800"/>
                <a:ext cx="2971800" cy="1177925"/>
              </a:xfrm>
              <a:prstGeom prst="rect">
                <a:avLst/>
              </a:prstGeom>
              <a:noFill/>
            </p:spPr>
            <p:txBody>
              <a:bodyPr wrap="square" lIns="0" tIns="0" rIns="0" bIns="0" rtlCol="0">
                <a:noAutofit/>
              </a:bodyPr>
              <a:lstStyle/>
              <a:p>
                <a:pPr>
                  <a:lnSpc>
                    <a:spcPct val="90000"/>
                  </a:lnSpc>
                </a:pPr>
                <a:r>
                  <a:rPr lang="en-US" sz="1600" b="1" dirty="0" smtClean="0"/>
                  <a:t>Embeds Security in</a:t>
                </a:r>
                <a:endParaRPr lang="en-US" sz="1600" b="1" dirty="0"/>
              </a:p>
            </p:txBody>
          </p:sp>
          <p:sp>
            <p:nvSpPr>
              <p:cNvPr id="13" name="TextBox 12"/>
              <p:cNvSpPr txBox="1"/>
              <p:nvPr/>
            </p:nvSpPr>
            <p:spPr>
              <a:xfrm>
                <a:off x="4572000" y="2057400"/>
                <a:ext cx="2590800" cy="1676400"/>
              </a:xfrm>
              <a:prstGeom prst="rect">
                <a:avLst/>
              </a:prstGeom>
              <a:noFill/>
            </p:spPr>
            <p:txBody>
              <a:bodyPr wrap="square" lIns="0" tIns="0" rIns="0" bIns="0" rtlCol="0">
                <a:noAutofit/>
              </a:bodyPr>
              <a:lstStyle/>
              <a:p>
                <a:pPr>
                  <a:lnSpc>
                    <a:spcPct val="90000"/>
                  </a:lnSpc>
                </a:pPr>
                <a:r>
                  <a:rPr lang="en-US" sz="1600" b="1" dirty="0" smtClean="0"/>
                  <a:t>…</a:t>
                </a:r>
              </a:p>
              <a:p>
                <a:pPr>
                  <a:lnSpc>
                    <a:spcPct val="90000"/>
                  </a:lnSpc>
                </a:pPr>
                <a:r>
                  <a:rPr lang="en-US" sz="1600" b="1" dirty="0"/>
                  <a:t>Medical Devices</a:t>
                </a:r>
              </a:p>
              <a:p>
                <a:pPr>
                  <a:lnSpc>
                    <a:spcPct val="90000"/>
                  </a:lnSpc>
                </a:pPr>
                <a:r>
                  <a:rPr lang="en-US" sz="1600" b="1" dirty="0" smtClean="0"/>
                  <a:t>Industrial Controls</a:t>
                </a:r>
              </a:p>
              <a:p>
                <a:pPr>
                  <a:lnSpc>
                    <a:spcPct val="90000"/>
                  </a:lnSpc>
                </a:pPr>
                <a:r>
                  <a:rPr lang="en-US" sz="1600" b="1" dirty="0" smtClean="0"/>
                  <a:t>Automotive Systems</a:t>
                </a:r>
              </a:p>
              <a:p>
                <a:pPr>
                  <a:lnSpc>
                    <a:spcPct val="90000"/>
                  </a:lnSpc>
                </a:pPr>
                <a:r>
                  <a:rPr lang="en-US" sz="1600" b="1" dirty="0"/>
                  <a:t>Consumer Electronics</a:t>
                </a:r>
              </a:p>
              <a:p>
                <a:pPr>
                  <a:lnSpc>
                    <a:spcPct val="90000"/>
                  </a:lnSpc>
                </a:pPr>
                <a:r>
                  <a:rPr lang="en-US" sz="1600" b="1" dirty="0" smtClean="0"/>
                  <a:t>Teller Machines</a:t>
                </a:r>
              </a:p>
              <a:p>
                <a:pPr>
                  <a:lnSpc>
                    <a:spcPct val="90000"/>
                  </a:lnSpc>
                </a:pPr>
                <a:r>
                  <a:rPr lang="en-US" sz="1600" b="1" dirty="0" smtClean="0"/>
                  <a:t>…</a:t>
                </a:r>
                <a:endParaRPr lang="en-US" sz="1600" b="1" dirty="0"/>
              </a:p>
            </p:txBody>
          </p:sp>
        </p:grpSp>
      </p:grpSp>
    </p:spTree>
    <p:extLst>
      <p:ext uri="{BB962C8B-B14F-4D97-AF65-F5344CB8AC3E}">
        <p14:creationId xmlns:p14="http://schemas.microsoft.com/office/powerpoint/2010/main" val="24586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2014 Symantec Corporation</a:t>
            </a:r>
            <a:endParaRPr lang="en-US"/>
          </a:p>
        </p:txBody>
      </p:sp>
      <p:sp>
        <p:nvSpPr>
          <p:cNvPr id="3" name="Slide Number Placeholder 2"/>
          <p:cNvSpPr>
            <a:spLocks noGrp="1"/>
          </p:cNvSpPr>
          <p:nvPr>
            <p:ph type="sldNum" sz="quarter" idx="12"/>
          </p:nvPr>
        </p:nvSpPr>
        <p:spPr/>
        <p:txBody>
          <a:bodyPr/>
          <a:lstStyle/>
          <a:p>
            <a:pPr>
              <a:defRPr/>
            </a:pPr>
            <a:fld id="{E135C308-5C14-1B46-9A17-492218011F85}" type="slidenum">
              <a:rPr lang="en-US" smtClean="0"/>
              <a:pPr>
                <a:defRPr/>
              </a:pPr>
              <a:t>18</a:t>
            </a:fld>
            <a:endParaRPr lang="en-US"/>
          </a:p>
        </p:txBody>
      </p:sp>
      <p:sp>
        <p:nvSpPr>
          <p:cNvPr id="4" name="Rectangle 3"/>
          <p:cNvSpPr/>
          <p:nvPr/>
        </p:nvSpPr>
        <p:spPr bwMode="auto">
          <a:xfrm>
            <a:off x="101574" y="0"/>
            <a:ext cx="12087251" cy="6858000"/>
          </a:xfrm>
          <a:prstGeom prst="rect">
            <a:avLst/>
          </a:prstGeom>
          <a:solidFill>
            <a:schemeClr val="tx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Tree>
    <p:extLst>
      <p:ext uri="{BB962C8B-B14F-4D97-AF65-F5344CB8AC3E}">
        <p14:creationId xmlns:p14="http://schemas.microsoft.com/office/powerpoint/2010/main" val="315617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2014 Symantec Corporation</a:t>
            </a:r>
            <a:endParaRPr lang="en-US"/>
          </a:p>
        </p:txBody>
      </p:sp>
      <p:sp>
        <p:nvSpPr>
          <p:cNvPr id="3" name="Slide Number Placeholder 2"/>
          <p:cNvSpPr>
            <a:spLocks noGrp="1"/>
          </p:cNvSpPr>
          <p:nvPr>
            <p:ph type="sldNum" sz="quarter" idx="12"/>
          </p:nvPr>
        </p:nvSpPr>
        <p:spPr/>
        <p:txBody>
          <a:bodyPr/>
          <a:lstStyle/>
          <a:p>
            <a:pPr>
              <a:defRPr/>
            </a:pPr>
            <a:fld id="{E135C308-5C14-1B46-9A17-492218011F85}" type="slidenum">
              <a:rPr lang="en-US" smtClean="0"/>
              <a:pPr>
                <a:defRPr/>
              </a:pPr>
              <a:t>19</a:t>
            </a:fld>
            <a:endParaRPr lang="en-US"/>
          </a:p>
        </p:txBody>
      </p:sp>
      <p:sp>
        <p:nvSpPr>
          <p:cNvPr id="4" name="Rectangle 3"/>
          <p:cNvSpPr/>
          <p:nvPr/>
        </p:nvSpPr>
        <p:spPr bwMode="auto">
          <a:xfrm>
            <a:off x="101574" y="0"/>
            <a:ext cx="12087251" cy="6858000"/>
          </a:xfrm>
          <a:prstGeom prst="rect">
            <a:avLst/>
          </a:prstGeom>
          <a:solidFill>
            <a:schemeClr val="tx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1800" b="1" dirty="0" smtClean="0">
                <a:solidFill>
                  <a:schemeClr val="bg1"/>
                </a:solidFill>
                <a:latin typeface="+mn-lt"/>
              </a:rPr>
              <a:t>Appendix</a:t>
            </a:r>
            <a:endParaRPr lang="en-US" sz="1800" b="1" dirty="0">
              <a:solidFill>
                <a:schemeClr val="bg1"/>
              </a:solidFill>
              <a:latin typeface="+mn-lt"/>
            </a:endParaRPr>
          </a:p>
        </p:txBody>
      </p:sp>
    </p:spTree>
    <p:extLst>
      <p:ext uri="{BB962C8B-B14F-4D97-AF65-F5344CB8AC3E}">
        <p14:creationId xmlns:p14="http://schemas.microsoft.com/office/powerpoint/2010/main" val="370112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latin typeface="Calibri" charset="0"/>
              </a:rPr>
              <a:t>IoT</a:t>
            </a:r>
            <a:r>
              <a:rPr lang="en-US" dirty="0">
                <a:latin typeface="Calibri" charset="0"/>
              </a:rPr>
              <a:t> will better our lives in countless ways</a:t>
            </a:r>
            <a:r>
              <a:rPr lang="en-US" dirty="0" smtClean="0">
                <a:latin typeface="Calibri" charset="0"/>
              </a:rPr>
              <a:t>.</a:t>
            </a:r>
            <a:endParaRPr lang="en-US" dirty="0"/>
          </a:p>
        </p:txBody>
      </p:sp>
      <p:sp>
        <p:nvSpPr>
          <p:cNvPr id="6" name="Text Placeholder 5"/>
          <p:cNvSpPr>
            <a:spLocks noGrp="1"/>
          </p:cNvSpPr>
          <p:nvPr>
            <p:ph type="body" sz="quarter" idx="13"/>
          </p:nvPr>
        </p:nvSpPr>
        <p:spPr/>
        <p:txBody>
          <a:bodyPr/>
          <a:lstStyle/>
          <a:p>
            <a:r>
              <a:rPr lang="en-US" dirty="0">
                <a:solidFill>
                  <a:srgbClr val="717171"/>
                </a:solidFill>
              </a:rPr>
              <a:t>Sampling from countless examples…</a:t>
            </a:r>
          </a:p>
          <a:p>
            <a:endParaRPr lang="en-US" dirty="0"/>
          </a:p>
        </p:txBody>
      </p:sp>
      <p:sp>
        <p:nvSpPr>
          <p:cNvPr id="7" name="Title 4"/>
          <p:cNvSpPr txBox="1">
            <a:spLocks/>
          </p:cNvSpPr>
          <p:nvPr/>
        </p:nvSpPr>
        <p:spPr>
          <a:xfrm>
            <a:off x="379412" y="-1447800"/>
            <a:ext cx="8229600" cy="5334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endParaRPr lang="en-US" dirty="0">
              <a:latin typeface="Calibri" charset="0"/>
            </a:endParaRPr>
          </a:p>
        </p:txBody>
      </p:sp>
      <p:grpSp>
        <p:nvGrpSpPr>
          <p:cNvPr id="9" name="Group 8"/>
          <p:cNvGrpSpPr/>
          <p:nvPr/>
        </p:nvGrpSpPr>
        <p:grpSpPr>
          <a:xfrm>
            <a:off x="1544384" y="1870279"/>
            <a:ext cx="8893428" cy="1349628"/>
            <a:chOff x="1544384" y="1565479"/>
            <a:chExt cx="8893428" cy="1349628"/>
          </a:xfrm>
        </p:grpSpPr>
        <p:pic>
          <p:nvPicPr>
            <p:cNvPr id="10" name="Picture 9"/>
            <p:cNvPicPr>
              <a:picLocks noChangeAspect="1"/>
            </p:cNvPicPr>
            <p:nvPr/>
          </p:nvPicPr>
          <p:blipFill>
            <a:blip r:embed="rId3">
              <a:duotone>
                <a:prstClr val="black"/>
                <a:schemeClr val="tx2">
                  <a:tint val="45000"/>
                  <a:satMod val="400000"/>
                </a:schemeClr>
              </a:duotone>
            </a:blip>
            <a:stretch>
              <a:fillRect/>
            </a:stretch>
          </p:blipFill>
          <p:spPr>
            <a:xfrm>
              <a:off x="5561012" y="1690075"/>
              <a:ext cx="1100437" cy="1100437"/>
            </a:xfrm>
            <a:prstGeom prst="rect">
              <a:avLst/>
            </a:prstGeom>
          </p:spPr>
        </p:pic>
        <p:pic>
          <p:nvPicPr>
            <p:cNvPr id="11" name="Picture 1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378132" y="1710453"/>
              <a:ext cx="1059680" cy="10596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44384" y="1565479"/>
              <a:ext cx="1349628" cy="1349628"/>
            </a:xfrm>
            <a:prstGeom prst="rect">
              <a:avLst/>
            </a:prstGeom>
          </p:spPr>
        </p:pic>
      </p:grpSp>
      <p:grpSp>
        <p:nvGrpSpPr>
          <p:cNvPr id="13" name="Group 12"/>
          <p:cNvGrpSpPr/>
          <p:nvPr/>
        </p:nvGrpSpPr>
        <p:grpSpPr>
          <a:xfrm>
            <a:off x="227012" y="3276600"/>
            <a:ext cx="11734800" cy="685800"/>
            <a:chOff x="173318" y="3505200"/>
            <a:chExt cx="8513482" cy="685800"/>
          </a:xfrm>
        </p:grpSpPr>
        <p:sp>
          <p:nvSpPr>
            <p:cNvPr id="14" name="TextBox 13"/>
            <p:cNvSpPr txBox="1"/>
            <p:nvPr/>
          </p:nvSpPr>
          <p:spPr>
            <a:xfrm>
              <a:off x="173318" y="3505200"/>
              <a:ext cx="2895600" cy="685800"/>
            </a:xfrm>
            <a:prstGeom prst="rect">
              <a:avLst/>
            </a:prstGeom>
            <a:noFill/>
          </p:spPr>
          <p:txBody>
            <a:bodyPr wrap="square" lIns="0" tIns="0" rIns="0" bIns="0" rtlCol="0" anchor="ctr">
              <a:noAutofit/>
            </a:bodyPr>
            <a:lstStyle/>
            <a:p>
              <a:pPr algn="ctr">
                <a:lnSpc>
                  <a:spcPct val="90000"/>
                </a:lnSpc>
              </a:pPr>
              <a:r>
                <a:rPr lang="en-US" sz="2800" b="1" dirty="0" smtClean="0">
                  <a:solidFill>
                    <a:srgbClr val="717171"/>
                  </a:solidFill>
                </a:rPr>
                <a:t>Digital Health</a:t>
              </a:r>
            </a:p>
          </p:txBody>
        </p:sp>
        <p:sp>
          <p:nvSpPr>
            <p:cNvPr id="15" name="TextBox 14"/>
            <p:cNvSpPr txBox="1"/>
            <p:nvPr/>
          </p:nvSpPr>
          <p:spPr>
            <a:xfrm>
              <a:off x="2362200" y="3505200"/>
              <a:ext cx="4419600" cy="685800"/>
            </a:xfrm>
            <a:prstGeom prst="rect">
              <a:avLst/>
            </a:prstGeom>
            <a:noFill/>
          </p:spPr>
          <p:txBody>
            <a:bodyPr wrap="square" lIns="0" tIns="0" rIns="0" bIns="0" rtlCol="0" anchor="ctr">
              <a:noAutofit/>
            </a:bodyPr>
            <a:lstStyle/>
            <a:p>
              <a:pPr algn="ctr">
                <a:lnSpc>
                  <a:spcPct val="90000"/>
                </a:lnSpc>
              </a:pPr>
              <a:r>
                <a:rPr lang="en-US" sz="2800" b="1" dirty="0" smtClean="0">
                  <a:solidFill>
                    <a:srgbClr val="717171"/>
                  </a:solidFill>
                </a:rPr>
                <a:t>Connected Car</a:t>
              </a:r>
            </a:p>
          </p:txBody>
        </p:sp>
        <p:sp>
          <p:nvSpPr>
            <p:cNvPr id="16" name="TextBox 15"/>
            <p:cNvSpPr txBox="1"/>
            <p:nvPr/>
          </p:nvSpPr>
          <p:spPr>
            <a:xfrm>
              <a:off x="5867400" y="3505200"/>
              <a:ext cx="2819400" cy="685800"/>
            </a:xfrm>
            <a:prstGeom prst="rect">
              <a:avLst/>
            </a:prstGeom>
            <a:noFill/>
          </p:spPr>
          <p:txBody>
            <a:bodyPr wrap="square" lIns="0" tIns="0" rIns="0" bIns="0" rtlCol="0" anchor="ctr">
              <a:noAutofit/>
            </a:bodyPr>
            <a:lstStyle/>
            <a:p>
              <a:pPr algn="ctr">
                <a:lnSpc>
                  <a:spcPct val="90000"/>
                </a:lnSpc>
              </a:pPr>
              <a:r>
                <a:rPr lang="en-US" sz="2800" b="1" dirty="0" smtClean="0">
                  <a:solidFill>
                    <a:srgbClr val="717171"/>
                  </a:solidFill>
                </a:rPr>
                <a:t>Digital Factory</a:t>
              </a:r>
              <a:endParaRPr lang="en-US" sz="2800" b="1" dirty="0">
                <a:solidFill>
                  <a:srgbClr val="717171"/>
                </a:solidFill>
              </a:endParaRPr>
            </a:p>
          </p:txBody>
        </p:sp>
      </p:grpSp>
      <p:grpSp>
        <p:nvGrpSpPr>
          <p:cNvPr id="21" name="Group 20"/>
          <p:cNvGrpSpPr/>
          <p:nvPr/>
        </p:nvGrpSpPr>
        <p:grpSpPr>
          <a:xfrm>
            <a:off x="227012" y="4572000"/>
            <a:ext cx="11811000" cy="1676400"/>
            <a:chOff x="228598" y="4267200"/>
            <a:chExt cx="8721728" cy="1676400"/>
          </a:xfrm>
        </p:grpSpPr>
        <p:sp>
          <p:nvSpPr>
            <p:cNvPr id="17" name="Title 4"/>
            <p:cNvSpPr txBox="1">
              <a:spLocks/>
            </p:cNvSpPr>
            <p:nvPr/>
          </p:nvSpPr>
          <p:spPr bwMode="auto">
            <a:xfrm>
              <a:off x="228599" y="4495800"/>
              <a:ext cx="8721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l" rtl="0" fontAlgn="base">
                <a:lnSpc>
                  <a:spcPct val="90000"/>
                </a:lnSpc>
                <a:spcBef>
                  <a:spcPct val="0"/>
                </a:spcBef>
                <a:spcAft>
                  <a:spcPct val="0"/>
                </a:spcAft>
                <a:defRPr sz="2800" b="1" kern="1200">
                  <a:solidFill>
                    <a:srgbClr val="404040"/>
                  </a:solidFill>
                  <a:latin typeface="+mj-lt"/>
                  <a:ea typeface="ＭＳ Ｐゴシック" charset="0"/>
                  <a:cs typeface="ＭＳ Ｐゴシック" charset="0"/>
                </a:defRPr>
              </a:lvl1pPr>
              <a:lvl2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2pPr>
              <a:lvl3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3pPr>
              <a:lvl4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4pPr>
              <a:lvl5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5pPr>
              <a:lvl6pPr marL="4572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6pPr>
              <a:lvl7pPr marL="9144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7pPr>
              <a:lvl8pPr marL="13716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8pPr>
              <a:lvl9pPr marL="18288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9pPr>
            </a:lstStyle>
            <a:p>
              <a:pPr algn="ctr"/>
              <a:r>
                <a:rPr lang="en-US" dirty="0" smtClean="0">
                  <a:latin typeface="Calibri" charset="0"/>
                </a:rPr>
                <a:t>20 Billion Microcontrollers (MCU) Per Year</a:t>
              </a:r>
              <a:endParaRPr lang="en-US" dirty="0">
                <a:latin typeface="Calibri" charset="0"/>
              </a:endParaRPr>
            </a:p>
          </p:txBody>
        </p:sp>
        <p:sp>
          <p:nvSpPr>
            <p:cNvPr id="18" name="Text Placeholder 2"/>
            <p:cNvSpPr txBox="1">
              <a:spLocks/>
            </p:cNvSpPr>
            <p:nvPr/>
          </p:nvSpPr>
          <p:spPr>
            <a:xfrm>
              <a:off x="228598" y="4267200"/>
              <a:ext cx="8721725" cy="331788"/>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kern="1200" baseline="0">
                  <a:solidFill>
                    <a:schemeClr val="tx1">
                      <a:lumMod val="60000"/>
                      <a:lumOff val="40000"/>
                    </a:schemeClr>
                  </a:solidFill>
                  <a:latin typeface="+mn-lt"/>
                  <a:ea typeface="+mn-ea"/>
                  <a:cs typeface="+mn-cs"/>
                </a:defRPr>
              </a:lvl1pPr>
              <a:lvl2pPr marL="501650" indent="-228600" algn="l" rtl="0" fontAlgn="base">
                <a:lnSpc>
                  <a:spcPct val="90000"/>
                </a:lnSpc>
                <a:spcBef>
                  <a:spcPts val="800"/>
                </a:spcBef>
                <a:spcAft>
                  <a:spcPct val="0"/>
                </a:spcAft>
                <a:buClr>
                  <a:srgbClr val="B3B3B3"/>
                </a:buClr>
                <a:buFont typeface="Arial" charset="0"/>
                <a:buChar char="–"/>
                <a:defRPr sz="2000" kern="1200">
                  <a:solidFill>
                    <a:schemeClr val="tx1"/>
                  </a:solidFill>
                  <a:latin typeface="+mn-lt"/>
                  <a:ea typeface="ＭＳ Ｐゴシック" charset="0"/>
                  <a:cs typeface="+mn-cs"/>
                </a:defRPr>
              </a:lvl2pPr>
              <a:lvl3pPr marL="730250" indent="-182563" algn="l" rtl="0" fontAlgn="base">
                <a:lnSpc>
                  <a:spcPct val="90000"/>
                </a:lnSpc>
                <a:spcBef>
                  <a:spcPts val="600"/>
                </a:spcBef>
                <a:spcAft>
                  <a:spcPct val="0"/>
                </a:spcAft>
                <a:buClr>
                  <a:srgbClr val="B3B3B3"/>
                </a:buClr>
                <a:buFont typeface="Arial" charset="0"/>
                <a:buChar char="•"/>
                <a:defRPr kern="1200">
                  <a:solidFill>
                    <a:schemeClr val="tx1"/>
                  </a:solidFill>
                  <a:latin typeface="+mn-lt"/>
                  <a:ea typeface="ＭＳ Ｐゴシック" charset="0"/>
                  <a:cs typeface="+mn-cs"/>
                </a:defRPr>
              </a:lvl3pPr>
              <a:lvl4pPr marL="9588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4pPr>
              <a:lvl5pPr marL="11874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algn="ctr">
                <a:defRPr/>
              </a:pPr>
              <a:r>
                <a:rPr lang="en-US" dirty="0" smtClean="0">
                  <a:solidFill>
                    <a:srgbClr val="717171"/>
                  </a:solidFill>
                </a:rPr>
                <a:t>Today</a:t>
              </a:r>
              <a:endParaRPr lang="en-US" dirty="0">
                <a:solidFill>
                  <a:srgbClr val="717171"/>
                </a:solidFill>
              </a:endParaRPr>
            </a:p>
          </p:txBody>
        </p:sp>
        <p:sp>
          <p:nvSpPr>
            <p:cNvPr id="19" name="Title 4"/>
            <p:cNvSpPr txBox="1">
              <a:spLocks/>
            </p:cNvSpPr>
            <p:nvPr/>
          </p:nvSpPr>
          <p:spPr bwMode="auto">
            <a:xfrm>
              <a:off x="228601" y="5410200"/>
              <a:ext cx="8721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l" rtl="0" fontAlgn="base">
                <a:lnSpc>
                  <a:spcPct val="90000"/>
                </a:lnSpc>
                <a:spcBef>
                  <a:spcPct val="0"/>
                </a:spcBef>
                <a:spcAft>
                  <a:spcPct val="0"/>
                </a:spcAft>
                <a:defRPr sz="2800" b="1" kern="1200">
                  <a:solidFill>
                    <a:srgbClr val="404040"/>
                  </a:solidFill>
                  <a:latin typeface="+mj-lt"/>
                  <a:ea typeface="ＭＳ Ｐゴシック" charset="0"/>
                  <a:cs typeface="ＭＳ Ｐゴシック" charset="0"/>
                </a:defRPr>
              </a:lvl1pPr>
              <a:lvl2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2pPr>
              <a:lvl3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3pPr>
              <a:lvl4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4pPr>
              <a:lvl5pPr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5pPr>
              <a:lvl6pPr marL="4572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6pPr>
              <a:lvl7pPr marL="9144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7pPr>
              <a:lvl8pPr marL="13716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8pPr>
              <a:lvl9pPr marL="1828800" algn="l" rtl="0" fontAlgn="base">
                <a:lnSpc>
                  <a:spcPct val="90000"/>
                </a:lnSpc>
                <a:spcBef>
                  <a:spcPct val="0"/>
                </a:spcBef>
                <a:spcAft>
                  <a:spcPct val="0"/>
                </a:spcAft>
                <a:defRPr sz="2800" b="1">
                  <a:solidFill>
                    <a:srgbClr val="404040"/>
                  </a:solidFill>
                  <a:latin typeface="Calibri" charset="0"/>
                  <a:ea typeface="ＭＳ Ｐゴシック" charset="0"/>
                  <a:cs typeface="ＭＳ Ｐゴシック" charset="0"/>
                </a:defRPr>
              </a:lvl9pPr>
            </a:lstStyle>
            <a:p>
              <a:pPr algn="ctr"/>
              <a:r>
                <a:rPr lang="en-US" dirty="0" smtClean="0">
                  <a:latin typeface="Calibri" charset="0"/>
                </a:rPr>
                <a:t>20 Billion to 50 Billion CONNECTED Devices</a:t>
              </a:r>
              <a:endParaRPr lang="en-US" dirty="0">
                <a:latin typeface="Calibri" charset="0"/>
              </a:endParaRPr>
            </a:p>
          </p:txBody>
        </p:sp>
        <p:sp>
          <p:nvSpPr>
            <p:cNvPr id="20" name="Text Placeholder 2"/>
            <p:cNvSpPr txBox="1">
              <a:spLocks/>
            </p:cNvSpPr>
            <p:nvPr/>
          </p:nvSpPr>
          <p:spPr>
            <a:xfrm>
              <a:off x="228600" y="5181600"/>
              <a:ext cx="8721725" cy="331788"/>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kern="1200" baseline="0">
                  <a:solidFill>
                    <a:schemeClr val="tx1">
                      <a:lumMod val="60000"/>
                      <a:lumOff val="40000"/>
                    </a:schemeClr>
                  </a:solidFill>
                  <a:latin typeface="+mn-lt"/>
                  <a:ea typeface="+mn-ea"/>
                  <a:cs typeface="+mn-cs"/>
                </a:defRPr>
              </a:lvl1pPr>
              <a:lvl2pPr marL="501650" indent="-228600" algn="l" rtl="0" fontAlgn="base">
                <a:lnSpc>
                  <a:spcPct val="90000"/>
                </a:lnSpc>
                <a:spcBef>
                  <a:spcPts val="800"/>
                </a:spcBef>
                <a:spcAft>
                  <a:spcPct val="0"/>
                </a:spcAft>
                <a:buClr>
                  <a:srgbClr val="B3B3B3"/>
                </a:buClr>
                <a:buFont typeface="Arial" charset="0"/>
                <a:buChar char="–"/>
                <a:defRPr sz="2000" kern="1200">
                  <a:solidFill>
                    <a:schemeClr val="tx1"/>
                  </a:solidFill>
                  <a:latin typeface="+mn-lt"/>
                  <a:ea typeface="ＭＳ Ｐゴシック" charset="0"/>
                  <a:cs typeface="+mn-cs"/>
                </a:defRPr>
              </a:lvl2pPr>
              <a:lvl3pPr marL="730250" indent="-182563" algn="l" rtl="0" fontAlgn="base">
                <a:lnSpc>
                  <a:spcPct val="90000"/>
                </a:lnSpc>
                <a:spcBef>
                  <a:spcPts val="600"/>
                </a:spcBef>
                <a:spcAft>
                  <a:spcPct val="0"/>
                </a:spcAft>
                <a:buClr>
                  <a:srgbClr val="B3B3B3"/>
                </a:buClr>
                <a:buFont typeface="Arial" charset="0"/>
                <a:buChar char="•"/>
                <a:defRPr kern="1200">
                  <a:solidFill>
                    <a:schemeClr val="tx1"/>
                  </a:solidFill>
                  <a:latin typeface="+mn-lt"/>
                  <a:ea typeface="ＭＳ Ｐゴシック" charset="0"/>
                  <a:cs typeface="+mn-cs"/>
                </a:defRPr>
              </a:lvl3pPr>
              <a:lvl4pPr marL="9588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4pPr>
              <a:lvl5pPr marL="1187450" indent="-182563" algn="l" rtl="0" fontAlgn="base">
                <a:lnSpc>
                  <a:spcPct val="90000"/>
                </a:lnSpc>
                <a:spcBef>
                  <a:spcPts val="600"/>
                </a:spcBef>
                <a:spcAft>
                  <a:spcPct val="0"/>
                </a:spcAft>
                <a:buClr>
                  <a:srgbClr val="B3B3B3"/>
                </a:buClr>
                <a:buFont typeface="Arial" charset="0"/>
                <a:buChar char="•"/>
                <a:defRPr sz="1600" kern="1200">
                  <a:solidFill>
                    <a:schemeClr val="tx1"/>
                  </a:solidFill>
                  <a:latin typeface="+mn-lt"/>
                  <a:ea typeface="ＭＳ Ｐゴシック" charset="0"/>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algn="ctr">
                <a:defRPr/>
              </a:pPr>
              <a:r>
                <a:rPr lang="en-US" dirty="0" smtClean="0">
                  <a:solidFill>
                    <a:srgbClr val="717171"/>
                  </a:solidFill>
                </a:rPr>
                <a:t>2020</a:t>
              </a:r>
              <a:endParaRPr lang="en-US" dirty="0">
                <a:solidFill>
                  <a:srgbClr val="717171"/>
                </a:solidFill>
              </a:endParaRPr>
            </a:p>
          </p:txBody>
        </p:sp>
      </p:grpSp>
      <p:sp>
        <p:nvSpPr>
          <p:cNvPr id="22"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67025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err="1" smtClean="0"/>
              <a:t>IoT</a:t>
            </a:r>
            <a:r>
              <a:rPr lang="en-US" dirty="0" smtClean="0"/>
              <a:t> security cornerstones</a:t>
            </a:r>
            <a:endParaRPr lang="en-US" dirty="0"/>
          </a:p>
        </p:txBody>
      </p:sp>
      <p:grpSp>
        <p:nvGrpSpPr>
          <p:cNvPr id="7" name="Group 6"/>
          <p:cNvGrpSpPr/>
          <p:nvPr/>
        </p:nvGrpSpPr>
        <p:grpSpPr>
          <a:xfrm>
            <a:off x="457200" y="1294063"/>
            <a:ext cx="11428412" cy="5247054"/>
            <a:chOff x="457200" y="1294063"/>
            <a:chExt cx="11428412" cy="5247054"/>
          </a:xfrm>
        </p:grpSpPr>
        <p:grpSp>
          <p:nvGrpSpPr>
            <p:cNvPr id="8" name="Group 7"/>
            <p:cNvGrpSpPr/>
            <p:nvPr/>
          </p:nvGrpSpPr>
          <p:grpSpPr>
            <a:xfrm>
              <a:off x="1674812" y="1295400"/>
              <a:ext cx="9296400" cy="5245717"/>
              <a:chOff x="1674812" y="1295400"/>
              <a:chExt cx="9296400" cy="5245717"/>
            </a:xfrm>
          </p:grpSpPr>
          <p:cxnSp>
            <p:nvCxnSpPr>
              <p:cNvPr id="14" name="Straight Connector 13"/>
              <p:cNvCxnSpPr/>
              <p:nvPr/>
            </p:nvCxnSpPr>
            <p:spPr bwMode="auto">
              <a:xfrm>
                <a:off x="1674812" y="3733800"/>
                <a:ext cx="9296400" cy="7620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6094412" y="1295400"/>
                <a:ext cx="1" cy="5245717"/>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57200" y="1294063"/>
              <a:ext cx="11428412" cy="4954337"/>
              <a:chOff x="457200" y="1294063"/>
              <a:chExt cx="11428412" cy="4954337"/>
            </a:xfrm>
          </p:grpSpPr>
          <p:sp>
            <p:nvSpPr>
              <p:cNvPr id="10" name="TextBox 9"/>
              <p:cNvSpPr txBox="1"/>
              <p:nvPr/>
            </p:nvSpPr>
            <p:spPr>
              <a:xfrm>
                <a:off x="6094412" y="5486400"/>
                <a:ext cx="5791200" cy="762000"/>
              </a:xfrm>
              <a:prstGeom prst="rect">
                <a:avLst/>
              </a:prstGeom>
              <a:noFill/>
              <a:effectLst/>
            </p:spPr>
            <p:txBody>
              <a:bodyPr wrap="square" lIns="0" tIns="0" rIns="0" bIns="0" rtlCol="0" anchor="b">
                <a:noAutofit/>
              </a:bodyPr>
              <a:lstStyle/>
              <a:p>
                <a:pPr algn="ctr">
                  <a:lnSpc>
                    <a:spcPct val="70000"/>
                  </a:lnSpc>
                </a:pPr>
                <a:r>
                  <a:rPr lang="en-US" sz="2400" b="1" dirty="0">
                    <a:solidFill>
                      <a:schemeClr val="tx2">
                        <a:lumMod val="50000"/>
                        <a:lumOff val="50000"/>
                      </a:schemeClr>
                    </a:solidFill>
                    <a:effectLst/>
                  </a:rPr>
                  <a:t>Protect the Communications</a:t>
                </a:r>
              </a:p>
            </p:txBody>
          </p:sp>
          <p:sp>
            <p:nvSpPr>
              <p:cNvPr id="11" name="TextBox 10"/>
              <p:cNvSpPr txBox="1"/>
              <p:nvPr/>
            </p:nvSpPr>
            <p:spPr>
              <a:xfrm>
                <a:off x="457200" y="5486400"/>
                <a:ext cx="4037012" cy="762000"/>
              </a:xfrm>
              <a:prstGeom prst="rect">
                <a:avLst/>
              </a:prstGeom>
              <a:noFill/>
              <a:effectLst/>
            </p:spPr>
            <p:txBody>
              <a:bodyPr wrap="square" lIns="0" tIns="0" rIns="0" bIns="0" rtlCol="0" anchor="b">
                <a:noAutofit/>
              </a:bodyPr>
              <a:lstStyle/>
              <a:p>
                <a:pPr>
                  <a:lnSpc>
                    <a:spcPct val="70000"/>
                  </a:lnSpc>
                </a:pPr>
                <a:r>
                  <a:rPr lang="en-US" sz="2400" b="1" dirty="0" smtClean="0">
                    <a:solidFill>
                      <a:schemeClr val="tx2">
                        <a:lumMod val="50000"/>
                        <a:lumOff val="50000"/>
                      </a:schemeClr>
                    </a:solidFill>
                    <a:effectLst/>
                  </a:rPr>
                  <a:t>Protect the Device</a:t>
                </a:r>
                <a:endParaRPr lang="en-US" sz="2400" b="1" dirty="0">
                  <a:solidFill>
                    <a:schemeClr val="tx2">
                      <a:lumMod val="50000"/>
                      <a:lumOff val="50000"/>
                    </a:schemeClr>
                  </a:solidFill>
                  <a:effectLst/>
                </a:endParaRPr>
              </a:p>
            </p:txBody>
          </p:sp>
          <p:sp>
            <p:nvSpPr>
              <p:cNvPr id="12" name="TextBox 11"/>
              <p:cNvSpPr txBox="1"/>
              <p:nvPr/>
            </p:nvSpPr>
            <p:spPr>
              <a:xfrm>
                <a:off x="6094412" y="1303039"/>
                <a:ext cx="5791200" cy="737937"/>
              </a:xfrm>
              <a:prstGeom prst="rect">
                <a:avLst/>
              </a:prstGeom>
              <a:noFill/>
              <a:effectLst/>
            </p:spPr>
            <p:txBody>
              <a:bodyPr wrap="square" lIns="0" tIns="0" rIns="0" bIns="0" rtlCol="0" anchor="t">
                <a:noAutofit/>
              </a:bodyPr>
              <a:lstStyle/>
              <a:p>
                <a:pPr algn="ctr">
                  <a:lnSpc>
                    <a:spcPct val="70000"/>
                  </a:lnSpc>
                </a:pPr>
                <a:r>
                  <a:rPr lang="en-US" sz="2400" b="1" dirty="0" smtClean="0">
                    <a:solidFill>
                      <a:srgbClr val="7F7F7F"/>
                    </a:solidFill>
                    <a:effectLst/>
                  </a:rPr>
                  <a:t>Understand Your System</a:t>
                </a:r>
                <a:endParaRPr lang="en-US" sz="2400" b="1" dirty="0">
                  <a:solidFill>
                    <a:srgbClr val="7F7F7F"/>
                  </a:solidFill>
                  <a:effectLst/>
                </a:endParaRPr>
              </a:p>
            </p:txBody>
          </p:sp>
          <p:sp>
            <p:nvSpPr>
              <p:cNvPr id="13" name="TextBox 12"/>
              <p:cNvSpPr txBox="1"/>
              <p:nvPr/>
            </p:nvSpPr>
            <p:spPr>
              <a:xfrm>
                <a:off x="457200" y="1294063"/>
                <a:ext cx="3733800" cy="363075"/>
              </a:xfrm>
              <a:prstGeom prst="rect">
                <a:avLst/>
              </a:prstGeom>
              <a:noFill/>
              <a:effectLst/>
            </p:spPr>
            <p:txBody>
              <a:bodyPr wrap="square" lIns="0" tIns="0" rIns="0" bIns="0" rtlCol="0" anchor="t">
                <a:noAutofit/>
              </a:bodyPr>
              <a:lstStyle/>
              <a:p>
                <a:pPr>
                  <a:lnSpc>
                    <a:spcPct val="70000"/>
                  </a:lnSpc>
                </a:pPr>
                <a:r>
                  <a:rPr lang="en-US" sz="2400" b="1" dirty="0" smtClean="0">
                    <a:solidFill>
                      <a:srgbClr val="7F7F7F"/>
                    </a:solidFill>
                    <a:effectLst/>
                  </a:rPr>
                  <a:t>Manage Devices</a:t>
                </a:r>
                <a:endParaRPr lang="en-US" sz="2400" b="1" dirty="0">
                  <a:solidFill>
                    <a:srgbClr val="7F7F7F"/>
                  </a:solidFill>
                  <a:effectLst/>
                </a:endParaRPr>
              </a:p>
            </p:txBody>
          </p:sp>
        </p:grpSp>
      </p:grpSp>
      <p:grpSp>
        <p:nvGrpSpPr>
          <p:cNvPr id="18" name="Group 17"/>
          <p:cNvGrpSpPr/>
          <p:nvPr/>
        </p:nvGrpSpPr>
        <p:grpSpPr>
          <a:xfrm>
            <a:off x="2627908" y="1207216"/>
            <a:ext cx="6185020" cy="4583984"/>
            <a:chOff x="2627908" y="1207216"/>
            <a:chExt cx="6185020" cy="4583984"/>
          </a:xfrm>
        </p:grpSpPr>
        <p:grpSp>
          <p:nvGrpSpPr>
            <p:cNvPr id="22" name="Group 21"/>
            <p:cNvGrpSpPr/>
            <p:nvPr/>
          </p:nvGrpSpPr>
          <p:grpSpPr>
            <a:xfrm>
              <a:off x="7047904" y="4038600"/>
              <a:ext cx="1765024" cy="1752600"/>
              <a:chOff x="3161704" y="4109812"/>
              <a:chExt cx="1765024" cy="1752600"/>
            </a:xfrm>
          </p:grpSpPr>
          <p:pic>
            <p:nvPicPr>
              <p:cNvPr id="26" name="Picture 25"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61704" y="5000075"/>
                <a:ext cx="889716" cy="862337"/>
              </a:xfrm>
              <a:prstGeom prst="rect">
                <a:avLst/>
              </a:prstGeom>
            </p:spPr>
          </p:pic>
          <p:pic>
            <p:nvPicPr>
              <p:cNvPr id="27" name="Picture 26"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37012" y="4109812"/>
                <a:ext cx="889716" cy="862337"/>
              </a:xfrm>
              <a:prstGeom prst="rect">
                <a:avLst/>
              </a:prstGeom>
            </p:spPr>
          </p:pic>
        </p:grpSp>
        <p:pic>
          <p:nvPicPr>
            <p:cNvPr id="23" name="Picture 22"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27908" y="4052298"/>
              <a:ext cx="1715492" cy="1662702"/>
            </a:xfrm>
            <a:prstGeom prst="rect">
              <a:avLst/>
            </a:prstGeom>
          </p:spPr>
        </p:pic>
        <p:pic>
          <p:nvPicPr>
            <p:cNvPr id="24" name="Picture 23" descr="server.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4130" y="2590726"/>
              <a:ext cx="1062482" cy="1062482"/>
            </a:xfrm>
            <a:prstGeom prst="rect">
              <a:avLst/>
            </a:prstGeom>
          </p:spPr>
        </p:pic>
        <p:pic>
          <p:nvPicPr>
            <p:cNvPr id="25"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27908" y="1207216"/>
              <a:ext cx="1715492" cy="17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23673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8556" y="-1905000"/>
            <a:ext cx="12297602" cy="10448600"/>
          </a:xfrm>
          <a:prstGeom prst="rect">
            <a:avLst/>
          </a:prstGeom>
        </p:spPr>
      </p:pic>
      <p:sp>
        <p:nvSpPr>
          <p:cNvPr id="7" name="Title 4"/>
          <p:cNvSpPr>
            <a:spLocks noGrp="1"/>
          </p:cNvSpPr>
          <p:nvPr>
            <p:ph type="title"/>
          </p:nvPr>
        </p:nvSpPr>
        <p:spPr>
          <a:xfrm>
            <a:off x="227012" y="304800"/>
            <a:ext cx="11734800" cy="533400"/>
          </a:xfrm>
        </p:spPr>
        <p:txBody>
          <a:bodyPr anchor="t"/>
          <a:lstStyle/>
          <a:p>
            <a:pPr algn="ctr"/>
            <a:r>
              <a:rPr lang="en-US" sz="3200" dirty="0" smtClean="0">
                <a:solidFill>
                  <a:schemeClr val="bg1"/>
                </a:solidFill>
                <a:latin typeface="Calibri" charset="0"/>
              </a:rPr>
              <a:t>Why Care?</a:t>
            </a:r>
            <a:endParaRPr lang="en-US" sz="3200" dirty="0">
              <a:solidFill>
                <a:schemeClr val="bg1"/>
              </a:solidFill>
              <a:latin typeface="Calibri" charset="0"/>
            </a:endParaRPr>
          </a:p>
        </p:txBody>
      </p:sp>
      <p:sp>
        <p:nvSpPr>
          <p:cNvPr id="8" name="TextBox 7"/>
          <p:cNvSpPr txBox="1"/>
          <p:nvPr/>
        </p:nvSpPr>
        <p:spPr>
          <a:xfrm>
            <a:off x="227012" y="2209800"/>
            <a:ext cx="3124200" cy="685800"/>
          </a:xfrm>
          <a:prstGeom prst="rect">
            <a:avLst/>
          </a:prstGeom>
          <a:noFill/>
        </p:spPr>
        <p:txBody>
          <a:bodyPr wrap="square" lIns="0" tIns="0" rIns="0" bIns="0" rtlCol="0">
            <a:noAutofit/>
          </a:bodyPr>
          <a:lstStyle/>
          <a:p>
            <a:pPr algn="ctr">
              <a:lnSpc>
                <a:spcPct val="90000"/>
              </a:lnSpc>
            </a:pPr>
            <a:r>
              <a:rPr lang="en-US" sz="2400" b="1" dirty="0" smtClean="0">
                <a:solidFill>
                  <a:schemeClr val="bg1"/>
                </a:solidFill>
              </a:rPr>
              <a:t>Pipeline</a:t>
            </a:r>
          </a:p>
          <a:p>
            <a:pPr algn="ctr">
              <a:lnSpc>
                <a:spcPct val="90000"/>
              </a:lnSpc>
            </a:pPr>
            <a:r>
              <a:rPr lang="en-US" sz="2400" b="1" dirty="0" smtClean="0">
                <a:solidFill>
                  <a:schemeClr val="bg1"/>
                </a:solidFill>
              </a:rPr>
              <a:t>Explosions</a:t>
            </a:r>
            <a:endParaRPr lang="en-US" sz="2400" b="1" dirty="0">
              <a:solidFill>
                <a:schemeClr val="bg1"/>
              </a:solidFill>
            </a:endParaRPr>
          </a:p>
        </p:txBody>
      </p:sp>
      <p:sp>
        <p:nvSpPr>
          <p:cNvPr id="9" name="TextBox 8"/>
          <p:cNvSpPr txBox="1"/>
          <p:nvPr/>
        </p:nvSpPr>
        <p:spPr>
          <a:xfrm>
            <a:off x="8837612" y="2209800"/>
            <a:ext cx="3124200" cy="685800"/>
          </a:xfrm>
          <a:prstGeom prst="rect">
            <a:avLst/>
          </a:prstGeom>
          <a:noFill/>
        </p:spPr>
        <p:txBody>
          <a:bodyPr wrap="square" lIns="0" tIns="0" rIns="0" bIns="0" rtlCol="0">
            <a:noAutofit/>
          </a:bodyPr>
          <a:lstStyle/>
          <a:p>
            <a:pPr algn="ctr">
              <a:lnSpc>
                <a:spcPct val="90000"/>
              </a:lnSpc>
            </a:pPr>
            <a:r>
              <a:rPr lang="en-US" sz="2400" b="1" dirty="0" smtClean="0">
                <a:solidFill>
                  <a:schemeClr val="bg1"/>
                </a:solidFill>
              </a:rPr>
              <a:t>Steel Mill</a:t>
            </a:r>
          </a:p>
          <a:p>
            <a:pPr algn="ctr">
              <a:lnSpc>
                <a:spcPct val="90000"/>
              </a:lnSpc>
            </a:pPr>
            <a:r>
              <a:rPr lang="en-US" sz="2400" b="1" dirty="0" smtClean="0">
                <a:solidFill>
                  <a:schemeClr val="bg1"/>
                </a:solidFill>
              </a:rPr>
              <a:t>Blast Furnace</a:t>
            </a:r>
            <a:endParaRPr lang="en-US" sz="2400" b="1" dirty="0">
              <a:solidFill>
                <a:schemeClr val="bg1"/>
              </a:solidFill>
            </a:endParaRPr>
          </a:p>
        </p:txBody>
      </p:sp>
      <p:sp>
        <p:nvSpPr>
          <p:cNvPr id="10" name="TextBox 9"/>
          <p:cNvSpPr txBox="1"/>
          <p:nvPr/>
        </p:nvSpPr>
        <p:spPr>
          <a:xfrm>
            <a:off x="227012" y="4953000"/>
            <a:ext cx="3291568" cy="685800"/>
          </a:xfrm>
          <a:prstGeom prst="rect">
            <a:avLst/>
          </a:prstGeom>
          <a:noFill/>
        </p:spPr>
        <p:txBody>
          <a:bodyPr wrap="square" lIns="0" tIns="0" rIns="0" bIns="0" rtlCol="0">
            <a:noAutofit/>
          </a:bodyPr>
          <a:lstStyle/>
          <a:p>
            <a:pPr algn="ctr">
              <a:lnSpc>
                <a:spcPct val="90000"/>
              </a:lnSpc>
            </a:pPr>
            <a:r>
              <a:rPr lang="en-US" sz="2400" b="1" dirty="0" smtClean="0">
                <a:solidFill>
                  <a:schemeClr val="bg1"/>
                </a:solidFill>
              </a:rPr>
              <a:t>Cars Stolen</a:t>
            </a:r>
          </a:p>
          <a:p>
            <a:pPr algn="ctr">
              <a:lnSpc>
                <a:spcPct val="90000"/>
              </a:lnSpc>
            </a:pPr>
            <a:r>
              <a:rPr lang="en-US" sz="2400" b="1" dirty="0" smtClean="0">
                <a:solidFill>
                  <a:schemeClr val="bg1"/>
                </a:solidFill>
              </a:rPr>
              <a:t>People Stalked</a:t>
            </a:r>
            <a:endParaRPr lang="en-US" sz="2400" b="1" dirty="0">
              <a:solidFill>
                <a:schemeClr val="bg1"/>
              </a:solidFill>
            </a:endParaRPr>
          </a:p>
        </p:txBody>
      </p:sp>
      <p:sp>
        <p:nvSpPr>
          <p:cNvPr id="11" name="TextBox 10"/>
          <p:cNvSpPr txBox="1"/>
          <p:nvPr/>
        </p:nvSpPr>
        <p:spPr>
          <a:xfrm>
            <a:off x="8837612" y="4953000"/>
            <a:ext cx="3124200" cy="685800"/>
          </a:xfrm>
          <a:prstGeom prst="rect">
            <a:avLst/>
          </a:prstGeom>
          <a:noFill/>
        </p:spPr>
        <p:txBody>
          <a:bodyPr wrap="square" lIns="0" tIns="0" rIns="0" bIns="0" rtlCol="0">
            <a:noAutofit/>
          </a:bodyPr>
          <a:lstStyle/>
          <a:p>
            <a:pPr algn="ctr">
              <a:lnSpc>
                <a:spcPct val="90000"/>
              </a:lnSpc>
            </a:pPr>
            <a:r>
              <a:rPr lang="en-US" sz="2400" b="1" dirty="0" smtClean="0">
                <a:solidFill>
                  <a:schemeClr val="bg1"/>
                </a:solidFill>
              </a:rPr>
              <a:t>Hospitals Breached</a:t>
            </a:r>
          </a:p>
          <a:p>
            <a:pPr algn="ctr">
              <a:lnSpc>
                <a:spcPct val="90000"/>
              </a:lnSpc>
            </a:pPr>
            <a:r>
              <a:rPr lang="en-US" sz="2400" b="1" dirty="0" smtClean="0">
                <a:solidFill>
                  <a:schemeClr val="bg1"/>
                </a:solidFill>
              </a:rPr>
              <a:t>via Medical Devices</a:t>
            </a:r>
            <a:endParaRPr lang="en-US" sz="2400" b="1" dirty="0">
              <a:solidFill>
                <a:schemeClr val="bg1"/>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013" y="228600"/>
            <a:ext cx="11734799" cy="990600"/>
          </a:xfrm>
        </p:spPr>
        <p:txBody>
          <a:bodyPr anchor="ctr"/>
          <a:lstStyle/>
          <a:p>
            <a:pPr algn="ctr"/>
            <a:r>
              <a:rPr lang="en-US" sz="2000" dirty="0">
                <a:latin typeface="Calibri" charset="0"/>
              </a:rPr>
              <a:t>If basics like encryption and intrusions haven’t changed</a:t>
            </a:r>
            <a:br>
              <a:rPr lang="en-US" sz="2000" dirty="0">
                <a:latin typeface="Calibri" charset="0"/>
              </a:rPr>
            </a:br>
            <a:r>
              <a:rPr lang="en-US" dirty="0">
                <a:latin typeface="Calibri" charset="0"/>
              </a:rPr>
              <a:t>…what is the big difference</a:t>
            </a:r>
            <a:r>
              <a:rPr lang="en-US" dirty="0" smtClean="0">
                <a:latin typeface="Calibri" charset="0"/>
              </a:rPr>
              <a:t>?</a:t>
            </a:r>
            <a:endParaRPr lang="en-US" dirty="0"/>
          </a:p>
        </p:txBody>
      </p:sp>
      <p:grpSp>
        <p:nvGrpSpPr>
          <p:cNvPr id="10" name="Group 20"/>
          <p:cNvGrpSpPr>
            <a:grpSpLocks/>
          </p:cNvGrpSpPr>
          <p:nvPr/>
        </p:nvGrpSpPr>
        <p:grpSpPr bwMode="auto">
          <a:xfrm>
            <a:off x="1536700" y="2263775"/>
            <a:ext cx="2859088" cy="1927225"/>
            <a:chOff x="381000" y="1295400"/>
            <a:chExt cx="3124200" cy="2216727"/>
          </a:xfrm>
        </p:grpSpPr>
        <p:pic>
          <p:nvPicPr>
            <p:cNvPr id="11"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0" y="1295400"/>
              <a:ext cx="1219200" cy="221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000" y="1295400"/>
              <a:ext cx="1905000" cy="1908180"/>
            </a:xfrm>
            <a:prstGeom prst="rect">
              <a:avLst/>
            </a:prstGeom>
            <a:effectLst>
              <a:reflection blurRad="6350" stA="26000" endA="300" endPos="14000" dir="5400000" sy="-100000" algn="bl" rotWithShape="0"/>
            </a:effectLst>
          </p:spPr>
        </p:pic>
      </p:grpSp>
      <p:sp>
        <p:nvSpPr>
          <p:cNvPr id="13" name="Title 1"/>
          <p:cNvSpPr txBox="1">
            <a:spLocks/>
          </p:cNvSpPr>
          <p:nvPr/>
        </p:nvSpPr>
        <p:spPr>
          <a:xfrm>
            <a:off x="1022350" y="1143000"/>
            <a:ext cx="4267200" cy="762000"/>
          </a:xfrm>
          <a:prstGeom prst="rect">
            <a:avLst/>
          </a:prstGeom>
        </p:spPr>
        <p:txBody>
          <a:bodyPr lIns="0" tIns="0" rIns="0" bIns="0" anchor="ct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pPr algn="ctr" fontAlgn="auto">
              <a:spcAft>
                <a:spcPts val="0"/>
              </a:spcAft>
              <a:defRPr/>
            </a:pPr>
            <a:r>
              <a:rPr lang="en-US" dirty="0" smtClean="0">
                <a:solidFill>
                  <a:schemeClr val="accent3"/>
                </a:solidFill>
              </a:rPr>
              <a:t>Extrinsic Security</a:t>
            </a:r>
          </a:p>
          <a:p>
            <a:pPr algn="ctr" fontAlgn="auto">
              <a:spcAft>
                <a:spcPts val="0"/>
              </a:spcAft>
              <a:defRPr/>
            </a:pPr>
            <a:r>
              <a:rPr lang="en-US" sz="2000" dirty="0" smtClean="0">
                <a:solidFill>
                  <a:schemeClr val="tx1"/>
                </a:solidFill>
              </a:rPr>
              <a:t>Add-On Security</a:t>
            </a:r>
            <a:endParaRPr lang="en-US" sz="2000" dirty="0">
              <a:solidFill>
                <a:schemeClr val="tx1"/>
              </a:solidFill>
            </a:endParaRPr>
          </a:p>
        </p:txBody>
      </p:sp>
      <p:sp>
        <p:nvSpPr>
          <p:cNvPr id="14" name="Title 1"/>
          <p:cNvSpPr txBox="1">
            <a:spLocks/>
          </p:cNvSpPr>
          <p:nvPr/>
        </p:nvSpPr>
        <p:spPr bwMode="auto">
          <a:xfrm>
            <a:off x="7161212" y="11430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2800" b="1" dirty="0">
                <a:solidFill>
                  <a:srgbClr val="D89102"/>
                </a:solidFill>
              </a:rPr>
              <a:t>Intrinsic Security</a:t>
            </a:r>
          </a:p>
          <a:p>
            <a:pPr algn="ctr">
              <a:lnSpc>
                <a:spcPct val="90000"/>
              </a:lnSpc>
            </a:pPr>
            <a:r>
              <a:rPr lang="en-US" sz="2000" b="1" dirty="0">
                <a:solidFill>
                  <a:srgbClr val="595959"/>
                </a:solidFill>
              </a:rPr>
              <a:t>Security by Design</a:t>
            </a:r>
          </a:p>
        </p:txBody>
      </p:sp>
      <p:sp>
        <p:nvSpPr>
          <p:cNvPr id="15" name="Content Placeholder 6"/>
          <p:cNvSpPr txBox="1">
            <a:spLocks/>
          </p:cNvSpPr>
          <p:nvPr/>
        </p:nvSpPr>
        <p:spPr>
          <a:xfrm>
            <a:off x="989012" y="4191000"/>
            <a:ext cx="4310062" cy="25146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lnSpc>
                <a:spcPct val="120000"/>
              </a:lnSpc>
              <a:spcBef>
                <a:spcPts val="1000"/>
              </a:spcBef>
              <a:buFont typeface="Arial" panose="020B0604020202020204" pitchFamily="34" charset="0"/>
              <a:buNone/>
              <a:defRPr/>
            </a:pPr>
            <a:r>
              <a:rPr lang="en-US" sz="2800" b="1" dirty="0" smtClean="0">
                <a:solidFill>
                  <a:srgbClr val="7C8113"/>
                </a:solidFill>
              </a:rPr>
              <a:t>PC / Datacenter Era</a:t>
            </a:r>
          </a:p>
          <a:p>
            <a:pPr marL="0" indent="0">
              <a:lnSpc>
                <a:spcPct val="120000"/>
              </a:lnSpc>
              <a:spcBef>
                <a:spcPts val="1000"/>
              </a:spcBef>
              <a:buNone/>
              <a:defRPr/>
            </a:pPr>
            <a:r>
              <a:rPr lang="en-US" dirty="0" smtClean="0"/>
              <a:t>Security </a:t>
            </a:r>
            <a:r>
              <a:rPr lang="en-US" b="1" dirty="0" smtClean="0"/>
              <a:t>“Bolted-On” </a:t>
            </a:r>
            <a:r>
              <a:rPr lang="en-US" dirty="0" smtClean="0"/>
              <a:t>to laptops, desktop PC, servers and IT networks long after manufacture</a:t>
            </a:r>
          </a:p>
        </p:txBody>
      </p:sp>
      <p:sp>
        <p:nvSpPr>
          <p:cNvPr id="16" name="Content Placeholder 7"/>
          <p:cNvSpPr txBox="1">
            <a:spLocks/>
          </p:cNvSpPr>
          <p:nvPr/>
        </p:nvSpPr>
        <p:spPr>
          <a:xfrm>
            <a:off x="6856412" y="4191000"/>
            <a:ext cx="4572000" cy="25146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lnSpc>
                <a:spcPct val="120000"/>
              </a:lnSpc>
              <a:spcBef>
                <a:spcPts val="1000"/>
              </a:spcBef>
              <a:buFont typeface="Arial" panose="020B0604020202020204" pitchFamily="34" charset="0"/>
              <a:buNone/>
              <a:defRPr/>
            </a:pPr>
            <a:r>
              <a:rPr lang="en-US" sz="2800" b="1" dirty="0" err="1" smtClean="0">
                <a:solidFill>
                  <a:srgbClr val="D89102"/>
                </a:solidFill>
              </a:rPr>
              <a:t>IoT</a:t>
            </a:r>
            <a:r>
              <a:rPr lang="en-US" sz="2800" b="1" dirty="0" smtClean="0">
                <a:solidFill>
                  <a:srgbClr val="D89102"/>
                </a:solidFill>
              </a:rPr>
              <a:t> / Cloud Era</a:t>
            </a:r>
          </a:p>
          <a:p>
            <a:pPr marL="0" indent="0">
              <a:lnSpc>
                <a:spcPct val="120000"/>
              </a:lnSpc>
              <a:spcBef>
                <a:spcPts val="1000"/>
              </a:spcBef>
              <a:buNone/>
              <a:defRPr/>
            </a:pPr>
            <a:r>
              <a:rPr lang="en-US" dirty="0" smtClean="0"/>
              <a:t>Security must be </a:t>
            </a:r>
            <a:r>
              <a:rPr lang="en-US" b="1" dirty="0" smtClean="0"/>
              <a:t>“Built-In”</a:t>
            </a:r>
            <a:r>
              <a:rPr lang="en-US" dirty="0" smtClean="0"/>
              <a:t> to the devices and cloud services, not deferred to be added later </a:t>
            </a:r>
          </a:p>
        </p:txBody>
      </p:sp>
      <p:grpSp>
        <p:nvGrpSpPr>
          <p:cNvPr id="17" name="Group 16"/>
          <p:cNvGrpSpPr/>
          <p:nvPr/>
        </p:nvGrpSpPr>
        <p:grpSpPr>
          <a:xfrm>
            <a:off x="7466012" y="2057400"/>
            <a:ext cx="3429000" cy="2133600"/>
            <a:chOff x="7313612" y="2057400"/>
            <a:chExt cx="3429000" cy="2133600"/>
          </a:xfrm>
        </p:grpSpPr>
        <p:pic>
          <p:nvPicPr>
            <p:cNvPr id="2" name="Picture 1" descr="NEST_publicDomai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612" y="2286000"/>
              <a:ext cx="1630453" cy="1600200"/>
            </a:xfrm>
            <a:prstGeom prst="rect">
              <a:avLst/>
            </a:prstGeom>
          </p:spPr>
        </p:pic>
        <p:pic>
          <p:nvPicPr>
            <p:cNvPr id="3" name="Picture 2"/>
            <p:cNvPicPr>
              <a:picLocks noChangeAspect="1"/>
            </p:cNvPicPr>
            <p:nvPr/>
          </p:nvPicPr>
          <p:blipFill>
            <a:blip r:embed="rId6"/>
            <a:stretch>
              <a:fillRect/>
            </a:stretch>
          </p:blipFill>
          <p:spPr>
            <a:xfrm>
              <a:off x="8609012" y="2057400"/>
              <a:ext cx="2133600" cy="2133600"/>
            </a:xfrm>
            <a:prstGeom prst="rect">
              <a:avLst/>
            </a:prstGeom>
          </p:spPr>
        </p:pic>
      </p:grpSp>
      <p:sp>
        <p:nvSpPr>
          <p:cNvPr id="18"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else is different?</a:t>
            </a:r>
            <a:endParaRPr lang="en-US" dirty="0"/>
          </a:p>
        </p:txBody>
      </p:sp>
      <p:grpSp>
        <p:nvGrpSpPr>
          <p:cNvPr id="7" name="Group 3"/>
          <p:cNvGrpSpPr>
            <a:grpSpLocks/>
          </p:cNvGrpSpPr>
          <p:nvPr/>
        </p:nvGrpSpPr>
        <p:grpSpPr bwMode="auto">
          <a:xfrm>
            <a:off x="10472737" y="5511800"/>
            <a:ext cx="1717675" cy="1346200"/>
            <a:chOff x="7425823" y="5511467"/>
            <a:chExt cx="1718177" cy="1346533"/>
          </a:xfrm>
        </p:grpSpPr>
        <p:sp>
          <p:nvSpPr>
            <p:cNvPr id="8" name="Rectangle 7"/>
            <p:cNvSpPr/>
            <p:nvPr/>
          </p:nvSpPr>
          <p:spPr>
            <a:xfrm>
              <a:off x="7619555" y="5714717"/>
              <a:ext cx="1524445" cy="1143283"/>
            </a:xfrm>
            <a:prstGeom prst="rect">
              <a:avLst/>
            </a:prstGeom>
            <a:solidFill>
              <a:srgbClr val="3F3F3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solidFill>
                  <a:srgbClr val="FFFFFF"/>
                </a:solidFill>
              </a:endParaRPr>
            </a:p>
          </p:txBody>
        </p:sp>
        <p:sp>
          <p:nvSpPr>
            <p:cNvPr id="9" name="Rectangle 8"/>
            <p:cNvSpPr/>
            <p:nvPr/>
          </p:nvSpPr>
          <p:spPr>
            <a:xfrm>
              <a:off x="7425823" y="5511467"/>
              <a:ext cx="1524445" cy="1143283"/>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solidFill>
                  <a:srgbClr val="FFFFFF"/>
                </a:solidFill>
              </a:endParaRPr>
            </a:p>
          </p:txBody>
        </p:sp>
      </p:grpSp>
      <p:graphicFrame>
        <p:nvGraphicFramePr>
          <p:cNvPr id="4" name="Content Placeholder 2"/>
          <p:cNvGraphicFramePr>
            <a:graphicFrameLocks/>
          </p:cNvGraphicFramePr>
          <p:nvPr>
            <p:extLst>
              <p:ext uri="{D42A27DB-BD31-4B8C-83A1-F6EECF244321}">
                <p14:modId xmlns:p14="http://schemas.microsoft.com/office/powerpoint/2010/main" val="3784886962"/>
              </p:ext>
            </p:extLst>
          </p:nvPr>
        </p:nvGraphicFramePr>
        <p:xfrm>
          <a:off x="608011" y="1371600"/>
          <a:ext cx="11049001" cy="4892038"/>
        </p:xfrm>
        <a:graphic>
          <a:graphicData uri="http://schemas.openxmlformats.org/drawingml/2006/table">
            <a:tbl>
              <a:tblPr firstRow="1" bandRow="1">
                <a:effectLst/>
                <a:tableStyleId>{3C2FFA5D-87B4-456A-9821-1D502468CF0F}</a:tableStyleId>
              </a:tblPr>
              <a:tblGrid>
                <a:gridCol w="4876801"/>
                <a:gridCol w="1447800"/>
                <a:gridCol w="4724400"/>
              </a:tblGrid>
              <a:tr h="473492">
                <a:tc>
                  <a:txBody>
                    <a:bodyPr/>
                    <a:lstStyle/>
                    <a:p>
                      <a:pPr algn="ctr"/>
                      <a:r>
                        <a:rPr lang="en-US" sz="2800" b="1" dirty="0" smtClean="0">
                          <a:solidFill>
                            <a:schemeClr val="bg2">
                              <a:lumMod val="50000"/>
                            </a:schemeClr>
                          </a:solidFill>
                          <a:effectLst/>
                        </a:rPr>
                        <a:t>IT</a:t>
                      </a:r>
                      <a:endParaRPr lang="en-US" sz="2800" b="1" dirty="0">
                        <a:solidFill>
                          <a:schemeClr val="bg2">
                            <a:lumMod val="50000"/>
                          </a:schemeClr>
                        </a:solidFill>
                        <a:effectLst/>
                      </a:endParaRPr>
                    </a:p>
                  </a:txBody>
                  <a:tcPr anchor="ctr">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solidFill>
                      <a:srgbClr val="EFEFEF"/>
                    </a:solidFill>
                  </a:tcPr>
                </a:tc>
                <a:tc>
                  <a:txBody>
                    <a:bodyPr/>
                    <a:lstStyle/>
                    <a:p>
                      <a:pPr algn="ctr"/>
                      <a:endParaRPr lang="en-US" sz="2800" b="1" dirty="0">
                        <a:solidFill>
                          <a:schemeClr val="bg2">
                            <a:lumMod val="50000"/>
                          </a:schemeClr>
                        </a:solidFill>
                      </a:endParaRPr>
                    </a:p>
                  </a:txBody>
                  <a:tcPr anchor="ctr">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solidFill>
                      <a:srgbClr val="EFEFEF"/>
                    </a:solidFill>
                  </a:tcPr>
                </a:tc>
                <a:tc>
                  <a:txBody>
                    <a:bodyPr/>
                    <a:lstStyle/>
                    <a:p>
                      <a:pPr algn="ctr"/>
                      <a:r>
                        <a:rPr lang="en-US" sz="2800" b="1" dirty="0" err="1" smtClean="0">
                          <a:solidFill>
                            <a:schemeClr val="bg2">
                              <a:lumMod val="50000"/>
                            </a:schemeClr>
                          </a:solidFill>
                          <a:effectLst/>
                        </a:rPr>
                        <a:t>IoT</a:t>
                      </a:r>
                      <a:endParaRPr lang="en-US" sz="2800" b="1" dirty="0">
                        <a:solidFill>
                          <a:schemeClr val="bg2">
                            <a:lumMod val="50000"/>
                          </a:schemeClr>
                        </a:solidFill>
                        <a:effectLst/>
                      </a:endParaRPr>
                    </a:p>
                  </a:txBody>
                  <a:tcPr anchor="ctr">
                    <a:lnL w="12700" cap="flat" cmpd="sng" algn="ctr">
                      <a:solidFill>
                        <a:srgbClr val="EFEFEF"/>
                      </a:solidFill>
                      <a:prstDash val="solid"/>
                      <a:round/>
                      <a:headEnd type="none" w="med" len="med"/>
                      <a:tailEnd type="none" w="med" len="med"/>
                    </a:lnL>
                    <a:lnR w="12700" cap="flat" cmpd="sng" algn="ctr">
                      <a:solidFill>
                        <a:srgbClr val="EFEFE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solidFill>
                      <a:srgbClr val="EFEFEF"/>
                    </a:solidFill>
                  </a:tcPr>
                </a:tc>
              </a:tr>
              <a:tr h="640607">
                <a:tc>
                  <a:txBody>
                    <a:bodyPr/>
                    <a:lstStyle/>
                    <a:p>
                      <a:pPr algn="ctr"/>
                      <a:r>
                        <a:rPr lang="en-US" sz="2400" b="1" dirty="0" smtClean="0"/>
                        <a:t>“Open”</a:t>
                      </a:r>
                      <a:endParaRPr lang="en-US" sz="1600" b="1" dirty="0" smtClean="0"/>
                    </a:p>
                    <a:p>
                      <a:pPr algn="ctr"/>
                      <a:r>
                        <a:rPr lang="en-US" sz="1600" dirty="0" smtClean="0"/>
                        <a:t>Easy to install</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tc>
                  <a:txBody>
                    <a:bodyPr/>
                    <a:lstStyle/>
                    <a:p>
                      <a:pPr algn="ctr"/>
                      <a:r>
                        <a:rPr lang="en-US" sz="1600" i="1" dirty="0" smtClean="0"/>
                        <a:t>Openness</a:t>
                      </a:r>
                      <a:endParaRPr lang="en-US" sz="1600" i="1"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solidFill>
                      <a:schemeClr val="bg2"/>
                    </a:solidFill>
                  </a:tcPr>
                </a:tc>
                <a:tc>
                  <a:txBody>
                    <a:bodyPr/>
                    <a:lstStyle/>
                    <a:p>
                      <a:pPr algn="ctr"/>
                      <a:r>
                        <a:rPr lang="en-US" sz="2400" b="1" dirty="0" smtClean="0"/>
                        <a:t>“Closed”</a:t>
                      </a:r>
                      <a:endParaRPr lang="en-US" sz="1600" b="1" dirty="0" smtClean="0"/>
                    </a:p>
                    <a:p>
                      <a:pPr algn="ctr"/>
                      <a:r>
                        <a:rPr lang="en-US" sz="1600" dirty="0" smtClean="0"/>
                        <a:t>Not</a:t>
                      </a:r>
                      <a:r>
                        <a:rPr lang="en-US" sz="1600" baseline="0" dirty="0" smtClean="0"/>
                        <a:t> open to new software after device leaves factory</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EFEFEF"/>
                      </a:solidFill>
                      <a:prstDash val="solid"/>
                      <a:round/>
                      <a:headEnd type="none" w="med" len="med"/>
                      <a:tailEnd type="none" w="med" len="med"/>
                    </a:lnB>
                  </a:tcPr>
                </a:tc>
              </a:tr>
              <a:tr h="640607">
                <a:tc>
                  <a:txBody>
                    <a:bodyPr/>
                    <a:lstStyle/>
                    <a:p>
                      <a:pPr algn="ctr"/>
                      <a:r>
                        <a:rPr lang="en-US" sz="2400" b="1" dirty="0" smtClean="0"/>
                        <a:t>“3”</a:t>
                      </a:r>
                      <a:endParaRPr lang="en-US" b="1" dirty="0" smtClean="0"/>
                    </a:p>
                    <a:p>
                      <a:pPr algn="ctr"/>
                      <a:r>
                        <a:rPr lang="en-US" sz="1600" dirty="0" smtClean="0"/>
                        <a:t>(Mostly UDP,</a:t>
                      </a:r>
                      <a:r>
                        <a:rPr lang="en-US" sz="1600" baseline="0" dirty="0" smtClean="0"/>
                        <a:t> TCP, IP)</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600" i="1" dirty="0" smtClean="0"/>
                        <a:t>Protocols</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ctr"/>
                      <a:r>
                        <a:rPr lang="en-US" sz="2400" b="1" dirty="0" smtClean="0"/>
                        <a:t>Thousands of Protocols</a:t>
                      </a:r>
                    </a:p>
                    <a:p>
                      <a:pPr algn="ctr"/>
                      <a:r>
                        <a:rPr lang="en-US" sz="1600" dirty="0" smtClean="0"/>
                        <a:t>(Hundreds in each vertical)</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FEFE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685171">
                <a:tc>
                  <a:txBody>
                    <a:bodyPr/>
                    <a:lstStyle/>
                    <a:p>
                      <a:pPr algn="ctr"/>
                      <a:r>
                        <a:rPr lang="en-US" sz="2400" b="1" dirty="0" smtClean="0"/>
                        <a:t>“5”</a:t>
                      </a:r>
                    </a:p>
                    <a:p>
                      <a:pPr algn="ctr"/>
                      <a:r>
                        <a:rPr lang="en-US" sz="1600" dirty="0" smtClean="0"/>
                        <a:t>(Mostly Windows, Linux,</a:t>
                      </a:r>
                      <a:r>
                        <a:rPr lang="en-US" sz="1600" baseline="0" dirty="0" smtClean="0"/>
                        <a:t> </a:t>
                      </a:r>
                      <a:r>
                        <a:rPr lang="en-US" sz="1600" dirty="0" smtClean="0"/>
                        <a:t>OSX,</a:t>
                      </a:r>
                      <a:r>
                        <a:rPr lang="en-US" sz="1600" baseline="0" dirty="0" smtClean="0"/>
                        <a:t> </a:t>
                      </a:r>
                      <a:r>
                        <a:rPr lang="en-US" sz="1600" baseline="0" dirty="0" err="1" smtClean="0"/>
                        <a:t>iOS</a:t>
                      </a:r>
                      <a:r>
                        <a:rPr lang="en-US" sz="1600" baseline="0" dirty="0" smtClean="0"/>
                        <a:t>, Android</a:t>
                      </a:r>
                      <a:r>
                        <a:rPr lang="en-US" sz="1600" dirty="0" smtClean="0"/>
                        <a:t>)</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90000"/>
                        </a:lnSpc>
                      </a:pPr>
                      <a:r>
                        <a:rPr lang="en-US" sz="1600" i="1" dirty="0" smtClean="0"/>
                        <a:t>Operating</a:t>
                      </a:r>
                    </a:p>
                    <a:p>
                      <a:pPr algn="ctr">
                        <a:lnSpc>
                          <a:spcPct val="90000"/>
                        </a:lnSpc>
                      </a:pPr>
                      <a:r>
                        <a:rPr lang="en-US" sz="1600" i="1" dirty="0" smtClean="0"/>
                        <a:t>Systems</a:t>
                      </a:r>
                    </a:p>
                    <a:p>
                      <a:pPr algn="ctr">
                        <a:lnSpc>
                          <a:spcPct val="90000"/>
                        </a:lnSpc>
                      </a:pPr>
                      <a:r>
                        <a:rPr lang="en-US" sz="1600" i="1" dirty="0" smtClean="0"/>
                        <a:t>(OS)</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r>
                        <a:rPr lang="en-US" sz="2400" b="1" dirty="0" smtClean="0"/>
                        <a:t>Dozens</a:t>
                      </a:r>
                    </a:p>
                    <a:p>
                      <a:pPr algn="ctr"/>
                      <a:r>
                        <a:rPr lang="en-US" sz="1600" dirty="0" smtClean="0"/>
                        <a:t>(Heavily fragmented by vertical)</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640607">
                <a:tc>
                  <a:txBody>
                    <a:bodyPr/>
                    <a:lstStyle/>
                    <a:p>
                      <a:pPr algn="ctr"/>
                      <a:r>
                        <a:rPr lang="en-US" sz="2400" b="1" dirty="0" smtClean="0"/>
                        <a:t>20k</a:t>
                      </a:r>
                      <a:r>
                        <a:rPr lang="en-US" sz="2400" b="1" baseline="0" dirty="0" smtClean="0"/>
                        <a:t> seat enterprise</a:t>
                      </a:r>
                    </a:p>
                    <a:p>
                      <a:pPr algn="ctr"/>
                      <a:r>
                        <a:rPr lang="en-US" sz="1600" baseline="0" dirty="0" smtClean="0"/>
                        <a:t>(Typical Enterprise)</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t>Scale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ctr"/>
                      <a:r>
                        <a:rPr lang="en-US" sz="2400" b="1" dirty="0" smtClean="0"/>
                        <a:t>100M “things”</a:t>
                      </a:r>
                    </a:p>
                    <a:p>
                      <a:pPr algn="ctr"/>
                      <a:r>
                        <a:rPr lang="en-US" sz="1600" dirty="0" smtClean="0"/>
                        <a:t>(Typical</a:t>
                      </a:r>
                      <a:r>
                        <a:rPr lang="en-US" sz="1600" baseline="0" dirty="0" smtClean="0"/>
                        <a:t> Car Maker)</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819911">
                <a:tc>
                  <a:txBody>
                    <a:bodyPr/>
                    <a:lstStyle/>
                    <a:p>
                      <a:pPr algn="ctr"/>
                      <a:r>
                        <a:rPr lang="en-US" sz="1600" dirty="0" smtClean="0"/>
                        <a:t>All</a:t>
                      </a:r>
                      <a:r>
                        <a:rPr lang="en-US" sz="1600" baseline="0" dirty="0" smtClean="0"/>
                        <a:t> </a:t>
                      </a:r>
                      <a:r>
                        <a:rPr lang="en-US" sz="1600" dirty="0" smtClean="0"/>
                        <a:t>verticals have </a:t>
                      </a:r>
                      <a:r>
                        <a:rPr lang="en-US" sz="1600" b="1" u="sng" dirty="0" smtClean="0"/>
                        <a:t>same</a:t>
                      </a:r>
                      <a:r>
                        <a:rPr lang="en-US" sz="1600" dirty="0" smtClean="0"/>
                        <a:t> Hardware/OS supply chain</a:t>
                      </a:r>
                      <a:r>
                        <a:rPr lang="en-US" sz="1600" baseline="0" dirty="0" smtClean="0"/>
                        <a:t> </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t>Fragmentation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r>
                        <a:rPr lang="en-US" sz="1600" dirty="0" smtClean="0"/>
                        <a:t>Each verticals has </a:t>
                      </a:r>
                      <a:r>
                        <a:rPr lang="en-US" sz="1600" b="1" u="sng" dirty="0" smtClean="0"/>
                        <a:t>different</a:t>
                      </a:r>
                      <a:r>
                        <a:rPr lang="en-US" sz="1600" dirty="0" smtClean="0"/>
                        <a:t> Hardware/OS supply chain</a:t>
                      </a:r>
                      <a:r>
                        <a:rPr lang="en-US" sz="1600" baseline="0" dirty="0" smtClean="0"/>
                        <a:t> </a:t>
                      </a:r>
                      <a:endParaRPr lang="en-US" sz="1600" dirty="0" smtClean="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689042">
                <a:tc>
                  <a:txBody>
                    <a:bodyPr/>
                    <a:lstStyle/>
                    <a:p>
                      <a:pPr algn="ctr"/>
                      <a:r>
                        <a:rPr lang="en-US" sz="2400" b="1" dirty="0" smtClean="0"/>
                        <a:t>“2”</a:t>
                      </a:r>
                    </a:p>
                    <a:p>
                      <a:pPr algn="ctr"/>
                      <a:r>
                        <a:rPr lang="en-US" sz="1600" dirty="0" smtClean="0"/>
                        <a:t>X86</a:t>
                      </a:r>
                      <a:r>
                        <a:rPr lang="en-US" sz="1600" baseline="0" dirty="0" smtClean="0"/>
                        <a:t> and </a:t>
                      </a:r>
                      <a:r>
                        <a:rPr lang="en-US" sz="1600" dirty="0" smtClean="0"/>
                        <a:t>x64</a:t>
                      </a:r>
                      <a:r>
                        <a:rPr lang="en-US" sz="1600" baseline="0" dirty="0" smtClean="0"/>
                        <a:t> by Intel and AMD</a:t>
                      </a:r>
                      <a:endParaRPr lang="en-US" sz="16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t>Chipset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t>Architectures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ctr"/>
                      <a:r>
                        <a:rPr lang="en-US" sz="2400" b="1" dirty="0" smtClean="0"/>
                        <a:t>Many</a:t>
                      </a:r>
                    </a:p>
                    <a:p>
                      <a:pPr algn="ctr"/>
                      <a:r>
                        <a:rPr lang="en-US" sz="1600" dirty="0" smtClean="0"/>
                        <a:t>8bit AVR,16bit MCU,</a:t>
                      </a:r>
                      <a:r>
                        <a:rPr lang="en-US" sz="1600" baseline="0" dirty="0" smtClean="0"/>
                        <a:t>32/64bit ARM,x86/64;12+vendors</a:t>
                      </a:r>
                      <a:endParaRPr lang="en-US" sz="1600" dirty="0" smtClean="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10"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IoT</a:t>
            </a:r>
            <a:r>
              <a:rPr lang="en-US" dirty="0"/>
              <a:t> Security Reference </a:t>
            </a:r>
            <a:r>
              <a:rPr lang="en-US" dirty="0" smtClean="0"/>
              <a:t>Architecture</a:t>
            </a:r>
            <a:br>
              <a:rPr lang="en-US" dirty="0" smtClean="0"/>
            </a:br>
            <a:endParaRPr lang="en-US" dirty="0"/>
          </a:p>
        </p:txBody>
      </p:sp>
      <p:sp>
        <p:nvSpPr>
          <p:cNvPr id="6" name="Text Placeholder 5"/>
          <p:cNvSpPr>
            <a:spLocks noGrp="1"/>
          </p:cNvSpPr>
          <p:nvPr>
            <p:ph type="body" sz="quarter" idx="13"/>
          </p:nvPr>
        </p:nvSpPr>
        <p:spPr>
          <a:xfrm>
            <a:off x="609599" y="838200"/>
            <a:ext cx="10969625" cy="332118"/>
          </a:xfrm>
        </p:spPr>
        <p:txBody>
          <a:bodyPr/>
          <a:lstStyle/>
          <a:p>
            <a:r>
              <a:rPr lang="en-US" dirty="0">
                <a:solidFill>
                  <a:schemeClr val="tx2">
                    <a:lumMod val="50000"/>
                    <a:lumOff val="50000"/>
                  </a:schemeClr>
                </a:solidFill>
              </a:rPr>
              <a:t>Cornerstones of Security for the Internet of Things (</a:t>
            </a:r>
            <a:r>
              <a:rPr lang="en-US" dirty="0" err="1">
                <a:solidFill>
                  <a:schemeClr val="tx2">
                    <a:lumMod val="50000"/>
                    <a:lumOff val="50000"/>
                  </a:schemeClr>
                </a:solidFill>
              </a:rPr>
              <a:t>IoT</a:t>
            </a:r>
            <a:r>
              <a:rPr lang="en-US" dirty="0" smtClean="0">
                <a:solidFill>
                  <a:schemeClr val="tx2">
                    <a:lumMod val="50000"/>
                    <a:lumOff val="50000"/>
                  </a:schemeClr>
                </a:solidFill>
              </a:rPr>
              <a:t>)</a:t>
            </a:r>
            <a:endParaRPr lang="en-US" dirty="0">
              <a:solidFill>
                <a:schemeClr val="tx2">
                  <a:lumMod val="50000"/>
                  <a:lumOff val="50000"/>
                </a:schemeClr>
              </a:solidFill>
            </a:endParaRPr>
          </a:p>
        </p:txBody>
      </p:sp>
      <p:sp>
        <p:nvSpPr>
          <p:cNvPr id="4" name="Title 1"/>
          <p:cNvSpPr txBox="1">
            <a:spLocks/>
          </p:cNvSpPr>
          <p:nvPr/>
        </p:nvSpPr>
        <p:spPr bwMode="auto">
          <a:xfrm>
            <a:off x="2741612" y="2590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pPr>
            <a:endParaRPr lang="en-US" sz="2800" b="1" dirty="0" smtClean="0">
              <a:solidFill>
                <a:srgbClr val="404040"/>
              </a:solidFill>
            </a:endParaRPr>
          </a:p>
        </p:txBody>
      </p:sp>
      <p:grpSp>
        <p:nvGrpSpPr>
          <p:cNvPr id="7" name="Group 6"/>
          <p:cNvGrpSpPr/>
          <p:nvPr/>
        </p:nvGrpSpPr>
        <p:grpSpPr>
          <a:xfrm>
            <a:off x="457200" y="1294063"/>
            <a:ext cx="11428412" cy="5247054"/>
            <a:chOff x="457200" y="1294063"/>
            <a:chExt cx="11428412" cy="5247054"/>
          </a:xfrm>
        </p:grpSpPr>
        <p:grpSp>
          <p:nvGrpSpPr>
            <p:cNvPr id="8" name="Group 7"/>
            <p:cNvGrpSpPr/>
            <p:nvPr/>
          </p:nvGrpSpPr>
          <p:grpSpPr>
            <a:xfrm>
              <a:off x="1674812" y="1295400"/>
              <a:ext cx="9296400" cy="5245717"/>
              <a:chOff x="1674812" y="1295400"/>
              <a:chExt cx="9296400" cy="5245717"/>
            </a:xfrm>
          </p:grpSpPr>
          <p:cxnSp>
            <p:nvCxnSpPr>
              <p:cNvPr id="14" name="Straight Connector 13"/>
              <p:cNvCxnSpPr/>
              <p:nvPr/>
            </p:nvCxnSpPr>
            <p:spPr bwMode="auto">
              <a:xfrm>
                <a:off x="1674812" y="3733800"/>
                <a:ext cx="9296400" cy="7620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6170611" y="1295400"/>
                <a:ext cx="1" cy="5245717"/>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57200" y="1294063"/>
              <a:ext cx="11428412" cy="4954337"/>
              <a:chOff x="457200" y="1294063"/>
              <a:chExt cx="11428412" cy="4954337"/>
            </a:xfrm>
          </p:grpSpPr>
          <p:sp>
            <p:nvSpPr>
              <p:cNvPr id="10" name="TextBox 9"/>
              <p:cNvSpPr txBox="1"/>
              <p:nvPr/>
            </p:nvSpPr>
            <p:spPr>
              <a:xfrm>
                <a:off x="6094412" y="5486400"/>
                <a:ext cx="5791200" cy="762000"/>
              </a:xfrm>
              <a:prstGeom prst="rect">
                <a:avLst/>
              </a:prstGeom>
              <a:noFill/>
              <a:effectLst/>
            </p:spPr>
            <p:txBody>
              <a:bodyPr wrap="square" lIns="0" tIns="0" rIns="0" bIns="0" rtlCol="0" anchor="b">
                <a:noAutofit/>
              </a:bodyPr>
              <a:lstStyle/>
              <a:p>
                <a:pPr algn="ctr">
                  <a:lnSpc>
                    <a:spcPct val="70000"/>
                  </a:lnSpc>
                </a:pPr>
                <a:r>
                  <a:rPr lang="en-US" sz="2400" b="1" dirty="0">
                    <a:solidFill>
                      <a:schemeClr val="tx2">
                        <a:lumMod val="50000"/>
                        <a:lumOff val="50000"/>
                      </a:schemeClr>
                    </a:solidFill>
                    <a:effectLst/>
                  </a:rPr>
                  <a:t>Protect the Communications</a:t>
                </a:r>
              </a:p>
            </p:txBody>
          </p:sp>
          <p:sp>
            <p:nvSpPr>
              <p:cNvPr id="11" name="TextBox 10"/>
              <p:cNvSpPr txBox="1"/>
              <p:nvPr/>
            </p:nvSpPr>
            <p:spPr>
              <a:xfrm>
                <a:off x="457200" y="5486400"/>
                <a:ext cx="4037012" cy="762000"/>
              </a:xfrm>
              <a:prstGeom prst="rect">
                <a:avLst/>
              </a:prstGeom>
              <a:noFill/>
              <a:effectLst/>
            </p:spPr>
            <p:txBody>
              <a:bodyPr wrap="square" lIns="0" tIns="0" rIns="0" bIns="0" rtlCol="0" anchor="b">
                <a:noAutofit/>
              </a:bodyPr>
              <a:lstStyle/>
              <a:p>
                <a:pPr>
                  <a:lnSpc>
                    <a:spcPct val="70000"/>
                  </a:lnSpc>
                </a:pPr>
                <a:r>
                  <a:rPr lang="en-US" sz="2400" b="1" dirty="0" smtClean="0">
                    <a:solidFill>
                      <a:schemeClr val="tx2">
                        <a:lumMod val="50000"/>
                        <a:lumOff val="50000"/>
                      </a:schemeClr>
                    </a:solidFill>
                    <a:effectLst/>
                  </a:rPr>
                  <a:t>Protect the Device</a:t>
                </a:r>
                <a:endParaRPr lang="en-US" sz="2400" b="1" dirty="0">
                  <a:solidFill>
                    <a:schemeClr val="tx2">
                      <a:lumMod val="50000"/>
                      <a:lumOff val="50000"/>
                    </a:schemeClr>
                  </a:solidFill>
                  <a:effectLst/>
                </a:endParaRPr>
              </a:p>
            </p:txBody>
          </p:sp>
          <p:sp>
            <p:nvSpPr>
              <p:cNvPr id="12" name="TextBox 11"/>
              <p:cNvSpPr txBox="1"/>
              <p:nvPr/>
            </p:nvSpPr>
            <p:spPr>
              <a:xfrm>
                <a:off x="6094412" y="1303039"/>
                <a:ext cx="5791200" cy="737937"/>
              </a:xfrm>
              <a:prstGeom prst="rect">
                <a:avLst/>
              </a:prstGeom>
              <a:noFill/>
              <a:effectLst/>
            </p:spPr>
            <p:txBody>
              <a:bodyPr wrap="square" lIns="0" tIns="0" rIns="0" bIns="0" rtlCol="0" anchor="t">
                <a:noAutofit/>
              </a:bodyPr>
              <a:lstStyle/>
              <a:p>
                <a:pPr algn="ctr">
                  <a:lnSpc>
                    <a:spcPct val="70000"/>
                  </a:lnSpc>
                </a:pPr>
                <a:r>
                  <a:rPr lang="en-US" sz="2400" b="1" dirty="0" smtClean="0">
                    <a:solidFill>
                      <a:srgbClr val="7F7F7F"/>
                    </a:solidFill>
                    <a:effectLst/>
                  </a:rPr>
                  <a:t>Understand Your System</a:t>
                </a:r>
                <a:endParaRPr lang="en-US" sz="2400" b="1" dirty="0">
                  <a:solidFill>
                    <a:srgbClr val="7F7F7F"/>
                  </a:solidFill>
                  <a:effectLst/>
                </a:endParaRPr>
              </a:p>
            </p:txBody>
          </p:sp>
          <p:sp>
            <p:nvSpPr>
              <p:cNvPr id="13" name="TextBox 12"/>
              <p:cNvSpPr txBox="1"/>
              <p:nvPr/>
            </p:nvSpPr>
            <p:spPr>
              <a:xfrm>
                <a:off x="457200" y="1294063"/>
                <a:ext cx="3733800" cy="363075"/>
              </a:xfrm>
              <a:prstGeom prst="rect">
                <a:avLst/>
              </a:prstGeom>
              <a:noFill/>
              <a:effectLst/>
            </p:spPr>
            <p:txBody>
              <a:bodyPr wrap="square" lIns="0" tIns="0" rIns="0" bIns="0" rtlCol="0" anchor="t">
                <a:noAutofit/>
              </a:bodyPr>
              <a:lstStyle/>
              <a:p>
                <a:pPr>
                  <a:lnSpc>
                    <a:spcPct val="70000"/>
                  </a:lnSpc>
                </a:pPr>
                <a:r>
                  <a:rPr lang="en-US" sz="2400" b="1" dirty="0" smtClean="0">
                    <a:solidFill>
                      <a:srgbClr val="7F7F7F"/>
                    </a:solidFill>
                    <a:effectLst/>
                  </a:rPr>
                  <a:t>Manage Devices</a:t>
                </a:r>
                <a:endParaRPr lang="en-US" sz="2400" b="1" dirty="0">
                  <a:solidFill>
                    <a:srgbClr val="7F7F7F"/>
                  </a:solidFill>
                  <a:effectLst/>
                </a:endParaRPr>
              </a:p>
            </p:txBody>
          </p:sp>
        </p:grpSp>
      </p:grpSp>
      <p:grpSp>
        <p:nvGrpSpPr>
          <p:cNvPr id="17" name="Group 16"/>
          <p:cNvGrpSpPr/>
          <p:nvPr/>
        </p:nvGrpSpPr>
        <p:grpSpPr>
          <a:xfrm>
            <a:off x="204788" y="1207216"/>
            <a:ext cx="8608140" cy="4583984"/>
            <a:chOff x="204788" y="1207216"/>
            <a:chExt cx="8608140" cy="4583984"/>
          </a:xfrm>
        </p:grpSpPr>
        <p:grpSp>
          <p:nvGrpSpPr>
            <p:cNvPr id="18" name="Group 17"/>
            <p:cNvGrpSpPr/>
            <p:nvPr/>
          </p:nvGrpSpPr>
          <p:grpSpPr>
            <a:xfrm>
              <a:off x="2627908" y="1207216"/>
              <a:ext cx="6185020" cy="4583984"/>
              <a:chOff x="2627908" y="1207216"/>
              <a:chExt cx="6185020" cy="4583984"/>
            </a:xfrm>
          </p:grpSpPr>
          <p:grpSp>
            <p:nvGrpSpPr>
              <p:cNvPr id="22" name="Group 21"/>
              <p:cNvGrpSpPr/>
              <p:nvPr/>
            </p:nvGrpSpPr>
            <p:grpSpPr>
              <a:xfrm>
                <a:off x="7047904" y="4038600"/>
                <a:ext cx="1765024" cy="1752600"/>
                <a:chOff x="3161704" y="4109812"/>
                <a:chExt cx="1765024" cy="1752600"/>
              </a:xfrm>
            </p:grpSpPr>
            <p:pic>
              <p:nvPicPr>
                <p:cNvPr id="26" name="Picture 25"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61704" y="5000075"/>
                  <a:ext cx="889716" cy="862337"/>
                </a:xfrm>
                <a:prstGeom prst="rect">
                  <a:avLst/>
                </a:prstGeom>
              </p:spPr>
            </p:pic>
            <p:pic>
              <p:nvPicPr>
                <p:cNvPr id="27" name="Picture 26"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037012" y="4109812"/>
                  <a:ext cx="889716" cy="862337"/>
                </a:xfrm>
                <a:prstGeom prst="rect">
                  <a:avLst/>
                </a:prstGeom>
              </p:spPr>
            </p:pic>
          </p:grpSp>
          <p:pic>
            <p:nvPicPr>
              <p:cNvPr id="23" name="Picture 22" descr="device_and_hardware.png"/>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27908" y="4052298"/>
                <a:ext cx="1715492" cy="1662702"/>
              </a:xfrm>
              <a:prstGeom prst="rect">
                <a:avLst/>
              </a:prstGeom>
            </p:spPr>
          </p:pic>
          <p:pic>
            <p:nvPicPr>
              <p:cNvPr id="24" name="Picture 23" descr="server.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4130" y="2590726"/>
                <a:ext cx="1062482" cy="1062482"/>
              </a:xfrm>
              <a:prstGeom prst="rect">
                <a:avLst/>
              </a:prstGeom>
            </p:spPr>
          </p:pic>
          <p:pic>
            <p:nvPicPr>
              <p:cNvPr id="25"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27908" y="1207216"/>
                <a:ext cx="1715492" cy="17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34"/>
            <p:cNvSpPr txBox="1">
              <a:spLocks noChangeArrowheads="1"/>
            </p:cNvSpPr>
            <p:nvPr/>
          </p:nvSpPr>
          <p:spPr bwMode="auto">
            <a:xfrm>
              <a:off x="204788" y="1904997"/>
              <a:ext cx="1128033"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a:solidFill>
                    <a:srgbClr val="404040"/>
                  </a:solidFill>
                  <a:latin typeface="Arial" charset="0"/>
                </a:rPr>
                <a:t>Cloud/Data</a:t>
              </a:r>
              <a:br>
                <a:rPr lang="en-US" sz="1100" b="1" dirty="0">
                  <a:solidFill>
                    <a:srgbClr val="404040"/>
                  </a:solidFill>
                  <a:latin typeface="Arial" charset="0"/>
                </a:rPr>
              </a:br>
              <a:r>
                <a:rPr lang="en-US" sz="1100" b="1" dirty="0">
                  <a:solidFill>
                    <a:srgbClr val="404040"/>
                  </a:solidFill>
                  <a:latin typeface="Arial" charset="0"/>
                </a:rPr>
                <a:t>Center</a:t>
              </a:r>
            </a:p>
          </p:txBody>
        </p:sp>
        <p:sp>
          <p:nvSpPr>
            <p:cNvPr id="20" name="TextBox 19"/>
            <p:cNvSpPr txBox="1">
              <a:spLocks noChangeArrowheads="1"/>
            </p:cNvSpPr>
            <p:nvPr/>
          </p:nvSpPr>
          <p:spPr bwMode="auto">
            <a:xfrm>
              <a:off x="204788" y="3047997"/>
              <a:ext cx="1128033"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Gateway</a:t>
              </a:r>
              <a:endParaRPr lang="en-US" sz="1100" b="1" dirty="0">
                <a:solidFill>
                  <a:srgbClr val="404040"/>
                </a:solidFill>
                <a:latin typeface="Arial" charset="0"/>
              </a:endParaRPr>
            </a:p>
          </p:txBody>
        </p:sp>
        <p:sp>
          <p:nvSpPr>
            <p:cNvPr id="21" name="TextBox 33"/>
            <p:cNvSpPr txBox="1">
              <a:spLocks noChangeArrowheads="1"/>
            </p:cNvSpPr>
            <p:nvPr/>
          </p:nvSpPr>
          <p:spPr bwMode="auto">
            <a:xfrm>
              <a:off x="209869" y="4381905"/>
              <a:ext cx="1117870"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a:solidFill>
                    <a:srgbClr val="404040"/>
                  </a:solidFill>
                  <a:latin typeface="Arial" charset="0"/>
                </a:rPr>
                <a:t>Devices</a:t>
              </a:r>
            </a:p>
            <a:p>
              <a:pPr algn="ctr">
                <a:lnSpc>
                  <a:spcPct val="90000"/>
                </a:lnSpc>
              </a:pPr>
              <a:r>
                <a:rPr lang="en-US" sz="1100" b="1" dirty="0">
                  <a:solidFill>
                    <a:srgbClr val="404040"/>
                  </a:solidFill>
                  <a:latin typeface="Arial" charset="0"/>
                </a:rPr>
                <a:t>&amp; Sensors</a:t>
              </a:r>
            </a:p>
          </p:txBody>
        </p:sp>
      </p:grpSp>
      <p:grpSp>
        <p:nvGrpSpPr>
          <p:cNvPr id="3" name="Group 2"/>
          <p:cNvGrpSpPr/>
          <p:nvPr/>
        </p:nvGrpSpPr>
        <p:grpSpPr>
          <a:xfrm>
            <a:off x="10833779" y="1905000"/>
            <a:ext cx="1128033" cy="3010311"/>
            <a:chOff x="10833779" y="1905000"/>
            <a:chExt cx="1128033" cy="3010311"/>
          </a:xfrm>
        </p:grpSpPr>
        <p:sp>
          <p:nvSpPr>
            <p:cNvPr id="28" name="TextBox 34"/>
            <p:cNvSpPr txBox="1">
              <a:spLocks noChangeArrowheads="1"/>
            </p:cNvSpPr>
            <p:nvPr/>
          </p:nvSpPr>
          <p:spPr bwMode="auto">
            <a:xfrm>
              <a:off x="10833779" y="1905000"/>
              <a:ext cx="1128033"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a:solidFill>
                    <a:srgbClr val="404040"/>
                  </a:solidFill>
                  <a:latin typeface="Arial" charset="0"/>
                </a:rPr>
                <a:t>Cloud/Data</a:t>
              </a:r>
              <a:br>
                <a:rPr lang="en-US" sz="1100" b="1" dirty="0">
                  <a:solidFill>
                    <a:srgbClr val="404040"/>
                  </a:solidFill>
                  <a:latin typeface="Arial" charset="0"/>
                </a:rPr>
              </a:br>
              <a:r>
                <a:rPr lang="en-US" sz="1100" b="1" dirty="0">
                  <a:solidFill>
                    <a:srgbClr val="404040"/>
                  </a:solidFill>
                  <a:latin typeface="Arial" charset="0"/>
                </a:rPr>
                <a:t>Center</a:t>
              </a:r>
            </a:p>
          </p:txBody>
        </p:sp>
        <p:sp>
          <p:nvSpPr>
            <p:cNvPr id="29" name="TextBox 28"/>
            <p:cNvSpPr txBox="1">
              <a:spLocks noChangeArrowheads="1"/>
            </p:cNvSpPr>
            <p:nvPr/>
          </p:nvSpPr>
          <p:spPr bwMode="auto">
            <a:xfrm>
              <a:off x="10833779" y="3048000"/>
              <a:ext cx="1128033"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Gateway</a:t>
              </a:r>
              <a:endParaRPr lang="en-US" sz="1100" b="1" dirty="0">
                <a:solidFill>
                  <a:srgbClr val="404040"/>
                </a:solidFill>
                <a:latin typeface="Arial" charset="0"/>
              </a:endParaRPr>
            </a:p>
          </p:txBody>
        </p:sp>
        <p:sp>
          <p:nvSpPr>
            <p:cNvPr id="30" name="TextBox 33"/>
            <p:cNvSpPr txBox="1">
              <a:spLocks noChangeArrowheads="1"/>
            </p:cNvSpPr>
            <p:nvPr/>
          </p:nvSpPr>
          <p:spPr bwMode="auto">
            <a:xfrm>
              <a:off x="10838860" y="4381908"/>
              <a:ext cx="1117870"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a:solidFill>
                    <a:srgbClr val="404040"/>
                  </a:solidFill>
                  <a:latin typeface="Arial" charset="0"/>
                </a:rPr>
                <a:t>Devices</a:t>
              </a:r>
            </a:p>
            <a:p>
              <a:pPr algn="ctr">
                <a:lnSpc>
                  <a:spcPct val="90000"/>
                </a:lnSpc>
              </a:pPr>
              <a:r>
                <a:rPr lang="en-US" sz="1100" b="1" dirty="0">
                  <a:solidFill>
                    <a:srgbClr val="404040"/>
                  </a:solidFill>
                  <a:latin typeface="Arial" charset="0"/>
                </a:rPr>
                <a:t>&amp; Sensors</a:t>
              </a:r>
            </a:p>
          </p:txBody>
        </p:sp>
      </p:grpSp>
      <p:sp>
        <p:nvSpPr>
          <p:cNvPr id="34"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Protecting Communications</a:t>
            </a:r>
            <a:endParaRPr lang="en-US" dirty="0"/>
          </a:p>
        </p:txBody>
      </p:sp>
      <p:grpSp>
        <p:nvGrpSpPr>
          <p:cNvPr id="3" name="Group 2"/>
          <p:cNvGrpSpPr/>
          <p:nvPr/>
        </p:nvGrpSpPr>
        <p:grpSpPr>
          <a:xfrm>
            <a:off x="531812" y="5029197"/>
            <a:ext cx="5410200" cy="533406"/>
            <a:chOff x="531812" y="5029197"/>
            <a:chExt cx="5410200" cy="533406"/>
          </a:xfrm>
        </p:grpSpPr>
        <p:sp>
          <p:nvSpPr>
            <p:cNvPr id="11" name="TextBox 33"/>
            <p:cNvSpPr txBox="1">
              <a:spLocks noChangeArrowheads="1"/>
            </p:cNvSpPr>
            <p:nvPr/>
          </p:nvSpPr>
          <p:spPr bwMode="auto">
            <a:xfrm>
              <a:off x="531812" y="5029197"/>
              <a:ext cx="1489889"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90000"/>
                </a:lnSpc>
              </a:pPr>
              <a:r>
                <a:rPr lang="en-US" sz="1100" b="1" dirty="0" smtClean="0">
                  <a:solidFill>
                    <a:srgbClr val="404040"/>
                  </a:solidFill>
                  <a:latin typeface="Arial" charset="0"/>
                </a:rPr>
                <a:t>Certificates:</a:t>
              </a:r>
              <a:endParaRPr lang="en-US" sz="1100" b="1" dirty="0">
                <a:solidFill>
                  <a:srgbClr val="404040"/>
                </a:solidFill>
                <a:latin typeface="Arial" charset="0"/>
              </a:endParaRPr>
            </a:p>
          </p:txBody>
        </p:sp>
        <p:sp>
          <p:nvSpPr>
            <p:cNvPr id="12" name="TextBox 33"/>
            <p:cNvSpPr txBox="1">
              <a:spLocks noChangeArrowheads="1"/>
            </p:cNvSpPr>
            <p:nvPr/>
          </p:nvSpPr>
          <p:spPr bwMode="auto">
            <a:xfrm>
              <a:off x="2208212" y="5029200"/>
              <a:ext cx="3733800"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Because of the risks &amp; limits of self-signed “certs,” </a:t>
              </a:r>
            </a:p>
            <a:p>
              <a:pPr algn="ctr">
                <a:lnSpc>
                  <a:spcPct val="90000"/>
                </a:lnSpc>
              </a:pPr>
              <a:r>
                <a:rPr lang="en-US" sz="1100" b="1" dirty="0" smtClean="0">
                  <a:solidFill>
                    <a:srgbClr val="404040"/>
                  </a:solidFill>
                  <a:latin typeface="Arial" charset="0"/>
                </a:rPr>
                <a:t>more than a Billion </a:t>
              </a:r>
              <a:r>
                <a:rPr lang="en-US" sz="1100" b="1" dirty="0" err="1" smtClean="0">
                  <a:solidFill>
                    <a:srgbClr val="404040"/>
                  </a:solidFill>
                  <a:latin typeface="Arial" charset="0"/>
                </a:rPr>
                <a:t>IoT</a:t>
              </a:r>
              <a:r>
                <a:rPr lang="en-US" sz="1100" b="1" dirty="0" smtClean="0">
                  <a:solidFill>
                    <a:srgbClr val="404040"/>
                  </a:solidFill>
                  <a:latin typeface="Arial" charset="0"/>
                </a:rPr>
                <a:t> devices embed </a:t>
              </a:r>
              <a:r>
                <a:rPr lang="en-US" sz="1100" b="1" dirty="0" err="1" smtClean="0">
                  <a:solidFill>
                    <a:srgbClr val="404040"/>
                  </a:solidFill>
                  <a:latin typeface="Arial" charset="0"/>
                </a:rPr>
                <a:t>certficates</a:t>
              </a:r>
              <a:endParaRPr lang="en-US" sz="1100" b="1" dirty="0">
                <a:solidFill>
                  <a:srgbClr val="404040"/>
                </a:solidFill>
                <a:latin typeface="Arial" charset="0"/>
              </a:endParaRPr>
            </a:p>
            <a:p>
              <a:pPr algn="ctr">
                <a:lnSpc>
                  <a:spcPct val="90000"/>
                </a:lnSpc>
              </a:pPr>
              <a:r>
                <a:rPr lang="en-US" sz="1100" b="1" dirty="0" smtClean="0">
                  <a:solidFill>
                    <a:srgbClr val="404040"/>
                  </a:solidFill>
                  <a:latin typeface="Arial" charset="0"/>
                </a:rPr>
                <a:t>chained to a world class Certificate Authority (CA)</a:t>
              </a:r>
              <a:endParaRPr lang="en-US" sz="1100" b="1" dirty="0">
                <a:solidFill>
                  <a:srgbClr val="404040"/>
                </a:solidFill>
                <a:latin typeface="Arial" charset="0"/>
              </a:endParaRPr>
            </a:p>
          </p:txBody>
        </p:sp>
      </p:grpSp>
      <p:grpSp>
        <p:nvGrpSpPr>
          <p:cNvPr id="50" name="Group 49"/>
          <p:cNvGrpSpPr/>
          <p:nvPr/>
        </p:nvGrpSpPr>
        <p:grpSpPr>
          <a:xfrm>
            <a:off x="531812" y="5714994"/>
            <a:ext cx="5452289" cy="533403"/>
            <a:chOff x="531812" y="5714994"/>
            <a:chExt cx="5452289" cy="533403"/>
          </a:xfrm>
        </p:grpSpPr>
        <p:sp>
          <p:nvSpPr>
            <p:cNvPr id="13" name="TextBox 33"/>
            <p:cNvSpPr txBox="1">
              <a:spLocks noChangeArrowheads="1"/>
            </p:cNvSpPr>
            <p:nvPr/>
          </p:nvSpPr>
          <p:spPr bwMode="auto">
            <a:xfrm>
              <a:off x="531812" y="5714994"/>
              <a:ext cx="1489889"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90000"/>
                </a:lnSpc>
              </a:pPr>
              <a:r>
                <a:rPr lang="en-US" sz="1100" b="1" dirty="0" smtClean="0">
                  <a:solidFill>
                    <a:srgbClr val="404040"/>
                  </a:solidFill>
                  <a:latin typeface="Arial" charset="0"/>
                </a:rPr>
                <a:t>Roots of Trust:</a:t>
              </a:r>
              <a:endParaRPr lang="en-US" sz="1100" b="1" dirty="0">
                <a:solidFill>
                  <a:srgbClr val="404040"/>
                </a:solidFill>
                <a:latin typeface="Arial" charset="0"/>
              </a:endParaRPr>
            </a:p>
          </p:txBody>
        </p:sp>
        <p:sp>
          <p:nvSpPr>
            <p:cNvPr id="14" name="TextBox 33"/>
            <p:cNvSpPr txBox="1">
              <a:spLocks noChangeArrowheads="1"/>
            </p:cNvSpPr>
            <p:nvPr/>
          </p:nvSpPr>
          <p:spPr bwMode="auto">
            <a:xfrm>
              <a:off x="2208212" y="5714994"/>
              <a:ext cx="3775889"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Will your devices talk to devices outside your control? </a:t>
              </a:r>
            </a:p>
            <a:p>
              <a:pPr algn="ctr">
                <a:lnSpc>
                  <a:spcPct val="90000"/>
                </a:lnSpc>
              </a:pPr>
              <a:r>
                <a:rPr lang="en-US" sz="1100" b="1" dirty="0" err="1" smtClean="0">
                  <a:solidFill>
                    <a:srgbClr val="404040"/>
                  </a:solidFill>
                  <a:latin typeface="Arial" charset="0"/>
                </a:rPr>
                <a:t>IoT</a:t>
              </a:r>
              <a:r>
                <a:rPr lang="en-US" sz="1100" b="1" dirty="0" smtClean="0">
                  <a:solidFill>
                    <a:srgbClr val="404040"/>
                  </a:solidFill>
                  <a:latin typeface="Arial" charset="0"/>
                </a:rPr>
                <a:t> “Roots of Trust” can help decide which to trust. </a:t>
              </a:r>
              <a:endParaRPr lang="en-US" sz="1100" b="1" dirty="0">
                <a:solidFill>
                  <a:srgbClr val="404040"/>
                </a:solidFill>
                <a:latin typeface="Arial" charset="0"/>
              </a:endParaRPr>
            </a:p>
          </p:txBody>
        </p:sp>
      </p:grpSp>
      <p:grpSp>
        <p:nvGrpSpPr>
          <p:cNvPr id="23" name="Group 22"/>
          <p:cNvGrpSpPr/>
          <p:nvPr/>
        </p:nvGrpSpPr>
        <p:grpSpPr>
          <a:xfrm>
            <a:off x="6136501" y="3656109"/>
            <a:ext cx="3505200" cy="2744691"/>
            <a:chOff x="5334000" y="2741712"/>
            <a:chExt cx="3505200" cy="2744691"/>
          </a:xfrm>
        </p:grpSpPr>
        <p:sp>
          <p:nvSpPr>
            <p:cNvPr id="24" name="Right Brace 23"/>
            <p:cNvSpPr/>
            <p:nvPr/>
          </p:nvSpPr>
          <p:spPr>
            <a:xfrm rot="10800000">
              <a:off x="5334000" y="2895594"/>
              <a:ext cx="365586" cy="2514600"/>
            </a:xfrm>
            <a:prstGeom prst="rightBrace">
              <a:avLst>
                <a:gd name="adj1" fmla="val 47947"/>
                <a:gd name="adj2" fmla="val 40617"/>
              </a:avLst>
            </a:prstGeom>
            <a:ln w="50800">
              <a:solidFill>
                <a:srgbClr val="7D813F"/>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5699586" y="2741712"/>
              <a:ext cx="3139614" cy="707886"/>
            </a:xfrm>
            <a:prstGeom prst="rect">
              <a:avLst/>
            </a:prstGeom>
          </p:spPr>
          <p:txBody>
            <a:bodyPr wrap="square" anchor="ctr">
              <a:spAutoFit/>
            </a:bodyPr>
            <a:lstStyle/>
            <a:p>
              <a:pPr algn="ctr"/>
              <a:r>
                <a:rPr lang="en-US" sz="2000" b="1" dirty="0" smtClean="0">
                  <a:solidFill>
                    <a:srgbClr val="313131"/>
                  </a:solidFill>
                  <a:effectLst>
                    <a:glow rad="101600">
                      <a:schemeClr val="bg1">
                        <a:alpha val="75000"/>
                      </a:schemeClr>
                    </a:glow>
                  </a:effectLst>
                </a:rPr>
                <a:t>Advantages of Professional</a:t>
              </a:r>
            </a:p>
            <a:p>
              <a:pPr algn="ctr"/>
              <a:r>
                <a:rPr lang="en-US" sz="2000" b="1" dirty="0" smtClean="0">
                  <a:solidFill>
                    <a:srgbClr val="313131"/>
                  </a:solidFill>
                  <a:effectLst>
                    <a:glow rad="101600">
                      <a:schemeClr val="bg1">
                        <a:alpha val="75000"/>
                      </a:schemeClr>
                    </a:glow>
                  </a:effectLst>
                </a:rPr>
                <a:t>Certificate Authorities</a:t>
              </a:r>
            </a:p>
          </p:txBody>
        </p:sp>
        <p:sp>
          <p:nvSpPr>
            <p:cNvPr id="26" name="TextBox 33"/>
            <p:cNvSpPr txBox="1">
              <a:spLocks noChangeArrowheads="1"/>
            </p:cNvSpPr>
            <p:nvPr/>
          </p:nvSpPr>
          <p:spPr bwMode="auto">
            <a:xfrm>
              <a:off x="5663174" y="3352800"/>
              <a:ext cx="3176026"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Revoking Expired / Stolen Credentials</a:t>
              </a:r>
              <a:endParaRPr lang="en-US" sz="1100" b="1" dirty="0">
                <a:solidFill>
                  <a:srgbClr val="404040"/>
                </a:solidFill>
                <a:latin typeface="Arial" charset="0"/>
              </a:endParaRPr>
            </a:p>
          </p:txBody>
        </p:sp>
        <p:sp>
          <p:nvSpPr>
            <p:cNvPr id="27" name="TextBox 33"/>
            <p:cNvSpPr txBox="1">
              <a:spLocks noChangeArrowheads="1"/>
            </p:cNvSpPr>
            <p:nvPr/>
          </p:nvSpPr>
          <p:spPr bwMode="auto">
            <a:xfrm>
              <a:off x="5663174" y="3733791"/>
              <a:ext cx="3176026"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Easier to Enroll </a:t>
              </a:r>
              <a:r>
                <a:rPr lang="en-US" sz="1100" b="1" dirty="0" err="1" smtClean="0">
                  <a:solidFill>
                    <a:srgbClr val="404040"/>
                  </a:solidFill>
                  <a:latin typeface="Arial" charset="0"/>
                </a:rPr>
                <a:t>IoT</a:t>
              </a:r>
              <a:r>
                <a:rPr lang="en-US" sz="1100" b="1" dirty="0" smtClean="0">
                  <a:solidFill>
                    <a:srgbClr val="404040"/>
                  </a:solidFill>
                  <a:latin typeface="Arial" charset="0"/>
                </a:rPr>
                <a:t> Devices</a:t>
              </a:r>
              <a:endParaRPr lang="en-US" sz="1100" b="1" dirty="0">
                <a:solidFill>
                  <a:srgbClr val="404040"/>
                </a:solidFill>
                <a:latin typeface="Arial" charset="0"/>
              </a:endParaRPr>
            </a:p>
          </p:txBody>
        </p:sp>
        <p:sp>
          <p:nvSpPr>
            <p:cNvPr id="28" name="TextBox 33"/>
            <p:cNvSpPr txBox="1">
              <a:spLocks noChangeArrowheads="1"/>
            </p:cNvSpPr>
            <p:nvPr/>
          </p:nvSpPr>
          <p:spPr bwMode="auto">
            <a:xfrm>
              <a:off x="5663174" y="4114791"/>
              <a:ext cx="3176026"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Easier factory provisioning </a:t>
              </a:r>
              <a:endParaRPr lang="en-US" sz="1100" b="1" dirty="0">
                <a:solidFill>
                  <a:srgbClr val="404040"/>
                </a:solidFill>
                <a:latin typeface="Arial" charset="0"/>
              </a:endParaRPr>
            </a:p>
          </p:txBody>
        </p:sp>
        <p:sp>
          <p:nvSpPr>
            <p:cNvPr id="29" name="TextBox 33"/>
            <p:cNvSpPr txBox="1">
              <a:spLocks noChangeArrowheads="1"/>
            </p:cNvSpPr>
            <p:nvPr/>
          </p:nvSpPr>
          <p:spPr bwMode="auto">
            <a:xfrm>
              <a:off x="5663174" y="4495791"/>
              <a:ext cx="3176026"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World class physical security protecting </a:t>
              </a:r>
            </a:p>
            <a:p>
              <a:pPr algn="ctr">
                <a:lnSpc>
                  <a:spcPct val="90000"/>
                </a:lnSpc>
              </a:pPr>
              <a:r>
                <a:rPr lang="en-US" sz="1100" b="1" dirty="0" smtClean="0">
                  <a:solidFill>
                    <a:srgbClr val="404040"/>
                  </a:solidFill>
                  <a:latin typeface="Arial" charset="0"/>
                </a:rPr>
                <a:t>your roots of trust &amp; private keys</a:t>
              </a:r>
              <a:endParaRPr lang="en-US" sz="1100" b="1" dirty="0">
                <a:solidFill>
                  <a:srgbClr val="404040"/>
                </a:solidFill>
                <a:latin typeface="Arial" charset="0"/>
              </a:endParaRPr>
            </a:p>
          </p:txBody>
        </p:sp>
        <p:sp>
          <p:nvSpPr>
            <p:cNvPr id="30" name="TextBox 33"/>
            <p:cNvSpPr txBox="1">
              <a:spLocks noChangeArrowheads="1"/>
            </p:cNvSpPr>
            <p:nvPr/>
          </p:nvSpPr>
          <p:spPr bwMode="auto">
            <a:xfrm>
              <a:off x="5663174" y="4953000"/>
              <a:ext cx="3176026"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Scalable, time-proven infrastructure &amp; processes</a:t>
              </a:r>
              <a:endParaRPr lang="en-US" sz="1100" b="1" dirty="0">
                <a:solidFill>
                  <a:srgbClr val="404040"/>
                </a:solidFill>
                <a:latin typeface="Arial" charset="0"/>
              </a:endParaRPr>
            </a:p>
          </p:txBody>
        </p:sp>
      </p:grpSp>
      <p:grpSp>
        <p:nvGrpSpPr>
          <p:cNvPr id="31" name="Group 30"/>
          <p:cNvGrpSpPr/>
          <p:nvPr/>
        </p:nvGrpSpPr>
        <p:grpSpPr>
          <a:xfrm>
            <a:off x="2546326" y="1135381"/>
            <a:ext cx="8541587" cy="2217419"/>
            <a:chOff x="323013" y="609600"/>
            <a:chExt cx="8541587" cy="2217419"/>
          </a:xfrm>
        </p:grpSpPr>
        <p:grpSp>
          <p:nvGrpSpPr>
            <p:cNvPr id="32" name="Group 31"/>
            <p:cNvGrpSpPr/>
            <p:nvPr/>
          </p:nvGrpSpPr>
          <p:grpSpPr>
            <a:xfrm>
              <a:off x="323013" y="998219"/>
              <a:ext cx="3039744" cy="1588274"/>
              <a:chOff x="323013" y="990600"/>
              <a:chExt cx="3039744" cy="1588274"/>
            </a:xfrm>
          </p:grpSpPr>
          <p:grpSp>
            <p:nvGrpSpPr>
              <p:cNvPr id="42" name="Group 41"/>
              <p:cNvGrpSpPr/>
              <p:nvPr/>
            </p:nvGrpSpPr>
            <p:grpSpPr>
              <a:xfrm>
                <a:off x="323013" y="1302875"/>
                <a:ext cx="1117870" cy="1275999"/>
                <a:chOff x="209869" y="4858875"/>
                <a:chExt cx="1117870" cy="1275999"/>
              </a:xfrm>
            </p:grpSpPr>
            <p:pic>
              <p:nvPicPr>
                <p:cNvPr id="47" name="Picture 46"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1440" y="4858875"/>
                  <a:ext cx="863600" cy="863600"/>
                </a:xfrm>
                <a:prstGeom prst="rect">
                  <a:avLst/>
                </a:prstGeom>
              </p:spPr>
            </p:pic>
            <p:sp>
              <p:nvSpPr>
                <p:cNvPr id="48" name="TextBox 33"/>
                <p:cNvSpPr txBox="1">
                  <a:spLocks noChangeArrowheads="1"/>
                </p:cNvSpPr>
                <p:nvPr/>
              </p:nvSpPr>
              <p:spPr bwMode="auto">
                <a:xfrm>
                  <a:off x="209869" y="5601471"/>
                  <a:ext cx="1117870"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a:solidFill>
                        <a:srgbClr val="404040"/>
                      </a:solidFill>
                      <a:latin typeface="Arial" charset="0"/>
                    </a:rPr>
                    <a:t>Devices</a:t>
                  </a:r>
                </a:p>
                <a:p>
                  <a:pPr algn="ctr">
                    <a:lnSpc>
                      <a:spcPct val="90000"/>
                    </a:lnSpc>
                  </a:pPr>
                  <a:r>
                    <a:rPr lang="en-US" sz="1100" b="1" dirty="0">
                      <a:solidFill>
                        <a:srgbClr val="404040"/>
                      </a:solidFill>
                      <a:latin typeface="Arial" charset="0"/>
                    </a:rPr>
                    <a:t>&amp; Sensors</a:t>
                  </a:r>
                </a:p>
              </p:txBody>
            </p:sp>
          </p:grpSp>
          <p:sp>
            <p:nvSpPr>
              <p:cNvPr id="43" name="Isosceles Triangle 42"/>
              <p:cNvSpPr/>
              <p:nvPr/>
            </p:nvSpPr>
            <p:spPr bwMode="auto">
              <a:xfrm rot="16200000">
                <a:off x="693375" y="1580357"/>
                <a:ext cx="1468437" cy="298450"/>
              </a:xfrm>
              <a:prstGeom prst="triangle">
                <a:avLst/>
              </a:prstGeom>
              <a:gradFill flip="none" rotWithShape="1">
                <a:gsLst>
                  <a:gs pos="0">
                    <a:schemeClr val="accent6"/>
                  </a:gs>
                  <a:gs pos="99000">
                    <a:schemeClr val="bg1">
                      <a:alpha val="0"/>
                    </a:schemeClr>
                  </a:gs>
                </a:gsLst>
                <a:lin ang="54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2400">
                  <a:solidFill>
                    <a:srgbClr val="FFFFFF"/>
                  </a:solidFill>
                </a:endParaRPr>
              </a:p>
            </p:txBody>
          </p:sp>
          <p:sp>
            <p:nvSpPr>
              <p:cNvPr id="44" name="Rectangle 43"/>
              <p:cNvSpPr/>
              <p:nvPr/>
            </p:nvSpPr>
            <p:spPr bwMode="auto">
              <a:xfrm>
                <a:off x="1573644" y="2057400"/>
                <a:ext cx="1789113" cy="457200"/>
              </a:xfrm>
              <a:prstGeom prst="rect">
                <a:avLst/>
              </a:prstGeom>
              <a:solidFill>
                <a:srgbClr val="939393"/>
              </a:solidFill>
              <a:ln w="25400" cap="flat" cmpd="sng" algn="ctr">
                <a:solidFill>
                  <a:schemeClr val="bg1">
                    <a:lumMod val="50000"/>
                  </a:schemeClr>
                </a:solidFill>
                <a:prstDash val="solid"/>
                <a:miter lim="800000"/>
                <a:headEnd type="none" w="med" len="med"/>
                <a:tailEnd type="none" w="med" len="med"/>
              </a:ln>
              <a:effectLst/>
            </p:spPr>
            <p:txBody>
              <a:bodyPr anchor="ctr"/>
              <a:lstStyle/>
              <a:p>
                <a:pPr algn="ctr">
                  <a:lnSpc>
                    <a:spcPct val="90000"/>
                  </a:lnSpc>
                  <a:defRPr/>
                </a:pPr>
                <a:r>
                  <a:rPr lang="en-US" sz="1100" b="1" dirty="0" smtClean="0">
                    <a:solidFill>
                      <a:srgbClr val="FFFFFF"/>
                    </a:solidFill>
                    <a:latin typeface="Arial" charset="0"/>
                    <a:cs typeface="+mn-cs"/>
                  </a:rPr>
                  <a:t>Hardware</a:t>
                </a:r>
                <a:endParaRPr lang="en-US" sz="1100" b="1" dirty="0">
                  <a:solidFill>
                    <a:srgbClr val="FFFFFF"/>
                  </a:solidFill>
                  <a:latin typeface="Arial" charset="0"/>
                  <a:cs typeface="+mn-cs"/>
                </a:endParaRPr>
              </a:p>
            </p:txBody>
          </p:sp>
          <p:sp>
            <p:nvSpPr>
              <p:cNvPr id="45" name="Rectangle 44"/>
              <p:cNvSpPr/>
              <p:nvPr/>
            </p:nvSpPr>
            <p:spPr bwMode="auto">
              <a:xfrm>
                <a:off x="1573644" y="1524000"/>
                <a:ext cx="1789113" cy="457200"/>
              </a:xfrm>
              <a:prstGeom prst="rect">
                <a:avLst/>
              </a:prstGeom>
              <a:solidFill>
                <a:srgbClr val="939393">
                  <a:alpha val="50000"/>
                </a:srgbClr>
              </a:solidFill>
              <a:ln w="25400" cap="flat" cmpd="sng" algn="ctr">
                <a:solidFill>
                  <a:schemeClr val="bg1">
                    <a:lumMod val="50000"/>
                    <a:alpha val="50000"/>
                  </a:schemeClr>
                </a:solidFill>
                <a:prstDash val="solid"/>
                <a:miter lim="800000"/>
                <a:headEnd type="none" w="med" len="med"/>
                <a:tailEnd type="none" w="med" len="med"/>
              </a:ln>
              <a:effectLst/>
            </p:spPr>
            <p:txBody>
              <a:bodyPr anchor="ctr"/>
              <a:lstStyle/>
              <a:p>
                <a:pPr algn="ctr">
                  <a:lnSpc>
                    <a:spcPct val="90000"/>
                  </a:lnSpc>
                  <a:defRPr/>
                </a:pPr>
                <a:r>
                  <a:rPr lang="en-US" sz="1100" b="1" dirty="0">
                    <a:solidFill>
                      <a:schemeClr val="bg2">
                        <a:lumMod val="40000"/>
                        <a:lumOff val="60000"/>
                      </a:schemeClr>
                    </a:solidFill>
                    <a:latin typeface="Arial" charset="0"/>
                    <a:cs typeface="+mn-cs"/>
                  </a:rPr>
                  <a:t>Operating Systems</a:t>
                </a:r>
              </a:p>
            </p:txBody>
          </p:sp>
          <p:sp>
            <p:nvSpPr>
              <p:cNvPr id="46" name="Rectangle 45"/>
              <p:cNvSpPr/>
              <p:nvPr/>
            </p:nvSpPr>
            <p:spPr bwMode="auto">
              <a:xfrm>
                <a:off x="1573644" y="990600"/>
                <a:ext cx="1789113" cy="457200"/>
              </a:xfrm>
              <a:prstGeom prst="rect">
                <a:avLst/>
              </a:prstGeom>
              <a:solidFill>
                <a:srgbClr val="939393"/>
              </a:solidFill>
              <a:ln w="25400" cap="flat" cmpd="sng" algn="ctr">
                <a:solidFill>
                  <a:schemeClr val="bg1">
                    <a:lumMod val="50000"/>
                  </a:schemeClr>
                </a:solidFill>
                <a:prstDash val="solid"/>
                <a:miter lim="800000"/>
                <a:headEnd type="none" w="med" len="med"/>
                <a:tailEnd type="none" w="med" len="med"/>
              </a:ln>
              <a:effectLst/>
            </p:spPr>
            <p:txBody>
              <a:bodyPr anchor="ctr"/>
              <a:lstStyle/>
              <a:p>
                <a:pPr algn="ctr">
                  <a:lnSpc>
                    <a:spcPct val="90000"/>
                  </a:lnSpc>
                  <a:defRPr/>
                </a:pPr>
                <a:r>
                  <a:rPr lang="en-US" sz="1100" b="1" dirty="0">
                    <a:solidFill>
                      <a:srgbClr val="FFFFFF"/>
                    </a:solidFill>
                    <a:latin typeface="Arial" charset="0"/>
                    <a:cs typeface="+mn-cs"/>
                  </a:rPr>
                  <a:t>Embedded Software</a:t>
                </a:r>
              </a:p>
            </p:txBody>
          </p:sp>
        </p:grpSp>
        <p:grpSp>
          <p:nvGrpSpPr>
            <p:cNvPr id="33" name="Group 32"/>
            <p:cNvGrpSpPr/>
            <p:nvPr/>
          </p:nvGrpSpPr>
          <p:grpSpPr>
            <a:xfrm>
              <a:off x="4239209" y="1143000"/>
              <a:ext cx="2923591" cy="363075"/>
              <a:chOff x="4948197" y="5580525"/>
              <a:chExt cx="2923591" cy="363075"/>
            </a:xfrm>
          </p:grpSpPr>
          <p:sp>
            <p:nvSpPr>
              <p:cNvPr id="40" name="Left-Right Arrow 39"/>
              <p:cNvSpPr/>
              <p:nvPr/>
            </p:nvSpPr>
            <p:spPr bwMode="auto">
              <a:xfrm>
                <a:off x="4948197" y="5601471"/>
                <a:ext cx="2895600" cy="304800"/>
              </a:xfrm>
              <a:prstGeom prst="leftRightArrow">
                <a:avLst/>
              </a:prstGeom>
              <a:gradFill flip="none" rotWithShape="1">
                <a:gsLst>
                  <a:gs pos="0">
                    <a:srgbClr val="5D610E"/>
                  </a:gs>
                  <a:gs pos="25000">
                    <a:srgbClr val="EFEFEF"/>
                  </a:gs>
                  <a:gs pos="100000">
                    <a:srgbClr val="5D610E"/>
                  </a:gs>
                  <a:gs pos="75000">
                    <a:srgbClr val="EFEFEF"/>
                  </a:gs>
                </a:gsLst>
                <a:path path="circle">
                  <a:fillToRect l="100000" t="100000"/>
                </a:path>
                <a:tileRect r="-100000" b="-100000"/>
              </a:gra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b="1">
                  <a:solidFill>
                    <a:srgbClr val="FFFFFF"/>
                  </a:solidFill>
                </a:endParaRPr>
              </a:p>
            </p:txBody>
          </p:sp>
          <p:sp>
            <p:nvSpPr>
              <p:cNvPr id="41" name="TextBox 40"/>
              <p:cNvSpPr txBox="1"/>
              <p:nvPr/>
            </p:nvSpPr>
            <p:spPr>
              <a:xfrm>
                <a:off x="4964723" y="5580525"/>
                <a:ext cx="2907065" cy="363075"/>
              </a:xfrm>
              <a:prstGeom prst="rect">
                <a:avLst/>
              </a:prstGeom>
              <a:noFill/>
              <a:effectLst/>
            </p:spPr>
            <p:txBody>
              <a:bodyPr wrap="square" lIns="0" tIns="0" rIns="0" bIns="0" rtlCol="0" anchor="ctr">
                <a:noAutofit/>
              </a:bodyPr>
              <a:lstStyle/>
              <a:p>
                <a:pPr algn="ctr">
                  <a:lnSpc>
                    <a:spcPct val="70000"/>
                  </a:lnSpc>
                </a:pPr>
                <a:r>
                  <a:rPr lang="en-US" sz="2000" b="1" dirty="0">
                    <a:solidFill>
                      <a:schemeClr val="bg2">
                        <a:lumMod val="50000"/>
                      </a:schemeClr>
                    </a:solidFill>
                    <a:effectLst>
                      <a:glow rad="101600">
                        <a:srgbClr val="FFFFFF">
                          <a:alpha val="75000"/>
                        </a:srgbClr>
                      </a:glow>
                    </a:effectLst>
                  </a:rPr>
                  <a:t>Protect the Communications</a:t>
                </a:r>
              </a:p>
            </p:txBody>
          </p:sp>
        </p:grpSp>
        <p:grpSp>
          <p:nvGrpSpPr>
            <p:cNvPr id="34" name="Group 33"/>
            <p:cNvGrpSpPr/>
            <p:nvPr/>
          </p:nvGrpSpPr>
          <p:grpSpPr>
            <a:xfrm>
              <a:off x="8001000" y="609600"/>
              <a:ext cx="863600" cy="2217419"/>
              <a:chOff x="8001000" y="678181"/>
              <a:chExt cx="863600" cy="2217419"/>
            </a:xfrm>
          </p:grpSpPr>
          <p:pic>
            <p:nvPicPr>
              <p:cNvPr id="37"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051771" y="678181"/>
                <a:ext cx="762058" cy="76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server.png"/>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98791" y="1363981"/>
                <a:ext cx="668019" cy="668019"/>
              </a:xfrm>
              <a:prstGeom prst="rect">
                <a:avLst/>
              </a:prstGeom>
            </p:spPr>
          </p:pic>
          <p:pic>
            <p:nvPicPr>
              <p:cNvPr id="39" name="Picture 38"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01000" y="2032000"/>
                <a:ext cx="863600" cy="863600"/>
              </a:xfrm>
              <a:prstGeom prst="rect">
                <a:avLst/>
              </a:prstGeom>
            </p:spPr>
          </p:pic>
        </p:grpSp>
        <p:sp>
          <p:nvSpPr>
            <p:cNvPr id="35" name="Right Brace 34"/>
            <p:cNvSpPr/>
            <p:nvPr/>
          </p:nvSpPr>
          <p:spPr>
            <a:xfrm rot="10800000" flipH="1">
              <a:off x="3581400" y="843428"/>
              <a:ext cx="365586" cy="1911324"/>
            </a:xfrm>
            <a:prstGeom prst="rightBrace">
              <a:avLst>
                <a:gd name="adj1" fmla="val 47947"/>
                <a:gd name="adj2" fmla="val 75388"/>
              </a:avLst>
            </a:prstGeom>
            <a:ln w="50800">
              <a:solidFill>
                <a:srgbClr val="7D813F"/>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10800000">
              <a:off x="7483014" y="838200"/>
              <a:ext cx="365586" cy="1911324"/>
            </a:xfrm>
            <a:prstGeom prst="rightBrace">
              <a:avLst>
                <a:gd name="adj1" fmla="val 47947"/>
                <a:gd name="adj2" fmla="val 75388"/>
              </a:avLst>
            </a:prstGeom>
            <a:ln w="50800">
              <a:solidFill>
                <a:srgbClr val="7D813F"/>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TextBox 33"/>
          <p:cNvSpPr txBox="1">
            <a:spLocks noChangeArrowheads="1"/>
          </p:cNvSpPr>
          <p:nvPr/>
        </p:nvSpPr>
        <p:spPr bwMode="auto">
          <a:xfrm>
            <a:off x="6033313" y="2276227"/>
            <a:ext cx="3810000" cy="92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Required: Authentication</a:t>
            </a:r>
          </a:p>
          <a:p>
            <a:pPr algn="ctr">
              <a:lnSpc>
                <a:spcPct val="90000"/>
              </a:lnSpc>
            </a:pPr>
            <a:endParaRPr lang="en-US" sz="1100" b="1" dirty="0" smtClean="0">
              <a:solidFill>
                <a:srgbClr val="404040"/>
              </a:solidFill>
              <a:latin typeface="Arial" charset="0"/>
            </a:endParaRPr>
          </a:p>
          <a:p>
            <a:pPr algn="ctr">
              <a:lnSpc>
                <a:spcPct val="90000"/>
              </a:lnSpc>
            </a:pPr>
            <a:r>
              <a:rPr lang="en-US" sz="1100" b="1" dirty="0" smtClean="0">
                <a:solidFill>
                  <a:srgbClr val="404040"/>
                </a:solidFill>
                <a:latin typeface="Arial" charset="0"/>
              </a:rPr>
              <a:t>Helpful, but not always required: Encryption</a:t>
            </a:r>
          </a:p>
          <a:p>
            <a:pPr algn="ctr">
              <a:lnSpc>
                <a:spcPct val="90000"/>
              </a:lnSpc>
            </a:pPr>
            <a:endParaRPr lang="en-US" sz="1100" b="1" dirty="0" smtClean="0">
              <a:solidFill>
                <a:srgbClr val="404040"/>
              </a:solidFill>
              <a:latin typeface="Arial" charset="0"/>
            </a:endParaRPr>
          </a:p>
          <a:p>
            <a:pPr algn="ctr">
              <a:lnSpc>
                <a:spcPct val="90000"/>
              </a:lnSpc>
            </a:pPr>
            <a:r>
              <a:rPr lang="en-US" sz="1100" b="1" dirty="0" smtClean="0">
                <a:solidFill>
                  <a:srgbClr val="404040"/>
                </a:solidFill>
                <a:latin typeface="Arial" charset="0"/>
              </a:rPr>
              <a:t>Increasingly Common: Sign data “object” on capture</a:t>
            </a:r>
          </a:p>
          <a:p>
            <a:pPr algn="ctr">
              <a:lnSpc>
                <a:spcPct val="90000"/>
              </a:lnSpc>
            </a:pPr>
            <a:r>
              <a:rPr lang="en-US" sz="1100" b="1" dirty="0" smtClean="0">
                <a:solidFill>
                  <a:srgbClr val="404040"/>
                </a:solidFill>
                <a:latin typeface="Arial" charset="0"/>
              </a:rPr>
              <a:t>to avoid burden of decrypt/re-encrypt for every link/hop</a:t>
            </a:r>
            <a:endParaRPr lang="en-US" sz="1100" b="1" dirty="0">
              <a:solidFill>
                <a:srgbClr val="404040"/>
              </a:solidFill>
              <a:latin typeface="Arial" charset="0"/>
            </a:endParaRPr>
          </a:p>
        </p:txBody>
      </p:sp>
      <p:grpSp>
        <p:nvGrpSpPr>
          <p:cNvPr id="52" name="Group 51"/>
          <p:cNvGrpSpPr/>
          <p:nvPr/>
        </p:nvGrpSpPr>
        <p:grpSpPr>
          <a:xfrm>
            <a:off x="303212" y="3809991"/>
            <a:ext cx="5680889" cy="2514606"/>
            <a:chOff x="1075572" y="3809991"/>
            <a:chExt cx="4908529" cy="2514606"/>
          </a:xfrm>
        </p:grpSpPr>
        <p:cxnSp>
          <p:nvCxnSpPr>
            <p:cNvPr id="19" name="Straight Connector 18"/>
            <p:cNvCxnSpPr/>
            <p:nvPr/>
          </p:nvCxnSpPr>
          <p:spPr>
            <a:xfrm>
              <a:off x="2707501" y="4267203"/>
              <a:ext cx="0" cy="2057394"/>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75572" y="3809991"/>
              <a:ext cx="4908529" cy="2514606"/>
              <a:chOff x="1075572" y="3809991"/>
              <a:chExt cx="4908529" cy="2514606"/>
            </a:xfrm>
          </p:grpSpPr>
          <p:sp>
            <p:nvSpPr>
              <p:cNvPr id="7" name="Rectangle 6"/>
              <p:cNvSpPr/>
              <p:nvPr/>
            </p:nvSpPr>
            <p:spPr bwMode="auto">
              <a:xfrm>
                <a:off x="1259701" y="3809991"/>
                <a:ext cx="4724400" cy="447026"/>
              </a:xfrm>
              <a:prstGeom prst="rect">
                <a:avLst/>
              </a:prstGeom>
              <a:solidFill>
                <a:srgbClr val="7D813F">
                  <a:alpha val="50000"/>
                </a:srgb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mn-lt"/>
                </a:endParaRPr>
              </a:p>
            </p:txBody>
          </p:sp>
          <p:sp>
            <p:nvSpPr>
              <p:cNvPr id="9" name="TextBox 33"/>
              <p:cNvSpPr txBox="1">
                <a:spLocks noChangeArrowheads="1"/>
              </p:cNvSpPr>
              <p:nvPr/>
            </p:nvSpPr>
            <p:spPr bwMode="auto">
              <a:xfrm>
                <a:off x="1075572" y="4343397"/>
                <a:ext cx="1489889"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90000"/>
                  </a:lnSpc>
                </a:pPr>
                <a:r>
                  <a:rPr lang="en-US" sz="1100" b="1" dirty="0" smtClean="0">
                    <a:solidFill>
                      <a:srgbClr val="404040"/>
                    </a:solidFill>
                    <a:latin typeface="Arial" charset="0"/>
                  </a:rPr>
                  <a:t>Crypto Libraries</a:t>
                </a:r>
              </a:p>
              <a:p>
                <a:pPr algn="r">
                  <a:lnSpc>
                    <a:spcPct val="90000"/>
                  </a:lnSpc>
                </a:pPr>
                <a:r>
                  <a:rPr lang="en-US" sz="1100" b="1" dirty="0" smtClean="0">
                    <a:solidFill>
                      <a:srgbClr val="404040"/>
                    </a:solidFill>
                    <a:latin typeface="Arial" charset="0"/>
                  </a:rPr>
                  <a:t>For Authentication</a:t>
                </a:r>
              </a:p>
              <a:p>
                <a:pPr algn="r">
                  <a:lnSpc>
                    <a:spcPct val="90000"/>
                  </a:lnSpc>
                </a:pPr>
                <a:r>
                  <a:rPr lang="en-US" sz="1100" b="1" dirty="0" err="1" smtClean="0">
                    <a:solidFill>
                      <a:srgbClr val="404040"/>
                    </a:solidFill>
                    <a:latin typeface="Arial" charset="0"/>
                  </a:rPr>
                  <a:t>And/Or</a:t>
                </a:r>
                <a:r>
                  <a:rPr lang="en-US" sz="1100" b="1" dirty="0" smtClean="0">
                    <a:solidFill>
                      <a:srgbClr val="404040"/>
                    </a:solidFill>
                    <a:latin typeface="Arial" charset="0"/>
                  </a:rPr>
                  <a:t> Encryption:</a:t>
                </a:r>
                <a:endParaRPr lang="en-US" sz="1100" b="1" dirty="0">
                  <a:solidFill>
                    <a:srgbClr val="404040"/>
                  </a:solidFill>
                  <a:latin typeface="Arial" charset="0"/>
                </a:endParaRPr>
              </a:p>
            </p:txBody>
          </p:sp>
          <p:sp>
            <p:nvSpPr>
              <p:cNvPr id="10" name="TextBox 33"/>
              <p:cNvSpPr txBox="1">
                <a:spLocks noChangeArrowheads="1"/>
              </p:cNvSpPr>
              <p:nvPr/>
            </p:nvSpPr>
            <p:spPr bwMode="auto">
              <a:xfrm>
                <a:off x="2721574" y="4343400"/>
                <a:ext cx="3226162"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1100" b="1" dirty="0" smtClean="0">
                    <a:solidFill>
                      <a:srgbClr val="404040"/>
                    </a:solidFill>
                    <a:latin typeface="Arial" charset="0"/>
                  </a:rPr>
                  <a:t>Several good open-source and commercial options</a:t>
                </a:r>
              </a:p>
              <a:p>
                <a:pPr algn="ctr">
                  <a:lnSpc>
                    <a:spcPct val="90000"/>
                  </a:lnSpc>
                </a:pPr>
                <a:r>
                  <a:rPr lang="en-US" sz="1100" b="1" dirty="0" smtClean="0">
                    <a:solidFill>
                      <a:srgbClr val="404040"/>
                    </a:solidFill>
                    <a:latin typeface="Arial" charset="0"/>
                  </a:rPr>
                  <a:t>(Newer “ECC” runs 10x faster than older RSA)</a:t>
                </a:r>
                <a:endParaRPr lang="en-US" sz="1100" b="1" dirty="0">
                  <a:solidFill>
                    <a:srgbClr val="404040"/>
                  </a:solidFill>
                  <a:latin typeface="Arial" charset="0"/>
                </a:endParaRPr>
              </a:p>
            </p:txBody>
          </p:sp>
          <p:cxnSp>
            <p:nvCxnSpPr>
              <p:cNvPr id="15" name="Straight Connector 14"/>
              <p:cNvCxnSpPr/>
              <p:nvPr/>
            </p:nvCxnSpPr>
            <p:spPr>
              <a:xfrm>
                <a:off x="1259701" y="4952991"/>
                <a:ext cx="4724400" cy="6"/>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59701" y="6324591"/>
                <a:ext cx="4724400" cy="6"/>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59701" y="5638797"/>
                <a:ext cx="4724400" cy="6"/>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701" y="3809997"/>
                <a:ext cx="0" cy="2514594"/>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84101" y="3809991"/>
                <a:ext cx="0" cy="2514600"/>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259701" y="3809991"/>
              <a:ext cx="4724400" cy="457200"/>
              <a:chOff x="1259701" y="3809991"/>
              <a:chExt cx="4724400" cy="457200"/>
            </a:xfrm>
          </p:grpSpPr>
          <p:sp>
            <p:nvSpPr>
              <p:cNvPr id="8" name="Rectangle 7"/>
              <p:cNvSpPr/>
              <p:nvPr/>
            </p:nvSpPr>
            <p:spPr>
              <a:xfrm>
                <a:off x="1259701" y="3809997"/>
                <a:ext cx="4724400" cy="400110"/>
              </a:xfrm>
              <a:prstGeom prst="rect">
                <a:avLst/>
              </a:prstGeom>
            </p:spPr>
            <p:txBody>
              <a:bodyPr wrap="square" anchor="ctr">
                <a:spAutoFit/>
              </a:bodyPr>
              <a:lstStyle/>
              <a:p>
                <a:pPr algn="ctr"/>
                <a:r>
                  <a:rPr lang="en-US" sz="2000" b="1" dirty="0" smtClean="0">
                    <a:solidFill>
                      <a:srgbClr val="313131"/>
                    </a:solidFill>
                    <a:effectLst/>
                  </a:rPr>
                  <a:t>What’s needed?</a:t>
                </a:r>
                <a:endParaRPr lang="en-US" sz="2000" dirty="0">
                  <a:solidFill>
                    <a:srgbClr val="313131"/>
                  </a:solidFill>
                  <a:effectLst/>
                </a:endParaRPr>
              </a:p>
            </p:txBody>
          </p:sp>
          <p:cxnSp>
            <p:nvCxnSpPr>
              <p:cNvPr id="18" name="Straight Connector 17"/>
              <p:cNvCxnSpPr/>
              <p:nvPr/>
            </p:nvCxnSpPr>
            <p:spPr>
              <a:xfrm>
                <a:off x="1259701" y="4267185"/>
                <a:ext cx="4724400" cy="6"/>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59701" y="3809991"/>
                <a:ext cx="4724400" cy="6"/>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sp>
        <p:nvSpPr>
          <p:cNvPr id="53"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3212" y="4812268"/>
            <a:ext cx="6172200" cy="1540133"/>
            <a:chOff x="303212" y="4812268"/>
            <a:chExt cx="6172200" cy="1540133"/>
          </a:xfrm>
        </p:grpSpPr>
        <p:sp>
          <p:nvSpPr>
            <p:cNvPr id="30" name="Rectangle 29"/>
            <p:cNvSpPr/>
            <p:nvPr/>
          </p:nvSpPr>
          <p:spPr>
            <a:xfrm>
              <a:off x="303212" y="4812268"/>
              <a:ext cx="6172200" cy="369332"/>
            </a:xfrm>
            <a:prstGeom prst="rect">
              <a:avLst/>
            </a:prstGeom>
          </p:spPr>
          <p:txBody>
            <a:bodyPr wrap="square">
              <a:spAutoFit/>
            </a:bodyPr>
            <a:lstStyle/>
            <a:p>
              <a:pPr algn="ctr"/>
              <a:r>
                <a:rPr lang="en-US" b="1" dirty="0" smtClean="0"/>
                <a:t>ARM M3 (84 </a:t>
              </a:r>
              <a:r>
                <a:rPr lang="en-US" b="1" dirty="0" err="1" smtClean="0"/>
                <a:t>Mhz</a:t>
              </a:r>
              <a:r>
                <a:rPr lang="en-US" b="1" dirty="0" smtClean="0"/>
                <a:t>) with </a:t>
              </a:r>
              <a:r>
                <a:rPr lang="en-US" b="1" dirty="0" err="1" smtClean="0"/>
                <a:t>kmackay</a:t>
              </a:r>
              <a:r>
                <a:rPr lang="en-US" b="1" dirty="0" smtClean="0"/>
                <a:t> “fast” micro-ECC</a:t>
              </a:r>
              <a:endParaRPr lang="en-US" dirty="0"/>
            </a:p>
          </p:txBody>
        </p:sp>
        <p:sp>
          <p:nvSpPr>
            <p:cNvPr id="3" name="Rectangle 2"/>
            <p:cNvSpPr/>
            <p:nvPr/>
          </p:nvSpPr>
          <p:spPr>
            <a:xfrm>
              <a:off x="684212" y="5582960"/>
              <a:ext cx="5410200" cy="769441"/>
            </a:xfrm>
            <a:prstGeom prst="rect">
              <a:avLst/>
            </a:prstGeom>
          </p:spPr>
          <p:txBody>
            <a:bodyPr wrap="square">
              <a:spAutoFit/>
            </a:bodyPr>
            <a:lstStyle/>
            <a:p>
              <a:pPr algn="ctr"/>
              <a:endParaRPr lang="en-US" dirty="0"/>
            </a:p>
            <a:p>
              <a:endParaRPr lang="en-US" sz="800" dirty="0"/>
            </a:p>
            <a:p>
              <a:pPr algn="ctr"/>
              <a:r>
                <a:rPr lang="en-US" dirty="0" smtClean="0"/>
                <a:t>(Experiments by Ming Pei </a:t>
              </a:r>
              <a:r>
                <a:rPr lang="en-US" dirty="0"/>
                <a:t>&amp; Jason </a:t>
              </a:r>
              <a:r>
                <a:rPr lang="en-US" dirty="0" smtClean="0"/>
                <a:t>Baker)</a:t>
              </a:r>
              <a:endParaRPr lang="en-US" dirty="0"/>
            </a:p>
          </p:txBody>
        </p:sp>
      </p:grpSp>
      <p:sp>
        <p:nvSpPr>
          <p:cNvPr id="5" name="Title 4"/>
          <p:cNvSpPr>
            <a:spLocks noGrp="1"/>
          </p:cNvSpPr>
          <p:nvPr>
            <p:ph type="title"/>
          </p:nvPr>
        </p:nvSpPr>
        <p:spPr/>
        <p:txBody>
          <a:bodyPr/>
          <a:lstStyle/>
          <a:p>
            <a:r>
              <a:rPr lang="en-US" dirty="0"/>
              <a:t>Elliptic Curve Cryptography (ECC</a:t>
            </a:r>
            <a:r>
              <a:rPr lang="en-US" dirty="0" smtClean="0"/>
              <a:t>) Digital Signature Algorithm (DSA)</a:t>
            </a:r>
            <a:br>
              <a:rPr lang="en-US" dirty="0" smtClean="0"/>
            </a:br>
            <a:r>
              <a:rPr lang="en-US" dirty="0" smtClean="0"/>
              <a:t>Performance </a:t>
            </a:r>
            <a:r>
              <a:rPr lang="en-US" dirty="0"/>
              <a:t>Results on </a:t>
            </a:r>
            <a:r>
              <a:rPr lang="en-US" dirty="0" err="1" smtClean="0"/>
              <a:t>Arduino</a:t>
            </a:r>
            <a:r>
              <a:rPr lang="en-US" dirty="0" smtClean="0"/>
              <a:t> Devices Ranging from 8 </a:t>
            </a:r>
            <a:r>
              <a:rPr lang="en-US" dirty="0" err="1" smtClean="0"/>
              <a:t>Mhz</a:t>
            </a:r>
            <a:r>
              <a:rPr lang="en-US" dirty="0" smtClean="0"/>
              <a:t> to 84 </a:t>
            </a:r>
            <a:r>
              <a:rPr lang="en-US" dirty="0" err="1" smtClean="0"/>
              <a:t>Mhz</a:t>
            </a:r>
            <a:endParaRPr lang="en-US" dirty="0"/>
          </a:p>
        </p:txBody>
      </p:sp>
      <p:sp>
        <p:nvSpPr>
          <p:cNvPr id="14"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grpSp>
        <p:nvGrpSpPr>
          <p:cNvPr id="15" name="Group 3"/>
          <p:cNvGrpSpPr>
            <a:grpSpLocks/>
          </p:cNvGrpSpPr>
          <p:nvPr/>
        </p:nvGrpSpPr>
        <p:grpSpPr bwMode="auto">
          <a:xfrm>
            <a:off x="10472737" y="5511800"/>
            <a:ext cx="1717675" cy="1346200"/>
            <a:chOff x="7425823" y="5511467"/>
            <a:chExt cx="1718177" cy="1346533"/>
          </a:xfrm>
        </p:grpSpPr>
        <p:sp>
          <p:nvSpPr>
            <p:cNvPr id="16" name="Rectangle 15"/>
            <p:cNvSpPr/>
            <p:nvPr/>
          </p:nvSpPr>
          <p:spPr>
            <a:xfrm>
              <a:off x="7619555" y="5714717"/>
              <a:ext cx="1524445" cy="1143283"/>
            </a:xfrm>
            <a:prstGeom prst="rect">
              <a:avLst/>
            </a:prstGeom>
            <a:solidFill>
              <a:srgbClr val="3F3F3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solidFill>
                  <a:srgbClr val="FFFFFF"/>
                </a:solidFill>
              </a:endParaRPr>
            </a:p>
          </p:txBody>
        </p:sp>
        <p:sp>
          <p:nvSpPr>
            <p:cNvPr id="17" name="Rectangle 16"/>
            <p:cNvSpPr/>
            <p:nvPr/>
          </p:nvSpPr>
          <p:spPr>
            <a:xfrm>
              <a:off x="7425823" y="5511467"/>
              <a:ext cx="1524445" cy="1143283"/>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solidFill>
                  <a:srgbClr val="FFFFFF"/>
                </a:solidFill>
              </a:endParaRPr>
            </a:p>
          </p:txBody>
        </p:sp>
      </p:grpSp>
      <p:graphicFrame>
        <p:nvGraphicFramePr>
          <p:cNvPr id="6" name="Table 5"/>
          <p:cNvGraphicFramePr>
            <a:graphicFrameLocks noGrp="1"/>
          </p:cNvGraphicFramePr>
          <p:nvPr>
            <p:extLst>
              <p:ext uri="{D42A27DB-BD31-4B8C-83A1-F6EECF244321}">
                <p14:modId xmlns:p14="http://schemas.microsoft.com/office/powerpoint/2010/main" val="2935078957"/>
              </p:ext>
            </p:extLst>
          </p:nvPr>
        </p:nvGraphicFramePr>
        <p:xfrm>
          <a:off x="6781481" y="1981200"/>
          <a:ext cx="4875531" cy="1483360"/>
        </p:xfrm>
        <a:graphic>
          <a:graphicData uri="http://schemas.openxmlformats.org/drawingml/2006/table">
            <a:tbl>
              <a:tblPr firstRow="1" bandRow="1">
                <a:tableStyleId>{3C2FFA5D-87B4-456A-9821-1D502468CF0F}</a:tableStyleId>
              </a:tblPr>
              <a:tblGrid>
                <a:gridCol w="2438400"/>
                <a:gridCol w="1219200"/>
                <a:gridCol w="1217931"/>
              </a:tblGrid>
              <a:tr h="370840">
                <a:tc>
                  <a:txBody>
                    <a:bodyPr/>
                    <a:lstStyle/>
                    <a:p>
                      <a:r>
                        <a:rPr lang="en-US" dirty="0" smtClean="0"/>
                        <a:t>ECDSA (fast)</a:t>
                      </a:r>
                      <a:endParaRPr lang="en-US" dirty="0"/>
                    </a:p>
                  </a:txBody>
                  <a:tcPr anchor="ctr"/>
                </a:tc>
                <a:tc>
                  <a:txBody>
                    <a:bodyPr/>
                    <a:lstStyle/>
                    <a:p>
                      <a:r>
                        <a:rPr lang="en-US" dirty="0"/>
                        <a:t>secp256r1</a:t>
                      </a:r>
                    </a:p>
                  </a:txBody>
                  <a:tcPr anchor="ctr"/>
                </a:tc>
                <a:tc>
                  <a:txBody>
                    <a:bodyPr/>
                    <a:lstStyle/>
                    <a:p>
                      <a:r>
                        <a:rPr lang="en-US"/>
                        <a:t>secp256k1</a:t>
                      </a:r>
                    </a:p>
                  </a:txBody>
                  <a:tcPr anchor="ctr"/>
                </a:tc>
              </a:tr>
              <a:tr h="370840">
                <a:tc>
                  <a:txBody>
                    <a:bodyPr/>
                    <a:lstStyle/>
                    <a:p>
                      <a:r>
                        <a:rPr lang="en-US"/>
                        <a:t>ECDSA sign time (ms):</a:t>
                      </a:r>
                    </a:p>
                  </a:txBody>
                  <a:tcPr anchor="ctr"/>
                </a:tc>
                <a:tc>
                  <a:txBody>
                    <a:bodyPr/>
                    <a:lstStyle/>
                    <a:p>
                      <a:r>
                        <a:rPr lang="en-US"/>
                        <a:t>2386</a:t>
                      </a:r>
                    </a:p>
                  </a:txBody>
                  <a:tcPr anchor="ctr"/>
                </a:tc>
                <a:tc>
                  <a:txBody>
                    <a:bodyPr/>
                    <a:lstStyle/>
                    <a:p>
                      <a:r>
                        <a:rPr lang="en-US"/>
                        <a:t>1773</a:t>
                      </a:r>
                    </a:p>
                  </a:txBody>
                  <a:tcPr anchor="ctr"/>
                </a:tc>
              </a:tr>
              <a:tr h="370840">
                <a:tc>
                  <a:txBody>
                    <a:bodyPr/>
                    <a:lstStyle/>
                    <a:p>
                      <a:r>
                        <a:rPr lang="en-US" dirty="0"/>
                        <a:t>ECDSA verify time (</a:t>
                      </a:r>
                      <a:r>
                        <a:rPr lang="en-US" dirty="0" err="1"/>
                        <a:t>ms</a:t>
                      </a:r>
                      <a:r>
                        <a:rPr lang="en-US" dirty="0"/>
                        <a:t>):</a:t>
                      </a:r>
                    </a:p>
                  </a:txBody>
                  <a:tcPr anchor="ctr"/>
                </a:tc>
                <a:tc>
                  <a:txBody>
                    <a:bodyPr/>
                    <a:lstStyle/>
                    <a:p>
                      <a:r>
                        <a:rPr lang="en-US"/>
                        <a:t>2650</a:t>
                      </a:r>
                    </a:p>
                  </a:txBody>
                  <a:tcPr anchor="ctr"/>
                </a:tc>
                <a:tc>
                  <a:txBody>
                    <a:bodyPr/>
                    <a:lstStyle/>
                    <a:p>
                      <a:r>
                        <a:rPr lang="en-US"/>
                        <a:t>1800</a:t>
                      </a:r>
                    </a:p>
                  </a:txBody>
                  <a:tcPr anchor="ctr"/>
                </a:tc>
              </a:tr>
              <a:tr h="370840">
                <a:tc>
                  <a:txBody>
                    <a:bodyPr/>
                    <a:lstStyle/>
                    <a:p>
                      <a:r>
                        <a:rPr lang="en-US"/>
                        <a:t>Code size (bytes):</a:t>
                      </a:r>
                    </a:p>
                  </a:txBody>
                  <a:tcPr anchor="ctr"/>
                </a:tc>
                <a:tc>
                  <a:txBody>
                    <a:bodyPr/>
                    <a:lstStyle/>
                    <a:p>
                      <a:r>
                        <a:rPr lang="en-US"/>
                        <a:t>22594</a:t>
                      </a:r>
                    </a:p>
                  </a:txBody>
                  <a:tcPr anchor="ctr"/>
                </a:tc>
                <a:tc>
                  <a:txBody>
                    <a:bodyPr/>
                    <a:lstStyle/>
                    <a:p>
                      <a:r>
                        <a:rPr lang="en-US" dirty="0"/>
                        <a:t>22826</a:t>
                      </a:r>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925609184"/>
              </p:ext>
            </p:extLst>
          </p:nvPr>
        </p:nvGraphicFramePr>
        <p:xfrm>
          <a:off x="6781481" y="4536440"/>
          <a:ext cx="4875531" cy="1483360"/>
        </p:xfrm>
        <a:graphic>
          <a:graphicData uri="http://schemas.openxmlformats.org/drawingml/2006/table">
            <a:tbl>
              <a:tblPr firstRow="1" bandRow="1">
                <a:tableStyleId>{775DCB02-9BB8-47FD-8907-85C794F793BA}</a:tableStyleId>
              </a:tblPr>
              <a:tblGrid>
                <a:gridCol w="2438400"/>
                <a:gridCol w="1219200"/>
                <a:gridCol w="1217931"/>
              </a:tblGrid>
              <a:tr h="370840">
                <a:tc>
                  <a:txBody>
                    <a:bodyPr/>
                    <a:lstStyle/>
                    <a:p>
                      <a:r>
                        <a:rPr lang="en-US" dirty="0" smtClean="0"/>
                        <a:t>ECDSA (small)</a:t>
                      </a:r>
                      <a:endParaRPr lang="en-US" dirty="0"/>
                    </a:p>
                  </a:txBody>
                  <a:tcPr anchor="ctr"/>
                </a:tc>
                <a:tc>
                  <a:txBody>
                    <a:bodyPr/>
                    <a:lstStyle/>
                    <a:p>
                      <a:r>
                        <a:rPr lang="en-US" dirty="0"/>
                        <a:t>secp256r1</a:t>
                      </a:r>
                    </a:p>
                  </a:txBody>
                  <a:tcPr anchor="ctr"/>
                </a:tc>
                <a:tc>
                  <a:txBody>
                    <a:bodyPr/>
                    <a:lstStyle/>
                    <a:p>
                      <a:r>
                        <a:rPr lang="en-US" dirty="0"/>
                        <a:t>secp256k1</a:t>
                      </a:r>
                    </a:p>
                  </a:txBody>
                  <a:tcPr anchor="ctr"/>
                </a:tc>
              </a:tr>
              <a:tr h="370840">
                <a:tc>
                  <a:txBody>
                    <a:bodyPr/>
                    <a:lstStyle/>
                    <a:p>
                      <a:r>
                        <a:rPr lang="en-US" dirty="0"/>
                        <a:t>ECDSA sign time (</a:t>
                      </a:r>
                      <a:r>
                        <a:rPr lang="en-US" dirty="0" err="1"/>
                        <a:t>ms</a:t>
                      </a:r>
                      <a:r>
                        <a:rPr lang="en-US" dirty="0"/>
                        <a:t>):</a:t>
                      </a:r>
                    </a:p>
                  </a:txBody>
                  <a:tcPr anchor="ctr"/>
                </a:tc>
                <a:tc>
                  <a:txBody>
                    <a:bodyPr/>
                    <a:lstStyle/>
                    <a:p>
                      <a:r>
                        <a:rPr lang="en-US"/>
                        <a:t>4998</a:t>
                      </a:r>
                    </a:p>
                  </a:txBody>
                  <a:tcPr anchor="ctr"/>
                </a:tc>
                <a:tc>
                  <a:txBody>
                    <a:bodyPr/>
                    <a:lstStyle/>
                    <a:p>
                      <a:r>
                        <a:rPr lang="en-US"/>
                        <a:t>4904</a:t>
                      </a:r>
                    </a:p>
                  </a:txBody>
                  <a:tcPr anchor="ctr"/>
                </a:tc>
              </a:tr>
              <a:tr h="370840">
                <a:tc>
                  <a:txBody>
                    <a:bodyPr/>
                    <a:lstStyle/>
                    <a:p>
                      <a:r>
                        <a:rPr lang="en-US" dirty="0"/>
                        <a:t>ECDSA verify time (</a:t>
                      </a:r>
                      <a:r>
                        <a:rPr lang="en-US" dirty="0" err="1"/>
                        <a:t>ms</a:t>
                      </a:r>
                      <a:r>
                        <a:rPr lang="en-US" dirty="0"/>
                        <a:t>):</a:t>
                      </a:r>
                    </a:p>
                  </a:txBody>
                  <a:tcPr anchor="ctr"/>
                </a:tc>
                <a:tc>
                  <a:txBody>
                    <a:bodyPr/>
                    <a:lstStyle/>
                    <a:p>
                      <a:r>
                        <a:rPr lang="en-US"/>
                        <a:t>5700</a:t>
                      </a:r>
                    </a:p>
                  </a:txBody>
                  <a:tcPr anchor="ctr"/>
                </a:tc>
                <a:tc>
                  <a:txBody>
                    <a:bodyPr/>
                    <a:lstStyle/>
                    <a:p>
                      <a:r>
                        <a:rPr lang="en-US"/>
                        <a:t>5220</a:t>
                      </a:r>
                    </a:p>
                  </a:txBody>
                  <a:tcPr anchor="ctr"/>
                </a:tc>
              </a:tr>
              <a:tr h="370840">
                <a:tc>
                  <a:txBody>
                    <a:bodyPr/>
                    <a:lstStyle/>
                    <a:p>
                      <a:r>
                        <a:rPr lang="en-US"/>
                        <a:t>Code size (bytes):</a:t>
                      </a:r>
                    </a:p>
                  </a:txBody>
                  <a:tcPr anchor="ctr"/>
                </a:tc>
                <a:tc>
                  <a:txBody>
                    <a:bodyPr/>
                    <a:lstStyle/>
                    <a:p>
                      <a:r>
                        <a:rPr lang="en-US"/>
                        <a:t>6980</a:t>
                      </a:r>
                    </a:p>
                  </a:txBody>
                  <a:tcPr anchor="ctr"/>
                </a:tc>
                <a:tc>
                  <a:txBody>
                    <a:bodyPr/>
                    <a:lstStyle/>
                    <a:p>
                      <a:r>
                        <a:rPr lang="en-US" dirty="0"/>
                        <a:t>5080</a:t>
                      </a:r>
                    </a:p>
                  </a:txBody>
                  <a:tcPr anchor="ctr"/>
                </a:tc>
              </a:tr>
            </a:tbl>
          </a:graphicData>
        </a:graphic>
      </p:graphicFrame>
      <p:grpSp>
        <p:nvGrpSpPr>
          <p:cNvPr id="20" name="Group 19"/>
          <p:cNvGrpSpPr/>
          <p:nvPr/>
        </p:nvGrpSpPr>
        <p:grpSpPr>
          <a:xfrm>
            <a:off x="6627812" y="1447800"/>
            <a:ext cx="5181600" cy="5169932"/>
            <a:chOff x="6627812" y="1447800"/>
            <a:chExt cx="5181600" cy="5169932"/>
          </a:xfrm>
        </p:grpSpPr>
        <p:sp>
          <p:nvSpPr>
            <p:cNvPr id="12" name="Rectangle 11"/>
            <p:cNvSpPr/>
            <p:nvPr/>
          </p:nvSpPr>
          <p:spPr>
            <a:xfrm>
              <a:off x="6780212" y="3505200"/>
              <a:ext cx="4876800" cy="984885"/>
            </a:xfrm>
            <a:prstGeom prst="rect">
              <a:avLst/>
            </a:prstGeom>
          </p:spPr>
          <p:txBody>
            <a:bodyPr wrap="square" anchor="t">
              <a:spAutoFit/>
            </a:bodyPr>
            <a:lstStyle/>
            <a:p>
              <a:pPr algn="ctr"/>
              <a:r>
                <a:rPr lang="en-US" dirty="0" smtClean="0"/>
                <a:t>Copyright © 2014, Kenneth Mackay</a:t>
              </a:r>
              <a:endParaRPr lang="en-US" i="1" dirty="0" smtClean="0"/>
            </a:p>
            <a:p>
              <a:pPr algn="ctr"/>
              <a:r>
                <a:rPr lang="en-US" sz="500" i="1" dirty="0">
                  <a:latin typeface="Arial Narrow"/>
                  <a:cs typeface="Arial Narrow"/>
                </a:rPr>
                <a:t>All rights reserved. Redistribution and use in source and binary forms, with or without modification, are permitted provided that the following conditions are met: * Redistributions of source code must retain the above copyright notice, this list of conditions and the following disclaimer. * Redistributions in binary form must reproduce the above copyright notice, this list of conditions and the following disclaimer in the documentation and/or other materials provided with the distribution. THIS SOFTWARE IS PROVIDED BY THE COPYRIGHT HOLDERS AND CONTRIBUTORS "AS IS" AND ANY EXPRESS OR IMPLIED WARRANTIES, INCLUDING, BUT NOT LIMITED TO, THE IMPLIED WARRANTIES OF MERCHANTABILITY AND FITNESS FOR A PARTICULAR PURPOSE ARE DISCLAIMED. IN NO EVENT SHALL THE COPYRIGHT HOLDER OR CONTRIBUTORS BE LIABLE FOR ANY DIRECT, INDIRECT, INCIDENTAL, SPECIAL, EXEMPLARY, OR CONSEQUENTIAL DAMAGES (INCLUDING, BUT NOT LIMITED TO, PROCUREMENT OF SUBSTITUTE GOODS OR SERVICES; LOSS OF USE, DATA, OR PROFITS; OR BUSINESS INTERRUPTION) HOWEVER CAUSED AND ON ANY THEORY OF LIABILITY, WHETHER IN CONTRACT, STRICT LIABILITY, OR TORT (INCLUDING NEGLIGENCE OR OTHERWISE) ARISING IN ANY WAY OUT OF THE USE OF THIS SOFTWARE, EVEN IF ADVISED OF THE POSSIBILITY OF SUCH DAMAGE.</a:t>
              </a:r>
            </a:p>
          </p:txBody>
        </p:sp>
        <p:sp>
          <p:nvSpPr>
            <p:cNvPr id="27" name="Rectangle 26"/>
            <p:cNvSpPr/>
            <p:nvPr/>
          </p:nvSpPr>
          <p:spPr>
            <a:xfrm>
              <a:off x="6627812" y="1457980"/>
              <a:ext cx="5181600" cy="523220"/>
            </a:xfrm>
            <a:prstGeom prst="rect">
              <a:avLst/>
            </a:prstGeom>
          </p:spPr>
          <p:txBody>
            <a:bodyPr wrap="square">
              <a:spAutoFit/>
            </a:bodyPr>
            <a:lstStyle/>
            <a:p>
              <a:pPr algn="ctr"/>
              <a:r>
                <a:rPr lang="en-US" sz="2800" b="1" dirty="0" smtClean="0">
                  <a:solidFill>
                    <a:srgbClr val="313131"/>
                  </a:solidFill>
                </a:rPr>
                <a:t>ATmega256RFR2 (16Mhz)</a:t>
              </a:r>
              <a:endParaRPr lang="en-US" sz="2800" dirty="0">
                <a:solidFill>
                  <a:srgbClr val="313131"/>
                </a:solidFill>
              </a:endParaRPr>
            </a:p>
          </p:txBody>
        </p:sp>
        <p:sp>
          <p:nvSpPr>
            <p:cNvPr id="28" name="Rectangle 27"/>
            <p:cNvSpPr/>
            <p:nvPr/>
          </p:nvSpPr>
          <p:spPr bwMode="gray">
            <a:xfrm>
              <a:off x="6627812" y="1447800"/>
              <a:ext cx="5181600" cy="4800600"/>
            </a:xfrm>
            <a:prstGeom prst="rect">
              <a:avLst/>
            </a:prstGeom>
            <a:noFill/>
            <a:ln w="762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Rectangle 28"/>
            <p:cNvSpPr/>
            <p:nvPr/>
          </p:nvSpPr>
          <p:spPr>
            <a:xfrm>
              <a:off x="6780212" y="6248400"/>
              <a:ext cx="4876800" cy="369332"/>
            </a:xfrm>
            <a:prstGeom prst="rect">
              <a:avLst/>
            </a:prstGeom>
          </p:spPr>
          <p:txBody>
            <a:bodyPr wrap="square">
              <a:spAutoFit/>
            </a:bodyPr>
            <a:lstStyle/>
            <a:p>
              <a:pPr algn="ctr"/>
              <a:r>
                <a:rPr lang="en-US" i="1" dirty="0" smtClean="0"/>
                <a:t>Note: “fast” is under 23 </a:t>
              </a:r>
              <a:r>
                <a:rPr lang="en-US" i="1" dirty="0" err="1" smtClean="0"/>
                <a:t>Milli</a:t>
              </a:r>
              <a:r>
                <a:rPr lang="en-US" i="1" dirty="0" err="1"/>
                <a:t>j</a:t>
              </a:r>
              <a:r>
                <a:rPr lang="en-US" i="1" dirty="0" err="1" smtClean="0"/>
                <a:t>oules</a:t>
              </a:r>
              <a:r>
                <a:rPr lang="en-US" i="1" dirty="0" smtClean="0"/>
                <a:t> to verify</a:t>
              </a:r>
              <a:endParaRPr lang="en-US" i="1" dirty="0"/>
            </a:p>
          </p:txBody>
        </p:sp>
      </p:grpSp>
      <p:graphicFrame>
        <p:nvGraphicFramePr>
          <p:cNvPr id="13" name="Table 12"/>
          <p:cNvGraphicFramePr>
            <a:graphicFrameLocks noGrp="1"/>
          </p:cNvGraphicFramePr>
          <p:nvPr>
            <p:extLst>
              <p:ext uri="{D42A27DB-BD31-4B8C-83A1-F6EECF244321}">
                <p14:modId xmlns:p14="http://schemas.microsoft.com/office/powerpoint/2010/main" val="3044493105"/>
              </p:ext>
            </p:extLst>
          </p:nvPr>
        </p:nvGraphicFramePr>
        <p:xfrm>
          <a:off x="684212" y="5181600"/>
          <a:ext cx="5410200" cy="741680"/>
        </p:xfrm>
        <a:graphic>
          <a:graphicData uri="http://schemas.openxmlformats.org/drawingml/2006/table">
            <a:tbl>
              <a:tblPr firstRow="1" bandRow="1">
                <a:tableStyleId>{3C2FFA5D-87B4-456A-9821-1D502468CF0F}</a:tableStyleId>
              </a:tblPr>
              <a:tblGrid>
                <a:gridCol w="2514600"/>
                <a:gridCol w="2895600"/>
              </a:tblGrid>
              <a:tr h="370840">
                <a:tc>
                  <a:txBody>
                    <a:bodyPr/>
                    <a:lstStyle/>
                    <a:p>
                      <a:r>
                        <a:rPr lang="en-US" b="0" i="1" dirty="0">
                          <a:solidFill>
                            <a:srgbClr val="404040"/>
                          </a:solidFill>
                        </a:rPr>
                        <a:t>ECDSA </a:t>
                      </a:r>
                      <a:r>
                        <a:rPr lang="en-US" b="0" i="1" dirty="0" smtClean="0">
                          <a:solidFill>
                            <a:srgbClr val="404040"/>
                          </a:solidFill>
                        </a:rPr>
                        <a:t>(256) signing:</a:t>
                      </a:r>
                      <a:endParaRPr lang="en-US" b="0" dirty="0">
                        <a:solidFill>
                          <a:srgbClr val="404040"/>
                        </a:solidFill>
                      </a:endParaRPr>
                    </a:p>
                  </a:txBody>
                  <a:tcPr anchor="ctr"/>
                </a:tc>
                <a:tc>
                  <a:txBody>
                    <a:bodyPr/>
                    <a:lstStyle/>
                    <a:p>
                      <a:r>
                        <a:rPr lang="en-US" b="0" dirty="0" smtClean="0">
                          <a:solidFill>
                            <a:srgbClr val="404040"/>
                          </a:solidFill>
                        </a:rPr>
                        <a:t>114</a:t>
                      </a:r>
                      <a:r>
                        <a:rPr lang="en-US" b="0" baseline="0" dirty="0" smtClean="0">
                          <a:solidFill>
                            <a:srgbClr val="404040"/>
                          </a:solidFill>
                        </a:rPr>
                        <a:t> </a:t>
                      </a:r>
                      <a:r>
                        <a:rPr lang="en-US" b="0" baseline="0" dirty="0" err="1" smtClean="0">
                          <a:solidFill>
                            <a:srgbClr val="404040"/>
                          </a:solidFill>
                        </a:rPr>
                        <a:t>ms</a:t>
                      </a:r>
                      <a:r>
                        <a:rPr lang="en-US" b="0" baseline="0" dirty="0" smtClean="0">
                          <a:solidFill>
                            <a:srgbClr val="404040"/>
                          </a:solidFill>
                        </a:rPr>
                        <a:t> ~ </a:t>
                      </a:r>
                      <a:r>
                        <a:rPr lang="en-US" b="0" dirty="0" smtClean="0">
                          <a:solidFill>
                            <a:srgbClr val="404040"/>
                          </a:solidFill>
                        </a:rPr>
                        <a:t>57 </a:t>
                      </a:r>
                      <a:r>
                        <a:rPr lang="en-US" b="0" dirty="0" err="1" smtClean="0">
                          <a:solidFill>
                            <a:srgbClr val="404040"/>
                          </a:solidFill>
                        </a:rPr>
                        <a:t>Milli</a:t>
                      </a:r>
                      <a:r>
                        <a:rPr lang="en-US" b="0" baseline="0" dirty="0" err="1" smtClean="0">
                          <a:solidFill>
                            <a:srgbClr val="404040"/>
                          </a:solidFill>
                        </a:rPr>
                        <a:t>joules</a:t>
                      </a:r>
                      <a:endParaRPr lang="en-US" b="0" dirty="0">
                        <a:solidFill>
                          <a:srgbClr val="404040"/>
                        </a:solidFill>
                      </a:endParaRPr>
                    </a:p>
                  </a:txBody>
                  <a:tcPr/>
                </a:tc>
              </a:tr>
              <a:tr h="370840">
                <a:tc>
                  <a:txBody>
                    <a:bodyPr/>
                    <a:lstStyle/>
                    <a:p>
                      <a:r>
                        <a:rPr lang="en-US" b="0" i="1" dirty="0"/>
                        <a:t>ECDSA </a:t>
                      </a:r>
                      <a:r>
                        <a:rPr lang="en-US" b="0" i="1" dirty="0" smtClean="0"/>
                        <a:t>(256) verification:</a:t>
                      </a:r>
                      <a:endParaRPr lang="en-US" b="0" dirty="0"/>
                    </a:p>
                  </a:txBody>
                  <a:tcPr anchor="ctr"/>
                </a:tc>
                <a:tc>
                  <a:txBody>
                    <a:bodyPr/>
                    <a:lstStyle/>
                    <a:p>
                      <a:r>
                        <a:rPr lang="en-US" b="0" dirty="0" smtClean="0">
                          <a:solidFill>
                            <a:srgbClr val="404040"/>
                          </a:solidFill>
                        </a:rPr>
                        <a:t>142 </a:t>
                      </a:r>
                      <a:r>
                        <a:rPr lang="en-US" b="0" dirty="0" err="1" smtClean="0">
                          <a:solidFill>
                            <a:srgbClr val="404040"/>
                          </a:solidFill>
                        </a:rPr>
                        <a:t>ms</a:t>
                      </a:r>
                      <a:r>
                        <a:rPr lang="en-US" b="0" dirty="0" smtClean="0">
                          <a:solidFill>
                            <a:srgbClr val="404040"/>
                          </a:solidFill>
                        </a:rPr>
                        <a:t> ~ 70 </a:t>
                      </a:r>
                      <a:r>
                        <a:rPr lang="en-US" b="0" dirty="0" err="1" smtClean="0">
                          <a:solidFill>
                            <a:srgbClr val="404040"/>
                          </a:solidFill>
                        </a:rPr>
                        <a:t>Millijoules</a:t>
                      </a:r>
                      <a:endParaRPr lang="en-US" b="0" dirty="0">
                        <a:solidFill>
                          <a:srgbClr val="404040"/>
                        </a:solidFill>
                      </a:endParaRPr>
                    </a:p>
                  </a:txBody>
                  <a:tcPr/>
                </a:tc>
              </a:tr>
            </a:tbl>
          </a:graphicData>
        </a:graphic>
      </p:graphicFrame>
      <p:sp>
        <p:nvSpPr>
          <p:cNvPr id="9" name="TextBox 33"/>
          <p:cNvSpPr txBox="1">
            <a:spLocks noChangeArrowheads="1"/>
          </p:cNvSpPr>
          <p:nvPr/>
        </p:nvSpPr>
        <p:spPr bwMode="auto">
          <a:xfrm>
            <a:off x="2665412" y="1752597"/>
            <a:ext cx="3276600" cy="53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90000"/>
              </a:lnSpc>
            </a:pPr>
            <a:r>
              <a:rPr lang="en-US" dirty="0" smtClean="0">
                <a:solidFill>
                  <a:srgbClr val="404040"/>
                </a:solidFill>
                <a:latin typeface="Arial" charset="0"/>
              </a:rPr>
              <a:t>Extremely “limited” devices</a:t>
            </a:r>
          </a:p>
          <a:p>
            <a:pPr algn="ctr">
              <a:lnSpc>
                <a:spcPct val="90000"/>
              </a:lnSpc>
            </a:pPr>
            <a:r>
              <a:rPr lang="en-US" dirty="0" smtClean="0">
                <a:solidFill>
                  <a:srgbClr val="404040"/>
                </a:solidFill>
                <a:latin typeface="Arial" charset="0"/>
              </a:rPr>
              <a:t>can’t do meaningful security</a:t>
            </a:r>
            <a:endParaRPr lang="en-US" dirty="0">
              <a:solidFill>
                <a:srgbClr val="404040"/>
              </a:solidFill>
              <a:latin typeface="Arial" charset="0"/>
            </a:endParaRPr>
          </a:p>
        </p:txBody>
      </p:sp>
      <p:grpSp>
        <p:nvGrpSpPr>
          <p:cNvPr id="4" name="Group 3"/>
          <p:cNvGrpSpPr/>
          <p:nvPr/>
        </p:nvGrpSpPr>
        <p:grpSpPr>
          <a:xfrm>
            <a:off x="303211" y="1447800"/>
            <a:ext cx="6172201" cy="1905000"/>
            <a:chOff x="303211" y="1447800"/>
            <a:chExt cx="6172201" cy="1905000"/>
          </a:xfrm>
        </p:grpSpPr>
        <p:sp>
          <p:nvSpPr>
            <p:cNvPr id="8" name="Rectangle 7"/>
            <p:cNvSpPr/>
            <p:nvPr/>
          </p:nvSpPr>
          <p:spPr>
            <a:xfrm>
              <a:off x="379412" y="1752600"/>
              <a:ext cx="5334000" cy="523220"/>
            </a:xfrm>
            <a:prstGeom prst="rect">
              <a:avLst/>
            </a:prstGeom>
          </p:spPr>
          <p:txBody>
            <a:bodyPr wrap="square">
              <a:spAutoFit/>
            </a:bodyPr>
            <a:lstStyle/>
            <a:p>
              <a:r>
                <a:rPr lang="en-US" sz="2800" b="1" dirty="0" smtClean="0">
                  <a:solidFill>
                    <a:srgbClr val="313131"/>
                  </a:solidFill>
                </a:rPr>
                <a:t>Reality</a:t>
              </a:r>
              <a:endParaRPr lang="en-US" sz="2800" dirty="0">
                <a:solidFill>
                  <a:srgbClr val="313131"/>
                </a:solidFill>
              </a:endParaRPr>
            </a:p>
          </p:txBody>
        </p:sp>
        <p:sp>
          <p:nvSpPr>
            <p:cNvPr id="10" name="TextBox 33"/>
            <p:cNvSpPr txBox="1">
              <a:spLocks noChangeArrowheads="1"/>
            </p:cNvSpPr>
            <p:nvPr/>
          </p:nvSpPr>
          <p:spPr bwMode="auto">
            <a:xfrm>
              <a:off x="303211" y="2438397"/>
              <a:ext cx="6172201" cy="91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2000" b="1" dirty="0" smtClean="0">
                  <a:solidFill>
                    <a:srgbClr val="404040"/>
                  </a:solidFill>
                  <a:latin typeface="Arial" charset="0"/>
                </a:rPr>
                <a:t>Even 8bit, 8Mhz, 32k flash (2k SRAM) devices can </a:t>
              </a:r>
            </a:p>
            <a:p>
              <a:pPr algn="ctr">
                <a:lnSpc>
                  <a:spcPct val="90000"/>
                </a:lnSpc>
              </a:pPr>
              <a:r>
                <a:rPr lang="en-US" sz="2000" b="1" dirty="0" smtClean="0">
                  <a:solidFill>
                    <a:srgbClr val="404040"/>
                  </a:solidFill>
                  <a:latin typeface="Arial" charset="0"/>
                </a:rPr>
                <a:t>can do  ECC 256, effectively strong as RSA-2048,</a:t>
              </a:r>
            </a:p>
            <a:p>
              <a:pPr algn="ctr">
                <a:lnSpc>
                  <a:spcPct val="90000"/>
                </a:lnSpc>
              </a:pPr>
              <a:r>
                <a:rPr lang="en-US" sz="2000" b="1" dirty="0" smtClean="0">
                  <a:solidFill>
                    <a:srgbClr val="404040"/>
                  </a:solidFill>
                  <a:latin typeface="Arial" charset="0"/>
                </a:rPr>
                <a:t>with ECC implementations under 7k flash</a:t>
              </a:r>
            </a:p>
          </p:txBody>
        </p:sp>
        <p:sp>
          <p:nvSpPr>
            <p:cNvPr id="31" name="Rectangle 30"/>
            <p:cNvSpPr/>
            <p:nvPr/>
          </p:nvSpPr>
          <p:spPr bwMode="gray">
            <a:xfrm>
              <a:off x="303212" y="1447800"/>
              <a:ext cx="6172200" cy="1905000"/>
            </a:xfrm>
            <a:prstGeom prst="rect">
              <a:avLst/>
            </a:prstGeom>
            <a:noFill/>
            <a:ln w="762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2" name="Group 1"/>
          <p:cNvGrpSpPr/>
          <p:nvPr/>
        </p:nvGrpSpPr>
        <p:grpSpPr>
          <a:xfrm>
            <a:off x="1827212" y="1600200"/>
            <a:ext cx="4495800" cy="762000"/>
            <a:chOff x="1827212" y="1600200"/>
            <a:chExt cx="4495800" cy="762000"/>
          </a:xfrm>
        </p:grpSpPr>
        <p:sp>
          <p:nvSpPr>
            <p:cNvPr id="7" name="Rectangle 6"/>
            <p:cNvSpPr/>
            <p:nvPr/>
          </p:nvSpPr>
          <p:spPr>
            <a:xfrm>
              <a:off x="2055813" y="1752600"/>
              <a:ext cx="3962400" cy="369332"/>
            </a:xfrm>
            <a:prstGeom prst="rect">
              <a:avLst/>
            </a:prstGeom>
          </p:spPr>
          <p:txBody>
            <a:bodyPr wrap="square">
              <a:spAutoFit/>
            </a:bodyPr>
            <a:lstStyle/>
            <a:p>
              <a:r>
                <a:rPr lang="en-US" dirty="0" smtClean="0">
                  <a:solidFill>
                    <a:srgbClr val="313131"/>
                  </a:solidFill>
                </a:rPr>
                <a:t>Myth</a:t>
              </a:r>
              <a:endParaRPr lang="en-US" dirty="0">
                <a:solidFill>
                  <a:srgbClr val="313131"/>
                </a:solidFill>
              </a:endParaRPr>
            </a:p>
          </p:txBody>
        </p:sp>
        <p:sp>
          <p:nvSpPr>
            <p:cNvPr id="32" name="Rectangle 31"/>
            <p:cNvSpPr/>
            <p:nvPr/>
          </p:nvSpPr>
          <p:spPr bwMode="gray">
            <a:xfrm>
              <a:off x="1827212" y="1600200"/>
              <a:ext cx="4495800" cy="762000"/>
            </a:xfrm>
            <a:prstGeom prst="rect">
              <a:avLst/>
            </a:prstGeom>
            <a:noFill/>
            <a:ln w="762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34" name="Rectangle 33"/>
          <p:cNvSpPr/>
          <p:nvPr/>
        </p:nvSpPr>
        <p:spPr>
          <a:xfrm>
            <a:off x="303211" y="3505200"/>
            <a:ext cx="6172201" cy="369332"/>
          </a:xfrm>
          <a:prstGeom prst="rect">
            <a:avLst/>
          </a:prstGeom>
        </p:spPr>
        <p:txBody>
          <a:bodyPr wrap="square">
            <a:spAutoFit/>
          </a:bodyPr>
          <a:lstStyle/>
          <a:p>
            <a:pPr algn="ctr"/>
            <a:r>
              <a:rPr lang="en-US" b="1" dirty="0" smtClean="0"/>
              <a:t>ATmega328 (8 </a:t>
            </a:r>
            <a:r>
              <a:rPr lang="en-US" b="1" dirty="0" err="1" smtClean="0"/>
              <a:t>Mhz</a:t>
            </a:r>
            <a:r>
              <a:rPr lang="en-US" b="1" dirty="0" smtClean="0"/>
              <a:t>) with </a:t>
            </a:r>
            <a:r>
              <a:rPr lang="en-US" b="1" dirty="0" err="1" smtClean="0"/>
              <a:t>nano</a:t>
            </a:r>
            <a:r>
              <a:rPr lang="en-US" b="1" dirty="0" smtClean="0"/>
              <a:t>-ECC</a:t>
            </a:r>
            <a:endParaRPr lang="en-US" dirty="0"/>
          </a:p>
        </p:txBody>
      </p:sp>
      <p:graphicFrame>
        <p:nvGraphicFramePr>
          <p:cNvPr id="35" name="Table 34"/>
          <p:cNvGraphicFramePr>
            <a:graphicFrameLocks noGrp="1"/>
          </p:cNvGraphicFramePr>
          <p:nvPr>
            <p:extLst>
              <p:ext uri="{D42A27DB-BD31-4B8C-83A1-F6EECF244321}">
                <p14:modId xmlns:p14="http://schemas.microsoft.com/office/powerpoint/2010/main" val="2488673170"/>
              </p:ext>
            </p:extLst>
          </p:nvPr>
        </p:nvGraphicFramePr>
        <p:xfrm>
          <a:off x="684212" y="3874532"/>
          <a:ext cx="5410200" cy="741680"/>
        </p:xfrm>
        <a:graphic>
          <a:graphicData uri="http://schemas.openxmlformats.org/drawingml/2006/table">
            <a:tbl>
              <a:tblPr firstRow="1" bandRow="1">
                <a:tableStyleId>{284E427A-3D55-4303-BF80-6455036E1DE7}</a:tableStyleId>
              </a:tblPr>
              <a:tblGrid>
                <a:gridCol w="2497016"/>
                <a:gridCol w="2913184"/>
              </a:tblGrid>
              <a:tr h="370840">
                <a:tc>
                  <a:txBody>
                    <a:bodyPr/>
                    <a:lstStyle/>
                    <a:p>
                      <a:r>
                        <a:rPr lang="en-US" b="0" dirty="0" smtClean="0">
                          <a:solidFill>
                            <a:srgbClr val="404040"/>
                          </a:solidFill>
                        </a:rPr>
                        <a:t>ECDSA</a:t>
                      </a:r>
                      <a:r>
                        <a:rPr lang="en-US" b="0" baseline="0" dirty="0" smtClean="0">
                          <a:solidFill>
                            <a:srgbClr val="404040"/>
                          </a:solidFill>
                        </a:rPr>
                        <a:t> (256)</a:t>
                      </a:r>
                      <a:r>
                        <a:rPr lang="en-US" b="0" dirty="0" smtClean="0">
                          <a:solidFill>
                            <a:srgbClr val="404040"/>
                          </a:solidFill>
                        </a:rPr>
                        <a:t> signing:</a:t>
                      </a:r>
                      <a:endParaRPr lang="en-US" b="0" dirty="0">
                        <a:solidFill>
                          <a:srgbClr val="404040"/>
                        </a:solidFill>
                      </a:endParaRPr>
                    </a:p>
                  </a:txBody>
                  <a:tcPr anchor="ctr"/>
                </a:tc>
                <a:tc>
                  <a:txBody>
                    <a:bodyPr/>
                    <a:lstStyle/>
                    <a:p>
                      <a:r>
                        <a:rPr lang="en-US" b="0" dirty="0" smtClean="0">
                          <a:solidFill>
                            <a:srgbClr val="404040"/>
                          </a:solidFill>
                        </a:rPr>
                        <a:t>20,520 </a:t>
                      </a:r>
                      <a:r>
                        <a:rPr lang="en-US" b="0" dirty="0" err="1" smtClean="0">
                          <a:solidFill>
                            <a:srgbClr val="404040"/>
                          </a:solidFill>
                        </a:rPr>
                        <a:t>ms</a:t>
                      </a:r>
                      <a:r>
                        <a:rPr lang="en-US" b="0" dirty="0" smtClean="0">
                          <a:solidFill>
                            <a:srgbClr val="404040"/>
                          </a:solidFill>
                        </a:rPr>
                        <a:t> ~ 14 </a:t>
                      </a:r>
                      <a:r>
                        <a:rPr lang="en-US" b="0" dirty="0" err="1" smtClean="0">
                          <a:solidFill>
                            <a:srgbClr val="404040"/>
                          </a:solidFill>
                        </a:rPr>
                        <a:t>Milij</a:t>
                      </a:r>
                      <a:r>
                        <a:rPr lang="en-US" b="0" baseline="0" dirty="0" err="1" smtClean="0">
                          <a:solidFill>
                            <a:srgbClr val="404040"/>
                          </a:solidFill>
                        </a:rPr>
                        <a:t>oules</a:t>
                      </a:r>
                      <a:endParaRPr lang="en-US" b="0" dirty="0">
                        <a:solidFill>
                          <a:srgbClr val="404040"/>
                        </a:solidFill>
                      </a:endParaRPr>
                    </a:p>
                  </a:txBody>
                  <a:tcPr/>
                </a:tc>
              </a:tr>
              <a:tr h="370840">
                <a:tc>
                  <a:txBody>
                    <a:bodyPr/>
                    <a:lstStyle/>
                    <a:p>
                      <a:r>
                        <a:rPr lang="en-US" b="0" dirty="0"/>
                        <a:t>ECDSA </a:t>
                      </a:r>
                      <a:r>
                        <a:rPr lang="en-US" b="0" dirty="0" smtClean="0"/>
                        <a:t>(256) verification:</a:t>
                      </a:r>
                      <a:endParaRPr lang="en-US" b="0" dirty="0"/>
                    </a:p>
                  </a:txBody>
                  <a:tcPr anchor="ctr"/>
                </a:tc>
                <a:tc>
                  <a:txBody>
                    <a:bodyPr/>
                    <a:lstStyle/>
                    <a:p>
                      <a:r>
                        <a:rPr lang="en-US" b="0" dirty="0" smtClean="0"/>
                        <a:t>24,198 </a:t>
                      </a:r>
                      <a:r>
                        <a:rPr lang="en-US" b="0" dirty="0" err="1" smtClean="0"/>
                        <a:t>ms</a:t>
                      </a:r>
                      <a:r>
                        <a:rPr lang="en-US" b="0" dirty="0" smtClean="0"/>
                        <a:t> ~ 16 </a:t>
                      </a:r>
                      <a:r>
                        <a:rPr lang="en-US" b="0" dirty="0" err="1" smtClean="0"/>
                        <a:t>Millijoules</a:t>
                      </a:r>
                      <a:endParaRPr lang="en-US" b="0" dirty="0">
                        <a:solidFill>
                          <a:srgbClr val="404040"/>
                        </a:solidFill>
                      </a:endParaRPr>
                    </a:p>
                  </a:txBody>
                  <a:tcPr/>
                </a:tc>
              </a:tr>
            </a:tbl>
          </a:graphicData>
        </a:graphic>
      </p:graphicFrame>
    </p:spTree>
    <p:extLst>
      <p:ext uri="{BB962C8B-B14F-4D97-AF65-F5344CB8AC3E}">
        <p14:creationId xmlns:p14="http://schemas.microsoft.com/office/powerpoint/2010/main" val="337814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ssolv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9"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Protecting the Device</a:t>
            </a:r>
            <a:endParaRPr lang="en-US" dirty="0"/>
          </a:p>
        </p:txBody>
      </p:sp>
      <p:grpSp>
        <p:nvGrpSpPr>
          <p:cNvPr id="7" name="Group 6"/>
          <p:cNvGrpSpPr/>
          <p:nvPr/>
        </p:nvGrpSpPr>
        <p:grpSpPr>
          <a:xfrm>
            <a:off x="1247022" y="2869537"/>
            <a:ext cx="396032" cy="1373578"/>
            <a:chOff x="1889970" y="1759795"/>
            <a:chExt cx="396032" cy="1373578"/>
          </a:xfrm>
        </p:grpSpPr>
        <p:sp>
          <p:nvSpPr>
            <p:cNvPr id="8" name="Rectangle 7"/>
            <p:cNvSpPr/>
            <p:nvPr/>
          </p:nvSpPr>
          <p:spPr bwMode="auto">
            <a:xfrm rot="16200000">
              <a:off x="1402797" y="2246968"/>
              <a:ext cx="1370377" cy="396032"/>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TextBox 8"/>
            <p:cNvSpPr txBox="1"/>
            <p:nvPr/>
          </p:nvSpPr>
          <p:spPr bwMode="ltGray">
            <a:xfrm rot="16200000">
              <a:off x="1396031" y="2365506"/>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F. Network Monitor</a:t>
              </a:r>
            </a:p>
          </p:txBody>
        </p:sp>
      </p:grpSp>
      <p:sp>
        <p:nvSpPr>
          <p:cNvPr id="11" name="Rectangle 10"/>
          <p:cNvSpPr/>
          <p:nvPr/>
        </p:nvSpPr>
        <p:spPr bwMode="auto">
          <a:xfrm>
            <a:off x="593107" y="2861768"/>
            <a:ext cx="1299248" cy="211219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 name="Rectangle 11"/>
          <p:cNvSpPr/>
          <p:nvPr/>
        </p:nvSpPr>
        <p:spPr bwMode="auto">
          <a:xfrm>
            <a:off x="597453" y="2867964"/>
            <a:ext cx="320736" cy="1376682"/>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3" name="TextBox 12"/>
          <p:cNvSpPr txBox="1"/>
          <p:nvPr/>
        </p:nvSpPr>
        <p:spPr bwMode="ltGray">
          <a:xfrm rot="16200000">
            <a:off x="56535" y="3406851"/>
            <a:ext cx="1359778" cy="294404"/>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G. Settings</a:t>
            </a:r>
          </a:p>
        </p:txBody>
      </p:sp>
      <p:grpSp>
        <p:nvGrpSpPr>
          <p:cNvPr id="14" name="Group 13"/>
          <p:cNvGrpSpPr/>
          <p:nvPr/>
        </p:nvGrpSpPr>
        <p:grpSpPr>
          <a:xfrm>
            <a:off x="594030" y="4241828"/>
            <a:ext cx="1309382" cy="733069"/>
            <a:chOff x="1236978" y="3132086"/>
            <a:chExt cx="1309382" cy="733069"/>
          </a:xfrm>
        </p:grpSpPr>
        <p:grpSp>
          <p:nvGrpSpPr>
            <p:cNvPr id="15" name="Group 14"/>
            <p:cNvGrpSpPr/>
            <p:nvPr/>
          </p:nvGrpSpPr>
          <p:grpSpPr>
            <a:xfrm>
              <a:off x="1236978" y="3619546"/>
              <a:ext cx="1306615" cy="245609"/>
              <a:chOff x="1236978" y="3619546"/>
              <a:chExt cx="1306615" cy="245609"/>
            </a:xfrm>
          </p:grpSpPr>
          <p:sp>
            <p:nvSpPr>
              <p:cNvPr id="23" name="Rectangle 22"/>
              <p:cNvSpPr/>
              <p:nvPr/>
            </p:nvSpPr>
            <p:spPr bwMode="auto">
              <a:xfrm>
                <a:off x="1236978" y="3619546"/>
                <a:ext cx="1299248" cy="245608"/>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4" name="TextBox 23"/>
              <p:cNvSpPr txBox="1"/>
              <p:nvPr/>
            </p:nvSpPr>
            <p:spPr bwMode="ltGray">
              <a:xfrm>
                <a:off x="1239021" y="3633993"/>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A. Device Drivers</a:t>
                </a:r>
              </a:p>
            </p:txBody>
          </p:sp>
        </p:grpSp>
        <p:grpSp>
          <p:nvGrpSpPr>
            <p:cNvPr id="16" name="Group 15"/>
            <p:cNvGrpSpPr/>
            <p:nvPr/>
          </p:nvGrpSpPr>
          <p:grpSpPr>
            <a:xfrm>
              <a:off x="1237900" y="3375816"/>
              <a:ext cx="1306615" cy="245609"/>
              <a:chOff x="1237900" y="3375816"/>
              <a:chExt cx="1306615" cy="245609"/>
            </a:xfrm>
          </p:grpSpPr>
          <p:sp>
            <p:nvSpPr>
              <p:cNvPr id="21" name="Rectangle 20"/>
              <p:cNvSpPr/>
              <p:nvPr/>
            </p:nvSpPr>
            <p:spPr bwMode="auto">
              <a:xfrm>
                <a:off x="1237900" y="3375816"/>
                <a:ext cx="1299248" cy="245608"/>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2" name="TextBox 21"/>
              <p:cNvSpPr txBox="1"/>
              <p:nvPr/>
            </p:nvSpPr>
            <p:spPr bwMode="ltGray">
              <a:xfrm>
                <a:off x="1239943" y="3390263"/>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B. Network Stack</a:t>
                </a:r>
              </a:p>
            </p:txBody>
          </p:sp>
        </p:grpSp>
        <p:grpSp>
          <p:nvGrpSpPr>
            <p:cNvPr id="17" name="Group 16"/>
            <p:cNvGrpSpPr/>
            <p:nvPr/>
          </p:nvGrpSpPr>
          <p:grpSpPr>
            <a:xfrm>
              <a:off x="1238823" y="3132086"/>
              <a:ext cx="1307537" cy="245608"/>
              <a:chOff x="1238823" y="3132086"/>
              <a:chExt cx="1307537" cy="245608"/>
            </a:xfrm>
          </p:grpSpPr>
          <p:sp>
            <p:nvSpPr>
              <p:cNvPr id="18" name="Rectangle 17"/>
              <p:cNvSpPr/>
              <p:nvPr/>
            </p:nvSpPr>
            <p:spPr bwMode="auto">
              <a:xfrm>
                <a:off x="1238823" y="3132086"/>
                <a:ext cx="1299248" cy="24560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Rectangle 18"/>
              <p:cNvSpPr/>
              <p:nvPr/>
            </p:nvSpPr>
            <p:spPr bwMode="auto">
              <a:xfrm>
                <a:off x="1238824" y="3132086"/>
                <a:ext cx="1299248" cy="245608"/>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0" name="TextBox 19"/>
              <p:cNvSpPr txBox="1"/>
              <p:nvPr/>
            </p:nvSpPr>
            <p:spPr bwMode="ltGray">
              <a:xfrm>
                <a:off x="1241788" y="3135821"/>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C. Operating System</a:t>
                </a:r>
              </a:p>
            </p:txBody>
          </p:sp>
        </p:grpSp>
      </p:grpSp>
      <p:grpSp>
        <p:nvGrpSpPr>
          <p:cNvPr id="25" name="Group 24"/>
          <p:cNvGrpSpPr/>
          <p:nvPr/>
        </p:nvGrpSpPr>
        <p:grpSpPr>
          <a:xfrm>
            <a:off x="906192" y="2862341"/>
            <a:ext cx="993531" cy="1380774"/>
            <a:chOff x="1549140" y="1752599"/>
            <a:chExt cx="993531" cy="1380774"/>
          </a:xfrm>
        </p:grpSpPr>
        <p:grpSp>
          <p:nvGrpSpPr>
            <p:cNvPr id="26" name="Group 25"/>
            <p:cNvGrpSpPr/>
            <p:nvPr/>
          </p:nvGrpSpPr>
          <p:grpSpPr>
            <a:xfrm>
              <a:off x="2209800" y="1752599"/>
              <a:ext cx="332871" cy="1380774"/>
              <a:chOff x="2209800" y="1752599"/>
              <a:chExt cx="332871" cy="1380774"/>
            </a:xfrm>
          </p:grpSpPr>
          <p:sp>
            <p:nvSpPr>
              <p:cNvPr id="30" name="Rectangle 29"/>
              <p:cNvSpPr/>
              <p:nvPr/>
            </p:nvSpPr>
            <p:spPr bwMode="auto">
              <a:xfrm rot="16200000">
                <a:off x="1693970" y="2281472"/>
                <a:ext cx="1377573" cy="319828"/>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1" name="TextBox 30"/>
              <p:cNvSpPr txBox="1"/>
              <p:nvPr/>
            </p:nvSpPr>
            <p:spPr bwMode="ltGray">
              <a:xfrm rot="16200000">
                <a:off x="1673095" y="2365506"/>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E. </a:t>
                </a:r>
                <a:r>
                  <a:rPr lang="en-US" sz="1000" b="1" dirty="0" err="1" smtClean="0">
                    <a:effectLst>
                      <a:glow rad="330200">
                        <a:schemeClr val="bg1">
                          <a:alpha val="75000"/>
                        </a:schemeClr>
                      </a:glow>
                    </a:effectLst>
                    <a:latin typeface="Calibri" pitchFamily="34" charset="0"/>
                  </a:rPr>
                  <a:t>OpenSSL</a:t>
                </a:r>
                <a:endParaRPr lang="en-US" sz="1000" b="1" dirty="0" smtClean="0">
                  <a:effectLst>
                    <a:glow rad="330200">
                      <a:schemeClr val="bg1">
                        <a:alpha val="75000"/>
                      </a:schemeClr>
                    </a:glow>
                  </a:effectLst>
                  <a:latin typeface="Calibri" pitchFamily="34" charset="0"/>
                </a:endParaRPr>
              </a:p>
            </p:txBody>
          </p:sp>
        </p:grpSp>
        <p:grpSp>
          <p:nvGrpSpPr>
            <p:cNvPr id="27" name="Group 26"/>
            <p:cNvGrpSpPr/>
            <p:nvPr/>
          </p:nvGrpSpPr>
          <p:grpSpPr>
            <a:xfrm>
              <a:off x="1549140" y="1758855"/>
              <a:ext cx="355860" cy="1371317"/>
              <a:chOff x="1549140" y="1758855"/>
              <a:chExt cx="355860" cy="1371317"/>
            </a:xfrm>
          </p:grpSpPr>
          <p:sp>
            <p:nvSpPr>
              <p:cNvPr id="28" name="Rectangle 27"/>
              <p:cNvSpPr/>
              <p:nvPr/>
            </p:nvSpPr>
            <p:spPr bwMode="auto">
              <a:xfrm rot="16200000">
                <a:off x="1062940" y="2288113"/>
                <a:ext cx="1371317" cy="312802"/>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9" name="TextBox 28"/>
              <p:cNvSpPr txBox="1"/>
              <p:nvPr/>
            </p:nvSpPr>
            <p:spPr bwMode="ltGray">
              <a:xfrm rot="16200000">
                <a:off x="1016453" y="2297109"/>
                <a:ext cx="1359778" cy="294404"/>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D. Primary App</a:t>
                </a:r>
              </a:p>
            </p:txBody>
          </p:sp>
        </p:grpSp>
      </p:grpSp>
      <p:grpSp>
        <p:nvGrpSpPr>
          <p:cNvPr id="32" name="Group 31"/>
          <p:cNvGrpSpPr/>
          <p:nvPr/>
        </p:nvGrpSpPr>
        <p:grpSpPr>
          <a:xfrm>
            <a:off x="4722812" y="2590800"/>
            <a:ext cx="1524000" cy="2390174"/>
            <a:chOff x="6952735" y="1481058"/>
            <a:chExt cx="1524000" cy="2390174"/>
          </a:xfrm>
        </p:grpSpPr>
        <p:grpSp>
          <p:nvGrpSpPr>
            <p:cNvPr id="33" name="Group 32"/>
            <p:cNvGrpSpPr/>
            <p:nvPr/>
          </p:nvGrpSpPr>
          <p:grpSpPr>
            <a:xfrm>
              <a:off x="7180122" y="2172226"/>
              <a:ext cx="1287179" cy="403289"/>
              <a:chOff x="7180122" y="2172226"/>
              <a:chExt cx="1287179" cy="403289"/>
            </a:xfrm>
          </p:grpSpPr>
          <p:grpSp>
            <p:nvGrpSpPr>
              <p:cNvPr id="50" name="Group 49"/>
              <p:cNvGrpSpPr/>
              <p:nvPr/>
            </p:nvGrpSpPr>
            <p:grpSpPr>
              <a:xfrm>
                <a:off x="7180173" y="2227153"/>
                <a:ext cx="637753" cy="347826"/>
                <a:chOff x="7180173" y="2735147"/>
                <a:chExt cx="637753" cy="347826"/>
              </a:xfrm>
            </p:grpSpPr>
            <p:sp>
              <p:nvSpPr>
                <p:cNvPr id="55" name="Rectangle 54"/>
                <p:cNvSpPr/>
                <p:nvPr/>
              </p:nvSpPr>
              <p:spPr bwMode="auto">
                <a:xfrm>
                  <a:off x="7180173" y="2735147"/>
                  <a:ext cx="305890" cy="347290"/>
                </a:xfrm>
                <a:prstGeom prst="rect">
                  <a:avLst/>
                </a:prstGeom>
                <a:noFill/>
                <a:ln w="38100" cap="flat" cmpd="sng" algn="ctr">
                  <a:solidFill>
                    <a:schemeClr val="accent1">
                      <a:alpha val="50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6" name="Rectangle 55"/>
                <p:cNvSpPr/>
                <p:nvPr/>
              </p:nvSpPr>
              <p:spPr bwMode="auto">
                <a:xfrm>
                  <a:off x="7512036" y="2735683"/>
                  <a:ext cx="305890" cy="347290"/>
                </a:xfrm>
                <a:prstGeom prst="rect">
                  <a:avLst/>
                </a:prstGeom>
                <a:noFill/>
                <a:ln w="38100" cap="flat" cmpd="sng" algn="ctr">
                  <a:solidFill>
                    <a:schemeClr val="accent1">
                      <a:alpha val="50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grpSp>
            <p:nvGrpSpPr>
              <p:cNvPr id="51" name="Group 50"/>
              <p:cNvGrpSpPr/>
              <p:nvPr/>
            </p:nvGrpSpPr>
            <p:grpSpPr>
              <a:xfrm>
                <a:off x="7829548" y="2227689"/>
                <a:ext cx="637753" cy="347826"/>
                <a:chOff x="7180173" y="2735147"/>
                <a:chExt cx="637753" cy="347826"/>
              </a:xfrm>
            </p:grpSpPr>
            <p:sp>
              <p:nvSpPr>
                <p:cNvPr id="53" name="Rectangle 52"/>
                <p:cNvSpPr/>
                <p:nvPr/>
              </p:nvSpPr>
              <p:spPr bwMode="auto">
                <a:xfrm>
                  <a:off x="7180173" y="2735147"/>
                  <a:ext cx="305890" cy="347290"/>
                </a:xfrm>
                <a:prstGeom prst="rect">
                  <a:avLst/>
                </a:prstGeom>
                <a:noFill/>
                <a:ln w="38100" cap="flat" cmpd="sng" algn="ctr">
                  <a:solidFill>
                    <a:schemeClr val="accent1">
                      <a:alpha val="50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4" name="Rectangle 53"/>
                <p:cNvSpPr/>
                <p:nvPr/>
              </p:nvSpPr>
              <p:spPr bwMode="auto">
                <a:xfrm>
                  <a:off x="7512036" y="2735683"/>
                  <a:ext cx="305890" cy="347290"/>
                </a:xfrm>
                <a:prstGeom prst="rect">
                  <a:avLst/>
                </a:prstGeom>
                <a:noFill/>
                <a:ln w="38100" cap="flat" cmpd="sng" algn="ctr">
                  <a:solidFill>
                    <a:schemeClr val="accent1">
                      <a:alpha val="50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52" name="TextBox 51"/>
              <p:cNvSpPr txBox="1"/>
              <p:nvPr/>
            </p:nvSpPr>
            <p:spPr bwMode="ltGray">
              <a:xfrm>
                <a:off x="7180122" y="2172226"/>
                <a:ext cx="1282263" cy="386559"/>
              </a:xfrm>
              <a:prstGeom prst="rect">
                <a:avLst/>
              </a:prstGeom>
              <a:noFill/>
              <a:ln w="9525">
                <a:noFill/>
                <a:miter lim="800000"/>
                <a:headEnd/>
                <a:tailEnd/>
              </a:ln>
            </p:spPr>
            <p:txBody>
              <a:bodyPr wrap="square" lIns="91419" tIns="45710" rIns="91419" bIns="45710" rtlCol="0" anchor="t" anchorCtr="0">
                <a:noAutofit/>
              </a:bodyPr>
              <a:lstStyle/>
              <a:p>
                <a:pPr>
                  <a:spcBef>
                    <a:spcPts val="0"/>
                  </a:spcBef>
                  <a:spcAft>
                    <a:spcPts val="0"/>
                  </a:spcAft>
                </a:pPr>
                <a:r>
                  <a:rPr lang="en-US" sz="1000" b="1" dirty="0" smtClean="0">
                    <a:solidFill>
                      <a:schemeClr val="bg2">
                        <a:lumMod val="50000"/>
                      </a:schemeClr>
                    </a:solidFill>
                    <a:latin typeface="Calibri" pitchFamily="34" charset="0"/>
                  </a:rPr>
                  <a:t>Persistent Storage</a:t>
                </a:r>
              </a:p>
              <a:p>
                <a:pPr>
                  <a:spcBef>
                    <a:spcPts val="0"/>
                  </a:spcBef>
                  <a:spcAft>
                    <a:spcPts val="0"/>
                  </a:spcAft>
                </a:pPr>
                <a:r>
                  <a:rPr lang="en-US" sz="1000" b="1" dirty="0" smtClean="0">
                    <a:solidFill>
                      <a:schemeClr val="bg2">
                        <a:lumMod val="50000"/>
                      </a:schemeClr>
                    </a:solidFill>
                    <a:latin typeface="Calibri" pitchFamily="34" charset="0"/>
                  </a:rPr>
                  <a:t> (if present)</a:t>
                </a:r>
                <a:endParaRPr lang="en-US" sz="1000" b="1" dirty="0">
                  <a:solidFill>
                    <a:schemeClr val="bg2">
                      <a:lumMod val="50000"/>
                    </a:schemeClr>
                  </a:solidFill>
                  <a:latin typeface="Calibri" pitchFamily="34" charset="0"/>
                </a:endParaRPr>
              </a:p>
            </p:txBody>
          </p:sp>
        </p:grpSp>
        <p:grpSp>
          <p:nvGrpSpPr>
            <p:cNvPr id="34" name="Group 33"/>
            <p:cNvGrpSpPr/>
            <p:nvPr/>
          </p:nvGrpSpPr>
          <p:grpSpPr>
            <a:xfrm>
              <a:off x="6952735" y="1481058"/>
              <a:ext cx="1524000" cy="2390174"/>
              <a:chOff x="6952735" y="1481058"/>
              <a:chExt cx="1524000" cy="2390174"/>
            </a:xfrm>
          </p:grpSpPr>
          <p:grpSp>
            <p:nvGrpSpPr>
              <p:cNvPr id="35" name="Group 34"/>
              <p:cNvGrpSpPr/>
              <p:nvPr/>
            </p:nvGrpSpPr>
            <p:grpSpPr>
              <a:xfrm>
                <a:off x="7159477" y="2641101"/>
                <a:ext cx="1317258" cy="1230131"/>
                <a:chOff x="7159477" y="2641101"/>
                <a:chExt cx="1317258" cy="1230131"/>
              </a:xfrm>
            </p:grpSpPr>
            <p:sp>
              <p:nvSpPr>
                <p:cNvPr id="37" name="Rectangle 36"/>
                <p:cNvSpPr/>
                <p:nvPr/>
              </p:nvSpPr>
              <p:spPr bwMode="auto">
                <a:xfrm>
                  <a:off x="7168178" y="2644324"/>
                  <a:ext cx="1292831" cy="122128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8" name="Rectangle 37"/>
                <p:cNvSpPr/>
                <p:nvPr/>
              </p:nvSpPr>
              <p:spPr bwMode="auto">
                <a:xfrm>
                  <a:off x="7166320" y="3623937"/>
                  <a:ext cx="1299248" cy="245608"/>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9" name="Rectangle 38"/>
                <p:cNvSpPr/>
                <p:nvPr/>
              </p:nvSpPr>
              <p:spPr bwMode="auto">
                <a:xfrm>
                  <a:off x="7167242" y="3380207"/>
                  <a:ext cx="1299248" cy="245608"/>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0" name="Rectangle 39"/>
                <p:cNvSpPr/>
                <p:nvPr/>
              </p:nvSpPr>
              <p:spPr bwMode="auto">
                <a:xfrm>
                  <a:off x="7168165" y="3136477"/>
                  <a:ext cx="1299248" cy="24560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1" name="Rectangle 40"/>
                <p:cNvSpPr/>
                <p:nvPr/>
              </p:nvSpPr>
              <p:spPr bwMode="auto">
                <a:xfrm>
                  <a:off x="7168165" y="2647140"/>
                  <a:ext cx="1299248" cy="245608"/>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2" name="Rectangle 41"/>
                <p:cNvSpPr/>
                <p:nvPr/>
              </p:nvSpPr>
              <p:spPr bwMode="auto">
                <a:xfrm>
                  <a:off x="7169088" y="3137415"/>
                  <a:ext cx="1299248" cy="245608"/>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3" name="Rectangle 42"/>
                <p:cNvSpPr/>
                <p:nvPr/>
              </p:nvSpPr>
              <p:spPr bwMode="auto">
                <a:xfrm>
                  <a:off x="7169088" y="2881096"/>
                  <a:ext cx="1299248" cy="245608"/>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4" name="TextBox 43"/>
                <p:cNvSpPr txBox="1"/>
                <p:nvPr/>
              </p:nvSpPr>
              <p:spPr bwMode="ltGray">
                <a:xfrm>
                  <a:off x="7166518" y="3624855"/>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A. Device Drivers</a:t>
                  </a:r>
                </a:p>
              </p:txBody>
            </p:sp>
            <p:sp>
              <p:nvSpPr>
                <p:cNvPr id="45" name="TextBox 44"/>
                <p:cNvSpPr txBox="1"/>
                <p:nvPr/>
              </p:nvSpPr>
              <p:spPr bwMode="ltGray">
                <a:xfrm>
                  <a:off x="7169285" y="3394654"/>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B. Network Stack</a:t>
                  </a:r>
                </a:p>
              </p:txBody>
            </p:sp>
            <p:sp>
              <p:nvSpPr>
                <p:cNvPr id="46" name="TextBox 45"/>
                <p:cNvSpPr txBox="1"/>
                <p:nvPr/>
              </p:nvSpPr>
              <p:spPr bwMode="ltGray">
                <a:xfrm>
                  <a:off x="7159477" y="3140212"/>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E. </a:t>
                  </a:r>
                  <a:r>
                    <a:rPr lang="en-US" sz="1000" b="1" dirty="0" err="1" smtClean="0">
                      <a:effectLst>
                        <a:glow rad="330200">
                          <a:schemeClr val="bg1">
                            <a:alpha val="75000"/>
                          </a:schemeClr>
                        </a:glow>
                      </a:effectLst>
                      <a:latin typeface="Calibri" pitchFamily="34" charset="0"/>
                    </a:rPr>
                    <a:t>OpenSSL</a:t>
                  </a:r>
                  <a:endParaRPr lang="en-US" sz="1000" b="1" dirty="0" smtClean="0">
                    <a:effectLst>
                      <a:glow rad="330200">
                        <a:schemeClr val="bg1">
                          <a:alpha val="75000"/>
                        </a:schemeClr>
                      </a:glow>
                    </a:effectLst>
                    <a:latin typeface="Calibri" pitchFamily="34" charset="0"/>
                  </a:endParaRPr>
                </a:p>
              </p:txBody>
            </p:sp>
            <p:sp>
              <p:nvSpPr>
                <p:cNvPr id="47" name="TextBox 46"/>
                <p:cNvSpPr txBox="1"/>
                <p:nvPr/>
              </p:nvSpPr>
              <p:spPr bwMode="ltGray">
                <a:xfrm>
                  <a:off x="7160399" y="2896482"/>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F. Network Monitor</a:t>
                  </a:r>
                </a:p>
              </p:txBody>
            </p:sp>
            <p:sp>
              <p:nvSpPr>
                <p:cNvPr id="48" name="TextBox 47"/>
                <p:cNvSpPr txBox="1"/>
                <p:nvPr/>
              </p:nvSpPr>
              <p:spPr bwMode="ltGray">
                <a:xfrm>
                  <a:off x="7161322" y="2641101"/>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D. Primary App</a:t>
                  </a:r>
                </a:p>
              </p:txBody>
            </p:sp>
            <p:sp>
              <p:nvSpPr>
                <p:cNvPr id="49" name="Rectangle 48"/>
                <p:cNvSpPr/>
                <p:nvPr/>
              </p:nvSpPr>
              <p:spPr bwMode="auto">
                <a:xfrm>
                  <a:off x="7177056" y="2641985"/>
                  <a:ext cx="1299679" cy="1229247"/>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cxnSp>
            <p:nvCxnSpPr>
              <p:cNvPr id="36" name="Straight Arrow Connector 35"/>
              <p:cNvCxnSpPr/>
              <p:nvPr/>
            </p:nvCxnSpPr>
            <p:spPr bwMode="auto">
              <a:xfrm>
                <a:off x="6952735" y="1481058"/>
                <a:ext cx="762000" cy="685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grpSp>
      <p:sp>
        <p:nvSpPr>
          <p:cNvPr id="57" name="Rectangle 56"/>
          <p:cNvSpPr/>
          <p:nvPr/>
        </p:nvSpPr>
        <p:spPr bwMode="auto">
          <a:xfrm>
            <a:off x="576252" y="2862342"/>
            <a:ext cx="1299679" cy="2112482"/>
          </a:xfrm>
          <a:prstGeom prst="rect">
            <a:avLst/>
          </a:prstGeom>
          <a:noFill/>
          <a:ln w="76200" cap="flat" cmpd="sng" algn="ctr">
            <a:solidFill>
              <a:srgbClr val="EFEFE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8" name="Rectangle 57"/>
          <p:cNvSpPr/>
          <p:nvPr/>
        </p:nvSpPr>
        <p:spPr bwMode="auto">
          <a:xfrm>
            <a:off x="598014" y="2881966"/>
            <a:ext cx="1277917" cy="211248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59" name="Group 58"/>
          <p:cNvGrpSpPr/>
          <p:nvPr/>
        </p:nvGrpSpPr>
        <p:grpSpPr>
          <a:xfrm>
            <a:off x="604738" y="2218145"/>
            <a:ext cx="5444850" cy="2017291"/>
            <a:chOff x="2130326" y="1108403"/>
            <a:chExt cx="5444850" cy="2017291"/>
          </a:xfrm>
        </p:grpSpPr>
        <p:grpSp>
          <p:nvGrpSpPr>
            <p:cNvPr id="60" name="Group 59"/>
            <p:cNvGrpSpPr/>
            <p:nvPr/>
          </p:nvGrpSpPr>
          <p:grpSpPr>
            <a:xfrm>
              <a:off x="3533588" y="1479176"/>
              <a:ext cx="1081061" cy="1632080"/>
              <a:chOff x="3533588" y="1479176"/>
              <a:chExt cx="1081061" cy="1632080"/>
            </a:xfrm>
          </p:grpSpPr>
          <p:sp>
            <p:nvSpPr>
              <p:cNvPr id="63" name="Rectangle 62"/>
              <p:cNvSpPr/>
              <p:nvPr/>
            </p:nvSpPr>
            <p:spPr bwMode="auto">
              <a:xfrm>
                <a:off x="4307119" y="2763966"/>
                <a:ext cx="305890" cy="34729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4" name="Rectangle 63"/>
              <p:cNvSpPr/>
              <p:nvPr/>
            </p:nvSpPr>
            <p:spPr bwMode="auto">
              <a:xfrm>
                <a:off x="4307666" y="2391748"/>
                <a:ext cx="305890" cy="34729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5" name="Rectangle 64"/>
              <p:cNvSpPr/>
              <p:nvPr/>
            </p:nvSpPr>
            <p:spPr bwMode="auto">
              <a:xfrm>
                <a:off x="4308213" y="2064353"/>
                <a:ext cx="305890" cy="34729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6" name="Rectangle 65"/>
              <p:cNvSpPr/>
              <p:nvPr/>
            </p:nvSpPr>
            <p:spPr bwMode="auto">
              <a:xfrm>
                <a:off x="4308759" y="1773717"/>
                <a:ext cx="305890" cy="319795"/>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cxnSp>
            <p:nvCxnSpPr>
              <p:cNvPr id="67" name="Straight Arrow Connector 66"/>
              <p:cNvCxnSpPr/>
              <p:nvPr/>
            </p:nvCxnSpPr>
            <p:spPr bwMode="auto">
              <a:xfrm>
                <a:off x="3533588" y="1479176"/>
                <a:ext cx="733612" cy="687682"/>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sp>
          <p:nvSpPr>
            <p:cNvPr id="61" name="Content Placeholder 5"/>
            <p:cNvSpPr txBox="1">
              <a:spLocks/>
            </p:cNvSpPr>
            <p:nvPr/>
          </p:nvSpPr>
          <p:spPr bwMode="auto">
            <a:xfrm>
              <a:off x="2130326" y="1108403"/>
              <a:ext cx="5444850" cy="68975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lnSpc>
                  <a:spcPct val="100000"/>
                </a:lnSpc>
                <a:spcAft>
                  <a:spcPts val="400"/>
                </a:spcAft>
                <a:buFontTx/>
                <a:buNone/>
              </a:pPr>
              <a:r>
                <a:rPr lang="en-US" sz="2000" i="1" dirty="0" smtClean="0">
                  <a:latin typeface="+mj-lt"/>
                  <a:cs typeface="Stencil"/>
                </a:rPr>
                <a:t>Always sign settings &amp; data if persisted locally!</a:t>
              </a:r>
              <a:endParaRPr lang="en-US" sz="2000" i="1" dirty="0">
                <a:latin typeface="+mj-lt"/>
              </a:endParaRPr>
            </a:p>
          </p:txBody>
        </p:sp>
        <p:sp>
          <p:nvSpPr>
            <p:cNvPr id="62" name="TextBox 61"/>
            <p:cNvSpPr txBox="1"/>
            <p:nvPr/>
          </p:nvSpPr>
          <p:spPr bwMode="ltGray">
            <a:xfrm rot="16200000">
              <a:off x="3751384" y="2302504"/>
              <a:ext cx="1351976" cy="294404"/>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G. Settings</a:t>
              </a:r>
            </a:p>
          </p:txBody>
        </p:sp>
      </p:grpSp>
      <p:sp>
        <p:nvSpPr>
          <p:cNvPr id="68" name="Content Placeholder 5"/>
          <p:cNvSpPr txBox="1">
            <a:spLocks/>
          </p:cNvSpPr>
          <p:nvPr/>
        </p:nvSpPr>
        <p:spPr>
          <a:xfrm>
            <a:off x="227012" y="5715000"/>
            <a:ext cx="4191000" cy="914400"/>
          </a:xfrm>
          <a:prstGeom prst="rect">
            <a:avLst/>
          </a:prstGeom>
        </p:spPr>
        <p:txBody>
          <a:bodyPr>
            <a:normAutofit/>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lnSpc>
                <a:spcPct val="100000"/>
              </a:lnSpc>
              <a:spcAft>
                <a:spcPts val="400"/>
              </a:spcAft>
              <a:buFont typeface="Arial" panose="020B0604020202020204" pitchFamily="34" charset="0"/>
              <a:buNone/>
            </a:pPr>
            <a:r>
              <a:rPr lang="en-US" sz="2000" i="1" dirty="0" smtClean="0">
                <a:latin typeface="+mj-lt"/>
                <a:cs typeface="Stencil"/>
              </a:rPr>
              <a:t>Platform &amp; binaries can be signed monolithically or individually. </a:t>
            </a:r>
            <a:endParaRPr lang="en-US" sz="2000" i="1" dirty="0">
              <a:latin typeface="+mj-lt"/>
            </a:endParaRPr>
          </a:p>
        </p:txBody>
      </p:sp>
      <p:grpSp>
        <p:nvGrpSpPr>
          <p:cNvPr id="69" name="Group 68"/>
          <p:cNvGrpSpPr/>
          <p:nvPr/>
        </p:nvGrpSpPr>
        <p:grpSpPr>
          <a:xfrm>
            <a:off x="1166531" y="2863262"/>
            <a:ext cx="2902241" cy="2927938"/>
            <a:chOff x="2692119" y="1753520"/>
            <a:chExt cx="2902241" cy="2927938"/>
          </a:xfrm>
        </p:grpSpPr>
        <p:grpSp>
          <p:nvGrpSpPr>
            <p:cNvPr id="70" name="Group 69"/>
            <p:cNvGrpSpPr/>
            <p:nvPr/>
          </p:nvGrpSpPr>
          <p:grpSpPr>
            <a:xfrm>
              <a:off x="4284055" y="1753520"/>
              <a:ext cx="1310305" cy="2117175"/>
              <a:chOff x="4284055" y="1753520"/>
              <a:chExt cx="1310305" cy="2117175"/>
            </a:xfrm>
          </p:grpSpPr>
          <p:grpSp>
            <p:nvGrpSpPr>
              <p:cNvPr id="74" name="Group 73"/>
              <p:cNvGrpSpPr/>
              <p:nvPr/>
            </p:nvGrpSpPr>
            <p:grpSpPr>
              <a:xfrm>
                <a:off x="4284055" y="1753520"/>
                <a:ext cx="1310305" cy="2113129"/>
                <a:chOff x="4321952" y="1716595"/>
                <a:chExt cx="1310305" cy="2113129"/>
              </a:xfrm>
            </p:grpSpPr>
            <p:grpSp>
              <p:nvGrpSpPr>
                <p:cNvPr id="80" name="Group 79"/>
                <p:cNvGrpSpPr/>
                <p:nvPr/>
              </p:nvGrpSpPr>
              <p:grpSpPr>
                <a:xfrm>
                  <a:off x="4975867" y="1724364"/>
                  <a:ext cx="396032" cy="1373578"/>
                  <a:chOff x="1889970" y="1759795"/>
                  <a:chExt cx="396032" cy="1373578"/>
                </a:xfrm>
              </p:grpSpPr>
              <p:sp>
                <p:nvSpPr>
                  <p:cNvPr id="101" name="Rectangle 100"/>
                  <p:cNvSpPr/>
                  <p:nvPr/>
                </p:nvSpPr>
                <p:spPr bwMode="auto">
                  <a:xfrm rot="16200000">
                    <a:off x="1402797" y="2246968"/>
                    <a:ext cx="1370377" cy="396032"/>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2" name="TextBox 101"/>
                  <p:cNvSpPr txBox="1"/>
                  <p:nvPr/>
                </p:nvSpPr>
                <p:spPr bwMode="ltGray">
                  <a:xfrm rot="16200000">
                    <a:off x="1396031" y="2365506"/>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F. Network Monitor</a:t>
                    </a:r>
                  </a:p>
                </p:txBody>
              </p:sp>
            </p:grpSp>
            <p:sp>
              <p:nvSpPr>
                <p:cNvPr id="81" name="Rectangle 80"/>
                <p:cNvSpPr/>
                <p:nvPr/>
              </p:nvSpPr>
              <p:spPr bwMode="auto">
                <a:xfrm>
                  <a:off x="4321952" y="1716595"/>
                  <a:ext cx="1299248" cy="211219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2" name="Rectangle 81"/>
                <p:cNvSpPr/>
                <p:nvPr/>
              </p:nvSpPr>
              <p:spPr bwMode="auto">
                <a:xfrm>
                  <a:off x="4326298" y="1722791"/>
                  <a:ext cx="320736" cy="1376682"/>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83" name="Group 82"/>
                <p:cNvGrpSpPr/>
                <p:nvPr/>
              </p:nvGrpSpPr>
              <p:grpSpPr>
                <a:xfrm>
                  <a:off x="4322875" y="3096655"/>
                  <a:ext cx="1309382" cy="733069"/>
                  <a:chOff x="1236978" y="3132086"/>
                  <a:chExt cx="1309382" cy="733069"/>
                </a:xfrm>
              </p:grpSpPr>
              <p:grpSp>
                <p:nvGrpSpPr>
                  <p:cNvPr id="91" name="Group 90"/>
                  <p:cNvGrpSpPr/>
                  <p:nvPr/>
                </p:nvGrpSpPr>
                <p:grpSpPr>
                  <a:xfrm>
                    <a:off x="1236978" y="3619546"/>
                    <a:ext cx="1306615" cy="245609"/>
                    <a:chOff x="1236978" y="3619546"/>
                    <a:chExt cx="1306615" cy="245609"/>
                  </a:xfrm>
                </p:grpSpPr>
                <p:sp>
                  <p:nvSpPr>
                    <p:cNvPr id="99" name="Rectangle 98"/>
                    <p:cNvSpPr/>
                    <p:nvPr/>
                  </p:nvSpPr>
                  <p:spPr bwMode="auto">
                    <a:xfrm>
                      <a:off x="1236978" y="3619546"/>
                      <a:ext cx="1299248" cy="245608"/>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0" name="TextBox 99"/>
                    <p:cNvSpPr txBox="1"/>
                    <p:nvPr/>
                  </p:nvSpPr>
                  <p:spPr bwMode="ltGray">
                    <a:xfrm>
                      <a:off x="1239021" y="3633993"/>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A. Device Drivers</a:t>
                      </a:r>
                    </a:p>
                  </p:txBody>
                </p:sp>
              </p:grpSp>
              <p:grpSp>
                <p:nvGrpSpPr>
                  <p:cNvPr id="92" name="Group 91"/>
                  <p:cNvGrpSpPr/>
                  <p:nvPr/>
                </p:nvGrpSpPr>
                <p:grpSpPr>
                  <a:xfrm>
                    <a:off x="1237900" y="3375816"/>
                    <a:ext cx="1306615" cy="245609"/>
                    <a:chOff x="1237900" y="3375816"/>
                    <a:chExt cx="1306615" cy="245609"/>
                  </a:xfrm>
                </p:grpSpPr>
                <p:sp>
                  <p:nvSpPr>
                    <p:cNvPr id="97" name="Rectangle 96"/>
                    <p:cNvSpPr/>
                    <p:nvPr/>
                  </p:nvSpPr>
                  <p:spPr bwMode="auto">
                    <a:xfrm>
                      <a:off x="1237900" y="3375816"/>
                      <a:ext cx="1299248" cy="245608"/>
                    </a:xfrm>
                    <a:prstGeom prst="rect">
                      <a:avLst/>
                    </a:prstGeom>
                    <a:solidFill>
                      <a:schemeClr val="accent5">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8" name="TextBox 97"/>
                    <p:cNvSpPr txBox="1"/>
                    <p:nvPr/>
                  </p:nvSpPr>
                  <p:spPr bwMode="ltGray">
                    <a:xfrm>
                      <a:off x="1239943" y="3390263"/>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B. Network Stack</a:t>
                      </a:r>
                    </a:p>
                  </p:txBody>
                </p:sp>
              </p:grpSp>
              <p:grpSp>
                <p:nvGrpSpPr>
                  <p:cNvPr id="93" name="Group 92"/>
                  <p:cNvGrpSpPr/>
                  <p:nvPr/>
                </p:nvGrpSpPr>
                <p:grpSpPr>
                  <a:xfrm>
                    <a:off x="1238823" y="3132086"/>
                    <a:ext cx="1307537" cy="245608"/>
                    <a:chOff x="1238823" y="3132086"/>
                    <a:chExt cx="1307537" cy="245608"/>
                  </a:xfrm>
                </p:grpSpPr>
                <p:sp>
                  <p:nvSpPr>
                    <p:cNvPr id="94" name="Rectangle 93"/>
                    <p:cNvSpPr/>
                    <p:nvPr/>
                  </p:nvSpPr>
                  <p:spPr bwMode="auto">
                    <a:xfrm>
                      <a:off x="1238823" y="3132086"/>
                      <a:ext cx="1299248" cy="24560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5" name="Rectangle 94"/>
                    <p:cNvSpPr/>
                    <p:nvPr/>
                  </p:nvSpPr>
                  <p:spPr bwMode="auto">
                    <a:xfrm>
                      <a:off x="1238824" y="3132086"/>
                      <a:ext cx="1299248" cy="245608"/>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6" name="TextBox 95"/>
                    <p:cNvSpPr txBox="1"/>
                    <p:nvPr/>
                  </p:nvSpPr>
                  <p:spPr bwMode="ltGray">
                    <a:xfrm>
                      <a:off x="1241788" y="3135821"/>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C. Operating System</a:t>
                      </a:r>
                    </a:p>
                  </p:txBody>
                </p:sp>
              </p:grpSp>
            </p:grpSp>
            <p:grpSp>
              <p:nvGrpSpPr>
                <p:cNvPr id="84" name="Group 83"/>
                <p:cNvGrpSpPr/>
                <p:nvPr/>
              </p:nvGrpSpPr>
              <p:grpSpPr>
                <a:xfrm>
                  <a:off x="4635037" y="1717168"/>
                  <a:ext cx="993531" cy="1380774"/>
                  <a:chOff x="1549140" y="1752599"/>
                  <a:chExt cx="993531" cy="1380774"/>
                </a:xfrm>
              </p:grpSpPr>
              <p:grpSp>
                <p:nvGrpSpPr>
                  <p:cNvPr id="85" name="Group 84"/>
                  <p:cNvGrpSpPr/>
                  <p:nvPr/>
                </p:nvGrpSpPr>
                <p:grpSpPr>
                  <a:xfrm>
                    <a:off x="2209800" y="1752599"/>
                    <a:ext cx="332871" cy="1380774"/>
                    <a:chOff x="2209800" y="1752599"/>
                    <a:chExt cx="332871" cy="1380774"/>
                  </a:xfrm>
                </p:grpSpPr>
                <p:sp>
                  <p:nvSpPr>
                    <p:cNvPr id="89" name="Rectangle 88"/>
                    <p:cNvSpPr/>
                    <p:nvPr/>
                  </p:nvSpPr>
                  <p:spPr bwMode="auto">
                    <a:xfrm rot="16200000">
                      <a:off x="1693970" y="2281472"/>
                      <a:ext cx="1377573" cy="319828"/>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0" name="TextBox 89"/>
                    <p:cNvSpPr txBox="1"/>
                    <p:nvPr/>
                  </p:nvSpPr>
                  <p:spPr bwMode="ltGray">
                    <a:xfrm rot="16200000">
                      <a:off x="1673095" y="2365506"/>
                      <a:ext cx="1304572" cy="231162"/>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E. </a:t>
                      </a:r>
                      <a:r>
                        <a:rPr lang="en-US" sz="1000" b="1" dirty="0" err="1" smtClean="0">
                          <a:effectLst>
                            <a:glow rad="330200">
                              <a:schemeClr val="bg1">
                                <a:alpha val="75000"/>
                              </a:schemeClr>
                            </a:glow>
                          </a:effectLst>
                          <a:latin typeface="Calibri" pitchFamily="34" charset="0"/>
                        </a:rPr>
                        <a:t>OpenSSL</a:t>
                      </a:r>
                      <a:endParaRPr lang="en-US" sz="1000" b="1" dirty="0" smtClean="0">
                        <a:effectLst>
                          <a:glow rad="330200">
                            <a:schemeClr val="bg1">
                              <a:alpha val="75000"/>
                            </a:schemeClr>
                          </a:glow>
                        </a:effectLst>
                        <a:latin typeface="Calibri" pitchFamily="34" charset="0"/>
                      </a:endParaRPr>
                    </a:p>
                  </p:txBody>
                </p:sp>
              </p:grpSp>
              <p:grpSp>
                <p:nvGrpSpPr>
                  <p:cNvPr id="86" name="Group 85"/>
                  <p:cNvGrpSpPr/>
                  <p:nvPr/>
                </p:nvGrpSpPr>
                <p:grpSpPr>
                  <a:xfrm>
                    <a:off x="1549140" y="1758855"/>
                    <a:ext cx="355860" cy="1371317"/>
                    <a:chOff x="1549140" y="1758855"/>
                    <a:chExt cx="355860" cy="1371317"/>
                  </a:xfrm>
                </p:grpSpPr>
                <p:sp>
                  <p:nvSpPr>
                    <p:cNvPr id="87" name="Rectangle 86"/>
                    <p:cNvSpPr/>
                    <p:nvPr/>
                  </p:nvSpPr>
                  <p:spPr bwMode="auto">
                    <a:xfrm rot="16200000">
                      <a:off x="1062940" y="2288113"/>
                      <a:ext cx="1371317" cy="312802"/>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8" name="TextBox 87"/>
                    <p:cNvSpPr txBox="1"/>
                    <p:nvPr/>
                  </p:nvSpPr>
                  <p:spPr bwMode="ltGray">
                    <a:xfrm rot="16200000">
                      <a:off x="1016453" y="2297109"/>
                      <a:ext cx="1359778" cy="294404"/>
                    </a:xfrm>
                    <a:prstGeom prst="rect">
                      <a:avLst/>
                    </a:prstGeom>
                    <a:noFill/>
                    <a:ln w="9525">
                      <a:noFill/>
                      <a:miter lim="800000"/>
                      <a:headEnd/>
                      <a:tailEnd/>
                    </a:ln>
                  </p:spPr>
                  <p:txBody>
                    <a:bodyPr wrap="square" lIns="91419" tIns="45710" rIns="91419" bIns="45710" rtlCol="0" anchor="b" anchorCtr="0">
                      <a:noAutofit/>
                    </a:bodyPr>
                    <a:lstStyle/>
                    <a:p>
                      <a:pPr algn="l">
                        <a:lnSpc>
                          <a:spcPct val="90000"/>
                        </a:lnSpc>
                        <a:spcBef>
                          <a:spcPts val="0"/>
                        </a:spcBef>
                        <a:spcAft>
                          <a:spcPts val="800"/>
                        </a:spcAft>
                      </a:pPr>
                      <a:r>
                        <a:rPr lang="en-US" sz="1000" b="1" dirty="0" smtClean="0">
                          <a:effectLst>
                            <a:glow rad="330200">
                              <a:schemeClr val="bg1">
                                <a:alpha val="75000"/>
                              </a:schemeClr>
                            </a:glow>
                          </a:effectLst>
                          <a:latin typeface="Calibri" pitchFamily="34" charset="0"/>
                        </a:rPr>
                        <a:t>D. Primary App</a:t>
                      </a:r>
                    </a:p>
                  </p:txBody>
                </p:sp>
              </p:grpSp>
            </p:grpSp>
          </p:grpSp>
          <p:sp>
            <p:nvSpPr>
              <p:cNvPr id="75" name="Rectangle 74"/>
              <p:cNvSpPr/>
              <p:nvPr/>
            </p:nvSpPr>
            <p:spPr bwMode="auto">
              <a:xfrm>
                <a:off x="4289169" y="3135538"/>
                <a:ext cx="1299248" cy="24560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76" name="Rectangle 75"/>
              <p:cNvSpPr/>
              <p:nvPr/>
            </p:nvSpPr>
            <p:spPr bwMode="auto">
              <a:xfrm>
                <a:off x="4305098" y="3156590"/>
                <a:ext cx="1261782" cy="714105"/>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77" name="Rectangle 76"/>
              <p:cNvSpPr/>
              <p:nvPr/>
            </p:nvSpPr>
            <p:spPr bwMode="auto">
              <a:xfrm>
                <a:off x="5257800" y="1773718"/>
                <a:ext cx="309079" cy="138287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78" name="Rectangle 77"/>
              <p:cNvSpPr/>
              <p:nvPr/>
            </p:nvSpPr>
            <p:spPr bwMode="auto">
              <a:xfrm>
                <a:off x="4954603" y="1772224"/>
                <a:ext cx="309079" cy="138287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79" name="Rectangle 78"/>
              <p:cNvSpPr/>
              <p:nvPr/>
            </p:nvSpPr>
            <p:spPr bwMode="auto">
              <a:xfrm>
                <a:off x="4651836" y="1772224"/>
                <a:ext cx="309079" cy="137970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grpSp>
          <p:nvGrpSpPr>
            <p:cNvPr id="71" name="Group 70"/>
            <p:cNvGrpSpPr/>
            <p:nvPr/>
          </p:nvGrpSpPr>
          <p:grpSpPr>
            <a:xfrm>
              <a:off x="2692119" y="3940416"/>
              <a:ext cx="2243870" cy="741042"/>
              <a:chOff x="2692119" y="3940416"/>
              <a:chExt cx="2243870" cy="741042"/>
            </a:xfrm>
          </p:grpSpPr>
          <p:cxnSp>
            <p:nvCxnSpPr>
              <p:cNvPr id="72" name="Straight Arrow Connector 71"/>
              <p:cNvCxnSpPr/>
              <p:nvPr/>
            </p:nvCxnSpPr>
            <p:spPr bwMode="auto">
              <a:xfrm flipH="1" flipV="1">
                <a:off x="2692119" y="3940416"/>
                <a:ext cx="1079781" cy="741042"/>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73" name="Straight Arrow Connector 72"/>
              <p:cNvCxnSpPr/>
              <p:nvPr/>
            </p:nvCxnSpPr>
            <p:spPr bwMode="auto">
              <a:xfrm flipV="1">
                <a:off x="3771900" y="3946895"/>
                <a:ext cx="1164089" cy="734563"/>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grpSp>
      <p:sp>
        <p:nvSpPr>
          <p:cNvPr id="103" name="TextBox 102"/>
          <p:cNvSpPr txBox="1"/>
          <p:nvPr/>
        </p:nvSpPr>
        <p:spPr>
          <a:xfrm>
            <a:off x="6932612" y="2362200"/>
            <a:ext cx="4858587" cy="3352800"/>
          </a:xfrm>
          <a:prstGeom prst="rect">
            <a:avLst/>
          </a:prstGeom>
          <a:solidFill>
            <a:srgbClr val="F7B001"/>
          </a:solidFill>
          <a:ln w="101600">
            <a:solidFill>
              <a:schemeClr val="bg2">
                <a:lumMod val="50000"/>
              </a:schemeClr>
            </a:solidFill>
          </a:ln>
          <a:effectLst/>
        </p:spPr>
        <p:txBody>
          <a:bodyPr wrap="square" lIns="0" tIns="0" rIns="0" bIns="0" rtlCol="0" anchor="ctr">
            <a:noAutofit/>
          </a:bodyPr>
          <a:lstStyle/>
          <a:p>
            <a:pPr algn="ctr"/>
            <a:r>
              <a:rPr lang="en-US" sz="2000" b="1" dirty="0" smtClean="0">
                <a:solidFill>
                  <a:schemeClr val="bg2">
                    <a:lumMod val="50000"/>
                  </a:schemeClr>
                </a:solidFill>
                <a:effectLst/>
              </a:rPr>
              <a:t>Effective Host Based Security</a:t>
            </a:r>
            <a:endParaRPr lang="en-US" sz="1100" b="1" dirty="0">
              <a:solidFill>
                <a:schemeClr val="bg2">
                  <a:lumMod val="50000"/>
                </a:schemeClr>
              </a:solidFill>
              <a:effectLst/>
            </a:endParaRPr>
          </a:p>
          <a:p>
            <a:pPr algn="ctr"/>
            <a:endParaRPr lang="en-US" sz="1100" b="1" dirty="0" smtClean="0">
              <a:solidFill>
                <a:schemeClr val="bg2">
                  <a:lumMod val="50000"/>
                </a:schemeClr>
              </a:solidFill>
              <a:effectLst/>
            </a:endParaRPr>
          </a:p>
          <a:p>
            <a:pPr algn="ctr"/>
            <a:r>
              <a:rPr lang="en-US" sz="1100" b="1" dirty="0" smtClean="0">
                <a:solidFill>
                  <a:schemeClr val="bg2">
                    <a:lumMod val="50000"/>
                  </a:schemeClr>
                </a:solidFill>
                <a:effectLst/>
              </a:rPr>
              <a:t>Must continue to provide security even when disconnected from</a:t>
            </a:r>
          </a:p>
          <a:p>
            <a:pPr algn="ctr"/>
            <a:r>
              <a:rPr lang="en-US" sz="1100" b="1" dirty="0" smtClean="0">
                <a:solidFill>
                  <a:schemeClr val="bg2">
                    <a:lumMod val="50000"/>
                  </a:schemeClr>
                </a:solidFill>
                <a:effectLst/>
              </a:rPr>
              <a:t>any servers and/or cloud based services.</a:t>
            </a:r>
          </a:p>
          <a:p>
            <a:pPr algn="ctr"/>
            <a:endParaRPr lang="en-US" sz="1100" b="1" dirty="0">
              <a:solidFill>
                <a:schemeClr val="bg2">
                  <a:lumMod val="50000"/>
                </a:schemeClr>
              </a:solidFill>
              <a:effectLst/>
            </a:endParaRPr>
          </a:p>
          <a:p>
            <a:pPr algn="ctr"/>
            <a:r>
              <a:rPr lang="en-US" sz="1100" b="1" dirty="0" smtClean="0">
                <a:solidFill>
                  <a:schemeClr val="bg2">
                    <a:lumMod val="50000"/>
                  </a:schemeClr>
                </a:solidFill>
                <a:effectLst/>
              </a:rPr>
              <a:t>Should lock the system down against suspicious behavior.</a:t>
            </a:r>
          </a:p>
          <a:p>
            <a:pPr algn="ctr"/>
            <a:endParaRPr lang="en-US" sz="1100" b="1" dirty="0">
              <a:solidFill>
                <a:schemeClr val="bg2">
                  <a:lumMod val="50000"/>
                </a:schemeClr>
              </a:solidFill>
              <a:effectLst/>
            </a:endParaRPr>
          </a:p>
          <a:p>
            <a:pPr algn="ctr"/>
            <a:r>
              <a:rPr lang="en-US" sz="1100" b="1" dirty="0" smtClean="0">
                <a:solidFill>
                  <a:schemeClr val="bg2">
                    <a:lumMod val="50000"/>
                  </a:schemeClr>
                </a:solidFill>
                <a:effectLst/>
              </a:rPr>
              <a:t>Should prevent malicious data on all network interfaces.</a:t>
            </a:r>
          </a:p>
          <a:p>
            <a:pPr algn="ctr"/>
            <a:endParaRPr lang="en-US" sz="1100" b="1" dirty="0">
              <a:solidFill>
                <a:schemeClr val="bg2">
                  <a:lumMod val="50000"/>
                </a:schemeClr>
              </a:solidFill>
              <a:effectLst/>
            </a:endParaRPr>
          </a:p>
          <a:p>
            <a:pPr algn="ctr"/>
            <a:r>
              <a:rPr lang="en-US" sz="1100" b="1" dirty="0" smtClean="0">
                <a:solidFill>
                  <a:schemeClr val="bg2">
                    <a:lumMod val="50000"/>
                  </a:schemeClr>
                </a:solidFill>
                <a:effectLst/>
              </a:rPr>
              <a:t>Should tightly fit each unique target system, leveraging a mix of</a:t>
            </a:r>
          </a:p>
          <a:p>
            <a:pPr algn="ctr"/>
            <a:r>
              <a:rPr lang="en-US" sz="1100" b="1" dirty="0">
                <a:solidFill>
                  <a:schemeClr val="bg2">
                    <a:lumMod val="50000"/>
                  </a:schemeClr>
                </a:solidFill>
                <a:effectLst/>
              </a:rPr>
              <a:t>p</a:t>
            </a:r>
            <a:r>
              <a:rPr lang="en-US" sz="1100" b="1" dirty="0" smtClean="0">
                <a:solidFill>
                  <a:schemeClr val="bg2">
                    <a:lumMod val="50000"/>
                  </a:schemeClr>
                </a:solidFill>
                <a:effectLst/>
              </a:rPr>
              <a:t>olicy based, behavior based, content based, and reputation based</a:t>
            </a:r>
          </a:p>
          <a:p>
            <a:pPr algn="ctr"/>
            <a:r>
              <a:rPr lang="en-US" sz="1100" b="1" dirty="0" smtClean="0">
                <a:solidFill>
                  <a:schemeClr val="bg2">
                    <a:lumMod val="50000"/>
                  </a:schemeClr>
                </a:solidFill>
                <a:effectLst/>
              </a:rPr>
              <a:t>protections engineered to provide best fit for the unique system.</a:t>
            </a:r>
          </a:p>
          <a:p>
            <a:pPr algn="ctr"/>
            <a:endParaRPr lang="en-US" sz="1100" b="1" dirty="0">
              <a:solidFill>
                <a:schemeClr val="bg2">
                  <a:lumMod val="50000"/>
                </a:schemeClr>
              </a:solidFill>
              <a:effectLst/>
            </a:endParaRPr>
          </a:p>
          <a:p>
            <a:pPr algn="ctr"/>
            <a:r>
              <a:rPr lang="en-US" sz="1100" b="1" dirty="0" smtClean="0">
                <a:solidFill>
                  <a:schemeClr val="bg2">
                    <a:lumMod val="50000"/>
                  </a:schemeClr>
                </a:solidFill>
                <a:effectLst/>
              </a:rPr>
              <a:t>Should be updated whenever the host gets new functionality.</a:t>
            </a:r>
          </a:p>
          <a:p>
            <a:pPr algn="ctr"/>
            <a:endParaRPr lang="en-US" sz="1100" b="1" dirty="0">
              <a:solidFill>
                <a:schemeClr val="bg2">
                  <a:lumMod val="50000"/>
                </a:schemeClr>
              </a:solidFill>
              <a:effectLst/>
            </a:endParaRPr>
          </a:p>
          <a:p>
            <a:pPr algn="ctr"/>
            <a:r>
              <a:rPr lang="en-US" sz="1100" b="1" dirty="0" smtClean="0">
                <a:solidFill>
                  <a:schemeClr val="bg2">
                    <a:lumMod val="50000"/>
                  </a:schemeClr>
                </a:solidFill>
                <a:effectLst/>
              </a:rPr>
              <a:t>Wherever possible, collect security telemetry on device health, </a:t>
            </a:r>
          </a:p>
          <a:p>
            <a:pPr algn="ctr"/>
            <a:r>
              <a:rPr lang="en-US" sz="1100" b="1" dirty="0" smtClean="0">
                <a:solidFill>
                  <a:schemeClr val="bg2">
                    <a:lumMod val="50000"/>
                  </a:schemeClr>
                </a:solidFill>
                <a:effectLst/>
              </a:rPr>
              <a:t>including hardware backed attestation of configuration.</a:t>
            </a:r>
            <a:endParaRPr lang="en-US" sz="1100" b="1" dirty="0">
              <a:solidFill>
                <a:schemeClr val="bg2">
                  <a:lumMod val="50000"/>
                </a:schemeClr>
              </a:solidFill>
              <a:effectLst/>
            </a:endParaRPr>
          </a:p>
        </p:txBody>
      </p:sp>
      <p:sp>
        <p:nvSpPr>
          <p:cNvPr id="123" name="Rectangle 122"/>
          <p:cNvSpPr/>
          <p:nvPr/>
        </p:nvSpPr>
        <p:spPr>
          <a:xfrm>
            <a:off x="227012" y="1524000"/>
            <a:ext cx="6553200" cy="707886"/>
          </a:xfrm>
          <a:prstGeom prst="rect">
            <a:avLst/>
          </a:prstGeom>
        </p:spPr>
        <p:txBody>
          <a:bodyPr wrap="square">
            <a:spAutoFit/>
          </a:bodyPr>
          <a:lstStyle/>
          <a:p>
            <a:pPr algn="ctr"/>
            <a:r>
              <a:rPr lang="en-US" sz="2000" b="1" dirty="0" smtClean="0">
                <a:solidFill>
                  <a:schemeClr val="bg2">
                    <a:lumMod val="50000"/>
                  </a:schemeClr>
                </a:solidFill>
              </a:rPr>
              <a:t>Code Signing:</a:t>
            </a:r>
          </a:p>
          <a:p>
            <a:pPr algn="ctr"/>
            <a:r>
              <a:rPr lang="en-US" sz="2000" b="1" dirty="0" smtClean="0">
                <a:solidFill>
                  <a:schemeClr val="bg2">
                    <a:lumMod val="50000"/>
                  </a:schemeClr>
                </a:solidFill>
              </a:rPr>
              <a:t>Protect the Code that Drives </a:t>
            </a:r>
            <a:r>
              <a:rPr lang="en-US" sz="2000" b="1" dirty="0" err="1" smtClean="0">
                <a:solidFill>
                  <a:schemeClr val="bg2">
                    <a:lumMod val="50000"/>
                  </a:schemeClr>
                </a:solidFill>
              </a:rPr>
              <a:t>IoT</a:t>
            </a:r>
            <a:endParaRPr lang="en-US" sz="2000" dirty="0"/>
          </a:p>
        </p:txBody>
      </p:sp>
      <p:sp>
        <p:nvSpPr>
          <p:cNvPr id="124" name="TextBox 123"/>
          <p:cNvSpPr txBox="1"/>
          <p:nvPr/>
        </p:nvSpPr>
        <p:spPr>
          <a:xfrm>
            <a:off x="6932612" y="228600"/>
            <a:ext cx="4895849" cy="2514600"/>
          </a:xfrm>
          <a:prstGeom prst="rect">
            <a:avLst/>
          </a:prstGeom>
          <a:noFill/>
          <a:effectLst/>
        </p:spPr>
        <p:txBody>
          <a:bodyPr wrap="square" lIns="0" tIns="0" rIns="0" bIns="0" rtlCol="0" anchor="ctr">
            <a:noAutofit/>
          </a:bodyPr>
          <a:lstStyle/>
          <a:p>
            <a:pPr algn="ctr">
              <a:lnSpc>
                <a:spcPct val="70000"/>
              </a:lnSpc>
            </a:pPr>
            <a:r>
              <a:rPr lang="en-US" sz="2000" b="1" dirty="0" smtClean="0">
                <a:solidFill>
                  <a:schemeClr val="bg2">
                    <a:lumMod val="50000"/>
                  </a:schemeClr>
                </a:solidFill>
                <a:effectLst/>
              </a:rPr>
              <a:t>Fundamentals of </a:t>
            </a:r>
            <a:r>
              <a:rPr lang="en-US" sz="2000" b="1" dirty="0" err="1" smtClean="0">
                <a:solidFill>
                  <a:schemeClr val="bg2">
                    <a:lumMod val="50000"/>
                  </a:schemeClr>
                </a:solidFill>
                <a:effectLst/>
              </a:rPr>
              <a:t>IoT</a:t>
            </a:r>
            <a:r>
              <a:rPr lang="en-US" sz="2000" b="1" dirty="0" smtClean="0">
                <a:solidFill>
                  <a:schemeClr val="bg2">
                    <a:lumMod val="50000"/>
                  </a:schemeClr>
                </a:solidFill>
                <a:effectLst/>
              </a:rPr>
              <a:t> Device Security</a:t>
            </a:r>
          </a:p>
          <a:p>
            <a:pPr algn="ctr">
              <a:lnSpc>
                <a:spcPct val="70000"/>
              </a:lnSpc>
            </a:pPr>
            <a:endParaRPr lang="en-US" sz="2000" b="1" dirty="0" smtClean="0">
              <a:solidFill>
                <a:schemeClr val="bg2">
                  <a:lumMod val="50000"/>
                </a:schemeClr>
              </a:solidFill>
              <a:effectLst/>
            </a:endParaRPr>
          </a:p>
          <a:p>
            <a:pPr marL="457200" indent="-457200">
              <a:lnSpc>
                <a:spcPct val="70000"/>
              </a:lnSpc>
              <a:buAutoNum type="arabicPeriod"/>
            </a:pPr>
            <a:r>
              <a:rPr lang="en-US" sz="2000" b="1" dirty="0" smtClean="0">
                <a:solidFill>
                  <a:schemeClr val="bg2">
                    <a:lumMod val="50000"/>
                  </a:schemeClr>
                </a:solidFill>
                <a:effectLst/>
              </a:rPr>
              <a:t>Never run unsigned code.</a:t>
            </a:r>
          </a:p>
          <a:p>
            <a:pPr marL="457200" indent="-457200">
              <a:lnSpc>
                <a:spcPct val="70000"/>
              </a:lnSpc>
              <a:buAutoNum type="arabicPeriod"/>
            </a:pPr>
            <a:r>
              <a:rPr lang="en-US" sz="2000" b="1" dirty="0" smtClean="0">
                <a:solidFill>
                  <a:schemeClr val="bg2">
                    <a:lumMod val="50000"/>
                  </a:schemeClr>
                </a:solidFill>
                <a:effectLst/>
              </a:rPr>
              <a:t>Never trust unsigned configuration data.</a:t>
            </a:r>
          </a:p>
          <a:p>
            <a:pPr marL="457200" indent="-457200">
              <a:lnSpc>
                <a:spcPct val="70000"/>
              </a:lnSpc>
              <a:buAutoNum type="arabicPeriod"/>
            </a:pPr>
            <a:r>
              <a:rPr lang="en-US" sz="2000" b="1" dirty="0" smtClean="0">
                <a:solidFill>
                  <a:schemeClr val="bg2">
                    <a:lumMod val="50000"/>
                  </a:schemeClr>
                </a:solidFill>
                <a:effectLst/>
              </a:rPr>
              <a:t>Never trust unsigned data. (Period.)</a:t>
            </a:r>
          </a:p>
          <a:p>
            <a:pPr marL="457200" indent="-457200">
              <a:lnSpc>
                <a:spcPct val="70000"/>
              </a:lnSpc>
              <a:buAutoNum type="arabicPeriod"/>
            </a:pPr>
            <a:r>
              <a:rPr lang="en-US" sz="2000" b="1" dirty="0" smtClean="0">
                <a:solidFill>
                  <a:schemeClr val="bg2">
                    <a:lumMod val="50000"/>
                  </a:schemeClr>
                </a:solidFill>
                <a:effectLst/>
              </a:rPr>
              <a:t>Run host-based security on each device.</a:t>
            </a:r>
          </a:p>
        </p:txBody>
      </p:sp>
      <p:grpSp>
        <p:nvGrpSpPr>
          <p:cNvPr id="128" name="Group 127"/>
          <p:cNvGrpSpPr/>
          <p:nvPr/>
        </p:nvGrpSpPr>
        <p:grpSpPr>
          <a:xfrm>
            <a:off x="4875212" y="533400"/>
            <a:ext cx="1219200" cy="1143000"/>
            <a:chOff x="533400" y="3200400"/>
            <a:chExt cx="2147034" cy="2196102"/>
          </a:xfrm>
        </p:grpSpPr>
        <p:pic>
          <p:nvPicPr>
            <p:cNvPr id="129" name="Picture 128" descr="device_and_hardware.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4942" y="3733800"/>
              <a:ext cx="1715492" cy="1662702"/>
            </a:xfrm>
            <a:prstGeom prst="rect">
              <a:avLst/>
            </a:prstGeom>
          </p:spPr>
        </p:pic>
        <p:pic>
          <p:nvPicPr>
            <p:cNvPr id="130" name="Picture 129" descr="PARTS_1_pad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00400"/>
              <a:ext cx="1447800" cy="1447800"/>
            </a:xfrm>
            <a:prstGeom prst="rect">
              <a:avLst/>
            </a:prstGeom>
          </p:spPr>
        </p:pic>
      </p:grpSp>
      <p:sp>
        <p:nvSpPr>
          <p:cNvPr id="131" name="Footer Placeholder 3"/>
          <p:cNvSpPr txBox="1">
            <a:spLocks/>
          </p:cNvSpPr>
          <p:nvPr/>
        </p:nvSpPr>
        <p:spPr>
          <a:xfrm>
            <a:off x="68262" y="6629400"/>
            <a:ext cx="4122738" cy="182562"/>
          </a:xfrm>
          <a:prstGeom prst="rect">
            <a:avLst/>
          </a:prstGeom>
        </p:spPr>
        <p:txBody>
          <a:bodyPr vert="horz" wrap="none" lIns="0" tIns="0" rIns="0" bIns="0" rtlCol="0" anchor="b"/>
          <a:lstStyle>
            <a:defPPr>
              <a:defRPr lang="en-US"/>
            </a:defPPr>
            <a:lvl1pPr algn="l" rtl="0" fontAlgn="auto">
              <a:spcBef>
                <a:spcPts val="0"/>
              </a:spcBef>
              <a:spcAft>
                <a:spcPts val="0"/>
              </a:spcAft>
              <a:defRPr sz="1000" kern="1200">
                <a:solidFill>
                  <a:schemeClr val="tx1">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solidFill>
                  <a:srgbClr val="8C8C8C"/>
                </a:solidFill>
              </a:rPr>
              <a:t>© Symantec Corporation</a:t>
            </a:r>
            <a:endParaRPr lang="en-US" dirty="0">
              <a:solidFill>
                <a:srgbClr val="8C8C8C"/>
              </a:solidFill>
            </a:endParaRPr>
          </a:p>
        </p:txBody>
      </p:sp>
    </p:spTree>
    <p:extLst>
      <p:ext uri="{BB962C8B-B14F-4D97-AF65-F5344CB8AC3E}">
        <p14:creationId xmlns:p14="http://schemas.microsoft.com/office/powerpoint/2010/main" val="38790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dissolv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dissolv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dissolve">
                                      <p:cBhvr>
                                        <p:cTn id="37" dur="500"/>
                                        <p:tgtEl>
                                          <p:spTgt spid="6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8">
                                            <p:txEl>
                                              <p:pRg st="0" end="0"/>
                                            </p:txEl>
                                          </p:spTgt>
                                        </p:tgtEl>
                                        <p:attrNameLst>
                                          <p:attrName>style.visibility</p:attrName>
                                        </p:attrNameLst>
                                      </p:cBhvr>
                                      <p:to>
                                        <p:strVal val="visible"/>
                                      </p:to>
                                    </p:set>
                                    <p:animEffect transition="in" filter="dissolve">
                                      <p:cBhvr>
                                        <p:cTn id="40" dur="500"/>
                                        <p:tgtEl>
                                          <p:spTgt spid="6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dissolve">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dissolv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23"/>
                                        </p:tgtEl>
                                        <p:attrNameLst>
                                          <p:attrName>style.visibility</p:attrName>
                                        </p:attrNameLst>
                                      </p:cBhvr>
                                      <p:to>
                                        <p:strVal val="visible"/>
                                      </p:to>
                                    </p:set>
                                    <p:animEffect transition="in" filter="dissolve">
                                      <p:cBhvr>
                                        <p:cTn id="55" dur="500"/>
                                        <p:tgtEl>
                                          <p:spTgt spid="123"/>
                                        </p:tgtEl>
                                      </p:cBhvr>
                                    </p:animEffect>
                                  </p:childTnLst>
                                </p:cTn>
                              </p:par>
                              <p:par>
                                <p:cTn id="56" presetID="9" presetClass="entr" presetSubtype="0" fill="hold" nodeType="withEffect">
                                  <p:stCondLst>
                                    <p:cond delay="0"/>
                                  </p:stCondLst>
                                  <p:childTnLst>
                                    <p:set>
                                      <p:cBhvr>
                                        <p:cTn id="57" dur="1" fill="hold">
                                          <p:stCondLst>
                                            <p:cond delay="0"/>
                                          </p:stCondLst>
                                        </p:cTn>
                                        <p:tgtEl>
                                          <p:spTgt spid="124">
                                            <p:txEl>
                                              <p:pRg st="0" end="0"/>
                                            </p:txEl>
                                          </p:spTgt>
                                        </p:tgtEl>
                                        <p:attrNameLst>
                                          <p:attrName>style.visibility</p:attrName>
                                        </p:attrNameLst>
                                      </p:cBhvr>
                                      <p:to>
                                        <p:strVal val="visible"/>
                                      </p:to>
                                    </p:set>
                                    <p:animEffect transition="in" filter="dissolve">
                                      <p:cBhvr>
                                        <p:cTn id="58" dur="500"/>
                                        <p:tgtEl>
                                          <p:spTgt spid="124">
                                            <p:txEl>
                                              <p:pRg st="0" end="0"/>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124">
                                            <p:txEl>
                                              <p:pRg st="2" end="2"/>
                                            </p:txEl>
                                          </p:spTgt>
                                        </p:tgtEl>
                                        <p:attrNameLst>
                                          <p:attrName>style.visibility</p:attrName>
                                        </p:attrNameLst>
                                      </p:cBhvr>
                                      <p:to>
                                        <p:strVal val="visible"/>
                                      </p:to>
                                    </p:set>
                                    <p:animEffect transition="in" filter="dissolve">
                                      <p:cBhvr>
                                        <p:cTn id="61" dur="500"/>
                                        <p:tgtEl>
                                          <p:spTgt spid="124">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24">
                                            <p:txEl>
                                              <p:pRg st="3" end="3"/>
                                            </p:txEl>
                                          </p:spTgt>
                                        </p:tgtEl>
                                        <p:attrNameLst>
                                          <p:attrName>style.visibility</p:attrName>
                                        </p:attrNameLst>
                                      </p:cBhvr>
                                      <p:to>
                                        <p:strVal val="visible"/>
                                      </p:to>
                                    </p:set>
                                    <p:animEffect transition="in" filter="dissolve">
                                      <p:cBhvr>
                                        <p:cTn id="66" dur="500"/>
                                        <p:tgtEl>
                                          <p:spTgt spid="124">
                                            <p:txEl>
                                              <p:pRg st="3" end="3"/>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124">
                                            <p:txEl>
                                              <p:pRg st="4" end="4"/>
                                            </p:txEl>
                                          </p:spTgt>
                                        </p:tgtEl>
                                        <p:attrNameLst>
                                          <p:attrName>style.visibility</p:attrName>
                                        </p:attrNameLst>
                                      </p:cBhvr>
                                      <p:to>
                                        <p:strVal val="visible"/>
                                      </p:to>
                                    </p:set>
                                    <p:animEffect transition="in" filter="dissolve">
                                      <p:cBhvr>
                                        <p:cTn id="69" dur="500"/>
                                        <p:tgtEl>
                                          <p:spTgt spid="124">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124">
                                            <p:txEl>
                                              <p:pRg st="5" end="5"/>
                                            </p:txEl>
                                          </p:spTgt>
                                        </p:tgtEl>
                                        <p:attrNameLst>
                                          <p:attrName>style.visibility</p:attrName>
                                        </p:attrNameLst>
                                      </p:cBhvr>
                                      <p:to>
                                        <p:strVal val="visible"/>
                                      </p:to>
                                    </p:set>
                                    <p:animEffect transition="in" filter="dissolve">
                                      <p:cBhvr>
                                        <p:cTn id="74" dur="500"/>
                                        <p:tgtEl>
                                          <p:spTgt spid="124">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dissolve">
                                      <p:cBhvr>
                                        <p:cTn id="7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7" grpId="0" animBg="1"/>
      <p:bldP spid="58" grpId="0" animBg="1"/>
      <p:bldP spid="68" grpId="0" build="p"/>
      <p:bldP spid="103" grpId="0" animBg="1"/>
      <p:bldP spid="12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ymantec Light 16x9">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solidFill>
            <a:schemeClr val="accent1"/>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Custom Color 1">
      <a:srgbClr val="828282"/>
    </a:custClr>
    <a:custClr name="Custom Color 2">
      <a:srgbClr val="31565D"/>
    </a:custClr>
    <a:custClr name="Custom Color 3">
      <a:srgbClr val="98601C"/>
    </a:custClr>
    <a:custClr name="Custom Color 4">
      <a:srgbClr val="8C290E"/>
    </a:custClr>
    <a:custClr name="Custom Color 5">
      <a:srgbClr val="867C50"/>
    </a:custClr>
    <a:custClr name="Custom Color 6">
      <a:srgbClr val="487463"/>
    </a:custClr>
  </a:custClrLst>
</a:theme>
</file>

<file path=ppt/theme/theme2.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TotalTime>
  <Words>4478</Words>
  <Application>Microsoft Macintosh PowerPoint</Application>
  <PresentationFormat>Custom</PresentationFormat>
  <Paragraphs>556</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Symantec Light 16x9</vt:lpstr>
      <vt:lpstr>Internet of Things (IoT) Cornerstones of Security</vt:lpstr>
      <vt:lpstr>IoT will better our lives in countless ways.</vt:lpstr>
      <vt:lpstr>Why Care?</vt:lpstr>
      <vt:lpstr>If basics like encryption and intrusions haven’t changed …what is the big difference?</vt:lpstr>
      <vt:lpstr>What else is different?</vt:lpstr>
      <vt:lpstr>IoT Security Reference Architecture </vt:lpstr>
      <vt:lpstr>Protecting Communications</vt:lpstr>
      <vt:lpstr>Elliptic Curve Cryptography (ECC) Digital Signature Algorithm (DSA) Performance Results on Arduino Devices Ranging from 8 Mhz to 84 Mhz</vt:lpstr>
      <vt:lpstr>Protecting the Device</vt:lpstr>
      <vt:lpstr>IoT Security Reference Architecture </vt:lpstr>
      <vt:lpstr>IoT Security: Safely &amp; Effectively Managing IoT Devices </vt:lpstr>
      <vt:lpstr>Understanding Your System </vt:lpstr>
      <vt:lpstr>Knowing What To Trust </vt:lpstr>
      <vt:lpstr>IoT Security Reference Architecture </vt:lpstr>
      <vt:lpstr>IoT Security Reference Architecture </vt:lpstr>
      <vt:lpstr>Brian Witten</vt:lpstr>
      <vt:lpstr>PowerPoint Presentation</vt:lpstr>
      <vt:lpstr>PowerPoint Presentation</vt:lpstr>
      <vt:lpstr>PowerPoint Presentation</vt:lpstr>
      <vt:lpstr>IoT security cornerstones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Name</dc:title>
  <dc:creator>The Presentation Company</dc:creator>
  <cp:lastModifiedBy>Brian Witten</cp:lastModifiedBy>
  <cp:revision>91</cp:revision>
  <dcterms:created xsi:type="dcterms:W3CDTF">2014-08-19T15:08:15Z</dcterms:created>
  <dcterms:modified xsi:type="dcterms:W3CDTF">2015-06-20T02:02:35Z</dcterms:modified>
</cp:coreProperties>
</file>