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</p:sldMasterIdLst>
  <p:notesMasterIdLst>
    <p:notesMasterId r:id="rId21"/>
  </p:notesMasterIdLst>
  <p:sldIdLst>
    <p:sldId id="284" r:id="rId3"/>
    <p:sldId id="285" r:id="rId4"/>
    <p:sldId id="266" r:id="rId5"/>
    <p:sldId id="267" r:id="rId6"/>
    <p:sldId id="268" r:id="rId7"/>
    <p:sldId id="269" r:id="rId8"/>
    <p:sldId id="286" r:id="rId9"/>
    <p:sldId id="295" r:id="rId10"/>
    <p:sldId id="272" r:id="rId11"/>
    <p:sldId id="287" r:id="rId12"/>
    <p:sldId id="294" r:id="rId13"/>
    <p:sldId id="288" r:id="rId14"/>
    <p:sldId id="293" r:id="rId15"/>
    <p:sldId id="289" r:id="rId16"/>
    <p:sldId id="291" r:id="rId17"/>
    <p:sldId id="290" r:id="rId18"/>
    <p:sldId id="281" r:id="rId19"/>
    <p:sldId id="282" r:id="rId20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1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1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1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1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729C"/>
    <a:srgbClr val="728FB6"/>
    <a:srgbClr val="6283AE"/>
    <a:srgbClr val="30445E"/>
    <a:srgbClr val="EED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438" y="-19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951D1-504D-4577-A66D-D925B3CE9D02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B9900-514F-4E73-8D4D-793AFB0D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0B24-D873-4075-9E3E-E4905A44EB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87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0B24-D873-4075-9E3E-E4905A44EB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1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0B24-D873-4075-9E3E-E4905A44EB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1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0B24-D873-4075-9E3E-E4905A44EB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12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0B24-D873-4075-9E3E-E4905A44EB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12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0B24-D873-4075-9E3E-E4905A44EB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12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F0B24-D873-4075-9E3E-E4905A44EB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1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00869"/>
      </p:ext>
    </p:extLst>
  </p:cSld>
  <p:clrMapOvr>
    <a:masterClrMapping/>
  </p:clrMapOvr>
  <p:transition/>
</p:sldLayout>
</file>

<file path=ppt/slideLayouts/slideLayout2.xml><?xml version="1.0" encoding="utf-8"?>
<p:sldLayout xmlns:p="http://schemas.openxmlformats.org/presentationml/2006/main" xmlns:a="http://schemas.openxmlformats.org/drawingml/2006/main" xmlns:r="http://schemas.openxmlformats.org/officeDocument/2006/relationships" userDrawn="1">
  <p:cSld name="14_Custom Layout">
    <p:bg>
      <p:bgPr>
        <a:gradFill>
          <a:gsLst>
            <a:gs pos="0">
              <a:srgbClr val="0070C0"/>
            </a:gs>
            <a:gs pos="47000">
              <a:schemeClr val="bg1"/>
            </a:gs>
            <a:gs pos="10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3175"/>
            <a:ext cx="24379768" cy="13712826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08855" lIns="217709" rIns="217709" rtlCol="0" tIns="1088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700">
              <a:solidFill>
                <a:prstClr val="white"/>
              </a:solidFill>
            </a:endParaRPr>
          </a:p>
        </p:txBody>
      </p:sp>
      <p:pic>
        <p:nvPicPr>
          <p:cNvPr descr="INT_wri_xcue_blu_rgb_pos poster.png" id="2" name="Picture 1"/>
          <p:cNvPicPr>
            <a:picLocks noChangeAspect="1"/>
          </p:cNvPicPr>
          <p:nvPr userDrawn="1"/>
        </p:nvPicPr>
        <p:blipFill rotWithShape="1">
          <a:blip cstate="screen" r:embed="rId2"/>
          <a:srcRect b="259" r="3"/>
          <a:stretch/>
        </p:blipFill>
        <p:spPr>
          <a:xfrm flipH="1">
            <a:off x="-3" y="0"/>
            <a:ext cx="9369765" cy="326063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rrowheads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703" y="12118975"/>
            <a:ext cx="5414435" cy="159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788275"/>
      </p:ext>
    </p:extLst>
  </p:cSld>
  <p:clrMapOvr>
    <a:masterClrMapping/>
  </p:clrMapOvr>
  <p:timing>
    <p:tnLst>
      <p:par>
        <p:cTn dur="indefinite" id="1" nodeType="tmRoot" restart="never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68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"/>
            <a:ext cx="22058491" cy="228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5"/>
            <a:ext cx="10769600" cy="8534398"/>
          </a:xfrm>
        </p:spPr>
        <p:txBody>
          <a:bodyPr/>
          <a:lstStyle>
            <a:lvl1pPr>
              <a:defRPr sz="4300"/>
            </a:lvl1pPr>
            <a:lvl2pPr>
              <a:defRPr sz="4300"/>
            </a:lvl2pPr>
            <a:lvl3pPr>
              <a:defRPr sz="3800"/>
            </a:lvl3pPr>
            <a:lvl4pPr marL="1632821" indent="-544274">
              <a:defRPr sz="3300"/>
            </a:lvl4pPr>
            <a:lvl5pPr marL="2177095" indent="-544274">
              <a:defRPr sz="3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5"/>
            <a:ext cx="10769600" cy="8534398"/>
          </a:xfrm>
        </p:spPr>
        <p:txBody>
          <a:bodyPr/>
          <a:lstStyle>
            <a:lvl1pPr>
              <a:defRPr sz="4300"/>
            </a:lvl1pPr>
            <a:lvl2pPr>
              <a:defRPr sz="4300"/>
            </a:lvl2pPr>
            <a:lvl3pPr>
              <a:defRPr sz="3800"/>
            </a:lvl3pPr>
            <a:lvl4pPr marL="1632821" indent="-544274">
              <a:defRPr sz="3300"/>
            </a:lvl4pPr>
            <a:lvl5pPr marL="2177095" indent="-544274">
              <a:defRPr sz="3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0" y="12623801"/>
            <a:ext cx="8348133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fld id="{31820CE7-A62B-4900-BCED-BBE85AC4BBFE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16101" y="12623801"/>
            <a:ext cx="10375899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6868" y="12588877"/>
            <a:ext cx="702733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fld id="{CE48259B-07D4-4E7B-88D7-04816021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1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67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st\Volumes\johbee\Documents\01_Freelance_Design\INTERBRAND\Wrigley\exports\interim_divPurp150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2438400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19201" y="3200403"/>
            <a:ext cx="18364200" cy="2870198"/>
          </a:xfrm>
        </p:spPr>
        <p:txBody>
          <a:bodyPr tIns="0" bIns="0" anchor="t">
            <a:noAutofit/>
          </a:bodyPr>
          <a:lstStyle>
            <a:lvl1pPr>
              <a:lnSpc>
                <a:spcPct val="80000"/>
              </a:lnSpc>
              <a:defRPr sz="119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219199" y="6400800"/>
            <a:ext cx="18364200" cy="1288360"/>
          </a:xfrm>
        </p:spPr>
        <p:txBody>
          <a:bodyPr>
            <a:noAutofit/>
          </a:bodyPr>
          <a:lstStyle>
            <a:lvl1pPr marL="0" indent="0" algn="l">
              <a:buNone/>
              <a:defRPr sz="5700">
                <a:solidFill>
                  <a:schemeClr val="bg1"/>
                </a:solidFill>
              </a:defRPr>
            </a:lvl1pPr>
            <a:lvl2pPr marL="108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>
          <a:xfrm>
            <a:off x="12192000" y="12623801"/>
            <a:ext cx="8348133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820CE7-A62B-4900-BCED-BBE85AC4BBFE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1176868" y="12588877"/>
            <a:ext cx="702733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8259B-07D4-4E7B-88D7-048160212E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816101" y="12623801"/>
            <a:ext cx="10375899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7" descr="wri_subsid_inside cue_wh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9067" y="12417427"/>
            <a:ext cx="3623733" cy="11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05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077200" y="0"/>
            <a:ext cx="15290800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77200" y="7772400"/>
            <a:ext cx="15290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0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7538" y="241300"/>
            <a:ext cx="23134637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828800"/>
            <a:ext cx="23139400" cy="1054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396488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396488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396488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396488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600" b="1">
          <a:solidFill>
            <a:srgbClr val="396488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 b="1">
          <a:solidFill>
            <a:srgbClr val="396488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 b="1">
          <a:solidFill>
            <a:srgbClr val="396488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 b="1">
          <a:solidFill>
            <a:srgbClr val="396488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 b="1">
          <a:solidFill>
            <a:srgbClr val="396488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627063" indent="-627063" algn="l" rtl="0" eaLnBrk="0" fontAlgn="base" hangingPunct="0">
        <a:lnSpc>
          <a:spcPct val="90000"/>
        </a:lnSpc>
        <a:spcBef>
          <a:spcPts val="2100"/>
        </a:spcBef>
        <a:spcAft>
          <a:spcPct val="0"/>
        </a:spcAft>
        <a:buClr>
          <a:srgbClr val="396488"/>
        </a:buClr>
        <a:buSzPct val="100000"/>
        <a:buFont typeface="Wingdings" charset="0"/>
        <a:buChar char="§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3463" indent="-525463" algn="l" rtl="0" eaLnBrk="0" fontAlgn="base" hangingPunct="0">
        <a:lnSpc>
          <a:spcPct val="90000"/>
        </a:lnSpc>
        <a:spcBef>
          <a:spcPts val="1900"/>
        </a:spcBef>
        <a:spcAft>
          <a:spcPct val="0"/>
        </a:spcAft>
        <a:buClr>
          <a:srgbClr val="396488"/>
        </a:buClr>
        <a:buSzPct val="100000"/>
        <a:buFont typeface="Arial" charset="0"/>
        <a:buChar char="-"/>
        <a:defRPr sz="4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490663" indent="-525463" algn="l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Clr>
          <a:srgbClr val="396488"/>
        </a:buClr>
        <a:buSzPct val="100000"/>
        <a:buFont typeface="Arial" charset="0"/>
        <a:buChar char="-"/>
        <a:defRPr sz="4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947863" indent="-525463" algn="l" rtl="0" eaLnBrk="0" fontAlgn="base" hangingPunct="0">
        <a:lnSpc>
          <a:spcPct val="90000"/>
        </a:lnSpc>
        <a:spcBef>
          <a:spcPts val="1300"/>
        </a:spcBef>
        <a:spcAft>
          <a:spcPct val="0"/>
        </a:spcAft>
        <a:buClr>
          <a:srgbClr val="396488"/>
        </a:buClr>
        <a:buSzPct val="100000"/>
        <a:buFont typeface="Arial" charset="0"/>
        <a:buChar char="-"/>
        <a:defRPr sz="4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455863" indent="-576263" algn="l" rtl="0" eaLnBrk="0" fontAlgn="base" hangingPunct="0">
        <a:lnSpc>
          <a:spcPct val="90000"/>
        </a:lnSpc>
        <a:spcBef>
          <a:spcPts val="1300"/>
        </a:spcBef>
        <a:spcAft>
          <a:spcPct val="0"/>
        </a:spcAft>
        <a:buClr>
          <a:srgbClr val="396488"/>
        </a:buClr>
        <a:buSzPct val="100000"/>
        <a:buFont typeface="Arial" charset="0"/>
        <a:buChar char="-"/>
        <a:defRPr sz="4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705100" indent="-457200" algn="l" rtl="0" fontAlgn="base">
        <a:spcBef>
          <a:spcPts val="1300"/>
        </a:spcBef>
        <a:spcAft>
          <a:spcPct val="0"/>
        </a:spcAft>
        <a:buClr>
          <a:srgbClr val="396488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162300" indent="-457200" algn="l" rtl="0" fontAlgn="base">
        <a:spcBef>
          <a:spcPts val="1300"/>
        </a:spcBef>
        <a:spcAft>
          <a:spcPct val="0"/>
        </a:spcAft>
        <a:buClr>
          <a:srgbClr val="396488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619500" indent="-457200" algn="l" rtl="0" fontAlgn="base">
        <a:spcBef>
          <a:spcPts val="1300"/>
        </a:spcBef>
        <a:spcAft>
          <a:spcPct val="0"/>
        </a:spcAft>
        <a:buClr>
          <a:srgbClr val="396488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076700" indent="-457200" algn="l" rtl="0" fontAlgn="base">
        <a:spcBef>
          <a:spcPts val="1300"/>
        </a:spcBef>
        <a:spcAft>
          <a:spcPct val="0"/>
        </a:spcAft>
        <a:buClr>
          <a:srgbClr val="396488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microsoft.com/office/2007/relationships/hdphoto" Target="../media/hdphoto18.wdp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 ?><Relationships xmlns="http://schemas.openxmlformats.org/package/2006/relationships"><Relationship Id="rId8" Target="../media/hdphoto20.wdp" Type="http://schemas.microsoft.com/office/2007/relationships/hdphoto"/><Relationship Id="rId3" Target="../media/hdphoto2.wdp" Type="http://schemas.microsoft.com/office/2007/relationships/hdphoto"/><Relationship Id="rId7" Target="../media/image43.png" Type="http://schemas.openxmlformats.org/officeDocument/2006/relationships/image"/><Relationship Id="rId2" Target="../media/image10.png" Type="http://schemas.openxmlformats.org/officeDocument/2006/relationships/image"/><Relationship Id="rId1" Target="../slideLayouts/slideLayout5.xml" Type="http://schemas.openxmlformats.org/officeDocument/2006/relationships/slideLayout"/><Relationship Id="rId6" Target="../media/hdphoto19.wdp" Type="http://schemas.microsoft.com/office/2007/relationships/hdphoto"/><Relationship Id="rId5" Target="../media/image42.png" Type="http://schemas.openxmlformats.org/officeDocument/2006/relationships/image"/><Relationship Id="rId4" Target="../media/image41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1.wdp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8.wdp"/><Relationship Id="rId18" Type="http://schemas.openxmlformats.org/officeDocument/2006/relationships/image" Target="../media/image19.png"/><Relationship Id="rId26" Type="http://schemas.microsoft.com/office/2007/relationships/hdphoto" Target="../media/hdphoto14.wdp"/><Relationship Id="rId3" Type="http://schemas.microsoft.com/office/2007/relationships/hdphoto" Target="../media/hdphoto3.wdp"/><Relationship Id="rId21" Type="http://schemas.openxmlformats.org/officeDocument/2006/relationships/image" Target="../media/image2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microsoft.com/office/2007/relationships/hdphoto" Target="../media/hdphoto10.wdp"/><Relationship Id="rId25" Type="http://schemas.openxmlformats.org/officeDocument/2006/relationships/image" Target="../media/image23.png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13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openxmlformats.org/officeDocument/2006/relationships/image" Target="../media/image22.png"/><Relationship Id="rId28" Type="http://schemas.openxmlformats.org/officeDocument/2006/relationships/image" Target="../media/image25.png"/><Relationship Id="rId10" Type="http://schemas.openxmlformats.org/officeDocument/2006/relationships/image" Target="../media/image15.png"/><Relationship Id="rId19" Type="http://schemas.microsoft.com/office/2007/relationships/hdphoto" Target="../media/hdphoto11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7.png"/><Relationship Id="rId22" Type="http://schemas.microsoft.com/office/2007/relationships/hdphoto" Target="../media/hdphoto12.wdp"/><Relationship Id="rId27" Type="http://schemas.openxmlformats.org/officeDocument/2006/relationships/image" Target="../media/image24.png"/></Relationships>
</file>

<file path=ppt/slides/_rels/slide4.xml.rels><?xml version="1.0" encoding="UTF-8" standalone="yes" ?><Relationships xmlns="http://schemas.openxmlformats.org/package/2006/relationships"><Relationship Id="rId8" Target="../media/image31.jpeg" Type="http://schemas.openxmlformats.org/officeDocument/2006/relationships/image"/><Relationship Id="rId3" Target="../media/image27.png" Type="http://schemas.openxmlformats.org/officeDocument/2006/relationships/image"/><Relationship Id="rId7" Target="../media/image30.jpeg" Type="http://schemas.openxmlformats.org/officeDocument/2006/relationships/image"/><Relationship Id="rId2" Target="../media/image26.gif" Type="http://schemas.openxmlformats.org/officeDocument/2006/relationships/image"/><Relationship Id="rId1" Target="../slideLayouts/slideLayout3.xml" Type="http://schemas.openxmlformats.org/officeDocument/2006/relationships/slideLayout"/><Relationship Id="rId6" Target="../media/image29.jpeg" Type="http://schemas.openxmlformats.org/officeDocument/2006/relationships/image"/><Relationship Id="rId5" Target="../media/image28.jpeg" Type="http://schemas.openxmlformats.org/officeDocument/2006/relationships/image"/><Relationship Id="rId4" Target="../media/hdphoto15.wdp" Type="http://schemas.microsoft.com/office/2007/relationships/hdphoto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openxmlformats.org/officeDocument/2006/relationships/image" Target="../media/image38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microsoft.com/office/2007/relationships/hdphoto" Target="../media/hdphoto17.wdp"/><Relationship Id="rId4" Type="http://schemas.openxmlformats.org/officeDocument/2006/relationships/image" Target="../media/image36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77200" y="838200"/>
            <a:ext cx="15290800" cy="3048000"/>
          </a:xfrm>
        </p:spPr>
        <p:txBody>
          <a:bodyPr anchor="ctr"/>
          <a:lstStyle/>
          <a:p>
            <a:r>
              <a:rPr dirty="0" lang="en-US" sz="8800">
                <a:solidFill>
                  <a:srgbClr val="51729C"/>
                </a:solidFill>
                <a:cs charset="0" panose="02070309020205020404" pitchFamily="49" typeface="Courier New"/>
              </a:rPr>
              <a:t>How We TASTE</a:t>
            </a:r>
            <a:r>
              <a:rPr dirty="0" lang="en-US">
                <a:solidFill>
                  <a:srgbClr val="51729C"/>
                </a:solidFill>
                <a:cs charset="0" panose="02070309020205020404" pitchFamily="49" typeface="Courier New"/>
              </a:rPr>
              <a:t/>
            </a:r>
            <a:br>
              <a:rPr dirty="0" lang="en-US">
                <a:solidFill>
                  <a:srgbClr val="51729C"/>
                </a:solidFill>
                <a:cs charset="0" panose="02070309020205020404" pitchFamily="49" typeface="Courier New"/>
              </a:rPr>
            </a:br>
            <a:r>
              <a:rPr dirty="0" i="1" lang="en-US">
                <a:solidFill>
                  <a:srgbClr val="51729C"/>
                </a:solidFill>
                <a:cs charset="0" panose="02070309020205020404" pitchFamily="49" typeface="Courier New"/>
              </a:rPr>
              <a:t>‘A Brain Teaser</a:t>
            </a:r>
            <a:r>
              <a:rPr dirty="0" i="1" lang="en-US" smtClean="0">
                <a:solidFill>
                  <a:srgbClr val="51729C"/>
                </a:solidFill>
                <a:cs charset="0" panose="02070309020205020404" pitchFamily="49" typeface="Courier New"/>
              </a:rPr>
              <a:t>’</a:t>
            </a:r>
            <a:endParaRPr dirty="0" lang="en-US">
              <a:solidFill>
                <a:srgbClr val="51729C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424523" y="731512"/>
            <a:ext cx="15959477" cy="2468928"/>
          </a:xfrm>
          <a:prstGeom prst="rect">
            <a:avLst/>
          </a:prstGeom>
        </p:spPr>
        <p:txBody>
          <a:bodyPr bIns="108855" lIns="217709" rIns="217709" tIns="108855">
            <a:noAutofit/>
          </a:bodyPr>
          <a:lstStyle>
            <a:lvl1pPr algn="l" eaLnBrk="1" fontAlgn="base" hangingPunct="1" rtl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b="1" kern="1200" sz="2600">
                <a:solidFill>
                  <a:schemeClr val="bg2"/>
                </a:solidFill>
                <a:latin charset="0" pitchFamily="34" typeface="Verdana"/>
                <a:ea charset="0" pitchFamily="34" typeface="Verdana"/>
                <a:cs charset="0" pitchFamily="34" typeface="Verdana"/>
              </a:defRPr>
            </a:lvl1pPr>
            <a:lvl2pPr algn="l" eaLnBrk="1" fontAlgn="base" hangingPunct="1" rtl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b="1" sz="2600">
                <a:solidFill>
                  <a:schemeClr val="bg2"/>
                </a:solidFill>
                <a:latin charset="0" typeface="Verdana"/>
                <a:ea charset="0" typeface="Verdana"/>
                <a:cs charset="0" typeface="Verdana"/>
              </a:defRPr>
            </a:lvl2pPr>
            <a:lvl3pPr algn="l" eaLnBrk="1" fontAlgn="base" hangingPunct="1" rtl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b="1" sz="2600">
                <a:solidFill>
                  <a:schemeClr val="bg2"/>
                </a:solidFill>
                <a:latin charset="0" typeface="Verdana"/>
                <a:ea charset="0" typeface="Verdana"/>
                <a:cs charset="0" typeface="Verdana"/>
              </a:defRPr>
            </a:lvl3pPr>
            <a:lvl4pPr algn="l" eaLnBrk="1" fontAlgn="base" hangingPunct="1" rtl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b="1" sz="2600">
                <a:solidFill>
                  <a:schemeClr val="bg2"/>
                </a:solidFill>
                <a:latin charset="0" typeface="Verdana"/>
                <a:ea charset="0" typeface="Verdana"/>
                <a:cs charset="0" typeface="Verdana"/>
              </a:defRPr>
            </a:lvl4pPr>
            <a:lvl5pPr algn="l" eaLnBrk="1" fontAlgn="base" hangingPunct="1" rtl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b="1" sz="2600">
                <a:solidFill>
                  <a:schemeClr val="bg2"/>
                </a:solidFill>
                <a:latin charset="0" typeface="Verdana"/>
                <a:ea charset="0" typeface="Verdana"/>
                <a:cs charset="0" typeface="Verdana"/>
              </a:defRPr>
            </a:lvl5pPr>
            <a:lvl6pPr algn="l" eaLnBrk="1" fontAlgn="base" hangingPunct="1" marL="457200" rtl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b="1" sz="2600">
                <a:solidFill>
                  <a:schemeClr val="bg2"/>
                </a:solidFill>
                <a:latin charset="0" typeface="Verdana"/>
                <a:ea charset="0" typeface="Verdana"/>
                <a:cs charset="0" typeface="Verdana"/>
              </a:defRPr>
            </a:lvl6pPr>
            <a:lvl7pPr algn="l" eaLnBrk="1" fontAlgn="base" hangingPunct="1" marL="914400" rtl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b="1" sz="2600">
                <a:solidFill>
                  <a:schemeClr val="bg2"/>
                </a:solidFill>
                <a:latin charset="0" typeface="Verdana"/>
                <a:ea charset="0" typeface="Verdana"/>
                <a:cs charset="0" typeface="Verdana"/>
              </a:defRPr>
            </a:lvl7pPr>
            <a:lvl8pPr algn="l" eaLnBrk="1" fontAlgn="base" hangingPunct="1" marL="1371600" rtl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b="1" sz="2600">
                <a:solidFill>
                  <a:schemeClr val="bg2"/>
                </a:solidFill>
                <a:latin charset="0" typeface="Verdana"/>
                <a:ea charset="0" typeface="Verdana"/>
                <a:cs charset="0" typeface="Verdana"/>
              </a:defRPr>
            </a:lvl8pPr>
            <a:lvl9pPr algn="l" eaLnBrk="1" fontAlgn="base" hangingPunct="1" marL="1828800" rtl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b="1" sz="2600">
                <a:solidFill>
                  <a:schemeClr val="bg2"/>
                </a:solidFill>
                <a:latin charset="0" typeface="Verdana"/>
                <a:ea charset="0" typeface="Verdana"/>
                <a:cs charset="0" typeface="Verdana"/>
              </a:defRPr>
            </a:lvl9pPr>
          </a:lstStyle>
          <a:p>
            <a:pPr algn="ctr"/>
            <a:endParaRPr b="0" dirty="0" i="1" lang="en-US" sz="9500">
              <a:solidFill>
                <a:srgbClr val="51729C"/>
              </a:solidFill>
              <a:latin charset="0" panose="02070309020205020404" pitchFamily="49" typeface="Courier New"/>
              <a:cs charset="0" panose="02070309020205020404" pitchFamily="49" typeface="Courier New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05075" y="7695126"/>
            <a:ext cx="6038347" cy="842016"/>
          </a:xfrm>
          <a:prstGeom prst="rect">
            <a:avLst/>
          </a:prstGeom>
        </p:spPr>
        <p:txBody>
          <a:bodyPr bIns="108855" lIns="217709" rIns="217709" tIns="108855">
            <a:noAutofit/>
          </a:bodyPr>
          <a:lstStyle>
            <a:lvl1pPr algn="l" eaLnBrk="1" fontAlgn="base" hangingPunct="1" indent="-342900" marL="342900" rtl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charset="0" typeface="Arial"/>
              <a:defRPr kern="1200" sz="2000">
                <a:solidFill>
                  <a:schemeClr val="tx2"/>
                </a:solidFill>
                <a:latin charset="0" pitchFamily="34" typeface="Verdana"/>
                <a:ea charset="0" pitchFamily="34" typeface="Verdana"/>
                <a:cs charset="0" pitchFamily="34" typeface="Verdana"/>
              </a:defRPr>
            </a:lvl1pPr>
            <a:lvl2pPr algn="l" eaLnBrk="1" fontAlgn="base" hangingPunct="1" indent="-228600" marL="228600" rtl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10000"/>
              <a:buFont charset="0" typeface="Arial"/>
              <a:buChar char="•"/>
              <a:defRPr kern="1200" sz="2000">
                <a:solidFill>
                  <a:schemeClr val="tx2"/>
                </a:solidFill>
                <a:latin charset="0" pitchFamily="34" typeface="Verdana"/>
                <a:ea charset="0" pitchFamily="34" typeface="Verdana"/>
                <a:cs charset="0" pitchFamily="34" typeface="Verdana"/>
              </a:defRPr>
            </a:lvl2pPr>
            <a:lvl3pPr algn="l" eaLnBrk="1" fontAlgn="base" hangingPunct="1" indent="-228600" marL="457200" rtl="0">
              <a:spcBef>
                <a:spcPct val="0"/>
              </a:spcBef>
              <a:spcAft>
                <a:spcPct val="0"/>
              </a:spcAft>
              <a:buFont charset="0" typeface="Verdana"/>
              <a:buChar char="–"/>
              <a:defRPr kern="1200">
                <a:solidFill>
                  <a:schemeClr val="tx2"/>
                </a:solidFill>
                <a:latin charset="0" pitchFamily="34" typeface="Verdana"/>
                <a:ea charset="0" pitchFamily="34" typeface="Verdana"/>
                <a:cs charset="0" pitchFamily="34" typeface="Verdana"/>
              </a:defRPr>
            </a:lvl3pPr>
            <a:lvl4pPr algn="l" eaLnBrk="1" fontAlgn="base" hangingPunct="1" indent="-228600" marL="914400" rtl="0">
              <a:spcBef>
                <a:spcPts val="300"/>
              </a:spcBef>
              <a:spcAft>
                <a:spcPct val="0"/>
              </a:spcAft>
              <a:buSzPct val="110000"/>
              <a:buFont charset="0" typeface="Arial"/>
              <a:buChar char="•"/>
              <a:defRPr kern="1200" sz="1600">
                <a:solidFill>
                  <a:schemeClr val="tx2"/>
                </a:solidFill>
                <a:latin charset="0" pitchFamily="34" typeface="Verdana"/>
                <a:ea charset="0" pitchFamily="34" typeface="Verdana"/>
                <a:cs charset="0" pitchFamily="34" typeface="Verdana"/>
              </a:defRPr>
            </a:lvl4pPr>
            <a:lvl5pPr algn="l" eaLnBrk="1" fontAlgn="base" hangingPunct="1" indent="-228600" marL="1371600" rtl="0">
              <a:spcBef>
                <a:spcPts val="300"/>
              </a:spcBef>
              <a:spcAft>
                <a:spcPct val="0"/>
              </a:spcAft>
              <a:buFont charset="0" typeface="Verdana"/>
              <a:buChar char="–"/>
              <a:defRPr kern="1200" sz="1600">
                <a:solidFill>
                  <a:schemeClr val="tx2"/>
                </a:solidFill>
                <a:latin charset="0" pitchFamily="34" typeface="Verdana"/>
                <a:ea charset="0" pitchFamily="34" typeface="Verdana"/>
                <a:cs charset="0" pitchFamily="34" typeface="Verdana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lang="en-US" sz="4300">
                <a:solidFill>
                  <a:schemeClr val="bg1"/>
                </a:solidFill>
                <a:latin charset="0" panose="020B0502040204020203" pitchFamily="34" typeface="Segoe UI"/>
                <a:ea charset="0" panose="020B0502040204020203" pitchFamily="34" typeface="Segoe UI"/>
                <a:cs charset="0" panose="020B0502040204020203" pitchFamily="34" typeface="Segoe UI"/>
              </a:rPr>
              <a:t>Gwendolyn Graff</a:t>
            </a:r>
          </a:p>
          <a:p>
            <a:pPr algn="ctr"/>
            <a:r>
              <a:rPr dirty="0" i="1" lang="en-US" sz="3800">
                <a:solidFill>
                  <a:schemeClr val="bg1"/>
                </a:solidFill>
                <a:latin charset="0" panose="020B0502040204020203" pitchFamily="34" typeface="Segoe UI"/>
                <a:ea charset="0" panose="020B0502040204020203" pitchFamily="34" typeface="Segoe UI"/>
                <a:cs charset="0" panose="020B0502040204020203" pitchFamily="34" typeface="Segoe UI"/>
              </a:rPr>
              <a:t>Creativity Fellow</a:t>
            </a:r>
          </a:p>
          <a:p>
            <a:pPr algn="ctr"/>
            <a:endParaRPr dirty="0" i="1" lang="en-US" sz="2400">
              <a:solidFill>
                <a:schemeClr val="bg1"/>
              </a:solidFill>
              <a:latin charset="0" panose="020B0502040204020203" pitchFamily="34" typeface="Segoe UI"/>
              <a:ea charset="0" panose="020B0502040204020203" pitchFamily="34" typeface="Segoe UI"/>
              <a:cs charset="0" panose="020B0502040204020203" pitchFamily="34" typeface="Segoe UI"/>
            </a:endParaRPr>
          </a:p>
          <a:p>
            <a:pPr algn="ctr"/>
            <a:endParaRPr dirty="0" i="1" lang="en-US" sz="4300">
              <a:solidFill>
                <a:schemeClr val="bg1"/>
              </a:solidFill>
              <a:latin charset="0" panose="020B0502040204020203" pitchFamily="34" typeface="Segoe UI"/>
              <a:ea charset="0" panose="020B0502040204020203" pitchFamily="34" typeface="Segoe UI"/>
              <a:cs charset="0" panose="020B0502040204020203" pitchFamily="34" typeface="Segoe UI"/>
            </a:endParaRPr>
          </a:p>
        </p:txBody>
      </p:sp>
      <p:pic>
        <p:nvPicPr>
          <p:cNvPr id="1028" name="Picture 4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840" y="3608337"/>
            <a:ext cx="11908372" cy="99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772400" y="4724400"/>
            <a:ext cx="4541440" cy="7317035"/>
            <a:chOff x="7239000" y="4939731"/>
            <a:chExt cx="4541440" cy="73170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7239000" y="4939731"/>
              <a:ext cx="4541440" cy="7194822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10557388" y="6939115"/>
              <a:ext cx="237203" cy="5317651"/>
            </a:xfrm>
            <a:prstGeom prst="line">
              <a:avLst/>
            </a:prstGeom>
            <a:ln w="254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903109" y="6939115"/>
              <a:ext cx="243837" cy="474992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 bwMode="auto">
          <a:xfrm>
            <a:off x="202324" y="9293225"/>
            <a:ext cx="6667497" cy="560635"/>
          </a:xfrm>
          <a:prstGeom prst="rect">
            <a:avLst/>
          </a:prstGeom>
          <a:solidFill>
            <a:schemeClr val="bg1"/>
          </a:solidFill>
          <a:ln algn="ctr" cap="flat" cmpd="sng" w="254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b="0" baseline="0" cap="none" i="0" kumimoji="0" lang="en-US" normalizeH="0" strike="noStrike" sz="11200" u="none">
              <a:ln>
                <a:noFill/>
              </a:ln>
              <a:solidFill>
                <a:srgbClr val="000000"/>
              </a:solidFill>
              <a:effectLst/>
              <a:latin charset="0" typeface="Gill Sans"/>
              <a:ea charset="0" typeface="ヒラギノ角ゴ ProN W3"/>
              <a:cs charset="0" typeface="ヒラギノ角ゴ ProN W3"/>
              <a:sym charset="0" typeface="Gill Sans"/>
            </a:endParaRPr>
          </a:p>
        </p:txBody>
      </p:sp>
      <p:pic>
        <p:nvPicPr>
          <p:cNvPr id="1029" name="Picture 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9317287"/>
            <a:ext cx="6438899" cy="5365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7113501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>
            <a:stCxn id="27" idx="2"/>
            <a:endCxn id="32" idx="6"/>
          </p:cNvCxnSpPr>
          <p:nvPr/>
        </p:nvCxnSpPr>
        <p:spPr>
          <a:xfrm flipV="1">
            <a:off x="6258168" y="4365154"/>
            <a:ext cx="15382632" cy="12153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0" y="76200"/>
            <a:ext cx="16832155" cy="2438400"/>
          </a:xfrm>
          <a:prstGeom prst="rect">
            <a:avLst/>
          </a:prstGeom>
        </p:spPr>
        <p:txBody>
          <a:bodyPr anchor="ctr" bIns="108855" lIns="217709" rIns="217709" tIns="108855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defRPr/>
            </a:pPr>
            <a:r>
              <a:rPr dirty="0" lang="en-US" sz="6700">
                <a:solidFill>
                  <a:srgbClr val="51729C"/>
                </a:solidFill>
                <a:latin typeface="Verdana"/>
                <a:ea charset="0" pitchFamily="34" typeface="Verdana"/>
                <a:cs charset="0" pitchFamily="34" typeface="Verdana"/>
              </a:rPr>
              <a:t>Flavor Experience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defRPr/>
            </a:pPr>
            <a:endParaRPr dirty="0" lang="en-US" sz="2100">
              <a:solidFill>
                <a:srgbClr val="51729C"/>
              </a:solidFill>
              <a:latin typeface="Verdana"/>
              <a:ea charset="0" pitchFamily="34" typeface="Verdana"/>
              <a:cs charset="0" pitchFamily="34" typeface="Verdana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defRPr/>
            </a:pPr>
            <a:r>
              <a:rPr dirty="0" i="1" lang="en-US" sz="4800">
                <a:solidFill>
                  <a:srgbClr val="51729C"/>
                </a:solidFill>
                <a:latin typeface="Verdana"/>
                <a:ea charset="0" pitchFamily="34" typeface="Verdana"/>
                <a:cs charset="0" pitchFamily="34" typeface="Verdana"/>
              </a:rPr>
              <a:t>Several factors create the flavor experience</a:t>
            </a:r>
            <a:endParaRPr dirty="0" i="1" lang="en-US" sz="3800">
              <a:solidFill>
                <a:srgbClr val="51729C"/>
              </a:solidFill>
              <a:latin typeface="Verdana"/>
              <a:ea charset="0" pitchFamily="34" typeface="Verdana"/>
              <a:cs charset="0" pitchFamily="34"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6500" y="5590705"/>
            <a:ext cx="4563533" cy="1401698"/>
          </a:xfrm>
          <a:prstGeom prst="rect">
            <a:avLst/>
          </a:prstGeom>
          <a:noFill/>
        </p:spPr>
        <p:txBody>
          <a:bodyPr anchor="ctr" bIns="108855" lIns="0" rIns="0" rtlCol="0" tIns="108855" wrap="square">
            <a:spAutoFit/>
          </a:bodyPr>
          <a:lstStyle/>
          <a:p>
            <a:pPr>
              <a:lnSpc>
                <a:spcPct val="80000"/>
              </a:lnSpc>
              <a:spcAft>
                <a:spcPts val="1429"/>
              </a:spcAft>
            </a:pPr>
            <a:r>
              <a:rPr b="1" dirty="0" lang="en-US" sz="4800">
                <a:solidFill>
                  <a:prstClr val="black"/>
                </a:solidFill>
                <a:latin charset="0" pitchFamily="34" typeface="Verdana"/>
                <a:ea charset="0" pitchFamily="34" typeface="Verdana"/>
                <a:cs charset="0" pitchFamily="34" typeface="Verdana"/>
              </a:rPr>
              <a:t>Flavor Experience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100000" l="6926" r="89899" t="3319">
                        <a14:backgroundMark x1="91919" x2="91919" y1="11111" y2="11111"/>
                        <a14:backgroundMark x1="79076" x2="79076" y1="9235" y2="9235"/>
                        <a14:backgroundMark x1="14719" x2="14719" y1="8802" y2="8802"/>
                        <a14:backgroundMark x1="2742" x2="2742" y1="17605" y2="17605"/>
                        <a14:backgroundMark x1="10967" x2="10967" y1="94372" y2="94372"/>
                        <a14:backgroundMark x1="10534" x2="10534" y1="73304" y2="73304"/>
                        <a14:backgroundMark x1="81818" x2="81818" y1="82973" y2="82973"/>
                        <a14:backgroundMark x1="82251" x2="82251" y1="63059" y2="63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7892" y="2057400"/>
            <a:ext cx="3680744" cy="355025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589680" y="3258386"/>
            <a:ext cx="4044464" cy="6230554"/>
            <a:chOff x="2096130" y="2227744"/>
            <a:chExt cx="1516674" cy="2432403"/>
          </a:xfrm>
        </p:grpSpPr>
        <p:sp>
          <p:nvSpPr>
            <p:cNvPr id="7" name="TextBox 6"/>
            <p:cNvSpPr txBox="1"/>
            <p:nvPr/>
          </p:nvSpPr>
          <p:spPr>
            <a:xfrm>
              <a:off x="2096130" y="3316873"/>
              <a:ext cx="317500" cy="338554"/>
            </a:xfrm>
            <a:prstGeom prst="rect">
              <a:avLst/>
            </a:prstGeom>
            <a:noFill/>
          </p:spPr>
          <p:txBody>
            <a:bodyPr anchor="ctr" lIns="0" rIns="0" rtlCol="0"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b="1" dirty="0" lang="en-US" sz="48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=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05998" y="3316873"/>
              <a:ext cx="947738" cy="338554"/>
            </a:xfrm>
            <a:prstGeom prst="rect">
              <a:avLst/>
            </a:prstGeom>
            <a:noFill/>
          </p:spPr>
          <p:txBody>
            <a:bodyPr anchor="ctr" lIns="0" rIns="0" rtlCol="0"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b="1" dirty="0" lang="en-US" sz="48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Taste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43175" y="3718927"/>
              <a:ext cx="1069629" cy="941220"/>
            </a:xfrm>
            <a:prstGeom prst="rect">
              <a:avLst/>
            </a:prstGeom>
            <a:noFill/>
          </p:spPr>
          <p:txBody>
            <a:bodyPr anchor="t" lIns="0" rIns="0" rtlCol="0" wrap="square">
              <a:spAutoFit/>
            </a:bodyPr>
            <a:lstStyle/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Sweet </a:t>
              </a: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Sour </a:t>
              </a: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Salt</a:t>
              </a: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Bitter</a:t>
              </a: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Umami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46813" y="2227744"/>
              <a:ext cx="910737" cy="959060"/>
            </a:xfrm>
            <a:prstGeom prst="ellipse">
              <a:avLst/>
            </a:prstGeom>
            <a:solidFill>
              <a:srgbClr val="728FB6"/>
            </a:solidFill>
            <a:ln w="76200">
              <a:solidFill>
                <a:srgbClr val="304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700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922944" y="3549649"/>
            <a:ext cx="3781184" cy="4927563"/>
            <a:chOff x="3346104" y="2346325"/>
            <a:chExt cx="1417944" cy="1923716"/>
          </a:xfrm>
        </p:grpSpPr>
        <p:sp>
          <p:nvSpPr>
            <p:cNvPr id="9" name="TextBox 8"/>
            <p:cNvSpPr txBox="1"/>
            <p:nvPr/>
          </p:nvSpPr>
          <p:spPr>
            <a:xfrm>
              <a:off x="3346104" y="3316873"/>
              <a:ext cx="317500" cy="338554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ctr" lIns="0" rIns="0" rtlCol="0"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b="1" dirty="0" lang="en-US" sz="48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+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5972" y="3316873"/>
              <a:ext cx="1108076" cy="338554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ctr" lIns="0" rIns="0" rtlCol="0"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b="1" dirty="0" lang="en-US" sz="48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Aroma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4082" y="3718927"/>
              <a:ext cx="702680" cy="551114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 lIns="0" rIns="0" rtlCol="0" wrap="square">
              <a:spAutoFit/>
            </a:bodyPr>
            <a:lstStyle/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Mints</a:t>
              </a: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mtClean="0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Fruits</a:t>
              </a: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mtClean="0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Herbals</a:t>
              </a:r>
              <a:endParaRPr dirty="0" lang="en-US" sz="2600">
                <a:solidFill>
                  <a:prstClr val="black"/>
                </a:solidFill>
                <a:latin charset="0" pitchFamily="34" typeface="Verdana"/>
                <a:ea charset="0" pitchFamily="34" typeface="Verdana"/>
                <a:cs charset="0" pitchFamily="34" typeface="Verdana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814082" y="2346325"/>
              <a:ext cx="755650" cy="782747"/>
            </a:xfrm>
            <a:prstGeom prst="ellipse">
              <a:avLst/>
            </a:prstGeom>
            <a:solidFill>
              <a:srgbClr val="728FB6"/>
            </a:solidFill>
            <a:ln w="76200">
              <a:solidFill>
                <a:srgbClr val="304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700">
                <a:solidFill>
                  <a:prstClr val="white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415995" y="2754200"/>
            <a:ext cx="15584795" cy="687656"/>
          </a:xfrm>
          <a:prstGeom prst="rect">
            <a:avLst/>
          </a:prstGeom>
          <a:noFill/>
        </p:spPr>
        <p:txBody>
          <a:bodyPr anchor="ctr" bIns="108855" lIns="0" rIns="0" rtlCol="0" tIns="108855" wrap="square">
            <a:spAutoFit/>
          </a:bodyPr>
          <a:lstStyle/>
          <a:p>
            <a:pPr>
              <a:lnSpc>
                <a:spcPct val="80000"/>
              </a:lnSpc>
              <a:spcAft>
                <a:spcPts val="1429"/>
              </a:spcAft>
            </a:pPr>
            <a:r>
              <a:rPr dirty="0" i="1" lang="en-US" sz="3800">
                <a:solidFill>
                  <a:prstClr val="black"/>
                </a:solidFill>
                <a:latin charset="0" pitchFamily="34" typeface="Verdana"/>
                <a:ea charset="0" pitchFamily="34" typeface="Verdana"/>
                <a:cs charset="0" pitchFamily="34" typeface="Verdana"/>
              </a:rPr>
              <a:t>Relative Effect on Flavor Experience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cstate="print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b="96429" l="23650" r="84340" t="4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232484">
            <a:off x="14940720" y="5908564"/>
            <a:ext cx="3762576" cy="6041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733" y="5282589"/>
            <a:ext cx="5126113" cy="60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03" y="1219199"/>
            <a:ext cx="17736363" cy="10972801"/>
          </a:xfrm>
        </p:spPr>
      </p:pic>
      <p:sp>
        <p:nvSpPr>
          <p:cNvPr id="5" name="Oval 4"/>
          <p:cNvSpPr/>
          <p:nvPr/>
        </p:nvSpPr>
        <p:spPr>
          <a:xfrm>
            <a:off x="5638800" y="969239"/>
            <a:ext cx="4876800" cy="2307361"/>
          </a:xfrm>
          <a:prstGeom prst="ellipse">
            <a:avLst/>
          </a:prstGeom>
          <a:solidFill>
            <a:srgbClr val="FFFF00">
              <a:alpha val="40000"/>
            </a:srgb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475200" y="228600"/>
            <a:ext cx="3860800" cy="4864035"/>
          </a:xfrm>
          <a:prstGeom prst="ellipse">
            <a:avLst/>
          </a:prstGeom>
          <a:solidFill>
            <a:srgbClr val="FFFF00">
              <a:alpha val="13000"/>
            </a:srgbClr>
          </a:solidFill>
          <a:ln>
            <a:solidFill>
              <a:schemeClr val="accent6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147156" y="2057400"/>
            <a:ext cx="3587645" cy="1694628"/>
          </a:xfrm>
          <a:custGeom>
            <a:avLst/>
            <a:gdLst>
              <a:gd name="connsiteX0" fmla="*/ 1345367 w 1345367"/>
              <a:gd name="connsiteY0" fmla="*/ 733425 h 733425"/>
              <a:gd name="connsiteX1" fmla="*/ 1278692 w 1345367"/>
              <a:gd name="connsiteY1" fmla="*/ 495300 h 733425"/>
              <a:gd name="connsiteX2" fmla="*/ 1164392 w 1345367"/>
              <a:gd name="connsiteY2" fmla="*/ 276225 h 733425"/>
              <a:gd name="connsiteX3" fmla="*/ 1069142 w 1345367"/>
              <a:gd name="connsiteY3" fmla="*/ 171450 h 733425"/>
              <a:gd name="connsiteX4" fmla="*/ 954842 w 1345367"/>
              <a:gd name="connsiteY4" fmla="*/ 85725 h 733425"/>
              <a:gd name="connsiteX5" fmla="*/ 726242 w 1345367"/>
              <a:gd name="connsiteY5" fmla="*/ 28575 h 733425"/>
              <a:gd name="connsiteX6" fmla="*/ 469067 w 1345367"/>
              <a:gd name="connsiteY6" fmla="*/ 9525 h 733425"/>
              <a:gd name="connsiteX7" fmla="*/ 164267 w 1345367"/>
              <a:gd name="connsiteY7" fmla="*/ 0 h 733425"/>
              <a:gd name="connsiteX8" fmla="*/ 11867 w 1345367"/>
              <a:gd name="connsiteY8" fmla="*/ 9525 h 733425"/>
              <a:gd name="connsiteX9" fmla="*/ 21392 w 1345367"/>
              <a:gd name="connsiteY9" fmla="*/ 95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5367" h="733425">
                <a:moveTo>
                  <a:pt x="1345367" y="733425"/>
                </a:moveTo>
                <a:cubicBezTo>
                  <a:pt x="1327111" y="652462"/>
                  <a:pt x="1308855" y="571500"/>
                  <a:pt x="1278692" y="495300"/>
                </a:cubicBezTo>
                <a:cubicBezTo>
                  <a:pt x="1248529" y="419100"/>
                  <a:pt x="1199317" y="330200"/>
                  <a:pt x="1164392" y="276225"/>
                </a:cubicBezTo>
                <a:cubicBezTo>
                  <a:pt x="1129467" y="222250"/>
                  <a:pt x="1104067" y="203200"/>
                  <a:pt x="1069142" y="171450"/>
                </a:cubicBezTo>
                <a:cubicBezTo>
                  <a:pt x="1034217" y="139700"/>
                  <a:pt x="1011992" y="109537"/>
                  <a:pt x="954842" y="85725"/>
                </a:cubicBezTo>
                <a:cubicBezTo>
                  <a:pt x="897692" y="61913"/>
                  <a:pt x="807205" y="41275"/>
                  <a:pt x="726242" y="28575"/>
                </a:cubicBezTo>
                <a:cubicBezTo>
                  <a:pt x="645279" y="15875"/>
                  <a:pt x="562729" y="14287"/>
                  <a:pt x="469067" y="9525"/>
                </a:cubicBezTo>
                <a:cubicBezTo>
                  <a:pt x="375405" y="4763"/>
                  <a:pt x="240467" y="0"/>
                  <a:pt x="164267" y="0"/>
                </a:cubicBezTo>
                <a:cubicBezTo>
                  <a:pt x="88067" y="0"/>
                  <a:pt x="35680" y="7937"/>
                  <a:pt x="11867" y="9525"/>
                </a:cubicBezTo>
                <a:cubicBezTo>
                  <a:pt x="-11946" y="11113"/>
                  <a:pt x="4723" y="10319"/>
                  <a:pt x="21392" y="9525"/>
                </a:cubicBezTo>
              </a:path>
            </a:pathLst>
          </a:custGeom>
          <a:noFill/>
          <a:ln w="190500">
            <a:solidFill>
              <a:srgbClr val="C00000"/>
            </a:solidFill>
          </a:ln>
          <a:effectLst>
            <a:glow rad="787400">
              <a:srgbClr val="FFFF00">
                <a:alpha val="3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4147800" y="5165781"/>
            <a:ext cx="5130800" cy="2378019"/>
          </a:xfrm>
          <a:custGeom>
            <a:avLst/>
            <a:gdLst>
              <a:gd name="connsiteX0" fmla="*/ 0 w 1924050"/>
              <a:gd name="connsiteY0" fmla="*/ 923925 h 957125"/>
              <a:gd name="connsiteX1" fmla="*/ 247650 w 1924050"/>
              <a:gd name="connsiteY1" fmla="*/ 952500 h 957125"/>
              <a:gd name="connsiteX2" fmla="*/ 495300 w 1924050"/>
              <a:gd name="connsiteY2" fmla="*/ 838200 h 957125"/>
              <a:gd name="connsiteX3" fmla="*/ 609600 w 1924050"/>
              <a:gd name="connsiteY3" fmla="*/ 704850 h 957125"/>
              <a:gd name="connsiteX4" fmla="*/ 723900 w 1924050"/>
              <a:gd name="connsiteY4" fmla="*/ 552450 h 957125"/>
              <a:gd name="connsiteX5" fmla="*/ 942975 w 1924050"/>
              <a:gd name="connsiteY5" fmla="*/ 409575 h 957125"/>
              <a:gd name="connsiteX6" fmla="*/ 1133475 w 1924050"/>
              <a:gd name="connsiteY6" fmla="*/ 314325 h 957125"/>
              <a:gd name="connsiteX7" fmla="*/ 1362075 w 1924050"/>
              <a:gd name="connsiteY7" fmla="*/ 200025 h 957125"/>
              <a:gd name="connsiteX8" fmla="*/ 1609725 w 1924050"/>
              <a:gd name="connsiteY8" fmla="*/ 114300 h 957125"/>
              <a:gd name="connsiteX9" fmla="*/ 1857375 w 1924050"/>
              <a:gd name="connsiteY9" fmla="*/ 28575 h 957125"/>
              <a:gd name="connsiteX10" fmla="*/ 1924050 w 1924050"/>
              <a:gd name="connsiteY10" fmla="*/ 0 h 957125"/>
              <a:gd name="connsiteX11" fmla="*/ 1924050 w 1924050"/>
              <a:gd name="connsiteY11" fmla="*/ 0 h 95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4050" h="957125">
                <a:moveTo>
                  <a:pt x="0" y="923925"/>
                </a:moveTo>
                <a:cubicBezTo>
                  <a:pt x="82550" y="945356"/>
                  <a:pt x="165100" y="966787"/>
                  <a:pt x="247650" y="952500"/>
                </a:cubicBezTo>
                <a:cubicBezTo>
                  <a:pt x="330200" y="938213"/>
                  <a:pt x="434975" y="879475"/>
                  <a:pt x="495300" y="838200"/>
                </a:cubicBezTo>
                <a:cubicBezTo>
                  <a:pt x="555625" y="796925"/>
                  <a:pt x="571500" y="752475"/>
                  <a:pt x="609600" y="704850"/>
                </a:cubicBezTo>
                <a:cubicBezTo>
                  <a:pt x="647700" y="657225"/>
                  <a:pt x="668337" y="601663"/>
                  <a:pt x="723900" y="552450"/>
                </a:cubicBezTo>
                <a:cubicBezTo>
                  <a:pt x="779463" y="503237"/>
                  <a:pt x="874713" y="449262"/>
                  <a:pt x="942975" y="409575"/>
                </a:cubicBezTo>
                <a:cubicBezTo>
                  <a:pt x="1011237" y="369888"/>
                  <a:pt x="1133475" y="314325"/>
                  <a:pt x="1133475" y="314325"/>
                </a:cubicBezTo>
                <a:cubicBezTo>
                  <a:pt x="1203325" y="279400"/>
                  <a:pt x="1282700" y="233362"/>
                  <a:pt x="1362075" y="200025"/>
                </a:cubicBezTo>
                <a:cubicBezTo>
                  <a:pt x="1441450" y="166688"/>
                  <a:pt x="1609725" y="114300"/>
                  <a:pt x="1609725" y="114300"/>
                </a:cubicBezTo>
                <a:lnTo>
                  <a:pt x="1857375" y="28575"/>
                </a:lnTo>
                <a:cubicBezTo>
                  <a:pt x="1909763" y="9525"/>
                  <a:pt x="1924050" y="0"/>
                  <a:pt x="1924050" y="0"/>
                </a:cubicBezTo>
                <a:lnTo>
                  <a:pt x="1924050" y="0"/>
                </a:lnTo>
              </a:path>
            </a:pathLst>
          </a:custGeom>
          <a:noFill/>
          <a:ln w="190500">
            <a:solidFill>
              <a:srgbClr val="C00000">
                <a:alpha val="18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34154" y="26276"/>
            <a:ext cx="22058491" cy="1192923"/>
          </a:xfrm>
        </p:spPr>
        <p:txBody>
          <a:bodyPr anchor="ctr"/>
          <a:lstStyle/>
          <a:p>
            <a:pPr algn="l"/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Cranial Nerves</a:t>
            </a:r>
          </a:p>
        </p:txBody>
      </p:sp>
    </p:spTree>
    <p:extLst>
      <p:ext uri="{BB962C8B-B14F-4D97-AF65-F5344CB8AC3E}">
        <p14:creationId xmlns:p14="http://schemas.microsoft.com/office/powerpoint/2010/main" val="2384680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>
            <a:stCxn id="27" idx="2"/>
            <a:endCxn id="32" idx="6"/>
          </p:cNvCxnSpPr>
          <p:nvPr/>
        </p:nvCxnSpPr>
        <p:spPr>
          <a:xfrm flipV="1">
            <a:off x="6258168" y="4365154"/>
            <a:ext cx="15382632" cy="12153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0" y="76200"/>
            <a:ext cx="16832155" cy="2438400"/>
          </a:xfrm>
          <a:prstGeom prst="rect">
            <a:avLst/>
          </a:prstGeom>
        </p:spPr>
        <p:txBody>
          <a:bodyPr anchor="ctr" bIns="108855" lIns="217709" rIns="217709" tIns="108855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defRPr/>
            </a:pPr>
            <a:r>
              <a:rPr dirty="0" lang="en-US" sz="6700">
                <a:solidFill>
                  <a:srgbClr val="51729C"/>
                </a:solidFill>
                <a:latin typeface="Verdana"/>
                <a:ea charset="0" pitchFamily="34" typeface="Verdana"/>
                <a:cs charset="0" pitchFamily="34" typeface="Verdana"/>
              </a:rPr>
              <a:t>Flavor Experience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defRPr/>
            </a:pPr>
            <a:endParaRPr dirty="0" lang="en-US" sz="2100">
              <a:solidFill>
                <a:srgbClr val="51729C"/>
              </a:solidFill>
              <a:latin typeface="Verdana"/>
              <a:ea charset="0" pitchFamily="34" typeface="Verdana"/>
              <a:cs charset="0" pitchFamily="34" typeface="Verdana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defRPr/>
            </a:pPr>
            <a:r>
              <a:rPr dirty="0" i="1" lang="en-US" sz="4800">
                <a:solidFill>
                  <a:srgbClr val="51729C"/>
                </a:solidFill>
                <a:latin typeface="Verdana"/>
                <a:ea charset="0" pitchFamily="34" typeface="Verdana"/>
                <a:cs charset="0" pitchFamily="34" typeface="Verdana"/>
              </a:rPr>
              <a:t>Several factors create the flavor experience</a:t>
            </a:r>
            <a:endParaRPr dirty="0" i="1" lang="en-US" sz="3800">
              <a:solidFill>
                <a:srgbClr val="51729C"/>
              </a:solidFill>
              <a:latin typeface="Verdana"/>
              <a:ea charset="0" pitchFamily="34" typeface="Verdana"/>
              <a:cs charset="0" pitchFamily="34"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6500" y="5590705"/>
            <a:ext cx="4563533" cy="1401698"/>
          </a:xfrm>
          <a:prstGeom prst="rect">
            <a:avLst/>
          </a:prstGeom>
          <a:noFill/>
        </p:spPr>
        <p:txBody>
          <a:bodyPr anchor="ctr" bIns="108855" lIns="0" rIns="0" rtlCol="0" tIns="108855" wrap="square">
            <a:spAutoFit/>
          </a:bodyPr>
          <a:lstStyle/>
          <a:p>
            <a:pPr>
              <a:lnSpc>
                <a:spcPct val="80000"/>
              </a:lnSpc>
              <a:spcAft>
                <a:spcPts val="1429"/>
              </a:spcAft>
            </a:pPr>
            <a:r>
              <a:rPr b="1" dirty="0" lang="en-US" sz="4800">
                <a:solidFill>
                  <a:prstClr val="black"/>
                </a:solidFill>
                <a:latin charset="0" pitchFamily="34" typeface="Verdana"/>
                <a:ea charset="0" pitchFamily="34" typeface="Verdana"/>
                <a:cs charset="0" pitchFamily="34" typeface="Verdana"/>
              </a:rPr>
              <a:t>Flavor Experience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100000" l="6926" r="89899" t="3319">
                        <a14:backgroundMark x1="91919" x2="91919" y1="11111" y2="11111"/>
                        <a14:backgroundMark x1="79076" x2="79076" y1="9235" y2="9235"/>
                        <a14:backgroundMark x1="14719" x2="14719" y1="8802" y2="8802"/>
                        <a14:backgroundMark x1="2742" x2="2742" y1="17605" y2="17605"/>
                        <a14:backgroundMark x1="10967" x2="10967" y1="94372" y2="94372"/>
                        <a14:backgroundMark x1="10534" x2="10534" y1="73304" y2="73304"/>
                        <a14:backgroundMark x1="81818" x2="81818" y1="82973" y2="82973"/>
                        <a14:backgroundMark x1="82251" x2="82251" y1="63059" y2="63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7892" y="2057400"/>
            <a:ext cx="3680744" cy="355025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589680" y="3258386"/>
            <a:ext cx="4044464" cy="6230554"/>
            <a:chOff x="2096130" y="2227744"/>
            <a:chExt cx="1516674" cy="2432403"/>
          </a:xfrm>
        </p:grpSpPr>
        <p:sp>
          <p:nvSpPr>
            <p:cNvPr id="7" name="TextBox 6"/>
            <p:cNvSpPr txBox="1"/>
            <p:nvPr/>
          </p:nvSpPr>
          <p:spPr>
            <a:xfrm>
              <a:off x="2096130" y="3316873"/>
              <a:ext cx="317500" cy="338554"/>
            </a:xfrm>
            <a:prstGeom prst="rect">
              <a:avLst/>
            </a:prstGeom>
            <a:noFill/>
          </p:spPr>
          <p:txBody>
            <a:bodyPr anchor="ctr" lIns="0" rIns="0" rtlCol="0"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b="1" dirty="0" lang="en-US" sz="48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=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05998" y="3316873"/>
              <a:ext cx="947738" cy="338554"/>
            </a:xfrm>
            <a:prstGeom prst="rect">
              <a:avLst/>
            </a:prstGeom>
            <a:noFill/>
          </p:spPr>
          <p:txBody>
            <a:bodyPr anchor="ctr" lIns="0" rIns="0" rtlCol="0"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b="1" dirty="0" lang="en-US" sz="48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Taste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43175" y="3718927"/>
              <a:ext cx="1069629" cy="941220"/>
            </a:xfrm>
            <a:prstGeom prst="rect">
              <a:avLst/>
            </a:prstGeom>
            <a:noFill/>
          </p:spPr>
          <p:txBody>
            <a:bodyPr anchor="t" lIns="0" rIns="0" rtlCol="0" wrap="square">
              <a:spAutoFit/>
            </a:bodyPr>
            <a:lstStyle/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Sweet </a:t>
              </a: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Sour </a:t>
              </a: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Salt</a:t>
              </a: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Bitter</a:t>
              </a: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Umami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46813" y="2227744"/>
              <a:ext cx="910737" cy="959060"/>
            </a:xfrm>
            <a:prstGeom prst="ellipse">
              <a:avLst/>
            </a:prstGeom>
            <a:solidFill>
              <a:srgbClr val="728FB6"/>
            </a:solidFill>
            <a:ln w="76200">
              <a:solidFill>
                <a:srgbClr val="304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700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922944" y="3549649"/>
            <a:ext cx="3781184" cy="4927563"/>
            <a:chOff x="3346104" y="2346325"/>
            <a:chExt cx="1417944" cy="1923716"/>
          </a:xfrm>
        </p:grpSpPr>
        <p:sp>
          <p:nvSpPr>
            <p:cNvPr id="9" name="TextBox 8"/>
            <p:cNvSpPr txBox="1"/>
            <p:nvPr/>
          </p:nvSpPr>
          <p:spPr>
            <a:xfrm>
              <a:off x="3346104" y="3316873"/>
              <a:ext cx="317500" cy="338554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ctr" lIns="0" rIns="0" rtlCol="0"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b="1" dirty="0" lang="en-US" sz="48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+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5972" y="3316873"/>
              <a:ext cx="1108076" cy="338554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ctr" lIns="0" rIns="0" rtlCol="0"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b="1" dirty="0" lang="en-US" sz="48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Aroma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4082" y="3718927"/>
              <a:ext cx="702680" cy="551114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 lIns="0" rIns="0" rtlCol="0" wrap="square">
              <a:spAutoFit/>
            </a:bodyPr>
            <a:lstStyle/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Mints</a:t>
              </a: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mtClean="0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Fruits</a:t>
              </a: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mtClean="0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Herbals</a:t>
              </a:r>
              <a:endParaRPr dirty="0" lang="en-US" sz="2600">
                <a:solidFill>
                  <a:prstClr val="black"/>
                </a:solidFill>
                <a:latin charset="0" pitchFamily="34" typeface="Verdana"/>
                <a:ea charset="0" pitchFamily="34" typeface="Verdana"/>
                <a:cs charset="0" pitchFamily="34" typeface="Verdana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814082" y="2346325"/>
              <a:ext cx="755650" cy="782747"/>
            </a:xfrm>
            <a:prstGeom prst="ellipse">
              <a:avLst/>
            </a:prstGeom>
            <a:solidFill>
              <a:srgbClr val="728FB6"/>
            </a:solidFill>
            <a:ln w="76200">
              <a:solidFill>
                <a:srgbClr val="304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7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683778" y="3886201"/>
            <a:ext cx="3217117" cy="4480484"/>
            <a:chOff x="4756416" y="2520864"/>
            <a:chExt cx="1206419" cy="1749177"/>
          </a:xfrm>
        </p:grpSpPr>
        <p:sp>
          <p:nvSpPr>
            <p:cNvPr id="12" name="TextBox 11"/>
            <p:cNvSpPr txBox="1"/>
            <p:nvPr/>
          </p:nvSpPr>
          <p:spPr>
            <a:xfrm>
              <a:off x="4756416" y="3316873"/>
              <a:ext cx="317500" cy="338554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ctr" lIns="0" rIns="0" rtlCol="0"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b="1" dirty="0" lang="en-US" sz="48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+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66284" y="3316873"/>
              <a:ext cx="836967" cy="338554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ctr" lIns="0" rIns="0" rtlCol="0"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b="1" dirty="0" lang="en-US" sz="48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Trig.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00649" y="3718927"/>
              <a:ext cx="762186" cy="551114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 lIns="0" rIns="0" rtlCol="0" wrap="square">
              <a:spAutoFit/>
            </a:bodyPr>
            <a:lstStyle/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mtClean="0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Tingle</a:t>
              </a:r>
              <a:endParaRPr dirty="0" lang="en-US" sz="2600">
                <a:solidFill>
                  <a:prstClr val="black"/>
                </a:solidFill>
                <a:latin charset="0" pitchFamily="34" typeface="Verdana"/>
                <a:ea charset="0" pitchFamily="34" typeface="Verdana"/>
                <a:cs charset="0" pitchFamily="34" typeface="Verdana"/>
              </a:endParaRP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Warming</a:t>
              </a: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mtClean="0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Cooling</a:t>
              </a:r>
              <a:endParaRPr dirty="0" lang="en-US" sz="2600">
                <a:solidFill>
                  <a:prstClr val="black"/>
                </a:solidFill>
                <a:latin charset="0" pitchFamily="34" typeface="Verdana"/>
                <a:ea charset="0" pitchFamily="34" typeface="Verdana"/>
                <a:cs charset="0" pitchFamily="34" typeface="Verdana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00649" y="2520864"/>
              <a:ext cx="446728" cy="453663"/>
            </a:xfrm>
            <a:prstGeom prst="ellipse">
              <a:avLst/>
            </a:prstGeom>
            <a:solidFill>
              <a:srgbClr val="728FB6"/>
            </a:solidFill>
            <a:ln w="76200">
              <a:solidFill>
                <a:srgbClr val="304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700">
                <a:solidFill>
                  <a:prstClr val="white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415995" y="2754200"/>
            <a:ext cx="15584795" cy="687656"/>
          </a:xfrm>
          <a:prstGeom prst="rect">
            <a:avLst/>
          </a:prstGeom>
          <a:noFill/>
        </p:spPr>
        <p:txBody>
          <a:bodyPr anchor="ctr" bIns="108855" lIns="0" rIns="0" rtlCol="0" tIns="108855" wrap="square">
            <a:spAutoFit/>
          </a:bodyPr>
          <a:lstStyle/>
          <a:p>
            <a:pPr>
              <a:lnSpc>
                <a:spcPct val="80000"/>
              </a:lnSpc>
              <a:spcAft>
                <a:spcPts val="1429"/>
              </a:spcAft>
            </a:pPr>
            <a:r>
              <a:rPr dirty="0" i="1" lang="en-US" sz="3800">
                <a:solidFill>
                  <a:prstClr val="black"/>
                </a:solidFill>
                <a:latin charset="0" pitchFamily="34" typeface="Verdana"/>
                <a:ea charset="0" pitchFamily="34" typeface="Verdana"/>
                <a:cs charset="0" pitchFamily="34" typeface="Verdana"/>
              </a:rPr>
              <a:t>Relative Effect on Flavor Experience</a:t>
            </a:r>
          </a:p>
        </p:txBody>
      </p:sp>
      <p:pic>
        <p:nvPicPr>
          <p:cNvPr id="42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319" y="7771378"/>
            <a:ext cx="2635845" cy="293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cstate="print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b="63846" l="51232" r="68656" t="42392">
                        <a14:backgroundMark x1="59782" x2="59782" y1="44310" y2="44310"/>
                        <a14:backgroundMark x1="62506" x2="62506" y1="44189" y2="44189"/>
                        <a14:backgroundMark x1="65093" x2="65411" y1="46126" y2="46368"/>
                        <a14:backgroundMark x1="66455" x2="66455" y1="51998" y2="51998"/>
                        <a14:backgroundMark x1="66455" x2="66455" y1="55630" y2="55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"/>
          <a:stretch/>
        </p:blipFill>
        <p:spPr>
          <a:xfrm>
            <a:off x="17845031" y="10384503"/>
            <a:ext cx="3636420" cy="304450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cstate="print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b="85291" l="43350" r="75715" t="22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"/>
          <a:stretch/>
        </p:blipFill>
        <p:spPr>
          <a:xfrm rot="5400000">
            <a:off x="18181488" y="3632478"/>
            <a:ext cx="2963508" cy="467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03" y="1219199"/>
            <a:ext cx="17736363" cy="10972801"/>
          </a:xfrm>
        </p:spPr>
      </p:pic>
      <p:sp>
        <p:nvSpPr>
          <p:cNvPr id="5" name="Oval 4"/>
          <p:cNvSpPr/>
          <p:nvPr/>
        </p:nvSpPr>
        <p:spPr>
          <a:xfrm>
            <a:off x="5638800" y="969239"/>
            <a:ext cx="4876800" cy="2307361"/>
          </a:xfrm>
          <a:prstGeom prst="ellipse">
            <a:avLst/>
          </a:prstGeom>
          <a:solidFill>
            <a:srgbClr val="FFFF00">
              <a:alpha val="13000"/>
            </a:srgbClr>
          </a:solidFill>
          <a:ln>
            <a:solidFill>
              <a:schemeClr val="accent6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16203" y="7315199"/>
            <a:ext cx="3708397" cy="3657601"/>
          </a:xfrm>
          <a:prstGeom prst="ellipse">
            <a:avLst/>
          </a:prstGeom>
          <a:solidFill>
            <a:srgbClr val="FFFF00">
              <a:alpha val="41000"/>
            </a:srgb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475200" y="228600"/>
            <a:ext cx="3860800" cy="4864035"/>
          </a:xfrm>
          <a:prstGeom prst="ellipse">
            <a:avLst/>
          </a:prstGeom>
          <a:solidFill>
            <a:srgbClr val="FFFF00">
              <a:alpha val="13000"/>
            </a:srgbClr>
          </a:solidFill>
          <a:ln>
            <a:solidFill>
              <a:schemeClr val="accent6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486400" y="5811264"/>
            <a:ext cx="4953000" cy="2799336"/>
          </a:xfrm>
          <a:custGeom>
            <a:avLst/>
            <a:gdLst>
              <a:gd name="connsiteX0" fmla="*/ 1857375 w 1857375"/>
              <a:gd name="connsiteY0" fmla="*/ 2750 h 1126700"/>
              <a:gd name="connsiteX1" fmla="*/ 1771650 w 1857375"/>
              <a:gd name="connsiteY1" fmla="*/ 2750 h 1126700"/>
              <a:gd name="connsiteX2" fmla="*/ 1676400 w 1857375"/>
              <a:gd name="connsiteY2" fmla="*/ 31325 h 1126700"/>
              <a:gd name="connsiteX3" fmla="*/ 1600200 w 1857375"/>
              <a:gd name="connsiteY3" fmla="*/ 98000 h 1126700"/>
              <a:gd name="connsiteX4" fmla="*/ 1524000 w 1857375"/>
              <a:gd name="connsiteY4" fmla="*/ 240875 h 1126700"/>
              <a:gd name="connsiteX5" fmla="*/ 1381125 w 1857375"/>
              <a:gd name="connsiteY5" fmla="*/ 498050 h 1126700"/>
              <a:gd name="connsiteX6" fmla="*/ 1209675 w 1857375"/>
              <a:gd name="connsiteY6" fmla="*/ 764750 h 1126700"/>
              <a:gd name="connsiteX7" fmla="*/ 1028700 w 1857375"/>
              <a:gd name="connsiteY7" fmla="*/ 926675 h 1126700"/>
              <a:gd name="connsiteX8" fmla="*/ 771525 w 1857375"/>
              <a:gd name="connsiteY8" fmla="*/ 1031450 h 1126700"/>
              <a:gd name="connsiteX9" fmla="*/ 552450 w 1857375"/>
              <a:gd name="connsiteY9" fmla="*/ 1088600 h 1126700"/>
              <a:gd name="connsiteX10" fmla="*/ 247650 w 1857375"/>
              <a:gd name="connsiteY10" fmla="*/ 1117175 h 1126700"/>
              <a:gd name="connsiteX11" fmla="*/ 85725 w 1857375"/>
              <a:gd name="connsiteY11" fmla="*/ 1126700 h 1126700"/>
              <a:gd name="connsiteX12" fmla="*/ 0 w 1857375"/>
              <a:gd name="connsiteY12" fmla="*/ 1117175 h 1126700"/>
              <a:gd name="connsiteX13" fmla="*/ 0 w 1857375"/>
              <a:gd name="connsiteY13" fmla="*/ 1117175 h 112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57375" h="1126700">
                <a:moveTo>
                  <a:pt x="1857375" y="2750"/>
                </a:moveTo>
                <a:cubicBezTo>
                  <a:pt x="1829593" y="368"/>
                  <a:pt x="1801812" y="-2013"/>
                  <a:pt x="1771650" y="2750"/>
                </a:cubicBezTo>
                <a:cubicBezTo>
                  <a:pt x="1741487" y="7513"/>
                  <a:pt x="1704975" y="15450"/>
                  <a:pt x="1676400" y="31325"/>
                </a:cubicBezTo>
                <a:cubicBezTo>
                  <a:pt x="1647825" y="47200"/>
                  <a:pt x="1625600" y="63075"/>
                  <a:pt x="1600200" y="98000"/>
                </a:cubicBezTo>
                <a:cubicBezTo>
                  <a:pt x="1574800" y="132925"/>
                  <a:pt x="1560512" y="174200"/>
                  <a:pt x="1524000" y="240875"/>
                </a:cubicBezTo>
                <a:cubicBezTo>
                  <a:pt x="1487488" y="307550"/>
                  <a:pt x="1433512" y="410738"/>
                  <a:pt x="1381125" y="498050"/>
                </a:cubicBezTo>
                <a:cubicBezTo>
                  <a:pt x="1328738" y="585362"/>
                  <a:pt x="1268412" y="693313"/>
                  <a:pt x="1209675" y="764750"/>
                </a:cubicBezTo>
                <a:cubicBezTo>
                  <a:pt x="1150938" y="836187"/>
                  <a:pt x="1101725" y="882225"/>
                  <a:pt x="1028700" y="926675"/>
                </a:cubicBezTo>
                <a:cubicBezTo>
                  <a:pt x="955675" y="971125"/>
                  <a:pt x="850900" y="1004463"/>
                  <a:pt x="771525" y="1031450"/>
                </a:cubicBezTo>
                <a:cubicBezTo>
                  <a:pt x="692150" y="1058437"/>
                  <a:pt x="639762" y="1074313"/>
                  <a:pt x="552450" y="1088600"/>
                </a:cubicBezTo>
                <a:cubicBezTo>
                  <a:pt x="465137" y="1102888"/>
                  <a:pt x="325437" y="1110825"/>
                  <a:pt x="247650" y="1117175"/>
                </a:cubicBezTo>
                <a:cubicBezTo>
                  <a:pt x="169863" y="1123525"/>
                  <a:pt x="127000" y="1126700"/>
                  <a:pt x="85725" y="1126700"/>
                </a:cubicBezTo>
                <a:cubicBezTo>
                  <a:pt x="44450" y="1126700"/>
                  <a:pt x="0" y="1117175"/>
                  <a:pt x="0" y="1117175"/>
                </a:cubicBezTo>
                <a:lnTo>
                  <a:pt x="0" y="1117175"/>
                </a:lnTo>
              </a:path>
            </a:pathLst>
          </a:custGeom>
          <a:noFill/>
          <a:ln w="190500">
            <a:solidFill>
              <a:srgbClr val="C00000"/>
            </a:solidFill>
          </a:ln>
          <a:effectLst>
            <a:glow rad="8128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147156" y="2057400"/>
            <a:ext cx="3587645" cy="1694628"/>
          </a:xfrm>
          <a:custGeom>
            <a:avLst/>
            <a:gdLst>
              <a:gd name="connsiteX0" fmla="*/ 1345367 w 1345367"/>
              <a:gd name="connsiteY0" fmla="*/ 733425 h 733425"/>
              <a:gd name="connsiteX1" fmla="*/ 1278692 w 1345367"/>
              <a:gd name="connsiteY1" fmla="*/ 495300 h 733425"/>
              <a:gd name="connsiteX2" fmla="*/ 1164392 w 1345367"/>
              <a:gd name="connsiteY2" fmla="*/ 276225 h 733425"/>
              <a:gd name="connsiteX3" fmla="*/ 1069142 w 1345367"/>
              <a:gd name="connsiteY3" fmla="*/ 171450 h 733425"/>
              <a:gd name="connsiteX4" fmla="*/ 954842 w 1345367"/>
              <a:gd name="connsiteY4" fmla="*/ 85725 h 733425"/>
              <a:gd name="connsiteX5" fmla="*/ 726242 w 1345367"/>
              <a:gd name="connsiteY5" fmla="*/ 28575 h 733425"/>
              <a:gd name="connsiteX6" fmla="*/ 469067 w 1345367"/>
              <a:gd name="connsiteY6" fmla="*/ 9525 h 733425"/>
              <a:gd name="connsiteX7" fmla="*/ 164267 w 1345367"/>
              <a:gd name="connsiteY7" fmla="*/ 0 h 733425"/>
              <a:gd name="connsiteX8" fmla="*/ 11867 w 1345367"/>
              <a:gd name="connsiteY8" fmla="*/ 9525 h 733425"/>
              <a:gd name="connsiteX9" fmla="*/ 21392 w 1345367"/>
              <a:gd name="connsiteY9" fmla="*/ 95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5367" h="733425">
                <a:moveTo>
                  <a:pt x="1345367" y="733425"/>
                </a:moveTo>
                <a:cubicBezTo>
                  <a:pt x="1327111" y="652462"/>
                  <a:pt x="1308855" y="571500"/>
                  <a:pt x="1278692" y="495300"/>
                </a:cubicBezTo>
                <a:cubicBezTo>
                  <a:pt x="1248529" y="419100"/>
                  <a:pt x="1199317" y="330200"/>
                  <a:pt x="1164392" y="276225"/>
                </a:cubicBezTo>
                <a:cubicBezTo>
                  <a:pt x="1129467" y="222250"/>
                  <a:pt x="1104067" y="203200"/>
                  <a:pt x="1069142" y="171450"/>
                </a:cubicBezTo>
                <a:cubicBezTo>
                  <a:pt x="1034217" y="139700"/>
                  <a:pt x="1011992" y="109537"/>
                  <a:pt x="954842" y="85725"/>
                </a:cubicBezTo>
                <a:cubicBezTo>
                  <a:pt x="897692" y="61913"/>
                  <a:pt x="807205" y="41275"/>
                  <a:pt x="726242" y="28575"/>
                </a:cubicBezTo>
                <a:cubicBezTo>
                  <a:pt x="645279" y="15875"/>
                  <a:pt x="562729" y="14287"/>
                  <a:pt x="469067" y="9525"/>
                </a:cubicBezTo>
                <a:cubicBezTo>
                  <a:pt x="375405" y="4763"/>
                  <a:pt x="240467" y="0"/>
                  <a:pt x="164267" y="0"/>
                </a:cubicBezTo>
                <a:cubicBezTo>
                  <a:pt x="88067" y="0"/>
                  <a:pt x="35680" y="7937"/>
                  <a:pt x="11867" y="9525"/>
                </a:cubicBezTo>
                <a:cubicBezTo>
                  <a:pt x="-11946" y="11113"/>
                  <a:pt x="4723" y="10319"/>
                  <a:pt x="21392" y="9525"/>
                </a:cubicBezTo>
              </a:path>
            </a:pathLst>
          </a:custGeom>
          <a:noFill/>
          <a:ln w="190500">
            <a:solidFill>
              <a:srgbClr val="C00000">
                <a:alpha val="1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4147800" y="5165781"/>
            <a:ext cx="5130800" cy="2378019"/>
          </a:xfrm>
          <a:custGeom>
            <a:avLst/>
            <a:gdLst>
              <a:gd name="connsiteX0" fmla="*/ 0 w 1924050"/>
              <a:gd name="connsiteY0" fmla="*/ 923925 h 957125"/>
              <a:gd name="connsiteX1" fmla="*/ 247650 w 1924050"/>
              <a:gd name="connsiteY1" fmla="*/ 952500 h 957125"/>
              <a:gd name="connsiteX2" fmla="*/ 495300 w 1924050"/>
              <a:gd name="connsiteY2" fmla="*/ 838200 h 957125"/>
              <a:gd name="connsiteX3" fmla="*/ 609600 w 1924050"/>
              <a:gd name="connsiteY3" fmla="*/ 704850 h 957125"/>
              <a:gd name="connsiteX4" fmla="*/ 723900 w 1924050"/>
              <a:gd name="connsiteY4" fmla="*/ 552450 h 957125"/>
              <a:gd name="connsiteX5" fmla="*/ 942975 w 1924050"/>
              <a:gd name="connsiteY5" fmla="*/ 409575 h 957125"/>
              <a:gd name="connsiteX6" fmla="*/ 1133475 w 1924050"/>
              <a:gd name="connsiteY6" fmla="*/ 314325 h 957125"/>
              <a:gd name="connsiteX7" fmla="*/ 1362075 w 1924050"/>
              <a:gd name="connsiteY7" fmla="*/ 200025 h 957125"/>
              <a:gd name="connsiteX8" fmla="*/ 1609725 w 1924050"/>
              <a:gd name="connsiteY8" fmla="*/ 114300 h 957125"/>
              <a:gd name="connsiteX9" fmla="*/ 1857375 w 1924050"/>
              <a:gd name="connsiteY9" fmla="*/ 28575 h 957125"/>
              <a:gd name="connsiteX10" fmla="*/ 1924050 w 1924050"/>
              <a:gd name="connsiteY10" fmla="*/ 0 h 957125"/>
              <a:gd name="connsiteX11" fmla="*/ 1924050 w 1924050"/>
              <a:gd name="connsiteY11" fmla="*/ 0 h 95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4050" h="957125">
                <a:moveTo>
                  <a:pt x="0" y="923925"/>
                </a:moveTo>
                <a:cubicBezTo>
                  <a:pt x="82550" y="945356"/>
                  <a:pt x="165100" y="966787"/>
                  <a:pt x="247650" y="952500"/>
                </a:cubicBezTo>
                <a:cubicBezTo>
                  <a:pt x="330200" y="938213"/>
                  <a:pt x="434975" y="879475"/>
                  <a:pt x="495300" y="838200"/>
                </a:cubicBezTo>
                <a:cubicBezTo>
                  <a:pt x="555625" y="796925"/>
                  <a:pt x="571500" y="752475"/>
                  <a:pt x="609600" y="704850"/>
                </a:cubicBezTo>
                <a:cubicBezTo>
                  <a:pt x="647700" y="657225"/>
                  <a:pt x="668337" y="601663"/>
                  <a:pt x="723900" y="552450"/>
                </a:cubicBezTo>
                <a:cubicBezTo>
                  <a:pt x="779463" y="503237"/>
                  <a:pt x="874713" y="449262"/>
                  <a:pt x="942975" y="409575"/>
                </a:cubicBezTo>
                <a:cubicBezTo>
                  <a:pt x="1011237" y="369888"/>
                  <a:pt x="1133475" y="314325"/>
                  <a:pt x="1133475" y="314325"/>
                </a:cubicBezTo>
                <a:cubicBezTo>
                  <a:pt x="1203325" y="279400"/>
                  <a:pt x="1282700" y="233362"/>
                  <a:pt x="1362075" y="200025"/>
                </a:cubicBezTo>
                <a:cubicBezTo>
                  <a:pt x="1441450" y="166688"/>
                  <a:pt x="1609725" y="114300"/>
                  <a:pt x="1609725" y="114300"/>
                </a:cubicBezTo>
                <a:lnTo>
                  <a:pt x="1857375" y="28575"/>
                </a:lnTo>
                <a:cubicBezTo>
                  <a:pt x="1909763" y="9525"/>
                  <a:pt x="1924050" y="0"/>
                  <a:pt x="1924050" y="0"/>
                </a:cubicBezTo>
                <a:lnTo>
                  <a:pt x="1924050" y="0"/>
                </a:lnTo>
              </a:path>
            </a:pathLst>
          </a:custGeom>
          <a:noFill/>
          <a:ln w="190500">
            <a:solidFill>
              <a:srgbClr val="C00000">
                <a:alpha val="18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529889" y="2819402"/>
            <a:ext cx="795708" cy="4248175"/>
          </a:xfrm>
          <a:custGeom>
            <a:avLst/>
            <a:gdLst>
              <a:gd name="connsiteX0" fmla="*/ 10230 w 286455"/>
              <a:gd name="connsiteY0" fmla="*/ 1571625 h 1583457"/>
              <a:gd name="connsiteX1" fmla="*/ 143580 w 286455"/>
              <a:gd name="connsiteY1" fmla="*/ 1581150 h 1583457"/>
              <a:gd name="connsiteX2" fmla="*/ 248355 w 286455"/>
              <a:gd name="connsiteY2" fmla="*/ 1533525 h 1583457"/>
              <a:gd name="connsiteX3" fmla="*/ 276930 w 286455"/>
              <a:gd name="connsiteY3" fmla="*/ 1504950 h 1583457"/>
              <a:gd name="connsiteX4" fmla="*/ 286455 w 286455"/>
              <a:gd name="connsiteY4" fmla="*/ 1495425 h 1583457"/>
              <a:gd name="connsiteX5" fmla="*/ 286455 w 286455"/>
              <a:gd name="connsiteY5" fmla="*/ 1438275 h 1583457"/>
              <a:gd name="connsiteX6" fmla="*/ 276930 w 286455"/>
              <a:gd name="connsiteY6" fmla="*/ 1390650 h 1583457"/>
              <a:gd name="connsiteX7" fmla="*/ 238830 w 286455"/>
              <a:gd name="connsiteY7" fmla="*/ 1333500 h 1583457"/>
              <a:gd name="connsiteX8" fmla="*/ 210255 w 286455"/>
              <a:gd name="connsiteY8" fmla="*/ 1266825 h 1583457"/>
              <a:gd name="connsiteX9" fmla="*/ 153105 w 286455"/>
              <a:gd name="connsiteY9" fmla="*/ 1181100 h 1583457"/>
              <a:gd name="connsiteX10" fmla="*/ 105480 w 286455"/>
              <a:gd name="connsiteY10" fmla="*/ 1076325 h 1583457"/>
              <a:gd name="connsiteX11" fmla="*/ 57855 w 286455"/>
              <a:gd name="connsiteY11" fmla="*/ 952500 h 1583457"/>
              <a:gd name="connsiteX12" fmla="*/ 19755 w 286455"/>
              <a:gd name="connsiteY12" fmla="*/ 800100 h 1583457"/>
              <a:gd name="connsiteX13" fmla="*/ 10230 w 286455"/>
              <a:gd name="connsiteY13" fmla="*/ 657225 h 1583457"/>
              <a:gd name="connsiteX14" fmla="*/ 705 w 286455"/>
              <a:gd name="connsiteY14" fmla="*/ 533400 h 1583457"/>
              <a:gd name="connsiteX15" fmla="*/ 705 w 286455"/>
              <a:gd name="connsiteY15" fmla="*/ 352425 h 1583457"/>
              <a:gd name="connsiteX16" fmla="*/ 705 w 286455"/>
              <a:gd name="connsiteY16" fmla="*/ 180975 h 1583457"/>
              <a:gd name="connsiteX17" fmla="*/ 10230 w 286455"/>
              <a:gd name="connsiteY17" fmla="*/ 66675 h 1583457"/>
              <a:gd name="connsiteX18" fmla="*/ 10230 w 286455"/>
              <a:gd name="connsiteY18" fmla="*/ 19050 h 1583457"/>
              <a:gd name="connsiteX19" fmla="*/ 10230 w 286455"/>
              <a:gd name="connsiteY19" fmla="*/ 0 h 158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6455" h="1583457">
                <a:moveTo>
                  <a:pt x="10230" y="1571625"/>
                </a:moveTo>
                <a:cubicBezTo>
                  <a:pt x="57061" y="1579562"/>
                  <a:pt x="103893" y="1587500"/>
                  <a:pt x="143580" y="1581150"/>
                </a:cubicBezTo>
                <a:cubicBezTo>
                  <a:pt x="183267" y="1574800"/>
                  <a:pt x="226130" y="1546225"/>
                  <a:pt x="248355" y="1533525"/>
                </a:cubicBezTo>
                <a:cubicBezTo>
                  <a:pt x="270580" y="1520825"/>
                  <a:pt x="276930" y="1504950"/>
                  <a:pt x="276930" y="1504950"/>
                </a:cubicBezTo>
                <a:cubicBezTo>
                  <a:pt x="283280" y="1498600"/>
                  <a:pt x="284868" y="1506537"/>
                  <a:pt x="286455" y="1495425"/>
                </a:cubicBezTo>
                <a:cubicBezTo>
                  <a:pt x="288042" y="1484313"/>
                  <a:pt x="288042" y="1455737"/>
                  <a:pt x="286455" y="1438275"/>
                </a:cubicBezTo>
                <a:cubicBezTo>
                  <a:pt x="284868" y="1420813"/>
                  <a:pt x="284867" y="1408112"/>
                  <a:pt x="276930" y="1390650"/>
                </a:cubicBezTo>
                <a:cubicBezTo>
                  <a:pt x="268993" y="1373188"/>
                  <a:pt x="249942" y="1354137"/>
                  <a:pt x="238830" y="1333500"/>
                </a:cubicBezTo>
                <a:cubicBezTo>
                  <a:pt x="227718" y="1312863"/>
                  <a:pt x="224542" y="1292225"/>
                  <a:pt x="210255" y="1266825"/>
                </a:cubicBezTo>
                <a:cubicBezTo>
                  <a:pt x="195968" y="1241425"/>
                  <a:pt x="170567" y="1212850"/>
                  <a:pt x="153105" y="1181100"/>
                </a:cubicBezTo>
                <a:cubicBezTo>
                  <a:pt x="135643" y="1149350"/>
                  <a:pt x="121355" y="1114425"/>
                  <a:pt x="105480" y="1076325"/>
                </a:cubicBezTo>
                <a:cubicBezTo>
                  <a:pt x="89605" y="1038225"/>
                  <a:pt x="72142" y="998537"/>
                  <a:pt x="57855" y="952500"/>
                </a:cubicBezTo>
                <a:cubicBezTo>
                  <a:pt x="43568" y="906463"/>
                  <a:pt x="27692" y="849312"/>
                  <a:pt x="19755" y="800100"/>
                </a:cubicBezTo>
                <a:cubicBezTo>
                  <a:pt x="11818" y="750888"/>
                  <a:pt x="13405" y="701675"/>
                  <a:pt x="10230" y="657225"/>
                </a:cubicBezTo>
                <a:cubicBezTo>
                  <a:pt x="7055" y="612775"/>
                  <a:pt x="2292" y="584200"/>
                  <a:pt x="705" y="533400"/>
                </a:cubicBezTo>
                <a:cubicBezTo>
                  <a:pt x="-883" y="482600"/>
                  <a:pt x="705" y="352425"/>
                  <a:pt x="705" y="352425"/>
                </a:cubicBezTo>
                <a:cubicBezTo>
                  <a:pt x="705" y="293688"/>
                  <a:pt x="-882" y="228600"/>
                  <a:pt x="705" y="180975"/>
                </a:cubicBezTo>
                <a:cubicBezTo>
                  <a:pt x="2292" y="133350"/>
                  <a:pt x="8643" y="93662"/>
                  <a:pt x="10230" y="66675"/>
                </a:cubicBezTo>
                <a:cubicBezTo>
                  <a:pt x="11817" y="39688"/>
                  <a:pt x="10230" y="19050"/>
                  <a:pt x="10230" y="19050"/>
                </a:cubicBezTo>
                <a:lnTo>
                  <a:pt x="10230" y="0"/>
                </a:lnTo>
              </a:path>
            </a:pathLst>
          </a:custGeom>
          <a:noFill/>
          <a:ln w="190500">
            <a:solidFill>
              <a:srgbClr val="C0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34154" y="26276"/>
            <a:ext cx="22058491" cy="1192923"/>
          </a:xfrm>
        </p:spPr>
        <p:txBody>
          <a:bodyPr anchor="ctr"/>
          <a:lstStyle/>
          <a:p>
            <a:pPr algn="l"/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Cranial Nerves</a:t>
            </a:r>
          </a:p>
        </p:txBody>
      </p:sp>
    </p:spTree>
    <p:extLst>
      <p:ext uri="{BB962C8B-B14F-4D97-AF65-F5344CB8AC3E}">
        <p14:creationId xmlns:p14="http://schemas.microsoft.com/office/powerpoint/2010/main" val="2384680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>
            <a:stCxn id="27" idx="2"/>
            <a:endCxn id="32" idx="6"/>
          </p:cNvCxnSpPr>
          <p:nvPr/>
        </p:nvCxnSpPr>
        <p:spPr>
          <a:xfrm flipV="1">
            <a:off x="6258168" y="4365154"/>
            <a:ext cx="15382632" cy="12153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0" y="76200"/>
            <a:ext cx="16832155" cy="2438400"/>
          </a:xfrm>
          <a:prstGeom prst="rect">
            <a:avLst/>
          </a:prstGeom>
        </p:spPr>
        <p:txBody>
          <a:bodyPr lIns="217709" tIns="108855" rIns="217709" bIns="108855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6700" dirty="0">
                <a:solidFill>
                  <a:srgbClr val="51729C"/>
                </a:solidFill>
                <a:latin typeface="Verdana"/>
                <a:ea typeface="Verdana" pitchFamily="34" charset="0"/>
                <a:cs typeface="Verdana" pitchFamily="34" charset="0"/>
              </a:rPr>
              <a:t>Flavor Experience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defRPr/>
            </a:pPr>
            <a:endParaRPr lang="en-US" sz="2100" dirty="0">
              <a:solidFill>
                <a:srgbClr val="51729C"/>
              </a:solidFill>
              <a:latin typeface="Verdana"/>
              <a:ea typeface="Verdana" pitchFamily="34" charset="0"/>
              <a:cs typeface="Verdan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4800" i="1" dirty="0">
                <a:solidFill>
                  <a:srgbClr val="51729C"/>
                </a:solidFill>
                <a:latin typeface="Verdana"/>
                <a:ea typeface="Verdana" pitchFamily="34" charset="0"/>
                <a:cs typeface="Verdana" pitchFamily="34" charset="0"/>
              </a:rPr>
              <a:t>Several factors create the flavor experience</a:t>
            </a:r>
            <a:endParaRPr lang="en-US" sz="3800" i="1" dirty="0">
              <a:solidFill>
                <a:srgbClr val="51729C"/>
              </a:solidFill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6500" y="5590705"/>
            <a:ext cx="4563533" cy="1401698"/>
          </a:xfrm>
          <a:prstGeom prst="rect">
            <a:avLst/>
          </a:prstGeom>
          <a:noFill/>
        </p:spPr>
        <p:txBody>
          <a:bodyPr wrap="square" lIns="0" tIns="108855" rIns="0" bIns="108855" rtlCol="0" anchor="ctr">
            <a:spAutoFit/>
          </a:bodyPr>
          <a:lstStyle/>
          <a:p>
            <a:pPr>
              <a:lnSpc>
                <a:spcPct val="80000"/>
              </a:lnSpc>
              <a:spcAft>
                <a:spcPts val="1429"/>
              </a:spcAft>
            </a:pPr>
            <a:r>
              <a:rPr lang="en-US" sz="4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Flavor Experience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19" b="100000" l="6926" r="89899">
                        <a14:backgroundMark x1="91919" y1="11111" x2="91919" y2="11111"/>
                        <a14:backgroundMark x1="79076" y1="9235" x2="79076" y2="9235"/>
                        <a14:backgroundMark x1="14719" y1="8802" x2="14719" y2="8802"/>
                        <a14:backgroundMark x1="2742" y1="17605" x2="2742" y2="17605"/>
                        <a14:backgroundMark x1="10967" y1="94372" x2="10967" y2="94372"/>
                        <a14:backgroundMark x1="10534" y1="73304" x2="10534" y2="73304"/>
                        <a14:backgroundMark x1="81818" y1="82973" x2="81818" y2="82973"/>
                        <a14:backgroundMark x1="82251" y1="63059" x2="82251" y2="63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7892" y="2057400"/>
            <a:ext cx="3680744" cy="355025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589680" y="3258386"/>
            <a:ext cx="4044464" cy="6230554"/>
            <a:chOff x="2096130" y="2227744"/>
            <a:chExt cx="1516674" cy="2432403"/>
          </a:xfrm>
        </p:grpSpPr>
        <p:sp>
          <p:nvSpPr>
            <p:cNvPr id="7" name="TextBox 6"/>
            <p:cNvSpPr txBox="1"/>
            <p:nvPr/>
          </p:nvSpPr>
          <p:spPr>
            <a:xfrm>
              <a:off x="2096130" y="3316873"/>
              <a:ext cx="317500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lang="en-US" sz="48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=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05998" y="3316873"/>
              <a:ext cx="947738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lang="en-US" sz="48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Taste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43175" y="3718927"/>
              <a:ext cx="1069629" cy="94122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72137" indent="-272137" algn="l">
                <a:lnSpc>
                  <a:spcPct val="80000"/>
                </a:lnSpc>
                <a:spcAft>
                  <a:spcPts val="1429"/>
                </a:spcAft>
                <a:buFont typeface="Arial" pitchFamily="34" charset="0"/>
                <a:buChar char="•"/>
              </a:pPr>
              <a:r>
                <a:rPr lang="en-US" sz="26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Sweet </a:t>
              </a:r>
            </a:p>
            <a:p>
              <a:pPr marL="272137" indent="-272137" algn="l">
                <a:lnSpc>
                  <a:spcPct val="80000"/>
                </a:lnSpc>
                <a:spcAft>
                  <a:spcPts val="1429"/>
                </a:spcAft>
                <a:buFont typeface="Arial" pitchFamily="34" charset="0"/>
                <a:buChar char="•"/>
              </a:pPr>
              <a:r>
                <a:rPr lang="en-US" sz="26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Sour </a:t>
              </a:r>
            </a:p>
            <a:p>
              <a:pPr marL="272137" indent="-272137" algn="l">
                <a:lnSpc>
                  <a:spcPct val="80000"/>
                </a:lnSpc>
                <a:spcAft>
                  <a:spcPts val="1429"/>
                </a:spcAft>
                <a:buFont typeface="Arial" pitchFamily="34" charset="0"/>
                <a:buChar char="•"/>
              </a:pPr>
              <a:r>
                <a:rPr lang="en-US" sz="26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Salt</a:t>
              </a:r>
            </a:p>
            <a:p>
              <a:pPr marL="272137" indent="-272137" algn="l">
                <a:lnSpc>
                  <a:spcPct val="80000"/>
                </a:lnSpc>
                <a:spcAft>
                  <a:spcPts val="1429"/>
                </a:spcAft>
                <a:buFont typeface="Arial" pitchFamily="34" charset="0"/>
                <a:buChar char="•"/>
              </a:pPr>
              <a:r>
                <a:rPr lang="en-US" sz="26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Bitter</a:t>
              </a:r>
            </a:p>
            <a:p>
              <a:pPr marL="272137" indent="-272137" algn="l">
                <a:lnSpc>
                  <a:spcPct val="80000"/>
                </a:lnSpc>
                <a:spcAft>
                  <a:spcPts val="1429"/>
                </a:spcAft>
                <a:buFont typeface="Arial" pitchFamily="34" charset="0"/>
                <a:buChar char="•"/>
              </a:pPr>
              <a:r>
                <a:rPr lang="en-US" sz="26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Umami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46813" y="2227744"/>
              <a:ext cx="910737" cy="959060"/>
            </a:xfrm>
            <a:prstGeom prst="ellipse">
              <a:avLst/>
            </a:prstGeom>
            <a:solidFill>
              <a:srgbClr val="728FB6"/>
            </a:solidFill>
            <a:ln w="76200">
              <a:solidFill>
                <a:srgbClr val="304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700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922944" y="3549649"/>
            <a:ext cx="3781184" cy="4927563"/>
            <a:chOff x="3346104" y="2346325"/>
            <a:chExt cx="1417944" cy="1923716"/>
          </a:xfrm>
        </p:grpSpPr>
        <p:sp>
          <p:nvSpPr>
            <p:cNvPr id="9" name="TextBox 8"/>
            <p:cNvSpPr txBox="1"/>
            <p:nvPr/>
          </p:nvSpPr>
          <p:spPr>
            <a:xfrm>
              <a:off x="3346104" y="3316873"/>
              <a:ext cx="317500" cy="33855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lang="en-US" sz="48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5972" y="3316873"/>
              <a:ext cx="1108076" cy="33855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lang="en-US" sz="48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Aroma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4082" y="3718927"/>
              <a:ext cx="702680" cy="55111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lIns="0" rIns="0" rtlCol="0" anchor="t">
              <a:spAutoFit/>
            </a:bodyPr>
            <a:lstStyle/>
            <a:p>
              <a:pPr marL="272137" indent="-272137" algn="l">
                <a:lnSpc>
                  <a:spcPct val="80000"/>
                </a:lnSpc>
                <a:spcAft>
                  <a:spcPts val="1429"/>
                </a:spcAft>
                <a:buFont typeface="Arial" pitchFamily="34" charset="0"/>
                <a:buChar char="•"/>
              </a:pPr>
              <a:r>
                <a:rPr lang="en-US" sz="26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Mints</a:t>
              </a:r>
            </a:p>
            <a:p>
              <a:pPr marL="272137" indent="-272137" algn="l">
                <a:lnSpc>
                  <a:spcPct val="80000"/>
                </a:lnSpc>
                <a:spcAft>
                  <a:spcPts val="1429"/>
                </a:spcAft>
                <a:buFont typeface="Arial" pitchFamily="34" charset="0"/>
                <a:buChar char="•"/>
              </a:pPr>
              <a:r>
                <a:rPr lang="en-US" sz="26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Fruits</a:t>
              </a:r>
            </a:p>
            <a:p>
              <a:pPr marL="272137" indent="-272137" algn="l">
                <a:lnSpc>
                  <a:spcPct val="80000"/>
                </a:lnSpc>
                <a:spcAft>
                  <a:spcPts val="1429"/>
                </a:spcAft>
                <a:buFont typeface="Arial" pitchFamily="34" charset="0"/>
                <a:buChar char="•"/>
              </a:pPr>
              <a:r>
                <a:rPr lang="en-US" sz="26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Herbals</a:t>
              </a:r>
              <a:endParaRPr lang="en-US" sz="2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814082" y="2346325"/>
              <a:ext cx="755650" cy="782747"/>
            </a:xfrm>
            <a:prstGeom prst="ellipse">
              <a:avLst/>
            </a:prstGeom>
            <a:solidFill>
              <a:srgbClr val="728FB6"/>
            </a:solidFill>
            <a:ln w="76200">
              <a:solidFill>
                <a:srgbClr val="304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7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683778" y="3886201"/>
            <a:ext cx="3217117" cy="4480484"/>
            <a:chOff x="4756416" y="2520864"/>
            <a:chExt cx="1206419" cy="1749177"/>
          </a:xfrm>
        </p:grpSpPr>
        <p:sp>
          <p:nvSpPr>
            <p:cNvPr id="12" name="TextBox 11"/>
            <p:cNvSpPr txBox="1"/>
            <p:nvPr/>
          </p:nvSpPr>
          <p:spPr>
            <a:xfrm>
              <a:off x="4756416" y="3316873"/>
              <a:ext cx="317500" cy="33855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lang="en-US" sz="48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66284" y="3316873"/>
              <a:ext cx="836967" cy="33855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lang="en-US" sz="48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Trig.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00649" y="3718927"/>
              <a:ext cx="762186" cy="55111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lIns="0" rIns="0" rtlCol="0" anchor="t">
              <a:spAutoFit/>
            </a:bodyPr>
            <a:lstStyle/>
            <a:p>
              <a:pPr marL="272137" indent="-272137" algn="l">
                <a:lnSpc>
                  <a:spcPct val="80000"/>
                </a:lnSpc>
                <a:spcAft>
                  <a:spcPts val="1429"/>
                </a:spcAft>
                <a:buFont typeface="Arial" pitchFamily="34" charset="0"/>
                <a:buChar char="•"/>
              </a:pPr>
              <a:r>
                <a:rPr lang="en-US" sz="26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Tingle</a:t>
              </a:r>
            </a:p>
            <a:p>
              <a:pPr marL="272137" indent="-272137" algn="l">
                <a:lnSpc>
                  <a:spcPct val="80000"/>
                </a:lnSpc>
                <a:spcAft>
                  <a:spcPts val="1429"/>
                </a:spcAft>
                <a:buFont typeface="Arial" pitchFamily="34" charset="0"/>
                <a:buChar char="•"/>
              </a:pPr>
              <a:r>
                <a:rPr lang="en-US" sz="26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</a:t>
              </a:r>
              <a:r>
                <a:rPr lang="en-US" sz="26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arming</a:t>
              </a:r>
              <a:endParaRPr lang="en-US" sz="2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L="272137" indent="-272137" algn="l">
                <a:lnSpc>
                  <a:spcPct val="80000"/>
                </a:lnSpc>
                <a:spcAft>
                  <a:spcPts val="1429"/>
                </a:spcAft>
                <a:buFont typeface="Arial" pitchFamily="34" charset="0"/>
                <a:buChar char="•"/>
              </a:pPr>
              <a:r>
                <a:rPr lang="en-US" sz="26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Cooling</a:t>
              </a:r>
              <a:endParaRPr lang="en-US" sz="2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00649" y="2520864"/>
              <a:ext cx="446728" cy="453663"/>
            </a:xfrm>
            <a:prstGeom prst="ellipse">
              <a:avLst/>
            </a:prstGeom>
            <a:solidFill>
              <a:srgbClr val="728FB6"/>
            </a:solidFill>
            <a:ln w="76200">
              <a:solidFill>
                <a:srgbClr val="304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700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721652" y="4047652"/>
            <a:ext cx="3403869" cy="2715429"/>
            <a:chOff x="5895619" y="2595326"/>
            <a:chExt cx="1276451" cy="1060101"/>
          </a:xfrm>
        </p:grpSpPr>
        <p:sp>
          <p:nvSpPr>
            <p:cNvPr id="14" name="TextBox 13"/>
            <p:cNvSpPr txBox="1"/>
            <p:nvPr/>
          </p:nvSpPr>
          <p:spPr>
            <a:xfrm>
              <a:off x="5895619" y="3316873"/>
              <a:ext cx="317500" cy="33855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lang="en-US" sz="48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05487" y="3316873"/>
              <a:ext cx="966583" cy="33855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lang="en-US" sz="48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Color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6559953" y="2595326"/>
              <a:ext cx="257649" cy="257649"/>
            </a:xfrm>
            <a:prstGeom prst="ellipse">
              <a:avLst/>
            </a:prstGeom>
            <a:solidFill>
              <a:srgbClr val="728FB6"/>
            </a:solidFill>
            <a:ln w="76200">
              <a:solidFill>
                <a:srgbClr val="304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700">
                <a:solidFill>
                  <a:prstClr val="white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415995" y="2754200"/>
            <a:ext cx="15584795" cy="687656"/>
          </a:xfrm>
          <a:prstGeom prst="rect">
            <a:avLst/>
          </a:prstGeom>
          <a:noFill/>
        </p:spPr>
        <p:txBody>
          <a:bodyPr wrap="square" lIns="0" tIns="108855" rIns="0" bIns="108855" rtlCol="0" anchor="ctr">
            <a:spAutoFit/>
          </a:bodyPr>
          <a:lstStyle/>
          <a:p>
            <a:pPr>
              <a:lnSpc>
                <a:spcPct val="80000"/>
              </a:lnSpc>
              <a:spcAft>
                <a:spcPts val="1429"/>
              </a:spcAft>
            </a:pPr>
            <a:r>
              <a:rPr lang="en-US" sz="38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Relative Effect on Flavor Experience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9105168" y="4092101"/>
            <a:ext cx="4005547" cy="2658500"/>
            <a:chOff x="7164438" y="2617551"/>
            <a:chExt cx="1502080" cy="1037876"/>
          </a:xfrm>
        </p:grpSpPr>
        <p:sp>
          <p:nvSpPr>
            <p:cNvPr id="43" name="TextBox 42"/>
            <p:cNvSpPr txBox="1"/>
            <p:nvPr/>
          </p:nvSpPr>
          <p:spPr>
            <a:xfrm>
              <a:off x="7164438" y="3316873"/>
              <a:ext cx="317500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lang="en-US" sz="48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474305" y="2617551"/>
              <a:ext cx="1192213" cy="1037876"/>
              <a:chOff x="7474305" y="2617551"/>
              <a:chExt cx="1192213" cy="1037876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7474305" y="3316873"/>
                <a:ext cx="1192213" cy="338554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>
                  <a:lnSpc>
                    <a:spcPct val="80000"/>
                  </a:lnSpc>
                  <a:spcAft>
                    <a:spcPts val="1429"/>
                  </a:spcAft>
                </a:pPr>
                <a:r>
                  <a:rPr lang="en-US" sz="4800" b="1" dirty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Texture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7902101" y="2617551"/>
                <a:ext cx="213199" cy="213199"/>
              </a:xfrm>
              <a:prstGeom prst="ellipse">
                <a:avLst/>
              </a:prstGeom>
              <a:solidFill>
                <a:srgbClr val="728FB6"/>
              </a:solidFill>
              <a:ln w="76200">
                <a:solidFill>
                  <a:srgbClr val="3044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70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57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03" y="1219199"/>
            <a:ext cx="17736363" cy="10972801"/>
          </a:xfrm>
        </p:spPr>
      </p:pic>
      <p:sp>
        <p:nvSpPr>
          <p:cNvPr id="5" name="Oval 4"/>
          <p:cNvSpPr/>
          <p:nvPr/>
        </p:nvSpPr>
        <p:spPr>
          <a:xfrm>
            <a:off x="5638800" y="969239"/>
            <a:ext cx="4876800" cy="2307361"/>
          </a:xfrm>
          <a:prstGeom prst="ellipse">
            <a:avLst/>
          </a:prstGeom>
          <a:solidFill>
            <a:srgbClr val="FFFF00">
              <a:alpha val="13000"/>
            </a:srgbClr>
          </a:solidFill>
          <a:ln>
            <a:solidFill>
              <a:schemeClr val="accent6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16203" y="7315199"/>
            <a:ext cx="3708397" cy="3657601"/>
          </a:xfrm>
          <a:prstGeom prst="ellipse">
            <a:avLst/>
          </a:prstGeom>
          <a:solidFill>
            <a:srgbClr val="FFFFCC">
              <a:alpha val="50588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475200" y="228600"/>
            <a:ext cx="3860800" cy="4864035"/>
          </a:xfrm>
          <a:prstGeom prst="ellipse">
            <a:avLst/>
          </a:prstGeom>
          <a:solidFill>
            <a:srgbClr val="FFFF00">
              <a:alpha val="13000"/>
            </a:srgbClr>
          </a:solidFill>
          <a:ln>
            <a:solidFill>
              <a:schemeClr val="accent6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486400" y="5811264"/>
            <a:ext cx="4953000" cy="2799336"/>
          </a:xfrm>
          <a:custGeom>
            <a:avLst/>
            <a:gdLst>
              <a:gd name="connsiteX0" fmla="*/ 1857375 w 1857375"/>
              <a:gd name="connsiteY0" fmla="*/ 2750 h 1126700"/>
              <a:gd name="connsiteX1" fmla="*/ 1771650 w 1857375"/>
              <a:gd name="connsiteY1" fmla="*/ 2750 h 1126700"/>
              <a:gd name="connsiteX2" fmla="*/ 1676400 w 1857375"/>
              <a:gd name="connsiteY2" fmla="*/ 31325 h 1126700"/>
              <a:gd name="connsiteX3" fmla="*/ 1600200 w 1857375"/>
              <a:gd name="connsiteY3" fmla="*/ 98000 h 1126700"/>
              <a:gd name="connsiteX4" fmla="*/ 1524000 w 1857375"/>
              <a:gd name="connsiteY4" fmla="*/ 240875 h 1126700"/>
              <a:gd name="connsiteX5" fmla="*/ 1381125 w 1857375"/>
              <a:gd name="connsiteY5" fmla="*/ 498050 h 1126700"/>
              <a:gd name="connsiteX6" fmla="*/ 1209675 w 1857375"/>
              <a:gd name="connsiteY6" fmla="*/ 764750 h 1126700"/>
              <a:gd name="connsiteX7" fmla="*/ 1028700 w 1857375"/>
              <a:gd name="connsiteY7" fmla="*/ 926675 h 1126700"/>
              <a:gd name="connsiteX8" fmla="*/ 771525 w 1857375"/>
              <a:gd name="connsiteY8" fmla="*/ 1031450 h 1126700"/>
              <a:gd name="connsiteX9" fmla="*/ 552450 w 1857375"/>
              <a:gd name="connsiteY9" fmla="*/ 1088600 h 1126700"/>
              <a:gd name="connsiteX10" fmla="*/ 247650 w 1857375"/>
              <a:gd name="connsiteY10" fmla="*/ 1117175 h 1126700"/>
              <a:gd name="connsiteX11" fmla="*/ 85725 w 1857375"/>
              <a:gd name="connsiteY11" fmla="*/ 1126700 h 1126700"/>
              <a:gd name="connsiteX12" fmla="*/ 0 w 1857375"/>
              <a:gd name="connsiteY12" fmla="*/ 1117175 h 1126700"/>
              <a:gd name="connsiteX13" fmla="*/ 0 w 1857375"/>
              <a:gd name="connsiteY13" fmla="*/ 1117175 h 112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57375" h="1126700">
                <a:moveTo>
                  <a:pt x="1857375" y="2750"/>
                </a:moveTo>
                <a:cubicBezTo>
                  <a:pt x="1829593" y="368"/>
                  <a:pt x="1801812" y="-2013"/>
                  <a:pt x="1771650" y="2750"/>
                </a:cubicBezTo>
                <a:cubicBezTo>
                  <a:pt x="1741487" y="7513"/>
                  <a:pt x="1704975" y="15450"/>
                  <a:pt x="1676400" y="31325"/>
                </a:cubicBezTo>
                <a:cubicBezTo>
                  <a:pt x="1647825" y="47200"/>
                  <a:pt x="1625600" y="63075"/>
                  <a:pt x="1600200" y="98000"/>
                </a:cubicBezTo>
                <a:cubicBezTo>
                  <a:pt x="1574800" y="132925"/>
                  <a:pt x="1560512" y="174200"/>
                  <a:pt x="1524000" y="240875"/>
                </a:cubicBezTo>
                <a:cubicBezTo>
                  <a:pt x="1487488" y="307550"/>
                  <a:pt x="1433512" y="410738"/>
                  <a:pt x="1381125" y="498050"/>
                </a:cubicBezTo>
                <a:cubicBezTo>
                  <a:pt x="1328738" y="585362"/>
                  <a:pt x="1268412" y="693313"/>
                  <a:pt x="1209675" y="764750"/>
                </a:cubicBezTo>
                <a:cubicBezTo>
                  <a:pt x="1150938" y="836187"/>
                  <a:pt x="1101725" y="882225"/>
                  <a:pt x="1028700" y="926675"/>
                </a:cubicBezTo>
                <a:cubicBezTo>
                  <a:pt x="955675" y="971125"/>
                  <a:pt x="850900" y="1004463"/>
                  <a:pt x="771525" y="1031450"/>
                </a:cubicBezTo>
                <a:cubicBezTo>
                  <a:pt x="692150" y="1058437"/>
                  <a:pt x="639762" y="1074313"/>
                  <a:pt x="552450" y="1088600"/>
                </a:cubicBezTo>
                <a:cubicBezTo>
                  <a:pt x="465137" y="1102888"/>
                  <a:pt x="325437" y="1110825"/>
                  <a:pt x="247650" y="1117175"/>
                </a:cubicBezTo>
                <a:cubicBezTo>
                  <a:pt x="169863" y="1123525"/>
                  <a:pt x="127000" y="1126700"/>
                  <a:pt x="85725" y="1126700"/>
                </a:cubicBezTo>
                <a:cubicBezTo>
                  <a:pt x="44450" y="1126700"/>
                  <a:pt x="0" y="1117175"/>
                  <a:pt x="0" y="1117175"/>
                </a:cubicBezTo>
                <a:lnTo>
                  <a:pt x="0" y="1117175"/>
                </a:lnTo>
              </a:path>
            </a:pathLst>
          </a:custGeom>
          <a:noFill/>
          <a:ln w="190500">
            <a:solidFill>
              <a:srgbClr val="C00000">
                <a:alpha val="18000"/>
              </a:srgbClr>
            </a:solidFill>
          </a:ln>
          <a:effectLst>
            <a:glow rad="228600">
              <a:schemeClr val="accent2">
                <a:lumMod val="20000"/>
                <a:lumOff val="8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147156" y="2057400"/>
            <a:ext cx="3587645" cy="1694628"/>
          </a:xfrm>
          <a:custGeom>
            <a:avLst/>
            <a:gdLst>
              <a:gd name="connsiteX0" fmla="*/ 1345367 w 1345367"/>
              <a:gd name="connsiteY0" fmla="*/ 733425 h 733425"/>
              <a:gd name="connsiteX1" fmla="*/ 1278692 w 1345367"/>
              <a:gd name="connsiteY1" fmla="*/ 495300 h 733425"/>
              <a:gd name="connsiteX2" fmla="*/ 1164392 w 1345367"/>
              <a:gd name="connsiteY2" fmla="*/ 276225 h 733425"/>
              <a:gd name="connsiteX3" fmla="*/ 1069142 w 1345367"/>
              <a:gd name="connsiteY3" fmla="*/ 171450 h 733425"/>
              <a:gd name="connsiteX4" fmla="*/ 954842 w 1345367"/>
              <a:gd name="connsiteY4" fmla="*/ 85725 h 733425"/>
              <a:gd name="connsiteX5" fmla="*/ 726242 w 1345367"/>
              <a:gd name="connsiteY5" fmla="*/ 28575 h 733425"/>
              <a:gd name="connsiteX6" fmla="*/ 469067 w 1345367"/>
              <a:gd name="connsiteY6" fmla="*/ 9525 h 733425"/>
              <a:gd name="connsiteX7" fmla="*/ 164267 w 1345367"/>
              <a:gd name="connsiteY7" fmla="*/ 0 h 733425"/>
              <a:gd name="connsiteX8" fmla="*/ 11867 w 1345367"/>
              <a:gd name="connsiteY8" fmla="*/ 9525 h 733425"/>
              <a:gd name="connsiteX9" fmla="*/ 21392 w 1345367"/>
              <a:gd name="connsiteY9" fmla="*/ 95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5367" h="733425">
                <a:moveTo>
                  <a:pt x="1345367" y="733425"/>
                </a:moveTo>
                <a:cubicBezTo>
                  <a:pt x="1327111" y="652462"/>
                  <a:pt x="1308855" y="571500"/>
                  <a:pt x="1278692" y="495300"/>
                </a:cubicBezTo>
                <a:cubicBezTo>
                  <a:pt x="1248529" y="419100"/>
                  <a:pt x="1199317" y="330200"/>
                  <a:pt x="1164392" y="276225"/>
                </a:cubicBezTo>
                <a:cubicBezTo>
                  <a:pt x="1129467" y="222250"/>
                  <a:pt x="1104067" y="203200"/>
                  <a:pt x="1069142" y="171450"/>
                </a:cubicBezTo>
                <a:cubicBezTo>
                  <a:pt x="1034217" y="139700"/>
                  <a:pt x="1011992" y="109537"/>
                  <a:pt x="954842" y="85725"/>
                </a:cubicBezTo>
                <a:cubicBezTo>
                  <a:pt x="897692" y="61913"/>
                  <a:pt x="807205" y="41275"/>
                  <a:pt x="726242" y="28575"/>
                </a:cubicBezTo>
                <a:cubicBezTo>
                  <a:pt x="645279" y="15875"/>
                  <a:pt x="562729" y="14287"/>
                  <a:pt x="469067" y="9525"/>
                </a:cubicBezTo>
                <a:cubicBezTo>
                  <a:pt x="375405" y="4763"/>
                  <a:pt x="240467" y="0"/>
                  <a:pt x="164267" y="0"/>
                </a:cubicBezTo>
                <a:cubicBezTo>
                  <a:pt x="88067" y="0"/>
                  <a:pt x="35680" y="7937"/>
                  <a:pt x="11867" y="9525"/>
                </a:cubicBezTo>
                <a:cubicBezTo>
                  <a:pt x="-11946" y="11113"/>
                  <a:pt x="4723" y="10319"/>
                  <a:pt x="21392" y="9525"/>
                </a:cubicBezTo>
              </a:path>
            </a:pathLst>
          </a:custGeom>
          <a:noFill/>
          <a:ln w="190500">
            <a:solidFill>
              <a:srgbClr val="C00000">
                <a:alpha val="1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4147800" y="5165781"/>
            <a:ext cx="5130800" cy="2378019"/>
          </a:xfrm>
          <a:custGeom>
            <a:avLst/>
            <a:gdLst>
              <a:gd name="connsiteX0" fmla="*/ 0 w 1924050"/>
              <a:gd name="connsiteY0" fmla="*/ 923925 h 957125"/>
              <a:gd name="connsiteX1" fmla="*/ 247650 w 1924050"/>
              <a:gd name="connsiteY1" fmla="*/ 952500 h 957125"/>
              <a:gd name="connsiteX2" fmla="*/ 495300 w 1924050"/>
              <a:gd name="connsiteY2" fmla="*/ 838200 h 957125"/>
              <a:gd name="connsiteX3" fmla="*/ 609600 w 1924050"/>
              <a:gd name="connsiteY3" fmla="*/ 704850 h 957125"/>
              <a:gd name="connsiteX4" fmla="*/ 723900 w 1924050"/>
              <a:gd name="connsiteY4" fmla="*/ 552450 h 957125"/>
              <a:gd name="connsiteX5" fmla="*/ 942975 w 1924050"/>
              <a:gd name="connsiteY5" fmla="*/ 409575 h 957125"/>
              <a:gd name="connsiteX6" fmla="*/ 1133475 w 1924050"/>
              <a:gd name="connsiteY6" fmla="*/ 314325 h 957125"/>
              <a:gd name="connsiteX7" fmla="*/ 1362075 w 1924050"/>
              <a:gd name="connsiteY7" fmla="*/ 200025 h 957125"/>
              <a:gd name="connsiteX8" fmla="*/ 1609725 w 1924050"/>
              <a:gd name="connsiteY8" fmla="*/ 114300 h 957125"/>
              <a:gd name="connsiteX9" fmla="*/ 1857375 w 1924050"/>
              <a:gd name="connsiteY9" fmla="*/ 28575 h 957125"/>
              <a:gd name="connsiteX10" fmla="*/ 1924050 w 1924050"/>
              <a:gd name="connsiteY10" fmla="*/ 0 h 957125"/>
              <a:gd name="connsiteX11" fmla="*/ 1924050 w 1924050"/>
              <a:gd name="connsiteY11" fmla="*/ 0 h 95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4050" h="957125">
                <a:moveTo>
                  <a:pt x="0" y="923925"/>
                </a:moveTo>
                <a:cubicBezTo>
                  <a:pt x="82550" y="945356"/>
                  <a:pt x="165100" y="966787"/>
                  <a:pt x="247650" y="952500"/>
                </a:cubicBezTo>
                <a:cubicBezTo>
                  <a:pt x="330200" y="938213"/>
                  <a:pt x="434975" y="879475"/>
                  <a:pt x="495300" y="838200"/>
                </a:cubicBezTo>
                <a:cubicBezTo>
                  <a:pt x="555625" y="796925"/>
                  <a:pt x="571500" y="752475"/>
                  <a:pt x="609600" y="704850"/>
                </a:cubicBezTo>
                <a:cubicBezTo>
                  <a:pt x="647700" y="657225"/>
                  <a:pt x="668337" y="601663"/>
                  <a:pt x="723900" y="552450"/>
                </a:cubicBezTo>
                <a:cubicBezTo>
                  <a:pt x="779463" y="503237"/>
                  <a:pt x="874713" y="449262"/>
                  <a:pt x="942975" y="409575"/>
                </a:cubicBezTo>
                <a:cubicBezTo>
                  <a:pt x="1011237" y="369888"/>
                  <a:pt x="1133475" y="314325"/>
                  <a:pt x="1133475" y="314325"/>
                </a:cubicBezTo>
                <a:cubicBezTo>
                  <a:pt x="1203325" y="279400"/>
                  <a:pt x="1282700" y="233362"/>
                  <a:pt x="1362075" y="200025"/>
                </a:cubicBezTo>
                <a:cubicBezTo>
                  <a:pt x="1441450" y="166688"/>
                  <a:pt x="1609725" y="114300"/>
                  <a:pt x="1609725" y="114300"/>
                </a:cubicBezTo>
                <a:lnTo>
                  <a:pt x="1857375" y="28575"/>
                </a:lnTo>
                <a:cubicBezTo>
                  <a:pt x="1909763" y="9525"/>
                  <a:pt x="1924050" y="0"/>
                  <a:pt x="1924050" y="0"/>
                </a:cubicBezTo>
                <a:lnTo>
                  <a:pt x="1924050" y="0"/>
                </a:lnTo>
              </a:path>
            </a:pathLst>
          </a:custGeom>
          <a:noFill/>
          <a:ln w="190500">
            <a:solidFill>
              <a:srgbClr val="C00000">
                <a:alpha val="18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819400" y="2057400"/>
            <a:ext cx="8483600" cy="2911597"/>
            <a:chOff x="1057275" y="1931514"/>
            <a:chExt cx="3181350" cy="1171884"/>
          </a:xfrm>
        </p:grpSpPr>
        <p:sp>
          <p:nvSpPr>
            <p:cNvPr id="7" name="Freeform 6"/>
            <p:cNvSpPr/>
            <p:nvPr/>
          </p:nvSpPr>
          <p:spPr>
            <a:xfrm>
              <a:off x="1924050" y="2483568"/>
              <a:ext cx="2314575" cy="619830"/>
            </a:xfrm>
            <a:custGeom>
              <a:avLst/>
              <a:gdLst>
                <a:gd name="connsiteX0" fmla="*/ 2314575 w 2314575"/>
                <a:gd name="connsiteY0" fmla="*/ 619830 h 619830"/>
                <a:gd name="connsiteX1" fmla="*/ 1895475 w 2314575"/>
                <a:gd name="connsiteY1" fmla="*/ 353130 h 619830"/>
                <a:gd name="connsiteX2" fmla="*/ 1457325 w 2314575"/>
                <a:gd name="connsiteY2" fmla="*/ 134055 h 619830"/>
                <a:gd name="connsiteX3" fmla="*/ 1228725 w 2314575"/>
                <a:gd name="connsiteY3" fmla="*/ 67380 h 619830"/>
                <a:gd name="connsiteX4" fmla="*/ 1009650 w 2314575"/>
                <a:gd name="connsiteY4" fmla="*/ 19755 h 619830"/>
                <a:gd name="connsiteX5" fmla="*/ 828675 w 2314575"/>
                <a:gd name="connsiteY5" fmla="*/ 10230 h 619830"/>
                <a:gd name="connsiteX6" fmla="*/ 514350 w 2314575"/>
                <a:gd name="connsiteY6" fmla="*/ 705 h 619830"/>
                <a:gd name="connsiteX7" fmla="*/ 285750 w 2314575"/>
                <a:gd name="connsiteY7" fmla="*/ 705 h 619830"/>
                <a:gd name="connsiteX8" fmla="*/ 123825 w 2314575"/>
                <a:gd name="connsiteY8" fmla="*/ 705 h 619830"/>
                <a:gd name="connsiteX9" fmla="*/ 9525 w 2314575"/>
                <a:gd name="connsiteY9" fmla="*/ 705 h 619830"/>
                <a:gd name="connsiteX10" fmla="*/ 0 w 2314575"/>
                <a:gd name="connsiteY10" fmla="*/ 705 h 6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5" h="619830">
                  <a:moveTo>
                    <a:pt x="2314575" y="619830"/>
                  </a:moveTo>
                  <a:cubicBezTo>
                    <a:pt x="2176462" y="526961"/>
                    <a:pt x="2038350" y="434092"/>
                    <a:pt x="1895475" y="353130"/>
                  </a:cubicBezTo>
                  <a:cubicBezTo>
                    <a:pt x="1752600" y="272168"/>
                    <a:pt x="1568450" y="181680"/>
                    <a:pt x="1457325" y="134055"/>
                  </a:cubicBezTo>
                  <a:cubicBezTo>
                    <a:pt x="1346200" y="86430"/>
                    <a:pt x="1303337" y="86430"/>
                    <a:pt x="1228725" y="67380"/>
                  </a:cubicBezTo>
                  <a:cubicBezTo>
                    <a:pt x="1154113" y="48330"/>
                    <a:pt x="1076325" y="29280"/>
                    <a:pt x="1009650" y="19755"/>
                  </a:cubicBezTo>
                  <a:cubicBezTo>
                    <a:pt x="942975" y="10230"/>
                    <a:pt x="828675" y="10230"/>
                    <a:pt x="828675" y="10230"/>
                  </a:cubicBezTo>
                  <a:lnTo>
                    <a:pt x="514350" y="705"/>
                  </a:lnTo>
                  <a:cubicBezTo>
                    <a:pt x="423863" y="-882"/>
                    <a:pt x="285750" y="705"/>
                    <a:pt x="285750" y="705"/>
                  </a:cubicBezTo>
                  <a:lnTo>
                    <a:pt x="123825" y="705"/>
                  </a:lnTo>
                  <a:lnTo>
                    <a:pt x="9525" y="705"/>
                  </a:lnTo>
                  <a:lnTo>
                    <a:pt x="0" y="705"/>
                  </a:lnTo>
                </a:path>
              </a:pathLst>
            </a:custGeom>
            <a:noFill/>
            <a:ln w="190500">
              <a:solidFill>
                <a:srgbClr val="C00000"/>
              </a:solidFill>
            </a:ln>
            <a:effectLst>
              <a:glow rad="8382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57275" y="1931514"/>
              <a:ext cx="1104900" cy="1038225"/>
            </a:xfrm>
            <a:prstGeom prst="ellipse">
              <a:avLst/>
            </a:prstGeom>
            <a:solidFill>
              <a:srgbClr val="FFFF00">
                <a:alpha val="41000"/>
              </a:srgbClr>
            </a:solidFill>
            <a:ln w="76200">
              <a:solidFill>
                <a:srgbClr val="C0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34154" y="26276"/>
            <a:ext cx="22058491" cy="1192923"/>
          </a:xfrm>
        </p:spPr>
        <p:txBody>
          <a:bodyPr anchor="ctr"/>
          <a:lstStyle/>
          <a:p>
            <a:pPr algn="l"/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Cranial Nerves</a:t>
            </a:r>
          </a:p>
        </p:txBody>
      </p:sp>
    </p:spTree>
    <p:extLst>
      <p:ext uri="{BB962C8B-B14F-4D97-AF65-F5344CB8AC3E}">
        <p14:creationId xmlns:p14="http://schemas.microsoft.com/office/powerpoint/2010/main" val="2384680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03" y="1219199"/>
            <a:ext cx="17736363" cy="10972801"/>
          </a:xfrm>
        </p:spPr>
      </p:pic>
      <p:sp>
        <p:nvSpPr>
          <p:cNvPr id="5" name="Oval 4"/>
          <p:cNvSpPr/>
          <p:nvPr/>
        </p:nvSpPr>
        <p:spPr>
          <a:xfrm>
            <a:off x="5638800" y="969239"/>
            <a:ext cx="4876800" cy="2307361"/>
          </a:xfrm>
          <a:prstGeom prst="ellipse">
            <a:avLst/>
          </a:prstGeom>
          <a:solidFill>
            <a:srgbClr val="FFFF00">
              <a:alpha val="13000"/>
            </a:srgbClr>
          </a:solidFill>
          <a:ln>
            <a:solidFill>
              <a:schemeClr val="accent6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16203" y="7315199"/>
            <a:ext cx="3708397" cy="3657601"/>
          </a:xfrm>
          <a:prstGeom prst="ellipse">
            <a:avLst/>
          </a:prstGeom>
          <a:solidFill>
            <a:srgbClr val="FFFFCC">
              <a:alpha val="50588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475200" y="228600"/>
            <a:ext cx="3860800" cy="4864035"/>
          </a:xfrm>
          <a:prstGeom prst="ellipse">
            <a:avLst/>
          </a:prstGeom>
          <a:solidFill>
            <a:srgbClr val="FFFF00">
              <a:alpha val="13000"/>
            </a:srgbClr>
          </a:solidFill>
          <a:ln>
            <a:solidFill>
              <a:schemeClr val="accent6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486400" y="5811264"/>
            <a:ext cx="4953000" cy="2799336"/>
          </a:xfrm>
          <a:custGeom>
            <a:avLst/>
            <a:gdLst>
              <a:gd name="connsiteX0" fmla="*/ 1857375 w 1857375"/>
              <a:gd name="connsiteY0" fmla="*/ 2750 h 1126700"/>
              <a:gd name="connsiteX1" fmla="*/ 1771650 w 1857375"/>
              <a:gd name="connsiteY1" fmla="*/ 2750 h 1126700"/>
              <a:gd name="connsiteX2" fmla="*/ 1676400 w 1857375"/>
              <a:gd name="connsiteY2" fmla="*/ 31325 h 1126700"/>
              <a:gd name="connsiteX3" fmla="*/ 1600200 w 1857375"/>
              <a:gd name="connsiteY3" fmla="*/ 98000 h 1126700"/>
              <a:gd name="connsiteX4" fmla="*/ 1524000 w 1857375"/>
              <a:gd name="connsiteY4" fmla="*/ 240875 h 1126700"/>
              <a:gd name="connsiteX5" fmla="*/ 1381125 w 1857375"/>
              <a:gd name="connsiteY5" fmla="*/ 498050 h 1126700"/>
              <a:gd name="connsiteX6" fmla="*/ 1209675 w 1857375"/>
              <a:gd name="connsiteY6" fmla="*/ 764750 h 1126700"/>
              <a:gd name="connsiteX7" fmla="*/ 1028700 w 1857375"/>
              <a:gd name="connsiteY7" fmla="*/ 926675 h 1126700"/>
              <a:gd name="connsiteX8" fmla="*/ 771525 w 1857375"/>
              <a:gd name="connsiteY8" fmla="*/ 1031450 h 1126700"/>
              <a:gd name="connsiteX9" fmla="*/ 552450 w 1857375"/>
              <a:gd name="connsiteY9" fmla="*/ 1088600 h 1126700"/>
              <a:gd name="connsiteX10" fmla="*/ 247650 w 1857375"/>
              <a:gd name="connsiteY10" fmla="*/ 1117175 h 1126700"/>
              <a:gd name="connsiteX11" fmla="*/ 85725 w 1857375"/>
              <a:gd name="connsiteY11" fmla="*/ 1126700 h 1126700"/>
              <a:gd name="connsiteX12" fmla="*/ 0 w 1857375"/>
              <a:gd name="connsiteY12" fmla="*/ 1117175 h 1126700"/>
              <a:gd name="connsiteX13" fmla="*/ 0 w 1857375"/>
              <a:gd name="connsiteY13" fmla="*/ 1117175 h 112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57375" h="1126700">
                <a:moveTo>
                  <a:pt x="1857375" y="2750"/>
                </a:moveTo>
                <a:cubicBezTo>
                  <a:pt x="1829593" y="368"/>
                  <a:pt x="1801812" y="-2013"/>
                  <a:pt x="1771650" y="2750"/>
                </a:cubicBezTo>
                <a:cubicBezTo>
                  <a:pt x="1741487" y="7513"/>
                  <a:pt x="1704975" y="15450"/>
                  <a:pt x="1676400" y="31325"/>
                </a:cubicBezTo>
                <a:cubicBezTo>
                  <a:pt x="1647825" y="47200"/>
                  <a:pt x="1625600" y="63075"/>
                  <a:pt x="1600200" y="98000"/>
                </a:cubicBezTo>
                <a:cubicBezTo>
                  <a:pt x="1574800" y="132925"/>
                  <a:pt x="1560512" y="174200"/>
                  <a:pt x="1524000" y="240875"/>
                </a:cubicBezTo>
                <a:cubicBezTo>
                  <a:pt x="1487488" y="307550"/>
                  <a:pt x="1433512" y="410738"/>
                  <a:pt x="1381125" y="498050"/>
                </a:cubicBezTo>
                <a:cubicBezTo>
                  <a:pt x="1328738" y="585362"/>
                  <a:pt x="1268412" y="693313"/>
                  <a:pt x="1209675" y="764750"/>
                </a:cubicBezTo>
                <a:cubicBezTo>
                  <a:pt x="1150938" y="836187"/>
                  <a:pt x="1101725" y="882225"/>
                  <a:pt x="1028700" y="926675"/>
                </a:cubicBezTo>
                <a:cubicBezTo>
                  <a:pt x="955675" y="971125"/>
                  <a:pt x="850900" y="1004463"/>
                  <a:pt x="771525" y="1031450"/>
                </a:cubicBezTo>
                <a:cubicBezTo>
                  <a:pt x="692150" y="1058437"/>
                  <a:pt x="639762" y="1074313"/>
                  <a:pt x="552450" y="1088600"/>
                </a:cubicBezTo>
                <a:cubicBezTo>
                  <a:pt x="465137" y="1102888"/>
                  <a:pt x="325437" y="1110825"/>
                  <a:pt x="247650" y="1117175"/>
                </a:cubicBezTo>
                <a:cubicBezTo>
                  <a:pt x="169863" y="1123525"/>
                  <a:pt x="127000" y="1126700"/>
                  <a:pt x="85725" y="1126700"/>
                </a:cubicBezTo>
                <a:cubicBezTo>
                  <a:pt x="44450" y="1126700"/>
                  <a:pt x="0" y="1117175"/>
                  <a:pt x="0" y="1117175"/>
                </a:cubicBezTo>
                <a:lnTo>
                  <a:pt x="0" y="1117175"/>
                </a:lnTo>
              </a:path>
            </a:pathLst>
          </a:custGeom>
          <a:noFill/>
          <a:ln w="190500">
            <a:solidFill>
              <a:srgbClr val="C00000">
                <a:alpha val="18000"/>
              </a:srgbClr>
            </a:solidFill>
          </a:ln>
          <a:effectLst>
            <a:glow rad="228600">
              <a:schemeClr val="accent2">
                <a:lumMod val="20000"/>
                <a:lumOff val="8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147156" y="2057400"/>
            <a:ext cx="3587645" cy="1694628"/>
          </a:xfrm>
          <a:custGeom>
            <a:avLst/>
            <a:gdLst>
              <a:gd name="connsiteX0" fmla="*/ 1345367 w 1345367"/>
              <a:gd name="connsiteY0" fmla="*/ 733425 h 733425"/>
              <a:gd name="connsiteX1" fmla="*/ 1278692 w 1345367"/>
              <a:gd name="connsiteY1" fmla="*/ 495300 h 733425"/>
              <a:gd name="connsiteX2" fmla="*/ 1164392 w 1345367"/>
              <a:gd name="connsiteY2" fmla="*/ 276225 h 733425"/>
              <a:gd name="connsiteX3" fmla="*/ 1069142 w 1345367"/>
              <a:gd name="connsiteY3" fmla="*/ 171450 h 733425"/>
              <a:gd name="connsiteX4" fmla="*/ 954842 w 1345367"/>
              <a:gd name="connsiteY4" fmla="*/ 85725 h 733425"/>
              <a:gd name="connsiteX5" fmla="*/ 726242 w 1345367"/>
              <a:gd name="connsiteY5" fmla="*/ 28575 h 733425"/>
              <a:gd name="connsiteX6" fmla="*/ 469067 w 1345367"/>
              <a:gd name="connsiteY6" fmla="*/ 9525 h 733425"/>
              <a:gd name="connsiteX7" fmla="*/ 164267 w 1345367"/>
              <a:gd name="connsiteY7" fmla="*/ 0 h 733425"/>
              <a:gd name="connsiteX8" fmla="*/ 11867 w 1345367"/>
              <a:gd name="connsiteY8" fmla="*/ 9525 h 733425"/>
              <a:gd name="connsiteX9" fmla="*/ 21392 w 1345367"/>
              <a:gd name="connsiteY9" fmla="*/ 95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5367" h="733425">
                <a:moveTo>
                  <a:pt x="1345367" y="733425"/>
                </a:moveTo>
                <a:cubicBezTo>
                  <a:pt x="1327111" y="652462"/>
                  <a:pt x="1308855" y="571500"/>
                  <a:pt x="1278692" y="495300"/>
                </a:cubicBezTo>
                <a:cubicBezTo>
                  <a:pt x="1248529" y="419100"/>
                  <a:pt x="1199317" y="330200"/>
                  <a:pt x="1164392" y="276225"/>
                </a:cubicBezTo>
                <a:cubicBezTo>
                  <a:pt x="1129467" y="222250"/>
                  <a:pt x="1104067" y="203200"/>
                  <a:pt x="1069142" y="171450"/>
                </a:cubicBezTo>
                <a:cubicBezTo>
                  <a:pt x="1034217" y="139700"/>
                  <a:pt x="1011992" y="109537"/>
                  <a:pt x="954842" y="85725"/>
                </a:cubicBezTo>
                <a:cubicBezTo>
                  <a:pt x="897692" y="61913"/>
                  <a:pt x="807205" y="41275"/>
                  <a:pt x="726242" y="28575"/>
                </a:cubicBezTo>
                <a:cubicBezTo>
                  <a:pt x="645279" y="15875"/>
                  <a:pt x="562729" y="14287"/>
                  <a:pt x="469067" y="9525"/>
                </a:cubicBezTo>
                <a:cubicBezTo>
                  <a:pt x="375405" y="4763"/>
                  <a:pt x="240467" y="0"/>
                  <a:pt x="164267" y="0"/>
                </a:cubicBezTo>
                <a:cubicBezTo>
                  <a:pt x="88067" y="0"/>
                  <a:pt x="35680" y="7937"/>
                  <a:pt x="11867" y="9525"/>
                </a:cubicBezTo>
                <a:cubicBezTo>
                  <a:pt x="-11946" y="11113"/>
                  <a:pt x="4723" y="10319"/>
                  <a:pt x="21392" y="9525"/>
                </a:cubicBezTo>
              </a:path>
            </a:pathLst>
          </a:custGeom>
          <a:noFill/>
          <a:ln w="190500">
            <a:solidFill>
              <a:srgbClr val="C00000">
                <a:alpha val="1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4147800" y="5165781"/>
            <a:ext cx="5130800" cy="2378019"/>
          </a:xfrm>
          <a:custGeom>
            <a:avLst/>
            <a:gdLst>
              <a:gd name="connsiteX0" fmla="*/ 0 w 1924050"/>
              <a:gd name="connsiteY0" fmla="*/ 923925 h 957125"/>
              <a:gd name="connsiteX1" fmla="*/ 247650 w 1924050"/>
              <a:gd name="connsiteY1" fmla="*/ 952500 h 957125"/>
              <a:gd name="connsiteX2" fmla="*/ 495300 w 1924050"/>
              <a:gd name="connsiteY2" fmla="*/ 838200 h 957125"/>
              <a:gd name="connsiteX3" fmla="*/ 609600 w 1924050"/>
              <a:gd name="connsiteY3" fmla="*/ 704850 h 957125"/>
              <a:gd name="connsiteX4" fmla="*/ 723900 w 1924050"/>
              <a:gd name="connsiteY4" fmla="*/ 552450 h 957125"/>
              <a:gd name="connsiteX5" fmla="*/ 942975 w 1924050"/>
              <a:gd name="connsiteY5" fmla="*/ 409575 h 957125"/>
              <a:gd name="connsiteX6" fmla="*/ 1133475 w 1924050"/>
              <a:gd name="connsiteY6" fmla="*/ 314325 h 957125"/>
              <a:gd name="connsiteX7" fmla="*/ 1362075 w 1924050"/>
              <a:gd name="connsiteY7" fmla="*/ 200025 h 957125"/>
              <a:gd name="connsiteX8" fmla="*/ 1609725 w 1924050"/>
              <a:gd name="connsiteY8" fmla="*/ 114300 h 957125"/>
              <a:gd name="connsiteX9" fmla="*/ 1857375 w 1924050"/>
              <a:gd name="connsiteY9" fmla="*/ 28575 h 957125"/>
              <a:gd name="connsiteX10" fmla="*/ 1924050 w 1924050"/>
              <a:gd name="connsiteY10" fmla="*/ 0 h 957125"/>
              <a:gd name="connsiteX11" fmla="*/ 1924050 w 1924050"/>
              <a:gd name="connsiteY11" fmla="*/ 0 h 95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4050" h="957125">
                <a:moveTo>
                  <a:pt x="0" y="923925"/>
                </a:moveTo>
                <a:cubicBezTo>
                  <a:pt x="82550" y="945356"/>
                  <a:pt x="165100" y="966787"/>
                  <a:pt x="247650" y="952500"/>
                </a:cubicBezTo>
                <a:cubicBezTo>
                  <a:pt x="330200" y="938213"/>
                  <a:pt x="434975" y="879475"/>
                  <a:pt x="495300" y="838200"/>
                </a:cubicBezTo>
                <a:cubicBezTo>
                  <a:pt x="555625" y="796925"/>
                  <a:pt x="571500" y="752475"/>
                  <a:pt x="609600" y="704850"/>
                </a:cubicBezTo>
                <a:cubicBezTo>
                  <a:pt x="647700" y="657225"/>
                  <a:pt x="668337" y="601663"/>
                  <a:pt x="723900" y="552450"/>
                </a:cubicBezTo>
                <a:cubicBezTo>
                  <a:pt x="779463" y="503237"/>
                  <a:pt x="874713" y="449262"/>
                  <a:pt x="942975" y="409575"/>
                </a:cubicBezTo>
                <a:cubicBezTo>
                  <a:pt x="1011237" y="369888"/>
                  <a:pt x="1133475" y="314325"/>
                  <a:pt x="1133475" y="314325"/>
                </a:cubicBezTo>
                <a:cubicBezTo>
                  <a:pt x="1203325" y="279400"/>
                  <a:pt x="1282700" y="233362"/>
                  <a:pt x="1362075" y="200025"/>
                </a:cubicBezTo>
                <a:cubicBezTo>
                  <a:pt x="1441450" y="166688"/>
                  <a:pt x="1609725" y="114300"/>
                  <a:pt x="1609725" y="114300"/>
                </a:cubicBezTo>
                <a:lnTo>
                  <a:pt x="1857375" y="28575"/>
                </a:lnTo>
                <a:cubicBezTo>
                  <a:pt x="1909763" y="9525"/>
                  <a:pt x="1924050" y="0"/>
                  <a:pt x="1924050" y="0"/>
                </a:cubicBezTo>
                <a:lnTo>
                  <a:pt x="1924050" y="0"/>
                </a:lnTo>
              </a:path>
            </a:pathLst>
          </a:custGeom>
          <a:noFill/>
          <a:ln w="190500">
            <a:solidFill>
              <a:srgbClr val="C00000">
                <a:alpha val="18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819400" y="2057400"/>
            <a:ext cx="8483600" cy="2911597"/>
            <a:chOff x="1057275" y="1931514"/>
            <a:chExt cx="3181350" cy="1171884"/>
          </a:xfrm>
        </p:grpSpPr>
        <p:sp>
          <p:nvSpPr>
            <p:cNvPr id="7" name="Freeform 6"/>
            <p:cNvSpPr/>
            <p:nvPr/>
          </p:nvSpPr>
          <p:spPr>
            <a:xfrm>
              <a:off x="1924050" y="2483568"/>
              <a:ext cx="2314575" cy="619830"/>
            </a:xfrm>
            <a:custGeom>
              <a:avLst/>
              <a:gdLst>
                <a:gd name="connsiteX0" fmla="*/ 2314575 w 2314575"/>
                <a:gd name="connsiteY0" fmla="*/ 619830 h 619830"/>
                <a:gd name="connsiteX1" fmla="*/ 1895475 w 2314575"/>
                <a:gd name="connsiteY1" fmla="*/ 353130 h 619830"/>
                <a:gd name="connsiteX2" fmla="*/ 1457325 w 2314575"/>
                <a:gd name="connsiteY2" fmla="*/ 134055 h 619830"/>
                <a:gd name="connsiteX3" fmla="*/ 1228725 w 2314575"/>
                <a:gd name="connsiteY3" fmla="*/ 67380 h 619830"/>
                <a:gd name="connsiteX4" fmla="*/ 1009650 w 2314575"/>
                <a:gd name="connsiteY4" fmla="*/ 19755 h 619830"/>
                <a:gd name="connsiteX5" fmla="*/ 828675 w 2314575"/>
                <a:gd name="connsiteY5" fmla="*/ 10230 h 619830"/>
                <a:gd name="connsiteX6" fmla="*/ 514350 w 2314575"/>
                <a:gd name="connsiteY6" fmla="*/ 705 h 619830"/>
                <a:gd name="connsiteX7" fmla="*/ 285750 w 2314575"/>
                <a:gd name="connsiteY7" fmla="*/ 705 h 619830"/>
                <a:gd name="connsiteX8" fmla="*/ 123825 w 2314575"/>
                <a:gd name="connsiteY8" fmla="*/ 705 h 619830"/>
                <a:gd name="connsiteX9" fmla="*/ 9525 w 2314575"/>
                <a:gd name="connsiteY9" fmla="*/ 705 h 619830"/>
                <a:gd name="connsiteX10" fmla="*/ 0 w 2314575"/>
                <a:gd name="connsiteY10" fmla="*/ 705 h 6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5" h="619830">
                  <a:moveTo>
                    <a:pt x="2314575" y="619830"/>
                  </a:moveTo>
                  <a:cubicBezTo>
                    <a:pt x="2176462" y="526961"/>
                    <a:pt x="2038350" y="434092"/>
                    <a:pt x="1895475" y="353130"/>
                  </a:cubicBezTo>
                  <a:cubicBezTo>
                    <a:pt x="1752600" y="272168"/>
                    <a:pt x="1568450" y="181680"/>
                    <a:pt x="1457325" y="134055"/>
                  </a:cubicBezTo>
                  <a:cubicBezTo>
                    <a:pt x="1346200" y="86430"/>
                    <a:pt x="1303337" y="86430"/>
                    <a:pt x="1228725" y="67380"/>
                  </a:cubicBezTo>
                  <a:cubicBezTo>
                    <a:pt x="1154113" y="48330"/>
                    <a:pt x="1076325" y="29280"/>
                    <a:pt x="1009650" y="19755"/>
                  </a:cubicBezTo>
                  <a:cubicBezTo>
                    <a:pt x="942975" y="10230"/>
                    <a:pt x="828675" y="10230"/>
                    <a:pt x="828675" y="10230"/>
                  </a:cubicBezTo>
                  <a:lnTo>
                    <a:pt x="514350" y="705"/>
                  </a:lnTo>
                  <a:cubicBezTo>
                    <a:pt x="423863" y="-882"/>
                    <a:pt x="285750" y="705"/>
                    <a:pt x="285750" y="705"/>
                  </a:cubicBezTo>
                  <a:lnTo>
                    <a:pt x="123825" y="705"/>
                  </a:lnTo>
                  <a:lnTo>
                    <a:pt x="9525" y="705"/>
                  </a:lnTo>
                  <a:lnTo>
                    <a:pt x="0" y="705"/>
                  </a:lnTo>
                </a:path>
              </a:pathLst>
            </a:custGeom>
            <a:noFill/>
            <a:ln w="190500">
              <a:solidFill>
                <a:srgbClr val="C00000">
                  <a:alpha val="1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57275" y="1931514"/>
              <a:ext cx="1104900" cy="1038225"/>
            </a:xfrm>
            <a:prstGeom prst="ellipse">
              <a:avLst/>
            </a:prstGeom>
            <a:solidFill>
              <a:srgbClr val="FFFF00">
                <a:alpha val="13000"/>
              </a:srgbClr>
            </a:solidFill>
            <a:ln>
              <a:solidFill>
                <a:schemeClr val="accent6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34801" y="838201"/>
            <a:ext cx="5714999" cy="6229375"/>
            <a:chOff x="4486275" y="1638128"/>
            <a:chExt cx="2057400" cy="2321926"/>
          </a:xfrm>
        </p:grpSpPr>
        <p:sp>
          <p:nvSpPr>
            <p:cNvPr id="9" name="Freeform 8"/>
            <p:cNvSpPr/>
            <p:nvPr/>
          </p:nvSpPr>
          <p:spPr>
            <a:xfrm>
              <a:off x="5132508" y="2376597"/>
              <a:ext cx="286455" cy="1583457"/>
            </a:xfrm>
            <a:custGeom>
              <a:avLst/>
              <a:gdLst>
                <a:gd name="connsiteX0" fmla="*/ 10230 w 286455"/>
                <a:gd name="connsiteY0" fmla="*/ 1571625 h 1583457"/>
                <a:gd name="connsiteX1" fmla="*/ 143580 w 286455"/>
                <a:gd name="connsiteY1" fmla="*/ 1581150 h 1583457"/>
                <a:gd name="connsiteX2" fmla="*/ 248355 w 286455"/>
                <a:gd name="connsiteY2" fmla="*/ 1533525 h 1583457"/>
                <a:gd name="connsiteX3" fmla="*/ 276930 w 286455"/>
                <a:gd name="connsiteY3" fmla="*/ 1504950 h 1583457"/>
                <a:gd name="connsiteX4" fmla="*/ 286455 w 286455"/>
                <a:gd name="connsiteY4" fmla="*/ 1495425 h 1583457"/>
                <a:gd name="connsiteX5" fmla="*/ 286455 w 286455"/>
                <a:gd name="connsiteY5" fmla="*/ 1438275 h 1583457"/>
                <a:gd name="connsiteX6" fmla="*/ 276930 w 286455"/>
                <a:gd name="connsiteY6" fmla="*/ 1390650 h 1583457"/>
                <a:gd name="connsiteX7" fmla="*/ 238830 w 286455"/>
                <a:gd name="connsiteY7" fmla="*/ 1333500 h 1583457"/>
                <a:gd name="connsiteX8" fmla="*/ 210255 w 286455"/>
                <a:gd name="connsiteY8" fmla="*/ 1266825 h 1583457"/>
                <a:gd name="connsiteX9" fmla="*/ 153105 w 286455"/>
                <a:gd name="connsiteY9" fmla="*/ 1181100 h 1583457"/>
                <a:gd name="connsiteX10" fmla="*/ 105480 w 286455"/>
                <a:gd name="connsiteY10" fmla="*/ 1076325 h 1583457"/>
                <a:gd name="connsiteX11" fmla="*/ 57855 w 286455"/>
                <a:gd name="connsiteY11" fmla="*/ 952500 h 1583457"/>
                <a:gd name="connsiteX12" fmla="*/ 19755 w 286455"/>
                <a:gd name="connsiteY12" fmla="*/ 800100 h 1583457"/>
                <a:gd name="connsiteX13" fmla="*/ 10230 w 286455"/>
                <a:gd name="connsiteY13" fmla="*/ 657225 h 1583457"/>
                <a:gd name="connsiteX14" fmla="*/ 705 w 286455"/>
                <a:gd name="connsiteY14" fmla="*/ 533400 h 1583457"/>
                <a:gd name="connsiteX15" fmla="*/ 705 w 286455"/>
                <a:gd name="connsiteY15" fmla="*/ 352425 h 1583457"/>
                <a:gd name="connsiteX16" fmla="*/ 705 w 286455"/>
                <a:gd name="connsiteY16" fmla="*/ 180975 h 1583457"/>
                <a:gd name="connsiteX17" fmla="*/ 10230 w 286455"/>
                <a:gd name="connsiteY17" fmla="*/ 66675 h 1583457"/>
                <a:gd name="connsiteX18" fmla="*/ 10230 w 286455"/>
                <a:gd name="connsiteY18" fmla="*/ 19050 h 1583457"/>
                <a:gd name="connsiteX19" fmla="*/ 10230 w 286455"/>
                <a:gd name="connsiteY19" fmla="*/ 0 h 158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6455" h="1583457">
                  <a:moveTo>
                    <a:pt x="10230" y="1571625"/>
                  </a:moveTo>
                  <a:cubicBezTo>
                    <a:pt x="57061" y="1579562"/>
                    <a:pt x="103893" y="1587500"/>
                    <a:pt x="143580" y="1581150"/>
                  </a:cubicBezTo>
                  <a:cubicBezTo>
                    <a:pt x="183267" y="1574800"/>
                    <a:pt x="226130" y="1546225"/>
                    <a:pt x="248355" y="1533525"/>
                  </a:cubicBezTo>
                  <a:cubicBezTo>
                    <a:pt x="270580" y="1520825"/>
                    <a:pt x="276930" y="1504950"/>
                    <a:pt x="276930" y="1504950"/>
                  </a:cubicBezTo>
                  <a:cubicBezTo>
                    <a:pt x="283280" y="1498600"/>
                    <a:pt x="284868" y="1506537"/>
                    <a:pt x="286455" y="1495425"/>
                  </a:cubicBezTo>
                  <a:cubicBezTo>
                    <a:pt x="288042" y="1484313"/>
                    <a:pt x="288042" y="1455737"/>
                    <a:pt x="286455" y="1438275"/>
                  </a:cubicBezTo>
                  <a:cubicBezTo>
                    <a:pt x="284868" y="1420813"/>
                    <a:pt x="284867" y="1408112"/>
                    <a:pt x="276930" y="1390650"/>
                  </a:cubicBezTo>
                  <a:cubicBezTo>
                    <a:pt x="268993" y="1373188"/>
                    <a:pt x="249942" y="1354137"/>
                    <a:pt x="238830" y="1333500"/>
                  </a:cubicBezTo>
                  <a:cubicBezTo>
                    <a:pt x="227718" y="1312863"/>
                    <a:pt x="224542" y="1292225"/>
                    <a:pt x="210255" y="1266825"/>
                  </a:cubicBezTo>
                  <a:cubicBezTo>
                    <a:pt x="195968" y="1241425"/>
                    <a:pt x="170567" y="1212850"/>
                    <a:pt x="153105" y="1181100"/>
                  </a:cubicBezTo>
                  <a:cubicBezTo>
                    <a:pt x="135643" y="1149350"/>
                    <a:pt x="121355" y="1114425"/>
                    <a:pt x="105480" y="1076325"/>
                  </a:cubicBezTo>
                  <a:cubicBezTo>
                    <a:pt x="89605" y="1038225"/>
                    <a:pt x="72142" y="998537"/>
                    <a:pt x="57855" y="952500"/>
                  </a:cubicBezTo>
                  <a:cubicBezTo>
                    <a:pt x="43568" y="906463"/>
                    <a:pt x="27692" y="849312"/>
                    <a:pt x="19755" y="800100"/>
                  </a:cubicBezTo>
                  <a:cubicBezTo>
                    <a:pt x="11818" y="750888"/>
                    <a:pt x="13405" y="701675"/>
                    <a:pt x="10230" y="657225"/>
                  </a:cubicBezTo>
                  <a:cubicBezTo>
                    <a:pt x="7055" y="612775"/>
                    <a:pt x="2292" y="584200"/>
                    <a:pt x="705" y="533400"/>
                  </a:cubicBezTo>
                  <a:cubicBezTo>
                    <a:pt x="-883" y="482600"/>
                    <a:pt x="705" y="352425"/>
                    <a:pt x="705" y="352425"/>
                  </a:cubicBezTo>
                  <a:cubicBezTo>
                    <a:pt x="705" y="293688"/>
                    <a:pt x="-882" y="228600"/>
                    <a:pt x="705" y="180975"/>
                  </a:cubicBezTo>
                  <a:cubicBezTo>
                    <a:pt x="2292" y="133350"/>
                    <a:pt x="8643" y="93662"/>
                    <a:pt x="10230" y="66675"/>
                  </a:cubicBezTo>
                  <a:cubicBezTo>
                    <a:pt x="11817" y="39688"/>
                    <a:pt x="10230" y="19050"/>
                    <a:pt x="10230" y="19050"/>
                  </a:cubicBezTo>
                  <a:lnTo>
                    <a:pt x="10230" y="0"/>
                  </a:lnTo>
                </a:path>
              </a:pathLst>
            </a:custGeom>
            <a:noFill/>
            <a:ln w="190500">
              <a:solidFill>
                <a:srgbClr val="C00000"/>
              </a:solidFill>
            </a:ln>
            <a:effectLst>
              <a:glow rad="825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486275" y="1638128"/>
              <a:ext cx="2057400" cy="1143689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34154" y="26276"/>
            <a:ext cx="22058491" cy="1192923"/>
          </a:xfrm>
        </p:spPr>
        <p:txBody>
          <a:bodyPr anchor="ctr"/>
          <a:lstStyle/>
          <a:p>
            <a:pPr algn="l"/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Cranial Nerves</a:t>
            </a:r>
          </a:p>
        </p:txBody>
      </p:sp>
    </p:spTree>
    <p:extLst>
      <p:ext uri="{BB962C8B-B14F-4D97-AF65-F5344CB8AC3E}">
        <p14:creationId xmlns:p14="http://schemas.microsoft.com/office/powerpoint/2010/main" val="2384680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03" y="1219199"/>
            <a:ext cx="17736363" cy="10972801"/>
          </a:xfrm>
        </p:spPr>
      </p:pic>
      <p:sp>
        <p:nvSpPr>
          <p:cNvPr id="5" name="Oval 4"/>
          <p:cNvSpPr/>
          <p:nvPr/>
        </p:nvSpPr>
        <p:spPr>
          <a:xfrm>
            <a:off x="5638800" y="969239"/>
            <a:ext cx="4876800" cy="2307361"/>
          </a:xfrm>
          <a:prstGeom prst="ellipse">
            <a:avLst/>
          </a:prstGeom>
          <a:solidFill>
            <a:srgbClr val="FFFF00">
              <a:alpha val="13000"/>
            </a:srgbClr>
          </a:solidFill>
          <a:ln>
            <a:solidFill>
              <a:schemeClr val="accent6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16203" y="7315199"/>
            <a:ext cx="3708397" cy="3657601"/>
          </a:xfrm>
          <a:prstGeom prst="ellipse">
            <a:avLst/>
          </a:prstGeom>
          <a:solidFill>
            <a:srgbClr val="FFFFCC">
              <a:alpha val="50588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475200" y="228600"/>
            <a:ext cx="3860800" cy="4864035"/>
          </a:xfrm>
          <a:prstGeom prst="ellipse">
            <a:avLst/>
          </a:prstGeom>
          <a:solidFill>
            <a:srgbClr val="FFFF00">
              <a:alpha val="13000"/>
            </a:srgbClr>
          </a:solidFill>
          <a:ln>
            <a:solidFill>
              <a:schemeClr val="accent6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486400" y="5811264"/>
            <a:ext cx="4953000" cy="2799336"/>
          </a:xfrm>
          <a:custGeom>
            <a:avLst/>
            <a:gdLst>
              <a:gd name="connsiteX0" fmla="*/ 1857375 w 1857375"/>
              <a:gd name="connsiteY0" fmla="*/ 2750 h 1126700"/>
              <a:gd name="connsiteX1" fmla="*/ 1771650 w 1857375"/>
              <a:gd name="connsiteY1" fmla="*/ 2750 h 1126700"/>
              <a:gd name="connsiteX2" fmla="*/ 1676400 w 1857375"/>
              <a:gd name="connsiteY2" fmla="*/ 31325 h 1126700"/>
              <a:gd name="connsiteX3" fmla="*/ 1600200 w 1857375"/>
              <a:gd name="connsiteY3" fmla="*/ 98000 h 1126700"/>
              <a:gd name="connsiteX4" fmla="*/ 1524000 w 1857375"/>
              <a:gd name="connsiteY4" fmla="*/ 240875 h 1126700"/>
              <a:gd name="connsiteX5" fmla="*/ 1381125 w 1857375"/>
              <a:gd name="connsiteY5" fmla="*/ 498050 h 1126700"/>
              <a:gd name="connsiteX6" fmla="*/ 1209675 w 1857375"/>
              <a:gd name="connsiteY6" fmla="*/ 764750 h 1126700"/>
              <a:gd name="connsiteX7" fmla="*/ 1028700 w 1857375"/>
              <a:gd name="connsiteY7" fmla="*/ 926675 h 1126700"/>
              <a:gd name="connsiteX8" fmla="*/ 771525 w 1857375"/>
              <a:gd name="connsiteY8" fmla="*/ 1031450 h 1126700"/>
              <a:gd name="connsiteX9" fmla="*/ 552450 w 1857375"/>
              <a:gd name="connsiteY9" fmla="*/ 1088600 h 1126700"/>
              <a:gd name="connsiteX10" fmla="*/ 247650 w 1857375"/>
              <a:gd name="connsiteY10" fmla="*/ 1117175 h 1126700"/>
              <a:gd name="connsiteX11" fmla="*/ 85725 w 1857375"/>
              <a:gd name="connsiteY11" fmla="*/ 1126700 h 1126700"/>
              <a:gd name="connsiteX12" fmla="*/ 0 w 1857375"/>
              <a:gd name="connsiteY12" fmla="*/ 1117175 h 1126700"/>
              <a:gd name="connsiteX13" fmla="*/ 0 w 1857375"/>
              <a:gd name="connsiteY13" fmla="*/ 1117175 h 112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57375" h="1126700">
                <a:moveTo>
                  <a:pt x="1857375" y="2750"/>
                </a:moveTo>
                <a:cubicBezTo>
                  <a:pt x="1829593" y="368"/>
                  <a:pt x="1801812" y="-2013"/>
                  <a:pt x="1771650" y="2750"/>
                </a:cubicBezTo>
                <a:cubicBezTo>
                  <a:pt x="1741487" y="7513"/>
                  <a:pt x="1704975" y="15450"/>
                  <a:pt x="1676400" y="31325"/>
                </a:cubicBezTo>
                <a:cubicBezTo>
                  <a:pt x="1647825" y="47200"/>
                  <a:pt x="1625600" y="63075"/>
                  <a:pt x="1600200" y="98000"/>
                </a:cubicBezTo>
                <a:cubicBezTo>
                  <a:pt x="1574800" y="132925"/>
                  <a:pt x="1560512" y="174200"/>
                  <a:pt x="1524000" y="240875"/>
                </a:cubicBezTo>
                <a:cubicBezTo>
                  <a:pt x="1487488" y="307550"/>
                  <a:pt x="1433512" y="410738"/>
                  <a:pt x="1381125" y="498050"/>
                </a:cubicBezTo>
                <a:cubicBezTo>
                  <a:pt x="1328738" y="585362"/>
                  <a:pt x="1268412" y="693313"/>
                  <a:pt x="1209675" y="764750"/>
                </a:cubicBezTo>
                <a:cubicBezTo>
                  <a:pt x="1150938" y="836187"/>
                  <a:pt x="1101725" y="882225"/>
                  <a:pt x="1028700" y="926675"/>
                </a:cubicBezTo>
                <a:cubicBezTo>
                  <a:pt x="955675" y="971125"/>
                  <a:pt x="850900" y="1004463"/>
                  <a:pt x="771525" y="1031450"/>
                </a:cubicBezTo>
                <a:cubicBezTo>
                  <a:pt x="692150" y="1058437"/>
                  <a:pt x="639762" y="1074313"/>
                  <a:pt x="552450" y="1088600"/>
                </a:cubicBezTo>
                <a:cubicBezTo>
                  <a:pt x="465137" y="1102888"/>
                  <a:pt x="325437" y="1110825"/>
                  <a:pt x="247650" y="1117175"/>
                </a:cubicBezTo>
                <a:cubicBezTo>
                  <a:pt x="169863" y="1123525"/>
                  <a:pt x="127000" y="1126700"/>
                  <a:pt x="85725" y="1126700"/>
                </a:cubicBezTo>
                <a:cubicBezTo>
                  <a:pt x="44450" y="1126700"/>
                  <a:pt x="0" y="1117175"/>
                  <a:pt x="0" y="1117175"/>
                </a:cubicBezTo>
                <a:lnTo>
                  <a:pt x="0" y="1117175"/>
                </a:lnTo>
              </a:path>
            </a:pathLst>
          </a:custGeom>
          <a:noFill/>
          <a:ln w="190500">
            <a:solidFill>
              <a:srgbClr val="C00000">
                <a:alpha val="18000"/>
              </a:srgbClr>
            </a:solidFill>
          </a:ln>
          <a:effectLst>
            <a:glow rad="228600">
              <a:schemeClr val="accent2">
                <a:lumMod val="20000"/>
                <a:lumOff val="8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147156" y="2057400"/>
            <a:ext cx="3587645" cy="1694628"/>
          </a:xfrm>
          <a:custGeom>
            <a:avLst/>
            <a:gdLst>
              <a:gd name="connsiteX0" fmla="*/ 1345367 w 1345367"/>
              <a:gd name="connsiteY0" fmla="*/ 733425 h 733425"/>
              <a:gd name="connsiteX1" fmla="*/ 1278692 w 1345367"/>
              <a:gd name="connsiteY1" fmla="*/ 495300 h 733425"/>
              <a:gd name="connsiteX2" fmla="*/ 1164392 w 1345367"/>
              <a:gd name="connsiteY2" fmla="*/ 276225 h 733425"/>
              <a:gd name="connsiteX3" fmla="*/ 1069142 w 1345367"/>
              <a:gd name="connsiteY3" fmla="*/ 171450 h 733425"/>
              <a:gd name="connsiteX4" fmla="*/ 954842 w 1345367"/>
              <a:gd name="connsiteY4" fmla="*/ 85725 h 733425"/>
              <a:gd name="connsiteX5" fmla="*/ 726242 w 1345367"/>
              <a:gd name="connsiteY5" fmla="*/ 28575 h 733425"/>
              <a:gd name="connsiteX6" fmla="*/ 469067 w 1345367"/>
              <a:gd name="connsiteY6" fmla="*/ 9525 h 733425"/>
              <a:gd name="connsiteX7" fmla="*/ 164267 w 1345367"/>
              <a:gd name="connsiteY7" fmla="*/ 0 h 733425"/>
              <a:gd name="connsiteX8" fmla="*/ 11867 w 1345367"/>
              <a:gd name="connsiteY8" fmla="*/ 9525 h 733425"/>
              <a:gd name="connsiteX9" fmla="*/ 21392 w 1345367"/>
              <a:gd name="connsiteY9" fmla="*/ 95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5367" h="733425">
                <a:moveTo>
                  <a:pt x="1345367" y="733425"/>
                </a:moveTo>
                <a:cubicBezTo>
                  <a:pt x="1327111" y="652462"/>
                  <a:pt x="1308855" y="571500"/>
                  <a:pt x="1278692" y="495300"/>
                </a:cubicBezTo>
                <a:cubicBezTo>
                  <a:pt x="1248529" y="419100"/>
                  <a:pt x="1199317" y="330200"/>
                  <a:pt x="1164392" y="276225"/>
                </a:cubicBezTo>
                <a:cubicBezTo>
                  <a:pt x="1129467" y="222250"/>
                  <a:pt x="1104067" y="203200"/>
                  <a:pt x="1069142" y="171450"/>
                </a:cubicBezTo>
                <a:cubicBezTo>
                  <a:pt x="1034217" y="139700"/>
                  <a:pt x="1011992" y="109537"/>
                  <a:pt x="954842" y="85725"/>
                </a:cubicBezTo>
                <a:cubicBezTo>
                  <a:pt x="897692" y="61913"/>
                  <a:pt x="807205" y="41275"/>
                  <a:pt x="726242" y="28575"/>
                </a:cubicBezTo>
                <a:cubicBezTo>
                  <a:pt x="645279" y="15875"/>
                  <a:pt x="562729" y="14287"/>
                  <a:pt x="469067" y="9525"/>
                </a:cubicBezTo>
                <a:cubicBezTo>
                  <a:pt x="375405" y="4763"/>
                  <a:pt x="240467" y="0"/>
                  <a:pt x="164267" y="0"/>
                </a:cubicBezTo>
                <a:cubicBezTo>
                  <a:pt x="88067" y="0"/>
                  <a:pt x="35680" y="7937"/>
                  <a:pt x="11867" y="9525"/>
                </a:cubicBezTo>
                <a:cubicBezTo>
                  <a:pt x="-11946" y="11113"/>
                  <a:pt x="4723" y="10319"/>
                  <a:pt x="21392" y="9525"/>
                </a:cubicBezTo>
              </a:path>
            </a:pathLst>
          </a:custGeom>
          <a:noFill/>
          <a:ln w="190500">
            <a:solidFill>
              <a:srgbClr val="C00000">
                <a:alpha val="1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4147800" y="5165781"/>
            <a:ext cx="5130800" cy="2378019"/>
          </a:xfrm>
          <a:custGeom>
            <a:avLst/>
            <a:gdLst>
              <a:gd name="connsiteX0" fmla="*/ 0 w 1924050"/>
              <a:gd name="connsiteY0" fmla="*/ 923925 h 957125"/>
              <a:gd name="connsiteX1" fmla="*/ 247650 w 1924050"/>
              <a:gd name="connsiteY1" fmla="*/ 952500 h 957125"/>
              <a:gd name="connsiteX2" fmla="*/ 495300 w 1924050"/>
              <a:gd name="connsiteY2" fmla="*/ 838200 h 957125"/>
              <a:gd name="connsiteX3" fmla="*/ 609600 w 1924050"/>
              <a:gd name="connsiteY3" fmla="*/ 704850 h 957125"/>
              <a:gd name="connsiteX4" fmla="*/ 723900 w 1924050"/>
              <a:gd name="connsiteY4" fmla="*/ 552450 h 957125"/>
              <a:gd name="connsiteX5" fmla="*/ 942975 w 1924050"/>
              <a:gd name="connsiteY5" fmla="*/ 409575 h 957125"/>
              <a:gd name="connsiteX6" fmla="*/ 1133475 w 1924050"/>
              <a:gd name="connsiteY6" fmla="*/ 314325 h 957125"/>
              <a:gd name="connsiteX7" fmla="*/ 1362075 w 1924050"/>
              <a:gd name="connsiteY7" fmla="*/ 200025 h 957125"/>
              <a:gd name="connsiteX8" fmla="*/ 1609725 w 1924050"/>
              <a:gd name="connsiteY8" fmla="*/ 114300 h 957125"/>
              <a:gd name="connsiteX9" fmla="*/ 1857375 w 1924050"/>
              <a:gd name="connsiteY9" fmla="*/ 28575 h 957125"/>
              <a:gd name="connsiteX10" fmla="*/ 1924050 w 1924050"/>
              <a:gd name="connsiteY10" fmla="*/ 0 h 957125"/>
              <a:gd name="connsiteX11" fmla="*/ 1924050 w 1924050"/>
              <a:gd name="connsiteY11" fmla="*/ 0 h 95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4050" h="957125">
                <a:moveTo>
                  <a:pt x="0" y="923925"/>
                </a:moveTo>
                <a:cubicBezTo>
                  <a:pt x="82550" y="945356"/>
                  <a:pt x="165100" y="966787"/>
                  <a:pt x="247650" y="952500"/>
                </a:cubicBezTo>
                <a:cubicBezTo>
                  <a:pt x="330200" y="938213"/>
                  <a:pt x="434975" y="879475"/>
                  <a:pt x="495300" y="838200"/>
                </a:cubicBezTo>
                <a:cubicBezTo>
                  <a:pt x="555625" y="796925"/>
                  <a:pt x="571500" y="752475"/>
                  <a:pt x="609600" y="704850"/>
                </a:cubicBezTo>
                <a:cubicBezTo>
                  <a:pt x="647700" y="657225"/>
                  <a:pt x="668337" y="601663"/>
                  <a:pt x="723900" y="552450"/>
                </a:cubicBezTo>
                <a:cubicBezTo>
                  <a:pt x="779463" y="503237"/>
                  <a:pt x="874713" y="449262"/>
                  <a:pt x="942975" y="409575"/>
                </a:cubicBezTo>
                <a:cubicBezTo>
                  <a:pt x="1011237" y="369888"/>
                  <a:pt x="1133475" y="314325"/>
                  <a:pt x="1133475" y="314325"/>
                </a:cubicBezTo>
                <a:cubicBezTo>
                  <a:pt x="1203325" y="279400"/>
                  <a:pt x="1282700" y="233362"/>
                  <a:pt x="1362075" y="200025"/>
                </a:cubicBezTo>
                <a:cubicBezTo>
                  <a:pt x="1441450" y="166688"/>
                  <a:pt x="1609725" y="114300"/>
                  <a:pt x="1609725" y="114300"/>
                </a:cubicBezTo>
                <a:lnTo>
                  <a:pt x="1857375" y="28575"/>
                </a:lnTo>
                <a:cubicBezTo>
                  <a:pt x="1909763" y="9525"/>
                  <a:pt x="1924050" y="0"/>
                  <a:pt x="1924050" y="0"/>
                </a:cubicBezTo>
                <a:lnTo>
                  <a:pt x="1924050" y="0"/>
                </a:lnTo>
              </a:path>
            </a:pathLst>
          </a:custGeom>
          <a:noFill/>
          <a:ln w="190500">
            <a:solidFill>
              <a:srgbClr val="C00000">
                <a:alpha val="18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819400" y="2057400"/>
            <a:ext cx="8483600" cy="2911597"/>
            <a:chOff x="1057275" y="1931514"/>
            <a:chExt cx="3181350" cy="1171884"/>
          </a:xfrm>
        </p:grpSpPr>
        <p:sp>
          <p:nvSpPr>
            <p:cNvPr id="7" name="Freeform 6"/>
            <p:cNvSpPr/>
            <p:nvPr/>
          </p:nvSpPr>
          <p:spPr>
            <a:xfrm>
              <a:off x="1924050" y="2483568"/>
              <a:ext cx="2314575" cy="619830"/>
            </a:xfrm>
            <a:custGeom>
              <a:avLst/>
              <a:gdLst>
                <a:gd name="connsiteX0" fmla="*/ 2314575 w 2314575"/>
                <a:gd name="connsiteY0" fmla="*/ 619830 h 619830"/>
                <a:gd name="connsiteX1" fmla="*/ 1895475 w 2314575"/>
                <a:gd name="connsiteY1" fmla="*/ 353130 h 619830"/>
                <a:gd name="connsiteX2" fmla="*/ 1457325 w 2314575"/>
                <a:gd name="connsiteY2" fmla="*/ 134055 h 619830"/>
                <a:gd name="connsiteX3" fmla="*/ 1228725 w 2314575"/>
                <a:gd name="connsiteY3" fmla="*/ 67380 h 619830"/>
                <a:gd name="connsiteX4" fmla="*/ 1009650 w 2314575"/>
                <a:gd name="connsiteY4" fmla="*/ 19755 h 619830"/>
                <a:gd name="connsiteX5" fmla="*/ 828675 w 2314575"/>
                <a:gd name="connsiteY5" fmla="*/ 10230 h 619830"/>
                <a:gd name="connsiteX6" fmla="*/ 514350 w 2314575"/>
                <a:gd name="connsiteY6" fmla="*/ 705 h 619830"/>
                <a:gd name="connsiteX7" fmla="*/ 285750 w 2314575"/>
                <a:gd name="connsiteY7" fmla="*/ 705 h 619830"/>
                <a:gd name="connsiteX8" fmla="*/ 123825 w 2314575"/>
                <a:gd name="connsiteY8" fmla="*/ 705 h 619830"/>
                <a:gd name="connsiteX9" fmla="*/ 9525 w 2314575"/>
                <a:gd name="connsiteY9" fmla="*/ 705 h 619830"/>
                <a:gd name="connsiteX10" fmla="*/ 0 w 2314575"/>
                <a:gd name="connsiteY10" fmla="*/ 705 h 61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5" h="619830">
                  <a:moveTo>
                    <a:pt x="2314575" y="619830"/>
                  </a:moveTo>
                  <a:cubicBezTo>
                    <a:pt x="2176462" y="526961"/>
                    <a:pt x="2038350" y="434092"/>
                    <a:pt x="1895475" y="353130"/>
                  </a:cubicBezTo>
                  <a:cubicBezTo>
                    <a:pt x="1752600" y="272168"/>
                    <a:pt x="1568450" y="181680"/>
                    <a:pt x="1457325" y="134055"/>
                  </a:cubicBezTo>
                  <a:cubicBezTo>
                    <a:pt x="1346200" y="86430"/>
                    <a:pt x="1303337" y="86430"/>
                    <a:pt x="1228725" y="67380"/>
                  </a:cubicBezTo>
                  <a:cubicBezTo>
                    <a:pt x="1154113" y="48330"/>
                    <a:pt x="1076325" y="29280"/>
                    <a:pt x="1009650" y="19755"/>
                  </a:cubicBezTo>
                  <a:cubicBezTo>
                    <a:pt x="942975" y="10230"/>
                    <a:pt x="828675" y="10230"/>
                    <a:pt x="828675" y="10230"/>
                  </a:cubicBezTo>
                  <a:lnTo>
                    <a:pt x="514350" y="705"/>
                  </a:lnTo>
                  <a:cubicBezTo>
                    <a:pt x="423863" y="-882"/>
                    <a:pt x="285750" y="705"/>
                    <a:pt x="285750" y="705"/>
                  </a:cubicBezTo>
                  <a:lnTo>
                    <a:pt x="123825" y="705"/>
                  </a:lnTo>
                  <a:lnTo>
                    <a:pt x="9525" y="705"/>
                  </a:lnTo>
                  <a:lnTo>
                    <a:pt x="0" y="705"/>
                  </a:lnTo>
                </a:path>
              </a:pathLst>
            </a:custGeom>
            <a:noFill/>
            <a:ln w="190500">
              <a:solidFill>
                <a:srgbClr val="C00000">
                  <a:alpha val="1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57275" y="1931514"/>
              <a:ext cx="1104900" cy="1038225"/>
            </a:xfrm>
            <a:prstGeom prst="ellipse">
              <a:avLst/>
            </a:prstGeom>
            <a:solidFill>
              <a:srgbClr val="FFFF00">
                <a:alpha val="13000"/>
              </a:srgbClr>
            </a:solidFill>
            <a:ln>
              <a:solidFill>
                <a:schemeClr val="accent6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34801" y="838201"/>
            <a:ext cx="5714999" cy="6229375"/>
            <a:chOff x="4486275" y="1638128"/>
            <a:chExt cx="2057400" cy="2321926"/>
          </a:xfrm>
        </p:grpSpPr>
        <p:sp>
          <p:nvSpPr>
            <p:cNvPr id="9" name="Freeform 8"/>
            <p:cNvSpPr/>
            <p:nvPr/>
          </p:nvSpPr>
          <p:spPr>
            <a:xfrm>
              <a:off x="5132508" y="2376597"/>
              <a:ext cx="286455" cy="1583457"/>
            </a:xfrm>
            <a:custGeom>
              <a:avLst/>
              <a:gdLst>
                <a:gd name="connsiteX0" fmla="*/ 10230 w 286455"/>
                <a:gd name="connsiteY0" fmla="*/ 1571625 h 1583457"/>
                <a:gd name="connsiteX1" fmla="*/ 143580 w 286455"/>
                <a:gd name="connsiteY1" fmla="*/ 1581150 h 1583457"/>
                <a:gd name="connsiteX2" fmla="*/ 248355 w 286455"/>
                <a:gd name="connsiteY2" fmla="*/ 1533525 h 1583457"/>
                <a:gd name="connsiteX3" fmla="*/ 276930 w 286455"/>
                <a:gd name="connsiteY3" fmla="*/ 1504950 h 1583457"/>
                <a:gd name="connsiteX4" fmla="*/ 286455 w 286455"/>
                <a:gd name="connsiteY4" fmla="*/ 1495425 h 1583457"/>
                <a:gd name="connsiteX5" fmla="*/ 286455 w 286455"/>
                <a:gd name="connsiteY5" fmla="*/ 1438275 h 1583457"/>
                <a:gd name="connsiteX6" fmla="*/ 276930 w 286455"/>
                <a:gd name="connsiteY6" fmla="*/ 1390650 h 1583457"/>
                <a:gd name="connsiteX7" fmla="*/ 238830 w 286455"/>
                <a:gd name="connsiteY7" fmla="*/ 1333500 h 1583457"/>
                <a:gd name="connsiteX8" fmla="*/ 210255 w 286455"/>
                <a:gd name="connsiteY8" fmla="*/ 1266825 h 1583457"/>
                <a:gd name="connsiteX9" fmla="*/ 153105 w 286455"/>
                <a:gd name="connsiteY9" fmla="*/ 1181100 h 1583457"/>
                <a:gd name="connsiteX10" fmla="*/ 105480 w 286455"/>
                <a:gd name="connsiteY10" fmla="*/ 1076325 h 1583457"/>
                <a:gd name="connsiteX11" fmla="*/ 57855 w 286455"/>
                <a:gd name="connsiteY11" fmla="*/ 952500 h 1583457"/>
                <a:gd name="connsiteX12" fmla="*/ 19755 w 286455"/>
                <a:gd name="connsiteY12" fmla="*/ 800100 h 1583457"/>
                <a:gd name="connsiteX13" fmla="*/ 10230 w 286455"/>
                <a:gd name="connsiteY13" fmla="*/ 657225 h 1583457"/>
                <a:gd name="connsiteX14" fmla="*/ 705 w 286455"/>
                <a:gd name="connsiteY14" fmla="*/ 533400 h 1583457"/>
                <a:gd name="connsiteX15" fmla="*/ 705 w 286455"/>
                <a:gd name="connsiteY15" fmla="*/ 352425 h 1583457"/>
                <a:gd name="connsiteX16" fmla="*/ 705 w 286455"/>
                <a:gd name="connsiteY16" fmla="*/ 180975 h 1583457"/>
                <a:gd name="connsiteX17" fmla="*/ 10230 w 286455"/>
                <a:gd name="connsiteY17" fmla="*/ 66675 h 1583457"/>
                <a:gd name="connsiteX18" fmla="*/ 10230 w 286455"/>
                <a:gd name="connsiteY18" fmla="*/ 19050 h 1583457"/>
                <a:gd name="connsiteX19" fmla="*/ 10230 w 286455"/>
                <a:gd name="connsiteY19" fmla="*/ 0 h 158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6455" h="1583457">
                  <a:moveTo>
                    <a:pt x="10230" y="1571625"/>
                  </a:moveTo>
                  <a:cubicBezTo>
                    <a:pt x="57061" y="1579562"/>
                    <a:pt x="103893" y="1587500"/>
                    <a:pt x="143580" y="1581150"/>
                  </a:cubicBezTo>
                  <a:cubicBezTo>
                    <a:pt x="183267" y="1574800"/>
                    <a:pt x="226130" y="1546225"/>
                    <a:pt x="248355" y="1533525"/>
                  </a:cubicBezTo>
                  <a:cubicBezTo>
                    <a:pt x="270580" y="1520825"/>
                    <a:pt x="276930" y="1504950"/>
                    <a:pt x="276930" y="1504950"/>
                  </a:cubicBezTo>
                  <a:cubicBezTo>
                    <a:pt x="283280" y="1498600"/>
                    <a:pt x="284868" y="1506537"/>
                    <a:pt x="286455" y="1495425"/>
                  </a:cubicBezTo>
                  <a:cubicBezTo>
                    <a:pt x="288042" y="1484313"/>
                    <a:pt x="288042" y="1455737"/>
                    <a:pt x="286455" y="1438275"/>
                  </a:cubicBezTo>
                  <a:cubicBezTo>
                    <a:pt x="284868" y="1420813"/>
                    <a:pt x="284867" y="1408112"/>
                    <a:pt x="276930" y="1390650"/>
                  </a:cubicBezTo>
                  <a:cubicBezTo>
                    <a:pt x="268993" y="1373188"/>
                    <a:pt x="249942" y="1354137"/>
                    <a:pt x="238830" y="1333500"/>
                  </a:cubicBezTo>
                  <a:cubicBezTo>
                    <a:pt x="227718" y="1312863"/>
                    <a:pt x="224542" y="1292225"/>
                    <a:pt x="210255" y="1266825"/>
                  </a:cubicBezTo>
                  <a:cubicBezTo>
                    <a:pt x="195968" y="1241425"/>
                    <a:pt x="170567" y="1212850"/>
                    <a:pt x="153105" y="1181100"/>
                  </a:cubicBezTo>
                  <a:cubicBezTo>
                    <a:pt x="135643" y="1149350"/>
                    <a:pt x="121355" y="1114425"/>
                    <a:pt x="105480" y="1076325"/>
                  </a:cubicBezTo>
                  <a:cubicBezTo>
                    <a:pt x="89605" y="1038225"/>
                    <a:pt x="72142" y="998537"/>
                    <a:pt x="57855" y="952500"/>
                  </a:cubicBezTo>
                  <a:cubicBezTo>
                    <a:pt x="43568" y="906463"/>
                    <a:pt x="27692" y="849312"/>
                    <a:pt x="19755" y="800100"/>
                  </a:cubicBezTo>
                  <a:cubicBezTo>
                    <a:pt x="11818" y="750888"/>
                    <a:pt x="13405" y="701675"/>
                    <a:pt x="10230" y="657225"/>
                  </a:cubicBezTo>
                  <a:cubicBezTo>
                    <a:pt x="7055" y="612775"/>
                    <a:pt x="2292" y="584200"/>
                    <a:pt x="705" y="533400"/>
                  </a:cubicBezTo>
                  <a:cubicBezTo>
                    <a:pt x="-883" y="482600"/>
                    <a:pt x="705" y="352425"/>
                    <a:pt x="705" y="352425"/>
                  </a:cubicBezTo>
                  <a:cubicBezTo>
                    <a:pt x="705" y="293688"/>
                    <a:pt x="-882" y="228600"/>
                    <a:pt x="705" y="180975"/>
                  </a:cubicBezTo>
                  <a:cubicBezTo>
                    <a:pt x="2292" y="133350"/>
                    <a:pt x="8643" y="93662"/>
                    <a:pt x="10230" y="66675"/>
                  </a:cubicBezTo>
                  <a:cubicBezTo>
                    <a:pt x="11817" y="39688"/>
                    <a:pt x="10230" y="19050"/>
                    <a:pt x="10230" y="19050"/>
                  </a:cubicBezTo>
                  <a:lnTo>
                    <a:pt x="10230" y="0"/>
                  </a:lnTo>
                </a:path>
              </a:pathLst>
            </a:custGeom>
            <a:noFill/>
            <a:ln w="190500">
              <a:solidFill>
                <a:srgbClr val="C00000">
                  <a:alpha val="1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486275" y="1638128"/>
              <a:ext cx="2057400" cy="1143689"/>
            </a:xfrm>
            <a:prstGeom prst="ellipse">
              <a:avLst/>
            </a:prstGeom>
            <a:solidFill>
              <a:srgbClr val="FFFF00">
                <a:alpha val="13000"/>
              </a:srgbClr>
            </a:solidFill>
            <a:ln>
              <a:solidFill>
                <a:schemeClr val="accent6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34154" y="26276"/>
            <a:ext cx="22058491" cy="1192923"/>
          </a:xfrm>
        </p:spPr>
        <p:txBody>
          <a:bodyPr anchor="ctr"/>
          <a:lstStyle/>
          <a:p>
            <a:pPr algn="l"/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Cranial Nerves</a:t>
            </a:r>
          </a:p>
        </p:txBody>
      </p:sp>
    </p:spTree>
    <p:extLst>
      <p:ext uri="{BB962C8B-B14F-4D97-AF65-F5344CB8AC3E}">
        <p14:creationId xmlns:p14="http://schemas.microsoft.com/office/powerpoint/2010/main" val="1616729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>
            <a:stCxn id="27" idx="2"/>
            <a:endCxn id="32" idx="6"/>
          </p:cNvCxnSpPr>
          <p:nvPr/>
        </p:nvCxnSpPr>
        <p:spPr>
          <a:xfrm flipV="1">
            <a:off x="6258168" y="4365154"/>
            <a:ext cx="15382632" cy="12153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0" y="76200"/>
            <a:ext cx="16832155" cy="2438400"/>
          </a:xfrm>
          <a:prstGeom prst="rect">
            <a:avLst/>
          </a:prstGeom>
        </p:spPr>
        <p:txBody>
          <a:bodyPr anchor="ctr" bIns="108855" lIns="217709" rIns="217709" tIns="108855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defRPr/>
            </a:pPr>
            <a:r>
              <a:rPr dirty="0" lang="en-US" sz="6700">
                <a:solidFill>
                  <a:srgbClr val="51729C"/>
                </a:solidFill>
                <a:latin typeface="Verdana"/>
                <a:ea charset="0" pitchFamily="34" typeface="Verdana"/>
                <a:cs charset="0" pitchFamily="34" typeface="Verdana"/>
              </a:rPr>
              <a:t>Flavor Experience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defRPr/>
            </a:pPr>
            <a:endParaRPr dirty="0" lang="en-US" sz="2100">
              <a:solidFill>
                <a:srgbClr val="51729C"/>
              </a:solidFill>
              <a:latin typeface="Verdana"/>
              <a:ea charset="0" pitchFamily="34" typeface="Verdana"/>
              <a:cs charset="0" pitchFamily="34" typeface="Verdana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defRPr/>
            </a:pPr>
            <a:r>
              <a:rPr dirty="0" i="1" lang="en-US" sz="4800">
                <a:solidFill>
                  <a:srgbClr val="51729C"/>
                </a:solidFill>
                <a:latin typeface="Verdana"/>
                <a:ea charset="0" pitchFamily="34" typeface="Verdana"/>
                <a:cs charset="0" pitchFamily="34" typeface="Verdana"/>
              </a:rPr>
              <a:t>Several factors create the flavor experience</a:t>
            </a:r>
            <a:endParaRPr dirty="0" i="1" lang="en-US" sz="3800">
              <a:solidFill>
                <a:srgbClr val="51729C"/>
              </a:solidFill>
              <a:latin typeface="Verdana"/>
              <a:ea charset="0" pitchFamily="34" typeface="Verdana"/>
              <a:cs charset="0" pitchFamily="34"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6500" y="5590705"/>
            <a:ext cx="4563533" cy="1401698"/>
          </a:xfrm>
          <a:prstGeom prst="rect">
            <a:avLst/>
          </a:prstGeom>
          <a:noFill/>
        </p:spPr>
        <p:txBody>
          <a:bodyPr anchor="ctr" bIns="108855" lIns="0" rIns="0" rtlCol="0" tIns="108855" wrap="square">
            <a:spAutoFit/>
          </a:bodyPr>
          <a:lstStyle/>
          <a:p>
            <a:pPr>
              <a:lnSpc>
                <a:spcPct val="80000"/>
              </a:lnSpc>
              <a:spcAft>
                <a:spcPts val="1429"/>
              </a:spcAft>
            </a:pPr>
            <a:r>
              <a:rPr b="1" dirty="0" lang="en-US" sz="4800">
                <a:solidFill>
                  <a:prstClr val="black"/>
                </a:solidFill>
                <a:latin charset="0" pitchFamily="34" typeface="Verdana"/>
                <a:ea charset="0" pitchFamily="34" typeface="Verdana"/>
                <a:cs charset="0" pitchFamily="34" typeface="Verdana"/>
              </a:rPr>
              <a:t>Flavor Experience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100000" l="6926" r="89899" t="3319">
                        <a14:backgroundMark x1="91919" x2="91919" y1="11111" y2="11111"/>
                        <a14:backgroundMark x1="79076" x2="79076" y1="9235" y2="9235"/>
                        <a14:backgroundMark x1="14719" x2="14719" y1="8802" y2="8802"/>
                        <a14:backgroundMark x1="2742" x2="2742" y1="17605" y2="17605"/>
                        <a14:backgroundMark x1="10967" x2="10967" y1="94372" y2="94372"/>
                        <a14:backgroundMark x1="10534" x2="10534" y1="73304" y2="73304"/>
                        <a14:backgroundMark x1="81818" x2="81818" y1="82973" y2="82973"/>
                        <a14:backgroundMark x1="82251" x2="82251" y1="63059" y2="63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7892" y="2057400"/>
            <a:ext cx="3680744" cy="355025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589680" y="3258386"/>
            <a:ext cx="4044464" cy="6230554"/>
            <a:chOff x="2096130" y="2227744"/>
            <a:chExt cx="1516674" cy="2432403"/>
          </a:xfrm>
        </p:grpSpPr>
        <p:sp>
          <p:nvSpPr>
            <p:cNvPr id="7" name="TextBox 6"/>
            <p:cNvSpPr txBox="1"/>
            <p:nvPr/>
          </p:nvSpPr>
          <p:spPr>
            <a:xfrm>
              <a:off x="2096130" y="3316873"/>
              <a:ext cx="317500" cy="338554"/>
            </a:xfrm>
            <a:prstGeom prst="rect">
              <a:avLst/>
            </a:prstGeom>
            <a:noFill/>
          </p:spPr>
          <p:txBody>
            <a:bodyPr anchor="ctr" lIns="0" rIns="0" rtlCol="0"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b="1" dirty="0" lang="en-US" sz="48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=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05998" y="3316873"/>
              <a:ext cx="947738" cy="338554"/>
            </a:xfrm>
            <a:prstGeom prst="rect">
              <a:avLst/>
            </a:prstGeom>
            <a:noFill/>
          </p:spPr>
          <p:txBody>
            <a:bodyPr anchor="ctr" lIns="0" rIns="0" rtlCol="0"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b="1" dirty="0" lang="en-US" sz="48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Taste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43175" y="3718927"/>
              <a:ext cx="1069629" cy="941220"/>
            </a:xfrm>
            <a:prstGeom prst="rect">
              <a:avLst/>
            </a:prstGeom>
            <a:noFill/>
          </p:spPr>
          <p:txBody>
            <a:bodyPr anchor="t" lIns="0" rIns="0" rtlCol="0" wrap="square">
              <a:spAutoFit/>
            </a:bodyPr>
            <a:lstStyle/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b="1" dirty="0" lang="en-US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Sweet </a:t>
              </a: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Sour </a:t>
              </a: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Salt</a:t>
              </a: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Bitter</a:t>
              </a: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Umami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46813" y="2227744"/>
              <a:ext cx="910737" cy="959060"/>
            </a:xfrm>
            <a:prstGeom prst="ellipse">
              <a:avLst/>
            </a:prstGeom>
            <a:solidFill>
              <a:srgbClr val="728FB6"/>
            </a:solidFill>
            <a:ln w="76200">
              <a:solidFill>
                <a:srgbClr val="304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700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922944" y="3549649"/>
            <a:ext cx="3781184" cy="4927563"/>
            <a:chOff x="3346104" y="2346325"/>
            <a:chExt cx="1417944" cy="1923716"/>
          </a:xfrm>
        </p:grpSpPr>
        <p:sp>
          <p:nvSpPr>
            <p:cNvPr id="9" name="TextBox 8"/>
            <p:cNvSpPr txBox="1"/>
            <p:nvPr/>
          </p:nvSpPr>
          <p:spPr>
            <a:xfrm>
              <a:off x="3346104" y="3316873"/>
              <a:ext cx="317500" cy="338554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ctr" lIns="0" rIns="0" rtlCol="0"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b="1" dirty="0" lang="en-US" sz="48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+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5972" y="3316873"/>
              <a:ext cx="1108076" cy="338554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ctr" lIns="0" rIns="0" rtlCol="0"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b="1" dirty="0" lang="en-US" sz="48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Aroma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4082" y="3718927"/>
              <a:ext cx="702680" cy="551114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 lIns="0" rIns="0" rtlCol="0" wrap="square">
              <a:spAutoFit/>
            </a:bodyPr>
            <a:lstStyle/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b="1" dirty="0" lang="en-US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Mints</a:t>
              </a: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mtClean="0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Fruits</a:t>
              </a: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mtClean="0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Herbals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814082" y="2346325"/>
              <a:ext cx="755650" cy="782747"/>
            </a:xfrm>
            <a:prstGeom prst="ellipse">
              <a:avLst/>
            </a:prstGeom>
            <a:solidFill>
              <a:srgbClr val="728FB6"/>
            </a:solidFill>
            <a:ln w="76200">
              <a:solidFill>
                <a:srgbClr val="304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70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683778" y="3886201"/>
            <a:ext cx="3217117" cy="4480484"/>
            <a:chOff x="4756416" y="2520864"/>
            <a:chExt cx="1206419" cy="1749177"/>
          </a:xfrm>
        </p:grpSpPr>
        <p:sp>
          <p:nvSpPr>
            <p:cNvPr id="12" name="TextBox 11"/>
            <p:cNvSpPr txBox="1"/>
            <p:nvPr/>
          </p:nvSpPr>
          <p:spPr>
            <a:xfrm>
              <a:off x="4756416" y="3316873"/>
              <a:ext cx="317500" cy="338554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ctr" lIns="0" rIns="0" rtlCol="0"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b="1" dirty="0" lang="en-US" sz="48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+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66284" y="3316873"/>
              <a:ext cx="836967" cy="338554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ctr" lIns="0" rIns="0" rtlCol="0"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b="1" dirty="0" lang="en-US" sz="48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Trig.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00649" y="3718927"/>
              <a:ext cx="762186" cy="551114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 lIns="0" rIns="0" rtlCol="0" wrap="square">
              <a:spAutoFit/>
            </a:bodyPr>
            <a:lstStyle/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mtClean="0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Tingle</a:t>
              </a:r>
              <a:endParaRPr dirty="0" lang="en-US" sz="2600">
                <a:solidFill>
                  <a:prstClr val="black"/>
                </a:solidFill>
                <a:latin charset="0" pitchFamily="34" typeface="Verdana"/>
                <a:ea charset="0" pitchFamily="34" typeface="Verdana"/>
                <a:cs charset="0" pitchFamily="34" typeface="Verdana"/>
              </a:endParaRP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dirty="0" lang="en-US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Warming</a:t>
              </a:r>
            </a:p>
            <a:p>
              <a:pPr algn="l" indent="-272137" marL="272137">
                <a:lnSpc>
                  <a:spcPct val="80000"/>
                </a:lnSpc>
                <a:spcAft>
                  <a:spcPts val="1429"/>
                </a:spcAft>
                <a:buFont charset="0" pitchFamily="34" typeface="Arial"/>
                <a:buChar char="•"/>
              </a:pPr>
              <a:r>
                <a:rPr b="1" dirty="0" lang="en-US" smtClean="0" sz="26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Cooling</a:t>
              </a:r>
              <a:endParaRPr b="1" dirty="0" lang="en-US" sz="2600">
                <a:solidFill>
                  <a:prstClr val="black"/>
                </a:solidFill>
                <a:latin charset="0" pitchFamily="34" typeface="Verdana"/>
                <a:ea charset="0" pitchFamily="34" typeface="Verdana"/>
                <a:cs charset="0" pitchFamily="34" typeface="Verdana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00649" y="2520864"/>
              <a:ext cx="446728" cy="453663"/>
            </a:xfrm>
            <a:prstGeom prst="ellipse">
              <a:avLst/>
            </a:prstGeom>
            <a:solidFill>
              <a:srgbClr val="728FB6"/>
            </a:solidFill>
            <a:ln w="76200">
              <a:solidFill>
                <a:srgbClr val="304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700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721652" y="4047652"/>
            <a:ext cx="3403869" cy="2715429"/>
            <a:chOff x="5895619" y="2595326"/>
            <a:chExt cx="1276451" cy="1060101"/>
          </a:xfrm>
        </p:grpSpPr>
        <p:sp>
          <p:nvSpPr>
            <p:cNvPr id="14" name="TextBox 13"/>
            <p:cNvSpPr txBox="1"/>
            <p:nvPr/>
          </p:nvSpPr>
          <p:spPr>
            <a:xfrm>
              <a:off x="5895619" y="3316873"/>
              <a:ext cx="317500" cy="338554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ctr" lIns="0" rIns="0" rtlCol="0"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b="1" dirty="0" lang="en-US" sz="48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+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05487" y="3316873"/>
              <a:ext cx="966583" cy="338554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ctr" lIns="0" rIns="0" rtlCol="0"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b="1" dirty="0" lang="en-US" sz="48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Color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6559953" y="2595326"/>
              <a:ext cx="257649" cy="257649"/>
            </a:xfrm>
            <a:prstGeom prst="ellipse">
              <a:avLst/>
            </a:prstGeom>
            <a:solidFill>
              <a:srgbClr val="728FB6"/>
            </a:solidFill>
            <a:ln w="76200">
              <a:solidFill>
                <a:srgbClr val="304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70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105168" y="4092101"/>
            <a:ext cx="4005547" cy="2658500"/>
            <a:chOff x="7164438" y="2617551"/>
            <a:chExt cx="1502080" cy="1037876"/>
          </a:xfrm>
        </p:grpSpPr>
        <p:sp>
          <p:nvSpPr>
            <p:cNvPr id="16" name="TextBox 15"/>
            <p:cNvSpPr txBox="1"/>
            <p:nvPr/>
          </p:nvSpPr>
          <p:spPr>
            <a:xfrm>
              <a:off x="7164438" y="3316873"/>
              <a:ext cx="317500" cy="338554"/>
            </a:xfrm>
            <a:prstGeom prst="rect">
              <a:avLst/>
            </a:prstGeom>
            <a:noFill/>
          </p:spPr>
          <p:txBody>
            <a:bodyPr anchor="ctr" lIns="0" rIns="0" rtlCol="0"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b="1" dirty="0" lang="en-US" sz="4800">
                  <a:solidFill>
                    <a:prstClr val="black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+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7474305" y="2617551"/>
              <a:ext cx="1192213" cy="1037876"/>
              <a:chOff x="7474305" y="2617551"/>
              <a:chExt cx="1192213" cy="103787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474305" y="3316873"/>
                <a:ext cx="1192213" cy="338554"/>
              </a:xfrm>
              <a:prstGeom prst="rect">
                <a:avLst/>
              </a:prstGeom>
              <a:noFill/>
            </p:spPr>
            <p:txBody>
              <a:bodyPr anchor="ctr" lIns="0" rIns="0" rtlCol="0" wrap="square">
                <a:spAutoFit/>
              </a:bodyPr>
              <a:lstStyle/>
              <a:p>
                <a:pPr>
                  <a:lnSpc>
                    <a:spcPct val="80000"/>
                  </a:lnSpc>
                  <a:spcAft>
                    <a:spcPts val="1429"/>
                  </a:spcAft>
                </a:pPr>
                <a:r>
                  <a:rPr b="1" dirty="0" lang="en-US" sz="4800">
                    <a:solidFill>
                      <a:prstClr val="black"/>
                    </a:solidFill>
                    <a:latin charset="0" pitchFamily="34" typeface="Verdana"/>
                    <a:ea charset="0" pitchFamily="34" typeface="Verdana"/>
                    <a:cs charset="0" pitchFamily="34" typeface="Verdana"/>
                  </a:rPr>
                  <a:t>Texture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902101" y="2617551"/>
                <a:ext cx="213199" cy="213199"/>
              </a:xfrm>
              <a:prstGeom prst="ellipse">
                <a:avLst/>
              </a:prstGeom>
              <a:solidFill>
                <a:srgbClr val="728FB6"/>
              </a:solidFill>
              <a:ln w="76200">
                <a:solidFill>
                  <a:srgbClr val="3044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7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6415995" y="2754200"/>
            <a:ext cx="15584795" cy="687656"/>
          </a:xfrm>
          <a:prstGeom prst="rect">
            <a:avLst/>
          </a:prstGeom>
          <a:noFill/>
        </p:spPr>
        <p:txBody>
          <a:bodyPr anchor="ctr" bIns="108855" lIns="0" rIns="0" rtlCol="0" tIns="108855" wrap="square">
            <a:spAutoFit/>
          </a:bodyPr>
          <a:lstStyle/>
          <a:p>
            <a:pPr>
              <a:lnSpc>
                <a:spcPct val="80000"/>
              </a:lnSpc>
              <a:spcAft>
                <a:spcPts val="1429"/>
              </a:spcAft>
            </a:pPr>
            <a:r>
              <a:rPr dirty="0" i="1" lang="en-US" sz="3800">
                <a:solidFill>
                  <a:prstClr val="black"/>
                </a:solidFill>
                <a:latin charset="0" pitchFamily="34" typeface="Verdana"/>
                <a:ea charset="0" pitchFamily="34" typeface="Verdana"/>
                <a:cs charset="0" pitchFamily="34" typeface="Verdana"/>
              </a:rPr>
              <a:t>Relative Effect on Flavor Experience</a:t>
            </a:r>
          </a:p>
        </p:txBody>
      </p:sp>
      <p:sp>
        <p:nvSpPr>
          <p:cNvPr id="2" name="Flowchart: Merge 1"/>
          <p:cNvSpPr/>
          <p:nvPr/>
        </p:nvSpPr>
        <p:spPr>
          <a:xfrm>
            <a:off x="6415996" y="9525000"/>
            <a:ext cx="15584794" cy="4114800"/>
          </a:xfrm>
          <a:prstGeom prst="flowChartMerge">
            <a:avLst/>
          </a:prstGeom>
          <a:solidFill>
            <a:srgbClr val="728FB6"/>
          </a:solidFill>
          <a:ln w="114300">
            <a:solidFill>
              <a:srgbClr val="304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08855" lIns="217709" rIns="217709" rtlCol="0" tIns="108855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473420" y="7010399"/>
            <a:ext cx="726637" cy="639191"/>
          </a:xfrm>
          <a:prstGeom prst="ellipse">
            <a:avLst/>
          </a:prstGeom>
          <a:solidFill>
            <a:srgbClr val="00B050"/>
          </a:solidFill>
          <a:ln>
            <a:solidFill>
              <a:srgbClr val="167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08855" lIns="217709" rIns="217709" rtlCol="0" tIns="108855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cstate="print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b="90000" l="10000" r="90000" t="10000">
                        <a14:backgroundMark x1="22789" x2="22789" y1="65483" y2="65483"/>
                        <a14:backgroundMark x1="22789" x2="22789" y1="65483" y2="65483"/>
                        <a14:backgroundMark x1="39130" x2="39130" y1="76726" y2="76726"/>
                        <a14:backgroundMark x1="39130" x2="39130" y1="76726" y2="76726"/>
                        <a14:backgroundMark x1="36282" x2="36282" y1="85010" y2="85010"/>
                        <a14:backgroundMark x1="43478" x2="43478" y1="84418" y2="84418"/>
                        <a14:backgroundMark x1="57871" x2="57871" y1="69625" y2="69625"/>
                        <a14:backgroundMark x1="60270" x2="60270" y1="42406" y2="42406"/>
                        <a14:backgroundMark x1="49625" x2="49625" y1="45168" y2="45168"/>
                        <a14:backgroundMark x1="58471" x2="58471" y1="43195" y2="43195"/>
                        <a14:backgroundMark x1="61469" x2="61469" y1="37081" y2="37081"/>
                        <a14:backgroundMark x1="62069" x2="62069" y1="28600" y2="28600"/>
                        <a14:backgroundMark x1="60870" x2="60870" y1="34122" y2="34122"/>
                        <a14:backgroundMark x1="42129" x2="42129" y1="29586" y2="29586"/>
                        <a14:backgroundMark x1="44828" x2="44828" y1="24655" y2="24655"/>
                        <a14:backgroundMark x1="47376" x2="47376" y1="20907" y2="20907"/>
                        <a14:backgroundMark x1="78711" x2="78711" y1="45365" y2="45365"/>
                        <a14:backgroundMark x1="81259" x2="81259" y1="48718" y2="48718"/>
                        <a14:backgroundMark x1="82909" x2="82909" y1="52268" y2="52268"/>
                        <a14:backgroundMark x1="80660" x2="80660" y1="59172" y2="59172"/>
                        <a14:backgroundMark x1="77811" x2="77811" y1="61538" y2="61538"/>
                        <a14:backgroundMark x1="62069" x2="62069" y1="66075" y2="66075"/>
                        <a14:backgroundMark x1="26837" x2="26837" y1="42604" y2="42604"/>
                        <a14:backgroundMark x1="23688" x2="23688" y1="44576" y2="44576"/>
                        <a14:backgroundMark x1="31484" x2="31484" y1="44576" y2="44576"/>
                        <a14:backgroundMark x1="32234" x2="32234" y1="43195" y2="43195"/>
                        <a14:backgroundMark x1="38381" x2="38381" y1="35700" y2="35700"/>
                        <a14:backgroundMark x1="55922" x2="55922" y1="16174" y2="16174"/>
                        <a14:backgroundMark x1="61469" x2="61469" y1="19921" y2="19921"/>
                        <a14:backgroundMark x1="72264" x2="72264" y1="41223" y2="41223"/>
                        <a14:backgroundMark x1="75712" x2="75712" y1="42998" y2="42998"/>
                        <a14:backgroundMark x1="35682" x2="35682" y1="60355" y2="60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175387" y="9753600"/>
            <a:ext cx="4893413" cy="2972150"/>
          </a:xfrm>
          <a:prstGeom prst="rect">
            <a:avLst/>
          </a:prstGeom>
          <a:effectLst>
            <a:glow rad="673100">
              <a:schemeClr val="bg1">
                <a:alpha val="6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524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>
            <a:stCxn id="27" idx="2"/>
            <a:endCxn id="32" idx="6"/>
          </p:cNvCxnSpPr>
          <p:nvPr/>
        </p:nvCxnSpPr>
        <p:spPr>
          <a:xfrm flipV="1">
            <a:off x="6258168" y="4365154"/>
            <a:ext cx="15382632" cy="12153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0" y="76200"/>
            <a:ext cx="16832155" cy="2438400"/>
          </a:xfrm>
          <a:prstGeom prst="rect">
            <a:avLst/>
          </a:prstGeom>
        </p:spPr>
        <p:txBody>
          <a:bodyPr lIns="217709" tIns="108855" rIns="217709" bIns="108855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6700" dirty="0">
                <a:solidFill>
                  <a:srgbClr val="51729C"/>
                </a:solidFill>
                <a:latin typeface="Verdana"/>
                <a:ea typeface="Verdana" pitchFamily="34" charset="0"/>
                <a:cs typeface="Verdana" pitchFamily="34" charset="0"/>
              </a:rPr>
              <a:t>Flavor Experience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defRPr/>
            </a:pPr>
            <a:endParaRPr lang="en-US" sz="2100" dirty="0">
              <a:solidFill>
                <a:srgbClr val="51729C"/>
              </a:solidFill>
              <a:latin typeface="Verdana"/>
              <a:ea typeface="Verdana" pitchFamily="34" charset="0"/>
              <a:cs typeface="Verdan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4800" i="1" dirty="0">
                <a:solidFill>
                  <a:srgbClr val="51729C"/>
                </a:solidFill>
                <a:latin typeface="Verdana"/>
                <a:ea typeface="Verdana" pitchFamily="34" charset="0"/>
                <a:cs typeface="Verdana" pitchFamily="34" charset="0"/>
              </a:rPr>
              <a:t>Several factors create the flavor experience</a:t>
            </a:r>
            <a:endParaRPr lang="en-US" sz="3800" i="1" dirty="0">
              <a:solidFill>
                <a:srgbClr val="51729C"/>
              </a:solidFill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6500" y="5590705"/>
            <a:ext cx="4563533" cy="1401698"/>
          </a:xfrm>
          <a:prstGeom prst="rect">
            <a:avLst/>
          </a:prstGeom>
          <a:noFill/>
        </p:spPr>
        <p:txBody>
          <a:bodyPr wrap="square" lIns="0" tIns="108855" rIns="0" bIns="108855" rtlCol="0" anchor="ctr">
            <a:spAutoFit/>
          </a:bodyPr>
          <a:lstStyle/>
          <a:p>
            <a:pPr>
              <a:lnSpc>
                <a:spcPct val="80000"/>
              </a:lnSpc>
              <a:spcAft>
                <a:spcPts val="1429"/>
              </a:spcAft>
            </a:pPr>
            <a:r>
              <a:rPr lang="en-US" sz="4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Flavor Experience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19" b="100000" l="6926" r="89899">
                        <a14:backgroundMark x1="91919" y1="11111" x2="91919" y2="11111"/>
                        <a14:backgroundMark x1="79076" y1="9235" x2="79076" y2="9235"/>
                        <a14:backgroundMark x1="14719" y1="8802" x2="14719" y2="8802"/>
                        <a14:backgroundMark x1="2742" y1="17605" x2="2742" y2="17605"/>
                        <a14:backgroundMark x1="10967" y1="94372" x2="10967" y2="94372"/>
                        <a14:backgroundMark x1="10534" y1="73304" x2="10534" y2="73304"/>
                        <a14:backgroundMark x1="81818" y1="82973" x2="81818" y2="82973"/>
                        <a14:backgroundMark x1="82251" y1="63059" x2="82251" y2="63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7892" y="2057400"/>
            <a:ext cx="3680744" cy="355025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589680" y="3258386"/>
            <a:ext cx="3353616" cy="3656983"/>
            <a:chOff x="2096130" y="2227744"/>
            <a:chExt cx="1257606" cy="1427683"/>
          </a:xfrm>
        </p:grpSpPr>
        <p:sp>
          <p:nvSpPr>
            <p:cNvPr id="7" name="TextBox 6"/>
            <p:cNvSpPr txBox="1"/>
            <p:nvPr/>
          </p:nvSpPr>
          <p:spPr>
            <a:xfrm>
              <a:off x="2096130" y="3316873"/>
              <a:ext cx="317500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lang="en-US" sz="48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=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05998" y="3316873"/>
              <a:ext cx="947738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lang="en-US" sz="48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Taste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46813" y="2227744"/>
              <a:ext cx="910737" cy="959060"/>
            </a:xfrm>
            <a:prstGeom prst="ellipse">
              <a:avLst/>
            </a:prstGeom>
            <a:solidFill>
              <a:srgbClr val="728FB6"/>
            </a:solidFill>
            <a:ln w="76200">
              <a:solidFill>
                <a:srgbClr val="304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700">
                <a:solidFill>
                  <a:prstClr val="white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415995" y="2754200"/>
            <a:ext cx="15584795" cy="687656"/>
          </a:xfrm>
          <a:prstGeom prst="rect">
            <a:avLst/>
          </a:prstGeom>
          <a:noFill/>
        </p:spPr>
        <p:txBody>
          <a:bodyPr wrap="square" lIns="0" tIns="108855" rIns="0" bIns="108855" rtlCol="0" anchor="ctr">
            <a:spAutoFit/>
          </a:bodyPr>
          <a:lstStyle/>
          <a:p>
            <a:pPr>
              <a:lnSpc>
                <a:spcPct val="80000"/>
              </a:lnSpc>
              <a:spcAft>
                <a:spcPts val="1429"/>
              </a:spcAft>
            </a:pPr>
            <a:r>
              <a:rPr lang="en-US" sz="38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Relative Effect on Flavor Experience</a:t>
            </a:r>
          </a:p>
        </p:txBody>
      </p:sp>
    </p:spTree>
    <p:extLst>
      <p:ext uri="{BB962C8B-B14F-4D97-AF65-F5344CB8AC3E}">
        <p14:creationId xmlns:p14="http://schemas.microsoft.com/office/powerpoint/2010/main" val="40157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xplosion 2 31"/>
          <p:cNvSpPr/>
          <p:nvPr/>
        </p:nvSpPr>
        <p:spPr>
          <a:xfrm rot="741475">
            <a:off x="20157706" y="2381223"/>
            <a:ext cx="4727182" cy="4376046"/>
          </a:xfrm>
          <a:prstGeom prst="irregularSeal2">
            <a:avLst/>
          </a:prstGeom>
          <a:solidFill>
            <a:srgbClr val="FF0000">
              <a:alpha val="39000"/>
            </a:srgbClr>
          </a:solidFill>
          <a:ln>
            <a:solidFill>
              <a:srgbClr val="C00000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08855" lIns="217709" rIns="217709" rtlCol="0" tIns="108855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22058491" cy="867697"/>
          </a:xfrm>
        </p:spPr>
        <p:txBody>
          <a:bodyPr/>
          <a:lstStyle/>
          <a:p>
            <a:r>
              <a:rPr dirty="0" lang="en-US" sz="48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5 Tastes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566453" y="8361757"/>
            <a:ext cx="4929125" cy="1519674"/>
          </a:xfrm>
        </p:spPr>
        <p:txBody>
          <a:bodyPr/>
          <a:lstStyle/>
          <a:p>
            <a:pPr indent="0" marL="0">
              <a:spcAft>
                <a:spcPts val="1429"/>
              </a:spcAft>
              <a:buNone/>
            </a:pPr>
            <a:r>
              <a:rPr baseline="50000" dirty="0" lang="en-US" smtClean="0" sz="11400">
                <a:latin charset="0" panose="020E0602020502020306" pitchFamily="34" typeface="Berlin Sans FB"/>
              </a:rPr>
              <a:t>  4</a:t>
            </a:r>
            <a:r>
              <a:rPr dirty="0" lang="en-US" smtClean="0" sz="11400">
                <a:latin charset="0" panose="020E0602020502020306" pitchFamily="34" typeface="Berlin Sans FB"/>
              </a:rPr>
              <a:t>Bitter</a:t>
            </a:r>
            <a:endParaRPr dirty="0" lang="en-US" sz="11400">
              <a:latin charset="0" panose="020E0602020502020306" pitchFamily="34" typeface="Berlin Sans FB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715297"/>
            <a:ext cx="51206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defTabSz="2177095">
              <a:lnSpc>
                <a:spcPct val="93000"/>
              </a:lnSpc>
              <a:spcAft>
                <a:spcPts val="1429"/>
              </a:spcAft>
              <a:defRPr/>
            </a:pPr>
            <a:r>
              <a:rPr baseline="50000" dirty="0" lang="en-US" sz="11400">
                <a:latin charset="0" panose="020E0602020502020306" pitchFamily="34" typeface="Berlin Sans FB"/>
                <a:ea charset="0" pitchFamily="34" typeface="Verdana"/>
                <a:cs charset="0" pitchFamily="34" typeface="Verdana"/>
              </a:rPr>
              <a:t>1</a:t>
            </a:r>
            <a:r>
              <a:rPr dirty="0" lang="en-US" sz="11400">
                <a:latin charset="0" panose="020E0602020502020306" pitchFamily="34" typeface="Berlin Sans FB"/>
                <a:ea charset="0" pitchFamily="34" typeface="Verdana"/>
                <a:cs charset="0" pitchFamily="34" typeface="Verdana"/>
              </a:rPr>
              <a:t>Sweet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105697" y="3352800"/>
            <a:ext cx="5632704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defTabSz="2177095">
              <a:lnSpc>
                <a:spcPct val="93000"/>
              </a:lnSpc>
              <a:spcAft>
                <a:spcPts val="1429"/>
              </a:spcAft>
              <a:defRPr/>
            </a:pPr>
            <a:r>
              <a:rPr baseline="50000" dirty="0" lang="en-US" sz="11400">
                <a:latin charset="0" panose="020E0602020502020306" pitchFamily="34" typeface="Berlin Sans FB"/>
                <a:ea charset="0" pitchFamily="34" typeface="Verdana"/>
                <a:cs charset="0" pitchFamily="34" typeface="Verdana"/>
              </a:rPr>
              <a:t>2</a:t>
            </a:r>
            <a:r>
              <a:rPr dirty="0" lang="en-US" sz="11400">
                <a:latin charset="0" panose="020E0602020502020306" pitchFamily="34" typeface="Berlin Sans FB"/>
                <a:ea charset="0" pitchFamily="34" typeface="Verdana"/>
                <a:cs charset="0" pitchFamily="34" typeface="Verdana"/>
              </a:rPr>
              <a:t>Sour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5867400"/>
            <a:ext cx="51206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defTabSz="2177095">
              <a:lnSpc>
                <a:spcPct val="93000"/>
              </a:lnSpc>
              <a:spcAft>
                <a:spcPts val="1429"/>
              </a:spcAft>
              <a:defRPr/>
            </a:pPr>
            <a:r>
              <a:rPr baseline="50000" dirty="0" lang="en-US" sz="11400">
                <a:latin charset="0" panose="020E0602020502020306" pitchFamily="34" typeface="Berlin Sans FB"/>
                <a:ea charset="0" pitchFamily="34" typeface="Verdana"/>
                <a:cs charset="0" pitchFamily="34" typeface="Verdana"/>
              </a:rPr>
              <a:t>3</a:t>
            </a:r>
            <a:r>
              <a:rPr dirty="0" lang="en-US" sz="11400">
                <a:latin charset="0" panose="020E0602020502020306" pitchFamily="34" typeface="Berlin Sans FB"/>
                <a:ea charset="0" pitchFamily="34" typeface="Verdana"/>
                <a:cs charset="0" pitchFamily="34" typeface="Verdana"/>
              </a:rPr>
              <a:t>Salty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15297" y="10820400"/>
            <a:ext cx="5760715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defTabSz="2177095">
              <a:lnSpc>
                <a:spcPct val="93000"/>
              </a:lnSpc>
              <a:spcAft>
                <a:spcPts val="1429"/>
              </a:spcAft>
              <a:defRPr/>
            </a:pPr>
            <a:r>
              <a:rPr baseline="50000" dirty="0" lang="en-US" sz="11400">
                <a:latin charset="0" panose="020E0602020502020306" pitchFamily="34" typeface="Berlin Sans FB"/>
                <a:ea charset="0" pitchFamily="34" typeface="Verdana"/>
                <a:cs charset="0" pitchFamily="34" typeface="Verdana"/>
              </a:rPr>
              <a:t>5</a:t>
            </a:r>
            <a:r>
              <a:rPr dirty="0" lang="en-US" sz="11400">
                <a:latin charset="0" panose="020E0602020502020306" pitchFamily="34" typeface="Berlin Sans FB"/>
                <a:ea charset="0" pitchFamily="34" typeface="Verdana"/>
                <a:cs charset="0" pitchFamily="34" typeface="Verdana"/>
              </a:rPr>
              <a:t>Umami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30064" y="304800"/>
            <a:ext cx="4385015" cy="2611016"/>
            <a:chOff x="1914525" y="685217"/>
            <a:chExt cx="2514600" cy="1534108"/>
          </a:xfrm>
        </p:grpSpPr>
        <p:sp>
          <p:nvSpPr>
            <p:cNvPr id="11" name="Oval 10"/>
            <p:cNvSpPr/>
            <p:nvPr/>
          </p:nvSpPr>
          <p:spPr>
            <a:xfrm>
              <a:off x="1914525" y="685217"/>
              <a:ext cx="2514600" cy="153410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cstate="print"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b="100000" l="323" r="100000" t="860">
                          <a14:foregroundMark x1="39032" x2="39032" y1="86819" y2="86819"/>
                          <a14:foregroundMark x1="43065" x2="43065" y1="86533" y2="86533"/>
                          <a14:foregroundMark x1="24032" x2="24032" y1="85960" y2="85960"/>
                          <a14:foregroundMark x1="7903" x2="7903" y1="83954" y2="83954"/>
                          <a14:foregroundMark x1="5161" x2="5161" y1="79943" y2="79943"/>
                          <a14:foregroundMark x1="5323" x2="5323" y1="74499" y2="74499"/>
                          <a14:foregroundMark x1="13226" x2="13226" y1="81375" y2="81375"/>
                          <a14:foregroundMark x1="14677" x2="14677" y1="88825" y2="88825"/>
                          <a14:foregroundMark x1="10968" x2="10968" y1="89112" y2="89112"/>
                          <a14:foregroundMark x1="12581" x2="12581" y1="74499" y2="74499"/>
                          <a14:foregroundMark x1="14677" x2="14677" y1="78223" y2="78223"/>
                          <a14:foregroundMark x1="1129" x2="1129" y1="81948" y2="81948"/>
                          <a14:foregroundMark x1="2903" x2="2903" y1="78797" y2="78797"/>
                          <a14:foregroundMark x1="88387" x2="88387" y1="82521" y2="82521"/>
                          <a14:foregroundMark x1="85000" x2="85000" y1="80802" y2="80802"/>
                          <a14:foregroundMark x1="96774" x2="96774" y1="77077" y2="77077"/>
                          <a14:foregroundMark x1="92903" x2="92903" y1="69914" y2="69914"/>
                          <a14:foregroundMark x1="88548" x2="88548" y1="67908" y2="67908"/>
                          <a14:foregroundMark x1="46774" x2="46774" y1="90258" y2="90258"/>
                          <a14:foregroundMark x1="38710" x2="38710" y1="92264" y2="92264"/>
                          <a14:foregroundMark x1="33065" x2="33065" y1="94269" y2="94269"/>
                          <a14:foregroundMark x1="25968" x2="25968" y1="92264" y2="922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134" y="776288"/>
              <a:ext cx="2140531" cy="120491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130064" y="2819400"/>
            <a:ext cx="4385015" cy="2727220"/>
            <a:chOff x="3077908" y="1864082"/>
            <a:chExt cx="2514600" cy="1602384"/>
          </a:xfrm>
        </p:grpSpPr>
        <p:sp>
          <p:nvSpPr>
            <p:cNvPr id="35" name="Oval 34"/>
            <p:cNvSpPr/>
            <p:nvPr/>
          </p:nvSpPr>
          <p:spPr>
            <a:xfrm>
              <a:off x="3077908" y="1873607"/>
              <a:ext cx="2514600" cy="153410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cstate="print"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b="90000" l="10000" r="90000" 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633" y="1864082"/>
              <a:ext cx="2226183" cy="1602384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cstate="print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b="100000" l="163" r="92830" t="0">
                        <a14:backgroundMark x1="58446" x2="58446" y1="10538" y2="10538"/>
                      </a14:backgroundRemoval>
                    </a14:imgEffect>
                    <a14:imgEffect>
                      <a14:brightnessContrast bright="28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817" y="147760"/>
            <a:ext cx="5353183" cy="34816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b="100000" l="0" r="100000" t="0">
                        <a14:foregroundMark x1="20662" x2="20662" y1="22043" y2="22043"/>
                        <a14:foregroundMark x1="19874" x2="19874" y1="26613" y2="26613"/>
                        <a14:foregroundMark x1="42744" x2="42744" y1="84677" y2="84677"/>
                        <a14:foregroundMark x1="40694" x2="40694" y1="79301" y2="79301"/>
                        <a14:foregroundMark x1="38170" x2="38170" y1="73925" y2="73925"/>
                        <a14:foregroundMark x1="70978" x2="70978" y1="90860" y2="90860"/>
                        <a14:foregroundMark x1="70189" x2="70189" y1="96505" y2="96505"/>
                        <a14:foregroundMark x1="23344" x2="23344" y1="97312" y2="97312"/>
                        <a14:foregroundMark x1="79180" x2="79180" y1="18011" y2="18011"/>
                        <a14:backgroundMark x1="86909" x2="86909" y1="65323" y2="65323"/>
                        <a14:backgroundMark x1="82334" x2="82334" y1="98118" y2="98118"/>
                        <a14:backgroundMark x1="87855" x2="87855" y1="58333" y2="58333"/>
                        <a14:backgroundMark x1="87382" x2="87382" y1="34140" y2="34140"/>
                        <a14:backgroundMark x1="84700" x2="84700" y1="27151" y2="27151"/>
                        <a14:backgroundMark x1="82808" x2="82808" y1="22849" y2="22849"/>
                        <a14:backgroundMark x1="80126" x2="80126" y1="20430" y2="20430"/>
                        <a14:backgroundMark x1="76972" x2="76972" y1="17204" y2="17204"/>
                        <a14:backgroundMark x1="86751" x2="86751" y1="31452" y2="31452"/>
                        <a14:backgroundMark x1="89590" x2="89590" y1="41398" y2="41398"/>
                        <a14:backgroundMark x1="89117" x2="89117" y1="53226" y2="53226"/>
                        <a14:backgroundMark x1="88801" x2="88801" y1="38441" y2="38441"/>
                        <a14:backgroundMark x1="57413" x2="57413" y1="12366" y2="12366"/>
                        <a14:backgroundMark x1="48423" x2="48423" y1="17742" y2="17742"/>
                        <a14:backgroundMark x1="47319" x2="47319" y1="25269" y2="27151"/>
                        <a14:backgroundMark x1="46372" x2="46372" y1="34140" y2="35753"/>
                        <a14:backgroundMark x1="46530" x2="46530" y1="40591" y2="41129"/>
                        <a14:backgroundMark x1="46372" x2="46057" y1="44892" y2="46774"/>
                        <a14:backgroundMark x1="44322" x2="42271" y1="51613" y2="54301"/>
                        <a14:backgroundMark x1="39905" x2="36120" y1="56452" y2="56989"/>
                        <a14:backgroundMark x1="33123" x2="32492" y1="56989" y2="56989"/>
                        <a14:backgroundMark x1="29968" x2="28864" y1="56989" y2="59677"/>
                        <a14:backgroundMark x1="28076" x2="28076" y1="65591" y2="67473"/>
                        <a14:backgroundMark x1="28076" x2="28391" y1="68280" y2="70430"/>
                        <a14:backgroundMark x1="28549" x2="29968" y1="72581" y2="74462"/>
                        <a14:backgroundMark x1="31388" x2="32177" y1="75269" y2="81183"/>
                        <a14:backgroundMark x1="32177" x2="32177" y1="81452" y2="81452"/>
                        <a14:backgroundMark x1="30915" x2="30757" y1="84409" y2="85215"/>
                        <a14:backgroundMark x1="29495" x2="26341" y1="85753" y2="86290"/>
                        <a14:backgroundMark x1="23817" x2="22555" y1="86290" y2="86290"/>
                        <a14:backgroundMark x1="20347" x2="20347" y1="85753" y2="85753"/>
                        <a14:backgroundMark x1="18927" x2="18927" y1="78226" y2="77151"/>
                        <a14:backgroundMark x1="18927" x2="19085" y1="71505" y2="66667"/>
                        <a14:backgroundMark x1="19401" x2="20820" y1="57258" y2="52151"/>
                        <a14:backgroundMark x1="21924" x2="22240" y1="43011" y2="42473"/>
                        <a14:backgroundMark x1="24763" x2="27287" y1="36290" y2="31452"/>
                        <a14:backgroundMark x1="28707" x2="30599" y1="28226" y2="25806"/>
                        <a14:backgroundMark x1="33596" x2="38170" y1="22312" y2="13978"/>
                        <a14:backgroundMark x1="40694" x2="43218" y1="8065" y2="5645"/>
                        <a14:backgroundMark x1="45110" x2="48423" y1="3763" y2="2151"/>
                        <a14:backgroundMark x1="50000" x2="50789" y1="1613" y2="1613"/>
                        <a14:backgroundMark x1="62303" x2="62776" y1="6183" y2="6452"/>
                        <a14:backgroundMark x1="68139" x2="68139" y1="8333" y2="8333"/>
                        <a14:backgroundMark x1="70032" x2="70032" y1="10484" y2="10484"/>
                        <a14:backgroundMark x1="65773" x2="65773" y1="13172" y2="13172"/>
                        <a14:backgroundMark x1="63565" x2="62618" y1="13441" y2="13978"/>
                        <a14:backgroundMark x1="60252" x2="59621" y1="15323" y2="15860"/>
                        <a14:backgroundMark x1="50158" x2="50158" y1="43817" y2="43817"/>
                        <a14:backgroundMark x1="50158" x2="50473" y1="51882" y2="53226"/>
                        <a14:backgroundMark x1="31388" x2="31388" y1="94892" y2="94892"/>
                        <a14:backgroundMark x1="79811" x2="79811" y1="79839" y2="79839"/>
                        <a14:backgroundMark x1="82965" x2="82965" y1="80376" y2="80376"/>
                        <a14:backgroundMark x1="82177" x2="82177" y1="75269" y2="75269"/>
                        <a14:backgroundMark x1="78076" x2="78076" y1="80108" y2="80108"/>
                        <a14:backgroundMark x1="75079" x2="75079" y1="79301" y2="79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103144" y="2590801"/>
            <a:ext cx="4321639" cy="349036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130062" y="7807028"/>
            <a:ext cx="4385017" cy="2632372"/>
            <a:chOff x="2286000" y="3711144"/>
            <a:chExt cx="2514600" cy="1546656"/>
          </a:xfrm>
        </p:grpSpPr>
        <p:sp>
          <p:nvSpPr>
            <p:cNvPr id="39" name="Oval 38"/>
            <p:cNvSpPr/>
            <p:nvPr/>
          </p:nvSpPr>
          <p:spPr>
            <a:xfrm>
              <a:off x="2286000" y="3711144"/>
              <a:ext cx="2514600" cy="153410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cstate="print"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b="100000" l="0" r="100000" t="0">
                          <a14:foregroundMark x1="29300" x2="29300" y1="26528" y2="26528"/>
                          <a14:foregroundMark x1="28100" x2="28100" y1="16148" y2="16148"/>
                          <a14:foregroundMark x1="37000" x2="37000" y1="10381" y2="10381"/>
                          <a14:foregroundMark x1="42200" x2="42200" y1="8651" y2="8651"/>
                          <a14:foregroundMark x1="50500" x2="50500" y1="8189" y2="8189"/>
                          <a14:foregroundMark x1="60700" x2="60700" y1="9804" y2="9804"/>
                          <a14:foregroundMark x1="65900" x2="65900" y1="12111" y2="12111"/>
                          <a14:foregroundMark x1="71700" x2="71700" y1="16724" y2="16724"/>
                          <a14:foregroundMark x1="50200" x2="50200" y1="33218" y2="33218"/>
                          <a14:foregroundMark x1="29900" x2="29900" y1="13841" y2="13841"/>
                          <a14:foregroundMark x1="35200" x2="35200" y1="11303" y2="11303"/>
                          <a14:foregroundMark x1="32900" x2="32900" y1="11649" y2="11649"/>
                          <a14:foregroundMark x1="36200" x2="36200" y1="10265" y2="10265"/>
                          <a14:foregroundMark x1="40100" x2="40100" y1="9458" y2="9458"/>
                          <a14:foregroundMark x1="38800" x2="38800" y1="9689" y2="9689"/>
                          <a14:foregroundMark x1="31800" x2="31800" y1="12457" y2="12457"/>
                          <a14:foregroundMark x1="71000" x2="71000" y1="15686" y2="15686"/>
                          <a14:foregroundMark x1="69700" x2="69700" y1="14187" y2="14187"/>
                          <a14:foregroundMark x1="68500" x2="68500" y1="13610" y2="13610"/>
                          <a14:foregroundMark x1="67300" x2="67300" y1="12457" y2="12457"/>
                          <a14:foregroundMark x1="27900" x2="27900" y1="68166" y2="68166"/>
                          <a14:foregroundMark x1="19900" x2="19900" y1="62168" y2="62168"/>
                          <a14:foregroundMark x1="15000" x2="15000" y1="48097" y2="48097"/>
                          <a14:foregroundMark x1="9700" x2="9700" y1="63668" y2="63668"/>
                          <a14:foregroundMark x1="10000" x2="11100" y1="66436" y2="67589"/>
                          <a14:foregroundMark x1="12800" x2="13200" y1="69089" y2="69550"/>
                          <a14:foregroundMark x1="11300" x2="11300" y1="69666" y2="69666"/>
                          <a14:foregroundMark x1="31500" x2="31900" y1="81200" y2="82007"/>
                          <a14:foregroundMark x1="35400" x2="35400" y1="82814" y2="82814"/>
                          <a14:foregroundMark x1="42800" x2="42800" y1="83737" y2="83737"/>
                          <a14:foregroundMark x1="49400" x2="49400" y1="83968" y2="83968"/>
                          <a14:foregroundMark x1="76200" x2="76200" y1="77509" y2="77509"/>
                          <a14:foregroundMark x1="85200" x2="85800" y1="68743" y2="68051"/>
                          <a14:foregroundMark x1="34100" x2="34100" y1="11534" y2="11534"/>
                          <a14:foregroundMark x1="41000" x2="41000" y1="9343" y2="9343"/>
                          <a14:foregroundMark x1="43200" x2="43200" y1="8881" y2="8881"/>
                          <a14:foregroundMark x1="44900" x2="44900" y1="8766" y2="8766"/>
                          <a14:foregroundMark x1="65100" x2="65100" y1="11649" y2="11649"/>
                          <a14:foregroundMark x1="63500" x2="63500" y1="11073" y2="11073"/>
                          <a14:foregroundMark x1="62600" x2="62600" y1="10727" y2="10727"/>
                          <a14:foregroundMark x1="61700" x2="61700" y1="10496" y2="10496"/>
                          <a14:foregroundMark x1="59800" x2="59800" y1="9919" y2="9919"/>
                          <a14:foregroundMark x1="58200" x2="58200" y1="9458" y2="9458"/>
                          <a14:foregroundMark x1="57300" x2="57300" y1="9227" y2="9227"/>
                          <a14:foregroundMark x1="55900" x2="55900" y1="8997" y2="8997"/>
                          <a14:foregroundMark x1="54600" x2="54600" y1="8651" y2="8651"/>
                          <a14:foregroundMark x1="53400" x2="53400" y1="8420" y2="8420"/>
                          <a14:foregroundMark x1="52000" x2="52000" y1="8535" y2="8535"/>
                          <a14:foregroundMark x1="51300" x2="51300" y1="8535" y2="8535"/>
                          <a14:foregroundMark x1="49600" x2="49600" y1="8535" y2="8535"/>
                          <a14:foregroundMark x1="48300" x2="48300" y1="8304" y2="8304"/>
                          <a14:foregroundMark x1="46200" x2="46200" y1="8420" y2="8420"/>
                          <a14:foregroundMark x1="47300" x2="47300" y1="8651" y2="8651"/>
                          <a14:backgroundMark x1="9300" x2="9300" y1="70242" y2="70242"/>
                          <a14:backgroundMark x1="11400" x2="11400" y1="72549" y2="72549"/>
                          <a14:backgroundMark x1="17900" x2="17900" y1="80392" y2="80392"/>
                          <a14:backgroundMark x1="27200" x2="27200" y1="83045" y2="83045"/>
                          <a14:backgroundMark x1="34100" x2="34600" y1="84890" y2="85006"/>
                          <a14:backgroundMark x1="73400" x2="73400" y1="84198" y2="84198"/>
                          <a14:backgroundMark x1="64600" x2="64600" y1="85006" y2="85006"/>
                          <a14:backgroundMark x1="59200" x2="58500" y1="87543" y2="87659"/>
                          <a14:backgroundMark x1="52900" x2="51300" y1="87428" y2="87428"/>
                          <a14:backgroundMark x1="46600" x2="45000" y1="87197" y2="87082"/>
                          <a14:backgroundMark x1="41200" x2="40800" y1="87197" y2="87197"/>
                          <a14:backgroundMark x1="38900" x2="38900" y1="87082" y2="87082"/>
                          <a14:backgroundMark x1="78900" x2="78900" y1="82584" y2="82584"/>
                          <a14:backgroundMark x1="85100" x2="85100" y1="78547" y2="78547"/>
                          <a14:backgroundMark x1="87200" x2="87200" y1="76240" y2="76240"/>
                          <a14:backgroundMark x1="89500" x2="90200" y1="73587" y2="72895"/>
                          <a14:backgroundMark x1="96200" x2="96200" y1="58824" y2="58362"/>
                          <a14:backgroundMark x1="95900" x2="95700" y1="54210" y2="53518"/>
                          <a14:backgroundMark x1="94200" x2="94200" y1="44406" y2="44406"/>
                          <a14:backgroundMark x1="92600" x2="92600" y1="40715" y2="40715"/>
                          <a14:backgroundMark x1="88000" x2="88000" y1="37370" y2="37370"/>
                          <a14:backgroundMark x1="82900" x2="82900" y1="34948" y2="34948"/>
                          <a14:backgroundMark x1="78400" x2="78400" y1="32757" y2="32757"/>
                          <a14:backgroundMark x1="76400" x2="76400" y1="27105" y2="26413"/>
                          <a14:backgroundMark x1="76200" x2="76000" y1="16263" y2="15340"/>
                          <a14:backgroundMark x1="71400" x2="71400" y1="8881" y2="8881"/>
                          <a14:backgroundMark x1="65700" x2="65700" y1="6113" y2="6113"/>
                          <a14:backgroundMark x1="61200" x2="61200" y1="5306" y2="5306"/>
                          <a14:backgroundMark x1="53500" x2="53500" y1="5190" y2="5190"/>
                          <a14:backgroundMark x1="46900" x2="46300" y1="5075" y2="5075"/>
                          <a14:backgroundMark x1="37400" x2="37400" y1="6113" y2="6113"/>
                          <a14:backgroundMark x1="31200" x2="31200" y1="7151" y2="7151"/>
                          <a14:backgroundMark x1="25200" x2="24200" y1="9227" y2="10150"/>
                          <a14:backgroundMark x1="22000" x2="21600" y1="13149" y2="14879"/>
                          <a14:backgroundMark x1="21000" x2="21000" y1="16724" y2="16724"/>
                          <a14:backgroundMark x1="18500" x2="18500" y1="16263" y2="16263"/>
                          <a14:backgroundMark x1="11000" x2="11000" y1="23760" y2="23760"/>
                          <a14:backgroundMark x1="8200" x2="8200" y1="31142" y2="31142"/>
                          <a14:backgroundMark x1="8600" x2="8600" y1="38639" y2="38639"/>
                          <a14:backgroundMark x1="5200" x2="4400" y1="44521" y2="45790"/>
                          <a14:backgroundMark x1="3000" x2="2800" y1="47982" y2="49250"/>
                          <a14:backgroundMark x1="2800" x2="2800" y1="55133" y2="55709"/>
                          <a14:backgroundMark x1="3900" x2="5100" y1="58824" y2="60900"/>
                          <a14:backgroundMark x1="5400" x2="5400" y1="64706" y2="64706"/>
                          <a14:backgroundMark x1="6500" x2="6500" y1="67013" y2="67013"/>
                          <a14:backgroundMark x1="7600" x2="7600" y1="68743" y2="68743"/>
                          <a14:backgroundMark x1="10000" x2="10000" y1="72780" y2="72780"/>
                          <a14:backgroundMark x1="15000" x2="16100" y1="77163" y2="77970"/>
                          <a14:backgroundMark x1="17500" x2="18100" y1="79008" y2="79239"/>
                          <a14:backgroundMark x1="22100" x2="22100" y1="81430" y2="81430"/>
                          <a14:backgroundMark x1="23400" x2="24300" y1="82122" y2="82699"/>
                          <a14:backgroundMark x1="26200" x2="26200" y1="83737" y2="83737"/>
                          <a14:backgroundMark x1="70200" x2="70200" y1="85928" y2="85928"/>
                          <a14:backgroundMark x1="76400" x2="76400" y1="82584" y2="82584"/>
                          <a14:backgroundMark x1="83900" x2="83900" y1="79008" y2="79008"/>
                          <a14:backgroundMark x1="33400" x2="33400" y1="9227" y2="9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778565"/>
              <a:ext cx="1706153" cy="147923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096000" y="5334000"/>
            <a:ext cx="4419079" cy="2611016"/>
            <a:chOff x="4461909" y="3050069"/>
            <a:chExt cx="2514600" cy="1534108"/>
          </a:xfrm>
        </p:grpSpPr>
        <p:sp>
          <p:nvSpPr>
            <p:cNvPr id="40" name="Oval 39"/>
            <p:cNvSpPr/>
            <p:nvPr/>
          </p:nvSpPr>
          <p:spPr>
            <a:xfrm>
              <a:off x="4461909" y="3050069"/>
              <a:ext cx="2514600" cy="153410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cstate="print"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b="93511" l="9959" r="89995" t="9945">
                          <a14:foregroundMark x1="49750" x2="49750" y1="32565" y2="32565"/>
                          <a14:foregroundMark x1="38972" x2="38972" y1="45118" y2="45118"/>
                          <a14:foregroundMark x1="36880" x2="36880" y1="56762" y2="57186"/>
                          <a14:foregroundMark x1="36744" x2="36744" y1="67314" y2="67314"/>
                          <a14:foregroundMark x1="36971" x2="36971" y1="72893" y2="72893"/>
                          <a14:foregroundMark x1="36744" x2="36744" y1="62038" y2="62038"/>
                          <a14:foregroundMark x1="36608" x2="36608" y1="59673" y2="59673"/>
                          <a14:foregroundMark x1="36608" x2="36608" y1="65252" y2="65252"/>
                          <a14:foregroundMark x1="36971" x2="36971" y1="70528" y2="70528"/>
                          <a14:foregroundMark x1="37108" x2="37108" y1="75379" y2="75379"/>
                          <a14:foregroundMark x1="63847" x2="63847" y1="75015" y2="75015"/>
                          <a14:foregroundMark x1="63711" x2="63711" y1="70710" y2="70710"/>
                          <a14:foregroundMark x1="59300" x2="59300" y1="39842" y2="39842"/>
                          <a14:foregroundMark x1="63029" x2="63029" y1="51486" y2="51486"/>
                          <a14:foregroundMark x1="63256" x2="63256" y1="53487" y2="53487"/>
                          <a14:foregroundMark x1="63392" x2="63392" y1="55064" y2="55064"/>
                          <a14:foregroundMark x1="63711" x2="63711" y1="56458" y2="56458"/>
                          <a14:foregroundMark x1="63938" x2="63938" y1="58763" y2="58763"/>
                          <a14:foregroundMark x1="64529" x2="64529" y1="61734" y2="61734"/>
                          <a14:foregroundMark x1="44429" x2="44429" y1="88539" y2="88539"/>
                          <a14:foregroundMark x1="43156" x2="43156" y1="87750" y2="87750"/>
                          <a14:foregroundMark x1="41746" x2="41746" y1="87265" y2="87265"/>
                          <a14:foregroundMark x1="40246" x2="40246" y1="86052" y2="86052"/>
                          <a14:foregroundMark x1="38972" x2="38972" y1="84172" y2="84172"/>
                          <a14:foregroundMark x1="56389" x2="56389" y1="88235" y2="88235"/>
                          <a14:foregroundMark x1="58845" x2="58845" y1="85870" y2="85870"/>
                          <a14:foregroundMark x1="62074" x2="62074" y1="83384" y2="83384"/>
                          <a14:foregroundMark x1="59754" x2="59754" y1="86659" y2="86659"/>
                          <a14:foregroundMark x1="45794" x2="45794" y1="89145" y2="89145"/>
                          <a14:foregroundMark x1="46976" x2="46976" y1="89448" y2="89448"/>
                          <a14:backgroundMark x1="41746" x2="41746" y1="88235" y2="882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5379188" y="3189265"/>
              <a:ext cx="798025" cy="124801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105366" y="10287000"/>
            <a:ext cx="4409713" cy="2611016"/>
            <a:chOff x="2338976" y="5029200"/>
            <a:chExt cx="2514600" cy="1534108"/>
          </a:xfrm>
        </p:grpSpPr>
        <p:sp>
          <p:nvSpPr>
            <p:cNvPr id="41" name="Oval 40"/>
            <p:cNvSpPr/>
            <p:nvPr/>
          </p:nvSpPr>
          <p:spPr>
            <a:xfrm>
              <a:off x="2338976" y="5029200"/>
              <a:ext cx="2514600" cy="153410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cstate="print"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b="98000" l="0" r="100000" t="0">
                          <a14:backgroundMark x1="29917" x2="29917" y1="42625" y2="42625"/>
                          <a14:backgroundMark x1="22667" x2="22667" y1="58750" y2="58750"/>
                          <a14:backgroundMark x1="41667" x2="41667" y1="55375" y2="55375"/>
                          <a14:backgroundMark x1="37917" x2="37917" y1="52000" y2="52000"/>
                          <a14:backgroundMark x1="44167" x2="44167" y1="51875" y2="51875"/>
                          <a14:backgroundMark x1="48000" x2="48000" y1="51500" y2="51500"/>
                          <a14:backgroundMark x1="59917" x2="59917" y1="38000" y2="38000"/>
                          <a14:backgroundMark x1="74500" x2="74500" y1="80375" y2="80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552" y="5236421"/>
              <a:ext cx="1786308" cy="1190872"/>
            </a:xfrm>
            <a:prstGeom prst="rect">
              <a:avLst/>
            </a:prstGeom>
          </p:spPr>
        </p:pic>
      </p:grpSp>
      <p:sp>
        <p:nvSpPr>
          <p:cNvPr id="10" name="Notched Right Arrow 9"/>
          <p:cNvSpPr/>
          <p:nvPr/>
        </p:nvSpPr>
        <p:spPr>
          <a:xfrm>
            <a:off x="14283996" y="1381707"/>
            <a:ext cx="1422400" cy="457200"/>
          </a:xfrm>
          <a:prstGeom prst="notchedRightArrow">
            <a:avLst/>
          </a:prstGeom>
          <a:solidFill>
            <a:schemeClr val="accent1">
              <a:alpha val="35000"/>
            </a:schemeClr>
          </a:solidFill>
          <a:ln>
            <a:solidFill>
              <a:schemeClr val="tx1">
                <a:lumMod val="65000"/>
                <a:lumOff val="35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08855" lIns="217709" rIns="217709" rtlCol="0" tIns="108855"/>
          <a:lstStyle/>
          <a:p>
            <a:pPr algn="ctr"/>
            <a:endParaRPr lang="en-US"/>
          </a:p>
        </p:txBody>
      </p:sp>
      <p:sp>
        <p:nvSpPr>
          <p:cNvPr id="50" name="Explosion 2 49"/>
          <p:cNvSpPr/>
          <p:nvPr/>
        </p:nvSpPr>
        <p:spPr>
          <a:xfrm rot="17578560">
            <a:off x="20309150" y="6611972"/>
            <a:ext cx="3716243" cy="5226242"/>
          </a:xfrm>
          <a:prstGeom prst="irregularSeal2">
            <a:avLst/>
          </a:prstGeom>
          <a:solidFill>
            <a:srgbClr val="FF0000">
              <a:alpha val="39000"/>
            </a:srgbClr>
          </a:solidFill>
          <a:ln>
            <a:solidFill>
              <a:srgbClr val="C00000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08855" lIns="217709" rIns="217709" rtlCol="0" tIns="108855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b="100000" l="0" r="100000" t="0">
                        <a14:foregroundMark x1="31538" x2="31538" y1="67667" y2="67667"/>
                        <a14:foregroundMark x1="21923" x2="21923" y1="55667" y2="55667"/>
                        <a14:foregroundMark x1="18846" x2="18846" y1="51000" y2="51000"/>
                        <a14:foregroundMark x1="32692" x2="32692" y1="68333" y2="68333"/>
                        <a14:foregroundMark x1="38462" x2="39231" y1="79000" y2="81333"/>
                        <a14:foregroundMark x1="39615" x2="39615" y1="85333" y2="85333"/>
                        <a14:foregroundMark x1="31538" x2="31538" y1="90667" y2="90667"/>
                        <a14:foregroundMark x1="25769" x2="25769" y1="91667" y2="91667"/>
                        <a14:foregroundMark x1="17308" x2="15000" y1="92667" y2="93333"/>
                        <a14:foregroundMark x1="11538" x2="9615" y1="94333" y2="95000"/>
                        <a14:foregroundMark x1="3846" x2="3846" y1="97000" y2="97000"/>
                        <a14:foregroundMark x1="17692" x2="17692" y1="90667" y2="90667"/>
                        <a14:foregroundMark x1="23077" x2="23077" y1="88667" y2="88667"/>
                        <a14:foregroundMark x1="25385" x2="25385" y1="85333" y2="85333"/>
                        <a14:foregroundMark x1="25385" x2="25385" y1="84667" y2="84667"/>
                        <a14:foregroundMark x1="25769" x2="27308" y1="82000" y2="83000"/>
                        <a14:foregroundMark x1="43846" x2="46923" y1="92000" y2="91667"/>
                        <a14:foregroundMark x1="50000" x2="51923" y1="91667" y2="91667"/>
                        <a14:foregroundMark x1="52308" x2="52308" y1="91667" y2="91667"/>
                        <a14:foregroundMark x1="72692" x2="72692" y1="87000" y2="87000"/>
                        <a14:foregroundMark x1="69231" x2="69231" y1="85333" y2="85333"/>
                        <a14:foregroundMark x1="71923" x2="71923" y1="81333" y2="81333"/>
                        <a14:foregroundMark x1="69615" x2="69615" y1="75667" y2="75667"/>
                        <a14:foregroundMark x1="66154" x2="66154" y1="72667" y2="72667"/>
                        <a14:foregroundMark x1="58462" x2="58462" y1="72667" y2="72667"/>
                        <a14:foregroundMark x1="61538" x2="63846" y1="67333" y2="65667"/>
                        <a14:foregroundMark x1="66538" x2="66538" y1="60667" y2="60667"/>
                        <a14:foregroundMark x1="63846" x2="63846" y1="57333" y2="57333"/>
                        <a14:foregroundMark x1="64615" x2="66154" y1="51333" y2="45000"/>
                        <a14:foregroundMark x1="66923" x2="66923" y1="42667" y2="42667"/>
                        <a14:foregroundMark x1="57692" x2="57692" y1="42000" y2="42000"/>
                        <a14:foregroundMark x1="40769" x2="40769" y1="42667" y2="42667"/>
                        <a14:foregroundMark x1="30769" x2="30769" y1="44000" y2="44000"/>
                        <a14:foregroundMark x1="30769" x2="31538" y1="49000" y2="51000"/>
                        <a14:foregroundMark x1="31923" x2="31923" y1="54333" y2="54333"/>
                        <a14:foregroundMark x1="33462" x2="36154" y1="59333" y2="62667"/>
                        <a14:foregroundMark x1="36923" x2="36923" y1="63333" y2="63333"/>
                        <a14:foregroundMark x1="60385" x2="60385" y1="83000" y2="83000"/>
                        <a14:foregroundMark x1="56538" x2="51154" y1="84667" y2="87000"/>
                        <a14:foregroundMark x1="27692" x2="27692" y1="77333" y2="77333"/>
                        <a14:foregroundMark x1="19615" x2="19615" y1="87333" y2="87333"/>
                        <a14:foregroundMark x1="14231" x2="14231" y1="89000" y2="89000"/>
                        <a14:foregroundMark x1="8077" x2="8077" y1="91333" y2="91333"/>
                        <a14:foregroundMark x1="68462" x2="68462" y1="96667" y2="96667"/>
                        <a14:foregroundMark x1="83846" x2="83846" y1="93667" y2="93667"/>
                        <a14:foregroundMark x1="86154" x2="88077" y1="93333" y2="92667"/>
                        <a14:foregroundMark x1="89231" x2="89231" y1="91667" y2="91667"/>
                        <a14:foregroundMark x1="93462" x2="93462" y1="88667" y2="88667"/>
                        <a14:foregroundMark x1="89615" x2="89615" y1="84667" y2="84667"/>
                        <a14:foregroundMark x1="80769" x2="80769" y1="82667" y2="82667"/>
                        <a14:foregroundMark x1="78462" x2="78462" y1="80333" y2="80333"/>
                        <a14:foregroundMark x1="71923" x2="71923" y1="79333" y2="79333"/>
                        <a14:foregroundMark x1="71923" x2="71923" y1="75333" y2="75333"/>
                        <a14:foregroundMark x1="68846" x2="68846" y1="72667" y2="72667"/>
                        <a14:foregroundMark x1="85385" x2="85385" y1="84000" y2="84000"/>
                        <a14:foregroundMark x1="83077" x2="83077" y1="83000" y2="83000"/>
                        <a14:foregroundMark x1="68077" x2="68077" y1="59000" y2="59000"/>
                        <a14:foregroundMark x1="28462" x2="28462" y1="73667" y2="73667"/>
                        <a14:foregroundMark x1="26154" x2="26154" y1="76667" y2="76667"/>
                        <a14:foregroundMark x1="26154" x2="26154" y1="78667" y2="78667"/>
                        <a14:foregroundMark x1="25385" x2="25385" y1="80667" y2="80667"/>
                        <a14:foregroundMark x1="24615" x2="24615" y1="78667" y2="78667"/>
                        <a14:foregroundMark x1="9231" x2="9231" y1="88667" y2="88667"/>
                        <a14:foregroundMark x1="13077" x2="13077" y1="87000" y2="87000"/>
                        <a14:foregroundMark x1="16538" x2="16538" y1="86333" y2="86333"/>
                        <a14:foregroundMark x1="19231" x2="19231" y1="85667" y2="85667"/>
                        <a14:foregroundMark x1="71154" x2="71154" y1="72667" y2="72667"/>
                        <a14:foregroundMark x1="95385" x2="95385" y1="83667" y2="8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0" y="7760867"/>
            <a:ext cx="3200400" cy="306205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cstate="print"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b="100000" l="0" r="100000" t="0">
                        <a14:foregroundMark x1="83714" x2="83714" y1="56320" y2="56320"/>
                        <a14:foregroundMark x1="77857" x2="77857" y1="52480" y2="52480"/>
                        <a14:foregroundMark x1="74143" x2="74143" y1="51360" y2="51360"/>
                        <a14:foregroundMark x1="68857" x2="68857" y1="94240" y2="94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992" y="10082519"/>
            <a:ext cx="4128408" cy="317628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cstate="print"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" r="83"/>
          <a:stretch/>
        </p:blipFill>
        <p:spPr>
          <a:xfrm>
            <a:off x="16154400" y="5486400"/>
            <a:ext cx="3238437" cy="261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Notched Right Arrow 55"/>
          <p:cNvSpPr/>
          <p:nvPr/>
        </p:nvSpPr>
        <p:spPr>
          <a:xfrm>
            <a:off x="14283996" y="4064919"/>
            <a:ext cx="1422400" cy="457200"/>
          </a:xfrm>
          <a:prstGeom prst="notchedRightArrow">
            <a:avLst/>
          </a:prstGeom>
          <a:solidFill>
            <a:schemeClr val="accent1">
              <a:alpha val="35000"/>
            </a:schemeClr>
          </a:solidFill>
          <a:ln>
            <a:solidFill>
              <a:schemeClr val="tx1">
                <a:lumMod val="65000"/>
                <a:lumOff val="35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08855" lIns="217709" rIns="217709" rtlCol="0" tIns="108855"/>
          <a:lstStyle/>
          <a:p>
            <a:pPr algn="ctr"/>
            <a:endParaRPr lang="en-US"/>
          </a:p>
        </p:txBody>
      </p:sp>
      <p:sp>
        <p:nvSpPr>
          <p:cNvPr id="57" name="Notched Right Arrow 56"/>
          <p:cNvSpPr/>
          <p:nvPr/>
        </p:nvSpPr>
        <p:spPr>
          <a:xfrm>
            <a:off x="14283996" y="6563308"/>
            <a:ext cx="1422400" cy="457200"/>
          </a:xfrm>
          <a:prstGeom prst="notchedRightArrow">
            <a:avLst/>
          </a:prstGeom>
          <a:solidFill>
            <a:schemeClr val="accent1">
              <a:alpha val="35000"/>
            </a:schemeClr>
          </a:solidFill>
          <a:ln>
            <a:solidFill>
              <a:schemeClr val="tx1">
                <a:lumMod val="65000"/>
                <a:lumOff val="35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08855" lIns="217709" rIns="217709" rtlCol="0" tIns="108855"/>
          <a:lstStyle/>
          <a:p>
            <a:pPr algn="ctr"/>
            <a:endParaRPr lang="en-US"/>
          </a:p>
        </p:txBody>
      </p:sp>
      <p:sp>
        <p:nvSpPr>
          <p:cNvPr id="58" name="Notched Right Arrow 57"/>
          <p:cNvSpPr/>
          <p:nvPr/>
        </p:nvSpPr>
        <p:spPr>
          <a:xfrm>
            <a:off x="14283996" y="8895068"/>
            <a:ext cx="1422400" cy="457200"/>
          </a:xfrm>
          <a:prstGeom prst="notchedRightArrow">
            <a:avLst/>
          </a:prstGeom>
          <a:solidFill>
            <a:schemeClr val="accent1">
              <a:alpha val="35000"/>
            </a:schemeClr>
          </a:solidFill>
          <a:ln>
            <a:solidFill>
              <a:schemeClr val="tx1">
                <a:lumMod val="65000"/>
                <a:lumOff val="35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08855" lIns="217709" rIns="217709" rtlCol="0" tIns="108855"/>
          <a:lstStyle/>
          <a:p>
            <a:pPr algn="ctr"/>
            <a:endParaRPr lang="en-US"/>
          </a:p>
        </p:txBody>
      </p:sp>
      <p:sp>
        <p:nvSpPr>
          <p:cNvPr id="59" name="Notched Right Arrow 58"/>
          <p:cNvSpPr/>
          <p:nvPr/>
        </p:nvSpPr>
        <p:spPr>
          <a:xfrm>
            <a:off x="14283996" y="11433821"/>
            <a:ext cx="1422400" cy="457200"/>
          </a:xfrm>
          <a:prstGeom prst="notchedRightArrow">
            <a:avLst/>
          </a:prstGeom>
          <a:solidFill>
            <a:schemeClr val="accent1">
              <a:alpha val="35000"/>
            </a:schemeClr>
          </a:solidFill>
          <a:ln>
            <a:solidFill>
              <a:schemeClr val="tx1">
                <a:lumMod val="65000"/>
                <a:lumOff val="35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08855" lIns="217709" rIns="217709" rtlCol="0" tIns="108855"/>
          <a:lstStyle/>
          <a:p>
            <a:pPr algn="ctr"/>
            <a:endParaRPr lang="en-US"/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533400" y="739458"/>
            <a:ext cx="51206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defTabSz="2177095">
              <a:lnSpc>
                <a:spcPct val="93000"/>
              </a:lnSpc>
              <a:spcAft>
                <a:spcPts val="1429"/>
              </a:spcAft>
              <a:defRPr/>
            </a:pPr>
            <a:r>
              <a:rPr baseline="50000" dirty="0" lang="en-US" sz="11400">
                <a:solidFill>
                  <a:schemeClr val="bg1">
                    <a:lumMod val="85000"/>
                  </a:schemeClr>
                </a:solidFill>
                <a:latin charset="0" panose="020E0602020502020306" pitchFamily="34" typeface="Berlin Sans FB"/>
                <a:ea charset="0" pitchFamily="34" typeface="Verdana"/>
                <a:cs charset="0" pitchFamily="34" typeface="Verdana"/>
              </a:rPr>
              <a:t>1</a:t>
            </a:r>
            <a:r>
              <a:rPr dirty="0" lang="en-US" sz="11400">
                <a:solidFill>
                  <a:schemeClr val="bg1">
                    <a:lumMod val="85000"/>
                  </a:schemeClr>
                </a:solidFill>
                <a:latin charset="0" panose="020E0602020502020306" pitchFamily="34" typeface="Berlin Sans FB"/>
                <a:ea charset="0" pitchFamily="34" typeface="Verdana"/>
                <a:cs charset="0" pitchFamily="34" typeface="Verdana"/>
              </a:rPr>
              <a:t>Sweet</a:t>
            </a:r>
          </a:p>
        </p:txBody>
      </p:sp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137160" y="3363879"/>
            <a:ext cx="51206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defTabSz="2177095">
              <a:lnSpc>
                <a:spcPct val="93000"/>
              </a:lnSpc>
              <a:spcAft>
                <a:spcPts val="1429"/>
              </a:spcAft>
              <a:defRPr/>
            </a:pPr>
            <a:r>
              <a:rPr baseline="50000" dirty="0" lang="en-US" sz="11400">
                <a:solidFill>
                  <a:schemeClr val="bg1">
                    <a:lumMod val="85000"/>
                  </a:schemeClr>
                </a:solidFill>
                <a:latin charset="0" panose="020E0602020502020306" pitchFamily="34" typeface="Berlin Sans FB"/>
                <a:ea charset="0" pitchFamily="34" typeface="Verdana"/>
                <a:cs charset="0" pitchFamily="34" typeface="Verdana"/>
              </a:rPr>
              <a:t>2</a:t>
            </a:r>
            <a:r>
              <a:rPr dirty="0" lang="en-US" sz="11400">
                <a:solidFill>
                  <a:schemeClr val="bg1">
                    <a:lumMod val="85000"/>
                  </a:schemeClr>
                </a:solidFill>
                <a:latin charset="0" panose="020E0602020502020306" pitchFamily="34" typeface="Berlin Sans FB"/>
                <a:ea charset="0" pitchFamily="34" typeface="Verdana"/>
                <a:cs charset="0" pitchFamily="34" typeface="Verdana"/>
              </a:rPr>
              <a:t>Sour</a:t>
            </a:r>
          </a:p>
        </p:txBody>
      </p:sp>
      <p:sp>
        <p:nvSpPr>
          <p:cNvPr id="62" name="Content Placeholder 2"/>
          <p:cNvSpPr txBox="1">
            <a:spLocks/>
          </p:cNvSpPr>
          <p:nvPr/>
        </p:nvSpPr>
        <p:spPr bwMode="auto">
          <a:xfrm>
            <a:off x="242857" y="5862268"/>
            <a:ext cx="51206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defTabSz="2177095">
              <a:lnSpc>
                <a:spcPct val="93000"/>
              </a:lnSpc>
              <a:spcAft>
                <a:spcPts val="1429"/>
              </a:spcAft>
              <a:defRPr/>
            </a:pPr>
            <a:r>
              <a:rPr baseline="50000" dirty="0" lang="en-US" sz="11400">
                <a:solidFill>
                  <a:schemeClr val="bg1">
                    <a:lumMod val="85000"/>
                  </a:schemeClr>
                </a:solidFill>
                <a:latin charset="0" panose="020E0602020502020306" pitchFamily="34" typeface="Berlin Sans FB"/>
                <a:ea charset="0" pitchFamily="34" typeface="Verdana"/>
                <a:cs charset="0" pitchFamily="34" typeface="Verdana"/>
              </a:rPr>
              <a:t>3</a:t>
            </a:r>
            <a:r>
              <a:rPr dirty="0" lang="en-US" sz="11400">
                <a:solidFill>
                  <a:schemeClr val="bg1">
                    <a:lumMod val="85000"/>
                  </a:schemeClr>
                </a:solidFill>
                <a:latin charset="0" panose="020E0602020502020306" pitchFamily="34" typeface="Berlin Sans FB"/>
                <a:ea charset="0" pitchFamily="34" typeface="Verdana"/>
                <a:cs charset="0" pitchFamily="34" typeface="Verdana"/>
              </a:rPr>
              <a:t>Salty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471457" y="8335296"/>
            <a:ext cx="51206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>
            <a:lvl1pPr algn="l" eaLnBrk="1" fontAlgn="base" hangingPunct="1" indent="-342900" marL="342900" rtl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charset="0" typeface="Arial"/>
              <a:defRPr kern="1200" sz="2000">
                <a:solidFill>
                  <a:schemeClr val="tx2"/>
                </a:solidFill>
                <a:latin charset="0" pitchFamily="34" typeface="Verdana"/>
                <a:ea charset="0" pitchFamily="34" typeface="Verdana"/>
                <a:cs charset="0" pitchFamily="34" typeface="Verdana"/>
              </a:defRPr>
            </a:lvl1pPr>
            <a:lvl2pPr algn="l" eaLnBrk="1" fontAlgn="base" hangingPunct="1" indent="-228600" marL="228600" rtl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10000"/>
              <a:buFont charset="0" typeface="Arial"/>
              <a:buChar char="•"/>
              <a:defRPr kern="1200" sz="2000">
                <a:solidFill>
                  <a:schemeClr val="tx2"/>
                </a:solidFill>
                <a:latin charset="0" pitchFamily="34" typeface="Verdana"/>
                <a:ea charset="0" pitchFamily="34" typeface="Verdana"/>
                <a:cs charset="0" pitchFamily="34" typeface="Verdana"/>
              </a:defRPr>
            </a:lvl2pPr>
            <a:lvl3pPr algn="l" eaLnBrk="1" fontAlgn="base" hangingPunct="1" indent="-228600" marL="457200" rtl="0">
              <a:spcBef>
                <a:spcPct val="0"/>
              </a:spcBef>
              <a:spcAft>
                <a:spcPct val="0"/>
              </a:spcAft>
              <a:buFont charset="0" typeface="Verdana"/>
              <a:buChar char="–"/>
              <a:defRPr kern="1200">
                <a:solidFill>
                  <a:schemeClr val="tx2"/>
                </a:solidFill>
                <a:latin charset="0" pitchFamily="34" typeface="Verdana"/>
                <a:ea charset="0" pitchFamily="34" typeface="Verdana"/>
                <a:cs charset="0" pitchFamily="34" typeface="Verdana"/>
              </a:defRPr>
            </a:lvl3pPr>
            <a:lvl4pPr algn="l" eaLnBrk="1" fontAlgn="base" hangingPunct="1" indent="-228600" marL="914400" rtl="0">
              <a:spcBef>
                <a:spcPts val="300"/>
              </a:spcBef>
              <a:spcAft>
                <a:spcPct val="0"/>
              </a:spcAft>
              <a:buSzPct val="110000"/>
              <a:buFont charset="0" typeface="Arial"/>
              <a:buChar char="•"/>
              <a:defRPr kern="1200" sz="1600">
                <a:solidFill>
                  <a:schemeClr val="tx2"/>
                </a:solidFill>
                <a:latin charset="0" pitchFamily="34" typeface="Verdana"/>
                <a:ea charset="0" pitchFamily="34" typeface="Verdana"/>
                <a:cs charset="0" pitchFamily="34" typeface="Verdana"/>
              </a:defRPr>
            </a:lvl4pPr>
            <a:lvl5pPr algn="l" eaLnBrk="1" fontAlgn="base" hangingPunct="1" indent="-228600" marL="1371600" rtl="0">
              <a:spcBef>
                <a:spcPts val="300"/>
              </a:spcBef>
              <a:spcAft>
                <a:spcPct val="0"/>
              </a:spcAft>
              <a:buFont charset="0" typeface="Verdana"/>
              <a:buChar char="–"/>
              <a:defRPr kern="1200" sz="1600">
                <a:solidFill>
                  <a:schemeClr val="tx2"/>
                </a:solidFill>
                <a:latin charset="0" pitchFamily="34" typeface="Verdana"/>
                <a:ea charset="0" pitchFamily="34" typeface="Verdana"/>
                <a:cs charset="0" pitchFamily="34" typeface="Verdana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spcAft>
                <a:spcPts val="1429"/>
              </a:spcAft>
            </a:pPr>
            <a:r>
              <a:rPr baseline="50000" dirty="0" lang="en-US" sz="11400">
                <a:solidFill>
                  <a:schemeClr val="bg1">
                    <a:lumMod val="85000"/>
                  </a:schemeClr>
                </a:solidFill>
                <a:latin charset="0" panose="020E0602020502020306" pitchFamily="34" typeface="Berlin Sans FB"/>
              </a:rPr>
              <a:t>4</a:t>
            </a:r>
            <a:r>
              <a:rPr dirty="0" lang="en-US" sz="11400">
                <a:solidFill>
                  <a:schemeClr val="bg1">
                    <a:lumMod val="85000"/>
                  </a:schemeClr>
                </a:solidFill>
                <a:latin charset="0" panose="020E0602020502020306" pitchFamily="34" typeface="Berlin Sans FB"/>
              </a:rPr>
              <a:t>Bitter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9888196" y="0"/>
            <a:ext cx="4" cy="12281578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cstate="print"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b="83777" l="49569" r="77485" t="29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3"/>
          <a:stretch/>
        </p:blipFill>
        <p:spPr>
          <a:xfrm rot="5400000">
            <a:off x="11512504" y="5389064"/>
            <a:ext cx="1493222" cy="28774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cstate="print"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b="87893" l="42079" r="76577" t="15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"/>
          <a:stretch/>
        </p:blipFill>
        <p:spPr>
          <a:xfrm rot="5400000">
            <a:off x="11427259" y="2816659"/>
            <a:ext cx="1652867" cy="29246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cstate="print"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b="81659" l="31548" r="81888" t="277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705355" y="585923"/>
            <a:ext cx="2971800" cy="2048769"/>
          </a:xfrm>
          <a:prstGeom prst="rect">
            <a:avLst/>
          </a:prstGeom>
        </p:spPr>
      </p:pic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597984" y="10821451"/>
            <a:ext cx="6019733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 defTabSz="2177095">
              <a:lnSpc>
                <a:spcPct val="93000"/>
              </a:lnSpc>
              <a:spcAft>
                <a:spcPts val="1429"/>
              </a:spcAft>
              <a:defRPr/>
            </a:pPr>
            <a:r>
              <a:rPr baseline="50000" dirty="0" lang="en-US" sz="11400">
                <a:solidFill>
                  <a:schemeClr val="bg1">
                    <a:lumMod val="85000"/>
                  </a:schemeClr>
                </a:solidFill>
                <a:latin charset="0" panose="020E0602020502020306" pitchFamily="34" typeface="Berlin Sans FB"/>
                <a:ea charset="0" pitchFamily="34" typeface="Verdana"/>
                <a:cs charset="0" pitchFamily="34" typeface="Verdana"/>
              </a:rPr>
              <a:t>5</a:t>
            </a:r>
            <a:r>
              <a:rPr dirty="0" lang="en-US" sz="11400">
                <a:solidFill>
                  <a:schemeClr val="bg1">
                    <a:lumMod val="85000"/>
                  </a:schemeClr>
                </a:solidFill>
                <a:latin charset="0" panose="020E0602020502020306" pitchFamily="34" typeface="Berlin Sans FB"/>
                <a:ea charset="0" pitchFamily="34" typeface="Verdana"/>
                <a:cs charset="0" pitchFamily="34" typeface="Verdana"/>
              </a:rPr>
              <a:t>Umami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cstate="print"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1952">
            <a:off x="10745894" y="6970820"/>
            <a:ext cx="2803764" cy="37385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cstate="print"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4557">
            <a:off x="11327293" y="9716324"/>
            <a:ext cx="1727924" cy="33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8022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50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id="5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>
                      <p:stCondLst>
                        <p:cond delay="indefinite"/>
                      </p:stCondLst>
                      <p:childTnLst>
                        <p:par>
                          <p:cTn fill="hold" id="6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2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>
                      <p:stCondLst>
                        <p:cond delay="indefinite"/>
                      </p:stCondLst>
                      <p:childTnLst>
                        <p:par>
                          <p:cTn fill="hold" id="65">
                            <p:stCondLst>
                              <p:cond delay="0"/>
                            </p:stCondLst>
                            <p:childTnLst>
                              <p:par>
                                <p:cTn fill="hold" id="6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75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>
                      <p:stCondLst>
                        <p:cond delay="indefinite"/>
                      </p:stCondLst>
                      <p:childTnLst>
                        <p:par>
                          <p:cTn fill="hold" id="80">
                            <p:stCondLst>
                              <p:cond delay="0"/>
                            </p:stCondLst>
                            <p:childTnLst>
                              <p:par>
                                <p:cTn fill="hold" id="8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">
                      <p:stCondLst>
                        <p:cond delay="indefinite"/>
                      </p:stCondLst>
                      <p:childTnLst>
                        <p:par>
                          <p:cTn fill="hold" id="84">
                            <p:stCondLst>
                              <p:cond delay="0"/>
                            </p:stCondLst>
                            <p:childTnLst>
                              <p:par>
                                <p:cTn fill="hold" id="8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>
                      <p:stCondLst>
                        <p:cond delay="indefinite"/>
                      </p:stCondLst>
                      <p:childTnLst>
                        <p:par>
                          <p:cTn fill="hold" id="92">
                            <p:stCondLst>
                              <p:cond delay="0"/>
                            </p:stCondLst>
                            <p:childTnLst>
                              <p:par>
                                <p:cTn fill="hold" id="9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>
                      <p:stCondLst>
                        <p:cond delay="indefinite"/>
                      </p:stCondLst>
                      <p:childTnLst>
                        <p:par>
                          <p:cTn fill="hold" id="96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9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id="10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>
                      <p:stCondLst>
                        <p:cond delay="indefinite"/>
                      </p:stCondLst>
                      <p:childTnLst>
                        <p:par>
                          <p:cTn fill="hold" id="106">
                            <p:stCondLst>
                              <p:cond delay="0"/>
                            </p:stCondLst>
                            <p:childTnLst>
                              <p:par>
                                <p:cTn fill="hold" id="10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9">
                      <p:stCondLst>
                        <p:cond delay="indefinite"/>
                      </p:stCondLst>
                      <p:childTnLst>
                        <p:par>
                          <p:cTn fill="hold" id="1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>
                      <p:stCondLst>
                        <p:cond delay="indefinite"/>
                      </p:stCondLst>
                      <p:childTnLst>
                        <p:par>
                          <p:cTn fill="hold" id="114">
                            <p:stCondLst>
                              <p:cond delay="0"/>
                            </p:stCondLst>
                            <p:childTnLst>
                              <p:par>
                                <p:cTn fill="hold" id="1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8">
                      <p:stCondLst>
                        <p:cond delay="indefinite"/>
                      </p:stCondLst>
                      <p:childTnLst>
                        <p:par>
                          <p:cTn fill="hold" id="1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2">
                      <p:stCondLst>
                        <p:cond delay="indefinite"/>
                      </p:stCondLst>
                      <p:childTnLst>
                        <p:par>
                          <p:cTn fill="hold" id="123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12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6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8">
                      <p:stCondLst>
                        <p:cond delay="indefinite"/>
                      </p:stCondLst>
                      <p:childTnLst>
                        <p:par>
                          <p:cTn fill="hold" id="129">
                            <p:stCondLst>
                              <p:cond delay="0"/>
                            </p:stCondLst>
                            <p:childTnLst>
                              <p:par>
                                <p:cTn fill="hold" id="13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2">
                      <p:stCondLst>
                        <p:cond delay="indefinite"/>
                      </p:stCondLst>
                      <p:childTnLst>
                        <p:par>
                          <p:cTn fill="hold" id="133">
                            <p:stCondLst>
                              <p:cond delay="0"/>
                            </p:stCondLst>
                            <p:childTnLst>
                              <p:par>
                                <p:cTn fill="hold" id="13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6">
                      <p:stCondLst>
                        <p:cond delay="indefinite"/>
                      </p:stCondLst>
                      <p:childTnLst>
                        <p:par>
                          <p:cTn fill="hold" id="1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0">
                      <p:stCondLst>
                        <p:cond delay="indefinite"/>
                      </p:stCondLst>
                      <p:childTnLst>
                        <p:par>
                          <p:cTn fill="hold" id="141">
                            <p:stCondLst>
                              <p:cond delay="0"/>
                            </p:stCondLst>
                            <p:childTnLst>
                              <p:par>
                                <p:cTn fill="hold" id="142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4">
                      <p:stCondLst>
                        <p:cond delay="indefinite"/>
                      </p:stCondLst>
                      <p:childTnLst>
                        <p:par>
                          <p:cTn fill="hold" id="145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146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8">
                      <p:stCondLst>
                        <p:cond delay="indefinite"/>
                      </p:stCondLst>
                      <p:childTnLst>
                        <p:par>
                          <p:cTn fill="hold" id="149">
                            <p:stCondLst>
                              <p:cond delay="0"/>
                            </p:stCondLst>
                            <p:childTnLst>
                              <p:par>
                                <p:cTn fill="hold" id="15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2"/>
      <p:bldP build="allAtOnce" grpId="0" spid="3"/>
      <p:bldP build="allAtOnce" grpId="0" spid="4"/>
      <p:bldP build="allAtOnce" grpId="0" spid="5"/>
      <p:bldP build="allAtOnce" grpId="0" spid="6"/>
      <p:bldP build="allAtOnce" grpId="0" spid="7"/>
      <p:bldP animBg="1" grpId="0" spid="10"/>
      <p:bldP animBg="1" grpId="0" spid="50"/>
      <p:bldP animBg="1" grpId="0" spid="56"/>
      <p:bldP animBg="1" grpId="0" spid="57"/>
      <p:bldP animBg="1" grpId="0" spid="58"/>
      <p:bldP animBg="1" grpId="0" spid="59"/>
      <p:bldP build="allAtOnce" grpId="0" spid="60"/>
      <p:bldP build="allAtOnce" grpId="0" spid="61"/>
      <p:bldP build="allAtOnce" grpId="1" spid="61"/>
      <p:bldP build="allAtOnce" grpId="2" spid="61"/>
      <p:bldP build="allAtOnce" grpId="0" spid="62"/>
      <p:bldP build="allAtOnce" grpId="1" spid="62"/>
      <p:bldP build="allAtOnce" grpId="2" spid="62"/>
      <p:bldP build="allAtOnce" grpId="0" spid="63"/>
      <p:bldP build="allAtOnce" grpId="1" spid="63"/>
      <p:bldP build="allAtOnce" grpId="2" spid="63"/>
      <p:bldP grpId="0" spid="46"/>
      <p:bldP grpId="1" spid="46"/>
      <p:bldP grpId="2" spid="4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98" y="1600200"/>
            <a:ext cx="14224000" cy="10424160"/>
          </a:xfrm>
          <a:ln>
            <a:solidFill>
              <a:srgbClr val="E6C2AC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4976"/>
            <a:ext cx="22058491" cy="150142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Tongue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600" y="5638801"/>
            <a:ext cx="6330672" cy="620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&quot;No&quot; Symbol 6"/>
          <p:cNvSpPr/>
          <p:nvPr/>
        </p:nvSpPr>
        <p:spPr>
          <a:xfrm>
            <a:off x="17678400" y="5562600"/>
            <a:ext cx="6485825" cy="5943600"/>
          </a:xfrm>
          <a:prstGeom prst="noSmoking">
            <a:avLst>
              <a:gd name="adj" fmla="val 531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0" y="28074"/>
            <a:ext cx="6290376" cy="48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8" name="Group 1037"/>
          <p:cNvGrpSpPr/>
          <p:nvPr/>
        </p:nvGrpSpPr>
        <p:grpSpPr>
          <a:xfrm>
            <a:off x="1133459" y="5775960"/>
            <a:ext cx="16011541" cy="6029325"/>
            <a:chOff x="600059" y="6096000"/>
            <a:chExt cx="16011541" cy="60293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08317" y="8237912"/>
              <a:ext cx="2203283" cy="202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7" name="Group 1036"/>
            <p:cNvGrpSpPr/>
            <p:nvPr/>
          </p:nvGrpSpPr>
          <p:grpSpPr>
            <a:xfrm>
              <a:off x="600059" y="6096000"/>
              <a:ext cx="9353809" cy="6029325"/>
              <a:chOff x="600059" y="6096000"/>
              <a:chExt cx="9353809" cy="60293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9393272" y="6790793"/>
                <a:ext cx="560596" cy="1471354"/>
                <a:chOff x="9325032" y="6927273"/>
                <a:chExt cx="560596" cy="1471354"/>
              </a:xfrm>
            </p:grpSpPr>
            <p:sp>
              <p:nvSpPr>
                <p:cNvPr id="21" name="Freeform 20"/>
                <p:cNvSpPr/>
                <p:nvPr/>
              </p:nvSpPr>
              <p:spPr>
                <a:xfrm>
                  <a:off x="9325032" y="6927273"/>
                  <a:ext cx="369456" cy="321426"/>
                </a:xfrm>
                <a:custGeom>
                  <a:avLst/>
                  <a:gdLst>
                    <a:gd name="connsiteX0" fmla="*/ 138546 w 138546"/>
                    <a:gd name="connsiteY0" fmla="*/ 0 h 160713"/>
                    <a:gd name="connsiteX1" fmla="*/ 105295 w 138546"/>
                    <a:gd name="connsiteY1" fmla="*/ 83128 h 160713"/>
                    <a:gd name="connsiteX2" fmla="*/ 55418 w 138546"/>
                    <a:gd name="connsiteY2" fmla="*/ 127462 h 160713"/>
                    <a:gd name="connsiteX3" fmla="*/ 0 w 138546"/>
                    <a:gd name="connsiteY3" fmla="*/ 160713 h 160713"/>
                    <a:gd name="connsiteX4" fmla="*/ 0 w 138546"/>
                    <a:gd name="connsiteY4" fmla="*/ 160713 h 160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46" h="160713">
                      <a:moveTo>
                        <a:pt x="138546" y="0"/>
                      </a:moveTo>
                      <a:cubicBezTo>
                        <a:pt x="128848" y="30942"/>
                        <a:pt x="119150" y="61884"/>
                        <a:pt x="105295" y="83128"/>
                      </a:cubicBezTo>
                      <a:cubicBezTo>
                        <a:pt x="91440" y="104372"/>
                        <a:pt x="72967" y="114531"/>
                        <a:pt x="55418" y="127462"/>
                      </a:cubicBezTo>
                      <a:cubicBezTo>
                        <a:pt x="37869" y="140393"/>
                        <a:pt x="0" y="160713"/>
                        <a:pt x="0" y="160713"/>
                      </a:cubicBezTo>
                      <a:lnTo>
                        <a:pt x="0" y="160713"/>
                      </a:lnTo>
                    </a:path>
                  </a:pathLst>
                </a:custGeom>
                <a:noFill/>
                <a:ln w="76200">
                  <a:solidFill>
                    <a:srgbClr val="EED6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7709" tIns="108855" rIns="217709" bIns="108855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9346215" y="7087985"/>
                  <a:ext cx="453475" cy="288650"/>
                </a:xfrm>
                <a:custGeom>
                  <a:avLst/>
                  <a:gdLst>
                    <a:gd name="connsiteX0" fmla="*/ 160713 w 170053"/>
                    <a:gd name="connsiteY0" fmla="*/ 0 h 144325"/>
                    <a:gd name="connsiteX1" fmla="*/ 166255 w 170053"/>
                    <a:gd name="connsiteY1" fmla="*/ 49876 h 144325"/>
                    <a:gd name="connsiteX2" fmla="*/ 110837 w 170053"/>
                    <a:gd name="connsiteY2" fmla="*/ 105294 h 144325"/>
                    <a:gd name="connsiteX3" fmla="*/ 55418 w 170053"/>
                    <a:gd name="connsiteY3" fmla="*/ 138545 h 144325"/>
                    <a:gd name="connsiteX4" fmla="*/ 0 w 170053"/>
                    <a:gd name="connsiteY4" fmla="*/ 144087 h 14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053" h="144325">
                      <a:moveTo>
                        <a:pt x="160713" y="0"/>
                      </a:moveTo>
                      <a:cubicBezTo>
                        <a:pt x="167640" y="16163"/>
                        <a:pt x="174568" y="32327"/>
                        <a:pt x="166255" y="49876"/>
                      </a:cubicBezTo>
                      <a:cubicBezTo>
                        <a:pt x="157942" y="67425"/>
                        <a:pt x="129310" y="90516"/>
                        <a:pt x="110837" y="105294"/>
                      </a:cubicBezTo>
                      <a:cubicBezTo>
                        <a:pt x="92364" y="120072"/>
                        <a:pt x="73891" y="132080"/>
                        <a:pt x="55418" y="138545"/>
                      </a:cubicBezTo>
                      <a:cubicBezTo>
                        <a:pt x="36945" y="145010"/>
                        <a:pt x="18472" y="144548"/>
                        <a:pt x="0" y="144087"/>
                      </a:cubicBezTo>
                    </a:path>
                  </a:pathLst>
                </a:custGeom>
                <a:noFill/>
                <a:ln w="76200">
                  <a:solidFill>
                    <a:srgbClr val="EED6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7709" tIns="108855" rIns="217709" bIns="108855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9454675" y="8077201"/>
                  <a:ext cx="369456" cy="321426"/>
                </a:xfrm>
                <a:custGeom>
                  <a:avLst/>
                  <a:gdLst>
                    <a:gd name="connsiteX0" fmla="*/ 138546 w 138546"/>
                    <a:gd name="connsiteY0" fmla="*/ 0 h 160713"/>
                    <a:gd name="connsiteX1" fmla="*/ 105295 w 138546"/>
                    <a:gd name="connsiteY1" fmla="*/ 83128 h 160713"/>
                    <a:gd name="connsiteX2" fmla="*/ 55418 w 138546"/>
                    <a:gd name="connsiteY2" fmla="*/ 127462 h 160713"/>
                    <a:gd name="connsiteX3" fmla="*/ 0 w 138546"/>
                    <a:gd name="connsiteY3" fmla="*/ 160713 h 160713"/>
                    <a:gd name="connsiteX4" fmla="*/ 0 w 138546"/>
                    <a:gd name="connsiteY4" fmla="*/ 160713 h 160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46" h="160713">
                      <a:moveTo>
                        <a:pt x="138546" y="0"/>
                      </a:moveTo>
                      <a:cubicBezTo>
                        <a:pt x="128848" y="30942"/>
                        <a:pt x="119150" y="61884"/>
                        <a:pt x="105295" y="83128"/>
                      </a:cubicBezTo>
                      <a:cubicBezTo>
                        <a:pt x="91440" y="104372"/>
                        <a:pt x="72967" y="114531"/>
                        <a:pt x="55418" y="127462"/>
                      </a:cubicBezTo>
                      <a:cubicBezTo>
                        <a:pt x="37869" y="140393"/>
                        <a:pt x="0" y="160713"/>
                        <a:pt x="0" y="160713"/>
                      </a:cubicBezTo>
                      <a:lnTo>
                        <a:pt x="0" y="160713"/>
                      </a:lnTo>
                    </a:path>
                  </a:pathLst>
                </a:custGeom>
                <a:noFill/>
                <a:ln w="76200">
                  <a:solidFill>
                    <a:srgbClr val="EED6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7709" tIns="108855" rIns="217709" bIns="108855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9499997" y="7844877"/>
                  <a:ext cx="369456" cy="321426"/>
                </a:xfrm>
                <a:custGeom>
                  <a:avLst/>
                  <a:gdLst>
                    <a:gd name="connsiteX0" fmla="*/ 138546 w 138546"/>
                    <a:gd name="connsiteY0" fmla="*/ 0 h 160713"/>
                    <a:gd name="connsiteX1" fmla="*/ 105295 w 138546"/>
                    <a:gd name="connsiteY1" fmla="*/ 83128 h 160713"/>
                    <a:gd name="connsiteX2" fmla="*/ 55418 w 138546"/>
                    <a:gd name="connsiteY2" fmla="*/ 127462 h 160713"/>
                    <a:gd name="connsiteX3" fmla="*/ 0 w 138546"/>
                    <a:gd name="connsiteY3" fmla="*/ 160713 h 160713"/>
                    <a:gd name="connsiteX4" fmla="*/ 0 w 138546"/>
                    <a:gd name="connsiteY4" fmla="*/ 160713 h 160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46" h="160713">
                      <a:moveTo>
                        <a:pt x="138546" y="0"/>
                      </a:moveTo>
                      <a:cubicBezTo>
                        <a:pt x="128848" y="30942"/>
                        <a:pt x="119150" y="61884"/>
                        <a:pt x="105295" y="83128"/>
                      </a:cubicBezTo>
                      <a:cubicBezTo>
                        <a:pt x="91440" y="104372"/>
                        <a:pt x="72967" y="114531"/>
                        <a:pt x="55418" y="127462"/>
                      </a:cubicBezTo>
                      <a:cubicBezTo>
                        <a:pt x="37869" y="140393"/>
                        <a:pt x="0" y="160713"/>
                        <a:pt x="0" y="160713"/>
                      </a:cubicBezTo>
                      <a:lnTo>
                        <a:pt x="0" y="160713"/>
                      </a:lnTo>
                    </a:path>
                  </a:pathLst>
                </a:custGeom>
                <a:noFill/>
                <a:ln w="76200">
                  <a:solidFill>
                    <a:srgbClr val="EED6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7709" tIns="108855" rIns="217709" bIns="108855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9383153" y="7376635"/>
                  <a:ext cx="453475" cy="288650"/>
                </a:xfrm>
                <a:custGeom>
                  <a:avLst/>
                  <a:gdLst>
                    <a:gd name="connsiteX0" fmla="*/ 160713 w 170053"/>
                    <a:gd name="connsiteY0" fmla="*/ 0 h 144325"/>
                    <a:gd name="connsiteX1" fmla="*/ 166255 w 170053"/>
                    <a:gd name="connsiteY1" fmla="*/ 49876 h 144325"/>
                    <a:gd name="connsiteX2" fmla="*/ 110837 w 170053"/>
                    <a:gd name="connsiteY2" fmla="*/ 105294 h 144325"/>
                    <a:gd name="connsiteX3" fmla="*/ 55418 w 170053"/>
                    <a:gd name="connsiteY3" fmla="*/ 138545 h 144325"/>
                    <a:gd name="connsiteX4" fmla="*/ 0 w 170053"/>
                    <a:gd name="connsiteY4" fmla="*/ 144087 h 14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053" h="144325">
                      <a:moveTo>
                        <a:pt x="160713" y="0"/>
                      </a:moveTo>
                      <a:cubicBezTo>
                        <a:pt x="167640" y="16163"/>
                        <a:pt x="174568" y="32327"/>
                        <a:pt x="166255" y="49876"/>
                      </a:cubicBezTo>
                      <a:cubicBezTo>
                        <a:pt x="157942" y="67425"/>
                        <a:pt x="129310" y="90516"/>
                        <a:pt x="110837" y="105294"/>
                      </a:cubicBezTo>
                      <a:cubicBezTo>
                        <a:pt x="92364" y="120072"/>
                        <a:pt x="73891" y="132080"/>
                        <a:pt x="55418" y="138545"/>
                      </a:cubicBezTo>
                      <a:cubicBezTo>
                        <a:pt x="36945" y="145010"/>
                        <a:pt x="18472" y="144548"/>
                        <a:pt x="0" y="144087"/>
                      </a:cubicBezTo>
                    </a:path>
                  </a:pathLst>
                </a:custGeom>
                <a:noFill/>
                <a:ln w="76200">
                  <a:solidFill>
                    <a:srgbClr val="EED6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7709" tIns="108855" rIns="217709" bIns="108855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9432153" y="7626671"/>
                  <a:ext cx="453475" cy="288650"/>
                </a:xfrm>
                <a:custGeom>
                  <a:avLst/>
                  <a:gdLst>
                    <a:gd name="connsiteX0" fmla="*/ 160713 w 170053"/>
                    <a:gd name="connsiteY0" fmla="*/ 0 h 144325"/>
                    <a:gd name="connsiteX1" fmla="*/ 166255 w 170053"/>
                    <a:gd name="connsiteY1" fmla="*/ 49876 h 144325"/>
                    <a:gd name="connsiteX2" fmla="*/ 110837 w 170053"/>
                    <a:gd name="connsiteY2" fmla="*/ 105294 h 144325"/>
                    <a:gd name="connsiteX3" fmla="*/ 55418 w 170053"/>
                    <a:gd name="connsiteY3" fmla="*/ 138545 h 144325"/>
                    <a:gd name="connsiteX4" fmla="*/ 0 w 170053"/>
                    <a:gd name="connsiteY4" fmla="*/ 144087 h 14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053" h="144325">
                      <a:moveTo>
                        <a:pt x="160713" y="0"/>
                      </a:moveTo>
                      <a:cubicBezTo>
                        <a:pt x="167640" y="16163"/>
                        <a:pt x="174568" y="32327"/>
                        <a:pt x="166255" y="49876"/>
                      </a:cubicBezTo>
                      <a:cubicBezTo>
                        <a:pt x="157942" y="67425"/>
                        <a:pt x="129310" y="90516"/>
                        <a:pt x="110837" y="105294"/>
                      </a:cubicBezTo>
                      <a:cubicBezTo>
                        <a:pt x="92364" y="120072"/>
                        <a:pt x="73891" y="132080"/>
                        <a:pt x="55418" y="138545"/>
                      </a:cubicBezTo>
                      <a:cubicBezTo>
                        <a:pt x="36945" y="145010"/>
                        <a:pt x="18472" y="144548"/>
                        <a:pt x="0" y="144087"/>
                      </a:cubicBezTo>
                    </a:path>
                  </a:pathLst>
                </a:custGeom>
                <a:noFill/>
                <a:ln w="76200">
                  <a:solidFill>
                    <a:srgbClr val="EED6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7709" tIns="108855" rIns="217709" bIns="108855"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505200" y="7101877"/>
                <a:ext cx="460632" cy="1413404"/>
                <a:chOff x="3400168" y="7101877"/>
                <a:chExt cx="460632" cy="1413404"/>
              </a:xfrm>
            </p:grpSpPr>
            <p:sp>
              <p:nvSpPr>
                <p:cNvPr id="27" name="Freeform 26"/>
                <p:cNvSpPr/>
                <p:nvPr/>
              </p:nvSpPr>
              <p:spPr>
                <a:xfrm flipH="1">
                  <a:off x="3454400" y="7584911"/>
                  <a:ext cx="406400" cy="321426"/>
                </a:xfrm>
                <a:custGeom>
                  <a:avLst/>
                  <a:gdLst>
                    <a:gd name="connsiteX0" fmla="*/ 138546 w 138546"/>
                    <a:gd name="connsiteY0" fmla="*/ 0 h 160713"/>
                    <a:gd name="connsiteX1" fmla="*/ 105295 w 138546"/>
                    <a:gd name="connsiteY1" fmla="*/ 83128 h 160713"/>
                    <a:gd name="connsiteX2" fmla="*/ 55418 w 138546"/>
                    <a:gd name="connsiteY2" fmla="*/ 127462 h 160713"/>
                    <a:gd name="connsiteX3" fmla="*/ 0 w 138546"/>
                    <a:gd name="connsiteY3" fmla="*/ 160713 h 160713"/>
                    <a:gd name="connsiteX4" fmla="*/ 0 w 138546"/>
                    <a:gd name="connsiteY4" fmla="*/ 160713 h 160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46" h="160713">
                      <a:moveTo>
                        <a:pt x="138546" y="0"/>
                      </a:moveTo>
                      <a:cubicBezTo>
                        <a:pt x="128848" y="30942"/>
                        <a:pt x="119150" y="61884"/>
                        <a:pt x="105295" y="83128"/>
                      </a:cubicBezTo>
                      <a:cubicBezTo>
                        <a:pt x="91440" y="104372"/>
                        <a:pt x="72967" y="114531"/>
                        <a:pt x="55418" y="127462"/>
                      </a:cubicBezTo>
                      <a:cubicBezTo>
                        <a:pt x="37869" y="140393"/>
                        <a:pt x="0" y="160713"/>
                        <a:pt x="0" y="160713"/>
                      </a:cubicBezTo>
                      <a:lnTo>
                        <a:pt x="0" y="160713"/>
                      </a:lnTo>
                    </a:path>
                  </a:pathLst>
                </a:custGeom>
                <a:noFill/>
                <a:ln w="76200">
                  <a:solidFill>
                    <a:srgbClr val="EED6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7709" tIns="108855" rIns="217709" bIns="108855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 flipH="1">
                  <a:off x="3508631" y="7101877"/>
                  <a:ext cx="297939" cy="288650"/>
                </a:xfrm>
                <a:custGeom>
                  <a:avLst/>
                  <a:gdLst>
                    <a:gd name="connsiteX0" fmla="*/ 160713 w 170053"/>
                    <a:gd name="connsiteY0" fmla="*/ 0 h 144325"/>
                    <a:gd name="connsiteX1" fmla="*/ 166255 w 170053"/>
                    <a:gd name="connsiteY1" fmla="*/ 49876 h 144325"/>
                    <a:gd name="connsiteX2" fmla="*/ 110837 w 170053"/>
                    <a:gd name="connsiteY2" fmla="*/ 105294 h 144325"/>
                    <a:gd name="connsiteX3" fmla="*/ 55418 w 170053"/>
                    <a:gd name="connsiteY3" fmla="*/ 138545 h 144325"/>
                    <a:gd name="connsiteX4" fmla="*/ 0 w 170053"/>
                    <a:gd name="connsiteY4" fmla="*/ 144087 h 14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053" h="144325">
                      <a:moveTo>
                        <a:pt x="160713" y="0"/>
                      </a:moveTo>
                      <a:cubicBezTo>
                        <a:pt x="167640" y="16163"/>
                        <a:pt x="174568" y="32327"/>
                        <a:pt x="166255" y="49876"/>
                      </a:cubicBezTo>
                      <a:cubicBezTo>
                        <a:pt x="157942" y="67425"/>
                        <a:pt x="129310" y="90516"/>
                        <a:pt x="110837" y="105294"/>
                      </a:cubicBezTo>
                      <a:cubicBezTo>
                        <a:pt x="92364" y="120072"/>
                        <a:pt x="73891" y="132080"/>
                        <a:pt x="55418" y="138545"/>
                      </a:cubicBezTo>
                      <a:cubicBezTo>
                        <a:pt x="36945" y="145010"/>
                        <a:pt x="18472" y="144548"/>
                        <a:pt x="0" y="144087"/>
                      </a:cubicBezTo>
                    </a:path>
                  </a:pathLst>
                </a:custGeom>
                <a:noFill/>
                <a:ln w="76200">
                  <a:solidFill>
                    <a:srgbClr val="EED6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7709" tIns="108855" rIns="217709" bIns="108855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 flipH="1">
                  <a:off x="3400168" y="8193855"/>
                  <a:ext cx="406400" cy="321426"/>
                </a:xfrm>
                <a:custGeom>
                  <a:avLst/>
                  <a:gdLst>
                    <a:gd name="connsiteX0" fmla="*/ 138546 w 138546"/>
                    <a:gd name="connsiteY0" fmla="*/ 0 h 160713"/>
                    <a:gd name="connsiteX1" fmla="*/ 105295 w 138546"/>
                    <a:gd name="connsiteY1" fmla="*/ 83128 h 160713"/>
                    <a:gd name="connsiteX2" fmla="*/ 55418 w 138546"/>
                    <a:gd name="connsiteY2" fmla="*/ 127462 h 160713"/>
                    <a:gd name="connsiteX3" fmla="*/ 0 w 138546"/>
                    <a:gd name="connsiteY3" fmla="*/ 160713 h 160713"/>
                    <a:gd name="connsiteX4" fmla="*/ 0 w 138546"/>
                    <a:gd name="connsiteY4" fmla="*/ 160713 h 160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46" h="160713">
                      <a:moveTo>
                        <a:pt x="138546" y="0"/>
                      </a:moveTo>
                      <a:cubicBezTo>
                        <a:pt x="128848" y="30942"/>
                        <a:pt x="119150" y="61884"/>
                        <a:pt x="105295" y="83128"/>
                      </a:cubicBezTo>
                      <a:cubicBezTo>
                        <a:pt x="91440" y="104372"/>
                        <a:pt x="72967" y="114531"/>
                        <a:pt x="55418" y="127462"/>
                      </a:cubicBezTo>
                      <a:cubicBezTo>
                        <a:pt x="37869" y="140393"/>
                        <a:pt x="0" y="160713"/>
                        <a:pt x="0" y="160713"/>
                      </a:cubicBezTo>
                      <a:lnTo>
                        <a:pt x="0" y="160713"/>
                      </a:lnTo>
                    </a:path>
                  </a:pathLst>
                </a:custGeom>
                <a:noFill/>
                <a:ln w="76200">
                  <a:solidFill>
                    <a:srgbClr val="EED6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7709" tIns="108855" rIns="217709" bIns="108855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 flipH="1">
                  <a:off x="3454399" y="7330377"/>
                  <a:ext cx="297939" cy="288650"/>
                </a:xfrm>
                <a:custGeom>
                  <a:avLst/>
                  <a:gdLst>
                    <a:gd name="connsiteX0" fmla="*/ 160713 w 170053"/>
                    <a:gd name="connsiteY0" fmla="*/ 0 h 144325"/>
                    <a:gd name="connsiteX1" fmla="*/ 166255 w 170053"/>
                    <a:gd name="connsiteY1" fmla="*/ 49876 h 144325"/>
                    <a:gd name="connsiteX2" fmla="*/ 110837 w 170053"/>
                    <a:gd name="connsiteY2" fmla="*/ 105294 h 144325"/>
                    <a:gd name="connsiteX3" fmla="*/ 55418 w 170053"/>
                    <a:gd name="connsiteY3" fmla="*/ 138545 h 144325"/>
                    <a:gd name="connsiteX4" fmla="*/ 0 w 170053"/>
                    <a:gd name="connsiteY4" fmla="*/ 144087 h 14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053" h="144325">
                      <a:moveTo>
                        <a:pt x="160713" y="0"/>
                      </a:moveTo>
                      <a:cubicBezTo>
                        <a:pt x="167640" y="16163"/>
                        <a:pt x="174568" y="32327"/>
                        <a:pt x="166255" y="49876"/>
                      </a:cubicBezTo>
                      <a:cubicBezTo>
                        <a:pt x="157942" y="67425"/>
                        <a:pt x="129310" y="90516"/>
                        <a:pt x="110837" y="105294"/>
                      </a:cubicBezTo>
                      <a:cubicBezTo>
                        <a:pt x="92364" y="120072"/>
                        <a:pt x="73891" y="132080"/>
                        <a:pt x="55418" y="138545"/>
                      </a:cubicBezTo>
                      <a:cubicBezTo>
                        <a:pt x="36945" y="145010"/>
                        <a:pt x="18472" y="144548"/>
                        <a:pt x="0" y="144087"/>
                      </a:cubicBezTo>
                    </a:path>
                  </a:pathLst>
                </a:custGeom>
                <a:noFill/>
                <a:ln w="76200">
                  <a:solidFill>
                    <a:srgbClr val="EED6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7709" tIns="108855" rIns="217709" bIns="108855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3413591" y="7729313"/>
                  <a:ext cx="297939" cy="288650"/>
                </a:xfrm>
                <a:custGeom>
                  <a:avLst/>
                  <a:gdLst>
                    <a:gd name="connsiteX0" fmla="*/ 160713 w 170053"/>
                    <a:gd name="connsiteY0" fmla="*/ 0 h 144325"/>
                    <a:gd name="connsiteX1" fmla="*/ 166255 w 170053"/>
                    <a:gd name="connsiteY1" fmla="*/ 49876 h 144325"/>
                    <a:gd name="connsiteX2" fmla="*/ 110837 w 170053"/>
                    <a:gd name="connsiteY2" fmla="*/ 105294 h 144325"/>
                    <a:gd name="connsiteX3" fmla="*/ 55418 w 170053"/>
                    <a:gd name="connsiteY3" fmla="*/ 138545 h 144325"/>
                    <a:gd name="connsiteX4" fmla="*/ 0 w 170053"/>
                    <a:gd name="connsiteY4" fmla="*/ 144087 h 14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053" h="144325">
                      <a:moveTo>
                        <a:pt x="160713" y="0"/>
                      </a:moveTo>
                      <a:cubicBezTo>
                        <a:pt x="167640" y="16163"/>
                        <a:pt x="174568" y="32327"/>
                        <a:pt x="166255" y="49876"/>
                      </a:cubicBezTo>
                      <a:cubicBezTo>
                        <a:pt x="157942" y="67425"/>
                        <a:pt x="129310" y="90516"/>
                        <a:pt x="110837" y="105294"/>
                      </a:cubicBezTo>
                      <a:cubicBezTo>
                        <a:pt x="92364" y="120072"/>
                        <a:pt x="73891" y="132080"/>
                        <a:pt x="55418" y="138545"/>
                      </a:cubicBezTo>
                      <a:cubicBezTo>
                        <a:pt x="36945" y="145010"/>
                        <a:pt x="18472" y="144548"/>
                        <a:pt x="0" y="144087"/>
                      </a:cubicBezTo>
                    </a:path>
                  </a:pathLst>
                </a:custGeom>
                <a:noFill/>
                <a:ln w="76200">
                  <a:solidFill>
                    <a:srgbClr val="EED6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7709" tIns="108855" rIns="217709" bIns="108855"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13" y="10963275"/>
                <a:ext cx="2286000" cy="1162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34" name="Group 1033"/>
              <p:cNvGrpSpPr/>
              <p:nvPr/>
            </p:nvGrpSpPr>
            <p:grpSpPr>
              <a:xfrm>
                <a:off x="600059" y="6096000"/>
                <a:ext cx="7934341" cy="1600200"/>
                <a:chOff x="600059" y="6096000"/>
                <a:chExt cx="7934341" cy="1600200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795955" y="6096000"/>
                  <a:ext cx="3738445" cy="1021342"/>
                  <a:chOff x="4795955" y="6293858"/>
                  <a:chExt cx="3738445" cy="1021342"/>
                </a:xfrm>
              </p:grpSpPr>
              <p:sp>
                <p:nvSpPr>
                  <p:cNvPr id="3" name="Oval 2"/>
                  <p:cNvSpPr/>
                  <p:nvPr/>
                </p:nvSpPr>
                <p:spPr>
                  <a:xfrm>
                    <a:off x="6128411" y="6293858"/>
                    <a:ext cx="464949" cy="304800"/>
                  </a:xfrm>
                  <a:prstGeom prst="ellipse">
                    <a:avLst/>
                  </a:prstGeom>
                  <a:noFill/>
                  <a:ln w="76200">
                    <a:solidFill>
                      <a:srgbClr val="EED6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17709" tIns="108855" rIns="217709" bIns="108855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Oval 7"/>
                  <p:cNvSpPr/>
                  <p:nvPr/>
                </p:nvSpPr>
                <p:spPr>
                  <a:xfrm>
                    <a:off x="6730280" y="6324600"/>
                    <a:ext cx="464949" cy="304800"/>
                  </a:xfrm>
                  <a:prstGeom prst="ellipse">
                    <a:avLst/>
                  </a:prstGeom>
                  <a:noFill/>
                  <a:ln w="76200">
                    <a:solidFill>
                      <a:srgbClr val="EED6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17709" tIns="108855" rIns="217709" bIns="108855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7260403" y="6482568"/>
                    <a:ext cx="464949" cy="304800"/>
                  </a:xfrm>
                  <a:prstGeom prst="ellipse">
                    <a:avLst/>
                  </a:prstGeom>
                  <a:noFill/>
                  <a:ln w="76200">
                    <a:solidFill>
                      <a:srgbClr val="EED6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17709" tIns="108855" rIns="217709" bIns="108855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7721600" y="6705600"/>
                    <a:ext cx="464949" cy="304800"/>
                  </a:xfrm>
                  <a:prstGeom prst="ellipse">
                    <a:avLst/>
                  </a:prstGeom>
                  <a:noFill/>
                  <a:ln w="76200">
                    <a:solidFill>
                      <a:srgbClr val="EED6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17709" tIns="108855" rIns="217709" bIns="108855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8128000" y="7010400"/>
                    <a:ext cx="406400" cy="304800"/>
                  </a:xfrm>
                  <a:prstGeom prst="ellipse">
                    <a:avLst/>
                  </a:prstGeom>
                  <a:noFill/>
                  <a:ln w="76200">
                    <a:solidFill>
                      <a:srgbClr val="EED6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17709" tIns="108855" rIns="217709" bIns="108855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5611630" y="6482568"/>
                    <a:ext cx="464949" cy="304800"/>
                  </a:xfrm>
                  <a:prstGeom prst="ellipse">
                    <a:avLst/>
                  </a:prstGeom>
                  <a:noFill/>
                  <a:ln w="76200">
                    <a:solidFill>
                      <a:srgbClr val="EED6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17709" tIns="108855" rIns="217709" bIns="108855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5104680" y="6659814"/>
                    <a:ext cx="464949" cy="304800"/>
                  </a:xfrm>
                  <a:prstGeom prst="ellipse">
                    <a:avLst/>
                  </a:prstGeom>
                  <a:noFill/>
                  <a:ln w="76200">
                    <a:solidFill>
                      <a:srgbClr val="EED6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17709" tIns="108855" rIns="217709" bIns="108855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4795955" y="7010400"/>
                    <a:ext cx="406400" cy="304800"/>
                  </a:xfrm>
                  <a:prstGeom prst="ellipse">
                    <a:avLst/>
                  </a:prstGeom>
                  <a:noFill/>
                  <a:ln w="76200">
                    <a:solidFill>
                      <a:srgbClr val="EED6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17709" tIns="108855" rIns="217709" bIns="108855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3" name="Group 1032"/>
                <p:cNvGrpSpPr/>
                <p:nvPr/>
              </p:nvGrpSpPr>
              <p:grpSpPr>
                <a:xfrm>
                  <a:off x="600059" y="6344638"/>
                  <a:ext cx="6832285" cy="1351562"/>
                  <a:chOff x="600059" y="6344638"/>
                  <a:chExt cx="6832285" cy="1351562"/>
                </a:xfrm>
              </p:grpSpPr>
              <p:pic>
                <p:nvPicPr>
                  <p:cNvPr id="1029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059" y="6344638"/>
                    <a:ext cx="2156896" cy="13515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20" name="Straight Connector 19"/>
                  <p:cNvCxnSpPr/>
                  <p:nvPr/>
                </p:nvCxnSpPr>
                <p:spPr bwMode="auto">
                  <a:xfrm flipV="1">
                    <a:off x="3026813" y="6631432"/>
                    <a:ext cx="2817291" cy="966960"/>
                  </a:xfrm>
                  <a:prstGeom prst="line">
                    <a:avLst/>
                  </a:prstGeom>
                  <a:solidFill>
                    <a:srgbClr val="BBE0E3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031" name="Straight Connector 1030"/>
                  <p:cNvCxnSpPr/>
                  <p:nvPr/>
                </p:nvCxnSpPr>
                <p:spPr bwMode="auto">
                  <a:xfrm flipV="1">
                    <a:off x="3067757" y="6697102"/>
                    <a:ext cx="4364587" cy="860346"/>
                  </a:xfrm>
                  <a:prstGeom prst="line">
                    <a:avLst/>
                  </a:prstGeom>
                  <a:solidFill>
                    <a:srgbClr val="BBE0E3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</p:grpSp>
      <p:cxnSp>
        <p:nvCxnSpPr>
          <p:cNvPr id="19" name="Elbow Connector 18"/>
          <p:cNvCxnSpPr/>
          <p:nvPr/>
        </p:nvCxnSpPr>
        <p:spPr bwMode="auto">
          <a:xfrm>
            <a:off x="1274213" y="10643235"/>
            <a:ext cx="914400" cy="914400"/>
          </a:xfrm>
          <a:prstGeom prst="bentConnector3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041" name="Group 1040"/>
          <p:cNvGrpSpPr/>
          <p:nvPr/>
        </p:nvGrpSpPr>
        <p:grpSpPr>
          <a:xfrm>
            <a:off x="1133459" y="9940816"/>
            <a:ext cx="8391541" cy="2174984"/>
            <a:chOff x="1133459" y="9940816"/>
            <a:chExt cx="8391541" cy="2174984"/>
          </a:xfrm>
        </p:grpSpPr>
        <p:sp>
          <p:nvSpPr>
            <p:cNvPr id="15" name="Oval 14"/>
            <p:cNvSpPr/>
            <p:nvPr/>
          </p:nvSpPr>
          <p:spPr bwMode="auto">
            <a:xfrm>
              <a:off x="4968858" y="9940816"/>
              <a:ext cx="4556142" cy="2174984"/>
            </a:xfrm>
            <a:prstGeom prst="ellipse">
              <a:avLst/>
            </a:prstGeom>
            <a:noFill/>
            <a:ln w="152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1025" name="Elbow Connector 1024"/>
            <p:cNvCxnSpPr/>
            <p:nvPr/>
          </p:nvCxnSpPr>
          <p:spPr bwMode="auto">
            <a:xfrm>
              <a:off x="1133459" y="10582538"/>
              <a:ext cx="3835399" cy="641722"/>
            </a:xfrm>
            <a:prstGeom prst="bentConnector3">
              <a:avLst>
                <a:gd name="adj1" fmla="val 73019"/>
              </a:avLst>
            </a:prstGeom>
            <a:solidFill>
              <a:srgbClr val="BBE0E3"/>
            </a:solidFill>
            <a:ln w="762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49" name="Group 1048"/>
          <p:cNvGrpSpPr/>
          <p:nvPr/>
        </p:nvGrpSpPr>
        <p:grpSpPr>
          <a:xfrm>
            <a:off x="9067800" y="6080760"/>
            <a:ext cx="5873918" cy="3193895"/>
            <a:chOff x="9067800" y="6080760"/>
            <a:chExt cx="5873918" cy="3193895"/>
          </a:xfrm>
        </p:grpSpPr>
        <p:sp>
          <p:nvSpPr>
            <p:cNvPr id="1042" name="Oval 1041"/>
            <p:cNvSpPr/>
            <p:nvPr/>
          </p:nvSpPr>
          <p:spPr bwMode="auto">
            <a:xfrm>
              <a:off x="9067800" y="6080760"/>
              <a:ext cx="1828800" cy="2658232"/>
            </a:xfrm>
            <a:prstGeom prst="ellipse">
              <a:avLst/>
            </a:prstGeom>
            <a:noFill/>
            <a:ln w="152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51" name="Elbow Connector 50"/>
            <p:cNvCxnSpPr>
              <a:endCxn id="1042" idx="5"/>
            </p:cNvCxnSpPr>
            <p:nvPr/>
          </p:nvCxnSpPr>
          <p:spPr bwMode="auto">
            <a:xfrm rot="10800000">
              <a:off x="10628779" y="8349704"/>
              <a:ext cx="4312939" cy="924951"/>
            </a:xfrm>
            <a:prstGeom prst="bentConnector2">
              <a:avLst/>
            </a:prstGeom>
            <a:solidFill>
              <a:srgbClr val="BBE0E3"/>
            </a:solidFill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3" name="Group 1052"/>
          <p:cNvGrpSpPr/>
          <p:nvPr/>
        </p:nvGrpSpPr>
        <p:grpSpPr>
          <a:xfrm>
            <a:off x="761054" y="5334000"/>
            <a:ext cx="8763946" cy="3084131"/>
            <a:chOff x="761054" y="5334000"/>
            <a:chExt cx="8763946" cy="3084131"/>
          </a:xfrm>
        </p:grpSpPr>
        <p:sp>
          <p:nvSpPr>
            <p:cNvPr id="1050" name="Oval 1049"/>
            <p:cNvSpPr/>
            <p:nvPr/>
          </p:nvSpPr>
          <p:spPr bwMode="auto">
            <a:xfrm>
              <a:off x="4968858" y="5334000"/>
              <a:ext cx="4556142" cy="1874765"/>
            </a:xfrm>
            <a:prstGeom prst="ellipse">
              <a:avLst/>
            </a:prstGeom>
            <a:noFill/>
            <a:ln w="1524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60" name="Elbow Connector 59"/>
            <p:cNvCxnSpPr/>
            <p:nvPr/>
          </p:nvCxnSpPr>
          <p:spPr bwMode="auto">
            <a:xfrm flipV="1">
              <a:off x="761054" y="7070487"/>
              <a:ext cx="5109500" cy="1347644"/>
            </a:xfrm>
            <a:prstGeom prst="bentConnector3">
              <a:avLst>
                <a:gd name="adj1" fmla="val 77770"/>
              </a:avLst>
            </a:prstGeom>
            <a:solidFill>
              <a:srgbClr val="BBE0E3"/>
            </a:solidFill>
            <a:ln w="762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45228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Taste Buds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99" y="1997753"/>
            <a:ext cx="17840883" cy="1003549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6395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67160"/>
            <a:ext cx="22058491" cy="2286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Papillae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30869"/>
            <a:ext cx="22068368" cy="797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66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>
            <a:stCxn id="27" idx="2"/>
            <a:endCxn id="32" idx="6"/>
          </p:cNvCxnSpPr>
          <p:nvPr/>
        </p:nvCxnSpPr>
        <p:spPr>
          <a:xfrm flipV="1">
            <a:off x="6258168" y="4365154"/>
            <a:ext cx="15382632" cy="12153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0" y="76200"/>
            <a:ext cx="16832155" cy="2438400"/>
          </a:xfrm>
          <a:prstGeom prst="rect">
            <a:avLst/>
          </a:prstGeom>
        </p:spPr>
        <p:txBody>
          <a:bodyPr lIns="217709" tIns="108855" rIns="217709" bIns="108855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6700" dirty="0">
                <a:solidFill>
                  <a:srgbClr val="51729C"/>
                </a:solidFill>
                <a:latin typeface="Verdana"/>
                <a:ea typeface="Verdana" pitchFamily="34" charset="0"/>
                <a:cs typeface="Verdana" pitchFamily="34" charset="0"/>
              </a:rPr>
              <a:t>Flavor Experience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defRPr/>
            </a:pPr>
            <a:endParaRPr lang="en-US" sz="2100" dirty="0">
              <a:solidFill>
                <a:srgbClr val="51729C"/>
              </a:solidFill>
              <a:latin typeface="Verdana"/>
              <a:ea typeface="Verdana" pitchFamily="34" charset="0"/>
              <a:cs typeface="Verdan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4800" i="1" dirty="0">
                <a:solidFill>
                  <a:srgbClr val="51729C"/>
                </a:solidFill>
                <a:latin typeface="Verdana"/>
                <a:ea typeface="Verdana" pitchFamily="34" charset="0"/>
                <a:cs typeface="Verdana" pitchFamily="34" charset="0"/>
              </a:rPr>
              <a:t>Several factors create the flavor experience</a:t>
            </a:r>
            <a:endParaRPr lang="en-US" sz="3800" i="1" dirty="0">
              <a:solidFill>
                <a:srgbClr val="51729C"/>
              </a:solidFill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6500" y="5590705"/>
            <a:ext cx="4563533" cy="1401698"/>
          </a:xfrm>
          <a:prstGeom prst="rect">
            <a:avLst/>
          </a:prstGeom>
          <a:noFill/>
        </p:spPr>
        <p:txBody>
          <a:bodyPr wrap="square" lIns="0" tIns="108855" rIns="0" bIns="108855" rtlCol="0" anchor="ctr">
            <a:spAutoFit/>
          </a:bodyPr>
          <a:lstStyle/>
          <a:p>
            <a:pPr>
              <a:lnSpc>
                <a:spcPct val="80000"/>
              </a:lnSpc>
              <a:spcAft>
                <a:spcPts val="1429"/>
              </a:spcAft>
            </a:pPr>
            <a:r>
              <a:rPr lang="en-US" sz="4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Flavor Experience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19" b="100000" l="6926" r="89899">
                        <a14:backgroundMark x1="91919" y1="11111" x2="91919" y2="11111"/>
                        <a14:backgroundMark x1="79076" y1="9235" x2="79076" y2="9235"/>
                        <a14:backgroundMark x1="14719" y1="8802" x2="14719" y2="8802"/>
                        <a14:backgroundMark x1="2742" y1="17605" x2="2742" y2="17605"/>
                        <a14:backgroundMark x1="10967" y1="94372" x2="10967" y2="94372"/>
                        <a14:backgroundMark x1="10534" y1="73304" x2="10534" y2="73304"/>
                        <a14:backgroundMark x1="81818" y1="82973" x2="81818" y2="82973"/>
                        <a14:backgroundMark x1="82251" y1="63059" x2="82251" y2="63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7892" y="2057400"/>
            <a:ext cx="3680744" cy="355025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589680" y="3258386"/>
            <a:ext cx="4044464" cy="6230554"/>
            <a:chOff x="2096130" y="2227744"/>
            <a:chExt cx="1516674" cy="2432403"/>
          </a:xfrm>
        </p:grpSpPr>
        <p:sp>
          <p:nvSpPr>
            <p:cNvPr id="7" name="TextBox 6"/>
            <p:cNvSpPr txBox="1"/>
            <p:nvPr/>
          </p:nvSpPr>
          <p:spPr>
            <a:xfrm>
              <a:off x="2096130" y="3316873"/>
              <a:ext cx="317500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lang="en-US" sz="48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=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05998" y="3316873"/>
              <a:ext cx="947738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>
                <a:lnSpc>
                  <a:spcPct val="80000"/>
                </a:lnSpc>
                <a:spcAft>
                  <a:spcPts val="1429"/>
                </a:spcAft>
              </a:pPr>
              <a:r>
                <a:rPr lang="en-US" sz="48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Taste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43175" y="3718927"/>
              <a:ext cx="1069629" cy="94122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72137" indent="-272137" algn="l">
                <a:lnSpc>
                  <a:spcPct val="80000"/>
                </a:lnSpc>
                <a:spcAft>
                  <a:spcPts val="1429"/>
                </a:spcAft>
                <a:buFont typeface="Arial" pitchFamily="34" charset="0"/>
                <a:buChar char="•"/>
              </a:pPr>
              <a:r>
                <a:rPr lang="en-US" sz="26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Sweet </a:t>
              </a:r>
            </a:p>
            <a:p>
              <a:pPr marL="272137" indent="-272137" algn="l">
                <a:lnSpc>
                  <a:spcPct val="80000"/>
                </a:lnSpc>
                <a:spcAft>
                  <a:spcPts val="1429"/>
                </a:spcAft>
                <a:buFont typeface="Arial" pitchFamily="34" charset="0"/>
                <a:buChar char="•"/>
              </a:pPr>
              <a:r>
                <a:rPr lang="en-US" sz="26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Sour </a:t>
              </a:r>
            </a:p>
            <a:p>
              <a:pPr marL="272137" indent="-272137" algn="l">
                <a:lnSpc>
                  <a:spcPct val="80000"/>
                </a:lnSpc>
                <a:spcAft>
                  <a:spcPts val="1429"/>
                </a:spcAft>
                <a:buFont typeface="Arial" pitchFamily="34" charset="0"/>
                <a:buChar char="•"/>
              </a:pPr>
              <a:r>
                <a:rPr lang="en-US" sz="26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Salt</a:t>
              </a:r>
            </a:p>
            <a:p>
              <a:pPr marL="272137" indent="-272137" algn="l">
                <a:lnSpc>
                  <a:spcPct val="80000"/>
                </a:lnSpc>
                <a:spcAft>
                  <a:spcPts val="1429"/>
                </a:spcAft>
                <a:buFont typeface="Arial" pitchFamily="34" charset="0"/>
                <a:buChar char="•"/>
              </a:pPr>
              <a:r>
                <a:rPr lang="en-US" sz="26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Bitter</a:t>
              </a:r>
            </a:p>
            <a:p>
              <a:pPr marL="272137" indent="-272137" algn="l">
                <a:lnSpc>
                  <a:spcPct val="80000"/>
                </a:lnSpc>
                <a:spcAft>
                  <a:spcPts val="1429"/>
                </a:spcAft>
                <a:buFont typeface="Arial" pitchFamily="34" charset="0"/>
                <a:buChar char="•"/>
              </a:pPr>
              <a:r>
                <a:rPr lang="en-US" sz="26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Umami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46813" y="2227744"/>
              <a:ext cx="910737" cy="959060"/>
            </a:xfrm>
            <a:prstGeom prst="ellipse">
              <a:avLst/>
            </a:prstGeom>
            <a:solidFill>
              <a:srgbClr val="728FB6"/>
            </a:solidFill>
            <a:ln w="76200">
              <a:solidFill>
                <a:srgbClr val="304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700">
                <a:solidFill>
                  <a:prstClr val="white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415995" y="2754200"/>
            <a:ext cx="15584795" cy="687656"/>
          </a:xfrm>
          <a:prstGeom prst="rect">
            <a:avLst/>
          </a:prstGeom>
          <a:noFill/>
        </p:spPr>
        <p:txBody>
          <a:bodyPr wrap="square" lIns="0" tIns="108855" rIns="0" bIns="108855" rtlCol="0" anchor="ctr">
            <a:spAutoFit/>
          </a:bodyPr>
          <a:lstStyle/>
          <a:p>
            <a:pPr>
              <a:lnSpc>
                <a:spcPct val="80000"/>
              </a:lnSpc>
              <a:spcAft>
                <a:spcPts val="1429"/>
              </a:spcAft>
            </a:pPr>
            <a:r>
              <a:rPr lang="en-US" sz="38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Relative Effect on Flavor Experience</a:t>
            </a:r>
          </a:p>
        </p:txBody>
      </p:sp>
    </p:spTree>
    <p:extLst>
      <p:ext uri="{BB962C8B-B14F-4D97-AF65-F5344CB8AC3E}">
        <p14:creationId xmlns:p14="http://schemas.microsoft.com/office/powerpoint/2010/main" val="40157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03" y="1219199"/>
            <a:ext cx="17736363" cy="10972801"/>
          </a:xfrm>
        </p:spPr>
      </p:pic>
      <p:sp>
        <p:nvSpPr>
          <p:cNvPr id="8" name="Oval 7"/>
          <p:cNvSpPr/>
          <p:nvPr/>
        </p:nvSpPr>
        <p:spPr>
          <a:xfrm>
            <a:off x="17475200" y="228600"/>
            <a:ext cx="3860800" cy="4864035"/>
          </a:xfrm>
          <a:prstGeom prst="ellipse">
            <a:avLst/>
          </a:prstGeom>
          <a:solidFill>
            <a:srgbClr val="FFFF00">
              <a:alpha val="33000"/>
            </a:srgb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4147800" y="5165781"/>
            <a:ext cx="5130800" cy="2378019"/>
          </a:xfrm>
          <a:custGeom>
            <a:avLst/>
            <a:gdLst>
              <a:gd name="connsiteX0" fmla="*/ 0 w 1924050"/>
              <a:gd name="connsiteY0" fmla="*/ 923925 h 957125"/>
              <a:gd name="connsiteX1" fmla="*/ 247650 w 1924050"/>
              <a:gd name="connsiteY1" fmla="*/ 952500 h 957125"/>
              <a:gd name="connsiteX2" fmla="*/ 495300 w 1924050"/>
              <a:gd name="connsiteY2" fmla="*/ 838200 h 957125"/>
              <a:gd name="connsiteX3" fmla="*/ 609600 w 1924050"/>
              <a:gd name="connsiteY3" fmla="*/ 704850 h 957125"/>
              <a:gd name="connsiteX4" fmla="*/ 723900 w 1924050"/>
              <a:gd name="connsiteY4" fmla="*/ 552450 h 957125"/>
              <a:gd name="connsiteX5" fmla="*/ 942975 w 1924050"/>
              <a:gd name="connsiteY5" fmla="*/ 409575 h 957125"/>
              <a:gd name="connsiteX6" fmla="*/ 1133475 w 1924050"/>
              <a:gd name="connsiteY6" fmla="*/ 314325 h 957125"/>
              <a:gd name="connsiteX7" fmla="*/ 1362075 w 1924050"/>
              <a:gd name="connsiteY7" fmla="*/ 200025 h 957125"/>
              <a:gd name="connsiteX8" fmla="*/ 1609725 w 1924050"/>
              <a:gd name="connsiteY8" fmla="*/ 114300 h 957125"/>
              <a:gd name="connsiteX9" fmla="*/ 1857375 w 1924050"/>
              <a:gd name="connsiteY9" fmla="*/ 28575 h 957125"/>
              <a:gd name="connsiteX10" fmla="*/ 1924050 w 1924050"/>
              <a:gd name="connsiteY10" fmla="*/ 0 h 957125"/>
              <a:gd name="connsiteX11" fmla="*/ 1924050 w 1924050"/>
              <a:gd name="connsiteY11" fmla="*/ 0 h 95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4050" h="957125">
                <a:moveTo>
                  <a:pt x="0" y="923925"/>
                </a:moveTo>
                <a:cubicBezTo>
                  <a:pt x="82550" y="945356"/>
                  <a:pt x="165100" y="966787"/>
                  <a:pt x="247650" y="952500"/>
                </a:cubicBezTo>
                <a:cubicBezTo>
                  <a:pt x="330200" y="938213"/>
                  <a:pt x="434975" y="879475"/>
                  <a:pt x="495300" y="838200"/>
                </a:cubicBezTo>
                <a:cubicBezTo>
                  <a:pt x="555625" y="796925"/>
                  <a:pt x="571500" y="752475"/>
                  <a:pt x="609600" y="704850"/>
                </a:cubicBezTo>
                <a:cubicBezTo>
                  <a:pt x="647700" y="657225"/>
                  <a:pt x="668337" y="601663"/>
                  <a:pt x="723900" y="552450"/>
                </a:cubicBezTo>
                <a:cubicBezTo>
                  <a:pt x="779463" y="503237"/>
                  <a:pt x="874713" y="449262"/>
                  <a:pt x="942975" y="409575"/>
                </a:cubicBezTo>
                <a:cubicBezTo>
                  <a:pt x="1011237" y="369888"/>
                  <a:pt x="1133475" y="314325"/>
                  <a:pt x="1133475" y="314325"/>
                </a:cubicBezTo>
                <a:cubicBezTo>
                  <a:pt x="1203325" y="279400"/>
                  <a:pt x="1282700" y="233362"/>
                  <a:pt x="1362075" y="200025"/>
                </a:cubicBezTo>
                <a:cubicBezTo>
                  <a:pt x="1441450" y="166688"/>
                  <a:pt x="1609725" y="114300"/>
                  <a:pt x="1609725" y="114300"/>
                </a:cubicBezTo>
                <a:lnTo>
                  <a:pt x="1857375" y="28575"/>
                </a:lnTo>
                <a:cubicBezTo>
                  <a:pt x="1909763" y="9525"/>
                  <a:pt x="1924050" y="0"/>
                  <a:pt x="1924050" y="0"/>
                </a:cubicBezTo>
                <a:lnTo>
                  <a:pt x="1924050" y="0"/>
                </a:lnTo>
              </a:path>
            </a:pathLst>
          </a:custGeom>
          <a:noFill/>
          <a:ln w="190500">
            <a:solidFill>
              <a:srgbClr val="C00000"/>
            </a:solidFill>
          </a:ln>
          <a:effectLst>
            <a:glow rad="825500">
              <a:srgbClr val="FFFF00">
                <a:alpha val="3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34154" y="26276"/>
            <a:ext cx="22058491" cy="1192923"/>
          </a:xfrm>
        </p:spPr>
        <p:txBody>
          <a:bodyPr anchor="ctr"/>
          <a:lstStyle/>
          <a:p>
            <a:pPr algn="l"/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Cranial Nerves</a:t>
            </a:r>
          </a:p>
        </p:txBody>
      </p:sp>
    </p:spTree>
    <p:extLst>
      <p:ext uri="{BB962C8B-B14F-4D97-AF65-F5344CB8AC3E}">
        <p14:creationId xmlns:p14="http://schemas.microsoft.com/office/powerpoint/2010/main" val="2384680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does it taste like?</a:t>
            </a:r>
            <a:endParaRPr dirty="0"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89489" l="12556" r="78222" t="21752">
                        <a14:backgroundMark x1="25000" x2="25000" y1="64234" y2="64234"/>
                        <a14:backgroundMark x1="39222" x2="39222" y1="79562" y2="79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"/>
          <a:stretch/>
        </p:blipFill>
        <p:spPr>
          <a:xfrm>
            <a:off x="15605724" y="5090186"/>
            <a:ext cx="7919837" cy="475482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cstate="print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b="100000" l="0" r="100000" t="335">
                        <a14:foregroundMark x1="40286" x2="40286" y1="64509" y2="64509"/>
                        <a14:foregroundMark x1="70041" x2="70041" y1="97210" y2="97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"/>
          <a:stretch/>
        </p:blipFill>
        <p:spPr>
          <a:xfrm>
            <a:off x="17119600" y="10332"/>
            <a:ext cx="7264400" cy="7457268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77518" l="53778" r="89000" t="34453">
                        <a14:foregroundMark x1="64444" x2="64444" y1="53723" y2="53723"/>
                        <a14:foregroundMark x1="58111" x2="58111" y1="47299" y2="47299"/>
                        <a14:backgroundMark x1="64889" x2="64889" y1="68175" y2="68175"/>
                        <a14:backgroundMark x1="63444" x2="63444" y1="70657" y2="70657"/>
                        <a14:backgroundMark x1="59556" x2="59556" y1="73723" y2="73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"/>
          <a:stretch/>
        </p:blipFill>
        <p:spPr bwMode="auto">
          <a:xfrm>
            <a:off x="19565640" y="5090186"/>
            <a:ext cx="3959920" cy="475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22" y="2651806"/>
            <a:ext cx="13411053" cy="82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4485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 Light">
  <a:themeElements>
    <a:clrScheme name="Title Slide L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llet Light">
  <a:themeElements>
    <a:clrScheme name="Bullet L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Pages>0</Pages>
  <Words>222</Words>
  <Characters>0</Characters>
  <Application>Microsoft Office PowerPoint</Application>
  <PresentationFormat>Custom</PresentationFormat>
  <Lines>0</Lines>
  <Paragraphs>141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Title Slide Light</vt:lpstr>
      <vt:lpstr>Bullet Light</vt:lpstr>
      <vt:lpstr>How We TASTE ‘A Brain Teaser’</vt:lpstr>
      <vt:lpstr>PowerPoint Presentation</vt:lpstr>
      <vt:lpstr>5 Tastes </vt:lpstr>
      <vt:lpstr>Tongue</vt:lpstr>
      <vt:lpstr>Taste Buds</vt:lpstr>
      <vt:lpstr>Papillae</vt:lpstr>
      <vt:lpstr>PowerPoint Presentation</vt:lpstr>
      <vt:lpstr>Cranial Nerves</vt:lpstr>
      <vt:lpstr>What does it taste like?</vt:lpstr>
      <vt:lpstr>PowerPoint Presentation</vt:lpstr>
      <vt:lpstr>Cranial Nerves</vt:lpstr>
      <vt:lpstr>PowerPoint Presentation</vt:lpstr>
      <vt:lpstr>Cranial Nerves</vt:lpstr>
      <vt:lpstr>PowerPoint Presentation</vt:lpstr>
      <vt:lpstr>Cranial Nerves</vt:lpstr>
      <vt:lpstr>Cranial Nerves</vt:lpstr>
      <vt:lpstr>Cranial Nerves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Graff, Gwendolyn</cp:lastModifiedBy>
  <cp:revision>29</cp:revision>
  <dcterms:modified xsi:type="dcterms:W3CDTF">2015-06-25T05:33:28Z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3917596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D5.0.5</vt:lpwstr>
  </property>
</Properties>
</file>