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72"/>
  </p:notesMasterIdLst>
  <p:handoutMasterIdLst>
    <p:handoutMasterId r:id="rId73"/>
  </p:handoutMasterIdLst>
  <p:sldIdLst>
    <p:sldId id="403" r:id="rId3"/>
    <p:sldId id="495" r:id="rId4"/>
    <p:sldId id="437" r:id="rId5"/>
    <p:sldId id="413" r:id="rId6"/>
    <p:sldId id="482" r:id="rId7"/>
    <p:sldId id="420" r:id="rId8"/>
    <p:sldId id="421" r:id="rId9"/>
    <p:sldId id="422" r:id="rId10"/>
    <p:sldId id="485" r:id="rId11"/>
    <p:sldId id="445" r:id="rId12"/>
    <p:sldId id="469" r:id="rId13"/>
    <p:sldId id="468" r:id="rId14"/>
    <p:sldId id="319" r:id="rId15"/>
    <p:sldId id="321" r:id="rId16"/>
    <p:sldId id="322" r:id="rId17"/>
    <p:sldId id="438" r:id="rId18"/>
    <p:sldId id="470" r:id="rId19"/>
    <p:sldId id="471" r:id="rId20"/>
    <p:sldId id="451" r:id="rId21"/>
    <p:sldId id="474" r:id="rId22"/>
    <p:sldId id="475" r:id="rId23"/>
    <p:sldId id="476" r:id="rId24"/>
    <p:sldId id="477" r:id="rId25"/>
    <p:sldId id="478" r:id="rId26"/>
    <p:sldId id="342" r:id="rId27"/>
    <p:sldId id="473" r:id="rId28"/>
    <p:sldId id="343" r:id="rId29"/>
    <p:sldId id="344" r:id="rId30"/>
    <p:sldId id="347" r:id="rId31"/>
    <p:sldId id="349" r:id="rId32"/>
    <p:sldId id="439" r:id="rId33"/>
    <p:sldId id="431" r:id="rId34"/>
    <p:sldId id="493" r:id="rId35"/>
    <p:sldId id="433" r:id="rId36"/>
    <p:sldId id="486" r:id="rId37"/>
    <p:sldId id="450" r:id="rId38"/>
    <p:sldId id="479" r:id="rId39"/>
    <p:sldId id="397" r:id="rId40"/>
    <p:sldId id="329" r:id="rId41"/>
    <p:sldId id="263" r:id="rId42"/>
    <p:sldId id="440" r:id="rId43"/>
    <p:sldId id="266" r:id="rId44"/>
    <p:sldId id="441" r:id="rId45"/>
    <p:sldId id="442" r:id="rId46"/>
    <p:sldId id="443" r:id="rId47"/>
    <p:sldId id="356" r:id="rId48"/>
    <p:sldId id="487" r:id="rId49"/>
    <p:sldId id="446" r:id="rId50"/>
    <p:sldId id="488" r:id="rId51"/>
    <p:sldId id="362" r:id="rId52"/>
    <p:sldId id="363" r:id="rId53"/>
    <p:sldId id="448" r:id="rId54"/>
    <p:sldId id="489" r:id="rId55"/>
    <p:sldId id="490" r:id="rId56"/>
    <p:sldId id="449" r:id="rId57"/>
    <p:sldId id="465" r:id="rId58"/>
    <p:sldId id="456" r:id="rId59"/>
    <p:sldId id="494" r:id="rId60"/>
    <p:sldId id="466" r:id="rId61"/>
    <p:sldId id="467" r:id="rId62"/>
    <p:sldId id="492" r:id="rId63"/>
    <p:sldId id="457" r:id="rId64"/>
    <p:sldId id="458" r:id="rId65"/>
    <p:sldId id="459" r:id="rId66"/>
    <p:sldId id="461" r:id="rId67"/>
    <p:sldId id="434" r:id="rId68"/>
    <p:sldId id="454" r:id="rId69"/>
    <p:sldId id="455" r:id="rId70"/>
    <p:sldId id="45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1 - Intro" id="{1BC19922-299D-473A-9E2A-48F5A73993DD}">
          <p14:sldIdLst>
            <p14:sldId id="403"/>
            <p14:sldId id="495"/>
            <p14:sldId id="437"/>
            <p14:sldId id="413"/>
            <p14:sldId id="482"/>
            <p14:sldId id="420"/>
            <p14:sldId id="421"/>
            <p14:sldId id="422"/>
            <p14:sldId id="485"/>
          </p14:sldIdLst>
        </p14:section>
        <p14:section name="M2 - Templates" id="{09B7A96B-DC7B-4390-9215-848D6EB44836}">
          <p14:sldIdLst>
            <p14:sldId id="445"/>
            <p14:sldId id="469"/>
            <p14:sldId id="468"/>
            <p14:sldId id="319"/>
            <p14:sldId id="321"/>
            <p14:sldId id="322"/>
            <p14:sldId id="438"/>
            <p14:sldId id="470"/>
            <p14:sldId id="471"/>
          </p14:sldIdLst>
        </p14:section>
        <p14:section name="M4 - Custom Elements" id="{EDBF2C10-2DBD-4A6C-A409-3EAAB871E795}">
          <p14:sldIdLst>
            <p14:sldId id="451"/>
            <p14:sldId id="474"/>
            <p14:sldId id="475"/>
            <p14:sldId id="476"/>
            <p14:sldId id="477"/>
            <p14:sldId id="478"/>
            <p14:sldId id="342"/>
            <p14:sldId id="473"/>
            <p14:sldId id="343"/>
            <p14:sldId id="344"/>
            <p14:sldId id="347"/>
            <p14:sldId id="349"/>
            <p14:sldId id="439"/>
            <p14:sldId id="431"/>
            <p14:sldId id="493"/>
            <p14:sldId id="433"/>
            <p14:sldId id="486"/>
          </p14:sldIdLst>
        </p14:section>
        <p14:section name="M3 - Shadow DOM" id="{ADA4AF12-1FC1-4E13-9510-FCC2A6F229C0}">
          <p14:sldIdLst>
            <p14:sldId id="450"/>
            <p14:sldId id="479"/>
            <p14:sldId id="397"/>
            <p14:sldId id="329"/>
            <p14:sldId id="263"/>
            <p14:sldId id="440"/>
            <p14:sldId id="266"/>
            <p14:sldId id="441"/>
            <p14:sldId id="442"/>
            <p14:sldId id="443"/>
            <p14:sldId id="356"/>
            <p14:sldId id="487"/>
          </p14:sldIdLst>
        </p14:section>
        <p14:section name="M5 - Imports" id="{5E265337-0A10-488E-8556-8EB09197B744}">
          <p14:sldIdLst>
            <p14:sldId id="446"/>
            <p14:sldId id="488"/>
            <p14:sldId id="362"/>
            <p14:sldId id="363"/>
            <p14:sldId id="448"/>
            <p14:sldId id="489"/>
            <p14:sldId id="490"/>
          </p14:sldIdLst>
        </p14:section>
        <p14:section name="M6 - Native Alternatives" id="{F087A36D-03A1-4F3C-9C9C-0987F3F4C740}">
          <p14:sldIdLst>
            <p14:sldId id="449"/>
            <p14:sldId id="465"/>
            <p14:sldId id="456"/>
            <p14:sldId id="494"/>
            <p14:sldId id="466"/>
            <p14:sldId id="467"/>
            <p14:sldId id="492"/>
            <p14:sldId id="457"/>
            <p14:sldId id="458"/>
            <p14:sldId id="459"/>
          </p14:sldIdLst>
        </p14:section>
        <p14:section name="Wrap up and resources" id="{DCAD412F-AC2F-422D-989B-9DE7A94EAF42}">
          <p14:sldIdLst>
            <p14:sldId id="461"/>
            <p14:sldId id="434"/>
            <p14:sldId id="454"/>
            <p14:sldId id="455"/>
            <p14:sldId id="4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DE00"/>
    <a:srgbClr val="A0A311"/>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359" autoAdjust="0"/>
    <p:restoredTop sz="79897" autoAdjust="0"/>
  </p:normalViewPr>
  <p:slideViewPr>
    <p:cSldViewPr snapToGrid="0">
      <p:cViewPr varScale="1">
        <p:scale>
          <a:sx n="59" d="100"/>
          <a:sy n="59" d="100"/>
        </p:scale>
        <p:origin x="209" y="38"/>
      </p:cViewPr>
      <p:guideLst>
        <p:guide orient="horz" pos="2160"/>
        <p:guide pos="3840"/>
      </p:guideLst>
    </p:cSldViewPr>
  </p:slideViewPr>
  <p:outlineViewPr>
    <p:cViewPr>
      <p:scale>
        <a:sx n="33" d="100"/>
        <a:sy n="33" d="100"/>
      </p:scale>
      <p:origin x="0" y="8490"/>
    </p:cViewPr>
  </p:outlineViewPr>
  <p:notesTextViewPr>
    <p:cViewPr>
      <p:scale>
        <a:sx n="1" d="1"/>
        <a:sy n="1" d="1"/>
      </p:scale>
      <p:origin x="0" y="0"/>
    </p:cViewPr>
  </p:notesTextViewPr>
  <p:sorterViewPr>
    <p:cViewPr>
      <p:scale>
        <a:sx n="35" d="100"/>
        <a:sy n="35" d="100"/>
      </p:scale>
      <p:origin x="0" y="-3048"/>
    </p:cViewPr>
  </p:sorterViewPr>
  <p:notesViewPr>
    <p:cSldViewPr snapToGrid="0">
      <p:cViewPr varScale="1">
        <p:scale>
          <a:sx n="74" d="100"/>
          <a:sy n="74" d="100"/>
        </p:scale>
        <p:origin x="3153"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ata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 Id="rId4" Type="http://schemas.openxmlformats.org/officeDocument/2006/relationships/image" Target="../media/image67.png"/></Relationships>
</file>

<file path=ppt/diagrams/_rels/data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72A55-A802-4FA5-BBA9-9F484C6EF0A6}" type="doc">
      <dgm:prSet loTypeId="urn:microsoft.com/office/officeart/2005/8/layout/arrow2" loCatId="process" qsTypeId="urn:microsoft.com/office/officeart/2005/8/quickstyle/simple1" qsCatId="simple" csTypeId="urn:microsoft.com/office/officeart/2005/8/colors/colorful3" csCatId="colorful" phldr="1"/>
      <dgm:spPr/>
    </dgm:pt>
    <dgm:pt modelId="{0465C830-A5D2-4F43-9C5A-FACB471A0EA8}">
      <dgm:prSet phldrT="[Text]" custT="1"/>
      <dgm:spPr/>
      <dgm:t>
        <a:bodyPr/>
        <a:lstStyle/>
        <a:p>
          <a:r>
            <a:rPr lang="en-US" sz="2000" b="1" dirty="0" smtClean="0">
              <a:solidFill>
                <a:schemeClr val="bg1">
                  <a:lumMod val="65000"/>
                  <a:lumOff val="35000"/>
                </a:schemeClr>
              </a:solidFill>
            </a:rPr>
            <a:t>1995</a:t>
          </a:r>
          <a:endParaRPr lang="en-US" sz="2000" dirty="0">
            <a:solidFill>
              <a:schemeClr val="bg1">
                <a:lumMod val="65000"/>
                <a:lumOff val="35000"/>
              </a:schemeClr>
            </a:solidFill>
          </a:endParaRPr>
        </a:p>
      </dgm:t>
    </dgm:pt>
    <dgm:pt modelId="{3AF05404-EE97-44E8-A617-CD0E32012976}" type="parTrans" cxnId="{65FB4763-96DE-46AF-AEAE-45238995D3EE}">
      <dgm:prSet/>
      <dgm:spPr/>
      <dgm:t>
        <a:bodyPr/>
        <a:lstStyle/>
        <a:p>
          <a:endParaRPr lang="en-US"/>
        </a:p>
      </dgm:t>
    </dgm:pt>
    <dgm:pt modelId="{A6A0B8EB-2FD3-4B61-9053-64B18C600D2B}" type="sibTrans" cxnId="{65FB4763-96DE-46AF-AEAE-45238995D3EE}">
      <dgm:prSet/>
      <dgm:spPr/>
      <dgm:t>
        <a:bodyPr/>
        <a:lstStyle/>
        <a:p>
          <a:endParaRPr lang="en-US"/>
        </a:p>
      </dgm:t>
    </dgm:pt>
    <dgm:pt modelId="{F8645C48-5B24-4FF4-B697-BEB47909FE66}">
      <dgm:prSet phldrT="[Text]" custT="1"/>
      <dgm:spPr/>
      <dgm:t>
        <a:bodyPr/>
        <a:lstStyle/>
        <a:p>
          <a:r>
            <a:rPr lang="en-US" sz="2000" b="1" dirty="0" smtClean="0">
              <a:solidFill>
                <a:schemeClr val="bg1">
                  <a:lumMod val="65000"/>
                  <a:lumOff val="35000"/>
                </a:schemeClr>
              </a:solidFill>
            </a:rPr>
            <a:t>2008</a:t>
          </a:r>
        </a:p>
      </dgm:t>
    </dgm:pt>
    <dgm:pt modelId="{418817CB-A8AA-4DFB-8324-A551B4C5E64B}" type="parTrans" cxnId="{708CC747-E305-4DBD-B3C0-8D71DA1891CC}">
      <dgm:prSet/>
      <dgm:spPr/>
      <dgm:t>
        <a:bodyPr/>
        <a:lstStyle/>
        <a:p>
          <a:endParaRPr lang="en-US"/>
        </a:p>
      </dgm:t>
    </dgm:pt>
    <dgm:pt modelId="{5E465253-B26E-4666-B078-FF46401C698B}" type="sibTrans" cxnId="{708CC747-E305-4DBD-B3C0-8D71DA1891CC}">
      <dgm:prSet/>
      <dgm:spPr/>
      <dgm:t>
        <a:bodyPr/>
        <a:lstStyle/>
        <a:p>
          <a:endParaRPr lang="en-US"/>
        </a:p>
      </dgm:t>
    </dgm:pt>
    <dgm:pt modelId="{11B28EFC-E14B-4D54-BB88-85957136BB6B}">
      <dgm:prSet phldrT="[Text]" custT="1"/>
      <dgm:spPr/>
      <dgm:t>
        <a:bodyPr/>
        <a:lstStyle/>
        <a:p>
          <a:r>
            <a:rPr lang="en-US" sz="2000" b="1" dirty="0" smtClean="0">
              <a:solidFill>
                <a:schemeClr val="bg1">
                  <a:lumMod val="65000"/>
                  <a:lumOff val="35000"/>
                </a:schemeClr>
              </a:solidFill>
            </a:rPr>
            <a:t>2011</a:t>
          </a:r>
        </a:p>
      </dgm:t>
    </dgm:pt>
    <dgm:pt modelId="{3F128196-F7F3-4898-88A4-3FBF3C7DB97B}" type="parTrans" cxnId="{C87FC041-0B8A-4512-9142-55B6E1627593}">
      <dgm:prSet/>
      <dgm:spPr/>
      <dgm:t>
        <a:bodyPr/>
        <a:lstStyle/>
        <a:p>
          <a:endParaRPr lang="en-US"/>
        </a:p>
      </dgm:t>
    </dgm:pt>
    <dgm:pt modelId="{4F0B4875-3311-48BE-8046-7766F4D0B990}" type="sibTrans" cxnId="{C87FC041-0B8A-4512-9142-55B6E1627593}">
      <dgm:prSet/>
      <dgm:spPr/>
      <dgm:t>
        <a:bodyPr/>
        <a:lstStyle/>
        <a:p>
          <a:endParaRPr lang="en-US"/>
        </a:p>
      </dgm:t>
    </dgm:pt>
    <dgm:pt modelId="{1FB44ADB-375E-47D1-9E27-6BFBC3C8B267}">
      <dgm:prSet phldrT="[Text]" custT="1"/>
      <dgm:spPr/>
      <dgm:t>
        <a:bodyPr/>
        <a:lstStyle/>
        <a:p>
          <a:r>
            <a:rPr lang="en-US" sz="2000" b="1" dirty="0" smtClean="0">
              <a:solidFill>
                <a:schemeClr val="bg1">
                  <a:lumMod val="65000"/>
                  <a:lumOff val="35000"/>
                </a:schemeClr>
              </a:solidFill>
            </a:rPr>
            <a:t>Today</a:t>
          </a:r>
        </a:p>
      </dgm:t>
    </dgm:pt>
    <dgm:pt modelId="{DDA69A23-A816-4FBA-AEAF-0CDAFA855528}" type="parTrans" cxnId="{12572D1D-DB96-406A-A5B4-03C4FE91AFC1}">
      <dgm:prSet/>
      <dgm:spPr/>
      <dgm:t>
        <a:bodyPr/>
        <a:lstStyle/>
        <a:p>
          <a:endParaRPr lang="en-US"/>
        </a:p>
      </dgm:t>
    </dgm:pt>
    <dgm:pt modelId="{85085AA8-9497-4931-81E0-BBEEC86ACC0C}" type="sibTrans" cxnId="{12572D1D-DB96-406A-A5B4-03C4FE91AFC1}">
      <dgm:prSet/>
      <dgm:spPr/>
      <dgm:t>
        <a:bodyPr/>
        <a:lstStyle/>
        <a:p>
          <a:endParaRPr lang="en-US"/>
        </a:p>
      </dgm:t>
    </dgm:pt>
    <dgm:pt modelId="{66E413E6-34E0-4B48-8604-7FA2C003D886}">
      <dgm:prSet phldrT="[Text]" custT="1"/>
      <dgm:spPr/>
      <dgm:t>
        <a:bodyPr/>
        <a:lstStyle/>
        <a:p>
          <a:r>
            <a:rPr lang="en-US" sz="2000" b="1" dirty="0" smtClean="0">
              <a:solidFill>
                <a:schemeClr val="bg1">
                  <a:lumMod val="65000"/>
                  <a:lumOff val="35000"/>
                </a:schemeClr>
              </a:solidFill>
            </a:rPr>
            <a:t>2006</a:t>
          </a:r>
        </a:p>
      </dgm:t>
    </dgm:pt>
    <dgm:pt modelId="{B9078A2B-E5D2-4082-AF6D-40CF2B3762F3}" type="parTrans" cxnId="{56AF531E-CFBB-4B6F-B46B-5D5A5A813DE2}">
      <dgm:prSet/>
      <dgm:spPr/>
      <dgm:t>
        <a:bodyPr/>
        <a:lstStyle/>
        <a:p>
          <a:endParaRPr lang="en-US"/>
        </a:p>
      </dgm:t>
    </dgm:pt>
    <dgm:pt modelId="{C3E509A7-07E6-466E-9822-9EB86C377D4A}" type="sibTrans" cxnId="{56AF531E-CFBB-4B6F-B46B-5D5A5A813DE2}">
      <dgm:prSet/>
      <dgm:spPr/>
      <dgm:t>
        <a:bodyPr/>
        <a:lstStyle/>
        <a:p>
          <a:endParaRPr lang="en-US"/>
        </a:p>
      </dgm:t>
    </dgm:pt>
    <dgm:pt modelId="{7E8B4191-05C0-4DD3-BA07-F3FA579D2278}" type="pres">
      <dgm:prSet presAssocID="{00672A55-A802-4FA5-BBA9-9F484C6EF0A6}" presName="arrowDiagram" presStyleCnt="0">
        <dgm:presLayoutVars>
          <dgm:chMax val="5"/>
          <dgm:dir/>
          <dgm:resizeHandles val="exact"/>
        </dgm:presLayoutVars>
      </dgm:prSet>
      <dgm:spPr/>
    </dgm:pt>
    <dgm:pt modelId="{3B6B1CBC-AEA5-4B08-815A-DFD85796F2E1}" type="pres">
      <dgm:prSet presAssocID="{00672A55-A802-4FA5-BBA9-9F484C6EF0A6}" presName="arrow" presStyleLbl="bgShp" presStyleIdx="0" presStyleCnt="1"/>
      <dgm:spPr/>
    </dgm:pt>
    <dgm:pt modelId="{97BA9312-C6DA-4EC6-B2BF-8D5BF841E810}" type="pres">
      <dgm:prSet presAssocID="{00672A55-A802-4FA5-BBA9-9F484C6EF0A6}" presName="arrowDiagram5" presStyleCnt="0"/>
      <dgm:spPr/>
    </dgm:pt>
    <dgm:pt modelId="{BDCEC1AF-5C8A-4198-A47E-046C4E9ACA55}" type="pres">
      <dgm:prSet presAssocID="{0465C830-A5D2-4F43-9C5A-FACB471A0EA8}" presName="bullet5a" presStyleLbl="node1" presStyleIdx="0" presStyleCnt="5"/>
      <dgm:spPr/>
    </dgm:pt>
    <dgm:pt modelId="{85464583-4E84-45F4-974F-BC018116D797}" type="pres">
      <dgm:prSet presAssocID="{0465C830-A5D2-4F43-9C5A-FACB471A0EA8}" presName="textBox5a" presStyleLbl="revTx" presStyleIdx="0" presStyleCnt="5">
        <dgm:presLayoutVars>
          <dgm:bulletEnabled val="1"/>
        </dgm:presLayoutVars>
      </dgm:prSet>
      <dgm:spPr/>
      <dgm:t>
        <a:bodyPr/>
        <a:lstStyle/>
        <a:p>
          <a:endParaRPr lang="en-US"/>
        </a:p>
      </dgm:t>
    </dgm:pt>
    <dgm:pt modelId="{9EAC0831-240D-418B-82AC-CB363523E249}" type="pres">
      <dgm:prSet presAssocID="{66E413E6-34E0-4B48-8604-7FA2C003D886}" presName="bullet5b" presStyleLbl="node1" presStyleIdx="1" presStyleCnt="5"/>
      <dgm:spPr/>
    </dgm:pt>
    <dgm:pt modelId="{607AEE08-B410-4868-9162-54FA6A418586}" type="pres">
      <dgm:prSet presAssocID="{66E413E6-34E0-4B48-8604-7FA2C003D886}" presName="textBox5b" presStyleLbl="revTx" presStyleIdx="1" presStyleCnt="5">
        <dgm:presLayoutVars>
          <dgm:bulletEnabled val="1"/>
        </dgm:presLayoutVars>
      </dgm:prSet>
      <dgm:spPr/>
      <dgm:t>
        <a:bodyPr/>
        <a:lstStyle/>
        <a:p>
          <a:endParaRPr lang="en-US"/>
        </a:p>
      </dgm:t>
    </dgm:pt>
    <dgm:pt modelId="{CF1830E6-214D-483A-8258-09CA1AA5F86E}" type="pres">
      <dgm:prSet presAssocID="{F8645C48-5B24-4FF4-B697-BEB47909FE66}" presName="bullet5c" presStyleLbl="node1" presStyleIdx="2" presStyleCnt="5"/>
      <dgm:spPr/>
    </dgm:pt>
    <dgm:pt modelId="{D041128B-D22D-47F4-8CAD-F316F75B00CD}" type="pres">
      <dgm:prSet presAssocID="{F8645C48-5B24-4FF4-B697-BEB47909FE66}" presName="textBox5c" presStyleLbl="revTx" presStyleIdx="2" presStyleCnt="5" custScaleX="111422" custLinFactNeighborX="5102">
        <dgm:presLayoutVars>
          <dgm:bulletEnabled val="1"/>
        </dgm:presLayoutVars>
      </dgm:prSet>
      <dgm:spPr/>
      <dgm:t>
        <a:bodyPr/>
        <a:lstStyle/>
        <a:p>
          <a:endParaRPr lang="en-US"/>
        </a:p>
      </dgm:t>
    </dgm:pt>
    <dgm:pt modelId="{B82471CF-8402-4FBF-961A-268DC67FEA99}" type="pres">
      <dgm:prSet presAssocID="{11B28EFC-E14B-4D54-BB88-85957136BB6B}" presName="bullet5d" presStyleLbl="node1" presStyleIdx="3" presStyleCnt="5"/>
      <dgm:spPr/>
    </dgm:pt>
    <dgm:pt modelId="{D57092DB-E89A-4E38-9F04-0CED1B618BDE}" type="pres">
      <dgm:prSet presAssocID="{11B28EFC-E14B-4D54-BB88-85957136BB6B}" presName="textBox5d" presStyleLbl="revTx" presStyleIdx="3" presStyleCnt="5">
        <dgm:presLayoutVars>
          <dgm:bulletEnabled val="1"/>
        </dgm:presLayoutVars>
      </dgm:prSet>
      <dgm:spPr/>
      <dgm:t>
        <a:bodyPr/>
        <a:lstStyle/>
        <a:p>
          <a:endParaRPr lang="en-US"/>
        </a:p>
      </dgm:t>
    </dgm:pt>
    <dgm:pt modelId="{397DDC67-7EA1-46E3-A8B2-98F8B2B1B75A}" type="pres">
      <dgm:prSet presAssocID="{1FB44ADB-375E-47D1-9E27-6BFBC3C8B267}" presName="bullet5e" presStyleLbl="node1" presStyleIdx="4" presStyleCnt="5"/>
      <dgm:spPr/>
    </dgm:pt>
    <dgm:pt modelId="{DF487907-453B-44F0-B6AC-4CD1922F92C6}" type="pres">
      <dgm:prSet presAssocID="{1FB44ADB-375E-47D1-9E27-6BFBC3C8B267}" presName="textBox5e" presStyleLbl="revTx" presStyleIdx="4" presStyleCnt="5" custScaleX="106976" custScaleY="70960" custLinFactNeighborY="-10906">
        <dgm:presLayoutVars>
          <dgm:bulletEnabled val="1"/>
        </dgm:presLayoutVars>
      </dgm:prSet>
      <dgm:spPr/>
      <dgm:t>
        <a:bodyPr/>
        <a:lstStyle/>
        <a:p>
          <a:endParaRPr lang="en-US"/>
        </a:p>
      </dgm:t>
    </dgm:pt>
  </dgm:ptLst>
  <dgm:cxnLst>
    <dgm:cxn modelId="{8012C552-54F2-4CD0-B4BC-747873C4836E}" type="presOf" srcId="{11B28EFC-E14B-4D54-BB88-85957136BB6B}" destId="{D57092DB-E89A-4E38-9F04-0CED1B618BDE}" srcOrd="0" destOrd="0" presId="urn:microsoft.com/office/officeart/2005/8/layout/arrow2"/>
    <dgm:cxn modelId="{56AF531E-CFBB-4B6F-B46B-5D5A5A813DE2}" srcId="{00672A55-A802-4FA5-BBA9-9F484C6EF0A6}" destId="{66E413E6-34E0-4B48-8604-7FA2C003D886}" srcOrd="1" destOrd="0" parTransId="{B9078A2B-E5D2-4082-AF6D-40CF2B3762F3}" sibTransId="{C3E509A7-07E6-466E-9822-9EB86C377D4A}"/>
    <dgm:cxn modelId="{65FB4763-96DE-46AF-AEAE-45238995D3EE}" srcId="{00672A55-A802-4FA5-BBA9-9F484C6EF0A6}" destId="{0465C830-A5D2-4F43-9C5A-FACB471A0EA8}" srcOrd="0" destOrd="0" parTransId="{3AF05404-EE97-44E8-A617-CD0E32012976}" sibTransId="{A6A0B8EB-2FD3-4B61-9053-64B18C600D2B}"/>
    <dgm:cxn modelId="{AC6CA42A-B373-4D19-9472-672B17C2364F}" type="presOf" srcId="{00672A55-A802-4FA5-BBA9-9F484C6EF0A6}" destId="{7E8B4191-05C0-4DD3-BA07-F3FA579D2278}" srcOrd="0" destOrd="0" presId="urn:microsoft.com/office/officeart/2005/8/layout/arrow2"/>
    <dgm:cxn modelId="{12572D1D-DB96-406A-A5B4-03C4FE91AFC1}" srcId="{00672A55-A802-4FA5-BBA9-9F484C6EF0A6}" destId="{1FB44ADB-375E-47D1-9E27-6BFBC3C8B267}" srcOrd="4" destOrd="0" parTransId="{DDA69A23-A816-4FBA-AEAF-0CDAFA855528}" sibTransId="{85085AA8-9497-4931-81E0-BBEEC86ACC0C}"/>
    <dgm:cxn modelId="{06D22B77-A791-4C1C-B4AE-1F28C950DCD8}" type="presOf" srcId="{0465C830-A5D2-4F43-9C5A-FACB471A0EA8}" destId="{85464583-4E84-45F4-974F-BC018116D797}" srcOrd="0" destOrd="0" presId="urn:microsoft.com/office/officeart/2005/8/layout/arrow2"/>
    <dgm:cxn modelId="{D9B5C6B4-5194-434E-AE60-39729E9D1172}" type="presOf" srcId="{F8645C48-5B24-4FF4-B697-BEB47909FE66}" destId="{D041128B-D22D-47F4-8CAD-F316F75B00CD}" srcOrd="0" destOrd="0" presId="urn:microsoft.com/office/officeart/2005/8/layout/arrow2"/>
    <dgm:cxn modelId="{C87FC041-0B8A-4512-9142-55B6E1627593}" srcId="{00672A55-A802-4FA5-BBA9-9F484C6EF0A6}" destId="{11B28EFC-E14B-4D54-BB88-85957136BB6B}" srcOrd="3" destOrd="0" parTransId="{3F128196-F7F3-4898-88A4-3FBF3C7DB97B}" sibTransId="{4F0B4875-3311-48BE-8046-7766F4D0B990}"/>
    <dgm:cxn modelId="{B468D819-6919-4BEE-8F64-0096DFB07779}" type="presOf" srcId="{1FB44ADB-375E-47D1-9E27-6BFBC3C8B267}" destId="{DF487907-453B-44F0-B6AC-4CD1922F92C6}" srcOrd="0" destOrd="0" presId="urn:microsoft.com/office/officeart/2005/8/layout/arrow2"/>
    <dgm:cxn modelId="{A67D0FC4-B97C-426B-9B3E-AD8E734563DC}" type="presOf" srcId="{66E413E6-34E0-4B48-8604-7FA2C003D886}" destId="{607AEE08-B410-4868-9162-54FA6A418586}" srcOrd="0" destOrd="0" presId="urn:microsoft.com/office/officeart/2005/8/layout/arrow2"/>
    <dgm:cxn modelId="{708CC747-E305-4DBD-B3C0-8D71DA1891CC}" srcId="{00672A55-A802-4FA5-BBA9-9F484C6EF0A6}" destId="{F8645C48-5B24-4FF4-B697-BEB47909FE66}" srcOrd="2" destOrd="0" parTransId="{418817CB-A8AA-4DFB-8324-A551B4C5E64B}" sibTransId="{5E465253-B26E-4666-B078-FF46401C698B}"/>
    <dgm:cxn modelId="{C22DA1F0-EF29-4199-86C9-2E82E698C2D3}" type="presParOf" srcId="{7E8B4191-05C0-4DD3-BA07-F3FA579D2278}" destId="{3B6B1CBC-AEA5-4B08-815A-DFD85796F2E1}" srcOrd="0" destOrd="0" presId="urn:microsoft.com/office/officeart/2005/8/layout/arrow2"/>
    <dgm:cxn modelId="{A550F3AB-5E9F-4E92-9C53-628A11063B3C}" type="presParOf" srcId="{7E8B4191-05C0-4DD3-BA07-F3FA579D2278}" destId="{97BA9312-C6DA-4EC6-B2BF-8D5BF841E810}" srcOrd="1" destOrd="0" presId="urn:microsoft.com/office/officeart/2005/8/layout/arrow2"/>
    <dgm:cxn modelId="{FC8A9503-055D-4749-A504-A52B83D86DED}" type="presParOf" srcId="{97BA9312-C6DA-4EC6-B2BF-8D5BF841E810}" destId="{BDCEC1AF-5C8A-4198-A47E-046C4E9ACA55}" srcOrd="0" destOrd="0" presId="urn:microsoft.com/office/officeart/2005/8/layout/arrow2"/>
    <dgm:cxn modelId="{EF1ADA5A-1B2D-4CBC-8D91-5992D3F50267}" type="presParOf" srcId="{97BA9312-C6DA-4EC6-B2BF-8D5BF841E810}" destId="{85464583-4E84-45F4-974F-BC018116D797}" srcOrd="1" destOrd="0" presId="urn:microsoft.com/office/officeart/2005/8/layout/arrow2"/>
    <dgm:cxn modelId="{F75ADB73-FEFA-438E-879E-5DFC0F9B2F26}" type="presParOf" srcId="{97BA9312-C6DA-4EC6-B2BF-8D5BF841E810}" destId="{9EAC0831-240D-418B-82AC-CB363523E249}" srcOrd="2" destOrd="0" presId="urn:microsoft.com/office/officeart/2005/8/layout/arrow2"/>
    <dgm:cxn modelId="{7FFC8F12-A8BF-41BB-A62D-7805D819C4E7}" type="presParOf" srcId="{97BA9312-C6DA-4EC6-B2BF-8D5BF841E810}" destId="{607AEE08-B410-4868-9162-54FA6A418586}" srcOrd="3" destOrd="0" presId="urn:microsoft.com/office/officeart/2005/8/layout/arrow2"/>
    <dgm:cxn modelId="{637A12CE-0187-4FDF-96D2-858931FCB637}" type="presParOf" srcId="{97BA9312-C6DA-4EC6-B2BF-8D5BF841E810}" destId="{CF1830E6-214D-483A-8258-09CA1AA5F86E}" srcOrd="4" destOrd="0" presId="urn:microsoft.com/office/officeart/2005/8/layout/arrow2"/>
    <dgm:cxn modelId="{C7161182-56E6-444E-B896-C1C39AD024B9}" type="presParOf" srcId="{97BA9312-C6DA-4EC6-B2BF-8D5BF841E810}" destId="{D041128B-D22D-47F4-8CAD-F316F75B00CD}" srcOrd="5" destOrd="0" presId="urn:microsoft.com/office/officeart/2005/8/layout/arrow2"/>
    <dgm:cxn modelId="{AC927BD0-8C09-42EF-BBC9-0989B051BECC}" type="presParOf" srcId="{97BA9312-C6DA-4EC6-B2BF-8D5BF841E810}" destId="{B82471CF-8402-4FBF-961A-268DC67FEA99}" srcOrd="6" destOrd="0" presId="urn:microsoft.com/office/officeart/2005/8/layout/arrow2"/>
    <dgm:cxn modelId="{96589AB2-50C4-483E-B233-5ABCF150EEF5}" type="presParOf" srcId="{97BA9312-C6DA-4EC6-B2BF-8D5BF841E810}" destId="{D57092DB-E89A-4E38-9F04-0CED1B618BDE}" srcOrd="7" destOrd="0" presId="urn:microsoft.com/office/officeart/2005/8/layout/arrow2"/>
    <dgm:cxn modelId="{46A0D4C8-DC65-42D4-9860-73009C422453}" type="presParOf" srcId="{97BA9312-C6DA-4EC6-B2BF-8D5BF841E810}" destId="{397DDC67-7EA1-46E3-A8B2-98F8B2B1B75A}" srcOrd="8" destOrd="0" presId="urn:microsoft.com/office/officeart/2005/8/layout/arrow2"/>
    <dgm:cxn modelId="{5041988A-43CE-4505-9E0A-82BDD4CA19E5}" type="presParOf" srcId="{97BA9312-C6DA-4EC6-B2BF-8D5BF841E810}" destId="{DF487907-453B-44F0-B6AC-4CD1922F92C6}"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B57F0-40BF-40CD-B1A1-BFD536621F0B}" type="doc">
      <dgm:prSet loTypeId="urn:microsoft.com/office/officeart/2005/8/layout/vList3" loCatId="list" qsTypeId="urn:microsoft.com/office/officeart/2005/8/quickstyle/simple1" qsCatId="simple" csTypeId="urn:microsoft.com/office/officeart/2005/8/colors/accent6_1" csCatId="accent6" phldr="1"/>
      <dgm:spPr/>
      <dgm:t>
        <a:bodyPr/>
        <a:lstStyle/>
        <a:p>
          <a:endParaRPr lang="en-US"/>
        </a:p>
      </dgm:t>
    </dgm:pt>
    <dgm:pt modelId="{4132C663-2620-46A4-B827-2006B26F86F6}">
      <dgm:prSet phldrT="[Text]"/>
      <dgm:spPr/>
      <dgm:t>
        <a:bodyPr/>
        <a:lstStyle/>
        <a:p>
          <a:r>
            <a:rPr lang="en-US" dirty="0" smtClean="0"/>
            <a:t>Templates</a:t>
          </a:r>
          <a:endParaRPr lang="en-US" dirty="0"/>
        </a:p>
      </dgm:t>
    </dgm:pt>
    <dgm:pt modelId="{A950B307-FC93-48F5-A699-CE49E7E7B4AA}" type="parTrans" cxnId="{E62375E2-9DE0-4D41-ACA0-DC8AA08CF6B0}">
      <dgm:prSet/>
      <dgm:spPr/>
      <dgm:t>
        <a:bodyPr/>
        <a:lstStyle/>
        <a:p>
          <a:endParaRPr lang="en-US"/>
        </a:p>
      </dgm:t>
    </dgm:pt>
    <dgm:pt modelId="{74762592-9617-47C5-AC36-F7B0E6869C02}" type="sibTrans" cxnId="{E62375E2-9DE0-4D41-ACA0-DC8AA08CF6B0}">
      <dgm:prSet/>
      <dgm:spPr/>
      <dgm:t>
        <a:bodyPr/>
        <a:lstStyle/>
        <a:p>
          <a:endParaRPr lang="en-US"/>
        </a:p>
      </dgm:t>
    </dgm:pt>
    <dgm:pt modelId="{3C10F975-AEF0-4CA7-BFAC-3754A1318FDB}">
      <dgm:prSet phldrT="[Text]"/>
      <dgm:spPr/>
      <dgm:t>
        <a:bodyPr/>
        <a:lstStyle/>
        <a:p>
          <a:r>
            <a:rPr lang="en-US" dirty="0" smtClean="0"/>
            <a:t>Custom Elements</a:t>
          </a:r>
          <a:endParaRPr lang="en-US" dirty="0"/>
        </a:p>
      </dgm:t>
    </dgm:pt>
    <dgm:pt modelId="{5E9311FB-BBC5-453C-B83A-5BF101694209}" type="parTrans" cxnId="{97ABC628-6640-40B2-BB4E-94D526184B6F}">
      <dgm:prSet/>
      <dgm:spPr/>
      <dgm:t>
        <a:bodyPr/>
        <a:lstStyle/>
        <a:p>
          <a:endParaRPr lang="en-US"/>
        </a:p>
      </dgm:t>
    </dgm:pt>
    <dgm:pt modelId="{B745276E-6E72-4D53-98F0-4CE623B8B217}" type="sibTrans" cxnId="{97ABC628-6640-40B2-BB4E-94D526184B6F}">
      <dgm:prSet/>
      <dgm:spPr/>
      <dgm:t>
        <a:bodyPr/>
        <a:lstStyle/>
        <a:p>
          <a:endParaRPr lang="en-US"/>
        </a:p>
      </dgm:t>
    </dgm:pt>
    <dgm:pt modelId="{7DD560E6-9329-4556-8DAD-D1AB18CE99D1}">
      <dgm:prSet phldrT="[Text]"/>
      <dgm:spPr/>
      <dgm:t>
        <a:bodyPr/>
        <a:lstStyle/>
        <a:p>
          <a:r>
            <a:rPr lang="en-US" dirty="0" smtClean="0"/>
            <a:t>Imports</a:t>
          </a:r>
          <a:endParaRPr lang="en-US" dirty="0"/>
        </a:p>
      </dgm:t>
    </dgm:pt>
    <dgm:pt modelId="{7D01D514-1090-408C-A5C4-E709860C17AD}" type="parTrans" cxnId="{1E9FF55D-DFD5-4FA0-B81B-45FB7407D5E0}">
      <dgm:prSet/>
      <dgm:spPr/>
      <dgm:t>
        <a:bodyPr/>
        <a:lstStyle/>
        <a:p>
          <a:endParaRPr lang="en-US"/>
        </a:p>
      </dgm:t>
    </dgm:pt>
    <dgm:pt modelId="{D2C58E0C-0AA3-4A08-AF0B-E030D0EF26B9}" type="sibTrans" cxnId="{1E9FF55D-DFD5-4FA0-B81B-45FB7407D5E0}">
      <dgm:prSet/>
      <dgm:spPr/>
      <dgm:t>
        <a:bodyPr/>
        <a:lstStyle/>
        <a:p>
          <a:endParaRPr lang="en-US"/>
        </a:p>
      </dgm:t>
    </dgm:pt>
    <dgm:pt modelId="{518DE059-2D9D-429C-A4F5-495320311820}">
      <dgm:prSet phldrT="[Text]"/>
      <dgm:spPr/>
      <dgm:t>
        <a:bodyPr/>
        <a:lstStyle/>
        <a:p>
          <a:r>
            <a:rPr lang="en-US" smtClean="0"/>
            <a:t>Shadow DOM</a:t>
          </a:r>
          <a:endParaRPr lang="en-US" dirty="0"/>
        </a:p>
      </dgm:t>
    </dgm:pt>
    <dgm:pt modelId="{582D7C72-8F6E-4987-A2C5-6257451B4720}" type="parTrans" cxnId="{36B9E4A3-A0F3-41C5-B581-C2F2A9B82678}">
      <dgm:prSet/>
      <dgm:spPr/>
      <dgm:t>
        <a:bodyPr/>
        <a:lstStyle/>
        <a:p>
          <a:endParaRPr lang="en-US"/>
        </a:p>
      </dgm:t>
    </dgm:pt>
    <dgm:pt modelId="{0561C71E-1701-42EF-AD86-26BB83ABD436}" type="sibTrans" cxnId="{36B9E4A3-A0F3-41C5-B581-C2F2A9B82678}">
      <dgm:prSet/>
      <dgm:spPr/>
      <dgm:t>
        <a:bodyPr/>
        <a:lstStyle/>
        <a:p>
          <a:endParaRPr lang="en-US"/>
        </a:p>
      </dgm:t>
    </dgm:pt>
    <dgm:pt modelId="{F36D7AC3-05E0-4131-8952-4DE369C678B8}" type="pres">
      <dgm:prSet presAssocID="{C7BB57F0-40BF-40CD-B1A1-BFD536621F0B}" presName="linearFlow" presStyleCnt="0">
        <dgm:presLayoutVars>
          <dgm:dir/>
          <dgm:resizeHandles val="exact"/>
        </dgm:presLayoutVars>
      </dgm:prSet>
      <dgm:spPr/>
      <dgm:t>
        <a:bodyPr/>
        <a:lstStyle/>
        <a:p>
          <a:endParaRPr lang="en-US"/>
        </a:p>
      </dgm:t>
    </dgm:pt>
    <dgm:pt modelId="{6AF6377C-7D60-419D-9358-656ACC432E16}" type="pres">
      <dgm:prSet presAssocID="{4132C663-2620-46A4-B827-2006B26F86F6}" presName="composite" presStyleCnt="0"/>
      <dgm:spPr/>
      <dgm:t>
        <a:bodyPr/>
        <a:lstStyle/>
        <a:p>
          <a:endParaRPr lang="en-US"/>
        </a:p>
      </dgm:t>
    </dgm:pt>
    <dgm:pt modelId="{8CCF334F-2101-413E-9C35-671053A6380F}" type="pres">
      <dgm:prSet presAssocID="{4132C663-2620-46A4-B827-2006B26F86F6}" presName="imgShp" presStyleLbl="fgImgPlace1" presStyleIdx="0" presStyleCnt="4"/>
      <dgm:spPr>
        <a:blipFill rotWithShape="1">
          <a:blip xmlns:r="http://schemas.openxmlformats.org/officeDocument/2006/relationships" r:embed="rId1"/>
          <a:stretch>
            <a:fillRect/>
          </a:stretch>
        </a:blipFill>
      </dgm:spPr>
      <dgm:t>
        <a:bodyPr/>
        <a:lstStyle/>
        <a:p>
          <a:endParaRPr lang="en-US"/>
        </a:p>
      </dgm:t>
    </dgm:pt>
    <dgm:pt modelId="{1A7A857E-FF69-4247-88E5-806981439BFB}" type="pres">
      <dgm:prSet presAssocID="{4132C663-2620-46A4-B827-2006B26F86F6}" presName="txShp" presStyleLbl="node1" presStyleIdx="0" presStyleCnt="4">
        <dgm:presLayoutVars>
          <dgm:bulletEnabled val="1"/>
        </dgm:presLayoutVars>
      </dgm:prSet>
      <dgm:spPr/>
      <dgm:t>
        <a:bodyPr/>
        <a:lstStyle/>
        <a:p>
          <a:endParaRPr lang="en-US"/>
        </a:p>
      </dgm:t>
    </dgm:pt>
    <dgm:pt modelId="{3E235E9A-CF49-441D-8649-405964142488}" type="pres">
      <dgm:prSet presAssocID="{74762592-9617-47C5-AC36-F7B0E6869C02}" presName="spacing" presStyleCnt="0"/>
      <dgm:spPr/>
      <dgm:t>
        <a:bodyPr/>
        <a:lstStyle/>
        <a:p>
          <a:endParaRPr lang="en-US"/>
        </a:p>
      </dgm:t>
    </dgm:pt>
    <dgm:pt modelId="{9BA1A38F-C791-42FD-82F3-11DA1D0A51D4}" type="pres">
      <dgm:prSet presAssocID="{3C10F975-AEF0-4CA7-BFAC-3754A1318FDB}" presName="composite" presStyleCnt="0"/>
      <dgm:spPr/>
      <dgm:t>
        <a:bodyPr/>
        <a:lstStyle/>
        <a:p>
          <a:endParaRPr lang="en-US"/>
        </a:p>
      </dgm:t>
    </dgm:pt>
    <dgm:pt modelId="{0610AA03-BFFE-4B14-8222-93DF81023A36}" type="pres">
      <dgm:prSet presAssocID="{3C10F975-AEF0-4CA7-BFAC-3754A1318FDB}" presName="imgShp" presStyleLbl="fgImgPlace1" presStyleIdx="1" presStyleCnt="4"/>
      <dgm:spPr>
        <a:blipFill rotWithShape="1">
          <a:blip xmlns:r="http://schemas.openxmlformats.org/officeDocument/2006/relationships" r:embed="rId2"/>
          <a:stretch>
            <a:fillRect/>
          </a:stretch>
        </a:blipFill>
      </dgm:spPr>
      <dgm:t>
        <a:bodyPr/>
        <a:lstStyle/>
        <a:p>
          <a:endParaRPr lang="en-US"/>
        </a:p>
      </dgm:t>
    </dgm:pt>
    <dgm:pt modelId="{00654B36-7E2E-47F8-8CCE-412E5BA355B8}" type="pres">
      <dgm:prSet presAssocID="{3C10F975-AEF0-4CA7-BFAC-3754A1318FDB}" presName="txShp" presStyleLbl="node1" presStyleIdx="1" presStyleCnt="4">
        <dgm:presLayoutVars>
          <dgm:bulletEnabled val="1"/>
        </dgm:presLayoutVars>
      </dgm:prSet>
      <dgm:spPr/>
      <dgm:t>
        <a:bodyPr/>
        <a:lstStyle/>
        <a:p>
          <a:endParaRPr lang="en-US"/>
        </a:p>
      </dgm:t>
    </dgm:pt>
    <dgm:pt modelId="{4AECF5FF-73BE-4E32-81BD-CD20229EE83D}" type="pres">
      <dgm:prSet presAssocID="{B745276E-6E72-4D53-98F0-4CE623B8B217}" presName="spacing" presStyleCnt="0"/>
      <dgm:spPr/>
      <dgm:t>
        <a:bodyPr/>
        <a:lstStyle/>
        <a:p>
          <a:endParaRPr lang="en-US"/>
        </a:p>
      </dgm:t>
    </dgm:pt>
    <dgm:pt modelId="{A1C83EB8-ED50-44F0-ACC3-6F0134A11A00}" type="pres">
      <dgm:prSet presAssocID="{518DE059-2D9D-429C-A4F5-495320311820}" presName="composite" presStyleCnt="0"/>
      <dgm:spPr/>
    </dgm:pt>
    <dgm:pt modelId="{269161A4-00CA-4B75-89EB-3CFE885E2161}" type="pres">
      <dgm:prSet presAssocID="{518DE059-2D9D-429C-A4F5-495320311820}" presName="imgShp" presStyleLbl="fgImgPlace1" presStyleIdx="2" presStyleCnt="4"/>
      <dgm:spPr>
        <a:blipFill rotWithShape="1">
          <a:blip xmlns:r="http://schemas.openxmlformats.org/officeDocument/2006/relationships" r:embed="rId3"/>
          <a:stretch>
            <a:fillRect/>
          </a:stretch>
        </a:blipFill>
      </dgm:spPr>
      <dgm:t>
        <a:bodyPr/>
        <a:lstStyle/>
        <a:p>
          <a:endParaRPr lang="en-US"/>
        </a:p>
      </dgm:t>
    </dgm:pt>
    <dgm:pt modelId="{EB336A2A-0768-4C31-91ED-63913F41D2E9}" type="pres">
      <dgm:prSet presAssocID="{518DE059-2D9D-429C-A4F5-495320311820}" presName="txShp" presStyleLbl="node1" presStyleIdx="2" presStyleCnt="4">
        <dgm:presLayoutVars>
          <dgm:bulletEnabled val="1"/>
        </dgm:presLayoutVars>
      </dgm:prSet>
      <dgm:spPr/>
      <dgm:t>
        <a:bodyPr/>
        <a:lstStyle/>
        <a:p>
          <a:endParaRPr lang="en-US"/>
        </a:p>
      </dgm:t>
    </dgm:pt>
    <dgm:pt modelId="{D5314607-A99D-4192-9045-4C54474C7964}" type="pres">
      <dgm:prSet presAssocID="{0561C71E-1701-42EF-AD86-26BB83ABD436}" presName="spacing" presStyleCnt="0"/>
      <dgm:spPr/>
    </dgm:pt>
    <dgm:pt modelId="{5F448A37-822C-4B1E-871A-DCE75C33B4CA}" type="pres">
      <dgm:prSet presAssocID="{7DD560E6-9329-4556-8DAD-D1AB18CE99D1}" presName="composite" presStyleCnt="0"/>
      <dgm:spPr/>
      <dgm:t>
        <a:bodyPr/>
        <a:lstStyle/>
        <a:p>
          <a:endParaRPr lang="en-US"/>
        </a:p>
      </dgm:t>
    </dgm:pt>
    <dgm:pt modelId="{5FAB6710-21B7-4A88-BCED-DAA5D247A708}" type="pres">
      <dgm:prSet presAssocID="{7DD560E6-9329-4556-8DAD-D1AB18CE99D1}" presName="imgShp" presStyleLbl="fgImgPlace1" presStyleIdx="3" presStyleCnt="4"/>
      <dgm:spPr>
        <a:blipFill rotWithShape="1">
          <a:blip xmlns:r="http://schemas.openxmlformats.org/officeDocument/2006/relationships" r:embed="rId4"/>
          <a:stretch>
            <a:fillRect/>
          </a:stretch>
        </a:blipFill>
      </dgm:spPr>
      <dgm:t>
        <a:bodyPr/>
        <a:lstStyle/>
        <a:p>
          <a:endParaRPr lang="en-US"/>
        </a:p>
      </dgm:t>
    </dgm:pt>
    <dgm:pt modelId="{3CCAF192-A6EA-4D2C-9A84-5FDC8328581F}" type="pres">
      <dgm:prSet presAssocID="{7DD560E6-9329-4556-8DAD-D1AB18CE99D1}" presName="txShp" presStyleLbl="node1" presStyleIdx="3" presStyleCnt="4">
        <dgm:presLayoutVars>
          <dgm:bulletEnabled val="1"/>
        </dgm:presLayoutVars>
      </dgm:prSet>
      <dgm:spPr/>
      <dgm:t>
        <a:bodyPr/>
        <a:lstStyle/>
        <a:p>
          <a:endParaRPr lang="en-US"/>
        </a:p>
      </dgm:t>
    </dgm:pt>
  </dgm:ptLst>
  <dgm:cxnLst>
    <dgm:cxn modelId="{AB94AEB2-AC08-465B-97EC-D37397DDE601}" type="presOf" srcId="{4132C663-2620-46A4-B827-2006B26F86F6}" destId="{1A7A857E-FF69-4247-88E5-806981439BFB}" srcOrd="0" destOrd="0" presId="urn:microsoft.com/office/officeart/2005/8/layout/vList3"/>
    <dgm:cxn modelId="{4518D442-6418-4CBF-93F8-EF21C8DCFCC7}" type="presOf" srcId="{518DE059-2D9D-429C-A4F5-495320311820}" destId="{EB336A2A-0768-4C31-91ED-63913F41D2E9}" srcOrd="0" destOrd="0" presId="urn:microsoft.com/office/officeart/2005/8/layout/vList3"/>
    <dgm:cxn modelId="{9D80DB72-F4F5-4D52-A25B-E2B803848280}" type="presOf" srcId="{7DD560E6-9329-4556-8DAD-D1AB18CE99D1}" destId="{3CCAF192-A6EA-4D2C-9A84-5FDC8328581F}" srcOrd="0" destOrd="0" presId="urn:microsoft.com/office/officeart/2005/8/layout/vList3"/>
    <dgm:cxn modelId="{E62375E2-9DE0-4D41-ACA0-DC8AA08CF6B0}" srcId="{C7BB57F0-40BF-40CD-B1A1-BFD536621F0B}" destId="{4132C663-2620-46A4-B827-2006B26F86F6}" srcOrd="0" destOrd="0" parTransId="{A950B307-FC93-48F5-A699-CE49E7E7B4AA}" sibTransId="{74762592-9617-47C5-AC36-F7B0E6869C02}"/>
    <dgm:cxn modelId="{D05F1963-284C-47F4-8FF7-9B0CB2B2B6AC}" type="presOf" srcId="{C7BB57F0-40BF-40CD-B1A1-BFD536621F0B}" destId="{F36D7AC3-05E0-4131-8952-4DE369C678B8}" srcOrd="0" destOrd="0" presId="urn:microsoft.com/office/officeart/2005/8/layout/vList3"/>
    <dgm:cxn modelId="{36B9E4A3-A0F3-41C5-B581-C2F2A9B82678}" srcId="{C7BB57F0-40BF-40CD-B1A1-BFD536621F0B}" destId="{518DE059-2D9D-429C-A4F5-495320311820}" srcOrd="2" destOrd="0" parTransId="{582D7C72-8F6E-4987-A2C5-6257451B4720}" sibTransId="{0561C71E-1701-42EF-AD86-26BB83ABD436}"/>
    <dgm:cxn modelId="{97ABC628-6640-40B2-BB4E-94D526184B6F}" srcId="{C7BB57F0-40BF-40CD-B1A1-BFD536621F0B}" destId="{3C10F975-AEF0-4CA7-BFAC-3754A1318FDB}" srcOrd="1" destOrd="0" parTransId="{5E9311FB-BBC5-453C-B83A-5BF101694209}" sibTransId="{B745276E-6E72-4D53-98F0-4CE623B8B217}"/>
    <dgm:cxn modelId="{1C16CB92-D782-4535-B393-37E8AEDF8EB0}" type="presOf" srcId="{3C10F975-AEF0-4CA7-BFAC-3754A1318FDB}" destId="{00654B36-7E2E-47F8-8CCE-412E5BA355B8}" srcOrd="0" destOrd="0" presId="urn:microsoft.com/office/officeart/2005/8/layout/vList3"/>
    <dgm:cxn modelId="{1E9FF55D-DFD5-4FA0-B81B-45FB7407D5E0}" srcId="{C7BB57F0-40BF-40CD-B1A1-BFD536621F0B}" destId="{7DD560E6-9329-4556-8DAD-D1AB18CE99D1}" srcOrd="3" destOrd="0" parTransId="{7D01D514-1090-408C-A5C4-E709860C17AD}" sibTransId="{D2C58E0C-0AA3-4A08-AF0B-E030D0EF26B9}"/>
    <dgm:cxn modelId="{86C1C72E-0402-4752-B102-DDACE6148063}" type="presParOf" srcId="{F36D7AC3-05E0-4131-8952-4DE369C678B8}" destId="{6AF6377C-7D60-419D-9358-656ACC432E16}" srcOrd="0" destOrd="0" presId="urn:microsoft.com/office/officeart/2005/8/layout/vList3"/>
    <dgm:cxn modelId="{85E5D1F9-9DDF-4EF8-B71A-4F4B456449A8}" type="presParOf" srcId="{6AF6377C-7D60-419D-9358-656ACC432E16}" destId="{8CCF334F-2101-413E-9C35-671053A6380F}" srcOrd="0" destOrd="0" presId="urn:microsoft.com/office/officeart/2005/8/layout/vList3"/>
    <dgm:cxn modelId="{3E6A96E9-BA2B-4036-9D38-23D7250A9DAE}" type="presParOf" srcId="{6AF6377C-7D60-419D-9358-656ACC432E16}" destId="{1A7A857E-FF69-4247-88E5-806981439BFB}" srcOrd="1" destOrd="0" presId="urn:microsoft.com/office/officeart/2005/8/layout/vList3"/>
    <dgm:cxn modelId="{6B6057B6-4BF3-494E-A550-58D54B19C851}" type="presParOf" srcId="{F36D7AC3-05E0-4131-8952-4DE369C678B8}" destId="{3E235E9A-CF49-441D-8649-405964142488}" srcOrd="1" destOrd="0" presId="urn:microsoft.com/office/officeart/2005/8/layout/vList3"/>
    <dgm:cxn modelId="{39221E69-3A63-4BBB-933D-73C726803CD8}" type="presParOf" srcId="{F36D7AC3-05E0-4131-8952-4DE369C678B8}" destId="{9BA1A38F-C791-42FD-82F3-11DA1D0A51D4}" srcOrd="2" destOrd="0" presId="urn:microsoft.com/office/officeart/2005/8/layout/vList3"/>
    <dgm:cxn modelId="{AAA6E3FD-2E41-4BD2-A334-46D78252AA74}" type="presParOf" srcId="{9BA1A38F-C791-42FD-82F3-11DA1D0A51D4}" destId="{0610AA03-BFFE-4B14-8222-93DF81023A36}" srcOrd="0" destOrd="0" presId="urn:microsoft.com/office/officeart/2005/8/layout/vList3"/>
    <dgm:cxn modelId="{0ACB800F-3C4A-4139-B620-8A4882739A06}" type="presParOf" srcId="{9BA1A38F-C791-42FD-82F3-11DA1D0A51D4}" destId="{00654B36-7E2E-47F8-8CCE-412E5BA355B8}" srcOrd="1" destOrd="0" presId="urn:microsoft.com/office/officeart/2005/8/layout/vList3"/>
    <dgm:cxn modelId="{F4F77D5E-DB2B-4149-A045-ACA8E4EF5703}" type="presParOf" srcId="{F36D7AC3-05E0-4131-8952-4DE369C678B8}" destId="{4AECF5FF-73BE-4E32-81BD-CD20229EE83D}" srcOrd="3" destOrd="0" presId="urn:microsoft.com/office/officeart/2005/8/layout/vList3"/>
    <dgm:cxn modelId="{FA751145-F70F-420D-AD8A-4A53DDE9B89B}" type="presParOf" srcId="{F36D7AC3-05E0-4131-8952-4DE369C678B8}" destId="{A1C83EB8-ED50-44F0-ACC3-6F0134A11A00}" srcOrd="4" destOrd="0" presId="urn:microsoft.com/office/officeart/2005/8/layout/vList3"/>
    <dgm:cxn modelId="{67F54E3C-0168-4AC5-9A0F-E0CFFF1A5D93}" type="presParOf" srcId="{A1C83EB8-ED50-44F0-ACC3-6F0134A11A00}" destId="{269161A4-00CA-4B75-89EB-3CFE885E2161}" srcOrd="0" destOrd="0" presId="urn:microsoft.com/office/officeart/2005/8/layout/vList3"/>
    <dgm:cxn modelId="{1500E722-054B-4D2B-B99C-F3AD609D173F}" type="presParOf" srcId="{A1C83EB8-ED50-44F0-ACC3-6F0134A11A00}" destId="{EB336A2A-0768-4C31-91ED-63913F41D2E9}" srcOrd="1" destOrd="0" presId="urn:microsoft.com/office/officeart/2005/8/layout/vList3"/>
    <dgm:cxn modelId="{586CE221-6BFF-46BA-A99C-663B3B4DE555}" type="presParOf" srcId="{F36D7AC3-05E0-4131-8952-4DE369C678B8}" destId="{D5314607-A99D-4192-9045-4C54474C7964}" srcOrd="5" destOrd="0" presId="urn:microsoft.com/office/officeart/2005/8/layout/vList3"/>
    <dgm:cxn modelId="{F35FCD1A-BDC5-44D2-B36A-6D7071D48580}" type="presParOf" srcId="{F36D7AC3-05E0-4131-8952-4DE369C678B8}" destId="{5F448A37-822C-4B1E-871A-DCE75C33B4CA}" srcOrd="6" destOrd="0" presId="urn:microsoft.com/office/officeart/2005/8/layout/vList3"/>
    <dgm:cxn modelId="{F3349AA6-2A88-4CDB-99A1-68C2E352DC08}" type="presParOf" srcId="{5F448A37-822C-4B1E-871A-DCE75C33B4CA}" destId="{5FAB6710-21B7-4A88-BCED-DAA5D247A708}" srcOrd="0" destOrd="0" presId="urn:microsoft.com/office/officeart/2005/8/layout/vList3"/>
    <dgm:cxn modelId="{C71AB5F4-351F-409E-AD7B-EC524EE0BE78}" type="presParOf" srcId="{5F448A37-822C-4B1E-871A-DCE75C33B4CA}" destId="{3CCAF192-A6EA-4D2C-9A84-5FDC832858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156904-B89E-44FC-8387-E6B11349F330}" type="doc">
      <dgm:prSet loTypeId="urn:microsoft.com/office/officeart/2005/8/layout/hierarchy6" loCatId="hierarchy" qsTypeId="urn:microsoft.com/office/officeart/2005/8/quickstyle/simple1" qsCatId="simple" csTypeId="urn:microsoft.com/office/officeart/2005/8/colors/accent4_2" csCatId="accent4" phldr="1"/>
      <dgm:spPr/>
      <dgm:t>
        <a:bodyPr/>
        <a:lstStyle/>
        <a:p>
          <a:endParaRPr lang="en-US"/>
        </a:p>
      </dgm:t>
    </dgm:pt>
    <dgm:pt modelId="{1616C482-0FBA-47AE-8FFF-387549ECEA28}">
      <dgm:prSet custT="1"/>
      <dgm:spPr/>
      <dgm:t>
        <a:bodyPr/>
        <a:lstStyle/>
        <a:p>
          <a:pPr rtl="0"/>
          <a:r>
            <a:rPr lang="en-US" sz="1600" dirty="0" smtClean="0"/>
            <a:t>&lt;author-page&gt;</a:t>
          </a:r>
        </a:p>
      </dgm:t>
    </dgm:pt>
    <dgm:pt modelId="{1801E831-E911-45CA-9E85-AC62C4F8E5B7}" type="parTrans" cxnId="{10BEEEBA-0ADC-4C99-A656-591A901A06EA}">
      <dgm:prSet/>
      <dgm:spPr/>
      <dgm:t>
        <a:bodyPr/>
        <a:lstStyle/>
        <a:p>
          <a:endParaRPr lang="en-US" sz="4000"/>
        </a:p>
      </dgm:t>
    </dgm:pt>
    <dgm:pt modelId="{A352C08A-865F-4BDD-A6CC-750013279F2C}" type="sibTrans" cxnId="{10BEEEBA-0ADC-4C99-A656-591A901A06EA}">
      <dgm:prSet/>
      <dgm:spPr/>
      <dgm:t>
        <a:bodyPr/>
        <a:lstStyle/>
        <a:p>
          <a:endParaRPr lang="en-US" sz="4000"/>
        </a:p>
      </dgm:t>
    </dgm:pt>
    <dgm:pt modelId="{BFA4FB3A-1863-48A4-9D7C-549CB5E592A4}">
      <dgm:prSet custT="1"/>
      <dgm:spPr/>
      <dgm:t>
        <a:bodyPr/>
        <a:lstStyle/>
        <a:p>
          <a:pPr rtl="0"/>
          <a:r>
            <a:rPr lang="en-US" sz="1600" dirty="0" smtClean="0"/>
            <a:t>&lt;course-list&gt;</a:t>
          </a:r>
          <a:endParaRPr lang="en-US" sz="1600" dirty="0"/>
        </a:p>
      </dgm:t>
    </dgm:pt>
    <dgm:pt modelId="{0C972C49-E290-436B-B15F-F1F892ADFD5F}" type="parTrans" cxnId="{3CB9BEFE-2174-4A5E-B14E-BECC4C7FE77B}">
      <dgm:prSet/>
      <dgm:spPr/>
      <dgm:t>
        <a:bodyPr/>
        <a:lstStyle/>
        <a:p>
          <a:endParaRPr lang="en-US" sz="4000"/>
        </a:p>
      </dgm:t>
    </dgm:pt>
    <dgm:pt modelId="{43225ABD-C04D-490B-810A-C24215CA9D62}" type="sibTrans" cxnId="{3CB9BEFE-2174-4A5E-B14E-BECC4C7FE77B}">
      <dgm:prSet/>
      <dgm:spPr/>
      <dgm:t>
        <a:bodyPr/>
        <a:lstStyle/>
        <a:p>
          <a:endParaRPr lang="en-US" sz="4000"/>
        </a:p>
      </dgm:t>
    </dgm:pt>
    <dgm:pt modelId="{76C9D374-6113-41A8-9593-A0EC1C76DD4B}">
      <dgm:prSet custT="1"/>
      <dgm:spPr/>
      <dgm:t>
        <a:bodyPr/>
        <a:lstStyle/>
        <a:p>
          <a:pPr rtl="0"/>
          <a:r>
            <a:rPr lang="en-US" sz="1600" dirty="0" smtClean="0"/>
            <a:t>&lt;author-info&gt;</a:t>
          </a:r>
          <a:endParaRPr lang="en-US" sz="1600" dirty="0"/>
        </a:p>
      </dgm:t>
    </dgm:pt>
    <dgm:pt modelId="{807F4C75-277C-402B-AB36-8196C17FAEAE}" type="parTrans" cxnId="{7363DFE4-B234-4977-973A-1E9B000BB3C4}">
      <dgm:prSet/>
      <dgm:spPr/>
      <dgm:t>
        <a:bodyPr/>
        <a:lstStyle/>
        <a:p>
          <a:endParaRPr lang="en-US" sz="4000"/>
        </a:p>
      </dgm:t>
    </dgm:pt>
    <dgm:pt modelId="{FA430C51-D846-4B0B-A0AD-A12C11FC05CB}" type="sibTrans" cxnId="{7363DFE4-B234-4977-973A-1E9B000BB3C4}">
      <dgm:prSet/>
      <dgm:spPr/>
      <dgm:t>
        <a:bodyPr/>
        <a:lstStyle/>
        <a:p>
          <a:endParaRPr lang="en-US" sz="4000"/>
        </a:p>
      </dgm:t>
    </dgm:pt>
    <dgm:pt modelId="{B643C59E-8DD9-4797-B482-CD2DFEE8FA9E}">
      <dgm:prSet custT="1"/>
      <dgm:spPr/>
      <dgm:t>
        <a:bodyPr/>
        <a:lstStyle/>
        <a:p>
          <a:pPr rtl="0"/>
          <a:r>
            <a:rPr lang="en-US" sz="1600" dirty="0" smtClean="0"/>
            <a:t>&lt;course-item&gt;</a:t>
          </a:r>
          <a:endParaRPr lang="en-US" sz="1600" dirty="0"/>
        </a:p>
      </dgm:t>
    </dgm:pt>
    <dgm:pt modelId="{4A9D62F7-1443-46B3-B531-AC34A6A0AADE}" type="parTrans" cxnId="{2759C988-8719-40EE-B3CE-8507D2773898}">
      <dgm:prSet/>
      <dgm:spPr/>
      <dgm:t>
        <a:bodyPr/>
        <a:lstStyle/>
        <a:p>
          <a:endParaRPr lang="en-US" sz="4000"/>
        </a:p>
      </dgm:t>
    </dgm:pt>
    <dgm:pt modelId="{A66C74C6-BEEE-4919-B280-876C48BAE3DC}" type="sibTrans" cxnId="{2759C988-8719-40EE-B3CE-8507D2773898}">
      <dgm:prSet/>
      <dgm:spPr/>
      <dgm:t>
        <a:bodyPr/>
        <a:lstStyle/>
        <a:p>
          <a:endParaRPr lang="en-US" sz="4000"/>
        </a:p>
      </dgm:t>
    </dgm:pt>
    <dgm:pt modelId="{08BD4DC3-E22E-4737-9126-EC92AEC892D5}">
      <dgm:prSet custT="1"/>
      <dgm:spPr/>
      <dgm:t>
        <a:bodyPr/>
        <a:lstStyle/>
        <a:p>
          <a:pPr rtl="0"/>
          <a:r>
            <a:rPr lang="en-US" sz="1600" dirty="0" smtClean="0"/>
            <a:t>&lt;star-rating&gt;</a:t>
          </a:r>
          <a:endParaRPr lang="en-US" sz="1600" dirty="0"/>
        </a:p>
      </dgm:t>
    </dgm:pt>
    <dgm:pt modelId="{08308DAD-A3D8-49E8-B00B-D4E1659AE0DE}" type="parTrans" cxnId="{781E14DC-F46D-4100-BB88-87F898F43CBA}">
      <dgm:prSet/>
      <dgm:spPr/>
      <dgm:t>
        <a:bodyPr/>
        <a:lstStyle/>
        <a:p>
          <a:endParaRPr lang="en-US" sz="4000"/>
        </a:p>
      </dgm:t>
    </dgm:pt>
    <dgm:pt modelId="{257EADE2-C35B-4F63-BE2A-AA3F8074D0C6}" type="sibTrans" cxnId="{781E14DC-F46D-4100-BB88-87F898F43CBA}">
      <dgm:prSet/>
      <dgm:spPr/>
      <dgm:t>
        <a:bodyPr/>
        <a:lstStyle/>
        <a:p>
          <a:endParaRPr lang="en-US" sz="4000"/>
        </a:p>
      </dgm:t>
    </dgm:pt>
    <dgm:pt modelId="{E32DBC67-4524-4F03-9750-9CE4AD9857FF}" type="pres">
      <dgm:prSet presAssocID="{72156904-B89E-44FC-8387-E6B11349F330}" presName="mainComposite" presStyleCnt="0">
        <dgm:presLayoutVars>
          <dgm:chPref val="1"/>
          <dgm:dir/>
          <dgm:animOne val="branch"/>
          <dgm:animLvl val="lvl"/>
          <dgm:resizeHandles val="exact"/>
        </dgm:presLayoutVars>
      </dgm:prSet>
      <dgm:spPr/>
      <dgm:t>
        <a:bodyPr/>
        <a:lstStyle/>
        <a:p>
          <a:endParaRPr lang="en-US"/>
        </a:p>
      </dgm:t>
    </dgm:pt>
    <dgm:pt modelId="{7A95FCA7-E1F4-4D04-AC75-D43F3753601E}" type="pres">
      <dgm:prSet presAssocID="{72156904-B89E-44FC-8387-E6B11349F330}" presName="hierFlow" presStyleCnt="0"/>
      <dgm:spPr/>
    </dgm:pt>
    <dgm:pt modelId="{EE3BBD09-7F57-4170-8523-38C3D8F257CB}" type="pres">
      <dgm:prSet presAssocID="{72156904-B89E-44FC-8387-E6B11349F330}" presName="hierChild1" presStyleCnt="0">
        <dgm:presLayoutVars>
          <dgm:chPref val="1"/>
          <dgm:animOne val="branch"/>
          <dgm:animLvl val="lvl"/>
        </dgm:presLayoutVars>
      </dgm:prSet>
      <dgm:spPr/>
    </dgm:pt>
    <dgm:pt modelId="{BBB2C936-9D19-445F-8143-88B0662A7B76}" type="pres">
      <dgm:prSet presAssocID="{1616C482-0FBA-47AE-8FFF-387549ECEA28}" presName="Name14" presStyleCnt="0"/>
      <dgm:spPr/>
    </dgm:pt>
    <dgm:pt modelId="{F2165820-50D0-42DC-9005-9D2FA5B26248}" type="pres">
      <dgm:prSet presAssocID="{1616C482-0FBA-47AE-8FFF-387549ECEA28}" presName="level1Shape" presStyleLbl="node0" presStyleIdx="0" presStyleCnt="1" custLinFactNeighborX="-9724">
        <dgm:presLayoutVars>
          <dgm:chPref val="3"/>
        </dgm:presLayoutVars>
      </dgm:prSet>
      <dgm:spPr/>
      <dgm:t>
        <a:bodyPr/>
        <a:lstStyle/>
        <a:p>
          <a:endParaRPr lang="en-US"/>
        </a:p>
      </dgm:t>
    </dgm:pt>
    <dgm:pt modelId="{68A516AB-3F9A-4388-882F-A68828321CF9}" type="pres">
      <dgm:prSet presAssocID="{1616C482-0FBA-47AE-8FFF-387549ECEA28}" presName="hierChild2" presStyleCnt="0"/>
      <dgm:spPr/>
    </dgm:pt>
    <dgm:pt modelId="{41862AA5-727B-45AE-9C06-ED02690ACCA4}" type="pres">
      <dgm:prSet presAssocID="{0C972C49-E290-436B-B15F-F1F892ADFD5F}" presName="Name19" presStyleLbl="parChTrans1D2" presStyleIdx="0" presStyleCnt="2"/>
      <dgm:spPr/>
      <dgm:t>
        <a:bodyPr/>
        <a:lstStyle/>
        <a:p>
          <a:endParaRPr lang="en-US"/>
        </a:p>
      </dgm:t>
    </dgm:pt>
    <dgm:pt modelId="{522E73FF-48E8-448E-89EF-2C7B76E8E649}" type="pres">
      <dgm:prSet presAssocID="{BFA4FB3A-1863-48A4-9D7C-549CB5E592A4}" presName="Name21" presStyleCnt="0"/>
      <dgm:spPr/>
    </dgm:pt>
    <dgm:pt modelId="{4DAF51BD-75FB-4230-AC60-5DF008D043ED}" type="pres">
      <dgm:prSet presAssocID="{BFA4FB3A-1863-48A4-9D7C-549CB5E592A4}" presName="level2Shape" presStyleLbl="node2" presStyleIdx="0" presStyleCnt="2" custScaleX="133716"/>
      <dgm:spPr/>
      <dgm:t>
        <a:bodyPr/>
        <a:lstStyle/>
        <a:p>
          <a:endParaRPr lang="en-US"/>
        </a:p>
      </dgm:t>
    </dgm:pt>
    <dgm:pt modelId="{727AF081-9382-4237-8CBF-86EA6526ED90}" type="pres">
      <dgm:prSet presAssocID="{BFA4FB3A-1863-48A4-9D7C-549CB5E592A4}" presName="hierChild3" presStyleCnt="0"/>
      <dgm:spPr/>
    </dgm:pt>
    <dgm:pt modelId="{65918E55-E096-4405-A0E8-39CF16264E36}" type="pres">
      <dgm:prSet presAssocID="{4A9D62F7-1443-46B3-B531-AC34A6A0AADE}" presName="Name19" presStyleLbl="parChTrans1D3" presStyleIdx="0" presStyleCnt="2"/>
      <dgm:spPr/>
      <dgm:t>
        <a:bodyPr/>
        <a:lstStyle/>
        <a:p>
          <a:endParaRPr lang="en-US"/>
        </a:p>
      </dgm:t>
    </dgm:pt>
    <dgm:pt modelId="{1866E0A3-5FE9-405B-BF8F-3BE74BC46180}" type="pres">
      <dgm:prSet presAssocID="{B643C59E-8DD9-4797-B482-CD2DFEE8FA9E}" presName="Name21" presStyleCnt="0"/>
      <dgm:spPr/>
    </dgm:pt>
    <dgm:pt modelId="{137B8799-FA8C-47CA-A0D3-1EA8155310B9}" type="pres">
      <dgm:prSet presAssocID="{B643C59E-8DD9-4797-B482-CD2DFEE8FA9E}" presName="level2Shape" presStyleLbl="node3" presStyleIdx="0" presStyleCnt="2"/>
      <dgm:spPr/>
      <dgm:t>
        <a:bodyPr/>
        <a:lstStyle/>
        <a:p>
          <a:endParaRPr lang="en-US"/>
        </a:p>
      </dgm:t>
    </dgm:pt>
    <dgm:pt modelId="{95A1BB0E-3491-478C-BEE1-299182225929}" type="pres">
      <dgm:prSet presAssocID="{B643C59E-8DD9-4797-B482-CD2DFEE8FA9E}" presName="hierChild3" presStyleCnt="0"/>
      <dgm:spPr/>
    </dgm:pt>
    <dgm:pt modelId="{52B43329-7953-4E7A-B8A1-1CF18F277B60}" type="pres">
      <dgm:prSet presAssocID="{08308DAD-A3D8-49E8-B00B-D4E1659AE0DE}" presName="Name19" presStyleLbl="parChTrans1D3" presStyleIdx="1" presStyleCnt="2"/>
      <dgm:spPr/>
      <dgm:t>
        <a:bodyPr/>
        <a:lstStyle/>
        <a:p>
          <a:endParaRPr lang="en-US"/>
        </a:p>
      </dgm:t>
    </dgm:pt>
    <dgm:pt modelId="{14ADFCC6-3E47-4810-8870-AB9C7ED7420C}" type="pres">
      <dgm:prSet presAssocID="{08BD4DC3-E22E-4737-9126-EC92AEC892D5}" presName="Name21" presStyleCnt="0"/>
      <dgm:spPr/>
    </dgm:pt>
    <dgm:pt modelId="{5F6B6654-BE0B-420C-A32B-05EC05701317}" type="pres">
      <dgm:prSet presAssocID="{08BD4DC3-E22E-4737-9126-EC92AEC892D5}" presName="level2Shape" presStyleLbl="node3" presStyleIdx="1" presStyleCnt="2"/>
      <dgm:spPr/>
      <dgm:t>
        <a:bodyPr/>
        <a:lstStyle/>
        <a:p>
          <a:endParaRPr lang="en-US"/>
        </a:p>
      </dgm:t>
    </dgm:pt>
    <dgm:pt modelId="{FBB7CB49-BD71-495E-98A8-C191A3FD2816}" type="pres">
      <dgm:prSet presAssocID="{08BD4DC3-E22E-4737-9126-EC92AEC892D5}" presName="hierChild3" presStyleCnt="0"/>
      <dgm:spPr/>
    </dgm:pt>
    <dgm:pt modelId="{8F217DEE-8003-4FA0-97A2-5BEECE51295A}" type="pres">
      <dgm:prSet presAssocID="{807F4C75-277C-402B-AB36-8196C17FAEAE}" presName="Name19" presStyleLbl="parChTrans1D2" presStyleIdx="1" presStyleCnt="2"/>
      <dgm:spPr/>
      <dgm:t>
        <a:bodyPr/>
        <a:lstStyle/>
        <a:p>
          <a:endParaRPr lang="en-US"/>
        </a:p>
      </dgm:t>
    </dgm:pt>
    <dgm:pt modelId="{35457458-FAC1-4420-B883-EF7B0A6B11A2}" type="pres">
      <dgm:prSet presAssocID="{76C9D374-6113-41A8-9593-A0EC1C76DD4B}" presName="Name21" presStyleCnt="0"/>
      <dgm:spPr/>
    </dgm:pt>
    <dgm:pt modelId="{1748D1EB-C54C-4400-B5F3-B4E840B99142}" type="pres">
      <dgm:prSet presAssocID="{76C9D374-6113-41A8-9593-A0EC1C76DD4B}" presName="level2Shape" presStyleLbl="node2" presStyleIdx="1" presStyleCnt="2" custScaleX="144998"/>
      <dgm:spPr/>
      <dgm:t>
        <a:bodyPr/>
        <a:lstStyle/>
        <a:p>
          <a:endParaRPr lang="en-US"/>
        </a:p>
      </dgm:t>
    </dgm:pt>
    <dgm:pt modelId="{D660DE16-A01B-4EF1-9563-EC9A1520F422}" type="pres">
      <dgm:prSet presAssocID="{76C9D374-6113-41A8-9593-A0EC1C76DD4B}" presName="hierChild3" presStyleCnt="0"/>
      <dgm:spPr/>
    </dgm:pt>
    <dgm:pt modelId="{A3452C92-0772-45E7-885D-1251C68562C5}" type="pres">
      <dgm:prSet presAssocID="{72156904-B89E-44FC-8387-E6B11349F330}" presName="bgShapesFlow" presStyleCnt="0"/>
      <dgm:spPr/>
    </dgm:pt>
  </dgm:ptLst>
  <dgm:cxnLst>
    <dgm:cxn modelId="{3CB9BEFE-2174-4A5E-B14E-BECC4C7FE77B}" srcId="{1616C482-0FBA-47AE-8FFF-387549ECEA28}" destId="{BFA4FB3A-1863-48A4-9D7C-549CB5E592A4}" srcOrd="0" destOrd="0" parTransId="{0C972C49-E290-436B-B15F-F1F892ADFD5F}" sibTransId="{43225ABD-C04D-490B-810A-C24215CA9D62}"/>
    <dgm:cxn modelId="{A6A73D0E-8910-4A2B-BF3F-3E8100F96D70}" type="presOf" srcId="{76C9D374-6113-41A8-9593-A0EC1C76DD4B}" destId="{1748D1EB-C54C-4400-B5F3-B4E840B99142}" srcOrd="0" destOrd="0" presId="urn:microsoft.com/office/officeart/2005/8/layout/hierarchy6"/>
    <dgm:cxn modelId="{4D3D31B0-D40D-4144-8026-C3A8D1E1C157}" type="presOf" srcId="{4A9D62F7-1443-46B3-B531-AC34A6A0AADE}" destId="{65918E55-E096-4405-A0E8-39CF16264E36}" srcOrd="0" destOrd="0" presId="urn:microsoft.com/office/officeart/2005/8/layout/hierarchy6"/>
    <dgm:cxn modelId="{38807F9C-69BE-479F-A92C-811531021415}" type="presOf" srcId="{08BD4DC3-E22E-4737-9126-EC92AEC892D5}" destId="{5F6B6654-BE0B-420C-A32B-05EC05701317}" srcOrd="0" destOrd="0" presId="urn:microsoft.com/office/officeart/2005/8/layout/hierarchy6"/>
    <dgm:cxn modelId="{F8504ECA-305D-4AC7-BD9D-1759734FF387}" type="presOf" srcId="{1616C482-0FBA-47AE-8FFF-387549ECEA28}" destId="{F2165820-50D0-42DC-9005-9D2FA5B26248}" srcOrd="0" destOrd="0" presId="urn:microsoft.com/office/officeart/2005/8/layout/hierarchy6"/>
    <dgm:cxn modelId="{D014BF09-3B14-4336-BC0E-86E7E54573D8}" type="presOf" srcId="{08308DAD-A3D8-49E8-B00B-D4E1659AE0DE}" destId="{52B43329-7953-4E7A-B8A1-1CF18F277B60}" srcOrd="0" destOrd="0" presId="urn:microsoft.com/office/officeart/2005/8/layout/hierarchy6"/>
    <dgm:cxn modelId="{E3B26F12-2848-4A8D-8061-99DA3F273FB1}" type="presOf" srcId="{BFA4FB3A-1863-48A4-9D7C-549CB5E592A4}" destId="{4DAF51BD-75FB-4230-AC60-5DF008D043ED}" srcOrd="0" destOrd="0" presId="urn:microsoft.com/office/officeart/2005/8/layout/hierarchy6"/>
    <dgm:cxn modelId="{781E14DC-F46D-4100-BB88-87F898F43CBA}" srcId="{BFA4FB3A-1863-48A4-9D7C-549CB5E592A4}" destId="{08BD4DC3-E22E-4737-9126-EC92AEC892D5}" srcOrd="1" destOrd="0" parTransId="{08308DAD-A3D8-49E8-B00B-D4E1659AE0DE}" sibTransId="{257EADE2-C35B-4F63-BE2A-AA3F8074D0C6}"/>
    <dgm:cxn modelId="{7363DFE4-B234-4977-973A-1E9B000BB3C4}" srcId="{1616C482-0FBA-47AE-8FFF-387549ECEA28}" destId="{76C9D374-6113-41A8-9593-A0EC1C76DD4B}" srcOrd="1" destOrd="0" parTransId="{807F4C75-277C-402B-AB36-8196C17FAEAE}" sibTransId="{FA430C51-D846-4B0B-A0AD-A12C11FC05CB}"/>
    <dgm:cxn modelId="{02B0024F-2282-48B7-A49F-55D61C317904}" type="presOf" srcId="{807F4C75-277C-402B-AB36-8196C17FAEAE}" destId="{8F217DEE-8003-4FA0-97A2-5BEECE51295A}" srcOrd="0" destOrd="0" presId="urn:microsoft.com/office/officeart/2005/8/layout/hierarchy6"/>
    <dgm:cxn modelId="{8495D490-4AF8-4637-B5C4-959DD6569E74}" type="presOf" srcId="{0C972C49-E290-436B-B15F-F1F892ADFD5F}" destId="{41862AA5-727B-45AE-9C06-ED02690ACCA4}" srcOrd="0" destOrd="0" presId="urn:microsoft.com/office/officeart/2005/8/layout/hierarchy6"/>
    <dgm:cxn modelId="{2759C988-8719-40EE-B3CE-8507D2773898}" srcId="{BFA4FB3A-1863-48A4-9D7C-549CB5E592A4}" destId="{B643C59E-8DD9-4797-B482-CD2DFEE8FA9E}" srcOrd="0" destOrd="0" parTransId="{4A9D62F7-1443-46B3-B531-AC34A6A0AADE}" sibTransId="{A66C74C6-BEEE-4919-B280-876C48BAE3DC}"/>
    <dgm:cxn modelId="{425B9498-58F9-4914-9B0C-1C4805CCF946}" type="presOf" srcId="{B643C59E-8DD9-4797-B482-CD2DFEE8FA9E}" destId="{137B8799-FA8C-47CA-A0D3-1EA8155310B9}" srcOrd="0" destOrd="0" presId="urn:microsoft.com/office/officeart/2005/8/layout/hierarchy6"/>
    <dgm:cxn modelId="{34B162F2-8BE7-45DA-BEFA-C3555A583984}" type="presOf" srcId="{72156904-B89E-44FC-8387-E6B11349F330}" destId="{E32DBC67-4524-4F03-9750-9CE4AD9857FF}" srcOrd="0" destOrd="0" presId="urn:microsoft.com/office/officeart/2005/8/layout/hierarchy6"/>
    <dgm:cxn modelId="{10BEEEBA-0ADC-4C99-A656-591A901A06EA}" srcId="{72156904-B89E-44FC-8387-E6B11349F330}" destId="{1616C482-0FBA-47AE-8FFF-387549ECEA28}" srcOrd="0" destOrd="0" parTransId="{1801E831-E911-45CA-9E85-AC62C4F8E5B7}" sibTransId="{A352C08A-865F-4BDD-A6CC-750013279F2C}"/>
    <dgm:cxn modelId="{8EAF46D5-6644-4242-AE65-0BE84783CB98}" type="presParOf" srcId="{E32DBC67-4524-4F03-9750-9CE4AD9857FF}" destId="{7A95FCA7-E1F4-4D04-AC75-D43F3753601E}" srcOrd="0" destOrd="0" presId="urn:microsoft.com/office/officeart/2005/8/layout/hierarchy6"/>
    <dgm:cxn modelId="{849C5C15-0E51-4A16-A7F5-E117D455063F}" type="presParOf" srcId="{7A95FCA7-E1F4-4D04-AC75-D43F3753601E}" destId="{EE3BBD09-7F57-4170-8523-38C3D8F257CB}" srcOrd="0" destOrd="0" presId="urn:microsoft.com/office/officeart/2005/8/layout/hierarchy6"/>
    <dgm:cxn modelId="{F2F473DA-F4F6-45CB-81CB-D850C3D3C256}" type="presParOf" srcId="{EE3BBD09-7F57-4170-8523-38C3D8F257CB}" destId="{BBB2C936-9D19-445F-8143-88B0662A7B76}" srcOrd="0" destOrd="0" presId="urn:microsoft.com/office/officeart/2005/8/layout/hierarchy6"/>
    <dgm:cxn modelId="{3F7F188A-E38A-44E6-8A2D-CE1011F8DC22}" type="presParOf" srcId="{BBB2C936-9D19-445F-8143-88B0662A7B76}" destId="{F2165820-50D0-42DC-9005-9D2FA5B26248}" srcOrd="0" destOrd="0" presId="urn:microsoft.com/office/officeart/2005/8/layout/hierarchy6"/>
    <dgm:cxn modelId="{29B3F4DC-1620-45F0-A813-D3E91485AA7F}" type="presParOf" srcId="{BBB2C936-9D19-445F-8143-88B0662A7B76}" destId="{68A516AB-3F9A-4388-882F-A68828321CF9}" srcOrd="1" destOrd="0" presId="urn:microsoft.com/office/officeart/2005/8/layout/hierarchy6"/>
    <dgm:cxn modelId="{4F5CB47B-B393-4563-89BE-649B0D508010}" type="presParOf" srcId="{68A516AB-3F9A-4388-882F-A68828321CF9}" destId="{41862AA5-727B-45AE-9C06-ED02690ACCA4}" srcOrd="0" destOrd="0" presId="urn:microsoft.com/office/officeart/2005/8/layout/hierarchy6"/>
    <dgm:cxn modelId="{82580F2C-F6DB-45D8-8AE9-6E2DE3FAD77D}" type="presParOf" srcId="{68A516AB-3F9A-4388-882F-A68828321CF9}" destId="{522E73FF-48E8-448E-89EF-2C7B76E8E649}" srcOrd="1" destOrd="0" presId="urn:microsoft.com/office/officeart/2005/8/layout/hierarchy6"/>
    <dgm:cxn modelId="{5087BAA0-B251-448B-A273-A5AE59FBC452}" type="presParOf" srcId="{522E73FF-48E8-448E-89EF-2C7B76E8E649}" destId="{4DAF51BD-75FB-4230-AC60-5DF008D043ED}" srcOrd="0" destOrd="0" presId="urn:microsoft.com/office/officeart/2005/8/layout/hierarchy6"/>
    <dgm:cxn modelId="{849962E6-80BB-4CFE-9E31-2120FB89612E}" type="presParOf" srcId="{522E73FF-48E8-448E-89EF-2C7B76E8E649}" destId="{727AF081-9382-4237-8CBF-86EA6526ED90}" srcOrd="1" destOrd="0" presId="urn:microsoft.com/office/officeart/2005/8/layout/hierarchy6"/>
    <dgm:cxn modelId="{0B692059-2F3C-4324-8262-663C188FF652}" type="presParOf" srcId="{727AF081-9382-4237-8CBF-86EA6526ED90}" destId="{65918E55-E096-4405-A0E8-39CF16264E36}" srcOrd="0" destOrd="0" presId="urn:microsoft.com/office/officeart/2005/8/layout/hierarchy6"/>
    <dgm:cxn modelId="{6590EBEF-F8C5-438C-94E4-F688B36012DF}" type="presParOf" srcId="{727AF081-9382-4237-8CBF-86EA6526ED90}" destId="{1866E0A3-5FE9-405B-BF8F-3BE74BC46180}" srcOrd="1" destOrd="0" presId="urn:microsoft.com/office/officeart/2005/8/layout/hierarchy6"/>
    <dgm:cxn modelId="{2397AB5A-B2B0-402A-B05D-AA514E7A591F}" type="presParOf" srcId="{1866E0A3-5FE9-405B-BF8F-3BE74BC46180}" destId="{137B8799-FA8C-47CA-A0D3-1EA8155310B9}" srcOrd="0" destOrd="0" presId="urn:microsoft.com/office/officeart/2005/8/layout/hierarchy6"/>
    <dgm:cxn modelId="{A1EB0FA5-A74D-43F1-954F-18598A4E6AC3}" type="presParOf" srcId="{1866E0A3-5FE9-405B-BF8F-3BE74BC46180}" destId="{95A1BB0E-3491-478C-BEE1-299182225929}" srcOrd="1" destOrd="0" presId="urn:microsoft.com/office/officeart/2005/8/layout/hierarchy6"/>
    <dgm:cxn modelId="{88FDC4A5-BC67-4F2F-87C3-717D172AE94A}" type="presParOf" srcId="{727AF081-9382-4237-8CBF-86EA6526ED90}" destId="{52B43329-7953-4E7A-B8A1-1CF18F277B60}" srcOrd="2" destOrd="0" presId="urn:microsoft.com/office/officeart/2005/8/layout/hierarchy6"/>
    <dgm:cxn modelId="{835038FD-B2F9-4761-A025-1E56F4B5BEF9}" type="presParOf" srcId="{727AF081-9382-4237-8CBF-86EA6526ED90}" destId="{14ADFCC6-3E47-4810-8870-AB9C7ED7420C}" srcOrd="3" destOrd="0" presId="urn:microsoft.com/office/officeart/2005/8/layout/hierarchy6"/>
    <dgm:cxn modelId="{87BC5A98-2EF6-4A03-B2C6-2944C84D0215}" type="presParOf" srcId="{14ADFCC6-3E47-4810-8870-AB9C7ED7420C}" destId="{5F6B6654-BE0B-420C-A32B-05EC05701317}" srcOrd="0" destOrd="0" presId="urn:microsoft.com/office/officeart/2005/8/layout/hierarchy6"/>
    <dgm:cxn modelId="{168651AE-D8E2-433F-93FC-0675E9EC52A8}" type="presParOf" srcId="{14ADFCC6-3E47-4810-8870-AB9C7ED7420C}" destId="{FBB7CB49-BD71-495E-98A8-C191A3FD2816}" srcOrd="1" destOrd="0" presId="urn:microsoft.com/office/officeart/2005/8/layout/hierarchy6"/>
    <dgm:cxn modelId="{AA05C386-506D-4C25-8576-8C793B29D51F}" type="presParOf" srcId="{68A516AB-3F9A-4388-882F-A68828321CF9}" destId="{8F217DEE-8003-4FA0-97A2-5BEECE51295A}" srcOrd="2" destOrd="0" presId="urn:microsoft.com/office/officeart/2005/8/layout/hierarchy6"/>
    <dgm:cxn modelId="{BA75591D-6B62-4F28-873C-AE335E1E0559}" type="presParOf" srcId="{68A516AB-3F9A-4388-882F-A68828321CF9}" destId="{35457458-FAC1-4420-B883-EF7B0A6B11A2}" srcOrd="3" destOrd="0" presId="urn:microsoft.com/office/officeart/2005/8/layout/hierarchy6"/>
    <dgm:cxn modelId="{C62AADC2-3874-4809-8050-A61333709E6F}" type="presParOf" srcId="{35457458-FAC1-4420-B883-EF7B0A6B11A2}" destId="{1748D1EB-C54C-4400-B5F3-B4E840B99142}" srcOrd="0" destOrd="0" presId="urn:microsoft.com/office/officeart/2005/8/layout/hierarchy6"/>
    <dgm:cxn modelId="{5FB316B8-6F50-4127-897E-B4BDB55BF8C0}" type="presParOf" srcId="{35457458-FAC1-4420-B883-EF7B0A6B11A2}" destId="{D660DE16-A01B-4EF1-9563-EC9A1520F422}" srcOrd="1" destOrd="0" presId="urn:microsoft.com/office/officeart/2005/8/layout/hierarchy6"/>
    <dgm:cxn modelId="{87EF495A-B3A3-415A-9412-E29AD17EDB70}" type="presParOf" srcId="{E32DBC67-4524-4F03-9750-9CE4AD9857FF}" destId="{A3452C92-0772-45E7-885D-1251C68562C5}" srcOrd="1" destOrd="0" presId="urn:microsoft.com/office/officeart/2005/8/layout/hierarchy6"/>
  </dgm:cxnLst>
  <dgm:bg>
    <a:solidFill>
      <a:schemeClr val="tx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1B9A6D-81C2-411F-BA35-F4DE8163794E}"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0E28319F-B567-4A46-B197-B7F7E0FDE99A}">
      <dgm:prSet/>
      <dgm:spPr/>
      <dgm:t>
        <a:bodyPr/>
        <a:lstStyle/>
        <a:p>
          <a:pPr rtl="0"/>
          <a:r>
            <a:rPr lang="en-US" b="0" baseline="0" dirty="0" smtClean="0"/>
            <a:t>HTML</a:t>
          </a:r>
          <a:endParaRPr lang="en-US" b="0" dirty="0"/>
        </a:p>
      </dgm:t>
    </dgm:pt>
    <dgm:pt modelId="{337E98B7-0FA8-4F9C-8E0E-E5DBE89448A4}" type="parTrans" cxnId="{06A36EE5-7C3F-4C45-B588-320D9D7B7B88}">
      <dgm:prSet/>
      <dgm:spPr/>
      <dgm:t>
        <a:bodyPr/>
        <a:lstStyle/>
        <a:p>
          <a:endParaRPr lang="en-US"/>
        </a:p>
      </dgm:t>
    </dgm:pt>
    <dgm:pt modelId="{F20D44D7-1196-4C30-870E-9A5841D48B32}" type="sibTrans" cxnId="{06A36EE5-7C3F-4C45-B588-320D9D7B7B88}">
      <dgm:prSet/>
      <dgm:spPr/>
      <dgm:t>
        <a:bodyPr/>
        <a:lstStyle/>
        <a:p>
          <a:endParaRPr lang="en-US"/>
        </a:p>
      </dgm:t>
    </dgm:pt>
    <dgm:pt modelId="{17A311FE-4341-42D6-8497-9E33F0CA6E2B}">
      <dgm:prSet/>
      <dgm:spPr/>
      <dgm:t>
        <a:bodyPr/>
        <a:lstStyle/>
        <a:p>
          <a:pPr rtl="0"/>
          <a:r>
            <a:rPr lang="en-US" dirty="0" smtClean="0"/>
            <a:t>JS</a:t>
          </a:r>
          <a:endParaRPr lang="en-US" dirty="0"/>
        </a:p>
      </dgm:t>
    </dgm:pt>
    <dgm:pt modelId="{581F5823-6418-429E-96D8-F8A7AA1789EE}" type="parTrans" cxnId="{D7749937-139F-49DC-9C4E-D7F655CC9DF9}">
      <dgm:prSet/>
      <dgm:spPr/>
      <dgm:t>
        <a:bodyPr/>
        <a:lstStyle/>
        <a:p>
          <a:endParaRPr lang="en-US"/>
        </a:p>
      </dgm:t>
    </dgm:pt>
    <dgm:pt modelId="{E5E9B42B-BAD3-4802-97F2-EE7326770122}" type="sibTrans" cxnId="{D7749937-139F-49DC-9C4E-D7F655CC9DF9}">
      <dgm:prSet/>
      <dgm:spPr/>
      <dgm:t>
        <a:bodyPr/>
        <a:lstStyle/>
        <a:p>
          <a:endParaRPr lang="en-US" dirty="0"/>
        </a:p>
      </dgm:t>
    </dgm:pt>
    <dgm:pt modelId="{51C3538B-0307-4421-92B2-1EEEC0DD7460}">
      <dgm:prSet/>
      <dgm:spPr/>
      <dgm:t>
        <a:bodyPr/>
        <a:lstStyle/>
        <a:p>
          <a:pPr rtl="0"/>
          <a:r>
            <a:rPr lang="en-US" dirty="0" smtClean="0"/>
            <a:t>CSS</a:t>
          </a:r>
          <a:endParaRPr lang="en-US" dirty="0"/>
        </a:p>
      </dgm:t>
    </dgm:pt>
    <dgm:pt modelId="{5D3101FA-9551-4789-B693-409245CD6BC0}" type="parTrans" cxnId="{8FECC109-791E-41ED-89C0-EDA8F15B147C}">
      <dgm:prSet/>
      <dgm:spPr/>
      <dgm:t>
        <a:bodyPr/>
        <a:lstStyle/>
        <a:p>
          <a:endParaRPr lang="en-US"/>
        </a:p>
      </dgm:t>
    </dgm:pt>
    <dgm:pt modelId="{B7B5CD1F-B261-476F-A08E-D9F747B31AB3}" type="sibTrans" cxnId="{8FECC109-791E-41ED-89C0-EDA8F15B147C}">
      <dgm:prSet/>
      <dgm:spPr/>
      <dgm:t>
        <a:bodyPr/>
        <a:lstStyle/>
        <a:p>
          <a:endParaRPr lang="en-US"/>
        </a:p>
      </dgm:t>
    </dgm:pt>
    <dgm:pt modelId="{51A1B946-9B26-4B68-A4C2-8CFB46897E53}" type="pres">
      <dgm:prSet presAssocID="{BF1B9A6D-81C2-411F-BA35-F4DE8163794E}" presName="Name0" presStyleCnt="0">
        <dgm:presLayoutVars>
          <dgm:chMax/>
          <dgm:chPref/>
          <dgm:dir/>
          <dgm:animLvl val="lvl"/>
        </dgm:presLayoutVars>
      </dgm:prSet>
      <dgm:spPr/>
      <dgm:t>
        <a:bodyPr/>
        <a:lstStyle/>
        <a:p>
          <a:endParaRPr lang="en-US"/>
        </a:p>
      </dgm:t>
    </dgm:pt>
    <dgm:pt modelId="{2EEBF92A-8955-4472-8954-B5BF69F82EEA}" type="pres">
      <dgm:prSet presAssocID="{0E28319F-B567-4A46-B197-B7F7E0FDE99A}" presName="composite" presStyleCnt="0"/>
      <dgm:spPr/>
    </dgm:pt>
    <dgm:pt modelId="{67CE2520-43F0-4620-9702-9F14DE7430CE}" type="pres">
      <dgm:prSet presAssocID="{0E28319F-B567-4A46-B197-B7F7E0FDE99A}" presName="Parent1" presStyleLbl="node1" presStyleIdx="0" presStyleCnt="6">
        <dgm:presLayoutVars>
          <dgm:chMax val="1"/>
          <dgm:chPref val="1"/>
          <dgm:bulletEnabled val="1"/>
        </dgm:presLayoutVars>
      </dgm:prSet>
      <dgm:spPr/>
      <dgm:t>
        <a:bodyPr/>
        <a:lstStyle/>
        <a:p>
          <a:endParaRPr lang="en-US"/>
        </a:p>
      </dgm:t>
    </dgm:pt>
    <dgm:pt modelId="{C0F6AC5F-6A05-4E8D-B0D1-24E30C4BA4E7}" type="pres">
      <dgm:prSet presAssocID="{0E28319F-B567-4A46-B197-B7F7E0FDE99A}" presName="Childtext1" presStyleLbl="revTx" presStyleIdx="0" presStyleCnt="3">
        <dgm:presLayoutVars>
          <dgm:chMax val="0"/>
          <dgm:chPref val="0"/>
          <dgm:bulletEnabled val="1"/>
        </dgm:presLayoutVars>
      </dgm:prSet>
      <dgm:spPr/>
    </dgm:pt>
    <dgm:pt modelId="{5A266259-02F3-4694-B7EE-08875CF44E9C}" type="pres">
      <dgm:prSet presAssocID="{0E28319F-B567-4A46-B197-B7F7E0FDE99A}" presName="BalanceSpacing" presStyleCnt="0"/>
      <dgm:spPr/>
    </dgm:pt>
    <dgm:pt modelId="{764283ED-EFC5-4C7F-8A85-CB2F8CEF11EF}" type="pres">
      <dgm:prSet presAssocID="{0E28319F-B567-4A46-B197-B7F7E0FDE99A}" presName="BalanceSpacing1" presStyleCnt="0"/>
      <dgm:spPr/>
    </dgm:pt>
    <dgm:pt modelId="{C2207125-6AFD-461C-9737-19FB461C33D0}" type="pres">
      <dgm:prSet presAssocID="{F20D44D7-1196-4C30-870E-9A5841D48B32}" presName="Accent1Text" presStyleLbl="node1" presStyleIdx="1" presStyleCnt="6"/>
      <dgm:spPr/>
      <dgm:t>
        <a:bodyPr/>
        <a:lstStyle/>
        <a:p>
          <a:endParaRPr lang="en-US"/>
        </a:p>
      </dgm:t>
    </dgm:pt>
    <dgm:pt modelId="{E22864E8-131D-4E85-920B-CAA289BD4FE5}" type="pres">
      <dgm:prSet presAssocID="{F20D44D7-1196-4C30-870E-9A5841D48B32}" presName="spaceBetweenRectangles" presStyleCnt="0"/>
      <dgm:spPr/>
    </dgm:pt>
    <dgm:pt modelId="{970EB0B7-37E8-488B-A064-B033833C7C8D}" type="pres">
      <dgm:prSet presAssocID="{17A311FE-4341-42D6-8497-9E33F0CA6E2B}" presName="composite" presStyleCnt="0"/>
      <dgm:spPr/>
    </dgm:pt>
    <dgm:pt modelId="{D9EFD1A5-14CA-4325-BBA1-AF0D0A86109F}" type="pres">
      <dgm:prSet presAssocID="{17A311FE-4341-42D6-8497-9E33F0CA6E2B}" presName="Parent1" presStyleLbl="node1" presStyleIdx="2" presStyleCnt="6">
        <dgm:presLayoutVars>
          <dgm:chMax val="1"/>
          <dgm:chPref val="1"/>
          <dgm:bulletEnabled val="1"/>
        </dgm:presLayoutVars>
      </dgm:prSet>
      <dgm:spPr/>
      <dgm:t>
        <a:bodyPr/>
        <a:lstStyle/>
        <a:p>
          <a:endParaRPr lang="en-US"/>
        </a:p>
      </dgm:t>
    </dgm:pt>
    <dgm:pt modelId="{97AED45B-E791-488D-B41B-5D296F6CC5A2}" type="pres">
      <dgm:prSet presAssocID="{17A311FE-4341-42D6-8497-9E33F0CA6E2B}" presName="Childtext1" presStyleLbl="revTx" presStyleIdx="1" presStyleCnt="3">
        <dgm:presLayoutVars>
          <dgm:chMax val="0"/>
          <dgm:chPref val="0"/>
          <dgm:bulletEnabled val="1"/>
        </dgm:presLayoutVars>
      </dgm:prSet>
      <dgm:spPr/>
    </dgm:pt>
    <dgm:pt modelId="{EE0DFE6C-8C56-4664-BE3F-9C366C08AC2F}" type="pres">
      <dgm:prSet presAssocID="{17A311FE-4341-42D6-8497-9E33F0CA6E2B}" presName="BalanceSpacing" presStyleCnt="0"/>
      <dgm:spPr/>
    </dgm:pt>
    <dgm:pt modelId="{C96BA504-9309-4E19-B34E-BAA46CCA1CEF}" type="pres">
      <dgm:prSet presAssocID="{17A311FE-4341-42D6-8497-9E33F0CA6E2B}" presName="BalanceSpacing1" presStyleCnt="0"/>
      <dgm:spPr/>
    </dgm:pt>
    <dgm:pt modelId="{89F4762E-A661-4C91-82E9-A4FBB4F2CDCF}" type="pres">
      <dgm:prSet presAssocID="{E5E9B42B-BAD3-4802-97F2-EE7326770122}" presName="Accent1Text" presStyleLbl="node1" presStyleIdx="3" presStyleCnt="6"/>
      <dgm:spPr/>
      <dgm:t>
        <a:bodyPr/>
        <a:lstStyle/>
        <a:p>
          <a:endParaRPr lang="en-US"/>
        </a:p>
      </dgm:t>
    </dgm:pt>
    <dgm:pt modelId="{66DCB22A-89E4-4AF4-96DD-F13600722839}" type="pres">
      <dgm:prSet presAssocID="{E5E9B42B-BAD3-4802-97F2-EE7326770122}" presName="spaceBetweenRectangles" presStyleCnt="0"/>
      <dgm:spPr/>
    </dgm:pt>
    <dgm:pt modelId="{7F409BEF-92D4-4615-89F7-F1AC53F6A827}" type="pres">
      <dgm:prSet presAssocID="{51C3538B-0307-4421-92B2-1EEEC0DD7460}" presName="composite" presStyleCnt="0"/>
      <dgm:spPr/>
    </dgm:pt>
    <dgm:pt modelId="{253A64D6-CE8F-4BEB-BC94-A0EFB54660F0}" type="pres">
      <dgm:prSet presAssocID="{51C3538B-0307-4421-92B2-1EEEC0DD7460}" presName="Parent1" presStyleLbl="node1" presStyleIdx="4" presStyleCnt="6">
        <dgm:presLayoutVars>
          <dgm:chMax val="1"/>
          <dgm:chPref val="1"/>
          <dgm:bulletEnabled val="1"/>
        </dgm:presLayoutVars>
      </dgm:prSet>
      <dgm:spPr/>
      <dgm:t>
        <a:bodyPr/>
        <a:lstStyle/>
        <a:p>
          <a:endParaRPr lang="en-US"/>
        </a:p>
      </dgm:t>
    </dgm:pt>
    <dgm:pt modelId="{F79A426B-B117-4514-AD56-E9E9F59C093C}" type="pres">
      <dgm:prSet presAssocID="{51C3538B-0307-4421-92B2-1EEEC0DD7460}" presName="Childtext1" presStyleLbl="revTx" presStyleIdx="2" presStyleCnt="3">
        <dgm:presLayoutVars>
          <dgm:chMax val="0"/>
          <dgm:chPref val="0"/>
          <dgm:bulletEnabled val="1"/>
        </dgm:presLayoutVars>
      </dgm:prSet>
      <dgm:spPr/>
    </dgm:pt>
    <dgm:pt modelId="{F3E59B34-6646-4F9E-8470-1D967852D25B}" type="pres">
      <dgm:prSet presAssocID="{51C3538B-0307-4421-92B2-1EEEC0DD7460}" presName="BalanceSpacing" presStyleCnt="0"/>
      <dgm:spPr/>
    </dgm:pt>
    <dgm:pt modelId="{187BCD84-27F5-4926-A9F6-019ABFDD1638}" type="pres">
      <dgm:prSet presAssocID="{51C3538B-0307-4421-92B2-1EEEC0DD7460}" presName="BalanceSpacing1" presStyleCnt="0"/>
      <dgm:spPr/>
    </dgm:pt>
    <dgm:pt modelId="{10862CC1-BDAE-4DE5-AA03-6F5B68FB2DB0}" type="pres">
      <dgm:prSet presAssocID="{B7B5CD1F-B261-476F-A08E-D9F747B31AB3}" presName="Accent1Text" presStyleLbl="node1" presStyleIdx="5" presStyleCnt="6"/>
      <dgm:spPr/>
      <dgm:t>
        <a:bodyPr/>
        <a:lstStyle/>
        <a:p>
          <a:endParaRPr lang="en-US"/>
        </a:p>
      </dgm:t>
    </dgm:pt>
  </dgm:ptLst>
  <dgm:cxnLst>
    <dgm:cxn modelId="{95FA54C3-31E5-456D-B1A1-44F34F643D6A}" type="presOf" srcId="{51C3538B-0307-4421-92B2-1EEEC0DD7460}" destId="{253A64D6-CE8F-4BEB-BC94-A0EFB54660F0}" srcOrd="0" destOrd="0" presId="urn:microsoft.com/office/officeart/2008/layout/AlternatingHexagons"/>
    <dgm:cxn modelId="{125167CF-B878-4C17-B45F-938819AF61BB}" type="presOf" srcId="{17A311FE-4341-42D6-8497-9E33F0CA6E2B}" destId="{D9EFD1A5-14CA-4325-BBA1-AF0D0A86109F}" srcOrd="0" destOrd="0" presId="urn:microsoft.com/office/officeart/2008/layout/AlternatingHexagons"/>
    <dgm:cxn modelId="{06A36EE5-7C3F-4C45-B588-320D9D7B7B88}" srcId="{BF1B9A6D-81C2-411F-BA35-F4DE8163794E}" destId="{0E28319F-B567-4A46-B197-B7F7E0FDE99A}" srcOrd="0" destOrd="0" parTransId="{337E98B7-0FA8-4F9C-8E0E-E5DBE89448A4}" sibTransId="{F20D44D7-1196-4C30-870E-9A5841D48B32}"/>
    <dgm:cxn modelId="{7A61E2C1-D50D-4898-AFB4-48CF17537158}" type="presOf" srcId="{B7B5CD1F-B261-476F-A08E-D9F747B31AB3}" destId="{10862CC1-BDAE-4DE5-AA03-6F5B68FB2DB0}" srcOrd="0" destOrd="0" presId="urn:microsoft.com/office/officeart/2008/layout/AlternatingHexagons"/>
    <dgm:cxn modelId="{A7FA4DA3-B3D4-4C0A-8A18-51DEBB3DFD35}" type="presOf" srcId="{BF1B9A6D-81C2-411F-BA35-F4DE8163794E}" destId="{51A1B946-9B26-4B68-A4C2-8CFB46897E53}" srcOrd="0" destOrd="0" presId="urn:microsoft.com/office/officeart/2008/layout/AlternatingHexagons"/>
    <dgm:cxn modelId="{8FECC109-791E-41ED-89C0-EDA8F15B147C}" srcId="{BF1B9A6D-81C2-411F-BA35-F4DE8163794E}" destId="{51C3538B-0307-4421-92B2-1EEEC0DD7460}" srcOrd="2" destOrd="0" parTransId="{5D3101FA-9551-4789-B693-409245CD6BC0}" sibTransId="{B7B5CD1F-B261-476F-A08E-D9F747B31AB3}"/>
    <dgm:cxn modelId="{CBB89388-DFCB-4E26-BD68-5CBD20A3AE0B}" type="presOf" srcId="{F20D44D7-1196-4C30-870E-9A5841D48B32}" destId="{C2207125-6AFD-461C-9737-19FB461C33D0}" srcOrd="0" destOrd="0" presId="urn:microsoft.com/office/officeart/2008/layout/AlternatingHexagons"/>
    <dgm:cxn modelId="{6B4248D2-FBE5-40BC-963C-C7AB854E1B17}" type="presOf" srcId="{0E28319F-B567-4A46-B197-B7F7E0FDE99A}" destId="{67CE2520-43F0-4620-9702-9F14DE7430CE}" srcOrd="0" destOrd="0" presId="urn:microsoft.com/office/officeart/2008/layout/AlternatingHexagons"/>
    <dgm:cxn modelId="{444F7D03-FB46-4E6C-B35C-B93946395C95}" type="presOf" srcId="{E5E9B42B-BAD3-4802-97F2-EE7326770122}" destId="{89F4762E-A661-4C91-82E9-A4FBB4F2CDCF}" srcOrd="0" destOrd="0" presId="urn:microsoft.com/office/officeart/2008/layout/AlternatingHexagons"/>
    <dgm:cxn modelId="{D7749937-139F-49DC-9C4E-D7F655CC9DF9}" srcId="{BF1B9A6D-81C2-411F-BA35-F4DE8163794E}" destId="{17A311FE-4341-42D6-8497-9E33F0CA6E2B}" srcOrd="1" destOrd="0" parTransId="{581F5823-6418-429E-96D8-F8A7AA1789EE}" sibTransId="{E5E9B42B-BAD3-4802-97F2-EE7326770122}"/>
    <dgm:cxn modelId="{D1D42C73-E2C1-41DF-8E6E-680D68B35EE0}" type="presParOf" srcId="{51A1B946-9B26-4B68-A4C2-8CFB46897E53}" destId="{2EEBF92A-8955-4472-8954-B5BF69F82EEA}" srcOrd="0" destOrd="0" presId="urn:microsoft.com/office/officeart/2008/layout/AlternatingHexagons"/>
    <dgm:cxn modelId="{ABF76F63-C96B-44F7-8624-1A948C7E6224}" type="presParOf" srcId="{2EEBF92A-8955-4472-8954-B5BF69F82EEA}" destId="{67CE2520-43F0-4620-9702-9F14DE7430CE}" srcOrd="0" destOrd="0" presId="urn:microsoft.com/office/officeart/2008/layout/AlternatingHexagons"/>
    <dgm:cxn modelId="{828F0A44-4044-4B78-BD49-B5FC45E4CE5A}" type="presParOf" srcId="{2EEBF92A-8955-4472-8954-B5BF69F82EEA}" destId="{C0F6AC5F-6A05-4E8D-B0D1-24E30C4BA4E7}" srcOrd="1" destOrd="0" presId="urn:microsoft.com/office/officeart/2008/layout/AlternatingHexagons"/>
    <dgm:cxn modelId="{8729B997-E112-4918-8DFD-E60349987265}" type="presParOf" srcId="{2EEBF92A-8955-4472-8954-B5BF69F82EEA}" destId="{5A266259-02F3-4694-B7EE-08875CF44E9C}" srcOrd="2" destOrd="0" presId="urn:microsoft.com/office/officeart/2008/layout/AlternatingHexagons"/>
    <dgm:cxn modelId="{D8AEEF4F-18DE-406E-8FE9-B53418B364E2}" type="presParOf" srcId="{2EEBF92A-8955-4472-8954-B5BF69F82EEA}" destId="{764283ED-EFC5-4C7F-8A85-CB2F8CEF11EF}" srcOrd="3" destOrd="0" presId="urn:microsoft.com/office/officeart/2008/layout/AlternatingHexagons"/>
    <dgm:cxn modelId="{99AC22F9-2C00-41B7-BA4E-C8D8F244C143}" type="presParOf" srcId="{2EEBF92A-8955-4472-8954-B5BF69F82EEA}" destId="{C2207125-6AFD-461C-9737-19FB461C33D0}" srcOrd="4" destOrd="0" presId="urn:microsoft.com/office/officeart/2008/layout/AlternatingHexagons"/>
    <dgm:cxn modelId="{80A6E18C-3EAA-41F4-AEF1-F0A0E2B4D2F8}" type="presParOf" srcId="{51A1B946-9B26-4B68-A4C2-8CFB46897E53}" destId="{E22864E8-131D-4E85-920B-CAA289BD4FE5}" srcOrd="1" destOrd="0" presId="urn:microsoft.com/office/officeart/2008/layout/AlternatingHexagons"/>
    <dgm:cxn modelId="{7F1A8344-885C-4172-8294-73178A21613C}" type="presParOf" srcId="{51A1B946-9B26-4B68-A4C2-8CFB46897E53}" destId="{970EB0B7-37E8-488B-A064-B033833C7C8D}" srcOrd="2" destOrd="0" presId="urn:microsoft.com/office/officeart/2008/layout/AlternatingHexagons"/>
    <dgm:cxn modelId="{63B9B128-238A-4109-9B19-91D05CB5ECAF}" type="presParOf" srcId="{970EB0B7-37E8-488B-A064-B033833C7C8D}" destId="{D9EFD1A5-14CA-4325-BBA1-AF0D0A86109F}" srcOrd="0" destOrd="0" presId="urn:microsoft.com/office/officeart/2008/layout/AlternatingHexagons"/>
    <dgm:cxn modelId="{C84F1EFF-BCAE-450D-829F-F382E64DBD99}" type="presParOf" srcId="{970EB0B7-37E8-488B-A064-B033833C7C8D}" destId="{97AED45B-E791-488D-B41B-5D296F6CC5A2}" srcOrd="1" destOrd="0" presId="urn:microsoft.com/office/officeart/2008/layout/AlternatingHexagons"/>
    <dgm:cxn modelId="{A1100BC3-497F-4A15-AB1E-1F5476BBA7D6}" type="presParOf" srcId="{970EB0B7-37E8-488B-A064-B033833C7C8D}" destId="{EE0DFE6C-8C56-4664-BE3F-9C366C08AC2F}" srcOrd="2" destOrd="0" presId="urn:microsoft.com/office/officeart/2008/layout/AlternatingHexagons"/>
    <dgm:cxn modelId="{E12D7E28-2A1C-4AE8-B2CF-4849EE2F85C5}" type="presParOf" srcId="{970EB0B7-37E8-488B-A064-B033833C7C8D}" destId="{C96BA504-9309-4E19-B34E-BAA46CCA1CEF}" srcOrd="3" destOrd="0" presId="urn:microsoft.com/office/officeart/2008/layout/AlternatingHexagons"/>
    <dgm:cxn modelId="{13A3E448-3EF6-4F9F-B477-C5623C674A96}" type="presParOf" srcId="{970EB0B7-37E8-488B-A064-B033833C7C8D}" destId="{89F4762E-A661-4C91-82E9-A4FBB4F2CDCF}" srcOrd="4" destOrd="0" presId="urn:microsoft.com/office/officeart/2008/layout/AlternatingHexagons"/>
    <dgm:cxn modelId="{77C0D6C1-D3DC-48EA-8EA2-B6A9A2DB5C30}" type="presParOf" srcId="{51A1B946-9B26-4B68-A4C2-8CFB46897E53}" destId="{66DCB22A-89E4-4AF4-96DD-F13600722839}" srcOrd="3" destOrd="0" presId="urn:microsoft.com/office/officeart/2008/layout/AlternatingHexagons"/>
    <dgm:cxn modelId="{A9FACDFD-A13B-4ADF-A881-C05225B6FDA3}" type="presParOf" srcId="{51A1B946-9B26-4B68-A4C2-8CFB46897E53}" destId="{7F409BEF-92D4-4615-89F7-F1AC53F6A827}" srcOrd="4" destOrd="0" presId="urn:microsoft.com/office/officeart/2008/layout/AlternatingHexagons"/>
    <dgm:cxn modelId="{149DBAF7-52BF-430B-9767-DDAC8FEC7D9A}" type="presParOf" srcId="{7F409BEF-92D4-4615-89F7-F1AC53F6A827}" destId="{253A64D6-CE8F-4BEB-BC94-A0EFB54660F0}" srcOrd="0" destOrd="0" presId="urn:microsoft.com/office/officeart/2008/layout/AlternatingHexagons"/>
    <dgm:cxn modelId="{52A23AD6-A28D-4B51-AA6F-377443536F9F}" type="presParOf" srcId="{7F409BEF-92D4-4615-89F7-F1AC53F6A827}" destId="{F79A426B-B117-4514-AD56-E9E9F59C093C}" srcOrd="1" destOrd="0" presId="urn:microsoft.com/office/officeart/2008/layout/AlternatingHexagons"/>
    <dgm:cxn modelId="{6273CA61-138C-4182-BF3F-38FD9549AAEC}" type="presParOf" srcId="{7F409BEF-92D4-4615-89F7-F1AC53F6A827}" destId="{F3E59B34-6646-4F9E-8470-1D967852D25B}" srcOrd="2" destOrd="0" presId="urn:microsoft.com/office/officeart/2008/layout/AlternatingHexagons"/>
    <dgm:cxn modelId="{03A1B551-FB2B-41BC-BF12-0D85656DC930}" type="presParOf" srcId="{7F409BEF-92D4-4615-89F7-F1AC53F6A827}" destId="{187BCD84-27F5-4926-A9F6-019ABFDD1638}" srcOrd="3" destOrd="0" presId="urn:microsoft.com/office/officeart/2008/layout/AlternatingHexagons"/>
    <dgm:cxn modelId="{6C5D298A-E8EC-41C5-B582-25F5F3DCEF13}" type="presParOf" srcId="{7F409BEF-92D4-4615-89F7-F1AC53F6A827}" destId="{10862CC1-BDAE-4DE5-AA03-6F5B68FB2DB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4DC453-8DE5-4FA3-B473-59740A41329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23E9A64-AAB4-414A-94BE-A52F456DB876}">
      <dgm:prSet/>
      <dgm:spPr/>
      <dgm:t>
        <a:bodyPr/>
        <a:lstStyle/>
        <a:p>
          <a:pPr rtl="0"/>
          <a:r>
            <a:rPr lang="en-US" b="1" baseline="0" dirty="0" smtClean="0"/>
            <a:t>Themes</a:t>
          </a:r>
          <a:endParaRPr lang="en-US" dirty="0"/>
        </a:p>
      </dgm:t>
    </dgm:pt>
    <dgm:pt modelId="{5E902122-55FE-46CF-BFE4-40E0D59E469B}" type="parTrans" cxnId="{CAD49337-99C7-488B-AFCA-9293CF9B9792}">
      <dgm:prSet/>
      <dgm:spPr/>
      <dgm:t>
        <a:bodyPr/>
        <a:lstStyle/>
        <a:p>
          <a:endParaRPr lang="en-US"/>
        </a:p>
      </dgm:t>
    </dgm:pt>
    <dgm:pt modelId="{C02A788C-BD44-48E8-8420-F38C222FA0F0}" type="sibTrans" cxnId="{CAD49337-99C7-488B-AFCA-9293CF9B9792}">
      <dgm:prSet/>
      <dgm:spPr/>
      <dgm:t>
        <a:bodyPr/>
        <a:lstStyle/>
        <a:p>
          <a:endParaRPr lang="en-US"/>
        </a:p>
      </dgm:t>
    </dgm:pt>
    <dgm:pt modelId="{112CC0CD-96F2-43ED-B7B2-884606080DD5}">
      <dgm:prSet/>
      <dgm:spPr/>
      <dgm:t>
        <a:bodyPr/>
        <a:lstStyle/>
        <a:p>
          <a:pPr rtl="0"/>
          <a:r>
            <a:rPr lang="en-US" b="1" baseline="0" dirty="0" smtClean="0"/>
            <a:t>Component Library</a:t>
          </a:r>
          <a:endParaRPr lang="en-US" dirty="0"/>
        </a:p>
      </dgm:t>
    </dgm:pt>
    <dgm:pt modelId="{56071CD9-CEC6-42CF-85C5-23EB67CF83BB}" type="parTrans" cxnId="{00F5F531-9BF2-4666-A143-0B3F60723EE0}">
      <dgm:prSet/>
      <dgm:spPr/>
      <dgm:t>
        <a:bodyPr/>
        <a:lstStyle/>
        <a:p>
          <a:endParaRPr lang="en-US"/>
        </a:p>
      </dgm:t>
    </dgm:pt>
    <dgm:pt modelId="{EF6E2446-CFB4-4472-9E7B-ABFB2D69EBA4}" type="sibTrans" cxnId="{00F5F531-9BF2-4666-A143-0B3F60723EE0}">
      <dgm:prSet/>
      <dgm:spPr/>
      <dgm:t>
        <a:bodyPr/>
        <a:lstStyle/>
        <a:p>
          <a:endParaRPr lang="en-US"/>
        </a:p>
      </dgm:t>
    </dgm:pt>
    <dgm:pt modelId="{C610716B-4233-4638-A2E6-B6DE8F4EB1EB}">
      <dgm:prSet/>
      <dgm:spPr/>
      <dgm:t>
        <a:bodyPr/>
        <a:lstStyle/>
        <a:p>
          <a:pPr rtl="0"/>
          <a:r>
            <a:rPr lang="en-US" b="1" baseline="0" dirty="0" smtClean="0"/>
            <a:t>App Sections </a:t>
          </a:r>
          <a:endParaRPr lang="en-US" dirty="0"/>
        </a:p>
      </dgm:t>
    </dgm:pt>
    <dgm:pt modelId="{4DD1BA8A-1BFC-4098-84A1-3BF3A354736D}" type="parTrans" cxnId="{80F177CF-8E10-4883-8A9E-2FDBA155527A}">
      <dgm:prSet/>
      <dgm:spPr/>
      <dgm:t>
        <a:bodyPr/>
        <a:lstStyle/>
        <a:p>
          <a:endParaRPr lang="en-US"/>
        </a:p>
      </dgm:t>
    </dgm:pt>
    <dgm:pt modelId="{59F62884-9BAB-4B93-92BB-1B1FD9F8629B}" type="sibTrans" cxnId="{80F177CF-8E10-4883-8A9E-2FDBA155527A}">
      <dgm:prSet/>
      <dgm:spPr/>
      <dgm:t>
        <a:bodyPr/>
        <a:lstStyle/>
        <a:p>
          <a:endParaRPr lang="en-US"/>
        </a:p>
      </dgm:t>
    </dgm:pt>
    <dgm:pt modelId="{4D9E5A8A-2C68-45C4-9398-17A347605869}">
      <dgm:prSet/>
      <dgm:spPr/>
      <dgm:t>
        <a:bodyPr/>
        <a:lstStyle/>
        <a:p>
          <a:pPr rtl="0"/>
          <a:r>
            <a:rPr lang="en-US" b="1" baseline="0" dirty="0" smtClean="0"/>
            <a:t>An entire app!</a:t>
          </a:r>
          <a:endParaRPr lang="en-US" dirty="0"/>
        </a:p>
      </dgm:t>
    </dgm:pt>
    <dgm:pt modelId="{05D974F7-93F4-46D6-A2D7-2BA4475426A7}" type="parTrans" cxnId="{480824F6-7FA4-4DB0-B843-B436CAA4EC48}">
      <dgm:prSet/>
      <dgm:spPr/>
      <dgm:t>
        <a:bodyPr/>
        <a:lstStyle/>
        <a:p>
          <a:endParaRPr lang="en-US"/>
        </a:p>
      </dgm:t>
    </dgm:pt>
    <dgm:pt modelId="{4733D6DA-F8FC-4EEB-92E8-3A372D35146B}" type="sibTrans" cxnId="{480824F6-7FA4-4DB0-B843-B436CAA4EC48}">
      <dgm:prSet/>
      <dgm:spPr/>
      <dgm:t>
        <a:bodyPr/>
        <a:lstStyle/>
        <a:p>
          <a:endParaRPr lang="en-US"/>
        </a:p>
      </dgm:t>
    </dgm:pt>
    <dgm:pt modelId="{BB074E5B-B6C6-4B87-B29F-3D205B38738B}">
      <dgm:prSet/>
      <dgm:spPr/>
      <dgm:t>
        <a:bodyPr/>
        <a:lstStyle/>
        <a:p>
          <a:pPr rtl="0"/>
          <a:r>
            <a:rPr lang="en-US" dirty="0" smtClean="0"/>
            <a:t>Even change markup and behavior within themes</a:t>
          </a:r>
          <a:endParaRPr lang="en-US" dirty="0"/>
        </a:p>
      </dgm:t>
    </dgm:pt>
    <dgm:pt modelId="{4F92190B-B315-440D-B0A9-4540AB60F879}" type="parTrans" cxnId="{52E60C87-7308-4A7D-87F0-8BB59E20DAEF}">
      <dgm:prSet/>
      <dgm:spPr/>
      <dgm:t>
        <a:bodyPr/>
        <a:lstStyle/>
        <a:p>
          <a:endParaRPr lang="en-US"/>
        </a:p>
      </dgm:t>
    </dgm:pt>
    <dgm:pt modelId="{78C06C58-DD37-474E-A91B-09C4D47A4DA1}" type="sibTrans" cxnId="{52E60C87-7308-4A7D-87F0-8BB59E20DAEF}">
      <dgm:prSet/>
      <dgm:spPr/>
      <dgm:t>
        <a:bodyPr/>
        <a:lstStyle/>
        <a:p>
          <a:endParaRPr lang="en-US"/>
        </a:p>
      </dgm:t>
    </dgm:pt>
    <dgm:pt modelId="{12F47ED8-5408-4996-B6C6-432080293645}">
      <dgm:prSet/>
      <dgm:spPr/>
      <dgm:t>
        <a:bodyPr/>
        <a:lstStyle/>
        <a:p>
          <a:pPr rtl="0"/>
          <a:r>
            <a:rPr lang="en-US" dirty="0" smtClean="0"/>
            <a:t>Bundle related components together</a:t>
          </a:r>
          <a:endParaRPr lang="en-US" dirty="0"/>
        </a:p>
      </dgm:t>
    </dgm:pt>
    <dgm:pt modelId="{A0E932EE-C4D1-4984-B0EE-C8A9A5944BE4}" type="parTrans" cxnId="{65A6BB8B-392D-4129-B3FC-229CB4EE96BC}">
      <dgm:prSet/>
      <dgm:spPr/>
      <dgm:t>
        <a:bodyPr/>
        <a:lstStyle/>
        <a:p>
          <a:endParaRPr lang="en-US"/>
        </a:p>
      </dgm:t>
    </dgm:pt>
    <dgm:pt modelId="{F86C7873-BBA0-40F5-BF2B-19EDCB1282FC}" type="sibTrans" cxnId="{65A6BB8B-392D-4129-B3FC-229CB4EE96BC}">
      <dgm:prSet/>
      <dgm:spPr/>
      <dgm:t>
        <a:bodyPr/>
        <a:lstStyle/>
        <a:p>
          <a:endParaRPr lang="en-US"/>
        </a:p>
      </dgm:t>
    </dgm:pt>
    <dgm:pt modelId="{D0FA7170-998B-41F9-BFBB-06ABDF690FC2}">
      <dgm:prSet/>
      <dgm:spPr/>
      <dgm:t>
        <a:bodyPr/>
        <a:lstStyle/>
        <a:p>
          <a:pPr rtl="0"/>
          <a:r>
            <a:rPr lang="en-US" dirty="0" smtClean="0"/>
            <a:t>Bundle resources used in specific portions of your app</a:t>
          </a:r>
          <a:endParaRPr lang="en-US" dirty="0"/>
        </a:p>
      </dgm:t>
    </dgm:pt>
    <dgm:pt modelId="{7651631F-A8E9-417D-A45A-7E80F7F835EA}" type="parTrans" cxnId="{B133314B-88D3-416C-A312-0E86ABBE6398}">
      <dgm:prSet/>
      <dgm:spPr/>
      <dgm:t>
        <a:bodyPr/>
        <a:lstStyle/>
        <a:p>
          <a:endParaRPr lang="en-US"/>
        </a:p>
      </dgm:t>
    </dgm:pt>
    <dgm:pt modelId="{E26DBA01-64AF-4C7F-8700-F8F1E80FCC65}" type="sibTrans" cxnId="{B133314B-88D3-416C-A312-0E86ABBE6398}">
      <dgm:prSet/>
      <dgm:spPr/>
      <dgm:t>
        <a:bodyPr/>
        <a:lstStyle/>
        <a:p>
          <a:endParaRPr lang="en-US"/>
        </a:p>
      </dgm:t>
    </dgm:pt>
    <dgm:pt modelId="{926C63B6-BD62-4478-A910-CB891887F1D0}">
      <dgm:prSet/>
      <dgm:spPr/>
      <dgm:t>
        <a:bodyPr/>
        <a:lstStyle/>
        <a:p>
          <a:pPr rtl="0"/>
          <a:r>
            <a:rPr lang="en-US" dirty="0" smtClean="0"/>
            <a:t>Just an import and a single custom element…</a:t>
          </a:r>
          <a:endParaRPr lang="en-US" dirty="0"/>
        </a:p>
      </dgm:t>
    </dgm:pt>
    <dgm:pt modelId="{F4085103-651A-4AD6-A6D5-23FECEAFA19B}" type="parTrans" cxnId="{F0E984C2-310D-4AB9-B1C7-6C7BDE5319B8}">
      <dgm:prSet/>
      <dgm:spPr/>
      <dgm:t>
        <a:bodyPr/>
        <a:lstStyle/>
        <a:p>
          <a:endParaRPr lang="en-US"/>
        </a:p>
      </dgm:t>
    </dgm:pt>
    <dgm:pt modelId="{FC7AC4D0-8712-4D8C-A080-F7BE77596FEC}" type="sibTrans" cxnId="{F0E984C2-310D-4AB9-B1C7-6C7BDE5319B8}">
      <dgm:prSet/>
      <dgm:spPr/>
      <dgm:t>
        <a:bodyPr/>
        <a:lstStyle/>
        <a:p>
          <a:endParaRPr lang="en-US"/>
        </a:p>
      </dgm:t>
    </dgm:pt>
    <dgm:pt modelId="{FB1A19BD-A19D-4ABA-A9C1-6DDEE09BA828}" type="pres">
      <dgm:prSet presAssocID="{B54DC453-8DE5-4FA3-B473-59740A41329A}" presName="Name0" presStyleCnt="0">
        <dgm:presLayoutVars>
          <dgm:dir/>
          <dgm:animLvl val="lvl"/>
          <dgm:resizeHandles val="exact"/>
        </dgm:presLayoutVars>
      </dgm:prSet>
      <dgm:spPr/>
      <dgm:t>
        <a:bodyPr/>
        <a:lstStyle/>
        <a:p>
          <a:endParaRPr lang="en-US"/>
        </a:p>
      </dgm:t>
    </dgm:pt>
    <dgm:pt modelId="{36E53F03-B8C4-4027-8265-40456522DA45}" type="pres">
      <dgm:prSet presAssocID="{023E9A64-AAB4-414A-94BE-A52F456DB876}" presName="composite" presStyleCnt="0"/>
      <dgm:spPr/>
    </dgm:pt>
    <dgm:pt modelId="{AA14F803-7D68-430C-BA27-3FBB4D79E01C}" type="pres">
      <dgm:prSet presAssocID="{023E9A64-AAB4-414A-94BE-A52F456DB876}" presName="parTx" presStyleLbl="alignNode1" presStyleIdx="0" presStyleCnt="4">
        <dgm:presLayoutVars>
          <dgm:chMax val="0"/>
          <dgm:chPref val="0"/>
          <dgm:bulletEnabled val="1"/>
        </dgm:presLayoutVars>
      </dgm:prSet>
      <dgm:spPr/>
      <dgm:t>
        <a:bodyPr/>
        <a:lstStyle/>
        <a:p>
          <a:endParaRPr lang="en-US"/>
        </a:p>
      </dgm:t>
    </dgm:pt>
    <dgm:pt modelId="{0E0D3562-5CBC-4D3A-9AED-5B726CCD7D34}" type="pres">
      <dgm:prSet presAssocID="{023E9A64-AAB4-414A-94BE-A52F456DB876}" presName="desTx" presStyleLbl="alignAccFollowNode1" presStyleIdx="0" presStyleCnt="4">
        <dgm:presLayoutVars>
          <dgm:bulletEnabled val="1"/>
        </dgm:presLayoutVars>
      </dgm:prSet>
      <dgm:spPr/>
      <dgm:t>
        <a:bodyPr/>
        <a:lstStyle/>
        <a:p>
          <a:endParaRPr lang="en-US"/>
        </a:p>
      </dgm:t>
    </dgm:pt>
    <dgm:pt modelId="{CE20EE53-537B-46FF-84D9-CD6176205B29}" type="pres">
      <dgm:prSet presAssocID="{C02A788C-BD44-48E8-8420-F38C222FA0F0}" presName="space" presStyleCnt="0"/>
      <dgm:spPr/>
    </dgm:pt>
    <dgm:pt modelId="{1E5418DA-0F6B-407E-B7CC-6FCC018EBEC6}" type="pres">
      <dgm:prSet presAssocID="{112CC0CD-96F2-43ED-B7B2-884606080DD5}" presName="composite" presStyleCnt="0"/>
      <dgm:spPr/>
    </dgm:pt>
    <dgm:pt modelId="{ED262620-4A1B-4ED1-939C-20927F13B92C}" type="pres">
      <dgm:prSet presAssocID="{112CC0CD-96F2-43ED-B7B2-884606080DD5}" presName="parTx" presStyleLbl="alignNode1" presStyleIdx="1" presStyleCnt="4">
        <dgm:presLayoutVars>
          <dgm:chMax val="0"/>
          <dgm:chPref val="0"/>
          <dgm:bulletEnabled val="1"/>
        </dgm:presLayoutVars>
      </dgm:prSet>
      <dgm:spPr/>
      <dgm:t>
        <a:bodyPr/>
        <a:lstStyle/>
        <a:p>
          <a:endParaRPr lang="en-US"/>
        </a:p>
      </dgm:t>
    </dgm:pt>
    <dgm:pt modelId="{18F16D4B-D997-4C03-BA83-4CF4E80F089F}" type="pres">
      <dgm:prSet presAssocID="{112CC0CD-96F2-43ED-B7B2-884606080DD5}" presName="desTx" presStyleLbl="alignAccFollowNode1" presStyleIdx="1" presStyleCnt="4">
        <dgm:presLayoutVars>
          <dgm:bulletEnabled val="1"/>
        </dgm:presLayoutVars>
      </dgm:prSet>
      <dgm:spPr/>
      <dgm:t>
        <a:bodyPr/>
        <a:lstStyle/>
        <a:p>
          <a:endParaRPr lang="en-US"/>
        </a:p>
      </dgm:t>
    </dgm:pt>
    <dgm:pt modelId="{B94A1DC9-7635-4453-ACDF-80AB04EE2B47}" type="pres">
      <dgm:prSet presAssocID="{EF6E2446-CFB4-4472-9E7B-ABFB2D69EBA4}" presName="space" presStyleCnt="0"/>
      <dgm:spPr/>
    </dgm:pt>
    <dgm:pt modelId="{32829241-1675-4A6F-9ED0-9881DBC15430}" type="pres">
      <dgm:prSet presAssocID="{C610716B-4233-4638-A2E6-B6DE8F4EB1EB}" presName="composite" presStyleCnt="0"/>
      <dgm:spPr/>
    </dgm:pt>
    <dgm:pt modelId="{F1072536-2601-44A0-82DC-C2E4378DA68A}" type="pres">
      <dgm:prSet presAssocID="{C610716B-4233-4638-A2E6-B6DE8F4EB1EB}" presName="parTx" presStyleLbl="alignNode1" presStyleIdx="2" presStyleCnt="4">
        <dgm:presLayoutVars>
          <dgm:chMax val="0"/>
          <dgm:chPref val="0"/>
          <dgm:bulletEnabled val="1"/>
        </dgm:presLayoutVars>
      </dgm:prSet>
      <dgm:spPr/>
      <dgm:t>
        <a:bodyPr/>
        <a:lstStyle/>
        <a:p>
          <a:endParaRPr lang="en-US"/>
        </a:p>
      </dgm:t>
    </dgm:pt>
    <dgm:pt modelId="{66EEC79A-3604-4840-B292-847058657981}" type="pres">
      <dgm:prSet presAssocID="{C610716B-4233-4638-A2E6-B6DE8F4EB1EB}" presName="desTx" presStyleLbl="alignAccFollowNode1" presStyleIdx="2" presStyleCnt="4">
        <dgm:presLayoutVars>
          <dgm:bulletEnabled val="1"/>
        </dgm:presLayoutVars>
      </dgm:prSet>
      <dgm:spPr/>
      <dgm:t>
        <a:bodyPr/>
        <a:lstStyle/>
        <a:p>
          <a:endParaRPr lang="en-US"/>
        </a:p>
      </dgm:t>
    </dgm:pt>
    <dgm:pt modelId="{37C8275A-C7B3-4772-B3AE-23172E3847C1}" type="pres">
      <dgm:prSet presAssocID="{59F62884-9BAB-4B93-92BB-1B1FD9F8629B}" presName="space" presStyleCnt="0"/>
      <dgm:spPr/>
    </dgm:pt>
    <dgm:pt modelId="{4314558D-3CFA-42A9-85AC-2D2D8C4D2768}" type="pres">
      <dgm:prSet presAssocID="{4D9E5A8A-2C68-45C4-9398-17A347605869}" presName="composite" presStyleCnt="0"/>
      <dgm:spPr/>
    </dgm:pt>
    <dgm:pt modelId="{94A50567-5CFA-4FCC-8595-F3679ED3B6A2}" type="pres">
      <dgm:prSet presAssocID="{4D9E5A8A-2C68-45C4-9398-17A347605869}" presName="parTx" presStyleLbl="alignNode1" presStyleIdx="3" presStyleCnt="4">
        <dgm:presLayoutVars>
          <dgm:chMax val="0"/>
          <dgm:chPref val="0"/>
          <dgm:bulletEnabled val="1"/>
        </dgm:presLayoutVars>
      </dgm:prSet>
      <dgm:spPr/>
      <dgm:t>
        <a:bodyPr/>
        <a:lstStyle/>
        <a:p>
          <a:endParaRPr lang="en-US"/>
        </a:p>
      </dgm:t>
    </dgm:pt>
    <dgm:pt modelId="{26FB1435-4A54-4B5D-93AE-99BA2DCE3547}" type="pres">
      <dgm:prSet presAssocID="{4D9E5A8A-2C68-45C4-9398-17A347605869}" presName="desTx" presStyleLbl="alignAccFollowNode1" presStyleIdx="3" presStyleCnt="4">
        <dgm:presLayoutVars>
          <dgm:bulletEnabled val="1"/>
        </dgm:presLayoutVars>
      </dgm:prSet>
      <dgm:spPr/>
      <dgm:t>
        <a:bodyPr/>
        <a:lstStyle/>
        <a:p>
          <a:endParaRPr lang="en-US"/>
        </a:p>
      </dgm:t>
    </dgm:pt>
  </dgm:ptLst>
  <dgm:cxnLst>
    <dgm:cxn modelId="{52E60C87-7308-4A7D-87F0-8BB59E20DAEF}" srcId="{023E9A64-AAB4-414A-94BE-A52F456DB876}" destId="{BB074E5B-B6C6-4B87-B29F-3D205B38738B}" srcOrd="0" destOrd="0" parTransId="{4F92190B-B315-440D-B0A9-4540AB60F879}" sibTransId="{78C06C58-DD37-474E-A91B-09C4D47A4DA1}"/>
    <dgm:cxn modelId="{8D000A43-A1D2-48F0-804C-D87AA8997BC9}" type="presOf" srcId="{4D9E5A8A-2C68-45C4-9398-17A347605869}" destId="{94A50567-5CFA-4FCC-8595-F3679ED3B6A2}" srcOrd="0" destOrd="0" presId="urn:microsoft.com/office/officeart/2005/8/layout/hList1"/>
    <dgm:cxn modelId="{F0E984C2-310D-4AB9-B1C7-6C7BDE5319B8}" srcId="{4D9E5A8A-2C68-45C4-9398-17A347605869}" destId="{926C63B6-BD62-4478-A910-CB891887F1D0}" srcOrd="0" destOrd="0" parTransId="{F4085103-651A-4AD6-A6D5-23FECEAFA19B}" sibTransId="{FC7AC4D0-8712-4D8C-A080-F7BE77596FEC}"/>
    <dgm:cxn modelId="{DB87000A-3875-4519-935B-4CD00F0791C0}" type="presOf" srcId="{B54DC453-8DE5-4FA3-B473-59740A41329A}" destId="{FB1A19BD-A19D-4ABA-A9C1-6DDEE09BA828}" srcOrd="0" destOrd="0" presId="urn:microsoft.com/office/officeart/2005/8/layout/hList1"/>
    <dgm:cxn modelId="{61F62848-1860-4CB0-9E08-7F0F37000702}" type="presOf" srcId="{12F47ED8-5408-4996-B6C6-432080293645}" destId="{18F16D4B-D997-4C03-BA83-4CF4E80F089F}" srcOrd="0" destOrd="0" presId="urn:microsoft.com/office/officeart/2005/8/layout/hList1"/>
    <dgm:cxn modelId="{65A6BB8B-392D-4129-B3FC-229CB4EE96BC}" srcId="{112CC0CD-96F2-43ED-B7B2-884606080DD5}" destId="{12F47ED8-5408-4996-B6C6-432080293645}" srcOrd="0" destOrd="0" parTransId="{A0E932EE-C4D1-4984-B0EE-C8A9A5944BE4}" sibTransId="{F86C7873-BBA0-40F5-BF2B-19EDCB1282FC}"/>
    <dgm:cxn modelId="{4047B84A-0F74-4DC5-B756-F7BE8B2C98B5}" type="presOf" srcId="{112CC0CD-96F2-43ED-B7B2-884606080DD5}" destId="{ED262620-4A1B-4ED1-939C-20927F13B92C}" srcOrd="0" destOrd="0" presId="urn:microsoft.com/office/officeart/2005/8/layout/hList1"/>
    <dgm:cxn modelId="{911A9652-777D-4CCE-8A66-DFFDD74C1C88}" type="presOf" srcId="{023E9A64-AAB4-414A-94BE-A52F456DB876}" destId="{AA14F803-7D68-430C-BA27-3FBB4D79E01C}" srcOrd="0" destOrd="0" presId="urn:microsoft.com/office/officeart/2005/8/layout/hList1"/>
    <dgm:cxn modelId="{80F177CF-8E10-4883-8A9E-2FDBA155527A}" srcId="{B54DC453-8DE5-4FA3-B473-59740A41329A}" destId="{C610716B-4233-4638-A2E6-B6DE8F4EB1EB}" srcOrd="2" destOrd="0" parTransId="{4DD1BA8A-1BFC-4098-84A1-3BF3A354736D}" sibTransId="{59F62884-9BAB-4B93-92BB-1B1FD9F8629B}"/>
    <dgm:cxn modelId="{480824F6-7FA4-4DB0-B843-B436CAA4EC48}" srcId="{B54DC453-8DE5-4FA3-B473-59740A41329A}" destId="{4D9E5A8A-2C68-45C4-9398-17A347605869}" srcOrd="3" destOrd="0" parTransId="{05D974F7-93F4-46D6-A2D7-2BA4475426A7}" sibTransId="{4733D6DA-F8FC-4EEB-92E8-3A372D35146B}"/>
    <dgm:cxn modelId="{B133314B-88D3-416C-A312-0E86ABBE6398}" srcId="{C610716B-4233-4638-A2E6-B6DE8F4EB1EB}" destId="{D0FA7170-998B-41F9-BFBB-06ABDF690FC2}" srcOrd="0" destOrd="0" parTransId="{7651631F-A8E9-417D-A45A-7E80F7F835EA}" sibTransId="{E26DBA01-64AF-4C7F-8700-F8F1E80FCC65}"/>
    <dgm:cxn modelId="{E205C24B-711C-457B-8641-34FCC9D1E92C}" type="presOf" srcId="{BB074E5B-B6C6-4B87-B29F-3D205B38738B}" destId="{0E0D3562-5CBC-4D3A-9AED-5B726CCD7D34}" srcOrd="0" destOrd="0" presId="urn:microsoft.com/office/officeart/2005/8/layout/hList1"/>
    <dgm:cxn modelId="{A21836E4-0296-483A-9B3E-FEAEA03A7E5C}" type="presOf" srcId="{C610716B-4233-4638-A2E6-B6DE8F4EB1EB}" destId="{F1072536-2601-44A0-82DC-C2E4378DA68A}" srcOrd="0" destOrd="0" presId="urn:microsoft.com/office/officeart/2005/8/layout/hList1"/>
    <dgm:cxn modelId="{CAD49337-99C7-488B-AFCA-9293CF9B9792}" srcId="{B54DC453-8DE5-4FA3-B473-59740A41329A}" destId="{023E9A64-AAB4-414A-94BE-A52F456DB876}" srcOrd="0" destOrd="0" parTransId="{5E902122-55FE-46CF-BFE4-40E0D59E469B}" sibTransId="{C02A788C-BD44-48E8-8420-F38C222FA0F0}"/>
    <dgm:cxn modelId="{0FDBF038-1927-4142-82E1-FD23BFF79313}" type="presOf" srcId="{926C63B6-BD62-4478-A910-CB891887F1D0}" destId="{26FB1435-4A54-4B5D-93AE-99BA2DCE3547}" srcOrd="0" destOrd="0" presId="urn:microsoft.com/office/officeart/2005/8/layout/hList1"/>
    <dgm:cxn modelId="{00F5F531-9BF2-4666-A143-0B3F60723EE0}" srcId="{B54DC453-8DE5-4FA3-B473-59740A41329A}" destId="{112CC0CD-96F2-43ED-B7B2-884606080DD5}" srcOrd="1" destOrd="0" parTransId="{56071CD9-CEC6-42CF-85C5-23EB67CF83BB}" sibTransId="{EF6E2446-CFB4-4472-9E7B-ABFB2D69EBA4}"/>
    <dgm:cxn modelId="{E3E6F403-6479-4907-B5D0-99F6DFC6DF83}" type="presOf" srcId="{D0FA7170-998B-41F9-BFBB-06ABDF690FC2}" destId="{66EEC79A-3604-4840-B292-847058657981}" srcOrd="0" destOrd="0" presId="urn:microsoft.com/office/officeart/2005/8/layout/hList1"/>
    <dgm:cxn modelId="{4C270122-98C6-4355-8F4C-6E8DC1F8AAC7}" type="presParOf" srcId="{FB1A19BD-A19D-4ABA-A9C1-6DDEE09BA828}" destId="{36E53F03-B8C4-4027-8265-40456522DA45}" srcOrd="0" destOrd="0" presId="urn:microsoft.com/office/officeart/2005/8/layout/hList1"/>
    <dgm:cxn modelId="{46F14257-A552-46ED-A1F9-79BB2FC1F4D8}" type="presParOf" srcId="{36E53F03-B8C4-4027-8265-40456522DA45}" destId="{AA14F803-7D68-430C-BA27-3FBB4D79E01C}" srcOrd="0" destOrd="0" presId="urn:microsoft.com/office/officeart/2005/8/layout/hList1"/>
    <dgm:cxn modelId="{8E53A481-CADE-4671-B382-AC3CF0DDC0F1}" type="presParOf" srcId="{36E53F03-B8C4-4027-8265-40456522DA45}" destId="{0E0D3562-5CBC-4D3A-9AED-5B726CCD7D34}" srcOrd="1" destOrd="0" presId="urn:microsoft.com/office/officeart/2005/8/layout/hList1"/>
    <dgm:cxn modelId="{6C6DA70E-E4CF-41AF-8432-D15E04F97F69}" type="presParOf" srcId="{FB1A19BD-A19D-4ABA-A9C1-6DDEE09BA828}" destId="{CE20EE53-537B-46FF-84D9-CD6176205B29}" srcOrd="1" destOrd="0" presId="urn:microsoft.com/office/officeart/2005/8/layout/hList1"/>
    <dgm:cxn modelId="{58DFC21B-A37C-4FF9-8E49-A2219299DE39}" type="presParOf" srcId="{FB1A19BD-A19D-4ABA-A9C1-6DDEE09BA828}" destId="{1E5418DA-0F6B-407E-B7CC-6FCC018EBEC6}" srcOrd="2" destOrd="0" presId="urn:microsoft.com/office/officeart/2005/8/layout/hList1"/>
    <dgm:cxn modelId="{DDAEE5AC-BA23-4381-A056-E5274415F7CD}" type="presParOf" srcId="{1E5418DA-0F6B-407E-B7CC-6FCC018EBEC6}" destId="{ED262620-4A1B-4ED1-939C-20927F13B92C}" srcOrd="0" destOrd="0" presId="urn:microsoft.com/office/officeart/2005/8/layout/hList1"/>
    <dgm:cxn modelId="{AF40EE70-D093-4702-9EFB-F87A319025DF}" type="presParOf" srcId="{1E5418DA-0F6B-407E-B7CC-6FCC018EBEC6}" destId="{18F16D4B-D997-4C03-BA83-4CF4E80F089F}" srcOrd="1" destOrd="0" presId="urn:microsoft.com/office/officeart/2005/8/layout/hList1"/>
    <dgm:cxn modelId="{FCC28692-91F2-406B-8970-F9644B99F2E9}" type="presParOf" srcId="{FB1A19BD-A19D-4ABA-A9C1-6DDEE09BA828}" destId="{B94A1DC9-7635-4453-ACDF-80AB04EE2B47}" srcOrd="3" destOrd="0" presId="urn:microsoft.com/office/officeart/2005/8/layout/hList1"/>
    <dgm:cxn modelId="{8F4BB04A-35FB-47E8-B63F-7CD6D42E9E2C}" type="presParOf" srcId="{FB1A19BD-A19D-4ABA-A9C1-6DDEE09BA828}" destId="{32829241-1675-4A6F-9ED0-9881DBC15430}" srcOrd="4" destOrd="0" presId="urn:microsoft.com/office/officeart/2005/8/layout/hList1"/>
    <dgm:cxn modelId="{92DB52B2-90F3-4A55-B736-30A5152FB094}" type="presParOf" srcId="{32829241-1675-4A6F-9ED0-9881DBC15430}" destId="{F1072536-2601-44A0-82DC-C2E4378DA68A}" srcOrd="0" destOrd="0" presId="urn:microsoft.com/office/officeart/2005/8/layout/hList1"/>
    <dgm:cxn modelId="{DC68267B-5E84-4ACE-89D2-FB82F3F80D3D}" type="presParOf" srcId="{32829241-1675-4A6F-9ED0-9881DBC15430}" destId="{66EEC79A-3604-4840-B292-847058657981}" srcOrd="1" destOrd="0" presId="urn:microsoft.com/office/officeart/2005/8/layout/hList1"/>
    <dgm:cxn modelId="{C80A2859-8957-4D86-9FAC-E8CD80CF064F}" type="presParOf" srcId="{FB1A19BD-A19D-4ABA-A9C1-6DDEE09BA828}" destId="{37C8275A-C7B3-4772-B3AE-23172E3847C1}" srcOrd="5" destOrd="0" presId="urn:microsoft.com/office/officeart/2005/8/layout/hList1"/>
    <dgm:cxn modelId="{DE3E86C1-B696-42E6-9A32-75330EAF17D1}" type="presParOf" srcId="{FB1A19BD-A19D-4ABA-A9C1-6DDEE09BA828}" destId="{4314558D-3CFA-42A9-85AC-2D2D8C4D2768}" srcOrd="6" destOrd="0" presId="urn:microsoft.com/office/officeart/2005/8/layout/hList1"/>
    <dgm:cxn modelId="{C65446FA-509D-46A4-B7D8-35E0952A47E6}" type="presParOf" srcId="{4314558D-3CFA-42A9-85AC-2D2D8C4D2768}" destId="{94A50567-5CFA-4FCC-8595-F3679ED3B6A2}" srcOrd="0" destOrd="0" presId="urn:microsoft.com/office/officeart/2005/8/layout/hList1"/>
    <dgm:cxn modelId="{17C860F9-BC76-44CF-990C-D51BD3A9FA8F}" type="presParOf" srcId="{4314558D-3CFA-42A9-85AC-2D2D8C4D2768}" destId="{26FB1435-4A54-4B5D-93AE-99BA2DCE354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A6C066-F227-463F-A7EB-22CB8F338C0B}" type="doc">
      <dgm:prSet loTypeId="urn:microsoft.com/office/officeart/2005/8/layout/vList3" loCatId="list" qsTypeId="urn:microsoft.com/office/officeart/2005/8/quickstyle/simple5" qsCatId="simple" csTypeId="urn:microsoft.com/office/officeart/2005/8/colors/accent0_2" csCatId="mainScheme" phldr="1"/>
      <dgm:spPr/>
      <dgm:t>
        <a:bodyPr/>
        <a:lstStyle/>
        <a:p>
          <a:endParaRPr lang="en-US"/>
        </a:p>
      </dgm:t>
    </dgm:pt>
    <dgm:pt modelId="{99C1F796-0EE2-442B-AF82-940885D380D4}">
      <dgm:prSet/>
      <dgm:spPr>
        <a:ln>
          <a:noFill/>
        </a:ln>
      </dgm:spPr>
      <dgm:t>
        <a:bodyPr/>
        <a:lstStyle/>
        <a:p>
          <a:pPr rtl="0"/>
          <a:r>
            <a:rPr lang="en-US" b="1" dirty="0" smtClean="0"/>
            <a:t>Angular Directives</a:t>
          </a:r>
          <a:endParaRPr lang="en-US" b="1" dirty="0"/>
        </a:p>
      </dgm:t>
    </dgm:pt>
    <dgm:pt modelId="{CE8CEF21-0BDB-4B9F-B0D6-488749DB0C96}" type="parTrans" cxnId="{5D7FFB86-3DF0-462A-889E-464B2BC0D334}">
      <dgm:prSet/>
      <dgm:spPr/>
      <dgm:t>
        <a:bodyPr/>
        <a:lstStyle/>
        <a:p>
          <a:endParaRPr lang="en-US"/>
        </a:p>
      </dgm:t>
    </dgm:pt>
    <dgm:pt modelId="{2A779BFA-64A3-4008-B7C5-C8EB698A7C77}" type="sibTrans" cxnId="{5D7FFB86-3DF0-462A-889E-464B2BC0D334}">
      <dgm:prSet/>
      <dgm:spPr/>
      <dgm:t>
        <a:bodyPr/>
        <a:lstStyle/>
        <a:p>
          <a:endParaRPr lang="en-US"/>
        </a:p>
      </dgm:t>
    </dgm:pt>
    <dgm:pt modelId="{94848FB3-0620-41EA-B25A-50A05641D699}">
      <dgm:prSet/>
      <dgm:spPr/>
      <dgm:t>
        <a:bodyPr/>
        <a:lstStyle/>
        <a:p>
          <a:pPr rtl="0"/>
          <a:r>
            <a:rPr lang="en-US" b="1" dirty="0" smtClean="0"/>
            <a:t>React Components</a:t>
          </a:r>
          <a:endParaRPr lang="en-US" dirty="0"/>
        </a:p>
      </dgm:t>
    </dgm:pt>
    <dgm:pt modelId="{7F31EF63-79E3-4CBA-829C-71892660306D}" type="parTrans" cxnId="{9D5A34D7-5250-4351-BB95-8769AFA1E8ED}">
      <dgm:prSet/>
      <dgm:spPr/>
      <dgm:t>
        <a:bodyPr/>
        <a:lstStyle/>
        <a:p>
          <a:endParaRPr lang="en-US"/>
        </a:p>
      </dgm:t>
    </dgm:pt>
    <dgm:pt modelId="{02E77BA2-5A82-40C5-BAAF-166A9A0D7510}" type="sibTrans" cxnId="{9D5A34D7-5250-4351-BB95-8769AFA1E8ED}">
      <dgm:prSet/>
      <dgm:spPr/>
      <dgm:t>
        <a:bodyPr/>
        <a:lstStyle/>
        <a:p>
          <a:endParaRPr lang="en-US"/>
        </a:p>
      </dgm:t>
    </dgm:pt>
    <dgm:pt modelId="{FF45B4BB-006B-4462-89C8-C0042BEBBAF6}">
      <dgm:prSet/>
      <dgm:spPr/>
      <dgm:t>
        <a:bodyPr/>
        <a:lstStyle/>
        <a:p>
          <a:pPr rtl="0"/>
          <a:r>
            <a:rPr lang="en-US" b="1" dirty="0" smtClean="0"/>
            <a:t>Ember Components</a:t>
          </a:r>
          <a:endParaRPr lang="en-US" dirty="0"/>
        </a:p>
      </dgm:t>
    </dgm:pt>
    <dgm:pt modelId="{B4793528-36A0-4D4D-BC9C-BF01A0F9A5A4}" type="parTrans" cxnId="{93BF4AA0-0CED-4788-BB56-FD647A5B2B59}">
      <dgm:prSet/>
      <dgm:spPr/>
      <dgm:t>
        <a:bodyPr/>
        <a:lstStyle/>
        <a:p>
          <a:endParaRPr lang="en-US"/>
        </a:p>
      </dgm:t>
    </dgm:pt>
    <dgm:pt modelId="{400062BC-39DD-42A3-9B60-24DFDC903F29}" type="sibTrans" cxnId="{93BF4AA0-0CED-4788-BB56-FD647A5B2B59}">
      <dgm:prSet/>
      <dgm:spPr/>
      <dgm:t>
        <a:bodyPr/>
        <a:lstStyle/>
        <a:p>
          <a:endParaRPr lang="en-US"/>
        </a:p>
      </dgm:t>
    </dgm:pt>
    <dgm:pt modelId="{D63CCBCF-4C05-423B-ACA7-D0EBE285C2B5}">
      <dgm:prSet/>
      <dgm:spPr/>
      <dgm:t>
        <a:bodyPr/>
        <a:lstStyle/>
        <a:p>
          <a:pPr rtl="0"/>
          <a:r>
            <a:rPr lang="en-US" b="1" smtClean="0"/>
            <a:t>Knockout </a:t>
          </a:r>
          <a:r>
            <a:rPr lang="en-US" b="1" dirty="0" smtClean="0"/>
            <a:t>Components</a:t>
          </a:r>
          <a:endParaRPr lang="en-US" dirty="0"/>
        </a:p>
      </dgm:t>
    </dgm:pt>
    <dgm:pt modelId="{521C59F7-575B-438E-BEEF-12751050CCC6}" type="parTrans" cxnId="{731D0B5A-5653-4E65-8450-C171069877B4}">
      <dgm:prSet/>
      <dgm:spPr/>
      <dgm:t>
        <a:bodyPr/>
        <a:lstStyle/>
        <a:p>
          <a:endParaRPr lang="en-US"/>
        </a:p>
      </dgm:t>
    </dgm:pt>
    <dgm:pt modelId="{84EBE34E-29AE-4E4E-AD55-1A5E91014900}" type="sibTrans" cxnId="{731D0B5A-5653-4E65-8450-C171069877B4}">
      <dgm:prSet/>
      <dgm:spPr/>
      <dgm:t>
        <a:bodyPr/>
        <a:lstStyle/>
        <a:p>
          <a:endParaRPr lang="en-US"/>
        </a:p>
      </dgm:t>
    </dgm:pt>
    <dgm:pt modelId="{BEE6B6E5-8A3F-47D0-B965-7066E923EA2B}" type="pres">
      <dgm:prSet presAssocID="{72A6C066-F227-463F-A7EB-22CB8F338C0B}" presName="linearFlow" presStyleCnt="0">
        <dgm:presLayoutVars>
          <dgm:dir/>
          <dgm:resizeHandles val="exact"/>
        </dgm:presLayoutVars>
      </dgm:prSet>
      <dgm:spPr/>
      <dgm:t>
        <a:bodyPr/>
        <a:lstStyle/>
        <a:p>
          <a:endParaRPr lang="en-US"/>
        </a:p>
      </dgm:t>
    </dgm:pt>
    <dgm:pt modelId="{9AB358A4-0BDC-4B3B-87C5-C353A92A7588}" type="pres">
      <dgm:prSet presAssocID="{99C1F796-0EE2-442B-AF82-940885D380D4}" presName="composite" presStyleCnt="0"/>
      <dgm:spPr/>
    </dgm:pt>
    <dgm:pt modelId="{313CF9CD-82DF-4B18-9D6E-24BBF73E2FA8}" type="pres">
      <dgm:prSet presAssocID="{99C1F796-0EE2-442B-AF82-940885D380D4}" presName="imgShp" presStyleLbl="fgImgPlace1" presStyleIdx="0" presStyleCnt="4" custScaleX="81070" custScaleY="81070"/>
      <dgm:spPr>
        <a:blipFill rotWithShape="1">
          <a:blip xmlns:r="http://schemas.openxmlformats.org/officeDocument/2006/relationships" r:embed="rId1"/>
          <a:stretch>
            <a:fillRect/>
          </a:stretch>
        </a:blipFill>
      </dgm:spPr>
      <dgm:t>
        <a:bodyPr/>
        <a:lstStyle/>
        <a:p>
          <a:endParaRPr lang="en-US"/>
        </a:p>
      </dgm:t>
    </dgm:pt>
    <dgm:pt modelId="{0DEAE4C7-14EA-491A-B4D8-AB832B062C83}" type="pres">
      <dgm:prSet presAssocID="{99C1F796-0EE2-442B-AF82-940885D380D4}" presName="txShp" presStyleLbl="node1" presStyleIdx="0" presStyleCnt="4">
        <dgm:presLayoutVars>
          <dgm:bulletEnabled val="1"/>
        </dgm:presLayoutVars>
      </dgm:prSet>
      <dgm:spPr/>
      <dgm:t>
        <a:bodyPr/>
        <a:lstStyle/>
        <a:p>
          <a:endParaRPr lang="en-US"/>
        </a:p>
      </dgm:t>
    </dgm:pt>
    <dgm:pt modelId="{041755A9-66AB-4277-99C1-53B534F84F6D}" type="pres">
      <dgm:prSet presAssocID="{2A779BFA-64A3-4008-B7C5-C8EB698A7C77}" presName="spacing" presStyleCnt="0"/>
      <dgm:spPr/>
    </dgm:pt>
    <dgm:pt modelId="{8D6E3379-260C-4E51-906D-0B58DB043D63}" type="pres">
      <dgm:prSet presAssocID="{94848FB3-0620-41EA-B25A-50A05641D699}" presName="composite" presStyleCnt="0"/>
      <dgm:spPr/>
    </dgm:pt>
    <dgm:pt modelId="{047F8D1C-983D-4897-9C92-D52BC24D4BA0}" type="pres">
      <dgm:prSet presAssocID="{94848FB3-0620-41EA-B25A-50A05641D699}" presName="imgShp" presStyleLbl="fgImgPlace1" presStyleIdx="1" presStyleCnt="4" custScaleX="73514" custScaleY="73514"/>
      <dgm:spPr>
        <a:blipFill rotWithShape="1">
          <a:blip xmlns:r="http://schemas.openxmlformats.org/officeDocument/2006/relationships" r:embed="rId2"/>
          <a:stretch>
            <a:fillRect/>
          </a:stretch>
        </a:blipFill>
      </dgm:spPr>
      <dgm:t>
        <a:bodyPr/>
        <a:lstStyle/>
        <a:p>
          <a:endParaRPr lang="en-US"/>
        </a:p>
      </dgm:t>
    </dgm:pt>
    <dgm:pt modelId="{4389341A-0583-429F-8537-5DFB59E32585}" type="pres">
      <dgm:prSet presAssocID="{94848FB3-0620-41EA-B25A-50A05641D699}" presName="txShp" presStyleLbl="node1" presStyleIdx="1" presStyleCnt="4">
        <dgm:presLayoutVars>
          <dgm:bulletEnabled val="1"/>
        </dgm:presLayoutVars>
      </dgm:prSet>
      <dgm:spPr/>
      <dgm:t>
        <a:bodyPr/>
        <a:lstStyle/>
        <a:p>
          <a:endParaRPr lang="en-US"/>
        </a:p>
      </dgm:t>
    </dgm:pt>
    <dgm:pt modelId="{A78A55E3-9A3C-4216-89B7-E98E9786BE02}" type="pres">
      <dgm:prSet presAssocID="{02E77BA2-5A82-40C5-BAAF-166A9A0D7510}" presName="spacing" presStyleCnt="0"/>
      <dgm:spPr/>
    </dgm:pt>
    <dgm:pt modelId="{AC2F5806-3F60-49E7-8BB8-15DEEDBC2D2A}" type="pres">
      <dgm:prSet presAssocID="{D63CCBCF-4C05-423B-ACA7-D0EBE285C2B5}" presName="composite" presStyleCnt="0"/>
      <dgm:spPr/>
    </dgm:pt>
    <dgm:pt modelId="{7384AD65-3119-4271-A847-805502208F91}" type="pres">
      <dgm:prSet presAssocID="{D63CCBCF-4C05-423B-ACA7-D0EBE285C2B5}" presName="imgShp" presStyleLbl="fgImgPlace1" presStyleIdx="2" presStyleCnt="4"/>
      <dgm:spPr>
        <a:blipFill rotWithShape="1">
          <a:blip xmlns:r="http://schemas.openxmlformats.org/officeDocument/2006/relationships" r:embed="rId3"/>
          <a:stretch>
            <a:fillRect/>
          </a:stretch>
        </a:blipFill>
      </dgm:spPr>
      <dgm:t>
        <a:bodyPr/>
        <a:lstStyle/>
        <a:p>
          <a:endParaRPr lang="en-US"/>
        </a:p>
      </dgm:t>
    </dgm:pt>
    <dgm:pt modelId="{512EE985-A8BF-41D7-81BA-59EA2C2BF970}" type="pres">
      <dgm:prSet presAssocID="{D63CCBCF-4C05-423B-ACA7-D0EBE285C2B5}" presName="txShp" presStyleLbl="node1" presStyleIdx="2" presStyleCnt="4">
        <dgm:presLayoutVars>
          <dgm:bulletEnabled val="1"/>
        </dgm:presLayoutVars>
      </dgm:prSet>
      <dgm:spPr/>
      <dgm:t>
        <a:bodyPr/>
        <a:lstStyle/>
        <a:p>
          <a:endParaRPr lang="en-US"/>
        </a:p>
      </dgm:t>
    </dgm:pt>
    <dgm:pt modelId="{D1D14EBD-ADB3-48FA-A873-C341D42E26B4}" type="pres">
      <dgm:prSet presAssocID="{84EBE34E-29AE-4E4E-AD55-1A5E91014900}" presName="spacing" presStyleCnt="0"/>
      <dgm:spPr/>
    </dgm:pt>
    <dgm:pt modelId="{811E059A-3A87-4E3D-B5F7-ECCC7E213A52}" type="pres">
      <dgm:prSet presAssocID="{FF45B4BB-006B-4462-89C8-C0042BEBBAF6}" presName="composite" presStyleCnt="0"/>
      <dgm:spPr/>
    </dgm:pt>
    <dgm:pt modelId="{E288FC33-773E-445F-928D-620DF0BCF0CF}" type="pres">
      <dgm:prSet presAssocID="{FF45B4BB-006B-4462-89C8-C0042BEBBAF6}" presName="imgShp" presStyleLbl="fgImgPlace1" presStyleIdx="3" presStyleCnt="4"/>
      <dgm:spPr>
        <a:blipFill rotWithShape="1">
          <a:blip xmlns:r="http://schemas.openxmlformats.org/officeDocument/2006/relationships" r:embed="rId4"/>
          <a:stretch>
            <a:fillRect/>
          </a:stretch>
        </a:blipFill>
      </dgm:spPr>
      <dgm:t>
        <a:bodyPr/>
        <a:lstStyle/>
        <a:p>
          <a:endParaRPr lang="en-US"/>
        </a:p>
      </dgm:t>
    </dgm:pt>
    <dgm:pt modelId="{8EC7FCFA-0512-4010-BF46-929EF880277D}" type="pres">
      <dgm:prSet presAssocID="{FF45B4BB-006B-4462-89C8-C0042BEBBAF6}" presName="txShp" presStyleLbl="node1" presStyleIdx="3" presStyleCnt="4">
        <dgm:presLayoutVars>
          <dgm:bulletEnabled val="1"/>
        </dgm:presLayoutVars>
      </dgm:prSet>
      <dgm:spPr/>
      <dgm:t>
        <a:bodyPr/>
        <a:lstStyle/>
        <a:p>
          <a:endParaRPr lang="en-US"/>
        </a:p>
      </dgm:t>
    </dgm:pt>
  </dgm:ptLst>
  <dgm:cxnLst>
    <dgm:cxn modelId="{044B61E9-4C0C-404A-A437-C1495A54EE28}" type="presOf" srcId="{D63CCBCF-4C05-423B-ACA7-D0EBE285C2B5}" destId="{512EE985-A8BF-41D7-81BA-59EA2C2BF970}" srcOrd="0" destOrd="0" presId="urn:microsoft.com/office/officeart/2005/8/layout/vList3"/>
    <dgm:cxn modelId="{0EECB4B8-3136-498D-9A0D-2FE4C9E7C963}" type="presOf" srcId="{99C1F796-0EE2-442B-AF82-940885D380D4}" destId="{0DEAE4C7-14EA-491A-B4D8-AB832B062C83}" srcOrd="0" destOrd="0" presId="urn:microsoft.com/office/officeart/2005/8/layout/vList3"/>
    <dgm:cxn modelId="{CBCED2AC-3DFC-4823-BC72-7B64147C891E}" type="presOf" srcId="{94848FB3-0620-41EA-B25A-50A05641D699}" destId="{4389341A-0583-429F-8537-5DFB59E32585}" srcOrd="0" destOrd="0" presId="urn:microsoft.com/office/officeart/2005/8/layout/vList3"/>
    <dgm:cxn modelId="{93BF4AA0-0CED-4788-BB56-FD647A5B2B59}" srcId="{72A6C066-F227-463F-A7EB-22CB8F338C0B}" destId="{FF45B4BB-006B-4462-89C8-C0042BEBBAF6}" srcOrd="3" destOrd="0" parTransId="{B4793528-36A0-4D4D-BC9C-BF01A0F9A5A4}" sibTransId="{400062BC-39DD-42A3-9B60-24DFDC903F29}"/>
    <dgm:cxn modelId="{4968B8E0-B5DA-4AA5-A661-7CC8D802DB98}" type="presOf" srcId="{72A6C066-F227-463F-A7EB-22CB8F338C0B}" destId="{BEE6B6E5-8A3F-47D0-B965-7066E923EA2B}" srcOrd="0" destOrd="0" presId="urn:microsoft.com/office/officeart/2005/8/layout/vList3"/>
    <dgm:cxn modelId="{9D5A34D7-5250-4351-BB95-8769AFA1E8ED}" srcId="{72A6C066-F227-463F-A7EB-22CB8F338C0B}" destId="{94848FB3-0620-41EA-B25A-50A05641D699}" srcOrd="1" destOrd="0" parTransId="{7F31EF63-79E3-4CBA-829C-71892660306D}" sibTransId="{02E77BA2-5A82-40C5-BAAF-166A9A0D7510}"/>
    <dgm:cxn modelId="{731D0B5A-5653-4E65-8450-C171069877B4}" srcId="{72A6C066-F227-463F-A7EB-22CB8F338C0B}" destId="{D63CCBCF-4C05-423B-ACA7-D0EBE285C2B5}" srcOrd="2" destOrd="0" parTransId="{521C59F7-575B-438E-BEEF-12751050CCC6}" sibTransId="{84EBE34E-29AE-4E4E-AD55-1A5E91014900}"/>
    <dgm:cxn modelId="{5D7FFB86-3DF0-462A-889E-464B2BC0D334}" srcId="{72A6C066-F227-463F-A7EB-22CB8F338C0B}" destId="{99C1F796-0EE2-442B-AF82-940885D380D4}" srcOrd="0" destOrd="0" parTransId="{CE8CEF21-0BDB-4B9F-B0D6-488749DB0C96}" sibTransId="{2A779BFA-64A3-4008-B7C5-C8EB698A7C77}"/>
    <dgm:cxn modelId="{822E12F6-EF94-4D42-B0EC-76BC51F6CDB3}" type="presOf" srcId="{FF45B4BB-006B-4462-89C8-C0042BEBBAF6}" destId="{8EC7FCFA-0512-4010-BF46-929EF880277D}" srcOrd="0" destOrd="0" presId="urn:microsoft.com/office/officeart/2005/8/layout/vList3"/>
    <dgm:cxn modelId="{609925FD-22EE-4EE6-B4E2-C965BB66500E}" type="presParOf" srcId="{BEE6B6E5-8A3F-47D0-B965-7066E923EA2B}" destId="{9AB358A4-0BDC-4B3B-87C5-C353A92A7588}" srcOrd="0" destOrd="0" presId="urn:microsoft.com/office/officeart/2005/8/layout/vList3"/>
    <dgm:cxn modelId="{3605472C-461A-4063-AC9F-28D2489B2DC7}" type="presParOf" srcId="{9AB358A4-0BDC-4B3B-87C5-C353A92A7588}" destId="{313CF9CD-82DF-4B18-9D6E-24BBF73E2FA8}" srcOrd="0" destOrd="0" presId="urn:microsoft.com/office/officeart/2005/8/layout/vList3"/>
    <dgm:cxn modelId="{717BEBEF-126C-4849-9401-221621E38AE0}" type="presParOf" srcId="{9AB358A4-0BDC-4B3B-87C5-C353A92A7588}" destId="{0DEAE4C7-14EA-491A-B4D8-AB832B062C83}" srcOrd="1" destOrd="0" presId="urn:microsoft.com/office/officeart/2005/8/layout/vList3"/>
    <dgm:cxn modelId="{D61A1CAB-8B5B-44C3-9A20-54F92F9C80B9}" type="presParOf" srcId="{BEE6B6E5-8A3F-47D0-B965-7066E923EA2B}" destId="{041755A9-66AB-4277-99C1-53B534F84F6D}" srcOrd="1" destOrd="0" presId="urn:microsoft.com/office/officeart/2005/8/layout/vList3"/>
    <dgm:cxn modelId="{9DC2A8D8-46DA-426D-B42C-F8D0713EF967}" type="presParOf" srcId="{BEE6B6E5-8A3F-47D0-B965-7066E923EA2B}" destId="{8D6E3379-260C-4E51-906D-0B58DB043D63}" srcOrd="2" destOrd="0" presId="urn:microsoft.com/office/officeart/2005/8/layout/vList3"/>
    <dgm:cxn modelId="{A6EC26AB-85A8-4965-9B98-DEBEBFC5EE80}" type="presParOf" srcId="{8D6E3379-260C-4E51-906D-0B58DB043D63}" destId="{047F8D1C-983D-4897-9C92-D52BC24D4BA0}" srcOrd="0" destOrd="0" presId="urn:microsoft.com/office/officeart/2005/8/layout/vList3"/>
    <dgm:cxn modelId="{404F4B2E-C149-4701-ADC1-482C559160DC}" type="presParOf" srcId="{8D6E3379-260C-4E51-906D-0B58DB043D63}" destId="{4389341A-0583-429F-8537-5DFB59E32585}" srcOrd="1" destOrd="0" presId="urn:microsoft.com/office/officeart/2005/8/layout/vList3"/>
    <dgm:cxn modelId="{F888D246-7DC8-4010-AAEF-55C63D46A1F9}" type="presParOf" srcId="{BEE6B6E5-8A3F-47D0-B965-7066E923EA2B}" destId="{A78A55E3-9A3C-4216-89B7-E98E9786BE02}" srcOrd="3" destOrd="0" presId="urn:microsoft.com/office/officeart/2005/8/layout/vList3"/>
    <dgm:cxn modelId="{652A65E2-3B05-4726-9A7C-9E8728DEA3C2}" type="presParOf" srcId="{BEE6B6E5-8A3F-47D0-B965-7066E923EA2B}" destId="{AC2F5806-3F60-49E7-8BB8-15DEEDBC2D2A}" srcOrd="4" destOrd="0" presId="urn:microsoft.com/office/officeart/2005/8/layout/vList3"/>
    <dgm:cxn modelId="{60E4B7B8-2329-42AA-9363-6620C3F03B47}" type="presParOf" srcId="{AC2F5806-3F60-49E7-8BB8-15DEEDBC2D2A}" destId="{7384AD65-3119-4271-A847-805502208F91}" srcOrd="0" destOrd="0" presId="urn:microsoft.com/office/officeart/2005/8/layout/vList3"/>
    <dgm:cxn modelId="{92C4B152-CEE1-4F15-AB34-E11A031DC23A}" type="presParOf" srcId="{AC2F5806-3F60-49E7-8BB8-15DEEDBC2D2A}" destId="{512EE985-A8BF-41D7-81BA-59EA2C2BF970}" srcOrd="1" destOrd="0" presId="urn:microsoft.com/office/officeart/2005/8/layout/vList3"/>
    <dgm:cxn modelId="{4755E41B-7FCC-476E-ACDE-A233A0A3BF26}" type="presParOf" srcId="{BEE6B6E5-8A3F-47D0-B965-7066E923EA2B}" destId="{D1D14EBD-ADB3-48FA-A873-C341D42E26B4}" srcOrd="5" destOrd="0" presId="urn:microsoft.com/office/officeart/2005/8/layout/vList3"/>
    <dgm:cxn modelId="{6934345A-05D4-448B-A350-49830B4A33AE}" type="presParOf" srcId="{BEE6B6E5-8A3F-47D0-B965-7066E923EA2B}" destId="{811E059A-3A87-4E3D-B5F7-ECCC7E213A52}" srcOrd="6" destOrd="0" presId="urn:microsoft.com/office/officeart/2005/8/layout/vList3"/>
    <dgm:cxn modelId="{AC25C2ED-A48C-43D5-8DB6-14563BA26990}" type="presParOf" srcId="{811E059A-3A87-4E3D-B5F7-ECCC7E213A52}" destId="{E288FC33-773E-445F-928D-620DF0BCF0CF}" srcOrd="0" destOrd="0" presId="urn:microsoft.com/office/officeart/2005/8/layout/vList3"/>
    <dgm:cxn modelId="{894CC35D-F06A-4072-B5CE-D30077D41A07}" type="presParOf" srcId="{811E059A-3A87-4E3D-B5F7-ECCC7E213A52}" destId="{8EC7FCFA-0512-4010-BF46-929EF880277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6D9726-5872-4861-B064-AF46D0C2DF3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6E3E5A0F-36DF-44CA-8608-D759D95D0FD8}">
      <dgm:prSet phldrT="[Text]"/>
      <dgm:spPr/>
      <dgm:t>
        <a:bodyPr/>
        <a:lstStyle/>
        <a:p>
          <a:r>
            <a:rPr lang="en-US" b="1" dirty="0" smtClean="0">
              <a:solidFill>
                <a:schemeClr val="bg1">
                  <a:lumMod val="65000"/>
                  <a:lumOff val="35000"/>
                </a:schemeClr>
              </a:solidFill>
            </a:rPr>
            <a:t>IE 6+</a:t>
          </a:r>
          <a:endParaRPr lang="en-US" b="1" dirty="0">
            <a:solidFill>
              <a:schemeClr val="bg1">
                <a:lumMod val="65000"/>
                <a:lumOff val="35000"/>
              </a:schemeClr>
            </a:solidFill>
          </a:endParaRPr>
        </a:p>
      </dgm:t>
    </dgm:pt>
    <dgm:pt modelId="{428C8C56-CCF5-437F-B759-A46844809F74}" type="parTrans" cxnId="{56E4FAB8-E006-496E-8B75-B0C1F096701D}">
      <dgm:prSet/>
      <dgm:spPr/>
      <dgm:t>
        <a:bodyPr/>
        <a:lstStyle/>
        <a:p>
          <a:endParaRPr lang="en-US"/>
        </a:p>
      </dgm:t>
    </dgm:pt>
    <dgm:pt modelId="{0CF40AC7-01B2-4B51-A53C-4CFEF983BF6F}" type="sibTrans" cxnId="{56E4FAB8-E006-496E-8B75-B0C1F096701D}">
      <dgm:prSet/>
      <dgm:spPr/>
      <dgm:t>
        <a:bodyPr/>
        <a:lstStyle/>
        <a:p>
          <a:endParaRPr lang="en-US"/>
        </a:p>
      </dgm:t>
    </dgm:pt>
    <dgm:pt modelId="{74407AA9-E21D-4B92-B874-A2127F63E69D}">
      <dgm:prSet phldrT="[Text]"/>
      <dgm:spPr/>
      <dgm:t>
        <a:bodyPr/>
        <a:lstStyle/>
        <a:p>
          <a:r>
            <a:rPr lang="en-US" b="1" dirty="0" smtClean="0">
              <a:solidFill>
                <a:schemeClr val="bg1">
                  <a:lumMod val="65000"/>
                  <a:lumOff val="35000"/>
                </a:schemeClr>
              </a:solidFill>
            </a:rPr>
            <a:t>Chrome/Opera</a:t>
          </a:r>
          <a:endParaRPr lang="en-US" b="1" dirty="0">
            <a:solidFill>
              <a:schemeClr val="bg1">
                <a:lumMod val="65000"/>
                <a:lumOff val="35000"/>
              </a:schemeClr>
            </a:solidFill>
          </a:endParaRPr>
        </a:p>
      </dgm:t>
    </dgm:pt>
    <dgm:pt modelId="{03EC5320-5C74-4E23-BB3E-82E8191C3D80}" type="parTrans" cxnId="{5091E2E3-C8F2-4A2C-8792-C5EB1365FF69}">
      <dgm:prSet/>
      <dgm:spPr/>
      <dgm:t>
        <a:bodyPr/>
        <a:lstStyle/>
        <a:p>
          <a:endParaRPr lang="en-US"/>
        </a:p>
      </dgm:t>
    </dgm:pt>
    <dgm:pt modelId="{5E6FBCA4-C6E2-4527-A645-A7307655F784}" type="sibTrans" cxnId="{5091E2E3-C8F2-4A2C-8792-C5EB1365FF69}">
      <dgm:prSet/>
      <dgm:spPr/>
      <dgm:t>
        <a:bodyPr/>
        <a:lstStyle/>
        <a:p>
          <a:endParaRPr lang="en-US"/>
        </a:p>
      </dgm:t>
    </dgm:pt>
    <dgm:pt modelId="{B66FBF5C-9DB2-463D-B383-97D1C95D3C69}">
      <dgm:prSet phldrT="[Text]"/>
      <dgm:spPr/>
      <dgm:t>
        <a:bodyPr/>
        <a:lstStyle/>
        <a:p>
          <a:r>
            <a:rPr lang="en-US" b="1" dirty="0" smtClean="0">
              <a:solidFill>
                <a:schemeClr val="bg1">
                  <a:lumMod val="65000"/>
                  <a:lumOff val="35000"/>
                </a:schemeClr>
              </a:solidFill>
            </a:rPr>
            <a:t>IE 9+</a:t>
          </a:r>
          <a:endParaRPr lang="en-US" b="1" dirty="0">
            <a:solidFill>
              <a:schemeClr val="bg1">
                <a:lumMod val="65000"/>
                <a:lumOff val="35000"/>
              </a:schemeClr>
            </a:solidFill>
          </a:endParaRPr>
        </a:p>
      </dgm:t>
    </dgm:pt>
    <dgm:pt modelId="{EF6D4412-F96B-4AF7-BD9D-622B68F78C05}" type="parTrans" cxnId="{D95C2B87-895D-4DC2-8CD8-C9119ED06851}">
      <dgm:prSet/>
      <dgm:spPr/>
      <dgm:t>
        <a:bodyPr/>
        <a:lstStyle/>
        <a:p>
          <a:endParaRPr lang="en-US"/>
        </a:p>
      </dgm:t>
    </dgm:pt>
    <dgm:pt modelId="{47174436-F955-498A-83BB-BB6BB7C9A711}" type="sibTrans" cxnId="{D95C2B87-895D-4DC2-8CD8-C9119ED06851}">
      <dgm:prSet/>
      <dgm:spPr/>
      <dgm:t>
        <a:bodyPr/>
        <a:lstStyle/>
        <a:p>
          <a:endParaRPr lang="en-US"/>
        </a:p>
      </dgm:t>
    </dgm:pt>
    <dgm:pt modelId="{C9B813DA-B314-40D3-9831-A1C99E093B31}">
      <dgm:prSet phldrT="[Text]"/>
      <dgm:spPr/>
      <dgm:t>
        <a:bodyPr/>
        <a:lstStyle/>
        <a:p>
          <a:r>
            <a:rPr lang="en-US" b="1" smtClean="0">
              <a:solidFill>
                <a:schemeClr val="bg1">
                  <a:lumMod val="65000"/>
                  <a:lumOff val="35000"/>
                </a:schemeClr>
              </a:solidFill>
            </a:rPr>
            <a:t>IE 10+</a:t>
          </a:r>
          <a:endParaRPr lang="en-US" b="1" dirty="0">
            <a:solidFill>
              <a:schemeClr val="bg1">
                <a:lumMod val="65000"/>
                <a:lumOff val="35000"/>
              </a:schemeClr>
            </a:solidFill>
          </a:endParaRPr>
        </a:p>
      </dgm:t>
    </dgm:pt>
    <dgm:pt modelId="{5B0F55A6-EF03-46AC-8CC9-7757728109A0}" type="parTrans" cxnId="{1DEBF9C4-636B-4CAD-8F47-33434EC42709}">
      <dgm:prSet/>
      <dgm:spPr/>
      <dgm:t>
        <a:bodyPr/>
        <a:lstStyle/>
        <a:p>
          <a:endParaRPr lang="en-US"/>
        </a:p>
      </dgm:t>
    </dgm:pt>
    <dgm:pt modelId="{B387DB68-6432-48C4-A5B0-E1A68E0B495B}" type="sibTrans" cxnId="{1DEBF9C4-636B-4CAD-8F47-33434EC42709}">
      <dgm:prSet/>
      <dgm:spPr/>
      <dgm:t>
        <a:bodyPr/>
        <a:lstStyle/>
        <a:p>
          <a:endParaRPr lang="en-US"/>
        </a:p>
      </dgm:t>
    </dgm:pt>
    <dgm:pt modelId="{F6C12C93-2851-4BA8-BFB1-8CAB1F9F4758}" type="pres">
      <dgm:prSet presAssocID="{2E6D9726-5872-4861-B064-AF46D0C2DF35}" presName="arrowDiagram" presStyleCnt="0">
        <dgm:presLayoutVars>
          <dgm:chMax val="5"/>
          <dgm:dir/>
          <dgm:resizeHandles val="exact"/>
        </dgm:presLayoutVars>
      </dgm:prSet>
      <dgm:spPr/>
      <dgm:t>
        <a:bodyPr/>
        <a:lstStyle/>
        <a:p>
          <a:endParaRPr lang="en-US"/>
        </a:p>
      </dgm:t>
    </dgm:pt>
    <dgm:pt modelId="{26552A57-98CF-4A9F-AEFE-09065AD8D02A}" type="pres">
      <dgm:prSet presAssocID="{2E6D9726-5872-4861-B064-AF46D0C2DF35}" presName="arrow" presStyleLbl="bgShp" presStyleIdx="0" presStyleCnt="1"/>
      <dgm:spPr/>
    </dgm:pt>
    <dgm:pt modelId="{B426FCF2-CF06-4DC8-8ADD-537B5D91430F}" type="pres">
      <dgm:prSet presAssocID="{2E6D9726-5872-4861-B064-AF46D0C2DF35}" presName="arrowDiagram4" presStyleCnt="0"/>
      <dgm:spPr/>
    </dgm:pt>
    <dgm:pt modelId="{10CBAB34-2811-4F9B-B4FB-74642440DAA0}" type="pres">
      <dgm:prSet presAssocID="{6E3E5A0F-36DF-44CA-8608-D759D95D0FD8}" presName="bullet4a" presStyleLbl="node1" presStyleIdx="0" presStyleCnt="4"/>
      <dgm:spPr>
        <a:blipFill rotWithShape="0">
          <a:blip xmlns:r="http://schemas.openxmlformats.org/officeDocument/2006/relationships" r:embed="rId1"/>
          <a:stretch>
            <a:fillRect/>
          </a:stretch>
        </a:blipFill>
      </dgm:spPr>
    </dgm:pt>
    <dgm:pt modelId="{69D290AF-4F7A-4200-B9DB-E3CDE0D3BC2D}" type="pres">
      <dgm:prSet presAssocID="{6E3E5A0F-36DF-44CA-8608-D759D95D0FD8}" presName="textBox4a" presStyleLbl="revTx" presStyleIdx="0" presStyleCnt="4">
        <dgm:presLayoutVars>
          <dgm:bulletEnabled val="1"/>
        </dgm:presLayoutVars>
      </dgm:prSet>
      <dgm:spPr/>
      <dgm:t>
        <a:bodyPr/>
        <a:lstStyle/>
        <a:p>
          <a:endParaRPr lang="en-US"/>
        </a:p>
      </dgm:t>
    </dgm:pt>
    <dgm:pt modelId="{B6A5FD39-4FCB-4DD5-8E41-577191765155}" type="pres">
      <dgm:prSet presAssocID="{B66FBF5C-9DB2-463D-B383-97D1C95D3C69}" presName="bullet4b" presStyleLbl="node1" presStyleIdx="1" presStyleCnt="4"/>
      <dgm:spPr>
        <a:blipFill rotWithShape="0">
          <a:blip xmlns:r="http://schemas.openxmlformats.org/officeDocument/2006/relationships" r:embed="rId2"/>
          <a:stretch>
            <a:fillRect/>
          </a:stretch>
        </a:blipFill>
      </dgm:spPr>
    </dgm:pt>
    <dgm:pt modelId="{15198A45-EBD3-4ECF-8C4F-4C5C681DE344}" type="pres">
      <dgm:prSet presAssocID="{B66FBF5C-9DB2-463D-B383-97D1C95D3C69}" presName="textBox4b" presStyleLbl="revTx" presStyleIdx="1" presStyleCnt="4">
        <dgm:presLayoutVars>
          <dgm:bulletEnabled val="1"/>
        </dgm:presLayoutVars>
      </dgm:prSet>
      <dgm:spPr/>
      <dgm:t>
        <a:bodyPr/>
        <a:lstStyle/>
        <a:p>
          <a:endParaRPr lang="en-US"/>
        </a:p>
      </dgm:t>
    </dgm:pt>
    <dgm:pt modelId="{B8DA18DA-FBC4-4536-82E8-72E65EB6CEC6}" type="pres">
      <dgm:prSet presAssocID="{C9B813DA-B314-40D3-9831-A1C99E093B31}" presName="bullet4c" presStyleLbl="node1" presStyleIdx="2" presStyleCnt="4"/>
      <dgm:spPr>
        <a:blipFill rotWithShape="0">
          <a:blip xmlns:r="http://schemas.openxmlformats.org/officeDocument/2006/relationships" r:embed="rId3"/>
          <a:stretch>
            <a:fillRect/>
          </a:stretch>
        </a:blipFill>
      </dgm:spPr>
      <dgm:t>
        <a:bodyPr/>
        <a:lstStyle/>
        <a:p>
          <a:endParaRPr lang="en-US"/>
        </a:p>
      </dgm:t>
    </dgm:pt>
    <dgm:pt modelId="{CA6D4444-0ABC-4C9D-A9B6-274AF05778F4}" type="pres">
      <dgm:prSet presAssocID="{C9B813DA-B314-40D3-9831-A1C99E093B31}" presName="textBox4c" presStyleLbl="revTx" presStyleIdx="2" presStyleCnt="4">
        <dgm:presLayoutVars>
          <dgm:bulletEnabled val="1"/>
        </dgm:presLayoutVars>
      </dgm:prSet>
      <dgm:spPr/>
      <dgm:t>
        <a:bodyPr/>
        <a:lstStyle/>
        <a:p>
          <a:endParaRPr lang="en-US"/>
        </a:p>
      </dgm:t>
    </dgm:pt>
    <dgm:pt modelId="{9DC3FA3A-DE8B-41BE-912B-9E4EF1412C61}" type="pres">
      <dgm:prSet presAssocID="{74407AA9-E21D-4B92-B874-A2127F63E69D}" presName="bullet4d" presStyleLbl="node1" presStyleIdx="3" presStyleCnt="4"/>
      <dgm:spPr>
        <a:blipFill rotWithShape="0">
          <a:blip xmlns:r="http://schemas.openxmlformats.org/officeDocument/2006/relationships" r:embed="rId4"/>
          <a:stretch>
            <a:fillRect/>
          </a:stretch>
        </a:blipFill>
      </dgm:spPr>
    </dgm:pt>
    <dgm:pt modelId="{4C48C114-4EE2-4FCB-8B7F-B54D4C7DFB3C}" type="pres">
      <dgm:prSet presAssocID="{74407AA9-E21D-4B92-B874-A2127F63E69D}" presName="textBox4d" presStyleLbl="revTx" presStyleIdx="3" presStyleCnt="4">
        <dgm:presLayoutVars>
          <dgm:bulletEnabled val="1"/>
        </dgm:presLayoutVars>
      </dgm:prSet>
      <dgm:spPr/>
      <dgm:t>
        <a:bodyPr/>
        <a:lstStyle/>
        <a:p>
          <a:endParaRPr lang="en-US"/>
        </a:p>
      </dgm:t>
    </dgm:pt>
  </dgm:ptLst>
  <dgm:cxnLst>
    <dgm:cxn modelId="{D95C2B87-895D-4DC2-8CD8-C9119ED06851}" srcId="{2E6D9726-5872-4861-B064-AF46D0C2DF35}" destId="{B66FBF5C-9DB2-463D-B383-97D1C95D3C69}" srcOrd="1" destOrd="0" parTransId="{EF6D4412-F96B-4AF7-BD9D-622B68F78C05}" sibTransId="{47174436-F955-498A-83BB-BB6BB7C9A711}"/>
    <dgm:cxn modelId="{5091E2E3-C8F2-4A2C-8792-C5EB1365FF69}" srcId="{2E6D9726-5872-4861-B064-AF46D0C2DF35}" destId="{74407AA9-E21D-4B92-B874-A2127F63E69D}" srcOrd="3" destOrd="0" parTransId="{03EC5320-5C74-4E23-BB3E-82E8191C3D80}" sibTransId="{5E6FBCA4-C6E2-4527-A645-A7307655F784}"/>
    <dgm:cxn modelId="{1DEBF9C4-636B-4CAD-8F47-33434EC42709}" srcId="{2E6D9726-5872-4861-B064-AF46D0C2DF35}" destId="{C9B813DA-B314-40D3-9831-A1C99E093B31}" srcOrd="2" destOrd="0" parTransId="{5B0F55A6-EF03-46AC-8CC9-7757728109A0}" sibTransId="{B387DB68-6432-48C4-A5B0-E1A68E0B495B}"/>
    <dgm:cxn modelId="{14CAA55A-C7CE-44DC-9E01-768E5906AE6F}" type="presOf" srcId="{C9B813DA-B314-40D3-9831-A1C99E093B31}" destId="{CA6D4444-0ABC-4C9D-A9B6-274AF05778F4}" srcOrd="0" destOrd="0" presId="urn:microsoft.com/office/officeart/2005/8/layout/arrow2"/>
    <dgm:cxn modelId="{BCA26D1B-A0AC-4104-9C46-9DEBFFDC56B0}" type="presOf" srcId="{2E6D9726-5872-4861-B064-AF46D0C2DF35}" destId="{F6C12C93-2851-4BA8-BFB1-8CAB1F9F4758}" srcOrd="0" destOrd="0" presId="urn:microsoft.com/office/officeart/2005/8/layout/arrow2"/>
    <dgm:cxn modelId="{6B9A0C26-522E-4009-A38E-0AA604C27F74}" type="presOf" srcId="{6E3E5A0F-36DF-44CA-8608-D759D95D0FD8}" destId="{69D290AF-4F7A-4200-B9DB-E3CDE0D3BC2D}" srcOrd="0" destOrd="0" presId="urn:microsoft.com/office/officeart/2005/8/layout/arrow2"/>
    <dgm:cxn modelId="{56E4FAB8-E006-496E-8B75-B0C1F096701D}" srcId="{2E6D9726-5872-4861-B064-AF46D0C2DF35}" destId="{6E3E5A0F-36DF-44CA-8608-D759D95D0FD8}" srcOrd="0" destOrd="0" parTransId="{428C8C56-CCF5-437F-B759-A46844809F74}" sibTransId="{0CF40AC7-01B2-4B51-A53C-4CFEF983BF6F}"/>
    <dgm:cxn modelId="{9C2A5223-71D6-4514-A400-0FCDC7C0F0BE}" type="presOf" srcId="{74407AA9-E21D-4B92-B874-A2127F63E69D}" destId="{4C48C114-4EE2-4FCB-8B7F-B54D4C7DFB3C}" srcOrd="0" destOrd="0" presId="urn:microsoft.com/office/officeart/2005/8/layout/arrow2"/>
    <dgm:cxn modelId="{400E41C6-E5BA-4B27-8ED8-0AEF63667BD3}" type="presOf" srcId="{B66FBF5C-9DB2-463D-B383-97D1C95D3C69}" destId="{15198A45-EBD3-4ECF-8C4F-4C5C681DE344}" srcOrd="0" destOrd="0" presId="urn:microsoft.com/office/officeart/2005/8/layout/arrow2"/>
    <dgm:cxn modelId="{FCA5F5DE-C29D-46CE-B118-51F97DBE2E40}" type="presParOf" srcId="{F6C12C93-2851-4BA8-BFB1-8CAB1F9F4758}" destId="{26552A57-98CF-4A9F-AEFE-09065AD8D02A}" srcOrd="0" destOrd="0" presId="urn:microsoft.com/office/officeart/2005/8/layout/arrow2"/>
    <dgm:cxn modelId="{D0ADD895-DC30-4E01-B757-87C6A02163EA}" type="presParOf" srcId="{F6C12C93-2851-4BA8-BFB1-8CAB1F9F4758}" destId="{B426FCF2-CF06-4DC8-8ADD-537B5D91430F}" srcOrd="1" destOrd="0" presId="urn:microsoft.com/office/officeart/2005/8/layout/arrow2"/>
    <dgm:cxn modelId="{DBA9F2FB-C045-414F-96F0-6404F9F974C5}" type="presParOf" srcId="{B426FCF2-CF06-4DC8-8ADD-537B5D91430F}" destId="{10CBAB34-2811-4F9B-B4FB-74642440DAA0}" srcOrd="0" destOrd="0" presId="urn:microsoft.com/office/officeart/2005/8/layout/arrow2"/>
    <dgm:cxn modelId="{B4BC4DB6-248E-480A-A294-ED618DF2AF1A}" type="presParOf" srcId="{B426FCF2-CF06-4DC8-8ADD-537B5D91430F}" destId="{69D290AF-4F7A-4200-B9DB-E3CDE0D3BC2D}" srcOrd="1" destOrd="0" presId="urn:microsoft.com/office/officeart/2005/8/layout/arrow2"/>
    <dgm:cxn modelId="{084253C5-BCF4-4E27-98B6-259EA6FB9EBB}" type="presParOf" srcId="{B426FCF2-CF06-4DC8-8ADD-537B5D91430F}" destId="{B6A5FD39-4FCB-4DD5-8E41-577191765155}" srcOrd="2" destOrd="0" presId="urn:microsoft.com/office/officeart/2005/8/layout/arrow2"/>
    <dgm:cxn modelId="{6CBDE52E-A0C6-4E50-AD0F-A6A204D21548}" type="presParOf" srcId="{B426FCF2-CF06-4DC8-8ADD-537B5D91430F}" destId="{15198A45-EBD3-4ECF-8C4F-4C5C681DE344}" srcOrd="3" destOrd="0" presId="urn:microsoft.com/office/officeart/2005/8/layout/arrow2"/>
    <dgm:cxn modelId="{BA9D2A0C-94E1-48F6-9757-C94395E207A3}" type="presParOf" srcId="{B426FCF2-CF06-4DC8-8ADD-537B5D91430F}" destId="{B8DA18DA-FBC4-4536-82E8-72E65EB6CEC6}" srcOrd="4" destOrd="0" presId="urn:microsoft.com/office/officeart/2005/8/layout/arrow2"/>
    <dgm:cxn modelId="{B7117C29-A12D-4C8C-9977-A019FC06AEC3}" type="presParOf" srcId="{B426FCF2-CF06-4DC8-8ADD-537B5D91430F}" destId="{CA6D4444-0ABC-4C9D-A9B6-274AF05778F4}" srcOrd="5" destOrd="0" presId="urn:microsoft.com/office/officeart/2005/8/layout/arrow2"/>
    <dgm:cxn modelId="{19B8E735-7C3C-4F80-978C-351D0225163C}" type="presParOf" srcId="{B426FCF2-CF06-4DC8-8ADD-537B5D91430F}" destId="{9DC3FA3A-DE8B-41BE-912B-9E4EF1412C61}" srcOrd="6" destOrd="0" presId="urn:microsoft.com/office/officeart/2005/8/layout/arrow2"/>
    <dgm:cxn modelId="{C67B29E7-B0B1-40C5-88C5-8CA1D9ED6151}" type="presParOf" srcId="{B426FCF2-CF06-4DC8-8ADD-537B5D91430F}" destId="{4C48C114-4EE2-4FCB-8B7F-B54D4C7DFB3C}"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65820-50D0-42DC-9005-9D2FA5B26248}">
      <dsp:nvSpPr>
        <dsp:cNvPr id="0" name=""/>
        <dsp:cNvSpPr/>
      </dsp:nvSpPr>
      <dsp:spPr>
        <a:xfrm>
          <a:off x="3596509" y="976"/>
          <a:ext cx="2026678" cy="1351118"/>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&lt;author-page&gt;</a:t>
          </a:r>
        </a:p>
      </dsp:txBody>
      <dsp:txXfrm>
        <a:off x="3636082" y="40549"/>
        <a:ext cx="1947532" cy="1271972"/>
      </dsp:txXfrm>
    </dsp:sp>
    <dsp:sp modelId="{41862AA5-727B-45AE-9C06-ED02690ACCA4}">
      <dsp:nvSpPr>
        <dsp:cNvPr id="0" name=""/>
        <dsp:cNvSpPr/>
      </dsp:nvSpPr>
      <dsp:spPr>
        <a:xfrm>
          <a:off x="3033599" y="1352094"/>
          <a:ext cx="1576249" cy="540447"/>
        </a:xfrm>
        <a:custGeom>
          <a:avLst/>
          <a:gdLst/>
          <a:ahLst/>
          <a:cxnLst/>
          <a:rect l="0" t="0" r="0" b="0"/>
          <a:pathLst>
            <a:path>
              <a:moveTo>
                <a:pt x="1576249" y="0"/>
              </a:moveTo>
              <a:lnTo>
                <a:pt x="1576249" y="270223"/>
              </a:lnTo>
              <a:lnTo>
                <a:pt x="0" y="270223"/>
              </a:lnTo>
              <a:lnTo>
                <a:pt x="0" y="540447"/>
              </a:lnTo>
            </a:path>
          </a:pathLst>
        </a:custGeom>
        <a:noFill/>
        <a:ln w="2540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AF51BD-75FB-4230-AC60-5DF008D043ED}">
      <dsp:nvSpPr>
        <dsp:cNvPr id="0" name=""/>
        <dsp:cNvSpPr/>
      </dsp:nvSpPr>
      <dsp:spPr>
        <a:xfrm>
          <a:off x="1678603" y="1892542"/>
          <a:ext cx="2709993" cy="1351118"/>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&lt;course-list&gt;</a:t>
          </a:r>
          <a:endParaRPr lang="en-US" sz="1600" kern="1200" dirty="0"/>
        </a:p>
      </dsp:txBody>
      <dsp:txXfrm>
        <a:off x="1718176" y="1932115"/>
        <a:ext cx="2630847" cy="1271972"/>
      </dsp:txXfrm>
    </dsp:sp>
    <dsp:sp modelId="{65918E55-E096-4405-A0E8-39CF16264E36}">
      <dsp:nvSpPr>
        <dsp:cNvPr id="0" name=""/>
        <dsp:cNvSpPr/>
      </dsp:nvSpPr>
      <dsp:spPr>
        <a:xfrm>
          <a:off x="1716258" y="3243661"/>
          <a:ext cx="1317340" cy="540447"/>
        </a:xfrm>
        <a:custGeom>
          <a:avLst/>
          <a:gdLst/>
          <a:ahLst/>
          <a:cxnLst/>
          <a:rect l="0" t="0" r="0" b="0"/>
          <a:pathLst>
            <a:path>
              <a:moveTo>
                <a:pt x="1317340" y="0"/>
              </a:moveTo>
              <a:lnTo>
                <a:pt x="1317340" y="270223"/>
              </a:lnTo>
              <a:lnTo>
                <a:pt x="0" y="270223"/>
              </a:lnTo>
              <a:lnTo>
                <a:pt x="0" y="540447"/>
              </a:lnTo>
            </a:path>
          </a:pathLst>
        </a:custGeom>
        <a:noFill/>
        <a:ln w="25400" cap="rnd"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7B8799-FA8C-47CA-A0D3-1EA8155310B9}">
      <dsp:nvSpPr>
        <dsp:cNvPr id="0" name=""/>
        <dsp:cNvSpPr/>
      </dsp:nvSpPr>
      <dsp:spPr>
        <a:xfrm>
          <a:off x="702919" y="3784109"/>
          <a:ext cx="2026678" cy="1351118"/>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&lt;course-item&gt;</a:t>
          </a:r>
          <a:endParaRPr lang="en-US" sz="1600" kern="1200" dirty="0"/>
        </a:p>
      </dsp:txBody>
      <dsp:txXfrm>
        <a:off x="742492" y="3823682"/>
        <a:ext cx="1947532" cy="1271972"/>
      </dsp:txXfrm>
    </dsp:sp>
    <dsp:sp modelId="{52B43329-7953-4E7A-B8A1-1CF18F277B60}">
      <dsp:nvSpPr>
        <dsp:cNvPr id="0" name=""/>
        <dsp:cNvSpPr/>
      </dsp:nvSpPr>
      <dsp:spPr>
        <a:xfrm>
          <a:off x="3033599" y="3243661"/>
          <a:ext cx="1317340" cy="540447"/>
        </a:xfrm>
        <a:custGeom>
          <a:avLst/>
          <a:gdLst/>
          <a:ahLst/>
          <a:cxnLst/>
          <a:rect l="0" t="0" r="0" b="0"/>
          <a:pathLst>
            <a:path>
              <a:moveTo>
                <a:pt x="0" y="0"/>
              </a:moveTo>
              <a:lnTo>
                <a:pt x="0" y="270223"/>
              </a:lnTo>
              <a:lnTo>
                <a:pt x="1317340" y="270223"/>
              </a:lnTo>
              <a:lnTo>
                <a:pt x="1317340" y="540447"/>
              </a:lnTo>
            </a:path>
          </a:pathLst>
        </a:custGeom>
        <a:noFill/>
        <a:ln w="25400" cap="rnd"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B6654-BE0B-420C-A32B-05EC05701317}">
      <dsp:nvSpPr>
        <dsp:cNvPr id="0" name=""/>
        <dsp:cNvSpPr/>
      </dsp:nvSpPr>
      <dsp:spPr>
        <a:xfrm>
          <a:off x="3337601" y="3784109"/>
          <a:ext cx="2026678" cy="1351118"/>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&lt;star-rating&gt;</a:t>
          </a:r>
          <a:endParaRPr lang="en-US" sz="1600" kern="1200" dirty="0"/>
        </a:p>
      </dsp:txBody>
      <dsp:txXfrm>
        <a:off x="3377174" y="3823682"/>
        <a:ext cx="1947532" cy="1271972"/>
      </dsp:txXfrm>
    </dsp:sp>
    <dsp:sp modelId="{8F217DEE-8003-4FA0-97A2-5BEECE51295A}">
      <dsp:nvSpPr>
        <dsp:cNvPr id="0" name=""/>
        <dsp:cNvSpPr/>
      </dsp:nvSpPr>
      <dsp:spPr>
        <a:xfrm>
          <a:off x="4609849" y="1352094"/>
          <a:ext cx="1856072" cy="540447"/>
        </a:xfrm>
        <a:custGeom>
          <a:avLst/>
          <a:gdLst/>
          <a:ahLst/>
          <a:cxnLst/>
          <a:rect l="0" t="0" r="0" b="0"/>
          <a:pathLst>
            <a:path>
              <a:moveTo>
                <a:pt x="0" y="0"/>
              </a:moveTo>
              <a:lnTo>
                <a:pt x="0" y="270223"/>
              </a:lnTo>
              <a:lnTo>
                <a:pt x="1856072" y="270223"/>
              </a:lnTo>
              <a:lnTo>
                <a:pt x="1856072" y="540447"/>
              </a:lnTo>
            </a:path>
          </a:pathLst>
        </a:custGeom>
        <a:noFill/>
        <a:ln w="2540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8D1EB-C54C-4400-B5F3-B4E840B99142}">
      <dsp:nvSpPr>
        <dsp:cNvPr id="0" name=""/>
        <dsp:cNvSpPr/>
      </dsp:nvSpPr>
      <dsp:spPr>
        <a:xfrm>
          <a:off x="4996600" y="1892542"/>
          <a:ext cx="2938643" cy="1351118"/>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&lt;author-info&gt;</a:t>
          </a:r>
          <a:endParaRPr lang="en-US" sz="1600" kern="1200" dirty="0"/>
        </a:p>
      </dsp:txBody>
      <dsp:txXfrm>
        <a:off x="5036173" y="1932115"/>
        <a:ext cx="2859497" cy="1271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22C0F9-BE3C-4F93-A2E2-76E4D3CF3162}" type="datetimeFigureOut">
              <a:rPr lang="en-US" smtClean="0"/>
              <a:t>4/20/2015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2C4FB2-7D68-49C8-A452-3981B678DA00}" type="slidenum">
              <a:rPr lang="en-US" smtClean="0"/>
              <a:t>‹#›</a:t>
            </a:fld>
            <a:endParaRPr lang="en-US"/>
          </a:p>
        </p:txBody>
      </p:sp>
    </p:spTree>
    <p:extLst>
      <p:ext uri="{BB962C8B-B14F-4D97-AF65-F5344CB8AC3E}">
        <p14:creationId xmlns:p14="http://schemas.microsoft.com/office/powerpoint/2010/main" val="1000639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894BEF-8A63-4870-89CC-CE10EBF5B3F2}" type="datetimeFigureOut">
              <a:rPr lang="en-US" smtClean="0"/>
              <a:pPr/>
              <a:t>4/20/2015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6BE254-E2AD-4F6B-8D5D-1032B370A5CD}" type="slidenum">
              <a:rPr lang="en-US" smtClean="0"/>
              <a:pPr/>
              <a:t>‹#›</a:t>
            </a:fld>
            <a:endParaRPr lang="en-US"/>
          </a:p>
        </p:txBody>
      </p:sp>
    </p:spTree>
    <p:extLst>
      <p:ext uri="{BB962C8B-B14F-4D97-AF65-F5344CB8AC3E}">
        <p14:creationId xmlns:p14="http://schemas.microsoft.com/office/powerpoint/2010/main" val="158873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lnkr.co/edit/pI5VA9hBn6R5i9IQejvd?p=previ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lnkr.co/edit/pI5VA9hBn6R5i9IQejvd?p=preview"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plnkr.co/edit/zYNiE3WfB6weRjHsLfW6?p=preview"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https://www.polleverywhere.com/multiple_choice_polls/2CGVnAvf9rYI0v3</a:t>
            </a:r>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1</a:t>
            </a:fld>
            <a:endParaRPr lang="en-US"/>
          </a:p>
        </p:txBody>
      </p:sp>
    </p:spTree>
    <p:extLst>
      <p:ext uri="{BB962C8B-B14F-4D97-AF65-F5344CB8AC3E}">
        <p14:creationId xmlns:p14="http://schemas.microsoft.com/office/powerpoint/2010/main" val="335608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sure</a:t>
            </a:r>
            <a:r>
              <a:rPr lang="en-US" baseline="0" dirty="0" smtClean="0"/>
              <a:t> you already understand what templates are. They’re a way to define a preset format for reuse.  And all sorts of server-side technologies offer a template-like solution. HAML is a popular templating solution used by Ruby and PHP developers. If you’re in ASP.NET MVC, then the Razor view engine is a popular templating option. Python developers are likely familiar with </a:t>
            </a:r>
            <a:r>
              <a:rPr lang="en-US" baseline="0" dirty="0" err="1" smtClean="0"/>
              <a:t>Django</a:t>
            </a:r>
            <a:r>
              <a:rPr lang="en-US" baseline="0" dirty="0" smtClean="0"/>
              <a:t>, and Node developers often use Jade. The point is, there’s a huge number of server-side solutions for templating. But what if you decide to render the UI on the client instead?</a:t>
            </a:r>
          </a:p>
          <a:p>
            <a:endParaRPr lang="en-US" baseline="0" dirty="0" smtClean="0"/>
          </a:p>
          <a:p>
            <a:r>
              <a:rPr lang="en-US" baseline="0" dirty="0" smtClean="0"/>
              <a:t>These days it’s becoming increasingly common to render the UI on the client. And up until now, </a:t>
            </a:r>
            <a:r>
              <a:rPr lang="en-US" dirty="0" smtClean="0"/>
              <a:t>the web has offered no standard</a:t>
            </a:r>
            <a:r>
              <a:rPr lang="en-US" baseline="0" dirty="0" smtClean="0"/>
              <a:t>ized </a:t>
            </a:r>
            <a:r>
              <a:rPr lang="en-US" dirty="0" smtClean="0"/>
              <a:t>support for defining templates</a:t>
            </a:r>
            <a:r>
              <a:rPr lang="en-US" baseline="0" dirty="0" smtClean="0"/>
              <a:t> that are parsed on the browser. </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11</a:t>
            </a:fld>
            <a:endParaRPr lang="en-US"/>
          </a:p>
        </p:txBody>
      </p:sp>
    </p:spTree>
    <p:extLst>
      <p:ext uri="{BB962C8B-B14F-4D97-AF65-F5344CB8AC3E}">
        <p14:creationId xmlns:p14="http://schemas.microsoft.com/office/powerpoint/2010/main" val="162521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a:t>
            </a:r>
            <a:r>
              <a:rPr lang="en-US" baseline="0" dirty="0" smtClean="0"/>
              <a:t> every app has sections that need to be repeated on the page. Imagine I want to define a table row in my HTML for use on the client as a template. With client-side templating we can avoid sending down a lot of duplicate markup from the server and instead utilize some simple JSON to populate a template on the client. Just think if this was rendered on the server. All this duplicate markup is sent down for every row in the table. It’s redundant. </a:t>
            </a:r>
          </a:p>
          <a:p>
            <a:endParaRPr lang="en-US" baseline="0" dirty="0" smtClean="0"/>
          </a:p>
          <a:p>
            <a:r>
              <a:rPr lang="en-US" baseline="0" dirty="0" smtClean="0"/>
              <a:t>But the question is, where would I store this table row on the client? Until HTML5 templates there has been no standard way to define a template on the client. But that hasn’t stopped us from coming up with creating solutions.</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12</a:t>
            </a:fld>
            <a:endParaRPr lang="en-US"/>
          </a:p>
        </p:txBody>
      </p:sp>
    </p:spTree>
    <p:extLst>
      <p:ext uri="{BB962C8B-B14F-4D97-AF65-F5344CB8AC3E}">
        <p14:creationId xmlns:p14="http://schemas.microsoft.com/office/powerpoint/2010/main" val="361085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Today we use a variety of techniques to hack in templates.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 One of the most popular methods involves stuffing markup with script tags with a custom type attribute. For example, the popular </a:t>
            </a:r>
            <a:r>
              <a:rPr lang="en-US" baseline="0" dirty="0" err="1" smtClean="0"/>
              <a:t>templating</a:t>
            </a:r>
            <a:r>
              <a:rPr lang="en-US" baseline="0" dirty="0" smtClean="0"/>
              <a:t> library handlebars (http://handlebarsjs.com/) stuffs templates within a script tag with a type of </a:t>
            </a:r>
            <a:r>
              <a:rPr lang="en-US" sz="1200" kern="1200" dirty="0" smtClean="0">
                <a:solidFill>
                  <a:schemeClr val="tx1"/>
                </a:solidFill>
                <a:effectLst/>
                <a:latin typeface="+mn-lt"/>
                <a:ea typeface="+mn-ea"/>
                <a:cs typeface="+mn-cs"/>
              </a:rPr>
              <a:t>text/x-handlebars-template (short vid</a:t>
            </a:r>
            <a:r>
              <a:rPr lang="en-US" sz="1200" kern="1200" baseline="0" dirty="0" smtClean="0">
                <a:solidFill>
                  <a:schemeClr val="tx1"/>
                </a:solidFill>
                <a:effectLst/>
                <a:latin typeface="+mn-lt"/>
                <a:ea typeface="+mn-ea"/>
                <a:cs typeface="+mn-cs"/>
              </a:rPr>
              <a:t> of </a:t>
            </a:r>
            <a:r>
              <a:rPr lang="en-US" sz="1200" kern="1200" baseline="0" dirty="0" err="1" smtClean="0">
                <a:solidFill>
                  <a:schemeClr val="tx1"/>
                </a:solidFill>
                <a:effectLst/>
                <a:latin typeface="+mn-lt"/>
                <a:ea typeface="+mn-ea"/>
                <a:cs typeface="+mn-cs"/>
              </a:rPr>
              <a:t>handlerbars</a:t>
            </a:r>
            <a:r>
              <a:rPr lang="en-US" sz="1200" kern="1200" baseline="0" dirty="0" smtClean="0">
                <a:solidFill>
                  <a:schemeClr val="tx1"/>
                </a:solidFill>
                <a:effectLst/>
                <a:latin typeface="+mn-lt"/>
                <a:ea typeface="+mn-ea"/>
                <a:cs typeface="+mn-cs"/>
              </a:rPr>
              <a:t> site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Another popular library is </a:t>
            </a:r>
            <a:r>
              <a:rPr lang="en-US" sz="1200" kern="1200" baseline="0" dirty="0" err="1" smtClean="0">
                <a:solidFill>
                  <a:schemeClr val="tx1"/>
                </a:solidFill>
                <a:effectLst/>
                <a:latin typeface="+mn-lt"/>
                <a:ea typeface="+mn-ea"/>
                <a:cs typeface="+mn-cs"/>
              </a:rPr>
              <a:t>KendoUI</a:t>
            </a:r>
            <a:r>
              <a:rPr lang="en-US" sz="1200" kern="1200" baseline="0" dirty="0" smtClean="0">
                <a:solidFill>
                  <a:schemeClr val="tx1"/>
                </a:solidFill>
                <a:effectLst/>
                <a:latin typeface="+mn-lt"/>
                <a:ea typeface="+mn-ea"/>
                <a:cs typeface="+mn-cs"/>
              </a:rPr>
              <a:t>, an HTML5 widget library from </a:t>
            </a:r>
            <a:r>
              <a:rPr lang="en-US" sz="1200" kern="1200" baseline="0" dirty="0" err="1" smtClean="0">
                <a:solidFill>
                  <a:schemeClr val="tx1"/>
                </a:solidFill>
                <a:effectLst/>
                <a:latin typeface="+mn-lt"/>
                <a:ea typeface="+mn-ea"/>
                <a:cs typeface="+mn-cs"/>
              </a:rPr>
              <a:t>Telerik</a:t>
            </a:r>
            <a:r>
              <a:rPr lang="en-US" sz="1200" kern="1200" baseline="0" dirty="0" smtClean="0">
                <a:solidFill>
                  <a:schemeClr val="tx1"/>
                </a:solidFill>
                <a:effectLst/>
                <a:latin typeface="+mn-lt"/>
                <a:ea typeface="+mn-ea"/>
                <a:cs typeface="+mn-cs"/>
              </a:rPr>
              <a:t>. For templates, it uses a script tag with a type of </a:t>
            </a:r>
            <a:r>
              <a:rPr lang="en-US" sz="1200" kern="1200" dirty="0" smtClean="0">
                <a:solidFill>
                  <a:schemeClr val="tx1"/>
                </a:solidFill>
                <a:effectLst/>
                <a:latin typeface="+mn-lt"/>
                <a:ea typeface="+mn-ea"/>
                <a:cs typeface="+mn-cs"/>
              </a:rPr>
              <a:t>text/x-kendo-template. Show http://demos.telerik.com/kendo-ui/templates/index</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approach is popular because</a:t>
            </a:r>
            <a:r>
              <a:rPr lang="en-US" sz="1200" kern="1200" baseline="0" dirty="0" smtClean="0">
                <a:solidFill>
                  <a:schemeClr val="tx1"/>
                </a:solidFill>
                <a:effectLst/>
                <a:latin typeface="+mn-lt"/>
                <a:ea typeface="+mn-ea"/>
                <a:cs typeface="+mn-cs"/>
              </a:rPr>
              <a:t> nothing inside runs or renders because the value of type attribute isn’t recognized by the browser. However, this approach often leads to using .</a:t>
            </a:r>
            <a:r>
              <a:rPr lang="en-US" sz="1200" kern="1200" baseline="0" dirty="0" err="1" smtClean="0">
                <a:solidFill>
                  <a:schemeClr val="tx1"/>
                </a:solidFill>
                <a:effectLst/>
                <a:latin typeface="+mn-lt"/>
                <a:ea typeface="+mn-ea"/>
                <a:cs typeface="+mn-cs"/>
              </a:rPr>
              <a:t>innerHTML</a:t>
            </a:r>
            <a:r>
              <a:rPr lang="en-US" sz="1200" kern="1200" baseline="0" dirty="0" smtClean="0">
                <a:solidFill>
                  <a:schemeClr val="tx1"/>
                </a:solidFill>
                <a:effectLst/>
                <a:latin typeface="+mn-lt"/>
                <a:ea typeface="+mn-ea"/>
                <a:cs typeface="+mn-cs"/>
              </a:rPr>
              <a:t> for copying the template which can lead to cross site scripting vulnerabilities. Remember, cross site scripting is all about an attacker being able to run their own JavaScript on your page.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2. Another popular approach is to stuff templates into hidden DOM elements, either set to </a:t>
            </a:r>
            <a:r>
              <a:rPr lang="en-US" sz="1200" kern="1200" baseline="0" dirty="0" err="1" smtClean="0">
                <a:solidFill>
                  <a:schemeClr val="tx1"/>
                </a:solidFill>
                <a:effectLst/>
                <a:latin typeface="+mn-lt"/>
                <a:ea typeface="+mn-ea"/>
                <a:cs typeface="+mn-cs"/>
              </a:rPr>
              <a:t>display:none</a:t>
            </a:r>
            <a:r>
              <a:rPr lang="en-US" sz="1200" kern="1200" baseline="0" dirty="0" smtClean="0">
                <a:solidFill>
                  <a:schemeClr val="tx1"/>
                </a:solidFill>
                <a:effectLst/>
                <a:latin typeface="+mn-lt"/>
                <a:ea typeface="+mn-ea"/>
                <a:cs typeface="+mn-cs"/>
              </a:rPr>
              <a:t>; via CSS or thrown off the visible portion of the screen with extreme margin settings.  The advantage of this approach over the first is it’s easy and safe to clone since it’s just plain ‘</a:t>
            </a:r>
            <a:r>
              <a:rPr lang="en-US" sz="1200" kern="1200" baseline="0" dirty="0" err="1" smtClean="0">
                <a:solidFill>
                  <a:schemeClr val="tx1"/>
                </a:solidFill>
                <a:effectLst/>
                <a:latin typeface="+mn-lt"/>
                <a:ea typeface="+mn-ea"/>
                <a:cs typeface="+mn-cs"/>
              </a:rPr>
              <a:t>ol</a:t>
            </a:r>
            <a:r>
              <a:rPr lang="en-US" sz="1200" kern="1200" baseline="0" dirty="0" smtClean="0">
                <a:solidFill>
                  <a:schemeClr val="tx1"/>
                </a:solidFill>
                <a:effectLst/>
                <a:latin typeface="+mn-lt"/>
                <a:ea typeface="+mn-ea"/>
                <a:cs typeface="+mn-cs"/>
              </a:rPr>
              <a:t> DOM elements. We don’t have to use </a:t>
            </a:r>
            <a:r>
              <a:rPr lang="en-US" sz="1200" kern="1200" baseline="0" dirty="0" err="1" smtClean="0">
                <a:solidFill>
                  <a:schemeClr val="tx1"/>
                </a:solidFill>
                <a:effectLst/>
                <a:latin typeface="+mn-lt"/>
                <a:ea typeface="+mn-ea"/>
                <a:cs typeface="+mn-cs"/>
              </a:rPr>
              <a:t>hacky</a:t>
            </a:r>
            <a:r>
              <a:rPr lang="en-US" sz="1200" kern="1200" baseline="0" dirty="0" smtClean="0">
                <a:solidFill>
                  <a:schemeClr val="tx1"/>
                </a:solidFill>
                <a:effectLst/>
                <a:latin typeface="+mn-lt"/>
                <a:ea typeface="+mn-ea"/>
                <a:cs typeface="+mn-cs"/>
              </a:rPr>
              <a:t> approaches like </a:t>
            </a:r>
            <a:r>
              <a:rPr lang="en-US" sz="1200" kern="1200" baseline="0" dirty="0" err="1" smtClean="0">
                <a:solidFill>
                  <a:schemeClr val="tx1"/>
                </a:solidFill>
                <a:effectLst/>
                <a:latin typeface="+mn-lt"/>
                <a:ea typeface="+mn-ea"/>
                <a:cs typeface="+mn-cs"/>
              </a:rPr>
              <a:t>innerHTML</a:t>
            </a:r>
            <a:r>
              <a:rPr lang="en-US" sz="1200" kern="1200" baseline="0" dirty="0" smtClean="0">
                <a:solidFill>
                  <a:schemeClr val="tx1"/>
                </a:solidFill>
                <a:effectLst/>
                <a:latin typeface="+mn-lt"/>
                <a:ea typeface="+mn-ea"/>
                <a:cs typeface="+mn-cs"/>
              </a:rPr>
              <a:t> to clone the contents. However, this benefit also leads to an important downside. Everything inside is still immediately parsed and run. This means empty image </a:t>
            </a:r>
            <a:r>
              <a:rPr lang="en-US" sz="1200" kern="1200" baseline="0" dirty="0" err="1" smtClean="0">
                <a:solidFill>
                  <a:schemeClr val="tx1"/>
                </a:solidFill>
                <a:effectLst/>
                <a:latin typeface="+mn-lt"/>
                <a:ea typeface="+mn-ea"/>
                <a:cs typeface="+mn-cs"/>
              </a:rPr>
              <a:t>src</a:t>
            </a:r>
            <a:r>
              <a:rPr lang="en-US" sz="1200" kern="1200" baseline="0" dirty="0" smtClean="0">
                <a:solidFill>
                  <a:schemeClr val="tx1"/>
                </a:solidFill>
                <a:effectLst/>
                <a:latin typeface="+mn-lt"/>
                <a:ea typeface="+mn-ea"/>
                <a:cs typeface="+mn-cs"/>
              </a:rPr>
              <a:t> attributes will throw 404 errors, and any script inside will immediately run.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neither of these hacks are ideal. What we need is a solution that allows us to define a template using plain HTML, JavaScript, and CSS. And we need the benefits of both of these approaches. We need the contents of a template to be inert until cloned, but also easy to clone since it’s native HTML, JS and CSS. </a:t>
            </a: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13</a:t>
            </a:fld>
            <a:endParaRPr lang="en-US"/>
          </a:p>
        </p:txBody>
      </p:sp>
    </p:spTree>
    <p:extLst>
      <p:ext uri="{BB962C8B-B14F-4D97-AF65-F5344CB8AC3E}">
        <p14:creationId xmlns:p14="http://schemas.microsoft.com/office/powerpoint/2010/main" val="232316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 solution</a:t>
            </a:r>
            <a:r>
              <a:rPr lang="en-US" baseline="0" dirty="0" smtClean="0"/>
              <a:t> is the template tag. </a:t>
            </a:r>
            <a:r>
              <a:rPr lang="en-US" dirty="0" smtClean="0"/>
              <a:t>With templates you can finally</a:t>
            </a:r>
            <a:r>
              <a:rPr lang="en-US" baseline="0" dirty="0" smtClean="0"/>
              <a:t> safely declare a chunk of markup that you don’t want the browser to render or manipulate. It’s merely there for reference. As a template. So the template tag lets you declare chunks of HTML that won’t affect the display of your page in any way. So what’s the power of the templates? They can be cloned for use anywhere on your page.</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14</a:t>
            </a:fld>
            <a:endParaRPr lang="en-US"/>
          </a:p>
        </p:txBody>
      </p:sp>
    </p:spTree>
    <p:extLst>
      <p:ext uri="{BB962C8B-B14F-4D97-AF65-F5344CB8AC3E}">
        <p14:creationId xmlns:p14="http://schemas.microsoft.com/office/powerpoint/2010/main" val="253920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smtClean="0"/>
              <a:t>All</a:t>
            </a:r>
            <a:r>
              <a:rPr lang="en-US" baseline="0" dirty="0" smtClean="0"/>
              <a:t> m</a:t>
            </a:r>
            <a:r>
              <a:rPr lang="en-US" dirty="0" smtClean="0"/>
              <a:t>arkup in the template tag is</a:t>
            </a:r>
            <a:r>
              <a:rPr lang="en-US" baseline="0" dirty="0" smtClean="0"/>
              <a:t> inert. It </a:t>
            </a:r>
            <a:r>
              <a:rPr lang="en-US" dirty="0" smtClean="0"/>
              <a:t>doesn’t render. Any script inside</a:t>
            </a:r>
            <a:r>
              <a:rPr lang="en-US" baseline="0" dirty="0" smtClean="0"/>
              <a:t> doesn’t run. The markup inside i</a:t>
            </a:r>
            <a:r>
              <a:rPr lang="en-US" dirty="0" smtClean="0"/>
              <a:t>s totally inert</a:t>
            </a:r>
            <a:r>
              <a:rPr lang="en-US" baseline="0" dirty="0" smtClean="0"/>
              <a:t> </a:t>
            </a:r>
            <a:r>
              <a:rPr lang="en-US" dirty="0" smtClean="0"/>
              <a:t>until cloned</a:t>
            </a:r>
            <a:r>
              <a:rPr lang="en-US" baseline="0" dirty="0" smtClean="0"/>
              <a:t> and utilized on the page. We’ll get to how to do that shortly. By the way, this includes *any* content you put inside a template tag. An empty img tag won’t throw a 404. Script won’t run. Video won’t play, etc. None of the assets defined in template tag will be run by the browser in any way until the template is cloned for use in a particular spot. Let’s check out an example.</a:t>
            </a:r>
            <a:br>
              <a:rPr lang="en-US" baseline="0" dirty="0" smtClean="0"/>
            </a:br>
            <a:r>
              <a:rPr lang="en-US" dirty="0" smtClean="0">
                <a:hlinkClick r:id="rId3"/>
              </a:rPr>
              <a:t>http://plnkr.co/edit/pI5VA9hBn6R5i9IQejvd?p=preview</a:t>
            </a:r>
            <a:endParaRPr lang="en-US" baseline="0" dirty="0" smtClean="0"/>
          </a:p>
          <a:p>
            <a:pPr marL="228600" indent="-228600">
              <a:buAutoNum type="arabicPeriod"/>
            </a:pPr>
            <a:r>
              <a:rPr lang="en-US" baseline="0" dirty="0" smtClean="0"/>
              <a:t>You can’t use JS to select any child nodes in a template. And CSS selectors won’t effect anything in a template tag either. Let’s jump back to the example. Just note how $(‘p’) only returns the body text in the example Plunk. It’s as though the content in the template tag is not there at all. Thus, you can only access the template tag itself, and thus all markup within the template. This means if you think you’ll want to clone just a piece of the template, you should create two separate templates instead.</a:t>
            </a:r>
          </a:p>
          <a:p>
            <a:pPr marL="228600" indent="-228600">
              <a:buAutoNum type="arabicPeriod"/>
            </a:pPr>
            <a:r>
              <a:rPr lang="en-US" baseline="0" dirty="0" smtClean="0"/>
              <a:t>The template tag is so inert, that it can’t be traversed like other DOM elements. So for example, if you define a simple template with nothing but a paragraph tag inside, you won’t be able to select the p tag within the template. Instead, as we’ll see in a moment, you have to use the content property of the template to access the elements inside.</a:t>
            </a:r>
          </a:p>
          <a:p>
            <a:pPr marL="228600" indent="-228600">
              <a:buAutoNum type="arabicPeriod"/>
            </a:pPr>
            <a:r>
              <a:rPr lang="en-US" baseline="0" dirty="0" smtClean="0"/>
              <a:t>Templates can be placed in multiple locations on the page including the head, body, or within a frameset. It can even be a child of table or select.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15</a:t>
            </a:fld>
            <a:endParaRPr lang="en-US"/>
          </a:p>
        </p:txBody>
      </p:sp>
    </p:spTree>
    <p:extLst>
      <p:ext uri="{BB962C8B-B14F-4D97-AF65-F5344CB8AC3E}">
        <p14:creationId xmlns:p14="http://schemas.microsoft.com/office/powerpoint/2010/main" val="216278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check out our first code example for the course. Throughout this course I’m going to use </a:t>
            </a:r>
            <a:r>
              <a:rPr lang="en-US" baseline="0" dirty="0" err="1" smtClean="0"/>
              <a:t>Plunker</a:t>
            </a:r>
            <a:r>
              <a:rPr lang="en-US" baseline="0" dirty="0" smtClean="0"/>
              <a:t> for demonstrating the power of web components. </a:t>
            </a:r>
            <a:r>
              <a:rPr lang="en-US" baseline="0" dirty="0" err="1" smtClean="0"/>
              <a:t>Plunker</a:t>
            </a:r>
            <a:r>
              <a:rPr lang="en-US" baseline="0" dirty="0" smtClean="0"/>
              <a:t> is a handy way to rapidly prototype on the web. If you’re familiar with </a:t>
            </a:r>
            <a:r>
              <a:rPr lang="en-US" baseline="0" dirty="0" err="1" smtClean="0"/>
              <a:t>JSFiddle</a:t>
            </a:r>
            <a:r>
              <a:rPr lang="en-US" baseline="0" dirty="0" smtClean="0"/>
              <a:t> or </a:t>
            </a:r>
            <a:r>
              <a:rPr lang="en-US" baseline="0" dirty="0" err="1" smtClean="0"/>
              <a:t>Codepen</a:t>
            </a:r>
            <a:r>
              <a:rPr lang="en-US" baseline="0" dirty="0" smtClean="0"/>
              <a:t>, </a:t>
            </a:r>
            <a:r>
              <a:rPr lang="en-US" baseline="0" dirty="0" err="1" smtClean="0"/>
              <a:t>Plunker</a:t>
            </a:r>
            <a:r>
              <a:rPr lang="en-US" baseline="0" dirty="0" smtClean="0"/>
              <a:t> is a direct competitor.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t>
            </a:r>
            <a:r>
              <a:rPr lang="en-US" baseline="0" dirty="0" err="1" smtClean="0"/>
              <a:t>Plunker</a:t>
            </a:r>
            <a:r>
              <a:rPr lang="en-US" baseline="0" dirty="0" smtClean="0"/>
              <a:t>, the current file is displayed in this middle pane. The left pane allows us to navigate between different files in this Plunk. And the right hand pane displays a live preview of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as I type in this center pane, you can instantly see the results of my work rendered on the right. I’ll make the Plunks I create for demonstrations throughout this course public so you can try them out yourself. Just download the </a:t>
            </a:r>
            <a:r>
              <a:rPr lang="en-US" baseline="0" dirty="0" err="1" smtClean="0"/>
              <a:t>powerpoint</a:t>
            </a:r>
            <a:r>
              <a:rPr lang="en-US" baseline="0" dirty="0" smtClean="0"/>
              <a:t> and check the speaker notes to get the URL for each demo.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that introduction out of the way, let’s check out an example of the template tag in action. </a:t>
            </a:r>
            <a:r>
              <a:rPr lang="en-US" dirty="0" smtClean="0">
                <a:hlinkClick r:id="rId3"/>
              </a:rPr>
              <a:t>http://plnkr.co/edit/pI5VA9hBn6R5i9IQejvd?p=preview</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Create template tag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Add &lt;p&gt; to tag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Create script below that grabs template.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Note that using </a:t>
            </a:r>
            <a:r>
              <a:rPr lang="en-US" baseline="0" dirty="0" err="1" smtClean="0"/>
              <a:t>querySelector</a:t>
            </a:r>
            <a:r>
              <a:rPr lang="en-US" baseline="0" dirty="0" smtClean="0"/>
              <a:t> to get P gets you nowhere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Note that you have to use </a:t>
            </a:r>
            <a:r>
              <a:rPr lang="en-US" baseline="0" dirty="0" err="1" smtClean="0"/>
              <a:t>template.content</a:t>
            </a:r>
            <a:r>
              <a:rPr lang="en-US" baseline="0" dirty="0" smtClean="0"/>
              <a:t> to traverse the template, unlike other DOM elements like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Note that adding a script with an alert to the template doesn’t fire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Note that adding am &lt;</a:t>
            </a:r>
            <a:r>
              <a:rPr lang="en-US" baseline="0" dirty="0" err="1" smtClean="0"/>
              <a:t>img</a:t>
            </a:r>
            <a:r>
              <a:rPr lang="en-US" baseline="0" dirty="0" smtClean="0"/>
              <a:t>&gt; with an empty </a:t>
            </a:r>
            <a:r>
              <a:rPr lang="en-US" baseline="0" dirty="0" err="1" smtClean="0"/>
              <a:t>src</a:t>
            </a:r>
            <a:r>
              <a:rPr lang="en-US" baseline="0" dirty="0" smtClean="0"/>
              <a:t> to a template doesn’t show a broken image or throw a 404 error.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Clone the template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Show how toggling the deep </a:t>
            </a:r>
            <a:r>
              <a:rPr lang="en-US" baseline="0" dirty="0" err="1" smtClean="0"/>
              <a:t>param</a:t>
            </a:r>
            <a:r>
              <a:rPr lang="en-US" baseline="0" dirty="0" smtClean="0"/>
              <a:t> of </a:t>
            </a:r>
            <a:r>
              <a:rPr lang="en-US" baseline="0" dirty="0" err="1" smtClean="0"/>
              <a:t>importNode</a:t>
            </a:r>
            <a:r>
              <a:rPr lang="en-US" baseline="0" dirty="0" smtClean="0"/>
              <a:t> to false causes none of the contents of the template tag to be cloned. So to clone templates, be sure to set the deep parameter to true.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http://plnkr.co/edit/zYNiE3WfB6weRjHsLfW6?p=preview</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16</a:t>
            </a:fld>
            <a:endParaRPr lang="en-US"/>
          </a:p>
        </p:txBody>
      </p:sp>
    </p:spTree>
    <p:extLst>
      <p:ext uri="{BB962C8B-B14F-4D97-AF65-F5344CB8AC3E}">
        <p14:creationId xmlns:p14="http://schemas.microsoft.com/office/powerpoint/2010/main" val="156503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Let’s take a look at an example of injecting dynamic data into a template when cloning:</a:t>
            </a:r>
          </a:p>
          <a:p>
            <a:r>
              <a:rPr lang="en-US" dirty="0" smtClean="0"/>
              <a:t>http://plnkr.co/edit/Y4SpzhlvGmYwlwoorbLJ?p=preview</a:t>
            </a:r>
          </a:p>
          <a:p>
            <a:endParaRPr lang="en-US" dirty="0" smtClean="0"/>
          </a:p>
          <a:p>
            <a:pPr marL="228600" indent="-228600">
              <a:buAutoNum type="arabicPeriod"/>
            </a:pPr>
            <a:r>
              <a:rPr lang="en-US" baseline="0" dirty="0" smtClean="0"/>
              <a:t>Create template with placeholders for a verb and a number</a:t>
            </a:r>
          </a:p>
          <a:p>
            <a:pPr marL="228600" indent="-228600">
              <a:buAutoNum type="arabicPeriod"/>
            </a:pPr>
            <a:r>
              <a:rPr lang="en-US" baseline="0" dirty="0" smtClean="0"/>
              <a:t>Create button to copy template</a:t>
            </a:r>
          </a:p>
          <a:p>
            <a:pPr marL="228600" indent="-228600">
              <a:buAutoNum type="arabicPeriod"/>
            </a:pPr>
            <a:r>
              <a:rPr lang="en-US" baseline="0" dirty="0" smtClean="0"/>
              <a:t>Create </a:t>
            </a:r>
            <a:r>
              <a:rPr lang="en-US" baseline="0" dirty="0" err="1" smtClean="0"/>
              <a:t>var</a:t>
            </a:r>
            <a:r>
              <a:rPr lang="en-US" baseline="0" dirty="0" smtClean="0"/>
              <a:t> to store number of copies</a:t>
            </a:r>
          </a:p>
          <a:p>
            <a:pPr marL="228600" indent="-228600">
              <a:buAutoNum type="arabicPeriod"/>
            </a:pPr>
            <a:r>
              <a:rPr lang="en-US" baseline="0" dirty="0" smtClean="0"/>
              <a:t>Create </a:t>
            </a:r>
            <a:r>
              <a:rPr lang="en-US" baseline="0" dirty="0" err="1" smtClean="0"/>
              <a:t>copyTemplate</a:t>
            </a:r>
            <a:r>
              <a:rPr lang="en-US" baseline="0" dirty="0" smtClean="0"/>
              <a:t> function</a:t>
            </a:r>
          </a:p>
          <a:p>
            <a:pPr marL="228600" indent="-228600">
              <a:buAutoNum type="arabicPeriod"/>
            </a:pPr>
            <a:endParaRPr lang="en-US" dirty="0" smtClean="0"/>
          </a:p>
          <a:p>
            <a:endParaRPr lang="en-US" dirty="0" smtClean="0"/>
          </a:p>
          <a:p>
            <a:r>
              <a:rPr lang="en-US" dirty="0" smtClean="0"/>
              <a:t>Now</a:t>
            </a:r>
            <a:r>
              <a:rPr lang="en-US" baseline="0" dirty="0" smtClean="0"/>
              <a:t> this a very primitive example.  And note that some people suggest putting a </a:t>
            </a:r>
            <a:r>
              <a:rPr lang="en-US" baseline="0" dirty="0" err="1" smtClean="0"/>
              <a:t>js</a:t>
            </a:r>
            <a:r>
              <a:rPr lang="en-US" baseline="0" dirty="0" smtClean="0"/>
              <a:t>- prefix on any classes utilized by </a:t>
            </a:r>
            <a:r>
              <a:rPr lang="en-US" baseline="0" dirty="0" err="1" smtClean="0"/>
              <a:t>javascript</a:t>
            </a:r>
            <a:r>
              <a:rPr lang="en-US" baseline="0" dirty="0" smtClean="0"/>
              <a:t> to avoid accidentally breaking </a:t>
            </a:r>
            <a:r>
              <a:rPr lang="en-US" baseline="0" dirty="0" err="1" smtClean="0"/>
              <a:t>js</a:t>
            </a:r>
            <a:r>
              <a:rPr lang="en-US" baseline="0" dirty="0" smtClean="0"/>
              <a:t> when changing CSS classes for design purposes. (good ref: http://intuio.at/en/blog/dont-use-data-attributes-to-find-html-elements-with-js/)</a:t>
            </a:r>
          </a:p>
          <a:p>
            <a:endParaRPr lang="en-US" baseline="0" dirty="0" smtClean="0"/>
          </a:p>
          <a:p>
            <a:r>
              <a:rPr lang="en-US" baseline="0" dirty="0" smtClean="0"/>
              <a:t>Or, could use data attributes, but slightly slower: </a:t>
            </a:r>
            <a:r>
              <a:rPr lang="en-US" sz="1200" kern="1200" dirty="0" err="1" smtClean="0">
                <a:solidFill>
                  <a:schemeClr val="tx1"/>
                </a:solidFill>
                <a:effectLst/>
                <a:latin typeface="+mn-lt"/>
                <a:ea typeface="+mn-ea"/>
                <a:cs typeface="+mn-cs"/>
              </a:rPr>
              <a:t>document.querySelectorAll</a:t>
            </a:r>
            <a:r>
              <a:rPr lang="en-US" sz="1200" kern="1200" dirty="0" smtClean="0">
                <a:solidFill>
                  <a:schemeClr val="tx1"/>
                </a:solidFill>
                <a:effectLst/>
                <a:latin typeface="+mn-lt"/>
                <a:ea typeface="+mn-ea"/>
                <a:cs typeface="+mn-cs"/>
              </a:rPr>
              <a:t>('[data-</a:t>
            </a:r>
            <a:r>
              <a:rPr lang="en-US" sz="1200" kern="1200" dirty="0" err="1" smtClean="0">
                <a:solidFill>
                  <a:schemeClr val="tx1"/>
                </a:solidFill>
                <a:effectLst/>
                <a:latin typeface="+mn-lt"/>
                <a:ea typeface="+mn-ea"/>
                <a:cs typeface="+mn-cs"/>
              </a:rPr>
              <a:t>mydata</a:t>
            </a:r>
            <a:r>
              <a:rPr lang="en-US" sz="1200" kern="1200" dirty="0" smtClean="0">
                <a:solidFill>
                  <a:schemeClr val="tx1"/>
                </a:solidFill>
                <a:effectLst/>
                <a:latin typeface="+mn-lt"/>
                <a:ea typeface="+mn-ea"/>
                <a:cs typeface="+mn-cs"/>
              </a:rPr>
              <a:t>]');</a:t>
            </a:r>
            <a:endParaRPr lang="en-US" dirty="0" smtClean="0"/>
          </a:p>
          <a:p>
            <a:endParaRPr lang="en-US" dirty="0" smtClean="0"/>
          </a:p>
          <a:p>
            <a:r>
              <a:rPr lang="en-US" dirty="0" smtClean="0"/>
              <a:t>This version strips spans so that only text remains without the</a:t>
            </a:r>
            <a:r>
              <a:rPr lang="en-US" baseline="0" dirty="0" smtClean="0"/>
              <a:t> IDs: http://plnkr.co/edit/gjtrWTNObIcEn56F2wB1?p=preview</a:t>
            </a:r>
          </a:p>
          <a:p>
            <a:endParaRPr lang="en-US" dirty="0" smtClean="0"/>
          </a:p>
          <a:p>
            <a:r>
              <a:rPr lang="en-US" dirty="0" smtClean="0"/>
              <a:t>Note:</a:t>
            </a:r>
            <a:r>
              <a:rPr lang="en-US" baseline="0" dirty="0" smtClean="0"/>
              <a:t> Avoid using IDs since they must be unique, unless of course you:</a:t>
            </a:r>
          </a:p>
          <a:p>
            <a:pPr marL="228600" indent="-228600">
              <a:buAutoNum type="arabicPeriod"/>
            </a:pPr>
            <a:r>
              <a:rPr lang="en-US" baseline="0" dirty="0" smtClean="0"/>
              <a:t>remove the IDs before </a:t>
            </a:r>
            <a:r>
              <a:rPr lang="en-US" baseline="0" dirty="0" err="1" smtClean="0"/>
              <a:t>appendings</a:t>
            </a:r>
            <a:endParaRPr lang="en-US" baseline="0" dirty="0" smtClean="0"/>
          </a:p>
          <a:p>
            <a:pPr marL="228600" indent="-228600">
              <a:buAutoNum type="arabicPeriod"/>
            </a:pPr>
            <a:r>
              <a:rPr lang="en-US" baseline="0" dirty="0" smtClean="0"/>
              <a:t>Replace the placeholder with the result as I do above.</a:t>
            </a:r>
          </a:p>
          <a:p>
            <a:pPr marL="0" indent="0">
              <a:buNone/>
            </a:pPr>
            <a:endParaRPr lang="en-US" baseline="0" dirty="0" smtClean="0"/>
          </a:p>
          <a:p>
            <a:pPr marL="0" indent="0">
              <a:buNone/>
            </a:pPr>
            <a:endParaRPr lang="en-US" dirty="0" smtClean="0"/>
          </a:p>
          <a:p>
            <a:r>
              <a:rPr lang="en-US" dirty="0" smtClean="0"/>
              <a:t>TODO: Fork</a:t>
            </a:r>
            <a:r>
              <a:rPr lang="en-US" baseline="0" dirty="0" smtClean="0"/>
              <a:t> above using curly brace syntax instead.</a:t>
            </a:r>
            <a:endParaRPr lang="en-US" dirty="0" smtClean="0"/>
          </a:p>
          <a:p>
            <a:endParaRPr lang="en-US" dirty="0" smtClean="0"/>
          </a:p>
          <a:p>
            <a:r>
              <a:rPr lang="en-US" dirty="0" smtClean="0"/>
              <a:t>Note:</a:t>
            </a:r>
            <a:endParaRPr lang="en-US" baseline="0" dirty="0" smtClean="0"/>
          </a:p>
          <a:p>
            <a:r>
              <a:rPr lang="en-US" baseline="0" dirty="0" smtClean="0"/>
              <a:t>1. </a:t>
            </a:r>
            <a:r>
              <a:rPr lang="en-US" dirty="0" smtClean="0"/>
              <a:t>I’m using </a:t>
            </a:r>
            <a:r>
              <a:rPr lang="en-US" dirty="0" err="1" smtClean="0"/>
              <a:t>textContent</a:t>
            </a:r>
            <a:r>
              <a:rPr lang="en-US" dirty="0" smtClean="0"/>
              <a:t> instead of </a:t>
            </a:r>
            <a:r>
              <a:rPr lang="en-US" dirty="0" err="1" smtClean="0"/>
              <a:t>innerHTML</a:t>
            </a:r>
            <a:r>
              <a:rPr lang="en-US" dirty="0" smtClean="0"/>
              <a:t> since I’m just setting text. The</a:t>
            </a:r>
            <a:r>
              <a:rPr lang="en-US" baseline="0" dirty="0" smtClean="0"/>
              <a:t> value I’m setting in this case doesn’t need to be interpreted as HTML.</a:t>
            </a:r>
          </a:p>
          <a:p>
            <a:endParaRPr lang="en-US" baseline="0" dirty="0" smtClean="0"/>
          </a:p>
          <a:p>
            <a:r>
              <a:rPr lang="en-US" baseline="0" dirty="0" smtClean="0"/>
              <a:t>Also, keep in mind that I’m just displaying one approach to using templates. You’ll likely find other approaches used such as double curly brace syntax (also known as the mustache syntax).  That approach used by Polymer for instance and would feel familiar if you’ve worked in Angular or with Mustache templates as well. But this simple example shows the power of using the DOM API you already know to programmatically inject data into templates. </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17</a:t>
            </a:fld>
            <a:endParaRPr lang="en-US"/>
          </a:p>
        </p:txBody>
      </p:sp>
    </p:spTree>
    <p:extLst>
      <p:ext uri="{BB962C8B-B14F-4D97-AF65-F5344CB8AC3E}">
        <p14:creationId xmlns:p14="http://schemas.microsoft.com/office/powerpoint/2010/main" val="166966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In this module we reviewed how we have been</a:t>
            </a:r>
            <a:r>
              <a:rPr lang="en-US" baseline="0" dirty="0" smtClean="0"/>
              <a:t> lacking a native way to declare templates all of these year. So we’ve resorted to various approaches like tossing HTML in script tags or stuffing it in hidden DOM elements. And while these approaches certainly work, they’re non-standard and thus come with their own set of issues including styling, cloning, security depending on the approach you select.</a:t>
            </a:r>
          </a:p>
          <a:p>
            <a:endParaRPr lang="en-US" baseline="0" dirty="0" smtClean="0"/>
          </a:p>
          <a:p>
            <a:r>
              <a:rPr lang="en-US" baseline="0" dirty="0" smtClean="0"/>
              <a:t>Templates give us a clear and standardized way to store HTML, CSS, and JavaScript in inert templates that we can clone and activate on demand. We can even declare elements that would throw an error if they existed in the actual DOM. And the elements inside are hidden from selectors to help avoid accidental styling and manipulation.</a:t>
            </a:r>
          </a:p>
          <a:p>
            <a:endParaRPr lang="en-US" baseline="0" dirty="0" smtClean="0"/>
          </a:p>
          <a:p>
            <a:r>
              <a:rPr lang="en-US" baseline="0" dirty="0" smtClean="0"/>
              <a:t>The content inside does absolutely nothing until we clone it. So even empty video tags or anchors without hyper-references are valid and will not throw 404s since the template’s content is totally inert until cloned and inserted on the page.</a:t>
            </a:r>
          </a:p>
          <a:p>
            <a:endParaRPr lang="en-US" baseline="0" dirty="0" smtClean="0"/>
          </a:p>
          <a:p>
            <a:r>
              <a:rPr lang="en-US" baseline="0" dirty="0" smtClean="0"/>
              <a:t>Finally, the template tag is quite simple, and doesn’t provide any native support for data interpolation or logic. But it’s easy to replace values since the elements inside the template tag aren’t strings like other approaches to client side templates. They’re real DOM elements, so you can easily and safely reference placeholder DOM elements with your desired values. Or, if you want to easily populate a template with data like you can do today via popular frameworks like </a:t>
            </a:r>
            <a:r>
              <a:rPr lang="en-US" baseline="0" dirty="0" err="1" smtClean="0"/>
              <a:t>AngularJS</a:t>
            </a:r>
            <a:r>
              <a:rPr lang="en-US" baseline="0" dirty="0" smtClean="0"/>
              <a:t>, you can utilize a library like Polymer which adds support for interpolation to templates. In the future you’re likely to see many client side frameworks utilize templates behind the scenes to store inert markup in a safe and standard place. That should be a common story in the future. As web component support becomes more common, popular client side frameworks will increasingly become layers on top of web components that augment the standard with additional power.</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18</a:t>
            </a:fld>
            <a:endParaRPr lang="en-US"/>
          </a:p>
        </p:txBody>
      </p:sp>
    </p:spTree>
    <p:extLst>
      <p:ext uri="{BB962C8B-B14F-4D97-AF65-F5344CB8AC3E}">
        <p14:creationId xmlns:p14="http://schemas.microsoft.com/office/powerpoint/2010/main" val="323117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19</a:t>
            </a:fld>
            <a:endParaRPr lang="en-US"/>
          </a:p>
        </p:txBody>
      </p:sp>
    </p:spTree>
    <p:extLst>
      <p:ext uri="{BB962C8B-B14F-4D97-AF65-F5344CB8AC3E}">
        <p14:creationId xmlns:p14="http://schemas.microsoft.com/office/powerpoint/2010/main" val="3255091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problem is, most of our markup isn’t descriptive. It’s highly generic.  Just look at the source of Gmail. Note the </a:t>
            </a:r>
            <a:r>
              <a:rPr lang="en-US" baseline="0" dirty="0" err="1" smtClean="0"/>
              <a:t>divs</a:t>
            </a:r>
            <a:r>
              <a:rPr lang="en-US" baseline="0" dirty="0" smtClean="0"/>
              <a:t> nested more than a dozen layers deep! Using the developer tools, it’s really obvious when you look at the layers of nesting. HTML, Body, then div, div, div, div, div, div, div. I could go on. But </a:t>
            </a:r>
            <a:r>
              <a:rPr lang="en-US" baseline="0" dirty="0" err="1" smtClean="0"/>
              <a:t>Div</a:t>
            </a:r>
            <a:r>
              <a:rPr lang="en-US" baseline="0" dirty="0" smtClean="0"/>
              <a:t> soup is a problem. </a:t>
            </a:r>
            <a:r>
              <a:rPr lang="en-US" baseline="0" dirty="0" err="1" smtClean="0"/>
              <a:t>Divs</a:t>
            </a:r>
            <a:r>
              <a:rPr lang="en-US" baseline="0" dirty="0" smtClean="0"/>
              <a:t> mean nothing. All they say is “this element is a block”.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Gmail isn’t alone with having a sea of </a:t>
            </a:r>
            <a:r>
              <a:rPr lang="en-US" baseline="0" dirty="0" err="1" smtClean="0"/>
              <a:t>divs</a:t>
            </a:r>
            <a:r>
              <a:rPr lang="en-US" baseline="0" dirty="0" smtClean="0"/>
              <a:t> in it’s markup.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B6BE254-E2AD-4F6B-8D5D-1032B370A5CD}" type="slidenum">
              <a:rPr lang="en-US" smtClean="0"/>
              <a:pPr/>
              <a:t>20</a:t>
            </a:fld>
            <a:endParaRPr lang="en-US"/>
          </a:p>
        </p:txBody>
      </p:sp>
    </p:spTree>
    <p:extLst>
      <p:ext uri="{BB962C8B-B14F-4D97-AF65-F5344CB8AC3E}">
        <p14:creationId xmlns:p14="http://schemas.microsoft.com/office/powerpoint/2010/main" val="232516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https://www.polleverywhere.com/multiple_choice_polls/2CGVnAvf9rYI0v3</a:t>
            </a:r>
          </a:p>
          <a:p>
            <a:endParaRPr lang="en-US" dirty="0" smtClean="0"/>
          </a:p>
          <a:p>
            <a:r>
              <a:rPr lang="en-US" dirty="0" smtClean="0"/>
              <a:t>Ask for a travel tip - tell story of my parents flying with me to England for the first time.</a:t>
            </a:r>
          </a:p>
        </p:txBody>
      </p:sp>
      <p:sp>
        <p:nvSpPr>
          <p:cNvPr id="4" name="Slide Number Placeholder 3"/>
          <p:cNvSpPr>
            <a:spLocks noGrp="1"/>
          </p:cNvSpPr>
          <p:nvPr>
            <p:ph type="sldNum" sz="quarter" idx="10"/>
          </p:nvPr>
        </p:nvSpPr>
        <p:spPr/>
        <p:txBody>
          <a:bodyPr/>
          <a:lstStyle/>
          <a:p>
            <a:fld id="{2B6BE254-E2AD-4F6B-8D5D-1032B370A5CD}" type="slidenum">
              <a:rPr lang="en-US" smtClean="0"/>
              <a:pPr/>
              <a:t>3</a:t>
            </a:fld>
            <a:endParaRPr lang="en-US"/>
          </a:p>
        </p:txBody>
      </p:sp>
    </p:spTree>
    <p:extLst>
      <p:ext uri="{BB962C8B-B14F-4D97-AF65-F5344CB8AC3E}">
        <p14:creationId xmlns:p14="http://schemas.microsoft.com/office/powerpoint/2010/main" val="32236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Twitter</a:t>
            </a:r>
            <a:r>
              <a:rPr lang="en-US" baseline="0" dirty="0" smtClean="0"/>
              <a:t> is the same story. As you can see, there are div at least 9 layers of </a:t>
            </a:r>
            <a:r>
              <a:rPr lang="en-US" baseline="0" dirty="0" err="1" smtClean="0"/>
              <a:t>divs</a:t>
            </a:r>
            <a:r>
              <a:rPr lang="en-US" baseline="0" dirty="0" smtClean="0"/>
              <a:t> in the markup for twitter. Wouldn’t it be nice if the markup were more descriptive and less generic?</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21</a:t>
            </a:fld>
            <a:endParaRPr lang="en-US"/>
          </a:p>
        </p:txBody>
      </p:sp>
    </p:spTree>
    <p:extLst>
      <p:ext uri="{BB962C8B-B14F-4D97-AF65-F5344CB8AC3E}">
        <p14:creationId xmlns:p14="http://schemas.microsoft.com/office/powerpoint/2010/main" val="3176642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 last example.</a:t>
            </a:r>
            <a:r>
              <a:rPr lang="en-US" baseline="0" dirty="0" smtClean="0"/>
              <a:t> Check out </a:t>
            </a:r>
            <a:r>
              <a:rPr lang="en-US" baseline="0" dirty="0" err="1" smtClean="0"/>
              <a:t>StackOverflow</a:t>
            </a:r>
            <a:r>
              <a:rPr lang="en-US" baseline="0" dirty="0" smtClean="0"/>
              <a:t>. Again, it’s div soup. But, n</a:t>
            </a:r>
            <a:r>
              <a:rPr lang="en-US" dirty="0" smtClean="0"/>
              <a:t>ote that </a:t>
            </a:r>
            <a:r>
              <a:rPr lang="en-US" dirty="0" err="1" smtClean="0"/>
              <a:t>StackOverflow</a:t>
            </a:r>
            <a:r>
              <a:rPr lang="en-US" baseline="0" dirty="0" smtClean="0"/>
              <a:t> has done a</a:t>
            </a:r>
            <a:r>
              <a:rPr lang="en-US" dirty="0" smtClean="0"/>
              <a:t> great job of at least providing useful ID and class names on different elements.</a:t>
            </a:r>
            <a:r>
              <a:rPr lang="en-US" baseline="0" dirty="0" smtClean="0"/>
              <a:t> This certainly helps the maintenance programmer navigate the markup</a:t>
            </a:r>
            <a:r>
              <a:rPr lang="en-US" dirty="0" smtClean="0"/>
              <a:t>, but it’s still composed</a:t>
            </a:r>
            <a:r>
              <a:rPr lang="en-US" baseline="0" dirty="0" smtClean="0"/>
              <a:t> </a:t>
            </a:r>
            <a:r>
              <a:rPr lang="en-US" dirty="0" smtClean="0"/>
              <a:t>of deeply nested</a:t>
            </a:r>
            <a:r>
              <a:rPr lang="en-US" baseline="0" dirty="0" smtClean="0"/>
              <a:t> DIVs at least 9 layers deep in this example.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You’ve likely heard about the importance of the sematic web over the years. Semantics is the study of meaning in language. And the semantic web is important because it helps convey the meaning of the your content. The generic div tag conveys no meaning about what lies inside.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22</a:t>
            </a:fld>
            <a:endParaRPr lang="en-US"/>
          </a:p>
        </p:txBody>
      </p:sp>
    </p:spTree>
    <p:extLst>
      <p:ext uri="{BB962C8B-B14F-4D97-AF65-F5344CB8AC3E}">
        <p14:creationId xmlns:p14="http://schemas.microsoft.com/office/powerpoint/2010/main" val="3134350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smtClean="0"/>
              <a:t>Everything is a </a:t>
            </a:r>
            <a:r>
              <a:rPr lang="en-US" b="0" dirty="0" err="1" smtClean="0"/>
              <a:t>smurf</a:t>
            </a:r>
            <a:r>
              <a:rPr lang="en-US" b="0" dirty="0" smtClean="0"/>
              <a:t>. Show </a:t>
            </a:r>
            <a:r>
              <a:rPr lang="en-US" b="0" dirty="0" err="1" smtClean="0"/>
              <a:t>smurf</a:t>
            </a:r>
            <a:r>
              <a:rPr lang="en-US" b="0" dirty="0" smtClean="0"/>
              <a:t> vid. We grossly overuse the word div.</a:t>
            </a:r>
          </a:p>
          <a:p>
            <a:r>
              <a:rPr lang="en-US" b="0" dirty="0" smtClean="0"/>
              <a:t>Car manufacturers don't buy diodes, capacitors, etc. They buy, radios, ECUs, a larger component.</a:t>
            </a:r>
          </a:p>
          <a:p>
            <a:r>
              <a:rPr lang="en-US" b="0" dirty="0" smtClean="0"/>
              <a:t>Components in the real word:</a:t>
            </a:r>
            <a:br>
              <a:rPr lang="en-US" b="0" dirty="0" smtClean="0"/>
            </a:br>
            <a:r>
              <a:rPr lang="en-US" b="0" dirty="0" smtClean="0"/>
              <a:t>Transmission, headlight, radio.</a:t>
            </a:r>
          </a:p>
          <a:p>
            <a:r>
              <a:rPr lang="en-US" b="0" dirty="0" smtClean="0"/>
              <a:t>What if all vehicles simply used the plastic or metal "tag"? The interior is made up of massive amounts of plastic. But those bigger pieces create the door assembly, dashboard, and armrest. Suppliers deliver high level components.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24</a:t>
            </a:fld>
            <a:endParaRPr lang="en-US"/>
          </a:p>
        </p:txBody>
      </p:sp>
    </p:spTree>
    <p:extLst>
      <p:ext uri="{BB962C8B-B14F-4D97-AF65-F5344CB8AC3E}">
        <p14:creationId xmlns:p14="http://schemas.microsoft.com/office/powerpoint/2010/main" val="4420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for instance, while you could put a numbered list of items in a span or a div, using an ordered list is preferable since it conveys more meaning. It says “this is a numbered list of items”. The &lt;</a:t>
            </a:r>
            <a:r>
              <a:rPr lang="en-US" baseline="0" dirty="0" err="1" smtClean="0"/>
              <a:t>ol</a:t>
            </a:r>
            <a:r>
              <a:rPr lang="en-US" baseline="0" dirty="0" smtClean="0"/>
              <a:t>&gt; tag is designed for displaying ordered lists.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Consider some attributes of great markup.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 First, great markup conveys additional information about your content. The h2 tag says “hey, this is a new section that’s about my to do list. It has intrinsic meaning.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 Semantic markup aids search engine optimization. For example, search engines pay special attention to headings since they provide a succinct high level overview of the content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3. Descriptive markup is also important for accessibility. Proper semantic markup assists screen readers. For instance, screen readers understand that the markup on the right is an ordered list and convey that information to the user.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4. Descriptive markup speeds development by reducing the amount of markup and styling you have to write to achieve the desired look and feel.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5. And perhaps most importantly, it helps maintenance programmers work with our markup because it makes the markup easier to read and navigate. It’s easier to find what you’re looking for when pieces of markup are placed within well named structures. </a:t>
            </a:r>
            <a:r>
              <a:rPr lang="en-US" baseline="0" dirty="0" err="1" smtClean="0"/>
              <a:t>Divs</a:t>
            </a:r>
            <a:r>
              <a:rPr lang="en-US" baseline="0" dirty="0" smtClean="0"/>
              <a:t> and spans tell us nothing about what is inside.</a:t>
            </a: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26</a:t>
            </a:fld>
            <a:endParaRPr lang="en-US"/>
          </a:p>
        </p:txBody>
      </p:sp>
    </p:spTree>
    <p:extLst>
      <p:ext uri="{BB962C8B-B14F-4D97-AF65-F5344CB8AC3E}">
        <p14:creationId xmlns:p14="http://schemas.microsoft.com/office/powerpoint/2010/main" val="348261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Custom elements provide two new core</a:t>
            </a:r>
            <a:r>
              <a:rPr lang="en-US" baseline="0" dirty="0" smtClean="0"/>
              <a:t> functionalities:</a:t>
            </a:r>
          </a:p>
          <a:p>
            <a:pPr marL="228600" indent="-228600">
              <a:buAutoNum type="arabicPeriod"/>
            </a:pPr>
            <a:r>
              <a:rPr lang="en-US" baseline="0" dirty="0" smtClean="0"/>
              <a:t>First, you can define your own rich HTML elements. These elements can be named whatever you like, but note, the name must have a dash. This tells the browser that it’s a custom element and is important because it triggers certain behaviors, particularly for styling. So my-component, tab-bar, and billing-form are valid component names. </a:t>
            </a:r>
            <a:r>
              <a:rPr lang="en-US" baseline="0" dirty="0" err="1" smtClean="0"/>
              <a:t>Mycomponent</a:t>
            </a:r>
            <a:r>
              <a:rPr lang="en-US" baseline="0" dirty="0" smtClean="0"/>
              <a:t>, </a:t>
            </a:r>
            <a:r>
              <a:rPr lang="en-US" baseline="0" dirty="0" err="1" smtClean="0"/>
              <a:t>tab_bar</a:t>
            </a:r>
            <a:r>
              <a:rPr lang="en-US" baseline="0" dirty="0" smtClean="0"/>
              <a:t>, and </a:t>
            </a:r>
            <a:r>
              <a:rPr lang="en-US" baseline="0" dirty="0" err="1" smtClean="0"/>
              <a:t>billingForm</a:t>
            </a:r>
            <a:r>
              <a:rPr lang="en-US" baseline="0" dirty="0" smtClean="0"/>
              <a:t> are not. These custom elements can provide rich custom functionality and be pretty much any size. You can create a simple custom element that provides a simple reusable UI element, or deliver an entire application via a single custom element. Some suggest thinking of the first dash in the name as a namespace. (http://webcomponents.org/articles/how-should-i-name-my-element/). This helps avoid naming collisions. </a:t>
            </a:r>
          </a:p>
          <a:p>
            <a:pPr marL="228600" indent="-228600">
              <a:buAutoNum type="arabicPeriod"/>
            </a:pPr>
            <a:r>
              <a:rPr lang="en-US" baseline="0" dirty="0" smtClean="0"/>
              <a:t>Second, custom elements can extend the existing HTML elements you already know and love. But you can radically improve their power, and again give them any creative name you like such as &lt;uber-button&gt;, &lt;company-textbox&gt;, or &lt;massive-submit&gt;</a:t>
            </a:r>
          </a:p>
          <a:p>
            <a:pPr marL="228600" indent="-228600">
              <a:buAutoNum type="arabicPeriod"/>
            </a:pPr>
            <a:endParaRPr lang="en-US" baseline="0" dirty="0" smtClean="0"/>
          </a:p>
          <a:p>
            <a:pPr marL="0" indent="0">
              <a:buNone/>
            </a:pPr>
            <a:r>
              <a:rPr lang="en-US" baseline="0" dirty="0" smtClean="0"/>
              <a:t>Now let’s check out the API for creating custom elements.</a:t>
            </a:r>
          </a:p>
        </p:txBody>
      </p:sp>
      <p:sp>
        <p:nvSpPr>
          <p:cNvPr id="4" name="Slide Number Placeholder 3"/>
          <p:cNvSpPr>
            <a:spLocks noGrp="1"/>
          </p:cNvSpPr>
          <p:nvPr>
            <p:ph type="sldNum" sz="quarter" idx="10"/>
          </p:nvPr>
        </p:nvSpPr>
        <p:spPr/>
        <p:txBody>
          <a:bodyPr/>
          <a:lstStyle/>
          <a:p>
            <a:fld id="{2B6BE254-E2AD-4F6B-8D5D-1032B370A5CD}" type="slidenum">
              <a:rPr lang="en-US" smtClean="0"/>
              <a:pPr/>
              <a:t>27</a:t>
            </a:fld>
            <a:endParaRPr lang="en-US"/>
          </a:p>
        </p:txBody>
      </p:sp>
    </p:spTree>
    <p:extLst>
      <p:ext uri="{BB962C8B-B14F-4D97-AF65-F5344CB8AC3E}">
        <p14:creationId xmlns:p14="http://schemas.microsoft.com/office/powerpoint/2010/main" val="2196607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Note that any</a:t>
            </a:r>
            <a:r>
              <a:rPr lang="en-US" baseline="0" dirty="0" smtClean="0"/>
              <a:t> IDE with good </a:t>
            </a:r>
            <a:r>
              <a:rPr lang="en-US" smtClean="0"/>
              <a:t>intellisense</a:t>
            </a:r>
            <a:r>
              <a:rPr lang="en-US" dirty="0" smtClean="0"/>
              <a:t> support for JavaScript like </a:t>
            </a:r>
            <a:r>
              <a:rPr lang="en-US" dirty="0" err="1" smtClean="0"/>
              <a:t>WebStorm</a:t>
            </a:r>
            <a:r>
              <a:rPr lang="en-US" dirty="0" smtClean="0"/>
              <a:t> or Visual Studio will help you locate the proper prototype for extending native HTML elements.</a:t>
            </a:r>
            <a:r>
              <a:rPr lang="en-US" baseline="0" dirty="0" smtClean="0"/>
              <a:t> Just type HTML and you’ll see a long list of common elements to choose from.</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28</a:t>
            </a:fld>
            <a:endParaRPr lang="en-US"/>
          </a:p>
        </p:txBody>
      </p:sp>
    </p:spTree>
    <p:extLst>
      <p:ext uri="{BB962C8B-B14F-4D97-AF65-F5344CB8AC3E}">
        <p14:creationId xmlns:p14="http://schemas.microsoft.com/office/powerpoint/2010/main" val="4137297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methods should look familiar to any</a:t>
            </a:r>
            <a:r>
              <a:rPr lang="en-US" baseline="0" dirty="0" smtClean="0"/>
              <a:t> web developer, because instantiating a custom element looks just like instantiating any other element. For these examples, assume I’ve created a </a:t>
            </a:r>
            <a:r>
              <a:rPr lang="en-US" baseline="0" dirty="0" err="1" smtClean="0"/>
              <a:t>pluralsight</a:t>
            </a:r>
            <a:r>
              <a:rPr lang="en-US" baseline="0" dirty="0" smtClean="0"/>
              <a:t>-comment custom element that makes it easy for us to add a comment form to any page on the Pluralsight website.</a:t>
            </a:r>
          </a:p>
          <a:p>
            <a:endParaRPr lang="en-US" baseline="0" dirty="0" smtClean="0"/>
          </a:p>
          <a:p>
            <a:pPr marL="228600" indent="-228600">
              <a:buAutoNum type="arabicPeriod"/>
            </a:pPr>
            <a:r>
              <a:rPr lang="en-US" baseline="0" dirty="0" smtClean="0"/>
              <a:t>The most obvious way is to simply create a tag in the markup. So just like any other HTML element, placing this in markup would create an instance of our custom element.</a:t>
            </a:r>
          </a:p>
          <a:p>
            <a:pPr marL="228600" indent="-228600">
              <a:buAutoNum type="arabicPeriod"/>
            </a:pPr>
            <a:r>
              <a:rPr lang="en-US" baseline="0" dirty="0" smtClean="0"/>
              <a:t>Another method is to create a prototype for the component and utilize the new operator to instantiate it. Of course, this line doesn’t add the new custom element to the DOM, so you’d need to append it to the DOM on a separate line.</a:t>
            </a:r>
          </a:p>
          <a:p>
            <a:pPr marL="228600" indent="-228600">
              <a:buAutoNum type="arabicPeriod"/>
            </a:pPr>
            <a:r>
              <a:rPr lang="en-US" baseline="0" dirty="0" smtClean="0"/>
              <a:t>Or you can use the create element method to instantiate the element. Simply pass the desired tag as a parameter. Again, like the previous example, this doesn’t append the element to the DOM, so you’d do that separately.</a:t>
            </a:r>
          </a:p>
          <a:p>
            <a:pPr marL="228600" indent="-228600">
              <a:buAutoNum type="arabicPeriod"/>
            </a:pPr>
            <a:r>
              <a:rPr lang="en-US" baseline="0" dirty="0" smtClean="0"/>
              <a:t>Finally, and the least attractive of the three, you could utilize the </a:t>
            </a:r>
            <a:r>
              <a:rPr lang="en-US" baseline="0" dirty="0" err="1" smtClean="0"/>
              <a:t>innerHTML</a:t>
            </a:r>
            <a:r>
              <a:rPr lang="en-US" baseline="0" dirty="0" smtClean="0"/>
              <a:t> method to add your custom element to the page. Of course before this you’d need to have configured the component.</a:t>
            </a:r>
          </a:p>
          <a:p>
            <a:pPr marL="228600" indent="-228600">
              <a:buAutoNum type="arabicPeriod"/>
            </a:pPr>
            <a:endParaRPr lang="en-US" baseline="0" dirty="0" smtClean="0"/>
          </a:p>
          <a:p>
            <a:pPr marL="0" indent="0">
              <a:buNone/>
            </a:pPr>
            <a:r>
              <a:rPr lang="en-US" baseline="0" dirty="0" smtClean="0"/>
              <a:t>Let’s quickly check out an example of each of these approaches.</a:t>
            </a:r>
          </a:p>
          <a:p>
            <a:pPr marL="0" indent="0">
              <a:buNone/>
            </a:pPr>
            <a:r>
              <a:rPr lang="en-US" baseline="0" dirty="0" smtClean="0"/>
              <a:t>http://plnkr.co/edit/1yYsTPbBHewH6vav7xvv?p=preview</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2B6BE254-E2AD-4F6B-8D5D-1032B370A5CD}" type="slidenum">
              <a:rPr lang="en-US" smtClean="0"/>
              <a:pPr/>
              <a:t>29</a:t>
            </a:fld>
            <a:endParaRPr lang="en-US"/>
          </a:p>
        </p:txBody>
      </p:sp>
    </p:spTree>
    <p:extLst>
      <p:ext uri="{BB962C8B-B14F-4D97-AF65-F5344CB8AC3E}">
        <p14:creationId xmlns:p14="http://schemas.microsoft.com/office/powerpoint/2010/main" val="215570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 4 lifecycle callback methods.</a:t>
            </a:r>
            <a:r>
              <a:rPr lang="en-US" baseline="0" dirty="0" smtClean="0"/>
              <a:t> These methods provide hooks that allow injecting behavior, performing cleanup, or initializing the element at the appropriate point in the lifecycle. All of these are optional, so don’t feel obligated to define these unless you have a specific reason.</a:t>
            </a:r>
          </a:p>
          <a:p>
            <a:endParaRPr lang="en-US" baseline="0" dirty="0" smtClean="0"/>
          </a:p>
          <a:p>
            <a:r>
              <a:rPr lang="en-US" baseline="0" dirty="0" smtClean="0"/>
              <a:t>The 4 in action: http://plnkr.co/edit/o4B0d9WHb0PqYckCEyYy?p=preview</a:t>
            </a:r>
          </a:p>
          <a:p>
            <a:endParaRPr lang="en-US" baseline="0" dirty="0" smtClean="0"/>
          </a:p>
          <a:p>
            <a:r>
              <a:rPr lang="en-US" baseline="0" dirty="0" smtClean="0"/>
              <a:t>//TODO: Why do I have to set the property value rather than just setting the function directly?</a:t>
            </a:r>
          </a:p>
          <a:p>
            <a:endParaRPr lang="en-US" baseline="0" dirty="0" smtClean="0"/>
          </a:p>
          <a:p>
            <a:r>
              <a:rPr lang="en-US" baseline="0" dirty="0" smtClean="0"/>
              <a:t>Alternative less terse format to </a:t>
            </a:r>
            <a:r>
              <a:rPr lang="en-US" baseline="0" smtClean="0"/>
              <a:t>the Plunk above:</a:t>
            </a:r>
            <a:endParaRPr lang="en-US" baseline="0" dirty="0" smtClean="0"/>
          </a:p>
          <a:p>
            <a:r>
              <a:rPr lang="en-US" baseline="0" dirty="0" smtClean="0"/>
              <a:t>http://plnkr.co/edit/o4B0d9WHb0PqYckCEyYy?p=preview</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30</a:t>
            </a:fld>
            <a:endParaRPr lang="en-US"/>
          </a:p>
        </p:txBody>
      </p:sp>
    </p:spTree>
    <p:extLst>
      <p:ext uri="{BB962C8B-B14F-4D97-AF65-F5344CB8AC3E}">
        <p14:creationId xmlns:p14="http://schemas.microsoft.com/office/powerpoint/2010/main" val="970389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None/>
            </a:pPr>
            <a:r>
              <a:rPr lang="en-US" baseline="0" dirty="0" smtClean="0"/>
              <a:t>Let’s check out an example of each of these approaches to instantiating custom elements.</a:t>
            </a:r>
          </a:p>
          <a:p>
            <a:pPr marL="0" indent="0">
              <a:buNone/>
            </a:pPr>
            <a:r>
              <a:rPr lang="en-US" baseline="0" dirty="0" smtClean="0"/>
              <a:t>http://plnkr.co/edit/1yYsTPbBHewH6vav7xvv?p=preview</a:t>
            </a:r>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31</a:t>
            </a:fld>
            <a:endParaRPr lang="en-US"/>
          </a:p>
        </p:txBody>
      </p:sp>
    </p:spTree>
    <p:extLst>
      <p:ext uri="{BB962C8B-B14F-4D97-AF65-F5344CB8AC3E}">
        <p14:creationId xmlns:p14="http://schemas.microsoft.com/office/powerpoint/2010/main" val="2245168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smtClean="0"/>
              <a:t>So before we dive</a:t>
            </a:r>
            <a:r>
              <a:rPr lang="en-US" b="0" baseline="0" dirty="0" smtClean="0"/>
              <a:t> in, let’s consider what level of abstraction makes sense when creating web components. My short answer? </a:t>
            </a:r>
            <a:r>
              <a:rPr lang="en-US" b="0" dirty="0" smtClean="0"/>
              <a:t>Any! Low level to entire app! Yes, you could encapsulate</a:t>
            </a:r>
            <a:r>
              <a:rPr lang="en-US" b="0" baseline="0" dirty="0" smtClean="0"/>
              <a:t> an entire application into a web component. And that component would of course be composed of many smaller components. </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32</a:t>
            </a:fld>
            <a:endParaRPr lang="en-US"/>
          </a:p>
        </p:txBody>
      </p:sp>
    </p:spTree>
    <p:extLst>
      <p:ext uri="{BB962C8B-B14F-4D97-AF65-F5344CB8AC3E}">
        <p14:creationId xmlns:p14="http://schemas.microsoft.com/office/powerpoint/2010/main" val="820594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Today’s web</a:t>
            </a:r>
            <a:r>
              <a:rPr lang="en-US" baseline="0" dirty="0" smtClean="0"/>
              <a:t> developers have some big problems. And that’s why </a:t>
            </a:r>
            <a:r>
              <a:rPr lang="en-US" dirty="0" smtClean="0"/>
              <a:t>I’m really excited to bring</a:t>
            </a:r>
            <a:r>
              <a:rPr lang="en-US" baseline="0" dirty="0" smtClean="0"/>
              <a:t> you this course on HTML5 web components. I believe web components are going to radically improve the way you write applications. So what sorts of problems am I talking about? Well, let’s walk through 6 specific problems that web developers face today.</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B6BE254-E2AD-4F6B-8D5D-1032B370A5CD}" type="slidenum">
              <a:rPr lang="en-US" smtClean="0"/>
              <a:pPr/>
              <a:t>4</a:t>
            </a:fld>
            <a:endParaRPr lang="en-US"/>
          </a:p>
        </p:txBody>
      </p:sp>
    </p:spTree>
    <p:extLst>
      <p:ext uri="{BB962C8B-B14F-4D97-AF65-F5344CB8AC3E}">
        <p14:creationId xmlns:p14="http://schemas.microsoft.com/office/powerpoint/2010/main" val="400843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So imagine you created a billing system application.  </a:t>
            </a:r>
          </a:p>
          <a:p>
            <a:endParaRPr lang="en-US" b="0" baseline="0" dirty="0" smtClean="0"/>
          </a:p>
          <a:p>
            <a:r>
              <a:rPr lang="en-US" b="0" baseline="0" dirty="0" smtClean="0"/>
              <a:t>You could create a component that encapsulates the entire application if you like. Since it’s a billing application, perhaps you’d decide to prefix all your custom element names with the word bill. So you could call the component that delivers the application bill-app. And that component would compose together more granular components that handle smaller pieces of the app </a:t>
            </a:r>
          </a:p>
          <a:p>
            <a:endParaRPr lang="en-US" b="0" baseline="0" dirty="0" smtClean="0"/>
          </a:p>
          <a:p>
            <a:r>
              <a:rPr lang="en-US" b="0" baseline="0" dirty="0" smtClean="0"/>
              <a:t>like a header and a body</a:t>
            </a:r>
          </a:p>
          <a:p>
            <a:endParaRPr lang="en-US" b="0" baseline="0" dirty="0" smtClean="0"/>
          </a:p>
          <a:p>
            <a:r>
              <a:rPr lang="en-US" b="0" baseline="0" dirty="0" smtClean="0"/>
              <a:t>And that header might be composed of a navigation bar and an avatar of the currently logged in user. You get the idea. Now you certainly aren’t obligated to make your entire app into a single component. You might simply find web components useful for creating very small reusable components like search inputs, tabbed navigation, or other small reusable pieces of interface. There’s no right answer here, but think carefully about the level of abstraction that is useful for your project.</a:t>
            </a: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33</a:t>
            </a:fld>
            <a:endParaRPr lang="en-US"/>
          </a:p>
        </p:txBody>
      </p:sp>
    </p:spTree>
    <p:extLst>
      <p:ext uri="{BB962C8B-B14F-4D97-AF65-F5344CB8AC3E}">
        <p14:creationId xmlns:p14="http://schemas.microsoft.com/office/powerpoint/2010/main" val="2839278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you start thinking about the web as a nested set of components,</a:t>
            </a:r>
            <a:r>
              <a:rPr lang="en-US" baseline="0" dirty="0" smtClean="0"/>
              <a:t> it starts to really change the way you write your markup and compose your pages. </a:t>
            </a:r>
          </a:p>
          <a:p>
            <a:endParaRPr lang="en-US" baseline="0" dirty="0" smtClean="0"/>
          </a:p>
          <a:p>
            <a:r>
              <a:rPr lang="en-US" baseline="0" dirty="0" smtClean="0"/>
              <a:t>Here’s an author page. Oh, it just happens to be mine! </a:t>
            </a:r>
            <a:r>
              <a:rPr lang="en-US" baseline="0" dirty="0" err="1" smtClean="0"/>
              <a:t>Niiiiice</a:t>
            </a:r>
            <a:r>
              <a:rPr lang="en-US" baseline="0" dirty="0" smtClean="0"/>
              <a:t>. Okay, so what components do we see here? Well, there’s a header across the top. And that header is really helping integrate two separate sites, Pluralsight and Digital Tutors, so this could be an &lt;integration-header&gt; element. </a:t>
            </a:r>
          </a:p>
          <a:p>
            <a:endParaRPr lang="en-US" baseline="0" dirty="0" smtClean="0"/>
          </a:p>
          <a:p>
            <a:r>
              <a:rPr lang="en-US" baseline="0" dirty="0" smtClean="0"/>
              <a:t>Jumping down here to the list of courses, each of these could be a &lt;</a:t>
            </a:r>
            <a:r>
              <a:rPr lang="en-US" baseline="0" dirty="0" err="1" smtClean="0"/>
              <a:t>pluralsight</a:t>
            </a:r>
            <a:r>
              <a:rPr lang="en-US" baseline="0" dirty="0" smtClean="0"/>
              <a:t>-course-listing&gt; component. And that component might have attributes like course name, author, course level, date, and rating. Of course some of these components are complicated and would warrant their own component. You can imagine the &lt;Pluralsight-star-rating&gt; component could be composed within a Pluralsight-course-listing component.</a:t>
            </a:r>
          </a:p>
          <a:p>
            <a:endParaRPr lang="en-US" baseline="0" dirty="0" smtClean="0"/>
          </a:p>
          <a:p>
            <a:r>
              <a:rPr lang="en-US" baseline="0" dirty="0" smtClean="0"/>
              <a:t>And this entire page could be wrapped up as an &lt;author-page author=“</a:t>
            </a:r>
            <a:r>
              <a:rPr lang="en-US" baseline="0" dirty="0" err="1" smtClean="0"/>
              <a:t>cory</a:t>
            </a:r>
            <a:r>
              <a:rPr lang="en-US" baseline="0" dirty="0" smtClean="0"/>
              <a:t>-house”&gt; component. You could just set the attribute on the component and it would make the call to retrieve the information you need. It’s not required, but just an example of how high level you could go if desired. Since you can compose components within components, deep nesting is a practical option to consider.</a:t>
            </a:r>
          </a:p>
        </p:txBody>
      </p:sp>
      <p:sp>
        <p:nvSpPr>
          <p:cNvPr id="4" name="Slide Number Placeholder 3"/>
          <p:cNvSpPr>
            <a:spLocks noGrp="1"/>
          </p:cNvSpPr>
          <p:nvPr>
            <p:ph type="sldNum" sz="quarter" idx="10"/>
          </p:nvPr>
        </p:nvSpPr>
        <p:spPr/>
        <p:txBody>
          <a:bodyPr/>
          <a:lstStyle/>
          <a:p>
            <a:fld id="{2B6BE254-E2AD-4F6B-8D5D-1032B370A5CD}" type="slidenum">
              <a:rPr lang="en-US" smtClean="0"/>
              <a:pPr/>
              <a:t>34</a:t>
            </a:fld>
            <a:endParaRPr lang="en-US"/>
          </a:p>
        </p:txBody>
      </p:sp>
    </p:spTree>
    <p:extLst>
      <p:ext uri="{BB962C8B-B14F-4D97-AF65-F5344CB8AC3E}">
        <p14:creationId xmlns:p14="http://schemas.microsoft.com/office/powerpoint/2010/main" val="3854709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 this module we</a:t>
            </a:r>
            <a:r>
              <a:rPr lang="en-US" baseline="0" dirty="0" smtClean="0"/>
              <a:t> were reminded that today’s markup is highly generic. Many popular web apps today are a div soup. Their markup is chock full of generic </a:t>
            </a:r>
            <a:r>
              <a:rPr lang="en-US" baseline="0" dirty="0" err="1" smtClean="0"/>
              <a:t>divs</a:t>
            </a:r>
            <a:r>
              <a:rPr lang="en-US" baseline="0" dirty="0" smtClean="0"/>
              <a:t> and spans. </a:t>
            </a:r>
          </a:p>
          <a:p>
            <a:pPr marL="0" indent="0">
              <a:buNone/>
            </a:pPr>
            <a:endParaRPr lang="en-US" baseline="0" dirty="0" smtClean="0"/>
          </a:p>
          <a:p>
            <a:pPr marL="0" indent="0">
              <a:buNone/>
            </a:pPr>
            <a:r>
              <a:rPr lang="en-US" baseline="0" dirty="0" smtClean="0"/>
              <a:t>But custom element finally give us the power to create rich, reusable, and highly descriptive markup by defining our own HTML elements. </a:t>
            </a:r>
          </a:p>
          <a:p>
            <a:pPr marL="0" indent="0">
              <a:buNone/>
            </a:pPr>
            <a:endParaRPr lang="en-US" baseline="0" dirty="0" smtClean="0"/>
          </a:p>
          <a:p>
            <a:pPr marL="0" indent="0">
              <a:buNone/>
            </a:pPr>
            <a:r>
              <a:rPr lang="en-US" baseline="0" dirty="0" smtClean="0"/>
              <a:t>We walked through the lifecycle callback methods that give us the power to build the component and attach behaviors at different points in the elements creation, changes, and destruction. These methods are critical for assuring that your web components operate like native HTML elements.</a:t>
            </a:r>
          </a:p>
          <a:p>
            <a:pPr marL="0" indent="0">
              <a:buNone/>
            </a:pPr>
            <a:endParaRPr lang="en-US" baseline="0" dirty="0" smtClean="0"/>
          </a:p>
          <a:p>
            <a:pPr marL="0" indent="0">
              <a:buNone/>
            </a:pPr>
            <a:r>
              <a:rPr lang="en-US" baseline="0" dirty="0" smtClean="0"/>
              <a:t>And finally, we discussed a variety of approaches to namespacing your elements to avoid conflicts with other authors and help convey the intended audience and reusability for your components. </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35</a:t>
            </a:fld>
            <a:endParaRPr lang="en-US"/>
          </a:p>
        </p:txBody>
      </p:sp>
    </p:spTree>
    <p:extLst>
      <p:ext uri="{BB962C8B-B14F-4D97-AF65-F5344CB8AC3E}">
        <p14:creationId xmlns:p14="http://schemas.microsoft.com/office/powerpoint/2010/main" val="926469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36</a:t>
            </a:fld>
            <a:endParaRPr lang="en-US"/>
          </a:p>
        </p:txBody>
      </p:sp>
    </p:spTree>
    <p:extLst>
      <p:ext uri="{BB962C8B-B14F-4D97-AF65-F5344CB8AC3E}">
        <p14:creationId xmlns:p14="http://schemas.microsoft.com/office/powerpoint/2010/main" val="837009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dirty="0" smtClean="0"/>
              <a:t>Do</a:t>
            </a:r>
            <a:r>
              <a:rPr lang="en-US" baseline="0" dirty="0" smtClean="0"/>
              <a:t> y</a:t>
            </a:r>
            <a:r>
              <a:rPr lang="en-US" dirty="0" smtClean="0"/>
              <a:t>ou ever plan take family pictures,</a:t>
            </a:r>
            <a:r>
              <a:rPr lang="en-US" baseline="0" dirty="0" smtClean="0"/>
              <a:t> and have this vision of well behaved children in proper coordinating outfits? As developers we have the same dreams of creating clean, professional looking components with a polished style.</a:t>
            </a:r>
            <a:r>
              <a:rPr lang="en-US" dirty="0" smtClean="0"/>
              <a:t> It looks crisp. Everything flows. But then you pull in the giant centralized app </a:t>
            </a:r>
            <a:r>
              <a:rPr lang="en-US" dirty="0" err="1" smtClean="0"/>
              <a:t>stylesheet</a:t>
            </a:r>
            <a:r>
              <a:rPr lang="en-US" dirty="0" smtClean="0"/>
              <a:t> and, ah! What happened?! That's not at all what I envisioned! When everyone is free to do their own thing, style clashes are a real risk.</a:t>
            </a:r>
          </a:p>
          <a:p>
            <a:endParaRPr lang="en-US" dirty="0" smtClean="0"/>
          </a:p>
          <a:p>
            <a:r>
              <a:rPr lang="en-US" dirty="0" smtClean="0"/>
              <a:t>So problem #2 is styling conflicts.</a:t>
            </a:r>
          </a:p>
          <a:p>
            <a:endParaRPr lang="en-US" dirty="0" smtClean="0"/>
          </a:p>
          <a:p>
            <a:r>
              <a:rPr lang="en-US" dirty="0" smtClean="0"/>
              <a:t>Today’s</a:t>
            </a:r>
            <a:r>
              <a:rPr lang="en-US" baseline="0" dirty="0" smtClean="0"/>
              <a:t> HTML5 components struggle with avoiding CSS conflicts. </a:t>
            </a:r>
          </a:p>
          <a:p>
            <a:endParaRPr lang="en-US" baseline="0" dirty="0" smtClean="0"/>
          </a:p>
          <a:p>
            <a:r>
              <a:rPr lang="en-US" baseline="0" dirty="0" smtClean="0"/>
              <a:t>We envision cohesive styles like this, </a:t>
            </a:r>
          </a:p>
          <a:p>
            <a:endParaRPr lang="en-US" baseline="0" dirty="0" smtClean="0"/>
          </a:p>
          <a:p>
            <a:r>
              <a:rPr lang="en-US" baseline="0" dirty="0" smtClean="0"/>
              <a:t>but if we’re not really careful, we end up with this. Other people’s styles end up ruining our vision!</a:t>
            </a:r>
          </a:p>
          <a:p>
            <a:endParaRPr lang="en-US" baseline="0" dirty="0" smtClean="0"/>
          </a:p>
          <a:p>
            <a:r>
              <a:rPr lang="en-US" baseline="0" dirty="0" smtClean="0"/>
              <a:t>And because there’s no way to encapsulate styles for a given component, there’s no way to assure that other styles on the page won’t accidentally break the styling of any components we use or write ourselves. </a:t>
            </a:r>
          </a:p>
          <a:p>
            <a:endParaRPr lang="en-US" baseline="0" dirty="0" smtClean="0"/>
          </a:p>
          <a:p>
            <a:r>
              <a:rPr lang="en-US" baseline="0" dirty="0" smtClean="0"/>
              <a:t>So we’re forced bloat our CSS and markup with very specific selectors or even resort to the use hacks like !important to assure our styles our applied as expected. </a:t>
            </a:r>
          </a:p>
          <a:p>
            <a:endParaRPr lang="en-US" baseline="0" dirty="0" smtClean="0"/>
          </a:p>
          <a:p>
            <a:r>
              <a:rPr lang="en-US" baseline="0" dirty="0" smtClean="0"/>
              <a:t>The bottom line is, we have no guarantee that other styles won’t accidentally conflict with ours, so we have to extremely specific when writing reusable components. This adds unfortunate bloat to our markup and </a:t>
            </a:r>
            <a:r>
              <a:rPr lang="en-US" baseline="0" dirty="0" err="1" smtClean="0"/>
              <a:t>stylesheets</a:t>
            </a:r>
            <a:r>
              <a:rPr lang="en-US" baseline="0" dirty="0" smtClean="0"/>
              <a:t>.</a:t>
            </a:r>
          </a:p>
        </p:txBody>
      </p:sp>
      <p:sp>
        <p:nvSpPr>
          <p:cNvPr id="4" name="Slide Number Placeholder 3"/>
          <p:cNvSpPr>
            <a:spLocks noGrp="1"/>
          </p:cNvSpPr>
          <p:nvPr>
            <p:ph type="sldNum" sz="quarter" idx="10"/>
          </p:nvPr>
        </p:nvSpPr>
        <p:spPr/>
        <p:txBody>
          <a:bodyPr/>
          <a:lstStyle/>
          <a:p>
            <a:fld id="{2B6BE254-E2AD-4F6B-8D5D-1032B370A5CD}" type="slidenum">
              <a:rPr lang="en-US" smtClean="0"/>
              <a:pPr/>
              <a:t>37</a:t>
            </a:fld>
            <a:endParaRPr lang="en-US"/>
          </a:p>
        </p:txBody>
      </p:sp>
    </p:spTree>
    <p:extLst>
      <p:ext uri="{BB962C8B-B14F-4D97-AF65-F5344CB8AC3E}">
        <p14:creationId xmlns:p14="http://schemas.microsoft.com/office/powerpoint/2010/main" val="1715835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Today, </a:t>
            </a:r>
            <a:r>
              <a:rPr lang="en-US" dirty="0" err="1" smtClean="0"/>
              <a:t>iframes</a:t>
            </a:r>
            <a:r>
              <a:rPr lang="en-US" dirty="0" smtClean="0"/>
              <a:t> are commonly used today to assure separate scope and styling. Examples include Google's map and YouTube videos.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a:t>
            </a:r>
            <a:r>
              <a:rPr lang="en-US" dirty="0" err="1" smtClean="0"/>
              <a:t>iframes</a:t>
            </a:r>
            <a:r>
              <a:rPr lang="en-US" dirty="0" smtClean="0"/>
              <a:t> are designed to embed another *full document* within the current HTML document. This means accessing values in a given DOM element in an </a:t>
            </a:r>
            <a:r>
              <a:rPr lang="en-US" dirty="0" err="1" smtClean="0"/>
              <a:t>iframe</a:t>
            </a:r>
            <a:r>
              <a:rPr lang="en-US" dirty="0" smtClean="0"/>
              <a:t> from the parent document is a hassle by design. The DOM elements are in a completely separate context, so you need to traverse the </a:t>
            </a:r>
            <a:r>
              <a:rPr lang="en-US" dirty="0" err="1" smtClean="0"/>
              <a:t>iframe’s</a:t>
            </a:r>
            <a:r>
              <a:rPr lang="en-US" dirty="0" smtClean="0"/>
              <a:t> DOM to access the values you’re looking for. Contrast this with web components which offer an elegant way to expose a clean API for accessing the values of custom elements.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Imagine creating a page using a set of 5 </a:t>
            </a:r>
            <a:r>
              <a:rPr lang="en-US" dirty="0" err="1" smtClean="0"/>
              <a:t>iframes</a:t>
            </a:r>
            <a:r>
              <a:rPr lang="en-US" dirty="0" smtClean="0"/>
              <a:t> that each contain one component. Each component would need a separate URL to host the </a:t>
            </a:r>
            <a:r>
              <a:rPr lang="en-US" dirty="0" err="1" smtClean="0"/>
              <a:t>iframe’s</a:t>
            </a:r>
            <a:r>
              <a:rPr lang="en-US" dirty="0" smtClean="0"/>
              <a:t> content. The resulting markup would be littered with </a:t>
            </a:r>
            <a:r>
              <a:rPr lang="en-US" dirty="0" err="1" smtClean="0"/>
              <a:t>iframe</a:t>
            </a:r>
            <a:r>
              <a:rPr lang="en-US" dirty="0" smtClean="0"/>
              <a:t> tags, yielding markup with low semantic meaning that is also clunky to read and manage. In contrast, web components support declaring rich semantic tags for each component. These tags operate as first class citizens in HTML. This aids the reader (in other words, the maintenance developer).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summary, while both </a:t>
            </a:r>
            <a:r>
              <a:rPr lang="en-US" dirty="0" err="1" smtClean="0"/>
              <a:t>iframes</a:t>
            </a:r>
            <a:r>
              <a:rPr lang="en-US" dirty="0" smtClean="0"/>
              <a:t> and the shadow DOM provide encapsulation, only the shadow DOM was designed for use with web components and thus avoids the excessive separation, setup overhead, and clunky markup that occurs with </a:t>
            </a:r>
            <a:r>
              <a:rPr lang="en-US" dirty="0" err="1" smtClean="0"/>
              <a:t>iframes</a:t>
            </a:r>
            <a:r>
              <a:rPr lang="en-US"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Plunkr</a:t>
            </a:r>
            <a:r>
              <a:rPr lang="en-US" baseline="0" dirty="0" smtClean="0"/>
              <a:t> to showcase the difference in progress: http://plnkr.co/edit/D46MxuuaRxJ1a9JMwLAP?p=preview</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
            </a:r>
            <a:r>
              <a:rPr lang="en-US" dirty="0" smtClean="0"/>
              <a:t>Canvas tag</a:t>
            </a:r>
            <a:r>
              <a:rPr lang="en-US" baseline="0" dirty="0" smtClean="0"/>
              <a:t> </a:t>
            </a:r>
            <a:r>
              <a:rPr lang="en-US" dirty="0" smtClean="0"/>
              <a:t>allows</a:t>
            </a:r>
            <a:r>
              <a:rPr lang="en-US" baseline="0" dirty="0" smtClean="0"/>
              <a:t> you to create rich interactions via a rich vector based API. However, items rendered within the &lt;canvas&gt; tag are hindered by low accessibility,</a:t>
            </a:r>
            <a:r>
              <a:rPr lang="en-US" dirty="0" smtClean="0"/>
              <a:t> </a:t>
            </a:r>
            <a:r>
              <a:rPr lang="en-US" baseline="0" dirty="0" smtClean="0"/>
              <a:t> search engine optimization issues, and an inability to easily compose these elements together. Using canvas would also mean you can’t extend and leverage any existing HTML inputs. You’d have to create your own versions in canvas from the ground up. In short, canvas is a powerful drawing tool, but was never designed with creating reusable components for web applications in mind. </a:t>
            </a: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39</a:t>
            </a:fld>
            <a:endParaRPr lang="en-US"/>
          </a:p>
        </p:txBody>
      </p:sp>
    </p:spTree>
    <p:extLst>
      <p:ext uri="{BB962C8B-B14F-4D97-AF65-F5344CB8AC3E}">
        <p14:creationId xmlns:p14="http://schemas.microsoft.com/office/powerpoint/2010/main" val="733711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Shadow</a:t>
            </a:r>
            <a:r>
              <a:rPr lang="en-US" baseline="0" dirty="0" smtClean="0"/>
              <a:t> DOM is already used today. See http://plnkr.co/edit/tFbskmOhscOaBNqGYCck?p=preview</a:t>
            </a:r>
          </a:p>
          <a:p>
            <a:endParaRPr lang="en-US" baseline="0" dirty="0" smtClean="0"/>
          </a:p>
          <a:p>
            <a:r>
              <a:rPr lang="en-US" baseline="0" dirty="0" smtClean="0"/>
              <a:t>Note the multiple shadow roots. One for the entire video. Slider is a nested shadow root (so another reusable component), </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40</a:t>
            </a:fld>
            <a:endParaRPr lang="en-US"/>
          </a:p>
        </p:txBody>
      </p:sp>
    </p:spTree>
    <p:extLst>
      <p:ext uri="{BB962C8B-B14F-4D97-AF65-F5344CB8AC3E}">
        <p14:creationId xmlns:p14="http://schemas.microsoft.com/office/powerpoint/2010/main" val="3150605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smtClean="0"/>
              <a:t>Let’s jump over to </a:t>
            </a:r>
            <a:r>
              <a:rPr lang="en-US" baseline="0" dirty="0" err="1" smtClean="0"/>
              <a:t>Plunker</a:t>
            </a:r>
            <a:r>
              <a:rPr lang="en-US" baseline="0" dirty="0" smtClean="0"/>
              <a:t> to check out some native examples of native HTML elements that utilize Shadow DOM. </a:t>
            </a:r>
          </a:p>
          <a:p>
            <a:endParaRPr lang="en-US" baseline="0" dirty="0" smtClean="0"/>
          </a:p>
          <a:p>
            <a:r>
              <a:rPr lang="en-US" baseline="0" dirty="0" smtClean="0"/>
              <a:t>http://plnkr.co/edit/tFbskmOhscOaBNqGYCck?p=preview</a:t>
            </a:r>
          </a:p>
          <a:p>
            <a:endParaRPr lang="en-US" baseline="0" dirty="0" smtClean="0"/>
          </a:p>
          <a:p>
            <a:pPr marL="228600" indent="-228600">
              <a:buAutoNum type="arabicPeriod"/>
            </a:pPr>
            <a:r>
              <a:rPr lang="en-US" baseline="0" dirty="0" smtClean="0"/>
              <a:t>Create video, input type range, and input type date controls.</a:t>
            </a:r>
          </a:p>
          <a:p>
            <a:pPr marL="228600" indent="-228600">
              <a:buAutoNum type="arabicPeriod"/>
            </a:pPr>
            <a:r>
              <a:rPr lang="en-US" baseline="0" dirty="0" smtClean="0"/>
              <a:t>Show how each has shadow DOM</a:t>
            </a:r>
          </a:p>
          <a:p>
            <a:pPr marL="228600" indent="-228600">
              <a:buAutoNum type="arabicPeriod"/>
            </a:pPr>
            <a:r>
              <a:rPr lang="en-US" baseline="0" dirty="0" smtClean="0"/>
              <a:t>Note that the video control uses multiple shadow roots.</a:t>
            </a:r>
          </a:p>
          <a:p>
            <a:endParaRPr lang="en-US" baseline="0" dirty="0" smtClean="0"/>
          </a:p>
          <a:p>
            <a:r>
              <a:rPr lang="en-US" baseline="0" dirty="0" smtClean="0"/>
              <a:t>Note the multiple shadow roots. One for the entire video. Slider is a nested shadow root (so another reusable component)</a:t>
            </a:r>
          </a:p>
          <a:p>
            <a:endParaRPr lang="en-US" baseline="0" dirty="0" smtClean="0"/>
          </a:p>
          <a:p>
            <a:r>
              <a:rPr lang="en-US" baseline="0" dirty="0" smtClean="0"/>
              <a:t>The date input is particularly interesting. You can see that behind the scenes it’s really just a number of different spans. And as we change values in the input, the values in the shadow DOM are changed as well. You can even see that IDs are defined for the elements within the shadow DOM </a:t>
            </a:r>
            <a:endParaRPr lang="en-US" dirty="0" smtClean="0"/>
          </a:p>
          <a:p>
            <a:pPr marL="0" indent="0">
              <a:buNone/>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2B6BE254-E2AD-4F6B-8D5D-1032B370A5CD}" type="slidenum">
              <a:rPr lang="en-US" smtClean="0"/>
              <a:pPr/>
              <a:t>41</a:t>
            </a:fld>
            <a:endParaRPr lang="en-US"/>
          </a:p>
        </p:txBody>
      </p:sp>
    </p:spTree>
    <p:extLst>
      <p:ext uri="{BB962C8B-B14F-4D97-AF65-F5344CB8AC3E}">
        <p14:creationId xmlns:p14="http://schemas.microsoft.com/office/powerpoint/2010/main" val="522179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can view the Shadow DOM in Chrome</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42</a:t>
            </a:fld>
            <a:endParaRPr lang="en-US"/>
          </a:p>
        </p:txBody>
      </p:sp>
    </p:spTree>
    <p:extLst>
      <p:ext uri="{BB962C8B-B14F-4D97-AF65-F5344CB8AC3E}">
        <p14:creationId xmlns:p14="http://schemas.microsoft.com/office/powerpoint/2010/main" val="506541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Creating</a:t>
            </a:r>
            <a:r>
              <a:rPr lang="en-US" baseline="0" dirty="0" smtClean="0"/>
              <a:t> Shadow DOM is a simple 3 step process.</a:t>
            </a:r>
          </a:p>
          <a:p>
            <a:endParaRPr lang="en-US" baseline="0" dirty="0" smtClean="0"/>
          </a:p>
          <a:p>
            <a:pPr marL="228600" indent="-228600">
              <a:buAutoNum type="arabicPeriod"/>
            </a:pPr>
            <a:r>
              <a:rPr lang="en-US" baseline="0" dirty="0" smtClean="0"/>
              <a:t>First, </a:t>
            </a:r>
            <a:r>
              <a:rPr lang="en-US" dirty="0" smtClean="0">
                <a:solidFill>
                  <a:schemeClr val="bg1"/>
                </a:solidFill>
              </a:rPr>
              <a:t>Select</a:t>
            </a:r>
            <a:r>
              <a:rPr lang="en-US" baseline="0" dirty="0" smtClean="0">
                <a:solidFill>
                  <a:schemeClr val="bg1"/>
                </a:solidFill>
              </a:rPr>
              <a:t> a shadow host. This is the element in the light DOM that will wrap the shadow root. Remember the video tag we just reviewed as an example. </a:t>
            </a:r>
          </a:p>
          <a:p>
            <a:pPr marL="228600" indent="-228600">
              <a:buAutoNum type="arabicPeriod"/>
            </a:pPr>
            <a:r>
              <a:rPr lang="en-US" baseline="0" dirty="0" smtClean="0">
                <a:solidFill>
                  <a:schemeClr val="bg1"/>
                </a:solidFill>
              </a:rPr>
              <a:t>Second, Create a shadow root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solidFill>
                  <a:schemeClr val="bg1"/>
                </a:solidFill>
              </a:rPr>
              <a:t>And finally, you add elements to the shadow DOM using the same methods you use today. </a:t>
            </a:r>
            <a:r>
              <a:rPr lang="en-US" dirty="0" smtClean="0"/>
              <a:t>The</a:t>
            </a:r>
            <a:r>
              <a:rPr lang="en-US" baseline="0" dirty="0" smtClean="0"/>
              <a:t> approaches for a</a:t>
            </a:r>
            <a:r>
              <a:rPr lang="en-US" dirty="0" smtClean="0"/>
              <a:t>ppending elements to the shadow DOM</a:t>
            </a:r>
            <a:r>
              <a:rPr lang="en-US" baseline="0" dirty="0" smtClean="0"/>
              <a:t> </a:t>
            </a:r>
            <a:r>
              <a:rPr lang="en-US" dirty="0" smtClean="0"/>
              <a:t>should look familiar to</a:t>
            </a:r>
            <a:r>
              <a:rPr lang="en-US" baseline="0" dirty="0" smtClean="0"/>
              <a:t> you, because they’re the same methods you use to append elements to the light DOM. </a:t>
            </a:r>
            <a:r>
              <a:rPr lang="en-US" baseline="0" dirty="0" err="1" smtClean="0"/>
              <a:t>InnerHTML</a:t>
            </a:r>
            <a:r>
              <a:rPr lang="en-US" baseline="0" dirty="0" smtClean="0"/>
              <a:t> accepts a string of markup and appends it to the DOM. And </a:t>
            </a:r>
            <a:r>
              <a:rPr lang="en-US" baseline="0" dirty="0" err="1" smtClean="0"/>
              <a:t>appendChild</a:t>
            </a:r>
            <a:r>
              <a:rPr lang="en-US" baseline="0" dirty="0" smtClean="0"/>
              <a:t> appends an element to a given parent.</a:t>
            </a:r>
            <a:endParaRPr lang="en-US" dirty="0" smtClean="0"/>
          </a:p>
        </p:txBody>
      </p:sp>
      <p:sp>
        <p:nvSpPr>
          <p:cNvPr id="4" name="Slide Number Placeholder 3"/>
          <p:cNvSpPr>
            <a:spLocks noGrp="1"/>
          </p:cNvSpPr>
          <p:nvPr>
            <p:ph type="sldNum" sz="quarter" idx="10"/>
          </p:nvPr>
        </p:nvSpPr>
        <p:spPr/>
        <p:txBody>
          <a:bodyPr/>
          <a:lstStyle/>
          <a:p>
            <a:fld id="{2B6BE254-E2AD-4F6B-8D5D-1032B370A5CD}" type="slidenum">
              <a:rPr lang="en-US" smtClean="0"/>
              <a:pPr/>
              <a:t>43</a:t>
            </a:fld>
            <a:endParaRPr lang="en-US"/>
          </a:p>
        </p:txBody>
      </p:sp>
    </p:spTree>
    <p:extLst>
      <p:ext uri="{BB962C8B-B14F-4D97-AF65-F5344CB8AC3E}">
        <p14:creationId xmlns:p14="http://schemas.microsoft.com/office/powerpoint/2010/main" val="4000360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1. Today’s components don’t have descriptive markup. They’re typically composed</a:t>
            </a:r>
            <a:r>
              <a:rPr lang="en-US" baseline="0" dirty="0" smtClean="0"/>
              <a:t> of mostly </a:t>
            </a:r>
            <a:r>
              <a:rPr lang="en-US" baseline="0" dirty="0" err="1" smtClean="0"/>
              <a:t>divs</a:t>
            </a:r>
            <a:r>
              <a:rPr lang="en-US" baseline="0" dirty="0" smtClean="0"/>
              <a:t> and spans.</a:t>
            </a:r>
            <a:endParaRPr lang="en-US" dirty="0" smtClean="0"/>
          </a:p>
          <a:p>
            <a:endParaRPr lang="en-US" dirty="0" smtClean="0"/>
          </a:p>
          <a:p>
            <a:r>
              <a:rPr lang="en-US" dirty="0" smtClean="0"/>
              <a:t>2. There’s no standard, so each</a:t>
            </a:r>
            <a:r>
              <a:rPr lang="en-US" baseline="0" dirty="0" smtClean="0"/>
              <a:t> time you decide to choose a component library, you have to learn how the authors have chosen to structure their vision of reusable components.</a:t>
            </a:r>
          </a:p>
          <a:p>
            <a:endParaRPr lang="en-US" baseline="0" dirty="0" smtClean="0"/>
          </a:p>
          <a:p>
            <a:r>
              <a:rPr lang="en-US" baseline="0" dirty="0" smtClean="0"/>
              <a:t>3. Since there’s no way to encapsulate the styling for a given component, they suffer from style conflicts requiring complex and verbose style sheets and class structures</a:t>
            </a:r>
          </a:p>
          <a:p>
            <a:endParaRPr lang="en-US" baseline="0" dirty="0" smtClean="0"/>
          </a:p>
          <a:p>
            <a:r>
              <a:rPr lang="en-US" baseline="0" dirty="0" smtClean="0"/>
              <a:t>4. There’s no native standard for defining client-side templates, so each library defines their own approach. And we, as developers, resort to various proprietary approaches.</a:t>
            </a:r>
          </a:p>
          <a:p>
            <a:endParaRPr lang="en-US" baseline="0" dirty="0" smtClean="0"/>
          </a:p>
          <a:p>
            <a:r>
              <a:rPr lang="en-US" baseline="0" dirty="0" smtClean="0"/>
              <a:t>5. Finally, there’s no native way to bundle the HTML, JavaScript and CSS that’s necessary to build a component together into a single unit that we can include on the page with a single line of markup.</a:t>
            </a:r>
          </a:p>
          <a:p>
            <a:endParaRPr lang="en-US" dirty="0" smtClean="0"/>
          </a:p>
          <a:p>
            <a:r>
              <a:rPr lang="en-US" dirty="0" smtClean="0"/>
              <a:t>So that’s it,</a:t>
            </a:r>
            <a:r>
              <a:rPr lang="en-US" baseline="0" dirty="0" smtClean="0"/>
              <a:t> 5 specific problems facing web developers today. And of course you see the punch line coming. </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a:t>
            </a:fld>
            <a:endParaRPr lang="en-US"/>
          </a:p>
        </p:txBody>
      </p:sp>
    </p:spTree>
    <p:extLst>
      <p:ext uri="{BB962C8B-B14F-4D97-AF65-F5344CB8AC3E}">
        <p14:creationId xmlns:p14="http://schemas.microsoft.com/office/powerpoint/2010/main" val="1878589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None/>
            </a:pPr>
            <a:r>
              <a:rPr lang="en-US" dirty="0" smtClean="0">
                <a:solidFill>
                  <a:schemeClr val="bg1"/>
                </a:solidFill>
              </a:rPr>
              <a:t>Alright,</a:t>
            </a:r>
            <a:r>
              <a:rPr lang="en-US" baseline="0" dirty="0" smtClean="0">
                <a:solidFill>
                  <a:schemeClr val="bg1"/>
                </a:solidFill>
              </a:rPr>
              <a:t> enough talking concepts, let’s jump into </a:t>
            </a:r>
            <a:r>
              <a:rPr lang="en-US" baseline="0" dirty="0" err="1" smtClean="0">
                <a:solidFill>
                  <a:schemeClr val="bg1"/>
                </a:solidFill>
              </a:rPr>
              <a:t>Plunker</a:t>
            </a:r>
            <a:r>
              <a:rPr lang="en-US" baseline="0" dirty="0" smtClean="0">
                <a:solidFill>
                  <a:schemeClr val="bg1"/>
                </a:solidFill>
              </a:rPr>
              <a:t> and create our own Shadow DOM</a:t>
            </a:r>
          </a:p>
          <a:p>
            <a:pPr marL="0" indent="0">
              <a:buNone/>
            </a:pPr>
            <a:endParaRPr lang="en-US" baseline="0" dirty="0" smtClean="0">
              <a:solidFill>
                <a:schemeClr val="bg1"/>
              </a:solidFill>
            </a:endParaRPr>
          </a:p>
          <a:p>
            <a:pPr marL="0" indent="0">
              <a:buNone/>
            </a:pPr>
            <a:r>
              <a:rPr lang="en-US" dirty="0" smtClean="0">
                <a:solidFill>
                  <a:schemeClr val="bg1"/>
                </a:solidFill>
              </a:rPr>
              <a:t>http://plnkr.co/edit/zkVpE3nghgCZkTEPkiUl?p=preview</a:t>
            </a:r>
          </a:p>
          <a:p>
            <a:pPr marL="0" indent="0">
              <a:buNone/>
            </a:pPr>
            <a:endParaRPr lang="en-US" dirty="0" smtClean="0">
              <a:solidFill>
                <a:schemeClr val="bg1"/>
              </a:solidFill>
            </a:endParaRPr>
          </a:p>
          <a:p>
            <a:pPr marL="0" indent="0">
              <a:buNone/>
            </a:pPr>
            <a:r>
              <a:rPr lang="en-US" dirty="0" smtClean="0">
                <a:solidFill>
                  <a:schemeClr val="bg1"/>
                </a:solidFill>
              </a:rPr>
              <a:t>Alright,</a:t>
            </a:r>
            <a:r>
              <a:rPr lang="en-US" baseline="0" dirty="0" smtClean="0">
                <a:solidFill>
                  <a:schemeClr val="bg1"/>
                </a:solidFill>
              </a:rPr>
              <a:t> so as I just mentioned, creating shadow DOM is a simple 3 step process:</a:t>
            </a:r>
          </a:p>
          <a:p>
            <a:pPr marL="0" indent="0">
              <a:buNone/>
            </a:pPr>
            <a:endParaRPr lang="en-US" dirty="0" smtClean="0">
              <a:solidFill>
                <a:schemeClr val="bg1"/>
              </a:solidFill>
            </a:endParaRPr>
          </a:p>
          <a:p>
            <a:pPr marL="457200" indent="-457200">
              <a:buFont typeface="+mj-lt"/>
              <a:buAutoNum type="arabicPeriod"/>
            </a:pPr>
            <a:r>
              <a:rPr lang="en-US" dirty="0" smtClean="0"/>
              <a:t>Select shadow host</a:t>
            </a:r>
          </a:p>
          <a:p>
            <a:pPr marL="457200" indent="-457200">
              <a:buFont typeface="+mj-lt"/>
              <a:buAutoNum type="arabicPeriod"/>
            </a:pPr>
            <a:r>
              <a:rPr lang="en-US" dirty="0" smtClean="0"/>
              <a:t>Create a shadow root</a:t>
            </a:r>
          </a:p>
          <a:p>
            <a:pPr marL="457200" indent="-457200">
              <a:buFont typeface="+mj-lt"/>
              <a:buAutoNum type="arabicPeriod"/>
            </a:pPr>
            <a:r>
              <a:rPr lang="en-US" dirty="0" smtClean="0"/>
              <a:t>Add elements to the shadow root</a:t>
            </a:r>
          </a:p>
          <a:p>
            <a:pPr marL="457200" indent="-457200">
              <a:buFont typeface="+mj-lt"/>
              <a:buAutoNum type="arabicPeriod"/>
            </a:pPr>
            <a:endParaRPr lang="en-US" dirty="0" smtClean="0"/>
          </a:p>
          <a:p>
            <a:pPr marL="0" indent="0">
              <a:buFont typeface="+mj-lt"/>
              <a:buNone/>
            </a:pPr>
            <a:r>
              <a:rPr lang="en-US" dirty="0" smtClean="0"/>
              <a:t>So,</a:t>
            </a:r>
          </a:p>
          <a:p>
            <a:pPr marL="228600" indent="-228600">
              <a:buFont typeface="+mj-lt"/>
              <a:buAutoNum type="arabicPeriod"/>
            </a:pPr>
            <a:r>
              <a:rPr lang="en-US" baseline="0" dirty="0" smtClean="0"/>
              <a:t>Create shadow host</a:t>
            </a:r>
          </a:p>
          <a:p>
            <a:pPr marL="228600" indent="-228600">
              <a:buFont typeface="+mj-lt"/>
              <a:buAutoNum type="arabicPeriod"/>
            </a:pPr>
            <a:r>
              <a:rPr lang="en-US" baseline="0" dirty="0" smtClean="0"/>
              <a:t>Create shadow root</a:t>
            </a:r>
          </a:p>
          <a:p>
            <a:pPr marL="228600" indent="-228600">
              <a:buFont typeface="+mj-lt"/>
              <a:buAutoNum type="arabicPeriod"/>
            </a:pPr>
            <a:r>
              <a:rPr lang="en-US" baseline="0" dirty="0" smtClean="0"/>
              <a:t>Add elements to the shadow root</a:t>
            </a:r>
          </a:p>
          <a:p>
            <a:pPr marL="228600" indent="-228600">
              <a:buFont typeface="+mj-lt"/>
              <a:buAutoNum type="arabicPeriod"/>
            </a:pPr>
            <a:r>
              <a:rPr lang="en-US" baseline="0" dirty="0" smtClean="0"/>
              <a:t>Enhance by defining a template and using </a:t>
            </a:r>
            <a:r>
              <a:rPr lang="en-US" baseline="0" dirty="0" err="1" smtClean="0"/>
              <a:t>appendChild</a:t>
            </a:r>
            <a:r>
              <a:rPr lang="en-US" baseline="0" dirty="0" smtClean="0"/>
              <a:t> instead.</a:t>
            </a:r>
          </a:p>
          <a:p>
            <a:pPr marL="228600" indent="-228600">
              <a:buFont typeface="+mj-lt"/>
              <a:buAutoNum type="arabicPeriod"/>
            </a:pPr>
            <a:r>
              <a:rPr lang="en-US" baseline="0" dirty="0" smtClean="0"/>
              <a:t>Add a style in the light DOM and note how the h1 we created isn’t changed. Create an h1 in the light DOM and note how it’s styled.</a:t>
            </a:r>
          </a:p>
          <a:p>
            <a:pPr marL="228600" indent="-228600">
              <a:buFont typeface="+mj-lt"/>
              <a:buAutoNum type="arabicPeriod"/>
            </a:pPr>
            <a:r>
              <a:rPr lang="en-US" baseline="0" dirty="0" smtClean="0"/>
              <a:t>Note how when I run a simple selector: console.log(</a:t>
            </a:r>
            <a:r>
              <a:rPr lang="en-US" baseline="0" dirty="0" err="1" smtClean="0"/>
              <a:t>document.querySelector</a:t>
            </a:r>
            <a:r>
              <a:rPr lang="en-US" baseline="0" dirty="0" smtClean="0"/>
              <a:t>('h1')); I get null because it’s with the shadow root and thus isn’t traversed by standard selectors. (we’ll get into how to traverse the shadow DOM later in this module.)</a:t>
            </a: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2B6BE254-E2AD-4F6B-8D5D-1032B370A5CD}" type="slidenum">
              <a:rPr lang="en-US" smtClean="0"/>
              <a:pPr/>
              <a:t>44</a:t>
            </a:fld>
            <a:endParaRPr lang="en-US"/>
          </a:p>
        </p:txBody>
      </p:sp>
    </p:spTree>
    <p:extLst>
      <p:ext uri="{BB962C8B-B14F-4D97-AF65-F5344CB8AC3E}">
        <p14:creationId xmlns:p14="http://schemas.microsoft.com/office/powerpoint/2010/main" val="2687598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dirty="0" smtClean="0"/>
              <a:t>We’ve introduced a lot of new terms related to the Shadow DOM in the last few</a:t>
            </a:r>
            <a:r>
              <a:rPr lang="en-US" baseline="0" dirty="0" smtClean="0"/>
              <a:t> slides, so let’s step back to the video tag code we reviewed earlier and consider how all these terms apply together.</a:t>
            </a:r>
          </a:p>
          <a:p>
            <a:endParaRPr lang="en-US" baseline="0" dirty="0" smtClean="0"/>
          </a:p>
          <a:p>
            <a:r>
              <a:rPr lang="en-US" baseline="0" dirty="0" smtClean="0"/>
              <a:t>First, you can see the shadow root is clearly labeled in Chrome’s browser tools. Chrome makes it really easy to see the encapsulated DOM elements that sit within this Shadow Root. </a:t>
            </a:r>
          </a:p>
          <a:p>
            <a:endParaRPr lang="en-US" baseline="0" dirty="0" smtClean="0"/>
          </a:p>
          <a:p>
            <a:r>
              <a:rPr lang="en-US" baseline="0" dirty="0" smtClean="0"/>
              <a:t>The shadow root is the root node of a shadow tree. The shadow root encapsulates a DOM </a:t>
            </a:r>
            <a:r>
              <a:rPr lang="en-US" baseline="0" dirty="0" err="1" smtClean="0"/>
              <a:t>subtree</a:t>
            </a:r>
            <a:r>
              <a:rPr lang="en-US" baseline="0" dirty="0" smtClean="0"/>
              <a:t>. As you can see, this is the DOM </a:t>
            </a:r>
            <a:r>
              <a:rPr lang="en-US" baseline="0" dirty="0" err="1" smtClean="0"/>
              <a:t>subtree</a:t>
            </a:r>
            <a:r>
              <a:rPr lang="en-US" baseline="0" dirty="0" smtClean="0"/>
              <a:t> that being encapsulated by this shadow root. I say encapsulated because this is a chunk of DOM elements that are hidden from traversal and styling via traditional means. You’ve already seen the power of this encapsulation because you likely didn’t even know that there was all this interesting markup being created behind the scenes when you use the video tag. All of this markup within the shadow root is shadow DOM. You can also see a nested shadow tree here. (highlight range). Here, the input of range</a:t>
            </a:r>
          </a:p>
          <a:p>
            <a:endParaRPr lang="en-US" baseline="0" dirty="0" smtClean="0"/>
          </a:p>
          <a:p>
            <a:r>
              <a:rPr lang="en-US" baseline="0" dirty="0" smtClean="0"/>
              <a:t>This Shadow Tree, also known as a DOM </a:t>
            </a:r>
            <a:r>
              <a:rPr lang="en-US" baseline="0" dirty="0" err="1" smtClean="0"/>
              <a:t>subtree</a:t>
            </a:r>
            <a:r>
              <a:rPr lang="en-US" baseline="0" dirty="0" smtClean="0"/>
              <a:t> is a node tree. This shadow tree is encapsulated because the shadow Root creates a shadow boundary around the DOM </a:t>
            </a:r>
            <a:r>
              <a:rPr lang="en-US" baseline="0" dirty="0" err="1" smtClean="0"/>
              <a:t>subtree</a:t>
            </a:r>
            <a:r>
              <a:rPr lang="en-US" baseline="0" dirty="0" smtClean="0"/>
              <a:t>. The shadow boundary is merely a concept. It’s simply a term to describe the encapsulation provided by the shadow DOM. But as you can see, the shadow-root is the shadow boundary so I’m just labeling them together. Because of the shadow boundary, styles defined in this DOM </a:t>
            </a:r>
            <a:r>
              <a:rPr lang="en-US" baseline="0" dirty="0" err="1" smtClean="0"/>
              <a:t>subtree</a:t>
            </a:r>
            <a:r>
              <a:rPr lang="en-US" baseline="0" dirty="0" smtClean="0"/>
              <a:t> won’t apply to DOM elements in the Light DOM. And the corollary, is true too, styles in the light DOM won’t pierce the shadow boundary and effect items in the shadow DOM. Now, be forewarned, this is generally true, but as you’ll see in the next module on styling, there are some ways to deliberately pierce the shadow boundary in both directions. In other words, with some new CSS selectors and DOM methods, there are some deliberate ways for the light and shadow DOM to interact. So the shadow DOM isn’t a fortress. It’s encapsulated and has a clear API that helps avoid accidental traversal and manipulation of the DOM </a:t>
            </a:r>
            <a:r>
              <a:rPr lang="en-US" baseline="0" dirty="0" err="1" smtClean="0"/>
              <a:t>subtree</a:t>
            </a:r>
            <a:r>
              <a:rPr lang="en-US" baseline="0" dirty="0" smtClean="0"/>
              <a:t>. Also, take n</a:t>
            </a:r>
            <a:r>
              <a:rPr lang="en-US" dirty="0" smtClean="0"/>
              <a:t>ote that you can nest</a:t>
            </a:r>
            <a:r>
              <a:rPr lang="en-US" baseline="0" dirty="0" smtClean="0"/>
              <a:t> </a:t>
            </a:r>
            <a:r>
              <a:rPr lang="en-US" dirty="0" smtClean="0"/>
              <a:t>shadow roots. So one DOM </a:t>
            </a:r>
            <a:r>
              <a:rPr lang="en-US" dirty="0" err="1" smtClean="0"/>
              <a:t>Subtree</a:t>
            </a:r>
            <a:r>
              <a:rPr lang="en-US" dirty="0" smtClean="0"/>
              <a:t> can end up hosting another</a:t>
            </a:r>
            <a:r>
              <a:rPr lang="en-US" baseline="0" dirty="0" smtClean="0"/>
              <a:t> DOM </a:t>
            </a:r>
            <a:r>
              <a:rPr lang="en-US" baseline="0" dirty="0" err="1" smtClean="0"/>
              <a:t>subtree</a:t>
            </a:r>
            <a:r>
              <a:rPr lang="en-US" baseline="0" dirty="0" smtClean="0"/>
              <a:t>. This can be useful when the markup for an element is complex since each separate DOM </a:t>
            </a:r>
            <a:r>
              <a:rPr lang="en-US" baseline="0" dirty="0" err="1" smtClean="0"/>
              <a:t>subtree</a:t>
            </a:r>
            <a:r>
              <a:rPr lang="en-US" baseline="0" dirty="0" smtClean="0"/>
              <a:t> has its own shadow boundary. This is useful because it means styles and CSS selectors won’t impact other DOM </a:t>
            </a:r>
            <a:r>
              <a:rPr lang="en-US" baseline="0" dirty="0" err="1" smtClean="0"/>
              <a:t>subtrees</a:t>
            </a:r>
            <a:r>
              <a:rPr lang="en-US" baseline="0" dirty="0" smtClean="0"/>
              <a:t>. You can see that the native video tag uses a nested shadow root to hold the range element. This composition of multiple components is a powerful concept. Remember, the range input is another HTML element that utilizes shadow DOM to encapsulate complex markup. So the video tag is especially powerful because it not only uses the shadow DOM to encapsulate its markup. It encapsulates other complex elements that utilize their own shadow DOM. And since the shadow boundary protects the markup inside of each shadow root, the DOM elements can interact in this case via a clean API that is defined by the developer.</a:t>
            </a:r>
          </a:p>
          <a:p>
            <a:endParaRPr lang="en-US" baseline="0" dirty="0" smtClean="0"/>
          </a:p>
          <a:p>
            <a:r>
              <a:rPr lang="en-US" dirty="0" smtClean="0"/>
              <a:t>Finally, this is the shadow host. The</a:t>
            </a:r>
            <a:r>
              <a:rPr lang="en-US" baseline="0" dirty="0" smtClean="0"/>
              <a:t> shadow host is the element in the light DOM that is hosts one or more node trees. In this case, the shadow host is the video tag. (insert party music here) I find the shadow host term quite intuitive. It’s just like the host of a party. You invite people into your home and these people are encapsulated from the outside world. Your house provides a boundary for the party. You, the shadow host, are a very important element. Because, without you, the shadow host, own the container for the exciting shadow DOM party! </a:t>
            </a:r>
          </a:p>
          <a:p>
            <a:endParaRPr lang="en-US" baseline="0" dirty="0" smtClean="0"/>
          </a:p>
          <a:p>
            <a:r>
              <a:rPr lang="en-US" baseline="0" dirty="0" smtClean="0"/>
              <a:t>See http://w3c.github.io/webcomponents/spec/shadow/ section 2.2 for the W3C spec</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45</a:t>
            </a:fld>
            <a:endParaRPr lang="en-US"/>
          </a:p>
        </p:txBody>
      </p:sp>
    </p:spTree>
    <p:extLst>
      <p:ext uri="{BB962C8B-B14F-4D97-AF65-F5344CB8AC3E}">
        <p14:creationId xmlns:p14="http://schemas.microsoft.com/office/powerpoint/2010/main" val="936598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Note:</a:t>
            </a:r>
            <a:r>
              <a:rPr lang="en-US" baseline="0" dirty="0" smtClean="0"/>
              <a:t> Older specs included the hat and cat selectors (^ and ^^, respectively), but these were replaced by ::shadow and /deep/ (http://robdodson.me/blog/2013/11/15/the-cat-and-the-hat-css-selectors/) – They were last discussed at http://lists.w3.org/Archives/Public/www-style/2013Nov/0313.html</a:t>
            </a:r>
          </a:p>
          <a:p>
            <a:r>
              <a:rPr lang="en-US" baseline="0" dirty="0" smtClean="0"/>
              <a:t>Also, the ::part pseudo selector was also removed, and is now handled by ::shadow and /deep/.</a:t>
            </a:r>
          </a:p>
          <a:p>
            <a:endParaRPr lang="en-US" baseline="0" dirty="0" smtClean="0"/>
          </a:p>
          <a:p>
            <a:r>
              <a:rPr lang="en-US" baseline="0" dirty="0" smtClean="0"/>
              <a:t>Handy cheat sheet: http://robdodson.me/blog/2014/04/10/shadow-dom-css-cheat-sheet/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Host Example at http://plnkr.co/edit/9uR0oMeRpKfxuGpMyCkB?p=preview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Content example at http://plnkr.co/edit/qFbyg3RWV6H9VPNHL4V0?p=preview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Shadow at http://plnkr.co/edit/76o72GmgTLaUJY8IhvL8?p=preview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2B6BE254-E2AD-4F6B-8D5D-1032B370A5CD}" type="slidenum">
              <a:rPr lang="en-US" smtClean="0"/>
              <a:pPr/>
              <a:t>46</a:t>
            </a:fld>
            <a:endParaRPr lang="en-US"/>
          </a:p>
        </p:txBody>
      </p:sp>
    </p:spTree>
    <p:extLst>
      <p:ext uri="{BB962C8B-B14F-4D97-AF65-F5344CB8AC3E}">
        <p14:creationId xmlns:p14="http://schemas.microsoft.com/office/powerpoint/2010/main" val="2490330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In this module we learned about the power of the Shadow DOM. We contrasted it with the light DOM and learned that the</a:t>
            </a:r>
            <a:r>
              <a:rPr lang="en-US" baseline="0" dirty="0" smtClean="0"/>
              <a:t> light DOM is the DOM you’re already familiar with that we’ve been using for years.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Shadow DOM is a new mechanism that provides encapsulation for our DOM elements and styles. In the next module we’ll discuss various new CSS selectors for styling the Shadow DOM, distributed nodes, and shadow hosts.</a:t>
            </a:r>
          </a:p>
          <a:p>
            <a:endParaRPr lang="en-US" baseline="0" dirty="0" smtClean="0"/>
          </a:p>
          <a:p>
            <a:r>
              <a:rPr lang="en-US" baseline="0" dirty="0" smtClean="0"/>
              <a:t>And along the way we learned a boat load of new terms including:</a:t>
            </a:r>
          </a:p>
          <a:p>
            <a:endParaRPr lang="en-US" baseline="0" dirty="0" smtClean="0"/>
          </a:p>
          <a:p>
            <a:r>
              <a:rPr lang="en-US" baseline="0" dirty="0" smtClean="0"/>
              <a:t>Shadow Root – which is the root node of a shadow tree</a:t>
            </a:r>
          </a:p>
          <a:p>
            <a:r>
              <a:rPr lang="en-US" baseline="0" dirty="0" smtClean="0"/>
              <a:t>Shadow Boundary – </a:t>
            </a:r>
          </a:p>
          <a:p>
            <a:r>
              <a:rPr lang="en-US" baseline="0" dirty="0" smtClean="0"/>
              <a:t>Shadow Host – which is the element that hosts one or more node trees</a:t>
            </a:r>
          </a:p>
          <a:p>
            <a:r>
              <a:rPr lang="en-US" baseline="0" dirty="0" smtClean="0"/>
              <a:t>DOM </a:t>
            </a:r>
            <a:r>
              <a:rPr lang="en-US" baseline="0" dirty="0" err="1" smtClean="0"/>
              <a:t>subtrees</a:t>
            </a:r>
            <a:r>
              <a:rPr lang="en-US" baseline="0" dirty="0" smtClean="0"/>
              <a:t> – which are the pieces of encapsulated DOM that sit within the shadow root</a:t>
            </a:r>
          </a:p>
          <a:p>
            <a:endParaRPr lang="en-US" baseline="0" dirty="0" smtClean="0"/>
          </a:p>
          <a:p>
            <a:r>
              <a:rPr lang="en-US" baseline="0" dirty="0" smtClean="0"/>
              <a:t>And, don’t be confused, JavaScript is not encapsulated in the shadow DOM. So if you want encapsulation, you need to use the same techniques you’d use elsewhere in JavaScript to encapsulate your code such using the popular Immediately Invoked Function Expression pattern, also known as an IIFE.</a:t>
            </a:r>
          </a:p>
          <a:p>
            <a:endParaRPr lang="en-US" baseline="0" dirty="0" smtClean="0"/>
          </a:p>
          <a:p>
            <a:r>
              <a:rPr lang="en-US" baseline="0" dirty="0" smtClean="0"/>
              <a:t>In the next module we’ll explore how to make your components much more powerful and flexible by defining insertion points in your shadow DOM. </a:t>
            </a:r>
          </a:p>
          <a:p>
            <a:endParaRPr lang="en-US" baseline="0" dirty="0" smtClean="0"/>
          </a:p>
          <a:p>
            <a:r>
              <a:rPr lang="en-US" baseline="0" dirty="0" smtClean="0"/>
              <a:t>I’m Cory House with </a:t>
            </a:r>
            <a:r>
              <a:rPr lang="en-US" baseline="0" dirty="0" err="1" smtClean="0"/>
              <a:t>Bitnative</a:t>
            </a:r>
            <a:r>
              <a:rPr lang="en-US" baseline="0" dirty="0" smtClean="0"/>
              <a:t> Consulting.</a:t>
            </a:r>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47</a:t>
            </a:fld>
            <a:endParaRPr lang="en-US"/>
          </a:p>
        </p:txBody>
      </p:sp>
    </p:spTree>
    <p:extLst>
      <p:ext uri="{BB962C8B-B14F-4D97-AF65-F5344CB8AC3E}">
        <p14:creationId xmlns:p14="http://schemas.microsoft.com/office/powerpoint/2010/main" val="1863947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48</a:t>
            </a:fld>
            <a:endParaRPr lang="en-US"/>
          </a:p>
        </p:txBody>
      </p:sp>
    </p:spTree>
    <p:extLst>
      <p:ext uri="{BB962C8B-B14F-4D97-AF65-F5344CB8AC3E}">
        <p14:creationId xmlns:p14="http://schemas.microsoft.com/office/powerpoint/2010/main" val="1621468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Imports help solve the delivery problem</a:t>
            </a:r>
            <a:r>
              <a:rPr lang="en-US" baseline="0" dirty="0" smtClean="0"/>
              <a:t> for web components. See, w</a:t>
            </a:r>
            <a:r>
              <a:rPr lang="en-US" dirty="0" smtClean="0"/>
              <a:t>hen you create a web component, you're potentially</a:t>
            </a:r>
            <a:r>
              <a:rPr lang="en-US" baseline="0" dirty="0" smtClean="0"/>
              <a:t> giving </a:t>
            </a:r>
            <a:r>
              <a:rPr lang="en-US" dirty="0" smtClean="0"/>
              <a:t>a gift to your team,</a:t>
            </a:r>
            <a:r>
              <a:rPr lang="en-US" baseline="0" dirty="0" smtClean="0"/>
              <a:t> your company, or perhaps </a:t>
            </a:r>
            <a:r>
              <a:rPr lang="en-US" dirty="0" smtClean="0"/>
              <a:t>the world. Others can use your component so</a:t>
            </a:r>
            <a:r>
              <a:rPr lang="en-US" baseline="0" dirty="0" smtClean="0"/>
              <a:t> they don’t have </a:t>
            </a:r>
            <a:r>
              <a:rPr lang="en-US" dirty="0" smtClean="0"/>
              <a:t>to start from scratch. </a:t>
            </a:r>
          </a:p>
          <a:p>
            <a:endParaRPr lang="en-US" dirty="0" smtClean="0"/>
          </a:p>
          <a:p>
            <a:r>
              <a:rPr lang="en-US" dirty="0" smtClean="0"/>
              <a:t>You can think of imports as the packaging that you create for the gift of web components. </a:t>
            </a:r>
            <a:r>
              <a:rPr lang="en-US" baseline="0" dirty="0" smtClean="0"/>
              <a:t>See, if I give my son a present in a nice package, with everything grouped together and wrapped with a bow, he’ll be excited. See, there’s no denying the excitement on that face. </a:t>
            </a:r>
          </a:p>
          <a:p>
            <a:endParaRPr lang="en-US" baseline="0" dirty="0" smtClean="0"/>
          </a:p>
          <a:p>
            <a:r>
              <a:rPr lang="en-US" baseline="0" dirty="0" smtClean="0"/>
              <a:t>But what if he walks in on his birthday and I try to give him his gift as a bunch of separate pieces lying on the floor? Well, that may not go so well. He’ll be confused at first about what he’s seeing, and he’ll likely be less than impressed with the gift. </a:t>
            </a:r>
          </a:p>
          <a:p>
            <a:endParaRPr lang="en-US" baseline="0" dirty="0" smtClean="0"/>
          </a:p>
          <a:p>
            <a:r>
              <a:rPr lang="en-US" baseline="0" dirty="0" smtClean="0"/>
              <a:t>See, how you package and deliver things for others to use really does matter. It effects their initial experience. If </a:t>
            </a:r>
            <a:r>
              <a:rPr lang="en-US" dirty="0" smtClean="0"/>
              <a:t>I give you a gift and its pieces are scattered about on the floor, you're likely</a:t>
            </a:r>
            <a:r>
              <a:rPr lang="en-US" baseline="0" dirty="0" smtClean="0"/>
              <a:t> to be un</a:t>
            </a:r>
            <a:r>
              <a:rPr lang="en-US" dirty="0" smtClean="0"/>
              <a:t>impressed and confused. But if I hand it to you in a flashy consolidated package, then it's exciting, it’s easier to understand, and it's simple</a:t>
            </a:r>
            <a:r>
              <a:rPr lang="en-US" baseline="0" dirty="0" smtClean="0"/>
              <a:t> </a:t>
            </a:r>
            <a:r>
              <a:rPr lang="en-US" dirty="0" smtClean="0"/>
              <a:t>for you to get started. That's exactly what HTML5 imports do. They bundle up all the pieces of your web components into a handy package that you can start using with a single line of code!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49</a:t>
            </a:fld>
            <a:endParaRPr lang="en-US"/>
          </a:p>
        </p:txBody>
      </p:sp>
    </p:spTree>
    <p:extLst>
      <p:ext uri="{BB962C8B-B14F-4D97-AF65-F5344CB8AC3E}">
        <p14:creationId xmlns:p14="http://schemas.microsoft.com/office/powerpoint/2010/main" val="3140601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if you want to bundle some CSS, JS, and HTML together?</a:t>
            </a:r>
          </a:p>
          <a:p>
            <a:r>
              <a:rPr lang="en-US" dirty="0" smtClean="0"/>
              <a:t>And sure, </a:t>
            </a:r>
            <a:r>
              <a:rPr lang="en-US" baseline="0" dirty="0" smtClean="0"/>
              <a:t>these hacks do work, but we still have a bigger problem. We’ve seen how to leverage the shadow DOM to encapsulate our styles, how to define templates that can be reused, but how do we bundle all of this up into a reusable component? That’s where HTML5 imports come in. Just consider Bootstrap. Building a web component that utilizes bootstrap requires at least 2 JavaScript files since jQuery and bootstrap are separate JS files. And you may end up with even more </a:t>
            </a:r>
            <a:r>
              <a:rPr lang="en-US" baseline="0" dirty="0" err="1" smtClean="0"/>
              <a:t>js</a:t>
            </a:r>
            <a:r>
              <a:rPr lang="en-US" baseline="0" dirty="0" smtClean="0"/>
              <a:t> files if you pull in certain optional features in Bootstrap. Two separate CSS files are also involved. With imports we can simply bundle these dependencies together within a single html import.</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50</a:t>
            </a:fld>
            <a:endParaRPr lang="en-US"/>
          </a:p>
        </p:txBody>
      </p:sp>
    </p:spTree>
    <p:extLst>
      <p:ext uri="{BB962C8B-B14F-4D97-AF65-F5344CB8AC3E}">
        <p14:creationId xmlns:p14="http://schemas.microsoft.com/office/powerpoint/2010/main" val="2597694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HTML imports aren’t limited to merely importing</a:t>
            </a:r>
            <a:r>
              <a:rPr lang="en-US" baseline="0" dirty="0" smtClean="0"/>
              <a:t> HTML. You can bundle up and import JS, CSS and anything else that an HTML file can contain. It’s quite handy. Just one line pulls in everything you need for a given component.</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51</a:t>
            </a:fld>
            <a:endParaRPr lang="en-US"/>
          </a:p>
        </p:txBody>
      </p:sp>
    </p:spTree>
    <p:extLst>
      <p:ext uri="{BB962C8B-B14F-4D97-AF65-F5344CB8AC3E}">
        <p14:creationId xmlns:p14="http://schemas.microsoft.com/office/powerpoint/2010/main" val="2090985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Okay, enough talk. Let’s check out an example of HTML imports in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this demo were going to create a component that lists the cars in my dream garage.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a friendly practice in imports is to register the custom element so all the consumer has to do is slap the new tag on the page and it’ll just magically work. Let the import do all the dirty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Create dream-garage.html.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Add list of 3 cars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Populate index.html with link tag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Add </a:t>
            </a:r>
            <a:r>
              <a:rPr lang="en-US" baseline="0" dirty="0" err="1" smtClean="0"/>
              <a:t>getCarListFromImport</a:t>
            </a:r>
            <a:r>
              <a:rPr lang="en-US" baseline="0" dirty="0" smtClean="0"/>
              <a:t> function and call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Comment out link tag and generate dynamically.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Start of demo: http://plnkr.co/edit/Pgh5d1pJdCbaUkkXtCXc?p=preview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Completed phase 1 of demo: http://plnkr.co/edit/jtryIfHnR9EoOBUUg1B4?p=preview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Full Demo (with moves to Shadow DOM and template included, and various experiments as well): http://plnkr.co/edit/hT6rJqmfMlyx6TDotatD?p=preview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Simple comment </a:t>
            </a:r>
            <a:r>
              <a:rPr lang="en-US" baseline="0" smtClean="0"/>
              <a:t>form example: http://plnkr.co/edit/y8SYWOQs2aGZGpPvfuXv?p=preview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52</a:t>
            </a:fld>
            <a:endParaRPr lang="en-US"/>
          </a:p>
        </p:txBody>
      </p:sp>
    </p:spTree>
    <p:extLst>
      <p:ext uri="{BB962C8B-B14F-4D97-AF65-F5344CB8AC3E}">
        <p14:creationId xmlns:p14="http://schemas.microsoft.com/office/powerpoint/2010/main" val="3126018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Since HTML5 imports simply bundle up HTML, JavaScript, and/or CSS, there's all sorts of other interesting use cases you can consider. With imports you can wrap up all sorts of things:</a:t>
            </a:r>
          </a:p>
          <a:p>
            <a:endParaRPr lang="en-US" dirty="0" smtClean="0"/>
          </a:p>
          <a:p>
            <a:r>
              <a:rPr lang="en-US" dirty="0" smtClean="0"/>
              <a:t>Other usages - You can wrap up all sorts of things!</a:t>
            </a:r>
          </a:p>
          <a:p>
            <a:r>
              <a:rPr lang="en-US" dirty="0" smtClean="0"/>
              <a:t>Bundle up:</a:t>
            </a:r>
          </a:p>
          <a:p>
            <a:r>
              <a:rPr lang="en-US" dirty="0" smtClean="0"/>
              <a:t>1. Themes - Imagine if you could change a single import and radically change the theme of your app. Yes, you can do this with separate CSS </a:t>
            </a:r>
            <a:r>
              <a:rPr lang="en-US" dirty="0" err="1" smtClean="0"/>
              <a:t>stylesheets</a:t>
            </a:r>
            <a:r>
              <a:rPr lang="en-US" dirty="0" smtClean="0"/>
              <a:t> today, but using imports could give you even greater power to change markup and even behaviors for different themes by importing different markup and JavaScript for different themes.</a:t>
            </a:r>
          </a:p>
          <a:p>
            <a:endParaRPr lang="en-US" dirty="0" smtClean="0"/>
          </a:p>
          <a:p>
            <a:r>
              <a:rPr lang="en-US" dirty="0" smtClean="0"/>
              <a:t>2. Library of components - Maybe your app uses a set of components on multiple pages. Imagine you're a developer on the Pluralsight website. You might find that there are certain core components that you find useful on multiple pages like an author avatar, star rating, or feedback form. All of these core widgets could be included and registered as custom elements by a single import if desired. Closely related to</a:t>
            </a:r>
            <a:r>
              <a:rPr lang="en-US" baseline="0" dirty="0" smtClean="0"/>
              <a:t> this, you could use an import to pull in JavaScript files that define various functions that are used by the calling page.</a:t>
            </a:r>
            <a:endParaRPr lang="en-US" dirty="0" smtClean="0"/>
          </a:p>
          <a:p>
            <a:endParaRPr lang="en-US" dirty="0" smtClean="0"/>
          </a:p>
          <a:p>
            <a:r>
              <a:rPr lang="en-US" dirty="0" smtClean="0"/>
              <a:t>3. Sections of your app - If you find that sections of your application require certain common elements, you can bundle those dependencies into a single import. This concept isn't all that different from master pages in web forms or templates in </a:t>
            </a:r>
            <a:r>
              <a:rPr lang="en-US" dirty="0" err="1" smtClean="0"/>
              <a:t>mvc</a:t>
            </a:r>
            <a:r>
              <a:rPr lang="en-US" dirty="0" smtClean="0"/>
              <a:t>. Imports can be used to create a centralized mechanism for bundling the list of dependencies for a given section of a site.</a:t>
            </a:r>
          </a:p>
          <a:p>
            <a:endParaRPr lang="en-US" dirty="0" smtClean="0"/>
          </a:p>
          <a:p>
            <a:r>
              <a:rPr lang="en-US" dirty="0" smtClean="0"/>
              <a:t>4. Finally, you could even consider using imports to deliver an entire app! We discussed custom elements in a previous module, and you could use a single import file that contains multiple sub-imports to completely bootstrap an application from merely two lines of markup. One line for the import, and another for the custom element that instantiates the application. Now whether you find going to this extreme logical and helpful is another discussion altogether, but the point is, the power is there. So use it wisely. </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53</a:t>
            </a:fld>
            <a:endParaRPr lang="en-US"/>
          </a:p>
        </p:txBody>
      </p:sp>
    </p:spTree>
    <p:extLst>
      <p:ext uri="{BB962C8B-B14F-4D97-AF65-F5344CB8AC3E}">
        <p14:creationId xmlns:p14="http://schemas.microsoft.com/office/powerpoint/2010/main" val="49277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Problem 6</a:t>
            </a:r>
            <a:r>
              <a:rPr lang="en-US" baseline="0" dirty="0" smtClean="0"/>
              <a:t> really summarizes up all of the other problems. The bottom line is we have no standard for creating web components with HTML5, JavaScript and CSS today. </a:t>
            </a:r>
          </a:p>
          <a:p>
            <a:pPr marL="0" indent="0">
              <a:buNone/>
            </a:pPr>
            <a:endParaRPr lang="en-US" baseline="0" dirty="0" smtClean="0"/>
          </a:p>
          <a:p>
            <a:pPr marL="0" indent="0">
              <a:buNone/>
            </a:pPr>
            <a:r>
              <a:rPr lang="en-US" dirty="0" smtClean="0"/>
              <a:t>Each of these libraries</a:t>
            </a:r>
            <a:r>
              <a:rPr lang="en-US" baseline="0" dirty="0" smtClean="0"/>
              <a:t> offer their </a:t>
            </a:r>
            <a:r>
              <a:rPr lang="en-US" dirty="0" smtClean="0"/>
              <a:t>own approach to</a:t>
            </a:r>
            <a:r>
              <a:rPr lang="en-US" baseline="0" dirty="0" smtClean="0"/>
              <a:t> creating HTML based web components. And the differences are obvious because if you want to use more than one of these at the same time, you’ll find it’s a struggle because they solve problems in such different ways. Each offers it’s own API, and utilizes a proprietary approach to publishing and configuring components. </a:t>
            </a:r>
          </a:p>
          <a:p>
            <a:pPr marL="0" indent="0">
              <a:buNone/>
            </a:pPr>
            <a:endParaRPr lang="en-US" dirty="0" smtClean="0"/>
          </a:p>
          <a:p>
            <a:pPr marL="0" indent="0">
              <a:buNone/>
            </a:pPr>
            <a:r>
              <a:rPr lang="en-US" dirty="0" smtClean="0"/>
              <a:t>So when we change venders,</a:t>
            </a:r>
            <a:r>
              <a:rPr lang="en-US" baseline="0" dirty="0" smtClean="0"/>
              <a:t> we must </a:t>
            </a:r>
            <a:r>
              <a:rPr lang="en-US" dirty="0" smtClean="0"/>
              <a:t>learn each new library’s conventions.</a:t>
            </a:r>
          </a:p>
          <a:p>
            <a:pPr marL="0" indent="0">
              <a:buNone/>
            </a:pPr>
            <a:endParaRPr lang="en-US" dirty="0" smtClean="0"/>
          </a:p>
          <a:p>
            <a:pPr marL="0" indent="0">
              <a:buNone/>
            </a:pPr>
            <a:r>
              <a:rPr lang="en-US" dirty="0" smtClean="0"/>
              <a:t>There’s a wide</a:t>
            </a:r>
            <a:r>
              <a:rPr lang="en-US" baseline="0" dirty="0" smtClean="0"/>
              <a:t> variety of abstraction levels above as well, ranging from the simplicity of jQuery plugins all the way up to heavy opinionated components like </a:t>
            </a:r>
            <a:r>
              <a:rPr lang="en-US" baseline="0" dirty="0" err="1" smtClean="0"/>
              <a:t>ExtJS</a:t>
            </a:r>
            <a:r>
              <a:rPr lang="en-US" baseline="0" dirty="0" smtClean="0"/>
              <a:t>. </a:t>
            </a:r>
          </a:p>
          <a:p>
            <a:pPr marL="0" indent="0">
              <a:buNone/>
            </a:pPr>
            <a:endParaRPr lang="en-US" baseline="0" dirty="0" smtClean="0"/>
          </a:p>
          <a:p>
            <a:pPr marL="0" indent="0">
              <a:buNone/>
            </a:pPr>
            <a:r>
              <a:rPr lang="en-US" baseline="0" dirty="0" smtClean="0"/>
              <a:t>Many of these libraries utilize </a:t>
            </a:r>
            <a:r>
              <a:rPr lang="en-US" dirty="0" smtClean="0"/>
              <a:t>large complex </a:t>
            </a:r>
            <a:r>
              <a:rPr lang="en-US" dirty="0" err="1" smtClean="0"/>
              <a:t>stylesheets</a:t>
            </a:r>
            <a:r>
              <a:rPr lang="en-US" dirty="0" smtClean="0"/>
              <a:t> with</a:t>
            </a:r>
            <a:r>
              <a:rPr lang="en-US" baseline="0" dirty="0" smtClean="0"/>
              <a:t> highly specific selectors to avoid conflicting with other markup on your page.</a:t>
            </a:r>
          </a:p>
        </p:txBody>
      </p:sp>
      <p:sp>
        <p:nvSpPr>
          <p:cNvPr id="4" name="Slide Number Placeholder 3"/>
          <p:cNvSpPr>
            <a:spLocks noGrp="1"/>
          </p:cNvSpPr>
          <p:nvPr>
            <p:ph type="sldNum" sz="quarter" idx="10"/>
          </p:nvPr>
        </p:nvSpPr>
        <p:spPr/>
        <p:txBody>
          <a:bodyPr/>
          <a:lstStyle/>
          <a:p>
            <a:fld id="{2B6BE254-E2AD-4F6B-8D5D-1032B370A5CD}" type="slidenum">
              <a:rPr lang="en-US" smtClean="0"/>
              <a:pPr/>
              <a:t>6</a:t>
            </a:fld>
            <a:endParaRPr lang="en-US"/>
          </a:p>
        </p:txBody>
      </p:sp>
    </p:spTree>
    <p:extLst>
      <p:ext uri="{BB962C8B-B14F-4D97-AF65-F5344CB8AC3E}">
        <p14:creationId xmlns:p14="http://schemas.microsoft.com/office/powerpoint/2010/main" val="2929681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In this module we</a:t>
            </a:r>
            <a:r>
              <a:rPr lang="en-US" baseline="0" dirty="0" smtClean="0"/>
              <a:t> saw how HTML5 Imports are the fourth and final key to creating reusable web components. </a:t>
            </a:r>
          </a:p>
          <a:p>
            <a:endParaRPr lang="en-US" baseline="0" dirty="0" smtClean="0"/>
          </a:p>
          <a:p>
            <a:r>
              <a:rPr lang="en-US" baseline="0" dirty="0" smtClean="0"/>
              <a:t>Just like the template tag, any HTML in an HTML5 import is inert initially. </a:t>
            </a:r>
          </a:p>
          <a:p>
            <a:endParaRPr lang="en-US" baseline="0" dirty="0" smtClean="0"/>
          </a:p>
          <a:p>
            <a:r>
              <a:rPr lang="en-US" baseline="0" dirty="0" smtClean="0"/>
              <a:t>Imports are an elegant way to bundle up all of your web components dependencies into a convenient package that people can reference via a single simple line of markup.</a:t>
            </a:r>
          </a:p>
          <a:p>
            <a:endParaRPr lang="en-US" baseline="0" dirty="0" smtClean="0"/>
          </a:p>
          <a:p>
            <a:r>
              <a:rPr lang="en-US" baseline="0" dirty="0" smtClean="0"/>
              <a:t>And you can programmatically access import content using the import property on the imports link tag</a:t>
            </a:r>
          </a:p>
          <a:p>
            <a:endParaRPr lang="en-US" baseline="0" dirty="0" smtClean="0"/>
          </a:p>
          <a:p>
            <a:r>
              <a:rPr lang="en-US" baseline="0" dirty="0" smtClean="0"/>
              <a:t>We discussed various approaches to avoid third party library conflicts. It’s preferable to avoid third party library dependencies if possible, but strive to require the latest version of the library if you do in order to keep the component relevant and help decrease the chance of conflicts with other components.</a:t>
            </a:r>
          </a:p>
          <a:p>
            <a:endParaRPr lang="en-US" baseline="0" dirty="0" smtClean="0"/>
          </a:p>
          <a:p>
            <a:r>
              <a:rPr lang="en-US" baseline="0" dirty="0" smtClean="0"/>
              <a:t>Consider publishing your web component as a Bower to handle your third party library dependencies. Bower makes it really easy to download front-end related assets like web components and their dependencies.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if you’re building components for internal use, strive to agree on a standard for handling third party components so developers don’t have to struggle with conflicts and duplicate requests.</a:t>
            </a:r>
          </a:p>
          <a:p>
            <a:endParaRPr lang="en-US" baseline="0" dirty="0" smtClean="0"/>
          </a:p>
          <a:p>
            <a:r>
              <a:rPr lang="en-US" baseline="0" dirty="0" smtClean="0"/>
              <a:t>And congratulations! With this key 4</a:t>
            </a:r>
            <a:r>
              <a:rPr lang="en-US" baseline="30000" dirty="0" smtClean="0"/>
              <a:t>th</a:t>
            </a:r>
            <a:r>
              <a:rPr lang="en-US" baseline="0" dirty="0" smtClean="0"/>
              <a:t> technology in place, you now have all the tools necessary to build your own web components!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in the next module we’ll see how the four core web component technologies: Templates, Shadow DOM, Custom elements, and Imports work together by building a useful web component from scratch.</a:t>
            </a:r>
          </a:p>
          <a:p>
            <a:endParaRPr lang="en-US" baseline="0" dirty="0" smtClean="0"/>
          </a:p>
          <a:p>
            <a:r>
              <a:rPr lang="en-US" baseline="0" dirty="0" smtClean="0"/>
              <a:t>I’m Cory House with </a:t>
            </a:r>
            <a:r>
              <a:rPr lang="en-US" baseline="0" dirty="0" err="1" smtClean="0"/>
              <a:t>Bitnative</a:t>
            </a:r>
            <a:r>
              <a:rPr lang="en-US" baseline="0" dirty="0" smtClean="0"/>
              <a:t> Consulting.</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54</a:t>
            </a:fld>
            <a:endParaRPr lang="en-US"/>
          </a:p>
        </p:txBody>
      </p:sp>
    </p:spTree>
    <p:extLst>
      <p:ext uri="{BB962C8B-B14F-4D97-AF65-F5344CB8AC3E}">
        <p14:creationId xmlns:p14="http://schemas.microsoft.com/office/powerpoint/2010/main" val="741822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55</a:t>
            </a:fld>
            <a:endParaRPr lang="en-US"/>
          </a:p>
        </p:txBody>
      </p:sp>
    </p:spTree>
    <p:extLst>
      <p:ext uri="{BB962C8B-B14F-4D97-AF65-F5344CB8AC3E}">
        <p14:creationId xmlns:p14="http://schemas.microsoft.com/office/powerpoint/2010/main" val="1526744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keep track of the latest status of web components support, check out Jon </a:t>
            </a:r>
            <a:r>
              <a:rPr lang="en-US" dirty="0" err="1" smtClean="0"/>
              <a:t>Rimmer’s</a:t>
            </a:r>
            <a:r>
              <a:rPr lang="en-US" dirty="0" smtClean="0"/>
              <a:t> website at this URL:</a:t>
            </a:r>
            <a:r>
              <a:rPr lang="en-US" baseline="0" dirty="0" smtClean="0"/>
              <a:t> </a:t>
            </a:r>
            <a:r>
              <a:rPr lang="en-US" dirty="0" smtClean="0"/>
              <a:t>http://jonrimmer.github.io/are-we-componentized-yet/. As</a:t>
            </a:r>
            <a:r>
              <a:rPr lang="en-US" baseline="0" dirty="0" smtClean="0"/>
              <a:t> you can see, at the time of this recording all of the 4 core pillars of web components are fully specified and supported, supported natively in both Chrome and Opera, and </a:t>
            </a:r>
            <a:r>
              <a:rPr lang="en-US" baseline="0" dirty="0" err="1" smtClean="0"/>
              <a:t>Polyfilled</a:t>
            </a:r>
            <a:r>
              <a:rPr lang="en-US" baseline="0" dirty="0" smtClean="0"/>
              <a:t> for use in all modern browsers using JavaScript frameworks like Polymer. </a:t>
            </a:r>
            <a:br>
              <a:rPr lang="en-US" baseline="0" dirty="0" smtClean="0"/>
            </a:br>
            <a:r>
              <a:rPr lang="en-US" baseline="0" dirty="0" smtClean="0"/>
              <a:t/>
            </a:r>
            <a:br>
              <a:rPr lang="en-US" baseline="0" dirty="0" smtClean="0"/>
            </a:br>
            <a:r>
              <a:rPr lang="en-US" sz="1200" b="0" i="0" kern="1200" baseline="0" dirty="0" smtClean="0">
                <a:solidFill>
                  <a:schemeClr val="tx1"/>
                </a:solidFill>
                <a:effectLst/>
                <a:latin typeface="+mn-lt"/>
                <a:ea typeface="+mn-ea"/>
                <a:cs typeface="+mn-cs"/>
              </a:rPr>
              <a:t>Also, please don’t be discouraged about the current state of browser support because in later modules we’ll walk through various alternatives to native web components like Polymer components, Angular directives, and Knockout components. So while the native support in all browser hasn’t quite arrived yet, many of the principles we’re going to learn can be enjoyed in all modern browsers today through these libraries and frameworks.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And learning these foundational web component technologies should help you be successful even if you decide to use a framework like Polymer or Angular today. </a:t>
            </a:r>
            <a:r>
              <a:rPr lang="en-US" baseline="0" dirty="0" smtClean="0"/>
              <a:t>I’ll use an analogy to help explain why.</a:t>
            </a:r>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56</a:t>
            </a:fld>
            <a:endParaRPr lang="en-US"/>
          </a:p>
        </p:txBody>
      </p:sp>
    </p:spTree>
    <p:extLst>
      <p:ext uri="{BB962C8B-B14F-4D97-AF65-F5344CB8AC3E}">
        <p14:creationId xmlns:p14="http://schemas.microsoft.com/office/powerpoint/2010/main" val="1992195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If</a:t>
            </a:r>
            <a:r>
              <a:rPr lang="en-US" baseline="0" dirty="0" smtClean="0"/>
              <a:t> you’re able to write applications that only support modern browsers with native web component support, then you can enjoy the power of native HTML5 web components today. However, if you’re building cross-browser web applications, then you can utilize a </a:t>
            </a:r>
            <a:r>
              <a:rPr lang="en-US" baseline="0" dirty="0" err="1" smtClean="0"/>
              <a:t>polyfill</a:t>
            </a:r>
            <a:r>
              <a:rPr lang="en-US" baseline="0" dirty="0" smtClean="0"/>
              <a:t> library to add web component support to older browsers.</a:t>
            </a:r>
          </a:p>
          <a:p>
            <a:endParaRPr lang="en-US" baseline="0" dirty="0" smtClean="0"/>
          </a:p>
          <a:p>
            <a:r>
              <a:rPr lang="en-US" baseline="0" dirty="0" smtClean="0"/>
              <a:t>webcomponents.js is a </a:t>
            </a:r>
            <a:r>
              <a:rPr lang="en-US" baseline="0" dirty="0" err="1" smtClean="0"/>
              <a:t>polyfill</a:t>
            </a:r>
            <a:r>
              <a:rPr lang="en-US" baseline="0" dirty="0" smtClean="0"/>
              <a:t> library for native HTML5 web components. A </a:t>
            </a:r>
            <a:r>
              <a:rPr lang="en-US" baseline="0" dirty="0" err="1" smtClean="0"/>
              <a:t>polyfill</a:t>
            </a:r>
            <a:r>
              <a:rPr lang="en-US" baseline="0" dirty="0" smtClean="0"/>
              <a:t> library seeks to add support for new features to older browsers, typically using primarily JavaScript. The webcomponents.js library polyfills the core features of HTML5 web components including Custom Elements, HTML Imports, and the Shadow DOM. So once you add this library to the page, your native web components can also run in modern browsers that don't yet have native support for web components.</a:t>
            </a:r>
          </a:p>
          <a:p>
            <a:endParaRPr lang="en-US" baseline="0" dirty="0" smtClean="0"/>
          </a:p>
          <a:p>
            <a:r>
              <a:rPr lang="en-US" baseline="0" dirty="0" smtClean="0"/>
              <a:t>Webcomponents.js was formerly called platform.js and was used as the core of the Polymer and x-tag projects.  But it’s now called webcomponents.js and maintained in a separate GitHub repository. This helps clarify that webcomponents.js is a </a:t>
            </a:r>
            <a:r>
              <a:rPr lang="en-US" baseline="0" dirty="0" err="1" smtClean="0"/>
              <a:t>polyfill</a:t>
            </a:r>
            <a:r>
              <a:rPr lang="en-US" baseline="0" dirty="0" smtClean="0"/>
              <a:t> library that anyone can use, even if you’re not using Polymer or X-tag. That said, if you choose to use webcomponents.js, you’re likely to be interested in using Polymer or X-tag along with it. </a:t>
            </a:r>
          </a:p>
          <a:p>
            <a:endParaRPr lang="en-US" baseline="0" dirty="0" smtClean="0"/>
          </a:p>
          <a:p>
            <a:r>
              <a:rPr lang="en-US" baseline="0" dirty="0" smtClean="0"/>
              <a:t>Polymer is a project by Google that is a developer preview at the time of this recording. Polymer </a:t>
            </a:r>
            <a:r>
              <a:rPr lang="en-US" sz="1200" b="0" i="0" kern="1200" dirty="0" smtClean="0">
                <a:solidFill>
                  <a:schemeClr val="tx1"/>
                </a:solidFill>
                <a:effectLst/>
                <a:latin typeface="+mn-lt"/>
                <a:ea typeface="+mn-ea"/>
                <a:cs typeface="+mn-cs"/>
              </a:rPr>
              <a:t>is library built on top of Web Components and adds a number of handy features on top of the specification</a:t>
            </a:r>
            <a:r>
              <a:rPr lang="en-US" baseline="0" dirty="0" smtClean="0"/>
              <a:t>. Both X-tag and Polymer utilize the webcomponents.js </a:t>
            </a:r>
            <a:r>
              <a:rPr lang="en-US" baseline="0" dirty="0" err="1" smtClean="0"/>
              <a:t>polyfill</a:t>
            </a:r>
            <a:r>
              <a:rPr lang="en-US" baseline="0" dirty="0" smtClean="0"/>
              <a:t>. X-tag is a library maintained by Mozilla</a:t>
            </a:r>
            <a:r>
              <a:rPr lang="en-US" dirty="0" smtClean="0"/>
              <a:t>. For more information on these projects,</a:t>
            </a:r>
            <a:r>
              <a:rPr lang="en-US" baseline="0" dirty="0" smtClean="0"/>
              <a:t> check out Polymer-project.org and x-tags.org.</a:t>
            </a:r>
            <a:endParaRPr lang="en-US" dirty="0" smtClean="0"/>
          </a:p>
          <a:p>
            <a:endParaRPr lang="en-US" baseline="0" dirty="0" smtClean="0"/>
          </a:p>
          <a:p>
            <a:r>
              <a:rPr lang="en-US" baseline="0" dirty="0" smtClean="0"/>
              <a:t>See https://github.com/webcomponents/webcomponentsjs to download the </a:t>
            </a:r>
            <a:r>
              <a:rPr lang="en-US" baseline="0" dirty="0" err="1" smtClean="0"/>
              <a:t>polyfill</a:t>
            </a:r>
            <a:r>
              <a:rPr lang="en-US" baseline="0" dirty="0" smtClean="0"/>
              <a:t>.</a:t>
            </a:r>
          </a:p>
        </p:txBody>
      </p:sp>
      <p:sp>
        <p:nvSpPr>
          <p:cNvPr id="4" name="Slide Number Placeholder 3"/>
          <p:cNvSpPr>
            <a:spLocks noGrp="1"/>
          </p:cNvSpPr>
          <p:nvPr>
            <p:ph type="sldNum" sz="quarter" idx="10"/>
          </p:nvPr>
        </p:nvSpPr>
        <p:spPr/>
        <p:txBody>
          <a:bodyPr/>
          <a:lstStyle/>
          <a:p>
            <a:fld id="{2B6BE254-E2AD-4F6B-8D5D-1032B370A5CD}" type="slidenum">
              <a:rPr lang="en-US" smtClean="0"/>
              <a:pPr/>
              <a:t>57</a:t>
            </a:fld>
            <a:endParaRPr lang="en-US"/>
          </a:p>
        </p:txBody>
      </p:sp>
    </p:spTree>
    <p:extLst>
      <p:ext uri="{BB962C8B-B14F-4D97-AF65-F5344CB8AC3E}">
        <p14:creationId xmlns:p14="http://schemas.microsoft.com/office/powerpoint/2010/main" val="3426963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Remember a few years ago when jQuery had become so popular that new developers were learning jQuery instead of learning JavaScript first? It became more common to hear people ask if you knew jQuery than to hear them ask if you knew JavaScript. That was a problem. And it’s a problem because just like in school, it’s important to learn the foundation before learning the abstraction. Not understanding the abstraction means you’re stuck when the abstraction leaks. </a:t>
            </a:r>
          </a:p>
          <a:p>
            <a:endParaRPr lang="en-US" baseline="0" dirty="0" smtClean="0"/>
          </a:p>
          <a:p>
            <a:r>
              <a:rPr lang="en-US" baseline="0" dirty="0" smtClean="0"/>
              <a:t>What do I mean by leaks? An abstraction leaks when it expects the user to understand the underlying technology which is being abstracted. So for example, jQuery would sometimes leak and require someone to understand the underlying quirks in JavaScript or cross-browser issues. When these issues occur, it’s important to understand the foundation so that you can address the issue and move on. </a:t>
            </a:r>
          </a:p>
          <a:p>
            <a:endParaRPr lang="en-US" baseline="0" dirty="0" smtClean="0"/>
          </a:p>
          <a:p>
            <a:r>
              <a:rPr lang="en-US" baseline="0" dirty="0" smtClean="0"/>
              <a:t>JavaScript is the foundation. </a:t>
            </a:r>
          </a:p>
          <a:p>
            <a:r>
              <a:rPr lang="en-US" baseline="0" dirty="0" smtClean="0"/>
              <a:t>jQuery is an abstraction over that foundation. So it’s important to learn the foundation first.</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59</a:t>
            </a:fld>
            <a:endParaRPr lang="en-US"/>
          </a:p>
        </p:txBody>
      </p:sp>
    </p:spTree>
    <p:extLst>
      <p:ext uri="{BB962C8B-B14F-4D97-AF65-F5344CB8AC3E}">
        <p14:creationId xmlns:p14="http://schemas.microsoft.com/office/powerpoint/2010/main" val="3338708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the same way, Web Components</a:t>
            </a:r>
            <a:r>
              <a:rPr lang="en-US" baseline="0" dirty="0" smtClean="0"/>
              <a:t> are the foundation. They’re the native technology that we’ll be using natively for many years to come, long after polyfills like Polymer are no longer needed. So despite the fact that not all browsers have added full support of web components, it’s important to learn the foundation of web components *trigger animation here* before you try learning an abstraction over web components like Polymer. </a:t>
            </a:r>
          </a:p>
          <a:p>
            <a:endParaRPr lang="en-US" baseline="0" dirty="0" smtClean="0"/>
          </a:p>
          <a:p>
            <a:r>
              <a:rPr lang="en-US" baseline="0" dirty="0" smtClean="0"/>
              <a:t>Polymer is a library that polyfills web components to work in all modern browsers today. In the future browsers should offer full support for web components. So we won’t need abstractions like Polymer, or alternatives like Angular directives and Knockout components. </a:t>
            </a:r>
          </a:p>
          <a:p>
            <a:endParaRPr lang="en-US" baseline="0" dirty="0" smtClean="0"/>
          </a:p>
          <a:p>
            <a:r>
              <a:rPr lang="en-US" baseline="0" dirty="0" smtClean="0"/>
              <a:t>Regardless, the foundation you’ll receive on web components in the next 5 modules will help make you successful in any of these alternative technologies today. In fact, in the near future, you’re likely to find that today’s popular frameworks like Angular will become a layer over the web components standard.</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60</a:t>
            </a:fld>
            <a:endParaRPr lang="en-US"/>
          </a:p>
        </p:txBody>
      </p:sp>
    </p:spTree>
    <p:extLst>
      <p:ext uri="{BB962C8B-B14F-4D97-AF65-F5344CB8AC3E}">
        <p14:creationId xmlns:p14="http://schemas.microsoft.com/office/powerpoint/2010/main" val="24055530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If</a:t>
            </a:r>
            <a:r>
              <a:rPr lang="en-US" baseline="0" dirty="0" smtClean="0"/>
              <a:t> you’re able to write applications that only support modern browsers with native web component support, then you can enjoy the power of native HTML5 web components today. However, if you’re building cross-browser web applications, then you can utilize a </a:t>
            </a:r>
            <a:r>
              <a:rPr lang="en-US" baseline="0" dirty="0" err="1" smtClean="0"/>
              <a:t>polyfill</a:t>
            </a:r>
            <a:r>
              <a:rPr lang="en-US" baseline="0" dirty="0" smtClean="0"/>
              <a:t> library to add web component support to older browsers.</a:t>
            </a:r>
          </a:p>
          <a:p>
            <a:endParaRPr lang="en-US" baseline="0" dirty="0" smtClean="0"/>
          </a:p>
          <a:p>
            <a:r>
              <a:rPr lang="en-US" baseline="0" dirty="0" smtClean="0"/>
              <a:t>webcomponents.js is a </a:t>
            </a:r>
            <a:r>
              <a:rPr lang="en-US" baseline="0" dirty="0" err="1" smtClean="0"/>
              <a:t>polyfill</a:t>
            </a:r>
            <a:r>
              <a:rPr lang="en-US" baseline="0" dirty="0" smtClean="0"/>
              <a:t> library for native HTML5 web components. A </a:t>
            </a:r>
            <a:r>
              <a:rPr lang="en-US" baseline="0" dirty="0" err="1" smtClean="0"/>
              <a:t>polyfill</a:t>
            </a:r>
            <a:r>
              <a:rPr lang="en-US" baseline="0" dirty="0" smtClean="0"/>
              <a:t> library seeks to add support for new features to older browsers, typically using primarily JavaScript. The webcomponents.js library polyfills the core features of HTML5 web components including Custom Elements, HTML Imports, and the Shadow DOM. So once you add this library to the page, your native web components can also run in modern browsers that don't yet have native support for web components.</a:t>
            </a:r>
          </a:p>
          <a:p>
            <a:endParaRPr lang="en-US" baseline="0" dirty="0" smtClean="0"/>
          </a:p>
          <a:p>
            <a:r>
              <a:rPr lang="en-US" baseline="0" dirty="0" smtClean="0"/>
              <a:t>Webcomponents.js was formerly called platform.js and was used as the core of the Polymer and x-tag projects.  But it’s now called webcomponents.js and maintained in a separate GitHub repository. This helps clarify that webcomponents.js is a </a:t>
            </a:r>
            <a:r>
              <a:rPr lang="en-US" baseline="0" dirty="0" err="1" smtClean="0"/>
              <a:t>polyfill</a:t>
            </a:r>
            <a:r>
              <a:rPr lang="en-US" baseline="0" dirty="0" smtClean="0"/>
              <a:t> library that anyone can use, even if you’re not using Polymer or X-tag. That said, if you choose to use webcomponents.js, you’re likely to be interested in using Polymer or X-tag along with it. </a:t>
            </a:r>
          </a:p>
          <a:p>
            <a:endParaRPr lang="en-US" baseline="0" dirty="0" smtClean="0"/>
          </a:p>
          <a:p>
            <a:r>
              <a:rPr lang="en-US" baseline="0" dirty="0" smtClean="0"/>
              <a:t>Polymer is a project by Google that is a developer preview at the time of this recording. Polymer </a:t>
            </a:r>
            <a:r>
              <a:rPr lang="en-US" sz="1200" b="0" i="0" kern="1200" dirty="0" smtClean="0">
                <a:solidFill>
                  <a:schemeClr val="tx1"/>
                </a:solidFill>
                <a:effectLst/>
                <a:latin typeface="+mn-lt"/>
                <a:ea typeface="+mn-ea"/>
                <a:cs typeface="+mn-cs"/>
              </a:rPr>
              <a:t>is library built on top of Web Components and adds a number of handy features on top of the specification</a:t>
            </a:r>
            <a:r>
              <a:rPr lang="en-US" baseline="0" dirty="0" smtClean="0"/>
              <a:t>. Both X-tag and Polymer utilize the webcomponents.js </a:t>
            </a:r>
            <a:r>
              <a:rPr lang="en-US" baseline="0" dirty="0" err="1" smtClean="0"/>
              <a:t>polyfill</a:t>
            </a:r>
            <a:r>
              <a:rPr lang="en-US" baseline="0" dirty="0" smtClean="0"/>
              <a:t>. X-tag is a library maintained by Mozilla</a:t>
            </a:r>
            <a:r>
              <a:rPr lang="en-US" dirty="0" smtClean="0"/>
              <a:t>. For more information on these projects,</a:t>
            </a:r>
            <a:r>
              <a:rPr lang="en-US" baseline="0" dirty="0" smtClean="0"/>
              <a:t> check out Polymer-project.org and x-tags.org.</a:t>
            </a:r>
            <a:endParaRPr lang="en-US" dirty="0" smtClean="0"/>
          </a:p>
          <a:p>
            <a:endParaRPr lang="en-US" baseline="0" dirty="0" smtClean="0"/>
          </a:p>
          <a:p>
            <a:r>
              <a:rPr lang="en-US" baseline="0" dirty="0" smtClean="0"/>
              <a:t>See https://github.com/webcomponents/webcomponentsjs to download the </a:t>
            </a:r>
            <a:r>
              <a:rPr lang="en-US" baseline="0" dirty="0" err="1" smtClean="0"/>
              <a:t>polyfill</a:t>
            </a:r>
            <a:r>
              <a:rPr lang="en-US" baseline="0" dirty="0" smtClean="0"/>
              <a:t>.</a:t>
            </a:r>
          </a:p>
        </p:txBody>
      </p:sp>
      <p:sp>
        <p:nvSpPr>
          <p:cNvPr id="4" name="Slide Number Placeholder 3"/>
          <p:cNvSpPr>
            <a:spLocks noGrp="1"/>
          </p:cNvSpPr>
          <p:nvPr>
            <p:ph type="sldNum" sz="quarter" idx="10"/>
          </p:nvPr>
        </p:nvSpPr>
        <p:spPr/>
        <p:txBody>
          <a:bodyPr/>
          <a:lstStyle/>
          <a:p>
            <a:fld id="{2B6BE254-E2AD-4F6B-8D5D-1032B370A5CD}" type="slidenum">
              <a:rPr lang="en-US" smtClean="0"/>
              <a:pPr/>
              <a:t>61</a:t>
            </a:fld>
            <a:endParaRPr lang="en-US"/>
          </a:p>
        </p:txBody>
      </p:sp>
    </p:spTree>
    <p:extLst>
      <p:ext uri="{BB962C8B-B14F-4D97-AF65-F5344CB8AC3E}">
        <p14:creationId xmlns:p14="http://schemas.microsoft.com/office/powerpoint/2010/main" val="679853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If</a:t>
            </a:r>
            <a:r>
              <a:rPr lang="en-US" baseline="0" dirty="0" smtClean="0"/>
              <a:t> you’re able to write applications that only support modern browsers with native web component support, then you can enjoy the power of native HTML5 web components today. And as we just saw, you can consider using the webcomponents.js </a:t>
            </a:r>
            <a:r>
              <a:rPr lang="en-US" baseline="0" dirty="0" err="1" smtClean="0"/>
              <a:t>polyfill</a:t>
            </a:r>
            <a:r>
              <a:rPr lang="en-US" baseline="0" dirty="0" smtClean="0"/>
              <a:t> library to add web components support to modern browsers. However, if you’re building cross-browser web applications that support older browsers, then you’ll want to consider some alternatives to HTML5 web components.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Likely the most popular way to build non-standard web components at the time of this recording is Angular. Angular offers an alternative to native web components called directives.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Knockout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Ember both offer a proprietary component solution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clarify, these three are NOT polyfills for native HTML5 web components. In fact, they look nothing like These are libraries and frameworks that perform a variety of other services, but they do happen to offer alternatives to native web components as well. And while they seek to honor the web components spec where possible, these are not pure polyfills like Polymer and x-tag. So they don’t seek to follow the web components spec to the same degree. Instead, their primary goal is to provide a proprietary and opinionated alternative to native web components that works well with users of their framework. So, throughout the rest of this module, I’m going to refer to these three as </a:t>
            </a:r>
            <a:r>
              <a:rPr lang="en-US" b="1" baseline="0" dirty="0" smtClean="0"/>
              <a:t>non-standard</a:t>
            </a:r>
            <a:r>
              <a:rPr lang="en-US" baseline="0" dirty="0" smtClean="0"/>
              <a:t> component frameworks because they don’t currently seek to </a:t>
            </a:r>
            <a:r>
              <a:rPr lang="en-US" baseline="0" dirty="0" err="1" smtClean="0"/>
              <a:t>polyfill</a:t>
            </a:r>
            <a:r>
              <a:rPr lang="en-US" baseline="0" dirty="0" smtClean="0"/>
              <a:t> the web components standard. Also, I recognize that Knockout is generally considered a library, not a framework, but I’m going to lump all these under the label of non-standard frameworks for brevity.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time goes on, the popularity and approach of these frameworks may change and new frameworks may be added to this list, but I mention these because if you’re already working in one of these three frameworks, you’re likely to enjoy their solution for components. And as browser support matures, you’re likely to find these libraries increasingly mimic the web components specification you’ve just learned. </a:t>
            </a:r>
          </a:p>
          <a:p>
            <a:endParaRPr lang="en-US" baseline="0" dirty="0" smtClean="0"/>
          </a:p>
          <a:p>
            <a:r>
              <a:rPr lang="en-US" dirty="0" smtClean="0"/>
              <a:t>So</a:t>
            </a:r>
            <a:r>
              <a:rPr lang="en-US" baseline="0" dirty="0" smtClean="0"/>
              <a:t> how do you choose between these options? Well much of the decision hinges upon your browser requirements.</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62</a:t>
            </a:fld>
            <a:endParaRPr lang="en-US"/>
          </a:p>
        </p:txBody>
      </p:sp>
    </p:spTree>
    <p:extLst>
      <p:ext uri="{BB962C8B-B14F-4D97-AF65-F5344CB8AC3E}">
        <p14:creationId xmlns:p14="http://schemas.microsoft.com/office/powerpoint/2010/main" val="1612511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Perhaps you’re one of the unlucky</a:t>
            </a:r>
            <a:r>
              <a:rPr lang="en-US" baseline="0" dirty="0" smtClean="0"/>
              <a:t> many who have to support very old versions of IE. Sorry, you have my condolences. If you have to support all the way back to IE6, then of course, native HTML5 web components aren’t an option. But two practical alternatives to consider are Knockout or Ember components. I’m personally quite familiar with Knockout components and they provide an elegant and simple way to begin enjoying custom elements today. We’ll talk about what you gain and lose by choosing this approach in a moment.</a:t>
            </a:r>
          </a:p>
          <a:p>
            <a:endParaRPr lang="en-US" baseline="0" dirty="0" smtClean="0"/>
          </a:p>
          <a:p>
            <a:r>
              <a:rPr lang="en-US" baseline="0" dirty="0" smtClean="0"/>
              <a:t>If you only need to support IE9 and up, then Angular directives are a popular option. The API is quite different than what we’ve discussed here, but Angular is currently quite popular and future versions are Angular are likely migrate toward becoming more of a layer over the top of native web components.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need to support IE10 and up, you can create native web components using the techniques we’ve discussed throughout this course if you utilize the webcomponents.js </a:t>
            </a:r>
            <a:r>
              <a:rPr lang="en-US" baseline="0" dirty="0" err="1" smtClean="0"/>
              <a:t>polyfill</a:t>
            </a:r>
            <a:r>
              <a:rPr lang="en-US" baseline="0" dirty="0" smtClean="0"/>
              <a:t>. This </a:t>
            </a:r>
            <a:r>
              <a:rPr lang="en-US" baseline="0" dirty="0" err="1" smtClean="0"/>
              <a:t>polyfill</a:t>
            </a:r>
            <a:r>
              <a:rPr lang="en-US" baseline="0" dirty="0" smtClean="0"/>
              <a:t> adds web component support to evergreen browsers, in other words, the latest versions of popular browsers. And if you do so, you can also consider using Polymer or X-tag along with the </a:t>
            </a:r>
            <a:r>
              <a:rPr lang="en-US" baseline="0" dirty="0" err="1" smtClean="0"/>
              <a:t>polyfill</a:t>
            </a:r>
            <a:r>
              <a:rPr lang="en-US" baseline="0" dirty="0" smtClean="0"/>
              <a:t>. Polymer, for instance, adds a variety of nice enhancements along the way such as declarative custom elements, data-binding, and support for linking to external </a:t>
            </a:r>
            <a:r>
              <a:rPr lang="en-US" baseline="0" dirty="0" err="1" smtClean="0"/>
              <a:t>stylesheets</a:t>
            </a:r>
            <a:r>
              <a:rPr lang="en-US" baseline="0" dirty="0" smtClean="0"/>
              <a:t> within templates.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finally,</a:t>
            </a:r>
            <a:r>
              <a:rPr lang="en-US" baseline="0" dirty="0" smtClean="0"/>
              <a:t> if you’re building web apps solely for use in a specific modern browser that already offers full support for web components like Chrome, you can enjoy the full power of native web components today, with no </a:t>
            </a:r>
            <a:r>
              <a:rPr lang="en-US" baseline="0" dirty="0" err="1" smtClean="0"/>
              <a:t>polyfill</a:t>
            </a:r>
            <a:r>
              <a:rPr lang="en-US" baseline="0" dirty="0" smtClean="0"/>
              <a:t> library needed. Likely the most common use case here is developers building web-based internal applications. In addition, many hybrid mobile apps can start considering using native HTML5 web components as browser support in the mobile space moves very quickly. If that describes your use case, then you can seriously consider the merits of only supporting specific modern browsers, so that you can leverage the power of native web components today. At the time of publishing this course, only Chrome and Opera offer full native support, but browsers are regularly adding support for new features, so be sure to check webcomponents.org for the latest information on cross-browser support.</a:t>
            </a:r>
          </a:p>
          <a:p>
            <a:endParaRPr lang="en-US" baseline="0" dirty="0" smtClean="0"/>
          </a:p>
          <a:p>
            <a:r>
              <a:rPr lang="en-US" baseline="0" dirty="0" smtClean="0"/>
              <a:t>Let’s step back and consider what you gain and lose with using a non-standard framework.</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63</a:t>
            </a:fld>
            <a:endParaRPr lang="en-US"/>
          </a:p>
        </p:txBody>
      </p:sp>
    </p:spTree>
    <p:extLst>
      <p:ext uri="{BB962C8B-B14F-4D97-AF65-F5344CB8AC3E}">
        <p14:creationId xmlns:p14="http://schemas.microsoft.com/office/powerpoint/2010/main" val="2738792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None/>
            </a:pPr>
            <a:r>
              <a:rPr lang="en-US" b="0" dirty="0" smtClean="0"/>
              <a:t>Let’s consider what you gain and lose by choosing to use a </a:t>
            </a:r>
            <a:r>
              <a:rPr lang="en-US" b="0" dirty="0" err="1" smtClean="0"/>
              <a:t>polyfill</a:t>
            </a:r>
            <a:r>
              <a:rPr lang="en-US" b="0" baseline="0" dirty="0" smtClean="0"/>
              <a:t> style frameworks like Polymer or X-tag, or a non-standard component framework today.</a:t>
            </a:r>
            <a:endParaRPr lang="en-US" b="0" dirty="0" smtClean="0"/>
          </a:p>
          <a:p>
            <a:pPr marL="0" indent="0">
              <a:buNone/>
            </a:pPr>
            <a:endParaRPr lang="en-US" b="0" dirty="0" smtClean="0"/>
          </a:p>
          <a:p>
            <a:pPr marL="0" indent="0">
              <a:buNone/>
            </a:pPr>
            <a:r>
              <a:rPr lang="en-US" b="1" dirty="0" smtClean="0"/>
              <a:t>Shadow DOM: </a:t>
            </a:r>
            <a:r>
              <a:rPr lang="en-US" dirty="0" smtClean="0"/>
              <a:t>Polymer and X-tag utilize the webcomponents.js </a:t>
            </a:r>
            <a:r>
              <a:rPr lang="en-US" dirty="0" err="1" smtClean="0"/>
              <a:t>polyfill</a:t>
            </a:r>
            <a:r>
              <a:rPr lang="en-US" dirty="0" smtClean="0"/>
              <a:t> library which polyfills the shadow DOM. But</a:t>
            </a:r>
            <a:r>
              <a:rPr lang="en-US" baseline="0" dirty="0" smtClean="0"/>
              <a:t> be forewarned, </a:t>
            </a:r>
            <a:r>
              <a:rPr lang="en-US" baseline="0" dirty="0" err="1" smtClean="0"/>
              <a:t>p</a:t>
            </a:r>
            <a:r>
              <a:rPr lang="en-US" dirty="0" err="1" smtClean="0"/>
              <a:t>olyfilling</a:t>
            </a:r>
            <a:r>
              <a:rPr lang="en-US" baseline="0" dirty="0" smtClean="0"/>
              <a:t> the Shadow DOM is a lot of work and comes with some of quirks. Non-standard frameworks like </a:t>
            </a:r>
            <a:r>
              <a:rPr lang="en-US" dirty="0" smtClean="0"/>
              <a:t>Knockout,</a:t>
            </a:r>
            <a:r>
              <a:rPr lang="en-US" baseline="0" dirty="0" smtClean="0"/>
              <a:t> Angular, and Ember don’t attempt to provide something similar to the Shadow DOM. So, if you choose to use one of these libraries for your components, be sure </a:t>
            </a:r>
            <a:r>
              <a:rPr lang="en-US" dirty="0" smtClean="0"/>
              <a:t>style your component carefully to avoid your component styles impacting</a:t>
            </a:r>
            <a:r>
              <a:rPr lang="en-US" baseline="0" dirty="0" smtClean="0"/>
              <a:t> the hosting page and vice versa.</a:t>
            </a:r>
          </a:p>
          <a:p>
            <a:pPr marL="0" indent="0">
              <a:buNone/>
            </a:pPr>
            <a:endParaRPr lang="en-US" dirty="0" smtClean="0"/>
          </a:p>
          <a:p>
            <a:pPr marL="0" indent="0">
              <a:buNone/>
            </a:pPr>
            <a:r>
              <a:rPr lang="en-US" b="1" dirty="0" smtClean="0"/>
              <a:t>Imports: </a:t>
            </a:r>
            <a:r>
              <a:rPr lang="en-US" dirty="0" smtClean="0"/>
              <a:t>Again,</a:t>
            </a:r>
            <a:r>
              <a:rPr lang="en-US" baseline="0" dirty="0" smtClean="0"/>
              <a:t> Polymer and X-tag utilize the webcomponent.js </a:t>
            </a:r>
            <a:r>
              <a:rPr lang="en-US" baseline="0" dirty="0" err="1" smtClean="0"/>
              <a:t>polyfill</a:t>
            </a:r>
            <a:r>
              <a:rPr lang="en-US" baseline="0" dirty="0" smtClean="0"/>
              <a:t> library to add support for HTML5 imports to modern browser that don’t yet have this support natively. Non-standard frameworks like </a:t>
            </a:r>
            <a:r>
              <a:rPr lang="en-US" dirty="0" smtClean="0"/>
              <a:t>Angular,</a:t>
            </a:r>
            <a:r>
              <a:rPr lang="en-US" baseline="0" dirty="0" smtClean="0"/>
              <a:t> Knockout and Ember don’t utilize or </a:t>
            </a:r>
            <a:r>
              <a:rPr lang="en-US" baseline="0" dirty="0" err="1" smtClean="0"/>
              <a:t>polyfill</a:t>
            </a:r>
            <a:r>
              <a:rPr lang="en-US" baseline="0" dirty="0" smtClean="0"/>
              <a:t> HTML5 imports, b</a:t>
            </a:r>
            <a:r>
              <a:rPr lang="en-US" dirty="0" smtClean="0"/>
              <a:t>ut</a:t>
            </a:r>
            <a:r>
              <a:rPr lang="en-US" baseline="0" dirty="0" smtClean="0"/>
              <a:t> they do each have their own unique ways of bundling dependencies together for their components. So while this doesn’t exactly get a smiley face, bundling and importing necessary dependencies for components in these libraries isn’t a problem. It’s just solved in a very different way than native HTML5 imports.</a:t>
            </a:r>
          </a:p>
          <a:p>
            <a:pPr marL="0" indent="0">
              <a:buNone/>
            </a:pPr>
            <a:endParaRPr lang="en-US" baseline="0" dirty="0" smtClean="0"/>
          </a:p>
          <a:p>
            <a:pPr marL="0" indent="0">
              <a:buNone/>
            </a:pPr>
            <a:r>
              <a:rPr lang="en-US" b="1" baseline="0" dirty="0" smtClean="0"/>
              <a:t>Templates: </a:t>
            </a:r>
            <a:r>
              <a:rPr lang="en-US" baseline="0" dirty="0" smtClean="0"/>
              <a:t>By leveraging the webcomponents.js </a:t>
            </a:r>
            <a:r>
              <a:rPr lang="en-US" baseline="0" dirty="0" err="1" smtClean="0"/>
              <a:t>polyfill</a:t>
            </a:r>
            <a:r>
              <a:rPr lang="en-US" baseline="0" dirty="0" smtClean="0"/>
              <a:t>, Polymer and X-tag support using the templates tag, even in browsers that don’t fully support native web components yet. Polymer even augments the standard by supporting for declarative data binding within template tags. Non-standard frameworks like Angular, Knockout and Ember all offer their own form of templating. Now given, none of them utilize the template tag, but their templating systems are quite powerful. Again, this is where the philosophies of the </a:t>
            </a:r>
            <a:r>
              <a:rPr lang="en-US" baseline="0" dirty="0" err="1" smtClean="0"/>
              <a:t>polyfill</a:t>
            </a:r>
            <a:r>
              <a:rPr lang="en-US" baseline="0" dirty="0" smtClean="0"/>
              <a:t> libraries on the left diverge from the non-standard component frameworks on the right. Polymer and X-tag seek add nice features for working with native HTML5 templates, while the options on the right use a proprietary solution that doesn’t look like native HTML5 templates.</a:t>
            </a:r>
          </a:p>
          <a:p>
            <a:pPr marL="0" indent="0">
              <a:buNone/>
            </a:pPr>
            <a:endParaRPr lang="en-US" baseline="0" dirty="0" smtClean="0"/>
          </a:p>
          <a:p>
            <a:pPr marL="0" indent="0">
              <a:buNone/>
            </a:pPr>
            <a:r>
              <a:rPr lang="en-US" b="1" baseline="0" dirty="0" smtClean="0"/>
              <a:t>Custom Elements: </a:t>
            </a:r>
            <a:r>
              <a:rPr lang="en-US" baseline="0" dirty="0" smtClean="0"/>
              <a:t>Finally, this is where the great news occurs. Custom elements support is available in any of these options. Though the API for doing so is quite different when using the non-standard options on the right, you can indeed create custom elements with the any of these frameworks and enjoy declarative and descriptive markup as a result.</a:t>
            </a:r>
          </a:p>
        </p:txBody>
      </p:sp>
      <p:sp>
        <p:nvSpPr>
          <p:cNvPr id="4" name="Slide Number Placeholder 3"/>
          <p:cNvSpPr>
            <a:spLocks noGrp="1"/>
          </p:cNvSpPr>
          <p:nvPr>
            <p:ph type="sldNum" sz="quarter" idx="10"/>
          </p:nvPr>
        </p:nvSpPr>
        <p:spPr/>
        <p:txBody>
          <a:bodyPr/>
          <a:lstStyle/>
          <a:p>
            <a:fld id="{2B6BE254-E2AD-4F6B-8D5D-1032B370A5CD}" type="slidenum">
              <a:rPr lang="en-US" smtClean="0"/>
              <a:pPr/>
              <a:t>64</a:t>
            </a:fld>
            <a:endParaRPr lang="en-US"/>
          </a:p>
        </p:txBody>
      </p:sp>
    </p:spTree>
    <p:extLst>
      <p:ext uri="{BB962C8B-B14F-4D97-AF65-F5344CB8AC3E}">
        <p14:creationId xmlns:p14="http://schemas.microsoft.com/office/powerpoint/2010/main" val="317327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industries have solved this problem of reusable</a:t>
            </a:r>
            <a:r>
              <a:rPr lang="en-US" baseline="0" dirty="0" smtClean="0"/>
              <a:t> components</a:t>
            </a:r>
            <a:r>
              <a:rPr lang="en-US" dirty="0" smtClean="0"/>
              <a:t>. </a:t>
            </a:r>
            <a:r>
              <a:rPr lang="en-US" b="0" dirty="0" smtClean="0"/>
              <a:t>Car manufacturers don't buy raw diodes, capacitors, etc. They buy radios, and navigation</a:t>
            </a:r>
            <a:r>
              <a:rPr lang="en-US" b="0" baseline="0" dirty="0" smtClean="0"/>
              <a:t> systems</a:t>
            </a:r>
            <a:r>
              <a:rPr lang="en-US" b="0" dirty="0" smtClean="0"/>
              <a:t>, much</a:t>
            </a:r>
            <a:r>
              <a:rPr lang="en-US" b="0" baseline="0" dirty="0" smtClean="0"/>
              <a:t> larger and more powerful </a:t>
            </a:r>
            <a:r>
              <a:rPr lang="en-US" b="0" dirty="0" smtClean="0"/>
              <a:t>components.</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BMW,</a:t>
            </a:r>
            <a:r>
              <a:rPr lang="en-US" baseline="0" dirty="0" smtClean="0"/>
              <a:t> like all car manufacturers, </a:t>
            </a:r>
            <a:r>
              <a:rPr lang="en-US" dirty="0" smtClean="0"/>
              <a:t>reuses</a:t>
            </a:r>
            <a:r>
              <a:rPr lang="en-US" baseline="0" dirty="0" smtClean="0"/>
              <a:t> components between cars. The blinker stalk, push button start, door handles, stereo, Steering wheel buttons, </a:t>
            </a:r>
            <a:r>
              <a:rPr lang="en-US" dirty="0" smtClean="0"/>
              <a:t>seatbelt assemblies, and airbag systems. </a:t>
            </a:r>
            <a:r>
              <a:rPr lang="en-US" b="0" dirty="0" smtClean="0"/>
              <a:t>What if all vehicles started with a clean slate</a:t>
            </a:r>
            <a:r>
              <a:rPr lang="en-US" b="0" baseline="0" dirty="0" smtClean="0"/>
              <a:t> and </a:t>
            </a:r>
            <a:r>
              <a:rPr lang="en-US" b="0" dirty="0" smtClean="0"/>
              <a:t>simply used raw plastic or metal? Cars would cost far more money because</a:t>
            </a:r>
            <a:r>
              <a:rPr lang="en-US" b="0" baseline="0" dirty="0" smtClean="0"/>
              <a:t> it would take far more work if the manufacturers truly had to design and build each model completely from scratch. </a:t>
            </a:r>
            <a:r>
              <a:rPr lang="en-US" b="0" dirty="0" smtClean="0"/>
              <a:t>The interior is made up of components. And often, those components</a:t>
            </a:r>
            <a:r>
              <a:rPr lang="en-US" b="0" baseline="0" dirty="0" smtClean="0"/>
              <a:t> are composed of multiple smaller components.</a:t>
            </a:r>
            <a:r>
              <a:rPr lang="en-US" b="0" dirty="0" smtClean="0"/>
              <a:t> Suppliers deliver high level components like</a:t>
            </a:r>
            <a:r>
              <a:rPr lang="en-US" b="0" baseline="0" dirty="0" smtClean="0"/>
              <a:t> stereos and navigation systems</a:t>
            </a:r>
            <a:r>
              <a:rPr lang="en-US" b="0" dirty="0" smtClean="0"/>
              <a:t>.</a:t>
            </a:r>
          </a:p>
          <a:p>
            <a:pPr marL="0" indent="0">
              <a:buNone/>
            </a:pPr>
            <a:endParaRPr lang="en-US" dirty="0" smtClean="0"/>
          </a:p>
          <a:p>
            <a:pPr marL="0" indent="0">
              <a:buNone/>
            </a:pPr>
            <a:r>
              <a:rPr lang="en-US" dirty="0" smtClean="0"/>
              <a:t>As the automotive industry grows,</a:t>
            </a:r>
            <a:r>
              <a:rPr lang="en-US" baseline="0" dirty="0" smtClean="0"/>
              <a:t> they continue to use larger </a:t>
            </a:r>
            <a:r>
              <a:rPr lang="en-US" dirty="0" smtClean="0"/>
              <a:t>components. In fact,</a:t>
            </a:r>
            <a:r>
              <a:rPr lang="en-US" baseline="0" dirty="0" smtClean="0"/>
              <a:t> many of today’s vehicles even utilize the same engines, transmissions, and platforms. And this phenomena isn’t unique to the automotive industry. </a:t>
            </a:r>
            <a:r>
              <a:rPr lang="en-US" dirty="0" smtClean="0"/>
              <a:t>Component size and complexity grows as industries mature. Industries</a:t>
            </a:r>
            <a:r>
              <a:rPr lang="en-US" baseline="0" dirty="0" smtClean="0"/>
              <a:t> grow by utilizing </a:t>
            </a:r>
            <a:r>
              <a:rPr lang="en-US" dirty="0" smtClean="0"/>
              <a:t>ever more powerful abstractions. </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same way, we used to build our apps from the ground up with plain html,</a:t>
            </a:r>
            <a:r>
              <a:rPr lang="en-US" baseline="0" dirty="0" smtClean="0"/>
              <a:t> JavaScript </a:t>
            </a:r>
            <a:r>
              <a:rPr lang="en-US" dirty="0" smtClean="0"/>
              <a:t>and </a:t>
            </a:r>
            <a:r>
              <a:rPr lang="en-US" dirty="0" err="1" smtClean="0"/>
              <a:t>css</a:t>
            </a:r>
            <a:r>
              <a:rPr lang="en-US" dirty="0" smtClean="0"/>
              <a:t>. Then people started</a:t>
            </a:r>
            <a:r>
              <a:rPr lang="en-US" baseline="0" dirty="0" smtClean="0"/>
              <a:t> using jQuery plugins, and components like </a:t>
            </a:r>
            <a:r>
              <a:rPr lang="en-US" baseline="0" dirty="0" err="1" smtClean="0"/>
              <a:t>jQueryUI</a:t>
            </a:r>
            <a:r>
              <a:rPr lang="en-US" baseline="0" dirty="0" smtClean="0"/>
              <a:t>, </a:t>
            </a:r>
            <a:r>
              <a:rPr lang="en-US" baseline="0" dirty="0" err="1" smtClean="0"/>
              <a:t>KendoUI</a:t>
            </a:r>
            <a:r>
              <a:rPr lang="en-US" baseline="0" dirty="0" smtClean="0"/>
              <a:t>, or </a:t>
            </a:r>
            <a:r>
              <a:rPr lang="en-US" baseline="0" dirty="0" err="1" smtClean="0"/>
              <a:t>ExtJS</a:t>
            </a:r>
            <a:r>
              <a:rPr lang="en-US" baseline="0" dirty="0" smtClean="0"/>
              <a:t>. However, </a:t>
            </a:r>
            <a:r>
              <a:rPr lang="en-US" dirty="0" smtClean="0"/>
              <a:t>The current state of components in web development lacks a</a:t>
            </a:r>
            <a:r>
              <a:rPr lang="en-US" baseline="0" dirty="0" smtClean="0"/>
              <a:t> strong, formal standard. R</a:t>
            </a:r>
            <a:r>
              <a:rPr lang="en-US" dirty="0" smtClean="0"/>
              <a:t>euse across manufacturers</a:t>
            </a:r>
            <a:r>
              <a:rPr lang="en-US" baseline="0" dirty="0" smtClean="0"/>
              <a:t> </a:t>
            </a:r>
            <a:r>
              <a:rPr lang="en-US" dirty="0" smtClean="0"/>
              <a:t>requires standards.</a:t>
            </a:r>
          </a:p>
          <a:p>
            <a:pPr marL="0" indent="0">
              <a:buNone/>
            </a:pPr>
            <a:r>
              <a:rPr lang="en-US" baseline="0" dirty="0" smtClean="0"/>
              <a:t>This is why it feels awkward and wasteful when we want to utilize components from multiple companies. We have to learn the ad-hoc way each manufacturer designed their components.</a:t>
            </a:r>
            <a:endParaRPr lang="en-US" dirty="0" smtClean="0"/>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7</a:t>
            </a:fld>
            <a:endParaRPr lang="en-US"/>
          </a:p>
        </p:txBody>
      </p:sp>
    </p:spTree>
    <p:extLst>
      <p:ext uri="{BB962C8B-B14F-4D97-AF65-F5344CB8AC3E}">
        <p14:creationId xmlns:p14="http://schemas.microsoft.com/office/powerpoint/2010/main" val="16582777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65</a:t>
            </a:fld>
            <a:endParaRPr lang="en-US"/>
          </a:p>
        </p:txBody>
      </p:sp>
    </p:spTree>
    <p:extLst>
      <p:ext uri="{BB962C8B-B14F-4D97-AF65-F5344CB8AC3E}">
        <p14:creationId xmlns:p14="http://schemas.microsoft.com/office/powerpoint/2010/main" val="1942586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summary,</a:t>
            </a:r>
            <a:r>
              <a:rPr lang="en-US" baseline="0" dirty="0" smtClean="0"/>
              <a:t> I believe </a:t>
            </a:r>
            <a:r>
              <a:rPr lang="en-US" dirty="0" smtClean="0"/>
              <a:t>Web Component</a:t>
            </a:r>
            <a:r>
              <a:rPr lang="en-US" baseline="0" dirty="0" smtClean="0"/>
              <a:t>s </a:t>
            </a:r>
            <a:r>
              <a:rPr lang="en-US" dirty="0" smtClean="0"/>
              <a:t>will democratically grow the web from the bottom up. We’re moving control over</a:t>
            </a:r>
            <a:r>
              <a:rPr lang="en-US" baseline="0" dirty="0" smtClean="0"/>
              <a:t> the future of the web </a:t>
            </a:r>
            <a:r>
              <a:rPr lang="en-US" dirty="0" smtClean="0"/>
              <a:t>from a small</a:t>
            </a:r>
            <a:r>
              <a:rPr lang="en-US" baseline="0" dirty="0" smtClean="0"/>
              <a:t> group of people who work within standards bodies like the W3C and the web hypertext application technology working group, and empowering every developer to create ever more powerful components for building the web. </a:t>
            </a:r>
            <a:r>
              <a:rPr lang="en-US" sz="1200" b="0" i="0" kern="1200" baseline="0" dirty="0" smtClean="0">
                <a:solidFill>
                  <a:schemeClr val="tx1"/>
                </a:solidFill>
                <a:effectLst/>
                <a:latin typeface="+mn-lt"/>
                <a:ea typeface="+mn-ea"/>
                <a:cs typeface="+mn-cs"/>
              </a:rPr>
              <a:t>Web components get around the bottleneck of waiting for </a:t>
            </a:r>
            <a:r>
              <a:rPr lang="en-US" sz="1200" b="0" i="0" kern="1200" dirty="0" smtClean="0">
                <a:solidFill>
                  <a:schemeClr val="tx1"/>
                </a:solidFill>
                <a:effectLst/>
                <a:latin typeface="+mn-lt"/>
                <a:ea typeface="+mn-ea"/>
                <a:cs typeface="+mn-cs"/>
              </a:rPr>
              <a:t>standards organizations</a:t>
            </a:r>
            <a:r>
              <a:rPr lang="en-US" sz="1200" b="0" i="0" kern="1200" baseline="0" dirty="0" smtClean="0">
                <a:solidFill>
                  <a:schemeClr val="tx1"/>
                </a:solidFill>
                <a:effectLst/>
                <a:latin typeface="+mn-lt"/>
                <a:ea typeface="+mn-ea"/>
                <a:cs typeface="+mn-cs"/>
              </a:rPr>
              <a:t> by giving web developers the power to </a:t>
            </a:r>
            <a:r>
              <a:rPr lang="en-US" sz="1200" b="0" i="0" kern="1200" dirty="0" smtClean="0">
                <a:solidFill>
                  <a:schemeClr val="tx1"/>
                </a:solidFill>
                <a:effectLst/>
                <a:latin typeface="+mn-lt"/>
                <a:ea typeface="+mn-ea"/>
                <a:cs typeface="+mn-cs"/>
              </a:rPr>
              <a:t>introduce</a:t>
            </a:r>
            <a:r>
              <a:rPr lang="en-US" sz="1200" b="0" i="0" kern="1200" baseline="0" dirty="0" smtClean="0">
                <a:solidFill>
                  <a:schemeClr val="tx1"/>
                </a:solidFill>
                <a:effectLst/>
                <a:latin typeface="+mn-lt"/>
                <a:ea typeface="+mn-ea"/>
                <a:cs typeface="+mn-cs"/>
              </a:rPr>
              <a:t> rich </a:t>
            </a:r>
            <a:r>
              <a:rPr lang="en-US" sz="1200" b="0" i="0" kern="1200" dirty="0" smtClean="0">
                <a:solidFill>
                  <a:schemeClr val="tx1"/>
                </a:solidFill>
                <a:effectLst/>
                <a:latin typeface="+mn-lt"/>
                <a:ea typeface="+mn-ea"/>
                <a:cs typeface="+mn-cs"/>
              </a:rPr>
              <a:t>new declarative</a:t>
            </a:r>
            <a:r>
              <a:rPr lang="en-US" sz="1200" b="0" i="0" kern="1200" baseline="0" dirty="0" smtClean="0">
                <a:solidFill>
                  <a:schemeClr val="tx1"/>
                </a:solidFill>
                <a:effectLst/>
                <a:latin typeface="+mn-lt"/>
                <a:ea typeface="+mn-ea"/>
                <a:cs typeface="+mn-cs"/>
              </a:rPr>
              <a:t> elements</a:t>
            </a:r>
            <a:r>
              <a:rPr lang="en-US" sz="1200" b="0" i="0" kern="1200" dirty="0" smtClean="0">
                <a:solidFill>
                  <a:schemeClr val="tx1"/>
                </a:solidFill>
                <a:effectLst/>
                <a:latin typeface="+mn-lt"/>
                <a:ea typeface="+mn-ea"/>
                <a:cs typeface="+mn-cs"/>
              </a:rPr>
              <a:t>.</a:t>
            </a:r>
            <a:endParaRPr lang="en-US" dirty="0" smtClean="0"/>
          </a:p>
          <a:p>
            <a:pPr marL="0" indent="0">
              <a:buNone/>
            </a:pPr>
            <a:endParaRPr lang="en-US" dirty="0" smtClean="0"/>
          </a:p>
          <a:p>
            <a:pPr marL="0" indent="0">
              <a:buNone/>
            </a:pPr>
            <a:r>
              <a:rPr lang="en-US" dirty="0" smtClean="0"/>
              <a:t>We’re going to see communities rally around components</a:t>
            </a:r>
            <a:r>
              <a:rPr lang="en-US" baseline="0" dirty="0" smtClean="0"/>
              <a:t> and major existing component vendors like </a:t>
            </a:r>
            <a:r>
              <a:rPr lang="en-US" baseline="0" dirty="0" err="1" smtClean="0"/>
              <a:t>Telerik</a:t>
            </a:r>
            <a:r>
              <a:rPr lang="en-US" baseline="0" dirty="0" smtClean="0"/>
              <a:t> and </a:t>
            </a:r>
            <a:r>
              <a:rPr lang="en-US" baseline="0" dirty="0" err="1" smtClean="0"/>
              <a:t>ComponentOne</a:t>
            </a:r>
            <a:r>
              <a:rPr lang="en-US" baseline="0" dirty="0" smtClean="0"/>
              <a:t>(?) are likely to release web component based versions of their existing components. </a:t>
            </a:r>
            <a:endParaRPr lang="en-US" dirty="0" smtClean="0"/>
          </a:p>
          <a:p>
            <a:pPr marL="0" indent="0">
              <a:buNone/>
            </a:pPr>
            <a:endParaRPr lang="en-US" dirty="0" smtClean="0"/>
          </a:p>
          <a:p>
            <a:pPr marL="0" indent="0">
              <a:buNone/>
            </a:pPr>
            <a:r>
              <a:rPr lang="en-US" dirty="0" smtClean="0"/>
              <a:t>In this new world </a:t>
            </a:r>
            <a:r>
              <a:rPr lang="en-US" dirty="0" err="1" smtClean="0"/>
              <a:t>Git</a:t>
            </a:r>
            <a:r>
              <a:rPr lang="en-US" dirty="0" smtClean="0"/>
              <a:t> stars and downloads will measure interest</a:t>
            </a:r>
            <a:r>
              <a:rPr lang="en-US" baseline="0" dirty="0" smtClean="0"/>
              <a:t> in specific components. and likely be considered by the standards bodies for determining which components should be considered for becoming native HTML elements in future versions of the HTML specification.</a:t>
            </a:r>
            <a:endParaRPr lang="en-US" dirty="0" smtClean="0"/>
          </a:p>
          <a:p>
            <a:pPr marL="0" indent="0">
              <a:buNone/>
            </a:pPr>
            <a:endParaRPr lang="en-US" dirty="0" smtClean="0"/>
          </a:p>
          <a:p>
            <a:pPr marL="0" indent="0">
              <a:buNone/>
            </a:pPr>
            <a:r>
              <a:rPr lang="en-US" dirty="0" smtClean="0"/>
              <a:t>Standards bodies will</a:t>
            </a:r>
            <a:r>
              <a:rPr lang="en-US" baseline="0" dirty="0" smtClean="0"/>
              <a:t> consider the interest in existing web components when considering which </a:t>
            </a:r>
            <a:r>
              <a:rPr lang="en-US" dirty="0" smtClean="0"/>
              <a:t>new elements should be added to future</a:t>
            </a:r>
            <a:r>
              <a:rPr lang="en-US" baseline="0" dirty="0" smtClean="0"/>
              <a:t> HTML specifications. Thus, future web browsers are likely </a:t>
            </a:r>
            <a:r>
              <a:rPr lang="en-US" dirty="0" smtClean="0"/>
              <a:t>to provide native alternatives to popular components.</a:t>
            </a:r>
            <a:r>
              <a:rPr lang="en-US" baseline="0" dirty="0" smtClean="0"/>
              <a:t> Web components will create a rich feedback loop where standards bodies regularly consider which of the most popular web components should become native elements. This should produce a bright future where web application developers enjoy </a:t>
            </a:r>
            <a:r>
              <a:rPr lang="en-US" dirty="0" smtClean="0"/>
              <a:t>ever more powerful solutions with less </a:t>
            </a:r>
            <a:r>
              <a:rPr lang="en-US" dirty="0" err="1" smtClean="0"/>
              <a:t>boilerplace</a:t>
            </a:r>
            <a:r>
              <a:rPr lang="en-US" dirty="0" smtClean="0"/>
              <a:t> configuration and complexity.</a:t>
            </a:r>
          </a:p>
          <a:p>
            <a:pPr marL="0" indent="0">
              <a:buNone/>
            </a:pPr>
            <a:endParaRPr lang="en-US" dirty="0" smtClean="0"/>
          </a:p>
          <a:p>
            <a:pPr marL="0" indent="0">
              <a:buNone/>
            </a:pPr>
            <a:r>
              <a:rPr lang="en-US" dirty="0" smtClean="0"/>
              <a:t>In the long run, may even improve SEO as search engines treat content in different tags differently.</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in</a:t>
            </a:r>
            <a:r>
              <a:rPr lang="en-US" baseline="0" dirty="0" smtClean="0"/>
              <a:t> the future you’ll likely find that </a:t>
            </a:r>
            <a:r>
              <a:rPr lang="en-US" dirty="0" smtClean="0"/>
              <a:t>your favorite client-side</a:t>
            </a:r>
            <a:r>
              <a:rPr lang="en-US" baseline="0" dirty="0" smtClean="0"/>
              <a:t> </a:t>
            </a:r>
            <a:r>
              <a:rPr lang="en-US" dirty="0" smtClean="0"/>
              <a:t>frameworks like Angular and Knockout are basically</a:t>
            </a:r>
            <a:r>
              <a:rPr lang="en-US" baseline="0" dirty="0" smtClean="0"/>
              <a:t> </a:t>
            </a:r>
            <a:r>
              <a:rPr lang="en-US" dirty="0" smtClean="0"/>
              <a:t>a layer on top of web components. In fact, as you’ll learn</a:t>
            </a:r>
            <a:r>
              <a:rPr lang="en-US" baseline="0" dirty="0" smtClean="0"/>
              <a:t> later both Angular and Knockout offer component like solutions that deliver some of the functionality of full-fledged native web components that we’re exploring in this course.</a:t>
            </a:r>
            <a:endParaRPr lang="en-US" dirty="0" smtClean="0"/>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66</a:t>
            </a:fld>
            <a:endParaRPr lang="en-US"/>
          </a:p>
        </p:txBody>
      </p:sp>
    </p:spTree>
    <p:extLst>
      <p:ext uri="{BB962C8B-B14F-4D97-AF65-F5344CB8AC3E}">
        <p14:creationId xmlns:p14="http://schemas.microsoft.com/office/powerpoint/2010/main" val="9640707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https://www.polleverywhere.com/multiple_choice_polls/2CGVnAvf9rYI0v3</a:t>
            </a:r>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69</a:t>
            </a:fld>
            <a:endParaRPr lang="en-US"/>
          </a:p>
        </p:txBody>
      </p:sp>
    </p:spTree>
    <p:extLst>
      <p:ext uri="{BB962C8B-B14F-4D97-AF65-F5344CB8AC3E}">
        <p14:creationId xmlns:p14="http://schemas.microsoft.com/office/powerpoint/2010/main" val="226956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smtClean="0"/>
              <a:t>Consider a brief</a:t>
            </a:r>
            <a:r>
              <a:rPr lang="en-US" baseline="0" dirty="0" smtClean="0"/>
              <a:t> history of web development and the increasing levels of abstraction are pretty clear. We’re certainly headed down the right path, albeit very slowly. In 1995 Brenden </a:t>
            </a:r>
            <a:r>
              <a:rPr lang="en-US" baseline="0" dirty="0" err="1" smtClean="0"/>
              <a:t>Eich</a:t>
            </a:r>
            <a:r>
              <a:rPr lang="en-US" baseline="0" dirty="0" smtClean="0"/>
              <a:t> created JavaScript. For years it was a real struggle because browsers were so inconsistent and JavaScript was largely misunderstood or ignored in these early phases. </a:t>
            </a:r>
          </a:p>
          <a:p>
            <a:endParaRPr lang="en-US" baseline="0" dirty="0" smtClean="0"/>
          </a:p>
          <a:p>
            <a:r>
              <a:rPr lang="en-US" baseline="0" dirty="0" smtClean="0"/>
              <a:t>Fast forward a decade and John </a:t>
            </a:r>
            <a:r>
              <a:rPr lang="en-US" baseline="0" dirty="0" err="1" smtClean="0"/>
              <a:t>Resig</a:t>
            </a:r>
            <a:r>
              <a:rPr lang="en-US" baseline="0" dirty="0" smtClean="0"/>
              <a:t> created jQuery. jQuery finally made working with the DOM much less painful by providing abstractions over the native APIs. This single library radically changed the trajectory of JavaScript’s future by providing people higher level components, in this case in the form of simple, terse functions, to interact with the DOM.</a:t>
            </a:r>
          </a:p>
          <a:p>
            <a:endParaRPr lang="en-US" baseline="0" dirty="0" smtClean="0"/>
          </a:p>
          <a:p>
            <a:r>
              <a:rPr lang="en-US" baseline="0" dirty="0" smtClean="0"/>
              <a:t>And it was upon this foundation of success that </a:t>
            </a:r>
            <a:r>
              <a:rPr lang="en-US" baseline="0" dirty="0" err="1" smtClean="0"/>
              <a:t>jQueryUI</a:t>
            </a:r>
            <a:r>
              <a:rPr lang="en-US" baseline="0" dirty="0" smtClean="0"/>
              <a:t> was created, offering a library of higher level reusable components including tabs, </a:t>
            </a:r>
            <a:r>
              <a:rPr lang="en-US" baseline="0" dirty="0" err="1" smtClean="0"/>
              <a:t>accordians</a:t>
            </a:r>
            <a:r>
              <a:rPr lang="en-US" baseline="0" dirty="0" smtClean="0"/>
              <a:t>, dialogs, and many other components that we were previously often building ourselves. The jQuery Plugin community began to thrive offering many developers the chance to simply add an extra JavaScript file to their page to enjoy richer components. Competitors like </a:t>
            </a:r>
            <a:r>
              <a:rPr lang="en-US" baseline="0" dirty="0" err="1" smtClean="0"/>
              <a:t>ExtJS</a:t>
            </a:r>
            <a:r>
              <a:rPr lang="en-US" baseline="0" dirty="0" smtClean="0"/>
              <a:t> also arrived on the scene about this time, offering developers richer, and higher level controls than we’d seen previously.</a:t>
            </a:r>
          </a:p>
          <a:p>
            <a:endParaRPr lang="en-US" baseline="0" dirty="0" smtClean="0"/>
          </a:p>
          <a:p>
            <a:r>
              <a:rPr lang="en-US" baseline="0" dirty="0" smtClean="0"/>
              <a:t>By 2011, there were many mature component options like </a:t>
            </a:r>
            <a:r>
              <a:rPr lang="en-US" baseline="0" dirty="0" err="1" smtClean="0"/>
              <a:t>KendoUI</a:t>
            </a:r>
            <a:r>
              <a:rPr lang="en-US" baseline="0" dirty="0" smtClean="0"/>
              <a:t> and Bootstrap. Bootstrap helped popularize the idea of componentized CSS. And </a:t>
            </a:r>
            <a:r>
              <a:rPr lang="en-US" baseline="0" dirty="0" err="1" smtClean="0"/>
              <a:t>KendoUI</a:t>
            </a:r>
            <a:r>
              <a:rPr lang="en-US" baseline="0" dirty="0" smtClean="0"/>
              <a:t> began offering powerful grids for paginating, sorting, and filtering data, and schedulers for easily creating interactive calendars. </a:t>
            </a:r>
          </a:p>
          <a:p>
            <a:endParaRPr lang="en-US" baseline="0" dirty="0" smtClean="0"/>
          </a:p>
          <a:p>
            <a:r>
              <a:rPr lang="en-US" baseline="0" dirty="0" smtClean="0"/>
              <a:t>Around this same time Angular was released, offering a proprietary way to define components that it calls directives. More recently other proprietary component options have popped up like Ember components and Knockout components.</a:t>
            </a:r>
          </a:p>
          <a:p>
            <a:endParaRPr lang="en-US" baseline="0" dirty="0" smtClean="0"/>
          </a:p>
          <a:p>
            <a:r>
              <a:rPr lang="en-US" baseline="0" dirty="0" smtClean="0"/>
              <a:t>And today, we can finally begin enjoying the power of native HTML5 web components. HTML5 web components are a powerful standards based solution that should help radically improve the power and reusability of these existing solutions, and empower us to build our own.</a:t>
            </a:r>
          </a:p>
          <a:p>
            <a:endParaRPr lang="en-US" baseline="0" dirty="0" smtClean="0"/>
          </a:p>
          <a:p>
            <a:r>
              <a:rPr lang="en-US" baseline="0" dirty="0" smtClean="0"/>
              <a:t>As you can see, the theme is that over time the components that we use just keep growing in power and moving higher up the abstraction layer. We started out using plain JavaScript, moved to jQuery which was basically a friendlier abstraction over much of the JavaScript we were struggling to write. Then we moved on to ever higher level components to solve problems. However, despite the greatness of all these technologies, the current component solutions all struggle with the six aforementioned fundamental problems.</a:t>
            </a:r>
            <a:endParaRPr lang="en-US" dirty="0"/>
          </a:p>
        </p:txBody>
      </p:sp>
      <p:sp>
        <p:nvSpPr>
          <p:cNvPr id="4" name="Slide Number Placeholder 3"/>
          <p:cNvSpPr>
            <a:spLocks noGrp="1"/>
          </p:cNvSpPr>
          <p:nvPr>
            <p:ph type="sldNum" sz="quarter" idx="10"/>
          </p:nvPr>
        </p:nvSpPr>
        <p:spPr/>
        <p:txBody>
          <a:bodyPr/>
          <a:lstStyle/>
          <a:p>
            <a:fld id="{2B6BE254-E2AD-4F6B-8D5D-1032B370A5CD}" type="slidenum">
              <a:rPr lang="en-US" smtClean="0"/>
              <a:pPr/>
              <a:t>8</a:t>
            </a:fld>
            <a:endParaRPr lang="en-US"/>
          </a:p>
        </p:txBody>
      </p:sp>
    </p:spTree>
    <p:extLst>
      <p:ext uri="{BB962C8B-B14F-4D97-AF65-F5344CB8AC3E}">
        <p14:creationId xmlns:p14="http://schemas.microsoft.com/office/powerpoint/2010/main" val="164152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dirty="0" smtClean="0"/>
              <a:t>Web components are</a:t>
            </a:r>
            <a:r>
              <a:rPr lang="en-US" baseline="0" dirty="0" smtClean="0"/>
              <a:t> are built using a combination of these 4 new technologies. </a:t>
            </a:r>
          </a:p>
          <a:p>
            <a:r>
              <a:rPr lang="en-US" baseline="0" dirty="0" smtClean="0"/>
              <a:t>Templates, </a:t>
            </a:r>
          </a:p>
          <a:p>
            <a:r>
              <a:rPr lang="en-US" baseline="0" dirty="0" smtClean="0"/>
              <a:t>Custom Elements,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Shadow DOM, </a:t>
            </a:r>
          </a:p>
          <a:p>
            <a:r>
              <a:rPr lang="en-US" baseline="0" dirty="0" smtClean="0"/>
              <a:t>and HTML5 imports. </a:t>
            </a:r>
          </a:p>
          <a:p>
            <a:endParaRPr lang="en-US" baseline="0" dirty="0" smtClean="0"/>
          </a:p>
          <a:p>
            <a:r>
              <a:rPr lang="en-US" baseline="0" dirty="0" smtClean="0"/>
              <a:t>These are the 4 core technologies that we’ll explore throughout this course.</a:t>
            </a:r>
          </a:p>
          <a:p>
            <a:endParaRPr lang="en-US" baseline="0" dirty="0" smtClean="0"/>
          </a:p>
          <a:p>
            <a:pPr marL="228600" indent="-228600">
              <a:buAutoNum type="arabicPeriod"/>
            </a:pPr>
            <a:r>
              <a:rPr lang="en-US" baseline="0" dirty="0" smtClean="0"/>
              <a:t>Templates allow us to define inert, reusable markup using web standards. We’ll discuss templates in Module 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Custom Elements give us the power to extend HTML by defining our own elements. We’ll explore custom elements in Module 3.</a:t>
            </a:r>
          </a:p>
          <a:p>
            <a:pPr marL="228600" indent="-228600">
              <a:buAutoNum type="arabicPeriod"/>
            </a:pPr>
            <a:r>
              <a:rPr lang="en-US" baseline="0" dirty="0" smtClean="0"/>
              <a:t>The Shadow DOM provides encapsulation of our markup and styling. The shadow DOM is a huge topic so it’s split up into three separate modules. Module 4 covers Shadow DOM fundamentals, Module 5 covers Shadow DOM insertion points and events, and module 6 discusses new CSS styling techniques related to the shadow DOM.</a:t>
            </a:r>
          </a:p>
          <a:p>
            <a:pPr marL="228600" indent="-228600">
              <a:buAutoNum type="arabicPeriod"/>
            </a:pPr>
            <a:r>
              <a:rPr lang="en-US" dirty="0" smtClean="0"/>
              <a:t>And</a:t>
            </a:r>
            <a:r>
              <a:rPr lang="en-US" baseline="0" dirty="0" smtClean="0"/>
              <a:t> finally HTML5 imports support bundling HTML, JS, and CSS files together into a single, simple, and reusable package so we can easily deliver the web components that we create. We’ll cover Imports in Module 7.</a:t>
            </a:r>
          </a:p>
          <a:p>
            <a:pPr marL="228600" indent="-228600">
              <a:buAutoNum type="arabicPeriod"/>
            </a:pPr>
            <a:endParaRPr lang="en-US" baseline="0" dirty="0" smtClean="0"/>
          </a:p>
          <a:p>
            <a:pPr marL="0" indent="0">
              <a:buNone/>
            </a:pPr>
            <a:r>
              <a:rPr lang="en-US" baseline="0" dirty="0" smtClean="0"/>
              <a:t>These four new technologies work together to create HTML5 web components and will be the focus of this course.</a:t>
            </a:r>
          </a:p>
        </p:txBody>
      </p:sp>
      <p:sp>
        <p:nvSpPr>
          <p:cNvPr id="4" name="Slide Number Placeholder 3"/>
          <p:cNvSpPr>
            <a:spLocks noGrp="1"/>
          </p:cNvSpPr>
          <p:nvPr>
            <p:ph type="sldNum" sz="quarter" idx="10"/>
          </p:nvPr>
        </p:nvSpPr>
        <p:spPr/>
        <p:txBody>
          <a:bodyPr/>
          <a:lstStyle/>
          <a:p>
            <a:fld id="{2B6BE254-E2AD-4F6B-8D5D-1032B370A5CD}" type="slidenum">
              <a:rPr lang="en-US" smtClean="0"/>
              <a:pPr/>
              <a:t>9</a:t>
            </a:fld>
            <a:endParaRPr lang="en-US"/>
          </a:p>
        </p:txBody>
      </p:sp>
    </p:spTree>
    <p:extLst>
      <p:ext uri="{BB962C8B-B14F-4D97-AF65-F5344CB8AC3E}">
        <p14:creationId xmlns:p14="http://schemas.microsoft.com/office/powerpoint/2010/main" val="128651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https://www.polleverywhere.com/multiple_choice_polls/2CGVnAvf9rYI0v3</a:t>
            </a:r>
            <a:endParaRPr lang="en-US" dirty="0"/>
          </a:p>
        </p:txBody>
      </p:sp>
      <p:sp>
        <p:nvSpPr>
          <p:cNvPr id="4" name="Slide Number Placeholder 3"/>
          <p:cNvSpPr>
            <a:spLocks noGrp="1"/>
          </p:cNvSpPr>
          <p:nvPr>
            <p:ph type="sldNum" sz="quarter" idx="10"/>
          </p:nvPr>
        </p:nvSpPr>
        <p:spPr/>
        <p:txBody>
          <a:bodyPr/>
          <a:lstStyle/>
          <a:p>
            <a:fld id="{FF676DAE-EEF0-4974-8704-2FF3C7B4EF28}" type="slidenum">
              <a:rPr lang="en-US" smtClean="0"/>
              <a:pPr/>
              <a:t>10</a:t>
            </a:fld>
            <a:endParaRPr lang="en-US"/>
          </a:p>
        </p:txBody>
      </p:sp>
    </p:spTree>
    <p:extLst>
      <p:ext uri="{BB962C8B-B14F-4D97-AF65-F5344CB8AC3E}">
        <p14:creationId xmlns:p14="http://schemas.microsoft.com/office/powerpoint/2010/main" val="3765116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914400" y="533401"/>
            <a:ext cx="10363200" cy="1933575"/>
          </a:xfrm>
          <a:noFill/>
        </p:spPr>
        <p:txBody>
          <a:bodyPr anchor="b"/>
          <a:lstStyle>
            <a:lvl1pPr algn="r">
              <a:defRPr sz="3200" b="1">
                <a:solidFill>
                  <a:schemeClr val="bg1"/>
                </a:solidFill>
                <a:latin typeface="Myriad Pro" pitchFamily="34" charset="0"/>
                <a:cs typeface="Segoe UI" pitchFamily="34" charset="0"/>
              </a:defRPr>
            </a:lvl1pPr>
          </a:lstStyle>
          <a:p>
            <a:r>
              <a:rPr lang="en-US" smtClean="0"/>
              <a:t>Click to edit Master title style</a:t>
            </a:r>
            <a:endParaRPr lang="en-US" dirty="0"/>
          </a:p>
        </p:txBody>
      </p:sp>
      <p:sp>
        <p:nvSpPr>
          <p:cNvPr id="32781" name="Subtitle 32780"/>
          <p:cNvSpPr>
            <a:spLocks noGrp="1" noChangeArrowheads="1"/>
          </p:cNvSpPr>
          <p:nvPr>
            <p:ph type="subTitle" idx="1"/>
          </p:nvPr>
        </p:nvSpPr>
        <p:spPr>
          <a:xfrm>
            <a:off x="2743200" y="2667000"/>
            <a:ext cx="8534400" cy="1752600"/>
          </a:xfrm>
        </p:spPr>
        <p:txBody>
          <a:bodyPr/>
          <a:lstStyle>
            <a:lvl1pPr marL="0" indent="0" algn="r">
              <a:buNone/>
              <a:defRPr b="0">
                <a:solidFill>
                  <a:schemeClr val="bg1"/>
                </a:solidFill>
                <a:latin typeface="Myriad Pro" pitchFamily="34" charset="0"/>
                <a:cs typeface="Segoe UI" pitchFamily="34" charset="0"/>
              </a:defRPr>
            </a:lvl1pPr>
          </a:lstStyle>
          <a:p>
            <a:r>
              <a:rPr lang="en-US" smtClean="0"/>
              <a:t>Click to edit Master subtitle style</a:t>
            </a:r>
            <a:endParaRPr lang="en-US" dirty="0"/>
          </a:p>
        </p:txBody>
      </p:sp>
      <p:pic>
        <p:nvPicPr>
          <p:cNvPr id="5" name="Picture 4" descr="ppt support_titl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200"/>
            <a:ext cx="11833412" cy="6858000"/>
          </a:xfrm>
          <a:prstGeom prst="rect">
            <a:avLst/>
          </a:prstGeom>
        </p:spPr>
      </p:pic>
    </p:spTree>
    <p:extLst>
      <p:ext uri="{BB962C8B-B14F-4D97-AF65-F5344CB8AC3E}">
        <p14:creationId xmlns:p14="http://schemas.microsoft.com/office/powerpoint/2010/main" val="327403780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48EB1F3-6B09-40B7-B358-B88445C09072}" type="datetime1">
              <a:rPr lang="en-US" smtClean="0"/>
              <a:t>4/20/2015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smtClean="0"/>
              <a:t>@housecor</a:t>
            </a: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04E5144-87D5-4AF9-8746-3D80156B4E87}" type="slidenum">
              <a:rPr lang="en-US" smtClean="0"/>
              <a:pPr/>
              <a:t>‹#›</a:t>
            </a:fld>
            <a:endParaRPr lang="en-US"/>
          </a:p>
        </p:txBody>
      </p:sp>
    </p:spTree>
    <p:extLst>
      <p:ext uri="{BB962C8B-B14F-4D97-AF65-F5344CB8AC3E}">
        <p14:creationId xmlns:p14="http://schemas.microsoft.com/office/powerpoint/2010/main" val="268177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914400" y="533401"/>
            <a:ext cx="10363200" cy="1933575"/>
          </a:xfrm>
          <a:noFill/>
        </p:spPr>
        <p:txBody>
          <a:bodyPr anchor="b"/>
          <a:lstStyle>
            <a:lvl1pPr algn="r">
              <a:defRPr sz="3200" b="1">
                <a:latin typeface="Myriad Pro" pitchFamily="34" charset="0"/>
                <a:cs typeface="Segoe UI" pitchFamily="34" charset="0"/>
              </a:defRPr>
            </a:lvl1pPr>
          </a:lstStyle>
          <a:p>
            <a:r>
              <a:rPr lang="en-US" smtClean="0"/>
              <a:t>Click to edit Master title style</a:t>
            </a:r>
            <a:endParaRPr lang="en-US" dirty="0"/>
          </a:p>
        </p:txBody>
      </p:sp>
      <p:sp>
        <p:nvSpPr>
          <p:cNvPr id="32781" name="Subtitle 32780"/>
          <p:cNvSpPr>
            <a:spLocks noGrp="1" noChangeArrowheads="1"/>
          </p:cNvSpPr>
          <p:nvPr>
            <p:ph type="subTitle" idx="1"/>
          </p:nvPr>
        </p:nvSpPr>
        <p:spPr>
          <a:xfrm>
            <a:off x="2743200" y="2667000"/>
            <a:ext cx="8534400" cy="1752600"/>
          </a:xfrm>
        </p:spPr>
        <p:txBody>
          <a:bodyPr/>
          <a:lstStyle>
            <a:lvl1pPr marL="0" indent="0" algn="r">
              <a:buNone/>
              <a:defRPr b="0">
                <a:latin typeface="Myriad Pro" pitchFamily="34" charset="0"/>
                <a:cs typeface="Segoe UI" pitchFamily="34" charset="0"/>
              </a:defRPr>
            </a:lvl1pPr>
          </a:lstStyle>
          <a:p>
            <a:r>
              <a:rPr lang="en-US" smtClean="0"/>
              <a:t>Click to edit Master subtitle style</a:t>
            </a:r>
            <a:endParaRPr lang="en-US" dirty="0"/>
          </a:p>
        </p:txBody>
      </p:sp>
      <p:pic>
        <p:nvPicPr>
          <p:cNvPr id="5" name="Picture 4" descr="ppt support_titl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200"/>
            <a:ext cx="11833412" cy="6858000"/>
          </a:xfrm>
          <a:prstGeom prst="rect">
            <a:avLst/>
          </a:prstGeom>
        </p:spPr>
      </p:pic>
    </p:spTree>
    <p:extLst>
      <p:ext uri="{BB962C8B-B14F-4D97-AF65-F5344CB8AC3E}">
        <p14:creationId xmlns:p14="http://schemas.microsoft.com/office/powerpoint/2010/main" val="1220426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a:defRPr b="1">
                <a:solidFill>
                  <a:schemeClr val="bg1"/>
                </a:solidFill>
                <a:latin typeface="Myriad Pro"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rtlCol="0"/>
          <a:lstStyle>
            <a:lvl1pPr>
              <a:buClrTx/>
              <a:buFont typeface="Wingdings" pitchFamily="2" charset="2"/>
              <a:buNone/>
              <a:defRPr sz="2000" b="1">
                <a:solidFill>
                  <a:schemeClr val="bg1"/>
                </a:solidFill>
                <a:latin typeface="Myriad Pro Light" pitchFamily="34" charset="0"/>
              </a:defRPr>
            </a:lvl1pPr>
            <a:lvl2pPr>
              <a:buClrTx/>
              <a:buFont typeface="Wingdings" pitchFamily="2" charset="2"/>
              <a:buChar char="o"/>
              <a:defRPr sz="1800" b="0">
                <a:solidFill>
                  <a:schemeClr val="bg1"/>
                </a:solidFill>
                <a:latin typeface="Myriad Pro" pitchFamily="34" charset="0"/>
              </a:defRPr>
            </a:lvl2pPr>
            <a:lvl3pPr>
              <a:buClrTx/>
              <a:buFont typeface="Wingdings" pitchFamily="2" charset="2"/>
              <a:buChar char="o"/>
              <a:defRPr sz="1600" b="0">
                <a:solidFill>
                  <a:schemeClr val="bg1"/>
                </a:solidFill>
                <a:latin typeface="Myriad Pro" pitchFamily="34" charset="0"/>
              </a:defRPr>
            </a:lvl3pPr>
            <a:lvl4pPr>
              <a:buClrTx/>
              <a:buFont typeface="Wingdings" pitchFamily="2" charset="2"/>
              <a:buChar char="o"/>
              <a:defRPr sz="1400" b="0">
                <a:solidFill>
                  <a:schemeClr val="bg1"/>
                </a:solidFill>
                <a:latin typeface="Myriad Pro" pitchFamily="34" charset="0"/>
              </a:defRPr>
            </a:lvl4pPr>
            <a:lvl5pPr>
              <a:buClrTx/>
              <a:buFont typeface="Wingdings" pitchFamily="2" charset="2"/>
              <a:buChar char="o"/>
              <a:defRPr sz="1200" b="0">
                <a:solidFill>
                  <a:schemeClr val="bg1"/>
                </a:solidFill>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548252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a:defRPr b="1">
                <a:solidFill>
                  <a:schemeClr val="bg1"/>
                </a:solidFill>
                <a:latin typeface="Myriad Pro" pitchFamily="34" charset="0"/>
              </a:defRPr>
            </a:lvl1pPr>
          </a:lstStyle>
          <a:p>
            <a:r>
              <a:rPr lang="en-US" dirty="0" smtClean="0"/>
              <a:t>References</a:t>
            </a:r>
            <a:endParaRPr lang="en-US" dirty="0"/>
          </a:p>
        </p:txBody>
      </p:sp>
      <p:sp>
        <p:nvSpPr>
          <p:cNvPr id="3" name="Text Placeholder 2"/>
          <p:cNvSpPr>
            <a:spLocks noGrp="1"/>
          </p:cNvSpPr>
          <p:nvPr>
            <p:ph type="body" idx="1"/>
          </p:nvPr>
        </p:nvSpPr>
        <p:spPr/>
        <p:txBody>
          <a:bodyPr rtlCol="0"/>
          <a:lstStyle>
            <a:lvl1pPr>
              <a:buClrTx/>
              <a:buFont typeface="Wingdings" pitchFamily="2" charset="2"/>
              <a:buChar char="§"/>
              <a:defRPr sz="2000" b="1">
                <a:solidFill>
                  <a:schemeClr val="bg1"/>
                </a:solidFill>
                <a:latin typeface="Myriad Pro Light" pitchFamily="34" charset="0"/>
              </a:defRPr>
            </a:lvl1pPr>
            <a:lvl2pPr>
              <a:buClrTx/>
              <a:buFont typeface="Wingdings" pitchFamily="2" charset="2"/>
              <a:buChar char="o"/>
              <a:defRPr sz="1800" b="0">
                <a:solidFill>
                  <a:schemeClr val="bg1"/>
                </a:solidFill>
                <a:latin typeface="Myriad Pro" pitchFamily="34" charset="0"/>
              </a:defRPr>
            </a:lvl2pPr>
            <a:lvl3pPr>
              <a:buClrTx/>
              <a:buFont typeface="Wingdings" pitchFamily="2" charset="2"/>
              <a:buChar char="o"/>
              <a:defRPr sz="1600" b="0">
                <a:solidFill>
                  <a:schemeClr val="bg1"/>
                </a:solidFill>
                <a:latin typeface="Myriad Pro" pitchFamily="34" charset="0"/>
              </a:defRPr>
            </a:lvl3pPr>
            <a:lvl4pPr>
              <a:buClrTx/>
              <a:buFont typeface="Wingdings" pitchFamily="2" charset="2"/>
              <a:buChar char="o"/>
              <a:defRPr sz="1400" b="0">
                <a:solidFill>
                  <a:schemeClr val="bg1"/>
                </a:solidFill>
                <a:latin typeface="Myriad Pro" pitchFamily="34" charset="0"/>
              </a:defRPr>
            </a:lvl4pPr>
            <a:lvl5pPr>
              <a:buClrTx/>
              <a:buFont typeface="Wingdings" pitchFamily="2" charset="2"/>
              <a:buChar char="o"/>
              <a:defRPr sz="1200" b="0">
                <a:solidFill>
                  <a:schemeClr val="bg1"/>
                </a:solidFill>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253652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981200" y="1600200"/>
            <a:ext cx="8229600" cy="3962400"/>
          </a:xfrm>
          <a:solidFill>
            <a:srgbClr val="FFFFCC"/>
          </a:solidFill>
          <a:ln w="9525">
            <a:solidFill>
              <a:schemeClr val="tx1"/>
            </a:solidFill>
          </a:ln>
        </p:spPr>
        <p:txBody>
          <a:bodyPr/>
          <a:lstStyle>
            <a:lvl1pPr>
              <a:buNone/>
              <a:defRPr sz="1800" b="0">
                <a:solidFill>
                  <a:schemeClr val="bg1"/>
                </a:solidFill>
                <a:latin typeface="Consolas" pitchFamily="49" charset="0"/>
              </a:defRPr>
            </a:lvl1pPr>
          </a:lstStyle>
          <a:p>
            <a:pPr lvl="0"/>
            <a:r>
              <a:rPr lang="en-US" dirty="0" smtClean="0"/>
              <a:t>Click to edit Master text styles</a:t>
            </a:r>
          </a:p>
        </p:txBody>
      </p:sp>
    </p:spTree>
    <p:extLst>
      <p:ext uri="{BB962C8B-B14F-4D97-AF65-F5344CB8AC3E}">
        <p14:creationId xmlns:p14="http://schemas.microsoft.com/office/powerpoint/2010/main" val="317668769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814407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000"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324850"/>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000"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061338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a:defRPr>
                <a:solidFill>
                  <a:schemeClr val="bg1"/>
                </a:solidFill>
              </a:defRPr>
            </a:lvl1pPr>
          </a:lstStyle>
          <a:p>
            <a:fld id="{A5B7315C-E3E8-48D9-AE1E-9005A5CCAD87}" type="datetimeFigureOut">
              <a:rPr lang="en-US" smtClean="0">
                <a:solidFill>
                  <a:prstClr val="black"/>
                </a:solidFill>
              </a:rPr>
              <a:pPr/>
              <a:t>4/20/2015</a:t>
            </a:fld>
            <a:endParaRPr lang="en-US" dirty="0">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a:solidFill>
                  <a:schemeClr val="bg1"/>
                </a:solidFill>
              </a:defRPr>
            </a:lvl1pPr>
          </a:lstStyle>
          <a:p>
            <a:endParaRPr lang="en-US" dirty="0">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25E0EA5-E3D1-4BEF-AC0A-4CD153E222D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277273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solidFill>
                  <a:schemeClr val="bg1"/>
                </a:solidFill>
              </a:defRPr>
            </a:lvl1pPr>
          </a:lstStyle>
          <a:p>
            <a:fld id="{A5B7315C-E3E8-48D9-AE1E-9005A5CCAD87}" type="datetimeFigureOut">
              <a:rPr lang="en-US" smtClean="0">
                <a:solidFill>
                  <a:prstClr val="black"/>
                </a:solidFill>
              </a:rPr>
              <a:pPr/>
              <a:t>4/20/2015</a:t>
            </a:fld>
            <a:endParaRPr lang="en-US" dirty="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solidFill>
                  <a:schemeClr val="bg1"/>
                </a:solidFill>
              </a:defRPr>
            </a:lvl1pPr>
          </a:lstStyle>
          <a:p>
            <a:endParaRPr lang="en-US" dirty="0">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a:solidFill>
                  <a:schemeClr val="bg1"/>
                </a:solidFill>
              </a:defRPr>
            </a:lvl1pPr>
          </a:lstStyle>
          <a:p>
            <a:fld id="{F25E0EA5-E3D1-4BEF-AC0A-4CD153E222D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3561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a:defRPr b="1" baseline="0">
                <a:solidFill>
                  <a:schemeClr val="accent1">
                    <a:lumMod val="75000"/>
                  </a:schemeClr>
                </a:solidFill>
                <a:latin typeface="Myriad Pro"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rtlCol="0"/>
          <a:lstStyle>
            <a:lvl1pPr marL="0" indent="0">
              <a:buClrTx/>
              <a:buFont typeface="Wingdings" pitchFamily="2" charset="2"/>
              <a:buNone/>
              <a:defRPr sz="2000" b="1" baseline="0">
                <a:solidFill>
                  <a:schemeClr val="bg1">
                    <a:lumMod val="65000"/>
                    <a:lumOff val="35000"/>
                  </a:schemeClr>
                </a:solidFill>
                <a:latin typeface="Myriad Pro Light" pitchFamily="34" charset="0"/>
              </a:defRPr>
            </a:lvl1pPr>
            <a:lvl2pPr>
              <a:buClrTx/>
              <a:buFont typeface="Wingdings" pitchFamily="2" charset="2"/>
              <a:buChar char="o"/>
              <a:defRPr sz="1800" b="0" baseline="0">
                <a:solidFill>
                  <a:schemeClr val="bg1">
                    <a:lumMod val="65000"/>
                    <a:lumOff val="35000"/>
                  </a:schemeClr>
                </a:solidFill>
                <a:latin typeface="Myriad Pro" pitchFamily="34" charset="0"/>
              </a:defRPr>
            </a:lvl2pPr>
            <a:lvl3pPr>
              <a:buClrTx/>
              <a:buFont typeface="Wingdings" pitchFamily="2" charset="2"/>
              <a:buChar char="o"/>
              <a:defRPr sz="1600" b="0" baseline="0">
                <a:solidFill>
                  <a:schemeClr val="bg1">
                    <a:lumMod val="65000"/>
                    <a:lumOff val="35000"/>
                  </a:schemeClr>
                </a:solidFill>
                <a:latin typeface="Myriad Pro" pitchFamily="34" charset="0"/>
              </a:defRPr>
            </a:lvl3pPr>
            <a:lvl4pPr>
              <a:buClrTx/>
              <a:buFont typeface="Wingdings" pitchFamily="2" charset="2"/>
              <a:buChar char="o"/>
              <a:defRPr sz="1400" b="0" baseline="0">
                <a:solidFill>
                  <a:schemeClr val="bg1">
                    <a:lumMod val="65000"/>
                    <a:lumOff val="35000"/>
                  </a:schemeClr>
                </a:solidFill>
                <a:latin typeface="Myriad Pro" pitchFamily="34" charset="0"/>
              </a:defRPr>
            </a:lvl4pPr>
            <a:lvl5pPr>
              <a:buClrTx/>
              <a:buFont typeface="Wingdings" pitchFamily="2" charset="2"/>
              <a:buChar char="o"/>
              <a:defRPr sz="1200" b="0" baseline="0">
                <a:solidFill>
                  <a:schemeClr val="bg1">
                    <a:lumMod val="65000"/>
                    <a:lumOff val="35000"/>
                  </a:schemeClr>
                </a:solidFill>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436236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a:defRPr b="1">
                <a:solidFill>
                  <a:schemeClr val="bg1"/>
                </a:solidFill>
                <a:latin typeface="Myriad Pro" pitchFamily="34" charset="0"/>
              </a:defRPr>
            </a:lvl1pPr>
          </a:lstStyle>
          <a:p>
            <a:r>
              <a:rPr lang="en-US" dirty="0" smtClean="0"/>
              <a:t>References</a:t>
            </a:r>
            <a:endParaRPr lang="en-US" dirty="0"/>
          </a:p>
        </p:txBody>
      </p:sp>
      <p:sp>
        <p:nvSpPr>
          <p:cNvPr id="3" name="Text Placeholder 2"/>
          <p:cNvSpPr>
            <a:spLocks noGrp="1"/>
          </p:cNvSpPr>
          <p:nvPr>
            <p:ph type="body" idx="1"/>
          </p:nvPr>
        </p:nvSpPr>
        <p:spPr/>
        <p:txBody>
          <a:bodyPr rtlCol="0"/>
          <a:lstStyle>
            <a:lvl1pPr marL="0" indent="0">
              <a:buClrTx/>
              <a:buFont typeface="Wingdings" pitchFamily="2" charset="2"/>
              <a:buNone/>
              <a:defRPr sz="2000" b="1">
                <a:solidFill>
                  <a:schemeClr val="bg1"/>
                </a:solidFill>
                <a:latin typeface="Myriad Pro Light" pitchFamily="34" charset="0"/>
              </a:defRPr>
            </a:lvl1pPr>
            <a:lvl2pPr>
              <a:buClrTx/>
              <a:buFont typeface="Wingdings" pitchFamily="2" charset="2"/>
              <a:buChar char="o"/>
              <a:defRPr sz="1800" b="0">
                <a:solidFill>
                  <a:schemeClr val="bg1"/>
                </a:solidFill>
                <a:latin typeface="Myriad Pro" pitchFamily="34" charset="0"/>
              </a:defRPr>
            </a:lvl2pPr>
            <a:lvl3pPr>
              <a:buClrTx/>
              <a:buFont typeface="Wingdings" pitchFamily="2" charset="2"/>
              <a:buChar char="o"/>
              <a:defRPr sz="1600" b="0">
                <a:solidFill>
                  <a:schemeClr val="bg1"/>
                </a:solidFill>
                <a:latin typeface="Myriad Pro" pitchFamily="34" charset="0"/>
              </a:defRPr>
            </a:lvl3pPr>
            <a:lvl4pPr>
              <a:buClrTx/>
              <a:buFont typeface="Wingdings" pitchFamily="2" charset="2"/>
              <a:buChar char="o"/>
              <a:defRPr sz="1400" b="0">
                <a:solidFill>
                  <a:schemeClr val="bg1"/>
                </a:solidFill>
                <a:latin typeface="Myriad Pro" pitchFamily="34" charset="0"/>
              </a:defRPr>
            </a:lvl4pPr>
            <a:lvl5pPr>
              <a:buClrTx/>
              <a:buFont typeface="Wingdings" pitchFamily="2" charset="2"/>
              <a:buChar char="o"/>
              <a:defRPr sz="1200" b="0">
                <a:solidFill>
                  <a:schemeClr val="bg1"/>
                </a:solidFill>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227158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981200" y="1600200"/>
            <a:ext cx="8229600" cy="3962400"/>
          </a:xfrm>
          <a:solidFill>
            <a:srgbClr val="FFFFCC"/>
          </a:solidFill>
          <a:ln w="9525">
            <a:solidFill>
              <a:schemeClr val="tx1"/>
            </a:solidFill>
          </a:ln>
        </p:spPr>
        <p:txBody>
          <a:bodyPr/>
          <a:lstStyle>
            <a:lvl1pPr>
              <a:buNone/>
              <a:defRPr sz="1800" b="0">
                <a:solidFill>
                  <a:schemeClr val="bg1"/>
                </a:solidFill>
                <a:latin typeface="Consolas" pitchFamily="49" charset="0"/>
              </a:defRPr>
            </a:lvl1pPr>
          </a:lstStyle>
          <a:p>
            <a:pPr lvl="0"/>
            <a:r>
              <a:rPr lang="en-US" dirty="0" smtClean="0"/>
              <a:t>Click to edit Master text styles</a:t>
            </a:r>
          </a:p>
        </p:txBody>
      </p:sp>
    </p:spTree>
    <p:extLst>
      <p:ext uri="{BB962C8B-B14F-4D97-AF65-F5344CB8AC3E}">
        <p14:creationId xmlns:p14="http://schemas.microsoft.com/office/powerpoint/2010/main" val="15227446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0994180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000"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3171712"/>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906713"/>
            <a:ext cx="10363200" cy="1500187"/>
          </a:xfrm>
        </p:spPr>
        <p:txBody>
          <a:bodyPr anchor="b"/>
          <a:lstStyle>
            <a:lvl1pPr marL="0" indent="0">
              <a:buNone/>
              <a:defRPr sz="2000"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itle 3"/>
          <p:cNvSpPr>
            <a:spLocks noGrp="1"/>
          </p:cNvSpPr>
          <p:nvPr>
            <p:ph type="title"/>
          </p:nvPr>
        </p:nvSpPr>
        <p:spPr>
          <a:xfrm>
            <a:off x="914400" y="4495800"/>
            <a:ext cx="10363200" cy="762000"/>
          </a:xfrm>
        </p:spPr>
        <p:txBody>
          <a:bodyPr/>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423829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a:defRPr>
                <a:solidFill>
                  <a:schemeClr val="bg1"/>
                </a:solidFill>
              </a:defRPr>
            </a:lvl1pPr>
          </a:lstStyle>
          <a:p>
            <a:fld id="{A5B7315C-E3E8-48D9-AE1E-9005A5CCAD87}" type="datetimeFigureOut">
              <a:rPr lang="en-US" smtClean="0"/>
              <a:pPr/>
              <a:t>4/20/2015</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a:defRPr>
                <a:solidFill>
                  <a:schemeClr val="bg1"/>
                </a:solidFill>
              </a:defRPr>
            </a:lvl1pPr>
          </a:lstStyle>
          <a:p>
            <a:fld id="{F25E0EA5-E3D1-4BEF-AC0A-4CD153E222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5B7315C-E3E8-48D9-AE1E-9005A5CCAD87}" type="datetimeFigureOut">
              <a:rPr lang="en-US" smtClean="0"/>
              <a:pPr/>
              <a:t>4/20/2015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F25E0EA5-E3D1-4BEF-AC0A-4CD153E222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609600" y="13716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1026"/>
          <p:cNvSpPr>
            <a:spLocks noGrp="1" noChangeArrowheads="1"/>
          </p:cNvSpPr>
          <p:nvPr>
            <p:ph type="title"/>
          </p:nvPr>
        </p:nvSpPr>
        <p:spPr bwMode="auto">
          <a:xfrm>
            <a:off x="609600" y="304800"/>
            <a:ext cx="10972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0524839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81" r:id="rId10"/>
  </p:sldLayoutIdLst>
  <p:transition>
    <p:fade/>
  </p:transition>
  <p:timing>
    <p:tnLst>
      <p:par>
        <p:cTn id="1" dur="indefinite" restart="never" nodeType="tmRoot"/>
      </p:par>
    </p:tnLst>
  </p:timing>
  <p:txStyles>
    <p:titleStyle>
      <a:lvl1pPr marL="342900" indent="-342900" algn="ctr" defTabSz="-13873163" rtl="0" eaLnBrk="1" fontAlgn="base" hangingPunct="1">
        <a:spcBef>
          <a:spcPct val="0"/>
        </a:spcBef>
        <a:spcAft>
          <a:spcPct val="0"/>
        </a:spcAft>
        <a:defRPr sz="2800" b="1">
          <a:solidFill>
            <a:schemeClr val="bg1"/>
          </a:solidFill>
          <a:latin typeface="Myriad Pro" pitchFamily="34" charset="0"/>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000" b="1">
          <a:solidFill>
            <a:schemeClr val="bg1"/>
          </a:solidFill>
          <a:latin typeface="Myriad Pro Light"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a:solidFill>
            <a:schemeClr val="bg1"/>
          </a:solidFill>
          <a:latin typeface="Myriad Pro"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600">
          <a:solidFill>
            <a:schemeClr val="bg1"/>
          </a:solidFill>
          <a:latin typeface="Myriad Pro"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400">
          <a:solidFill>
            <a:schemeClr val="bg1"/>
          </a:solidFill>
          <a:latin typeface="Myriad Pro"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200">
          <a:solidFill>
            <a:schemeClr val="bg1"/>
          </a:solidFill>
          <a:latin typeface="Myriad Pro"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609600" y="13716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1026"/>
          <p:cNvSpPr>
            <a:spLocks noGrp="1" noChangeArrowheads="1"/>
          </p:cNvSpPr>
          <p:nvPr>
            <p:ph type="title"/>
          </p:nvPr>
        </p:nvSpPr>
        <p:spPr bwMode="auto">
          <a:xfrm>
            <a:off x="609600" y="304800"/>
            <a:ext cx="10972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81216036"/>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ransition>
    <p:fade/>
  </p:transition>
  <p:timing>
    <p:tnLst>
      <p:par>
        <p:cTn id="1" dur="indefinite" restart="never" nodeType="tmRoot"/>
      </p:par>
    </p:tnLst>
  </p:timing>
  <p:txStyles>
    <p:titleStyle>
      <a:lvl1pPr marL="342900" indent="-342900" algn="ctr" defTabSz="-13873163" rtl="0" eaLnBrk="1" fontAlgn="base" hangingPunct="1">
        <a:spcBef>
          <a:spcPct val="0"/>
        </a:spcBef>
        <a:spcAft>
          <a:spcPct val="0"/>
        </a:spcAft>
        <a:defRPr sz="2800" b="1">
          <a:solidFill>
            <a:schemeClr val="bg1"/>
          </a:solidFill>
          <a:latin typeface="Myriad Pro" pitchFamily="34" charset="0"/>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0" indent="0" algn="l" defTabSz="-13873163" rtl="0" eaLnBrk="1" fontAlgn="base" hangingPunct="1">
        <a:spcBef>
          <a:spcPct val="20000"/>
        </a:spcBef>
        <a:spcAft>
          <a:spcPct val="0"/>
        </a:spcAft>
        <a:buFont typeface="Wingdings" pitchFamily="2" charset="2"/>
        <a:buNone/>
        <a:defRPr sz="2000" b="1">
          <a:solidFill>
            <a:schemeClr val="bg1"/>
          </a:solidFill>
          <a:latin typeface="Myriad Pro Light"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a:solidFill>
            <a:schemeClr val="bg1"/>
          </a:solidFill>
          <a:latin typeface="Myriad Pro"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600">
          <a:solidFill>
            <a:schemeClr val="bg1"/>
          </a:solidFill>
          <a:latin typeface="Myriad Pro"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400">
          <a:solidFill>
            <a:schemeClr val="bg1"/>
          </a:solidFill>
          <a:latin typeface="Myriad Pro"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200">
          <a:solidFill>
            <a:schemeClr val="bg1"/>
          </a:solidFill>
          <a:latin typeface="Myriad Pro"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mvp.microsoft.com/en-us/mvp/Cory%20House-50008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plnkr.co/edit/zYNiE3WfB6weRjHsLfW6?p=preview"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plnkr.co/edit/1yYsTPbBHewH6vav7xvv?p=preview"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plnkr.co/edit/tFbskmOhscOaBNqGYCck?p=preview"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plnkr.co/edit/zkVpE3nghgCZkTEPkiUl?p=preview"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plnkr.co/edit/y8SYWOQs2aGZGpPvfuXv?p=preview"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http://jonrimmer.github.io/are-we-componentized-yet/"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20.jpe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mvp.microsoft.com/en-us/mvp/Cory%20House-500084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9.png"/><Relationship Id="rId3" Type="http://schemas.openxmlformats.org/officeDocument/2006/relationships/image" Target="../media/image20.jpeg"/><Relationship Id="rId7" Type="http://schemas.openxmlformats.org/officeDocument/2006/relationships/diagramColors" Target="../diagrams/colors1.xml"/><Relationship Id="rId12"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3.png"/><Relationship Id="rId5" Type="http://schemas.openxmlformats.org/officeDocument/2006/relationships/diagramLayout" Target="../diagrams/layout1.xml"/><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png"/><Relationship Id="rId1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436"/>
            <a:ext cx="12192000" cy="68214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1661144" y="-283856"/>
            <a:ext cx="7737772" cy="4457700"/>
          </a:xfrm>
        </p:spPr>
        <p:txBody>
          <a:bodyPr>
            <a:noAutofit/>
          </a:bodyPr>
          <a:lstStyle/>
          <a:p>
            <a:pPr algn="l"/>
            <a:r>
              <a:rPr lang="en-US" sz="3000" dirty="0" smtClean="0">
                <a:solidFill>
                  <a:schemeClr val="tx1"/>
                </a:solidFill>
              </a:rPr>
              <a:t>Diving Into Web </a:t>
            </a:r>
            <a:r>
              <a:rPr lang="en-US" sz="3000" dirty="0">
                <a:solidFill>
                  <a:schemeClr val="tx1"/>
                </a:solidFill>
              </a:rPr>
              <a:t>Components</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6" name="Rectangle 5"/>
          <p:cNvSpPr/>
          <p:nvPr/>
        </p:nvSpPr>
        <p:spPr bwMode="auto">
          <a:xfrm>
            <a:off x="0" y="5665517"/>
            <a:ext cx="12192000" cy="1192483"/>
          </a:xfrm>
          <a:prstGeom prst="rect">
            <a:avLst/>
          </a:prstGeom>
          <a:solidFill>
            <a:schemeClr val="tx1"/>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2000" dirty="0">
              <a:latin typeface="Tekton Pro" pitchFamily="34" charset="0"/>
            </a:endParaRPr>
          </a:p>
        </p:txBody>
      </p:sp>
      <p:pic>
        <p:nvPicPr>
          <p:cNvPr id="1026" name="Picture 2" descr="http://www.bitnative.com/images/mvp-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281" y="6106184"/>
            <a:ext cx="1188550" cy="4813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utlierdeveloper.com/wp-content/uploads/2014/05/login-logo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8891" y="6259776"/>
            <a:ext cx="1978819" cy="27146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5" name="Picture 4"/>
          <p:cNvPicPr>
            <a:picLocks noChangeAspect="1"/>
          </p:cNvPicPr>
          <p:nvPr/>
        </p:nvPicPr>
        <p:blipFill>
          <a:blip r:embed="rId7"/>
          <a:stretch>
            <a:fillRect/>
          </a:stretch>
        </p:blipFill>
        <p:spPr>
          <a:xfrm>
            <a:off x="4742889" y="6226156"/>
            <a:ext cx="1945008" cy="361390"/>
          </a:xfrm>
          <a:prstGeom prst="rect">
            <a:avLst/>
          </a:prstGeom>
        </p:spPr>
      </p:pic>
      <p:sp>
        <p:nvSpPr>
          <p:cNvPr id="17" name="Subtitle 2"/>
          <p:cNvSpPr>
            <a:spLocks noGrp="1"/>
          </p:cNvSpPr>
          <p:nvPr>
            <p:ph type="subTitle" idx="4294967295"/>
          </p:nvPr>
        </p:nvSpPr>
        <p:spPr>
          <a:xfrm>
            <a:off x="567381" y="6117094"/>
            <a:ext cx="3429000" cy="601333"/>
          </a:xfrm>
        </p:spPr>
        <p:txBody>
          <a:bodyPr>
            <a:normAutofit fontScale="85000" lnSpcReduction="20000"/>
          </a:bodyPr>
          <a:lstStyle/>
          <a:p>
            <a:pPr marL="0" indent="0">
              <a:buNone/>
            </a:pPr>
            <a:r>
              <a:rPr lang="en-US" sz="2400" dirty="0"/>
              <a:t>Cory House        </a:t>
            </a:r>
          </a:p>
          <a:p>
            <a:pPr marL="0" indent="0">
              <a:buNone/>
            </a:pPr>
            <a:r>
              <a:rPr lang="en-US" dirty="0">
                <a:solidFill>
                  <a:schemeClr val="accent1">
                    <a:lumMod val="75000"/>
                  </a:schemeClr>
                </a:solidFill>
              </a:rPr>
              <a:t>@</a:t>
            </a:r>
            <a:r>
              <a:rPr lang="en-US" dirty="0" err="1">
                <a:solidFill>
                  <a:schemeClr val="accent1">
                    <a:lumMod val="75000"/>
                  </a:schemeClr>
                </a:solidFill>
              </a:rPr>
              <a:t>housecor</a:t>
            </a:r>
            <a:endParaRPr lang="en-US" dirty="0">
              <a:solidFill>
                <a:schemeClr val="accent1">
                  <a:lumMod val="75000"/>
                </a:schemeClr>
              </a:solidFill>
            </a:endParaRPr>
          </a:p>
        </p:txBody>
      </p:sp>
      <p:sp>
        <p:nvSpPr>
          <p:cNvPr id="3" name="TextBox 2"/>
          <p:cNvSpPr txBox="1"/>
          <p:nvPr/>
        </p:nvSpPr>
        <p:spPr>
          <a:xfrm>
            <a:off x="8874413" y="6267720"/>
            <a:ext cx="524503" cy="300082"/>
          </a:xfrm>
          <a:prstGeom prst="rect">
            <a:avLst/>
          </a:prstGeom>
          <a:noFill/>
        </p:spPr>
        <p:txBody>
          <a:bodyPr wrap="none" rtlCol="0">
            <a:spAutoFit/>
          </a:bodyPr>
          <a:lstStyle/>
          <a:p>
            <a:r>
              <a:rPr lang="en-US" sz="1350" dirty="0">
                <a:solidFill>
                  <a:schemeClr val="bg1"/>
                </a:solidFill>
              </a:rPr>
              <a:t>.com</a:t>
            </a:r>
          </a:p>
        </p:txBody>
      </p:sp>
    </p:spTree>
    <p:extLst>
      <p:ext uri="{BB962C8B-B14F-4D97-AF65-F5344CB8AC3E}">
        <p14:creationId xmlns:p14="http://schemas.microsoft.com/office/powerpoint/2010/main" val="112154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2" y="1"/>
            <a:ext cx="12255052" cy="69737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1968327" y="54173"/>
            <a:ext cx="7737772" cy="4457700"/>
          </a:xfrm>
        </p:spPr>
        <p:txBody>
          <a:bodyPr>
            <a:noAutofit/>
          </a:bodyPr>
          <a:lstStyle/>
          <a:p>
            <a:pPr algn="l"/>
            <a:r>
              <a:rPr lang="en-US" sz="3000" dirty="0">
                <a:solidFill>
                  <a:schemeClr val="tx1"/>
                </a:solidFill>
              </a:rPr>
              <a:t>			Templates</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17" name="Subtitle 2"/>
          <p:cNvSpPr>
            <a:spLocks noGrp="1"/>
          </p:cNvSpPr>
          <p:nvPr>
            <p:ph type="subTitle" idx="4294967295"/>
          </p:nvPr>
        </p:nvSpPr>
        <p:spPr>
          <a:xfrm>
            <a:off x="5173590" y="6426584"/>
            <a:ext cx="3429000" cy="601333"/>
          </a:xfrm>
        </p:spPr>
        <p:txBody>
          <a:bodyPr>
            <a:normAutofit/>
          </a:bodyPr>
          <a:lstStyle/>
          <a:p>
            <a:pPr marL="0" indent="0">
              <a:buNone/>
            </a:pPr>
            <a:r>
              <a:rPr lang="en-US" dirty="0" smtClean="0">
                <a:solidFill>
                  <a:schemeClr val="tx1"/>
                </a:solidFill>
              </a:rPr>
              <a:t>@</a:t>
            </a:r>
            <a:r>
              <a:rPr lang="en-US" dirty="0" err="1" smtClean="0">
                <a:solidFill>
                  <a:schemeClr val="tx1"/>
                </a:solidFill>
              </a:rPr>
              <a:t>housecor</a:t>
            </a:r>
            <a:endParaRPr lang="en-US" dirty="0">
              <a:solidFill>
                <a:schemeClr val="tx1"/>
              </a:solidFill>
            </a:endParaRPr>
          </a:p>
        </p:txBody>
      </p:sp>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49086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37303"/>
            <a:ext cx="4855029" cy="762000"/>
          </a:xfrm>
        </p:spPr>
        <p:txBody>
          <a:bodyPr/>
          <a:lstStyle/>
          <a:p>
            <a:pPr algn="l"/>
            <a:r>
              <a:rPr lang="en-US" dirty="0" smtClean="0"/>
              <a:t>You Already Use Templates</a:t>
            </a:r>
            <a:endParaRPr lang="en-US" dirty="0"/>
          </a:p>
        </p:txBody>
      </p:sp>
      <p:sp>
        <p:nvSpPr>
          <p:cNvPr id="3" name="Text Placeholder 2"/>
          <p:cNvSpPr>
            <a:spLocks noGrp="1"/>
          </p:cNvSpPr>
          <p:nvPr>
            <p:ph type="body" idx="1"/>
          </p:nvPr>
        </p:nvSpPr>
        <p:spPr>
          <a:xfrm>
            <a:off x="8513145" y="1059247"/>
            <a:ext cx="5494713" cy="5123837"/>
          </a:xfrm>
        </p:spPr>
        <p:txBody>
          <a:bodyPr/>
          <a:lstStyle/>
          <a:p>
            <a:r>
              <a:rPr lang="en-US" dirty="0" smtClean="0"/>
              <a:t>HAML</a:t>
            </a:r>
          </a:p>
          <a:p>
            <a:endParaRPr lang="en-US" dirty="0" smtClean="0"/>
          </a:p>
          <a:p>
            <a:endParaRPr lang="en-US" dirty="0"/>
          </a:p>
          <a:p>
            <a:r>
              <a:rPr lang="en-US" dirty="0" smtClean="0"/>
              <a:t>Razor</a:t>
            </a:r>
          </a:p>
          <a:p>
            <a:endParaRPr lang="en-US" dirty="0" smtClean="0"/>
          </a:p>
          <a:p>
            <a:endParaRPr lang="en-US" dirty="0"/>
          </a:p>
          <a:p>
            <a:r>
              <a:rPr lang="en-US" dirty="0" smtClean="0"/>
              <a:t>Django</a:t>
            </a:r>
          </a:p>
          <a:p>
            <a:endParaRPr lang="en-US" dirty="0" smtClean="0"/>
          </a:p>
          <a:p>
            <a:endParaRPr lang="en-US" dirty="0"/>
          </a:p>
          <a:p>
            <a:r>
              <a:rPr lang="en-US" dirty="0" smtClean="0"/>
              <a:t>Jade</a:t>
            </a:r>
          </a:p>
          <a:p>
            <a:endParaRPr lang="en-US" dirty="0"/>
          </a:p>
          <a:p>
            <a:endParaRPr lang="en-US" dirty="0" smtClean="0"/>
          </a:p>
          <a:p>
            <a:r>
              <a:rPr lang="en-US" sz="3600" dirty="0"/>
              <a:t>?</a:t>
            </a:r>
          </a:p>
        </p:txBody>
      </p:sp>
      <p:pic>
        <p:nvPicPr>
          <p:cNvPr id="2050" name="Picture 2" descr="http://www.nilkanth.com/my-uploads/2008/10/newdotnetlogo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615" y="1887214"/>
            <a:ext cx="2625767" cy="10848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upload.wikimedia.org/wikipedia/en/thumb/e/e9/Ruby_on_Rails.svg/791px-Ruby_on_Rail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1199" y="593375"/>
            <a:ext cx="835389" cy="10814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python.org/static/community_logos/python-logo-master-v3-T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72" y="3056208"/>
            <a:ext cx="3004973" cy="10149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learlyinnovative.com/wp-content/uploads/2013/08/node_logo-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405" y="3994457"/>
            <a:ext cx="2418976" cy="9675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3.org/html/logo/downloads/HTML5_Logo_5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2146" y="5177680"/>
            <a:ext cx="1133299" cy="113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18388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Put This On the Client?</a:t>
            </a:r>
            <a:endParaRPr lang="en-US" dirty="0"/>
          </a:p>
        </p:txBody>
      </p:sp>
      <p:sp>
        <p:nvSpPr>
          <p:cNvPr id="5" name="Text Placeholder 4"/>
          <p:cNvSpPr>
            <a:spLocks noGrp="1"/>
          </p:cNvSpPr>
          <p:nvPr>
            <p:ph type="body" idx="1"/>
          </p:nvPr>
        </p:nvSpPr>
        <p:spPr/>
        <p:txBody>
          <a:bodyPr/>
          <a:lstStyle/>
          <a:p>
            <a:r>
              <a:rPr lang="en-US" dirty="0" smtClean="0"/>
              <a:t>Simple template of a table row:</a:t>
            </a:r>
            <a:endParaRPr lang="en-US" dirty="0"/>
          </a:p>
        </p:txBody>
      </p:sp>
      <p:sp>
        <p:nvSpPr>
          <p:cNvPr id="4" name="Rectangle 1"/>
          <p:cNvSpPr>
            <a:spLocks noChangeArrowheads="1"/>
          </p:cNvSpPr>
          <p:nvPr/>
        </p:nvSpPr>
        <p:spPr bwMode="auto">
          <a:xfrm>
            <a:off x="1981201" y="2090057"/>
            <a:ext cx="4237057"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tr</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lvl="0"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class</a:t>
            </a:r>
            <a:r>
              <a:rPr lang="en-US" altLang="en-US" dirty="0">
                <a:solidFill>
                  <a:srgbClr val="0000FF"/>
                </a:solidFill>
                <a:latin typeface="Consolas" panose="020B0609020204030204" pitchFamily="49" charset="0"/>
                <a:cs typeface="Consolas" panose="020B0609020204030204" pitchFamily="49" charset="0"/>
              </a:rPr>
              <a:t>="first-name"&gt;&lt;/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lvl="0"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class</a:t>
            </a:r>
            <a:r>
              <a:rPr lang="en-US" altLang="en-US" dirty="0">
                <a:solidFill>
                  <a:srgbClr val="0000FF"/>
                </a:solidFill>
                <a:latin typeface="Consolas" panose="020B0609020204030204" pitchFamily="49" charset="0"/>
                <a:cs typeface="Consolas" panose="020B0609020204030204" pitchFamily="49" charset="0"/>
              </a:rPr>
              <a:t>="last-name"&gt;&lt;/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class</a:t>
            </a:r>
            <a:r>
              <a:rPr lang="en-US" altLang="en-US" dirty="0">
                <a:solidFill>
                  <a:srgbClr val="0000FF"/>
                </a:solidFill>
                <a:latin typeface="Consolas" panose="020B0609020204030204" pitchFamily="49" charset="0"/>
                <a:cs typeface="Consolas" panose="020B0609020204030204" pitchFamily="49" charset="0"/>
              </a:rPr>
              <a:t>="address"&gt;&lt;/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class</a:t>
            </a:r>
            <a:r>
              <a:rPr lang="en-US" altLang="en-US" dirty="0">
                <a:solidFill>
                  <a:srgbClr val="0000FF"/>
                </a:solidFill>
                <a:latin typeface="Consolas" panose="020B0609020204030204" pitchFamily="49" charset="0"/>
                <a:cs typeface="Consolas" panose="020B0609020204030204" pitchFamily="49" charset="0"/>
              </a:rPr>
              <a:t>="phone"&gt;&lt;/</a:t>
            </a:r>
            <a:r>
              <a:rPr lang="en-US" altLang="en-US" dirty="0">
                <a:solidFill>
                  <a:srgbClr val="800000"/>
                </a:solidFill>
                <a:latin typeface="Consolas" panose="020B0609020204030204" pitchFamily="49" charset="0"/>
                <a:cs typeface="Consolas" panose="020B0609020204030204" pitchFamily="49" charset="0"/>
              </a:rPr>
              <a:t>td</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tr</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cxnSp>
        <p:nvCxnSpPr>
          <p:cNvPr id="7" name="Curved Connector 6"/>
          <p:cNvCxnSpPr/>
          <p:nvPr/>
        </p:nvCxnSpPr>
        <p:spPr bwMode="auto">
          <a:xfrm rot="5400000">
            <a:off x="5589171" y="1400013"/>
            <a:ext cx="1900419" cy="1241849"/>
          </a:xfrm>
          <a:prstGeom prst="curvedConnector2">
            <a:avLst/>
          </a:prstGeom>
          <a:gradFill rotWithShape="1">
            <a:gsLst>
              <a:gs pos="0">
                <a:srgbClr val="A4D289"/>
              </a:gs>
              <a:gs pos="100000">
                <a:schemeClr val="bg1"/>
              </a:gs>
            </a:gsLst>
            <a:lin ang="5400000" scaled="1"/>
          </a:gradFill>
          <a:ln w="9525" cap="flat" cmpd="sng" algn="ctr">
            <a:solidFill>
              <a:schemeClr val="accent6">
                <a:lumMod val="75000"/>
              </a:schemeClr>
            </a:solidFill>
            <a:prstDash val="solid"/>
            <a:round/>
            <a:headEnd type="none" w="med" len="med"/>
            <a:tailEnd type="triangle"/>
          </a:ln>
          <a:effectLst/>
        </p:spPr>
      </p:cxnSp>
    </p:spTree>
    <p:extLst>
      <p:ext uri="{BB962C8B-B14F-4D97-AF65-F5344CB8AC3E}">
        <p14:creationId xmlns:p14="http://schemas.microsoft.com/office/powerpoint/2010/main" val="315096019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Template Approaches</a:t>
            </a:r>
            <a:endParaRPr lang="en-US" dirty="0"/>
          </a:p>
        </p:txBody>
      </p:sp>
      <p:sp>
        <p:nvSpPr>
          <p:cNvPr id="3" name="Text Placeholder 2"/>
          <p:cNvSpPr>
            <a:spLocks noGrp="1"/>
          </p:cNvSpPr>
          <p:nvPr>
            <p:ph type="body" idx="1"/>
          </p:nvPr>
        </p:nvSpPr>
        <p:spPr/>
        <p:txBody>
          <a:bodyPr/>
          <a:lstStyle/>
          <a:p>
            <a:r>
              <a:rPr lang="en-US" dirty="0" smtClean="0"/>
              <a:t>1. HTML in Script Tags</a:t>
            </a:r>
          </a:p>
          <a:p>
            <a:r>
              <a:rPr lang="en-US" dirty="0" smtClean="0"/>
              <a:t>			   </a:t>
            </a:r>
          </a:p>
          <a:p>
            <a:endParaRPr lang="en-US" dirty="0" smtClean="0"/>
          </a:p>
          <a:p>
            <a:endParaRPr lang="en-US" dirty="0" smtClean="0"/>
          </a:p>
          <a:p>
            <a:endParaRPr lang="en-US" dirty="0"/>
          </a:p>
          <a:p>
            <a:endParaRPr lang="en-US" dirty="0" smtClean="0"/>
          </a:p>
          <a:p>
            <a:r>
              <a:rPr lang="en-US" dirty="0" smtClean="0"/>
              <a:t>2. Hidden DOM elements</a:t>
            </a:r>
          </a:p>
          <a:p>
            <a:r>
              <a:rPr lang="en-US" dirty="0"/>
              <a:t> </a:t>
            </a:r>
            <a:r>
              <a:rPr lang="en-US" dirty="0" smtClean="0"/>
              <a:t>  </a:t>
            </a:r>
          </a:p>
        </p:txBody>
      </p:sp>
      <p:sp>
        <p:nvSpPr>
          <p:cNvPr id="4" name="Rectangle 1"/>
          <p:cNvSpPr>
            <a:spLocks noChangeArrowheads="1"/>
          </p:cNvSpPr>
          <p:nvPr/>
        </p:nvSpPr>
        <p:spPr bwMode="auto">
          <a:xfrm>
            <a:off x="859972" y="1763486"/>
            <a:ext cx="499688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script</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type</a:t>
            </a:r>
            <a:r>
              <a:rPr lang="en-US" altLang="en-US" dirty="0">
                <a:solidFill>
                  <a:srgbClr val="0000FF"/>
                </a:solidFill>
                <a:latin typeface="Consolas" panose="020B0609020204030204" pitchFamily="49" charset="0"/>
                <a:cs typeface="Consolas" panose="020B0609020204030204" pitchFamily="49" charset="0"/>
              </a:rPr>
              <a:t>="text/custom-name-here"&gt;</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
        <p:nvSpPr>
          <p:cNvPr id="5" name="Rectangle 1"/>
          <p:cNvSpPr>
            <a:spLocks noChangeArrowheads="1"/>
          </p:cNvSpPr>
          <p:nvPr/>
        </p:nvSpPr>
        <p:spPr bwMode="auto">
          <a:xfrm>
            <a:off x="859972" y="3959063"/>
            <a:ext cx="6263253"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&lt;</a:t>
            </a:r>
            <a:r>
              <a:rPr kumimoji="0" lang="en-US" altLang="en-US" b="0" i="0" u="none" strike="noStrike" cap="none" normalizeH="0" baseline="0" dirty="0" smtClean="0">
                <a:ln>
                  <a:noFill/>
                </a:ln>
                <a:solidFill>
                  <a:srgbClr val="800000"/>
                </a:solidFill>
                <a:effectLst/>
                <a:latin typeface="Consolas" panose="020B0609020204030204" pitchFamily="49" charset="0"/>
                <a:cs typeface="Consolas" panose="020B0609020204030204" pitchFamily="49" charset="0"/>
              </a:rPr>
              <a:t>div</a:t>
            </a:r>
            <a:r>
              <a:rPr kumimoji="0" lang="en-US" altLang="en-US"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r>
              <a:rPr kumimoji="0" lang="en-US" altLang="en-US"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style</a:t>
            </a:r>
            <a:r>
              <a:rPr kumimoji="0" lang="en-US" altLang="en-US"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a:t>
            </a:r>
            <a:r>
              <a:rPr kumimoji="0" lang="en-US" altLang="en-US"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display</a:t>
            </a:r>
            <a:r>
              <a:rPr kumimoji="0" lang="en-US" altLang="en-US"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 none;"&gt;</a:t>
            </a:r>
            <a:r>
              <a:rPr kumimoji="0" lang="en-US" altLang="en-US"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Template here</a:t>
            </a:r>
            <a:r>
              <a:rPr kumimoji="0" lang="en-US" altLang="en-US"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&lt;/</a:t>
            </a:r>
            <a:r>
              <a:rPr kumimoji="0" lang="en-US" altLang="en-US" b="0" i="0" u="none" strike="noStrike" cap="none" normalizeH="0" baseline="0" dirty="0" smtClean="0">
                <a:ln>
                  <a:noFill/>
                </a:ln>
                <a:solidFill>
                  <a:srgbClr val="800000"/>
                </a:solidFill>
                <a:effectLst/>
                <a:latin typeface="Consolas" panose="020B0609020204030204" pitchFamily="49" charset="0"/>
                <a:cs typeface="Consolas" panose="020B0609020204030204" pitchFamily="49" charset="0"/>
              </a:rPr>
              <a:t>div</a:t>
            </a:r>
            <a:r>
              <a:rPr kumimoji="0" lang="en-US" altLang="en-US"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&gt;</a:t>
            </a:r>
            <a:r>
              <a:rPr kumimoji="0" lang="en-US" altLang="en-US"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7532914" y="1486487"/>
            <a:ext cx="6096000" cy="646331"/>
          </a:xfrm>
          <a:prstGeom prst="rect">
            <a:avLst/>
          </a:prstGeom>
        </p:spPr>
        <p:txBody>
          <a:bodyPr>
            <a:spAutoFit/>
          </a:bodyPr>
          <a:lstStyle/>
          <a:p>
            <a:r>
              <a:rPr lang="en-US" dirty="0" smtClean="0">
                <a:solidFill>
                  <a:schemeClr val="accent3">
                    <a:lumMod val="50000"/>
                  </a:schemeClr>
                </a:solidFill>
              </a:rPr>
              <a:t>+</a:t>
            </a:r>
            <a:r>
              <a:rPr lang="en-US" dirty="0" smtClean="0"/>
              <a:t> </a:t>
            </a:r>
            <a:r>
              <a:rPr lang="en-US" dirty="0">
                <a:solidFill>
                  <a:schemeClr val="accent3">
                    <a:lumMod val="75000"/>
                  </a:schemeClr>
                </a:solidFill>
              </a:rPr>
              <a:t>Nothing inside runs or renders</a:t>
            </a:r>
          </a:p>
          <a:p>
            <a:r>
              <a:rPr lang="en-US" dirty="0" smtClean="0">
                <a:solidFill>
                  <a:srgbClr val="FF0000"/>
                </a:solidFill>
              </a:rPr>
              <a:t>-</a:t>
            </a:r>
            <a:r>
              <a:rPr lang="en-US" dirty="0" smtClean="0"/>
              <a:t>  </a:t>
            </a:r>
            <a:r>
              <a:rPr lang="en-US" dirty="0">
                <a:solidFill>
                  <a:srgbClr val="C00000"/>
                </a:solidFill>
              </a:rPr>
              <a:t>XSS risk from using .</a:t>
            </a:r>
            <a:r>
              <a:rPr lang="en-US" dirty="0" err="1">
                <a:solidFill>
                  <a:srgbClr val="C00000"/>
                </a:solidFill>
              </a:rPr>
              <a:t>innerHTML</a:t>
            </a:r>
            <a:endParaRPr lang="en-US" dirty="0">
              <a:solidFill>
                <a:srgbClr val="C00000"/>
              </a:solidFill>
            </a:endParaRPr>
          </a:p>
        </p:txBody>
      </p:sp>
      <p:sp>
        <p:nvSpPr>
          <p:cNvPr id="8" name="Rectangle 7"/>
          <p:cNvSpPr/>
          <p:nvPr/>
        </p:nvSpPr>
        <p:spPr>
          <a:xfrm>
            <a:off x="7532914" y="3619500"/>
            <a:ext cx="3871346" cy="923330"/>
          </a:xfrm>
          <a:prstGeom prst="rect">
            <a:avLst/>
          </a:prstGeom>
        </p:spPr>
        <p:txBody>
          <a:bodyPr wrap="square">
            <a:spAutoFit/>
          </a:bodyPr>
          <a:lstStyle/>
          <a:p>
            <a:r>
              <a:rPr lang="en-US" dirty="0" smtClean="0">
                <a:solidFill>
                  <a:schemeClr val="accent3">
                    <a:lumMod val="50000"/>
                  </a:schemeClr>
                </a:solidFill>
              </a:rPr>
              <a:t>+</a:t>
            </a:r>
            <a:r>
              <a:rPr lang="en-US" dirty="0" smtClean="0"/>
              <a:t> </a:t>
            </a:r>
            <a:r>
              <a:rPr lang="en-US" dirty="0">
                <a:solidFill>
                  <a:schemeClr val="accent3">
                    <a:lumMod val="75000"/>
                  </a:schemeClr>
                </a:solidFill>
              </a:rPr>
              <a:t>Easy to clone – just DOM elements</a:t>
            </a:r>
          </a:p>
          <a:p>
            <a:r>
              <a:rPr lang="en-US" dirty="0" smtClean="0">
                <a:solidFill>
                  <a:srgbClr val="FF0000"/>
                </a:solidFill>
              </a:rPr>
              <a:t>-</a:t>
            </a:r>
            <a:r>
              <a:rPr lang="en-US" dirty="0" smtClean="0"/>
              <a:t> </a:t>
            </a:r>
            <a:r>
              <a:rPr lang="en-US" dirty="0" smtClean="0">
                <a:solidFill>
                  <a:srgbClr val="C00000"/>
                </a:solidFill>
              </a:rPr>
              <a:t>Everything </a:t>
            </a:r>
            <a:r>
              <a:rPr lang="en-US" dirty="0">
                <a:solidFill>
                  <a:srgbClr val="C00000"/>
                </a:solidFill>
              </a:rPr>
              <a:t>inside still runs. </a:t>
            </a:r>
            <a:r>
              <a:rPr lang="en-US" dirty="0" smtClean="0">
                <a:solidFill>
                  <a:srgbClr val="C00000"/>
                </a:solidFill>
              </a:rPr>
              <a:t/>
            </a:r>
            <a:br>
              <a:rPr lang="en-US" dirty="0" smtClean="0">
                <a:solidFill>
                  <a:srgbClr val="C00000"/>
                </a:solidFill>
              </a:rPr>
            </a:br>
            <a:r>
              <a:rPr lang="en-US" dirty="0" smtClean="0">
                <a:solidFill>
                  <a:srgbClr val="C00000"/>
                </a:solidFill>
              </a:rPr>
              <a:t>- May </a:t>
            </a:r>
            <a:r>
              <a:rPr lang="en-US" dirty="0">
                <a:solidFill>
                  <a:srgbClr val="C00000"/>
                </a:solidFill>
              </a:rPr>
              <a:t>throw 404’s, &lt;script&gt; runs, etc.</a:t>
            </a:r>
            <a:endParaRPr lang="en-US" dirty="0"/>
          </a:p>
        </p:txBody>
      </p:sp>
      <p:sp>
        <p:nvSpPr>
          <p:cNvPr id="9" name="Rectangle 8"/>
          <p:cNvSpPr/>
          <p:nvPr/>
        </p:nvSpPr>
        <p:spPr bwMode="auto">
          <a:xfrm>
            <a:off x="-185057" y="3289200"/>
            <a:ext cx="12562114" cy="1709057"/>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US" sz="2000" dirty="0">
              <a:latin typeface="Tekton Pro" pitchFamily="34" charset="0"/>
            </a:endParaRPr>
          </a:p>
        </p:txBody>
      </p:sp>
    </p:spTree>
    <p:extLst>
      <p:ext uri="{BB962C8B-B14F-4D97-AF65-F5344CB8AC3E}">
        <p14:creationId xmlns:p14="http://schemas.microsoft.com/office/powerpoint/2010/main" val="1763049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2778551"/>
            <a:ext cx="8229600" cy="762000"/>
          </a:xfrm>
        </p:spPr>
        <p:txBody>
          <a:bodyPr/>
          <a:lstStyle/>
          <a:p>
            <a:r>
              <a:rPr lang="en-US" dirty="0" smtClean="0"/>
              <a:t>The Solution?</a:t>
            </a:r>
            <a:endParaRPr lang="en-US" dirty="0"/>
          </a:p>
        </p:txBody>
      </p:sp>
      <p:cxnSp>
        <p:nvCxnSpPr>
          <p:cNvPr id="6" name="Curved Connector 5"/>
          <p:cNvCxnSpPr>
            <a:endCxn id="4" idx="1"/>
          </p:cNvCxnSpPr>
          <p:nvPr/>
        </p:nvCxnSpPr>
        <p:spPr bwMode="auto">
          <a:xfrm flipV="1">
            <a:off x="4635500" y="3159552"/>
            <a:ext cx="942982" cy="72598"/>
          </a:xfrm>
          <a:prstGeom prst="curvedConnector3">
            <a:avLst/>
          </a:prstGeom>
          <a:gradFill rotWithShape="1">
            <a:gsLst>
              <a:gs pos="0">
                <a:srgbClr val="A4D289"/>
              </a:gs>
              <a:gs pos="100000">
                <a:schemeClr val="bg1"/>
              </a:gs>
            </a:gsLst>
            <a:lin ang="5400000" scaled="1"/>
          </a:gradFill>
          <a:ln w="9525" cap="flat" cmpd="sng" algn="ctr">
            <a:solidFill>
              <a:srgbClr val="C00000"/>
            </a:solidFill>
            <a:prstDash val="solid"/>
            <a:round/>
            <a:headEnd type="none" w="med" len="med"/>
            <a:tailEnd type="triangle"/>
          </a:ln>
          <a:effectLst/>
        </p:spPr>
      </p:cxnSp>
      <p:sp>
        <p:nvSpPr>
          <p:cNvPr id="4" name="Rectangle 1"/>
          <p:cNvSpPr>
            <a:spLocks noChangeArrowheads="1"/>
          </p:cNvSpPr>
          <p:nvPr/>
        </p:nvSpPr>
        <p:spPr bwMode="auto">
          <a:xfrm>
            <a:off x="5578482" y="2744054"/>
            <a:ext cx="3905236"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4800" dirty="0">
                <a:solidFill>
                  <a:srgbClr val="0000FF"/>
                </a:solidFill>
                <a:latin typeface="Consolas" panose="020B0609020204030204" pitchFamily="49" charset="0"/>
                <a:cs typeface="Consolas" panose="020B0609020204030204" pitchFamily="49" charset="0"/>
              </a:rPr>
              <a:t>&lt;</a:t>
            </a:r>
            <a:r>
              <a:rPr lang="en-US" altLang="en-US" sz="4800" dirty="0">
                <a:solidFill>
                  <a:srgbClr val="800000"/>
                </a:solidFill>
                <a:latin typeface="Consolas" panose="020B0609020204030204" pitchFamily="49" charset="0"/>
                <a:cs typeface="Consolas" panose="020B0609020204030204" pitchFamily="49" charset="0"/>
              </a:rPr>
              <a:t>template</a:t>
            </a:r>
            <a:r>
              <a:rPr lang="en-US" altLang="en-US" sz="4800" dirty="0">
                <a:solidFill>
                  <a:srgbClr val="0000FF"/>
                </a:solidFill>
                <a:latin typeface="Consolas" panose="020B0609020204030204" pitchFamily="49" charset="0"/>
                <a:cs typeface="Consolas" panose="020B0609020204030204" pitchFamily="49" charset="0"/>
              </a:rPr>
              <a:t>&gt;</a:t>
            </a:r>
            <a:r>
              <a:rPr lang="en-US" altLang="en-US" sz="4800" dirty="0">
                <a:solidFill>
                  <a:srgbClr val="000000"/>
                </a:solidFill>
                <a:latin typeface="Consolas" panose="020B0609020204030204" pitchFamily="49" charset="0"/>
                <a:cs typeface="Consolas" panose="020B0609020204030204" pitchFamily="49" charset="0"/>
              </a:rPr>
              <a:t> </a:t>
            </a:r>
            <a:endParaRPr lang="en-US" altLang="en-US" sz="9600" dirty="0">
              <a:latin typeface="Arial" panose="020B0604020202020204" pitchFamily="34" charset="0"/>
            </a:endParaRPr>
          </a:p>
        </p:txBody>
      </p:sp>
    </p:spTree>
    <p:extLst>
      <p:ext uri="{BB962C8B-B14F-4D97-AF65-F5344CB8AC3E}">
        <p14:creationId xmlns:p14="http://schemas.microsoft.com/office/powerpoint/2010/main" val="369439858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&lt;template&gt;</a:t>
            </a:r>
            <a:endParaRPr lang="en-US" dirty="0"/>
          </a:p>
        </p:txBody>
      </p:sp>
      <p:sp>
        <p:nvSpPr>
          <p:cNvPr id="3" name="Text Placeholder 2"/>
          <p:cNvSpPr>
            <a:spLocks noGrp="1"/>
          </p:cNvSpPr>
          <p:nvPr>
            <p:ph type="body" idx="1"/>
          </p:nvPr>
        </p:nvSpPr>
        <p:spPr/>
        <p:txBody>
          <a:bodyPr/>
          <a:lstStyle/>
          <a:p>
            <a:pPr marL="457200" indent="-457200">
              <a:buFont typeface="+mj-lt"/>
              <a:buAutoNum type="arabicPeriod"/>
            </a:pPr>
            <a:r>
              <a:rPr lang="en-US" dirty="0" smtClean="0"/>
              <a:t>Inert – Does nothing</a:t>
            </a:r>
            <a:br>
              <a:rPr lang="en-US" dirty="0" smtClean="0"/>
            </a:br>
            <a:endParaRPr lang="en-US" dirty="0" smtClean="0"/>
          </a:p>
          <a:p>
            <a:pPr marL="457200" indent="-457200">
              <a:buFont typeface="+mj-lt"/>
              <a:buAutoNum type="arabicPeriod"/>
            </a:pPr>
            <a:r>
              <a:rPr lang="en-US" dirty="0" smtClean="0"/>
              <a:t>Won’t load assets until cloned and inserted</a:t>
            </a:r>
            <a:br>
              <a:rPr lang="en-US" dirty="0" smtClean="0"/>
            </a:br>
            <a:endParaRPr lang="en-US" dirty="0" smtClean="0"/>
          </a:p>
          <a:p>
            <a:pPr marL="457200" indent="-457200">
              <a:buFont typeface="+mj-lt"/>
              <a:buAutoNum type="arabicPeriod"/>
            </a:pPr>
            <a:r>
              <a:rPr lang="en-US" dirty="0" smtClean="0"/>
              <a:t>Can’t be traversed</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457200" indent="-457200">
              <a:buFont typeface="+mj-lt"/>
              <a:buAutoNum type="arabicPeriod"/>
            </a:pPr>
            <a:r>
              <a:rPr lang="en-US" dirty="0" smtClean="0"/>
              <a:t>Can be placed in:</a:t>
            </a:r>
          </a:p>
        </p:txBody>
      </p:sp>
      <p:grpSp>
        <p:nvGrpSpPr>
          <p:cNvPr id="7" name="Group 6"/>
          <p:cNvGrpSpPr/>
          <p:nvPr/>
        </p:nvGrpSpPr>
        <p:grpSpPr>
          <a:xfrm>
            <a:off x="2451100" y="3157835"/>
            <a:ext cx="6896440" cy="1412796"/>
            <a:chOff x="927100" y="3157835"/>
            <a:chExt cx="6896440" cy="1412796"/>
          </a:xfrm>
        </p:grpSpPr>
        <p:sp>
          <p:nvSpPr>
            <p:cNvPr id="4" name="Rectangle 1"/>
            <p:cNvSpPr>
              <a:spLocks noChangeArrowheads="1"/>
            </p:cNvSpPr>
            <p:nvPr/>
          </p:nvSpPr>
          <p:spPr bwMode="auto">
            <a:xfrm>
              <a:off x="927100" y="4201299"/>
              <a:ext cx="689644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err="1">
                  <a:solidFill>
                    <a:srgbClr val="000000"/>
                  </a:solidFill>
                  <a:latin typeface="Consolas" panose="020B0609020204030204" pitchFamily="49" charset="0"/>
                  <a:cs typeface="Consolas" panose="020B0609020204030204" pitchFamily="49" charset="0"/>
                </a:rPr>
                <a:t>document.querySelector</a:t>
              </a:r>
              <a:r>
                <a:rPr lang="en-US" altLang="en-US" dirty="0">
                  <a:solidFill>
                    <a:srgbClr val="000000"/>
                  </a:solidFill>
                  <a:latin typeface="Consolas" panose="020B0609020204030204" pitchFamily="49" charset="0"/>
                  <a:cs typeface="Consolas" panose="020B0609020204030204" pitchFamily="49" charset="0"/>
                </a:rPr>
                <a:t>(</a:t>
              </a:r>
              <a:r>
                <a:rPr lang="en-US" altLang="en-US" dirty="0">
                  <a:solidFill>
                    <a:srgbClr val="A31515"/>
                  </a:solidFill>
                  <a:latin typeface="Consolas" panose="020B0609020204030204" pitchFamily="49" charset="0"/>
                  <a:cs typeface="Consolas" panose="020B0609020204030204" pitchFamily="49" charset="0"/>
                </a:rPr>
                <a:t>'template p'</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8000"/>
                  </a:solidFill>
                  <a:latin typeface="Consolas" panose="020B0609020204030204" pitchFamily="49" charset="0"/>
                  <a:cs typeface="Consolas" panose="020B0609020204030204" pitchFamily="49" charset="0"/>
                </a:rPr>
                <a:t>//returns null</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
          <p:nvSpPr>
            <p:cNvPr id="5" name="Rectangle 2"/>
            <p:cNvSpPr>
              <a:spLocks noChangeArrowheads="1"/>
            </p:cNvSpPr>
            <p:nvPr/>
          </p:nvSpPr>
          <p:spPr bwMode="auto">
            <a:xfrm>
              <a:off x="927100" y="3157835"/>
              <a:ext cx="1577676"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template</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   &lt;</a:t>
              </a:r>
              <a:r>
                <a:rPr lang="en-US" altLang="en-US" dirty="0">
                  <a:solidFill>
                    <a:srgbClr val="800000"/>
                  </a:solidFill>
                  <a:latin typeface="Consolas" panose="020B0609020204030204" pitchFamily="49" charset="0"/>
                  <a:cs typeface="Consolas" panose="020B0609020204030204" pitchFamily="49" charset="0"/>
                </a:rPr>
                <a:t>p</a:t>
              </a:r>
              <a:r>
                <a:rPr lang="en-US" altLang="en-US" dirty="0">
                  <a:solidFill>
                    <a:srgbClr val="0000FF"/>
                  </a:solidFill>
                  <a:latin typeface="Consolas" panose="020B0609020204030204" pitchFamily="49" charset="0"/>
                  <a:cs typeface="Consolas" panose="020B0609020204030204" pitchFamily="49" charset="0"/>
                </a:rPr>
                <a:t>&gt;&lt;/</a:t>
              </a:r>
              <a:r>
                <a:rPr lang="en-US" altLang="en-US" dirty="0">
                  <a:solidFill>
                    <a:srgbClr val="800000"/>
                  </a:solidFill>
                  <a:latin typeface="Consolas" panose="020B0609020204030204" pitchFamily="49" charset="0"/>
                  <a:cs typeface="Consolas" panose="020B0609020204030204" pitchFamily="49" charset="0"/>
                </a:rPr>
                <a:t>p</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r>
              <a:br>
                <a:rPr lang="en-US" altLang="en-US" dirty="0">
                  <a:solidFill>
                    <a:srgbClr val="000000"/>
                  </a:solidFill>
                  <a:latin typeface="Consolas" panose="020B0609020204030204" pitchFamily="49" charset="0"/>
                  <a:cs typeface="Consolas" panose="020B0609020204030204" pitchFamily="49" charset="0"/>
                </a:rPr>
              </a:b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template</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grpSp>
      <p:sp>
        <p:nvSpPr>
          <p:cNvPr id="6" name="Rectangle 3"/>
          <p:cNvSpPr>
            <a:spLocks noChangeArrowheads="1"/>
          </p:cNvSpPr>
          <p:nvPr/>
        </p:nvSpPr>
        <p:spPr bwMode="auto">
          <a:xfrm>
            <a:off x="2451100" y="5323186"/>
            <a:ext cx="1577676"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head</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body</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frameset</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spTree>
    <p:extLst>
      <p:ext uri="{BB962C8B-B14F-4D97-AF65-F5344CB8AC3E}">
        <p14:creationId xmlns:p14="http://schemas.microsoft.com/office/powerpoint/2010/main" val="411469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smtClean="0">
                <a:solidFill>
                  <a:schemeClr val="accent1">
                    <a:lumMod val="75000"/>
                  </a:schemeClr>
                </a:solidFill>
              </a:rPr>
              <a:t>Demo</a:t>
            </a:r>
            <a:endParaRPr lang="en-US" sz="4000" b="0" dirty="0">
              <a:solidFill>
                <a:schemeClr val="accent1">
                  <a:lumMod val="75000"/>
                </a:schemeClr>
              </a:solidFill>
            </a:endParaRPr>
          </a:p>
        </p:txBody>
      </p:sp>
      <p:sp>
        <p:nvSpPr>
          <p:cNvPr id="4" name="Text Placeholder 3"/>
          <p:cNvSpPr>
            <a:spLocks noGrp="1"/>
          </p:cNvSpPr>
          <p:nvPr>
            <p:ph type="body" idx="1"/>
          </p:nvPr>
        </p:nvSpPr>
        <p:spPr/>
        <p:txBody>
          <a:bodyPr/>
          <a:lstStyle/>
          <a:p>
            <a:r>
              <a:rPr lang="en-US" dirty="0" smtClean="0">
                <a:solidFill>
                  <a:schemeClr val="accent6">
                    <a:lumMod val="75000"/>
                  </a:schemeClr>
                </a:solidFill>
              </a:rPr>
              <a:t>Defining and Cloning Templates</a:t>
            </a:r>
            <a:endParaRPr lang="en-US" dirty="0">
              <a:solidFill>
                <a:schemeClr val="accent6">
                  <a:lumMod val="75000"/>
                </a:schemeClr>
              </a:solidFill>
            </a:endParaRPr>
          </a:p>
        </p:txBody>
      </p:sp>
      <p:sp>
        <p:nvSpPr>
          <p:cNvPr id="3" name="Rectangle 2">
            <a:hlinkClick r:id="rId3"/>
          </p:cNvPr>
          <p:cNvSpPr/>
          <p:nvPr/>
        </p:nvSpPr>
        <p:spPr bwMode="auto">
          <a:xfrm>
            <a:off x="971550" y="4579144"/>
            <a:ext cx="3328988" cy="67865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en-US" sz="2000" dirty="0">
              <a:latin typeface="Tekton Pro" pitchFamily="34" charset="0"/>
            </a:endParaRPr>
          </a:p>
        </p:txBody>
      </p:sp>
    </p:spTree>
    <p:extLst>
      <p:ext uri="{BB962C8B-B14F-4D97-AF65-F5344CB8AC3E}">
        <p14:creationId xmlns:p14="http://schemas.microsoft.com/office/powerpoint/2010/main" val="238739134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solidFill>
                  <a:schemeClr val="accent6">
                    <a:lumMod val="75000"/>
                  </a:schemeClr>
                </a:solidFill>
              </a:rPr>
              <a:t>Injecting Data Into Templates</a:t>
            </a:r>
            <a:endParaRPr lang="en-US" dirty="0">
              <a:solidFill>
                <a:schemeClr val="accent6">
                  <a:lumMod val="75000"/>
                </a:schemeClr>
              </a:solidFill>
            </a:endParaRPr>
          </a:p>
        </p:txBody>
      </p:sp>
      <p:sp>
        <p:nvSpPr>
          <p:cNvPr id="2" name="Title 1"/>
          <p:cNvSpPr>
            <a:spLocks noGrp="1"/>
          </p:cNvSpPr>
          <p:nvPr>
            <p:ph type="title"/>
          </p:nvPr>
        </p:nvSpPr>
        <p:spPr/>
        <p:txBody>
          <a:bodyPr/>
          <a:lstStyle/>
          <a:p>
            <a:r>
              <a:rPr lang="en-US" sz="4000" b="0" dirty="0">
                <a:solidFill>
                  <a:schemeClr val="accent1">
                    <a:lumMod val="75000"/>
                  </a:schemeClr>
                </a:solidFill>
              </a:rPr>
              <a:t>Demonstration</a:t>
            </a:r>
          </a:p>
        </p:txBody>
      </p:sp>
    </p:spTree>
    <p:extLst>
      <p:ext uri="{BB962C8B-B14F-4D97-AF65-F5344CB8AC3E}">
        <p14:creationId xmlns:p14="http://schemas.microsoft.com/office/powerpoint/2010/main" val="233534248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p:txBody>
          <a:bodyPr/>
          <a:lstStyle/>
          <a:p>
            <a:r>
              <a:rPr lang="en-US" dirty="0" smtClean="0"/>
              <a:t>We’ve been getting by with hacks for HTML templates</a:t>
            </a:r>
          </a:p>
          <a:p>
            <a:r>
              <a:rPr lang="en-US" dirty="0" smtClean="0"/>
              <a:t>&lt;template&gt; gives us a standard</a:t>
            </a:r>
          </a:p>
          <a:p>
            <a:r>
              <a:rPr lang="en-US" dirty="0" smtClean="0"/>
              <a:t>All content inside does nothing until activated via cloning</a:t>
            </a:r>
          </a:p>
          <a:p>
            <a:r>
              <a:rPr lang="en-US" dirty="0" smtClean="0"/>
              <a:t>No native data interpolation/logic, but hey, it’s just DOM! </a:t>
            </a:r>
            <a:r>
              <a:rPr lang="en-US" dirty="0" smtClean="0">
                <a:solidFill>
                  <a:schemeClr val="accent3">
                    <a:lumMod val="75000"/>
                  </a:schemeClr>
                </a:solidFill>
                <a:sym typeface="Wingdings" panose="05000000000000000000" pitchFamily="2" charset="2"/>
              </a:rPr>
              <a:t></a:t>
            </a:r>
            <a:endParaRPr lang="en-US" dirty="0">
              <a:solidFill>
                <a:schemeClr val="accent3">
                  <a:lumMod val="75000"/>
                </a:schemeClr>
              </a:solidFill>
            </a:endParaRPr>
          </a:p>
        </p:txBody>
      </p:sp>
    </p:spTree>
    <p:extLst>
      <p:ext uri="{BB962C8B-B14F-4D97-AF65-F5344CB8AC3E}">
        <p14:creationId xmlns:p14="http://schemas.microsoft.com/office/powerpoint/2010/main" val="1273825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2" y="1"/>
            <a:ext cx="12255052" cy="69737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1968327" y="54173"/>
            <a:ext cx="7737772" cy="4457700"/>
          </a:xfrm>
        </p:spPr>
        <p:txBody>
          <a:bodyPr>
            <a:noAutofit/>
          </a:bodyPr>
          <a:lstStyle/>
          <a:p>
            <a:pPr algn="l"/>
            <a:r>
              <a:rPr lang="en-US" sz="3000" dirty="0">
                <a:solidFill>
                  <a:schemeClr val="tx1"/>
                </a:solidFill>
              </a:rPr>
              <a:t>			Custom Elements</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17" name="Subtitle 2"/>
          <p:cNvSpPr>
            <a:spLocks noGrp="1"/>
          </p:cNvSpPr>
          <p:nvPr>
            <p:ph type="subTitle" idx="4294967295"/>
          </p:nvPr>
        </p:nvSpPr>
        <p:spPr>
          <a:xfrm>
            <a:off x="5173590" y="6426584"/>
            <a:ext cx="3429000" cy="601333"/>
          </a:xfrm>
        </p:spPr>
        <p:txBody>
          <a:bodyPr>
            <a:normAutofit/>
          </a:bodyPr>
          <a:lstStyle/>
          <a:p>
            <a:pPr marL="0" indent="0">
              <a:buNone/>
            </a:pPr>
            <a:r>
              <a:rPr lang="en-US" dirty="0" smtClean="0">
                <a:solidFill>
                  <a:schemeClr val="tx1"/>
                </a:solidFill>
              </a:rPr>
              <a:t>@</a:t>
            </a:r>
            <a:r>
              <a:rPr lang="en-US" dirty="0" err="1" smtClean="0">
                <a:solidFill>
                  <a:schemeClr val="tx1"/>
                </a:solidFill>
              </a:rPr>
              <a:t>housecor</a:t>
            </a:r>
            <a:endParaRPr lang="en-US" dirty="0">
              <a:solidFill>
                <a:schemeClr val="tx1"/>
              </a:solidFill>
            </a:endParaRPr>
          </a:p>
        </p:txBody>
      </p:sp>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26628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1" y="0"/>
            <a:ext cx="4894279" cy="2753032"/>
          </a:xfrm>
          <a:prstGeom prst="rect">
            <a:avLst/>
          </a:prstGeom>
        </p:spPr>
      </p:pic>
      <p:grpSp>
        <p:nvGrpSpPr>
          <p:cNvPr id="6" name="Group 5"/>
          <p:cNvGrpSpPr/>
          <p:nvPr/>
        </p:nvGrpSpPr>
        <p:grpSpPr>
          <a:xfrm>
            <a:off x="6774425" y="3598606"/>
            <a:ext cx="3533711" cy="658761"/>
            <a:chOff x="6774425" y="3598606"/>
            <a:chExt cx="3533711" cy="658761"/>
          </a:xfrm>
        </p:grpSpPr>
        <p:sp>
          <p:nvSpPr>
            <p:cNvPr id="4" name="Right Arrow 3"/>
            <p:cNvSpPr/>
            <p:nvPr/>
          </p:nvSpPr>
          <p:spPr bwMode="auto">
            <a:xfrm rot="10800000">
              <a:off x="6774425" y="3598606"/>
              <a:ext cx="1258529" cy="658761"/>
            </a:xfrm>
            <a:prstGeom prst="rightArrow">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endParaRPr lang="en-US" sz="2000" dirty="0">
                <a:latin typeface="Tekton Pro" pitchFamily="34" charset="0"/>
              </a:endParaRPr>
            </a:p>
          </p:txBody>
        </p:sp>
        <p:sp>
          <p:nvSpPr>
            <p:cNvPr id="5" name="TextBox 4"/>
            <p:cNvSpPr txBox="1"/>
            <p:nvPr/>
          </p:nvSpPr>
          <p:spPr bwMode="auto">
            <a:xfrm>
              <a:off x="8150942" y="3666376"/>
              <a:ext cx="2157194" cy="523220"/>
            </a:xfrm>
            <a:prstGeom prst="rect">
              <a:avLst/>
            </a:prstGeom>
            <a:noFill/>
            <a:ln w="9525">
              <a:noFill/>
              <a:miter lim="800000"/>
              <a:headEnd/>
              <a:tailEnd/>
            </a:ln>
          </p:spPr>
          <p:txBody>
            <a:bodyPr wrap="none" rtlCol="0">
              <a:spAutoFit/>
            </a:bodyPr>
            <a:lstStyle/>
            <a:p>
              <a:r>
                <a:rPr lang="en-US" sz="2800" b="1" dirty="0" smtClean="0">
                  <a:solidFill>
                    <a:srgbClr val="002060"/>
                  </a:solidFill>
                  <a:latin typeface="+mj-lt"/>
                </a:rPr>
                <a:t>Happy place</a:t>
              </a:r>
              <a:endParaRPr lang="en-US" sz="2800" b="1" dirty="0">
                <a:solidFill>
                  <a:srgbClr val="002060"/>
                </a:solidFill>
                <a:latin typeface="+mj-lt"/>
              </a:endParaRPr>
            </a:p>
          </p:txBody>
        </p:sp>
      </p:grpSp>
    </p:spTree>
    <p:extLst>
      <p:ext uri="{BB962C8B-B14F-4D97-AF65-F5344CB8AC3E}">
        <p14:creationId xmlns:p14="http://schemas.microsoft.com/office/powerpoint/2010/main" val="367333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21230" y="1066800"/>
            <a:ext cx="10101942" cy="5682343"/>
          </a:xfrm>
          <a:prstGeom prst="rect">
            <a:avLst/>
          </a:prstGeom>
        </p:spPr>
      </p:pic>
      <p:sp>
        <p:nvSpPr>
          <p:cNvPr id="2" name="Title 1"/>
          <p:cNvSpPr>
            <a:spLocks noGrp="1"/>
          </p:cNvSpPr>
          <p:nvPr>
            <p:ph type="title"/>
          </p:nvPr>
        </p:nvSpPr>
        <p:spPr/>
        <p:txBody>
          <a:bodyPr/>
          <a:lstStyle/>
          <a:p>
            <a:r>
              <a:rPr lang="en-US" dirty="0" smtClean="0"/>
              <a:t>Problem: </a:t>
            </a:r>
            <a:r>
              <a:rPr lang="en-US" dirty="0"/>
              <a:t>Undescriptive Markup</a:t>
            </a:r>
          </a:p>
        </p:txBody>
      </p:sp>
    </p:spTree>
    <p:extLst>
      <p:ext uri="{BB962C8B-B14F-4D97-AF65-F5344CB8AC3E}">
        <p14:creationId xmlns:p14="http://schemas.microsoft.com/office/powerpoint/2010/main" val="154895169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94657" y="435246"/>
            <a:ext cx="10895715" cy="6128840"/>
          </a:xfrm>
          <a:prstGeom prst="rect">
            <a:avLst/>
          </a:prstGeom>
        </p:spPr>
      </p:pic>
    </p:spTree>
    <p:extLst>
      <p:ext uri="{BB962C8B-B14F-4D97-AF65-F5344CB8AC3E}">
        <p14:creationId xmlns:p14="http://schemas.microsoft.com/office/powerpoint/2010/main" val="367409969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55041" y="435428"/>
            <a:ext cx="10689926" cy="6013083"/>
          </a:xfrm>
          <a:prstGeom prst="rect">
            <a:avLst/>
          </a:prstGeom>
        </p:spPr>
      </p:pic>
    </p:spTree>
    <p:extLst>
      <p:ext uri="{BB962C8B-B14F-4D97-AF65-F5344CB8AC3E}">
        <p14:creationId xmlns:p14="http://schemas.microsoft.com/office/powerpoint/2010/main" val="172627297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850" y="-135391"/>
            <a:ext cx="11338299" cy="7509782"/>
          </a:xfrm>
          <a:prstGeom prst="rect">
            <a:avLst/>
          </a:prstGeom>
        </p:spPr>
      </p:pic>
    </p:spTree>
    <p:extLst>
      <p:ext uri="{BB962C8B-B14F-4D97-AF65-F5344CB8AC3E}">
        <p14:creationId xmlns:p14="http://schemas.microsoft.com/office/powerpoint/2010/main" val="146125475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397262" y="1849901"/>
            <a:ext cx="2919046" cy="4495800"/>
          </a:xfrm>
        </p:spPr>
        <p:txBody>
          <a:bodyPr/>
          <a:lstStyle/>
          <a:p>
            <a:r>
              <a:rPr lang="en-US" sz="5400" dirty="0">
                <a:solidFill>
                  <a:srgbClr val="00B0F0"/>
                </a:solidFill>
              </a:rPr>
              <a:t>That’s </a:t>
            </a:r>
            <a:r>
              <a:rPr lang="en-US" sz="5400" dirty="0" err="1">
                <a:solidFill>
                  <a:srgbClr val="00B0F0"/>
                </a:solidFill>
              </a:rPr>
              <a:t>Smurf’dup</a:t>
            </a:r>
            <a:r>
              <a:rPr lang="en-US" sz="5400" dirty="0">
                <a:solidFill>
                  <a:srgbClr val="00B0F0"/>
                </a:solidFill>
              </a:rPr>
              <a:t>.</a:t>
            </a:r>
          </a:p>
        </p:txBody>
      </p:sp>
      <p:pic>
        <p:nvPicPr>
          <p:cNvPr id="2" name="Picture 1"/>
          <p:cNvPicPr>
            <a:picLocks noChangeAspect="1"/>
          </p:cNvPicPr>
          <p:nvPr/>
        </p:nvPicPr>
        <p:blipFill>
          <a:blip r:embed="rId3"/>
          <a:stretch>
            <a:fillRect/>
          </a:stretch>
        </p:blipFill>
        <p:spPr>
          <a:xfrm>
            <a:off x="1903143" y="304801"/>
            <a:ext cx="5180063" cy="6355959"/>
          </a:xfrm>
          <a:prstGeom prst="rect">
            <a:avLst/>
          </a:prstGeom>
        </p:spPr>
      </p:pic>
    </p:spTree>
    <p:extLst>
      <p:ext uri="{BB962C8B-B14F-4D97-AF65-F5344CB8AC3E}">
        <p14:creationId xmlns:p14="http://schemas.microsoft.com/office/powerpoint/2010/main" val="340980767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Would You Rather Debug?</a:t>
            </a:r>
            <a:endParaRPr lang="en-US" dirty="0"/>
          </a:p>
        </p:txBody>
      </p:sp>
      <p:pic>
        <p:nvPicPr>
          <p:cNvPr id="8" name="Picture 7"/>
          <p:cNvPicPr>
            <a:picLocks noChangeAspect="1"/>
          </p:cNvPicPr>
          <p:nvPr/>
        </p:nvPicPr>
        <p:blipFill>
          <a:blip r:embed="rId2"/>
          <a:stretch>
            <a:fillRect/>
          </a:stretch>
        </p:blipFill>
        <p:spPr>
          <a:xfrm>
            <a:off x="6355872" y="1543319"/>
            <a:ext cx="2505075" cy="2009775"/>
          </a:xfrm>
          <a:prstGeom prst="rect">
            <a:avLst/>
          </a:prstGeom>
        </p:spPr>
      </p:pic>
      <p:pic>
        <p:nvPicPr>
          <p:cNvPr id="10" name="Picture 9"/>
          <p:cNvPicPr>
            <a:picLocks noChangeAspect="1"/>
          </p:cNvPicPr>
          <p:nvPr/>
        </p:nvPicPr>
        <p:blipFill>
          <a:blip r:embed="rId3"/>
          <a:stretch>
            <a:fillRect/>
          </a:stretch>
        </p:blipFill>
        <p:spPr>
          <a:xfrm>
            <a:off x="2180596" y="1532984"/>
            <a:ext cx="1533525" cy="2000250"/>
          </a:xfrm>
          <a:prstGeom prst="rect">
            <a:avLst/>
          </a:prstGeom>
        </p:spPr>
      </p:pic>
    </p:spTree>
    <p:extLst>
      <p:ext uri="{BB962C8B-B14F-4D97-AF65-F5344CB8AC3E}">
        <p14:creationId xmlns:p14="http://schemas.microsoft.com/office/powerpoint/2010/main" val="325259766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r>
              <a:rPr lang="en-US" dirty="0"/>
              <a:t>Undescriptive Markup</a:t>
            </a:r>
          </a:p>
        </p:txBody>
      </p:sp>
      <p:sp>
        <p:nvSpPr>
          <p:cNvPr id="3" name="Text Placeholder 2"/>
          <p:cNvSpPr>
            <a:spLocks noGrp="1"/>
          </p:cNvSpPr>
          <p:nvPr>
            <p:ph type="body" idx="1"/>
          </p:nvPr>
        </p:nvSpPr>
        <p:spPr>
          <a:xfrm>
            <a:off x="6348484" y="3771920"/>
            <a:ext cx="3862316" cy="2436674"/>
          </a:xfrm>
        </p:spPr>
        <p:txBody>
          <a:bodyPr/>
          <a:lstStyle/>
          <a:p>
            <a:r>
              <a:rPr lang="en-US" dirty="0" smtClean="0">
                <a:solidFill>
                  <a:schemeClr val="accent6">
                    <a:lumMod val="75000"/>
                  </a:schemeClr>
                </a:solidFill>
              </a:rPr>
              <a:t>Descriptive markup:</a:t>
            </a:r>
          </a:p>
          <a:p>
            <a:r>
              <a:rPr lang="en-US" dirty="0" smtClean="0"/>
              <a:t>Conveys additional information</a:t>
            </a:r>
          </a:p>
          <a:p>
            <a:r>
              <a:rPr lang="en-US" dirty="0" smtClean="0"/>
              <a:t>Improves SEO</a:t>
            </a:r>
          </a:p>
          <a:p>
            <a:r>
              <a:rPr lang="en-US" dirty="0" smtClean="0"/>
              <a:t>Enhances accessibility</a:t>
            </a:r>
          </a:p>
          <a:p>
            <a:r>
              <a:rPr lang="en-US" dirty="0" smtClean="0"/>
              <a:t>Speeds development</a:t>
            </a:r>
          </a:p>
          <a:p>
            <a:r>
              <a:rPr lang="en-US" dirty="0" smtClean="0"/>
              <a:t>Aids Maintenance</a:t>
            </a:r>
            <a:endParaRPr lang="en-US" dirty="0"/>
          </a:p>
        </p:txBody>
      </p:sp>
      <p:sp>
        <p:nvSpPr>
          <p:cNvPr id="4" name="Rectangle 1"/>
          <p:cNvSpPr>
            <a:spLocks noChangeArrowheads="1"/>
          </p:cNvSpPr>
          <p:nvPr/>
        </p:nvSpPr>
        <p:spPr bwMode="auto">
          <a:xfrm>
            <a:off x="1981201" y="1371600"/>
            <a:ext cx="4996881"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div</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My do list</a:t>
            </a: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br</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1. Take out trash</a:t>
            </a: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br</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solidFill>
                <a:srgbClr val="000000"/>
              </a:solidFill>
              <a:latin typeface="Consolas" panose="020B0609020204030204" pitchFamily="49" charset="0"/>
              <a:cs typeface="Consolas" panose="020B0609020204030204" pitchFamily="49" charset="0"/>
            </a:endParaRPr>
          </a:p>
          <a:p>
            <a:pPr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2. Walk the dog</a:t>
            </a: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br</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00"/>
                </a:solidFill>
                <a:latin typeface="Consolas" panose="020B0609020204030204" pitchFamily="49" charset="0"/>
                <a:cs typeface="Consolas" panose="020B0609020204030204" pitchFamily="49" charset="0"/>
              </a:rPr>
              <a:t>   3. Brush my teeth</a:t>
            </a: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br</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div</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sp>
        <p:nvSpPr>
          <p:cNvPr id="7" name="Rectangle 4"/>
          <p:cNvSpPr>
            <a:spLocks noChangeArrowheads="1"/>
          </p:cNvSpPr>
          <p:nvPr/>
        </p:nvSpPr>
        <p:spPr bwMode="auto">
          <a:xfrm>
            <a:off x="6348484" y="1371600"/>
            <a:ext cx="3477234"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h1</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My do list</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h1</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ol</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   &lt;</a:t>
            </a:r>
            <a:r>
              <a:rPr lang="en-US" altLang="en-US" dirty="0">
                <a:solidFill>
                  <a:srgbClr val="800000"/>
                </a:solidFill>
                <a:latin typeface="Consolas" panose="020B0609020204030204" pitchFamily="49" charset="0"/>
                <a:cs typeface="Consolas" panose="020B0609020204030204" pitchFamily="49" charset="0"/>
              </a:rPr>
              <a:t>li</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Take out trash</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li</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   &lt;</a:t>
            </a:r>
            <a:r>
              <a:rPr lang="en-US" altLang="en-US" dirty="0">
                <a:solidFill>
                  <a:srgbClr val="800000"/>
                </a:solidFill>
                <a:latin typeface="Consolas" panose="020B0609020204030204" pitchFamily="49" charset="0"/>
                <a:cs typeface="Consolas" panose="020B0609020204030204" pitchFamily="49" charset="0"/>
              </a:rPr>
              <a:t>li</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Walk the dog</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li</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   &lt;</a:t>
            </a:r>
            <a:r>
              <a:rPr lang="en-US" altLang="en-US" dirty="0">
                <a:solidFill>
                  <a:srgbClr val="800000"/>
                </a:solidFill>
                <a:latin typeface="Consolas" panose="020B0609020204030204" pitchFamily="49" charset="0"/>
                <a:cs typeface="Consolas" panose="020B0609020204030204" pitchFamily="49" charset="0"/>
              </a:rPr>
              <a:t>li</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Brush my teeth</a:t>
            </a: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li</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ol</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cxnSp>
        <p:nvCxnSpPr>
          <p:cNvPr id="9" name="Curved Connector 8"/>
          <p:cNvCxnSpPr/>
          <p:nvPr/>
        </p:nvCxnSpPr>
        <p:spPr bwMode="auto">
          <a:xfrm rot="16200000" flipV="1">
            <a:off x="2942710" y="3421611"/>
            <a:ext cx="1116274" cy="395781"/>
          </a:xfrm>
          <a:prstGeom prst="curvedConnector3">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bwMode="auto">
          <a:xfrm>
            <a:off x="3302957" y="4177638"/>
            <a:ext cx="880113" cy="369332"/>
          </a:xfrm>
          <a:prstGeom prst="rect">
            <a:avLst/>
          </a:prstGeom>
          <a:noFill/>
          <a:ln w="9525">
            <a:noFill/>
            <a:miter lim="800000"/>
            <a:headEnd/>
            <a:tailEnd/>
          </a:ln>
        </p:spPr>
        <p:txBody>
          <a:bodyPr wrap="none" rtlCol="0">
            <a:spAutoFit/>
          </a:bodyPr>
          <a:lstStyle/>
          <a:p>
            <a:r>
              <a:rPr lang="en-US" dirty="0">
                <a:solidFill>
                  <a:srgbClr val="002060"/>
                </a:solidFill>
                <a:latin typeface="Tekton Pro" pitchFamily="34" charset="0"/>
              </a:rPr>
              <a:t>Generic</a:t>
            </a:r>
          </a:p>
        </p:txBody>
      </p:sp>
    </p:spTree>
    <p:extLst>
      <p:ext uri="{BB962C8B-B14F-4D97-AF65-F5344CB8AC3E}">
        <p14:creationId xmlns:p14="http://schemas.microsoft.com/office/powerpoint/2010/main" val="201750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Elements</a:t>
            </a:r>
            <a:endParaRPr lang="en-US" dirty="0"/>
          </a:p>
        </p:txBody>
      </p:sp>
      <p:sp>
        <p:nvSpPr>
          <p:cNvPr id="3" name="Text Placeholder 2"/>
          <p:cNvSpPr>
            <a:spLocks noGrp="1"/>
          </p:cNvSpPr>
          <p:nvPr>
            <p:ph type="body" idx="1"/>
          </p:nvPr>
        </p:nvSpPr>
        <p:spPr/>
        <p:txBody>
          <a:bodyPr/>
          <a:lstStyle/>
          <a:p>
            <a:pPr marL="457200" indent="-457200">
              <a:buAutoNum type="arabicPeriod"/>
            </a:pPr>
            <a:r>
              <a:rPr lang="en-US" dirty="0" smtClean="0"/>
              <a:t>Define your own HTML elements. Name must have a dash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457200" indent="-457200">
              <a:buAutoNum type="arabicPeriod"/>
            </a:pPr>
            <a:r>
              <a:rPr lang="en-US" dirty="0" smtClean="0"/>
              <a:t>Extend existing elements</a:t>
            </a:r>
            <a:br>
              <a:rPr lang="en-US" dirty="0" smtClean="0"/>
            </a:br>
            <a:r>
              <a:rPr lang="en-US" b="0" dirty="0" smtClean="0"/>
              <a:t>Extend &lt;button&gt; with &lt;button is=“uber-button”&gt;</a:t>
            </a:r>
            <a:endParaRPr lang="en-US" b="0" dirty="0"/>
          </a:p>
        </p:txBody>
      </p:sp>
      <p:graphicFrame>
        <p:nvGraphicFramePr>
          <p:cNvPr id="4" name="Table 3"/>
          <p:cNvGraphicFramePr>
            <a:graphicFrameLocks noGrp="1"/>
          </p:cNvGraphicFramePr>
          <p:nvPr>
            <p:extLst>
              <p:ext uri="{D42A27DB-BD31-4B8C-83A1-F6EECF244321}">
                <p14:modId xmlns:p14="http://schemas.microsoft.com/office/powerpoint/2010/main" val="2124731894"/>
              </p:ext>
            </p:extLst>
          </p:nvPr>
        </p:nvGraphicFramePr>
        <p:xfrm>
          <a:off x="2538845" y="1895763"/>
          <a:ext cx="6096000" cy="148336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Valid</a:t>
                      </a:r>
                      <a:endParaRPr lang="en-US" dirty="0"/>
                    </a:p>
                  </a:txBody>
                  <a:tcPr/>
                </a:tc>
                <a:tc>
                  <a:txBody>
                    <a:bodyPr/>
                    <a:lstStyle/>
                    <a:p>
                      <a:r>
                        <a:rPr lang="en-US" dirty="0" smtClean="0"/>
                        <a:t>Invalid</a:t>
                      </a:r>
                      <a:endParaRPr lang="en-US" dirty="0"/>
                    </a:p>
                  </a:txBody>
                  <a:tcPr/>
                </a:tc>
              </a:tr>
              <a:tr h="370840">
                <a:tc>
                  <a:txBody>
                    <a:bodyPr/>
                    <a:lstStyle/>
                    <a:p>
                      <a:r>
                        <a:rPr lang="en-US" dirty="0" smtClean="0"/>
                        <a:t>&lt;my-component&gt;</a:t>
                      </a:r>
                      <a:endParaRPr lang="en-US" dirty="0"/>
                    </a:p>
                  </a:txBody>
                  <a:tcPr/>
                </a:tc>
                <a:tc>
                  <a:txBody>
                    <a:bodyPr/>
                    <a:lstStyle/>
                    <a:p>
                      <a:r>
                        <a:rPr lang="en-US" dirty="0" smtClean="0"/>
                        <a:t>&lt;</a:t>
                      </a:r>
                      <a:r>
                        <a:rPr lang="en-US" dirty="0" err="1" smtClean="0"/>
                        <a:t>mycomponent</a:t>
                      </a:r>
                      <a:r>
                        <a:rPr lang="en-US" dirty="0" smtClean="0"/>
                        <a:t>&gt;</a:t>
                      </a:r>
                      <a:endParaRPr lang="en-US" dirty="0"/>
                    </a:p>
                  </a:txBody>
                  <a:tcPr/>
                </a:tc>
              </a:tr>
              <a:tr h="370840">
                <a:tc>
                  <a:txBody>
                    <a:bodyPr/>
                    <a:lstStyle/>
                    <a:p>
                      <a:r>
                        <a:rPr lang="en-US" dirty="0" smtClean="0"/>
                        <a:t>&lt;</a:t>
                      </a:r>
                      <a:r>
                        <a:rPr lang="en-US" dirty="0" err="1" smtClean="0"/>
                        <a:t>pluralsight</a:t>
                      </a:r>
                      <a:r>
                        <a:rPr lang="en-US" dirty="0" smtClean="0"/>
                        <a:t>-tab&gt;</a:t>
                      </a:r>
                      <a:endParaRPr lang="en-US" dirty="0"/>
                    </a:p>
                  </a:txBody>
                  <a:tcPr/>
                </a:tc>
                <a:tc>
                  <a:txBody>
                    <a:bodyPr/>
                    <a:lstStyle/>
                    <a:p>
                      <a:r>
                        <a:rPr lang="en-US" dirty="0" smtClean="0"/>
                        <a:t>&lt;</a:t>
                      </a:r>
                      <a:r>
                        <a:rPr lang="en-US" dirty="0" err="1" smtClean="0"/>
                        <a:t>tab_bar</a:t>
                      </a:r>
                      <a:r>
                        <a:rPr lang="en-US" dirty="0" smtClean="0"/>
                        <a:t>&gt;</a:t>
                      </a:r>
                      <a:endParaRPr lang="en-US" dirty="0"/>
                    </a:p>
                  </a:txBody>
                  <a:tcPr/>
                </a:tc>
              </a:tr>
              <a:tr h="370840">
                <a:tc>
                  <a:txBody>
                    <a:bodyPr/>
                    <a:lstStyle/>
                    <a:p>
                      <a:r>
                        <a:rPr lang="en-US" dirty="0" smtClean="0"/>
                        <a:t>&lt;</a:t>
                      </a:r>
                      <a:r>
                        <a:rPr lang="en-US" dirty="0" err="1" smtClean="0"/>
                        <a:t>cory</a:t>
                      </a:r>
                      <a:r>
                        <a:rPr lang="en-US" dirty="0" smtClean="0"/>
                        <a:t>-contact-form&gt;</a:t>
                      </a:r>
                      <a:endParaRPr lang="en-US" dirty="0"/>
                    </a:p>
                  </a:txBody>
                  <a:tcPr/>
                </a:tc>
                <a:tc>
                  <a:txBody>
                    <a:bodyPr/>
                    <a:lstStyle/>
                    <a:p>
                      <a:r>
                        <a:rPr lang="en-US" dirty="0" smtClean="0"/>
                        <a:t>&lt;</a:t>
                      </a:r>
                      <a:r>
                        <a:rPr lang="en-US" dirty="0" err="1" smtClean="0"/>
                        <a:t>billingForm</a:t>
                      </a:r>
                      <a:r>
                        <a:rPr lang="en-US" dirty="0" smtClean="0"/>
                        <a:t>&gt;</a:t>
                      </a:r>
                      <a:endParaRPr lang="en-US" dirty="0"/>
                    </a:p>
                  </a:txBody>
                  <a:tcPr/>
                </a:tc>
              </a:tr>
            </a:tbl>
          </a:graphicData>
        </a:graphic>
      </p:graphicFrame>
    </p:spTree>
    <p:extLst>
      <p:ext uri="{BB962C8B-B14F-4D97-AF65-F5344CB8AC3E}">
        <p14:creationId xmlns:p14="http://schemas.microsoft.com/office/powerpoint/2010/main" val="18572775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auto">
          <a:xfrm>
            <a:off x="1981200" y="1371599"/>
            <a:ext cx="8229600" cy="4495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bodyPr>
          <a:lstStyle>
            <a:lvl1pPr marL="342900" indent="-342900" algn="l" defTabSz="-13873163" rtl="0" eaLnBrk="1" fontAlgn="base" hangingPunct="1">
              <a:spcBef>
                <a:spcPct val="20000"/>
              </a:spcBef>
              <a:spcAft>
                <a:spcPct val="0"/>
              </a:spcAft>
              <a:buClrTx/>
              <a:buFont typeface="Wingdings" pitchFamily="2" charset="2"/>
              <a:buChar char="§"/>
              <a:defRPr sz="2000" b="1">
                <a:solidFill>
                  <a:schemeClr val="bg1"/>
                </a:solidFill>
                <a:latin typeface="Myriad Pro Light" pitchFamily="34" charset="0"/>
                <a:ea typeface="+mn-ea"/>
                <a:cs typeface="Segoe UI" pitchFamily="34" charset="0"/>
              </a:defRPr>
            </a:lvl1pPr>
            <a:lvl2pPr marL="742950" indent="-285750" algn="l" defTabSz="-13873163" rtl="0" eaLnBrk="1" fontAlgn="base" hangingPunct="1">
              <a:spcBef>
                <a:spcPct val="20000"/>
              </a:spcBef>
              <a:spcAft>
                <a:spcPct val="0"/>
              </a:spcAft>
              <a:buClrTx/>
              <a:buSzPct val="50000"/>
              <a:buFont typeface="Wingdings" pitchFamily="2" charset="2"/>
              <a:buChar char="o"/>
              <a:defRPr sz="1800" b="0">
                <a:solidFill>
                  <a:schemeClr val="bg1"/>
                </a:solidFill>
                <a:latin typeface="Myriad Pro" pitchFamily="34" charset="0"/>
                <a:cs typeface="Segoe UI" pitchFamily="34" charset="0"/>
              </a:defRPr>
            </a:lvl2pPr>
            <a:lvl3pPr marL="1143000" indent="-228600" algn="l" defTabSz="-13873163" rtl="0" eaLnBrk="1" fontAlgn="base" hangingPunct="1">
              <a:spcBef>
                <a:spcPct val="20000"/>
              </a:spcBef>
              <a:spcAft>
                <a:spcPct val="0"/>
              </a:spcAft>
              <a:buClrTx/>
              <a:buSzPct val="50000"/>
              <a:buFont typeface="Wingdings" pitchFamily="2" charset="2"/>
              <a:buChar char="o"/>
              <a:defRPr sz="1600" b="0">
                <a:solidFill>
                  <a:schemeClr val="bg1"/>
                </a:solidFill>
                <a:latin typeface="Myriad Pro" pitchFamily="34" charset="0"/>
                <a:cs typeface="Segoe UI" pitchFamily="34" charset="0"/>
              </a:defRPr>
            </a:lvl3pPr>
            <a:lvl4pPr marL="1600200" indent="-228600" algn="l" defTabSz="-13873163" rtl="0" eaLnBrk="1" fontAlgn="base" hangingPunct="1">
              <a:spcBef>
                <a:spcPct val="20000"/>
              </a:spcBef>
              <a:spcAft>
                <a:spcPct val="0"/>
              </a:spcAft>
              <a:buClrTx/>
              <a:buSzPct val="50000"/>
              <a:buFont typeface="Wingdings" pitchFamily="2" charset="2"/>
              <a:buChar char="o"/>
              <a:defRPr sz="1400" b="0">
                <a:solidFill>
                  <a:schemeClr val="bg1"/>
                </a:solidFill>
                <a:latin typeface="Myriad Pro" pitchFamily="34" charset="0"/>
                <a:cs typeface="Segoe UI" pitchFamily="34" charset="0"/>
              </a:defRPr>
            </a:lvl4pPr>
            <a:lvl5pPr marL="2057400" indent="-228600" algn="l" defTabSz="-13873163" rtl="0" eaLnBrk="1" fontAlgn="base" hangingPunct="1">
              <a:spcBef>
                <a:spcPct val="20000"/>
              </a:spcBef>
              <a:spcAft>
                <a:spcPct val="0"/>
              </a:spcAft>
              <a:buClrTx/>
              <a:buSzPct val="50000"/>
              <a:buFont typeface="Wingdings" pitchFamily="2" charset="2"/>
              <a:buChar char="o"/>
              <a:defRPr sz="1200" b="0">
                <a:solidFill>
                  <a:schemeClr val="bg1"/>
                </a:solidFill>
                <a:latin typeface="Myriad Pro"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a:lstStyle>
          <a:p>
            <a:pPr marL="457200" indent="-457200">
              <a:buFont typeface="Wingdings" pitchFamily="2" charset="2"/>
              <a:buAutoNum type="arabicPeriod"/>
            </a:pPr>
            <a:r>
              <a:rPr lang="en-US" kern="0" dirty="0"/>
              <a:t>Register the new element via </a:t>
            </a:r>
            <a:r>
              <a:rPr lang="en-US" kern="0" dirty="0" err="1"/>
              <a:t>registerElement</a:t>
            </a:r>
            <a:endParaRPr lang="en-US" kern="0" dirty="0"/>
          </a:p>
          <a:p>
            <a:pPr marL="457200" indent="-457200">
              <a:buFont typeface="Wingdings" pitchFamily="2" charset="2"/>
              <a:buAutoNum type="arabicPeriod"/>
            </a:pPr>
            <a:r>
              <a:rPr lang="en-US" kern="0" dirty="0"/>
              <a:t>Append to DOM via </a:t>
            </a:r>
            <a:r>
              <a:rPr lang="en-US" kern="0" dirty="0" err="1"/>
              <a:t>appendChild</a:t>
            </a:r>
            <a:endParaRPr lang="en-US" kern="0" dirty="0"/>
          </a:p>
          <a:p>
            <a:pPr marL="0" indent="0">
              <a:buNone/>
            </a:pPr>
            <a:endParaRPr lang="en-US" kern="0" dirty="0"/>
          </a:p>
        </p:txBody>
      </p:sp>
      <p:sp>
        <p:nvSpPr>
          <p:cNvPr id="2" name="Title 1"/>
          <p:cNvSpPr>
            <a:spLocks noGrp="1"/>
          </p:cNvSpPr>
          <p:nvPr>
            <p:ph type="title"/>
          </p:nvPr>
        </p:nvSpPr>
        <p:spPr/>
        <p:txBody>
          <a:bodyPr/>
          <a:lstStyle/>
          <a:p>
            <a:r>
              <a:rPr lang="en-US" dirty="0" smtClean="0"/>
              <a:t>Registering Elements</a:t>
            </a:r>
            <a:endParaRPr lang="en-US" dirty="0"/>
          </a:p>
        </p:txBody>
      </p:sp>
      <p:sp>
        <p:nvSpPr>
          <p:cNvPr id="5" name="Rectangle 2"/>
          <p:cNvSpPr>
            <a:spLocks noGrp="1" noChangeArrowheads="1"/>
          </p:cNvSpPr>
          <p:nvPr>
            <p:ph type="body" idx="1"/>
          </p:nvPr>
        </p:nvSpPr>
        <p:spPr bwMode="auto">
          <a:xfrm>
            <a:off x="2412941" y="2241479"/>
            <a:ext cx="7366119"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defTabSz="914400" eaLnBrk="0" hangingPunct="0">
              <a:spcBef>
                <a:spcPct val="0"/>
              </a:spcBef>
            </a:pPr>
            <a:endParaRPr lang="en-US" altLang="en-US" sz="1600" b="0" dirty="0">
              <a:solidFill>
                <a:srgbClr val="0000FF"/>
              </a:solidFill>
              <a:latin typeface="Consolas" panose="020B0609020204030204" pitchFamily="49" charset="0"/>
              <a:cs typeface="Consolas" panose="020B0609020204030204" pitchFamily="49" charset="0"/>
            </a:endParaRPr>
          </a:p>
          <a:p>
            <a:pPr defTabSz="914400" eaLnBrk="0" hangingPunct="0">
              <a:spcBef>
                <a:spcPct val="0"/>
              </a:spcBef>
            </a:pPr>
            <a:r>
              <a:rPr lang="en-US" altLang="en-US" sz="1600" b="0" dirty="0" err="1">
                <a:solidFill>
                  <a:srgbClr val="0000FF"/>
                </a:solidFill>
                <a:latin typeface="Consolas" panose="020B0609020204030204" pitchFamily="49" charset="0"/>
                <a:cs typeface="Consolas" panose="020B0609020204030204" pitchFamily="49" charset="0"/>
              </a:rPr>
              <a:t>var</a:t>
            </a:r>
            <a:r>
              <a:rPr lang="en-US" altLang="en-US" sz="1600" b="0" dirty="0">
                <a:solidFill>
                  <a:srgbClr val="000000"/>
                </a:solidFill>
                <a:latin typeface="Consolas" panose="020B0609020204030204" pitchFamily="49" charset="0"/>
                <a:cs typeface="Consolas" panose="020B0609020204030204" pitchFamily="49" charset="0"/>
              </a:rPr>
              <a:t> </a:t>
            </a:r>
            <a:r>
              <a:rPr lang="en-US" altLang="en-US" sz="1600" b="0" dirty="0" err="1">
                <a:solidFill>
                  <a:srgbClr val="000000"/>
                </a:solidFill>
                <a:latin typeface="Consolas" panose="020B0609020204030204" pitchFamily="49" charset="0"/>
                <a:cs typeface="Consolas" panose="020B0609020204030204" pitchFamily="49" charset="0"/>
              </a:rPr>
              <a:t>slickTabs</a:t>
            </a:r>
            <a:r>
              <a:rPr lang="en-US" altLang="en-US" sz="1600" b="0" dirty="0">
                <a:solidFill>
                  <a:srgbClr val="000000"/>
                </a:solidFill>
                <a:latin typeface="Consolas" panose="020B0609020204030204" pitchFamily="49" charset="0"/>
                <a:cs typeface="Consolas" panose="020B0609020204030204" pitchFamily="49" charset="0"/>
              </a:rPr>
              <a:t> = </a:t>
            </a:r>
            <a:r>
              <a:rPr lang="en-US" altLang="en-US" sz="1600" b="0" dirty="0" err="1">
                <a:solidFill>
                  <a:srgbClr val="000000"/>
                </a:solidFill>
                <a:latin typeface="Consolas" panose="020B0609020204030204" pitchFamily="49" charset="0"/>
                <a:cs typeface="Consolas" panose="020B0609020204030204" pitchFamily="49" charset="0"/>
              </a:rPr>
              <a:t>document.registerElement</a:t>
            </a:r>
            <a:r>
              <a:rPr lang="en-US" altLang="en-US" sz="1600" b="0" dirty="0">
                <a:solidFill>
                  <a:srgbClr val="000000"/>
                </a:solidFill>
                <a:latin typeface="Consolas" panose="020B0609020204030204" pitchFamily="49" charset="0"/>
                <a:cs typeface="Consolas" panose="020B0609020204030204" pitchFamily="49" charset="0"/>
              </a:rPr>
              <a:t>(</a:t>
            </a:r>
            <a:r>
              <a:rPr lang="en-US" altLang="en-US" sz="1600" b="0" dirty="0">
                <a:solidFill>
                  <a:srgbClr val="A31515"/>
                </a:solidFill>
                <a:latin typeface="Consolas" panose="020B0609020204030204" pitchFamily="49" charset="0"/>
                <a:cs typeface="Consolas" panose="020B0609020204030204" pitchFamily="49" charset="0"/>
              </a:rPr>
              <a:t>'slick-tabs</a:t>
            </a:r>
            <a:r>
              <a:rPr lang="en-US" altLang="en-US" sz="1600" b="0" dirty="0">
                <a:solidFill>
                  <a:srgbClr val="000000"/>
                </a:solidFill>
                <a:latin typeface="Consolas" panose="020B0609020204030204" pitchFamily="49" charset="0"/>
                <a:cs typeface="Consolas" panose="020B0609020204030204" pitchFamily="49" charset="0"/>
              </a:rPr>
              <a:t>);      </a:t>
            </a:r>
          </a:p>
          <a:p>
            <a:pPr defTabSz="914400" eaLnBrk="0" hangingPunct="0">
              <a:spcBef>
                <a:spcPct val="0"/>
              </a:spcBef>
            </a:pPr>
            <a:r>
              <a:rPr lang="en-US" altLang="en-US" sz="1600" b="0" dirty="0" err="1">
                <a:solidFill>
                  <a:srgbClr val="000000"/>
                </a:solidFill>
                <a:latin typeface="Consolas" panose="020B0609020204030204" pitchFamily="49" charset="0"/>
                <a:cs typeface="Consolas" panose="020B0609020204030204" pitchFamily="49" charset="0"/>
              </a:rPr>
              <a:t>document.body.appendChild</a:t>
            </a:r>
            <a:r>
              <a:rPr lang="en-US" altLang="en-US" sz="1600" b="0" dirty="0">
                <a:solidFill>
                  <a:srgbClr val="000000"/>
                </a:solidFill>
                <a:latin typeface="Consolas" panose="020B0609020204030204" pitchFamily="49" charset="0"/>
                <a:cs typeface="Consolas" panose="020B0609020204030204" pitchFamily="49" charset="0"/>
              </a:rPr>
              <a:t>(</a:t>
            </a:r>
            <a:r>
              <a:rPr lang="en-US" altLang="en-US" sz="1600" b="0" dirty="0">
                <a:solidFill>
                  <a:srgbClr val="0000FF"/>
                </a:solidFill>
                <a:latin typeface="Consolas" panose="020B0609020204030204" pitchFamily="49" charset="0"/>
                <a:cs typeface="Consolas" panose="020B0609020204030204" pitchFamily="49" charset="0"/>
              </a:rPr>
              <a:t>new</a:t>
            </a:r>
            <a:r>
              <a:rPr lang="en-US" altLang="en-US" sz="1600" b="0" dirty="0">
                <a:solidFill>
                  <a:srgbClr val="000000"/>
                </a:solidFill>
                <a:latin typeface="Consolas" panose="020B0609020204030204" pitchFamily="49" charset="0"/>
                <a:cs typeface="Consolas" panose="020B0609020204030204" pitchFamily="49" charset="0"/>
              </a:rPr>
              <a:t> </a:t>
            </a:r>
            <a:r>
              <a:rPr lang="en-US" altLang="en-US" sz="1600" b="0" dirty="0" err="1">
                <a:solidFill>
                  <a:srgbClr val="000000"/>
                </a:solidFill>
                <a:latin typeface="Consolas" panose="020B0609020204030204" pitchFamily="49" charset="0"/>
                <a:cs typeface="Consolas" panose="020B0609020204030204" pitchFamily="49" charset="0"/>
              </a:rPr>
              <a:t>slickTabs</a:t>
            </a:r>
            <a:r>
              <a:rPr lang="en-US" altLang="en-US" sz="1600" b="0" dirty="0">
                <a:solidFill>
                  <a:srgbClr val="000000"/>
                </a:solidFill>
                <a:latin typeface="Consolas" panose="020B0609020204030204" pitchFamily="49" charset="0"/>
                <a:cs typeface="Consolas" panose="020B0609020204030204" pitchFamily="49" charset="0"/>
              </a:rPr>
              <a:t>());</a:t>
            </a:r>
          </a:p>
          <a:p>
            <a:pPr defTabSz="914400" eaLnBrk="0" hangingPunct="0">
              <a:spcBef>
                <a:spcPct val="0"/>
              </a:spcBef>
            </a:pPr>
            <a:endParaRPr lang="en-US" altLang="en-US" sz="1600" b="0" dirty="0">
              <a:solidFill>
                <a:srgbClr val="000000"/>
              </a:solidFill>
              <a:latin typeface="Consolas" panose="020B0609020204030204" pitchFamily="49" charset="0"/>
              <a:cs typeface="Consolas" panose="020B0609020204030204" pitchFamily="49" charset="0"/>
            </a:endParaRPr>
          </a:p>
          <a:p>
            <a:pPr defTabSz="914400" eaLnBrk="0" hangingPunct="0">
              <a:spcBef>
                <a:spcPct val="0"/>
              </a:spcBef>
            </a:pPr>
            <a:endParaRPr lang="en-US" altLang="en-US" sz="1600" b="0" dirty="0">
              <a:solidFill>
                <a:srgbClr val="000000"/>
              </a:solidFill>
              <a:latin typeface="Consolas" panose="020B0609020204030204" pitchFamily="49" charset="0"/>
              <a:cs typeface="Consolas" panose="020B0609020204030204" pitchFamily="49" charset="0"/>
            </a:endParaRPr>
          </a:p>
          <a:p>
            <a:pPr defTabSz="914400" eaLnBrk="0" hangingPunct="0">
              <a:spcBef>
                <a:spcPct val="0"/>
              </a:spcBef>
            </a:pPr>
            <a:endParaRPr lang="en-US" altLang="en-US" sz="1600" b="0" dirty="0">
              <a:solidFill>
                <a:srgbClr val="000000"/>
              </a:solidFill>
              <a:latin typeface="Consolas" panose="020B0609020204030204" pitchFamily="49" charset="0"/>
              <a:cs typeface="Consolas" panose="020B0609020204030204" pitchFamily="49" charset="0"/>
            </a:endParaRPr>
          </a:p>
          <a:p>
            <a:pPr defTabSz="914400" eaLnBrk="0" hangingPunct="0">
              <a:spcBef>
                <a:spcPct val="0"/>
              </a:spcBef>
            </a:pPr>
            <a:r>
              <a:rPr lang="en-US" altLang="en-US" sz="1600" b="0" dirty="0" err="1">
                <a:solidFill>
                  <a:srgbClr val="0000FF"/>
                </a:solidFill>
                <a:latin typeface="Consolas" panose="020B0609020204030204" pitchFamily="49" charset="0"/>
                <a:cs typeface="Consolas" panose="020B0609020204030204" pitchFamily="49" charset="0"/>
              </a:rPr>
              <a:t>var</a:t>
            </a:r>
            <a:r>
              <a:rPr lang="en-US" altLang="en-US" sz="1600" b="0" dirty="0">
                <a:solidFill>
                  <a:srgbClr val="000000"/>
                </a:solidFill>
                <a:latin typeface="Consolas" panose="020B0609020204030204" pitchFamily="49" charset="0"/>
                <a:cs typeface="Consolas" panose="020B0609020204030204" pitchFamily="49" charset="0"/>
              </a:rPr>
              <a:t> </a:t>
            </a:r>
            <a:r>
              <a:rPr lang="en-US" altLang="en-US" sz="1600" b="0" dirty="0" err="1">
                <a:solidFill>
                  <a:srgbClr val="000000"/>
                </a:solidFill>
                <a:latin typeface="Consolas" panose="020B0609020204030204" pitchFamily="49" charset="0"/>
                <a:cs typeface="Consolas" panose="020B0609020204030204" pitchFamily="49" charset="0"/>
              </a:rPr>
              <a:t>superTextarea</a:t>
            </a:r>
            <a:r>
              <a:rPr lang="en-US" altLang="en-US" sz="1600" b="0" dirty="0">
                <a:solidFill>
                  <a:srgbClr val="000000"/>
                </a:solidFill>
                <a:latin typeface="Consolas" panose="020B0609020204030204" pitchFamily="49" charset="0"/>
                <a:cs typeface="Consolas" panose="020B0609020204030204" pitchFamily="49" charset="0"/>
              </a:rPr>
              <a:t> = </a:t>
            </a:r>
            <a:r>
              <a:rPr lang="en-US" altLang="en-US" sz="1600" b="0" dirty="0" err="1">
                <a:solidFill>
                  <a:srgbClr val="000000"/>
                </a:solidFill>
                <a:latin typeface="Consolas" panose="020B0609020204030204" pitchFamily="49" charset="0"/>
                <a:cs typeface="Consolas" panose="020B0609020204030204" pitchFamily="49" charset="0"/>
              </a:rPr>
              <a:t>document.registerElement</a:t>
            </a:r>
            <a:r>
              <a:rPr lang="en-US" altLang="en-US" sz="1600" b="0" dirty="0">
                <a:solidFill>
                  <a:srgbClr val="000000"/>
                </a:solidFill>
                <a:latin typeface="Consolas" panose="020B0609020204030204" pitchFamily="49" charset="0"/>
                <a:cs typeface="Consolas" panose="020B0609020204030204" pitchFamily="49" charset="0"/>
              </a:rPr>
              <a:t>(</a:t>
            </a:r>
            <a:r>
              <a:rPr lang="en-US" altLang="en-US" sz="1600" b="0" dirty="0">
                <a:solidFill>
                  <a:srgbClr val="A31515"/>
                </a:solidFill>
                <a:latin typeface="Consolas" panose="020B0609020204030204" pitchFamily="49" charset="0"/>
                <a:cs typeface="Consolas" panose="020B0609020204030204" pitchFamily="49" charset="0"/>
              </a:rPr>
              <a:t>'super-</a:t>
            </a:r>
            <a:r>
              <a:rPr lang="en-US" altLang="en-US" sz="1600" b="0" dirty="0" err="1">
                <a:solidFill>
                  <a:srgbClr val="A31515"/>
                </a:solidFill>
                <a:latin typeface="Consolas" panose="020B0609020204030204" pitchFamily="49" charset="0"/>
                <a:cs typeface="Consolas" panose="020B0609020204030204" pitchFamily="49" charset="0"/>
              </a:rPr>
              <a:t>textarea</a:t>
            </a:r>
            <a:r>
              <a:rPr lang="en-US" altLang="en-US" sz="1600" b="0" dirty="0">
                <a:solidFill>
                  <a:srgbClr val="A31515"/>
                </a:solidFill>
                <a:latin typeface="Consolas" panose="020B0609020204030204" pitchFamily="49" charset="0"/>
                <a:cs typeface="Consolas" panose="020B0609020204030204" pitchFamily="49" charset="0"/>
              </a:rPr>
              <a:t>'</a:t>
            </a:r>
            <a:r>
              <a:rPr lang="en-US" altLang="en-US" sz="1600" b="0" dirty="0">
                <a:solidFill>
                  <a:srgbClr val="000000"/>
                </a:solidFill>
                <a:latin typeface="Consolas" panose="020B0609020204030204" pitchFamily="49" charset="0"/>
                <a:cs typeface="Consolas" panose="020B0609020204030204" pitchFamily="49" charset="0"/>
              </a:rPr>
              <a:t>, {</a:t>
            </a:r>
          </a:p>
          <a:p>
            <a:pPr defTabSz="914400" eaLnBrk="0" hangingPunct="0">
              <a:spcBef>
                <a:spcPct val="0"/>
              </a:spcBef>
            </a:pPr>
            <a:r>
              <a:rPr lang="en-US" altLang="en-US" sz="1600" b="0" dirty="0">
                <a:solidFill>
                  <a:srgbClr val="000000"/>
                </a:solidFill>
                <a:latin typeface="Consolas" panose="020B0609020204030204" pitchFamily="49" charset="0"/>
                <a:cs typeface="Consolas" panose="020B0609020204030204" pitchFamily="49" charset="0"/>
              </a:rPr>
              <a:t>     prototype: </a:t>
            </a:r>
            <a:r>
              <a:rPr lang="en-US" altLang="en-US" sz="1600" b="0" dirty="0" err="1">
                <a:solidFill>
                  <a:srgbClr val="000000"/>
                </a:solidFill>
                <a:latin typeface="Consolas" panose="020B0609020204030204" pitchFamily="49" charset="0"/>
                <a:cs typeface="Consolas" panose="020B0609020204030204" pitchFamily="49" charset="0"/>
              </a:rPr>
              <a:t>Object.create</a:t>
            </a:r>
            <a:r>
              <a:rPr lang="en-US" altLang="en-US" sz="1600" b="0" dirty="0">
                <a:solidFill>
                  <a:srgbClr val="000000"/>
                </a:solidFill>
                <a:latin typeface="Consolas" panose="020B0609020204030204" pitchFamily="49" charset="0"/>
                <a:cs typeface="Consolas" panose="020B0609020204030204" pitchFamily="49" charset="0"/>
              </a:rPr>
              <a:t>(</a:t>
            </a:r>
            <a:r>
              <a:rPr lang="en-US" altLang="en-US" sz="1600" b="0" dirty="0" err="1">
                <a:solidFill>
                  <a:srgbClr val="000000"/>
                </a:solidFill>
                <a:latin typeface="Consolas" panose="020B0609020204030204" pitchFamily="49" charset="0"/>
                <a:cs typeface="Consolas" panose="020B0609020204030204" pitchFamily="49" charset="0"/>
              </a:rPr>
              <a:t>HTMLTextAreaElement.prototype</a:t>
            </a:r>
            <a:r>
              <a:rPr lang="en-US" altLang="en-US" sz="1600" b="0" dirty="0">
                <a:solidFill>
                  <a:srgbClr val="000000"/>
                </a:solidFill>
                <a:latin typeface="Consolas" panose="020B0609020204030204" pitchFamily="49" charset="0"/>
                <a:cs typeface="Consolas" panose="020B0609020204030204" pitchFamily="49" charset="0"/>
              </a:rPr>
              <a:t>),</a:t>
            </a:r>
          </a:p>
          <a:p>
            <a:pPr defTabSz="914400" eaLnBrk="0" hangingPunct="0">
              <a:spcBef>
                <a:spcPct val="0"/>
              </a:spcBef>
            </a:pPr>
            <a:r>
              <a:rPr lang="en-US" altLang="en-US" sz="1600" b="0" smtClean="0">
                <a:solidFill>
                  <a:srgbClr val="000000"/>
                </a:solidFill>
                <a:latin typeface="Consolas" panose="020B0609020204030204" pitchFamily="49" charset="0"/>
                <a:cs typeface="Consolas" panose="020B0609020204030204" pitchFamily="49" charset="0"/>
              </a:rPr>
              <a:t>});</a:t>
            </a:r>
            <a:endParaRPr lang="en-US" altLang="en-US" sz="1600" b="0" dirty="0">
              <a:solidFill>
                <a:srgbClr val="000000"/>
              </a:solidFill>
              <a:latin typeface="Consolas" panose="020B0609020204030204" pitchFamily="49" charset="0"/>
              <a:cs typeface="Consolas" panose="020B0609020204030204" pitchFamily="49" charset="0"/>
            </a:endParaRPr>
          </a:p>
          <a:p>
            <a:pPr defTabSz="914400" eaLnBrk="0" hangingPunct="0">
              <a:spcBef>
                <a:spcPct val="0"/>
              </a:spcBef>
            </a:pPr>
            <a:endParaRPr lang="en-US" altLang="en-US" sz="1600" b="0" dirty="0">
              <a:solidFill>
                <a:srgbClr val="000000"/>
              </a:solidFill>
              <a:latin typeface="Consolas" panose="020B0609020204030204" pitchFamily="49" charset="0"/>
              <a:cs typeface="Consolas" panose="020B0609020204030204" pitchFamily="49" charset="0"/>
            </a:endParaRPr>
          </a:p>
          <a:p>
            <a:pPr defTabSz="914400" eaLnBrk="0" hangingPunct="0">
              <a:spcBef>
                <a:spcPct val="0"/>
              </a:spcBef>
            </a:pPr>
            <a:r>
              <a:rPr lang="en-US" altLang="en-US" sz="1600" b="0" dirty="0" err="1">
                <a:solidFill>
                  <a:srgbClr val="000000"/>
                </a:solidFill>
                <a:latin typeface="Consolas" panose="020B0609020204030204" pitchFamily="49" charset="0"/>
                <a:cs typeface="Consolas" panose="020B0609020204030204" pitchFamily="49" charset="0"/>
              </a:rPr>
              <a:t>document.body.appendChild</a:t>
            </a:r>
            <a:r>
              <a:rPr lang="en-US" altLang="en-US" sz="1600" b="0" dirty="0">
                <a:solidFill>
                  <a:srgbClr val="000000"/>
                </a:solidFill>
                <a:latin typeface="Consolas" panose="020B0609020204030204" pitchFamily="49" charset="0"/>
                <a:cs typeface="Consolas" panose="020B0609020204030204" pitchFamily="49" charset="0"/>
              </a:rPr>
              <a:t>(</a:t>
            </a:r>
            <a:r>
              <a:rPr lang="en-US" altLang="en-US" sz="1600" b="0" dirty="0">
                <a:solidFill>
                  <a:srgbClr val="0000FF"/>
                </a:solidFill>
                <a:latin typeface="Consolas" panose="020B0609020204030204" pitchFamily="49" charset="0"/>
                <a:cs typeface="Consolas" panose="020B0609020204030204" pitchFamily="49" charset="0"/>
              </a:rPr>
              <a:t>new</a:t>
            </a:r>
            <a:r>
              <a:rPr lang="en-US" altLang="en-US" sz="1600" b="0" dirty="0">
                <a:solidFill>
                  <a:srgbClr val="000000"/>
                </a:solidFill>
                <a:latin typeface="Consolas" panose="020B0609020204030204" pitchFamily="49" charset="0"/>
                <a:cs typeface="Consolas" panose="020B0609020204030204" pitchFamily="49" charset="0"/>
              </a:rPr>
              <a:t> </a:t>
            </a:r>
            <a:r>
              <a:rPr lang="en-US" altLang="en-US" sz="1600" b="0" dirty="0" err="1">
                <a:solidFill>
                  <a:srgbClr val="000000"/>
                </a:solidFill>
                <a:latin typeface="Consolas" panose="020B0609020204030204" pitchFamily="49" charset="0"/>
                <a:cs typeface="Consolas" panose="020B0609020204030204" pitchFamily="49" charset="0"/>
              </a:rPr>
              <a:t>superTextarea</a:t>
            </a:r>
            <a:r>
              <a:rPr lang="en-US" altLang="en-US" sz="1600" b="0" dirty="0">
                <a:solidFill>
                  <a:srgbClr val="000000"/>
                </a:solidFill>
                <a:latin typeface="Consolas" panose="020B0609020204030204" pitchFamily="49" charset="0"/>
                <a:cs typeface="Consolas" panose="020B0609020204030204" pitchFamily="49" charset="0"/>
              </a:rPr>
              <a:t>());</a:t>
            </a:r>
            <a:endParaRPr lang="en-US" altLang="en-US" sz="4000" b="0" dirty="0">
              <a:solidFill>
                <a:schemeClr val="tx1"/>
              </a:solidFill>
              <a:latin typeface="Arial" panose="020B0604020202020204" pitchFamily="34" charset="0"/>
            </a:endParaRPr>
          </a:p>
          <a:p>
            <a:pPr defTabSz="914400" eaLnBrk="0" hangingPunct="0">
              <a:spcBef>
                <a:spcPct val="0"/>
              </a:spcBef>
            </a:pPr>
            <a:endParaRPr lang="en-US" altLang="en-US" sz="1600" b="0" dirty="0">
              <a:solidFill>
                <a:schemeClr val="tx1"/>
              </a:solidFill>
              <a:latin typeface="Arial" panose="020B0604020202020204" pitchFamily="34" charset="0"/>
            </a:endParaRPr>
          </a:p>
        </p:txBody>
      </p:sp>
    </p:spTree>
    <p:extLst>
      <p:ext uri="{BB962C8B-B14F-4D97-AF65-F5344CB8AC3E}">
        <p14:creationId xmlns:p14="http://schemas.microsoft.com/office/powerpoint/2010/main" val="379594161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Ways To Instantiate</a:t>
            </a:r>
            <a:endParaRPr lang="en-US" dirty="0"/>
          </a:p>
        </p:txBody>
      </p:sp>
      <p:sp>
        <p:nvSpPr>
          <p:cNvPr id="3" name="Text Placeholder 2"/>
          <p:cNvSpPr>
            <a:spLocks noGrp="1"/>
          </p:cNvSpPr>
          <p:nvPr>
            <p:ph type="body" idx="1"/>
          </p:nvPr>
        </p:nvSpPr>
        <p:spPr>
          <a:xfrm>
            <a:off x="1981200" y="1371600"/>
            <a:ext cx="8229600" cy="4914900"/>
          </a:xfrm>
        </p:spPr>
        <p:txBody>
          <a:bodyPr/>
          <a:lstStyle/>
          <a:p>
            <a:pPr marL="457200" indent="-457200">
              <a:buAutoNum type="arabicPeriod"/>
            </a:pPr>
            <a:r>
              <a:rPr lang="en-US" dirty="0" smtClean="0"/>
              <a:t>Markup</a:t>
            </a:r>
            <a:br>
              <a:rPr lang="en-US" dirty="0" smtClean="0"/>
            </a:br>
            <a:r>
              <a:rPr lang="en-US" dirty="0" smtClean="0"/>
              <a:t>	</a:t>
            </a:r>
            <a:br>
              <a:rPr lang="en-US" dirty="0" smtClean="0"/>
            </a:br>
            <a:endParaRPr lang="en-US" dirty="0"/>
          </a:p>
          <a:p>
            <a:pPr marL="457200" indent="-457200">
              <a:buAutoNum type="arabicPeriod"/>
            </a:pPr>
            <a:endParaRPr lang="en-US" dirty="0" smtClean="0"/>
          </a:p>
          <a:p>
            <a:pPr marL="457200" indent="-457200">
              <a:buAutoNum type="arabicPeriod"/>
            </a:pPr>
            <a:r>
              <a:rPr lang="en-US" dirty="0"/>
              <a:t>n</a:t>
            </a:r>
            <a:r>
              <a:rPr lang="en-US" dirty="0" smtClean="0"/>
              <a:t>ew Operator</a:t>
            </a:r>
            <a:r>
              <a:rPr lang="en-US" dirty="0"/>
              <a:t/>
            </a:r>
            <a:br>
              <a:rPr lang="en-US" dirty="0"/>
            </a:br>
            <a:r>
              <a:rPr lang="en-US" dirty="0" smtClean="0"/>
              <a:t/>
            </a:r>
            <a:br>
              <a:rPr lang="en-US" dirty="0" smtClean="0"/>
            </a:br>
            <a:endParaRPr lang="en-US" dirty="0" smtClean="0"/>
          </a:p>
          <a:p>
            <a:pPr marL="457200" indent="-457200">
              <a:buAutoNum type="arabicPeriod"/>
            </a:pPr>
            <a:endParaRPr lang="en-US" dirty="0" smtClean="0"/>
          </a:p>
          <a:p>
            <a:pPr marL="457200" indent="-457200">
              <a:buAutoNum type="arabicPeriod"/>
            </a:pPr>
            <a:r>
              <a:rPr lang="en-US" dirty="0" err="1" smtClean="0"/>
              <a:t>createElement</a:t>
            </a:r>
            <a:endParaRPr lang="en-US" dirty="0" smtClean="0"/>
          </a:p>
          <a:p>
            <a:pPr marL="457200" indent="-457200">
              <a:buAutoNum type="arabicPeriod"/>
            </a:pPr>
            <a:endParaRPr lang="en-US" dirty="0"/>
          </a:p>
          <a:p>
            <a:pPr marL="457200" indent="-457200">
              <a:buAutoNum type="arabicPeriod"/>
            </a:pPr>
            <a:endParaRPr lang="en-US" dirty="0" smtClean="0"/>
          </a:p>
          <a:p>
            <a:pPr marL="457200" indent="-457200">
              <a:buAutoNum type="arabicPeriod"/>
            </a:pPr>
            <a:endParaRPr lang="en-US" dirty="0" smtClean="0"/>
          </a:p>
          <a:p>
            <a:pPr marL="457200" indent="-457200">
              <a:buAutoNum type="arabicPeriod"/>
            </a:pPr>
            <a:r>
              <a:rPr lang="en-US" dirty="0" err="1" smtClean="0"/>
              <a:t>innerHTML</a:t>
            </a:r>
            <a:r>
              <a:rPr lang="en-US" dirty="0" smtClean="0"/>
              <a:t/>
            </a:r>
            <a:br>
              <a:rPr lang="en-US" dirty="0" smtClean="0"/>
            </a:br>
            <a:endParaRPr lang="en-US" dirty="0"/>
          </a:p>
        </p:txBody>
      </p:sp>
      <p:sp>
        <p:nvSpPr>
          <p:cNvPr id="4" name="Rectangle 1"/>
          <p:cNvSpPr>
            <a:spLocks noChangeArrowheads="1"/>
          </p:cNvSpPr>
          <p:nvPr/>
        </p:nvSpPr>
        <p:spPr bwMode="auto">
          <a:xfrm>
            <a:off x="2428010" y="1727262"/>
            <a:ext cx="3223959"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pluralsight</a:t>
            </a:r>
            <a:r>
              <a:rPr lang="en-US" altLang="en-US" dirty="0">
                <a:solidFill>
                  <a:srgbClr val="800000"/>
                </a:solidFill>
                <a:latin typeface="Consolas" panose="020B0609020204030204" pitchFamily="49" charset="0"/>
                <a:cs typeface="Consolas" panose="020B0609020204030204" pitchFamily="49" charset="0"/>
              </a:rPr>
              <a:t>-comment /</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
        <p:nvSpPr>
          <p:cNvPr id="5" name="Rectangle 2"/>
          <p:cNvSpPr>
            <a:spLocks noChangeArrowheads="1"/>
          </p:cNvSpPr>
          <p:nvPr/>
        </p:nvSpPr>
        <p:spPr bwMode="auto">
          <a:xfrm>
            <a:off x="2428009" y="5917168"/>
            <a:ext cx="550343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err="1">
                <a:solidFill>
                  <a:srgbClr val="000000"/>
                </a:solidFill>
                <a:latin typeface="Consolas" panose="020B0609020204030204" pitchFamily="49" charset="0"/>
                <a:cs typeface="Consolas" panose="020B0609020204030204" pitchFamily="49" charset="0"/>
              </a:rPr>
              <a:t>el.innerHTML</a:t>
            </a:r>
            <a:r>
              <a:rPr lang="en-US" altLang="en-US" dirty="0">
                <a:solidFill>
                  <a:srgbClr val="000000"/>
                </a:solidFill>
                <a:latin typeface="Consolas" panose="020B0609020204030204" pitchFamily="49" charset="0"/>
                <a:cs typeface="Consolas" panose="020B0609020204030204" pitchFamily="49" charset="0"/>
              </a:rPr>
              <a:t> = </a:t>
            </a:r>
            <a:r>
              <a:rPr lang="en-US" altLang="en-US" dirty="0">
                <a:solidFill>
                  <a:srgbClr val="A31515"/>
                </a:solidFill>
                <a:latin typeface="Consolas" panose="020B0609020204030204" pitchFamily="49" charset="0"/>
                <a:cs typeface="Consolas" panose="020B0609020204030204" pitchFamily="49" charset="0"/>
              </a:rPr>
              <a:t>'&lt;</a:t>
            </a:r>
            <a:r>
              <a:rPr lang="en-US" altLang="en-US" dirty="0" err="1">
                <a:solidFill>
                  <a:srgbClr val="A31515"/>
                </a:solidFill>
                <a:latin typeface="Consolas" panose="020B0609020204030204" pitchFamily="49" charset="0"/>
                <a:cs typeface="Consolas" panose="020B0609020204030204" pitchFamily="49" charset="0"/>
              </a:rPr>
              <a:t>pluralsight</a:t>
            </a:r>
            <a:r>
              <a:rPr lang="en-US" altLang="en-US" dirty="0">
                <a:solidFill>
                  <a:srgbClr val="A31515"/>
                </a:solidFill>
                <a:latin typeface="Consolas" panose="020B0609020204030204" pitchFamily="49" charset="0"/>
                <a:cs typeface="Consolas" panose="020B0609020204030204" pitchFamily="49" charset="0"/>
              </a:rPr>
              <a:t>-comment /&gt;'</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
        <p:nvSpPr>
          <p:cNvPr id="6" name="Rectangle 3"/>
          <p:cNvSpPr>
            <a:spLocks noChangeArrowheads="1"/>
          </p:cNvSpPr>
          <p:nvPr/>
        </p:nvSpPr>
        <p:spPr bwMode="auto">
          <a:xfrm>
            <a:off x="2428009" y="4447401"/>
            <a:ext cx="790953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dirty="0" err="1">
                <a:solidFill>
                  <a:srgbClr val="0000FF"/>
                </a:solidFill>
                <a:latin typeface="Consolas" panose="020B0609020204030204" pitchFamily="49" charset="0"/>
                <a:cs typeface="Consolas" panose="020B0609020204030204" pitchFamily="49" charset="0"/>
              </a:rPr>
              <a:t>var</a:t>
            </a:r>
            <a:r>
              <a:rPr lang="en-US" altLang="en-US" dirty="0">
                <a:solidFill>
                  <a:srgbClr val="000000"/>
                </a:solidFill>
                <a:latin typeface="Consolas" panose="020B0609020204030204" pitchFamily="49" charset="0"/>
                <a:cs typeface="Consolas" panose="020B0609020204030204" pitchFamily="49" charset="0"/>
              </a:rPr>
              <a:t> comment = </a:t>
            </a:r>
            <a:r>
              <a:rPr lang="en-US" altLang="en-US" dirty="0" err="1">
                <a:solidFill>
                  <a:srgbClr val="000000"/>
                </a:solidFill>
                <a:latin typeface="Consolas" panose="020B0609020204030204" pitchFamily="49" charset="0"/>
                <a:cs typeface="Consolas" panose="020B0609020204030204" pitchFamily="49" charset="0"/>
              </a:rPr>
              <a:t>document.createElement</a:t>
            </a:r>
            <a:r>
              <a:rPr lang="en-US" altLang="en-US" dirty="0">
                <a:solidFill>
                  <a:srgbClr val="000000"/>
                </a:solidFill>
                <a:latin typeface="Consolas" panose="020B0609020204030204" pitchFamily="49" charset="0"/>
                <a:cs typeface="Consolas" panose="020B0609020204030204" pitchFamily="49" charset="0"/>
              </a:rPr>
              <a:t>(</a:t>
            </a:r>
            <a:r>
              <a:rPr lang="en-US" altLang="en-US" dirty="0">
                <a:solidFill>
                  <a:srgbClr val="A31515"/>
                </a:solidFill>
                <a:latin typeface="Consolas" panose="020B0609020204030204" pitchFamily="49" charset="0"/>
                <a:cs typeface="Consolas" panose="020B0609020204030204" pitchFamily="49" charset="0"/>
              </a:rPr>
              <a:t>'</a:t>
            </a:r>
            <a:r>
              <a:rPr lang="en-US" altLang="en-US" dirty="0" err="1">
                <a:solidFill>
                  <a:srgbClr val="A31515"/>
                </a:solidFill>
                <a:latin typeface="Consolas" panose="020B0609020204030204" pitchFamily="49" charset="0"/>
                <a:cs typeface="Consolas" panose="020B0609020204030204" pitchFamily="49" charset="0"/>
              </a:rPr>
              <a:t>pluralsight</a:t>
            </a:r>
            <a:r>
              <a:rPr lang="en-US" altLang="en-US" dirty="0">
                <a:solidFill>
                  <a:srgbClr val="A31515"/>
                </a:solidFill>
                <a:latin typeface="Consolas" panose="020B0609020204030204" pitchFamily="49" charset="0"/>
                <a:cs typeface="Consolas" panose="020B0609020204030204" pitchFamily="49" charset="0"/>
              </a:rPr>
              <a:t>-comment'</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
        <p:nvSpPr>
          <p:cNvPr id="7" name="Rectangle 4"/>
          <p:cNvSpPr>
            <a:spLocks noChangeArrowheads="1"/>
          </p:cNvSpPr>
          <p:nvPr/>
        </p:nvSpPr>
        <p:spPr bwMode="auto">
          <a:xfrm>
            <a:off x="2428010" y="3085691"/>
            <a:ext cx="5376793"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err="1">
                <a:solidFill>
                  <a:srgbClr val="0000FF"/>
                </a:solidFill>
                <a:latin typeface="Consolas" panose="020B0609020204030204" pitchFamily="49" charset="0"/>
                <a:cs typeface="Consolas" panose="020B0609020204030204" pitchFamily="49" charset="0"/>
              </a:rPr>
              <a:t>var</a:t>
            </a:r>
            <a:r>
              <a:rPr lang="en-US" altLang="en-US" dirty="0">
                <a:solidFill>
                  <a:srgbClr val="000000"/>
                </a:solidFill>
                <a:latin typeface="Consolas" panose="020B0609020204030204" pitchFamily="49" charset="0"/>
                <a:cs typeface="Consolas" panose="020B0609020204030204" pitchFamily="49" charset="0"/>
              </a:rPr>
              <a:t> comment = </a:t>
            </a:r>
            <a:r>
              <a:rPr lang="en-US" altLang="en-US" dirty="0">
                <a:solidFill>
                  <a:srgbClr val="0000FF"/>
                </a:solidFill>
                <a:latin typeface="Consolas" panose="020B0609020204030204" pitchFamily="49" charset="0"/>
                <a:cs typeface="Consolas" panose="020B0609020204030204" pitchFamily="49" charset="0"/>
              </a:rPr>
              <a:t>new</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000000"/>
                </a:solidFill>
                <a:latin typeface="Consolas" panose="020B0609020204030204" pitchFamily="49" charset="0"/>
                <a:cs typeface="Consolas" panose="020B0609020204030204" pitchFamily="49" charset="0"/>
              </a:rPr>
              <a:t>PluralsightComment</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Tree>
    <p:extLst>
      <p:ext uri="{BB962C8B-B14F-4D97-AF65-F5344CB8AC3E}">
        <p14:creationId xmlns:p14="http://schemas.microsoft.com/office/powerpoint/2010/main" val="1601049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4462072" y="2293496"/>
            <a:ext cx="4017364" cy="2062103"/>
          </a:xfrm>
          <a:prstGeom prst="rect">
            <a:avLst/>
          </a:prstGeom>
          <a:noFill/>
          <a:ln w="9525">
            <a:noFill/>
            <a:miter lim="800000"/>
            <a:headEnd/>
            <a:tailEnd/>
          </a:ln>
        </p:spPr>
        <p:txBody>
          <a:bodyPr wrap="square" rtlCol="0">
            <a:spAutoFit/>
          </a:bodyPr>
          <a:lstStyle/>
          <a:p>
            <a:r>
              <a:rPr lang="en-US" sz="12800" dirty="0">
                <a:solidFill>
                  <a:srgbClr val="002060"/>
                </a:solidFill>
                <a:latin typeface="Tw Cen MT Condensed Extra Bold" panose="020B0803020202020204" pitchFamily="34" charset="0"/>
              </a:rPr>
              <a:t>POLL</a:t>
            </a:r>
          </a:p>
        </p:txBody>
      </p:sp>
    </p:spTree>
    <p:extLst>
      <p:ext uri="{BB962C8B-B14F-4D97-AF65-F5344CB8AC3E}">
        <p14:creationId xmlns:p14="http://schemas.microsoft.com/office/powerpoint/2010/main" val="1720237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Lifecycle  Callback Methods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74786230"/>
              </p:ext>
            </p:extLst>
          </p:nvPr>
        </p:nvGraphicFramePr>
        <p:xfrm>
          <a:off x="1981200" y="1474822"/>
          <a:ext cx="8365524" cy="2397760"/>
        </p:xfrm>
        <a:graphic>
          <a:graphicData uri="http://schemas.openxmlformats.org/drawingml/2006/table">
            <a:tbl>
              <a:tblPr firstRow="1" bandRow="1">
                <a:tableStyleId>{5C22544A-7EE6-4342-B048-85BDC9FD1C3A}</a:tableStyleId>
              </a:tblPr>
              <a:tblGrid>
                <a:gridCol w="4143684"/>
                <a:gridCol w="4221840"/>
              </a:tblGrid>
              <a:tr h="370840">
                <a:tc>
                  <a:txBody>
                    <a:bodyPr/>
                    <a:lstStyle/>
                    <a:p>
                      <a:r>
                        <a:rPr lang="en-US" dirty="0" smtClean="0"/>
                        <a:t>Name</a:t>
                      </a:r>
                      <a:endParaRPr lang="en-US" dirty="0"/>
                    </a:p>
                  </a:txBody>
                  <a:tcPr/>
                </a:tc>
                <a:tc>
                  <a:txBody>
                    <a:bodyPr/>
                    <a:lstStyle/>
                    <a:p>
                      <a:r>
                        <a:rPr lang="en-US" dirty="0" smtClean="0"/>
                        <a:t>Called when…</a:t>
                      </a:r>
                      <a:endParaRPr lang="en-US" dirty="0"/>
                    </a:p>
                  </a:txBody>
                  <a:tcPr/>
                </a:tc>
              </a:tr>
              <a:tr h="370840">
                <a:tc>
                  <a:txBody>
                    <a:bodyPr/>
                    <a:lstStyle/>
                    <a:p>
                      <a:r>
                        <a:rPr lang="en-US" dirty="0" err="1" smtClean="0"/>
                        <a:t>createdCallback</a:t>
                      </a:r>
                      <a:endParaRPr lang="en-US" dirty="0"/>
                    </a:p>
                  </a:txBody>
                  <a:tcPr/>
                </a:tc>
                <a:tc>
                  <a:txBody>
                    <a:bodyPr/>
                    <a:lstStyle/>
                    <a:p>
                      <a:r>
                        <a:rPr lang="en-US" baseline="0" dirty="0" smtClean="0"/>
                        <a:t>Instance is created</a:t>
                      </a:r>
                      <a:endParaRPr lang="en-US" dirty="0"/>
                    </a:p>
                  </a:txBody>
                  <a:tcPr/>
                </a:tc>
              </a:tr>
              <a:tr h="370840">
                <a:tc>
                  <a:txBody>
                    <a:bodyPr/>
                    <a:lstStyle/>
                    <a:p>
                      <a:r>
                        <a:rPr lang="en-US" dirty="0" err="1" smtClean="0"/>
                        <a:t>attachedCallback</a:t>
                      </a:r>
                      <a:endParaRPr lang="en-US" dirty="0" smtClean="0"/>
                    </a:p>
                  </a:txBody>
                  <a:tcPr/>
                </a:tc>
                <a:tc>
                  <a:txBody>
                    <a:bodyPr/>
                    <a:lstStyle/>
                    <a:p>
                      <a:r>
                        <a:rPr lang="en-US" dirty="0" smtClean="0"/>
                        <a:t>Instance inserted into</a:t>
                      </a:r>
                      <a:r>
                        <a:rPr lang="en-US" baseline="0" dirty="0" smtClean="0"/>
                        <a:t> DOM</a:t>
                      </a:r>
                      <a:endParaRPr lang="en-US" dirty="0"/>
                    </a:p>
                  </a:txBody>
                  <a:tcPr/>
                </a:tc>
              </a:tr>
              <a:tr h="370840">
                <a:tc>
                  <a:txBody>
                    <a:bodyPr/>
                    <a:lstStyle/>
                    <a:p>
                      <a:r>
                        <a:rPr lang="en-US" dirty="0" err="1" smtClean="0"/>
                        <a:t>detachedCallback</a:t>
                      </a:r>
                      <a:endParaRPr lang="en-US" dirty="0"/>
                    </a:p>
                  </a:txBody>
                  <a:tcPr/>
                </a:tc>
                <a:tc>
                  <a:txBody>
                    <a:bodyPr/>
                    <a:lstStyle/>
                    <a:p>
                      <a:r>
                        <a:rPr lang="en-US" dirty="0" smtClean="0"/>
                        <a:t>Instance is removed</a:t>
                      </a:r>
                      <a:r>
                        <a:rPr lang="en-US" baseline="0" dirty="0" smtClean="0"/>
                        <a:t> from DOM</a:t>
                      </a:r>
                      <a:endParaRPr lang="en-US" dirty="0"/>
                    </a:p>
                  </a:txBody>
                  <a:tcPr/>
                </a:tc>
              </a:tr>
              <a:tr h="370840">
                <a:tc>
                  <a:txBody>
                    <a:bodyPr/>
                    <a:lstStyle/>
                    <a:p>
                      <a:r>
                        <a:rPr lang="en-US" dirty="0" err="1" smtClean="0"/>
                        <a:t>attributeChangedCallback</a:t>
                      </a:r>
                      <a:r>
                        <a:rPr lang="en-US" dirty="0" smtClean="0"/>
                        <a:t>(</a:t>
                      </a:r>
                      <a:r>
                        <a:rPr lang="en-US" dirty="0" err="1" smtClean="0"/>
                        <a:t>attributeName</a:t>
                      </a:r>
                      <a:r>
                        <a:rPr lang="en-US" dirty="0" smtClean="0"/>
                        <a:t>, </a:t>
                      </a:r>
                      <a:r>
                        <a:rPr lang="en-US" dirty="0" err="1" smtClean="0"/>
                        <a:t>oldValue</a:t>
                      </a:r>
                      <a:r>
                        <a:rPr lang="en-US" dirty="0" smtClean="0"/>
                        <a:t>, </a:t>
                      </a:r>
                    </a:p>
                    <a:p>
                      <a:r>
                        <a:rPr lang="en-US" dirty="0" err="1" smtClean="0"/>
                        <a:t>newValue</a:t>
                      </a:r>
                      <a:r>
                        <a:rPr lang="en-US" dirty="0" smtClean="0"/>
                        <a:t>)</a:t>
                      </a:r>
                      <a:endParaRPr lang="en-US" dirty="0"/>
                    </a:p>
                  </a:txBody>
                  <a:tcPr/>
                </a:tc>
                <a:tc>
                  <a:txBody>
                    <a:bodyPr/>
                    <a:lstStyle/>
                    <a:p>
                      <a:r>
                        <a:rPr lang="en-US" dirty="0" smtClean="0"/>
                        <a:t>Attributes</a:t>
                      </a:r>
                      <a:r>
                        <a:rPr lang="en-US" baseline="0" dirty="0" smtClean="0"/>
                        <a:t> are added, removed, or updated.</a:t>
                      </a:r>
                      <a:endParaRPr lang="en-US" dirty="0"/>
                    </a:p>
                  </a:txBody>
                  <a:tcPr/>
                </a:tc>
              </a:tr>
            </a:tbl>
          </a:graphicData>
        </a:graphic>
      </p:graphicFrame>
    </p:spTree>
    <p:extLst>
      <p:ext uri="{BB962C8B-B14F-4D97-AF65-F5344CB8AC3E}">
        <p14:creationId xmlns:p14="http://schemas.microsoft.com/office/powerpoint/2010/main" val="307009967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solidFill>
                  <a:schemeClr val="accent6">
                    <a:lumMod val="75000"/>
                  </a:schemeClr>
                </a:solidFill>
              </a:rPr>
              <a:t>Instantiating Custom Elements</a:t>
            </a:r>
            <a:endParaRPr lang="en-US" dirty="0">
              <a:solidFill>
                <a:schemeClr val="accent6">
                  <a:lumMod val="75000"/>
                </a:schemeClr>
              </a:solidFill>
            </a:endParaRPr>
          </a:p>
        </p:txBody>
      </p:sp>
      <p:sp>
        <p:nvSpPr>
          <p:cNvPr id="2" name="Title 1"/>
          <p:cNvSpPr>
            <a:spLocks noGrp="1"/>
          </p:cNvSpPr>
          <p:nvPr>
            <p:ph type="title"/>
          </p:nvPr>
        </p:nvSpPr>
        <p:spPr/>
        <p:txBody>
          <a:bodyPr/>
          <a:lstStyle/>
          <a:p>
            <a:r>
              <a:rPr lang="en-US" sz="4000" b="0" dirty="0" smtClean="0">
                <a:solidFill>
                  <a:schemeClr val="accent1">
                    <a:lumMod val="75000"/>
                  </a:schemeClr>
                </a:solidFill>
              </a:rPr>
              <a:t>Demo</a:t>
            </a:r>
            <a:endParaRPr lang="en-US" sz="4000" b="0" dirty="0">
              <a:solidFill>
                <a:schemeClr val="accent1">
                  <a:lumMod val="75000"/>
                </a:schemeClr>
              </a:solidFill>
            </a:endParaRPr>
          </a:p>
        </p:txBody>
      </p:sp>
      <p:sp>
        <p:nvSpPr>
          <p:cNvPr id="5" name="Rectangle 4">
            <a:hlinkClick r:id="rId3"/>
          </p:cNvPr>
          <p:cNvSpPr/>
          <p:nvPr/>
        </p:nvSpPr>
        <p:spPr bwMode="auto">
          <a:xfrm>
            <a:off x="1007268" y="4537472"/>
            <a:ext cx="1378745" cy="67865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en-US" sz="2000" dirty="0">
              <a:latin typeface="Tekton Pro" pitchFamily="34" charset="0"/>
            </a:endParaRPr>
          </a:p>
        </p:txBody>
      </p:sp>
    </p:spTree>
    <p:extLst>
      <p:ext uri="{BB962C8B-B14F-4D97-AF65-F5344CB8AC3E}">
        <p14:creationId xmlns:p14="http://schemas.microsoft.com/office/powerpoint/2010/main" val="176590198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Level </a:t>
            </a:r>
            <a:r>
              <a:rPr lang="en-US" dirty="0"/>
              <a:t>of </a:t>
            </a:r>
            <a:r>
              <a:rPr lang="en-US" dirty="0" smtClean="0"/>
              <a:t>Abstraction?</a:t>
            </a:r>
            <a:endParaRPr lang="en-US" dirty="0"/>
          </a:p>
        </p:txBody>
      </p:sp>
      <p:sp>
        <p:nvSpPr>
          <p:cNvPr id="3" name="Text Placeholder 2"/>
          <p:cNvSpPr>
            <a:spLocks noGrp="1"/>
          </p:cNvSpPr>
          <p:nvPr>
            <p:ph type="body" idx="1"/>
          </p:nvPr>
        </p:nvSpPr>
        <p:spPr/>
        <p:txBody>
          <a:bodyPr/>
          <a:lstStyle/>
          <a:p>
            <a:pPr algn="ctr"/>
            <a:r>
              <a:rPr lang="en-US" sz="2800" dirty="0">
                <a:solidFill>
                  <a:schemeClr val="accent6">
                    <a:lumMod val="75000"/>
                  </a:schemeClr>
                </a:solidFill>
              </a:rPr>
              <a:t>Any.</a:t>
            </a:r>
          </a:p>
          <a:p>
            <a:pPr algn="ctr"/>
            <a:endParaRPr lang="en-US" sz="2800" dirty="0">
              <a:solidFill>
                <a:schemeClr val="accent6">
                  <a:lumMod val="75000"/>
                </a:schemeClr>
              </a:solidFill>
            </a:endParaRPr>
          </a:p>
          <a:p>
            <a:pPr algn="ctr"/>
            <a:r>
              <a:rPr lang="en-US" dirty="0" smtClean="0">
                <a:solidFill>
                  <a:schemeClr val="bg1">
                    <a:lumMod val="75000"/>
                    <a:lumOff val="25000"/>
                  </a:schemeClr>
                </a:solidFill>
              </a:rPr>
              <a:t>Low Level or Entire App!</a:t>
            </a:r>
          </a:p>
          <a:p>
            <a:endParaRPr lang="en-US" dirty="0">
              <a:solidFill>
                <a:schemeClr val="bg1">
                  <a:lumMod val="75000"/>
                  <a:lumOff val="25000"/>
                </a:schemeClr>
              </a:solidFill>
            </a:endParaRPr>
          </a:p>
        </p:txBody>
      </p:sp>
    </p:spTree>
    <p:extLst>
      <p:ext uri="{BB962C8B-B14F-4D97-AF65-F5344CB8AC3E}">
        <p14:creationId xmlns:p14="http://schemas.microsoft.com/office/powerpoint/2010/main" val="2803150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Level </a:t>
            </a:r>
            <a:r>
              <a:rPr lang="en-US" dirty="0"/>
              <a:t>of </a:t>
            </a:r>
            <a:r>
              <a:rPr lang="en-US" dirty="0" smtClean="0"/>
              <a:t>Abstraction?</a:t>
            </a:r>
            <a:endParaRPr lang="en-US" dirty="0"/>
          </a:p>
        </p:txBody>
      </p:sp>
      <p:sp>
        <p:nvSpPr>
          <p:cNvPr id="3" name="Text Placeholder 2"/>
          <p:cNvSpPr>
            <a:spLocks noGrp="1"/>
          </p:cNvSpPr>
          <p:nvPr>
            <p:ph type="body" idx="1"/>
          </p:nvPr>
        </p:nvSpPr>
        <p:spPr/>
        <p:txBody>
          <a:bodyPr/>
          <a:lstStyle/>
          <a:p>
            <a:pPr algn="ctr"/>
            <a:r>
              <a:rPr lang="en-US" sz="2800" dirty="0">
                <a:solidFill>
                  <a:schemeClr val="accent6">
                    <a:lumMod val="75000"/>
                  </a:schemeClr>
                </a:solidFill>
              </a:rPr>
              <a:t>Any.</a:t>
            </a:r>
          </a:p>
          <a:p>
            <a:pPr algn="ctr"/>
            <a:endParaRPr lang="en-US" sz="2800" dirty="0">
              <a:solidFill>
                <a:schemeClr val="accent6">
                  <a:lumMod val="75000"/>
                </a:schemeClr>
              </a:solidFill>
            </a:endParaRPr>
          </a:p>
          <a:p>
            <a:pPr algn="ctr"/>
            <a:r>
              <a:rPr lang="en-US" dirty="0" smtClean="0">
                <a:solidFill>
                  <a:schemeClr val="bg1">
                    <a:lumMod val="75000"/>
                    <a:lumOff val="25000"/>
                  </a:schemeClr>
                </a:solidFill>
              </a:rPr>
              <a:t>Low Level or Entire App!</a:t>
            </a:r>
          </a:p>
          <a:p>
            <a:endParaRPr lang="en-US" dirty="0">
              <a:solidFill>
                <a:schemeClr val="bg1">
                  <a:lumMod val="75000"/>
                  <a:lumOff val="25000"/>
                </a:schemeClr>
              </a:solidFill>
            </a:endParaRPr>
          </a:p>
        </p:txBody>
      </p:sp>
      <p:graphicFrame>
        <p:nvGraphicFramePr>
          <p:cNvPr id="5" name="Diagram 4"/>
          <p:cNvGraphicFramePr/>
          <p:nvPr>
            <p:extLst/>
          </p:nvPr>
        </p:nvGraphicFramePr>
        <p:xfrm>
          <a:off x="1524001" y="1240277"/>
          <a:ext cx="8638163" cy="5136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4932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F2165820-50D0-42DC-9005-9D2FA5B26248}"/>
                                            </p:graphicEl>
                                          </p:spTgt>
                                        </p:tgtEl>
                                        <p:attrNameLst>
                                          <p:attrName>style.visibility</p:attrName>
                                        </p:attrNameLst>
                                      </p:cBhvr>
                                      <p:to>
                                        <p:strVal val="visible"/>
                                      </p:to>
                                    </p:set>
                                    <p:animEffect transition="in" filter="fade">
                                      <p:cBhvr>
                                        <p:cTn id="7" dur="500"/>
                                        <p:tgtEl>
                                          <p:spTgt spid="5">
                                            <p:graphicEl>
                                              <a:dgm id="{F2165820-50D0-42DC-9005-9D2FA5B2624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41862AA5-727B-45AE-9C06-ED02690ACCA4}"/>
                                            </p:graphicEl>
                                          </p:spTgt>
                                        </p:tgtEl>
                                        <p:attrNameLst>
                                          <p:attrName>style.visibility</p:attrName>
                                        </p:attrNameLst>
                                      </p:cBhvr>
                                      <p:to>
                                        <p:strVal val="visible"/>
                                      </p:to>
                                    </p:set>
                                    <p:animEffect transition="in" filter="fade">
                                      <p:cBhvr>
                                        <p:cTn id="12" dur="500"/>
                                        <p:tgtEl>
                                          <p:spTgt spid="5">
                                            <p:graphicEl>
                                              <a:dgm id="{41862AA5-727B-45AE-9C06-ED02690ACCA4}"/>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4DAF51BD-75FB-4230-AC60-5DF008D043ED}"/>
                                            </p:graphicEl>
                                          </p:spTgt>
                                        </p:tgtEl>
                                        <p:attrNameLst>
                                          <p:attrName>style.visibility</p:attrName>
                                        </p:attrNameLst>
                                      </p:cBhvr>
                                      <p:to>
                                        <p:strVal val="visible"/>
                                      </p:to>
                                    </p:set>
                                    <p:animEffect transition="in" filter="fade">
                                      <p:cBhvr>
                                        <p:cTn id="15" dur="500"/>
                                        <p:tgtEl>
                                          <p:spTgt spid="5">
                                            <p:graphicEl>
                                              <a:dgm id="{4DAF51BD-75FB-4230-AC60-5DF008D043ED}"/>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8F217DEE-8003-4FA0-97A2-5BEECE51295A}"/>
                                            </p:graphicEl>
                                          </p:spTgt>
                                        </p:tgtEl>
                                        <p:attrNameLst>
                                          <p:attrName>style.visibility</p:attrName>
                                        </p:attrNameLst>
                                      </p:cBhvr>
                                      <p:to>
                                        <p:strVal val="visible"/>
                                      </p:to>
                                    </p:set>
                                    <p:animEffect transition="in" filter="fade">
                                      <p:cBhvr>
                                        <p:cTn id="18" dur="500"/>
                                        <p:tgtEl>
                                          <p:spTgt spid="5">
                                            <p:graphicEl>
                                              <a:dgm id="{8F217DEE-8003-4FA0-97A2-5BEECE51295A}"/>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dgm id="{1748D1EB-C54C-4400-B5F3-B4E840B99142}"/>
                                            </p:graphicEl>
                                          </p:spTgt>
                                        </p:tgtEl>
                                        <p:attrNameLst>
                                          <p:attrName>style.visibility</p:attrName>
                                        </p:attrNameLst>
                                      </p:cBhvr>
                                      <p:to>
                                        <p:strVal val="visible"/>
                                      </p:to>
                                    </p:set>
                                    <p:animEffect transition="in" filter="fade">
                                      <p:cBhvr>
                                        <p:cTn id="21" dur="500"/>
                                        <p:tgtEl>
                                          <p:spTgt spid="5">
                                            <p:graphicEl>
                                              <a:dgm id="{1748D1EB-C54C-4400-B5F3-B4E840B9914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dgm id="{65918E55-E096-4405-A0E8-39CF16264E36}"/>
                                            </p:graphicEl>
                                          </p:spTgt>
                                        </p:tgtEl>
                                        <p:attrNameLst>
                                          <p:attrName>style.visibility</p:attrName>
                                        </p:attrNameLst>
                                      </p:cBhvr>
                                      <p:to>
                                        <p:strVal val="visible"/>
                                      </p:to>
                                    </p:set>
                                    <p:animEffect transition="in" filter="fade">
                                      <p:cBhvr>
                                        <p:cTn id="26" dur="500"/>
                                        <p:tgtEl>
                                          <p:spTgt spid="5">
                                            <p:graphicEl>
                                              <a:dgm id="{65918E55-E096-4405-A0E8-39CF16264E36}"/>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dgm id="{137B8799-FA8C-47CA-A0D3-1EA8155310B9}"/>
                                            </p:graphicEl>
                                          </p:spTgt>
                                        </p:tgtEl>
                                        <p:attrNameLst>
                                          <p:attrName>style.visibility</p:attrName>
                                        </p:attrNameLst>
                                      </p:cBhvr>
                                      <p:to>
                                        <p:strVal val="visible"/>
                                      </p:to>
                                    </p:set>
                                    <p:animEffect transition="in" filter="fade">
                                      <p:cBhvr>
                                        <p:cTn id="29" dur="500"/>
                                        <p:tgtEl>
                                          <p:spTgt spid="5">
                                            <p:graphicEl>
                                              <a:dgm id="{137B8799-FA8C-47CA-A0D3-1EA8155310B9}"/>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graphicEl>
                                              <a:dgm id="{52B43329-7953-4E7A-B8A1-1CF18F277B60}"/>
                                            </p:graphicEl>
                                          </p:spTgt>
                                        </p:tgtEl>
                                        <p:attrNameLst>
                                          <p:attrName>style.visibility</p:attrName>
                                        </p:attrNameLst>
                                      </p:cBhvr>
                                      <p:to>
                                        <p:strVal val="visible"/>
                                      </p:to>
                                    </p:set>
                                    <p:animEffect transition="in" filter="fade">
                                      <p:cBhvr>
                                        <p:cTn id="32" dur="500"/>
                                        <p:tgtEl>
                                          <p:spTgt spid="5">
                                            <p:graphicEl>
                                              <a:dgm id="{52B43329-7953-4E7A-B8A1-1CF18F277B60}"/>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5F6B6654-BE0B-420C-A32B-05EC05701317}"/>
                                            </p:graphicEl>
                                          </p:spTgt>
                                        </p:tgtEl>
                                        <p:attrNameLst>
                                          <p:attrName>style.visibility</p:attrName>
                                        </p:attrNameLst>
                                      </p:cBhvr>
                                      <p:to>
                                        <p:strVal val="visible"/>
                                      </p:to>
                                    </p:set>
                                    <p:animEffect transition="in" filter="fade">
                                      <p:cBhvr>
                                        <p:cTn id="35" dur="500"/>
                                        <p:tgtEl>
                                          <p:spTgt spid="5">
                                            <p:graphicEl>
                                              <a:dgm id="{5F6B6654-BE0B-420C-A32B-05EC057013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AtOnc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11154" y="228600"/>
            <a:ext cx="7375071" cy="6599103"/>
          </a:xfrm>
          <a:prstGeom prst="rect">
            <a:avLst/>
          </a:prstGeom>
        </p:spPr>
      </p:pic>
      <p:grpSp>
        <p:nvGrpSpPr>
          <p:cNvPr id="10" name="Group 9"/>
          <p:cNvGrpSpPr/>
          <p:nvPr/>
        </p:nvGrpSpPr>
        <p:grpSpPr>
          <a:xfrm>
            <a:off x="1304346" y="3638145"/>
            <a:ext cx="3071008" cy="2103894"/>
            <a:chOff x="1304346" y="3638145"/>
            <a:chExt cx="3071008" cy="2103894"/>
          </a:xfrm>
        </p:grpSpPr>
        <p:sp>
          <p:nvSpPr>
            <p:cNvPr id="6" name="Rectangular Callout 5"/>
            <p:cNvSpPr/>
            <p:nvPr/>
          </p:nvSpPr>
          <p:spPr bwMode="auto">
            <a:xfrm>
              <a:off x="1304346" y="3638145"/>
              <a:ext cx="3071008" cy="2103894"/>
            </a:xfrm>
            <a:prstGeom prst="wedgeRectCallout">
              <a:avLst>
                <a:gd name="adj1" fmla="val 67289"/>
                <a:gd name="adj2" fmla="val 41129"/>
              </a:avLst>
            </a:prstGeom>
            <a:ln>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US" sz="2000" dirty="0">
                <a:latin typeface="Tekton Pro" pitchFamily="34" charset="0"/>
              </a:endParaRPr>
            </a:p>
          </p:txBody>
        </p:sp>
        <p:sp>
          <p:nvSpPr>
            <p:cNvPr id="5" name="Rectangle 2"/>
            <p:cNvSpPr>
              <a:spLocks noChangeArrowheads="1"/>
            </p:cNvSpPr>
            <p:nvPr/>
          </p:nvSpPr>
          <p:spPr bwMode="auto">
            <a:xfrm>
              <a:off x="1602449" y="3868796"/>
              <a:ext cx="2669320" cy="1600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&lt;</a:t>
              </a:r>
              <a:r>
                <a:rPr kumimoji="0" lang="en-US" altLang="en-US" sz="1400" b="0" i="0" u="none" strike="noStrike" cap="none" normalizeH="0" baseline="0" dirty="0" err="1" smtClean="0">
                  <a:ln>
                    <a:noFill/>
                  </a:ln>
                  <a:solidFill>
                    <a:srgbClr val="800000"/>
                  </a:solidFill>
                  <a:effectLst/>
                  <a:latin typeface="Consolas" panose="020B0609020204030204" pitchFamily="49" charset="0"/>
                  <a:cs typeface="Consolas" panose="020B0609020204030204" pitchFamily="49" charset="0"/>
                </a:rPr>
                <a:t>pluralsight</a:t>
              </a:r>
              <a:r>
                <a:rPr kumimoji="0" lang="en-US" altLang="en-US" sz="1400" b="0" i="0" u="none" strike="noStrike" cap="none" normalizeH="0" baseline="0" dirty="0" smtClean="0">
                  <a:ln>
                    <a:noFill/>
                  </a:ln>
                  <a:solidFill>
                    <a:srgbClr val="800000"/>
                  </a:solidFill>
                  <a:effectLst/>
                  <a:latin typeface="Consolas" panose="020B0609020204030204" pitchFamily="49" charset="0"/>
                  <a:cs typeface="Consolas" panose="020B0609020204030204" pitchFamily="49" charset="0"/>
                </a:rPr>
                <a:t>-course</a:t>
              </a:r>
              <a:r>
                <a:rPr kumimoji="0" lang="en-US" altLang="en-US" sz="1400"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br>
                <a:rPr kumimoji="0" lang="en-US" altLang="en-US" sz="1400"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br>
              <a:r>
                <a:rPr kumimoji="0" lang="en-US" altLang="en-US" sz="1400" b="0" i="0" u="none" strike="noStrike" cap="none" normalizeH="0" dirty="0" smtClean="0">
                  <a:ln>
                    <a:noFill/>
                  </a:ln>
                  <a:solidFill>
                    <a:srgbClr val="000000"/>
                  </a:solidFill>
                  <a:effectLst/>
                  <a:latin typeface="Consolas" panose="020B0609020204030204" pitchFamily="49" charset="0"/>
                  <a:cs typeface="Consolas" panose="020B0609020204030204" pitchFamily="49" charset="0"/>
                </a:rPr>
                <a:t>   </a:t>
              </a:r>
              <a:r>
                <a:rPr kumimoji="0" lang="en-US" altLang="en-US" sz="1400"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title</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="Clean Code</a:t>
              </a:r>
              <a:r>
                <a:rPr lang="en-US" altLang="en-US" sz="1400" dirty="0">
                  <a:solidFill>
                    <a:srgbClr val="0000FF"/>
                  </a:solidFill>
                  <a:latin typeface="Consolas" panose="020B0609020204030204" pitchFamily="49" charset="0"/>
                  <a:cs typeface="Consolas" panose="020B0609020204030204" pitchFamily="49" charset="0"/>
                </a:rPr>
                <a:t>"</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
              </a:r>
              <a:b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br>
              <a:r>
                <a:rPr kumimoji="0" lang="en-US" altLang="en-US" sz="1400"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r>
                <a:rPr kumimoji="0" lang="en-US" altLang="en-US" sz="1400"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author</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="Cory House</a:t>
              </a:r>
              <a:r>
                <a:rPr lang="en-US" altLang="en-US" sz="1400" dirty="0">
                  <a:solidFill>
                    <a:srgbClr val="0000FF"/>
                  </a:solidFill>
                  <a:latin typeface="Consolas" panose="020B0609020204030204" pitchFamily="49" charset="0"/>
                  <a:cs typeface="Consolas" panose="020B0609020204030204" pitchFamily="49" charset="0"/>
                </a:rPr>
                <a:t>"</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
              </a:r>
              <a:b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br>
              <a:r>
                <a:rPr kumimoji="0" lang="en-US" altLang="en-US" sz="1400"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r>
                <a:rPr kumimoji="0" lang="en-US" altLang="en-US" sz="1400"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level</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="intermediate</a:t>
              </a:r>
              <a:r>
                <a:rPr lang="en-US" altLang="en-US" sz="1400" dirty="0">
                  <a:solidFill>
                    <a:srgbClr val="0000FF"/>
                  </a:solidFill>
                  <a:latin typeface="Consolas" panose="020B0609020204030204" pitchFamily="49" charset="0"/>
                  <a:cs typeface="Consolas" panose="020B0609020204030204" pitchFamily="49" charset="0"/>
                </a:rPr>
                <a:t>"</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
              </a:r>
              <a:b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br>
              <a:r>
                <a:rPr kumimoji="0" lang="en-US" altLang="en-US" sz="1400"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r>
                <a:rPr kumimoji="0" lang="en-US" altLang="en-US" sz="1400"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length</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="3h 10m</a:t>
              </a:r>
              <a:r>
                <a:rPr lang="en-US" altLang="en-US" sz="1400" dirty="0">
                  <a:solidFill>
                    <a:srgbClr val="0000FF"/>
                  </a:solidFill>
                  <a:latin typeface="Consolas" panose="020B0609020204030204" pitchFamily="49" charset="0"/>
                  <a:cs typeface="Consolas" panose="020B0609020204030204" pitchFamily="49" charset="0"/>
                </a:rPr>
                <a:t>"</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
              </a:r>
              <a:b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b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   </a:t>
              </a:r>
              <a:r>
                <a:rPr kumimoji="0" lang="en-US" altLang="en-US" sz="1400"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rating</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="4.7</a:t>
              </a:r>
              <a:r>
                <a:rPr lang="en-US" altLang="en-US" sz="1400" dirty="0">
                  <a:solidFill>
                    <a:srgbClr val="0000FF"/>
                  </a:solidFill>
                  <a:latin typeface="Consolas" panose="020B0609020204030204" pitchFamily="49" charset="0"/>
                  <a:cs typeface="Consolas" panose="020B0609020204030204" pitchFamily="49" charset="0"/>
                </a:rPr>
                <a:t>"</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&gt;</a:t>
              </a:r>
              <a:r>
                <a:rPr kumimoji="0" lang="en-US" altLang="en-US" sz="1400"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&lt;/</a:t>
              </a:r>
              <a:r>
                <a:rPr kumimoji="0" lang="en-US" altLang="en-US" sz="1400" b="0" i="0" u="none" strike="noStrike" cap="none" normalizeH="0" baseline="0" dirty="0" err="1" smtClean="0">
                  <a:ln>
                    <a:noFill/>
                  </a:ln>
                  <a:solidFill>
                    <a:srgbClr val="800000"/>
                  </a:solidFill>
                  <a:effectLst/>
                  <a:latin typeface="Consolas" panose="020B0609020204030204" pitchFamily="49" charset="0"/>
                  <a:cs typeface="Consolas" panose="020B0609020204030204" pitchFamily="49" charset="0"/>
                </a:rPr>
                <a:t>pluralsight</a:t>
              </a:r>
              <a:r>
                <a:rPr kumimoji="0" lang="en-US" altLang="en-US" sz="1400" b="0" i="0" u="none" strike="noStrike" cap="none" normalizeH="0" baseline="0" dirty="0" smtClean="0">
                  <a:ln>
                    <a:noFill/>
                  </a:ln>
                  <a:solidFill>
                    <a:srgbClr val="800000"/>
                  </a:solidFill>
                  <a:effectLst/>
                  <a:latin typeface="Consolas" panose="020B0609020204030204" pitchFamily="49" charset="0"/>
                  <a:cs typeface="Consolas" panose="020B0609020204030204" pitchFamily="49" charset="0"/>
                </a:rPr>
                <a:t>-course</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&gt;</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grpSp>
      <p:grpSp>
        <p:nvGrpSpPr>
          <p:cNvPr id="9" name="Group 8"/>
          <p:cNvGrpSpPr/>
          <p:nvPr/>
        </p:nvGrpSpPr>
        <p:grpSpPr>
          <a:xfrm>
            <a:off x="178968" y="424776"/>
            <a:ext cx="5060998" cy="560960"/>
            <a:chOff x="178968" y="424776"/>
            <a:chExt cx="5060998" cy="560960"/>
          </a:xfrm>
        </p:grpSpPr>
        <p:sp>
          <p:nvSpPr>
            <p:cNvPr id="7" name="Rectangular Callout 6"/>
            <p:cNvSpPr/>
            <p:nvPr/>
          </p:nvSpPr>
          <p:spPr bwMode="auto">
            <a:xfrm>
              <a:off x="178968" y="424776"/>
              <a:ext cx="5060998" cy="560960"/>
            </a:xfrm>
            <a:prstGeom prst="wedgeRectCallout">
              <a:avLst>
                <a:gd name="adj1" fmla="val 59796"/>
                <a:gd name="adj2" fmla="val 38197"/>
              </a:avLst>
            </a:prstGeom>
            <a:ln>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US" sz="2000" dirty="0">
                <a:latin typeface="Tekton Pro" pitchFamily="34" charset="0"/>
              </a:endParaRPr>
            </a:p>
          </p:txBody>
        </p:sp>
        <p:sp>
          <p:nvSpPr>
            <p:cNvPr id="8" name="Rectangle 2"/>
            <p:cNvSpPr>
              <a:spLocks noChangeArrowheads="1"/>
            </p:cNvSpPr>
            <p:nvPr/>
          </p:nvSpPr>
          <p:spPr bwMode="auto">
            <a:xfrm>
              <a:off x="269760" y="510707"/>
              <a:ext cx="4855816"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&lt;</a:t>
              </a:r>
              <a:r>
                <a:rPr lang="en-US" altLang="en-US" sz="1400" dirty="0" smtClean="0">
                  <a:solidFill>
                    <a:srgbClr val="800000"/>
                  </a:solidFill>
                  <a:latin typeface="Consolas" panose="020B0609020204030204" pitchFamily="49" charset="0"/>
                  <a:cs typeface="Consolas" panose="020B0609020204030204" pitchFamily="49" charset="0"/>
                </a:rPr>
                <a:t>author</a:t>
              </a:r>
              <a:r>
                <a:rPr kumimoji="0" lang="en-US" altLang="en-US" sz="1400" b="0" i="0" u="none" strike="noStrike" cap="none" normalizeH="0" baseline="0" dirty="0" smtClean="0">
                  <a:ln>
                    <a:noFill/>
                  </a:ln>
                  <a:solidFill>
                    <a:srgbClr val="800000"/>
                  </a:solidFill>
                  <a:effectLst/>
                  <a:latin typeface="Consolas" panose="020B0609020204030204" pitchFamily="49" charset="0"/>
                  <a:cs typeface="Consolas" panose="020B0609020204030204" pitchFamily="49" charset="0"/>
                </a:rPr>
                <a:t>-page</a:t>
              </a:r>
              <a:r>
                <a:rPr kumimoji="0" lang="en-US" altLang="en-US" sz="1400" b="0" i="0" u="none" strike="noStrike" cap="none" normalizeH="0" baseline="0" dirty="0" smtClean="0">
                  <a:ln>
                    <a:noFill/>
                  </a:ln>
                  <a:solidFill>
                    <a:srgbClr val="000000"/>
                  </a:solidFill>
                  <a:effectLst/>
                  <a:latin typeface="Consolas" panose="020B0609020204030204" pitchFamily="49" charset="0"/>
                  <a:cs typeface="Consolas" panose="020B0609020204030204" pitchFamily="49" charset="0"/>
                </a:rPr>
                <a:t> </a:t>
              </a:r>
              <a:r>
                <a:rPr kumimoji="0" lang="en-US" altLang="en-US" sz="1400" b="0"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author</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a:t>
              </a:r>
              <a:r>
                <a:rPr lang="en-US" altLang="en-US" sz="1400" dirty="0">
                  <a:solidFill>
                    <a:srgbClr val="0000FF"/>
                  </a:solidFill>
                  <a:latin typeface="Consolas" panose="020B0609020204030204" pitchFamily="49" charset="0"/>
                  <a:cs typeface="Consolas" panose="020B0609020204030204" pitchFamily="49" charset="0"/>
                </a:rPr>
                <a:t>"</a:t>
              </a:r>
              <a:r>
                <a:rPr kumimoji="0" lang="en-US" altLang="en-US" sz="1400" b="0" i="0" u="none" strike="noStrike" cap="none" normalizeH="0" baseline="0" dirty="0" err="1" smtClean="0">
                  <a:ln>
                    <a:noFill/>
                  </a:ln>
                  <a:solidFill>
                    <a:srgbClr val="0000FF"/>
                  </a:solidFill>
                  <a:effectLst/>
                  <a:latin typeface="Consolas" panose="020B0609020204030204" pitchFamily="49" charset="0"/>
                  <a:cs typeface="Consolas" panose="020B0609020204030204" pitchFamily="49" charset="0"/>
                </a:rPr>
                <a:t>cory</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-house</a:t>
              </a:r>
              <a:r>
                <a:rPr lang="en-US" altLang="en-US" sz="1400" dirty="0" smtClean="0">
                  <a:solidFill>
                    <a:srgbClr val="0000FF"/>
                  </a:solidFill>
                  <a:latin typeface="Consolas" panose="020B0609020204030204" pitchFamily="49" charset="0"/>
                  <a:cs typeface="Consolas" panose="020B0609020204030204" pitchFamily="49" charset="0"/>
                </a:rPr>
                <a:t>"&gt;</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&lt;/</a:t>
              </a:r>
              <a:r>
                <a:rPr lang="en-US" altLang="en-US" sz="1400" dirty="0" smtClean="0">
                  <a:solidFill>
                    <a:srgbClr val="800000"/>
                  </a:solidFill>
                  <a:latin typeface="Consolas" panose="020B0609020204030204" pitchFamily="49" charset="0"/>
                  <a:cs typeface="Consolas" panose="020B0609020204030204" pitchFamily="49" charset="0"/>
                </a:rPr>
                <a:t>author</a:t>
              </a:r>
              <a:r>
                <a:rPr kumimoji="0" lang="en-US" altLang="en-US" sz="1400" b="0" i="0" u="none" strike="noStrike" cap="none" normalizeH="0" baseline="0" dirty="0" smtClean="0">
                  <a:ln>
                    <a:noFill/>
                  </a:ln>
                  <a:solidFill>
                    <a:srgbClr val="800000"/>
                  </a:solidFill>
                  <a:effectLst/>
                  <a:latin typeface="Consolas" panose="020B0609020204030204" pitchFamily="49" charset="0"/>
                  <a:cs typeface="Consolas" panose="020B0609020204030204" pitchFamily="49" charset="0"/>
                </a:rPr>
                <a:t>-page</a:t>
              </a:r>
              <a:r>
                <a:rPr kumimoji="0" lang="en-US" altLang="en-US" sz="1400" b="0" i="0" u="none" strike="noStrike" cap="none" normalizeH="0" baseline="0" dirty="0" smtClean="0">
                  <a:ln>
                    <a:noFill/>
                  </a:ln>
                  <a:solidFill>
                    <a:srgbClr val="0000FF"/>
                  </a:solidFill>
                  <a:effectLst/>
                  <a:latin typeface="Consolas" panose="020B0609020204030204" pitchFamily="49" charset="0"/>
                  <a:cs typeface="Consolas" panose="020B0609020204030204" pitchFamily="49" charset="0"/>
                </a:rPr>
                <a:t>&gt;</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558727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p:txBody>
          <a:bodyPr/>
          <a:lstStyle/>
          <a:p>
            <a:r>
              <a:rPr lang="en-US" dirty="0" smtClean="0"/>
              <a:t>Today’s markup is highly </a:t>
            </a:r>
            <a:r>
              <a:rPr lang="en-US" dirty="0" smtClean="0"/>
              <a:t>generic</a:t>
            </a:r>
            <a:endParaRPr lang="en-US" dirty="0" smtClean="0"/>
          </a:p>
          <a:p>
            <a:r>
              <a:rPr lang="en-US" dirty="0" smtClean="0"/>
              <a:t>Custom Elements let us create our own HTML </a:t>
            </a:r>
            <a:r>
              <a:rPr lang="en-US" dirty="0" smtClean="0"/>
              <a:t>elements</a:t>
            </a:r>
          </a:p>
          <a:p>
            <a:r>
              <a:rPr lang="en-US" dirty="0" smtClean="0"/>
              <a:t>Instantiate just like regular elements</a:t>
            </a:r>
            <a:endParaRPr lang="en-US" dirty="0" smtClean="0"/>
          </a:p>
          <a:p>
            <a:r>
              <a:rPr lang="en-US" dirty="0" smtClean="0"/>
              <a:t>Use the Lifecycle callback </a:t>
            </a:r>
            <a:r>
              <a:rPr lang="en-US" dirty="0" smtClean="0"/>
              <a:t>methods</a:t>
            </a:r>
          </a:p>
          <a:p>
            <a:r>
              <a:rPr lang="en-US" dirty="0" smtClean="0"/>
              <a:t>Choose a level of abstraction – single component to full app</a:t>
            </a:r>
            <a:endParaRPr lang="en-US" dirty="0" smtClean="0"/>
          </a:p>
        </p:txBody>
      </p:sp>
    </p:spTree>
    <p:extLst>
      <p:ext uri="{BB962C8B-B14F-4D97-AF65-F5344CB8AC3E}">
        <p14:creationId xmlns:p14="http://schemas.microsoft.com/office/powerpoint/2010/main" val="1892504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2" y="1"/>
            <a:ext cx="12255052" cy="69737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1968327" y="54173"/>
            <a:ext cx="7737772" cy="4457700"/>
          </a:xfrm>
        </p:spPr>
        <p:txBody>
          <a:bodyPr>
            <a:noAutofit/>
          </a:bodyPr>
          <a:lstStyle/>
          <a:p>
            <a:pPr algn="l"/>
            <a:r>
              <a:rPr lang="en-US" sz="3000" dirty="0">
                <a:solidFill>
                  <a:schemeClr val="tx1"/>
                </a:solidFill>
              </a:rPr>
              <a:t>	Shadow DOM</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17" name="Subtitle 2"/>
          <p:cNvSpPr>
            <a:spLocks noGrp="1"/>
          </p:cNvSpPr>
          <p:nvPr>
            <p:ph type="subTitle" idx="4294967295"/>
          </p:nvPr>
        </p:nvSpPr>
        <p:spPr>
          <a:xfrm>
            <a:off x="5173590" y="6426584"/>
            <a:ext cx="3429000" cy="601333"/>
          </a:xfrm>
        </p:spPr>
        <p:txBody>
          <a:bodyPr>
            <a:normAutofit/>
          </a:bodyPr>
          <a:lstStyle/>
          <a:p>
            <a:pPr marL="0" indent="0">
              <a:buNone/>
            </a:pPr>
            <a:r>
              <a:rPr lang="en-US" dirty="0" smtClean="0">
                <a:solidFill>
                  <a:schemeClr val="tx1"/>
                </a:solidFill>
              </a:rPr>
              <a:t>@</a:t>
            </a:r>
            <a:r>
              <a:rPr lang="en-US" dirty="0" err="1" smtClean="0">
                <a:solidFill>
                  <a:schemeClr val="tx1"/>
                </a:solidFill>
              </a:rPr>
              <a:t>housecor</a:t>
            </a:r>
            <a:endParaRPr lang="en-US" dirty="0">
              <a:solidFill>
                <a:schemeClr val="tx1"/>
              </a:solidFill>
            </a:endParaRPr>
          </a:p>
        </p:txBody>
      </p:sp>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164102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No Style and DOM Encapsulation</a:t>
            </a:r>
            <a:endParaRPr lang="en-US" dirty="0"/>
          </a:p>
        </p:txBody>
      </p:sp>
      <p:sp>
        <p:nvSpPr>
          <p:cNvPr id="3" name="Text Placeholder 2"/>
          <p:cNvSpPr>
            <a:spLocks noGrp="1"/>
          </p:cNvSpPr>
          <p:nvPr>
            <p:ph type="body" idx="1"/>
          </p:nvPr>
        </p:nvSpPr>
        <p:spPr/>
        <p:txBody>
          <a:bodyPr/>
          <a:lstStyle/>
          <a:p>
            <a:r>
              <a:rPr lang="en-US" dirty="0" smtClean="0"/>
              <a:t>Avoiding style conflicts requires highly specific CSS selectors</a:t>
            </a:r>
          </a:p>
          <a:p>
            <a:r>
              <a:rPr lang="en-US" dirty="0" smtClean="0"/>
              <a:t>Use of !important to force styles</a:t>
            </a:r>
          </a:p>
          <a:p>
            <a:r>
              <a:rPr lang="en-US" dirty="0" smtClean="0"/>
              <a:t>No guarantee another style won’t conflict</a:t>
            </a:r>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764" r="5084" b="3882"/>
          <a:stretch/>
        </p:blipFill>
        <p:spPr>
          <a:xfrm>
            <a:off x="6125779" y="2918209"/>
            <a:ext cx="3547242" cy="249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4400" y="2918208"/>
            <a:ext cx="3251774" cy="26015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2982260" y="5650468"/>
            <a:ext cx="1678345" cy="369332"/>
          </a:xfrm>
          <a:prstGeom prst="rect">
            <a:avLst/>
          </a:prstGeom>
        </p:spPr>
        <p:txBody>
          <a:bodyPr wrap="none">
            <a:spAutoFit/>
          </a:bodyPr>
          <a:lstStyle/>
          <a:p>
            <a:r>
              <a:rPr lang="en-US" dirty="0">
                <a:solidFill>
                  <a:schemeClr val="accent6">
                    <a:lumMod val="75000"/>
                  </a:schemeClr>
                </a:solidFill>
              </a:rPr>
              <a:t>We envision this</a:t>
            </a:r>
          </a:p>
        </p:txBody>
      </p:sp>
      <p:sp>
        <p:nvSpPr>
          <p:cNvPr id="8" name="Rectangle 7"/>
          <p:cNvSpPr/>
          <p:nvPr/>
        </p:nvSpPr>
        <p:spPr>
          <a:xfrm>
            <a:off x="6680099" y="5650468"/>
            <a:ext cx="2489977" cy="369332"/>
          </a:xfrm>
          <a:prstGeom prst="rect">
            <a:avLst/>
          </a:prstGeom>
        </p:spPr>
        <p:txBody>
          <a:bodyPr wrap="none">
            <a:spAutoFit/>
          </a:bodyPr>
          <a:lstStyle/>
          <a:p>
            <a:r>
              <a:rPr lang="en-US" dirty="0">
                <a:solidFill>
                  <a:schemeClr val="accent6">
                    <a:lumMod val="75000"/>
                  </a:schemeClr>
                </a:solidFill>
              </a:rPr>
              <a:t>But may end up with this</a:t>
            </a:r>
          </a:p>
        </p:txBody>
      </p:sp>
      <p:pic>
        <p:nvPicPr>
          <p:cNvPr id="6" name="Picture 5"/>
          <p:cNvPicPr>
            <a:picLocks noChangeAspect="1"/>
          </p:cNvPicPr>
          <p:nvPr/>
        </p:nvPicPr>
        <p:blipFill>
          <a:blip r:embed="rId5"/>
          <a:stretch>
            <a:fillRect/>
          </a:stretch>
        </p:blipFill>
        <p:spPr>
          <a:xfrm>
            <a:off x="10239375" y="4089781"/>
            <a:ext cx="1457325" cy="1476375"/>
          </a:xfrm>
          <a:prstGeom prst="rect">
            <a:avLst/>
          </a:prstGeom>
        </p:spPr>
      </p:pic>
      <p:pic>
        <p:nvPicPr>
          <p:cNvPr id="9" name="Picture 8"/>
          <p:cNvPicPr>
            <a:picLocks noChangeAspect="1"/>
          </p:cNvPicPr>
          <p:nvPr/>
        </p:nvPicPr>
        <p:blipFill>
          <a:blip r:embed="rId6"/>
          <a:stretch>
            <a:fillRect/>
          </a:stretch>
        </p:blipFill>
        <p:spPr>
          <a:xfrm>
            <a:off x="7260432" y="6019800"/>
            <a:ext cx="1085850" cy="600075"/>
          </a:xfrm>
          <a:prstGeom prst="rect">
            <a:avLst/>
          </a:prstGeom>
        </p:spPr>
      </p:pic>
      <p:pic>
        <p:nvPicPr>
          <p:cNvPr id="10" name="Picture 9"/>
          <p:cNvPicPr>
            <a:picLocks noChangeAspect="1"/>
          </p:cNvPicPr>
          <p:nvPr/>
        </p:nvPicPr>
        <p:blipFill>
          <a:blip r:embed="rId7"/>
          <a:stretch>
            <a:fillRect/>
          </a:stretch>
        </p:blipFill>
        <p:spPr>
          <a:xfrm>
            <a:off x="3424524" y="6076950"/>
            <a:ext cx="771525" cy="476250"/>
          </a:xfrm>
          <a:prstGeom prst="rect">
            <a:avLst/>
          </a:prstGeom>
        </p:spPr>
      </p:pic>
      <p:pic>
        <p:nvPicPr>
          <p:cNvPr id="11" name="Picture 10"/>
          <p:cNvPicPr>
            <a:picLocks noChangeAspect="1"/>
          </p:cNvPicPr>
          <p:nvPr/>
        </p:nvPicPr>
        <p:blipFill>
          <a:blip r:embed="rId8"/>
          <a:stretch>
            <a:fillRect/>
          </a:stretch>
        </p:blipFill>
        <p:spPr>
          <a:xfrm>
            <a:off x="365745" y="4218972"/>
            <a:ext cx="1514475" cy="1504950"/>
          </a:xfrm>
          <a:prstGeom prst="rect">
            <a:avLst/>
          </a:prstGeom>
        </p:spPr>
      </p:pic>
    </p:spTree>
    <p:extLst>
      <p:ext uri="{BB962C8B-B14F-4D97-AF65-F5344CB8AC3E}">
        <p14:creationId xmlns:p14="http://schemas.microsoft.com/office/powerpoint/2010/main" val="126470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5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fade">
                                      <p:cBhvr>
                                        <p:cTn id="5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09600" y="466164"/>
            <a:ext cx="5199529" cy="5970494"/>
          </a:xfrm>
          <a:prstGeom prst="rect">
            <a:avLst/>
          </a:prstGeom>
          <a:solidFill>
            <a:schemeClr val="tx1">
              <a:lumMod val="95000"/>
            </a:schemeClr>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ctr"/>
            <a:r>
              <a:rPr lang="en-US" sz="7200" dirty="0" smtClean="0">
                <a:solidFill>
                  <a:schemeClr val="bg1">
                    <a:lumMod val="65000"/>
                    <a:lumOff val="35000"/>
                  </a:schemeClr>
                </a:solidFill>
                <a:latin typeface="Tekton Pro" pitchFamily="34" charset="0"/>
              </a:rPr>
              <a:t>Light DOM</a:t>
            </a:r>
            <a:endParaRPr lang="en-US" sz="7200" dirty="0">
              <a:solidFill>
                <a:schemeClr val="bg1">
                  <a:lumMod val="65000"/>
                  <a:lumOff val="35000"/>
                </a:schemeClr>
              </a:solidFill>
              <a:latin typeface="Tekton Pro" pitchFamily="34" charset="0"/>
            </a:endParaRPr>
          </a:p>
        </p:txBody>
      </p:sp>
      <p:sp>
        <p:nvSpPr>
          <p:cNvPr id="5" name="Rectangle 4"/>
          <p:cNvSpPr/>
          <p:nvPr/>
        </p:nvSpPr>
        <p:spPr bwMode="auto">
          <a:xfrm>
            <a:off x="6096000" y="466164"/>
            <a:ext cx="5199529" cy="5970494"/>
          </a:xfrm>
          <a:prstGeom prst="rect">
            <a:avLst/>
          </a:prstGeom>
          <a:solidFill>
            <a:schemeClr val="bg1">
              <a:lumMod val="65000"/>
              <a:lumOff val="35000"/>
            </a:schemeClr>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ctr"/>
            <a:r>
              <a:rPr lang="en-US" sz="7200" dirty="0" smtClean="0">
                <a:latin typeface="Tekton Pro" pitchFamily="34" charset="0"/>
              </a:rPr>
              <a:t>Shadow DOM</a:t>
            </a:r>
            <a:endParaRPr lang="en-US" sz="7200" dirty="0">
              <a:latin typeface="Tekton Pro" pitchFamily="34" charset="0"/>
            </a:endParaRPr>
          </a:p>
        </p:txBody>
      </p:sp>
    </p:spTree>
    <p:extLst>
      <p:ext uri="{BB962C8B-B14F-4D97-AF65-F5344CB8AC3E}">
        <p14:creationId xmlns:p14="http://schemas.microsoft.com/office/powerpoint/2010/main" val="68070692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DOM Hacks</a:t>
            </a:r>
            <a:endParaRPr lang="en-US" dirty="0"/>
          </a:p>
        </p:txBody>
      </p:sp>
      <p:sp>
        <p:nvSpPr>
          <p:cNvPr id="3" name="Text Placeholder 2"/>
          <p:cNvSpPr>
            <a:spLocks noGrp="1"/>
          </p:cNvSpPr>
          <p:nvPr>
            <p:ph type="body" idx="1"/>
          </p:nvPr>
        </p:nvSpPr>
        <p:spPr/>
        <p:txBody>
          <a:bodyPr/>
          <a:lstStyle/>
          <a:p>
            <a:r>
              <a:rPr lang="en-US" dirty="0" smtClean="0"/>
              <a:t>Shadow DOM encapsulates markup, &amp; styling </a:t>
            </a:r>
          </a:p>
          <a:p>
            <a:endParaRPr lang="en-US" dirty="0"/>
          </a:p>
          <a:p>
            <a:r>
              <a:rPr lang="en-US" dirty="0" smtClean="0"/>
              <a:t>Today’s ways to get similar behavior:</a:t>
            </a:r>
          </a:p>
          <a:p>
            <a:r>
              <a:rPr lang="en-US" dirty="0" smtClean="0"/>
              <a:t> </a:t>
            </a:r>
          </a:p>
          <a:p>
            <a:pPr marL="457200" indent="-457200">
              <a:buAutoNum type="arabicPeriod"/>
            </a:pPr>
            <a:endParaRPr lang="en-US" dirty="0"/>
          </a:p>
        </p:txBody>
      </p:sp>
      <p:sp>
        <p:nvSpPr>
          <p:cNvPr id="4" name="Rectangle 1"/>
          <p:cNvSpPr>
            <a:spLocks noChangeArrowheads="1"/>
          </p:cNvSpPr>
          <p:nvPr/>
        </p:nvSpPr>
        <p:spPr bwMode="auto">
          <a:xfrm>
            <a:off x="609600" y="2696170"/>
            <a:ext cx="1197764"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err="1">
                <a:solidFill>
                  <a:srgbClr val="800000"/>
                </a:solidFill>
                <a:latin typeface="Consolas" panose="020B0609020204030204" pitchFamily="49" charset="0"/>
                <a:cs typeface="Consolas" panose="020B0609020204030204" pitchFamily="49" charset="0"/>
              </a:rPr>
              <a:t>iframe</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endParaRPr lang="en-US" altLang="en-US" dirty="0">
              <a:solidFill>
                <a:srgbClr val="0000FF"/>
              </a:solidFill>
              <a:latin typeface="Consolas" panose="020B0609020204030204" pitchFamily="49" charset="0"/>
              <a:cs typeface="Consolas" panose="020B0609020204030204" pitchFamily="49" charset="0"/>
            </a:endParaRP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canvas</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spTree>
    <p:extLst>
      <p:ext uri="{BB962C8B-B14F-4D97-AF65-F5344CB8AC3E}">
        <p14:creationId xmlns:p14="http://schemas.microsoft.com/office/powerpoint/2010/main" val="58026358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19" y="2944416"/>
            <a:ext cx="8229600" cy="762000"/>
          </a:xfrm>
        </p:spPr>
        <p:txBody>
          <a:bodyPr/>
          <a:lstStyle/>
          <a:p>
            <a:r>
              <a:rPr lang="en-US" dirty="0" smtClean="0"/>
              <a:t>Web Developers Have Problems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375" y="1364456"/>
            <a:ext cx="4738987" cy="3921920"/>
          </a:xfrm>
          <a:prstGeom prst="rect">
            <a:avLst/>
          </a:prstGeom>
        </p:spPr>
      </p:pic>
    </p:spTree>
    <p:extLst>
      <p:ext uri="{BB962C8B-B14F-4D97-AF65-F5344CB8AC3E}">
        <p14:creationId xmlns:p14="http://schemas.microsoft.com/office/powerpoint/2010/main" val="38667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Shadow DOM is </a:t>
            </a:r>
            <a:r>
              <a:rPr lang="en-US" dirty="0" smtClean="0"/>
              <a:t>Already Used Today?!</a:t>
            </a:r>
            <a:endParaRPr lang="en-US" dirty="0"/>
          </a:p>
        </p:txBody>
      </p:sp>
      <p:sp>
        <p:nvSpPr>
          <p:cNvPr id="4" name="Rectangle 1"/>
          <p:cNvSpPr>
            <a:spLocks noChangeArrowheads="1"/>
          </p:cNvSpPr>
          <p:nvPr/>
        </p:nvSpPr>
        <p:spPr bwMode="auto">
          <a:xfrm>
            <a:off x="1981200" y="1398309"/>
            <a:ext cx="4743606"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input</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type</a:t>
            </a:r>
            <a:r>
              <a:rPr lang="en-US" altLang="en-US" dirty="0">
                <a:solidFill>
                  <a:srgbClr val="0000FF"/>
                </a:solidFill>
                <a:latin typeface="Consolas" panose="020B0609020204030204" pitchFamily="49" charset="0"/>
                <a:cs typeface="Consolas" panose="020B0609020204030204" pitchFamily="49" charset="0"/>
              </a:rPr>
              <a:t>="range"&gt;</a:t>
            </a:r>
          </a:p>
          <a:p>
            <a:pPr eaLnBrk="0" fontAlgn="base" hangingPunct="0">
              <a:spcBef>
                <a:spcPct val="0"/>
              </a:spcBef>
              <a:spcAft>
                <a:spcPct val="0"/>
              </a:spcAft>
            </a:pPr>
            <a:endParaRPr lang="en-US" altLang="en-US" dirty="0">
              <a:solidFill>
                <a:srgbClr val="000000"/>
              </a:solidFill>
              <a:latin typeface="Consolas" panose="020B0609020204030204" pitchFamily="49" charset="0"/>
              <a:cs typeface="Consolas" panose="020B0609020204030204" pitchFamily="49" charset="0"/>
            </a:endParaRP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video</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controls</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width</a:t>
            </a:r>
            <a:r>
              <a:rPr lang="en-US" altLang="en-US" dirty="0">
                <a:solidFill>
                  <a:srgbClr val="0000FF"/>
                </a:solidFill>
                <a:latin typeface="Consolas" panose="020B0609020204030204" pitchFamily="49" charset="0"/>
                <a:cs typeface="Consolas" panose="020B0609020204030204" pitchFamily="49" charset="0"/>
              </a:rPr>
              <a:t>="250"&gt;&lt;/</a:t>
            </a:r>
            <a:r>
              <a:rPr lang="en-US" altLang="en-US" dirty="0">
                <a:solidFill>
                  <a:srgbClr val="800000"/>
                </a:solidFill>
                <a:latin typeface="Consolas" panose="020B0609020204030204" pitchFamily="49" charset="0"/>
                <a:cs typeface="Consolas" panose="020B0609020204030204" pitchFamily="49" charset="0"/>
              </a:rPr>
              <a:t>video</a:t>
            </a:r>
            <a:r>
              <a:rPr lang="en-US" altLang="en-US" dirty="0">
                <a:solidFill>
                  <a:srgbClr val="0000FF"/>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sp>
        <p:nvSpPr>
          <p:cNvPr id="6" name="Rectangle 2"/>
          <p:cNvSpPr>
            <a:spLocks noChangeArrowheads="1"/>
          </p:cNvSpPr>
          <p:nvPr/>
        </p:nvSpPr>
        <p:spPr bwMode="auto">
          <a:xfrm>
            <a:off x="1981201" y="2468482"/>
            <a:ext cx="297068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input</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type</a:t>
            </a:r>
            <a:r>
              <a:rPr lang="en-US" altLang="en-US" dirty="0">
                <a:solidFill>
                  <a:srgbClr val="0000FF"/>
                </a:solidFill>
                <a:latin typeface="Consolas" panose="020B0609020204030204" pitchFamily="49" charset="0"/>
                <a:cs typeface="Consolas" panose="020B0609020204030204" pitchFamily="49" charset="0"/>
              </a:rPr>
              <a:t>="date"</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Tree>
    <p:extLst>
      <p:ext uri="{BB962C8B-B14F-4D97-AF65-F5344CB8AC3E}">
        <p14:creationId xmlns:p14="http://schemas.microsoft.com/office/powerpoint/2010/main" val="264390417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solidFill>
                  <a:schemeClr val="accent6">
                    <a:lumMod val="75000"/>
                  </a:schemeClr>
                </a:solidFill>
              </a:rPr>
              <a:t>Shadow DOM in Native HTML Elements</a:t>
            </a:r>
            <a:endParaRPr lang="en-US" dirty="0">
              <a:solidFill>
                <a:schemeClr val="accent6">
                  <a:lumMod val="75000"/>
                </a:schemeClr>
              </a:solidFill>
            </a:endParaRPr>
          </a:p>
        </p:txBody>
      </p:sp>
      <p:sp>
        <p:nvSpPr>
          <p:cNvPr id="2" name="Title 1"/>
          <p:cNvSpPr>
            <a:spLocks noGrp="1"/>
          </p:cNvSpPr>
          <p:nvPr>
            <p:ph type="title"/>
          </p:nvPr>
        </p:nvSpPr>
        <p:spPr/>
        <p:txBody>
          <a:bodyPr/>
          <a:lstStyle/>
          <a:p>
            <a:r>
              <a:rPr lang="en-US" sz="4000" b="0" dirty="0">
                <a:solidFill>
                  <a:schemeClr val="accent1">
                    <a:lumMod val="75000"/>
                  </a:schemeClr>
                </a:solidFill>
              </a:rPr>
              <a:t>Demo</a:t>
            </a:r>
          </a:p>
        </p:txBody>
      </p:sp>
      <p:sp>
        <p:nvSpPr>
          <p:cNvPr id="5" name="Rectangle 4">
            <a:hlinkClick r:id="rId3"/>
          </p:cNvPr>
          <p:cNvSpPr/>
          <p:nvPr/>
        </p:nvSpPr>
        <p:spPr bwMode="auto">
          <a:xfrm>
            <a:off x="1007268" y="4537472"/>
            <a:ext cx="1378745" cy="67865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en-US" sz="2000" dirty="0">
              <a:latin typeface="Tekton Pro" pitchFamily="34" charset="0"/>
            </a:endParaRPr>
          </a:p>
        </p:txBody>
      </p:sp>
    </p:spTree>
    <p:extLst>
      <p:ext uri="{BB962C8B-B14F-4D97-AF65-F5344CB8AC3E}">
        <p14:creationId xmlns:p14="http://schemas.microsoft.com/office/powerpoint/2010/main" val="24409495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75977" y="296137"/>
            <a:ext cx="6775276" cy="6042814"/>
          </a:xfrm>
          <a:prstGeom prst="rect">
            <a:avLst/>
          </a:prstGeom>
        </p:spPr>
      </p:pic>
      <p:grpSp>
        <p:nvGrpSpPr>
          <p:cNvPr id="5" name="Group 4"/>
          <p:cNvGrpSpPr/>
          <p:nvPr/>
        </p:nvGrpSpPr>
        <p:grpSpPr>
          <a:xfrm>
            <a:off x="680937" y="5735836"/>
            <a:ext cx="4137497" cy="603115"/>
            <a:chOff x="680937" y="5735836"/>
            <a:chExt cx="4137497" cy="603115"/>
          </a:xfrm>
        </p:grpSpPr>
        <p:sp>
          <p:nvSpPr>
            <p:cNvPr id="2" name="Right Arrow 1"/>
            <p:cNvSpPr/>
            <p:nvPr/>
          </p:nvSpPr>
          <p:spPr bwMode="auto">
            <a:xfrm>
              <a:off x="3534383" y="5735836"/>
              <a:ext cx="1284051" cy="603115"/>
            </a:xfrm>
            <a:prstGeom prst="rightArrow">
              <a:avLst/>
            </a:prstGeom>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2000" dirty="0">
                <a:latin typeface="Tekton Pro" pitchFamily="34" charset="0"/>
              </a:endParaRPr>
            </a:p>
          </p:txBody>
        </p:sp>
        <p:sp>
          <p:nvSpPr>
            <p:cNvPr id="3" name="TextBox 2"/>
            <p:cNvSpPr txBox="1"/>
            <p:nvPr/>
          </p:nvSpPr>
          <p:spPr bwMode="auto">
            <a:xfrm>
              <a:off x="680937" y="5806560"/>
              <a:ext cx="2721386" cy="461665"/>
            </a:xfrm>
            <a:prstGeom prst="rect">
              <a:avLst/>
            </a:prstGeom>
            <a:noFill/>
            <a:ln w="9525">
              <a:noFill/>
              <a:miter lim="800000"/>
              <a:headEnd/>
              <a:tailEnd/>
            </a:ln>
          </p:spPr>
          <p:txBody>
            <a:bodyPr wrap="none" rtlCol="0">
              <a:spAutoFit/>
            </a:bodyPr>
            <a:lstStyle/>
            <a:p>
              <a:r>
                <a:rPr lang="en-US" sz="2400" dirty="0" smtClean="0">
                  <a:solidFill>
                    <a:srgbClr val="002060"/>
                  </a:solidFill>
                  <a:latin typeface="+mj-lt"/>
                </a:rPr>
                <a:t>Show me the magic</a:t>
              </a:r>
              <a:endParaRPr lang="en-US" sz="2400" dirty="0">
                <a:solidFill>
                  <a:srgbClr val="002060"/>
                </a:solidFill>
                <a:latin typeface="+mj-lt"/>
              </a:endParaRPr>
            </a:p>
          </p:txBody>
        </p:sp>
      </p:grpSp>
    </p:spTree>
    <p:extLst>
      <p:ext uri="{BB962C8B-B14F-4D97-AF65-F5344CB8AC3E}">
        <p14:creationId xmlns:p14="http://schemas.microsoft.com/office/powerpoint/2010/main" val="2828562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Shadow DOM</a:t>
            </a:r>
            <a:endParaRPr lang="en-US" dirty="0"/>
          </a:p>
        </p:txBody>
      </p:sp>
      <p:sp>
        <p:nvSpPr>
          <p:cNvPr id="3" name="Text Placeholder 2"/>
          <p:cNvSpPr>
            <a:spLocks noGrp="1"/>
          </p:cNvSpPr>
          <p:nvPr>
            <p:ph type="body" idx="1"/>
          </p:nvPr>
        </p:nvSpPr>
        <p:spPr/>
        <p:txBody>
          <a:bodyPr/>
          <a:lstStyle/>
          <a:p>
            <a:pPr marL="457200" indent="-457200">
              <a:buFont typeface="+mj-lt"/>
              <a:buAutoNum type="arabicPeriod"/>
            </a:pPr>
            <a:r>
              <a:rPr lang="en-US" dirty="0"/>
              <a:t>Select shadow </a:t>
            </a:r>
            <a:r>
              <a:rPr lang="en-US" dirty="0" smtClean="0"/>
              <a:t>host</a:t>
            </a:r>
          </a:p>
          <a:p>
            <a:pPr marL="457200" indent="-457200">
              <a:buFont typeface="+mj-lt"/>
              <a:buAutoNum type="arabicPeriod"/>
            </a:pPr>
            <a:r>
              <a:rPr lang="en-US" dirty="0" smtClean="0"/>
              <a:t>Create </a:t>
            </a:r>
            <a:r>
              <a:rPr lang="en-US" dirty="0"/>
              <a:t>a shadow </a:t>
            </a:r>
            <a:r>
              <a:rPr lang="en-US" dirty="0" smtClean="0"/>
              <a:t>root</a:t>
            </a:r>
            <a:endParaRPr lang="en-US" dirty="0"/>
          </a:p>
          <a:p>
            <a:pPr marL="457200" indent="-457200">
              <a:buFont typeface="+mj-lt"/>
              <a:buAutoNum type="arabicPeriod"/>
            </a:pPr>
            <a:r>
              <a:rPr lang="en-US" dirty="0" smtClean="0"/>
              <a:t>Add elements</a:t>
            </a:r>
          </a:p>
          <a:p>
            <a:pPr lvl="1"/>
            <a:r>
              <a:rPr lang="en-US" b="0" dirty="0" err="1">
                <a:solidFill>
                  <a:schemeClr val="bg1">
                    <a:lumMod val="75000"/>
                    <a:lumOff val="25000"/>
                  </a:schemeClr>
                </a:solidFill>
              </a:rPr>
              <a:t>innerHTML</a:t>
            </a:r>
            <a:r>
              <a:rPr lang="en-US" b="0" dirty="0">
                <a:solidFill>
                  <a:schemeClr val="bg1">
                    <a:lumMod val="75000"/>
                    <a:lumOff val="25000"/>
                  </a:schemeClr>
                </a:solidFill>
              </a:rPr>
              <a:t> </a:t>
            </a:r>
          </a:p>
          <a:p>
            <a:pPr lvl="1"/>
            <a:r>
              <a:rPr lang="en-US" b="0" dirty="0" err="1">
                <a:solidFill>
                  <a:schemeClr val="bg1">
                    <a:lumMod val="75000"/>
                    <a:lumOff val="25000"/>
                  </a:schemeClr>
                </a:solidFill>
              </a:rPr>
              <a:t>appendChild</a:t>
            </a:r>
            <a:endParaRPr lang="en-US" dirty="0">
              <a:solidFill>
                <a:schemeClr val="bg1">
                  <a:lumMod val="75000"/>
                  <a:lumOff val="25000"/>
                </a:schemeClr>
              </a:solidFill>
            </a:endParaRPr>
          </a:p>
          <a:p>
            <a:pPr marL="1200150" lvl="1" indent="-457200">
              <a:buFont typeface="+mj-lt"/>
              <a:buAutoNum type="arabicPeriod"/>
            </a:pPr>
            <a:endParaRPr lang="en-US" dirty="0" smtClean="0"/>
          </a:p>
        </p:txBody>
      </p:sp>
    </p:spTree>
    <p:extLst>
      <p:ext uri="{BB962C8B-B14F-4D97-AF65-F5344CB8AC3E}">
        <p14:creationId xmlns:p14="http://schemas.microsoft.com/office/powerpoint/2010/main" val="3070953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solidFill>
                  <a:schemeClr val="accent6">
                    <a:lumMod val="75000"/>
                  </a:schemeClr>
                </a:solidFill>
              </a:rPr>
              <a:t>Creating Shadow DOM</a:t>
            </a:r>
            <a:endParaRPr lang="en-US" dirty="0">
              <a:solidFill>
                <a:schemeClr val="accent6">
                  <a:lumMod val="75000"/>
                </a:schemeClr>
              </a:solidFill>
            </a:endParaRPr>
          </a:p>
        </p:txBody>
      </p:sp>
      <p:sp>
        <p:nvSpPr>
          <p:cNvPr id="2" name="Title 1"/>
          <p:cNvSpPr>
            <a:spLocks noGrp="1"/>
          </p:cNvSpPr>
          <p:nvPr>
            <p:ph type="title"/>
          </p:nvPr>
        </p:nvSpPr>
        <p:spPr/>
        <p:txBody>
          <a:bodyPr/>
          <a:lstStyle/>
          <a:p>
            <a:r>
              <a:rPr lang="en-US" sz="4000" b="0" dirty="0">
                <a:solidFill>
                  <a:schemeClr val="accent1">
                    <a:lumMod val="75000"/>
                  </a:schemeClr>
                </a:solidFill>
              </a:rPr>
              <a:t>Demo</a:t>
            </a:r>
          </a:p>
        </p:txBody>
      </p:sp>
      <p:sp>
        <p:nvSpPr>
          <p:cNvPr id="5" name="Rectangle 4">
            <a:hlinkClick r:id="rId3"/>
          </p:cNvPr>
          <p:cNvSpPr/>
          <p:nvPr/>
        </p:nvSpPr>
        <p:spPr bwMode="auto">
          <a:xfrm>
            <a:off x="1007268" y="4537472"/>
            <a:ext cx="1378745" cy="67865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en-US" sz="2000" dirty="0">
              <a:latin typeface="Tekton Pro" pitchFamily="34" charset="0"/>
            </a:endParaRPr>
          </a:p>
        </p:txBody>
      </p:sp>
    </p:spTree>
    <p:extLst>
      <p:ext uri="{BB962C8B-B14F-4D97-AF65-F5344CB8AC3E}">
        <p14:creationId xmlns:p14="http://schemas.microsoft.com/office/powerpoint/2010/main" val="154938396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547312" y="1"/>
            <a:ext cx="9120688" cy="6898673"/>
          </a:xfrm>
          <a:prstGeom prst="rect">
            <a:avLst/>
          </a:prstGeom>
        </p:spPr>
      </p:pic>
      <p:sp>
        <p:nvSpPr>
          <p:cNvPr id="8" name="Line Callout 2 7"/>
          <p:cNvSpPr/>
          <p:nvPr/>
        </p:nvSpPr>
        <p:spPr bwMode="auto">
          <a:xfrm>
            <a:off x="5229727" y="2890715"/>
            <a:ext cx="1965158" cy="441158"/>
          </a:xfrm>
          <a:prstGeom prst="borderCallout2">
            <a:avLst>
              <a:gd name="adj1" fmla="val 18750"/>
              <a:gd name="adj2" fmla="val -8333"/>
              <a:gd name="adj3" fmla="val 18750"/>
              <a:gd name="adj4" fmla="val -16667"/>
              <a:gd name="adj5" fmla="val 139773"/>
              <a:gd name="adj6" fmla="val -92381"/>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r>
              <a:rPr lang="en-US" sz="2000" dirty="0">
                <a:latin typeface="Tekton Pro" pitchFamily="34" charset="0"/>
              </a:rPr>
              <a:t>Shadow Root</a:t>
            </a:r>
          </a:p>
        </p:txBody>
      </p:sp>
      <p:sp>
        <p:nvSpPr>
          <p:cNvPr id="9" name="Line Callout 2 8"/>
          <p:cNvSpPr/>
          <p:nvPr/>
        </p:nvSpPr>
        <p:spPr bwMode="auto">
          <a:xfrm>
            <a:off x="1639276" y="2603689"/>
            <a:ext cx="1543193" cy="346431"/>
          </a:xfrm>
          <a:prstGeom prst="borderCallout2">
            <a:avLst>
              <a:gd name="adj1" fmla="val 40568"/>
              <a:gd name="adj2" fmla="val 105545"/>
              <a:gd name="adj3" fmla="val 40568"/>
              <a:gd name="adj4" fmla="val 115986"/>
              <a:gd name="adj5" fmla="val 175625"/>
              <a:gd name="adj6" fmla="val 129551"/>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r>
              <a:rPr lang="en-US" sz="2000" dirty="0">
                <a:latin typeface="Tekton Pro" pitchFamily="34" charset="0"/>
              </a:rPr>
              <a:t>Shadow Host</a:t>
            </a:r>
          </a:p>
        </p:txBody>
      </p:sp>
      <p:sp>
        <p:nvSpPr>
          <p:cNvPr id="10" name="Double Brace 9"/>
          <p:cNvSpPr/>
          <p:nvPr/>
        </p:nvSpPr>
        <p:spPr bwMode="auto">
          <a:xfrm>
            <a:off x="2534652" y="3530929"/>
            <a:ext cx="4387516" cy="2405180"/>
          </a:xfrm>
          <a:prstGeom prst="bracePair">
            <a:avLst/>
          </a:prstGeom>
          <a:ln w="28575">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none" lIns="91440" tIns="45720" rIns="91440" bIns="45720" rtlCol="0" anchor="ctr" compatLnSpc="1"/>
          <a:lstStyle/>
          <a:p>
            <a:pPr algn="ctr" eaLnBrk="0" fontAlgn="base" hangingPunct="0">
              <a:spcBef>
                <a:spcPct val="0"/>
              </a:spcBef>
              <a:spcAft>
                <a:spcPct val="0"/>
              </a:spcAft>
            </a:pPr>
            <a:endParaRPr lang="en-US" sz="1600" b="1">
              <a:solidFill>
                <a:schemeClr val="tx1">
                  <a:alpha val="100000"/>
                </a:schemeClr>
              </a:solidFill>
              <a:latin typeface="Arial"/>
            </a:endParaRPr>
          </a:p>
        </p:txBody>
      </p:sp>
      <p:sp>
        <p:nvSpPr>
          <p:cNvPr id="13" name="Rectangle 12"/>
          <p:cNvSpPr/>
          <p:nvPr/>
        </p:nvSpPr>
        <p:spPr bwMode="auto">
          <a:xfrm>
            <a:off x="7134726" y="4512940"/>
            <a:ext cx="2971800" cy="441158"/>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r>
              <a:rPr lang="en-US" sz="2000" dirty="0">
                <a:latin typeface="Tekton Pro" pitchFamily="34" charset="0"/>
              </a:rPr>
              <a:t>Shadow Tree / DOM </a:t>
            </a:r>
            <a:r>
              <a:rPr lang="en-US" sz="2000" dirty="0" err="1">
                <a:latin typeface="Tekton Pro" pitchFamily="34" charset="0"/>
              </a:rPr>
              <a:t>Subtree</a:t>
            </a:r>
            <a:endParaRPr lang="en-US" sz="2000" dirty="0">
              <a:latin typeface="Tekton Pro" pitchFamily="34" charset="0"/>
            </a:endParaRPr>
          </a:p>
        </p:txBody>
      </p:sp>
      <p:sp>
        <p:nvSpPr>
          <p:cNvPr id="15" name="Line Callout 2 14"/>
          <p:cNvSpPr/>
          <p:nvPr/>
        </p:nvSpPr>
        <p:spPr bwMode="auto">
          <a:xfrm>
            <a:off x="5245768" y="2890715"/>
            <a:ext cx="3777916" cy="441158"/>
          </a:xfrm>
          <a:prstGeom prst="borderCallout2">
            <a:avLst>
              <a:gd name="adj1" fmla="val 18750"/>
              <a:gd name="adj2" fmla="val -8333"/>
              <a:gd name="adj3" fmla="val 20568"/>
              <a:gd name="adj4" fmla="val -9024"/>
              <a:gd name="adj5" fmla="val 141591"/>
              <a:gd name="adj6" fmla="val -48790"/>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r>
              <a:rPr lang="en-US" sz="2000" dirty="0">
                <a:latin typeface="Tekton Pro" pitchFamily="34" charset="0"/>
              </a:rPr>
              <a:t>Shadow Root and Shadow Boundary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276" y="44678"/>
            <a:ext cx="2459483" cy="2459483"/>
          </a:xfrm>
          <a:prstGeom prst="rect">
            <a:avLst/>
          </a:prstGeom>
        </p:spPr>
      </p:pic>
    </p:spTree>
    <p:extLst>
      <p:ext uri="{BB962C8B-B14F-4D97-AF65-F5344CB8AC3E}">
        <p14:creationId xmlns:p14="http://schemas.microsoft.com/office/powerpoint/2010/main" val="3108016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DOM Styling Selectors</a:t>
            </a:r>
            <a:endParaRPr lang="en-US" dirty="0"/>
          </a:p>
        </p:txBody>
      </p:sp>
      <p:sp>
        <p:nvSpPr>
          <p:cNvPr id="3" name="Text Placeholder 2"/>
          <p:cNvSpPr>
            <a:spLocks noGrp="1"/>
          </p:cNvSpPr>
          <p:nvPr>
            <p:ph type="body" idx="1"/>
          </p:nvPr>
        </p:nvSpPr>
        <p:spPr/>
        <p:txBody>
          <a:bodyPr/>
          <a:lstStyle/>
          <a:p>
            <a:r>
              <a:rPr lang="en-US" dirty="0"/>
              <a:t>:</a:t>
            </a:r>
            <a:r>
              <a:rPr lang="en-US" dirty="0" smtClean="0"/>
              <a:t>host – Style shadow host</a:t>
            </a:r>
            <a:endParaRPr lang="en-US" dirty="0"/>
          </a:p>
          <a:p>
            <a:r>
              <a:rPr lang="en-US" dirty="0"/>
              <a:t>:</a:t>
            </a:r>
            <a:r>
              <a:rPr lang="en-US" dirty="0" smtClean="0"/>
              <a:t>host-context – Style light from shadow</a:t>
            </a:r>
            <a:endParaRPr lang="en-US" dirty="0"/>
          </a:p>
          <a:p>
            <a:r>
              <a:rPr lang="en-US" dirty="0" smtClean="0"/>
              <a:t>::content –Style content in &lt;content&gt; tags</a:t>
            </a:r>
          </a:p>
          <a:p>
            <a:r>
              <a:rPr lang="en-US" dirty="0" smtClean="0"/>
              <a:t>::shadow – Style shadow from light (1 layer deep)</a:t>
            </a:r>
          </a:p>
          <a:p>
            <a:r>
              <a:rPr lang="en-US" dirty="0" smtClean="0"/>
              <a:t>/deep/ - Style shadow from light (infinite depth)</a:t>
            </a:r>
          </a:p>
          <a:p>
            <a:r>
              <a:rPr lang="en-US" dirty="0" smtClean="0"/>
              <a:t>:unresolved – Style unresolved custom elements</a:t>
            </a:r>
          </a:p>
        </p:txBody>
      </p:sp>
      <p:pic>
        <p:nvPicPr>
          <p:cNvPr id="2050" name="Picture 2" descr="http://hdwallpappers.com/images/wallpapers/Bank_Vault_3D_Wallpaper-H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371600"/>
            <a:ext cx="3792492" cy="213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503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p:txBody>
          <a:bodyPr/>
          <a:lstStyle/>
          <a:p>
            <a:r>
              <a:rPr lang="en-US" dirty="0" smtClean="0"/>
              <a:t>Light DOM vs Shadow DOM – Finally encapsulation </a:t>
            </a:r>
            <a:r>
              <a:rPr lang="en-US" dirty="0"/>
              <a:t>for DOM and </a:t>
            </a:r>
            <a:r>
              <a:rPr lang="en-US" dirty="0" smtClean="0"/>
              <a:t>styles!</a:t>
            </a:r>
            <a:endParaRPr lang="en-US" dirty="0"/>
          </a:p>
          <a:p>
            <a:endParaRPr lang="en-US" dirty="0" smtClean="0"/>
          </a:p>
          <a:p>
            <a:r>
              <a:rPr lang="en-US" dirty="0" smtClean="0"/>
              <a:t>Many new terms:</a:t>
            </a:r>
          </a:p>
          <a:p>
            <a:endParaRPr lang="en-US" dirty="0" smtClean="0"/>
          </a:p>
          <a:p>
            <a:endParaRPr lang="en-US" dirty="0" smtClean="0"/>
          </a:p>
          <a:p>
            <a:endParaRPr lang="en-US" dirty="0"/>
          </a:p>
          <a:p>
            <a:endParaRPr lang="en-US" dirty="0" smtClean="0"/>
          </a:p>
          <a:p>
            <a:endParaRPr lang="en-US" dirty="0" smtClean="0"/>
          </a:p>
          <a:p>
            <a:r>
              <a:rPr lang="en-US" dirty="0" smtClean="0"/>
              <a:t>JavaScript </a:t>
            </a:r>
            <a:r>
              <a:rPr lang="en-US" dirty="0"/>
              <a:t>is </a:t>
            </a:r>
            <a:r>
              <a:rPr lang="en-US" i="1" dirty="0"/>
              <a:t>not </a:t>
            </a:r>
            <a:r>
              <a:rPr lang="en-US" dirty="0"/>
              <a:t>encapsulated</a:t>
            </a:r>
          </a:p>
          <a:p>
            <a:endParaRPr lang="en-US" dirty="0"/>
          </a:p>
        </p:txBody>
      </p:sp>
      <p:sp>
        <p:nvSpPr>
          <p:cNvPr id="4" name="Text Placeholder 2"/>
          <p:cNvSpPr txBox="1">
            <a:spLocks/>
          </p:cNvSpPr>
          <p:nvPr/>
        </p:nvSpPr>
        <p:spPr bwMode="auto">
          <a:xfrm>
            <a:off x="2438400" y="2871537"/>
            <a:ext cx="8229600" cy="1026694"/>
          </a:xfrm>
          <a:prstGeom prst="rect">
            <a:avLst/>
          </a:prstGeom>
          <a:noFill/>
          <a:ln w="9525">
            <a:noFill/>
            <a:miter lim="800000"/>
            <a:headEnd/>
            <a:tailEnd/>
          </a:ln>
        </p:spPr>
        <p:txBody>
          <a:bodyPr vert="horz" wrap="square" lIns="91440" tIns="45720" rIns="91440" bIns="45720" numCol="2" rtlCol="0" anchor="t" anchorCtr="0" compatLnSpc="1">
            <a:prstTxWarp prst="textNoShape">
              <a:avLst/>
            </a:prstTxWarp>
          </a:bodyPr>
          <a:lstStyle>
            <a:lvl1pPr marL="0" indent="0" algn="l" defTabSz="-13873163" rtl="0" eaLnBrk="1" fontAlgn="base" hangingPunct="1">
              <a:spcBef>
                <a:spcPct val="20000"/>
              </a:spcBef>
              <a:spcAft>
                <a:spcPct val="0"/>
              </a:spcAft>
              <a:buClrTx/>
              <a:buFont typeface="Wingdings" pitchFamily="2" charset="2"/>
              <a:buNone/>
              <a:defRPr sz="2000" b="1" baseline="0">
                <a:solidFill>
                  <a:schemeClr val="bg1">
                    <a:lumMod val="65000"/>
                    <a:lumOff val="35000"/>
                  </a:schemeClr>
                </a:solidFill>
                <a:latin typeface="Myriad Pro Light" pitchFamily="34" charset="0"/>
                <a:ea typeface="+mn-ea"/>
                <a:cs typeface="Segoe UI" pitchFamily="34" charset="0"/>
              </a:defRPr>
            </a:lvl1pPr>
            <a:lvl2pPr marL="742950" indent="-285750" algn="l" defTabSz="-13873163" rtl="0" eaLnBrk="1" fontAlgn="base" hangingPunct="1">
              <a:spcBef>
                <a:spcPct val="20000"/>
              </a:spcBef>
              <a:spcAft>
                <a:spcPct val="0"/>
              </a:spcAft>
              <a:buClrTx/>
              <a:buSzPct val="50000"/>
              <a:buFont typeface="Wingdings" pitchFamily="2" charset="2"/>
              <a:buChar char="o"/>
              <a:defRPr sz="1800" b="0" baseline="0">
                <a:solidFill>
                  <a:schemeClr val="bg1">
                    <a:lumMod val="65000"/>
                    <a:lumOff val="35000"/>
                  </a:schemeClr>
                </a:solidFill>
                <a:latin typeface="Myriad Pro" pitchFamily="34" charset="0"/>
                <a:cs typeface="Segoe UI" pitchFamily="34" charset="0"/>
              </a:defRPr>
            </a:lvl2pPr>
            <a:lvl3pPr marL="1143000" indent="-228600" algn="l" defTabSz="-13873163" rtl="0" eaLnBrk="1" fontAlgn="base" hangingPunct="1">
              <a:spcBef>
                <a:spcPct val="20000"/>
              </a:spcBef>
              <a:spcAft>
                <a:spcPct val="0"/>
              </a:spcAft>
              <a:buClrTx/>
              <a:buSzPct val="50000"/>
              <a:buFont typeface="Wingdings" pitchFamily="2" charset="2"/>
              <a:buChar char="o"/>
              <a:defRPr sz="1600" b="0" baseline="0">
                <a:solidFill>
                  <a:schemeClr val="bg1">
                    <a:lumMod val="65000"/>
                    <a:lumOff val="35000"/>
                  </a:schemeClr>
                </a:solidFill>
                <a:latin typeface="Myriad Pro" pitchFamily="34" charset="0"/>
                <a:cs typeface="Segoe UI" pitchFamily="34" charset="0"/>
              </a:defRPr>
            </a:lvl3pPr>
            <a:lvl4pPr marL="1600200" indent="-228600" algn="l" defTabSz="-13873163" rtl="0" eaLnBrk="1" fontAlgn="base" hangingPunct="1">
              <a:spcBef>
                <a:spcPct val="20000"/>
              </a:spcBef>
              <a:spcAft>
                <a:spcPct val="0"/>
              </a:spcAft>
              <a:buClrTx/>
              <a:buSzPct val="50000"/>
              <a:buFont typeface="Wingdings" pitchFamily="2" charset="2"/>
              <a:buChar char="o"/>
              <a:defRPr sz="1400" b="0" baseline="0">
                <a:solidFill>
                  <a:schemeClr val="bg1">
                    <a:lumMod val="65000"/>
                    <a:lumOff val="35000"/>
                  </a:schemeClr>
                </a:solidFill>
                <a:latin typeface="Myriad Pro" pitchFamily="34" charset="0"/>
                <a:cs typeface="Segoe UI" pitchFamily="34" charset="0"/>
              </a:defRPr>
            </a:lvl4pPr>
            <a:lvl5pPr marL="2057400" indent="-228600" algn="l" defTabSz="-13873163" rtl="0" eaLnBrk="1" fontAlgn="base" hangingPunct="1">
              <a:spcBef>
                <a:spcPct val="20000"/>
              </a:spcBef>
              <a:spcAft>
                <a:spcPct val="0"/>
              </a:spcAft>
              <a:buClrTx/>
              <a:buSzPct val="50000"/>
              <a:buFont typeface="Wingdings" pitchFamily="2" charset="2"/>
              <a:buChar char="o"/>
              <a:defRPr sz="1200" b="0" baseline="0">
                <a:solidFill>
                  <a:schemeClr val="bg1">
                    <a:lumMod val="65000"/>
                    <a:lumOff val="35000"/>
                  </a:schemeClr>
                </a:solidFill>
                <a:latin typeface="Myriad Pro"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a:lstStyle>
          <a:p>
            <a:r>
              <a:rPr lang="en-US" kern="0" dirty="0"/>
              <a:t>	Shadow Root</a:t>
            </a:r>
          </a:p>
          <a:p>
            <a:r>
              <a:rPr lang="en-US" kern="0" dirty="0"/>
              <a:t>Shadow Boundary</a:t>
            </a:r>
          </a:p>
          <a:p>
            <a:endParaRPr lang="en-US" kern="0" dirty="0"/>
          </a:p>
          <a:p>
            <a:endParaRPr lang="en-US" kern="0" dirty="0"/>
          </a:p>
          <a:p>
            <a:endParaRPr lang="en-US" kern="0" dirty="0"/>
          </a:p>
          <a:p>
            <a:r>
              <a:rPr lang="en-US" kern="0" dirty="0"/>
              <a:t>Shadow Host</a:t>
            </a:r>
          </a:p>
          <a:p>
            <a:r>
              <a:rPr lang="en-US" kern="0" dirty="0"/>
              <a:t>DOM </a:t>
            </a:r>
            <a:r>
              <a:rPr lang="en-US" kern="0" dirty="0" smtClean="0"/>
              <a:t>Subtrees</a:t>
            </a:r>
          </a:p>
          <a:p>
            <a:r>
              <a:rPr lang="en-US" kern="0" dirty="0" smtClean="0"/>
              <a:t>CSS Selectors</a:t>
            </a:r>
            <a:endParaRPr lang="en-US" kern="0" dirty="0"/>
          </a:p>
          <a:p>
            <a:endParaRPr lang="en-US" kern="0" dirty="0"/>
          </a:p>
          <a:p>
            <a:endParaRPr lang="en-US" kern="0" dirty="0"/>
          </a:p>
        </p:txBody>
      </p:sp>
    </p:spTree>
    <p:extLst>
      <p:ext uri="{BB962C8B-B14F-4D97-AF65-F5344CB8AC3E}">
        <p14:creationId xmlns:p14="http://schemas.microsoft.com/office/powerpoint/2010/main" val="2158465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2" y="1"/>
            <a:ext cx="12255052" cy="69737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1968327" y="54173"/>
            <a:ext cx="7737772" cy="4457700"/>
          </a:xfrm>
        </p:spPr>
        <p:txBody>
          <a:bodyPr>
            <a:noAutofit/>
          </a:bodyPr>
          <a:lstStyle/>
          <a:p>
            <a:pPr algn="l"/>
            <a:r>
              <a:rPr lang="en-US" sz="3000" dirty="0">
                <a:solidFill>
                  <a:schemeClr val="tx1"/>
                </a:solidFill>
              </a:rPr>
              <a:t>			Imports</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17" name="Subtitle 2"/>
          <p:cNvSpPr>
            <a:spLocks noGrp="1"/>
          </p:cNvSpPr>
          <p:nvPr>
            <p:ph type="subTitle" idx="4294967295"/>
          </p:nvPr>
        </p:nvSpPr>
        <p:spPr>
          <a:xfrm>
            <a:off x="5173590" y="6426584"/>
            <a:ext cx="3429000" cy="601333"/>
          </a:xfrm>
        </p:spPr>
        <p:txBody>
          <a:bodyPr>
            <a:normAutofit/>
          </a:bodyPr>
          <a:lstStyle/>
          <a:p>
            <a:pPr marL="0" indent="0">
              <a:buNone/>
            </a:pPr>
            <a:r>
              <a:rPr lang="en-US" dirty="0" smtClean="0">
                <a:solidFill>
                  <a:schemeClr val="tx1"/>
                </a:solidFill>
              </a:rPr>
              <a:t>@</a:t>
            </a:r>
            <a:r>
              <a:rPr lang="en-US" dirty="0" err="1" smtClean="0">
                <a:solidFill>
                  <a:schemeClr val="tx1"/>
                </a:solidFill>
              </a:rPr>
              <a:t>housecor</a:t>
            </a:r>
            <a:endParaRPr lang="en-US" dirty="0">
              <a:solidFill>
                <a:schemeClr val="tx1"/>
              </a:solidFill>
            </a:endParaRPr>
          </a:p>
        </p:txBody>
      </p:sp>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30976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40" y="720090"/>
            <a:ext cx="8183880" cy="6137910"/>
          </a:xfrm>
          <a:prstGeom prst="rect">
            <a:avLst/>
          </a:prstGeom>
        </p:spPr>
      </p:pic>
      <p:sp>
        <p:nvSpPr>
          <p:cNvPr id="2" name="Title 1"/>
          <p:cNvSpPr>
            <a:spLocks noGrp="1"/>
          </p:cNvSpPr>
          <p:nvPr>
            <p:ph type="title"/>
          </p:nvPr>
        </p:nvSpPr>
        <p:spPr/>
        <p:txBody>
          <a:bodyPr/>
          <a:lstStyle/>
          <a:p>
            <a:r>
              <a:rPr lang="en-US" dirty="0" smtClean="0"/>
              <a:t>Packaging Matters</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7481" y="1134007"/>
            <a:ext cx="3681458" cy="244777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0538" y="4100372"/>
            <a:ext cx="3643982" cy="2422861"/>
          </a:xfrm>
          <a:prstGeom prst="rect">
            <a:avLst/>
          </a:prstGeom>
        </p:spPr>
      </p:pic>
    </p:spTree>
    <p:extLst>
      <p:ext uri="{BB962C8B-B14F-4D97-AF65-F5344CB8AC3E}">
        <p14:creationId xmlns:p14="http://schemas.microsoft.com/office/powerpoint/2010/main" val="56378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6"/>
                                        </p:tgtEl>
                                      </p:cBhvr>
                                      <p:by x="25000" y="25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785" y="2857500"/>
            <a:ext cx="8229600" cy="762000"/>
          </a:xfrm>
        </p:spPr>
        <p:txBody>
          <a:bodyPr/>
          <a:lstStyle/>
          <a:p>
            <a:r>
              <a:rPr lang="en-US" sz="19900" dirty="0">
                <a:solidFill>
                  <a:schemeClr val="accent6">
                    <a:lumMod val="75000"/>
                  </a:schemeClr>
                </a:solidFill>
              </a:rPr>
              <a:t>5</a:t>
            </a:r>
            <a:r>
              <a:rPr lang="en-US" sz="4000" dirty="0" smtClean="0"/>
              <a:t> Problems</a:t>
            </a:r>
            <a:endParaRPr lang="en-US" sz="4000" dirty="0"/>
          </a:p>
        </p:txBody>
      </p:sp>
      <p:sp>
        <p:nvSpPr>
          <p:cNvPr id="3" name="Text Placeholder 2"/>
          <p:cNvSpPr>
            <a:spLocks noGrp="1"/>
          </p:cNvSpPr>
          <p:nvPr>
            <p:ph type="body" idx="1"/>
          </p:nvPr>
        </p:nvSpPr>
        <p:spPr>
          <a:xfrm>
            <a:off x="6210503" y="2226671"/>
            <a:ext cx="8229600" cy="2023657"/>
          </a:xfrm>
        </p:spPr>
        <p:txBody>
          <a:bodyPr/>
          <a:lstStyle/>
          <a:p>
            <a:r>
              <a:rPr lang="en-US" sz="2800" dirty="0"/>
              <a:t>No native templates</a:t>
            </a:r>
          </a:p>
          <a:p>
            <a:r>
              <a:rPr lang="en-US" sz="2800" dirty="0" smtClean="0"/>
              <a:t>Undescriptive </a:t>
            </a:r>
            <a:r>
              <a:rPr lang="en-US" sz="2800" dirty="0"/>
              <a:t>markup</a:t>
            </a:r>
          </a:p>
          <a:p>
            <a:r>
              <a:rPr lang="en-US" sz="2800" dirty="0" smtClean="0"/>
              <a:t>No style and DOM encapsulation</a:t>
            </a:r>
            <a:endParaRPr lang="en-US" sz="2800" dirty="0"/>
          </a:p>
          <a:p>
            <a:r>
              <a:rPr lang="en-US" sz="2800" dirty="0" smtClean="0"/>
              <a:t>No bundling</a:t>
            </a:r>
          </a:p>
          <a:p>
            <a:r>
              <a:rPr lang="en-US" sz="2800" dirty="0"/>
              <a:t>No component </a:t>
            </a:r>
            <a:r>
              <a:rPr lang="en-US" sz="2800" dirty="0" smtClean="0"/>
              <a:t>standard</a:t>
            </a:r>
            <a:endParaRPr lang="en-US" sz="2800" dirty="0"/>
          </a:p>
        </p:txBody>
      </p:sp>
    </p:spTree>
    <p:extLst>
      <p:ext uri="{BB962C8B-B14F-4D97-AF65-F5344CB8AC3E}">
        <p14:creationId xmlns:p14="http://schemas.microsoft.com/office/powerpoint/2010/main" val="2354306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No Native Bundling</a:t>
            </a:r>
            <a:endParaRPr lang="en-US" dirty="0"/>
          </a:p>
        </p:txBody>
      </p:sp>
      <p:sp>
        <p:nvSpPr>
          <p:cNvPr id="3" name="Text Placeholder 2"/>
          <p:cNvSpPr>
            <a:spLocks noGrp="1"/>
          </p:cNvSpPr>
          <p:nvPr>
            <p:ph type="body" idx="1"/>
          </p:nvPr>
        </p:nvSpPr>
        <p:spPr/>
        <p:txBody>
          <a:bodyPr/>
          <a:lstStyle/>
          <a:p>
            <a:endParaRPr lang="en-US" dirty="0"/>
          </a:p>
          <a:p>
            <a:r>
              <a:rPr lang="en-US" dirty="0" smtClean="0"/>
              <a:t>Consider a component using bootstrap…</a:t>
            </a:r>
          </a:p>
          <a:p>
            <a:endParaRPr lang="en-US" dirty="0"/>
          </a:p>
          <a:p>
            <a:endParaRPr lang="en-US" dirty="0" smtClean="0"/>
          </a:p>
          <a:p>
            <a:endParaRPr lang="en-US" dirty="0"/>
          </a:p>
          <a:p>
            <a:endParaRPr lang="en-US" dirty="0" smtClean="0"/>
          </a:p>
          <a:p>
            <a:endParaRPr lang="en-US" dirty="0"/>
          </a:p>
          <a:p>
            <a:endParaRPr lang="en-US" dirty="0"/>
          </a:p>
          <a:p>
            <a:endParaRPr lang="en-US" dirty="0" smtClean="0"/>
          </a:p>
          <a:p>
            <a:r>
              <a:rPr lang="en-US" dirty="0" smtClean="0"/>
              <a:t>What if we could simply say:</a:t>
            </a:r>
          </a:p>
          <a:p>
            <a:endParaRPr lang="en-US" dirty="0"/>
          </a:p>
        </p:txBody>
      </p:sp>
      <p:sp>
        <p:nvSpPr>
          <p:cNvPr id="5" name="Rectangle 2"/>
          <p:cNvSpPr>
            <a:spLocks noChangeArrowheads="1"/>
          </p:cNvSpPr>
          <p:nvPr/>
        </p:nvSpPr>
        <p:spPr bwMode="auto">
          <a:xfrm>
            <a:off x="1981201" y="5030993"/>
            <a:ext cx="7402989"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import</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FF0000"/>
                </a:solidFill>
                <a:latin typeface="Consolas" panose="020B0609020204030204" pitchFamily="49" charset="0"/>
                <a:cs typeface="Consolas" panose="020B0609020204030204" pitchFamily="49" charset="0"/>
              </a:rPr>
              <a:t>rel</a:t>
            </a:r>
            <a:r>
              <a:rPr lang="en-US" altLang="en-US" dirty="0">
                <a:solidFill>
                  <a:srgbClr val="0000FF"/>
                </a:solidFill>
                <a:latin typeface="Consolas" panose="020B0609020204030204" pitchFamily="49" charset="0"/>
                <a:cs typeface="Consolas" panose="020B0609020204030204" pitchFamily="49" charset="0"/>
              </a:rPr>
              <a:t>="import"</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FF0000"/>
                </a:solidFill>
                <a:latin typeface="Consolas" panose="020B0609020204030204" pitchFamily="49" charset="0"/>
                <a:cs typeface="Consolas" panose="020B0609020204030204" pitchFamily="49" charset="0"/>
              </a:rPr>
              <a:t>href</a:t>
            </a:r>
            <a:r>
              <a:rPr lang="en-US" altLang="en-US" dirty="0">
                <a:solidFill>
                  <a:srgbClr val="0000FF"/>
                </a:solidFill>
                <a:latin typeface="Consolas" panose="020B0609020204030204" pitchFamily="49" charset="0"/>
                <a:cs typeface="Consolas" panose="020B0609020204030204" pitchFamily="49" charset="0"/>
              </a:rPr>
              <a:t>="myBootstrapComponent.html"</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/&gt;</a:t>
            </a:r>
            <a:r>
              <a:rPr lang="en-US" altLang="en-US" dirty="0">
                <a:solidFill>
                  <a:srgbClr val="000000"/>
                </a:solidFill>
                <a:latin typeface="Consolas" panose="020B0609020204030204" pitchFamily="49" charset="0"/>
                <a:cs typeface="Consolas" panose="020B0609020204030204" pitchFamily="49" charset="0"/>
              </a:rPr>
              <a:t> </a:t>
            </a:r>
            <a:endParaRPr lang="en-US" altLang="en-US" dirty="0">
              <a:latin typeface="Arial" panose="020B0604020202020204" pitchFamily="34" charset="0"/>
            </a:endParaRPr>
          </a:p>
        </p:txBody>
      </p:sp>
      <p:sp>
        <p:nvSpPr>
          <p:cNvPr id="7" name="Rectangle 2"/>
          <p:cNvSpPr>
            <a:spLocks noChangeArrowheads="1"/>
          </p:cNvSpPr>
          <p:nvPr/>
        </p:nvSpPr>
        <p:spPr bwMode="auto">
          <a:xfrm>
            <a:off x="1981201" y="2171734"/>
            <a:ext cx="6769802"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script </a:t>
            </a:r>
            <a:r>
              <a:rPr lang="en-US" altLang="en-US" dirty="0" err="1">
                <a:solidFill>
                  <a:srgbClr val="800000"/>
                </a:solidFill>
                <a:latin typeface="Consolas" panose="020B0609020204030204" pitchFamily="49" charset="0"/>
                <a:cs typeface="Consolas" panose="020B0609020204030204" pitchFamily="49" charset="0"/>
              </a:rPr>
              <a:t>src</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="jquery.min.js"&gt;&lt;/</a:t>
            </a:r>
            <a:r>
              <a:rPr lang="en-US" altLang="en-US" dirty="0">
                <a:solidFill>
                  <a:srgbClr val="800000"/>
                </a:solidFill>
                <a:latin typeface="Consolas" panose="020B0609020204030204" pitchFamily="49" charset="0"/>
                <a:cs typeface="Consolas" panose="020B0609020204030204" pitchFamily="49" charset="0"/>
              </a:rPr>
              <a:t>script</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script </a:t>
            </a:r>
            <a:r>
              <a:rPr lang="en-US" altLang="en-US" dirty="0" err="1">
                <a:solidFill>
                  <a:srgbClr val="800000"/>
                </a:solidFill>
                <a:latin typeface="Consolas" panose="020B0609020204030204" pitchFamily="49" charset="0"/>
                <a:cs typeface="Consolas" panose="020B0609020204030204" pitchFamily="49" charset="0"/>
              </a:rPr>
              <a:t>src</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="bootstrap.min.js"&gt;&lt;/</a:t>
            </a:r>
            <a:r>
              <a:rPr lang="en-US" altLang="en-US" dirty="0">
                <a:solidFill>
                  <a:srgbClr val="800000"/>
                </a:solidFill>
                <a:latin typeface="Consolas" panose="020B0609020204030204" pitchFamily="49" charset="0"/>
                <a:cs typeface="Consolas" panose="020B0609020204030204" pitchFamily="49" charset="0"/>
              </a:rPr>
              <a:t>script</a:t>
            </a:r>
            <a:r>
              <a:rPr lang="en-US" altLang="en-US" dirty="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link</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FF0000"/>
                </a:solidFill>
                <a:latin typeface="Consolas" panose="020B0609020204030204" pitchFamily="49" charset="0"/>
                <a:cs typeface="Consolas" panose="020B0609020204030204" pitchFamily="49" charset="0"/>
              </a:rPr>
              <a:t>rel</a:t>
            </a:r>
            <a:r>
              <a:rPr lang="en-US" altLang="en-US" dirty="0">
                <a:solidFill>
                  <a:srgbClr val="0000FF"/>
                </a:solidFill>
                <a:latin typeface="Consolas" panose="020B0609020204030204" pitchFamily="49" charset="0"/>
                <a:cs typeface="Consolas" panose="020B0609020204030204" pitchFamily="49" charset="0"/>
              </a:rPr>
              <a:t>="</a:t>
            </a:r>
            <a:r>
              <a:rPr lang="en-US" altLang="en-US" dirty="0" err="1">
                <a:solidFill>
                  <a:srgbClr val="0000FF"/>
                </a:solidFill>
                <a:latin typeface="Consolas" panose="020B0609020204030204" pitchFamily="49" charset="0"/>
                <a:cs typeface="Consolas" panose="020B0609020204030204" pitchFamily="49" charset="0"/>
              </a:rPr>
              <a:t>stylesheet</a:t>
            </a:r>
            <a:r>
              <a:rPr lang="en-US" altLang="en-US" dirty="0">
                <a:solidFill>
                  <a:srgbClr val="0000FF"/>
                </a:solidFill>
                <a:latin typeface="Consolas" panose="020B0609020204030204" pitchFamily="49" charset="0"/>
                <a:cs typeface="Consolas" panose="020B0609020204030204" pitchFamily="49" charset="0"/>
              </a:rPr>
              <a:t>"</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FF0000"/>
                </a:solidFill>
                <a:latin typeface="Consolas" panose="020B0609020204030204" pitchFamily="49" charset="0"/>
                <a:cs typeface="Consolas" panose="020B0609020204030204" pitchFamily="49" charset="0"/>
              </a:rPr>
              <a:t>href</a:t>
            </a:r>
            <a:r>
              <a:rPr lang="en-US" altLang="en-US" dirty="0">
                <a:solidFill>
                  <a:srgbClr val="0000FF"/>
                </a:solidFill>
                <a:latin typeface="Consolas" panose="020B0609020204030204" pitchFamily="49" charset="0"/>
                <a:cs typeface="Consolas" panose="020B0609020204030204" pitchFamily="49" charset="0"/>
              </a:rPr>
              <a:t>="fonts.css"&gt;</a:t>
            </a:r>
          </a:p>
          <a:p>
            <a:pPr eaLnBrk="0" fontAlgn="base" hangingPunct="0">
              <a:spcBef>
                <a:spcPct val="0"/>
              </a:spcBef>
              <a:spcAft>
                <a:spcPct val="0"/>
              </a:spcAft>
            </a:pPr>
            <a:r>
              <a:rPr lang="en-US" altLang="en-US" dirty="0">
                <a:solidFill>
                  <a:srgbClr val="0000FF"/>
                </a:solidFill>
                <a:latin typeface="Consolas" panose="020B0609020204030204" pitchFamily="49" charset="0"/>
                <a:cs typeface="Consolas" panose="020B0609020204030204" pitchFamily="49" charset="0"/>
              </a:rPr>
              <a:t>&lt;</a:t>
            </a:r>
            <a:r>
              <a:rPr lang="en-US" altLang="en-US" dirty="0">
                <a:solidFill>
                  <a:srgbClr val="800000"/>
                </a:solidFill>
                <a:latin typeface="Consolas" panose="020B0609020204030204" pitchFamily="49" charset="0"/>
                <a:cs typeface="Consolas" panose="020B0609020204030204" pitchFamily="49" charset="0"/>
              </a:rPr>
              <a:t>link </a:t>
            </a:r>
            <a:r>
              <a:rPr lang="en-US" altLang="en-US" dirty="0" err="1">
                <a:solidFill>
                  <a:srgbClr val="800000"/>
                </a:solidFill>
                <a:latin typeface="Consolas" panose="020B0609020204030204" pitchFamily="49" charset="0"/>
                <a:cs typeface="Consolas" panose="020B0609020204030204" pitchFamily="49" charset="0"/>
              </a:rPr>
              <a:t>rel</a:t>
            </a:r>
            <a:r>
              <a:rPr lang="en-US" altLang="en-US" dirty="0">
                <a:solidFill>
                  <a:srgbClr val="0000FF"/>
                </a:solidFill>
                <a:latin typeface="Consolas" panose="020B0609020204030204" pitchFamily="49" charset="0"/>
                <a:cs typeface="Consolas" panose="020B0609020204030204" pitchFamily="49" charset="0"/>
              </a:rPr>
              <a:t>="stylesheet"</a:t>
            </a:r>
            <a:r>
              <a:rPr lang="en-US" altLang="en-US" dirty="0">
                <a:solidFill>
                  <a:srgbClr val="FF0000"/>
                </a:solidFill>
                <a:latin typeface="Consolas" panose="020B0609020204030204" pitchFamily="49" charset="0"/>
                <a:cs typeface="Consolas" panose="020B0609020204030204" pitchFamily="49" charset="0"/>
              </a:rPr>
              <a:t> </a:t>
            </a:r>
            <a:r>
              <a:rPr lang="en-US" altLang="en-US" dirty="0" err="1">
                <a:solidFill>
                  <a:srgbClr val="FF0000"/>
                </a:solidFill>
                <a:latin typeface="Consolas" panose="020B0609020204030204" pitchFamily="49" charset="0"/>
                <a:cs typeface="Consolas" panose="020B0609020204030204" pitchFamily="49" charset="0"/>
              </a:rPr>
              <a:t>href</a:t>
            </a:r>
            <a:r>
              <a:rPr lang="en-US" altLang="en-US" dirty="0">
                <a:solidFill>
                  <a:srgbClr val="0000FF"/>
                </a:solidFill>
                <a:latin typeface="Consolas" panose="020B0609020204030204" pitchFamily="49" charset="0"/>
                <a:cs typeface="Consolas" panose="020B0609020204030204" pitchFamily="49" charset="0"/>
              </a:rPr>
              <a:t>="bootstrap.min.css"</a:t>
            </a:r>
            <a:r>
              <a:rPr lang="en-US" altLang="en-US" dirty="0">
                <a:solidFill>
                  <a:srgbClr val="000000"/>
                </a:solidFill>
                <a:latin typeface="Consolas" panose="020B0609020204030204" pitchFamily="49" charset="0"/>
                <a:cs typeface="Consolas" panose="020B0609020204030204" pitchFamily="49" charset="0"/>
              </a:rPr>
              <a:t> </a:t>
            </a:r>
            <a:r>
              <a:rPr lang="en-US" altLang="en-US" dirty="0">
                <a:solidFill>
                  <a:srgbClr val="FF0000"/>
                </a:solidFill>
                <a:latin typeface="Consolas" panose="020B0609020204030204" pitchFamily="49" charset="0"/>
                <a:cs typeface="Consolas" panose="020B0609020204030204" pitchFamily="49" charset="0"/>
              </a:rPr>
              <a:t> </a:t>
            </a:r>
            <a:r>
              <a:rPr lang="en-US" altLang="en-US" dirty="0">
                <a:solidFill>
                  <a:srgbClr val="000000"/>
                </a:solidFill>
                <a:latin typeface="Consolas" panose="020B0609020204030204" pitchFamily="49" charset="0"/>
                <a:cs typeface="Consolas" panose="020B0609020204030204" pitchFamily="49" charset="0"/>
              </a:rPr>
              <a:t> </a:t>
            </a:r>
            <a:r>
              <a:rPr lang="en-US" altLang="en-US" dirty="0" smtClean="0">
                <a:solidFill>
                  <a:srgbClr val="0000FF"/>
                </a:solidFill>
                <a:latin typeface="Consolas" panose="020B0609020204030204" pitchFamily="49" charset="0"/>
                <a:cs typeface="Consolas" panose="020B0609020204030204" pitchFamily="49" charset="0"/>
              </a:rPr>
              <a:t>/&gt;</a:t>
            </a:r>
          </a:p>
          <a:p>
            <a:pPr eaLnBrk="0" fontAlgn="base" hangingPunct="0">
              <a:spcBef>
                <a:spcPct val="0"/>
              </a:spcBef>
              <a:spcAft>
                <a:spcPct val="0"/>
              </a:spcAft>
            </a:pPr>
            <a:r>
              <a:rPr lang="en-US" altLang="en-US" dirty="0">
                <a:solidFill>
                  <a:srgbClr val="800000"/>
                </a:solidFill>
                <a:latin typeface="Consolas" panose="020B0609020204030204" pitchFamily="49" charset="0"/>
                <a:cs typeface="Consolas" panose="020B0609020204030204" pitchFamily="49" charset="0"/>
              </a:rPr>
              <a:t>&lt;script</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800000"/>
                </a:solidFill>
                <a:latin typeface="Consolas" panose="020B0609020204030204" pitchFamily="49" charset="0"/>
                <a:cs typeface="Consolas" panose="020B0609020204030204" pitchFamily="49" charset="0"/>
              </a:rPr>
              <a:t>src</a:t>
            </a:r>
            <a:r>
              <a:rPr lang="en-US" altLang="en-US" dirty="0">
                <a:solidFill>
                  <a:srgbClr val="800000"/>
                </a:solidFill>
                <a:latin typeface="Consolas" panose="020B0609020204030204" pitchFamily="49" charset="0"/>
                <a:cs typeface="Consolas" panose="020B0609020204030204" pitchFamily="49" charset="0"/>
              </a:rPr>
              <a:t>=</a:t>
            </a:r>
            <a:r>
              <a:rPr lang="en-US" altLang="en-US" dirty="0">
                <a:solidFill>
                  <a:srgbClr val="0000FF"/>
                </a:solidFill>
                <a:latin typeface="Consolas" panose="020B0609020204030204" pitchFamily="49" charset="0"/>
                <a:cs typeface="Consolas" panose="020B0609020204030204" pitchFamily="49" charset="0"/>
              </a:rPr>
              <a:t>"script.js"</a:t>
            </a:r>
            <a:r>
              <a:rPr lang="en-US" altLang="en-US" dirty="0">
                <a:solidFill>
                  <a:srgbClr val="800000"/>
                </a:solidFill>
                <a:latin typeface="Consolas" panose="020B0609020204030204" pitchFamily="49" charset="0"/>
                <a:cs typeface="Consolas" panose="020B0609020204030204" pitchFamily="49" charset="0"/>
              </a:rPr>
              <a:t>&gt;&lt;/script&gt;</a:t>
            </a:r>
            <a:r>
              <a:rPr lang="en-US" altLang="en-US" dirty="0">
                <a:solidFill>
                  <a:srgbClr val="000000"/>
                </a:solidFill>
                <a:latin typeface="Consolas" panose="020B0609020204030204" pitchFamily="49" charset="0"/>
                <a:cs typeface="Consolas" panose="020B0609020204030204" pitchFamily="49" charset="0"/>
              </a:rPr>
              <a:t> </a:t>
            </a:r>
          </a:p>
          <a:p>
            <a:pPr eaLnBrk="0" fontAlgn="base" hangingPunct="0">
              <a:spcBef>
                <a:spcPct val="0"/>
              </a:spcBef>
              <a:spcAft>
                <a:spcPct val="0"/>
              </a:spcAft>
            </a:pPr>
            <a:r>
              <a:rPr lang="en-US" altLang="en-US" dirty="0">
                <a:solidFill>
                  <a:srgbClr val="800000"/>
                </a:solidFill>
                <a:latin typeface="Consolas" panose="020B0609020204030204" pitchFamily="49" charset="0"/>
                <a:cs typeface="Consolas" panose="020B0609020204030204" pitchFamily="49" charset="0"/>
              </a:rPr>
              <a:t>&lt;link</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800000"/>
                </a:solidFill>
                <a:latin typeface="Consolas" panose="020B0609020204030204" pitchFamily="49" charset="0"/>
                <a:cs typeface="Consolas" panose="020B0609020204030204" pitchFamily="49" charset="0"/>
              </a:rPr>
              <a:t>rel</a:t>
            </a:r>
            <a:r>
              <a:rPr lang="en-US" altLang="en-US" dirty="0">
                <a:solidFill>
                  <a:srgbClr val="800000"/>
                </a:solidFill>
                <a:latin typeface="Consolas" panose="020B0609020204030204" pitchFamily="49" charset="0"/>
                <a:cs typeface="Consolas" panose="020B0609020204030204" pitchFamily="49" charset="0"/>
              </a:rPr>
              <a:t>=</a:t>
            </a:r>
            <a:r>
              <a:rPr lang="en-US" altLang="en-US" dirty="0">
                <a:solidFill>
                  <a:srgbClr val="0000FF"/>
                </a:solidFill>
                <a:latin typeface="Consolas" panose="020B0609020204030204" pitchFamily="49" charset="0"/>
                <a:cs typeface="Consolas" panose="020B0609020204030204" pitchFamily="49" charset="0"/>
              </a:rPr>
              <a:t>"stylesheet"</a:t>
            </a:r>
            <a:r>
              <a:rPr lang="en-US" altLang="en-US" dirty="0">
                <a:solidFill>
                  <a:srgbClr val="000000"/>
                </a:solidFill>
                <a:latin typeface="Consolas" panose="020B0609020204030204" pitchFamily="49" charset="0"/>
                <a:cs typeface="Consolas" panose="020B0609020204030204" pitchFamily="49" charset="0"/>
              </a:rPr>
              <a:t> </a:t>
            </a:r>
            <a:r>
              <a:rPr lang="en-US" altLang="en-US" dirty="0" err="1">
                <a:solidFill>
                  <a:srgbClr val="800000"/>
                </a:solidFill>
                <a:latin typeface="Consolas" panose="020B0609020204030204" pitchFamily="49" charset="0"/>
                <a:cs typeface="Consolas" panose="020B0609020204030204" pitchFamily="49" charset="0"/>
              </a:rPr>
              <a:t>href</a:t>
            </a:r>
            <a:r>
              <a:rPr lang="en-US" altLang="en-US" dirty="0">
                <a:solidFill>
                  <a:srgbClr val="800000"/>
                </a:solidFill>
                <a:latin typeface="Consolas" panose="020B0609020204030204" pitchFamily="49" charset="0"/>
                <a:cs typeface="Consolas" panose="020B0609020204030204" pitchFamily="49" charset="0"/>
              </a:rPr>
              <a:t>=</a:t>
            </a:r>
            <a:r>
              <a:rPr lang="en-US" altLang="en-US" dirty="0">
                <a:solidFill>
                  <a:srgbClr val="0000FF"/>
                </a:solidFill>
                <a:latin typeface="Consolas" panose="020B0609020204030204" pitchFamily="49" charset="0"/>
                <a:cs typeface="Consolas" panose="020B0609020204030204" pitchFamily="49" charset="0"/>
              </a:rPr>
              <a:t>"style.css"</a:t>
            </a:r>
            <a:r>
              <a:rPr lang="en-US" altLang="en-US" dirty="0">
                <a:solidFill>
                  <a:srgbClr val="000000"/>
                </a:solidFill>
                <a:latin typeface="Consolas" panose="020B0609020204030204" pitchFamily="49" charset="0"/>
                <a:cs typeface="Consolas" panose="020B0609020204030204" pitchFamily="49" charset="0"/>
              </a:rPr>
              <a:t> </a:t>
            </a:r>
            <a:r>
              <a:rPr lang="en-US" altLang="en-US" dirty="0" smtClean="0">
                <a:solidFill>
                  <a:srgbClr val="800000"/>
                </a:solidFill>
                <a:latin typeface="Consolas" panose="020B0609020204030204" pitchFamily="49" charset="0"/>
                <a:cs typeface="Consolas" panose="020B0609020204030204" pitchFamily="49" charset="0"/>
              </a:rPr>
              <a:t>/&gt;</a:t>
            </a:r>
            <a:endParaRPr lang="en-US" altLang="en-US" dirty="0">
              <a:latin typeface="Arial" panose="020B0604020202020204" pitchFamily="34" charset="0"/>
            </a:endParaRPr>
          </a:p>
        </p:txBody>
      </p:sp>
    </p:spTree>
    <p:extLst>
      <p:ext uri="{BB962C8B-B14F-4D97-AF65-F5344CB8AC3E}">
        <p14:creationId xmlns:p14="http://schemas.microsoft.com/office/powerpoint/2010/main" val="288186209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 Up</a:t>
            </a:r>
            <a:endParaRPr lang="en-US" dirty="0"/>
          </a:p>
        </p:txBody>
      </p:sp>
      <p:graphicFrame>
        <p:nvGraphicFramePr>
          <p:cNvPr id="4" name="Diagram 3"/>
          <p:cNvGraphicFramePr/>
          <p:nvPr>
            <p:extLst>
              <p:ext uri="{D42A27DB-BD31-4B8C-83A1-F6EECF244321}">
                <p14:modId xmlns:p14="http://schemas.microsoft.com/office/powerpoint/2010/main" val="4024932655"/>
              </p:ext>
            </p:extLst>
          </p:nvPr>
        </p:nvGraphicFramePr>
        <p:xfrm>
          <a:off x="1981200" y="1371600"/>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857533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solidFill>
                  <a:schemeClr val="accent6">
                    <a:lumMod val="75000"/>
                  </a:schemeClr>
                </a:solidFill>
              </a:rPr>
              <a:t>Imports</a:t>
            </a:r>
            <a:endParaRPr lang="en-US" dirty="0">
              <a:solidFill>
                <a:schemeClr val="accent6">
                  <a:lumMod val="75000"/>
                </a:schemeClr>
              </a:solidFill>
            </a:endParaRPr>
          </a:p>
        </p:txBody>
      </p:sp>
      <p:sp>
        <p:nvSpPr>
          <p:cNvPr id="2" name="Title 1"/>
          <p:cNvSpPr>
            <a:spLocks noGrp="1"/>
          </p:cNvSpPr>
          <p:nvPr>
            <p:ph type="title"/>
          </p:nvPr>
        </p:nvSpPr>
        <p:spPr/>
        <p:txBody>
          <a:bodyPr/>
          <a:lstStyle/>
          <a:p>
            <a:r>
              <a:rPr lang="en-US" sz="4000" b="0" dirty="0">
                <a:solidFill>
                  <a:schemeClr val="accent1">
                    <a:lumMod val="75000"/>
                  </a:schemeClr>
                </a:solidFill>
              </a:rPr>
              <a:t>Demo</a:t>
            </a:r>
          </a:p>
        </p:txBody>
      </p:sp>
      <p:sp>
        <p:nvSpPr>
          <p:cNvPr id="5" name="Rectangle 4">
            <a:hlinkClick r:id="rId3"/>
          </p:cNvPr>
          <p:cNvSpPr/>
          <p:nvPr/>
        </p:nvSpPr>
        <p:spPr bwMode="auto">
          <a:xfrm>
            <a:off x="1007268" y="4537472"/>
            <a:ext cx="1378745" cy="67865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en-US" sz="2000" dirty="0">
              <a:latin typeface="Tekton Pro" pitchFamily="34" charset="0"/>
            </a:endParaRPr>
          </a:p>
        </p:txBody>
      </p:sp>
    </p:spTree>
    <p:extLst>
      <p:ext uri="{BB962C8B-B14F-4D97-AF65-F5344CB8AC3E}">
        <p14:creationId xmlns:p14="http://schemas.microsoft.com/office/powerpoint/2010/main" val="370858712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Other Uses for Imports</a:t>
            </a:r>
            <a:endParaRPr lang="en-US" dirty="0"/>
          </a:p>
        </p:txBody>
      </p:sp>
      <p:graphicFrame>
        <p:nvGraphicFramePr>
          <p:cNvPr id="6" name="Diagram 5"/>
          <p:cNvGraphicFramePr/>
          <p:nvPr>
            <p:extLst/>
          </p:nvPr>
        </p:nvGraphicFramePr>
        <p:xfrm>
          <a:off x="1981200" y="703385"/>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784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AA14F803-7D68-430C-BA27-3FBB4D79E01C}"/>
                                            </p:graphicEl>
                                          </p:spTgt>
                                        </p:tgtEl>
                                        <p:attrNameLst>
                                          <p:attrName>style.visibility</p:attrName>
                                        </p:attrNameLst>
                                      </p:cBhvr>
                                      <p:to>
                                        <p:strVal val="visible"/>
                                      </p:to>
                                    </p:set>
                                    <p:animEffect transition="in" filter="fade">
                                      <p:cBhvr>
                                        <p:cTn id="7" dur="500"/>
                                        <p:tgtEl>
                                          <p:spTgt spid="6">
                                            <p:graphicEl>
                                              <a:dgm id="{AA14F803-7D68-430C-BA27-3FBB4D79E01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0E0D3562-5CBC-4D3A-9AED-5B726CCD7D34}"/>
                                            </p:graphicEl>
                                          </p:spTgt>
                                        </p:tgtEl>
                                        <p:attrNameLst>
                                          <p:attrName>style.visibility</p:attrName>
                                        </p:attrNameLst>
                                      </p:cBhvr>
                                      <p:to>
                                        <p:strVal val="visible"/>
                                      </p:to>
                                    </p:set>
                                    <p:animEffect transition="in" filter="fade">
                                      <p:cBhvr>
                                        <p:cTn id="10" dur="500"/>
                                        <p:tgtEl>
                                          <p:spTgt spid="6">
                                            <p:graphicEl>
                                              <a:dgm id="{0E0D3562-5CBC-4D3A-9AED-5B726CCD7D3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ED262620-4A1B-4ED1-939C-20927F13B92C}"/>
                                            </p:graphicEl>
                                          </p:spTgt>
                                        </p:tgtEl>
                                        <p:attrNameLst>
                                          <p:attrName>style.visibility</p:attrName>
                                        </p:attrNameLst>
                                      </p:cBhvr>
                                      <p:to>
                                        <p:strVal val="visible"/>
                                      </p:to>
                                    </p:set>
                                    <p:animEffect transition="in" filter="fade">
                                      <p:cBhvr>
                                        <p:cTn id="15" dur="500"/>
                                        <p:tgtEl>
                                          <p:spTgt spid="6">
                                            <p:graphicEl>
                                              <a:dgm id="{ED262620-4A1B-4ED1-939C-20927F13B92C}"/>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18F16D4B-D997-4C03-BA83-4CF4E80F089F}"/>
                                            </p:graphicEl>
                                          </p:spTgt>
                                        </p:tgtEl>
                                        <p:attrNameLst>
                                          <p:attrName>style.visibility</p:attrName>
                                        </p:attrNameLst>
                                      </p:cBhvr>
                                      <p:to>
                                        <p:strVal val="visible"/>
                                      </p:to>
                                    </p:set>
                                    <p:animEffect transition="in" filter="fade">
                                      <p:cBhvr>
                                        <p:cTn id="18" dur="500"/>
                                        <p:tgtEl>
                                          <p:spTgt spid="6">
                                            <p:graphicEl>
                                              <a:dgm id="{18F16D4B-D997-4C03-BA83-4CF4E80F089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F1072536-2601-44A0-82DC-C2E4378DA68A}"/>
                                            </p:graphicEl>
                                          </p:spTgt>
                                        </p:tgtEl>
                                        <p:attrNameLst>
                                          <p:attrName>style.visibility</p:attrName>
                                        </p:attrNameLst>
                                      </p:cBhvr>
                                      <p:to>
                                        <p:strVal val="visible"/>
                                      </p:to>
                                    </p:set>
                                    <p:animEffect transition="in" filter="fade">
                                      <p:cBhvr>
                                        <p:cTn id="23" dur="500"/>
                                        <p:tgtEl>
                                          <p:spTgt spid="6">
                                            <p:graphicEl>
                                              <a:dgm id="{F1072536-2601-44A0-82DC-C2E4378DA68A}"/>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66EEC79A-3604-4840-B292-847058657981}"/>
                                            </p:graphicEl>
                                          </p:spTgt>
                                        </p:tgtEl>
                                        <p:attrNameLst>
                                          <p:attrName>style.visibility</p:attrName>
                                        </p:attrNameLst>
                                      </p:cBhvr>
                                      <p:to>
                                        <p:strVal val="visible"/>
                                      </p:to>
                                    </p:set>
                                    <p:animEffect transition="in" filter="fade">
                                      <p:cBhvr>
                                        <p:cTn id="26" dur="500"/>
                                        <p:tgtEl>
                                          <p:spTgt spid="6">
                                            <p:graphicEl>
                                              <a:dgm id="{66EEC79A-3604-4840-B292-84705865798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94A50567-5CFA-4FCC-8595-F3679ED3B6A2}"/>
                                            </p:graphicEl>
                                          </p:spTgt>
                                        </p:tgtEl>
                                        <p:attrNameLst>
                                          <p:attrName>style.visibility</p:attrName>
                                        </p:attrNameLst>
                                      </p:cBhvr>
                                      <p:to>
                                        <p:strVal val="visible"/>
                                      </p:to>
                                    </p:set>
                                    <p:animEffect transition="in" filter="fade">
                                      <p:cBhvr>
                                        <p:cTn id="31" dur="500"/>
                                        <p:tgtEl>
                                          <p:spTgt spid="6">
                                            <p:graphicEl>
                                              <a:dgm id="{94A50567-5CFA-4FCC-8595-F3679ED3B6A2}"/>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26FB1435-4A54-4B5D-93AE-99BA2DCE3547}"/>
                                            </p:graphicEl>
                                          </p:spTgt>
                                        </p:tgtEl>
                                        <p:attrNameLst>
                                          <p:attrName>style.visibility</p:attrName>
                                        </p:attrNameLst>
                                      </p:cBhvr>
                                      <p:to>
                                        <p:strVal val="visible"/>
                                      </p:to>
                                    </p:set>
                                    <p:animEffect transition="in" filter="fade">
                                      <p:cBhvr>
                                        <p:cTn id="34" dur="500"/>
                                        <p:tgtEl>
                                          <p:spTgt spid="6">
                                            <p:graphicEl>
                                              <a:dgm id="{26FB1435-4A54-4B5D-93AE-99BA2DCE354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p:txBody>
          <a:bodyPr/>
          <a:lstStyle/>
          <a:p>
            <a:r>
              <a:rPr lang="en-US" dirty="0" smtClean="0"/>
              <a:t>Store inert HTML</a:t>
            </a:r>
          </a:p>
          <a:p>
            <a:r>
              <a:rPr lang="en-US" dirty="0" smtClean="0"/>
              <a:t>Imports bundle up and deliver your components</a:t>
            </a:r>
          </a:p>
          <a:p>
            <a:r>
              <a:rPr lang="en-US" dirty="0" smtClean="0"/>
              <a:t>Programmatically access import contents</a:t>
            </a:r>
          </a:p>
          <a:p>
            <a:r>
              <a:rPr lang="en-US" dirty="0" smtClean="0"/>
              <a:t>Avoid third party dependencies</a:t>
            </a:r>
          </a:p>
        </p:txBody>
      </p:sp>
    </p:spTree>
    <p:extLst>
      <p:ext uri="{BB962C8B-B14F-4D97-AF65-F5344CB8AC3E}">
        <p14:creationId xmlns:p14="http://schemas.microsoft.com/office/powerpoint/2010/main" val="3634770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2" y="1"/>
            <a:ext cx="12255052" cy="69737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1968327" y="54173"/>
            <a:ext cx="7737772" cy="4457700"/>
          </a:xfrm>
        </p:spPr>
        <p:txBody>
          <a:bodyPr>
            <a:noAutofit/>
          </a:bodyPr>
          <a:lstStyle/>
          <a:p>
            <a:pPr algn="l"/>
            <a:r>
              <a:rPr lang="en-US" sz="3000" dirty="0">
                <a:solidFill>
                  <a:schemeClr val="tx1"/>
                </a:solidFill>
              </a:rPr>
              <a:t>			Native Alternatives</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17" name="Subtitle 2"/>
          <p:cNvSpPr>
            <a:spLocks noGrp="1"/>
          </p:cNvSpPr>
          <p:nvPr>
            <p:ph type="subTitle" idx="4294967295"/>
          </p:nvPr>
        </p:nvSpPr>
        <p:spPr>
          <a:xfrm>
            <a:off x="5173590" y="6426584"/>
            <a:ext cx="3429000" cy="601333"/>
          </a:xfrm>
        </p:spPr>
        <p:txBody>
          <a:bodyPr>
            <a:normAutofit/>
          </a:bodyPr>
          <a:lstStyle/>
          <a:p>
            <a:r>
              <a:rPr lang="en-US" dirty="0" smtClean="0">
                <a:solidFill>
                  <a:schemeClr val="tx1"/>
                </a:solidFill>
              </a:rPr>
              <a:t>@</a:t>
            </a:r>
            <a:r>
              <a:rPr lang="en-US" dirty="0" err="1" smtClean="0">
                <a:solidFill>
                  <a:schemeClr val="tx1"/>
                </a:solidFill>
              </a:rPr>
              <a:t>housecor</a:t>
            </a:r>
            <a:endParaRPr lang="en-US" dirty="0">
              <a:solidFill>
                <a:schemeClr val="tx1"/>
              </a:solidFill>
            </a:endParaRPr>
          </a:p>
        </p:txBody>
      </p:sp>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89108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1899" y="6265157"/>
            <a:ext cx="5388142" cy="369332"/>
          </a:xfrm>
          <a:prstGeom prst="rect">
            <a:avLst/>
          </a:prstGeom>
        </p:spPr>
        <p:txBody>
          <a:bodyPr wrap="none">
            <a:spAutoFit/>
          </a:bodyPr>
          <a:lstStyle/>
          <a:p>
            <a:r>
              <a:rPr lang="en-US" dirty="0">
                <a:solidFill>
                  <a:schemeClr val="accent6">
                    <a:lumMod val="75000"/>
                  </a:schemeClr>
                </a:solidFill>
                <a:hlinkClick r:id="rId3"/>
              </a:rPr>
              <a:t>http://jonrimmer.github.io/are-we-componentized-yet</a:t>
            </a:r>
            <a:r>
              <a:rPr lang="en-US" dirty="0" smtClean="0">
                <a:solidFill>
                  <a:schemeClr val="accent6">
                    <a:lumMod val="75000"/>
                  </a:schemeClr>
                </a:solidFill>
                <a:hlinkClick r:id="rId3"/>
              </a:rPr>
              <a:t>/ </a:t>
            </a:r>
            <a:endParaRPr lang="en-US" dirty="0">
              <a:solidFill>
                <a:schemeClr val="accent6">
                  <a:lumMod val="75000"/>
                </a:schemeClr>
              </a:solidFill>
            </a:endParaRPr>
          </a:p>
        </p:txBody>
      </p:sp>
      <p:pic>
        <p:nvPicPr>
          <p:cNvPr id="3" name="Picture 2"/>
          <p:cNvPicPr>
            <a:picLocks noChangeAspect="1"/>
          </p:cNvPicPr>
          <p:nvPr/>
        </p:nvPicPr>
        <p:blipFill>
          <a:blip r:embed="rId4"/>
          <a:stretch>
            <a:fillRect/>
          </a:stretch>
        </p:blipFill>
        <p:spPr>
          <a:xfrm>
            <a:off x="871899" y="419907"/>
            <a:ext cx="10416789" cy="5611242"/>
          </a:xfrm>
          <a:prstGeom prst="rect">
            <a:avLst/>
          </a:prstGeom>
        </p:spPr>
      </p:pic>
    </p:spTree>
    <p:extLst>
      <p:ext uri="{BB962C8B-B14F-4D97-AF65-F5344CB8AC3E}">
        <p14:creationId xmlns:p14="http://schemas.microsoft.com/office/powerpoint/2010/main" val="400209698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Want Cross-Browser Components Today?</a:t>
            </a:r>
            <a:endParaRPr lang="en-US" dirty="0">
              <a:solidFill>
                <a:schemeClr val="accent1">
                  <a:lumMod val="75000"/>
                </a:schemeClr>
              </a:solidFill>
            </a:endParaRPr>
          </a:p>
        </p:txBody>
      </p:sp>
      <p:pic>
        <p:nvPicPr>
          <p:cNvPr id="5" name="Picture 2" descr="https://www.dartlang.org/articles/web-ui/webcomponent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549" y="2114791"/>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6724126" y="3216224"/>
            <a:ext cx="2835713" cy="523220"/>
          </a:xfrm>
          <a:prstGeom prst="rect">
            <a:avLst/>
          </a:prstGeom>
          <a:noFill/>
          <a:ln w="9525">
            <a:noFill/>
            <a:miter lim="800000"/>
            <a:headEnd/>
            <a:tailEnd/>
          </a:ln>
        </p:spPr>
        <p:txBody>
          <a:bodyPr wrap="none" rtlCol="0">
            <a:spAutoFit/>
          </a:bodyPr>
          <a:lstStyle/>
          <a:p>
            <a:r>
              <a:rPr lang="en-US" sz="2800" dirty="0">
                <a:solidFill>
                  <a:srgbClr val="002060"/>
                </a:solidFill>
                <a:latin typeface="Tekton Pro" pitchFamily="34" charset="0"/>
              </a:rPr>
              <a:t>Webcomponents.js</a:t>
            </a:r>
          </a:p>
        </p:txBody>
      </p:sp>
    </p:spTree>
    <p:extLst>
      <p:ext uri="{BB962C8B-B14F-4D97-AF65-F5344CB8AC3E}">
        <p14:creationId xmlns:p14="http://schemas.microsoft.com/office/powerpoint/2010/main" val="2901183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80" y="3012710"/>
            <a:ext cx="10972800" cy="762000"/>
          </a:xfrm>
        </p:spPr>
        <p:txBody>
          <a:bodyPr/>
          <a:lstStyle/>
          <a:p>
            <a:r>
              <a:rPr lang="en-US" dirty="0" smtClean="0">
                <a:solidFill>
                  <a:schemeClr val="accent1">
                    <a:lumMod val="75000"/>
                  </a:schemeClr>
                </a:solidFill>
              </a:rPr>
              <a:t>Heard of Polymer?</a:t>
            </a:r>
            <a:endParaRPr lang="en-US" dirty="0">
              <a:solidFill>
                <a:schemeClr val="accent1">
                  <a:lumMod val="75000"/>
                </a:schemeClr>
              </a:solidFill>
            </a:endParaRPr>
          </a:p>
        </p:txBody>
      </p:sp>
      <p:pic>
        <p:nvPicPr>
          <p:cNvPr id="4" name="Picture 3"/>
          <p:cNvPicPr>
            <a:picLocks noChangeAspect="1"/>
          </p:cNvPicPr>
          <p:nvPr/>
        </p:nvPicPr>
        <p:blipFill>
          <a:blip r:embed="rId2"/>
          <a:stretch>
            <a:fillRect/>
          </a:stretch>
        </p:blipFill>
        <p:spPr>
          <a:xfrm>
            <a:off x="6260240" y="1586851"/>
            <a:ext cx="4930274" cy="3613718"/>
          </a:xfrm>
          <a:prstGeom prst="rect">
            <a:avLst/>
          </a:prstGeom>
        </p:spPr>
      </p:pic>
    </p:spTree>
    <p:extLst>
      <p:ext uri="{BB962C8B-B14F-4D97-AF65-F5344CB8AC3E}">
        <p14:creationId xmlns:p14="http://schemas.microsoft.com/office/powerpoint/2010/main" val="2704875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Why Learn Native Web Components First?</a:t>
            </a:r>
            <a:endParaRPr lang="en-US" dirty="0">
              <a:solidFill>
                <a:schemeClr val="accent1">
                  <a:lumMod val="75000"/>
                </a:schemeClr>
              </a:solidFill>
            </a:endParaRPr>
          </a:p>
        </p:txBody>
      </p:sp>
      <p:sp>
        <p:nvSpPr>
          <p:cNvPr id="3" name="Text Placeholder 2"/>
          <p:cNvSpPr>
            <a:spLocks noGrp="1"/>
          </p:cNvSpPr>
          <p:nvPr>
            <p:ph type="body" idx="1"/>
          </p:nvPr>
        </p:nvSpPr>
        <p:spPr>
          <a:xfrm>
            <a:off x="1981201" y="1713065"/>
            <a:ext cx="3188519" cy="4992535"/>
          </a:xfrm>
        </p:spPr>
        <p:txBody>
          <a:bodyPr/>
          <a:lstStyle/>
          <a:p>
            <a:r>
              <a:rPr lang="en-US" dirty="0" smtClean="0"/>
              <a:t>Learn this</a:t>
            </a:r>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p:txBody>
      </p:sp>
      <p:pic>
        <p:nvPicPr>
          <p:cNvPr id="5122" name="Picture 2" descr="http://3.bp.blogspot.com/-PTty3CfTGnA/TpZOEjTQ_WI/AAAAAAAAAeo/KeKt_D5X2xo/s1600/j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2" y="2250334"/>
            <a:ext cx="1663429" cy="166342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colorlib.com/wp/wp-content/uploads/2014/03/JQuery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6688" y="2139027"/>
            <a:ext cx="3795558" cy="20703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6232188" y="1713064"/>
            <a:ext cx="2231637" cy="369332"/>
          </a:xfrm>
          <a:prstGeom prst="rect">
            <a:avLst/>
          </a:prstGeom>
          <a:noFill/>
          <a:ln w="9525">
            <a:noFill/>
            <a:miter lim="800000"/>
            <a:headEnd/>
            <a:tailEnd/>
          </a:ln>
        </p:spPr>
        <p:txBody>
          <a:bodyPr wrap="none" rtlCol="0">
            <a:spAutoFit/>
          </a:bodyPr>
          <a:lstStyle/>
          <a:p>
            <a:r>
              <a:rPr lang="en-US" b="1" dirty="0">
                <a:solidFill>
                  <a:srgbClr val="002060"/>
                </a:solidFill>
              </a:rPr>
              <a:t>Before you learn this</a:t>
            </a:r>
          </a:p>
        </p:txBody>
      </p:sp>
      <p:sp>
        <p:nvSpPr>
          <p:cNvPr id="10" name="TextBox 9"/>
          <p:cNvSpPr txBox="1"/>
          <p:nvPr/>
        </p:nvSpPr>
        <p:spPr bwMode="auto">
          <a:xfrm>
            <a:off x="2211116" y="4209331"/>
            <a:ext cx="1203599" cy="369332"/>
          </a:xfrm>
          <a:prstGeom prst="rect">
            <a:avLst/>
          </a:prstGeom>
          <a:noFill/>
          <a:ln w="9525">
            <a:noFill/>
            <a:miter lim="800000"/>
            <a:headEnd/>
            <a:tailEnd/>
          </a:ln>
        </p:spPr>
        <p:txBody>
          <a:bodyPr wrap="none" rtlCol="0">
            <a:spAutoFit/>
          </a:bodyPr>
          <a:lstStyle/>
          <a:p>
            <a:r>
              <a:rPr lang="en-US" dirty="0">
                <a:solidFill>
                  <a:schemeClr val="accent6">
                    <a:lumMod val="75000"/>
                  </a:schemeClr>
                </a:solidFill>
                <a:latin typeface="Tekton Pro" pitchFamily="34" charset="0"/>
              </a:rPr>
              <a:t>Foundation</a:t>
            </a:r>
          </a:p>
        </p:txBody>
      </p:sp>
      <p:sp>
        <p:nvSpPr>
          <p:cNvPr id="11" name="TextBox 10"/>
          <p:cNvSpPr txBox="1"/>
          <p:nvPr/>
        </p:nvSpPr>
        <p:spPr bwMode="auto">
          <a:xfrm>
            <a:off x="6232188" y="4209331"/>
            <a:ext cx="2801023" cy="369332"/>
          </a:xfrm>
          <a:prstGeom prst="rect">
            <a:avLst/>
          </a:prstGeom>
          <a:noFill/>
          <a:ln w="9525">
            <a:noFill/>
            <a:miter lim="800000"/>
            <a:headEnd/>
            <a:tailEnd/>
          </a:ln>
        </p:spPr>
        <p:txBody>
          <a:bodyPr wrap="none" rtlCol="0">
            <a:spAutoFit/>
          </a:bodyPr>
          <a:lstStyle/>
          <a:p>
            <a:r>
              <a:rPr lang="en-US" dirty="0">
                <a:solidFill>
                  <a:schemeClr val="accent6">
                    <a:lumMod val="75000"/>
                  </a:schemeClr>
                </a:solidFill>
                <a:latin typeface="Tekton Pro" pitchFamily="34" charset="0"/>
              </a:rPr>
              <a:t>Abstraction over foundation</a:t>
            </a:r>
          </a:p>
        </p:txBody>
      </p:sp>
    </p:spTree>
    <p:extLst>
      <p:ext uri="{BB962C8B-B14F-4D97-AF65-F5344CB8AC3E}">
        <p14:creationId xmlns:p14="http://schemas.microsoft.com/office/powerpoint/2010/main" val="1809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fade">
                                      <p:cBhvr>
                                        <p:cTn id="18" dur="500"/>
                                        <p:tgtEl>
                                          <p:spTgt spid="51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a Standard. Bad.</a:t>
            </a:r>
            <a:endParaRPr lang="en-US" dirty="0"/>
          </a:p>
        </p:txBody>
      </p:sp>
      <p:sp>
        <p:nvSpPr>
          <p:cNvPr id="3" name="Text Placeholder 2"/>
          <p:cNvSpPr>
            <a:spLocks noGrp="1"/>
          </p:cNvSpPr>
          <p:nvPr>
            <p:ph type="body" idx="1"/>
          </p:nvPr>
        </p:nvSpPr>
        <p:spPr/>
        <p:txBody>
          <a:bodyPr/>
          <a:lstStyle/>
          <a:p>
            <a:endParaRPr lang="en-US" dirty="0"/>
          </a:p>
        </p:txBody>
      </p:sp>
      <p:pic>
        <p:nvPicPr>
          <p:cNvPr id="7170" name="Picture 2" descr="http://www.emmaazelborn.com/images/bootstr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003" y="898547"/>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blogs.telerik.com/images/default-source/marketing-team/Kendo_web.jpg?sfvrsn=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016" y="2859910"/>
            <a:ext cx="3272932" cy="119544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ijmo.com/img/media/wijmo-vert_360x4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408" y="4330854"/>
            <a:ext cx="1657212" cy="184134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confianzit.org/images/logos/extj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014" y="2988234"/>
            <a:ext cx="19050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encrypted-tbn2.gstatic.com/images?q=tbn:ANd9GcSqtXi9ToCaFAXOJKFD-H0alYsHaWcka-YXgJELwRVzanbW1g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811" y="1663464"/>
            <a:ext cx="2855203" cy="696725"/>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upload.wikimedia.org/wikipedia/en/thumb/7/72/JQuery_UI_Logo.svg/559px-JQuery_UI_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6278" y="5028705"/>
            <a:ext cx="3288152" cy="7823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4477" y="2476425"/>
            <a:ext cx="1143075" cy="1143075"/>
          </a:xfrm>
          <a:prstGeom prst="rect">
            <a:avLst/>
          </a:prstGeom>
        </p:spPr>
      </p:pic>
      <p:sp>
        <p:nvSpPr>
          <p:cNvPr id="11" name="Oval 10"/>
          <p:cNvSpPr/>
          <p:nvPr/>
        </p:nvSpPr>
        <p:spPr>
          <a:xfrm>
            <a:off x="9958219" y="4840462"/>
            <a:ext cx="1026938" cy="1026938"/>
          </a:xfrm>
          <a:prstGeom prst="ellipse">
            <a:avLst/>
          </a:prstGeom>
          <a:blipFill rotWithShape="1">
            <a:blip r:embed="rId10"/>
            <a:stretch>
              <a:fillRect/>
            </a:stretch>
          </a:blipFill>
        </p:spPr>
        <p:style>
          <a:lnRef idx="0">
            <a:schemeClr val="dk2">
              <a:shade val="80000"/>
              <a:hueOff val="0"/>
              <a:satOff val="0"/>
              <a:lumOff val="0"/>
              <a:alphaOff val="0"/>
            </a:schemeClr>
          </a:lnRef>
          <a:fillRef idx="1">
            <a:scrgbClr r="0" g="0" b="0"/>
          </a:fillRef>
          <a:effectRef idx="3">
            <a:schemeClr val="dk2">
              <a:tint val="40000"/>
              <a:hueOff val="0"/>
              <a:satOff val="0"/>
              <a:lumOff val="0"/>
              <a:alphaOff val="0"/>
            </a:schemeClr>
          </a:effectRef>
          <a:fontRef idx="minor">
            <a:schemeClr val="lt1">
              <a:hueOff val="0"/>
              <a:satOff val="0"/>
              <a:lumOff val="0"/>
              <a:alphaOff val="0"/>
            </a:schemeClr>
          </a:fontRef>
        </p:style>
      </p:sp>
      <p:pic>
        <p:nvPicPr>
          <p:cNvPr id="13" name="Picture 2" descr="http://www.toptal.com/uploads/blog/category/logo/291/reac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2750" y="1432609"/>
            <a:ext cx="1370938" cy="13709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gravatar.com/avatar/0cf15665a9146ba852bf042b0652780a?s=2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8671" y="4404851"/>
            <a:ext cx="1412827" cy="1412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50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500"/>
                                        <p:tgtEl>
                                          <p:spTgt spid="71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fade">
                                      <p:cBhvr>
                                        <p:cTn id="15" dur="500"/>
                                        <p:tgtEl>
                                          <p:spTgt spid="717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fade">
                                      <p:cBhvr>
                                        <p:cTn id="19" dur="500"/>
                                        <p:tgtEl>
                                          <p:spTgt spid="71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82"/>
                                        </p:tgtEl>
                                        <p:attrNameLst>
                                          <p:attrName>style.visibility</p:attrName>
                                        </p:attrNameLst>
                                      </p:cBhvr>
                                      <p:to>
                                        <p:strVal val="visible"/>
                                      </p:to>
                                    </p:set>
                                    <p:animEffect transition="in" filter="fade">
                                      <p:cBhvr>
                                        <p:cTn id="23" dur="500"/>
                                        <p:tgtEl>
                                          <p:spTgt spid="718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84"/>
                                        </p:tgtEl>
                                        <p:attrNameLst>
                                          <p:attrName>style.visibility</p:attrName>
                                        </p:attrNameLst>
                                      </p:cBhvr>
                                      <p:to>
                                        <p:strVal val="visible"/>
                                      </p:to>
                                    </p:set>
                                    <p:animEffect transition="in" filter="fade">
                                      <p:cBhvr>
                                        <p:cTn id="27" dur="500"/>
                                        <p:tgtEl>
                                          <p:spTgt spid="718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981201" y="1713065"/>
            <a:ext cx="3188519" cy="4992535"/>
          </a:xfrm>
        </p:spPr>
        <p:txBody>
          <a:bodyPr/>
          <a:lstStyle/>
          <a:p>
            <a:r>
              <a:rPr lang="en-US" dirty="0" smtClean="0"/>
              <a:t>Learn this</a:t>
            </a:r>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p:txBody>
      </p:sp>
      <p:sp>
        <p:nvSpPr>
          <p:cNvPr id="7" name="TextBox 6"/>
          <p:cNvSpPr txBox="1"/>
          <p:nvPr/>
        </p:nvSpPr>
        <p:spPr bwMode="auto">
          <a:xfrm>
            <a:off x="6232188" y="1713064"/>
            <a:ext cx="2231637" cy="369332"/>
          </a:xfrm>
          <a:prstGeom prst="rect">
            <a:avLst/>
          </a:prstGeom>
          <a:noFill/>
          <a:ln w="9525">
            <a:noFill/>
            <a:miter lim="800000"/>
            <a:headEnd/>
            <a:tailEnd/>
          </a:ln>
        </p:spPr>
        <p:txBody>
          <a:bodyPr wrap="none" rtlCol="0">
            <a:spAutoFit/>
          </a:bodyPr>
          <a:lstStyle/>
          <a:p>
            <a:r>
              <a:rPr lang="en-US" b="1" dirty="0">
                <a:solidFill>
                  <a:srgbClr val="002060"/>
                </a:solidFill>
              </a:rPr>
              <a:t>Before you learn this</a:t>
            </a:r>
          </a:p>
        </p:txBody>
      </p:sp>
      <p:pic>
        <p:nvPicPr>
          <p:cNvPr id="5" name="Picture 4"/>
          <p:cNvPicPr>
            <a:picLocks noChangeAspect="1"/>
          </p:cNvPicPr>
          <p:nvPr/>
        </p:nvPicPr>
        <p:blipFill>
          <a:blip r:embed="rId3"/>
          <a:stretch>
            <a:fillRect/>
          </a:stretch>
        </p:blipFill>
        <p:spPr>
          <a:xfrm>
            <a:off x="6086069" y="2133601"/>
            <a:ext cx="2817982" cy="2065482"/>
          </a:xfrm>
          <a:prstGeom prst="rect">
            <a:avLst/>
          </a:prstGeom>
        </p:spPr>
      </p:pic>
      <p:pic>
        <p:nvPicPr>
          <p:cNvPr id="6148" name="Picture 4" descr="http://html5-demos.appspot.com/static/webcomponents/images/logos/webcomponen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156705"/>
            <a:ext cx="2934990" cy="20192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2846896" y="4565514"/>
            <a:ext cx="1203599" cy="369332"/>
          </a:xfrm>
          <a:prstGeom prst="rect">
            <a:avLst/>
          </a:prstGeom>
          <a:noFill/>
          <a:ln w="9525">
            <a:noFill/>
            <a:miter lim="800000"/>
            <a:headEnd/>
            <a:tailEnd/>
          </a:ln>
        </p:spPr>
        <p:txBody>
          <a:bodyPr wrap="none" rtlCol="0">
            <a:spAutoFit/>
          </a:bodyPr>
          <a:lstStyle/>
          <a:p>
            <a:r>
              <a:rPr lang="en-US" dirty="0">
                <a:solidFill>
                  <a:schemeClr val="accent6">
                    <a:lumMod val="75000"/>
                  </a:schemeClr>
                </a:solidFill>
                <a:latin typeface="Tekton Pro" pitchFamily="34" charset="0"/>
              </a:rPr>
              <a:t>Foundation</a:t>
            </a:r>
          </a:p>
        </p:txBody>
      </p:sp>
      <p:sp>
        <p:nvSpPr>
          <p:cNvPr id="11" name="TextBox 10"/>
          <p:cNvSpPr txBox="1"/>
          <p:nvPr/>
        </p:nvSpPr>
        <p:spPr bwMode="auto">
          <a:xfrm>
            <a:off x="6232188" y="4565514"/>
            <a:ext cx="2801023" cy="369332"/>
          </a:xfrm>
          <a:prstGeom prst="rect">
            <a:avLst/>
          </a:prstGeom>
          <a:noFill/>
          <a:ln w="9525">
            <a:noFill/>
            <a:miter lim="800000"/>
            <a:headEnd/>
            <a:tailEnd/>
          </a:ln>
        </p:spPr>
        <p:txBody>
          <a:bodyPr wrap="none" rtlCol="0">
            <a:spAutoFit/>
          </a:bodyPr>
          <a:lstStyle/>
          <a:p>
            <a:r>
              <a:rPr lang="en-US" dirty="0">
                <a:solidFill>
                  <a:schemeClr val="accent6">
                    <a:lumMod val="75000"/>
                  </a:schemeClr>
                </a:solidFill>
                <a:latin typeface="Tekton Pro" pitchFamily="34" charset="0"/>
              </a:rPr>
              <a:t>Abstraction over foundation</a:t>
            </a:r>
          </a:p>
        </p:txBody>
      </p:sp>
    </p:spTree>
    <p:extLst>
      <p:ext uri="{BB962C8B-B14F-4D97-AF65-F5344CB8AC3E}">
        <p14:creationId xmlns:p14="http://schemas.microsoft.com/office/powerpoint/2010/main" val="98010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6"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The Risk</a:t>
            </a:r>
            <a:endParaRPr lang="en-US" dirty="0">
              <a:solidFill>
                <a:schemeClr val="accent1">
                  <a:lumMod val="75000"/>
                </a:schemeClr>
              </a:solidFill>
            </a:endParaRPr>
          </a:p>
        </p:txBody>
      </p:sp>
      <p:pic>
        <p:nvPicPr>
          <p:cNvPr id="8" name="Picture 7"/>
          <p:cNvPicPr>
            <a:picLocks noChangeAspect="1"/>
          </p:cNvPicPr>
          <p:nvPr/>
        </p:nvPicPr>
        <p:blipFill>
          <a:blip r:embed="rId3"/>
          <a:stretch>
            <a:fillRect/>
          </a:stretch>
        </p:blipFill>
        <p:spPr>
          <a:xfrm flipV="1">
            <a:off x="1550438" y="3226580"/>
            <a:ext cx="1610553" cy="1108660"/>
          </a:xfrm>
          <a:prstGeom prst="rect">
            <a:avLst/>
          </a:prstGeom>
        </p:spPr>
      </p:pic>
      <p:pic>
        <p:nvPicPr>
          <p:cNvPr id="4" name="Picture 2" descr="Standa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483" y="1702288"/>
            <a:ext cx="6773826" cy="38339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dartlang.org/articles/web-ui/webcomponent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2155" y="1066800"/>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avatars1.githubusercontent.com/u/3239934?v=3&amp;s=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172" y="4942527"/>
            <a:ext cx="1225083" cy="12250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bwMode="auto">
          <a:xfrm>
            <a:off x="-997527" y="1246909"/>
            <a:ext cx="914400" cy="914400"/>
          </a:xfrm>
          <a:prstGeom prst="straightConnector1">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07432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Native Alternatives</a:t>
            </a:r>
            <a:endParaRPr lang="en-US" dirty="0">
              <a:solidFill>
                <a:schemeClr val="accent1">
                  <a:lumMod val="75000"/>
                </a:schemeClr>
              </a:solidFill>
            </a:endParaRPr>
          </a:p>
        </p:txBody>
      </p:sp>
      <p:graphicFrame>
        <p:nvGraphicFramePr>
          <p:cNvPr id="4" name="Diagram 3"/>
          <p:cNvGraphicFramePr/>
          <p:nvPr>
            <p:extLst>
              <p:ext uri="{D42A27DB-BD31-4B8C-83A1-F6EECF244321}">
                <p14:modId xmlns:p14="http://schemas.microsoft.com/office/powerpoint/2010/main" val="407117784"/>
              </p:ext>
            </p:extLst>
          </p:nvPr>
        </p:nvGraphicFramePr>
        <p:xfrm>
          <a:off x="2846181" y="1331845"/>
          <a:ext cx="5966515" cy="3259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187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13CF9CD-82DF-4B18-9D6E-24BBF73E2FA8}"/>
                                            </p:graphicEl>
                                          </p:spTgt>
                                        </p:tgtEl>
                                        <p:attrNameLst>
                                          <p:attrName>style.visibility</p:attrName>
                                        </p:attrNameLst>
                                      </p:cBhvr>
                                      <p:to>
                                        <p:strVal val="visible"/>
                                      </p:to>
                                    </p:set>
                                    <p:animEffect transition="in" filter="fade">
                                      <p:cBhvr>
                                        <p:cTn id="7" dur="500"/>
                                        <p:tgtEl>
                                          <p:spTgt spid="4">
                                            <p:graphicEl>
                                              <a:dgm id="{313CF9CD-82DF-4B18-9D6E-24BBF73E2FA8}"/>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0DEAE4C7-14EA-491A-B4D8-AB832B062C83}"/>
                                            </p:graphicEl>
                                          </p:spTgt>
                                        </p:tgtEl>
                                        <p:attrNameLst>
                                          <p:attrName>style.visibility</p:attrName>
                                        </p:attrNameLst>
                                      </p:cBhvr>
                                      <p:to>
                                        <p:strVal val="visible"/>
                                      </p:to>
                                    </p:set>
                                    <p:animEffect transition="in" filter="fade">
                                      <p:cBhvr>
                                        <p:cTn id="10" dur="500"/>
                                        <p:tgtEl>
                                          <p:spTgt spid="4">
                                            <p:graphicEl>
                                              <a:dgm id="{0DEAE4C7-14EA-491A-B4D8-AB832B062C8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047F8D1C-983D-4897-9C92-D52BC24D4BA0}"/>
                                            </p:graphicEl>
                                          </p:spTgt>
                                        </p:tgtEl>
                                        <p:attrNameLst>
                                          <p:attrName>style.visibility</p:attrName>
                                        </p:attrNameLst>
                                      </p:cBhvr>
                                      <p:to>
                                        <p:strVal val="visible"/>
                                      </p:to>
                                    </p:set>
                                    <p:animEffect transition="in" filter="fade">
                                      <p:cBhvr>
                                        <p:cTn id="15" dur="500"/>
                                        <p:tgtEl>
                                          <p:spTgt spid="4">
                                            <p:graphicEl>
                                              <a:dgm id="{047F8D1C-983D-4897-9C92-D52BC24D4BA0}"/>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4389341A-0583-429F-8537-5DFB59E32585}"/>
                                            </p:graphicEl>
                                          </p:spTgt>
                                        </p:tgtEl>
                                        <p:attrNameLst>
                                          <p:attrName>style.visibility</p:attrName>
                                        </p:attrNameLst>
                                      </p:cBhvr>
                                      <p:to>
                                        <p:strVal val="visible"/>
                                      </p:to>
                                    </p:set>
                                    <p:animEffect transition="in" filter="fade">
                                      <p:cBhvr>
                                        <p:cTn id="18" dur="500"/>
                                        <p:tgtEl>
                                          <p:spTgt spid="4">
                                            <p:graphicEl>
                                              <a:dgm id="{4389341A-0583-429F-8537-5DFB59E32585}"/>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7384AD65-3119-4271-A847-805502208F91}"/>
                                            </p:graphicEl>
                                          </p:spTgt>
                                        </p:tgtEl>
                                        <p:attrNameLst>
                                          <p:attrName>style.visibility</p:attrName>
                                        </p:attrNameLst>
                                      </p:cBhvr>
                                      <p:to>
                                        <p:strVal val="visible"/>
                                      </p:to>
                                    </p:set>
                                    <p:animEffect transition="in" filter="fade">
                                      <p:cBhvr>
                                        <p:cTn id="23" dur="500"/>
                                        <p:tgtEl>
                                          <p:spTgt spid="4">
                                            <p:graphicEl>
                                              <a:dgm id="{7384AD65-3119-4271-A847-805502208F91}"/>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512EE985-A8BF-41D7-81BA-59EA2C2BF970}"/>
                                            </p:graphicEl>
                                          </p:spTgt>
                                        </p:tgtEl>
                                        <p:attrNameLst>
                                          <p:attrName>style.visibility</p:attrName>
                                        </p:attrNameLst>
                                      </p:cBhvr>
                                      <p:to>
                                        <p:strVal val="visible"/>
                                      </p:to>
                                    </p:set>
                                    <p:animEffect transition="in" filter="fade">
                                      <p:cBhvr>
                                        <p:cTn id="26" dur="500"/>
                                        <p:tgtEl>
                                          <p:spTgt spid="4">
                                            <p:graphicEl>
                                              <a:dgm id="{512EE985-A8BF-41D7-81BA-59EA2C2BF97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E288FC33-773E-445F-928D-620DF0BCF0CF}"/>
                                            </p:graphicEl>
                                          </p:spTgt>
                                        </p:tgtEl>
                                        <p:attrNameLst>
                                          <p:attrName>style.visibility</p:attrName>
                                        </p:attrNameLst>
                                      </p:cBhvr>
                                      <p:to>
                                        <p:strVal val="visible"/>
                                      </p:to>
                                    </p:set>
                                    <p:animEffect transition="in" filter="fade">
                                      <p:cBhvr>
                                        <p:cTn id="31" dur="500"/>
                                        <p:tgtEl>
                                          <p:spTgt spid="4">
                                            <p:graphicEl>
                                              <a:dgm id="{E288FC33-773E-445F-928D-620DF0BCF0CF}"/>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8EC7FCFA-0512-4010-BF46-929EF880277D}"/>
                                            </p:graphicEl>
                                          </p:spTgt>
                                        </p:tgtEl>
                                        <p:attrNameLst>
                                          <p:attrName>style.visibility</p:attrName>
                                        </p:attrNameLst>
                                      </p:cBhvr>
                                      <p:to>
                                        <p:strVal val="visible"/>
                                      </p:to>
                                    </p:set>
                                    <p:animEffect transition="in" filter="fade">
                                      <p:cBhvr>
                                        <p:cTn id="34" dur="500"/>
                                        <p:tgtEl>
                                          <p:spTgt spid="4">
                                            <p:graphicEl>
                                              <a:dgm id="{8EC7FCFA-0512-4010-BF46-929EF880277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accent1">
                    <a:lumMod val="75000"/>
                  </a:schemeClr>
                </a:solidFill>
              </a:rPr>
              <a:t>What’s Your Browser Requirements?</a:t>
            </a:r>
            <a:endParaRPr lang="en-US" dirty="0">
              <a:solidFill>
                <a:schemeClr val="accent1">
                  <a:lumMod val="75000"/>
                </a:schemeClr>
              </a:solidFill>
            </a:endParaRPr>
          </a:p>
        </p:txBody>
      </p:sp>
      <p:graphicFrame>
        <p:nvGraphicFramePr>
          <p:cNvPr id="2" name="Diagram 1"/>
          <p:cNvGraphicFramePr/>
          <p:nvPr>
            <p:extLst/>
          </p:nvPr>
        </p:nvGraphicFramePr>
        <p:xfrm>
          <a:off x="1676401" y="1066801"/>
          <a:ext cx="8357935" cy="5571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614410" y="5598696"/>
            <a:ext cx="3225370" cy="369332"/>
          </a:xfrm>
          <a:prstGeom prst="rect">
            <a:avLst/>
          </a:prstGeom>
        </p:spPr>
        <p:txBody>
          <a:bodyPr wrap="none">
            <a:spAutoFit/>
          </a:bodyPr>
          <a:lstStyle/>
          <a:p>
            <a:r>
              <a:rPr lang="en-US" dirty="0">
                <a:solidFill>
                  <a:schemeClr val="bg1">
                    <a:lumMod val="65000"/>
                    <a:lumOff val="35000"/>
                  </a:schemeClr>
                </a:solidFill>
              </a:rPr>
              <a:t>Knockout or Ember Components</a:t>
            </a:r>
          </a:p>
        </p:txBody>
      </p:sp>
      <p:sp>
        <p:nvSpPr>
          <p:cNvPr id="6" name="Rectangle 5"/>
          <p:cNvSpPr/>
          <p:nvPr/>
        </p:nvSpPr>
        <p:spPr>
          <a:xfrm>
            <a:off x="4088582" y="4423429"/>
            <a:ext cx="1861407" cy="369332"/>
          </a:xfrm>
          <a:prstGeom prst="rect">
            <a:avLst/>
          </a:prstGeom>
        </p:spPr>
        <p:txBody>
          <a:bodyPr wrap="none">
            <a:spAutoFit/>
          </a:bodyPr>
          <a:lstStyle/>
          <a:p>
            <a:r>
              <a:rPr lang="en-US" dirty="0">
                <a:solidFill>
                  <a:schemeClr val="bg1"/>
                </a:solidFill>
              </a:rPr>
              <a:t>Angular Directives</a:t>
            </a:r>
          </a:p>
        </p:txBody>
      </p:sp>
      <p:sp>
        <p:nvSpPr>
          <p:cNvPr id="7" name="Rectangle 6"/>
          <p:cNvSpPr/>
          <p:nvPr/>
        </p:nvSpPr>
        <p:spPr>
          <a:xfrm>
            <a:off x="5949989" y="3637549"/>
            <a:ext cx="1961819" cy="646331"/>
          </a:xfrm>
          <a:prstGeom prst="rect">
            <a:avLst/>
          </a:prstGeom>
        </p:spPr>
        <p:txBody>
          <a:bodyPr wrap="none">
            <a:spAutoFit/>
          </a:bodyPr>
          <a:lstStyle/>
          <a:p>
            <a:r>
              <a:rPr lang="en-US" dirty="0">
                <a:solidFill>
                  <a:schemeClr val="bg1">
                    <a:lumMod val="65000"/>
                    <a:lumOff val="35000"/>
                  </a:schemeClr>
                </a:solidFill>
              </a:rPr>
              <a:t>Webcomponents.js</a:t>
            </a:r>
          </a:p>
          <a:p>
            <a:r>
              <a:rPr lang="en-US" dirty="0">
                <a:solidFill>
                  <a:schemeClr val="bg1">
                    <a:lumMod val="65000"/>
                    <a:lumOff val="35000"/>
                  </a:schemeClr>
                </a:solidFill>
              </a:rPr>
              <a:t>Polymer or X-Tag</a:t>
            </a:r>
          </a:p>
        </p:txBody>
      </p:sp>
      <p:sp>
        <p:nvSpPr>
          <p:cNvPr id="8" name="Rectangle 7"/>
          <p:cNvSpPr/>
          <p:nvPr/>
        </p:nvSpPr>
        <p:spPr>
          <a:xfrm>
            <a:off x="8044557" y="3180166"/>
            <a:ext cx="2495107" cy="369332"/>
          </a:xfrm>
          <a:prstGeom prst="rect">
            <a:avLst/>
          </a:prstGeom>
        </p:spPr>
        <p:txBody>
          <a:bodyPr wrap="none">
            <a:spAutoFit/>
          </a:bodyPr>
          <a:lstStyle/>
          <a:p>
            <a:r>
              <a:rPr lang="en-US" dirty="0">
                <a:solidFill>
                  <a:schemeClr val="bg1"/>
                </a:solidFill>
              </a:rPr>
              <a:t>Native Web Components</a:t>
            </a:r>
            <a:endParaRPr lang="en-US" dirty="0"/>
          </a:p>
        </p:txBody>
      </p:sp>
    </p:spTree>
    <p:extLst>
      <p:ext uri="{BB962C8B-B14F-4D97-AF65-F5344CB8AC3E}">
        <p14:creationId xmlns:p14="http://schemas.microsoft.com/office/powerpoint/2010/main" val="1493530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graphicEl>
                                              <a:dgm id="{10CBAB34-2811-4F9B-B4FB-74642440DAA0}"/>
                                            </p:graphicEl>
                                          </p:spTgt>
                                        </p:tgtEl>
                                        <p:attrNameLst>
                                          <p:attrName>style.visibility</p:attrName>
                                        </p:attrNameLst>
                                      </p:cBhvr>
                                      <p:to>
                                        <p:strVal val="visible"/>
                                      </p:to>
                                    </p:set>
                                    <p:animEffect transition="in" filter="fade">
                                      <p:cBhvr>
                                        <p:cTn id="7" dur="500"/>
                                        <p:tgtEl>
                                          <p:spTgt spid="2">
                                            <p:graphicEl>
                                              <a:dgm id="{10CBAB34-2811-4F9B-B4FB-74642440DAA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graphicEl>
                                              <a:dgm id="{69D290AF-4F7A-4200-B9DB-E3CDE0D3BC2D}"/>
                                            </p:graphicEl>
                                          </p:spTgt>
                                        </p:tgtEl>
                                        <p:attrNameLst>
                                          <p:attrName>style.visibility</p:attrName>
                                        </p:attrNameLst>
                                      </p:cBhvr>
                                      <p:to>
                                        <p:strVal val="visible"/>
                                      </p:to>
                                    </p:set>
                                    <p:animEffect transition="in" filter="fade">
                                      <p:cBhvr>
                                        <p:cTn id="13" dur="500"/>
                                        <p:tgtEl>
                                          <p:spTgt spid="2">
                                            <p:graphicEl>
                                              <a:dgm id="{69D290AF-4F7A-4200-B9DB-E3CDE0D3BC2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graphicEl>
                                              <a:dgm id="{B6A5FD39-4FCB-4DD5-8E41-577191765155}"/>
                                            </p:graphicEl>
                                          </p:spTgt>
                                        </p:tgtEl>
                                        <p:attrNameLst>
                                          <p:attrName>style.visibility</p:attrName>
                                        </p:attrNameLst>
                                      </p:cBhvr>
                                      <p:to>
                                        <p:strVal val="visible"/>
                                      </p:to>
                                    </p:set>
                                    <p:animEffect transition="in" filter="fade">
                                      <p:cBhvr>
                                        <p:cTn id="18" dur="500"/>
                                        <p:tgtEl>
                                          <p:spTgt spid="2">
                                            <p:graphicEl>
                                              <a:dgm id="{B6A5FD39-4FCB-4DD5-8E41-577191765155}"/>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graphicEl>
                                              <a:dgm id="{15198A45-EBD3-4ECF-8C4F-4C5C681DE344}"/>
                                            </p:graphicEl>
                                          </p:spTgt>
                                        </p:tgtEl>
                                        <p:attrNameLst>
                                          <p:attrName>style.visibility</p:attrName>
                                        </p:attrNameLst>
                                      </p:cBhvr>
                                      <p:to>
                                        <p:strVal val="visible"/>
                                      </p:to>
                                    </p:set>
                                    <p:animEffect transition="in" filter="fade">
                                      <p:cBhvr>
                                        <p:cTn id="24" dur="500"/>
                                        <p:tgtEl>
                                          <p:spTgt spid="2">
                                            <p:graphicEl>
                                              <a:dgm id="{15198A45-EBD3-4ECF-8C4F-4C5C681DE34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graphicEl>
                                              <a:dgm id="{B8DA18DA-FBC4-4536-82E8-72E65EB6CEC6}"/>
                                            </p:graphicEl>
                                          </p:spTgt>
                                        </p:tgtEl>
                                        <p:attrNameLst>
                                          <p:attrName>style.visibility</p:attrName>
                                        </p:attrNameLst>
                                      </p:cBhvr>
                                      <p:to>
                                        <p:strVal val="visible"/>
                                      </p:to>
                                    </p:set>
                                    <p:animEffect transition="in" filter="fade">
                                      <p:cBhvr>
                                        <p:cTn id="29" dur="500"/>
                                        <p:tgtEl>
                                          <p:spTgt spid="2">
                                            <p:graphicEl>
                                              <a:dgm id="{B8DA18DA-FBC4-4536-82E8-72E65EB6CEC6}"/>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graphicEl>
                                              <a:dgm id="{CA6D4444-0ABC-4C9D-A9B6-274AF05778F4}"/>
                                            </p:graphicEl>
                                          </p:spTgt>
                                        </p:tgtEl>
                                        <p:attrNameLst>
                                          <p:attrName>style.visibility</p:attrName>
                                        </p:attrNameLst>
                                      </p:cBhvr>
                                      <p:to>
                                        <p:strVal val="visible"/>
                                      </p:to>
                                    </p:set>
                                    <p:animEffect transition="in" filter="fade">
                                      <p:cBhvr>
                                        <p:cTn id="35" dur="500"/>
                                        <p:tgtEl>
                                          <p:spTgt spid="2">
                                            <p:graphicEl>
                                              <a:dgm id="{CA6D4444-0ABC-4C9D-A9B6-274AF05778F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graphicEl>
                                              <a:dgm id="{9DC3FA3A-DE8B-41BE-912B-9E4EF1412C61}"/>
                                            </p:graphicEl>
                                          </p:spTgt>
                                        </p:tgtEl>
                                        <p:attrNameLst>
                                          <p:attrName>style.visibility</p:attrName>
                                        </p:attrNameLst>
                                      </p:cBhvr>
                                      <p:to>
                                        <p:strVal val="visible"/>
                                      </p:to>
                                    </p:set>
                                    <p:animEffect transition="in" filter="fade">
                                      <p:cBhvr>
                                        <p:cTn id="40" dur="500"/>
                                        <p:tgtEl>
                                          <p:spTgt spid="2">
                                            <p:graphicEl>
                                              <a:dgm id="{9DC3FA3A-DE8B-41BE-912B-9E4EF1412C61}"/>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graphicEl>
                                              <a:dgm id="{4C48C114-4EE2-4FCB-8B7F-B54D4C7DFB3C}"/>
                                            </p:graphicEl>
                                          </p:spTgt>
                                        </p:tgtEl>
                                        <p:attrNameLst>
                                          <p:attrName>style.visibility</p:attrName>
                                        </p:attrNameLst>
                                      </p:cBhvr>
                                      <p:to>
                                        <p:strVal val="visible"/>
                                      </p:to>
                                    </p:set>
                                    <p:animEffect transition="in" filter="fade">
                                      <p:cBhvr>
                                        <p:cTn id="46" dur="500"/>
                                        <p:tgtEl>
                                          <p:spTgt spid="2">
                                            <p:graphicEl>
                                              <a:dgm id="{4C48C114-4EE2-4FCB-8B7F-B54D4C7DFB3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Matrix</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8621409"/>
              </p:ext>
            </p:extLst>
          </p:nvPr>
        </p:nvGraphicFramePr>
        <p:xfrm>
          <a:off x="3031002" y="1280161"/>
          <a:ext cx="6862145" cy="3474720"/>
        </p:xfrm>
        <a:graphic>
          <a:graphicData uri="http://schemas.openxmlformats.org/drawingml/2006/table">
            <a:tbl>
              <a:tblPr firstRow="1" bandRow="1">
                <a:tableStyleId>{5C22544A-7EE6-4342-B048-85BDC9FD1C3A}</a:tableStyleId>
              </a:tblPr>
              <a:tblGrid>
                <a:gridCol w="2287382"/>
                <a:gridCol w="1677327"/>
                <a:gridCol w="2897436"/>
              </a:tblGrid>
              <a:tr h="586935">
                <a:tc>
                  <a:txBody>
                    <a:bodyPr/>
                    <a:lstStyle/>
                    <a:p>
                      <a:endParaRPr lang="en-US" dirty="0" smtClean="0"/>
                    </a:p>
                    <a:p>
                      <a:endParaRPr lang="en-US" dirty="0"/>
                    </a:p>
                  </a:txBody>
                  <a:tcPr/>
                </a:tc>
                <a:tc>
                  <a:txBody>
                    <a:bodyPr/>
                    <a:lstStyle/>
                    <a:p>
                      <a:endParaRPr lang="en-US" dirty="0" smtClean="0"/>
                    </a:p>
                    <a:p>
                      <a:endParaRPr lang="en-US" dirty="0" smtClean="0"/>
                    </a:p>
                    <a:p>
                      <a:endParaRPr lang="en-US" dirty="0"/>
                    </a:p>
                  </a:txBody>
                  <a:tcPr/>
                </a:tc>
                <a:tc>
                  <a:txBody>
                    <a:bodyPr/>
                    <a:lstStyle/>
                    <a:p>
                      <a:endParaRPr lang="en-US" dirty="0"/>
                    </a:p>
                  </a:txBody>
                  <a:tcPr/>
                </a:tc>
              </a:tr>
              <a:tr h="586935">
                <a:tc>
                  <a:txBody>
                    <a:bodyPr/>
                    <a:lstStyle/>
                    <a:p>
                      <a:r>
                        <a:rPr lang="en-US" dirty="0" smtClean="0"/>
                        <a:t>Shadow DOM</a:t>
                      </a:r>
                      <a:endParaRPr lang="en-US" dirty="0"/>
                    </a:p>
                  </a:txBody>
                  <a:tcPr/>
                </a:tc>
                <a:tc>
                  <a:txBody>
                    <a:bodyPr/>
                    <a:lstStyle/>
                    <a:p>
                      <a:pPr marL="0" marR="0" indent="0" algn="l" defTabSz="914400" eaLnBrk="1" fontAlgn="base" latinLnBrk="0" hangingPunct="1">
                        <a:lnSpc>
                          <a:spcPct val="100000"/>
                        </a:lnSpc>
                        <a:spcBef>
                          <a:spcPct val="0"/>
                        </a:spcBef>
                        <a:spcAft>
                          <a:spcPct val="0"/>
                        </a:spcAft>
                        <a:buClrTx/>
                        <a:buSzTx/>
                        <a:buFontTx/>
                        <a:buNone/>
                        <a:tabLst/>
                        <a:defRPr/>
                      </a:pPr>
                      <a:r>
                        <a:rPr lang="en-US" sz="3600" b="0" dirty="0" smtClean="0">
                          <a:solidFill>
                            <a:srgbClr val="C00000"/>
                          </a:solidFill>
                          <a:sym typeface="Wingdings" panose="05000000000000000000" pitchFamily="2" charset="2"/>
                        </a:rPr>
                        <a:t></a:t>
                      </a:r>
                      <a:endParaRPr lang="en-US" sz="3600" b="0" dirty="0" smtClean="0">
                        <a:solidFill>
                          <a:srgbClr val="C00000"/>
                        </a:solidFill>
                      </a:endParaRPr>
                    </a:p>
                  </a:txBody>
                  <a:tcPr/>
                </a:tc>
                <a:tc>
                  <a:txBody>
                    <a:bodyPr/>
                    <a:lstStyle/>
                    <a:p>
                      <a:r>
                        <a:rPr lang="en-US" sz="3600" b="0" dirty="0" smtClean="0">
                          <a:solidFill>
                            <a:srgbClr val="C00000"/>
                          </a:solidFill>
                          <a:sym typeface="Wingdings" panose="05000000000000000000" pitchFamily="2" charset="2"/>
                        </a:rPr>
                        <a:t></a:t>
                      </a:r>
                      <a:endParaRPr lang="en-US" sz="3600" b="0" dirty="0">
                        <a:solidFill>
                          <a:srgbClr val="C00000"/>
                        </a:solidFill>
                      </a:endParaRPr>
                    </a:p>
                  </a:txBody>
                  <a:tcPr/>
                </a:tc>
              </a:tr>
              <a:tr h="586935">
                <a:tc>
                  <a:txBody>
                    <a:bodyPr/>
                    <a:lstStyle/>
                    <a:p>
                      <a:r>
                        <a:rPr lang="en-US" dirty="0" smtClean="0"/>
                        <a:t>Imports</a:t>
                      </a:r>
                      <a:endParaRPr lang="en-US" dirty="0"/>
                    </a:p>
                  </a:txBody>
                  <a:tcPr/>
                </a:tc>
                <a:tc>
                  <a:txBody>
                    <a:bodyPr/>
                    <a:lstStyle/>
                    <a:p>
                      <a:r>
                        <a:rPr lang="en-US" sz="3600" b="0" dirty="0" smtClean="0">
                          <a:solidFill>
                            <a:srgbClr val="00B050"/>
                          </a:solidFill>
                          <a:sym typeface="Wingdings" panose="05000000000000000000" pitchFamily="2" charset="2"/>
                        </a:rPr>
                        <a:t></a:t>
                      </a:r>
                      <a:endParaRPr lang="en-US" sz="3600" dirty="0"/>
                    </a:p>
                  </a:txBody>
                  <a:tcPr/>
                </a:tc>
                <a:tc>
                  <a:txBody>
                    <a:bodyPr/>
                    <a:lstStyle/>
                    <a:p>
                      <a:pPr marL="0" marR="0" indent="0" algn="l" defTabSz="914400" eaLnBrk="1" fontAlgn="base" latinLnBrk="0" hangingPunct="1">
                        <a:lnSpc>
                          <a:spcPct val="100000"/>
                        </a:lnSpc>
                        <a:spcBef>
                          <a:spcPct val="0"/>
                        </a:spcBef>
                        <a:spcAft>
                          <a:spcPct val="0"/>
                        </a:spcAft>
                        <a:buClrTx/>
                        <a:buSzTx/>
                        <a:buFontTx/>
                        <a:buNone/>
                        <a:tabLst/>
                        <a:defRPr/>
                      </a:pPr>
                      <a:r>
                        <a:rPr lang="en-US" sz="3600" b="0" dirty="0" smtClean="0">
                          <a:solidFill>
                            <a:srgbClr val="C00000"/>
                          </a:solidFill>
                          <a:sym typeface="Wingdings" panose="05000000000000000000" pitchFamily="2" charset="2"/>
                        </a:rPr>
                        <a:t></a:t>
                      </a:r>
                      <a:endParaRPr lang="en-US" sz="3600" b="0" dirty="0" smtClean="0">
                        <a:solidFill>
                          <a:srgbClr val="C00000"/>
                        </a:solidFill>
                      </a:endParaRPr>
                    </a:p>
                  </a:txBody>
                  <a:tcPr/>
                </a:tc>
              </a:tr>
              <a:tr h="586935">
                <a:tc>
                  <a:txBody>
                    <a:bodyPr/>
                    <a:lstStyle/>
                    <a:p>
                      <a:r>
                        <a:rPr lang="en-US" dirty="0" smtClean="0"/>
                        <a:t>Templates</a:t>
                      </a:r>
                      <a:endParaRPr lang="en-US" dirty="0"/>
                    </a:p>
                  </a:txBody>
                  <a:tcPr/>
                </a:tc>
                <a:tc>
                  <a:txBody>
                    <a:bodyPr/>
                    <a:lstStyle/>
                    <a:p>
                      <a:r>
                        <a:rPr lang="en-US" sz="3600" b="0" dirty="0" smtClean="0">
                          <a:solidFill>
                            <a:srgbClr val="00B050"/>
                          </a:solidFill>
                          <a:sym typeface="Wingdings" panose="05000000000000000000" pitchFamily="2" charset="2"/>
                        </a:rPr>
                        <a:t></a:t>
                      </a:r>
                      <a:endParaRPr lang="en-US" sz="3600" dirty="0"/>
                    </a:p>
                  </a:txBody>
                  <a:tcPr/>
                </a:tc>
                <a:tc>
                  <a:txBody>
                    <a:bodyPr/>
                    <a:lstStyle/>
                    <a:p>
                      <a:r>
                        <a:rPr lang="en-US" sz="3600" b="0" dirty="0" smtClean="0">
                          <a:solidFill>
                            <a:srgbClr val="00B050"/>
                          </a:solidFill>
                          <a:sym typeface="Wingdings" panose="05000000000000000000" pitchFamily="2" charset="2"/>
                        </a:rPr>
                        <a:t></a:t>
                      </a:r>
                      <a:endParaRPr lang="en-US" dirty="0"/>
                    </a:p>
                  </a:txBody>
                  <a:tcPr/>
                </a:tc>
              </a:tr>
              <a:tr h="586935">
                <a:tc>
                  <a:txBody>
                    <a:bodyPr/>
                    <a:lstStyle/>
                    <a:p>
                      <a:r>
                        <a:rPr lang="en-US" dirty="0" smtClean="0"/>
                        <a:t>Custom Elements</a:t>
                      </a:r>
                      <a:endParaRPr lang="en-US" dirty="0"/>
                    </a:p>
                  </a:txBody>
                  <a:tcPr/>
                </a:tc>
                <a:tc>
                  <a:txBody>
                    <a:bodyPr/>
                    <a:lstStyle/>
                    <a:p>
                      <a:pPr marL="0" marR="0" indent="0" algn="l" defTabSz="914400" eaLnBrk="1" fontAlgn="base" latinLnBrk="0" hangingPunct="1">
                        <a:lnSpc>
                          <a:spcPct val="100000"/>
                        </a:lnSpc>
                        <a:spcBef>
                          <a:spcPct val="0"/>
                        </a:spcBef>
                        <a:spcAft>
                          <a:spcPct val="0"/>
                        </a:spcAft>
                        <a:buClrTx/>
                        <a:buSzTx/>
                        <a:buFontTx/>
                        <a:buNone/>
                        <a:tabLst/>
                        <a:defRPr/>
                      </a:pPr>
                      <a:r>
                        <a:rPr lang="en-US" sz="3600" dirty="0" smtClean="0">
                          <a:solidFill>
                            <a:srgbClr val="00B050"/>
                          </a:solidFill>
                          <a:sym typeface="Wingdings" panose="05000000000000000000" pitchFamily="2" charset="2"/>
                        </a:rPr>
                        <a:t></a:t>
                      </a:r>
                      <a:endParaRPr lang="en-US" sz="3600" dirty="0" smtClean="0"/>
                    </a:p>
                  </a:txBody>
                  <a:tcPr/>
                </a:tc>
                <a:tc>
                  <a:txBody>
                    <a:bodyPr/>
                    <a:lstStyle/>
                    <a:p>
                      <a:pPr marL="0" marR="0" indent="0" algn="l" defTabSz="914400" eaLnBrk="1" fontAlgn="base" latinLnBrk="0" hangingPunct="1">
                        <a:lnSpc>
                          <a:spcPct val="100000"/>
                        </a:lnSpc>
                        <a:spcBef>
                          <a:spcPct val="0"/>
                        </a:spcBef>
                        <a:spcAft>
                          <a:spcPct val="0"/>
                        </a:spcAft>
                        <a:buClrTx/>
                        <a:buSzTx/>
                        <a:buFontTx/>
                        <a:buNone/>
                        <a:tabLst/>
                        <a:defRPr/>
                      </a:pPr>
                      <a:r>
                        <a:rPr lang="en-US" sz="3600" dirty="0" smtClean="0">
                          <a:solidFill>
                            <a:srgbClr val="00B050"/>
                          </a:solidFill>
                          <a:sym typeface="Wingdings" panose="05000000000000000000" pitchFamily="2" charset="2"/>
                        </a:rPr>
                        <a:t></a:t>
                      </a:r>
                      <a:endParaRPr lang="en-US" dirty="0" smtClean="0"/>
                    </a:p>
                  </a:txBody>
                  <a:tcPr/>
                </a:tc>
              </a:tr>
            </a:tbl>
          </a:graphicData>
        </a:graphic>
      </p:graphicFrame>
      <p:sp>
        <p:nvSpPr>
          <p:cNvPr id="7" name="Oval 6"/>
          <p:cNvSpPr/>
          <p:nvPr/>
        </p:nvSpPr>
        <p:spPr>
          <a:xfrm>
            <a:off x="7846904" y="1405380"/>
            <a:ext cx="587850" cy="587850"/>
          </a:xfrm>
          <a:prstGeom prst="ellipse">
            <a:avLst/>
          </a:prstGeom>
          <a:blipFill rotWithShape="1">
            <a:blip r:embed="rId3"/>
            <a:stretch>
              <a:fillRect/>
            </a:stretch>
          </a:blipFill>
        </p:spPr>
        <p:style>
          <a:lnRef idx="0">
            <a:schemeClr val="dk2">
              <a:shade val="80000"/>
              <a:hueOff val="0"/>
              <a:satOff val="0"/>
              <a:lumOff val="0"/>
              <a:alphaOff val="0"/>
            </a:schemeClr>
          </a:lnRef>
          <a:fillRef idx="1">
            <a:scrgbClr r="0" g="0" b="0"/>
          </a:fillRef>
          <a:effectRef idx="3">
            <a:schemeClr val="dk2">
              <a:tint val="40000"/>
              <a:hueOff val="0"/>
              <a:satOff val="0"/>
              <a:lumOff val="0"/>
              <a:alphaOff val="0"/>
            </a:schemeClr>
          </a:effectRef>
          <a:fontRef idx="minor">
            <a:schemeClr val="lt1">
              <a:hueOff val="0"/>
              <a:satOff val="0"/>
              <a:lumOff val="0"/>
              <a:alphaOff val="0"/>
            </a:schemeClr>
          </a:fontRef>
        </p:style>
      </p:sp>
      <p:sp>
        <p:nvSpPr>
          <p:cNvPr id="5" name="Oval 4"/>
          <p:cNvSpPr/>
          <p:nvPr/>
        </p:nvSpPr>
        <p:spPr>
          <a:xfrm>
            <a:off x="5550979" y="1485008"/>
            <a:ext cx="476570" cy="476570"/>
          </a:xfrm>
          <a:prstGeom prst="ellipse">
            <a:avLst/>
          </a:prstGeom>
          <a:blipFill rotWithShape="1">
            <a:blip r:embed="rId4"/>
            <a:stretch>
              <a:fillRect/>
            </a:stretch>
          </a:blipFill>
        </p:spPr>
        <p:style>
          <a:lnRef idx="0">
            <a:schemeClr val="dk2">
              <a:shade val="80000"/>
              <a:hueOff val="0"/>
              <a:satOff val="0"/>
              <a:lumOff val="0"/>
              <a:alphaOff val="0"/>
            </a:schemeClr>
          </a:lnRef>
          <a:fillRef idx="1">
            <a:scrgbClr r="0" g="0" b="0"/>
          </a:fillRef>
          <a:effectRef idx="3">
            <a:schemeClr val="dk2">
              <a:tint val="40000"/>
              <a:hueOff val="0"/>
              <a:satOff val="0"/>
              <a:lumOff val="0"/>
              <a:alphaOff val="0"/>
            </a:schemeClr>
          </a:effectRef>
          <a:fontRef idx="minor">
            <a:schemeClr val="lt1">
              <a:hueOff val="0"/>
              <a:satOff val="0"/>
              <a:lumOff val="0"/>
              <a:alphaOff val="0"/>
            </a:schemeClr>
          </a:fontRef>
        </p:style>
      </p:sp>
      <p:sp>
        <p:nvSpPr>
          <p:cNvPr id="6" name="Oval 5"/>
          <p:cNvSpPr/>
          <p:nvPr/>
        </p:nvSpPr>
        <p:spPr>
          <a:xfrm>
            <a:off x="6256940" y="1405380"/>
            <a:ext cx="587850" cy="587850"/>
          </a:xfrm>
          <a:prstGeom prst="ellipse">
            <a:avLst/>
          </a:prstGeom>
          <a:blipFill rotWithShape="1">
            <a:blip r:embed="rId5"/>
            <a:stretch>
              <a:fillRect/>
            </a:stretch>
          </a:blipFill>
        </p:spPr>
        <p:style>
          <a:lnRef idx="0">
            <a:schemeClr val="dk2">
              <a:shade val="80000"/>
              <a:hueOff val="0"/>
              <a:satOff val="0"/>
              <a:lumOff val="0"/>
              <a:alphaOff val="0"/>
            </a:schemeClr>
          </a:lnRef>
          <a:fillRef idx="1">
            <a:scrgbClr r="0" g="0" b="0"/>
          </a:fillRef>
          <a:effectRef idx="3">
            <a:schemeClr val="dk2">
              <a:tint val="40000"/>
              <a:hueOff val="0"/>
              <a:satOff val="0"/>
              <a:lumOff val="0"/>
              <a:alphaOff val="0"/>
            </a:schemeClr>
          </a:effectRef>
          <a:fontRef idx="minor">
            <a:schemeClr val="lt1">
              <a:hueOff val="0"/>
              <a:satOff val="0"/>
              <a:lumOff val="0"/>
              <a:alphaOff val="0"/>
            </a:schemeClr>
          </a:fontRef>
        </p:style>
      </p:sp>
      <p:sp>
        <p:nvSpPr>
          <p:cNvPr id="8" name="Oval 7"/>
          <p:cNvSpPr/>
          <p:nvPr/>
        </p:nvSpPr>
        <p:spPr>
          <a:xfrm>
            <a:off x="7197770" y="1405380"/>
            <a:ext cx="587850" cy="587850"/>
          </a:xfrm>
          <a:prstGeom prst="ellipse">
            <a:avLst/>
          </a:prstGeom>
          <a:blipFill rotWithShape="1">
            <a:blip r:embed="rId6"/>
            <a:stretch>
              <a:fillRect/>
            </a:stretch>
          </a:blipFill>
        </p:spPr>
        <p:style>
          <a:lnRef idx="0">
            <a:schemeClr val="dk2">
              <a:shade val="80000"/>
              <a:hueOff val="0"/>
              <a:satOff val="0"/>
              <a:lumOff val="0"/>
              <a:alphaOff val="0"/>
            </a:schemeClr>
          </a:lnRef>
          <a:fillRef idx="1">
            <a:scrgbClr r="0" g="0" b="0"/>
          </a:fillRef>
          <a:effectRef idx="3">
            <a:schemeClr val="dk2">
              <a:tint val="40000"/>
              <a:hueOff val="0"/>
              <a:satOff val="0"/>
              <a:lumOff val="0"/>
              <a:alphaOff val="0"/>
            </a:schemeClr>
          </a:effectRef>
          <a:fontRef idx="minor">
            <a:schemeClr val="lt1">
              <a:hueOff val="0"/>
              <a:satOff val="0"/>
              <a:lumOff val="0"/>
              <a:alphaOff val="0"/>
            </a:schemeClr>
          </a:fontRef>
        </p:style>
      </p:sp>
      <p:sp>
        <p:nvSpPr>
          <p:cNvPr id="9" name="Oval 8"/>
          <p:cNvSpPr/>
          <p:nvPr/>
        </p:nvSpPr>
        <p:spPr>
          <a:xfrm>
            <a:off x="8496038" y="1429368"/>
            <a:ext cx="587850" cy="587850"/>
          </a:xfrm>
          <a:prstGeom prst="ellipse">
            <a:avLst/>
          </a:prstGeom>
          <a:blipFill rotWithShape="1">
            <a:blip r:embed="rId7"/>
            <a:stretch>
              <a:fillRect/>
            </a:stretch>
          </a:blipFill>
        </p:spPr>
        <p:style>
          <a:lnRef idx="0">
            <a:schemeClr val="dk2">
              <a:shade val="80000"/>
              <a:hueOff val="0"/>
              <a:satOff val="0"/>
              <a:lumOff val="0"/>
              <a:alphaOff val="0"/>
            </a:schemeClr>
          </a:lnRef>
          <a:fillRef idx="1">
            <a:scrgbClr r="0" g="0" b="0"/>
          </a:fillRef>
          <a:effectRef idx="3">
            <a:schemeClr val="dk2">
              <a:tint val="40000"/>
              <a:hueOff val="0"/>
              <a:satOff val="0"/>
              <a:lumOff val="0"/>
              <a:alphaOff val="0"/>
            </a:schemeClr>
          </a:effectRef>
          <a:fontRef idx="minor">
            <a:schemeClr val="lt1">
              <a:hueOff val="0"/>
              <a:satOff val="0"/>
              <a:lumOff val="0"/>
              <a:alphaOff val="0"/>
            </a:schemeClr>
          </a:fontRef>
        </p:style>
      </p:sp>
      <p:pic>
        <p:nvPicPr>
          <p:cNvPr id="1026" name="Picture 2" descr="http://www.toptal.com/uploads/blog/category/logo/291/reac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5172" y="1425321"/>
            <a:ext cx="649134" cy="64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208275"/>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2" y="1"/>
            <a:ext cx="12255052" cy="69737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1968327" y="54173"/>
            <a:ext cx="7737772" cy="4457700"/>
          </a:xfrm>
        </p:spPr>
        <p:txBody>
          <a:bodyPr>
            <a:noAutofit/>
          </a:bodyPr>
          <a:lstStyle/>
          <a:p>
            <a:pPr algn="l"/>
            <a:r>
              <a:rPr lang="en-US" sz="3000" dirty="0">
                <a:solidFill>
                  <a:schemeClr val="tx1"/>
                </a:solidFill>
              </a:rPr>
              <a:t>	</a:t>
            </a:r>
            <a:r>
              <a:rPr lang="en-US" sz="3000" dirty="0" smtClean="0">
                <a:solidFill>
                  <a:schemeClr val="tx1"/>
                </a:solidFill>
              </a:rPr>
              <a:t>Let’s Wrap Up</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17" name="Subtitle 2"/>
          <p:cNvSpPr>
            <a:spLocks noGrp="1"/>
          </p:cNvSpPr>
          <p:nvPr>
            <p:ph type="subTitle" idx="4294967295"/>
          </p:nvPr>
        </p:nvSpPr>
        <p:spPr>
          <a:xfrm>
            <a:off x="5173590" y="6426584"/>
            <a:ext cx="3429000" cy="601333"/>
          </a:xfrm>
        </p:spPr>
        <p:txBody>
          <a:bodyPr>
            <a:normAutofit/>
          </a:bodyPr>
          <a:lstStyle/>
          <a:p>
            <a:r>
              <a:rPr lang="en-US" dirty="0" smtClean="0">
                <a:solidFill>
                  <a:schemeClr val="tx1"/>
                </a:solidFill>
              </a:rPr>
              <a:t>@</a:t>
            </a:r>
            <a:r>
              <a:rPr lang="en-US" dirty="0" err="1" smtClean="0">
                <a:solidFill>
                  <a:schemeClr val="tx1"/>
                </a:solidFill>
              </a:rPr>
              <a:t>housecor</a:t>
            </a:r>
            <a:endParaRPr lang="en-US" dirty="0">
              <a:solidFill>
                <a:schemeClr val="tx1"/>
              </a:solidFill>
            </a:endParaRPr>
          </a:p>
        </p:txBody>
      </p:sp>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03199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304800"/>
            <a:ext cx="12192000" cy="762000"/>
          </a:xfrm>
          <a:solidFill>
            <a:schemeClr val="tx1">
              <a:alpha val="58000"/>
            </a:schemeClr>
          </a:solidFill>
        </p:spPr>
        <p:txBody>
          <a:bodyPr/>
          <a:lstStyle/>
          <a:p>
            <a:r>
              <a:rPr lang="en-US" dirty="0" smtClean="0"/>
              <a:t>The Dawn of the Democratic Web</a:t>
            </a:r>
            <a:endParaRPr lang="en-US" dirty="0"/>
          </a:p>
        </p:txBody>
      </p:sp>
      <p:sp>
        <p:nvSpPr>
          <p:cNvPr id="3" name="Text Placeholder 2"/>
          <p:cNvSpPr>
            <a:spLocks noGrp="1"/>
          </p:cNvSpPr>
          <p:nvPr>
            <p:ph type="body" idx="1"/>
          </p:nvPr>
        </p:nvSpPr>
        <p:spPr>
          <a:xfrm>
            <a:off x="1826876" y="3009900"/>
            <a:ext cx="10365124" cy="1257300"/>
          </a:xfrm>
          <a:solidFill>
            <a:schemeClr val="tx1">
              <a:alpha val="60000"/>
            </a:schemeClr>
          </a:solidFill>
        </p:spPr>
        <p:txBody>
          <a:bodyPr/>
          <a:lstStyle/>
          <a:p>
            <a:r>
              <a:rPr lang="en-US" dirty="0" smtClean="0">
                <a:solidFill>
                  <a:schemeClr val="bg1">
                    <a:lumMod val="75000"/>
                    <a:lumOff val="25000"/>
                  </a:schemeClr>
                </a:solidFill>
              </a:rPr>
              <a:t>Communities will rally around components</a:t>
            </a:r>
          </a:p>
          <a:p>
            <a:r>
              <a:rPr lang="en-US" dirty="0" err="1" smtClean="0">
                <a:solidFill>
                  <a:schemeClr val="bg1">
                    <a:lumMod val="75000"/>
                    <a:lumOff val="25000"/>
                  </a:schemeClr>
                </a:solidFill>
              </a:rPr>
              <a:t>Github</a:t>
            </a:r>
            <a:r>
              <a:rPr lang="en-US" dirty="0" smtClean="0">
                <a:solidFill>
                  <a:schemeClr val="bg1">
                    <a:lumMod val="75000"/>
                    <a:lumOff val="25000"/>
                  </a:schemeClr>
                </a:solidFill>
              </a:rPr>
              <a:t> will measure interest</a:t>
            </a:r>
            <a:endParaRPr lang="en-US" dirty="0">
              <a:solidFill>
                <a:schemeClr val="bg1">
                  <a:lumMod val="75000"/>
                  <a:lumOff val="25000"/>
                </a:schemeClr>
              </a:solidFill>
            </a:endParaRPr>
          </a:p>
          <a:p>
            <a:r>
              <a:rPr lang="en-US" dirty="0" smtClean="0">
                <a:solidFill>
                  <a:schemeClr val="bg1">
                    <a:lumMod val="75000"/>
                    <a:lumOff val="25000"/>
                  </a:schemeClr>
                </a:solidFill>
              </a:rPr>
              <a:t>Popular components will drive future HTML elements</a:t>
            </a:r>
            <a:endParaRPr lang="en-US" dirty="0">
              <a:solidFill>
                <a:schemeClr val="bg1">
                  <a:lumMod val="75000"/>
                  <a:lumOff val="25000"/>
                </a:schemeClr>
              </a:solidFill>
            </a:endParaRPr>
          </a:p>
        </p:txBody>
      </p:sp>
      <p:pic>
        <p:nvPicPr>
          <p:cNvPr id="5" name="Picture 4" descr="http://html5-demos.appspot.com/static/webcomponents/images/logos/webcomponen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139" y="2247926"/>
            <a:ext cx="2934990" cy="2019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895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4165600" y="6356351"/>
            <a:ext cx="3860800" cy="365125"/>
          </a:xfrm>
          <a:prstGeom prst="rect">
            <a:avLst/>
          </a:prstGeom>
        </p:spPr>
        <p:txBody>
          <a:bodyPr/>
          <a:lstStyle/>
          <a:p>
            <a:r>
              <a:rPr lang="en-US" smtClean="0"/>
              <a:t>@housecor</a:t>
            </a:r>
            <a:endParaRPr lang="en-US"/>
          </a:p>
        </p:txBody>
      </p:sp>
      <p:sp>
        <p:nvSpPr>
          <p:cNvPr id="6" name="Title 1"/>
          <p:cNvSpPr txBox="1">
            <a:spLocks/>
          </p:cNvSpPr>
          <p:nvPr/>
        </p:nvSpPr>
        <p:spPr bwMode="auto">
          <a:xfrm>
            <a:off x="609600" y="112381"/>
            <a:ext cx="109728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342900" indent="-342900" algn="r" defTabSz="-13873163" rtl="0" eaLnBrk="1" fontAlgn="base" hangingPunct="1">
              <a:spcBef>
                <a:spcPct val="0"/>
              </a:spcBef>
              <a:spcAft>
                <a:spcPct val="0"/>
              </a:spcAft>
              <a:defRPr sz="3200" b="1">
                <a:solidFill>
                  <a:schemeClr val="bg1"/>
                </a:solidFill>
                <a:latin typeface="Myriad Pro" pitchFamily="34" charset="0"/>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a:lstStyle>
          <a:p>
            <a:pPr algn="ctr"/>
            <a:r>
              <a:rPr lang="en-US" kern="0" dirty="0">
                <a:solidFill>
                  <a:schemeClr val="accent1">
                    <a:lumMod val="75000"/>
                  </a:schemeClr>
                </a:solidFill>
              </a:rPr>
              <a:t>There’s much more to be said...</a:t>
            </a:r>
          </a:p>
        </p:txBody>
      </p:sp>
      <p:pic>
        <p:nvPicPr>
          <p:cNvPr id="5" name="Picture 4"/>
          <p:cNvPicPr>
            <a:picLocks noChangeAspect="1"/>
          </p:cNvPicPr>
          <p:nvPr/>
        </p:nvPicPr>
        <p:blipFill>
          <a:blip r:embed="rId2"/>
          <a:stretch>
            <a:fillRect/>
          </a:stretch>
        </p:blipFill>
        <p:spPr>
          <a:xfrm>
            <a:off x="0" y="874381"/>
            <a:ext cx="12125324" cy="6149325"/>
          </a:xfrm>
          <a:prstGeom prst="rect">
            <a:avLst/>
          </a:prstGeom>
        </p:spPr>
      </p:pic>
    </p:spTree>
    <p:extLst>
      <p:ext uri="{BB962C8B-B14F-4D97-AF65-F5344CB8AC3E}">
        <p14:creationId xmlns:p14="http://schemas.microsoft.com/office/powerpoint/2010/main" val="2819454488"/>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idx="1"/>
          </p:nvPr>
        </p:nvSpPr>
        <p:spPr>
          <a:xfrm>
            <a:off x="5543550" y="1708150"/>
            <a:ext cx="6076950" cy="4495800"/>
          </a:xfrm>
        </p:spPr>
        <p:txBody>
          <a:bodyPr>
            <a:normAutofit/>
          </a:bodyPr>
          <a:lstStyle/>
          <a:p>
            <a:endParaRPr lang="en-US" sz="2400" dirty="0" smtClean="0">
              <a:solidFill>
                <a:schemeClr val="accent6">
                  <a:lumMod val="75000"/>
                </a:schemeClr>
              </a:solidFill>
            </a:endParaRPr>
          </a:p>
          <a:p>
            <a:endParaRPr lang="en-US" sz="2400" dirty="0">
              <a:solidFill>
                <a:schemeClr val="accent6">
                  <a:lumMod val="75000"/>
                </a:schemeClr>
              </a:solidFill>
            </a:endParaRPr>
          </a:p>
          <a:p>
            <a:endParaRPr lang="en-US" sz="2400" dirty="0" smtClean="0">
              <a:solidFill>
                <a:schemeClr val="accent6">
                  <a:lumMod val="75000"/>
                </a:schemeClr>
              </a:solidFill>
            </a:endParaRPr>
          </a:p>
          <a:p>
            <a:r>
              <a:rPr lang="en-US" sz="4400" dirty="0" smtClean="0">
                <a:solidFill>
                  <a:schemeClr val="accent6">
                    <a:lumMod val="75000"/>
                  </a:schemeClr>
                </a:solidFill>
              </a:rPr>
              <a:t>bitnative.com/handouts</a:t>
            </a:r>
            <a:endParaRPr lang="en-US" sz="4400" dirty="0">
              <a:solidFill>
                <a:schemeClr val="accent6">
                  <a:lumMod val="75000"/>
                </a:schemeClr>
              </a:solidFill>
            </a:endParaRPr>
          </a:p>
        </p:txBody>
      </p:sp>
      <p:sp>
        <p:nvSpPr>
          <p:cNvPr id="4" name="Footer Placeholder 3"/>
          <p:cNvSpPr>
            <a:spLocks noGrp="1"/>
          </p:cNvSpPr>
          <p:nvPr>
            <p:ph type="ftr" sz="quarter" idx="4294967295"/>
          </p:nvPr>
        </p:nvSpPr>
        <p:spPr>
          <a:xfrm>
            <a:off x="0" y="6356350"/>
            <a:ext cx="3860800" cy="365125"/>
          </a:xfrm>
          <a:prstGeom prst="rect">
            <a:avLst/>
          </a:prstGeom>
        </p:spPr>
        <p:txBody>
          <a:bodyPr/>
          <a:lstStyle/>
          <a:p>
            <a:r>
              <a:rPr lang="en-US" smtClean="0"/>
              <a:t>@housecor</a:t>
            </a:r>
            <a:endParaRPr lang="en-US"/>
          </a:p>
        </p:txBody>
      </p:sp>
      <p:pic>
        <p:nvPicPr>
          <p:cNvPr id="3" name="Picture 2"/>
          <p:cNvPicPr>
            <a:picLocks noChangeAspect="1"/>
          </p:cNvPicPr>
          <p:nvPr/>
        </p:nvPicPr>
        <p:blipFill>
          <a:blip r:embed="rId2"/>
          <a:stretch>
            <a:fillRect/>
          </a:stretch>
        </p:blipFill>
        <p:spPr>
          <a:xfrm>
            <a:off x="639984" y="964920"/>
            <a:ext cx="4598766" cy="523903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629057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IHoZm1g9MwA/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436"/>
            <a:ext cx="12192000" cy="6821443"/>
          </a:xfrm>
          <a:prstGeom prst="rect">
            <a:avLst/>
          </a:prstGeom>
          <a:noFill/>
          <a:extLst>
            <a:ext uri="{909E8E84-426E-40DD-AFC4-6F175D3DCCD1}">
              <a14:hiddenFill xmlns:a14="http://schemas.microsoft.com/office/drawing/2010/main">
                <a:solidFill>
                  <a:srgbClr val="FFFFFF"/>
                </a:solidFill>
              </a14:hiddenFill>
            </a:ext>
          </a:extLst>
        </p:spPr>
      </p:pic>
      <p:sp>
        <p:nvSpPr>
          <p:cNvPr id="2056" name="Title 1"/>
          <p:cNvSpPr>
            <a:spLocks noGrp="1"/>
          </p:cNvSpPr>
          <p:nvPr>
            <p:ph type="ctrTitle" idx="4294967295"/>
          </p:nvPr>
        </p:nvSpPr>
        <p:spPr>
          <a:xfrm>
            <a:off x="2281881" y="-1"/>
            <a:ext cx="7737772" cy="4457700"/>
          </a:xfrm>
        </p:spPr>
        <p:txBody>
          <a:bodyPr>
            <a:noAutofit/>
          </a:bodyPr>
          <a:lstStyle/>
          <a:p>
            <a:pPr algn="l"/>
            <a:r>
              <a:rPr lang="en-US" sz="3000" dirty="0" smtClean="0">
                <a:solidFill>
                  <a:schemeClr val="tx1"/>
                </a:solidFill>
              </a:rPr>
              <a:t>Componentize the Web!</a:t>
            </a:r>
            <a:r>
              <a:rPr lang="en-US" sz="3600" dirty="0">
                <a:solidFill>
                  <a:schemeClr val="tx1"/>
                </a:solidFill>
              </a:rPr>
              <a:t/>
            </a:r>
            <a:br>
              <a:rPr lang="en-US" sz="3600" dirty="0">
                <a:solidFill>
                  <a:schemeClr val="tx1"/>
                </a:solidFill>
              </a:rPr>
            </a:br>
            <a:r>
              <a:rPr lang="en-US" sz="3600" dirty="0">
                <a:solidFill>
                  <a:schemeClr val="tx1"/>
                </a:solidFill>
              </a:rPr>
              <a:t>		</a:t>
            </a:r>
            <a:r>
              <a:rPr lang="en-US" sz="2400" dirty="0">
                <a:solidFill>
                  <a:schemeClr val="tx1"/>
                </a:solidFill>
              </a:rPr>
              <a:t>                     		</a:t>
            </a:r>
            <a:endParaRPr lang="en-CA" altLang="en-US" sz="3600" dirty="0">
              <a:solidFill>
                <a:schemeClr val="accent1">
                  <a:lumMod val="40000"/>
                  <a:lumOff val="60000"/>
                </a:schemeClr>
              </a:solidFill>
              <a:latin typeface="DIN Engschrift Std" pitchFamily="50" charset="0"/>
            </a:endParaRPr>
          </a:p>
        </p:txBody>
      </p:sp>
      <p:sp>
        <p:nvSpPr>
          <p:cNvPr id="6" name="Rectangle 5"/>
          <p:cNvSpPr/>
          <p:nvPr/>
        </p:nvSpPr>
        <p:spPr bwMode="auto">
          <a:xfrm>
            <a:off x="-243254" y="5665989"/>
            <a:ext cx="12678508" cy="1843114"/>
          </a:xfrm>
          <a:prstGeom prst="rect">
            <a:avLst/>
          </a:prstGeom>
          <a:solidFill>
            <a:schemeClr val="tx1"/>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2000" dirty="0">
              <a:latin typeface="Tekton Pro" pitchFamily="34" charset="0"/>
            </a:endParaRPr>
          </a:p>
        </p:txBody>
      </p:sp>
      <p:pic>
        <p:nvPicPr>
          <p:cNvPr id="1026" name="Picture 2" descr="http://www.bitnative.com/images/mvp-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281" y="6106184"/>
            <a:ext cx="1188550" cy="4813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utlierdeveloper.com/wp-content/uploads/2014/05/login-logo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8891" y="6259776"/>
            <a:ext cx="1978819" cy="27146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ttp://d24w9q5kb4r18h.cloudfront.net/1/_production/blog/images/pluralsight-reverse-logo-2.svg"/>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5" name="Picture 4"/>
          <p:cNvPicPr>
            <a:picLocks noChangeAspect="1"/>
          </p:cNvPicPr>
          <p:nvPr/>
        </p:nvPicPr>
        <p:blipFill>
          <a:blip r:embed="rId7"/>
          <a:stretch>
            <a:fillRect/>
          </a:stretch>
        </p:blipFill>
        <p:spPr>
          <a:xfrm>
            <a:off x="4742889" y="6226156"/>
            <a:ext cx="1945008" cy="361390"/>
          </a:xfrm>
          <a:prstGeom prst="rect">
            <a:avLst/>
          </a:prstGeom>
        </p:spPr>
      </p:pic>
      <p:sp>
        <p:nvSpPr>
          <p:cNvPr id="17" name="Subtitle 2"/>
          <p:cNvSpPr>
            <a:spLocks noGrp="1"/>
          </p:cNvSpPr>
          <p:nvPr>
            <p:ph type="subTitle" idx="4294967295"/>
          </p:nvPr>
        </p:nvSpPr>
        <p:spPr>
          <a:xfrm>
            <a:off x="567381" y="6117094"/>
            <a:ext cx="3429000" cy="601333"/>
          </a:xfrm>
        </p:spPr>
        <p:txBody>
          <a:bodyPr>
            <a:normAutofit fontScale="85000" lnSpcReduction="20000"/>
          </a:bodyPr>
          <a:lstStyle/>
          <a:p>
            <a:pPr marL="0" indent="0">
              <a:buNone/>
            </a:pPr>
            <a:r>
              <a:rPr lang="en-US" sz="2400" dirty="0"/>
              <a:t>Cory House        </a:t>
            </a:r>
          </a:p>
          <a:p>
            <a:pPr marL="0" indent="0">
              <a:buNone/>
            </a:pPr>
            <a:r>
              <a:rPr lang="en-US" dirty="0">
                <a:solidFill>
                  <a:schemeClr val="accent1">
                    <a:lumMod val="75000"/>
                  </a:schemeClr>
                </a:solidFill>
              </a:rPr>
              <a:t>@</a:t>
            </a:r>
            <a:r>
              <a:rPr lang="en-US" dirty="0" err="1" smtClean="0">
                <a:solidFill>
                  <a:schemeClr val="accent1">
                    <a:lumMod val="75000"/>
                  </a:schemeClr>
                </a:solidFill>
              </a:rPr>
              <a:t>housecor</a:t>
            </a:r>
            <a:endParaRPr lang="en-US" dirty="0">
              <a:solidFill>
                <a:schemeClr val="accent1">
                  <a:lumMod val="75000"/>
                </a:schemeClr>
              </a:solidFill>
            </a:endParaRPr>
          </a:p>
        </p:txBody>
      </p:sp>
      <p:sp>
        <p:nvSpPr>
          <p:cNvPr id="3" name="TextBox 2"/>
          <p:cNvSpPr txBox="1"/>
          <p:nvPr/>
        </p:nvSpPr>
        <p:spPr>
          <a:xfrm>
            <a:off x="8874413" y="6267720"/>
            <a:ext cx="524503" cy="300082"/>
          </a:xfrm>
          <a:prstGeom prst="rect">
            <a:avLst/>
          </a:prstGeom>
          <a:noFill/>
        </p:spPr>
        <p:txBody>
          <a:bodyPr wrap="none" rtlCol="0">
            <a:spAutoFit/>
          </a:bodyPr>
          <a:lstStyle/>
          <a:p>
            <a:r>
              <a:rPr lang="en-US" sz="1350" dirty="0">
                <a:solidFill>
                  <a:schemeClr val="bg1"/>
                </a:solidFill>
              </a:rPr>
              <a:t>.com</a:t>
            </a:r>
          </a:p>
        </p:txBody>
      </p:sp>
      <p:sp>
        <p:nvSpPr>
          <p:cNvPr id="8" name="Rectangle 7"/>
          <p:cNvSpPr/>
          <p:nvPr/>
        </p:nvSpPr>
        <p:spPr>
          <a:xfrm>
            <a:off x="8197281" y="2228849"/>
            <a:ext cx="6096000" cy="854080"/>
          </a:xfrm>
          <a:prstGeom prst="rect">
            <a:avLst/>
          </a:prstGeom>
        </p:spPr>
        <p:txBody>
          <a:bodyPr>
            <a:spAutoFit/>
          </a:bodyPr>
          <a:lstStyle/>
          <a:p>
            <a:endParaRPr lang="en-US" sz="1050" dirty="0">
              <a:solidFill>
                <a:schemeClr val="accent6">
                  <a:lumMod val="75000"/>
                </a:schemeClr>
              </a:solidFill>
            </a:endParaRPr>
          </a:p>
          <a:p>
            <a:endParaRPr lang="en-US" sz="1050" dirty="0">
              <a:solidFill>
                <a:schemeClr val="accent6">
                  <a:lumMod val="75000"/>
                </a:schemeClr>
              </a:solidFill>
            </a:endParaRPr>
          </a:p>
          <a:p>
            <a:endParaRPr lang="en-US" sz="1050" dirty="0">
              <a:solidFill>
                <a:schemeClr val="accent6">
                  <a:lumMod val="75000"/>
                </a:schemeClr>
              </a:solidFill>
            </a:endParaRPr>
          </a:p>
          <a:p>
            <a:r>
              <a:rPr lang="en-US" b="1" dirty="0"/>
              <a:t>bitnative.com/handouts</a:t>
            </a:r>
          </a:p>
        </p:txBody>
      </p:sp>
    </p:spTree>
    <p:extLst>
      <p:ext uri="{BB962C8B-B14F-4D97-AF65-F5344CB8AC3E}">
        <p14:creationId xmlns:p14="http://schemas.microsoft.com/office/powerpoint/2010/main" val="3550285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1026" name="Picture 2" descr="http://www.egmcartech.com/wp-content/uploads/2012/05/2013bmw7series-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554" y="407964"/>
            <a:ext cx="9049075" cy="602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18902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www.dartlang.org/articles/web-ui/webcomponent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536" y="3216062"/>
            <a:ext cx="1079040" cy="10790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nvPr>
        </p:nvGraphicFramePr>
        <p:xfrm>
          <a:off x="1828800" y="1371601"/>
          <a:ext cx="8146026" cy="5220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dirty="0" smtClean="0"/>
              <a:t>A Path to Standard Components</a:t>
            </a:r>
            <a:endParaRPr lang="en-US" dirty="0"/>
          </a:p>
        </p:txBody>
      </p:sp>
      <p:grpSp>
        <p:nvGrpSpPr>
          <p:cNvPr id="6" name="Group 5"/>
          <p:cNvGrpSpPr/>
          <p:nvPr/>
        </p:nvGrpSpPr>
        <p:grpSpPr>
          <a:xfrm>
            <a:off x="2817269" y="5646822"/>
            <a:ext cx="747117" cy="665747"/>
            <a:chOff x="913813" y="3944096"/>
            <a:chExt cx="1359821" cy="1211721"/>
          </a:xfrm>
        </p:grpSpPr>
        <p:sp>
          <p:nvSpPr>
            <p:cNvPr id="7" name="Rectangle 6"/>
            <p:cNvSpPr/>
            <p:nvPr/>
          </p:nvSpPr>
          <p:spPr>
            <a:xfrm>
              <a:off x="913813" y="3944096"/>
              <a:ext cx="1359821" cy="1211721"/>
            </a:xfrm>
            <a:prstGeom prst="rect">
              <a:avLst/>
            </a:prstGeom>
            <a:blipFill rotWithShape="0">
              <a:blip r:embed="rId9"/>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913813" y="3944096"/>
              <a:ext cx="1359821" cy="12117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277" tIns="0" rIns="0" bIns="0" numCol="1" spcCol="1270" anchor="t" anchorCtr="0">
              <a:noAutofit/>
            </a:bodyPr>
            <a:lstStyle/>
            <a:p>
              <a:pPr defTabSz="889000">
                <a:lnSpc>
                  <a:spcPct val="90000"/>
                </a:lnSpc>
                <a:spcBef>
                  <a:spcPct val="0"/>
                </a:spcBef>
                <a:spcAft>
                  <a:spcPct val="35000"/>
                </a:spcAft>
              </a:pPr>
              <a:endParaRPr lang="en-US" sz="2000" b="1" dirty="0">
                <a:solidFill>
                  <a:schemeClr val="bg1">
                    <a:lumMod val="65000"/>
                    <a:lumOff val="35000"/>
                  </a:schemeClr>
                </a:solidFill>
              </a:endParaRPr>
            </a:p>
            <a:p>
              <a:pPr defTabSz="889000">
                <a:lnSpc>
                  <a:spcPct val="90000"/>
                </a:lnSpc>
                <a:spcBef>
                  <a:spcPct val="0"/>
                </a:spcBef>
                <a:spcAft>
                  <a:spcPct val="35000"/>
                </a:spcAft>
              </a:pPr>
              <a:endParaRPr lang="en-US" sz="2000" dirty="0">
                <a:solidFill>
                  <a:schemeClr val="bg1">
                    <a:lumMod val="65000"/>
                    <a:lumOff val="35000"/>
                  </a:schemeClr>
                </a:solidFill>
              </a:endParaRPr>
            </a:p>
          </p:txBody>
        </p:sp>
      </p:grpSp>
      <p:sp>
        <p:nvSpPr>
          <p:cNvPr id="12" name="AutoShape 10" descr="data:image/png;base64,iVBORw0KGgoAAAANSUhEUgAAAaIAAABmCAMAAAC+22VLAAAA51BMVEX///8TGygIaKwAZqsAZKoAYakMFiQPGCYAECAADR4AAAAAX6ivsrYAABYAABmJjJJkaXHO0NM5Pki8v8MjKTXn6OqZm6AAXacAABPh4uUACBtRVVzX2NoAABDi7vZCR1AtMjx3eX3v9vphlMJAf7jy8/MAAAjt9frj7vYAWKXA2OnBw8cic7LV5fCmyeF+golPi765yt+Os9Rrn8l9psyTlpoaIzHJ3ewyOUS20uakp6xfYmmVu9kve7ZRkcJDhryGrtEAT6GfuNWUsNE0d7NJj8JxmcSatNOswtuqzOMASp9dmshTWmOpQGGSAAAZ1UlEQVR4nO1dCVviuteHNl1YFRUriIgFZLHFsgiCIFyvevXV7/953qSlS07SBR2vc+fv73lmplO6pDk5+0mSSv3WaJdrh3v756eNdDo9PT2/uzisldvf3agfeKhcLfan2bOqKssKJlFaltXMWXZ6d3xV/u6m/YCgdHyaPsvYtKGgqAVMpdp3N+8HpbtGRmXps6VSRj24+ZF334rSe5bDP0HIJ5n8d7fyfxjlm6NqJH0cVrq8rnx3S/9XUboryvEUwsi8/4EaqV2B2Ol2/YuaRSHfyCQiEKHRwR/HR/mD2wMat7vcrg++qmE+2ntnyVjIhlr8w2h0dYk9DArFu13u35hf1TIfe2fJCURodP5HuUjtAxV+4E6CYr7+sqZ5uClGG3Isja7/JOP75gR8njKNsVs7neB/rPGXNo/gONQVCoOiHn55q/41HB7Bz8/sRd9B656X3vIrm0ew2JWHMOTGH6OOKqfQUKrux8iITTfwH/2tN//SBmJrOx1iKShqJqPKIeQrXHxxs/417BXg8JvGaNrhffB/XSP3Swy6MmXzBwcJqyvtZlbPssrp/v7dwTR7wpODysmvaBYP7dLh4uZ6i5vF4Rez6xUMqChxARRzRZFkpkmTX9CO/FEjiKMAja7ZkIKiqo3rfHuL8uJU4cSFTm6oN5T3KbdiwWnEInhBg98PV3unt0dTRa1uoaanjfP9sD47vtuPxfUiksbtKZQh1Zuo6zEmPcpTHeTQU8wdSdCg7f6sT6L8lOl9dQr7pLbPfEhaPqcE9k0h+IIzzmdWssFGnFwzF5RL18VsEYvWYIsURZYzZ/I1L6JxWKxmYlE9yR4twiXXPhyh6kWMIuqLa4pEI0kQou9IggpNB7nh/VJ+Z4IKmXMOCywaUBwqR5RRRzOjzHnE4WXwijPIGeX8XbEQGmQvTI9ZZjhO6G7LJ6dhBigzQuUDOBj0Gf3/tXRPkWgsCejzrms+TTUks+/9smDEXOGdO+TyrGV6HPi58h4kISCfA5qIWdDjh+9yZARKqd4xjHSRPGbVKHE7pnIOR172Cl4zoO21uSaNqBNLTKLPK6M9uiEnXue2GWsucxr2jCK8MigRSrfBB8nnHPlPXaEcUeKkvJ+O9c1U2M3lU56hE3LzlPdN7Qs4Qk8Yj2gGQgf3CJBonhPE1afZaJ8ebgVvPF5Dg1MNdwkagJryeWBYH1IEVHkRrmzwigz1ntI0iWumTmnClw52iCue8bzRRRZclWE+H5hvKfNRBCTqiqIg0qd2R+2c+hb51v3UMpTEKm/4u98D4njKUWBUL6gYSpW1BVIlShUVglLy8CgZO1Rpyh+ylk445HO2SRXIueop/PzOuNehTgwEhkRrTKJHoLB2xdURUEXuUNkDwlyZRsR1ytDyzvhiu03zaYFjLRxTDFsMiPx8QgqlFZmyMY4TZCD9e1ltBBpNBh2jiDa5FX1iIgmARKmHnCCgt8+ljBa0Gim4FjEjzItRIYM2vPrMp2eZUjTpS46JTPWH0vCvKCmJ5ZV6F5BDrCKJBjNsjmHk5OwYXoJtgw11ottEDDlmK1EQtE+FUtvAO/XGIjD0sNUU6RJAgyFgN1coKcaNPFDCVvXNxrKaXKNQlmLlfAdVxAmNXh2B+6usBjVErU+dMNeYRGvAMRMkCCJ6ieq7GABmURpbdmaGIWvOUMiDmH1xz6NontJT8gF7c6kRHA5FT1m173bhhWJgnNeUnaK/6h3tTLTfwYszbBJsmRO0LnXGbCFBFAGJTAOzkSh8It5do9WqpxNrwNWRj6LDYVcUqxASeT/RfFrlyMsFxbEZT+osWFYgAQUSiOBQoBow9OGIiQFUNDfAmJVZXw5bb6JBWwszQo1cH1y4zOGz2Dvi6qMO7yRAKVsNwgu9LMK5ggtIooBVBlQRx+i4oVSR1x2s4Yw92KNG4/S80ZjKjBkRdLigDJBjcEnZGjVo5quMIkptMMesOCSSGL0zxqJOEHMrjl03S2Lrla8vgtjb8nMbyHIlHZOmuwJWd8BcoP2LAhufoK0nz6VqX4NhIhfP9/JbMpSO76BVrEx9M4NuviLDAhEIikvKMKzASa7ULax36GCPLegE0YCXdu4lgfCRsQEE0R82kX0ajQrocZUf+fEBua7qfTPt88gHLDdWKH3oubY1YLCojZugMVjeg65P0f+ZFlTVRSkGVEk6iLek5Qb78UOsX7gkEiQo6VKmJRFZJ6LH5iDAd6/WUxI5FwbY43HZYGjRKWlPuNOPYl106Jpl3CF7QfezegsYub0HpFnW825osau+7/TtJWDNKUU2hqePMWdAEtUtW+s02Ue+ieQXTCRRWN0v5xjLN0NqfSoyBNycSLeVoH1H3xAIANE+4Akr1YHJ51oLbZqR5SNmKFdO6b689LqSVkUFzjvDUQZpTEXl+NodonYgifRnW+sYDBthm6GFbCJhiw9JOQxJkprJKFReHAex2A7xNrBZ5UZMnqQNDMCMb8XS1C4yPjrmBopdqtuOvqb5knNj6pqOAPgkopXJGSeSXc5TH3586H3gPrDmuAVNXaJeIIlSIySEGW/mxsg5RHIolTMeEoYc9rOFILLbsX8FSKSGhbhdVKAq8gRjjQ5zcwL/tGumqNvTtMYvcCJ7qRuai3xBRwfOpxx/IV88CX74yaXb4EPgg/PLAl9zpJ+BRUdidDYb8ew0vTsytJyEMCRJM0aJhRwQu27G9QYGf+JUEdRdftqOrnJiY5GYRNQV8rYal46DUmFZD3QzFdUVriXK0JB5nXwFYvPykXMehiWULDeZZBvSAvCLUt1Hm1GYCIOL+mDyhjFe7qCErmijye0emKBI89sZwDuQ3z6zUD4P5V66oE0+NxAOHF7uGKFNL+Woxj1f4Ll0UHluRyeMhylFfmnE2qZFrwtON23KCblNTHftAMAtrucP9XD6LO5BBSgYvV4BXc3R3LQrf+nonDLdhZkL1lCuXZ2G5FFoHcXvZaDHtkHFPHBaMzz5mnJJlHsFp+eao2kQx2L4IED2+GwrnqBbz4urUSgBFetHeUBSnFdsS3PgmSOVroDTI0+PGICssOe7tffpRDzH0MCCFHCRzb0VIP4yYe7gyiYRW4BlOCYB+pw9HQDkdtcBgHUVgXoGPqCH4kd5StRHy7cciUmlmlzXdgFTvgoHoJNdIUqPMCoBHPbarUUEwrYyVwMSbC3oFTw/kByLDVm/iEZ0UYEvKUAOKX3Cq3wLAmaLst4vh1RXg+ItG2U6Ke70M5NRSwDP/aHzKDxnmdNmUuUMxwVTieRhazv3YHhAtxxtJEhJaRRjeucBW+9v2RoGesOb6gCQGntF3k90PpVXt0A7rltZW4bFEAngFYrmqREWpk5ALl85OqyBz4ioe94KNImpBnbsbptG9ehO2+I1mkbHIOO6HYZMrigbMztyAWSOL+cAN/DqFih7QlEd0VLaLZlg3+qluqhglMJmVB2U4Sv2gdivRsQl11udwwR79OetqEvIR/Poku8ykCbuMCy/Q7kVQyJoqfqxGpAU59UtUALHLSaEflYCeDqHdm34HhVGG/BMWgY2UoNrZjhYO/JMfGTIUF9tRZ2ADGjwsZivo3mtAlTRwfZjKlC18MoNgs8BNnrVD5lU6EzEJeu40o1wZS0cJAng2TQ1uvY1NHYFxTkNRYmS7m9bEolsNnWA3ECPiCbQcQKYCw/RFwBT2fP8YZcrcnTGtQQyNxk/5korGqXA3kxHH1wXdZcSK7f5rndbo94ZHuYuRVok3No6D0vXcmuy+YSR5kXiJCuqaEEfCVaMtQCkiZcFgGozjovAc4JWLq3VePVqdO31NqrchmWG8VDSeW5zeOrPQWQJisqxPQOYbckgCqyTqk/8gCkSrNApYH0LoTiTAjiu/jCEYzhaF0HvKlidQPvAvLoF2lpoOAxIx4QSQfHmZtE9z0vEb9sdUcglq9Ehr44rzRCPDzauOiLCTlsNOJk7ffakITF2Bh9NCT8nxJDoJNLoLoNsXjCCQMdTOMY7Hehxyw+Y8o5qMQ5nXjCeNqazzCs9LEIVnqLE5Mc6a5cK3Fl4GxRIPCDNmAxnQa3Unb1YEkpQFgRUuW+HMYIuXFgQ5OkhH3RPgcCCMx5S0KVy/SYwvpXzvXiUuO+UI5axuILf6bcjppjGmTjksInBUydLIUAjrJOklTX5ZzDo9/uvg9Hk3tAQvmAUmzGCKsQLxDEWXdR3MmHxoDSr0VWOCuto0KEy180EBl2M1KFB12dlIpaxYEpovZveY5clmIsuDWCJ8PZ3QxKCEBHCfGdgCEiyqx9Zt5cFUEV+II4hUTobVVwC7Llg4uKQNujY3DaIPrhJcTAVIFp1A9zRFeRRhlnIHCQl8nMdmJ6kEwyuRtEnQlDaOSa6Y2EQ4ScmCrSCcLYfiGszTa9GxFGvaFXk5sZs0IzKIRGIPhTLvKbtRiI6dHQWZelccblIUSN8Vg8Tj0Sixfd+XpsiEviQVqMkxT9lUG7gK4r2NZzRFRLQt7HHT2jYoHmEQ6IyRQwl7ZwFOQEwJSwabZDDjXLp2mme+6XGTTm2MTd8e2DDv6Q7fMpBTiIkzQkJ1wUCGVdF8X+CkW78qZyE9hZ3IPUZJAOIDLFljnSgzC2RAGEPj7mSgA5zw2JtAJ4yytwlGxBrv/NRmFrRZ/coh7WQW/2DNZKkGcuYmIMHUJsRrCDhzJ8KpRGYQkZnvoFlxhrddPTBVRyQRIVE49oBnRSPqXM+ZkOBiZdemWs+X/QiCn/nY6vVMmysWtZ4uUN5I+i+YDfUOH63mj3mrvVMl8wHShwJYHyVYSO6Ea6lAZOfSiGJduA9sRCdRikzi4Tt8CrDZyN+0Y8Hvd63YSbLT3itA0x+FmwaN6FWaFznr65KNQqHtH0Mpr0fAxc0c1eiyUxVICnF7Y9lJgh9dFNLJn7oUEeUDrWvZsYiv46Fi2XArEbrL1h1DtQnBGvWw/xuuXo2nR6cUwDzHJXpheNIOl3D5BQyjYubxaEHOqHuF6UwPadUD6gbITzhdNWg67Ni0igwBqSeJld7HStgsKFVUgWTHGAWHt22dtgCTGR6DwV4nZKxwzFZZzDC+RKEzGraLxABwT0viMHJRcjVTJqtMHELTbw78xT/qzGqn8m/xwhGGn0jWF8apY9CoUdpJqApgV7d2z2lFoQbp+NHrMPqQ/xQILOOA7wRwI9o0OUH0ZErsgwVLHXaJY4R8I1sffSBZc1eI3gPjp8qnQ8tw7meu0G+3QqYXfI+Strrn9KOyQivPgFEr+WYgnuYHM9E2+gQ3RZNo82uM8OXUUsygGQJs+oLUyS1EzwLfpeJ20HFESZow251B1gNVHPHBKzzQBDHcR3ErEdFS8X1bgppuYqiaY2OrMnngMPb+3xZkwye4NmFHYLVVLsJWsULOtWK9PkYpgCiJHbZU7aTqeCBiIxBckbSN1pk0Sq9dBWn2KzGLFK0A7w8WvsueT1ccK233Yq0/GwuPfcrtooWlrxGhou4mNARHlEcJ60VNp970Qs4gRUlOcVmNWYJs+S49J5yyA2D8eBntgkWie9LB/MftGCNq6KtgfETO0eHRWdMh0pFyUgWgHttaTHVP3COBqd6qpRkmwguAqO3fZFUYCpUUVTy+9LBuc8088VNzzsGJNpVFRF01nRiiEi7caxKmt0LKM4CpGU9v9isclf4mF0XnI5UPk9IaJn2Gtvvydc29heipMV33JwbmHQJr3OIgN4SYV5Iyo1nEVTqzO57SBRjUnpAjQeWcgyifXybcDsPGifBrmmfVxM9g5FKF9OEesxnWro+PG7OTRnO0Ymoc4hAd8xmHCRk/dPnUqkze7BEhMkYV7gA6jdCi81K143dOUm+pfihvDetJmAIdlJ6/j3Zu31VdB1bExYEHSyKvz4MUB854k4yrOfR6yxo4XVmg0nzkRSWcOa9QEDHNVQIt2uL22xBZSIB0V0GzMPSxclJRo5+hlJkpUw537isxrtIfhaRDg1z58cGsADzV052yHnQGEmc/KpI5vAbxuM9mTo5uX+7fySFCzbH8apYIYBNexkVEG5Xbk6naUVWk4IzLa58fHdEylrDoaa5765dNNL4zRnyXCcoyLbDnxF+kAk+chqjim5OQBM+vur3vMVJrxJaEEKRCchkHjJZ4dE+i4z4lbVKwCG4jL2jcrVIUCjlIETpVmqH+QiEepnl/M31/t0pxsHt7W3j/BTC38OvtAg+MW63qwpowWd2xzI5CikEorROEM0Dc1xjXbzvR7tcLlfspWBqZYjvbpsNvW9IiYgkonECx4kp8f2AP/ADiM7GiOckFOsOOYC1CWd/0G4234n6ZhVNJIRam0S1C3CxRCVmOcAfJMZstJbCqCRKaP2QMH8OEw0xlUw/2AXd/hvSSHGwH3MglpwoacaY78xywE58+LA/8AMe9Pl4ZQjbujnRJpWxhusFRqFyCyLY3E0cfvBJmPPBaDSaTPBfg35C8dZ2qqoWU2aHxR2qXn7whWjvObUyZ+yWRMlLx37wlSjdqpyimzRTQPqDb0M+LGisfjC++4NfjdBVBj6Ux/rBr0cZLpHngrcq86+H/vJPVHB3RvDBR88Sexu/OSrMXmpb7FQi+2FspJwW/uus9fhofHB3ktlq9dWb2/5LCCto462E+QVYSZKBfYX7NTdhvxSRmPvgxhcbibfo8n8RIVXS7B6LX4Nl8xm7b0skcFcuMkeGmPvY7A+9KcXUOv1nwC9cVOQvtxWCufux5G39p3epjhVEwbmw3vVvqHMPA4+ud1LmSnre/o8TQrZPBV7UDT7GO+7+HjTmrtiiZOOWa9wBS8uapfRxs9nEumFijXW9aS1HTaupdyf45CZlWYZgWE0LXztvWutW09ch3R56wj3WWVqttTWxe8ycWC2rOSEFuOakiQ/HsBZ3sl6vn9+cycCdJX5iMxDo7zebg43VGpkjq3XvSNf+pLm2mjYbj60NvqFJLJTOBjfF2ny/yQH3rrGhTn8hhVJWThum+j2E0DLV6WlvOu53JGEls5kJEtI29b+QKCBJW6c6TclO5uc8I2+QI3ue9Q37PJFc+sZO+EvafSe1lJxDevXruiGRS5AgYEr3BedOf+HsBw1J23XLEeoR3h3n7OMcKb2xz4vSiqzCuH3nZ3bY+CXgqCK1+P4rwwr1FhKHzjptA9KrL2SiodEyBGnSfcZ/D83mShRbzedBapNDRrNpCDbn2BhL0pAstieum5YgYlLPJVFYY96zXlJ9TRRW5PBv6n1jhIxWa4VfV0+ZAhJXzXVger0+RsKqhcUnvgbZC4xMJGSsm4YoGvXUDP/dwq1ZpWYGEjFjI+FDE7h+KZglY4on5xGba38AmETYtJKElYD/sYjSucdsYj5IZM+lNTJmqc4bys0xUbpkiTA9NZD8Bf3t3zHlml1dX5Pta5/wX/WO3uno9na2Jj7qUEzUN9Dji2nO8T/22vOTWac+EdGz2xryRHMsoubMbCJpSa5vzc3OfC1irlsiaWL2c5hEmHCTbqqzErmrLf2rOM9iXF5e2n+y2ZOD69IvDm8TEs1ec2tLNPozg1TyGUjopl7++gvLvRZZuLqzRj1y5TKHnszX14nkbZneeSTTeQUhN58NBi0xN0zlRGk5r9u2xSMSNvgQKKIHyeaYmYSesGsk2UuOzQXXdEiZBiJSTJT+JtOGMc03kr1uFdnUZk6mMwxT5v/9da9jS7LfHwwMIXoeyb8Fb5n4L0mD2yRqSpu/sZ+C/2Cm0URXwGMl86ynuiKy93t+QgIi28Mgbbzt97khjXVTE0RJy2lYfc1SfyGyh4yUM0yic8ihRFnlnXskENGEu3+ZepGcDYhffEE31Mgg2SDphSySqc26FrL1VPceGaZuoe2uaTP8zhx+J37b99sLXw5MovXyUej/IxlLS2qS7bUld5eYpYD+tvdBtSMIgiA2bXgLHmLX9QGbDFhT2RjXU8/N5horGrTupjb4QnwoisFOrK8cK/0JaSbZ8dZ+EuYUV1xtJCK5mpIxT+kGkghXPZLzNneZLXeFZqwuH513Tr7dXPh6EBK9ia0U5qCxQcTGRvJ2M/3b7ruN5Kzv1RM0UyfwemUiGa/k+knHPk/6vqPX6wMBWR1y2DX7mETBt5GtOMll5LSOSURMaXOFvLXhnlAPqxiLbLSlE52Dr7dJRLQQZlo0cV+M3pymfG7/4v8GMIkeH3MbEpDBqhqfsJC3pMckR4I0a4TGRKf0BDR+NTE8Ej1LWPAsJfFx2SfnsUwk/8zeRMyNHXJoYvttnZqNPb4jJHobDLDJsSYkEq2+OWihnBfnE0kTMLc09VRdQ2P7+o3ZH2O51sV6zF1PERPXsN9ZJ1vb/apNBH5X1Mk0Gw37q8hZjLKL+2dLA+wHtfAoXWEdpGENspLIZmWa1nOnS+PfseGAjWtRIsrosZ6672mahv0Yw0w9O4dYhXRXkuQuXd4lD8MqSiD+1AsiD8Q+z5PbGFNDb1jTPBKFNM/h5nTvsRuUI27UKyGpsY0nzHPOO3vrekdDn9tn+vdH/RF3+hPubtylxJjuC5obGO1aPRJSwEJGyj1hr2Qtari7BMtlMrPVI10/MYiBIBgTwnAavlawwxUCMRVEzD91Q0ReJ74YmCYtS+sNMYkn9jUrP0Sw7PWWZOVF0gR8jLmjvyber3A/JAa53Rwb+J2Y0OJqhEdITvwtrLqvg94fDoe4L2b4H9L33eGw6/9EzujDf0bkilS3P9y8DPteZKzTt0/jW19Gw/4M09fsv4w2D3YiyOwP3cOlgbxwuD57eRia9eGwY7/gZbQcBsSUab/caQI+1u1TD/jhXac5/qUz+zR+p/4w+kOSGt8JcyX+Jtri/wHmmbnglIWpCgAAAABJRU5ErkJgg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10"/>
          <a:stretch>
            <a:fillRect/>
          </a:stretch>
        </p:blipFill>
        <p:spPr>
          <a:xfrm>
            <a:off x="3863642" y="4772526"/>
            <a:ext cx="1326969" cy="376489"/>
          </a:xfrm>
          <a:prstGeom prst="rect">
            <a:avLst/>
          </a:prstGeom>
        </p:spPr>
      </p:pic>
      <p:pic>
        <p:nvPicPr>
          <p:cNvPr id="15" name="Picture 16" descr="http://upload.wikimedia.org/wikipedia/en/thumb/7/72/JQuery_UI_Logo.svg/559px-JQuery_UI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0742" y="4150642"/>
            <a:ext cx="1214333" cy="2889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blogs.telerik.com/images/default-source/marketing-team/Kendo_web.jpg?sfvrsn=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04491" y="3619500"/>
            <a:ext cx="1236878" cy="4517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emmaazelborn.com/images/bootstrap.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88274" y="3924852"/>
            <a:ext cx="1110750" cy="740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confianzit.org/images/logos/extj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9372" y="4439563"/>
            <a:ext cx="1185120" cy="5333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pbs.twimg.com/profile_images/2149314222/squar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01777" y="4555906"/>
            <a:ext cx="479025" cy="47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90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B6B1CBC-AEA5-4B08-815A-DFD85796F2E1}"/>
                                            </p:graphicEl>
                                          </p:spTgt>
                                        </p:tgtEl>
                                        <p:attrNameLst>
                                          <p:attrName>style.visibility</p:attrName>
                                        </p:attrNameLst>
                                      </p:cBhvr>
                                      <p:to>
                                        <p:strVal val="visible"/>
                                      </p:to>
                                    </p:set>
                                    <p:animEffect transition="in" filter="fade">
                                      <p:cBhvr>
                                        <p:cTn id="7" dur="500"/>
                                        <p:tgtEl>
                                          <p:spTgt spid="4">
                                            <p:graphicEl>
                                              <a:dgm id="{3B6B1CBC-AEA5-4B08-815A-DFD85796F2E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BDCEC1AF-5C8A-4198-A47E-046C4E9ACA55}"/>
                                            </p:graphicEl>
                                          </p:spTgt>
                                        </p:tgtEl>
                                        <p:attrNameLst>
                                          <p:attrName>style.visibility</p:attrName>
                                        </p:attrNameLst>
                                      </p:cBhvr>
                                      <p:to>
                                        <p:strVal val="visible"/>
                                      </p:to>
                                    </p:set>
                                    <p:animEffect transition="in" filter="fade">
                                      <p:cBhvr>
                                        <p:cTn id="10" dur="500"/>
                                        <p:tgtEl>
                                          <p:spTgt spid="4">
                                            <p:graphicEl>
                                              <a:dgm id="{BDCEC1AF-5C8A-4198-A47E-046C4E9ACA55}"/>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graphicEl>
                                              <a:dgm id="{85464583-4E84-45F4-974F-BC018116D797}"/>
                                            </p:graphicEl>
                                          </p:spTgt>
                                        </p:tgtEl>
                                        <p:attrNameLst>
                                          <p:attrName>style.visibility</p:attrName>
                                        </p:attrNameLst>
                                      </p:cBhvr>
                                      <p:to>
                                        <p:strVal val="visible"/>
                                      </p:to>
                                    </p:set>
                                    <p:animEffect transition="in" filter="fade">
                                      <p:cBhvr>
                                        <p:cTn id="16" dur="500"/>
                                        <p:tgtEl>
                                          <p:spTgt spid="4">
                                            <p:graphicEl>
                                              <a:dgm id="{85464583-4E84-45F4-974F-BC018116D79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graphicEl>
                                              <a:dgm id="{9EAC0831-240D-418B-82AC-CB363523E249}"/>
                                            </p:graphicEl>
                                          </p:spTgt>
                                        </p:tgtEl>
                                        <p:attrNameLst>
                                          <p:attrName>style.visibility</p:attrName>
                                        </p:attrNameLst>
                                      </p:cBhvr>
                                      <p:to>
                                        <p:strVal val="visible"/>
                                      </p:to>
                                    </p:set>
                                    <p:animEffect transition="in" filter="fade">
                                      <p:cBhvr>
                                        <p:cTn id="21" dur="500"/>
                                        <p:tgtEl>
                                          <p:spTgt spid="4">
                                            <p:graphicEl>
                                              <a:dgm id="{9EAC0831-240D-418B-82AC-CB363523E249}"/>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graphicEl>
                                              <a:dgm id="{607AEE08-B410-4868-9162-54FA6A418586}"/>
                                            </p:graphicEl>
                                          </p:spTgt>
                                        </p:tgtEl>
                                        <p:attrNameLst>
                                          <p:attrName>style.visibility</p:attrName>
                                        </p:attrNameLst>
                                      </p:cBhvr>
                                      <p:to>
                                        <p:strVal val="visible"/>
                                      </p:to>
                                    </p:set>
                                    <p:animEffect transition="in" filter="fade">
                                      <p:cBhvr>
                                        <p:cTn id="27" dur="500"/>
                                        <p:tgtEl>
                                          <p:spTgt spid="4">
                                            <p:graphicEl>
                                              <a:dgm id="{607AEE08-B410-4868-9162-54FA6A41858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CF1830E6-214D-483A-8258-09CA1AA5F86E}"/>
                                            </p:graphicEl>
                                          </p:spTgt>
                                        </p:tgtEl>
                                        <p:attrNameLst>
                                          <p:attrName>style.visibility</p:attrName>
                                        </p:attrNameLst>
                                      </p:cBhvr>
                                      <p:to>
                                        <p:strVal val="visible"/>
                                      </p:to>
                                    </p:set>
                                    <p:animEffect transition="in" filter="fade">
                                      <p:cBhvr>
                                        <p:cTn id="32" dur="500"/>
                                        <p:tgtEl>
                                          <p:spTgt spid="4">
                                            <p:graphicEl>
                                              <a:dgm id="{CF1830E6-214D-483A-8258-09CA1AA5F86E}"/>
                                            </p:graphic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graphicEl>
                                              <a:dgm id="{D041128B-D22D-47F4-8CAD-F316F75B00CD}"/>
                                            </p:graphicEl>
                                          </p:spTgt>
                                        </p:tgtEl>
                                        <p:attrNameLst>
                                          <p:attrName>style.visibility</p:attrName>
                                        </p:attrNameLst>
                                      </p:cBhvr>
                                      <p:to>
                                        <p:strVal val="visible"/>
                                      </p:to>
                                    </p:set>
                                    <p:animEffect transition="in" filter="fade">
                                      <p:cBhvr>
                                        <p:cTn id="41" dur="500"/>
                                        <p:tgtEl>
                                          <p:spTgt spid="4">
                                            <p:graphicEl>
                                              <a:dgm id="{D041128B-D22D-47F4-8CAD-F316F75B00C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B82471CF-8402-4FBF-961A-268DC67FEA99}"/>
                                            </p:graphicEl>
                                          </p:spTgt>
                                        </p:tgtEl>
                                        <p:attrNameLst>
                                          <p:attrName>style.visibility</p:attrName>
                                        </p:attrNameLst>
                                      </p:cBhvr>
                                      <p:to>
                                        <p:strVal val="visible"/>
                                      </p:to>
                                    </p:set>
                                    <p:animEffect transition="in" filter="fade">
                                      <p:cBhvr>
                                        <p:cTn id="46" dur="500"/>
                                        <p:tgtEl>
                                          <p:spTgt spid="4">
                                            <p:graphicEl>
                                              <a:dgm id="{B82471CF-8402-4FBF-961A-268DC67FEA99}"/>
                                            </p:graphic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graphicEl>
                                              <a:dgm id="{D57092DB-E89A-4E38-9F04-0CED1B618BDE}"/>
                                            </p:graphicEl>
                                          </p:spTgt>
                                        </p:tgtEl>
                                        <p:attrNameLst>
                                          <p:attrName>style.visibility</p:attrName>
                                        </p:attrNameLst>
                                      </p:cBhvr>
                                      <p:to>
                                        <p:strVal val="visible"/>
                                      </p:to>
                                    </p:set>
                                    <p:animEffect transition="in" filter="fade">
                                      <p:cBhvr>
                                        <p:cTn id="55" dur="500"/>
                                        <p:tgtEl>
                                          <p:spTgt spid="4">
                                            <p:graphicEl>
                                              <a:dgm id="{D57092DB-E89A-4E38-9F04-0CED1B618BDE}"/>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fade">
                                      <p:cBhvr>
                                        <p:cTn id="60" dur="500"/>
                                        <p:tgtEl>
                                          <p:spTgt spid="10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graphicEl>
                                              <a:dgm id="{397DDC67-7EA1-46E3-A8B2-98F8B2B1B75A}"/>
                                            </p:graphicEl>
                                          </p:spTgt>
                                        </p:tgtEl>
                                        <p:attrNameLst>
                                          <p:attrName>style.visibility</p:attrName>
                                        </p:attrNameLst>
                                      </p:cBhvr>
                                      <p:to>
                                        <p:strVal val="visible"/>
                                      </p:to>
                                    </p:set>
                                    <p:animEffect transition="in" filter="fade">
                                      <p:cBhvr>
                                        <p:cTn id="65" dur="500"/>
                                        <p:tgtEl>
                                          <p:spTgt spid="4">
                                            <p:graphicEl>
                                              <a:dgm id="{397DDC67-7EA1-46E3-A8B2-98F8B2B1B75A}"/>
                                            </p:graphic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graphicEl>
                                              <a:dgm id="{DF487907-453B-44F0-B6AC-4CD1922F92C6}"/>
                                            </p:graphicEl>
                                          </p:spTgt>
                                        </p:tgtEl>
                                        <p:attrNameLst>
                                          <p:attrName>style.visibility</p:attrName>
                                        </p:attrNameLst>
                                      </p:cBhvr>
                                      <p:to>
                                        <p:strVal val="visible"/>
                                      </p:to>
                                    </p:set>
                                    <p:animEffect transition="in" filter="fade">
                                      <p:cBhvr>
                                        <p:cTn id="71" dur="500"/>
                                        <p:tgtEl>
                                          <p:spTgt spid="4">
                                            <p:graphicEl>
                                              <a:dgm id="{DF487907-453B-44F0-B6AC-4CD1922F92C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269471" y="1726857"/>
          <a:ext cx="6301166" cy="3643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ular Callout 5"/>
          <p:cNvSpPr/>
          <p:nvPr/>
        </p:nvSpPr>
        <p:spPr bwMode="auto">
          <a:xfrm>
            <a:off x="7146663" y="3544062"/>
            <a:ext cx="3281327" cy="1019907"/>
          </a:xfrm>
          <a:prstGeom prst="wedgeRectCallout">
            <a:avLst>
              <a:gd name="adj1" fmla="val -48291"/>
              <a:gd name="adj2" fmla="val 3560"/>
            </a:avLst>
          </a:prstGeom>
          <a:ln>
            <a:solidFill>
              <a:schemeClr val="tx1"/>
            </a:solidFill>
            <a:headEnd/>
            <a:tailEnd/>
          </a:ln>
        </p:spPr>
        <p:style>
          <a:lnRef idx="2">
            <a:schemeClr val="accent3"/>
          </a:lnRef>
          <a:fillRef idx="1">
            <a:schemeClr val="lt1"/>
          </a:fillRef>
          <a:effectRef idx="0">
            <a:schemeClr val="accent3"/>
          </a:effectRef>
          <a:fontRef idx="minor">
            <a:schemeClr val="dk1"/>
          </a:fontRef>
        </p:style>
        <p:txBody>
          <a:bodyPr wrap="none" rtlCol="0" anchor="ctr"/>
          <a:lstStyle/>
          <a:p>
            <a:r>
              <a:rPr lang="en-US" sz="2000" dirty="0">
                <a:latin typeface="Tekton Pro" pitchFamily="34" charset="0"/>
              </a:rPr>
              <a:t>Encapsulated Markup &amp; Styling</a:t>
            </a:r>
          </a:p>
        </p:txBody>
      </p:sp>
      <p:sp>
        <p:nvSpPr>
          <p:cNvPr id="7" name="Rectangular Callout 6"/>
          <p:cNvSpPr/>
          <p:nvPr/>
        </p:nvSpPr>
        <p:spPr bwMode="auto">
          <a:xfrm>
            <a:off x="7146663" y="4653095"/>
            <a:ext cx="2839029" cy="686405"/>
          </a:xfrm>
          <a:prstGeom prst="wedgeRectCallout">
            <a:avLst>
              <a:gd name="adj1" fmla="val -53411"/>
              <a:gd name="adj2" fmla="val -3622"/>
            </a:avLst>
          </a:prstGeom>
          <a:ln>
            <a:solidFill>
              <a:schemeClr val="tx1"/>
            </a:solidFill>
            <a:headEnd/>
            <a:tailEnd/>
          </a:ln>
        </p:spPr>
        <p:style>
          <a:lnRef idx="2">
            <a:schemeClr val="accent5"/>
          </a:lnRef>
          <a:fillRef idx="1">
            <a:schemeClr val="lt1"/>
          </a:fillRef>
          <a:effectRef idx="0">
            <a:schemeClr val="accent5"/>
          </a:effectRef>
          <a:fontRef idx="minor">
            <a:schemeClr val="dk1"/>
          </a:fontRef>
        </p:style>
        <p:txBody>
          <a:bodyPr wrap="none" rtlCol="0" anchor="ctr"/>
          <a:lstStyle/>
          <a:p>
            <a:r>
              <a:rPr lang="en-US" sz="2000" dirty="0">
                <a:latin typeface="Tekton Pro" pitchFamily="34" charset="0"/>
              </a:rPr>
              <a:t>Bundle HTML, JS, &amp; CSS</a:t>
            </a:r>
          </a:p>
        </p:txBody>
      </p:sp>
      <p:sp>
        <p:nvSpPr>
          <p:cNvPr id="8" name="Rectangular Callout 7"/>
          <p:cNvSpPr/>
          <p:nvPr/>
        </p:nvSpPr>
        <p:spPr bwMode="auto">
          <a:xfrm>
            <a:off x="7146663" y="2578686"/>
            <a:ext cx="2611619" cy="1019907"/>
          </a:xfrm>
          <a:prstGeom prst="wedgeRectCallout">
            <a:avLst>
              <a:gd name="adj1" fmla="val -61735"/>
              <a:gd name="adj2" fmla="val -10548"/>
            </a:avLst>
          </a:prstGeom>
          <a:ln>
            <a:solidFill>
              <a:schemeClr val="tx1"/>
            </a:solidFill>
            <a:headEnd/>
            <a:tailEnd/>
          </a:ln>
        </p:spPr>
        <p:style>
          <a:lnRef idx="2">
            <a:schemeClr val="accent4"/>
          </a:lnRef>
          <a:fillRef idx="1">
            <a:schemeClr val="lt1"/>
          </a:fillRef>
          <a:effectRef idx="0">
            <a:schemeClr val="accent4"/>
          </a:effectRef>
          <a:fontRef idx="minor">
            <a:schemeClr val="dk1"/>
          </a:fontRef>
        </p:style>
        <p:txBody>
          <a:bodyPr wrap="none" rtlCol="0" anchor="ctr"/>
          <a:lstStyle/>
          <a:p>
            <a:r>
              <a:rPr lang="en-US" sz="2000" dirty="0">
                <a:latin typeface="Tekton Pro" pitchFamily="34" charset="0"/>
              </a:rPr>
              <a:t>Define our own Elements</a:t>
            </a:r>
          </a:p>
        </p:txBody>
      </p:sp>
      <p:sp>
        <p:nvSpPr>
          <p:cNvPr id="9" name="Rectangular Callout 8"/>
          <p:cNvSpPr/>
          <p:nvPr/>
        </p:nvSpPr>
        <p:spPr bwMode="auto">
          <a:xfrm>
            <a:off x="7146662" y="1639335"/>
            <a:ext cx="2446918" cy="1019907"/>
          </a:xfrm>
          <a:prstGeom prst="wedgeRectCallout">
            <a:avLst>
              <a:gd name="adj1" fmla="val -49496"/>
              <a:gd name="adj2" fmla="val -138"/>
            </a:avLst>
          </a:prstGeom>
          <a:solidFill>
            <a:schemeClr val="tx1"/>
          </a:solidFill>
          <a:ln>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rtlCol="0" anchor="ctr"/>
          <a:lstStyle/>
          <a:p>
            <a:r>
              <a:rPr lang="en-US" sz="2000" dirty="0">
                <a:latin typeface="Tekton Pro" pitchFamily="34" charset="0"/>
              </a:rPr>
              <a:t>Inert, reusable markup</a:t>
            </a:r>
          </a:p>
        </p:txBody>
      </p:sp>
      <p:pic>
        <p:nvPicPr>
          <p:cNvPr id="10" name="Picture 2" descr="https://www.dartlang.org/articles/web-ui/webcomponent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7960" y="240673"/>
            <a:ext cx="1336080" cy="133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40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CCF334F-2101-413E-9C35-671053A6380F}"/>
                                            </p:graphicEl>
                                          </p:spTgt>
                                        </p:tgtEl>
                                        <p:attrNameLst>
                                          <p:attrName>style.visibility</p:attrName>
                                        </p:attrNameLst>
                                      </p:cBhvr>
                                      <p:to>
                                        <p:strVal val="visible"/>
                                      </p:to>
                                    </p:set>
                                    <p:animEffect transition="in" filter="fade">
                                      <p:cBhvr>
                                        <p:cTn id="7" dur="500"/>
                                        <p:tgtEl>
                                          <p:spTgt spid="4">
                                            <p:graphicEl>
                                              <a:dgm id="{8CCF334F-2101-413E-9C35-671053A6380F}"/>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1A7A857E-FF69-4247-88E5-806981439BFB}"/>
                                            </p:graphicEl>
                                          </p:spTgt>
                                        </p:tgtEl>
                                        <p:attrNameLst>
                                          <p:attrName>style.visibility</p:attrName>
                                        </p:attrNameLst>
                                      </p:cBhvr>
                                      <p:to>
                                        <p:strVal val="visible"/>
                                      </p:to>
                                    </p:set>
                                    <p:animEffect transition="in" filter="fade">
                                      <p:cBhvr>
                                        <p:cTn id="10" dur="500"/>
                                        <p:tgtEl>
                                          <p:spTgt spid="4">
                                            <p:graphicEl>
                                              <a:dgm id="{1A7A857E-FF69-4247-88E5-806981439BF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0610AA03-BFFE-4B14-8222-93DF81023A36}"/>
                                            </p:graphicEl>
                                          </p:spTgt>
                                        </p:tgtEl>
                                        <p:attrNameLst>
                                          <p:attrName>style.visibility</p:attrName>
                                        </p:attrNameLst>
                                      </p:cBhvr>
                                      <p:to>
                                        <p:strVal val="visible"/>
                                      </p:to>
                                    </p:set>
                                    <p:animEffect transition="in" filter="fade">
                                      <p:cBhvr>
                                        <p:cTn id="15" dur="500"/>
                                        <p:tgtEl>
                                          <p:spTgt spid="4">
                                            <p:graphicEl>
                                              <a:dgm id="{0610AA03-BFFE-4B14-8222-93DF81023A3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00654B36-7E2E-47F8-8CCE-412E5BA355B8}"/>
                                            </p:graphicEl>
                                          </p:spTgt>
                                        </p:tgtEl>
                                        <p:attrNameLst>
                                          <p:attrName>style.visibility</p:attrName>
                                        </p:attrNameLst>
                                      </p:cBhvr>
                                      <p:to>
                                        <p:strVal val="visible"/>
                                      </p:to>
                                    </p:set>
                                    <p:animEffect transition="in" filter="fade">
                                      <p:cBhvr>
                                        <p:cTn id="18" dur="500"/>
                                        <p:tgtEl>
                                          <p:spTgt spid="4">
                                            <p:graphicEl>
                                              <a:dgm id="{00654B36-7E2E-47F8-8CCE-412E5BA355B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269161A4-00CA-4B75-89EB-3CFE885E2161}"/>
                                            </p:graphicEl>
                                          </p:spTgt>
                                        </p:tgtEl>
                                        <p:attrNameLst>
                                          <p:attrName>style.visibility</p:attrName>
                                        </p:attrNameLst>
                                      </p:cBhvr>
                                      <p:to>
                                        <p:strVal val="visible"/>
                                      </p:to>
                                    </p:set>
                                    <p:animEffect transition="in" filter="fade">
                                      <p:cBhvr>
                                        <p:cTn id="23" dur="500"/>
                                        <p:tgtEl>
                                          <p:spTgt spid="4">
                                            <p:graphicEl>
                                              <a:dgm id="{269161A4-00CA-4B75-89EB-3CFE885E2161}"/>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EB336A2A-0768-4C31-91ED-63913F41D2E9}"/>
                                            </p:graphicEl>
                                          </p:spTgt>
                                        </p:tgtEl>
                                        <p:attrNameLst>
                                          <p:attrName>style.visibility</p:attrName>
                                        </p:attrNameLst>
                                      </p:cBhvr>
                                      <p:to>
                                        <p:strVal val="visible"/>
                                      </p:to>
                                    </p:set>
                                    <p:animEffect transition="in" filter="fade">
                                      <p:cBhvr>
                                        <p:cTn id="26" dur="500"/>
                                        <p:tgtEl>
                                          <p:spTgt spid="4">
                                            <p:graphicEl>
                                              <a:dgm id="{EB336A2A-0768-4C31-91ED-63913F41D2E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5FAB6710-21B7-4A88-BCED-DAA5D247A708}"/>
                                            </p:graphicEl>
                                          </p:spTgt>
                                        </p:tgtEl>
                                        <p:attrNameLst>
                                          <p:attrName>style.visibility</p:attrName>
                                        </p:attrNameLst>
                                      </p:cBhvr>
                                      <p:to>
                                        <p:strVal val="visible"/>
                                      </p:to>
                                    </p:set>
                                    <p:animEffect transition="in" filter="fade">
                                      <p:cBhvr>
                                        <p:cTn id="31" dur="500"/>
                                        <p:tgtEl>
                                          <p:spTgt spid="4">
                                            <p:graphicEl>
                                              <a:dgm id="{5FAB6710-21B7-4A88-BCED-DAA5D247A708}"/>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3CCAF192-A6EA-4D2C-9A84-5FDC8328581F}"/>
                                            </p:graphicEl>
                                          </p:spTgt>
                                        </p:tgtEl>
                                        <p:attrNameLst>
                                          <p:attrName>style.visibility</p:attrName>
                                        </p:attrNameLst>
                                      </p:cBhvr>
                                      <p:to>
                                        <p:strVal val="visible"/>
                                      </p:to>
                                    </p:set>
                                    <p:animEffect transition="in" filter="fade">
                                      <p:cBhvr>
                                        <p:cTn id="34" dur="500"/>
                                        <p:tgtEl>
                                          <p:spTgt spid="4">
                                            <p:graphicEl>
                                              <a:dgm id="{3CCAF192-A6EA-4D2C-9A84-5FDC8328581F}"/>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animBg="1"/>
      <p:bldP spid="7" grpId="0" animBg="1"/>
      <p:bldP spid="8" grpId="0" animBg="1"/>
      <p:bldP spid="9" grpId="0" animBg="1"/>
    </p:bldLst>
  </p:timing>
</p:sld>
</file>

<file path=ppt/theme/theme1.xml><?xml version="1.0" encoding="utf-8"?>
<a:theme xmlns:a="http://schemas.openxmlformats.org/drawingml/2006/main" name="who-what-when">
  <a:themeElements>
    <a:clrScheme name="Custom 3">
      <a:dk1>
        <a:sysClr val="windowText" lastClr="000000"/>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pphire">
      <a:majorFont>
        <a:latin typeface="Myriad Pro"/>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ho-what-when">
  <a:themeElements>
    <a:clrScheme name="Custom 3">
      <a:dk1>
        <a:sysClr val="windowText" lastClr="000000"/>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pphire">
      <a:majorFont>
        <a:latin typeface="Myriad Pro"/>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who-what-when</Template>
  <TotalTime>94005</TotalTime>
  <Words>11709</Words>
  <Application>Microsoft Office PowerPoint</Application>
  <PresentationFormat>Widescreen</PresentationFormat>
  <Paragraphs>877</Paragraphs>
  <Slides>69</Slides>
  <Notes>62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69</vt:i4>
      </vt:variant>
    </vt:vector>
  </HeadingPairs>
  <TitlesOfParts>
    <vt:vector size="82" baseType="lpstr">
      <vt:lpstr>Arial</vt:lpstr>
      <vt:lpstr>Calibri</vt:lpstr>
      <vt:lpstr>Consolas</vt:lpstr>
      <vt:lpstr>DIN Engschrift Std</vt:lpstr>
      <vt:lpstr>Myriad Pro</vt:lpstr>
      <vt:lpstr>Myriad Pro Light</vt:lpstr>
      <vt:lpstr>Segoe UI</vt:lpstr>
      <vt:lpstr>Tekton Pro</vt:lpstr>
      <vt:lpstr>Tw Cen MT Condensed Extra Bold</vt:lpstr>
      <vt:lpstr>Verdana</vt:lpstr>
      <vt:lpstr>Wingdings</vt:lpstr>
      <vt:lpstr>who-what-when</vt:lpstr>
      <vt:lpstr>1_who-what-when</vt:lpstr>
      <vt:lpstr>Diving Into Web Components                           </vt:lpstr>
      <vt:lpstr>PowerPoint Presentation</vt:lpstr>
      <vt:lpstr>PowerPoint Presentation</vt:lpstr>
      <vt:lpstr>Web Developers Have Problems</vt:lpstr>
      <vt:lpstr>5 Problems</vt:lpstr>
      <vt:lpstr>We Need a Standard. Bad.</vt:lpstr>
      <vt:lpstr>PowerPoint Presentation</vt:lpstr>
      <vt:lpstr>A Path to Standard Components</vt:lpstr>
      <vt:lpstr>PowerPoint Presentation</vt:lpstr>
      <vt:lpstr>   Templates                           </vt:lpstr>
      <vt:lpstr>You Already Use Templates</vt:lpstr>
      <vt:lpstr>Where Do We Put This On the Client?</vt:lpstr>
      <vt:lpstr>Common Template Approaches</vt:lpstr>
      <vt:lpstr>The Solution?</vt:lpstr>
      <vt:lpstr>Characteristics of &lt;template&gt;</vt:lpstr>
      <vt:lpstr>Demo</vt:lpstr>
      <vt:lpstr>Demonstration</vt:lpstr>
      <vt:lpstr>Summary</vt:lpstr>
      <vt:lpstr>   Custom Elements                           </vt:lpstr>
      <vt:lpstr>Problem: Undescriptive Markup</vt:lpstr>
      <vt:lpstr>PowerPoint Presentation</vt:lpstr>
      <vt:lpstr>PowerPoint Presentation</vt:lpstr>
      <vt:lpstr>PowerPoint Presentation</vt:lpstr>
      <vt:lpstr>PowerPoint Presentation</vt:lpstr>
      <vt:lpstr>Which Would You Rather Debug?</vt:lpstr>
      <vt:lpstr>Problem: Undescriptive Markup</vt:lpstr>
      <vt:lpstr>Custom Elements</vt:lpstr>
      <vt:lpstr>Registering Elements</vt:lpstr>
      <vt:lpstr>Four Ways To Instantiate</vt:lpstr>
      <vt:lpstr>Lifecycle  Callback Methods</vt:lpstr>
      <vt:lpstr>Demo</vt:lpstr>
      <vt:lpstr>What Level of Abstraction?</vt:lpstr>
      <vt:lpstr>What Level of Abstraction?</vt:lpstr>
      <vt:lpstr>PowerPoint Presentation</vt:lpstr>
      <vt:lpstr>Summary</vt:lpstr>
      <vt:lpstr> Shadow DOM                           </vt:lpstr>
      <vt:lpstr>Problem: No Style and DOM Encapsulation</vt:lpstr>
      <vt:lpstr>PowerPoint Presentation</vt:lpstr>
      <vt:lpstr>Shadow DOM Hacks</vt:lpstr>
      <vt:lpstr>Shadow DOM is Already Used Today?!</vt:lpstr>
      <vt:lpstr>Demo</vt:lpstr>
      <vt:lpstr>PowerPoint Presentation</vt:lpstr>
      <vt:lpstr>Create Shadow DOM</vt:lpstr>
      <vt:lpstr>Demo</vt:lpstr>
      <vt:lpstr>PowerPoint Presentation</vt:lpstr>
      <vt:lpstr>Shadow DOM Styling Selectors</vt:lpstr>
      <vt:lpstr>Summary</vt:lpstr>
      <vt:lpstr>   Imports                           </vt:lpstr>
      <vt:lpstr>Packaging Matters</vt:lpstr>
      <vt:lpstr>Problem: No Native Bundling</vt:lpstr>
      <vt:lpstr>Bundle Up</vt:lpstr>
      <vt:lpstr>Demo</vt:lpstr>
      <vt:lpstr>Other Uses for Imports</vt:lpstr>
      <vt:lpstr>Summary</vt:lpstr>
      <vt:lpstr>   Native Alternatives                           </vt:lpstr>
      <vt:lpstr>PowerPoint Presentation</vt:lpstr>
      <vt:lpstr>Want Cross-Browser Components Today?</vt:lpstr>
      <vt:lpstr>Heard of Polymer?</vt:lpstr>
      <vt:lpstr>Why Learn Native Web Components First?</vt:lpstr>
      <vt:lpstr>PowerPoint Presentation</vt:lpstr>
      <vt:lpstr>The Risk</vt:lpstr>
      <vt:lpstr>Native Alternatives</vt:lpstr>
      <vt:lpstr>What’s Your Browser Requirements?</vt:lpstr>
      <vt:lpstr>Feature Matrix</vt:lpstr>
      <vt:lpstr> Let’s Wrap Up                           </vt:lpstr>
      <vt:lpstr>The Dawn of the Democratic Web</vt:lpstr>
      <vt:lpstr>PowerPoint Presentation</vt:lpstr>
      <vt:lpstr>PowerPoint Presentation</vt:lpstr>
      <vt:lpstr>Componentize the Web!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What, When?</dc:title>
  <dc:creator>Mike Woodring</dc:creator>
  <cp:lastModifiedBy>Cory House</cp:lastModifiedBy>
  <cp:revision>1360</cp:revision>
  <dcterms:created xsi:type="dcterms:W3CDTF">2013-02-18T21:06:29Z</dcterms:created>
  <dcterms:modified xsi:type="dcterms:W3CDTF">2015-04-20T22:12:05Z</dcterms:modified>
</cp:coreProperties>
</file>