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9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60160" autoAdjust="0"/>
  </p:normalViewPr>
  <p:slideViewPr>
    <p:cSldViewPr snapToGrid="0">
      <p:cViewPr varScale="1">
        <p:scale>
          <a:sx n="44" d="100"/>
          <a:sy n="44" d="100"/>
        </p:scale>
        <p:origin x="73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EDE9D-5057-4D98-9AD3-960DD18441EC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F7B90-9774-46FD-BDC7-924C8B0E9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97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90-9774-46FD-BDC7-924C8B0E9E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this number affect the way that I work and deliver apps?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90-9774-46FD-BDC7-924C8B0E9E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03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50% of the respondents claimed</a:t>
            </a:r>
            <a:r>
              <a:rPr lang="en-US" baseline="0" dirty="0" smtClean="0"/>
              <a:t> with traffic, their applications suffer significant Slowness or Outages.</a:t>
            </a:r>
          </a:p>
          <a:p>
            <a:r>
              <a:rPr lang="en-US" baseline="0" dirty="0" smtClean="0"/>
              <a:t>Respondents told us an Enterprise Outage costs them $5M+ per hour.</a:t>
            </a:r>
          </a:p>
          <a:p>
            <a:endParaRPr lang="en-US" dirty="0" smtClean="0"/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that impact my job?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90-9774-46FD-BDC7-924C8B0E9E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11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&gt;70%</a:t>
            </a:r>
            <a:r>
              <a:rPr lang="en-US" baseline="0" dirty="0" smtClean="0"/>
              <a:t> said they use cloud based load testing tools</a:t>
            </a:r>
          </a:p>
          <a:p>
            <a:r>
              <a:rPr lang="en-US" baseline="0" dirty="0" smtClean="0"/>
              <a:t>65% said they use Enterprise Tools and Hybrid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I do with this numbers?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90-9774-46FD-BDC7-924C8B0E9E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55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for those</a:t>
            </a:r>
            <a:r>
              <a:rPr lang="en-US" baseline="0" dirty="0" smtClean="0"/>
              <a:t> who do not watch live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90-9774-46FD-BDC7-924C8B0E9E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7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88ADE-BE87-4483-9F12-8165A1105F0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1E54C-8CEB-4FC4-81FC-05476A53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6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88ADE-BE87-4483-9F12-8165A1105F0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1E54C-8CEB-4FC4-81FC-05476A53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1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88ADE-BE87-4483-9F12-8165A1105F0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1E54C-8CEB-4FC4-81FC-05476A53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88ADE-BE87-4483-9F12-8165A1105F0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1E54C-8CEB-4FC4-81FC-05476A53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5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88ADE-BE87-4483-9F12-8165A1105F0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1E54C-8CEB-4FC4-81FC-05476A53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1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88ADE-BE87-4483-9F12-8165A1105F0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1E54C-8CEB-4FC4-81FC-05476A53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1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88ADE-BE87-4483-9F12-8165A1105F0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1E54C-8CEB-4FC4-81FC-05476A53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3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88ADE-BE87-4483-9F12-8165A1105F0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1E54C-8CEB-4FC4-81FC-05476A53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74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88ADE-BE87-4483-9F12-8165A1105F0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1E54C-8CEB-4FC4-81FC-05476A53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3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88ADE-BE87-4483-9F12-8165A1105F0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1E54C-8CEB-4FC4-81FC-05476A53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7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88ADE-BE87-4483-9F12-8165A1105F0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1E54C-8CEB-4FC4-81FC-05476A53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3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88ADE-BE87-4483-9F12-8165A1105F0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1E54C-8CEB-4FC4-81FC-05476A53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3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Velocity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/>
              <a:t>Performance </a:t>
            </a:r>
            <a:r>
              <a:rPr lang="en-US" dirty="0" smtClean="0"/>
              <a:t>Engineering:</a:t>
            </a:r>
            <a:br>
              <a:rPr lang="en-US" dirty="0" smtClean="0"/>
            </a:br>
            <a:r>
              <a:rPr lang="en-US" dirty="0" smtClean="0"/>
              <a:t>We the people have spoken”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Todd </a:t>
            </a:r>
            <a:r>
              <a:rPr lang="en-US" dirty="0" err="1" smtClean="0"/>
              <a:t>DeCapua</a:t>
            </a:r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AppPerfEng</a:t>
            </a:r>
            <a:endParaRPr lang="en-US" dirty="0"/>
          </a:p>
        </p:txBody>
      </p:sp>
      <p:pic>
        <p:nvPicPr>
          <p:cNvPr id="1026" name="Picture 2" descr="https://www.cdh2a.com/images/Blog/DoubleTap/we-the-peop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057" y="4759024"/>
            <a:ext cx="5943887" cy="209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39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 the people have spoken</a:t>
            </a:r>
            <a:br>
              <a:rPr lang="en-US" dirty="0" smtClean="0"/>
            </a:br>
            <a:r>
              <a:rPr lang="en-US" sz="2800" dirty="0" smtClean="0"/>
              <a:t>-How to start, and Learn more-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Survey Summary: Performance Engineering 2015</a:t>
            </a:r>
          </a:p>
          <a:p>
            <a:pPr lvl="0"/>
            <a:r>
              <a:rPr lang="en-US" dirty="0" smtClean="0"/>
              <a:t>Book: Performance Engineering </a:t>
            </a:r>
            <a:r>
              <a:rPr lang="en-US" dirty="0" smtClean="0"/>
              <a:t>proven </a:t>
            </a:r>
            <a:r>
              <a:rPr lang="en-US" dirty="0" smtClean="0"/>
              <a:t>practices</a:t>
            </a:r>
          </a:p>
          <a:p>
            <a:pPr lvl="0"/>
            <a:r>
              <a:rPr lang="en-US" dirty="0" smtClean="0"/>
              <a:t>bit.ly/</a:t>
            </a:r>
            <a:r>
              <a:rPr lang="en-US" dirty="0" err="1" smtClean="0"/>
              <a:t>RunTestNow</a:t>
            </a:r>
            <a:endParaRPr lang="en-US" dirty="0" smtClean="0"/>
          </a:p>
          <a:p>
            <a:pPr lvl="0"/>
            <a:r>
              <a:rPr lang="en-US" dirty="0" smtClean="0"/>
              <a:t>hp.com/go/PE</a:t>
            </a:r>
            <a:endParaRPr lang="en-US" dirty="0" smtClean="0"/>
          </a:p>
          <a:p>
            <a:pPr lvl="0"/>
            <a:r>
              <a:rPr lang="en-US" dirty="0" smtClean="0"/>
              <a:t>TechBeacon.com</a:t>
            </a:r>
          </a:p>
          <a:p>
            <a:pPr lvl="0"/>
            <a:r>
              <a:rPr lang="en-US" dirty="0" smtClean="0"/>
              <a:t>@</a:t>
            </a:r>
            <a:r>
              <a:rPr lang="en-US" dirty="0" err="1" smtClean="0"/>
              <a:t>AppPerfEng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762" t="89805" r="57539" b="5977"/>
          <a:stretch/>
        </p:blipFill>
        <p:spPr>
          <a:xfrm>
            <a:off x="8536135" y="4709265"/>
            <a:ext cx="2866572" cy="595086"/>
          </a:xfrm>
          <a:prstGeom prst="rect">
            <a:avLst/>
          </a:prstGeom>
        </p:spPr>
      </p:pic>
      <p:pic>
        <p:nvPicPr>
          <p:cNvPr id="1030" name="Picture 6" descr="http://blog.caspio.com/wp-content/uploads/Velocity-blog-feature-70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76"/>
          <a:stretch/>
        </p:blipFill>
        <p:spPr bwMode="auto">
          <a:xfrm>
            <a:off x="8712194" y="1928852"/>
            <a:ext cx="2514455" cy="90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dc.gomodev.com/files/2014/10/modev-oreilly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7" b="19121"/>
          <a:stretch/>
        </p:blipFill>
        <p:spPr bwMode="auto">
          <a:xfrm>
            <a:off x="8897859" y="3025864"/>
            <a:ext cx="2143125" cy="58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641364" y="3797937"/>
            <a:ext cx="2656114" cy="71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it.ly/</a:t>
            </a:r>
            <a:r>
              <a:rPr lang="en-US" dirty="0" err="1" smtClean="0"/>
              <a:t>RunTestNow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764" y="5495853"/>
            <a:ext cx="2575315" cy="60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6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946" y="-152400"/>
            <a:ext cx="12666847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Performance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7200" dirty="0" smtClean="0"/>
              <a:t>Continuous</a:t>
            </a:r>
          </a:p>
          <a:p>
            <a:pPr lvl="0"/>
            <a:r>
              <a:rPr lang="en-US" sz="7200" dirty="0" smtClean="0"/>
              <a:t>Built-in</a:t>
            </a:r>
          </a:p>
          <a:p>
            <a:pPr lvl="0"/>
            <a:r>
              <a:rPr lang="en-US" sz="7200" dirty="0"/>
              <a:t>P</a:t>
            </a:r>
            <a:r>
              <a:rPr lang="en-US" sz="7200" dirty="0" smtClean="0"/>
              <a:t>redictive</a:t>
            </a:r>
            <a:endParaRPr lang="en-US" sz="7200" dirty="0"/>
          </a:p>
        </p:txBody>
      </p:sp>
      <p:pic>
        <p:nvPicPr>
          <p:cNvPr id="2050" name="Picture 2" descr="http://images.sodahead.com/polls/001354599/identity_30767464481_xlar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371" y="2214694"/>
            <a:ext cx="3502914" cy="35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58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Performance Engineering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38200" y="1931663"/>
            <a:ext cx="10363826" cy="3424107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sz="6000" dirty="0" smtClean="0"/>
              <a:t>Brand</a:t>
            </a:r>
          </a:p>
          <a:p>
            <a:pPr lvl="0"/>
            <a:r>
              <a:rPr lang="en-US" sz="6000" dirty="0" smtClean="0"/>
              <a:t>Revenue</a:t>
            </a:r>
          </a:p>
          <a:p>
            <a:pPr lvl="0"/>
            <a:r>
              <a:rPr lang="en-US" sz="6000" dirty="0" smtClean="0"/>
              <a:t>Customer</a:t>
            </a:r>
          </a:p>
          <a:p>
            <a:pPr lvl="0"/>
            <a:r>
              <a:rPr lang="en-US" sz="6000" dirty="0" smtClean="0"/>
              <a:t>Competitive</a:t>
            </a:r>
            <a:endParaRPr lang="en-US" sz="6000" dirty="0"/>
          </a:p>
        </p:txBody>
      </p:sp>
      <p:pic>
        <p:nvPicPr>
          <p:cNvPr id="3074" name="Picture 2" descr="http://www.lovethispic.com/uploaded_images/81347-How-Others-See-You-Is-Not-Importan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3" b="9077"/>
          <a:stretch/>
        </p:blipFill>
        <p:spPr bwMode="auto">
          <a:xfrm>
            <a:off x="5383917" y="1690688"/>
            <a:ext cx="5122332" cy="351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80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 the people have spoken</a:t>
            </a:r>
            <a:br>
              <a:rPr lang="en-US" dirty="0" smtClean="0"/>
            </a:br>
            <a:r>
              <a:rPr lang="en-US" sz="2800" dirty="0" smtClean="0"/>
              <a:t>-Overview-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2015</a:t>
            </a:r>
          </a:p>
          <a:p>
            <a:pPr lvl="0"/>
            <a:r>
              <a:rPr lang="en-US" dirty="0" smtClean="0"/>
              <a:t>US</a:t>
            </a:r>
          </a:p>
          <a:p>
            <a:pPr lvl="0"/>
            <a:r>
              <a:rPr lang="en-US" dirty="0" smtClean="0"/>
              <a:t>400</a:t>
            </a:r>
          </a:p>
          <a:p>
            <a:pPr lvl="0"/>
            <a:r>
              <a:rPr lang="en-US" dirty="0" smtClean="0"/>
              <a:t>Split</a:t>
            </a:r>
          </a:p>
          <a:p>
            <a:pPr lvl="1"/>
            <a:r>
              <a:rPr lang="en-US" dirty="0" smtClean="0"/>
              <a:t>50% PT or PE</a:t>
            </a:r>
          </a:p>
          <a:p>
            <a:pPr lvl="1"/>
            <a:r>
              <a:rPr lang="en-US" dirty="0" smtClean="0"/>
              <a:t>25% VP Apps</a:t>
            </a:r>
          </a:p>
          <a:p>
            <a:pPr lvl="1"/>
            <a:r>
              <a:rPr lang="en-US" dirty="0" smtClean="0"/>
              <a:t>25% VP </a:t>
            </a:r>
            <a:r>
              <a:rPr lang="en-US" dirty="0" err="1" smtClean="0"/>
              <a:t>Opps</a:t>
            </a:r>
            <a:endParaRPr lang="en-US" dirty="0"/>
          </a:p>
          <a:p>
            <a:r>
              <a:rPr lang="en-US" dirty="0" smtClean="0"/>
              <a:t>A Lot of results</a:t>
            </a:r>
          </a:p>
          <a:p>
            <a:r>
              <a:rPr lang="en-US" dirty="0" smtClean="0"/>
              <a:t>Some key themes and trends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1912" t="21773" r="54120" b="53973"/>
          <a:stretch/>
        </p:blipFill>
        <p:spPr>
          <a:xfrm>
            <a:off x="5863458" y="1495489"/>
            <a:ext cx="4793594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8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 the people have spoken</a:t>
            </a:r>
            <a:br>
              <a:rPr lang="en-US" dirty="0" smtClean="0"/>
            </a:br>
            <a:r>
              <a:rPr lang="en-US" sz="2800" dirty="0" smtClean="0"/>
              <a:t>-Results: State of PE Now-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 rot="2107824">
            <a:off x="7627418" y="2142990"/>
            <a:ext cx="3831772" cy="1805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1664" t="16465" r="21234" b="40297"/>
          <a:stretch/>
        </p:blipFill>
        <p:spPr>
          <a:xfrm>
            <a:off x="1555836" y="1727233"/>
            <a:ext cx="8650047" cy="4851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1664" t="20666" r="46261" b="40297"/>
          <a:stretch/>
        </p:blipFill>
        <p:spPr>
          <a:xfrm>
            <a:off x="1446979" y="2235200"/>
            <a:ext cx="4053935" cy="438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1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 the people have spoken</a:t>
            </a:r>
            <a:br>
              <a:rPr lang="en-US" dirty="0" smtClean="0"/>
            </a:br>
            <a:r>
              <a:rPr lang="en-US" sz="2800" dirty="0" smtClean="0"/>
              <a:t>-RESULTS: Role and impact of PE in organizations-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3889" t="84127" r="42619"/>
          <a:stretch/>
        </p:blipFill>
        <p:spPr>
          <a:xfrm>
            <a:off x="9724571" y="4909009"/>
            <a:ext cx="2467429" cy="1814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2454" y="2132552"/>
            <a:ext cx="43307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1500" b="1" dirty="0" smtClean="0">
                <a:solidFill>
                  <a:srgbClr val="00B0F0"/>
                </a:solidFill>
                <a:latin typeface="HP Simplified" pitchFamily="34" charset="0"/>
                <a:cs typeface="HP Simplified" pitchFamily="34" charset="0"/>
              </a:rPr>
              <a:t>50%</a:t>
            </a:r>
            <a:endParaRPr lang="en-US" sz="2000" dirty="0" smtClean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7888" y="3994600"/>
            <a:ext cx="559480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1500" b="1" dirty="0" smtClean="0">
                <a:solidFill>
                  <a:srgbClr val="00B0F0"/>
                </a:solidFill>
                <a:latin typeface="HP Simplified" pitchFamily="34" charset="0"/>
                <a:cs typeface="HP Simplified" pitchFamily="34" charset="0"/>
              </a:rPr>
              <a:t>$5M+/</a:t>
            </a:r>
            <a:r>
              <a:rPr lang="en-US" sz="11500" b="1" dirty="0" err="1" smtClean="0">
                <a:solidFill>
                  <a:srgbClr val="00B0F0"/>
                </a:solidFill>
                <a:latin typeface="HP Simplified" pitchFamily="34" charset="0"/>
                <a:cs typeface="HP Simplified" pitchFamily="34" charset="0"/>
              </a:rPr>
              <a:t>hr</a:t>
            </a:r>
            <a:endParaRPr lang="en-US" sz="2000" dirty="0" smtClean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6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 the people have spoken</a:t>
            </a:r>
            <a:br>
              <a:rPr lang="en-US" dirty="0" smtClean="0"/>
            </a:br>
            <a:r>
              <a:rPr lang="en-US" sz="2800" dirty="0" smtClean="0"/>
              <a:t>-RESULTS: Proven practices and metrics of PE-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655393" y="1690688"/>
            <a:ext cx="378180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1500" b="1" dirty="0" smtClean="0">
                <a:solidFill>
                  <a:srgbClr val="00B0F0"/>
                </a:solidFill>
                <a:latin typeface="HP Simplified" pitchFamily="34" charset="0"/>
                <a:cs typeface="HP Simplified" pitchFamily="34" charset="0"/>
              </a:rPr>
              <a:t>&gt;70%</a:t>
            </a:r>
            <a:endParaRPr lang="en-US" sz="2400" dirty="0" smtClean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5348" y="4071117"/>
            <a:ext cx="299152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1500" b="1" dirty="0" smtClean="0">
                <a:solidFill>
                  <a:srgbClr val="00B0F0"/>
                </a:solidFill>
                <a:latin typeface="HP Simplified" pitchFamily="34" charset="0"/>
                <a:cs typeface="HP Simplified" pitchFamily="34" charset="0"/>
              </a:rPr>
              <a:t>65%</a:t>
            </a:r>
            <a:endParaRPr lang="en-US" sz="2000" dirty="0" smtClean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</p:txBody>
      </p:sp>
      <p:pic>
        <p:nvPicPr>
          <p:cNvPr id="4098" name="Picture 2" descr="Where The Hell Are Yo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546" y="3595826"/>
            <a:ext cx="5769498" cy="281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79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 the people have spoken</a:t>
            </a:r>
            <a:br>
              <a:rPr lang="en-US" dirty="0" smtClean="0"/>
            </a:br>
            <a:r>
              <a:rPr lang="en-US" sz="2800" dirty="0" smtClean="0"/>
              <a:t>So What?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624143"/>
            <a:ext cx="10363826" cy="3424107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sz="4400" dirty="0" smtClean="0"/>
              <a:t>Not a fantasy</a:t>
            </a:r>
          </a:p>
          <a:p>
            <a:pPr lvl="0"/>
            <a:r>
              <a:rPr lang="en-US" sz="4400" dirty="0" smtClean="0"/>
              <a:t>The future is now</a:t>
            </a:r>
          </a:p>
          <a:p>
            <a:pPr lvl="0"/>
            <a:r>
              <a:rPr lang="en-US" sz="4400" dirty="0" smtClean="0"/>
              <a:t>Design for speed</a:t>
            </a:r>
          </a:p>
          <a:p>
            <a:pPr lvl="0"/>
            <a:r>
              <a:rPr lang="en-US" sz="4400" dirty="0" smtClean="0"/>
              <a:t>The people have spoken</a:t>
            </a:r>
          </a:p>
          <a:p>
            <a:pPr lvl="0"/>
            <a:r>
              <a:rPr lang="en-US" sz="4400" dirty="0" smtClean="0"/>
              <a:t>WE the people</a:t>
            </a:r>
          </a:p>
          <a:p>
            <a:pPr lvl="0"/>
            <a:endParaRPr lang="en-US" sz="4400" dirty="0"/>
          </a:p>
          <a:p>
            <a:pPr marL="0" lvl="0" indent="0">
              <a:buNone/>
            </a:pPr>
            <a:r>
              <a:rPr lang="en-US" sz="4400" dirty="0" smtClean="0"/>
              <a:t>Do something about it</a:t>
            </a:r>
            <a:endParaRPr lang="en-US" sz="4400" dirty="0"/>
          </a:p>
        </p:txBody>
      </p:sp>
      <p:pic>
        <p:nvPicPr>
          <p:cNvPr id="5122" name="Picture 2" descr="https://firstcallmagazine.files.wordpress.com/2010/10/sofa-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238500"/>
            <a:ext cx="63341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063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10259</TotalTime>
  <Words>218</Words>
  <Application>Microsoft Office PowerPoint</Application>
  <PresentationFormat>Widescreen</PresentationFormat>
  <Paragraphs>60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HP Simplified</vt:lpstr>
      <vt:lpstr>Office Theme</vt:lpstr>
      <vt:lpstr>Velocity “Performance Engineering: We the people have spoken”</vt:lpstr>
      <vt:lpstr>PowerPoint Presentation</vt:lpstr>
      <vt:lpstr>What is Performance Engineering</vt:lpstr>
      <vt:lpstr>Why is Performance Engineering important</vt:lpstr>
      <vt:lpstr>We the people have spoken -Overview-</vt:lpstr>
      <vt:lpstr>We the people have spoken -Results: State of PE Now-</vt:lpstr>
      <vt:lpstr>We the people have spoken -RESULTS: Role and impact of PE in organizations-</vt:lpstr>
      <vt:lpstr>We the people have spoken -RESULTS: Proven practices and metrics of PE-</vt:lpstr>
      <vt:lpstr>We the people have spoken So What?</vt:lpstr>
      <vt:lpstr>We the people have spoken -How to start, and Learn more-</vt:lpstr>
    </vt:vector>
  </TitlesOfParts>
  <Company>Hewlett 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DeCapua, Todd</dc:creator>
  <cp:lastModifiedBy>DeCapua, Todd</cp:lastModifiedBy>
  <cp:revision>14</cp:revision>
  <dcterms:created xsi:type="dcterms:W3CDTF">2015-09-04T20:08:28Z</dcterms:created>
  <dcterms:modified xsi:type="dcterms:W3CDTF">2015-10-09T17:57:46Z</dcterms:modified>
</cp:coreProperties>
</file>