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41"/>
  </p:notesMasterIdLst>
  <p:sldIdLst>
    <p:sldId id="423" r:id="rId2"/>
    <p:sldId id="256" r:id="rId3"/>
    <p:sldId id="319" r:id="rId4"/>
    <p:sldId id="437" r:id="rId5"/>
    <p:sldId id="312" r:id="rId6"/>
    <p:sldId id="414" r:id="rId7"/>
    <p:sldId id="257" r:id="rId8"/>
    <p:sldId id="343" r:id="rId9"/>
    <p:sldId id="436" r:id="rId10"/>
    <p:sldId id="415" r:id="rId11"/>
    <p:sldId id="433" r:id="rId12"/>
    <p:sldId id="426" r:id="rId13"/>
    <p:sldId id="421" r:id="rId14"/>
    <p:sldId id="345" r:id="rId15"/>
    <p:sldId id="346" r:id="rId16"/>
    <p:sldId id="339" r:id="rId17"/>
    <p:sldId id="323" r:id="rId18"/>
    <p:sldId id="332" r:id="rId19"/>
    <p:sldId id="424" r:id="rId20"/>
    <p:sldId id="324" r:id="rId21"/>
    <p:sldId id="334" r:id="rId22"/>
    <p:sldId id="427" r:id="rId23"/>
    <p:sldId id="276" r:id="rId24"/>
    <p:sldId id="278" r:id="rId25"/>
    <p:sldId id="418" r:id="rId26"/>
    <p:sldId id="431" r:id="rId27"/>
    <p:sldId id="428" r:id="rId28"/>
    <p:sldId id="340" r:id="rId29"/>
    <p:sldId id="416" r:id="rId30"/>
    <p:sldId id="429" r:id="rId31"/>
    <p:sldId id="432" r:id="rId32"/>
    <p:sldId id="434" r:id="rId33"/>
    <p:sldId id="430" r:id="rId34"/>
    <p:sldId id="358" r:id="rId35"/>
    <p:sldId id="356" r:id="rId36"/>
    <p:sldId id="357" r:id="rId37"/>
    <p:sldId id="420" r:id="rId38"/>
    <p:sldId id="435" r:id="rId39"/>
    <p:sldId id="422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008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9" d="100"/>
          <a:sy n="59" d="100"/>
        </p:scale>
        <p:origin x="-264" y="-2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9B57B-FE64-2547-8F32-F77D4995BBF4}" type="datetimeFigureOut">
              <a:rPr lang="en-US" smtClean="0"/>
              <a:t>10/12/15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3F595-5506-E84F-8E15-09F3869B0D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673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3F595-5506-E84F-8E15-09F3869B0D2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012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10/12/15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10/12/15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10/12/15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10/12/15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G"/><Relationship Id="rId3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emf"/><Relationship Id="rId5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3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gi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Relationship Id="rId3" Type="http://schemas.openxmlformats.org/officeDocument/2006/relationships/image" Target="../media/image1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38125" y="-43049"/>
            <a:ext cx="9620250" cy="7096125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Arial Black"/>
                <a:cs typeface="Arial Black"/>
              </a:rPr>
              <a:t>Todd Conklin</a:t>
            </a:r>
          </a:p>
          <a:p>
            <a:pPr algn="ctr"/>
            <a:r>
              <a:rPr lang="en-US" sz="4800" b="1" dirty="0" smtClean="0">
                <a:latin typeface="Arial Black"/>
                <a:cs typeface="Arial Black"/>
              </a:rPr>
              <a:t>PreAccident Podcast</a:t>
            </a:r>
          </a:p>
        </p:txBody>
      </p:sp>
    </p:spTree>
    <p:extLst>
      <p:ext uri="{BB962C8B-B14F-4D97-AF65-F5344CB8AC3E}">
        <p14:creationId xmlns:p14="http://schemas.microsoft.com/office/powerpoint/2010/main" val="1126878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-Shot-2015-09-08-at-4.30.26-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96" y="5973454"/>
            <a:ext cx="1610045" cy="777263"/>
          </a:xfrm>
          <a:prstGeom prst="rect">
            <a:avLst/>
          </a:prstGeom>
        </p:spPr>
      </p:pic>
      <p:pic>
        <p:nvPicPr>
          <p:cNvPr id="88065" name="Picture 1" descr="Three Part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-304800"/>
            <a:ext cx="8128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66" name="Rectangle 2"/>
          <p:cNvSpPr txBox="1">
            <a:spLocks noChangeArrowheads="1"/>
          </p:cNvSpPr>
          <p:nvPr/>
        </p:nvSpPr>
        <p:spPr bwMode="auto">
          <a:xfrm>
            <a:off x="-2043248" y="5263070"/>
            <a:ext cx="10806248" cy="233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5400" b="1" dirty="0" smtClean="0">
                <a:solidFill>
                  <a:srgbClr val="000000"/>
                </a:solidFill>
                <a:latin typeface="Arial Black" charset="0"/>
                <a:cs typeface="Arial Black" charset="0"/>
              </a:rPr>
              <a:t>Parts </a:t>
            </a:r>
            <a:r>
              <a:rPr lang="en-US" sz="5400" b="1" dirty="0">
                <a:solidFill>
                  <a:srgbClr val="000000"/>
                </a:solidFill>
                <a:latin typeface="Arial Black" charset="0"/>
                <a:cs typeface="Arial Black" charset="0"/>
              </a:rPr>
              <a:t>of an Event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04188" y="6427788"/>
            <a:ext cx="103981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Conklin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46709" y="4592356"/>
            <a:ext cx="30387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Pre-Accident Investigations, Conklin 2013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821723" y="4575112"/>
            <a:ext cx="1365052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dirty="0" smtClean="0"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/>
                <a:cs typeface="Arial Black"/>
              </a:rPr>
              <a:t>3</a:t>
            </a:r>
            <a:endParaRPr lang="en-US" sz="13800" dirty="0">
              <a:solidFill>
                <a:srgbClr val="FF000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022734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0266" y="481491"/>
            <a:ext cx="7021995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/>
                <a:cs typeface="Arial Black"/>
              </a:rPr>
              <a:t>Events</a:t>
            </a:r>
            <a:r>
              <a:rPr lang="en-US" sz="5400" dirty="0" smtClean="0">
                <a:latin typeface="Arial Black"/>
                <a:cs typeface="Arial Black"/>
              </a:rPr>
              <a:t> </a:t>
            </a:r>
            <a:r>
              <a:rPr lang="en-US" sz="4000" dirty="0" smtClean="0">
                <a:latin typeface="Arial Black"/>
                <a:cs typeface="Arial Black"/>
              </a:rPr>
              <a:t>are the result of many contextual factors that helped create the conditions that allowed (or will allow) the failure to succeed</a:t>
            </a:r>
            <a:r>
              <a:rPr lang="en-US" sz="4400" dirty="0" smtClean="0">
                <a:latin typeface="Arial Black"/>
                <a:cs typeface="Arial Black"/>
              </a:rPr>
              <a:t>.</a:t>
            </a:r>
            <a:endParaRPr lang="en-US" sz="4400" dirty="0">
              <a:latin typeface="Arial Black"/>
              <a:cs typeface="Arial Black"/>
            </a:endParaRPr>
          </a:p>
        </p:txBody>
      </p:sp>
      <p:pic>
        <p:nvPicPr>
          <p:cNvPr id="3" name="Picture 2" descr="Screen-Shot-2015-09-08-at-4.30.26-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96" y="5973454"/>
            <a:ext cx="1610045" cy="77726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034406" y="6344933"/>
            <a:ext cx="94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Conklin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780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58750" y="0"/>
            <a:ext cx="9556750" cy="7159625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20807" y="914391"/>
            <a:ext cx="6959600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/>
                <a:cs typeface="Arial Black"/>
              </a:rPr>
              <a:t>Worker’s Don’t </a:t>
            </a:r>
            <a:r>
              <a:rPr lang="en-US" sz="4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/>
                <a:cs typeface="Arial Black"/>
              </a:rPr>
              <a:t>Cause</a:t>
            </a:r>
            <a:r>
              <a:rPr lang="en-US" sz="36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/>
                <a:cs typeface="Arial Black"/>
              </a:rPr>
              <a:t> Failures.</a:t>
            </a:r>
          </a:p>
          <a:p>
            <a:endParaRPr lang="en-US" sz="36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/>
              <a:cs typeface="Arial Black"/>
            </a:endParaRPr>
          </a:p>
          <a:p>
            <a:r>
              <a:rPr lang="en-US" sz="36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/>
                <a:cs typeface="Arial Black"/>
              </a:rPr>
              <a:t>Worker’s </a:t>
            </a:r>
            <a:r>
              <a:rPr lang="en-US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/>
                <a:cs typeface="Arial Black"/>
              </a:rPr>
              <a:t>Trigger</a:t>
            </a:r>
            <a:r>
              <a:rPr lang="en-US" sz="36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/>
                <a:cs typeface="Arial Black"/>
              </a:rPr>
              <a:t> Latent Conditions That Lie Dormant In Organizations</a:t>
            </a:r>
          </a:p>
          <a:p>
            <a:r>
              <a:rPr lang="en-US" sz="36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/>
                <a:cs typeface="Arial Black"/>
              </a:rPr>
              <a:t>Waiting for This Specific Moment In Time.</a:t>
            </a:r>
            <a:endParaRPr lang="en-US" sz="36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/>
              <a:cs typeface="Arial Black"/>
            </a:endParaRPr>
          </a:p>
        </p:txBody>
      </p:sp>
      <p:pic>
        <p:nvPicPr>
          <p:cNvPr id="4" name="Picture 3" descr="Screen-Shot-2015-09-08-at-4.30.26-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96" y="5973454"/>
            <a:ext cx="1610045" cy="77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151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2319" y="709608"/>
            <a:ext cx="7825041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>
                <a:latin typeface="Arial Black"/>
                <a:cs typeface="Arial Black"/>
              </a:rPr>
              <a:t>We desire </a:t>
            </a:r>
            <a:r>
              <a:rPr lang="en-US" sz="9600" dirty="0" smtClean="0"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/>
                <a:cs typeface="Arial Black"/>
              </a:rPr>
              <a:t>seductively </a:t>
            </a:r>
            <a:r>
              <a:rPr lang="en-US" sz="8000" dirty="0" smtClean="0"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/>
                <a:cs typeface="Arial Black"/>
              </a:rPr>
              <a:t>unambiguous </a:t>
            </a:r>
            <a:r>
              <a:rPr lang="en-US" sz="6000" dirty="0" smtClean="0">
                <a:latin typeface="Arial Black"/>
                <a:cs typeface="Arial Black"/>
              </a:rPr>
              <a:t>information about an event.</a:t>
            </a:r>
            <a:endParaRPr lang="en-US" sz="6000" dirty="0">
              <a:latin typeface="Arial Black"/>
              <a:cs typeface="Arial Black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34406" y="6344933"/>
            <a:ext cx="94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Conklin</a:t>
            </a:r>
            <a:endParaRPr lang="en-US" dirty="0"/>
          </a:p>
        </p:txBody>
      </p:sp>
      <p:pic>
        <p:nvPicPr>
          <p:cNvPr id="4" name="Picture 3" descr="Screen-Shot-2015-09-08-at-4.30.26-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96" y="5973454"/>
            <a:ext cx="1610045" cy="77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694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Van with pallets.JPG"/>
          <p:cNvPicPr>
            <a:picLocks noGrp="1" noChangeAspect="1"/>
          </p:cNvPicPr>
          <p:nvPr>
            <p:ph type="pic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" r="572"/>
          <a:stretch>
            <a:fillRect/>
          </a:stretch>
        </p:blipFill>
        <p:spPr>
          <a:xfrm>
            <a:off x="748812" y="418035"/>
            <a:ext cx="7712926" cy="5862427"/>
          </a:xfrm>
        </p:spPr>
      </p:pic>
      <p:sp>
        <p:nvSpPr>
          <p:cNvPr id="9" name="TextBox 8"/>
          <p:cNvSpPr txBox="1"/>
          <p:nvPr/>
        </p:nvSpPr>
        <p:spPr>
          <a:xfrm>
            <a:off x="8104188" y="6427788"/>
            <a:ext cx="103981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Conklin</a:t>
            </a:r>
          </a:p>
        </p:txBody>
      </p:sp>
      <p:pic>
        <p:nvPicPr>
          <p:cNvPr id="4" name="Picture 3" descr="Screen-Shot-2015-09-08-at-4.30.26-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96" y="5973454"/>
            <a:ext cx="1610045" cy="77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338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5517" y="524049"/>
            <a:ext cx="7740525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Arial Black"/>
                <a:cs typeface="Arial Black"/>
              </a:rPr>
              <a:t>Shift your thinking from </a:t>
            </a:r>
            <a:r>
              <a:rPr lang="en-US" sz="8800" dirty="0" smtClean="0">
                <a:latin typeface="Arial Black"/>
                <a:cs typeface="Arial Black"/>
              </a:rPr>
              <a:t>“</a:t>
            </a:r>
            <a:r>
              <a:rPr lang="en-US" sz="7200" dirty="0" smtClean="0"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/>
                <a:cs typeface="Arial"/>
              </a:rPr>
              <a:t>Why</a:t>
            </a:r>
            <a:r>
              <a:rPr lang="en-US" sz="8800" dirty="0" smtClean="0">
                <a:latin typeface="Arial Black"/>
                <a:cs typeface="Arial Black"/>
              </a:rPr>
              <a:t>” </a:t>
            </a:r>
          </a:p>
          <a:p>
            <a:r>
              <a:rPr lang="en-US" sz="8800" dirty="0">
                <a:latin typeface="Arial Black"/>
                <a:cs typeface="Arial Black"/>
              </a:rPr>
              <a:t>	</a:t>
            </a:r>
            <a:r>
              <a:rPr lang="en-US" sz="7200" dirty="0" smtClean="0">
                <a:latin typeface="Arial Black"/>
                <a:cs typeface="Arial Black"/>
              </a:rPr>
              <a:t>to</a:t>
            </a:r>
            <a:r>
              <a:rPr lang="en-US" sz="8800" dirty="0" smtClean="0">
                <a:latin typeface="Arial Black"/>
                <a:cs typeface="Arial Black"/>
              </a:rPr>
              <a:t> “</a:t>
            </a:r>
            <a:r>
              <a:rPr lang="en-US" sz="13800" dirty="0" smtClean="0"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/>
                <a:cs typeface="Arial"/>
              </a:rPr>
              <a:t>How</a:t>
            </a:r>
            <a:r>
              <a:rPr lang="en-US" sz="8800" dirty="0" smtClean="0">
                <a:latin typeface="Arial Black"/>
                <a:cs typeface="Arial Black"/>
              </a:rPr>
              <a:t>”</a:t>
            </a:r>
            <a:endParaRPr lang="en-US" sz="8800" dirty="0">
              <a:latin typeface="Arial Black"/>
              <a:cs typeface="Arial Blac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04188" y="6427788"/>
            <a:ext cx="103981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Conklin</a:t>
            </a:r>
          </a:p>
        </p:txBody>
      </p:sp>
      <p:pic>
        <p:nvPicPr>
          <p:cNvPr id="4" name="Picture 3" descr="Screen-Shot-2015-09-08-at-4.30.26-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96" y="5973454"/>
            <a:ext cx="1610045" cy="77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913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ardHa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300" y="741239"/>
            <a:ext cx="3810000" cy="2540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31800" y="1365519"/>
            <a:ext cx="5772959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/>
                <a:cs typeface="Arial Black"/>
              </a:rPr>
              <a:t>Workers</a:t>
            </a:r>
          </a:p>
          <a:p>
            <a:endParaRPr lang="en-US" sz="4400" dirty="0" smtClean="0">
              <a:latin typeface="Arial Black"/>
              <a:cs typeface="Arial Black"/>
            </a:endParaRPr>
          </a:p>
          <a:p>
            <a:r>
              <a:rPr lang="en-US" sz="4400" dirty="0" smtClean="0">
                <a:latin typeface="Arial Black"/>
                <a:cs typeface="Arial Black"/>
              </a:rPr>
              <a:t>Are Masters of</a:t>
            </a:r>
          </a:p>
          <a:p>
            <a:r>
              <a:rPr lang="en-US" sz="4400" dirty="0" smtClean="0">
                <a:latin typeface="Arial Black"/>
                <a:cs typeface="Arial Black"/>
              </a:rPr>
              <a:t>Complex Adaptive</a:t>
            </a:r>
          </a:p>
          <a:p>
            <a:r>
              <a:rPr lang="en-US" sz="4400" dirty="0" smtClean="0">
                <a:latin typeface="Arial Black"/>
                <a:cs typeface="Arial Black"/>
              </a:rPr>
              <a:t>Behavior…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94814" y="6424433"/>
            <a:ext cx="94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Conklin</a:t>
            </a:r>
            <a:endParaRPr lang="en-US" dirty="0"/>
          </a:p>
        </p:txBody>
      </p:sp>
      <p:pic>
        <p:nvPicPr>
          <p:cNvPr id="5" name="Picture 4" descr="Screen-Shot-2015-09-08-at-4.30.26-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96" y="5973454"/>
            <a:ext cx="1610045" cy="77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617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29" y="5028293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Arial"/>
                <a:cs typeface="Arial"/>
              </a:rPr>
              <a:t>Workers Discover Safety While Working…</a:t>
            </a:r>
          </a:p>
        </p:txBody>
      </p:sp>
      <p:sp>
        <p:nvSpPr>
          <p:cNvPr id="201731" name="Text Box 3"/>
          <p:cNvSpPr txBox="1">
            <a:spLocks noChangeArrowheads="1"/>
          </p:cNvSpPr>
          <p:nvPr/>
        </p:nvSpPr>
        <p:spPr bwMode="auto">
          <a:xfrm>
            <a:off x="609600" y="2489920"/>
            <a:ext cx="20311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cs typeface="+mn-cs"/>
              </a:rPr>
              <a:t>Clearly 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 Black"/>
                <a:cs typeface="Arial Black"/>
              </a:rPr>
              <a:t>Safe</a:t>
            </a:r>
          </a:p>
          <a:p>
            <a:pPr algn="ctr">
              <a:defRPr/>
            </a:pPr>
            <a:r>
              <a:rPr lang="en-US" sz="2400" b="1" dirty="0">
                <a:cs typeface="+mn-cs"/>
              </a:rPr>
              <a:t>to do Work</a:t>
            </a:r>
          </a:p>
        </p:txBody>
      </p:sp>
      <p:sp>
        <p:nvSpPr>
          <p:cNvPr id="201732" name="Text Box 4"/>
          <p:cNvSpPr txBox="1">
            <a:spLocks noChangeArrowheads="1"/>
          </p:cNvSpPr>
          <p:nvPr/>
        </p:nvSpPr>
        <p:spPr bwMode="auto">
          <a:xfrm>
            <a:off x="6240463" y="2489920"/>
            <a:ext cx="272217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cs typeface="+mn-cs"/>
              </a:rPr>
              <a:t>Clearly </a:t>
            </a:r>
            <a:r>
              <a:rPr lang="en-US" sz="2400" b="1" dirty="0">
                <a:solidFill>
                  <a:srgbClr val="FF0000"/>
                </a:solidFill>
                <a:latin typeface="Arial Black"/>
                <a:cs typeface="Arial Black"/>
              </a:rPr>
              <a:t>Not</a:t>
            </a:r>
            <a:r>
              <a:rPr lang="en-US" sz="2400" b="1" dirty="0">
                <a:cs typeface="+mn-cs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Arial Black"/>
                <a:cs typeface="Arial Black"/>
              </a:rPr>
              <a:t>Safe</a:t>
            </a:r>
          </a:p>
          <a:p>
            <a:pPr algn="ctr">
              <a:defRPr/>
            </a:pPr>
            <a:r>
              <a:rPr lang="en-US" sz="2400" b="1" dirty="0">
                <a:cs typeface="+mn-cs"/>
              </a:rPr>
              <a:t>to do Work</a:t>
            </a:r>
          </a:p>
        </p:txBody>
      </p:sp>
      <p:sp>
        <p:nvSpPr>
          <p:cNvPr id="201733" name="Freeform 5"/>
          <p:cNvSpPr>
            <a:spLocks/>
          </p:cNvSpPr>
          <p:nvPr/>
        </p:nvSpPr>
        <p:spPr bwMode="auto">
          <a:xfrm>
            <a:off x="2514600" y="718448"/>
            <a:ext cx="571500" cy="4267200"/>
          </a:xfrm>
          <a:custGeom>
            <a:avLst/>
            <a:gdLst>
              <a:gd name="T0" fmla="*/ 0 w 648"/>
              <a:gd name="T1" fmla="*/ 0 h 2736"/>
              <a:gd name="T2" fmla="*/ 624 w 648"/>
              <a:gd name="T3" fmla="*/ 576 h 2736"/>
              <a:gd name="T4" fmla="*/ 144 w 648"/>
              <a:gd name="T5" fmla="*/ 912 h 2736"/>
              <a:gd name="T6" fmla="*/ 432 w 648"/>
              <a:gd name="T7" fmla="*/ 1488 h 2736"/>
              <a:gd name="T8" fmla="*/ 144 w 648"/>
              <a:gd name="T9" fmla="*/ 1920 h 2736"/>
              <a:gd name="T10" fmla="*/ 336 w 648"/>
              <a:gd name="T11" fmla="*/ 2496 h 2736"/>
              <a:gd name="T12" fmla="*/ 336 w 648"/>
              <a:gd name="T13" fmla="*/ 2736 h 2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48" h="2736">
                <a:moveTo>
                  <a:pt x="0" y="0"/>
                </a:moveTo>
                <a:cubicBezTo>
                  <a:pt x="300" y="212"/>
                  <a:pt x="600" y="424"/>
                  <a:pt x="624" y="576"/>
                </a:cubicBezTo>
                <a:cubicBezTo>
                  <a:pt x="648" y="728"/>
                  <a:pt x="176" y="760"/>
                  <a:pt x="144" y="912"/>
                </a:cubicBezTo>
                <a:cubicBezTo>
                  <a:pt x="112" y="1064"/>
                  <a:pt x="432" y="1320"/>
                  <a:pt x="432" y="1488"/>
                </a:cubicBezTo>
                <a:cubicBezTo>
                  <a:pt x="432" y="1656"/>
                  <a:pt x="160" y="1752"/>
                  <a:pt x="144" y="1920"/>
                </a:cubicBezTo>
                <a:cubicBezTo>
                  <a:pt x="128" y="2088"/>
                  <a:pt x="304" y="2360"/>
                  <a:pt x="336" y="2496"/>
                </a:cubicBezTo>
                <a:cubicBezTo>
                  <a:pt x="368" y="2632"/>
                  <a:pt x="336" y="2696"/>
                  <a:pt x="336" y="2736"/>
                </a:cubicBezTo>
              </a:path>
            </a:pathLst>
          </a:custGeom>
          <a:noFill/>
          <a:ln w="1270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01734" name="Freeform 6"/>
          <p:cNvSpPr>
            <a:spLocks/>
          </p:cNvSpPr>
          <p:nvPr/>
        </p:nvSpPr>
        <p:spPr bwMode="auto">
          <a:xfrm flipH="1">
            <a:off x="5867400" y="718448"/>
            <a:ext cx="457200" cy="4267200"/>
          </a:xfrm>
          <a:custGeom>
            <a:avLst/>
            <a:gdLst>
              <a:gd name="T0" fmla="*/ 0 w 648"/>
              <a:gd name="T1" fmla="*/ 0 h 2736"/>
              <a:gd name="T2" fmla="*/ 624 w 648"/>
              <a:gd name="T3" fmla="*/ 576 h 2736"/>
              <a:gd name="T4" fmla="*/ 144 w 648"/>
              <a:gd name="T5" fmla="*/ 912 h 2736"/>
              <a:gd name="T6" fmla="*/ 432 w 648"/>
              <a:gd name="T7" fmla="*/ 1488 h 2736"/>
              <a:gd name="T8" fmla="*/ 144 w 648"/>
              <a:gd name="T9" fmla="*/ 1920 h 2736"/>
              <a:gd name="T10" fmla="*/ 336 w 648"/>
              <a:gd name="T11" fmla="*/ 2496 h 2736"/>
              <a:gd name="T12" fmla="*/ 336 w 648"/>
              <a:gd name="T13" fmla="*/ 2736 h 2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48" h="2736">
                <a:moveTo>
                  <a:pt x="0" y="0"/>
                </a:moveTo>
                <a:cubicBezTo>
                  <a:pt x="300" y="212"/>
                  <a:pt x="600" y="424"/>
                  <a:pt x="624" y="576"/>
                </a:cubicBezTo>
                <a:cubicBezTo>
                  <a:pt x="648" y="728"/>
                  <a:pt x="176" y="760"/>
                  <a:pt x="144" y="912"/>
                </a:cubicBezTo>
                <a:cubicBezTo>
                  <a:pt x="112" y="1064"/>
                  <a:pt x="432" y="1320"/>
                  <a:pt x="432" y="1488"/>
                </a:cubicBezTo>
                <a:cubicBezTo>
                  <a:pt x="432" y="1656"/>
                  <a:pt x="160" y="1752"/>
                  <a:pt x="144" y="1920"/>
                </a:cubicBezTo>
                <a:cubicBezTo>
                  <a:pt x="128" y="2088"/>
                  <a:pt x="304" y="2360"/>
                  <a:pt x="336" y="2496"/>
                </a:cubicBezTo>
                <a:cubicBezTo>
                  <a:pt x="368" y="2632"/>
                  <a:pt x="336" y="2696"/>
                  <a:pt x="336" y="2736"/>
                </a:cubicBezTo>
              </a:path>
            </a:pathLst>
          </a:custGeom>
          <a:noFill/>
          <a:ln w="1270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01735" name="Text Box 7"/>
          <p:cNvSpPr txBox="1">
            <a:spLocks noChangeArrowheads="1"/>
          </p:cNvSpPr>
          <p:nvPr/>
        </p:nvSpPr>
        <p:spPr bwMode="auto">
          <a:xfrm>
            <a:off x="3276600" y="918473"/>
            <a:ext cx="247255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cs typeface="+mn-cs"/>
              </a:rPr>
              <a:t>The 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Gray</a:t>
            </a:r>
            <a:r>
              <a:rPr lang="en-US" sz="2400" b="1" dirty="0" smtClean="0">
                <a:cs typeface="+mn-cs"/>
              </a:rPr>
              <a:t> </a:t>
            </a:r>
            <a:r>
              <a:rPr lang="en-US" sz="2400" b="1" dirty="0">
                <a:cs typeface="+mn-cs"/>
              </a:rPr>
              <a:t>Area:</a:t>
            </a:r>
          </a:p>
          <a:p>
            <a:pPr algn="ctr">
              <a:defRPr/>
            </a:pPr>
            <a:r>
              <a:rPr lang="en-US" sz="2400" b="1" dirty="0">
                <a:cs typeface="+mn-cs"/>
              </a:rPr>
              <a:t>Uncertain</a:t>
            </a:r>
          </a:p>
          <a:p>
            <a:pPr algn="ctr">
              <a:defRPr/>
            </a:pPr>
            <a:r>
              <a:rPr lang="en-US" sz="2400" b="1" dirty="0">
                <a:cs typeface="+mn-cs"/>
              </a:rPr>
              <a:t>interpretation</a:t>
            </a:r>
          </a:p>
          <a:p>
            <a:pPr algn="ctr">
              <a:defRPr/>
            </a:pPr>
            <a:r>
              <a:rPr lang="en-US" sz="2400" b="1" dirty="0">
                <a:cs typeface="+mn-cs"/>
              </a:rPr>
              <a:t>of Safe work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94814" y="6424433"/>
            <a:ext cx="94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Conklin</a:t>
            </a:r>
            <a:endParaRPr lang="en-US" dirty="0"/>
          </a:p>
        </p:txBody>
      </p:sp>
      <p:pic>
        <p:nvPicPr>
          <p:cNvPr id="9" name="Picture 8" descr="Screen-Shot-2015-09-08-at-4.30.26-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96" y="5973454"/>
            <a:ext cx="1610045" cy="77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665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20" fill="hold">
                                          <p:stCondLst>
                                            <p:cond delay="220"/>
                                          </p:stCondLst>
                                        </p:cTn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20" fill="hold">
                                          <p:stCondLst>
                                            <p:cond delay="440"/>
                                          </p:stCondLst>
                                        </p:cTn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20" fill="hold">
                                          <p:stCondLst>
                                            <p:cond delay="660"/>
                                          </p:stCondLst>
                                        </p:cTn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20" fill="hold">
                                          <p:stCondLst>
                                            <p:cond delay="880"/>
                                          </p:stCondLst>
                                        </p:cTn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1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20" fill="hold">
                                          <p:stCondLst>
                                            <p:cond delay="220"/>
                                          </p:stCondLst>
                                        </p:cTn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20" fill="hold">
                                          <p:stCondLst>
                                            <p:cond delay="440"/>
                                          </p:stCondLst>
                                        </p:cTn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20" fill="hold">
                                          <p:stCondLst>
                                            <p:cond delay="660"/>
                                          </p:stCondLst>
                                        </p:cTn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20" fill="hold">
                                          <p:stCondLst>
                                            <p:cond delay="880"/>
                                          </p:stCondLst>
                                        </p:cTn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3" grpId="0" animBg="1"/>
      <p:bldP spid="201734" grpId="0" animBg="1"/>
      <p:bldP spid="2017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5058673"/>
            <a:ext cx="2133600" cy="476250"/>
          </a:xfrm>
        </p:spPr>
        <p:txBody>
          <a:bodyPr/>
          <a:lstStyle/>
          <a:p>
            <a:pPr>
              <a:defRPr/>
            </a:pPr>
            <a:fld id="{2EE01FF2-A48F-8940-B62A-B1E6C2C021BC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12397"/>
            <a:ext cx="8229600" cy="7921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>
                <a:cs typeface="+mj-cs"/>
              </a:rPr>
              <a:t> </a:t>
            </a:r>
            <a:r>
              <a:rPr lang="en-US" sz="3600" dirty="0" smtClean="0">
                <a:latin typeface="Arial"/>
                <a:cs typeface="Arial"/>
              </a:rPr>
              <a:t>After the Event, Safety is Clear…</a:t>
            </a:r>
          </a:p>
        </p:txBody>
      </p:sp>
      <p:sp>
        <p:nvSpPr>
          <p:cNvPr id="201731" name="Text Box 3"/>
          <p:cNvSpPr txBox="1">
            <a:spLocks noChangeArrowheads="1"/>
          </p:cNvSpPr>
          <p:nvPr/>
        </p:nvSpPr>
        <p:spPr bwMode="auto">
          <a:xfrm>
            <a:off x="609600" y="718448"/>
            <a:ext cx="2367079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latin typeface="Arial Black"/>
                <a:cs typeface="Arial Black"/>
              </a:rPr>
              <a:t>Clearly </a:t>
            </a:r>
            <a:r>
              <a:rPr lang="en-US" sz="2800" b="1" dirty="0">
                <a:solidFill>
                  <a:srgbClr val="008000"/>
                </a:solidFill>
                <a:latin typeface="Arial Black"/>
                <a:cs typeface="Arial Black"/>
              </a:rPr>
              <a:t>Safe</a:t>
            </a:r>
          </a:p>
          <a:p>
            <a:pPr>
              <a:defRPr/>
            </a:pPr>
            <a:r>
              <a:rPr lang="en-US" sz="2400" b="1" dirty="0">
                <a:latin typeface="Arial Black"/>
                <a:cs typeface="Arial Black"/>
              </a:rPr>
              <a:t>to do Work</a:t>
            </a:r>
          </a:p>
        </p:txBody>
      </p:sp>
      <p:sp>
        <p:nvSpPr>
          <p:cNvPr id="201732" name="Text Box 4"/>
          <p:cNvSpPr txBox="1">
            <a:spLocks noChangeArrowheads="1"/>
          </p:cNvSpPr>
          <p:nvPr/>
        </p:nvSpPr>
        <p:spPr bwMode="auto">
          <a:xfrm>
            <a:off x="5969547" y="718448"/>
            <a:ext cx="3030322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latin typeface="Arial Black"/>
                <a:cs typeface="Arial Black"/>
              </a:rPr>
              <a:t>Clearly </a:t>
            </a:r>
            <a:r>
              <a:rPr lang="en-US" sz="2800" b="1" dirty="0">
                <a:solidFill>
                  <a:srgbClr val="FF0000"/>
                </a:solidFill>
                <a:latin typeface="Arial Black"/>
                <a:cs typeface="Arial Black"/>
              </a:rPr>
              <a:t>Not</a:t>
            </a:r>
            <a:r>
              <a:rPr lang="en-US" sz="2400" b="1" dirty="0">
                <a:latin typeface="Arial Black"/>
                <a:cs typeface="Arial Black"/>
              </a:rPr>
              <a:t> Safe</a:t>
            </a:r>
          </a:p>
          <a:p>
            <a:pPr algn="ctr">
              <a:defRPr/>
            </a:pPr>
            <a:r>
              <a:rPr lang="en-US" sz="2400" b="1" dirty="0">
                <a:latin typeface="Arial Black"/>
                <a:cs typeface="Arial Black"/>
              </a:rPr>
              <a:t>to do Work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1506957" y="327160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4477815" y="747765"/>
            <a:ext cx="21528" cy="4384675"/>
          </a:xfrm>
          <a:prstGeom prst="line">
            <a:avLst/>
          </a:prstGeom>
          <a:ln w="1778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Explosion 1 2"/>
          <p:cNvSpPr/>
          <p:nvPr/>
        </p:nvSpPr>
        <p:spPr>
          <a:xfrm>
            <a:off x="3304541" y="0"/>
            <a:ext cx="2389603" cy="2363645"/>
          </a:xfrm>
          <a:prstGeom prst="irregularSeal1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74024" y="886108"/>
            <a:ext cx="145063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 Black"/>
                <a:cs typeface="Arial Black"/>
              </a:rPr>
              <a:t>Event</a:t>
            </a:r>
            <a:endParaRPr lang="en-US" sz="3200" dirty="0">
              <a:latin typeface="Arial Black"/>
              <a:cs typeface="Arial Black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94814" y="6424433"/>
            <a:ext cx="94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Conklin</a:t>
            </a:r>
            <a:endParaRPr lang="en-US" dirty="0"/>
          </a:p>
        </p:txBody>
      </p:sp>
      <p:pic>
        <p:nvPicPr>
          <p:cNvPr id="11" name="Picture 10" descr="Screen-Shot-2015-09-08-at-4.30.26-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96" y="5973454"/>
            <a:ext cx="1610045" cy="77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119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485900" y="1228725"/>
            <a:ext cx="6375400" cy="2540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Freeform 12"/>
          <p:cNvSpPr>
            <a:spLocks noChangeArrowheads="1"/>
          </p:cNvSpPr>
          <p:nvPr/>
        </p:nvSpPr>
        <p:spPr bwMode="auto">
          <a:xfrm rot="-10336669">
            <a:off x="1582738" y="404813"/>
            <a:ext cx="6172200" cy="1314450"/>
          </a:xfrm>
          <a:custGeom>
            <a:avLst/>
            <a:gdLst>
              <a:gd name="T0" fmla="*/ 0 w 3560838"/>
              <a:gd name="T1" fmla="*/ 1187296 h 960362"/>
              <a:gd name="T2" fmla="*/ 2147483647 w 3560838"/>
              <a:gd name="T3" fmla="*/ 192960 h 960362"/>
              <a:gd name="T4" fmla="*/ 2147483647 w 3560838"/>
              <a:gd name="T5" fmla="*/ 1745776 h 960362"/>
              <a:gd name="T6" fmla="*/ 2147483647 w 3560838"/>
              <a:gd name="T7" fmla="*/ 533512 h 960362"/>
              <a:gd name="T8" fmla="*/ 2147483647 w 3560838"/>
              <a:gd name="T9" fmla="*/ 1337120 h 960362"/>
              <a:gd name="T10" fmla="*/ 2147483647 w 3560838"/>
              <a:gd name="T11" fmla="*/ 70379 h 960362"/>
              <a:gd name="T12" fmla="*/ 2147483647 w 3560838"/>
              <a:gd name="T13" fmla="*/ 1704903 h 960362"/>
              <a:gd name="T14" fmla="*/ 2147483647 w 3560838"/>
              <a:gd name="T15" fmla="*/ 451764 h 960362"/>
              <a:gd name="T16" fmla="*/ 2147483647 w 3560838"/>
              <a:gd name="T17" fmla="*/ 1078353 h 960362"/>
              <a:gd name="T18" fmla="*/ 2147483647 w 3560838"/>
              <a:gd name="T19" fmla="*/ 111252 h 960362"/>
              <a:gd name="T20" fmla="*/ 2147483647 w 3560838"/>
              <a:gd name="T21" fmla="*/ 410887 h 960362"/>
              <a:gd name="T22" fmla="*/ 2147483647 w 3560838"/>
              <a:gd name="T23" fmla="*/ 438130 h 96036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560838"/>
              <a:gd name="T37" fmla="*/ 0 h 960362"/>
              <a:gd name="T38" fmla="*/ 3560838 w 3560838"/>
              <a:gd name="T39" fmla="*/ 960362 h 96036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560838" h="960362">
                <a:moveTo>
                  <a:pt x="0" y="632581"/>
                </a:moveTo>
                <a:cubicBezTo>
                  <a:pt x="138490" y="342900"/>
                  <a:pt x="276981" y="53220"/>
                  <a:pt x="399143" y="102810"/>
                </a:cubicBezTo>
                <a:cubicBezTo>
                  <a:pt x="521305" y="152401"/>
                  <a:pt x="609600" y="899886"/>
                  <a:pt x="732971" y="930124"/>
                </a:cubicBezTo>
                <a:cubicBezTo>
                  <a:pt x="856342" y="960362"/>
                  <a:pt x="1020838" y="320525"/>
                  <a:pt x="1139371" y="284239"/>
                </a:cubicBezTo>
                <a:cubicBezTo>
                  <a:pt x="1257904" y="247953"/>
                  <a:pt x="1329266" y="753534"/>
                  <a:pt x="1444171" y="712410"/>
                </a:cubicBezTo>
                <a:cubicBezTo>
                  <a:pt x="1559076" y="671286"/>
                  <a:pt x="1707848" y="4839"/>
                  <a:pt x="1828800" y="37496"/>
                </a:cubicBezTo>
                <a:cubicBezTo>
                  <a:pt x="1949752" y="70153"/>
                  <a:pt x="2048933" y="874486"/>
                  <a:pt x="2169885" y="908353"/>
                </a:cubicBezTo>
                <a:cubicBezTo>
                  <a:pt x="2290837" y="942220"/>
                  <a:pt x="2443238" y="296334"/>
                  <a:pt x="2554514" y="240696"/>
                </a:cubicBezTo>
                <a:cubicBezTo>
                  <a:pt x="2665790" y="185058"/>
                  <a:pt x="2740781" y="604762"/>
                  <a:pt x="2837543" y="574524"/>
                </a:cubicBezTo>
                <a:cubicBezTo>
                  <a:pt x="2934305" y="544286"/>
                  <a:pt x="3025018" y="118534"/>
                  <a:pt x="3135085" y="59267"/>
                </a:cubicBezTo>
                <a:cubicBezTo>
                  <a:pt x="3245152" y="0"/>
                  <a:pt x="3435048" y="189895"/>
                  <a:pt x="3497943" y="218924"/>
                </a:cubicBezTo>
                <a:cubicBezTo>
                  <a:pt x="3560838" y="247953"/>
                  <a:pt x="3536647" y="240696"/>
                  <a:pt x="3512457" y="233439"/>
                </a:cubicBezTo>
              </a:path>
            </a:pathLst>
          </a:custGeom>
          <a:noFill/>
          <a:ln w="95250" cmpd="sng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723900" y="654050"/>
            <a:ext cx="1036638" cy="12001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dirty="0">
                <a:latin typeface="Arial Black" charset="0"/>
                <a:cs typeface="Arial Black" charset="0"/>
              </a:rPr>
              <a:t>Start</a:t>
            </a:r>
          </a:p>
          <a:p>
            <a:pPr algn="ctr" eaLnBrk="1" hangingPunct="1"/>
            <a:r>
              <a:rPr lang="en-US" sz="2400" dirty="0">
                <a:latin typeface="Arial Black" charset="0"/>
                <a:cs typeface="Arial Black" charset="0"/>
              </a:rPr>
              <a:t>Of</a:t>
            </a:r>
          </a:p>
          <a:p>
            <a:pPr algn="ctr" eaLnBrk="1" hangingPunct="1"/>
            <a:r>
              <a:rPr lang="en-US" sz="2400" dirty="0">
                <a:latin typeface="Arial Black" charset="0"/>
                <a:cs typeface="Arial Black" charset="0"/>
              </a:rPr>
              <a:t>Job</a:t>
            </a:r>
          </a:p>
        </p:txBody>
      </p:sp>
      <p:sp>
        <p:nvSpPr>
          <p:cNvPr id="17412" name="Rectangle 2"/>
          <p:cNvSpPr txBox="1">
            <a:spLocks noChangeArrowheads="1"/>
          </p:cNvSpPr>
          <p:nvPr/>
        </p:nvSpPr>
        <p:spPr bwMode="auto">
          <a:xfrm>
            <a:off x="0" y="4191000"/>
            <a:ext cx="82296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3600" b="1" dirty="0">
                <a:solidFill>
                  <a:srgbClr val="FF0000"/>
                </a:solidFill>
                <a:latin typeface="Arial" charset="0"/>
                <a:cs typeface="Arial" charset="0"/>
              </a:rPr>
              <a:t>Safety Understood: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en-US" sz="4800" b="1" dirty="0">
                <a:solidFill>
                  <a:srgbClr val="000000"/>
                </a:solidFill>
                <a:latin typeface="Arial Black" charset="0"/>
                <a:cs typeface="Arial Black" charset="0"/>
              </a:rPr>
              <a:t>Drift and Accumulation</a:t>
            </a:r>
          </a:p>
        </p:txBody>
      </p:sp>
      <p:sp>
        <p:nvSpPr>
          <p:cNvPr id="17413" name="TextBox 18"/>
          <p:cNvSpPr txBox="1">
            <a:spLocks noChangeArrowheads="1"/>
          </p:cNvSpPr>
          <p:nvPr/>
        </p:nvSpPr>
        <p:spPr bwMode="auto">
          <a:xfrm>
            <a:off x="8104188" y="6427788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latin typeface="Arial" charset="0"/>
                <a:cs typeface="Arial" charset="0"/>
              </a:rPr>
              <a:t>Conklin</a:t>
            </a:r>
          </a:p>
        </p:txBody>
      </p:sp>
      <p:sp>
        <p:nvSpPr>
          <p:cNvPr id="11" name="Freeform 12"/>
          <p:cNvSpPr>
            <a:spLocks noChangeArrowheads="1"/>
          </p:cNvSpPr>
          <p:nvPr/>
        </p:nvSpPr>
        <p:spPr bwMode="auto">
          <a:xfrm rot="10298700">
            <a:off x="1431925" y="1493838"/>
            <a:ext cx="6172200" cy="1314450"/>
          </a:xfrm>
          <a:custGeom>
            <a:avLst/>
            <a:gdLst>
              <a:gd name="T0" fmla="*/ 0 w 3560838"/>
              <a:gd name="T1" fmla="*/ 1187296 h 960362"/>
              <a:gd name="T2" fmla="*/ 2147483647 w 3560838"/>
              <a:gd name="T3" fmla="*/ 192960 h 960362"/>
              <a:gd name="T4" fmla="*/ 2147483647 w 3560838"/>
              <a:gd name="T5" fmla="*/ 1745776 h 960362"/>
              <a:gd name="T6" fmla="*/ 2147483647 w 3560838"/>
              <a:gd name="T7" fmla="*/ 533512 h 960362"/>
              <a:gd name="T8" fmla="*/ 2147483647 w 3560838"/>
              <a:gd name="T9" fmla="*/ 1337120 h 960362"/>
              <a:gd name="T10" fmla="*/ 2147483647 w 3560838"/>
              <a:gd name="T11" fmla="*/ 70379 h 960362"/>
              <a:gd name="T12" fmla="*/ 2147483647 w 3560838"/>
              <a:gd name="T13" fmla="*/ 1704903 h 960362"/>
              <a:gd name="T14" fmla="*/ 2147483647 w 3560838"/>
              <a:gd name="T15" fmla="*/ 451764 h 960362"/>
              <a:gd name="T16" fmla="*/ 2147483647 w 3560838"/>
              <a:gd name="T17" fmla="*/ 1078353 h 960362"/>
              <a:gd name="T18" fmla="*/ 2147483647 w 3560838"/>
              <a:gd name="T19" fmla="*/ 111252 h 960362"/>
              <a:gd name="T20" fmla="*/ 2147483647 w 3560838"/>
              <a:gd name="T21" fmla="*/ 410887 h 960362"/>
              <a:gd name="T22" fmla="*/ 2147483647 w 3560838"/>
              <a:gd name="T23" fmla="*/ 438130 h 96036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560838"/>
              <a:gd name="T37" fmla="*/ 0 h 960362"/>
              <a:gd name="T38" fmla="*/ 3560838 w 3560838"/>
              <a:gd name="T39" fmla="*/ 960362 h 96036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560838" h="960362">
                <a:moveTo>
                  <a:pt x="0" y="632581"/>
                </a:moveTo>
                <a:cubicBezTo>
                  <a:pt x="138490" y="342900"/>
                  <a:pt x="276981" y="53220"/>
                  <a:pt x="399143" y="102810"/>
                </a:cubicBezTo>
                <a:cubicBezTo>
                  <a:pt x="521305" y="152401"/>
                  <a:pt x="609600" y="899886"/>
                  <a:pt x="732971" y="930124"/>
                </a:cubicBezTo>
                <a:cubicBezTo>
                  <a:pt x="856342" y="960362"/>
                  <a:pt x="1020838" y="320525"/>
                  <a:pt x="1139371" y="284239"/>
                </a:cubicBezTo>
                <a:cubicBezTo>
                  <a:pt x="1257904" y="247953"/>
                  <a:pt x="1329266" y="753534"/>
                  <a:pt x="1444171" y="712410"/>
                </a:cubicBezTo>
                <a:cubicBezTo>
                  <a:pt x="1559076" y="671286"/>
                  <a:pt x="1707848" y="4839"/>
                  <a:pt x="1828800" y="37496"/>
                </a:cubicBezTo>
                <a:cubicBezTo>
                  <a:pt x="1949752" y="70153"/>
                  <a:pt x="2048933" y="874486"/>
                  <a:pt x="2169885" y="908353"/>
                </a:cubicBezTo>
                <a:cubicBezTo>
                  <a:pt x="2290837" y="942220"/>
                  <a:pt x="2443238" y="296334"/>
                  <a:pt x="2554514" y="240696"/>
                </a:cubicBezTo>
                <a:cubicBezTo>
                  <a:pt x="2665790" y="185058"/>
                  <a:pt x="2740781" y="604762"/>
                  <a:pt x="2837543" y="574524"/>
                </a:cubicBezTo>
                <a:cubicBezTo>
                  <a:pt x="2934305" y="544286"/>
                  <a:pt x="3025018" y="118534"/>
                  <a:pt x="3135085" y="59267"/>
                </a:cubicBezTo>
                <a:cubicBezTo>
                  <a:pt x="3245152" y="0"/>
                  <a:pt x="3435048" y="189895"/>
                  <a:pt x="3497943" y="218924"/>
                </a:cubicBezTo>
                <a:cubicBezTo>
                  <a:pt x="3560838" y="247953"/>
                  <a:pt x="3536647" y="240696"/>
                  <a:pt x="3512457" y="233439"/>
                </a:cubicBezTo>
              </a:path>
            </a:pathLst>
          </a:custGeom>
          <a:noFill/>
          <a:ln w="95250" cmpd="sng">
            <a:solidFill>
              <a:srgbClr val="FF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00088" y="2613025"/>
            <a:ext cx="1371600" cy="46196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dirty="0">
                <a:latin typeface="Arial Black" charset="0"/>
                <a:cs typeface="Arial Black" charset="0"/>
              </a:rPr>
              <a:t>Hazard</a:t>
            </a:r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7070725" y="1065213"/>
            <a:ext cx="914400" cy="914400"/>
          </a:xfrm>
          <a:prstGeom prst="irregularSeal2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2" name="Picture 11" descr="Screen-Shot-2015-09-08-at-4.30.26-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96" y="5973454"/>
            <a:ext cx="1610045" cy="77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542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1" grpId="0" animBg="1"/>
      <p:bldP spid="10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559501" y="5125411"/>
            <a:ext cx="5637010" cy="882119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en-US" dirty="0" smtClean="0">
                <a:latin typeface="Arial Black"/>
                <a:cs typeface="Arial Black"/>
              </a:rPr>
              <a:t>Todd Conklin PhD</a:t>
            </a:r>
          </a:p>
          <a:p>
            <a:pPr algn="r"/>
            <a:r>
              <a:rPr lang="en-US" dirty="0" smtClean="0">
                <a:latin typeface="Arial Black"/>
                <a:cs typeface="Arial Black"/>
              </a:rPr>
              <a:t>Human Performance Improvement/ HRO</a:t>
            </a:r>
          </a:p>
          <a:p>
            <a:pPr algn="r"/>
            <a:r>
              <a:rPr lang="en-US" dirty="0" smtClean="0">
                <a:latin typeface="Arial Black"/>
                <a:cs typeface="Arial Black"/>
              </a:rPr>
              <a:t>Toddconklin@gmail.com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1528485" y="579470"/>
            <a:ext cx="10264841" cy="1793167"/>
          </a:xfrm>
        </p:spPr>
        <p:txBody>
          <a:bodyPr/>
          <a:lstStyle/>
          <a:p>
            <a:pPr marL="182880" indent="0" algn="r">
              <a:buNone/>
            </a:pPr>
            <a:r>
              <a:rPr lang="en-US" sz="8800" dirty="0" smtClean="0"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/>
                <a:cs typeface="Arial Black"/>
              </a:rPr>
              <a:t>Human</a:t>
            </a:r>
            <a:r>
              <a:rPr lang="en-US" sz="8000" dirty="0" smtClean="0"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/>
                <a:cs typeface="Arial Black"/>
              </a:rPr>
              <a:t> Performance</a:t>
            </a:r>
            <a:br>
              <a:rPr lang="en-US" sz="8000" dirty="0" smtClean="0"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/>
                <a:cs typeface="Arial Black"/>
              </a:rPr>
            </a:br>
            <a:r>
              <a:rPr lang="en-US" sz="3600" dirty="0" smtClean="0">
                <a:solidFill>
                  <a:schemeClr val="tx1"/>
                </a:solidFill>
                <a:effectLst/>
                <a:latin typeface="Arial Black"/>
                <a:cs typeface="Arial Black"/>
              </a:rPr>
              <a:t>Highly Reliable Organizations</a:t>
            </a:r>
            <a:endParaRPr lang="en-US" sz="4000" dirty="0">
              <a:solidFill>
                <a:schemeClr val="tx1"/>
              </a:solidFill>
              <a:effectLst/>
              <a:latin typeface="Arial Black"/>
              <a:cs typeface="Arial Black"/>
            </a:endParaRPr>
          </a:p>
        </p:txBody>
      </p:sp>
      <p:pic>
        <p:nvPicPr>
          <p:cNvPr id="4" name="Picture 3" descr="Screen-Shot-2015-09-08-at-4.30.26-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96" y="5647170"/>
            <a:ext cx="2168187" cy="1046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86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4400" dirty="0" smtClean="0"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/>
                <a:cs typeface="Arial Black"/>
              </a:rPr>
              <a:t>Human Performance Principles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5933" y="1377698"/>
            <a:ext cx="8229600" cy="4297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eaLnBrk="1" hangingPunct="1">
              <a:buFontTx/>
              <a:buAutoNum type="arabicPeriod"/>
              <a:defRPr/>
            </a:pPr>
            <a:r>
              <a:rPr lang="en-US" sz="2800" b="1" dirty="0" smtClean="0">
                <a:solidFill>
                  <a:schemeClr val="tx2"/>
                </a:solidFill>
                <a:latin typeface="Arial"/>
                <a:cs typeface="Arial"/>
              </a:rPr>
              <a:t>People are fallible</a:t>
            </a:r>
            <a:endParaRPr lang="en-US" sz="2800" dirty="0" smtClean="0">
              <a:solidFill>
                <a:schemeClr val="tx2"/>
              </a:solidFill>
              <a:latin typeface="Arial"/>
              <a:cs typeface="Arial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sz="2800" b="1" dirty="0" smtClean="0">
                <a:solidFill>
                  <a:schemeClr val="tx2"/>
                </a:solidFill>
                <a:latin typeface="Arial"/>
                <a:cs typeface="Arial"/>
              </a:rPr>
              <a:t>Error-likely situations are predictable</a:t>
            </a:r>
            <a:endParaRPr lang="en-US" sz="2800" dirty="0" smtClean="0">
              <a:solidFill>
                <a:schemeClr val="tx2"/>
              </a:solidFill>
              <a:latin typeface="Arial"/>
              <a:cs typeface="Arial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sz="2800" b="1" dirty="0" smtClean="0">
                <a:solidFill>
                  <a:schemeClr val="tx2"/>
                </a:solidFill>
                <a:latin typeface="Arial"/>
                <a:cs typeface="Arial"/>
              </a:rPr>
              <a:t>Individual behaviors are influenced</a:t>
            </a:r>
            <a:endParaRPr lang="en-US" sz="2800" dirty="0" smtClean="0">
              <a:solidFill>
                <a:schemeClr val="tx2"/>
              </a:solidFill>
              <a:latin typeface="Arial"/>
              <a:cs typeface="Arial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sz="2800" b="1" dirty="0" smtClean="0">
                <a:solidFill>
                  <a:schemeClr val="tx2"/>
                </a:solidFill>
                <a:latin typeface="Arial"/>
                <a:cs typeface="Arial"/>
              </a:rPr>
              <a:t>Operational upsets can be avoided</a:t>
            </a:r>
            <a:endParaRPr lang="en-US" sz="2800" dirty="0" smtClean="0">
              <a:latin typeface="Arial"/>
              <a:cs typeface="Arial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sz="2800" b="1" dirty="0" smtClean="0">
                <a:solidFill>
                  <a:schemeClr val="tx2"/>
                </a:solidFill>
                <a:latin typeface="Arial"/>
                <a:cs typeface="Arial"/>
              </a:rPr>
              <a:t>Management’s response to failure matters</a:t>
            </a:r>
            <a:endParaRPr lang="en-US" sz="2800" b="1" dirty="0" smtClean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94814" y="6424433"/>
            <a:ext cx="94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Conklin</a:t>
            </a:r>
            <a:endParaRPr lang="en-US" dirty="0"/>
          </a:p>
        </p:txBody>
      </p:sp>
      <p:pic>
        <p:nvPicPr>
          <p:cNvPr id="5" name="Picture 4" descr="Screen-Shot-2015-09-08-at-4.30.26-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96" y="5973454"/>
            <a:ext cx="1610045" cy="77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359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1467" y="643466"/>
            <a:ext cx="6853258" cy="4154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solidFill>
                  <a:srgbClr val="FF0000"/>
                </a:solidFill>
                <a:latin typeface="Arial Black"/>
                <a:cs typeface="Arial Black"/>
              </a:rPr>
              <a:t>People</a:t>
            </a:r>
          </a:p>
          <a:p>
            <a:r>
              <a:rPr lang="en-US" sz="8800" dirty="0" smtClean="0">
                <a:solidFill>
                  <a:srgbClr val="FF0000"/>
                </a:solidFill>
                <a:latin typeface="Arial Black"/>
                <a:cs typeface="Arial Black"/>
              </a:rPr>
              <a:t>Make</a:t>
            </a:r>
          </a:p>
          <a:p>
            <a:r>
              <a:rPr lang="en-US" sz="8800" dirty="0" smtClean="0">
                <a:solidFill>
                  <a:srgbClr val="FF0000"/>
                </a:solidFill>
                <a:latin typeface="Arial Black"/>
                <a:cs typeface="Arial Black"/>
              </a:rPr>
              <a:t>Mistakes…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51467" y="4553297"/>
            <a:ext cx="620317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rgbClr val="000000"/>
                </a:solidFill>
                <a:latin typeface="Arial Black"/>
                <a:cs typeface="Arial Black"/>
              </a:rPr>
              <a:t>(All the time)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94814" y="6424433"/>
            <a:ext cx="94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Conklin</a:t>
            </a:r>
            <a:endParaRPr lang="en-US" dirty="0"/>
          </a:p>
        </p:txBody>
      </p:sp>
      <p:pic>
        <p:nvPicPr>
          <p:cNvPr id="6" name="Picture 5" descr="Screen-Shot-2015-09-08-at-4.30.26-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96" y="5973454"/>
            <a:ext cx="1610045" cy="77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556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0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5261168"/>
            <a:ext cx="7734300" cy="1143000"/>
          </a:xfrm>
        </p:spPr>
        <p:txBody>
          <a:bodyPr/>
          <a:lstStyle/>
          <a:p>
            <a:r>
              <a:rPr lang="en-US" dirty="0" smtClean="0"/>
              <a:t>Origin of Human Error</a:t>
            </a:r>
            <a:endParaRPr lang="en-US" dirty="0"/>
          </a:p>
        </p:txBody>
      </p:sp>
      <p:grpSp>
        <p:nvGrpSpPr>
          <p:cNvPr id="11" name="Group 15"/>
          <p:cNvGrpSpPr>
            <a:grpSpLocks/>
          </p:cNvGrpSpPr>
          <p:nvPr/>
        </p:nvGrpSpPr>
        <p:grpSpPr bwMode="auto">
          <a:xfrm>
            <a:off x="457200" y="330200"/>
            <a:ext cx="8467725" cy="5100638"/>
            <a:chOff x="288" y="1008"/>
            <a:chExt cx="5334" cy="3213"/>
          </a:xfrm>
        </p:grpSpPr>
        <p:graphicFrame>
          <p:nvGraphicFramePr>
            <p:cNvPr id="12" name="Object 14"/>
            <p:cNvGraphicFramePr>
              <a:graphicFrameLocks noChangeAspect="1"/>
            </p:cNvGraphicFramePr>
            <p:nvPr/>
          </p:nvGraphicFramePr>
          <p:xfrm>
            <a:off x="624" y="1248"/>
            <a:ext cx="4998" cy="29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" name="Visio" r:id="rId3" imgW="7934673" imgH="4719484" progId="Visio.Drawing.11">
                    <p:embed/>
                  </p:oleObj>
                </mc:Choice>
                <mc:Fallback>
                  <p:oleObj name="Visio" r:id="rId3" imgW="7934673" imgH="4719484" progId="Visio.Drawing.11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" y="1248"/>
                          <a:ext cx="4998" cy="29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720" y="3216"/>
              <a:ext cx="864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" b="1" dirty="0">
                  <a:solidFill>
                    <a:srgbClr val="FFFF99"/>
                  </a:solidFill>
                </a:rPr>
                <a:t>Human Error</a:t>
              </a:r>
            </a:p>
          </p:txBody>
        </p:sp>
        <p:sp>
          <p:nvSpPr>
            <p:cNvPr id="14" name="Text Box 7"/>
            <p:cNvSpPr txBox="1">
              <a:spLocks noChangeArrowheads="1"/>
            </p:cNvSpPr>
            <p:nvPr/>
          </p:nvSpPr>
          <p:spPr bwMode="auto">
            <a:xfrm>
              <a:off x="3504" y="3024"/>
              <a:ext cx="1152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Individual </a:t>
              </a:r>
            </a:p>
            <a:p>
              <a:r>
                <a:rPr lang="en-US" sz="2000" b="1" dirty="0" smtClean="0">
                  <a:solidFill>
                    <a:schemeClr val="tx2"/>
                  </a:solidFill>
                </a:rPr>
                <a:t>Error</a:t>
              </a:r>
              <a:endParaRPr lang="en-US" sz="2000" b="1" dirty="0"/>
            </a:p>
          </p:txBody>
        </p:sp>
        <p:sp>
          <p:nvSpPr>
            <p:cNvPr id="15" name="Text Box 8"/>
            <p:cNvSpPr txBox="1">
              <a:spLocks noChangeArrowheads="1"/>
            </p:cNvSpPr>
            <p:nvPr/>
          </p:nvSpPr>
          <p:spPr bwMode="auto">
            <a:xfrm>
              <a:off x="2016" y="3360"/>
              <a:ext cx="96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" b="1" dirty="0">
                  <a:solidFill>
                    <a:schemeClr val="tx2"/>
                  </a:solidFill>
                </a:rPr>
                <a:t>Equipment Failures</a:t>
              </a:r>
            </a:p>
          </p:txBody>
        </p:sp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2640" y="1008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FFFF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b="1" dirty="0"/>
                <a:t>   Human Errors</a:t>
              </a:r>
            </a:p>
          </p:txBody>
        </p:sp>
        <p:sp>
          <p:nvSpPr>
            <p:cNvPr id="17" name="Text Box 11"/>
            <p:cNvSpPr txBox="1">
              <a:spLocks noChangeArrowheads="1"/>
            </p:cNvSpPr>
            <p:nvPr/>
          </p:nvSpPr>
          <p:spPr bwMode="auto">
            <a:xfrm>
              <a:off x="288" y="2304"/>
              <a:ext cx="21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b="1" dirty="0"/>
                <a:t>Operational Upsets</a:t>
              </a:r>
            </a:p>
          </p:txBody>
        </p:sp>
        <p:sp>
          <p:nvSpPr>
            <p:cNvPr id="18" name="Text Box 12"/>
            <p:cNvSpPr txBox="1">
              <a:spLocks noChangeArrowheads="1"/>
            </p:cNvSpPr>
            <p:nvPr/>
          </p:nvSpPr>
          <p:spPr bwMode="auto">
            <a:xfrm>
              <a:off x="2640" y="1968"/>
              <a:ext cx="2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dirty="0">
                  <a:solidFill>
                    <a:schemeClr val="bg1"/>
                  </a:solidFill>
                </a:rPr>
                <a:t>System Induced Error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194814" y="6424433"/>
            <a:ext cx="94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Conklin</a:t>
            </a:r>
            <a:endParaRPr lang="en-US" dirty="0"/>
          </a:p>
        </p:txBody>
      </p:sp>
      <p:pic>
        <p:nvPicPr>
          <p:cNvPr id="20" name="Picture 19" descr="Screen-Shot-2015-09-08-at-4.30.26-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96" y="5973454"/>
            <a:ext cx="1610045" cy="77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863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027088" y="619125"/>
            <a:ext cx="1036694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dirty="0" smtClean="0">
                <a:solidFill>
                  <a:srgbClr val="FF0000"/>
                </a:solidFill>
                <a:latin typeface="Arial Black"/>
                <a:cs typeface="Arial Black"/>
              </a:rPr>
              <a:t>Human</a:t>
            </a:r>
          </a:p>
          <a:p>
            <a:pPr algn="r"/>
            <a:r>
              <a:rPr lang="en-US" sz="4800" dirty="0" smtClean="0">
                <a:solidFill>
                  <a:srgbClr val="FF0000"/>
                </a:solidFill>
                <a:latin typeface="Arial Black"/>
                <a:cs typeface="Arial Black"/>
              </a:rPr>
              <a:t>Error </a:t>
            </a:r>
          </a:p>
          <a:p>
            <a:pPr algn="r"/>
            <a:r>
              <a:rPr lang="en-US" sz="4800" dirty="0" smtClean="0">
                <a:solidFill>
                  <a:srgbClr val="FF0000"/>
                </a:solidFill>
                <a:latin typeface="Arial Black"/>
                <a:cs typeface="Arial Black"/>
              </a:rPr>
              <a:t>Expertise</a:t>
            </a:r>
          </a:p>
          <a:p>
            <a:pPr algn="r"/>
            <a:r>
              <a:rPr lang="en-US" sz="4800" dirty="0" smtClean="0">
                <a:solidFill>
                  <a:srgbClr val="FF0000"/>
                </a:solidFill>
                <a:latin typeface="Arial Black"/>
                <a:cs typeface="Arial Black"/>
              </a:rPr>
              <a:t>Identification </a:t>
            </a:r>
          </a:p>
          <a:p>
            <a:pPr algn="r"/>
            <a:r>
              <a:rPr lang="en-US" sz="4800" dirty="0" smtClean="0">
                <a:solidFill>
                  <a:srgbClr val="FF0000"/>
                </a:solidFill>
                <a:latin typeface="Arial Black"/>
                <a:cs typeface="Arial Black"/>
              </a:rPr>
              <a:t>Exercise</a:t>
            </a:r>
            <a:endParaRPr lang="en-US" sz="4800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94814" y="6424433"/>
            <a:ext cx="94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Conklin</a:t>
            </a:r>
            <a:endParaRPr lang="en-US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07" y="3108882"/>
            <a:ext cx="2794000" cy="2908300"/>
          </a:xfrm>
          <a:prstGeom prst="rect">
            <a:avLst/>
          </a:prstGeom>
        </p:spPr>
      </p:pic>
      <p:pic>
        <p:nvPicPr>
          <p:cNvPr id="5" name="Picture 4" descr="Screen-Shot-2015-09-08-at-4.30.26-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96" y="5973454"/>
            <a:ext cx="1610045" cy="77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330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451F3-9FD5-2044-BC20-191241D92964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4325" y="584200"/>
            <a:ext cx="5464175" cy="152400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90000"/>
              </a:lnSpc>
              <a:buFontTx/>
              <a:buNone/>
            </a:pPr>
            <a:r>
              <a:rPr lang="en-US" sz="2400" dirty="0"/>
              <a:t>How many times does the uppercase or lowercase </a:t>
            </a:r>
            <a:r>
              <a:rPr lang="en-US" sz="2400" dirty="0" smtClean="0"/>
              <a:t>letter</a:t>
            </a:r>
            <a:r>
              <a:rPr lang="ja-JP" altLang="en-US" sz="2400" dirty="0" smtClean="0">
                <a:latin typeface="Arial"/>
              </a:rPr>
              <a:t>“</a:t>
            </a:r>
            <a:r>
              <a:rPr lang="en-US" sz="2400" dirty="0"/>
              <a:t>F</a:t>
            </a:r>
            <a:r>
              <a:rPr lang="ja-JP" altLang="en-US" sz="2400" dirty="0" smtClean="0">
                <a:latin typeface="Arial"/>
              </a:rPr>
              <a:t>”</a:t>
            </a:r>
            <a:r>
              <a:rPr lang="en-US" sz="2400" dirty="0" smtClean="0"/>
              <a:t>appear </a:t>
            </a:r>
            <a:r>
              <a:rPr lang="en-US" sz="2400" dirty="0"/>
              <a:t>in the following sentence?</a:t>
            </a:r>
          </a:p>
        </p:txBody>
      </p:sp>
      <p:sp>
        <p:nvSpPr>
          <p:cNvPr id="235524" name="Text Box 4"/>
          <p:cNvSpPr txBox="1">
            <a:spLocks noChangeArrowheads="1"/>
          </p:cNvSpPr>
          <p:nvPr/>
        </p:nvSpPr>
        <p:spPr bwMode="auto">
          <a:xfrm>
            <a:off x="1898650" y="2733675"/>
            <a:ext cx="567144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/>
              <a:t>Finished files are the re-</a:t>
            </a:r>
          </a:p>
          <a:p>
            <a:r>
              <a:rPr lang="en-US" sz="3600" dirty="0"/>
              <a:t>sult of years of scientific</a:t>
            </a:r>
          </a:p>
          <a:p>
            <a:r>
              <a:rPr lang="en-US" sz="3600" dirty="0"/>
              <a:t>study combined with the </a:t>
            </a:r>
          </a:p>
          <a:p>
            <a:r>
              <a:rPr lang="en-US" sz="3600" dirty="0"/>
              <a:t>experience of many years.</a:t>
            </a:r>
          </a:p>
        </p:txBody>
      </p:sp>
      <p:sp>
        <p:nvSpPr>
          <p:cNvPr id="235525" name="Rectangle 5"/>
          <p:cNvSpPr>
            <a:spLocks noChangeArrowheads="1"/>
          </p:cNvSpPr>
          <p:nvPr/>
        </p:nvSpPr>
        <p:spPr bwMode="auto">
          <a:xfrm>
            <a:off x="1778000" y="2584450"/>
            <a:ext cx="5867400" cy="2590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5526" name="Text Box 6"/>
          <p:cNvSpPr txBox="1">
            <a:spLocks noChangeArrowheads="1"/>
          </p:cNvSpPr>
          <p:nvPr/>
        </p:nvSpPr>
        <p:spPr bwMode="auto">
          <a:xfrm>
            <a:off x="1930400" y="2733675"/>
            <a:ext cx="5586686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CC3300"/>
                </a:solidFill>
              </a:rPr>
              <a:t>F</a:t>
            </a:r>
            <a:r>
              <a:rPr lang="en-US" sz="3600" dirty="0"/>
              <a:t>inished </a:t>
            </a:r>
            <a:r>
              <a:rPr lang="en-US" sz="3600" b="1" dirty="0">
                <a:solidFill>
                  <a:srgbClr val="CC3300"/>
                </a:solidFill>
              </a:rPr>
              <a:t>f</a:t>
            </a:r>
            <a:r>
              <a:rPr lang="en-US" sz="3600" dirty="0"/>
              <a:t>iles are the re-</a:t>
            </a:r>
          </a:p>
          <a:p>
            <a:r>
              <a:rPr lang="en-US" sz="3600" dirty="0"/>
              <a:t>sult o</a:t>
            </a:r>
            <a:r>
              <a:rPr lang="en-US" sz="3600" b="1" dirty="0">
                <a:solidFill>
                  <a:srgbClr val="CC3300"/>
                </a:solidFill>
              </a:rPr>
              <a:t>f</a:t>
            </a:r>
            <a:r>
              <a:rPr lang="en-US" sz="3600" dirty="0"/>
              <a:t> years o</a:t>
            </a:r>
            <a:r>
              <a:rPr lang="en-US" sz="3600" b="1" dirty="0">
                <a:solidFill>
                  <a:srgbClr val="CC3300"/>
                </a:solidFill>
              </a:rPr>
              <a:t>f</a:t>
            </a:r>
            <a:r>
              <a:rPr lang="en-US" sz="3600" dirty="0"/>
              <a:t> scienti</a:t>
            </a:r>
            <a:r>
              <a:rPr lang="en-US" sz="3600" b="1" dirty="0">
                <a:solidFill>
                  <a:srgbClr val="CC3300"/>
                </a:solidFill>
              </a:rPr>
              <a:t>f</a:t>
            </a:r>
            <a:r>
              <a:rPr lang="en-US" sz="3600" dirty="0"/>
              <a:t>ic</a:t>
            </a:r>
          </a:p>
          <a:p>
            <a:r>
              <a:rPr lang="en-US" sz="3600" dirty="0"/>
              <a:t>study combined with the </a:t>
            </a:r>
          </a:p>
          <a:p>
            <a:r>
              <a:rPr lang="en-US" sz="3600" dirty="0"/>
              <a:t>experience o</a:t>
            </a:r>
            <a:r>
              <a:rPr lang="en-US" sz="3600" b="1" dirty="0">
                <a:solidFill>
                  <a:srgbClr val="CC3300"/>
                </a:solidFill>
              </a:rPr>
              <a:t>f</a:t>
            </a:r>
            <a:r>
              <a:rPr lang="en-US" sz="3600" dirty="0"/>
              <a:t> many years</a:t>
            </a:r>
            <a:r>
              <a:rPr lang="en-US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94814" y="6424433"/>
            <a:ext cx="94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Conklin</a:t>
            </a:r>
            <a:endParaRPr lang="en-US" dirty="0"/>
          </a:p>
        </p:txBody>
      </p:sp>
      <p:pic>
        <p:nvPicPr>
          <p:cNvPr id="9" name="Picture 8" descr="Screen-Shot-2015-09-08-at-4.30.26-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96" y="5973454"/>
            <a:ext cx="1610045" cy="77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65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4" grpId="0"/>
      <p:bldP spid="235524" grpId="1"/>
      <p:bldP spid="23552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619" y="1063250"/>
            <a:ext cx="8229600" cy="1143000"/>
          </a:xfrm>
        </p:spPr>
        <p:txBody>
          <a:bodyPr>
            <a:normAutofit fontScale="90000"/>
          </a:bodyPr>
          <a:lstStyle/>
          <a:p>
            <a:pPr marL="0" indent="0" algn="r">
              <a:buNone/>
            </a:pPr>
            <a:r>
              <a:rPr lang="en-US" sz="9800" dirty="0" smtClean="0"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/>
                <a:cs typeface="Arial Black"/>
              </a:rPr>
              <a:t>Limitations</a:t>
            </a:r>
            <a:r>
              <a:rPr lang="en-US" sz="8000" dirty="0" smtClean="0"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/>
                <a:cs typeface="Arial Black"/>
              </a:rPr>
              <a:t> </a:t>
            </a:r>
            <a:r>
              <a:rPr lang="en-US" dirty="0">
                <a:latin typeface="Arial Black"/>
                <a:cs typeface="Arial Black"/>
              </a:rPr>
              <a:t/>
            </a:r>
            <a:br>
              <a:rPr lang="en-US" dirty="0">
                <a:latin typeface="Arial Black"/>
                <a:cs typeface="Arial Black"/>
              </a:rPr>
            </a:br>
            <a:r>
              <a:rPr lang="en-US" sz="3600" dirty="0" smtClean="0">
                <a:latin typeface="Arial Black"/>
                <a:cs typeface="Arial Black"/>
              </a:rPr>
              <a:t>of Human Nature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553861" y="3150979"/>
            <a:ext cx="6400800" cy="34747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 algn="r">
              <a:buNone/>
            </a:pPr>
            <a:r>
              <a:rPr lang="en-US" sz="3200" dirty="0" smtClean="0"/>
              <a:t>“Mistakes arise directly from the way the mind handles information, not through stupidity or carelessness.”</a:t>
            </a:r>
          </a:p>
          <a:p>
            <a:pPr marL="45720" indent="0" algn="r">
              <a:buNone/>
            </a:pPr>
            <a:endParaRPr lang="en-US" sz="3200" dirty="0" smtClean="0"/>
          </a:p>
          <a:p>
            <a:pPr marL="45720" indent="0" algn="r">
              <a:buNone/>
            </a:pPr>
            <a:r>
              <a:rPr lang="en-US" sz="2000" dirty="0" smtClean="0"/>
              <a:t>-Edward de Bono PhD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8194814" y="6424433"/>
            <a:ext cx="94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Conklin</a:t>
            </a:r>
            <a:endParaRPr lang="en-US" dirty="0"/>
          </a:p>
        </p:txBody>
      </p:sp>
      <p:pic>
        <p:nvPicPr>
          <p:cNvPr id="5" name="Picture 4" descr="Screen-Shot-2015-09-08-at-4.30.26-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96" y="5973454"/>
            <a:ext cx="1610045" cy="77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690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72224" y="-172190"/>
            <a:ext cx="9536886" cy="7231975"/>
          </a:xfrm>
          <a:prstGeom prst="rect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 descr="c2f41e8d32861d26bdecfc62f0d979e3.f009ceaeaf27dba4eb65f2ca247e9513.php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530" y="354804"/>
            <a:ext cx="7694475" cy="621713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09031" y="-968568"/>
            <a:ext cx="8223680" cy="2109326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5530" y="6005122"/>
            <a:ext cx="8223680" cy="2109326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99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8941" y="418425"/>
            <a:ext cx="7712989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dirty="0" smtClean="0">
                <a:latin typeface="Arial"/>
                <a:cs typeface="Arial"/>
              </a:rPr>
              <a:t>The thing about being </a:t>
            </a:r>
            <a:r>
              <a:rPr lang="en-US" sz="11500" dirty="0" smtClean="0"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/>
                <a:cs typeface="Arial Black"/>
              </a:rPr>
              <a:t>wrong</a:t>
            </a:r>
            <a:r>
              <a:rPr lang="en-US" sz="5400" dirty="0" smtClean="0">
                <a:latin typeface="Arial"/>
                <a:cs typeface="Arial"/>
              </a:rPr>
              <a:t> </a:t>
            </a:r>
          </a:p>
          <a:p>
            <a:pPr algn="r"/>
            <a:r>
              <a:rPr lang="en-US" sz="5400" dirty="0" smtClean="0">
                <a:latin typeface="Arial"/>
                <a:cs typeface="Arial"/>
              </a:rPr>
              <a:t>is that before you know you are wrong… </a:t>
            </a:r>
            <a:r>
              <a:rPr lang="en-US" sz="5400" dirty="0" smtClean="0">
                <a:latin typeface="Arial Black"/>
                <a:cs typeface="Arial Black"/>
              </a:rPr>
              <a:t>it feels exactly like you are right.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94814" y="6424433"/>
            <a:ext cx="94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Conklin</a:t>
            </a:r>
            <a:endParaRPr lang="en-US" dirty="0"/>
          </a:p>
        </p:txBody>
      </p:sp>
      <p:pic>
        <p:nvPicPr>
          <p:cNvPr id="4" name="Picture 3" descr="Screen-Shot-2015-09-08-at-4.30.26-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96" y="5973454"/>
            <a:ext cx="1610045" cy="77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042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331" y="653276"/>
            <a:ext cx="4326826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dirty="0" smtClean="0"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/>
                <a:cs typeface="Arial Black"/>
              </a:rPr>
              <a:t>Error</a:t>
            </a:r>
            <a:endParaRPr lang="en-US" sz="3600" dirty="0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rial Black"/>
              <a:cs typeface="Arial Blac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4204" y="2720754"/>
            <a:ext cx="39619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Arial Black"/>
                <a:cs typeface="Arial Black"/>
              </a:rPr>
              <a:t>Mistakes</a:t>
            </a:r>
            <a:endParaRPr lang="en-US" sz="6000" dirty="0">
              <a:latin typeface="Arial Black"/>
              <a:cs typeface="Arial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1388" y="5175254"/>
            <a:ext cx="44154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Arial Black"/>
                <a:cs typeface="Arial Black"/>
              </a:rPr>
              <a:t>Violations</a:t>
            </a:r>
            <a:endParaRPr lang="en-US" sz="6000" dirty="0">
              <a:latin typeface="Arial Black"/>
              <a:cs typeface="Arial Blac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4202" y="3331117"/>
            <a:ext cx="1352955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dirty="0" smtClean="0">
                <a:latin typeface="Arial Black"/>
                <a:cs typeface="Arial Black"/>
              </a:rPr>
              <a:t>=</a:t>
            </a:r>
            <a:endParaRPr lang="en-US" sz="13800" dirty="0">
              <a:latin typeface="Arial Black"/>
              <a:cs typeface="Arial Black"/>
            </a:endParaRPr>
          </a:p>
        </p:txBody>
      </p:sp>
      <p:sp>
        <p:nvSpPr>
          <p:cNvPr id="7" name="Oval 6"/>
          <p:cNvSpPr/>
          <p:nvPr/>
        </p:nvSpPr>
        <p:spPr>
          <a:xfrm>
            <a:off x="3964202" y="3795496"/>
            <a:ext cx="1352955" cy="1443790"/>
          </a:xfrm>
          <a:prstGeom prst="ellipse">
            <a:avLst/>
          </a:prstGeom>
          <a:noFill/>
          <a:ln w="1270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>
            <a:stCxn id="7" idx="3"/>
            <a:endCxn id="7" idx="7"/>
          </p:cNvCxnSpPr>
          <p:nvPr/>
        </p:nvCxnSpPr>
        <p:spPr>
          <a:xfrm flipV="1">
            <a:off x="4162338" y="4006934"/>
            <a:ext cx="956683" cy="1020914"/>
          </a:xfrm>
          <a:prstGeom prst="line">
            <a:avLst/>
          </a:prstGeom>
          <a:ln w="1270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194814" y="6424096"/>
            <a:ext cx="94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Conklin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62155" y="1065153"/>
            <a:ext cx="24757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 Black"/>
                <a:cs typeface="Arial Black"/>
              </a:rPr>
              <a:t>i</a:t>
            </a:r>
            <a:r>
              <a:rPr lang="en-US" sz="4000" dirty="0" smtClean="0">
                <a:latin typeface="Arial Black"/>
                <a:cs typeface="Arial Black"/>
              </a:rPr>
              <a:t>s not a choice.</a:t>
            </a:r>
            <a:endParaRPr lang="en-US" sz="4000" dirty="0">
              <a:latin typeface="Arial Black"/>
              <a:cs typeface="Arial Black"/>
            </a:endParaRPr>
          </a:p>
        </p:txBody>
      </p:sp>
      <p:pic>
        <p:nvPicPr>
          <p:cNvPr id="10" name="Picture 9" descr="Screen-Shot-2015-09-08-at-4.30.26-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96" y="5973454"/>
            <a:ext cx="1610045" cy="77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204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5563" y="692211"/>
            <a:ext cx="825457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>
                <a:latin typeface="Arial Black"/>
                <a:cs typeface="Arial Black"/>
              </a:rPr>
              <a:t>We must design, manage, and sustain systems tolerant of </a:t>
            </a:r>
            <a:r>
              <a:rPr lang="en-US" sz="9600" dirty="0" smtClean="0"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/>
                <a:cs typeface="Arial Black"/>
              </a:rPr>
              <a:t>both</a:t>
            </a:r>
            <a:r>
              <a:rPr lang="en-US" sz="6000" dirty="0" smtClean="0">
                <a:latin typeface="Arial Black"/>
                <a:cs typeface="Arial Black"/>
              </a:rPr>
              <a:t> </a:t>
            </a:r>
          </a:p>
          <a:p>
            <a:pPr algn="r"/>
            <a:r>
              <a:rPr lang="en-US" sz="6000" dirty="0" smtClean="0">
                <a:latin typeface="Arial Black"/>
                <a:cs typeface="Arial Black"/>
              </a:rPr>
              <a:t>error</a:t>
            </a:r>
            <a:r>
              <a:rPr lang="en-US" sz="6000" dirty="0" smtClean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lang="en-US" sz="6000" dirty="0" smtClean="0">
                <a:latin typeface="Arial Black"/>
                <a:cs typeface="Arial Black"/>
              </a:rPr>
              <a:t>and</a:t>
            </a:r>
            <a:r>
              <a:rPr lang="en-US" sz="6000" dirty="0" smtClean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lang="en-US" sz="6000" dirty="0" smtClean="0">
                <a:solidFill>
                  <a:srgbClr val="000000"/>
                </a:solidFill>
                <a:latin typeface="Arial Black"/>
                <a:cs typeface="Arial Black"/>
              </a:rPr>
              <a:t>violation.</a:t>
            </a:r>
            <a:endParaRPr lang="en-US" sz="5400" dirty="0">
              <a:solidFill>
                <a:srgbClr val="000000"/>
              </a:solidFill>
              <a:latin typeface="Arial Black"/>
              <a:cs typeface="Arial Black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94814" y="6461243"/>
            <a:ext cx="94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Conklin</a:t>
            </a:r>
            <a:endParaRPr lang="en-US" dirty="0"/>
          </a:p>
        </p:txBody>
      </p:sp>
      <p:pic>
        <p:nvPicPr>
          <p:cNvPr id="4" name="Picture 3" descr="Screen-Shot-2015-09-08-at-4.30.26-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96" y="5973454"/>
            <a:ext cx="1610045" cy="77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661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9212" y="595270"/>
            <a:ext cx="742236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rial Black"/>
                <a:cs typeface="Arial Black"/>
              </a:rPr>
              <a:t>Never </a:t>
            </a:r>
          </a:p>
          <a:p>
            <a:r>
              <a:rPr lang="en-US" sz="4800" dirty="0" smtClean="0">
                <a:latin typeface="Arial Black"/>
                <a:cs typeface="Arial Black"/>
              </a:rPr>
              <a:t>take a sleeping pill</a:t>
            </a:r>
          </a:p>
          <a:p>
            <a:r>
              <a:rPr lang="en-US" sz="4800" dirty="0" smtClean="0">
                <a:latin typeface="Arial Black"/>
                <a:cs typeface="Arial Black"/>
              </a:rPr>
              <a:t>And a laxative </a:t>
            </a:r>
          </a:p>
          <a:p>
            <a:r>
              <a:rPr lang="en-US" sz="4800" dirty="0" smtClean="0">
                <a:latin typeface="Arial Black"/>
                <a:cs typeface="Arial Black"/>
              </a:rPr>
              <a:t>at the same time.</a:t>
            </a:r>
          </a:p>
          <a:p>
            <a:endParaRPr lang="en-US" sz="4800" dirty="0">
              <a:latin typeface="Arial Black"/>
              <a:cs typeface="Arial Black"/>
            </a:endParaRPr>
          </a:p>
          <a:p>
            <a:endParaRPr lang="en-US" sz="4800" dirty="0" smtClean="0">
              <a:latin typeface="Arial Black"/>
              <a:cs typeface="Arial Black"/>
            </a:endParaRPr>
          </a:p>
          <a:p>
            <a:r>
              <a:rPr lang="en-US" sz="4800" dirty="0" smtClean="0">
                <a:solidFill>
                  <a:srgbClr val="FF0000"/>
                </a:solidFill>
                <a:latin typeface="Arial Black"/>
                <a:cs typeface="Arial Black"/>
              </a:rPr>
              <a:t>In any order…</a:t>
            </a:r>
            <a:endParaRPr lang="en-US" sz="4800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94814" y="6424433"/>
            <a:ext cx="94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Conklin</a:t>
            </a:r>
            <a:endParaRPr lang="en-US" dirty="0"/>
          </a:p>
        </p:txBody>
      </p:sp>
      <p:pic>
        <p:nvPicPr>
          <p:cNvPr id="4" name="Picture 3" descr="Screen-Shot-2015-09-08-at-4.30.26-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96" y="5973454"/>
            <a:ext cx="1610045" cy="77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6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6980" y="1345773"/>
            <a:ext cx="7796832" cy="4078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Arial Black"/>
                <a:cs typeface="Arial Black"/>
              </a:rPr>
              <a:t>Event Prevention</a:t>
            </a:r>
          </a:p>
          <a:p>
            <a:r>
              <a:rPr lang="en-US" sz="4800" dirty="0" smtClean="0">
                <a:latin typeface="Arial Black"/>
                <a:cs typeface="Arial Black"/>
              </a:rPr>
              <a:t>Happens Through</a:t>
            </a:r>
          </a:p>
          <a:p>
            <a:endParaRPr lang="en-US" sz="4800" dirty="0" smtClean="0">
              <a:latin typeface="Arial Black"/>
              <a:cs typeface="Arial Black"/>
            </a:endParaRPr>
          </a:p>
          <a:p>
            <a:r>
              <a:rPr lang="en-US" sz="11500" dirty="0" smtClean="0"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/>
                <a:cs typeface="Arial Black"/>
              </a:rPr>
              <a:t>Learning.</a:t>
            </a:r>
            <a:endParaRPr lang="en-US" sz="11500" dirty="0">
              <a:solidFill>
                <a:srgbClr val="FF000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rial Black"/>
              <a:cs typeface="Arial Blac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4814" y="6424433"/>
            <a:ext cx="94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Conklin</a:t>
            </a:r>
            <a:endParaRPr lang="en-US" dirty="0"/>
          </a:p>
        </p:txBody>
      </p:sp>
      <p:pic>
        <p:nvPicPr>
          <p:cNvPr id="5" name="Picture 4" descr="Screen-Shot-2015-09-08-at-4.30.26-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96" y="5973454"/>
            <a:ext cx="1610045" cy="77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293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1083180" y="2352915"/>
            <a:ext cx="7208749" cy="2184849"/>
          </a:xfrm>
          <a:custGeom>
            <a:avLst/>
            <a:gdLst>
              <a:gd name="connsiteX0" fmla="*/ 0 w 7208749"/>
              <a:gd name="connsiteY0" fmla="*/ 578892 h 2184849"/>
              <a:gd name="connsiteX1" fmla="*/ 0 w 7208749"/>
              <a:gd name="connsiteY1" fmla="*/ 578892 h 2184849"/>
              <a:gd name="connsiteX2" fmla="*/ 803047 w 7208749"/>
              <a:gd name="connsiteY2" fmla="*/ 597566 h 2184849"/>
              <a:gd name="connsiteX3" fmla="*/ 877749 w 7208749"/>
              <a:gd name="connsiteY3" fmla="*/ 634913 h 2184849"/>
              <a:gd name="connsiteX4" fmla="*/ 989802 w 7208749"/>
              <a:gd name="connsiteY4" fmla="*/ 653587 h 2184849"/>
              <a:gd name="connsiteX5" fmla="*/ 1157882 w 7208749"/>
              <a:gd name="connsiteY5" fmla="*/ 634913 h 2184849"/>
              <a:gd name="connsiteX6" fmla="*/ 1381988 w 7208749"/>
              <a:gd name="connsiteY6" fmla="*/ 616240 h 2184849"/>
              <a:gd name="connsiteX7" fmla="*/ 1512717 w 7208749"/>
              <a:gd name="connsiteY7" fmla="*/ 578892 h 2184849"/>
              <a:gd name="connsiteX8" fmla="*/ 1606094 w 7208749"/>
              <a:gd name="connsiteY8" fmla="*/ 560218 h 2184849"/>
              <a:gd name="connsiteX9" fmla="*/ 2241062 w 7208749"/>
              <a:gd name="connsiteY9" fmla="*/ 541544 h 2184849"/>
              <a:gd name="connsiteX10" fmla="*/ 3193513 w 7208749"/>
              <a:gd name="connsiteY10" fmla="*/ 2184849 h 2184849"/>
              <a:gd name="connsiteX11" fmla="*/ 4762257 w 7208749"/>
              <a:gd name="connsiteY11" fmla="*/ 56022 h 2184849"/>
              <a:gd name="connsiteX12" fmla="*/ 7208749 w 7208749"/>
              <a:gd name="connsiteY12" fmla="*/ 0 h 2184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208749" h="2184849">
                <a:moveTo>
                  <a:pt x="0" y="578892"/>
                </a:moveTo>
                <a:lnTo>
                  <a:pt x="0" y="578892"/>
                </a:lnTo>
                <a:cubicBezTo>
                  <a:pt x="267682" y="585117"/>
                  <a:pt x="535836" y="580512"/>
                  <a:pt x="803047" y="597566"/>
                </a:cubicBezTo>
                <a:cubicBezTo>
                  <a:pt x="830830" y="599339"/>
                  <a:pt x="851084" y="626914"/>
                  <a:pt x="877749" y="634913"/>
                </a:cubicBezTo>
                <a:cubicBezTo>
                  <a:pt x="914018" y="645793"/>
                  <a:pt x="952451" y="647362"/>
                  <a:pt x="989802" y="653587"/>
                </a:cubicBezTo>
                <a:lnTo>
                  <a:pt x="1157882" y="634913"/>
                </a:lnTo>
                <a:cubicBezTo>
                  <a:pt x="1232505" y="627807"/>
                  <a:pt x="1307606" y="625537"/>
                  <a:pt x="1381988" y="616240"/>
                </a:cubicBezTo>
                <a:cubicBezTo>
                  <a:pt x="1451849" y="607508"/>
                  <a:pt x="1450700" y="594395"/>
                  <a:pt x="1512717" y="578892"/>
                </a:cubicBezTo>
                <a:cubicBezTo>
                  <a:pt x="1543511" y="571194"/>
                  <a:pt x="1574445" y="562652"/>
                  <a:pt x="1606094" y="560218"/>
                </a:cubicBezTo>
                <a:cubicBezTo>
                  <a:pt x="1898917" y="537695"/>
                  <a:pt x="1978829" y="541544"/>
                  <a:pt x="2241062" y="541544"/>
                </a:cubicBezTo>
                <a:lnTo>
                  <a:pt x="3193513" y="2184849"/>
                </a:lnTo>
                <a:lnTo>
                  <a:pt x="4762257" y="56022"/>
                </a:lnTo>
                <a:lnTo>
                  <a:pt x="7208749" y="0"/>
                </a:lnTo>
              </a:path>
            </a:pathLst>
          </a:cu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4504" y="2446285"/>
            <a:ext cx="919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/>
                <a:cs typeface="Arial Black"/>
              </a:rPr>
              <a:t>Plan</a:t>
            </a:r>
            <a:endParaRPr lang="en-US" sz="2400" dirty="0">
              <a:latin typeface="Arial Black"/>
              <a:cs typeface="Arial Black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79680" y="4050068"/>
            <a:ext cx="1364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/>
                <a:cs typeface="Arial Black"/>
              </a:rPr>
              <a:t>Absorb</a:t>
            </a:r>
            <a:endParaRPr lang="en-US" sz="2400" dirty="0">
              <a:latin typeface="Arial Black"/>
              <a:cs typeface="Arial Blac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1950" y="3740803"/>
            <a:ext cx="1544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/>
                <a:cs typeface="Arial Black"/>
              </a:rPr>
              <a:t>Recover</a:t>
            </a:r>
            <a:endParaRPr lang="en-US" sz="2400" dirty="0">
              <a:latin typeface="Arial Black"/>
              <a:cs typeface="Arial Black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95487" y="1831714"/>
            <a:ext cx="1179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/>
                <a:cs typeface="Arial Black"/>
              </a:rPr>
              <a:t>Adapt</a:t>
            </a:r>
            <a:endParaRPr lang="en-US" sz="2400" dirty="0">
              <a:latin typeface="Arial Black"/>
              <a:cs typeface="Arial Black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145964" y="4399689"/>
            <a:ext cx="261457" cy="261457"/>
          </a:xfrm>
          <a:prstGeom prst="ellipse">
            <a:avLst/>
          </a:prstGeom>
          <a:solidFill>
            <a:srgbClr val="F14124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07424" y="4949425"/>
            <a:ext cx="13931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14124"/>
                </a:solidFill>
                <a:latin typeface="Arial Black"/>
                <a:cs typeface="Arial Black"/>
              </a:rPr>
              <a:t>Event</a:t>
            </a:r>
          </a:p>
          <a:p>
            <a:pPr algn="ctr"/>
            <a:r>
              <a:rPr lang="en-US" sz="1600" dirty="0" smtClean="0">
                <a:solidFill>
                  <a:srgbClr val="F14124"/>
                </a:solidFill>
                <a:latin typeface="Arial Black"/>
                <a:cs typeface="Arial Black"/>
              </a:rPr>
              <a:t>(in motion)</a:t>
            </a:r>
            <a:endParaRPr lang="en-US" sz="1600" dirty="0">
              <a:solidFill>
                <a:srgbClr val="F14124"/>
              </a:solidFill>
              <a:latin typeface="Arial Black"/>
              <a:cs typeface="Arial Black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23186" y="5900961"/>
            <a:ext cx="1307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Linkov 2013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01061" y="1000717"/>
            <a:ext cx="59149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Arial Black"/>
                <a:cs typeface="Arial Black"/>
              </a:rPr>
              <a:t>Resilience Model</a:t>
            </a:r>
            <a:endParaRPr lang="en-US" sz="4800" dirty="0">
              <a:latin typeface="Arial Black"/>
              <a:cs typeface="Arial Black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441336" y="2446285"/>
            <a:ext cx="0" cy="153209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220207" y="2618261"/>
            <a:ext cx="0" cy="153209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305371" y="2706749"/>
            <a:ext cx="0" cy="153209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145964" y="2446285"/>
            <a:ext cx="0" cy="153209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378582" y="2618261"/>
            <a:ext cx="0" cy="153209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Screen-Shot-2015-09-08-at-4.30.26-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96" y="5973454"/>
            <a:ext cx="1610045" cy="777263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693260" y="2577605"/>
            <a:ext cx="13199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 Black"/>
                <a:cs typeface="Arial Black"/>
              </a:rPr>
              <a:t>Learn</a:t>
            </a:r>
            <a:endParaRPr lang="en-US" sz="28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744756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5543" y="803152"/>
            <a:ext cx="726815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dirty="0" smtClean="0">
                <a:latin typeface="Arial"/>
                <a:cs typeface="Arial"/>
              </a:rPr>
              <a:t>It is not the strongest of the species that survives, nor the most intelligent that survives.  It is the one that is the most </a:t>
            </a:r>
            <a:r>
              <a:rPr lang="en-US" sz="5400" b="1" dirty="0" smtClean="0">
                <a:solidFill>
                  <a:srgbClr val="FF0000"/>
                </a:solidFill>
                <a:latin typeface="Arial Black"/>
                <a:cs typeface="Arial Black"/>
              </a:rPr>
              <a:t>adaptable to change</a:t>
            </a:r>
            <a:r>
              <a:rPr lang="en-US" sz="4000" dirty="0" smtClean="0">
                <a:latin typeface="Arial"/>
                <a:cs typeface="Arial"/>
              </a:rPr>
              <a:t>.</a:t>
            </a:r>
            <a:endParaRPr lang="en-US" sz="4000" dirty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53510" y="5401864"/>
            <a:ext cx="1602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Charles Darwin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94814" y="6424433"/>
            <a:ext cx="94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Conklin</a:t>
            </a:r>
            <a:endParaRPr lang="en-US" dirty="0"/>
          </a:p>
        </p:txBody>
      </p:sp>
      <p:pic>
        <p:nvPicPr>
          <p:cNvPr id="5" name="Picture 4" descr="Screen-Shot-2015-09-08-at-4.30.26-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96" y="5973454"/>
            <a:ext cx="1610045" cy="77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864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42782" y="-224087"/>
            <a:ext cx="9748620" cy="7338854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3157" y="170201"/>
            <a:ext cx="8217228" cy="6494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dirty="0">
                <a:solidFill>
                  <a:schemeClr val="bg1"/>
                </a:solidFill>
                <a:latin typeface="Arial Black"/>
                <a:cs typeface="Arial Black"/>
              </a:rPr>
              <a:t>A reliable </a:t>
            </a:r>
            <a:r>
              <a:rPr lang="en-US" sz="5400" dirty="0" smtClean="0">
                <a:solidFill>
                  <a:schemeClr val="bg1"/>
                </a:solidFill>
                <a:latin typeface="Arial Black"/>
                <a:cs typeface="Arial Black"/>
              </a:rPr>
              <a:t>organization </a:t>
            </a:r>
            <a:r>
              <a:rPr lang="en-US" sz="5400" dirty="0">
                <a:solidFill>
                  <a:schemeClr val="bg1"/>
                </a:solidFill>
                <a:latin typeface="Arial Black"/>
                <a:cs typeface="Arial Black"/>
              </a:rPr>
              <a:t>can spot an action </a:t>
            </a:r>
            <a:r>
              <a:rPr lang="en-US" sz="7200" b="1" dirty="0">
                <a:solidFill>
                  <a:srgbClr val="FF0000"/>
                </a:solidFill>
                <a:latin typeface="Arial"/>
                <a:cs typeface="Arial"/>
              </a:rPr>
              <a:t>going</a:t>
            </a:r>
            <a:r>
              <a:rPr lang="en-US" sz="5400" dirty="0">
                <a:solidFill>
                  <a:schemeClr val="bg1"/>
                </a:solidFill>
                <a:latin typeface="Arial Black"/>
                <a:cs typeface="Arial Black"/>
              </a:rPr>
              <a:t> wrong…not an action </a:t>
            </a:r>
            <a:r>
              <a:rPr lang="en-US" sz="8000" b="1" dirty="0">
                <a:solidFill>
                  <a:srgbClr val="FF0000"/>
                </a:solidFill>
                <a:latin typeface="Arial"/>
                <a:cs typeface="Arial"/>
              </a:rPr>
              <a:t>gone</a:t>
            </a:r>
            <a:r>
              <a:rPr lang="en-US" sz="72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Arial Black"/>
                <a:cs typeface="Arial Black"/>
              </a:rPr>
              <a:t>wrong.</a:t>
            </a:r>
          </a:p>
          <a:p>
            <a:endParaRPr lang="en-US" sz="4800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pic>
        <p:nvPicPr>
          <p:cNvPr id="4" name="Picture 3" descr="Screen-Shot-2015-09-08-at-4.30.26-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96" y="5973454"/>
            <a:ext cx="1610045" cy="77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774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oran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337175" cy="400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2076450" y="1725613"/>
            <a:ext cx="6521450" cy="393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6600" dirty="0">
                <a:latin typeface="Arial Black" charset="0"/>
                <a:cs typeface="Arial Black" charset="0"/>
              </a:rPr>
              <a:t>Is the </a:t>
            </a:r>
            <a:r>
              <a:rPr lang="en-US" sz="8800" dirty="0">
                <a:solidFill>
                  <a:srgbClr val="FF0000"/>
                </a:solidFill>
                <a:latin typeface="Arial" charset="0"/>
                <a:cs typeface="Arial" charset="0"/>
              </a:rPr>
              <a:t>juice</a:t>
            </a:r>
            <a:r>
              <a:rPr lang="en-US" sz="6600" dirty="0">
                <a:latin typeface="Arial Black" charset="0"/>
                <a:cs typeface="Arial Black" charset="0"/>
              </a:rPr>
              <a:t> worth the </a:t>
            </a:r>
            <a:r>
              <a:rPr lang="en-US" sz="9600" dirty="0">
                <a:solidFill>
                  <a:srgbClr val="FF0000"/>
                </a:solidFill>
                <a:latin typeface="Arial" charset="0"/>
                <a:cs typeface="Arial" charset="0"/>
              </a:rPr>
              <a:t>squeeze</a:t>
            </a:r>
            <a:r>
              <a:rPr lang="en-US" sz="6600" dirty="0">
                <a:latin typeface="Arial Black" charset="0"/>
                <a:cs typeface="Arial Black" charset="0"/>
              </a:rPr>
              <a:t>?</a:t>
            </a: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7977188" y="6332538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latin typeface="Arial" charset="0"/>
                <a:cs typeface="Arial" charset="0"/>
              </a:rPr>
              <a:t>Conklin</a:t>
            </a:r>
          </a:p>
        </p:txBody>
      </p:sp>
      <p:pic>
        <p:nvPicPr>
          <p:cNvPr id="5" name="Picture 4" descr="Screen-Shot-2015-09-08-at-4.30.26-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96" y="5973454"/>
            <a:ext cx="1610045" cy="77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857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822575" y="304800"/>
            <a:ext cx="5778500" cy="5778500"/>
          </a:xfrm>
          <a:prstGeom prst="ellipse">
            <a:avLst/>
          </a:prstGeom>
          <a:solidFill>
            <a:srgbClr val="008000"/>
          </a:solidFill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652574" y="1979613"/>
            <a:ext cx="242063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Arial Black" charset="0"/>
                <a:cs typeface="Arial Black" charset="0"/>
              </a:rPr>
              <a:t>Capacity</a:t>
            </a:r>
            <a:endParaRPr lang="en-US" sz="3600" dirty="0">
              <a:solidFill>
                <a:schemeClr val="bg1"/>
              </a:solidFill>
              <a:latin typeface="Arial Black" charset="0"/>
              <a:cs typeface="Arial Black" charset="0"/>
            </a:endParaRPr>
          </a:p>
        </p:txBody>
      </p:sp>
      <p:sp>
        <p:nvSpPr>
          <p:cNvPr id="20483" name="TextBox 8"/>
          <p:cNvSpPr txBox="1">
            <a:spLocks noChangeArrowheads="1"/>
          </p:cNvSpPr>
          <p:nvPr/>
        </p:nvSpPr>
        <p:spPr bwMode="auto">
          <a:xfrm>
            <a:off x="220663" y="112713"/>
            <a:ext cx="4279900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 dirty="0">
                <a:latin typeface="Arial Black" charset="0"/>
                <a:cs typeface="Arial Black" charset="0"/>
              </a:rPr>
              <a:t>The Power of </a:t>
            </a:r>
          </a:p>
          <a:p>
            <a:pPr eaLnBrk="1" hangingPunct="1"/>
            <a:r>
              <a:rPr lang="en-US" sz="4000" dirty="0">
                <a:latin typeface="Arial Black" charset="0"/>
                <a:cs typeface="Arial Black" charset="0"/>
              </a:rPr>
              <a:t>Early</a:t>
            </a:r>
          </a:p>
          <a:p>
            <a:pPr eaLnBrk="1" hangingPunct="1"/>
            <a:r>
              <a:rPr lang="en-US" sz="4000" dirty="0">
                <a:latin typeface="Arial Black" charset="0"/>
                <a:cs typeface="Arial Black" charset="0"/>
              </a:rPr>
              <a:t>Hazard</a:t>
            </a:r>
          </a:p>
          <a:p>
            <a:pPr eaLnBrk="1" hangingPunct="1"/>
            <a:r>
              <a:rPr lang="en-US" sz="4000" dirty="0">
                <a:latin typeface="Arial Black" charset="0"/>
                <a:cs typeface="Arial Black" charset="0"/>
              </a:rPr>
              <a:t>ID </a:t>
            </a:r>
          </a:p>
        </p:txBody>
      </p:sp>
      <p:sp>
        <p:nvSpPr>
          <p:cNvPr id="12" name="Explosion 1 11"/>
          <p:cNvSpPr/>
          <p:nvPr/>
        </p:nvSpPr>
        <p:spPr>
          <a:xfrm>
            <a:off x="3548063" y="3084513"/>
            <a:ext cx="2994025" cy="2851150"/>
          </a:xfrm>
          <a:prstGeom prst="irregularSeal1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485" name="TextBox 2"/>
          <p:cNvSpPr txBox="1">
            <a:spLocks noChangeArrowheads="1"/>
          </p:cNvSpPr>
          <p:nvPr/>
        </p:nvSpPr>
        <p:spPr bwMode="auto">
          <a:xfrm>
            <a:off x="3908425" y="3937000"/>
            <a:ext cx="21113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>
                <a:latin typeface="Arial Black" charset="0"/>
                <a:cs typeface="Arial Black" charset="0"/>
              </a:rPr>
              <a:t>Identified</a:t>
            </a:r>
          </a:p>
          <a:p>
            <a:pPr algn="ctr" eaLnBrk="1" hangingPunct="1"/>
            <a:r>
              <a:rPr lang="en-US" sz="2000" dirty="0">
                <a:latin typeface="Arial Black" charset="0"/>
                <a:cs typeface="Arial Black" charset="0"/>
              </a:rPr>
              <a:t>or Discovered</a:t>
            </a:r>
          </a:p>
          <a:p>
            <a:pPr algn="ctr" eaLnBrk="1" hangingPunct="1"/>
            <a:r>
              <a:rPr lang="en-US" sz="2000" dirty="0">
                <a:latin typeface="Arial Black" charset="0"/>
                <a:cs typeface="Arial Black" charset="0"/>
              </a:rPr>
              <a:t>Problem</a:t>
            </a:r>
          </a:p>
        </p:txBody>
      </p:sp>
      <p:sp>
        <p:nvSpPr>
          <p:cNvPr id="20486" name="TextBox 6"/>
          <p:cNvSpPr txBox="1">
            <a:spLocks noChangeArrowheads="1"/>
          </p:cNvSpPr>
          <p:nvPr/>
        </p:nvSpPr>
        <p:spPr bwMode="auto">
          <a:xfrm>
            <a:off x="8297863" y="6519863"/>
            <a:ext cx="8461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/>
              <a:t>Conklin</a:t>
            </a:r>
          </a:p>
        </p:txBody>
      </p:sp>
      <p:pic>
        <p:nvPicPr>
          <p:cNvPr id="8" name="Picture 7" descr="Screen-Shot-2015-09-08-at-4.30.26-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96" y="5973454"/>
            <a:ext cx="1610045" cy="77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034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799150" y="304800"/>
            <a:ext cx="5780087" cy="5778500"/>
          </a:xfrm>
          <a:prstGeom prst="ellipse">
            <a:avLst/>
          </a:prstGeom>
          <a:solidFill>
            <a:srgbClr val="008000"/>
          </a:solidFill>
          <a:ln w="762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770708" y="490538"/>
            <a:ext cx="14268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chemeClr val="bg1"/>
                </a:solidFill>
                <a:latin typeface="Arial Black" charset="0"/>
                <a:cs typeface="Arial Black" charset="0"/>
              </a:rPr>
              <a:t>Capacity</a:t>
            </a:r>
            <a:endParaRPr lang="en-US" sz="2000" dirty="0">
              <a:solidFill>
                <a:schemeClr val="bg1"/>
              </a:solidFill>
              <a:latin typeface="Arial Black" charset="0"/>
              <a:cs typeface="Arial Black" charset="0"/>
            </a:endParaRPr>
          </a:p>
        </p:txBody>
      </p:sp>
      <p:sp>
        <p:nvSpPr>
          <p:cNvPr id="10" name="Explosion 2 9"/>
          <p:cNvSpPr/>
          <p:nvPr/>
        </p:nvSpPr>
        <p:spPr>
          <a:xfrm rot="479981">
            <a:off x="2705100" y="339725"/>
            <a:ext cx="6294438" cy="6175375"/>
          </a:xfrm>
          <a:prstGeom prst="irregularSeal2">
            <a:avLst/>
          </a:prstGeom>
          <a:solidFill>
            <a:srgbClr val="FFFF00"/>
          </a:solidFill>
          <a:ln w="5715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508" name="TextBox 2"/>
          <p:cNvSpPr txBox="1">
            <a:spLocks noChangeArrowheads="1"/>
          </p:cNvSpPr>
          <p:nvPr/>
        </p:nvSpPr>
        <p:spPr bwMode="auto">
          <a:xfrm rot="-142058">
            <a:off x="3913188" y="2298700"/>
            <a:ext cx="35591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600" dirty="0">
                <a:latin typeface="Arial Black" charset="0"/>
                <a:cs typeface="Arial Black" charset="0"/>
              </a:rPr>
              <a:t>Identified</a:t>
            </a:r>
          </a:p>
          <a:p>
            <a:pPr algn="ctr" eaLnBrk="1" hangingPunct="1"/>
            <a:r>
              <a:rPr lang="en-US" sz="3600" dirty="0">
                <a:latin typeface="Arial Black" charset="0"/>
                <a:cs typeface="Arial Black" charset="0"/>
              </a:rPr>
              <a:t>or Discovered</a:t>
            </a:r>
          </a:p>
          <a:p>
            <a:pPr algn="ctr" eaLnBrk="1" hangingPunct="1"/>
            <a:r>
              <a:rPr lang="en-US" sz="3600" dirty="0">
                <a:latin typeface="Arial Black" charset="0"/>
                <a:cs typeface="Arial Black" charset="0"/>
              </a:rPr>
              <a:t>Problem</a:t>
            </a:r>
          </a:p>
        </p:txBody>
      </p:sp>
      <p:sp>
        <p:nvSpPr>
          <p:cNvPr id="21509" name="TextBox 11"/>
          <p:cNvSpPr txBox="1">
            <a:spLocks noChangeArrowheads="1"/>
          </p:cNvSpPr>
          <p:nvPr/>
        </p:nvSpPr>
        <p:spPr bwMode="auto">
          <a:xfrm>
            <a:off x="220663" y="112713"/>
            <a:ext cx="4279900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 dirty="0">
                <a:latin typeface="Arial Black" charset="0"/>
                <a:cs typeface="Arial Black" charset="0"/>
              </a:rPr>
              <a:t>The Power of </a:t>
            </a:r>
          </a:p>
          <a:p>
            <a:pPr eaLnBrk="1" hangingPunct="1"/>
            <a:r>
              <a:rPr lang="en-US" sz="4000" dirty="0">
                <a:latin typeface="Arial Black" charset="0"/>
                <a:cs typeface="Arial Black" charset="0"/>
              </a:rPr>
              <a:t>Early</a:t>
            </a:r>
          </a:p>
          <a:p>
            <a:pPr eaLnBrk="1" hangingPunct="1"/>
            <a:r>
              <a:rPr lang="en-US" sz="4000" dirty="0">
                <a:latin typeface="Arial Black" charset="0"/>
                <a:cs typeface="Arial Black" charset="0"/>
              </a:rPr>
              <a:t>Hazard</a:t>
            </a:r>
          </a:p>
          <a:p>
            <a:pPr eaLnBrk="1" hangingPunct="1"/>
            <a:r>
              <a:rPr lang="en-US" sz="4000" dirty="0">
                <a:latin typeface="Arial Black" charset="0"/>
                <a:cs typeface="Arial Black" charset="0"/>
              </a:rPr>
              <a:t>ID </a:t>
            </a:r>
          </a:p>
        </p:txBody>
      </p:sp>
      <p:sp>
        <p:nvSpPr>
          <p:cNvPr id="21510" name="TextBox 10"/>
          <p:cNvSpPr txBox="1">
            <a:spLocks noChangeArrowheads="1"/>
          </p:cNvSpPr>
          <p:nvPr/>
        </p:nvSpPr>
        <p:spPr bwMode="auto">
          <a:xfrm>
            <a:off x="8077200" y="6400800"/>
            <a:ext cx="8461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/>
              <a:t>Conklin</a:t>
            </a:r>
          </a:p>
        </p:txBody>
      </p:sp>
      <p:pic>
        <p:nvPicPr>
          <p:cNvPr id="8" name="Picture 7" descr="Screen-Shot-2015-09-08-at-4.30.26-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96" y="5973454"/>
            <a:ext cx="1610045" cy="77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973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extBox 2"/>
          <p:cNvSpPr txBox="1">
            <a:spLocks noChangeArrowheads="1"/>
          </p:cNvSpPr>
          <p:nvPr/>
        </p:nvSpPr>
        <p:spPr bwMode="auto">
          <a:xfrm>
            <a:off x="511851" y="440537"/>
            <a:ext cx="7724052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4800" dirty="0" smtClean="0">
                <a:latin typeface="Arial Black" charset="0"/>
                <a:cs typeface="Arial Black" charset="0"/>
              </a:rPr>
              <a:t>Its pretty simple…</a:t>
            </a:r>
          </a:p>
          <a:p>
            <a:pPr algn="r" eaLnBrk="1" hangingPunct="1"/>
            <a:r>
              <a:rPr lang="en-US" sz="4800" dirty="0" smtClean="0">
                <a:latin typeface="Arial Black" charset="0"/>
                <a:cs typeface="Arial Black" charset="0"/>
              </a:rPr>
              <a:t>You can</a:t>
            </a:r>
          </a:p>
          <a:p>
            <a:pPr algn="r" eaLnBrk="1" hangingPunct="1"/>
            <a:r>
              <a:rPr lang="en-US" sz="4800" dirty="0" smtClean="0">
                <a:latin typeface="Arial Black" charset="0"/>
                <a:cs typeface="Arial Black" charset="0"/>
              </a:rPr>
              <a:t> </a:t>
            </a:r>
          </a:p>
          <a:p>
            <a:pPr algn="r" eaLnBrk="1" hangingPunct="1"/>
            <a:r>
              <a:rPr lang="en-US" sz="6000" dirty="0" smtClean="0"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charset="0"/>
                <a:cs typeface="Arial Black" charset="0"/>
              </a:rPr>
              <a:t>Blame &amp; Punish</a:t>
            </a:r>
          </a:p>
          <a:p>
            <a:pPr algn="r" eaLnBrk="1" hangingPunct="1"/>
            <a:r>
              <a:rPr lang="en-US" sz="5400" dirty="0" smtClean="0">
                <a:latin typeface="Arial Black" charset="0"/>
                <a:cs typeface="Arial Black" charset="0"/>
              </a:rPr>
              <a:t>Or </a:t>
            </a:r>
          </a:p>
          <a:p>
            <a:pPr algn="r" eaLnBrk="1" hangingPunct="1"/>
            <a:r>
              <a:rPr lang="en-US" sz="6000" dirty="0" smtClean="0"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charset="0"/>
                <a:cs typeface="Arial Black" charset="0"/>
              </a:rPr>
              <a:t>Learn &amp; Improve</a:t>
            </a:r>
            <a:r>
              <a:rPr lang="en-US" sz="5400" dirty="0" smtClean="0">
                <a:latin typeface="Arial Black" charset="0"/>
                <a:cs typeface="Arial Black" charset="0"/>
              </a:rPr>
              <a:t>.</a:t>
            </a:r>
            <a:endParaRPr lang="en-US" dirty="0">
              <a:latin typeface="Arial Black" charset="0"/>
              <a:cs typeface="Arial Black" charset="0"/>
            </a:endParaRPr>
          </a:p>
        </p:txBody>
      </p:sp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8077200" y="6400800"/>
            <a:ext cx="8461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/>
              <a:t>Conklin</a:t>
            </a:r>
          </a:p>
        </p:txBody>
      </p:sp>
      <p:pic>
        <p:nvPicPr>
          <p:cNvPr id="5" name="Picture 4" descr="Screen-Shot-2015-09-08-at-4.30.26-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96" y="5973454"/>
            <a:ext cx="1610045" cy="77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505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3336" y="468124"/>
            <a:ext cx="6329663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Reliability is not the absence of Failure.</a:t>
            </a:r>
          </a:p>
          <a:p>
            <a:endParaRPr lang="en-US" sz="4800" dirty="0">
              <a:solidFill>
                <a:srgbClr val="FF0000"/>
              </a:solidFill>
              <a:latin typeface="Arial Black"/>
              <a:cs typeface="Arial Black"/>
            </a:endParaRPr>
          </a:p>
          <a:p>
            <a:pPr algn="r"/>
            <a:r>
              <a:rPr lang="en-US" sz="5400" dirty="0" smtClean="0">
                <a:solidFill>
                  <a:srgbClr val="FF0000"/>
                </a:solidFill>
                <a:latin typeface="Arial Black"/>
                <a:cs typeface="Arial Black"/>
              </a:rPr>
              <a:t>Reliability is the presence of Defenses.</a:t>
            </a:r>
            <a:endParaRPr lang="en-US" sz="5400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94814" y="6461243"/>
            <a:ext cx="94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Conklin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6633" y="5320797"/>
            <a:ext cx="4396794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Arial Black"/>
                <a:cs typeface="Arial Black"/>
              </a:rPr>
              <a:t>   Capacity.</a:t>
            </a:r>
            <a:endParaRPr lang="en-US" sz="5400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pic>
        <p:nvPicPr>
          <p:cNvPr id="5" name="Picture 4" descr="Screen-Shot-2015-09-08-at-4.30.26-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96" y="5973454"/>
            <a:ext cx="1610045" cy="77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02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59672" y="645713"/>
            <a:ext cx="728553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>
                <a:latin typeface="Arial Black"/>
                <a:cs typeface="Arial Black"/>
              </a:rPr>
              <a:t>For More…</a:t>
            </a:r>
          </a:p>
          <a:p>
            <a:pPr algn="r"/>
            <a:endParaRPr lang="en-US" sz="4000" dirty="0">
              <a:latin typeface="Arial Black"/>
              <a:cs typeface="Arial Black"/>
            </a:endParaRPr>
          </a:p>
          <a:p>
            <a:pPr algn="r"/>
            <a:r>
              <a:rPr lang="en-US" sz="6000" dirty="0">
                <a:latin typeface="Arial Black"/>
                <a:cs typeface="Arial Black"/>
              </a:rPr>
              <a:t>Listen to the </a:t>
            </a:r>
          </a:p>
          <a:p>
            <a:pPr algn="r"/>
            <a:r>
              <a:rPr lang="en-US" sz="7200" dirty="0"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/>
                <a:cs typeface="Arial Black"/>
              </a:rPr>
              <a:t>PreAccident </a:t>
            </a:r>
          </a:p>
          <a:p>
            <a:pPr algn="r"/>
            <a:r>
              <a:rPr lang="en-US" sz="7200" dirty="0"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/>
                <a:cs typeface="Arial Black"/>
              </a:rPr>
              <a:t>Podcast</a:t>
            </a:r>
          </a:p>
          <a:p>
            <a:pPr algn="r"/>
            <a:r>
              <a:rPr lang="en-US" sz="4800" dirty="0">
                <a:latin typeface="Arial Black"/>
                <a:cs typeface="Arial Black"/>
              </a:rPr>
              <a:t>Subscribe Today!</a:t>
            </a:r>
          </a:p>
          <a:p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8194814" y="6461243"/>
            <a:ext cx="94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Conklin</a:t>
            </a:r>
            <a:endParaRPr lang="en-US" dirty="0"/>
          </a:p>
        </p:txBody>
      </p:sp>
      <p:pic>
        <p:nvPicPr>
          <p:cNvPr id="5" name="Picture 4" descr="Screen-Shot-2015-09-08-at-4.30.26-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96" y="5973454"/>
            <a:ext cx="1610045" cy="77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283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2447" y="595270"/>
            <a:ext cx="742236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Black"/>
                <a:cs typeface="Arial Black"/>
              </a:rPr>
              <a:t>Resilient Systems are not an outcome to be achieved.</a:t>
            </a:r>
          </a:p>
          <a:p>
            <a:pPr algn="r"/>
            <a:endParaRPr lang="en-US" sz="4800" dirty="0">
              <a:latin typeface="Arial Black"/>
              <a:cs typeface="Arial Black"/>
            </a:endParaRPr>
          </a:p>
          <a:p>
            <a:pPr algn="r"/>
            <a:r>
              <a:rPr lang="en-US" sz="4400" dirty="0" smtClean="0">
                <a:latin typeface="Arial Black"/>
                <a:cs typeface="Arial Black"/>
              </a:rPr>
              <a:t>Resilient Systems are a </a:t>
            </a:r>
            <a:r>
              <a:rPr lang="en-US" sz="6000" dirty="0" smtClean="0"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/>
                <a:cs typeface="Arial Black"/>
              </a:rPr>
              <a:t>method</a:t>
            </a:r>
            <a:r>
              <a:rPr lang="en-US" sz="4400" dirty="0" smtClean="0">
                <a:latin typeface="Arial Black"/>
                <a:cs typeface="Arial Black"/>
              </a:rPr>
              <a:t> by which you design, manage and perform work.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194814" y="6424433"/>
            <a:ext cx="94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Conklin</a:t>
            </a:r>
            <a:endParaRPr lang="en-US" dirty="0"/>
          </a:p>
        </p:txBody>
      </p:sp>
      <p:pic>
        <p:nvPicPr>
          <p:cNvPr id="4" name="Picture 3" descr="Screen-Shot-2015-09-08-at-4.30.26-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96" y="5973454"/>
            <a:ext cx="1610045" cy="77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666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3336" y="468124"/>
            <a:ext cx="6329663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Reliability is not the absence of Failure.</a:t>
            </a:r>
          </a:p>
          <a:p>
            <a:endParaRPr lang="en-US" sz="4800" dirty="0">
              <a:solidFill>
                <a:srgbClr val="FF0000"/>
              </a:solidFill>
              <a:latin typeface="Arial Black"/>
              <a:cs typeface="Arial Black"/>
            </a:endParaRPr>
          </a:p>
          <a:p>
            <a:pPr algn="r"/>
            <a:r>
              <a:rPr lang="en-US" sz="5400" dirty="0" smtClean="0">
                <a:solidFill>
                  <a:srgbClr val="FF0000"/>
                </a:solidFill>
                <a:latin typeface="Arial Black"/>
                <a:cs typeface="Arial Black"/>
              </a:rPr>
              <a:t>Reliability is the presence of Defenses.</a:t>
            </a:r>
            <a:endParaRPr lang="en-US" sz="5400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94814" y="6461243"/>
            <a:ext cx="94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Conklin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6633" y="5320797"/>
            <a:ext cx="4396794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Arial Black"/>
                <a:cs typeface="Arial Black"/>
              </a:rPr>
              <a:t>   Capacity.</a:t>
            </a:r>
            <a:endParaRPr lang="en-US" sz="5400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pic>
        <p:nvPicPr>
          <p:cNvPr id="5" name="Picture 4" descr="Screen-Shot-2015-09-08-at-4.30.26-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96" y="5973454"/>
            <a:ext cx="1610045" cy="77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64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-Shot-2015-09-08-at-4.30.26-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96" y="5973454"/>
            <a:ext cx="1610045" cy="7772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13222" y="6479648"/>
            <a:ext cx="94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Conklin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9538" y="750598"/>
            <a:ext cx="821322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dirty="0" smtClean="0"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/>
                <a:cs typeface="Arial Black"/>
              </a:rPr>
              <a:t>Systems</a:t>
            </a:r>
            <a:r>
              <a:rPr lang="en-US" sz="4800" dirty="0" smtClean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lang="en-US" sz="4000" dirty="0" smtClean="0">
                <a:latin typeface="Arial Black"/>
                <a:cs typeface="Arial Black"/>
              </a:rPr>
              <a:t>are as reliable as they need to be,</a:t>
            </a:r>
          </a:p>
          <a:p>
            <a:r>
              <a:rPr lang="en-US" sz="4000" dirty="0" smtClean="0">
                <a:solidFill>
                  <a:srgbClr val="000000"/>
                </a:solidFill>
                <a:latin typeface="Arial Black"/>
                <a:cs typeface="Arial Black"/>
              </a:rPr>
              <a:t>Without</a:t>
            </a:r>
            <a:r>
              <a:rPr lang="en-US" sz="4800" dirty="0" smtClean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lang="en-US" sz="8000" dirty="0" smtClean="0"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/>
                <a:cs typeface="Arial Black"/>
              </a:rPr>
              <a:t>being</a:t>
            </a:r>
            <a:r>
              <a:rPr lang="en-US" sz="4800" dirty="0" smtClean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lang="en-US" sz="4000" dirty="0" smtClean="0">
                <a:solidFill>
                  <a:srgbClr val="000000"/>
                </a:solidFill>
                <a:latin typeface="Arial Black"/>
                <a:cs typeface="Arial Black"/>
              </a:rPr>
              <a:t>too reliable,</a:t>
            </a:r>
            <a:r>
              <a:rPr lang="en-US" sz="4800" dirty="0">
                <a:solidFill>
                  <a:srgbClr val="000000"/>
                </a:solidFill>
                <a:latin typeface="Arial Black"/>
                <a:cs typeface="Arial Black"/>
              </a:rPr>
              <a:t> </a:t>
            </a:r>
            <a:r>
              <a:rPr lang="en-US" sz="4800" dirty="0" smtClean="0">
                <a:solidFill>
                  <a:srgbClr val="000000"/>
                </a:solidFill>
                <a:latin typeface="Arial Black"/>
                <a:cs typeface="Arial Black"/>
              </a:rPr>
              <a:t>	</a:t>
            </a:r>
            <a:r>
              <a:rPr lang="en-US" sz="4000" dirty="0" smtClean="0">
                <a:solidFill>
                  <a:srgbClr val="000000"/>
                </a:solidFill>
                <a:latin typeface="Arial Black"/>
                <a:cs typeface="Arial Black"/>
              </a:rPr>
              <a:t>in order to be</a:t>
            </a:r>
            <a:r>
              <a:rPr lang="en-US" sz="4800" dirty="0" smtClean="0">
                <a:solidFill>
                  <a:srgbClr val="FF0000"/>
                </a:solidFill>
                <a:latin typeface="Arial Black"/>
                <a:cs typeface="Arial Black"/>
              </a:rPr>
              <a:t> 		</a:t>
            </a:r>
            <a:r>
              <a:rPr lang="en-US" sz="8000" dirty="0" smtClean="0"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/>
                <a:cs typeface="Arial Black"/>
              </a:rPr>
              <a:t>productive</a:t>
            </a:r>
            <a:r>
              <a:rPr lang="en-US" sz="4800" dirty="0" smtClean="0">
                <a:solidFill>
                  <a:srgbClr val="FF0000"/>
                </a:solidFill>
                <a:latin typeface="Arial Black"/>
                <a:cs typeface="Arial Black"/>
              </a:rPr>
              <a:t>.</a:t>
            </a:r>
            <a:endParaRPr lang="en-US" sz="4800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996832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38125" y="-21525"/>
            <a:ext cx="9620250" cy="7096125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atin typeface="Arial Black"/>
                <a:cs typeface="Arial Black"/>
              </a:rPr>
              <a:t>Until They’re NOT..</a:t>
            </a:r>
            <a:endParaRPr lang="en-US" sz="4800" b="1" dirty="0">
              <a:latin typeface="Arial Black"/>
              <a:cs typeface="Arial Black"/>
            </a:endParaRPr>
          </a:p>
        </p:txBody>
      </p:sp>
      <p:pic>
        <p:nvPicPr>
          <p:cNvPr id="3" name="Picture 2" descr="Screen-Shot-2015-09-08-at-4.30.26-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96" y="5973454"/>
            <a:ext cx="1610045" cy="77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530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638499"/>
            <a:ext cx="6512511" cy="1143000"/>
          </a:xfrm>
        </p:spPr>
        <p:txBody>
          <a:bodyPr/>
          <a:lstStyle/>
          <a:p>
            <a:r>
              <a:rPr lang="en-US" dirty="0" smtClean="0"/>
              <a:t>Human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079799"/>
            <a:ext cx="6400800" cy="3474720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ja-JP" altLang="en-US" sz="4000" b="1" i="1" dirty="0">
                <a:latin typeface="Arial"/>
              </a:rPr>
              <a:t>“</a:t>
            </a:r>
            <a:r>
              <a:rPr lang="en-US" sz="4000" b="1" i="1" dirty="0"/>
              <a:t> To understand failure…we must first understand our reaction to failure.</a:t>
            </a:r>
            <a:r>
              <a:rPr lang="ja-JP" altLang="en-US" sz="4000" b="1" i="1" dirty="0" smtClean="0">
                <a:latin typeface="Arial"/>
              </a:rPr>
              <a:t>”</a:t>
            </a:r>
            <a:endParaRPr lang="en-US" altLang="ja-JP" sz="4000" b="1" i="1" dirty="0" smtClean="0">
              <a:latin typeface="Arial"/>
            </a:endParaRPr>
          </a:p>
          <a:p>
            <a:pPr>
              <a:buFontTx/>
              <a:buNone/>
            </a:pPr>
            <a:endParaRPr lang="en-US" sz="2800" b="1" i="1" dirty="0"/>
          </a:p>
          <a:p>
            <a:pPr algn="r">
              <a:buFontTx/>
              <a:buNone/>
            </a:pPr>
            <a:r>
              <a:rPr lang="en-US" sz="1800" b="1" i="1" dirty="0" smtClean="0"/>
              <a:t>— Sidney Dekker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104188" y="6427788"/>
            <a:ext cx="103981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Conklin</a:t>
            </a:r>
          </a:p>
        </p:txBody>
      </p:sp>
      <p:pic>
        <p:nvPicPr>
          <p:cNvPr id="5" name="Picture 4" descr="Screen-Shot-2015-09-08-at-4.30.26-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96" y="5973454"/>
            <a:ext cx="1610045" cy="77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766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025" y="378457"/>
            <a:ext cx="8235950" cy="738664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US" sz="2400" dirty="0" smtClean="0">
                <a:solidFill>
                  <a:schemeClr val="tx1"/>
                </a:solidFill>
                <a:effectLst/>
                <a:latin typeface="Arial Black"/>
                <a:cs typeface="Arial Black"/>
              </a:rPr>
              <a:t>A Great</a:t>
            </a:r>
            <a:r>
              <a:rPr lang="en-US" sz="2400" dirty="0" smtClean="0">
                <a:effectLst/>
                <a:latin typeface="Arial Black"/>
                <a:cs typeface="Arial Black"/>
              </a:rPr>
              <a:t> </a:t>
            </a:r>
            <a:r>
              <a:rPr lang="en-US" sz="5300" dirty="0" smtClean="0"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/>
                <a:cs typeface="Arial Black"/>
              </a:rPr>
              <a:t>Shift</a:t>
            </a:r>
            <a:r>
              <a:rPr lang="en-US" sz="4000" dirty="0" smtClean="0">
                <a:latin typeface="Arial Black"/>
                <a:cs typeface="Arial Black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 Black"/>
                <a:cs typeface="Arial Black"/>
              </a:rPr>
              <a:t>in Operational Learning</a:t>
            </a:r>
            <a:endParaRPr lang="en-US" sz="2400" dirty="0">
              <a:solidFill>
                <a:srgbClr val="000000"/>
              </a:solidFill>
              <a:effectLst/>
              <a:latin typeface="Arial Black"/>
              <a:cs typeface="Arial Black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01024" y="1533513"/>
            <a:ext cx="4270976" cy="417819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10" charset="0"/>
                <a:ea typeface="ヒラギノ角ゴ ProN W3" pitchFamily="-110" charset="-128"/>
                <a:cs typeface="ヒラギノ角ゴ ProN W3" pitchFamily="-110" charset="-128"/>
                <a:sym typeface="Arial" pitchFamily="-110" charset="0"/>
              </a:rPr>
              <a:t>Traditional Ops Learning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703379" y="1533514"/>
            <a:ext cx="4270976" cy="417819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chemeClr val="bg1"/>
                </a:solidFill>
                <a:latin typeface="Arial" pitchFamily="-110" charset="0"/>
                <a:ea typeface="ヒラギノ角ゴ ProN W3" pitchFamily="-110" charset="-128"/>
                <a:cs typeface="ヒラギノ角ゴ ProN W3" pitchFamily="-110" charset="-128"/>
                <a:sym typeface="Arial" pitchFamily="-110" charset="0"/>
              </a:rPr>
              <a:t>Learning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-110" charset="0"/>
              <a:ea typeface="ヒラギノ角ゴ ProN W3" pitchFamily="-110" charset="-128"/>
              <a:cs typeface="ヒラギノ角ゴ ProN W3" pitchFamily="-110" charset="-128"/>
              <a:sym typeface="Arial" pitchFamily="-110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935754" y="2030043"/>
            <a:ext cx="2701280" cy="1135857"/>
          </a:xfrm>
          <a:prstGeom prst="rect">
            <a:avLst/>
          </a:prstGeom>
          <a:solidFill>
            <a:srgbClr val="66CCFF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800" b="1" dirty="0" smtClean="0">
                <a:solidFill>
                  <a:schemeClr val="bg1"/>
                </a:solidFill>
                <a:latin typeface="Arial" pitchFamily="-110" charset="0"/>
                <a:ea typeface="ヒラギノ角ゴ ProN W3" pitchFamily="-110" charset="-128"/>
                <a:cs typeface="ヒラギノ角ゴ ProN W3" pitchFamily="-110" charset="-128"/>
                <a:sym typeface="Arial" pitchFamily="-110" charset="0"/>
              </a:rPr>
              <a:t>Learn</a:t>
            </a:r>
            <a:endParaRPr lang="en-US" sz="1400" b="1" dirty="0">
              <a:solidFill>
                <a:schemeClr val="bg1"/>
              </a:solidFill>
              <a:latin typeface="Arial" pitchFamily="-110" charset="0"/>
              <a:ea typeface="ヒラギノ角ゴ ProN W3" pitchFamily="-110" charset="-128"/>
              <a:cs typeface="ヒラギノ角ゴ ProN W3" pitchFamily="-110" charset="-128"/>
              <a:sym typeface="Arial" pitchFamily="-110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935754" y="4627084"/>
            <a:ext cx="1520890" cy="774068"/>
          </a:xfrm>
          <a:prstGeom prst="rect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800" b="1" dirty="0" smtClean="0">
                <a:solidFill>
                  <a:schemeClr val="bg1"/>
                </a:solidFill>
                <a:latin typeface="Arial" pitchFamily="-110" charset="0"/>
                <a:ea typeface="ヒラギノ角ゴ ProN W3" pitchFamily="-110" charset="-128"/>
                <a:cs typeface="ヒラギノ角ゴ ProN W3" pitchFamily="-110" charset="-128"/>
                <a:sym typeface="Arial" pitchFamily="-110" charset="0"/>
              </a:rPr>
              <a:t>Fix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-110" charset="0"/>
              <a:ea typeface="ヒラギノ角ゴ ProN W3" pitchFamily="-110" charset="-128"/>
              <a:cs typeface="ヒラギノ角ゴ ProN W3" pitchFamily="-110" charset="-128"/>
              <a:sym typeface="Arial" pitchFamily="-110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 rot="5400000">
            <a:off x="6567244" y="3278422"/>
            <a:ext cx="3383880" cy="86158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dirty="0" smtClean="0">
                <a:solidFill>
                  <a:schemeClr val="tx1">
                    <a:lumMod val="75000"/>
                  </a:schemeClr>
                </a:solidFill>
                <a:latin typeface="Arial" pitchFamily="-110" charset="0"/>
                <a:ea typeface="ヒラギノ角ゴ ProN W3" pitchFamily="-110" charset="-128"/>
                <a:cs typeface="ヒラギノ角ゴ ProN W3" pitchFamily="-110" charset="-128"/>
                <a:sym typeface="Arial" pitchFamily="-110" charset="0"/>
              </a:rPr>
              <a:t>Soak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latin typeface="Arial" pitchFamily="-110" charset="0"/>
              <a:ea typeface="ヒラギノ角ゴ ProN W3" pitchFamily="-110" charset="-128"/>
              <a:cs typeface="ヒラギノ角ゴ ProN W3" pitchFamily="-110" charset="-128"/>
              <a:sym typeface="Arial" pitchFamily="-110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935754" y="3289478"/>
            <a:ext cx="2701280" cy="1198446"/>
          </a:xfrm>
          <a:prstGeom prst="rect">
            <a:avLst/>
          </a:prstGeom>
          <a:solidFill>
            <a:srgbClr val="66CCFF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800" b="1" dirty="0" smtClean="0">
                <a:solidFill>
                  <a:schemeClr val="bg1"/>
                </a:solidFill>
                <a:latin typeface="Arial" pitchFamily="-110" charset="0"/>
                <a:ea typeface="ヒラギノ角ゴ ProN W3" pitchFamily="-110" charset="-128"/>
                <a:cs typeface="ヒラギノ角ゴ ProN W3" pitchFamily="-110" charset="-128"/>
                <a:sym typeface="Arial" pitchFamily="-110" charset="0"/>
              </a:rPr>
              <a:t>Learn</a:t>
            </a:r>
            <a:endParaRPr lang="en-US" sz="1400" b="1" dirty="0">
              <a:solidFill>
                <a:schemeClr val="bg1"/>
              </a:solidFill>
              <a:latin typeface="Arial" pitchFamily="-110" charset="0"/>
              <a:ea typeface="ヒラギノ角ゴ ProN W3" pitchFamily="-110" charset="-128"/>
              <a:cs typeface="ヒラギノ角ゴ ProN W3" pitchFamily="-110" charset="-128"/>
              <a:sym typeface="Arial" pitchFamily="-110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54025" y="2031856"/>
            <a:ext cx="1626869" cy="701779"/>
          </a:xfrm>
          <a:prstGeom prst="rect">
            <a:avLst/>
          </a:prstGeom>
          <a:solidFill>
            <a:srgbClr val="66CCFF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chemeClr val="bg1"/>
                </a:solidFill>
                <a:latin typeface="Arial" pitchFamily="-110" charset="0"/>
                <a:ea typeface="ヒラギノ角ゴ ProN W3" pitchFamily="-110" charset="-128"/>
                <a:cs typeface="ヒラギノ角ゴ ProN W3" pitchFamily="-110" charset="-128"/>
                <a:sym typeface="Arial" pitchFamily="-110" charset="0"/>
              </a:rPr>
              <a:t>Find</a:t>
            </a:r>
            <a:endParaRPr lang="en-US" sz="1050" b="1" dirty="0">
              <a:solidFill>
                <a:schemeClr val="bg1"/>
              </a:solidFill>
              <a:latin typeface="Arial" pitchFamily="-110" charset="0"/>
              <a:ea typeface="ヒラギノ角ゴ ProN W3" pitchFamily="-110" charset="-128"/>
              <a:cs typeface="ヒラギノ角ゴ ProN W3" pitchFamily="-110" charset="-128"/>
              <a:sym typeface="Arial" pitchFamily="-110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54025" y="2836604"/>
            <a:ext cx="3929876" cy="2712418"/>
          </a:xfrm>
          <a:prstGeom prst="rect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3800" b="1" dirty="0" smtClean="0">
                <a:solidFill>
                  <a:schemeClr val="bg1"/>
                </a:solidFill>
                <a:latin typeface="Arial" pitchFamily="-110" charset="0"/>
                <a:ea typeface="ヒラギノ角ゴ ProN W3" pitchFamily="-110" charset="-128"/>
                <a:cs typeface="ヒラギノ角ゴ ProN W3" pitchFamily="-110" charset="-128"/>
                <a:sym typeface="Arial" pitchFamily="-110" charset="0"/>
              </a:rPr>
              <a:t>Fix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-110" charset="0"/>
              <a:ea typeface="ヒラギノ角ゴ ProN W3" pitchFamily="-110" charset="-128"/>
              <a:cs typeface="ヒラギノ角ゴ ProN W3" pitchFamily="-110" charset="-128"/>
              <a:sym typeface="Arial" pitchFamily="-110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757032" y="2047707"/>
            <a:ext cx="1626869" cy="70177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latin typeface="Arial" pitchFamily="-110" charset="0"/>
                <a:ea typeface="ヒラギノ角ゴ ProN W3" pitchFamily="-110" charset="-128"/>
                <a:cs typeface="ヒラギノ角ゴ ProN W3" pitchFamily="-110" charset="-128"/>
                <a:sym typeface="Arial" pitchFamily="-110" charset="0"/>
              </a:rPr>
              <a:t>Blame</a:t>
            </a:r>
            <a:endParaRPr lang="en-US" sz="1050" b="1" dirty="0">
              <a:latin typeface="Arial" pitchFamily="-110" charset="0"/>
              <a:ea typeface="ヒラギノ角ゴ ProN W3" pitchFamily="-110" charset="-128"/>
              <a:cs typeface="ヒラギノ角ゴ ProN W3" pitchFamily="-110" charset="-128"/>
              <a:sym typeface="Arial" pitchFamily="-110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35450" y="6453878"/>
            <a:ext cx="882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Conklin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6565253" y="4605616"/>
            <a:ext cx="1071782" cy="795536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pitchFamily="-110" charset="0"/>
              <a:ea typeface="ヒラギノ角ゴ ProN W3" pitchFamily="-110" charset="-128"/>
              <a:cs typeface="ヒラギノ角ゴ ProN W3" pitchFamily="-110" charset="-128"/>
              <a:sym typeface="Arial" pitchFamily="-110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Arial" pitchFamily="-110" charset="0"/>
                <a:ea typeface="ヒラギノ角ゴ ProN W3" pitchFamily="-110" charset="-128"/>
                <a:cs typeface="ヒラギノ角ゴ ProN W3" pitchFamily="-110" charset="-128"/>
                <a:sym typeface="Arial" pitchFamily="-110" charset="0"/>
              </a:rPr>
              <a:t>Improve</a:t>
            </a:r>
            <a:endParaRPr lang="en-US" sz="600" b="1" dirty="0">
              <a:latin typeface="Arial" pitchFamily="-110" charset="0"/>
              <a:ea typeface="ヒラギノ角ゴ ProN W3" pitchFamily="-110" charset="-128"/>
              <a:cs typeface="ヒラギノ角ゴ ProN W3" pitchFamily="-110" charset="-128"/>
              <a:sym typeface="Arial" pitchFamily="-110" charset="0"/>
            </a:endParaRPr>
          </a:p>
        </p:txBody>
      </p:sp>
      <p:pic>
        <p:nvPicPr>
          <p:cNvPr id="23" name="Picture 22" descr="Screen-Shot-2015-09-08-at-4.30.26-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96" y="5973454"/>
            <a:ext cx="1610045" cy="77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88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12570</TotalTime>
  <Words>636</Words>
  <Application>Microsoft Macintosh PowerPoint</Application>
  <PresentationFormat>On-screen Show (4:3)</PresentationFormat>
  <Paragraphs>204</Paragraphs>
  <Slides>39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Slipstream</vt:lpstr>
      <vt:lpstr>Visio</vt:lpstr>
      <vt:lpstr>PowerPoint Presentation</vt:lpstr>
      <vt:lpstr>Human Performance Highly Reliable Organizations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Human Performance</vt:lpstr>
      <vt:lpstr>A Great Shift in Operational Learning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Workers Discover Safety While Working…</vt:lpstr>
      <vt:lpstr> After the Event, Safety is Clear…</vt:lpstr>
      <vt:lpstr>PowerPoint Presentation</vt:lpstr>
      <vt:lpstr>Human Performance Principles</vt:lpstr>
      <vt:lpstr>PowerPoint Presentation</vt:lpstr>
      <vt:lpstr>Origin of Human Error</vt:lpstr>
      <vt:lpstr>PowerPoint Presentation</vt:lpstr>
      <vt:lpstr>PowerPoint Presentation</vt:lpstr>
      <vt:lpstr>Limitations  of Human Nature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Performance</dc:title>
  <dc:creator>Todd Conklin</dc:creator>
  <cp:lastModifiedBy>Todd Conklin</cp:lastModifiedBy>
  <cp:revision>190</cp:revision>
  <cp:lastPrinted>2015-08-31T04:47:44Z</cp:lastPrinted>
  <dcterms:created xsi:type="dcterms:W3CDTF">2011-04-28T02:18:23Z</dcterms:created>
  <dcterms:modified xsi:type="dcterms:W3CDTF">2015-10-13T02:34:15Z</dcterms:modified>
</cp:coreProperties>
</file>