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21"/>
  </p:notesMasterIdLst>
  <p:sldIdLst>
    <p:sldId id="314" r:id="rId2"/>
    <p:sldId id="307" r:id="rId3"/>
    <p:sldId id="319" r:id="rId4"/>
    <p:sldId id="311" r:id="rId5"/>
    <p:sldId id="258" r:id="rId6"/>
    <p:sldId id="259" r:id="rId7"/>
    <p:sldId id="260" r:id="rId8"/>
    <p:sldId id="261" r:id="rId9"/>
    <p:sldId id="325" r:id="rId10"/>
    <p:sldId id="327" r:id="rId11"/>
    <p:sldId id="329" r:id="rId12"/>
    <p:sldId id="322" r:id="rId13"/>
    <p:sldId id="324" r:id="rId14"/>
    <p:sldId id="291" r:id="rId15"/>
    <p:sldId id="292" r:id="rId16"/>
    <p:sldId id="336" r:id="rId17"/>
    <p:sldId id="337" r:id="rId18"/>
    <p:sldId id="342" r:id="rId19"/>
    <p:sldId id="338" r:id="rId2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072" autoAdjust="0"/>
  </p:normalViewPr>
  <p:slideViewPr>
    <p:cSldViewPr snapToGrid="0" snapToObjects="1">
      <p:cViewPr varScale="1">
        <p:scale>
          <a:sx n="77" d="100"/>
          <a:sy n="77" d="100"/>
        </p:scale>
        <p:origin x="-190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686265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Relationship Id="rId3" Type="http://schemas.openxmlformats.org/officeDocument/2006/relationships/hyperlink" Target="https://twitter.com/SkyNewsBreak/status/593028488149479424" TargetMode="Externa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r>
              <a:rPr lang="en-US" sz="1100" dirty="0" err="1" smtClean="0"/>
              <a:t>Mikey</a:t>
            </a:r>
            <a:r>
              <a:rPr lang="en-US" sz="1100" dirty="0" smtClean="0"/>
              <a:t> Dickerson was here a year ago telling his story – Rescue of </a:t>
            </a:r>
            <a:r>
              <a:rPr lang="en-US" sz="1100" dirty="0" err="1" smtClean="0"/>
              <a:t>Healthcare.gov</a:t>
            </a:r>
            <a:r>
              <a:rPr lang="en-US" sz="1100" baseline="0" dirty="0" smtClean="0"/>
              <a:t> &amp; subsequent founding of the US Digital Service.</a:t>
            </a:r>
            <a:endParaRPr lang="en-US" sz="1100" dirty="0" smtClean="0"/>
          </a:p>
          <a:p>
            <a:pPr marL="171450" lvl="0" indent="-171450">
              <a:buFont typeface="Arial"/>
              <a:buChar char="•"/>
            </a:pPr>
            <a:r>
              <a:rPr lang="en-US" sz="1100" dirty="0" smtClean="0"/>
              <a:t>I will say I never expected to be here in front of you talking about this- Tech as a Force For Good.</a:t>
            </a:r>
          </a:p>
          <a:p>
            <a:pPr marL="171450" lvl="0" indent="-171450">
              <a:buFont typeface="Arial"/>
              <a:buChar char="•"/>
            </a:pPr>
            <a:r>
              <a:rPr lang="en-US" sz="1100" dirty="0" smtClean="0"/>
              <a:t>I’m not involved in politics</a:t>
            </a:r>
            <a:r>
              <a:rPr lang="en-US" sz="1100" baseline="0" dirty="0" smtClean="0"/>
              <a:t> or any civic organizations.</a:t>
            </a:r>
            <a:endParaRPr lang="en-US" sz="1100" dirty="0" smtClean="0"/>
          </a:p>
          <a:p>
            <a:pPr marL="171450" lvl="0" indent="-171450">
              <a:buFont typeface="Arial"/>
              <a:buChar char="•"/>
            </a:pPr>
            <a:r>
              <a:rPr lang="en-US" sz="1100" dirty="0" smtClean="0"/>
              <a:t>Fortunate enough for my code to ship to 100s of millions of people</a:t>
            </a:r>
            <a:r>
              <a:rPr lang="en-US" sz="1100" baseline="0" dirty="0" smtClean="0"/>
              <a:t> (Shockwave, </a:t>
            </a:r>
            <a:r>
              <a:rPr lang="en-US" sz="1100" baseline="0" dirty="0" err="1" smtClean="0"/>
              <a:t>Hulu</a:t>
            </a:r>
            <a:r>
              <a:rPr lang="en-US" sz="1100" baseline="0" dirty="0" smtClean="0"/>
              <a:t>, BET Digital)</a:t>
            </a:r>
          </a:p>
          <a:p>
            <a:pPr marL="171450" lvl="0" indent="-171450">
              <a:buFont typeface="Arial"/>
              <a:buChar char="•"/>
            </a:pPr>
            <a:r>
              <a:rPr lang="en-US" sz="1100" baseline="0" dirty="0" smtClean="0"/>
              <a:t>But nothing prepared me for the kind of meaningful impact of the work we’re doing.</a:t>
            </a:r>
          </a:p>
          <a:p>
            <a:pPr marL="171450" lvl="0" indent="-171450">
              <a:buFont typeface="Arial"/>
              <a:buChar char="•"/>
            </a:pPr>
            <a:r>
              <a:rPr lang="en-US" sz="1100" baseline="0" dirty="0" smtClean="0"/>
              <a:t>While Tech is the underlying fabric of much of the world today, I hadn’t come to realize what a direct and dramatic impact my BS in CS could have on real people’s lives.</a:t>
            </a:r>
            <a:endParaRPr lang="en-US" sz="1100" dirty="0" smtClean="0"/>
          </a:p>
          <a:p>
            <a:pPr marL="171450" lvl="0" indent="-171450">
              <a:buFont typeface="Arial"/>
              <a:buChar char="•"/>
            </a:pPr>
            <a:r>
              <a:rPr lang="en-US" sz="1100" baseline="0" dirty="0" smtClean="0"/>
              <a:t>I’m here to share with y’all.</a:t>
            </a:r>
            <a:endParaRPr lang="en-US" sz="1050" dirty="0" smtClean="0"/>
          </a:p>
          <a:p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1707134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100" dirty="0" smtClean="0"/>
              <a:t>I-90 Form – application to renew or replace your green card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smtClean="0"/>
              <a:t>6 million applications per year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smtClean="0"/>
              <a:t>Entirely paper based process. 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Many businesses formed around</a:t>
            </a:r>
            <a:r>
              <a:rPr lang="en-US" baseline="0" dirty="0" smtClean="0"/>
              <a:t> getting thru the system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Lots of lawyers</a:t>
            </a:r>
            <a:endParaRPr lang="en-US" sz="1100" dirty="0" smtClean="0"/>
          </a:p>
          <a:p>
            <a:pPr marL="171450" indent="-171450">
              <a:buFont typeface="Arial"/>
              <a:buChar char="•"/>
            </a:pPr>
            <a:r>
              <a:rPr lang="en-US" sz="1100" dirty="0" smtClean="0"/>
              <a:t>Goal: Put it online and make it more efficient. 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smtClean="0"/>
              <a:t>USCIS spent </a:t>
            </a:r>
            <a:r>
              <a:rPr lang="en-US" dirty="0" smtClean="0"/>
              <a:t>7 years and  $1.2bn and</a:t>
            </a:r>
            <a:r>
              <a:rPr lang="en-US" baseline="0" dirty="0" smtClean="0"/>
              <a:t> </a:t>
            </a:r>
            <a:r>
              <a:rPr lang="en-US" dirty="0" smtClean="0"/>
              <a:t>failed.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Independent study said it made the process worse than paper.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So re-upped for</a:t>
            </a:r>
            <a:r>
              <a:rPr lang="en-US" baseline="0" dirty="0" smtClean="0"/>
              <a:t> $</a:t>
            </a:r>
            <a:r>
              <a:rPr lang="en-US" dirty="0" smtClean="0"/>
              <a:t>2.5bn and 10 years -- with the same vendor!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The definition of crazy, doing the same thing over and over again and expecting different results.</a:t>
            </a:r>
          </a:p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935075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100" dirty="0" smtClean="0"/>
              <a:t>Wiser minds prevailed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smtClean="0"/>
              <a:t>The CIO at USCIS</a:t>
            </a:r>
            <a:r>
              <a:rPr lang="en-US" sz="1100" baseline="0" dirty="0" smtClean="0"/>
              <a:t> in conjunction with the Digital Coalition scrapped that idea and started over.</a:t>
            </a:r>
          </a:p>
          <a:p>
            <a:pPr marL="628650" lvl="1" indent="-171450">
              <a:buFont typeface="Arial"/>
              <a:buChar char="•"/>
            </a:pPr>
            <a:r>
              <a:rPr lang="en-US" sz="1100" baseline="0" dirty="0" smtClean="0"/>
              <a:t>Moved from Waterfall to Agile</a:t>
            </a:r>
          </a:p>
          <a:p>
            <a:pPr marL="628650" lvl="1" indent="-171450">
              <a:buFont typeface="Arial"/>
              <a:buChar char="•"/>
            </a:pPr>
            <a:r>
              <a:rPr lang="en-US" sz="1100" baseline="0" dirty="0" smtClean="0"/>
              <a:t>Moved to the Public Cloud</a:t>
            </a:r>
          </a:p>
          <a:p>
            <a:pPr marL="628650" lvl="1" indent="-171450">
              <a:buFont typeface="Arial"/>
              <a:buChar char="•"/>
            </a:pPr>
            <a:r>
              <a:rPr lang="en-US" sz="1100" baseline="0" dirty="0" smtClean="0"/>
              <a:t>Implemented Real-time Monitoring</a:t>
            </a:r>
          </a:p>
          <a:p>
            <a:pPr marL="628650" lvl="1" indent="-171450">
              <a:buFont typeface="Arial"/>
              <a:buChar char="•"/>
            </a:pPr>
            <a:r>
              <a:rPr lang="en-US" sz="1100" baseline="0" dirty="0" smtClean="0"/>
              <a:t>Left the building and did User research in the field</a:t>
            </a:r>
          </a:p>
          <a:p>
            <a:pPr marL="171450" indent="-171450">
              <a:buFont typeface="Arial"/>
              <a:buChar char="•"/>
            </a:pPr>
            <a:r>
              <a:rPr lang="en-US" sz="1100" baseline="0" dirty="0" smtClean="0"/>
              <a:t>Over the course of several months, they successfully launched an online system to </a:t>
            </a:r>
            <a:r>
              <a:rPr lang="en-US" sz="1100" dirty="0" smtClean="0"/>
              <a:t>process your replacement green card.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aseline="0" dirty="0" smtClean="0"/>
              <a:t>The new online version allows users to track the status of their replacement request and sends out e-notifications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dirty="0" smtClean="0"/>
              <a:t>Over 40k people have filed</a:t>
            </a:r>
            <a:r>
              <a:rPr lang="en-US" sz="1100" baseline="0" dirty="0" smtClean="0"/>
              <a:t> </a:t>
            </a:r>
            <a:r>
              <a:rPr lang="en-US" sz="1100" dirty="0" smtClean="0"/>
              <a:t>online already.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smtClean="0"/>
              <a:t>18F </a:t>
            </a:r>
            <a:r>
              <a:rPr lang="en-US" sz="1100" b="1" u="sng" dirty="0" smtClean="0"/>
              <a:t>also</a:t>
            </a:r>
            <a:r>
              <a:rPr lang="en-US" sz="1100" dirty="0" smtClean="0"/>
              <a:t> built </a:t>
            </a:r>
            <a:r>
              <a:rPr lang="en-US" sz="1100" dirty="0" err="1" smtClean="0"/>
              <a:t>MyUSCIS</a:t>
            </a:r>
            <a:r>
              <a:rPr lang="en-US" sz="1100" dirty="0" smtClean="0"/>
              <a:t> – focused on getting users the info they need</a:t>
            </a:r>
            <a:r>
              <a:rPr lang="en-US" sz="1100" baseline="0" dirty="0" smtClean="0"/>
              <a:t> to navigate the immigration process.</a:t>
            </a:r>
            <a:endParaRPr lang="en-US" sz="11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74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 smtClean="0"/>
              <a:t>My 1</a:t>
            </a:r>
            <a:r>
              <a:rPr lang="en-US" baseline="30000" dirty="0" smtClean="0"/>
              <a:t>st</a:t>
            </a:r>
            <a:r>
              <a:rPr lang="en-US" dirty="0" smtClean="0"/>
              <a:t> project.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A College degree is the surest path to the middle class.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For </a:t>
            </a:r>
            <a:r>
              <a:rPr lang="en-US" dirty="0" err="1" smtClean="0"/>
              <a:t>Millenials</a:t>
            </a:r>
            <a:r>
              <a:rPr lang="en-US" baseline="0" dirty="0" smtClean="0"/>
              <a:t> ages 25-32:</a:t>
            </a:r>
            <a:endParaRPr lang="en-US" dirty="0" smtClean="0"/>
          </a:p>
          <a:p>
            <a:pPr marL="171450" indent="-171450">
              <a:buFontTx/>
              <a:buChar char="•"/>
            </a:pPr>
            <a:r>
              <a:rPr lang="en-US" dirty="0" smtClean="0"/>
              <a:t>Unemployment rates for someone with a bachelors</a:t>
            </a:r>
            <a:r>
              <a:rPr lang="en-US" baseline="0" dirty="0" smtClean="0"/>
              <a:t> is 3.8%, and is 12.2% if you only have a HS diploma.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aseline="0" dirty="0" smtClean="0"/>
              <a:t>Earn $1mm more over the course of your lifetime.</a:t>
            </a:r>
          </a:p>
          <a:p>
            <a:pPr marL="171450" indent="-171450">
              <a:buFontTx/>
              <a:buChar char="•"/>
            </a:pPr>
            <a:r>
              <a:rPr lang="en-US" b="1" u="sng" baseline="0" dirty="0" smtClean="0"/>
              <a:t>21.8% of HS only graduates live in poverty.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President wanted to create a tool to help students:</a:t>
            </a:r>
          </a:p>
          <a:p>
            <a:pPr marL="628650" lvl="1" indent="-171450">
              <a:buFontTx/>
              <a:buChar char="•"/>
            </a:pPr>
            <a:r>
              <a:rPr lang="en-US" baseline="0" dirty="0" smtClean="0"/>
              <a:t>understand the value a school provides and </a:t>
            </a:r>
          </a:p>
          <a:p>
            <a:pPr marL="628650" lvl="1" indent="-171450">
              <a:buFontTx/>
              <a:buChar char="•"/>
            </a:pPr>
            <a:r>
              <a:rPr lang="en-US" baseline="0" dirty="0" smtClean="0"/>
              <a:t>enable them to make more informed choices (and not get ripped off).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2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 charset="0"/>
              <a:buChar char="•"/>
            </a:pPr>
            <a:r>
              <a:rPr lang="en-US" sz="1000" dirty="0" smtClean="0"/>
              <a:t>First we had to decide what to build to achieve the goal</a:t>
            </a:r>
          </a:p>
          <a:p>
            <a:pPr marL="168244" indent="-168244">
              <a:buFont typeface="Arial" charset="0"/>
              <a:buChar char="•"/>
            </a:pPr>
            <a:r>
              <a:rPr lang="en-US" sz="1000" dirty="0" smtClean="0"/>
              <a:t>We had to understand</a:t>
            </a:r>
            <a:r>
              <a:rPr lang="en-US" sz="1000" baseline="0" dirty="0" smtClean="0"/>
              <a:t> how students search for colleges</a:t>
            </a:r>
            <a:endParaRPr lang="en-US" sz="1000" dirty="0" smtClean="0"/>
          </a:p>
          <a:p>
            <a:pPr marL="168244" indent="-168244">
              <a:buFont typeface="Arial" charset="0"/>
              <a:buChar char="•"/>
            </a:pPr>
            <a:r>
              <a:rPr lang="en-US" sz="1000" dirty="0" smtClean="0"/>
              <a:t>So we went out and asked them.</a:t>
            </a:r>
          </a:p>
          <a:p>
            <a:pPr marL="168244" indent="-168244">
              <a:buFont typeface="Arial" charset="0"/>
              <a:buChar char="•"/>
            </a:pPr>
            <a:r>
              <a:rPr lang="en-US" sz="1000" dirty="0" smtClean="0"/>
              <a:t>79 </a:t>
            </a:r>
            <a:r>
              <a:rPr lang="en-US" sz="1000" dirty="0"/>
              <a:t>users and stakeholders. </a:t>
            </a:r>
          </a:p>
          <a:p>
            <a:pPr marL="625444" lvl="1" indent="-168244">
              <a:buFont typeface="Arial" charset="0"/>
              <a:buChar char="•"/>
            </a:pPr>
            <a:r>
              <a:rPr lang="en-US" sz="1000" dirty="0"/>
              <a:t>The Mall</a:t>
            </a:r>
          </a:p>
          <a:p>
            <a:pPr marL="625444" lvl="1" indent="-168244">
              <a:buFont typeface="Arial" charset="0"/>
              <a:buChar char="•"/>
            </a:pPr>
            <a:r>
              <a:rPr lang="en-US" sz="1000" dirty="0"/>
              <a:t>Written letters to the president </a:t>
            </a:r>
          </a:p>
          <a:p>
            <a:pPr marL="625444" lvl="1" indent="-168244">
              <a:buFont typeface="Arial" charset="0"/>
              <a:buChar char="•"/>
            </a:pPr>
            <a:r>
              <a:rPr lang="en-US" sz="1000" dirty="0"/>
              <a:t>Anacostia High School </a:t>
            </a:r>
          </a:p>
        </p:txBody>
      </p:sp>
    </p:spTree>
    <p:extLst>
      <p:ext uri="{BB962C8B-B14F-4D97-AF65-F5344CB8AC3E}">
        <p14:creationId xmlns:p14="http://schemas.microsoft.com/office/powerpoint/2010/main" val="995448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7565" y="685488"/>
            <a:ext cx="606287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 charset="0"/>
              <a:buChar char="•"/>
            </a:pPr>
            <a:r>
              <a:rPr lang="en-US" sz="1000" dirty="0" smtClean="0"/>
              <a:t>How </a:t>
            </a:r>
            <a:r>
              <a:rPr lang="en-US" sz="1000" dirty="0"/>
              <a:t>to achieve goal: reach audience and change </a:t>
            </a:r>
            <a:r>
              <a:rPr lang="en-US" sz="1000" dirty="0" smtClean="0"/>
              <a:t>conversation</a:t>
            </a:r>
          </a:p>
          <a:p>
            <a:pPr marL="168244" indent="-168244">
              <a:buFont typeface="Arial" charset="0"/>
              <a:buChar char="•"/>
            </a:pPr>
            <a:r>
              <a:rPr lang="en-US" sz="1000" dirty="0" smtClean="0"/>
              <a:t>2 Products:</a:t>
            </a:r>
          </a:p>
          <a:p>
            <a:pPr marL="168244" indent="-168244">
              <a:buFont typeface="Arial" charset="0"/>
              <a:buChar char="•"/>
            </a:pPr>
            <a:r>
              <a:rPr lang="en-US" sz="1000" dirty="0" smtClean="0"/>
              <a:t>Consumer </a:t>
            </a:r>
            <a:r>
              <a:rPr lang="en-US" sz="1000" dirty="0"/>
              <a:t>Tool, </a:t>
            </a:r>
            <a:endParaRPr lang="en-US" sz="1000" dirty="0" smtClean="0"/>
          </a:p>
          <a:p>
            <a:pPr marL="625444" lvl="1" indent="-168244">
              <a:buFont typeface="Arial" charset="0"/>
              <a:buChar char="•"/>
            </a:pPr>
            <a:r>
              <a:rPr lang="en-US" sz="1000" dirty="0" smtClean="0"/>
              <a:t>Mobile first</a:t>
            </a:r>
          </a:p>
          <a:p>
            <a:pPr marL="625444" lvl="1" indent="-168244">
              <a:buFont typeface="Arial" charset="0"/>
              <a:buChar char="•"/>
            </a:pPr>
            <a:r>
              <a:rPr lang="en-US" sz="1000" dirty="0" smtClean="0"/>
              <a:t>Capturing</a:t>
            </a:r>
            <a:r>
              <a:rPr lang="en-US" sz="1000" baseline="0" dirty="0" smtClean="0"/>
              <a:t> what we learned in our user research</a:t>
            </a:r>
            <a:endParaRPr lang="en-US" sz="1000" dirty="0" smtClean="0"/>
          </a:p>
          <a:p>
            <a:pPr marL="625444" lvl="1" indent="-168244">
              <a:buFont typeface="Arial" charset="0"/>
              <a:buChar char="•"/>
            </a:pPr>
            <a:r>
              <a:rPr lang="en-US" sz="1000" dirty="0" smtClean="0"/>
              <a:t>as reference implementation</a:t>
            </a:r>
            <a:endParaRPr lang="en-US" sz="1000" dirty="0" smtClean="0"/>
          </a:p>
          <a:p>
            <a:pPr marL="168244" indent="-168244">
              <a:buFont typeface="Arial" charset="0"/>
              <a:buChar char="•"/>
            </a:pPr>
            <a:r>
              <a:rPr lang="en-US" sz="1000" dirty="0" smtClean="0"/>
              <a:t>API</a:t>
            </a:r>
          </a:p>
          <a:p>
            <a:pPr marL="625444" lvl="1" indent="-168244">
              <a:buFont typeface="Arial" charset="0"/>
              <a:buChar char="•"/>
            </a:pPr>
            <a:r>
              <a:rPr lang="en-US" sz="1000" dirty="0" smtClean="0"/>
              <a:t>Most importantly</a:t>
            </a:r>
          </a:p>
          <a:p>
            <a:pPr marL="625444" lvl="1" indent="-168244">
              <a:buFont typeface="Arial" charset="0"/>
              <a:buChar char="•"/>
            </a:pPr>
            <a:r>
              <a:rPr lang="en-US" sz="1000" dirty="0" smtClean="0"/>
              <a:t>To reach students</a:t>
            </a:r>
            <a:r>
              <a:rPr lang="en-US" sz="1000" baseline="0" dirty="0" smtClean="0"/>
              <a:t> anywhere they might be searching for schools.</a:t>
            </a:r>
          </a:p>
          <a:p>
            <a:pPr marL="625444" lvl="1" indent="-168244">
              <a:buFont typeface="Arial" charset="0"/>
              <a:buChar char="•"/>
            </a:pPr>
            <a:r>
              <a:rPr lang="en-US" sz="1000" baseline="0" dirty="0" smtClean="0"/>
              <a:t>Enable other developers to create tools tailored to vulnerable audiences, like low-income and first generation college go-</a:t>
            </a:r>
            <a:r>
              <a:rPr lang="en-US" sz="1000" baseline="0" dirty="0" err="1" smtClean="0"/>
              <a:t>ers</a:t>
            </a:r>
            <a:endParaRPr lang="en-US" sz="1000" dirty="0" smtClean="0"/>
          </a:p>
          <a:p>
            <a:pPr marL="625444" lvl="1" indent="-168244">
              <a:buFont typeface="Arial" charset="0"/>
              <a:buChar char="•"/>
            </a:pPr>
            <a:endParaRPr lang="en-US" sz="1000" dirty="0"/>
          </a:p>
          <a:p>
            <a:endParaRPr lang="en-US" sz="1000" b="1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76262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7565" y="685488"/>
            <a:ext cx="606287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 smtClean="0"/>
              <a:t>Launched an MVP 4 weeks ago.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Rollout has been successful thus far.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President’s Weekly Address announced the project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Lots of press coverage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In the 1</a:t>
            </a:r>
            <a:r>
              <a:rPr lang="en-US" baseline="30000" dirty="0" smtClean="0"/>
              <a:t>st</a:t>
            </a:r>
            <a:r>
              <a:rPr lang="en-US" dirty="0" smtClean="0"/>
              <a:t> 4 days, got about 8x more usage than the earlier College Scorecard has in the previous 12 months.</a:t>
            </a:r>
          </a:p>
          <a:p>
            <a:r>
              <a:rPr lang="en-US" dirty="0" smtClean="0"/>
              <a:t>Data folks have loved it. – used earnings data to look at gender inequity in pay 10 years after starting school.</a:t>
            </a:r>
          </a:p>
          <a:p>
            <a:r>
              <a:rPr lang="en-US" dirty="0" smtClean="0"/>
              <a:t>Institutions are revisiting their data submissions.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11 organizations already using these data to launch new tools</a:t>
            </a:r>
          </a:p>
          <a:p>
            <a:pPr marL="0" indent="0">
              <a:buFontTx/>
              <a:buNone/>
            </a:pPr>
            <a:r>
              <a:rPr lang="en-US" dirty="0" smtClean="0"/>
              <a:t>* I look forward to the data being put to good use and having an impact on how students pick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14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/>
            <a:r>
              <a:rPr lang="en" dirty="0" smtClean="0"/>
              <a:t>8 Million Veterans</a:t>
            </a:r>
            <a:r>
              <a:rPr lang="en-US" dirty="0" smtClean="0"/>
              <a:t>, </a:t>
            </a:r>
            <a:r>
              <a:rPr lang="en" dirty="0" smtClean="0"/>
              <a:t>163 Hospitals</a:t>
            </a:r>
            <a:r>
              <a:rPr lang="en-US" dirty="0" smtClean="0"/>
              <a:t>, </a:t>
            </a:r>
            <a:r>
              <a:rPr lang="en" dirty="0" smtClean="0"/>
              <a:t>135 Nursing Homes</a:t>
            </a:r>
            <a:r>
              <a:rPr lang="en-US" dirty="0" smtClean="0"/>
              <a:t>; </a:t>
            </a:r>
          </a:p>
          <a:p>
            <a:pPr marL="171450" indent="-171450"/>
            <a:r>
              <a:rPr lang="en" dirty="0" smtClean="0"/>
              <a:t>25% of Nation Potentially Eligible for VA Services - veterans, families, survivors</a:t>
            </a:r>
            <a:r>
              <a:rPr lang="en-US" dirty="0" smtClean="0"/>
              <a:t>;</a:t>
            </a:r>
          </a:p>
          <a:p>
            <a:pPr marL="171450" indent="-171450"/>
            <a:r>
              <a:rPr lang="en-US" dirty="0" smtClean="0"/>
              <a:t> </a:t>
            </a:r>
            <a:r>
              <a:rPr lang="en" dirty="0" smtClean="0"/>
              <a:t>60% </a:t>
            </a:r>
            <a:r>
              <a:rPr lang="en-US" dirty="0" smtClean="0"/>
              <a:t>of doctors </a:t>
            </a:r>
            <a:r>
              <a:rPr lang="en" dirty="0" smtClean="0"/>
              <a:t>use the VA’s Electronic Health Record System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------------------------------------</a:t>
            </a:r>
          </a:p>
          <a:p>
            <a:pPr marL="171450" indent="-171450" defTabSz="281617">
              <a:defRPr/>
            </a:pPr>
            <a:r>
              <a:rPr lang="en-US" dirty="0" smtClean="0">
                <a:latin typeface="Lucida Grande"/>
                <a:ea typeface="Lucida Grande"/>
                <a:cs typeface="Lucida Grande"/>
                <a:sym typeface="Lucida Grande"/>
              </a:rPr>
              <a:t>In the wake of Mike Brown and Eric Garner, 2 Presidential Innovation fellows, engineers, </a:t>
            </a:r>
          </a:p>
          <a:p>
            <a:pPr marL="171450" indent="-171450" defTabSz="281617">
              <a:defRPr/>
            </a:pPr>
            <a:r>
              <a:rPr lang="en-US" dirty="0" smtClean="0">
                <a:latin typeface="Lucida Grande"/>
                <a:ea typeface="Lucida Grande"/>
                <a:cs typeface="Lucida Grande"/>
                <a:sym typeface="Lucida Grande"/>
              </a:rPr>
              <a:t>wanted to see how they could help the national dialog around policing reform.</a:t>
            </a:r>
          </a:p>
          <a:p>
            <a:pPr marL="171450" indent="-171450"/>
            <a:r>
              <a:rPr lang="en-US" sz="1200" dirty="0" smtClean="0"/>
              <a:t>Results:</a:t>
            </a:r>
            <a:r>
              <a:rPr lang="en-US" sz="1200" baseline="0" dirty="0" smtClean="0"/>
              <a:t> </a:t>
            </a:r>
            <a:r>
              <a:rPr lang="en-US" sz="1200" dirty="0" smtClean="0"/>
              <a:t>21 jurisdictions participating in the effort; how best to collect and publish data,  AND</a:t>
            </a:r>
            <a:r>
              <a:rPr lang="en-US" sz="1200" baseline="0" dirty="0" smtClean="0"/>
              <a:t> </a:t>
            </a:r>
            <a:r>
              <a:rPr lang="en-US" sz="1200" dirty="0" smtClean="0"/>
              <a:t>how to use it to drive local dialogue and build community trust.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 smtClean="0"/>
              <a:t>------------------------------------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dirty="0" err="1" smtClean="0"/>
              <a:t>Mapgive</a:t>
            </a:r>
            <a:r>
              <a:rPr lang="en-US" dirty="0" smtClean="0"/>
              <a:t> is: the state department’s public diplomacy campaign supporting open street map for humanitarian response</a:t>
            </a:r>
          </a:p>
          <a:p>
            <a:pPr marL="171450" indent="-171450"/>
            <a:r>
              <a:rPr lang="en-US" dirty="0" smtClean="0"/>
              <a:t>April 25</a:t>
            </a:r>
            <a:r>
              <a:rPr lang="en-US" baseline="30000" dirty="0" smtClean="0"/>
              <a:t>th</a:t>
            </a:r>
            <a:r>
              <a:rPr lang="en-US" dirty="0" smtClean="0"/>
              <a:t>, 2015  7.8-magnitude earthquake struck Nepal at 11.56 am</a:t>
            </a:r>
          </a:p>
          <a:p>
            <a:pPr marL="171450" indent="-171450"/>
            <a:r>
              <a:rPr lang="en-US" dirty="0" smtClean="0"/>
              <a:t>The quake struck at a depth of 9.3 miles, and combined with the tremors and aftershocks that followed has killed at least </a:t>
            </a:r>
            <a:r>
              <a:rPr lang="en-US" dirty="0" smtClean="0">
                <a:hlinkClick r:id="rId3"/>
              </a:rPr>
              <a:t>5,000 people</a:t>
            </a:r>
            <a:r>
              <a:rPr lang="en-US" dirty="0" smtClean="0"/>
              <a:t>. 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dirty="0" smtClean="0"/>
              <a:t>In 48 hours, 2000 digital volunteers, trawling over 13,000 miles of satellite imagery, identifying over 3000 damaged buildings.</a:t>
            </a:r>
          </a:p>
          <a:p>
            <a:pPr marL="171450" indent="-171450"/>
            <a:r>
              <a:rPr lang="en-US" dirty="0" smtClean="0"/>
              <a:t>To help direct relief workers on the ground know where they should head first. What roads were unblocked, where buildings were collapsed, etc…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1742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 smtClean="0"/>
              <a:t>It’s not rocket science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We really are bringing modern practices to bear on these massive problems</a:t>
            </a:r>
            <a:r>
              <a:rPr lang="en-US" baseline="0" dirty="0" smtClean="0"/>
              <a:t> and seeing results bear fruit.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722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sz="3600" dirty="0" smtClean="0"/>
              <a:t>Modern Product Management and Software Development Practices:</a:t>
            </a:r>
          </a:p>
          <a:p>
            <a:pPr marL="571500" lvl="1" indent="-171450">
              <a:buFontTx/>
              <a:buChar char="•"/>
            </a:pPr>
            <a:r>
              <a:rPr lang="en-US" sz="3100" dirty="0" smtClean="0"/>
              <a:t>Goal-setting and success criteria</a:t>
            </a:r>
          </a:p>
          <a:p>
            <a:pPr marL="571500" lvl="1" indent="-171450">
              <a:buFontTx/>
              <a:buChar char="•"/>
            </a:pPr>
            <a:r>
              <a:rPr lang="en-US" sz="3100" dirty="0" smtClean="0"/>
              <a:t>Modern technology stacks</a:t>
            </a:r>
          </a:p>
          <a:p>
            <a:pPr marL="571500" lvl="1" indent="-171450">
              <a:buFontTx/>
              <a:buChar char="•"/>
            </a:pPr>
            <a:r>
              <a:rPr lang="en-US" sz="3100" dirty="0" smtClean="0"/>
              <a:t>User-centered Design</a:t>
            </a:r>
          </a:p>
          <a:p>
            <a:pPr marL="571500" lvl="1" indent="-171450">
              <a:buFontTx/>
              <a:buChar char="•"/>
            </a:pPr>
            <a:r>
              <a:rPr lang="en-US" sz="3100" dirty="0" smtClean="0"/>
              <a:t>Iteration</a:t>
            </a:r>
          </a:p>
          <a:p>
            <a:pPr marL="571500" lvl="1" indent="-171450">
              <a:buFontTx/>
              <a:buChar char="•"/>
            </a:pPr>
            <a:r>
              <a:rPr lang="en-US" sz="3100" dirty="0" smtClean="0"/>
              <a:t>Open Data</a:t>
            </a:r>
          </a:p>
          <a:p>
            <a:pPr marL="571500" lvl="1" indent="-171450">
              <a:buFontTx/>
              <a:buChar char="•"/>
            </a:pPr>
            <a:r>
              <a:rPr lang="en-US" sz="3100" dirty="0" smtClean="0"/>
              <a:t>Open Source</a:t>
            </a:r>
          </a:p>
          <a:p>
            <a:pPr marL="571500" lvl="1" indent="-171450">
              <a:buFontTx/>
              <a:buChar char="•"/>
            </a:pPr>
            <a:r>
              <a:rPr lang="en-US" sz="3100" dirty="0" smtClean="0"/>
              <a:t>Design Patterns</a:t>
            </a:r>
          </a:p>
          <a:p>
            <a:pPr marL="571500" lvl="1" indent="-171450">
              <a:buFontTx/>
              <a:buChar char="•"/>
            </a:pPr>
            <a:r>
              <a:rPr lang="en-US" sz="3100" dirty="0" smtClean="0"/>
              <a:t>Monitoring and Dashboards</a:t>
            </a:r>
          </a:p>
          <a:p>
            <a:pPr marL="171450" indent="-171450">
              <a:buFontTx/>
              <a:buChar char="•"/>
            </a:pPr>
            <a:r>
              <a:rPr lang="en-US" sz="3600" dirty="0" err="1" smtClean="0"/>
              <a:t>Mythbusting</a:t>
            </a:r>
            <a:r>
              <a:rPr lang="en-US" sz="3600" dirty="0" smtClean="0"/>
              <a:t> &amp; Remove Policy Roadblocks:</a:t>
            </a:r>
          </a:p>
          <a:p>
            <a:pPr marL="571500" lvl="1" indent="-171450">
              <a:buFontTx/>
              <a:buChar char="•"/>
            </a:pPr>
            <a:r>
              <a:rPr lang="en-US" sz="3100" dirty="0" smtClean="0"/>
              <a:t>The Cloud</a:t>
            </a:r>
          </a:p>
          <a:p>
            <a:pPr marL="571500" lvl="1" indent="-171450">
              <a:buFontTx/>
              <a:buChar char="•"/>
            </a:pPr>
            <a:r>
              <a:rPr lang="en-US" sz="3100" dirty="0" smtClean="0"/>
              <a:t>Usability and A/B Testing</a:t>
            </a:r>
          </a:p>
          <a:p>
            <a:pPr marL="571500" lvl="1" indent="-171450">
              <a:buFontTx/>
              <a:buChar char="•"/>
            </a:pPr>
            <a:r>
              <a:rPr lang="en-US" sz="3100" dirty="0" smtClean="0"/>
              <a:t>Agile BPA Marketplace</a:t>
            </a:r>
          </a:p>
          <a:p>
            <a:pPr marL="171450" indent="-171450">
              <a:buFontTx/>
              <a:buChar char="•"/>
            </a:pPr>
            <a:endParaRPr lang="en-US" dirty="0" smtClean="0"/>
          </a:p>
          <a:p>
            <a:pPr marL="171450" indent="-171450">
              <a:buFontTx/>
              <a:buChar char="•"/>
            </a:pPr>
            <a:r>
              <a:rPr lang="en-US" dirty="0" smtClean="0"/>
              <a:t>Agile Marketplace – Agencies can go to pick from vetted, approved vendors. not fill out 500 page doc promising to be agile and modular. Instead you have to build a product in a week and check your code into </a:t>
            </a:r>
            <a:r>
              <a:rPr lang="en-US" dirty="0" err="1" smtClean="0"/>
              <a:t>github</a:t>
            </a:r>
            <a:r>
              <a:rPr lang="en-US" dirty="0" smtClean="0"/>
              <a:t>. One vendor couldn’t get their code working who has lots of gov’t contracts.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9405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Those are the tools we’re using.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And anything else that might work.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We are making change that will impact millions and millions of lives.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But we need people.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Join 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17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050" u="sng" dirty="0" smtClean="0"/>
              <a:t>Who we are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 smtClean="0"/>
              <a:t>There’s a new IT sheriff in town</a:t>
            </a:r>
            <a:r>
              <a:rPr lang="en-US" sz="1050" baseline="0" dirty="0" smtClean="0"/>
              <a:t> in the Federal Government. The Administration’s “Smarter IT” agenda</a:t>
            </a:r>
          </a:p>
          <a:p>
            <a:pPr marL="171450" indent="-171450">
              <a:buFont typeface="Arial"/>
              <a:buChar char="•"/>
            </a:pPr>
            <a:r>
              <a:rPr lang="en-US" sz="1050" baseline="0" dirty="0" smtClean="0"/>
              <a:t>Coalition of independent organizations: Office of CTO, PIF, 18F, USDS HQ, USDS Agency Teams</a:t>
            </a:r>
          </a:p>
          <a:p>
            <a:pPr marL="171450" indent="-171450">
              <a:buFont typeface="Arial"/>
              <a:buChar char="•"/>
            </a:pPr>
            <a:r>
              <a:rPr lang="en-US" sz="1050" baseline="0" dirty="0" smtClean="0"/>
              <a:t>Each with different strengths, aka superpowers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050" baseline="0" dirty="0" smtClean="0"/>
              <a:t>Working in alignment </a:t>
            </a:r>
            <a:r>
              <a:rPr lang="en-US" sz="1050" b="1" u="sng" baseline="0" dirty="0" smtClean="0"/>
              <a:t>to use technology to improve the way government serves the American people</a:t>
            </a:r>
            <a:endParaRPr lang="en-US" sz="1050" b="1" u="sng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22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Starting</a:t>
            </a:r>
            <a:r>
              <a:rPr lang="en-US" baseline="0" dirty="0" smtClean="0"/>
              <a:t> at agencies where people are literally dying for want of services.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Enabling Health care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Improving delivery of Veteran benefits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Streamlining</a:t>
            </a:r>
            <a:r>
              <a:rPr lang="en-US" baseline="0" dirty="0" smtClean="0"/>
              <a:t> h</a:t>
            </a:r>
            <a:r>
              <a:rPr lang="en-US" dirty="0" smtClean="0"/>
              <a:t>ow people immigrate to America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Opening the doors to higher education for the most vulnerable populations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Taking methodologies from silicon valley for a decade and apply here.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8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100" dirty="0" smtClean="0"/>
              <a:t>This whole thing was modeled after the Rescue</a:t>
            </a:r>
            <a:r>
              <a:rPr lang="en-US" sz="1100" baseline="0" dirty="0" smtClean="0"/>
              <a:t> of </a:t>
            </a:r>
            <a:r>
              <a:rPr lang="en-US" sz="1100" baseline="0" dirty="0" err="1" smtClean="0"/>
              <a:t>Healthcare.gov</a:t>
            </a:r>
            <a:endParaRPr lang="en-US" sz="1100" baseline="0" dirty="0" smtClean="0"/>
          </a:p>
          <a:p>
            <a:pPr marL="171450" indent="-171450">
              <a:buFont typeface="Arial"/>
              <a:buChar char="•"/>
            </a:pPr>
            <a:r>
              <a:rPr lang="en-US" sz="1100" dirty="0" smtClean="0"/>
              <a:t>48mm without healthcare; 45k die b/c no healthcare – 1 in 1000 die in each calendar year</a:t>
            </a: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adhoc</a:t>
            </a:r>
            <a:r>
              <a:rPr lang="en-US" baseline="0" dirty="0" smtClean="0"/>
              <a:t> team: </a:t>
            </a:r>
            <a:r>
              <a:rPr lang="en-US" dirty="0" smtClean="0"/>
              <a:t>7 people, 6 weeks. </a:t>
            </a: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Results: 150 enrolled per day to 150k enrolled per day. </a:t>
            </a:r>
            <a:endParaRPr lang="en-US" sz="1100" dirty="0" smtClean="0"/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dirty="0" smtClean="0"/>
              <a:t>End of end 3/31/14 – final score: 8.1mm enrolled in affordable care act from </a:t>
            </a:r>
            <a:r>
              <a:rPr lang="en-US" sz="1100" dirty="0" err="1" smtClean="0"/>
              <a:t>orig</a:t>
            </a:r>
            <a:r>
              <a:rPr lang="en-US" sz="1100" dirty="0" smtClean="0"/>
              <a:t> estimate of 7mm</a:t>
            </a: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dirty="0" smtClean="0"/>
              <a:t>In 2015</a:t>
            </a:r>
            <a:r>
              <a:rPr lang="en-US" sz="1100" baseline="0" dirty="0" smtClean="0"/>
              <a:t> Open Enrollment: 10.2mm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271722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What we did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Original systems</a:t>
            </a:r>
            <a:endParaRPr dirty="0"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Improved</a:t>
            </a:r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Identity</a:t>
            </a:r>
            <a:r>
              <a:rPr lang="en-US" baseline="0" dirty="0" smtClean="0"/>
              <a:t> management or login system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en-US" baseline="0" dirty="0" smtClean="0"/>
              <a:t>Responsible for the largest % of the errors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Original $200mm to build, $70mm to operate.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Response rate - astronomical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Re-built login system in 6 months. 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$4mm to build, less than $4mm to operate. 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Response time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Capacity – broke load testing system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Real world (infamous) example of how Tech has directly</a:t>
            </a:r>
            <a:r>
              <a:rPr lang="en-US" baseline="0" dirty="0" smtClean="0"/>
              <a:t> helped save lives.</a:t>
            </a:r>
            <a:endParaRPr dirty="0"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 - dark">
    <p:bg>
      <p:bgPr>
        <a:solidFill>
          <a:srgbClr val="344664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1552" y="2915822"/>
            <a:ext cx="6465227" cy="704050"/>
          </a:xfrm>
        </p:spPr>
        <p:txBody>
          <a:bodyPr vert="horz">
            <a:normAutofit/>
          </a:bodyPr>
          <a:lstStyle>
            <a:lvl1pPr marL="0" indent="0" algn="ctr">
              <a:lnSpc>
                <a:spcPct val="130000"/>
              </a:lnSpc>
              <a:buNone/>
              <a:defRPr sz="3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769320" y="3814398"/>
            <a:ext cx="3729260" cy="704050"/>
          </a:xfrm>
        </p:spPr>
        <p:txBody>
          <a:bodyPr vert="horz">
            <a:normAutofit/>
          </a:bodyPr>
          <a:lstStyle>
            <a:lvl1pPr marL="0" indent="0" algn="ctr">
              <a:lnSpc>
                <a:spcPct val="60000"/>
              </a:lnSpc>
              <a:buNone/>
              <a:defRPr sz="13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</a:p>
        </p:txBody>
      </p:sp>
      <p:pic>
        <p:nvPicPr>
          <p:cNvPr id="2" name="Picture 1" descr="USDS-logo-ondar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30" y="1263093"/>
            <a:ext cx="2510551" cy="11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26906"/>
      </p:ext>
    </p:extLst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Title - Silver">
    <p:bg>
      <p:bgPr>
        <a:solidFill>
          <a:srgbClr val="7F8E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 hasCustomPrompt="1"/>
          </p:nvPr>
        </p:nvSpPr>
        <p:spPr>
          <a:xfrm>
            <a:off x="892969" y="1280047"/>
            <a:ext cx="7358063" cy="2162348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b="0" i="0">
                <a:solidFill>
                  <a:schemeClr val="bg1"/>
                </a:solidFill>
                <a:latin typeface="Avenir LT Std 55 Roman"/>
                <a:cs typeface="Avenir LT Std 55 Roman"/>
              </a:defRPr>
            </a:lvl1pPr>
          </a:lstStyle>
          <a:p>
            <a:pPr lvl="0">
              <a:defRPr sz="1800"/>
            </a:pPr>
            <a:r>
              <a:rPr sz="5000" dirty="0" smtClean="0"/>
              <a:t>Text</a:t>
            </a:r>
            <a:endParaRPr sz="50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40992" y="4819527"/>
            <a:ext cx="7804547" cy="2028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7" tIns="31887" rIns="31887" bIns="31887" numCol="1" spcCol="23915" rtlCol="0" anchor="ctr">
            <a:spAutoFit/>
          </a:bodyPr>
          <a:lstStyle/>
          <a:p>
            <a:pPr marL="0" marR="0" indent="0" algn="r" defTabSz="366702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Next Regular"/>
                <a:ea typeface="+mj-ea"/>
                <a:cs typeface="Avenir Next Regular"/>
                <a:sym typeface="Helvetica Light"/>
              </a:rPr>
              <a:t>U.S. DIGITAL SERVICE</a:t>
            </a:r>
            <a:endParaRPr kumimoji="0" lang="en-US" sz="9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Next Regular"/>
              <a:ea typeface="+mj-ea"/>
              <a:cs typeface="Avenir Next Regular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07726832"/>
      </p:ext>
    </p:extLst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51749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2 - dark">
    <p:bg>
      <p:bgPr>
        <a:solidFill>
          <a:srgbClr val="344664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57003" y="2093852"/>
            <a:ext cx="6709776" cy="1526020"/>
          </a:xfrm>
        </p:spPr>
        <p:txBody>
          <a:bodyPr vert="horz">
            <a:normAutofit/>
          </a:bodyPr>
          <a:lstStyle>
            <a:lvl1pPr marL="0" indent="0" algn="l">
              <a:buNone/>
              <a:defRPr sz="3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157004" y="3814398"/>
            <a:ext cx="5341577" cy="704050"/>
          </a:xfrm>
        </p:spPr>
        <p:txBody>
          <a:bodyPr vert="horz">
            <a:normAutofit/>
          </a:bodyPr>
          <a:lstStyle>
            <a:lvl1pPr marL="0" indent="0" algn="l">
              <a:lnSpc>
                <a:spcPct val="60000"/>
              </a:lnSpc>
              <a:buNone/>
              <a:defRPr sz="13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</a:p>
        </p:txBody>
      </p:sp>
      <p:pic>
        <p:nvPicPr>
          <p:cNvPr id="5" name="Picture 4" descr="USDS-logo-ondar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03" y="1030876"/>
            <a:ext cx="1805970" cy="81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725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 - silver">
    <p:bg>
      <p:bgPr>
        <a:solidFill>
          <a:srgbClr val="7F8E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1552" y="2915822"/>
            <a:ext cx="6465227" cy="704050"/>
          </a:xfrm>
        </p:spPr>
        <p:txBody>
          <a:bodyPr vert="horz"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Contact Info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034512" y="4061282"/>
            <a:ext cx="5029765" cy="295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7" tIns="31887" rIns="31887" bIns="31887" numCol="1" spcCol="23915" rtlCol="0" anchor="ctr">
            <a:spAutoFit/>
          </a:bodyPr>
          <a:lstStyle/>
          <a:p>
            <a:pPr marL="0" marR="0" indent="0" algn="ctr" defTabSz="366702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+mj-ea"/>
                <a:cs typeface="Avenir Next Regular"/>
                <a:sym typeface="Helvetica Light"/>
              </a:rPr>
              <a:t>www.whitehouse.gov</a:t>
            </a:r>
            <a:r>
              <a:rPr kumimoji="0" lang="en-US" sz="15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+mj-ea"/>
                <a:cs typeface="Avenir Next Regular"/>
                <a:sym typeface="Helvetica Light"/>
              </a:rPr>
              <a:t>/</a:t>
            </a:r>
            <a:r>
              <a:rPr kumimoji="0" lang="en-US" sz="15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+mj-ea"/>
                <a:cs typeface="Avenir Next Regular"/>
                <a:sym typeface="Helvetica Light"/>
              </a:rPr>
              <a:t>usds</a:t>
            </a:r>
            <a:endParaRPr kumimoji="0" lang="en-US" sz="15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+mj-ea"/>
              <a:cs typeface="Avenir Next Regular"/>
              <a:sym typeface="Helvetica Light"/>
            </a:endParaRPr>
          </a:p>
        </p:txBody>
      </p:sp>
      <p:pic>
        <p:nvPicPr>
          <p:cNvPr id="6" name="Picture 5" descr="USDS-logo-ondar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30" y="1068121"/>
            <a:ext cx="2510551" cy="11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39433"/>
      </p:ext>
    </p:extLst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6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099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099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99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699" cy="43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99" cy="351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rrative +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69727" y="1068119"/>
            <a:ext cx="6722333" cy="3339990"/>
          </a:xfrm>
        </p:spPr>
        <p:txBody>
          <a:bodyPr vert="horz" anchor="t" anchorCtr="0"/>
          <a:lstStyle>
            <a:lvl1pPr marL="0" indent="0" algn="l">
              <a:buNone/>
              <a:defRPr/>
            </a:lvl1pPr>
          </a:lstStyle>
          <a:p>
            <a:pPr marL="0" marR="0" lvl="0" indent="0" algn="l" defTabSz="366702" eaLnBrk="1" fontAlgn="auto" latinLnBrk="0" hangingPunct="1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50000"/>
              <a:buFont typeface="Lucida Grande"/>
              <a:buNone/>
              <a:tabLst/>
              <a:defRPr/>
            </a:pP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40992" y="4819527"/>
            <a:ext cx="7804547" cy="2028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7" tIns="31887" rIns="31887" bIns="31887" numCol="1" spcCol="23915" rtlCol="0" anchor="ctr">
            <a:spAutoFit/>
          </a:bodyPr>
          <a:lstStyle/>
          <a:p>
            <a:pPr marL="0" marR="0" indent="0" algn="r" defTabSz="366702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spc="0" normalizeH="0" baseline="0" dirty="0" smtClean="0">
                <a:ln>
                  <a:noFill/>
                </a:ln>
                <a:solidFill>
                  <a:srgbClr val="A0992C"/>
                </a:solidFill>
                <a:effectLst/>
                <a:uFillTx/>
                <a:latin typeface="Avenir Next Regular"/>
                <a:ea typeface="+mj-ea"/>
                <a:cs typeface="Avenir Next Regular"/>
                <a:sym typeface="Helvetica Light"/>
              </a:rPr>
              <a:t>U.S. DIGITAL SERVICE</a:t>
            </a:r>
            <a:endParaRPr kumimoji="0" lang="en-US" sz="900" b="1" i="0" u="none" strike="noStrike" cap="none" spc="0" normalizeH="0" baseline="0" dirty="0">
              <a:ln>
                <a:noFill/>
              </a:ln>
              <a:solidFill>
                <a:srgbClr val="A0992C"/>
              </a:solidFill>
              <a:effectLst/>
              <a:uFillTx/>
              <a:latin typeface="Avenir Next Regular"/>
              <a:ea typeface="+mj-ea"/>
              <a:cs typeface="Avenir Next Regular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877260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- w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69727" y="1695423"/>
            <a:ext cx="7016207" cy="2941569"/>
          </a:xfrm>
        </p:spPr>
        <p:txBody>
          <a:bodyPr vert="horz" anchor="t"/>
          <a:lstStyle>
            <a:lvl4pPr>
              <a:defRPr>
                <a:solidFill>
                  <a:srgbClr val="7F8EA4"/>
                </a:solidFill>
              </a:defRPr>
            </a:lvl4pPr>
            <a:lvl5pPr>
              <a:defRPr>
                <a:solidFill>
                  <a:srgbClr val="7F8EA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40992" y="4819527"/>
            <a:ext cx="7804547" cy="2028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7" tIns="31887" rIns="31887" bIns="31887" numCol="1" spcCol="23915" rtlCol="0" anchor="ctr">
            <a:spAutoFit/>
          </a:bodyPr>
          <a:lstStyle/>
          <a:p>
            <a:pPr marL="0" marR="0" indent="0" algn="r" defTabSz="366702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spc="0" normalizeH="0" baseline="0" dirty="0" smtClean="0">
                <a:ln>
                  <a:noFill/>
                </a:ln>
                <a:solidFill>
                  <a:srgbClr val="A0992C"/>
                </a:solidFill>
                <a:effectLst/>
                <a:uFillTx/>
                <a:latin typeface="Avenir Next Regular"/>
                <a:ea typeface="+mj-ea"/>
                <a:cs typeface="Avenir Next Regular"/>
                <a:sym typeface="Helvetica Light"/>
              </a:rPr>
              <a:t>U.S. DIGITAL SERVICE</a:t>
            </a:r>
            <a:endParaRPr kumimoji="0" lang="en-US" sz="900" b="1" i="0" u="none" strike="noStrike" cap="none" spc="0" normalizeH="0" baseline="0" dirty="0">
              <a:ln>
                <a:noFill/>
              </a:ln>
              <a:solidFill>
                <a:srgbClr val="A0992C"/>
              </a:solidFill>
              <a:effectLst/>
              <a:uFillTx/>
              <a:latin typeface="Avenir Next Regular"/>
              <a:ea typeface="+mj-ea"/>
              <a:cs typeface="Avenir Next Regular"/>
              <a:sym typeface="Helvetica Light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 hasCustomPrompt="1"/>
          </p:nvPr>
        </p:nvSpPr>
        <p:spPr>
          <a:xfrm>
            <a:off x="669727" y="765426"/>
            <a:ext cx="7016207" cy="85725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3100" baseline="0">
                <a:latin typeface="Avenir LT Std 55 Roman"/>
                <a:cs typeface="Avenir LT Std 55 Roman"/>
              </a:defRPr>
            </a:lvl1pPr>
          </a:lstStyle>
          <a:p>
            <a:r>
              <a:rPr lang="en-US" dirty="0" smtClean="0"/>
              <a:t>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404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67" r:id="rId8"/>
    <p:sldLayoutId id="2147483669" r:id="rId9"/>
    <p:sldLayoutId id="2147483670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44431" y="2915822"/>
            <a:ext cx="6760979" cy="7040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Technology as a Force for Good</a:t>
            </a: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01691" y="3814398"/>
            <a:ext cx="4246459" cy="704050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en-US" dirty="0" smtClean="0"/>
              <a:t>Lisa Gelobter, The White House</a:t>
            </a:r>
          </a:p>
          <a:p>
            <a:pPr>
              <a:lnSpc>
                <a:spcPct val="50000"/>
              </a:lnSpc>
            </a:pPr>
            <a:r>
              <a:rPr lang="en-US" dirty="0" smtClean="0"/>
              <a:t>Chief Digital Service Officer, US </a:t>
            </a:r>
            <a:r>
              <a:rPr lang="en-US" dirty="0" err="1" smtClean="0"/>
              <a:t>Dept</a:t>
            </a:r>
            <a:r>
              <a:rPr lang="en-US" dirty="0" smtClean="0"/>
              <a:t> of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712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12 at 12.06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529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0-12 at 2.1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3" y="0"/>
            <a:ext cx="3911934" cy="4210055"/>
          </a:xfrm>
          <a:prstGeom prst="rect">
            <a:avLst/>
          </a:prstGeom>
        </p:spPr>
      </p:pic>
      <p:pic>
        <p:nvPicPr>
          <p:cNvPr id="6" name="Picture 5" descr="Screen shot 2015-10-12 at 2.18.0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03" y="834955"/>
            <a:ext cx="3919205" cy="421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25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solidFill>
                  <a:prstClr val="white"/>
                </a:solidFill>
                <a:ea typeface="+mj-ea"/>
                <a:sym typeface="Helvetica Light"/>
              </a:rPr>
              <a:t>College Scorecard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8447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-images-1.medium.com/max/600/1*Ugrfjk3g6cJP-W2fZwH3tw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2"/>
          <a:stretch/>
        </p:blipFill>
        <p:spPr bwMode="auto">
          <a:xfrm>
            <a:off x="0" y="0"/>
            <a:ext cx="9164677" cy="384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730" y="4238959"/>
            <a:ext cx="8857183" cy="7107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7" tIns="31887" rIns="31887" bIns="31887" numCol="1" spcCol="23915" rtlCol="0" anchor="ctr">
            <a:spAutoFit/>
          </a:bodyPr>
          <a:lstStyle/>
          <a:p>
            <a:pPr algn="l" rtl="0" latinLnBrk="1" hangingPunct="0"/>
            <a:r>
              <a:rPr lang="en-US" b="1" dirty="0" smtClean="0">
                <a:solidFill>
                  <a:schemeClr val="bg1"/>
                </a:solidFill>
                <a:latin typeface="Avenir LT Std 55 Roman"/>
              </a:rPr>
              <a:t>Goal:</a:t>
            </a:r>
            <a:r>
              <a:rPr lang="en-US" dirty="0" smtClean="0">
                <a:solidFill>
                  <a:schemeClr val="bg1"/>
                </a:solidFill>
                <a:latin typeface="Avenir LT Std 55 Roman"/>
              </a:rPr>
              <a:t> Engage </a:t>
            </a:r>
            <a:r>
              <a:rPr lang="en-US" dirty="0">
                <a:solidFill>
                  <a:schemeClr val="bg1"/>
                </a:solidFill>
                <a:latin typeface="Avenir LT Std 55 Roman"/>
              </a:rPr>
              <a:t>and educate potential </a:t>
            </a:r>
            <a:r>
              <a:rPr lang="en-US" dirty="0" smtClean="0">
                <a:solidFill>
                  <a:schemeClr val="bg1"/>
                </a:solidFill>
                <a:latin typeface="Avenir LT Std 55 Roman"/>
              </a:rPr>
              <a:t>college </a:t>
            </a:r>
            <a:r>
              <a:rPr lang="en-US" dirty="0">
                <a:solidFill>
                  <a:schemeClr val="bg1"/>
                </a:solidFill>
                <a:latin typeface="Avenir LT Std 55 Roman"/>
              </a:rPr>
              <a:t>students of </a:t>
            </a:r>
            <a:r>
              <a:rPr lang="en-US" dirty="0" smtClean="0">
                <a:solidFill>
                  <a:schemeClr val="bg1"/>
                </a:solidFill>
                <a:latin typeface="Avenir LT Std 55 Roman"/>
              </a:rPr>
              <a:t>any age or </a:t>
            </a:r>
            <a:r>
              <a:rPr lang="en-US" dirty="0">
                <a:solidFill>
                  <a:schemeClr val="bg1"/>
                </a:solidFill>
                <a:latin typeface="Avenir LT Std 55 Roman"/>
              </a:rPr>
              <a:t>background and those that </a:t>
            </a:r>
            <a:r>
              <a:rPr lang="en-US" dirty="0" smtClean="0">
                <a:solidFill>
                  <a:schemeClr val="bg1"/>
                </a:solidFill>
                <a:latin typeface="Avenir LT Std 55 Roman"/>
              </a:rPr>
              <a:t>support </a:t>
            </a:r>
            <a:r>
              <a:rPr lang="en-US" dirty="0">
                <a:solidFill>
                  <a:schemeClr val="bg1"/>
                </a:solidFill>
                <a:latin typeface="Avenir LT Std 55 Roman"/>
              </a:rPr>
              <a:t>and </a:t>
            </a:r>
            <a:endParaRPr lang="en-US" dirty="0" smtClean="0">
              <a:solidFill>
                <a:schemeClr val="bg1"/>
              </a:solidFill>
              <a:latin typeface="Avenir LT Std 55 Roman"/>
            </a:endParaRPr>
          </a:p>
          <a:p>
            <a:pPr algn="l" rtl="0" latinLnBrk="1" hangingPunct="0"/>
            <a:r>
              <a:rPr lang="en-US" dirty="0" smtClean="0">
                <a:solidFill>
                  <a:schemeClr val="bg1"/>
                </a:solidFill>
                <a:latin typeface="Avenir LT Std 55 Roman"/>
              </a:rPr>
              <a:t>advise  </a:t>
            </a:r>
            <a:r>
              <a:rPr lang="en-US" dirty="0" smtClean="0">
                <a:solidFill>
                  <a:schemeClr val="bg1"/>
                </a:solidFill>
                <a:latin typeface="Avenir LT Std 55 Roman"/>
              </a:rPr>
              <a:t>them</a:t>
            </a:r>
            <a:r>
              <a:rPr lang="en-US" dirty="0">
                <a:solidFill>
                  <a:schemeClr val="bg1"/>
                </a:solidFill>
                <a:latin typeface="Avenir LT Std 55 Roman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Avenir LT Std 55 Roman"/>
              </a:rPr>
              <a:t>to </a:t>
            </a:r>
            <a:r>
              <a:rPr lang="en-US" dirty="0" smtClean="0">
                <a:solidFill>
                  <a:schemeClr val="bg1"/>
                </a:solidFill>
                <a:latin typeface="Avenir LT Std 55 Roman"/>
              </a:rPr>
              <a:t>find </a:t>
            </a:r>
            <a:r>
              <a:rPr lang="en-US" dirty="0">
                <a:solidFill>
                  <a:schemeClr val="bg1"/>
                </a:solidFill>
                <a:latin typeface="Avenir LT Std 55 Roman"/>
              </a:rPr>
              <a:t>schools best suited to them.</a:t>
            </a:r>
          </a:p>
          <a:p>
            <a:pPr algn="l" rtl="0" latinLnBrk="1" hangingPunct="0"/>
            <a:endParaRPr lang="en-US" dirty="0">
              <a:solidFill>
                <a:schemeClr val="bg1"/>
              </a:solidFill>
              <a:latin typeface="Avenir LT Std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40026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PLACEHOLDER FOR ANALYTICS</a:t>
            </a:r>
            <a:br>
              <a:rPr lang="en-US" dirty="0" smtClean="0"/>
            </a:br>
            <a:r>
              <a:rPr lang="en-US" dirty="0" smtClean="0"/>
              <a:t>Here’s a really nice story I wrote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about some important stuff. </a:t>
            </a:r>
          </a:p>
          <a:p>
            <a:r>
              <a:rPr lang="en-US" dirty="0" smtClean="0"/>
              <a:t>You guys, this stuff is really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important, ok?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381" y="227830"/>
            <a:ext cx="3361166" cy="4443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59" y="458674"/>
            <a:ext cx="5183602" cy="40543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697922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Here’s a really nice story I wrote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about some important stuff. </a:t>
            </a:r>
          </a:p>
          <a:p>
            <a:r>
              <a:rPr lang="en-US" dirty="0" smtClean="0"/>
              <a:t>You guys, this stuff is really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important, ok?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r="3331" b="71593"/>
          <a:stretch/>
        </p:blipFill>
        <p:spPr>
          <a:xfrm>
            <a:off x="0" y="1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314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76594" y="1327279"/>
            <a:ext cx="7830493" cy="3810395"/>
          </a:xfrm>
        </p:spPr>
        <p:txBody>
          <a:bodyPr/>
          <a:lstStyle/>
          <a:p>
            <a:pPr marL="203200" indent="0">
              <a:spcAft>
                <a:spcPts val="4800"/>
              </a:spcAft>
              <a:buNone/>
            </a:pPr>
            <a:r>
              <a:rPr lang="en-US" sz="2400" dirty="0" smtClean="0"/>
              <a:t>Veterans’ Medical Health Record Interoperability</a:t>
            </a:r>
            <a:endParaRPr lang="en-US" sz="2400" dirty="0" smtClean="0"/>
          </a:p>
          <a:p>
            <a:pPr marL="203200" indent="0">
              <a:spcAft>
                <a:spcPts val="4800"/>
              </a:spcAft>
              <a:buNone/>
            </a:pPr>
            <a:r>
              <a:rPr lang="en-US" sz="2400" dirty="0"/>
              <a:t>The Police Data </a:t>
            </a:r>
            <a:r>
              <a:rPr lang="en-US" sz="2400" dirty="0" smtClean="0"/>
              <a:t>Initiative: Using </a:t>
            </a:r>
            <a:r>
              <a:rPr lang="en-US" sz="2400" dirty="0"/>
              <a:t>technology and data to improve community </a:t>
            </a:r>
            <a:r>
              <a:rPr lang="en-US" sz="2400" dirty="0" smtClean="0"/>
              <a:t>policing</a:t>
            </a:r>
          </a:p>
          <a:p>
            <a:pPr marL="203200" indent="0">
              <a:spcAft>
                <a:spcPts val="4800"/>
              </a:spcAft>
              <a:buNone/>
            </a:pPr>
            <a:r>
              <a:rPr lang="en-US" sz="2400" dirty="0"/>
              <a:t>Crowd-sourced mapping effort streamlined aid delivery to Nepal’s earthquake-hit remote </a:t>
            </a:r>
            <a:r>
              <a:rPr lang="en-US" sz="2400" dirty="0" smtClean="0"/>
              <a:t>communities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9727" y="202079"/>
            <a:ext cx="7016207" cy="857250"/>
          </a:xfrm>
        </p:spPr>
        <p:txBody>
          <a:bodyPr/>
          <a:lstStyle/>
          <a:p>
            <a:r>
              <a:rPr lang="en-US" dirty="0" smtClean="0"/>
              <a:t>MANY </a:t>
            </a:r>
            <a:r>
              <a:rPr lang="en-US" dirty="0" smtClean="0"/>
              <a:t>MORE </a:t>
            </a:r>
            <a:r>
              <a:rPr lang="en-US" dirty="0" smtClean="0"/>
              <a:t>EXAMPLES…..</a:t>
            </a:r>
            <a:endParaRPr lang="en-US" dirty="0"/>
          </a:p>
        </p:txBody>
      </p:sp>
      <p:pic>
        <p:nvPicPr>
          <p:cNvPr id="4" name="Picture 3" descr="Seal_of_the_United_States_Department_of_Justice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9" y="2381985"/>
            <a:ext cx="1013735" cy="1013735"/>
          </a:xfrm>
          <a:prstGeom prst="rect">
            <a:avLst/>
          </a:prstGeom>
        </p:spPr>
      </p:pic>
      <p:pic>
        <p:nvPicPr>
          <p:cNvPr id="5" name="Picture 4" descr="Seal_of_the_United_States_Department_of_State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9" y="3762718"/>
            <a:ext cx="1013735" cy="1013735"/>
          </a:xfrm>
          <a:prstGeom prst="rect">
            <a:avLst/>
          </a:prstGeom>
        </p:spPr>
      </p:pic>
      <p:pic>
        <p:nvPicPr>
          <p:cNvPr id="6" name="Picture 5" descr="Seal_of_the_U.S._Department_of_Veterans_Affairs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2" y="1120340"/>
            <a:ext cx="1016352" cy="10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373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solidFill>
                  <a:prstClr val="white"/>
                </a:solidFill>
                <a:ea typeface="+mj-ea"/>
                <a:sym typeface="Helvetica Light"/>
              </a:rPr>
              <a:t>How we fix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434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hange-948024_19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58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Join us!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269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12 at 12.00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041"/>
            <a:ext cx="9144000" cy="491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64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12 at 11.54.5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800"/>
            <a:ext cx="9144000" cy="275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34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err="1" smtClean="0">
                <a:solidFill>
                  <a:prstClr val="white"/>
                </a:solidFill>
                <a:ea typeface="+mj-ea"/>
                <a:sym typeface="Helvetica Light"/>
              </a:rPr>
              <a:t>Healthcare.gov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646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556A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321225" y="581025"/>
            <a:ext cx="1766700" cy="94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</a:t>
            </a:r>
            <a:r>
              <a:rPr lang="en" sz="1800" b="1">
                <a:solidFill>
                  <a:srgbClr val="D0E0E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 2.0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 b="1">
              <a:solidFill>
                <a:srgbClr val="D0E0E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420900" y="1046875"/>
            <a:ext cx="1489499" cy="107999"/>
          </a:xfrm>
          <a:prstGeom prst="rect">
            <a:avLst/>
          </a:prstGeom>
          <a:solidFill>
            <a:srgbClr val="FFFFFF">
              <a:alpha val="3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5757731" y="1986089"/>
            <a:ext cx="2295899" cy="1707899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5757731" y="1986080"/>
            <a:ext cx="2295899" cy="1707899"/>
          </a:xfrm>
          <a:prstGeom prst="pie">
            <a:avLst>
              <a:gd name="adj1" fmla="val 1699686"/>
              <a:gd name="adj2" fmla="val 16200000"/>
            </a:avLst>
          </a:prstGeom>
          <a:solidFill>
            <a:srgbClr val="48556A">
              <a:alpha val="3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5601825" y="1906875"/>
            <a:ext cx="2607599" cy="196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b="1">
              <a:solidFill>
                <a:srgbClr val="3E46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3E466A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</a:p>
          <a:p>
            <a:pPr lvl="0" algn="ctr" rtl="0">
              <a:spcBef>
                <a:spcPts val="0"/>
              </a:spcBef>
              <a:buNone/>
            </a:pPr>
            <a:endParaRPr b="1">
              <a:solidFill>
                <a:srgbClr val="3E46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 rtl="0">
              <a:spcBef>
                <a:spcPts val="0"/>
              </a:spcBef>
              <a:buNone/>
            </a:pPr>
            <a:endParaRPr b="1">
              <a:solidFill>
                <a:srgbClr val="3E46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buNone/>
            </a:pPr>
            <a:endParaRPr b="1">
              <a:solidFill>
                <a:srgbClr val="3E46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3E466A"/>
                </a:solidFill>
                <a:latin typeface="Montserrat"/>
                <a:ea typeface="Montserrat"/>
                <a:cs typeface="Montserrat"/>
                <a:sym typeface="Montserrat"/>
              </a:rPr>
              <a:t>9  		  		3</a:t>
            </a:r>
          </a:p>
          <a:p>
            <a:pPr lvl="0" algn="ctr" rtl="0">
              <a:spcBef>
                <a:spcPts val="0"/>
              </a:spcBef>
              <a:buNone/>
            </a:pPr>
            <a:endParaRPr b="1">
              <a:solidFill>
                <a:srgbClr val="3E46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buNone/>
            </a:pPr>
            <a:endParaRPr b="1">
              <a:solidFill>
                <a:srgbClr val="3E46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3E466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3E466A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5458" y="1521637"/>
            <a:ext cx="2479775" cy="214666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2550415" y="581025"/>
            <a:ext cx="2857499" cy="419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76</a:t>
            </a:r>
            <a:r>
              <a:rPr lang="en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screens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worst case application 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5553132" y="581025"/>
            <a:ext cx="2857499" cy="419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</a:t>
            </a:r>
            <a:r>
              <a:rPr lang="en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minutes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average time to complete </a:t>
            </a:r>
            <a:br>
              <a:rPr lang="en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application</a:t>
            </a:r>
          </a:p>
        </p:txBody>
      </p:sp>
      <p:cxnSp>
        <p:nvCxnSpPr>
          <p:cNvPr id="108" name="Shape 108"/>
          <p:cNvCxnSpPr/>
          <p:nvPr/>
        </p:nvCxnSpPr>
        <p:spPr>
          <a:xfrm>
            <a:off x="6875785" y="2826480"/>
            <a:ext cx="895200" cy="354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oval" w="lg" len="lg"/>
            <a:tailEnd type="triangl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556A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2546900" y="1512112"/>
            <a:ext cx="2476899" cy="211171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5749482" y="1967162"/>
            <a:ext cx="2295899" cy="1715099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5749482" y="1967154"/>
            <a:ext cx="2295899" cy="1715099"/>
          </a:xfrm>
          <a:prstGeom prst="pie">
            <a:avLst>
              <a:gd name="adj1" fmla="val 19315154"/>
              <a:gd name="adj2" fmla="val 16200000"/>
            </a:avLst>
          </a:prstGeom>
          <a:solidFill>
            <a:srgbClr val="48556A">
              <a:alpha val="3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/>
          <p:nvPr/>
        </p:nvSpPr>
        <p:spPr>
          <a:xfrm>
            <a:off x="5603100" y="1830675"/>
            <a:ext cx="2607599" cy="197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b="1" dirty="0">
              <a:solidFill>
                <a:srgbClr val="3E46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b="1" dirty="0">
                <a:solidFill>
                  <a:srgbClr val="3E466A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</a:p>
          <a:p>
            <a:pPr lvl="0" algn="ctr" rtl="0">
              <a:spcBef>
                <a:spcPts val="0"/>
              </a:spcBef>
              <a:buNone/>
            </a:pPr>
            <a:endParaRPr b="1" dirty="0">
              <a:solidFill>
                <a:srgbClr val="3E46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 rtl="0">
              <a:spcBef>
                <a:spcPts val="0"/>
              </a:spcBef>
              <a:buNone/>
            </a:pPr>
            <a:endParaRPr b="1" dirty="0">
              <a:solidFill>
                <a:srgbClr val="3E46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buNone/>
            </a:pPr>
            <a:endParaRPr b="1" dirty="0">
              <a:solidFill>
                <a:srgbClr val="3E46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b="1" dirty="0">
                <a:solidFill>
                  <a:srgbClr val="3E466A"/>
                </a:solidFill>
                <a:latin typeface="Montserrat"/>
                <a:ea typeface="Montserrat"/>
                <a:cs typeface="Montserrat"/>
                <a:sym typeface="Montserrat"/>
              </a:rPr>
              <a:t>9  		  		3</a:t>
            </a:r>
          </a:p>
          <a:p>
            <a:pPr lvl="0" algn="ctr" rtl="0">
              <a:spcBef>
                <a:spcPts val="0"/>
              </a:spcBef>
              <a:buNone/>
            </a:pPr>
            <a:endParaRPr b="1" dirty="0">
              <a:solidFill>
                <a:srgbClr val="3E46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buNone/>
            </a:pPr>
            <a:endParaRPr b="1" dirty="0">
              <a:solidFill>
                <a:srgbClr val="3E46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b="1" dirty="0">
                <a:solidFill>
                  <a:srgbClr val="3E466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 dirty="0">
                <a:solidFill>
                  <a:srgbClr val="3E466A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6887" y="1638637"/>
            <a:ext cx="2476900" cy="197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2531025" y="581025"/>
            <a:ext cx="2857499" cy="419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>
                <a:solidFill>
                  <a:srgbClr val="B6D7A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16</a:t>
            </a:r>
            <a:r>
              <a:rPr lang="en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screens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worst case application 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5544875" y="581025"/>
            <a:ext cx="2857499" cy="419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>
                <a:solidFill>
                  <a:srgbClr val="B6D7A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</a:t>
            </a:r>
            <a:r>
              <a:rPr lang="en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minutes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average time to complete </a:t>
            </a:r>
            <a:br>
              <a:rPr lang="en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application</a:t>
            </a:r>
          </a:p>
        </p:txBody>
      </p:sp>
      <p:cxnSp>
        <p:nvCxnSpPr>
          <p:cNvPr id="120" name="Shape 120"/>
          <p:cNvCxnSpPr/>
          <p:nvPr/>
        </p:nvCxnSpPr>
        <p:spPr>
          <a:xfrm rot="10800000" flipH="1">
            <a:off x="6867535" y="2319760"/>
            <a:ext cx="904800" cy="498599"/>
          </a:xfrm>
          <a:prstGeom prst="straightConnector1">
            <a:avLst/>
          </a:prstGeom>
          <a:noFill/>
          <a:ln w="38100" cap="flat" cmpd="sng">
            <a:solidFill>
              <a:srgbClr val="BFE76D"/>
            </a:solidFill>
            <a:prstDash val="solid"/>
            <a:round/>
            <a:headEnd type="oval" w="lg" len="lg"/>
            <a:tailEnd type="triangle" w="lg" len="lg"/>
          </a:ln>
        </p:spPr>
      </p:cxnSp>
      <p:sp>
        <p:nvSpPr>
          <p:cNvPr id="121" name="Shape 121"/>
          <p:cNvSpPr txBox="1"/>
          <p:nvPr/>
        </p:nvSpPr>
        <p:spPr>
          <a:xfrm>
            <a:off x="321225" y="581025"/>
            <a:ext cx="2053200" cy="419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B6D7A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POST</a:t>
            </a:r>
            <a:r>
              <a:rPr lang="en" sz="1800" b="1">
                <a:solidFill>
                  <a:srgbClr val="D0E0E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 2.0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 b="1">
              <a:solidFill>
                <a:srgbClr val="D0E0E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420900" y="1046875"/>
            <a:ext cx="1564800" cy="107999"/>
          </a:xfrm>
          <a:prstGeom prst="rect">
            <a:avLst/>
          </a:prstGeom>
          <a:solidFill>
            <a:srgbClr val="FFFFFF">
              <a:alpha val="3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556A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2240325" y="1934193"/>
            <a:ext cx="1447800" cy="2471400"/>
          </a:xfrm>
          <a:prstGeom prst="cube">
            <a:avLst>
              <a:gd name="adj" fmla="val 25000"/>
            </a:avLst>
          </a:prstGeom>
          <a:solidFill>
            <a:srgbClr val="B6D7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321225" y="581025"/>
            <a:ext cx="1766700" cy="94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</a:t>
            </a:r>
            <a:r>
              <a:rPr lang="en" sz="1800" b="1">
                <a:solidFill>
                  <a:srgbClr val="D0E0E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SLS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2245275" y="923925"/>
            <a:ext cx="1888499" cy="103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$70</a:t>
            </a:r>
            <a:r>
              <a:rPr lang="en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million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cost of operating </a:t>
            </a:r>
            <a:br>
              <a:rPr lang="en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 mgmt</a:t>
            </a:r>
          </a:p>
        </p:txBody>
      </p:sp>
      <p:sp>
        <p:nvSpPr>
          <p:cNvPr id="130" name="Shape 130"/>
          <p:cNvSpPr/>
          <p:nvPr/>
        </p:nvSpPr>
        <p:spPr>
          <a:xfrm rot="1340970">
            <a:off x="2849620" y="1969502"/>
            <a:ext cx="160730" cy="20751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0" i="0">
                <a:ln>
                  <a:noFill/>
                </a:ln>
                <a:solidFill>
                  <a:srgbClr val="464A6A"/>
                </a:solidFill>
                <a:latin typeface="Montserrat"/>
              </a:rPr>
              <a:t>$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6435858" y="4010025"/>
            <a:ext cx="1888499" cy="103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seconds of max response time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5383" y="3326034"/>
            <a:ext cx="1185919" cy="123928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4449820" y="2200275"/>
            <a:ext cx="1888499" cy="103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 to </a:t>
            </a:r>
            <a:r>
              <a:rPr lang="en" sz="1800" b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25%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errors rate for </a:t>
            </a:r>
            <a:br>
              <a:rPr lang="en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 mgmt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6468233" y="3213050"/>
            <a:ext cx="1085849" cy="64426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/>
          <p:nvPr/>
        </p:nvSpPr>
        <p:spPr>
          <a:xfrm>
            <a:off x="420900" y="1046875"/>
            <a:ext cx="993000" cy="107999"/>
          </a:xfrm>
          <a:prstGeom prst="rect">
            <a:avLst/>
          </a:prstGeom>
          <a:solidFill>
            <a:srgbClr val="FFFFFF">
              <a:alpha val="3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556A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2240325" y="1934193"/>
            <a:ext cx="1434300" cy="2471400"/>
          </a:xfrm>
          <a:prstGeom prst="cube">
            <a:avLst>
              <a:gd name="adj" fmla="val 25000"/>
            </a:avLst>
          </a:prstGeom>
          <a:solidFill>
            <a:srgbClr val="B6D7A8">
              <a:alpha val="45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321225" y="581025"/>
            <a:ext cx="1766700" cy="94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B6D7A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POST</a:t>
            </a:r>
            <a:r>
              <a:rPr lang="en" sz="1800" b="1">
                <a:solidFill>
                  <a:srgbClr val="D0E0E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SLS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 b="1">
              <a:solidFill>
                <a:srgbClr val="D0E0E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2245275" y="923925"/>
            <a:ext cx="1888499" cy="103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>
                <a:solidFill>
                  <a:srgbClr val="B6D7A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$4</a:t>
            </a:r>
            <a:r>
              <a:rPr lang="en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million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cost of operating </a:t>
            </a:r>
            <a:br>
              <a:rPr lang="en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 mgmt</a:t>
            </a:r>
          </a:p>
        </p:txBody>
      </p:sp>
      <p:sp>
        <p:nvSpPr>
          <p:cNvPr id="143" name="Shape 143"/>
          <p:cNvSpPr/>
          <p:nvPr/>
        </p:nvSpPr>
        <p:spPr>
          <a:xfrm rot="1352296">
            <a:off x="2843849" y="1969761"/>
            <a:ext cx="159453" cy="207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0" i="0">
                <a:ln>
                  <a:noFill/>
                </a:ln>
                <a:solidFill>
                  <a:srgbClr val="464A6A"/>
                </a:solidFill>
                <a:latin typeface="Montserrat"/>
              </a:rPr>
              <a:t>$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6435858" y="4010025"/>
            <a:ext cx="1888499" cy="103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seconds of max response time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5383" y="3326034"/>
            <a:ext cx="1185919" cy="123928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4449820" y="2200275"/>
            <a:ext cx="1888499" cy="103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>
                <a:solidFill>
                  <a:srgbClr val="B6D7A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0%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errors rate for </a:t>
            </a:r>
            <a:br>
              <a:rPr lang="en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 mgmt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8233" y="3213048"/>
            <a:ext cx="1085849" cy="6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/>
          <p:nvPr/>
        </p:nvSpPr>
        <p:spPr>
          <a:xfrm>
            <a:off x="2246284" y="4014793"/>
            <a:ext cx="1090799" cy="377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3324275" y="3790818"/>
            <a:ext cx="349650" cy="601687"/>
          </a:xfrm>
          <a:custGeom>
            <a:avLst/>
            <a:gdLst/>
            <a:ahLst/>
            <a:cxnLst/>
            <a:rect l="0" t="0" r="0" b="0"/>
            <a:pathLst>
              <a:path w="13986" h="32090" extrusionOk="0">
                <a:moveTo>
                  <a:pt x="0" y="12520"/>
                </a:moveTo>
                <a:lnTo>
                  <a:pt x="0" y="32090"/>
                </a:lnTo>
                <a:lnTo>
                  <a:pt x="13541" y="19149"/>
                </a:lnTo>
                <a:lnTo>
                  <a:pt x="13986" y="0"/>
                </a:lnTo>
                <a:close/>
              </a:path>
            </a:pathLst>
          </a:custGeom>
          <a:solidFill>
            <a:srgbClr val="B6D7A8">
              <a:alpha val="57690"/>
            </a:srgbClr>
          </a:solidFill>
          <a:ln>
            <a:noFill/>
          </a:ln>
        </p:spPr>
      </p:sp>
      <p:sp>
        <p:nvSpPr>
          <p:cNvPr id="150" name="Shape 150"/>
          <p:cNvSpPr/>
          <p:nvPr/>
        </p:nvSpPr>
        <p:spPr>
          <a:xfrm>
            <a:off x="420900" y="1046875"/>
            <a:ext cx="1111499" cy="107999"/>
          </a:xfrm>
          <a:prstGeom prst="rect">
            <a:avLst/>
          </a:prstGeom>
          <a:solidFill>
            <a:srgbClr val="FFFFFF">
              <a:alpha val="3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solidFill>
                  <a:prstClr val="white"/>
                </a:solidFill>
                <a:ea typeface="+mj-ea"/>
                <a:sym typeface="Helvetica Light"/>
              </a:rPr>
              <a:t>Immigration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946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3468</TotalTime>
  <Words>1508</Words>
  <Application>Microsoft Macintosh PowerPoint</Application>
  <PresentationFormat>On-screen Show (16:9)</PresentationFormat>
  <Paragraphs>193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Healthcare.gov</vt:lpstr>
      <vt:lpstr>PowerPoint Presentation</vt:lpstr>
      <vt:lpstr>PowerPoint Presentation</vt:lpstr>
      <vt:lpstr>PowerPoint Presentation</vt:lpstr>
      <vt:lpstr>PowerPoint Presentation</vt:lpstr>
      <vt:lpstr>Immigration</vt:lpstr>
      <vt:lpstr>PowerPoint Presentation</vt:lpstr>
      <vt:lpstr>PowerPoint Presentation</vt:lpstr>
      <vt:lpstr>College Scorecard</vt:lpstr>
      <vt:lpstr>PowerPoint Presentation</vt:lpstr>
      <vt:lpstr>PowerPoint Presentation</vt:lpstr>
      <vt:lpstr>PowerPoint Presentation</vt:lpstr>
      <vt:lpstr>MANY MORE EXAMPLES…..</vt:lpstr>
      <vt:lpstr>How we fix it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Lisa Gelobter</cp:lastModifiedBy>
  <cp:revision>52</cp:revision>
  <dcterms:modified xsi:type="dcterms:W3CDTF">2015-10-13T06:29:44Z</dcterms:modified>
</cp:coreProperties>
</file>