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80" r:id="rId4"/>
    <p:sldId id="259" r:id="rId5"/>
    <p:sldId id="281" r:id="rId6"/>
    <p:sldId id="276" r:id="rId7"/>
    <p:sldId id="262" r:id="rId8"/>
    <p:sldId id="274" r:id="rId9"/>
    <p:sldId id="263" r:id="rId10"/>
    <p:sldId id="282" r:id="rId11"/>
    <p:sldId id="268" r:id="rId12"/>
    <p:sldId id="267" r:id="rId13"/>
    <p:sldId id="278" r:id="rId14"/>
    <p:sldId id="270" r:id="rId15"/>
    <p:sldId id="277" r:id="rId16"/>
    <p:sldId id="275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497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3" autoAdjust="0"/>
    <p:restoredTop sz="58562" autoAdjust="0"/>
  </p:normalViewPr>
  <p:slideViewPr>
    <p:cSldViewPr snapToGrid="0">
      <p:cViewPr varScale="1">
        <p:scale>
          <a:sx n="42" d="100"/>
          <a:sy n="42" d="100"/>
        </p:scale>
        <p:origin x="142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AF026-412B-4AA5-95E4-CF4DD1058FCA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46375-B444-4611-951C-725BC4E4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2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+Leading Upscale Fashion</a:t>
            </a:r>
            <a:r>
              <a:rPr lang="en-US" baseline="0" dirty="0" smtClean="0"/>
              <a:t> Retailer</a:t>
            </a:r>
          </a:p>
          <a:p>
            <a:r>
              <a:rPr lang="en-US" baseline="0" dirty="0" smtClean="0"/>
              <a:t>+ Brick and Mortar US, Canada, PR</a:t>
            </a:r>
          </a:p>
          <a:p>
            <a:r>
              <a:rPr lang="en-US" baseline="0" dirty="0" smtClean="0"/>
              <a:t>+online and mobile for an </a:t>
            </a:r>
            <a:r>
              <a:rPr lang="en-US" baseline="0" dirty="0" err="1" smtClean="0"/>
              <a:t>omni</a:t>
            </a:r>
            <a:r>
              <a:rPr lang="en-US" baseline="0" dirty="0" smtClean="0"/>
              <a:t>-channel offering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03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+You wouldn’t ship functional defects, don’t ship performance defects</a:t>
            </a:r>
          </a:p>
          <a:p>
            <a:r>
              <a:rPr lang="en-US" baseline="0" dirty="0" smtClean="0"/>
              <a:t>+ </a:t>
            </a:r>
            <a:r>
              <a:rPr lang="en-US" baseline="0" dirty="0" smtClean="0"/>
              <a:t>customer be your guide</a:t>
            </a:r>
            <a:endParaRPr lang="en-US" dirty="0" smtClean="0"/>
          </a:p>
          <a:p>
            <a:r>
              <a:rPr lang="en-US" b="1" dirty="0" smtClean="0"/>
              <a:t>+Mini-bag</a:t>
            </a:r>
            <a:r>
              <a:rPr lang="en-US" b="1" baseline="0" dirty="0" smtClean="0"/>
              <a:t> – too crazy – should have accepted sooner –past freeze dates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85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can’t test everything but you can monitor – </a:t>
            </a:r>
            <a:r>
              <a:rPr lang="en-US" b="1" dirty="0" smtClean="0"/>
              <a:t>APM tools– password reset</a:t>
            </a:r>
          </a:p>
          <a:p>
            <a:r>
              <a:rPr lang="en-US" dirty="0" smtClean="0"/>
              <a:t>Monitoring plan </a:t>
            </a:r>
            <a:r>
              <a:rPr lang="en-US" dirty="0" smtClean="0"/>
              <a:t>in place – identify it early </a:t>
            </a:r>
            <a:endParaRPr lang="en-US" dirty="0" smtClean="0"/>
          </a:p>
          <a:p>
            <a:r>
              <a:rPr lang="en-US" dirty="0" smtClean="0"/>
              <a:t>+</a:t>
            </a:r>
            <a:r>
              <a:rPr lang="en-US" dirty="0" smtClean="0"/>
              <a:t>PO support- it takes time</a:t>
            </a:r>
            <a:r>
              <a:rPr lang="en-US" baseline="0" dirty="0" smtClean="0"/>
              <a:t> – build it into your </a:t>
            </a:r>
            <a:r>
              <a:rPr lang="en-US" baseline="0" dirty="0" smtClean="0"/>
              <a:t>capacity</a:t>
            </a:r>
            <a:endParaRPr lang="en-US" dirty="0" smtClean="0"/>
          </a:p>
          <a:p>
            <a:r>
              <a:rPr lang="en-US" dirty="0" smtClean="0"/>
              <a:t>Use your monitoring plan in testing – practice and perfect it</a:t>
            </a:r>
          </a:p>
          <a:p>
            <a:r>
              <a:rPr lang="en-US" dirty="0" smtClean="0"/>
              <a:t>Look for trends</a:t>
            </a:r>
            <a:endParaRPr lang="en-US" dirty="0" smtClean="0"/>
          </a:p>
          <a:p>
            <a:r>
              <a:rPr lang="en-US" dirty="0" smtClean="0"/>
              <a:t>Feedback </a:t>
            </a:r>
            <a:r>
              <a:rPr lang="en-US" dirty="0" smtClean="0"/>
              <a:t>loop- prioritize those performance defects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2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r>
              <a:rPr lang="en-US" baseline="0" dirty="0" smtClean="0"/>
              <a:t> not just dollar metrics, system</a:t>
            </a:r>
          </a:p>
          <a:p>
            <a:r>
              <a:rPr lang="en-US" baseline="0" dirty="0" smtClean="0"/>
              <a:t>+</a:t>
            </a:r>
            <a:r>
              <a:rPr lang="en-US" b="1" baseline="0" dirty="0" smtClean="0"/>
              <a:t>customer experience metrics </a:t>
            </a:r>
            <a:r>
              <a:rPr lang="en-US" baseline="0" dirty="0" smtClean="0"/>
              <a:t>- CULTURE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b="1" dirty="0" smtClean="0"/>
              <a:t>EX </a:t>
            </a:r>
            <a:r>
              <a:rPr lang="en-US" b="1" dirty="0" smtClean="0"/>
              <a:t>BOPUS-</a:t>
            </a:r>
            <a:r>
              <a:rPr lang="en-US" b="1" baseline="0" dirty="0" smtClean="0"/>
              <a:t> may need to turn off – </a:t>
            </a:r>
            <a:r>
              <a:rPr lang="en-US" b="1" baseline="0" dirty="0" err="1" smtClean="0"/>
              <a:t>personalizations</a:t>
            </a:r>
            <a:r>
              <a:rPr lang="en-US" b="1" baseline="0" dirty="0" smtClean="0"/>
              <a:t> - QPS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+</a:t>
            </a: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Parties</a:t>
            </a:r>
            <a:r>
              <a:rPr lang="en-US" b="1" baseline="0" dirty="0" smtClean="0"/>
              <a:t> – Fraud Alerts/ COM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27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</a:t>
            </a:r>
            <a:r>
              <a:rPr lang="en-US" baseline="0" dirty="0" smtClean="0"/>
              <a:t> the customer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8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 – how do things</a:t>
            </a:r>
            <a:r>
              <a:rPr lang="en-US" baseline="0" dirty="0" smtClean="0"/>
              <a:t>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+goal: to deliver the Best Customer Experience possible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 expectations are constantly changing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constantly evolve to server them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3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customers clearly</a:t>
            </a:r>
            <a:r>
              <a:rPr lang="en-US" baseline="0" dirty="0" smtClean="0"/>
              <a:t> tell us what they expect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+matters </a:t>
            </a:r>
            <a:r>
              <a:rPr lang="en-US" dirty="0" smtClean="0"/>
              <a:t>all</a:t>
            </a:r>
            <a:r>
              <a:rPr lang="en-US" baseline="0" dirty="0" smtClean="0"/>
              <a:t> year long, </a:t>
            </a:r>
            <a:r>
              <a:rPr lang="en-US" baseline="0" dirty="0" smtClean="0"/>
              <a:t>always want a great customer experience</a:t>
            </a:r>
          </a:p>
          <a:p>
            <a:r>
              <a:rPr lang="en-US" baseline="0" dirty="0" smtClean="0"/>
              <a:t>+every interaction</a:t>
            </a:r>
          </a:p>
          <a:p>
            <a:r>
              <a:rPr lang="en-US" baseline="0" dirty="0" smtClean="0"/>
              <a:t>+ </a:t>
            </a:r>
            <a:r>
              <a:rPr lang="en-US" baseline="0" dirty="0" smtClean="0"/>
              <a:t>and it hits all our IT systems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Anything that goes into production has to support anniversary</a:t>
            </a:r>
            <a:r>
              <a:rPr lang="en-US" baseline="0" dirty="0" smtClean="0"/>
              <a:t> and holiday</a:t>
            </a:r>
            <a:endParaRPr lang="en-US" dirty="0" smtClean="0"/>
          </a:p>
          <a:p>
            <a:r>
              <a:rPr lang="en-US" dirty="0" smtClean="0"/>
              <a:t>Anything that ships is ready to support our peak</a:t>
            </a:r>
            <a:r>
              <a:rPr lang="en-US" baseline="0" dirty="0" smtClean="0"/>
              <a:t> load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9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0" dirty="0" smtClean="0"/>
              <a:t>+4 years </a:t>
            </a:r>
            <a:r>
              <a:rPr lang="en-US" b="0" dirty="0" smtClean="0"/>
              <a:t> </a:t>
            </a:r>
            <a:r>
              <a:rPr lang="en-US" b="0" dirty="0" smtClean="0"/>
              <a:t>didn’t </a:t>
            </a:r>
            <a:r>
              <a:rPr lang="en-US" b="0" dirty="0" smtClean="0"/>
              <a:t>have </a:t>
            </a:r>
            <a:r>
              <a:rPr lang="en-US" b="0" dirty="0" smtClean="0"/>
              <a:t>same focus</a:t>
            </a:r>
            <a:r>
              <a:rPr lang="en-US" b="0" baseline="0" dirty="0" smtClean="0"/>
              <a:t> on the customer </a:t>
            </a:r>
            <a:r>
              <a:rPr lang="en-US" b="0" baseline="0" dirty="0" smtClean="0"/>
              <a:t>experience</a:t>
            </a:r>
            <a:endParaRPr lang="en-US" b="0" baseline="0" dirty="0" smtClean="0"/>
          </a:p>
          <a:p>
            <a:pPr lvl="0"/>
            <a:r>
              <a:rPr lang="en-US" b="0" baseline="0" dirty="0" smtClean="0"/>
              <a:t>+just worried about would the site crash?</a:t>
            </a:r>
          </a:p>
          <a:p>
            <a:pPr marL="0" lvl="0" indent="0">
              <a:buFontTx/>
              <a:buNone/>
            </a:pPr>
            <a:r>
              <a:rPr lang="en-US" b="0" dirty="0" smtClean="0"/>
              <a:t>+ </a:t>
            </a:r>
            <a:r>
              <a:rPr lang="en-US" b="0" dirty="0" smtClean="0"/>
              <a:t>and</a:t>
            </a:r>
            <a:r>
              <a:rPr lang="en-US" b="0" baseline="0" dirty="0" smtClean="0"/>
              <a:t> customer experience suffered all year </a:t>
            </a:r>
            <a:endParaRPr lang="en-US" b="0" baseline="0" dirty="0" smtClean="0"/>
          </a:p>
          <a:p>
            <a:pPr marL="0" lvl="0" indent="0">
              <a:buFontTx/>
              <a:buNone/>
            </a:pPr>
            <a:r>
              <a:rPr lang="en-US" b="0" baseline="0" dirty="0" smtClean="0"/>
              <a:t>+</a:t>
            </a:r>
            <a:r>
              <a:rPr lang="en-US" b="0" baseline="0" dirty="0" err="1" smtClean="0"/>
              <a:t>csat</a:t>
            </a:r>
            <a:r>
              <a:rPr lang="en-US" b="0" baseline="0" dirty="0" smtClean="0"/>
              <a:t> </a:t>
            </a:r>
            <a:r>
              <a:rPr lang="en-US" b="0" baseline="0" dirty="0" smtClean="0"/>
              <a:t>scores </a:t>
            </a:r>
            <a:r>
              <a:rPr lang="en-US" b="0" baseline="0" dirty="0" smtClean="0"/>
              <a:t>dropped</a:t>
            </a:r>
          </a:p>
          <a:p>
            <a:pPr marL="0" lvl="0" indent="0">
              <a:buFontTx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5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+ joint effort – Product Management- everyone owns it</a:t>
            </a:r>
          </a:p>
          <a:p>
            <a:r>
              <a:rPr lang="en-US" baseline="0" dirty="0" smtClean="0"/>
              <a:t>+ </a:t>
            </a:r>
            <a:r>
              <a:rPr lang="en-US" baseline="0" dirty="0" smtClean="0"/>
              <a:t>APM tools – need the tools </a:t>
            </a:r>
            <a:r>
              <a:rPr lang="en-US" baseline="0" dirty="0" smtClean="0"/>
              <a:t>– when where what RCA</a:t>
            </a:r>
          </a:p>
          <a:p>
            <a:r>
              <a:rPr lang="en-US" baseline="0" dirty="0" smtClean="0"/>
              <a:t>+ </a:t>
            </a:r>
            <a:r>
              <a:rPr lang="en-US" baseline="0" dirty="0" smtClean="0"/>
              <a:t>Continuous Improvement </a:t>
            </a:r>
            <a:r>
              <a:rPr lang="en-US" baseline="0" dirty="0" smtClean="0"/>
              <a:t>–</a:t>
            </a:r>
            <a:r>
              <a:rPr lang="en-US" baseline="0" dirty="0" err="1" smtClean="0"/>
              <a:t>Kaizens</a:t>
            </a:r>
            <a:r>
              <a:rPr lang="en-US" baseline="0" dirty="0" smtClean="0"/>
              <a:t>, Value Stream Mapping, </a:t>
            </a:r>
            <a:r>
              <a:rPr lang="en-US" baseline="0" dirty="0" smtClean="0"/>
              <a:t>7 </a:t>
            </a:r>
            <a:r>
              <a:rPr lang="en-US" baseline="0" dirty="0" smtClean="0"/>
              <a:t>wastes of lean</a:t>
            </a:r>
          </a:p>
          <a:p>
            <a:r>
              <a:rPr lang="en-US" baseline="0" dirty="0" smtClean="0"/>
              <a:t>+, incremental improvements, automation, new tools, new processes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4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+As part of</a:t>
            </a:r>
            <a:r>
              <a:rPr lang="en-US" baseline="0" dirty="0" smtClean="0"/>
              <a:t> that cultural shift – performance is embedded – everyone is thinking about performance – about the big events</a:t>
            </a:r>
          </a:p>
          <a:p>
            <a:r>
              <a:rPr lang="en-US" dirty="0" smtClean="0"/>
              <a:t>+Anything</a:t>
            </a:r>
            <a:r>
              <a:rPr lang="en-US" baseline="0" dirty="0" smtClean="0"/>
              <a:t> that ships supports our peak 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3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+Product </a:t>
            </a:r>
            <a:r>
              <a:rPr lang="en-US" dirty="0" smtClean="0"/>
              <a:t>management </a:t>
            </a:r>
            <a:r>
              <a:rPr lang="en-US" dirty="0" smtClean="0"/>
              <a:t>and </a:t>
            </a:r>
            <a:r>
              <a:rPr lang="en-US" dirty="0" smtClean="0"/>
              <a:t>technology</a:t>
            </a:r>
            <a:endParaRPr lang="en-US" dirty="0" smtClean="0"/>
          </a:p>
          <a:p>
            <a:r>
              <a:rPr lang="en-US" dirty="0" smtClean="0"/>
              <a:t>+</a:t>
            </a:r>
            <a:r>
              <a:rPr lang="en-US" dirty="0" smtClean="0"/>
              <a:t>how are things changing </a:t>
            </a:r>
          </a:p>
          <a:p>
            <a:r>
              <a:rPr lang="en-US" dirty="0" smtClean="0"/>
              <a:t>+ </a:t>
            </a:r>
            <a:r>
              <a:rPr lang="en-US" dirty="0" smtClean="0"/>
              <a:t>EX</a:t>
            </a:r>
            <a:r>
              <a:rPr lang="en-US" baseline="0" dirty="0" smtClean="0"/>
              <a:t> – </a:t>
            </a:r>
            <a:r>
              <a:rPr lang="en-US" b="1" baseline="0" dirty="0" smtClean="0"/>
              <a:t>Password </a:t>
            </a:r>
            <a:r>
              <a:rPr lang="en-US" b="1" baseline="0" dirty="0" err="1" smtClean="0"/>
              <a:t>Reset,</a:t>
            </a:r>
            <a:r>
              <a:rPr lang="en-US" baseline="0" dirty="0" err="1" smtClean="0"/>
              <a:t>+</a:t>
            </a:r>
            <a:r>
              <a:rPr lang="en-US" b="1" baseline="0" dirty="0" err="1" smtClean="0"/>
              <a:t>EX</a:t>
            </a:r>
            <a:r>
              <a:rPr lang="en-US" b="1" baseline="0" dirty="0" smtClean="0"/>
              <a:t> EA– more credit card, </a:t>
            </a:r>
            <a:r>
              <a:rPr lang="en-US" b="1" baseline="0" dirty="0" err="1" smtClean="0"/>
              <a:t>wishlist</a:t>
            </a:r>
            <a:r>
              <a:rPr lang="en-US" b="1" baseline="0" dirty="0" smtClean="0"/>
              <a:t>, EX -</a:t>
            </a:r>
            <a:r>
              <a:rPr lang="en-US" b="1" dirty="0" smtClean="0"/>
              <a:t> Enormous</a:t>
            </a:r>
            <a:r>
              <a:rPr lang="en-US" b="1" baseline="0" dirty="0" smtClean="0"/>
              <a:t> growth in mobile</a:t>
            </a:r>
            <a:r>
              <a:rPr lang="en-US" baseline="0" dirty="0" smtClean="0"/>
              <a:t>, </a:t>
            </a:r>
            <a:endParaRPr lang="en-US" dirty="0" smtClean="0"/>
          </a:p>
          <a:p>
            <a:r>
              <a:rPr lang="en-US" dirty="0" smtClean="0"/>
              <a:t>+How are user behaviors</a:t>
            </a:r>
            <a:r>
              <a:rPr lang="en-US" baseline="0" dirty="0" smtClean="0"/>
              <a:t> changing over time?</a:t>
            </a:r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46375-B444-4611-951C-725BC4E42F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rdstrom_pattern-LIGH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60"/>
          <a:stretch/>
        </p:blipFill>
        <p:spPr>
          <a:xfrm>
            <a:off x="0" y="-54572"/>
            <a:ext cx="12192000" cy="69125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3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B05B-34C8-4D08-BEAB-75CDBB2F472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8422-0C13-493B-99DE-EE4836CA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gopal.brugalette@nordstrom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4" y="0"/>
            <a:ext cx="12196854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18250" y="2481077"/>
            <a:ext cx="4625947" cy="1387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Preparing Your Site </a:t>
            </a:r>
          </a:p>
          <a:p>
            <a:pPr algn="l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Major Events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8250" y="4452525"/>
            <a:ext cx="4106720" cy="1344061"/>
          </a:xfrm>
        </p:spPr>
        <p:txBody>
          <a:bodyPr>
            <a:noAutofit/>
          </a:bodyPr>
          <a:lstStyle>
            <a:lvl1pPr marL="0" indent="0" algn="ctr">
              <a:buNone/>
              <a:defRPr sz="2200" b="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Gopal Brugalette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Senior Applied Architect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5.27.2015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1" y="1277492"/>
            <a:ext cx="5082656" cy="6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" y="420401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Analyze - Test - Monitor</a:t>
            </a:r>
            <a:endParaRPr lang="en-US" sz="6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9682" y="1497953"/>
            <a:ext cx="5787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Every feature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065287" y="2271578"/>
            <a:ext cx="6907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t Development</a:t>
            </a:r>
            <a:endParaRPr lang="en-US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199845" y="108855"/>
            <a:ext cx="10515600" cy="655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chemeClr val="bg2">
                    <a:lumMod val="25000"/>
                  </a:schemeClr>
                </a:solidFill>
              </a:rPr>
              <a:t>How are we always getting ready? 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flipV="1">
            <a:off x="3366955" y="5210033"/>
            <a:ext cx="280530" cy="52516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39886" y="5658926"/>
            <a:ext cx="5012104" cy="13802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51988" y="5123768"/>
            <a:ext cx="127155" cy="67318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16" y="3217061"/>
            <a:ext cx="7772342" cy="322156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4700" dirty="0" smtClean="0"/>
              <a:t>Study the past </a:t>
            </a:r>
          </a:p>
          <a:p>
            <a:r>
              <a:rPr lang="en-US" sz="4700" dirty="0" smtClean="0"/>
              <a:t>Understand the present</a:t>
            </a:r>
          </a:p>
          <a:p>
            <a:r>
              <a:rPr lang="en-US" sz="4700" dirty="0" smtClean="0"/>
              <a:t>Model the future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9016" y="-1"/>
            <a:ext cx="8032165" cy="1381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marL="0" lvl="2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dirty="0" smtClean="0">
                <a:latin typeface="+mj-lt"/>
              </a:rPr>
              <a:t>Analyze</a:t>
            </a:r>
            <a:r>
              <a:rPr lang="en-US" sz="3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Test Monitor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6" name="Picture 5" descr="12a_009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181" y="0"/>
            <a:ext cx="365081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9016" y="2089797"/>
            <a:ext cx="8032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What is the </a:t>
            </a:r>
            <a:r>
              <a:rPr lang="en-US" sz="4000" dirty="0">
                <a:latin typeface="+mj-lt"/>
              </a:rPr>
              <a:t>	</a:t>
            </a:r>
            <a:r>
              <a:rPr lang="en-US" sz="4000" dirty="0" smtClean="0">
                <a:latin typeface="+mj-lt"/>
              </a:rPr>
              <a:t>		</a:t>
            </a:r>
            <a:endParaRPr lang="en-US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4523" y="1782020"/>
            <a:ext cx="4075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</a:t>
            </a:r>
            <a:r>
              <a:rPr lang="en-US" sz="4000" b="1" dirty="0" smtClean="0"/>
              <a:t>ustomer Impact?</a:t>
            </a:r>
            <a:endParaRPr lang="en-US" sz="4000" b="1" dirty="0"/>
          </a:p>
          <a:p>
            <a:r>
              <a:rPr lang="en-US" sz="4000" b="1" dirty="0"/>
              <a:t>T</a:t>
            </a:r>
            <a:r>
              <a:rPr lang="en-US" sz="4000" b="1" dirty="0" smtClean="0"/>
              <a:t>echnical Impact</a:t>
            </a:r>
            <a:r>
              <a:rPr lang="en-US" sz="4000" b="1" dirty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407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90" y="0"/>
            <a:ext cx="7113055" cy="1325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Analyze</a:t>
            </a:r>
            <a:r>
              <a:rPr lang="en-US" sz="6000" dirty="0" err="1" smtClean="0"/>
              <a:t>Test</a:t>
            </a:r>
            <a:r>
              <a:rPr lang="en-US" sz="6000" dirty="0" smtClean="0"/>
              <a:t> </a:t>
            </a:r>
            <a:r>
              <a:rPr lang="en-US" sz="2800" dirty="0" smtClean="0"/>
              <a:t>Monitor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32" y="1535557"/>
            <a:ext cx="6699504" cy="532244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000" dirty="0" smtClean="0"/>
              <a:t>Early</a:t>
            </a:r>
            <a:r>
              <a:rPr lang="en-US" sz="4000" dirty="0"/>
              <a:t>, Often, </a:t>
            </a:r>
            <a:r>
              <a:rPr lang="en-US" sz="4000" dirty="0" smtClean="0"/>
              <a:t>Everywhere</a:t>
            </a:r>
          </a:p>
          <a:p>
            <a:endParaRPr lang="en-US" sz="4000" dirty="0"/>
          </a:p>
          <a:p>
            <a:r>
              <a:rPr lang="en-US" sz="4000" dirty="0" smtClean="0"/>
              <a:t>Projections &amp; Contingencies</a:t>
            </a:r>
          </a:p>
          <a:p>
            <a:endParaRPr lang="en-US" sz="4000" dirty="0" smtClean="0"/>
          </a:p>
          <a:p>
            <a:r>
              <a:rPr lang="en-US" sz="4000" dirty="0" smtClean="0"/>
              <a:t>Support </a:t>
            </a:r>
            <a:r>
              <a:rPr lang="en-US" sz="4000" dirty="0"/>
              <a:t>your results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6" r="4076"/>
          <a:stretch/>
        </p:blipFill>
        <p:spPr>
          <a:xfrm>
            <a:off x="7951255" y="0"/>
            <a:ext cx="4206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922155" cy="1325563"/>
          </a:xfrm>
        </p:spPr>
        <p:txBody>
          <a:bodyPr/>
          <a:lstStyle/>
          <a:p>
            <a:r>
              <a:rPr lang="en-US" sz="2800" dirty="0" smtClean="0"/>
              <a:t>Analyze Test </a:t>
            </a:r>
            <a:r>
              <a:rPr lang="en-US" sz="6000" dirty="0" smtClean="0"/>
              <a:t>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19" y="1600200"/>
            <a:ext cx="7922155" cy="459962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Development and Test Environments</a:t>
            </a:r>
          </a:p>
          <a:p>
            <a:endParaRPr lang="en-US" sz="3200" dirty="0" smtClean="0"/>
          </a:p>
          <a:p>
            <a:r>
              <a:rPr lang="en-US" sz="3900" dirty="0" smtClean="0"/>
              <a:t>Production at Deployment</a:t>
            </a:r>
          </a:p>
          <a:p>
            <a:endParaRPr lang="en-US" sz="3200" dirty="0" smtClean="0"/>
          </a:p>
          <a:p>
            <a:r>
              <a:rPr lang="en-US" sz="3900" dirty="0" smtClean="0"/>
              <a:t>Production regularly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500" dirty="0" smtClean="0"/>
              <a:t>Build a Feedback Loop to</a:t>
            </a:r>
          </a:p>
          <a:p>
            <a:pPr marL="0" indent="0" algn="ctr">
              <a:buNone/>
            </a:pPr>
            <a:r>
              <a:rPr lang="en-US" sz="3500" dirty="0" smtClean="0"/>
              <a:t> Product Management</a:t>
            </a:r>
            <a:r>
              <a:rPr lang="en-US" sz="3500" dirty="0"/>
              <a:t> </a:t>
            </a:r>
            <a:r>
              <a:rPr lang="en-US" sz="3500" dirty="0" smtClean="0"/>
              <a:t>and Engineering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0" r="360"/>
          <a:stretch/>
        </p:blipFill>
        <p:spPr>
          <a:xfrm>
            <a:off x="8760355" y="-36576"/>
            <a:ext cx="3431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During the event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Monitor, Monitor, Monitor</a:t>
            </a:r>
          </a:p>
          <a:p>
            <a:endParaRPr lang="en-US" sz="4000" dirty="0" smtClean="0"/>
          </a:p>
          <a:p>
            <a:r>
              <a:rPr lang="en-US" sz="4000" dirty="0" smtClean="0"/>
              <a:t>Contingency planning</a:t>
            </a:r>
          </a:p>
          <a:p>
            <a:endParaRPr lang="en-US" sz="4000" dirty="0" smtClean="0"/>
          </a:p>
          <a:p>
            <a:r>
              <a:rPr lang="en-US" sz="4000" dirty="0" smtClean="0"/>
              <a:t>Coordinate </a:t>
            </a:r>
            <a:r>
              <a:rPr lang="en-US" sz="4000" dirty="0"/>
              <a:t>with Vendors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7086" r="24909" b="10824"/>
          <a:stretch/>
        </p:blipFill>
        <p:spPr>
          <a:xfrm>
            <a:off x="8535508" y="0"/>
            <a:ext cx="3656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ea typeface="+mn-ea"/>
                <a:cs typeface="+mn-cs"/>
              </a:rPr>
              <a:t>Preparing your 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1005840"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Cultural Shift</a:t>
            </a:r>
          </a:p>
          <a:p>
            <a:pPr lvl="1" defTabSz="1005840">
              <a:spcAft>
                <a:spcPts val="6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Performance is a Feature</a:t>
            </a:r>
          </a:p>
          <a:p>
            <a:pPr lvl="1" defTabSz="1005840">
              <a:spcAft>
                <a:spcPts val="6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Instrumentation and Data Focus</a:t>
            </a:r>
          </a:p>
          <a:p>
            <a:pPr lvl="1" defTabSz="1005840">
              <a:spcAft>
                <a:spcPts val="6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Continuous Improvement</a:t>
            </a:r>
          </a:p>
          <a:p>
            <a:pPr defTabSz="1005840">
              <a:spcAft>
                <a:spcPts val="60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Always be Preparing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1" defTabSz="1005840">
              <a:spcAft>
                <a:spcPts val="6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Analyze</a:t>
            </a:r>
          </a:p>
          <a:p>
            <a:pPr lvl="1" defTabSz="1005840">
              <a:spcAft>
                <a:spcPts val="6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Test</a:t>
            </a:r>
          </a:p>
          <a:p>
            <a:pPr lvl="1" defTabSz="1005840">
              <a:spcAft>
                <a:spcPts val="60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Monitor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r="7261"/>
          <a:stretch/>
        </p:blipFill>
        <p:spPr>
          <a:xfrm>
            <a:off x="7985760" y="0"/>
            <a:ext cx="4206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15" y="0"/>
            <a:ext cx="10515600" cy="1325563"/>
          </a:xfrm>
        </p:spPr>
        <p:txBody>
          <a:bodyPr/>
          <a:lstStyle/>
          <a:p>
            <a:r>
              <a:rPr lang="en-US" dirty="0" smtClean="0"/>
              <a:t>The Future Holds…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r="20286"/>
          <a:stretch/>
        </p:blipFill>
        <p:spPr>
          <a:xfrm>
            <a:off x="6614160" y="-34506"/>
            <a:ext cx="557784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70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Customer Focus</a:t>
            </a:r>
          </a:p>
          <a:p>
            <a:endParaRPr lang="en-US" sz="4000" dirty="0" smtClean="0"/>
          </a:p>
          <a:p>
            <a:r>
              <a:rPr lang="en-US" sz="4000" dirty="0" smtClean="0"/>
              <a:t>Continuous </a:t>
            </a:r>
            <a:r>
              <a:rPr lang="en-US" sz="4000" dirty="0" smtClean="0"/>
              <a:t>Delivery 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Cloud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Continuous Improvement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85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Hours Tomorrow 12:30-1:00</a:t>
            </a:r>
          </a:p>
          <a:p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gopal.brugalette@nordstrom.com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we are hiring…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ordstrom Flagship 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9981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9711" y="660858"/>
            <a:ext cx="57920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200" dirty="0">
                <a:solidFill>
                  <a:srgbClr val="81746A"/>
                </a:solidFill>
                <a:ea typeface="+mj-ea"/>
                <a:cs typeface="+mj-cs"/>
              </a:rPr>
              <a:t>1901 </a:t>
            </a:r>
            <a:r>
              <a:rPr lang="en-US" sz="3200" dirty="0" smtClean="0">
                <a:solidFill>
                  <a:srgbClr val="81746A"/>
                </a:solidFill>
                <a:ea typeface="+mj-ea"/>
                <a:cs typeface="+mj-cs"/>
              </a:rPr>
              <a:t>Founded</a:t>
            </a:r>
            <a:endParaRPr lang="en-US" sz="3200" dirty="0">
              <a:solidFill>
                <a:srgbClr val="81746A"/>
              </a:solidFill>
              <a:ea typeface="+mj-ea"/>
              <a:cs typeface="+mj-cs"/>
            </a:endParaRPr>
          </a:p>
          <a:p>
            <a:pPr defTabSz="609585"/>
            <a:endParaRPr lang="en-US" sz="3200" dirty="0">
              <a:solidFill>
                <a:srgbClr val="81746A"/>
              </a:solidFill>
              <a:ea typeface="+mj-ea"/>
              <a:cs typeface="+mj-cs"/>
            </a:endParaRPr>
          </a:p>
          <a:p>
            <a:pPr defTabSz="609585"/>
            <a:r>
              <a:rPr lang="en-US" sz="3200" dirty="0">
                <a:solidFill>
                  <a:srgbClr val="81746A"/>
                </a:solidFill>
                <a:ea typeface="+mj-ea"/>
                <a:cs typeface="+mj-cs"/>
              </a:rPr>
              <a:t>63,000 employees</a:t>
            </a:r>
          </a:p>
          <a:p>
            <a:pPr defTabSz="609585"/>
            <a:endParaRPr lang="en-US" sz="3200" dirty="0">
              <a:solidFill>
                <a:srgbClr val="81746A"/>
              </a:solidFill>
              <a:ea typeface="+mj-ea"/>
              <a:cs typeface="+mj-cs"/>
            </a:endParaRPr>
          </a:p>
          <a:p>
            <a:pPr defTabSz="609585"/>
            <a:r>
              <a:rPr lang="en-US" sz="3200" dirty="0">
                <a:solidFill>
                  <a:srgbClr val="81746A"/>
                </a:solidFill>
                <a:ea typeface="+mj-ea"/>
                <a:cs typeface="+mj-cs"/>
              </a:rPr>
              <a:t>118 Nordstrom stores</a:t>
            </a:r>
          </a:p>
          <a:p>
            <a:pPr defTabSz="609585"/>
            <a:endParaRPr lang="en-US" sz="3200" dirty="0">
              <a:solidFill>
                <a:srgbClr val="81746A"/>
              </a:solidFill>
              <a:ea typeface="+mj-ea"/>
              <a:cs typeface="+mj-cs"/>
            </a:endParaRPr>
          </a:p>
          <a:p>
            <a:pPr defTabSz="609585"/>
            <a:r>
              <a:rPr lang="en-US" sz="3200" dirty="0">
                <a:solidFill>
                  <a:srgbClr val="81746A"/>
                </a:solidFill>
                <a:ea typeface="+mj-ea"/>
                <a:cs typeface="+mj-cs"/>
              </a:rPr>
              <a:t>167 Nordstrom Rack stores</a:t>
            </a:r>
          </a:p>
          <a:p>
            <a:pPr defTabSz="609585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defTabSz="609585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10" y="5485941"/>
            <a:ext cx="5321819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22530" y="1196017"/>
            <a:ext cx="8659870" cy="124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Senior Architect, Performance Engineering </a:t>
            </a:r>
            <a:endParaRPr lang="en-US" sz="3200" dirty="0">
              <a:solidFill>
                <a:schemeClr val="bg2">
                  <a:lumMod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3" y="2339017"/>
            <a:ext cx="4480561" cy="204450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46" y="3000364"/>
            <a:ext cx="4909399" cy="276630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43" y="4109298"/>
            <a:ext cx="3480957" cy="247672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09600" y="305205"/>
            <a:ext cx="10972800" cy="1143000"/>
          </a:xfrm>
        </p:spPr>
        <p:txBody>
          <a:bodyPr>
            <a:normAutofit/>
          </a:bodyPr>
          <a:lstStyle/>
          <a:p>
            <a:pPr defTabSz="609585">
              <a:spcBef>
                <a:spcPts val="1000"/>
              </a:spcBef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Gopal Brugalette</a:t>
            </a:r>
          </a:p>
        </p:txBody>
      </p:sp>
    </p:spTree>
    <p:extLst>
      <p:ext uri="{BB962C8B-B14F-4D97-AF65-F5344CB8AC3E}">
        <p14:creationId xmlns:p14="http://schemas.microsoft.com/office/powerpoint/2010/main" val="22350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890"/>
            <a:ext cx="75492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>Our Customer is </a:t>
            </a:r>
            <a:r>
              <a:rPr lang="en-US" sz="5300" dirty="0"/>
              <a:t>O</a:t>
            </a:r>
            <a:r>
              <a:rPr lang="en-US" sz="5300" dirty="0" smtClean="0"/>
              <a:t>ur </a:t>
            </a:r>
            <a:r>
              <a:rPr lang="en-US" sz="5300" dirty="0"/>
              <a:t>G</a:t>
            </a:r>
            <a:r>
              <a:rPr lang="en-US" sz="5300" dirty="0" smtClean="0"/>
              <a:t>uide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215900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usto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395" y="5114015"/>
            <a:ext cx="4168128" cy="13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52" y="1064888"/>
            <a:ext cx="4125556" cy="27517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28" y="1890409"/>
            <a:ext cx="3524694" cy="35495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2" y="3356881"/>
            <a:ext cx="4152643" cy="276981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236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81" y="214002"/>
            <a:ext cx="10445151" cy="12738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Impacts the Customer Experience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885" y="1487896"/>
            <a:ext cx="7213468" cy="48823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90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Nordstrom’s  Major </a:t>
            </a:r>
            <a:r>
              <a:rPr lang="en-US" dirty="0"/>
              <a:t>E</a:t>
            </a:r>
            <a:r>
              <a:rPr lang="en-US" dirty="0" smtClean="0"/>
              <a:t>vents  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320" y="1684143"/>
            <a:ext cx="4984089" cy="166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8" y="3477076"/>
            <a:ext cx="4083492" cy="2321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47" y="1945753"/>
            <a:ext cx="2833864" cy="39313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67058" y="5930364"/>
            <a:ext cx="2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Holiday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7654" y="5930364"/>
            <a:ext cx="200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Early Access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9" y="450037"/>
            <a:ext cx="11056160" cy="597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829" y="102077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do we prepare?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784" y="2875521"/>
            <a:ext cx="4669295" cy="11232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We are </a:t>
            </a:r>
            <a:r>
              <a:rPr lang="en-US" sz="4800" b="1" dirty="0" smtClean="0">
                <a:solidFill>
                  <a:schemeClr val="bg1"/>
                </a:solidFill>
              </a:rPr>
              <a:t>always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getting ready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wasn’t always the case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07769">
            <a:off x="7426405" y="2403126"/>
            <a:ext cx="1916157" cy="6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bookmarketingmag.com/wp-content/uploads/2014/12/calendar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25" y="2330295"/>
            <a:ext cx="5237692" cy="392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3257"/>
            <a:ext cx="10515600" cy="2808287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 smtClean="0"/>
              <a:t>Performance is a Feature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Instrumentation and Data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Continuous Improvement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605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Embrace a Cultural Shift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34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19398</TotalTime>
  <Words>578</Words>
  <Application>Microsoft Office PowerPoint</Application>
  <PresentationFormat>Widescreen</PresentationFormat>
  <Paragraphs>145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Gopal Brugalette</vt:lpstr>
      <vt:lpstr>Our Customer is Our Guide </vt:lpstr>
      <vt:lpstr>Performance Impacts the Customer Experience</vt:lpstr>
      <vt:lpstr>Nordstrom’s  Major Events    </vt:lpstr>
      <vt:lpstr>How do we prepare?</vt:lpstr>
      <vt:lpstr>This wasn’t always the case </vt:lpstr>
      <vt:lpstr>  Performance is a Feature   Instrumentation and Data  Continuous Improvement   </vt:lpstr>
      <vt:lpstr> How are we always getting ready? </vt:lpstr>
      <vt:lpstr>PowerPoint Presentation</vt:lpstr>
      <vt:lpstr>AnalyzeTest Monitor</vt:lpstr>
      <vt:lpstr>Analyze Test Monitor</vt:lpstr>
      <vt:lpstr>During the event</vt:lpstr>
      <vt:lpstr>Preparing your Site </vt:lpstr>
      <vt:lpstr>The Future Holds…</vt:lpstr>
      <vt:lpstr>Questions?</vt:lpstr>
    </vt:vector>
  </TitlesOfParts>
  <Company>Nordstrom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Your Site for Major Events</dc:title>
  <dc:creator>Brugalette, Gopal</dc:creator>
  <cp:lastModifiedBy>Brugalette, Gopal</cp:lastModifiedBy>
  <cp:revision>172</cp:revision>
  <dcterms:created xsi:type="dcterms:W3CDTF">2015-04-07T21:14:20Z</dcterms:created>
  <dcterms:modified xsi:type="dcterms:W3CDTF">2015-05-22T20:47:26Z</dcterms:modified>
</cp:coreProperties>
</file>