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8" r:id="rId5"/>
    <p:sldId id="259" r:id="rId6"/>
    <p:sldId id="279" r:id="rId7"/>
    <p:sldId id="280" r:id="rId8"/>
    <p:sldId id="281" r:id="rId9"/>
    <p:sldId id="275" r:id="rId10"/>
    <p:sldId id="264" r:id="rId11"/>
    <p:sldId id="265" r:id="rId12"/>
    <p:sldId id="261" r:id="rId13"/>
    <p:sldId id="283" r:id="rId14"/>
    <p:sldId id="276" r:id="rId15"/>
    <p:sldId id="277" r:id="rId16"/>
    <p:sldId id="287" r:id="rId17"/>
    <p:sldId id="270" r:id="rId18"/>
    <p:sldId id="288" r:id="rId19"/>
    <p:sldId id="289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E43"/>
    <a:srgbClr val="F6F6F6"/>
    <a:srgbClr val="FCFCFC"/>
    <a:srgbClr val="FAF9F6"/>
    <a:srgbClr val="51C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7363"/>
  </p:normalViewPr>
  <p:slideViewPr>
    <p:cSldViewPr snapToGrid="0">
      <p:cViewPr varScale="1">
        <p:scale>
          <a:sx n="83" d="100"/>
          <a:sy n="83" d="100"/>
        </p:scale>
        <p:origin x="1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A5D16-1576-4018-819D-6D4B24FFABDD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60BC5-B254-4C56-88EE-CD8EAF27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1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9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5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0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analogy:</a:t>
            </a:r>
            <a:r>
              <a:rPr lang="en-US" baseline="0" dirty="0" smtClean="0"/>
              <a:t> DevOps is to operations as agile development was to programming teams 5-8 years 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60BC5-B254-4C56-88EE-CD8EAF270A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60B9-D893-1044-82E8-89A63A001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1. Looking at mobile site, see connection speeds slow during day (3g and 4g) – [these are tests to a major US based website who has invested billions into infrastructure]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2. After a couple of announcements – Verizon admitted to slowing down data speeds during peak usage times – even dropping 4g users to 3g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(compare to last mile performance – all US)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9CBD8E-028B-1C49-9019-096B725D73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0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0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4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7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5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5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4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9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5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B715-DC4C-4000-830E-855322451279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710D-6AC0-47C5-BB4B-BE418FF4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6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"/>
          <a:stretch/>
        </p:blipFill>
        <p:spPr>
          <a:xfrm>
            <a:off x="2292167" y="0"/>
            <a:ext cx="98998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1" y="3770915"/>
            <a:ext cx="8870463" cy="2608385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rgbClr val="51C34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330" y="3968585"/>
            <a:ext cx="873774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dirty="0" smtClean="0">
                <a:solidFill>
                  <a:schemeClr val="bg1"/>
                </a:solidFill>
                <a:latin typeface="Impact"/>
                <a:cs typeface="Impact"/>
              </a:rPr>
              <a:t>DevOps AS A</a:t>
            </a:r>
          </a:p>
          <a:p>
            <a:pPr>
              <a:lnSpc>
                <a:spcPct val="110000"/>
              </a:lnSpc>
            </a:pPr>
            <a:r>
              <a:rPr lang="en-US" sz="6000" dirty="0" smtClean="0">
                <a:solidFill>
                  <a:schemeClr val="bg1"/>
                </a:solidFill>
                <a:latin typeface="Impact"/>
                <a:cs typeface="Impact"/>
              </a:rPr>
              <a:t>BUSINESS DIFFERENTIATOR</a:t>
            </a:r>
            <a:endParaRPr lang="en-US" sz="66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9157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520795"/>
            <a:ext cx="5285154" cy="105329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7070" y="616505"/>
            <a:ext cx="6773204" cy="7476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REAL LIFE EFFECTS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027" y="2142201"/>
            <a:ext cx="5338666" cy="268894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 major internet/cable provider reduced MTTR by 33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%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6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33% less time troubleshooting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33% more time to develop new products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33% less impact on end users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pic>
        <p:nvPicPr>
          <p:cNvPr id="5" name="Picture 4" descr="shutterstock_1972548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7" t="1821" r="4947" b="1298"/>
          <a:stretch/>
        </p:blipFill>
        <p:spPr>
          <a:xfrm>
            <a:off x="6559525" y="0"/>
            <a:ext cx="563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4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13453" b="216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80998"/>
            <a:ext cx="7336692" cy="1729155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63" y="290989"/>
            <a:ext cx="6354267" cy="18843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270" dirty="0" smtClean="0">
                <a:solidFill>
                  <a:schemeClr val="bg1"/>
                </a:solidFill>
                <a:latin typeface="Impact" panose="020B0806030902050204" pitchFamily="34" charset="0"/>
              </a:rPr>
              <a:t>DEVOPS NEEDS PARTNERS TO HELP SHOW THEIR VALUE</a:t>
            </a:r>
            <a:endParaRPr lang="en-US" sz="427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6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easur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53" y="2187087"/>
            <a:ext cx="7729415" cy="348883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Find your KPIs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Not just performance metrics, operational metrics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chemeClr val="bg1"/>
                </a:solidFill>
              </a:rPr>
              <a:t>Time to detection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chemeClr val="bg1"/>
                </a:solidFill>
              </a:rPr>
              <a:t>Time to fix the problem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chemeClr val="bg1"/>
                </a:solidFill>
              </a:rPr>
              <a:t>Frequency of releases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chemeClr val="bg1"/>
                </a:solidFill>
              </a:rPr>
              <a:t>Time to release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20795"/>
            <a:ext cx="6047153" cy="105329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7070" y="616505"/>
            <a:ext cx="6773204" cy="8036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FIRST STEP : MEASURE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3598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20794"/>
            <a:ext cx="5441461" cy="175543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7070" y="616505"/>
            <a:ext cx="6773204" cy="1526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CORRELATE DATA TO BUSINESS METRICS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180" y="2884663"/>
            <a:ext cx="5338666" cy="156145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Create a baseline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Compare to the competition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Look at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trends</a:t>
            </a:r>
            <a:endParaRPr lang="en-US" sz="20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pic>
        <p:nvPicPr>
          <p:cNvPr id="7" name="Picture 6" descr="shutterstock_318793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r="25152"/>
          <a:stretch/>
        </p:blipFill>
        <p:spPr>
          <a:xfrm>
            <a:off x="6059733" y="0"/>
            <a:ext cx="6132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5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4952"/>
            <a:ext cx="5441461" cy="175543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7070" y="440663"/>
            <a:ext cx="4919238" cy="1526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CORRELATE DATA TO BUSINESS METRICS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180" y="2620899"/>
            <a:ext cx="6256974" cy="318035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What effect does performance have on end users’ experience and loyalty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?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How much revenue is lost if they can’t access your site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?</a:t>
            </a:r>
          </a:p>
          <a:p>
            <a:pPr marL="685800" lvl="2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How much more could you generate with better performance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?</a:t>
            </a:r>
            <a:endParaRPr lang="en-US" sz="20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pic>
        <p:nvPicPr>
          <p:cNvPr id="12" name="Picture 11" descr="shutterstock_1079971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2" r="6490"/>
          <a:stretch/>
        </p:blipFill>
        <p:spPr>
          <a:xfrm>
            <a:off x="7219462" y="0"/>
            <a:ext cx="4972538" cy="6858000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3106615" y="3614615"/>
            <a:ext cx="266144" cy="42984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1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4952"/>
            <a:ext cx="5441461" cy="175543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7070" y="440663"/>
            <a:ext cx="4919238" cy="1526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CORRELATE DATA TO BUSINESS METRICS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180" y="2532978"/>
            <a:ext cx="6256974" cy="35250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Did third party services (cloud, APIs, monitoring, etc.) impact your operational excellence?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endParaRPr lang="en-US" sz="28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How much revenue is lost if they can’t access your site?</a:t>
            </a:r>
          </a:p>
          <a:p>
            <a:pPr marL="685800" lvl="2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How much more could you generate with better performance?</a:t>
            </a:r>
          </a:p>
        </p:txBody>
      </p:sp>
      <p:pic>
        <p:nvPicPr>
          <p:cNvPr id="10" name="Picture 9" descr="shutterstock_1006053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r="13485"/>
          <a:stretch/>
        </p:blipFill>
        <p:spPr>
          <a:xfrm>
            <a:off x="7229230" y="0"/>
            <a:ext cx="4962769" cy="685800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106615" y="3878378"/>
            <a:ext cx="266144" cy="42984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3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4952"/>
            <a:ext cx="5441461" cy="175543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7070" y="440663"/>
            <a:ext cx="4919238" cy="1526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CORRELATE DATA TO BUSINESS METRICS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180" y="2581823"/>
            <a:ext cx="6256974" cy="257096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How much time was spent identifying and fixing problems?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endParaRPr lang="en-US" sz="4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How much is one hour of time worth to you?</a:t>
            </a:r>
          </a:p>
          <a:p>
            <a:pPr marL="685800" lvl="2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What are your full-time equivalent (FTE) costs?</a:t>
            </a:r>
          </a:p>
        </p:txBody>
      </p:sp>
      <p:pic>
        <p:nvPicPr>
          <p:cNvPr id="10" name="Picture 9" descr="shutterstock_1248270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r="27951"/>
          <a:stretch/>
        </p:blipFill>
        <p:spPr>
          <a:xfrm>
            <a:off x="7219462" y="0"/>
            <a:ext cx="4972538" cy="685800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106615" y="3643922"/>
            <a:ext cx="266144" cy="42984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47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8221" y="553782"/>
            <a:ext cx="3834480" cy="882203"/>
          </a:xfrm>
          <a:prstGeom prst="rect">
            <a:avLst/>
          </a:prstGeom>
          <a:noFill/>
        </p:spPr>
        <p:txBody>
          <a:bodyPr wrap="square" lIns="60935" tIns="30467" rIns="60935" bIns="30467" rtlCol="0">
            <a:spAutoFit/>
          </a:bodyPr>
          <a:lstStyle/>
          <a:p>
            <a:r>
              <a:rPr lang="en-US" sz="5333" dirty="0">
                <a:solidFill>
                  <a:srgbClr val="4084D9"/>
                </a:solidFill>
                <a:latin typeface="Helvetica Neue Thin"/>
                <a:cs typeface="Helvetica Neue Thin"/>
              </a:rPr>
              <a:t>Thank you!</a:t>
            </a:r>
            <a:endParaRPr lang="en-US" sz="4400" dirty="0">
              <a:solidFill>
                <a:srgbClr val="4084D9"/>
              </a:solidFill>
              <a:latin typeface="Helvetica Neue Thin"/>
              <a:cs typeface="Helvetica Neue Thin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58727" y="2323999"/>
            <a:ext cx="6385301" cy="1343799"/>
          </a:xfrm>
          <a:prstGeom prst="rect">
            <a:avLst/>
          </a:prstGeom>
        </p:spPr>
        <p:txBody>
          <a:bodyPr lIns="60935" tIns="30467" rIns="60935" bIns="30467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867" dirty="0">
                <a:solidFill>
                  <a:srgbClr val="326ED0"/>
                </a:solidFill>
                <a:latin typeface="Helvetica Neue Medium"/>
                <a:cs typeface="Helvetica Neue Medium"/>
              </a:rPr>
              <a:t>Mehdi Daoudi</a:t>
            </a:r>
            <a:endParaRPr lang="en-US" altLang="en-US" sz="1867" dirty="0">
              <a:latin typeface="Helvetica Neue Medium"/>
              <a:cs typeface="Helvetica Neue Medium"/>
            </a:endParaRPr>
          </a:p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333" dirty="0">
                <a:latin typeface="Helvetica Neue Medium"/>
                <a:cs typeface="Helvetica Neue Medium"/>
              </a:rPr>
              <a:t>CEO</a:t>
            </a:r>
          </a:p>
          <a:p>
            <a:pPr marL="230613">
              <a:lnSpc>
                <a:spcPct val="130000"/>
              </a:lnSpc>
              <a:spcBef>
                <a:spcPts val="0"/>
              </a:spcBef>
              <a:buNone/>
            </a:pPr>
            <a:endParaRPr lang="en-US" altLang="en-US" sz="933" dirty="0">
              <a:latin typeface="Helvetica Neue Light"/>
              <a:cs typeface="Helvetica Neue Light"/>
            </a:endParaRPr>
          </a:p>
          <a:p>
            <a:pPr marL="230613">
              <a:lnSpc>
                <a:spcPct val="130000"/>
              </a:lnSpc>
              <a:spcBef>
                <a:spcPts val="0"/>
              </a:spcBef>
              <a:buNone/>
            </a:pPr>
            <a:endParaRPr lang="en-US" altLang="en-US" sz="533" dirty="0">
              <a:latin typeface="Helvetica Neue Light"/>
              <a:cs typeface="Helvetica Neue Light"/>
            </a:endParaRPr>
          </a:p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600" dirty="0">
                <a:latin typeface="Helvetica Neue Light"/>
                <a:cs typeface="Helvetica Neue Light"/>
              </a:rPr>
              <a:t>mehdi@catchpoint.com</a:t>
            </a:r>
          </a:p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@catchpoint</a:t>
            </a:r>
          </a:p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@mdaoudi</a:t>
            </a:r>
          </a:p>
          <a:p>
            <a:pPr marL="230613">
              <a:lnSpc>
                <a:spcPct val="130000"/>
              </a:lnSpc>
              <a:spcBef>
                <a:spcPts val="241"/>
              </a:spcBef>
              <a:buNone/>
            </a:pPr>
            <a:endParaRPr lang="en-US" altLang="en-US" sz="1867" dirty="0">
              <a:latin typeface="Helvetica Neue Light"/>
              <a:cs typeface="Helvetica Neue Light"/>
            </a:endParaRPr>
          </a:p>
        </p:txBody>
      </p:sp>
      <p:pic>
        <p:nvPicPr>
          <p:cNvPr id="11" name="Picture 10" descr="mehd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807" y="2089296"/>
            <a:ext cx="2556525" cy="260707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904652" y="5232815"/>
            <a:ext cx="6385301" cy="1343799"/>
          </a:xfrm>
          <a:prstGeom prst="rect">
            <a:avLst/>
          </a:prstGeom>
        </p:spPr>
        <p:txBody>
          <a:bodyPr lIns="60935" tIns="30467" rIns="60935" bIns="30467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613" algn="r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Check out our blog about Performance &amp; Monitoring:</a:t>
            </a:r>
          </a:p>
          <a:p>
            <a:pPr marL="230613" algn="r">
              <a:lnSpc>
                <a:spcPct val="130000"/>
              </a:lnSpc>
              <a:spcBef>
                <a:spcPts val="241"/>
              </a:spcBef>
              <a:buNone/>
            </a:pPr>
            <a:r>
              <a:rPr lang="en-US" altLang="en-US" sz="1600" dirty="0">
                <a:solidFill>
                  <a:srgbClr val="326ED0"/>
                </a:solidFill>
                <a:latin typeface="Helvetica Neue"/>
                <a:cs typeface="Helvetica Neue"/>
              </a:rPr>
              <a:t>http://blog.catchpoint.com</a:t>
            </a:r>
          </a:p>
          <a:p>
            <a:pPr marL="230613" algn="r">
              <a:lnSpc>
                <a:spcPct val="130000"/>
              </a:lnSpc>
              <a:spcBef>
                <a:spcPts val="241"/>
              </a:spcBef>
              <a:buNone/>
            </a:pPr>
            <a:endParaRPr lang="en-US" altLang="en-US" sz="1867" dirty="0">
              <a:latin typeface="Helvetica Neue Light"/>
              <a:cs typeface="Helvetica Neue Light"/>
            </a:endParaRPr>
          </a:p>
        </p:txBody>
      </p:sp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4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922" r="6388" b="6533"/>
          <a:stretch/>
        </p:blipFill>
        <p:spPr>
          <a:xfrm>
            <a:off x="0" y="1"/>
            <a:ext cx="12195958" cy="6899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023" y="258247"/>
            <a:ext cx="9019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rgbClr val="E70025"/>
              </a:solidFill>
              <a:latin typeface="Impact"/>
              <a:cs typeface="Impact"/>
            </a:endParaRPr>
          </a:p>
          <a:p>
            <a:r>
              <a:rPr lang="en-US" altLang="en-US" sz="5400" dirty="0" smtClean="0">
                <a:solidFill>
                  <a:schemeClr val="accent1">
                    <a:lumMod val="75000"/>
                  </a:schemeClr>
                </a:solidFill>
                <a:latin typeface="Impact"/>
                <a:cs typeface="Impact"/>
              </a:rPr>
              <a:t>THERE ARE NOW FIVE Ps OF THE MARKETING MIX </a:t>
            </a:r>
          </a:p>
        </p:txBody>
      </p:sp>
    </p:spTree>
    <p:extLst>
      <p:ext uri="{BB962C8B-B14F-4D97-AF65-F5344CB8AC3E}">
        <p14:creationId xmlns:p14="http://schemas.microsoft.com/office/powerpoint/2010/main" val="287407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1440"/>
            <a:ext cx="6833491" cy="1686296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rgbClr val="51C34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461" y="392811"/>
            <a:ext cx="6773204" cy="14699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USERS WON’T TOLERATE</a:t>
            </a:r>
          </a:p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POOR PERFORMANCE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44" y="0"/>
            <a:ext cx="4571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11" y="2411378"/>
            <a:ext cx="6792474" cy="368921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457178" indent="-457178">
              <a:lnSpc>
                <a:spcPct val="14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75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% of shoppers will no longer buy from a site that has performance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problems</a:t>
            </a:r>
          </a:p>
          <a:p>
            <a:pPr>
              <a:lnSpc>
                <a:spcPct val="14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57178" indent="-457178">
              <a:lnSpc>
                <a:spcPct val="140000"/>
              </a:lnSpc>
              <a:buFont typeface="Arial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two-second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delay in load time during a transaction results in abandonment rates of up to 87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%</a:t>
            </a:r>
          </a:p>
          <a:p>
            <a:pPr>
              <a:lnSpc>
                <a:spcPct val="140000"/>
              </a:lnSpc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178" indent="-457178">
              <a:lnSpc>
                <a:spcPct val="140000"/>
              </a:lnSpc>
              <a:buFont typeface="Arial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Shoppers remember online wait times as being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35% longer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than they actually are</a:t>
            </a:r>
            <a:endParaRPr lang="en-US" sz="22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5281" y="2289118"/>
            <a:ext cx="6837589" cy="343068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GOALS</a:t>
            </a:r>
          </a:p>
          <a:p>
            <a:pPr>
              <a:lnSpc>
                <a:spcPct val="140000"/>
              </a:lnSpc>
            </a:pPr>
            <a:endParaRPr lang="en-US" sz="1000" b="1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Operational excellence and efficiency at all levels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Lower Mean Time to Resolution (MTTR)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Faster and more efficient deployment of releases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Improved integration across departments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Optimized web performance/higher reliability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01884"/>
            <a:ext cx="6366076" cy="1064870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rgbClr val="51C34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281" y="760498"/>
            <a:ext cx="6773204" cy="7476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WHAT IS DEVOPS?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3362" y="3252837"/>
            <a:ext cx="613925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hutterstock_1668527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7" r="18425"/>
          <a:stretch/>
        </p:blipFill>
        <p:spPr>
          <a:xfrm>
            <a:off x="7375769" y="0"/>
            <a:ext cx="481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s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r="-2279"/>
          <a:stretch/>
        </p:blipFill>
        <p:spPr>
          <a:xfrm>
            <a:off x="0" y="0"/>
            <a:ext cx="73761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29667" y="562870"/>
            <a:ext cx="6262334" cy="1799784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237860" y="680693"/>
            <a:ext cx="5405376" cy="15379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70" spc="100" dirty="0" smtClean="0">
                <a:solidFill>
                  <a:schemeClr val="bg1"/>
                </a:solidFill>
                <a:latin typeface="Impact"/>
                <a:cs typeface="Impact"/>
              </a:rPr>
              <a:t>IT OPERATIONS ARE SEEN AS COST CENTERS</a:t>
            </a:r>
            <a:endParaRPr lang="en-US" sz="4270" spc="1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4807" y="2821556"/>
            <a:ext cx="4827624" cy="10715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892" indent="-342892">
              <a:lnSpc>
                <a:spcPct val="120000"/>
              </a:lnSpc>
              <a:spcAft>
                <a:spcPts val="1300"/>
              </a:spcAft>
              <a:buFont typeface="Arial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Necessary evils that must be included</a:t>
            </a:r>
          </a:p>
          <a:p>
            <a:pPr marL="342892" indent="-342892">
              <a:lnSpc>
                <a:spcPct val="120000"/>
              </a:lnSpc>
              <a:spcAft>
                <a:spcPts val="1300"/>
              </a:spcAft>
              <a:buFont typeface="Arial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Bring no value, just suck up money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65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" y="0"/>
            <a:ext cx="1084549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789903"/>
            <a:ext cx="12192000" cy="1071795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432" y="5681601"/>
            <a:ext cx="6963137" cy="1325563"/>
          </a:xfrm>
        </p:spPr>
        <p:txBody>
          <a:bodyPr>
            <a:normAutofit/>
          </a:bodyPr>
          <a:lstStyle/>
          <a:p>
            <a:r>
              <a:rPr lang="en-US" sz="4270" dirty="0" smtClean="0">
                <a:solidFill>
                  <a:schemeClr val="bg1"/>
                </a:solidFill>
                <a:latin typeface="Impact" panose="020B0806030902050204" pitchFamily="34" charset="0"/>
              </a:rPr>
              <a:t>DEVOPS ARE AGENTS OF CHANGE</a:t>
            </a:r>
            <a:endParaRPr lang="en-US" sz="427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6" descr="catchpoint-logo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22" y="3175107"/>
            <a:ext cx="1757208" cy="1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utterstock_11480866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27353" b="13849"/>
          <a:stretch/>
        </p:blipFill>
        <p:spPr>
          <a:xfrm flipH="1">
            <a:off x="0" y="273537"/>
            <a:ext cx="12192000" cy="65844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41" y="2789528"/>
            <a:ext cx="7881628" cy="2438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Only way to show it is through proven operational excellence</a:t>
            </a:r>
          </a:p>
          <a:p>
            <a:pPr marL="0" indent="0">
              <a:buNone/>
            </a:pPr>
            <a:endParaRPr lang="en-US" sz="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Lower costs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Faster deployment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Etc.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290709"/>
            <a:ext cx="4034500" cy="732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2861" y="1374759"/>
            <a:ext cx="5416073" cy="7668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DevOps has to prove its value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" y="2410970"/>
            <a:ext cx="6835457" cy="45719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0864"/>
            <a:ext cx="6833491" cy="939265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rgbClr val="51C34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85" y="523557"/>
            <a:ext cx="6773204" cy="8036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THE CHALLENGE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1854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84" y="2594585"/>
            <a:ext cx="6762509" cy="329626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Beneath the technical jargon are relatable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conclusions</a:t>
            </a:r>
          </a:p>
          <a:p>
            <a:pPr marL="0" indent="0">
              <a:buNone/>
            </a:pPr>
            <a:endParaRPr lang="en-US" sz="5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“We can save $4.5M if…”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“We can increase sales by 15%...”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“We can improve productivity by 20%...”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“We can reduce our costs by $3.2M per year…”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21440"/>
            <a:ext cx="6682154" cy="1686296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rgbClr val="51C34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785" y="383472"/>
            <a:ext cx="6773204" cy="1526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267" spc="133" dirty="0" smtClean="0">
                <a:solidFill>
                  <a:schemeClr val="bg1"/>
                </a:solidFill>
                <a:latin typeface="Impact"/>
                <a:cs typeface="Impact"/>
              </a:rPr>
              <a:t>DEVOPS METRICS HAVE A REAL BUSINESS IMPACT</a:t>
            </a:r>
            <a:endParaRPr lang="en-US" sz="7200" spc="133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pic>
        <p:nvPicPr>
          <p:cNvPr id="9" name="Picture 8" descr="shutterstock_580691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5" r="-1"/>
          <a:stretch/>
        </p:blipFill>
        <p:spPr>
          <a:xfrm>
            <a:off x="7317154" y="0"/>
            <a:ext cx="4874846" cy="68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5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21183718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3" r="19431" b="10431"/>
          <a:stretch/>
        </p:blipFill>
        <p:spPr>
          <a:xfrm>
            <a:off x="0" y="0"/>
            <a:ext cx="508977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615" y="2226774"/>
            <a:ext cx="6105770" cy="24917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Time spent identifying and resolving issues is time that could be spent growing the business</a:t>
            </a:r>
          </a:p>
          <a:p>
            <a:pPr>
              <a:lnSpc>
                <a:spcPct val="100000"/>
              </a:lnSpc>
            </a:pPr>
            <a:endParaRPr lang="en-US" sz="227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Automation, integration, communication, and using the right tools help lower your time investment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681351" y="501257"/>
            <a:ext cx="8510649" cy="1053297"/>
          </a:xfrm>
          <a:prstGeom prst="rect">
            <a:avLst/>
          </a:prstGeom>
          <a:solidFill>
            <a:srgbClr val="46AE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790" y="364526"/>
            <a:ext cx="10515600" cy="1325563"/>
          </a:xfrm>
        </p:spPr>
        <p:txBody>
          <a:bodyPr>
            <a:normAutofit/>
          </a:bodyPr>
          <a:lstStyle/>
          <a:p>
            <a:r>
              <a:rPr lang="en-US" sz="4270" dirty="0" smtClean="0">
                <a:solidFill>
                  <a:schemeClr val="bg1"/>
                </a:solidFill>
                <a:latin typeface="Impact" panose="020B0806030902050204" pitchFamily="34" charset="0"/>
              </a:rPr>
              <a:t>THE MOST VALUABLE RESOURCE: TIME</a:t>
            </a:r>
            <a:endParaRPr lang="en-US" sz="427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63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1cb6c8-ab26-4495-9269-c183cd8bb7b1">
      <UserInfo>
        <DisplayName>Mehdi Daoudi</DisplayName>
        <AccountId>12</AccountId>
        <AccountType/>
      </UserInfo>
      <UserInfo>
        <DisplayName>Dritan Suljoti</DisplayName>
        <AccountId>11</AccountId>
        <AccountType/>
      </UserInfo>
      <UserInfo>
        <DisplayName>Matias Seijas</DisplayName>
        <AccountId>25</AccountId>
        <AccountType/>
      </UserInfo>
      <UserInfo>
        <DisplayName>Khamakha Lewis</DisplayName>
        <AccountId>164</AccountId>
        <AccountType/>
      </UserInfo>
      <UserInfo>
        <DisplayName>Peter Saulitis</DisplayName>
        <AccountId>54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0C4B1BF07F484AAE5794B155CB1BCE" ma:contentTypeVersion="3" ma:contentTypeDescription="Create a new document." ma:contentTypeScope="" ma:versionID="7a4af28bb33512c11c74c3e075c2faa6">
  <xsd:schema xmlns:xsd="http://www.w3.org/2001/XMLSchema" xmlns:xs="http://www.w3.org/2001/XMLSchema" xmlns:p="http://schemas.microsoft.com/office/2006/metadata/properties" xmlns:ns2="701cb6c8-ab26-4495-9269-c183cd8bb7b1" xmlns:ns3="dcc94211-47ea-4396-9f7e-3ac5890d6450" targetNamespace="http://schemas.microsoft.com/office/2006/metadata/properties" ma:root="true" ma:fieldsID="b3b6c1d3c740e4ae822d0284187fe1c0" ns2:_="" ns3:_="">
    <xsd:import namespace="701cb6c8-ab26-4495-9269-c183cd8bb7b1"/>
    <xsd:import namespace="dcc94211-47ea-4396-9f7e-3ac5890d645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cb6c8-ab26-4495-9269-c183cd8bb7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94211-47ea-4396-9f7e-3ac5890d6450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55397A-C4B4-4C21-B756-DFA1F0D838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60AC8C-0743-4DD1-B8C0-8B368508D42C}">
  <ds:schemaRefs>
    <ds:schemaRef ds:uri="http://www.w3.org/XML/1998/namespace"/>
    <ds:schemaRef ds:uri="http://purl.org/dc/terms/"/>
    <ds:schemaRef ds:uri="http://schemas.openxmlformats.org/package/2006/metadata/core-properties"/>
    <ds:schemaRef ds:uri="dcc94211-47ea-4396-9f7e-3ac5890d6450"/>
    <ds:schemaRef ds:uri="701cb6c8-ab26-4495-9269-c183cd8bb7b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109CB63-0131-49B8-8D76-90B1AB78AA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cb6c8-ab26-4495-9269-c183cd8bb7b1"/>
    <ds:schemaRef ds:uri="dcc94211-47ea-4396-9f7e-3ac5890d64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562</Words>
  <Application>Microsoft Office PowerPoint</Application>
  <PresentationFormat>Widescreen</PresentationFormat>
  <Paragraphs>97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Helvetica Neue Light</vt:lpstr>
      <vt:lpstr>Helvetica Neue Medium</vt:lpstr>
      <vt:lpstr>Helvetica Neue Thin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DEVOPS ARE AGENTS OF CHANGE</vt:lpstr>
      <vt:lpstr>PowerPoint Presentation</vt:lpstr>
      <vt:lpstr>PowerPoint Presentation</vt:lpstr>
      <vt:lpstr>THE MOST VALUABLE RESOURCE: TIME</vt:lpstr>
      <vt:lpstr>PowerPoint Presentation</vt:lpstr>
      <vt:lpstr>DEVOPS NEEDS PARTNERS TO HELP SHOW THEIR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DevOps a Business Differentiator</dc:title>
  <dc:creator>Craig Lowell</dc:creator>
  <cp:lastModifiedBy>clowell</cp:lastModifiedBy>
  <cp:revision>73</cp:revision>
  <cp:lastPrinted>2015-05-20T16:35:08Z</cp:lastPrinted>
  <dcterms:created xsi:type="dcterms:W3CDTF">2015-05-18T20:25:26Z</dcterms:created>
  <dcterms:modified xsi:type="dcterms:W3CDTF">2015-05-22T15:41:20Z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0x010100EE0C4B1BF07F484AAE5794B155CB1BCE</vt:lpwstr>
  </property>
</Properties>
</file>