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3750" r:id="rId2"/>
    <p:sldMasterId id="2147483774" r:id="rId3"/>
    <p:sldMasterId id="2147483783" r:id="rId4"/>
    <p:sldMasterId id="2147483791" r:id="rId5"/>
    <p:sldMasterId id="2147483804" r:id="rId6"/>
  </p:sldMasterIdLst>
  <p:notesMasterIdLst>
    <p:notesMasterId r:id="rId52"/>
  </p:notesMasterIdLst>
  <p:handoutMasterIdLst>
    <p:handoutMasterId r:id="rId53"/>
  </p:handoutMasterIdLst>
  <p:sldIdLst>
    <p:sldId id="406" r:id="rId7"/>
    <p:sldId id="386" r:id="rId8"/>
    <p:sldId id="300" r:id="rId9"/>
    <p:sldId id="335" r:id="rId10"/>
    <p:sldId id="383" r:id="rId11"/>
    <p:sldId id="384" r:id="rId12"/>
    <p:sldId id="339" r:id="rId13"/>
    <p:sldId id="385" r:id="rId14"/>
    <p:sldId id="359" r:id="rId15"/>
    <p:sldId id="387" r:id="rId16"/>
    <p:sldId id="356" r:id="rId17"/>
    <p:sldId id="388" r:id="rId18"/>
    <p:sldId id="393" r:id="rId19"/>
    <p:sldId id="389" r:id="rId20"/>
    <p:sldId id="399" r:id="rId21"/>
    <p:sldId id="401" r:id="rId22"/>
    <p:sldId id="402" r:id="rId23"/>
    <p:sldId id="403" r:id="rId24"/>
    <p:sldId id="404" r:id="rId25"/>
    <p:sldId id="392" r:id="rId26"/>
    <p:sldId id="353" r:id="rId27"/>
    <p:sldId id="344" r:id="rId28"/>
    <p:sldId id="302" r:id="rId29"/>
    <p:sldId id="394" r:id="rId30"/>
    <p:sldId id="395" r:id="rId31"/>
    <p:sldId id="396" r:id="rId32"/>
    <p:sldId id="397" r:id="rId33"/>
    <p:sldId id="405" r:id="rId34"/>
    <p:sldId id="322" r:id="rId35"/>
    <p:sldId id="345" r:id="rId36"/>
    <p:sldId id="346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81" r:id="rId48"/>
    <p:sldId id="309" r:id="rId49"/>
    <p:sldId id="311" r:id="rId50"/>
    <p:sldId id="289" r:id="rId5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sica Edwards" initials="" lastIdx="9" clrIdx="0"/>
  <p:cmAuthor id="1" name="Microsoft Office User" initials="WS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62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4" autoAdjust="0"/>
    <p:restoredTop sz="73968" autoAdjust="0"/>
  </p:normalViewPr>
  <p:slideViewPr>
    <p:cSldViewPr snapToGrid="0" snapToObjects="1">
      <p:cViewPr varScale="1">
        <p:scale>
          <a:sx n="135" d="100"/>
          <a:sy n="135" d="100"/>
        </p:scale>
        <p:origin x="-112" y="-232"/>
      </p:cViewPr>
      <p:guideLst>
        <p:guide orient="horz" pos="1620"/>
        <p:guide pos="2880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-197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edwards:Desktop:services-in-g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Services in Go</c:v>
                </c:pt>
              </c:strCache>
            </c:strRef>
          </c:tx>
          <c:spPr>
            <a:solidFill>
              <a:srgbClr val="5E4A88"/>
            </a:solidFill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trendline>
            <c:spPr>
              <a:ln w="50800">
                <a:solidFill>
                  <a:srgbClr val="E48823"/>
                </a:solidFill>
                <a:tailEnd type="arrow"/>
              </a:ln>
            </c:spPr>
            <c:trendlineType val="poly"/>
            <c:order val="2"/>
            <c:dispRSqr val="0"/>
            <c:dispEq val="0"/>
          </c:trendline>
          <c:cat>
            <c:numRef>
              <c:f>Sheet1!$A$2:$A$3</c:f>
              <c:numCache>
                <c:formatCode>General</c:formatCode>
                <c:ptCount val="2"/>
                <c:pt idx="0">
                  <c:v>2013.0</c:v>
                </c:pt>
                <c:pt idx="1">
                  <c:v>2015.0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0.0</c:v>
                </c:pt>
                <c:pt idx="1">
                  <c:v>23.0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8065240"/>
        <c:axId val="-2099696424"/>
      </c:barChart>
      <c:catAx>
        <c:axId val="2078065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099696424"/>
        <c:crosses val="autoZero"/>
        <c:auto val="1"/>
        <c:lblAlgn val="ctr"/>
        <c:lblOffset val="100"/>
        <c:noMultiLvlLbl val="0"/>
      </c:catAx>
      <c:valAx>
        <c:axId val="-2099696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7806524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  <a:ln w="57150" cmpd="sng">
      <a:solidFill>
        <a:srgbClr val="54BCEB"/>
      </a:solidFill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FA584-FF38-3C47-9A09-6830ACF9F965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BC529-2497-F743-8167-B6504D6F6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14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B890D-1B90-8848-8CC7-2D59B7B6F547}" type="datetimeFigureOut">
              <a:rPr lang="en-US" smtClean="0"/>
              <a:t>5/29/15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F6393-6C4E-C44C-9FE7-1940054F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28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05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20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35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1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8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67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54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1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5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28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79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3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31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08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924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52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6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55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7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1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71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847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503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77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84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749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938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527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12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5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479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263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46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25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43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F6393-6C4E-C44C-9FE7-1940054FE3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ver_Slide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91424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1315546" y="1608668"/>
            <a:ext cx="6515592" cy="19199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64" y="979717"/>
            <a:ext cx="6517472" cy="1488827"/>
          </a:xfrm>
        </p:spPr>
        <p:txBody>
          <a:bodyPr anchor="b"/>
          <a:lstStyle>
            <a:lvl1pPr algn="ctr">
              <a:lnSpc>
                <a:spcPts val="3800"/>
              </a:lnSpc>
              <a:defRPr/>
            </a:lvl1pPr>
          </a:lstStyle>
          <a:p>
            <a:r>
              <a:rPr lang="en-US" dirty="0" smtClean="0"/>
              <a:t>Master Title Slide with photo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71" y="2476418"/>
            <a:ext cx="6517471" cy="283494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6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Place image in Slide Background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 descr="MMA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312869" y="2760663"/>
            <a:ext cx="6518275" cy="449262"/>
          </a:xfrm>
        </p:spPr>
        <p:txBody>
          <a:bodyPr>
            <a:noAutofit/>
          </a:bodyPr>
          <a:lstStyle>
            <a:lvl1pPr marL="18732" indent="0" algn="ctr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028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215"/>
            <a:ext cx="8229600" cy="600269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97841"/>
            <a:ext cx="4040188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38457"/>
            <a:ext cx="4040188" cy="25660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097841"/>
            <a:ext cx="4041775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538457"/>
            <a:ext cx="4041775" cy="25660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41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73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Descriptor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72731"/>
            <a:ext cx="8229600" cy="543801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29358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1"/>
          </p:nvPr>
        </p:nvSpPr>
        <p:spPr>
          <a:xfrm>
            <a:off x="2124364" y="1366904"/>
            <a:ext cx="6562436" cy="2776119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457207" y="1366901"/>
            <a:ext cx="1528763" cy="2776119"/>
          </a:xfrm>
        </p:spPr>
        <p:txBody>
          <a:bodyPr/>
          <a:lstStyle>
            <a:lvl1pPr marL="18732" indent="0">
              <a:buNone/>
              <a:defRPr baseline="0"/>
            </a:lvl1pPr>
          </a:lstStyle>
          <a:p>
            <a:pPr lvl="0"/>
            <a:r>
              <a:rPr lang="en-US" dirty="0" smtClean="0"/>
              <a:t>Add graphics, </a:t>
            </a:r>
          </a:p>
          <a:p>
            <a:pPr lvl="0"/>
            <a:r>
              <a:rPr lang="en-US" dirty="0" smtClean="0"/>
              <a:t>icons,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989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Descriptor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05981"/>
            <a:ext cx="8229600" cy="556628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775434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sp>
        <p:nvSpPr>
          <p:cNvPr id="15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2215473"/>
            <a:ext cx="8229600" cy="1901892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 hasCustomPrompt="1"/>
          </p:nvPr>
        </p:nvSpPr>
        <p:spPr>
          <a:xfrm>
            <a:off x="457200" y="1200151"/>
            <a:ext cx="8229600" cy="1006040"/>
          </a:xfrm>
        </p:spPr>
        <p:txBody>
          <a:bodyPr/>
          <a:lstStyle>
            <a:lvl1pPr marL="18732" indent="0">
              <a:buNone/>
              <a:defRPr baseline="0"/>
            </a:lvl1pPr>
          </a:lstStyle>
          <a:p>
            <a:pPr lvl="0"/>
            <a:r>
              <a:rPr lang="en-US" dirty="0" smtClean="0"/>
              <a:t>Add graphics, </a:t>
            </a:r>
          </a:p>
          <a:p>
            <a:pPr lvl="0"/>
            <a:r>
              <a:rPr lang="en-US" dirty="0" smtClean="0"/>
              <a:t>icons,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48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497395" y="1104647"/>
            <a:ext cx="4646611" cy="33077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212"/>
            <a:ext cx="8229600" cy="613096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00457"/>
            <a:ext cx="4041775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16162"/>
            <a:ext cx="4041775" cy="2603817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06" y="1200454"/>
            <a:ext cx="3827747" cy="3032352"/>
          </a:xfrm>
        </p:spPr>
        <p:txBody>
          <a:bodyPr/>
          <a:lstStyle>
            <a:lvl1pPr marL="18732" indent="0">
              <a:buNone/>
              <a:defRPr baseline="0"/>
            </a:lvl1pPr>
          </a:lstStyle>
          <a:p>
            <a:r>
              <a:rPr lang="en-US" dirty="0" smtClean="0"/>
              <a:t>Add full-size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996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645032" y="1200154"/>
            <a:ext cx="4041775" cy="2883953"/>
          </a:xfrm>
        </p:spPr>
        <p:txBody>
          <a:bodyPr/>
          <a:lstStyle>
            <a:lvl1pPr marL="18732" marR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 baseline="0"/>
            </a:lvl1pPr>
          </a:lstStyle>
          <a:p>
            <a:pPr marL="18732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SzTx/>
              <a:buFont typeface="Arial" charset="0"/>
              <a:buNone/>
              <a:tabLst/>
              <a:defRPr/>
            </a:pPr>
            <a:r>
              <a:rPr lang="en-US" dirty="0" smtClean="0"/>
              <a:t>Add graphics, chart or tables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214"/>
            <a:ext cx="8229600" cy="625923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457"/>
            <a:ext cx="4040188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25630"/>
            <a:ext cx="4040188" cy="26045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9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reakou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1" y="1315594"/>
            <a:ext cx="8229600" cy="28787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968"/>
            <a:ext cx="8229600" cy="46469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5983"/>
            <a:ext cx="8229600" cy="232349"/>
          </a:xfrm>
        </p:spPr>
        <p:txBody>
          <a:bodyPr>
            <a:noAutofit/>
          </a:bodyPr>
          <a:lstStyle>
            <a:lvl1pPr marL="18732" indent="0">
              <a:buFontTx/>
              <a:buNone/>
              <a:defRPr sz="1800" b="1" cap="all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pic>
        <p:nvPicPr>
          <p:cNvPr id="4" name="Picture 3" descr="Down_Arrow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30" y="320670"/>
            <a:ext cx="452577" cy="4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63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Breakou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1"/>
          </p:nvPr>
        </p:nvSpPr>
        <p:spPr>
          <a:xfrm>
            <a:off x="457201" y="1315594"/>
            <a:ext cx="8229600" cy="28787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43968"/>
            <a:ext cx="8229600" cy="46469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5983"/>
            <a:ext cx="8229600" cy="232349"/>
          </a:xfrm>
        </p:spPr>
        <p:txBody>
          <a:bodyPr>
            <a:noAutofit/>
          </a:bodyPr>
          <a:lstStyle>
            <a:lvl1pPr marL="18732" indent="0">
              <a:buFontTx/>
              <a:buNone/>
              <a:defRPr sz="1800" b="1" cap="all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pic>
        <p:nvPicPr>
          <p:cNvPr id="16" name="Picture 15" descr="Down_Arrow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30" y="320670"/>
            <a:ext cx="452577" cy="4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2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reakou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1"/>
          </p:nvPr>
        </p:nvSpPr>
        <p:spPr>
          <a:xfrm>
            <a:off x="457201" y="1315594"/>
            <a:ext cx="8229600" cy="28787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43968"/>
            <a:ext cx="8229600" cy="46469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5983"/>
            <a:ext cx="8229600" cy="232349"/>
          </a:xfrm>
        </p:spPr>
        <p:txBody>
          <a:bodyPr>
            <a:noAutofit/>
          </a:bodyPr>
          <a:lstStyle>
            <a:lvl1pPr marL="18732" indent="0">
              <a:buFontTx/>
              <a:buNone/>
              <a:defRPr sz="1800" b="1" cap="all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pic>
        <p:nvPicPr>
          <p:cNvPr id="15" name="Picture 14" descr="Down_Arrow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30" y="320670"/>
            <a:ext cx="452577" cy="4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No Phot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71" y="2478122"/>
            <a:ext cx="6517471" cy="28912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6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Master subtitle goes here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313264" y="1611883"/>
            <a:ext cx="6517472" cy="856661"/>
          </a:xfrm>
        </p:spPr>
        <p:txBody>
          <a:bodyPr anchor="b"/>
          <a:lstStyle>
            <a:lvl1pPr algn="ctr">
              <a:lnSpc>
                <a:spcPts val="3800"/>
              </a:lnSpc>
              <a:defRPr/>
            </a:lvl1pPr>
          </a:lstStyle>
          <a:p>
            <a:r>
              <a:rPr lang="en-US" dirty="0" smtClean="0"/>
              <a:t>Master Title Slide with photo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4429129"/>
            <a:ext cx="9144000" cy="146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312869" y="2760663"/>
            <a:ext cx="6518275" cy="449262"/>
          </a:xfrm>
        </p:spPr>
        <p:txBody>
          <a:bodyPr>
            <a:noAutofit/>
          </a:bodyPr>
          <a:lstStyle>
            <a:lvl1pPr marL="18732" indent="0" algn="ctr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925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reakou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1"/>
          </p:nvPr>
        </p:nvSpPr>
        <p:spPr>
          <a:xfrm>
            <a:off x="457201" y="1315594"/>
            <a:ext cx="8229600" cy="28787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443968"/>
            <a:ext cx="8229600" cy="46469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05983"/>
            <a:ext cx="8229600" cy="232349"/>
          </a:xfrm>
        </p:spPr>
        <p:txBody>
          <a:bodyPr>
            <a:noAutofit/>
          </a:bodyPr>
          <a:lstStyle>
            <a:lvl1pPr marL="18732" indent="0">
              <a:buFontTx/>
              <a:buNone/>
              <a:defRPr sz="1800" b="1" cap="all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  <p:pic>
        <p:nvPicPr>
          <p:cNvPr id="15" name="Picture 14" descr="Down_Arrow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30" y="320670"/>
            <a:ext cx="452577" cy="4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1-Rel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43965"/>
            <a:ext cx="9144000" cy="6606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295490"/>
            <a:ext cx="8229600" cy="29056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7340"/>
            <a:ext cx="8229600" cy="46469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44396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Isosceles Triangle 2"/>
          <p:cNvSpPr/>
          <p:nvPr userDrawn="1"/>
        </p:nvSpPr>
        <p:spPr>
          <a:xfrm rot="10800000">
            <a:off x="526217" y="1055812"/>
            <a:ext cx="270224" cy="144338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1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8" y="98792"/>
            <a:ext cx="1324297" cy="2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19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500719"/>
            <a:ext cx="8229600" cy="73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accent2"/>
                </a:solidFill>
              </a:rPr>
              <a:t>Together we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25" y="2181498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23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64" y="1681312"/>
            <a:ext cx="6517472" cy="533348"/>
          </a:xfrm>
        </p:spPr>
        <p:txBody>
          <a:bodyPr/>
          <a:lstStyle>
            <a:lvl1pPr algn="ctr">
              <a:lnSpc>
                <a:spcPts val="4800"/>
              </a:lnSpc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90838" y="2454090"/>
            <a:ext cx="3340100" cy="1910602"/>
          </a:xfrm>
        </p:spPr>
        <p:txBody>
          <a:bodyPr>
            <a:noAutofit/>
          </a:bodyPr>
          <a:lstStyle>
            <a:lvl1pPr marL="18732" indent="0" algn="ctr" rtl="0">
              <a:lnSpc>
                <a:spcPts val="2300"/>
              </a:lnSpc>
              <a:spcBef>
                <a:spcPts val="0"/>
              </a:spcBef>
              <a:buNone/>
              <a:defRPr lang="pl-PL" sz="3200" b="0" i="0" u="none" strike="noStrike" baseline="30000" smtClean="0"/>
            </a:lvl1pPr>
          </a:lstStyle>
          <a:p>
            <a:pPr rtl="0"/>
            <a:r>
              <a:rPr lang="en-US" dirty="0" smtClean="0"/>
              <a:t>Presenter 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25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rgbClr val="54BC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0117"/>
            <a:ext cx="8229600" cy="62775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Contact us at one of our </a:t>
            </a:r>
            <a:r>
              <a:rPr lang="en-US" dirty="0" err="1" smtClean="0"/>
              <a:t>MediaMath</a:t>
            </a:r>
            <a:r>
              <a:rPr lang="en-US" dirty="0" smtClean="0"/>
              <a:t> locations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045847"/>
            <a:ext cx="4040188" cy="3097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045847"/>
            <a:ext cx="4041775" cy="30971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26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lu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rgbClr val="54BC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50" y="1555522"/>
            <a:ext cx="7176269" cy="740456"/>
          </a:xfrm>
        </p:spPr>
        <p:txBody>
          <a:bodyPr/>
          <a:lstStyle>
            <a:lvl1pPr algn="l">
              <a:lnSpc>
                <a:spcPts val="5000"/>
              </a:lnSpc>
              <a:defRPr sz="3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4" y="2306950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0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rgbClr val="54BC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50" y="1555522"/>
            <a:ext cx="7176269" cy="740456"/>
          </a:xfrm>
        </p:spPr>
        <p:txBody>
          <a:bodyPr/>
          <a:lstStyle>
            <a:lvl1pPr algn="l">
              <a:lnSpc>
                <a:spcPts val="5000"/>
              </a:lnSpc>
              <a:defRPr sz="3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4" y="2306950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83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431042"/>
            <a:ext cx="8229600" cy="27761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4040"/>
            <a:ext cx="8229600" cy="543801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80666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03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308323"/>
            <a:ext cx="8229600" cy="288600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6299"/>
            <a:ext cx="8229600" cy="54380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712925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6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4590"/>
            <a:ext cx="4040188" cy="291228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9554"/>
            <a:ext cx="4040188" cy="2476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64590"/>
            <a:ext cx="4041775" cy="291228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79554"/>
            <a:ext cx="4041775" cy="24762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6299"/>
            <a:ext cx="8229600" cy="54380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712925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50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64" y="2478123"/>
            <a:ext cx="6517472" cy="460450"/>
          </a:xfrm>
        </p:spPr>
        <p:txBody>
          <a:bodyPr>
            <a:normAutofit/>
          </a:bodyPr>
          <a:lstStyle>
            <a:lvl1pPr algn="ctr">
              <a:lnSpc>
                <a:spcPts val="3800"/>
              </a:lnSpc>
              <a:defRPr/>
            </a:lvl1pPr>
          </a:lstStyle>
          <a:p>
            <a:r>
              <a:rPr lang="en-US" dirty="0" smtClean="0"/>
              <a:t>Master Title Slide with logo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3271" y="2938571"/>
            <a:ext cx="6517471" cy="289125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ts val="2600"/>
              </a:lnSpc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Master subtitle goes here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2825679" y="1369219"/>
            <a:ext cx="3492644" cy="1108472"/>
          </a:xfrm>
        </p:spPr>
        <p:txBody>
          <a:bodyPr anchor="ctr"/>
          <a:lstStyle>
            <a:lvl1pPr marL="18732" indent="0" algn="ctr">
              <a:buNone/>
              <a:defRPr baseline="0"/>
            </a:lvl1pPr>
          </a:lstStyle>
          <a:p>
            <a:r>
              <a:rPr lang="en-US" dirty="0" smtClean="0"/>
              <a:t>Place Logo here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429129"/>
            <a:ext cx="9144000" cy="146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312869" y="3219303"/>
            <a:ext cx="6518275" cy="449262"/>
          </a:xfrm>
        </p:spPr>
        <p:txBody>
          <a:bodyPr>
            <a:noAutofit/>
          </a:bodyPr>
          <a:lstStyle>
            <a:lvl1pPr marL="18732" indent="0" algn="ctr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9126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wo Column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645032" y="1379732"/>
            <a:ext cx="4041775" cy="2784533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Add graphics, chart or tables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0032"/>
            <a:ext cx="4040188" cy="29718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92380"/>
            <a:ext cx="4040188" cy="25147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82944"/>
            <a:ext cx="8229600" cy="653407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884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rgbClr val="54BC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8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rgbClr val="54BC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594749"/>
            <a:ext cx="8229600" cy="5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Together we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796" y="2271285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41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44" y="1555521"/>
            <a:ext cx="7933412" cy="778936"/>
          </a:xfrm>
        </p:spPr>
        <p:txBody>
          <a:bodyPr/>
          <a:lstStyle>
            <a:lvl1pPr algn="l">
              <a:lnSpc>
                <a:spcPts val="5000"/>
              </a:lnSpc>
              <a:defRPr sz="40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4" y="2345431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65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392560"/>
            <a:ext cx="8229600" cy="27889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906"/>
            <a:ext cx="8229600" cy="5951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67839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302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277119"/>
            <a:ext cx="8229600" cy="29300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63"/>
            <a:ext cx="8229600" cy="56046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76652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816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554"/>
            <a:ext cx="4040188" cy="29424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3900"/>
            <a:ext cx="4040188" cy="2501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341554"/>
            <a:ext cx="4041775" cy="29424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53900"/>
            <a:ext cx="4041775" cy="2501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03363"/>
            <a:ext cx="8229600" cy="56046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76652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63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645032" y="1354077"/>
            <a:ext cx="4041775" cy="2763292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Add graphics, chart or tables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4381"/>
            <a:ext cx="4040188" cy="2971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66726"/>
            <a:ext cx="4040188" cy="2495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5768"/>
            <a:ext cx="8229600" cy="679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64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i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39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581921"/>
            <a:ext cx="8229600" cy="5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Together we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25" y="2271285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9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429129"/>
            <a:ext cx="9144000" cy="1460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13264" y="2275222"/>
            <a:ext cx="6517472" cy="533348"/>
          </a:xfrm>
        </p:spPr>
        <p:txBody>
          <a:bodyPr/>
          <a:lstStyle>
            <a:lvl1pPr algn="ctr">
              <a:lnSpc>
                <a:spcPts val="4800"/>
              </a:lnSpc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Divider Page Title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52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44" y="1555520"/>
            <a:ext cx="7715316" cy="766110"/>
          </a:xfrm>
        </p:spPr>
        <p:txBody>
          <a:bodyPr/>
          <a:lstStyle>
            <a:lvl1pPr algn="l">
              <a:lnSpc>
                <a:spcPts val="5000"/>
              </a:lnSpc>
              <a:defRPr sz="40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4" y="2321632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94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475069"/>
            <a:ext cx="8229600" cy="270643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212"/>
            <a:ext cx="8229600" cy="573289"/>
          </a:xfrm>
        </p:spPr>
        <p:txBody>
          <a:bodyPr/>
          <a:lstStyle>
            <a:lvl1pPr>
              <a:defRPr>
                <a:solidFill>
                  <a:srgbClr val="F6A01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97327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618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F6A0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308325"/>
            <a:ext cx="8229600" cy="29373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4673"/>
            <a:ext cx="8229600" cy="543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11299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638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28727"/>
            <a:ext cx="4040188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1071"/>
            <a:ext cx="4040188" cy="2527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328727"/>
            <a:ext cx="4041775" cy="31234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41071"/>
            <a:ext cx="4041775" cy="25276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F6A0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54673"/>
            <a:ext cx="8229600" cy="5438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711299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12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wo Column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645032" y="1392558"/>
            <a:ext cx="4041775" cy="2674138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Add graphics, chart or tables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2860"/>
            <a:ext cx="4040188" cy="263997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5206"/>
            <a:ext cx="4040188" cy="2415076"/>
          </a:xfrm>
        </p:spPr>
        <p:txBody>
          <a:bodyPr/>
          <a:lstStyle>
            <a:lvl1pPr>
              <a:defRPr sz="2400"/>
            </a:lvl1pPr>
            <a:lvl2pPr>
              <a:defRPr sz="20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F6A0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0116"/>
            <a:ext cx="8229600" cy="6534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567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554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761498"/>
            <a:ext cx="8229600" cy="5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Together we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25" y="2271285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32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50" y="1555521"/>
            <a:ext cx="7176269" cy="817416"/>
          </a:xfrm>
        </p:spPr>
        <p:txBody>
          <a:bodyPr/>
          <a:lstStyle>
            <a:lvl1pPr algn="l">
              <a:lnSpc>
                <a:spcPts val="5000"/>
              </a:lnSpc>
              <a:defRPr sz="36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5" y="2372938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©2014 </a:t>
            </a:r>
            <a:r>
              <a:rPr lang="en-US" dirty="0" err="1" smtClean="0"/>
              <a:t>MediaMath</a:t>
            </a:r>
            <a:r>
              <a:rPr lang="en-US" dirty="0" smtClean="0"/>
              <a:t>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55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405385"/>
            <a:ext cx="8229600" cy="280176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594"/>
            <a:ext cx="8229600" cy="624597"/>
          </a:xfrm>
        </p:spPr>
        <p:txBody>
          <a:bodyPr/>
          <a:lstStyle>
            <a:lvl1pPr>
              <a:defRPr>
                <a:solidFill>
                  <a:srgbClr val="7A68A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46019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178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7A68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191"/>
            <a:ext cx="8229600" cy="52514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54157"/>
            <a:ext cx="8229600" cy="37352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27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"/>
            <a:ext cx="9144000" cy="443803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218536"/>
            <a:ext cx="8229600" cy="283469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624"/>
            <a:ext cx="8229600" cy="656086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3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554"/>
            <a:ext cx="4040188" cy="3123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3900"/>
            <a:ext cx="4040188" cy="25532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341554"/>
            <a:ext cx="4041775" cy="3123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53900"/>
            <a:ext cx="4041775" cy="25532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7A68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16191"/>
            <a:ext cx="8229600" cy="52514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54157"/>
            <a:ext cx="8229600" cy="37352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1511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Two Column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645032" y="1303071"/>
            <a:ext cx="4041775" cy="2869415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Add graphics, chart or tables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03071"/>
            <a:ext cx="4040188" cy="3123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15719"/>
            <a:ext cx="4040188" cy="2591436"/>
          </a:xfrm>
        </p:spPr>
        <p:txBody>
          <a:bodyPr/>
          <a:lstStyle>
            <a:lvl1pPr>
              <a:defRPr sz="2400"/>
            </a:lvl1pPr>
            <a:lvl2pPr>
              <a:defRPr sz="20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7A68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57290"/>
            <a:ext cx="8229600" cy="6277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57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66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620402"/>
            <a:ext cx="8229600" cy="5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Together we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25" y="2309766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48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044" y="1555521"/>
            <a:ext cx="7933412" cy="778936"/>
          </a:xfrm>
        </p:spPr>
        <p:txBody>
          <a:bodyPr/>
          <a:lstStyle>
            <a:lvl1pPr algn="l">
              <a:lnSpc>
                <a:spcPts val="5000"/>
              </a:lnSpc>
              <a:defRPr sz="40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044" y="2345431"/>
            <a:ext cx="7176268" cy="707888"/>
          </a:xfrm>
        </p:spPr>
        <p:txBody>
          <a:bodyPr lIns="91440" tIns="0" rIns="91440" bIns="0" anchor="t" anchorCtr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800" cap="all"/>
            </a:lvl1pPr>
          </a:lstStyle>
          <a:p>
            <a:pPr>
              <a:defRPr/>
            </a:pPr>
            <a:r>
              <a:rPr lang="en-US" dirty="0" smtClean="0">
                <a:solidFill>
                  <a:srgbClr val="383838"/>
                </a:solidFill>
              </a:rPr>
              <a:t>©2014 </a:t>
            </a:r>
            <a:r>
              <a:rPr lang="en-US" dirty="0" err="1" smtClean="0">
                <a:solidFill>
                  <a:srgbClr val="383838"/>
                </a:solidFill>
              </a:rPr>
              <a:t>MediaMath</a:t>
            </a:r>
            <a:r>
              <a:rPr lang="en-US" dirty="0" smtClean="0">
                <a:solidFill>
                  <a:srgbClr val="383838"/>
                </a:solidFill>
              </a:rPr>
              <a:t>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09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392560"/>
            <a:ext cx="8229600" cy="27889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906"/>
            <a:ext cx="8229600" cy="59510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967839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15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277119"/>
            <a:ext cx="8229600" cy="293004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363"/>
            <a:ext cx="8229600" cy="56046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676652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802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1554"/>
            <a:ext cx="4040188" cy="29424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53900"/>
            <a:ext cx="4040188" cy="2501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341554"/>
            <a:ext cx="4041775" cy="294245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53900"/>
            <a:ext cx="4041775" cy="2501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103363"/>
            <a:ext cx="8229600" cy="560462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676652"/>
            <a:ext cx="8229600" cy="315516"/>
          </a:xfrm>
        </p:spPr>
        <p:txBody>
          <a:bodyPr tIns="0" bIns="0">
            <a:norm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34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wo Column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 hasCustomPrompt="1"/>
          </p:nvPr>
        </p:nvSpPr>
        <p:spPr>
          <a:xfrm>
            <a:off x="4645032" y="1354077"/>
            <a:ext cx="4041775" cy="2763292"/>
          </a:xfrm>
        </p:spPr>
        <p:txBody>
          <a:bodyPr/>
          <a:lstStyle>
            <a:lvl1pPr marL="18732" indent="0">
              <a:buNone/>
              <a:defRPr/>
            </a:lvl1pPr>
          </a:lstStyle>
          <a:p>
            <a:pPr lvl="0"/>
            <a:r>
              <a:rPr lang="en-US" dirty="0" smtClean="0"/>
              <a:t>Add graphics, chart or tables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4381"/>
            <a:ext cx="4040188" cy="29717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66726"/>
            <a:ext cx="4040188" cy="24955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"/>
            <a:ext cx="9144000" cy="1104644"/>
          </a:xfrm>
          <a:prstGeom prst="rect">
            <a:avLst/>
          </a:prstGeom>
          <a:solidFill>
            <a:srgbClr val="DE396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95768"/>
            <a:ext cx="8229600" cy="679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71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in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83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3"/>
            <a:ext cx="9144000" cy="443803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457200" y="1495174"/>
            <a:ext cx="8229600" cy="268633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6867"/>
            <a:ext cx="8229600" cy="55662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06320"/>
            <a:ext cx="8229600" cy="315516"/>
          </a:xfrm>
        </p:spPr>
        <p:txBody>
          <a:bodyPr tIns="0" bIns="0">
            <a:noAutofit/>
          </a:bodyPr>
          <a:lstStyle>
            <a:lvl1pPr marL="18732" indent="0">
              <a:buFontTx/>
              <a:buNone/>
              <a:defRPr sz="2000" b="1" baseline="0"/>
            </a:lvl1pPr>
          </a:lstStyle>
          <a:p>
            <a:pPr lvl="0"/>
            <a:r>
              <a:rPr lang="en-US" dirty="0" smtClean="0"/>
              <a:t>Click to edit Master subhead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6994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Re-Campa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57200" y="1581921"/>
            <a:ext cx="8229600" cy="59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5300"/>
              </a:lnSpc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Together we 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re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625" y="2271285"/>
            <a:ext cx="8229600" cy="636304"/>
          </a:xfrm>
        </p:spPr>
        <p:txBody>
          <a:bodyPr/>
          <a:lstStyle>
            <a:lvl1pPr marL="0" indent="640080">
              <a:lnSpc>
                <a:spcPts val="5300"/>
              </a:lnSpc>
              <a:defRPr sz="5400" u="sng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tire the spreadsheet.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0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6" y="1196953"/>
            <a:ext cx="8282863" cy="535110"/>
          </a:xfrm>
          <a:solidFill>
            <a:schemeClr val="bg2"/>
          </a:solidFill>
        </p:spPr>
        <p:txBody>
          <a:bodyPr tIns="0" bIns="0" numCol="1" spcCol="0" anchor="ctr" anchorCtr="0"/>
          <a:lstStyle>
            <a:lvl1pPr marL="1279525" indent="-1162050">
              <a:lnSpc>
                <a:spcPts val="2100"/>
              </a:lnSpc>
              <a:buSzPct val="100000"/>
              <a:buFontTx/>
              <a:buNone/>
              <a:defRPr sz="2000" b="0" i="0" baseline="0">
                <a:solidFill>
                  <a:schemeClr val="tx1"/>
                </a:solidFill>
              </a:defRPr>
            </a:lvl1pPr>
            <a:lvl2pPr marL="1280160" indent="0">
              <a:lnSpc>
                <a:spcPts val="16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341739" y="205978"/>
            <a:ext cx="8229600" cy="28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i="0" cap="all" spc="100" baseline="0" dirty="0" smtClean="0">
                <a:solidFill>
                  <a:schemeClr val="tx1"/>
                </a:solidFill>
              </a:rPr>
              <a:t>Agenda</a:t>
            </a:r>
            <a:endParaRPr lang="en-US" sz="2000" b="1" i="0" cap="all" spc="100" baseline="0" dirty="0">
              <a:solidFill>
                <a:schemeClr val="tx1"/>
              </a:solidFill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57206" y="1822542"/>
            <a:ext cx="8282863" cy="535110"/>
          </a:xfrm>
          <a:solidFill>
            <a:schemeClr val="bg2"/>
          </a:solidFill>
        </p:spPr>
        <p:txBody>
          <a:bodyPr tIns="0" bIns="0" numCol="1" spcCol="0" anchor="ctr" anchorCtr="0"/>
          <a:lstStyle>
            <a:lvl1pPr marL="1279525" indent="-1162050">
              <a:lnSpc>
                <a:spcPts val="2100"/>
              </a:lnSpc>
              <a:buSzPct val="100000"/>
              <a:buFontTx/>
              <a:buNone/>
              <a:defRPr sz="2000" b="0" i="0" baseline="0">
                <a:solidFill>
                  <a:schemeClr val="tx1"/>
                </a:solidFill>
              </a:defRPr>
            </a:lvl1pPr>
            <a:lvl2pPr marL="1280160" indent="0">
              <a:lnSpc>
                <a:spcPts val="16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457206" y="2431224"/>
            <a:ext cx="8282863" cy="535110"/>
          </a:xfrm>
          <a:solidFill>
            <a:schemeClr val="bg2"/>
          </a:solidFill>
        </p:spPr>
        <p:txBody>
          <a:bodyPr tIns="0" bIns="0" numCol="1" spcCol="0" anchor="ctr" anchorCtr="0"/>
          <a:lstStyle>
            <a:lvl1pPr marL="1279525" indent="-1162050">
              <a:lnSpc>
                <a:spcPts val="2100"/>
              </a:lnSpc>
              <a:buSzPct val="100000"/>
              <a:buFontTx/>
              <a:buNone/>
              <a:defRPr sz="2000" b="0" i="0" baseline="0">
                <a:solidFill>
                  <a:schemeClr val="tx1"/>
                </a:solidFill>
              </a:defRPr>
            </a:lvl1pPr>
            <a:lvl2pPr marL="1280160" indent="0">
              <a:lnSpc>
                <a:spcPts val="16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457206" y="3051177"/>
            <a:ext cx="8282863" cy="535110"/>
          </a:xfrm>
          <a:solidFill>
            <a:schemeClr val="bg2"/>
          </a:solidFill>
        </p:spPr>
        <p:txBody>
          <a:bodyPr tIns="0" bIns="0" numCol="1" spcCol="0" anchor="ctr" anchorCtr="0"/>
          <a:lstStyle>
            <a:lvl1pPr marL="1279525" indent="-1162050">
              <a:lnSpc>
                <a:spcPts val="2100"/>
              </a:lnSpc>
              <a:buSzPct val="100000"/>
              <a:buFontTx/>
              <a:buNone/>
              <a:defRPr sz="2000" b="0" i="0" baseline="0">
                <a:solidFill>
                  <a:schemeClr val="tx1"/>
                </a:solidFill>
              </a:defRPr>
            </a:lvl1pPr>
            <a:lvl2pPr marL="1280160" indent="0">
              <a:lnSpc>
                <a:spcPts val="16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sz="half" idx="17" hasCustomPrompt="1"/>
          </p:nvPr>
        </p:nvSpPr>
        <p:spPr>
          <a:xfrm>
            <a:off x="457206" y="3665495"/>
            <a:ext cx="8282863" cy="535110"/>
          </a:xfrm>
          <a:solidFill>
            <a:schemeClr val="bg2"/>
          </a:solidFill>
        </p:spPr>
        <p:txBody>
          <a:bodyPr tIns="0" bIns="0" numCol="1" spcCol="0" anchor="ctr" anchorCtr="0"/>
          <a:lstStyle>
            <a:lvl1pPr marL="1279525" indent="-1162050">
              <a:lnSpc>
                <a:spcPts val="2100"/>
              </a:lnSpc>
              <a:buSzPct val="100000"/>
              <a:buFontTx/>
              <a:buNone/>
              <a:defRPr sz="2000" b="0" i="0" baseline="0">
                <a:solidFill>
                  <a:schemeClr val="tx1"/>
                </a:solidFill>
              </a:defRPr>
            </a:lvl1pPr>
            <a:lvl2pPr marL="1280160" indent="0">
              <a:lnSpc>
                <a:spcPts val="16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 bwMode="auto">
          <a:xfrm>
            <a:off x="341739" y="470061"/>
            <a:ext cx="8229600" cy="5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0" i="0" cap="none" spc="100" baseline="0" dirty="0" smtClean="0">
                <a:solidFill>
                  <a:srgbClr val="FFFFFF"/>
                </a:solidFill>
              </a:rPr>
              <a:t>MediaMath </a:t>
            </a:r>
            <a:r>
              <a:rPr lang="en-US" sz="3200" b="0" i="0" cap="none" spc="100" baseline="0" dirty="0" err="1" smtClean="0">
                <a:solidFill>
                  <a:srgbClr val="FFFFFF"/>
                </a:solidFill>
              </a:rPr>
              <a:t>Firehose</a:t>
            </a:r>
            <a:endParaRPr lang="en-US" sz="3200" b="0" i="0" cap="none" spc="100" baseline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3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4646626" y="1200154"/>
            <a:ext cx="4038600" cy="3007001"/>
          </a:xfrm>
        </p:spPr>
        <p:txBody>
          <a:bodyPr/>
          <a:lstStyle>
            <a:lvl1pPr marL="365760" indent="-347472">
              <a:lnSpc>
                <a:spcPts val="2700"/>
              </a:lnSpc>
              <a:buSzPct val="100000"/>
              <a:buFontTx/>
              <a:buBlip>
                <a:blip r:embed="rId2"/>
              </a:buBlip>
              <a:defRPr sz="2400" b="1" i="0" baseline="0">
                <a:solidFill>
                  <a:schemeClr val="bg1"/>
                </a:solidFill>
              </a:defRPr>
            </a:lvl1pPr>
            <a:lvl2pPr marL="364808" indent="0">
              <a:lnSpc>
                <a:spcPts val="24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4"/>
            <a:ext cx="4038600" cy="3007001"/>
          </a:xfrm>
        </p:spPr>
        <p:txBody>
          <a:bodyPr/>
          <a:lstStyle>
            <a:lvl1pPr marL="365760" indent="-347472">
              <a:lnSpc>
                <a:spcPts val="2700"/>
              </a:lnSpc>
              <a:buSzPct val="100000"/>
              <a:buFontTx/>
              <a:buBlip>
                <a:blip r:embed="rId2"/>
              </a:buBlip>
              <a:defRPr sz="2400" b="1" i="0" baseline="0">
                <a:solidFill>
                  <a:schemeClr val="bg1"/>
                </a:solidFill>
              </a:defRPr>
            </a:lvl1pPr>
            <a:lvl2pPr marL="364808" indent="0">
              <a:lnSpc>
                <a:spcPts val="2400"/>
              </a:lnSpc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agenda point</a:t>
            </a:r>
          </a:p>
          <a:p>
            <a:pPr lvl="1"/>
            <a:r>
              <a:rPr lang="en-US" dirty="0" smtClean="0"/>
              <a:t>Agenda point description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341739" y="205978"/>
            <a:ext cx="8229600" cy="287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b="1" i="0" cap="all" spc="100" baseline="0" dirty="0" smtClean="0">
                <a:solidFill>
                  <a:schemeClr val="tx1"/>
                </a:solidFill>
              </a:rPr>
              <a:t>Agenda</a:t>
            </a:r>
            <a:endParaRPr lang="en-US" sz="2000" b="1" i="0" cap="all" spc="100" baseline="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341739" y="470061"/>
            <a:ext cx="8229600" cy="5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b="0" i="0" cap="none" spc="100" baseline="0" dirty="0" smtClean="0">
                <a:solidFill>
                  <a:srgbClr val="FFFFFF"/>
                </a:solidFill>
              </a:rPr>
              <a:t>May 20, 2014</a:t>
            </a:r>
            <a:endParaRPr lang="en-US" sz="3200" b="0" i="0" cap="none" spc="100" baseline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9144000" cy="441237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000482"/>
            <a:ext cx="8229600" cy="3091230"/>
          </a:xfrm>
        </p:spPr>
        <p:txBody>
          <a:bodyPr/>
          <a:lstStyle>
            <a:lvl1pPr marL="18732" indent="0">
              <a:buNone/>
              <a:defRPr b="1" i="0"/>
            </a:lvl1pPr>
            <a:lvl2pPr marL="0" indent="0">
              <a:spcBef>
                <a:spcPts val="1200"/>
              </a:spcBef>
              <a:buFontTx/>
              <a:buNone/>
              <a:defRPr sz="24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 paragraph copy goes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0215"/>
            <a:ext cx="8229600" cy="5874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38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1.png"/><Relationship Id="rId28" Type="http://schemas.openxmlformats.org/officeDocument/2006/relationships/image" Target="../media/image2.png"/><Relationship Id="rId2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theme" Target="../theme/theme2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theme" Target="../theme/theme3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theme" Target="../theme/theme4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theme" Target="../theme/theme5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theme" Target="../theme/theme6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MA_Logo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00212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94387"/>
            <a:ext cx="8229600" cy="268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1" r:id="rId2"/>
    <p:sldLayoutId id="2147483749" r:id="rId3"/>
    <p:sldLayoutId id="2147483746" r:id="rId4"/>
    <p:sldLayoutId id="2147483731" r:id="rId5"/>
    <p:sldLayoutId id="2147483745" r:id="rId6"/>
    <p:sldLayoutId id="2147483733" r:id="rId7"/>
    <p:sldLayoutId id="2147483743" r:id="rId8"/>
    <p:sldLayoutId id="2147483744" r:id="rId9"/>
    <p:sldLayoutId id="2147483734" r:id="rId10"/>
    <p:sldLayoutId id="2147483735" r:id="rId11"/>
    <p:sldLayoutId id="2147483736" r:id="rId12"/>
    <p:sldLayoutId id="2147483801" r:id="rId13"/>
    <p:sldLayoutId id="2147483802" r:id="rId14"/>
    <p:sldLayoutId id="2147483747" r:id="rId15"/>
    <p:sldLayoutId id="2147483748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3" r:id="rId22"/>
    <p:sldLayoutId id="2147483799" r:id="rId23"/>
    <p:sldLayoutId id="2147483800" r:id="rId24"/>
    <p:sldLayoutId id="2147483803" r:id="rId2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28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29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52308"/>
            <a:ext cx="8229600" cy="65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6908"/>
            <a:ext cx="8229600" cy="277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MMA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82" r:id="rId2"/>
    <p:sldLayoutId id="2147483756" r:id="rId3"/>
    <p:sldLayoutId id="2147483760" r:id="rId4"/>
    <p:sldLayoutId id="2147483764" r:id="rId5"/>
    <p:sldLayoutId id="2147483761" r:id="rId6"/>
    <p:sldLayoutId id="2147483772" r:id="rId7"/>
  </p:sldLayoutIdLst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10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11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4041"/>
            <a:ext cx="8229600" cy="66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25810"/>
            <a:ext cx="8229600" cy="29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MMA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0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81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10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11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7273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66902"/>
            <a:ext cx="8229600" cy="28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MMA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</p:sldLayoutIdLst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accent3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10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11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98384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92559"/>
            <a:ext cx="8229600" cy="28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/>
              <a:t>©2014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6" descr="MMA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9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</p:sldLayoutIdLst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accent4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10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11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424041"/>
            <a:ext cx="8229600" cy="66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25810"/>
            <a:ext cx="8229600" cy="29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5926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smtClean="0">
                <a:solidFill>
                  <a:srgbClr val="383838"/>
                </a:solidFill>
              </a:rPr>
              <a:t>©2014 MediaMath Inc.  </a:t>
            </a:r>
            <a:fld id="{D8EFC240-C33E-0D4F-8088-3206DA320DE2}" type="slidenum">
              <a:rPr lang="en-US" smtClean="0">
                <a:solidFill>
                  <a:srgbClr val="DE396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E396E"/>
              </a:solidFill>
            </a:endParaRPr>
          </a:p>
        </p:txBody>
      </p:sp>
      <p:pic>
        <p:nvPicPr>
          <p:cNvPr id="7" name="Picture 6" descr="MMA_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3" y="4568133"/>
            <a:ext cx="2903917" cy="44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5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</p:sldLayoutIdLst>
  <p:txStyles>
    <p:titleStyle>
      <a:lvl1pPr algn="l" defTabSz="457200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 kern="1200">
          <a:solidFill>
            <a:schemeClr val="accent2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4320" indent="-255588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chemeClr val="tx2"/>
        </a:buClr>
        <a:buFont typeface="Arial" charset="0"/>
        <a:buChar char="•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88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SzPct val="95000"/>
        <a:buBlip>
          <a:blip r:embed="rId10"/>
        </a:buBlip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94360" indent="-137160" algn="l" defTabSz="457200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chemeClr val="accent2"/>
        </a:buClr>
        <a:buSzPct val="100000"/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601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SzPct val="100000"/>
        <a:buBlip>
          <a:blip r:embed="rId11"/>
        </a:buBlip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17320" indent="-137160" algn="l" defTabSz="457200" rtl="0" eaLnBrk="1" fontAlgn="base" hangingPunct="1">
        <a:lnSpc>
          <a:spcPct val="100000"/>
        </a:lnSpc>
        <a:spcBef>
          <a:spcPts val="300"/>
        </a:spcBef>
        <a:spcAft>
          <a:spcPct val="0"/>
        </a:spcAft>
        <a:buClr>
          <a:srgbClr val="888888"/>
        </a:buClr>
        <a:buFont typeface="Lucida Grande" charset="0"/>
        <a:buChar char="-"/>
        <a:defRPr sz="1600" kern="1200">
          <a:solidFill>
            <a:srgbClr val="888888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Wilfried</a:t>
            </a:r>
            <a:r>
              <a:rPr lang="en-US" dirty="0" smtClean="0"/>
              <a:t> </a:t>
            </a:r>
            <a:r>
              <a:rPr lang="en-US" dirty="0" err="1" smtClean="0"/>
              <a:t>Schobeiri</a:t>
            </a:r>
            <a:r>
              <a:rPr lang="en-US" dirty="0" smtClean="0"/>
              <a:t>, SVP of Technology, MediaMath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Go is Making Us Faster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May </a:t>
            </a:r>
            <a:r>
              <a:rPr lang="en-US" dirty="0" smtClean="0"/>
              <a:t>29</a:t>
            </a:r>
            <a:r>
              <a:rPr lang="en-US" dirty="0" smtClean="0"/>
              <a:t>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5" name="Picture 4" descr="gopherrun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32" y="2313349"/>
            <a:ext cx="1359408" cy="1263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0381" y="4614633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54BCEB"/>
                </a:solidFill>
              </a:rPr>
              <a:t>Credit: Renee French</a:t>
            </a:r>
            <a:endParaRPr lang="en-US" sz="1400" b="1" dirty="0">
              <a:solidFill>
                <a:srgbClr val="54BC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5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net/http (and co)</a:t>
            </a:r>
          </a:p>
          <a:p>
            <a:r>
              <a:rPr lang="en-US" dirty="0" smtClean="0"/>
              <a:t>encoding/</a:t>
            </a:r>
            <a:r>
              <a:rPr lang="en-US" dirty="0" err="1" smtClean="0"/>
              <a:t>json</a:t>
            </a:r>
            <a:r>
              <a:rPr lang="en-US" dirty="0" smtClean="0"/>
              <a:t> (and co)</a:t>
            </a:r>
          </a:p>
          <a:p>
            <a:r>
              <a:rPr lang="en-US" dirty="0" err="1" smtClean="0"/>
              <a:t>os</a:t>
            </a:r>
            <a:endParaRPr lang="en-US" dirty="0" smtClean="0"/>
          </a:p>
          <a:p>
            <a:r>
              <a:rPr lang="en-US" dirty="0" smtClean="0"/>
              <a:t>sync, sync/atomic</a:t>
            </a:r>
          </a:p>
          <a:p>
            <a:r>
              <a:rPr lang="en-US" dirty="0" err="1" smtClean="0"/>
              <a:t>fmt</a:t>
            </a:r>
            <a:r>
              <a:rPr lang="en-US" dirty="0" smtClean="0"/>
              <a:t>, </a:t>
            </a:r>
            <a:r>
              <a:rPr lang="en-US" dirty="0" err="1" smtClean="0"/>
              <a:t>strconv</a:t>
            </a:r>
            <a:r>
              <a:rPr lang="en-US" dirty="0" smtClean="0"/>
              <a:t>, strings, bytes</a:t>
            </a:r>
          </a:p>
          <a:p>
            <a:r>
              <a:rPr lang="en-US" dirty="0" smtClean="0"/>
              <a:t>tar, zip, </a:t>
            </a:r>
            <a:r>
              <a:rPr lang="en-US" dirty="0" err="1" smtClean="0"/>
              <a:t>gzip</a:t>
            </a:r>
            <a:r>
              <a:rPr lang="en-US" dirty="0" smtClean="0"/>
              <a:t>, bzip2</a:t>
            </a:r>
          </a:p>
          <a:p>
            <a:r>
              <a:rPr lang="en-US" dirty="0" smtClean="0"/>
              <a:t>crypto/many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Awesome </a:t>
            </a:r>
            <a:r>
              <a:rPr lang="en-US" dirty="0" err="1" smtClean="0"/>
              <a:t>stdlib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99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Consul</a:t>
            </a:r>
            <a:r>
              <a:rPr lang="en-US" dirty="0"/>
              <a:t> </a:t>
            </a:r>
            <a:r>
              <a:rPr lang="en-US" dirty="0" smtClean="0"/>
              <a:t>&amp; </a:t>
            </a:r>
            <a:r>
              <a:rPr lang="en-US" dirty="0" err="1" smtClean="0"/>
              <a:t>Etcd</a:t>
            </a:r>
            <a:endParaRPr lang="en-US" dirty="0" smtClean="0"/>
          </a:p>
          <a:p>
            <a:r>
              <a:rPr lang="en-US" dirty="0" err="1" smtClean="0"/>
              <a:t>Docker</a:t>
            </a:r>
            <a:r>
              <a:rPr lang="en-US" dirty="0" smtClean="0"/>
              <a:t> &amp; </a:t>
            </a:r>
            <a:r>
              <a:rPr lang="en-US" dirty="0" err="1" smtClean="0"/>
              <a:t>CoreOS</a:t>
            </a:r>
            <a:endParaRPr lang="en-US" dirty="0" smtClean="0"/>
          </a:p>
          <a:p>
            <a:r>
              <a:rPr lang="en-US" dirty="0" smtClean="0"/>
              <a:t>Go-raft &amp; </a:t>
            </a:r>
            <a:r>
              <a:rPr lang="en-US" dirty="0" err="1" smtClean="0"/>
              <a:t>memberlist</a:t>
            </a:r>
            <a:endParaRPr lang="en-US" dirty="0" smtClean="0"/>
          </a:p>
          <a:p>
            <a:r>
              <a:rPr lang="en-US" dirty="0" err="1" smtClean="0"/>
              <a:t>Influxdb</a:t>
            </a:r>
            <a:r>
              <a:rPr lang="en-US" dirty="0" smtClean="0"/>
              <a:t>, </a:t>
            </a:r>
            <a:r>
              <a:rPr lang="en-US" dirty="0" err="1" smtClean="0"/>
              <a:t>boltdb</a:t>
            </a:r>
            <a:r>
              <a:rPr lang="en-US" dirty="0" smtClean="0"/>
              <a:t>, </a:t>
            </a:r>
            <a:r>
              <a:rPr lang="en-US" dirty="0" err="1" smtClean="0"/>
              <a:t>groupcache</a:t>
            </a:r>
            <a:r>
              <a:rPr lang="en-US" dirty="0" smtClean="0"/>
              <a:t>, </a:t>
            </a:r>
            <a:r>
              <a:rPr lang="en-US" dirty="0" err="1" smtClean="0"/>
              <a:t>prometheus</a:t>
            </a:r>
            <a:endParaRPr lang="en-US" dirty="0" smtClean="0"/>
          </a:p>
          <a:p>
            <a:r>
              <a:rPr lang="en-US" dirty="0" smtClean="0"/>
              <a:t>Gin</a:t>
            </a:r>
          </a:p>
          <a:p>
            <a:r>
              <a:rPr lang="en-US" dirty="0" err="1"/>
              <a:t>Spacemonkey’s</a:t>
            </a:r>
            <a:r>
              <a:rPr lang="en-US" dirty="0"/>
              <a:t> </a:t>
            </a:r>
            <a:r>
              <a:rPr lang="en-US" dirty="0" smtClean="0"/>
              <a:t>monitor</a:t>
            </a:r>
          </a:p>
          <a:p>
            <a:r>
              <a:rPr lang="en-US" dirty="0" smtClean="0"/>
              <a:t>And more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community libraries and </a:t>
            </a:r>
            <a:r>
              <a:rPr lang="en-US" dirty="0" err="1" smtClean="0"/>
              <a:t>utils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8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Is the best thing since sliced bread</a:t>
            </a:r>
          </a:p>
          <a:p>
            <a:r>
              <a:rPr lang="en-US" dirty="0" smtClean="0"/>
              <a:t>Code Format = spec</a:t>
            </a:r>
          </a:p>
          <a:p>
            <a:r>
              <a:rPr lang="en-US" dirty="0" smtClean="0"/>
              <a:t>Rewrites your spaces into tabs</a:t>
            </a:r>
          </a:p>
          <a:p>
            <a:r>
              <a:rPr lang="en-US" dirty="0" smtClean="0"/>
              <a:t>Trigger on save!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Awesome Tool: go </a:t>
            </a:r>
            <a:r>
              <a:rPr lang="en-US" dirty="0" err="1" smtClean="0"/>
              <a:t>fmt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76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5-11 at 3.41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085" y="0"/>
            <a:ext cx="9911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82741"/>
            <a:ext cx="8102009" cy="2260129"/>
          </a:xfrm>
        </p:spPr>
        <p:txBody>
          <a:bodyPr>
            <a:normAutofit/>
          </a:bodyPr>
          <a:lstStyle/>
          <a:p>
            <a:r>
              <a:rPr lang="en-US" dirty="0" smtClean="0"/>
              <a:t>Test your code, in your code</a:t>
            </a:r>
          </a:p>
          <a:p>
            <a:r>
              <a:rPr lang="en-US" dirty="0" smtClean="0"/>
              <a:t>And now there’s never a question about how to do unit tests!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Awesome </a:t>
            </a:r>
            <a:r>
              <a:rPr lang="en-US" dirty="0" smtClean="0"/>
              <a:t>Tool: go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3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5-12 at 10.00.3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-1" y="-1"/>
            <a:ext cx="4470139" cy="4486941"/>
          </a:xfrm>
          <a:prstGeom prst="rect">
            <a:avLst/>
          </a:prstGeom>
        </p:spPr>
      </p:pic>
      <p:pic>
        <p:nvPicPr>
          <p:cNvPr id="4" name="Picture 3" descr="Screen Shot 2015-05-11 at 4.52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093" y="0"/>
            <a:ext cx="4829759" cy="44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6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393406" y="379928"/>
            <a:ext cx="8229600" cy="2863002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/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$ go test -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coverprofile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=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coverage.out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---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FAIL: 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TestOnePlusOne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 (0.00s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math_test.go:10: Expecting size of 2 for 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OnePlusOne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FAIL</a:t>
            </a: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coverage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: 83.3% of 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statements</a:t>
            </a: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exit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status 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1</a:t>
            </a: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FAIL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github.com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nphase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/math-test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0.005s</a:t>
            </a: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$ go tool cover -html=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coverage.out</a:t>
            </a:r>
            <a:endParaRPr lang="en-US" sz="2000" dirty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51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5-05-12 at 10.04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77" y="0"/>
            <a:ext cx="75508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08342" y="1218536"/>
            <a:ext cx="4082902" cy="2951658"/>
          </a:xfrm>
        </p:spPr>
        <p:txBody>
          <a:bodyPr/>
          <a:lstStyle/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$ go run –race</a:t>
            </a:r>
          </a:p>
          <a:p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$ go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test </a:t>
            </a:r>
            <a:r>
              <a:rPr lang="en-US" dirty="0" smtClean="0">
                <a:latin typeface="Consolas" charset="0"/>
                <a:ea typeface="Consolas" charset="0"/>
                <a:cs typeface="Consolas" charset="0"/>
              </a:rPr>
              <a:t>–race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Finds race condition, then panics</a:t>
            </a: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Awesome </a:t>
            </a:r>
            <a:r>
              <a:rPr lang="en-US" dirty="0" smtClean="0"/>
              <a:t>Tool: Go’s race detector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4401876" y="1209270"/>
            <a:ext cx="4657059" cy="2960924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274320" indent="-255588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18288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95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94360" indent="-13716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601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100000"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173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88888"/>
              </a:buClr>
              <a:buFont typeface="Lucida Grande" charset="0"/>
              <a:buChar char="-"/>
              <a:defRPr sz="1600" kern="1200">
                <a:solidFill>
                  <a:srgbClr val="888888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================== </a:t>
            </a: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WARNING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: DATA RACE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Read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by 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goroutine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 5: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main.func·001()</a:t>
            </a: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race.go:14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+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0x169</a:t>
            </a:r>
          </a:p>
          <a:p>
            <a:pPr marL="18732" indent="0">
              <a:buNone/>
            </a:pPr>
            <a:endParaRPr lang="en-US" sz="2000" dirty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Previous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write by </a:t>
            </a:r>
            <a:r>
              <a:rPr lang="en-US" sz="2000" dirty="0" err="1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goroutine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1:</a:t>
            </a: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main.main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()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race.go:15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+0x174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endParaRPr lang="en-US" sz="2000" dirty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Goroutine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5 (running) created at: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time.goFunc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()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src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pkg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/time/sleep.go:122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+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0x56</a:t>
            </a: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timerproc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()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src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pkg</a:t>
            </a: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/runtime/ztime_linux_amd64.c:181 </a:t>
            </a:r>
            <a:r>
              <a:rPr lang="en-US" sz="2000" dirty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+0x189 </a:t>
            </a:r>
            <a:endParaRPr lang="en-US" sz="2000" dirty="0" smtClean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000" dirty="0" smtClean="0">
                <a:solidFill>
                  <a:schemeClr val="bg1"/>
                </a:solidFill>
                <a:latin typeface="Consolas" charset="0"/>
                <a:ea typeface="Consolas" charset="0"/>
                <a:cs typeface="Consolas" charset="0"/>
              </a:rPr>
              <a:t>==================</a:t>
            </a:r>
            <a:endParaRPr lang="en-US" sz="2000" dirty="0">
              <a:solidFill>
                <a:schemeClr val="bg1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Catches suspicious things the compiler might miss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Awesome </a:t>
            </a:r>
            <a:r>
              <a:rPr lang="en-US" dirty="0" smtClean="0"/>
              <a:t>Tool: go vet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0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18536"/>
            <a:ext cx="8229600" cy="2988713"/>
          </a:xfrm>
          <a:ln>
            <a:noFill/>
          </a:ln>
        </p:spPr>
        <p:txBody>
          <a:bodyPr>
            <a:normAutofit/>
          </a:bodyPr>
          <a:lstStyle/>
          <a:p>
            <a:endParaRPr lang="en-US" dirty="0" smtClean="0">
              <a:ln>
                <a:solidFill>
                  <a:srgbClr val="000000"/>
                </a:solidFill>
              </a:ln>
            </a:endParaRPr>
          </a:p>
          <a:p>
            <a:endParaRPr lang="en-US" dirty="0" smtClean="0">
              <a:ln>
                <a:solidFill>
                  <a:srgbClr val="000000"/>
                </a:solidFill>
              </a:ln>
            </a:endParaRPr>
          </a:p>
          <a:p>
            <a:endParaRPr lang="en-US" dirty="0" smtClean="0">
              <a:ln>
                <a:solidFill>
                  <a:srgbClr val="000000"/>
                </a:solidFill>
              </a:ln>
            </a:endParaRPr>
          </a:p>
          <a:p>
            <a:endParaRPr lang="en-US" dirty="0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our tech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11775" y="1263044"/>
            <a:ext cx="7229087" cy="660834"/>
            <a:chOff x="511775" y="1263044"/>
            <a:chExt cx="7229087" cy="660834"/>
          </a:xfrm>
        </p:grpSpPr>
        <p:sp>
          <p:nvSpPr>
            <p:cNvPr id="6" name="Rounded Rectangle 5"/>
            <p:cNvSpPr/>
            <p:nvPr/>
          </p:nvSpPr>
          <p:spPr>
            <a:xfrm rot="16200000" flipH="1">
              <a:off x="4130090" y="-1757049"/>
              <a:ext cx="546144" cy="667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dist="38100">
                <a:srgbClr val="000000">
                  <a:alpha val="1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62481" y="1396588"/>
              <a:ext cx="35885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3"/>
                  </a:solidFill>
                  <a:latin typeface="+mn-lt"/>
                </a:rPr>
                <a:t>2.3 million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RPS,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99.92%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&lt;40ms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11775" y="1263044"/>
              <a:ext cx="650510" cy="660834"/>
              <a:chOff x="3362219" y="577418"/>
              <a:chExt cx="650510" cy="660834"/>
            </a:xfrm>
          </p:grpSpPr>
          <p:sp>
            <p:nvSpPr>
              <p:cNvPr id="19" name="Oval 18"/>
              <p:cNvSpPr/>
              <p:nvPr/>
            </p:nvSpPr>
            <p:spPr>
              <a:xfrm flipH="1">
                <a:off x="3362219" y="577418"/>
                <a:ext cx="650510" cy="660834"/>
              </a:xfrm>
              <a:prstGeom prst="ellipse">
                <a:avLst/>
              </a:prstGeom>
              <a:solidFill>
                <a:schemeClr val="accent3"/>
              </a:solidFill>
              <a:ln w="57150" cmpd="sng"/>
              <a:effectLst>
                <a:innerShdw dist="88900" dir="5400000">
                  <a:srgbClr val="000000">
                    <a:alpha val="30000"/>
                  </a:srgbClr>
                </a:innerShdw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3"/>
                  </a:solidFill>
                </a:endParaRPr>
              </a:p>
            </p:txBody>
          </p:sp>
          <p:pic>
            <p:nvPicPr>
              <p:cNvPr id="20" name="Picture 19" descr="magnifyglass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496879" y="678396"/>
                <a:ext cx="404563" cy="404563"/>
              </a:xfrm>
              <a:prstGeom prst="rect">
                <a:avLst/>
              </a:prstGeom>
            </p:spPr>
          </p:pic>
        </p:grpSp>
      </p:grpSp>
      <p:grpSp>
        <p:nvGrpSpPr>
          <p:cNvPr id="30" name="Group 29"/>
          <p:cNvGrpSpPr/>
          <p:nvPr/>
        </p:nvGrpSpPr>
        <p:grpSpPr>
          <a:xfrm>
            <a:off x="499618" y="2026596"/>
            <a:ext cx="7190941" cy="660834"/>
            <a:chOff x="499618" y="2755038"/>
            <a:chExt cx="7190941" cy="660834"/>
          </a:xfrm>
        </p:grpSpPr>
        <p:sp>
          <p:nvSpPr>
            <p:cNvPr id="9" name="Rounded Rectangle 8"/>
            <p:cNvSpPr/>
            <p:nvPr/>
          </p:nvSpPr>
          <p:spPr>
            <a:xfrm rot="16200000" flipH="1">
              <a:off x="4079787" y="-254706"/>
              <a:ext cx="546144" cy="667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dist="38100">
                <a:srgbClr val="000000">
                  <a:alpha val="1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60436" y="2877319"/>
              <a:ext cx="45290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b="1" dirty="0" smtClean="0">
                  <a:solidFill>
                    <a:srgbClr val="7A68AE"/>
                  </a:solidFill>
                  <a:latin typeface="+mn-lt"/>
                </a:rPr>
                <a:t>120 terabytes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of data analyzed per day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99618" y="2755038"/>
              <a:ext cx="650510" cy="660834"/>
              <a:chOff x="3364173" y="2605630"/>
              <a:chExt cx="650510" cy="660834"/>
            </a:xfrm>
          </p:grpSpPr>
          <p:sp>
            <p:nvSpPr>
              <p:cNvPr id="10" name="Oval 9"/>
              <p:cNvSpPr/>
              <p:nvPr/>
            </p:nvSpPr>
            <p:spPr>
              <a:xfrm flipH="1">
                <a:off x="3364173" y="2605630"/>
                <a:ext cx="650510" cy="660834"/>
              </a:xfrm>
              <a:prstGeom prst="ellipse">
                <a:avLst/>
              </a:prstGeom>
              <a:solidFill>
                <a:schemeClr val="accent4"/>
              </a:solidFill>
              <a:ln w="57150" cmpd="sng"/>
              <a:effectLst>
                <a:innerShdw dist="88900" dir="5400000">
                  <a:srgbClr val="000000">
                    <a:alpha val="30000"/>
                  </a:srgbClr>
                </a:innerShdw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4"/>
                  </a:solidFill>
                </a:endParaRPr>
              </a:p>
            </p:txBody>
          </p:sp>
          <p:pic>
            <p:nvPicPr>
              <p:cNvPr id="21" name="Picture 20" descr="datacenter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23167" y="2755742"/>
                <a:ext cx="381627" cy="376175"/>
              </a:xfrm>
              <a:prstGeom prst="rect">
                <a:avLst/>
              </a:prstGeom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511775" y="2773327"/>
            <a:ext cx="7191320" cy="660834"/>
            <a:chOff x="511775" y="3501769"/>
            <a:chExt cx="7191320" cy="660834"/>
          </a:xfrm>
        </p:grpSpPr>
        <p:sp>
          <p:nvSpPr>
            <p:cNvPr id="11" name="Rounded Rectangle 10"/>
            <p:cNvSpPr/>
            <p:nvPr/>
          </p:nvSpPr>
          <p:spPr>
            <a:xfrm rot="16200000" flipH="1">
              <a:off x="4092323" y="468039"/>
              <a:ext cx="546144" cy="667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dist="38100">
                <a:srgbClr val="000000">
                  <a:alpha val="1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8705" y="3617697"/>
              <a:ext cx="44252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latin typeface="+mn-lt"/>
                </a:rPr>
                <a:t>9 POPS +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cloud &amp; </a:t>
              </a:r>
              <a:r>
                <a:rPr lang="en-US" b="1" dirty="0" smtClean="0">
                  <a:solidFill>
                    <a:schemeClr val="accent2"/>
                  </a:solidFill>
                  <a:latin typeface="+mn-lt"/>
                </a:rPr>
                <a:t>thousands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of servers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511775" y="3501769"/>
              <a:ext cx="650510" cy="660834"/>
              <a:chOff x="3362219" y="3620470"/>
              <a:chExt cx="650510" cy="660834"/>
            </a:xfrm>
          </p:grpSpPr>
          <p:sp>
            <p:nvSpPr>
              <p:cNvPr id="12" name="Oval 11"/>
              <p:cNvSpPr/>
              <p:nvPr/>
            </p:nvSpPr>
            <p:spPr>
              <a:xfrm flipH="1">
                <a:off x="3362219" y="3620470"/>
                <a:ext cx="650510" cy="660834"/>
              </a:xfrm>
              <a:prstGeom prst="ellipse">
                <a:avLst/>
              </a:prstGeom>
              <a:solidFill>
                <a:schemeClr val="accent2"/>
              </a:solidFill>
              <a:ln w="57150" cmpd="sng"/>
              <a:effectLst>
                <a:innerShdw dist="88900" dir="5400000">
                  <a:srgbClr val="000000">
                    <a:alpha val="30000"/>
                  </a:srgbClr>
                </a:innerShdw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 descr="globe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6512" y="3747932"/>
                <a:ext cx="381627" cy="381627"/>
              </a:xfrm>
              <a:prstGeom prst="rect">
                <a:avLst/>
              </a:prstGeom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494552" y="3509059"/>
            <a:ext cx="7176827" cy="660834"/>
            <a:chOff x="511775" y="2004541"/>
            <a:chExt cx="7176827" cy="660834"/>
          </a:xfrm>
        </p:grpSpPr>
        <p:sp>
          <p:nvSpPr>
            <p:cNvPr id="7" name="Rounded Rectangle 6"/>
            <p:cNvSpPr/>
            <p:nvPr/>
          </p:nvSpPr>
          <p:spPr>
            <a:xfrm rot="16200000" flipH="1">
              <a:off x="4077831" y="-1036992"/>
              <a:ext cx="546144" cy="66753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innerShdw dist="38100">
                <a:srgbClr val="000000">
                  <a:alpha val="15000"/>
                </a:srgb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6070" y="2089599"/>
              <a:ext cx="634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1"/>
                  </a:solidFill>
                  <a:latin typeface="+mn-lt"/>
                </a:rPr>
                <a:t>Many languages 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(Scala, C++, Go, Python, Ruby, Perl, PHP, &amp; more)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11775" y="2004541"/>
              <a:ext cx="650510" cy="660834"/>
              <a:chOff x="3362219" y="1601135"/>
              <a:chExt cx="650510" cy="660834"/>
            </a:xfrm>
          </p:grpSpPr>
          <p:sp>
            <p:nvSpPr>
              <p:cNvPr id="8" name="Oval 7"/>
              <p:cNvSpPr/>
              <p:nvPr/>
            </p:nvSpPr>
            <p:spPr>
              <a:xfrm flipH="1">
                <a:off x="3362219" y="1601135"/>
                <a:ext cx="650510" cy="660834"/>
              </a:xfrm>
              <a:prstGeom prst="ellipse">
                <a:avLst/>
              </a:prstGeom>
              <a:ln w="57150" cmpd="sng"/>
              <a:effectLst>
                <a:innerShdw dist="88900" dir="5400000">
                  <a:srgbClr val="000000">
                    <a:alpha val="30000"/>
                  </a:srgbClr>
                </a:innerShdw>
              </a:effectLst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 descr="clock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6967" y="1674545"/>
                <a:ext cx="472019" cy="47201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8462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It just feels productive (to me).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20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08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45999348_7ff7079325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3"/>
          <a:stretch/>
        </p:blipFill>
        <p:spPr>
          <a:xfrm>
            <a:off x="0" y="-834910"/>
            <a:ext cx="9197556" cy="5210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9895" y="1315017"/>
            <a:ext cx="1740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/>
                </a:solidFill>
              </a:rPr>
              <a:t>Ship it!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HAVE SHIPPED IT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22</a:t>
            </a:fld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304129"/>
              </p:ext>
            </p:extLst>
          </p:nvPr>
        </p:nvGraphicFramePr>
        <p:xfrm>
          <a:off x="2308282" y="14006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330651" y="1732547"/>
            <a:ext cx="201832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 Infinity % growth!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8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So how fast is Go?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23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3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</a:t>
            </a:r>
            <a:r>
              <a:rPr lang="en-US" dirty="0" err="1" smtClean="0"/>
              <a:t>vs</a:t>
            </a:r>
            <a:r>
              <a:rPr lang="en-US" dirty="0" smtClean="0"/>
              <a:t> C++</a:t>
            </a:r>
            <a:endParaRPr lang="en-US" dirty="0"/>
          </a:p>
        </p:txBody>
      </p:sp>
      <p:pic>
        <p:nvPicPr>
          <p:cNvPr id="3" name="Picture 2" descr="Screen Shot 2015-04-29 at 7.26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9"/>
          <a:stretch/>
        </p:blipFill>
        <p:spPr>
          <a:xfrm>
            <a:off x="3307354" y="370569"/>
            <a:ext cx="4265868" cy="37615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0381" y="4411433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http://</a:t>
            </a:r>
            <a:r>
              <a:rPr lang="en-US" sz="1400" b="1" dirty="0" err="1">
                <a:solidFill>
                  <a:srgbClr val="54BCEB"/>
                </a:solidFill>
              </a:rPr>
              <a:t>benchmarksgame.alioth.debian.org</a:t>
            </a:r>
            <a:r>
              <a:rPr lang="en-US" sz="1400" b="1" dirty="0">
                <a:solidFill>
                  <a:srgbClr val="54BCEB"/>
                </a:solidFill>
              </a:rPr>
              <a:t>/u64q/</a:t>
            </a:r>
            <a:r>
              <a:rPr lang="en-US" sz="1400" b="1" dirty="0" err="1">
                <a:solidFill>
                  <a:srgbClr val="54BCEB"/>
                </a:solidFill>
              </a:rPr>
              <a:t>go.html</a:t>
            </a:r>
            <a:endParaRPr lang="en-US" sz="1400" b="1" dirty="0">
              <a:solidFill>
                <a:srgbClr val="54BCE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0483" y="1090276"/>
            <a:ext cx="1101382" cy="415824"/>
          </a:xfrm>
          <a:prstGeom prst="rect">
            <a:avLst/>
          </a:prstGeom>
          <a:noFill/>
          <a:ln w="57150" cmpd="sng">
            <a:solidFill>
              <a:srgbClr val="54B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0483" y="2434063"/>
            <a:ext cx="1101382" cy="415824"/>
          </a:xfrm>
          <a:prstGeom prst="rect">
            <a:avLst/>
          </a:prstGeom>
          <a:noFill/>
          <a:ln w="57150" cmpd="sng">
            <a:solidFill>
              <a:srgbClr val="54BCE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2607354" y="1298188"/>
            <a:ext cx="1843129" cy="590057"/>
          </a:xfrm>
          <a:prstGeom prst="straightConnector1">
            <a:avLst/>
          </a:prstGeom>
          <a:ln w="57150" cmpd="sng">
            <a:solidFill>
              <a:srgbClr val="54BCE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2607354" y="2180473"/>
            <a:ext cx="1843129" cy="461502"/>
          </a:xfrm>
          <a:prstGeom prst="straightConnector1">
            <a:avLst/>
          </a:prstGeom>
          <a:ln w="57150" cmpd="sng">
            <a:solidFill>
              <a:srgbClr val="54BCE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1980" y="1708409"/>
            <a:ext cx="185301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Nearly as fast as C++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24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2" name="Picture 11" descr="troll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654">
            <a:off x="7743512" y="2792961"/>
            <a:ext cx="1303375" cy="267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kills Ruby</a:t>
            </a:r>
            <a:endParaRPr lang="en-US" dirty="0"/>
          </a:p>
        </p:txBody>
      </p:sp>
      <p:pic>
        <p:nvPicPr>
          <p:cNvPr id="3" name="Picture 2" descr="Screen Shot 2015-04-29 at 7.27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5"/>
          <a:stretch/>
        </p:blipFill>
        <p:spPr>
          <a:xfrm>
            <a:off x="4519148" y="307469"/>
            <a:ext cx="4317379" cy="37698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5997" y="4409376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http://</a:t>
            </a:r>
            <a:r>
              <a:rPr lang="en-US" sz="1400" b="1" dirty="0" err="1">
                <a:solidFill>
                  <a:srgbClr val="54BCEB"/>
                </a:solidFill>
              </a:rPr>
              <a:t>benchmarksgame.alioth.debian.org</a:t>
            </a:r>
            <a:r>
              <a:rPr lang="en-US" sz="1400" b="1" dirty="0">
                <a:solidFill>
                  <a:srgbClr val="54BCEB"/>
                </a:solidFill>
              </a:rPr>
              <a:t>/u64q/</a:t>
            </a:r>
            <a:r>
              <a:rPr lang="en-US" sz="1400" b="1" dirty="0" err="1">
                <a:solidFill>
                  <a:srgbClr val="54BCEB"/>
                </a:solidFill>
              </a:rPr>
              <a:t>go.html</a:t>
            </a:r>
            <a:endParaRPr lang="en-US" sz="1400" b="1" dirty="0">
              <a:solidFill>
                <a:srgbClr val="54BCEB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25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8278" y="577876"/>
            <a:ext cx="1101382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8278" y="2827983"/>
            <a:ext cx="1101382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8278" y="1914572"/>
            <a:ext cx="1101382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65668" y="796146"/>
            <a:ext cx="1932610" cy="1220039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65668" y="2330396"/>
            <a:ext cx="1932610" cy="717996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65668" y="2127520"/>
            <a:ext cx="1932610" cy="0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2374695" y="1831651"/>
            <a:ext cx="1181302" cy="996331"/>
          </a:xfrm>
          <a:prstGeom prst="flowChartProcess">
            <a:avLst/>
          </a:prstGeom>
          <a:solidFill>
            <a:srgbClr val="F6A0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383838"/>
                </a:solidFill>
              </a:rPr>
              <a:t>Ruby can’t compete</a:t>
            </a:r>
            <a:endParaRPr lang="en-US" b="1" dirty="0">
              <a:solidFill>
                <a:srgbClr val="383838"/>
              </a:solidFill>
            </a:endParaRPr>
          </a:p>
        </p:txBody>
      </p:sp>
      <p:pic>
        <p:nvPicPr>
          <p:cNvPr id="14" name="Picture 13" descr="troll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654">
            <a:off x="6977715" y="1826348"/>
            <a:ext cx="1979956" cy="40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destroys Perl</a:t>
            </a:r>
            <a:endParaRPr lang="en-US" dirty="0"/>
          </a:p>
        </p:txBody>
      </p:sp>
      <p:pic>
        <p:nvPicPr>
          <p:cNvPr id="3" name="Picture 2" descr="Screen Shot 2015-04-29 at 7.29.2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5"/>
          <a:stretch/>
        </p:blipFill>
        <p:spPr>
          <a:xfrm>
            <a:off x="4517723" y="320824"/>
            <a:ext cx="4318804" cy="3743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5997" y="4375959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http://</a:t>
            </a:r>
            <a:r>
              <a:rPr lang="en-US" sz="1400" b="1" dirty="0" err="1">
                <a:solidFill>
                  <a:srgbClr val="54BCEB"/>
                </a:solidFill>
              </a:rPr>
              <a:t>benchmarksgame.alioth.debian.org</a:t>
            </a:r>
            <a:r>
              <a:rPr lang="en-US" sz="1400" b="1" dirty="0">
                <a:solidFill>
                  <a:srgbClr val="54BCEB"/>
                </a:solidFill>
              </a:rPr>
              <a:t>/u64q/</a:t>
            </a:r>
            <a:r>
              <a:rPr lang="en-US" sz="1400" b="1" dirty="0" err="1">
                <a:solidFill>
                  <a:srgbClr val="54BCEB"/>
                </a:solidFill>
              </a:rPr>
              <a:t>go.html</a:t>
            </a:r>
            <a:endParaRPr lang="en-US" sz="1400" b="1" dirty="0">
              <a:solidFill>
                <a:srgbClr val="54BCE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1865" y="1483660"/>
            <a:ext cx="1225006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1865" y="2384184"/>
            <a:ext cx="1225006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26</a:t>
            </a:fld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Lightning Bolt 7"/>
          <p:cNvSpPr/>
          <p:nvPr/>
        </p:nvSpPr>
        <p:spPr>
          <a:xfrm>
            <a:off x="3059863" y="2281428"/>
            <a:ext cx="2892558" cy="1924757"/>
          </a:xfrm>
          <a:prstGeom prst="lightningBol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36019" y="2438114"/>
            <a:ext cx="1420932" cy="36759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 contest!</a:t>
            </a:r>
            <a:endParaRPr lang="en-US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51865" y="3249489"/>
            <a:ext cx="1225006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51865" y="587234"/>
            <a:ext cx="1225006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" name="Picture 11" descr="troll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654">
            <a:off x="5189026" y="-1086181"/>
            <a:ext cx="3563394" cy="73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</a:t>
            </a:r>
            <a:r>
              <a:rPr lang="en-US" dirty="0" err="1" smtClean="0"/>
              <a:t>vs</a:t>
            </a:r>
            <a:r>
              <a:rPr lang="en-US" dirty="0" smtClean="0"/>
              <a:t> Java</a:t>
            </a:r>
            <a:endParaRPr lang="en-US" dirty="0"/>
          </a:p>
        </p:txBody>
      </p:sp>
      <p:pic>
        <p:nvPicPr>
          <p:cNvPr id="3" name="Picture 2" descr="Screen Shot 2015-04-29 at 7.16.2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6"/>
          <a:stretch/>
        </p:blipFill>
        <p:spPr>
          <a:xfrm>
            <a:off x="3348787" y="320840"/>
            <a:ext cx="4298290" cy="3769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4856" y="4391852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http://</a:t>
            </a:r>
            <a:r>
              <a:rPr lang="en-US" sz="1400" b="1" dirty="0" err="1">
                <a:solidFill>
                  <a:srgbClr val="54BCEB"/>
                </a:solidFill>
              </a:rPr>
              <a:t>benchmarksgame.alioth.debian.org</a:t>
            </a:r>
            <a:r>
              <a:rPr lang="en-US" sz="1400" b="1" dirty="0">
                <a:solidFill>
                  <a:srgbClr val="54BCEB"/>
                </a:solidFill>
              </a:rPr>
              <a:t>/u64q/</a:t>
            </a:r>
            <a:r>
              <a:rPr lang="en-US" sz="1400" b="1" dirty="0" err="1">
                <a:solidFill>
                  <a:srgbClr val="54BCEB"/>
                </a:solidFill>
              </a:rPr>
              <a:t>go.html</a:t>
            </a:r>
            <a:endParaRPr lang="en-US" sz="1400" b="1" dirty="0">
              <a:solidFill>
                <a:srgbClr val="54BCE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39088" y="588232"/>
            <a:ext cx="1101382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9088" y="3280648"/>
            <a:ext cx="1101382" cy="415824"/>
          </a:xfrm>
          <a:prstGeom prst="rect">
            <a:avLst/>
          </a:prstGeom>
          <a:noFill/>
          <a:ln w="57150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cxnSp>
        <p:nvCxnSpPr>
          <p:cNvPr id="8" name="Straight Arrow Connector 7"/>
          <p:cNvCxnSpPr>
            <a:endCxn id="6" idx="1"/>
          </p:cNvCxnSpPr>
          <p:nvPr/>
        </p:nvCxnSpPr>
        <p:spPr>
          <a:xfrm flipV="1">
            <a:off x="2695959" y="796144"/>
            <a:ext cx="1843129" cy="912265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7" idx="1"/>
          </p:cNvCxnSpPr>
          <p:nvPr/>
        </p:nvCxnSpPr>
        <p:spPr>
          <a:xfrm>
            <a:off x="2695959" y="2354740"/>
            <a:ext cx="1843129" cy="1133820"/>
          </a:xfrm>
          <a:prstGeom prst="straightConnector1">
            <a:avLst/>
          </a:prstGeom>
          <a:ln w="57150" cmpd="sng">
            <a:solidFill>
              <a:schemeClr val="accent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0-Point Star 11"/>
          <p:cNvSpPr/>
          <p:nvPr/>
        </p:nvSpPr>
        <p:spPr>
          <a:xfrm>
            <a:off x="1437442" y="1330962"/>
            <a:ext cx="1437442" cy="1437442"/>
          </a:xfrm>
          <a:prstGeom prst="star10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8693" y="1887538"/>
            <a:ext cx="1346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 is faster!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27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4" name="Picture 13" descr="troll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654">
            <a:off x="3873400" y="-3800512"/>
            <a:ext cx="4923228" cy="101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2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 owns </a:t>
            </a:r>
            <a:r>
              <a:rPr lang="en-US" dirty="0" err="1" smtClean="0"/>
              <a:t>Node.js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22843" y="4402474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http://</a:t>
            </a:r>
            <a:r>
              <a:rPr lang="en-US" sz="1400" b="1" dirty="0" err="1">
                <a:solidFill>
                  <a:srgbClr val="54BCEB"/>
                </a:solidFill>
              </a:rPr>
              <a:t>benchmarksgame.alioth.debian.org</a:t>
            </a:r>
            <a:r>
              <a:rPr lang="en-US" sz="1400" b="1" dirty="0">
                <a:solidFill>
                  <a:srgbClr val="54BCEB"/>
                </a:solidFill>
              </a:rPr>
              <a:t>/u64q/</a:t>
            </a:r>
            <a:r>
              <a:rPr lang="en-US" sz="1400" b="1" dirty="0" err="1">
                <a:solidFill>
                  <a:srgbClr val="54BCEB"/>
                </a:solidFill>
              </a:rPr>
              <a:t>go.html</a:t>
            </a:r>
            <a:endParaRPr lang="en-US" sz="1400" b="1" dirty="0">
              <a:solidFill>
                <a:srgbClr val="54BCEB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05752" y="1328911"/>
            <a:ext cx="4732497" cy="2868771"/>
            <a:chOff x="2353932" y="989263"/>
            <a:chExt cx="5292803" cy="32084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3133" t="6195" r="3499" b="2727"/>
            <a:stretch/>
          </p:blipFill>
          <p:spPr>
            <a:xfrm>
              <a:off x="2353932" y="989263"/>
              <a:ext cx="5292803" cy="320842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34224" y="1069471"/>
              <a:ext cx="1111827" cy="24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28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 descr="trollan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35446" r="7798" b="27551"/>
          <a:stretch/>
        </p:blipFill>
        <p:spPr>
          <a:xfrm rot="19300654">
            <a:off x="-1618373" y="-3961066"/>
            <a:ext cx="11132799" cy="1154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4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DCS</a:t>
            </a:r>
            <a:r>
              <a:rPr lang="en-US" sz="2000" dirty="0" smtClean="0"/>
              <a:t>: 95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% latency under &lt;10ms on 2 boxes per POP handling live bidder traffic</a:t>
            </a:r>
          </a:p>
          <a:p>
            <a:endParaRPr lang="en-US" sz="500" dirty="0" smtClean="0"/>
          </a:p>
          <a:p>
            <a:r>
              <a:rPr lang="en-US" sz="2000" b="1" dirty="0" err="1" smtClean="0"/>
              <a:t>Rollerskates</a:t>
            </a:r>
            <a:r>
              <a:rPr lang="en-US" sz="2000" dirty="0" smtClean="0"/>
              <a:t>: One tiny VM handling all imp metrics on five dimensions</a:t>
            </a:r>
          </a:p>
          <a:p>
            <a:endParaRPr lang="en-US" sz="500" dirty="0" smtClean="0"/>
          </a:p>
          <a:p>
            <a:r>
              <a:rPr lang="en-US" sz="2000" b="1" dirty="0" err="1" smtClean="0"/>
              <a:t>Auth.go</a:t>
            </a:r>
            <a:r>
              <a:rPr lang="en-US" sz="2000" dirty="0" smtClean="0"/>
              <a:t>: Handles all DCS traffic, ~1ms 95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% </a:t>
            </a:r>
          </a:p>
          <a:p>
            <a:endParaRPr lang="en-US" sz="500" dirty="0" smtClean="0"/>
          </a:p>
          <a:p>
            <a:r>
              <a:rPr lang="en-US" sz="2000" b="1" dirty="0" err="1" smtClean="0"/>
              <a:t>Plex</a:t>
            </a:r>
            <a:r>
              <a:rPr lang="en-US" sz="2000" dirty="0" smtClean="0"/>
              <a:t>: capable of handling &gt;100k inbound </a:t>
            </a:r>
            <a:r>
              <a:rPr lang="en-US" sz="2000" dirty="0" err="1" smtClean="0"/>
              <a:t>rps</a:t>
            </a:r>
            <a:r>
              <a:rPr lang="en-US" sz="2000" dirty="0" smtClean="0"/>
              <a:t> per single node (OS bound!)</a:t>
            </a:r>
          </a:p>
          <a:p>
            <a:endParaRPr lang="en-US" sz="500" dirty="0" smtClean="0"/>
          </a:p>
          <a:p>
            <a:r>
              <a:rPr lang="en-US" sz="2000" b="1" dirty="0" smtClean="0"/>
              <a:t>And all with relatively little effort!</a:t>
            </a:r>
            <a:endParaRPr lang="en-US" sz="20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No, but really, Go is pretty fast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29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42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344277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This talk is about two things:</a:t>
            </a:r>
            <a:br>
              <a:rPr lang="en-US" sz="4000" cap="none" dirty="0" smtClean="0"/>
            </a:br>
            <a:r>
              <a:rPr lang="en-US" sz="4000" cap="none" dirty="0" smtClean="0"/>
              <a:t>#1: How Go helps us perform</a:t>
            </a:r>
            <a:br>
              <a:rPr lang="en-US" sz="4000" cap="none" dirty="0" smtClean="0"/>
            </a:br>
            <a:r>
              <a:rPr lang="en-US" sz="4000" cap="none" dirty="0" smtClean="0"/>
              <a:t>#2: How to make Go perform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3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7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30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5342"/>
          <a:stretch/>
        </p:blipFill>
        <p:spPr>
          <a:xfrm>
            <a:off x="0" y="3526424"/>
            <a:ext cx="9144000" cy="85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209"/>
            <a:ext cx="9144000" cy="35456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6393" y="2911382"/>
            <a:ext cx="5988830" cy="955060"/>
          </a:xfrm>
          <a:solidFill>
            <a:srgbClr val="DE396E">
              <a:alpha val="94000"/>
            </a:srgbClr>
          </a:solidFill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Any response cobbled together from multiple services is only as fast as your slowest link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Thing #2:</a:t>
            </a:r>
            <a:br>
              <a:rPr lang="en-US" sz="4000" cap="none" dirty="0" smtClean="0"/>
            </a:br>
            <a:r>
              <a:rPr lang="en-US" sz="4000" cap="none" dirty="0" smtClean="0"/>
              <a:t>How to Make Your Go perform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31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0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o test – supports performance tests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457200" y="1218537"/>
            <a:ext cx="8229600" cy="470072"/>
          </a:xfrm>
        </p:spPr>
        <p:txBody>
          <a:bodyPr>
            <a:normAutofit/>
          </a:bodyPr>
          <a:lstStyle/>
          <a:p>
            <a:pPr marL="18732" indent="0">
              <a:buNone/>
            </a:pPr>
            <a:r>
              <a:rPr lang="en-US" sz="2000" b="0" cap="none" dirty="0" err="1" smtClean="0">
                <a:latin typeface="+mj-lt"/>
                <a:ea typeface="Consolas" charset="0"/>
                <a:cs typeface="Consolas" charset="0"/>
              </a:rPr>
              <a:t>Testing.B</a:t>
            </a:r>
            <a:r>
              <a:rPr lang="en-US" sz="2000" b="0" cap="none" dirty="0" smtClean="0">
                <a:latin typeface="+mj-lt"/>
                <a:ea typeface="Consolas" charset="0"/>
                <a:cs typeface="Consolas" charset="0"/>
              </a:rPr>
              <a:t>: loop-based performance tests 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57200" y="1707577"/>
            <a:ext cx="8229600" cy="2678156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74320" indent="-255588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18288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95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94360" indent="-13716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601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100000"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173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88888"/>
              </a:buClr>
              <a:buFont typeface="Lucida Grande" charset="0"/>
              <a:buChar char="-"/>
              <a:defRPr sz="1600" kern="1200">
                <a:solidFill>
                  <a:srgbClr val="888888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//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from </a:t>
            </a:r>
            <a:r>
              <a:rPr lang="en-US" sz="1400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fib_test.go</a:t>
            </a:r>
            <a:endParaRPr lang="en-US" sz="1400" dirty="0" smtClean="0">
              <a:solidFill>
                <a:srgbClr val="FFFFFF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Font typeface="Arial" charset="0"/>
              <a:buNone/>
            </a:pPr>
            <a:r>
              <a:rPr lang="en-US" sz="1400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func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BenchmarkFib10(b *</a:t>
            </a:r>
            <a:r>
              <a:rPr lang="en-US" sz="1400" dirty="0" err="1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testing.B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) 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    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// run the Fib function </a:t>
            </a:r>
            <a:r>
              <a:rPr lang="en-US" sz="1400" dirty="0" err="1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b.N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times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    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for n := 0; n &lt; </a:t>
            </a:r>
            <a:r>
              <a:rPr lang="en-US" sz="1400" dirty="0" err="1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b.N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; n++ 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            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Fib(10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     }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}</a:t>
            </a:r>
          </a:p>
          <a:p>
            <a:pPr marL="18732" indent="0">
              <a:buFont typeface="Arial" charset="0"/>
              <a:buNone/>
            </a:pPr>
            <a:endParaRPr lang="en-US" sz="1400" dirty="0">
              <a:solidFill>
                <a:srgbClr val="FFFFFF"/>
              </a:solidFill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%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go test -bench=.PASSBenchmarkFib10 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5000000                       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509 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ns/op</a:t>
            </a:r>
          </a:p>
          <a:p>
            <a:pPr marL="18732" indent="0">
              <a:buFont typeface="Arial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ok                                      </a:t>
            </a:r>
            <a:r>
              <a:rPr lang="en-US" sz="1400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github.com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sz="1400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davecheney</a:t>
            </a:r>
            <a:r>
              <a:rPr lang="en-US" sz="1400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/fib      </a:t>
            </a:r>
            <a:r>
              <a:rPr lang="en-US" sz="1400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3.084s</a:t>
            </a:r>
          </a:p>
        </p:txBody>
      </p:sp>
    </p:spTree>
    <p:extLst>
      <p:ext uri="{BB962C8B-B14F-4D97-AF65-F5344CB8AC3E}">
        <p14:creationId xmlns:p14="http://schemas.microsoft.com/office/powerpoint/2010/main" val="336105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99582" y="1084344"/>
            <a:ext cx="9732670" cy="4059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pprof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pic>
        <p:nvPicPr>
          <p:cNvPr id="7" name="Picture 6" descr="pprof-im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 b="14734"/>
          <a:stretch/>
        </p:blipFill>
        <p:spPr>
          <a:xfrm>
            <a:off x="992463" y="1251087"/>
            <a:ext cx="7159075" cy="34144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93625" y="1654228"/>
            <a:ext cx="1738000" cy="46784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Thanks, Google!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394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43968"/>
            <a:ext cx="8603808" cy="464699"/>
          </a:xfrm>
        </p:spPr>
        <p:txBody>
          <a:bodyPr/>
          <a:lstStyle/>
          <a:p>
            <a:r>
              <a:rPr lang="en-US" dirty="0" smtClean="0"/>
              <a:t>Dealing with GC, which is not very good yet 	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835311" y="1264890"/>
            <a:ext cx="5020916" cy="2996666"/>
          </a:xfrm>
          <a:prstGeom prst="roundRect">
            <a:avLst>
              <a:gd name="adj" fmla="val 463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-508000" y="1264890"/>
            <a:ext cx="5020916" cy="2996666"/>
          </a:xfrm>
          <a:prstGeom prst="roundRect">
            <a:avLst>
              <a:gd name="adj" fmla="val 39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5403408" y="1524391"/>
            <a:ext cx="3657600" cy="21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74320" indent="-255588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18288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95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94360" indent="-13716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601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100000"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173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88888"/>
              </a:buClr>
              <a:buFont typeface="Lucida Grande" charset="0"/>
              <a:buChar char="-"/>
              <a:defRPr sz="1600" kern="1200">
                <a:solidFill>
                  <a:srgbClr val="888888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" indent="0">
              <a:buNone/>
            </a:pPr>
            <a:r>
              <a:rPr lang="en-US" sz="2000" b="1" dirty="0" smtClean="0">
                <a:ea typeface="Consolas" charset="0"/>
                <a:cs typeface="Consolas" charset="0"/>
              </a:rPr>
              <a:t>Hope for the future? </a:t>
            </a:r>
          </a:p>
          <a:p>
            <a:r>
              <a:rPr lang="en-US" sz="2000" dirty="0" smtClean="0">
                <a:ea typeface="Consolas" charset="0"/>
                <a:cs typeface="Consolas" charset="0"/>
              </a:rPr>
              <a:t>GC </a:t>
            </a:r>
            <a:r>
              <a:rPr lang="en-US" sz="2000" dirty="0">
                <a:ea typeface="Consolas" charset="0"/>
                <a:cs typeface="Consolas" charset="0"/>
              </a:rPr>
              <a:t>has been getting better</a:t>
            </a:r>
          </a:p>
          <a:p>
            <a:r>
              <a:rPr lang="en-US" sz="2000" dirty="0">
                <a:ea typeface="Consolas" charset="0"/>
                <a:cs typeface="Consolas" charset="0"/>
              </a:rPr>
              <a:t>GC became fully precise in 1.4</a:t>
            </a:r>
          </a:p>
          <a:p>
            <a:r>
              <a:rPr lang="en-US" sz="2000" dirty="0">
                <a:ea typeface="Consolas" charset="0"/>
                <a:cs typeface="Consolas" charset="0"/>
              </a:rPr>
              <a:t>1.5 introduces concurrent </a:t>
            </a:r>
            <a:r>
              <a:rPr lang="en-US" sz="2000" dirty="0" smtClean="0">
                <a:ea typeface="Consolas" charset="0"/>
                <a:cs typeface="Consolas" charset="0"/>
              </a:rPr>
              <a:t>collection</a:t>
            </a:r>
            <a:endParaRPr lang="en-US" sz="2000" dirty="0">
              <a:ea typeface="Consolas" charset="0"/>
              <a:cs typeface="Consolas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79765" y="1527555"/>
            <a:ext cx="3657600" cy="2100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74320" indent="-255588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18288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SzPct val="95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94360" indent="-137160" algn="l" defTabSz="457200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601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SzPct val="100000"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417320" indent="-137160" algn="l" defTabSz="457200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rgbClr val="888888"/>
              </a:buClr>
              <a:buFont typeface="Lucida Grande" charset="0"/>
              <a:buChar char="-"/>
              <a:defRPr sz="1600" kern="1200">
                <a:solidFill>
                  <a:srgbClr val="888888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" indent="0">
              <a:buNone/>
            </a:pPr>
            <a:r>
              <a:rPr lang="en-US" sz="2000" b="1" dirty="0" smtClean="0">
                <a:ea typeface="Consolas" charset="0"/>
                <a:cs typeface="Consolas" charset="0"/>
              </a:rPr>
              <a:t>What you can do about it: </a:t>
            </a:r>
          </a:p>
          <a:p>
            <a:r>
              <a:rPr lang="en-US" sz="2000" dirty="0" smtClean="0">
                <a:ea typeface="Consolas" charset="0"/>
                <a:cs typeface="Consolas" charset="0"/>
              </a:rPr>
              <a:t>Avoid </a:t>
            </a:r>
            <a:r>
              <a:rPr lang="en-US" sz="2000" dirty="0">
                <a:ea typeface="Consolas" charset="0"/>
                <a:cs typeface="Consolas" charset="0"/>
              </a:rPr>
              <a:t>creating </a:t>
            </a:r>
            <a:r>
              <a:rPr lang="en-US" sz="2000" dirty="0" smtClean="0">
                <a:ea typeface="Consolas" charset="0"/>
                <a:cs typeface="Consolas" charset="0"/>
              </a:rPr>
              <a:t>garbage</a:t>
            </a:r>
          </a:p>
          <a:p>
            <a:r>
              <a:rPr lang="en-US" sz="2000" dirty="0" smtClean="0">
                <a:ea typeface="Consolas" charset="0"/>
                <a:cs typeface="Consolas" charset="0"/>
              </a:rPr>
              <a:t>Use </a:t>
            </a:r>
            <a:r>
              <a:rPr lang="en-US" sz="2000" dirty="0" err="1">
                <a:ea typeface="Consolas" charset="0"/>
                <a:cs typeface="Consolas" charset="0"/>
              </a:rPr>
              <a:t>pprof</a:t>
            </a:r>
            <a:r>
              <a:rPr lang="en-US" sz="2000" dirty="0">
                <a:ea typeface="Consolas" charset="0"/>
                <a:cs typeface="Consolas" charset="0"/>
              </a:rPr>
              <a:t> to find allocations causing collections</a:t>
            </a:r>
          </a:p>
          <a:p>
            <a:r>
              <a:rPr lang="en-US" sz="2000" dirty="0">
                <a:ea typeface="Consolas" charset="0"/>
                <a:cs typeface="Consolas" charset="0"/>
              </a:rPr>
              <a:t>Do this after your code is complete as part of optimization. </a:t>
            </a:r>
          </a:p>
        </p:txBody>
      </p:sp>
    </p:spTree>
    <p:extLst>
      <p:ext uri="{BB962C8B-B14F-4D97-AF65-F5344CB8AC3E}">
        <p14:creationId xmlns:p14="http://schemas.microsoft.com/office/powerpoint/2010/main" val="139011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57201" y="1315594"/>
            <a:ext cx="8229600" cy="2306258"/>
          </a:xfrm>
        </p:spPr>
        <p:txBody>
          <a:bodyPr>
            <a:normAutofit fontScale="77500" lnSpcReduction="20000"/>
          </a:bodyPr>
          <a:lstStyle/>
          <a:p>
            <a:pPr marL="18732" indent="0">
              <a:buNone/>
            </a:pPr>
            <a:r>
              <a:rPr lang="en-US" b="1" dirty="0"/>
              <a:t>GOMAXPROCS</a:t>
            </a:r>
            <a:r>
              <a:rPr lang="en-US" dirty="0"/>
              <a:t> </a:t>
            </a:r>
            <a:r>
              <a:rPr lang="en-US" dirty="0" smtClean="0"/>
              <a:t>is the number of OS threads your code can run on</a:t>
            </a:r>
          </a:p>
          <a:p>
            <a:endParaRPr lang="en-US" dirty="0" smtClean="0"/>
          </a:p>
          <a:p>
            <a:r>
              <a:rPr lang="en-US" dirty="0" smtClean="0"/>
              <a:t>Increasing </a:t>
            </a:r>
            <a:r>
              <a:rPr lang="en-US" b="1" dirty="0"/>
              <a:t>GOMAXPROCS</a:t>
            </a:r>
            <a:r>
              <a:rPr lang="en-US" dirty="0"/>
              <a:t> doesn’t automatically make things faster</a:t>
            </a:r>
          </a:p>
          <a:p>
            <a:r>
              <a:rPr lang="en-US" dirty="0"/>
              <a:t>Your concurrent code may not automatically scale across multiple processors. Lock contention? Blocking? Race conditions? Memory locality?</a:t>
            </a:r>
          </a:p>
          <a:p>
            <a:r>
              <a:rPr lang="en-US" dirty="0"/>
              <a:t>Use </a:t>
            </a:r>
            <a:r>
              <a:rPr lang="en-US" dirty="0" err="1" smtClean="0"/>
              <a:t>Testing.B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 1.5 sets GOMAXPROCS to # CPU</a:t>
            </a:r>
            <a:endParaRPr lang="en-US" sz="1400" dirty="0">
              <a:latin typeface="Consolas" charset="0"/>
              <a:ea typeface="Consolas" charset="0"/>
              <a:cs typeface="Consolas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Beware GOMAXPROCS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0777" y="3725332"/>
            <a:ext cx="8229600" cy="592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Note</a:t>
            </a:r>
            <a:r>
              <a:rPr lang="en-US" dirty="0"/>
              <a:t>: GOMAXPROCS=1 doesn’t stop the </a:t>
            </a:r>
            <a:r>
              <a:rPr lang="en-US" dirty="0" err="1"/>
              <a:t>os</a:t>
            </a:r>
            <a:r>
              <a:rPr lang="en-US" dirty="0"/>
              <a:t> calls from running across multiple cores</a:t>
            </a:r>
          </a:p>
        </p:txBody>
      </p:sp>
    </p:spTree>
    <p:extLst>
      <p:ext uri="{BB962C8B-B14F-4D97-AF65-F5344CB8AC3E}">
        <p14:creationId xmlns:p14="http://schemas.microsoft.com/office/powerpoint/2010/main" val="404546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08364"/>
            <a:ext cx="9144000" cy="3283527"/>
          </a:xfrm>
          <a:prstGeom prst="rect">
            <a:avLst/>
          </a:prstGeom>
          <a:solidFill>
            <a:srgbClr val="26272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Channels are like magic!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pic>
        <p:nvPicPr>
          <p:cNvPr id="2" name="Picture 1" descr="Screen Shot 2015-05-12 at 12.1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1" y="1321952"/>
            <a:ext cx="3568700" cy="2717800"/>
          </a:xfrm>
          <a:prstGeom prst="rect">
            <a:avLst/>
          </a:prstGeom>
        </p:spPr>
      </p:pic>
      <p:pic>
        <p:nvPicPr>
          <p:cNvPr id="6" name="Picture 5" descr="Screen Shot 2015-05-12 at 12.14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7" y="1391227"/>
            <a:ext cx="3530600" cy="167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69110" y="2326412"/>
            <a:ext cx="2048162" cy="347518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Channels are not actually magic…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pic>
        <p:nvPicPr>
          <p:cNvPr id="5" name="Picture 4" descr="Screen Shot 2015-04-30 at 11.27.0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230" b="2131"/>
          <a:stretch/>
        </p:blipFill>
        <p:spPr>
          <a:xfrm>
            <a:off x="833120" y="1209040"/>
            <a:ext cx="7498080" cy="30451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0600" y="3759200"/>
            <a:ext cx="1549400" cy="27940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interface{} much slower than </a:t>
            </a:r>
            <a:r>
              <a:rPr lang="en-US" dirty="0" smtClean="0"/>
              <a:t>Type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08364"/>
            <a:ext cx="9144000" cy="3283527"/>
          </a:xfrm>
          <a:prstGeom prst="rect">
            <a:avLst/>
          </a:prstGeom>
          <a:solidFill>
            <a:srgbClr val="26272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5-05-12 at 12.38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" b="2558"/>
          <a:stretch/>
        </p:blipFill>
        <p:spPr>
          <a:xfrm>
            <a:off x="2362200" y="1136071"/>
            <a:ext cx="4406900" cy="318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9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18732" indent="0">
              <a:buNone/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$ go test -bench=.</a:t>
            </a:r>
          </a:p>
          <a:p>
            <a:pPr marL="18732" indent="0">
              <a:buNone/>
            </a:pPr>
            <a:endParaRPr lang="en-US" sz="2400" dirty="0" smtClean="0"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PASS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BenchmarkInterface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	  500000	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			</a:t>
            </a:r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2905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ns/op</a:t>
            </a:r>
          </a:p>
          <a:p>
            <a:pPr marL="18732" indent="0">
              <a:buNone/>
            </a:pP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BenchmarkType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			30000000			</a:t>
            </a:r>
            <a:r>
              <a:rPr lang="en-US" sz="2400" b="1" dirty="0" smtClean="0">
                <a:latin typeface="Consolas" charset="0"/>
                <a:ea typeface="Consolas" charset="0"/>
                <a:cs typeface="Consolas" charset="0"/>
              </a:rPr>
              <a:t>49.6</a:t>
            </a:r>
            <a:r>
              <a:rPr lang="en-US" sz="240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ns/op</a:t>
            </a:r>
          </a:p>
          <a:p>
            <a:pPr marL="18732" indent="0">
              <a:buNone/>
            </a:pP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ok  	_/Users/</a:t>
            </a:r>
            <a:r>
              <a:rPr lang="en-US" sz="2400" dirty="0" err="1">
                <a:latin typeface="Consolas" charset="0"/>
                <a:ea typeface="Consolas" charset="0"/>
                <a:cs typeface="Consolas" charset="0"/>
              </a:rPr>
              <a:t>nphase</a:t>
            </a:r>
            <a:r>
              <a:rPr lang="en-US" sz="2400" dirty="0">
                <a:latin typeface="Consolas" charset="0"/>
                <a:ea typeface="Consolas" charset="0"/>
                <a:cs typeface="Consolas" charset="0"/>
              </a:rPr>
              <a:t>/bench	</a:t>
            </a:r>
            <a:r>
              <a:rPr lang="en-US" sz="2400">
                <a:latin typeface="Consolas" charset="0"/>
                <a:ea typeface="Consolas" charset="0"/>
                <a:cs typeface="Consolas" charset="0"/>
              </a:rPr>
              <a:t>      </a:t>
            </a:r>
            <a:r>
              <a:rPr lang="en-US" sz="2400" smtClean="0">
                <a:latin typeface="Consolas" charset="0"/>
                <a:ea typeface="Consolas" charset="0"/>
                <a:cs typeface="Consolas" charset="0"/>
              </a:rPr>
              <a:t>	3.025s</a:t>
            </a:r>
            <a:endParaRPr lang="en-US" sz="2400" dirty="0">
              <a:latin typeface="Consolas" charset="0"/>
              <a:ea typeface="Consolas" charset="0"/>
              <a:cs typeface="Consolas" charset="0"/>
            </a:endParaRPr>
          </a:p>
          <a:p>
            <a:pPr marL="18732" indent="0"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nterface{} much slower than Type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8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Thing #1:</a:t>
            </a:r>
            <a:br>
              <a:rPr lang="en-US" sz="4000" cap="none" dirty="0" smtClean="0"/>
            </a:br>
            <a:r>
              <a:rPr lang="en-US" sz="4000" cap="none" dirty="0" smtClean="0"/>
              <a:t>How Go Helps Us Perform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6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08364"/>
            <a:ext cx="9144000" cy="3283527"/>
          </a:xfrm>
          <a:prstGeom prst="rect">
            <a:avLst/>
          </a:prstGeom>
          <a:solidFill>
            <a:srgbClr val="26272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 is super convenient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Screen Shot 2015-05-12 at 12.22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1207655"/>
            <a:ext cx="6489700" cy="30607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1835" y="3333134"/>
            <a:ext cx="1632527" cy="282902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47979" y="2184364"/>
            <a:ext cx="1632527" cy="282902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Defer is slow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</a:t>
            </a:r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10"/>
          </p:nvPr>
        </p:nvSpPr>
        <p:spPr>
          <a:xfrm>
            <a:off x="470568" y="1405687"/>
            <a:ext cx="8229600" cy="2104645"/>
          </a:xfrm>
          <a:solidFill>
            <a:srgbClr val="005288"/>
          </a:solidFill>
        </p:spPr>
        <p:txBody>
          <a:bodyPr anchor="ctr">
            <a:noAutofit/>
          </a:bodyPr>
          <a:lstStyle/>
          <a:p>
            <a:pPr marL="18732" indent="0">
              <a:buNone/>
            </a:pP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$ Go test -bench '.' </a:t>
            </a:r>
            <a:r>
              <a:rPr lang="en-US" sz="1600" cap="none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defer_test.Go</a:t>
            </a: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		</a:t>
            </a:r>
          </a:p>
          <a:p>
            <a:pPr marL="18732" indent="0">
              <a:buNone/>
            </a:pP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		</a:t>
            </a:r>
          </a:p>
          <a:p>
            <a:pPr marL="18732" indent="0">
              <a:buNone/>
            </a:pP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PASS		</a:t>
            </a:r>
          </a:p>
          <a:p>
            <a:pPr marL="18732" indent="0">
              <a:buNone/>
            </a:pPr>
            <a:r>
              <a:rPr lang="en-US" sz="1600" cap="none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Benchmarkdefermutex</a:t>
            </a: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	    10000000	       163 ns/op	  </a:t>
            </a:r>
            <a:r>
              <a:rPr lang="en-US" sz="1600" cap="none" dirty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   6.11 MB/s</a:t>
            </a:r>
          </a:p>
          <a:p>
            <a:pPr marL="18732" indent="0">
              <a:buNone/>
            </a:pPr>
            <a:r>
              <a:rPr lang="en-US" sz="1600" cap="none" dirty="0" err="1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Benchmarknodefermutex</a:t>
            </a: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	30000000	       56.9 ns/op	  17.59 MB/s		</a:t>
            </a:r>
          </a:p>
          <a:p>
            <a:pPr marL="18732" indent="0">
              <a:buNone/>
            </a:pPr>
            <a:r>
              <a:rPr lang="en-US" sz="1600" cap="none" dirty="0" smtClean="0">
                <a:solidFill>
                  <a:srgbClr val="FFFFFF"/>
                </a:solidFill>
                <a:latin typeface="Consolas" charset="0"/>
                <a:ea typeface="Consolas" charset="0"/>
                <a:cs typeface="Consolas" charset="0"/>
              </a:rPr>
              <a:t>Ok  	command-line-arguments	3.596s</a:t>
            </a:r>
            <a:endParaRPr lang="en-US" sz="1600" cap="none" dirty="0">
              <a:solidFill>
                <a:srgbClr val="FFFFFF"/>
              </a:solidFill>
              <a:latin typeface="Consolas" charset="0"/>
              <a:ea typeface="Consolas" charset="0"/>
              <a:cs typeface="Consola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7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smtClean="0"/>
              <a:t>Compiles </a:t>
            </a:r>
            <a:r>
              <a:rPr lang="en-US" dirty="0"/>
              <a:t>code more slowly</a:t>
            </a:r>
          </a:p>
          <a:p>
            <a:r>
              <a:rPr lang="en-US" dirty="0"/>
              <a:t>Supports more powerful optimizations</a:t>
            </a:r>
          </a:p>
          <a:p>
            <a:r>
              <a:rPr lang="en-US" dirty="0"/>
              <a:t>May be good for CPU bound </a:t>
            </a:r>
            <a:r>
              <a:rPr lang="en-US" dirty="0" smtClean="0"/>
              <a:t>workloads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Gccgo</a:t>
            </a:r>
            <a:r>
              <a:rPr lang="en-US" dirty="0" smtClean="0"/>
              <a:t> may be faster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How to make your go perform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0777" y="3400779"/>
            <a:ext cx="5615779" cy="592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/>
              <a:t>Gccgo</a:t>
            </a:r>
            <a:r>
              <a:rPr lang="en-US" sz="2600" dirty="0" smtClean="0"/>
              <a:t>: We tried it, to negligible benefit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171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Go: Drawbacks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43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18863" y="1143001"/>
            <a:ext cx="5323921" cy="3118556"/>
          </a:xfrm>
          <a:prstGeom prst="roundRect">
            <a:avLst>
              <a:gd name="adj" fmla="val 463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-112888" y="1143001"/>
            <a:ext cx="3913578" cy="3118556"/>
          </a:xfrm>
          <a:prstGeom prst="roundRect">
            <a:avLst>
              <a:gd name="adj" fmla="val 3915"/>
            </a:avLst>
          </a:prstGeom>
          <a:solidFill>
            <a:srgbClr val="DE396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8" tIns="45714" rIns="91428" bIns="45714" rtlCol="0" anchor="ctr"/>
          <a:lstStyle/>
          <a:p>
            <a:pPr algn="ctr"/>
            <a:endParaRPr lang="en-GB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57200" y="400215"/>
            <a:ext cx="8229600" cy="5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Go: Things to Watch Out For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077573" y="1288736"/>
            <a:ext cx="4937445" cy="2878734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Very </a:t>
            </a:r>
            <a:r>
              <a:rPr lang="en-US" sz="2400" dirty="0" smtClean="0"/>
              <a:t>opinionated</a:t>
            </a:r>
          </a:p>
          <a:p>
            <a:pPr lvl="1"/>
            <a:r>
              <a:rPr lang="en-US" sz="1800" dirty="0"/>
              <a:t>Limited type system</a:t>
            </a:r>
          </a:p>
          <a:p>
            <a:pPr lvl="1"/>
            <a:r>
              <a:rPr lang="en-US" sz="1800" dirty="0" smtClean="0"/>
              <a:t>No </a:t>
            </a:r>
            <a:r>
              <a:rPr lang="en-US" sz="1800" dirty="0"/>
              <a:t>generics</a:t>
            </a:r>
          </a:p>
          <a:p>
            <a:pPr lvl="1"/>
            <a:r>
              <a:rPr lang="en-US" sz="1800" dirty="0" smtClean="0"/>
              <a:t>No exceptions</a:t>
            </a:r>
            <a:endParaRPr lang="en-US" sz="1800" dirty="0"/>
          </a:p>
          <a:p>
            <a:r>
              <a:rPr lang="en-US" sz="2400" dirty="0" smtClean="0"/>
              <a:t>Learning </a:t>
            </a:r>
            <a:r>
              <a:rPr lang="en-US" sz="2400" dirty="0"/>
              <a:t>“idiomatic go</a:t>
            </a:r>
            <a:r>
              <a:rPr lang="en-US" sz="2400" dirty="0" smtClean="0"/>
              <a:t>” can take a while</a:t>
            </a:r>
            <a:endParaRPr lang="en-US" sz="2400" dirty="0"/>
          </a:p>
          <a:p>
            <a:r>
              <a:rPr lang="en-US" sz="2400" dirty="0"/>
              <a:t>Dependency </a:t>
            </a:r>
            <a:r>
              <a:rPr lang="en-US" sz="2400" dirty="0" smtClean="0"/>
              <a:t>management is a pain</a:t>
            </a:r>
            <a:endParaRPr lang="en-US" sz="2400" dirty="0"/>
          </a:p>
          <a:p>
            <a:r>
              <a:rPr lang="en-US" sz="2400" dirty="0" smtClean="0"/>
              <a:t>GC </a:t>
            </a:r>
            <a:r>
              <a:rPr lang="en-US" sz="2400" dirty="0"/>
              <a:t>still </a:t>
            </a:r>
            <a:r>
              <a:rPr lang="en-US" sz="2400" dirty="0" smtClean="0"/>
              <a:t>needs work</a:t>
            </a:r>
          </a:p>
          <a:p>
            <a:endParaRPr lang="en-US" sz="2400" dirty="0"/>
          </a:p>
        </p:txBody>
      </p:sp>
      <p:sp>
        <p:nvSpPr>
          <p:cNvPr id="2" name="Isosceles Triangle 1"/>
          <p:cNvSpPr/>
          <p:nvPr/>
        </p:nvSpPr>
        <p:spPr>
          <a:xfrm>
            <a:off x="457200" y="1499484"/>
            <a:ext cx="2648278" cy="2282998"/>
          </a:xfrm>
          <a:prstGeom prst="triangle">
            <a:avLst/>
          </a:prstGeom>
          <a:solidFill>
            <a:schemeClr val="bg1"/>
          </a:solidFill>
          <a:ln w="381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704184" y="1773465"/>
            <a:ext cx="2158087" cy="1860420"/>
          </a:xfrm>
          <a:prstGeom prst="triangl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59259" y="1904743"/>
            <a:ext cx="662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dirty="0" smtClean="0">
                <a:solidFill>
                  <a:srgbClr val="FFFFFF"/>
                </a:solidFill>
                <a:latin typeface="Charter Bold"/>
                <a:cs typeface="Charter Bold"/>
              </a:rPr>
              <a:t>!</a:t>
            </a:r>
            <a:endParaRPr lang="en-US" sz="12000" dirty="0">
              <a:solidFill>
                <a:srgbClr val="FFFFFF"/>
              </a:solidFill>
              <a:latin typeface="Charter Bold"/>
              <a:cs typeface="Charter Bold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44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34769" y="2310888"/>
            <a:ext cx="3877840" cy="1910602"/>
          </a:xfrm>
        </p:spPr>
        <p:txBody>
          <a:bodyPr anchor="t"/>
          <a:lstStyle/>
          <a:p>
            <a:r>
              <a:rPr lang="en-US" b="1" baseline="0" dirty="0" err="1" smtClean="0">
                <a:solidFill>
                  <a:srgbClr val="54BCEB"/>
                </a:solidFill>
              </a:rPr>
              <a:t>Wilfried</a:t>
            </a:r>
            <a:r>
              <a:rPr lang="en-US" b="1" baseline="0" dirty="0" smtClean="0">
                <a:solidFill>
                  <a:srgbClr val="54BCEB"/>
                </a:solidFill>
              </a:rPr>
              <a:t> </a:t>
            </a:r>
            <a:r>
              <a:rPr lang="en-US" b="1" baseline="0" dirty="0" err="1" smtClean="0">
                <a:solidFill>
                  <a:srgbClr val="54BCEB"/>
                </a:solidFill>
              </a:rPr>
              <a:t>Schobeiri</a:t>
            </a:r>
            <a:endParaRPr lang="en-US" b="1" baseline="0" dirty="0" smtClean="0">
              <a:solidFill>
                <a:srgbClr val="54BCEB"/>
              </a:solidFill>
            </a:endParaRPr>
          </a:p>
          <a:p>
            <a:r>
              <a:rPr 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2000" b="1" baseline="0" dirty="0" err="1" smtClean="0">
                <a:solidFill>
                  <a:schemeClr val="bg1">
                    <a:lumMod val="50000"/>
                  </a:schemeClr>
                </a:solidFill>
              </a:rPr>
              <a:t>nphase</a:t>
            </a:r>
            <a:endParaRPr lang="en-US" sz="2000" b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b="1" baseline="0" dirty="0" err="1">
                <a:solidFill>
                  <a:schemeClr val="bg1">
                    <a:lumMod val="50000"/>
                  </a:schemeClr>
                </a:solidFill>
              </a:rPr>
              <a:t>d</a:t>
            </a:r>
            <a:r>
              <a:rPr lang="en-US" sz="2000" b="1" baseline="0" dirty="0" err="1" smtClean="0">
                <a:solidFill>
                  <a:schemeClr val="bg1">
                    <a:lumMod val="50000"/>
                  </a:schemeClr>
                </a:solidFill>
              </a:rPr>
              <a:t>evblog.mediamath.com</a:t>
            </a:r>
            <a:endParaRPr lang="en-US" sz="2000" b="1" baseline="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b="1" baseline="0" dirty="0" smtClean="0">
                <a:solidFill>
                  <a:schemeClr val="bg1">
                    <a:lumMod val="50000"/>
                  </a:schemeClr>
                </a:solidFill>
              </a:rPr>
              <a:t>We’re hiring!</a:t>
            </a:r>
            <a:endParaRPr lang="en-US" sz="2000" b="1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457200" y="1442345"/>
            <a:ext cx="8229600" cy="58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5400" dirty="0" smtClean="0">
                <a:solidFill>
                  <a:schemeClr val="accent2"/>
                </a:solidFill>
              </a:rPr>
              <a:t>THANK YOU</a:t>
            </a:r>
            <a:endParaRPr lang="en-US" sz="5400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45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49623"/>
            <a:ext cx="8229600" cy="3482049"/>
          </a:xfrm>
        </p:spPr>
        <p:txBody>
          <a:bodyPr anchor="ctr"/>
          <a:lstStyle/>
          <a:p>
            <a:pPr algn="ctr"/>
            <a:r>
              <a:rPr lang="en-US" sz="4800" dirty="0" smtClean="0"/>
              <a:t>2012: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ONE BIG MONOLITH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9707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49623"/>
            <a:ext cx="8229600" cy="3482049"/>
          </a:xfrm>
        </p:spPr>
        <p:txBody>
          <a:bodyPr anchor="ctr"/>
          <a:lstStyle/>
          <a:p>
            <a:pPr algn="ctr"/>
            <a:r>
              <a:rPr lang="en-US" sz="4800" dirty="0" smtClean="0"/>
              <a:t>2015: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LESS MONOLITH</a:t>
            </a:r>
            <a:br>
              <a:rPr lang="en-US" sz="4800" dirty="0" smtClean="0"/>
            </a:b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MORE MICROSERVICE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7</a:t>
            </a:fld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 descr="YOmDuD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4226"/>
            <a:ext cx="8331200" cy="427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0381" y="4411433"/>
            <a:ext cx="521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54BCEB"/>
                </a:solidFill>
              </a:rPr>
              <a:t>Source: http://</a:t>
            </a:r>
            <a:r>
              <a:rPr lang="en-US" sz="1400" b="1" dirty="0" err="1">
                <a:solidFill>
                  <a:srgbClr val="54BCEB"/>
                </a:solidFill>
              </a:rPr>
              <a:t>i.imgur.com</a:t>
            </a:r>
            <a:r>
              <a:rPr lang="en-US" sz="1400" b="1" dirty="0">
                <a:solidFill>
                  <a:srgbClr val="54BCEB"/>
                </a:solidFill>
              </a:rPr>
              <a:t>/</a:t>
            </a:r>
            <a:r>
              <a:rPr lang="en-US" sz="1400" b="1" dirty="0" err="1">
                <a:solidFill>
                  <a:srgbClr val="54BCEB"/>
                </a:solidFill>
              </a:rPr>
              <a:t>YOmDuDV.jpg</a:t>
            </a:r>
            <a:endParaRPr lang="en-US" sz="1400" b="1" dirty="0">
              <a:solidFill>
                <a:srgbClr val="54BC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459" y="2892912"/>
            <a:ext cx="7176269" cy="74045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cap="none" dirty="0" smtClean="0"/>
              <a:t>Go makes it easy to solve these problems</a:t>
            </a:r>
            <a:endParaRPr lang="en-US" sz="4000" cap="none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14610" y="469962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800" cap="all"/>
            </a:lvl1pPr>
          </a:lstStyle>
          <a:p>
            <a:pPr>
              <a:defRPr/>
            </a:pPr>
            <a:r>
              <a:rPr lang="en-US" dirty="0" smtClean="0"/>
              <a:t>©2015 MediaMath Inc.  </a:t>
            </a:r>
            <a:fld id="{D8EFC240-C33E-0D4F-8088-3206DA320DE2}" type="slidenum">
              <a:rPr lang="en-US" smtClean="0">
                <a:solidFill>
                  <a:schemeClr val="accent2"/>
                </a:solidFill>
              </a:rPr>
              <a:pPr>
                <a:defRPr/>
              </a:pPr>
              <a:t>8</a:t>
            </a:fld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3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Simple Language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Low mental footprint</a:t>
            </a:r>
          </a:p>
          <a:p>
            <a:r>
              <a:rPr lang="en-US" dirty="0" smtClean="0"/>
              <a:t>Compiles </a:t>
            </a:r>
            <a:r>
              <a:rPr lang="en-US" dirty="0"/>
              <a:t>super quickly </a:t>
            </a:r>
            <a:r>
              <a:rPr lang="en-US" dirty="0" smtClean="0"/>
              <a:t>to </a:t>
            </a:r>
            <a:r>
              <a:rPr lang="en-US" dirty="0"/>
              <a:t>a static binary </a:t>
            </a:r>
            <a:endParaRPr lang="en-US" dirty="0" smtClean="0"/>
          </a:p>
          <a:p>
            <a:r>
              <a:rPr lang="en-US" dirty="0" smtClean="0"/>
              <a:t>Channels and </a:t>
            </a:r>
            <a:r>
              <a:rPr lang="en-US" dirty="0" err="1" smtClean="0"/>
              <a:t>Goroutines</a:t>
            </a:r>
            <a:r>
              <a:rPr lang="en-US" dirty="0" smtClean="0"/>
              <a:t>!</a:t>
            </a:r>
          </a:p>
          <a:p>
            <a:r>
              <a:rPr lang="en-US" dirty="0" smtClean="0"/>
              <a:t>Awesome </a:t>
            </a:r>
            <a:r>
              <a:rPr lang="en-US" dirty="0" err="1" smtClean="0"/>
              <a:t>stdlib</a:t>
            </a:r>
            <a:r>
              <a:rPr lang="en-US" dirty="0" smtClean="0"/>
              <a:t>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easy to create services from scratch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629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MA_Master_PPT_Template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ue Section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ink Section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range Section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Purple Section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Pink Section">
  <a:themeElements>
    <a:clrScheme name="Custom 2">
      <a:dk1>
        <a:srgbClr val="383838"/>
      </a:dk1>
      <a:lt1>
        <a:srgbClr val="FFFFFF"/>
      </a:lt1>
      <a:dk2>
        <a:srgbClr val="58BCEB"/>
      </a:dk2>
      <a:lt2>
        <a:srgbClr val="F2F2F2"/>
      </a:lt2>
      <a:accent1>
        <a:srgbClr val="54BCEB"/>
      </a:accent1>
      <a:accent2>
        <a:srgbClr val="DE396E"/>
      </a:accent2>
      <a:accent3>
        <a:srgbClr val="F6A01A"/>
      </a:accent3>
      <a:accent4>
        <a:srgbClr val="7A68AE"/>
      </a:accent4>
      <a:accent5>
        <a:srgbClr val="005288"/>
      </a:accent5>
      <a:accent6>
        <a:srgbClr val="F2F2F2"/>
      </a:accent6>
      <a:hlink>
        <a:srgbClr val="54BCEB"/>
      </a:hlink>
      <a:folHlink>
        <a:srgbClr val="00528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18851</TotalTime>
  <Words>1085</Words>
  <Application>Microsoft Macintosh PowerPoint</Application>
  <PresentationFormat>On-screen Show (16:9)</PresentationFormat>
  <Paragraphs>254</Paragraphs>
  <Slides>45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MMA_Master_PPT_Template</vt:lpstr>
      <vt:lpstr>Blue Section</vt:lpstr>
      <vt:lpstr>Pink Section</vt:lpstr>
      <vt:lpstr>Orange Section</vt:lpstr>
      <vt:lpstr>Purple Section</vt:lpstr>
      <vt:lpstr>1_Pink Section</vt:lpstr>
      <vt:lpstr>How Go is Making Us Faster</vt:lpstr>
      <vt:lpstr>About our tech</vt:lpstr>
      <vt:lpstr>This talk is about two things: #1: How Go helps us perform #2: How to make Go perform</vt:lpstr>
      <vt:lpstr>Thing #1: How Go Helps Us Perform</vt:lpstr>
      <vt:lpstr>2012:  ONE BIG MONOLITH</vt:lpstr>
      <vt:lpstr>2015:  LESS MONOLITH  MORE MICROSERVICE</vt:lpstr>
      <vt:lpstr>PowerPoint Presentation</vt:lpstr>
      <vt:lpstr>Go makes it easy to solve these problems</vt:lpstr>
      <vt:lpstr>It’s easy to create services from scratch</vt:lpstr>
      <vt:lpstr>Awesome stdlib</vt:lpstr>
      <vt:lpstr>Lots of community libraries and utils</vt:lpstr>
      <vt:lpstr>Awesome Tool: go fmt</vt:lpstr>
      <vt:lpstr>PowerPoint Presentation</vt:lpstr>
      <vt:lpstr>Awesome Tool: go test</vt:lpstr>
      <vt:lpstr>PowerPoint Presentation</vt:lpstr>
      <vt:lpstr>PowerPoint Presentation</vt:lpstr>
      <vt:lpstr>PowerPoint Presentation</vt:lpstr>
      <vt:lpstr>Awesome Tool: Go’s race detector</vt:lpstr>
      <vt:lpstr>Awesome Tool: go vet</vt:lpstr>
      <vt:lpstr>It just feels productive (to me).</vt:lpstr>
      <vt:lpstr>PowerPoint Presentation</vt:lpstr>
      <vt:lpstr>AND WE HAVE SHIPPED IT</vt:lpstr>
      <vt:lpstr>So how fast is Go?</vt:lpstr>
      <vt:lpstr>Go vs C++</vt:lpstr>
      <vt:lpstr>Go kills Ruby</vt:lpstr>
      <vt:lpstr>Go destroys Perl</vt:lpstr>
      <vt:lpstr>Go vs Java</vt:lpstr>
      <vt:lpstr>Go owns Node.js</vt:lpstr>
      <vt:lpstr>No, but really, Go is pretty fast</vt:lpstr>
      <vt:lpstr>Any response cobbled together from multiple services is only as fast as your slowest link</vt:lpstr>
      <vt:lpstr>Thing #2: How to Make Your Go perform</vt:lpstr>
      <vt:lpstr>go test – supports performance tests </vt:lpstr>
      <vt:lpstr>Use pprof</vt:lpstr>
      <vt:lpstr>Dealing with GC, which is not very good yet  </vt:lpstr>
      <vt:lpstr>Beware GOMAXPROCS</vt:lpstr>
      <vt:lpstr>Channels are like magic!</vt:lpstr>
      <vt:lpstr>Channels are not actually magic…</vt:lpstr>
      <vt:lpstr>interface{} much slower than Type</vt:lpstr>
      <vt:lpstr>interface{} much slower than Type</vt:lpstr>
      <vt:lpstr>Defer is super convenient</vt:lpstr>
      <vt:lpstr>Defer is slow</vt:lpstr>
      <vt:lpstr>Gccgo may be faster</vt:lpstr>
      <vt:lpstr>Go: Drawbacks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Go makes us faster</dc:title>
  <dc:subject/>
  <dc:creator>Wilfried Schobeiri</dc:creator>
  <cp:keywords/>
  <dc:description/>
  <cp:lastModifiedBy>Wilfried Schobeiri</cp:lastModifiedBy>
  <cp:revision>455</cp:revision>
  <dcterms:created xsi:type="dcterms:W3CDTF">2014-05-19T16:45:18Z</dcterms:created>
  <dcterms:modified xsi:type="dcterms:W3CDTF">2015-05-29T20:52:44Z</dcterms:modified>
  <cp:category/>
</cp:coreProperties>
</file>