
<file path=[Content_Types].xml><?xml version="1.0" encoding="utf-8"?>
<Types xmlns="http://schemas.openxmlformats.org/package/2006/content-types">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2" Type="http://schemas.openxmlformats.org/officeDocument/2006/relationships/slide" Target="slides/slide7.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1" Type="http://schemas.openxmlformats.org/officeDocument/2006/relationships/theme" Target="theme/theme2.xml"/><Relationship Id="rId22" Type="http://schemas.openxmlformats.org/officeDocument/2006/relationships/slide" Target="slides/slide17.xml"/><Relationship Id="rId4" Type="http://schemas.openxmlformats.org/officeDocument/2006/relationships/slideMaster" Target="slideMasters/slideMaster1.xml"/><Relationship Id="rId23" Type="http://schemas.openxmlformats.org/officeDocument/2006/relationships/slide" Target="slides/slide18.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4" name="Shape 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Hi, my name is Astrid, and I’m going to be talking about building and managing distributed systems for long-term success.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In this phase, it’s important to remember that you don’t want to *limit* growth. In some ways massive diversification is a sign that things are going well. When I started at Google there were only a handful of services, but we were in the process of rolling out the early Borg ecosystem, which effectively abstracts the machine layer from people running workloads. Lowering the production overhead enough for teams to manage their own software and services allowed for this amazing explosion of growth and diversity. We went from dozens of services to thousands in just a few years.</a:t>
            </a:r>
          </a:p>
          <a:p>
            <a:pPr lvl="0" rtl="0">
              <a:spcBef>
                <a:spcPts val="0"/>
              </a:spcBef>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This is where deploying on a cloud really goes hand in hand with a certain scale of growth. It’s not easy to manage scale when you’re also managing machines. So I’m excited to see things like growth of Docker for packaging and of management systems like Chef and Puppet in the cloud world, because managing scale beyond a certain point really requires tooling. </a:t>
            </a:r>
          </a:p>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Even if your system is growing very quickly, standardization in a few key areas like metrics export, common monitoring, and common source control, etc makes an enormous difference. One of the things they got right very early at Google is that every server built on the common codebase, no matter how different it is, exports a standard metrics page, so for any given server you can go to the “/status” url and see some basic info, like how long it’s been up, whether it’s healthy, whether it’s getting any traffic. Something as simple as that makes it possible to understand at least a little about a system even if you’ve never seen it before. It’s like a small common language of debugging.</a:t>
            </a:r>
          </a:p>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solidFill>
                  <a:schemeClr val="dk1"/>
                </a:solidFill>
              </a:rPr>
              <a:t>And this brings us back to engineering for maintainability. If the goal is to keep the overhead low (and getting lower all the time, as new things come along), how do you do that?</a:t>
            </a:r>
          </a:p>
          <a:p>
            <a:pPr rtl="0">
              <a:spcBef>
                <a:spcPts val="0"/>
              </a:spcBef>
              <a:buNone/>
            </a:pPr>
            <a:r>
              <a:t/>
            </a:r>
            <a:endParaRPr>
              <a:solidFill>
                <a:schemeClr val="dk1"/>
              </a:solidFill>
            </a:endParaRPr>
          </a:p>
          <a:p>
            <a:pPr rtl="0">
              <a:spcBef>
                <a:spcPts val="0"/>
              </a:spcBef>
              <a:buNone/>
            </a:pPr>
            <a:r>
              <a:rPr lang="en">
                <a:solidFill>
                  <a:schemeClr val="dk1"/>
                </a:solidFill>
              </a:rPr>
              <a:t>One, automate repetitive tasks. Audit what’s costing time and resources, and invest in paying that down. Even if you’re coming in to a system where this hasn’t been done and it seems like it’s *all* overhead, you can still pick through one thing at a time, and try to make a cold-eyed assessment of whether the cost of bearing the overhead is higher than the cost of paying it down.</a:t>
            </a:r>
          </a:p>
          <a:p>
            <a:pPr rtl="0">
              <a:spcBef>
                <a:spcPts val="0"/>
              </a:spcBef>
              <a:buNone/>
            </a:pPr>
            <a:r>
              <a:t/>
            </a:r>
            <a:endParaRPr>
              <a:solidFill>
                <a:schemeClr val="dk1"/>
              </a:solidFill>
            </a:endParaRPr>
          </a:p>
          <a:p>
            <a:pPr lvl="0" rtl="0">
              <a:spcBef>
                <a:spcPts val="0"/>
              </a:spcBef>
              <a:buNone/>
            </a:pPr>
            <a:r>
              <a:rPr lang="en">
                <a:solidFill>
                  <a:schemeClr val="dk1"/>
                </a:solidFill>
              </a:rPr>
              <a:t>And remember to consider “cost” broadly. If your engineering team is ploughing through changes but your ops load is exploding, you’re not winning.</a:t>
            </a:r>
          </a:p>
          <a:p>
            <a:pPr rtl="0">
              <a:spcBef>
                <a:spcPts val="0"/>
              </a:spcBef>
              <a:buNone/>
            </a:pPr>
            <a:r>
              <a:t/>
            </a:r>
            <a:endParaRPr>
              <a:solidFill>
                <a:schemeClr val="dk1"/>
              </a:solidFill>
            </a:endParaRPr>
          </a:p>
          <a:p>
            <a:pPr rtl="0">
              <a:spcBef>
                <a:spcPts val="0"/>
              </a:spcBef>
              <a:buNone/>
            </a:pPr>
            <a:r>
              <a:rPr lang="en">
                <a:solidFill>
                  <a:schemeClr val="dk1"/>
                </a:solidFill>
              </a:rPr>
              <a:t>You should always be carrying a small tax of investing in paying down overhead, even if you’re mostly focused on growth. Otherwise you’ll end up spending your time on nothing *but* overhead.</a:t>
            </a:r>
          </a:p>
          <a:p>
            <a:pPr rtl="0">
              <a:spcBef>
                <a:spcPts val="0"/>
              </a:spcBef>
              <a:buNone/>
            </a:pPr>
            <a:r>
              <a:t/>
            </a:r>
            <a:endParaRPr>
              <a:solidFill>
                <a:schemeClr val="dk1"/>
              </a:solidFill>
            </a:endParaRPr>
          </a:p>
          <a:p>
            <a:pPr rtl="0">
              <a:spcBef>
                <a:spcPts val="0"/>
              </a:spcBef>
              <a:buNone/>
            </a:pPr>
            <a:r>
              <a:rPr lang="en">
                <a:solidFill>
                  <a:schemeClr val="dk1"/>
                </a:solidFill>
              </a:rPr>
              <a:t>And lastly, don’t discount opportunity cost. If you find yourself making frequent compromises on product goals because you’re worried that the system won’t scale, that’s a good time to think about a bigger investment in engineering for robustness. </a:t>
            </a:r>
          </a:p>
          <a:p>
            <a:pPr lvl="0" rtl="0">
              <a:spcBef>
                <a:spcPts val="0"/>
              </a:spcBef>
              <a:buClr>
                <a:schemeClr val="dk1"/>
              </a:buClr>
              <a:buFont typeface="Arial"/>
              <a:buNone/>
            </a:pPr>
            <a:r>
              <a:t/>
            </a:r>
            <a:endParaRPr>
              <a:solidFill>
                <a:schemeClr val="dk1"/>
              </a:solidFill>
            </a:endParaRPr>
          </a:p>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Which brings us to consolidation. Google always had some shared layers, where we’d started early on the problem of supporting massive service growth, but over time we’ve shifted more and more to a microservices and shared infrastructure model. </a:t>
            </a:r>
          </a:p>
          <a:p>
            <a:pPr lvl="0" rtl="0">
              <a:spcBef>
                <a:spcPts val="0"/>
              </a:spcBef>
              <a:buNone/>
            </a:pPr>
            <a:r>
              <a:t/>
            </a:r>
            <a:endParaRPr>
              <a:solidFill>
                <a:schemeClr val="dk1"/>
              </a:solidFill>
            </a:endParaRPr>
          </a:p>
          <a:p>
            <a:pPr lvl="0" rtl="0">
              <a:spcBef>
                <a:spcPts val="0"/>
              </a:spcBef>
              <a:buNone/>
            </a:pPr>
            <a:r>
              <a:rPr lang="en">
                <a:solidFill>
                  <a:schemeClr val="dk1"/>
                </a:solidFill>
              </a:rPr>
              <a:t>This is basically the same deal if you’re using a hosted cloud infrastructure service. This can be great because it prevents you from having to make the same parallel investment for multiple products, and it acts as a kind of shared repository of best practices - you fix that loadbalancer bug once, and it stays fixed. Or you tune the security parameters in one place, instead of several.</a:t>
            </a:r>
          </a:p>
          <a:p>
            <a:pPr lvl="0" rtl="0">
              <a:spcBef>
                <a:spcPts val="0"/>
              </a:spcBef>
              <a:buNone/>
            </a:pPr>
            <a:r>
              <a:t/>
            </a:r>
            <a:endParaRPr>
              <a:solidFill>
                <a:schemeClr val="dk1"/>
              </a:solidFill>
            </a:endParaRPr>
          </a:p>
          <a:p>
            <a:pPr lvl="0" rtl="0">
              <a:spcBef>
                <a:spcPts val="0"/>
              </a:spcBef>
              <a:buNone/>
            </a:pPr>
            <a:r>
              <a:rPr lang="en">
                <a:solidFill>
                  <a:schemeClr val="dk1"/>
                </a:solidFill>
              </a:rPr>
              <a:t>The thing about this is that although the box diagram looks neater, it’s not an unqualified win. You always accept some loss of flexibility in return for not having to worry about the details. Making any change to this system is probably going to require changing more than one of the boxes. And then you have to wait for the rollout schedule of each box, and worry about testing, and so on.</a:t>
            </a:r>
          </a:p>
          <a:p>
            <a:pPr lvl="0" rtl="0">
              <a:spcBef>
                <a:spcPts val="0"/>
              </a:spcBef>
              <a:buNone/>
            </a:pPr>
            <a:r>
              <a:t/>
            </a:r>
            <a:endParaRPr>
              <a:solidFill>
                <a:schemeClr val="dk1"/>
              </a:solidFill>
            </a:endParaRPr>
          </a:p>
          <a:p>
            <a:pPr rtl="0">
              <a:spcBef>
                <a:spcPts val="0"/>
              </a:spcBef>
              <a:buNone/>
            </a:pPr>
            <a:r>
              <a:t/>
            </a:r>
            <a:endParaRPr>
              <a:solidFill>
                <a:schemeClr val="dk1"/>
              </a:solidFill>
            </a:endParaRPr>
          </a:p>
          <a:p>
            <a:pPr lvl="0" rtl="0">
              <a:spcBef>
                <a:spcPts val="0"/>
              </a:spcBef>
              <a:buNone/>
            </a:pPr>
            <a:r>
              <a:t/>
            </a:r>
            <a:endParaRPr>
              <a:solidFill>
                <a:schemeClr val="dk1"/>
              </a:solidFill>
            </a:endParaRPr>
          </a:p>
          <a:p>
            <a:pPr rtl="0">
              <a:spcBef>
                <a:spcPts val="0"/>
              </a:spcBef>
              <a:buNone/>
            </a:pPr>
            <a:r>
              <a:t/>
            </a:r>
            <a:endParaRPr>
              <a:solidFill>
                <a:schemeClr val="dk1"/>
              </a:solidFill>
            </a:endParaRPr>
          </a:p>
          <a:p>
            <a:pPr lvl="0" rtl="0">
              <a:spcBef>
                <a:spcPts val="0"/>
              </a:spcBef>
              <a:buNone/>
            </a:pPr>
            <a:r>
              <a:t/>
            </a:r>
            <a:endParaRPr>
              <a:solidFill>
                <a:schemeClr val="dk1"/>
              </a:solidFill>
            </a:endParaRPr>
          </a:p>
          <a:p>
            <a:pPr>
              <a:spcBef>
                <a:spcPts val="0"/>
              </a:spcBef>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solidFill>
                  <a:schemeClr val="dk1"/>
                </a:solidFill>
              </a:rPr>
              <a:t>When you’re thinking about building on shared infrastructure it’s always a judgement call. It’s not something you want to worry much about early,, but there will come a time when one of the engineering teams is proposing a new image processing pipeline, and you find yourself asking questions like, “Don’t we already have three of those? Why do we need a new one?”</a:t>
            </a:r>
          </a:p>
          <a:p>
            <a:pPr rtl="0">
              <a:spcBef>
                <a:spcPts val="0"/>
              </a:spcBef>
              <a:buNone/>
            </a:pPr>
            <a:r>
              <a:t/>
            </a:r>
            <a:endParaRPr>
              <a:solidFill>
                <a:schemeClr val="dk1"/>
              </a:solidFill>
            </a:endParaRPr>
          </a:p>
          <a:p>
            <a:pPr rtl="0">
              <a:spcBef>
                <a:spcPts val="0"/>
              </a:spcBef>
              <a:buNone/>
            </a:pPr>
            <a:r>
              <a:rPr lang="en">
                <a:solidFill>
                  <a:schemeClr val="dk1"/>
                </a:solidFill>
              </a:rPr>
              <a:t>And then they say something like, “Well, our requirements are SLIGHTLY DIFFERENT, in a way that is TOTALLY INCOMPATIBLE.” And then you find yourself thinking about the likely number of engineers it will take to staff the new slightly different system, and what happens when they don’t want to carry a pager any more, and at some point between 1 and 5 identical systems you will need to think about consolidation if you don’t want to be picking your way through a post-apocalyptic rubble of abandoned projects. </a:t>
            </a:r>
          </a:p>
          <a:p>
            <a:pPr rtl="0">
              <a:spcBef>
                <a:spcPts val="0"/>
              </a:spcBef>
              <a:buNone/>
            </a:pPr>
            <a:r>
              <a:t/>
            </a:r>
            <a:endParaRPr>
              <a:solidFill>
                <a:schemeClr val="dk1"/>
              </a:solidFill>
            </a:endParaRP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solidFill>
                  <a:schemeClr val="dk1"/>
                </a:solidFill>
              </a:rPr>
              <a:t>When I was running the web serving SRE team, we reached a point where we spent so much time saying no to requests to host content on the homepage servers that we eventually decided to make a new static content serving system. This was interesting because almost every service had their own small web serving layer, and it was never so expensive to maintain that they wanted to get rid of it. But sometimes, projects showed up that needed huge amounts of serving capacity, and then they’d have to spend a lot of time building something custom. When we built the shared service we partnered with a couple of those, and built a system together. It was about the same cost, but the payoff was huge - after that, the “I just want to serve 5 terabytes” problem was solved, and future teams could worry about other things. </a:t>
            </a:r>
          </a:p>
          <a:p>
            <a:pPr rtl="0">
              <a:spcBef>
                <a:spcPts val="0"/>
              </a:spcBef>
              <a:buNone/>
            </a:pPr>
            <a:r>
              <a:t/>
            </a:r>
            <a:endParaRPr>
              <a:solidFill>
                <a:schemeClr val="dk1"/>
              </a:solidFill>
            </a:endParaRPr>
          </a:p>
          <a:p>
            <a:pPr rtl="0">
              <a:spcBef>
                <a:spcPts val="0"/>
              </a:spcBef>
              <a:buNone/>
            </a:pPr>
            <a:r>
              <a:rPr lang="en">
                <a:solidFill>
                  <a:schemeClr val="dk1"/>
                </a:solidFill>
              </a:rPr>
              <a:t>Even for simple systems like that one, though, it’s a lot of work to build good shared infrastructure. You need to worry about things like making sure that users can’t hurt each other - can one internal customer overwrite another’s files? what if one generates a lot of traffic? Ideally a shared system is fairly self-service, and doesn’t require massive daily oversight.</a:t>
            </a:r>
          </a:p>
          <a:p>
            <a:pPr rtl="0">
              <a:spcBef>
                <a:spcPts val="0"/>
              </a:spcBef>
              <a:buNone/>
            </a:pPr>
            <a:r>
              <a:t/>
            </a:r>
            <a:endParaRPr>
              <a:solidFill>
                <a:schemeClr val="dk1"/>
              </a:solidFill>
            </a:endParaRPr>
          </a:p>
          <a:p>
            <a:pPr>
              <a:spcBef>
                <a:spcPts val="0"/>
              </a:spcBef>
              <a:buNone/>
            </a:pPr>
            <a:r>
              <a:rPr lang="en">
                <a:solidFill>
                  <a:schemeClr val="dk1"/>
                </a:solidFill>
              </a:rPr>
              <a:t>And shared systems are shared vulnerabilities. All of our best dos attacks have come from internal sources. Software often has bugs, so a shared system needs to be prepared to limit harm from badly-behaved clients. We enforce a few rules for communication between components, such as exponentially backing off retry attempts after communication failure, which help to lower risk throughout the system.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Eventually you come to a place where you ask yourself whether it would be better to just drop everything and start over. This is a big question.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The answer is almost always no. </a:t>
            </a:r>
          </a:p>
          <a:p>
            <a:pPr lvl="0" rtl="0">
              <a:spcBef>
                <a:spcPts val="0"/>
              </a:spcBef>
              <a:buNone/>
            </a:pPr>
            <a:r>
              <a:t/>
            </a:r>
            <a:endParaRPr>
              <a:solidFill>
                <a:schemeClr val="dk1"/>
              </a:solidFill>
            </a:endParaRPr>
          </a:p>
          <a:p>
            <a:pPr lvl="0" rtl="0">
              <a:spcBef>
                <a:spcPts val="0"/>
              </a:spcBef>
              <a:buNone/>
            </a:pPr>
            <a:r>
              <a:rPr lang="en">
                <a:solidFill>
                  <a:schemeClr val="dk1"/>
                </a:solidFill>
              </a:rPr>
              <a:t>I’ve seen a few second system projects conclude successfully, but I’ve seen a lot of them fail, too. It’s always a huge risk to go away for two years to write a new system - even in the best case, by the time you’re done, the target has changed.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When you get to this point, a few thoughts:</a:t>
            </a:r>
          </a:p>
          <a:p>
            <a:pPr lvl="0" rtl="0">
              <a:spcBef>
                <a:spcPts val="0"/>
              </a:spcBef>
              <a:buNone/>
            </a:pPr>
            <a:r>
              <a:t/>
            </a:r>
            <a:endParaRPr>
              <a:solidFill>
                <a:schemeClr val="dk1"/>
              </a:solidFill>
            </a:endParaRPr>
          </a:p>
          <a:p>
            <a:pPr lvl="0" rtl="0">
              <a:spcBef>
                <a:spcPts val="0"/>
              </a:spcBef>
              <a:buNone/>
            </a:pPr>
            <a:r>
              <a:rPr lang="en">
                <a:solidFill>
                  <a:schemeClr val="dk1"/>
                </a:solidFill>
              </a:rPr>
              <a:t>Iterative development is always better, whether it’s a new codebase or not. This is often easier when you’re refactoring, but it applies to new development as well. Get a prototype in production early, see how it works, and adjust. </a:t>
            </a:r>
          </a:p>
          <a:p>
            <a:pPr lvl="0" rtl="0">
              <a:spcBef>
                <a:spcPts val="0"/>
              </a:spcBef>
              <a:buNone/>
            </a:pPr>
            <a:r>
              <a:t/>
            </a:r>
            <a:endParaRPr>
              <a:solidFill>
                <a:schemeClr val="dk1"/>
              </a:solidFill>
            </a:endParaRPr>
          </a:p>
          <a:p>
            <a:pPr lvl="0" rtl="0">
              <a:spcBef>
                <a:spcPts val="0"/>
              </a:spcBef>
              <a:buNone/>
            </a:pPr>
            <a:r>
              <a:rPr lang="en">
                <a:solidFill>
                  <a:schemeClr val="dk1"/>
                </a:solidFill>
              </a:rPr>
              <a:t>Years ago, our web servers - the Google Web Server, GWS - was single-threaded. When we wanted more scale we just added more instances, which worked really well for a while. But way off in the horizon was the small light of an oncoming train. The machines we deployed on were getting bigger, and we were pushing more and different kinds of traffic. Two or four GWS processes on a machine was one thing, but 16 or 32 was starting to look pretty wasteful - especially considering a fixed RAM overhead per process. I was running the SRE team at the time, and I sat down with the dev leads, and we decided to push ahead with a project to multi-thread GWS. It took 2 years, refactoring one request flow at a time.</a:t>
            </a:r>
          </a:p>
          <a:p>
            <a:pPr lvl="0" rtl="0">
              <a:spcBef>
                <a:spcPts val="0"/>
              </a:spcBef>
              <a:buNone/>
            </a:pPr>
            <a:r>
              <a:t/>
            </a:r>
            <a:endParaRPr>
              <a:solidFill>
                <a:schemeClr val="dk1"/>
              </a:solidFill>
            </a:endParaRPr>
          </a:p>
          <a:p>
            <a:pPr lvl="0" rtl="0">
              <a:spcBef>
                <a:spcPts val="0"/>
              </a:spcBef>
              <a:buNone/>
            </a:pPr>
            <a:r>
              <a:rPr lang="en">
                <a:solidFill>
                  <a:schemeClr val="dk1"/>
                </a:solidFill>
              </a:rPr>
              <a:t>There’s overhead in a distributed system for adding sufficiently large numbers of any one layer. We completed the refactoring project just as we ran out of the ability to add any more instances behind the frontend loadbalancing layer. So it was just in time. And it unlocked another generation of growth in terms of the demands we could place on that layer.</a:t>
            </a:r>
          </a:p>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If you *are* signing on for a 2-year plan:</a:t>
            </a:r>
          </a:p>
          <a:p>
            <a:pPr indent="-317500" lvl="0" marL="457200" rtl="0">
              <a:spcBef>
                <a:spcPts val="0"/>
              </a:spcBef>
              <a:buClr>
                <a:schemeClr val="dk1"/>
              </a:buClr>
              <a:buSzPct val="127272"/>
              <a:buFont typeface="Arial"/>
              <a:buChar char="●"/>
            </a:pPr>
            <a:r>
              <a:rPr lang="en">
                <a:solidFill>
                  <a:schemeClr val="dk1"/>
                </a:solidFill>
              </a:rPr>
              <a:t>Prototype and test right away</a:t>
            </a:r>
          </a:p>
          <a:p>
            <a:pPr indent="-317500" lvl="0" marL="457200" rtl="0">
              <a:spcBef>
                <a:spcPts val="0"/>
              </a:spcBef>
              <a:buClr>
                <a:schemeClr val="dk1"/>
              </a:buClr>
              <a:buSzPct val="127272"/>
              <a:buFont typeface="Arial"/>
              <a:buChar char="●"/>
            </a:pPr>
            <a:r>
              <a:rPr lang="en">
                <a:solidFill>
                  <a:schemeClr val="dk1"/>
                </a:solidFill>
              </a:rPr>
              <a:t>Pick a trivial use case to deploy early</a:t>
            </a:r>
          </a:p>
          <a:p>
            <a:pPr lvl="0" rtl="0">
              <a:spcBef>
                <a:spcPts val="0"/>
              </a:spcBef>
              <a:buNone/>
            </a:pPr>
            <a:r>
              <a:t/>
            </a:r>
            <a:endParaRPr>
              <a:solidFill>
                <a:schemeClr val="dk1"/>
              </a:solidFill>
            </a:endParaRPr>
          </a:p>
          <a:p>
            <a:pPr rtl="0">
              <a:spcBef>
                <a:spcPts val="0"/>
              </a:spcBef>
              <a:buNone/>
            </a:pPr>
            <a:r>
              <a:rPr lang="en">
                <a:solidFill>
                  <a:schemeClr val="dk1"/>
                </a:solidFill>
              </a:rPr>
              <a:t>Then move the biggest thing you need to support. This one is controversial, but in my experience it’s much more often successful - there’s a tendency to want to pick a small thing or a medium thing to make it easier, but you’ll spend just as long tuning a new system for a small or medium use case as for a large one, and if you leave your big customer for last, you might find that your system can’t scale to support them at all. My picture is a bit of an extreme example, but you get the idea. If you’re building a race car, you don’t want to spend more than about ten minutes building a great cardboard box.</a:t>
            </a:r>
          </a:p>
          <a:p>
            <a:pPr rtl="0">
              <a:spcBef>
                <a:spcPts val="0"/>
              </a:spcBef>
              <a:buNone/>
            </a:pPr>
            <a:r>
              <a:t/>
            </a:r>
            <a:endParaRPr>
              <a:solidFill>
                <a:schemeClr val="dk1"/>
              </a:solidFill>
            </a:endParaRPr>
          </a:p>
          <a:p>
            <a:pPr rtl="0">
              <a:spcBef>
                <a:spcPts val="0"/>
              </a:spcBef>
              <a:buNone/>
            </a:pPr>
            <a:r>
              <a:rPr lang="en">
                <a:solidFill>
                  <a:schemeClr val="dk1"/>
                </a:solidFill>
              </a:rPr>
              <a:t>When we were rolling out the borg ecosystem, the first real service we moved was websearch. That was a pretty big risk, but in some ways it’s a bigger risk to wait. After search, we knew everybody else would fit.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1" name="Shape 5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So, what does it really mean to do this? What are we even talking about here? </a:t>
            </a:r>
          </a:p>
          <a:p>
            <a:pPr rtl="0">
              <a:spcBef>
                <a:spcPts val="0"/>
              </a:spcBef>
              <a:buNone/>
            </a:pPr>
            <a:r>
              <a:t/>
            </a:r>
            <a:endParaRPr/>
          </a:p>
          <a:p>
            <a:pPr rtl="0">
              <a:spcBef>
                <a:spcPts val="0"/>
              </a:spcBef>
              <a:buNone/>
            </a:pPr>
            <a:r>
              <a:rPr lang="en"/>
              <a:t>When I was looking for pictures for this slide, I started looking for a nice stereotypical open road shot, but I realized in a hurry that in addition to being a cliche, that would be a total lie. I’m going to talk about ten years of growth and change, and that’s never a straight road to an empty horizon. You’ll never know where you’re going to end up. You might not even recognize it when you’re done. This is actually a picture of the sacramento river delta emptying into Bay. It’s a little chaotic but I think it’s kind of beautiful.</a:t>
            </a:r>
          </a:p>
          <a:p>
            <a:pPr rtl="0">
              <a:spcBef>
                <a:spcPts val="0"/>
              </a:spcBef>
              <a:buNone/>
            </a:pPr>
            <a:r>
              <a:t/>
            </a:r>
            <a:endParaRPr/>
          </a:p>
          <a:p>
            <a:pPr>
              <a:spcBef>
                <a:spcPts val="0"/>
              </a:spcBef>
              <a:buNone/>
            </a:pPr>
            <a:r>
              <a:rPr lang="en"/>
              <a:t>Let me start with some back story...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8" name="Shape 2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Lastly, remember that there isn’t really a finish line. This is an infinite game. All systems are ephemeral - they exist to serve some need, and not for their own sake. It’s easy to get fixated on specific decisions, get into religious wars about whether the config files should be organized by infrastructure or by product, but as long as they’re organized by something, it’s probably going to be okay. It’s very unlikely that you’ll really be able to plan around every possible future minefield. What matters is outcome: the product, the team, your users. Keep your eye on the outcome, correct when necessary, and the rest is details.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This was Google in 2004. </a:t>
            </a:r>
          </a:p>
          <a:p>
            <a:pPr rtl="0">
              <a:spcBef>
                <a:spcPts val="0"/>
              </a:spcBef>
              <a:buNone/>
            </a:pPr>
            <a:r>
              <a:t/>
            </a:r>
            <a:endParaRPr/>
          </a:p>
          <a:p>
            <a:pPr lvl="0" rtl="0">
              <a:spcBef>
                <a:spcPts val="0"/>
              </a:spcBef>
              <a:buClr>
                <a:schemeClr val="dk1"/>
              </a:buClr>
              <a:buSzPct val="100000"/>
              <a:buFont typeface="Arial"/>
              <a:buNone/>
            </a:pPr>
            <a:r>
              <a:rPr lang="en">
                <a:solidFill>
                  <a:schemeClr val="dk1"/>
                </a:solidFill>
              </a:rPr>
              <a:t>It wasn’t exactly tiny, but it was a hell of a lot smaller than it is today. It had about 2500 employees, maybe 800 in engineering. It seemed huge.</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When I joined, it had the biggest systems I’d ever seen, some of the biggest that had ever been built. One of my colleagues tells a story about discovering that there were as many machines in *repairs* as he’d been told existed in the whole company before he was hired. But, Google did basically one thing - websearch, and ads of course. We hadn’t even added Maps yet so there was a lot of growth to come. </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I was working with the production engineering team, which grew into the modern Site Reliability and tech infrastructure teams, and at the time, we were rolling out the first pieces of the production environment which would carry Google through the next ten years of scaling. A lot of systems have changed a lot of times since then, but that was a pivotal moment, not least because it was the moment when we were asking questions like, “Where should the config files go?” “How do we name the jobs?” and things like that. You can get really caught up in conversations like that.</a:t>
            </a:r>
          </a:p>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So the first rule of the long game is to imagine that you’re going to be very successful. If all goes well, you (or your successors) will be living with the systems you build for a long time to come. (If things don’t go well, you’re going to be looking for a new job anyway, and none of this will ever apply, so let’s just kind of run with this.)</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Every year on Google’s annual employee survey, I always click the box for “I’ll probably still be here in 1 year”, but then “I probably will not be here in 5 years.” So far, I’ve been wrong about the latter. Nobody knows what the future holds. A lot of what I inherited ten years ago is gone, and a lot of what I helped to build is gone too, but a lot of it still stands. Given that you can’t plan precisely for the future, the one thing you *can* do is act as if you will have to live with the consequences.</a:t>
            </a:r>
          </a:p>
          <a:p>
            <a:pPr lvl="0" rtl="0">
              <a:spcBef>
                <a:spcPts val="0"/>
              </a:spcBef>
              <a:buClr>
                <a:schemeClr val="dk1"/>
              </a:buClr>
              <a:buFont typeface="Arial"/>
              <a:buNone/>
            </a:pPr>
            <a:r>
              <a:t/>
            </a:r>
            <a:endParaRPr>
              <a:solidFill>
                <a:schemeClr val="dk1"/>
              </a:solidFill>
            </a:endParaRPr>
          </a:p>
          <a:p>
            <a:pPr lvl="0" rtl="0">
              <a:spcBef>
                <a:spcPts val="0"/>
              </a:spcBef>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Complexity always increases with scale. It increases with growth, it increases with success. It also increases with failure, so it’s not a metric so much as just a byproduct of a lot of people working frantically to hit a launch deadline or work around a bug or fix some other scaling problem. You can’t prevent it or wind it back - but you *can* manage 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So how do you do this? The first thing to keep in mind is that you want to scale the system, not the team. You will have to grow with time, of course, but good people and good teams are precious, and finite. It takes a huge investment to find and build them. Software is easy, people are hard.</a:t>
            </a:r>
          </a:p>
          <a:p>
            <a:pPr rtl="0">
              <a:spcBef>
                <a:spcPts val="0"/>
              </a:spcBef>
              <a:buNone/>
            </a:pPr>
            <a:r>
              <a:t/>
            </a:r>
            <a:endParaRPr/>
          </a:p>
          <a:p>
            <a:pPr rtl="0">
              <a:spcBef>
                <a:spcPts val="0"/>
              </a:spcBef>
              <a:buNone/>
            </a:pPr>
            <a:r>
              <a:rPr lang="en"/>
              <a:t>Your team will hopefully outlast any single piece of code. So while you focus on your system, remember also to think about things like culture, communication, and managing conflict and burnout. Burnout is short-term thinking. You can run at redline for a while, but not forever, or you’ll spend all your time replacing the people who decide they’d prefer the lower-stress lifestyle of a primary school teacher. You need to balance urgency with sustainability. </a:t>
            </a:r>
          </a:p>
          <a:p>
            <a:pPr rtl="0">
              <a:spcBef>
                <a:spcPts val="0"/>
              </a:spcBef>
              <a:buNone/>
            </a:pPr>
            <a:r>
              <a:t/>
            </a:r>
            <a:endParaRPr/>
          </a:p>
          <a:p>
            <a:pPr lvl="0" rtl="0">
              <a:spcBef>
                <a:spcPts val="0"/>
              </a:spcBef>
              <a:buNone/>
            </a:pPr>
            <a:r>
              <a:rPr lang="en"/>
              <a:t>And the single most important thing about really managing both scale and complexity effectively is that it’s an engineering problem. Adding scale shouldn’t have to mean adding people. You want sublinear growth of team size while allowing for exponential growth of the system, and that is an engineering problem at heart - you will have to think not just about how systems are built, but also about how they are maintained - the operational overhead, how hard they are to understand, how hard they are to change.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So, I’m going to talk a little bit about how systems grow, and the things to keep in mind at various points in a system’s lifecycle.</a:t>
            </a:r>
          </a:p>
          <a:p>
            <a:pPr rtl="0">
              <a:spcBef>
                <a:spcPts val="0"/>
              </a:spcBef>
              <a:buNone/>
            </a:pPr>
            <a:r>
              <a:t/>
            </a:r>
            <a:endParaRPr>
              <a:solidFill>
                <a:schemeClr val="dk1"/>
              </a:solidFill>
            </a:endParaRPr>
          </a:p>
          <a:p>
            <a:pPr rtl="0">
              <a:spcBef>
                <a:spcPts val="0"/>
              </a:spcBef>
              <a:buNone/>
            </a:pPr>
            <a:r>
              <a:rPr lang="en">
                <a:solidFill>
                  <a:schemeClr val="dk1"/>
                </a:solidFill>
              </a:rPr>
              <a:t>Most systems start pretty small, during an experimental and early release phase. It’s rare that anyone plans from day 1 to reach ludicrous size, and wouldn’t necessarily be helpful. One of the golden rules of infrastructure is that too much is as bad as too little, and when a system or a product is young, you want to be able to keep things scrappy.</a:t>
            </a:r>
          </a:p>
          <a:p>
            <a:pPr rtl="0">
              <a:spcBef>
                <a:spcPts val="0"/>
              </a:spcBef>
              <a:buNone/>
            </a:pPr>
            <a:r>
              <a:t/>
            </a:r>
            <a:endParaRPr>
              <a:solidFill>
                <a:schemeClr val="dk1"/>
              </a:solidFill>
            </a:endParaRP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As systems scale up, there are a few axes to worry about. Most people think of vertical scale - more traffic, higher qps. And that implies some amount of differentiation on its own. But there is also horizontal scale - more products, more subsystems - and that’s hard because it’s also an organizational problem. </a:t>
            </a:r>
          </a:p>
          <a:p>
            <a:pPr rtl="0">
              <a:spcBef>
                <a:spcPts val="0"/>
              </a:spcBef>
              <a:buNone/>
            </a:pPr>
            <a:r>
              <a:t/>
            </a:r>
            <a:endParaRPr>
              <a:solidFill>
                <a:schemeClr val="dk1"/>
              </a:solidFill>
            </a:endParaRPr>
          </a:p>
          <a:p>
            <a:pPr lvl="0" rtl="0">
              <a:spcBef>
                <a:spcPts val="0"/>
              </a:spcBef>
              <a:buNone/>
            </a:pPr>
            <a:r>
              <a:rPr lang="en">
                <a:solidFill>
                  <a:schemeClr val="dk1"/>
                </a:solidFill>
              </a:rPr>
              <a:t>This kind of diversification has a huge advantage for developer velocity in a fast changing system and a growing company, because it lets teams control their own code, their own release schedule, and so on. But diversification has a high operational cost.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0" y="0"/>
            <a:ext cx="9144000" cy="35183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10" name="Shape 10"/>
          <p:cNvCxnSpPr/>
          <p:nvPr/>
        </p:nvCxnSpPr>
        <p:spPr>
          <a:xfrm>
            <a:off x="0" y="3496604"/>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11" name="Shape 11"/>
          <p:cNvSpPr txBox="1"/>
          <p:nvPr>
            <p:ph type="ctrTitle"/>
          </p:nvPr>
        </p:nvSpPr>
        <p:spPr>
          <a:xfrm>
            <a:off x="685800" y="1867781"/>
            <a:ext cx="7772400" cy="1648800"/>
          </a:xfrm>
          <a:prstGeom prst="rect">
            <a:avLst/>
          </a:prstGeom>
        </p:spPr>
        <p:txBody>
          <a:bodyPr anchorCtr="0" anchor="b" bIns="91425" lIns="91425" rIns="91425" tIns="91425"/>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p:txBody>
      </p:sp>
      <p:sp>
        <p:nvSpPr>
          <p:cNvPr id="12" name="Shape 12"/>
          <p:cNvSpPr txBox="1"/>
          <p:nvPr>
            <p:ph idx="1" type="subTitle"/>
          </p:nvPr>
        </p:nvSpPr>
        <p:spPr>
          <a:xfrm>
            <a:off x="685800" y="3627026"/>
            <a:ext cx="7772400" cy="774300"/>
          </a:xfrm>
          <a:prstGeom prst="rect">
            <a:avLst/>
          </a:prstGeom>
        </p:spPr>
        <p:txBody>
          <a:bodyPr anchorCtr="0" anchor="t" bIns="91425" lIns="91425" rIns="91425" tIns="91425"/>
          <a:lstStyle>
            <a:lvl1pPr>
              <a:spcBef>
                <a:spcPts val="0"/>
              </a:spcBef>
              <a:buClr>
                <a:schemeClr val="dk2"/>
              </a:buClr>
              <a:buNone/>
              <a:defRPr>
                <a:solidFill>
                  <a:schemeClr val="dk2"/>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p:txBody>
      </p:sp>
      <p:sp>
        <p:nvSpPr>
          <p:cNvPr id="13" name="Shape 1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4" name="Shape 14"/>
        <p:cNvGrpSpPr/>
        <p:nvPr/>
      </p:nvGrpSpPr>
      <p:grpSpPr>
        <a:xfrm>
          <a:off x="0" y="0"/>
          <a:ext cx="0" cy="0"/>
          <a:chOff x="0" y="0"/>
          <a:chExt cx="0" cy="0"/>
        </a:xfrm>
      </p:grpSpPr>
      <p:sp>
        <p:nvSpPr>
          <p:cNvPr id="15" name="Shape 15"/>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16" name="Shape 16"/>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p:nvPr/>
        </p:nvSpPr>
        <p:spPr>
          <a:xfrm>
            <a:off x="0" y="0"/>
            <a:ext cx="9144000" cy="11499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22" name="Shape 22"/>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23" name="Shape 2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29" name="Shape 29"/>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30" name="Shape 30"/>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2" name="Shape 32"/>
        <p:cNvGrpSpPr/>
        <p:nvPr/>
      </p:nvGrpSpPr>
      <p:grpSpPr>
        <a:xfrm>
          <a:off x="0" y="0"/>
          <a:ext cx="0" cy="0"/>
          <a:chOff x="0" y="0"/>
          <a:chExt cx="0" cy="0"/>
        </a:xfrm>
      </p:grpSpPr>
      <p:sp>
        <p:nvSpPr>
          <p:cNvPr id="33" name="Shape 33"/>
          <p:cNvSpPr txBox="1"/>
          <p:nvPr>
            <p:ph idx="1" type="body"/>
          </p:nvPr>
        </p:nvSpPr>
        <p:spPr>
          <a:xfrm>
            <a:off x="457200" y="4406309"/>
            <a:ext cx="8229600" cy="519599"/>
          </a:xfrm>
          <a:prstGeom prst="rect">
            <a:avLst/>
          </a:prstGeom>
        </p:spPr>
        <p:txBody>
          <a:bodyPr anchorCtr="0" anchor="t" bIns="91425" lIns="91425" rIns="91425" tIns="91425"/>
          <a:lstStyle>
            <a:lvl1pPr>
              <a:spcBef>
                <a:spcPts val="0"/>
              </a:spcBef>
              <a:buClr>
                <a:schemeClr val="dk2"/>
              </a:buClr>
              <a:buSzPct val="100000"/>
              <a:buNone/>
              <a:defRPr sz="1800">
                <a:solidFill>
                  <a:schemeClr val="dk2"/>
                </a:solidFill>
              </a:defRPr>
            </a:lvl1pPr>
          </a:lstStyle>
          <a:p/>
        </p:txBody>
      </p:sp>
      <p:sp>
        <p:nvSpPr>
          <p:cNvPr id="34" name="Shape 34"/>
          <p:cNvSpPr/>
          <p:nvPr/>
        </p:nvSpPr>
        <p:spPr>
          <a:xfrm>
            <a:off x="4274" y="0"/>
            <a:ext cx="9144000" cy="4406399"/>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35" name="Shape 35"/>
          <p:cNvCxnSpPr/>
          <p:nvPr/>
        </p:nvCxnSpPr>
        <p:spPr>
          <a:xfrm>
            <a:off x="0" y="4384371"/>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36" name="Shape 3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7" name="Shape 37"/>
        <p:cNvGrpSpPr/>
        <p:nvPr/>
      </p:nvGrpSpPr>
      <p:grpSpPr>
        <a:xfrm>
          <a:off x="0" y="0"/>
          <a:ext cx="0" cy="0"/>
          <a:chOff x="0" y="0"/>
          <a:chExt cx="0" cy="0"/>
        </a:xfrm>
      </p:grpSpPr>
      <p:sp>
        <p:nvSpPr>
          <p:cNvPr id="38" name="Shape 3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lt1"/>
                </a:solidFill>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0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3" Type="http://schemas.openxmlformats.org/officeDocument/2006/relationships/image" Target="../media/image0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0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 Id="rId3" Type="http://schemas.openxmlformats.org/officeDocument/2006/relationships/image" Target="../media/image0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ph type="ctrTitle"/>
          </p:nvPr>
        </p:nvSpPr>
        <p:spPr>
          <a:xfrm>
            <a:off x="685800" y="1867781"/>
            <a:ext cx="7772400" cy="1648800"/>
          </a:xfrm>
          <a:prstGeom prst="rect">
            <a:avLst/>
          </a:prstGeom>
        </p:spPr>
        <p:txBody>
          <a:bodyPr anchorCtr="0" anchor="b" bIns="91425" lIns="91425" rIns="91425" tIns="91425">
            <a:noAutofit/>
          </a:bodyPr>
          <a:lstStyle/>
          <a:p>
            <a:pPr>
              <a:spcBef>
                <a:spcPts val="0"/>
              </a:spcBef>
              <a:buNone/>
            </a:pPr>
            <a:r>
              <a:rPr lang="en"/>
              <a:t>Engineering for the long game</a:t>
            </a:r>
          </a:p>
        </p:txBody>
      </p:sp>
      <p:sp>
        <p:nvSpPr>
          <p:cNvPr id="41" name="Shape 41"/>
          <p:cNvSpPr txBox="1"/>
          <p:nvPr>
            <p:ph idx="1" type="subTitle"/>
          </p:nvPr>
        </p:nvSpPr>
        <p:spPr>
          <a:xfrm>
            <a:off x="685800" y="3627026"/>
            <a:ext cx="7772400" cy="774300"/>
          </a:xfrm>
          <a:prstGeom prst="rect">
            <a:avLst/>
          </a:prstGeom>
        </p:spPr>
        <p:txBody>
          <a:bodyPr anchorCtr="0" anchor="t" bIns="91425" lIns="91425" rIns="91425" tIns="91425">
            <a:noAutofit/>
          </a:bodyPr>
          <a:lstStyle/>
          <a:p>
            <a:pPr rtl="0">
              <a:spcBef>
                <a:spcPts val="0"/>
              </a:spcBef>
              <a:buNone/>
            </a:pPr>
            <a:r>
              <a:rPr b="1" lang="en" sz="2400">
                <a:solidFill>
                  <a:srgbClr val="000000"/>
                </a:solidFill>
              </a:rPr>
              <a:t>Managing system complexity over time</a:t>
            </a:r>
          </a:p>
          <a:p>
            <a:pPr rtl="0">
              <a:spcBef>
                <a:spcPts val="0"/>
              </a:spcBef>
              <a:buNone/>
            </a:pPr>
            <a:r>
              <a:t/>
            </a:r>
            <a:endParaRPr b="1" sz="2400">
              <a:solidFill>
                <a:srgbClr val="000000"/>
              </a:solidFill>
            </a:endParaRPr>
          </a:p>
          <a:p>
            <a:pPr>
              <a:spcBef>
                <a:spcPts val="0"/>
              </a:spcBef>
              <a:buNone/>
            </a:pPr>
            <a:r>
              <a:rPr lang="en" sz="1800">
                <a:solidFill>
                  <a:srgbClr val="000000"/>
                </a:solidFill>
              </a:rPr>
              <a:t>Astrid Atkinson, May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Enabling growth</a:t>
            </a:r>
          </a:p>
        </p:txBody>
      </p:sp>
      <p:sp>
        <p:nvSpPr>
          <p:cNvPr id="118" name="Shape 118"/>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a:p>
          <a:p>
            <a:pPr indent="-419100" lvl="0" marL="457200" rtl="0">
              <a:spcBef>
                <a:spcPts val="0"/>
              </a:spcBef>
              <a:buClr>
                <a:schemeClr val="dk1"/>
              </a:buClr>
              <a:buSzPct val="100000"/>
              <a:buFont typeface="Arial"/>
              <a:buChar char="●"/>
            </a:pPr>
            <a:r>
              <a:rPr lang="en"/>
              <a:t>Manage software, not machines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Enabling growth</a:t>
            </a:r>
          </a:p>
        </p:txBody>
      </p:sp>
      <p:sp>
        <p:nvSpPr>
          <p:cNvPr id="124" name="Shape 124"/>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a:p>
          <a:p>
            <a:pPr indent="-419100" lvl="0" marL="457200" rtl="0">
              <a:spcBef>
                <a:spcPts val="0"/>
              </a:spcBef>
              <a:buClr>
                <a:schemeClr val="dk1"/>
              </a:buClr>
              <a:buSzPct val="100000"/>
              <a:buFont typeface="Arial"/>
              <a:buChar char="●"/>
            </a:pPr>
            <a:r>
              <a:rPr lang="en"/>
              <a:t>Manage software, not machines</a:t>
            </a:r>
            <a:br>
              <a:rPr lang="en"/>
            </a:br>
          </a:p>
          <a:p>
            <a:pPr indent="-419100" lvl="0" marL="457200" rtl="0">
              <a:spcBef>
                <a:spcPts val="0"/>
              </a:spcBef>
              <a:buClr>
                <a:schemeClr val="dk1"/>
              </a:buClr>
              <a:buSzPct val="100000"/>
              <a:buFont typeface="Arial"/>
              <a:buChar char="●"/>
            </a:pPr>
            <a:r>
              <a:rPr lang="en"/>
              <a:t>Standardize your environment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Engineer for maintainability</a:t>
            </a:r>
          </a:p>
        </p:txBody>
      </p:sp>
      <p:sp>
        <p:nvSpPr>
          <p:cNvPr id="130" name="Shape 130"/>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a:p>
          <a:p>
            <a:pPr indent="-419100" lvl="0" marL="457200" rtl="0">
              <a:spcBef>
                <a:spcPts val="0"/>
              </a:spcBef>
              <a:buClr>
                <a:schemeClr val="dk1"/>
              </a:buClr>
              <a:buSzPct val="100000"/>
              <a:buFont typeface="Arial"/>
              <a:buChar char="●"/>
            </a:pPr>
            <a:r>
              <a:rPr lang="en"/>
              <a:t>Keep an eye on what’s costing time, and consider “cost” broadly</a:t>
            </a:r>
            <a:br>
              <a:rPr lang="en"/>
            </a:br>
          </a:p>
          <a:p>
            <a:pPr indent="-419100" lvl="0" marL="457200" rtl="0">
              <a:spcBef>
                <a:spcPts val="0"/>
              </a:spcBef>
              <a:buClr>
                <a:schemeClr val="dk1"/>
              </a:buClr>
              <a:buSzPct val="100000"/>
              <a:buFont typeface="Arial"/>
              <a:buChar char="●"/>
            </a:pPr>
            <a:r>
              <a:rPr lang="en"/>
              <a:t>Use shared infrastructure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How systems grow: consolidation</a:t>
            </a:r>
          </a:p>
        </p:txBody>
      </p:sp>
      <p:sp>
        <p:nvSpPr>
          <p:cNvPr id="136" name="Shape 136"/>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sp>
        <p:nvSpPr>
          <p:cNvPr id="137" name="Shape 137"/>
          <p:cNvSpPr/>
          <p:nvPr/>
        </p:nvSpPr>
        <p:spPr>
          <a:xfrm>
            <a:off x="1156675" y="1402775"/>
            <a:ext cx="6718500" cy="6399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2400"/>
              <a:t>Shared frontend proxy &amp; loadbalancing layer</a:t>
            </a:r>
          </a:p>
        </p:txBody>
      </p:sp>
      <p:sp>
        <p:nvSpPr>
          <p:cNvPr id="138" name="Shape 138"/>
          <p:cNvSpPr/>
          <p:nvPr/>
        </p:nvSpPr>
        <p:spPr>
          <a:xfrm>
            <a:off x="1156674" y="2382100"/>
            <a:ext cx="1409999" cy="5505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Web serving</a:t>
            </a:r>
          </a:p>
        </p:txBody>
      </p:sp>
      <p:sp>
        <p:nvSpPr>
          <p:cNvPr id="139" name="Shape 139"/>
          <p:cNvSpPr/>
          <p:nvPr/>
        </p:nvSpPr>
        <p:spPr>
          <a:xfrm>
            <a:off x="2772724" y="2401800"/>
            <a:ext cx="1409999" cy="5505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Static serving</a:t>
            </a:r>
          </a:p>
        </p:txBody>
      </p:sp>
      <p:sp>
        <p:nvSpPr>
          <p:cNvPr id="140" name="Shape 140"/>
          <p:cNvSpPr/>
          <p:nvPr/>
        </p:nvSpPr>
        <p:spPr>
          <a:xfrm>
            <a:off x="4388699" y="2382087"/>
            <a:ext cx="1409999" cy="5505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Auth service</a:t>
            </a:r>
          </a:p>
        </p:txBody>
      </p:sp>
      <p:sp>
        <p:nvSpPr>
          <p:cNvPr id="141" name="Shape 141"/>
          <p:cNvSpPr/>
          <p:nvPr/>
        </p:nvSpPr>
        <p:spPr>
          <a:xfrm>
            <a:off x="6004674" y="2382075"/>
            <a:ext cx="1409999" cy="5505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Pubsub</a:t>
            </a:r>
          </a:p>
        </p:txBody>
      </p:sp>
      <p:sp>
        <p:nvSpPr>
          <p:cNvPr id="142" name="Shape 142"/>
          <p:cNvSpPr/>
          <p:nvPr/>
        </p:nvSpPr>
        <p:spPr>
          <a:xfrm>
            <a:off x="2554050" y="3235225"/>
            <a:ext cx="4035899" cy="749099"/>
          </a:xfrm>
          <a:prstGeom prst="rect">
            <a:avLst/>
          </a:prstGeom>
          <a:solidFill>
            <a:srgbClr val="EAD1DC"/>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2400"/>
              <a:t>The actual business logic</a:t>
            </a:r>
          </a:p>
        </p:txBody>
      </p:sp>
      <p:sp>
        <p:nvSpPr>
          <p:cNvPr id="143" name="Shape 143"/>
          <p:cNvSpPr/>
          <p:nvPr/>
        </p:nvSpPr>
        <p:spPr>
          <a:xfrm>
            <a:off x="2391000" y="4282150"/>
            <a:ext cx="1747200" cy="749099"/>
          </a:xfrm>
          <a:prstGeom prst="can">
            <a:avLst>
              <a:gd fmla="val 25000" name="adj"/>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a:t>Shared storage</a:t>
            </a:r>
          </a:p>
        </p:txBody>
      </p:sp>
      <p:sp>
        <p:nvSpPr>
          <p:cNvPr id="144" name="Shape 144"/>
          <p:cNvSpPr/>
          <p:nvPr/>
        </p:nvSpPr>
        <p:spPr>
          <a:xfrm>
            <a:off x="4458250" y="4251325"/>
            <a:ext cx="2254800" cy="749099"/>
          </a:xfrm>
          <a:prstGeom prst="can">
            <a:avLst>
              <a:gd fmla="val 25000" name="adj"/>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Speciality fast storage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When systems consolidate...</a:t>
            </a:r>
          </a:p>
        </p:txBody>
      </p:sp>
      <p:sp>
        <p:nvSpPr>
          <p:cNvPr id="150" name="Shape 150"/>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a:p>
          <a:p>
            <a:pPr indent="-419100" lvl="0" marL="457200" rtl="0">
              <a:spcBef>
                <a:spcPts val="0"/>
              </a:spcBef>
              <a:buClr>
                <a:schemeClr val="dk1"/>
              </a:buClr>
              <a:buSzPct val="100000"/>
              <a:buFont typeface="Arial"/>
              <a:buChar char="●"/>
            </a:pPr>
            <a:r>
              <a:rPr lang="en"/>
              <a:t>Pick your moment</a:t>
            </a:r>
            <a:br>
              <a:rPr lang="en"/>
            </a:br>
          </a:p>
          <a:p>
            <a:pPr indent="-419100" lvl="0" marL="457200" rtl="0">
              <a:spcBef>
                <a:spcPts val="0"/>
              </a:spcBef>
              <a:buClr>
                <a:schemeClr val="dk1"/>
              </a:buClr>
              <a:buSzPct val="100000"/>
              <a:buFont typeface="Arial"/>
              <a:buChar char="●"/>
            </a:pPr>
            <a:r>
              <a:rPr lang="en"/>
              <a:t>Be conservative - avoid building new systems wherever possible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Engineer for flexibility </a:t>
            </a:r>
          </a:p>
        </p:txBody>
      </p:sp>
      <p:sp>
        <p:nvSpPr>
          <p:cNvPr id="156" name="Shape 156"/>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a:p>
          <a:p>
            <a:pPr indent="-419100" lvl="0" marL="457200" rtl="0">
              <a:spcBef>
                <a:spcPts val="0"/>
              </a:spcBef>
              <a:buClr>
                <a:schemeClr val="dk1"/>
              </a:buClr>
              <a:buSzPct val="100000"/>
              <a:buFont typeface="Arial"/>
              <a:buChar char="●"/>
            </a:pPr>
            <a:r>
              <a:rPr lang="en"/>
              <a:t>Shared systems require coordination</a:t>
            </a:r>
            <a:br>
              <a:rPr lang="en"/>
            </a:br>
          </a:p>
          <a:p>
            <a:pPr indent="-419100" lvl="0" marL="457200" rtl="0">
              <a:spcBef>
                <a:spcPts val="0"/>
              </a:spcBef>
              <a:buClr>
                <a:schemeClr val="dk1"/>
              </a:buClr>
              <a:buSzPct val="100000"/>
              <a:buFont typeface="Arial"/>
              <a:buChar char="●"/>
            </a:pPr>
            <a:r>
              <a:rPr lang="en"/>
              <a:t>It’s not enough just to build it, you have to move existing workloads</a:t>
            </a:r>
            <a:br>
              <a:rPr lang="en"/>
            </a:br>
          </a:p>
          <a:p>
            <a:pPr indent="-419100" lvl="0" marL="457200">
              <a:spcBef>
                <a:spcPts val="0"/>
              </a:spcBef>
              <a:buClr>
                <a:schemeClr val="dk1"/>
              </a:buClr>
              <a:buSzPct val="100000"/>
              <a:buFont typeface="Arial"/>
              <a:buChar char="●"/>
            </a:pPr>
            <a:r>
              <a:rPr lang="en"/>
              <a:t>Systems should protect themselves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Second systems: cake or death?</a:t>
            </a:r>
          </a:p>
        </p:txBody>
      </p:sp>
      <p:sp>
        <p:nvSpPr>
          <p:cNvPr id="162" name="Shape 162"/>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a:t>Time to start over?</a:t>
            </a:r>
          </a:p>
        </p:txBody>
      </p:sp>
      <p:pic>
        <p:nvPicPr>
          <p:cNvPr id="163" name="Shape 163"/>
          <p:cNvPicPr preferRelativeResize="0"/>
          <p:nvPr/>
        </p:nvPicPr>
        <p:blipFill>
          <a:blip r:embed="rId3">
            <a:alphaModFix/>
          </a:blip>
          <a:stretch>
            <a:fillRect/>
          </a:stretch>
        </p:blipFill>
        <p:spPr>
          <a:xfrm>
            <a:off x="3478725" y="1386600"/>
            <a:ext cx="3543300" cy="33528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Second systems: cake or death?</a:t>
            </a:r>
          </a:p>
        </p:txBody>
      </p:sp>
      <p:sp>
        <p:nvSpPr>
          <p:cNvPr id="169" name="Shape 169"/>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a:t>Cake please!</a:t>
            </a:r>
          </a:p>
        </p:txBody>
      </p:sp>
      <p:pic>
        <p:nvPicPr>
          <p:cNvPr id="170" name="Shape 170"/>
          <p:cNvPicPr preferRelativeResize="0"/>
          <p:nvPr/>
        </p:nvPicPr>
        <p:blipFill>
          <a:blip r:embed="rId3">
            <a:alphaModFix/>
          </a:blip>
          <a:stretch>
            <a:fillRect/>
          </a:stretch>
        </p:blipFill>
        <p:spPr>
          <a:xfrm>
            <a:off x="3144025" y="1776275"/>
            <a:ext cx="4720649" cy="31495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Iterate early and often</a:t>
            </a:r>
          </a:p>
        </p:txBody>
      </p:sp>
      <p:sp>
        <p:nvSpPr>
          <p:cNvPr id="176" name="Shape 176"/>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a:p>
          <a:p>
            <a:pPr indent="-419100" lvl="0" marL="457200" rtl="0">
              <a:spcBef>
                <a:spcPts val="0"/>
              </a:spcBef>
              <a:buClr>
                <a:schemeClr val="dk1"/>
              </a:buClr>
              <a:buSzPct val="100000"/>
              <a:buFont typeface="Arial"/>
              <a:buChar char="●"/>
            </a:pPr>
            <a:r>
              <a:rPr lang="en"/>
              <a:t>Get changes in production early</a:t>
            </a:r>
            <a:br>
              <a:rPr lang="en"/>
            </a:br>
          </a:p>
          <a:p>
            <a:pPr indent="-419100" lvl="0" marL="457200" rtl="0">
              <a:spcBef>
                <a:spcPts val="0"/>
              </a:spcBef>
              <a:buClr>
                <a:schemeClr val="dk1"/>
              </a:buClr>
              <a:buSzPct val="100000"/>
              <a:buFont typeface="Arial"/>
              <a:buChar char="●"/>
            </a:pPr>
            <a:r>
              <a:rPr lang="en"/>
              <a:t>If your second system doesn’t unlock new capabilities, don’t do it</a:t>
            </a:r>
            <a:br>
              <a:rPr lang="en"/>
            </a:br>
          </a:p>
          <a:p>
            <a:pPr indent="-419100" lvl="0" marL="457200">
              <a:spcBef>
                <a:spcPts val="0"/>
              </a:spcBef>
              <a:buClr>
                <a:schemeClr val="dk1"/>
              </a:buClr>
              <a:buSzPct val="100000"/>
              <a:buFont typeface="Arial"/>
              <a:buChar char="●"/>
            </a:pPr>
            <a:r>
              <a:rPr lang="en"/>
              <a:t>Big changes require long lead times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Move the biggest customer first</a:t>
            </a:r>
          </a:p>
        </p:txBody>
      </p:sp>
      <p:sp>
        <p:nvSpPr>
          <p:cNvPr id="182" name="Shape 182"/>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pic>
        <p:nvPicPr>
          <p:cNvPr id="183" name="Shape 183"/>
          <p:cNvPicPr preferRelativeResize="0"/>
          <p:nvPr/>
        </p:nvPicPr>
        <p:blipFill>
          <a:blip r:embed="rId3">
            <a:alphaModFix/>
          </a:blip>
          <a:stretch>
            <a:fillRect/>
          </a:stretch>
        </p:blipFill>
        <p:spPr>
          <a:xfrm>
            <a:off x="680474" y="1734875"/>
            <a:ext cx="3053299" cy="2285476"/>
          </a:xfrm>
          <a:prstGeom prst="rect">
            <a:avLst/>
          </a:prstGeom>
          <a:noFill/>
          <a:ln>
            <a:noFill/>
          </a:ln>
        </p:spPr>
      </p:pic>
      <p:pic>
        <p:nvPicPr>
          <p:cNvPr id="184" name="Shape 184"/>
          <p:cNvPicPr preferRelativeResize="0"/>
          <p:nvPr/>
        </p:nvPicPr>
        <p:blipFill>
          <a:blip r:embed="rId4">
            <a:alphaModFix/>
          </a:blip>
          <a:stretch>
            <a:fillRect/>
          </a:stretch>
        </p:blipFill>
        <p:spPr>
          <a:xfrm>
            <a:off x="4919475" y="1978275"/>
            <a:ext cx="3053299" cy="1809905"/>
          </a:xfrm>
          <a:prstGeom prst="rect">
            <a:avLst/>
          </a:prstGeom>
          <a:noFill/>
          <a:ln>
            <a:noFill/>
          </a:ln>
        </p:spPr>
      </p:pic>
      <p:sp>
        <p:nvSpPr>
          <p:cNvPr id="185" name="Shape 185"/>
          <p:cNvSpPr txBox="1"/>
          <p:nvPr/>
        </p:nvSpPr>
        <p:spPr>
          <a:xfrm>
            <a:off x="4149125" y="2491425"/>
            <a:ext cx="7351500" cy="857699"/>
          </a:xfrm>
          <a:prstGeom prst="rect">
            <a:avLst/>
          </a:prstGeom>
          <a:noFill/>
          <a:ln>
            <a:noFill/>
          </a:ln>
        </p:spPr>
        <p:txBody>
          <a:bodyPr anchorCtr="0" anchor="t" bIns="91425" lIns="91425" rIns="91425" tIns="91425">
            <a:noAutofit/>
          </a:bodyPr>
          <a:lstStyle/>
          <a:p>
            <a:pPr>
              <a:spcBef>
                <a:spcPts val="0"/>
              </a:spcBef>
              <a:buNone/>
            </a:pPr>
            <a:r>
              <a:rPr lang="en" sz="2400"/>
              <a:t>or</a:t>
            </a:r>
          </a:p>
        </p:txBody>
      </p:sp>
      <p:sp>
        <p:nvSpPr>
          <p:cNvPr id="186" name="Shape 186"/>
          <p:cNvSpPr txBox="1"/>
          <p:nvPr/>
        </p:nvSpPr>
        <p:spPr>
          <a:xfrm>
            <a:off x="8128900" y="2448750"/>
            <a:ext cx="7351500" cy="857699"/>
          </a:xfrm>
          <a:prstGeom prst="rect">
            <a:avLst/>
          </a:prstGeom>
          <a:noFill/>
          <a:ln>
            <a:noFill/>
          </a:ln>
        </p:spPr>
        <p:txBody>
          <a:bodyPr anchorCtr="0" anchor="t" bIns="91425" lIns="91425" rIns="91425" tIns="91425">
            <a:noAutofit/>
          </a:bodyPr>
          <a:lstStyle/>
          <a:p>
            <a:pPr>
              <a:spcBef>
                <a:spcPts val="0"/>
              </a:spcBef>
              <a:buNone/>
            </a:pPr>
            <a:r>
              <a:rPr lang="en" sz="2400"/>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What is this “long game”?</a:t>
            </a:r>
          </a:p>
        </p:txBody>
      </p:sp>
      <p:sp>
        <p:nvSpPr>
          <p:cNvPr id="47" name="Shape 47"/>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pic>
        <p:nvPicPr>
          <p:cNvPr id="48" name="Shape 48"/>
          <p:cNvPicPr preferRelativeResize="0"/>
          <p:nvPr/>
        </p:nvPicPr>
        <p:blipFill>
          <a:blip r:embed="rId3">
            <a:alphaModFix/>
          </a:blip>
          <a:stretch>
            <a:fillRect/>
          </a:stretch>
        </p:blipFill>
        <p:spPr>
          <a:xfrm>
            <a:off x="1993425" y="1333200"/>
            <a:ext cx="5369151" cy="359264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Rules of the long game	</a:t>
            </a:r>
          </a:p>
        </p:txBody>
      </p:sp>
      <p:sp>
        <p:nvSpPr>
          <p:cNvPr id="192" name="Shape 192"/>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Don’t let the weeds get higher than the garden.</a:t>
            </a:r>
          </a:p>
          <a:p>
            <a:pPr rtl="0">
              <a:spcBef>
                <a:spcPts val="0"/>
              </a:spcBef>
              <a:buNone/>
            </a:pPr>
            <a:r>
              <a:t/>
            </a:r>
            <a:endParaRPr/>
          </a:p>
          <a:p>
            <a:pPr indent="-419100" lvl="0" marL="457200" rtl="0">
              <a:spcBef>
                <a:spcPts val="0"/>
              </a:spcBef>
              <a:buClr>
                <a:schemeClr val="dk1"/>
              </a:buClr>
              <a:buSzPct val="100000"/>
              <a:buFont typeface="Arial"/>
              <a:buChar char="●"/>
            </a:pPr>
            <a:r>
              <a:rPr lang="en"/>
              <a:t>Invest in your support tools (build, release, test)</a:t>
            </a:r>
          </a:p>
          <a:p>
            <a:pPr indent="-419100" lvl="0" marL="457200" rtl="0">
              <a:spcBef>
                <a:spcPts val="0"/>
              </a:spcBef>
              <a:buClr>
                <a:schemeClr val="dk1"/>
              </a:buClr>
              <a:buSzPct val="100000"/>
              <a:buFont typeface="Arial"/>
              <a:buChar char="●"/>
            </a:pPr>
            <a:r>
              <a:rPr lang="en"/>
              <a:t>Monitor from a user’s perspective</a:t>
            </a:r>
          </a:p>
          <a:p>
            <a:pPr indent="-419100" lvl="0" marL="457200">
              <a:spcBef>
                <a:spcPts val="0"/>
              </a:spcBef>
              <a:buClr>
                <a:schemeClr val="dk1"/>
              </a:buClr>
              <a:buSzPct val="100000"/>
              <a:buFont typeface="Arial"/>
              <a:buChar char="●"/>
            </a:pPr>
            <a:r>
              <a:rPr lang="en"/>
              <a:t>Automate anything that you do more than twice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Take care of your team</a:t>
            </a:r>
          </a:p>
        </p:txBody>
      </p:sp>
      <p:sp>
        <p:nvSpPr>
          <p:cNvPr id="198" name="Shape 19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Not eng OR ops - systems need both</a:t>
            </a:r>
          </a:p>
          <a:p>
            <a:pPr indent="-419100" lvl="0" marL="457200" rtl="0">
              <a:spcBef>
                <a:spcPts val="0"/>
              </a:spcBef>
              <a:buClr>
                <a:schemeClr val="dk1"/>
              </a:buClr>
              <a:buSzPct val="100000"/>
              <a:buFont typeface="Arial"/>
              <a:buChar char="●"/>
            </a:pPr>
            <a:r>
              <a:rPr lang="en"/>
              <a:t>Manage interrupt load</a:t>
            </a:r>
          </a:p>
          <a:p>
            <a:pPr indent="-419100" lvl="0" marL="457200" rtl="0">
              <a:spcBef>
                <a:spcPts val="0"/>
              </a:spcBef>
              <a:buClr>
                <a:schemeClr val="dk1"/>
              </a:buClr>
              <a:buSzPct val="100000"/>
              <a:buFont typeface="Arial"/>
              <a:buChar char="●"/>
            </a:pPr>
            <a:r>
              <a:rPr lang="en"/>
              <a:t>Keep the noise floor low</a:t>
            </a:r>
          </a:p>
          <a:p>
            <a:pPr rtl="0">
              <a:spcBef>
                <a:spcPts val="0"/>
              </a:spcBef>
              <a:buNone/>
            </a:pPr>
            <a:r>
              <a:t/>
            </a:r>
            <a:endParaRPr/>
          </a:p>
          <a:p>
            <a:pPr lvl="0" rtl="0">
              <a:spcBef>
                <a:spcPts val="0"/>
              </a:spcBef>
              <a:buNone/>
            </a:pPr>
            <a:r>
              <a:rPr lang="en"/>
              <a:t>Your team IS your service. If you burn them out, you won’t last.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Victory?</a:t>
            </a:r>
          </a:p>
        </p:txBody>
      </p:sp>
      <p:sp>
        <p:nvSpPr>
          <p:cNvPr id="204" name="Shape 204"/>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pic>
        <p:nvPicPr>
          <p:cNvPr id="205" name="Shape 205"/>
          <p:cNvPicPr preferRelativeResize="0"/>
          <p:nvPr/>
        </p:nvPicPr>
        <p:blipFill>
          <a:blip r:embed="rId3">
            <a:alphaModFix/>
          </a:blip>
          <a:stretch>
            <a:fillRect/>
          </a:stretch>
        </p:blipFill>
        <p:spPr>
          <a:xfrm>
            <a:off x="2108050" y="1428750"/>
            <a:ext cx="5080299" cy="34006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What is this “long game”?</a:t>
            </a:r>
          </a:p>
        </p:txBody>
      </p:sp>
      <p:sp>
        <p:nvSpPr>
          <p:cNvPr id="54" name="Shape 54"/>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In 2004 I joined a small company...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What is this “long game”?</a:t>
            </a:r>
          </a:p>
        </p:txBody>
      </p:sp>
      <p:sp>
        <p:nvSpPr>
          <p:cNvPr id="60" name="Shape 60"/>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a:p>
        </p:txBody>
      </p:sp>
      <p:pic>
        <p:nvPicPr>
          <p:cNvPr id="61" name="Shape 61"/>
          <p:cNvPicPr preferRelativeResize="0"/>
          <p:nvPr/>
        </p:nvPicPr>
        <p:blipFill>
          <a:blip r:embed="rId3">
            <a:alphaModFix/>
          </a:blip>
          <a:stretch>
            <a:fillRect/>
          </a:stretch>
        </p:blipFill>
        <p:spPr>
          <a:xfrm>
            <a:off x="2190750" y="1643775"/>
            <a:ext cx="4762500" cy="2838450"/>
          </a:xfrm>
          <a:prstGeom prst="rect">
            <a:avLst/>
          </a:prstGeom>
          <a:noFill/>
          <a:ln cap="flat" w="9525">
            <a:solidFill>
              <a:srgbClr val="000000"/>
            </a:solidFill>
            <a:prstDash val="solid"/>
            <a:round/>
            <a:headEnd len="med" w="med" type="none"/>
            <a:tailEnd len="med" w="med" type="none"/>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Rules of the long game</a:t>
            </a:r>
          </a:p>
        </p:txBody>
      </p:sp>
      <p:sp>
        <p:nvSpPr>
          <p:cNvPr id="67" name="Shape 67"/>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Imagine that you will be very, very successful.</a:t>
            </a:r>
          </a:p>
        </p:txBody>
      </p:sp>
      <p:pic>
        <p:nvPicPr>
          <p:cNvPr id="68" name="Shape 68"/>
          <p:cNvPicPr preferRelativeResize="0"/>
          <p:nvPr/>
        </p:nvPicPr>
        <p:blipFill>
          <a:blip r:embed="rId3">
            <a:alphaModFix/>
          </a:blip>
          <a:stretch>
            <a:fillRect/>
          </a:stretch>
        </p:blipFill>
        <p:spPr>
          <a:xfrm>
            <a:off x="1913675" y="1951975"/>
            <a:ext cx="5157049" cy="29029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Rules of the long game</a:t>
            </a:r>
          </a:p>
        </p:txBody>
      </p:sp>
      <p:sp>
        <p:nvSpPr>
          <p:cNvPr id="74" name="Shape 74"/>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a:t>Complexity increases over time.</a:t>
            </a:r>
          </a:p>
        </p:txBody>
      </p:sp>
      <p:pic>
        <p:nvPicPr>
          <p:cNvPr id="75" name="Shape 75"/>
          <p:cNvPicPr preferRelativeResize="0"/>
          <p:nvPr/>
        </p:nvPicPr>
        <p:blipFill>
          <a:blip r:embed="rId3">
            <a:alphaModFix/>
          </a:blip>
          <a:stretch>
            <a:fillRect/>
          </a:stretch>
        </p:blipFill>
        <p:spPr>
          <a:xfrm>
            <a:off x="2542850" y="1970525"/>
            <a:ext cx="3998149" cy="27267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Scale systems, not teams</a:t>
            </a:r>
          </a:p>
        </p:txBody>
      </p:sp>
      <p:sp>
        <p:nvSpPr>
          <p:cNvPr id="81" name="Shape 8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Good teams and people are precious</a:t>
            </a:r>
            <a:br>
              <a:rPr lang="en"/>
            </a:br>
          </a:p>
          <a:p>
            <a:pPr indent="-419100" lvl="0" marL="457200" rtl="0">
              <a:spcBef>
                <a:spcPts val="0"/>
              </a:spcBef>
              <a:buClr>
                <a:schemeClr val="dk1"/>
              </a:buClr>
              <a:buSzPct val="100000"/>
              <a:buFont typeface="Arial"/>
              <a:buChar char="●"/>
            </a:pPr>
            <a:r>
              <a:rPr lang="en"/>
              <a:t>Your team will (hopefully!) outlast any single piece of code</a:t>
            </a:r>
            <a:br>
              <a:rPr lang="en"/>
            </a:br>
          </a:p>
          <a:p>
            <a:pPr indent="-419100" lvl="0" marL="457200">
              <a:spcBef>
                <a:spcPts val="0"/>
              </a:spcBef>
              <a:buClr>
                <a:schemeClr val="dk1"/>
              </a:buClr>
              <a:buSzPct val="100000"/>
              <a:buFont typeface="Arial"/>
              <a:buChar char="●"/>
            </a:pPr>
            <a:r>
              <a:rPr lang="en"/>
              <a:t>Adding scale shouldn’t have to mean adding people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Starting small...</a:t>
            </a:r>
          </a:p>
        </p:txBody>
      </p:sp>
      <p:sp>
        <p:nvSpPr>
          <p:cNvPr id="87" name="Shape 8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How systems grow: diversification</a:t>
            </a:r>
          </a:p>
        </p:txBody>
      </p:sp>
      <p:grpSp>
        <p:nvGrpSpPr>
          <p:cNvPr id="88" name="Shape 88"/>
          <p:cNvGrpSpPr/>
          <p:nvPr/>
        </p:nvGrpSpPr>
        <p:grpSpPr>
          <a:xfrm>
            <a:off x="3003650" y="2061325"/>
            <a:ext cx="2277300" cy="2552007"/>
            <a:chOff x="3003650" y="2061325"/>
            <a:chExt cx="2277300" cy="2552007"/>
          </a:xfrm>
        </p:grpSpPr>
        <p:sp>
          <p:nvSpPr>
            <p:cNvPr id="89" name="Shape 89"/>
            <p:cNvSpPr/>
            <p:nvPr/>
          </p:nvSpPr>
          <p:spPr>
            <a:xfrm>
              <a:off x="3003650" y="2061325"/>
              <a:ext cx="2277300" cy="706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3000"/>
                <a:t>Web server</a:t>
              </a:r>
            </a:p>
          </p:txBody>
        </p:sp>
        <p:sp>
          <p:nvSpPr>
            <p:cNvPr id="90" name="Shape 90"/>
            <p:cNvSpPr/>
            <p:nvPr/>
          </p:nvSpPr>
          <p:spPr>
            <a:xfrm>
              <a:off x="3003650" y="2983928"/>
              <a:ext cx="2277300" cy="706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3000"/>
                <a:t>App server</a:t>
              </a:r>
            </a:p>
          </p:txBody>
        </p:sp>
        <p:sp>
          <p:nvSpPr>
            <p:cNvPr id="91" name="Shape 91"/>
            <p:cNvSpPr/>
            <p:nvPr/>
          </p:nvSpPr>
          <p:spPr>
            <a:xfrm>
              <a:off x="3003650" y="3906532"/>
              <a:ext cx="2277300" cy="706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3000"/>
                <a:t>Storage</a:t>
              </a:r>
            </a:p>
          </p:txBody>
        </p:sp>
      </p:gr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Getting complex...</a:t>
            </a:r>
          </a:p>
        </p:txBody>
      </p:sp>
      <p:sp>
        <p:nvSpPr>
          <p:cNvPr id="97" name="Shape 9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How systems grow: diversification</a:t>
            </a:r>
          </a:p>
        </p:txBody>
      </p:sp>
      <p:grpSp>
        <p:nvGrpSpPr>
          <p:cNvPr id="98" name="Shape 98"/>
          <p:cNvGrpSpPr/>
          <p:nvPr/>
        </p:nvGrpSpPr>
        <p:grpSpPr>
          <a:xfrm>
            <a:off x="709898" y="1799200"/>
            <a:ext cx="8187051" cy="2849800"/>
            <a:chOff x="709898" y="1646800"/>
            <a:chExt cx="8187051" cy="2849800"/>
          </a:xfrm>
        </p:grpSpPr>
        <p:sp>
          <p:nvSpPr>
            <p:cNvPr id="99" name="Shape 99"/>
            <p:cNvSpPr/>
            <p:nvPr/>
          </p:nvSpPr>
          <p:spPr>
            <a:xfrm>
              <a:off x="709899" y="2213750"/>
              <a:ext cx="1409999" cy="5505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Web server</a:t>
              </a:r>
            </a:p>
          </p:txBody>
        </p:sp>
        <p:sp>
          <p:nvSpPr>
            <p:cNvPr id="100" name="Shape 100"/>
            <p:cNvSpPr/>
            <p:nvPr/>
          </p:nvSpPr>
          <p:spPr>
            <a:xfrm>
              <a:off x="709898" y="2932174"/>
              <a:ext cx="1995000" cy="5505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t>App server</a:t>
              </a:r>
            </a:p>
          </p:txBody>
        </p:sp>
        <p:sp>
          <p:nvSpPr>
            <p:cNvPr id="101" name="Shape 101"/>
            <p:cNvSpPr/>
            <p:nvPr/>
          </p:nvSpPr>
          <p:spPr>
            <a:xfrm>
              <a:off x="709898" y="3650605"/>
              <a:ext cx="1995000" cy="5505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t>Storage</a:t>
              </a:r>
            </a:p>
          </p:txBody>
        </p:sp>
        <p:sp>
          <p:nvSpPr>
            <p:cNvPr id="102" name="Shape 102"/>
            <p:cNvSpPr/>
            <p:nvPr/>
          </p:nvSpPr>
          <p:spPr>
            <a:xfrm>
              <a:off x="2963039" y="2932174"/>
              <a:ext cx="1995000" cy="5505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t>App server</a:t>
              </a:r>
            </a:p>
          </p:txBody>
        </p:sp>
        <p:sp>
          <p:nvSpPr>
            <p:cNvPr id="103" name="Shape 103"/>
            <p:cNvSpPr/>
            <p:nvPr/>
          </p:nvSpPr>
          <p:spPr>
            <a:xfrm>
              <a:off x="5216180" y="2932174"/>
              <a:ext cx="1995000" cy="5505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t>App server</a:t>
              </a:r>
            </a:p>
          </p:txBody>
        </p:sp>
        <p:sp>
          <p:nvSpPr>
            <p:cNvPr id="104" name="Shape 104"/>
            <p:cNvSpPr/>
            <p:nvPr/>
          </p:nvSpPr>
          <p:spPr>
            <a:xfrm>
              <a:off x="3023550" y="3801500"/>
              <a:ext cx="1934700" cy="695100"/>
            </a:xfrm>
            <a:prstGeom prst="can">
              <a:avLst>
                <a:gd fmla="val 25000" name="adj"/>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1800"/>
                <a:t>Better storage</a:t>
              </a:r>
            </a:p>
          </p:txBody>
        </p:sp>
        <p:sp>
          <p:nvSpPr>
            <p:cNvPr id="105" name="Shape 105"/>
            <p:cNvSpPr/>
            <p:nvPr/>
          </p:nvSpPr>
          <p:spPr>
            <a:xfrm>
              <a:off x="5438900" y="3766750"/>
              <a:ext cx="2467499" cy="695100"/>
            </a:xfrm>
            <a:prstGeom prst="can">
              <a:avLst>
                <a:gd fmla="val 25000" name="adj"/>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1800"/>
                <a:t>Really fast storage</a:t>
              </a:r>
            </a:p>
          </p:txBody>
        </p:sp>
        <p:sp>
          <p:nvSpPr>
            <p:cNvPr id="106" name="Shape 106"/>
            <p:cNvSpPr/>
            <p:nvPr/>
          </p:nvSpPr>
          <p:spPr>
            <a:xfrm>
              <a:off x="7469325" y="1785750"/>
              <a:ext cx="715199" cy="16967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rtl="0">
                <a:spcBef>
                  <a:spcPts val="0"/>
                </a:spcBef>
                <a:buNone/>
              </a:pPr>
              <a:r>
                <a:rPr lang="en" sz="1800"/>
                <a:t>Pub-</a:t>
              </a:r>
            </a:p>
            <a:p>
              <a:pPr>
                <a:spcBef>
                  <a:spcPts val="0"/>
                </a:spcBef>
                <a:buNone/>
              </a:pPr>
              <a:r>
                <a:rPr lang="en" sz="1800"/>
                <a:t>sub</a:t>
              </a:r>
            </a:p>
          </p:txBody>
        </p:sp>
        <p:sp>
          <p:nvSpPr>
            <p:cNvPr id="107" name="Shape 107"/>
            <p:cNvSpPr/>
            <p:nvPr/>
          </p:nvSpPr>
          <p:spPr>
            <a:xfrm>
              <a:off x="5132825" y="1646800"/>
              <a:ext cx="2154600" cy="3990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1800"/>
                <a:t>Authentication</a:t>
              </a:r>
            </a:p>
          </p:txBody>
        </p:sp>
        <p:sp>
          <p:nvSpPr>
            <p:cNvPr id="108" name="Shape 108"/>
            <p:cNvSpPr/>
            <p:nvPr/>
          </p:nvSpPr>
          <p:spPr>
            <a:xfrm>
              <a:off x="2325949" y="2233450"/>
              <a:ext cx="1409999" cy="5505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Web server</a:t>
              </a:r>
            </a:p>
          </p:txBody>
        </p:sp>
        <p:sp>
          <p:nvSpPr>
            <p:cNvPr id="109" name="Shape 109"/>
            <p:cNvSpPr/>
            <p:nvPr/>
          </p:nvSpPr>
          <p:spPr>
            <a:xfrm>
              <a:off x="3941924" y="2213737"/>
              <a:ext cx="1409999" cy="5505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Web server</a:t>
              </a:r>
            </a:p>
          </p:txBody>
        </p:sp>
        <p:sp>
          <p:nvSpPr>
            <p:cNvPr id="110" name="Shape 110"/>
            <p:cNvSpPr/>
            <p:nvPr/>
          </p:nvSpPr>
          <p:spPr>
            <a:xfrm>
              <a:off x="5557899" y="2213725"/>
              <a:ext cx="1409999" cy="5505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Web server</a:t>
              </a:r>
            </a:p>
          </p:txBody>
        </p:sp>
        <p:sp>
          <p:nvSpPr>
            <p:cNvPr id="111" name="Shape 111"/>
            <p:cNvSpPr/>
            <p:nvPr/>
          </p:nvSpPr>
          <p:spPr>
            <a:xfrm>
              <a:off x="8392950" y="1785800"/>
              <a:ext cx="503999" cy="5505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t>API</a:t>
              </a:r>
            </a:p>
          </p:txBody>
        </p:sp>
        <p:sp>
          <p:nvSpPr>
            <p:cNvPr id="112" name="Shape 112"/>
            <p:cNvSpPr/>
            <p:nvPr/>
          </p:nvSpPr>
          <p:spPr>
            <a:xfrm>
              <a:off x="3801500" y="1646800"/>
              <a:ext cx="1149300" cy="3854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1800"/>
                <a:t>Email</a:t>
              </a:r>
            </a:p>
          </p:txBody>
        </p:sp>
      </p:gr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