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  <p:sldMasterId id="2147483651" r:id="rId2"/>
  </p:sldMasterIdLst>
  <p:notesMasterIdLst>
    <p:notesMasterId r:id="rId43"/>
  </p:notesMasterIdLst>
  <p:handoutMasterIdLst>
    <p:handoutMasterId r:id="rId44"/>
  </p:handoutMasterIdLst>
  <p:sldIdLst>
    <p:sldId id="263" r:id="rId3"/>
    <p:sldId id="264" r:id="rId4"/>
    <p:sldId id="268" r:id="rId5"/>
    <p:sldId id="269" r:id="rId6"/>
    <p:sldId id="270" r:id="rId7"/>
    <p:sldId id="272" r:id="rId8"/>
    <p:sldId id="302" r:id="rId9"/>
    <p:sldId id="307" r:id="rId10"/>
    <p:sldId id="277" r:id="rId11"/>
    <p:sldId id="278" r:id="rId12"/>
    <p:sldId id="273" r:id="rId13"/>
    <p:sldId id="274" r:id="rId14"/>
    <p:sldId id="280" r:id="rId15"/>
    <p:sldId id="276" r:id="rId16"/>
    <p:sldId id="279" r:id="rId17"/>
    <p:sldId id="283" r:id="rId18"/>
    <p:sldId id="281" r:id="rId19"/>
    <p:sldId id="284" r:id="rId20"/>
    <p:sldId id="285" r:id="rId21"/>
    <p:sldId id="308" r:id="rId22"/>
    <p:sldId id="286" r:id="rId23"/>
    <p:sldId id="306" r:id="rId24"/>
    <p:sldId id="312" r:id="rId25"/>
    <p:sldId id="287" r:id="rId26"/>
    <p:sldId id="316" r:id="rId27"/>
    <p:sldId id="304" r:id="rId28"/>
    <p:sldId id="292" r:id="rId29"/>
    <p:sldId id="313" r:id="rId30"/>
    <p:sldId id="314" r:id="rId31"/>
    <p:sldId id="294" r:id="rId32"/>
    <p:sldId id="295" r:id="rId33"/>
    <p:sldId id="296" r:id="rId34"/>
    <p:sldId id="297" r:id="rId35"/>
    <p:sldId id="298" r:id="rId36"/>
    <p:sldId id="315" r:id="rId37"/>
    <p:sldId id="288" r:id="rId38"/>
    <p:sldId id="303" r:id="rId39"/>
    <p:sldId id="309" r:id="rId40"/>
    <p:sldId id="310" r:id="rId41"/>
    <p:sldId id="301" r:id="rId42"/>
  </p:sldIdLst>
  <p:sldSz cx="24384000" cy="13716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1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1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1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1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1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1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1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11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clrMru>
    <a:srgbClr val="482986"/>
    <a:srgbClr val="00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84" y="-9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8A30C0F-D00C-4D40-A6BE-3DBF04C872B3}" type="datetimeFigureOut">
              <a:rPr lang="en-US"/>
              <a:pPr>
                <a:defRPr/>
              </a:pPr>
              <a:t>5/26/15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0431F02-8D7A-6F42-9EB6-1E6A9595C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08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0A41F36F-693B-5E45-9485-FD5DC6BAF3F1}" type="datetimeFigureOut">
              <a:rPr lang="en-US"/>
              <a:pPr>
                <a:defRPr/>
              </a:pPr>
              <a:t>5/26/15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8DFCFD5-0226-D246-BED8-2C36EB1A5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34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many have run tests? How Many test??</a:t>
            </a:r>
          </a:p>
          <a:p>
            <a:r>
              <a:rPr lang="en-US" dirty="0" smtClean="0"/>
              <a:t>How many</a:t>
            </a:r>
            <a:r>
              <a:rPr lang="en-US" baseline="0" dirty="0" smtClean="0"/>
              <a:t> plan to do optimization testing this year?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DFCFD5-0226-D246-BED8-2C36EB1A5C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171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Calibri" charset="0"/>
              </a:rPr>
              <a:t> When you stare at an object for a long time you can experience adaptation-induced blindness</a:t>
            </a:r>
          </a:p>
          <a:p>
            <a:pPr>
              <a:spcBef>
                <a:spcPct val="0"/>
              </a:spcBef>
            </a:pPr>
            <a:r>
              <a:rPr lang="en-US" dirty="0">
                <a:latin typeface="Calibri" charset="0"/>
              </a:rPr>
              <a:t> We get blind to what we’re focusing on</a:t>
            </a:r>
          </a:p>
          <a:p>
            <a:pPr>
              <a:spcBef>
                <a:spcPct val="0"/>
              </a:spcBef>
            </a:pPr>
            <a:r>
              <a:rPr lang="en-US" dirty="0">
                <a:latin typeface="Calibri" charset="0"/>
              </a:rPr>
              <a:t> How can we overcome our own “site blindness</a:t>
            </a:r>
            <a:r>
              <a:rPr lang="en-US" dirty="0" smtClean="0">
                <a:latin typeface="Calibri" charset="0"/>
              </a:rPr>
              <a:t>”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Process blindness</a:t>
            </a:r>
            <a:endParaRPr lang="en-US" dirty="0">
              <a:latin typeface="Calibri" charset="0"/>
            </a:endParaRPr>
          </a:p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6BA9105E-519F-224D-ACF0-262DE10D4615}" type="slidenum">
              <a:rPr lang="en-US" sz="1200"/>
              <a:pPr eaLnBrk="1" hangingPunct="1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7200">
                <a:latin typeface="Calibri" charset="0"/>
              </a:rPr>
              <a:t>Deep dive new analytics</a:t>
            </a:r>
          </a:p>
          <a:p>
            <a:pPr lvl="1">
              <a:spcBef>
                <a:spcPct val="0"/>
              </a:spcBef>
            </a:pPr>
            <a:r>
              <a:rPr lang="en-US">
                <a:latin typeface="Calibri" charset="0"/>
              </a:rPr>
              <a:t>Form and Funnel analytics</a:t>
            </a:r>
          </a:p>
          <a:p>
            <a:pPr lvl="1">
              <a:spcBef>
                <a:spcPct val="0"/>
              </a:spcBef>
            </a:pPr>
            <a:r>
              <a:rPr lang="en-US">
                <a:latin typeface="Calibri" charset="0"/>
              </a:rPr>
              <a:t>Site recording analytics</a:t>
            </a:r>
          </a:p>
          <a:p>
            <a:pPr lvl="1">
              <a:spcBef>
                <a:spcPct val="0"/>
              </a:spcBef>
            </a:pPr>
            <a:r>
              <a:rPr lang="en-US">
                <a:latin typeface="Calibri" charset="0"/>
              </a:rPr>
              <a:t>Segment analytics by device (mobile, desktop, tablet)</a:t>
            </a:r>
          </a:p>
          <a:p>
            <a:pPr lvl="1">
              <a:spcBef>
                <a:spcPct val="0"/>
              </a:spcBef>
            </a:pPr>
            <a:r>
              <a:rPr lang="en-US">
                <a:latin typeface="Calibri" charset="0"/>
              </a:rPr>
              <a:t>On page analytics (Heat maps etc.)</a:t>
            </a:r>
          </a:p>
          <a:p>
            <a:pPr lvl="1">
              <a:spcBef>
                <a:spcPct val="0"/>
              </a:spcBef>
            </a:pPr>
            <a:r>
              <a:rPr lang="en-US">
                <a:latin typeface="Calibri" charset="0"/>
              </a:rPr>
              <a:t>Look for the weird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73D0110F-CCFA-D44E-A915-F9102D93E7A2}" type="slidenum">
              <a:rPr lang="en-US" sz="1200"/>
              <a:pPr eaLnBrk="1" hangingPunct="1"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7200" dirty="0">
                <a:latin typeface="Calibri" charset="0"/>
              </a:rPr>
              <a:t> Watch others interact with your site – See in their </a:t>
            </a:r>
            <a:r>
              <a:rPr lang="en-US" sz="7200" dirty="0" smtClean="0">
                <a:latin typeface="Calibri" charset="0"/>
              </a:rPr>
              <a:t>Eyes</a:t>
            </a:r>
          </a:p>
          <a:p>
            <a:pPr>
              <a:spcBef>
                <a:spcPct val="0"/>
              </a:spcBef>
            </a:pPr>
            <a:r>
              <a:rPr lang="en-US" sz="7200" dirty="0" smtClean="0">
                <a:latin typeface="Calibri" charset="0"/>
              </a:rPr>
              <a:t>This applies to other optimization projects, not just CRO</a:t>
            </a:r>
            <a:endParaRPr lang="en-US" sz="7200" dirty="0">
              <a:latin typeface="Calibri" charset="0"/>
            </a:endParaRP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Watch people go through your site on different devices</a:t>
            </a: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Listen to Custom Service calls or Sales calls</a:t>
            </a: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Create simple Focus Groups (Craig’s list is a great, cheap way)</a:t>
            </a:r>
          </a:p>
          <a:p>
            <a:pPr lvl="2">
              <a:spcBef>
                <a:spcPct val="0"/>
              </a:spcBef>
            </a:pPr>
            <a:r>
              <a:rPr lang="en-US" sz="3600" dirty="0">
                <a:latin typeface="Calibri" charset="0"/>
              </a:rPr>
              <a:t>(We got a headline that from a Craigslist person that is still running today)</a:t>
            </a:r>
          </a:p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23BFC50D-22EF-6B45-95ED-1F53B4BDB41F}" type="slidenum">
              <a:rPr lang="en-US" sz="1200"/>
              <a:pPr eaLnBrk="1" hangingPunct="1"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7200" dirty="0">
                <a:latin typeface="Calibri" charset="0"/>
              </a:rPr>
              <a:t>What are others doing?</a:t>
            </a:r>
          </a:p>
          <a:p>
            <a:pPr>
              <a:spcBef>
                <a:spcPct val="0"/>
              </a:spcBef>
            </a:pPr>
            <a:r>
              <a:rPr lang="en-US" sz="7200" dirty="0">
                <a:latin typeface="Calibri" charset="0"/>
              </a:rPr>
              <a:t> Look at your competition</a:t>
            </a:r>
          </a:p>
          <a:p>
            <a:pPr>
              <a:spcBef>
                <a:spcPct val="0"/>
              </a:spcBef>
            </a:pPr>
            <a:r>
              <a:rPr lang="en-US" sz="7200" dirty="0">
                <a:latin typeface="Calibri" charset="0"/>
              </a:rPr>
              <a:t> Look at other industries and their leaders</a:t>
            </a:r>
          </a:p>
          <a:p>
            <a:pPr>
              <a:spcBef>
                <a:spcPct val="0"/>
              </a:spcBef>
            </a:pPr>
            <a:r>
              <a:rPr lang="en-US" sz="7200" dirty="0">
                <a:latin typeface="Calibri" charset="0"/>
              </a:rPr>
              <a:t> Look at what is new and cutting edge</a:t>
            </a: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(Careful with “bleeding edge”)</a:t>
            </a:r>
          </a:p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9529F1C-F1C3-414D-9BD4-068C64594629}" type="slidenum">
              <a:rPr lang="en-US" sz="1200"/>
              <a:pPr eaLnBrk="1" hangingPunct="1"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7200" dirty="0">
                <a:latin typeface="Calibri" charset="0"/>
              </a:rPr>
              <a:t>What are others doing?</a:t>
            </a:r>
          </a:p>
          <a:p>
            <a:pPr>
              <a:spcBef>
                <a:spcPct val="0"/>
              </a:spcBef>
            </a:pPr>
            <a:r>
              <a:rPr lang="en-US" sz="7200" dirty="0">
                <a:latin typeface="Calibri" charset="0"/>
              </a:rPr>
              <a:t> Look at your competition</a:t>
            </a:r>
          </a:p>
          <a:p>
            <a:pPr>
              <a:spcBef>
                <a:spcPct val="0"/>
              </a:spcBef>
            </a:pPr>
            <a:r>
              <a:rPr lang="en-US" sz="7200" dirty="0">
                <a:latin typeface="Calibri" charset="0"/>
              </a:rPr>
              <a:t> Look at other industries and their leaders</a:t>
            </a:r>
          </a:p>
          <a:p>
            <a:pPr>
              <a:spcBef>
                <a:spcPct val="0"/>
              </a:spcBef>
            </a:pPr>
            <a:r>
              <a:rPr lang="en-US" sz="7200" dirty="0">
                <a:latin typeface="Calibri" charset="0"/>
              </a:rPr>
              <a:t> Look at what is new and cutting edge</a:t>
            </a: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(Careful with “bleeding edge”)</a:t>
            </a:r>
          </a:p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9529F1C-F1C3-414D-9BD4-068C64594629}" type="slidenum">
              <a:rPr lang="en-US" sz="1200"/>
              <a:pPr eaLnBrk="1" hangingPunct="1"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/>
            </a:r>
            <a:br>
              <a:rPr lang="en-US">
                <a:latin typeface="Calibri" charset="0"/>
              </a:rPr>
            </a:br>
            <a:r>
              <a:rPr lang="en-US">
                <a:latin typeface="Calibri" charset="0"/>
              </a:rPr>
              <a:t>Note it was validation, form fields, order of fields, date pickers, etc.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3751516-BE78-7740-A7C4-2B29FA9047A6}" type="slidenum">
              <a:rPr lang="en-US" sz="1200"/>
              <a:pPr eaLnBrk="1" hangingPunct="1"/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>
                <a:latin typeface="Calibri" charset="0"/>
              </a:rPr>
              <a:t/>
            </a:r>
            <a:br>
              <a:rPr lang="en-US" dirty="0">
                <a:latin typeface="Calibri" charset="0"/>
              </a:rPr>
            </a:br>
            <a:r>
              <a:rPr lang="en-US" dirty="0">
                <a:latin typeface="Calibri" charset="0"/>
              </a:rPr>
              <a:t>Note it was validation, form fields, order of fields, date pickers, etc.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3751516-BE78-7740-A7C4-2B29FA9047A6}" type="slidenum">
              <a:rPr lang="en-US" sz="1200"/>
              <a:pPr eaLnBrk="1" hangingPunct="1"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(Learned a bit too late to save my hair)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DFCFD5-0226-D246-BED8-2C36EB1A5C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57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7200" dirty="0">
                <a:latin typeface="Calibri" charset="0"/>
              </a:rPr>
              <a:t>Focus on the PROCESS, not the result</a:t>
            </a: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“If you can’t describe what you are doing as a process, you don’t know what you’re doing” ~ W. Edward </a:t>
            </a:r>
            <a:r>
              <a:rPr lang="en-US" dirty="0" smtClean="0">
                <a:latin typeface="Calibri" charset="0"/>
              </a:rPr>
              <a:t>Deming</a:t>
            </a:r>
            <a:endParaRPr lang="en-US" dirty="0">
              <a:latin typeface="Calibri" charset="0"/>
            </a:endParaRP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This </a:t>
            </a:r>
            <a:r>
              <a:rPr lang="en-US" dirty="0" smtClean="0">
                <a:latin typeface="Calibri" charset="0"/>
              </a:rPr>
              <a:t>Eases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Stress</a:t>
            </a:r>
            <a:r>
              <a:rPr lang="en-US" dirty="0">
                <a:latin typeface="Calibri" charset="0"/>
              </a:rPr>
              <a:t>, Undue Pressure, and Faulty Expectations</a:t>
            </a: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If your organization can’t change this, then hire out to other “Triers”</a:t>
            </a: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Process beats Genius EVERYTIME</a:t>
            </a:r>
          </a:p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92AA5160-2B93-CE47-909B-A11AAC6DE96C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was the straw that helped me to change our process. Even though the client gets results, we turbo charged our FOCUS on process internally.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DFCFD5-0226-D246-BED8-2C36EB1A5C2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558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z="7200" dirty="0">
                <a:latin typeface="Calibri" charset="0"/>
              </a:rPr>
              <a:t>Focus on the PROCESS, not the result</a:t>
            </a: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“If you can’t describe what you are doing as a process, you don’t know what you’re doing” ~ W. Edward </a:t>
            </a:r>
            <a:r>
              <a:rPr lang="en-US" dirty="0" smtClean="0">
                <a:latin typeface="Calibri" charset="0"/>
              </a:rPr>
              <a:t>Deming</a:t>
            </a:r>
            <a:endParaRPr lang="en-US" dirty="0">
              <a:latin typeface="Calibri" charset="0"/>
            </a:endParaRP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This </a:t>
            </a:r>
            <a:r>
              <a:rPr lang="en-US" dirty="0" smtClean="0">
                <a:latin typeface="Calibri" charset="0"/>
              </a:rPr>
              <a:t>Eases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dirty="0" smtClean="0">
                <a:latin typeface="Calibri" charset="0"/>
              </a:rPr>
              <a:t>Stress</a:t>
            </a:r>
            <a:r>
              <a:rPr lang="en-US" dirty="0">
                <a:latin typeface="Calibri" charset="0"/>
              </a:rPr>
              <a:t>, Undue Pressure, and Faulty Expectations</a:t>
            </a: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If your organization can’t change this, then hire out to other “Triers”</a:t>
            </a:r>
          </a:p>
          <a:p>
            <a:pPr lvl="1">
              <a:spcBef>
                <a:spcPct val="0"/>
              </a:spcBef>
            </a:pPr>
            <a:r>
              <a:rPr lang="en-US" dirty="0">
                <a:latin typeface="Calibri" charset="0"/>
              </a:rPr>
              <a:t>Process beats Genius EVERYTIME</a:t>
            </a:r>
          </a:p>
          <a:p>
            <a:pPr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92AA5160-2B93-CE47-909B-A11AAC6DE96C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By changing the focus</a:t>
            </a:r>
            <a:r>
              <a:rPr lang="en-US" baseline="0" dirty="0" smtClean="0">
                <a:latin typeface="Calibri" charset="0"/>
              </a:rPr>
              <a:t> to Process, you’ll run more tests, you’ll learn more, You’ll win!!</a:t>
            </a:r>
            <a:endParaRPr lang="en-US" dirty="0">
              <a:latin typeface="Calibri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3FB78C9-59CE-6642-8552-1F8851F3F0B7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spcBef>
                <a:spcPct val="0"/>
              </a:spcBef>
            </a:pPr>
            <a:r>
              <a:rPr lang="en-US">
                <a:latin typeface="Calibri" charset="0"/>
              </a:rPr>
              <a:t>Make it fun. Have internal “competitions” for ideas</a:t>
            </a:r>
          </a:p>
          <a:p>
            <a:pPr lvl="1">
              <a:spcBef>
                <a:spcPct val="0"/>
              </a:spcBef>
            </a:pPr>
            <a:r>
              <a:rPr lang="en-US">
                <a:latin typeface="Calibri" charset="0"/>
              </a:rPr>
              <a:t>Give awards for Biggest Loser or Craziest Idea</a:t>
            </a:r>
          </a:p>
          <a:p>
            <a:pPr lvl="1">
              <a:spcBef>
                <a:spcPct val="0"/>
              </a:spcBef>
            </a:pPr>
            <a:r>
              <a:rPr lang="en-US">
                <a:latin typeface="Calibri" charset="0"/>
              </a:rPr>
              <a:t>Measure everything</a:t>
            </a:r>
          </a:p>
          <a:p>
            <a:pPr lvl="1">
              <a:spcBef>
                <a:spcPct val="0"/>
              </a:spcBef>
            </a:pPr>
            <a:r>
              <a:rPr lang="en-US">
                <a:latin typeface="Calibri" charset="0"/>
              </a:rPr>
              <a:t>Understand deeply</a:t>
            </a:r>
          </a:p>
          <a:p>
            <a:pPr lvl="1">
              <a:spcBef>
                <a:spcPct val="0"/>
              </a:spcBef>
            </a:pPr>
            <a:r>
              <a:rPr lang="en-US">
                <a:latin typeface="Calibri" charset="0"/>
              </a:rPr>
              <a:t>Try new tools and techniques to build your skillset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E2D270F2-145D-6349-9324-4FA89D3EC815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By changing the focus</a:t>
            </a:r>
            <a:r>
              <a:rPr lang="en-US" baseline="0" dirty="0" smtClean="0">
                <a:latin typeface="Calibri" charset="0"/>
              </a:rPr>
              <a:t> to Process, you’ll run more tests, you’ll learn more, You’ll win!!</a:t>
            </a:r>
            <a:endParaRPr lang="en-US" dirty="0">
              <a:latin typeface="Calibri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3FB78C9-59CE-6642-8552-1F8851F3F0B7}" type="slidenum">
              <a:rPr lang="en-US" sz="1200"/>
              <a:pPr eaLnBrk="1" hangingPunct="1"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By changing the focus</a:t>
            </a:r>
            <a:r>
              <a:rPr lang="en-US" baseline="0" dirty="0" smtClean="0">
                <a:latin typeface="Calibri" charset="0"/>
              </a:rPr>
              <a:t> to Process, you’ll run more tests, you’ll learn more, You’ll win!!</a:t>
            </a:r>
            <a:endParaRPr lang="en-US" dirty="0">
              <a:latin typeface="Calibri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F3FB78C9-59CE-6642-8552-1F8851F3F0B7}" type="slidenum">
              <a:rPr lang="en-US" sz="1200"/>
              <a:pPr eaLnBrk="1" hangingPunct="1"/>
              <a:t>29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17073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35625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178800" y="0"/>
            <a:ext cx="15290800" cy="72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78800" y="7772400"/>
            <a:ext cx="152908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ransition xmlns:p14="http://schemas.microsoft.com/office/powerpoint/2010/main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6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0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10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10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10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10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17538" y="241300"/>
            <a:ext cx="23134637" cy="205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38" y="2289175"/>
            <a:ext cx="23134637" cy="1142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charset="0"/>
              </a:rPr>
              <a:t>Second level</a:t>
            </a:r>
          </a:p>
          <a:p>
            <a:pPr lvl="2"/>
            <a:r>
              <a:rPr lang="en-US" dirty="0">
                <a:sym typeface="Arial" charset="0"/>
              </a:rPr>
              <a:t>Third level</a:t>
            </a:r>
          </a:p>
          <a:p>
            <a:pPr lvl="3"/>
            <a:r>
              <a:rPr lang="en-US" dirty="0">
                <a:sym typeface="Arial" charset="0"/>
              </a:rPr>
              <a:t>Fourth level</a:t>
            </a:r>
          </a:p>
          <a:p>
            <a:pPr lvl="4"/>
            <a:r>
              <a:rPr lang="en-US" dirty="0">
                <a:sym typeface="Arial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600" b="1">
          <a:solidFill>
            <a:schemeClr val="tx1"/>
          </a:solidFill>
          <a:latin typeface="Arial" charset="0"/>
          <a:ea typeface="ヒラギノ角ゴ ProN W6" charset="0"/>
          <a:cs typeface="ヒラギノ角ゴ ProN W6" charset="0"/>
          <a:sym typeface="Arial" charset="0"/>
        </a:defRPr>
      </a:lvl9pPr>
    </p:titleStyle>
    <p:bodyStyle>
      <a:lvl1pPr marL="457200" indent="-457200" algn="l" rtl="0" eaLnBrk="0" fontAlgn="base" hangingPunct="0">
        <a:spcBef>
          <a:spcPts val="2100"/>
        </a:spcBef>
        <a:spcAft>
          <a:spcPct val="0"/>
        </a:spcAft>
        <a:buClr>
          <a:srgbClr val="00B7B7"/>
        </a:buClr>
        <a:buSzPct val="100000"/>
        <a:buFont typeface="Wingdings" charset="0"/>
        <a:buChar char="§"/>
        <a:defRPr sz="4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876300" indent="-457200" algn="l" rtl="0" eaLnBrk="0" fontAlgn="base" hangingPunct="0">
        <a:spcBef>
          <a:spcPts val="1900"/>
        </a:spcBef>
        <a:spcAft>
          <a:spcPct val="0"/>
        </a:spcAft>
        <a:buClr>
          <a:srgbClr val="00B7B7"/>
        </a:buClr>
        <a:buSzPct val="100000"/>
        <a:buFont typeface="Arial" charset="0"/>
        <a:buChar char="-"/>
        <a:defRPr sz="4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333500" indent="-457200" algn="l" rtl="0" eaLnBrk="0" fontAlgn="base" hangingPunct="0">
        <a:spcBef>
          <a:spcPts val="1600"/>
        </a:spcBef>
        <a:spcAft>
          <a:spcPct val="0"/>
        </a:spcAft>
        <a:buClr>
          <a:srgbClr val="00B7B7"/>
        </a:buClr>
        <a:buSzPct val="100000"/>
        <a:buFont typeface="Arial" charset="0"/>
        <a:buChar char="-"/>
        <a:defRPr sz="4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790700" indent="-457200" algn="l" rtl="0" eaLnBrk="0" fontAlgn="base" hangingPunct="0">
        <a:spcBef>
          <a:spcPts val="1300"/>
        </a:spcBef>
        <a:spcAft>
          <a:spcPct val="0"/>
        </a:spcAft>
        <a:buClr>
          <a:srgbClr val="00B7B7"/>
        </a:buClr>
        <a:buSzPct val="100000"/>
        <a:buFont typeface="Arial" charset="0"/>
        <a:buChar char="-"/>
        <a:defRPr sz="4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247900" indent="-457200" algn="l" rtl="0" eaLnBrk="0" fontAlgn="base" hangingPunct="0">
        <a:spcBef>
          <a:spcPts val="1300"/>
        </a:spcBef>
        <a:spcAft>
          <a:spcPct val="0"/>
        </a:spcAft>
        <a:buClr>
          <a:srgbClr val="00B7B7"/>
        </a:buClr>
        <a:buSzPct val="100000"/>
        <a:buFont typeface="Arial" charset="0"/>
        <a:buChar char="-"/>
        <a:defRPr sz="4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705100" indent="-457200" algn="l" rtl="0" fontAlgn="base">
        <a:spcBef>
          <a:spcPts val="1300"/>
        </a:spcBef>
        <a:spcAft>
          <a:spcPct val="0"/>
        </a:spcAft>
        <a:buClr>
          <a:srgbClr val="D3002D"/>
        </a:buClr>
        <a:buSzPct val="100000"/>
        <a:buFont typeface="Arial" charset="0"/>
        <a:buChar char="-"/>
        <a:defRPr sz="4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3162300" indent="-457200" algn="l" rtl="0" fontAlgn="base">
        <a:spcBef>
          <a:spcPts val="1300"/>
        </a:spcBef>
        <a:spcAft>
          <a:spcPct val="0"/>
        </a:spcAft>
        <a:buClr>
          <a:srgbClr val="D3002D"/>
        </a:buClr>
        <a:buSzPct val="100000"/>
        <a:buFont typeface="Arial" charset="0"/>
        <a:buChar char="-"/>
        <a:defRPr sz="4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619500" indent="-457200" algn="l" rtl="0" fontAlgn="base">
        <a:spcBef>
          <a:spcPts val="1300"/>
        </a:spcBef>
        <a:spcAft>
          <a:spcPct val="0"/>
        </a:spcAft>
        <a:buClr>
          <a:srgbClr val="D3002D"/>
        </a:buClr>
        <a:buSzPct val="100000"/>
        <a:buFont typeface="Arial" charset="0"/>
        <a:buChar char="-"/>
        <a:defRPr sz="4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4076700" indent="-457200" algn="l" rtl="0" fontAlgn="base">
        <a:spcBef>
          <a:spcPts val="1300"/>
        </a:spcBef>
        <a:spcAft>
          <a:spcPct val="0"/>
        </a:spcAft>
        <a:buClr>
          <a:srgbClr val="D3002D"/>
        </a:buClr>
        <a:buSzPct val="100000"/>
        <a:buFont typeface="Arial" charset="0"/>
        <a:buChar char="-"/>
        <a:defRPr sz="4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Applying CRO concepts to your entire organization</a:t>
            </a:r>
            <a:br>
              <a:rPr lang="en-US" dirty="0"/>
            </a:br>
            <a:endParaRPr lang="en-US" dirty="0" smtClean="0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914400" indent="-914400" eaLnBrk="1" hangingPunct="1">
              <a:defRPr/>
            </a:pPr>
            <a:r>
              <a:rPr lang="en-US" dirty="0" smtClean="0"/>
              <a:t>Jon </a:t>
            </a:r>
            <a:r>
              <a:rPr lang="en-US" dirty="0" err="1" smtClean="0"/>
              <a:t>Correll</a:t>
            </a:r>
            <a:r>
              <a:rPr lang="en-US" dirty="0" smtClean="0"/>
              <a:t>, CEO</a:t>
            </a:r>
          </a:p>
          <a:p>
            <a:pPr marL="914400" indent="-914400" eaLnBrk="1" hangingPunct="1">
              <a:defRPr/>
            </a:pPr>
            <a:r>
              <a:rPr lang="en-US" dirty="0" err="1" smtClean="0"/>
              <a:t>Maxly</a:t>
            </a:r>
            <a:endParaRPr lang="en-US" dirty="0" smtClean="0"/>
          </a:p>
          <a:p>
            <a:pPr marL="914400" indent="-914400" eaLnBrk="1" hangingPunct="1">
              <a:defRPr/>
            </a:pPr>
            <a:r>
              <a:rPr lang="en-US" dirty="0" smtClean="0"/>
              <a:t>Conversion Voodoo</a:t>
            </a:r>
          </a:p>
        </p:txBody>
      </p:sp>
      <p:sp>
        <p:nvSpPr>
          <p:cNvPr id="4099" name="Footer Placeholder 1"/>
          <p:cNvSpPr txBox="1">
            <a:spLocks/>
          </p:cNvSpPr>
          <p:nvPr/>
        </p:nvSpPr>
        <p:spPr bwMode="auto">
          <a:xfrm>
            <a:off x="7620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77400" y="2289175"/>
            <a:ext cx="140747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Then the results come back...</a:t>
            </a: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16387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638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47800"/>
            <a:ext cx="9439275" cy="988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#1 Focus on Process NOT Result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Why do we experience fear and disappointment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running conversion optimization tests?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11267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#1 Focus on Process NOT Result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Expectation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12291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#1 Focus on Process NOT Result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>
                <a:solidFill>
                  <a:srgbClr val="FF0000"/>
                </a:solidFill>
              </a:rPr>
              <a:t>Unrealistic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Expectation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13315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#1 Focus on Process NOT Result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20200" y="2289175"/>
            <a:ext cx="145319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“Expectation is the root of all heartache.”</a:t>
            </a:r>
          </a:p>
          <a:p>
            <a:pPr marL="0" indent="0" algn="r" eaLnBrk="1" hangingPunct="1">
              <a:buFont typeface="Wingdings" charset="0"/>
              <a:buNone/>
              <a:defRPr/>
            </a:pPr>
            <a:r>
              <a:rPr lang="en-US" dirty="0" smtClean="0"/>
              <a:t>~ William Shakespeare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14339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340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434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52531"/>
            <a:ext cx="7162800" cy="920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#1 Focus on Process NOT Result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17411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3657600"/>
            <a:ext cx="2921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9296400" y="2133600"/>
            <a:ext cx="25812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0000">
                <a:latin typeface="Courier" charset="0"/>
                <a:cs typeface="Courier" charset="0"/>
              </a:rPr>
              <a:t>I</a:t>
            </a:r>
          </a:p>
        </p:txBody>
      </p:sp>
      <p:pic>
        <p:nvPicPr>
          <p:cNvPr id="1741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705600"/>
            <a:ext cx="169449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#1 Focus on Process NOT Result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18435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5400" y="3657600"/>
            <a:ext cx="2921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9296400" y="2133600"/>
            <a:ext cx="25812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0000">
                <a:latin typeface="Courier" charset="0"/>
                <a:cs typeface="Courier" charset="0"/>
              </a:rPr>
              <a:t>I</a:t>
            </a:r>
          </a:p>
        </p:txBody>
      </p:sp>
      <p:pic>
        <p:nvPicPr>
          <p:cNvPr id="1843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705600"/>
            <a:ext cx="169449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1"/>
          <p:cNvSpPr txBox="1">
            <a:spLocks noChangeArrowheads="1"/>
          </p:cNvSpPr>
          <p:nvPr/>
        </p:nvSpPr>
        <p:spPr bwMode="auto">
          <a:xfrm>
            <a:off x="10744200" y="9829800"/>
            <a:ext cx="3643313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/>
              <a:t>BUT...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#1 Focus on Process NOT Result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77400" y="5410200"/>
            <a:ext cx="13922375" cy="7772400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US" dirty="0" smtClean="0"/>
              <a:t>How much increase in engagement from this one simple test?</a:t>
            </a:r>
            <a:endParaRPr lang="en-US" dirty="0"/>
          </a:p>
        </p:txBody>
      </p:sp>
      <p:sp>
        <p:nvSpPr>
          <p:cNvPr id="19459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1946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84201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3124200"/>
            <a:ext cx="470058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latin typeface="+mj-lt"/>
              </a:rPr>
              <a:t>Which test won?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9525000"/>
            <a:ext cx="307181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latin typeface="+mn-lt"/>
              </a:rPr>
              <a:t>www.WhichTestWon.com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#1 Focus on Process NOT Result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77400" y="5410200"/>
            <a:ext cx="13922375" cy="7772400"/>
          </a:xfrm>
        </p:spPr>
        <p:txBody>
          <a:bodyPr/>
          <a:lstStyle/>
          <a:p>
            <a:pPr marL="0" indent="0" eaLnBrk="1" hangingPunct="1">
              <a:buFont typeface="Wingdings" charset="0"/>
              <a:buNone/>
              <a:defRPr/>
            </a:pPr>
            <a:r>
              <a:rPr lang="en-US" dirty="0" smtClean="0"/>
              <a:t>How much increase in engagement from this one simple test?</a:t>
            </a:r>
            <a:endParaRPr lang="en-US" dirty="0"/>
          </a:p>
        </p:txBody>
      </p:sp>
      <p:sp>
        <p:nvSpPr>
          <p:cNvPr id="20483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19600"/>
            <a:ext cx="84201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2200" y="3124200"/>
            <a:ext cx="470058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800" dirty="0">
                <a:latin typeface="+mj-lt"/>
              </a:rPr>
              <a:t>Which test won?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03063" y="8077200"/>
            <a:ext cx="7451725" cy="1816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972%?!?!?!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77400" y="2289175"/>
            <a:ext cx="140747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Holy Crap!!!</a:t>
            </a: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None/>
              <a:defRPr/>
            </a:pPr>
            <a:r>
              <a:rPr lang="en-US" sz="7200" dirty="0"/>
              <a:t>Unrealistic Expectations</a:t>
            </a:r>
          </a:p>
          <a:p>
            <a:pPr marL="0" indent="0" algn="ctr" eaLnBrk="1" hangingPunct="1">
              <a:buNone/>
              <a:defRPr/>
            </a:pPr>
            <a:endParaRPr lang="en-US" sz="7200" dirty="0"/>
          </a:p>
          <a:p>
            <a:pPr marL="0" indent="0" algn="ctr" eaLnBrk="1" hangingPunct="1">
              <a:buNone/>
              <a:defRPr/>
            </a:pPr>
            <a:r>
              <a:rPr lang="en-US" sz="7200" dirty="0" smtClean="0"/>
              <a:t>Makes </a:t>
            </a:r>
            <a:r>
              <a:rPr lang="en-US" sz="7200" dirty="0"/>
              <a:t>a solid result look bad.</a:t>
            </a:r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21507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150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447800"/>
            <a:ext cx="9439275" cy="988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Who here has implemented any type of optimization tests CRO , Site Speed, etc</a:t>
            </a:r>
            <a:r>
              <a:rPr lang="en-US" sz="7200" dirty="0"/>
              <a:t>.</a:t>
            </a:r>
            <a:r>
              <a:rPr lang="en-US" sz="7200" dirty="0" smtClean="0"/>
              <a:t>?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5123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77400" y="2289175"/>
            <a:ext cx="140747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Even my wife knows…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Never compare me to someone like Ashton </a:t>
            </a:r>
            <a:r>
              <a:rPr lang="en-US" sz="7200" dirty="0" err="1" smtClean="0"/>
              <a:t>Kutcher</a:t>
            </a: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21507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29000"/>
            <a:ext cx="8883761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281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Personal Example of </a:t>
            </a:r>
            <a:r>
              <a:rPr lang="en-US" dirty="0" smtClean="0">
                <a:effectLst>
                  <a:glow rad="419100">
                    <a:srgbClr val="FFFF00"/>
                  </a:glow>
                </a:effectLst>
              </a:rPr>
              <a:t>My</a:t>
            </a:r>
            <a:r>
              <a:rPr lang="en-US" dirty="0" smtClean="0"/>
              <a:t> Stupidity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77400" y="2289175"/>
            <a:ext cx="140747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$750mm Online Travel Services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Contracted </a:t>
            </a:r>
            <a:r>
              <a:rPr lang="en-US" sz="7200" dirty="0" smtClean="0"/>
              <a:t>10% </a:t>
            </a:r>
            <a:r>
              <a:rPr lang="en-US" sz="7200" dirty="0" smtClean="0"/>
              <a:t>increase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22531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253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9382209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Personal Example of </a:t>
            </a:r>
            <a:r>
              <a:rPr lang="en-US" dirty="0">
                <a:effectLst>
                  <a:glow rad="419100">
                    <a:srgbClr val="FFFF00"/>
                  </a:glow>
                </a:effectLst>
              </a:rPr>
              <a:t>My</a:t>
            </a:r>
            <a:r>
              <a:rPr lang="en-US" dirty="0"/>
              <a:t> Stupidity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77400" y="2289175"/>
            <a:ext cx="140747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Delivered </a:t>
            </a:r>
            <a:r>
              <a:rPr lang="en-US" sz="7200" dirty="0" smtClean="0"/>
              <a:t>11% increase </a:t>
            </a:r>
            <a:r>
              <a:rPr lang="en-US" sz="7200" dirty="0" smtClean="0"/>
              <a:t>in about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5-6 months</a:t>
            </a: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22531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253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9382209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1521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Personal Example of </a:t>
            </a:r>
            <a:r>
              <a:rPr lang="en-US" dirty="0">
                <a:effectLst>
                  <a:glow rad="419100">
                    <a:srgbClr val="FFFF00"/>
                  </a:glow>
                </a:effectLst>
              </a:rPr>
              <a:t>My</a:t>
            </a:r>
            <a:r>
              <a:rPr lang="en-US" dirty="0"/>
              <a:t> Stupidity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677400" y="2289175"/>
            <a:ext cx="140747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Delivered </a:t>
            </a:r>
            <a:r>
              <a:rPr lang="en-US" sz="7200" dirty="0" smtClean="0"/>
              <a:t>11% increase in </a:t>
            </a:r>
            <a:r>
              <a:rPr lang="en-US" sz="7200" dirty="0" smtClean="0"/>
              <a:t>about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5-6 months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>
                <a:effectLst>
                  <a:glow rad="317500">
                    <a:srgbClr val="FFFF00"/>
                  </a:glow>
                </a:effectLst>
              </a:rPr>
              <a:t>(That’s about </a:t>
            </a:r>
            <a:r>
              <a:rPr lang="en-US" sz="7200" dirty="0" smtClean="0">
                <a:effectLst>
                  <a:glow rad="317500">
                    <a:srgbClr val="FFFF00"/>
                  </a:glow>
                </a:effectLst>
              </a:rPr>
              <a:t>$75m </a:t>
            </a:r>
            <a:r>
              <a:rPr lang="en-US" sz="7200" dirty="0" smtClean="0">
                <a:effectLst>
                  <a:glow rad="317500">
                    <a:srgbClr val="FFFF00"/>
                  </a:glow>
                </a:effectLst>
              </a:rPr>
              <a:t>in revenue)</a:t>
            </a:r>
            <a:endParaRPr lang="en-US" sz="7200" dirty="0">
              <a:effectLst>
                <a:glow rad="317500">
                  <a:srgbClr val="FFFF00"/>
                </a:glow>
              </a:effectLst>
            </a:endParaRP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22531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2532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253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67000"/>
            <a:ext cx="9382209" cy="82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067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Personal Example of </a:t>
            </a:r>
            <a:r>
              <a:rPr lang="en-US" dirty="0">
                <a:effectLst>
                  <a:glow rad="419100">
                    <a:srgbClr val="FFFF00"/>
                  </a:glow>
                </a:effectLst>
              </a:rPr>
              <a:t>My</a:t>
            </a:r>
            <a:r>
              <a:rPr lang="en-US" dirty="0"/>
              <a:t> Stupidity</a:t>
            </a: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34400" y="2289175"/>
            <a:ext cx="152177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Their reaction: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Bored. Unexcited.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Disappointed.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Unrealistic Expectation Strikes again!</a:t>
            </a: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23555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355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10683875" cy="7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#1 </a:t>
            </a:r>
            <a:r>
              <a:rPr lang="en-US" dirty="0" smtClean="0"/>
              <a:t>Focus on Process NOT Result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58200" y="2289175"/>
            <a:ext cx="152939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dirty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“If you can’t describe what you are doing as a process, you don’t know what you’re doing”	</a:t>
            </a:r>
            <a:endParaRPr lang="en-US" dirty="0"/>
          </a:p>
          <a:p>
            <a:pPr marL="419100" lvl="1" indent="0" eaLnBrk="1" hangingPunct="1">
              <a:buNone/>
              <a:defRPr/>
            </a:pPr>
            <a:r>
              <a:rPr lang="en-US" sz="3600" dirty="0" smtClean="0"/>
              <a:t>							~ </a:t>
            </a:r>
            <a:r>
              <a:rPr lang="en-US" sz="3600" dirty="0"/>
              <a:t>W. Edward Deming</a:t>
            </a:r>
          </a:p>
          <a:p>
            <a:pPr marL="419100" lvl="1" indent="0" eaLnBrk="1" hangingPunct="1"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				</a:t>
            </a:r>
          </a:p>
        </p:txBody>
      </p:sp>
      <p:sp>
        <p:nvSpPr>
          <p:cNvPr id="28675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536543"/>
            <a:ext cx="6705600" cy="8274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7596">
            <a:off x="1314848" y="1939914"/>
            <a:ext cx="4921212" cy="352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340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#2 Create Culture </a:t>
            </a:r>
            <a:r>
              <a:rPr lang="en-US" dirty="0"/>
              <a:t>of “</a:t>
            </a:r>
            <a:r>
              <a:rPr lang="en-US" dirty="0" smtClean="0"/>
              <a:t>Try It”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515600" y="2289175"/>
            <a:ext cx="132365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r>
              <a:rPr lang="en-US" sz="7200" dirty="0" smtClean="0"/>
              <a:t>The book Art &amp; Fear</a:t>
            </a:r>
          </a:p>
          <a:p>
            <a:pPr lvl="1" eaLnBrk="1" hangingPunct="1">
              <a:defRPr/>
            </a:pPr>
            <a:r>
              <a:rPr lang="en-US" dirty="0" smtClean="0"/>
              <a:t>Those who focused on quantity did better than those who focused on result</a:t>
            </a:r>
          </a:p>
        </p:txBody>
      </p:sp>
      <p:sp>
        <p:nvSpPr>
          <p:cNvPr id="31747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174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00400"/>
            <a:ext cx="9936163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#2 Create Culture </a:t>
            </a:r>
            <a:r>
              <a:rPr lang="en-US" dirty="0"/>
              <a:t>of “</a:t>
            </a:r>
            <a:r>
              <a:rPr lang="en-US" dirty="0" smtClean="0"/>
              <a:t>Try It”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2289175"/>
            <a:ext cx="231425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None/>
              <a:defRPr/>
            </a:pPr>
            <a:r>
              <a:rPr lang="en-US" sz="7200" dirty="0" smtClean="0"/>
              <a:t>What’s The Goal Now?</a:t>
            </a:r>
          </a:p>
          <a:p>
            <a:pPr marL="0" indent="0" eaLnBrk="1" hangingPunct="1">
              <a:buNone/>
              <a:defRPr/>
            </a:pPr>
            <a:r>
              <a:rPr lang="en-US" sz="7200" dirty="0"/>
              <a:t>	</a:t>
            </a:r>
            <a:r>
              <a:rPr lang="en-US" sz="7200" dirty="0" smtClean="0"/>
              <a:t>Learn and Grow in Understanding and Skill</a:t>
            </a:r>
          </a:p>
          <a:p>
            <a:pPr marL="0" indent="0" eaLnBrk="1" hangingPunct="1">
              <a:buNone/>
              <a:defRPr/>
            </a:pPr>
            <a:endParaRPr lang="en-US" sz="7200" dirty="0"/>
          </a:p>
          <a:p>
            <a:pPr marL="0" indent="0" eaLnBrk="1" hangingPunct="1">
              <a:buNone/>
              <a:defRPr/>
            </a:pPr>
            <a:r>
              <a:rPr lang="en-US" sz="7200" dirty="0" smtClean="0"/>
              <a:t>	Rinse </a:t>
            </a:r>
            <a:r>
              <a:rPr lang="en-US" sz="7200" dirty="0" smtClean="0">
                <a:sym typeface="Wingdings"/>
              </a:rPr>
              <a:t> Repeat OFTEN</a:t>
            </a:r>
          </a:p>
          <a:p>
            <a:pPr marL="0" indent="0" eaLnBrk="1" hangingPunct="1">
              <a:buNone/>
              <a:defRPr/>
            </a:pPr>
            <a:endParaRPr lang="en-US" sz="7200" dirty="0">
              <a:sym typeface="Wingdings"/>
            </a:endParaRPr>
          </a:p>
          <a:p>
            <a:pPr marL="0" indent="0" eaLnBrk="1" hangingPunct="1">
              <a:buNone/>
              <a:defRPr/>
            </a:pPr>
            <a:r>
              <a:rPr lang="en-US" sz="7200" dirty="0" smtClean="0">
                <a:sym typeface="Wingdings"/>
              </a:rPr>
              <a:t>	Make it creative &amp; results will come!</a:t>
            </a:r>
            <a:endParaRPr lang="en-US" sz="7200" dirty="0" smtClean="0"/>
          </a:p>
          <a:p>
            <a:pPr marL="419100" lvl="1" indent="0" eaLnBrk="1" hangingPunct="1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29699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9700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97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0" y="6147898"/>
            <a:ext cx="6305550" cy="580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#2 Create Culture </a:t>
            </a:r>
            <a:r>
              <a:rPr lang="en-US" dirty="0"/>
              <a:t>of “</a:t>
            </a:r>
            <a:r>
              <a:rPr lang="en-US" dirty="0" smtClean="0"/>
              <a:t>Try It”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515600" y="2289175"/>
            <a:ext cx="13716000" cy="11426825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endParaRPr lang="en-US" sz="7200" dirty="0"/>
          </a:p>
          <a:p>
            <a:pPr marL="0" indent="0" algn="ctr" eaLnBrk="1" hangingPunct="1">
              <a:buNone/>
              <a:defRPr/>
            </a:pPr>
            <a:r>
              <a:rPr lang="en-US" sz="7200" dirty="0" smtClean="0"/>
              <a:t>To Become Fearless</a:t>
            </a:r>
          </a:p>
          <a:p>
            <a:pPr marL="0" indent="0" algn="ctr" eaLnBrk="1" hangingPunct="1">
              <a:buNone/>
              <a:defRPr/>
            </a:pPr>
            <a:r>
              <a:rPr lang="en-US" sz="7200" dirty="0" smtClean="0"/>
              <a:t>Optimization Warriors…</a:t>
            </a:r>
            <a:endParaRPr lang="en-US" sz="7200" dirty="0"/>
          </a:p>
          <a:p>
            <a:pPr marL="0" indent="0" algn="ctr" eaLnBrk="1" hangingPunct="1"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None/>
              <a:defRPr/>
            </a:pPr>
            <a:endParaRPr lang="en-US" sz="7200" dirty="0" smtClean="0"/>
          </a:p>
        </p:txBody>
      </p:sp>
      <p:sp>
        <p:nvSpPr>
          <p:cNvPr id="31747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124200"/>
            <a:ext cx="112860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209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#2 Create Culture </a:t>
            </a:r>
            <a:r>
              <a:rPr lang="en-US" dirty="0"/>
              <a:t>of “</a:t>
            </a:r>
            <a:r>
              <a:rPr lang="en-US" dirty="0" smtClean="0"/>
              <a:t>Try It”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515600" y="2289175"/>
            <a:ext cx="13716000" cy="11426825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endParaRPr lang="en-US" sz="7200" dirty="0"/>
          </a:p>
          <a:p>
            <a:pPr marL="0" indent="0" algn="ctr" eaLnBrk="1" hangingPunct="1">
              <a:buNone/>
              <a:defRPr/>
            </a:pPr>
            <a:r>
              <a:rPr lang="en-US" sz="7200" dirty="0" smtClean="0"/>
              <a:t>To Become Fearless</a:t>
            </a:r>
          </a:p>
          <a:p>
            <a:pPr marL="0" indent="0" algn="ctr" eaLnBrk="1" hangingPunct="1">
              <a:buNone/>
              <a:defRPr/>
            </a:pPr>
            <a:r>
              <a:rPr lang="en-US" sz="7200" dirty="0" smtClean="0"/>
              <a:t>Optimization Warriors…</a:t>
            </a:r>
            <a:endParaRPr lang="en-US" sz="7200" dirty="0"/>
          </a:p>
          <a:p>
            <a:pPr marL="0" indent="0" algn="ctr" eaLnBrk="1" hangingPunct="1"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None/>
              <a:defRPr/>
            </a:pPr>
            <a:r>
              <a:rPr lang="en-US" sz="7200" dirty="0"/>
              <a:t>Embrace Failure</a:t>
            </a:r>
          </a:p>
          <a:p>
            <a:pPr marL="0" indent="0" algn="ctr" eaLnBrk="1" hangingPunct="1">
              <a:buNone/>
              <a:defRPr/>
            </a:pPr>
            <a:endParaRPr lang="en-US" sz="7200" dirty="0" smtClean="0"/>
          </a:p>
        </p:txBody>
      </p:sp>
      <p:sp>
        <p:nvSpPr>
          <p:cNvPr id="31747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1748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124200"/>
            <a:ext cx="112860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664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Why this talk?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7171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#3 How to cure your Blindness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72600" y="2289175"/>
            <a:ext cx="143795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“In </a:t>
            </a:r>
            <a:r>
              <a:rPr lang="en-US" sz="7200" dirty="0"/>
              <a:t>the land of the blind, the one-eyed man is </a:t>
            </a:r>
            <a:r>
              <a:rPr lang="en-US" sz="7200" dirty="0" smtClean="0"/>
              <a:t>king.”</a:t>
            </a:r>
          </a:p>
          <a:p>
            <a:pPr marL="0" indent="0" algn="r" eaLnBrk="1" hangingPunct="1">
              <a:buFont typeface="Wingdings" charset="0"/>
              <a:buNone/>
              <a:defRPr/>
            </a:pPr>
            <a:r>
              <a:rPr lang="en-US" dirty="0" smtClean="0"/>
              <a:t>~ </a:t>
            </a:r>
            <a:r>
              <a:rPr lang="en-US" dirty="0" err="1" smtClean="0"/>
              <a:t>Desiderius</a:t>
            </a:r>
            <a:r>
              <a:rPr lang="en-US" dirty="0" smtClean="0"/>
              <a:t> Erasmus</a:t>
            </a:r>
            <a:endParaRPr lang="en-US" dirty="0"/>
          </a:p>
        </p:txBody>
      </p:sp>
      <p:sp>
        <p:nvSpPr>
          <p:cNvPr id="32771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277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19400"/>
            <a:ext cx="90043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#3 </a:t>
            </a:r>
            <a:r>
              <a:rPr lang="en-US" dirty="0"/>
              <a:t>How to cure your Blindness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439400" y="2289175"/>
            <a:ext cx="133127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We get blind over time</a:t>
            </a:r>
          </a:p>
        </p:txBody>
      </p:sp>
      <p:sp>
        <p:nvSpPr>
          <p:cNvPr id="33795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379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59025"/>
            <a:ext cx="9525000" cy="915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#3 </a:t>
            </a:r>
            <a:r>
              <a:rPr lang="en-US" dirty="0"/>
              <a:t>How to cure your Blindness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734800" y="2289175"/>
            <a:ext cx="120173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r>
              <a:rPr lang="en-US" sz="7200" dirty="0" smtClean="0"/>
              <a:t>Deep dive new analytics</a:t>
            </a:r>
          </a:p>
        </p:txBody>
      </p:sp>
      <p:sp>
        <p:nvSpPr>
          <p:cNvPr id="34819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48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8686800" cy="700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#3 </a:t>
            </a:r>
            <a:r>
              <a:rPr lang="en-US" dirty="0"/>
              <a:t>How to cure your Blindness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67800" y="2289175"/>
            <a:ext cx="146843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eaLnBrk="1" hangingPunct="1">
              <a:buFont typeface="Wingdings" charset="0"/>
              <a:buNone/>
              <a:defRPr/>
            </a:pPr>
            <a:r>
              <a:rPr lang="en-US" sz="7200" dirty="0" smtClean="0"/>
              <a:t>See through your customers’ Eyes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  <p:sp>
        <p:nvSpPr>
          <p:cNvPr id="35843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5844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58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79248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#3 </a:t>
            </a:r>
            <a:r>
              <a:rPr lang="en-US" dirty="0"/>
              <a:t>How to </a:t>
            </a:r>
            <a:r>
              <a:rPr lang="en-US" dirty="0" smtClean="0"/>
              <a:t>cure </a:t>
            </a:r>
            <a:r>
              <a:rPr lang="en-US" dirty="0"/>
              <a:t>your Blindness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600" y="2289175"/>
            <a:ext cx="136175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What are others doing?</a:t>
            </a:r>
            <a:endParaRPr lang="en-US" sz="7200" dirty="0"/>
          </a:p>
        </p:txBody>
      </p:sp>
      <p:sp>
        <p:nvSpPr>
          <p:cNvPr id="36867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68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7200900" cy="10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#3 </a:t>
            </a:r>
            <a:r>
              <a:rPr lang="en-US" dirty="0"/>
              <a:t>How to </a:t>
            </a:r>
            <a:r>
              <a:rPr lang="en-US" dirty="0" smtClean="0"/>
              <a:t>cure </a:t>
            </a:r>
            <a:r>
              <a:rPr lang="en-US" dirty="0"/>
              <a:t>your Blindness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34600" y="2289175"/>
            <a:ext cx="136175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Good Artists Copy;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Great Artists Steal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dirty="0" smtClean="0"/>
              <a:t>						~ Pablo </a:t>
            </a:r>
            <a:r>
              <a:rPr lang="en-US" dirty="0" err="1" smtClean="0"/>
              <a:t>Picaso</a:t>
            </a:r>
            <a:endParaRPr lang="en-US" dirty="0"/>
          </a:p>
        </p:txBody>
      </p:sp>
      <p:sp>
        <p:nvSpPr>
          <p:cNvPr id="36867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248335"/>
            <a:ext cx="6781800" cy="949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560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 2015 - Client for 6 years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34200" y="2289175"/>
            <a:ext cx="168179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They </a:t>
            </a:r>
            <a:r>
              <a:rPr lang="en-US" sz="7200" b="1" i="1" u="sng" dirty="0" smtClean="0"/>
              <a:t>expect</a:t>
            </a:r>
            <a:r>
              <a:rPr lang="en-US" sz="7200" dirty="0" smtClean="0"/>
              <a:t> Great Results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They </a:t>
            </a:r>
            <a:r>
              <a:rPr lang="en-US" sz="7200" b="1" i="1" u="sng" dirty="0" smtClean="0"/>
              <a:t>pay</a:t>
            </a:r>
            <a:r>
              <a:rPr lang="en-US" sz="7200" dirty="0" smtClean="0"/>
              <a:t> for Great Results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Contract is </a:t>
            </a:r>
            <a:r>
              <a:rPr lang="en-US" sz="7200" b="1" i="1" u="sng" dirty="0" smtClean="0"/>
              <a:t>GONE</a:t>
            </a:r>
            <a:r>
              <a:rPr lang="en-US" sz="7200" dirty="0" smtClean="0"/>
              <a:t> without Great Results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Will there be a Year 7???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24579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4580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45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5657850" cy="870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 2015 - Client for 6 years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001000" y="2289175"/>
            <a:ext cx="157511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Fear &amp; Pressure to Perform Kicks in…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What do we do now???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Go back to basics… Process.</a:t>
            </a: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>
                <a:effectLst>
                  <a:glow rad="711200">
                    <a:srgbClr val="FFFF00"/>
                  </a:glow>
                </a:effectLst>
              </a:rPr>
              <a:t>(I have no more hair to lose!!</a:t>
            </a:r>
            <a:r>
              <a:rPr lang="en-US" sz="7200" dirty="0" smtClean="0">
                <a:effectLst>
                  <a:glow rad="711200">
                    <a:srgbClr val="FFFF00"/>
                  </a:glow>
                </a:effectLst>
              </a:rPr>
              <a:t>)</a:t>
            </a:r>
            <a:endParaRPr lang="en-US" sz="7200" dirty="0">
              <a:effectLst>
                <a:glow rad="711200">
                  <a:srgbClr val="FFFF00"/>
                </a:glow>
              </a:effectLst>
            </a:endParaRPr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25603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560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18960"/>
            <a:ext cx="8915400" cy="534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It Works!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20200" y="2289175"/>
            <a:ext cx="145319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6 year client gets a solid result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From “boring” new mobile funnel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14.2% CR increase mobile traffic…</a:t>
            </a: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Tested over 40,000 conversions.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37891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7893" name="Elf.gif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81200"/>
            <a:ext cx="7162800" cy="915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281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It Works!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2289175"/>
            <a:ext cx="232187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Focus on Process, Not The Result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Culture of Try It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Cure your Blindness</a:t>
            </a:r>
          </a:p>
        </p:txBody>
      </p:sp>
      <p:sp>
        <p:nvSpPr>
          <p:cNvPr id="37891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719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Why this talk?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To keep you from feeling crippling fear, frustration and disappointment on your optimization projects.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8195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8178800" y="0"/>
            <a:ext cx="15290800" cy="6400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glow rad="482600">
                    <a:srgbClr val="FFFF00"/>
                  </a:glow>
                </a:effectLst>
              </a:rPr>
              <a:t>Email me </a:t>
            </a:r>
            <a:r>
              <a:rPr lang="en-US" dirty="0" smtClean="0"/>
              <a:t>for tools list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Happy failing!! ;-)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914400" indent="-914400" eaLnBrk="1" hangingPunct="1">
              <a:defRPr/>
            </a:pPr>
            <a:r>
              <a:rPr lang="en-US" dirty="0" smtClean="0"/>
              <a:t>Jon </a:t>
            </a:r>
            <a:r>
              <a:rPr lang="en-US" dirty="0" err="1" smtClean="0"/>
              <a:t>Correll</a:t>
            </a:r>
            <a:r>
              <a:rPr lang="en-US" dirty="0" smtClean="0"/>
              <a:t>, CEO</a:t>
            </a:r>
          </a:p>
          <a:p>
            <a:pPr marL="914400" indent="-914400" eaLnBrk="1" hangingPunct="1">
              <a:defRPr/>
            </a:pPr>
            <a:r>
              <a:rPr lang="en-US" dirty="0" err="1" smtClean="0"/>
              <a:t>Maxly</a:t>
            </a:r>
            <a:endParaRPr lang="en-US" dirty="0" smtClean="0"/>
          </a:p>
          <a:p>
            <a:pPr marL="914400" indent="-914400" eaLnBrk="1" hangingPunct="1">
              <a:defRPr/>
            </a:pPr>
            <a:r>
              <a:rPr lang="en-US" dirty="0" smtClean="0"/>
              <a:t>Conversion Voodoo</a:t>
            </a:r>
          </a:p>
          <a:p>
            <a:pPr marL="914400" indent="-914400" eaLnBrk="1" hangingPunct="1">
              <a:defRPr/>
            </a:pPr>
            <a:r>
              <a:rPr lang="en-US" dirty="0" err="1" smtClean="0"/>
              <a:t>jon@ConversionVoodoo.com</a:t>
            </a:r>
            <a:endParaRPr lang="en-US" dirty="0" smtClean="0"/>
          </a:p>
        </p:txBody>
      </p:sp>
      <p:sp>
        <p:nvSpPr>
          <p:cNvPr id="38915" name="Footer Placeholder 1"/>
          <p:cNvSpPr txBox="1">
            <a:spLocks/>
          </p:cNvSpPr>
          <p:nvPr/>
        </p:nvSpPr>
        <p:spPr bwMode="auto">
          <a:xfrm>
            <a:off x="7620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20200" y="2289175"/>
            <a:ext cx="145319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This is me just a few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short years ago...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Before I learned a few simple “secret ancient techniques”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9219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220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9221" name="Picture 3" descr="CV Jon pic big hai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4775"/>
            <a:ext cx="8305800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20200" y="2289175"/>
            <a:ext cx="145319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Become a Zen Master of Optimization</a:t>
            </a:r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err="1" smtClean="0"/>
              <a:t>Ommmmm</a:t>
            </a:r>
            <a:r>
              <a:rPr lang="en-US" sz="7200" dirty="0" smtClean="0"/>
              <a:t>...</a:t>
            </a: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10243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0244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024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467600" cy="1144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Change the rules of the Game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534400" y="2289175"/>
            <a:ext cx="152177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26627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6628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662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743200"/>
            <a:ext cx="11582400" cy="814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#1 </a:t>
            </a:r>
            <a:r>
              <a:rPr lang="en-US" dirty="0" smtClean="0"/>
              <a:t>Focus on Process NOT Result</a:t>
            </a:r>
            <a:endParaRPr lang="en-US" dirty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58200" y="2289175"/>
            <a:ext cx="152939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dirty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r>
              <a:rPr lang="en-US" dirty="0" smtClean="0"/>
              <a:t>“If you can’t describe what you are doing as a process, you don’t know what you’re doing”	</a:t>
            </a:r>
            <a:endParaRPr lang="en-US" dirty="0"/>
          </a:p>
          <a:p>
            <a:pPr marL="419100" lvl="1" indent="0" eaLnBrk="1" hangingPunct="1">
              <a:buNone/>
              <a:defRPr/>
            </a:pPr>
            <a:r>
              <a:rPr lang="en-US" sz="3600" dirty="0" smtClean="0"/>
              <a:t>							~ </a:t>
            </a:r>
            <a:r>
              <a:rPr lang="en-US" sz="3600" dirty="0"/>
              <a:t>W. Edward Deming</a:t>
            </a:r>
          </a:p>
          <a:p>
            <a:pPr marL="419100" lvl="1" indent="0" eaLnBrk="1" hangingPunct="1"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				</a:t>
            </a:r>
          </a:p>
        </p:txBody>
      </p:sp>
      <p:sp>
        <p:nvSpPr>
          <p:cNvPr id="28675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28676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536543"/>
            <a:ext cx="6705600" cy="8274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37596">
            <a:off x="1314848" y="1939914"/>
            <a:ext cx="4921212" cy="352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0569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220200" y="2289175"/>
            <a:ext cx="14531975" cy="11426825"/>
          </a:xfrm>
        </p:spPr>
        <p:txBody>
          <a:bodyPr/>
          <a:lstStyle/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 smtClean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r>
              <a:rPr lang="en-US" sz="7200" dirty="0" smtClean="0"/>
              <a:t>Ever get excited to try a new design &amp; new idea for your website?</a:t>
            </a:r>
            <a:endParaRPr lang="en-US" sz="7200" dirty="0"/>
          </a:p>
          <a:p>
            <a:pPr marL="0" indent="0" algn="ctr" eaLnBrk="1" hangingPunct="1">
              <a:buFont typeface="Wingdings" charset="0"/>
              <a:buNone/>
              <a:defRPr/>
            </a:pPr>
            <a:endParaRPr lang="en-US" sz="7200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/>
          </a:p>
          <a:p>
            <a:pPr marL="0" indent="0" eaLnBrk="1" hangingPunct="1">
              <a:buFont typeface="Wingdings" charset="0"/>
              <a:buNone/>
              <a:defRPr/>
            </a:pPr>
            <a:endParaRPr lang="en-US" dirty="0" smtClean="0"/>
          </a:p>
        </p:txBody>
      </p:sp>
      <p:sp>
        <p:nvSpPr>
          <p:cNvPr id="15363" name="Footer Placeholder 1"/>
          <p:cNvSpPr txBox="1">
            <a:spLocks/>
          </p:cNvSpPr>
          <p:nvPr/>
        </p:nvSpPr>
        <p:spPr bwMode="auto">
          <a:xfrm>
            <a:off x="4800600" y="12573000"/>
            <a:ext cx="6248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l" eaLnBrk="1" hangingPunct="1"/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Jon </a:t>
            </a:r>
            <a:r>
              <a:rPr lang="en-US" sz="3600" dirty="0" err="1">
                <a:solidFill>
                  <a:srgbClr val="FFFFFF"/>
                </a:solidFill>
                <a:latin typeface="Arial" charset="0"/>
                <a:cs typeface="Arial" charset="0"/>
              </a:rPr>
              <a:t>Correll</a:t>
            </a:r>
            <a:r>
              <a:rPr lang="en-US" sz="3600" dirty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@</a:t>
            </a:r>
            <a:r>
              <a:rPr lang="en-US" sz="3600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MaxlyOfficial</a:t>
            </a:r>
            <a:endParaRPr lang="en-US" sz="3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13506450" y="5738813"/>
            <a:ext cx="1841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18759"/>
            <a:ext cx="8305800" cy="10614441"/>
          </a:xfrm>
          <a:prstGeom prst="rect">
            <a:avLst/>
          </a:prstGeom>
        </p:spPr>
      </p:pic>
      <p:pic>
        <p:nvPicPr>
          <p:cNvPr id="4" name="elf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900199"/>
            <a:ext cx="8458200" cy="108092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- 1_Title Slide">
  <a:themeElements>
    <a:clrScheme name="Default - 1_Title Slid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1_Title Slide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1_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- 1_Title and Content">
  <a:themeElements>
    <a:clrScheme name="Default - 1_Title and Conten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1_Title and Content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1_Title and 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7740</TotalTime>
  <Pages>0</Pages>
  <Words>1359</Words>
  <Characters>0</Characters>
  <Application>Microsoft Macintosh PowerPoint</Application>
  <PresentationFormat>Custom</PresentationFormat>
  <Lines>0</Lines>
  <Paragraphs>330</Paragraphs>
  <Slides>40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Default - 1_Title Slide</vt:lpstr>
      <vt:lpstr>Default - 1_Title and Content</vt:lpstr>
      <vt:lpstr>Applying CRO concepts to your entire organization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Change the rules of the Game</vt:lpstr>
      <vt:lpstr>#1 Focus on Process NOT Result</vt:lpstr>
      <vt:lpstr>PowerPoint Presentation</vt:lpstr>
      <vt:lpstr>PowerPoint Presentation</vt:lpstr>
      <vt:lpstr>#1 Focus on Process NOT Result</vt:lpstr>
      <vt:lpstr>#1 Focus on Process NOT Result</vt:lpstr>
      <vt:lpstr>#1 Focus on Process NOT Result</vt:lpstr>
      <vt:lpstr>#1 Focus on Process NOT Result</vt:lpstr>
      <vt:lpstr>#1 Focus on Process NOT Result</vt:lpstr>
      <vt:lpstr>#1 Focus on Process NOT Result</vt:lpstr>
      <vt:lpstr>#1 Focus on Process NOT Result</vt:lpstr>
      <vt:lpstr>#1 Focus on Process NOT Result</vt:lpstr>
      <vt:lpstr>PowerPoint Presentation</vt:lpstr>
      <vt:lpstr>PowerPoint Presentation</vt:lpstr>
      <vt:lpstr>Personal Example of My Stupidity</vt:lpstr>
      <vt:lpstr>Personal Example of My Stupidity</vt:lpstr>
      <vt:lpstr>Personal Example of My Stupidity</vt:lpstr>
      <vt:lpstr>Personal Example of My Stupidity</vt:lpstr>
      <vt:lpstr>#1 Focus on Process NOT Result</vt:lpstr>
      <vt:lpstr>#2 Create Culture of “Try It”</vt:lpstr>
      <vt:lpstr>#2 Create Culture of “Try It”</vt:lpstr>
      <vt:lpstr>#2 Create Culture of “Try It”</vt:lpstr>
      <vt:lpstr>#2 Create Culture of “Try It”</vt:lpstr>
      <vt:lpstr>#3 How to cure your Blindness</vt:lpstr>
      <vt:lpstr>#3 How to cure your Blindness</vt:lpstr>
      <vt:lpstr>#3 How to cure your Blindness</vt:lpstr>
      <vt:lpstr>#3 How to cure your Blindness</vt:lpstr>
      <vt:lpstr>#3 How to cure your Blindness</vt:lpstr>
      <vt:lpstr>#3 How to cure your Blindness</vt:lpstr>
      <vt:lpstr>IN 2015 - Client for 6 years</vt:lpstr>
      <vt:lpstr>IN 2015 - Client for 6 years</vt:lpstr>
      <vt:lpstr>It Works!</vt:lpstr>
      <vt:lpstr>It Works!</vt:lpstr>
      <vt:lpstr>Email me for tools list  Happy failing!! ;-)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subject/>
  <dc:creator>Diana</dc:creator>
  <cp:keywords/>
  <dc:description/>
  <cp:lastModifiedBy>Conversion Voodoo</cp:lastModifiedBy>
  <cp:revision>71</cp:revision>
  <cp:lastPrinted>2015-05-22T22:51:39Z</cp:lastPrinted>
  <dcterms:modified xsi:type="dcterms:W3CDTF">2015-05-27T05:31:23Z</dcterms:modified>
</cp:coreProperties>
</file>