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13.xml" ContentType="application/vnd.openxmlformats-officedocument.presentationml.notes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9.xml" ContentType="application/vnd.openxmlformats-officedocument.presentationml.notes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83" r:id="rId3"/>
    <p:sldId id="258" r:id="rId4"/>
    <p:sldId id="259" r:id="rId5"/>
    <p:sldId id="260" r:id="rId6"/>
    <p:sldId id="262" r:id="rId7"/>
    <p:sldId id="271" r:id="rId8"/>
    <p:sldId id="285" r:id="rId9"/>
    <p:sldId id="270" r:id="rId10"/>
    <p:sldId id="287" r:id="rId11"/>
    <p:sldId id="284" r:id="rId12"/>
    <p:sldId id="286" r:id="rId13"/>
    <p:sldId id="275" r:id="rId1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96" y="-2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Concept of Continuous Learning</a:t>
            </a: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-- like CI</a:t>
            </a:r>
          </a:p>
          <a:p>
            <a:pPr marL="457200" lvl="0" indent="-292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Char char="●"/>
            </a:pP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small chunks over time better than all at once (psych of learning confirms this)</a:t>
            </a:r>
          </a:p>
          <a:p>
            <a:pPr marL="457200" lvl="0" indent="-292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Char char="●"/>
            </a:pP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always have a working version (huge debt like university programs do not qualify)</a:t>
            </a:r>
          </a:p>
          <a:p>
            <a:pPr marL="457200" lvl="0" indent="-292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Char char="●"/>
            </a:pP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abandon the idea of an end state</a:t>
            </a:r>
          </a:p>
          <a:p>
            <a:pPr marL="457200" lvl="0" indent="-292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Char char="●"/>
            </a:pP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milestones are great, if close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__</a:t>
            </a:r>
            <a:r>
              <a:rPr lang="en" sz="10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why "continuous"?__</a:t>
            </a:r>
          </a:p>
          <a:p>
            <a:pPr marL="457200" lvl="0" indent="-292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Char char="●"/>
            </a:pPr>
            <a:r>
              <a:rPr lang="en" sz="10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not start &amp; stop, you are always building intuition</a:t>
            </a:r>
          </a:p>
          <a:p>
            <a:pPr marL="457200" lvl="0" indent="-292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Char char="●"/>
            </a:pPr>
            <a:r>
              <a:rPr lang="en" sz="10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analogous to continuous integration &amp; delivery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endParaRPr sz="1000" i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At the point of comfort, fork off a process (keep doing your main focus, but also dispatch a small (*CI branch*)) to explore new knowledge.-- Ruby Rogues "Staying Sharp" 164 RR - Dave Thomas -- Agile Manifesto Author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Concept of Continuous Learning</a:t>
            </a: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-- like CI</a:t>
            </a:r>
          </a:p>
          <a:p>
            <a:pPr marL="457200" lvl="0" indent="-292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Char char="●"/>
            </a:pP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small chunks over time better than all at once (psych of learning confirms this)</a:t>
            </a:r>
          </a:p>
          <a:p>
            <a:pPr marL="457200" lvl="0" indent="-292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Char char="●"/>
            </a:pP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always have a working version (huge debt like university programs do not qualify)</a:t>
            </a:r>
          </a:p>
          <a:p>
            <a:pPr marL="457200" lvl="0" indent="-292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Char char="●"/>
            </a:pP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abandon the idea of an end state</a:t>
            </a:r>
          </a:p>
          <a:p>
            <a:pPr marL="457200" lvl="0" indent="-292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Char char="●"/>
            </a:pP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milestones are great, if close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__</a:t>
            </a:r>
            <a:r>
              <a:rPr lang="en" sz="10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why "continuous"?__</a:t>
            </a:r>
          </a:p>
          <a:p>
            <a:pPr marL="457200" lvl="0" indent="-292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Char char="●"/>
            </a:pPr>
            <a:r>
              <a:rPr lang="en" sz="10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not start &amp; stop, you are always building intuition</a:t>
            </a:r>
          </a:p>
          <a:p>
            <a:pPr marL="457200" lvl="0" indent="-292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Char char="●"/>
            </a:pPr>
            <a:r>
              <a:rPr lang="en" sz="10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analogous to continuous integration &amp; delivery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endParaRPr sz="1000" i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At the point of comfort, fork off a process (keep doing your main focus, but also dispatch a small (*CI branch*)) to explore new knowledge.-- Ruby Rogues "Staying Sharp" 164 RR - Dave Thomas -- Agile Manifesto Author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Concept of Continuous Learning</a:t>
            </a: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-- like CI</a:t>
            </a:r>
          </a:p>
          <a:p>
            <a:pPr marL="457200" lvl="0" indent="-292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Char char="●"/>
            </a:pP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small chunks over time better than all at once (psych of learning confirms this)</a:t>
            </a:r>
          </a:p>
          <a:p>
            <a:pPr marL="457200" lvl="0" indent="-292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Char char="●"/>
            </a:pP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always have a working version (huge debt like university programs do not qualify)</a:t>
            </a:r>
          </a:p>
          <a:p>
            <a:pPr marL="457200" lvl="0" indent="-292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Char char="●"/>
            </a:pP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abandon the idea of an end state</a:t>
            </a:r>
          </a:p>
          <a:p>
            <a:pPr marL="457200" lvl="0" indent="-292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Char char="●"/>
            </a:pP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milestones are great, if close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__</a:t>
            </a:r>
            <a:r>
              <a:rPr lang="en" sz="10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why "continuous"?__</a:t>
            </a:r>
          </a:p>
          <a:p>
            <a:pPr marL="457200" lvl="0" indent="-292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Char char="●"/>
            </a:pPr>
            <a:r>
              <a:rPr lang="en" sz="10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not start &amp; stop, you are always building intuition</a:t>
            </a:r>
          </a:p>
          <a:p>
            <a:pPr marL="457200" lvl="0" indent="-292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Char char="●"/>
            </a:pPr>
            <a:r>
              <a:rPr lang="en" sz="10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analogous to continuous integration &amp; delivery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endParaRPr sz="1000" i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At the point of comfort, fork off a process (keep doing your main focus, but also dispatch a small (*CI branch*)) to explore new knowledge.-- Ruby Rogues "Staying Sharp" 164 RR - Dave Thomas -- Agile Manifesto Author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Concept of Continuous Learning</a:t>
            </a: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-- like CI</a:t>
            </a:r>
          </a:p>
          <a:p>
            <a:pPr marL="457200" lvl="0" indent="-292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Char char="●"/>
            </a:pP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small chunks over time better than all at once (psych of learning confirms this)</a:t>
            </a:r>
          </a:p>
          <a:p>
            <a:pPr marL="457200" lvl="0" indent="-292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Char char="●"/>
            </a:pP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always have a working version (huge debt like university programs do not qualify)</a:t>
            </a:r>
          </a:p>
          <a:p>
            <a:pPr marL="457200" lvl="0" indent="-292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Char char="●"/>
            </a:pP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abandon the idea of an end state</a:t>
            </a:r>
          </a:p>
          <a:p>
            <a:pPr marL="457200" lvl="0" indent="-292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Char char="●"/>
            </a:pP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milestones are great, if close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__</a:t>
            </a:r>
            <a:r>
              <a:rPr lang="en" sz="10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why "continuous"?__</a:t>
            </a:r>
          </a:p>
          <a:p>
            <a:pPr marL="457200" lvl="0" indent="-292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Char char="●"/>
            </a:pPr>
            <a:r>
              <a:rPr lang="en" sz="10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not start &amp; stop, you are always building intuition</a:t>
            </a:r>
          </a:p>
          <a:p>
            <a:pPr marL="457200" lvl="0" indent="-292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Char char="●"/>
            </a:pPr>
            <a:r>
              <a:rPr lang="en" sz="10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analogous to continuous integration &amp; delivery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000" i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At the point of comfort, fork off a process (keep doing your main focus, but also dispatch a small (*CI branch*)) to explore new knowledge.-- Ruby Rogues "Staying Sharp" 164 RR - Dave Thomas -- Agile Manifesto Author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Concept of Continuous Learning</a:t>
            </a: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-- like CI</a:t>
            </a:r>
          </a:p>
          <a:p>
            <a:pPr marL="457200" lvl="0" indent="-292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Char char="●"/>
            </a:pP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small chunks over time better than all at once (psych of learning confirms this)</a:t>
            </a:r>
          </a:p>
          <a:p>
            <a:pPr marL="457200" lvl="0" indent="-292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Char char="●"/>
            </a:pP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always have a working version (huge debt like university programs do not qualify)</a:t>
            </a:r>
          </a:p>
          <a:p>
            <a:pPr marL="457200" lvl="0" indent="-292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Char char="●"/>
            </a:pP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abandon the idea of an end state</a:t>
            </a:r>
          </a:p>
          <a:p>
            <a:pPr marL="457200" lvl="0" indent="-292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Char char="●"/>
            </a:pP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milestones are great, if close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__</a:t>
            </a:r>
            <a:r>
              <a:rPr lang="en" sz="10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why "continuous"?__</a:t>
            </a:r>
          </a:p>
          <a:p>
            <a:pPr marL="457200" lvl="0" indent="-292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Char char="●"/>
            </a:pPr>
            <a:r>
              <a:rPr lang="en" sz="10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not start &amp; stop, you are always building intuition</a:t>
            </a:r>
          </a:p>
          <a:p>
            <a:pPr marL="457200" lvl="0" indent="-292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Char char="●"/>
            </a:pPr>
            <a:r>
              <a:rPr lang="en" sz="10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analogous to continuous integration &amp; delivery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endParaRPr sz="1000" i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At the point of comfort, fork off a process (keep doing your main focus, but also dispatch a small (*CI branch*)) to explore new knowledge.-- Ruby Rogues "Staying Sharp" 164 RR - Dave Thomas -- Agile Manifesto Author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7257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1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7257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●"/>
              <a:defRPr sz="3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rgbClr val="000000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rgbClr val="000000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685800" y="2497153"/>
            <a:ext cx="7772400" cy="78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Vanessa Hurst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latin typeface="Open Sans"/>
                <a:ea typeface="Open Sans"/>
                <a:cs typeface="Open Sans"/>
                <a:sym typeface="Open Sans"/>
              </a:rPr>
              <a:t>Velocity EU 2014</a:t>
            </a:r>
            <a:endParaRPr lang="en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ctrTitle"/>
          </p:nvPr>
        </p:nvSpPr>
        <p:spPr>
          <a:xfrm>
            <a:off x="685800" y="1183292"/>
            <a:ext cx="7772400" cy="115987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Cultures of 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Continuous Learning</a:t>
            </a:r>
          </a:p>
        </p:txBody>
      </p:sp>
      <p:pic>
        <p:nvPicPr>
          <p:cNvPr id="25" name="Shape 25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33563" y="4115901"/>
            <a:ext cx="1024128" cy="640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subTitle" idx="1"/>
          </p:nvPr>
        </p:nvSpPr>
        <p:spPr>
          <a:xfrm>
            <a:off x="685800" y="2447653"/>
            <a:ext cx="7772400" cy="78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 smtClean="0">
                <a:latin typeface="Open Sans"/>
                <a:ea typeface="Open Sans"/>
                <a:cs typeface="Open Sans"/>
                <a:sym typeface="Open Sans"/>
              </a:rPr>
              <a:t>“I spend about 1/3 of my time coding now.” </a:t>
            </a:r>
          </a:p>
          <a:p>
            <a:pPr>
              <a:buFontTx/>
              <a:buChar char="-"/>
            </a:pPr>
            <a:r>
              <a:rPr lang="en-US" dirty="0" smtClean="0">
                <a:latin typeface="Open Sans"/>
                <a:ea typeface="Open Sans"/>
                <a:cs typeface="Open Sans"/>
                <a:sym typeface="Open Sans"/>
              </a:rPr>
              <a:t> Dwight </a:t>
            </a:r>
            <a:r>
              <a:rPr lang="en-US" dirty="0" smtClean="0">
                <a:latin typeface="Open Sans"/>
                <a:ea typeface="Open Sans"/>
                <a:cs typeface="Open Sans"/>
                <a:sym typeface="Open Sans"/>
              </a:rPr>
              <a:t>Merriman, @dmerr</a:t>
            </a:r>
          </a:p>
          <a:p>
            <a:r>
              <a:rPr lang="en-US" dirty="0" smtClean="0">
                <a:latin typeface="Open Sans"/>
                <a:ea typeface="Open Sans"/>
                <a:cs typeface="Open Sans"/>
                <a:sym typeface="Open Sans"/>
              </a:rPr>
              <a:t>Chairman &amp; Founder, MongoDB Inc.</a:t>
            </a:r>
            <a:endParaRPr lang="en-US" dirty="0" smtClean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3" name="Shape 143"/>
          <p:cNvSpPr txBox="1">
            <a:spLocks noGrp="1"/>
          </p:cNvSpPr>
          <p:nvPr>
            <p:ph type="ctrTitle"/>
          </p:nvPr>
        </p:nvSpPr>
        <p:spPr>
          <a:xfrm>
            <a:off x="685800" y="1287778"/>
            <a:ext cx="7772400" cy="115987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n-US" dirty="0" smtClean="0">
                <a:latin typeface="Open Sans"/>
                <a:ea typeface="Open Sans"/>
                <a:cs typeface="Open Sans"/>
                <a:sym typeface="Open Sans"/>
              </a:rPr>
              <a:t>Schedule &amp; Focus </a:t>
            </a:r>
            <a:br>
              <a:rPr lang="en-US" dirty="0" smtClean="0"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dirty="0" smtClean="0">
                <a:latin typeface="Open Sans"/>
                <a:ea typeface="Open Sans"/>
                <a:cs typeface="Open Sans"/>
                <a:sym typeface="Open Sans"/>
              </a:rPr>
              <a:t>Your </a:t>
            </a:r>
            <a:r>
              <a:rPr lang="en-US" dirty="0" smtClean="0">
                <a:latin typeface="Open Sans"/>
                <a:ea typeface="Open Sans"/>
                <a:cs typeface="Open Sans"/>
                <a:sym typeface="Open Sans"/>
              </a:rPr>
              <a:t>Learning</a:t>
            </a:r>
            <a:endParaRPr lang="en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" name="Shape 151"/>
          <p:cNvSpPr txBox="1"/>
          <p:nvPr/>
        </p:nvSpPr>
        <p:spPr>
          <a:xfrm>
            <a:off x="685800" y="4337533"/>
            <a:ext cx="8010900" cy="68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sz="20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@DBNess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#velocityconf</a:t>
            </a:r>
            <a:endParaRPr lang="en" sz="2000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7" name="Shape 61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3334" y="4368257"/>
            <a:ext cx="926592" cy="579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1240430"/>
            <a:ext cx="7772400" cy="29067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6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</a:t>
            </a:r>
            <a:r>
              <a:rPr lang="en-US" sz="26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umanity		</a:t>
            </a:r>
            <a:r>
              <a:rPr lang="en-US" sz="2600" i="1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embrace </a:t>
            </a:r>
            <a:r>
              <a:rPr lang="en-US" sz="2600" i="1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our nature</a:t>
            </a:r>
            <a:endParaRPr lang="en-US" sz="2600" dirty="0" smtClean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6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Future		</a:t>
            </a:r>
            <a:r>
              <a:rPr lang="en-US" sz="2600" i="1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inherit it</a:t>
            </a:r>
            <a:endParaRPr lang="en-US" sz="2600" dirty="0" smtClean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6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Low Risk			</a:t>
            </a:r>
            <a:r>
              <a:rPr lang="en-US" sz="2600" i="1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small changes</a:t>
            </a:r>
            <a:endParaRPr lang="en-US" sz="2600" dirty="0" smtClean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indent="-419100">
              <a:lnSpc>
                <a:spcPct val="115000"/>
              </a:lnSpc>
              <a:buClr>
                <a:schemeClr val="dk1"/>
              </a:buClr>
            </a:pPr>
            <a:r>
              <a:rPr lang="en-US" sz="26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High Performance	</a:t>
            </a:r>
            <a:r>
              <a:rPr lang="en-US" sz="2600" i="1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know more, do better</a:t>
            </a:r>
            <a:endParaRPr lang="en-US" sz="2600" dirty="0" smtClean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6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Innovation		</a:t>
            </a:r>
            <a:r>
              <a:rPr lang="en-US" sz="2600" i="1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expand adjacent possible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6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Happiness		</a:t>
            </a:r>
            <a:r>
              <a:rPr lang="en-US" sz="2600" i="1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learning is progress</a:t>
            </a:r>
            <a:endParaRPr lang="en-US" sz="2600" dirty="0" smtClean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432468" cy="85725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latin typeface="Open Sans"/>
                <a:ea typeface="Open Sans"/>
                <a:cs typeface="Open Sans"/>
                <a:sym typeface="Open Sans"/>
              </a:rPr>
              <a:t>Culture of </a:t>
            </a: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Continuous Learni</a:t>
            </a:r>
            <a:r>
              <a:rPr lang="en-US" dirty="0" err="1" smtClean="0">
                <a:latin typeface="Open Sans"/>
                <a:ea typeface="Open Sans"/>
                <a:cs typeface="Open Sans"/>
                <a:sym typeface="Open Sans"/>
              </a:rPr>
              <a:t>ng</a:t>
            </a:r>
            <a:r>
              <a:rPr lang="en-US" dirty="0" smtClean="0">
                <a:latin typeface="Open Sans"/>
                <a:ea typeface="Open Sans"/>
                <a:cs typeface="Open Sans"/>
                <a:sym typeface="Open Sans"/>
              </a:rPr>
              <a:t> Wins</a:t>
            </a:r>
            <a:endParaRPr lang="en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" name="Shape 151"/>
          <p:cNvSpPr txBox="1"/>
          <p:nvPr/>
        </p:nvSpPr>
        <p:spPr>
          <a:xfrm>
            <a:off x="685800" y="4337533"/>
            <a:ext cx="8010900" cy="68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sz="20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@DBNess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#velocityconf</a:t>
            </a:r>
            <a:endParaRPr lang="en" sz="2000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8" name="Shape 61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3334" y="4368257"/>
            <a:ext cx="926592" cy="579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685800" y="2497153"/>
            <a:ext cx="7772400" cy="78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Vanessa Hurst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latin typeface="Open Sans"/>
                <a:ea typeface="Open Sans"/>
                <a:cs typeface="Open Sans"/>
                <a:sym typeface="Open Sans"/>
              </a:rPr>
              <a:t>#velocityconf EU 2014</a:t>
            </a:r>
            <a:endParaRPr lang="en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ctrTitle"/>
          </p:nvPr>
        </p:nvSpPr>
        <p:spPr>
          <a:xfrm>
            <a:off x="685800" y="1183292"/>
            <a:ext cx="7772400" cy="115987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Thanks, Velocity!</a:t>
            </a:r>
            <a:endParaRPr lang="en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5" name="Shape 25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33563" y="4115901"/>
            <a:ext cx="1024128" cy="640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subTitle" idx="1"/>
          </p:nvPr>
        </p:nvSpPr>
        <p:spPr>
          <a:xfrm>
            <a:off x="685800" y="2956286"/>
            <a:ext cx="7772400" cy="12647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dirty="0">
                <a:latin typeface="Open Sans"/>
                <a:ea typeface="Open Sans"/>
                <a:cs typeface="Open Sans"/>
                <a:sym typeface="Open Sans"/>
              </a:rPr>
              <a:t>A platform that empowers coders to </a:t>
            </a:r>
            <a:r>
              <a:rPr lang="en" sz="2400" b="1" dirty="0">
                <a:latin typeface="Open Sans"/>
                <a:ea typeface="Open Sans"/>
                <a:cs typeface="Open Sans"/>
                <a:sym typeface="Open Sans"/>
              </a:rPr>
              <a:t>improve</a:t>
            </a:r>
            <a:r>
              <a:rPr lang="en" sz="2400" dirty="0">
                <a:latin typeface="Open Sans"/>
                <a:ea typeface="Open Sans"/>
                <a:cs typeface="Open Sans"/>
                <a:sym typeface="Open Sans"/>
              </a:rPr>
              <a:t> their knowledge, </a:t>
            </a:r>
            <a:r>
              <a:rPr lang="en" sz="2400" b="1" dirty="0">
                <a:latin typeface="Open Sans"/>
                <a:ea typeface="Open Sans"/>
                <a:cs typeface="Open Sans"/>
                <a:sym typeface="Open Sans"/>
              </a:rPr>
              <a:t>skills</a:t>
            </a:r>
            <a:r>
              <a:rPr lang="en" sz="2400" dirty="0">
                <a:latin typeface="Open Sans"/>
                <a:ea typeface="Open Sans"/>
                <a:cs typeface="Open Sans"/>
                <a:sym typeface="Open Sans"/>
              </a:rPr>
              <a:t>, and </a:t>
            </a:r>
            <a:r>
              <a:rPr lang="en" sz="2400" b="1" dirty="0">
                <a:latin typeface="Open Sans"/>
                <a:ea typeface="Open Sans"/>
                <a:cs typeface="Open Sans"/>
                <a:sym typeface="Open Sans"/>
              </a:rPr>
              <a:t>impact on the world</a:t>
            </a:r>
            <a:r>
              <a:rPr lang="en" sz="2400" dirty="0">
                <a:latin typeface="Open Sans"/>
                <a:ea typeface="Open Sans"/>
                <a:cs typeface="Open Sans"/>
                <a:sym typeface="Open Sans"/>
              </a:rPr>
              <a:t>. Engage with open source projects, training, and events.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2099036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dirty="0">
                <a:latin typeface="Open Sans"/>
                <a:ea typeface="Open Sans"/>
                <a:cs typeface="Open Sans"/>
                <a:sym typeface="Open Sans"/>
              </a:rPr>
              <a:t>CodeMontage</a:t>
            </a:r>
          </a:p>
        </p:txBody>
      </p:sp>
      <p:pic>
        <p:nvPicPr>
          <p:cNvPr id="182" name="Shape 182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7236" y="607669"/>
            <a:ext cx="2218944" cy="138684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Shape 183"/>
          <p:cNvSpPr txBox="1"/>
          <p:nvPr/>
        </p:nvSpPr>
        <p:spPr>
          <a:xfrm>
            <a:off x="685800" y="4263378"/>
            <a:ext cx="8010900" cy="68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endParaRPr lang="en" sz="2000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 algn="r" rtl="0">
              <a:spcBef>
                <a:spcPts val="0"/>
              </a:spcBef>
              <a:buNone/>
            </a:pPr>
            <a:r>
              <a:rPr lang="en" sz="20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@</a:t>
            </a:r>
            <a:r>
              <a:rPr lang="en" sz="2000" dirty="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CodeMontage</a:t>
            </a:r>
            <a:endParaRPr lang="en-US" sz="2000" dirty="0" smtClean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 algn="r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#velocityconf</a:t>
            </a:r>
            <a:endParaRPr lang="en" sz="2000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8" name="Shape 61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3334" y="4368257"/>
            <a:ext cx="926592" cy="579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1240430"/>
            <a:ext cx="7772400" cy="29067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</a:t>
            </a:r>
            <a:r>
              <a:rPr lang="en-US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umanity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Future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High Performance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Low Risk</a:t>
            </a:r>
            <a:endParaRPr lang="en-US" dirty="0" smtClean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Innovation</a:t>
            </a:r>
            <a:endParaRPr lang="en-US" dirty="0" smtClean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latin typeface="Open Sans"/>
                <a:ea typeface="Open Sans"/>
                <a:cs typeface="Open Sans"/>
                <a:sym typeface="Open Sans"/>
              </a:rPr>
              <a:t>Why Continuous Learning?</a:t>
            </a:r>
            <a:endParaRPr lang="en" dirty="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61" name="Shape 61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3334" y="4368257"/>
            <a:ext cx="926592" cy="57912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151"/>
          <p:cNvSpPr txBox="1"/>
          <p:nvPr/>
        </p:nvSpPr>
        <p:spPr>
          <a:xfrm>
            <a:off x="685800" y="4337533"/>
            <a:ext cx="8010900" cy="68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sz="20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@DBNess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#velocityconf</a:t>
            </a:r>
            <a:endParaRPr lang="en" sz="2000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685800" y="2709805"/>
            <a:ext cx="7772400" cy="78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Continuous Integration for Your Brain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685800" y="1453094"/>
            <a:ext cx="7772400" cy="115987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Continuous Learning</a:t>
            </a:r>
          </a:p>
        </p:txBody>
      </p:sp>
      <p:sp>
        <p:nvSpPr>
          <p:cNvPr id="6" name="Shape 151"/>
          <p:cNvSpPr txBox="1"/>
          <p:nvPr/>
        </p:nvSpPr>
        <p:spPr>
          <a:xfrm>
            <a:off x="685800" y="4337533"/>
            <a:ext cx="8010900" cy="68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sz="20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@DBNess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#velocityconf</a:t>
            </a:r>
            <a:endParaRPr lang="en" sz="2000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9" name="Shape 61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3334" y="4368257"/>
            <a:ext cx="926592" cy="579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1240430"/>
            <a:ext cx="7772400" cy="29067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19100">
              <a:lnSpc>
                <a:spcPct val="115000"/>
              </a:lnSpc>
              <a:buClr>
                <a:schemeClr val="dk1"/>
              </a:buClr>
            </a:pPr>
            <a:r>
              <a:rPr lang="en-US" sz="24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Take in information constantly</a:t>
            </a:r>
          </a:p>
          <a:p>
            <a:pPr marL="457200" indent="-419100">
              <a:lnSpc>
                <a:spcPct val="115000"/>
              </a:lnSpc>
              <a:buClr>
                <a:schemeClr val="dk1"/>
              </a:buClr>
            </a:pPr>
            <a:r>
              <a:rPr lang="en-US" sz="24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Manage learning &amp; deliberate practice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Learn </a:t>
            </a:r>
            <a:r>
              <a:rPr lang="en" sz="24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 </a:t>
            </a:r>
            <a:r>
              <a:rPr lang="en" sz="2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small chunks over </a:t>
            </a:r>
            <a:r>
              <a:rPr lang="en" sz="24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time</a:t>
            </a:r>
            <a:endParaRPr lang="en" sz="24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</a:t>
            </a:r>
            <a:r>
              <a:rPr lang="en" sz="24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aintain </a:t>
            </a:r>
            <a:r>
              <a:rPr lang="en" sz="2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 </a:t>
            </a:r>
            <a:r>
              <a:rPr lang="en-US" sz="24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working </a:t>
            </a:r>
            <a:r>
              <a:rPr lang="en" sz="24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version</a:t>
            </a:r>
            <a:r>
              <a:rPr lang="en-US" sz="24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at all times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</a:t>
            </a:r>
            <a:r>
              <a:rPr lang="en" sz="24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ranch to learn</a:t>
            </a:r>
            <a:r>
              <a:rPr lang="en-US" sz="24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once you’re comfortable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-US" sz="2400" dirty="0" smtClean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(</a:t>
            </a:r>
            <a:r>
              <a:rPr lang="en-US" sz="24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You actually lose expertise if you don’t do these)</a:t>
            </a:r>
            <a:endParaRPr lang="en-US" sz="2400" dirty="0" smtClean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latin typeface="Open Sans"/>
                <a:ea typeface="Open Sans"/>
                <a:cs typeface="Open Sans"/>
                <a:sym typeface="Open Sans"/>
              </a:rPr>
              <a:t>What is </a:t>
            </a: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Continuous Learning</a:t>
            </a:r>
            <a:r>
              <a:rPr lang="en-US" dirty="0" smtClean="0">
                <a:latin typeface="Open Sans"/>
                <a:ea typeface="Open Sans"/>
                <a:cs typeface="Open Sans"/>
                <a:sym typeface="Open Sans"/>
              </a:rPr>
              <a:t>?</a:t>
            </a:r>
            <a:endParaRPr lang="en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" name="Shape 151"/>
          <p:cNvSpPr txBox="1"/>
          <p:nvPr/>
        </p:nvSpPr>
        <p:spPr>
          <a:xfrm>
            <a:off x="685800" y="4337533"/>
            <a:ext cx="8010900" cy="68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sz="20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@DBNess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#velocityconf</a:t>
            </a:r>
            <a:endParaRPr lang="en" sz="2000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9" name="Shape 61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3334" y="4368257"/>
            <a:ext cx="926592" cy="579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685800" y="2709805"/>
            <a:ext cx="7772400" cy="78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Attitudes 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and </a:t>
            </a: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Behaviors 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of Social Groups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685800" y="1453094"/>
            <a:ext cx="7772400" cy="115987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Culture</a:t>
            </a:r>
          </a:p>
        </p:txBody>
      </p:sp>
      <p:sp>
        <p:nvSpPr>
          <p:cNvPr id="5" name="Shape 151"/>
          <p:cNvSpPr txBox="1"/>
          <p:nvPr/>
        </p:nvSpPr>
        <p:spPr>
          <a:xfrm>
            <a:off x="685800" y="4337533"/>
            <a:ext cx="8010900" cy="68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sz="20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@DBNess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#velocityconf</a:t>
            </a:r>
            <a:endParaRPr lang="en" sz="2000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7" name="Shape 61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3334" y="4368257"/>
            <a:ext cx="926592" cy="579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ubTitle" idx="1"/>
          </p:nvPr>
        </p:nvSpPr>
        <p:spPr>
          <a:xfrm>
            <a:off x="685800" y="1240430"/>
            <a:ext cx="7772400" cy="29067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sz="2800" i="1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Everyone is expected to be learning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-US" sz="2800" i="1" dirty="0" smtClean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combat S</a:t>
            </a:r>
            <a:r>
              <a:rPr lang="en" sz="28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tereotype </a:t>
            </a:r>
            <a:r>
              <a:rPr lang="en-US" sz="28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</a:t>
            </a:r>
            <a:r>
              <a:rPr lang="en" sz="28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hreat</a:t>
            </a:r>
            <a:endParaRPr lang="en" sz="2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nullify</a:t>
            </a:r>
            <a:r>
              <a:rPr lang="en-US" sz="28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I</a:t>
            </a:r>
            <a:r>
              <a:rPr lang="en" sz="28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mpostor </a:t>
            </a:r>
            <a:r>
              <a:rPr lang="en-US" sz="28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</a:t>
            </a:r>
            <a:r>
              <a:rPr lang="en" sz="28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yndrome</a:t>
            </a:r>
            <a:endParaRPr lang="en" sz="2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8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embrace</a:t>
            </a:r>
            <a:r>
              <a:rPr lang="en-US" sz="28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D</a:t>
            </a:r>
            <a:r>
              <a:rPr lang="en" sz="28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unning-</a:t>
            </a:r>
            <a:r>
              <a:rPr lang="en-US" sz="28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</a:t>
            </a:r>
            <a:r>
              <a:rPr lang="en" sz="28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ruger </a:t>
            </a:r>
            <a:r>
              <a:rPr lang="en-US" sz="28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</a:t>
            </a:r>
            <a:r>
              <a:rPr lang="en" sz="2800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ffect</a:t>
            </a:r>
            <a:endParaRPr lang="en" sz="2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latin typeface="Open Sans"/>
                <a:ea typeface="Open Sans"/>
                <a:cs typeface="Open Sans"/>
                <a:sym typeface="Open Sans"/>
              </a:rPr>
              <a:t>Attitudes of Continuous Learning</a:t>
            </a:r>
            <a:endParaRPr lang="en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" name="Shape 151"/>
          <p:cNvSpPr txBox="1"/>
          <p:nvPr/>
        </p:nvSpPr>
        <p:spPr>
          <a:xfrm>
            <a:off x="685800" y="4337533"/>
            <a:ext cx="8010900" cy="68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sz="20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@DBNess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#velocityconf</a:t>
            </a:r>
            <a:endParaRPr lang="en" sz="2000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9" name="Shape 61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3334" y="4368257"/>
            <a:ext cx="926592" cy="579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Shape 148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27882" y="587064"/>
            <a:ext cx="1964759" cy="1768284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Shape 149"/>
          <p:cNvSpPr txBox="1">
            <a:spLocks noGrp="1"/>
          </p:cNvSpPr>
          <p:nvPr>
            <p:ph type="subTitle" idx="1"/>
          </p:nvPr>
        </p:nvSpPr>
        <p:spPr>
          <a:xfrm>
            <a:off x="685800" y="2431326"/>
            <a:ext cx="7772400" cy="12647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dirty="0" smtClean="0">
                <a:latin typeface="Open Sans"/>
                <a:ea typeface="Open Sans"/>
                <a:cs typeface="Open Sans"/>
                <a:sym typeface="Open Sans"/>
              </a:rPr>
              <a:t>Provides low-cost, </a:t>
            </a:r>
            <a:r>
              <a:rPr lang="en" sz="2400" b="1" dirty="0" smtClean="0">
                <a:latin typeface="Open Sans"/>
                <a:ea typeface="Open Sans"/>
                <a:cs typeface="Open Sans"/>
                <a:sym typeface="Open Sans"/>
              </a:rPr>
              <a:t>judgment-free</a:t>
            </a:r>
            <a:r>
              <a:rPr lang="en" sz="2400" dirty="0" smtClea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sz="2400" b="1" dirty="0">
                <a:latin typeface="Open Sans"/>
                <a:ea typeface="Open Sans"/>
                <a:cs typeface="Open Sans"/>
                <a:sym typeface="Open Sans"/>
              </a:rPr>
              <a:t>software development</a:t>
            </a:r>
            <a:r>
              <a:rPr lang="en" sz="24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2400" b="1" dirty="0" smtClean="0">
                <a:latin typeface="Open Sans"/>
                <a:ea typeface="Open Sans"/>
                <a:cs typeface="Open Sans"/>
                <a:sym typeface="Open Sans"/>
              </a:rPr>
              <a:t>courses</a:t>
            </a:r>
            <a:r>
              <a:rPr lang="en-US" sz="2400" dirty="0" smtClean="0">
                <a:latin typeface="Open Sans"/>
                <a:ea typeface="Open Sans"/>
                <a:cs typeface="Open Sans"/>
                <a:sym typeface="Open Sans"/>
              </a:rPr>
              <a:t> for women (18+), currently in 47 cities in the US and Canada</a:t>
            </a:r>
            <a:r>
              <a:rPr lang="en" sz="2400" dirty="0" smtClean="0"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en-US" sz="2400" dirty="0" smtClean="0">
                <a:latin typeface="Open Sans"/>
                <a:ea typeface="Open Sans"/>
                <a:cs typeface="Open Sans"/>
                <a:sym typeface="Open Sans"/>
              </a:rPr>
              <a:t>More than</a:t>
            </a:r>
            <a:r>
              <a:rPr lang="en" sz="2400" dirty="0" smtClea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2400" dirty="0" smtClean="0">
                <a:latin typeface="Open Sans"/>
                <a:ea typeface="Open Sans"/>
                <a:cs typeface="Open Sans"/>
                <a:sym typeface="Open Sans"/>
              </a:rPr>
              <a:t>16</a:t>
            </a:r>
            <a:r>
              <a:rPr lang="en" sz="2400" dirty="0" smtClean="0">
                <a:latin typeface="Open Sans"/>
                <a:ea typeface="Open Sans"/>
                <a:cs typeface="Open Sans"/>
                <a:sym typeface="Open Sans"/>
              </a:rPr>
              <a:t>,000 </a:t>
            </a:r>
            <a:r>
              <a:rPr lang="en-US" sz="2400" dirty="0" smtClean="0">
                <a:latin typeface="Open Sans"/>
                <a:ea typeface="Open Sans"/>
                <a:cs typeface="Open Sans"/>
                <a:sym typeface="Open Sans"/>
              </a:rPr>
              <a:t>women have learned to code in </a:t>
            </a:r>
            <a:r>
              <a:rPr lang="en-US" sz="2400" dirty="0" smtClean="0">
                <a:latin typeface="Open Sans"/>
                <a:ea typeface="Open Sans"/>
                <a:cs typeface="Open Sans"/>
                <a:sym typeface="Open Sans"/>
              </a:rPr>
              <a:t>person through GDI since 2010</a:t>
            </a:r>
            <a:r>
              <a:rPr lang="en-US" sz="2400" dirty="0" smtClean="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en" sz="24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685800" y="4337533"/>
            <a:ext cx="8010900" cy="68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sz="20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@DBNess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#velocityconf</a:t>
            </a:r>
            <a:endParaRPr lang="en" sz="2000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8" name="Shape 61"/>
          <p:cNvPicPr>
            <a:picLocks noChangeAspect="1"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3334" y="4368257"/>
            <a:ext cx="926592" cy="579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1240430"/>
            <a:ext cx="7772400" cy="29067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Conferences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Meetups</a:t>
            </a:r>
            <a:endParaRPr lang="en-US" dirty="0" smtClean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Lunch &amp; Learns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Book Clubs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Code Clubs</a:t>
            </a:r>
            <a:endParaRPr lang="en-US" dirty="0" smtClean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432468" cy="85725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latin typeface="Open Sans"/>
                <a:ea typeface="Open Sans"/>
                <a:cs typeface="Open Sans"/>
                <a:sym typeface="Open Sans"/>
              </a:rPr>
              <a:t>Behaviors of </a:t>
            </a: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Continuous Learni</a:t>
            </a:r>
            <a:r>
              <a:rPr lang="en-US" dirty="0" err="1" smtClean="0">
                <a:latin typeface="Open Sans"/>
                <a:ea typeface="Open Sans"/>
                <a:cs typeface="Open Sans"/>
                <a:sym typeface="Open Sans"/>
              </a:rPr>
              <a:t>ng</a:t>
            </a:r>
            <a:endParaRPr lang="en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" name="Shape 151"/>
          <p:cNvSpPr txBox="1"/>
          <p:nvPr/>
        </p:nvSpPr>
        <p:spPr>
          <a:xfrm>
            <a:off x="685800" y="4337533"/>
            <a:ext cx="8010900" cy="68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sz="20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@DBNess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#velocityconf</a:t>
            </a:r>
            <a:endParaRPr lang="en" sz="2000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8" name="Shape 61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3334" y="4368257"/>
            <a:ext cx="926592" cy="579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subTitle" idx="1"/>
          </p:nvPr>
        </p:nvSpPr>
        <p:spPr>
          <a:xfrm>
            <a:off x="685800" y="2447653"/>
            <a:ext cx="7772400" cy="78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"How to Stay In Love with Programming"</a:t>
            </a:r>
          </a:p>
          <a:p>
            <a:pPr rtl="0">
              <a:spcBef>
                <a:spcPts val="0"/>
              </a:spcBef>
              <a:buFontTx/>
              <a:buChar char="-"/>
            </a:pPr>
            <a:r>
              <a:rPr lang="en-US" dirty="0" smtClea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Camille 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Fournier, @skamille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Open Sans"/>
                <a:ea typeface="Open Sans"/>
                <a:cs typeface="Open Sans"/>
                <a:sym typeface="Open Sans"/>
              </a:rPr>
              <a:t>CTO</a:t>
            </a: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Rent the Runway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ctrTitle"/>
          </p:nvPr>
        </p:nvSpPr>
        <p:spPr>
          <a:xfrm>
            <a:off x="685800" y="1287778"/>
            <a:ext cx="7772400" cy="115987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Cultivate</a:t>
            </a:r>
          </a:p>
          <a:p>
            <a:pPr>
              <a:spcBef>
                <a:spcPts val="0"/>
              </a:spcBef>
              <a:buNone/>
            </a:pP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Beginner's Mind</a:t>
            </a:r>
          </a:p>
        </p:txBody>
      </p:sp>
      <p:sp>
        <p:nvSpPr>
          <p:cNvPr id="5" name="Shape 151"/>
          <p:cNvSpPr txBox="1"/>
          <p:nvPr/>
        </p:nvSpPr>
        <p:spPr>
          <a:xfrm>
            <a:off x="685800" y="4337533"/>
            <a:ext cx="8010900" cy="68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sz="20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@DBNess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#velocityconf</a:t>
            </a:r>
            <a:endParaRPr lang="en" sz="2000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7" name="Shape 61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3334" y="4368257"/>
            <a:ext cx="926592" cy="579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930</Words>
  <Application>Microsoft Macintosh PowerPoint</Application>
  <PresentationFormat>On-screen Show (16:9)</PresentationFormat>
  <Paragraphs>135</Paragraphs>
  <Slides>13</Slides>
  <Notes>13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Custom Theme</vt:lpstr>
      <vt:lpstr>Cultures of  Continuous Learning</vt:lpstr>
      <vt:lpstr>Why Continuous Learning?</vt:lpstr>
      <vt:lpstr>Continuous Learning</vt:lpstr>
      <vt:lpstr>What is Continuous Learning?</vt:lpstr>
      <vt:lpstr> Culture</vt:lpstr>
      <vt:lpstr>Attitudes of Continuous Learning</vt:lpstr>
      <vt:lpstr>Slide 7</vt:lpstr>
      <vt:lpstr>Behaviors of Continuous Learning</vt:lpstr>
      <vt:lpstr>Cultivate Beginner's Mind</vt:lpstr>
      <vt:lpstr>Schedule &amp; Focus  Your Learning</vt:lpstr>
      <vt:lpstr>Culture of Continuous Learning Wins</vt:lpstr>
      <vt:lpstr>Thanks, Velocity!</vt:lpstr>
      <vt:lpstr>CodeMontage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Cultures of  Continuous Learning</dc:title>
  <cp:lastModifiedBy>Vanessa Hurst</cp:lastModifiedBy>
  <cp:revision>19</cp:revision>
  <dcterms:created xsi:type="dcterms:W3CDTF">2014-11-17T09:48:41Z</dcterms:created>
  <dcterms:modified xsi:type="dcterms:W3CDTF">2014-11-17T15:18:15Z</dcterms:modified>
</cp:coreProperties>
</file>