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85" r:id="rId2"/>
  </p:sldMasterIdLst>
  <p:notesMasterIdLst>
    <p:notesMasterId r:id="rId33"/>
  </p:notesMasterIdLst>
  <p:handoutMasterIdLst>
    <p:handoutMasterId r:id="rId34"/>
  </p:handoutMasterIdLst>
  <p:sldIdLst>
    <p:sldId id="256" r:id="rId3"/>
    <p:sldId id="445" r:id="rId4"/>
    <p:sldId id="378" r:id="rId5"/>
    <p:sldId id="394" r:id="rId6"/>
    <p:sldId id="422" r:id="rId7"/>
    <p:sldId id="427" r:id="rId8"/>
    <p:sldId id="442" r:id="rId9"/>
    <p:sldId id="438" r:id="rId10"/>
    <p:sldId id="434" r:id="rId11"/>
    <p:sldId id="444" r:id="rId12"/>
    <p:sldId id="436" r:id="rId13"/>
    <p:sldId id="443" r:id="rId14"/>
    <p:sldId id="423" r:id="rId15"/>
    <p:sldId id="398" r:id="rId16"/>
    <p:sldId id="428" r:id="rId17"/>
    <p:sldId id="431" r:id="rId18"/>
    <p:sldId id="420" r:id="rId19"/>
    <p:sldId id="439" r:id="rId20"/>
    <p:sldId id="440" r:id="rId21"/>
    <p:sldId id="418" r:id="rId22"/>
    <p:sldId id="429" r:id="rId23"/>
    <p:sldId id="432" r:id="rId24"/>
    <p:sldId id="415" r:id="rId25"/>
    <p:sldId id="441" r:id="rId26"/>
    <p:sldId id="426" r:id="rId27"/>
    <p:sldId id="425" r:id="rId28"/>
    <p:sldId id="408" r:id="rId29"/>
    <p:sldId id="417" r:id="rId30"/>
    <p:sldId id="409" r:id="rId31"/>
    <p:sldId id="419" r:id="rId3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Rich" initials="" lastIdx="15" clrIdx="0"/>
  <p:cmAuthor id="1" name="Gaurav Kumar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78922"/>
    <a:srgbClr val="427EC0"/>
    <a:srgbClr val="1863DF"/>
    <a:srgbClr val="F78B2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3103" autoAdjust="0"/>
    <p:restoredTop sz="82464" autoAdjust="0"/>
  </p:normalViewPr>
  <p:slideViewPr>
    <p:cSldViewPr snapToGrid="0" snapToObjects="1">
      <p:cViewPr varScale="1">
        <p:scale>
          <a:sx n="114" d="100"/>
          <a:sy n="114" d="100"/>
        </p:scale>
        <p:origin x="-744" y="-1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Requests per day</c:v>
                </c:pt>
              </c:strCache>
            </c:strRef>
          </c:tx>
          <c:spPr>
            <a:solidFill>
              <a:srgbClr val="1C93D9"/>
            </a:solidFill>
          </c:spPr>
          <c:dLbls>
            <c:numFmt formatCode="#,,,\ &quot;B&quot;" sourceLinked="0"/>
            <c:showVal val="1"/>
          </c:dLbls>
          <c:cat>
            <c:strRef>
              <c:f>Sheet1!$A$2:$A$4</c:f>
              <c:strCache>
                <c:ptCount val="3"/>
                <c:pt idx="0">
                  <c:v>Facebook likes</c:v>
                </c:pt>
                <c:pt idx="1">
                  <c:v>Searches on Google</c:v>
                </c:pt>
                <c:pt idx="2">
                  <c:v>Bid Requests Considered by Rocketfuel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4.5E9</c:v>
                </c:pt>
                <c:pt idx="1">
                  <c:v>6.0E9</c:v>
                </c:pt>
                <c:pt idx="2">
                  <c:v>4.5E10</c:v>
                </c:pt>
              </c:numCache>
            </c:numRef>
          </c:val>
        </c:ser>
        <c:dLbls>
          <c:showVal val="1"/>
        </c:dLbls>
        <c:gapWidth val="75"/>
        <c:axId val="863002408"/>
        <c:axId val="211278920"/>
      </c:barChart>
      <c:catAx>
        <c:axId val="863002408"/>
        <c:scaling>
          <c:orientation val="minMax"/>
        </c:scaling>
        <c:axPos val="l"/>
        <c:majorTickMark val="none"/>
        <c:tickLblPos val="nextTo"/>
        <c:crossAx val="211278920"/>
        <c:crosses val="autoZero"/>
        <c:auto val="1"/>
        <c:lblAlgn val="ctr"/>
        <c:lblOffset val="100"/>
      </c:catAx>
      <c:valAx>
        <c:axId val="211278920"/>
        <c:scaling>
          <c:orientation val="minMax"/>
        </c:scaling>
        <c:delete val="1"/>
        <c:axPos val="b"/>
        <c:numFmt formatCode="#,,,\ &quot;B&quot;" sourceLinked="0"/>
        <c:majorTickMark val="none"/>
        <c:tickLblPos val="nextTo"/>
        <c:crossAx val="86300240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4-06-18T15:05:14.354" idx="15">
    <p:pos x="10" y="10"/>
    <p:text>Need designer help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0571B-59BA-9C4B-A942-C69C20AA9D02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CE41-FAFA-1846-B5E0-C9FE7E5BE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1175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D2215-B03C-B040-93CF-3A523621795D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DC537-C815-E14B-867F-C253836E4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5163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</a:p>
          <a:p>
            <a:pPr marL="224485" indent="-224485">
              <a:buAutoNum type="arabicParenR"/>
            </a:pPr>
            <a:r>
              <a:rPr lang="en-US" baseline="0" dirty="0" smtClean="0"/>
              <a:t>Add Publisher logos, overlay with Publishers “sell ad slots”</a:t>
            </a:r>
          </a:p>
          <a:p>
            <a:pPr marL="224485" indent="-224485">
              <a:buAutoNum type="arabicParenR"/>
            </a:pPr>
            <a:r>
              <a:rPr lang="en-US" baseline="0" dirty="0" smtClean="0"/>
              <a:t>Exchanges “provide market place for selling/ buys ad slots”</a:t>
            </a:r>
          </a:p>
          <a:p>
            <a:pPr marL="224485" indent="-224485">
              <a:buAutoNum type="arabicParenR"/>
            </a:pPr>
            <a:r>
              <a:rPr lang="en-US" baseline="0" dirty="0" smtClean="0"/>
              <a:t>Ad Networks do “matchmaking – compute true value of an ad serving opportunity for an advertiser and bid appropriately”</a:t>
            </a:r>
          </a:p>
          <a:p>
            <a:pPr marL="224485" indent="-224485">
              <a:buAutoNum type="arabicParenR"/>
            </a:pPr>
            <a:r>
              <a:rPr lang="en-US" baseline="0" dirty="0" smtClean="0"/>
              <a:t>Put advertiser logos, overlay with Advertisers “buying ad slots to sell products or for branding”</a:t>
            </a:r>
          </a:p>
          <a:p>
            <a:pPr marL="224485" indent="-224485">
              <a:buAutoNum type="arabicParenR"/>
            </a:pPr>
            <a:r>
              <a:rPr lang="en-US" baseline="0" dirty="0" smtClean="0"/>
              <a:t>Add Transitions</a:t>
            </a:r>
          </a:p>
          <a:p>
            <a:pPr marL="224485" indent="-224485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8485A6-4B8E-44C6-B4A3-A7B16C9DDA8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397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C537-C815-E14B-867F-C253836E44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3BEBD-F48B-B84A-80F2-5441C7F49A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693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bidders, ad-servers, data platform, online user profile store. I</a:t>
            </a:r>
            <a:r>
              <a:rPr lang="en-US" baseline="0" dirty="0" smtClean="0"/>
              <a:t> won’t go into details of this architecture.. But, the point is that it is fairly complex.</a:t>
            </a:r>
          </a:p>
          <a:p>
            <a:r>
              <a:rPr lang="en-US" baseline="0" dirty="0" smtClean="0"/>
              <a:t>Our core IP is Artificial Intelligence built on Big Data. And, I will go into this in following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C537-C815-E14B-867F-C253836E44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Object DBs – technology – no major user changes – efficiency but no major change in user requirements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 source – </a:t>
            </a:r>
            <a:r>
              <a:rPr lang="en-US" baseline="0" dirty="0" err="1" smtClean="0"/>
              <a:t>Postgres</a:t>
            </a:r>
            <a:r>
              <a:rPr lang="en-US" baseline="0" dirty="0" smtClean="0"/>
              <a:t>/MySQL – same technology – no user change – just cheaper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C537-C815-E14B-867F-C253836E44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572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082" y="1328165"/>
            <a:ext cx="3983508" cy="12250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427EC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082" y="2782039"/>
            <a:ext cx="3983508" cy="1088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74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32210"/>
            <a:ext cx="7772400" cy="1135063"/>
          </a:xfrm>
        </p:spPr>
        <p:txBody>
          <a:bodyPr anchor="t">
            <a:noAutofit/>
          </a:bodyPr>
          <a:lstStyle>
            <a:lvl1pPr algn="l">
              <a:defRPr sz="3600" b="1" cap="all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5443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811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4194" y="2344271"/>
            <a:ext cx="4405833" cy="79332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171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1823"/>
            <a:ext cx="4038600" cy="4020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1823"/>
            <a:ext cx="4038600" cy="4020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CF40-0C4C-1648-8CDE-809D98D42805}" type="slidenum">
              <a:rPr lang="en-US" smtClean="0">
                <a:solidFill>
                  <a:srgbClr val="51545A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51545A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121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60121B00-2D66-1543-8AF2-596CA03FE096}" type="datetimeFigureOut">
              <a:rPr lang="en-US" smtClean="0">
                <a:solidFill>
                  <a:srgbClr val="51545A"/>
                </a:solidFill>
                <a:latin typeface="Calibri"/>
              </a:rPr>
              <a:pPr/>
              <a:t>10/14/14</a:t>
            </a:fld>
            <a:endParaRPr lang="en-US">
              <a:solidFill>
                <a:srgbClr val="51545A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1545A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DB7-9E0A-2F4B-BDDB-BC1925F284AE}" type="slidenum">
              <a:rPr lang="en-US" smtClean="0">
                <a:solidFill>
                  <a:srgbClr val="51545A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51545A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64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-orange-ru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38216"/>
            <a:ext cx="9144000" cy="17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60329" y="1000608"/>
            <a:ext cx="8681491" cy="407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</a:defRPr>
            </a:lvl1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947" y="534075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5378-CF53-F54B-BAF3-C1A5E8793E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top-blue-ru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8496"/>
          </a:xfrm>
          <a:prstGeom prst="rect">
            <a:avLst/>
          </a:prstGeom>
        </p:spPr>
      </p:pic>
      <p:pic>
        <p:nvPicPr>
          <p:cNvPr id="8" name="Picture 7" descr="footer-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605" y="5296884"/>
            <a:ext cx="2369514" cy="3173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037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rge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tom-orange-ru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38216"/>
            <a:ext cx="9144000" cy="17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49378" y="781648"/>
            <a:ext cx="8681491" cy="407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FontTx/>
              <a:buNone/>
              <a:defRPr sz="1800" i="1">
                <a:solidFill>
                  <a:srgbClr val="7F7F7F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862947" y="534075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E5378-CF53-F54B-BAF3-C1A5E8793E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top-blue-ru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8496"/>
          </a:xfrm>
          <a:prstGeom prst="rect">
            <a:avLst/>
          </a:prstGeom>
        </p:spPr>
      </p:pic>
      <p:pic>
        <p:nvPicPr>
          <p:cNvPr id="9" name="Picture 8" descr="footer-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605" y="5296884"/>
            <a:ext cx="2369514" cy="3173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03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32210"/>
            <a:ext cx="7772400" cy="1135063"/>
          </a:xfrm>
        </p:spPr>
        <p:txBody>
          <a:bodyPr anchor="t">
            <a:noAutofit/>
          </a:bodyPr>
          <a:lstStyle>
            <a:lvl1pPr algn="l">
              <a:defRPr sz="3600" b="1" cap="all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5443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957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4194" y="2344271"/>
            <a:ext cx="4405833" cy="79332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939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60121B00-2D66-1543-8AF2-596CA03FE096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DB7-9E0A-2F4B-BDDB-BC1925F28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96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082" y="1328165"/>
            <a:ext cx="3983508" cy="1225021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427EC0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082" y="2782039"/>
            <a:ext cx="3983508" cy="10886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58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-orange-ru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38216"/>
            <a:ext cx="9144000" cy="17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60329" y="1000608"/>
            <a:ext cx="8681491" cy="407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</a:defRPr>
            </a:lvl1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947" y="534075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5378-CF53-F54B-BAF3-C1A5E8793E16}" type="slidenum">
              <a:rPr lang="en-US" smtClean="0">
                <a:solidFill>
                  <a:srgbClr val="51545A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51545A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5" name="Picture 4" descr="top-blue-ru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8496"/>
          </a:xfrm>
          <a:prstGeom prst="rect">
            <a:avLst/>
          </a:prstGeom>
        </p:spPr>
      </p:pic>
      <p:pic>
        <p:nvPicPr>
          <p:cNvPr id="8" name="Picture 7" descr="footer-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605" y="5296884"/>
            <a:ext cx="2369514" cy="3173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360669" y="5340414"/>
            <a:ext cx="2476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Splice Machine Proprietary and Confidential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88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rge 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tom-orange-ru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38216"/>
            <a:ext cx="9144000" cy="17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rgbClr val="427E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49378" y="781648"/>
            <a:ext cx="8681491" cy="407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FontTx/>
              <a:buNone/>
              <a:defRPr sz="1800" i="1">
                <a:solidFill>
                  <a:srgbClr val="7F7F7F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862947" y="534075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9E5378-CF53-F54B-BAF3-C1A5E8793E16}" type="slidenum">
              <a:rPr lang="en-US" smtClean="0">
                <a:solidFill>
                  <a:srgbClr val="51545A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srgbClr val="51545A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6" name="Picture 5" descr="top-blue-ru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8496"/>
          </a:xfrm>
          <a:prstGeom prst="rect">
            <a:avLst/>
          </a:prstGeom>
        </p:spPr>
      </p:pic>
      <p:pic>
        <p:nvPicPr>
          <p:cNvPr id="9" name="Picture 8" descr="footer-locku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605" y="5296884"/>
            <a:ext cx="2369514" cy="31739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360669" y="5340414"/>
            <a:ext cx="2476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Splice Machine Proprietary and Confidential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056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2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78" y="84320"/>
            <a:ext cx="8681491" cy="79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78" y="1000607"/>
            <a:ext cx="8681491" cy="412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947" y="529696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5378-CF53-F54B-BAF3-C1A5E8793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602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1" r:id="rId4"/>
    <p:sldLayoutId id="2147483655" r:id="rId5"/>
    <p:sldLayoutId id="2147483671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427EC0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ts val="200"/>
        </a:spcBef>
        <a:buClr>
          <a:schemeClr val="accent2"/>
        </a:buClr>
        <a:buSzPct val="100000"/>
        <a:buFont typeface="Wingdings" charset="2"/>
        <a:buChar char="§"/>
        <a:defRPr sz="2200" kern="1200">
          <a:solidFill>
            <a:srgbClr val="7F7F7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ts val="200"/>
        </a:spcBef>
        <a:buClr>
          <a:srgbClr val="427EC0"/>
        </a:buClr>
        <a:buSzPct val="75000"/>
        <a:buFont typeface="Wingdings" charset="2"/>
        <a:buChar char="§"/>
        <a:defRPr sz="2000" kern="1200">
          <a:solidFill>
            <a:srgbClr val="7F7F7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ts val="200"/>
        </a:spcBef>
        <a:buClr>
          <a:schemeClr val="tx1"/>
        </a:buClr>
        <a:buSzPct val="75000"/>
        <a:buFont typeface="Wingdings" charset="2"/>
        <a:buChar char="§"/>
        <a:defRPr sz="1800" kern="1200">
          <a:solidFill>
            <a:srgbClr val="7F7F7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ts val="200"/>
        </a:spcBef>
        <a:buClr>
          <a:schemeClr val="accent2"/>
        </a:buClr>
        <a:buSzPct val="75000"/>
        <a:buFont typeface="Wingdings" charset="2"/>
        <a:buChar char="§"/>
        <a:defRPr sz="1600" kern="1200">
          <a:solidFill>
            <a:srgbClr val="7F7F7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ts val="200"/>
        </a:spcBef>
        <a:buClr>
          <a:srgbClr val="427EC0"/>
        </a:buClr>
        <a:buSzPct val="75000"/>
        <a:buFont typeface="Wingdings" charset="2"/>
        <a:buChar char="§"/>
        <a:defRPr sz="1600" kern="1200">
          <a:solidFill>
            <a:srgbClr val="7F7F7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9378" y="84320"/>
            <a:ext cx="8681491" cy="79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78" y="1000607"/>
            <a:ext cx="8681491" cy="412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947" y="529696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5378-CF53-F54B-BAF3-C1A5E8793E16}" type="slidenum">
              <a:rPr lang="en-US" smtClean="0">
                <a:solidFill>
                  <a:srgbClr val="51545A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51545A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196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427EC0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ts val="200"/>
        </a:spcBef>
        <a:buClr>
          <a:schemeClr val="accent2"/>
        </a:buClr>
        <a:buSzPct val="100000"/>
        <a:buFont typeface="Wingdings" charset="2"/>
        <a:buChar char="§"/>
        <a:defRPr sz="2200" kern="1200">
          <a:solidFill>
            <a:srgbClr val="7F7F7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ts val="200"/>
        </a:spcBef>
        <a:buClr>
          <a:srgbClr val="427EC0"/>
        </a:buClr>
        <a:buSzPct val="75000"/>
        <a:buFont typeface="Wingdings" charset="2"/>
        <a:buChar char="§"/>
        <a:defRPr sz="2000" kern="1200">
          <a:solidFill>
            <a:srgbClr val="7F7F7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ts val="200"/>
        </a:spcBef>
        <a:buClr>
          <a:schemeClr val="tx1"/>
        </a:buClr>
        <a:buSzPct val="75000"/>
        <a:buFont typeface="Wingdings" charset="2"/>
        <a:buChar char="§"/>
        <a:defRPr sz="1800" kern="1200">
          <a:solidFill>
            <a:srgbClr val="7F7F7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ts val="200"/>
        </a:spcBef>
        <a:buClr>
          <a:schemeClr val="accent2"/>
        </a:buClr>
        <a:buSzPct val="75000"/>
        <a:buFont typeface="Wingdings" charset="2"/>
        <a:buChar char="§"/>
        <a:defRPr sz="1600" kern="1200">
          <a:solidFill>
            <a:srgbClr val="7F7F7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ts val="200"/>
        </a:spcBef>
        <a:buClr>
          <a:srgbClr val="427EC0"/>
        </a:buClr>
        <a:buSzPct val="75000"/>
        <a:buFont typeface="Wingdings" charset="2"/>
        <a:buChar char="§"/>
        <a:defRPr sz="1600" kern="1200">
          <a:solidFill>
            <a:srgbClr val="7F7F7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20" Type="http://schemas.openxmlformats.org/officeDocument/2006/relationships/image" Target="../media/image65.jpeg"/><Relationship Id="rId21" Type="http://schemas.openxmlformats.org/officeDocument/2006/relationships/image" Target="../media/image66.png"/><Relationship Id="rId22" Type="http://schemas.openxmlformats.org/officeDocument/2006/relationships/image" Target="../media/image67.jpeg"/><Relationship Id="rId23" Type="http://schemas.openxmlformats.org/officeDocument/2006/relationships/image" Target="../media/image68.png"/><Relationship Id="rId24" Type="http://schemas.openxmlformats.org/officeDocument/2006/relationships/image" Target="../media/image69.png"/><Relationship Id="rId25" Type="http://schemas.openxmlformats.org/officeDocument/2006/relationships/image" Target="../media/image70.png"/><Relationship Id="rId26" Type="http://schemas.openxmlformats.org/officeDocument/2006/relationships/image" Target="../media/image71.png"/><Relationship Id="rId27" Type="http://schemas.openxmlformats.org/officeDocument/2006/relationships/image" Target="../media/image72.jpeg"/><Relationship Id="rId28" Type="http://schemas.openxmlformats.org/officeDocument/2006/relationships/image" Target="../media/image73.png"/><Relationship Id="rId29" Type="http://schemas.openxmlformats.org/officeDocument/2006/relationships/image" Target="../media/image74.png"/><Relationship Id="rId30" Type="http://schemas.openxmlformats.org/officeDocument/2006/relationships/image" Target="../media/image75.png"/><Relationship Id="rId31" Type="http://schemas.openxmlformats.org/officeDocument/2006/relationships/image" Target="../media/image4.png"/><Relationship Id="rId32" Type="http://schemas.openxmlformats.org/officeDocument/2006/relationships/image" Target="../media/image3.png"/><Relationship Id="rId10" Type="http://schemas.openxmlformats.org/officeDocument/2006/relationships/image" Target="../media/image55.png"/><Relationship Id="rId11" Type="http://schemas.openxmlformats.org/officeDocument/2006/relationships/image" Target="../media/image56.jpeg"/><Relationship Id="rId12" Type="http://schemas.openxmlformats.org/officeDocument/2006/relationships/image" Target="../media/image57.png"/><Relationship Id="rId13" Type="http://schemas.openxmlformats.org/officeDocument/2006/relationships/image" Target="../media/image58.jpeg"/><Relationship Id="rId14" Type="http://schemas.openxmlformats.org/officeDocument/2006/relationships/image" Target="../media/image59.png"/><Relationship Id="rId15" Type="http://schemas.openxmlformats.org/officeDocument/2006/relationships/image" Target="../media/image60.jpeg"/><Relationship Id="rId16" Type="http://schemas.openxmlformats.org/officeDocument/2006/relationships/image" Target="../media/image61.png"/><Relationship Id="rId17" Type="http://schemas.openxmlformats.org/officeDocument/2006/relationships/image" Target="../media/image62.jpe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jpeg"/><Relationship Id="rId6" Type="http://schemas.openxmlformats.org/officeDocument/2006/relationships/image" Target="../media/image80.jpeg"/><Relationship Id="rId7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jpeg"/><Relationship Id="rId3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8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jpe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jpeg"/><Relationship Id="rId3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10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20" Type="http://schemas.openxmlformats.org/officeDocument/2006/relationships/image" Target="../media/image45.gif"/><Relationship Id="rId21" Type="http://schemas.openxmlformats.org/officeDocument/2006/relationships/image" Target="../media/image46.gif"/><Relationship Id="rId22" Type="http://schemas.openxmlformats.org/officeDocument/2006/relationships/image" Target="../media/image47.gif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jpeg"/><Relationship Id="rId13" Type="http://schemas.openxmlformats.org/officeDocument/2006/relationships/image" Target="../media/image38.jpeg"/><Relationship Id="rId14" Type="http://schemas.openxmlformats.org/officeDocument/2006/relationships/image" Target="../media/image39.png"/><Relationship Id="rId15" Type="http://schemas.openxmlformats.org/officeDocument/2006/relationships/image" Target="../media/image40.jpeg"/><Relationship Id="rId16" Type="http://schemas.openxmlformats.org/officeDocument/2006/relationships/image" Target="../media/image41.png"/><Relationship Id="rId17" Type="http://schemas.openxmlformats.org/officeDocument/2006/relationships/image" Target="../media/image42.jpeg"/><Relationship Id="rId18" Type="http://schemas.openxmlformats.org/officeDocument/2006/relationships/image" Target="../media/image43.gif"/><Relationship Id="rId19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27EC0"/>
                </a:solidFill>
              </a:rPr>
              <a:t>Unseating the Giants</a:t>
            </a:r>
            <a:endParaRPr lang="en-US" dirty="0">
              <a:solidFill>
                <a:srgbClr val="427E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Monte </a:t>
            </a:r>
            <a:r>
              <a:rPr lang="en-US" sz="2400" b="1" dirty="0" err="1" smtClean="0"/>
              <a:t>Zweben</a:t>
            </a:r>
            <a:endParaRPr lang="en-US" sz="2400" b="1" dirty="0" smtClean="0"/>
          </a:p>
          <a:p>
            <a:r>
              <a:rPr lang="en-US" dirty="0" smtClean="0"/>
              <a:t>CEO, Splice Machine</a:t>
            </a:r>
          </a:p>
          <a:p>
            <a:endParaRPr lang="en-US" dirty="0" smtClean="0"/>
          </a:p>
          <a:p>
            <a:r>
              <a:rPr lang="en-US" dirty="0" smtClean="0"/>
              <a:t>October 16, 2014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79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9E5378-CF53-F54B-BAF3-C1A5E8793E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3751264" y="-8466613"/>
            <a:ext cx="1584325" cy="161582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$2.38965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$0.6782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$1.7234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$0.09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$1.78964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$1.6782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$1.7234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$0.809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$2.42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1.25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$2.11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$1.26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$2.178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$2.056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$0.809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$2.42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1.25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$2.11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$1.26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$2.78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$1.56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$1.809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$2.42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1.25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$2.11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$1.26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$2.78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$0.56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$2.42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1.25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$2.11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$1.26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$2.78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$0.756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$0.809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$2.42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1.25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$2.11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$1.26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$2.78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$1.256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$1.809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$2.42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1.25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$2.11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$1.26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$2.78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$0.586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$2.009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1.25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$2.11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$1.26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$2.78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$1.56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Lucida Sans Unicode" pitchFamily="34" charset="0"/>
              <a:cs typeface="Lucida Sans Unicode" pitchFamily="34" charset="0"/>
            </a:endParaRP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Lucida Sans Unicode" pitchFamily="34" charset="0"/>
              <a:cs typeface="Lucida Sans Unicode" pitchFamily="34" charset="0"/>
            </a:endParaRP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Lucida Sans Unicode" pitchFamily="34" charset="0"/>
                <a:cs typeface="Lucida Sans Unicode" pitchFamily="34" charset="0"/>
              </a:rPr>
              <a:t>$0.00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76700" y="667924"/>
            <a:ext cx="965201" cy="3783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7145339" y="987017"/>
            <a:ext cx="1227137" cy="465534"/>
          </a:xfrm>
          <a:prstGeom prst="roundRect">
            <a:avLst>
              <a:gd name="adj" fmla="val 26923"/>
            </a:avLst>
          </a:prstGeom>
          <a:solidFill>
            <a:srgbClr val="00B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476875" y="1002495"/>
            <a:ext cx="1227138" cy="450056"/>
          </a:xfrm>
          <a:prstGeom prst="roundRect">
            <a:avLst>
              <a:gd name="adj" fmla="val 26923"/>
            </a:avLst>
          </a:prstGeom>
          <a:solidFill>
            <a:srgbClr val="00B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814764" y="1008448"/>
            <a:ext cx="1227137" cy="491728"/>
          </a:xfrm>
          <a:prstGeom prst="roundRect">
            <a:avLst>
              <a:gd name="adj" fmla="val 26923"/>
            </a:avLst>
          </a:prstGeom>
          <a:solidFill>
            <a:srgbClr val="00B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178050" y="1016782"/>
            <a:ext cx="1227138" cy="498872"/>
          </a:xfrm>
          <a:prstGeom prst="roundRect">
            <a:avLst>
              <a:gd name="adj" fmla="val 26923"/>
            </a:avLst>
          </a:prstGeom>
          <a:solidFill>
            <a:srgbClr val="00B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15939" y="1021544"/>
            <a:ext cx="1227137" cy="454819"/>
          </a:xfrm>
          <a:prstGeom prst="roundRect">
            <a:avLst>
              <a:gd name="adj" fmla="val 26923"/>
            </a:avLst>
          </a:prstGeom>
          <a:solidFill>
            <a:srgbClr val="00B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175501" y="1194185"/>
            <a:ext cx="1482725" cy="111204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269164" y="1521607"/>
            <a:ext cx="1285875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Rounded Rectangle 99"/>
          <p:cNvSpPr/>
          <p:nvPr/>
        </p:nvSpPr>
        <p:spPr>
          <a:xfrm>
            <a:off x="550864" y="1213236"/>
            <a:ext cx="1482725" cy="111204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508626" y="1194185"/>
            <a:ext cx="1482725" cy="111204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3852864" y="1200138"/>
            <a:ext cx="1482725" cy="111204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076700" y="1348966"/>
            <a:ext cx="10096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" name="Group 27"/>
          <p:cNvGrpSpPr>
            <a:grpSpLocks/>
          </p:cNvGrpSpPr>
          <p:nvPr/>
        </p:nvGrpSpPr>
        <p:grpSpPr bwMode="auto">
          <a:xfrm>
            <a:off x="5578476" y="1239430"/>
            <a:ext cx="1338263" cy="897731"/>
            <a:chOff x="3998407" y="5162550"/>
            <a:chExt cx="1337553" cy="1196965"/>
          </a:xfrm>
        </p:grpSpPr>
        <p:grpSp>
          <p:nvGrpSpPr>
            <p:cNvPr id="105" name="Group 24"/>
            <p:cNvGrpSpPr>
              <a:grpSpLocks/>
            </p:cNvGrpSpPr>
            <p:nvPr/>
          </p:nvGrpSpPr>
          <p:grpSpPr bwMode="auto">
            <a:xfrm>
              <a:off x="3998407" y="5545134"/>
              <a:ext cx="1337553" cy="814381"/>
              <a:chOff x="3998407" y="5545134"/>
              <a:chExt cx="1337553" cy="814381"/>
            </a:xfrm>
          </p:grpSpPr>
          <p:sp>
            <p:nvSpPr>
              <p:cNvPr id="107" name="Freeform 106"/>
              <p:cNvSpPr/>
              <p:nvPr/>
            </p:nvSpPr>
            <p:spPr bwMode="auto">
              <a:xfrm>
                <a:off x="3998407" y="5545134"/>
                <a:ext cx="1337553" cy="814381"/>
              </a:xfrm>
              <a:custGeom>
                <a:avLst/>
                <a:gdLst>
                  <a:gd name="connsiteX0" fmla="*/ 197892 w 4544704"/>
                  <a:gd name="connsiteY0" fmla="*/ 27296 h 2756848"/>
                  <a:gd name="connsiteX1" fmla="*/ 225188 w 4544704"/>
                  <a:gd name="connsiteY1" fmla="*/ 313899 h 2756848"/>
                  <a:gd name="connsiteX2" fmla="*/ 75062 w 4544704"/>
                  <a:gd name="connsiteY2" fmla="*/ 620973 h 2756848"/>
                  <a:gd name="connsiteX3" fmla="*/ 88710 w 4544704"/>
                  <a:gd name="connsiteY3" fmla="*/ 682388 h 2756848"/>
                  <a:gd name="connsiteX4" fmla="*/ 0 w 4544704"/>
                  <a:gd name="connsiteY4" fmla="*/ 846161 h 2756848"/>
                  <a:gd name="connsiteX5" fmla="*/ 75062 w 4544704"/>
                  <a:gd name="connsiteY5" fmla="*/ 1119116 h 2756848"/>
                  <a:gd name="connsiteX6" fmla="*/ 40943 w 4544704"/>
                  <a:gd name="connsiteY6" fmla="*/ 1296537 h 2756848"/>
                  <a:gd name="connsiteX7" fmla="*/ 191068 w 4544704"/>
                  <a:gd name="connsiteY7" fmla="*/ 1576316 h 2756848"/>
                  <a:gd name="connsiteX8" fmla="*/ 327546 w 4544704"/>
                  <a:gd name="connsiteY8" fmla="*/ 1637731 h 2756848"/>
                  <a:gd name="connsiteX9" fmla="*/ 429904 w 4544704"/>
                  <a:gd name="connsiteY9" fmla="*/ 1828800 h 2756848"/>
                  <a:gd name="connsiteX10" fmla="*/ 641445 w 4544704"/>
                  <a:gd name="connsiteY10" fmla="*/ 1862919 h 2756848"/>
                  <a:gd name="connsiteX11" fmla="*/ 962167 w 4544704"/>
                  <a:gd name="connsiteY11" fmla="*/ 2067636 h 2756848"/>
                  <a:gd name="connsiteX12" fmla="*/ 1235122 w 4544704"/>
                  <a:gd name="connsiteY12" fmla="*/ 2088108 h 2756848"/>
                  <a:gd name="connsiteX13" fmla="*/ 1262418 w 4544704"/>
                  <a:gd name="connsiteY13" fmla="*/ 2060812 h 2756848"/>
                  <a:gd name="connsiteX14" fmla="*/ 1357952 w 4544704"/>
                  <a:gd name="connsiteY14" fmla="*/ 2074460 h 2756848"/>
                  <a:gd name="connsiteX15" fmla="*/ 1644555 w 4544704"/>
                  <a:gd name="connsiteY15" fmla="*/ 2408830 h 2756848"/>
                  <a:gd name="connsiteX16" fmla="*/ 1774209 w 4544704"/>
                  <a:gd name="connsiteY16" fmla="*/ 2320119 h 2756848"/>
                  <a:gd name="connsiteX17" fmla="*/ 1937982 w 4544704"/>
                  <a:gd name="connsiteY17" fmla="*/ 2402006 h 2756848"/>
                  <a:gd name="connsiteX18" fmla="*/ 1972101 w 4544704"/>
                  <a:gd name="connsiteY18" fmla="*/ 2524836 h 2756848"/>
                  <a:gd name="connsiteX19" fmla="*/ 2238233 w 4544704"/>
                  <a:gd name="connsiteY19" fmla="*/ 2756848 h 2756848"/>
                  <a:gd name="connsiteX20" fmla="*/ 2245056 w 4544704"/>
                  <a:gd name="connsiteY20" fmla="*/ 2613546 h 2756848"/>
                  <a:gd name="connsiteX21" fmla="*/ 2599898 w 4544704"/>
                  <a:gd name="connsiteY21" fmla="*/ 2279176 h 2756848"/>
                  <a:gd name="connsiteX22" fmla="*/ 3057098 w 4544704"/>
                  <a:gd name="connsiteY22" fmla="*/ 2333767 h 2756848"/>
                  <a:gd name="connsiteX23" fmla="*/ 3152633 w 4544704"/>
                  <a:gd name="connsiteY23" fmla="*/ 2163170 h 2756848"/>
                  <a:gd name="connsiteX24" fmla="*/ 3562065 w 4544704"/>
                  <a:gd name="connsiteY24" fmla="*/ 2204114 h 2756848"/>
                  <a:gd name="connsiteX25" fmla="*/ 3882788 w 4544704"/>
                  <a:gd name="connsiteY25" fmla="*/ 2709081 h 2756848"/>
                  <a:gd name="connsiteX26" fmla="*/ 3964674 w 4544704"/>
                  <a:gd name="connsiteY26" fmla="*/ 2668137 h 2756848"/>
                  <a:gd name="connsiteX27" fmla="*/ 3759958 w 4544704"/>
                  <a:gd name="connsiteY27" fmla="*/ 2060812 h 2756848"/>
                  <a:gd name="connsiteX28" fmla="*/ 4203510 w 4544704"/>
                  <a:gd name="connsiteY28" fmla="*/ 1344305 h 2756848"/>
                  <a:gd name="connsiteX29" fmla="*/ 4087504 w 4544704"/>
                  <a:gd name="connsiteY29" fmla="*/ 1282890 h 2756848"/>
                  <a:gd name="connsiteX30" fmla="*/ 4121624 w 4544704"/>
                  <a:gd name="connsiteY30" fmla="*/ 1064525 h 2756848"/>
                  <a:gd name="connsiteX31" fmla="*/ 4503761 w 4544704"/>
                  <a:gd name="connsiteY31" fmla="*/ 586854 h 2756848"/>
                  <a:gd name="connsiteX32" fmla="*/ 4333164 w 4544704"/>
                  <a:gd name="connsiteY32" fmla="*/ 504967 h 2756848"/>
                  <a:gd name="connsiteX33" fmla="*/ 4346812 w 4544704"/>
                  <a:gd name="connsiteY33" fmla="*/ 484496 h 2756848"/>
                  <a:gd name="connsiteX34" fmla="*/ 4544704 w 4544704"/>
                  <a:gd name="connsiteY34" fmla="*/ 252484 h 2756848"/>
                  <a:gd name="connsiteX35" fmla="*/ 4374107 w 4544704"/>
                  <a:gd name="connsiteY35" fmla="*/ 6824 h 2756848"/>
                  <a:gd name="connsiteX36" fmla="*/ 4258101 w 4544704"/>
                  <a:gd name="connsiteY36" fmla="*/ 20472 h 2756848"/>
                  <a:gd name="connsiteX37" fmla="*/ 4244454 w 4544704"/>
                  <a:gd name="connsiteY37" fmla="*/ 259308 h 2756848"/>
                  <a:gd name="connsiteX38" fmla="*/ 3910083 w 4544704"/>
                  <a:gd name="connsiteY38" fmla="*/ 409433 h 2756848"/>
                  <a:gd name="connsiteX39" fmla="*/ 3875964 w 4544704"/>
                  <a:gd name="connsiteY39" fmla="*/ 586854 h 2756848"/>
                  <a:gd name="connsiteX40" fmla="*/ 3657600 w 4544704"/>
                  <a:gd name="connsiteY40" fmla="*/ 709684 h 2756848"/>
                  <a:gd name="connsiteX41" fmla="*/ 3418764 w 4544704"/>
                  <a:gd name="connsiteY41" fmla="*/ 914400 h 2756848"/>
                  <a:gd name="connsiteX42" fmla="*/ 3405116 w 4544704"/>
                  <a:gd name="connsiteY42" fmla="*/ 627797 h 2756848"/>
                  <a:gd name="connsiteX43" fmla="*/ 3214048 w 4544704"/>
                  <a:gd name="connsiteY43" fmla="*/ 484496 h 2756848"/>
                  <a:gd name="connsiteX44" fmla="*/ 3091218 w 4544704"/>
                  <a:gd name="connsiteY44" fmla="*/ 586854 h 2756848"/>
                  <a:gd name="connsiteX45" fmla="*/ 3084394 w 4544704"/>
                  <a:gd name="connsiteY45" fmla="*/ 948519 h 2756848"/>
                  <a:gd name="connsiteX46" fmla="*/ 3050274 w 4544704"/>
                  <a:gd name="connsiteY46" fmla="*/ 968991 h 2756848"/>
                  <a:gd name="connsiteX47" fmla="*/ 2982036 w 4544704"/>
                  <a:gd name="connsiteY47" fmla="*/ 859809 h 2756848"/>
                  <a:gd name="connsiteX48" fmla="*/ 2988859 w 4544704"/>
                  <a:gd name="connsiteY48" fmla="*/ 580030 h 2756848"/>
                  <a:gd name="connsiteX49" fmla="*/ 3200400 w 4544704"/>
                  <a:gd name="connsiteY49" fmla="*/ 443552 h 2756848"/>
                  <a:gd name="connsiteX50" fmla="*/ 3138985 w 4544704"/>
                  <a:gd name="connsiteY50" fmla="*/ 375314 h 2756848"/>
                  <a:gd name="connsiteX51" fmla="*/ 2661313 w 4544704"/>
                  <a:gd name="connsiteY51" fmla="*/ 429905 h 2756848"/>
                  <a:gd name="connsiteX52" fmla="*/ 2804615 w 4544704"/>
                  <a:gd name="connsiteY52" fmla="*/ 320722 h 2756848"/>
                  <a:gd name="connsiteX53" fmla="*/ 2408830 w 4544704"/>
                  <a:gd name="connsiteY53" fmla="*/ 170597 h 2756848"/>
                  <a:gd name="connsiteX54" fmla="*/ 2231409 w 4544704"/>
                  <a:gd name="connsiteY54" fmla="*/ 204716 h 2756848"/>
                  <a:gd name="connsiteX55" fmla="*/ 1214651 w 4544704"/>
                  <a:gd name="connsiteY55" fmla="*/ 143302 h 2756848"/>
                  <a:gd name="connsiteX56" fmla="*/ 416256 w 4544704"/>
                  <a:gd name="connsiteY56" fmla="*/ 0 h 275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544704" h="2756848">
                    <a:moveTo>
                      <a:pt x="197892" y="27296"/>
                    </a:moveTo>
                    <a:lnTo>
                      <a:pt x="225188" y="313899"/>
                    </a:lnTo>
                    <a:lnTo>
                      <a:pt x="75062" y="620973"/>
                    </a:lnTo>
                    <a:lnTo>
                      <a:pt x="88710" y="682388"/>
                    </a:lnTo>
                    <a:lnTo>
                      <a:pt x="0" y="846161"/>
                    </a:lnTo>
                    <a:lnTo>
                      <a:pt x="75062" y="1119116"/>
                    </a:lnTo>
                    <a:lnTo>
                      <a:pt x="40943" y="1296537"/>
                    </a:lnTo>
                    <a:lnTo>
                      <a:pt x="191068" y="1576316"/>
                    </a:lnTo>
                    <a:lnTo>
                      <a:pt x="327546" y="1637731"/>
                    </a:lnTo>
                    <a:lnTo>
                      <a:pt x="429904" y="1828800"/>
                    </a:lnTo>
                    <a:lnTo>
                      <a:pt x="641445" y="1862919"/>
                    </a:lnTo>
                    <a:lnTo>
                      <a:pt x="962167" y="2067636"/>
                    </a:lnTo>
                    <a:lnTo>
                      <a:pt x="1235122" y="2088108"/>
                    </a:lnTo>
                    <a:lnTo>
                      <a:pt x="1262418" y="2060812"/>
                    </a:lnTo>
                    <a:lnTo>
                      <a:pt x="1357952" y="2074460"/>
                    </a:lnTo>
                    <a:lnTo>
                      <a:pt x="1644555" y="2408830"/>
                    </a:lnTo>
                    <a:lnTo>
                      <a:pt x="1774209" y="2320119"/>
                    </a:lnTo>
                    <a:lnTo>
                      <a:pt x="1937982" y="2402006"/>
                    </a:lnTo>
                    <a:lnTo>
                      <a:pt x="1972101" y="2524836"/>
                    </a:lnTo>
                    <a:lnTo>
                      <a:pt x="2238233" y="2756848"/>
                    </a:lnTo>
                    <a:lnTo>
                      <a:pt x="2245056" y="2613546"/>
                    </a:lnTo>
                    <a:lnTo>
                      <a:pt x="2599898" y="2279176"/>
                    </a:lnTo>
                    <a:lnTo>
                      <a:pt x="3057098" y="2333767"/>
                    </a:lnTo>
                    <a:lnTo>
                      <a:pt x="3152633" y="2163170"/>
                    </a:lnTo>
                    <a:lnTo>
                      <a:pt x="3562065" y="2204114"/>
                    </a:lnTo>
                    <a:lnTo>
                      <a:pt x="3882788" y="2709081"/>
                    </a:lnTo>
                    <a:lnTo>
                      <a:pt x="3964674" y="2668137"/>
                    </a:lnTo>
                    <a:lnTo>
                      <a:pt x="3759958" y="2060812"/>
                    </a:lnTo>
                    <a:lnTo>
                      <a:pt x="4203510" y="1344305"/>
                    </a:lnTo>
                    <a:lnTo>
                      <a:pt x="4087504" y="1282890"/>
                    </a:lnTo>
                    <a:lnTo>
                      <a:pt x="4121624" y="1064525"/>
                    </a:lnTo>
                    <a:lnTo>
                      <a:pt x="4503761" y="586854"/>
                    </a:lnTo>
                    <a:cubicBezTo>
                      <a:pt x="4446895" y="559558"/>
                      <a:pt x="4385998" y="539424"/>
                      <a:pt x="4333164" y="504967"/>
                    </a:cubicBezTo>
                    <a:cubicBezTo>
                      <a:pt x="4326295" y="500487"/>
                      <a:pt x="4346812" y="484496"/>
                      <a:pt x="4346812" y="484496"/>
                    </a:cubicBezTo>
                    <a:lnTo>
                      <a:pt x="4544704" y="252484"/>
                    </a:lnTo>
                    <a:lnTo>
                      <a:pt x="4374107" y="6824"/>
                    </a:lnTo>
                    <a:lnTo>
                      <a:pt x="4258101" y="20472"/>
                    </a:lnTo>
                    <a:lnTo>
                      <a:pt x="4244454" y="259308"/>
                    </a:lnTo>
                    <a:lnTo>
                      <a:pt x="3910083" y="409433"/>
                    </a:lnTo>
                    <a:lnTo>
                      <a:pt x="3875964" y="586854"/>
                    </a:lnTo>
                    <a:lnTo>
                      <a:pt x="3657600" y="709684"/>
                    </a:lnTo>
                    <a:lnTo>
                      <a:pt x="3418764" y="914400"/>
                    </a:lnTo>
                    <a:lnTo>
                      <a:pt x="3405116" y="627797"/>
                    </a:lnTo>
                    <a:lnTo>
                      <a:pt x="3214048" y="484496"/>
                    </a:lnTo>
                    <a:lnTo>
                      <a:pt x="3091218" y="586854"/>
                    </a:lnTo>
                    <a:lnTo>
                      <a:pt x="3084394" y="948519"/>
                    </a:lnTo>
                    <a:lnTo>
                      <a:pt x="3050274" y="968991"/>
                    </a:lnTo>
                    <a:lnTo>
                      <a:pt x="2982036" y="859809"/>
                    </a:lnTo>
                    <a:lnTo>
                      <a:pt x="2988859" y="580030"/>
                    </a:lnTo>
                    <a:lnTo>
                      <a:pt x="3200400" y="443552"/>
                    </a:lnTo>
                    <a:lnTo>
                      <a:pt x="3138985" y="375314"/>
                    </a:lnTo>
                    <a:lnTo>
                      <a:pt x="2661313" y="429905"/>
                    </a:lnTo>
                    <a:cubicBezTo>
                      <a:pt x="2813279" y="319384"/>
                      <a:pt x="2873316" y="320722"/>
                      <a:pt x="2804615" y="320722"/>
                    </a:cubicBezTo>
                    <a:lnTo>
                      <a:pt x="2408830" y="170597"/>
                    </a:lnTo>
                    <a:lnTo>
                      <a:pt x="2231409" y="204716"/>
                    </a:lnTo>
                    <a:lnTo>
                      <a:pt x="1214651" y="143302"/>
                    </a:lnTo>
                    <a:lnTo>
                      <a:pt x="41625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56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4050767" y="5894381"/>
                <a:ext cx="123759" cy="12223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6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6" name="Picture 173" descr="http://image.weather.com/web/common/wxicons/52/32.gif?1212200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4" y="5162550"/>
              <a:ext cx="3905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04851" y="1270386"/>
            <a:ext cx="1133475" cy="101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Rounded Rectangle 109"/>
          <p:cNvSpPr/>
          <p:nvPr/>
        </p:nvSpPr>
        <p:spPr>
          <a:xfrm>
            <a:off x="2212976" y="1201329"/>
            <a:ext cx="1482725" cy="111204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1" name="Group 90"/>
          <p:cNvGrpSpPr>
            <a:grpSpLocks/>
          </p:cNvGrpSpPr>
          <p:nvPr/>
        </p:nvGrpSpPr>
        <p:grpSpPr bwMode="auto">
          <a:xfrm>
            <a:off x="2335214" y="1334679"/>
            <a:ext cx="1247775" cy="865584"/>
            <a:chOff x="2334895" y="2150508"/>
            <a:chExt cx="1248069" cy="1153417"/>
          </a:xfrm>
        </p:grpSpPr>
        <p:pic>
          <p:nvPicPr>
            <p:cNvPr id="112" name="Picture 1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308" y="2406714"/>
              <a:ext cx="831911" cy="266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895" y="2738471"/>
              <a:ext cx="734663" cy="1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801" y="2150508"/>
              <a:ext cx="847705" cy="21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20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357" y="2892937"/>
              <a:ext cx="889607" cy="41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2873376" y="2861061"/>
            <a:ext cx="34274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FF0000"/>
                </a:solidFill>
                <a:cs typeface="Lucida Sans Unicode" pitchFamily="34" charset="0"/>
              </a:rPr>
              <a:t>[   +   ]</a:t>
            </a:r>
          </a:p>
        </p:txBody>
      </p:sp>
      <p:cxnSp>
        <p:nvCxnSpPr>
          <p:cNvPr id="120" name="Straight Connector 119"/>
          <p:cNvCxnSpPr/>
          <p:nvPr/>
        </p:nvCxnSpPr>
        <p:spPr>
          <a:xfrm>
            <a:off x="0" y="2500301"/>
            <a:ext cx="9144000" cy="1"/>
          </a:xfrm>
          <a:prstGeom prst="line">
            <a:avLst/>
          </a:prstGeom>
          <a:ln w="127000">
            <a:solidFill>
              <a:srgbClr val="00B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2938464" y="2861061"/>
            <a:ext cx="32988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92D050"/>
                </a:solidFill>
                <a:cs typeface="Lucida Sans Unicode" pitchFamily="34" charset="0"/>
              </a:rPr>
              <a:t>[   +   ]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076700" y="-112888"/>
            <a:ext cx="965201" cy="1043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996613" y="4318555"/>
            <a:ext cx="1097280" cy="598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13"/>
          <p:cNvGrpSpPr>
            <a:grpSpLocks/>
          </p:cNvGrpSpPr>
          <p:nvPr/>
        </p:nvGrpSpPr>
        <p:grpSpPr bwMode="auto">
          <a:xfrm>
            <a:off x="-85834538" y="3081338"/>
            <a:ext cx="77570013" cy="1159669"/>
            <a:chOff x="-82946569" y="4035972"/>
            <a:chExt cx="77569805" cy="1546681"/>
          </a:xfrm>
        </p:grpSpPr>
        <p:grpSp>
          <p:nvGrpSpPr>
            <p:cNvPr id="125" name="Group 86"/>
            <p:cNvGrpSpPr>
              <a:grpSpLocks/>
            </p:cNvGrpSpPr>
            <p:nvPr/>
          </p:nvGrpSpPr>
          <p:grpSpPr bwMode="auto">
            <a:xfrm>
              <a:off x="-44044464" y="4035976"/>
              <a:ext cx="38667700" cy="1508407"/>
              <a:chOff x="-19799294" y="4304936"/>
              <a:chExt cx="26923112" cy="1050256"/>
            </a:xfrm>
          </p:grpSpPr>
          <p:grpSp>
            <p:nvGrpSpPr>
              <p:cNvPr id="147" name="Group 71"/>
              <p:cNvGrpSpPr>
                <a:grpSpLocks/>
              </p:cNvGrpSpPr>
              <p:nvPr/>
            </p:nvGrpSpPr>
            <p:grpSpPr bwMode="auto">
              <a:xfrm>
                <a:off x="-14106968" y="4312843"/>
                <a:ext cx="9846281" cy="1034442"/>
                <a:chOff x="382240" y="4405649"/>
                <a:chExt cx="9846281" cy="1034442"/>
              </a:xfrm>
            </p:grpSpPr>
            <p:pic>
              <p:nvPicPr>
                <p:cNvPr id="161" name="Picture 4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1880" y="4406972"/>
                  <a:ext cx="1238155" cy="1031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2" name="Picture 8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3615" y="4406006"/>
                  <a:ext cx="1240474" cy="1033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3" name="Picture 3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87672" y="4405850"/>
                  <a:ext cx="1240849" cy="1034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4" name="Picture 4"/>
                <p:cNvPicPr>
                  <a:picLocks noChangeAspect="1" noChangeArrowheads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240" y="4405649"/>
                  <a:ext cx="1241330" cy="1034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" name="Picture 5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6970" y="4405649"/>
                  <a:ext cx="1241330" cy="1034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6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2060" y="4405649"/>
                  <a:ext cx="1241330" cy="1034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48" name="Picture 2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69573" y="4325142"/>
                <a:ext cx="1211813" cy="1009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" name="Picture 3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66646" y="4325142"/>
                <a:ext cx="1211813" cy="1009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0" name="Picture 2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346" y="4319082"/>
                <a:ext cx="1226358" cy="102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1" name="Picture 4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702" y="4324010"/>
                <a:ext cx="1214530" cy="1012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2" name="Picture 5"/>
              <p:cNvPicPr>
                <a:picLocks noChangeAspect="1" noChangeArrowheads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0818" y="4325830"/>
                <a:ext cx="1210161" cy="1008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" name="Picture 3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347873" y="4320680"/>
                <a:ext cx="1222521" cy="1018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" name="Picture 4"/>
              <p:cNvPicPr>
                <a:picLocks noChangeAspect="1" noChangeArrowheads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934238" y="4320680"/>
                <a:ext cx="1222521" cy="1018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5" name="Picture 5"/>
              <p:cNvPicPr>
                <a:picLocks noChangeAspect="1" noChangeArrowheads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520603" y="4320680"/>
                <a:ext cx="1222521" cy="1018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6" name="Picture 6"/>
              <p:cNvPicPr>
                <a:picLocks noChangeAspect="1" noChangeArrowheads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799294" y="4304936"/>
                <a:ext cx="1260307" cy="105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7" name="Picture 2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3719" y="4304936"/>
                <a:ext cx="1260307" cy="105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8" name="Picture 3"/>
              <p:cNvPicPr>
                <a:picLocks noChangeAspect="1" noChangeArrowheads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3511" y="4304936"/>
                <a:ext cx="1260307" cy="105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9" name="Picture 4"/>
              <p:cNvPicPr>
                <a:picLocks noChangeAspect="1" noChangeArrowheads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2093" y="4304936"/>
                <a:ext cx="1260307" cy="105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0" name="Picture 2"/>
              <p:cNvPicPr>
                <a:picLocks noChangeAspect="1" noChangeArrowheads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60900" y="4317188"/>
                <a:ext cx="1230902" cy="102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6" name="Group 92"/>
            <p:cNvGrpSpPr>
              <a:grpSpLocks/>
            </p:cNvGrpSpPr>
            <p:nvPr/>
          </p:nvGrpSpPr>
          <p:grpSpPr bwMode="auto">
            <a:xfrm>
              <a:off x="-82946569" y="4074251"/>
              <a:ext cx="38667700" cy="1508407"/>
              <a:chOff x="-19799294" y="4304936"/>
              <a:chExt cx="26923112" cy="1050256"/>
            </a:xfrm>
          </p:grpSpPr>
          <p:grpSp>
            <p:nvGrpSpPr>
              <p:cNvPr id="127" name="Group 71"/>
              <p:cNvGrpSpPr>
                <a:grpSpLocks/>
              </p:cNvGrpSpPr>
              <p:nvPr/>
            </p:nvGrpSpPr>
            <p:grpSpPr bwMode="auto">
              <a:xfrm>
                <a:off x="-14106968" y="4312843"/>
                <a:ext cx="9846281" cy="1034442"/>
                <a:chOff x="382240" y="4405649"/>
                <a:chExt cx="9846281" cy="1034442"/>
              </a:xfrm>
            </p:grpSpPr>
            <p:pic>
              <p:nvPicPr>
                <p:cNvPr id="141" name="Picture 4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1880" y="4406972"/>
                  <a:ext cx="1238155" cy="1031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2" name="Picture 8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3615" y="4406006"/>
                  <a:ext cx="1240474" cy="1033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" name="Picture 3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87672" y="4405850"/>
                  <a:ext cx="1240849" cy="1034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" name="Picture 4"/>
                <p:cNvPicPr>
                  <a:picLocks noChangeAspect="1" noChangeArrowheads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240" y="4405649"/>
                  <a:ext cx="1241330" cy="1034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" name="Picture 5"/>
                <p:cNvPicPr>
                  <a:picLocks noChangeAspect="1" noChangeArrowheads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6970" y="4405649"/>
                  <a:ext cx="1241330" cy="1034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6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2060" y="4405649"/>
                  <a:ext cx="1241330" cy="1034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8" name="Picture 2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69573" y="4325142"/>
                <a:ext cx="1211813" cy="1009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66646" y="4325142"/>
                <a:ext cx="1211813" cy="1009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2"/>
              <p:cNvPicPr>
                <a:picLocks noChangeAspect="1" noChangeArrowheads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346" y="4319082"/>
                <a:ext cx="1226358" cy="102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4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702" y="4324010"/>
                <a:ext cx="1214530" cy="1012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5"/>
              <p:cNvPicPr>
                <a:picLocks noChangeAspect="1" noChangeArrowheads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0818" y="4325830"/>
                <a:ext cx="1210161" cy="1008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" name="Picture 3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347873" y="4320680"/>
                <a:ext cx="1222521" cy="1018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" name="Picture 4"/>
              <p:cNvPicPr>
                <a:picLocks noChangeAspect="1" noChangeArrowheads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934238" y="4320680"/>
                <a:ext cx="1222521" cy="1018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5"/>
              <p:cNvPicPr>
                <a:picLocks noChangeAspect="1" noChangeArrowheads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520603" y="4320680"/>
                <a:ext cx="1222521" cy="1018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6"/>
              <p:cNvPicPr>
                <a:picLocks noChangeAspect="1" noChangeArrowheads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799294" y="4304936"/>
                <a:ext cx="1260307" cy="105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2"/>
              <p:cNvPicPr>
                <a:picLocks noChangeAspect="1" noChangeArrowheads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3719" y="4304936"/>
                <a:ext cx="1260307" cy="105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3"/>
              <p:cNvPicPr>
                <a:picLocks noChangeAspect="1" noChangeArrowheads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3511" y="4304936"/>
                <a:ext cx="1260307" cy="105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4"/>
              <p:cNvPicPr>
                <a:picLocks noChangeAspect="1" noChangeArrowheads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2093" y="4304936"/>
                <a:ext cx="1260307" cy="1050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60900" y="4317188"/>
                <a:ext cx="1230902" cy="102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416301" y="2771029"/>
            <a:ext cx="2475707" cy="154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Rectangle 167"/>
          <p:cNvSpPr/>
          <p:nvPr/>
        </p:nvSpPr>
        <p:spPr>
          <a:xfrm>
            <a:off x="3996613" y="4792620"/>
            <a:ext cx="1097280" cy="5992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top-blue-rul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0"/>
            <a:ext cx="9144000" cy="158496"/>
          </a:xfrm>
          <a:prstGeom prst="rect">
            <a:avLst/>
          </a:prstGeom>
        </p:spPr>
      </p:pic>
      <p:pic>
        <p:nvPicPr>
          <p:cNvPr id="86" name="Picture 85" descr="bottom-orange-rul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0" y="5538216"/>
            <a:ext cx="9144000" cy="176784"/>
          </a:xfrm>
          <a:prstGeom prst="rect">
            <a:avLst/>
          </a:prstGeom>
        </p:spPr>
      </p:pic>
      <p:sp>
        <p:nvSpPr>
          <p:cNvPr id="169" name="Rectangle 168"/>
          <p:cNvSpPr/>
          <p:nvPr/>
        </p:nvSpPr>
        <p:spPr>
          <a:xfrm>
            <a:off x="4002961" y="5194414"/>
            <a:ext cx="1097280" cy="445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61"/>
          <p:cNvSpPr txBox="1">
            <a:spLocks noChangeArrowheads="1"/>
          </p:cNvSpPr>
          <p:nvPr/>
        </p:nvSpPr>
        <p:spPr bwMode="auto">
          <a:xfrm>
            <a:off x="7181850" y="965271"/>
            <a:ext cx="1201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cs typeface="Lucida Sans Unicode" pitchFamily="34" charset="0"/>
              </a:rPr>
              <a:t>Site/Page</a:t>
            </a:r>
          </a:p>
        </p:txBody>
      </p:sp>
      <p:sp>
        <p:nvSpPr>
          <p:cNvPr id="94" name="TextBox 59"/>
          <p:cNvSpPr txBox="1">
            <a:spLocks noChangeArrowheads="1"/>
          </p:cNvSpPr>
          <p:nvPr/>
        </p:nvSpPr>
        <p:spPr bwMode="auto">
          <a:xfrm>
            <a:off x="5513389" y="965271"/>
            <a:ext cx="1201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cs typeface="Lucida Sans Unicode" pitchFamily="34" charset="0"/>
              </a:rPr>
              <a:t>Geo/Weather</a:t>
            </a:r>
          </a:p>
        </p:txBody>
      </p:sp>
      <p:sp>
        <p:nvSpPr>
          <p:cNvPr id="116" name="TextBox 57"/>
          <p:cNvSpPr txBox="1">
            <a:spLocks noChangeArrowheads="1"/>
          </p:cNvSpPr>
          <p:nvPr/>
        </p:nvSpPr>
        <p:spPr bwMode="auto">
          <a:xfrm>
            <a:off x="3840164" y="965271"/>
            <a:ext cx="1201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cs typeface="Lucida Sans Unicode" pitchFamily="34" charset="0"/>
              </a:rPr>
              <a:t>Time of Day</a:t>
            </a:r>
          </a:p>
        </p:txBody>
      </p:sp>
      <p:sp>
        <p:nvSpPr>
          <p:cNvPr id="117" name="TextBox 55"/>
          <p:cNvSpPr txBox="1">
            <a:spLocks noChangeArrowheads="1"/>
          </p:cNvSpPr>
          <p:nvPr/>
        </p:nvSpPr>
        <p:spPr bwMode="auto">
          <a:xfrm>
            <a:off x="2214564" y="965271"/>
            <a:ext cx="1201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cs typeface="Lucida Sans Unicode" pitchFamily="34" charset="0"/>
              </a:rPr>
              <a:t>Brand Affinity</a:t>
            </a:r>
          </a:p>
        </p:txBody>
      </p:sp>
      <p:sp>
        <p:nvSpPr>
          <p:cNvPr id="118" name="TextBox 53"/>
          <p:cNvSpPr txBox="1">
            <a:spLocks noChangeArrowheads="1"/>
          </p:cNvSpPr>
          <p:nvPr/>
        </p:nvSpPr>
        <p:spPr bwMode="auto">
          <a:xfrm>
            <a:off x="552450" y="965271"/>
            <a:ext cx="1201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cs typeface="Lucida Sans Unicode" pitchFamily="34" charset="0"/>
              </a:rPr>
              <a:t>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451 4.44444E-6 L 8.671 4.44444E-6 " pathEditMode="relative" rAng="0" ptsTypes="AA">
                                      <p:cBhvr>
                                        <p:cTn id="30" dur="6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68565E-6 0.19201 L -4.68565E-6 2.33824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19" grpId="0"/>
      <p:bldP spid="119" grpId="1"/>
      <p:bldP spid="121" grpId="0"/>
      <p:bldP spid="121" grpId="1"/>
      <p:bldP spid="1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479065" y="255134"/>
            <a:ext cx="8155233" cy="504188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31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933227" y="3340861"/>
            <a:ext cx="0" cy="542595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230803" y="426697"/>
            <a:ext cx="1407625" cy="415053"/>
          </a:xfrm>
          <a:prstGeom prst="roundRect">
            <a:avLst>
              <a:gd name="adj" fmla="val 20399"/>
            </a:avLst>
          </a:prstGeom>
          <a:solidFill>
            <a:srgbClr val="CC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838" y="4034468"/>
            <a:ext cx="9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Hourly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Refresh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13344" y="1726265"/>
            <a:ext cx="6318" cy="394926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38259" y="1045393"/>
            <a:ext cx="474437" cy="2141665"/>
          </a:xfrm>
          <a:prstGeom prst="roundRect">
            <a:avLst>
              <a:gd name="adj" fmla="val 12024"/>
            </a:avLst>
          </a:prstGeom>
          <a:solidFill>
            <a:srgbClr val="CCE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R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T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B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2F2B20"/>
              </a:solidFill>
              <a:latin typeface="Calibri"/>
            </a:endParaRP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2F2B20"/>
              </a:solidFill>
              <a:latin typeface="Calibri"/>
            </a:endParaRP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E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X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C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F2B20"/>
                </a:solidFill>
                <a:latin typeface="Calibri"/>
              </a:rPr>
              <a:t>H</a:t>
            </a:r>
            <a:endParaRPr lang="en-US" sz="1200" b="1" dirty="0" smtClean="0">
              <a:solidFill>
                <a:srgbClr val="2F2B20"/>
              </a:solidFill>
              <a:latin typeface="Calibri"/>
            </a:endParaRP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A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N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G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E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S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90130" y="1554251"/>
            <a:ext cx="1852673" cy="741081"/>
          </a:xfrm>
          <a:prstGeom prst="roundRect">
            <a:avLst>
              <a:gd name="adj" fmla="val 20399"/>
            </a:avLst>
          </a:prstGeom>
          <a:solidFill>
            <a:srgbClr val="CC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71970" y="1643939"/>
            <a:ext cx="1852673" cy="741081"/>
          </a:xfrm>
          <a:prstGeom prst="roundRect">
            <a:avLst>
              <a:gd name="adj" fmla="val 20399"/>
            </a:avLst>
          </a:prstGeom>
          <a:solidFill>
            <a:srgbClr val="CC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72503" y="1763758"/>
            <a:ext cx="1852673" cy="741081"/>
          </a:xfrm>
          <a:prstGeom prst="roundRect">
            <a:avLst>
              <a:gd name="adj" fmla="val 20399"/>
            </a:avLst>
          </a:prstGeom>
          <a:solidFill>
            <a:srgbClr val="CC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1002" y="1834870"/>
            <a:ext cx="1615675" cy="520303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Bid Servers </a:t>
            </a:r>
          </a:p>
        </p:txBody>
      </p:sp>
      <p:sp>
        <p:nvSpPr>
          <p:cNvPr id="17" name="Flowchart: Magnetic Disk 26"/>
          <p:cNvSpPr/>
          <p:nvPr/>
        </p:nvSpPr>
        <p:spPr>
          <a:xfrm>
            <a:off x="2309665" y="494243"/>
            <a:ext cx="309399" cy="233962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H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Flowchart: Magnetic Disk 27"/>
          <p:cNvSpPr/>
          <p:nvPr/>
        </p:nvSpPr>
        <p:spPr>
          <a:xfrm>
            <a:off x="2555632" y="281142"/>
            <a:ext cx="309399" cy="233962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Flowchart: Magnetic Disk 28"/>
          <p:cNvSpPr/>
          <p:nvPr/>
        </p:nvSpPr>
        <p:spPr>
          <a:xfrm>
            <a:off x="2853654" y="509177"/>
            <a:ext cx="309399" cy="233962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Flowchart: Magnetic Disk 29"/>
          <p:cNvSpPr/>
          <p:nvPr/>
        </p:nvSpPr>
        <p:spPr>
          <a:xfrm>
            <a:off x="3059653" y="281142"/>
            <a:ext cx="309399" cy="233962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Flowchart: Magnetic Disk 30"/>
          <p:cNvSpPr/>
          <p:nvPr/>
        </p:nvSpPr>
        <p:spPr>
          <a:xfrm>
            <a:off x="3317752" y="504262"/>
            <a:ext cx="309399" cy="233962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455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E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046" y="755225"/>
            <a:ext cx="1423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User Profile Store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945029" y="1641555"/>
            <a:ext cx="1852673" cy="741081"/>
          </a:xfrm>
          <a:prstGeom prst="roundRect">
            <a:avLst>
              <a:gd name="adj" fmla="val 20399"/>
            </a:avLst>
          </a:prstGeom>
          <a:solidFill>
            <a:srgbClr val="CC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26869" y="1731242"/>
            <a:ext cx="1852673" cy="741081"/>
          </a:xfrm>
          <a:prstGeom prst="roundRect">
            <a:avLst>
              <a:gd name="adj" fmla="val 20399"/>
            </a:avLst>
          </a:prstGeom>
          <a:solidFill>
            <a:srgbClr val="CC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56853" y="1717618"/>
            <a:ext cx="1852673" cy="741081"/>
          </a:xfrm>
          <a:prstGeom prst="roundRect">
            <a:avLst>
              <a:gd name="adj" fmla="val 20399"/>
            </a:avLst>
          </a:prstGeom>
          <a:solidFill>
            <a:srgbClr val="CC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75352" y="1800588"/>
            <a:ext cx="1615675" cy="520303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Ad Servers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Pixel Servers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80242" y="3231130"/>
            <a:ext cx="1035918" cy="479272"/>
          </a:xfrm>
          <a:prstGeom prst="roundRect">
            <a:avLst>
              <a:gd name="adj" fmla="val 12024"/>
            </a:avLst>
          </a:prstGeom>
          <a:solidFill>
            <a:srgbClr val="CCE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Direct Publishers</a:t>
            </a:r>
            <a:endParaRPr lang="en-US" sz="1200" b="1" dirty="0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4592891" y="1296460"/>
            <a:ext cx="579551" cy="571048"/>
          </a:xfrm>
          <a:prstGeom prst="can">
            <a:avLst>
              <a:gd name="adj" fmla="val 25000"/>
            </a:avLst>
          </a:prstGeom>
          <a:solidFill>
            <a:srgbClr val="00B8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Lucida Sans Unicode" pitchFamily="34" charset="0"/>
            </a:endParaRPr>
          </a:p>
        </p:txBody>
      </p:sp>
      <p:pic>
        <p:nvPicPr>
          <p:cNvPr id="29" name="Picture 28" descr="logo_mysq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1126" y="1090205"/>
            <a:ext cx="462861" cy="20147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4129945" y="3872759"/>
            <a:ext cx="1539718" cy="1667696"/>
          </a:xfrm>
          <a:prstGeom prst="roundRect">
            <a:avLst>
              <a:gd name="adj" fmla="val 12019"/>
            </a:avLst>
          </a:prstGeom>
          <a:solidFill>
            <a:schemeClr val="bg1"/>
          </a:solidFill>
          <a:ln w="57150">
            <a:solidFill>
              <a:srgbClr val="00B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9409" y="4324959"/>
            <a:ext cx="152564" cy="654172"/>
          </a:xfrm>
          <a:prstGeom prst="line">
            <a:avLst/>
          </a:prstGeom>
          <a:ln>
            <a:solidFill>
              <a:srgbClr val="00B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aupload_hadoop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3567" y="3952212"/>
            <a:ext cx="1346889" cy="311594"/>
          </a:xfrm>
          <a:prstGeom prst="rect">
            <a:avLst/>
          </a:prstGeom>
        </p:spPr>
      </p:pic>
      <p:sp>
        <p:nvSpPr>
          <p:cNvPr id="33" name="Flowchart: Magnetic Disk 75"/>
          <p:cNvSpPr/>
          <p:nvPr/>
        </p:nvSpPr>
        <p:spPr>
          <a:xfrm>
            <a:off x="4267181" y="4273492"/>
            <a:ext cx="281617" cy="296803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H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Flowchart: Magnetic Disk 76"/>
          <p:cNvSpPr/>
          <p:nvPr/>
        </p:nvSpPr>
        <p:spPr>
          <a:xfrm>
            <a:off x="4638820" y="4260409"/>
            <a:ext cx="281617" cy="296803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D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Flowchart: Magnetic Disk 77"/>
          <p:cNvSpPr/>
          <p:nvPr/>
        </p:nvSpPr>
        <p:spPr>
          <a:xfrm>
            <a:off x="4987541" y="4273492"/>
            <a:ext cx="281617" cy="296803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F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Flowchart: Magnetic Disk 78"/>
          <p:cNvSpPr/>
          <p:nvPr/>
        </p:nvSpPr>
        <p:spPr>
          <a:xfrm>
            <a:off x="5356811" y="4273490"/>
            <a:ext cx="281617" cy="296803"/>
          </a:xfrm>
          <a:prstGeom prst="flowChartMagneticDisk">
            <a:avLst/>
          </a:prstGeom>
          <a:solidFill>
            <a:srgbClr val="00B8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78806" y="4770190"/>
            <a:ext cx="824994" cy="258713"/>
          </a:xfrm>
          <a:prstGeom prst="roundRect">
            <a:avLst>
              <a:gd name="adj" fmla="val 24351"/>
            </a:avLst>
          </a:prstGeom>
          <a:solidFill>
            <a:srgbClr val="00B8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33088" y="5214135"/>
            <a:ext cx="824994" cy="258713"/>
          </a:xfrm>
          <a:prstGeom prst="roundRect">
            <a:avLst>
              <a:gd name="adj" fmla="val 24351"/>
            </a:avLst>
          </a:prstGeom>
          <a:solidFill>
            <a:srgbClr val="00B8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Master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499961" y="4841974"/>
            <a:ext cx="824994" cy="258713"/>
          </a:xfrm>
          <a:prstGeom prst="roundRect">
            <a:avLst>
              <a:gd name="adj" fmla="val 24351"/>
            </a:avLst>
          </a:prstGeom>
          <a:solidFill>
            <a:srgbClr val="00B8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Slaves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806842" y="4593571"/>
            <a:ext cx="277483" cy="140583"/>
          </a:xfrm>
          <a:prstGeom prst="line">
            <a:avLst/>
          </a:prstGeom>
          <a:ln>
            <a:solidFill>
              <a:srgbClr val="00B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008408" y="4623106"/>
            <a:ext cx="162150" cy="50322"/>
          </a:xfrm>
          <a:prstGeom prst="line">
            <a:avLst/>
          </a:prstGeom>
          <a:ln>
            <a:solidFill>
              <a:srgbClr val="00B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5064322" y="4581568"/>
            <a:ext cx="421258" cy="147773"/>
          </a:xfrm>
          <a:prstGeom prst="line">
            <a:avLst/>
          </a:prstGeom>
          <a:ln>
            <a:solidFill>
              <a:srgbClr val="00B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898839" y="4845177"/>
            <a:ext cx="1222089" cy="10844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http://sameerparwani.com/wp-content/uploads/2008/12/scri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65821" y="3076598"/>
            <a:ext cx="667966" cy="2642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6683190" y="372100"/>
            <a:ext cx="0" cy="1269455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14352" y="2542005"/>
            <a:ext cx="0" cy="1260140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15655" y="281142"/>
            <a:ext cx="513695" cy="291112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H="1">
            <a:off x="3595441" y="372100"/>
            <a:ext cx="3058297" cy="0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547594" y="3477834"/>
            <a:ext cx="771266" cy="182660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ETL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683224" y="2490706"/>
            <a:ext cx="7717" cy="697690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31123" y="2982467"/>
            <a:ext cx="1423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Bidder Logs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22129" y="2965028"/>
            <a:ext cx="1423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Ad Server Logs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89557" y="3368907"/>
            <a:ext cx="90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Likelihood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Scores &amp; Bid </a:t>
            </a:r>
            <a:r>
              <a:rPr lang="en-US" sz="1200" dirty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V</a:t>
            </a: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alue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00930" y="1405717"/>
            <a:ext cx="955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Master   Database</a:t>
            </a:r>
            <a:endParaRPr lang="en-US" sz="11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241450" y="4856021"/>
            <a:ext cx="1615675" cy="520303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Apollo Ad-hoc Analytics Tools 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464745" y="2071847"/>
            <a:ext cx="964531" cy="470158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Campaign Framework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542803" y="4196150"/>
            <a:ext cx="1356036" cy="993288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Response Prediction Models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01204" y="3377625"/>
            <a:ext cx="904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Eligible Ads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12696" y="2128910"/>
            <a:ext cx="1259807" cy="0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7980242" y="2716589"/>
            <a:ext cx="1035918" cy="479272"/>
          </a:xfrm>
          <a:prstGeom prst="roundRect">
            <a:avLst>
              <a:gd name="adj" fmla="val 12024"/>
            </a:avLst>
          </a:prstGeom>
          <a:solidFill>
            <a:srgbClr val="CCE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Exchange</a:t>
            </a:r>
          </a:p>
          <a:p>
            <a:pPr algn="ctr" defTabSz="455613"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F2B20"/>
                </a:solidFill>
                <a:latin typeface="Calibri"/>
              </a:rPr>
              <a:t>Publishers</a:t>
            </a:r>
            <a:endParaRPr lang="en-US" sz="1200" b="1" dirty="0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211993" y="415587"/>
            <a:ext cx="1383426" cy="486618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Apollo Reporting &amp; Campaign Tools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996864" y="2312717"/>
            <a:ext cx="467881" cy="0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12696" y="2458699"/>
            <a:ext cx="1259807" cy="0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464364" y="2516186"/>
            <a:ext cx="1" cy="1705443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50087" y="1405706"/>
            <a:ext cx="78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Bid Call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 flipV="1">
            <a:off x="2229349" y="2490706"/>
            <a:ext cx="1" cy="1705443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90906" y="2799697"/>
            <a:ext cx="90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Tag for Selected Ad &amp; Bid</a:t>
            </a:r>
          </a:p>
        </p:txBody>
      </p:sp>
      <p:cxnSp>
        <p:nvCxnSpPr>
          <p:cNvPr id="73" name="Straight Connector 72"/>
          <p:cNvCxnSpPr>
            <a:stCxn id="60" idx="0"/>
            <a:endCxn id="90" idx="2"/>
          </p:cNvCxnSpPr>
          <p:nvPr/>
        </p:nvCxnSpPr>
        <p:spPr>
          <a:xfrm flipV="1">
            <a:off x="8498201" y="2301863"/>
            <a:ext cx="2017" cy="414726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730121" y="2098299"/>
            <a:ext cx="451814" cy="0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507300" y="1263040"/>
            <a:ext cx="90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Rocket Fuel Ad Tag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7358004" y="2763690"/>
            <a:ext cx="588442" cy="0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071913" y="2833051"/>
            <a:ext cx="90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Ad Creative Tag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012561" y="1019350"/>
            <a:ext cx="1" cy="522378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6390072" y="3608457"/>
            <a:ext cx="1356036" cy="993288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Response Prediction Models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28733" y="1079065"/>
            <a:ext cx="97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User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Lookup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505543" y="639809"/>
            <a:ext cx="97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User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Lookup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&amp; </a:t>
            </a:r>
            <a:b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</a:b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Update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7068090" y="2427705"/>
            <a:ext cx="0" cy="1184454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58004" y="2437605"/>
            <a:ext cx="0" cy="318778"/>
          </a:xfrm>
          <a:prstGeom prst="line">
            <a:avLst/>
          </a:prstGeom>
          <a:ln w="38100" cap="rnd">
            <a:solidFill>
              <a:srgbClr val="00CCFF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672295" y="2368496"/>
            <a:ext cx="955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Evaluate Ads</a:t>
            </a:r>
            <a:endParaRPr lang="en-US" sz="11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896380" y="863481"/>
            <a:ext cx="7318" cy="293563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8171933" y="1888181"/>
            <a:ext cx="656569" cy="413682"/>
          </a:xfrm>
          <a:prstGeom prst="roundRect">
            <a:avLst/>
          </a:prstGeom>
          <a:solidFill>
            <a:srgbClr val="CCEC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2F2B20"/>
                </a:solidFill>
                <a:latin typeface="Calibri"/>
              </a:rPr>
              <a:t>Load Balancer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14314" y="1961494"/>
            <a:ext cx="656569" cy="359398"/>
          </a:xfrm>
          <a:prstGeom prst="roundRect">
            <a:avLst/>
          </a:prstGeom>
          <a:solidFill>
            <a:srgbClr val="CCEC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2F2B20"/>
                </a:solidFill>
                <a:latin typeface="Calibri"/>
              </a:rPr>
              <a:t>Load Balancer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998306" y="4510723"/>
            <a:ext cx="9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Hourly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F2B20"/>
                </a:solidFill>
                <a:latin typeface="Calibri"/>
                <a:cs typeface="Lucida Sans Unicode" pitchFamily="34" charset="0"/>
              </a:rPr>
              <a:t>Refresh</a:t>
            </a:r>
            <a:endParaRPr lang="en-US" sz="1200" dirty="0">
              <a:solidFill>
                <a:srgbClr val="2F2B20"/>
              </a:solidFill>
              <a:latin typeface="Calibri"/>
              <a:cs typeface="Lucida Sans Unicode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5736520" y="5104083"/>
            <a:ext cx="504930" cy="0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285437" y="3217772"/>
            <a:ext cx="1405504" cy="7673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3487324" y="3231130"/>
            <a:ext cx="1019215" cy="8565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707643" y="4359473"/>
            <a:ext cx="679713" cy="10823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903706" y="1851938"/>
            <a:ext cx="0" cy="236220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030569" y="1768112"/>
            <a:ext cx="562322" cy="0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389161" y="2279687"/>
            <a:ext cx="378833" cy="0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04419" y="1763758"/>
            <a:ext cx="562322" cy="0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2" descr="https://cwiki.apache.org/confluence/download/attachments/27362113/Hive?version=2&amp;modificationDate=13176737909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4676" y="4828972"/>
            <a:ext cx="805206" cy="563644"/>
          </a:xfrm>
          <a:prstGeom prst="rect">
            <a:avLst/>
          </a:prstGeom>
          <a:noFill/>
        </p:spPr>
      </p:pic>
      <p:sp>
        <p:nvSpPr>
          <p:cNvPr id="102" name="Rounded Rectangle 101"/>
          <p:cNvSpPr/>
          <p:nvPr/>
        </p:nvSpPr>
        <p:spPr>
          <a:xfrm>
            <a:off x="2890077" y="3802144"/>
            <a:ext cx="916690" cy="400733"/>
          </a:xfrm>
          <a:prstGeom prst="roundRect">
            <a:avLst/>
          </a:prstGeom>
          <a:solidFill>
            <a:srgbClr val="00B8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Ad-Rejection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72451" y="2563822"/>
            <a:ext cx="7717" cy="697690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3"/>
          </p:cNvCxnSpPr>
          <p:nvPr/>
        </p:nvCxnSpPr>
        <p:spPr>
          <a:xfrm flipV="1">
            <a:off x="3806767" y="4002511"/>
            <a:ext cx="314158" cy="1"/>
          </a:xfrm>
          <a:prstGeom prst="line">
            <a:avLst/>
          </a:prstGeom>
          <a:ln w="38100" cap="rnd">
            <a:solidFill>
              <a:srgbClr val="00CCFF"/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134195" y="1667458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481469" y="1126955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2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007907" y="1918263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19064" y="3064188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4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715655" y="3105882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5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134195" y="2542780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6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763325" y="1713924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7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183052" y="924485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8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448517" y="2389196"/>
            <a:ext cx="408608" cy="307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9</a:t>
            </a:r>
            <a:endParaRPr lang="en-US" sz="1200" b="1" dirty="0" smtClean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HBase</a:t>
            </a:r>
            <a:r>
              <a:rPr lang="en-US" dirty="0"/>
              <a:t>: Proven Scale-Out</a:t>
            </a:r>
          </a:p>
        </p:txBody>
      </p:sp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1965" y="810214"/>
            <a:ext cx="7480095" cy="3681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4048" y="4581230"/>
            <a:ext cx="3521675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1" indent="-285750">
              <a:buClr>
                <a:srgbClr val="F79422"/>
              </a:buClr>
              <a:buFont typeface="Wingdings" charset="2"/>
              <a:buChar char="§"/>
              <a:tabLst>
                <a:tab pos="3711575" algn="l"/>
              </a:tabLst>
            </a:pPr>
            <a:r>
              <a:rPr lang="en-US" sz="1300" dirty="0">
                <a:solidFill>
                  <a:srgbClr val="7F7F7F"/>
                </a:solidFill>
                <a:latin typeface="Calibri"/>
              </a:rPr>
              <a:t>Auto-</a:t>
            </a:r>
            <a:r>
              <a:rPr lang="en-US" sz="1300" dirty="0" err="1">
                <a:solidFill>
                  <a:srgbClr val="7F7F7F"/>
                </a:solidFill>
                <a:latin typeface="Calibri"/>
              </a:rPr>
              <a:t>sharding</a:t>
            </a:r>
            <a:r>
              <a:rPr lang="en-US" sz="1300" dirty="0">
                <a:solidFill>
                  <a:srgbClr val="7F7F7F"/>
                </a:solidFill>
                <a:latin typeface="Calibri"/>
              </a:rPr>
              <a:t> </a:t>
            </a:r>
          </a:p>
          <a:p>
            <a:pPr marL="285750" lvl="1" indent="-285750">
              <a:buClr>
                <a:srgbClr val="F79422"/>
              </a:buClr>
              <a:buFont typeface="Wingdings" charset="2"/>
              <a:buChar char="§"/>
              <a:tabLst>
                <a:tab pos="3711575" algn="l"/>
              </a:tabLst>
            </a:pPr>
            <a:r>
              <a:rPr lang="en-US" sz="1300" dirty="0">
                <a:solidFill>
                  <a:srgbClr val="7F7F7F"/>
                </a:solidFill>
                <a:latin typeface="Calibri"/>
              </a:rPr>
              <a:t>Scales with commodity hardware</a:t>
            </a:r>
          </a:p>
          <a:p>
            <a:pPr marL="285750" lvl="1" indent="-285750">
              <a:buClr>
                <a:srgbClr val="F79422"/>
              </a:buClr>
              <a:buFont typeface="Wingdings" charset="2"/>
              <a:buChar char="§"/>
              <a:tabLst>
                <a:tab pos="3711575" algn="l"/>
              </a:tabLst>
            </a:pPr>
            <a:r>
              <a:rPr lang="en-US" sz="1300" dirty="0">
                <a:solidFill>
                  <a:srgbClr val="7F7F7F"/>
                </a:solidFill>
                <a:latin typeface="Calibri"/>
              </a:rPr>
              <a:t>Cost-effective from GBs to </a:t>
            </a:r>
            <a:r>
              <a:rPr lang="en-US" sz="1300" dirty="0" smtClean="0">
                <a:solidFill>
                  <a:srgbClr val="7F7F7F"/>
                </a:solidFill>
                <a:latin typeface="Calibri"/>
              </a:rPr>
              <a:t>PBs</a:t>
            </a:r>
            <a:endParaRPr lang="en-US" sz="13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536" y="4581230"/>
            <a:ext cx="2440056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1" indent="-285750">
              <a:buClr>
                <a:srgbClr val="F79422"/>
              </a:buClr>
              <a:buFont typeface="Wingdings" charset="2"/>
              <a:buChar char="§"/>
              <a:tabLst>
                <a:tab pos="3711575" algn="l"/>
              </a:tabLst>
            </a:pPr>
            <a:r>
              <a:rPr lang="en-US" sz="1300" dirty="0">
                <a:solidFill>
                  <a:srgbClr val="7F7F7F"/>
                </a:solidFill>
                <a:latin typeface="Calibri"/>
              </a:rPr>
              <a:t>High availability thru failover and replication</a:t>
            </a:r>
          </a:p>
          <a:p>
            <a:pPr marL="285750" lvl="1" indent="-285750">
              <a:buClr>
                <a:srgbClr val="F79422"/>
              </a:buClr>
              <a:buFont typeface="Wingdings" charset="2"/>
              <a:buChar char="§"/>
              <a:tabLst>
                <a:tab pos="3711575" algn="l"/>
              </a:tabLst>
            </a:pPr>
            <a:r>
              <a:rPr lang="en-US" sz="1300" dirty="0">
                <a:solidFill>
                  <a:srgbClr val="7F7F7F"/>
                </a:solidFill>
                <a:latin typeface="Calibri"/>
              </a:rPr>
              <a:t>LSM-trees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61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Fuel: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9782744"/>
              </p:ext>
            </p:extLst>
          </p:nvPr>
        </p:nvGraphicFramePr>
        <p:xfrm>
          <a:off x="597959" y="997316"/>
          <a:ext cx="794808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249367" y="669591"/>
            <a:ext cx="8681491" cy="39599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World class request velocity on over 10 PBs of data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77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/>
              <a:t>Scale-Out Example </a:t>
            </a:r>
            <a:r>
              <a:rPr lang="en-US" sz="2800" dirty="0" smtClean="0"/>
              <a:t>#2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14" y="2061482"/>
            <a:ext cx="4646772" cy="136933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9635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00" r="800"/>
          <a:stretch>
            <a:fillRect/>
          </a:stretch>
        </p:blipFill>
        <p:spPr>
          <a:xfrm>
            <a:off x="11141" y="1525"/>
            <a:ext cx="9143413" cy="571463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436822" y="1245714"/>
            <a:ext cx="3707178" cy="72848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>
                <a:solidFill>
                  <a:srgbClr val="51545A"/>
                </a:solidFill>
              </a:rPr>
              <a:t>Web application replaces Oracle</a:t>
            </a:r>
            <a:endParaRPr lang="en-US" sz="2000" i="1" dirty="0">
              <a:solidFill>
                <a:srgbClr val="51545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9660" y="5394960"/>
            <a:ext cx="222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Splice Machine |</a:t>
            </a:r>
            <a:r>
              <a:rPr lang="en-US" sz="900" baseline="0" dirty="0" smtClean="0">
                <a:solidFill>
                  <a:schemeClr val="bg1"/>
                </a:solidFill>
              </a:rPr>
              <a:t> Proprietary &amp;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 descr="shutterfly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283" y="280514"/>
            <a:ext cx="2485581" cy="83957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30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 smtClean="0"/>
              <a:t>Before Architecture: Oracle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9367" y="669591"/>
            <a:ext cx="8681491" cy="39599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Oracle too expensive, too slow, and too difficult to scale and modify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410696" y="2774495"/>
            <a:ext cx="0" cy="840354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253" y="3711794"/>
            <a:ext cx="1960886" cy="245110"/>
          </a:xfrm>
          <a:prstGeom prst="rect">
            <a:avLst/>
          </a:prstGeom>
        </p:spPr>
      </p:pic>
      <p:sp>
        <p:nvSpPr>
          <p:cNvPr id="90" name="Shape 71"/>
          <p:cNvSpPr/>
          <p:nvPr/>
        </p:nvSpPr>
        <p:spPr>
          <a:xfrm>
            <a:off x="3743890" y="3956904"/>
            <a:ext cx="1333612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Metadata Storage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1" name="Picture 30" descr="sm.OutlinedIcons_140603-01[1]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9495" r="87546" b="57576"/>
          <a:stretch/>
        </p:blipFill>
        <p:spPr>
          <a:xfrm>
            <a:off x="3874915" y="1794576"/>
            <a:ext cx="1071563" cy="914400"/>
          </a:xfrm>
          <a:prstGeom prst="rect">
            <a:avLst/>
          </a:prstGeom>
        </p:spPr>
      </p:pic>
      <p:pic>
        <p:nvPicPr>
          <p:cNvPr id="32" name="Picture 31" descr="sm.OutlinedIcons_140603-01[1]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707" t="86935" r="75501" b="375"/>
          <a:stretch/>
        </p:blipFill>
        <p:spPr>
          <a:xfrm>
            <a:off x="6083903" y="1803044"/>
            <a:ext cx="1100666" cy="897465"/>
          </a:xfrm>
          <a:prstGeom prst="rect">
            <a:avLst/>
          </a:prstGeom>
        </p:spPr>
      </p:pic>
      <p:pic>
        <p:nvPicPr>
          <p:cNvPr id="33" name="Picture 32" descr="sm.OutlinedIcons_140603-01[1]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515" t="14131" r="63693" b="70988"/>
          <a:stretch/>
        </p:blipFill>
        <p:spPr>
          <a:xfrm>
            <a:off x="1504376" y="3289946"/>
            <a:ext cx="1100666" cy="1052410"/>
          </a:xfrm>
          <a:prstGeom prst="rect">
            <a:avLst/>
          </a:prstGeom>
        </p:spPr>
      </p:pic>
      <p:sp>
        <p:nvSpPr>
          <p:cNvPr id="88" name="Shape 71"/>
          <p:cNvSpPr/>
          <p:nvPr/>
        </p:nvSpPr>
        <p:spPr>
          <a:xfrm>
            <a:off x="3888979" y="1359802"/>
            <a:ext cx="104343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sz="1600" i="1" dirty="0" err="1" smtClean="0">
                <a:solidFill>
                  <a:srgbClr val="F78922"/>
                </a:solidFill>
                <a:latin typeface="Calibri"/>
                <a:cs typeface="Calibri"/>
              </a:rPr>
              <a:t>Shutterfly</a:t>
            </a:r>
            <a:r>
              <a:rPr lang="en-US" sz="1600" i="1" dirty="0" smtClean="0">
                <a:solidFill>
                  <a:srgbClr val="F78922"/>
                </a:solidFill>
                <a:latin typeface="Calibri"/>
                <a:cs typeface="Calibri"/>
              </a:rPr>
              <a:t> Website</a:t>
            </a:r>
            <a:endParaRPr sz="1600" i="1" dirty="0">
              <a:solidFill>
                <a:srgbClr val="F78922"/>
              </a:solidFill>
              <a:latin typeface="Calibri"/>
              <a:cs typeface="Calibri"/>
            </a:endParaRPr>
          </a:p>
        </p:txBody>
      </p:sp>
      <p:sp>
        <p:nvSpPr>
          <p:cNvPr id="34" name="Shape 71"/>
          <p:cNvSpPr/>
          <p:nvPr/>
        </p:nvSpPr>
        <p:spPr>
          <a:xfrm>
            <a:off x="623565" y="3441492"/>
            <a:ext cx="968023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Photo File Storage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5" name="Picture 34" descr="sm.OutlinedIcons_140603-01[1]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142" t="31039" r="76996" b="58218"/>
          <a:stretch/>
        </p:blipFill>
        <p:spPr>
          <a:xfrm>
            <a:off x="1591588" y="1871928"/>
            <a:ext cx="934629" cy="759697"/>
          </a:xfrm>
          <a:prstGeom prst="rect">
            <a:avLst/>
          </a:prstGeom>
        </p:spPr>
      </p:pic>
      <p:sp>
        <p:nvSpPr>
          <p:cNvPr id="36" name="Shape 71"/>
          <p:cNvSpPr/>
          <p:nvPr/>
        </p:nvSpPr>
        <p:spPr>
          <a:xfrm>
            <a:off x="623565" y="1933740"/>
            <a:ext cx="968023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dirty="0" err="1" smtClean="0">
                <a:solidFill>
                  <a:schemeClr val="tx1"/>
                </a:solidFill>
                <a:latin typeface="Calibri"/>
                <a:cs typeface="Calibri"/>
              </a:rPr>
              <a:t>Uploader</a:t>
            </a:r>
            <a:endParaRPr lang="en-US" sz="16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App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37391" y="2681833"/>
            <a:ext cx="0" cy="691612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/>
          <p:cNvCxnSpPr/>
          <p:nvPr/>
        </p:nvCxnSpPr>
        <p:spPr>
          <a:xfrm>
            <a:off x="5027357" y="2251776"/>
            <a:ext cx="963171" cy="0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H="1">
            <a:off x="2442178" y="2681833"/>
            <a:ext cx="1418889" cy="784274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Arrow Connector 45"/>
          <p:cNvCxnSpPr/>
          <p:nvPr/>
        </p:nvCxnSpPr>
        <p:spPr>
          <a:xfrm>
            <a:off x="2712706" y="2251776"/>
            <a:ext cx="1017336" cy="0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Shape 71"/>
          <p:cNvSpPr/>
          <p:nvPr/>
        </p:nvSpPr>
        <p:spPr>
          <a:xfrm>
            <a:off x="7191389" y="2082499"/>
            <a:ext cx="12568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Consumers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72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 smtClean="0"/>
              <a:t>After Architecture: </a:t>
            </a:r>
            <a:r>
              <a:rPr lang="en-US" sz="2800" dirty="0" err="1" smtClean="0"/>
              <a:t>MongoDB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9367" y="669591"/>
            <a:ext cx="8681491" cy="39599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Flexibility and scalability of </a:t>
            </a:r>
            <a:r>
              <a:rPr lang="en-US" dirty="0" err="1"/>
              <a:t>NoSQL</a:t>
            </a:r>
            <a:r>
              <a:rPr lang="en-US" dirty="0"/>
              <a:t> ideal for simple web app</a:t>
            </a:r>
          </a:p>
        </p:txBody>
      </p:sp>
      <p:sp>
        <p:nvSpPr>
          <p:cNvPr id="90" name="Shape 71"/>
          <p:cNvSpPr/>
          <p:nvPr/>
        </p:nvSpPr>
        <p:spPr>
          <a:xfrm>
            <a:off x="3743890" y="3956904"/>
            <a:ext cx="1333612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Metadata Storage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1" name="Picture 30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9495" r="87546" b="57576"/>
          <a:stretch/>
        </p:blipFill>
        <p:spPr>
          <a:xfrm>
            <a:off x="3874915" y="1794576"/>
            <a:ext cx="1071563" cy="914400"/>
          </a:xfrm>
          <a:prstGeom prst="rect">
            <a:avLst/>
          </a:prstGeom>
        </p:spPr>
      </p:pic>
      <p:pic>
        <p:nvPicPr>
          <p:cNvPr id="32" name="Picture 31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707" t="86935" r="75501" b="375"/>
          <a:stretch/>
        </p:blipFill>
        <p:spPr>
          <a:xfrm>
            <a:off x="6083903" y="1803044"/>
            <a:ext cx="1100666" cy="897465"/>
          </a:xfrm>
          <a:prstGeom prst="rect">
            <a:avLst/>
          </a:prstGeom>
        </p:spPr>
      </p:pic>
      <p:pic>
        <p:nvPicPr>
          <p:cNvPr id="33" name="Picture 32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515" t="14131" r="63693" b="70988"/>
          <a:stretch/>
        </p:blipFill>
        <p:spPr>
          <a:xfrm>
            <a:off x="1504376" y="3289946"/>
            <a:ext cx="1100666" cy="1052410"/>
          </a:xfrm>
          <a:prstGeom prst="rect">
            <a:avLst/>
          </a:prstGeom>
        </p:spPr>
      </p:pic>
      <p:sp>
        <p:nvSpPr>
          <p:cNvPr id="88" name="Shape 71"/>
          <p:cNvSpPr/>
          <p:nvPr/>
        </p:nvSpPr>
        <p:spPr>
          <a:xfrm>
            <a:off x="3888979" y="1359802"/>
            <a:ext cx="104343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sz="1600" i="1" dirty="0" err="1" smtClean="0">
                <a:solidFill>
                  <a:srgbClr val="F78922"/>
                </a:solidFill>
                <a:latin typeface="Calibri"/>
                <a:cs typeface="Calibri"/>
              </a:rPr>
              <a:t>Shutterfly</a:t>
            </a:r>
            <a:r>
              <a:rPr lang="en-US" sz="1600" i="1" dirty="0" smtClean="0">
                <a:solidFill>
                  <a:srgbClr val="F78922"/>
                </a:solidFill>
                <a:latin typeface="Calibri"/>
                <a:cs typeface="Calibri"/>
              </a:rPr>
              <a:t> Website</a:t>
            </a:r>
            <a:endParaRPr sz="1600" i="1" dirty="0">
              <a:solidFill>
                <a:srgbClr val="F78922"/>
              </a:solidFill>
              <a:latin typeface="Calibri"/>
              <a:cs typeface="Calibri"/>
            </a:endParaRPr>
          </a:p>
        </p:txBody>
      </p:sp>
      <p:sp>
        <p:nvSpPr>
          <p:cNvPr id="34" name="Shape 71"/>
          <p:cNvSpPr/>
          <p:nvPr/>
        </p:nvSpPr>
        <p:spPr>
          <a:xfrm>
            <a:off x="623565" y="3441492"/>
            <a:ext cx="968023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Photo File Storage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5" name="Picture 34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142" t="31039" r="76996" b="58218"/>
          <a:stretch/>
        </p:blipFill>
        <p:spPr>
          <a:xfrm>
            <a:off x="1591588" y="1871928"/>
            <a:ext cx="934629" cy="759697"/>
          </a:xfrm>
          <a:prstGeom prst="rect">
            <a:avLst/>
          </a:prstGeom>
        </p:spPr>
      </p:pic>
      <p:sp>
        <p:nvSpPr>
          <p:cNvPr id="36" name="Shape 71"/>
          <p:cNvSpPr/>
          <p:nvPr/>
        </p:nvSpPr>
        <p:spPr>
          <a:xfrm>
            <a:off x="623565" y="1933740"/>
            <a:ext cx="968023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dirty="0" err="1" smtClean="0">
                <a:solidFill>
                  <a:schemeClr val="tx1"/>
                </a:solidFill>
                <a:latin typeface="Calibri"/>
                <a:cs typeface="Calibri"/>
              </a:rPr>
              <a:t>Uploader</a:t>
            </a:r>
            <a:endParaRPr lang="en-US" sz="16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App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37391" y="2681833"/>
            <a:ext cx="0" cy="691612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/>
          <p:cNvCxnSpPr/>
          <p:nvPr/>
        </p:nvCxnSpPr>
        <p:spPr>
          <a:xfrm>
            <a:off x="5027357" y="2251776"/>
            <a:ext cx="963171" cy="0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H="1">
            <a:off x="2442178" y="2681833"/>
            <a:ext cx="1418889" cy="784274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Arrow Connector 45"/>
          <p:cNvCxnSpPr/>
          <p:nvPr/>
        </p:nvCxnSpPr>
        <p:spPr>
          <a:xfrm>
            <a:off x="2712706" y="2251776"/>
            <a:ext cx="1017336" cy="0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Shape 71"/>
          <p:cNvSpPr/>
          <p:nvPr/>
        </p:nvSpPr>
        <p:spPr>
          <a:xfrm>
            <a:off x="7191389" y="2082499"/>
            <a:ext cx="12568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Consumers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88" y="3439715"/>
            <a:ext cx="1897053" cy="559035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>
            <a:off x="4410696" y="2774495"/>
            <a:ext cx="0" cy="840354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444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165" y="1237527"/>
            <a:ext cx="4673579" cy="3211151"/>
          </a:xfrm>
          <a:prstGeom prst="rect">
            <a:avLst/>
          </a:prstGeom>
        </p:spPr>
      </p:pic>
      <p:sp>
        <p:nvSpPr>
          <p:cNvPr id="5" name="Shape 55"/>
          <p:cNvSpPr>
            <a:spLocks noGrp="1"/>
          </p:cNvSpPr>
          <p:nvPr>
            <p:ph type="title"/>
          </p:nvPr>
        </p:nvSpPr>
        <p:spPr>
          <a:xfrm>
            <a:off x="249378" y="84320"/>
            <a:ext cx="8681491" cy="793329"/>
          </a:xfrm>
        </p:spPr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 err="1" smtClean="0"/>
              <a:t>MongoDB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249367" y="669591"/>
            <a:ext cx="8681491" cy="39599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Document data model </a:t>
            </a:r>
            <a:r>
              <a:rPr lang="en-US" dirty="0" err="1" smtClean="0"/>
              <a:t>sharded</a:t>
            </a:r>
            <a:r>
              <a:rPr lang="en-US" dirty="0" smtClean="0"/>
              <a:t> across commodity servers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2" y="2506871"/>
            <a:ext cx="3487106" cy="2165852"/>
          </a:xfrm>
          <a:prstGeom prst="rect">
            <a:avLst/>
          </a:prstGeom>
        </p:spPr>
      </p:pic>
      <p:sp>
        <p:nvSpPr>
          <p:cNvPr id="8" name="Right Arrow 7"/>
          <p:cNvSpPr>
            <a:spLocks noChangeAspect="1"/>
          </p:cNvSpPr>
          <p:nvPr/>
        </p:nvSpPr>
        <p:spPr>
          <a:xfrm>
            <a:off x="3436483" y="3819173"/>
            <a:ext cx="803041" cy="548640"/>
          </a:xfrm>
          <a:prstGeom prst="rightArrow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41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78779" y="198654"/>
            <a:ext cx="7077562" cy="5143029"/>
          </a:xfrm>
          <a:prstGeom prst="rect">
            <a:avLst/>
          </a:prstGeom>
        </p:spPr>
      </p:pic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 smtClean="0"/>
              <a:t>The Big Squeeze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9378" y="695059"/>
            <a:ext cx="8681491" cy="382519"/>
          </a:xfrm>
        </p:spPr>
        <p:txBody>
          <a:bodyPr/>
          <a:lstStyle/>
          <a:p>
            <a:pPr lvl="0" algn="ctr">
              <a:buNone/>
            </a:pPr>
            <a:r>
              <a:rPr lang="en-US" dirty="0" smtClean="0"/>
              <a:t>Data growing much faster than IT budgets</a:t>
            </a:r>
            <a:endParaRPr lang="en-US" dirty="0"/>
          </a:p>
        </p:txBody>
      </p:sp>
      <p:sp>
        <p:nvSpPr>
          <p:cNvPr id="5" name="Shape 71"/>
          <p:cNvSpPr/>
          <p:nvPr/>
        </p:nvSpPr>
        <p:spPr>
          <a:xfrm>
            <a:off x="1463998" y="2109989"/>
            <a:ext cx="1588644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700" b="0" dirty="0" smtClean="0">
                <a:solidFill>
                  <a:srgbClr val="7F7F7F"/>
                </a:solidFill>
                <a:latin typeface="Calibri"/>
                <a:cs typeface="Calibri"/>
              </a:rPr>
              <a:t>Source: 2013 IBM Briefing Book</a:t>
            </a:r>
            <a:endParaRPr sz="700" b="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4" name="Shape 71"/>
          <p:cNvSpPr/>
          <p:nvPr/>
        </p:nvSpPr>
        <p:spPr>
          <a:xfrm>
            <a:off x="5841433" y="4813784"/>
            <a:ext cx="20049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</a:defRPr>
            </a:pPr>
            <a:r>
              <a:rPr lang="en-US" sz="700" b="0" dirty="0" smtClean="0">
                <a:solidFill>
                  <a:srgbClr val="7F7F7F"/>
                </a:solidFill>
                <a:latin typeface="Calibri"/>
                <a:cs typeface="Calibri"/>
              </a:rPr>
              <a:t>Source: Gartner, Worldwide IT, </a:t>
            </a:r>
            <a:br>
              <a:rPr lang="en-US" sz="700" b="0" dirty="0" smtClean="0">
                <a:solidFill>
                  <a:srgbClr val="7F7F7F"/>
                </a:solidFill>
                <a:latin typeface="Calibri"/>
                <a:cs typeface="Calibri"/>
              </a:rPr>
            </a:br>
            <a:r>
              <a:rPr lang="en-US" sz="700" b="0" dirty="0" smtClean="0">
                <a:solidFill>
                  <a:srgbClr val="7F7F7F"/>
                </a:solidFill>
                <a:latin typeface="Calibri"/>
                <a:cs typeface="Calibri"/>
              </a:rPr>
              <a:t>Spending forecast, 3Q13 Update</a:t>
            </a:r>
            <a:endParaRPr sz="700" b="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428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MongoDB</a:t>
            </a:r>
            <a:r>
              <a:rPr lang="en-US" dirty="0" smtClean="0"/>
              <a:t>: Compelling Results vs. Oracle</a:t>
            </a:r>
            <a:endParaRPr lang="en-US" dirty="0"/>
          </a:p>
        </p:txBody>
      </p:sp>
      <p:sp>
        <p:nvSpPr>
          <p:cNvPr id="5" name="Up Arrow 4"/>
          <p:cNvSpPr>
            <a:spLocks noChangeAspect="1"/>
          </p:cNvSpPr>
          <p:nvPr/>
        </p:nvSpPr>
        <p:spPr>
          <a:xfrm>
            <a:off x="1856357" y="3997121"/>
            <a:ext cx="502738" cy="685800"/>
          </a:xfrm>
          <a:prstGeom prst="upArrow">
            <a:avLst/>
          </a:prstGeom>
          <a:solidFill>
            <a:srgbClr val="008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81"/>
          <p:cNvSpPr/>
          <p:nvPr/>
        </p:nvSpPr>
        <p:spPr>
          <a:xfrm>
            <a:off x="2514658" y="2515217"/>
            <a:ext cx="441397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600" b="1" i="0" dirty="0" smtClean="0">
                <a:solidFill>
                  <a:srgbClr val="51545A"/>
                </a:solidFill>
                <a:latin typeface="Lucida Grande"/>
                <a:ea typeface="Lucida Grande"/>
                <a:cs typeface="Lucida Grande"/>
              </a:rPr>
              <a:t>⅕</a:t>
            </a:r>
            <a:r>
              <a:rPr lang="en-US" sz="3600" b="1" i="0" dirty="0" smtClean="0">
                <a:solidFill>
                  <a:srgbClr val="51545A"/>
                </a:solidFill>
              </a:rPr>
              <a:t> cost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400" i="0" dirty="0" smtClean="0">
                <a:solidFill>
                  <a:srgbClr val="51545A"/>
                </a:solidFill>
              </a:rPr>
              <a:t>with commodity scale out</a:t>
            </a:r>
            <a:endParaRPr lang="en-US" sz="2400" b="1" i="0" dirty="0" smtClean="0">
              <a:solidFill>
                <a:srgbClr val="51545A"/>
              </a:solidFill>
            </a:endParaRPr>
          </a:p>
        </p:txBody>
      </p:sp>
      <p:sp>
        <p:nvSpPr>
          <p:cNvPr id="7" name="Up Arrow 6"/>
          <p:cNvSpPr>
            <a:spLocks noChangeAspect="1"/>
          </p:cNvSpPr>
          <p:nvPr/>
        </p:nvSpPr>
        <p:spPr>
          <a:xfrm flipV="1">
            <a:off x="1856357" y="2617936"/>
            <a:ext cx="502738" cy="685800"/>
          </a:xfrm>
          <a:prstGeom prst="upArrow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1"/>
          <p:cNvSpPr/>
          <p:nvPr/>
        </p:nvSpPr>
        <p:spPr>
          <a:xfrm>
            <a:off x="2514658" y="1265249"/>
            <a:ext cx="504893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600" b="1" i="0" dirty="0" smtClean="0">
                <a:solidFill>
                  <a:srgbClr val="51545A"/>
                </a:solidFill>
              </a:rPr>
              <a:t>9x faster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400" i="0" dirty="0" smtClean="0">
                <a:solidFill>
                  <a:srgbClr val="51545A"/>
                </a:solidFill>
              </a:rPr>
              <a:t>through parallelized queries</a:t>
            </a:r>
            <a:endParaRPr lang="en-US" sz="2400" b="1" i="0" dirty="0" smtClean="0">
              <a:solidFill>
                <a:srgbClr val="51545A"/>
              </a:solidFill>
            </a:endParaRPr>
          </a:p>
        </p:txBody>
      </p:sp>
      <p:sp>
        <p:nvSpPr>
          <p:cNvPr id="9" name="Shape 81"/>
          <p:cNvSpPr/>
          <p:nvPr/>
        </p:nvSpPr>
        <p:spPr>
          <a:xfrm>
            <a:off x="2514658" y="3877241"/>
            <a:ext cx="629084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600" b="1" i="0" dirty="0" smtClean="0">
                <a:solidFill>
                  <a:srgbClr val="51545A"/>
                </a:solidFill>
              </a:rPr>
              <a:t>Increased agility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400" i="0" dirty="0" smtClean="0">
                <a:solidFill>
                  <a:srgbClr val="51545A"/>
                </a:solidFill>
              </a:rPr>
              <a:t>with flexible schema and “shard on demand”</a:t>
            </a:r>
            <a:endParaRPr lang="en-US" sz="2400" b="1" i="0" dirty="0" smtClean="0">
              <a:solidFill>
                <a:srgbClr val="51545A"/>
              </a:solidFill>
            </a:endParaRPr>
          </a:p>
        </p:txBody>
      </p:sp>
      <p:sp>
        <p:nvSpPr>
          <p:cNvPr id="10" name="Up Arrow 9"/>
          <p:cNvSpPr>
            <a:spLocks noChangeAspect="1"/>
          </p:cNvSpPr>
          <p:nvPr/>
        </p:nvSpPr>
        <p:spPr>
          <a:xfrm>
            <a:off x="1856357" y="1395462"/>
            <a:ext cx="502738" cy="685800"/>
          </a:xfrm>
          <a:prstGeom prst="upArrow">
            <a:avLst/>
          </a:prstGeom>
          <a:solidFill>
            <a:srgbClr val="008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24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/>
              <a:t>Scale-Out Example </a:t>
            </a:r>
            <a:r>
              <a:rPr lang="en-US" sz="2800" dirty="0" smtClean="0"/>
              <a:t>#3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213" y="1995715"/>
            <a:ext cx="4029516" cy="195664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3226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9660" y="5394960"/>
            <a:ext cx="222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Splice Machine |</a:t>
            </a:r>
            <a:r>
              <a:rPr lang="en-US" sz="900" baseline="0" dirty="0" smtClean="0">
                <a:solidFill>
                  <a:schemeClr val="bg1"/>
                </a:solidFill>
              </a:rPr>
              <a:t> Proprietary &amp;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1025" y="1314561"/>
            <a:ext cx="2762975" cy="72848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Existing OLTP &amp; OLAP Apps Replace Oracle</a:t>
            </a:r>
          </a:p>
        </p:txBody>
      </p:sp>
      <p:pic>
        <p:nvPicPr>
          <p:cNvPr id="9" name="Picture 8" descr="HH.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190" y="224700"/>
            <a:ext cx="1037146" cy="100793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67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 smtClean="0"/>
              <a:t>Before Architecture: Oracle RAC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9367" y="669591"/>
            <a:ext cx="8681491" cy="39599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Oracle RAC too expensive and too slow, with queries up to ½ hour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1655" y="3466831"/>
            <a:ext cx="1096889" cy="1588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hape 71"/>
          <p:cNvSpPr/>
          <p:nvPr/>
        </p:nvSpPr>
        <p:spPr>
          <a:xfrm>
            <a:off x="5976705" y="3677577"/>
            <a:ext cx="2345643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112713" lvl="0" indent="-112713" algn="l">
              <a:buFont typeface="Arial"/>
              <a:buChar char="•"/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Operational Reports for Campaign Performance</a:t>
            </a:r>
          </a:p>
          <a:p>
            <a:pPr marL="112713" indent="-112713" algn="l">
              <a:buFont typeface="Arial"/>
              <a:buChar char="•"/>
              <a:defRPr b="0">
                <a:solidFill>
                  <a:srgbClr val="000000"/>
                </a:solidFill>
              </a:defRPr>
            </a:pPr>
            <a:r>
              <a:rPr lang="en-US" sz="1600" b="0" dirty="0">
                <a:solidFill>
                  <a:schemeClr val="tx1"/>
                </a:solidFill>
                <a:latin typeface="Calibri"/>
                <a:cs typeface="Calibri"/>
              </a:rPr>
              <a:t>Ad Hoc Audience </a:t>
            </a: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Segmentation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Shape 71"/>
          <p:cNvSpPr/>
          <p:nvPr/>
        </p:nvSpPr>
        <p:spPr>
          <a:xfrm>
            <a:off x="958406" y="1823075"/>
            <a:ext cx="609903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Social Feeds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1" name="Shape 71"/>
          <p:cNvSpPr/>
          <p:nvPr/>
        </p:nvSpPr>
        <p:spPr>
          <a:xfrm>
            <a:off x="0" y="2516161"/>
            <a:ext cx="1568309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Web/</a:t>
            </a:r>
            <a:r>
              <a:rPr lang="en-US" sz="1600" b="0" dirty="0" err="1" smtClean="0">
                <a:solidFill>
                  <a:schemeClr val="tx1"/>
                </a:solidFill>
                <a:latin typeface="Calibri"/>
                <a:cs typeface="Calibri"/>
              </a:rPr>
              <a:t>eCommerce</a:t>
            </a: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 Clickstreams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7" name="Picture 26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9495" r="87546" b="57576"/>
          <a:stretch/>
        </p:blipFill>
        <p:spPr>
          <a:xfrm>
            <a:off x="1542079" y="2591532"/>
            <a:ext cx="495790" cy="423074"/>
          </a:xfrm>
          <a:prstGeom prst="rect">
            <a:avLst/>
          </a:prstGeom>
        </p:spPr>
      </p:pic>
      <p:sp>
        <p:nvSpPr>
          <p:cNvPr id="40" name="Shape 71"/>
          <p:cNvSpPr/>
          <p:nvPr/>
        </p:nvSpPr>
        <p:spPr>
          <a:xfrm>
            <a:off x="2133045" y="3476999"/>
            <a:ext cx="1333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ETL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58" y="1951405"/>
            <a:ext cx="276632" cy="27663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47" y="2269494"/>
            <a:ext cx="293255" cy="237902"/>
          </a:xfrm>
          <a:prstGeom prst="rect">
            <a:avLst/>
          </a:prstGeom>
        </p:spPr>
      </p:pic>
      <p:pic>
        <p:nvPicPr>
          <p:cNvPr id="63" name="Picture 62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603" t="29651" r="65731" b="57004"/>
          <a:stretch/>
        </p:blipFill>
        <p:spPr>
          <a:xfrm>
            <a:off x="1583229" y="3096824"/>
            <a:ext cx="413491" cy="469229"/>
          </a:xfrm>
          <a:prstGeom prst="rect">
            <a:avLst/>
          </a:prstGeom>
        </p:spPr>
      </p:pic>
      <p:sp>
        <p:nvSpPr>
          <p:cNvPr id="64" name="Shape 71"/>
          <p:cNvSpPr/>
          <p:nvPr/>
        </p:nvSpPr>
        <p:spPr>
          <a:xfrm>
            <a:off x="249366" y="3059322"/>
            <a:ext cx="1318943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1600" b="0" baseline="30000" dirty="0" smtClean="0">
                <a:solidFill>
                  <a:schemeClr val="tx1"/>
                </a:solidFill>
                <a:latin typeface="Calibri"/>
                <a:cs typeface="Calibri"/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 Party/</a:t>
            </a:r>
            <a:b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CRM Data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6" name="Picture 65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603" t="29651" r="65731" b="57004"/>
          <a:stretch/>
        </p:blipFill>
        <p:spPr>
          <a:xfrm>
            <a:off x="1583229" y="3601640"/>
            <a:ext cx="413491" cy="469229"/>
          </a:xfrm>
          <a:prstGeom prst="rect">
            <a:avLst/>
          </a:prstGeom>
        </p:spPr>
      </p:pic>
      <p:sp>
        <p:nvSpPr>
          <p:cNvPr id="67" name="Shape 71"/>
          <p:cNvSpPr/>
          <p:nvPr/>
        </p:nvSpPr>
        <p:spPr>
          <a:xfrm>
            <a:off x="0" y="3546382"/>
            <a:ext cx="1568309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3rd Party Data   (e.g., </a:t>
            </a:r>
            <a:r>
              <a:rPr lang="en-US" sz="1600" b="0" dirty="0" err="1" smtClean="0">
                <a:solidFill>
                  <a:schemeClr val="tx1"/>
                </a:solidFill>
                <a:latin typeface="Calibri"/>
                <a:cs typeface="Calibri"/>
              </a:rPr>
              <a:t>Axciom</a:t>
            </a: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75" name="Picture 74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1403" t="72826" r="18081" b="15568"/>
          <a:stretch/>
        </p:blipFill>
        <p:spPr>
          <a:xfrm>
            <a:off x="1614510" y="4132082"/>
            <a:ext cx="412761" cy="374448"/>
          </a:xfrm>
          <a:prstGeom prst="rect">
            <a:avLst/>
          </a:prstGeom>
        </p:spPr>
      </p:pic>
      <p:sp>
        <p:nvSpPr>
          <p:cNvPr id="76" name="Shape 71"/>
          <p:cNvSpPr/>
          <p:nvPr/>
        </p:nvSpPr>
        <p:spPr>
          <a:xfrm>
            <a:off x="427358" y="4191817"/>
            <a:ext cx="117186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POS Data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7" name="Right Brace 76"/>
          <p:cNvSpPr/>
          <p:nvPr/>
        </p:nvSpPr>
        <p:spPr>
          <a:xfrm>
            <a:off x="2054134" y="1875176"/>
            <a:ext cx="347891" cy="2734204"/>
          </a:xfrm>
          <a:prstGeom prst="rightBrace">
            <a:avLst>
              <a:gd name="adj1" fmla="val 8333"/>
              <a:gd name="adj2" fmla="val 58107"/>
            </a:avLst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765064" y="1893990"/>
            <a:ext cx="1173750" cy="0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Shape 71"/>
          <p:cNvSpPr/>
          <p:nvPr/>
        </p:nvSpPr>
        <p:spPr>
          <a:xfrm>
            <a:off x="6623838" y="1570612"/>
            <a:ext cx="104343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Email Marketing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251759" y="2479382"/>
            <a:ext cx="0" cy="840354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544" y="3351315"/>
            <a:ext cx="1746429" cy="21830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/>
          <a:srcRect l="27280" t="10454" r="27995" b="27065"/>
          <a:stretch/>
        </p:blipFill>
        <p:spPr>
          <a:xfrm>
            <a:off x="3693198" y="1529259"/>
            <a:ext cx="1117121" cy="9781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/>
          <a:srcRect l="1" t="29712" r="5500" b="36387"/>
          <a:stretch/>
        </p:blipFill>
        <p:spPr>
          <a:xfrm>
            <a:off x="5807631" y="3234579"/>
            <a:ext cx="1681251" cy="45177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704" y="3234579"/>
            <a:ext cx="739110" cy="164592"/>
          </a:xfrm>
          <a:prstGeom prst="rect">
            <a:avLst/>
          </a:prstGeom>
        </p:spPr>
      </p:pic>
      <p:pic>
        <p:nvPicPr>
          <p:cNvPr id="83" name="Picture 82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9779" t="74960" r="30999" b="16865"/>
          <a:stretch/>
        </p:blipFill>
        <p:spPr>
          <a:xfrm>
            <a:off x="5938814" y="1643950"/>
            <a:ext cx="660045" cy="480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27126" t="38587" r="5540" b="38939"/>
          <a:stretch/>
        </p:blipFill>
        <p:spPr>
          <a:xfrm>
            <a:off x="3513347" y="4251055"/>
            <a:ext cx="1476822" cy="492902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 flipH="1">
            <a:off x="4251758" y="3584729"/>
            <a:ext cx="1" cy="685002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Shape 71"/>
          <p:cNvSpPr/>
          <p:nvPr/>
        </p:nvSpPr>
        <p:spPr>
          <a:xfrm>
            <a:off x="3584952" y="4725281"/>
            <a:ext cx="1333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Data Quality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124973" y="3463391"/>
            <a:ext cx="813841" cy="0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8289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 smtClean="0"/>
              <a:t>After Architecture: Hadoop RDBMS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9367" y="669591"/>
            <a:ext cx="8681491" cy="39599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RDBMS functionality with proven scale-out from Hadoop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1655" y="3466831"/>
            <a:ext cx="1096889" cy="1588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hape 71"/>
          <p:cNvSpPr/>
          <p:nvPr/>
        </p:nvSpPr>
        <p:spPr>
          <a:xfrm>
            <a:off x="5976705" y="3677577"/>
            <a:ext cx="2345643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112713" lvl="0" indent="-112713" algn="l">
              <a:buFont typeface="Arial"/>
              <a:buChar char="•"/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Operational Reports for Campaign Performance</a:t>
            </a:r>
          </a:p>
          <a:p>
            <a:pPr marL="112713" indent="-112713" algn="l">
              <a:buFont typeface="Arial"/>
              <a:buChar char="•"/>
              <a:defRPr b="0">
                <a:solidFill>
                  <a:srgbClr val="000000"/>
                </a:solidFill>
              </a:defRPr>
            </a:pPr>
            <a:r>
              <a:rPr lang="en-US" sz="1600" b="0" dirty="0">
                <a:solidFill>
                  <a:schemeClr val="tx1"/>
                </a:solidFill>
                <a:latin typeface="Calibri"/>
                <a:cs typeface="Calibri"/>
              </a:rPr>
              <a:t>Ad Hoc Audience </a:t>
            </a: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Segmentation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Shape 71"/>
          <p:cNvSpPr/>
          <p:nvPr/>
        </p:nvSpPr>
        <p:spPr>
          <a:xfrm>
            <a:off x="958406" y="1823075"/>
            <a:ext cx="609903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Social Feeds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1" name="Shape 71"/>
          <p:cNvSpPr/>
          <p:nvPr/>
        </p:nvSpPr>
        <p:spPr>
          <a:xfrm>
            <a:off x="0" y="2516161"/>
            <a:ext cx="1568309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Web/</a:t>
            </a:r>
            <a:r>
              <a:rPr lang="en-US" sz="1600" b="0" dirty="0" err="1" smtClean="0">
                <a:solidFill>
                  <a:schemeClr val="tx1"/>
                </a:solidFill>
                <a:latin typeface="Calibri"/>
                <a:cs typeface="Calibri"/>
              </a:rPr>
              <a:t>eCommerce</a:t>
            </a: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 Clickstreams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7" name="Picture 26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9495" r="87546" b="57576"/>
          <a:stretch/>
        </p:blipFill>
        <p:spPr>
          <a:xfrm>
            <a:off x="1542079" y="2591532"/>
            <a:ext cx="495790" cy="423074"/>
          </a:xfrm>
          <a:prstGeom prst="rect">
            <a:avLst/>
          </a:prstGeom>
        </p:spPr>
      </p:pic>
      <p:sp>
        <p:nvSpPr>
          <p:cNvPr id="40" name="Shape 71"/>
          <p:cNvSpPr/>
          <p:nvPr/>
        </p:nvSpPr>
        <p:spPr>
          <a:xfrm>
            <a:off x="2133045" y="3476999"/>
            <a:ext cx="1333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ETL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58" y="1951405"/>
            <a:ext cx="276632" cy="27663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47" y="2269494"/>
            <a:ext cx="293255" cy="237902"/>
          </a:xfrm>
          <a:prstGeom prst="rect">
            <a:avLst/>
          </a:prstGeom>
        </p:spPr>
      </p:pic>
      <p:pic>
        <p:nvPicPr>
          <p:cNvPr id="63" name="Picture 62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603" t="29651" r="65731" b="57004"/>
          <a:stretch/>
        </p:blipFill>
        <p:spPr>
          <a:xfrm>
            <a:off x="1583229" y="3096824"/>
            <a:ext cx="413491" cy="469229"/>
          </a:xfrm>
          <a:prstGeom prst="rect">
            <a:avLst/>
          </a:prstGeom>
        </p:spPr>
      </p:pic>
      <p:sp>
        <p:nvSpPr>
          <p:cNvPr id="64" name="Shape 71"/>
          <p:cNvSpPr/>
          <p:nvPr/>
        </p:nvSpPr>
        <p:spPr>
          <a:xfrm>
            <a:off x="249366" y="3059322"/>
            <a:ext cx="1318943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1600" b="0" baseline="30000" dirty="0" smtClean="0">
                <a:solidFill>
                  <a:schemeClr val="tx1"/>
                </a:solidFill>
                <a:latin typeface="Calibri"/>
                <a:cs typeface="Calibri"/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 Party/</a:t>
            </a:r>
            <a:b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CRM Data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6" name="Picture 65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603" t="29651" r="65731" b="57004"/>
          <a:stretch/>
        </p:blipFill>
        <p:spPr>
          <a:xfrm>
            <a:off x="1583229" y="3601640"/>
            <a:ext cx="413491" cy="469229"/>
          </a:xfrm>
          <a:prstGeom prst="rect">
            <a:avLst/>
          </a:prstGeom>
        </p:spPr>
      </p:pic>
      <p:sp>
        <p:nvSpPr>
          <p:cNvPr id="67" name="Shape 71"/>
          <p:cNvSpPr/>
          <p:nvPr/>
        </p:nvSpPr>
        <p:spPr>
          <a:xfrm>
            <a:off x="0" y="3546382"/>
            <a:ext cx="1568309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3rd Party Data   (e.g., </a:t>
            </a:r>
            <a:r>
              <a:rPr lang="en-US" sz="1600" b="0" dirty="0" err="1" smtClean="0">
                <a:solidFill>
                  <a:schemeClr val="tx1"/>
                </a:solidFill>
                <a:latin typeface="Calibri"/>
                <a:cs typeface="Calibri"/>
              </a:rPr>
              <a:t>Axciom</a:t>
            </a: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75" name="Picture 74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1403" t="72826" r="18081" b="15568"/>
          <a:stretch/>
        </p:blipFill>
        <p:spPr>
          <a:xfrm>
            <a:off x="1614510" y="4132082"/>
            <a:ext cx="412761" cy="374448"/>
          </a:xfrm>
          <a:prstGeom prst="rect">
            <a:avLst/>
          </a:prstGeom>
        </p:spPr>
      </p:pic>
      <p:sp>
        <p:nvSpPr>
          <p:cNvPr id="76" name="Shape 71"/>
          <p:cNvSpPr/>
          <p:nvPr/>
        </p:nvSpPr>
        <p:spPr>
          <a:xfrm>
            <a:off x="427358" y="4191817"/>
            <a:ext cx="117186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r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POS Data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7" name="Right Brace 76"/>
          <p:cNvSpPr/>
          <p:nvPr/>
        </p:nvSpPr>
        <p:spPr>
          <a:xfrm>
            <a:off x="2054134" y="1875176"/>
            <a:ext cx="347891" cy="2734204"/>
          </a:xfrm>
          <a:prstGeom prst="rightBrace">
            <a:avLst>
              <a:gd name="adj1" fmla="val 8333"/>
              <a:gd name="adj2" fmla="val 58107"/>
            </a:avLst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765064" y="1893990"/>
            <a:ext cx="1173750" cy="0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Shape 71"/>
          <p:cNvSpPr/>
          <p:nvPr/>
        </p:nvSpPr>
        <p:spPr>
          <a:xfrm>
            <a:off x="6623838" y="1570612"/>
            <a:ext cx="104343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Email Marketing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3961789" y="2769352"/>
            <a:ext cx="579940" cy="1588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/>
          <a:srcRect l="27280" t="10454" r="27995" b="27065"/>
          <a:stretch/>
        </p:blipFill>
        <p:spPr>
          <a:xfrm>
            <a:off x="3693198" y="1529259"/>
            <a:ext cx="1117121" cy="9781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6"/>
          <a:srcRect l="1" t="29712" r="5500" b="36387"/>
          <a:stretch/>
        </p:blipFill>
        <p:spPr>
          <a:xfrm>
            <a:off x="5807631" y="3234579"/>
            <a:ext cx="1681251" cy="45177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704" y="3234579"/>
            <a:ext cx="739110" cy="164592"/>
          </a:xfrm>
          <a:prstGeom prst="rect">
            <a:avLst/>
          </a:prstGeom>
        </p:spPr>
      </p:pic>
      <p:pic>
        <p:nvPicPr>
          <p:cNvPr id="83" name="Picture 82" descr="sm.OutlinedIcons_140603-01[1]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9779" t="74960" r="30999" b="16865"/>
          <a:stretch/>
        </p:blipFill>
        <p:spPr>
          <a:xfrm>
            <a:off x="5938814" y="1643950"/>
            <a:ext cx="660045" cy="480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7126" t="38587" r="5540" b="38939"/>
          <a:stretch/>
        </p:blipFill>
        <p:spPr>
          <a:xfrm>
            <a:off x="3513347" y="4251055"/>
            <a:ext cx="1476822" cy="492902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 rot="16200000" flipH="1">
            <a:off x="4024669" y="4042641"/>
            <a:ext cx="454178" cy="1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Shape 71"/>
          <p:cNvSpPr/>
          <p:nvPr/>
        </p:nvSpPr>
        <p:spPr>
          <a:xfrm>
            <a:off x="3584952" y="4725281"/>
            <a:ext cx="1333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400"/>
              </a:spcBef>
              <a:tabLst>
                <a:tab pos="3708400" algn="l"/>
              </a:tabLst>
              <a:defRPr b="1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en-US" sz="1600" b="0" dirty="0" smtClean="0">
                <a:solidFill>
                  <a:schemeClr val="tx1"/>
                </a:solidFill>
                <a:latin typeface="Calibri"/>
                <a:cs typeface="Calibri"/>
              </a:rPr>
              <a:t>Data Quality</a:t>
            </a:r>
            <a:endParaRPr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124973" y="3463391"/>
            <a:ext cx="813841" cy="0"/>
          </a:xfrm>
          <a:prstGeom prst="straightConnector1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015" y="3148872"/>
            <a:ext cx="1351488" cy="65625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8289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RDBMS: Best of Both Worlds</a:t>
            </a:r>
            <a:endParaRPr lang="en-US" dirty="0"/>
          </a:p>
        </p:txBody>
      </p:sp>
      <p:sp>
        <p:nvSpPr>
          <p:cNvPr id="4" name="Rectangle 1"/>
          <p:cNvSpPr/>
          <p:nvPr/>
        </p:nvSpPr>
        <p:spPr>
          <a:xfrm flipV="1">
            <a:off x="833415" y="3097617"/>
            <a:ext cx="3995354" cy="1997677"/>
          </a:xfrm>
          <a:custGeom>
            <a:avLst/>
            <a:gdLst>
              <a:gd name="connsiteX0" fmla="*/ 0 w 4281714"/>
              <a:gd name="connsiteY0" fmla="*/ 0 h 2140857"/>
              <a:gd name="connsiteX1" fmla="*/ 4281714 w 4281714"/>
              <a:gd name="connsiteY1" fmla="*/ 0 h 2140857"/>
              <a:gd name="connsiteX2" fmla="*/ 4281714 w 4281714"/>
              <a:gd name="connsiteY2" fmla="*/ 2140857 h 2140857"/>
              <a:gd name="connsiteX3" fmla="*/ 0 w 4281714"/>
              <a:gd name="connsiteY3" fmla="*/ 2140857 h 2140857"/>
              <a:gd name="connsiteX4" fmla="*/ 0 w 4281714"/>
              <a:gd name="connsiteY4" fmla="*/ 0 h 2140857"/>
              <a:gd name="connsiteX0" fmla="*/ 0 w 4281714"/>
              <a:gd name="connsiteY0" fmla="*/ 0 h 2140857"/>
              <a:gd name="connsiteX1" fmla="*/ 3120571 w 4281714"/>
              <a:gd name="connsiteY1" fmla="*/ 9071 h 2140857"/>
              <a:gd name="connsiteX2" fmla="*/ 4281714 w 4281714"/>
              <a:gd name="connsiteY2" fmla="*/ 2140857 h 2140857"/>
              <a:gd name="connsiteX3" fmla="*/ 0 w 4281714"/>
              <a:gd name="connsiteY3" fmla="*/ 2140857 h 2140857"/>
              <a:gd name="connsiteX4" fmla="*/ 0 w 4281714"/>
              <a:gd name="connsiteY4" fmla="*/ 0 h 2140857"/>
              <a:gd name="connsiteX0" fmla="*/ 0 w 4281714"/>
              <a:gd name="connsiteY0" fmla="*/ 0 h 2140857"/>
              <a:gd name="connsiteX1" fmla="*/ 3492499 w 4281714"/>
              <a:gd name="connsiteY1" fmla="*/ 9071 h 2140857"/>
              <a:gd name="connsiteX2" fmla="*/ 4281714 w 4281714"/>
              <a:gd name="connsiteY2" fmla="*/ 2140857 h 2140857"/>
              <a:gd name="connsiteX3" fmla="*/ 0 w 4281714"/>
              <a:gd name="connsiteY3" fmla="*/ 2140857 h 2140857"/>
              <a:gd name="connsiteX4" fmla="*/ 0 w 4281714"/>
              <a:gd name="connsiteY4" fmla="*/ 0 h 214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14" h="2140857">
                <a:moveTo>
                  <a:pt x="0" y="0"/>
                </a:moveTo>
                <a:lnTo>
                  <a:pt x="3492499" y="9071"/>
                </a:lnTo>
                <a:lnTo>
                  <a:pt x="4281714" y="2140857"/>
                </a:lnTo>
                <a:lnTo>
                  <a:pt x="0" y="2140857"/>
                </a:lnTo>
                <a:lnTo>
                  <a:pt x="0" y="0"/>
                </a:lnTo>
                <a:close/>
              </a:path>
            </a:pathLst>
          </a:custGeom>
          <a:solidFill>
            <a:srgbClr val="427EC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833415" y="945215"/>
            <a:ext cx="3995354" cy="1997677"/>
          </a:xfrm>
          <a:custGeom>
            <a:avLst/>
            <a:gdLst>
              <a:gd name="connsiteX0" fmla="*/ 0 w 4281714"/>
              <a:gd name="connsiteY0" fmla="*/ 0 h 2140857"/>
              <a:gd name="connsiteX1" fmla="*/ 4281714 w 4281714"/>
              <a:gd name="connsiteY1" fmla="*/ 0 h 2140857"/>
              <a:gd name="connsiteX2" fmla="*/ 4281714 w 4281714"/>
              <a:gd name="connsiteY2" fmla="*/ 2140857 h 2140857"/>
              <a:gd name="connsiteX3" fmla="*/ 0 w 4281714"/>
              <a:gd name="connsiteY3" fmla="*/ 2140857 h 2140857"/>
              <a:gd name="connsiteX4" fmla="*/ 0 w 4281714"/>
              <a:gd name="connsiteY4" fmla="*/ 0 h 2140857"/>
              <a:gd name="connsiteX0" fmla="*/ 0 w 4281714"/>
              <a:gd name="connsiteY0" fmla="*/ 0 h 2140857"/>
              <a:gd name="connsiteX1" fmla="*/ 3120571 w 4281714"/>
              <a:gd name="connsiteY1" fmla="*/ 9071 h 2140857"/>
              <a:gd name="connsiteX2" fmla="*/ 4281714 w 4281714"/>
              <a:gd name="connsiteY2" fmla="*/ 2140857 h 2140857"/>
              <a:gd name="connsiteX3" fmla="*/ 0 w 4281714"/>
              <a:gd name="connsiteY3" fmla="*/ 2140857 h 2140857"/>
              <a:gd name="connsiteX4" fmla="*/ 0 w 4281714"/>
              <a:gd name="connsiteY4" fmla="*/ 0 h 2140857"/>
              <a:gd name="connsiteX0" fmla="*/ 0 w 4281714"/>
              <a:gd name="connsiteY0" fmla="*/ 0 h 2140857"/>
              <a:gd name="connsiteX1" fmla="*/ 3492499 w 4281714"/>
              <a:gd name="connsiteY1" fmla="*/ 9071 h 2140857"/>
              <a:gd name="connsiteX2" fmla="*/ 4281714 w 4281714"/>
              <a:gd name="connsiteY2" fmla="*/ 2140857 h 2140857"/>
              <a:gd name="connsiteX3" fmla="*/ 0 w 4281714"/>
              <a:gd name="connsiteY3" fmla="*/ 2140857 h 2140857"/>
              <a:gd name="connsiteX4" fmla="*/ 0 w 4281714"/>
              <a:gd name="connsiteY4" fmla="*/ 0 h 214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714" h="2140857">
                <a:moveTo>
                  <a:pt x="0" y="0"/>
                </a:moveTo>
                <a:lnTo>
                  <a:pt x="3492499" y="9071"/>
                </a:lnTo>
                <a:lnTo>
                  <a:pt x="4281714" y="2140857"/>
                </a:lnTo>
                <a:lnTo>
                  <a:pt x="0" y="2140857"/>
                </a:lnTo>
                <a:lnTo>
                  <a:pt x="0" y="0"/>
                </a:lnTo>
                <a:close/>
              </a:path>
            </a:pathLst>
          </a:custGeom>
          <a:solidFill>
            <a:srgbClr val="427EC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46"/>
          <p:cNvSpPr/>
          <p:nvPr/>
        </p:nvSpPr>
        <p:spPr>
          <a:xfrm>
            <a:off x="1100800" y="1471426"/>
            <a:ext cx="3981889" cy="1522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marL="400050" lvl="0" indent="-285750">
              <a:spcBef>
                <a:spcPts val="500"/>
              </a:spcBef>
              <a:buSzPct val="80000"/>
              <a:buFont typeface="Wingdings" charset="2"/>
              <a:buChar char="§"/>
            </a:pPr>
            <a:r>
              <a:rPr sz="1600" dirty="0">
                <a:solidFill>
                  <a:schemeClr val="bg1"/>
                </a:solidFill>
              </a:rPr>
              <a:t>Scale-</a:t>
            </a:r>
            <a:r>
              <a:rPr sz="1600" dirty="0" smtClean="0">
                <a:solidFill>
                  <a:schemeClr val="bg1"/>
                </a:solidFill>
              </a:rPr>
              <a:t>out</a:t>
            </a:r>
            <a:r>
              <a:rPr lang="en-US" sz="1600" dirty="0" smtClean="0">
                <a:solidFill>
                  <a:schemeClr val="bg1"/>
                </a:solidFill>
              </a:rPr>
              <a:t> on commodity servers</a:t>
            </a:r>
          </a:p>
          <a:p>
            <a:pPr marL="400050" lvl="0" indent="-285750">
              <a:spcBef>
                <a:spcPts val="500"/>
              </a:spcBef>
              <a:buSzPct val="80000"/>
              <a:buFont typeface="Wingdings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Proven to 100s of petabytes</a:t>
            </a:r>
          </a:p>
          <a:p>
            <a:pPr marL="400050" indent="-285750">
              <a:spcBef>
                <a:spcPts val="500"/>
              </a:spcBef>
              <a:buSzPct val="80000"/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Efficiently handle sparse data</a:t>
            </a:r>
          </a:p>
          <a:p>
            <a:pPr marL="400050" lvl="0" indent="-285750">
              <a:spcBef>
                <a:spcPts val="500"/>
              </a:spcBef>
              <a:buSzPct val="80000"/>
              <a:buFont typeface="Wingdings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Extensive ecosystem</a:t>
            </a:r>
          </a:p>
        </p:txBody>
      </p:sp>
      <p:sp>
        <p:nvSpPr>
          <p:cNvPr id="7" name="Shape 147"/>
          <p:cNvSpPr/>
          <p:nvPr/>
        </p:nvSpPr>
        <p:spPr>
          <a:xfrm>
            <a:off x="1100800" y="3255411"/>
            <a:ext cx="2997380" cy="457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defRPr sz="2400" b="1">
                <a:solidFill>
                  <a:srgbClr val="595959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</a:rPr>
              <a:t>RDBMS</a:t>
            </a:r>
          </a:p>
        </p:txBody>
      </p:sp>
      <p:sp>
        <p:nvSpPr>
          <p:cNvPr id="8" name="Shape 148"/>
          <p:cNvSpPr/>
          <p:nvPr/>
        </p:nvSpPr>
        <p:spPr>
          <a:xfrm>
            <a:off x="1100800" y="3693193"/>
            <a:ext cx="3535094" cy="1522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marL="400050" lvl="0" indent="-285750">
              <a:spcBef>
                <a:spcPts val="500"/>
              </a:spcBef>
              <a:buSzPct val="80000"/>
              <a:buFont typeface="Wingdings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ANSI </a:t>
            </a:r>
            <a:r>
              <a:rPr sz="1600" dirty="0" smtClean="0">
                <a:solidFill>
                  <a:schemeClr val="bg1"/>
                </a:solidFill>
              </a:rPr>
              <a:t>SQL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400050" lvl="0" indent="-285750">
              <a:spcBef>
                <a:spcPts val="500"/>
              </a:spcBef>
              <a:buSzPct val="80000"/>
              <a:buFont typeface="Wingdings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Real-time, concurrent updates</a:t>
            </a:r>
          </a:p>
          <a:p>
            <a:pPr marL="400050" lvl="0" indent="-285750">
              <a:spcBef>
                <a:spcPts val="500"/>
              </a:spcBef>
              <a:buSzPct val="80000"/>
              <a:buFont typeface="Wingdings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ACID t</a:t>
            </a:r>
            <a:r>
              <a:rPr sz="1600" dirty="0" smtClean="0">
                <a:solidFill>
                  <a:schemeClr val="bg1"/>
                </a:solidFill>
              </a:rPr>
              <a:t>ransactions</a:t>
            </a:r>
            <a:endParaRPr sz="1600" dirty="0">
              <a:solidFill>
                <a:schemeClr val="bg1"/>
              </a:solidFill>
            </a:endParaRPr>
          </a:p>
          <a:p>
            <a:pPr marL="400050" lvl="0" indent="-285750">
              <a:spcBef>
                <a:spcPts val="500"/>
              </a:spcBef>
              <a:buSzPct val="80000"/>
              <a:buFont typeface="Wingdings" charset="2"/>
              <a:buChar char="§"/>
            </a:pPr>
            <a:r>
              <a:rPr sz="1600" dirty="0" smtClean="0">
                <a:solidFill>
                  <a:schemeClr val="bg1"/>
                </a:solidFill>
              </a:rPr>
              <a:t>ODBC</a:t>
            </a:r>
            <a:r>
              <a:rPr sz="1600" dirty="0">
                <a:solidFill>
                  <a:schemeClr val="bg1"/>
                </a:solidFill>
              </a:rPr>
              <a:t>/JDBC support</a:t>
            </a:r>
          </a:p>
        </p:txBody>
      </p:sp>
      <p:sp>
        <p:nvSpPr>
          <p:cNvPr id="10" name="Shape 145"/>
          <p:cNvSpPr txBox="1">
            <a:spLocks/>
          </p:cNvSpPr>
          <p:nvPr/>
        </p:nvSpPr>
        <p:spPr>
          <a:xfrm>
            <a:off x="1100800" y="1033645"/>
            <a:ext cx="2574592" cy="457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457200" rtl="0" eaLnBrk="1" latinLnBrk="0" hangingPunct="1">
              <a:spcBef>
                <a:spcPts val="200"/>
              </a:spcBef>
              <a:buClr>
                <a:schemeClr val="accent2"/>
              </a:buClr>
              <a:buSzPct val="100000"/>
              <a:buFontTx/>
              <a:buNone/>
              <a:defRPr sz="1800" i="1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Clr>
                <a:srgbClr val="427EC0"/>
              </a:buClr>
              <a:buSzPct val="75000"/>
              <a:buFontTx/>
              <a:buNone/>
              <a:defRPr sz="20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Clr>
                <a:schemeClr val="tx1"/>
              </a:buClr>
              <a:buSzPct val="75000"/>
              <a:buFontTx/>
              <a:buNone/>
              <a:defRPr sz="18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Clr>
                <a:schemeClr val="accent2"/>
              </a:buClr>
              <a:buSzPct val="75000"/>
              <a:buFontTx/>
              <a:buNone/>
              <a:defRPr sz="16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Clr>
                <a:srgbClr val="427EC0"/>
              </a:buClr>
              <a:buSzPct val="75000"/>
              <a:buFontTx/>
              <a:buNone/>
              <a:defRPr sz="16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defRPr sz="1800" b="0">
                <a:solidFill>
                  <a:srgbClr val="000000"/>
                </a:solidFill>
              </a:defRPr>
            </a:pPr>
            <a:r>
              <a:rPr lang="en-US" sz="2400" b="1" dirty="0" err="1" smtClean="0">
                <a:solidFill>
                  <a:schemeClr val="bg1"/>
                </a:solidFill>
              </a:rPr>
              <a:t>Hadoop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image23.jpg" descr="sm.infographics.p0a.architecture_13092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41431" y="1073452"/>
            <a:ext cx="2915240" cy="40218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14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0649" y="933898"/>
            <a:ext cx="6743591" cy="4007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Distributed, Parallelized Query Execution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54240" y="1549715"/>
            <a:ext cx="1676618" cy="2509177"/>
          </a:xfrm>
          <a:prstGeom prst="rect">
            <a:avLst/>
          </a:prstGeom>
        </p:spPr>
        <p:txBody>
          <a:bodyPr vert="horz" lIns="91440" tIns="45720" rIns="91440" bIns="45720" numCol="1" spcCol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4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Blip>
                <a:blip r:embed="rId5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8A00"/>
              </a:buClr>
              <a:tabLst>
                <a:tab pos="3711575" algn="l"/>
              </a:tabLst>
            </a:pPr>
            <a:r>
              <a:rPr lang="en-US" sz="1300" dirty="0" smtClean="0">
                <a:solidFill>
                  <a:srgbClr val="7F7F7F"/>
                </a:solidFill>
                <a:latin typeface="Calibri"/>
              </a:rPr>
              <a:t>Parallelized computation across cluster</a:t>
            </a:r>
          </a:p>
          <a:p>
            <a:pPr marL="173038" indent="-173038">
              <a:buClr>
                <a:srgbClr val="FF8A00"/>
              </a:buClr>
              <a:tabLst>
                <a:tab pos="3711575" algn="l"/>
              </a:tabLst>
            </a:pPr>
            <a:r>
              <a:rPr lang="en-US" sz="1300" dirty="0" smtClean="0">
                <a:solidFill>
                  <a:srgbClr val="7F7F7F"/>
                </a:solidFill>
                <a:latin typeface="Calibri"/>
              </a:rPr>
              <a:t>Moves computation to </a:t>
            </a:r>
            <a:br>
              <a:rPr lang="en-US" sz="1300" dirty="0" smtClean="0">
                <a:solidFill>
                  <a:srgbClr val="7F7F7F"/>
                </a:solidFill>
                <a:latin typeface="Calibri"/>
              </a:rPr>
            </a:br>
            <a:r>
              <a:rPr lang="en-US" sz="1300" dirty="0" smtClean="0">
                <a:solidFill>
                  <a:srgbClr val="7F7F7F"/>
                </a:solidFill>
                <a:latin typeface="Calibri"/>
              </a:rPr>
              <a:t>the data</a:t>
            </a:r>
          </a:p>
          <a:p>
            <a:pPr marL="173038" indent="-173038">
              <a:buClr>
                <a:srgbClr val="FF8A00"/>
              </a:buClr>
              <a:tabLst>
                <a:tab pos="3711575" algn="l"/>
              </a:tabLst>
            </a:pPr>
            <a:r>
              <a:rPr lang="en-US" sz="1300" dirty="0" smtClean="0">
                <a:solidFill>
                  <a:srgbClr val="7F7F7F"/>
                </a:solidFill>
                <a:latin typeface="Calibri"/>
              </a:rPr>
              <a:t>Utilizes </a:t>
            </a:r>
            <a:r>
              <a:rPr lang="en-US" sz="1300" dirty="0" err="1">
                <a:solidFill>
                  <a:srgbClr val="7F7F7F"/>
                </a:solidFill>
                <a:latin typeface="Calibri"/>
              </a:rPr>
              <a:t>HBase</a:t>
            </a:r>
            <a:r>
              <a:rPr lang="en-US" sz="1300" dirty="0">
                <a:solidFill>
                  <a:srgbClr val="7F7F7F"/>
                </a:solidFill>
                <a:latin typeface="Calibri"/>
              </a:rPr>
              <a:t> </a:t>
            </a:r>
            <a:r>
              <a:rPr lang="en-US" sz="1300" dirty="0" smtClean="0">
                <a:solidFill>
                  <a:srgbClr val="7F7F7F"/>
                </a:solidFill>
                <a:latin typeface="Calibri"/>
              </a:rPr>
              <a:t/>
            </a:r>
            <a:br>
              <a:rPr lang="en-US" sz="1300" dirty="0" smtClean="0">
                <a:solidFill>
                  <a:srgbClr val="7F7F7F"/>
                </a:solidFill>
                <a:latin typeface="Calibri"/>
              </a:rPr>
            </a:br>
            <a:r>
              <a:rPr lang="en-US" sz="1300" dirty="0" smtClean="0">
                <a:solidFill>
                  <a:srgbClr val="7F7F7F"/>
                </a:solidFill>
                <a:latin typeface="Calibri"/>
              </a:rPr>
              <a:t>co</a:t>
            </a:r>
            <a:r>
              <a:rPr lang="en-US" sz="1300" dirty="0">
                <a:solidFill>
                  <a:srgbClr val="7F7F7F"/>
                </a:solidFill>
                <a:latin typeface="Calibri"/>
              </a:rPr>
              <a:t>-processors</a:t>
            </a:r>
          </a:p>
          <a:p>
            <a:pPr marL="173038" indent="-173038">
              <a:buClr>
                <a:srgbClr val="FF8A00"/>
              </a:buClr>
              <a:tabLst>
                <a:tab pos="3711575" algn="l"/>
              </a:tabLst>
            </a:pPr>
            <a:r>
              <a:rPr lang="en-US" sz="1300" dirty="0" smtClean="0">
                <a:solidFill>
                  <a:srgbClr val="7F7F7F"/>
                </a:solidFill>
                <a:latin typeface="Calibri"/>
              </a:rPr>
              <a:t>No </a:t>
            </a:r>
            <a:r>
              <a:rPr lang="en-US" sz="1300" dirty="0" err="1" smtClean="0">
                <a:solidFill>
                  <a:srgbClr val="7F7F7F"/>
                </a:solidFill>
                <a:latin typeface="Calibri"/>
              </a:rPr>
              <a:t>MapReduce</a:t>
            </a:r>
            <a:endParaRPr lang="en-US" sz="13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2342" y="4058892"/>
            <a:ext cx="1344478" cy="821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8721" y="4064933"/>
            <a:ext cx="10180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7F7F7F"/>
                </a:solidFill>
              </a:rPr>
              <a:t>HBase</a:t>
            </a:r>
            <a:r>
              <a:rPr lang="en-US" sz="1050" dirty="0" smtClean="0">
                <a:solidFill>
                  <a:srgbClr val="7F7F7F"/>
                </a:solidFill>
              </a:rPr>
              <a:t> </a:t>
            </a:r>
            <a:br>
              <a:rPr lang="en-US" sz="1050" dirty="0" smtClean="0">
                <a:solidFill>
                  <a:srgbClr val="7F7F7F"/>
                </a:solidFill>
              </a:rPr>
            </a:br>
            <a:r>
              <a:rPr lang="en-US" sz="1050" dirty="0" smtClean="0">
                <a:solidFill>
                  <a:srgbClr val="7F7F7F"/>
                </a:solidFill>
              </a:rPr>
              <a:t>Co-Processor</a:t>
            </a:r>
          </a:p>
          <a:p>
            <a:endParaRPr lang="en-US" sz="500" dirty="0">
              <a:solidFill>
                <a:srgbClr val="7F7F7F"/>
              </a:solidFill>
            </a:endParaRPr>
          </a:p>
          <a:p>
            <a:r>
              <a:rPr lang="en-US" sz="1050" dirty="0" err="1" smtClean="0">
                <a:solidFill>
                  <a:srgbClr val="7F7F7F"/>
                </a:solidFill>
              </a:rPr>
              <a:t>HBase</a:t>
            </a:r>
            <a:r>
              <a:rPr lang="en-US" sz="1050" dirty="0" smtClean="0">
                <a:solidFill>
                  <a:srgbClr val="7F7F7F"/>
                </a:solidFill>
              </a:rPr>
              <a:t> Server Memory Space</a:t>
            </a:r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7501297" y="4146213"/>
            <a:ext cx="230464" cy="251191"/>
          </a:xfrm>
          <a:prstGeom prst="rect">
            <a:avLst/>
          </a:prstGeom>
          <a:solidFill>
            <a:srgbClr val="F78B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01296" y="4542453"/>
            <a:ext cx="230465" cy="251191"/>
          </a:xfrm>
          <a:prstGeom prst="rect">
            <a:avLst/>
          </a:prstGeom>
          <a:solidFill>
            <a:srgbClr val="509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14046" y="4887755"/>
            <a:ext cx="754149" cy="24622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spc="1200" dirty="0" smtClean="0">
                <a:solidFill>
                  <a:schemeClr val="bg1">
                    <a:lumMod val="75000"/>
                  </a:schemeClr>
                </a:solidFill>
              </a:rPr>
              <a:t>LEGEND</a:t>
            </a:r>
            <a:endParaRPr lang="en-US" sz="1000" b="1" spc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74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RDBMS: Compelling Results vs. Oracle</a:t>
            </a:r>
            <a:endParaRPr lang="en-US" dirty="0"/>
          </a:p>
        </p:txBody>
      </p:sp>
      <p:sp>
        <p:nvSpPr>
          <p:cNvPr id="5" name="Up Arrow 4"/>
          <p:cNvSpPr>
            <a:spLocks noChangeAspect="1"/>
          </p:cNvSpPr>
          <p:nvPr/>
        </p:nvSpPr>
        <p:spPr>
          <a:xfrm>
            <a:off x="1856357" y="3997121"/>
            <a:ext cx="502738" cy="685800"/>
          </a:xfrm>
          <a:prstGeom prst="upArrow">
            <a:avLst/>
          </a:prstGeom>
          <a:solidFill>
            <a:srgbClr val="008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81"/>
          <p:cNvSpPr/>
          <p:nvPr/>
        </p:nvSpPr>
        <p:spPr>
          <a:xfrm>
            <a:off x="2514658" y="2515217"/>
            <a:ext cx="441397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600" b="1" i="0" dirty="0" smtClean="0">
                <a:solidFill>
                  <a:srgbClr val="51545A"/>
                </a:solidFill>
              </a:rPr>
              <a:t>¼ cost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400" i="0" dirty="0" smtClean="0">
                <a:solidFill>
                  <a:srgbClr val="51545A"/>
                </a:solidFill>
              </a:rPr>
              <a:t>with commodity scale out</a:t>
            </a:r>
            <a:endParaRPr lang="en-US" sz="2400" b="1" i="0" dirty="0" smtClean="0">
              <a:solidFill>
                <a:srgbClr val="51545A"/>
              </a:solidFill>
            </a:endParaRPr>
          </a:p>
        </p:txBody>
      </p:sp>
      <p:sp>
        <p:nvSpPr>
          <p:cNvPr id="7" name="Up Arrow 6"/>
          <p:cNvSpPr>
            <a:spLocks noChangeAspect="1"/>
          </p:cNvSpPr>
          <p:nvPr/>
        </p:nvSpPr>
        <p:spPr>
          <a:xfrm flipV="1">
            <a:off x="1856357" y="2617936"/>
            <a:ext cx="502738" cy="685800"/>
          </a:xfrm>
          <a:prstGeom prst="upArrow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1"/>
          <p:cNvSpPr/>
          <p:nvPr/>
        </p:nvSpPr>
        <p:spPr>
          <a:xfrm>
            <a:off x="2514658" y="1255911"/>
            <a:ext cx="504893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600" b="1" i="0" dirty="0" smtClean="0">
                <a:solidFill>
                  <a:srgbClr val="51545A"/>
                </a:solidFill>
              </a:rPr>
              <a:t>3-7x faster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400" i="0" dirty="0" smtClean="0">
                <a:solidFill>
                  <a:srgbClr val="51545A"/>
                </a:solidFill>
              </a:rPr>
              <a:t>through parallelized queries</a:t>
            </a:r>
            <a:endParaRPr lang="en-US" sz="2400" b="1" i="0" dirty="0" smtClean="0">
              <a:solidFill>
                <a:srgbClr val="51545A"/>
              </a:solidFill>
            </a:endParaRPr>
          </a:p>
        </p:txBody>
      </p:sp>
      <p:sp>
        <p:nvSpPr>
          <p:cNvPr id="9" name="Shape 81"/>
          <p:cNvSpPr/>
          <p:nvPr/>
        </p:nvSpPr>
        <p:spPr>
          <a:xfrm>
            <a:off x="2514658" y="3886579"/>
            <a:ext cx="579596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600" b="1" i="0" dirty="0" smtClean="0">
                <a:solidFill>
                  <a:srgbClr val="51545A"/>
                </a:solidFill>
              </a:rPr>
              <a:t>10-20x price/</a:t>
            </a:r>
            <a:r>
              <a:rPr lang="en-US" sz="3600" b="1" i="0" dirty="0" err="1" smtClean="0">
                <a:solidFill>
                  <a:srgbClr val="51545A"/>
                </a:solidFill>
              </a:rPr>
              <a:t>perf</a:t>
            </a:r>
            <a:endParaRPr lang="en-US" sz="3600" b="1" i="0" dirty="0" smtClean="0">
              <a:solidFill>
                <a:srgbClr val="51545A"/>
              </a:solidFill>
            </a:endParaRPr>
          </a:p>
          <a:p>
            <a:pPr lvl="0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400" i="0" dirty="0" smtClean="0">
                <a:solidFill>
                  <a:srgbClr val="51545A"/>
                </a:solidFill>
              </a:rPr>
              <a:t>with no application, BI or ETL rewrites</a:t>
            </a:r>
            <a:endParaRPr lang="en-US" sz="2400" b="1" i="0" dirty="0" smtClean="0">
              <a:solidFill>
                <a:srgbClr val="51545A"/>
              </a:solidFill>
            </a:endParaRPr>
          </a:p>
        </p:txBody>
      </p:sp>
      <p:sp>
        <p:nvSpPr>
          <p:cNvPr id="10" name="Up Arrow 9"/>
          <p:cNvSpPr>
            <a:spLocks noChangeAspect="1"/>
          </p:cNvSpPr>
          <p:nvPr/>
        </p:nvSpPr>
        <p:spPr>
          <a:xfrm>
            <a:off x="1856357" y="1395462"/>
            <a:ext cx="502738" cy="685800"/>
          </a:xfrm>
          <a:prstGeom prst="upArrow">
            <a:avLst/>
          </a:prstGeom>
          <a:solidFill>
            <a:srgbClr val="008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90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Scale-Up vs. Scale-Out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0281" y="781648"/>
            <a:ext cx="9704281" cy="4074995"/>
          </a:xfrm>
        </p:spPr>
        <p:txBody>
          <a:bodyPr numCol="2" spcCol="0">
            <a:normAutofit/>
          </a:bodyPr>
          <a:lstStyle/>
          <a:p>
            <a:endParaRPr lang="en-US" i="0" dirty="0" smtClean="0"/>
          </a:p>
          <a:p>
            <a:endParaRPr lang="en-US" i="0" dirty="0" smtClean="0"/>
          </a:p>
          <a:p>
            <a:r>
              <a:rPr lang="en-US" sz="2400" b="1" i="0" dirty="0" smtClean="0"/>
              <a:t>Scale-Up: Top Reasons</a:t>
            </a:r>
            <a:endParaRPr lang="en-US" sz="2400" i="0" dirty="0" smtClean="0"/>
          </a:p>
          <a:p>
            <a:pPr marL="1260475" indent="-288925" algn="l" defTabSz="334963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Willing to pay for engineered systems</a:t>
            </a:r>
          </a:p>
          <a:p>
            <a:pPr marL="1260475" indent="-288925" algn="l" defTabSz="334963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Lots of custom code </a:t>
            </a:r>
            <a:r>
              <a:rPr lang="en-US" sz="1400" i="0" dirty="0" smtClean="0"/>
              <a:t>(e.g., PL/SQL)</a:t>
            </a:r>
          </a:p>
          <a:p>
            <a:pPr marL="1260475" indent="-288925" algn="l" defTabSz="334963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Proven reliability</a:t>
            </a:r>
          </a:p>
          <a:p>
            <a:pPr marL="1260475" indent="-288925" algn="l" defTabSz="334963">
              <a:lnSpc>
                <a:spcPct val="150000"/>
              </a:lnSpc>
              <a:buFont typeface="+mj-lt"/>
              <a:buAutoNum type="arabicPeriod"/>
            </a:pPr>
            <a:r>
              <a:rPr lang="en-US" i="0" dirty="0"/>
              <a:t>Avoid risk of newer technologies</a:t>
            </a:r>
          </a:p>
          <a:p>
            <a:pPr marL="1260475" indent="-288925" algn="l" defTabSz="334963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Less migration required</a:t>
            </a:r>
            <a:endParaRPr lang="en-US" b="1" i="0" dirty="0"/>
          </a:p>
          <a:p>
            <a:pPr algn="l">
              <a:buFont typeface="+mj-lt"/>
              <a:buAutoNum type="arabicPeriod"/>
            </a:pPr>
            <a:endParaRPr lang="en-US" b="1" i="0" dirty="0" smtClean="0"/>
          </a:p>
          <a:p>
            <a:pPr algn="l">
              <a:buFont typeface="+mj-lt"/>
              <a:buAutoNum type="arabicPeriod"/>
            </a:pPr>
            <a:endParaRPr lang="en-US" b="1" i="0" dirty="0"/>
          </a:p>
          <a:p>
            <a:pPr algn="l">
              <a:buFont typeface="+mj-lt"/>
              <a:buAutoNum type="arabicPeriod"/>
            </a:pPr>
            <a:endParaRPr lang="en-US" b="1" i="0" dirty="0"/>
          </a:p>
          <a:p>
            <a:pPr algn="l">
              <a:buFont typeface="+mj-lt"/>
              <a:buAutoNum type="arabicPeriod"/>
            </a:pPr>
            <a:endParaRPr lang="en-US" b="1" i="0" dirty="0" smtClean="0"/>
          </a:p>
          <a:p>
            <a:r>
              <a:rPr lang="en-US" sz="2400" b="1" i="0" dirty="0"/>
              <a:t>Scale</a:t>
            </a:r>
            <a:r>
              <a:rPr lang="en-US" sz="2400" b="1" i="0" dirty="0" smtClean="0"/>
              <a:t>-Out: </a:t>
            </a:r>
            <a:r>
              <a:rPr lang="en-US" sz="2400" b="1" i="0" dirty="0"/>
              <a:t>Top </a:t>
            </a:r>
            <a:r>
              <a:rPr lang="en-US" sz="2400" b="1" i="0" dirty="0" smtClean="0"/>
              <a:t>Reasons</a:t>
            </a:r>
            <a:endParaRPr lang="en-US" sz="2400" i="0" dirty="0"/>
          </a:p>
          <a:p>
            <a:pPr marL="1204913" indent="-288925" algn="l" defTabSz="204788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Reduce costs by 4x-10x</a:t>
            </a:r>
            <a:endParaRPr lang="en-US" i="0" dirty="0"/>
          </a:p>
          <a:p>
            <a:pPr marL="1204913" indent="-288925" algn="l" defTabSz="204788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Increase performance by 3x-10x</a:t>
            </a:r>
            <a:endParaRPr lang="en-US" i="0" dirty="0"/>
          </a:p>
          <a:p>
            <a:pPr marL="1204913" indent="-288925" algn="l" defTabSz="204788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Ease of scalability</a:t>
            </a:r>
            <a:endParaRPr lang="en-US" i="0" dirty="0"/>
          </a:p>
          <a:p>
            <a:pPr marL="1204913" indent="-288925" algn="l" defTabSz="204788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Support for flexible schemas</a:t>
            </a:r>
          </a:p>
          <a:p>
            <a:pPr marL="1204913" indent="-288925" algn="l" defTabSz="204788">
              <a:lnSpc>
                <a:spcPct val="150000"/>
              </a:lnSpc>
              <a:buFont typeface="+mj-lt"/>
              <a:buAutoNum type="arabicPeriod"/>
            </a:pPr>
            <a:r>
              <a:rPr lang="en-US" i="0" dirty="0" smtClean="0"/>
              <a:t>Huge ecosystem of open source tools</a:t>
            </a:r>
            <a:endParaRPr lang="en-US" i="0" dirty="0"/>
          </a:p>
          <a:p>
            <a:pPr algn="l">
              <a:buFont typeface="+mj-lt"/>
              <a:buAutoNum type="arabicPeriod"/>
            </a:pPr>
            <a:endParaRPr lang="en-US" b="1" i="0" dirty="0" smtClean="0"/>
          </a:p>
          <a:p>
            <a:pPr algn="l">
              <a:buFont typeface="+mj-lt"/>
              <a:buAutoNum type="arabicPeriod"/>
            </a:pPr>
            <a:endParaRPr lang="en-US" b="1" i="0" dirty="0"/>
          </a:p>
          <a:p>
            <a:pPr marL="0" indent="0" algn="l"/>
            <a:endParaRPr lang="en-US" b="1" i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7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Unseating the Giants: Why is it different this time?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249367" y="669591"/>
            <a:ext cx="8681491" cy="39599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/>
              <a:t>It’s not just technology – user requirements fundamentally changed</a:t>
            </a:r>
            <a:endParaRPr lang="en-US" dirty="0"/>
          </a:p>
        </p:txBody>
      </p:sp>
      <p:sp>
        <p:nvSpPr>
          <p:cNvPr id="6" name="Shape 81"/>
          <p:cNvSpPr/>
          <p:nvPr/>
        </p:nvSpPr>
        <p:spPr>
          <a:xfrm>
            <a:off x="184013" y="1878402"/>
            <a:ext cx="2337178" cy="1959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78922"/>
                </a:solidFill>
              </a:rPr>
              <a:t>Seismic User Shift</a:t>
            </a:r>
          </a:p>
          <a:p>
            <a:pPr marL="401638" lvl="0" indent="-177800">
              <a:spcBef>
                <a:spcPts val="0"/>
              </a:spcBef>
              <a:buFont typeface="Arial"/>
              <a:buChar char="•"/>
              <a:defRPr b="0" i="0">
                <a:solidFill>
                  <a:srgbClr val="000000"/>
                </a:solidFill>
              </a:defRPr>
            </a:pPr>
            <a:r>
              <a:rPr lang="en-US" sz="1400" i="0" dirty="0" smtClean="0">
                <a:solidFill>
                  <a:srgbClr val="51545A"/>
                </a:solidFill>
              </a:rPr>
              <a:t>Budgets flat</a:t>
            </a:r>
          </a:p>
          <a:p>
            <a:pPr marL="401638" lvl="0" indent="-177800">
              <a:spcBef>
                <a:spcPts val="0"/>
              </a:spcBef>
              <a:buFont typeface="Arial"/>
              <a:buChar char="•"/>
              <a:defRPr b="0" i="0">
                <a:solidFill>
                  <a:srgbClr val="000000"/>
                </a:solidFill>
              </a:defRPr>
            </a:pPr>
            <a:r>
              <a:rPr lang="en-US" sz="1400" b="0" i="0" dirty="0" smtClean="0">
                <a:solidFill>
                  <a:srgbClr val="51545A"/>
                </a:solidFill>
              </a:rPr>
              <a:t>Massive increase in data:</a:t>
            </a:r>
          </a:p>
          <a:p>
            <a:pPr marL="742950" lvl="1" indent="-285750">
              <a:buFont typeface="Lucida Grande"/>
              <a:buChar char="-"/>
              <a:defRPr b="0" i="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51545A"/>
                </a:solidFill>
              </a:rPr>
              <a:t>Volume</a:t>
            </a:r>
          </a:p>
          <a:p>
            <a:pPr marL="742950" lvl="1" indent="-285750">
              <a:buFont typeface="Lucida Grande"/>
              <a:buChar char="-"/>
              <a:defRPr b="0" i="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51545A"/>
                </a:solidFill>
              </a:rPr>
              <a:t>Velocity</a:t>
            </a:r>
          </a:p>
          <a:p>
            <a:pPr marL="742950" lvl="1" indent="-285750">
              <a:buFont typeface="Lucida Grande"/>
              <a:buChar char="-"/>
              <a:defRPr b="0" i="0">
                <a:solidFill>
                  <a:srgbClr val="000000"/>
                </a:solidFill>
              </a:defRPr>
            </a:pPr>
            <a:r>
              <a:rPr lang="en-US" sz="1400" b="0" i="0" dirty="0" smtClean="0">
                <a:solidFill>
                  <a:srgbClr val="51545A"/>
                </a:solidFill>
              </a:rPr>
              <a:t>Variety</a:t>
            </a:r>
          </a:p>
          <a:p>
            <a:pPr marL="401638" indent="-177800">
              <a:buFont typeface="Arial"/>
              <a:buChar char="•"/>
              <a:defRPr b="0" i="0">
                <a:solidFill>
                  <a:srgbClr val="000000"/>
                </a:solidFill>
              </a:defRPr>
            </a:pPr>
            <a:r>
              <a:rPr lang="en-US" sz="1400" b="0" i="0" dirty="0" smtClean="0">
                <a:solidFill>
                  <a:srgbClr val="51545A"/>
                </a:solidFill>
              </a:rPr>
              <a:t>No longer acceptable to throw data away</a:t>
            </a:r>
          </a:p>
        </p:txBody>
      </p:sp>
      <p:sp>
        <p:nvSpPr>
          <p:cNvPr id="7" name="Shape 81"/>
          <p:cNvSpPr/>
          <p:nvPr/>
        </p:nvSpPr>
        <p:spPr>
          <a:xfrm>
            <a:off x="6238836" y="1878402"/>
            <a:ext cx="269039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8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000" b="1" i="0" dirty="0" smtClean="0">
                <a:solidFill>
                  <a:srgbClr val="F78922"/>
                </a:solidFill>
              </a:rPr>
              <a:t>Disruptive Tech: </a:t>
            </a:r>
          </a:p>
          <a:p>
            <a:pPr lvl="0" algn="ctr">
              <a:lnSpc>
                <a:spcPct val="8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2000" b="1" i="0" dirty="0" smtClean="0">
                <a:solidFill>
                  <a:srgbClr val="F78922"/>
                </a:solidFill>
              </a:rPr>
              <a:t>Scale-Out</a:t>
            </a:r>
          </a:p>
          <a:p>
            <a:pPr marL="625475" lvl="0" indent="-177800">
              <a:spcBef>
                <a:spcPts val="0"/>
              </a:spcBef>
              <a:buFont typeface="Arial"/>
              <a:buChar char="•"/>
              <a:defRPr b="0" i="0">
                <a:solidFill>
                  <a:srgbClr val="000000"/>
                </a:solidFill>
              </a:defRPr>
            </a:pPr>
            <a:r>
              <a:rPr lang="en-US" sz="1400" i="0" dirty="0" smtClean="0">
                <a:solidFill>
                  <a:srgbClr val="51545A"/>
                </a:solidFill>
              </a:rPr>
              <a:t>Leverage commodity H/W</a:t>
            </a:r>
          </a:p>
          <a:p>
            <a:pPr marL="625475" lvl="0" indent="-177800">
              <a:spcBef>
                <a:spcPts val="0"/>
              </a:spcBef>
              <a:buFont typeface="Arial"/>
              <a:buChar char="•"/>
              <a:defRPr b="0" i="0">
                <a:solidFill>
                  <a:srgbClr val="000000"/>
                </a:solidFill>
              </a:defRPr>
            </a:pPr>
            <a:r>
              <a:rPr lang="en-US" sz="1400" b="0" i="0" dirty="0" smtClean="0">
                <a:solidFill>
                  <a:srgbClr val="51545A"/>
                </a:solidFill>
              </a:rPr>
              <a:t>Reduce costs by 4-5x</a:t>
            </a:r>
          </a:p>
          <a:p>
            <a:pPr marL="625475" lvl="0" indent="-177800">
              <a:spcBef>
                <a:spcPts val="0"/>
              </a:spcBef>
              <a:buFont typeface="Arial"/>
              <a:buChar char="•"/>
              <a:defRPr b="0" i="0">
                <a:solidFill>
                  <a:srgbClr val="000000"/>
                </a:solidFill>
              </a:defRPr>
            </a:pPr>
            <a:r>
              <a:rPr lang="en-US" sz="1400" b="0" i="0" dirty="0" smtClean="0">
                <a:solidFill>
                  <a:srgbClr val="51545A"/>
                </a:solidFill>
              </a:rPr>
              <a:t>Increase </a:t>
            </a:r>
            <a:r>
              <a:rPr lang="en-US" sz="1400" b="0" i="0" dirty="0" err="1" smtClean="0">
                <a:solidFill>
                  <a:srgbClr val="51545A"/>
                </a:solidFill>
              </a:rPr>
              <a:t>perf</a:t>
            </a:r>
            <a:r>
              <a:rPr lang="en-US" sz="1400" b="0" i="0" dirty="0" smtClean="0">
                <a:solidFill>
                  <a:srgbClr val="51545A"/>
                </a:solidFill>
              </a:rPr>
              <a:t> by 5-10x</a:t>
            </a:r>
          </a:p>
          <a:p>
            <a:pPr marL="625475" lvl="0" indent="-177800">
              <a:spcBef>
                <a:spcPts val="0"/>
              </a:spcBef>
              <a:buFont typeface="Arial"/>
              <a:buChar char="•"/>
              <a:defRPr b="0" i="0">
                <a:solidFill>
                  <a:srgbClr val="000000"/>
                </a:solidFill>
              </a:defRPr>
            </a:pPr>
            <a:r>
              <a:rPr lang="en-US" sz="1400" b="0" i="0" dirty="0" smtClean="0">
                <a:solidFill>
                  <a:srgbClr val="51545A"/>
                </a:solidFill>
              </a:rPr>
              <a:t>Increase agility</a:t>
            </a:r>
          </a:p>
        </p:txBody>
      </p:sp>
      <p:sp>
        <p:nvSpPr>
          <p:cNvPr id="8" name="Right Arrow 7"/>
          <p:cNvSpPr>
            <a:spLocks noChangeAspect="1"/>
          </p:cNvSpPr>
          <p:nvPr/>
        </p:nvSpPr>
        <p:spPr>
          <a:xfrm>
            <a:off x="2689275" y="2568018"/>
            <a:ext cx="803041" cy="5486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>
            <a:spLocks noChangeAspect="1"/>
          </p:cNvSpPr>
          <p:nvPr/>
        </p:nvSpPr>
        <p:spPr>
          <a:xfrm flipH="1">
            <a:off x="5722377" y="2568018"/>
            <a:ext cx="803041" cy="5486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17" y="2728166"/>
            <a:ext cx="1826766" cy="228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799" y="3163348"/>
            <a:ext cx="1826766" cy="480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080" y="2091932"/>
            <a:ext cx="1511075" cy="4649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55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0"/>
            <a:ext cx="4572000" cy="7721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0" y="43673"/>
            <a:ext cx="4572000" cy="72848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5091CD"/>
                </a:solidFill>
              </a:rPr>
              <a:t>Traditional </a:t>
            </a:r>
            <a:r>
              <a:rPr lang="en-US" sz="1800" dirty="0" smtClean="0">
                <a:solidFill>
                  <a:srgbClr val="5091CD"/>
                </a:solidFill>
              </a:rPr>
              <a:t>RDBMSs Giants Overwhelmed…</a:t>
            </a:r>
            <a:endParaRPr lang="en-US" sz="2000" dirty="0" smtClean="0">
              <a:solidFill>
                <a:srgbClr val="5091CD"/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Scale-up becoming cost-prohibitive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9660" y="5394960"/>
            <a:ext cx="222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Splice Machine |</a:t>
            </a:r>
            <a:r>
              <a:rPr lang="en-US" sz="900" baseline="0" dirty="0" smtClean="0">
                <a:solidFill>
                  <a:schemeClr val="bg1"/>
                </a:solidFill>
              </a:rPr>
              <a:t> Proprietary &amp; Confidential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26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27EC0"/>
                </a:solidFill>
              </a:rPr>
              <a:t>Questions?</a:t>
            </a:r>
            <a:endParaRPr lang="en-US" dirty="0">
              <a:solidFill>
                <a:srgbClr val="427E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6082" y="2782038"/>
            <a:ext cx="3983508" cy="247465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Monte </a:t>
            </a:r>
            <a:r>
              <a:rPr lang="en-US" sz="2400" b="1" dirty="0" err="1" smtClean="0"/>
              <a:t>Zweben</a:t>
            </a:r>
            <a:endParaRPr lang="en-US" sz="2400" b="1" dirty="0" smtClean="0"/>
          </a:p>
          <a:p>
            <a:r>
              <a:rPr lang="en-US" dirty="0" smtClean="0"/>
              <a:t>CEO, Splice Machine</a:t>
            </a:r>
          </a:p>
          <a:p>
            <a:r>
              <a:rPr lang="en-US" dirty="0" err="1" smtClean="0"/>
              <a:t>mzeben@splicemachine.com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Visit Booth</a:t>
            </a:r>
            <a:r>
              <a:rPr lang="en-US" b="1" dirty="0" smtClean="0"/>
              <a:t> 246</a:t>
            </a:r>
          </a:p>
          <a:p>
            <a:endParaRPr lang="en-US" sz="1000" dirty="0"/>
          </a:p>
          <a:p>
            <a:r>
              <a:rPr lang="en-US" dirty="0" err="1"/>
              <a:t>www.splicemachine.com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6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005274" y="1456184"/>
            <a:ext cx="2456487" cy="3380426"/>
          </a:xfrm>
          <a:prstGeom prst="rect">
            <a:avLst/>
          </a:prstGeom>
          <a:solidFill>
            <a:srgbClr val="427EC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8A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slide5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44088" y="2716065"/>
            <a:ext cx="1801399" cy="963678"/>
          </a:xfrm>
          <a:prstGeom prst="rect">
            <a:avLst/>
          </a:prstGeom>
          <a:effectLst/>
        </p:spPr>
      </p:pic>
      <p:sp>
        <p:nvSpPr>
          <p:cNvPr id="34" name="Rectangle 33"/>
          <p:cNvSpPr/>
          <p:nvPr/>
        </p:nvSpPr>
        <p:spPr>
          <a:xfrm>
            <a:off x="4663646" y="1456184"/>
            <a:ext cx="1278286" cy="3380426"/>
          </a:xfrm>
          <a:prstGeom prst="rect">
            <a:avLst/>
          </a:prstGeom>
          <a:solidFill>
            <a:schemeClr val="accent2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8A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613" y="1456184"/>
            <a:ext cx="3800639" cy="338042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Scale-Out: The Future of Databases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Dramatic improvement in price/performance</a:t>
            </a:r>
          </a:p>
          <a:p>
            <a:endParaRPr lang="en-US" dirty="0"/>
          </a:p>
        </p:txBody>
      </p:sp>
      <p:sp>
        <p:nvSpPr>
          <p:cNvPr id="8" name="Shape 81"/>
          <p:cNvSpPr/>
          <p:nvPr/>
        </p:nvSpPr>
        <p:spPr>
          <a:xfrm>
            <a:off x="1362412" y="1580028"/>
            <a:ext cx="2691477" cy="62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2800" b="1" i="0" dirty="0" smtClean="0">
                <a:solidFill>
                  <a:schemeClr val="bg1"/>
                </a:solidFill>
              </a:rPr>
              <a:t>Scale Up</a:t>
            </a:r>
          </a:p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1600" i="0" dirty="0" smtClean="0">
                <a:solidFill>
                  <a:schemeClr val="bg1"/>
                </a:solidFill>
              </a:rPr>
              <a:t>(Increase server size)</a:t>
            </a:r>
            <a:endParaRPr lang="en-US" sz="1600" b="1" i="0" dirty="0" smtClean="0">
              <a:solidFill>
                <a:schemeClr val="bg1"/>
              </a:solidFill>
            </a:endParaRPr>
          </a:p>
        </p:txBody>
      </p:sp>
      <p:sp>
        <p:nvSpPr>
          <p:cNvPr id="11" name="Shape 81"/>
          <p:cNvSpPr/>
          <p:nvPr/>
        </p:nvSpPr>
        <p:spPr>
          <a:xfrm>
            <a:off x="5891144" y="1630323"/>
            <a:ext cx="2691477" cy="62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2800" b="1" i="0" dirty="0" smtClean="0">
                <a:solidFill>
                  <a:srgbClr val="FFFFFF"/>
                </a:solidFill>
              </a:rPr>
              <a:t>Scale Out</a:t>
            </a:r>
          </a:p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1600" i="0" dirty="0" smtClean="0">
                <a:solidFill>
                  <a:srgbClr val="FFFFFF"/>
                </a:solidFill>
              </a:rPr>
              <a:t>(More small servers)</a:t>
            </a:r>
            <a:endParaRPr lang="en-US" sz="1600" b="1" i="0" dirty="0" smtClean="0">
              <a:solidFill>
                <a:srgbClr val="FFFFFF"/>
              </a:solidFill>
            </a:endParaRPr>
          </a:p>
        </p:txBody>
      </p:sp>
      <p:sp>
        <p:nvSpPr>
          <p:cNvPr id="12" name="Shape 81"/>
          <p:cNvSpPr/>
          <p:nvPr/>
        </p:nvSpPr>
        <p:spPr>
          <a:xfrm>
            <a:off x="4009433" y="2884202"/>
            <a:ext cx="269147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4800" i="0" dirty="0" smtClean="0">
                <a:solidFill>
                  <a:schemeClr val="bg1"/>
                </a:solidFill>
              </a:rPr>
              <a:t>vs.</a:t>
            </a:r>
          </a:p>
        </p:txBody>
      </p:sp>
      <p:sp>
        <p:nvSpPr>
          <p:cNvPr id="24" name="Shape 81"/>
          <p:cNvSpPr/>
          <p:nvPr/>
        </p:nvSpPr>
        <p:spPr>
          <a:xfrm>
            <a:off x="1034793" y="2619059"/>
            <a:ext cx="655215" cy="2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19000" dirty="0" smtClean="0">
                <a:solidFill>
                  <a:srgbClr val="008000"/>
                </a:solidFill>
                <a:latin typeface="Helvetica Neue"/>
                <a:cs typeface="Helvetica Neue"/>
              </a:rPr>
              <a:t>$</a:t>
            </a:r>
          </a:p>
        </p:txBody>
      </p:sp>
      <p:sp>
        <p:nvSpPr>
          <p:cNvPr id="26" name="Shape 81"/>
          <p:cNvSpPr/>
          <p:nvPr/>
        </p:nvSpPr>
        <p:spPr>
          <a:xfrm>
            <a:off x="6586293" y="3732379"/>
            <a:ext cx="65521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229077"/>
                </a:solidFill>
                <a:latin typeface="Helvetica Neue"/>
                <a:cs typeface="Helvetica Neue"/>
              </a:rPr>
              <a:t>$</a:t>
            </a:r>
          </a:p>
        </p:txBody>
      </p:sp>
      <p:sp>
        <p:nvSpPr>
          <p:cNvPr id="27" name="Shape 81"/>
          <p:cNvSpPr/>
          <p:nvPr/>
        </p:nvSpPr>
        <p:spPr>
          <a:xfrm>
            <a:off x="6972936" y="3702215"/>
            <a:ext cx="6552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229077"/>
                </a:solidFill>
                <a:latin typeface="Helvetica Neue"/>
                <a:cs typeface="Helvetica Neue"/>
              </a:rPr>
              <a:t>$</a:t>
            </a:r>
          </a:p>
        </p:txBody>
      </p:sp>
      <p:sp>
        <p:nvSpPr>
          <p:cNvPr id="28" name="Shape 81"/>
          <p:cNvSpPr/>
          <p:nvPr/>
        </p:nvSpPr>
        <p:spPr>
          <a:xfrm>
            <a:off x="7318804" y="3655481"/>
            <a:ext cx="655215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229077"/>
                </a:solidFill>
                <a:latin typeface="Helvetica Neue"/>
                <a:cs typeface="Helvetica Neue"/>
              </a:rPr>
              <a:t>$</a:t>
            </a:r>
          </a:p>
        </p:txBody>
      </p:sp>
      <p:sp>
        <p:nvSpPr>
          <p:cNvPr id="31" name="Shape 81"/>
          <p:cNvSpPr/>
          <p:nvPr/>
        </p:nvSpPr>
        <p:spPr>
          <a:xfrm>
            <a:off x="7590272" y="3622094"/>
            <a:ext cx="655215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229077"/>
                </a:solidFill>
                <a:latin typeface="Helvetica Neue"/>
                <a:cs typeface="Helvetica Neue"/>
              </a:rPr>
              <a:t>$</a:t>
            </a:r>
          </a:p>
        </p:txBody>
      </p:sp>
      <p:sp>
        <p:nvSpPr>
          <p:cNvPr id="32" name="Shape 81"/>
          <p:cNvSpPr/>
          <p:nvPr/>
        </p:nvSpPr>
        <p:spPr>
          <a:xfrm>
            <a:off x="7837907" y="3578309"/>
            <a:ext cx="655215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defRPr b="0" i="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229077"/>
                </a:solidFill>
                <a:latin typeface="Helvetica Neue"/>
                <a:cs typeface="Helvetica Neue"/>
              </a:rPr>
              <a:t>$</a:t>
            </a:r>
          </a:p>
        </p:txBody>
      </p:sp>
      <p:pic>
        <p:nvPicPr>
          <p:cNvPr id="15" name="Picture 14" descr="slide5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34508" y="2277190"/>
            <a:ext cx="1628086" cy="234741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06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 smtClean="0"/>
              <a:t>Unseating the Giants</a:t>
            </a:r>
            <a:endParaRPr lang="en-US" sz="2800" dirty="0"/>
          </a:p>
        </p:txBody>
      </p:sp>
      <p:sp>
        <p:nvSpPr>
          <p:cNvPr id="15" name="Shape 55"/>
          <p:cNvSpPr txBox="1">
            <a:spLocks/>
          </p:cNvSpPr>
          <p:nvPr/>
        </p:nvSpPr>
        <p:spPr>
          <a:xfrm>
            <a:off x="3632384" y="2579162"/>
            <a:ext cx="1987275" cy="885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25195" rtl="0" eaLnBrk="1" latinLnBrk="0" hangingPunct="1">
              <a:spcBef>
                <a:spcPct val="0"/>
              </a:spcBef>
              <a:buNone/>
              <a:defRPr sz="3348" kern="1200">
                <a:solidFill>
                  <a:srgbClr val="427EC0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6000" b="1" dirty="0" smtClean="0">
                <a:solidFill>
                  <a:srgbClr val="94989F"/>
                </a:solidFill>
              </a:rPr>
              <a:t>vs.</a:t>
            </a:r>
          </a:p>
        </p:txBody>
      </p:sp>
      <p:sp>
        <p:nvSpPr>
          <p:cNvPr id="16" name="Shape 81"/>
          <p:cNvSpPr/>
          <p:nvPr/>
        </p:nvSpPr>
        <p:spPr>
          <a:xfrm>
            <a:off x="762789" y="1019580"/>
            <a:ext cx="2916123" cy="80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Scale-Up </a:t>
            </a:r>
          </a:p>
          <a:p>
            <a:pPr lvl="0" algn="ctr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Giants</a:t>
            </a:r>
          </a:p>
        </p:txBody>
      </p:sp>
      <p:sp>
        <p:nvSpPr>
          <p:cNvPr id="17" name="Shape 81"/>
          <p:cNvSpPr/>
          <p:nvPr/>
        </p:nvSpPr>
        <p:spPr>
          <a:xfrm>
            <a:off x="5238479" y="1019580"/>
            <a:ext cx="3618729" cy="80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tabLst>
                <a:tab pos="3708400" algn="l"/>
              </a:tabLst>
              <a:defRPr b="1" i="1">
                <a:solidFill>
                  <a:srgbClr val="7F7F7F"/>
                </a:solidFill>
              </a:defRPr>
            </a:lvl1pPr>
          </a:lstStyle>
          <a:p>
            <a:pPr lvl="0" algn="ctr">
              <a:lnSpc>
                <a:spcPct val="70000"/>
              </a:lnSpc>
              <a:spcBef>
                <a:spcPts val="0"/>
              </a:spcBef>
              <a:defRPr b="0" i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94989F"/>
                </a:solidFill>
              </a:rPr>
              <a:t>Scale-Out Challengers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0" y="3265497"/>
            <a:ext cx="2971800" cy="3714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16" y="2131692"/>
            <a:ext cx="2421467" cy="7450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50" y="4025709"/>
            <a:ext cx="2743200" cy="7218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243" y="1880054"/>
            <a:ext cx="2743200" cy="808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243" y="2839656"/>
            <a:ext cx="2743200" cy="822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243" y="3739131"/>
            <a:ext cx="2743200" cy="133203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6515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25195">
              <a:defRPr sz="3348"/>
            </a:lvl1pPr>
          </a:lstStyle>
          <a:p>
            <a:pPr lvl="0"/>
            <a:r>
              <a:rPr lang="en-US" sz="2800" dirty="0" smtClean="0"/>
              <a:t>Scale-Out Example #1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90" y="2034915"/>
            <a:ext cx="4656477" cy="115536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662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00" r="800"/>
          <a:stretch>
            <a:fillRect/>
          </a:stretch>
        </p:blipFill>
        <p:spPr>
          <a:xfrm>
            <a:off x="0" y="365"/>
            <a:ext cx="9143417" cy="571463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84219" y="772160"/>
            <a:ext cx="4572000" cy="72848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New application chooses </a:t>
            </a:r>
            <a:r>
              <a:rPr lang="en-US" sz="2000" i="1" dirty="0" err="1" smtClean="0"/>
              <a:t>NoSQL</a:t>
            </a:r>
            <a:endParaRPr lang="en-US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59660" y="5394960"/>
            <a:ext cx="2224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Splice Machine |</a:t>
            </a:r>
            <a:r>
              <a:rPr lang="en-US" sz="900" baseline="0" dirty="0" smtClean="0">
                <a:solidFill>
                  <a:schemeClr val="bg1"/>
                </a:solidFill>
              </a:rPr>
              <a:t> Proprietary &amp; Confidential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6" name="Picture 5" descr="RocketFuel-Revers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97" y="0"/>
            <a:ext cx="4052549" cy="8814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312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464"/>
            <a:ext cx="9144000" cy="5710848"/>
          </a:xfrm>
          <a:prstGeom prst="rect">
            <a:avLst/>
          </a:prstGeom>
          <a:solidFill>
            <a:srgbClr val="019C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arninglo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78742" y="1916675"/>
            <a:ext cx="5539340" cy="3112886"/>
          </a:xfrm>
          <a:prstGeom prst="rect">
            <a:avLst/>
          </a:prstGeom>
        </p:spPr>
      </p:pic>
      <p:pic>
        <p:nvPicPr>
          <p:cNvPr id="6" name="Picture 5" descr="advertis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532" y="2954826"/>
            <a:ext cx="965200" cy="1143000"/>
          </a:xfrm>
          <a:prstGeom prst="rect">
            <a:avLst/>
          </a:prstGeom>
        </p:spPr>
      </p:pic>
      <p:pic>
        <p:nvPicPr>
          <p:cNvPr id="7" name="Picture 6" descr="rf-flam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22551" y="3339019"/>
            <a:ext cx="934720" cy="262467"/>
          </a:xfrm>
          <a:prstGeom prst="rect">
            <a:avLst/>
          </a:prstGeom>
        </p:spPr>
      </p:pic>
      <p:pic>
        <p:nvPicPr>
          <p:cNvPr id="8" name="Picture 7" descr="impressio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16690" y="2709399"/>
            <a:ext cx="1795310" cy="1525142"/>
          </a:xfrm>
          <a:prstGeom prst="rect">
            <a:avLst/>
          </a:prstGeom>
        </p:spPr>
      </p:pic>
      <p:pic>
        <p:nvPicPr>
          <p:cNvPr id="9" name="Picture 8" descr="sit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13721" y="2803000"/>
            <a:ext cx="1599864" cy="1359108"/>
          </a:xfrm>
          <a:prstGeom prst="rect">
            <a:avLst/>
          </a:prstGeom>
        </p:spPr>
      </p:pic>
      <p:pic>
        <p:nvPicPr>
          <p:cNvPr id="10" name="Picture 9" descr="rt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07615" y="2926928"/>
            <a:ext cx="1308100" cy="1111250"/>
          </a:xfrm>
          <a:prstGeom prst="rect">
            <a:avLst/>
          </a:prstGeom>
        </p:spPr>
      </p:pic>
      <p:pic>
        <p:nvPicPr>
          <p:cNvPr id="11" name="Picture 10" descr="happycustom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51585" y="2417836"/>
            <a:ext cx="1600200" cy="2063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478" y="4115027"/>
            <a:ext cx="1140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ADVERTISER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827" y="4115027"/>
            <a:ext cx="1263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ROCKET FUEL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8850" y="3284955"/>
            <a:ext cx="856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145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RTB advertising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supply partners</a:t>
            </a:r>
            <a:endParaRPr lang="en-US" sz="9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8302" y="3284954"/>
            <a:ext cx="15701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21,103,424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Websites</a:t>
            </a:r>
            <a:endParaRPr lang="en-US" sz="90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4451" y="3284954"/>
            <a:ext cx="9262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19Bn</a:t>
            </a:r>
          </a:p>
          <a:p>
            <a:pPr algn="ctr"/>
            <a:r>
              <a:rPr lang="en-US" sz="90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Daily impressions</a:t>
            </a:r>
            <a:endParaRPr lang="en-US" sz="90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2921" y="4115026"/>
            <a:ext cx="2011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###</a:t>
            </a:r>
            <a:r>
              <a:rPr lang="en-US" sz="1400" baseline="30000" dirty="0" smtClean="0">
                <a:solidFill>
                  <a:srgbClr val="FFFFFF"/>
                </a:solidFill>
                <a:latin typeface="Trebuchet MS"/>
                <a:cs typeface="Trebuchet MS"/>
              </a:rPr>
              <a:t>MM</a:t>
            </a:r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 WW CONSUMERS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Trebuchet MS"/>
                <a:cs typeface="Trebuchet MS"/>
              </a:rPr>
              <a:t>91,999 DEVICES</a:t>
            </a:r>
            <a:endParaRPr lang="en-US" sz="14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8" name="Striped Right Arrow 17"/>
          <p:cNvSpPr/>
          <p:nvPr/>
        </p:nvSpPr>
        <p:spPr>
          <a:xfrm>
            <a:off x="1249136" y="3405521"/>
            <a:ext cx="278945" cy="148738"/>
          </a:xfrm>
          <a:prstGeom prst="stripedRightArrow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2531421" y="3405521"/>
            <a:ext cx="278945" cy="148738"/>
          </a:xfrm>
          <a:prstGeom prst="stripedRightArrow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>
            <a:off x="7198156" y="3405521"/>
            <a:ext cx="278945" cy="148738"/>
          </a:xfrm>
          <a:prstGeom prst="stripedRightArrow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823" y="813014"/>
            <a:ext cx="5029737" cy="10841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5431" y="1121899"/>
            <a:ext cx="1612308" cy="4015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38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Fuel: New Application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2040865" y="1864158"/>
            <a:ext cx="850556" cy="3602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10" name="Picture 109"/>
          <p:cNvPicPr>
            <a:picLocks noChangeAspect="1" noChangeArrowheads="1"/>
          </p:cNvPicPr>
          <p:nvPr/>
        </p:nvPicPr>
        <p:blipFill>
          <a:blip r:embed="rId3" cstate="print"/>
          <a:srcRect l="3536" t="19503" r="4323" b="10262"/>
          <a:stretch>
            <a:fillRect/>
          </a:stretch>
        </p:blipFill>
        <p:spPr bwMode="auto">
          <a:xfrm>
            <a:off x="2041148" y="1909010"/>
            <a:ext cx="821784" cy="26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Rounded Rectangle 110"/>
          <p:cNvSpPr/>
          <p:nvPr/>
        </p:nvSpPr>
        <p:spPr>
          <a:xfrm>
            <a:off x="3069070" y="1864158"/>
            <a:ext cx="850556" cy="3602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2" name="Rounded Rectangle 111"/>
          <p:cNvSpPr/>
          <p:nvPr/>
        </p:nvSpPr>
        <p:spPr>
          <a:xfrm>
            <a:off x="4097276" y="1864158"/>
            <a:ext cx="850556" cy="3602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3" name="Rounded Rectangle 112"/>
          <p:cNvSpPr/>
          <p:nvPr/>
        </p:nvSpPr>
        <p:spPr>
          <a:xfrm>
            <a:off x="5125482" y="1864158"/>
            <a:ext cx="850556" cy="3602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4" name="Rounded Rectangle 113"/>
          <p:cNvSpPr/>
          <p:nvPr/>
        </p:nvSpPr>
        <p:spPr>
          <a:xfrm>
            <a:off x="6153687" y="1864158"/>
            <a:ext cx="850556" cy="3602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15" name="Picture 4"/>
          <p:cNvPicPr>
            <a:picLocks noChangeAspect="1" noChangeArrowheads="1"/>
          </p:cNvPicPr>
          <p:nvPr/>
        </p:nvPicPr>
        <p:blipFill>
          <a:blip r:embed="rId4" cstate="print"/>
          <a:srcRect l="39180" t="4681"/>
          <a:stretch>
            <a:fillRect/>
          </a:stretch>
        </p:blipFill>
        <p:spPr bwMode="auto">
          <a:xfrm>
            <a:off x="3082864" y="1875101"/>
            <a:ext cx="839637" cy="3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1234" y="1953533"/>
            <a:ext cx="755666" cy="17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3343" y="1928438"/>
            <a:ext cx="878458" cy="22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5544" y="1877734"/>
            <a:ext cx="554419" cy="3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118"/>
          <p:cNvSpPr txBox="1"/>
          <p:nvPr/>
        </p:nvSpPr>
        <p:spPr>
          <a:xfrm>
            <a:off x="4545730" y="2015601"/>
            <a:ext cx="760780" cy="22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sz="600" dirty="0" smtClean="0">
                <a:solidFill>
                  <a:schemeClr val="tx1"/>
                </a:solidFill>
              </a:rPr>
              <a:t>Ad</a:t>
            </a:r>
            <a:br>
              <a:rPr lang="en-US" sz="600" dirty="0" smtClean="0">
                <a:solidFill>
                  <a:schemeClr val="tx1"/>
                </a:solidFill>
              </a:rPr>
            </a:br>
            <a:r>
              <a:rPr lang="en-US" sz="600" dirty="0" smtClean="0">
                <a:solidFill>
                  <a:schemeClr val="tx1"/>
                </a:solidFill>
              </a:rPr>
              <a:t>Exchange</a:t>
            </a:r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777113" y="2665085"/>
            <a:ext cx="3531630" cy="1423107"/>
            <a:chOff x="2378840" y="3489068"/>
            <a:chExt cx="3438864" cy="1423107"/>
          </a:xfrm>
        </p:grpSpPr>
        <p:sp>
          <p:nvSpPr>
            <p:cNvPr id="121" name="Rounded Rectangle 120"/>
            <p:cNvSpPr/>
            <p:nvPr/>
          </p:nvSpPr>
          <p:spPr>
            <a:xfrm>
              <a:off x="2378840" y="3807713"/>
              <a:ext cx="3438864" cy="1104462"/>
            </a:xfrm>
            <a:prstGeom prst="roundRect">
              <a:avLst>
                <a:gd name="adj" fmla="val 11369"/>
              </a:avLst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2465049" y="3903567"/>
              <a:ext cx="3207224" cy="379562"/>
            </a:xfrm>
            <a:prstGeom prst="roundRect">
              <a:avLst/>
            </a:prstGeom>
            <a:solidFill>
              <a:srgbClr val="00B8FF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Rocket Fuel Platform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4116476" y="4413084"/>
              <a:ext cx="972709" cy="379562"/>
            </a:xfrm>
            <a:prstGeom prst="roundRect">
              <a:avLst/>
            </a:prstGeom>
            <a:solidFill>
              <a:srgbClr val="00B8FF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1100" dirty="0" smtClean="0"/>
                <a:t>Auto Optimization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2972715" y="4413084"/>
              <a:ext cx="972709" cy="379562"/>
            </a:xfrm>
            <a:prstGeom prst="roundRect">
              <a:avLst/>
            </a:prstGeom>
            <a:solidFill>
              <a:srgbClr val="00B8FF"/>
            </a:solidFill>
            <a:ln w="571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en-US" sz="1100" dirty="0" smtClean="0"/>
                <a:t>Real-Time Bidding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727548" y="3489068"/>
              <a:ext cx="944556" cy="318645"/>
            </a:xfrm>
            <a:prstGeom prst="rect">
              <a:avLst/>
            </a:prstGeom>
          </p:spPr>
        </p:pic>
      </p:grpSp>
      <p:cxnSp>
        <p:nvCxnSpPr>
          <p:cNvPr id="126" name="Straight Arrow Connector 125"/>
          <p:cNvCxnSpPr/>
          <p:nvPr/>
        </p:nvCxnSpPr>
        <p:spPr>
          <a:xfrm>
            <a:off x="4542928" y="1448894"/>
            <a:ext cx="0" cy="274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542928" y="2324701"/>
            <a:ext cx="0" cy="274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4" descr="logo_targusinf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8367" y="3619166"/>
            <a:ext cx="683279" cy="1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19" descr="bluekailogo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3883" y="3199992"/>
            <a:ext cx="715017" cy="1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23" descr="Rapleaf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0319" y="3219294"/>
            <a:ext cx="728085" cy="15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4" descr="exelat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6463" y="3563231"/>
            <a:ext cx="606738" cy="31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Group 132"/>
          <p:cNvGrpSpPr/>
          <p:nvPr/>
        </p:nvGrpSpPr>
        <p:grpSpPr>
          <a:xfrm>
            <a:off x="2255841" y="4564451"/>
            <a:ext cx="4593823" cy="630658"/>
            <a:chOff x="2530198" y="5173610"/>
            <a:chExt cx="4593823" cy="630658"/>
          </a:xfrm>
        </p:grpSpPr>
        <p:pic>
          <p:nvPicPr>
            <p:cNvPr id="134" name="Picture 30" descr="http://videomaker.com/community/blogs/videonews/files/2008/09/adobe-logo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21228" y="5190169"/>
              <a:ext cx="587795" cy="58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2093" t="21071" r="19860" b="19733"/>
            <a:stretch/>
          </p:blipFill>
          <p:spPr>
            <a:xfrm>
              <a:off x="2530198" y="5181899"/>
              <a:ext cx="552893" cy="563839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394022" y="5181899"/>
              <a:ext cx="508269" cy="622369"/>
            </a:xfrm>
            <a:prstGeom prst="rect">
              <a:avLst/>
            </a:prstGeom>
          </p:spPr>
        </p:pic>
        <p:pic>
          <p:nvPicPr>
            <p:cNvPr id="137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206" y="5293741"/>
              <a:ext cx="784626" cy="35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8" name="Picture 30" descr="https://encrypted-tbn0.google.com/images?q=tbn:ANd9GcQOl7VKoA9eV76zMslGENeTECb2ENBktJAcFKWZ8L8IzhVzBxhrW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499419" y="5173610"/>
              <a:ext cx="624602" cy="571444"/>
            </a:xfrm>
            <a:prstGeom prst="rect">
              <a:avLst/>
            </a:prstGeom>
            <a:noFill/>
          </p:spPr>
        </p:pic>
      </p:grpSp>
      <p:pic>
        <p:nvPicPr>
          <p:cNvPr id="139" name="Content Placeholder 20"/>
          <p:cNvPicPr>
            <a:picLocks noGrp="1" noChangeAspect="1"/>
          </p:cNvPicPr>
          <p:nvPr>
            <p:ph idx="1"/>
          </p:nvPr>
        </p:nvPicPr>
        <p:blipFill>
          <a:blip r:embed="rId1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61565" y="962986"/>
            <a:ext cx="696440" cy="312281"/>
          </a:xfrm>
        </p:spPr>
      </p:pic>
      <p:grpSp>
        <p:nvGrpSpPr>
          <p:cNvPr id="140" name="Group 139"/>
          <p:cNvGrpSpPr/>
          <p:nvPr/>
        </p:nvGrpSpPr>
        <p:grpSpPr>
          <a:xfrm>
            <a:off x="2522985" y="969070"/>
            <a:ext cx="4936620" cy="319644"/>
            <a:chOff x="1944764" y="1149188"/>
            <a:chExt cx="4936620" cy="319644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797066" y="1151151"/>
              <a:ext cx="843743" cy="27734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944764" y="1149322"/>
              <a:ext cx="1781309" cy="297648"/>
            </a:xfrm>
            <a:prstGeom prst="rect">
              <a:avLst/>
            </a:prstGeom>
          </p:spPr>
        </p:pic>
        <p:grpSp>
          <p:nvGrpSpPr>
            <p:cNvPr id="143" name="Group 2047"/>
            <p:cNvGrpSpPr/>
            <p:nvPr/>
          </p:nvGrpSpPr>
          <p:grpSpPr>
            <a:xfrm>
              <a:off x="4844062" y="1149188"/>
              <a:ext cx="2037322" cy="319644"/>
              <a:chOff x="4844062" y="1149188"/>
              <a:chExt cx="2037322" cy="319644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843159" y="1149188"/>
                <a:ext cx="1038225" cy="319644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44062" y="1151151"/>
                <a:ext cx="796422" cy="277340"/>
              </a:xfrm>
              <a:prstGeom prst="rect">
                <a:avLst/>
              </a:prstGeom>
            </p:spPr>
          </p:pic>
        </p:grpSp>
      </p:grpSp>
      <p:sp>
        <p:nvSpPr>
          <p:cNvPr id="146" name="TextBox 145"/>
          <p:cNvSpPr txBox="1"/>
          <p:nvPr/>
        </p:nvSpPr>
        <p:spPr>
          <a:xfrm>
            <a:off x="268941" y="944226"/>
            <a:ext cx="1145698" cy="369332"/>
          </a:xfrm>
          <a:prstGeom prst="rect">
            <a:avLst/>
          </a:prstGeom>
          <a:solidFill>
            <a:srgbClr val="427EC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Publishers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68941" y="1854205"/>
            <a:ext cx="1155381" cy="369332"/>
          </a:xfrm>
          <a:prstGeom prst="rect">
            <a:avLst/>
          </a:prstGeom>
          <a:solidFill>
            <a:srgbClr val="427EC0"/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solidFill>
                  <a:schemeClr val="bg1"/>
                </a:solidFill>
              </a:rPr>
              <a:t>Exchanges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68941" y="3302264"/>
            <a:ext cx="1362232" cy="369332"/>
          </a:xfrm>
          <a:prstGeom prst="rect">
            <a:avLst/>
          </a:prstGeom>
          <a:solidFill>
            <a:srgbClr val="427EC0"/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solidFill>
                  <a:schemeClr val="bg1"/>
                </a:solidFill>
              </a:rPr>
              <a:t>Ad networks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68941" y="4699258"/>
            <a:ext cx="1238031" cy="369332"/>
          </a:xfrm>
          <a:prstGeom prst="rect">
            <a:avLst/>
          </a:prstGeom>
          <a:solidFill>
            <a:srgbClr val="427EC0"/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solidFill>
                  <a:schemeClr val="bg1"/>
                </a:solidFill>
              </a:rPr>
              <a:t>Advertisers</a:t>
            </a: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4542928" y="4147896"/>
            <a:ext cx="0" cy="274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7290233" y="2666635"/>
            <a:ext cx="1549591" cy="369332"/>
          </a:xfrm>
          <a:prstGeom prst="rect">
            <a:avLst/>
          </a:prstGeom>
          <a:solidFill>
            <a:srgbClr val="427EC0"/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>
                <a:solidFill>
                  <a:schemeClr val="bg1"/>
                </a:solidFill>
              </a:rPr>
              <a:t>Data Providers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 flipH="1">
            <a:off x="6536124" y="3459146"/>
            <a:ext cx="4207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477793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 animBg="1"/>
      <p:bldP spid="112" grpId="0" animBg="1"/>
      <p:bldP spid="113" grpId="0" animBg="1"/>
      <p:bldP spid="114" grpId="0" animBg="1"/>
      <p:bldP spid="119" grpId="0"/>
      <p:bldP spid="146" grpId="0" animBg="1"/>
      <p:bldP spid="147" grpId="0" animBg="1"/>
      <p:bldP spid="148" grpId="0" animBg="1"/>
      <p:bldP spid="149" grpId="0" animBg="1"/>
      <p:bldP spid="1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plice Machine">
      <a:dk1>
        <a:srgbClr val="51545A"/>
      </a:dk1>
      <a:lt1>
        <a:sysClr val="window" lastClr="FFFFFF"/>
      </a:lt1>
      <a:dk2>
        <a:srgbClr val="002CAF"/>
      </a:dk2>
      <a:lt2>
        <a:srgbClr val="FFFFFF"/>
      </a:lt2>
      <a:accent1>
        <a:srgbClr val="002CAF"/>
      </a:accent1>
      <a:accent2>
        <a:srgbClr val="F79422"/>
      </a:accent2>
      <a:accent3>
        <a:srgbClr val="65686F"/>
      </a:accent3>
      <a:accent4>
        <a:srgbClr val="51545A"/>
      </a:accent4>
      <a:accent5>
        <a:srgbClr val="F78B29"/>
      </a:accent5>
      <a:accent6>
        <a:srgbClr val="002CAF"/>
      </a:accent6>
      <a:hlink>
        <a:srgbClr val="65686F"/>
      </a:hlink>
      <a:folHlink>
        <a:srgbClr val="002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Splice Machine">
      <a:dk1>
        <a:srgbClr val="51545A"/>
      </a:dk1>
      <a:lt1>
        <a:sysClr val="window" lastClr="FFFFFF"/>
      </a:lt1>
      <a:dk2>
        <a:srgbClr val="002CAF"/>
      </a:dk2>
      <a:lt2>
        <a:srgbClr val="FFFFFF"/>
      </a:lt2>
      <a:accent1>
        <a:srgbClr val="002CAF"/>
      </a:accent1>
      <a:accent2>
        <a:srgbClr val="F79422"/>
      </a:accent2>
      <a:accent3>
        <a:srgbClr val="65686F"/>
      </a:accent3>
      <a:accent4>
        <a:srgbClr val="51545A"/>
      </a:accent4>
      <a:accent5>
        <a:srgbClr val="F78B29"/>
      </a:accent5>
      <a:accent6>
        <a:srgbClr val="002CAF"/>
      </a:accent6>
      <a:hlink>
        <a:srgbClr val="65686F"/>
      </a:hlink>
      <a:folHlink>
        <a:srgbClr val="002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19380</TotalTime>
  <Words>1108</Words>
  <Application>Microsoft Macintosh PowerPoint</Application>
  <PresentationFormat>On-screen Show (16:10)</PresentationFormat>
  <Paragraphs>342</Paragraphs>
  <Slides>30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Unseating the Giants</vt:lpstr>
      <vt:lpstr>The Big Squeeze</vt:lpstr>
      <vt:lpstr>Slide 3</vt:lpstr>
      <vt:lpstr>Scale-Out: The Future of Databases</vt:lpstr>
      <vt:lpstr>Unseating the Giants</vt:lpstr>
      <vt:lpstr>Scale-Out Example #1</vt:lpstr>
      <vt:lpstr>Slide 7</vt:lpstr>
      <vt:lpstr>Slide 8</vt:lpstr>
      <vt:lpstr>Rocket Fuel: New Application</vt:lpstr>
      <vt:lpstr>Slide 10</vt:lpstr>
      <vt:lpstr>Slide 11</vt:lpstr>
      <vt:lpstr>Slide 12</vt:lpstr>
      <vt:lpstr>HBase: Proven Scale-Out</vt:lpstr>
      <vt:lpstr>Rocket Fuel: Results</vt:lpstr>
      <vt:lpstr>Scale-Out Example #2</vt:lpstr>
      <vt:lpstr>Slide 16</vt:lpstr>
      <vt:lpstr>Before Architecture: Oracle</vt:lpstr>
      <vt:lpstr>After Architecture: MongoDB</vt:lpstr>
      <vt:lpstr>MongoDB Architecture</vt:lpstr>
      <vt:lpstr>MongoDB: Compelling Results vs. Oracle</vt:lpstr>
      <vt:lpstr>Scale-Out Example #3</vt:lpstr>
      <vt:lpstr>Slide 22</vt:lpstr>
      <vt:lpstr>Before Architecture: Oracle RAC</vt:lpstr>
      <vt:lpstr>After Architecture: Hadoop RDBMS</vt:lpstr>
      <vt:lpstr>Hadoop RDBMS: Best of Both Worlds</vt:lpstr>
      <vt:lpstr>Distributed, Parallelized Query Execution</vt:lpstr>
      <vt:lpstr>Hadoop RDBMS: Compelling Results vs. Oracle</vt:lpstr>
      <vt:lpstr>Scale-Up vs. Scale-Out</vt:lpstr>
      <vt:lpstr>Unseating the Giants: Why is it different this time?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Title Title Here and Here</dc:title>
  <dc:creator>Lauren Innella</dc:creator>
  <cp:lastModifiedBy>Bob Minkus</cp:lastModifiedBy>
  <cp:revision>164</cp:revision>
  <cp:lastPrinted>2014-07-07T17:27:10Z</cp:lastPrinted>
  <dcterms:created xsi:type="dcterms:W3CDTF">2014-10-14T04:32:17Z</dcterms:created>
  <dcterms:modified xsi:type="dcterms:W3CDTF">2014-10-14T04:32:29Z</dcterms:modified>
</cp:coreProperties>
</file>