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61" r:id="rId3"/>
    <p:sldId id="275" r:id="rId4"/>
    <p:sldId id="276" r:id="rId5"/>
    <p:sldId id="259" r:id="rId6"/>
    <p:sldId id="258" r:id="rId7"/>
    <p:sldId id="278" r:id="rId8"/>
    <p:sldId id="277" r:id="rId9"/>
    <p:sldId id="279" r:id="rId10"/>
    <p:sldId id="280" r:id="rId11"/>
    <p:sldId id="262" r:id="rId12"/>
    <p:sldId id="281" r:id="rId13"/>
    <p:sldId id="282" r:id="rId14"/>
    <p:sldId id="283" r:id="rId15"/>
    <p:sldId id="285" r:id="rId16"/>
    <p:sldId id="284" r:id="rId17"/>
    <p:sldId id="264" r:id="rId18"/>
    <p:sldId id="265" r:id="rId19"/>
    <p:sldId id="286" r:id="rId20"/>
    <p:sldId id="288" r:id="rId21"/>
    <p:sldId id="266" r:id="rId22"/>
    <p:sldId id="289" r:id="rId23"/>
    <p:sldId id="290" r:id="rId24"/>
    <p:sldId id="291" r:id="rId25"/>
    <p:sldId id="292" r:id="rId26"/>
    <p:sldId id="267" r:id="rId27"/>
    <p:sldId id="268" r:id="rId28"/>
    <p:sldId id="269" r:id="rId29"/>
    <p:sldId id="270" r:id="rId30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C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098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4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8132" y="0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/>
          <a:lstStyle>
            <a:lvl1pPr algn="r">
              <a:defRPr sz="1200"/>
            </a:lvl1pPr>
          </a:lstStyle>
          <a:p>
            <a:fld id="{9C3D0E3A-CB43-4C37-A5F4-40509735F211}" type="datetimeFigureOut">
              <a:rPr lang="en-US" smtClean="0"/>
              <a:t>2/17/2015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4275" y="698500"/>
            <a:ext cx="4654550" cy="34909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324" tIns="46662" rIns="93324" bIns="46662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2310" y="4421823"/>
            <a:ext cx="5618480" cy="4189095"/>
          </a:xfrm>
          <a:prstGeom prst="rect">
            <a:avLst/>
          </a:prstGeom>
        </p:spPr>
        <p:txBody>
          <a:bodyPr vert="horz" lIns="93324" tIns="46662" rIns="93324" bIns="46662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8132" y="8842029"/>
            <a:ext cx="3043343" cy="465455"/>
          </a:xfrm>
          <a:prstGeom prst="rect">
            <a:avLst/>
          </a:prstGeom>
        </p:spPr>
        <p:txBody>
          <a:bodyPr vert="horz" lIns="93324" tIns="46662" rIns="93324" bIns="46662" rtlCol="0" anchor="b"/>
          <a:lstStyle>
            <a:lvl1pPr algn="r">
              <a:defRPr sz="1200"/>
            </a:lvl1pPr>
          </a:lstStyle>
          <a:p>
            <a:fld id="{8A4E7768-52E2-4A11-B2D4-DCD6198264A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77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211D3-CB87-48FA-9B84-2622353F6CB1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325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211D3-CB87-48FA-9B84-2622353F6CB1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69325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D6D8AA4-BC51-4C33-A724-7EF33A8F7DC0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BABED-392B-4A3F-B499-67D2C847DA26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9085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BABED-392B-4A3F-B499-67D2C847DA26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9961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20BABED-392B-4A3F-B499-67D2C847DA26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6054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211D3-CB87-48FA-9B84-2622353F6CB1}" type="slidenum">
              <a:rPr lang="en-US" smtClean="0"/>
              <a:pPr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4412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D211D3-CB87-48FA-9B84-2622353F6CB1}" type="slidenum">
              <a:rPr lang="en-US" smtClean="0"/>
              <a:pPr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89567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 userDrawn="1"/>
        </p:nvSpPr>
        <p:spPr bwMode="auto">
          <a:xfrm>
            <a:off x="0" y="0"/>
            <a:ext cx="9144000" cy="1219200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771B61"/>
          </a:solidFill>
          <a:ln w="9525">
            <a:noFill/>
            <a:round/>
            <a:headEnd/>
            <a:tailEnd/>
          </a:ln>
        </p:spPr>
        <p:txBody>
          <a:bodyPr lIns="91407" tIns="45704" rIns="91407" bIns="45704"/>
          <a:lstStyle/>
          <a:p>
            <a:pPr defTabSz="9140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535A5D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auto">
          <a:xfrm>
            <a:off x="0" y="5902422"/>
            <a:ext cx="9144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lIns="91407" tIns="45704" rIns="91407" bIns="45704"/>
          <a:lstStyle/>
          <a:p>
            <a:pPr defTabSz="9140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535A5D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83437" y="4472907"/>
            <a:ext cx="6702922" cy="1021895"/>
          </a:xfrm>
          <a:prstGeom prst="rect">
            <a:avLst/>
          </a:prstGeom>
          <a:ln>
            <a:noFill/>
          </a:ln>
        </p:spPr>
        <p:txBody>
          <a:bodyPr lIns="91407" tIns="45704" rIns="91407" bIns="45704" anchor="t" anchorCtr="0"/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2200" b="0" i="0" cap="none" baseline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r>
              <a:rPr lang="en-US" dirty="0" smtClean="0"/>
              <a:t>Click to edit Master subtitle style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83437" y="3758756"/>
            <a:ext cx="6702922" cy="430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b"/>
          <a:lstStyle>
            <a:lvl1pPr marL="0" algn="l">
              <a:lnSpc>
                <a:spcPct val="100000"/>
              </a:lnSpc>
              <a:spcBef>
                <a:spcPts val="0"/>
              </a:spcBef>
              <a:defRPr sz="2800" b="1" cap="none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 descr="Mobius Health Plan Logo PP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07576" y="1150298"/>
            <a:ext cx="8794376" cy="968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4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3"/>
            <a:ext cx="9144000" cy="887413"/>
          </a:xfrm>
          <a:prstGeom prst="rect">
            <a:avLst/>
          </a:prstGeom>
          <a:solidFill>
            <a:srgbClr val="771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 defTabSz="9140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6154" y="1144634"/>
            <a:ext cx="8689518" cy="4798052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 sz="24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20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5857" y="3"/>
            <a:ext cx="8693531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79ED773-E6D4-4696-98AF-77070F143CEF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7" name="Picture 6" descr="Mobius Health Plan Logo PP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18426" y="6118413"/>
            <a:ext cx="3123869" cy="3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3999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3"/>
            <a:ext cx="9144000" cy="887413"/>
          </a:xfrm>
          <a:prstGeom prst="rect">
            <a:avLst/>
          </a:prstGeom>
          <a:solidFill>
            <a:srgbClr val="771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 defTabSz="9140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6154" y="1144637"/>
            <a:ext cx="4269646" cy="4798051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 sz="2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2" y="1144637"/>
            <a:ext cx="4267473" cy="4798051"/>
          </a:xfrm>
          <a:prstGeom prst="rect">
            <a:avLst/>
          </a:prstGeom>
        </p:spPr>
        <p:txBody>
          <a:bodyPr lIns="91407" tIns="45704" rIns="91407" bIns="45704"/>
          <a:lstStyle>
            <a:lvl1pPr>
              <a:defRPr sz="2200">
                <a:solidFill>
                  <a:schemeClr val="tx1"/>
                </a:solidFill>
                <a:latin typeface="Arial"/>
                <a:cs typeface="Arial"/>
              </a:defRPr>
            </a:lvl1pPr>
            <a:lvl2pPr>
              <a:defRPr sz="1800">
                <a:solidFill>
                  <a:schemeClr val="tx1"/>
                </a:solidFill>
                <a:latin typeface="Arial"/>
                <a:cs typeface="Arial"/>
              </a:defRPr>
            </a:lvl2pPr>
            <a:lvl3pPr>
              <a:defRPr sz="1800">
                <a:solidFill>
                  <a:schemeClr val="tx1"/>
                </a:solidFill>
                <a:latin typeface="Arial"/>
                <a:cs typeface="Arial"/>
              </a:defRPr>
            </a:lvl3pPr>
            <a:lvl4pPr>
              <a:defRPr sz="1800">
                <a:solidFill>
                  <a:schemeClr val="tx1"/>
                </a:solidFill>
                <a:latin typeface="Arial"/>
                <a:cs typeface="Arial"/>
              </a:defRPr>
            </a:lvl4pPr>
            <a:lvl5pPr>
              <a:defRPr sz="1800">
                <a:solidFill>
                  <a:schemeClr val="tx1"/>
                </a:solidFill>
                <a:latin typeface="Arial"/>
                <a:cs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5857" y="3"/>
            <a:ext cx="8693531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C45F068-8F8E-4726-AAC9-73B1212266C7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 descr="Mobius Health Plan Logo PP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18426" y="6118413"/>
            <a:ext cx="3123869" cy="3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5654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3"/>
            <a:ext cx="9144000" cy="887413"/>
          </a:xfrm>
          <a:prstGeom prst="rect">
            <a:avLst/>
          </a:prstGeom>
          <a:solidFill>
            <a:srgbClr val="771B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7" tIns="45704" rIns="91407" bIns="45704" anchor="ctr"/>
          <a:lstStyle/>
          <a:p>
            <a:pPr algn="ctr" defTabSz="9140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FFFFFF"/>
              </a:solidFill>
            </a:endParaRP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35857" y="3"/>
            <a:ext cx="8693531" cy="8623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07" tIns="45704" rIns="91407" bIns="45704" anchor="ctr" anchorCtr="0"/>
          <a:lstStyle/>
          <a:p>
            <a:pPr lvl="0"/>
            <a:r>
              <a:rPr lang="en-US" dirty="0" smtClean="0"/>
              <a:t>Click to edit Master 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 userDrawn="1"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B893619-3B62-4D1B-9716-337A53A1F12B}" type="slidenum">
              <a:rPr lang="en-US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6" name="Picture 5" descr="Mobius Health Plan Logo PP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18426" y="6118413"/>
            <a:ext cx="3123869" cy="3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952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749968-63F8-4224-8BE7-012AD6ECEFC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4" name="Picture 3" descr="Mobius Health Plan Logo PP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5818426" y="6118413"/>
            <a:ext cx="3123869" cy="344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58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/>
          <p:cNvSpPr>
            <a:spLocks/>
          </p:cNvSpPr>
          <p:nvPr userDrawn="1"/>
        </p:nvSpPr>
        <p:spPr bwMode="auto">
          <a:xfrm>
            <a:off x="0" y="5902422"/>
            <a:ext cx="9144000" cy="955581"/>
          </a:xfrm>
          <a:custGeom>
            <a:avLst/>
            <a:gdLst/>
            <a:ahLst/>
            <a:cxnLst>
              <a:cxn ang="0">
                <a:pos x="11520" y="0"/>
              </a:cxn>
              <a:cxn ang="0">
                <a:pos x="11520" y="1536"/>
              </a:cxn>
              <a:cxn ang="0">
                <a:pos x="11396" y="1478"/>
              </a:cxn>
              <a:cxn ang="0">
                <a:pos x="11240" y="1410"/>
              </a:cxn>
              <a:cxn ang="0">
                <a:pos x="11022" y="1323"/>
              </a:cxn>
              <a:cxn ang="0">
                <a:pos x="10743" y="1220"/>
              </a:cxn>
              <a:cxn ang="0">
                <a:pos x="10403" y="1104"/>
              </a:cxn>
              <a:cxn ang="0">
                <a:pos x="10002" y="980"/>
              </a:cxn>
              <a:cxn ang="0">
                <a:pos x="9662" y="886"/>
              </a:cxn>
              <a:cxn ang="0">
                <a:pos x="9416" y="821"/>
              </a:cxn>
              <a:cxn ang="0">
                <a:pos x="9155" y="758"/>
              </a:cxn>
              <a:cxn ang="0">
                <a:pos x="8879" y="695"/>
              </a:cxn>
              <a:cxn ang="0">
                <a:pos x="8586" y="632"/>
              </a:cxn>
              <a:cxn ang="0">
                <a:pos x="8280" y="572"/>
              </a:cxn>
              <a:cxn ang="0">
                <a:pos x="7959" y="515"/>
              </a:cxn>
              <a:cxn ang="0">
                <a:pos x="7623" y="460"/>
              </a:cxn>
              <a:cxn ang="0">
                <a:pos x="7274" y="409"/>
              </a:cxn>
              <a:cxn ang="0">
                <a:pos x="6908" y="361"/>
              </a:cxn>
              <a:cxn ang="0">
                <a:pos x="6527" y="318"/>
              </a:cxn>
              <a:cxn ang="0">
                <a:pos x="6132" y="279"/>
              </a:cxn>
              <a:cxn ang="0">
                <a:pos x="5723" y="244"/>
              </a:cxn>
              <a:cxn ang="0">
                <a:pos x="5298" y="216"/>
              </a:cxn>
              <a:cxn ang="0">
                <a:pos x="4859" y="195"/>
              </a:cxn>
              <a:cxn ang="0">
                <a:pos x="4406" y="180"/>
              </a:cxn>
              <a:cxn ang="0">
                <a:pos x="3938" y="172"/>
              </a:cxn>
              <a:cxn ang="0">
                <a:pos x="3698" y="171"/>
              </a:cxn>
              <a:cxn ang="0">
                <a:pos x="3252" y="174"/>
              </a:cxn>
              <a:cxn ang="0">
                <a:pos x="2835" y="183"/>
              </a:cxn>
              <a:cxn ang="0">
                <a:pos x="2447" y="196"/>
              </a:cxn>
              <a:cxn ang="0">
                <a:pos x="2087" y="214"/>
              </a:cxn>
              <a:cxn ang="0">
                <a:pos x="1755" y="234"/>
              </a:cxn>
              <a:cxn ang="0">
                <a:pos x="1452" y="258"/>
              </a:cxn>
              <a:cxn ang="0">
                <a:pos x="1176" y="282"/>
              </a:cxn>
              <a:cxn ang="0">
                <a:pos x="713" y="333"/>
              </a:cxn>
              <a:cxn ang="0">
                <a:pos x="365" y="381"/>
              </a:cxn>
              <a:cxn ang="0">
                <a:pos x="132" y="418"/>
              </a:cxn>
              <a:cxn ang="0">
                <a:pos x="0" y="444"/>
              </a:cxn>
            </a:cxnLst>
            <a:rect l="0" t="0" r="r" b="b"/>
            <a:pathLst>
              <a:path w="11520" h="1536">
                <a:moveTo>
                  <a:pt x="0" y="0"/>
                </a:moveTo>
                <a:lnTo>
                  <a:pt x="11520" y="0"/>
                </a:lnTo>
                <a:lnTo>
                  <a:pt x="11520" y="1536"/>
                </a:lnTo>
                <a:lnTo>
                  <a:pt x="11520" y="1536"/>
                </a:lnTo>
                <a:lnTo>
                  <a:pt x="11489" y="1521"/>
                </a:lnTo>
                <a:lnTo>
                  <a:pt x="11396" y="1478"/>
                </a:lnTo>
                <a:lnTo>
                  <a:pt x="11325" y="1446"/>
                </a:lnTo>
                <a:lnTo>
                  <a:pt x="11240" y="1410"/>
                </a:lnTo>
                <a:lnTo>
                  <a:pt x="11139" y="1368"/>
                </a:lnTo>
                <a:lnTo>
                  <a:pt x="11022" y="1323"/>
                </a:lnTo>
                <a:lnTo>
                  <a:pt x="10890" y="1272"/>
                </a:lnTo>
                <a:lnTo>
                  <a:pt x="10743" y="1220"/>
                </a:lnTo>
                <a:lnTo>
                  <a:pt x="10581" y="1163"/>
                </a:lnTo>
                <a:lnTo>
                  <a:pt x="10403" y="1104"/>
                </a:lnTo>
                <a:lnTo>
                  <a:pt x="10211" y="1043"/>
                </a:lnTo>
                <a:lnTo>
                  <a:pt x="10002" y="980"/>
                </a:lnTo>
                <a:lnTo>
                  <a:pt x="9779" y="917"/>
                </a:lnTo>
                <a:lnTo>
                  <a:pt x="9662" y="886"/>
                </a:lnTo>
                <a:lnTo>
                  <a:pt x="9540" y="853"/>
                </a:lnTo>
                <a:lnTo>
                  <a:pt x="9416" y="821"/>
                </a:lnTo>
                <a:lnTo>
                  <a:pt x="9287" y="790"/>
                </a:lnTo>
                <a:lnTo>
                  <a:pt x="9155" y="758"/>
                </a:lnTo>
                <a:lnTo>
                  <a:pt x="9018" y="727"/>
                </a:lnTo>
                <a:lnTo>
                  <a:pt x="8879" y="695"/>
                </a:lnTo>
                <a:lnTo>
                  <a:pt x="8735" y="664"/>
                </a:lnTo>
                <a:lnTo>
                  <a:pt x="8586" y="632"/>
                </a:lnTo>
                <a:lnTo>
                  <a:pt x="8436" y="602"/>
                </a:lnTo>
                <a:lnTo>
                  <a:pt x="8280" y="572"/>
                </a:lnTo>
                <a:lnTo>
                  <a:pt x="8123" y="544"/>
                </a:lnTo>
                <a:lnTo>
                  <a:pt x="7959" y="515"/>
                </a:lnTo>
                <a:lnTo>
                  <a:pt x="7794" y="487"/>
                </a:lnTo>
                <a:lnTo>
                  <a:pt x="7623" y="460"/>
                </a:lnTo>
                <a:lnTo>
                  <a:pt x="7451" y="435"/>
                </a:lnTo>
                <a:lnTo>
                  <a:pt x="7274" y="409"/>
                </a:lnTo>
                <a:lnTo>
                  <a:pt x="7092" y="384"/>
                </a:lnTo>
                <a:lnTo>
                  <a:pt x="6908" y="361"/>
                </a:lnTo>
                <a:lnTo>
                  <a:pt x="6719" y="339"/>
                </a:lnTo>
                <a:lnTo>
                  <a:pt x="6527" y="318"/>
                </a:lnTo>
                <a:lnTo>
                  <a:pt x="6332" y="297"/>
                </a:lnTo>
                <a:lnTo>
                  <a:pt x="6132" y="279"/>
                </a:lnTo>
                <a:lnTo>
                  <a:pt x="5930" y="261"/>
                </a:lnTo>
                <a:lnTo>
                  <a:pt x="5723" y="244"/>
                </a:lnTo>
                <a:lnTo>
                  <a:pt x="5513" y="229"/>
                </a:lnTo>
                <a:lnTo>
                  <a:pt x="5298" y="216"/>
                </a:lnTo>
                <a:lnTo>
                  <a:pt x="5081" y="205"/>
                </a:lnTo>
                <a:lnTo>
                  <a:pt x="4859" y="195"/>
                </a:lnTo>
                <a:lnTo>
                  <a:pt x="4634" y="186"/>
                </a:lnTo>
                <a:lnTo>
                  <a:pt x="4406" y="180"/>
                </a:lnTo>
                <a:lnTo>
                  <a:pt x="4173" y="175"/>
                </a:lnTo>
                <a:lnTo>
                  <a:pt x="3938" y="172"/>
                </a:lnTo>
                <a:lnTo>
                  <a:pt x="3698" y="171"/>
                </a:lnTo>
                <a:lnTo>
                  <a:pt x="3698" y="171"/>
                </a:lnTo>
                <a:lnTo>
                  <a:pt x="3471" y="172"/>
                </a:lnTo>
                <a:lnTo>
                  <a:pt x="3252" y="174"/>
                </a:lnTo>
                <a:lnTo>
                  <a:pt x="3041" y="178"/>
                </a:lnTo>
                <a:lnTo>
                  <a:pt x="2835" y="183"/>
                </a:lnTo>
                <a:lnTo>
                  <a:pt x="2637" y="189"/>
                </a:lnTo>
                <a:lnTo>
                  <a:pt x="2447" y="196"/>
                </a:lnTo>
                <a:lnTo>
                  <a:pt x="2264" y="204"/>
                </a:lnTo>
                <a:lnTo>
                  <a:pt x="2087" y="214"/>
                </a:lnTo>
                <a:lnTo>
                  <a:pt x="1917" y="223"/>
                </a:lnTo>
                <a:lnTo>
                  <a:pt x="1755" y="234"/>
                </a:lnTo>
                <a:lnTo>
                  <a:pt x="1599" y="246"/>
                </a:lnTo>
                <a:lnTo>
                  <a:pt x="1452" y="258"/>
                </a:lnTo>
                <a:lnTo>
                  <a:pt x="1311" y="270"/>
                </a:lnTo>
                <a:lnTo>
                  <a:pt x="1176" y="282"/>
                </a:lnTo>
                <a:lnTo>
                  <a:pt x="930" y="307"/>
                </a:lnTo>
                <a:lnTo>
                  <a:pt x="713" y="333"/>
                </a:lnTo>
                <a:lnTo>
                  <a:pt x="525" y="358"/>
                </a:lnTo>
                <a:lnTo>
                  <a:pt x="365" y="381"/>
                </a:lnTo>
                <a:lnTo>
                  <a:pt x="234" y="402"/>
                </a:lnTo>
                <a:lnTo>
                  <a:pt x="132" y="418"/>
                </a:lnTo>
                <a:lnTo>
                  <a:pt x="59" y="432"/>
                </a:lnTo>
                <a:lnTo>
                  <a:pt x="0" y="444"/>
                </a:lnTo>
                <a:lnTo>
                  <a:pt x="0" y="0"/>
                </a:lnTo>
                <a:close/>
              </a:path>
            </a:pathLst>
          </a:custGeom>
          <a:solidFill>
            <a:srgbClr val="535A5D"/>
          </a:solidFill>
          <a:ln w="9525">
            <a:noFill/>
            <a:round/>
            <a:headEnd/>
            <a:tailEnd/>
          </a:ln>
          <a:scene3d>
            <a:camera prst="orthographicFront">
              <a:rot lat="0" lon="0" rev="10800000"/>
            </a:camera>
            <a:lightRig rig="threePt" dir="t"/>
          </a:scene3d>
        </p:spPr>
        <p:txBody>
          <a:bodyPr lIns="91407" tIns="45704" rIns="91407" bIns="45704"/>
          <a:lstStyle/>
          <a:p>
            <a:pPr defTabSz="91407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2800" b="1" dirty="0">
              <a:solidFill>
                <a:srgbClr val="535A5D"/>
              </a:solidFill>
              <a:latin typeface="Arial" pitchFamily="-108" charset="0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37" name="Rectangle 6"/>
          <p:cNvSpPr>
            <a:spLocks noGrp="1" noChangeArrowheads="1"/>
          </p:cNvSpPr>
          <p:nvPr userDrawn="1">
            <p:ph type="sldNum" sz="quarter" idx="4"/>
          </p:nvPr>
        </p:nvSpPr>
        <p:spPr bwMode="auto">
          <a:xfrm>
            <a:off x="244475" y="6208716"/>
            <a:ext cx="42703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</a:bodyPr>
          <a:lstStyle>
            <a:lvl1pPr algn="ctr">
              <a:defRPr sz="1200" b="0">
                <a:solidFill>
                  <a:schemeClr val="bg1"/>
                </a:solidFill>
                <a:cs typeface="Arial" charset="0"/>
              </a:defRPr>
            </a:lvl1pPr>
          </a:lstStyle>
          <a:p>
            <a:pPr defTabSz="914079" fontAlgn="base">
              <a:spcBef>
                <a:spcPct val="0"/>
              </a:spcBef>
              <a:spcAft>
                <a:spcPct val="0"/>
              </a:spcAft>
            </a:pPr>
            <a:fld id="{19749968-63F8-4224-8BE7-012AD6ECEFCD}" type="slidenum">
              <a:rPr lang="en-US">
                <a:solidFill>
                  <a:srgbClr val="FFFFFF"/>
                </a:solidFill>
                <a:latin typeface="Arial" charset="0"/>
                <a:ea typeface="ＭＳ Ｐゴシック" pitchFamily="-110" charset="-128"/>
              </a:rPr>
              <a:pPr defTabSz="91407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dirty="0">
              <a:solidFill>
                <a:srgbClr val="FFFFFF"/>
              </a:solidFill>
              <a:latin typeface="Arial" charset="0"/>
              <a:ea typeface="ＭＳ Ｐゴシック" pitchFamily="-11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27893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hf sldNum="0" hdr="0" dt="0"/>
  <p:txStyles>
    <p:titleStyle>
      <a:lvl1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/>
          <a:ea typeface="ヒラギノ角ゴ Pro W3" charset="-128"/>
          <a:cs typeface="Arial"/>
        </a:defRPr>
      </a:lvl1pPr>
      <a:lvl2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2pPr>
      <a:lvl3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3pPr>
      <a:lvl4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4pPr>
      <a:lvl5pPr algn="l" rtl="0" eaLnBrk="0" fontAlgn="base" hangingPunct="0">
        <a:lnSpc>
          <a:spcPts val="2775"/>
        </a:lnSpc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Arial" pitchFamily="-108" charset="0"/>
          <a:ea typeface="ヒラギノ角ゴ Pro W3" charset="-128"/>
          <a:cs typeface="Arial" pitchFamily="-108" charset="0"/>
        </a:defRPr>
      </a:lvl5pPr>
      <a:lvl6pPr marL="457039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6pPr>
      <a:lvl7pPr marL="914079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7pPr>
      <a:lvl8pPr marL="1371119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8pPr>
      <a:lvl9pPr marL="1828159" algn="ctr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Helvetica" pitchFamily="34" charset="0"/>
        </a:defRPr>
      </a:lvl9pPr>
    </p:titleStyle>
    <p:bodyStyle>
      <a:lvl1pPr marL="342780" indent="-342780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rgbClr val="072A5E"/>
          </a:solidFill>
          <a:latin typeface="+mn-lt"/>
          <a:ea typeface="ヒラギノ角ゴ Pro W3" charset="-128"/>
          <a:cs typeface="ヒラギノ角ゴ Pro W3" charset="-128"/>
        </a:defRPr>
      </a:lvl1pPr>
      <a:lvl2pPr marL="742689" indent="-28565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rgbClr val="072A5E"/>
          </a:solidFill>
          <a:latin typeface="+mn-lt"/>
          <a:ea typeface="ヒラギノ角ゴ Pro W3" charset="-128"/>
        </a:defRPr>
      </a:lvl2pPr>
      <a:lvl3pPr marL="1142599" indent="-228519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rgbClr val="072A5E"/>
          </a:solidFill>
          <a:latin typeface="+mn-lt"/>
          <a:ea typeface="ＭＳ Ｐゴシック" pitchFamily="-109" charset="-128"/>
          <a:cs typeface="ＭＳ Ｐゴシック" pitchFamily="-106" charset="-128"/>
        </a:defRPr>
      </a:lvl3pPr>
      <a:lvl4pPr marL="1599638" indent="-22851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072A5E"/>
          </a:solidFill>
          <a:latin typeface="+mn-lt"/>
          <a:ea typeface="ＭＳ Ｐゴシック" pitchFamily="-109" charset="-128"/>
        </a:defRPr>
      </a:lvl4pPr>
      <a:lvl5pPr marL="2056678" indent="-22851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072A5E"/>
          </a:solidFill>
          <a:latin typeface="+mn-lt"/>
          <a:ea typeface="ＭＳ Ｐゴシック" pitchFamily="-109" charset="-128"/>
        </a:defRPr>
      </a:lvl5pPr>
      <a:lvl6pPr marL="2513718" indent="-228519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0758" indent="-228519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7797" indent="-228519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4837" indent="-228519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3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7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1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15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199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237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278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316" algn="l" defTabSz="91407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mailto:peelepb2@upmc.edu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09800" y="4953000"/>
            <a:ext cx="6702922" cy="1021895"/>
          </a:xfrm>
        </p:spPr>
        <p:txBody>
          <a:bodyPr/>
          <a:lstStyle/>
          <a:p>
            <a:pPr algn="r"/>
            <a:r>
              <a:rPr lang="en-US" sz="2000" dirty="0" smtClean="0"/>
              <a:t>Pamela Peele, Ph.D.</a:t>
            </a:r>
          </a:p>
          <a:p>
            <a:pPr algn="r"/>
            <a:r>
              <a:rPr lang="en-US" sz="2000" dirty="0" smtClean="0"/>
              <a:t>Chief Analytics Officer</a:t>
            </a:r>
          </a:p>
          <a:p>
            <a:pPr algn="r"/>
            <a:r>
              <a:rPr lang="en-US" sz="2000" dirty="0" smtClean="0"/>
              <a:t>UPMC Insurance Services Division</a:t>
            </a:r>
          </a:p>
          <a:p>
            <a:pPr algn="r"/>
            <a:r>
              <a:rPr lang="en-US" sz="2000" dirty="0" smtClean="0"/>
              <a:t>February, 2015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90600" y="3352800"/>
            <a:ext cx="7086159" cy="1141640"/>
          </a:xfrm>
        </p:spPr>
        <p:txBody>
          <a:bodyPr/>
          <a:lstStyle/>
          <a:p>
            <a:pPr algn="ctr"/>
            <a:r>
              <a:rPr lang="en-US" sz="3600" dirty="0" smtClean="0"/>
              <a:t>Show Me the Money</a:t>
            </a:r>
            <a:br>
              <a:rPr lang="en-US" sz="3600" dirty="0" smtClean="0"/>
            </a:br>
            <a:r>
              <a:rPr lang="en-US" sz="3200" dirty="0" smtClean="0"/>
              <a:t>The Core Value of Analytics in Organizations and Demonstrating it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53237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5602" name="Picture 2" descr="C:\Users\tatema2\AppData\Local\Microsoft\Windows\Temporary Internet Files\Content.Outlook\XAGM1LPN\last suppe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06" y="914400"/>
            <a:ext cx="7433388" cy="521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1690" y="2286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FFFFFF"/>
                </a:solidFill>
                <a:latin typeface="Arial"/>
                <a:ea typeface="ヒラギノ角ゴ Pro W3" charset="-128"/>
                <a:cs typeface="Arial"/>
              </a:rPr>
              <a:t>Consuming Something Different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5791200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7303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 smtClean="0"/>
              <a:t>It’s expensive to stand up analytics in an organization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Can’t take baby steps</a:t>
            </a:r>
          </a:p>
          <a:p>
            <a:endParaRPr lang="en-US" dirty="0" smtClean="0"/>
          </a:p>
          <a:p>
            <a:r>
              <a:rPr lang="en-US" dirty="0" smtClean="0"/>
              <a:t>Big upfront costs</a:t>
            </a:r>
          </a:p>
          <a:p>
            <a:endParaRPr lang="en-US" dirty="0" smtClean="0"/>
          </a:p>
          <a:p>
            <a:r>
              <a:rPr lang="en-US" dirty="0" smtClean="0"/>
              <a:t>Board of Trustees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517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Capacity and team building takes time</a:t>
            </a:r>
          </a:p>
          <a:p>
            <a:endParaRPr lang="en-US" dirty="0"/>
          </a:p>
          <a:p>
            <a:r>
              <a:rPr lang="en-US" dirty="0" smtClean="0"/>
              <a:t>Skilled knowledge workers are scarce and expensive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89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Strangers in a Strange Land</a:t>
            </a:r>
            <a:endParaRPr lang="en-US" dirty="0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4" y="1144588"/>
            <a:ext cx="8102317" cy="4797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0567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8077200" cy="5153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228600"/>
            <a:ext cx="86106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Hiring in Pairs</a:t>
            </a:r>
            <a:endParaRPr lang="en-US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433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7010400" cy="52619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Value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324600" y="5943600"/>
            <a:ext cx="1676400" cy="228600"/>
          </a:xfrm>
          <a:prstGeom prst="rect">
            <a:avLst/>
          </a:prstGeom>
          <a:solidFill>
            <a:srgbClr val="006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244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7425735" cy="5257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74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040" y="1144588"/>
            <a:ext cx="8534744" cy="479742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Threats to Value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181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66800"/>
            <a:ext cx="6326040" cy="5027611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Thieves</a:t>
            </a:r>
            <a:endParaRPr lang="en-US" dirty="0"/>
          </a:p>
        </p:txBody>
      </p:sp>
      <p:sp>
        <p:nvSpPr>
          <p:cNvPr id="5" name="Oval Callout 4"/>
          <p:cNvSpPr/>
          <p:nvPr/>
        </p:nvSpPr>
        <p:spPr>
          <a:xfrm>
            <a:off x="1524000" y="838200"/>
            <a:ext cx="1676400" cy="1752600"/>
          </a:xfrm>
          <a:prstGeom prst="wedgeEllipseCallout">
            <a:avLst>
              <a:gd name="adj1" fmla="val 40706"/>
              <a:gd name="adj2" fmla="val 6250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smtClean="0"/>
              <a:t>Why am I wrestling with this everyday?</a:t>
            </a:r>
            <a:endParaRPr lang="en-US" sz="1400" dirty="0"/>
          </a:p>
        </p:txBody>
      </p:sp>
      <p:sp>
        <p:nvSpPr>
          <p:cNvPr id="6" name="Rounded Rectangular Callout 5"/>
          <p:cNvSpPr/>
          <p:nvPr/>
        </p:nvSpPr>
        <p:spPr>
          <a:xfrm>
            <a:off x="5181600" y="1905000"/>
            <a:ext cx="1981200" cy="838200"/>
          </a:xfrm>
          <a:prstGeom prst="wedgeRoundRectCallout">
            <a:avLst>
              <a:gd name="adj1" fmla="val -52391"/>
              <a:gd name="adj2" fmla="val 7182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Ugly Ungroomed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867400" y="5715000"/>
            <a:ext cx="1752600" cy="369332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3809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914400"/>
            <a:ext cx="7002746" cy="5257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Thieves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41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2209800" y="4953000"/>
            <a:ext cx="6702922" cy="1021895"/>
          </a:xfrm>
        </p:spPr>
        <p:txBody>
          <a:bodyPr/>
          <a:lstStyle/>
          <a:p>
            <a:pPr algn="r"/>
            <a:r>
              <a:rPr lang="en-US" sz="2000" dirty="0" smtClean="0"/>
              <a:t>Pamela Peele, Ph.D.</a:t>
            </a:r>
          </a:p>
          <a:p>
            <a:pPr algn="r"/>
            <a:r>
              <a:rPr lang="en-US" sz="2000" dirty="0" smtClean="0"/>
              <a:t>Chief Analytics Officer</a:t>
            </a:r>
          </a:p>
          <a:p>
            <a:pPr algn="r"/>
            <a:r>
              <a:rPr lang="en-US" sz="2000" dirty="0" smtClean="0"/>
              <a:t>UPMC Insurance Services Division</a:t>
            </a:r>
          </a:p>
          <a:p>
            <a:pPr algn="r"/>
            <a:r>
              <a:rPr lang="en-US" sz="2000" dirty="0" smtClean="0"/>
              <a:t>February, 2015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2438400"/>
            <a:ext cx="7086159" cy="2894240"/>
          </a:xfrm>
        </p:spPr>
        <p:txBody>
          <a:bodyPr/>
          <a:lstStyle/>
          <a:p>
            <a:pPr algn="ctr"/>
            <a:r>
              <a:rPr lang="en-US" sz="3600" dirty="0"/>
              <a:t>Show Me the </a:t>
            </a:r>
            <a:r>
              <a:rPr lang="en-US" sz="36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Money</a:t>
            </a: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/>
              <a:t>How </a:t>
            </a:r>
            <a:r>
              <a:rPr lang="en-US" sz="3600" dirty="0" smtClean="0"/>
              <a:t>to Keep Your Job &amp;</a:t>
            </a:r>
            <a:br>
              <a:rPr lang="en-US" sz="3600" dirty="0" smtClean="0"/>
            </a:br>
            <a:r>
              <a:rPr lang="en-US" sz="3600" dirty="0" smtClean="0"/>
              <a:t>Grow Your Influence</a:t>
            </a:r>
            <a:br>
              <a:rPr lang="en-US" sz="3600" dirty="0" smtClean="0"/>
            </a:b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87299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371600"/>
            <a:ext cx="3413760" cy="4314825"/>
          </a:xfr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3519" y="0"/>
            <a:ext cx="5240481" cy="6781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Value Thieves</a:t>
            </a:r>
            <a:endParaRPr lang="en-US" dirty="0"/>
          </a:p>
        </p:txBody>
      </p:sp>
      <p:sp>
        <p:nvSpPr>
          <p:cNvPr id="2" name="Rectangle 1"/>
          <p:cNvSpPr/>
          <p:nvPr/>
        </p:nvSpPr>
        <p:spPr>
          <a:xfrm>
            <a:off x="620697" y="5309586"/>
            <a:ext cx="2514600" cy="228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420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Tell the STORY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837" y="990600"/>
            <a:ext cx="7426325" cy="5138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47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9248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Information/Report Management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753" y="914400"/>
            <a:ext cx="8367712" cy="516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ED773-E6D4-4696-98AF-77070F143CEF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581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8439150" cy="488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ED773-E6D4-4696-98AF-77070F143CEF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486400" y="2133600"/>
            <a:ext cx="1828800" cy="3048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9639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38200"/>
            <a:ext cx="7239000" cy="5226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9ED773-E6D4-4696-98AF-77070F143CEF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533400" y="4343400"/>
            <a:ext cx="1676400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5972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Showing the Value of Data/Analytics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85800" y="488040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Produce New Knowledge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438281" y="50189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Distribute New Knowledge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704981" y="3989895"/>
            <a:ext cx="3505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Consumption of New Knowledge</a:t>
            </a:r>
            <a:endParaRPr lang="en-US" dirty="0"/>
          </a:p>
        </p:txBody>
      </p:sp>
      <p:sp>
        <p:nvSpPr>
          <p:cNvPr id="8" name="Right Arrow 7"/>
          <p:cNvSpPr/>
          <p:nvPr/>
        </p:nvSpPr>
        <p:spPr>
          <a:xfrm>
            <a:off x="4096238" y="1724058"/>
            <a:ext cx="533400" cy="348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5800" y="3851396"/>
            <a:ext cx="1676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Distribute New Knowledge</a:t>
            </a:r>
            <a:endParaRPr lang="en-US" dirty="0"/>
          </a:p>
        </p:txBody>
      </p:sp>
      <p:sp>
        <p:nvSpPr>
          <p:cNvPr id="10" name="Right Arrow 9"/>
          <p:cNvSpPr/>
          <p:nvPr/>
        </p:nvSpPr>
        <p:spPr>
          <a:xfrm>
            <a:off x="3352800" y="2844459"/>
            <a:ext cx="533400" cy="348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685800" y="2695661"/>
            <a:ext cx="2362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Consumption of New Knowledge</a:t>
            </a:r>
            <a:endParaRPr lang="en-US" dirty="0"/>
          </a:p>
        </p:txBody>
      </p:sp>
      <p:sp>
        <p:nvSpPr>
          <p:cNvPr id="12" name="Right Arrow 11"/>
          <p:cNvSpPr/>
          <p:nvPr/>
        </p:nvSpPr>
        <p:spPr>
          <a:xfrm>
            <a:off x="2904881" y="3996778"/>
            <a:ext cx="533400" cy="348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096238" y="2737285"/>
            <a:ext cx="341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Organizational Decisions/Processes/Products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85800" y="1575260"/>
            <a:ext cx="34104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Change Organizational Decisions/Processes/Products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2514600" y="5029199"/>
            <a:ext cx="533400" cy="3487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953000" y="172094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Create New Profit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762000" y="5943600"/>
            <a:ext cx="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Up Arrow 21"/>
          <p:cNvSpPr/>
          <p:nvPr/>
        </p:nvSpPr>
        <p:spPr>
          <a:xfrm>
            <a:off x="169877" y="1219200"/>
            <a:ext cx="439723" cy="44958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n-US" sz="2000" dirty="0" smtClean="0"/>
              <a:t>T I M E</a:t>
            </a:r>
            <a:endParaRPr lang="en-US" sz="2000" dirty="0"/>
          </a:p>
        </p:txBody>
      </p:sp>
      <p:sp>
        <p:nvSpPr>
          <p:cNvPr id="26" name="Rounded Rectangular Callout 25"/>
          <p:cNvSpPr/>
          <p:nvPr/>
        </p:nvSpPr>
        <p:spPr>
          <a:xfrm>
            <a:off x="7696200" y="1373421"/>
            <a:ext cx="1143542" cy="533400"/>
          </a:xfrm>
          <a:prstGeom prst="wedgeRoundRectCallout">
            <a:avLst>
              <a:gd name="adj1" fmla="val -85390"/>
              <a:gd name="adj2" fmla="val 860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Take Credit</a:t>
            </a:r>
            <a:endParaRPr lang="en-US" dirty="0"/>
          </a:p>
        </p:txBody>
      </p:sp>
      <p:sp>
        <p:nvSpPr>
          <p:cNvPr id="27" name="Rounded Rectangular Callout 26"/>
          <p:cNvSpPr/>
          <p:nvPr/>
        </p:nvSpPr>
        <p:spPr>
          <a:xfrm>
            <a:off x="7029661" y="4479503"/>
            <a:ext cx="1143542" cy="533400"/>
          </a:xfrm>
          <a:prstGeom prst="wedgeRoundRectCallout">
            <a:avLst>
              <a:gd name="adj1" fmla="val -85390"/>
              <a:gd name="adj2" fmla="val 860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Measure</a:t>
            </a:r>
            <a:endParaRPr lang="en-US" dirty="0"/>
          </a:p>
        </p:txBody>
      </p:sp>
      <p:sp>
        <p:nvSpPr>
          <p:cNvPr id="28" name="Rounded Rectangular Callout 27"/>
          <p:cNvSpPr/>
          <p:nvPr/>
        </p:nvSpPr>
        <p:spPr>
          <a:xfrm>
            <a:off x="7696200" y="2470585"/>
            <a:ext cx="1143542" cy="533400"/>
          </a:xfrm>
          <a:prstGeom prst="wedgeRoundRectCallout">
            <a:avLst>
              <a:gd name="adj1" fmla="val -85390"/>
              <a:gd name="adj2" fmla="val 8609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Measure</a:t>
            </a:r>
            <a:endParaRPr lang="en-US" dirty="0"/>
          </a:p>
        </p:txBody>
      </p:sp>
      <p:sp>
        <p:nvSpPr>
          <p:cNvPr id="29" name="Rounded Rectangular Callout 28"/>
          <p:cNvSpPr/>
          <p:nvPr/>
        </p:nvSpPr>
        <p:spPr>
          <a:xfrm>
            <a:off x="7506676" y="3446414"/>
            <a:ext cx="1448341" cy="533400"/>
          </a:xfrm>
          <a:prstGeom prst="wedgeRoundRectCallout">
            <a:avLst>
              <a:gd name="adj1" fmla="val -74965"/>
              <a:gd name="adj2" fmla="val 8137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Storytelling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07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 animBg="1"/>
      <p:bldP spid="11" grpId="0"/>
      <p:bldP spid="12" grpId="0" animBg="1"/>
      <p:bldP spid="14" grpId="0"/>
      <p:bldP spid="16" grpId="0"/>
      <p:bldP spid="17" grpId="0" animBg="1"/>
      <p:bldP spid="18" grpId="0"/>
      <p:bldP spid="22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914400"/>
            <a:ext cx="7772400" cy="5253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Danger of Big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337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4" name="Picture 2" descr="C:\Users\tatema2\AppData\Local\Microsoft\Windows\Temporary Internet Files\Content.Outlook\XAGM1LPN\umbrella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258" y="1144588"/>
            <a:ext cx="8270308" cy="4797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436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4800" dirty="0" smtClean="0"/>
          </a:p>
          <a:p>
            <a:pPr marL="0" indent="0" algn="ctr">
              <a:buNone/>
            </a:pPr>
            <a:r>
              <a:rPr lang="en-US" sz="4800" dirty="0" smtClean="0"/>
              <a:t>An information-rich environment creates a </a:t>
            </a:r>
            <a:r>
              <a:rPr lang="en-US" sz="4800" i="1" u="sng" dirty="0" smtClean="0"/>
              <a:t>scarcity</a:t>
            </a:r>
            <a:r>
              <a:rPr lang="en-US" sz="4800" dirty="0" smtClean="0"/>
              <a:t> of what it consumes.</a:t>
            </a:r>
          </a:p>
          <a:p>
            <a:endParaRPr lang="en-US" sz="4800" dirty="0"/>
          </a:p>
          <a:p>
            <a:pPr marL="0" indent="0" algn="r">
              <a:buNone/>
            </a:pPr>
            <a:r>
              <a:rPr lang="en-US" sz="2800" dirty="0" smtClean="0"/>
              <a:t>Herb Simon (1971)</a:t>
            </a:r>
            <a:endParaRPr lang="en-US" sz="28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Dangers of Big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090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Pamela Peele, Ph.D.</a:t>
            </a:r>
          </a:p>
          <a:p>
            <a:endParaRPr lang="en-US" dirty="0" smtClean="0"/>
          </a:p>
          <a:p>
            <a:r>
              <a:rPr lang="en-US" dirty="0" smtClean="0"/>
              <a:t>Chief Analytics Officer, UPMC Insurance Services</a:t>
            </a:r>
          </a:p>
          <a:p>
            <a:r>
              <a:rPr lang="en-US" dirty="0" smtClean="0"/>
              <a:t>Associate Professor, Health Policy &amp; Management; Medicine, University of Pittsburgh</a:t>
            </a:r>
          </a:p>
          <a:p>
            <a:endParaRPr lang="en-US" dirty="0"/>
          </a:p>
          <a:p>
            <a:r>
              <a:rPr lang="en-US" dirty="0" smtClean="0">
                <a:hlinkClick r:id="rId2"/>
              </a:rPr>
              <a:t>peelepb2@upmc.edu</a:t>
            </a:r>
            <a:endParaRPr lang="en-US" dirty="0" smtClean="0"/>
          </a:p>
          <a:p>
            <a:r>
              <a:rPr lang="en-US" dirty="0" smtClean="0"/>
              <a:t>412 454 7952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612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24696972"/>
              </p:ext>
            </p:extLst>
          </p:nvPr>
        </p:nvGraphicFramePr>
        <p:xfrm>
          <a:off x="225425" y="1144588"/>
          <a:ext cx="8689976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44988"/>
                <a:gridCol w="4344988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City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IDQ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Rochester,</a:t>
                      </a:r>
                      <a:r>
                        <a:rPr lang="en-US" baseline="0" dirty="0" smtClean="0"/>
                        <a:t> NY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83.99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San Jose, 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73.05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Louisville,</a:t>
                      </a:r>
                      <a:r>
                        <a:rPr lang="en-US" baseline="0" dirty="0" smtClean="0"/>
                        <a:t> KY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71.92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Pittsburgh, PA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69.27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Intellectual Density Quotient: Top 4 Cities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83662" y="4495800"/>
            <a:ext cx="8839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Percentage of population age 18 and over enrolled in college or grad school</a:t>
            </a: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Percentage of </a:t>
            </a:r>
            <a:r>
              <a:rPr lang="en-US" sz="1400" dirty="0">
                <a:solidFill>
                  <a:srgbClr val="000000"/>
                </a:solidFill>
              </a:rPr>
              <a:t>population age 25 and older </a:t>
            </a:r>
            <a:r>
              <a:rPr lang="en-US" sz="1400" dirty="0" smtClean="0">
                <a:solidFill>
                  <a:srgbClr val="000000"/>
                </a:solidFill>
              </a:rPr>
              <a:t>with high school diploma</a:t>
            </a: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Patents issued per 1,000 people</a:t>
            </a: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Percentage classified as knowledge workforce</a:t>
            </a:r>
            <a:endParaRPr lang="en-US" sz="1400" dirty="0"/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Companies/1million pop </a:t>
            </a:r>
            <a:r>
              <a:rPr lang="en-US" sz="1400" dirty="0">
                <a:solidFill>
                  <a:srgbClr val="000000"/>
                </a:solidFill>
              </a:rPr>
              <a:t>ranked among the best places to work in the </a:t>
            </a:r>
            <a:r>
              <a:rPr lang="en-US" sz="1400" dirty="0" smtClean="0">
                <a:solidFill>
                  <a:srgbClr val="000000"/>
                </a:solidFill>
              </a:rPr>
              <a:t>country</a:t>
            </a:r>
          </a:p>
          <a:p>
            <a:pPr>
              <a:buFont typeface="Arial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Mean annual wage</a:t>
            </a:r>
            <a:endParaRPr lang="en-US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240324" y="1503485"/>
            <a:ext cx="2209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San Jose, CA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77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200" dirty="0" smtClean="0"/>
              <a:t>One of the nation’s largest Integrated Delivery Systems</a:t>
            </a:r>
          </a:p>
          <a:p>
            <a:r>
              <a:rPr lang="en-US" sz="2200" dirty="0"/>
              <a:t>6</a:t>
            </a:r>
            <a:r>
              <a:rPr lang="en-US" sz="2200" dirty="0" smtClean="0"/>
              <a:t>th in NIH funding, affiliated University of Pittsburgh</a:t>
            </a:r>
          </a:p>
          <a:p>
            <a:r>
              <a:rPr lang="en-US" sz="2200" dirty="0" smtClean="0"/>
              <a:t>$12 billion in total operating revenue</a:t>
            </a:r>
          </a:p>
          <a:p>
            <a:r>
              <a:rPr lang="en-US" sz="2200" dirty="0" smtClean="0"/>
              <a:t>&gt; 62,000 employees (1,700 IT FTEs)</a:t>
            </a:r>
          </a:p>
          <a:p>
            <a:r>
              <a:rPr lang="en-US" sz="2200" dirty="0" smtClean="0"/>
              <a:t>&gt; 3,400 employed physicians and 5,000 affiliated physicians</a:t>
            </a:r>
          </a:p>
          <a:p>
            <a:r>
              <a:rPr lang="en-US" sz="2200" dirty="0" smtClean="0"/>
              <a:t>21 hospitals: 4,200 beds and 43 regional cancer centers</a:t>
            </a:r>
          </a:p>
          <a:p>
            <a:r>
              <a:rPr lang="en-US" sz="2200" dirty="0" smtClean="0"/>
              <a:t>400 clinical locations; home care; rehab, urgent care</a:t>
            </a:r>
          </a:p>
          <a:p>
            <a:r>
              <a:rPr lang="en-US" sz="2200" dirty="0" smtClean="0"/>
              <a:t>187,000 admissions per year</a:t>
            </a:r>
          </a:p>
          <a:p>
            <a:r>
              <a:rPr lang="en-US" sz="2200" dirty="0" smtClean="0"/>
              <a:t>2.6 million members in Insurance Division programs </a:t>
            </a:r>
          </a:p>
          <a:p>
            <a:r>
              <a:rPr lang="en-US" sz="2200" dirty="0" smtClean="0"/>
              <a:t>20,000+ contracted network providers</a:t>
            </a:r>
          </a:p>
          <a:p>
            <a:endParaRPr lang="en-US" sz="2200" dirty="0" smtClean="0"/>
          </a:p>
        </p:txBody>
      </p:sp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 smtClean="0"/>
              <a:t>UPMC Today</a:t>
            </a:r>
          </a:p>
        </p:txBody>
      </p:sp>
    </p:spTree>
    <p:extLst>
      <p:ext uri="{BB962C8B-B14F-4D97-AF65-F5344CB8AC3E}">
        <p14:creationId xmlns:p14="http://schemas.microsoft.com/office/powerpoint/2010/main" val="14632782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UPMC Invests Heavily in Technology and Leverages the Investment Across the IDFS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250" y="947837"/>
            <a:ext cx="8656320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3600" dirty="0">
                <a:solidFill>
                  <a:srgbClr val="5B0847"/>
                </a:solidFill>
                <a:cs typeface="Arial" pitchFamily="34" charset="0"/>
              </a:rPr>
              <a:t>$</a:t>
            </a:r>
            <a:r>
              <a:rPr lang="en-US" sz="3600" dirty="0" smtClean="0">
                <a:solidFill>
                  <a:srgbClr val="5B0847"/>
                </a:solidFill>
                <a:cs typeface="Arial" pitchFamily="34" charset="0"/>
              </a:rPr>
              <a:t>1.6 </a:t>
            </a:r>
            <a:r>
              <a:rPr lang="en-US" sz="3600" dirty="0">
                <a:solidFill>
                  <a:srgbClr val="5B0847"/>
                </a:solidFill>
                <a:cs typeface="Arial" pitchFamily="34" charset="0"/>
              </a:rPr>
              <a:t>Billion </a:t>
            </a:r>
            <a:br>
              <a:rPr lang="en-US" sz="3600" dirty="0">
                <a:solidFill>
                  <a:srgbClr val="5B0847"/>
                </a:solidFill>
                <a:cs typeface="Arial" pitchFamily="34" charset="0"/>
              </a:rPr>
            </a:br>
            <a:r>
              <a:rPr lang="en-US" sz="3600" dirty="0">
                <a:solidFill>
                  <a:srgbClr val="5B0847"/>
                </a:solidFill>
                <a:cs typeface="Arial" pitchFamily="34" charset="0"/>
              </a:rPr>
              <a:t>over the past 5 years</a:t>
            </a:r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1223963" y="2177194"/>
            <a:ext cx="5988050" cy="3584575"/>
            <a:chOff x="276227" y="1537758"/>
            <a:chExt cx="7296505" cy="3184402"/>
          </a:xfrm>
        </p:grpSpPr>
        <p:sp>
          <p:nvSpPr>
            <p:cNvPr id="9" name="TextBox 10"/>
            <p:cNvSpPr txBox="1">
              <a:spLocks noChangeArrowheads="1"/>
            </p:cNvSpPr>
            <p:nvPr/>
          </p:nvSpPr>
          <p:spPr bwMode="auto">
            <a:xfrm>
              <a:off x="388421" y="3297782"/>
              <a:ext cx="2437327" cy="8475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prstClr val="black"/>
                  </a:solidFill>
                  <a:latin typeface="Calibri"/>
                </a:rPr>
                <a:t>Heinz Field</a:t>
              </a:r>
            </a:p>
          </p:txBody>
        </p:sp>
        <p:sp>
          <p:nvSpPr>
            <p:cNvPr id="10" name="TextBox 12"/>
            <p:cNvSpPr txBox="1">
              <a:spLocks noChangeArrowheads="1"/>
            </p:cNvSpPr>
            <p:nvPr/>
          </p:nvSpPr>
          <p:spPr bwMode="auto">
            <a:xfrm>
              <a:off x="3121534" y="2075200"/>
              <a:ext cx="1650032" cy="12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prstClr val="black"/>
                  </a:solidFill>
                  <a:latin typeface="Calibri"/>
                </a:rPr>
                <a:t>PNC Park Park</a:t>
              </a:r>
            </a:p>
          </p:txBody>
        </p:sp>
        <p:sp>
          <p:nvSpPr>
            <p:cNvPr id="11" name="TextBox 11"/>
            <p:cNvSpPr txBox="1">
              <a:spLocks noChangeArrowheads="1"/>
            </p:cNvSpPr>
            <p:nvPr/>
          </p:nvSpPr>
          <p:spPr bwMode="auto">
            <a:xfrm>
              <a:off x="4990327" y="3492400"/>
              <a:ext cx="2582405" cy="1229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1800" b="0" kern="0" dirty="0">
                  <a:solidFill>
                    <a:prstClr val="black"/>
                  </a:solidFill>
                  <a:latin typeface="Calibri"/>
                </a:rPr>
                <a:t>Consol Energy Center</a:t>
              </a:r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76227" y="1537758"/>
              <a:ext cx="2661716" cy="1745921"/>
            </a:xfrm>
            <a:prstGeom prst="roundRect">
              <a:avLst/>
            </a:prstGeom>
            <a:blipFill rotWithShape="1">
              <a:blip r:embed="rId3" cstate="print"/>
              <a:stretch>
                <a:fillRect/>
              </a:stretch>
            </a:blip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2539459" y="2625080"/>
              <a:ext cx="2679126" cy="1745921"/>
            </a:xfrm>
            <a:prstGeom prst="roundRect">
              <a:avLst/>
            </a:prstGeom>
            <a:blipFill rotWithShape="1">
              <a:blip r:embed="rId4" cstate="print"/>
              <a:stretch>
                <a:fillRect/>
              </a:stretch>
            </a:blip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4893608" y="1728145"/>
              <a:ext cx="2679124" cy="1754383"/>
            </a:xfrm>
            <a:prstGeom prst="roundRect">
              <a:avLst/>
            </a:prstGeom>
            <a:blipFill rotWithShape="1">
              <a:blip r:embed="rId5" cstate="print"/>
              <a:stretch>
                <a:fillRect/>
              </a:stretch>
            </a:blipFill>
            <a:ln w="9525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1800" b="0" kern="0" dirty="0">
                <a:solidFill>
                  <a:prstClr val="white"/>
                </a:solidFill>
                <a:latin typeface="Calibri"/>
              </a:endParaRPr>
            </a:p>
          </p:txBody>
        </p:sp>
      </p:grpSp>
      <p:sp>
        <p:nvSpPr>
          <p:cNvPr id="4" name="Rectangle 3"/>
          <p:cNvSpPr/>
          <p:nvPr/>
        </p:nvSpPr>
        <p:spPr>
          <a:xfrm>
            <a:off x="900197" y="5582306"/>
            <a:ext cx="667180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kern="0" dirty="0" smtClean="0">
                <a:solidFill>
                  <a:srgbClr val="5B0847"/>
                </a:solidFill>
                <a:cs typeface="Arial" pitchFamily="34" charset="0"/>
              </a:rPr>
              <a:t>Total Cost of </a:t>
            </a:r>
            <a:r>
              <a:rPr lang="en-US" kern="0" dirty="0">
                <a:solidFill>
                  <a:srgbClr val="5B0847"/>
                </a:solidFill>
                <a:cs typeface="Arial" pitchFamily="34" charset="0"/>
              </a:rPr>
              <a:t>all </a:t>
            </a:r>
            <a:r>
              <a:rPr lang="en-US" kern="0" dirty="0" smtClean="0">
                <a:solidFill>
                  <a:srgbClr val="5B0847"/>
                </a:solidFill>
                <a:cs typeface="Arial" pitchFamily="34" charset="0"/>
              </a:rPr>
              <a:t>3 Stadiums: $</a:t>
            </a:r>
            <a:r>
              <a:rPr lang="en-US" kern="0" dirty="0">
                <a:solidFill>
                  <a:srgbClr val="5B0847"/>
                </a:solidFill>
                <a:cs typeface="Arial" pitchFamily="34" charset="0"/>
              </a:rPr>
              <a:t>833M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56591" y="6404678"/>
            <a:ext cx="196399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 smtClean="0">
                <a:solidFill>
                  <a:schemeClr val="bg1"/>
                </a:solidFill>
              </a:rPr>
              <a:t>Confidential – Do Not Duplicate</a:t>
            </a:r>
            <a:endParaRPr lang="en-US" sz="10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732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25602" name="Picture 2" descr="C:\Users\tatema2\AppData\Local\Microsoft\Windows\Temporary Internet Files\Content.Outlook\XAGM1LPN\last supper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306" y="914400"/>
            <a:ext cx="7433388" cy="521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1690" y="228600"/>
            <a:ext cx="8153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kern="0" dirty="0">
                <a:solidFill>
                  <a:srgbClr val="FFFFFF"/>
                </a:solidFill>
                <a:latin typeface="Arial"/>
                <a:ea typeface="ヒラギノ角ゴ Pro W3" charset="-128"/>
                <a:cs typeface="Arial"/>
              </a:rPr>
              <a:t>Consuming Something Different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429000" y="5791200"/>
            <a:ext cx="22098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98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914400"/>
            <a:ext cx="8853856" cy="563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Kitchen?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80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14400"/>
            <a:ext cx="8425101" cy="5638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Ready to Cook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516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471" y="1144588"/>
            <a:ext cx="3198283" cy="4797425"/>
          </a:xfr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2286000"/>
            <a:ext cx="4758690" cy="2693598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Now We’re Cooking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83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UPMC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235A"/>
      </a:accent1>
      <a:accent2>
        <a:srgbClr val="3E73BE"/>
      </a:accent2>
      <a:accent3>
        <a:srgbClr val="661400"/>
      </a:accent3>
      <a:accent4>
        <a:srgbClr val="A94300"/>
      </a:accent4>
      <a:accent5>
        <a:srgbClr val="D28E00"/>
      </a:accent5>
      <a:accent6>
        <a:srgbClr val="505500"/>
      </a:accent6>
      <a:hlink>
        <a:srgbClr val="7D6C69"/>
      </a:hlink>
      <a:folHlink>
        <a:srgbClr val="99CC00"/>
      </a:folHlink>
    </a:clrScheme>
    <a:fontScheme name="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10609</TotalTime>
  <Words>441</Words>
  <Application>Microsoft Office PowerPoint</Application>
  <PresentationFormat>On-screen Show (4:3)</PresentationFormat>
  <Paragraphs>124</Paragraphs>
  <Slides>29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Default Design</vt:lpstr>
      <vt:lpstr>Show Me the Money The Core Value of Analytics in Organizations and Demonstrating it</vt:lpstr>
      <vt:lpstr>Show Me the Money  How to Keep Your Job &amp; Grow Your Influence </vt:lpstr>
      <vt:lpstr>Intellectual Density Quotient: Top 4 Cities</vt:lpstr>
      <vt:lpstr>UPMC Today</vt:lpstr>
      <vt:lpstr>UPMC Invests Heavily in Technology and Leverages the Investment Across the IDFS</vt:lpstr>
      <vt:lpstr> </vt:lpstr>
      <vt:lpstr>The Kitchen?</vt:lpstr>
      <vt:lpstr>Ready to Cook</vt:lpstr>
      <vt:lpstr>Now We’re Cooking</vt:lpstr>
      <vt:lpstr> </vt:lpstr>
      <vt:lpstr>Threats to Value</vt:lpstr>
      <vt:lpstr>Threats to Value</vt:lpstr>
      <vt:lpstr>Strangers in a Strange Land</vt:lpstr>
      <vt:lpstr> </vt:lpstr>
      <vt:lpstr>Threats to Value</vt:lpstr>
      <vt:lpstr>Threats to Value</vt:lpstr>
      <vt:lpstr>Threats to Value</vt:lpstr>
      <vt:lpstr>Value Thieves</vt:lpstr>
      <vt:lpstr>Value Thieves</vt:lpstr>
      <vt:lpstr>Value Thieves</vt:lpstr>
      <vt:lpstr>Tell the STORY</vt:lpstr>
      <vt:lpstr>Information/Report Management</vt:lpstr>
      <vt:lpstr>PowerPoint Presentation</vt:lpstr>
      <vt:lpstr>PowerPoint Presentation</vt:lpstr>
      <vt:lpstr>Showing the Value of Data/Analytics</vt:lpstr>
      <vt:lpstr>The Danger of Big Data</vt:lpstr>
      <vt:lpstr> </vt:lpstr>
      <vt:lpstr>The Dangers of Big Data</vt:lpstr>
      <vt:lpstr>Thank You</vt:lpstr>
    </vt:vector>
  </TitlesOfParts>
  <Company>UPMC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Show Me the Money The Core Value of Analytics in Organizations and Demonstrating it</dc:title>
  <dc:creator>Peele, Pamela B</dc:creator>
  <cp:lastModifiedBy>Tate, Michelle</cp:lastModifiedBy>
  <cp:revision>35</cp:revision>
  <cp:lastPrinted>2015-02-17T18:31:35Z</cp:lastPrinted>
  <dcterms:created xsi:type="dcterms:W3CDTF">2015-01-29T19:36:28Z</dcterms:created>
  <dcterms:modified xsi:type="dcterms:W3CDTF">2015-02-17T18:32:43Z</dcterms:modified>
</cp:coreProperties>
</file>