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591" r:id="rId2"/>
    <p:sldId id="417" r:id="rId3"/>
    <p:sldId id="644" r:id="rId4"/>
    <p:sldId id="648" r:id="rId5"/>
    <p:sldId id="465" r:id="rId6"/>
    <p:sldId id="610" r:id="rId7"/>
    <p:sldId id="615" r:id="rId8"/>
    <p:sldId id="515" r:id="rId9"/>
    <p:sldId id="627" r:id="rId10"/>
    <p:sldId id="617" r:id="rId11"/>
    <p:sldId id="609" r:id="rId12"/>
    <p:sldId id="643" r:id="rId13"/>
    <p:sldId id="642" r:id="rId14"/>
    <p:sldId id="646" r:id="rId15"/>
    <p:sldId id="639" r:id="rId16"/>
    <p:sldId id="629" r:id="rId17"/>
    <p:sldId id="625" r:id="rId18"/>
    <p:sldId id="606" r:id="rId19"/>
    <p:sldId id="551" r:id="rId20"/>
    <p:sldId id="647" r:id="rId21"/>
    <p:sldId id="633" r:id="rId22"/>
    <p:sldId id="612" r:id="rId23"/>
    <p:sldId id="623" r:id="rId24"/>
    <p:sldId id="624" r:id="rId25"/>
    <p:sldId id="523" r:id="rId26"/>
    <p:sldId id="628" r:id="rId27"/>
    <p:sldId id="649" r:id="rId28"/>
    <p:sldId id="630" r:id="rId29"/>
    <p:sldId id="601" r:id="rId30"/>
    <p:sldId id="631" r:id="rId31"/>
    <p:sldId id="632" r:id="rId32"/>
    <p:sldId id="594" r:id="rId33"/>
    <p:sldId id="637" r:id="rId34"/>
    <p:sldId id="638" r:id="rId35"/>
    <p:sldId id="641" r:id="rId36"/>
    <p:sldId id="640" r:id="rId37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eys ideas" id="{D683EB7B-6A2A-FD4A-9270-254626D48F17}">
          <p14:sldIdLst>
            <p14:sldId id="591"/>
            <p14:sldId id="417"/>
            <p14:sldId id="644"/>
            <p14:sldId id="648"/>
            <p14:sldId id="465"/>
            <p14:sldId id="610"/>
            <p14:sldId id="615"/>
            <p14:sldId id="515"/>
            <p14:sldId id="627"/>
            <p14:sldId id="617"/>
          </p14:sldIdLst>
        </p14:section>
        <p14:section name="Technical section" id="{155529C1-1542-7B4B-936C-44DFFA8FDEA6}">
          <p14:sldIdLst>
            <p14:sldId id="609"/>
            <p14:sldId id="643"/>
            <p14:sldId id="642"/>
            <p14:sldId id="646"/>
            <p14:sldId id="639"/>
            <p14:sldId id="629"/>
            <p14:sldId id="625"/>
            <p14:sldId id="606"/>
            <p14:sldId id="551"/>
            <p14:sldId id="647"/>
            <p14:sldId id="633"/>
            <p14:sldId id="612"/>
            <p14:sldId id="623"/>
            <p14:sldId id="624"/>
            <p14:sldId id="523"/>
            <p14:sldId id="628"/>
            <p14:sldId id="649"/>
            <p14:sldId id="630"/>
            <p14:sldId id="601"/>
            <p14:sldId id="631"/>
            <p14:sldId id="632"/>
          </p14:sldIdLst>
        </p14:section>
        <p14:section name="Conclusion" id="{F7C9F914-F7D3-C746-9A28-4DD8B878C0A5}">
          <p14:sldIdLst>
            <p14:sldId id="594"/>
            <p14:sldId id="637"/>
            <p14:sldId id="638"/>
            <p14:sldId id="641"/>
            <p14:sldId id="64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CFFE"/>
    <a:srgbClr val="BCC1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84642" autoAdjust="0"/>
  </p:normalViewPr>
  <p:slideViewPr>
    <p:cSldViewPr snapToGrid="0" snapToObjects="1">
      <p:cViewPr>
        <p:scale>
          <a:sx n="100" d="100"/>
          <a:sy n="100" d="100"/>
        </p:scale>
        <p:origin x="-288" y="-72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06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9B9FA-D31E-C944-84D9-CC617760F175}" type="datetimeFigureOut">
              <a:rPr lang="en-US" smtClean="0"/>
              <a:t>2/13/15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0B396-00C5-5C46-B032-631664D6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19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woman I know had a really good idea on</a:t>
            </a:r>
            <a:r>
              <a:rPr lang="en-US" baseline="0" dirty="0" smtClean="0"/>
              <a:t> her blog: she thought her best decision for 2014 was to do daily releases, which really really paid off. But then she realized that was her 2</a:t>
            </a:r>
            <a:r>
              <a:rPr lang="en-US" baseline="30000" dirty="0" smtClean="0"/>
              <a:t>nd</a:t>
            </a:r>
            <a:r>
              <a:rPr lang="en-US" baseline="0" dirty="0" smtClean="0"/>
              <a:t> best decision – the best was to have decided to set aside time on Wed </a:t>
            </a:r>
            <a:r>
              <a:rPr lang="en-US" baseline="0" dirty="0" err="1" smtClean="0"/>
              <a:t>pms</a:t>
            </a:r>
            <a:r>
              <a:rPr lang="en-US" baseline="0" dirty="0" smtClean="0"/>
              <a:t> to think – away from deadlines, from details. – and without that she wouldn’t have made the other decision.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B396-00C5-5C46-B032-631664D617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86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track: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B396-00C5-5C46-B032-631664D617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4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B396-00C5-5C46-B032-631664D617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B396-00C5-5C46-B032-631664D617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0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fld id="{8FA1F37D-CF4E-CF40-8734-9C6B36AA168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lvl="0" indent="0" fontAlgn="base">
              <a:buNone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Issued by the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Unique Identification Authority of India  (UIDAI)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fontAlgn="base">
              <a:buNone/>
            </a:pP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fontAlgn="base">
              <a:buNone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India, there is no social security card. It’s difficult for the average citizen to set up a bank account, access benefit programs, and enjoy economic mobility. It’s difficult for the government as well with over a $1B of government aid classified as leakage, the result of fraud and corruption.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Aadhaar program is poised to change all that by leveraging the unique IDs that all people are born with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create</a:t>
            </a: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largest biometric database in the world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program aims to get fingerprints and retina scans for all 1.2 billion citizens. The scale of this project required MapR’s </a:t>
            </a:r>
            <a:r>
              <a:rPr lang="en-US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in-Hadoop database that is capable of 200 millisecond response times while supporting millions of concurrent look-ups.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46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track:</a:t>
            </a:r>
            <a:r>
              <a:rPr lang="en-US" baseline="0" dirty="0" smtClean="0"/>
              <a:t> If you can’t identify people, you can’t count how many people receive aid or work on a </a:t>
            </a:r>
            <a:r>
              <a:rPr lang="en-US" baseline="0" dirty="0" err="1" smtClean="0"/>
              <a:t>govt</a:t>
            </a:r>
            <a:r>
              <a:rPr lang="en-US" baseline="0" dirty="0" smtClean="0"/>
              <a:t> supported project. Already estimates of reduction in graft equivalent to 1% of GDP. Went live exclusively on MapR this month</a:t>
            </a:r>
            <a:r>
              <a:rPr lang="en-US" baseline="0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B396-00C5-5C46-B032-631664D617F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55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B396-00C5-5C46-B032-631664D617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45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B396-00C5-5C46-B032-631664D617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57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track:</a:t>
            </a:r>
            <a:r>
              <a:rPr lang="en-US" baseline="0" dirty="0" smtClean="0"/>
              <a:t> Another benefit of getting past details is that it gets you to fundamental ideas sometimes of great value AND lets you see a more comprehensive image of your project -  If you stay lost in local details of implementation you may miss the big picture… like the old idea of 7 blind men trying to describe an elephant…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B396-00C5-5C46-B032-631664D617F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5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455008"/>
            <a:ext cx="10969943" cy="467115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441" y="1012545"/>
            <a:ext cx="10969943" cy="4424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2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181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14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198166"/>
            <a:ext cx="5383398" cy="4927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198166"/>
            <a:ext cx="5383398" cy="49279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95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014779"/>
            <a:ext cx="5385514" cy="442157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2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1456936"/>
            <a:ext cx="5385514" cy="466922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014779"/>
            <a:ext cx="5387630" cy="442157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bg2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1456936"/>
            <a:ext cx="5387630" cy="4669229"/>
          </a:xfr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40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1336" y="5751428"/>
            <a:ext cx="12066154" cy="1069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027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d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Courier New"/>
                <a:cs typeface="Courier New"/>
              </a:defRPr>
            </a:lvl1pPr>
            <a:lvl2pPr>
              <a:defRPr>
                <a:solidFill>
                  <a:schemeClr val="tx2"/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tx2"/>
                </a:solidFill>
                <a:latin typeface="Georgia"/>
                <a:cs typeface="Georgia"/>
              </a:defRPr>
            </a:lvl3pPr>
            <a:lvl4pPr>
              <a:defRPr>
                <a:solidFill>
                  <a:schemeClr val="tx2"/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tx2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0359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Example with By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609441" y="1198167"/>
            <a:ext cx="10969943" cy="441815"/>
          </a:xfrm>
        </p:spPr>
        <p:txBody>
          <a:bodyPr anchor="b">
            <a:noAutofit/>
          </a:bodyPr>
          <a:lstStyle>
            <a:lvl1pPr marL="0" indent="0">
              <a:buNone/>
              <a:defRPr sz="3000" b="1">
                <a:latin typeface="Courier New"/>
                <a:cs typeface="Courier New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39982"/>
            <a:ext cx="10969943" cy="4486183"/>
          </a:xfrm>
          <a:solidFill>
            <a:schemeClr val="accent4">
              <a:lumMod val="40000"/>
              <a:lumOff val="60000"/>
            </a:schemeClr>
          </a:solidFill>
          <a:ln w="28575" cmpd="sng">
            <a:solidFill>
              <a:schemeClr val="tx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Courier New"/>
                <a:cs typeface="Courier New"/>
              </a:defRPr>
            </a:lvl1pPr>
            <a:lvl2pPr>
              <a:defRPr>
                <a:solidFill>
                  <a:schemeClr val="tx2"/>
                </a:solidFill>
                <a:latin typeface="Georgia"/>
                <a:cs typeface="Georgia"/>
              </a:defRPr>
            </a:lvl2pPr>
            <a:lvl3pPr>
              <a:defRPr>
                <a:solidFill>
                  <a:schemeClr val="tx2"/>
                </a:solidFill>
                <a:latin typeface="Georgia"/>
                <a:cs typeface="Georgia"/>
              </a:defRPr>
            </a:lvl3pPr>
            <a:lvl4pPr>
              <a:defRPr>
                <a:solidFill>
                  <a:schemeClr val="tx2"/>
                </a:solidFill>
                <a:latin typeface="Georgia"/>
                <a:cs typeface="Georgia"/>
              </a:defRPr>
            </a:lvl4pPr>
            <a:lvl5pPr>
              <a:defRPr>
                <a:solidFill>
                  <a:schemeClr val="tx2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765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43188D80-890A-084F-8A21-6BFE70FF53BA}" type="datetimeFigureOut">
              <a:rPr lang="en-US" smtClean="0"/>
              <a:t>2/13/15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/>
          <a:p>
            <a:fld id="{14063A33-C2C7-B744-9AEA-0DBBEF1E6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8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923528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198166"/>
            <a:ext cx="10969943" cy="492799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extBox 29"/>
          <p:cNvSpPr txBox="1"/>
          <p:nvPr userDrawn="1"/>
        </p:nvSpPr>
        <p:spPr>
          <a:xfrm>
            <a:off x="8354723" y="6584364"/>
            <a:ext cx="236005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© </a:t>
            </a: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2015 </a:t>
            </a: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Ellen</a:t>
            </a:r>
            <a:r>
              <a:rPr lang="en-US" sz="9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Friedman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11757025" y="6507319"/>
            <a:ext cx="8636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C6DA7C-23A0-49B4-BC54-16041AFD646B}" type="slidenum">
              <a:rPr lang="en-US" sz="1200" smtClean="0">
                <a:solidFill>
                  <a:schemeClr val="accent4"/>
                </a:solidFill>
              </a:rPr>
              <a:pPr/>
              <a:t>‹#›</a:t>
            </a:fld>
            <a:endParaRPr lang="en-US" sz="12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3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71" r:id="rId3"/>
    <p:sldLayoutId id="2147483652" r:id="rId4"/>
    <p:sldLayoutId id="2147483653" r:id="rId5"/>
    <p:sldLayoutId id="2147483654" r:id="rId6"/>
    <p:sldLayoutId id="2147483664" r:id="rId7"/>
    <p:sldLayoutId id="2147483665" r:id="rId8"/>
    <p:sldLayoutId id="2147483677" r:id="rId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09493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457120" indent="-457120" algn="l" defTabSz="609493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2"/>
          </a:solidFill>
          <a:latin typeface="Arial"/>
          <a:ea typeface="+mn-ea"/>
          <a:cs typeface="Arial"/>
        </a:defRPr>
      </a:lvl1pPr>
      <a:lvl2pPr marL="990427" indent="-380933" algn="l" defTabSz="609493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2"/>
          </a:solidFill>
          <a:latin typeface="Arial"/>
          <a:ea typeface="+mn-ea"/>
          <a:cs typeface="Arial"/>
        </a:defRPr>
      </a:lvl2pPr>
      <a:lvl3pPr marL="1523733" indent="-304747" algn="l" defTabSz="60949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2"/>
          </a:solidFill>
          <a:latin typeface="Arial"/>
          <a:ea typeface="+mn-ea"/>
          <a:cs typeface="Arial"/>
        </a:defRPr>
      </a:lvl3pPr>
      <a:lvl4pPr marL="2133227" indent="-304747" algn="l" defTabSz="609493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2"/>
          </a:solidFill>
          <a:latin typeface="Arial"/>
          <a:ea typeface="+mn-ea"/>
          <a:cs typeface="Arial"/>
        </a:defRPr>
      </a:lvl4pPr>
      <a:lvl5pPr marL="2742720" indent="-304747" algn="l" defTabSz="609493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2"/>
          </a:solidFill>
          <a:latin typeface="Arial"/>
          <a:ea typeface="+mn-ea"/>
          <a:cs typeface="Arial"/>
        </a:defRPr>
      </a:lvl5pPr>
      <a:lvl6pPr marL="335221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60949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6094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llenf@apache.org" TargetMode="External"/><Relationship Id="rId3" Type="http://schemas.openxmlformats.org/officeDocument/2006/relationships/hyperlink" Target="mailto:efriedman@maprtech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uidai.gov.in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t.ly/mapr-real-world-hadoop" TargetMode="External"/><Relationship Id="rId3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bit.ly/hadoop-use-cases" TargetMode="External"/><Relationship Id="rId3" Type="http://schemas.openxmlformats.org/officeDocument/2006/relationships/hyperlink" Target="http://bit.ly/strata2015-myriad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ellenf@apache.org" TargetMode="External"/><Relationship Id="rId3" Type="http://schemas.openxmlformats.org/officeDocument/2006/relationships/hyperlink" Target="mailto:efriedman@maprtech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558800"/>
            <a:ext cx="12649581" cy="804900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9741" y="1582739"/>
            <a:ext cx="10969943" cy="9235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Big Data Stories:</a:t>
            </a:r>
            <a:br>
              <a:rPr lang="en-US" dirty="0" smtClean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Decisions That Drive Successful Projects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8215" y="4454888"/>
            <a:ext cx="4584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Ellen Friedman</a:t>
            </a:r>
          </a:p>
          <a:p>
            <a:endParaRPr lang="en-US" dirty="0" smtClean="0">
              <a:solidFill>
                <a:schemeClr val="bg1">
                  <a:lumMod val="85000"/>
                </a:schemeClr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Strata Conference San Jose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18 February 2015</a:t>
            </a:r>
          </a:p>
        </p:txBody>
      </p:sp>
    </p:spTree>
    <p:extLst>
      <p:ext uri="{BB962C8B-B14F-4D97-AF65-F5344CB8AC3E}">
        <p14:creationId xmlns:p14="http://schemas.microsoft.com/office/powerpoint/2010/main" val="273244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3: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Transform your thinking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79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76163" y="2130426"/>
            <a:ext cx="5219938" cy="1470025"/>
          </a:xfrm>
          <a:solidFill>
            <a:schemeClr val="bg1">
              <a:lumMod val="95000"/>
            </a:schemeClr>
          </a:solidFill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 Big Data Technologies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21924" y="4025900"/>
            <a:ext cx="9804876" cy="1752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about Apache Hadoop &amp; </a:t>
            </a:r>
            <a:r>
              <a:rPr lang="en-US" sz="3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NoSQL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technology?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5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isn’t magic and you don’t just plug it in…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4572000" y="2222500"/>
            <a:ext cx="3735784" cy="2690645"/>
            <a:chOff x="4826000" y="2082800"/>
            <a:chExt cx="3735784" cy="2690645"/>
          </a:xfrm>
        </p:grpSpPr>
        <p:sp>
          <p:nvSpPr>
            <p:cNvPr id="9" name="Bent Arrow 8"/>
            <p:cNvSpPr/>
            <p:nvPr/>
          </p:nvSpPr>
          <p:spPr bwMode="auto">
            <a:xfrm rot="4615753">
              <a:off x="6851650" y="2775534"/>
              <a:ext cx="1231900" cy="1020485"/>
            </a:xfrm>
            <a:prstGeom prst="bentArrow">
              <a:avLst/>
            </a:prstGeom>
            <a:solidFill>
              <a:schemeClr val="bg1">
                <a:lumMod val="50000"/>
              </a:schemeClr>
            </a:solidFill>
            <a:ln w="9525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6" name="Trapezoid 5"/>
            <p:cNvSpPr/>
            <p:nvPr/>
          </p:nvSpPr>
          <p:spPr bwMode="auto">
            <a:xfrm>
              <a:off x="4826000" y="2082800"/>
              <a:ext cx="2641600" cy="2565400"/>
            </a:xfrm>
            <a:prstGeom prst="trapezoid">
              <a:avLst/>
            </a:prstGeom>
            <a:solidFill>
              <a:schemeClr val="bg1">
                <a:lumMod val="65000"/>
              </a:schemeClr>
            </a:solidFill>
            <a:ln w="9525" algn="ctr">
              <a:solidFill>
                <a:schemeClr val="accent4">
                  <a:lumMod val="60000"/>
                  <a:lumOff val="40000"/>
                </a:schemeClr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 rot="20594755">
              <a:off x="7473236" y="3538729"/>
              <a:ext cx="850900" cy="443931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 eaLnBrk="0" hangingPunct="0"/>
              <a:endParaRPr lang="en-US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44077" y="3683000"/>
              <a:ext cx="38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Arial"/>
                  <a:cs typeface="Arial"/>
                </a:rPr>
                <a:t>$</a:t>
              </a:r>
              <a:endParaRPr lang="en-US" b="1" dirty="0" smtClean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715753">
              <a:off x="7765590" y="4035691"/>
              <a:ext cx="38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Arial"/>
                  <a:cs typeface="Arial"/>
                </a:rPr>
                <a:t>$</a:t>
              </a:r>
              <a:endParaRPr lang="en-US" b="1" dirty="0" smtClean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21150106">
              <a:off x="8026400" y="4000500"/>
              <a:ext cx="38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Arial"/>
                  <a:cs typeface="Arial"/>
                </a:rPr>
                <a:t>$</a:t>
              </a:r>
              <a:endParaRPr lang="en-US" b="1" dirty="0" smtClean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35238" y="4311780"/>
              <a:ext cx="38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Arial"/>
                  <a:cs typeface="Arial"/>
                </a:rPr>
                <a:t>$</a:t>
              </a:r>
              <a:endParaRPr lang="en-US" b="1" dirty="0" smtClean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 rot="2119548">
              <a:off x="8179461" y="4305300"/>
              <a:ext cx="3823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  <a:latin typeface="Arial"/>
                  <a:cs typeface="Arial"/>
                </a:rPr>
                <a:t>$</a:t>
              </a:r>
              <a:endParaRPr lang="en-US" b="1" dirty="0" smtClean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450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Apache Hadoop and </a:t>
            </a:r>
            <a:r>
              <a:rPr lang="en-US" dirty="0" err="1" smtClean="0"/>
              <a:t>NoSQL</a:t>
            </a:r>
            <a:r>
              <a:rPr lang="en-US" dirty="0" smtClean="0"/>
              <a:t> databases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need to transform thinking: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You’re not stuck with your first decisions – learn to take advantage of flexibility</a:t>
            </a:r>
          </a:p>
          <a:p>
            <a:r>
              <a:rPr lang="en-US" dirty="0" smtClean="0"/>
              <a:t>Save more data and save it longer</a:t>
            </a:r>
          </a:p>
          <a:p>
            <a:r>
              <a:rPr lang="en-US" dirty="0" smtClean="0"/>
              <a:t>Explore new data sources and new formats</a:t>
            </a:r>
          </a:p>
          <a:p>
            <a:r>
              <a:rPr lang="en-US" dirty="0" smtClean="0"/>
              <a:t>Combine data sources for more powerful insights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27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441" y="274639"/>
            <a:ext cx="11239659" cy="923528"/>
          </a:xfrm>
        </p:spPr>
        <p:txBody>
          <a:bodyPr>
            <a:normAutofit/>
          </a:bodyPr>
          <a:lstStyle/>
          <a:p>
            <a:r>
              <a:rPr lang="en-US" dirty="0" smtClean="0"/>
              <a:t>“Technology is a tool. People solve problems.</a:t>
            </a:r>
            <a:r>
              <a:rPr lang="en-US" dirty="0" smtClean="0"/>
              <a:t>”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9800" y="1435100"/>
            <a:ext cx="8064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John </a:t>
            </a:r>
            <a:r>
              <a:rPr lang="en-US" dirty="0" err="1" smtClean="0">
                <a:solidFill>
                  <a:schemeClr val="tx2"/>
                </a:solidFill>
                <a:latin typeface="Arial"/>
                <a:cs typeface="Arial"/>
              </a:rPr>
              <a:t>Omernick</a:t>
            </a:r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	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VP Big Data Analytics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&amp; Manager of Fraud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Center 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Excellence at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Zions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Bancorporation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quote 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from 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personal communication 4 Feb 2015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761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4: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Recognize that people solve problems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62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5: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Be realistic about goals &amp; SLAs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973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76162" y="1673226"/>
            <a:ext cx="8572737" cy="1895474"/>
          </a:xfrm>
          <a:solidFill>
            <a:schemeClr val="bg1">
              <a:lumMod val="95000"/>
            </a:schemeClr>
          </a:solidFill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What if you needed to uniquely identify every person in India?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60124" y="4025900"/>
            <a:ext cx="8532178" cy="1752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 1.2 billion of them….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8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" y="-425079"/>
            <a:ext cx="12188825" cy="5298596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2702" y="4880056"/>
            <a:ext cx="2481910" cy="129540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en-US" sz="2000" b="1" dirty="0">
              <a:solidFill>
                <a:schemeClr val="lt1">
                  <a:alpha val="52000"/>
                </a:schemeClr>
              </a:solidFill>
            </a:endParaRPr>
          </a:p>
        </p:txBody>
      </p:sp>
      <p:sp>
        <p:nvSpPr>
          <p:cNvPr id="14" name="Text Placeholder 25"/>
          <p:cNvSpPr txBox="1">
            <a:spLocks/>
          </p:cNvSpPr>
          <p:nvPr/>
        </p:nvSpPr>
        <p:spPr>
          <a:xfrm>
            <a:off x="1541854" y="6608048"/>
            <a:ext cx="1846796" cy="1812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95000"/>
              </a:lnSpc>
              <a:defRPr lang="en-US" sz="2000" kern="1200" cap="all" baseline="0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effectLst/>
              </a:rPr>
              <a:t>People</a:t>
            </a:r>
            <a:endParaRPr lang="en-US" sz="1400" b="1" dirty="0">
              <a:effectLst/>
            </a:endParaRPr>
          </a:p>
        </p:txBody>
      </p:sp>
      <p:sp>
        <p:nvSpPr>
          <p:cNvPr id="2" name="Right Triangle 1"/>
          <p:cNvSpPr/>
          <p:nvPr/>
        </p:nvSpPr>
        <p:spPr>
          <a:xfrm rot="10800000">
            <a:off x="1393670" y="7197724"/>
            <a:ext cx="88159" cy="119013"/>
          </a:xfrm>
          <a:prstGeom prst="rtTriangl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95000"/>
              </a:lnSpc>
            </a:pPr>
            <a:endParaRPr lang="en-US" sz="2000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728314" y="4938030"/>
            <a:ext cx="93620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Aadhaar Project: Largest Biometric DB in the World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Unique 12 – digit number for each person in India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Proof of identity, authenticated anytime, anywhere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Runs on </a:t>
            </a:r>
            <a:r>
              <a:rPr lang="en-US" dirty="0" err="1" smtClean="0">
                <a:solidFill>
                  <a:schemeClr val="tx2"/>
                </a:solidFill>
                <a:latin typeface="Arial"/>
                <a:cs typeface="Arial"/>
              </a:rPr>
              <a:t>NoSQL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 database MapR-DB</a:t>
            </a:r>
          </a:p>
        </p:txBody>
      </p:sp>
      <p:pic>
        <p:nvPicPr>
          <p:cNvPr id="27" name="Picture 26" descr="200px-Aadhaar_Logo.svg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7393" y="4892676"/>
            <a:ext cx="1239481" cy="795091"/>
          </a:xfrm>
          <a:prstGeom prst="rect">
            <a:avLst/>
          </a:prstGeom>
        </p:spPr>
      </p:pic>
      <p:sp>
        <p:nvSpPr>
          <p:cNvPr id="29" name="Text Placeholder 25"/>
          <p:cNvSpPr txBox="1">
            <a:spLocks/>
          </p:cNvSpPr>
          <p:nvPr/>
        </p:nvSpPr>
        <p:spPr>
          <a:xfrm>
            <a:off x="348988" y="4873517"/>
            <a:ext cx="2005678" cy="747524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defPPr>
              <a:defRPr lang="en-US"/>
            </a:defPPr>
            <a:lvl1pPr marL="0" algn="ctr" defTabSz="457200" rtl="0" eaLnBrk="1" latinLnBrk="0" hangingPunct="1">
              <a:defRPr lang="en-US" sz="7300" b="1" kern="1200" cap="all" baseline="0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Arial"/>
              </a:defRPr>
            </a:lvl1pPr>
            <a:lvl2pPr marL="457200" algn="l" defTabSz="457200" rtl="0" eaLnBrk="1" latinLnBrk="0" hangingPunct="1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5000"/>
              </a:lnSpc>
            </a:pPr>
            <a:r>
              <a:rPr lang="en-US" sz="3200" spc="-100" dirty="0" smtClean="0">
                <a:solidFill>
                  <a:srgbClr val="C60C30"/>
                </a:solidFill>
              </a:rPr>
              <a:t>1.2 B</a:t>
            </a:r>
            <a:endParaRPr lang="en-US" sz="3200" spc="-100" dirty="0">
              <a:solidFill>
                <a:srgbClr val="C60C3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700" y="5682099"/>
            <a:ext cx="2588615" cy="352299"/>
          </a:xfrm>
          <a:prstGeom prst="rect">
            <a:avLst/>
          </a:prstGeom>
          <a:gradFill>
            <a:gsLst>
              <a:gs pos="52000">
                <a:srgbClr val="9A0A25"/>
              </a:gs>
              <a:gs pos="50000">
                <a:srgbClr val="B90B2C"/>
              </a:gs>
            </a:gsLst>
            <a:lin ang="5400000" scaled="0"/>
          </a:gradFill>
          <a:ln>
            <a:noFill/>
          </a:ln>
          <a:effectLst>
            <a:outerShdw blurRad="38100" dist="25400" dir="5400000" algn="t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5000"/>
              </a:lnSpc>
            </a:pPr>
            <a:endParaRPr lang="en-US" sz="16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66485" y="5694799"/>
            <a:ext cx="1323975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 algn="r"/>
            <a:r>
              <a:rPr lang="en-US" sz="1600" b="1" dirty="0" smtClean="0">
                <a:solidFill>
                  <a:schemeClr val="bg1"/>
                </a:solidFill>
              </a:rPr>
              <a:t>PEOPLE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34" name="Right Triangle 33"/>
          <p:cNvSpPr/>
          <p:nvPr/>
        </p:nvSpPr>
        <p:spPr>
          <a:xfrm rot="5400000">
            <a:off x="2516428" y="6004620"/>
            <a:ext cx="59057" cy="110715"/>
          </a:xfrm>
          <a:prstGeom prst="rtTriangl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</a:pPr>
            <a:endParaRPr lang="en-US" sz="2000" spc="300" dirty="0" smtClean="0"/>
          </a:p>
        </p:txBody>
      </p:sp>
    </p:spTree>
    <p:extLst>
      <p:ext uri="{BB962C8B-B14F-4D97-AF65-F5344CB8AC3E}">
        <p14:creationId xmlns:p14="http://schemas.microsoft.com/office/powerpoint/2010/main" val="46760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does </a:t>
            </a:r>
            <a:r>
              <a:rPr lang="en-US" dirty="0" err="1" smtClean="0">
                <a:solidFill>
                  <a:schemeClr val="tx1"/>
                </a:solidFill>
              </a:rPr>
              <a:t>Aadhaar</a:t>
            </a:r>
            <a:r>
              <a:rPr lang="en-US" dirty="0" smtClean="0">
                <a:solidFill>
                  <a:schemeClr val="tx1"/>
                </a:solidFill>
              </a:rPr>
              <a:t> mean for India?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Better delivery of welfare services</a:t>
            </a:r>
          </a:p>
          <a:p>
            <a:r>
              <a:rPr lang="en-US" dirty="0" smtClean="0"/>
              <a:t>More open society </a:t>
            </a:r>
          </a:p>
          <a:p>
            <a:pPr lvl="1"/>
            <a:r>
              <a:rPr lang="en-US" dirty="0" smtClean="0"/>
              <a:t>Identification without regard to cast, creed, religion or geography</a:t>
            </a:r>
          </a:p>
          <a:p>
            <a:r>
              <a:rPr lang="en-US" dirty="0" smtClean="0"/>
              <a:t>Reduction in embezzlement – save billions in government funds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444" y="1185467"/>
            <a:ext cx="2573528" cy="9801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8783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1017213"/>
            <a:ext cx="10969943" cy="9235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Contact Information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34841" y="1513663"/>
            <a:ext cx="10969943" cy="4671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Ellen Friedman  </a:t>
            </a:r>
          </a:p>
          <a:p>
            <a:pPr marL="0" indent="0">
              <a:buNone/>
            </a:pPr>
            <a:r>
              <a:rPr lang="en-US" dirty="0" smtClean="0"/>
              <a:t>	Solutions Consultant and Commentator	</a:t>
            </a:r>
          </a:p>
          <a:p>
            <a:pPr marL="0" indent="0">
              <a:buNone/>
            </a:pPr>
            <a:r>
              <a:rPr lang="en-US" dirty="0" smtClean="0"/>
              <a:t> 	Apache Mahout committer, Apache Drill contributor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Email  			</a:t>
            </a:r>
            <a:r>
              <a:rPr lang="en-US" dirty="0"/>
              <a:t> </a:t>
            </a:r>
            <a:r>
              <a:rPr lang="en-US" dirty="0" smtClean="0">
                <a:hlinkClick r:id="rId2"/>
              </a:rPr>
              <a:t>ellenf@apache.org</a:t>
            </a:r>
            <a:r>
              <a:rPr lang="en-US" dirty="0" smtClean="0"/>
              <a:t>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 </a:t>
            </a:r>
            <a:r>
              <a:rPr lang="en-US" dirty="0" smtClean="0">
                <a:hlinkClick r:id="rId3"/>
              </a:rPr>
              <a:t>efriedman@maprtech.com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Twitter 			@</a:t>
            </a:r>
            <a:r>
              <a:rPr lang="en-US" dirty="0" err="1" smtClean="0"/>
              <a:t>Ellen_Friedman</a:t>
            </a:r>
            <a:r>
              <a:rPr lang="en-US" dirty="0" smtClean="0"/>
              <a:t>				@</a:t>
            </a:r>
            <a:r>
              <a:rPr lang="en-US" dirty="0" err="1" smtClean="0"/>
              <a:t>ApacheDrill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</a:t>
            </a:r>
            <a:r>
              <a:rPr lang="en-US" dirty="0" err="1" smtClean="0"/>
              <a:t>Hashtag</a:t>
            </a:r>
            <a:r>
              <a:rPr lang="en-US" dirty="0" smtClean="0"/>
              <a:t> today:  			#</a:t>
            </a:r>
            <a:r>
              <a:rPr lang="en-US" dirty="0" err="1" smtClean="0"/>
              <a:t>StrataHadoop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9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Day in the Life of the </a:t>
            </a:r>
            <a:r>
              <a:rPr lang="en-US" dirty="0" err="1" smtClean="0"/>
              <a:t>Aadhaar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441" y="1198166"/>
            <a:ext cx="10969943" cy="5380433"/>
          </a:xfrm>
          <a:ln>
            <a:solidFill>
              <a:schemeClr val="bg1">
                <a:lumMod val="6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</a:t>
            </a:r>
            <a:r>
              <a:rPr lang="en-US" dirty="0" smtClean="0"/>
              <a:t>ata platform must handle: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1 million new enrollments /day </a:t>
            </a:r>
          </a:p>
          <a:p>
            <a:pPr lvl="1"/>
            <a:r>
              <a:rPr lang="en-US" dirty="0" smtClean="0"/>
              <a:t>After 4 years, ~ </a:t>
            </a:r>
            <a:r>
              <a:rPr lang="en-US" dirty="0" smtClean="0"/>
              <a:t>700 </a:t>
            </a:r>
            <a:r>
              <a:rPr lang="en-US" dirty="0" smtClean="0"/>
              <a:t>million of the 1.2 billion already enrolled</a:t>
            </a:r>
          </a:p>
          <a:p>
            <a:pPr lvl="1"/>
            <a:r>
              <a:rPr lang="en-US" dirty="0" smtClean="0"/>
              <a:t>4+ PB of raw data</a:t>
            </a:r>
          </a:p>
          <a:p>
            <a:r>
              <a:rPr lang="en-US" dirty="0" smtClean="0"/>
              <a:t>Each new enrollment needs de-duplication</a:t>
            </a:r>
          </a:p>
          <a:p>
            <a:pPr lvl="1"/>
            <a:r>
              <a:rPr lang="en-US" dirty="0" smtClean="0"/>
              <a:t>100s of millions of transaction over billions of records doing 100s of trillions of biometric matches/day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Online sub-second </a:t>
            </a:r>
            <a:r>
              <a:rPr lang="en-US" b="1" dirty="0" smtClean="0">
                <a:solidFill>
                  <a:schemeClr val="tx1"/>
                </a:solidFill>
              </a:rPr>
              <a:t>authentications, anytime, anywhere</a:t>
            </a:r>
            <a:endParaRPr lang="en-US" b="1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as many as 100 million per </a:t>
            </a:r>
            <a:r>
              <a:rPr lang="en-US" dirty="0" smtClean="0">
                <a:solidFill>
                  <a:schemeClr val="tx1"/>
                </a:solidFill>
              </a:rPr>
              <a:t>day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Runs on MapR data platform’s </a:t>
            </a:r>
            <a:r>
              <a:rPr lang="en-US" sz="2300" dirty="0" err="1">
                <a:solidFill>
                  <a:schemeClr val="tx1"/>
                </a:solidFill>
              </a:rPr>
              <a:t>NoSQL</a:t>
            </a:r>
            <a:r>
              <a:rPr lang="en-US" sz="2300" dirty="0">
                <a:solidFill>
                  <a:schemeClr val="tx1"/>
                </a:solidFill>
              </a:rPr>
              <a:t> database (MapR-DB)</a:t>
            </a:r>
          </a:p>
          <a:p>
            <a:pPr lvl="1"/>
            <a:endParaRPr lang="en-US" sz="2300" dirty="0"/>
          </a:p>
          <a:p>
            <a:pPr marL="76187" indent="0">
              <a:buNone/>
            </a:pPr>
            <a:endParaRPr lang="en-US" sz="2300" dirty="0" smtClean="0"/>
          </a:p>
          <a:p>
            <a:pPr marL="76187" indent="0">
              <a:buNone/>
            </a:pPr>
            <a:r>
              <a:rPr lang="en-US" sz="2300" dirty="0" smtClean="0"/>
              <a:t>Official website of Unique Identification Authority of India (UIDAI)</a:t>
            </a:r>
          </a:p>
          <a:p>
            <a:pPr marL="1142800" lvl="2" indent="0">
              <a:buNone/>
            </a:pPr>
            <a:r>
              <a:rPr lang="en-US" sz="2300" dirty="0" smtClean="0">
                <a:hlinkClick r:id="rId3"/>
              </a:rPr>
              <a:t> http</a:t>
            </a:r>
            <a:r>
              <a:rPr lang="en-US" sz="2300" dirty="0">
                <a:hlinkClick r:id="rId3"/>
              </a:rPr>
              <a:t>://</a:t>
            </a:r>
            <a:r>
              <a:rPr lang="en-US" sz="2300" dirty="0" smtClean="0">
                <a:hlinkClick r:id="rId3"/>
              </a:rPr>
              <a:t>uidai.gov.in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444" y="1185467"/>
            <a:ext cx="2573528" cy="9801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9093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6: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See performance as more than a sprint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26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7: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Recognize common design patterns that cross verticals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88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patterns for solutions cut across verticals</a:t>
            </a: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71829" y="3387725"/>
            <a:ext cx="3057525" cy="2428875"/>
            <a:chOff x="5770884" y="2205244"/>
            <a:chExt cx="4076700" cy="3238500"/>
          </a:xfrm>
        </p:grpSpPr>
        <p:sp>
          <p:nvSpPr>
            <p:cNvPr id="4" name="Rectangle 3"/>
            <p:cNvSpPr/>
            <p:nvPr/>
          </p:nvSpPr>
          <p:spPr>
            <a:xfrm>
              <a:off x="5770884" y="2205244"/>
              <a:ext cx="4076700" cy="3238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40000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71648" y="2230644"/>
              <a:ext cx="3409236" cy="318301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647541" y="1549400"/>
            <a:ext cx="5105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Example: Anomaly detection well known technique for finding fraud and security breaches such as in the financial sector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8" name="Picture 7" descr="Macintosh HD:Users:tdunning:Documents:MapR:anomaly-detection:book:figure-05-0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44" y="1528385"/>
            <a:ext cx="4663440" cy="31089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838825" y="4851400"/>
            <a:ext cx="510555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But anomaly detection is also useful to understand sporadic web traffic, which is useful for online marketing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93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Believe your data: Discover instead of define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15510" y="4983804"/>
            <a:ext cx="847166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Anomaly detection done well has a common theme: </a:t>
            </a:r>
          </a:p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First </a:t>
            </a:r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m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ake an adaptive model to discover what is normal, then you can recognize outliers with anomalous behavior.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r="3001"/>
          <a:stretch/>
        </p:blipFill>
        <p:spPr>
          <a:xfrm>
            <a:off x="3351212" y="2014855"/>
            <a:ext cx="5486400" cy="2828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09" y="1246995"/>
            <a:ext cx="6646164" cy="3669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902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447926"/>
            <a:ext cx="10360501" cy="1470025"/>
          </a:xfrm>
          <a:ln w="57150" cmpd="sng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Communication matters…</a:t>
            </a:r>
            <a:br>
              <a:rPr lang="en-US" sz="4000" dirty="0" smtClean="0">
                <a:latin typeface="Courier"/>
                <a:cs typeface="Courier"/>
              </a:rPr>
            </a:b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76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5: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Look for basic concepts &amp; the big picture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069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beyond individual use cases…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0" y="1198167"/>
            <a:ext cx="3733800" cy="3530600"/>
          </a:xfrm>
          <a:prstGeom prst="rect">
            <a:avLst/>
          </a:prstGeom>
          <a:ln>
            <a:solidFill>
              <a:srgbClr val="ABADAE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397250"/>
            <a:ext cx="3708400" cy="2044700"/>
          </a:xfrm>
          <a:prstGeom prst="rect">
            <a:avLst/>
          </a:prstGeom>
          <a:ln>
            <a:solidFill>
              <a:srgbClr val="ABADAE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204517"/>
            <a:ext cx="3263900" cy="2463800"/>
          </a:xfrm>
          <a:prstGeom prst="rect">
            <a:avLst/>
          </a:prstGeom>
          <a:ln>
            <a:solidFill>
              <a:srgbClr val="ABADAE"/>
            </a:solidFill>
          </a:ln>
        </p:spPr>
      </p:pic>
    </p:spTree>
    <p:extLst>
      <p:ext uri="{BB962C8B-B14F-4D97-AF65-F5344CB8AC3E}">
        <p14:creationId xmlns:p14="http://schemas.microsoft.com/office/powerpoint/2010/main" val="375402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8: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Think in terms of new approach across organization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26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441" y="274639"/>
            <a:ext cx="11239659" cy="923528"/>
          </a:xfrm>
        </p:spPr>
        <p:txBody>
          <a:bodyPr>
            <a:normAutofit/>
          </a:bodyPr>
          <a:lstStyle/>
          <a:p>
            <a:r>
              <a:rPr lang="en-US" dirty="0" smtClean="0"/>
              <a:t>“Let go of your fear of failure.</a:t>
            </a:r>
            <a:r>
              <a:rPr lang="en-US" dirty="0" smtClean="0"/>
              <a:t>”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9800" y="1435100"/>
            <a:ext cx="8064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Mik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e Brown</a:t>
            </a: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CTO, </a:t>
            </a:r>
            <a:r>
              <a:rPr lang="en-US" dirty="0" err="1" smtClean="0">
                <a:solidFill>
                  <a:schemeClr val="tx2"/>
                </a:solidFill>
                <a:latin typeface="Arial"/>
                <a:cs typeface="Arial"/>
              </a:rPr>
              <a:t>comScore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Quote from personal communication, January 2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015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00" y="1198167"/>
            <a:ext cx="25273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676163" y="2130426"/>
            <a:ext cx="5219938" cy="1470025"/>
          </a:xfrm>
          <a:solidFill>
            <a:schemeClr val="bg1">
              <a:lumMod val="95000"/>
            </a:schemeClr>
          </a:solidFill>
          <a:ln w="28575" cmpd="sng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 Data </a:t>
            </a:r>
            <a:r>
              <a:rPr lang="en-US" dirty="0" smtClean="0"/>
              <a:t>Driven </a:t>
            </a:r>
            <a:r>
              <a:rPr lang="en-US" dirty="0" smtClean="0"/>
              <a:t>Decisions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60124" y="4025900"/>
            <a:ext cx="8532178" cy="1752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What lies behind successful projects?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719038" cy="1470025"/>
          </a:xfrm>
          <a:ln w="57150" cmpd="sng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9: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Creat</a:t>
            </a:r>
            <a:r>
              <a:rPr lang="en-US" sz="4000" dirty="0" smtClean="0">
                <a:latin typeface="Courier"/>
                <a:cs typeface="Courier"/>
              </a:rPr>
              <a:t>e safe setting for experimentation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59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10: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Future proof your org by building experience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37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711205"/>
            <a:ext cx="12358116" cy="85382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641" y="5588000"/>
            <a:ext cx="76582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Please support women in tech – help build girls’ dreams of what they can accomplish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6925" y="6189077"/>
            <a:ext cx="350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© Ellen Friedman 2015</a:t>
            </a:r>
          </a:p>
        </p:txBody>
      </p:sp>
    </p:spTree>
    <p:extLst>
      <p:ext uri="{BB962C8B-B14F-4D97-AF65-F5344CB8AC3E}">
        <p14:creationId xmlns:p14="http://schemas.microsoft.com/office/powerpoint/2010/main" val="348132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Real World Hadoop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29286" y="1068861"/>
            <a:ext cx="1038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by Ted Dunning and Ellen Friedman © Feb </a:t>
            </a:r>
            <a:r>
              <a:rPr lang="en-US" dirty="0" smtClean="0">
                <a:latin typeface="Arial"/>
                <a:cs typeface="Arial"/>
              </a:rPr>
              <a:t>2015 </a:t>
            </a:r>
            <a:r>
              <a:rPr lang="en-US" dirty="0" smtClean="0">
                <a:latin typeface="Arial"/>
                <a:cs typeface="Arial"/>
              </a:rPr>
              <a:t>(published by O’Reilly)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42000" y="2247900"/>
            <a:ext cx="5273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eBook courtesy of MapR:</a:t>
            </a:r>
          </a:p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2"/>
                </a:solidFill>
                <a:cs typeface="Arial"/>
                <a:hlinkClick r:id="rId2"/>
              </a:rPr>
              <a:t>http://bit.ly/mapr-real-world-</a:t>
            </a:r>
            <a:r>
              <a:rPr lang="en-US" dirty="0" smtClean="0">
                <a:solidFill>
                  <a:schemeClr val="tx2"/>
                </a:solidFill>
                <a:cs typeface="Arial"/>
                <a:hlinkClick r:id="rId2"/>
              </a:rPr>
              <a:t>hadoop</a:t>
            </a:r>
            <a:endParaRPr lang="en-US" dirty="0" smtClean="0">
              <a:solidFill>
                <a:schemeClr val="tx2"/>
              </a:solidFill>
              <a:cs typeface="Arial"/>
            </a:endParaRPr>
          </a:p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084" y="1968757"/>
            <a:ext cx="2503170" cy="36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Real World Hadoop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29286" y="1068861"/>
            <a:ext cx="10386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by Ted Dunning and Ellen Friedman © Feb </a:t>
            </a:r>
            <a:r>
              <a:rPr lang="en-US" dirty="0" smtClean="0">
                <a:latin typeface="Arial"/>
                <a:cs typeface="Arial"/>
              </a:rPr>
              <a:t>2015 </a:t>
            </a:r>
            <a:r>
              <a:rPr lang="en-US" dirty="0" smtClean="0">
                <a:latin typeface="Arial"/>
                <a:cs typeface="Arial"/>
              </a:rPr>
              <a:t>(published by O’Reilly)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42000" y="2247900"/>
            <a:ext cx="52733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Free print copy during book signings at MapR booth</a:t>
            </a:r>
          </a:p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Today 	5:15 pm</a:t>
            </a:r>
          </a:p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 err="1" smtClean="0">
                <a:solidFill>
                  <a:schemeClr val="tx2"/>
                </a:solidFill>
                <a:latin typeface="Arial"/>
                <a:cs typeface="Arial"/>
              </a:rPr>
              <a:t>Thur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 	5:30 pm</a:t>
            </a:r>
          </a:p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Fri		10:10 am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84" y="1968757"/>
            <a:ext cx="2503170" cy="36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Related events at Strata this week: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441" y="1778000"/>
            <a:ext cx="109699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 </a:t>
            </a:r>
          </a:p>
          <a:p>
            <a:r>
              <a:rPr lang="en-US" dirty="0"/>
              <a:t>“Real World Use Cases: Hadoop and </a:t>
            </a:r>
            <a:r>
              <a:rPr lang="en-US" dirty="0" err="1"/>
              <a:t>NoSQL</a:t>
            </a:r>
            <a:r>
              <a:rPr lang="en-US" dirty="0"/>
              <a:t> in Production” Ted Dunning &amp; Ellen Friedman </a:t>
            </a:r>
            <a:r>
              <a:rPr lang="en-US" dirty="0" err="1"/>
              <a:t>Thur</a:t>
            </a:r>
            <a:r>
              <a:rPr lang="en-US" dirty="0"/>
              <a:t> 19 Feb 2015 at 10:40am </a:t>
            </a:r>
          </a:p>
          <a:p>
            <a:r>
              <a:rPr lang="en-US" u="sng" dirty="0">
                <a:hlinkClick r:id="rId2"/>
              </a:rPr>
              <a:t>http://bit.ly/hadoop-use-</a:t>
            </a:r>
            <a:r>
              <a:rPr lang="en-US" u="sng" dirty="0" smtClean="0">
                <a:hlinkClick r:id="rId2"/>
              </a:rPr>
              <a:t>cases</a:t>
            </a:r>
            <a:endParaRPr lang="en-US" u="sng" dirty="0" smtClean="0"/>
          </a:p>
          <a:p>
            <a:endParaRPr lang="en-US" dirty="0"/>
          </a:p>
          <a:p>
            <a:r>
              <a:rPr lang="en-US" dirty="0" smtClean="0"/>
              <a:t>Office hour  </a:t>
            </a:r>
            <a:r>
              <a:rPr lang="en-US" dirty="0"/>
              <a:t>Ellen Friedman  </a:t>
            </a:r>
            <a:r>
              <a:rPr lang="en-US" dirty="0" err="1" smtClean="0"/>
              <a:t>Thur</a:t>
            </a:r>
            <a:r>
              <a:rPr lang="en-US" dirty="0" smtClean="0"/>
              <a:t> 19 </a:t>
            </a:r>
            <a:r>
              <a:rPr lang="en-US" dirty="0"/>
              <a:t>Feb 2015 at </a:t>
            </a:r>
            <a:r>
              <a:rPr lang="en-US" dirty="0" smtClean="0"/>
              <a:t>11:</a:t>
            </a:r>
            <a:r>
              <a:rPr lang="en-US" dirty="0"/>
              <a:t>30 am</a:t>
            </a:r>
          </a:p>
          <a:p>
            <a:endParaRPr lang="en-US" dirty="0"/>
          </a:p>
          <a:p>
            <a:r>
              <a:rPr lang="en-US" dirty="0"/>
              <a:t> </a:t>
            </a:r>
            <a:r>
              <a:rPr lang="en-US" dirty="0" smtClean="0"/>
              <a:t>Plus news of Myriad: new OSS collaboration for global resource management:</a:t>
            </a:r>
            <a:endParaRPr lang="en-US" dirty="0"/>
          </a:p>
          <a:p>
            <a:r>
              <a:rPr lang="en-US" dirty="0"/>
              <a:t>“YARN vs. </a:t>
            </a:r>
            <a:r>
              <a:rPr lang="en-US" dirty="0" err="1"/>
              <a:t>Mesos</a:t>
            </a:r>
            <a:r>
              <a:rPr lang="en-US" dirty="0"/>
              <a:t>: Can’t We All Just Get Along” Ted Dunning </a:t>
            </a:r>
            <a:endParaRPr lang="en-US" dirty="0" smtClean="0"/>
          </a:p>
          <a:p>
            <a:r>
              <a:rPr lang="en-US" dirty="0" smtClean="0"/>
              <a:t>Fri </a:t>
            </a:r>
            <a:r>
              <a:rPr lang="en-US" dirty="0"/>
              <a:t>20 Feb 2015 at 2:20pm  </a:t>
            </a:r>
          </a:p>
          <a:p>
            <a:r>
              <a:rPr lang="en-US" u="sng" dirty="0">
                <a:hlinkClick r:id="rId3"/>
              </a:rPr>
              <a:t>http://bit.ly/strata2015-myriad</a:t>
            </a:r>
            <a:endParaRPr lang="en-US" dirty="0"/>
          </a:p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0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1017213"/>
            <a:ext cx="10969943" cy="92352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Contact Information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34841" y="1513663"/>
            <a:ext cx="10969943" cy="4671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Ellen Friedman  </a:t>
            </a:r>
          </a:p>
          <a:p>
            <a:pPr marL="0" indent="0">
              <a:buNone/>
            </a:pPr>
            <a:r>
              <a:rPr lang="en-US" dirty="0" smtClean="0"/>
              <a:t>	Solutions Consultant and Commentator	</a:t>
            </a:r>
          </a:p>
          <a:p>
            <a:pPr marL="0" indent="0">
              <a:buNone/>
            </a:pPr>
            <a:r>
              <a:rPr lang="en-US" dirty="0" smtClean="0"/>
              <a:t> 	Apache Mahout committer, Apache Drill contributor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Email  			</a:t>
            </a:r>
            <a:r>
              <a:rPr lang="en-US" dirty="0"/>
              <a:t> </a:t>
            </a:r>
            <a:r>
              <a:rPr lang="en-US" dirty="0" smtClean="0">
                <a:hlinkClick r:id="rId2"/>
              </a:rPr>
              <a:t>ellenf@apache.org</a:t>
            </a:r>
            <a:r>
              <a:rPr lang="en-US" dirty="0" smtClean="0"/>
              <a:t>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 </a:t>
            </a:r>
            <a:r>
              <a:rPr lang="en-US" dirty="0" smtClean="0">
                <a:hlinkClick r:id="rId3"/>
              </a:rPr>
              <a:t>efriedman@maprtech.com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Twitter 			@</a:t>
            </a:r>
            <a:r>
              <a:rPr lang="en-US" dirty="0" err="1" smtClean="0"/>
              <a:t>Ellen_Friedman</a:t>
            </a:r>
            <a:r>
              <a:rPr lang="en-US" dirty="0" smtClean="0"/>
              <a:t>				@</a:t>
            </a:r>
            <a:r>
              <a:rPr lang="en-US" dirty="0" err="1" smtClean="0"/>
              <a:t>ApacheDrill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	</a:t>
            </a:r>
            <a:r>
              <a:rPr lang="en-US" dirty="0" err="1" smtClean="0"/>
              <a:t>Hashtag</a:t>
            </a:r>
            <a:r>
              <a:rPr lang="en-US" dirty="0" smtClean="0"/>
              <a:t> today:  			#</a:t>
            </a:r>
            <a:r>
              <a:rPr lang="en-US" dirty="0" err="1" smtClean="0"/>
              <a:t>StrataHadoop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0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441" y="274639"/>
            <a:ext cx="11239659" cy="923528"/>
          </a:xfrm>
        </p:spPr>
        <p:txBody>
          <a:bodyPr>
            <a:normAutofit/>
          </a:bodyPr>
          <a:lstStyle/>
          <a:p>
            <a:r>
              <a:rPr lang="en-US" dirty="0" smtClean="0"/>
              <a:t>“My best decision, really, was to make time to think.”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00" y="1680767"/>
            <a:ext cx="2781300" cy="2679700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939800" y="1435100"/>
            <a:ext cx="80645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Camille Fournier</a:t>
            </a: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Head of Engineering, Rent-the-Runway</a:t>
            </a: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Committer, Apache Zookeeper project</a:t>
            </a:r>
          </a:p>
          <a:p>
            <a:endParaRPr lang="en-US" dirty="0">
              <a:solidFill>
                <a:schemeClr val="tx2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q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uote from her blog post 6 Dec 2014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bit.ly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camille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-best-decision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01100" y="4480867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@</a:t>
            </a:r>
            <a:r>
              <a:rPr lang="en-US" dirty="0" err="1" smtClean="0">
                <a:solidFill>
                  <a:schemeClr val="tx2"/>
                </a:solidFill>
                <a:latin typeface="Arial"/>
                <a:cs typeface="Arial"/>
              </a:rPr>
              <a:t>skamille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3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Set aside time to think…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3299" y="1790002"/>
            <a:ext cx="6592538" cy="3815095"/>
          </a:xfrm>
          <a:prstGeom prst="rect">
            <a:avLst/>
          </a:prstGeom>
        </p:spPr>
        <p:txBody>
          <a:bodyPr>
            <a:normAutofit/>
          </a:bodyPr>
          <a:lstStyle>
            <a:lvl1pPr marL="457120" indent="-457120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1pPr>
            <a:lvl2pPr marL="990427" indent="-380933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52373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3pPr>
            <a:lvl4pPr marL="2133227" indent="-304747" algn="l" defTabSz="609493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4pPr>
            <a:lvl5pPr marL="2742720" indent="-304747" algn="l" defTabSz="609493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5pPr>
            <a:lvl6pPr marL="335221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609493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4367" y="5421778"/>
            <a:ext cx="832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Arial"/>
                <a:cs typeface="Arial"/>
              </a:rPr>
              <a:t>… you may be surprised at what occurs to you.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68667" y="1603434"/>
            <a:ext cx="6844593" cy="3472952"/>
            <a:chOff x="2968667" y="1603434"/>
            <a:chExt cx="6844593" cy="3472952"/>
          </a:xfrm>
        </p:grpSpPr>
        <p:grpSp>
          <p:nvGrpSpPr>
            <p:cNvPr id="17" name="Group 16"/>
            <p:cNvGrpSpPr/>
            <p:nvPr/>
          </p:nvGrpSpPr>
          <p:grpSpPr>
            <a:xfrm>
              <a:off x="2968667" y="1603434"/>
              <a:ext cx="6177404" cy="3472952"/>
              <a:chOff x="2213088" y="2213034"/>
              <a:chExt cx="6177404" cy="3472952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213088" y="2213034"/>
                <a:ext cx="6177404" cy="34729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40000" dist="762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2732181" y="2298954"/>
                <a:ext cx="5077450" cy="3324032"/>
                <a:chOff x="2946849" y="2298954"/>
                <a:chExt cx="5077450" cy="3324032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46849" y="2298954"/>
                  <a:ext cx="4959215" cy="3306143"/>
                </a:xfrm>
                <a:prstGeom prst="rect">
                  <a:avLst/>
                </a:prstGeom>
              </p:spPr>
            </p:pic>
            <p:grpSp>
              <p:nvGrpSpPr>
                <p:cNvPr id="15" name="Group 14"/>
                <p:cNvGrpSpPr/>
                <p:nvPr/>
              </p:nvGrpSpPr>
              <p:grpSpPr>
                <a:xfrm>
                  <a:off x="7293570" y="4794379"/>
                  <a:ext cx="730729" cy="828607"/>
                  <a:chOff x="7293570" y="4794379"/>
                  <a:chExt cx="730729" cy="828607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 bwMode="auto">
                  <a:xfrm>
                    <a:off x="7293570" y="5213706"/>
                    <a:ext cx="481106" cy="409280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 eaLnBrk="0" hangingPunct="0"/>
                    <a:endParaRPr lang="en-US" dirty="0" smtClean="0">
                      <a:solidFill>
                        <a:srgbClr val="FFFFFF"/>
                      </a:solidFill>
                    </a:endParaRPr>
                  </a:p>
                </p:txBody>
              </p:sp>
              <p:pic>
                <p:nvPicPr>
                  <p:cNvPr id="13" name="Picture 12"/>
                  <p:cNvPicPr>
                    <a:picLocks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543554" y="4794379"/>
                    <a:ext cx="213233" cy="427482"/>
                  </a:xfrm>
                  <a:prstGeom prst="rect">
                    <a:avLst/>
                  </a:prstGeom>
                </p:spPr>
              </p:pic>
              <p:sp>
                <p:nvSpPr>
                  <p:cNvPr id="14" name="Isosceles Triangle 13"/>
                  <p:cNvSpPr/>
                  <p:nvPr/>
                </p:nvSpPr>
                <p:spPr bwMode="auto">
                  <a:xfrm rot="649992">
                    <a:off x="7489274" y="4973140"/>
                    <a:ext cx="535025" cy="461665"/>
                  </a:xfrm>
                  <a:prstGeom prst="triangle">
                    <a:avLst/>
                  </a:prstGeom>
                  <a:solidFill>
                    <a:schemeClr val="bg1"/>
                  </a:solidFill>
                  <a:ln w="9525" algn="ctr">
                    <a:noFill/>
                    <a:round/>
                    <a:headEnd/>
                    <a:tailEnd/>
                  </a:ln>
                </p:spPr>
                <p:txBody>
                  <a:bodyPr rtlCol="0" anchor="ctr"/>
                  <a:lstStyle/>
                  <a:p>
                    <a:pPr algn="ctr" eaLnBrk="0" hangingPunct="0"/>
                    <a:endParaRPr lang="en-US" dirty="0" smtClean="0">
                      <a:solidFill>
                        <a:srgbClr val="FFFFFF"/>
                      </a:solidFill>
                    </a:endParaRPr>
                  </a:p>
                </p:txBody>
              </p:sp>
            </p:grpSp>
          </p:grpSp>
        </p:grpSp>
        <p:sp>
          <p:nvSpPr>
            <p:cNvPr id="18" name="TextBox 17"/>
            <p:cNvSpPr txBox="1"/>
            <p:nvPr/>
          </p:nvSpPr>
          <p:spPr>
            <a:xfrm>
              <a:off x="7588689" y="4786531"/>
              <a:ext cx="222457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tx2"/>
                  </a:solidFill>
                  <a:latin typeface="Arial"/>
                  <a:cs typeface="Arial"/>
                </a:rPr>
                <a:t>© 2014 Ellen Friedman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72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1: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Make time to think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9911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397126"/>
            <a:ext cx="10360501" cy="1470025"/>
          </a:xfrm>
          <a:ln w="57150" cmpd="sng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ourier"/>
                <a:cs typeface="Courier"/>
              </a:rPr>
              <a:t>Decision 2:</a:t>
            </a:r>
            <a:r>
              <a:rPr lang="en-US" sz="4000" dirty="0" smtClean="0">
                <a:latin typeface="Courier"/>
                <a:cs typeface="Courier"/>
              </a:rPr>
              <a:t/>
            </a:r>
            <a:br>
              <a:rPr lang="en-US" sz="4000" dirty="0" smtClean="0">
                <a:latin typeface="Courier"/>
                <a:cs typeface="Courier"/>
              </a:rPr>
            </a:br>
            <a:r>
              <a:rPr lang="en-US" sz="4000" dirty="0" smtClean="0">
                <a:latin typeface="Courier"/>
                <a:cs typeface="Courier"/>
              </a:rPr>
              <a:t>Listen to your data</a:t>
            </a:r>
            <a:endParaRPr lang="en-US" sz="4000" dirty="0">
              <a:latin typeface="Courier"/>
              <a:cs typeface="Courier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9446339" cy="2344287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	</a:t>
            </a:r>
            <a:r>
              <a:rPr lang="en-US" sz="2000" dirty="0" smtClean="0"/>
              <a:t>	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6862" y="3362326"/>
            <a:ext cx="10360501" cy="1470025"/>
          </a:xfrm>
          <a:prstGeom prst="rect">
            <a:avLst/>
          </a:prstGeom>
          <a:ln w="57150" cmpd="sng">
            <a:noFill/>
          </a:ln>
        </p:spPr>
        <p:txBody>
          <a:bodyPr vert="horz" lIns="121899" tIns="60949" rIns="121899" bIns="60949" rtlCol="0" anchor="ctr">
            <a:normAutofit/>
          </a:bodyPr>
          <a:lstStyle>
            <a:lvl1pPr algn="l" defTabSz="609493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000" dirty="0" smtClean="0">
                <a:latin typeface="Courier"/>
                <a:cs typeface="Courier"/>
              </a:rPr>
              <a:t>(make sure it’s good data)</a:t>
            </a:r>
            <a:endParaRPr lang="en-US" sz="4000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86517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0900" y="2740026"/>
            <a:ext cx="4623037" cy="1470025"/>
          </a:xfrm>
          <a:ln w="57150" cmpd="sng">
            <a:noFill/>
          </a:ln>
        </p:spPr>
        <p:txBody>
          <a:bodyPr>
            <a:normAutofit fontScale="90000"/>
          </a:bodyPr>
          <a:lstStyle/>
          <a:p>
            <a:r>
              <a:rPr lang="en-US" dirty="0">
                <a:latin typeface="Courier"/>
                <a:cs typeface="Courier"/>
              </a:rPr>
              <a:t/>
            </a:r>
            <a:br>
              <a:rPr lang="en-US" dirty="0">
                <a:latin typeface="Courier"/>
                <a:cs typeface="Courier"/>
              </a:rPr>
            </a:br>
            <a:r>
              <a:rPr lang="en-US" dirty="0" smtClean="0">
                <a:solidFill>
                  <a:srgbClr val="595959"/>
                </a:solidFill>
                <a:latin typeface="+mn-lt"/>
                <a:cs typeface="Courier"/>
              </a:rPr>
              <a:t>Oddly, that’s where 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Courier"/>
              </a:rPr>
              <a:t>his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Courier"/>
              </a:rPr>
              <a:t> </a:t>
            </a:r>
            <a:r>
              <a:rPr lang="en-US" dirty="0" smtClean="0">
                <a:solidFill>
                  <a:srgbClr val="595959"/>
                </a:solidFill>
                <a:latin typeface="+mn-lt"/>
                <a:cs typeface="Courier"/>
              </a:rPr>
              <a:t>real adventure starts.</a:t>
            </a:r>
            <a:endParaRPr lang="en-US" dirty="0">
              <a:solidFill>
                <a:srgbClr val="595959"/>
              </a:solidFill>
              <a:latin typeface="+mn-lt"/>
              <a:cs typeface="Couri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658" y="2432051"/>
            <a:ext cx="46736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800" y="647700"/>
            <a:ext cx="10935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Courier"/>
              </a:rPr>
              <a:t>Matthew Fountain Maury was a sailor in the 1830s.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Courier"/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Courier"/>
              </a:rPr>
              <a:t/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Courier"/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Courier"/>
              </a:rPr>
              <a:t>Injured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urier"/>
              </a:rPr>
              <a:t>his leg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urier"/>
              </a:rPr>
              <a:t>, so the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cs typeface="Courier"/>
              </a:rPr>
              <a:t>US Navy gave him a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ourier"/>
              </a:rPr>
              <a:t>“desk job”.</a:t>
            </a:r>
            <a:endParaRPr lang="en-US" sz="3200" dirty="0" smtClean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4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 project: Maury’s </a:t>
            </a:r>
            <a:r>
              <a:rPr lang="en-US" i="1" dirty="0"/>
              <a:t>Wind and Currents </a:t>
            </a:r>
            <a:r>
              <a:rPr lang="en-US" dirty="0"/>
              <a:t>charts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93" y="1573194"/>
            <a:ext cx="8461189" cy="4783836"/>
            <a:chOff x="838293" y="1306494"/>
            <a:chExt cx="8461189" cy="4783836"/>
          </a:xfrm>
        </p:grpSpPr>
        <p:grpSp>
          <p:nvGrpSpPr>
            <p:cNvPr id="9" name="Group 8"/>
            <p:cNvGrpSpPr/>
            <p:nvPr/>
          </p:nvGrpSpPr>
          <p:grpSpPr>
            <a:xfrm>
              <a:off x="838293" y="1306494"/>
              <a:ext cx="6830432" cy="4421921"/>
              <a:chOff x="838293" y="1306494"/>
              <a:chExt cx="6830432" cy="442192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87580" y="1306494"/>
                <a:ext cx="3454402" cy="2962148"/>
              </a:xfrm>
              <a:prstGeom prst="rect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8293" y="1590104"/>
                <a:ext cx="2922418" cy="413831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0722" y="2629704"/>
                <a:ext cx="4318003" cy="2582164"/>
              </a:xfrm>
              <a:prstGeom prst="rect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6023" y="3421806"/>
              <a:ext cx="4283459" cy="2668524"/>
            </a:xfrm>
            <a:prstGeom prst="rect">
              <a:avLst/>
            </a:prstGeom>
            <a:ln w="31750">
              <a:solidFill>
                <a:schemeClr val="tx1">
                  <a:lumMod val="95000"/>
                  <a:lumOff val="5000"/>
                </a:schemeClr>
              </a:solidFill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6518182" y="1588498"/>
            <a:ext cx="414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At first, no body was interested in them…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65982" y="2480002"/>
            <a:ext cx="414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…until Captain Jackson shaved a month off the run 		from Baltimore to </a:t>
            </a:r>
          </a:p>
          <a:p>
            <a:r>
              <a:rPr lang="en-US" dirty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	</a:t>
            </a:r>
            <a:r>
              <a:rPr lang="en-US" dirty="0" smtClean="0">
                <a:solidFill>
                  <a:schemeClr val="tx2"/>
                </a:solidFill>
                <a:latin typeface="Arial"/>
                <a:cs typeface="Arial"/>
              </a:rPr>
              <a:t>Rio de Janeiro</a:t>
            </a:r>
            <a:endParaRPr lang="en-US" dirty="0" smtClean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0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Custom 6">
      <a:dk1>
        <a:sysClr val="windowText" lastClr="000000"/>
      </a:dk1>
      <a:lt1>
        <a:sysClr val="window" lastClr="FFFFFF"/>
      </a:lt1>
      <a:dk2>
        <a:srgbClr val="4D4F53"/>
      </a:dk2>
      <a:lt2>
        <a:srgbClr val="00274C"/>
      </a:lt2>
      <a:accent1>
        <a:srgbClr val="C60C30"/>
      </a:accent1>
      <a:accent2>
        <a:srgbClr val="3B6E8E"/>
      </a:accent2>
      <a:accent3>
        <a:srgbClr val="627D77"/>
      </a:accent3>
      <a:accent4>
        <a:srgbClr val="747678"/>
      </a:accent4>
      <a:accent5>
        <a:srgbClr val="592226"/>
      </a:accent5>
      <a:accent6>
        <a:srgbClr val="FDC82F"/>
      </a:accent6>
      <a:hlink>
        <a:srgbClr val="0098DB"/>
      </a:hlink>
      <a:folHlink>
        <a:srgbClr val="59222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9525" algn="ctr">
          <a:noFill/>
          <a:round/>
          <a:headEnd/>
          <a:tailEnd/>
        </a:ln>
      </a:spPr>
      <a:bodyPr rtlCol="0" anchor="ctr"/>
      <a:lstStyle>
        <a:defPPr algn="ctr" eaLnBrk="0" hangingPunct="0">
          <a:defRPr dirty="0" smtClean="0">
            <a:solidFill>
              <a:srgbClr val="FFFFFF"/>
            </a:solidFill>
          </a:defRPr>
        </a:defPPr>
      </a:lstStyle>
    </a:spDef>
    <a:lnDef>
      <a:spPr bwMode="auto">
        <a:noFill/>
        <a:ln w="25400" algn="ctr">
          <a:solidFill>
            <a:schemeClr val="bg2"/>
          </a:solidFill>
          <a:round/>
          <a:headEnd/>
          <a:tailEnd/>
        </a:ln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2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24297</TotalTime>
  <Words>973</Words>
  <Application>Microsoft Macintosh PowerPoint</Application>
  <PresentationFormat>Custom</PresentationFormat>
  <Paragraphs>185</Paragraphs>
  <Slides>36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Default Theme</vt:lpstr>
      <vt:lpstr>Big Data Stories: Decisions That Drive Successful Projects</vt:lpstr>
      <vt:lpstr>Contact Information  </vt:lpstr>
      <vt:lpstr>  Data Driven Decisions</vt:lpstr>
      <vt:lpstr>“My best decision, really, was to make time to think.” </vt:lpstr>
      <vt:lpstr>Set aside time to think…</vt:lpstr>
      <vt:lpstr>Decision 1: Make time to think</vt:lpstr>
      <vt:lpstr>Decision 2: Listen to your data</vt:lpstr>
      <vt:lpstr> Oddly, that’s where his real adventure starts.</vt:lpstr>
      <vt:lpstr>Big data project: Maury’s Wind and Currents charts</vt:lpstr>
      <vt:lpstr>Decision 3: Transform your thinking</vt:lpstr>
      <vt:lpstr>  Big Data Technologies</vt:lpstr>
      <vt:lpstr>It isn’t magic and you don’t just plug it in…</vt:lpstr>
      <vt:lpstr>Working with Apache Hadoop and NoSQL databases</vt:lpstr>
      <vt:lpstr>“Technology is a tool. People solve problems.” </vt:lpstr>
      <vt:lpstr>Decision 4: Recognize that people solve problems</vt:lpstr>
      <vt:lpstr>Decision 5: Be realistic about goals &amp; SLAs</vt:lpstr>
      <vt:lpstr>What if you needed to uniquely identify every person in India?</vt:lpstr>
      <vt:lpstr>PowerPoint Presentation</vt:lpstr>
      <vt:lpstr>What does Aadhaar mean for India?</vt:lpstr>
      <vt:lpstr>A Day in the Life of the Aadhaar Project</vt:lpstr>
      <vt:lpstr>Decision 6: See performance as more than a sprint</vt:lpstr>
      <vt:lpstr>Decision 7: Recognize common design patterns that cross verticals</vt:lpstr>
      <vt:lpstr>Design patterns for solutions cut across verticals</vt:lpstr>
      <vt:lpstr>Believe your data: Discover instead of define</vt:lpstr>
      <vt:lpstr>Communication matters… </vt:lpstr>
      <vt:lpstr>Decision 5: Look for basic concepts &amp; the big picture</vt:lpstr>
      <vt:lpstr>Think beyond individual use cases…</vt:lpstr>
      <vt:lpstr>Decision 8: Think in terms of new approach across organization</vt:lpstr>
      <vt:lpstr>“Let go of your fear of failure.” </vt:lpstr>
      <vt:lpstr>Decision 9: Create safe setting for experimentation</vt:lpstr>
      <vt:lpstr>Decision 10: Future proof your org by building experience</vt:lpstr>
      <vt:lpstr>PowerPoint Presentation</vt:lpstr>
      <vt:lpstr>Real World Hadoop</vt:lpstr>
      <vt:lpstr>Real World Hadoop</vt:lpstr>
      <vt:lpstr>Related events at Strata this week:</vt:lpstr>
      <vt:lpstr>Contact Information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Ted Dunning</dc:creator>
  <cp:lastModifiedBy>Ellen Friedman</cp:lastModifiedBy>
  <cp:revision>418</cp:revision>
  <dcterms:created xsi:type="dcterms:W3CDTF">2014-04-27T09:28:29Z</dcterms:created>
  <dcterms:modified xsi:type="dcterms:W3CDTF">2015-02-18T03:07:30Z</dcterms:modified>
</cp:coreProperties>
</file>