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331" r:id="rId2"/>
    <p:sldId id="418" r:id="rId3"/>
    <p:sldId id="387" r:id="rId4"/>
    <p:sldId id="392" r:id="rId5"/>
    <p:sldId id="393" r:id="rId6"/>
    <p:sldId id="388" r:id="rId7"/>
    <p:sldId id="390" r:id="rId8"/>
    <p:sldId id="394" r:id="rId9"/>
    <p:sldId id="391" r:id="rId10"/>
    <p:sldId id="378" r:id="rId11"/>
    <p:sldId id="379" r:id="rId12"/>
    <p:sldId id="416" r:id="rId13"/>
    <p:sldId id="439" r:id="rId14"/>
    <p:sldId id="440" r:id="rId15"/>
    <p:sldId id="357" r:id="rId16"/>
    <p:sldId id="358" r:id="rId17"/>
    <p:sldId id="380" r:id="rId18"/>
    <p:sldId id="381" r:id="rId19"/>
    <p:sldId id="382" r:id="rId20"/>
    <p:sldId id="384" r:id="rId21"/>
    <p:sldId id="385" r:id="rId22"/>
    <p:sldId id="419" r:id="rId23"/>
    <p:sldId id="395" r:id="rId24"/>
    <p:sldId id="428" r:id="rId25"/>
    <p:sldId id="445" r:id="rId26"/>
    <p:sldId id="447" r:id="rId27"/>
    <p:sldId id="448" r:id="rId28"/>
    <p:sldId id="449" r:id="rId29"/>
    <p:sldId id="427" r:id="rId30"/>
    <p:sldId id="396" r:id="rId31"/>
    <p:sldId id="397" r:id="rId32"/>
    <p:sldId id="386" r:id="rId33"/>
    <p:sldId id="399" r:id="rId34"/>
    <p:sldId id="400" r:id="rId35"/>
    <p:sldId id="420" r:id="rId36"/>
    <p:sldId id="410" r:id="rId37"/>
    <p:sldId id="405" r:id="rId38"/>
    <p:sldId id="407" r:id="rId39"/>
    <p:sldId id="417" r:id="rId40"/>
    <p:sldId id="432" r:id="rId41"/>
    <p:sldId id="409" r:id="rId42"/>
    <p:sldId id="424" r:id="rId43"/>
    <p:sldId id="435" r:id="rId44"/>
    <p:sldId id="411" r:id="rId45"/>
    <p:sldId id="406" r:id="rId46"/>
    <p:sldId id="412" r:id="rId47"/>
    <p:sldId id="413" r:id="rId48"/>
    <p:sldId id="430" r:id="rId49"/>
    <p:sldId id="433" r:id="rId50"/>
    <p:sldId id="426" r:id="rId51"/>
    <p:sldId id="423" r:id="rId52"/>
    <p:sldId id="434" r:id="rId53"/>
    <p:sldId id="425" r:id="rId54"/>
    <p:sldId id="436" r:id="rId55"/>
    <p:sldId id="404" r:id="rId56"/>
    <p:sldId id="437" r:id="rId57"/>
    <p:sldId id="415" r:id="rId58"/>
    <p:sldId id="422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45" autoAdjust="0"/>
    <p:restoredTop sz="94778" autoAdjust="0"/>
  </p:normalViewPr>
  <p:slideViewPr>
    <p:cSldViewPr>
      <p:cViewPr>
        <p:scale>
          <a:sx n="100" d="100"/>
          <a:sy n="100" d="100"/>
        </p:scale>
        <p:origin x="-984" y="4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37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C0745B-1959-4195-AE31-3A20532E1835}" type="datetimeFigureOut">
              <a:rPr lang="en-US" smtClean="0"/>
              <a:t>9/16/2014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69B48A-5082-4B5E-9E0C-68357D9A3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086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270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5" name="Shape 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 sz="1200" dirty="0"/>
              <a:t>Not all slowness problems all the </a:t>
            </a:r>
            <a:r>
              <a:rPr sz="1200" dirty="0" smtClean="0"/>
              <a:t>time</a:t>
            </a:r>
            <a:endParaRPr lang="en-US" sz="1200" dirty="0" smtClean="0"/>
          </a:p>
          <a:p>
            <a:pPr lvl="0">
              <a:defRPr sz="1800"/>
            </a:pPr>
            <a:r>
              <a:rPr lang="en-US" sz="1200" dirty="0" smtClean="0"/>
              <a:t>Anecdote: ad hoc mobile banking, using minutes as currency</a:t>
            </a:r>
            <a:endParaRPr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Côte d’Ivoire, Egypt, Ghana and Uganda use minutes as currency</a:t>
            </a:r>
            <a:r>
              <a:rPr lang="en-US" baseline="0" dirty="0" smtClean="0"/>
              <a:t> (http://www.economist.com/news/finance-and-economics/21569744-use-pre-paid-mobile-phone-minutes-currency-airtime-money)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9B48A-5082-4B5E-9E0C-68357D9A38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33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9B48A-5082-4B5E-9E0C-68357D9A38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283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9B48A-5082-4B5E-9E0C-68357D9A389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678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98952-0D1D-4DC2-B153-30ED759486DC}" type="datetime1">
              <a:rPr lang="en-US" smtClean="0"/>
              <a:t>9/16/2014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DBA4-AD7C-40F4-A5C2-66DD06392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570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B6E4E-155D-4A02-9A16-860AFBDF4015}" type="datetime1">
              <a:rPr lang="en-US" smtClean="0"/>
              <a:t>9/16/2014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DBA4-AD7C-40F4-A5C2-66DD06392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63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73AF6-72A8-4EAE-AF16-8C427EC46E7C}" type="datetime1">
              <a:rPr lang="en-US" smtClean="0"/>
              <a:t>9/16/2014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DBA4-AD7C-40F4-A5C2-66DD06392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020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669726" y="1830586"/>
            <a:ext cx="3750469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2000"/>
            </a:lvl1pPr>
            <a:lvl2pPr marL="482186" indent="-241093">
              <a:spcBef>
                <a:spcPts val="2250"/>
              </a:spcBef>
              <a:defRPr sz="2000"/>
            </a:lvl2pPr>
            <a:lvl3pPr marL="723279" indent="-241093">
              <a:spcBef>
                <a:spcPts val="2250"/>
              </a:spcBef>
              <a:defRPr sz="2000"/>
            </a:lvl3pPr>
            <a:lvl4pPr marL="964372" indent="-241093">
              <a:spcBef>
                <a:spcPts val="2250"/>
              </a:spcBef>
              <a:defRPr sz="2000"/>
            </a:lvl4pPr>
            <a:lvl5pPr marL="1205465" indent="-241093">
              <a:spcBef>
                <a:spcPts val="2250"/>
              </a:spcBef>
              <a:defRPr sz="2000"/>
            </a:lvl5pPr>
          </a:lstStyle>
          <a:p>
            <a:pPr lvl="0">
              <a:defRPr sz="1800"/>
            </a:pPr>
            <a:r>
              <a:rPr sz="2000"/>
              <a:t>Body Level One</a:t>
            </a:r>
          </a:p>
          <a:p>
            <a:pPr lvl="1">
              <a:defRPr sz="1800"/>
            </a:pPr>
            <a:r>
              <a:rPr sz="2000"/>
              <a:t>Body Level Two</a:t>
            </a:r>
          </a:p>
          <a:p>
            <a:pPr lvl="2">
              <a:defRPr sz="1800"/>
            </a:pPr>
            <a:r>
              <a:rPr sz="2000"/>
              <a:t>Body Level Three</a:t>
            </a:r>
          </a:p>
          <a:p>
            <a:pPr lvl="3">
              <a:defRPr sz="1800"/>
            </a:pPr>
            <a:r>
              <a:rPr sz="2000"/>
              <a:t>Body Level Four</a:t>
            </a:r>
          </a:p>
          <a:p>
            <a:pPr lvl="4">
              <a:defRPr sz="1800"/>
            </a:pPr>
            <a:r>
              <a:rPr sz="20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67067256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553200"/>
            <a:ext cx="8839200" cy="365125"/>
          </a:xfrm>
        </p:spPr>
        <p:txBody>
          <a:bodyPr/>
          <a:lstStyle>
            <a:lvl1pPr>
              <a:defRPr sz="800"/>
            </a:lvl1pPr>
          </a:lstStyle>
          <a:p>
            <a:r>
              <a:rPr lang="en-US" dirty="0" smtClean="0"/>
              <a:t>© 2014 AT&amp;T Intellectual Property. All rights reserved. AT&amp;T and the AT&amp;T logo are trademarks of AT&amp;T Intellectual Property.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16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C547D-CC63-41D3-BA33-640285DA91B2}" type="datetime1">
              <a:rPr lang="en-US" smtClean="0"/>
              <a:t>9/16/2014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DBA4-AD7C-40F4-A5C2-66DD06392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989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FBE97-3F83-4A34-9715-6A1BAF5B981B}" type="datetime1">
              <a:rPr lang="en-US" smtClean="0"/>
              <a:t>9/16/2014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DBA4-AD7C-40F4-A5C2-66DD06392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985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0AA3F-9D9F-40BE-88A6-9ABFB3AEFC5F}" type="datetime1">
              <a:rPr lang="en-US" smtClean="0"/>
              <a:t>9/16/2014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DBA4-AD7C-40F4-A5C2-66DD06392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99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9C0DA-DA4C-4F85-8A08-3FFBEB45510D}" type="datetime1">
              <a:rPr lang="en-US" smtClean="0"/>
              <a:t>9/16/2014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DBA4-AD7C-40F4-A5C2-66DD06392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959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F1994-4672-4CBB-98E2-26186E2D344E}" type="datetime1">
              <a:rPr lang="en-US" smtClean="0"/>
              <a:t>9/16/2014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DBA4-AD7C-40F4-A5C2-66DD06392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958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E84B2-A25F-4D2C-A0B6-201B01BCB6F0}" type="datetime1">
              <a:rPr lang="en-US" smtClean="0"/>
              <a:t>9/16/2014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DBA4-AD7C-40F4-A5C2-66DD06392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81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1FD56-030A-4049-86C0-43C37D398706}" type="datetime1">
              <a:rPr lang="en-US" smtClean="0"/>
              <a:t>9/16/2014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DBA4-AD7C-40F4-A5C2-66DD06392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185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5BB66-C4C9-4D0B-B250-16E71A19CACA}" type="datetime1">
              <a:rPr lang="en-US" smtClean="0"/>
              <a:t>9/16/2014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8DBA4-AD7C-40F4-A5C2-66DD06392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626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itersnews.com/?p=55430" TargetMode="Externa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flic.kr/p/93r5Jy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flic.kr/p/93r5Jy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developer.apple.com/downloads" TargetMode="Externa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2" Type="http://schemas.openxmlformats.org/officeDocument/2006/relationships/hyperlink" Target="http://mschrag.github.io" TargetMode="Externa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2" Type="http://schemas.openxmlformats.org/officeDocument/2006/relationships/hyperlink" Target="http://slowyapp.com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t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tvic.com/blog/churn-analysis-for-mobile-app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9009139@N08/1263954439" TargetMode="External"/><Relationship Id="rId2" Type="http://schemas.openxmlformats.org/officeDocument/2006/relationships/hyperlink" Target="http://blog.radware.com/applicationdelivery/applicationaccelerationoptimization/2013/12/mobile-web-stress-the-impact-of-network-speed-on-emotional-engagement-and-brand-perception-report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hyperlink" Target="http://www.mobilejoomla.com/mobile-joomla-blog/172-responsive-design-vs-server-side-solutions-infographic.html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43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 Testing and Adapting Your Mobile App for Real-World Network Conditions: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Flexibly Network Aware </a:t>
            </a:r>
            <a:r>
              <a:rPr lang="en-US" dirty="0" smtClean="0"/>
              <a:t>Apps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67200"/>
            <a:ext cx="8229600" cy="1858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Jennifer </a:t>
            </a:r>
            <a:r>
              <a:rPr lang="en-US" dirty="0" smtClean="0"/>
              <a:t>Leong</a:t>
            </a:r>
          </a:p>
          <a:p>
            <a:pPr marL="0" indent="0" algn="ctr">
              <a:buNone/>
            </a:pPr>
            <a:r>
              <a:rPr lang="en-US" dirty="0" smtClean="0"/>
              <a:t>AT&amp;T Developer Program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9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Speed: What You Can’t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6489"/>
            <a:ext cx="8382000" cy="1085712"/>
          </a:xfrm>
        </p:spPr>
        <p:txBody>
          <a:bodyPr/>
          <a:lstStyle/>
          <a:p>
            <a:r>
              <a:rPr lang="en-US" dirty="0" smtClean="0"/>
              <a:t>Location </a:t>
            </a:r>
            <a:r>
              <a:rPr lang="en-US" dirty="0" err="1" smtClean="0"/>
              <a:t>Location</a:t>
            </a:r>
            <a:r>
              <a:rPr lang="en-US" dirty="0" smtClean="0"/>
              <a:t> </a:t>
            </a:r>
            <a:r>
              <a:rPr lang="en-US" dirty="0" err="1" smtClean="0"/>
              <a:t>Location</a:t>
            </a:r>
            <a:endParaRPr lang="en-US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04" y="2040076"/>
            <a:ext cx="3554496" cy="235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4572000"/>
            <a:ext cx="4924610" cy="2207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32" y="3733800"/>
            <a:ext cx="1821792" cy="2875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53" y="1828800"/>
            <a:ext cx="4514366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6563578"/>
            <a:ext cx="60198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http://en.wikipedia.org/wiki/Santa_Clara,_California#mediaviewer/File:Santaclaraconventioncenter.jpg</a:t>
            </a:r>
          </a:p>
        </p:txBody>
      </p:sp>
    </p:spTree>
    <p:extLst>
      <p:ext uri="{BB962C8B-B14F-4D97-AF65-F5344CB8AC3E}">
        <p14:creationId xmlns:p14="http://schemas.microsoft.com/office/powerpoint/2010/main" val="222002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002345" y="1070052"/>
            <a:ext cx="2879911" cy="5635548"/>
          </a:xfrm>
          <a:prstGeom prst="roundRect">
            <a:avLst/>
          </a:prstGeom>
          <a:solidFill>
            <a:schemeClr val="accent3">
              <a:lumMod val="60000"/>
              <a:lumOff val="40000"/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074420" y="1063230"/>
            <a:ext cx="2879911" cy="5635548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207019" y="1070052"/>
            <a:ext cx="2879911" cy="5635548"/>
          </a:xfrm>
          <a:prstGeom prst="roundRect">
            <a:avLst/>
          </a:prstGeom>
          <a:solidFill>
            <a:schemeClr val="accent1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9520" y="1070052"/>
            <a:ext cx="8991600" cy="30729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500" dirty="0" smtClean="0"/>
              <a:t>            2.5G:            		     3G:                                      4G:            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5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25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500" dirty="0" smtClean="0"/>
              <a:t>     GPRS      EDGE       </a:t>
            </a:r>
            <a:endParaRPr lang="en-US" sz="2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4" y="0"/>
            <a:ext cx="8229600" cy="1143000"/>
          </a:xfrm>
        </p:spPr>
        <p:txBody>
          <a:bodyPr/>
          <a:lstStyle/>
          <a:p>
            <a:r>
              <a:rPr lang="en-US" dirty="0" smtClean="0"/>
              <a:t>Network Conditions Vary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8" t="19577" r="44092" b="46643"/>
          <a:stretch/>
        </p:blipFill>
        <p:spPr bwMode="auto">
          <a:xfrm>
            <a:off x="562537" y="1567525"/>
            <a:ext cx="606384" cy="65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9" t="29005" r="37092" b="39620"/>
          <a:stretch/>
        </p:blipFill>
        <p:spPr bwMode="auto">
          <a:xfrm>
            <a:off x="1689848" y="1593338"/>
            <a:ext cx="621514" cy="644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04" t="25634" r="35532" b="39934"/>
          <a:stretch/>
        </p:blipFill>
        <p:spPr bwMode="auto">
          <a:xfrm>
            <a:off x="3473531" y="1574428"/>
            <a:ext cx="598431" cy="62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320" y="1627220"/>
            <a:ext cx="727711" cy="60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 descr="C:\Users\ds1782\AppData\Local\Temp\SNAGHTML12a9ffc3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0" t="39491" r="39631" b="34557"/>
          <a:stretch/>
        </p:blipFill>
        <p:spPr bwMode="auto">
          <a:xfrm>
            <a:off x="7046502" y="1593338"/>
            <a:ext cx="791595" cy="56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-64742" y="3505200"/>
            <a:ext cx="92087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Throughput   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    100-400 Kbit/S       0.5 </a:t>
            </a:r>
            <a:r>
              <a:rPr lang="en-US" sz="3200" dirty="0">
                <a:solidFill>
                  <a:srgbClr val="FF0000"/>
                </a:solidFill>
              </a:rPr>
              <a:t>– </a:t>
            </a:r>
            <a:r>
              <a:rPr lang="en-US" sz="3200" dirty="0" smtClean="0">
                <a:solidFill>
                  <a:srgbClr val="FF0000"/>
                </a:solidFill>
              </a:rPr>
              <a:t>5Mbit/s        1-50 Mbit/s</a:t>
            </a:r>
          </a:p>
          <a:p>
            <a:endParaRPr lang="en-US" sz="3200" dirty="0">
              <a:solidFill>
                <a:srgbClr val="FF0000"/>
              </a:solidFill>
            </a:endParaRPr>
          </a:p>
          <a:p>
            <a:endParaRPr lang="en-US" sz="3600" dirty="0"/>
          </a:p>
          <a:p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4648200"/>
            <a:ext cx="91656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Last Mile </a:t>
            </a:r>
          </a:p>
          <a:p>
            <a:pPr algn="ctr"/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Latency:</a:t>
            </a:r>
          </a:p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   300-1000ms            100-500 ms            &lt;100ms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3600" dirty="0"/>
          </a:p>
          <a:p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32202" y="2438400"/>
            <a:ext cx="237802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/>
              <a:t>UMTS       HSPA+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185706" y="2438400"/>
            <a:ext cx="60843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/>
              <a:t>LTE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44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871" y="0"/>
            <a:ext cx="11007218" cy="68739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4" y="0"/>
            <a:ext cx="8229600" cy="1143000"/>
          </a:xfrm>
        </p:spPr>
        <p:txBody>
          <a:bodyPr/>
          <a:lstStyle/>
          <a:p>
            <a:r>
              <a:rPr lang="en-US" dirty="0" smtClean="0"/>
              <a:t>Network Conditions Vary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-108467" y="3604648"/>
            <a:ext cx="8991600" cy="3240164"/>
            <a:chOff x="350747" y="929136"/>
            <a:chExt cx="8991600" cy="3240164"/>
          </a:xfrm>
        </p:grpSpPr>
        <p:sp>
          <p:nvSpPr>
            <p:cNvPr id="15" name="Rounded Rectangle 14"/>
            <p:cNvSpPr/>
            <p:nvPr/>
          </p:nvSpPr>
          <p:spPr>
            <a:xfrm>
              <a:off x="498246" y="929136"/>
              <a:ext cx="2879911" cy="2130348"/>
            </a:xfrm>
            <a:prstGeom prst="roundRect">
              <a:avLst/>
            </a:prstGeom>
            <a:solidFill>
              <a:schemeClr val="accent1">
                <a:alpha val="5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350747" y="1096305"/>
              <a:ext cx="8991600" cy="307299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500" dirty="0" smtClean="0"/>
                <a:t>        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en-US" sz="2500" dirty="0" smtClean="0"/>
            </a:p>
            <a:p>
              <a:pPr marL="0" indent="0">
                <a:buFont typeface="Arial" panose="020B0604020202020204" pitchFamily="34" charset="0"/>
                <a:buNone/>
              </a:pPr>
              <a:endParaRPr lang="en-US" sz="2500" dirty="0" smtClean="0"/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2500" dirty="0" smtClean="0"/>
                <a:t>     GPRS      EDGE       </a:t>
              </a:r>
              <a:endParaRPr lang="en-US" sz="2500" dirty="0"/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28" t="19577" r="44092" b="46643"/>
            <a:stretch/>
          </p:blipFill>
          <p:spPr bwMode="auto">
            <a:xfrm>
              <a:off x="853764" y="1426609"/>
              <a:ext cx="606384" cy="65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39" t="29005" r="37092" b="39620"/>
            <a:stretch/>
          </p:blipFill>
          <p:spPr bwMode="auto">
            <a:xfrm>
              <a:off x="1981075" y="1452422"/>
              <a:ext cx="621514" cy="6442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2906432" y="3603560"/>
            <a:ext cx="2879911" cy="2137170"/>
            <a:chOff x="3074419" y="1075582"/>
            <a:chExt cx="2879911" cy="2137170"/>
          </a:xfrm>
        </p:grpSpPr>
        <p:sp>
          <p:nvSpPr>
            <p:cNvPr id="16" name="Rounded Rectangle 15"/>
            <p:cNvSpPr/>
            <p:nvPr/>
          </p:nvSpPr>
          <p:spPr>
            <a:xfrm>
              <a:off x="3074419" y="1075582"/>
              <a:ext cx="2879911" cy="213717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  <a:alpha val="5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3232202" y="1574428"/>
              <a:ext cx="2378023" cy="1341026"/>
              <a:chOff x="3232202" y="1574428"/>
              <a:chExt cx="2378023" cy="1341026"/>
            </a:xfrm>
          </p:grpSpPr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804" t="25634" r="35532" b="39934"/>
              <a:stretch/>
            </p:blipFill>
            <p:spPr bwMode="auto">
              <a:xfrm>
                <a:off x="3473531" y="1574428"/>
                <a:ext cx="598431" cy="6205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5320" y="1627220"/>
                <a:ext cx="727711" cy="6064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3232202" y="2438400"/>
                <a:ext cx="2378023" cy="4770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500" dirty="0"/>
                  <a:t>UMTS       HSPA+ </a:t>
                </a: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5801537" y="3581400"/>
            <a:ext cx="2879911" cy="2130348"/>
            <a:chOff x="6002345" y="1070052"/>
            <a:chExt cx="2879911" cy="2130348"/>
          </a:xfrm>
        </p:grpSpPr>
        <p:sp>
          <p:nvSpPr>
            <p:cNvPr id="17" name="Rounded Rectangle 16"/>
            <p:cNvSpPr/>
            <p:nvPr/>
          </p:nvSpPr>
          <p:spPr>
            <a:xfrm>
              <a:off x="6002345" y="1070052"/>
              <a:ext cx="2879911" cy="2130348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  <a:alpha val="5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7" descr="C:\Users\ds1782\AppData\Local\Temp\SNAGHTML12a9ffc3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0" t="39491" r="39631" b="34557"/>
            <a:stretch/>
          </p:blipFill>
          <p:spPr bwMode="auto">
            <a:xfrm>
              <a:off x="7046502" y="1593338"/>
              <a:ext cx="791595" cy="568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7185706" y="2438400"/>
              <a:ext cx="608436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500" dirty="0"/>
                <a:t>LTE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3473531" y="6553200"/>
            <a:ext cx="800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https://www.flickr.com/photos/bladeflyer/2930342826/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39352" y="1219200"/>
            <a:ext cx="39847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Is your app ready </a:t>
            </a:r>
            <a:r>
              <a:rPr lang="en-US" sz="3200" b="1" dirty="0" smtClean="0"/>
              <a:t>to </a:t>
            </a:r>
            <a:r>
              <a:rPr lang="en-US" sz="3200" b="1" dirty="0" smtClean="0"/>
              <a:t>adapt and change based on </a:t>
            </a:r>
            <a:r>
              <a:rPr lang="en-US" sz="3200" b="1" dirty="0" smtClean="0"/>
              <a:t>network </a:t>
            </a:r>
            <a:r>
              <a:rPr lang="en-US" sz="3200" b="1" dirty="0" smtClean="0"/>
              <a:t>conditions?</a:t>
            </a:r>
            <a:endParaRPr lang="en-US" sz="32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228600" y="5867400"/>
            <a:ext cx="8695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Your App needs to be Flexibly Network Aware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0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 dirty="0"/>
              <a:t>International </a:t>
            </a:r>
            <a:r>
              <a:rPr lang="en-US" sz="4400" dirty="0" smtClean="0"/>
              <a:t>N</a:t>
            </a:r>
            <a:r>
              <a:rPr sz="4400" dirty="0" smtClean="0"/>
              <a:t>etworks</a:t>
            </a:r>
            <a:endParaRPr sz="4400" dirty="0"/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888888"/>
                </a:solidFill>
              </a:rPr>
              <a:t>American developers work in a bubble of </a:t>
            </a:r>
            <a:r>
              <a:rPr lang="en-US" sz="3200" dirty="0" smtClean="0">
                <a:solidFill>
                  <a:srgbClr val="888888"/>
                </a:solidFill>
              </a:rPr>
              <a:t>the </a:t>
            </a:r>
            <a:r>
              <a:rPr sz="3200" dirty="0" smtClean="0">
                <a:solidFill>
                  <a:srgbClr val="888888"/>
                </a:solidFill>
              </a:rPr>
              <a:t>fast</a:t>
            </a:r>
            <a:r>
              <a:rPr lang="en-US" sz="3200" dirty="0" smtClean="0">
                <a:solidFill>
                  <a:srgbClr val="888888"/>
                </a:solidFill>
              </a:rPr>
              <a:t>est</a:t>
            </a:r>
            <a:r>
              <a:rPr sz="3200" dirty="0" smtClean="0">
                <a:solidFill>
                  <a:srgbClr val="888888"/>
                </a:solidFill>
              </a:rPr>
              <a:t> </a:t>
            </a:r>
            <a:r>
              <a:rPr sz="3200" dirty="0">
                <a:solidFill>
                  <a:srgbClr val="888888"/>
                </a:solidFill>
              </a:rPr>
              <a:t>networks &amp; cutting-edge handsets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049986" y="6428601"/>
            <a:ext cx="685800" cy="276999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 lang="en-US" smtClean="0"/>
              <a:t>13</a:t>
            </a:fld>
            <a:endParaRPr lang="en-US"/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297543" y="6421437"/>
            <a:ext cx="8095343" cy="2841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457200"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914400"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1371600"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1828800"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2286000">
              <a:defRPr>
                <a:latin typeface="Calibri"/>
                <a:ea typeface="Calibri"/>
                <a:cs typeface="Calibri"/>
                <a:sym typeface="Calibri"/>
              </a:defRPr>
            </a:lvl6pPr>
            <a:lvl7pPr indent="2743200">
              <a:defRPr>
                <a:latin typeface="Calibri"/>
                <a:ea typeface="Calibri"/>
                <a:cs typeface="Calibri"/>
                <a:sym typeface="Calibri"/>
              </a:defRPr>
            </a:lvl7pPr>
            <a:lvl8pPr indent="3200400">
              <a:defRPr>
                <a:latin typeface="Calibri"/>
                <a:ea typeface="Calibri"/>
                <a:cs typeface="Calibri"/>
                <a:sym typeface="Calibri"/>
              </a:defRPr>
            </a:lvl8pPr>
            <a:lvl9pPr indent="3657600"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© 2014 AT&amp;T Intellectual Property. All rights reserved. AT&amp;T and the AT&amp;T logo are trademarks of AT&amp;T Intellectual Property.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84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Next Billion People Going Online</a:t>
            </a: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lvl="0">
              <a:defRPr sz="1800"/>
            </a:pPr>
            <a:r>
              <a:rPr sz="3200" dirty="0"/>
              <a:t>Few PCs/landline. Mostly mobile.</a:t>
            </a:r>
          </a:p>
          <a:p>
            <a:pPr lvl="0">
              <a:defRPr sz="1800"/>
            </a:pPr>
            <a:r>
              <a:rPr sz="3200" dirty="0" smtClean="0"/>
              <a:t>Slow networks</a:t>
            </a:r>
            <a:endParaRPr sz="3200" dirty="0"/>
          </a:p>
          <a:p>
            <a:pPr marL="742950" lvl="1" indent="-285750">
              <a:spcBef>
                <a:spcPts val="600"/>
              </a:spcBef>
              <a:defRPr sz="1800"/>
            </a:pPr>
            <a:r>
              <a:rPr sz="2600" dirty="0"/>
              <a:t>Old </a:t>
            </a:r>
            <a:r>
              <a:rPr sz="2600" dirty="0" smtClean="0"/>
              <a:t>technology</a:t>
            </a:r>
            <a:endParaRPr sz="2600" dirty="0"/>
          </a:p>
          <a:p>
            <a:pPr marL="742950" lvl="1" indent="-285750">
              <a:spcBef>
                <a:spcPts val="600"/>
              </a:spcBef>
              <a:defRPr sz="1800"/>
            </a:pPr>
            <a:r>
              <a:rPr sz="2600" dirty="0"/>
              <a:t>Low bandwidth</a:t>
            </a:r>
          </a:p>
          <a:p>
            <a:pPr marL="742950" lvl="1" indent="-285750">
              <a:spcBef>
                <a:spcPts val="600"/>
              </a:spcBef>
              <a:defRPr sz="1800"/>
            </a:pPr>
            <a:r>
              <a:rPr sz="2600" dirty="0"/>
              <a:t>High </a:t>
            </a:r>
            <a:r>
              <a:rPr sz="2600" dirty="0" smtClean="0"/>
              <a:t>congestion</a:t>
            </a:r>
            <a:endParaRPr lang="en-US" sz="2600" dirty="0" smtClean="0"/>
          </a:p>
          <a:p>
            <a:pPr lvl="0">
              <a:defRPr sz="1800"/>
            </a:pPr>
            <a:r>
              <a:rPr lang="en-US" sz="3000" dirty="0"/>
              <a:t>Small data plans - can get used up quickly</a:t>
            </a:r>
          </a:p>
          <a:p>
            <a:pPr lvl="0">
              <a:defRPr sz="1800"/>
            </a:pPr>
            <a:r>
              <a:rPr lang="en-US" sz="3000" dirty="0"/>
              <a:t>Power issues</a:t>
            </a:r>
          </a:p>
          <a:p>
            <a:pPr marL="800100" lvl="1">
              <a:defRPr sz="1800"/>
            </a:pPr>
            <a:r>
              <a:rPr lang="en-US" sz="2600" dirty="0"/>
              <a:t>Radio hogging = battery drain</a:t>
            </a:r>
          </a:p>
          <a:p>
            <a:pPr marL="800100" lvl="1">
              <a:defRPr sz="1800"/>
            </a:pPr>
            <a:r>
              <a:rPr lang="en-US" sz="2600" dirty="0"/>
              <a:t>HUGE if you can only charge phone 1x a week</a:t>
            </a:r>
          </a:p>
          <a:p>
            <a:pPr indent="-285750">
              <a:spcBef>
                <a:spcPts val="600"/>
              </a:spcBef>
              <a:defRPr sz="1800"/>
            </a:pPr>
            <a:endParaRPr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001000" y="6459654"/>
            <a:ext cx="685800" cy="276999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 lang="en-US" smtClean="0"/>
              <a:t>14</a:t>
            </a:fld>
            <a:endParaRPr lang="en-US"/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304800" y="6442075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2014 AT&amp;T Intellectual Property. All rights reserved. AT&amp;T and the AT&amp;T logo are trademarks of AT&amp;T Intellectual Property.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96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792"/>
            <a:ext cx="8229600" cy="1143000"/>
          </a:xfrm>
        </p:spPr>
        <p:txBody>
          <a:bodyPr/>
          <a:lstStyle/>
          <a:p>
            <a:r>
              <a:rPr lang="en-US" dirty="0"/>
              <a:t>Mobile Throughput: Worldview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562600"/>
            <a:ext cx="8229600" cy="1096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2G is dominant, but rapidly decreasing. </a:t>
            </a:r>
          </a:p>
          <a:p>
            <a:r>
              <a:rPr lang="en-US" dirty="0" smtClean="0"/>
              <a:t>3G and 4G still growing</a:t>
            </a:r>
          </a:p>
          <a:p>
            <a:r>
              <a:rPr lang="en-US" dirty="0" smtClean="0"/>
              <a:t>Heavily weighted by the developing world.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34494"/>
            <a:ext cx="4403241" cy="3194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1371600" y="1293271"/>
            <a:ext cx="0" cy="3276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1371600"/>
            <a:ext cx="4333998" cy="288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18890" y="64173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GSMAIntelligence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3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34494"/>
            <a:ext cx="4403241" cy="3194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6"/>
            <a:ext cx="8229600" cy="1143000"/>
          </a:xfrm>
        </p:spPr>
        <p:txBody>
          <a:bodyPr/>
          <a:lstStyle/>
          <a:p>
            <a:r>
              <a:rPr lang="en-US" dirty="0"/>
              <a:t>Mobile Throughput: Worldview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28345"/>
            <a:ext cx="82296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In developed world, 2G &amp; 3G are decreasing.</a:t>
            </a:r>
          </a:p>
          <a:p>
            <a:r>
              <a:rPr lang="en-US" dirty="0" smtClean="0"/>
              <a:t>3G dominates, but ~20% of connections are 4G</a:t>
            </a:r>
          </a:p>
          <a:p>
            <a:r>
              <a:rPr lang="en-US" dirty="0" smtClean="0"/>
              <a:t>4G connections to surpass 2G EOY 2014, 3G 2017</a:t>
            </a:r>
          </a:p>
          <a:p>
            <a:r>
              <a:rPr lang="en-US" dirty="0" smtClean="0"/>
              <a:t>~25% of connections are still 2G (&gt;10% through 2019)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494" y="1311004"/>
            <a:ext cx="4382996" cy="3241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371600" y="1066645"/>
            <a:ext cx="0" cy="2971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618890" y="64173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GSMAIntelligence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699516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5943"/>
            <a:ext cx="8229600" cy="1143000"/>
          </a:xfrm>
        </p:spPr>
        <p:txBody>
          <a:bodyPr/>
          <a:lstStyle/>
          <a:p>
            <a:r>
              <a:rPr lang="en-US" dirty="0" smtClean="0"/>
              <a:t>Mobile: Africa</a:t>
            </a: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037878"/>
            <a:ext cx="5122373" cy="5239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6326315"/>
            <a:ext cx="278634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hlinkClick r:id="rId5"/>
              </a:rPr>
              <a:t>http://itersnews.com/?</a:t>
            </a:r>
            <a:r>
              <a:rPr lang="en-US" sz="1100" dirty="0" smtClean="0">
                <a:hlinkClick r:id="rId5"/>
              </a:rPr>
              <a:t>p=55430</a:t>
            </a:r>
            <a:endParaRPr lang="en-US" sz="1100" dirty="0" smtClean="0"/>
          </a:p>
          <a:p>
            <a:r>
              <a:rPr lang="en-US" sz="1100" dirty="0"/>
              <a:t>http://www.gsmamobileeconomyafrica.com/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2014 AT&amp;T Intellectual Property. All rights reserved. AT&amp;T and the AT&amp;T logo are trademarks of AT&amp;T Intellectual Property.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05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3647"/>
            <a:ext cx="8229600" cy="1143000"/>
          </a:xfrm>
        </p:spPr>
        <p:txBody>
          <a:bodyPr/>
          <a:lstStyle/>
          <a:p>
            <a:r>
              <a:rPr lang="en-US" dirty="0" smtClean="0"/>
              <a:t>Android Growth in China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455" y="1208314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4335" y="6053883"/>
            <a:ext cx="83058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http://www.unwiredview.com/2013/11/27/baidu-says-android-now-has-270-million-daily-active-users-in-china-mobile-internet-statistics-galore/</a:t>
            </a:r>
          </a:p>
        </p:txBody>
      </p:sp>
      <p:pic>
        <p:nvPicPr>
          <p:cNvPr id="1026" name="Picture 2" descr="Baidu MI statistics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08413"/>
            <a:ext cx="8140535" cy="446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/>
          <p:cNvSpPr/>
          <p:nvPr/>
        </p:nvSpPr>
        <p:spPr>
          <a:xfrm rot="19552764">
            <a:off x="6026522" y="2679442"/>
            <a:ext cx="2156643" cy="68580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665023" y="3733800"/>
            <a:ext cx="3352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Q3 2013: 270M Active Android users in China!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42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Speeds in China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746876"/>
            <a:ext cx="8153400" cy="4678363"/>
          </a:xfrm>
        </p:spPr>
        <p:txBody>
          <a:bodyPr/>
          <a:lstStyle/>
          <a:p>
            <a:r>
              <a:rPr lang="en-US" dirty="0" smtClean="0"/>
              <a:t>270M Active Android users:</a:t>
            </a:r>
          </a:p>
          <a:p>
            <a:pPr lvl="1"/>
            <a:r>
              <a:rPr lang="en-US" dirty="0"/>
              <a:t>44% </a:t>
            </a:r>
            <a:r>
              <a:rPr lang="en-US" dirty="0" smtClean="0"/>
              <a:t>Wi-Fi (80</a:t>
            </a:r>
            <a:r>
              <a:rPr lang="en-US" dirty="0"/>
              <a:t>% of Mobile Internet </a:t>
            </a:r>
            <a:r>
              <a:rPr lang="en-US" dirty="0" smtClean="0"/>
              <a:t>traffic)</a:t>
            </a:r>
          </a:p>
          <a:p>
            <a:pPr lvl="1"/>
            <a:r>
              <a:rPr lang="en-US" dirty="0"/>
              <a:t>23% use </a:t>
            </a:r>
            <a:r>
              <a:rPr lang="en-US" dirty="0" smtClean="0"/>
              <a:t>3G</a:t>
            </a:r>
          </a:p>
          <a:p>
            <a:pPr lvl="1"/>
            <a:r>
              <a:rPr lang="en-US" dirty="0" smtClean="0"/>
              <a:t>31</a:t>
            </a:r>
            <a:r>
              <a:rPr lang="en-US" dirty="0"/>
              <a:t>% get their data through 2G </a:t>
            </a:r>
            <a:r>
              <a:rPr lang="en-US" dirty="0" smtClean="0"/>
              <a:t>networks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38858" y="1219200"/>
            <a:ext cx="52765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83M Android users in China rely on 2G networks for data!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5" name="Picture 2" descr="Baidu MI statistics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3308328" cy="181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63845" y="2650749"/>
            <a:ext cx="228600" cy="44082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163845" y="2407436"/>
            <a:ext cx="228600" cy="22041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63845" y="2057400"/>
            <a:ext cx="228600" cy="33383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47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Flexibly Network Aware Architecture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Why we need it</a:t>
            </a:r>
          </a:p>
          <a:p>
            <a:endParaRPr lang="en-US" dirty="0"/>
          </a:p>
          <a:p>
            <a:r>
              <a:rPr lang="en-US" dirty="0"/>
              <a:t>What it is/How to test</a:t>
            </a:r>
          </a:p>
          <a:p>
            <a:endParaRPr lang="en-US" dirty="0"/>
          </a:p>
          <a:p>
            <a:r>
              <a:rPr lang="en-US" dirty="0"/>
              <a:t>Code implementations</a:t>
            </a:r>
          </a:p>
          <a:p>
            <a:pPr lvl="1"/>
            <a:r>
              <a:rPr lang="en-US" dirty="0"/>
              <a:t>Bandwidth</a:t>
            </a:r>
          </a:p>
          <a:p>
            <a:pPr lvl="1"/>
            <a:r>
              <a:rPr lang="en-US" dirty="0"/>
              <a:t>Latency</a:t>
            </a:r>
          </a:p>
          <a:p>
            <a:pPr lvl="1"/>
            <a:r>
              <a:rPr lang="en-US" dirty="0"/>
              <a:t>Roaming</a:t>
            </a:r>
          </a:p>
          <a:p>
            <a:endParaRPr lang="en-US" dirty="0"/>
          </a:p>
          <a:p>
            <a:r>
              <a:rPr lang="en-US" dirty="0"/>
              <a:t>Summary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67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Android on 2G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124200"/>
            <a:ext cx="8229600" cy="3352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E-mail – was slow, but worked</a:t>
            </a:r>
          </a:p>
          <a:p>
            <a:r>
              <a:rPr lang="en-US" dirty="0" smtClean="0"/>
              <a:t>Social Media – Facebook &amp; Twitter problematic, 			        </a:t>
            </a:r>
            <a:r>
              <a:rPr lang="en-US" dirty="0" err="1" smtClean="0"/>
              <a:t>WhatsApp</a:t>
            </a:r>
            <a:r>
              <a:rPr lang="en-US" dirty="0" smtClean="0"/>
              <a:t> worked well</a:t>
            </a:r>
          </a:p>
          <a:p>
            <a:r>
              <a:rPr lang="en-US" dirty="0" smtClean="0"/>
              <a:t>Google Play: Not accessible - </a:t>
            </a:r>
            <a:r>
              <a:rPr lang="en-US" dirty="0"/>
              <a:t>“No connection: </a:t>
            </a:r>
            <a:r>
              <a:rPr lang="en-US" dirty="0" smtClean="0"/>
              <a:t>Retry” timeouts</a:t>
            </a:r>
          </a:p>
          <a:p>
            <a:endParaRPr lang="en-US" dirty="0" smtClean="0"/>
          </a:p>
          <a:p>
            <a:r>
              <a:rPr lang="en-US" dirty="0" smtClean="0"/>
              <a:t>Have you tested your application on slow mobile networks?</a:t>
            </a:r>
          </a:p>
          <a:p>
            <a:r>
              <a:rPr lang="en-US" dirty="0"/>
              <a:t>A Flexibly Network Aware App will run quickly and smoothly, regardless of network condition</a:t>
            </a:r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295400"/>
            <a:ext cx="7018337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79" y="6497402"/>
            <a:ext cx="63246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http://mobility.ng/using-2g-on-an-android-smartphone/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18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Should I Bother with 2G Users?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10200"/>
            <a:ext cx="8229600" cy="715963"/>
          </a:xfrm>
        </p:spPr>
        <p:txBody>
          <a:bodyPr/>
          <a:lstStyle/>
          <a:p>
            <a:r>
              <a:rPr lang="en-US" dirty="0" smtClean="0"/>
              <a:t>Success in developing world a primary factor </a:t>
            </a:r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9200"/>
            <a:ext cx="6198327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56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Flexibly Network Aware Architecture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Why we need it</a:t>
            </a:r>
          </a:p>
          <a:p>
            <a:endParaRPr lang="en-US" dirty="0"/>
          </a:p>
          <a:p>
            <a:r>
              <a:rPr lang="en-US" b="1" dirty="0"/>
              <a:t>What it is/How to test</a:t>
            </a:r>
          </a:p>
          <a:p>
            <a:endParaRPr lang="en-US" dirty="0"/>
          </a:p>
          <a:p>
            <a:r>
              <a:rPr lang="en-US" dirty="0"/>
              <a:t>Code implementations</a:t>
            </a:r>
          </a:p>
          <a:p>
            <a:pPr lvl="1"/>
            <a:r>
              <a:rPr lang="en-US" dirty="0"/>
              <a:t>Bandwidth</a:t>
            </a:r>
          </a:p>
          <a:p>
            <a:pPr lvl="1"/>
            <a:r>
              <a:rPr lang="en-US" dirty="0"/>
              <a:t>Latency</a:t>
            </a:r>
          </a:p>
          <a:p>
            <a:pPr lvl="1"/>
            <a:r>
              <a:rPr lang="en-US" dirty="0"/>
              <a:t>Roaming</a:t>
            </a:r>
          </a:p>
          <a:p>
            <a:endParaRPr lang="en-US" dirty="0"/>
          </a:p>
          <a:p>
            <a:r>
              <a:rPr lang="en-US" dirty="0"/>
              <a:t>Summary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5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819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Testing Different Network Conditions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8600" y="5943600"/>
            <a:ext cx="24243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flic.kr/p/93r5Jy</a:t>
            </a:r>
            <a:endParaRPr lang="en-US" dirty="0" smtClean="0"/>
          </a:p>
          <a:p>
            <a:r>
              <a:rPr lang="en-US" dirty="0"/>
              <a:t>https://flic.kr/p/7XeRFK</a:t>
            </a:r>
          </a:p>
        </p:txBody>
      </p:sp>
    </p:spTree>
    <p:extLst>
      <p:ext uri="{BB962C8B-B14F-4D97-AF65-F5344CB8AC3E}">
        <p14:creationId xmlns:p14="http://schemas.microsoft.com/office/powerpoint/2010/main" val="321845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0200" cy="6915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819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Testing Different Network Conditions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8600" y="5943600"/>
            <a:ext cx="24243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flic.kr/p/93r5Jy</a:t>
            </a:r>
            <a:endParaRPr lang="en-US" dirty="0" smtClean="0"/>
          </a:p>
          <a:p>
            <a:r>
              <a:rPr lang="en-US" dirty="0"/>
              <a:t>https://flic.kr/p/7XeRFK</a:t>
            </a:r>
          </a:p>
        </p:txBody>
      </p:sp>
    </p:spTree>
    <p:extLst>
      <p:ext uri="{BB962C8B-B14F-4D97-AF65-F5344CB8AC3E}">
        <p14:creationId xmlns:p14="http://schemas.microsoft.com/office/powerpoint/2010/main" val="167811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60831">
              <a:defRPr sz="7679"/>
            </a:lvl1pPr>
          </a:lstStyle>
          <a:p>
            <a:pPr lvl="0">
              <a:defRPr sz="1800"/>
            </a:pPr>
            <a:r>
              <a:rPr lang="en-US" sz="5400" dirty="0" err="1" smtClean="0"/>
              <a:t>iOS</a:t>
            </a:r>
            <a:r>
              <a:rPr lang="en-US" sz="5400" dirty="0" smtClean="0"/>
              <a:t>: </a:t>
            </a:r>
            <a:r>
              <a:rPr sz="5400" dirty="0" smtClean="0"/>
              <a:t>Network </a:t>
            </a:r>
            <a:r>
              <a:rPr sz="5400" dirty="0"/>
              <a:t>Link Conditioner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669726" y="4648200"/>
            <a:ext cx="7170540" cy="16764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 sz="1800"/>
            </a:pPr>
            <a:r>
              <a:rPr lang="en-US" u="sng" dirty="0">
                <a:hlinkClick r:id="rId2"/>
              </a:rPr>
              <a:t>developer.apple.com/downloads</a:t>
            </a:r>
            <a:endParaRPr lang="en-US" dirty="0"/>
          </a:p>
          <a:p>
            <a:pPr lvl="1">
              <a:defRPr sz="1800"/>
            </a:pPr>
            <a:r>
              <a:rPr lang="en-US" dirty="0"/>
              <a:t>Hardware IO Tools for </a:t>
            </a:r>
            <a:r>
              <a:rPr lang="en-US" dirty="0" err="1"/>
              <a:t>Xcode</a:t>
            </a:r>
            <a:endParaRPr lang="en-US" dirty="0"/>
          </a:p>
          <a:p>
            <a:pPr lvl="1">
              <a:defRPr sz="1800"/>
            </a:pPr>
            <a:r>
              <a:rPr lang="en-US" dirty="0"/>
              <a:t>Double click on Network Link Conditioner icon to install Preferences pane</a:t>
            </a:r>
          </a:p>
          <a:p>
            <a:pPr lvl="0"/>
            <a:endParaRPr dirty="0"/>
          </a:p>
        </p:txBody>
      </p:sp>
      <p:pic>
        <p:nvPicPr>
          <p:cNvPr id="37" name="pasted-image.png"/>
          <p:cNvPicPr/>
          <p:nvPr/>
        </p:nvPicPr>
        <p:blipFill>
          <a:blip r:embed="rId3">
            <a:extLst/>
          </a:blip>
          <a:srcRect t="774"/>
          <a:stretch>
            <a:fillRect/>
          </a:stretch>
        </p:blipFill>
        <p:spPr>
          <a:xfrm>
            <a:off x="685800" y="1406236"/>
            <a:ext cx="5807273" cy="310542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Footer Placeholder 3"/>
          <p:cNvSpPr txBox="1">
            <a:spLocks/>
          </p:cNvSpPr>
          <p:nvPr/>
        </p:nvSpPr>
        <p:spPr>
          <a:xfrm>
            <a:off x="1625203" y="6482953"/>
            <a:ext cx="6215063" cy="256729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42915">
              <a:defRPr/>
            </a:pPr>
            <a:r>
              <a:rPr lang="en-US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© 2014 AT&amp;T Intellectual Property. All rights reserved. </a:t>
            </a:r>
            <a:r>
              <a:rPr lang="en-US" sz="900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AT&amp;T</a:t>
            </a:r>
            <a:r>
              <a:rPr lang="en-US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 and the AT&amp;T logo are trademarks of AT&amp;T Intellectual Property.</a:t>
            </a:r>
          </a:p>
        </p:txBody>
      </p:sp>
    </p:spTree>
    <p:extLst>
      <p:ext uri="{BB962C8B-B14F-4D97-AF65-F5344CB8AC3E}">
        <p14:creationId xmlns:p14="http://schemas.microsoft.com/office/powerpoint/2010/main" val="867914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60831">
              <a:defRPr sz="7679"/>
            </a:lvl1pPr>
          </a:lstStyle>
          <a:p>
            <a:pPr lvl="0">
              <a:defRPr sz="1800"/>
            </a:pPr>
            <a:r>
              <a:rPr lang="en-US" sz="5400" dirty="0" smtClean="0"/>
              <a:t>iOS: </a:t>
            </a:r>
            <a:r>
              <a:rPr sz="5400" dirty="0" smtClean="0"/>
              <a:t>Network </a:t>
            </a:r>
            <a:r>
              <a:rPr sz="5400" dirty="0"/>
              <a:t>Link Conditioner</a:t>
            </a:r>
          </a:p>
        </p:txBody>
      </p:sp>
      <p:pic>
        <p:nvPicPr>
          <p:cNvPr id="43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2633" y="1366600"/>
            <a:ext cx="9329266" cy="578319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Footer Placeholder 3"/>
          <p:cNvSpPr txBox="1">
            <a:spLocks/>
          </p:cNvSpPr>
          <p:nvPr/>
        </p:nvSpPr>
        <p:spPr>
          <a:xfrm>
            <a:off x="1464469" y="6852062"/>
            <a:ext cx="6215063" cy="256729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42915">
              <a:defRPr/>
            </a:pPr>
            <a:r>
              <a:rPr lang="en-US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© 2014 AT&amp;T Intellectual Property. All rights reserved. AT&amp;T and the AT&amp;T logo are trademarks of AT&amp;T Intellectual Property.</a:t>
            </a:r>
          </a:p>
        </p:txBody>
      </p:sp>
    </p:spTree>
    <p:extLst>
      <p:ext uri="{BB962C8B-B14F-4D97-AF65-F5344CB8AC3E}">
        <p14:creationId xmlns:p14="http://schemas.microsoft.com/office/powerpoint/2010/main" val="3192901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sz="5600" dirty="0" err="1" smtClean="0"/>
              <a:t>iOS</a:t>
            </a:r>
            <a:r>
              <a:rPr lang="en-US" sz="5600" dirty="0" smtClean="0"/>
              <a:t>: </a:t>
            </a:r>
            <a:r>
              <a:rPr sz="5600" dirty="0" err="1" smtClean="0"/>
              <a:t>Speedlimit</a:t>
            </a:r>
            <a:endParaRPr sz="5600" dirty="0"/>
          </a:p>
        </p:txBody>
      </p:sp>
      <p:sp>
        <p:nvSpPr>
          <p:cNvPr id="46" name="Shape 46"/>
          <p:cNvSpPr>
            <a:spLocks noGrp="1"/>
          </p:cNvSpPr>
          <p:nvPr>
            <p:ph type="body" idx="1"/>
          </p:nvPr>
        </p:nvSpPr>
        <p:spPr>
          <a:xfrm>
            <a:off x="669727" y="4523777"/>
            <a:ext cx="7707145" cy="172700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/>
              <a:t>Allows limiting by domains</a:t>
            </a:r>
          </a:p>
          <a:p>
            <a:pPr lvl="0">
              <a:defRPr sz="1800"/>
            </a:pPr>
            <a:r>
              <a:rPr/>
              <a:t>No longer officially supported past Leopard</a:t>
            </a:r>
          </a:p>
          <a:p>
            <a:pPr lvl="0">
              <a:defRPr sz="1800"/>
            </a:pPr>
            <a:r>
              <a:rPr u="sng">
                <a:hlinkClick r:id="rId2"/>
              </a:rPr>
              <a:t>http://mschrag.github.io</a:t>
            </a:r>
            <a:r>
              <a:rPr/>
              <a:t> (open source)</a:t>
            </a:r>
          </a:p>
        </p:txBody>
      </p:sp>
      <p:pic>
        <p:nvPicPr>
          <p:cNvPr id="47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3596" y="1723721"/>
            <a:ext cx="6679407" cy="298251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Footer Placeholder 3"/>
          <p:cNvSpPr txBox="1">
            <a:spLocks/>
          </p:cNvSpPr>
          <p:nvPr/>
        </p:nvSpPr>
        <p:spPr>
          <a:xfrm>
            <a:off x="1660929" y="6601272"/>
            <a:ext cx="6215063" cy="256729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42915">
              <a:defRPr/>
            </a:pPr>
            <a:r>
              <a:rPr lang="en-US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© 2014 AT&amp;T Intellectual Property. All rights reserved. AT&amp;T and the AT&amp;T logo are trademarks of AT&amp;T Intellectual Property.</a:t>
            </a:r>
          </a:p>
        </p:txBody>
      </p:sp>
    </p:spTree>
    <p:extLst>
      <p:ext uri="{BB962C8B-B14F-4D97-AF65-F5344CB8AC3E}">
        <p14:creationId xmlns:p14="http://schemas.microsoft.com/office/powerpoint/2010/main" val="9989213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725558" y="24075"/>
            <a:ext cx="7804548" cy="151804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sz="5600" dirty="0" err="1" smtClean="0"/>
              <a:t>iOS</a:t>
            </a:r>
            <a:r>
              <a:rPr lang="en-US" sz="5600" dirty="0" smtClean="0"/>
              <a:t>: </a:t>
            </a:r>
            <a:r>
              <a:rPr sz="5600" dirty="0" err="1" smtClean="0"/>
              <a:t>Slowy</a:t>
            </a:r>
            <a:endParaRPr sz="5600" dirty="0"/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725558" y="1542122"/>
            <a:ext cx="3280043" cy="442019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/>
              <a:t>Can limit by port</a:t>
            </a:r>
          </a:p>
          <a:p>
            <a:pPr lvl="0">
              <a:defRPr sz="1800"/>
            </a:pPr>
            <a:r>
              <a:rPr/>
              <a:t>Currently supported</a:t>
            </a:r>
          </a:p>
          <a:p>
            <a:pPr lvl="0">
              <a:defRPr sz="1800"/>
            </a:pPr>
            <a:r>
              <a:rPr/>
              <a:t>Paid app</a:t>
            </a:r>
          </a:p>
          <a:p>
            <a:pPr lvl="0">
              <a:defRPr sz="1800"/>
            </a:pPr>
            <a:r>
              <a:rPr u="sng">
                <a:hlinkClick r:id="rId2"/>
              </a:rPr>
              <a:t>http://slowyapp.com</a:t>
            </a:r>
          </a:p>
        </p:txBody>
      </p:sp>
      <p:pic>
        <p:nvPicPr>
          <p:cNvPr id="51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74476" y="1262405"/>
            <a:ext cx="4196954" cy="1643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0317" y="3046773"/>
            <a:ext cx="4375548" cy="352722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Footer Placeholder 3"/>
          <p:cNvSpPr txBox="1">
            <a:spLocks/>
          </p:cNvSpPr>
          <p:nvPr/>
        </p:nvSpPr>
        <p:spPr>
          <a:xfrm>
            <a:off x="1485251" y="6497264"/>
            <a:ext cx="6215063" cy="256729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42915">
              <a:defRPr/>
            </a:pPr>
            <a:r>
              <a:rPr lang="en-US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© 2014 AT&amp;T Intellectual Property. All rights reserved. AT&amp;T and the AT&amp;T logo are trademarks of AT&amp;T Intellectual Property.</a:t>
            </a:r>
          </a:p>
        </p:txBody>
      </p:sp>
    </p:spTree>
    <p:extLst>
      <p:ext uri="{BB962C8B-B14F-4D97-AF65-F5344CB8AC3E}">
        <p14:creationId xmlns:p14="http://schemas.microsoft.com/office/powerpoint/2010/main" val="37778471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Testing </a:t>
            </a:r>
            <a:r>
              <a:rPr lang="en-US" dirty="0" smtClean="0"/>
              <a:t>Android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229600" cy="4525963"/>
          </a:xfrm>
        </p:spPr>
        <p:txBody>
          <a:bodyPr/>
          <a:lstStyle/>
          <a:p>
            <a:r>
              <a:rPr lang="en-US" dirty="0" smtClean="0"/>
              <a:t>Android Emulator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AT&amp;T Network Attenuator</a:t>
            </a:r>
            <a:endParaRPr lang="en-US" dirty="0"/>
          </a:p>
        </p:txBody>
      </p:sp>
      <p:pic>
        <p:nvPicPr>
          <p:cNvPr id="5122" name="Picture 2" descr="C:\Users\ds1782\AppData\Local\Temp\SNAGHTML1308ef8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806" y="1371600"/>
            <a:ext cx="3124200" cy="221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925" y="3667125"/>
            <a:ext cx="1700212" cy="3022599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2014 AT&amp;T Intellectual Property. All rights reserved. AT&amp;T and the AT&amp;T logo are trademarks of AT&amp;T Intellectual Property.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67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Mobile Apps That Work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7653273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1692" y="6400800"/>
            <a:ext cx="894610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http://techcrunch.com/2011/03/15/mobile-app-users-are-both-fickle-and-loyal-study/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32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Android Emulator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229600" cy="838200"/>
          </a:xfrm>
        </p:spPr>
        <p:txBody>
          <a:bodyPr/>
          <a:lstStyle/>
          <a:p>
            <a:r>
              <a:rPr lang="en-US" dirty="0" smtClean="0"/>
              <a:t>Latency and bandwidth changes possible</a:t>
            </a:r>
          </a:p>
          <a:p>
            <a:endParaRPr lang="en-US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81000" y="3200400"/>
            <a:ext cx="3231654" cy="139135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0" rIns="0" bIns="15870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ourier New" pitchFamily="49" charset="0"/>
                <a:cs typeface="Arial" pitchFamily="34" charset="0"/>
              </a:rPr>
              <a:t>telnet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ourier New" pitchFamily="49" charset="0"/>
                <a:cs typeface="Arial" pitchFamily="34" charset="0"/>
              </a:rPr>
              <a:t>localhost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ourier New" pitchFamily="49" charset="0"/>
                <a:cs typeface="Arial" pitchFamily="34" charset="0"/>
              </a:rPr>
              <a:t> 5554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Arial" pitchFamily="34" charset="0"/>
              </a:rPr>
              <a:t>n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urier New" pitchFamily="49" charset="0"/>
                <a:cs typeface="Arial" pitchFamily="34" charset="0"/>
              </a:rPr>
              <a:t>etwork speed edge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ourier New" pitchFamily="49" charset="0"/>
                <a:cs typeface="Arial" pitchFamily="34" charset="0"/>
              </a:rPr>
              <a:t>Network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ourier New" pitchFamily="49" charset="0"/>
                <a:cs typeface="Arial" pitchFamily="34" charset="0"/>
              </a:rPr>
              <a:t> delay edge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Courier New" pitchFamily="49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149145"/>
              </p:ext>
            </p:extLst>
          </p:nvPr>
        </p:nvGraphicFramePr>
        <p:xfrm>
          <a:off x="3955554" y="2486025"/>
          <a:ext cx="50292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0110"/>
                <a:gridCol w="2396490"/>
                <a:gridCol w="1752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Value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Speed (</a:t>
                      </a:r>
                      <a:r>
                        <a:rPr lang="en-US" dirty="0" err="1" smtClean="0"/>
                        <a:t>up:down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kbps)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Latency (ms)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gprs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40:118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150-550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edge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80:236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80-400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umts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128:1920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35-200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hsdpa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248:14400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full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(no limit)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1000" y="586740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You must apply each change independently – each time you want to test.</a:t>
            </a:r>
          </a:p>
          <a:p>
            <a:r>
              <a:rPr lang="en-US" dirty="0" smtClean="0"/>
              <a:t>Changes the Network Indicator in emulator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2014 AT&amp;T Intellectual Property. All rights reserved. AT&amp;T and the AT&amp;T logo are trademarks of AT&amp;T Intellectual Property.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33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AT&amp;T Network Attenuator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84287"/>
            <a:ext cx="6019800" cy="4525963"/>
          </a:xfrm>
        </p:spPr>
        <p:txBody>
          <a:bodyPr/>
          <a:lstStyle/>
          <a:p>
            <a:r>
              <a:rPr lang="en-US" dirty="0" smtClean="0"/>
              <a:t>Rooted Samsung S3 with custom kernel &amp; libraries</a:t>
            </a:r>
          </a:p>
          <a:p>
            <a:r>
              <a:rPr lang="en-US" dirty="0" smtClean="0"/>
              <a:t>Similar speeds/latency to emulator</a:t>
            </a:r>
          </a:p>
          <a:p>
            <a:r>
              <a:rPr lang="en-US" dirty="0" smtClean="0"/>
              <a:t>Increasing congestion</a:t>
            </a:r>
          </a:p>
          <a:p>
            <a:pPr lvl="1"/>
            <a:r>
              <a:rPr lang="en-US" dirty="0" smtClean="0"/>
              <a:t>Raises latency</a:t>
            </a:r>
          </a:p>
          <a:p>
            <a:pPr lvl="1"/>
            <a:r>
              <a:rPr lang="en-US" dirty="0" smtClean="0"/>
              <a:t>Lowers throughput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5715000"/>
            <a:ext cx="548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Free beta!</a:t>
            </a:r>
          </a:p>
          <a:p>
            <a:r>
              <a:rPr lang="en-US" dirty="0" smtClean="0"/>
              <a:t>Developer.att.com/attenuator</a:t>
            </a:r>
          </a:p>
          <a:p>
            <a:r>
              <a:rPr lang="en-US" dirty="0" smtClean="0"/>
              <a:t>OR:      </a:t>
            </a:r>
            <a:r>
              <a:rPr lang="en-US" dirty="0" smtClean="0"/>
              <a:t>@</a:t>
            </a:r>
            <a:r>
              <a:rPr lang="en-US" dirty="0" err="1" smtClean="0"/>
              <a:t>jenleongatt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295400"/>
            <a:ext cx="2581275" cy="4610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276350"/>
            <a:ext cx="2590800" cy="4629150"/>
          </a:xfrm>
          <a:prstGeom prst="rect">
            <a:avLst/>
          </a:prstGeom>
        </p:spPr>
      </p:pic>
      <p:pic>
        <p:nvPicPr>
          <p:cNvPr id="8" name="Picture 3" descr="C:\Users\ds1782\Desktop\Camp_Randall_Stadium_crow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782" y="4168686"/>
            <a:ext cx="2346839" cy="1760129"/>
          </a:xfrm>
          <a:prstGeom prst="rect">
            <a:avLst/>
          </a:prstGeom>
          <a:noFill/>
          <a:ln w="34925" cmpd="sng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14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0200" cy="6915150"/>
          </a:xfrm>
        </p:spPr>
      </p:pic>
      <p:sp>
        <p:nvSpPr>
          <p:cNvPr id="6" name="TextBox 5"/>
          <p:cNvSpPr txBox="1"/>
          <p:nvPr/>
        </p:nvSpPr>
        <p:spPr>
          <a:xfrm>
            <a:off x="304800" y="0"/>
            <a:ext cx="853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Support Existing 4G, 3G users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, and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provide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great 2G service</a:t>
            </a:r>
          </a:p>
        </p:txBody>
      </p:sp>
      <p:sp>
        <p:nvSpPr>
          <p:cNvPr id="7" name="Rectangle 6"/>
          <p:cNvSpPr/>
          <p:nvPr/>
        </p:nvSpPr>
        <p:spPr>
          <a:xfrm>
            <a:off x="5410200" y="661735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https://www.flickr.com/photos/helico/404640681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5507" y="584775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507" y="5074989"/>
            <a:ext cx="8610600" cy="1569660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1">
                    <a:lumMod val="50000"/>
                  </a:schemeClr>
                </a:solidFill>
              </a:rPr>
              <a:t>Flexibly Network Aware (FNA) </a:t>
            </a:r>
          </a:p>
          <a:p>
            <a:pPr algn="ctr"/>
            <a:r>
              <a:rPr lang="en-US" sz="4800" dirty="0" smtClean="0">
                <a:solidFill>
                  <a:schemeClr val="accent1">
                    <a:lumMod val="50000"/>
                  </a:schemeClr>
                </a:solidFill>
              </a:rPr>
              <a:t>Development</a:t>
            </a:r>
            <a:endParaRPr lang="en-US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41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Responsive Web Design</a:t>
            </a:r>
            <a:endParaRPr lang="en-US" dirty="0"/>
          </a:p>
        </p:txBody>
      </p:sp>
      <p:pic>
        <p:nvPicPr>
          <p:cNvPr id="4" name="Picture 2" descr="C:\Users\ds1782\AppData\Local\Temp\SNAGHTML212f1af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2689603" cy="240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ds1782\AppData\Local\Temp\SNAGHTML212fb33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108" y="1750631"/>
            <a:ext cx="1854293" cy="183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890" y="1746823"/>
            <a:ext cx="1204596" cy="1979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1000" y="4419600"/>
            <a:ext cx="792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One URL/one codebase</a:t>
            </a:r>
          </a:p>
          <a:p>
            <a:r>
              <a:rPr lang="en-US" dirty="0" smtClean="0"/>
              <a:t>Media Queries allow code to adapt for different screen sizes.</a:t>
            </a:r>
          </a:p>
          <a:p>
            <a:r>
              <a:rPr lang="en-US" dirty="0" smtClean="0"/>
              <a:t>Code tells browser how to build page based on screen width.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UI is improved on all devices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93286" y="6408750"/>
            <a:ext cx="7315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http://alistapart.com/article/responsive-web-design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2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Flexibly Network Aware App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Application is aware of network conditions and displays/modifies content flexibly</a:t>
            </a:r>
          </a:p>
          <a:p>
            <a:pPr lvl="1"/>
            <a:r>
              <a:rPr lang="en-US" dirty="0" smtClean="0"/>
              <a:t>Consider:</a:t>
            </a:r>
          </a:p>
          <a:p>
            <a:pPr lvl="2"/>
            <a:r>
              <a:rPr lang="en-US" dirty="0" smtClean="0"/>
              <a:t>Bandwidth</a:t>
            </a:r>
          </a:p>
          <a:p>
            <a:pPr lvl="2"/>
            <a:r>
              <a:rPr lang="en-US" dirty="0" smtClean="0"/>
              <a:t>Latency</a:t>
            </a:r>
          </a:p>
          <a:p>
            <a:pPr lvl="2"/>
            <a:r>
              <a:rPr lang="en-US" dirty="0"/>
              <a:t>R</a:t>
            </a:r>
            <a:r>
              <a:rPr lang="en-US" dirty="0" smtClean="0"/>
              <a:t>oaming</a:t>
            </a:r>
          </a:p>
          <a:p>
            <a:r>
              <a:rPr lang="en-US" dirty="0" smtClean="0"/>
              <a:t>Like RWD, app changes display/request characteristics in a flexible manner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0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Flexibly Network Aware Architecture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Why we need it</a:t>
            </a:r>
          </a:p>
          <a:p>
            <a:endParaRPr lang="en-US" dirty="0"/>
          </a:p>
          <a:p>
            <a:r>
              <a:rPr lang="en-US" dirty="0" smtClean="0"/>
              <a:t>What it is/How to test</a:t>
            </a:r>
          </a:p>
          <a:p>
            <a:endParaRPr lang="en-US" dirty="0"/>
          </a:p>
          <a:p>
            <a:r>
              <a:rPr lang="en-US" b="1" dirty="0" smtClean="0"/>
              <a:t>Code implementations</a:t>
            </a:r>
          </a:p>
          <a:p>
            <a:pPr lvl="1"/>
            <a:r>
              <a:rPr lang="en-US" b="1" dirty="0" smtClean="0"/>
              <a:t>Bandwidth</a:t>
            </a:r>
          </a:p>
          <a:p>
            <a:pPr lvl="1"/>
            <a:r>
              <a:rPr lang="en-US" dirty="0" smtClean="0"/>
              <a:t>Latency</a:t>
            </a:r>
          </a:p>
          <a:p>
            <a:pPr lvl="1"/>
            <a:r>
              <a:rPr lang="en-US" dirty="0" smtClean="0"/>
              <a:t>Roaming</a:t>
            </a:r>
          </a:p>
          <a:p>
            <a:endParaRPr lang="en-US" dirty="0"/>
          </a:p>
          <a:p>
            <a:r>
              <a:rPr lang="en-US" dirty="0" smtClean="0"/>
              <a:t>Summary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5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s1782\Downloads\8127841237_b81d5e2e95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22277"/>
            <a:ext cx="10662745" cy="688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Bandwidth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54879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Tiers: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Wi-Fi: Fast, reliable, generally unlimited data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3G/4G: (HSPA+, LTE) Generally fast, limited data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3G: UMTS, HSDPA, HSPA: Medium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2-2.5G: GPRS, EDGE: Slow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6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Aware: Bandwidth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81600"/>
            <a:ext cx="8229600" cy="144780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an =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new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ARONetworkAttenuator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getApplicationContext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());</a:t>
            </a:r>
          </a:p>
          <a:p>
            <a:pPr marL="0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NetworkConfig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an.getNetworkConfig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marL="0" indent="0">
              <a:buNone/>
            </a:pP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downlinkspeed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downlinkspeed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nc.getDownlinkSpeed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318591"/>
            <a:ext cx="8229600" cy="144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TelephonyManager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teleMan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TelephonyManager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getSystemService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Context.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TELEPHONY_SERVICE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networkType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teleMan.getNetworkType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1600" b="1" dirty="0"/>
              <a:t>switch (</a:t>
            </a:r>
            <a:r>
              <a:rPr lang="en-US" sz="1600" b="1" dirty="0" err="1"/>
              <a:t>networkType</a:t>
            </a:r>
            <a:r>
              <a:rPr lang="en-US" sz="1600" b="1" dirty="0"/>
              <a:t>)</a:t>
            </a:r>
          </a:p>
          <a:p>
            <a:pPr marL="0" indent="0">
              <a:buNone/>
            </a:pPr>
            <a:r>
              <a:rPr lang="en-US" sz="1600" dirty="0" smtClean="0"/>
              <a:t>{</a:t>
            </a:r>
            <a:r>
              <a:rPr lang="en-US" sz="1600" b="1" dirty="0" smtClean="0"/>
              <a:t>case 1:     </a:t>
            </a:r>
            <a:r>
              <a:rPr lang="en-US" sz="1600" dirty="0" err="1" smtClean="0"/>
              <a:t>netType</a:t>
            </a:r>
            <a:r>
              <a:rPr lang="en-US" sz="1600" dirty="0" smtClean="0"/>
              <a:t> </a:t>
            </a:r>
            <a:r>
              <a:rPr lang="en-US" sz="1600" dirty="0"/>
              <a:t>= "GPRS</a:t>
            </a:r>
            <a:r>
              <a:rPr lang="en-US" sz="1600" dirty="0" smtClean="0"/>
              <a:t>";            </a:t>
            </a:r>
            <a:r>
              <a:rPr lang="en-US" sz="1600" dirty="0" err="1" smtClean="0"/>
              <a:t>NetworkSpeed</a:t>
            </a:r>
            <a:r>
              <a:rPr lang="en-US" sz="1600" dirty="0" smtClean="0"/>
              <a:t> </a:t>
            </a:r>
            <a:r>
              <a:rPr lang="en-US" sz="1600" dirty="0"/>
              <a:t>= "slow</a:t>
            </a:r>
            <a:r>
              <a:rPr lang="en-US" sz="1600" dirty="0" smtClean="0"/>
              <a:t>"; </a:t>
            </a:r>
            <a:r>
              <a:rPr lang="en-US" sz="1600" b="1" dirty="0"/>
              <a:t>break;      </a:t>
            </a:r>
            <a:endParaRPr lang="en-US" sz="1600" dirty="0"/>
          </a:p>
          <a:p>
            <a:pPr marL="0" indent="0">
              <a:buNone/>
            </a:pPr>
            <a:r>
              <a:rPr lang="en-US" sz="1600" b="1" dirty="0" smtClean="0"/>
              <a:t>case 2:       </a:t>
            </a:r>
            <a:r>
              <a:rPr lang="en-US" sz="1600" dirty="0" err="1" smtClean="0"/>
              <a:t>netType</a:t>
            </a:r>
            <a:r>
              <a:rPr lang="en-US" sz="1600" dirty="0" smtClean="0"/>
              <a:t> </a:t>
            </a:r>
            <a:r>
              <a:rPr lang="en-US" sz="1600" dirty="0"/>
              <a:t>= "EDGE</a:t>
            </a:r>
            <a:r>
              <a:rPr lang="en-US" sz="1600" dirty="0" smtClean="0"/>
              <a:t>";           </a:t>
            </a:r>
            <a:r>
              <a:rPr lang="en-US" sz="1600" dirty="0" err="1" smtClean="0"/>
              <a:t>NetworkSpeed</a:t>
            </a:r>
            <a:r>
              <a:rPr lang="en-US" sz="1600" dirty="0" smtClean="0"/>
              <a:t> </a:t>
            </a:r>
            <a:r>
              <a:rPr lang="en-US" sz="1600" dirty="0"/>
              <a:t>= "</a:t>
            </a:r>
            <a:r>
              <a:rPr lang="en-US" sz="1600" dirty="0" err="1"/>
              <a:t>slow</a:t>
            </a:r>
            <a:r>
              <a:rPr lang="en-US" sz="1600" dirty="0" err="1" smtClean="0"/>
              <a:t>";</a:t>
            </a:r>
            <a:r>
              <a:rPr lang="en-US" sz="1600" b="1" dirty="0" err="1" smtClean="0"/>
              <a:t>break</a:t>
            </a:r>
            <a:r>
              <a:rPr lang="en-US" sz="1600" b="1" dirty="0"/>
              <a:t>;  </a:t>
            </a:r>
          </a:p>
          <a:p>
            <a:pPr marL="0" indent="0">
              <a:buNone/>
            </a:pPr>
            <a:r>
              <a:rPr lang="en-US" sz="1600" b="1" dirty="0"/>
              <a:t>case </a:t>
            </a:r>
            <a:r>
              <a:rPr lang="en-US" sz="1600" b="1" dirty="0" smtClean="0"/>
              <a:t>3:	</a:t>
            </a:r>
            <a:r>
              <a:rPr lang="en-US" sz="1600" dirty="0" err="1" smtClean="0"/>
              <a:t>netType</a:t>
            </a:r>
            <a:r>
              <a:rPr lang="en-US" sz="1600" dirty="0" smtClean="0"/>
              <a:t> </a:t>
            </a:r>
            <a:r>
              <a:rPr lang="en-US" sz="1600" dirty="0"/>
              <a:t>= "UMTS</a:t>
            </a:r>
            <a:r>
              <a:rPr lang="en-US" sz="1600" dirty="0" smtClean="0"/>
              <a:t>";          </a:t>
            </a:r>
            <a:r>
              <a:rPr lang="en-US" sz="1600" dirty="0" err="1" smtClean="0"/>
              <a:t>NetworkSpeed</a:t>
            </a:r>
            <a:r>
              <a:rPr lang="en-US" sz="1600" dirty="0" smtClean="0"/>
              <a:t> </a:t>
            </a:r>
            <a:r>
              <a:rPr lang="en-US" sz="1600" dirty="0"/>
              <a:t>= "</a:t>
            </a:r>
            <a:r>
              <a:rPr lang="en-US" sz="1600" dirty="0" err="1"/>
              <a:t>medium</a:t>
            </a:r>
            <a:r>
              <a:rPr lang="en-US" sz="1600" dirty="0" err="1" smtClean="0"/>
              <a:t>";</a:t>
            </a:r>
            <a:r>
              <a:rPr lang="en-US" sz="1600" b="1" dirty="0" err="1" smtClean="0"/>
              <a:t>break</a:t>
            </a:r>
            <a:r>
              <a:rPr lang="en-US" sz="1600" b="1" dirty="0"/>
              <a:t>;          </a:t>
            </a:r>
          </a:p>
          <a:p>
            <a:pPr marL="0" indent="0">
              <a:buNone/>
            </a:pPr>
            <a:r>
              <a:rPr lang="en-US" sz="1600" b="1" dirty="0" smtClean="0"/>
              <a:t>…</a:t>
            </a:r>
            <a:endParaRPr lang="en-US" sz="1600" b="1" dirty="0"/>
          </a:p>
          <a:p>
            <a:pPr marL="0" indent="0">
              <a:buNone/>
            </a:pPr>
            <a:r>
              <a:rPr lang="en-US" sz="1600" b="1" dirty="0" smtClean="0"/>
              <a:t>case 13:	</a:t>
            </a:r>
            <a:r>
              <a:rPr lang="en-US" sz="1600" dirty="0" err="1" smtClean="0"/>
              <a:t>netType</a:t>
            </a:r>
            <a:r>
              <a:rPr lang="en-US" sz="1600" dirty="0" smtClean="0"/>
              <a:t> </a:t>
            </a:r>
            <a:r>
              <a:rPr lang="en-US" sz="1600" dirty="0"/>
              <a:t>= "LTE</a:t>
            </a:r>
            <a:r>
              <a:rPr lang="en-US" sz="1600" dirty="0" smtClean="0"/>
              <a:t>";               </a:t>
            </a:r>
            <a:r>
              <a:rPr lang="en-US" sz="1600" dirty="0" err="1" smtClean="0"/>
              <a:t>NetworkSpeed</a:t>
            </a:r>
            <a:r>
              <a:rPr lang="en-US" sz="1600" dirty="0" smtClean="0"/>
              <a:t> </a:t>
            </a:r>
            <a:r>
              <a:rPr lang="en-US" sz="1600" dirty="0"/>
              <a:t>= "</a:t>
            </a:r>
            <a:r>
              <a:rPr lang="en-US" sz="1600" dirty="0" err="1"/>
              <a:t>fast</a:t>
            </a:r>
            <a:r>
              <a:rPr lang="en-US" sz="1600" dirty="0" err="1" smtClean="0"/>
              <a:t>";</a:t>
            </a:r>
            <a:r>
              <a:rPr lang="en-US" sz="1600" b="1" dirty="0" err="1" smtClean="0"/>
              <a:t>break</a:t>
            </a:r>
            <a:r>
              <a:rPr lang="en-US" sz="1600" b="1" dirty="0" smtClean="0"/>
              <a:t>;</a:t>
            </a:r>
            <a:r>
              <a:rPr lang="en-US" sz="1600" dirty="0" smtClean="0"/>
              <a:t>}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419100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Want to test, but don’t want to travel?</a:t>
            </a:r>
          </a:p>
          <a:p>
            <a:r>
              <a:rPr lang="en-US" b="1" dirty="0"/>
              <a:t>	</a:t>
            </a:r>
            <a:r>
              <a:rPr lang="en-US" b="1" dirty="0" smtClean="0"/>
              <a:t>add Network Attenuator Library</a:t>
            </a:r>
            <a:endParaRPr lang="en-US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172200" y="627812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https://github.com/dougsillars/FNASampleApps</a:t>
            </a:r>
          </a:p>
        </p:txBody>
      </p:sp>
    </p:spTree>
    <p:extLst>
      <p:ext uri="{BB962C8B-B14F-4D97-AF65-F5344CB8AC3E}">
        <p14:creationId xmlns:p14="http://schemas.microsoft.com/office/powerpoint/2010/main" val="55984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Network Aware: Bandwidth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24678" y="4419600"/>
            <a:ext cx="4552122" cy="2133600"/>
          </a:xfrm>
        </p:spPr>
        <p:txBody>
          <a:bodyPr>
            <a:normAutofit/>
          </a:bodyPr>
          <a:lstStyle/>
          <a:p>
            <a:r>
              <a:rPr lang="en-US" dirty="0" smtClean="0"/>
              <a:t>3 Images (all 525x700)</a:t>
            </a:r>
          </a:p>
          <a:p>
            <a:pPr lvl="1"/>
            <a:r>
              <a:rPr lang="en-US" dirty="0" smtClean="0"/>
              <a:t>Big: 		143 KB</a:t>
            </a:r>
          </a:p>
          <a:p>
            <a:pPr lvl="1"/>
            <a:r>
              <a:rPr lang="en-US" dirty="0" smtClean="0"/>
              <a:t>Medium: 	41 KB</a:t>
            </a:r>
          </a:p>
          <a:p>
            <a:pPr lvl="1"/>
            <a:r>
              <a:rPr lang="en-US" dirty="0" smtClean="0"/>
              <a:t>Small:		27 KB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4800" y="1143000"/>
            <a:ext cx="6629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switch(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NetworkSpeed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){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case "fast":</a:t>
            </a: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new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ImageDownloader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().execute(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urlbig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break;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case "medium":</a:t>
            </a: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new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ImageDownloader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().execute(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urlmed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break;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case "slow":</a:t>
            </a: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new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ImageDownloader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().execute(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urlsmall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break;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76800" y="4495800"/>
            <a:ext cx="3429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Jpg quality:</a:t>
            </a:r>
            <a:endParaRPr lang="en-US" sz="3200" dirty="0"/>
          </a:p>
          <a:p>
            <a:r>
              <a:rPr lang="en-US" sz="3200" dirty="0" smtClean="0"/>
              <a:t>90%</a:t>
            </a:r>
            <a:endParaRPr lang="en-US" sz="3200" dirty="0"/>
          </a:p>
          <a:p>
            <a:r>
              <a:rPr lang="en-US" sz="3200" dirty="0" smtClean="0"/>
              <a:t>50%</a:t>
            </a:r>
            <a:endParaRPr lang="en-US" sz="3200" dirty="0"/>
          </a:p>
          <a:p>
            <a:r>
              <a:rPr lang="en-US" sz="3200" dirty="0" smtClean="0"/>
              <a:t>10%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172200" y="627812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https://github.com/dougsillars/FNASampleApps</a:t>
            </a:r>
          </a:p>
        </p:txBody>
      </p:sp>
    </p:spTree>
    <p:extLst>
      <p:ext uri="{BB962C8B-B14F-4D97-AF65-F5344CB8AC3E}">
        <p14:creationId xmlns:p14="http://schemas.microsoft.com/office/powerpoint/2010/main" val="273247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Network Aware: Bandwidth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24678" y="1143000"/>
            <a:ext cx="4552122" cy="2133600"/>
          </a:xfrm>
        </p:spPr>
        <p:txBody>
          <a:bodyPr>
            <a:normAutofit/>
          </a:bodyPr>
          <a:lstStyle/>
          <a:p>
            <a:r>
              <a:rPr lang="en-US" dirty="0" smtClean="0"/>
              <a:t>3 Images (all 525x700)</a:t>
            </a:r>
          </a:p>
          <a:p>
            <a:pPr lvl="1"/>
            <a:r>
              <a:rPr lang="en-US" dirty="0" smtClean="0"/>
              <a:t>Big: 		143 KB</a:t>
            </a:r>
          </a:p>
          <a:p>
            <a:pPr lvl="1"/>
            <a:r>
              <a:rPr lang="en-US" dirty="0" smtClean="0"/>
              <a:t>Medium: 	41 KB</a:t>
            </a:r>
          </a:p>
          <a:p>
            <a:pPr lvl="1"/>
            <a:r>
              <a:rPr lang="en-US" dirty="0" smtClean="0"/>
              <a:t>Small:		27 KB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724400" y="1266967"/>
            <a:ext cx="3429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Jpg quality:</a:t>
            </a:r>
            <a:endParaRPr lang="en-US" sz="3200" dirty="0"/>
          </a:p>
          <a:p>
            <a:r>
              <a:rPr lang="en-US" sz="3200" dirty="0" smtClean="0"/>
              <a:t>90%</a:t>
            </a:r>
            <a:endParaRPr lang="en-US" sz="3200" dirty="0"/>
          </a:p>
          <a:p>
            <a:r>
              <a:rPr lang="en-US" sz="3200" dirty="0" smtClean="0"/>
              <a:t>50%</a:t>
            </a:r>
            <a:endParaRPr lang="en-US" sz="3200" dirty="0"/>
          </a:p>
          <a:p>
            <a:r>
              <a:rPr lang="en-US" sz="3200" dirty="0" smtClean="0"/>
              <a:t>10%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18918"/>
            <a:ext cx="2575429" cy="342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429000"/>
            <a:ext cx="2575429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3429000"/>
            <a:ext cx="2575429" cy="34290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Engaged Customers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8" b="7857"/>
          <a:stretch/>
        </p:blipFill>
        <p:spPr bwMode="auto">
          <a:xfrm>
            <a:off x="5687" y="920835"/>
            <a:ext cx="5819775" cy="2869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297" y="3765256"/>
            <a:ext cx="5250703" cy="2691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6316" y="1730874"/>
            <a:ext cx="3733800" cy="12493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More likely to buy!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4724400"/>
            <a:ext cx="3733800" cy="1249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Buy MORE!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158" y="6456571"/>
            <a:ext cx="919404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http://www.localytics.com/blog/2012/loyal-users-generate-25-more-in-app-purchases/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6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Bandwidth Test Results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6360235"/>
              </p:ext>
            </p:extLst>
          </p:nvPr>
        </p:nvGraphicFramePr>
        <p:xfrm>
          <a:off x="152400" y="2514600"/>
          <a:ext cx="5715001" cy="75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799"/>
                <a:gridCol w="1447800"/>
                <a:gridCol w="1219200"/>
                <a:gridCol w="1219202"/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LTE (4G)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UMTS (3G)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EDGE (2G)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BIG          (143</a:t>
                      </a:r>
                      <a:r>
                        <a:rPr lang="en-US" baseline="0" dirty="0" smtClean="0"/>
                        <a:t> KB)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1.938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5.243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9.405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71600"/>
            <a:ext cx="2733402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1371600"/>
            <a:ext cx="571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Download Image:</a:t>
            </a:r>
          </a:p>
          <a:p>
            <a:r>
              <a:rPr lang="en-US" dirty="0"/>
              <a:t>	Not Network Aware</a:t>
            </a:r>
          </a:p>
          <a:p>
            <a:r>
              <a:rPr lang="en-US" dirty="0" smtClean="0"/>
              <a:t>	Flexibly Network Aware</a:t>
            </a:r>
          </a:p>
          <a:p>
            <a:r>
              <a:rPr lang="en-US" dirty="0"/>
              <a:t>	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778119"/>
              </p:ext>
            </p:extLst>
          </p:nvPr>
        </p:nvGraphicFramePr>
        <p:xfrm>
          <a:off x="152400" y="3276600"/>
          <a:ext cx="5715001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799"/>
                <a:gridCol w="1447800"/>
                <a:gridCol w="1219200"/>
                <a:gridCol w="121920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Medium (41 KB)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2.793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Small       (27 KB)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3.401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Performance</a:t>
                      </a:r>
                      <a:r>
                        <a:rPr lang="en-US" baseline="0" dirty="0" smtClean="0"/>
                        <a:t> Gain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94%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177%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251434" y="6421414"/>
            <a:ext cx="48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Code</a:t>
            </a:r>
            <a:r>
              <a:rPr lang="en-US" sz="1600" dirty="0"/>
              <a:t>:  https://github.com/dougsillars/FNASampleApps</a:t>
            </a:r>
          </a:p>
          <a:p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2014 AT&amp;T Intellectual Property. All rights reserved. AT&amp;T and the AT&amp;T logo are trademarks of AT&amp;T Intellectual Property.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52400" y="3429000"/>
            <a:ext cx="5486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500ms in delay:</a:t>
            </a:r>
          </a:p>
          <a:p>
            <a:pPr lvl="1"/>
            <a:r>
              <a:rPr lang="en-US" dirty="0"/>
              <a:t>26% frustration increase</a:t>
            </a:r>
          </a:p>
          <a:p>
            <a:pPr lvl="1"/>
            <a:r>
              <a:rPr lang="en-US" dirty="0"/>
              <a:t>8% decrease in engagement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352330"/>
            <a:ext cx="3413590" cy="23956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172200" y="627812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74971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9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Bandwidth Test Results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0675791"/>
              </p:ext>
            </p:extLst>
          </p:nvPr>
        </p:nvGraphicFramePr>
        <p:xfrm>
          <a:off x="152400" y="1371600"/>
          <a:ext cx="5715001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799"/>
                <a:gridCol w="1447800"/>
                <a:gridCol w="1219200"/>
                <a:gridCol w="1219202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LTE (4G)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UMTS (3G)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EDGE (2G)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BIG          (143</a:t>
                      </a:r>
                      <a:r>
                        <a:rPr lang="en-US" baseline="0" dirty="0" smtClean="0"/>
                        <a:t> KB)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1.938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5.243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9.405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71600"/>
            <a:ext cx="2733402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973913"/>
              </p:ext>
            </p:extLst>
          </p:nvPr>
        </p:nvGraphicFramePr>
        <p:xfrm>
          <a:off x="152400" y="2133600"/>
          <a:ext cx="5715001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799"/>
                <a:gridCol w="1447800"/>
                <a:gridCol w="1219200"/>
                <a:gridCol w="121920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Medium (41 KB)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2.793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Small       (27 KB)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3.401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Performance</a:t>
                      </a:r>
                      <a:r>
                        <a:rPr lang="en-US" baseline="0" dirty="0" smtClean="0"/>
                        <a:t> Gain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94%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177%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 rot="1086775">
            <a:off x="1873821" y="1938303"/>
            <a:ext cx="3850695" cy="624317"/>
          </a:xfrm>
          <a:prstGeom prst="roundRect">
            <a:avLst/>
          </a:prstGeom>
          <a:solidFill>
            <a:schemeClr val="accent2">
              <a:lumMod val="75000"/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2333" y="3505200"/>
            <a:ext cx="5257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Changing file size equalizes the UX across network conditions.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Being Flexibly Network Aware significantly improves the end user experience</a:t>
            </a:r>
          </a:p>
          <a:p>
            <a:r>
              <a:rPr lang="en-US" dirty="0"/>
              <a:t>	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" t="12486" b="2884"/>
          <a:stretch/>
        </p:blipFill>
        <p:spPr bwMode="auto">
          <a:xfrm>
            <a:off x="914400" y="5073343"/>
            <a:ext cx="4052467" cy="175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2514601" y="4761184"/>
            <a:ext cx="3211554" cy="1411016"/>
          </a:xfrm>
          <a:prstGeom prst="roundRect">
            <a:avLst/>
          </a:prstGeom>
          <a:solidFill>
            <a:schemeClr val="accent2">
              <a:lumMod val="75000"/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67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Bandwidth Test Results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513742"/>
              </p:ext>
            </p:extLst>
          </p:nvPr>
        </p:nvGraphicFramePr>
        <p:xfrm>
          <a:off x="152400" y="1371600"/>
          <a:ext cx="5715001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799"/>
                <a:gridCol w="1447800"/>
                <a:gridCol w="1219200"/>
                <a:gridCol w="1219202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LTE (4G)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UMTS (3G)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EDGE (2G)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BIG          (143</a:t>
                      </a:r>
                      <a:r>
                        <a:rPr lang="en-US" baseline="0" dirty="0" smtClean="0"/>
                        <a:t> KB)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1.938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5.243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9.405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71600"/>
            <a:ext cx="2733402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916867"/>
              </p:ext>
            </p:extLst>
          </p:nvPr>
        </p:nvGraphicFramePr>
        <p:xfrm>
          <a:off x="152400" y="2133600"/>
          <a:ext cx="5715001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799"/>
                <a:gridCol w="1447800"/>
                <a:gridCol w="1219200"/>
                <a:gridCol w="121920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Medium (41 KB)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2.793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Small       (27 KB)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3.401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Performance</a:t>
                      </a:r>
                      <a:r>
                        <a:rPr lang="en-US" baseline="0" dirty="0" smtClean="0"/>
                        <a:t> Gain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94%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177%</a:t>
                      </a:r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8600" y="3657600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eal-time throughput of files: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404753"/>
              </p:ext>
            </p:extLst>
          </p:nvPr>
        </p:nvGraphicFramePr>
        <p:xfrm>
          <a:off x="152400" y="4303931"/>
          <a:ext cx="5791200" cy="2075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447800"/>
                <a:gridCol w="1219200"/>
                <a:gridCol w="1295400"/>
              </a:tblGrid>
              <a:tr h="68464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r>
                        <a:rPr lang="en-US" sz="1800" u="none" strike="noStrike" dirty="0" smtClean="0">
                          <a:effectLst/>
                        </a:rPr>
                        <a:t>KB/s (</a:t>
                      </a:r>
                      <a:r>
                        <a:rPr lang="en-US" sz="1800" u="none" strike="noStrike" dirty="0" err="1" smtClean="0">
                          <a:effectLst/>
                        </a:rPr>
                        <a:t>avg</a:t>
                      </a:r>
                      <a:r>
                        <a:rPr lang="en-US" sz="1800" u="none" strike="noStrike" dirty="0" smtClean="0">
                          <a:effectLst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LTE (4G)</a:t>
                      </a:r>
                      <a:endParaRPr lang="en-US" sz="18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>
                          <a:effectLst/>
                        </a:rPr>
                        <a:t>UMTS (3G)</a:t>
                      </a:r>
                      <a:endParaRPr lang="en-US" sz="18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>
                          <a:effectLst/>
                        </a:rPr>
                        <a:t>EDGE (2G)</a:t>
                      </a:r>
                      <a:endParaRPr lang="en-US" sz="18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46614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 dirty="0">
                          <a:effectLst/>
                        </a:rPr>
                        <a:t>BIG          (143 KB)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73.8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27.3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15.2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4588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 dirty="0">
                          <a:effectLst/>
                        </a:rPr>
                        <a:t>Medium (41 KB)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14.7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</a:tr>
              <a:tr h="46614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 dirty="0">
                          <a:effectLst/>
                        </a:rPr>
                        <a:t>Small       (27 KB)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7.9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6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Flexibly Network Aware Architecture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Why we need it</a:t>
            </a:r>
          </a:p>
          <a:p>
            <a:endParaRPr lang="en-US" dirty="0"/>
          </a:p>
          <a:p>
            <a:r>
              <a:rPr lang="en-US" dirty="0" smtClean="0"/>
              <a:t>What it is/How to test</a:t>
            </a:r>
          </a:p>
          <a:p>
            <a:endParaRPr lang="en-US" dirty="0"/>
          </a:p>
          <a:p>
            <a:r>
              <a:rPr lang="en-US" b="1" dirty="0" smtClean="0"/>
              <a:t>Code implementations</a:t>
            </a:r>
          </a:p>
          <a:p>
            <a:pPr lvl="1"/>
            <a:r>
              <a:rPr lang="en-US" dirty="0" smtClean="0"/>
              <a:t>Bandwidth</a:t>
            </a:r>
          </a:p>
          <a:p>
            <a:pPr lvl="1"/>
            <a:r>
              <a:rPr lang="en-US" b="1" dirty="0" smtClean="0"/>
              <a:t>Latency</a:t>
            </a:r>
          </a:p>
          <a:p>
            <a:pPr lvl="1"/>
            <a:r>
              <a:rPr lang="en-US" dirty="0" smtClean="0"/>
              <a:t>Roaming</a:t>
            </a:r>
          </a:p>
          <a:p>
            <a:endParaRPr lang="en-US" dirty="0"/>
          </a:p>
          <a:p>
            <a:r>
              <a:rPr lang="en-US" dirty="0" smtClean="0"/>
              <a:t>Summary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7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s1782\Downloads\6668818033_2249ef01f2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421"/>
            <a:ext cx="10304587" cy="682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316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Latency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Round Trip Time (RTT)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Biggest concern is “last mile”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2G: 300ms-1s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3G: 100-500ms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4G: &lt;100ms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Distance to Tower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Congestion </a:t>
            </a:r>
          </a:p>
        </p:txBody>
      </p:sp>
      <p:pic>
        <p:nvPicPr>
          <p:cNvPr id="1027" name="Picture 3" descr="C:\Users\ds1782\Desktop\Camp_Randall_Stadium_crow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2514600"/>
            <a:ext cx="5191639" cy="3893729"/>
          </a:xfrm>
          <a:prstGeom prst="rect">
            <a:avLst/>
          </a:prstGeom>
          <a:noFill/>
          <a:ln w="34925" cmpd="sng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697329" y="6576888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https://www.flickr.com/photos/irisphotos/6668818033/in/photostream/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6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Aware: Latency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Get data ‘closer’ to customers</a:t>
            </a:r>
          </a:p>
          <a:p>
            <a:pPr lvl="1"/>
            <a:r>
              <a:rPr lang="en-US" dirty="0" smtClean="0"/>
              <a:t>Use a CDN</a:t>
            </a:r>
          </a:p>
          <a:p>
            <a:pPr lvl="1"/>
            <a:r>
              <a:rPr lang="en-US" dirty="0" smtClean="0"/>
              <a:t>RTT from Boston to London: 53 ms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	   Boston to Sydney:   162ms</a:t>
            </a:r>
          </a:p>
          <a:p>
            <a:pPr lvl="1"/>
            <a:r>
              <a:rPr lang="en-US" dirty="0" smtClean="0"/>
              <a:t>Get IP lists from carriers to map IP to locations</a:t>
            </a:r>
          </a:p>
          <a:p>
            <a:pPr lvl="2"/>
            <a:r>
              <a:rPr lang="en-US" dirty="0" smtClean="0"/>
              <a:t>Request a copy of AT&amp;T’s Public IP Ranges Doc at http://developer.att.com/support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72000"/>
            <a:ext cx="4080668" cy="184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663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Flexibly Network Aware: Latency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private 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Bitmap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downloadBitmap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(String url) {</a:t>
            </a:r>
          </a:p>
          <a:p>
            <a:pPr marL="0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Long start = </a:t>
            </a:r>
            <a:r>
              <a:rPr lang="en-US" sz="1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System.</a:t>
            </a:r>
            <a:r>
              <a:rPr lang="en-US" sz="1200" b="1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currentTimeMillis</a:t>
            </a:r>
            <a:r>
              <a:rPr lang="en-US" sz="12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marL="457200" lvl="1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	final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DefaultHttpClient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client = new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DefaultHttpClient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		final 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HttpGet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getRequest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= new 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HttpGet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(url);</a:t>
            </a:r>
          </a:p>
          <a:p>
            <a:pPr marL="0" indent="0"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</a:t>
            </a:r>
            <a:r>
              <a:rPr lang="en-US" sz="11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		 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try </a:t>
            </a:r>
            <a:r>
              <a:rPr lang="en-US" sz="11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r>
              <a:rPr lang="en-US" sz="11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HttpResponse</a:t>
            </a:r>
            <a:r>
              <a:rPr lang="en-US" sz="11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response = 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client.execute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getRequest</a:t>
            </a:r>
            <a:r>
              <a:rPr lang="en-US" sz="11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1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</a:t>
            </a:r>
            <a:r>
              <a:rPr lang="en-US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//check 200 OK for success</a:t>
            </a:r>
          </a:p>
          <a:p>
            <a:pPr marL="0" indent="0">
              <a:buNone/>
            </a:pPr>
            <a:r>
              <a:rPr lang="en-US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final </a:t>
            </a:r>
            <a:r>
              <a:rPr lang="en-US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statusCode</a:t>
            </a:r>
            <a:r>
              <a:rPr lang="en-US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response.getStatusLine</a:t>
            </a:r>
            <a:r>
              <a:rPr lang="en-US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().</a:t>
            </a:r>
            <a:r>
              <a:rPr lang="en-US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getStatusCode</a:t>
            </a:r>
            <a:r>
              <a:rPr lang="en-US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Long </a:t>
            </a:r>
            <a:r>
              <a:rPr lang="en-US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gotresponse</a:t>
            </a:r>
            <a:r>
              <a:rPr lang="en-US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System.</a:t>
            </a:r>
            <a:r>
              <a:rPr lang="en-US" sz="1100" b="1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currentTimeMillis</a:t>
            </a:r>
            <a:r>
              <a:rPr lang="en-US" sz="11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</a:t>
            </a:r>
            <a:r>
              <a:rPr lang="en-US" sz="11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…}</a:t>
            </a:r>
            <a:endParaRPr lang="en-US" sz="1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final 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HttpEntity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entity = 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response.getEntity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if (entity != null) {</a:t>
            </a:r>
          </a:p>
          <a:p>
            <a:pPr marL="0" indent="0"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InputStream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inputStream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= null;</a:t>
            </a:r>
          </a:p>
          <a:p>
            <a:pPr marL="0" indent="0"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try {</a:t>
            </a:r>
          </a:p>
          <a:p>
            <a:pPr marL="0" indent="0">
              <a:buNone/>
            </a:pPr>
            <a:r>
              <a:rPr lang="en-US" sz="11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			</a:t>
            </a:r>
            <a:r>
              <a:rPr lang="en-US" sz="11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inputStream</a:t>
            </a:r>
            <a:r>
              <a:rPr lang="en-US" sz="11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= 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entity.getContent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marL="400050" lvl="1" indent="0">
              <a:buNone/>
            </a:pPr>
            <a:r>
              <a:rPr lang="en-US" sz="11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			final 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Bitmap 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bitmap</a:t>
            </a: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1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BitmapFactory.</a:t>
            </a:r>
            <a:r>
              <a:rPr lang="en-US" sz="11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decodeStream</a:t>
            </a:r>
            <a:r>
              <a:rPr lang="en-US" sz="1100" i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inputStream</a:t>
            </a:r>
            <a:r>
              <a:rPr lang="en-US" sz="1100" i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</a:t>
            </a:r>
            <a:r>
              <a:rPr lang="en-US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Long </a:t>
            </a:r>
            <a:r>
              <a:rPr lang="en-US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gotimage</a:t>
            </a:r>
            <a:r>
              <a:rPr lang="en-US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System.</a:t>
            </a:r>
            <a:r>
              <a:rPr lang="en-US" sz="1100" b="1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currentTimeMillis</a:t>
            </a:r>
            <a:r>
              <a:rPr lang="en-US" sz="11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</a:t>
            </a:r>
            <a:r>
              <a:rPr lang="en-US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responsetime</a:t>
            </a:r>
            <a:r>
              <a:rPr lang="en-US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= </a:t>
            </a:r>
            <a:r>
              <a:rPr lang="en-US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gotresponse</a:t>
            </a:r>
            <a:r>
              <a:rPr lang="en-US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- start;</a:t>
            </a:r>
          </a:p>
          <a:p>
            <a:pPr marL="0" indent="0">
              <a:buNone/>
            </a:pPr>
            <a:r>
              <a:rPr lang="en-US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</a:t>
            </a:r>
            <a:r>
              <a:rPr lang="en-US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imagetime</a:t>
            </a:r>
            <a:r>
              <a:rPr lang="en-US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= </a:t>
            </a:r>
            <a:r>
              <a:rPr lang="en-US" sz="11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gotimage</a:t>
            </a:r>
            <a:r>
              <a:rPr lang="en-US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-start;</a:t>
            </a:r>
          </a:p>
          <a:p>
            <a:pPr marL="0" indent="0">
              <a:buNone/>
            </a:pPr>
            <a:endParaRPr lang="en-US" sz="1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return bitmap;</a:t>
            </a:r>
          </a:p>
          <a:p>
            <a:pPr marL="0" indent="0">
              <a:buNone/>
            </a:pPr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</a:t>
            </a:r>
            <a:r>
              <a:rPr lang="en-US" sz="11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1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66800" y="1828800"/>
            <a:ext cx="4114800" cy="228600"/>
          </a:xfrm>
          <a:prstGeom prst="roundRect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828800" y="2667000"/>
            <a:ext cx="5562600" cy="609600"/>
          </a:xfrm>
          <a:prstGeom prst="roundRect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362200" y="4724400"/>
            <a:ext cx="4800600" cy="609600"/>
          </a:xfrm>
          <a:prstGeom prst="roundRect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9276968">
            <a:off x="1414046" y="5210686"/>
            <a:ext cx="981907" cy="2370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5738718"/>
            <a:ext cx="22098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r</a:t>
            </a:r>
            <a:r>
              <a:rPr lang="en-US" dirty="0" err="1" smtClean="0"/>
              <a:t>esponsetime</a:t>
            </a:r>
            <a:r>
              <a:rPr lang="en-US" dirty="0" smtClean="0"/>
              <a:t> *= 2*RTT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 rot="12880680">
            <a:off x="3256827" y="5439880"/>
            <a:ext cx="981907" cy="2370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86200" y="5935220"/>
            <a:ext cx="22098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imagetime</a:t>
            </a:r>
            <a:r>
              <a:rPr lang="en-US" dirty="0" smtClean="0"/>
              <a:t> = time to download file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172200" y="627812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https://github.com/dougsillars/FNASampleApps</a:t>
            </a:r>
          </a:p>
        </p:txBody>
      </p:sp>
    </p:spTree>
    <p:extLst>
      <p:ext uri="{BB962C8B-B14F-4D97-AF65-F5344CB8AC3E}">
        <p14:creationId xmlns:p14="http://schemas.microsoft.com/office/powerpoint/2010/main" val="108697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FNA: Latency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5105400"/>
            <a:ext cx="8191500" cy="13716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Measured from code. Includes Network and server latency</a:t>
            </a:r>
          </a:p>
          <a:p>
            <a:pPr lvl="1"/>
            <a:r>
              <a:rPr lang="en-US" dirty="0" smtClean="0"/>
              <a:t>Lots of flux in RTT measurements.  Use a running average.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3897210"/>
              </p:ext>
            </p:extLst>
          </p:nvPr>
        </p:nvGraphicFramePr>
        <p:xfrm>
          <a:off x="1752599" y="3886200"/>
          <a:ext cx="5715001" cy="75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799"/>
                <a:gridCol w="1447800"/>
                <a:gridCol w="1219200"/>
                <a:gridCol w="1219202"/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LTE (4G)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UMTS (3G)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EDGE (2G)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RTT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475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744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914400" y="1237534"/>
            <a:ext cx="7391400" cy="2537170"/>
            <a:chOff x="914400" y="1237534"/>
            <a:chExt cx="7391400" cy="253717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717"/>
            <a:stretch/>
          </p:blipFill>
          <p:spPr bwMode="auto">
            <a:xfrm>
              <a:off x="914400" y="1237534"/>
              <a:ext cx="7391400" cy="16019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977"/>
            <a:stretch/>
          </p:blipFill>
          <p:spPr bwMode="auto">
            <a:xfrm>
              <a:off x="914400" y="2819400"/>
              <a:ext cx="7391400" cy="955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6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-228600"/>
            <a:ext cx="10624712" cy="70866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9140" y="-26158"/>
            <a:ext cx="9220200" cy="172075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Latency: Low Congestion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477000" y="6412468"/>
            <a:ext cx="2378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https://flic.kr/p/aaYkDt</a:t>
            </a:r>
          </a:p>
        </p:txBody>
      </p:sp>
    </p:spTree>
    <p:extLst>
      <p:ext uri="{BB962C8B-B14F-4D97-AF65-F5344CB8AC3E}">
        <p14:creationId xmlns:p14="http://schemas.microsoft.com/office/powerpoint/2010/main" val="387338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145" y="12510"/>
            <a:ext cx="10369500" cy="684549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Latency: High Congestion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619641" y="6324600"/>
            <a:ext cx="162576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https://flic.kr/p/9w8eWL</a:t>
            </a:r>
          </a:p>
        </p:txBody>
      </p:sp>
    </p:spTree>
    <p:extLst>
      <p:ext uri="{BB962C8B-B14F-4D97-AF65-F5344CB8AC3E}">
        <p14:creationId xmlns:p14="http://schemas.microsoft.com/office/powerpoint/2010/main" val="358897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rved Right Arrow 3"/>
          <p:cNvSpPr/>
          <p:nvPr/>
        </p:nvSpPr>
        <p:spPr>
          <a:xfrm rot="5400000">
            <a:off x="3904683" y="-2327041"/>
            <a:ext cx="1496683" cy="643285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Get Customers Engaged?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105400"/>
            <a:ext cx="8229600" cy="1096963"/>
          </a:xfrm>
        </p:spPr>
        <p:txBody>
          <a:bodyPr/>
          <a:lstStyle/>
          <a:p>
            <a:r>
              <a:rPr lang="en-US" dirty="0" smtClean="0"/>
              <a:t>48% abandon if </a:t>
            </a:r>
            <a:r>
              <a:rPr lang="en-US" dirty="0"/>
              <a:t>dissatisfied with the performance of a mobile app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" t="12486" b="2884"/>
          <a:stretch/>
        </p:blipFill>
        <p:spPr bwMode="auto">
          <a:xfrm>
            <a:off x="771525" y="1637730"/>
            <a:ext cx="7762996" cy="3353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" y="6211669"/>
            <a:ext cx="845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http://www.tatvic.com/blog/churn-analysis-for-mobile-app</a:t>
            </a:r>
            <a:r>
              <a:rPr lang="en-US" sz="1200" dirty="0" smtClean="0">
                <a:hlinkClick r:id="rId3"/>
              </a:rPr>
              <a:t>/</a:t>
            </a:r>
            <a:endParaRPr lang="en-US" sz="1200" dirty="0" smtClean="0"/>
          </a:p>
          <a:p>
            <a:r>
              <a:rPr lang="en-US" sz="1200" dirty="0"/>
              <a:t>http://offers2.compuware.com/APM_13_WP_Mobile_App_Survey_Report_Registration.html</a:t>
            </a:r>
          </a:p>
          <a:p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 rot="1915434">
            <a:off x="3974618" y="3214836"/>
            <a:ext cx="3930226" cy="1458564"/>
          </a:xfrm>
          <a:prstGeom prst="rect">
            <a:avLst/>
          </a:prstGeom>
          <a:solidFill>
            <a:srgbClr val="FF000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55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build="p"/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FNA: Latency Measurements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6172200"/>
            <a:ext cx="8229600" cy="563563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Measured from code. Includes Network and server latency</a:t>
            </a:r>
          </a:p>
          <a:p>
            <a:pPr lvl="1"/>
            <a:r>
              <a:rPr lang="en-US" dirty="0" smtClean="0"/>
              <a:t>Lots of flux in RTT measurements.  Average several before making rash changes.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3352800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Place Network Attenuator Network Congestion at 50%.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76200" y="6553200"/>
            <a:ext cx="8991600" cy="365125"/>
          </a:xfrm>
        </p:spPr>
        <p:txBody>
          <a:bodyPr/>
          <a:lstStyle/>
          <a:p>
            <a:r>
              <a:rPr lang="en-US" dirty="0" smtClean="0"/>
              <a:t>© 2014 AT&amp;T Intellectual Property. All rights reserved. AT&amp;T and the AT&amp;T logo are trademarks of AT&amp;T Intellectual Property.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4925724"/>
              </p:ext>
            </p:extLst>
          </p:nvPr>
        </p:nvGraphicFramePr>
        <p:xfrm>
          <a:off x="5150069" y="1524000"/>
          <a:ext cx="36576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(ms)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EDGE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596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Download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526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2613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565578"/>
              </p:ext>
            </p:extLst>
          </p:nvPr>
        </p:nvGraphicFramePr>
        <p:xfrm>
          <a:off x="381000" y="1371600"/>
          <a:ext cx="4267200" cy="16848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2400"/>
                <a:gridCol w="1422400"/>
                <a:gridCol w="1422400"/>
              </a:tblGrid>
              <a:tr h="336973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LTE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EDGE</a:t>
                      </a:r>
                      <a:endParaRPr lang="en-US" sz="1400" dirty="0"/>
                    </a:p>
                  </a:txBody>
                  <a:tcPr/>
                </a:tc>
              </a:tr>
              <a:tr h="33697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Uplink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1024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118</a:t>
                      </a:r>
                      <a:endParaRPr lang="en-US" sz="1400" dirty="0"/>
                    </a:p>
                  </a:txBody>
                  <a:tcPr/>
                </a:tc>
              </a:tr>
              <a:tr h="33697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Downlink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22000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236</a:t>
                      </a:r>
                      <a:endParaRPr lang="en-US" sz="1400" dirty="0"/>
                    </a:p>
                  </a:txBody>
                  <a:tcPr/>
                </a:tc>
              </a:tr>
              <a:tr h="33697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RTT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150</a:t>
                      </a:r>
                      <a:endParaRPr lang="en-US" sz="1400" dirty="0"/>
                    </a:p>
                  </a:txBody>
                  <a:tcPr/>
                </a:tc>
              </a:tr>
              <a:tr h="33697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Image</a:t>
                      </a:r>
                      <a:r>
                        <a:rPr lang="en-US" sz="1400" baseline="0" dirty="0" smtClean="0"/>
                        <a:t> (KB)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143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27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195791"/>
              </p:ext>
            </p:extLst>
          </p:nvPr>
        </p:nvGraphicFramePr>
        <p:xfrm>
          <a:off x="5181600" y="3724760"/>
          <a:ext cx="36576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(ms)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EDGE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1697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Download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2036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15194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1122574"/>
              </p:ext>
            </p:extLst>
          </p:nvPr>
        </p:nvGraphicFramePr>
        <p:xfrm>
          <a:off x="609600" y="3755133"/>
          <a:ext cx="4267200" cy="16848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2400"/>
                <a:gridCol w="1422400"/>
                <a:gridCol w="1422400"/>
              </a:tblGrid>
              <a:tr h="336973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LTE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EDGE</a:t>
                      </a:r>
                      <a:endParaRPr lang="en-US" sz="1400" dirty="0"/>
                    </a:p>
                  </a:txBody>
                  <a:tcPr/>
                </a:tc>
              </a:tr>
              <a:tr h="33697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Uplink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512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59</a:t>
                      </a:r>
                      <a:endParaRPr lang="en-US" sz="1400" dirty="0"/>
                    </a:p>
                  </a:txBody>
                  <a:tcPr/>
                </a:tc>
              </a:tr>
              <a:tr h="33697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Downlink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11000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118</a:t>
                      </a:r>
                      <a:endParaRPr lang="en-US" sz="1400" dirty="0"/>
                    </a:p>
                  </a:txBody>
                  <a:tcPr/>
                </a:tc>
              </a:tr>
              <a:tr h="33697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RTT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540</a:t>
                      </a:r>
                      <a:endParaRPr lang="en-US" sz="1400" dirty="0"/>
                    </a:p>
                  </a:txBody>
                  <a:tcPr/>
                </a:tc>
              </a:tr>
              <a:tr h="33697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Image</a:t>
                      </a:r>
                      <a:r>
                        <a:rPr lang="en-US" sz="1400" baseline="0" dirty="0" smtClean="0"/>
                        <a:t> (KB)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143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27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4374904"/>
              </p:ext>
            </p:extLst>
          </p:nvPr>
        </p:nvGraphicFramePr>
        <p:xfrm>
          <a:off x="5168462" y="5029200"/>
          <a:ext cx="36576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(ms)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EDGE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311%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285%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Download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387%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581%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09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158" y="152400"/>
            <a:ext cx="8229600" cy="1143000"/>
          </a:xfrm>
        </p:spPr>
        <p:txBody>
          <a:bodyPr/>
          <a:lstStyle/>
          <a:p>
            <a:r>
              <a:rPr lang="en-US" dirty="0" smtClean="0"/>
              <a:t>Latency Sample App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4113" y="6523037"/>
            <a:ext cx="8839200" cy="365125"/>
          </a:xfrm>
        </p:spPr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04800" y="1524000"/>
            <a:ext cx="1629831" cy="2761058"/>
            <a:chOff x="769396" y="2375095"/>
            <a:chExt cx="1167618" cy="2133600"/>
          </a:xfrm>
        </p:grpSpPr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769396" y="2375095"/>
              <a:ext cx="1167618" cy="21336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845504" y="2525233"/>
              <a:ext cx="1006331" cy="18068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36" y="2642967"/>
            <a:ext cx="1143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36" y="3446858"/>
            <a:ext cx="11049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36" y="1880967"/>
            <a:ext cx="111442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9" y="5462367"/>
            <a:ext cx="6096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34" y="4500342"/>
            <a:ext cx="66675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75" y="6452967"/>
            <a:ext cx="6000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4313476" y="1442737"/>
            <a:ext cx="1629831" cy="2761058"/>
            <a:chOff x="769396" y="2375095"/>
            <a:chExt cx="1167618" cy="2133600"/>
          </a:xfrm>
        </p:grpSpPr>
        <p:sp>
          <p:nvSpPr>
            <p:cNvPr id="24" name="AutoShape 4"/>
            <p:cNvSpPr>
              <a:spLocks noChangeArrowheads="1"/>
            </p:cNvSpPr>
            <p:nvPr/>
          </p:nvSpPr>
          <p:spPr bwMode="auto">
            <a:xfrm>
              <a:off x="769396" y="2375095"/>
              <a:ext cx="1167618" cy="21336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5" name="Rectangle 7"/>
            <p:cNvSpPr>
              <a:spLocks noChangeArrowheads="1"/>
            </p:cNvSpPr>
            <p:nvPr/>
          </p:nvSpPr>
          <p:spPr bwMode="auto">
            <a:xfrm>
              <a:off x="845504" y="2525233"/>
              <a:ext cx="1006331" cy="18068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885" y="1749630"/>
            <a:ext cx="11049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958" y="3765139"/>
            <a:ext cx="6096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383" y="2803114"/>
            <a:ext cx="66675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958" y="4771504"/>
            <a:ext cx="6000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4038600" y="5653385"/>
            <a:ext cx="55532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if (</a:t>
            </a:r>
            <a:r>
              <a:rPr lang="en-US" b="1" dirty="0" err="1"/>
              <a:t>ImagesBelowtheFold</a:t>
            </a:r>
            <a:r>
              <a:rPr lang="en-US" b="1" dirty="0"/>
              <a:t>&lt;2){</a:t>
            </a:r>
          </a:p>
          <a:p>
            <a:r>
              <a:rPr lang="en-US" dirty="0"/>
              <a:t>                </a:t>
            </a:r>
            <a:r>
              <a:rPr lang="en-US" dirty="0" smtClean="0"/>
              <a:t>&lt;get next batch of images&gt;</a:t>
            </a:r>
            <a:endParaRPr lang="en-US" dirty="0"/>
          </a:p>
          <a:p>
            <a:r>
              <a:rPr lang="en-US" dirty="0"/>
              <a:t>                }</a:t>
            </a:r>
          </a:p>
        </p:txBody>
      </p:sp>
      <p:sp>
        <p:nvSpPr>
          <p:cNvPr id="10" name="Right Arrow 9"/>
          <p:cNvSpPr/>
          <p:nvPr/>
        </p:nvSpPr>
        <p:spPr>
          <a:xfrm rot="8900238">
            <a:off x="5256209" y="4005152"/>
            <a:ext cx="1871791" cy="397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98468" y="4083583"/>
            <a:ext cx="1629831" cy="3644805"/>
          </a:xfrm>
          <a:prstGeom prst="rect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2667000" y="2054430"/>
            <a:ext cx="304800" cy="27170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5400000">
            <a:off x="1566372" y="3251473"/>
            <a:ext cx="3157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Scroll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9302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3" grpId="0" animBg="1"/>
      <p:bldP spid="8" grpId="0" animBg="1"/>
      <p:bldP spid="1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Latency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47670" y="12192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Normal Latency                                                                                  High Latency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457200" y="2093725"/>
            <a:ext cx="1629831" cy="2761058"/>
            <a:chOff x="769396" y="2375095"/>
            <a:chExt cx="1167618" cy="2133600"/>
          </a:xfrm>
        </p:grpSpPr>
        <p:sp>
          <p:nvSpPr>
            <p:cNvPr id="15" name="AutoShape 4"/>
            <p:cNvSpPr>
              <a:spLocks noChangeArrowheads="1"/>
            </p:cNvSpPr>
            <p:nvPr/>
          </p:nvSpPr>
          <p:spPr bwMode="auto">
            <a:xfrm>
              <a:off x="769396" y="2375095"/>
              <a:ext cx="1167618" cy="21336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845504" y="2525233"/>
              <a:ext cx="1006331" cy="18068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1"/>
          <a:stretch/>
        </p:blipFill>
        <p:spPr bwMode="auto">
          <a:xfrm>
            <a:off x="638902" y="2288016"/>
            <a:ext cx="609599" cy="700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02" y="3139120"/>
            <a:ext cx="6000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05"/>
          <a:stretch/>
        </p:blipFill>
        <p:spPr bwMode="auto">
          <a:xfrm>
            <a:off x="600222" y="4149484"/>
            <a:ext cx="1114425" cy="476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6294969" y="1983159"/>
            <a:ext cx="1629831" cy="2761058"/>
            <a:chOff x="769396" y="2375095"/>
            <a:chExt cx="1167618" cy="2133600"/>
          </a:xfrm>
        </p:grpSpPr>
        <p:sp>
          <p:nvSpPr>
            <p:cNvPr id="24" name="AutoShape 4"/>
            <p:cNvSpPr>
              <a:spLocks noChangeArrowheads="1"/>
            </p:cNvSpPr>
            <p:nvPr/>
          </p:nvSpPr>
          <p:spPr bwMode="auto">
            <a:xfrm>
              <a:off x="769396" y="2375095"/>
              <a:ext cx="1167618" cy="21336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5" name="Rectangle 7"/>
            <p:cNvSpPr>
              <a:spLocks noChangeArrowheads="1"/>
            </p:cNvSpPr>
            <p:nvPr/>
          </p:nvSpPr>
          <p:spPr bwMode="auto">
            <a:xfrm>
              <a:off x="845504" y="2525233"/>
              <a:ext cx="1006331" cy="18068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451" r="1563"/>
          <a:stretch/>
        </p:blipFill>
        <p:spPr bwMode="auto">
          <a:xfrm>
            <a:off x="6476671" y="2177449"/>
            <a:ext cx="600075" cy="70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671" y="3028554"/>
            <a:ext cx="6000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362200" y="3798686"/>
            <a:ext cx="55532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        if </a:t>
            </a:r>
            <a:r>
              <a:rPr lang="en-US" b="1" dirty="0"/>
              <a:t>(</a:t>
            </a:r>
            <a:r>
              <a:rPr lang="en-US" b="1" dirty="0" err="1"/>
              <a:t>ImagesBelowtheFold</a:t>
            </a:r>
            <a:r>
              <a:rPr lang="en-US" b="1" dirty="0"/>
              <a:t>&lt;2){</a:t>
            </a:r>
          </a:p>
          <a:p>
            <a:r>
              <a:rPr lang="en-US" dirty="0"/>
              <a:t>                </a:t>
            </a:r>
            <a:r>
              <a:rPr lang="en-US" dirty="0" smtClean="0"/>
              <a:t>&lt;get next batch of images&gt;</a:t>
            </a:r>
            <a:endParaRPr lang="en-US" dirty="0"/>
          </a:p>
          <a:p>
            <a:r>
              <a:rPr lang="en-US" dirty="0"/>
              <a:t>         </a:t>
            </a: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2371514" y="3538478"/>
            <a:ext cx="555328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If (latency = normal){</a:t>
            </a:r>
          </a:p>
          <a:p>
            <a:r>
              <a:rPr lang="en-US" b="1" dirty="0" smtClean="0"/>
              <a:t>        if </a:t>
            </a:r>
            <a:r>
              <a:rPr lang="en-US" b="1" dirty="0"/>
              <a:t>(</a:t>
            </a:r>
            <a:r>
              <a:rPr lang="en-US" b="1" dirty="0" err="1"/>
              <a:t>ImagesBelowtheFold</a:t>
            </a:r>
            <a:r>
              <a:rPr lang="en-US" b="1" dirty="0"/>
              <a:t>&lt;2){</a:t>
            </a:r>
          </a:p>
          <a:p>
            <a:r>
              <a:rPr lang="en-US" b="1" dirty="0"/>
              <a:t>                </a:t>
            </a:r>
            <a:r>
              <a:rPr lang="en-US" b="1" dirty="0" smtClean="0"/>
              <a:t>&lt;get next batch of images&gt;</a:t>
            </a:r>
            <a:endParaRPr lang="en-US" b="1" dirty="0"/>
          </a:p>
          <a:p>
            <a:r>
              <a:rPr lang="en-US" b="1" dirty="0"/>
              <a:t>         </a:t>
            </a:r>
            <a:r>
              <a:rPr lang="en-US" b="1" dirty="0" smtClean="0"/>
              <a:t>}</a:t>
            </a:r>
          </a:p>
          <a:p>
            <a:r>
              <a:rPr lang="en-US" b="1" dirty="0" smtClean="0"/>
              <a:t>}</a:t>
            </a:r>
          </a:p>
          <a:p>
            <a:r>
              <a:rPr lang="en-US" b="1" dirty="0" smtClean="0"/>
              <a:t>Else {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     //latency is high</a:t>
            </a:r>
          </a:p>
          <a:p>
            <a:r>
              <a:rPr lang="en-US" b="1" dirty="0" smtClean="0"/>
              <a:t>         </a:t>
            </a:r>
            <a:r>
              <a:rPr lang="en-US" b="1" dirty="0"/>
              <a:t>if (</a:t>
            </a:r>
            <a:r>
              <a:rPr lang="en-US" b="1" dirty="0" err="1" smtClean="0"/>
              <a:t>ImagesBelowtheFold</a:t>
            </a:r>
            <a:r>
              <a:rPr lang="en-US" b="1" dirty="0" smtClean="0"/>
              <a:t>&lt;4){</a:t>
            </a:r>
            <a:endParaRPr lang="en-US" b="1" dirty="0"/>
          </a:p>
          <a:p>
            <a:r>
              <a:rPr lang="en-US" b="1" dirty="0"/>
              <a:t>                &lt;get next batch of images</a:t>
            </a:r>
            <a:r>
              <a:rPr lang="en-US" b="1" dirty="0" smtClean="0"/>
              <a:t>&gt;</a:t>
            </a:r>
          </a:p>
          <a:p>
            <a:r>
              <a:rPr lang="en-US" b="1" dirty="0"/>
              <a:t>	</a:t>
            </a:r>
            <a:r>
              <a:rPr lang="en-US" b="1" dirty="0" smtClean="0"/>
              <a:t>//consider getting more images too</a:t>
            </a:r>
          </a:p>
          <a:p>
            <a:r>
              <a:rPr lang="en-US" b="1" dirty="0"/>
              <a:t>	</a:t>
            </a:r>
            <a:r>
              <a:rPr lang="en-US" b="1" dirty="0" smtClean="0"/>
              <a:t>//also, smaller images?</a:t>
            </a:r>
            <a:endParaRPr lang="en-US" b="1" dirty="0"/>
          </a:p>
          <a:p>
            <a:r>
              <a:rPr lang="en-US" b="1" dirty="0"/>
              <a:t>         }</a:t>
            </a:r>
          </a:p>
          <a:p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514600" y="1755228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Start prefetching data earlier to eliminate perceived lag time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2508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1" grpId="0"/>
      <p:bldP spid="2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145" y="12510"/>
            <a:ext cx="10369500" cy="684549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Latency: High Congestion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619641" y="6324600"/>
            <a:ext cx="162576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https://flic.kr/p/9w8eWL</a:t>
            </a:r>
          </a:p>
        </p:txBody>
      </p:sp>
      <p:sp>
        <p:nvSpPr>
          <p:cNvPr id="7" name="Rectangle 6"/>
          <p:cNvSpPr/>
          <p:nvPr/>
        </p:nvSpPr>
        <p:spPr>
          <a:xfrm rot="1692073">
            <a:off x="1635701" y="5524803"/>
            <a:ext cx="1161571" cy="1409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692073">
            <a:off x="6997630" y="5623439"/>
            <a:ext cx="869791" cy="11191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1692073">
            <a:off x="4993397" y="2350917"/>
            <a:ext cx="386391" cy="590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270024">
            <a:off x="4436431" y="5054239"/>
            <a:ext cx="1161571" cy="1409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92073">
            <a:off x="4035905" y="2350916"/>
            <a:ext cx="386391" cy="590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692073">
            <a:off x="6036294" y="2577323"/>
            <a:ext cx="386391" cy="590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692073">
            <a:off x="5163667" y="1100072"/>
            <a:ext cx="386391" cy="590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692073">
            <a:off x="5747302" y="970649"/>
            <a:ext cx="386391" cy="590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692073">
            <a:off x="4554712" y="1010521"/>
            <a:ext cx="211338" cy="590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0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Flexibly Network Aware Architecture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Why we need it</a:t>
            </a:r>
          </a:p>
          <a:p>
            <a:endParaRPr lang="en-US" dirty="0"/>
          </a:p>
          <a:p>
            <a:r>
              <a:rPr lang="en-US" dirty="0" smtClean="0"/>
              <a:t>What it is/How to test</a:t>
            </a:r>
          </a:p>
          <a:p>
            <a:endParaRPr lang="en-US" dirty="0"/>
          </a:p>
          <a:p>
            <a:r>
              <a:rPr lang="en-US" b="1" dirty="0" smtClean="0"/>
              <a:t>Code implementations</a:t>
            </a:r>
          </a:p>
          <a:p>
            <a:pPr lvl="1"/>
            <a:r>
              <a:rPr lang="en-US" dirty="0" smtClean="0"/>
              <a:t>Bandwidth</a:t>
            </a:r>
          </a:p>
          <a:p>
            <a:pPr lvl="1"/>
            <a:r>
              <a:rPr lang="en-US" dirty="0" smtClean="0"/>
              <a:t>Latency</a:t>
            </a:r>
          </a:p>
          <a:p>
            <a:pPr lvl="1"/>
            <a:r>
              <a:rPr lang="en-US" b="1" dirty="0" smtClean="0"/>
              <a:t>Roaming</a:t>
            </a:r>
          </a:p>
          <a:p>
            <a:endParaRPr lang="en-US" dirty="0"/>
          </a:p>
          <a:p>
            <a:r>
              <a:rPr lang="en-US" dirty="0" smtClean="0"/>
              <a:t>Summary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7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4" b="14024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10" y="3810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Flexibly Network Aware: Roaming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590800"/>
            <a:ext cx="8229600" cy="1371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8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TelephonyManager</a:t>
            </a:r>
            <a:r>
              <a:rPr lang="en-US" sz="1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teleMan</a:t>
            </a:r>
            <a:r>
              <a:rPr lang="en-US" sz="1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(</a:t>
            </a:r>
            <a:r>
              <a:rPr lang="en-US" sz="18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TelephonyManager</a:t>
            </a:r>
            <a:r>
              <a:rPr lang="en-US" sz="1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8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getSystemService</a:t>
            </a:r>
            <a:r>
              <a:rPr lang="en-US" sz="1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8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Context.</a:t>
            </a:r>
            <a:r>
              <a:rPr lang="en-US" sz="1800" i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TELEPHONY_SERVICE</a:t>
            </a:r>
            <a:r>
              <a:rPr lang="en-US" sz="1800" i="1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String </a:t>
            </a:r>
            <a:r>
              <a:rPr lang="en-US" sz="18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operatorname</a:t>
            </a:r>
            <a:r>
              <a:rPr lang="en-US" sz="1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</a:t>
            </a:r>
            <a:r>
              <a:rPr lang="en-US" sz="18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teleMan.getNetworkOperatorName</a:t>
            </a:r>
            <a:r>
              <a:rPr lang="en-US" sz="1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  <a:endParaRPr lang="en-US" sz="1800" i="1" dirty="0" smtClean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boolean</a:t>
            </a:r>
            <a:r>
              <a:rPr lang="en-US" sz="1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roaming = </a:t>
            </a:r>
            <a:r>
              <a:rPr lang="en-US" sz="18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teleMan.isNetworkRoaming</a:t>
            </a:r>
            <a:r>
              <a:rPr lang="en-US" sz="1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" y="5486400"/>
            <a:ext cx="975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If customer is roaming:</a:t>
            </a:r>
          </a:p>
          <a:p>
            <a:r>
              <a:rPr lang="en-US" sz="3200" dirty="0">
                <a:solidFill>
                  <a:schemeClr val="bg1"/>
                </a:solidFill>
              </a:rPr>
              <a:t>	</a:t>
            </a:r>
            <a:r>
              <a:rPr lang="en-US" sz="3200" dirty="0" smtClean="0">
                <a:solidFill>
                  <a:schemeClr val="bg1"/>
                </a:solidFill>
              </a:rPr>
              <a:t>Offer lighter site.  (Compare to “slow” network.)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72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Flexibly Network Aware Architecture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Why we need it</a:t>
            </a:r>
          </a:p>
          <a:p>
            <a:endParaRPr lang="en-US" dirty="0"/>
          </a:p>
          <a:p>
            <a:r>
              <a:rPr lang="en-US" dirty="0" smtClean="0"/>
              <a:t>What it is/How to test</a:t>
            </a:r>
          </a:p>
          <a:p>
            <a:endParaRPr lang="en-US" dirty="0"/>
          </a:p>
          <a:p>
            <a:r>
              <a:rPr lang="en-US" dirty="0" smtClean="0"/>
              <a:t>Code implementations</a:t>
            </a:r>
          </a:p>
          <a:p>
            <a:pPr lvl="1"/>
            <a:r>
              <a:rPr lang="en-US" dirty="0" smtClean="0"/>
              <a:t>Bandwidth</a:t>
            </a:r>
          </a:p>
          <a:p>
            <a:pPr lvl="1"/>
            <a:r>
              <a:rPr lang="en-US" dirty="0" smtClean="0"/>
              <a:t>Latency</a:t>
            </a:r>
          </a:p>
          <a:p>
            <a:pPr lvl="1"/>
            <a:r>
              <a:rPr lang="en-US" dirty="0" smtClean="0"/>
              <a:t>Roaming</a:t>
            </a:r>
          </a:p>
          <a:p>
            <a:endParaRPr lang="en-US" dirty="0"/>
          </a:p>
          <a:p>
            <a:r>
              <a:rPr lang="en-US" b="1" dirty="0" smtClean="0"/>
              <a:t>Summary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7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Flexibly Network Aware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Mobile apps that respond to Network Conditions:</a:t>
            </a:r>
          </a:p>
          <a:p>
            <a:pPr lvl="1"/>
            <a:r>
              <a:rPr lang="en-US" dirty="0" smtClean="0"/>
              <a:t>Bandwidth</a:t>
            </a:r>
          </a:p>
          <a:p>
            <a:pPr lvl="1"/>
            <a:r>
              <a:rPr lang="en-US" dirty="0" smtClean="0"/>
              <a:t>Latency</a:t>
            </a:r>
          </a:p>
          <a:p>
            <a:pPr lvl="1"/>
            <a:r>
              <a:rPr lang="en-US" dirty="0" smtClean="0"/>
              <a:t>Roaming</a:t>
            </a:r>
          </a:p>
          <a:p>
            <a:r>
              <a:rPr lang="en-US" dirty="0" smtClean="0"/>
              <a:t>Optimize mobile performance automatically</a:t>
            </a:r>
          </a:p>
          <a:p>
            <a:endParaRPr lang="en-US" dirty="0"/>
          </a:p>
          <a:p>
            <a:r>
              <a:rPr lang="en-US" dirty="0" smtClean="0"/>
              <a:t>Provide excellent UX no matter the network conditions</a:t>
            </a:r>
          </a:p>
          <a:p>
            <a:r>
              <a:rPr lang="en-US" dirty="0" smtClean="0"/>
              <a:t>Increase the engagement of your customers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6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AT&amp;T Network Attenuator</a:t>
            </a:r>
          </a:p>
          <a:p>
            <a:pPr lvl="1"/>
            <a:r>
              <a:rPr lang="en-US" dirty="0" smtClean="0"/>
              <a:t>Free tool with signed SDK agreement</a:t>
            </a:r>
          </a:p>
          <a:p>
            <a:pPr lvl="1"/>
            <a:r>
              <a:rPr lang="en-US" dirty="0" smtClean="0"/>
              <a:t>Test various Network Conditions</a:t>
            </a:r>
          </a:p>
          <a:p>
            <a:pPr lvl="1"/>
            <a:endParaRPr lang="en-US" dirty="0"/>
          </a:p>
          <a:p>
            <a:r>
              <a:rPr lang="en-US" dirty="0" smtClean="0"/>
              <a:t>AT&amp;T ARO</a:t>
            </a:r>
          </a:p>
          <a:p>
            <a:pPr lvl="1"/>
            <a:r>
              <a:rPr lang="en-US" dirty="0" smtClean="0"/>
              <a:t>Free Open Source</a:t>
            </a:r>
          </a:p>
          <a:p>
            <a:pPr lvl="1"/>
            <a:r>
              <a:rPr lang="en-US" dirty="0" smtClean="0"/>
              <a:t>Test Network Performance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Jennifer.Leong@att.com</a:t>
            </a:r>
            <a:r>
              <a:rPr lang="en-US" dirty="0" smtClean="0"/>
              <a:t>	@</a:t>
            </a:r>
            <a:r>
              <a:rPr lang="en-US" dirty="0" err="1" smtClean="0"/>
              <a:t>jenleongatt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59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Expectations: Loading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8522015" cy="461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6551741"/>
            <a:ext cx="7696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http://offers2.compuware.com/APM_13_WP_Mobile_App_Survey_Report_Registration.html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6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23455"/>
            <a:ext cx="8831759" cy="513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49036" y="1219200"/>
            <a:ext cx="2819400" cy="457200"/>
          </a:xfrm>
          <a:prstGeom prst="rect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49036" y="1633847"/>
            <a:ext cx="2819400" cy="457200"/>
          </a:xfrm>
          <a:prstGeom prst="rect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49036" y="2559132"/>
            <a:ext cx="3051464" cy="304800"/>
          </a:xfrm>
          <a:prstGeom prst="rect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49036" y="3329050"/>
            <a:ext cx="3165764" cy="381000"/>
          </a:xfrm>
          <a:prstGeom prst="rect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2400" y="6551741"/>
            <a:ext cx="7696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http://offers2.compuware.com/APM_13_WP_Mobile_App_Survey_Report_Registration.html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54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Matters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054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500ms in delay:</a:t>
            </a:r>
          </a:p>
          <a:p>
            <a:pPr lvl="1"/>
            <a:r>
              <a:rPr lang="en-US" dirty="0" smtClean="0"/>
              <a:t>26% frustration increase</a:t>
            </a:r>
          </a:p>
          <a:p>
            <a:pPr lvl="1"/>
            <a:r>
              <a:rPr lang="en-US" dirty="0" smtClean="0"/>
              <a:t>8% decrease in engagement</a:t>
            </a:r>
          </a:p>
          <a:p>
            <a:r>
              <a:rPr lang="en-US" dirty="0" smtClean="0"/>
              <a:t>Amazon.com: 100ms delay– 1% drop in revenue</a:t>
            </a:r>
          </a:p>
          <a:p>
            <a:r>
              <a:rPr lang="en-US" dirty="0"/>
              <a:t>4% of mobile users admit to throwing their phones out of frustration from slow sites!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5977056"/>
            <a:ext cx="91440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2"/>
              </a:rPr>
              <a:t>http://blog.radware.com/applicationdelivery/applicationaccelerationoptimization/2013/12/mobile-web-stress-the-impact-of-network-speed-on-emotional-engagement-and-brand-perception-report</a:t>
            </a:r>
            <a:r>
              <a:rPr lang="en-US" sz="1100" dirty="0" smtClean="0">
                <a:hlinkClick r:id="rId2"/>
              </a:rPr>
              <a:t>/</a:t>
            </a:r>
            <a:endParaRPr lang="en-US" sz="1100" dirty="0"/>
          </a:p>
          <a:p>
            <a:r>
              <a:rPr lang="en-US" sz="1100" dirty="0">
                <a:hlinkClick r:id="rId3"/>
              </a:rPr>
              <a:t>http://www.flickr.com/photos/9009139@N08/1263954439</a:t>
            </a:r>
            <a:endParaRPr lang="en-US" sz="1100" dirty="0"/>
          </a:p>
          <a:p>
            <a:r>
              <a:rPr lang="en-US" sz="1100" dirty="0">
                <a:hlinkClick r:id="rId4"/>
              </a:rPr>
              <a:t>http://www.mobilejoomla.com/mobile-joomla-blog/172-responsive-design-vs-server-side-solutions-infographic.html</a:t>
            </a:r>
            <a:endParaRPr lang="en-US" sz="1100" dirty="0"/>
          </a:p>
          <a:p>
            <a:endParaRPr lang="en-US" sz="1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635" y="3581400"/>
            <a:ext cx="3413590" cy="2395656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60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App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Prior to Launch</a:t>
            </a:r>
          </a:p>
          <a:p>
            <a:pPr lvl="1"/>
            <a:r>
              <a:rPr lang="en-US" dirty="0" smtClean="0"/>
              <a:t>Test, Test, Test</a:t>
            </a:r>
          </a:p>
          <a:p>
            <a:pPr lvl="1"/>
            <a:r>
              <a:rPr lang="en-US" dirty="0" smtClean="0"/>
              <a:t>Android Best Practices</a:t>
            </a:r>
          </a:p>
          <a:p>
            <a:pPr lvl="2"/>
            <a:r>
              <a:rPr lang="en-US" dirty="0"/>
              <a:t>http://developer.android.com/guide/practices/index.html</a:t>
            </a:r>
            <a:endParaRPr lang="en-US" dirty="0" smtClean="0"/>
          </a:p>
          <a:p>
            <a:pPr lvl="2"/>
            <a:r>
              <a:rPr lang="en-US" dirty="0" smtClean="0"/>
              <a:t>#1 Improve Quality!</a:t>
            </a:r>
          </a:p>
          <a:p>
            <a:pPr lvl="1"/>
            <a:r>
              <a:rPr lang="en-US" dirty="0" smtClean="0"/>
              <a:t>AT&amp;T’s Application Resource Optimizer</a:t>
            </a:r>
          </a:p>
          <a:p>
            <a:pPr lvl="2"/>
            <a:r>
              <a:rPr lang="en-US" dirty="0" smtClean="0"/>
              <a:t>Developer.att.com/ARO</a:t>
            </a:r>
          </a:p>
          <a:p>
            <a:pPr lvl="2"/>
            <a:r>
              <a:rPr lang="en-US" dirty="0" smtClean="0"/>
              <a:t>Free and Open Source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Post Launch</a:t>
            </a:r>
          </a:p>
          <a:p>
            <a:pPr lvl="1"/>
            <a:r>
              <a:rPr lang="en-US" dirty="0" smtClean="0"/>
              <a:t>Analytics</a:t>
            </a:r>
          </a:p>
          <a:p>
            <a:pPr lvl="1"/>
            <a:r>
              <a:rPr lang="en-US" dirty="0" smtClean="0"/>
              <a:t>Respond quickly to issues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2014 AT&amp;T Intellectual Property. All rights reserved. AT&amp;T and the AT&amp;T logo are trademarks of AT&amp;T Intellectual Property.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68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51194</TotalTime>
  <Words>3022</Words>
  <Application>Microsoft Office PowerPoint</Application>
  <PresentationFormat>On-screen Show (4:3)</PresentationFormat>
  <Paragraphs>612</Paragraphs>
  <Slides>58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Office Theme</vt:lpstr>
      <vt:lpstr> Testing and Adapting Your Mobile App for Real-World Network Conditions:  Flexibly Network Aware Apps</vt:lpstr>
      <vt:lpstr>Flexibly Network Aware Architecture</vt:lpstr>
      <vt:lpstr>Mobile Apps That Work</vt:lpstr>
      <vt:lpstr>Engaged Customers</vt:lpstr>
      <vt:lpstr>How to Get Customers Engaged?</vt:lpstr>
      <vt:lpstr>Expectations: Loading</vt:lpstr>
      <vt:lpstr>PowerPoint Presentation</vt:lpstr>
      <vt:lpstr>Performance Matters</vt:lpstr>
      <vt:lpstr>Mobile App Performance</vt:lpstr>
      <vt:lpstr>Speed: What You Can’t Control</vt:lpstr>
      <vt:lpstr>Network Conditions Vary</vt:lpstr>
      <vt:lpstr>Network Conditions Vary</vt:lpstr>
      <vt:lpstr>International Networks</vt:lpstr>
      <vt:lpstr>Next Billion People Going Online</vt:lpstr>
      <vt:lpstr>Mobile Throughput: Worldview</vt:lpstr>
      <vt:lpstr>Mobile Throughput: Worldview</vt:lpstr>
      <vt:lpstr>Mobile: Africa</vt:lpstr>
      <vt:lpstr>Android Growth in China</vt:lpstr>
      <vt:lpstr>Network Speeds in China</vt:lpstr>
      <vt:lpstr>Android on 2G</vt:lpstr>
      <vt:lpstr>Should I Bother with 2G Users?</vt:lpstr>
      <vt:lpstr>Flexibly Network Aware Architecture</vt:lpstr>
      <vt:lpstr>Testing Different Network Conditions</vt:lpstr>
      <vt:lpstr>Testing Different Network Conditions</vt:lpstr>
      <vt:lpstr>iOS: Network Link Conditioner</vt:lpstr>
      <vt:lpstr>iOS: Network Link Conditioner</vt:lpstr>
      <vt:lpstr>iOS: Speedlimit</vt:lpstr>
      <vt:lpstr>iOS: Slowy</vt:lpstr>
      <vt:lpstr>Testing Android</vt:lpstr>
      <vt:lpstr>Android Emulator</vt:lpstr>
      <vt:lpstr>AT&amp;T Network Attenuator</vt:lpstr>
      <vt:lpstr>PowerPoint Presentation</vt:lpstr>
      <vt:lpstr>Responsive Web Design</vt:lpstr>
      <vt:lpstr>Flexibly Network Aware App</vt:lpstr>
      <vt:lpstr>Flexibly Network Aware Architecture</vt:lpstr>
      <vt:lpstr>Bandwidth</vt:lpstr>
      <vt:lpstr>Network Aware: Bandwidth</vt:lpstr>
      <vt:lpstr>Network Aware: Bandwidth</vt:lpstr>
      <vt:lpstr>Network Aware: Bandwidth</vt:lpstr>
      <vt:lpstr>Bandwidth Test Results</vt:lpstr>
      <vt:lpstr>Bandwidth Test Results</vt:lpstr>
      <vt:lpstr>Bandwidth Test Results</vt:lpstr>
      <vt:lpstr>Flexibly Network Aware Architecture</vt:lpstr>
      <vt:lpstr>Latency</vt:lpstr>
      <vt:lpstr>Network Aware: Latency</vt:lpstr>
      <vt:lpstr>Flexibly Network Aware: Latency</vt:lpstr>
      <vt:lpstr>FNA: Latency</vt:lpstr>
      <vt:lpstr>Latency: Low Congestion</vt:lpstr>
      <vt:lpstr>Latency: High Congestion</vt:lpstr>
      <vt:lpstr>FNA: Latency Measurements</vt:lpstr>
      <vt:lpstr>Latency Sample App</vt:lpstr>
      <vt:lpstr>Latency </vt:lpstr>
      <vt:lpstr>Latency: High Congestion</vt:lpstr>
      <vt:lpstr>Flexibly Network Aware Architecture</vt:lpstr>
      <vt:lpstr>Flexibly Network Aware: Roaming</vt:lpstr>
      <vt:lpstr>Flexibly Network Aware Architecture</vt:lpstr>
      <vt:lpstr>Flexibly Network Aware</vt:lpstr>
      <vt:lpstr>Thank You</vt:lpstr>
    </vt:vector>
  </TitlesOfParts>
  <Company>AT&amp;T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 Your Mobile App Up to Speed? The Art of Mobile Performance</dc:title>
  <dc:creator>CDT User</dc:creator>
  <cp:lastModifiedBy>Jen Leong, AT&amp;T</cp:lastModifiedBy>
  <cp:revision>317</cp:revision>
  <dcterms:created xsi:type="dcterms:W3CDTF">2013-10-14T19:45:40Z</dcterms:created>
  <dcterms:modified xsi:type="dcterms:W3CDTF">2014-09-16T16:34:39Z</dcterms:modified>
</cp:coreProperties>
</file>